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38"/>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3" d="100"/>
          <a:sy n="83" d="100"/>
        </p:scale>
        <p:origin x="108" y="7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A6906-E08C-4833-B3C3-EF6FE7FA1245}" type="datetimeFigureOut">
              <a:rPr lang="el-GR" smtClean="0"/>
              <a:t>30/10/2023</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A3B1FB-BCB1-4EE9-B48E-E3A479D9AB51}" type="slidenum">
              <a:rPr lang="el-GR" smtClean="0"/>
              <a:t>‹#›</a:t>
            </a:fld>
            <a:endParaRPr lang="el-GR"/>
          </a:p>
        </p:txBody>
      </p:sp>
    </p:spTree>
    <p:extLst>
      <p:ext uri="{BB962C8B-B14F-4D97-AF65-F5344CB8AC3E}">
        <p14:creationId xmlns:p14="http://schemas.microsoft.com/office/powerpoint/2010/main" val="69919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p:txBody>
          <a:bodyPr/>
          <a:lstStyle/>
          <a:p>
            <a:pPr>
              <a:defRPr/>
            </a:pPr>
            <a:fld id="{723E657A-886C-44CF-BC6D-FC4F3E568E4F}"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19251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6DC6B2F-4F20-4EB5-8BA4-8FCD3ACFCBD9}" type="slidenum">
              <a:rPr lang="en-AU" altLang="el-GR" smtClean="0">
                <a:solidFill>
                  <a:prstClr val="black"/>
                </a:solidFill>
              </a:rPr>
              <a:pPr>
                <a:spcBef>
                  <a:spcPct val="0"/>
                </a:spcBef>
              </a:pPr>
              <a:t>3</a:t>
            </a:fld>
            <a:endParaRPr lang="en-AU" altLang="el-GR" dirty="0">
              <a:solidFill>
                <a:prstClr val="black"/>
              </a:solidFill>
            </a:endParaRPr>
          </a:p>
        </p:txBody>
      </p:sp>
      <p:sp>
        <p:nvSpPr>
          <p:cNvPr id="192516" name="Rectangle 2"/>
          <p:cNvSpPr>
            <a:spLocks noGrp="1" noRot="1" noChangeAspect="1" noChangeArrowheads="1" noTextEdit="1"/>
          </p:cNvSpPr>
          <p:nvPr>
            <p:ph type="sldImg"/>
          </p:nvPr>
        </p:nvSpPr>
        <p:spPr>
          <a:ln/>
        </p:spPr>
      </p:sp>
      <p:sp>
        <p:nvSpPr>
          <p:cNvPr id="192517" name="Rectangle 4"/>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l-GR" dirty="0">
              <a:latin typeface="Arial" panose="020B0604020202020204" pitchFamily="34" charset="0"/>
            </a:endParaRPr>
          </a:p>
        </p:txBody>
      </p:sp>
    </p:spTree>
    <p:extLst>
      <p:ext uri="{BB962C8B-B14F-4D97-AF65-F5344CB8AC3E}">
        <p14:creationId xmlns:p14="http://schemas.microsoft.com/office/powerpoint/2010/main" val="1303982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p:txBody>
          <a:bodyPr/>
          <a:lstStyle/>
          <a:p>
            <a:pPr>
              <a:defRPr/>
            </a:pPr>
            <a:fld id="{B8A0E4AF-F4E5-472B-9F1C-94B3F0BE3A2B}"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5395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2C91E32-B371-4F7B-A04D-1A75DD353C30}" type="slidenum">
              <a:rPr lang="en-AU" altLang="el-GR" smtClean="0">
                <a:solidFill>
                  <a:prstClr val="black"/>
                </a:solidFill>
              </a:rPr>
              <a:pPr>
                <a:spcBef>
                  <a:spcPct val="0"/>
                </a:spcBef>
              </a:pPr>
              <a:t>18</a:t>
            </a:fld>
            <a:endParaRPr lang="en-AU" altLang="el-GR" dirty="0">
              <a:solidFill>
                <a:prstClr val="black"/>
              </a:solidFill>
            </a:endParaRPr>
          </a:p>
        </p:txBody>
      </p:sp>
      <p:sp>
        <p:nvSpPr>
          <p:cNvPr id="253956" name="Rectangle 2"/>
          <p:cNvSpPr>
            <a:spLocks noGrp="1" noRot="1" noChangeAspect="1" noChangeArrowheads="1" noTextEdit="1"/>
          </p:cNvSpPr>
          <p:nvPr>
            <p:ph type="sldImg"/>
          </p:nvPr>
        </p:nvSpPr>
        <p:spPr>
          <a:ln/>
        </p:spPr>
      </p:sp>
      <p:sp>
        <p:nvSpPr>
          <p:cNvPr id="25395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31801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dt" sz="quarter" idx="1"/>
          </p:nvPr>
        </p:nvSpPr>
        <p:spPr/>
        <p:txBody>
          <a:bodyPr/>
          <a:lstStyle/>
          <a:p>
            <a:pPr>
              <a:defRPr/>
            </a:pPr>
            <a:fld id="{140A3427-60E6-4562-8C38-6926720617BB}"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64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250F5F-50A7-47D2-8008-8E165907CFDE}" type="slidenum">
              <a:rPr lang="en-AU" altLang="el-GR" smtClean="0">
                <a:solidFill>
                  <a:prstClr val="black"/>
                </a:solidFill>
              </a:rPr>
              <a:pPr>
                <a:spcBef>
                  <a:spcPct val="0"/>
                </a:spcBef>
              </a:pPr>
              <a:t>19</a:t>
            </a:fld>
            <a:endParaRPr lang="en-AU" altLang="el-GR" dirty="0">
              <a:solidFill>
                <a:prstClr val="black"/>
              </a:solidFill>
            </a:endParaRPr>
          </a:p>
        </p:txBody>
      </p:sp>
      <p:sp>
        <p:nvSpPr>
          <p:cNvPr id="264196" name="Rectangle 2"/>
          <p:cNvSpPr>
            <a:spLocks noGrp="1" noRot="1" noChangeAspect="1" noChangeArrowheads="1" noTextEdit="1"/>
          </p:cNvSpPr>
          <p:nvPr>
            <p:ph type="sldImg"/>
          </p:nvPr>
        </p:nvSpPr>
        <p:spPr>
          <a:ln/>
        </p:spPr>
      </p:sp>
      <p:sp>
        <p:nvSpPr>
          <p:cNvPr id="264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17534643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3"/>
          <p:cNvSpPr>
            <a:spLocks noGrp="1" noChangeArrowheads="1"/>
          </p:cNvSpPr>
          <p:nvPr>
            <p:ph type="dt" sz="quarter" idx="1"/>
          </p:nvPr>
        </p:nvSpPr>
        <p:spPr/>
        <p:txBody>
          <a:bodyPr/>
          <a:lstStyle/>
          <a:p>
            <a:pPr>
              <a:defRPr/>
            </a:pPr>
            <a:fld id="{140A3427-60E6-4562-8C38-6926720617BB}"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6419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2250F5F-50A7-47D2-8008-8E165907CFDE}" type="slidenum">
              <a:rPr lang="en-AU" altLang="el-GR" smtClean="0">
                <a:solidFill>
                  <a:prstClr val="black"/>
                </a:solidFill>
              </a:rPr>
              <a:pPr>
                <a:spcBef>
                  <a:spcPct val="0"/>
                </a:spcBef>
              </a:pPr>
              <a:t>20</a:t>
            </a:fld>
            <a:endParaRPr lang="en-AU" altLang="el-GR" dirty="0">
              <a:solidFill>
                <a:prstClr val="black"/>
              </a:solidFill>
            </a:endParaRPr>
          </a:p>
        </p:txBody>
      </p:sp>
      <p:sp>
        <p:nvSpPr>
          <p:cNvPr id="264196" name="Rectangle 2"/>
          <p:cNvSpPr>
            <a:spLocks noGrp="1" noRot="1" noChangeAspect="1" noChangeArrowheads="1" noTextEdit="1"/>
          </p:cNvSpPr>
          <p:nvPr>
            <p:ph type="sldImg"/>
          </p:nvPr>
        </p:nvSpPr>
        <p:spPr>
          <a:ln/>
        </p:spPr>
      </p:sp>
      <p:sp>
        <p:nvSpPr>
          <p:cNvPr id="264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1902015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3"/>
          <p:cNvSpPr>
            <a:spLocks noGrp="1" noChangeArrowheads="1"/>
          </p:cNvSpPr>
          <p:nvPr>
            <p:ph type="dt" sz="quarter" idx="1"/>
          </p:nvPr>
        </p:nvSpPr>
        <p:spPr/>
        <p:txBody>
          <a:bodyPr/>
          <a:lstStyle/>
          <a:p>
            <a:pPr>
              <a:defRPr/>
            </a:pPr>
            <a:fld id="{71F435DA-A6E5-4258-AD49-FE6FE6FB21A6}"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82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3394BDF-5404-4790-A846-32DCA4BDF50D}" type="slidenum">
              <a:rPr lang="en-AU" altLang="el-GR" smtClean="0">
                <a:solidFill>
                  <a:prstClr val="black"/>
                </a:solidFill>
              </a:rPr>
              <a:pPr>
                <a:spcBef>
                  <a:spcPct val="0"/>
                </a:spcBef>
              </a:pPr>
              <a:t>22</a:t>
            </a:fld>
            <a:endParaRPr lang="en-AU" altLang="el-GR" dirty="0">
              <a:solidFill>
                <a:prstClr val="black"/>
              </a:solidFill>
            </a:endParaRPr>
          </a:p>
        </p:txBody>
      </p:sp>
      <p:sp>
        <p:nvSpPr>
          <p:cNvPr id="282628" name="Rectangle 2"/>
          <p:cNvSpPr>
            <a:spLocks noGrp="1" noRot="1" noChangeAspect="1" noChangeArrowheads="1" noTextEdit="1"/>
          </p:cNvSpPr>
          <p:nvPr>
            <p:ph type="sldImg"/>
          </p:nvPr>
        </p:nvSpPr>
        <p:spPr>
          <a:ln/>
        </p:spPr>
      </p:sp>
      <p:sp>
        <p:nvSpPr>
          <p:cNvPr id="282629" name="Rectangle 4"/>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l-GR" dirty="0">
              <a:latin typeface="Arial" panose="020B0604020202020204" pitchFamily="34" charset="0"/>
            </a:endParaRPr>
          </a:p>
        </p:txBody>
      </p:sp>
    </p:spTree>
    <p:extLst>
      <p:ext uri="{BB962C8B-B14F-4D97-AF65-F5344CB8AC3E}">
        <p14:creationId xmlns:p14="http://schemas.microsoft.com/office/powerpoint/2010/main" val="2135386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3"/>
          <p:cNvSpPr>
            <a:spLocks noGrp="1" noChangeArrowheads="1"/>
          </p:cNvSpPr>
          <p:nvPr>
            <p:ph type="dt" sz="quarter" idx="1"/>
          </p:nvPr>
        </p:nvSpPr>
        <p:spPr/>
        <p:txBody>
          <a:bodyPr/>
          <a:lstStyle/>
          <a:p>
            <a:pPr>
              <a:defRPr/>
            </a:pPr>
            <a:fld id="{18B0543D-513D-471C-8C7A-DBC9B7BF4F33}"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84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CE5BDD-DFBB-4A30-8D7B-3FBAF7C9E11B}" type="slidenum">
              <a:rPr lang="en-AU" altLang="el-GR" smtClean="0">
                <a:solidFill>
                  <a:prstClr val="black"/>
                </a:solidFill>
              </a:rPr>
              <a:pPr>
                <a:spcBef>
                  <a:spcPct val="0"/>
                </a:spcBef>
              </a:pPr>
              <a:t>23</a:t>
            </a:fld>
            <a:endParaRPr lang="en-AU" altLang="el-GR" dirty="0">
              <a:solidFill>
                <a:prstClr val="black"/>
              </a:solidFill>
            </a:endParaRPr>
          </a:p>
        </p:txBody>
      </p:sp>
      <p:sp>
        <p:nvSpPr>
          <p:cNvPr id="284676" name="Rectangle 2"/>
          <p:cNvSpPr>
            <a:spLocks noGrp="1" noRot="1" noChangeAspect="1" noChangeArrowheads="1" noTextEdit="1"/>
          </p:cNvSpPr>
          <p:nvPr>
            <p:ph type="sldImg"/>
          </p:nvPr>
        </p:nvSpPr>
        <p:spPr>
          <a:ln/>
        </p:spPr>
      </p:sp>
      <p:sp>
        <p:nvSpPr>
          <p:cNvPr id="284677" name="Rectangle 4"/>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l-GR" dirty="0">
              <a:latin typeface="Arial" panose="020B0604020202020204" pitchFamily="34" charset="0"/>
            </a:endParaRPr>
          </a:p>
        </p:txBody>
      </p:sp>
    </p:spTree>
    <p:extLst>
      <p:ext uri="{BB962C8B-B14F-4D97-AF65-F5344CB8AC3E}">
        <p14:creationId xmlns:p14="http://schemas.microsoft.com/office/powerpoint/2010/main" val="17634853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7FD5B679-5EB4-44E8-AB0A-3A27B612A955}"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143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C9673A0A-F708-4408-AE53-851F25EE8438}" type="slidenum">
              <a:rPr kumimoji="0" lang="en-AU" altLang="en-US">
                <a:solidFill>
                  <a:srgbClr val="000000"/>
                </a:solidFill>
                <a:latin typeface="Times New Roman" panose="02020603050405020304" pitchFamily="18" charset="0"/>
              </a:rPr>
              <a:pPr>
                <a:spcBef>
                  <a:spcPct val="0"/>
                </a:spcBef>
              </a:pPr>
              <a:t>25</a:t>
            </a:fld>
            <a:endParaRPr kumimoji="0" lang="en-AU" altLang="en-US" dirty="0">
              <a:solidFill>
                <a:srgbClr val="000000"/>
              </a:solidFill>
              <a:latin typeface="Times New Roman" panose="02020603050405020304" pitchFamily="18" charset="0"/>
            </a:endParaRPr>
          </a:p>
        </p:txBody>
      </p:sp>
      <p:sp>
        <p:nvSpPr>
          <p:cNvPr id="14340" name="Rectangle 2"/>
          <p:cNvSpPr>
            <a:spLocks noGrp="1" noRot="1" noChangeAspect="1" noChangeArrowheads="1" noTextEdit="1"/>
          </p:cNvSpPr>
          <p:nvPr>
            <p:ph type="sldImg"/>
          </p:nvPr>
        </p:nvSpPr>
        <p:spPr>
          <a:ln/>
        </p:spPr>
      </p:sp>
      <p:sp>
        <p:nvSpPr>
          <p:cNvPr id="143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4521" indent="-254521"/>
            <a:endParaRPr kumimoji="0" lang="en-US" altLang="en-US" b="1" dirty="0">
              <a:latin typeface="Calibri" panose="020F0502020204030204" pitchFamily="34" charset="0"/>
            </a:endParaRPr>
          </a:p>
        </p:txBody>
      </p:sp>
    </p:spTree>
    <p:extLst>
      <p:ext uri="{BB962C8B-B14F-4D97-AF65-F5344CB8AC3E}">
        <p14:creationId xmlns:p14="http://schemas.microsoft.com/office/powerpoint/2010/main" val="36381330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648873EF-E218-43E6-83C0-FED51665EAD0}"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614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9268C70A-FD59-446C-8220-363DD61D7772}" type="slidenum">
              <a:rPr kumimoji="0" lang="en-AU" altLang="en-US">
                <a:solidFill>
                  <a:srgbClr val="000000"/>
                </a:solidFill>
                <a:latin typeface="Times New Roman" panose="02020603050405020304" pitchFamily="18" charset="0"/>
              </a:rPr>
              <a:pPr>
                <a:spcBef>
                  <a:spcPct val="0"/>
                </a:spcBef>
              </a:pPr>
              <a:t>26</a:t>
            </a:fld>
            <a:endParaRPr kumimoji="0" lang="en-AU" altLang="en-US" dirty="0">
              <a:solidFill>
                <a:srgbClr val="000000"/>
              </a:solidFill>
              <a:latin typeface="Times New Roman" panose="02020603050405020304" pitchFamily="18" charset="0"/>
            </a:endParaRPr>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4521" indent="-254521"/>
            <a:endParaRPr lang="en-US" altLang="en-US" b="1" dirty="0">
              <a:latin typeface="Calibri" panose="020F0502020204030204" pitchFamily="34" charset="0"/>
            </a:endParaRPr>
          </a:p>
        </p:txBody>
      </p:sp>
    </p:spTree>
    <p:extLst>
      <p:ext uri="{BB962C8B-B14F-4D97-AF65-F5344CB8AC3E}">
        <p14:creationId xmlns:p14="http://schemas.microsoft.com/office/powerpoint/2010/main" val="25102841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96CD31EF-99C0-4E8E-9282-3CC074107F95}"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6349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171FE4D4-EA4E-41BB-A9C5-76DAF24A13CE}" type="slidenum">
              <a:rPr kumimoji="0" lang="en-AU" altLang="en-US">
                <a:solidFill>
                  <a:srgbClr val="000000"/>
                </a:solidFill>
                <a:latin typeface="Times New Roman" panose="02020603050405020304" pitchFamily="18" charset="0"/>
              </a:rPr>
              <a:pPr>
                <a:spcBef>
                  <a:spcPct val="0"/>
                </a:spcBef>
              </a:pPr>
              <a:t>27</a:t>
            </a:fld>
            <a:endParaRPr kumimoji="0" lang="en-AU" altLang="en-US" dirty="0">
              <a:solidFill>
                <a:srgbClr val="000000"/>
              </a:solidFill>
              <a:latin typeface="Times New Roman" panose="02020603050405020304" pitchFamily="18" charset="0"/>
            </a:endParaRPr>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4521" indent="-254521"/>
            <a:endParaRPr lang="en-US" altLang="en-US" b="1" dirty="0">
              <a:latin typeface="Calibri" panose="020F0502020204030204" pitchFamily="34" charset="0"/>
            </a:endParaRPr>
          </a:p>
        </p:txBody>
      </p:sp>
    </p:spTree>
    <p:extLst>
      <p:ext uri="{BB962C8B-B14F-4D97-AF65-F5344CB8AC3E}">
        <p14:creationId xmlns:p14="http://schemas.microsoft.com/office/powerpoint/2010/main" val="1941114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FD4AD6F0-5614-49F6-8243-5F842FE10FD5}"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6553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A6E754D0-DCD2-489C-8971-38551B8AF68A}" type="slidenum">
              <a:rPr kumimoji="0" lang="en-AU" altLang="en-US">
                <a:solidFill>
                  <a:srgbClr val="000000"/>
                </a:solidFill>
                <a:latin typeface="Times New Roman" panose="02020603050405020304" pitchFamily="18" charset="0"/>
              </a:rPr>
              <a:pPr>
                <a:spcBef>
                  <a:spcPct val="0"/>
                </a:spcBef>
              </a:pPr>
              <a:t>28</a:t>
            </a:fld>
            <a:endParaRPr kumimoji="0" lang="en-AU" altLang="en-US" dirty="0">
              <a:solidFill>
                <a:srgbClr val="000000"/>
              </a:solidFill>
              <a:latin typeface="Times New Roman" panose="02020603050405020304" pitchFamily="18" charset="0"/>
            </a:endParaRPr>
          </a:p>
        </p:txBody>
      </p:sp>
      <p:sp>
        <p:nvSpPr>
          <p:cNvPr id="65540" name="Rectangle 2"/>
          <p:cNvSpPr>
            <a:spLocks noGrp="1" noRot="1" noChangeAspect="1" noChangeArrowheads="1" noTextEdit="1"/>
          </p:cNvSpPr>
          <p:nvPr>
            <p:ph type="sldImg"/>
          </p:nvPr>
        </p:nvSpPr>
        <p:spPr>
          <a:ln/>
        </p:spPr>
      </p:sp>
      <p:sp>
        <p:nvSpPr>
          <p:cNvPr id="655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4521" indent="-254521"/>
            <a:endParaRPr lang="en-US" altLang="en-US" b="1" dirty="0">
              <a:latin typeface="Calibri" panose="020F0502020204030204" pitchFamily="34" charset="0"/>
            </a:endParaRPr>
          </a:p>
        </p:txBody>
      </p:sp>
    </p:spTree>
    <p:extLst>
      <p:ext uri="{BB962C8B-B14F-4D97-AF65-F5344CB8AC3E}">
        <p14:creationId xmlns:p14="http://schemas.microsoft.com/office/powerpoint/2010/main" val="33953965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02548F57-2236-487D-A1FC-B012DD288A41}"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0FFB0210-66B9-4C88-B7F6-269FE378F6FE}" type="slidenum">
              <a:rPr kumimoji="0" lang="en-AU" altLang="en-US">
                <a:solidFill>
                  <a:srgbClr val="000000"/>
                </a:solidFill>
                <a:latin typeface="Times New Roman" panose="02020603050405020304" pitchFamily="18" charset="0"/>
              </a:rPr>
              <a:pPr>
                <a:spcBef>
                  <a:spcPct val="0"/>
                </a:spcBef>
              </a:pPr>
              <a:t>29</a:t>
            </a:fld>
            <a:endParaRPr kumimoji="0" lang="en-AU" altLang="en-US" dirty="0">
              <a:solidFill>
                <a:srgbClr val="000000"/>
              </a:solidFill>
              <a:latin typeface="Times New Roman" panose="02020603050405020304" pitchFamily="18" charset="0"/>
            </a:endParaRPr>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xfrm>
            <a:off x="411023" y="5439848"/>
            <a:ext cx="6530331" cy="551091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4521" indent="-254521">
              <a:lnSpc>
                <a:spcPct val="90000"/>
              </a:lnSpc>
            </a:pPr>
            <a:endParaRPr lang="en-US" altLang="en-US" sz="1000" b="1" dirty="0">
              <a:solidFill>
                <a:srgbClr val="0000FF"/>
              </a:solidFill>
              <a:latin typeface="Calibri" panose="020F0502020204030204" pitchFamily="34" charset="0"/>
            </a:endParaRPr>
          </a:p>
        </p:txBody>
      </p:sp>
    </p:spTree>
    <p:extLst>
      <p:ext uri="{BB962C8B-B14F-4D97-AF65-F5344CB8AC3E}">
        <p14:creationId xmlns:p14="http://schemas.microsoft.com/office/powerpoint/2010/main" val="4003589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F3188C-F4C4-4B0E-91FD-1703E4223EF3}" type="slidenum">
              <a:rPr lang="en-AU" altLang="el-GR" smtClean="0">
                <a:solidFill>
                  <a:prstClr val="black"/>
                </a:solidFill>
              </a:rPr>
              <a:pPr>
                <a:defRPr/>
              </a:pPr>
              <a:t>4</a:t>
            </a:fld>
            <a:endParaRPr lang="en-AU" altLang="el-GR" dirty="0">
              <a:solidFill>
                <a:prstClr val="black"/>
              </a:solidFill>
            </a:endParaRPr>
          </a:p>
        </p:txBody>
      </p:sp>
    </p:spTree>
    <p:extLst>
      <p:ext uri="{BB962C8B-B14F-4D97-AF65-F5344CB8AC3E}">
        <p14:creationId xmlns:p14="http://schemas.microsoft.com/office/powerpoint/2010/main" val="2473116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DC7E76F7-598F-48C6-A80B-694EF9493590}"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2457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33120FF8-D6D6-4CDE-9CA8-6181C71179A5}" type="slidenum">
              <a:rPr kumimoji="0" lang="en-AU" altLang="en-US">
                <a:solidFill>
                  <a:srgbClr val="000000"/>
                </a:solidFill>
                <a:latin typeface="Times New Roman" panose="02020603050405020304" pitchFamily="18" charset="0"/>
              </a:rPr>
              <a:pPr>
                <a:spcBef>
                  <a:spcPct val="0"/>
                </a:spcBef>
              </a:pPr>
              <a:t>30</a:t>
            </a:fld>
            <a:endParaRPr kumimoji="0" lang="en-AU" altLang="en-US" dirty="0">
              <a:solidFill>
                <a:srgbClr val="000000"/>
              </a:solidFill>
              <a:latin typeface="Times New Roman" panose="02020603050405020304" pitchFamily="18" charset="0"/>
            </a:endParaRPr>
          </a:p>
        </p:txBody>
      </p:sp>
      <p:sp>
        <p:nvSpPr>
          <p:cNvPr id="24580" name="Rectangle 2"/>
          <p:cNvSpPr>
            <a:spLocks noGrp="1" noRot="1" noChangeAspect="1" noChangeArrowheads="1" noTextEdit="1"/>
          </p:cNvSpPr>
          <p:nvPr>
            <p:ph type="sldImg"/>
          </p:nvPr>
        </p:nvSpPr>
        <p:spPr>
          <a:ln/>
        </p:spPr>
      </p:sp>
      <p:sp>
        <p:nvSpPr>
          <p:cNvPr id="2458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4521" indent="-254521"/>
            <a:endParaRPr lang="en-US" altLang="en-US" b="1" dirty="0">
              <a:latin typeface="Calibri" panose="020F0502020204030204" pitchFamily="34" charset="0"/>
            </a:endParaRPr>
          </a:p>
        </p:txBody>
      </p:sp>
    </p:spTree>
    <p:extLst>
      <p:ext uri="{BB962C8B-B14F-4D97-AF65-F5344CB8AC3E}">
        <p14:creationId xmlns:p14="http://schemas.microsoft.com/office/powerpoint/2010/main" val="18148205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42DFEC62-956C-490D-8DD9-AAE433E0EA0F}"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787DA083-FD8E-4D90-ADA9-A0795B8A5A59}" type="slidenum">
              <a:rPr kumimoji="0" lang="en-AU" altLang="en-US">
                <a:solidFill>
                  <a:srgbClr val="000000"/>
                </a:solidFill>
                <a:latin typeface="Times New Roman" panose="02020603050405020304" pitchFamily="18" charset="0"/>
              </a:rPr>
              <a:pPr>
                <a:spcBef>
                  <a:spcPct val="0"/>
                </a:spcBef>
              </a:pPr>
              <a:t>31</a:t>
            </a:fld>
            <a:endParaRPr kumimoji="0" lang="en-AU" altLang="en-US" dirty="0">
              <a:solidFill>
                <a:srgbClr val="000000"/>
              </a:solidFill>
              <a:latin typeface="Times New Roman" panose="02020603050405020304" pitchFamily="18" charset="0"/>
            </a:endParaRPr>
          </a:p>
        </p:txBody>
      </p:sp>
      <p:sp>
        <p:nvSpPr>
          <p:cNvPr id="26628" name="Rectangle 2"/>
          <p:cNvSpPr>
            <a:spLocks noGrp="1" noRot="1" noChangeAspect="1" noChangeArrowheads="1" noTextEdit="1"/>
          </p:cNvSpPr>
          <p:nvPr>
            <p:ph type="sldImg"/>
          </p:nvPr>
        </p:nvSpPr>
        <p:spPr>
          <a:ln/>
        </p:spPr>
      </p:sp>
      <p:sp>
        <p:nvSpPr>
          <p:cNvPr id="2662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54521" indent="-254521"/>
            <a:endParaRPr lang="en-US" altLang="en-US" b="1" dirty="0">
              <a:latin typeface="Calibri" panose="020F0502020204030204" pitchFamily="34" charset="0"/>
            </a:endParaRPr>
          </a:p>
        </p:txBody>
      </p:sp>
    </p:spTree>
    <p:extLst>
      <p:ext uri="{BB962C8B-B14F-4D97-AF65-F5344CB8AC3E}">
        <p14:creationId xmlns:p14="http://schemas.microsoft.com/office/powerpoint/2010/main" val="18934098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80E91836-1495-4CE7-A630-89E6DA9A82F8}" type="datetime1">
              <a:rPr kumimoji="0" lang="en-US" altLang="en-US" smtClean="0">
                <a:solidFill>
                  <a:srgbClr val="000000"/>
                </a:solidFill>
                <a:latin typeface="Times New Roman" panose="02020603050405020304" pitchFamily="18" charset="0"/>
              </a:rPr>
              <a:pPr>
                <a:spcBef>
                  <a:spcPct val="0"/>
                </a:spcBef>
              </a:pPr>
              <a:t>10/30/2023</a:t>
            </a:fld>
            <a:endParaRPr kumimoji="0" lang="en-AU" altLang="en-US" dirty="0">
              <a:solidFill>
                <a:srgbClr val="000000"/>
              </a:solidFill>
              <a:latin typeface="Times New Roman" panose="02020603050405020304" pitchFamily="18" charset="0"/>
            </a:endParaRPr>
          </a:p>
        </p:txBody>
      </p:sp>
      <p:sp>
        <p:nvSpPr>
          <p:cNvPr id="348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28404">
              <a:spcBef>
                <a:spcPct val="30000"/>
              </a:spcBef>
              <a:defRPr kumimoji="1" sz="1300">
                <a:solidFill>
                  <a:schemeClr val="tx1"/>
                </a:solidFill>
                <a:latin typeface="Arial" panose="020B0604020202020204" pitchFamily="34" charset="0"/>
              </a:defRPr>
            </a:lvl1pPr>
            <a:lvl2pPr marL="804838" indent="-309553" defTabSz="1028404">
              <a:spcBef>
                <a:spcPct val="30000"/>
              </a:spcBef>
              <a:defRPr kumimoji="1" sz="1300">
                <a:solidFill>
                  <a:schemeClr val="tx1"/>
                </a:solidFill>
                <a:latin typeface="Arial" panose="020B0604020202020204" pitchFamily="34" charset="0"/>
              </a:defRPr>
            </a:lvl2pPr>
            <a:lvl3pPr marL="1238212" indent="-247642" defTabSz="1028404">
              <a:spcBef>
                <a:spcPct val="30000"/>
              </a:spcBef>
              <a:defRPr kumimoji="1" sz="1300">
                <a:solidFill>
                  <a:schemeClr val="tx1"/>
                </a:solidFill>
                <a:latin typeface="Arial" panose="020B0604020202020204" pitchFamily="34" charset="0"/>
              </a:defRPr>
            </a:lvl3pPr>
            <a:lvl4pPr marL="1733497" indent="-247642" defTabSz="1028404">
              <a:spcBef>
                <a:spcPct val="30000"/>
              </a:spcBef>
              <a:defRPr kumimoji="1" sz="1300">
                <a:solidFill>
                  <a:schemeClr val="tx1"/>
                </a:solidFill>
                <a:latin typeface="Arial" panose="020B0604020202020204" pitchFamily="34" charset="0"/>
              </a:defRPr>
            </a:lvl4pPr>
            <a:lvl5pPr marL="2228781" indent="-247642" defTabSz="1028404">
              <a:spcBef>
                <a:spcPct val="30000"/>
              </a:spcBef>
              <a:defRPr kumimoji="1" sz="1300">
                <a:solidFill>
                  <a:schemeClr val="tx1"/>
                </a:solidFill>
                <a:latin typeface="Arial" panose="020B0604020202020204" pitchFamily="34" charset="0"/>
              </a:defRPr>
            </a:lvl5pPr>
            <a:lvl6pPr marL="2724066" indent="-247642" defTabSz="1028404" eaLnBrk="0" fontAlgn="base" hangingPunct="0">
              <a:spcBef>
                <a:spcPct val="30000"/>
              </a:spcBef>
              <a:spcAft>
                <a:spcPct val="0"/>
              </a:spcAft>
              <a:defRPr kumimoji="1" sz="1300">
                <a:solidFill>
                  <a:schemeClr val="tx1"/>
                </a:solidFill>
                <a:latin typeface="Arial" panose="020B0604020202020204" pitchFamily="34" charset="0"/>
              </a:defRPr>
            </a:lvl6pPr>
            <a:lvl7pPr marL="3219351" indent="-247642" defTabSz="1028404" eaLnBrk="0" fontAlgn="base" hangingPunct="0">
              <a:spcBef>
                <a:spcPct val="30000"/>
              </a:spcBef>
              <a:spcAft>
                <a:spcPct val="0"/>
              </a:spcAft>
              <a:defRPr kumimoji="1" sz="1300">
                <a:solidFill>
                  <a:schemeClr val="tx1"/>
                </a:solidFill>
                <a:latin typeface="Arial" panose="020B0604020202020204" pitchFamily="34" charset="0"/>
              </a:defRPr>
            </a:lvl7pPr>
            <a:lvl8pPr marL="3714636" indent="-247642" defTabSz="1028404" eaLnBrk="0" fontAlgn="base" hangingPunct="0">
              <a:spcBef>
                <a:spcPct val="30000"/>
              </a:spcBef>
              <a:spcAft>
                <a:spcPct val="0"/>
              </a:spcAft>
              <a:defRPr kumimoji="1" sz="1300">
                <a:solidFill>
                  <a:schemeClr val="tx1"/>
                </a:solidFill>
                <a:latin typeface="Arial" panose="020B0604020202020204" pitchFamily="34" charset="0"/>
              </a:defRPr>
            </a:lvl8pPr>
            <a:lvl9pPr marL="4209920" indent="-247642" defTabSz="1028404" eaLnBrk="0" fontAlgn="base" hangingPunct="0">
              <a:spcBef>
                <a:spcPct val="30000"/>
              </a:spcBef>
              <a:spcAft>
                <a:spcPct val="0"/>
              </a:spcAft>
              <a:defRPr kumimoji="1" sz="1300">
                <a:solidFill>
                  <a:schemeClr val="tx1"/>
                </a:solidFill>
                <a:latin typeface="Arial" panose="020B0604020202020204" pitchFamily="34" charset="0"/>
              </a:defRPr>
            </a:lvl9pPr>
          </a:lstStyle>
          <a:p>
            <a:pPr>
              <a:spcBef>
                <a:spcPct val="0"/>
              </a:spcBef>
            </a:pPr>
            <a:fld id="{DAA0E40B-7B85-404B-A376-C7D74C9C13DB}" type="slidenum">
              <a:rPr kumimoji="0" lang="en-AU" altLang="en-US">
                <a:solidFill>
                  <a:srgbClr val="000000"/>
                </a:solidFill>
                <a:latin typeface="Times New Roman" panose="02020603050405020304" pitchFamily="18" charset="0"/>
              </a:rPr>
              <a:pPr>
                <a:spcBef>
                  <a:spcPct val="0"/>
                </a:spcBef>
              </a:pPr>
              <a:t>32</a:t>
            </a:fld>
            <a:endParaRPr kumimoji="0" lang="en-AU" altLang="en-US" dirty="0">
              <a:solidFill>
                <a:srgbClr val="000000"/>
              </a:solidFill>
              <a:latin typeface="Times New Roman" panose="02020603050405020304" pitchFamily="18" charset="0"/>
            </a:endParaRPr>
          </a:p>
        </p:txBody>
      </p:sp>
      <p:sp>
        <p:nvSpPr>
          <p:cNvPr id="34820" name="Rectangle 2"/>
          <p:cNvSpPr>
            <a:spLocks noGrp="1" noRot="1" noChangeAspect="1" noChangeArrowheads="1" noTextEdit="1"/>
          </p:cNvSpPr>
          <p:nvPr>
            <p:ph type="sldImg"/>
          </p:nvPr>
        </p:nvSpPr>
        <p:spPr>
          <a:ln/>
        </p:spPr>
      </p:sp>
      <p:sp>
        <p:nvSpPr>
          <p:cNvPr id="34821" name="Rectangle 4"/>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Calibri" panose="020F0502020204030204" pitchFamily="34" charset="0"/>
            </a:endParaRPr>
          </a:p>
        </p:txBody>
      </p:sp>
    </p:spTree>
    <p:extLst>
      <p:ext uri="{BB962C8B-B14F-4D97-AF65-F5344CB8AC3E}">
        <p14:creationId xmlns:p14="http://schemas.microsoft.com/office/powerpoint/2010/main" val="1007371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F3188C-F4C4-4B0E-91FD-1703E4223EF3}" type="slidenum">
              <a:rPr lang="en-AU" altLang="el-GR" smtClean="0">
                <a:solidFill>
                  <a:prstClr val="black"/>
                </a:solidFill>
              </a:rPr>
              <a:pPr>
                <a:defRPr/>
              </a:pPr>
              <a:t>8</a:t>
            </a:fld>
            <a:endParaRPr lang="en-AU" altLang="el-GR" dirty="0">
              <a:solidFill>
                <a:prstClr val="black"/>
              </a:solidFill>
            </a:endParaRPr>
          </a:p>
        </p:txBody>
      </p:sp>
    </p:spTree>
    <p:extLst>
      <p:ext uri="{BB962C8B-B14F-4D97-AF65-F5344CB8AC3E}">
        <p14:creationId xmlns:p14="http://schemas.microsoft.com/office/powerpoint/2010/main" val="3623238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2F3188C-F4C4-4B0E-91FD-1703E4223EF3}" type="slidenum">
              <a:rPr lang="en-AU" altLang="el-GR" smtClean="0">
                <a:solidFill>
                  <a:prstClr val="black"/>
                </a:solidFill>
              </a:rPr>
              <a:pPr>
                <a:defRPr/>
              </a:pPr>
              <a:t>9</a:t>
            </a:fld>
            <a:endParaRPr lang="en-AU" altLang="el-GR" dirty="0">
              <a:solidFill>
                <a:prstClr val="black"/>
              </a:solidFill>
            </a:endParaRPr>
          </a:p>
        </p:txBody>
      </p:sp>
    </p:spTree>
    <p:extLst>
      <p:ext uri="{BB962C8B-B14F-4D97-AF65-F5344CB8AC3E}">
        <p14:creationId xmlns:p14="http://schemas.microsoft.com/office/powerpoint/2010/main" val="1958363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p:txBody>
          <a:bodyPr/>
          <a:lstStyle/>
          <a:p>
            <a:pPr>
              <a:defRPr/>
            </a:pPr>
            <a:fld id="{AFC78A05-3ECA-4D08-89E8-81D67454E524}"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406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01BCA74-0A9D-4D6E-8D6F-0C600C77B4A2}" type="slidenum">
              <a:rPr lang="en-AU" altLang="el-GR" smtClean="0">
                <a:solidFill>
                  <a:prstClr val="black"/>
                </a:solidFill>
              </a:rPr>
              <a:pPr>
                <a:spcBef>
                  <a:spcPct val="0"/>
                </a:spcBef>
              </a:pPr>
              <a:t>12</a:t>
            </a:fld>
            <a:endParaRPr lang="en-AU" altLang="el-GR" dirty="0">
              <a:solidFill>
                <a:prstClr val="black"/>
              </a:solidFill>
            </a:endParaRPr>
          </a:p>
        </p:txBody>
      </p:sp>
      <p:sp>
        <p:nvSpPr>
          <p:cNvPr id="240644" name="Rectangle 2"/>
          <p:cNvSpPr>
            <a:spLocks noGrp="1" noRot="1" noChangeAspect="1" noChangeArrowheads="1" noTextEdit="1"/>
          </p:cNvSpPr>
          <p:nvPr>
            <p:ph type="sldImg"/>
          </p:nvPr>
        </p:nvSpPr>
        <p:spPr>
          <a:ln/>
        </p:spPr>
      </p:sp>
      <p:sp>
        <p:nvSpPr>
          <p:cNvPr id="2406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15414915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p:txBody>
          <a:bodyPr/>
          <a:lstStyle/>
          <a:p>
            <a:pPr>
              <a:defRPr/>
            </a:pPr>
            <a:fld id="{34DA7FAE-5A15-4788-A300-D6940C5ECAB3}"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4576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38DBCC-B752-470B-8C7C-496117453A92}" type="slidenum">
              <a:rPr lang="en-AU" altLang="el-GR" smtClean="0">
                <a:solidFill>
                  <a:prstClr val="black"/>
                </a:solidFill>
              </a:rPr>
              <a:pPr>
                <a:spcBef>
                  <a:spcPct val="0"/>
                </a:spcBef>
              </a:pPr>
              <a:t>14</a:t>
            </a:fld>
            <a:endParaRPr lang="en-AU" altLang="el-GR" dirty="0">
              <a:solidFill>
                <a:prstClr val="black"/>
              </a:solidFill>
            </a:endParaRPr>
          </a:p>
        </p:txBody>
      </p:sp>
      <p:sp>
        <p:nvSpPr>
          <p:cNvPr id="245764" name="Rectangle 2"/>
          <p:cNvSpPr>
            <a:spLocks noGrp="1" noRot="1" noChangeAspect="1" noChangeArrowheads="1" noTextEdit="1"/>
          </p:cNvSpPr>
          <p:nvPr>
            <p:ph type="sldImg"/>
          </p:nvPr>
        </p:nvSpPr>
        <p:spPr>
          <a:ln/>
        </p:spPr>
      </p:sp>
      <p:sp>
        <p:nvSpPr>
          <p:cNvPr id="2457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674133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p:txBody>
          <a:bodyPr/>
          <a:lstStyle/>
          <a:p>
            <a:pPr>
              <a:defRPr/>
            </a:pPr>
            <a:fld id="{00FFA004-6CD9-4B8E-9CEF-51E3E21A37DB}"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478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56D188-5144-4113-9C64-A0824535A7C6}" type="slidenum">
              <a:rPr lang="en-AU" altLang="el-GR" smtClean="0">
                <a:solidFill>
                  <a:prstClr val="black"/>
                </a:solidFill>
              </a:rPr>
              <a:pPr>
                <a:spcBef>
                  <a:spcPct val="0"/>
                </a:spcBef>
              </a:pPr>
              <a:t>15</a:t>
            </a:fld>
            <a:endParaRPr lang="en-AU" altLang="el-GR" dirty="0">
              <a:solidFill>
                <a:prstClr val="black"/>
              </a:solidFill>
            </a:endParaRPr>
          </a:p>
        </p:txBody>
      </p:sp>
      <p:sp>
        <p:nvSpPr>
          <p:cNvPr id="247812" name="Rectangle 2"/>
          <p:cNvSpPr>
            <a:spLocks noGrp="1" noRot="1" noChangeAspect="1" noChangeArrowheads="1" noTextEdit="1"/>
          </p:cNvSpPr>
          <p:nvPr>
            <p:ph type="sldImg"/>
          </p:nvPr>
        </p:nvSpPr>
        <p:spPr>
          <a:ln/>
        </p:spPr>
      </p:sp>
      <p:sp>
        <p:nvSpPr>
          <p:cNvPr id="2478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2391075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p:txBody>
          <a:bodyPr/>
          <a:lstStyle/>
          <a:p>
            <a:pPr>
              <a:defRPr/>
            </a:pPr>
            <a:fld id="{00FFA004-6CD9-4B8E-9CEF-51E3E21A37DB}"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4781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56D188-5144-4113-9C64-A0824535A7C6}" type="slidenum">
              <a:rPr lang="en-AU" altLang="el-GR" smtClean="0">
                <a:solidFill>
                  <a:prstClr val="black"/>
                </a:solidFill>
              </a:rPr>
              <a:pPr>
                <a:spcBef>
                  <a:spcPct val="0"/>
                </a:spcBef>
              </a:pPr>
              <a:t>16</a:t>
            </a:fld>
            <a:endParaRPr lang="en-AU" altLang="el-GR" dirty="0">
              <a:solidFill>
                <a:prstClr val="black"/>
              </a:solidFill>
            </a:endParaRPr>
          </a:p>
        </p:txBody>
      </p:sp>
      <p:sp>
        <p:nvSpPr>
          <p:cNvPr id="247812" name="Rectangle 2"/>
          <p:cNvSpPr>
            <a:spLocks noGrp="1" noRot="1" noChangeAspect="1" noChangeArrowheads="1" noTextEdit="1"/>
          </p:cNvSpPr>
          <p:nvPr>
            <p:ph type="sldImg"/>
          </p:nvPr>
        </p:nvSpPr>
        <p:spPr>
          <a:ln/>
        </p:spPr>
      </p:sp>
      <p:sp>
        <p:nvSpPr>
          <p:cNvPr id="2478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3547753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dt" sz="quarter" idx="1"/>
          </p:nvPr>
        </p:nvSpPr>
        <p:spPr/>
        <p:txBody>
          <a:bodyPr/>
          <a:lstStyle/>
          <a:p>
            <a:pPr>
              <a:defRPr/>
            </a:pPr>
            <a:fld id="{8009ED5E-C095-47E8-A37F-5C41E7AE80DA}" type="datetime1">
              <a:rPr lang="en-US" smtClean="0">
                <a:solidFill>
                  <a:prstClr val="black"/>
                </a:solidFill>
                <a:latin typeface="Arial" pitchFamily="34" charset="0"/>
              </a:rPr>
              <a:pPr>
                <a:defRPr/>
              </a:pPr>
              <a:t>10/30/2023</a:t>
            </a:fld>
            <a:endParaRPr lang="en-AU" dirty="0">
              <a:solidFill>
                <a:prstClr val="black"/>
              </a:solidFill>
              <a:latin typeface="Arial" pitchFamily="34" charset="0"/>
            </a:endParaRPr>
          </a:p>
        </p:txBody>
      </p:sp>
      <p:sp>
        <p:nvSpPr>
          <p:cNvPr id="25190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37BF60F-5812-4A7D-953A-4E3F33A4769E}" type="slidenum">
              <a:rPr lang="en-AU" altLang="el-GR" smtClean="0">
                <a:solidFill>
                  <a:prstClr val="black"/>
                </a:solidFill>
              </a:rPr>
              <a:pPr>
                <a:spcBef>
                  <a:spcPct val="0"/>
                </a:spcBef>
              </a:pPr>
              <a:t>17</a:t>
            </a:fld>
            <a:endParaRPr lang="en-AU" altLang="el-GR" dirty="0">
              <a:solidFill>
                <a:prstClr val="black"/>
              </a:solidFill>
            </a:endParaRPr>
          </a:p>
        </p:txBody>
      </p:sp>
      <p:sp>
        <p:nvSpPr>
          <p:cNvPr id="251908" name="Rectangle 2"/>
          <p:cNvSpPr>
            <a:spLocks noGrp="1" noRot="1" noChangeAspect="1" noChangeArrowheads="1" noTextEdit="1"/>
          </p:cNvSpPr>
          <p:nvPr>
            <p:ph type="sldImg"/>
          </p:nvPr>
        </p:nvSpPr>
        <p:spPr>
          <a:ln/>
        </p:spPr>
      </p:sp>
      <p:sp>
        <p:nvSpPr>
          <p:cNvPr id="2519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altLang="el-GR" b="1" dirty="0">
              <a:latin typeface="Arial" panose="020B0604020202020204" pitchFamily="34" charset="0"/>
            </a:endParaRPr>
          </a:p>
        </p:txBody>
      </p:sp>
    </p:spTree>
    <p:extLst>
      <p:ext uri="{BB962C8B-B14F-4D97-AF65-F5344CB8AC3E}">
        <p14:creationId xmlns:p14="http://schemas.microsoft.com/office/powerpoint/2010/main" val="368536815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176805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3990771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3180091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16000" y="381000"/>
            <a:ext cx="10871200" cy="601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8996050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953405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1067816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a:xfrm>
            <a:off x="2182708" y="6272784"/>
            <a:ext cx="6327648" cy="365125"/>
          </a:xfrm>
        </p:spPr>
        <p:txBody>
          <a:bodyPr/>
          <a:lstStyle/>
          <a:p>
            <a:endParaRPr lang="en-US" dirty="0">
              <a:solidFill>
                <a:srgbClr val="775F55"/>
              </a:solidFill>
            </a:endParaRP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589165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6" name="Footer Placeholder 5"/>
          <p:cNvSpPr>
            <a:spLocks noGrp="1"/>
          </p:cNvSpPr>
          <p:nvPr>
            <p:ph type="ftr" sz="quarter" idx="11"/>
          </p:nvPr>
        </p:nvSpPr>
        <p:spPr/>
        <p:txBody>
          <a:bodyPr/>
          <a:lstStyle/>
          <a:p>
            <a:endParaRPr lang="en-US" dirty="0">
              <a:solidFill>
                <a:srgbClr val="775F55"/>
              </a:solidFill>
            </a:endParaRPr>
          </a:p>
        </p:txBody>
      </p:sp>
      <p:sp>
        <p:nvSpPr>
          <p:cNvPr id="7" name="Slide Number Placeholder 6"/>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12108016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8" name="Footer Placeholder 7"/>
          <p:cNvSpPr>
            <a:spLocks noGrp="1"/>
          </p:cNvSpPr>
          <p:nvPr>
            <p:ph type="ftr" sz="quarter" idx="11"/>
          </p:nvPr>
        </p:nvSpPr>
        <p:spPr/>
        <p:txBody>
          <a:bodyPr/>
          <a:lstStyle/>
          <a:p>
            <a:endParaRPr lang="en-US" dirty="0">
              <a:solidFill>
                <a:srgbClr val="775F55"/>
              </a:solidFill>
            </a:endParaRPr>
          </a:p>
        </p:txBody>
      </p:sp>
      <p:sp>
        <p:nvSpPr>
          <p:cNvPr id="9" name="Slide Number Placeholder 8"/>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1433015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4" name="Footer Placeholder 3"/>
          <p:cNvSpPr>
            <a:spLocks noGrp="1"/>
          </p:cNvSpPr>
          <p:nvPr>
            <p:ph type="ftr" sz="quarter" idx="11"/>
          </p:nvPr>
        </p:nvSpPr>
        <p:spPr/>
        <p:txBody>
          <a:bodyPr/>
          <a:lstStyle/>
          <a:p>
            <a:endParaRPr lang="en-US" dirty="0">
              <a:solidFill>
                <a:srgbClr val="775F55"/>
              </a:solidFill>
            </a:endParaRPr>
          </a:p>
        </p:txBody>
      </p:sp>
      <p:sp>
        <p:nvSpPr>
          <p:cNvPr id="5" name="Slide Number Placeholder 4"/>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10986325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3" name="Footer Placeholder 2"/>
          <p:cNvSpPr>
            <a:spLocks noGrp="1"/>
          </p:cNvSpPr>
          <p:nvPr>
            <p:ph type="ftr" sz="quarter" idx="11"/>
          </p:nvPr>
        </p:nvSpPr>
        <p:spPr/>
        <p:txBody>
          <a:bodyPr/>
          <a:lstStyle/>
          <a:p>
            <a:endParaRPr lang="en-US" dirty="0">
              <a:solidFill>
                <a:srgbClr val="775F55"/>
              </a:solidFill>
            </a:endParaRPr>
          </a:p>
        </p:txBody>
      </p:sp>
      <p:sp>
        <p:nvSpPr>
          <p:cNvPr id="4" name="Slide Number Placeholder 3"/>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653724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2917650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6" name="Footer Placeholder 5"/>
          <p:cNvSpPr>
            <a:spLocks noGrp="1"/>
          </p:cNvSpPr>
          <p:nvPr>
            <p:ph type="ftr" sz="quarter" idx="11"/>
          </p:nvPr>
        </p:nvSpPr>
        <p:spPr/>
        <p:txBody>
          <a:bodyPr/>
          <a:lstStyle/>
          <a:p>
            <a:endParaRPr lang="en-US" dirty="0">
              <a:solidFill>
                <a:srgbClr val="775F55"/>
              </a:solidFill>
            </a:endParaRP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9586843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42535321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34032688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p:txBody>
          <a:bodyPr/>
          <a:lstStyle/>
          <a:p>
            <a:endParaRPr lang="en-US" dirty="0">
              <a:solidFill>
                <a:srgbClr val="775F55"/>
              </a:solidFill>
            </a:endParaRPr>
          </a:p>
        </p:txBody>
      </p:sp>
      <p:sp>
        <p:nvSpPr>
          <p:cNvPr id="6" name="Slide Number Placeholder 5"/>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0199189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016000" y="381000"/>
            <a:ext cx="10871200" cy="601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34160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11"/>
          </p:nvPr>
        </p:nvSpPr>
        <p:spPr>
          <a:xfrm>
            <a:off x="2182708" y="6272784"/>
            <a:ext cx="6327648" cy="365125"/>
          </a:xfrm>
        </p:spPr>
        <p:txBody>
          <a:bodyPr/>
          <a:lstStyle/>
          <a:p>
            <a:endParaRPr lang="en-US" dirty="0">
              <a:solidFill>
                <a:srgbClr val="775F55"/>
              </a:solidFill>
            </a:endParaRP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1699047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6" name="Footer Placeholder 5"/>
          <p:cNvSpPr>
            <a:spLocks noGrp="1"/>
          </p:cNvSpPr>
          <p:nvPr>
            <p:ph type="ftr" sz="quarter" idx="11"/>
          </p:nvPr>
        </p:nvSpPr>
        <p:spPr/>
        <p:txBody>
          <a:bodyPr/>
          <a:lstStyle/>
          <a:p>
            <a:endParaRPr lang="en-US" dirty="0">
              <a:solidFill>
                <a:srgbClr val="775F55"/>
              </a:solidFill>
            </a:endParaRPr>
          </a:p>
        </p:txBody>
      </p:sp>
      <p:sp>
        <p:nvSpPr>
          <p:cNvPr id="7" name="Slide Number Placeholder 6"/>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165135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8" name="Footer Placeholder 7"/>
          <p:cNvSpPr>
            <a:spLocks noGrp="1"/>
          </p:cNvSpPr>
          <p:nvPr>
            <p:ph type="ftr" sz="quarter" idx="11"/>
          </p:nvPr>
        </p:nvSpPr>
        <p:spPr/>
        <p:txBody>
          <a:bodyPr/>
          <a:lstStyle/>
          <a:p>
            <a:endParaRPr lang="en-US" dirty="0">
              <a:solidFill>
                <a:srgbClr val="775F55"/>
              </a:solidFill>
            </a:endParaRPr>
          </a:p>
        </p:txBody>
      </p:sp>
      <p:sp>
        <p:nvSpPr>
          <p:cNvPr id="9" name="Slide Number Placeholder 8"/>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1941427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4" name="Footer Placeholder 3"/>
          <p:cNvSpPr>
            <a:spLocks noGrp="1"/>
          </p:cNvSpPr>
          <p:nvPr>
            <p:ph type="ftr" sz="quarter" idx="11"/>
          </p:nvPr>
        </p:nvSpPr>
        <p:spPr/>
        <p:txBody>
          <a:bodyPr/>
          <a:lstStyle/>
          <a:p>
            <a:endParaRPr lang="en-US" dirty="0">
              <a:solidFill>
                <a:srgbClr val="775F55"/>
              </a:solidFill>
            </a:endParaRPr>
          </a:p>
        </p:txBody>
      </p:sp>
      <p:sp>
        <p:nvSpPr>
          <p:cNvPr id="5" name="Slide Number Placeholder 4"/>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156039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3" name="Footer Placeholder 2"/>
          <p:cNvSpPr>
            <a:spLocks noGrp="1"/>
          </p:cNvSpPr>
          <p:nvPr>
            <p:ph type="ftr" sz="quarter" idx="11"/>
          </p:nvPr>
        </p:nvSpPr>
        <p:spPr/>
        <p:txBody>
          <a:bodyPr/>
          <a:lstStyle/>
          <a:p>
            <a:endParaRPr lang="en-US" dirty="0">
              <a:solidFill>
                <a:srgbClr val="775F55"/>
              </a:solidFill>
            </a:endParaRPr>
          </a:p>
        </p:txBody>
      </p:sp>
      <p:sp>
        <p:nvSpPr>
          <p:cNvPr id="4" name="Slide Number Placeholder 3"/>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514622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6" name="Footer Placeholder 5"/>
          <p:cNvSpPr>
            <a:spLocks noGrp="1"/>
          </p:cNvSpPr>
          <p:nvPr>
            <p:ph type="ftr" sz="quarter" idx="11"/>
          </p:nvPr>
        </p:nvSpPr>
        <p:spPr/>
        <p:txBody>
          <a:bodyPr/>
          <a:lstStyle/>
          <a:p>
            <a:endParaRPr lang="en-US" dirty="0">
              <a:solidFill>
                <a:srgbClr val="775F55"/>
              </a:solidFill>
            </a:endParaRP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394546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49333E-6118-46E2-8493-FD1C2D0BD47C}" type="datetimeFigureOut">
              <a:rPr lang="en-US" smtClean="0">
                <a:solidFill>
                  <a:srgbClr val="775F55"/>
                </a:solidFill>
              </a:rPr>
              <a:pPr/>
              <a:t>10/30/2023</a:t>
            </a:fld>
            <a:endParaRPr lang="en-US" dirty="0">
              <a:solidFill>
                <a:srgbClr val="775F55"/>
              </a:solidFill>
            </a:endParaRP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480095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microsoft.com/office/2007/relationships/hdphoto" Target="../media/hdphoto1.wdp"/><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3.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microsoft.com/office/2007/relationships/hdphoto" Target="../media/hdphoto1.wdp"/><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solidFill>
                <a:srgbClr val="775F55"/>
              </a:solidFill>
            </a:endParaRP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3922192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800" b="1" kern="1200" cap="none"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EF49333E-6118-46E2-8493-FD1C2D0BD47C}" type="datetimeFigureOut">
              <a:rPr lang="en-US" smtClean="0">
                <a:solidFill>
                  <a:srgbClr val="775F55"/>
                </a:solidFill>
              </a:rPr>
              <a:pPr/>
              <a:t>10/30/2023</a:t>
            </a:fld>
            <a:endParaRPr lang="en-US" dirty="0">
              <a:solidFill>
                <a:srgbClr val="775F55"/>
              </a:solidFill>
            </a:endParaRP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solidFill>
                <a:srgbClr val="775F55"/>
              </a:solidFill>
            </a:endParaRP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4">
                <a:duotone>
                  <a:schemeClr val="accent1">
                    <a:shade val="45000"/>
                    <a:satMod val="135000"/>
                  </a:schemeClr>
                  <a:prstClr val="white"/>
                </a:duotone>
                <a:extLst>
                  <a:ext uri="{BEBA8EAE-BF5A-486C-A8C5-ECC9F3942E4B}">
                    <a14:imgProps xmlns:a14="http://schemas.microsoft.com/office/drawing/2010/main">
                      <a14:imgLayer r:embed="rId1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8EFBA24F-EBA5-4E8C-AF1C-BC8C5AA63F70}" type="slidenum">
              <a:rPr lang="en-US" smtClean="0"/>
              <a:pPr/>
              <a:t>‹#›</a:t>
            </a:fld>
            <a:endParaRPr lang="en-US" dirty="0"/>
          </a:p>
        </p:txBody>
      </p:sp>
    </p:spTree>
    <p:extLst>
      <p:ext uri="{BB962C8B-B14F-4D97-AF65-F5344CB8AC3E}">
        <p14:creationId xmlns:p14="http://schemas.microsoft.com/office/powerpoint/2010/main" val="284608944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lnSpc>
          <a:spcPct val="90000"/>
        </a:lnSpc>
        <a:spcBef>
          <a:spcPct val="0"/>
        </a:spcBef>
        <a:buNone/>
        <a:defRPr sz="4800" b="1" kern="1200" cap="none" baseline="0">
          <a:blipFill>
            <a:blip r:embed="rId16">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67339" y="2186609"/>
            <a:ext cx="7662449" cy="830997"/>
          </a:xfrm>
          <a:prstGeom prst="rect">
            <a:avLst/>
          </a:prstGeom>
          <a:noFill/>
        </p:spPr>
        <p:txBody>
          <a:bodyPr wrap="square" rtlCol="0">
            <a:spAutoFit/>
          </a:bodyPr>
          <a:lstStyle/>
          <a:p>
            <a:r>
              <a:rPr lang="el-GR" sz="2400" dirty="0">
                <a:solidFill>
                  <a:prstClr val="black"/>
                </a:solidFill>
              </a:rPr>
              <a:t>Τι είναι θνησιμότητα ενός αλιευτικού αποθέματος και από ποιους παράγοντες επηρεάζεται;</a:t>
            </a:r>
            <a:endParaRPr lang="en-US" sz="2400" dirty="0">
              <a:solidFill>
                <a:prstClr val="black"/>
              </a:solidFill>
            </a:endParaRPr>
          </a:p>
        </p:txBody>
      </p:sp>
    </p:spTree>
    <p:extLst>
      <p:ext uri="{BB962C8B-B14F-4D97-AF65-F5344CB8AC3E}">
        <p14:creationId xmlns:p14="http://schemas.microsoft.com/office/powerpoint/2010/main" val="2710047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8" name="object 6"/>
          <p:cNvSpPr txBox="1">
            <a:spLocks noChangeArrowheads="1"/>
          </p:cNvSpPr>
          <p:nvPr/>
        </p:nvSpPr>
        <p:spPr bwMode="auto">
          <a:xfrm>
            <a:off x="622853" y="1134517"/>
            <a:ext cx="5452512" cy="1549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55600" indent="-342900">
              <a:spcBef>
                <a:spcPct val="20000"/>
              </a:spcBef>
              <a:buChar char="•"/>
              <a:tabLst>
                <a:tab pos="354013" algn="l"/>
                <a:tab pos="355600" algn="l"/>
              </a:tabLst>
              <a:defRPr sz="3200">
                <a:solidFill>
                  <a:schemeClr val="tx1"/>
                </a:solidFill>
                <a:latin typeface="Arial" panose="020B0604020202020204" pitchFamily="34" charset="0"/>
              </a:defRPr>
            </a:lvl1pPr>
            <a:lvl2pPr marL="742950" indent="-285750">
              <a:spcBef>
                <a:spcPct val="20000"/>
              </a:spcBef>
              <a:buChar char="–"/>
              <a:tabLst>
                <a:tab pos="354013" algn="l"/>
                <a:tab pos="355600" algn="l"/>
              </a:tabLst>
              <a:defRPr sz="2800">
                <a:solidFill>
                  <a:schemeClr val="tx1"/>
                </a:solidFill>
                <a:latin typeface="Arial" panose="020B0604020202020204" pitchFamily="34" charset="0"/>
              </a:defRPr>
            </a:lvl2pPr>
            <a:lvl3pPr marL="1143000" indent="-228600">
              <a:spcBef>
                <a:spcPct val="20000"/>
              </a:spcBef>
              <a:buChar char="•"/>
              <a:tabLst>
                <a:tab pos="354013" algn="l"/>
                <a:tab pos="355600" algn="l"/>
              </a:tabLst>
              <a:defRPr sz="2400">
                <a:solidFill>
                  <a:schemeClr val="tx1"/>
                </a:solidFill>
                <a:latin typeface="Arial" panose="020B0604020202020204" pitchFamily="34" charset="0"/>
              </a:defRPr>
            </a:lvl3pPr>
            <a:lvl4pPr marL="1600200" indent="-228600">
              <a:spcBef>
                <a:spcPct val="20000"/>
              </a:spcBef>
              <a:buChar char="–"/>
              <a:tabLst>
                <a:tab pos="354013" algn="l"/>
                <a:tab pos="355600" algn="l"/>
              </a:tabLst>
              <a:defRPr sz="2000">
                <a:solidFill>
                  <a:schemeClr val="tx1"/>
                </a:solidFill>
                <a:latin typeface="Arial" panose="020B0604020202020204" pitchFamily="34" charset="0"/>
              </a:defRPr>
            </a:lvl4pPr>
            <a:lvl5pPr marL="2057400" indent="-228600">
              <a:spcBef>
                <a:spcPct val="20000"/>
              </a:spcBef>
              <a:buChar char="»"/>
              <a:tabLst>
                <a:tab pos="354013" algn="l"/>
                <a:tab pos="35560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54013" algn="l"/>
                <a:tab pos="355600" algn="l"/>
              </a:tabLst>
              <a:defRPr sz="2000">
                <a:solidFill>
                  <a:schemeClr val="tx1"/>
                </a:solidFill>
                <a:latin typeface="Arial" panose="020B0604020202020204" pitchFamily="34" charset="0"/>
              </a:defRPr>
            </a:lvl9pPr>
          </a:lstStyle>
          <a:p>
            <a:pPr>
              <a:lnSpc>
                <a:spcPct val="90000"/>
              </a:lnSpc>
              <a:spcBef>
                <a:spcPct val="0"/>
              </a:spcBef>
              <a:buClr>
                <a:srgbClr val="3333CC"/>
              </a:buClr>
              <a:buSzPct val="60000"/>
              <a:buFont typeface="Wingdings" panose="05000000000000000000" pitchFamily="2" charset="2"/>
              <a:buChar char=""/>
            </a:pPr>
            <a:r>
              <a:rPr lang="en-US" altLang="en-US" sz="1800" dirty="0">
                <a:solidFill>
                  <a:prstClr val="black"/>
                </a:solidFill>
                <a:latin typeface="Calibri" panose="020F0502020204030204" pitchFamily="34" charset="0"/>
                <a:cs typeface="Tahoma" panose="020B0604030504040204" pitchFamily="34" charset="0"/>
              </a:rPr>
              <a:t>Για την εκτίμηση</a:t>
            </a:r>
            <a:r>
              <a:rPr lang="el-GR" altLang="en-US" sz="1800" dirty="0">
                <a:solidFill>
                  <a:prstClr val="black"/>
                </a:solidFill>
                <a:latin typeface="Calibri" panose="020F0502020204030204" pitchFamily="34" charset="0"/>
                <a:cs typeface="Tahoma" panose="020B0604030504040204" pitchFamily="34" charset="0"/>
              </a:rPr>
              <a:t> του</a:t>
            </a:r>
            <a:r>
              <a:rPr lang="en-US" altLang="en-US" sz="1800" dirty="0">
                <a:solidFill>
                  <a:prstClr val="black"/>
                </a:solidFill>
                <a:latin typeface="Calibri" panose="020F0502020204030204" pitchFamily="34" charset="0"/>
                <a:cs typeface="Tahoma" panose="020B0604030504040204" pitchFamily="34" charset="0"/>
              </a:rPr>
              <a:t> Ζ </a:t>
            </a:r>
            <a:r>
              <a:rPr lang="el-GR" altLang="en-US" sz="1800" dirty="0">
                <a:solidFill>
                  <a:prstClr val="black"/>
                </a:solidFill>
                <a:latin typeface="Calibri" panose="020F0502020204030204" pitchFamily="34" charset="0"/>
                <a:cs typeface="Tahoma" panose="020B0604030504040204" pitchFamily="34" charset="0"/>
              </a:rPr>
              <a:t>υπολογίζουμε το </a:t>
            </a:r>
            <a:r>
              <a:rPr lang="en-US" altLang="en-US" sz="1800" dirty="0">
                <a:solidFill>
                  <a:prstClr val="black"/>
                </a:solidFill>
                <a:latin typeface="Calibri" panose="020F0502020204030204" pitchFamily="34" charset="0"/>
                <a:cs typeface="Tahoma" panose="020B0604030504040204" pitchFamily="34" charset="0"/>
              </a:rPr>
              <a:t>λογάριθμο των α</a:t>
            </a:r>
            <a:r>
              <a:rPr lang="en-US" altLang="en-US" sz="1800" dirty="0" err="1">
                <a:solidFill>
                  <a:prstClr val="black"/>
                </a:solidFill>
                <a:latin typeface="Calibri" panose="020F0502020204030204" pitchFamily="34" charset="0"/>
                <a:cs typeface="Tahoma" panose="020B0604030504040204" pitchFamily="34" charset="0"/>
              </a:rPr>
              <a:t>λιευμάτων</a:t>
            </a:r>
            <a:r>
              <a:rPr lang="en-US" altLang="en-US" sz="1800" dirty="0">
                <a:solidFill>
                  <a:prstClr val="black"/>
                </a:solidFill>
                <a:latin typeface="Calibri" panose="020F0502020204030204" pitchFamily="34" charset="0"/>
                <a:cs typeface="Tahoma" panose="020B0604030504040204" pitchFamily="34" charset="0"/>
              </a:rPr>
              <a:t> </a:t>
            </a:r>
            <a:r>
              <a:rPr lang="el-GR" altLang="en-US" sz="1800" dirty="0">
                <a:solidFill>
                  <a:prstClr val="black"/>
                </a:solidFill>
                <a:latin typeface="Calibri" panose="020F0502020204030204" pitchFamily="34" charset="0"/>
                <a:cs typeface="Tahoma" panose="020B0604030504040204" pitchFamily="34" charset="0"/>
              </a:rPr>
              <a:t> σε κάθε κλάση μήκους (Ν) </a:t>
            </a:r>
            <a:r>
              <a:rPr lang="en-US" altLang="en-US" sz="1800" dirty="0">
                <a:solidFill>
                  <a:prstClr val="black"/>
                </a:solidFill>
                <a:latin typeface="Calibri" panose="020F0502020204030204" pitchFamily="34" charset="0"/>
                <a:cs typeface="Tahoma" panose="020B0604030504040204" pitchFamily="34" charset="0"/>
              </a:rPr>
              <a:t>α</a:t>
            </a:r>
            <a:r>
              <a:rPr lang="en-US" altLang="en-US" sz="1800" dirty="0" err="1">
                <a:solidFill>
                  <a:prstClr val="black"/>
                </a:solidFill>
                <a:latin typeface="Calibri" panose="020F0502020204030204" pitchFamily="34" charset="0"/>
                <a:cs typeface="Tahoma" panose="020B0604030504040204" pitchFamily="34" charset="0"/>
              </a:rPr>
              <a:t>νά</a:t>
            </a:r>
            <a:r>
              <a:rPr lang="en-US" altLang="en-US" sz="1800" dirty="0">
                <a:solidFill>
                  <a:prstClr val="black"/>
                </a:solidFill>
                <a:latin typeface="Calibri" panose="020F0502020204030204" pitchFamily="34" charset="0"/>
                <a:cs typeface="Tahoma" panose="020B0604030504040204" pitchFamily="34" charset="0"/>
              </a:rPr>
              <a:t> μονάδα χρόνου </a:t>
            </a:r>
            <a:r>
              <a:rPr lang="el-GR" altLang="en-US" sz="1800" dirty="0">
                <a:solidFill>
                  <a:prstClr val="black"/>
                </a:solidFill>
                <a:latin typeface="Calibri" panose="020F0502020204030204" pitchFamily="34" charset="0"/>
                <a:cs typeface="Tahoma" panose="020B0604030504040204" pitchFamily="34" charset="0"/>
              </a:rPr>
              <a:t>(</a:t>
            </a:r>
            <a:r>
              <a:rPr lang="en-US" altLang="en-US" sz="1800" dirty="0" err="1">
                <a:solidFill>
                  <a:prstClr val="black"/>
                </a:solidFill>
                <a:latin typeface="Calibri" panose="020F0502020204030204" pitchFamily="34" charset="0"/>
                <a:cs typeface="Tahoma" panose="020B0604030504040204" pitchFamily="34" charset="0"/>
              </a:rPr>
              <a:t>dt</a:t>
            </a:r>
            <a:r>
              <a:rPr lang="en-US" altLang="en-US" sz="1800" dirty="0">
                <a:solidFill>
                  <a:prstClr val="black"/>
                </a:solidFill>
                <a:latin typeface="Calibri" panose="020F0502020204030204" pitchFamily="34" charset="0"/>
                <a:cs typeface="Tahoma" panose="020B0604030504040204" pitchFamily="34" charset="0"/>
              </a:rPr>
              <a:t>) και </a:t>
            </a:r>
            <a:r>
              <a:rPr lang="el-GR" altLang="en-US" sz="1800" dirty="0">
                <a:solidFill>
                  <a:prstClr val="black"/>
                </a:solidFill>
                <a:latin typeface="Calibri" panose="020F0502020204030204" pitchFamily="34" charset="0"/>
                <a:cs typeface="Tahoma" panose="020B0604030504040204" pitchFamily="34" charset="0"/>
              </a:rPr>
              <a:t>κάνουμε </a:t>
            </a:r>
            <a:r>
              <a:rPr lang="en-US" altLang="en-US" sz="1800" dirty="0">
                <a:solidFill>
                  <a:prstClr val="black"/>
                </a:solidFill>
                <a:latin typeface="Calibri" panose="020F0502020204030204" pitchFamily="34" charset="0"/>
                <a:cs typeface="Tahoma" panose="020B0604030504040204" pitchFamily="34" charset="0"/>
              </a:rPr>
              <a:t>εκτίμηση της κλίσης</a:t>
            </a:r>
            <a:r>
              <a:rPr lang="el-GR" altLang="en-US" sz="1800" dirty="0">
                <a:solidFill>
                  <a:prstClr val="black"/>
                </a:solidFill>
                <a:latin typeface="Calibri" panose="020F0502020204030204" pitchFamily="34" charset="0"/>
                <a:cs typeface="Tahoma" panose="020B0604030504040204" pitchFamily="34" charset="0"/>
              </a:rPr>
              <a:t> της ευθείας</a:t>
            </a:r>
          </a:p>
          <a:p>
            <a:pPr>
              <a:lnSpc>
                <a:spcPct val="90000"/>
              </a:lnSpc>
              <a:spcBef>
                <a:spcPct val="0"/>
              </a:spcBef>
              <a:buClr>
                <a:srgbClr val="3333CC"/>
              </a:buClr>
              <a:buSzPct val="60000"/>
              <a:buFont typeface="Wingdings" panose="05000000000000000000" pitchFamily="2" charset="2"/>
              <a:buChar char=""/>
            </a:pPr>
            <a:endParaRPr lang="en-US" altLang="en-US" sz="1800" dirty="0">
              <a:solidFill>
                <a:prstClr val="black"/>
              </a:solidFill>
              <a:latin typeface="Calibri" panose="020F0502020204030204" pitchFamily="34" charset="0"/>
              <a:cs typeface="Tahoma" panose="020B0604030504040204" pitchFamily="34" charset="0"/>
            </a:endParaRPr>
          </a:p>
          <a:p>
            <a:pPr>
              <a:spcBef>
                <a:spcPts val="238"/>
              </a:spcBef>
              <a:buClr>
                <a:srgbClr val="3333CC"/>
              </a:buClr>
              <a:buSzPct val="60000"/>
              <a:buFont typeface="Wingdings" panose="05000000000000000000" pitchFamily="2" charset="2"/>
              <a:buChar char=""/>
            </a:pPr>
            <a:r>
              <a:rPr lang="en-US" altLang="en-US" sz="1800" dirty="0">
                <a:solidFill>
                  <a:prstClr val="black"/>
                </a:solidFill>
                <a:latin typeface="Calibri" panose="020F0502020204030204" pitchFamily="34" charset="0"/>
                <a:cs typeface="Tahoma" panose="020B0604030504040204" pitchFamily="34" charset="0"/>
              </a:rPr>
              <a:t>Ο</a:t>
            </a:r>
            <a:r>
              <a:rPr lang="el-GR" altLang="en-US" sz="1800" dirty="0">
                <a:solidFill>
                  <a:prstClr val="black"/>
                </a:solidFill>
                <a:latin typeface="Calibri" panose="020F0502020204030204" pitchFamily="34" charset="0"/>
                <a:cs typeface="Tahoma" panose="020B0604030504040204" pitchFamily="34" charset="0"/>
              </a:rPr>
              <a:t> πλήρης</a:t>
            </a:r>
            <a:r>
              <a:rPr lang="en-US" altLang="en-US" sz="1800" dirty="0">
                <a:solidFill>
                  <a:prstClr val="black"/>
                </a:solidFill>
                <a:latin typeface="Calibri" panose="020F0502020204030204" pitchFamily="34" charset="0"/>
                <a:cs typeface="Tahoma" panose="020B0604030504040204" pitchFamily="34" charset="0"/>
              </a:rPr>
              <a:t> τύπος </a:t>
            </a:r>
            <a:r>
              <a:rPr lang="el-GR" altLang="en-US" sz="1800" dirty="0">
                <a:solidFill>
                  <a:prstClr val="black"/>
                </a:solidFill>
                <a:latin typeface="Calibri" panose="020F0502020204030204" pitchFamily="34" charset="0"/>
                <a:cs typeface="Tahoma" panose="020B0604030504040204" pitchFamily="34" charset="0"/>
              </a:rPr>
              <a:t>ε</a:t>
            </a:r>
            <a:r>
              <a:rPr lang="en-US" altLang="en-US" sz="1800" dirty="0">
                <a:solidFill>
                  <a:prstClr val="black"/>
                </a:solidFill>
                <a:latin typeface="Calibri" panose="020F0502020204030204" pitchFamily="34" charset="0"/>
                <a:cs typeface="Tahoma" panose="020B0604030504040204" pitchFamily="34" charset="0"/>
              </a:rPr>
              <a:t>ίναι:</a:t>
            </a:r>
          </a:p>
        </p:txBody>
      </p:sp>
      <p:grpSp>
        <p:nvGrpSpPr>
          <p:cNvPr id="252" name="Group 251"/>
          <p:cNvGrpSpPr/>
          <p:nvPr/>
        </p:nvGrpSpPr>
        <p:grpSpPr>
          <a:xfrm>
            <a:off x="6513513" y="1560513"/>
            <a:ext cx="3644900" cy="4672012"/>
            <a:chOff x="4989513" y="1560513"/>
            <a:chExt cx="3644900" cy="4672012"/>
          </a:xfrm>
        </p:grpSpPr>
        <p:sp>
          <p:nvSpPr>
            <p:cNvPr id="264" name="object 33"/>
            <p:cNvSpPr>
              <a:spLocks/>
            </p:cNvSpPr>
            <p:nvPr/>
          </p:nvSpPr>
          <p:spPr bwMode="auto">
            <a:xfrm>
              <a:off x="5972175" y="4283075"/>
              <a:ext cx="0" cy="1381125"/>
            </a:xfrm>
            <a:custGeom>
              <a:avLst/>
              <a:gdLst>
                <a:gd name="T0" fmla="*/ 0 h 1381760"/>
                <a:gd name="T1" fmla="*/ 1378832 h 1381760"/>
                <a:gd name="T2" fmla="*/ 0 60000 65536"/>
                <a:gd name="T3" fmla="*/ 0 60000 65536"/>
              </a:gdLst>
              <a:ahLst/>
              <a:cxnLst>
                <a:cxn ang="T2">
                  <a:pos x="0" y="T0"/>
                </a:cxn>
                <a:cxn ang="T3">
                  <a:pos x="0" y="T1"/>
                </a:cxn>
              </a:cxnLst>
              <a:rect l="0" t="0" r="r" b="b"/>
              <a:pathLst>
                <a:path h="1381760">
                  <a:moveTo>
                    <a:pt x="0" y="0"/>
                  </a:moveTo>
                  <a:lnTo>
                    <a:pt x="0" y="138137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65" name="object 34"/>
            <p:cNvSpPr>
              <a:spLocks/>
            </p:cNvSpPr>
            <p:nvPr/>
          </p:nvSpPr>
          <p:spPr bwMode="auto">
            <a:xfrm>
              <a:off x="5924550" y="5673725"/>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66" name="object 35"/>
            <p:cNvSpPr>
              <a:spLocks/>
            </p:cNvSpPr>
            <p:nvPr/>
          </p:nvSpPr>
          <p:spPr bwMode="auto">
            <a:xfrm>
              <a:off x="5924550" y="5330825"/>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67" name="object 36"/>
            <p:cNvSpPr>
              <a:spLocks/>
            </p:cNvSpPr>
            <p:nvPr/>
          </p:nvSpPr>
          <p:spPr bwMode="auto">
            <a:xfrm>
              <a:off x="5924550" y="4978400"/>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68" name="object 37"/>
            <p:cNvSpPr>
              <a:spLocks/>
            </p:cNvSpPr>
            <p:nvPr/>
          </p:nvSpPr>
          <p:spPr bwMode="auto">
            <a:xfrm>
              <a:off x="5924550" y="4635500"/>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69" name="object 38"/>
            <p:cNvSpPr>
              <a:spLocks/>
            </p:cNvSpPr>
            <p:nvPr/>
          </p:nvSpPr>
          <p:spPr bwMode="auto">
            <a:xfrm>
              <a:off x="5924550" y="4283075"/>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0" name="object 39"/>
            <p:cNvSpPr>
              <a:spLocks/>
            </p:cNvSpPr>
            <p:nvPr/>
          </p:nvSpPr>
          <p:spPr bwMode="auto">
            <a:xfrm>
              <a:off x="5972175" y="5673725"/>
              <a:ext cx="2552700" cy="0"/>
            </a:xfrm>
            <a:custGeom>
              <a:avLst/>
              <a:gdLst>
                <a:gd name="T0" fmla="*/ 0 w 2553334"/>
                <a:gd name="T1" fmla="*/ 2550307 w 2553334"/>
                <a:gd name="T2" fmla="*/ 0 60000 65536"/>
                <a:gd name="T3" fmla="*/ 0 60000 65536"/>
              </a:gdLst>
              <a:ahLst/>
              <a:cxnLst>
                <a:cxn ang="T2">
                  <a:pos x="T0" y="0"/>
                </a:cxn>
                <a:cxn ang="T3">
                  <a:pos x="T1" y="0"/>
                </a:cxn>
              </a:cxnLst>
              <a:rect l="0" t="0" r="r" b="b"/>
              <a:pathLst>
                <a:path w="2553334">
                  <a:moveTo>
                    <a:pt x="0" y="0"/>
                  </a:moveTo>
                  <a:lnTo>
                    <a:pt x="2552842"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1" name="object 40"/>
            <p:cNvSpPr>
              <a:spLocks/>
            </p:cNvSpPr>
            <p:nvPr/>
          </p:nvSpPr>
          <p:spPr bwMode="auto">
            <a:xfrm>
              <a:off x="5972175" y="568325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2" name="object 41"/>
            <p:cNvSpPr>
              <a:spLocks/>
            </p:cNvSpPr>
            <p:nvPr/>
          </p:nvSpPr>
          <p:spPr bwMode="auto">
            <a:xfrm>
              <a:off x="6486525" y="568325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3" name="object 42"/>
            <p:cNvSpPr>
              <a:spLocks/>
            </p:cNvSpPr>
            <p:nvPr/>
          </p:nvSpPr>
          <p:spPr bwMode="auto">
            <a:xfrm>
              <a:off x="7000875" y="568325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4" name="object 43"/>
            <p:cNvSpPr>
              <a:spLocks/>
            </p:cNvSpPr>
            <p:nvPr/>
          </p:nvSpPr>
          <p:spPr bwMode="auto">
            <a:xfrm>
              <a:off x="7505700" y="568325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5" name="object 44"/>
            <p:cNvSpPr>
              <a:spLocks/>
            </p:cNvSpPr>
            <p:nvPr/>
          </p:nvSpPr>
          <p:spPr bwMode="auto">
            <a:xfrm>
              <a:off x="8020050" y="568325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6" name="object 45"/>
            <p:cNvSpPr>
              <a:spLocks/>
            </p:cNvSpPr>
            <p:nvPr/>
          </p:nvSpPr>
          <p:spPr bwMode="auto">
            <a:xfrm>
              <a:off x="8534400" y="568325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7" name="object 46"/>
            <p:cNvSpPr>
              <a:spLocks/>
            </p:cNvSpPr>
            <p:nvPr/>
          </p:nvSpPr>
          <p:spPr bwMode="auto">
            <a:xfrm>
              <a:off x="6143625" y="5197475"/>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78" name="object 47"/>
            <p:cNvSpPr>
              <a:spLocks/>
            </p:cNvSpPr>
            <p:nvPr/>
          </p:nvSpPr>
          <p:spPr bwMode="auto">
            <a:xfrm>
              <a:off x="6143625" y="5197475"/>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79" name="object 48"/>
            <p:cNvSpPr>
              <a:spLocks/>
            </p:cNvSpPr>
            <p:nvPr/>
          </p:nvSpPr>
          <p:spPr bwMode="auto">
            <a:xfrm>
              <a:off x="6200775" y="5197475"/>
              <a:ext cx="57150" cy="57150"/>
            </a:xfrm>
            <a:custGeom>
              <a:avLst/>
              <a:gdLst>
                <a:gd name="T0" fmla="*/ 28441 w 57150"/>
                <a:gd name="T1" fmla="*/ 0 h 57150"/>
                <a:gd name="T2" fmla="*/ 0 w 57150"/>
                <a:gd name="T3" fmla="*/ 28462 h 57150"/>
                <a:gd name="T4" fmla="*/ 28441 w 57150"/>
                <a:gd name="T5" fmla="*/ 56924 h 57150"/>
                <a:gd name="T6" fmla="*/ 56946 w 57150"/>
                <a:gd name="T7" fmla="*/ 28462 h 57150"/>
                <a:gd name="T8" fmla="*/ 28441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441" y="0"/>
                  </a:moveTo>
                  <a:lnTo>
                    <a:pt x="0" y="28462"/>
                  </a:lnTo>
                  <a:lnTo>
                    <a:pt x="28441" y="56924"/>
                  </a:lnTo>
                  <a:lnTo>
                    <a:pt x="56946" y="28462"/>
                  </a:lnTo>
                  <a:lnTo>
                    <a:pt x="2844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80" name="object 49"/>
            <p:cNvSpPr>
              <a:spLocks/>
            </p:cNvSpPr>
            <p:nvPr/>
          </p:nvSpPr>
          <p:spPr bwMode="auto">
            <a:xfrm>
              <a:off x="6200775" y="5197475"/>
              <a:ext cx="57150" cy="57150"/>
            </a:xfrm>
            <a:custGeom>
              <a:avLst/>
              <a:gdLst>
                <a:gd name="T0" fmla="*/ 28441 w 57150"/>
                <a:gd name="T1" fmla="*/ 0 h 57150"/>
                <a:gd name="T2" fmla="*/ 56946 w 57150"/>
                <a:gd name="T3" fmla="*/ 28462 h 57150"/>
                <a:gd name="T4" fmla="*/ 28441 w 57150"/>
                <a:gd name="T5" fmla="*/ 56924 h 57150"/>
                <a:gd name="T6" fmla="*/ 0 w 57150"/>
                <a:gd name="T7" fmla="*/ 28462 h 57150"/>
                <a:gd name="T8" fmla="*/ 28441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441" y="0"/>
                  </a:moveTo>
                  <a:lnTo>
                    <a:pt x="56946" y="28462"/>
                  </a:lnTo>
                  <a:lnTo>
                    <a:pt x="28441" y="56924"/>
                  </a:lnTo>
                  <a:lnTo>
                    <a:pt x="0" y="28462"/>
                  </a:lnTo>
                  <a:lnTo>
                    <a:pt x="28441"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81" name="object 50"/>
            <p:cNvSpPr>
              <a:spLocks/>
            </p:cNvSpPr>
            <p:nvPr/>
          </p:nvSpPr>
          <p:spPr bwMode="auto">
            <a:xfrm>
              <a:off x="6229350" y="4625975"/>
              <a:ext cx="57150" cy="57150"/>
            </a:xfrm>
            <a:custGeom>
              <a:avLst/>
              <a:gdLst>
                <a:gd name="T0" fmla="*/ 27272 w 57785"/>
                <a:gd name="T1" fmla="*/ 0 h 57150"/>
                <a:gd name="T2" fmla="*/ 0 w 57785"/>
                <a:gd name="T3" fmla="*/ 28462 h 57150"/>
                <a:gd name="T4" fmla="*/ 27272 w 57785"/>
                <a:gd name="T5" fmla="*/ 56924 h 57150"/>
                <a:gd name="T6" fmla="*/ 54908 w 57785"/>
                <a:gd name="T7" fmla="*/ 28462 h 57150"/>
                <a:gd name="T8" fmla="*/ 27272 w 57785"/>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150">
                  <a:moveTo>
                    <a:pt x="28504" y="0"/>
                  </a:moveTo>
                  <a:lnTo>
                    <a:pt x="0" y="28462"/>
                  </a:lnTo>
                  <a:lnTo>
                    <a:pt x="28504" y="56924"/>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82" name="object 51"/>
            <p:cNvSpPr>
              <a:spLocks/>
            </p:cNvSpPr>
            <p:nvPr/>
          </p:nvSpPr>
          <p:spPr bwMode="auto">
            <a:xfrm>
              <a:off x="6229350" y="4625975"/>
              <a:ext cx="57150" cy="57150"/>
            </a:xfrm>
            <a:custGeom>
              <a:avLst/>
              <a:gdLst>
                <a:gd name="T0" fmla="*/ 27272 w 57785"/>
                <a:gd name="T1" fmla="*/ 0 h 57150"/>
                <a:gd name="T2" fmla="*/ 54908 w 57785"/>
                <a:gd name="T3" fmla="*/ 28462 h 57150"/>
                <a:gd name="T4" fmla="*/ 27272 w 57785"/>
                <a:gd name="T5" fmla="*/ 56924 h 57150"/>
                <a:gd name="T6" fmla="*/ 0 w 57785"/>
                <a:gd name="T7" fmla="*/ 28462 h 57150"/>
                <a:gd name="T8" fmla="*/ 27272 w 57785"/>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150">
                  <a:moveTo>
                    <a:pt x="28504" y="0"/>
                  </a:moveTo>
                  <a:lnTo>
                    <a:pt x="57390"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83" name="object 52"/>
            <p:cNvSpPr>
              <a:spLocks/>
            </p:cNvSpPr>
            <p:nvPr/>
          </p:nvSpPr>
          <p:spPr bwMode="auto">
            <a:xfrm>
              <a:off x="6257925" y="4454525"/>
              <a:ext cx="57150" cy="57150"/>
            </a:xfrm>
            <a:custGeom>
              <a:avLst/>
              <a:gdLst>
                <a:gd name="T0" fmla="*/ 27637 w 57785"/>
                <a:gd name="T1" fmla="*/ 0 h 57785"/>
                <a:gd name="T2" fmla="*/ 0 w 57785"/>
                <a:gd name="T3" fmla="*/ 27594 h 57785"/>
                <a:gd name="T4" fmla="*/ 27637 w 57785"/>
                <a:gd name="T5" fmla="*/ 54826 h 57785"/>
                <a:gd name="T6" fmla="*/ 54908 w 57785"/>
                <a:gd name="T7" fmla="*/ 27594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0" y="28841"/>
                  </a:lnTo>
                  <a:lnTo>
                    <a:pt x="28885" y="57304"/>
                  </a:lnTo>
                  <a:lnTo>
                    <a:pt x="57390" y="28841"/>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84" name="object 53"/>
            <p:cNvSpPr>
              <a:spLocks/>
            </p:cNvSpPr>
            <p:nvPr/>
          </p:nvSpPr>
          <p:spPr bwMode="auto">
            <a:xfrm>
              <a:off x="6257925" y="4454525"/>
              <a:ext cx="57150" cy="57150"/>
            </a:xfrm>
            <a:custGeom>
              <a:avLst/>
              <a:gdLst>
                <a:gd name="T0" fmla="*/ 27637 w 57785"/>
                <a:gd name="T1" fmla="*/ 0 h 57785"/>
                <a:gd name="T2" fmla="*/ 54908 w 57785"/>
                <a:gd name="T3" fmla="*/ 27594 h 57785"/>
                <a:gd name="T4" fmla="*/ 27637 w 57785"/>
                <a:gd name="T5" fmla="*/ 54826 h 57785"/>
                <a:gd name="T6" fmla="*/ 0 w 57785"/>
                <a:gd name="T7" fmla="*/ 27594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57390" y="28841"/>
                  </a:lnTo>
                  <a:lnTo>
                    <a:pt x="28885" y="57304"/>
                  </a:lnTo>
                  <a:lnTo>
                    <a:pt x="0" y="28841"/>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85" name="object 54"/>
            <p:cNvSpPr>
              <a:spLocks/>
            </p:cNvSpPr>
            <p:nvPr/>
          </p:nvSpPr>
          <p:spPr bwMode="auto">
            <a:xfrm>
              <a:off x="6286500" y="4416425"/>
              <a:ext cx="57150" cy="57150"/>
            </a:xfrm>
            <a:custGeom>
              <a:avLst/>
              <a:gdLst>
                <a:gd name="T0" fmla="*/ 28504 w 57150"/>
                <a:gd name="T1" fmla="*/ 0 h 57785"/>
                <a:gd name="T2" fmla="*/ 0 w 57150"/>
                <a:gd name="T3" fmla="*/ 27231 h 57785"/>
                <a:gd name="T4" fmla="*/ 28504 w 57150"/>
                <a:gd name="T5" fmla="*/ 54826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30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86" name="object 55"/>
            <p:cNvSpPr>
              <a:spLocks/>
            </p:cNvSpPr>
            <p:nvPr/>
          </p:nvSpPr>
          <p:spPr bwMode="auto">
            <a:xfrm>
              <a:off x="6286500" y="4416425"/>
              <a:ext cx="57150" cy="57150"/>
            </a:xfrm>
            <a:custGeom>
              <a:avLst/>
              <a:gdLst>
                <a:gd name="T0" fmla="*/ 28504 w 57150"/>
                <a:gd name="T1" fmla="*/ 0 h 57785"/>
                <a:gd name="T2" fmla="*/ 57009 w 57150"/>
                <a:gd name="T3" fmla="*/ 27231 h 57785"/>
                <a:gd name="T4" fmla="*/ 28504 w 57150"/>
                <a:gd name="T5" fmla="*/ 54826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30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87" name="object 56"/>
            <p:cNvSpPr>
              <a:spLocks/>
            </p:cNvSpPr>
            <p:nvPr/>
          </p:nvSpPr>
          <p:spPr bwMode="auto">
            <a:xfrm>
              <a:off x="6315075" y="4416425"/>
              <a:ext cx="57150" cy="57150"/>
            </a:xfrm>
            <a:custGeom>
              <a:avLst/>
              <a:gdLst>
                <a:gd name="T0" fmla="*/ 28504 w 57150"/>
                <a:gd name="T1" fmla="*/ 0 h 57785"/>
                <a:gd name="T2" fmla="*/ 0 w 57150"/>
                <a:gd name="T3" fmla="*/ 27231 h 57785"/>
                <a:gd name="T4" fmla="*/ 28504 w 57150"/>
                <a:gd name="T5" fmla="*/ 54826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30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88" name="object 57"/>
            <p:cNvSpPr>
              <a:spLocks/>
            </p:cNvSpPr>
            <p:nvPr/>
          </p:nvSpPr>
          <p:spPr bwMode="auto">
            <a:xfrm>
              <a:off x="6315075" y="4416425"/>
              <a:ext cx="57150" cy="57150"/>
            </a:xfrm>
            <a:custGeom>
              <a:avLst/>
              <a:gdLst>
                <a:gd name="T0" fmla="*/ 28504 w 57150"/>
                <a:gd name="T1" fmla="*/ 0 h 57785"/>
                <a:gd name="T2" fmla="*/ 57009 w 57150"/>
                <a:gd name="T3" fmla="*/ 27231 h 57785"/>
                <a:gd name="T4" fmla="*/ 28504 w 57150"/>
                <a:gd name="T5" fmla="*/ 54826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30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89" name="object 58"/>
            <p:cNvSpPr>
              <a:spLocks/>
            </p:cNvSpPr>
            <p:nvPr/>
          </p:nvSpPr>
          <p:spPr bwMode="auto">
            <a:xfrm>
              <a:off x="6343650" y="4445000"/>
              <a:ext cx="57150" cy="57150"/>
            </a:xfrm>
            <a:custGeom>
              <a:avLst/>
              <a:gdLst>
                <a:gd name="T0" fmla="*/ 27272 w 57785"/>
                <a:gd name="T1" fmla="*/ 0 h 57785"/>
                <a:gd name="T2" fmla="*/ 0 w 57785"/>
                <a:gd name="T3" fmla="*/ 27594 h 57785"/>
                <a:gd name="T4" fmla="*/ 27272 w 57785"/>
                <a:gd name="T5" fmla="*/ 54826 h 57785"/>
                <a:gd name="T6" fmla="*/ 54908 w 57785"/>
                <a:gd name="T7" fmla="*/ 27594 h 57785"/>
                <a:gd name="T8" fmla="*/ 27272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504" y="0"/>
                  </a:moveTo>
                  <a:lnTo>
                    <a:pt x="0" y="28841"/>
                  </a:lnTo>
                  <a:lnTo>
                    <a:pt x="28504" y="57304"/>
                  </a:lnTo>
                  <a:lnTo>
                    <a:pt x="57390" y="28841"/>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90" name="object 59"/>
            <p:cNvSpPr>
              <a:spLocks/>
            </p:cNvSpPr>
            <p:nvPr/>
          </p:nvSpPr>
          <p:spPr bwMode="auto">
            <a:xfrm>
              <a:off x="6343650" y="4445000"/>
              <a:ext cx="57150" cy="57150"/>
            </a:xfrm>
            <a:custGeom>
              <a:avLst/>
              <a:gdLst>
                <a:gd name="T0" fmla="*/ 27272 w 57785"/>
                <a:gd name="T1" fmla="*/ 0 h 57785"/>
                <a:gd name="T2" fmla="*/ 54908 w 57785"/>
                <a:gd name="T3" fmla="*/ 27594 h 57785"/>
                <a:gd name="T4" fmla="*/ 27272 w 57785"/>
                <a:gd name="T5" fmla="*/ 54826 h 57785"/>
                <a:gd name="T6" fmla="*/ 0 w 57785"/>
                <a:gd name="T7" fmla="*/ 27594 h 57785"/>
                <a:gd name="T8" fmla="*/ 27272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504" y="0"/>
                  </a:moveTo>
                  <a:lnTo>
                    <a:pt x="57390" y="28841"/>
                  </a:lnTo>
                  <a:lnTo>
                    <a:pt x="28504" y="57304"/>
                  </a:lnTo>
                  <a:lnTo>
                    <a:pt x="0" y="28841"/>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91" name="object 60"/>
            <p:cNvSpPr>
              <a:spLocks/>
            </p:cNvSpPr>
            <p:nvPr/>
          </p:nvSpPr>
          <p:spPr bwMode="auto">
            <a:xfrm>
              <a:off x="6372225" y="4416425"/>
              <a:ext cx="57150" cy="57150"/>
            </a:xfrm>
            <a:custGeom>
              <a:avLst/>
              <a:gdLst>
                <a:gd name="T0" fmla="*/ 27637 w 57785"/>
                <a:gd name="T1" fmla="*/ 0 h 57785"/>
                <a:gd name="T2" fmla="*/ 0 w 57785"/>
                <a:gd name="T3" fmla="*/ 27231 h 57785"/>
                <a:gd name="T4" fmla="*/ 27637 w 57785"/>
                <a:gd name="T5" fmla="*/ 54826 h 57785"/>
                <a:gd name="T6" fmla="*/ 54908 w 57785"/>
                <a:gd name="T7" fmla="*/ 27231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0" y="28462"/>
                  </a:lnTo>
                  <a:lnTo>
                    <a:pt x="28885" y="57304"/>
                  </a:lnTo>
                  <a:lnTo>
                    <a:pt x="57390" y="28462"/>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92" name="object 61"/>
            <p:cNvSpPr>
              <a:spLocks/>
            </p:cNvSpPr>
            <p:nvPr/>
          </p:nvSpPr>
          <p:spPr bwMode="auto">
            <a:xfrm>
              <a:off x="6372225" y="4416425"/>
              <a:ext cx="57150" cy="57150"/>
            </a:xfrm>
            <a:custGeom>
              <a:avLst/>
              <a:gdLst>
                <a:gd name="T0" fmla="*/ 27637 w 57785"/>
                <a:gd name="T1" fmla="*/ 0 h 57785"/>
                <a:gd name="T2" fmla="*/ 54908 w 57785"/>
                <a:gd name="T3" fmla="*/ 27231 h 57785"/>
                <a:gd name="T4" fmla="*/ 27637 w 57785"/>
                <a:gd name="T5" fmla="*/ 54826 h 57785"/>
                <a:gd name="T6" fmla="*/ 0 w 57785"/>
                <a:gd name="T7" fmla="*/ 27231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57390" y="28462"/>
                  </a:lnTo>
                  <a:lnTo>
                    <a:pt x="28885" y="57304"/>
                  </a:lnTo>
                  <a:lnTo>
                    <a:pt x="0" y="28462"/>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93" name="object 62"/>
            <p:cNvSpPr>
              <a:spLocks/>
            </p:cNvSpPr>
            <p:nvPr/>
          </p:nvSpPr>
          <p:spPr bwMode="auto">
            <a:xfrm>
              <a:off x="6400800" y="4425950"/>
              <a:ext cx="57150" cy="57150"/>
            </a:xfrm>
            <a:custGeom>
              <a:avLst/>
              <a:gdLst>
                <a:gd name="T0" fmla="*/ 28504 w 57150"/>
                <a:gd name="T1" fmla="*/ 0 h 57785"/>
                <a:gd name="T2" fmla="*/ 0 w 57150"/>
                <a:gd name="T3" fmla="*/ 27231 h 57785"/>
                <a:gd name="T4" fmla="*/ 28504 w 57150"/>
                <a:gd name="T5" fmla="*/ 54826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30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94" name="object 63"/>
            <p:cNvSpPr>
              <a:spLocks/>
            </p:cNvSpPr>
            <p:nvPr/>
          </p:nvSpPr>
          <p:spPr bwMode="auto">
            <a:xfrm>
              <a:off x="6400800" y="4425950"/>
              <a:ext cx="57150" cy="57150"/>
            </a:xfrm>
            <a:custGeom>
              <a:avLst/>
              <a:gdLst>
                <a:gd name="T0" fmla="*/ 28504 w 57150"/>
                <a:gd name="T1" fmla="*/ 0 h 57785"/>
                <a:gd name="T2" fmla="*/ 57009 w 57150"/>
                <a:gd name="T3" fmla="*/ 27231 h 57785"/>
                <a:gd name="T4" fmla="*/ 28504 w 57150"/>
                <a:gd name="T5" fmla="*/ 54826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30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95" name="object 64"/>
            <p:cNvSpPr>
              <a:spLocks/>
            </p:cNvSpPr>
            <p:nvPr/>
          </p:nvSpPr>
          <p:spPr bwMode="auto">
            <a:xfrm>
              <a:off x="6438900" y="4473575"/>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96" name="object 65"/>
            <p:cNvSpPr>
              <a:spLocks/>
            </p:cNvSpPr>
            <p:nvPr/>
          </p:nvSpPr>
          <p:spPr bwMode="auto">
            <a:xfrm>
              <a:off x="6438900" y="4473575"/>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97" name="object 66"/>
            <p:cNvSpPr>
              <a:spLocks/>
            </p:cNvSpPr>
            <p:nvPr/>
          </p:nvSpPr>
          <p:spPr bwMode="auto">
            <a:xfrm>
              <a:off x="6467475" y="4473575"/>
              <a:ext cx="57150" cy="57150"/>
            </a:xfrm>
            <a:custGeom>
              <a:avLst/>
              <a:gdLst>
                <a:gd name="T0" fmla="*/ 27273 w 57784"/>
                <a:gd name="T1" fmla="*/ 0 h 57150"/>
                <a:gd name="T2" fmla="*/ 0 w 57784"/>
                <a:gd name="T3" fmla="*/ 28462 h 57150"/>
                <a:gd name="T4" fmla="*/ 27273 w 57784"/>
                <a:gd name="T5" fmla="*/ 56924 h 57150"/>
                <a:gd name="T6" fmla="*/ 54791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0" y="28462"/>
                  </a:lnTo>
                  <a:lnTo>
                    <a:pt x="28504" y="56924"/>
                  </a:lnTo>
                  <a:lnTo>
                    <a:pt x="57263"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298" name="object 67"/>
            <p:cNvSpPr>
              <a:spLocks/>
            </p:cNvSpPr>
            <p:nvPr/>
          </p:nvSpPr>
          <p:spPr bwMode="auto">
            <a:xfrm>
              <a:off x="6467475" y="4473575"/>
              <a:ext cx="57150" cy="57150"/>
            </a:xfrm>
            <a:custGeom>
              <a:avLst/>
              <a:gdLst>
                <a:gd name="T0" fmla="*/ 27273 w 57784"/>
                <a:gd name="T1" fmla="*/ 0 h 57150"/>
                <a:gd name="T2" fmla="*/ 54791 w 57784"/>
                <a:gd name="T3" fmla="*/ 28462 h 57150"/>
                <a:gd name="T4" fmla="*/ 27273 w 57784"/>
                <a:gd name="T5" fmla="*/ 56924 h 57150"/>
                <a:gd name="T6" fmla="*/ 0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57263"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299" name="object 68"/>
            <p:cNvSpPr>
              <a:spLocks/>
            </p:cNvSpPr>
            <p:nvPr/>
          </p:nvSpPr>
          <p:spPr bwMode="auto">
            <a:xfrm>
              <a:off x="6505575" y="4502150"/>
              <a:ext cx="57150" cy="57150"/>
            </a:xfrm>
            <a:custGeom>
              <a:avLst/>
              <a:gdLst>
                <a:gd name="T0" fmla="*/ 27516 w 57784"/>
                <a:gd name="T1" fmla="*/ 0 h 57785"/>
                <a:gd name="T2" fmla="*/ 0 w 57784"/>
                <a:gd name="T3" fmla="*/ 27231 h 57785"/>
                <a:gd name="T4" fmla="*/ 27516 w 57784"/>
                <a:gd name="T5" fmla="*/ 54705 h 57785"/>
                <a:gd name="T6" fmla="*/ 54791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0" y="28462"/>
                  </a:lnTo>
                  <a:lnTo>
                    <a:pt x="28758" y="57177"/>
                  </a:lnTo>
                  <a:lnTo>
                    <a:pt x="57263" y="28462"/>
                  </a:lnTo>
                  <a:lnTo>
                    <a:pt x="2875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00" name="object 69"/>
            <p:cNvSpPr>
              <a:spLocks/>
            </p:cNvSpPr>
            <p:nvPr/>
          </p:nvSpPr>
          <p:spPr bwMode="auto">
            <a:xfrm>
              <a:off x="6505575" y="4502150"/>
              <a:ext cx="57150" cy="57150"/>
            </a:xfrm>
            <a:custGeom>
              <a:avLst/>
              <a:gdLst>
                <a:gd name="T0" fmla="*/ 27516 w 57784"/>
                <a:gd name="T1" fmla="*/ 0 h 57785"/>
                <a:gd name="T2" fmla="*/ 54791 w 57784"/>
                <a:gd name="T3" fmla="*/ 27231 h 57785"/>
                <a:gd name="T4" fmla="*/ 27516 w 57784"/>
                <a:gd name="T5" fmla="*/ 54705 h 57785"/>
                <a:gd name="T6" fmla="*/ 0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57263" y="28462"/>
                  </a:lnTo>
                  <a:lnTo>
                    <a:pt x="28758" y="57177"/>
                  </a:lnTo>
                  <a:lnTo>
                    <a:pt x="0" y="28462"/>
                  </a:lnTo>
                  <a:lnTo>
                    <a:pt x="28758"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01" name="object 70"/>
            <p:cNvSpPr>
              <a:spLocks/>
            </p:cNvSpPr>
            <p:nvPr/>
          </p:nvSpPr>
          <p:spPr bwMode="auto">
            <a:xfrm>
              <a:off x="6534150" y="4464050"/>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02" name="object 71"/>
            <p:cNvSpPr>
              <a:spLocks/>
            </p:cNvSpPr>
            <p:nvPr/>
          </p:nvSpPr>
          <p:spPr bwMode="auto">
            <a:xfrm>
              <a:off x="6534150" y="4464050"/>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03" name="object 72"/>
            <p:cNvSpPr>
              <a:spLocks/>
            </p:cNvSpPr>
            <p:nvPr/>
          </p:nvSpPr>
          <p:spPr bwMode="auto">
            <a:xfrm>
              <a:off x="6572250" y="4483100"/>
              <a:ext cx="57150" cy="57150"/>
            </a:xfrm>
            <a:custGeom>
              <a:avLst/>
              <a:gdLst>
                <a:gd name="T0" fmla="*/ 28504 w 57150"/>
                <a:gd name="T1" fmla="*/ 0 h 57785"/>
                <a:gd name="T2" fmla="*/ 0 w 57150"/>
                <a:gd name="T3" fmla="*/ 27231 h 57785"/>
                <a:gd name="T4" fmla="*/ 28504 w 57150"/>
                <a:gd name="T5" fmla="*/ 5470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177"/>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04" name="object 73"/>
            <p:cNvSpPr>
              <a:spLocks/>
            </p:cNvSpPr>
            <p:nvPr/>
          </p:nvSpPr>
          <p:spPr bwMode="auto">
            <a:xfrm>
              <a:off x="6572250" y="4483100"/>
              <a:ext cx="57150" cy="57150"/>
            </a:xfrm>
            <a:custGeom>
              <a:avLst/>
              <a:gdLst>
                <a:gd name="T0" fmla="*/ 28504 w 57150"/>
                <a:gd name="T1" fmla="*/ 0 h 57785"/>
                <a:gd name="T2" fmla="*/ 57009 w 57150"/>
                <a:gd name="T3" fmla="*/ 27231 h 57785"/>
                <a:gd name="T4" fmla="*/ 28504 w 57150"/>
                <a:gd name="T5" fmla="*/ 5470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177"/>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05" name="object 74"/>
            <p:cNvSpPr>
              <a:spLocks/>
            </p:cNvSpPr>
            <p:nvPr/>
          </p:nvSpPr>
          <p:spPr bwMode="auto">
            <a:xfrm>
              <a:off x="6610350" y="4483100"/>
              <a:ext cx="57150" cy="57150"/>
            </a:xfrm>
            <a:custGeom>
              <a:avLst/>
              <a:gdLst>
                <a:gd name="T0" fmla="*/ 27273 w 57784"/>
                <a:gd name="T1" fmla="*/ 0 h 57785"/>
                <a:gd name="T2" fmla="*/ 0 w 57784"/>
                <a:gd name="T3" fmla="*/ 27231 h 57785"/>
                <a:gd name="T4" fmla="*/ 27273 w 57784"/>
                <a:gd name="T5" fmla="*/ 54705 h 57785"/>
                <a:gd name="T6" fmla="*/ 54912 w 57784"/>
                <a:gd name="T7" fmla="*/ 27231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462"/>
                  </a:lnTo>
                  <a:lnTo>
                    <a:pt x="28504" y="57177"/>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06" name="object 75"/>
            <p:cNvSpPr>
              <a:spLocks/>
            </p:cNvSpPr>
            <p:nvPr/>
          </p:nvSpPr>
          <p:spPr bwMode="auto">
            <a:xfrm>
              <a:off x="6610350" y="4483100"/>
              <a:ext cx="57150" cy="57150"/>
            </a:xfrm>
            <a:custGeom>
              <a:avLst/>
              <a:gdLst>
                <a:gd name="T0" fmla="*/ 27273 w 57784"/>
                <a:gd name="T1" fmla="*/ 0 h 57785"/>
                <a:gd name="T2" fmla="*/ 54912 w 57784"/>
                <a:gd name="T3" fmla="*/ 27231 h 57785"/>
                <a:gd name="T4" fmla="*/ 27273 w 57784"/>
                <a:gd name="T5" fmla="*/ 54705 h 57785"/>
                <a:gd name="T6" fmla="*/ 0 w 57784"/>
                <a:gd name="T7" fmla="*/ 27231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390" y="28462"/>
                  </a:lnTo>
                  <a:lnTo>
                    <a:pt x="28504" y="57177"/>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07" name="object 76"/>
            <p:cNvSpPr>
              <a:spLocks/>
            </p:cNvSpPr>
            <p:nvPr/>
          </p:nvSpPr>
          <p:spPr bwMode="auto">
            <a:xfrm>
              <a:off x="6648450" y="4473575"/>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08" name="object 77"/>
            <p:cNvSpPr>
              <a:spLocks/>
            </p:cNvSpPr>
            <p:nvPr/>
          </p:nvSpPr>
          <p:spPr bwMode="auto">
            <a:xfrm>
              <a:off x="6648450" y="4473575"/>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09" name="object 78"/>
            <p:cNvSpPr>
              <a:spLocks/>
            </p:cNvSpPr>
            <p:nvPr/>
          </p:nvSpPr>
          <p:spPr bwMode="auto">
            <a:xfrm>
              <a:off x="6686550" y="4492625"/>
              <a:ext cx="57150" cy="57150"/>
            </a:xfrm>
            <a:custGeom>
              <a:avLst/>
              <a:gdLst>
                <a:gd name="T0" fmla="*/ 28504 w 57150"/>
                <a:gd name="T1" fmla="*/ 0 h 57785"/>
                <a:gd name="T2" fmla="*/ 0 w 57150"/>
                <a:gd name="T3" fmla="*/ 27231 h 57785"/>
                <a:gd name="T4" fmla="*/ 28504 w 57150"/>
                <a:gd name="T5" fmla="*/ 5470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177"/>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10" name="object 79"/>
            <p:cNvSpPr>
              <a:spLocks/>
            </p:cNvSpPr>
            <p:nvPr/>
          </p:nvSpPr>
          <p:spPr bwMode="auto">
            <a:xfrm>
              <a:off x="6686550" y="4492625"/>
              <a:ext cx="57150" cy="57150"/>
            </a:xfrm>
            <a:custGeom>
              <a:avLst/>
              <a:gdLst>
                <a:gd name="T0" fmla="*/ 28504 w 57150"/>
                <a:gd name="T1" fmla="*/ 0 h 57785"/>
                <a:gd name="T2" fmla="*/ 57009 w 57150"/>
                <a:gd name="T3" fmla="*/ 27231 h 57785"/>
                <a:gd name="T4" fmla="*/ 28504 w 57150"/>
                <a:gd name="T5" fmla="*/ 5470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177"/>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11" name="object 80"/>
            <p:cNvSpPr>
              <a:spLocks/>
            </p:cNvSpPr>
            <p:nvPr/>
          </p:nvSpPr>
          <p:spPr bwMode="auto">
            <a:xfrm>
              <a:off x="6724650" y="4511675"/>
              <a:ext cx="57150" cy="57150"/>
            </a:xfrm>
            <a:custGeom>
              <a:avLst/>
              <a:gdLst>
                <a:gd name="T0" fmla="*/ 27273 w 57784"/>
                <a:gd name="T1" fmla="*/ 0 h 57785"/>
                <a:gd name="T2" fmla="*/ 0 w 57784"/>
                <a:gd name="T3" fmla="*/ 27473 h 57785"/>
                <a:gd name="T4" fmla="*/ 27273 w 57784"/>
                <a:gd name="T5" fmla="*/ 54705 h 57785"/>
                <a:gd name="T6" fmla="*/ 54791 w 57784"/>
                <a:gd name="T7" fmla="*/ 27473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715"/>
                  </a:lnTo>
                  <a:lnTo>
                    <a:pt x="28504" y="57177"/>
                  </a:lnTo>
                  <a:lnTo>
                    <a:pt x="57263" y="28715"/>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12" name="object 81"/>
            <p:cNvSpPr>
              <a:spLocks/>
            </p:cNvSpPr>
            <p:nvPr/>
          </p:nvSpPr>
          <p:spPr bwMode="auto">
            <a:xfrm>
              <a:off x="6724650" y="4511675"/>
              <a:ext cx="57150" cy="57150"/>
            </a:xfrm>
            <a:custGeom>
              <a:avLst/>
              <a:gdLst>
                <a:gd name="T0" fmla="*/ 27273 w 57784"/>
                <a:gd name="T1" fmla="*/ 0 h 57785"/>
                <a:gd name="T2" fmla="*/ 54791 w 57784"/>
                <a:gd name="T3" fmla="*/ 27473 h 57785"/>
                <a:gd name="T4" fmla="*/ 27273 w 57784"/>
                <a:gd name="T5" fmla="*/ 54705 h 57785"/>
                <a:gd name="T6" fmla="*/ 0 w 57784"/>
                <a:gd name="T7" fmla="*/ 27473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263" y="28715"/>
                  </a:lnTo>
                  <a:lnTo>
                    <a:pt x="28504" y="57177"/>
                  </a:lnTo>
                  <a:lnTo>
                    <a:pt x="0" y="28715"/>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13" name="object 82"/>
            <p:cNvSpPr>
              <a:spLocks/>
            </p:cNvSpPr>
            <p:nvPr/>
          </p:nvSpPr>
          <p:spPr bwMode="auto">
            <a:xfrm>
              <a:off x="6762750" y="4502150"/>
              <a:ext cx="57150" cy="57150"/>
            </a:xfrm>
            <a:custGeom>
              <a:avLst/>
              <a:gdLst>
                <a:gd name="T0" fmla="*/ 27516 w 57784"/>
                <a:gd name="T1" fmla="*/ 0 h 57785"/>
                <a:gd name="T2" fmla="*/ 0 w 57784"/>
                <a:gd name="T3" fmla="*/ 27231 h 57785"/>
                <a:gd name="T4" fmla="*/ 27516 w 57784"/>
                <a:gd name="T5" fmla="*/ 54705 h 57785"/>
                <a:gd name="T6" fmla="*/ 54791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0" y="28462"/>
                  </a:lnTo>
                  <a:lnTo>
                    <a:pt x="28758" y="57177"/>
                  </a:lnTo>
                  <a:lnTo>
                    <a:pt x="57263" y="28462"/>
                  </a:lnTo>
                  <a:lnTo>
                    <a:pt x="2875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14" name="object 83"/>
            <p:cNvSpPr>
              <a:spLocks/>
            </p:cNvSpPr>
            <p:nvPr/>
          </p:nvSpPr>
          <p:spPr bwMode="auto">
            <a:xfrm>
              <a:off x="6762750" y="4502150"/>
              <a:ext cx="57150" cy="57150"/>
            </a:xfrm>
            <a:custGeom>
              <a:avLst/>
              <a:gdLst>
                <a:gd name="T0" fmla="*/ 27516 w 57784"/>
                <a:gd name="T1" fmla="*/ 0 h 57785"/>
                <a:gd name="T2" fmla="*/ 54791 w 57784"/>
                <a:gd name="T3" fmla="*/ 27231 h 57785"/>
                <a:gd name="T4" fmla="*/ 27516 w 57784"/>
                <a:gd name="T5" fmla="*/ 54705 h 57785"/>
                <a:gd name="T6" fmla="*/ 0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57263" y="28462"/>
                  </a:lnTo>
                  <a:lnTo>
                    <a:pt x="28758" y="57177"/>
                  </a:lnTo>
                  <a:lnTo>
                    <a:pt x="0" y="28462"/>
                  </a:lnTo>
                  <a:lnTo>
                    <a:pt x="28758"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15" name="object 84"/>
            <p:cNvSpPr>
              <a:spLocks/>
            </p:cNvSpPr>
            <p:nvPr/>
          </p:nvSpPr>
          <p:spPr bwMode="auto">
            <a:xfrm>
              <a:off x="6810375" y="4530725"/>
              <a:ext cx="57150" cy="57150"/>
            </a:xfrm>
            <a:custGeom>
              <a:avLst/>
              <a:gdLst>
                <a:gd name="T0" fmla="*/ 28504 w 57150"/>
                <a:gd name="T1" fmla="*/ 0 h 57785"/>
                <a:gd name="T2" fmla="*/ 0 w 57150"/>
                <a:gd name="T3" fmla="*/ 27473 h 57785"/>
                <a:gd name="T4" fmla="*/ 28504 w 57150"/>
                <a:gd name="T5" fmla="*/ 54705 h 57785"/>
                <a:gd name="T6" fmla="*/ 57009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15"/>
                  </a:lnTo>
                  <a:lnTo>
                    <a:pt x="28504" y="57177"/>
                  </a:lnTo>
                  <a:lnTo>
                    <a:pt x="57009" y="28715"/>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16" name="object 85"/>
            <p:cNvSpPr>
              <a:spLocks/>
            </p:cNvSpPr>
            <p:nvPr/>
          </p:nvSpPr>
          <p:spPr bwMode="auto">
            <a:xfrm>
              <a:off x="6810375" y="4530725"/>
              <a:ext cx="57150" cy="57150"/>
            </a:xfrm>
            <a:custGeom>
              <a:avLst/>
              <a:gdLst>
                <a:gd name="T0" fmla="*/ 28504 w 57150"/>
                <a:gd name="T1" fmla="*/ 0 h 57785"/>
                <a:gd name="T2" fmla="*/ 57009 w 57150"/>
                <a:gd name="T3" fmla="*/ 27473 h 57785"/>
                <a:gd name="T4" fmla="*/ 28504 w 57150"/>
                <a:gd name="T5" fmla="*/ 54705 h 57785"/>
                <a:gd name="T6" fmla="*/ 0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15"/>
                  </a:lnTo>
                  <a:lnTo>
                    <a:pt x="28504" y="57177"/>
                  </a:lnTo>
                  <a:lnTo>
                    <a:pt x="0" y="28715"/>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17" name="object 86"/>
            <p:cNvSpPr>
              <a:spLocks/>
            </p:cNvSpPr>
            <p:nvPr/>
          </p:nvSpPr>
          <p:spPr bwMode="auto">
            <a:xfrm>
              <a:off x="6858000" y="4568825"/>
              <a:ext cx="57150" cy="57150"/>
            </a:xfrm>
            <a:custGeom>
              <a:avLst/>
              <a:gdLst>
                <a:gd name="T0" fmla="*/ 27273 w 57784"/>
                <a:gd name="T1" fmla="*/ 0 h 57785"/>
                <a:gd name="T2" fmla="*/ 0 w 57784"/>
                <a:gd name="T3" fmla="*/ 27231 h 57785"/>
                <a:gd name="T4" fmla="*/ 27273 w 57784"/>
                <a:gd name="T5" fmla="*/ 54826 h 57785"/>
                <a:gd name="T6" fmla="*/ 54912 w 57784"/>
                <a:gd name="T7" fmla="*/ 27231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462"/>
                  </a:lnTo>
                  <a:lnTo>
                    <a:pt x="28504" y="57304"/>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18" name="object 87"/>
            <p:cNvSpPr>
              <a:spLocks/>
            </p:cNvSpPr>
            <p:nvPr/>
          </p:nvSpPr>
          <p:spPr bwMode="auto">
            <a:xfrm>
              <a:off x="6858000" y="4568825"/>
              <a:ext cx="57150" cy="57150"/>
            </a:xfrm>
            <a:custGeom>
              <a:avLst/>
              <a:gdLst>
                <a:gd name="T0" fmla="*/ 27273 w 57784"/>
                <a:gd name="T1" fmla="*/ 0 h 57785"/>
                <a:gd name="T2" fmla="*/ 54912 w 57784"/>
                <a:gd name="T3" fmla="*/ 27231 h 57785"/>
                <a:gd name="T4" fmla="*/ 27273 w 57784"/>
                <a:gd name="T5" fmla="*/ 54826 h 57785"/>
                <a:gd name="T6" fmla="*/ 0 w 57784"/>
                <a:gd name="T7" fmla="*/ 27231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390" y="28462"/>
                  </a:lnTo>
                  <a:lnTo>
                    <a:pt x="28504" y="5730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19" name="object 88"/>
            <p:cNvSpPr>
              <a:spLocks/>
            </p:cNvSpPr>
            <p:nvPr/>
          </p:nvSpPr>
          <p:spPr bwMode="auto">
            <a:xfrm>
              <a:off x="6896100" y="4559300"/>
              <a:ext cx="57150" cy="57150"/>
            </a:xfrm>
            <a:custGeom>
              <a:avLst/>
              <a:gdLst>
                <a:gd name="T0" fmla="*/ 27638 w 57784"/>
                <a:gd name="T1" fmla="*/ 0 h 57150"/>
                <a:gd name="T2" fmla="*/ 0 w 57784"/>
                <a:gd name="T3" fmla="*/ 28462 h 57150"/>
                <a:gd name="T4" fmla="*/ 27638 w 57784"/>
                <a:gd name="T5" fmla="*/ 56924 h 57150"/>
                <a:gd name="T6" fmla="*/ 54912 w 57784"/>
                <a:gd name="T7" fmla="*/ 28462 h 57150"/>
                <a:gd name="T8" fmla="*/ 27638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885" y="0"/>
                  </a:moveTo>
                  <a:lnTo>
                    <a:pt x="0" y="28462"/>
                  </a:lnTo>
                  <a:lnTo>
                    <a:pt x="28885" y="56924"/>
                  </a:lnTo>
                  <a:lnTo>
                    <a:pt x="57390" y="28462"/>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20" name="object 89"/>
            <p:cNvSpPr>
              <a:spLocks/>
            </p:cNvSpPr>
            <p:nvPr/>
          </p:nvSpPr>
          <p:spPr bwMode="auto">
            <a:xfrm>
              <a:off x="6896100" y="4559300"/>
              <a:ext cx="57150" cy="57150"/>
            </a:xfrm>
            <a:custGeom>
              <a:avLst/>
              <a:gdLst>
                <a:gd name="T0" fmla="*/ 27638 w 57784"/>
                <a:gd name="T1" fmla="*/ 0 h 57150"/>
                <a:gd name="T2" fmla="*/ 54912 w 57784"/>
                <a:gd name="T3" fmla="*/ 28462 h 57150"/>
                <a:gd name="T4" fmla="*/ 27638 w 57784"/>
                <a:gd name="T5" fmla="*/ 56924 h 57150"/>
                <a:gd name="T6" fmla="*/ 0 w 57784"/>
                <a:gd name="T7" fmla="*/ 28462 h 57150"/>
                <a:gd name="T8" fmla="*/ 27638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885" y="0"/>
                  </a:moveTo>
                  <a:lnTo>
                    <a:pt x="57390" y="28462"/>
                  </a:lnTo>
                  <a:lnTo>
                    <a:pt x="28885" y="56924"/>
                  </a:lnTo>
                  <a:lnTo>
                    <a:pt x="0" y="28462"/>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21" name="object 90"/>
            <p:cNvSpPr>
              <a:spLocks/>
            </p:cNvSpPr>
            <p:nvPr/>
          </p:nvSpPr>
          <p:spPr bwMode="auto">
            <a:xfrm>
              <a:off x="6943725" y="4597400"/>
              <a:ext cx="57150" cy="57150"/>
            </a:xfrm>
            <a:custGeom>
              <a:avLst/>
              <a:gdLst>
                <a:gd name="T0" fmla="*/ 28504 w 57150"/>
                <a:gd name="T1" fmla="*/ 0 h 57785"/>
                <a:gd name="T2" fmla="*/ 0 w 57150"/>
                <a:gd name="T3" fmla="*/ 27594 h 57785"/>
                <a:gd name="T4" fmla="*/ 28504 w 57150"/>
                <a:gd name="T5" fmla="*/ 54826 h 57785"/>
                <a:gd name="T6" fmla="*/ 57009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841"/>
                  </a:lnTo>
                  <a:lnTo>
                    <a:pt x="28504" y="57304"/>
                  </a:lnTo>
                  <a:lnTo>
                    <a:pt x="57009" y="28841"/>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22" name="object 91"/>
            <p:cNvSpPr>
              <a:spLocks/>
            </p:cNvSpPr>
            <p:nvPr/>
          </p:nvSpPr>
          <p:spPr bwMode="auto">
            <a:xfrm>
              <a:off x="6943725" y="4597400"/>
              <a:ext cx="57150" cy="57150"/>
            </a:xfrm>
            <a:custGeom>
              <a:avLst/>
              <a:gdLst>
                <a:gd name="T0" fmla="*/ 28504 w 57150"/>
                <a:gd name="T1" fmla="*/ 0 h 57785"/>
                <a:gd name="T2" fmla="*/ 57009 w 57150"/>
                <a:gd name="T3" fmla="*/ 27594 h 57785"/>
                <a:gd name="T4" fmla="*/ 28504 w 57150"/>
                <a:gd name="T5" fmla="*/ 54826 h 57785"/>
                <a:gd name="T6" fmla="*/ 0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841"/>
                  </a:lnTo>
                  <a:lnTo>
                    <a:pt x="28504" y="57304"/>
                  </a:lnTo>
                  <a:lnTo>
                    <a:pt x="0" y="28841"/>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23" name="object 92"/>
            <p:cNvSpPr>
              <a:spLocks/>
            </p:cNvSpPr>
            <p:nvPr/>
          </p:nvSpPr>
          <p:spPr bwMode="auto">
            <a:xfrm>
              <a:off x="7000875" y="4606925"/>
              <a:ext cx="57150" cy="57150"/>
            </a:xfrm>
            <a:custGeom>
              <a:avLst/>
              <a:gdLst>
                <a:gd name="T0" fmla="*/ 27516 w 57784"/>
                <a:gd name="T1" fmla="*/ 0 h 57785"/>
                <a:gd name="T2" fmla="*/ 0 w 57784"/>
                <a:gd name="T3" fmla="*/ 27594 h 57785"/>
                <a:gd name="T4" fmla="*/ 27516 w 57784"/>
                <a:gd name="T5" fmla="*/ 54826 h 57785"/>
                <a:gd name="T6" fmla="*/ 54791 w 57784"/>
                <a:gd name="T7" fmla="*/ 27594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0" y="28841"/>
                  </a:lnTo>
                  <a:lnTo>
                    <a:pt x="28758" y="57304"/>
                  </a:lnTo>
                  <a:lnTo>
                    <a:pt x="57263" y="28841"/>
                  </a:lnTo>
                  <a:lnTo>
                    <a:pt x="2875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24" name="object 93"/>
            <p:cNvSpPr>
              <a:spLocks/>
            </p:cNvSpPr>
            <p:nvPr/>
          </p:nvSpPr>
          <p:spPr bwMode="auto">
            <a:xfrm>
              <a:off x="7000875" y="4606925"/>
              <a:ext cx="57150" cy="57150"/>
            </a:xfrm>
            <a:custGeom>
              <a:avLst/>
              <a:gdLst>
                <a:gd name="T0" fmla="*/ 27516 w 57784"/>
                <a:gd name="T1" fmla="*/ 0 h 57785"/>
                <a:gd name="T2" fmla="*/ 54791 w 57784"/>
                <a:gd name="T3" fmla="*/ 27594 h 57785"/>
                <a:gd name="T4" fmla="*/ 27516 w 57784"/>
                <a:gd name="T5" fmla="*/ 54826 h 57785"/>
                <a:gd name="T6" fmla="*/ 0 w 57784"/>
                <a:gd name="T7" fmla="*/ 27594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57263" y="28841"/>
                  </a:lnTo>
                  <a:lnTo>
                    <a:pt x="28758" y="57304"/>
                  </a:lnTo>
                  <a:lnTo>
                    <a:pt x="0" y="28841"/>
                  </a:lnTo>
                  <a:lnTo>
                    <a:pt x="28758"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25" name="object 94"/>
            <p:cNvSpPr>
              <a:spLocks/>
            </p:cNvSpPr>
            <p:nvPr/>
          </p:nvSpPr>
          <p:spPr bwMode="auto">
            <a:xfrm>
              <a:off x="7048500" y="4673600"/>
              <a:ext cx="57150" cy="57150"/>
            </a:xfrm>
            <a:custGeom>
              <a:avLst/>
              <a:gdLst>
                <a:gd name="T0" fmla="*/ 28504 w 57150"/>
                <a:gd name="T1" fmla="*/ 0 h 57785"/>
                <a:gd name="T2" fmla="*/ 0 w 57150"/>
                <a:gd name="T3" fmla="*/ 27473 h 57785"/>
                <a:gd name="T4" fmla="*/ 28504 w 57150"/>
                <a:gd name="T5" fmla="*/ 54705 h 57785"/>
                <a:gd name="T6" fmla="*/ 57009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15"/>
                  </a:lnTo>
                  <a:lnTo>
                    <a:pt x="28504" y="57177"/>
                  </a:lnTo>
                  <a:lnTo>
                    <a:pt x="57009" y="28715"/>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26" name="object 95"/>
            <p:cNvSpPr>
              <a:spLocks/>
            </p:cNvSpPr>
            <p:nvPr/>
          </p:nvSpPr>
          <p:spPr bwMode="auto">
            <a:xfrm>
              <a:off x="7048500" y="4673600"/>
              <a:ext cx="57150" cy="57150"/>
            </a:xfrm>
            <a:custGeom>
              <a:avLst/>
              <a:gdLst>
                <a:gd name="T0" fmla="*/ 28504 w 57150"/>
                <a:gd name="T1" fmla="*/ 0 h 57785"/>
                <a:gd name="T2" fmla="*/ 57009 w 57150"/>
                <a:gd name="T3" fmla="*/ 27473 h 57785"/>
                <a:gd name="T4" fmla="*/ 28504 w 57150"/>
                <a:gd name="T5" fmla="*/ 54705 h 57785"/>
                <a:gd name="T6" fmla="*/ 0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15"/>
                  </a:lnTo>
                  <a:lnTo>
                    <a:pt x="28504" y="57177"/>
                  </a:lnTo>
                  <a:lnTo>
                    <a:pt x="0" y="28715"/>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27" name="object 96"/>
            <p:cNvSpPr>
              <a:spLocks/>
            </p:cNvSpPr>
            <p:nvPr/>
          </p:nvSpPr>
          <p:spPr bwMode="auto">
            <a:xfrm>
              <a:off x="7105650" y="4711700"/>
              <a:ext cx="57150" cy="57150"/>
            </a:xfrm>
            <a:custGeom>
              <a:avLst/>
              <a:gdLst>
                <a:gd name="T0" fmla="*/ 27273 w 57784"/>
                <a:gd name="T1" fmla="*/ 0 h 57150"/>
                <a:gd name="T2" fmla="*/ 0 w 57784"/>
                <a:gd name="T3" fmla="*/ 28462 h 57150"/>
                <a:gd name="T4" fmla="*/ 27273 w 57784"/>
                <a:gd name="T5" fmla="*/ 56924 h 57150"/>
                <a:gd name="T6" fmla="*/ 54912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0" y="28462"/>
                  </a:lnTo>
                  <a:lnTo>
                    <a:pt x="28504" y="56924"/>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28" name="object 97"/>
            <p:cNvSpPr>
              <a:spLocks/>
            </p:cNvSpPr>
            <p:nvPr/>
          </p:nvSpPr>
          <p:spPr bwMode="auto">
            <a:xfrm>
              <a:off x="7105650" y="4711700"/>
              <a:ext cx="57150" cy="57150"/>
            </a:xfrm>
            <a:custGeom>
              <a:avLst/>
              <a:gdLst>
                <a:gd name="T0" fmla="*/ 27273 w 57784"/>
                <a:gd name="T1" fmla="*/ 0 h 57150"/>
                <a:gd name="T2" fmla="*/ 54912 w 57784"/>
                <a:gd name="T3" fmla="*/ 28462 h 57150"/>
                <a:gd name="T4" fmla="*/ 27273 w 57784"/>
                <a:gd name="T5" fmla="*/ 56924 h 57150"/>
                <a:gd name="T6" fmla="*/ 0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57390"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29" name="object 98"/>
            <p:cNvSpPr>
              <a:spLocks/>
            </p:cNvSpPr>
            <p:nvPr/>
          </p:nvSpPr>
          <p:spPr bwMode="auto">
            <a:xfrm>
              <a:off x="7153275" y="4778375"/>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30" name="object 99"/>
            <p:cNvSpPr>
              <a:spLocks/>
            </p:cNvSpPr>
            <p:nvPr/>
          </p:nvSpPr>
          <p:spPr bwMode="auto">
            <a:xfrm>
              <a:off x="7153275" y="4778375"/>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31" name="object 100"/>
            <p:cNvSpPr>
              <a:spLocks/>
            </p:cNvSpPr>
            <p:nvPr/>
          </p:nvSpPr>
          <p:spPr bwMode="auto">
            <a:xfrm>
              <a:off x="7210425" y="4759325"/>
              <a:ext cx="57150" cy="57150"/>
            </a:xfrm>
            <a:custGeom>
              <a:avLst/>
              <a:gdLst>
                <a:gd name="T0" fmla="*/ 28504 w 57150"/>
                <a:gd name="T1" fmla="*/ 0 h 57785"/>
                <a:gd name="T2" fmla="*/ 0 w 57150"/>
                <a:gd name="T3" fmla="*/ 27594 h 57785"/>
                <a:gd name="T4" fmla="*/ 28504 w 57150"/>
                <a:gd name="T5" fmla="*/ 54826 h 57785"/>
                <a:gd name="T6" fmla="*/ 57009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841"/>
                  </a:lnTo>
                  <a:lnTo>
                    <a:pt x="28504" y="57304"/>
                  </a:lnTo>
                  <a:lnTo>
                    <a:pt x="57009" y="28841"/>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32" name="object 101"/>
            <p:cNvSpPr>
              <a:spLocks/>
            </p:cNvSpPr>
            <p:nvPr/>
          </p:nvSpPr>
          <p:spPr bwMode="auto">
            <a:xfrm>
              <a:off x="7210425" y="4759325"/>
              <a:ext cx="57150" cy="57150"/>
            </a:xfrm>
            <a:custGeom>
              <a:avLst/>
              <a:gdLst>
                <a:gd name="T0" fmla="*/ 28504 w 57150"/>
                <a:gd name="T1" fmla="*/ 0 h 57785"/>
                <a:gd name="T2" fmla="*/ 57009 w 57150"/>
                <a:gd name="T3" fmla="*/ 27594 h 57785"/>
                <a:gd name="T4" fmla="*/ 28504 w 57150"/>
                <a:gd name="T5" fmla="*/ 54826 h 57785"/>
                <a:gd name="T6" fmla="*/ 0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841"/>
                  </a:lnTo>
                  <a:lnTo>
                    <a:pt x="28504" y="57304"/>
                  </a:lnTo>
                  <a:lnTo>
                    <a:pt x="0" y="28841"/>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33" name="object 102"/>
            <p:cNvSpPr>
              <a:spLocks/>
            </p:cNvSpPr>
            <p:nvPr/>
          </p:nvSpPr>
          <p:spPr bwMode="auto">
            <a:xfrm>
              <a:off x="7277100" y="4749800"/>
              <a:ext cx="57150" cy="57150"/>
            </a:xfrm>
            <a:custGeom>
              <a:avLst/>
              <a:gdLst>
                <a:gd name="T0" fmla="*/ 28504 w 57150"/>
                <a:gd name="T1" fmla="*/ 0 h 57785"/>
                <a:gd name="T2" fmla="*/ 0 w 57150"/>
                <a:gd name="T3" fmla="*/ 27594 h 57785"/>
                <a:gd name="T4" fmla="*/ 28504 w 57150"/>
                <a:gd name="T5" fmla="*/ 54826 h 57785"/>
                <a:gd name="T6" fmla="*/ 57009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841"/>
                  </a:lnTo>
                  <a:lnTo>
                    <a:pt x="28504" y="57304"/>
                  </a:lnTo>
                  <a:lnTo>
                    <a:pt x="57009" y="28841"/>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34" name="object 103"/>
            <p:cNvSpPr>
              <a:spLocks/>
            </p:cNvSpPr>
            <p:nvPr/>
          </p:nvSpPr>
          <p:spPr bwMode="auto">
            <a:xfrm>
              <a:off x="7277100" y="4749800"/>
              <a:ext cx="57150" cy="57150"/>
            </a:xfrm>
            <a:custGeom>
              <a:avLst/>
              <a:gdLst>
                <a:gd name="T0" fmla="*/ 28504 w 57150"/>
                <a:gd name="T1" fmla="*/ 0 h 57785"/>
                <a:gd name="T2" fmla="*/ 57009 w 57150"/>
                <a:gd name="T3" fmla="*/ 27594 h 57785"/>
                <a:gd name="T4" fmla="*/ 28504 w 57150"/>
                <a:gd name="T5" fmla="*/ 54826 h 57785"/>
                <a:gd name="T6" fmla="*/ 0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841"/>
                  </a:lnTo>
                  <a:lnTo>
                    <a:pt x="28504" y="57304"/>
                  </a:lnTo>
                  <a:lnTo>
                    <a:pt x="0" y="28841"/>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35" name="object 104"/>
            <p:cNvSpPr>
              <a:spLocks/>
            </p:cNvSpPr>
            <p:nvPr/>
          </p:nvSpPr>
          <p:spPr bwMode="auto">
            <a:xfrm>
              <a:off x="7343775" y="4826000"/>
              <a:ext cx="57150" cy="57150"/>
            </a:xfrm>
            <a:custGeom>
              <a:avLst/>
              <a:gdLst>
                <a:gd name="T0" fmla="*/ 28504 w 57150"/>
                <a:gd name="T1" fmla="*/ 0 h 57785"/>
                <a:gd name="T2" fmla="*/ 0 w 57150"/>
                <a:gd name="T3" fmla="*/ 27231 h 57785"/>
                <a:gd name="T4" fmla="*/ 28504 w 57150"/>
                <a:gd name="T5" fmla="*/ 5470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177"/>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36" name="object 105"/>
            <p:cNvSpPr>
              <a:spLocks/>
            </p:cNvSpPr>
            <p:nvPr/>
          </p:nvSpPr>
          <p:spPr bwMode="auto">
            <a:xfrm>
              <a:off x="7343775" y="4826000"/>
              <a:ext cx="57150" cy="57150"/>
            </a:xfrm>
            <a:custGeom>
              <a:avLst/>
              <a:gdLst>
                <a:gd name="T0" fmla="*/ 28504 w 57150"/>
                <a:gd name="T1" fmla="*/ 0 h 57785"/>
                <a:gd name="T2" fmla="*/ 57009 w 57150"/>
                <a:gd name="T3" fmla="*/ 27231 h 57785"/>
                <a:gd name="T4" fmla="*/ 28504 w 57150"/>
                <a:gd name="T5" fmla="*/ 5470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177"/>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37" name="object 106"/>
            <p:cNvSpPr>
              <a:spLocks/>
            </p:cNvSpPr>
            <p:nvPr/>
          </p:nvSpPr>
          <p:spPr bwMode="auto">
            <a:xfrm>
              <a:off x="7410450" y="4892675"/>
              <a:ext cx="57150" cy="57150"/>
            </a:xfrm>
            <a:custGeom>
              <a:avLst/>
              <a:gdLst>
                <a:gd name="T0" fmla="*/ 28504 w 57150"/>
                <a:gd name="T1" fmla="*/ 0 h 57785"/>
                <a:gd name="T2" fmla="*/ 0 w 57150"/>
                <a:gd name="T3" fmla="*/ 27231 h 57785"/>
                <a:gd name="T4" fmla="*/ 28504 w 57150"/>
                <a:gd name="T5" fmla="*/ 54826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30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38" name="object 107"/>
            <p:cNvSpPr>
              <a:spLocks/>
            </p:cNvSpPr>
            <p:nvPr/>
          </p:nvSpPr>
          <p:spPr bwMode="auto">
            <a:xfrm>
              <a:off x="7410450" y="4892675"/>
              <a:ext cx="57150" cy="57150"/>
            </a:xfrm>
            <a:custGeom>
              <a:avLst/>
              <a:gdLst>
                <a:gd name="T0" fmla="*/ 28504 w 57150"/>
                <a:gd name="T1" fmla="*/ 0 h 57785"/>
                <a:gd name="T2" fmla="*/ 57009 w 57150"/>
                <a:gd name="T3" fmla="*/ 27231 h 57785"/>
                <a:gd name="T4" fmla="*/ 28504 w 57150"/>
                <a:gd name="T5" fmla="*/ 54826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30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39" name="object 108"/>
            <p:cNvSpPr>
              <a:spLocks/>
            </p:cNvSpPr>
            <p:nvPr/>
          </p:nvSpPr>
          <p:spPr bwMode="auto">
            <a:xfrm>
              <a:off x="7477125" y="4940300"/>
              <a:ext cx="57150" cy="57150"/>
            </a:xfrm>
            <a:custGeom>
              <a:avLst/>
              <a:gdLst>
                <a:gd name="T0" fmla="*/ 27273 w 57784"/>
                <a:gd name="T1" fmla="*/ 0 h 57150"/>
                <a:gd name="T2" fmla="*/ 0 w 57784"/>
                <a:gd name="T3" fmla="*/ 28462 h 57150"/>
                <a:gd name="T4" fmla="*/ 27273 w 57784"/>
                <a:gd name="T5" fmla="*/ 56924 h 57150"/>
                <a:gd name="T6" fmla="*/ 54791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0" y="28462"/>
                  </a:lnTo>
                  <a:lnTo>
                    <a:pt x="28504" y="56924"/>
                  </a:lnTo>
                  <a:lnTo>
                    <a:pt x="57263"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40" name="object 109"/>
            <p:cNvSpPr>
              <a:spLocks/>
            </p:cNvSpPr>
            <p:nvPr/>
          </p:nvSpPr>
          <p:spPr bwMode="auto">
            <a:xfrm>
              <a:off x="7477125" y="4940300"/>
              <a:ext cx="57150" cy="57150"/>
            </a:xfrm>
            <a:custGeom>
              <a:avLst/>
              <a:gdLst>
                <a:gd name="T0" fmla="*/ 27273 w 57784"/>
                <a:gd name="T1" fmla="*/ 0 h 57150"/>
                <a:gd name="T2" fmla="*/ 54791 w 57784"/>
                <a:gd name="T3" fmla="*/ 28462 h 57150"/>
                <a:gd name="T4" fmla="*/ 27273 w 57784"/>
                <a:gd name="T5" fmla="*/ 56924 h 57150"/>
                <a:gd name="T6" fmla="*/ 0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57263"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41" name="object 110"/>
            <p:cNvSpPr>
              <a:spLocks/>
            </p:cNvSpPr>
            <p:nvPr/>
          </p:nvSpPr>
          <p:spPr bwMode="auto">
            <a:xfrm>
              <a:off x="7553325" y="5045075"/>
              <a:ext cx="57150" cy="57150"/>
            </a:xfrm>
            <a:custGeom>
              <a:avLst/>
              <a:gdLst>
                <a:gd name="T0" fmla="*/ 28504 w 57150"/>
                <a:gd name="T1" fmla="*/ 0 h 57785"/>
                <a:gd name="T2" fmla="*/ 0 w 57150"/>
                <a:gd name="T3" fmla="*/ 27231 h 57785"/>
                <a:gd name="T4" fmla="*/ 28504 w 57150"/>
                <a:gd name="T5" fmla="*/ 54826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30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42" name="object 111"/>
            <p:cNvSpPr>
              <a:spLocks/>
            </p:cNvSpPr>
            <p:nvPr/>
          </p:nvSpPr>
          <p:spPr bwMode="auto">
            <a:xfrm>
              <a:off x="7553325" y="5045075"/>
              <a:ext cx="57150" cy="57150"/>
            </a:xfrm>
            <a:custGeom>
              <a:avLst/>
              <a:gdLst>
                <a:gd name="T0" fmla="*/ 28504 w 57150"/>
                <a:gd name="T1" fmla="*/ 0 h 57785"/>
                <a:gd name="T2" fmla="*/ 57009 w 57150"/>
                <a:gd name="T3" fmla="*/ 27231 h 57785"/>
                <a:gd name="T4" fmla="*/ 28504 w 57150"/>
                <a:gd name="T5" fmla="*/ 54826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30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43" name="object 112"/>
            <p:cNvSpPr>
              <a:spLocks/>
            </p:cNvSpPr>
            <p:nvPr/>
          </p:nvSpPr>
          <p:spPr bwMode="auto">
            <a:xfrm>
              <a:off x="7629525" y="5054600"/>
              <a:ext cx="57150" cy="57150"/>
            </a:xfrm>
            <a:custGeom>
              <a:avLst/>
              <a:gdLst>
                <a:gd name="T0" fmla="*/ 27638 w 57784"/>
                <a:gd name="T1" fmla="*/ 0 h 57785"/>
                <a:gd name="T2" fmla="*/ 0 w 57784"/>
                <a:gd name="T3" fmla="*/ 27231 h 57785"/>
                <a:gd name="T4" fmla="*/ 27638 w 57784"/>
                <a:gd name="T5" fmla="*/ 54826 h 57785"/>
                <a:gd name="T6" fmla="*/ 54912 w 57784"/>
                <a:gd name="T7" fmla="*/ 27231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0" y="28462"/>
                  </a:lnTo>
                  <a:lnTo>
                    <a:pt x="28885" y="57304"/>
                  </a:lnTo>
                  <a:lnTo>
                    <a:pt x="57390" y="28462"/>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44" name="object 113"/>
            <p:cNvSpPr>
              <a:spLocks/>
            </p:cNvSpPr>
            <p:nvPr/>
          </p:nvSpPr>
          <p:spPr bwMode="auto">
            <a:xfrm>
              <a:off x="7629525" y="5054600"/>
              <a:ext cx="57150" cy="57150"/>
            </a:xfrm>
            <a:custGeom>
              <a:avLst/>
              <a:gdLst>
                <a:gd name="T0" fmla="*/ 27638 w 57784"/>
                <a:gd name="T1" fmla="*/ 0 h 57785"/>
                <a:gd name="T2" fmla="*/ 54912 w 57784"/>
                <a:gd name="T3" fmla="*/ 27231 h 57785"/>
                <a:gd name="T4" fmla="*/ 27638 w 57784"/>
                <a:gd name="T5" fmla="*/ 54826 h 57785"/>
                <a:gd name="T6" fmla="*/ 0 w 57784"/>
                <a:gd name="T7" fmla="*/ 27231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57390" y="28462"/>
                  </a:lnTo>
                  <a:lnTo>
                    <a:pt x="28885" y="57304"/>
                  </a:lnTo>
                  <a:lnTo>
                    <a:pt x="0" y="28462"/>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45" name="object 114"/>
            <p:cNvSpPr>
              <a:spLocks/>
            </p:cNvSpPr>
            <p:nvPr/>
          </p:nvSpPr>
          <p:spPr bwMode="auto">
            <a:xfrm>
              <a:off x="7715250" y="5378450"/>
              <a:ext cx="57150" cy="57150"/>
            </a:xfrm>
            <a:custGeom>
              <a:avLst/>
              <a:gdLst>
                <a:gd name="T0" fmla="*/ 28504 w 57150"/>
                <a:gd name="T1" fmla="*/ 0 h 57785"/>
                <a:gd name="T2" fmla="*/ 0 w 57150"/>
                <a:gd name="T3" fmla="*/ 27231 h 57785"/>
                <a:gd name="T4" fmla="*/ 28504 w 57150"/>
                <a:gd name="T5" fmla="*/ 5476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240"/>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46" name="object 115"/>
            <p:cNvSpPr>
              <a:spLocks/>
            </p:cNvSpPr>
            <p:nvPr/>
          </p:nvSpPr>
          <p:spPr bwMode="auto">
            <a:xfrm>
              <a:off x="7715250" y="5378450"/>
              <a:ext cx="57150" cy="57150"/>
            </a:xfrm>
            <a:custGeom>
              <a:avLst/>
              <a:gdLst>
                <a:gd name="T0" fmla="*/ 28504 w 57150"/>
                <a:gd name="T1" fmla="*/ 0 h 57785"/>
                <a:gd name="T2" fmla="*/ 57009 w 57150"/>
                <a:gd name="T3" fmla="*/ 27231 h 57785"/>
                <a:gd name="T4" fmla="*/ 28504 w 57150"/>
                <a:gd name="T5" fmla="*/ 5476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47" name="object 116"/>
            <p:cNvSpPr>
              <a:spLocks/>
            </p:cNvSpPr>
            <p:nvPr/>
          </p:nvSpPr>
          <p:spPr bwMode="auto">
            <a:xfrm>
              <a:off x="7810500" y="5149850"/>
              <a:ext cx="57150" cy="57150"/>
            </a:xfrm>
            <a:custGeom>
              <a:avLst/>
              <a:gdLst>
                <a:gd name="T0" fmla="*/ 28504 w 57150"/>
                <a:gd name="T1" fmla="*/ 0 h 57785"/>
                <a:gd name="T2" fmla="*/ 0 w 57150"/>
                <a:gd name="T3" fmla="*/ 27534 h 57785"/>
                <a:gd name="T4" fmla="*/ 28504 w 57150"/>
                <a:gd name="T5" fmla="*/ 54765 h 57785"/>
                <a:gd name="T6" fmla="*/ 57009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78"/>
                  </a:lnTo>
                  <a:lnTo>
                    <a:pt x="28504" y="57240"/>
                  </a:lnTo>
                  <a:lnTo>
                    <a:pt x="57009"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48" name="object 117"/>
            <p:cNvSpPr>
              <a:spLocks/>
            </p:cNvSpPr>
            <p:nvPr/>
          </p:nvSpPr>
          <p:spPr bwMode="auto">
            <a:xfrm>
              <a:off x="7810500" y="5149850"/>
              <a:ext cx="57150" cy="57150"/>
            </a:xfrm>
            <a:custGeom>
              <a:avLst/>
              <a:gdLst>
                <a:gd name="T0" fmla="*/ 28504 w 57150"/>
                <a:gd name="T1" fmla="*/ 0 h 57785"/>
                <a:gd name="T2" fmla="*/ 57009 w 57150"/>
                <a:gd name="T3" fmla="*/ 27534 h 57785"/>
                <a:gd name="T4" fmla="*/ 28504 w 57150"/>
                <a:gd name="T5" fmla="*/ 54765 h 57785"/>
                <a:gd name="T6" fmla="*/ 0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49" name="object 118"/>
            <p:cNvSpPr>
              <a:spLocks/>
            </p:cNvSpPr>
            <p:nvPr/>
          </p:nvSpPr>
          <p:spPr bwMode="auto">
            <a:xfrm>
              <a:off x="7905750" y="5235575"/>
              <a:ext cx="57150" cy="57150"/>
            </a:xfrm>
            <a:custGeom>
              <a:avLst/>
              <a:gdLst>
                <a:gd name="T0" fmla="*/ 27638 w 57784"/>
                <a:gd name="T1" fmla="*/ 0 h 57785"/>
                <a:gd name="T2" fmla="*/ 0 w 57784"/>
                <a:gd name="T3" fmla="*/ 27534 h 57785"/>
                <a:gd name="T4" fmla="*/ 27638 w 57784"/>
                <a:gd name="T5" fmla="*/ 54765 h 57785"/>
                <a:gd name="T6" fmla="*/ 54912 w 57784"/>
                <a:gd name="T7" fmla="*/ 2753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0" y="28778"/>
                  </a:lnTo>
                  <a:lnTo>
                    <a:pt x="28885" y="57240"/>
                  </a:lnTo>
                  <a:lnTo>
                    <a:pt x="57390" y="28778"/>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50" name="object 119"/>
            <p:cNvSpPr>
              <a:spLocks/>
            </p:cNvSpPr>
            <p:nvPr/>
          </p:nvSpPr>
          <p:spPr bwMode="auto">
            <a:xfrm>
              <a:off x="7905750" y="5235575"/>
              <a:ext cx="57150" cy="57150"/>
            </a:xfrm>
            <a:custGeom>
              <a:avLst/>
              <a:gdLst>
                <a:gd name="T0" fmla="*/ 27638 w 57784"/>
                <a:gd name="T1" fmla="*/ 0 h 57785"/>
                <a:gd name="T2" fmla="*/ 54912 w 57784"/>
                <a:gd name="T3" fmla="*/ 27534 h 57785"/>
                <a:gd name="T4" fmla="*/ 27638 w 57784"/>
                <a:gd name="T5" fmla="*/ 54765 h 57785"/>
                <a:gd name="T6" fmla="*/ 0 w 57784"/>
                <a:gd name="T7" fmla="*/ 2753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57390" y="28778"/>
                  </a:lnTo>
                  <a:lnTo>
                    <a:pt x="28885" y="57240"/>
                  </a:lnTo>
                  <a:lnTo>
                    <a:pt x="0" y="28778"/>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51" name="object 120"/>
            <p:cNvSpPr>
              <a:spLocks/>
            </p:cNvSpPr>
            <p:nvPr/>
          </p:nvSpPr>
          <p:spPr bwMode="auto">
            <a:xfrm>
              <a:off x="8020050" y="5207000"/>
              <a:ext cx="57150" cy="57150"/>
            </a:xfrm>
            <a:custGeom>
              <a:avLst/>
              <a:gdLst>
                <a:gd name="T0" fmla="*/ 27516 w 57784"/>
                <a:gd name="T1" fmla="*/ 0 h 57785"/>
                <a:gd name="T2" fmla="*/ 0 w 57784"/>
                <a:gd name="T3" fmla="*/ 27231 h 57785"/>
                <a:gd name="T4" fmla="*/ 27516 w 57784"/>
                <a:gd name="T5" fmla="*/ 54765 h 57785"/>
                <a:gd name="T6" fmla="*/ 54791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0" y="28462"/>
                  </a:lnTo>
                  <a:lnTo>
                    <a:pt x="28758" y="57240"/>
                  </a:lnTo>
                  <a:lnTo>
                    <a:pt x="57263" y="28462"/>
                  </a:lnTo>
                  <a:lnTo>
                    <a:pt x="2875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52" name="object 121"/>
            <p:cNvSpPr>
              <a:spLocks/>
            </p:cNvSpPr>
            <p:nvPr/>
          </p:nvSpPr>
          <p:spPr bwMode="auto">
            <a:xfrm>
              <a:off x="8020050" y="5207000"/>
              <a:ext cx="57150" cy="57150"/>
            </a:xfrm>
            <a:custGeom>
              <a:avLst/>
              <a:gdLst>
                <a:gd name="T0" fmla="*/ 27516 w 57784"/>
                <a:gd name="T1" fmla="*/ 0 h 57785"/>
                <a:gd name="T2" fmla="*/ 54791 w 57784"/>
                <a:gd name="T3" fmla="*/ 27231 h 57785"/>
                <a:gd name="T4" fmla="*/ 27516 w 57784"/>
                <a:gd name="T5" fmla="*/ 54765 h 57785"/>
                <a:gd name="T6" fmla="*/ 0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57263" y="28462"/>
                  </a:lnTo>
                  <a:lnTo>
                    <a:pt x="28758" y="57240"/>
                  </a:lnTo>
                  <a:lnTo>
                    <a:pt x="0" y="28462"/>
                  </a:lnTo>
                  <a:lnTo>
                    <a:pt x="28758"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53" name="object 122"/>
            <p:cNvSpPr>
              <a:spLocks/>
            </p:cNvSpPr>
            <p:nvPr/>
          </p:nvSpPr>
          <p:spPr bwMode="auto">
            <a:xfrm>
              <a:off x="8134350" y="5321300"/>
              <a:ext cx="57150" cy="57150"/>
            </a:xfrm>
            <a:custGeom>
              <a:avLst/>
              <a:gdLst>
                <a:gd name="T0" fmla="*/ 27638 w 57784"/>
                <a:gd name="T1" fmla="*/ 0 h 57785"/>
                <a:gd name="T2" fmla="*/ 0 w 57784"/>
                <a:gd name="T3" fmla="*/ 27534 h 57785"/>
                <a:gd name="T4" fmla="*/ 27638 w 57784"/>
                <a:gd name="T5" fmla="*/ 54765 h 57785"/>
                <a:gd name="T6" fmla="*/ 54791 w 57784"/>
                <a:gd name="T7" fmla="*/ 2753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0" y="28778"/>
                  </a:lnTo>
                  <a:lnTo>
                    <a:pt x="28885" y="57240"/>
                  </a:lnTo>
                  <a:lnTo>
                    <a:pt x="57263" y="28778"/>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54" name="object 123"/>
            <p:cNvSpPr>
              <a:spLocks/>
            </p:cNvSpPr>
            <p:nvPr/>
          </p:nvSpPr>
          <p:spPr bwMode="auto">
            <a:xfrm>
              <a:off x="8134350" y="5321300"/>
              <a:ext cx="57150" cy="57150"/>
            </a:xfrm>
            <a:custGeom>
              <a:avLst/>
              <a:gdLst>
                <a:gd name="T0" fmla="*/ 27638 w 57784"/>
                <a:gd name="T1" fmla="*/ 0 h 57785"/>
                <a:gd name="T2" fmla="*/ 54791 w 57784"/>
                <a:gd name="T3" fmla="*/ 27534 h 57785"/>
                <a:gd name="T4" fmla="*/ 27638 w 57784"/>
                <a:gd name="T5" fmla="*/ 54765 h 57785"/>
                <a:gd name="T6" fmla="*/ 0 w 57784"/>
                <a:gd name="T7" fmla="*/ 2753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57263" y="28778"/>
                  </a:lnTo>
                  <a:lnTo>
                    <a:pt x="28885" y="57240"/>
                  </a:lnTo>
                  <a:lnTo>
                    <a:pt x="0" y="28778"/>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55" name="object 124"/>
            <p:cNvSpPr>
              <a:spLocks/>
            </p:cNvSpPr>
            <p:nvPr/>
          </p:nvSpPr>
          <p:spPr bwMode="auto">
            <a:xfrm>
              <a:off x="8258175" y="5340350"/>
              <a:ext cx="57150" cy="57150"/>
            </a:xfrm>
            <a:custGeom>
              <a:avLst/>
              <a:gdLst>
                <a:gd name="T0" fmla="*/ 27638 w 57784"/>
                <a:gd name="T1" fmla="*/ 0 h 57150"/>
                <a:gd name="T2" fmla="*/ 0 w 57784"/>
                <a:gd name="T3" fmla="*/ 28462 h 57150"/>
                <a:gd name="T4" fmla="*/ 27638 w 57784"/>
                <a:gd name="T5" fmla="*/ 56924 h 57150"/>
                <a:gd name="T6" fmla="*/ 54912 w 57784"/>
                <a:gd name="T7" fmla="*/ 28462 h 57150"/>
                <a:gd name="T8" fmla="*/ 27638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885" y="0"/>
                  </a:moveTo>
                  <a:lnTo>
                    <a:pt x="0" y="28462"/>
                  </a:lnTo>
                  <a:lnTo>
                    <a:pt x="28885" y="56924"/>
                  </a:lnTo>
                  <a:lnTo>
                    <a:pt x="57390" y="28462"/>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56" name="object 125"/>
            <p:cNvSpPr>
              <a:spLocks/>
            </p:cNvSpPr>
            <p:nvPr/>
          </p:nvSpPr>
          <p:spPr bwMode="auto">
            <a:xfrm>
              <a:off x="8258175" y="5340350"/>
              <a:ext cx="57150" cy="57150"/>
            </a:xfrm>
            <a:custGeom>
              <a:avLst/>
              <a:gdLst>
                <a:gd name="T0" fmla="*/ 27638 w 57784"/>
                <a:gd name="T1" fmla="*/ 0 h 57150"/>
                <a:gd name="T2" fmla="*/ 54912 w 57784"/>
                <a:gd name="T3" fmla="*/ 28462 h 57150"/>
                <a:gd name="T4" fmla="*/ 27638 w 57784"/>
                <a:gd name="T5" fmla="*/ 56924 h 57150"/>
                <a:gd name="T6" fmla="*/ 0 w 57784"/>
                <a:gd name="T7" fmla="*/ 28462 h 57150"/>
                <a:gd name="T8" fmla="*/ 27638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885" y="0"/>
                  </a:moveTo>
                  <a:lnTo>
                    <a:pt x="57390" y="28462"/>
                  </a:lnTo>
                  <a:lnTo>
                    <a:pt x="28885" y="56924"/>
                  </a:lnTo>
                  <a:lnTo>
                    <a:pt x="0" y="28462"/>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57" name="object 126"/>
            <p:cNvSpPr txBox="1">
              <a:spLocks noChangeArrowheads="1"/>
            </p:cNvSpPr>
            <p:nvPr/>
          </p:nvSpPr>
          <p:spPr bwMode="auto">
            <a:xfrm>
              <a:off x="5735638" y="5573713"/>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1</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358" name="object 127"/>
            <p:cNvSpPr txBox="1"/>
            <p:nvPr/>
          </p:nvSpPr>
          <p:spPr>
            <a:xfrm>
              <a:off x="5640388" y="5230813"/>
              <a:ext cx="215900" cy="184666"/>
            </a:xfrm>
            <a:prstGeom prst="rect">
              <a:avLst/>
            </a:prstGeom>
          </p:spPr>
          <p:txBody>
            <a:bodyPr lIns="0" tIns="0" rIns="0" bIns="0">
              <a:spAutoFit/>
            </a:bodyPr>
            <a:lstStyle/>
            <a:p>
              <a:pPr marL="12700">
                <a:defRPr/>
              </a:pPr>
              <a:r>
                <a:rPr sz="1200" b="1" spc="-15" dirty="0">
                  <a:solidFill>
                    <a:prstClr val="black"/>
                  </a:solidFill>
                  <a:latin typeface="Tahoma"/>
                  <a:cs typeface="Tahoma"/>
                </a:rPr>
                <a:t>10</a:t>
              </a:r>
              <a:endParaRPr sz="1200" dirty="0">
                <a:solidFill>
                  <a:prstClr val="black"/>
                </a:solidFill>
                <a:latin typeface="Tahoma"/>
                <a:cs typeface="Tahoma"/>
              </a:endParaRPr>
            </a:p>
          </p:txBody>
        </p:sp>
        <p:sp>
          <p:nvSpPr>
            <p:cNvPr id="359" name="object 128"/>
            <p:cNvSpPr txBox="1"/>
            <p:nvPr/>
          </p:nvSpPr>
          <p:spPr>
            <a:xfrm>
              <a:off x="5545138" y="4878388"/>
              <a:ext cx="311150" cy="184666"/>
            </a:xfrm>
            <a:prstGeom prst="rect">
              <a:avLst/>
            </a:prstGeom>
          </p:spPr>
          <p:txBody>
            <a:bodyPr lIns="0" tIns="0" rIns="0" bIns="0">
              <a:spAutoFit/>
            </a:bodyPr>
            <a:lstStyle/>
            <a:p>
              <a:pPr marL="12700">
                <a:defRPr/>
              </a:pPr>
              <a:r>
                <a:rPr sz="1200" b="1" spc="-15" dirty="0">
                  <a:solidFill>
                    <a:prstClr val="black"/>
                  </a:solidFill>
                  <a:latin typeface="Tahoma"/>
                  <a:cs typeface="Tahoma"/>
                </a:rPr>
                <a:t>100</a:t>
              </a:r>
              <a:endParaRPr sz="1200" dirty="0">
                <a:solidFill>
                  <a:prstClr val="black"/>
                </a:solidFill>
                <a:latin typeface="Tahoma"/>
                <a:cs typeface="Tahoma"/>
              </a:endParaRPr>
            </a:p>
          </p:txBody>
        </p:sp>
        <p:sp>
          <p:nvSpPr>
            <p:cNvPr id="360" name="object 129"/>
            <p:cNvSpPr txBox="1"/>
            <p:nvPr/>
          </p:nvSpPr>
          <p:spPr>
            <a:xfrm>
              <a:off x="5449888" y="4535488"/>
              <a:ext cx="406400" cy="184666"/>
            </a:xfrm>
            <a:prstGeom prst="rect">
              <a:avLst/>
            </a:prstGeom>
          </p:spPr>
          <p:txBody>
            <a:bodyPr lIns="0" tIns="0" rIns="0" bIns="0">
              <a:spAutoFit/>
            </a:bodyPr>
            <a:lstStyle/>
            <a:p>
              <a:pPr marL="12700">
                <a:defRPr/>
              </a:pPr>
              <a:r>
                <a:rPr sz="1200" b="1" spc="-15" dirty="0">
                  <a:solidFill>
                    <a:prstClr val="black"/>
                  </a:solidFill>
                  <a:latin typeface="Tahoma"/>
                  <a:cs typeface="Tahoma"/>
                </a:rPr>
                <a:t>1000</a:t>
              </a:r>
              <a:endParaRPr sz="1200" dirty="0">
                <a:solidFill>
                  <a:prstClr val="black"/>
                </a:solidFill>
                <a:latin typeface="Tahoma"/>
                <a:cs typeface="Tahoma"/>
              </a:endParaRPr>
            </a:p>
          </p:txBody>
        </p:sp>
        <p:sp>
          <p:nvSpPr>
            <p:cNvPr id="361" name="object 130"/>
            <p:cNvSpPr txBox="1"/>
            <p:nvPr/>
          </p:nvSpPr>
          <p:spPr>
            <a:xfrm>
              <a:off x="5354638" y="4183063"/>
              <a:ext cx="501650" cy="184666"/>
            </a:xfrm>
            <a:prstGeom prst="rect">
              <a:avLst/>
            </a:prstGeom>
          </p:spPr>
          <p:txBody>
            <a:bodyPr lIns="0" tIns="0" rIns="0" bIns="0">
              <a:spAutoFit/>
            </a:bodyPr>
            <a:lstStyle/>
            <a:p>
              <a:pPr marL="12700">
                <a:defRPr/>
              </a:pPr>
              <a:r>
                <a:rPr sz="1200" b="1" spc="-15" dirty="0">
                  <a:solidFill>
                    <a:prstClr val="black"/>
                  </a:solidFill>
                  <a:latin typeface="Tahoma"/>
                  <a:cs typeface="Tahoma"/>
                </a:rPr>
                <a:t>10000</a:t>
              </a:r>
              <a:endParaRPr sz="1200" dirty="0">
                <a:solidFill>
                  <a:prstClr val="black"/>
                </a:solidFill>
                <a:latin typeface="Tahoma"/>
                <a:cs typeface="Tahoma"/>
              </a:endParaRPr>
            </a:p>
          </p:txBody>
        </p:sp>
        <p:sp>
          <p:nvSpPr>
            <p:cNvPr id="362" name="object 131"/>
            <p:cNvSpPr txBox="1">
              <a:spLocks noChangeArrowheads="1"/>
            </p:cNvSpPr>
            <p:nvPr/>
          </p:nvSpPr>
          <p:spPr bwMode="auto">
            <a:xfrm>
              <a:off x="5907088" y="579278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0</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363" name="object 132"/>
            <p:cNvSpPr txBox="1">
              <a:spLocks noChangeArrowheads="1"/>
            </p:cNvSpPr>
            <p:nvPr/>
          </p:nvSpPr>
          <p:spPr bwMode="auto">
            <a:xfrm>
              <a:off x="6421438" y="579278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1</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364" name="object 133"/>
            <p:cNvSpPr txBox="1">
              <a:spLocks noChangeArrowheads="1"/>
            </p:cNvSpPr>
            <p:nvPr/>
          </p:nvSpPr>
          <p:spPr bwMode="auto">
            <a:xfrm>
              <a:off x="7954963" y="579278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4</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365" name="object 134"/>
            <p:cNvSpPr txBox="1">
              <a:spLocks noChangeArrowheads="1"/>
            </p:cNvSpPr>
            <p:nvPr/>
          </p:nvSpPr>
          <p:spPr bwMode="auto">
            <a:xfrm>
              <a:off x="8469313" y="579278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5</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366" name="object 135"/>
            <p:cNvSpPr txBox="1"/>
            <p:nvPr/>
          </p:nvSpPr>
          <p:spPr>
            <a:xfrm>
              <a:off x="6659563" y="5792788"/>
              <a:ext cx="1171575" cy="439737"/>
            </a:xfrm>
            <a:prstGeom prst="rect">
              <a:avLst/>
            </a:prstGeom>
          </p:spPr>
          <p:txBody>
            <a:bodyPr lIns="0" tIns="0" rIns="0" bIns="0">
              <a:spAutoFit/>
            </a:bodyPr>
            <a:lstStyle/>
            <a:p>
              <a:pPr marL="8890" algn="ctr">
                <a:tabLst>
                  <a:tab pos="513715" algn="l"/>
                </a:tabLst>
                <a:defRPr/>
              </a:pPr>
              <a:r>
                <a:rPr sz="1200" b="1" dirty="0">
                  <a:solidFill>
                    <a:prstClr val="black"/>
                  </a:solidFill>
                  <a:latin typeface="Tahoma"/>
                  <a:cs typeface="Tahoma"/>
                </a:rPr>
                <a:t>2	3</a:t>
              </a:r>
              <a:endParaRPr sz="1200" dirty="0">
                <a:solidFill>
                  <a:prstClr val="black"/>
                </a:solidFill>
                <a:latin typeface="Tahoma"/>
                <a:cs typeface="Tahoma"/>
              </a:endParaRPr>
            </a:p>
            <a:p>
              <a:pPr algn="ctr">
                <a:spcBef>
                  <a:spcPts val="509"/>
                </a:spcBef>
                <a:defRPr/>
              </a:pPr>
              <a:r>
                <a:rPr sz="1200" b="1" spc="15" dirty="0">
                  <a:solidFill>
                    <a:prstClr val="black"/>
                  </a:solidFill>
                  <a:latin typeface="Tahoma"/>
                  <a:cs typeface="Tahoma"/>
                </a:rPr>
                <a:t>Time</a:t>
              </a:r>
              <a:r>
                <a:rPr sz="1200" b="1" spc="-20" dirty="0">
                  <a:solidFill>
                    <a:prstClr val="black"/>
                  </a:solidFill>
                  <a:latin typeface="Tahoma"/>
                  <a:cs typeface="Tahoma"/>
                </a:rPr>
                <a:t> </a:t>
              </a:r>
              <a:r>
                <a:rPr sz="1200" b="1" spc="-10" dirty="0">
                  <a:solidFill>
                    <a:prstClr val="black"/>
                  </a:solidFill>
                  <a:latin typeface="Tahoma"/>
                  <a:cs typeface="Tahoma"/>
                </a:rPr>
                <a:t>(months)</a:t>
              </a:r>
              <a:endParaRPr sz="1200" dirty="0">
                <a:solidFill>
                  <a:prstClr val="black"/>
                </a:solidFill>
                <a:latin typeface="Tahoma"/>
                <a:cs typeface="Tahoma"/>
              </a:endParaRPr>
            </a:p>
          </p:txBody>
        </p:sp>
        <p:sp>
          <p:nvSpPr>
            <p:cNvPr id="367" name="object 136"/>
            <p:cNvSpPr txBox="1"/>
            <p:nvPr/>
          </p:nvSpPr>
          <p:spPr>
            <a:xfrm>
              <a:off x="5132920" y="4840799"/>
              <a:ext cx="166712" cy="279400"/>
            </a:xfrm>
            <a:prstGeom prst="rect">
              <a:avLst/>
            </a:prstGeom>
          </p:spPr>
          <p:txBody>
            <a:bodyPr vert="vert270" lIns="0" tIns="0" rIns="0" bIns="0">
              <a:spAutoFit/>
            </a:bodyPr>
            <a:lstStyle/>
            <a:p>
              <a:pPr marL="12700">
                <a:lnSpc>
                  <a:spcPts val="1335"/>
                </a:lnSpc>
                <a:defRPr/>
              </a:pPr>
              <a:r>
                <a:rPr sz="1200" b="1" spc="20" dirty="0">
                  <a:solidFill>
                    <a:prstClr val="black"/>
                  </a:solidFill>
                  <a:latin typeface="Tahoma"/>
                  <a:cs typeface="Tahoma"/>
                </a:rPr>
                <a:t>C</a:t>
              </a:r>
              <a:r>
                <a:rPr sz="1200" b="1" spc="-20" dirty="0">
                  <a:solidFill>
                    <a:prstClr val="black"/>
                  </a:solidFill>
                  <a:latin typeface="Tahoma"/>
                  <a:cs typeface="Tahoma"/>
                </a:rPr>
                <a:t>/</a:t>
              </a:r>
              <a:r>
                <a:rPr sz="1200" b="1" dirty="0">
                  <a:solidFill>
                    <a:prstClr val="black"/>
                  </a:solidFill>
                  <a:latin typeface="Tahoma"/>
                  <a:cs typeface="Tahoma"/>
                </a:rPr>
                <a:t>t</a:t>
              </a:r>
              <a:endParaRPr sz="1200" dirty="0">
                <a:solidFill>
                  <a:prstClr val="black"/>
                </a:solidFill>
                <a:latin typeface="Tahoma"/>
                <a:cs typeface="Tahoma"/>
              </a:endParaRPr>
            </a:p>
          </p:txBody>
        </p:sp>
        <p:sp>
          <p:nvSpPr>
            <p:cNvPr id="368" name="object 137"/>
            <p:cNvSpPr txBox="1"/>
            <p:nvPr/>
          </p:nvSpPr>
          <p:spPr>
            <a:xfrm>
              <a:off x="7069138" y="5110163"/>
              <a:ext cx="60325" cy="123111"/>
            </a:xfrm>
            <a:prstGeom prst="rect">
              <a:avLst/>
            </a:prstGeom>
          </p:spPr>
          <p:txBody>
            <a:bodyPr lIns="0" tIns="0" rIns="0" bIns="0">
              <a:spAutoFit/>
            </a:bodyPr>
            <a:lstStyle/>
            <a:p>
              <a:pPr marL="12700">
                <a:defRPr/>
              </a:pPr>
              <a:r>
                <a:rPr sz="800" b="1" spc="5" dirty="0">
                  <a:solidFill>
                    <a:prstClr val="black"/>
                  </a:solidFill>
                  <a:latin typeface="Arial"/>
                  <a:cs typeface="Arial"/>
                </a:rPr>
                <a:t>-</a:t>
              </a:r>
              <a:endParaRPr sz="800" dirty="0">
                <a:solidFill>
                  <a:prstClr val="black"/>
                </a:solidFill>
                <a:latin typeface="Arial"/>
                <a:cs typeface="Arial"/>
              </a:endParaRPr>
            </a:p>
          </p:txBody>
        </p:sp>
        <p:sp>
          <p:nvSpPr>
            <p:cNvPr id="369" name="object 138"/>
            <p:cNvSpPr>
              <a:spLocks/>
            </p:cNvSpPr>
            <p:nvPr/>
          </p:nvSpPr>
          <p:spPr bwMode="auto">
            <a:xfrm>
              <a:off x="5918200" y="1660525"/>
              <a:ext cx="0" cy="1381125"/>
            </a:xfrm>
            <a:custGeom>
              <a:avLst/>
              <a:gdLst>
                <a:gd name="T0" fmla="*/ 0 h 1381760"/>
                <a:gd name="T1" fmla="*/ 1378832 h 1381760"/>
                <a:gd name="T2" fmla="*/ 0 60000 65536"/>
                <a:gd name="T3" fmla="*/ 0 60000 65536"/>
              </a:gdLst>
              <a:ahLst/>
              <a:cxnLst>
                <a:cxn ang="T2">
                  <a:pos x="0" y="T0"/>
                </a:cxn>
                <a:cxn ang="T3">
                  <a:pos x="0" y="T1"/>
                </a:cxn>
              </a:cxnLst>
              <a:rect l="0" t="0" r="r" b="b"/>
              <a:pathLst>
                <a:path h="1381760">
                  <a:moveTo>
                    <a:pt x="0" y="0"/>
                  </a:moveTo>
                  <a:lnTo>
                    <a:pt x="0" y="138137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0" name="object 139"/>
            <p:cNvSpPr>
              <a:spLocks/>
            </p:cNvSpPr>
            <p:nvPr/>
          </p:nvSpPr>
          <p:spPr bwMode="auto">
            <a:xfrm>
              <a:off x="5870575" y="3051175"/>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1" name="object 140"/>
            <p:cNvSpPr>
              <a:spLocks/>
            </p:cNvSpPr>
            <p:nvPr/>
          </p:nvSpPr>
          <p:spPr bwMode="auto">
            <a:xfrm>
              <a:off x="5870575" y="2708275"/>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2" name="object 141"/>
            <p:cNvSpPr>
              <a:spLocks/>
            </p:cNvSpPr>
            <p:nvPr/>
          </p:nvSpPr>
          <p:spPr bwMode="auto">
            <a:xfrm>
              <a:off x="5870575" y="2355850"/>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3" name="object 142"/>
            <p:cNvSpPr>
              <a:spLocks/>
            </p:cNvSpPr>
            <p:nvPr/>
          </p:nvSpPr>
          <p:spPr bwMode="auto">
            <a:xfrm>
              <a:off x="5870575" y="2012950"/>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4" name="object 143"/>
            <p:cNvSpPr>
              <a:spLocks/>
            </p:cNvSpPr>
            <p:nvPr/>
          </p:nvSpPr>
          <p:spPr bwMode="auto">
            <a:xfrm>
              <a:off x="5870575" y="1660525"/>
              <a:ext cx="38100" cy="0"/>
            </a:xfrm>
            <a:custGeom>
              <a:avLst/>
              <a:gdLst>
                <a:gd name="T0" fmla="*/ 0 w 38100"/>
                <a:gd name="T1" fmla="*/ 38006 w 38100"/>
                <a:gd name="T2" fmla="*/ 0 60000 65536"/>
                <a:gd name="T3" fmla="*/ 0 60000 65536"/>
              </a:gdLst>
              <a:ahLst/>
              <a:cxnLst>
                <a:cxn ang="T2">
                  <a:pos x="T0" y="0"/>
                </a:cxn>
                <a:cxn ang="T3">
                  <a:pos x="T1" y="0"/>
                </a:cxn>
              </a:cxnLst>
              <a:rect l="0" t="0" r="r" b="b"/>
              <a:pathLst>
                <a:path w="38100">
                  <a:moveTo>
                    <a:pt x="0" y="0"/>
                  </a:moveTo>
                  <a:lnTo>
                    <a:pt x="3800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5" name="object 144"/>
            <p:cNvSpPr>
              <a:spLocks/>
            </p:cNvSpPr>
            <p:nvPr/>
          </p:nvSpPr>
          <p:spPr bwMode="auto">
            <a:xfrm>
              <a:off x="5918200" y="3051175"/>
              <a:ext cx="2647950" cy="0"/>
            </a:xfrm>
            <a:custGeom>
              <a:avLst/>
              <a:gdLst>
                <a:gd name="T0" fmla="*/ 0 w 2648584"/>
                <a:gd name="T1" fmla="*/ 2645641 w 2648584"/>
                <a:gd name="T2" fmla="*/ 0 60000 65536"/>
                <a:gd name="T3" fmla="*/ 0 60000 65536"/>
              </a:gdLst>
              <a:ahLst/>
              <a:cxnLst>
                <a:cxn ang="T2">
                  <a:pos x="T0" y="0"/>
                </a:cxn>
                <a:cxn ang="T3">
                  <a:pos x="T1" y="0"/>
                </a:cxn>
              </a:cxnLst>
              <a:rect l="0" t="0" r="r" b="b"/>
              <a:pathLst>
                <a:path w="2648584">
                  <a:moveTo>
                    <a:pt x="0" y="0"/>
                  </a:moveTo>
                  <a:lnTo>
                    <a:pt x="2648176" y="0"/>
                  </a:lnTo>
                </a:path>
              </a:pathLst>
            </a:custGeom>
            <a:noFill/>
            <a:ln w="9487">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6" name="object 145"/>
            <p:cNvSpPr>
              <a:spLocks/>
            </p:cNvSpPr>
            <p:nvPr/>
          </p:nvSpPr>
          <p:spPr bwMode="auto">
            <a:xfrm>
              <a:off x="5918200" y="306070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7" name="object 146"/>
            <p:cNvSpPr>
              <a:spLocks/>
            </p:cNvSpPr>
            <p:nvPr/>
          </p:nvSpPr>
          <p:spPr bwMode="auto">
            <a:xfrm>
              <a:off x="6451600" y="306070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8" name="object 147"/>
            <p:cNvSpPr>
              <a:spLocks/>
            </p:cNvSpPr>
            <p:nvPr/>
          </p:nvSpPr>
          <p:spPr bwMode="auto">
            <a:xfrm>
              <a:off x="6985000" y="306070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79" name="object 148"/>
            <p:cNvSpPr>
              <a:spLocks/>
            </p:cNvSpPr>
            <p:nvPr/>
          </p:nvSpPr>
          <p:spPr bwMode="auto">
            <a:xfrm>
              <a:off x="7508875" y="306070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80" name="object 149"/>
            <p:cNvSpPr>
              <a:spLocks/>
            </p:cNvSpPr>
            <p:nvPr/>
          </p:nvSpPr>
          <p:spPr bwMode="auto">
            <a:xfrm>
              <a:off x="8042275" y="306070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81" name="object 150"/>
            <p:cNvSpPr>
              <a:spLocks/>
            </p:cNvSpPr>
            <p:nvPr/>
          </p:nvSpPr>
          <p:spPr bwMode="auto">
            <a:xfrm>
              <a:off x="8575675" y="3060700"/>
              <a:ext cx="0" cy="38100"/>
            </a:xfrm>
            <a:custGeom>
              <a:avLst/>
              <a:gdLst>
                <a:gd name="T0" fmla="*/ 37949 h 38100"/>
                <a:gd name="T1" fmla="*/ 0 h 38100"/>
                <a:gd name="T2" fmla="*/ 0 60000 65536"/>
                <a:gd name="T3" fmla="*/ 0 60000 65536"/>
              </a:gdLst>
              <a:ahLst/>
              <a:cxnLst>
                <a:cxn ang="T2">
                  <a:pos x="0" y="T0"/>
                </a:cxn>
                <a:cxn ang="T3">
                  <a:pos x="0" y="T1"/>
                </a:cxn>
              </a:cxnLst>
              <a:rect l="0" t="0" r="r" b="b"/>
              <a:pathLst>
                <a:path h="38100">
                  <a:moveTo>
                    <a:pt x="0" y="37949"/>
                  </a:moveTo>
                  <a:lnTo>
                    <a:pt x="0" y="0"/>
                  </a:lnTo>
                </a:path>
              </a:pathLst>
            </a:custGeom>
            <a:noFill/>
            <a:ln w="9501">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82" name="object 151"/>
            <p:cNvSpPr>
              <a:spLocks/>
            </p:cNvSpPr>
            <p:nvPr/>
          </p:nvSpPr>
          <p:spPr bwMode="auto">
            <a:xfrm>
              <a:off x="6099175" y="3013075"/>
              <a:ext cx="57150" cy="57150"/>
            </a:xfrm>
            <a:custGeom>
              <a:avLst/>
              <a:gdLst>
                <a:gd name="T0" fmla="*/ 28504 w 57150"/>
                <a:gd name="T1" fmla="*/ 0 h 57785"/>
                <a:gd name="T2" fmla="*/ 0 w 57150"/>
                <a:gd name="T3" fmla="*/ 27534 h 57785"/>
                <a:gd name="T4" fmla="*/ 28504 w 57150"/>
                <a:gd name="T5" fmla="*/ 54765 h 57785"/>
                <a:gd name="T6" fmla="*/ 57009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78"/>
                  </a:lnTo>
                  <a:lnTo>
                    <a:pt x="28504" y="57240"/>
                  </a:lnTo>
                  <a:lnTo>
                    <a:pt x="57009"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83" name="object 152"/>
            <p:cNvSpPr>
              <a:spLocks/>
            </p:cNvSpPr>
            <p:nvPr/>
          </p:nvSpPr>
          <p:spPr bwMode="auto">
            <a:xfrm>
              <a:off x="6099175" y="3013075"/>
              <a:ext cx="57150" cy="57150"/>
            </a:xfrm>
            <a:custGeom>
              <a:avLst/>
              <a:gdLst>
                <a:gd name="T0" fmla="*/ 28504 w 57150"/>
                <a:gd name="T1" fmla="*/ 0 h 57785"/>
                <a:gd name="T2" fmla="*/ 57009 w 57150"/>
                <a:gd name="T3" fmla="*/ 27534 h 57785"/>
                <a:gd name="T4" fmla="*/ 28504 w 57150"/>
                <a:gd name="T5" fmla="*/ 54765 h 57785"/>
                <a:gd name="T6" fmla="*/ 0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84" name="object 153"/>
            <p:cNvSpPr>
              <a:spLocks/>
            </p:cNvSpPr>
            <p:nvPr/>
          </p:nvSpPr>
          <p:spPr bwMode="auto">
            <a:xfrm>
              <a:off x="6156325" y="3013075"/>
              <a:ext cx="57150" cy="57150"/>
            </a:xfrm>
            <a:custGeom>
              <a:avLst/>
              <a:gdLst>
                <a:gd name="T0" fmla="*/ 27575 w 57785"/>
                <a:gd name="T1" fmla="*/ 0 h 57785"/>
                <a:gd name="T2" fmla="*/ 0 w 57785"/>
                <a:gd name="T3" fmla="*/ 27534 h 57785"/>
                <a:gd name="T4" fmla="*/ 27575 w 57785"/>
                <a:gd name="T5" fmla="*/ 54765 h 57785"/>
                <a:gd name="T6" fmla="*/ 54848 w 57785"/>
                <a:gd name="T7" fmla="*/ 27534 h 57785"/>
                <a:gd name="T8" fmla="*/ 27575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21" y="0"/>
                  </a:moveTo>
                  <a:lnTo>
                    <a:pt x="0" y="28778"/>
                  </a:lnTo>
                  <a:lnTo>
                    <a:pt x="28821" y="57240"/>
                  </a:lnTo>
                  <a:lnTo>
                    <a:pt x="57326" y="28778"/>
                  </a:lnTo>
                  <a:lnTo>
                    <a:pt x="2882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85" name="object 154"/>
            <p:cNvSpPr>
              <a:spLocks/>
            </p:cNvSpPr>
            <p:nvPr/>
          </p:nvSpPr>
          <p:spPr bwMode="auto">
            <a:xfrm>
              <a:off x="6156325" y="3013075"/>
              <a:ext cx="57150" cy="57150"/>
            </a:xfrm>
            <a:custGeom>
              <a:avLst/>
              <a:gdLst>
                <a:gd name="T0" fmla="*/ 27575 w 57785"/>
                <a:gd name="T1" fmla="*/ 0 h 57785"/>
                <a:gd name="T2" fmla="*/ 54848 w 57785"/>
                <a:gd name="T3" fmla="*/ 27534 h 57785"/>
                <a:gd name="T4" fmla="*/ 27575 w 57785"/>
                <a:gd name="T5" fmla="*/ 54765 h 57785"/>
                <a:gd name="T6" fmla="*/ 0 w 57785"/>
                <a:gd name="T7" fmla="*/ 27534 h 57785"/>
                <a:gd name="T8" fmla="*/ 27575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21" y="0"/>
                  </a:moveTo>
                  <a:lnTo>
                    <a:pt x="57326" y="28778"/>
                  </a:lnTo>
                  <a:lnTo>
                    <a:pt x="28821" y="57240"/>
                  </a:lnTo>
                  <a:lnTo>
                    <a:pt x="0" y="28778"/>
                  </a:lnTo>
                  <a:lnTo>
                    <a:pt x="28821"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86" name="object 155"/>
            <p:cNvSpPr>
              <a:spLocks/>
            </p:cNvSpPr>
            <p:nvPr/>
          </p:nvSpPr>
          <p:spPr bwMode="auto">
            <a:xfrm>
              <a:off x="6184900" y="2717800"/>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87" name="object 156"/>
            <p:cNvSpPr>
              <a:spLocks/>
            </p:cNvSpPr>
            <p:nvPr/>
          </p:nvSpPr>
          <p:spPr bwMode="auto">
            <a:xfrm>
              <a:off x="6184900" y="2717800"/>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88" name="object 157"/>
            <p:cNvSpPr>
              <a:spLocks/>
            </p:cNvSpPr>
            <p:nvPr/>
          </p:nvSpPr>
          <p:spPr bwMode="auto">
            <a:xfrm>
              <a:off x="6213475" y="2127250"/>
              <a:ext cx="57150" cy="57150"/>
            </a:xfrm>
            <a:custGeom>
              <a:avLst/>
              <a:gdLst>
                <a:gd name="T0" fmla="*/ 28504 w 57150"/>
                <a:gd name="T1" fmla="*/ 0 h 57785"/>
                <a:gd name="T2" fmla="*/ 0 w 57150"/>
                <a:gd name="T3" fmla="*/ 27594 h 57785"/>
                <a:gd name="T4" fmla="*/ 28504 w 57150"/>
                <a:gd name="T5" fmla="*/ 54826 h 57785"/>
                <a:gd name="T6" fmla="*/ 56946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841"/>
                  </a:lnTo>
                  <a:lnTo>
                    <a:pt x="28504" y="57304"/>
                  </a:lnTo>
                  <a:lnTo>
                    <a:pt x="56946" y="28841"/>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89" name="object 158"/>
            <p:cNvSpPr>
              <a:spLocks/>
            </p:cNvSpPr>
            <p:nvPr/>
          </p:nvSpPr>
          <p:spPr bwMode="auto">
            <a:xfrm>
              <a:off x="6213475" y="2127250"/>
              <a:ext cx="57150" cy="57150"/>
            </a:xfrm>
            <a:custGeom>
              <a:avLst/>
              <a:gdLst>
                <a:gd name="T0" fmla="*/ 28504 w 57150"/>
                <a:gd name="T1" fmla="*/ 0 h 57785"/>
                <a:gd name="T2" fmla="*/ 56946 w 57150"/>
                <a:gd name="T3" fmla="*/ 27594 h 57785"/>
                <a:gd name="T4" fmla="*/ 28504 w 57150"/>
                <a:gd name="T5" fmla="*/ 54826 h 57785"/>
                <a:gd name="T6" fmla="*/ 0 w 57150"/>
                <a:gd name="T7" fmla="*/ 2759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6946" y="28841"/>
                  </a:lnTo>
                  <a:lnTo>
                    <a:pt x="28504" y="57304"/>
                  </a:lnTo>
                  <a:lnTo>
                    <a:pt x="0" y="28841"/>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90" name="object 159"/>
            <p:cNvSpPr>
              <a:spLocks/>
            </p:cNvSpPr>
            <p:nvPr/>
          </p:nvSpPr>
          <p:spPr bwMode="auto">
            <a:xfrm>
              <a:off x="6242050" y="1831975"/>
              <a:ext cx="57150" cy="57150"/>
            </a:xfrm>
            <a:custGeom>
              <a:avLst/>
              <a:gdLst>
                <a:gd name="T0" fmla="*/ 28441 w 57150"/>
                <a:gd name="T1" fmla="*/ 0 h 57785"/>
                <a:gd name="T2" fmla="*/ 0 w 57150"/>
                <a:gd name="T3" fmla="*/ 27594 h 57785"/>
                <a:gd name="T4" fmla="*/ 28441 w 57150"/>
                <a:gd name="T5" fmla="*/ 54826 h 57785"/>
                <a:gd name="T6" fmla="*/ 56946 w 57150"/>
                <a:gd name="T7" fmla="*/ 27594 h 57785"/>
                <a:gd name="T8" fmla="*/ 28441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441" y="0"/>
                  </a:moveTo>
                  <a:lnTo>
                    <a:pt x="0" y="28841"/>
                  </a:lnTo>
                  <a:lnTo>
                    <a:pt x="28441" y="57304"/>
                  </a:lnTo>
                  <a:lnTo>
                    <a:pt x="56946" y="28841"/>
                  </a:lnTo>
                  <a:lnTo>
                    <a:pt x="28441"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91" name="object 160"/>
            <p:cNvSpPr>
              <a:spLocks/>
            </p:cNvSpPr>
            <p:nvPr/>
          </p:nvSpPr>
          <p:spPr bwMode="auto">
            <a:xfrm>
              <a:off x="6242050" y="1831975"/>
              <a:ext cx="57150" cy="57150"/>
            </a:xfrm>
            <a:custGeom>
              <a:avLst/>
              <a:gdLst>
                <a:gd name="T0" fmla="*/ 28441 w 57150"/>
                <a:gd name="T1" fmla="*/ 0 h 57785"/>
                <a:gd name="T2" fmla="*/ 56946 w 57150"/>
                <a:gd name="T3" fmla="*/ 27594 h 57785"/>
                <a:gd name="T4" fmla="*/ 28441 w 57150"/>
                <a:gd name="T5" fmla="*/ 54826 h 57785"/>
                <a:gd name="T6" fmla="*/ 0 w 57150"/>
                <a:gd name="T7" fmla="*/ 27594 h 57785"/>
                <a:gd name="T8" fmla="*/ 28441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441" y="0"/>
                  </a:moveTo>
                  <a:lnTo>
                    <a:pt x="56946" y="28841"/>
                  </a:lnTo>
                  <a:lnTo>
                    <a:pt x="28441" y="57304"/>
                  </a:lnTo>
                  <a:lnTo>
                    <a:pt x="0" y="28841"/>
                  </a:lnTo>
                  <a:lnTo>
                    <a:pt x="28441"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92" name="object 161"/>
            <p:cNvSpPr>
              <a:spLocks/>
            </p:cNvSpPr>
            <p:nvPr/>
          </p:nvSpPr>
          <p:spPr bwMode="auto">
            <a:xfrm>
              <a:off x="6270625" y="1851025"/>
              <a:ext cx="57150" cy="57150"/>
            </a:xfrm>
            <a:custGeom>
              <a:avLst/>
              <a:gdLst>
                <a:gd name="T0" fmla="*/ 27272 w 57785"/>
                <a:gd name="T1" fmla="*/ 0 h 57150"/>
                <a:gd name="T2" fmla="*/ 0 w 57785"/>
                <a:gd name="T3" fmla="*/ 28462 h 57150"/>
                <a:gd name="T4" fmla="*/ 27272 w 57785"/>
                <a:gd name="T5" fmla="*/ 56924 h 57150"/>
                <a:gd name="T6" fmla="*/ 54908 w 57785"/>
                <a:gd name="T7" fmla="*/ 28462 h 57150"/>
                <a:gd name="T8" fmla="*/ 27272 w 57785"/>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150">
                  <a:moveTo>
                    <a:pt x="28504" y="0"/>
                  </a:moveTo>
                  <a:lnTo>
                    <a:pt x="0" y="28462"/>
                  </a:lnTo>
                  <a:lnTo>
                    <a:pt x="28504" y="56924"/>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93" name="object 162"/>
            <p:cNvSpPr>
              <a:spLocks/>
            </p:cNvSpPr>
            <p:nvPr/>
          </p:nvSpPr>
          <p:spPr bwMode="auto">
            <a:xfrm>
              <a:off x="6270625" y="1851025"/>
              <a:ext cx="57150" cy="57150"/>
            </a:xfrm>
            <a:custGeom>
              <a:avLst/>
              <a:gdLst>
                <a:gd name="T0" fmla="*/ 27272 w 57785"/>
                <a:gd name="T1" fmla="*/ 0 h 57150"/>
                <a:gd name="T2" fmla="*/ 54908 w 57785"/>
                <a:gd name="T3" fmla="*/ 28462 h 57150"/>
                <a:gd name="T4" fmla="*/ 27272 w 57785"/>
                <a:gd name="T5" fmla="*/ 56924 h 57150"/>
                <a:gd name="T6" fmla="*/ 0 w 57785"/>
                <a:gd name="T7" fmla="*/ 28462 h 57150"/>
                <a:gd name="T8" fmla="*/ 27272 w 57785"/>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150">
                  <a:moveTo>
                    <a:pt x="28504" y="0"/>
                  </a:moveTo>
                  <a:lnTo>
                    <a:pt x="57390"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94" name="object 163"/>
            <p:cNvSpPr>
              <a:spLocks/>
            </p:cNvSpPr>
            <p:nvPr/>
          </p:nvSpPr>
          <p:spPr bwMode="auto">
            <a:xfrm>
              <a:off x="6299200" y="2022475"/>
              <a:ext cx="57150" cy="57150"/>
            </a:xfrm>
            <a:custGeom>
              <a:avLst/>
              <a:gdLst>
                <a:gd name="T0" fmla="*/ 27637 w 57785"/>
                <a:gd name="T1" fmla="*/ 0 h 57785"/>
                <a:gd name="T2" fmla="*/ 0 w 57785"/>
                <a:gd name="T3" fmla="*/ 27231 h 57785"/>
                <a:gd name="T4" fmla="*/ 27637 w 57785"/>
                <a:gd name="T5" fmla="*/ 54705 h 57785"/>
                <a:gd name="T6" fmla="*/ 54908 w 57785"/>
                <a:gd name="T7" fmla="*/ 27231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0" y="28462"/>
                  </a:lnTo>
                  <a:lnTo>
                    <a:pt x="28885" y="57177"/>
                  </a:lnTo>
                  <a:lnTo>
                    <a:pt x="57390" y="28462"/>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95" name="object 164"/>
            <p:cNvSpPr>
              <a:spLocks/>
            </p:cNvSpPr>
            <p:nvPr/>
          </p:nvSpPr>
          <p:spPr bwMode="auto">
            <a:xfrm>
              <a:off x="6299200" y="2022475"/>
              <a:ext cx="57150" cy="57150"/>
            </a:xfrm>
            <a:custGeom>
              <a:avLst/>
              <a:gdLst>
                <a:gd name="T0" fmla="*/ 27637 w 57785"/>
                <a:gd name="T1" fmla="*/ 0 h 57785"/>
                <a:gd name="T2" fmla="*/ 54908 w 57785"/>
                <a:gd name="T3" fmla="*/ 27231 h 57785"/>
                <a:gd name="T4" fmla="*/ 27637 w 57785"/>
                <a:gd name="T5" fmla="*/ 54705 h 57785"/>
                <a:gd name="T6" fmla="*/ 0 w 57785"/>
                <a:gd name="T7" fmla="*/ 27231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57390" y="28462"/>
                  </a:lnTo>
                  <a:lnTo>
                    <a:pt x="28885" y="57177"/>
                  </a:lnTo>
                  <a:lnTo>
                    <a:pt x="0" y="28462"/>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96" name="object 165"/>
            <p:cNvSpPr>
              <a:spLocks/>
            </p:cNvSpPr>
            <p:nvPr/>
          </p:nvSpPr>
          <p:spPr bwMode="auto">
            <a:xfrm>
              <a:off x="6337300" y="1870075"/>
              <a:ext cx="57150" cy="57150"/>
            </a:xfrm>
            <a:custGeom>
              <a:avLst/>
              <a:gdLst>
                <a:gd name="T0" fmla="*/ 28504 w 57150"/>
                <a:gd name="T1" fmla="*/ 0 h 57785"/>
                <a:gd name="T2" fmla="*/ 0 w 57150"/>
                <a:gd name="T3" fmla="*/ 27231 h 57785"/>
                <a:gd name="T4" fmla="*/ 28504 w 57150"/>
                <a:gd name="T5" fmla="*/ 5470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177"/>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97" name="object 166"/>
            <p:cNvSpPr>
              <a:spLocks/>
            </p:cNvSpPr>
            <p:nvPr/>
          </p:nvSpPr>
          <p:spPr bwMode="auto">
            <a:xfrm>
              <a:off x="6337300" y="1870075"/>
              <a:ext cx="57150" cy="57150"/>
            </a:xfrm>
            <a:custGeom>
              <a:avLst/>
              <a:gdLst>
                <a:gd name="T0" fmla="*/ 28504 w 57150"/>
                <a:gd name="T1" fmla="*/ 0 h 57785"/>
                <a:gd name="T2" fmla="*/ 57009 w 57150"/>
                <a:gd name="T3" fmla="*/ 27231 h 57785"/>
                <a:gd name="T4" fmla="*/ 28504 w 57150"/>
                <a:gd name="T5" fmla="*/ 5470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177"/>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398" name="object 167"/>
            <p:cNvSpPr>
              <a:spLocks/>
            </p:cNvSpPr>
            <p:nvPr/>
          </p:nvSpPr>
          <p:spPr bwMode="auto">
            <a:xfrm>
              <a:off x="6365875" y="1870075"/>
              <a:ext cx="57150" cy="57150"/>
            </a:xfrm>
            <a:custGeom>
              <a:avLst/>
              <a:gdLst>
                <a:gd name="T0" fmla="*/ 28504 w 57150"/>
                <a:gd name="T1" fmla="*/ 0 h 57785"/>
                <a:gd name="T2" fmla="*/ 0 w 57150"/>
                <a:gd name="T3" fmla="*/ 27231 h 57785"/>
                <a:gd name="T4" fmla="*/ 28504 w 57150"/>
                <a:gd name="T5" fmla="*/ 5470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177"/>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399" name="object 168"/>
            <p:cNvSpPr>
              <a:spLocks/>
            </p:cNvSpPr>
            <p:nvPr/>
          </p:nvSpPr>
          <p:spPr bwMode="auto">
            <a:xfrm>
              <a:off x="6365875" y="1870075"/>
              <a:ext cx="57150" cy="57150"/>
            </a:xfrm>
            <a:custGeom>
              <a:avLst/>
              <a:gdLst>
                <a:gd name="T0" fmla="*/ 28504 w 57150"/>
                <a:gd name="T1" fmla="*/ 0 h 57785"/>
                <a:gd name="T2" fmla="*/ 57009 w 57150"/>
                <a:gd name="T3" fmla="*/ 27231 h 57785"/>
                <a:gd name="T4" fmla="*/ 28504 w 57150"/>
                <a:gd name="T5" fmla="*/ 5470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177"/>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00" name="object 169"/>
            <p:cNvSpPr>
              <a:spLocks/>
            </p:cNvSpPr>
            <p:nvPr/>
          </p:nvSpPr>
          <p:spPr bwMode="auto">
            <a:xfrm>
              <a:off x="6403975" y="2222500"/>
              <a:ext cx="57150" cy="57150"/>
            </a:xfrm>
            <a:custGeom>
              <a:avLst/>
              <a:gdLst>
                <a:gd name="T0" fmla="*/ 27272 w 57785"/>
                <a:gd name="T1" fmla="*/ 0 h 57785"/>
                <a:gd name="T2" fmla="*/ 0 w 57785"/>
                <a:gd name="T3" fmla="*/ 27473 h 57785"/>
                <a:gd name="T4" fmla="*/ 27272 w 57785"/>
                <a:gd name="T5" fmla="*/ 54705 h 57785"/>
                <a:gd name="T6" fmla="*/ 54908 w 57785"/>
                <a:gd name="T7" fmla="*/ 27473 h 57785"/>
                <a:gd name="T8" fmla="*/ 27272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504" y="0"/>
                  </a:moveTo>
                  <a:lnTo>
                    <a:pt x="0" y="28715"/>
                  </a:lnTo>
                  <a:lnTo>
                    <a:pt x="28504" y="57177"/>
                  </a:lnTo>
                  <a:lnTo>
                    <a:pt x="57390" y="28715"/>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01" name="object 170"/>
            <p:cNvSpPr>
              <a:spLocks/>
            </p:cNvSpPr>
            <p:nvPr/>
          </p:nvSpPr>
          <p:spPr bwMode="auto">
            <a:xfrm>
              <a:off x="6403975" y="2222500"/>
              <a:ext cx="57150" cy="57150"/>
            </a:xfrm>
            <a:custGeom>
              <a:avLst/>
              <a:gdLst>
                <a:gd name="T0" fmla="*/ 27272 w 57785"/>
                <a:gd name="T1" fmla="*/ 0 h 57785"/>
                <a:gd name="T2" fmla="*/ 54908 w 57785"/>
                <a:gd name="T3" fmla="*/ 27473 h 57785"/>
                <a:gd name="T4" fmla="*/ 27272 w 57785"/>
                <a:gd name="T5" fmla="*/ 54705 h 57785"/>
                <a:gd name="T6" fmla="*/ 0 w 57785"/>
                <a:gd name="T7" fmla="*/ 27473 h 57785"/>
                <a:gd name="T8" fmla="*/ 27272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504" y="0"/>
                  </a:moveTo>
                  <a:lnTo>
                    <a:pt x="57390" y="28715"/>
                  </a:lnTo>
                  <a:lnTo>
                    <a:pt x="28504" y="57177"/>
                  </a:lnTo>
                  <a:lnTo>
                    <a:pt x="0" y="28715"/>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02" name="object 171"/>
            <p:cNvSpPr>
              <a:spLocks/>
            </p:cNvSpPr>
            <p:nvPr/>
          </p:nvSpPr>
          <p:spPr bwMode="auto">
            <a:xfrm>
              <a:off x="6432550" y="2193925"/>
              <a:ext cx="57150" cy="57150"/>
            </a:xfrm>
            <a:custGeom>
              <a:avLst/>
              <a:gdLst>
                <a:gd name="T0" fmla="*/ 27637 w 57785"/>
                <a:gd name="T1" fmla="*/ 0 h 57785"/>
                <a:gd name="T2" fmla="*/ 0 w 57785"/>
                <a:gd name="T3" fmla="*/ 27231 h 57785"/>
                <a:gd name="T4" fmla="*/ 27637 w 57785"/>
                <a:gd name="T5" fmla="*/ 54705 h 57785"/>
                <a:gd name="T6" fmla="*/ 54908 w 57785"/>
                <a:gd name="T7" fmla="*/ 27231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0" y="28462"/>
                  </a:lnTo>
                  <a:lnTo>
                    <a:pt x="28885" y="57177"/>
                  </a:lnTo>
                  <a:lnTo>
                    <a:pt x="57390" y="28462"/>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03" name="object 172"/>
            <p:cNvSpPr>
              <a:spLocks/>
            </p:cNvSpPr>
            <p:nvPr/>
          </p:nvSpPr>
          <p:spPr bwMode="auto">
            <a:xfrm>
              <a:off x="6432550" y="2193925"/>
              <a:ext cx="57150" cy="57150"/>
            </a:xfrm>
            <a:custGeom>
              <a:avLst/>
              <a:gdLst>
                <a:gd name="T0" fmla="*/ 27637 w 57785"/>
                <a:gd name="T1" fmla="*/ 0 h 57785"/>
                <a:gd name="T2" fmla="*/ 54908 w 57785"/>
                <a:gd name="T3" fmla="*/ 27231 h 57785"/>
                <a:gd name="T4" fmla="*/ 27637 w 57785"/>
                <a:gd name="T5" fmla="*/ 54705 h 57785"/>
                <a:gd name="T6" fmla="*/ 0 w 57785"/>
                <a:gd name="T7" fmla="*/ 27231 h 57785"/>
                <a:gd name="T8" fmla="*/ 27637 w 57785"/>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5" h="57785">
                  <a:moveTo>
                    <a:pt x="28885" y="0"/>
                  </a:moveTo>
                  <a:lnTo>
                    <a:pt x="57390" y="28462"/>
                  </a:lnTo>
                  <a:lnTo>
                    <a:pt x="28885" y="57177"/>
                  </a:lnTo>
                  <a:lnTo>
                    <a:pt x="0" y="28462"/>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04" name="object 173"/>
            <p:cNvSpPr>
              <a:spLocks/>
            </p:cNvSpPr>
            <p:nvPr/>
          </p:nvSpPr>
          <p:spPr bwMode="auto">
            <a:xfrm>
              <a:off x="6470650" y="2336800"/>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05" name="object 174"/>
            <p:cNvSpPr>
              <a:spLocks/>
            </p:cNvSpPr>
            <p:nvPr/>
          </p:nvSpPr>
          <p:spPr bwMode="auto">
            <a:xfrm>
              <a:off x="6470650" y="2336800"/>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06" name="object 175"/>
            <p:cNvSpPr>
              <a:spLocks/>
            </p:cNvSpPr>
            <p:nvPr/>
          </p:nvSpPr>
          <p:spPr bwMode="auto">
            <a:xfrm>
              <a:off x="6508750" y="2155825"/>
              <a:ext cx="58738" cy="57150"/>
            </a:xfrm>
            <a:custGeom>
              <a:avLst/>
              <a:gdLst>
                <a:gd name="T0" fmla="*/ 30433 w 57784"/>
                <a:gd name="T1" fmla="*/ 0 h 57150"/>
                <a:gd name="T2" fmla="*/ 0 w 57784"/>
                <a:gd name="T3" fmla="*/ 28462 h 57150"/>
                <a:gd name="T4" fmla="*/ 30433 w 57784"/>
                <a:gd name="T5" fmla="*/ 56924 h 57150"/>
                <a:gd name="T6" fmla="*/ 61139 w 57784"/>
                <a:gd name="T7" fmla="*/ 28462 h 57150"/>
                <a:gd name="T8" fmla="*/ 3043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0" y="28462"/>
                  </a:lnTo>
                  <a:lnTo>
                    <a:pt x="28504" y="56924"/>
                  </a:lnTo>
                  <a:lnTo>
                    <a:pt x="57263"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07" name="object 176"/>
            <p:cNvSpPr>
              <a:spLocks/>
            </p:cNvSpPr>
            <p:nvPr/>
          </p:nvSpPr>
          <p:spPr bwMode="auto">
            <a:xfrm>
              <a:off x="6508750" y="2155825"/>
              <a:ext cx="58738" cy="57150"/>
            </a:xfrm>
            <a:custGeom>
              <a:avLst/>
              <a:gdLst>
                <a:gd name="T0" fmla="*/ 30433 w 57784"/>
                <a:gd name="T1" fmla="*/ 0 h 57150"/>
                <a:gd name="T2" fmla="*/ 61139 w 57784"/>
                <a:gd name="T3" fmla="*/ 28462 h 57150"/>
                <a:gd name="T4" fmla="*/ 30433 w 57784"/>
                <a:gd name="T5" fmla="*/ 56924 h 57150"/>
                <a:gd name="T6" fmla="*/ 0 w 57784"/>
                <a:gd name="T7" fmla="*/ 28462 h 57150"/>
                <a:gd name="T8" fmla="*/ 3043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57263"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08" name="object 177"/>
            <p:cNvSpPr>
              <a:spLocks/>
            </p:cNvSpPr>
            <p:nvPr/>
          </p:nvSpPr>
          <p:spPr bwMode="auto">
            <a:xfrm>
              <a:off x="6537325" y="2241550"/>
              <a:ext cx="57150" cy="57150"/>
            </a:xfrm>
            <a:custGeom>
              <a:avLst/>
              <a:gdLst>
                <a:gd name="T0" fmla="*/ 27516 w 57784"/>
                <a:gd name="T1" fmla="*/ 0 h 57150"/>
                <a:gd name="T2" fmla="*/ 0 w 57784"/>
                <a:gd name="T3" fmla="*/ 28462 h 57150"/>
                <a:gd name="T4" fmla="*/ 27516 w 57784"/>
                <a:gd name="T5" fmla="*/ 56924 h 57150"/>
                <a:gd name="T6" fmla="*/ 54791 w 57784"/>
                <a:gd name="T7" fmla="*/ 28462 h 57150"/>
                <a:gd name="T8" fmla="*/ 27516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758" y="0"/>
                  </a:moveTo>
                  <a:lnTo>
                    <a:pt x="0" y="28462"/>
                  </a:lnTo>
                  <a:lnTo>
                    <a:pt x="28758" y="56924"/>
                  </a:lnTo>
                  <a:lnTo>
                    <a:pt x="57263" y="28462"/>
                  </a:lnTo>
                  <a:lnTo>
                    <a:pt x="2875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09" name="object 178"/>
            <p:cNvSpPr>
              <a:spLocks/>
            </p:cNvSpPr>
            <p:nvPr/>
          </p:nvSpPr>
          <p:spPr bwMode="auto">
            <a:xfrm>
              <a:off x="6537325" y="2241550"/>
              <a:ext cx="57150" cy="57150"/>
            </a:xfrm>
            <a:custGeom>
              <a:avLst/>
              <a:gdLst>
                <a:gd name="T0" fmla="*/ 27516 w 57784"/>
                <a:gd name="T1" fmla="*/ 0 h 57150"/>
                <a:gd name="T2" fmla="*/ 54791 w 57784"/>
                <a:gd name="T3" fmla="*/ 28462 h 57150"/>
                <a:gd name="T4" fmla="*/ 27516 w 57784"/>
                <a:gd name="T5" fmla="*/ 56924 h 57150"/>
                <a:gd name="T6" fmla="*/ 0 w 57784"/>
                <a:gd name="T7" fmla="*/ 28462 h 57150"/>
                <a:gd name="T8" fmla="*/ 27516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758" y="0"/>
                  </a:moveTo>
                  <a:lnTo>
                    <a:pt x="57263" y="28462"/>
                  </a:lnTo>
                  <a:lnTo>
                    <a:pt x="28758" y="56924"/>
                  </a:lnTo>
                  <a:lnTo>
                    <a:pt x="0" y="28462"/>
                  </a:lnTo>
                  <a:lnTo>
                    <a:pt x="28758"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10" name="object 179"/>
            <p:cNvSpPr>
              <a:spLocks/>
            </p:cNvSpPr>
            <p:nvPr/>
          </p:nvSpPr>
          <p:spPr bwMode="auto">
            <a:xfrm>
              <a:off x="6575425" y="2232025"/>
              <a:ext cx="57150" cy="57150"/>
            </a:xfrm>
            <a:custGeom>
              <a:avLst/>
              <a:gdLst>
                <a:gd name="T0" fmla="*/ 28504 w 57150"/>
                <a:gd name="T1" fmla="*/ 0 h 57785"/>
                <a:gd name="T2" fmla="*/ 0 w 57150"/>
                <a:gd name="T3" fmla="*/ 27473 h 57785"/>
                <a:gd name="T4" fmla="*/ 28504 w 57150"/>
                <a:gd name="T5" fmla="*/ 54705 h 57785"/>
                <a:gd name="T6" fmla="*/ 57009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15"/>
                  </a:lnTo>
                  <a:lnTo>
                    <a:pt x="28504" y="57177"/>
                  </a:lnTo>
                  <a:lnTo>
                    <a:pt x="57009" y="28715"/>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11" name="object 180"/>
            <p:cNvSpPr>
              <a:spLocks/>
            </p:cNvSpPr>
            <p:nvPr/>
          </p:nvSpPr>
          <p:spPr bwMode="auto">
            <a:xfrm>
              <a:off x="6575425" y="2232025"/>
              <a:ext cx="57150" cy="57150"/>
            </a:xfrm>
            <a:custGeom>
              <a:avLst/>
              <a:gdLst>
                <a:gd name="T0" fmla="*/ 28504 w 57150"/>
                <a:gd name="T1" fmla="*/ 0 h 57785"/>
                <a:gd name="T2" fmla="*/ 57009 w 57150"/>
                <a:gd name="T3" fmla="*/ 27473 h 57785"/>
                <a:gd name="T4" fmla="*/ 28504 w 57150"/>
                <a:gd name="T5" fmla="*/ 54705 h 57785"/>
                <a:gd name="T6" fmla="*/ 0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15"/>
                  </a:lnTo>
                  <a:lnTo>
                    <a:pt x="28504" y="57177"/>
                  </a:lnTo>
                  <a:lnTo>
                    <a:pt x="0" y="28715"/>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12" name="object 181"/>
            <p:cNvSpPr>
              <a:spLocks/>
            </p:cNvSpPr>
            <p:nvPr/>
          </p:nvSpPr>
          <p:spPr bwMode="auto">
            <a:xfrm>
              <a:off x="6623050" y="2203450"/>
              <a:ext cx="57150" cy="57150"/>
            </a:xfrm>
            <a:custGeom>
              <a:avLst/>
              <a:gdLst>
                <a:gd name="T0" fmla="*/ 28504 w 57150"/>
                <a:gd name="T1" fmla="*/ 0 h 57785"/>
                <a:gd name="T2" fmla="*/ 0 w 57150"/>
                <a:gd name="T3" fmla="*/ 27231 h 57785"/>
                <a:gd name="T4" fmla="*/ 28504 w 57150"/>
                <a:gd name="T5" fmla="*/ 5470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177"/>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13" name="object 182"/>
            <p:cNvSpPr>
              <a:spLocks/>
            </p:cNvSpPr>
            <p:nvPr/>
          </p:nvSpPr>
          <p:spPr bwMode="auto">
            <a:xfrm>
              <a:off x="6623050" y="2203450"/>
              <a:ext cx="57150" cy="57150"/>
            </a:xfrm>
            <a:custGeom>
              <a:avLst/>
              <a:gdLst>
                <a:gd name="T0" fmla="*/ 28504 w 57150"/>
                <a:gd name="T1" fmla="*/ 0 h 57785"/>
                <a:gd name="T2" fmla="*/ 57009 w 57150"/>
                <a:gd name="T3" fmla="*/ 27231 h 57785"/>
                <a:gd name="T4" fmla="*/ 28504 w 57150"/>
                <a:gd name="T5" fmla="*/ 5470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177"/>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14" name="object 183"/>
            <p:cNvSpPr>
              <a:spLocks/>
            </p:cNvSpPr>
            <p:nvPr/>
          </p:nvSpPr>
          <p:spPr bwMode="auto">
            <a:xfrm>
              <a:off x="6661150" y="2289175"/>
              <a:ext cx="57150" cy="57150"/>
            </a:xfrm>
            <a:custGeom>
              <a:avLst/>
              <a:gdLst>
                <a:gd name="T0" fmla="*/ 27638 w 57784"/>
                <a:gd name="T1" fmla="*/ 0 h 57785"/>
                <a:gd name="T2" fmla="*/ 0 w 57784"/>
                <a:gd name="T3" fmla="*/ 27594 h 57785"/>
                <a:gd name="T4" fmla="*/ 27638 w 57784"/>
                <a:gd name="T5" fmla="*/ 54826 h 57785"/>
                <a:gd name="T6" fmla="*/ 54912 w 57784"/>
                <a:gd name="T7" fmla="*/ 2759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0" y="28841"/>
                  </a:lnTo>
                  <a:lnTo>
                    <a:pt x="28885" y="57304"/>
                  </a:lnTo>
                  <a:lnTo>
                    <a:pt x="57390" y="28841"/>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15" name="object 184"/>
            <p:cNvSpPr>
              <a:spLocks/>
            </p:cNvSpPr>
            <p:nvPr/>
          </p:nvSpPr>
          <p:spPr bwMode="auto">
            <a:xfrm>
              <a:off x="6661150" y="2289175"/>
              <a:ext cx="57150" cy="57150"/>
            </a:xfrm>
            <a:custGeom>
              <a:avLst/>
              <a:gdLst>
                <a:gd name="T0" fmla="*/ 27638 w 57784"/>
                <a:gd name="T1" fmla="*/ 0 h 57785"/>
                <a:gd name="T2" fmla="*/ 54912 w 57784"/>
                <a:gd name="T3" fmla="*/ 27594 h 57785"/>
                <a:gd name="T4" fmla="*/ 27638 w 57784"/>
                <a:gd name="T5" fmla="*/ 54826 h 57785"/>
                <a:gd name="T6" fmla="*/ 0 w 57784"/>
                <a:gd name="T7" fmla="*/ 2759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57390" y="28841"/>
                  </a:lnTo>
                  <a:lnTo>
                    <a:pt x="28885" y="57304"/>
                  </a:lnTo>
                  <a:lnTo>
                    <a:pt x="0" y="28841"/>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16" name="object 185"/>
            <p:cNvSpPr>
              <a:spLocks/>
            </p:cNvSpPr>
            <p:nvPr/>
          </p:nvSpPr>
          <p:spPr bwMode="auto">
            <a:xfrm>
              <a:off x="6699250" y="2374900"/>
              <a:ext cx="57150" cy="57150"/>
            </a:xfrm>
            <a:custGeom>
              <a:avLst/>
              <a:gdLst>
                <a:gd name="T0" fmla="*/ 28504 w 57150"/>
                <a:gd name="T1" fmla="*/ 0 h 57785"/>
                <a:gd name="T2" fmla="*/ 0 w 57150"/>
                <a:gd name="T3" fmla="*/ 27473 h 57785"/>
                <a:gd name="T4" fmla="*/ 28504 w 57150"/>
                <a:gd name="T5" fmla="*/ 54705 h 57785"/>
                <a:gd name="T6" fmla="*/ 57009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15"/>
                  </a:lnTo>
                  <a:lnTo>
                    <a:pt x="28504" y="57177"/>
                  </a:lnTo>
                  <a:lnTo>
                    <a:pt x="57009" y="28715"/>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17" name="object 186"/>
            <p:cNvSpPr>
              <a:spLocks/>
            </p:cNvSpPr>
            <p:nvPr/>
          </p:nvSpPr>
          <p:spPr bwMode="auto">
            <a:xfrm>
              <a:off x="6699250" y="2374900"/>
              <a:ext cx="57150" cy="57150"/>
            </a:xfrm>
            <a:custGeom>
              <a:avLst/>
              <a:gdLst>
                <a:gd name="T0" fmla="*/ 28504 w 57150"/>
                <a:gd name="T1" fmla="*/ 0 h 57785"/>
                <a:gd name="T2" fmla="*/ 57009 w 57150"/>
                <a:gd name="T3" fmla="*/ 27473 h 57785"/>
                <a:gd name="T4" fmla="*/ 28504 w 57150"/>
                <a:gd name="T5" fmla="*/ 54705 h 57785"/>
                <a:gd name="T6" fmla="*/ 0 w 57150"/>
                <a:gd name="T7" fmla="*/ 27473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15"/>
                  </a:lnTo>
                  <a:lnTo>
                    <a:pt x="28504" y="57177"/>
                  </a:lnTo>
                  <a:lnTo>
                    <a:pt x="0" y="28715"/>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18" name="object 187"/>
            <p:cNvSpPr>
              <a:spLocks/>
            </p:cNvSpPr>
            <p:nvPr/>
          </p:nvSpPr>
          <p:spPr bwMode="auto">
            <a:xfrm>
              <a:off x="6746875" y="2327275"/>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19" name="object 188"/>
            <p:cNvSpPr>
              <a:spLocks/>
            </p:cNvSpPr>
            <p:nvPr/>
          </p:nvSpPr>
          <p:spPr bwMode="auto">
            <a:xfrm>
              <a:off x="6746875" y="2327275"/>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20" name="object 189"/>
            <p:cNvSpPr>
              <a:spLocks/>
            </p:cNvSpPr>
            <p:nvPr/>
          </p:nvSpPr>
          <p:spPr bwMode="auto">
            <a:xfrm>
              <a:off x="6784975" y="2460625"/>
              <a:ext cx="57150" cy="57150"/>
            </a:xfrm>
            <a:custGeom>
              <a:avLst/>
              <a:gdLst>
                <a:gd name="T0" fmla="*/ 27516 w 57784"/>
                <a:gd name="T1" fmla="*/ 0 h 57785"/>
                <a:gd name="T2" fmla="*/ 0 w 57784"/>
                <a:gd name="T3" fmla="*/ 27594 h 57785"/>
                <a:gd name="T4" fmla="*/ 27516 w 57784"/>
                <a:gd name="T5" fmla="*/ 54826 h 57785"/>
                <a:gd name="T6" fmla="*/ 54791 w 57784"/>
                <a:gd name="T7" fmla="*/ 27594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0" y="28841"/>
                  </a:lnTo>
                  <a:lnTo>
                    <a:pt x="28758" y="57304"/>
                  </a:lnTo>
                  <a:lnTo>
                    <a:pt x="57263" y="28841"/>
                  </a:lnTo>
                  <a:lnTo>
                    <a:pt x="2875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21" name="object 190"/>
            <p:cNvSpPr>
              <a:spLocks/>
            </p:cNvSpPr>
            <p:nvPr/>
          </p:nvSpPr>
          <p:spPr bwMode="auto">
            <a:xfrm>
              <a:off x="6784975" y="2460625"/>
              <a:ext cx="57150" cy="57150"/>
            </a:xfrm>
            <a:custGeom>
              <a:avLst/>
              <a:gdLst>
                <a:gd name="T0" fmla="*/ 27516 w 57784"/>
                <a:gd name="T1" fmla="*/ 0 h 57785"/>
                <a:gd name="T2" fmla="*/ 54791 w 57784"/>
                <a:gd name="T3" fmla="*/ 27594 h 57785"/>
                <a:gd name="T4" fmla="*/ 27516 w 57784"/>
                <a:gd name="T5" fmla="*/ 54826 h 57785"/>
                <a:gd name="T6" fmla="*/ 0 w 57784"/>
                <a:gd name="T7" fmla="*/ 27594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57263" y="28841"/>
                  </a:lnTo>
                  <a:lnTo>
                    <a:pt x="28758" y="57304"/>
                  </a:lnTo>
                  <a:lnTo>
                    <a:pt x="0" y="28841"/>
                  </a:lnTo>
                  <a:lnTo>
                    <a:pt x="28758"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22" name="object 191"/>
            <p:cNvSpPr>
              <a:spLocks/>
            </p:cNvSpPr>
            <p:nvPr/>
          </p:nvSpPr>
          <p:spPr bwMode="auto">
            <a:xfrm>
              <a:off x="6832600" y="2584450"/>
              <a:ext cx="57150" cy="57150"/>
            </a:xfrm>
            <a:custGeom>
              <a:avLst/>
              <a:gdLst>
                <a:gd name="T0" fmla="*/ 28504 w 57150"/>
                <a:gd name="T1" fmla="*/ 0 h 57785"/>
                <a:gd name="T2" fmla="*/ 0 w 57150"/>
                <a:gd name="T3" fmla="*/ 27231 h 57785"/>
                <a:gd name="T4" fmla="*/ 28504 w 57150"/>
                <a:gd name="T5" fmla="*/ 5476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240"/>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23" name="object 192"/>
            <p:cNvSpPr>
              <a:spLocks/>
            </p:cNvSpPr>
            <p:nvPr/>
          </p:nvSpPr>
          <p:spPr bwMode="auto">
            <a:xfrm>
              <a:off x="6832600" y="2584450"/>
              <a:ext cx="57150" cy="57150"/>
            </a:xfrm>
            <a:custGeom>
              <a:avLst/>
              <a:gdLst>
                <a:gd name="T0" fmla="*/ 28504 w 57150"/>
                <a:gd name="T1" fmla="*/ 0 h 57785"/>
                <a:gd name="T2" fmla="*/ 57009 w 57150"/>
                <a:gd name="T3" fmla="*/ 27231 h 57785"/>
                <a:gd name="T4" fmla="*/ 28504 w 57150"/>
                <a:gd name="T5" fmla="*/ 5476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24" name="object 193"/>
            <p:cNvSpPr>
              <a:spLocks/>
            </p:cNvSpPr>
            <p:nvPr/>
          </p:nvSpPr>
          <p:spPr bwMode="auto">
            <a:xfrm>
              <a:off x="6880225" y="2555875"/>
              <a:ext cx="57150" cy="57150"/>
            </a:xfrm>
            <a:custGeom>
              <a:avLst/>
              <a:gdLst>
                <a:gd name="T0" fmla="*/ 28504 w 57150"/>
                <a:gd name="T1" fmla="*/ 0 h 57150"/>
                <a:gd name="T2" fmla="*/ 0 w 57150"/>
                <a:gd name="T3" fmla="*/ 28462 h 57150"/>
                <a:gd name="T4" fmla="*/ 28504 w 57150"/>
                <a:gd name="T5" fmla="*/ 56924 h 57150"/>
                <a:gd name="T6" fmla="*/ 57009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0" y="28462"/>
                  </a:lnTo>
                  <a:lnTo>
                    <a:pt x="28504" y="56924"/>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25" name="object 194"/>
            <p:cNvSpPr>
              <a:spLocks/>
            </p:cNvSpPr>
            <p:nvPr/>
          </p:nvSpPr>
          <p:spPr bwMode="auto">
            <a:xfrm>
              <a:off x="6880225" y="2555875"/>
              <a:ext cx="57150" cy="57150"/>
            </a:xfrm>
            <a:custGeom>
              <a:avLst/>
              <a:gdLst>
                <a:gd name="T0" fmla="*/ 28504 w 57150"/>
                <a:gd name="T1" fmla="*/ 0 h 57150"/>
                <a:gd name="T2" fmla="*/ 57009 w 57150"/>
                <a:gd name="T3" fmla="*/ 28462 h 57150"/>
                <a:gd name="T4" fmla="*/ 28504 w 57150"/>
                <a:gd name="T5" fmla="*/ 56924 h 57150"/>
                <a:gd name="T6" fmla="*/ 0 w 57150"/>
                <a:gd name="T7" fmla="*/ 28462 h 57150"/>
                <a:gd name="T8" fmla="*/ 28504 w 57150"/>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150">
                  <a:moveTo>
                    <a:pt x="28504" y="0"/>
                  </a:moveTo>
                  <a:lnTo>
                    <a:pt x="57009"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26" name="object 195"/>
            <p:cNvSpPr>
              <a:spLocks/>
            </p:cNvSpPr>
            <p:nvPr/>
          </p:nvSpPr>
          <p:spPr bwMode="auto">
            <a:xfrm>
              <a:off x="6927850" y="2651125"/>
              <a:ext cx="57150" cy="57150"/>
            </a:xfrm>
            <a:custGeom>
              <a:avLst/>
              <a:gdLst>
                <a:gd name="T0" fmla="*/ 27638 w 57784"/>
                <a:gd name="T1" fmla="*/ 0 h 57150"/>
                <a:gd name="T2" fmla="*/ 0 w 57784"/>
                <a:gd name="T3" fmla="*/ 28462 h 57150"/>
                <a:gd name="T4" fmla="*/ 27638 w 57784"/>
                <a:gd name="T5" fmla="*/ 56924 h 57150"/>
                <a:gd name="T6" fmla="*/ 54912 w 57784"/>
                <a:gd name="T7" fmla="*/ 28462 h 57150"/>
                <a:gd name="T8" fmla="*/ 27638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885" y="0"/>
                  </a:moveTo>
                  <a:lnTo>
                    <a:pt x="0" y="28462"/>
                  </a:lnTo>
                  <a:lnTo>
                    <a:pt x="28885" y="56924"/>
                  </a:lnTo>
                  <a:lnTo>
                    <a:pt x="57390" y="28462"/>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27" name="object 196"/>
            <p:cNvSpPr>
              <a:spLocks/>
            </p:cNvSpPr>
            <p:nvPr/>
          </p:nvSpPr>
          <p:spPr bwMode="auto">
            <a:xfrm>
              <a:off x="6927850" y="2651125"/>
              <a:ext cx="57150" cy="57150"/>
            </a:xfrm>
            <a:custGeom>
              <a:avLst/>
              <a:gdLst>
                <a:gd name="T0" fmla="*/ 27638 w 57784"/>
                <a:gd name="T1" fmla="*/ 0 h 57150"/>
                <a:gd name="T2" fmla="*/ 54912 w 57784"/>
                <a:gd name="T3" fmla="*/ 28462 h 57150"/>
                <a:gd name="T4" fmla="*/ 27638 w 57784"/>
                <a:gd name="T5" fmla="*/ 56924 h 57150"/>
                <a:gd name="T6" fmla="*/ 0 w 57784"/>
                <a:gd name="T7" fmla="*/ 28462 h 57150"/>
                <a:gd name="T8" fmla="*/ 27638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885" y="0"/>
                  </a:moveTo>
                  <a:lnTo>
                    <a:pt x="57390" y="28462"/>
                  </a:lnTo>
                  <a:lnTo>
                    <a:pt x="28885" y="56924"/>
                  </a:lnTo>
                  <a:lnTo>
                    <a:pt x="0" y="28462"/>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28" name="object 197"/>
            <p:cNvSpPr>
              <a:spLocks/>
            </p:cNvSpPr>
            <p:nvPr/>
          </p:nvSpPr>
          <p:spPr bwMode="auto">
            <a:xfrm>
              <a:off x="6985000" y="2679700"/>
              <a:ext cx="57150" cy="57150"/>
            </a:xfrm>
            <a:custGeom>
              <a:avLst/>
              <a:gdLst>
                <a:gd name="T0" fmla="*/ 28504 w 57150"/>
                <a:gd name="T1" fmla="*/ 0 h 57785"/>
                <a:gd name="T2" fmla="*/ 0 w 57150"/>
                <a:gd name="T3" fmla="*/ 27231 h 57785"/>
                <a:gd name="T4" fmla="*/ 28504 w 57150"/>
                <a:gd name="T5" fmla="*/ 5476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240"/>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29" name="object 198"/>
            <p:cNvSpPr>
              <a:spLocks/>
            </p:cNvSpPr>
            <p:nvPr/>
          </p:nvSpPr>
          <p:spPr bwMode="auto">
            <a:xfrm>
              <a:off x="6985000" y="2679700"/>
              <a:ext cx="57150" cy="57150"/>
            </a:xfrm>
            <a:custGeom>
              <a:avLst/>
              <a:gdLst>
                <a:gd name="T0" fmla="*/ 28504 w 57150"/>
                <a:gd name="T1" fmla="*/ 0 h 57785"/>
                <a:gd name="T2" fmla="*/ 57009 w 57150"/>
                <a:gd name="T3" fmla="*/ 27231 h 57785"/>
                <a:gd name="T4" fmla="*/ 28504 w 57150"/>
                <a:gd name="T5" fmla="*/ 5476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30" name="object 199"/>
            <p:cNvSpPr>
              <a:spLocks/>
            </p:cNvSpPr>
            <p:nvPr/>
          </p:nvSpPr>
          <p:spPr bwMode="auto">
            <a:xfrm>
              <a:off x="7032625" y="2803525"/>
              <a:ext cx="58738" cy="57150"/>
            </a:xfrm>
            <a:custGeom>
              <a:avLst/>
              <a:gdLst>
                <a:gd name="T0" fmla="*/ 30433 w 57784"/>
                <a:gd name="T1" fmla="*/ 0 h 57150"/>
                <a:gd name="T2" fmla="*/ 0 w 57784"/>
                <a:gd name="T3" fmla="*/ 28462 h 57150"/>
                <a:gd name="T4" fmla="*/ 30433 w 57784"/>
                <a:gd name="T5" fmla="*/ 56924 h 57150"/>
                <a:gd name="T6" fmla="*/ 61139 w 57784"/>
                <a:gd name="T7" fmla="*/ 28462 h 57150"/>
                <a:gd name="T8" fmla="*/ 3043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0" y="28462"/>
                  </a:lnTo>
                  <a:lnTo>
                    <a:pt x="28504" y="56924"/>
                  </a:lnTo>
                  <a:lnTo>
                    <a:pt x="57263"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31" name="object 200"/>
            <p:cNvSpPr>
              <a:spLocks/>
            </p:cNvSpPr>
            <p:nvPr/>
          </p:nvSpPr>
          <p:spPr bwMode="auto">
            <a:xfrm>
              <a:off x="7032625" y="2803525"/>
              <a:ext cx="58738" cy="57150"/>
            </a:xfrm>
            <a:custGeom>
              <a:avLst/>
              <a:gdLst>
                <a:gd name="T0" fmla="*/ 30433 w 57784"/>
                <a:gd name="T1" fmla="*/ 0 h 57150"/>
                <a:gd name="T2" fmla="*/ 61139 w 57784"/>
                <a:gd name="T3" fmla="*/ 28462 h 57150"/>
                <a:gd name="T4" fmla="*/ 30433 w 57784"/>
                <a:gd name="T5" fmla="*/ 56924 h 57150"/>
                <a:gd name="T6" fmla="*/ 0 w 57784"/>
                <a:gd name="T7" fmla="*/ 28462 h 57150"/>
                <a:gd name="T8" fmla="*/ 3043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57263"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32" name="object 201"/>
            <p:cNvSpPr>
              <a:spLocks/>
            </p:cNvSpPr>
            <p:nvPr/>
          </p:nvSpPr>
          <p:spPr bwMode="auto">
            <a:xfrm>
              <a:off x="7089775" y="2860675"/>
              <a:ext cx="57150" cy="57150"/>
            </a:xfrm>
            <a:custGeom>
              <a:avLst/>
              <a:gdLst>
                <a:gd name="T0" fmla="*/ 28504 w 57150"/>
                <a:gd name="T1" fmla="*/ 0 h 57785"/>
                <a:gd name="T2" fmla="*/ 0 w 57150"/>
                <a:gd name="T3" fmla="*/ 27534 h 57785"/>
                <a:gd name="T4" fmla="*/ 28504 w 57150"/>
                <a:gd name="T5" fmla="*/ 54765 h 57785"/>
                <a:gd name="T6" fmla="*/ 57009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78"/>
                  </a:lnTo>
                  <a:lnTo>
                    <a:pt x="28504" y="57240"/>
                  </a:lnTo>
                  <a:lnTo>
                    <a:pt x="57009"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33" name="object 202"/>
            <p:cNvSpPr>
              <a:spLocks/>
            </p:cNvSpPr>
            <p:nvPr/>
          </p:nvSpPr>
          <p:spPr bwMode="auto">
            <a:xfrm>
              <a:off x="7089775" y="2860675"/>
              <a:ext cx="57150" cy="57150"/>
            </a:xfrm>
            <a:custGeom>
              <a:avLst/>
              <a:gdLst>
                <a:gd name="T0" fmla="*/ 28504 w 57150"/>
                <a:gd name="T1" fmla="*/ 0 h 57785"/>
                <a:gd name="T2" fmla="*/ 57009 w 57150"/>
                <a:gd name="T3" fmla="*/ 27534 h 57785"/>
                <a:gd name="T4" fmla="*/ 28504 w 57150"/>
                <a:gd name="T5" fmla="*/ 54765 h 57785"/>
                <a:gd name="T6" fmla="*/ 0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34" name="object 203"/>
            <p:cNvSpPr>
              <a:spLocks/>
            </p:cNvSpPr>
            <p:nvPr/>
          </p:nvSpPr>
          <p:spPr bwMode="auto">
            <a:xfrm>
              <a:off x="7146925" y="2917825"/>
              <a:ext cx="57150" cy="57150"/>
            </a:xfrm>
            <a:custGeom>
              <a:avLst/>
              <a:gdLst>
                <a:gd name="T0" fmla="*/ 27273 w 57784"/>
                <a:gd name="T1" fmla="*/ 0 h 57785"/>
                <a:gd name="T2" fmla="*/ 0 w 57784"/>
                <a:gd name="T3" fmla="*/ 27231 h 57785"/>
                <a:gd name="T4" fmla="*/ 27273 w 57784"/>
                <a:gd name="T5" fmla="*/ 54765 h 57785"/>
                <a:gd name="T6" fmla="*/ 54912 w 57784"/>
                <a:gd name="T7" fmla="*/ 27231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462"/>
                  </a:lnTo>
                  <a:lnTo>
                    <a:pt x="28504" y="57240"/>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35" name="object 204"/>
            <p:cNvSpPr>
              <a:spLocks/>
            </p:cNvSpPr>
            <p:nvPr/>
          </p:nvSpPr>
          <p:spPr bwMode="auto">
            <a:xfrm>
              <a:off x="7146925" y="2917825"/>
              <a:ext cx="57150" cy="57150"/>
            </a:xfrm>
            <a:custGeom>
              <a:avLst/>
              <a:gdLst>
                <a:gd name="T0" fmla="*/ 27273 w 57784"/>
                <a:gd name="T1" fmla="*/ 0 h 57785"/>
                <a:gd name="T2" fmla="*/ 54912 w 57784"/>
                <a:gd name="T3" fmla="*/ 27231 h 57785"/>
                <a:gd name="T4" fmla="*/ 27273 w 57784"/>
                <a:gd name="T5" fmla="*/ 54765 h 57785"/>
                <a:gd name="T6" fmla="*/ 0 w 57784"/>
                <a:gd name="T7" fmla="*/ 27231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390"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36" name="object 205"/>
            <p:cNvSpPr>
              <a:spLocks/>
            </p:cNvSpPr>
            <p:nvPr/>
          </p:nvSpPr>
          <p:spPr bwMode="auto">
            <a:xfrm>
              <a:off x="7204075" y="2898775"/>
              <a:ext cx="57150" cy="57150"/>
            </a:xfrm>
            <a:custGeom>
              <a:avLst/>
              <a:gdLst>
                <a:gd name="T0" fmla="*/ 28504 w 57150"/>
                <a:gd name="T1" fmla="*/ 0 h 57785"/>
                <a:gd name="T2" fmla="*/ 0 w 57150"/>
                <a:gd name="T3" fmla="*/ 27231 h 57785"/>
                <a:gd name="T4" fmla="*/ 28504 w 57150"/>
                <a:gd name="T5" fmla="*/ 5476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240"/>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37" name="object 206"/>
            <p:cNvSpPr>
              <a:spLocks/>
            </p:cNvSpPr>
            <p:nvPr/>
          </p:nvSpPr>
          <p:spPr bwMode="auto">
            <a:xfrm>
              <a:off x="7204075" y="2898775"/>
              <a:ext cx="57150" cy="57150"/>
            </a:xfrm>
            <a:custGeom>
              <a:avLst/>
              <a:gdLst>
                <a:gd name="T0" fmla="*/ 28504 w 57150"/>
                <a:gd name="T1" fmla="*/ 0 h 57785"/>
                <a:gd name="T2" fmla="*/ 57009 w 57150"/>
                <a:gd name="T3" fmla="*/ 27231 h 57785"/>
                <a:gd name="T4" fmla="*/ 28504 w 57150"/>
                <a:gd name="T5" fmla="*/ 5476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38" name="object 207"/>
            <p:cNvSpPr>
              <a:spLocks/>
            </p:cNvSpPr>
            <p:nvPr/>
          </p:nvSpPr>
          <p:spPr bwMode="auto">
            <a:xfrm>
              <a:off x="7270750" y="2898775"/>
              <a:ext cx="58738" cy="57150"/>
            </a:xfrm>
            <a:custGeom>
              <a:avLst/>
              <a:gdLst>
                <a:gd name="T0" fmla="*/ 30433 w 57784"/>
                <a:gd name="T1" fmla="*/ 0 h 57785"/>
                <a:gd name="T2" fmla="*/ 0 w 57784"/>
                <a:gd name="T3" fmla="*/ 27231 h 57785"/>
                <a:gd name="T4" fmla="*/ 30433 w 57784"/>
                <a:gd name="T5" fmla="*/ 54765 h 57785"/>
                <a:gd name="T6" fmla="*/ 61139 w 57784"/>
                <a:gd name="T7" fmla="*/ 27231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462"/>
                  </a:lnTo>
                  <a:lnTo>
                    <a:pt x="28504" y="57240"/>
                  </a:lnTo>
                  <a:lnTo>
                    <a:pt x="57263"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39" name="object 208"/>
            <p:cNvSpPr>
              <a:spLocks/>
            </p:cNvSpPr>
            <p:nvPr/>
          </p:nvSpPr>
          <p:spPr bwMode="auto">
            <a:xfrm>
              <a:off x="7270750" y="2898775"/>
              <a:ext cx="58738" cy="57150"/>
            </a:xfrm>
            <a:custGeom>
              <a:avLst/>
              <a:gdLst>
                <a:gd name="T0" fmla="*/ 30433 w 57784"/>
                <a:gd name="T1" fmla="*/ 0 h 57785"/>
                <a:gd name="T2" fmla="*/ 61139 w 57784"/>
                <a:gd name="T3" fmla="*/ 27231 h 57785"/>
                <a:gd name="T4" fmla="*/ 30433 w 57784"/>
                <a:gd name="T5" fmla="*/ 54765 h 57785"/>
                <a:gd name="T6" fmla="*/ 0 w 57784"/>
                <a:gd name="T7" fmla="*/ 27231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263"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40" name="object 209"/>
            <p:cNvSpPr>
              <a:spLocks/>
            </p:cNvSpPr>
            <p:nvPr/>
          </p:nvSpPr>
          <p:spPr bwMode="auto">
            <a:xfrm>
              <a:off x="7337425" y="2936875"/>
              <a:ext cx="57150" cy="57150"/>
            </a:xfrm>
            <a:custGeom>
              <a:avLst/>
              <a:gdLst>
                <a:gd name="T0" fmla="*/ 28504 w 57150"/>
                <a:gd name="T1" fmla="*/ 0 h 57785"/>
                <a:gd name="T2" fmla="*/ 0 w 57150"/>
                <a:gd name="T3" fmla="*/ 27534 h 57785"/>
                <a:gd name="T4" fmla="*/ 28504 w 57150"/>
                <a:gd name="T5" fmla="*/ 54765 h 57785"/>
                <a:gd name="T6" fmla="*/ 57009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78"/>
                  </a:lnTo>
                  <a:lnTo>
                    <a:pt x="28504" y="57240"/>
                  </a:lnTo>
                  <a:lnTo>
                    <a:pt x="57009"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41" name="object 210"/>
            <p:cNvSpPr>
              <a:spLocks/>
            </p:cNvSpPr>
            <p:nvPr/>
          </p:nvSpPr>
          <p:spPr bwMode="auto">
            <a:xfrm>
              <a:off x="7337425" y="2936875"/>
              <a:ext cx="57150" cy="57150"/>
            </a:xfrm>
            <a:custGeom>
              <a:avLst/>
              <a:gdLst>
                <a:gd name="T0" fmla="*/ 28504 w 57150"/>
                <a:gd name="T1" fmla="*/ 0 h 57785"/>
                <a:gd name="T2" fmla="*/ 57009 w 57150"/>
                <a:gd name="T3" fmla="*/ 27534 h 57785"/>
                <a:gd name="T4" fmla="*/ 28504 w 57150"/>
                <a:gd name="T5" fmla="*/ 54765 h 57785"/>
                <a:gd name="T6" fmla="*/ 0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42" name="object 211"/>
            <p:cNvSpPr>
              <a:spLocks/>
            </p:cNvSpPr>
            <p:nvPr/>
          </p:nvSpPr>
          <p:spPr bwMode="auto">
            <a:xfrm>
              <a:off x="7404100" y="2974975"/>
              <a:ext cx="57150" cy="57150"/>
            </a:xfrm>
            <a:custGeom>
              <a:avLst/>
              <a:gdLst>
                <a:gd name="T0" fmla="*/ 27273 w 57784"/>
                <a:gd name="T1" fmla="*/ 0 h 57150"/>
                <a:gd name="T2" fmla="*/ 0 w 57784"/>
                <a:gd name="T3" fmla="*/ 28462 h 57150"/>
                <a:gd name="T4" fmla="*/ 27273 w 57784"/>
                <a:gd name="T5" fmla="*/ 56924 h 57150"/>
                <a:gd name="T6" fmla="*/ 54912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0" y="28462"/>
                  </a:lnTo>
                  <a:lnTo>
                    <a:pt x="28504" y="56924"/>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43" name="object 212"/>
            <p:cNvSpPr>
              <a:spLocks/>
            </p:cNvSpPr>
            <p:nvPr/>
          </p:nvSpPr>
          <p:spPr bwMode="auto">
            <a:xfrm>
              <a:off x="7404100" y="2974975"/>
              <a:ext cx="57150" cy="57150"/>
            </a:xfrm>
            <a:custGeom>
              <a:avLst/>
              <a:gdLst>
                <a:gd name="T0" fmla="*/ 27273 w 57784"/>
                <a:gd name="T1" fmla="*/ 0 h 57150"/>
                <a:gd name="T2" fmla="*/ 54912 w 57784"/>
                <a:gd name="T3" fmla="*/ 28462 h 57150"/>
                <a:gd name="T4" fmla="*/ 27273 w 57784"/>
                <a:gd name="T5" fmla="*/ 56924 h 57150"/>
                <a:gd name="T6" fmla="*/ 0 w 57784"/>
                <a:gd name="T7" fmla="*/ 28462 h 57150"/>
                <a:gd name="T8" fmla="*/ 27273 w 57784"/>
                <a:gd name="T9" fmla="*/ 0 h 571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150">
                  <a:moveTo>
                    <a:pt x="28504" y="0"/>
                  </a:moveTo>
                  <a:lnTo>
                    <a:pt x="57390" y="28462"/>
                  </a:lnTo>
                  <a:lnTo>
                    <a:pt x="28504" y="56924"/>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44" name="object 213"/>
            <p:cNvSpPr>
              <a:spLocks/>
            </p:cNvSpPr>
            <p:nvPr/>
          </p:nvSpPr>
          <p:spPr bwMode="auto">
            <a:xfrm>
              <a:off x="7480300" y="2984500"/>
              <a:ext cx="57150" cy="57150"/>
            </a:xfrm>
            <a:custGeom>
              <a:avLst/>
              <a:gdLst>
                <a:gd name="T0" fmla="*/ 28504 w 57150"/>
                <a:gd name="T1" fmla="*/ 0 h 57785"/>
                <a:gd name="T2" fmla="*/ 0 w 57150"/>
                <a:gd name="T3" fmla="*/ 27231 h 57785"/>
                <a:gd name="T4" fmla="*/ 28504 w 57150"/>
                <a:gd name="T5" fmla="*/ 54765 h 57785"/>
                <a:gd name="T6" fmla="*/ 57009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462"/>
                  </a:lnTo>
                  <a:lnTo>
                    <a:pt x="28504" y="57240"/>
                  </a:lnTo>
                  <a:lnTo>
                    <a:pt x="57009"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45" name="object 214"/>
            <p:cNvSpPr>
              <a:spLocks/>
            </p:cNvSpPr>
            <p:nvPr/>
          </p:nvSpPr>
          <p:spPr bwMode="auto">
            <a:xfrm>
              <a:off x="7480300" y="2984500"/>
              <a:ext cx="57150" cy="57150"/>
            </a:xfrm>
            <a:custGeom>
              <a:avLst/>
              <a:gdLst>
                <a:gd name="T0" fmla="*/ 28504 w 57150"/>
                <a:gd name="T1" fmla="*/ 0 h 57785"/>
                <a:gd name="T2" fmla="*/ 57009 w 57150"/>
                <a:gd name="T3" fmla="*/ 27231 h 57785"/>
                <a:gd name="T4" fmla="*/ 28504 w 57150"/>
                <a:gd name="T5" fmla="*/ 54765 h 57785"/>
                <a:gd name="T6" fmla="*/ 0 w 57150"/>
                <a:gd name="T7" fmla="*/ 27231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46" name="object 215"/>
            <p:cNvSpPr>
              <a:spLocks/>
            </p:cNvSpPr>
            <p:nvPr/>
          </p:nvSpPr>
          <p:spPr bwMode="auto">
            <a:xfrm>
              <a:off x="7556500" y="3003550"/>
              <a:ext cx="57150" cy="57150"/>
            </a:xfrm>
            <a:custGeom>
              <a:avLst/>
              <a:gdLst>
                <a:gd name="T0" fmla="*/ 27516 w 57784"/>
                <a:gd name="T1" fmla="*/ 0 h 57785"/>
                <a:gd name="T2" fmla="*/ 0 w 57784"/>
                <a:gd name="T3" fmla="*/ 27231 h 57785"/>
                <a:gd name="T4" fmla="*/ 27516 w 57784"/>
                <a:gd name="T5" fmla="*/ 54765 h 57785"/>
                <a:gd name="T6" fmla="*/ 54791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0" y="28462"/>
                  </a:lnTo>
                  <a:lnTo>
                    <a:pt x="28758" y="57240"/>
                  </a:lnTo>
                  <a:lnTo>
                    <a:pt x="57263" y="28462"/>
                  </a:lnTo>
                  <a:lnTo>
                    <a:pt x="28758"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47" name="object 216"/>
            <p:cNvSpPr>
              <a:spLocks/>
            </p:cNvSpPr>
            <p:nvPr/>
          </p:nvSpPr>
          <p:spPr bwMode="auto">
            <a:xfrm>
              <a:off x="7556500" y="3003550"/>
              <a:ext cx="57150" cy="57150"/>
            </a:xfrm>
            <a:custGeom>
              <a:avLst/>
              <a:gdLst>
                <a:gd name="T0" fmla="*/ 27516 w 57784"/>
                <a:gd name="T1" fmla="*/ 0 h 57785"/>
                <a:gd name="T2" fmla="*/ 54791 w 57784"/>
                <a:gd name="T3" fmla="*/ 27231 h 57785"/>
                <a:gd name="T4" fmla="*/ 27516 w 57784"/>
                <a:gd name="T5" fmla="*/ 54765 h 57785"/>
                <a:gd name="T6" fmla="*/ 0 w 57784"/>
                <a:gd name="T7" fmla="*/ 27231 h 57785"/>
                <a:gd name="T8" fmla="*/ 27516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758" y="0"/>
                  </a:moveTo>
                  <a:lnTo>
                    <a:pt x="57263" y="28462"/>
                  </a:lnTo>
                  <a:lnTo>
                    <a:pt x="28758" y="57240"/>
                  </a:lnTo>
                  <a:lnTo>
                    <a:pt x="0" y="28462"/>
                  </a:lnTo>
                  <a:lnTo>
                    <a:pt x="28758"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48" name="object 217"/>
            <p:cNvSpPr>
              <a:spLocks/>
            </p:cNvSpPr>
            <p:nvPr/>
          </p:nvSpPr>
          <p:spPr bwMode="auto">
            <a:xfrm>
              <a:off x="7642225" y="3003550"/>
              <a:ext cx="58738" cy="57150"/>
            </a:xfrm>
            <a:custGeom>
              <a:avLst/>
              <a:gdLst>
                <a:gd name="T0" fmla="*/ 30433 w 57784"/>
                <a:gd name="T1" fmla="*/ 0 h 57785"/>
                <a:gd name="T2" fmla="*/ 0 w 57784"/>
                <a:gd name="T3" fmla="*/ 27231 h 57785"/>
                <a:gd name="T4" fmla="*/ 30433 w 57784"/>
                <a:gd name="T5" fmla="*/ 54765 h 57785"/>
                <a:gd name="T6" fmla="*/ 61274 w 57784"/>
                <a:gd name="T7" fmla="*/ 27231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462"/>
                  </a:lnTo>
                  <a:lnTo>
                    <a:pt x="28504" y="57240"/>
                  </a:lnTo>
                  <a:lnTo>
                    <a:pt x="57390" y="28462"/>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49" name="object 218"/>
            <p:cNvSpPr>
              <a:spLocks/>
            </p:cNvSpPr>
            <p:nvPr/>
          </p:nvSpPr>
          <p:spPr bwMode="auto">
            <a:xfrm>
              <a:off x="7642225" y="3003550"/>
              <a:ext cx="58738" cy="57150"/>
            </a:xfrm>
            <a:custGeom>
              <a:avLst/>
              <a:gdLst>
                <a:gd name="T0" fmla="*/ 30433 w 57784"/>
                <a:gd name="T1" fmla="*/ 0 h 57785"/>
                <a:gd name="T2" fmla="*/ 61274 w 57784"/>
                <a:gd name="T3" fmla="*/ 27231 h 57785"/>
                <a:gd name="T4" fmla="*/ 30433 w 57784"/>
                <a:gd name="T5" fmla="*/ 54765 h 57785"/>
                <a:gd name="T6" fmla="*/ 0 w 57784"/>
                <a:gd name="T7" fmla="*/ 27231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390" y="28462"/>
                  </a:lnTo>
                  <a:lnTo>
                    <a:pt x="28504" y="57240"/>
                  </a:lnTo>
                  <a:lnTo>
                    <a:pt x="0" y="28462"/>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50" name="object 219"/>
            <p:cNvSpPr>
              <a:spLocks/>
            </p:cNvSpPr>
            <p:nvPr/>
          </p:nvSpPr>
          <p:spPr bwMode="auto">
            <a:xfrm>
              <a:off x="7727950" y="3022600"/>
              <a:ext cx="57150" cy="57150"/>
            </a:xfrm>
            <a:custGeom>
              <a:avLst/>
              <a:gdLst>
                <a:gd name="T0" fmla="*/ 28504 w 57150"/>
                <a:gd name="T1" fmla="*/ 0 h 57785"/>
                <a:gd name="T2" fmla="*/ 0 w 57150"/>
                <a:gd name="T3" fmla="*/ 27534 h 57785"/>
                <a:gd name="T4" fmla="*/ 28504 w 57150"/>
                <a:gd name="T5" fmla="*/ 54765 h 57785"/>
                <a:gd name="T6" fmla="*/ 57009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78"/>
                  </a:lnTo>
                  <a:lnTo>
                    <a:pt x="28504" y="57240"/>
                  </a:lnTo>
                  <a:lnTo>
                    <a:pt x="57009"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51" name="object 220"/>
            <p:cNvSpPr>
              <a:spLocks/>
            </p:cNvSpPr>
            <p:nvPr/>
          </p:nvSpPr>
          <p:spPr bwMode="auto">
            <a:xfrm>
              <a:off x="7727950" y="3022600"/>
              <a:ext cx="57150" cy="57150"/>
            </a:xfrm>
            <a:custGeom>
              <a:avLst/>
              <a:gdLst>
                <a:gd name="T0" fmla="*/ 28504 w 57150"/>
                <a:gd name="T1" fmla="*/ 0 h 57785"/>
                <a:gd name="T2" fmla="*/ 57009 w 57150"/>
                <a:gd name="T3" fmla="*/ 27534 h 57785"/>
                <a:gd name="T4" fmla="*/ 28504 w 57150"/>
                <a:gd name="T5" fmla="*/ 54765 h 57785"/>
                <a:gd name="T6" fmla="*/ 0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52" name="object 221"/>
            <p:cNvSpPr>
              <a:spLocks/>
            </p:cNvSpPr>
            <p:nvPr/>
          </p:nvSpPr>
          <p:spPr bwMode="auto">
            <a:xfrm>
              <a:off x="7823200" y="3013075"/>
              <a:ext cx="57150" cy="57150"/>
            </a:xfrm>
            <a:custGeom>
              <a:avLst/>
              <a:gdLst>
                <a:gd name="T0" fmla="*/ 28504 w 57150"/>
                <a:gd name="T1" fmla="*/ 0 h 57785"/>
                <a:gd name="T2" fmla="*/ 0 w 57150"/>
                <a:gd name="T3" fmla="*/ 27534 h 57785"/>
                <a:gd name="T4" fmla="*/ 28504 w 57150"/>
                <a:gd name="T5" fmla="*/ 54765 h 57785"/>
                <a:gd name="T6" fmla="*/ 57009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0" y="28778"/>
                  </a:lnTo>
                  <a:lnTo>
                    <a:pt x="28504" y="57240"/>
                  </a:lnTo>
                  <a:lnTo>
                    <a:pt x="57009"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53" name="object 222"/>
            <p:cNvSpPr>
              <a:spLocks/>
            </p:cNvSpPr>
            <p:nvPr/>
          </p:nvSpPr>
          <p:spPr bwMode="auto">
            <a:xfrm>
              <a:off x="7823200" y="3013075"/>
              <a:ext cx="57150" cy="57150"/>
            </a:xfrm>
            <a:custGeom>
              <a:avLst/>
              <a:gdLst>
                <a:gd name="T0" fmla="*/ 28504 w 57150"/>
                <a:gd name="T1" fmla="*/ 0 h 57785"/>
                <a:gd name="T2" fmla="*/ 57009 w 57150"/>
                <a:gd name="T3" fmla="*/ 27534 h 57785"/>
                <a:gd name="T4" fmla="*/ 28504 w 57150"/>
                <a:gd name="T5" fmla="*/ 54765 h 57785"/>
                <a:gd name="T6" fmla="*/ 0 w 57150"/>
                <a:gd name="T7" fmla="*/ 27534 h 57785"/>
                <a:gd name="T8" fmla="*/ 28504 w 57150"/>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150" h="57785">
                  <a:moveTo>
                    <a:pt x="28504" y="0"/>
                  </a:moveTo>
                  <a:lnTo>
                    <a:pt x="57009"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54" name="object 223"/>
            <p:cNvSpPr>
              <a:spLocks/>
            </p:cNvSpPr>
            <p:nvPr/>
          </p:nvSpPr>
          <p:spPr bwMode="auto">
            <a:xfrm>
              <a:off x="7927975" y="3013075"/>
              <a:ext cx="57150" cy="57150"/>
            </a:xfrm>
            <a:custGeom>
              <a:avLst/>
              <a:gdLst>
                <a:gd name="T0" fmla="*/ 27638 w 57784"/>
                <a:gd name="T1" fmla="*/ 0 h 57785"/>
                <a:gd name="T2" fmla="*/ 0 w 57784"/>
                <a:gd name="T3" fmla="*/ 27534 h 57785"/>
                <a:gd name="T4" fmla="*/ 27638 w 57784"/>
                <a:gd name="T5" fmla="*/ 54765 h 57785"/>
                <a:gd name="T6" fmla="*/ 54912 w 57784"/>
                <a:gd name="T7" fmla="*/ 2753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0" y="28778"/>
                  </a:lnTo>
                  <a:lnTo>
                    <a:pt x="28885" y="57240"/>
                  </a:lnTo>
                  <a:lnTo>
                    <a:pt x="57390" y="28778"/>
                  </a:lnTo>
                  <a:lnTo>
                    <a:pt x="2888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55" name="object 224"/>
            <p:cNvSpPr>
              <a:spLocks/>
            </p:cNvSpPr>
            <p:nvPr/>
          </p:nvSpPr>
          <p:spPr bwMode="auto">
            <a:xfrm>
              <a:off x="7927975" y="3013075"/>
              <a:ext cx="57150" cy="57150"/>
            </a:xfrm>
            <a:custGeom>
              <a:avLst/>
              <a:gdLst>
                <a:gd name="T0" fmla="*/ 27638 w 57784"/>
                <a:gd name="T1" fmla="*/ 0 h 57785"/>
                <a:gd name="T2" fmla="*/ 54912 w 57784"/>
                <a:gd name="T3" fmla="*/ 27534 h 57785"/>
                <a:gd name="T4" fmla="*/ 27638 w 57784"/>
                <a:gd name="T5" fmla="*/ 54765 h 57785"/>
                <a:gd name="T6" fmla="*/ 0 w 57784"/>
                <a:gd name="T7" fmla="*/ 27534 h 57785"/>
                <a:gd name="T8" fmla="*/ 27638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885" y="0"/>
                  </a:moveTo>
                  <a:lnTo>
                    <a:pt x="57390" y="28778"/>
                  </a:lnTo>
                  <a:lnTo>
                    <a:pt x="28885" y="57240"/>
                  </a:lnTo>
                  <a:lnTo>
                    <a:pt x="0" y="28778"/>
                  </a:lnTo>
                  <a:lnTo>
                    <a:pt x="28885"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56" name="object 225"/>
            <p:cNvSpPr>
              <a:spLocks/>
            </p:cNvSpPr>
            <p:nvPr/>
          </p:nvSpPr>
          <p:spPr bwMode="auto">
            <a:xfrm>
              <a:off x="8042275" y="3013075"/>
              <a:ext cx="58738" cy="57150"/>
            </a:xfrm>
            <a:custGeom>
              <a:avLst/>
              <a:gdLst>
                <a:gd name="T0" fmla="*/ 30433 w 57784"/>
                <a:gd name="T1" fmla="*/ 0 h 57785"/>
                <a:gd name="T2" fmla="*/ 0 w 57784"/>
                <a:gd name="T3" fmla="*/ 27534 h 57785"/>
                <a:gd name="T4" fmla="*/ 30433 w 57784"/>
                <a:gd name="T5" fmla="*/ 54765 h 57785"/>
                <a:gd name="T6" fmla="*/ 61139 w 57784"/>
                <a:gd name="T7" fmla="*/ 27534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778"/>
                  </a:lnTo>
                  <a:lnTo>
                    <a:pt x="28504" y="57240"/>
                  </a:lnTo>
                  <a:lnTo>
                    <a:pt x="57263"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57" name="object 226"/>
            <p:cNvSpPr>
              <a:spLocks/>
            </p:cNvSpPr>
            <p:nvPr/>
          </p:nvSpPr>
          <p:spPr bwMode="auto">
            <a:xfrm>
              <a:off x="8042275" y="3013075"/>
              <a:ext cx="58738" cy="57150"/>
            </a:xfrm>
            <a:custGeom>
              <a:avLst/>
              <a:gdLst>
                <a:gd name="T0" fmla="*/ 30433 w 57784"/>
                <a:gd name="T1" fmla="*/ 0 h 57785"/>
                <a:gd name="T2" fmla="*/ 61139 w 57784"/>
                <a:gd name="T3" fmla="*/ 27534 h 57785"/>
                <a:gd name="T4" fmla="*/ 30433 w 57784"/>
                <a:gd name="T5" fmla="*/ 54765 h 57785"/>
                <a:gd name="T6" fmla="*/ 0 w 57784"/>
                <a:gd name="T7" fmla="*/ 27534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263"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58" name="object 227"/>
            <p:cNvSpPr>
              <a:spLocks/>
            </p:cNvSpPr>
            <p:nvPr/>
          </p:nvSpPr>
          <p:spPr bwMode="auto">
            <a:xfrm>
              <a:off x="8156575" y="3022600"/>
              <a:ext cx="58738" cy="57150"/>
            </a:xfrm>
            <a:custGeom>
              <a:avLst/>
              <a:gdLst>
                <a:gd name="T0" fmla="*/ 30433 w 57784"/>
                <a:gd name="T1" fmla="*/ 0 h 57785"/>
                <a:gd name="T2" fmla="*/ 0 w 57784"/>
                <a:gd name="T3" fmla="*/ 27534 h 57785"/>
                <a:gd name="T4" fmla="*/ 30433 w 57784"/>
                <a:gd name="T5" fmla="*/ 54765 h 57785"/>
                <a:gd name="T6" fmla="*/ 61274 w 57784"/>
                <a:gd name="T7" fmla="*/ 27534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778"/>
                  </a:lnTo>
                  <a:lnTo>
                    <a:pt x="28504" y="57240"/>
                  </a:lnTo>
                  <a:lnTo>
                    <a:pt x="57390"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59" name="object 228"/>
            <p:cNvSpPr>
              <a:spLocks/>
            </p:cNvSpPr>
            <p:nvPr/>
          </p:nvSpPr>
          <p:spPr bwMode="auto">
            <a:xfrm>
              <a:off x="8156575" y="3022600"/>
              <a:ext cx="58738" cy="57150"/>
            </a:xfrm>
            <a:custGeom>
              <a:avLst/>
              <a:gdLst>
                <a:gd name="T0" fmla="*/ 30433 w 57784"/>
                <a:gd name="T1" fmla="*/ 0 h 57785"/>
                <a:gd name="T2" fmla="*/ 61274 w 57784"/>
                <a:gd name="T3" fmla="*/ 27534 h 57785"/>
                <a:gd name="T4" fmla="*/ 30433 w 57784"/>
                <a:gd name="T5" fmla="*/ 54765 h 57785"/>
                <a:gd name="T6" fmla="*/ 0 w 57784"/>
                <a:gd name="T7" fmla="*/ 27534 h 57785"/>
                <a:gd name="T8" fmla="*/ 3043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390"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60" name="object 229"/>
            <p:cNvSpPr>
              <a:spLocks/>
            </p:cNvSpPr>
            <p:nvPr/>
          </p:nvSpPr>
          <p:spPr bwMode="auto">
            <a:xfrm>
              <a:off x="8289925" y="3022600"/>
              <a:ext cx="57150" cy="57150"/>
            </a:xfrm>
            <a:custGeom>
              <a:avLst/>
              <a:gdLst>
                <a:gd name="T0" fmla="*/ 27273 w 57784"/>
                <a:gd name="T1" fmla="*/ 0 h 57785"/>
                <a:gd name="T2" fmla="*/ 0 w 57784"/>
                <a:gd name="T3" fmla="*/ 27534 h 57785"/>
                <a:gd name="T4" fmla="*/ 27273 w 57784"/>
                <a:gd name="T5" fmla="*/ 54765 h 57785"/>
                <a:gd name="T6" fmla="*/ 54912 w 57784"/>
                <a:gd name="T7" fmla="*/ 27534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0" y="28778"/>
                  </a:lnTo>
                  <a:lnTo>
                    <a:pt x="28504" y="57240"/>
                  </a:lnTo>
                  <a:lnTo>
                    <a:pt x="57390" y="28778"/>
                  </a:lnTo>
                  <a:lnTo>
                    <a:pt x="28504"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61" name="object 230"/>
            <p:cNvSpPr>
              <a:spLocks/>
            </p:cNvSpPr>
            <p:nvPr/>
          </p:nvSpPr>
          <p:spPr bwMode="auto">
            <a:xfrm>
              <a:off x="8289925" y="3022600"/>
              <a:ext cx="57150" cy="57150"/>
            </a:xfrm>
            <a:custGeom>
              <a:avLst/>
              <a:gdLst>
                <a:gd name="T0" fmla="*/ 27273 w 57784"/>
                <a:gd name="T1" fmla="*/ 0 h 57785"/>
                <a:gd name="T2" fmla="*/ 54912 w 57784"/>
                <a:gd name="T3" fmla="*/ 27534 h 57785"/>
                <a:gd name="T4" fmla="*/ 27273 w 57784"/>
                <a:gd name="T5" fmla="*/ 54765 h 57785"/>
                <a:gd name="T6" fmla="*/ 0 w 57784"/>
                <a:gd name="T7" fmla="*/ 27534 h 57785"/>
                <a:gd name="T8" fmla="*/ 27273 w 57784"/>
                <a:gd name="T9" fmla="*/ 0 h 577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7784" h="57785">
                  <a:moveTo>
                    <a:pt x="28504" y="0"/>
                  </a:moveTo>
                  <a:lnTo>
                    <a:pt x="57390" y="28778"/>
                  </a:lnTo>
                  <a:lnTo>
                    <a:pt x="28504" y="57240"/>
                  </a:lnTo>
                  <a:lnTo>
                    <a:pt x="0" y="28778"/>
                  </a:lnTo>
                  <a:lnTo>
                    <a:pt x="28504" y="0"/>
                  </a:lnTo>
                  <a:close/>
                </a:path>
              </a:pathLst>
            </a:custGeom>
            <a:noFill/>
            <a:ln w="9494">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62" name="object 231"/>
            <p:cNvSpPr txBox="1">
              <a:spLocks noChangeArrowheads="1"/>
            </p:cNvSpPr>
            <p:nvPr/>
          </p:nvSpPr>
          <p:spPr bwMode="auto">
            <a:xfrm>
              <a:off x="5681663" y="2951163"/>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0</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463" name="object 232"/>
            <p:cNvSpPr txBox="1"/>
            <p:nvPr/>
          </p:nvSpPr>
          <p:spPr>
            <a:xfrm>
              <a:off x="5395913" y="2608263"/>
              <a:ext cx="406400" cy="184666"/>
            </a:xfrm>
            <a:prstGeom prst="rect">
              <a:avLst/>
            </a:prstGeom>
          </p:spPr>
          <p:txBody>
            <a:bodyPr lIns="0" tIns="0" rIns="0" bIns="0">
              <a:spAutoFit/>
            </a:bodyPr>
            <a:lstStyle/>
            <a:p>
              <a:pPr marL="12700">
                <a:defRPr/>
              </a:pPr>
              <a:r>
                <a:rPr sz="1200" b="1" spc="-15" dirty="0">
                  <a:solidFill>
                    <a:prstClr val="black"/>
                  </a:solidFill>
                  <a:latin typeface="Tahoma"/>
                  <a:cs typeface="Tahoma"/>
                </a:rPr>
                <a:t>1000</a:t>
              </a:r>
              <a:endParaRPr sz="1200" dirty="0">
                <a:solidFill>
                  <a:prstClr val="black"/>
                </a:solidFill>
                <a:latin typeface="Tahoma"/>
                <a:cs typeface="Tahoma"/>
              </a:endParaRPr>
            </a:p>
          </p:txBody>
        </p:sp>
        <p:sp>
          <p:nvSpPr>
            <p:cNvPr id="464" name="object 233"/>
            <p:cNvSpPr txBox="1"/>
            <p:nvPr/>
          </p:nvSpPr>
          <p:spPr>
            <a:xfrm>
              <a:off x="5395913" y="2255838"/>
              <a:ext cx="406400" cy="184666"/>
            </a:xfrm>
            <a:prstGeom prst="rect">
              <a:avLst/>
            </a:prstGeom>
          </p:spPr>
          <p:txBody>
            <a:bodyPr lIns="0" tIns="0" rIns="0" bIns="0">
              <a:spAutoFit/>
            </a:bodyPr>
            <a:lstStyle/>
            <a:p>
              <a:pPr marL="12700">
                <a:defRPr/>
              </a:pPr>
              <a:r>
                <a:rPr sz="1200" b="1" spc="-15" dirty="0">
                  <a:solidFill>
                    <a:prstClr val="black"/>
                  </a:solidFill>
                  <a:latin typeface="Tahoma"/>
                  <a:cs typeface="Tahoma"/>
                </a:rPr>
                <a:t>2000</a:t>
              </a:r>
              <a:endParaRPr sz="1200" dirty="0">
                <a:solidFill>
                  <a:prstClr val="black"/>
                </a:solidFill>
                <a:latin typeface="Tahoma"/>
                <a:cs typeface="Tahoma"/>
              </a:endParaRPr>
            </a:p>
          </p:txBody>
        </p:sp>
        <p:sp>
          <p:nvSpPr>
            <p:cNvPr id="465" name="object 234"/>
            <p:cNvSpPr txBox="1"/>
            <p:nvPr/>
          </p:nvSpPr>
          <p:spPr>
            <a:xfrm>
              <a:off x="5395913" y="1912938"/>
              <a:ext cx="406400" cy="184666"/>
            </a:xfrm>
            <a:prstGeom prst="rect">
              <a:avLst/>
            </a:prstGeom>
          </p:spPr>
          <p:txBody>
            <a:bodyPr lIns="0" tIns="0" rIns="0" bIns="0">
              <a:spAutoFit/>
            </a:bodyPr>
            <a:lstStyle/>
            <a:p>
              <a:pPr marL="12700">
                <a:defRPr/>
              </a:pPr>
              <a:r>
                <a:rPr sz="1200" b="1" spc="-15" dirty="0">
                  <a:solidFill>
                    <a:prstClr val="black"/>
                  </a:solidFill>
                  <a:latin typeface="Tahoma"/>
                  <a:cs typeface="Tahoma"/>
                </a:rPr>
                <a:t>3000</a:t>
              </a:r>
              <a:endParaRPr sz="1200" dirty="0">
                <a:solidFill>
                  <a:prstClr val="black"/>
                </a:solidFill>
                <a:latin typeface="Tahoma"/>
                <a:cs typeface="Tahoma"/>
              </a:endParaRPr>
            </a:p>
          </p:txBody>
        </p:sp>
        <p:sp>
          <p:nvSpPr>
            <p:cNvPr id="466" name="object 235"/>
            <p:cNvSpPr txBox="1"/>
            <p:nvPr/>
          </p:nvSpPr>
          <p:spPr>
            <a:xfrm>
              <a:off x="5395913" y="1560513"/>
              <a:ext cx="406400" cy="184666"/>
            </a:xfrm>
            <a:prstGeom prst="rect">
              <a:avLst/>
            </a:prstGeom>
          </p:spPr>
          <p:txBody>
            <a:bodyPr lIns="0" tIns="0" rIns="0" bIns="0">
              <a:spAutoFit/>
            </a:bodyPr>
            <a:lstStyle/>
            <a:p>
              <a:pPr marL="12700">
                <a:defRPr/>
              </a:pPr>
              <a:r>
                <a:rPr sz="1200" b="1" spc="-15" dirty="0">
                  <a:solidFill>
                    <a:prstClr val="black"/>
                  </a:solidFill>
                  <a:latin typeface="Tahoma"/>
                  <a:cs typeface="Tahoma"/>
                </a:rPr>
                <a:t>4000</a:t>
              </a:r>
              <a:endParaRPr sz="1200" dirty="0">
                <a:solidFill>
                  <a:prstClr val="black"/>
                </a:solidFill>
                <a:latin typeface="Tahoma"/>
                <a:cs typeface="Tahoma"/>
              </a:endParaRPr>
            </a:p>
          </p:txBody>
        </p:sp>
        <p:sp>
          <p:nvSpPr>
            <p:cNvPr id="467" name="object 236"/>
            <p:cNvSpPr txBox="1">
              <a:spLocks noChangeArrowheads="1"/>
            </p:cNvSpPr>
            <p:nvPr/>
          </p:nvSpPr>
          <p:spPr bwMode="auto">
            <a:xfrm>
              <a:off x="5853113" y="317023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0</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468" name="object 237"/>
            <p:cNvSpPr txBox="1">
              <a:spLocks noChangeArrowheads="1"/>
            </p:cNvSpPr>
            <p:nvPr/>
          </p:nvSpPr>
          <p:spPr bwMode="auto">
            <a:xfrm>
              <a:off x="6386513" y="317023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1</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469" name="object 238"/>
            <p:cNvSpPr txBox="1">
              <a:spLocks noChangeArrowheads="1"/>
            </p:cNvSpPr>
            <p:nvPr/>
          </p:nvSpPr>
          <p:spPr bwMode="auto">
            <a:xfrm>
              <a:off x="7977188" y="317023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4</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470" name="object 239"/>
            <p:cNvSpPr txBox="1">
              <a:spLocks noChangeArrowheads="1"/>
            </p:cNvSpPr>
            <p:nvPr/>
          </p:nvSpPr>
          <p:spPr bwMode="auto">
            <a:xfrm>
              <a:off x="8510588" y="3170238"/>
              <a:ext cx="12382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200" b="1" dirty="0">
                  <a:solidFill>
                    <a:prstClr val="black"/>
                  </a:solidFill>
                  <a:latin typeface="Tahoma" panose="020B0604030504040204" pitchFamily="34" charset="0"/>
                  <a:cs typeface="Tahoma" panose="020B0604030504040204" pitchFamily="34" charset="0"/>
                </a:rPr>
                <a:t>5</a:t>
              </a:r>
              <a:endParaRPr lang="en-US" altLang="en-US" sz="1200" dirty="0">
                <a:solidFill>
                  <a:prstClr val="black"/>
                </a:solidFill>
                <a:latin typeface="Tahoma" panose="020B0604030504040204" pitchFamily="34" charset="0"/>
                <a:cs typeface="Tahoma" panose="020B0604030504040204" pitchFamily="34" charset="0"/>
              </a:endParaRPr>
            </a:p>
          </p:txBody>
        </p:sp>
        <p:sp>
          <p:nvSpPr>
            <p:cNvPr id="471" name="object 240"/>
            <p:cNvSpPr txBox="1"/>
            <p:nvPr/>
          </p:nvSpPr>
          <p:spPr>
            <a:xfrm>
              <a:off x="6653213" y="3170238"/>
              <a:ext cx="1171575" cy="439737"/>
            </a:xfrm>
            <a:prstGeom prst="rect">
              <a:avLst/>
            </a:prstGeom>
          </p:spPr>
          <p:txBody>
            <a:bodyPr lIns="0" tIns="0" rIns="0" bIns="0">
              <a:spAutoFit/>
            </a:bodyPr>
            <a:lstStyle/>
            <a:p>
              <a:pPr marL="9525" algn="ctr">
                <a:tabLst>
                  <a:tab pos="533400" algn="l"/>
                </a:tabLst>
                <a:defRPr/>
              </a:pPr>
              <a:r>
                <a:rPr sz="1200" b="1" dirty="0">
                  <a:solidFill>
                    <a:prstClr val="black"/>
                  </a:solidFill>
                  <a:latin typeface="Tahoma"/>
                  <a:cs typeface="Tahoma"/>
                </a:rPr>
                <a:t>2	3</a:t>
              </a:r>
              <a:endParaRPr sz="1200" dirty="0">
                <a:solidFill>
                  <a:prstClr val="black"/>
                </a:solidFill>
                <a:latin typeface="Tahoma"/>
                <a:cs typeface="Tahoma"/>
              </a:endParaRPr>
            </a:p>
            <a:p>
              <a:pPr algn="ctr">
                <a:spcBef>
                  <a:spcPts val="509"/>
                </a:spcBef>
                <a:defRPr/>
              </a:pPr>
              <a:r>
                <a:rPr sz="1200" b="1" spc="15" dirty="0">
                  <a:solidFill>
                    <a:prstClr val="black"/>
                  </a:solidFill>
                  <a:latin typeface="Tahoma"/>
                  <a:cs typeface="Tahoma"/>
                </a:rPr>
                <a:t>Time</a:t>
              </a:r>
              <a:r>
                <a:rPr sz="1200" b="1" spc="-20" dirty="0">
                  <a:solidFill>
                    <a:prstClr val="black"/>
                  </a:solidFill>
                  <a:latin typeface="Tahoma"/>
                  <a:cs typeface="Tahoma"/>
                </a:rPr>
                <a:t> </a:t>
              </a:r>
              <a:r>
                <a:rPr sz="1200" b="1" spc="-10" dirty="0">
                  <a:solidFill>
                    <a:prstClr val="black"/>
                  </a:solidFill>
                  <a:latin typeface="Tahoma"/>
                  <a:cs typeface="Tahoma"/>
                </a:rPr>
                <a:t>(months)</a:t>
              </a:r>
              <a:endParaRPr sz="1200" dirty="0">
                <a:solidFill>
                  <a:prstClr val="black"/>
                </a:solidFill>
                <a:latin typeface="Tahoma"/>
                <a:cs typeface="Tahoma"/>
              </a:endParaRPr>
            </a:p>
          </p:txBody>
        </p:sp>
        <p:sp>
          <p:nvSpPr>
            <p:cNvPr id="472" name="object 241"/>
            <p:cNvSpPr txBox="1"/>
            <p:nvPr/>
          </p:nvSpPr>
          <p:spPr>
            <a:xfrm>
              <a:off x="5174321" y="2218313"/>
              <a:ext cx="166712" cy="279400"/>
            </a:xfrm>
            <a:prstGeom prst="rect">
              <a:avLst/>
            </a:prstGeom>
          </p:spPr>
          <p:txBody>
            <a:bodyPr vert="vert270" lIns="0" tIns="0" rIns="0" bIns="0">
              <a:spAutoFit/>
            </a:bodyPr>
            <a:lstStyle/>
            <a:p>
              <a:pPr marL="12700">
                <a:lnSpc>
                  <a:spcPts val="1335"/>
                </a:lnSpc>
                <a:defRPr/>
              </a:pPr>
              <a:r>
                <a:rPr sz="1200" b="1" spc="20" dirty="0">
                  <a:solidFill>
                    <a:prstClr val="black"/>
                  </a:solidFill>
                  <a:latin typeface="Tahoma"/>
                  <a:cs typeface="Tahoma"/>
                </a:rPr>
                <a:t>C</a:t>
              </a:r>
              <a:r>
                <a:rPr sz="1200" b="1" spc="-20" dirty="0">
                  <a:solidFill>
                    <a:prstClr val="black"/>
                  </a:solidFill>
                  <a:latin typeface="Tahoma"/>
                  <a:cs typeface="Tahoma"/>
                </a:rPr>
                <a:t>/</a:t>
              </a:r>
              <a:r>
                <a:rPr sz="1200" b="1" dirty="0">
                  <a:solidFill>
                    <a:prstClr val="black"/>
                  </a:solidFill>
                  <a:latin typeface="Tahoma"/>
                  <a:cs typeface="Tahoma"/>
                </a:rPr>
                <a:t>t</a:t>
              </a:r>
              <a:endParaRPr sz="1200" dirty="0">
                <a:solidFill>
                  <a:prstClr val="black"/>
                </a:solidFill>
                <a:latin typeface="Tahoma"/>
                <a:cs typeface="Tahoma"/>
              </a:endParaRPr>
            </a:p>
          </p:txBody>
        </p:sp>
        <p:sp>
          <p:nvSpPr>
            <p:cNvPr id="473" name="object 242"/>
            <p:cNvSpPr txBox="1"/>
            <p:nvPr/>
          </p:nvSpPr>
          <p:spPr>
            <a:xfrm>
              <a:off x="7053263" y="2487613"/>
              <a:ext cx="60325" cy="123111"/>
            </a:xfrm>
            <a:prstGeom prst="rect">
              <a:avLst/>
            </a:prstGeom>
          </p:spPr>
          <p:txBody>
            <a:bodyPr lIns="0" tIns="0" rIns="0" bIns="0">
              <a:spAutoFit/>
            </a:bodyPr>
            <a:lstStyle/>
            <a:p>
              <a:pPr marL="12700">
                <a:defRPr/>
              </a:pPr>
              <a:r>
                <a:rPr sz="800" b="1" spc="5" dirty="0">
                  <a:solidFill>
                    <a:prstClr val="black"/>
                  </a:solidFill>
                  <a:latin typeface="Arial"/>
                  <a:cs typeface="Arial"/>
                </a:rPr>
                <a:t>-</a:t>
              </a:r>
              <a:endParaRPr sz="800" dirty="0">
                <a:solidFill>
                  <a:prstClr val="black"/>
                </a:solidFill>
                <a:latin typeface="Arial"/>
                <a:cs typeface="Arial"/>
              </a:endParaRPr>
            </a:p>
          </p:txBody>
        </p:sp>
        <p:sp>
          <p:nvSpPr>
            <p:cNvPr id="474" name="object 243"/>
            <p:cNvSpPr>
              <a:spLocks/>
            </p:cNvSpPr>
            <p:nvPr/>
          </p:nvSpPr>
          <p:spPr bwMode="auto">
            <a:xfrm>
              <a:off x="6877050" y="4581525"/>
              <a:ext cx="1366838" cy="792163"/>
            </a:xfrm>
            <a:custGeom>
              <a:avLst/>
              <a:gdLst>
                <a:gd name="T0" fmla="*/ 0 w 1367154"/>
                <a:gd name="T1" fmla="*/ 0 h 792479"/>
                <a:gd name="T2" fmla="*/ 1365637 w 1367154"/>
                <a:gd name="T3" fmla="*/ 790962 h 792479"/>
                <a:gd name="T4" fmla="*/ 0 60000 65536"/>
                <a:gd name="T5" fmla="*/ 0 60000 65536"/>
              </a:gdLst>
              <a:ahLst/>
              <a:cxnLst>
                <a:cxn ang="T4">
                  <a:pos x="T0" y="T1"/>
                </a:cxn>
                <a:cxn ang="T5">
                  <a:pos x="T2" y="T3"/>
                </a:cxn>
              </a:cxnLst>
              <a:rect l="0" t="0" r="r" b="b"/>
              <a:pathLst>
                <a:path w="1367154" h="792479">
                  <a:moveTo>
                    <a:pt x="0" y="0"/>
                  </a:moveTo>
                  <a:lnTo>
                    <a:pt x="1366901" y="792226"/>
                  </a:lnTo>
                </a:path>
              </a:pathLst>
            </a:custGeom>
            <a:noFill/>
            <a:ln w="25400">
              <a:solidFill>
                <a:srgbClr val="3333CC"/>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p>
              <a:endParaRPr lang="en-US" dirty="0">
                <a:solidFill>
                  <a:prstClr val="black"/>
                </a:solidFill>
              </a:endParaRPr>
            </a:p>
          </p:txBody>
        </p:sp>
        <p:sp>
          <p:nvSpPr>
            <p:cNvPr id="475" name="object 244"/>
            <p:cNvSpPr txBox="1">
              <a:spLocks noChangeArrowheads="1"/>
            </p:cNvSpPr>
            <p:nvPr/>
          </p:nvSpPr>
          <p:spPr bwMode="auto">
            <a:xfrm>
              <a:off x="7799388" y="4421188"/>
              <a:ext cx="2159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2400" b="1" dirty="0">
                  <a:solidFill>
                    <a:srgbClr val="3333CC"/>
                  </a:solidFill>
                  <a:latin typeface="Tahoma" panose="020B0604030504040204" pitchFamily="34" charset="0"/>
                  <a:cs typeface="Tahoma" panose="020B0604030504040204" pitchFamily="34" charset="0"/>
                </a:rPr>
                <a:t>Z</a:t>
              </a:r>
              <a:endParaRPr lang="en-US" altLang="en-US" sz="2400" dirty="0">
                <a:solidFill>
                  <a:prstClr val="black"/>
                </a:solidFill>
                <a:latin typeface="Tahoma" panose="020B0604030504040204" pitchFamily="34" charset="0"/>
                <a:cs typeface="Tahoma" panose="020B0604030504040204" pitchFamily="34" charset="0"/>
              </a:endParaRPr>
            </a:p>
          </p:txBody>
        </p:sp>
        <p:sp>
          <p:nvSpPr>
            <p:cNvPr id="476" name="object 245"/>
            <p:cNvSpPr txBox="1"/>
            <p:nvPr/>
          </p:nvSpPr>
          <p:spPr>
            <a:xfrm>
              <a:off x="4989513" y="1765300"/>
              <a:ext cx="193675" cy="84639"/>
            </a:xfrm>
            <a:prstGeom prst="rect">
              <a:avLst/>
            </a:prstGeom>
          </p:spPr>
          <p:txBody>
            <a:bodyPr lIns="0" tIns="0" rIns="0" bIns="0">
              <a:spAutoFit/>
            </a:bodyPr>
            <a:lstStyle/>
            <a:p>
              <a:pPr marL="12700">
                <a:defRPr/>
              </a:pPr>
              <a:r>
                <a:rPr sz="550" spc="15" dirty="0">
                  <a:solidFill>
                    <a:prstClr val="black"/>
                  </a:solidFill>
                  <a:latin typeface="Times New Roman"/>
                  <a:cs typeface="Times New Roman"/>
                </a:rPr>
                <a:t>1   </a:t>
              </a:r>
              <a:r>
                <a:rPr sz="550" spc="45" dirty="0">
                  <a:solidFill>
                    <a:prstClr val="black"/>
                  </a:solidFill>
                  <a:latin typeface="Times New Roman"/>
                  <a:cs typeface="Times New Roman"/>
                </a:rPr>
                <a:t> </a:t>
              </a:r>
              <a:r>
                <a:rPr sz="550" spc="15" dirty="0">
                  <a:solidFill>
                    <a:prstClr val="black"/>
                  </a:solidFill>
                  <a:latin typeface="Times New Roman"/>
                  <a:cs typeface="Times New Roman"/>
                </a:rPr>
                <a:t>2</a:t>
              </a:r>
              <a:endParaRPr sz="550" dirty="0">
                <a:solidFill>
                  <a:prstClr val="black"/>
                </a:solidFill>
                <a:latin typeface="Times New Roman"/>
                <a:cs typeface="Times New Roman"/>
              </a:endParaRPr>
            </a:p>
          </p:txBody>
        </p:sp>
        <p:sp>
          <p:nvSpPr>
            <p:cNvPr id="480" name="object 249"/>
            <p:cNvSpPr>
              <a:spLocks/>
            </p:cNvSpPr>
            <p:nvPr/>
          </p:nvSpPr>
          <p:spPr bwMode="auto">
            <a:xfrm>
              <a:off x="6516688" y="4070350"/>
              <a:ext cx="579437" cy="295275"/>
            </a:xfrm>
            <a:custGeom>
              <a:avLst/>
              <a:gdLst>
                <a:gd name="T0" fmla="*/ 51165 w 579120"/>
                <a:gd name="T1" fmla="*/ 228402 h 294639"/>
                <a:gd name="T2" fmla="*/ 0 w 579120"/>
                <a:gd name="T3" fmla="*/ 297191 h 294639"/>
                <a:gd name="T4" fmla="*/ 85405 w 579120"/>
                <a:gd name="T5" fmla="*/ 297064 h 294639"/>
                <a:gd name="T6" fmla="*/ 74032 w 579120"/>
                <a:gd name="T7" fmla="*/ 274261 h 294639"/>
                <a:gd name="T8" fmla="*/ 59822 w 579120"/>
                <a:gd name="T9" fmla="*/ 274261 h 294639"/>
                <a:gd name="T10" fmla="*/ 54095 w 579120"/>
                <a:gd name="T11" fmla="*/ 262732 h 294639"/>
                <a:gd name="T12" fmla="*/ 65432 w 579120"/>
                <a:gd name="T13" fmla="*/ 257011 h 294639"/>
                <a:gd name="T14" fmla="*/ 51165 w 579120"/>
                <a:gd name="T15" fmla="*/ 228402 h 294639"/>
                <a:gd name="T16" fmla="*/ 65432 w 579120"/>
                <a:gd name="T17" fmla="*/ 257011 h 294639"/>
                <a:gd name="T18" fmla="*/ 54095 w 579120"/>
                <a:gd name="T19" fmla="*/ 262732 h 294639"/>
                <a:gd name="T20" fmla="*/ 59822 w 579120"/>
                <a:gd name="T21" fmla="*/ 274261 h 294639"/>
                <a:gd name="T22" fmla="*/ 71176 w 579120"/>
                <a:gd name="T23" fmla="*/ 268531 h 294639"/>
                <a:gd name="T24" fmla="*/ 65432 w 579120"/>
                <a:gd name="T25" fmla="*/ 257011 h 294639"/>
                <a:gd name="T26" fmla="*/ 71176 w 579120"/>
                <a:gd name="T27" fmla="*/ 268531 h 294639"/>
                <a:gd name="T28" fmla="*/ 59822 w 579120"/>
                <a:gd name="T29" fmla="*/ 274261 h 294639"/>
                <a:gd name="T30" fmla="*/ 74032 w 579120"/>
                <a:gd name="T31" fmla="*/ 274261 h 294639"/>
                <a:gd name="T32" fmla="*/ 71176 w 579120"/>
                <a:gd name="T33" fmla="*/ 268531 h 294639"/>
                <a:gd name="T34" fmla="*/ 574787 w 579120"/>
                <a:gd name="T35" fmla="*/ 0 h 294639"/>
                <a:gd name="T36" fmla="*/ 65432 w 579120"/>
                <a:gd name="T37" fmla="*/ 257011 h 294639"/>
                <a:gd name="T38" fmla="*/ 71176 w 579120"/>
                <a:gd name="T39" fmla="*/ 268531 h 294639"/>
                <a:gd name="T40" fmla="*/ 580389 w 579120"/>
                <a:gd name="T41" fmla="*/ 11529 h 294639"/>
                <a:gd name="T42" fmla="*/ 574787 w 579120"/>
                <a:gd name="T43" fmla="*/ 0 h 29463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79120" h="294639">
                  <a:moveTo>
                    <a:pt x="51053" y="226440"/>
                  </a:moveTo>
                  <a:lnTo>
                    <a:pt x="0" y="294639"/>
                  </a:lnTo>
                  <a:lnTo>
                    <a:pt x="85217" y="294513"/>
                  </a:lnTo>
                  <a:lnTo>
                    <a:pt x="73871" y="271906"/>
                  </a:lnTo>
                  <a:lnTo>
                    <a:pt x="59690" y="271906"/>
                  </a:lnTo>
                  <a:lnTo>
                    <a:pt x="53975" y="260476"/>
                  </a:lnTo>
                  <a:lnTo>
                    <a:pt x="65288" y="254804"/>
                  </a:lnTo>
                  <a:lnTo>
                    <a:pt x="51053" y="226440"/>
                  </a:lnTo>
                  <a:close/>
                </a:path>
                <a:path w="579120" h="294639">
                  <a:moveTo>
                    <a:pt x="65288" y="254804"/>
                  </a:moveTo>
                  <a:lnTo>
                    <a:pt x="53975" y="260476"/>
                  </a:lnTo>
                  <a:lnTo>
                    <a:pt x="59690" y="271906"/>
                  </a:lnTo>
                  <a:lnTo>
                    <a:pt x="71020" y="266225"/>
                  </a:lnTo>
                  <a:lnTo>
                    <a:pt x="65288" y="254804"/>
                  </a:lnTo>
                  <a:close/>
                </a:path>
                <a:path w="579120" h="294639">
                  <a:moveTo>
                    <a:pt x="71020" y="266225"/>
                  </a:moveTo>
                  <a:lnTo>
                    <a:pt x="59690" y="271906"/>
                  </a:lnTo>
                  <a:lnTo>
                    <a:pt x="73871" y="271906"/>
                  </a:lnTo>
                  <a:lnTo>
                    <a:pt x="71020" y="266225"/>
                  </a:lnTo>
                  <a:close/>
                </a:path>
                <a:path w="579120" h="294639">
                  <a:moveTo>
                    <a:pt x="573531" y="0"/>
                  </a:moveTo>
                  <a:lnTo>
                    <a:pt x="65288" y="254804"/>
                  </a:lnTo>
                  <a:lnTo>
                    <a:pt x="71020" y="266225"/>
                  </a:lnTo>
                  <a:lnTo>
                    <a:pt x="579120" y="11429"/>
                  </a:lnTo>
                  <a:lnTo>
                    <a:pt x="5735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p>
              <a:endParaRPr lang="en-US" dirty="0">
                <a:solidFill>
                  <a:prstClr val="black"/>
                </a:solidFill>
              </a:endParaRPr>
            </a:p>
          </p:txBody>
        </p:sp>
        <p:sp>
          <p:nvSpPr>
            <p:cNvPr id="481" name="object 250"/>
            <p:cNvSpPr txBox="1"/>
            <p:nvPr/>
          </p:nvSpPr>
          <p:spPr>
            <a:xfrm>
              <a:off x="7243763" y="3754438"/>
              <a:ext cx="717550" cy="287337"/>
            </a:xfrm>
            <a:prstGeom prst="rect">
              <a:avLst/>
            </a:prstGeom>
          </p:spPr>
          <p:txBody>
            <a:bodyPr lIns="0" tIns="0" rIns="0" bIns="0">
              <a:spAutoFit/>
            </a:bodyPr>
            <a:lstStyle/>
            <a:p>
              <a:pPr marL="12700">
                <a:defRPr/>
              </a:pPr>
              <a:r>
                <a:rPr b="1" spc="-10" dirty="0">
                  <a:solidFill>
                    <a:prstClr val="black"/>
                  </a:solidFill>
                  <a:latin typeface="Times New Roman"/>
                  <a:cs typeface="Times New Roman"/>
                </a:rPr>
                <a:t>q</a:t>
              </a:r>
              <a:r>
                <a:rPr sz="1000" b="1" spc="-10" dirty="0">
                  <a:solidFill>
                    <a:prstClr val="black"/>
                  </a:solidFill>
                  <a:latin typeface="Times New Roman"/>
                  <a:cs typeface="Times New Roman"/>
                </a:rPr>
                <a:t>L1&lt;&gt;</a:t>
              </a:r>
              <a:r>
                <a:rPr b="1" spc="-10" dirty="0">
                  <a:solidFill>
                    <a:prstClr val="black"/>
                  </a:solidFill>
                  <a:latin typeface="Times New Roman"/>
                  <a:cs typeface="Times New Roman"/>
                </a:rPr>
                <a:t>q</a:t>
              </a:r>
              <a:r>
                <a:rPr sz="1000" b="1" spc="-10" dirty="0">
                  <a:solidFill>
                    <a:prstClr val="black"/>
                  </a:solidFill>
                  <a:latin typeface="Times New Roman"/>
                  <a:cs typeface="Times New Roman"/>
                </a:rPr>
                <a:t>L2</a:t>
              </a:r>
              <a:endParaRPr sz="1000" dirty="0">
                <a:solidFill>
                  <a:prstClr val="black"/>
                </a:solidFill>
                <a:latin typeface="Times New Roman"/>
                <a:cs typeface="Times New Roman"/>
              </a:endParaRPr>
            </a:p>
          </p:txBody>
        </p:sp>
      </p:grpSp>
      <p:sp>
        <p:nvSpPr>
          <p:cNvPr id="497" name="object 4"/>
          <p:cNvSpPr txBox="1">
            <a:spLocks noChangeArrowheads="1"/>
          </p:cNvSpPr>
          <p:nvPr/>
        </p:nvSpPr>
        <p:spPr bwMode="auto">
          <a:xfrm>
            <a:off x="1958976" y="517525"/>
            <a:ext cx="220663"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127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dirty="0">
                <a:solidFill>
                  <a:srgbClr val="FFFFFF"/>
                </a:solidFill>
                <a:latin typeface="Calibri" panose="020F0502020204030204" pitchFamily="34" charset="0"/>
                <a:cs typeface="Tahoma" panose="020B0604030504040204" pitchFamily="34" charset="0"/>
              </a:rPr>
              <a:t>15</a:t>
            </a:r>
            <a:endParaRPr lang="en-US" altLang="en-US" sz="1400" dirty="0">
              <a:solidFill>
                <a:prstClr val="black"/>
              </a:solidFill>
              <a:latin typeface="Calibri" panose="020F0502020204030204" pitchFamily="34" charset="0"/>
              <a:cs typeface="Tahoma" panose="020B0604030504040204" pitchFamily="34" charset="0"/>
            </a:endParaRPr>
          </a:p>
        </p:txBody>
      </p:sp>
      <p:sp>
        <p:nvSpPr>
          <p:cNvPr id="499" name="object 5"/>
          <p:cNvSpPr txBox="1">
            <a:spLocks/>
          </p:cNvSpPr>
          <p:nvPr/>
        </p:nvSpPr>
        <p:spPr bwMode="auto">
          <a:xfrm>
            <a:off x="1958976" y="188640"/>
            <a:ext cx="83026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ctr" anchorCtr="0" compatLnSpc="1">
            <a:prstTxWarp prst="textNoShape">
              <a:avLst/>
            </a:prstTxWarp>
            <a:spAutoFit/>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marL="12700">
              <a:defRPr/>
            </a:pPr>
            <a:r>
              <a:rPr lang="el-GR" sz="2400" b="1" kern="0" spc="-5" dirty="0">
                <a:solidFill>
                  <a:srgbClr val="94B6D2">
                    <a:lumMod val="50000"/>
                  </a:srgbClr>
                </a:solidFill>
                <a:latin typeface="Calibri" panose="020F0502020204030204" pitchFamily="34" charset="0"/>
                <a:cs typeface="Tahoma"/>
              </a:rPr>
              <a:t>Πώς εκτιμούμε  τη θνησιμότητα Ζ από κατανομές μήκους;</a:t>
            </a:r>
          </a:p>
        </p:txBody>
      </p:sp>
      <p:pic>
        <p:nvPicPr>
          <p:cNvPr id="251" name="Picture 250"/>
          <p:cNvPicPr>
            <a:picLocks noChangeAspect="1"/>
          </p:cNvPicPr>
          <p:nvPr/>
        </p:nvPicPr>
        <p:blipFill>
          <a:blip r:embed="rId2"/>
          <a:stretch>
            <a:fillRect/>
          </a:stretch>
        </p:blipFill>
        <p:spPr>
          <a:xfrm>
            <a:off x="2850274" y="2708921"/>
            <a:ext cx="1590476" cy="733333"/>
          </a:xfrm>
          <a:prstGeom prst="rect">
            <a:avLst/>
          </a:prstGeom>
        </p:spPr>
      </p:pic>
      <p:sp>
        <p:nvSpPr>
          <p:cNvPr id="3" name="Rectangle 2"/>
          <p:cNvSpPr/>
          <p:nvPr/>
        </p:nvSpPr>
        <p:spPr>
          <a:xfrm>
            <a:off x="848139" y="3429000"/>
            <a:ext cx="5718975" cy="2308324"/>
          </a:xfrm>
          <a:prstGeom prst="rect">
            <a:avLst/>
          </a:prstGeom>
        </p:spPr>
        <p:txBody>
          <a:bodyPr wrap="square">
            <a:spAutoFit/>
          </a:bodyPr>
          <a:lstStyle/>
          <a:p>
            <a:r>
              <a:rPr lang="el-GR" sz="1600" dirty="0">
                <a:solidFill>
                  <a:prstClr val="black"/>
                </a:solidFill>
              </a:rPr>
              <a:t>όπου:</a:t>
            </a:r>
            <a:endParaRPr lang="en-US" sz="1600" dirty="0">
              <a:solidFill>
                <a:prstClr val="black"/>
              </a:solidFill>
            </a:endParaRPr>
          </a:p>
          <a:p>
            <a:r>
              <a:rPr lang="en-US" sz="1600" b="1" dirty="0">
                <a:solidFill>
                  <a:srgbClr val="0070C0"/>
                </a:solidFill>
              </a:rPr>
              <a:t>N</a:t>
            </a:r>
            <a:r>
              <a:rPr lang="en-US" sz="1600" dirty="0">
                <a:solidFill>
                  <a:prstClr val="black"/>
                </a:solidFill>
              </a:rPr>
              <a:t>= </a:t>
            </a:r>
            <a:r>
              <a:rPr lang="el-GR" sz="1600" dirty="0" err="1">
                <a:solidFill>
                  <a:prstClr val="black"/>
                </a:solidFill>
              </a:rPr>
              <a:t>αρ</a:t>
            </a:r>
            <a:r>
              <a:rPr lang="el-GR" sz="1600" dirty="0">
                <a:solidFill>
                  <a:prstClr val="black"/>
                </a:solidFill>
              </a:rPr>
              <a:t>. </a:t>
            </a:r>
            <a:r>
              <a:rPr lang="el-GR" sz="1600" dirty="0" err="1">
                <a:solidFill>
                  <a:prstClr val="black"/>
                </a:solidFill>
              </a:rPr>
              <a:t>ατομων</a:t>
            </a:r>
            <a:r>
              <a:rPr lang="el-GR" sz="1600" dirty="0">
                <a:solidFill>
                  <a:prstClr val="black"/>
                </a:solidFill>
              </a:rPr>
              <a:t> σε μια κλάση μήκους </a:t>
            </a:r>
            <a:r>
              <a:rPr lang="en-US" sz="1600" dirty="0">
                <a:solidFill>
                  <a:prstClr val="black"/>
                </a:solidFill>
              </a:rPr>
              <a:t>L1-L2</a:t>
            </a:r>
          </a:p>
          <a:p>
            <a:r>
              <a:rPr lang="el-GR" sz="1600" b="1" dirty="0" err="1">
                <a:solidFill>
                  <a:srgbClr val="0070C0"/>
                </a:solidFill>
              </a:rPr>
              <a:t>dt</a:t>
            </a:r>
            <a:r>
              <a:rPr lang="el-GR" sz="1600" b="1" dirty="0">
                <a:solidFill>
                  <a:srgbClr val="0070C0"/>
                </a:solidFill>
              </a:rPr>
              <a:t> </a:t>
            </a:r>
            <a:r>
              <a:rPr lang="el-GR" sz="1600" dirty="0">
                <a:solidFill>
                  <a:prstClr val="black"/>
                </a:solidFill>
              </a:rPr>
              <a:t>(= t2 - t1) είναι ο χρόνος που απαιτείται για να αυξηθεί ένα ψάρι από το μήκος L1 </a:t>
            </a:r>
            <a:r>
              <a:rPr lang="el-GR" sz="1600" dirty="0" err="1">
                <a:solidFill>
                  <a:prstClr val="black"/>
                </a:solidFill>
              </a:rPr>
              <a:t>ώς</a:t>
            </a:r>
            <a:r>
              <a:rPr lang="el-GR" sz="1600" dirty="0">
                <a:solidFill>
                  <a:prstClr val="black"/>
                </a:solidFill>
              </a:rPr>
              <a:t> το μήκος L2</a:t>
            </a:r>
          </a:p>
          <a:p>
            <a:endParaRPr lang="el-GR" sz="1600" dirty="0">
              <a:solidFill>
                <a:prstClr val="black"/>
              </a:solidFill>
            </a:endParaRPr>
          </a:p>
          <a:p>
            <a:r>
              <a:rPr lang="el-GR" sz="1600" b="1" dirty="0">
                <a:solidFill>
                  <a:srgbClr val="0070C0"/>
                </a:solidFill>
              </a:rPr>
              <a:t> t </a:t>
            </a:r>
            <a:r>
              <a:rPr lang="el-GR" sz="1600" dirty="0">
                <a:solidFill>
                  <a:prstClr val="black"/>
                </a:solidFill>
              </a:rPr>
              <a:t>= (t1 + t2)/2 είναι η σχετική ηλικία που αντιστοιχεί στο μέσο μήκος της κλάσης μήκους (δηλαδή της L1 - L2)</a:t>
            </a:r>
          </a:p>
          <a:p>
            <a:endParaRPr lang="el-GR" sz="1600" dirty="0">
              <a:solidFill>
                <a:prstClr val="black"/>
              </a:solidFill>
            </a:endParaRPr>
          </a:p>
          <a:p>
            <a:r>
              <a:rPr lang="el-GR" sz="1600" dirty="0">
                <a:solidFill>
                  <a:prstClr val="black"/>
                </a:solidFill>
              </a:rPr>
              <a:t>Τα t1 και t2 δίνονται από τη σχέση:</a:t>
            </a:r>
            <a:endParaRPr lang="en-US" sz="1600" dirty="0">
              <a:solidFill>
                <a:prstClr val="black"/>
              </a:solidFill>
            </a:endParaRPr>
          </a:p>
        </p:txBody>
      </p:sp>
      <p:pic>
        <p:nvPicPr>
          <p:cNvPr id="498" name="Picture 497"/>
          <p:cNvPicPr>
            <a:picLocks noChangeAspect="1"/>
          </p:cNvPicPr>
          <p:nvPr/>
        </p:nvPicPr>
        <p:blipFill>
          <a:blip r:embed="rId3"/>
          <a:stretch>
            <a:fillRect/>
          </a:stretch>
        </p:blipFill>
        <p:spPr>
          <a:xfrm>
            <a:off x="2488370" y="5857131"/>
            <a:ext cx="1952381" cy="657143"/>
          </a:xfrm>
          <a:prstGeom prst="rect">
            <a:avLst/>
          </a:prstGeom>
        </p:spPr>
      </p:pic>
      <p:sp>
        <p:nvSpPr>
          <p:cNvPr id="4" name="Rectangle 3"/>
          <p:cNvSpPr/>
          <p:nvPr/>
        </p:nvSpPr>
        <p:spPr>
          <a:xfrm>
            <a:off x="4439817" y="6381740"/>
            <a:ext cx="5272725" cy="369332"/>
          </a:xfrm>
          <a:prstGeom prst="rect">
            <a:avLst/>
          </a:prstGeom>
        </p:spPr>
        <p:txBody>
          <a:bodyPr wrap="none">
            <a:spAutoFit/>
          </a:bodyPr>
          <a:lstStyle/>
          <a:p>
            <a:r>
              <a:rPr lang="en-US" altLang="en-US" dirty="0">
                <a:solidFill>
                  <a:prstClr val="black"/>
                </a:solidFill>
                <a:latin typeface="Calibri" panose="020F0502020204030204" pitchFamily="34" charset="0"/>
                <a:cs typeface="Tahoma" panose="020B0604030504040204" pitchFamily="34" charset="0"/>
              </a:rPr>
              <a:t>Κ</a:t>
            </a:r>
            <a:r>
              <a:rPr lang="el-GR" altLang="en-US" dirty="0">
                <a:solidFill>
                  <a:prstClr val="black"/>
                </a:solidFill>
                <a:latin typeface="Calibri" panose="020F0502020204030204" pitchFamily="34" charset="0"/>
                <a:cs typeface="Tahoma" panose="020B0604030504040204" pitchFamily="34" charset="0"/>
              </a:rPr>
              <a:t>,</a:t>
            </a:r>
            <a:r>
              <a:rPr lang="en-US" altLang="en-US" dirty="0">
                <a:solidFill>
                  <a:prstClr val="black"/>
                </a:solidFill>
                <a:latin typeface="Calibri" panose="020F0502020204030204" pitchFamily="34" charset="0"/>
                <a:cs typeface="Tahoma" panose="020B0604030504040204" pitchFamily="34" charset="0"/>
              </a:rPr>
              <a:t> t</a:t>
            </a:r>
            <a:r>
              <a:rPr lang="en-US" altLang="en-US" sz="1200" dirty="0">
                <a:solidFill>
                  <a:prstClr val="black"/>
                </a:solidFill>
                <a:latin typeface="Calibri" panose="020F0502020204030204" pitchFamily="34" charset="0"/>
                <a:cs typeface="Tahoma" panose="020B0604030504040204" pitchFamily="34" charset="0"/>
              </a:rPr>
              <a:t>0</a:t>
            </a:r>
            <a:r>
              <a:rPr lang="en-US" altLang="en-US" dirty="0">
                <a:solidFill>
                  <a:prstClr val="black"/>
                </a:solidFill>
                <a:latin typeface="Calibri" panose="020F0502020204030204" pitchFamily="34" charset="0"/>
                <a:cs typeface="Tahoma" panose="020B0604030504040204" pitchFamily="34" charset="0"/>
              </a:rPr>
              <a:t> και L</a:t>
            </a:r>
            <a:r>
              <a:rPr lang="en-US" altLang="en-US" sz="1200" dirty="0">
                <a:solidFill>
                  <a:prstClr val="black"/>
                </a:solidFill>
                <a:latin typeface="Calibri" panose="020F0502020204030204" pitchFamily="34" charset="0"/>
                <a:cs typeface="Tahoma" panose="020B0604030504040204" pitchFamily="34" charset="0"/>
              </a:rPr>
              <a:t>∞</a:t>
            </a:r>
            <a:r>
              <a:rPr lang="en-US" altLang="en-US" dirty="0">
                <a:solidFill>
                  <a:prstClr val="black"/>
                </a:solidFill>
                <a:latin typeface="Calibri" panose="020F0502020204030204" pitchFamily="34" charset="0"/>
                <a:cs typeface="Tahoma" panose="020B0604030504040204" pitchFamily="34" charset="0"/>
              </a:rPr>
              <a:t> </a:t>
            </a:r>
            <a:r>
              <a:rPr lang="el-GR" altLang="en-US" dirty="0">
                <a:solidFill>
                  <a:prstClr val="black"/>
                </a:solidFill>
                <a:latin typeface="Calibri" panose="020F0502020204030204" pitchFamily="34" charset="0"/>
                <a:cs typeface="Tahoma" panose="020B0604030504040204" pitchFamily="34" charset="0"/>
              </a:rPr>
              <a:t>δίνονται από την εξίσωση </a:t>
            </a:r>
            <a:r>
              <a:rPr lang="en-US" altLang="en-US" dirty="0">
                <a:solidFill>
                  <a:prstClr val="black"/>
                </a:solidFill>
                <a:latin typeface="Calibri" panose="020F0502020204030204" pitchFamily="34" charset="0"/>
                <a:cs typeface="Tahoma" panose="020B0604030504040204" pitchFamily="34" charset="0"/>
              </a:rPr>
              <a:t>von </a:t>
            </a:r>
            <a:r>
              <a:rPr lang="en-US" altLang="en-US" dirty="0" err="1">
                <a:solidFill>
                  <a:prstClr val="black"/>
                </a:solidFill>
                <a:latin typeface="Calibri" panose="020F0502020204030204" pitchFamily="34" charset="0"/>
                <a:cs typeface="Tahoma" panose="020B0604030504040204" pitchFamily="34" charset="0"/>
              </a:rPr>
              <a:t>Bertalanffy</a:t>
            </a:r>
            <a:endParaRPr lang="en-US" dirty="0">
              <a:solidFill>
                <a:prstClr val="black"/>
              </a:solidFill>
            </a:endParaRPr>
          </a:p>
        </p:txBody>
      </p:sp>
    </p:spTree>
    <p:extLst>
      <p:ext uri="{BB962C8B-B14F-4D97-AF65-F5344CB8AC3E}">
        <p14:creationId xmlns:p14="http://schemas.microsoft.com/office/powerpoint/2010/main" val="1903444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2475" y="1944172"/>
            <a:ext cx="3397212" cy="2492990"/>
          </a:xfrm>
          <a:prstGeom prst="rect">
            <a:avLst/>
          </a:prstGeom>
        </p:spPr>
        <p:txBody>
          <a:bodyPr wrap="none">
            <a:spAutoFit/>
          </a:bodyPr>
          <a:lstStyle/>
          <a:p>
            <a:r>
              <a:rPr lang="en-US" altLang="el-GR" sz="2800" b="1" dirty="0" err="1">
                <a:solidFill>
                  <a:srgbClr val="0000FF"/>
                </a:solidFill>
                <a:latin typeface="Calibri" panose="020F0502020204030204" pitchFamily="34" charset="0"/>
              </a:rPr>
              <a:t>Φυσική</a:t>
            </a:r>
            <a:r>
              <a:rPr lang="en-US" altLang="el-GR" sz="2800" b="1" dirty="0">
                <a:solidFill>
                  <a:srgbClr val="0000FF"/>
                </a:solidFill>
                <a:latin typeface="Calibri" panose="020F0502020204030204" pitchFamily="34" charset="0"/>
              </a:rPr>
              <a:t> </a:t>
            </a:r>
            <a:r>
              <a:rPr lang="en-US" altLang="el-GR" sz="2800" b="1" dirty="0" err="1">
                <a:solidFill>
                  <a:srgbClr val="0000FF"/>
                </a:solidFill>
                <a:latin typeface="Calibri" panose="020F0502020204030204" pitchFamily="34" charset="0"/>
              </a:rPr>
              <a:t>Θνησιμότητ</a:t>
            </a:r>
            <a:r>
              <a:rPr lang="en-US" altLang="el-GR" sz="2800" b="1" dirty="0">
                <a:solidFill>
                  <a:srgbClr val="0000FF"/>
                </a:solidFill>
                <a:latin typeface="Calibri" panose="020F0502020204030204" pitchFamily="34" charset="0"/>
              </a:rPr>
              <a:t>α</a:t>
            </a:r>
            <a:endParaRPr lang="el-GR" altLang="el-GR" sz="2800" b="1" dirty="0">
              <a:solidFill>
                <a:srgbClr val="0000FF"/>
              </a:solidFill>
              <a:latin typeface="Calibri" panose="020F0502020204030204" pitchFamily="34" charset="0"/>
            </a:endParaRPr>
          </a:p>
          <a:p>
            <a:pPr marL="342900" indent="-342900">
              <a:buFont typeface="Arial" panose="020B0604020202020204" pitchFamily="34" charset="0"/>
              <a:buChar char="•"/>
            </a:pPr>
            <a:r>
              <a:rPr lang="el-GR" altLang="el-GR" sz="2400" dirty="0">
                <a:solidFill>
                  <a:prstClr val="black"/>
                </a:solidFill>
                <a:latin typeface="Calibri" panose="020F0502020204030204" pitchFamily="34" charset="0"/>
              </a:rPr>
              <a:t>Ορισμός</a:t>
            </a:r>
          </a:p>
          <a:p>
            <a:pPr marL="342900" indent="-342900">
              <a:buFont typeface="Arial" panose="020B0604020202020204" pitchFamily="34" charset="0"/>
              <a:buChar char="•"/>
            </a:pPr>
            <a:r>
              <a:rPr lang="el-GR" altLang="el-GR" sz="2400" dirty="0">
                <a:solidFill>
                  <a:prstClr val="black"/>
                </a:solidFill>
                <a:latin typeface="Calibri" panose="020F0502020204030204" pitchFamily="34" charset="0"/>
              </a:rPr>
              <a:t>Από τι εξαρτάται</a:t>
            </a:r>
          </a:p>
          <a:p>
            <a:pPr marL="342900" indent="-342900">
              <a:buFont typeface="Arial" panose="020B0604020202020204" pitchFamily="34" charset="0"/>
              <a:buChar char="•"/>
            </a:pPr>
            <a:r>
              <a:rPr lang="el-GR" altLang="el-GR" sz="2400" dirty="0">
                <a:solidFill>
                  <a:prstClr val="black"/>
                </a:solidFill>
                <a:latin typeface="Calibri" panose="020F0502020204030204" pitchFamily="34" charset="0"/>
              </a:rPr>
              <a:t>Γιατί είναι σημαντική</a:t>
            </a:r>
            <a:r>
              <a:rPr lang="en-US" altLang="el-GR" sz="2400" dirty="0">
                <a:solidFill>
                  <a:prstClr val="black"/>
                </a:solidFill>
                <a:latin typeface="Calibri" panose="020F0502020204030204" pitchFamily="34" charset="0"/>
              </a:rPr>
              <a:t> </a:t>
            </a:r>
            <a:endParaRPr lang="el-GR" altLang="el-GR" sz="2400" dirty="0">
              <a:solidFill>
                <a:prstClr val="black"/>
              </a:solidFill>
              <a:latin typeface="Calibri" panose="020F0502020204030204" pitchFamily="34" charset="0"/>
            </a:endParaRPr>
          </a:p>
          <a:p>
            <a:pPr marL="342900" indent="-342900">
              <a:buFont typeface="Arial" panose="020B0604020202020204" pitchFamily="34" charset="0"/>
              <a:buChar char="•"/>
            </a:pPr>
            <a:r>
              <a:rPr lang="el-GR" sz="2400" dirty="0">
                <a:solidFill>
                  <a:prstClr val="black"/>
                </a:solidFill>
                <a:latin typeface="Calibri" panose="020F0502020204030204" pitchFamily="34" charset="0"/>
              </a:rPr>
              <a:t>Εμπειρικές εξισώσεις</a:t>
            </a:r>
          </a:p>
          <a:p>
            <a:endParaRPr lang="en-US" sz="2800" dirty="0">
              <a:solidFill>
                <a:prstClr val="black"/>
              </a:solidFill>
            </a:endParaRPr>
          </a:p>
        </p:txBody>
      </p:sp>
    </p:spTree>
    <p:extLst>
      <p:ext uri="{BB962C8B-B14F-4D97-AF65-F5344CB8AC3E}">
        <p14:creationId xmlns:p14="http://schemas.microsoft.com/office/powerpoint/2010/main" val="1841946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9" name="Text Box 3"/>
          <p:cNvSpPr txBox="1">
            <a:spLocks noChangeArrowheads="1"/>
          </p:cNvSpPr>
          <p:nvPr/>
        </p:nvSpPr>
        <p:spPr bwMode="auto">
          <a:xfrm>
            <a:off x="2424114" y="134939"/>
            <a:ext cx="73437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l-GR" b="1" dirty="0">
                <a:solidFill>
                  <a:srgbClr val="0000FF"/>
                </a:solidFill>
                <a:latin typeface="Calibri" panose="020F0502020204030204" pitchFamily="34" charset="0"/>
              </a:rPr>
              <a:t>Τι είναι η φυσική θνησιμότητα (</a:t>
            </a:r>
            <a:r>
              <a:rPr lang="en-US" altLang="el-GR" b="1" i="1" dirty="0">
                <a:solidFill>
                  <a:srgbClr val="0000FF"/>
                </a:solidFill>
                <a:latin typeface="Calibri" panose="020F0502020204030204" pitchFamily="34" charset="0"/>
              </a:rPr>
              <a:t>Μ</a:t>
            </a:r>
            <a:r>
              <a:rPr lang="en-US" altLang="el-GR" b="1" dirty="0">
                <a:solidFill>
                  <a:srgbClr val="0000FF"/>
                </a:solidFill>
                <a:latin typeface="Calibri" panose="020F0502020204030204" pitchFamily="34" charset="0"/>
              </a:rPr>
              <a:t>);</a:t>
            </a:r>
          </a:p>
        </p:txBody>
      </p:sp>
      <p:sp>
        <p:nvSpPr>
          <p:cNvPr id="535556" name="Text Box 4"/>
          <p:cNvSpPr txBox="1">
            <a:spLocks noChangeArrowheads="1"/>
          </p:cNvSpPr>
          <p:nvPr/>
        </p:nvSpPr>
        <p:spPr bwMode="auto">
          <a:xfrm>
            <a:off x="2095501" y="908051"/>
            <a:ext cx="7961313" cy="5355312"/>
          </a:xfrm>
          <a:prstGeom prst="rect">
            <a:avLst/>
          </a:prstGeom>
          <a:noFill/>
          <a:ln w="9525">
            <a:noFill/>
            <a:miter lim="800000"/>
            <a:headEnd/>
            <a:tailEnd/>
          </a:ln>
          <a:effectLst/>
        </p:spPr>
        <p:txBody>
          <a:bodyPr>
            <a:spAutoFit/>
          </a:bodyPr>
          <a:lstStyle/>
          <a:p>
            <a:pPr algn="just">
              <a:defRPr/>
            </a:pPr>
            <a:r>
              <a:rPr lang="en-US" b="1" dirty="0">
                <a:solidFill>
                  <a:srgbClr val="FF0000"/>
                </a:solidFill>
                <a:latin typeface="Calibri" panose="020F0502020204030204" pitchFamily="34" charset="0"/>
              </a:rPr>
              <a:t>Επισκόπηση:</a:t>
            </a:r>
            <a:endParaRPr lang="en-US" b="1" dirty="0">
              <a:solidFill>
                <a:srgbClr val="0000FF"/>
              </a:solidFill>
              <a:latin typeface="Calibri" panose="020F0502020204030204" pitchFamily="34" charset="0"/>
            </a:endParaRPr>
          </a:p>
          <a:p>
            <a:pPr algn="just">
              <a:defRPr/>
            </a:pPr>
            <a:endParaRPr lang="en-US" dirty="0">
              <a:solidFill>
                <a:srgbClr val="0000FF"/>
              </a:solidFill>
              <a:latin typeface="Calibri" panose="020F0502020204030204" pitchFamily="34" charset="0"/>
            </a:endParaRPr>
          </a:p>
          <a:p>
            <a:pPr marL="342900" indent="-342900" algn="just">
              <a:buFont typeface="+mj-lt"/>
              <a:buAutoNum type="arabicPeriod"/>
              <a:defRPr/>
            </a:pPr>
            <a:r>
              <a:rPr lang="en-US" dirty="0">
                <a:solidFill>
                  <a:prstClr val="black"/>
                </a:solidFill>
                <a:latin typeface="Calibri" panose="020F0502020204030204" pitchFamily="34" charset="0"/>
              </a:rPr>
              <a:t>Είναι η διαδικασία της θνησιμότητας των ψαριών σε έναν πληθυσμό που οφείλ</a:t>
            </a:r>
            <a:r>
              <a:rPr lang="el-GR" dirty="0">
                <a:solidFill>
                  <a:prstClr val="black"/>
                </a:solidFill>
                <a:latin typeface="Calibri" panose="020F0502020204030204" pitchFamily="34" charset="0"/>
              </a:rPr>
              <a:t>ε</a:t>
            </a:r>
            <a:r>
              <a:rPr lang="en-US" dirty="0">
                <a:solidFill>
                  <a:prstClr val="black"/>
                </a:solidFill>
                <a:latin typeface="Calibri" panose="020F0502020204030204" pitchFamily="34" charset="0"/>
              </a:rPr>
              <a:t>ται σε φυσικά αίτια, όπως θήρευση και ασθένεια. </a:t>
            </a:r>
          </a:p>
          <a:p>
            <a:pPr marL="342900" indent="-342900" algn="just">
              <a:buFont typeface="+mj-lt"/>
              <a:buAutoNum type="arabicPeriod"/>
              <a:defRPr/>
            </a:pPr>
            <a:endParaRPr lang="en-US" dirty="0">
              <a:solidFill>
                <a:prstClr val="black"/>
              </a:solidFill>
              <a:latin typeface="Calibri" panose="020F0502020204030204" pitchFamily="34" charset="0"/>
            </a:endParaRPr>
          </a:p>
          <a:p>
            <a:pPr marL="342900" indent="-342900" algn="just">
              <a:buFont typeface="+mj-lt"/>
              <a:buAutoNum type="arabicPeriod"/>
              <a:defRPr/>
            </a:pPr>
            <a:r>
              <a:rPr lang="el-GR" dirty="0">
                <a:solidFill>
                  <a:prstClr val="black"/>
                </a:solidFill>
                <a:latin typeface="Calibri" panose="020F0502020204030204" pitchFamily="34" charset="0"/>
              </a:rPr>
              <a:t>Σ</a:t>
            </a:r>
            <a:r>
              <a:rPr lang="en-US" dirty="0">
                <a:solidFill>
                  <a:prstClr val="black"/>
                </a:solidFill>
                <a:latin typeface="Calibri" panose="020F0502020204030204" pitchFamily="34" charset="0"/>
              </a:rPr>
              <a:t>υνήθως αναφέρ</a:t>
            </a:r>
            <a:r>
              <a:rPr lang="el-GR" dirty="0">
                <a:solidFill>
                  <a:prstClr val="black"/>
                </a:solidFill>
                <a:latin typeface="Calibri" panose="020F0502020204030204" pitchFamily="34" charset="0"/>
              </a:rPr>
              <a:t>ε</a:t>
            </a:r>
            <a:r>
              <a:rPr lang="en-US" dirty="0">
                <a:solidFill>
                  <a:prstClr val="black"/>
                </a:solidFill>
                <a:latin typeface="Calibri" panose="020F0502020204030204" pitchFamily="34" charset="0"/>
              </a:rPr>
              <a:t>ται </a:t>
            </a:r>
            <a:r>
              <a:rPr lang="en-US" dirty="0" err="1">
                <a:solidFill>
                  <a:prstClr val="black"/>
                </a:solidFill>
                <a:latin typeface="Calibri" panose="020F0502020204030204" pitchFamily="34" charset="0"/>
              </a:rPr>
              <a:t>σε</a:t>
            </a:r>
            <a:r>
              <a:rPr lang="en-US" dirty="0">
                <a:solidFill>
                  <a:prstClr val="black"/>
                </a:solidFill>
                <a:latin typeface="Calibri" panose="020F0502020204030204" pitchFamily="34" charset="0"/>
              </a:rPr>
              <a:t> </a:t>
            </a:r>
            <a:r>
              <a:rPr lang="en-US" dirty="0" err="1">
                <a:solidFill>
                  <a:prstClr val="black"/>
                </a:solidFill>
                <a:latin typeface="Calibri" panose="020F0502020204030204" pitchFamily="34" charset="0"/>
              </a:rPr>
              <a:t>θνησιμότητ</a:t>
            </a:r>
            <a:r>
              <a:rPr lang="en-US" dirty="0">
                <a:solidFill>
                  <a:prstClr val="black"/>
                </a:solidFill>
                <a:latin typeface="Calibri" panose="020F0502020204030204" pitchFamily="34" charset="0"/>
              </a:rPr>
              <a:t>α </a:t>
            </a:r>
            <a:r>
              <a:rPr lang="en-US" b="1" dirty="0">
                <a:solidFill>
                  <a:prstClr val="black"/>
                </a:solidFill>
                <a:latin typeface="Calibri" panose="020F0502020204030204" pitchFamily="34" charset="0"/>
              </a:rPr>
              <a:t>μετά </a:t>
            </a:r>
            <a:r>
              <a:rPr lang="el-GR" b="1" dirty="0">
                <a:solidFill>
                  <a:prstClr val="black"/>
                </a:solidFill>
                <a:latin typeface="Calibri" panose="020F0502020204030204" pitchFamily="34" charset="0"/>
              </a:rPr>
              <a:t>τη στρατολόγηση, </a:t>
            </a:r>
            <a:r>
              <a:rPr lang="el-GR" dirty="0">
                <a:solidFill>
                  <a:prstClr val="black"/>
                </a:solidFill>
                <a:latin typeface="Calibri" panose="020F0502020204030204" pitchFamily="34" charset="0"/>
              </a:rPr>
              <a:t>καθώς</a:t>
            </a:r>
            <a:r>
              <a:rPr lang="el-GR" b="1" dirty="0">
                <a:solidFill>
                  <a:prstClr val="black"/>
                </a:solidFill>
                <a:latin typeface="Calibri" panose="020F0502020204030204" pitchFamily="34" charset="0"/>
              </a:rPr>
              <a:t> </a:t>
            </a:r>
            <a:r>
              <a:rPr lang="en-US" dirty="0">
                <a:solidFill>
                  <a:prstClr val="black"/>
                </a:solidFill>
                <a:latin typeface="Calibri" panose="020F0502020204030204" pitchFamily="34" charset="0"/>
              </a:rPr>
              <a:t>η θνησιμότητα κατά </a:t>
            </a:r>
            <a:r>
              <a:rPr lang="el-GR" dirty="0">
                <a:solidFill>
                  <a:prstClr val="black"/>
                </a:solidFill>
                <a:latin typeface="Calibri" panose="020F0502020204030204" pitchFamily="34" charset="0"/>
              </a:rPr>
              <a:t>τα προηγούμενα </a:t>
            </a:r>
            <a:r>
              <a:rPr lang="en-US" dirty="0">
                <a:solidFill>
                  <a:prstClr val="black"/>
                </a:solidFill>
                <a:latin typeface="Calibri" panose="020F0502020204030204" pitchFamily="34" charset="0"/>
              </a:rPr>
              <a:t>στάδια του κύκλου ζωής </a:t>
            </a:r>
            <a:r>
              <a:rPr lang="el-GR" dirty="0">
                <a:solidFill>
                  <a:prstClr val="black"/>
                </a:solidFill>
                <a:latin typeface="Calibri" panose="020F0502020204030204" pitchFamily="34" charset="0"/>
              </a:rPr>
              <a:t>εξετάζεται μέσω των ειδικών μοντέλων στρατολόγησης. </a:t>
            </a:r>
            <a:endParaRPr lang="en-US" dirty="0">
              <a:solidFill>
                <a:prstClr val="black"/>
              </a:solidFill>
              <a:latin typeface="Calibri" panose="020F0502020204030204" pitchFamily="34" charset="0"/>
            </a:endParaRPr>
          </a:p>
          <a:p>
            <a:pPr marL="342900" indent="-342900" algn="just">
              <a:buFont typeface="+mj-lt"/>
              <a:buAutoNum type="arabicPeriod"/>
              <a:defRPr/>
            </a:pPr>
            <a:endParaRPr lang="en-US" dirty="0">
              <a:solidFill>
                <a:prstClr val="black"/>
              </a:solidFill>
              <a:latin typeface="Calibri" panose="020F0502020204030204" pitchFamily="34" charset="0"/>
            </a:endParaRPr>
          </a:p>
          <a:p>
            <a:pPr marL="342900" indent="-342900" algn="just">
              <a:buFont typeface="+mj-lt"/>
              <a:buAutoNum type="arabicPeriod"/>
              <a:defRPr/>
            </a:pPr>
            <a:r>
              <a:rPr lang="en-US" dirty="0">
                <a:solidFill>
                  <a:prstClr val="black"/>
                </a:solidFill>
                <a:latin typeface="Calibri" panose="020F0502020204030204" pitchFamily="34" charset="0"/>
              </a:rPr>
              <a:t>Σε αντίθεση με άλλες παραμέτρους όπως η </a:t>
            </a:r>
            <a:r>
              <a:rPr lang="el-GR" dirty="0">
                <a:solidFill>
                  <a:prstClr val="black"/>
                </a:solidFill>
                <a:latin typeface="Calibri" panose="020F0502020204030204" pitchFamily="34" charset="0"/>
              </a:rPr>
              <a:t>αύξηση </a:t>
            </a:r>
            <a:r>
              <a:rPr lang="en-US" dirty="0">
                <a:solidFill>
                  <a:prstClr val="black"/>
                </a:solidFill>
                <a:latin typeface="Calibri" panose="020F0502020204030204" pitchFamily="34" charset="0"/>
              </a:rPr>
              <a:t>(όπου, για παράδειγμα, </a:t>
            </a:r>
            <a:r>
              <a:rPr lang="el-GR" dirty="0">
                <a:solidFill>
                  <a:prstClr val="black"/>
                </a:solidFill>
                <a:latin typeface="Calibri" panose="020F0502020204030204" pitchFamily="34" charset="0"/>
              </a:rPr>
              <a:t>η </a:t>
            </a:r>
            <a:r>
              <a:rPr lang="en-US" dirty="0">
                <a:solidFill>
                  <a:prstClr val="black"/>
                </a:solidFill>
                <a:latin typeface="Calibri" panose="020F0502020204030204" pitchFamily="34" charset="0"/>
              </a:rPr>
              <a:t>εξίσωση von Bertalanffy</a:t>
            </a:r>
            <a:r>
              <a:rPr lang="el-GR" dirty="0">
                <a:solidFill>
                  <a:prstClr val="black"/>
                </a:solidFill>
                <a:latin typeface="Calibri" panose="020F0502020204030204" pitchFamily="34" charset="0"/>
              </a:rPr>
              <a:t> </a:t>
            </a:r>
            <a:r>
              <a:rPr lang="en-US" dirty="0">
                <a:solidFill>
                  <a:prstClr val="black"/>
                </a:solidFill>
                <a:latin typeface="Calibri" panose="020F0502020204030204" pitchFamily="34" charset="0"/>
              </a:rPr>
              <a:t>(VBGF) χρησιμοποιείται ευρέως για να </a:t>
            </a:r>
            <a:r>
              <a:rPr lang="el-GR" dirty="0">
                <a:solidFill>
                  <a:prstClr val="black"/>
                </a:solidFill>
                <a:latin typeface="Calibri" panose="020F0502020204030204" pitchFamily="34" charset="0"/>
              </a:rPr>
              <a:t>γίνουν </a:t>
            </a:r>
            <a:r>
              <a:rPr lang="en-US" dirty="0">
                <a:solidFill>
                  <a:prstClr val="black"/>
                </a:solidFill>
                <a:latin typeface="Calibri" panose="020F0502020204030204" pitchFamily="34" charset="0"/>
              </a:rPr>
              <a:t> εκτιμήσεις των παραμέτρων) </a:t>
            </a:r>
            <a:r>
              <a:rPr lang="el-GR" dirty="0">
                <a:solidFill>
                  <a:prstClr val="black"/>
                </a:solidFill>
                <a:latin typeface="Calibri" panose="020F0502020204030204" pitchFamily="34" charset="0"/>
              </a:rPr>
              <a:t>οι </a:t>
            </a:r>
            <a:r>
              <a:rPr lang="en-US" dirty="0">
                <a:solidFill>
                  <a:prstClr val="black"/>
                </a:solidFill>
                <a:latin typeface="Calibri" panose="020F0502020204030204" pitchFamily="34" charset="0"/>
              </a:rPr>
              <a:t>μεθόδο</a:t>
            </a:r>
            <a:r>
              <a:rPr lang="el-GR" dirty="0">
                <a:solidFill>
                  <a:prstClr val="black"/>
                </a:solidFill>
                <a:latin typeface="Calibri" panose="020F0502020204030204" pitchFamily="34" charset="0"/>
              </a:rPr>
              <a:t>ι</a:t>
            </a:r>
            <a:r>
              <a:rPr lang="en-US" dirty="0">
                <a:solidFill>
                  <a:prstClr val="black"/>
                </a:solidFill>
                <a:latin typeface="Calibri" panose="020F0502020204030204" pitchFamily="34" charset="0"/>
              </a:rPr>
              <a:t> για την εκτίμηση</a:t>
            </a:r>
            <a:r>
              <a:rPr lang="el-GR" dirty="0">
                <a:solidFill>
                  <a:prstClr val="black"/>
                </a:solidFill>
                <a:latin typeface="Calibri" panose="020F0502020204030204" pitchFamily="34" charset="0"/>
              </a:rPr>
              <a:t> της</a:t>
            </a:r>
            <a:r>
              <a:rPr lang="en-US" dirty="0">
                <a:solidFill>
                  <a:prstClr val="black"/>
                </a:solidFill>
                <a:latin typeface="Calibri" panose="020F0502020204030204" pitchFamily="34" charset="0"/>
              </a:rPr>
              <a:t> M είναι πολύ </a:t>
            </a:r>
            <a:r>
              <a:rPr lang="el-GR" dirty="0">
                <a:solidFill>
                  <a:prstClr val="black"/>
                </a:solidFill>
                <a:latin typeface="Calibri" panose="020F0502020204030204" pitchFamily="34" charset="0"/>
              </a:rPr>
              <a:t>ετερογενείς</a:t>
            </a:r>
            <a:r>
              <a:rPr lang="en-US" dirty="0">
                <a:solidFill>
                  <a:prstClr val="black"/>
                </a:solidFill>
                <a:latin typeface="Calibri" panose="020F0502020204030204" pitchFamily="34" charset="0"/>
              </a:rPr>
              <a:t>. </a:t>
            </a:r>
            <a:r>
              <a:rPr lang="en-US" dirty="0" err="1">
                <a:solidFill>
                  <a:prstClr val="black"/>
                </a:solidFill>
                <a:latin typeface="Calibri" panose="020F0502020204030204" pitchFamily="34" charset="0"/>
              </a:rPr>
              <a:t>Είν</a:t>
            </a:r>
            <a:r>
              <a:rPr lang="en-US" dirty="0">
                <a:solidFill>
                  <a:prstClr val="black"/>
                </a:solidFill>
                <a:latin typeface="Calibri" panose="020F0502020204030204" pitchFamily="34" charset="0"/>
              </a:rPr>
              <a:t>αι </a:t>
            </a:r>
            <a:r>
              <a:rPr lang="el-GR" dirty="0">
                <a:solidFill>
                  <a:prstClr val="black"/>
                </a:solidFill>
                <a:latin typeface="Calibri" panose="020F0502020204030204" pitchFamily="34" charset="0"/>
              </a:rPr>
              <a:t>δύσκολο να γίνει </a:t>
            </a:r>
            <a:r>
              <a:rPr lang="en-US" dirty="0">
                <a:solidFill>
                  <a:prstClr val="black"/>
                </a:solidFill>
                <a:latin typeface="Calibri" panose="020F0502020204030204" pitchFamily="34" charset="0"/>
              </a:rPr>
              <a:t>μέτρηση στο εργαστήριο ή στο πεδίο.</a:t>
            </a:r>
            <a:endParaRPr lang="el-GR" dirty="0">
              <a:solidFill>
                <a:prstClr val="black"/>
              </a:solidFill>
              <a:latin typeface="Calibri" panose="020F0502020204030204" pitchFamily="34" charset="0"/>
            </a:endParaRPr>
          </a:p>
          <a:p>
            <a:pPr marL="342900" indent="-342900" algn="just">
              <a:buFont typeface="+mj-lt"/>
              <a:buAutoNum type="arabicPeriod"/>
              <a:defRPr/>
            </a:pPr>
            <a:endParaRPr lang="el-GR" dirty="0">
              <a:solidFill>
                <a:prstClr val="black"/>
              </a:solidFill>
              <a:latin typeface="Calibri" panose="020F0502020204030204" pitchFamily="34" charset="0"/>
            </a:endParaRPr>
          </a:p>
          <a:p>
            <a:pPr marL="342900" indent="-342900" algn="just">
              <a:buFont typeface="+mj-lt"/>
              <a:buAutoNum type="arabicPeriod"/>
              <a:defRPr/>
            </a:pPr>
            <a:r>
              <a:rPr lang="el-GR" dirty="0">
                <a:solidFill>
                  <a:prstClr val="black"/>
                </a:solidFill>
                <a:latin typeface="Calibri" panose="020F0502020204030204" pitchFamily="34" charset="0"/>
              </a:rPr>
              <a:t>Το ενδιαφέρον μας για τη γνώση της φυσικής θνησιμότητας σχετίζεται με το γεγονός ότι F = Z - M</a:t>
            </a:r>
          </a:p>
          <a:p>
            <a:pPr algn="just">
              <a:defRPr/>
            </a:pPr>
            <a:r>
              <a:rPr lang="el-GR" dirty="0">
                <a:solidFill>
                  <a:prstClr val="black"/>
                </a:solidFill>
                <a:latin typeface="Calibri" panose="020F0502020204030204" pitchFamily="34" charset="0"/>
              </a:rPr>
              <a:t>Μπορούμε να εκτιμήσουμε το Ζ από την ανάλυση της καμπύλης των αλιευμάτων, αλλά χωρίς μια εκτίμηση της Μ, δεν μπορούμε να εκτιμήσουμε το F</a:t>
            </a:r>
            <a:endParaRPr lang="en-US" dirty="0">
              <a:solidFill>
                <a:srgbClr val="0000FF"/>
              </a:solidFill>
              <a:latin typeface="Calibri" panose="020F0502020204030204" pitchFamily="34" charset="0"/>
            </a:endParaRPr>
          </a:p>
          <a:p>
            <a:pPr algn="just">
              <a:defRPr/>
            </a:pPr>
            <a:endParaRPr lang="en-US" dirty="0">
              <a:solidFill>
                <a:srgbClr val="0000FF"/>
              </a:solidFill>
              <a:latin typeface="Calibri" panose="020F0502020204030204" pitchFamily="34" charset="0"/>
            </a:endParaRPr>
          </a:p>
        </p:txBody>
      </p:sp>
    </p:spTree>
    <p:extLst>
      <p:ext uri="{BB962C8B-B14F-4D97-AF65-F5344CB8AC3E}">
        <p14:creationId xmlns:p14="http://schemas.microsoft.com/office/powerpoint/2010/main" val="21452575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555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555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35556">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35556">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3555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10"/>
          <p:cNvSpPr txBox="1"/>
          <p:nvPr/>
        </p:nvSpPr>
        <p:spPr>
          <a:xfrm>
            <a:off x="2670175" y="260648"/>
            <a:ext cx="2547938" cy="430212"/>
          </a:xfrm>
          <a:prstGeom prst="rect">
            <a:avLst/>
          </a:prstGeom>
        </p:spPr>
        <p:txBody>
          <a:bodyPr lIns="0" tIns="0" rIns="0" bIns="0">
            <a:spAutoFit/>
          </a:bodyPr>
          <a:lstStyle/>
          <a:p>
            <a:pPr marL="12700">
              <a:defRPr/>
            </a:pPr>
            <a:r>
              <a:rPr lang="el-GR" sz="2800" spc="-5" dirty="0">
                <a:solidFill>
                  <a:srgbClr val="333399"/>
                </a:solidFill>
                <a:latin typeface="Calibri" panose="020F0502020204030204" pitchFamily="34" charset="0"/>
                <a:cs typeface="Tahoma"/>
              </a:rPr>
              <a:t>Η</a:t>
            </a:r>
            <a:r>
              <a:rPr sz="2800" spc="-5" dirty="0">
                <a:solidFill>
                  <a:srgbClr val="333399"/>
                </a:solidFill>
                <a:latin typeface="Calibri" panose="020F0502020204030204" pitchFamily="34" charset="0"/>
                <a:cs typeface="Tahoma"/>
              </a:rPr>
              <a:t> </a:t>
            </a:r>
            <a:r>
              <a:rPr sz="2800" spc="-10" dirty="0">
                <a:solidFill>
                  <a:srgbClr val="333399"/>
                </a:solidFill>
                <a:latin typeface="Calibri" panose="020F0502020204030204" pitchFamily="34" charset="0"/>
                <a:cs typeface="Tahoma"/>
              </a:rPr>
              <a:t>φύση </a:t>
            </a:r>
            <a:r>
              <a:rPr lang="el-GR" sz="2800" spc="-5" dirty="0">
                <a:solidFill>
                  <a:srgbClr val="333399"/>
                </a:solidFill>
                <a:latin typeface="Calibri" panose="020F0502020204030204" pitchFamily="34" charset="0"/>
                <a:cs typeface="Tahoma"/>
              </a:rPr>
              <a:t>της </a:t>
            </a:r>
            <a:r>
              <a:rPr sz="2800" spc="-5" dirty="0">
                <a:solidFill>
                  <a:srgbClr val="333399"/>
                </a:solidFill>
                <a:latin typeface="Calibri" panose="020F0502020204030204" pitchFamily="34" charset="0"/>
                <a:cs typeface="Tahoma"/>
              </a:rPr>
              <a:t>Μ</a:t>
            </a:r>
            <a:endParaRPr sz="2800" dirty="0">
              <a:solidFill>
                <a:prstClr val="black"/>
              </a:solidFill>
              <a:latin typeface="Calibri" panose="020F0502020204030204" pitchFamily="34" charset="0"/>
              <a:cs typeface="Tahoma"/>
            </a:endParaRPr>
          </a:p>
        </p:txBody>
      </p:sp>
      <p:sp>
        <p:nvSpPr>
          <p:cNvPr id="11" name="object 11"/>
          <p:cNvSpPr txBox="1"/>
          <p:nvPr/>
        </p:nvSpPr>
        <p:spPr>
          <a:xfrm>
            <a:off x="2249488" y="1124744"/>
            <a:ext cx="6942856" cy="738664"/>
          </a:xfrm>
          <a:prstGeom prst="rect">
            <a:avLst/>
          </a:prstGeom>
        </p:spPr>
        <p:txBody>
          <a:bodyPr wrap="square" lIns="0" tIns="0" rIns="0" bIns="0">
            <a:spAutoFit/>
          </a:bodyPr>
          <a:lstStyle/>
          <a:p>
            <a:pPr marL="12700">
              <a:buClr>
                <a:srgbClr val="3333CC"/>
              </a:buClr>
              <a:buSzPct val="58333"/>
              <a:tabLst>
                <a:tab pos="354965" algn="l"/>
                <a:tab pos="355600" algn="l"/>
              </a:tabLst>
              <a:defRPr/>
            </a:pPr>
            <a:r>
              <a:rPr lang="en-US" sz="2400" dirty="0">
                <a:solidFill>
                  <a:srgbClr val="968C8C">
                    <a:lumMod val="50000"/>
                  </a:srgbClr>
                </a:solidFill>
                <a:latin typeface="Calibri" panose="020F0502020204030204" pitchFamily="34" charset="0"/>
                <a:cs typeface="Tahoma"/>
              </a:rPr>
              <a:t>H </a:t>
            </a:r>
            <a:r>
              <a:rPr lang="el-GR" sz="2400" dirty="0">
                <a:solidFill>
                  <a:srgbClr val="968C8C">
                    <a:lumMod val="50000"/>
                  </a:srgbClr>
                </a:solidFill>
                <a:latin typeface="Calibri" panose="020F0502020204030204" pitchFamily="34" charset="0"/>
                <a:cs typeface="Tahoma"/>
              </a:rPr>
              <a:t>φυσική θνησιμότητα </a:t>
            </a:r>
            <a:r>
              <a:rPr sz="2400" dirty="0">
                <a:solidFill>
                  <a:srgbClr val="968C8C">
                    <a:lumMod val="50000"/>
                  </a:srgbClr>
                </a:solidFill>
                <a:latin typeface="Calibri" panose="020F0502020204030204" pitchFamily="34" charset="0"/>
                <a:cs typeface="Tahoma"/>
              </a:rPr>
              <a:t>είναι </a:t>
            </a:r>
            <a:r>
              <a:rPr lang="el-GR" sz="2400" dirty="0">
                <a:solidFill>
                  <a:srgbClr val="968C8C">
                    <a:lumMod val="50000"/>
                  </a:srgbClr>
                </a:solidFill>
                <a:latin typeface="Calibri" panose="020F0502020204030204" pitchFamily="34" charset="0"/>
                <a:cs typeface="Tahoma"/>
              </a:rPr>
              <a:t>συνάρτηση των</a:t>
            </a:r>
            <a:r>
              <a:rPr sz="2400" spc="-5" dirty="0">
                <a:solidFill>
                  <a:srgbClr val="968C8C">
                    <a:lumMod val="50000"/>
                  </a:srgbClr>
                </a:solidFill>
                <a:latin typeface="Calibri" panose="020F0502020204030204" pitchFamily="34" charset="0"/>
                <a:cs typeface="Tahoma"/>
              </a:rPr>
              <a:t> </a:t>
            </a:r>
            <a:r>
              <a:rPr sz="2400" dirty="0">
                <a:solidFill>
                  <a:srgbClr val="968C8C">
                    <a:lumMod val="50000"/>
                  </a:srgbClr>
                </a:solidFill>
                <a:latin typeface="Calibri" panose="020F0502020204030204" pitchFamily="34" charset="0"/>
                <a:cs typeface="Tahoma"/>
              </a:rPr>
              <a:t>εξής</a:t>
            </a:r>
            <a:r>
              <a:rPr sz="2400" spc="-110" dirty="0">
                <a:solidFill>
                  <a:srgbClr val="968C8C">
                    <a:lumMod val="50000"/>
                  </a:srgbClr>
                </a:solidFill>
                <a:latin typeface="Calibri" panose="020F0502020204030204" pitchFamily="34" charset="0"/>
                <a:cs typeface="Tahoma"/>
              </a:rPr>
              <a:t> </a:t>
            </a:r>
            <a:r>
              <a:rPr sz="2400" spc="-5" dirty="0">
                <a:solidFill>
                  <a:srgbClr val="968C8C">
                    <a:lumMod val="50000"/>
                  </a:srgbClr>
                </a:solidFill>
                <a:latin typeface="Calibri" panose="020F0502020204030204" pitchFamily="34" charset="0"/>
                <a:cs typeface="Tahoma"/>
              </a:rPr>
              <a:t>πα</a:t>
            </a:r>
            <a:r>
              <a:rPr sz="2400" spc="-5" dirty="0" err="1">
                <a:solidFill>
                  <a:srgbClr val="968C8C">
                    <a:lumMod val="50000"/>
                  </a:srgbClr>
                </a:solidFill>
                <a:latin typeface="Calibri" panose="020F0502020204030204" pitchFamily="34" charset="0"/>
                <a:cs typeface="Tahoma"/>
              </a:rPr>
              <a:t>ράγοντ</a:t>
            </a:r>
            <a:r>
              <a:rPr lang="el-GR" sz="2400" spc="-5" dirty="0">
                <a:solidFill>
                  <a:srgbClr val="968C8C">
                    <a:lumMod val="50000"/>
                  </a:srgbClr>
                </a:solidFill>
                <a:latin typeface="Calibri" panose="020F0502020204030204" pitchFamily="34" charset="0"/>
                <a:cs typeface="Tahoma"/>
              </a:rPr>
              <a:t>ων</a:t>
            </a:r>
            <a:r>
              <a:rPr sz="2400" spc="-5" dirty="0">
                <a:solidFill>
                  <a:srgbClr val="968C8C">
                    <a:lumMod val="50000"/>
                  </a:srgbClr>
                </a:solidFill>
                <a:latin typeface="Calibri" panose="020F0502020204030204" pitchFamily="34" charset="0"/>
                <a:cs typeface="Tahoma"/>
              </a:rPr>
              <a:t>:</a:t>
            </a:r>
            <a:endParaRPr sz="2400" dirty="0">
              <a:solidFill>
                <a:srgbClr val="968C8C">
                  <a:lumMod val="50000"/>
                </a:srgbClr>
              </a:solidFill>
              <a:latin typeface="Calibri" panose="020F0502020204030204" pitchFamily="34" charset="0"/>
              <a:cs typeface="Tahoma"/>
            </a:endParaRPr>
          </a:p>
        </p:txBody>
      </p:sp>
      <p:sp>
        <p:nvSpPr>
          <p:cNvPr id="241676" name="object 12"/>
          <p:cNvSpPr txBox="1">
            <a:spLocks noChangeArrowheads="1"/>
          </p:cNvSpPr>
          <p:nvPr/>
        </p:nvSpPr>
        <p:spPr bwMode="auto">
          <a:xfrm>
            <a:off x="1775520" y="2060456"/>
            <a:ext cx="8094984" cy="367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755650" indent="-285750">
              <a:spcBef>
                <a:spcPct val="20000"/>
              </a:spcBef>
              <a:buChar char="•"/>
              <a:tabLst>
                <a:tab pos="755650" algn="l"/>
              </a:tabLst>
              <a:defRPr sz="3200">
                <a:solidFill>
                  <a:schemeClr val="tx1"/>
                </a:solidFill>
                <a:latin typeface="Arial" panose="020B0604020202020204" pitchFamily="34" charset="0"/>
              </a:defRPr>
            </a:lvl1pPr>
            <a:lvl2pPr marL="755650" indent="-285750">
              <a:spcBef>
                <a:spcPct val="20000"/>
              </a:spcBef>
              <a:buChar char="–"/>
              <a:tabLst>
                <a:tab pos="755650" algn="l"/>
              </a:tabLst>
              <a:defRPr sz="2800">
                <a:solidFill>
                  <a:schemeClr val="tx1"/>
                </a:solidFill>
                <a:latin typeface="Arial" panose="020B0604020202020204" pitchFamily="34" charset="0"/>
              </a:defRPr>
            </a:lvl2pPr>
            <a:lvl3pPr marL="1155700" indent="-228600">
              <a:spcBef>
                <a:spcPct val="20000"/>
              </a:spcBef>
              <a:buChar char="•"/>
              <a:tabLst>
                <a:tab pos="755650" algn="l"/>
              </a:tabLst>
              <a:defRPr sz="2400">
                <a:solidFill>
                  <a:schemeClr val="tx1"/>
                </a:solidFill>
                <a:latin typeface="Arial" panose="020B0604020202020204" pitchFamily="34" charset="0"/>
              </a:defRPr>
            </a:lvl3pPr>
            <a:lvl4pPr marL="1600200" indent="-228600">
              <a:spcBef>
                <a:spcPct val="20000"/>
              </a:spcBef>
              <a:buChar char="–"/>
              <a:tabLst>
                <a:tab pos="755650" algn="l"/>
              </a:tabLst>
              <a:defRPr sz="2000">
                <a:solidFill>
                  <a:schemeClr val="tx1"/>
                </a:solidFill>
                <a:latin typeface="Arial" panose="020B0604020202020204" pitchFamily="34" charset="0"/>
              </a:defRPr>
            </a:lvl4pPr>
            <a:lvl5pPr marL="2057400" indent="-228600">
              <a:spcBef>
                <a:spcPct val="20000"/>
              </a:spcBef>
              <a:buChar char="»"/>
              <a:tabLst>
                <a:tab pos="755650" algn="l"/>
              </a:tabLst>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755650" algn="l"/>
              </a:tabLst>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755650" algn="l"/>
              </a:tabLst>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755650" algn="l"/>
              </a:tabLst>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755650" algn="l"/>
              </a:tabLst>
              <a:defRPr sz="2000">
                <a:solidFill>
                  <a:schemeClr val="tx1"/>
                </a:solidFill>
                <a:latin typeface="Arial" panose="020B0604020202020204" pitchFamily="34" charset="0"/>
              </a:defRPr>
            </a:lvl9pPr>
          </a:lstStyle>
          <a:p>
            <a:pPr algn="just">
              <a:spcBef>
                <a:spcPct val="0"/>
              </a:spcBef>
              <a:buClr>
                <a:srgbClr val="FF0000"/>
              </a:buClr>
              <a:buSzPct val="55000"/>
              <a:buFont typeface="Wingdings" panose="05000000000000000000" pitchFamily="2" charset="2"/>
              <a:buChar char=""/>
            </a:pPr>
            <a:r>
              <a:rPr lang="el-GR" altLang="en-US" sz="2400" dirty="0">
                <a:solidFill>
                  <a:srgbClr val="0070C0"/>
                </a:solidFill>
                <a:latin typeface="Calibri" panose="020F0502020204030204" pitchFamily="34" charset="0"/>
                <a:cs typeface="Tahoma" panose="020B0604030504040204" pitchFamily="34" charset="0"/>
              </a:rPr>
              <a:t>Αύξηση</a:t>
            </a:r>
            <a:r>
              <a:rPr lang="el-GR" altLang="en-US" sz="2400" dirty="0">
                <a:solidFill>
                  <a:prstClr val="black"/>
                </a:solidFill>
                <a:latin typeface="Calibri" panose="020F0502020204030204" pitchFamily="34" charset="0"/>
                <a:cs typeface="Tahoma" panose="020B0604030504040204" pitchFamily="34" charset="0"/>
              </a:rPr>
              <a:t> </a:t>
            </a:r>
            <a:r>
              <a:rPr lang="en-US" altLang="en-US" sz="2400" dirty="0">
                <a:solidFill>
                  <a:prstClr val="black"/>
                </a:solidFill>
                <a:latin typeface="Calibri" panose="020F0502020204030204" pitchFamily="34" charset="0"/>
                <a:cs typeface="Tahoma" panose="020B0604030504040204" pitchFamily="34" charset="0"/>
              </a:rPr>
              <a:t>και </a:t>
            </a:r>
            <a:r>
              <a:rPr lang="el-GR" altLang="en-US" sz="2400" dirty="0">
                <a:solidFill>
                  <a:prstClr val="black"/>
                </a:solidFill>
                <a:latin typeface="Calibri" panose="020F0502020204030204" pitchFamily="34" charset="0"/>
                <a:cs typeface="Tahoma" panose="020B0604030504040204" pitchFamily="34" charset="0"/>
              </a:rPr>
              <a:t>άρα συνδέεται </a:t>
            </a:r>
            <a:r>
              <a:rPr lang="en-US" altLang="en-US" sz="2400" dirty="0">
                <a:solidFill>
                  <a:prstClr val="black"/>
                </a:solidFill>
                <a:latin typeface="Calibri" panose="020F0502020204030204" pitchFamily="34" charset="0"/>
                <a:cs typeface="Tahoma" panose="020B0604030504040204" pitchFamily="34" charset="0"/>
              </a:rPr>
              <a:t> έμμεσα </a:t>
            </a:r>
            <a:r>
              <a:rPr lang="el-GR" altLang="en-US" sz="2400" dirty="0">
                <a:solidFill>
                  <a:prstClr val="black"/>
                </a:solidFill>
                <a:latin typeface="Calibri" panose="020F0502020204030204" pitchFamily="34" charset="0"/>
                <a:cs typeface="Tahoma" panose="020B0604030504040204" pitchFamily="34" charset="0"/>
              </a:rPr>
              <a:t>με το </a:t>
            </a:r>
            <a:r>
              <a:rPr lang="en-US" altLang="en-US" sz="2400" dirty="0">
                <a:solidFill>
                  <a:prstClr val="black"/>
                </a:solidFill>
                <a:latin typeface="Calibri" panose="020F0502020204030204" pitchFamily="34" charset="0"/>
                <a:cs typeface="Tahoma" panose="020B0604030504040204" pitchFamily="34" charset="0"/>
              </a:rPr>
              <a:t>Κ και L</a:t>
            </a:r>
            <a:r>
              <a:rPr lang="en-US" altLang="en-US" sz="1600" dirty="0">
                <a:solidFill>
                  <a:prstClr val="black"/>
                </a:solidFill>
                <a:latin typeface="Calibri" panose="020F0502020204030204" pitchFamily="34" charset="0"/>
                <a:cs typeface="Tahoma" panose="020B0604030504040204" pitchFamily="34" charset="0"/>
              </a:rPr>
              <a:t>inf</a:t>
            </a:r>
          </a:p>
          <a:p>
            <a:pPr algn="just">
              <a:spcBef>
                <a:spcPts val="238"/>
              </a:spcBef>
              <a:buClr>
                <a:srgbClr val="FF0000"/>
              </a:buClr>
              <a:buSzPct val="55000"/>
              <a:buFont typeface="Wingdings" panose="05000000000000000000" pitchFamily="2" charset="2"/>
              <a:buChar char=""/>
            </a:pPr>
            <a:r>
              <a:rPr lang="en-US" altLang="en-US" sz="2400" dirty="0">
                <a:solidFill>
                  <a:srgbClr val="0070C0"/>
                </a:solidFill>
                <a:latin typeface="Calibri" panose="020F0502020204030204" pitchFamily="34" charset="0"/>
                <a:cs typeface="Tahoma" panose="020B0604030504040204" pitchFamily="34" charset="0"/>
              </a:rPr>
              <a:t>Μέγεθος / βάρος</a:t>
            </a:r>
            <a:r>
              <a:rPr lang="en-US" altLang="en-US" sz="2400" dirty="0">
                <a:solidFill>
                  <a:prstClr val="black"/>
                </a:solidFill>
                <a:latin typeface="Calibri" panose="020F0502020204030204" pitchFamily="34" charset="0"/>
                <a:cs typeface="Tahoma" panose="020B0604030504040204" pitchFamily="34" charset="0"/>
              </a:rPr>
              <a:t>, το οποίο είναι εν μέρει συνάρτηση της μακροζωίας</a:t>
            </a:r>
          </a:p>
          <a:p>
            <a:pPr algn="just">
              <a:spcBef>
                <a:spcPts val="238"/>
              </a:spcBef>
              <a:buClr>
                <a:srgbClr val="FF0000"/>
              </a:buClr>
              <a:buSzPct val="55000"/>
              <a:buFont typeface="Wingdings" panose="05000000000000000000" pitchFamily="2" charset="2"/>
              <a:buChar char=""/>
            </a:pPr>
            <a:r>
              <a:rPr lang="en-US" altLang="en-US" sz="2400" dirty="0">
                <a:solidFill>
                  <a:srgbClr val="0070C0"/>
                </a:solidFill>
                <a:latin typeface="Calibri" panose="020F0502020204030204" pitchFamily="34" charset="0"/>
                <a:cs typeface="Tahoma" panose="020B0604030504040204" pitchFamily="34" charset="0"/>
              </a:rPr>
              <a:t>Ηλικία κατά την ωρίμανση</a:t>
            </a:r>
            <a:r>
              <a:rPr lang="en-US" altLang="en-US" sz="2400" dirty="0">
                <a:solidFill>
                  <a:prstClr val="black"/>
                </a:solidFill>
                <a:latin typeface="Calibri" panose="020F0502020204030204" pitchFamily="34" charset="0"/>
                <a:cs typeface="Tahoma" panose="020B0604030504040204" pitchFamily="34" charset="0"/>
              </a:rPr>
              <a:t>, εν μέρει συνάρτηση της μακροζωίας</a:t>
            </a:r>
          </a:p>
          <a:p>
            <a:pPr algn="just">
              <a:lnSpc>
                <a:spcPts val="2275"/>
              </a:lnSpc>
              <a:spcBef>
                <a:spcPts val="238"/>
              </a:spcBef>
              <a:buClr>
                <a:srgbClr val="FF0000"/>
              </a:buClr>
              <a:buSzPct val="55000"/>
              <a:buFont typeface="Wingdings" panose="05000000000000000000" pitchFamily="2" charset="2"/>
              <a:buChar char=""/>
            </a:pPr>
            <a:r>
              <a:rPr lang="en-US" altLang="en-US" sz="2400" dirty="0">
                <a:solidFill>
                  <a:srgbClr val="0070C0"/>
                </a:solidFill>
                <a:latin typeface="Calibri" panose="020F0502020204030204" pitchFamily="34" charset="0"/>
                <a:cs typeface="Tahoma" panose="020B0604030504040204" pitchFamily="34" charset="0"/>
              </a:rPr>
              <a:t>Αναπαραγωγική π</a:t>
            </a:r>
            <a:r>
              <a:rPr lang="en-US" altLang="en-US" sz="2400" dirty="0" err="1">
                <a:solidFill>
                  <a:srgbClr val="0070C0"/>
                </a:solidFill>
                <a:latin typeface="Calibri" panose="020F0502020204030204" pitchFamily="34" charset="0"/>
                <a:cs typeface="Tahoma" panose="020B0604030504040204" pitchFamily="34" charset="0"/>
              </a:rPr>
              <a:t>ροσ</a:t>
            </a:r>
            <a:r>
              <a:rPr lang="en-US" altLang="en-US" sz="2400" dirty="0">
                <a:solidFill>
                  <a:srgbClr val="0070C0"/>
                </a:solidFill>
                <a:latin typeface="Calibri" panose="020F0502020204030204" pitchFamily="34" charset="0"/>
                <a:cs typeface="Tahoma" panose="020B0604030504040204" pitchFamily="34" charset="0"/>
              </a:rPr>
              <a:t>πάθεια </a:t>
            </a:r>
            <a:r>
              <a:rPr lang="en-US" altLang="en-US" sz="2400" dirty="0">
                <a:solidFill>
                  <a:prstClr val="black"/>
                </a:solidFill>
                <a:latin typeface="Calibri" panose="020F0502020204030204" pitchFamily="34" charset="0"/>
                <a:cs typeface="Tahoma" panose="020B0604030504040204" pitchFamily="34" charset="0"/>
              </a:rPr>
              <a:t>(</a:t>
            </a:r>
            <a:r>
              <a:rPr lang="el-GR" altLang="en-US" sz="2400" dirty="0">
                <a:solidFill>
                  <a:prstClr val="black"/>
                </a:solidFill>
                <a:latin typeface="Calibri" panose="020F0502020204030204" pitchFamily="34" charset="0"/>
                <a:cs typeface="Tahoma" panose="020B0604030504040204" pitchFamily="34" charset="0"/>
              </a:rPr>
              <a:t>σχετική </a:t>
            </a:r>
            <a:r>
              <a:rPr lang="el-GR" altLang="en-US" sz="2400" dirty="0" err="1">
                <a:solidFill>
                  <a:prstClr val="black"/>
                </a:solidFill>
                <a:latin typeface="Calibri" panose="020F0502020204030204" pitchFamily="34" charset="0"/>
                <a:cs typeface="Tahoma" panose="020B0604030504040204" pitchFamily="34" charset="0"/>
              </a:rPr>
              <a:t>κατ</a:t>
            </a:r>
            <a:r>
              <a:rPr lang="en-US" altLang="en-US" sz="2400" dirty="0">
                <a:solidFill>
                  <a:prstClr val="black"/>
                </a:solidFill>
                <a:latin typeface="Calibri" panose="020F0502020204030204" pitchFamily="34" charset="0"/>
                <a:cs typeface="Tahoma" panose="020B0604030504040204" pitchFamily="34" charset="0"/>
              </a:rPr>
              <a:t>α</a:t>
            </a:r>
            <a:r>
              <a:rPr lang="en-US" altLang="en-US" sz="2400" dirty="0" err="1">
                <a:solidFill>
                  <a:prstClr val="black"/>
                </a:solidFill>
                <a:latin typeface="Calibri" panose="020F0502020204030204" pitchFamily="34" charset="0"/>
                <a:cs typeface="Tahoma" panose="020B0604030504040204" pitchFamily="34" charset="0"/>
              </a:rPr>
              <a:t>νομή</a:t>
            </a:r>
            <a:r>
              <a:rPr lang="el-GR" altLang="en-US" sz="2400" dirty="0">
                <a:solidFill>
                  <a:prstClr val="black"/>
                </a:solidFill>
                <a:latin typeface="Calibri" panose="020F0502020204030204" pitchFamily="34" charset="0"/>
                <a:cs typeface="Tahoma" panose="020B0604030504040204" pitchFamily="34" charset="0"/>
              </a:rPr>
              <a:t> </a:t>
            </a:r>
            <a:r>
              <a:rPr lang="en-US" altLang="en-US" sz="2400" dirty="0">
                <a:solidFill>
                  <a:prstClr val="black"/>
                </a:solidFill>
                <a:latin typeface="Calibri" panose="020F0502020204030204" pitchFamily="34" charset="0"/>
                <a:cs typeface="Tahoma" panose="020B0604030504040204" pitchFamily="34" charset="0"/>
              </a:rPr>
              <a:t>ενέργειας σε </a:t>
            </a:r>
            <a:r>
              <a:rPr lang="el-GR" altLang="en-US" sz="2400" dirty="0">
                <a:solidFill>
                  <a:prstClr val="black"/>
                </a:solidFill>
                <a:latin typeface="Calibri" panose="020F0502020204030204" pitchFamily="34" charset="0"/>
                <a:cs typeface="Tahoma" panose="020B0604030504040204" pitchFamily="34" charset="0"/>
              </a:rPr>
              <a:t>ανάπτυξη </a:t>
            </a:r>
            <a:r>
              <a:rPr lang="en-US" altLang="en-US" sz="2400" dirty="0">
                <a:solidFill>
                  <a:prstClr val="black"/>
                </a:solidFill>
                <a:latin typeface="Calibri" panose="020F0502020204030204" pitchFamily="34" charset="0"/>
                <a:cs typeface="Tahoma" panose="020B0604030504040204" pitchFamily="34" charset="0"/>
              </a:rPr>
              <a:t>γονάδων vs</a:t>
            </a:r>
            <a:r>
              <a:rPr lang="el-GR" altLang="en-US" sz="2400" dirty="0">
                <a:solidFill>
                  <a:prstClr val="black"/>
                </a:solidFill>
                <a:latin typeface="Calibri" panose="020F0502020204030204" pitchFamily="34" charset="0"/>
                <a:cs typeface="Tahoma" panose="020B0604030504040204" pitchFamily="34" charset="0"/>
              </a:rPr>
              <a:t> σε </a:t>
            </a:r>
            <a:r>
              <a:rPr lang="en-US" altLang="en-US" sz="2400" dirty="0">
                <a:solidFill>
                  <a:prstClr val="black"/>
                </a:solidFill>
                <a:latin typeface="Calibri" panose="020F0502020204030204" pitchFamily="34" charset="0"/>
                <a:cs typeface="Tahoma" panose="020B0604030504040204" pitchFamily="34" charset="0"/>
              </a:rPr>
              <a:t>σωματικούς ιστούς)</a:t>
            </a:r>
          </a:p>
          <a:p>
            <a:pPr algn="just">
              <a:spcBef>
                <a:spcPts val="238"/>
              </a:spcBef>
              <a:buClr>
                <a:srgbClr val="FF0000"/>
              </a:buClr>
              <a:buSzPct val="55000"/>
              <a:buFont typeface="Wingdings" panose="05000000000000000000" pitchFamily="2" charset="2"/>
              <a:buChar char=""/>
            </a:pPr>
            <a:r>
              <a:rPr lang="el-GR" altLang="en-US" sz="2400" dirty="0">
                <a:solidFill>
                  <a:srgbClr val="0070C0"/>
                </a:solidFill>
                <a:latin typeface="Calibri" panose="020F0502020204030204" pitchFamily="34" charset="0"/>
                <a:cs typeface="Tahoma" panose="020B0604030504040204" pitchFamily="34" charset="0"/>
              </a:rPr>
              <a:t>Θ</a:t>
            </a:r>
            <a:r>
              <a:rPr lang="en-US" altLang="en-US" sz="2400" dirty="0">
                <a:solidFill>
                  <a:srgbClr val="0070C0"/>
                </a:solidFill>
                <a:latin typeface="Calibri" panose="020F0502020204030204" pitchFamily="34" charset="0"/>
                <a:cs typeface="Tahoma" panose="020B0604030504040204" pitchFamily="34" charset="0"/>
              </a:rPr>
              <a:t>ερμοκρασία</a:t>
            </a:r>
            <a:r>
              <a:rPr lang="en-US" altLang="en-US" sz="2400" dirty="0">
                <a:solidFill>
                  <a:prstClr val="black"/>
                </a:solidFill>
                <a:latin typeface="Calibri" panose="020F0502020204030204" pitchFamily="34" charset="0"/>
                <a:cs typeface="Tahoma" panose="020B0604030504040204" pitchFamily="34" charset="0"/>
              </a:rPr>
              <a:t>, η οποία καθορίζει το μεταβολικό ρυθμό και έτσι την ανάπτυξη</a:t>
            </a:r>
          </a:p>
          <a:p>
            <a:pPr algn="just">
              <a:spcBef>
                <a:spcPts val="238"/>
              </a:spcBef>
              <a:buClr>
                <a:srgbClr val="FF0000"/>
              </a:buClr>
              <a:buSzPct val="55000"/>
              <a:buFont typeface="Wingdings" panose="05000000000000000000" pitchFamily="2" charset="2"/>
              <a:buChar char=""/>
            </a:pPr>
            <a:r>
              <a:rPr lang="el-GR" altLang="en-US" sz="2400" dirty="0">
                <a:solidFill>
                  <a:srgbClr val="0070C0"/>
                </a:solidFill>
                <a:latin typeface="Calibri" panose="020F0502020204030204" pitchFamily="34" charset="0"/>
                <a:cs typeface="Tahoma" panose="020B0604030504040204" pitchFamily="34" charset="0"/>
              </a:rPr>
              <a:t>Ενδογενής </a:t>
            </a:r>
            <a:r>
              <a:rPr lang="en-US" altLang="en-US" sz="2400" dirty="0">
                <a:solidFill>
                  <a:srgbClr val="0070C0"/>
                </a:solidFill>
                <a:latin typeface="Calibri" panose="020F0502020204030204" pitchFamily="34" charset="0"/>
                <a:cs typeface="Tahoma" panose="020B0604030504040204" pitchFamily="34" charset="0"/>
              </a:rPr>
              <a:t>ρυθμός αύξησης </a:t>
            </a:r>
            <a:r>
              <a:rPr lang="en-US" altLang="en-US" sz="2400" dirty="0">
                <a:solidFill>
                  <a:prstClr val="black"/>
                </a:solidFill>
                <a:latin typeface="Calibri" panose="020F0502020204030204" pitchFamily="34" charset="0"/>
                <a:cs typeface="Tahoma" panose="020B0604030504040204" pitchFamily="34" charset="0"/>
              </a:rPr>
              <a:t>του πληθυσμού (r)</a:t>
            </a:r>
          </a:p>
        </p:txBody>
      </p:sp>
    </p:spTree>
    <p:extLst>
      <p:ext uri="{BB962C8B-B14F-4D97-AF65-F5344CB8AC3E}">
        <p14:creationId xmlns:p14="http://schemas.microsoft.com/office/powerpoint/2010/main" val="19737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167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167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167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167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167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167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41" name="Text Box 17"/>
          <p:cNvSpPr txBox="1">
            <a:spLocks noChangeArrowheads="1"/>
          </p:cNvSpPr>
          <p:nvPr/>
        </p:nvSpPr>
        <p:spPr bwMode="auto">
          <a:xfrm>
            <a:off x="1991544" y="188640"/>
            <a:ext cx="8358188" cy="19236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50000"/>
              </a:spcBef>
              <a:buFontTx/>
              <a:buNone/>
            </a:pPr>
            <a:r>
              <a:rPr lang="en-US" altLang="el-GR" sz="2000" b="1" dirty="0">
                <a:solidFill>
                  <a:srgbClr val="0070C0"/>
                </a:solidFill>
                <a:latin typeface="Calibri" panose="020F0502020204030204" pitchFamily="34" charset="0"/>
              </a:rPr>
              <a:t>Οι διακυμάνσεις </a:t>
            </a:r>
            <a:r>
              <a:rPr lang="el-GR" altLang="el-GR" sz="2000" b="1" dirty="0">
                <a:solidFill>
                  <a:srgbClr val="0070C0"/>
                </a:solidFill>
                <a:latin typeface="Calibri" panose="020F0502020204030204" pitchFamily="34" charset="0"/>
              </a:rPr>
              <a:t>της </a:t>
            </a:r>
            <a:r>
              <a:rPr lang="en-US" altLang="el-GR" sz="2000" b="1" dirty="0">
                <a:solidFill>
                  <a:srgbClr val="0070C0"/>
                </a:solidFill>
                <a:latin typeface="Calibri" panose="020F0502020204030204" pitchFamily="34" charset="0"/>
              </a:rPr>
              <a:t>Μ με την ηλικία</a:t>
            </a:r>
          </a:p>
          <a:p>
            <a:pPr algn="just">
              <a:spcBef>
                <a:spcPct val="50000"/>
              </a:spcBef>
              <a:buFontTx/>
              <a:buNone/>
            </a:pPr>
            <a:r>
              <a:rPr lang="el-GR" altLang="el-GR" sz="1800" dirty="0">
                <a:solidFill>
                  <a:prstClr val="black"/>
                </a:solidFill>
                <a:latin typeface="Calibri" panose="020F0502020204030204" pitchFamily="34" charset="0"/>
              </a:rPr>
              <a:t>Η φυσική θνησιμότητα</a:t>
            </a:r>
            <a:r>
              <a:rPr lang="en-US" altLang="el-GR" sz="1800" dirty="0">
                <a:solidFill>
                  <a:prstClr val="black"/>
                </a:solidFill>
                <a:latin typeface="Calibri" panose="020F0502020204030204" pitchFamily="34" charset="0"/>
              </a:rPr>
              <a:t> τείνει να μειώνεται με την ηλικία, όπως τα ψάρια </a:t>
            </a:r>
            <a:r>
              <a:rPr lang="el-GR" altLang="el-GR" sz="1800" dirty="0">
                <a:solidFill>
                  <a:prstClr val="black"/>
                </a:solidFill>
                <a:latin typeface="Calibri" panose="020F0502020204030204" pitchFamily="34" charset="0"/>
              </a:rPr>
              <a:t>αυξάνονται σε μέγεθος και απελευθερώνονται από τη </a:t>
            </a:r>
            <a:r>
              <a:rPr lang="el-GR" altLang="el-GR" sz="1800" u="sng" dirty="0">
                <a:solidFill>
                  <a:srgbClr val="968C8C">
                    <a:lumMod val="50000"/>
                  </a:srgbClr>
                </a:solidFill>
                <a:latin typeface="Calibri" panose="020F0502020204030204" pitchFamily="34" charset="0"/>
              </a:rPr>
              <a:t>θήρευση</a:t>
            </a:r>
            <a:r>
              <a:rPr lang="el-GR" altLang="el-GR" sz="1800" dirty="0">
                <a:solidFill>
                  <a:prstClr val="black"/>
                </a:solidFill>
                <a:latin typeface="Calibri" panose="020F0502020204030204" pitchFamily="34" charset="0"/>
              </a:rPr>
              <a:t> και η</a:t>
            </a:r>
            <a:r>
              <a:rPr lang="en-US" altLang="el-GR" sz="1800" dirty="0">
                <a:solidFill>
                  <a:prstClr val="black"/>
                </a:solidFill>
                <a:latin typeface="Calibri" panose="020F0502020204030204" pitchFamily="34" charset="0"/>
              </a:rPr>
              <a:t> </a:t>
            </a:r>
            <a:r>
              <a:rPr lang="el-GR" altLang="el-GR" sz="1800" u="sng" dirty="0">
                <a:solidFill>
                  <a:prstClr val="black"/>
                </a:solidFill>
                <a:latin typeface="Calibri" panose="020F0502020204030204" pitchFamily="34" charset="0"/>
              </a:rPr>
              <a:t>φυσική </a:t>
            </a:r>
            <a:r>
              <a:rPr lang="en-US" altLang="el-GR" sz="1800" u="sng" dirty="0">
                <a:solidFill>
                  <a:prstClr val="black"/>
                </a:solidFill>
                <a:latin typeface="Calibri" panose="020F0502020204030204" pitchFamily="34" charset="0"/>
              </a:rPr>
              <a:t>κατάσταση </a:t>
            </a:r>
            <a:r>
              <a:rPr lang="en-US" altLang="el-GR" sz="1800" dirty="0">
                <a:solidFill>
                  <a:prstClr val="black"/>
                </a:solidFill>
                <a:latin typeface="Calibri" panose="020F0502020204030204" pitchFamily="34" charset="0"/>
              </a:rPr>
              <a:t>βελτιώνεται, αλλά μπορεί να αυξηθεί εκ νέου σε μεγαλύτερα ψάρια, λόγω του </a:t>
            </a:r>
            <a:r>
              <a:rPr lang="en-US" altLang="el-GR" sz="1800" u="sng" dirty="0">
                <a:solidFill>
                  <a:prstClr val="black"/>
                </a:solidFill>
                <a:latin typeface="Calibri" panose="020F0502020204030204" pitchFamily="34" charset="0"/>
              </a:rPr>
              <a:t>στρες που συνδέεται με την αναπαραγωγή</a:t>
            </a:r>
            <a:r>
              <a:rPr lang="en-US" altLang="el-GR" sz="1800" dirty="0">
                <a:solidFill>
                  <a:prstClr val="black"/>
                </a:solidFill>
                <a:latin typeface="Calibri" panose="020F0502020204030204" pitchFamily="34" charset="0"/>
              </a:rPr>
              <a:t>, και μπορεί να αυ</a:t>
            </a:r>
            <a:r>
              <a:rPr lang="el-GR" altLang="el-GR" sz="1800" dirty="0" err="1">
                <a:solidFill>
                  <a:prstClr val="black"/>
                </a:solidFill>
                <a:latin typeface="Calibri" panose="020F0502020204030204" pitchFamily="34" charset="0"/>
              </a:rPr>
              <a:t>ξηθεί</a:t>
            </a:r>
            <a:r>
              <a:rPr lang="en-US" altLang="el-GR" sz="1800" dirty="0">
                <a:solidFill>
                  <a:prstClr val="black"/>
                </a:solidFill>
                <a:latin typeface="Calibri" panose="020F0502020204030204" pitchFamily="34" charset="0"/>
              </a:rPr>
              <a:t> </a:t>
            </a:r>
            <a:r>
              <a:rPr lang="el-GR" altLang="el-GR" sz="1800" dirty="0">
                <a:solidFill>
                  <a:prstClr val="black"/>
                </a:solidFill>
                <a:latin typeface="Calibri" panose="020F0502020204030204" pitchFamily="34" charset="0"/>
              </a:rPr>
              <a:t>πλησιάζοντας στη</a:t>
            </a:r>
            <a:r>
              <a:rPr lang="en-US" altLang="el-GR" sz="1800" dirty="0">
                <a:solidFill>
                  <a:prstClr val="black"/>
                </a:solidFill>
                <a:latin typeface="Calibri" panose="020F0502020204030204" pitchFamily="34" charset="0"/>
              </a:rPr>
              <a:t> μέγιστη ηλικία</a:t>
            </a:r>
          </a:p>
        </p:txBody>
      </p:sp>
      <p:pic>
        <p:nvPicPr>
          <p:cNvPr id="14"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3672" y="2204864"/>
            <a:ext cx="5688632" cy="4248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837846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177415" y="960264"/>
            <a:ext cx="10312220" cy="4524315"/>
          </a:xfrm>
          <a:prstGeom prst="rect">
            <a:avLst/>
          </a:prstGeom>
          <a:noFill/>
          <a:ln w="9525">
            <a:noFill/>
            <a:miter lim="800000"/>
            <a:headEnd/>
            <a:tailEnd/>
          </a:ln>
          <a:effectLst/>
        </p:spPr>
        <p:txBody>
          <a:bodyPr wrap="square">
            <a:spAutoFit/>
          </a:bodyPr>
          <a:lstStyle/>
          <a:p>
            <a:pPr algn="just">
              <a:defRPr/>
            </a:pPr>
            <a:r>
              <a:rPr lang="en-US" sz="2400" b="1" dirty="0">
                <a:solidFill>
                  <a:srgbClr val="0070C0"/>
                </a:solidFill>
                <a:latin typeface="Calibri" panose="020F0502020204030204" pitchFamily="34" charset="0"/>
              </a:rPr>
              <a:t>Γιατί η φυσική θνησιμότητα κυμαίν</a:t>
            </a:r>
            <a:r>
              <a:rPr lang="el-GR" sz="2400" b="1" dirty="0">
                <a:solidFill>
                  <a:srgbClr val="0070C0"/>
                </a:solidFill>
                <a:latin typeface="Calibri" panose="020F0502020204030204" pitchFamily="34" charset="0"/>
              </a:rPr>
              <a:t>ε</a:t>
            </a:r>
            <a:r>
              <a:rPr lang="en-US" sz="2400" b="1" dirty="0">
                <a:solidFill>
                  <a:srgbClr val="0070C0"/>
                </a:solidFill>
                <a:latin typeface="Calibri" panose="020F0502020204030204" pitchFamily="34" charset="0"/>
              </a:rPr>
              <a:t>ται </a:t>
            </a:r>
            <a:r>
              <a:rPr lang="el-GR" sz="2400" b="1" dirty="0">
                <a:solidFill>
                  <a:srgbClr val="0070C0"/>
                </a:solidFill>
                <a:latin typeface="Calibri" panose="020F0502020204030204" pitchFamily="34" charset="0"/>
              </a:rPr>
              <a:t>στη διάρκεια της </a:t>
            </a:r>
            <a:r>
              <a:rPr lang="en-US" sz="2400" b="1" dirty="0" err="1">
                <a:solidFill>
                  <a:srgbClr val="0070C0"/>
                </a:solidFill>
                <a:latin typeface="Calibri" panose="020F0502020204030204" pitchFamily="34" charset="0"/>
              </a:rPr>
              <a:t>ζωή</a:t>
            </a:r>
            <a:r>
              <a:rPr lang="el-GR" sz="2400" b="1" dirty="0">
                <a:solidFill>
                  <a:srgbClr val="0070C0"/>
                </a:solidFill>
                <a:latin typeface="Calibri" panose="020F0502020204030204" pitchFamily="34" charset="0"/>
              </a:rPr>
              <a:t>ς</a:t>
            </a:r>
            <a:r>
              <a:rPr lang="en-US" sz="2400" b="1" dirty="0">
                <a:solidFill>
                  <a:srgbClr val="0070C0"/>
                </a:solidFill>
                <a:latin typeface="Calibri" panose="020F0502020204030204" pitchFamily="34" charset="0"/>
              </a:rPr>
              <a:t> ενός ψαριού;</a:t>
            </a:r>
          </a:p>
          <a:p>
            <a:pPr algn="just">
              <a:defRPr/>
            </a:pPr>
            <a:endParaRPr lang="en-US" sz="2400" dirty="0">
              <a:solidFill>
                <a:prstClr val="black"/>
              </a:solidFill>
              <a:latin typeface="Calibri" panose="020F0502020204030204" pitchFamily="34" charset="0"/>
            </a:endParaRPr>
          </a:p>
          <a:p>
            <a:pPr algn="just">
              <a:defRPr/>
            </a:pPr>
            <a:endParaRPr lang="en-US" sz="2400" dirty="0">
              <a:solidFill>
                <a:prstClr val="black"/>
              </a:solidFill>
              <a:latin typeface="Calibri" panose="020F0502020204030204" pitchFamily="34" charset="0"/>
            </a:endParaRPr>
          </a:p>
          <a:p>
            <a:pPr marL="342900" indent="-342900" algn="just">
              <a:buFont typeface="Arial" pitchFamily="34" charset="0"/>
              <a:buChar char="•"/>
              <a:defRPr/>
            </a:pPr>
            <a:r>
              <a:rPr lang="en-US" sz="2400" b="1" dirty="0">
                <a:solidFill>
                  <a:prstClr val="black"/>
                </a:solidFill>
                <a:latin typeface="Calibri" panose="020F0502020204030204" pitchFamily="34" charset="0"/>
              </a:rPr>
              <a:t>Μειωμένη ευπάθεια σε θήρευση </a:t>
            </a:r>
            <a:r>
              <a:rPr lang="en-US" sz="2400" dirty="0">
                <a:solidFill>
                  <a:prstClr val="black"/>
                </a:solidFill>
                <a:latin typeface="Calibri" panose="020F0502020204030204" pitchFamily="34" charset="0"/>
              </a:rPr>
              <a:t>με αυξημένη ηλικία ή το μέγεθος</a:t>
            </a:r>
          </a:p>
          <a:p>
            <a:pPr marL="342900" indent="-342900" algn="just">
              <a:defRPr/>
            </a:pPr>
            <a:r>
              <a:rPr lang="en-US" sz="2400" dirty="0">
                <a:solidFill>
                  <a:prstClr val="black"/>
                </a:solidFill>
                <a:latin typeface="Calibri" panose="020F0502020204030204" pitchFamily="34" charset="0"/>
              </a:rPr>
              <a:t>	</a:t>
            </a:r>
          </a:p>
          <a:p>
            <a:pPr marL="342900" indent="-342900" algn="just">
              <a:buFont typeface="Arial" pitchFamily="34" charset="0"/>
              <a:buChar char="•"/>
              <a:defRPr/>
            </a:pPr>
            <a:r>
              <a:rPr lang="en-US" sz="2400" b="1" dirty="0">
                <a:solidFill>
                  <a:prstClr val="black"/>
                </a:solidFill>
                <a:latin typeface="Calibri" panose="020F0502020204030204" pitchFamily="34" charset="0"/>
              </a:rPr>
              <a:t>Γηρα</a:t>
            </a:r>
            <a:r>
              <a:rPr lang="el-GR" sz="2400" b="1" dirty="0" err="1">
                <a:solidFill>
                  <a:prstClr val="black"/>
                </a:solidFill>
                <a:latin typeface="Calibri" panose="020F0502020204030204" pitchFamily="34" charset="0"/>
              </a:rPr>
              <a:t>νση</a:t>
            </a:r>
            <a:endParaRPr lang="en-US" sz="2400" b="1" dirty="0">
              <a:solidFill>
                <a:prstClr val="black"/>
              </a:solidFill>
              <a:latin typeface="Calibri" panose="020F0502020204030204" pitchFamily="34" charset="0"/>
            </a:endParaRPr>
          </a:p>
          <a:p>
            <a:pPr marL="342900" indent="-342900" algn="just">
              <a:defRPr/>
            </a:pPr>
            <a:r>
              <a:rPr lang="el-GR" sz="2400" dirty="0">
                <a:solidFill>
                  <a:prstClr val="black"/>
                </a:solidFill>
                <a:latin typeface="Calibri" panose="020F0502020204030204" pitchFamily="34" charset="0"/>
              </a:rPr>
              <a:t>Η φυσική κατάσταση φθίνει με </a:t>
            </a:r>
            <a:r>
              <a:rPr lang="en-US" sz="2400" dirty="0">
                <a:solidFill>
                  <a:prstClr val="black"/>
                </a:solidFill>
                <a:latin typeface="Calibri" panose="020F0502020204030204" pitchFamily="34" charset="0"/>
              </a:rPr>
              <a:t>την ηλικία και τ</a:t>
            </a:r>
            <a:r>
              <a:rPr lang="el-GR" sz="2400" dirty="0">
                <a:solidFill>
                  <a:prstClr val="black"/>
                </a:solidFill>
                <a:latin typeface="Calibri" panose="020F0502020204030204" pitchFamily="34" charset="0"/>
              </a:rPr>
              <a:t>ο</a:t>
            </a:r>
            <a:r>
              <a:rPr lang="en-US" sz="2400" dirty="0">
                <a:solidFill>
                  <a:prstClr val="black"/>
                </a:solidFill>
                <a:latin typeface="Calibri" panose="020F0502020204030204" pitchFamily="34" charset="0"/>
              </a:rPr>
              <a:t> </a:t>
            </a:r>
            <a:r>
              <a:rPr lang="en-US" sz="2400" dirty="0" err="1">
                <a:solidFill>
                  <a:prstClr val="black"/>
                </a:solidFill>
                <a:latin typeface="Calibri" panose="020F0502020204030204" pitchFamily="34" charset="0"/>
              </a:rPr>
              <a:t>συσσωρευμέν</a:t>
            </a:r>
            <a:r>
              <a:rPr lang="el-GR" sz="2400" dirty="0">
                <a:solidFill>
                  <a:prstClr val="black"/>
                </a:solidFill>
                <a:latin typeface="Calibri" panose="020F0502020204030204" pitchFamily="34" charset="0"/>
              </a:rPr>
              <a:t>ο στρες λόγω</a:t>
            </a:r>
            <a:r>
              <a:rPr lang="en-US" sz="2400" dirty="0">
                <a:solidFill>
                  <a:prstClr val="black"/>
                </a:solidFill>
                <a:latin typeface="Calibri" panose="020F0502020204030204" pitchFamily="34" charset="0"/>
              </a:rPr>
              <a:t> αναπαρα</a:t>
            </a:r>
            <a:r>
              <a:rPr lang="en-US" sz="2400" dirty="0" err="1">
                <a:solidFill>
                  <a:prstClr val="black"/>
                </a:solidFill>
                <a:latin typeface="Calibri" panose="020F0502020204030204" pitchFamily="34" charset="0"/>
              </a:rPr>
              <a:t>γωγή</a:t>
            </a:r>
            <a:r>
              <a:rPr lang="el-GR" sz="2400" dirty="0">
                <a:solidFill>
                  <a:prstClr val="black"/>
                </a:solidFill>
                <a:latin typeface="Calibri" panose="020F0502020204030204" pitchFamily="34" charset="0"/>
              </a:rPr>
              <a:t>ς</a:t>
            </a:r>
            <a:r>
              <a:rPr lang="en-US" sz="2400" dirty="0">
                <a:solidFill>
                  <a:prstClr val="black"/>
                </a:solidFill>
                <a:latin typeface="Calibri" panose="020F0502020204030204" pitchFamily="34" charset="0"/>
              </a:rPr>
              <a:t> και</a:t>
            </a:r>
            <a:r>
              <a:rPr lang="el-GR" sz="2400" dirty="0">
                <a:solidFill>
                  <a:prstClr val="black"/>
                </a:solidFill>
                <a:latin typeface="Calibri" panose="020F0502020204030204" pitchFamily="34" charset="0"/>
              </a:rPr>
              <a:t> από</a:t>
            </a:r>
            <a:r>
              <a:rPr lang="en-US" sz="2400" dirty="0">
                <a:solidFill>
                  <a:prstClr val="black"/>
                </a:solidFill>
                <a:latin typeface="Calibri" panose="020F0502020204030204" pitchFamily="34" charset="0"/>
              </a:rPr>
              <a:t> άλλες καταπονήσεις</a:t>
            </a:r>
          </a:p>
          <a:p>
            <a:pPr algn="just">
              <a:defRPr/>
            </a:pPr>
            <a:endParaRPr lang="en-US" sz="2400" dirty="0">
              <a:solidFill>
                <a:prstClr val="black"/>
              </a:solidFill>
              <a:latin typeface="Calibri" panose="020F0502020204030204" pitchFamily="34" charset="0"/>
            </a:endParaRPr>
          </a:p>
          <a:p>
            <a:pPr marL="342900" indent="-342900" algn="just">
              <a:buFont typeface="Arial" pitchFamily="34" charset="0"/>
              <a:buChar char="•"/>
              <a:defRPr/>
            </a:pPr>
            <a:r>
              <a:rPr lang="en-AU" sz="2400" b="1" dirty="0">
                <a:solidFill>
                  <a:prstClr val="black"/>
                </a:solidFill>
                <a:latin typeface="Calibri" panose="020F0502020204030204" pitchFamily="34" charset="0"/>
              </a:rPr>
              <a:t>Κίνηση</a:t>
            </a:r>
          </a:p>
          <a:p>
            <a:pPr marL="342900" indent="-342900" algn="just">
              <a:defRPr/>
            </a:pPr>
            <a:r>
              <a:rPr lang="en-AU" sz="2400" dirty="0">
                <a:solidFill>
                  <a:prstClr val="black"/>
                </a:solidFill>
                <a:latin typeface="Calibri" panose="020F0502020204030204" pitchFamily="34" charset="0"/>
              </a:rPr>
              <a:t>	Τα ψάρια μπορεί να μετακινηθ</a:t>
            </a:r>
            <a:r>
              <a:rPr lang="el-GR" sz="2400" dirty="0" err="1">
                <a:solidFill>
                  <a:prstClr val="black"/>
                </a:solidFill>
                <a:latin typeface="Calibri" panose="020F0502020204030204" pitchFamily="34" charset="0"/>
              </a:rPr>
              <a:t>ούν</a:t>
            </a:r>
            <a:r>
              <a:rPr lang="en-AU" sz="2400" dirty="0">
                <a:solidFill>
                  <a:prstClr val="black"/>
                </a:solidFill>
                <a:latin typeface="Calibri" panose="020F0502020204030204" pitchFamily="34" charset="0"/>
              </a:rPr>
              <a:t> μακριά από περιοχές υψηλής θνησιμότητας καθώς μεγαλώνουν</a:t>
            </a:r>
          </a:p>
        </p:txBody>
      </p:sp>
    </p:spTree>
    <p:extLst>
      <p:ext uri="{BB962C8B-B14F-4D97-AF65-F5344CB8AC3E}">
        <p14:creationId xmlns:p14="http://schemas.microsoft.com/office/powerpoint/2010/main" val="23517068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060174" y="787984"/>
            <a:ext cx="10336696" cy="4893647"/>
          </a:xfrm>
          <a:prstGeom prst="rect">
            <a:avLst/>
          </a:prstGeom>
          <a:noFill/>
          <a:ln w="9525">
            <a:noFill/>
            <a:miter lim="800000"/>
            <a:headEnd/>
            <a:tailEnd/>
          </a:ln>
          <a:effectLst/>
        </p:spPr>
        <p:txBody>
          <a:bodyPr wrap="square">
            <a:spAutoFit/>
          </a:bodyPr>
          <a:lstStyle/>
          <a:p>
            <a:pPr algn="just">
              <a:defRPr/>
            </a:pPr>
            <a:r>
              <a:rPr lang="en-US" sz="2400" b="1" dirty="0">
                <a:solidFill>
                  <a:srgbClr val="0070C0"/>
                </a:solidFill>
                <a:latin typeface="Calibri" panose="020F0502020204030204" pitchFamily="34" charset="0"/>
              </a:rPr>
              <a:t>Γιατί η φυσική θνησιμότητα κυμαίν</a:t>
            </a:r>
            <a:r>
              <a:rPr lang="el-GR" sz="2400" b="1" dirty="0">
                <a:solidFill>
                  <a:srgbClr val="0070C0"/>
                </a:solidFill>
                <a:latin typeface="Calibri" panose="020F0502020204030204" pitchFamily="34" charset="0"/>
              </a:rPr>
              <a:t>ε</a:t>
            </a:r>
            <a:r>
              <a:rPr lang="en-US" sz="2400" b="1" dirty="0">
                <a:solidFill>
                  <a:srgbClr val="0070C0"/>
                </a:solidFill>
                <a:latin typeface="Calibri" panose="020F0502020204030204" pitchFamily="34" charset="0"/>
              </a:rPr>
              <a:t>ται </a:t>
            </a:r>
            <a:r>
              <a:rPr lang="el-GR" sz="2400" b="1" dirty="0">
                <a:solidFill>
                  <a:srgbClr val="0070C0"/>
                </a:solidFill>
                <a:latin typeface="Calibri" panose="020F0502020204030204" pitchFamily="34" charset="0"/>
              </a:rPr>
              <a:t>στη διάρκεια της </a:t>
            </a:r>
            <a:r>
              <a:rPr lang="en-US" sz="2400" b="1" dirty="0">
                <a:solidFill>
                  <a:srgbClr val="0070C0"/>
                </a:solidFill>
                <a:latin typeface="Calibri" panose="020F0502020204030204" pitchFamily="34" charset="0"/>
              </a:rPr>
              <a:t>ζωή</a:t>
            </a:r>
            <a:r>
              <a:rPr lang="el-GR" sz="2400" b="1" dirty="0">
                <a:solidFill>
                  <a:srgbClr val="0070C0"/>
                </a:solidFill>
                <a:latin typeface="Calibri" panose="020F0502020204030204" pitchFamily="34" charset="0"/>
              </a:rPr>
              <a:t>ς</a:t>
            </a:r>
            <a:r>
              <a:rPr lang="en-US" sz="2400" b="1" dirty="0">
                <a:solidFill>
                  <a:srgbClr val="0070C0"/>
                </a:solidFill>
                <a:latin typeface="Calibri" panose="020F0502020204030204" pitchFamily="34" charset="0"/>
              </a:rPr>
              <a:t> ενός ψαριού;</a:t>
            </a:r>
          </a:p>
          <a:p>
            <a:pPr algn="just">
              <a:defRPr/>
            </a:pPr>
            <a:endParaRPr lang="en-US" sz="2400" dirty="0">
              <a:solidFill>
                <a:srgbClr val="FF0000"/>
              </a:solidFill>
              <a:latin typeface="Calibri" panose="020F0502020204030204" pitchFamily="34" charset="0"/>
            </a:endParaRPr>
          </a:p>
          <a:p>
            <a:pPr marL="342900" indent="-342900" algn="just">
              <a:defRPr/>
            </a:pPr>
            <a:endParaRPr lang="en-AU" sz="2400" dirty="0">
              <a:solidFill>
                <a:prstClr val="black"/>
              </a:solidFill>
              <a:latin typeface="Calibri" panose="020F0502020204030204" pitchFamily="34" charset="0"/>
            </a:endParaRPr>
          </a:p>
          <a:p>
            <a:pPr marL="342900" indent="-342900" algn="just">
              <a:buFont typeface="Arial" pitchFamily="34" charset="0"/>
              <a:buChar char="•"/>
              <a:defRPr/>
            </a:pPr>
            <a:r>
              <a:rPr lang="en-AU" sz="2400" b="1" dirty="0">
                <a:solidFill>
                  <a:prstClr val="black"/>
                </a:solidFill>
                <a:latin typeface="Calibri" panose="020F0502020204030204" pitchFamily="34" charset="0"/>
              </a:rPr>
              <a:t>Συμπεριφορικές αλλαγές </a:t>
            </a:r>
          </a:p>
          <a:p>
            <a:pPr marL="342900" indent="-342900" algn="just">
              <a:defRPr/>
            </a:pPr>
            <a:r>
              <a:rPr lang="en-AU" sz="2400" dirty="0">
                <a:solidFill>
                  <a:prstClr val="black"/>
                </a:solidFill>
                <a:latin typeface="Calibri" panose="020F0502020204030204" pitchFamily="34" charset="0"/>
              </a:rPr>
              <a:t>	</a:t>
            </a:r>
            <a:r>
              <a:rPr lang="en-AU" sz="2400" dirty="0" err="1">
                <a:solidFill>
                  <a:prstClr val="black"/>
                </a:solidFill>
                <a:latin typeface="Calibri" panose="020F0502020204030204" pitchFamily="34" charset="0"/>
              </a:rPr>
              <a:t>Σχημ</a:t>
            </a:r>
            <a:r>
              <a:rPr lang="en-AU" sz="2400" dirty="0">
                <a:solidFill>
                  <a:prstClr val="black"/>
                </a:solidFill>
                <a:latin typeface="Calibri" panose="020F0502020204030204" pitchFamily="34" charset="0"/>
              </a:rPr>
              <a:t>ατισμός </a:t>
            </a:r>
            <a:r>
              <a:rPr lang="el-GR" sz="2400" dirty="0">
                <a:solidFill>
                  <a:prstClr val="black"/>
                </a:solidFill>
                <a:latin typeface="Calibri" panose="020F0502020204030204" pitchFamily="34" charset="0"/>
              </a:rPr>
              <a:t>κοπαδιών </a:t>
            </a:r>
            <a:r>
              <a:rPr lang="en-AU" sz="2400" dirty="0">
                <a:solidFill>
                  <a:prstClr val="black"/>
                </a:solidFill>
                <a:latin typeface="Calibri" panose="020F0502020204030204" pitchFamily="34" charset="0"/>
              </a:rPr>
              <a:t>ή άλλων κοινωνικών δομών</a:t>
            </a:r>
          </a:p>
          <a:p>
            <a:pPr marL="342900" indent="-342900" algn="just">
              <a:defRPr/>
            </a:pPr>
            <a:endParaRPr lang="en-AU" sz="2400" dirty="0">
              <a:solidFill>
                <a:prstClr val="black"/>
              </a:solidFill>
              <a:latin typeface="Calibri" panose="020F0502020204030204" pitchFamily="34" charset="0"/>
            </a:endParaRPr>
          </a:p>
          <a:p>
            <a:pPr marL="342900" indent="-342900" algn="just">
              <a:buFont typeface="Arial" pitchFamily="34" charset="0"/>
              <a:buChar char="•"/>
              <a:defRPr/>
            </a:pPr>
            <a:r>
              <a:rPr lang="en-AU" sz="2400" b="1" dirty="0">
                <a:solidFill>
                  <a:prstClr val="black"/>
                </a:solidFill>
                <a:latin typeface="Calibri" panose="020F0502020204030204" pitchFamily="34" charset="0"/>
              </a:rPr>
              <a:t>Οι αλλαγές στην κατάσταση του οικοσυστήματος</a:t>
            </a:r>
          </a:p>
          <a:p>
            <a:pPr marL="342900" indent="-342900" algn="just">
              <a:defRPr/>
            </a:pPr>
            <a:r>
              <a:rPr lang="en-AU" sz="2400" dirty="0">
                <a:solidFill>
                  <a:prstClr val="black"/>
                </a:solidFill>
                <a:latin typeface="Calibri" panose="020F0502020204030204" pitchFamily="34" charset="0"/>
              </a:rPr>
              <a:t>	Αλλαγές σε </a:t>
            </a:r>
            <a:r>
              <a:rPr lang="el-GR" sz="2400" dirty="0">
                <a:solidFill>
                  <a:prstClr val="black"/>
                </a:solidFill>
                <a:latin typeface="Calibri" panose="020F0502020204030204" pitchFamily="34" charset="0"/>
              </a:rPr>
              <a:t>διαθεσιμότητα θηραμάτων και στα αβιοτικά χαρακτηριστικά του </a:t>
            </a:r>
            <a:r>
              <a:rPr lang="el-GR" sz="2400" dirty="0" err="1">
                <a:solidFill>
                  <a:prstClr val="black"/>
                </a:solidFill>
                <a:latin typeface="Calibri" panose="020F0502020204030204" pitchFamily="34" charset="0"/>
              </a:rPr>
              <a:t>οικότοπου</a:t>
            </a:r>
            <a:endParaRPr lang="el-GR" sz="2400" dirty="0">
              <a:solidFill>
                <a:prstClr val="black"/>
              </a:solidFill>
              <a:latin typeface="Calibri" panose="020F0502020204030204" pitchFamily="34" charset="0"/>
            </a:endParaRPr>
          </a:p>
          <a:p>
            <a:pPr marL="342900" indent="-342900" algn="just">
              <a:defRPr/>
            </a:pPr>
            <a:endParaRPr lang="en-AU" sz="2400" dirty="0">
              <a:solidFill>
                <a:prstClr val="black"/>
              </a:solidFill>
              <a:latin typeface="Calibri" panose="020F0502020204030204" pitchFamily="34" charset="0"/>
            </a:endParaRPr>
          </a:p>
          <a:p>
            <a:pPr marL="342900" indent="-342900" algn="just">
              <a:buFont typeface="Arial" pitchFamily="34" charset="0"/>
              <a:buChar char="•"/>
              <a:defRPr/>
            </a:pPr>
            <a:r>
              <a:rPr lang="en-AU" sz="2400" b="1" dirty="0">
                <a:solidFill>
                  <a:prstClr val="black"/>
                </a:solidFill>
                <a:latin typeface="Calibri" panose="020F0502020204030204" pitchFamily="34" charset="0"/>
              </a:rPr>
              <a:t>Οι αλλαγές στην αφθονία του πληθυσμού</a:t>
            </a:r>
          </a:p>
          <a:p>
            <a:pPr marL="342900" indent="-342900" algn="just">
              <a:defRPr/>
            </a:pPr>
            <a:r>
              <a:rPr lang="en-AU" sz="2400" dirty="0">
                <a:solidFill>
                  <a:prstClr val="black"/>
                </a:solidFill>
                <a:latin typeface="Calibri" panose="020F0502020204030204" pitchFamily="34" charset="0"/>
              </a:rPr>
              <a:t>	Πυκνοεξαρτώμε</a:t>
            </a:r>
            <a:r>
              <a:rPr lang="el-GR" sz="2400" dirty="0" err="1">
                <a:solidFill>
                  <a:prstClr val="black"/>
                </a:solidFill>
                <a:latin typeface="Calibri" panose="020F0502020204030204" pitchFamily="34" charset="0"/>
              </a:rPr>
              <a:t>νες</a:t>
            </a:r>
            <a:r>
              <a:rPr lang="en-AU" sz="2400" dirty="0">
                <a:solidFill>
                  <a:prstClr val="black"/>
                </a:solidFill>
                <a:latin typeface="Calibri" panose="020F0502020204030204" pitchFamily="34" charset="0"/>
              </a:rPr>
              <a:t> επιπτώσεις, όπως </a:t>
            </a:r>
            <a:r>
              <a:rPr lang="el-GR" sz="2400" dirty="0">
                <a:solidFill>
                  <a:prstClr val="black"/>
                </a:solidFill>
                <a:latin typeface="Calibri" panose="020F0502020204030204" pitchFamily="34" charset="0"/>
              </a:rPr>
              <a:t>ο</a:t>
            </a:r>
            <a:r>
              <a:rPr lang="en-AU" sz="2400" dirty="0">
                <a:solidFill>
                  <a:prstClr val="black"/>
                </a:solidFill>
                <a:latin typeface="Calibri" panose="020F0502020204030204" pitchFamily="34" charset="0"/>
              </a:rPr>
              <a:t> </a:t>
            </a:r>
            <a:r>
              <a:rPr lang="en-AU" sz="2400" dirty="0" err="1">
                <a:solidFill>
                  <a:prstClr val="black"/>
                </a:solidFill>
                <a:latin typeface="Calibri" panose="020F0502020204030204" pitchFamily="34" charset="0"/>
              </a:rPr>
              <a:t>ενδο-ειδικό</a:t>
            </a:r>
            <a:r>
              <a:rPr lang="el-GR" sz="2400" dirty="0">
                <a:solidFill>
                  <a:prstClr val="black"/>
                </a:solidFill>
                <a:latin typeface="Calibri" panose="020F0502020204030204" pitchFamily="34" charset="0"/>
              </a:rPr>
              <a:t>ς</a:t>
            </a:r>
            <a:r>
              <a:rPr lang="en-AU" sz="2400" dirty="0">
                <a:solidFill>
                  <a:prstClr val="black"/>
                </a:solidFill>
                <a:latin typeface="Calibri" panose="020F0502020204030204" pitchFamily="34" charset="0"/>
              </a:rPr>
              <a:t> </a:t>
            </a:r>
            <a:r>
              <a:rPr lang="el-GR" sz="2400" dirty="0" err="1">
                <a:solidFill>
                  <a:prstClr val="black"/>
                </a:solidFill>
                <a:latin typeface="Calibri" panose="020F0502020204030204" pitchFamily="34" charset="0"/>
              </a:rPr>
              <a:t>αντ</a:t>
            </a:r>
            <a:r>
              <a:rPr lang="en-AU" sz="2400" dirty="0">
                <a:solidFill>
                  <a:prstClr val="black"/>
                </a:solidFill>
                <a:latin typeface="Calibri" panose="020F0502020204030204" pitchFamily="34" charset="0"/>
              </a:rPr>
              <a:t>α</a:t>
            </a:r>
            <a:r>
              <a:rPr lang="en-AU" sz="2400" dirty="0" err="1">
                <a:solidFill>
                  <a:prstClr val="black"/>
                </a:solidFill>
                <a:latin typeface="Calibri" panose="020F0502020204030204" pitchFamily="34" charset="0"/>
              </a:rPr>
              <a:t>γωνισμό</a:t>
            </a:r>
            <a:r>
              <a:rPr lang="el-GR" sz="2400" dirty="0">
                <a:solidFill>
                  <a:prstClr val="black"/>
                </a:solidFill>
                <a:latin typeface="Calibri" panose="020F0502020204030204" pitchFamily="34" charset="0"/>
              </a:rPr>
              <a:t>ς</a:t>
            </a:r>
            <a:r>
              <a:rPr lang="en-AU" sz="2400" dirty="0">
                <a:solidFill>
                  <a:prstClr val="black"/>
                </a:solidFill>
                <a:latin typeface="Calibri" panose="020F0502020204030204" pitchFamily="34" charset="0"/>
              </a:rPr>
              <a:t> ή κανιβαλισμό</a:t>
            </a:r>
            <a:r>
              <a:rPr lang="el-GR" sz="2400" dirty="0">
                <a:solidFill>
                  <a:prstClr val="black"/>
                </a:solidFill>
                <a:latin typeface="Calibri" panose="020F0502020204030204" pitchFamily="34" charset="0"/>
              </a:rPr>
              <a:t>ς</a:t>
            </a:r>
            <a:endParaRPr lang="en-AU" sz="2400" dirty="0">
              <a:solidFill>
                <a:prstClr val="black"/>
              </a:solidFill>
              <a:latin typeface="Calibri" panose="020F0502020204030204" pitchFamily="34" charset="0"/>
            </a:endParaRPr>
          </a:p>
        </p:txBody>
      </p:sp>
    </p:spTree>
    <p:extLst>
      <p:ext uri="{BB962C8B-B14F-4D97-AF65-F5344CB8AC3E}">
        <p14:creationId xmlns:p14="http://schemas.microsoft.com/office/powerpoint/2010/main" val="756278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1991545" y="332657"/>
            <a:ext cx="7961313" cy="1692771"/>
          </a:xfrm>
          <a:prstGeom prst="rect">
            <a:avLst/>
          </a:prstGeom>
          <a:noFill/>
          <a:ln w="9525">
            <a:noFill/>
            <a:miter lim="800000"/>
            <a:headEnd/>
            <a:tailEnd/>
          </a:ln>
          <a:effectLst/>
        </p:spPr>
        <p:txBody>
          <a:bodyPr>
            <a:spAutoFit/>
          </a:bodyPr>
          <a:lstStyle/>
          <a:p>
            <a:pPr algn="just">
              <a:defRPr/>
            </a:pPr>
            <a:r>
              <a:rPr lang="en-US" sz="2400" b="1" dirty="0">
                <a:solidFill>
                  <a:srgbClr val="0070C0"/>
                </a:solidFill>
                <a:latin typeface="Calibri" panose="020F0502020204030204" pitchFamily="34" charset="0"/>
              </a:rPr>
              <a:t>Άμεσες και έμμεσες επιπτώσεις</a:t>
            </a:r>
            <a:r>
              <a:rPr lang="el-GR" sz="2400" b="1" dirty="0">
                <a:solidFill>
                  <a:srgbClr val="0070C0"/>
                </a:solidFill>
                <a:latin typeface="Calibri" panose="020F0502020204030204" pitchFamily="34" charset="0"/>
              </a:rPr>
              <a:t> της Μ</a:t>
            </a:r>
            <a:r>
              <a:rPr lang="en-US" sz="2400" b="1" dirty="0">
                <a:solidFill>
                  <a:srgbClr val="0070C0"/>
                </a:solidFill>
                <a:latin typeface="Calibri" panose="020F0502020204030204" pitchFamily="34" charset="0"/>
              </a:rPr>
              <a:t>:</a:t>
            </a:r>
          </a:p>
          <a:p>
            <a:pPr marL="457200" indent="-457200" algn="just">
              <a:defRPr/>
            </a:pPr>
            <a:endParaRPr lang="en-US" sz="2000" dirty="0">
              <a:solidFill>
                <a:srgbClr val="0000FF"/>
              </a:solidFill>
              <a:latin typeface="Calibri" panose="020F0502020204030204" pitchFamily="34" charset="0"/>
            </a:endParaRPr>
          </a:p>
          <a:p>
            <a:pPr algn="just">
              <a:defRPr/>
            </a:pPr>
            <a:r>
              <a:rPr lang="en-US" sz="2000" dirty="0">
                <a:solidFill>
                  <a:prstClr val="black"/>
                </a:solidFill>
                <a:latin typeface="Calibri" panose="020F0502020204030204" pitchFamily="34" charset="0"/>
              </a:rPr>
              <a:t>H Φυσική θνησιμότητα </a:t>
            </a:r>
            <a:r>
              <a:rPr lang="en-US" sz="2000" dirty="0" err="1">
                <a:solidFill>
                  <a:prstClr val="black"/>
                </a:solidFill>
                <a:latin typeface="Calibri" panose="020F0502020204030204" pitchFamily="34" charset="0"/>
              </a:rPr>
              <a:t>έχει</a:t>
            </a:r>
            <a:r>
              <a:rPr lang="en-US" sz="2000" dirty="0">
                <a:solidFill>
                  <a:prstClr val="black"/>
                </a:solidFill>
                <a:latin typeface="Calibri" panose="020F0502020204030204" pitchFamily="34" charset="0"/>
              </a:rPr>
              <a:t> </a:t>
            </a:r>
            <a:r>
              <a:rPr lang="el-GR" sz="2000" b="1" dirty="0">
                <a:solidFill>
                  <a:prstClr val="black"/>
                </a:solidFill>
                <a:latin typeface="Calibri" panose="020F0502020204030204" pitchFamily="34" charset="0"/>
              </a:rPr>
              <a:t>άμεσες </a:t>
            </a:r>
            <a:r>
              <a:rPr lang="en-US" sz="2000" dirty="0">
                <a:solidFill>
                  <a:prstClr val="black"/>
                </a:solidFill>
                <a:latin typeface="Calibri" panose="020F0502020204030204" pitchFamily="34" charset="0"/>
              </a:rPr>
              <a:t>και </a:t>
            </a:r>
            <a:r>
              <a:rPr lang="en-US" sz="2000" b="1" dirty="0">
                <a:solidFill>
                  <a:prstClr val="black"/>
                </a:solidFill>
                <a:latin typeface="Calibri" panose="020F0502020204030204" pitchFamily="34" charset="0"/>
              </a:rPr>
              <a:t>έμμεσ</a:t>
            </a:r>
            <a:r>
              <a:rPr lang="el-GR" sz="2000" b="1" dirty="0">
                <a:solidFill>
                  <a:prstClr val="black"/>
                </a:solidFill>
                <a:latin typeface="Calibri" panose="020F0502020204030204" pitchFamily="34" charset="0"/>
              </a:rPr>
              <a:t>ε</a:t>
            </a:r>
            <a:r>
              <a:rPr lang="en-US" sz="2000" b="1" dirty="0">
                <a:solidFill>
                  <a:prstClr val="black"/>
                </a:solidFill>
                <a:latin typeface="Calibri" panose="020F0502020204030204" pitchFamily="34" charset="0"/>
              </a:rPr>
              <a:t>ς</a:t>
            </a:r>
            <a:r>
              <a:rPr lang="en-US" sz="2000" dirty="0">
                <a:solidFill>
                  <a:prstClr val="black"/>
                </a:solidFill>
                <a:latin typeface="Calibri" panose="020F0502020204030204" pitchFamily="34" charset="0"/>
              </a:rPr>
              <a:t> επιπτώσεις στους πληθυσμούς και την αλιεία, που είναι σημαντικό να </a:t>
            </a:r>
            <a:r>
              <a:rPr lang="el-GR" sz="2000" dirty="0">
                <a:solidFill>
                  <a:prstClr val="black"/>
                </a:solidFill>
                <a:latin typeface="Calibri" panose="020F0502020204030204" pitchFamily="34" charset="0"/>
              </a:rPr>
              <a:t>λαμβάνονται υπόψη</a:t>
            </a:r>
            <a:r>
              <a:rPr lang="en-US" sz="2000" dirty="0">
                <a:solidFill>
                  <a:prstClr val="black"/>
                </a:solidFill>
                <a:latin typeface="Calibri" panose="020F0502020204030204" pitchFamily="34" charset="0"/>
              </a:rPr>
              <a:t> σε μοντέλα εκτίμησης των αποθεμάτων.</a:t>
            </a:r>
          </a:p>
        </p:txBody>
      </p:sp>
      <p:sp>
        <p:nvSpPr>
          <p:cNvPr id="7" name="Text Box 4"/>
          <p:cNvSpPr txBox="1">
            <a:spLocks noChangeArrowheads="1"/>
          </p:cNvSpPr>
          <p:nvPr/>
        </p:nvSpPr>
        <p:spPr bwMode="auto">
          <a:xfrm>
            <a:off x="1311965" y="2060848"/>
            <a:ext cx="4784035" cy="5940088"/>
          </a:xfrm>
          <a:prstGeom prst="rect">
            <a:avLst/>
          </a:prstGeom>
          <a:noFill/>
          <a:ln w="9525">
            <a:noFill/>
            <a:miter lim="800000"/>
            <a:headEnd/>
            <a:tailEnd/>
          </a:ln>
          <a:effectLst/>
        </p:spPr>
        <p:txBody>
          <a:bodyPr wrap="square">
            <a:spAutoFit/>
          </a:bodyPr>
          <a:lstStyle/>
          <a:p>
            <a:pPr marL="457200" indent="-457200" algn="just">
              <a:buFont typeface="+mj-lt"/>
              <a:buAutoNum type="arabicPeriod" startAt="2"/>
              <a:defRPr/>
            </a:pPr>
            <a:endParaRPr lang="en-US" sz="2000" dirty="0">
              <a:solidFill>
                <a:prstClr val="black"/>
              </a:solidFill>
              <a:latin typeface="Calibri" panose="020F0502020204030204" pitchFamily="34" charset="0"/>
            </a:endParaRPr>
          </a:p>
          <a:p>
            <a:pPr algn="just">
              <a:defRPr/>
            </a:pPr>
            <a:r>
              <a:rPr lang="en-US" sz="2000" u="sng" dirty="0">
                <a:solidFill>
                  <a:prstClr val="black"/>
                </a:solidFill>
                <a:latin typeface="Calibri" panose="020F0502020204030204" pitchFamily="34" charset="0"/>
              </a:rPr>
              <a:t>Άμεσ</a:t>
            </a:r>
            <a:r>
              <a:rPr lang="el-GR" sz="2000" u="sng" dirty="0" err="1">
                <a:solidFill>
                  <a:prstClr val="black"/>
                </a:solidFill>
                <a:latin typeface="Calibri" panose="020F0502020204030204" pitchFamily="34" charset="0"/>
              </a:rPr>
              <a:t>ες</a:t>
            </a:r>
            <a:r>
              <a:rPr lang="el-GR" sz="2000" u="sng" dirty="0">
                <a:solidFill>
                  <a:prstClr val="black"/>
                </a:solidFill>
                <a:latin typeface="Calibri" panose="020F0502020204030204" pitchFamily="34" charset="0"/>
              </a:rPr>
              <a:t> επιπτώσεις</a:t>
            </a:r>
            <a:r>
              <a:rPr lang="en-US" sz="2000" dirty="0">
                <a:solidFill>
                  <a:prstClr val="black"/>
                </a:solidFill>
                <a:latin typeface="Calibri" panose="020F0502020204030204" pitchFamily="34" charset="0"/>
              </a:rPr>
              <a:t>:</a:t>
            </a:r>
          </a:p>
          <a:p>
            <a:pPr marL="457200" indent="-457200" algn="just">
              <a:buFont typeface="+mj-lt"/>
              <a:buAutoNum type="arabicPeriod" startAt="2"/>
              <a:defRPr/>
            </a:pPr>
            <a:endParaRPr lang="en-US" sz="2000" dirty="0">
              <a:solidFill>
                <a:prstClr val="black"/>
              </a:solidFill>
              <a:latin typeface="Calibri" panose="020F0502020204030204" pitchFamily="34" charset="0"/>
            </a:endParaRPr>
          </a:p>
          <a:p>
            <a:pPr marL="457200" indent="-457200" algn="just">
              <a:buFont typeface="Arial" pitchFamily="34" charset="0"/>
              <a:buChar char="•"/>
              <a:defRPr/>
            </a:pPr>
            <a:r>
              <a:rPr lang="en-US" sz="2000" b="1" dirty="0">
                <a:solidFill>
                  <a:prstClr val="black"/>
                </a:solidFill>
                <a:latin typeface="Calibri" panose="020F0502020204030204" pitchFamily="34" charset="0"/>
              </a:rPr>
              <a:t>Ο αριθμός των ψαριών </a:t>
            </a:r>
            <a:r>
              <a:rPr lang="el-GR" sz="2000" b="1" dirty="0">
                <a:solidFill>
                  <a:prstClr val="black"/>
                </a:solidFill>
                <a:latin typeface="Calibri" panose="020F0502020204030204" pitchFamily="34" charset="0"/>
              </a:rPr>
              <a:t>που είναι διαθέσιμα προς</a:t>
            </a:r>
            <a:r>
              <a:rPr lang="en-US" sz="2000" b="1" dirty="0">
                <a:solidFill>
                  <a:prstClr val="black"/>
                </a:solidFill>
                <a:latin typeface="Calibri" panose="020F0502020204030204" pitchFamily="34" charset="0"/>
              </a:rPr>
              <a:t> αλιεία</a:t>
            </a:r>
          </a:p>
          <a:p>
            <a:pPr marL="457200" indent="-457200" algn="just">
              <a:buFont typeface="Arial" pitchFamily="34" charset="0"/>
              <a:buChar char="•"/>
              <a:defRPr/>
            </a:pPr>
            <a:endParaRPr lang="en-US" sz="2000" b="1" dirty="0">
              <a:solidFill>
                <a:prstClr val="black"/>
              </a:solidFill>
              <a:latin typeface="Calibri" panose="020F0502020204030204" pitchFamily="34" charset="0"/>
            </a:endParaRPr>
          </a:p>
          <a:p>
            <a:pPr marL="457200" indent="-457200" algn="just">
              <a:defRPr/>
            </a:pPr>
            <a:r>
              <a:rPr lang="en-US" sz="2000" dirty="0">
                <a:solidFill>
                  <a:prstClr val="black"/>
                </a:solidFill>
                <a:latin typeface="Calibri" panose="020F0502020204030204" pitchFamily="34" charset="0"/>
              </a:rPr>
              <a:t>	Η πραγμα</a:t>
            </a:r>
            <a:r>
              <a:rPr lang="en-US" sz="2000" dirty="0" err="1">
                <a:solidFill>
                  <a:prstClr val="black"/>
                </a:solidFill>
                <a:latin typeface="Calibri" panose="020F0502020204030204" pitchFamily="34" charset="0"/>
              </a:rPr>
              <a:t>τική</a:t>
            </a:r>
            <a:r>
              <a:rPr lang="en-US" sz="2000" dirty="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τιμή </a:t>
            </a:r>
            <a:r>
              <a:rPr lang="en-US" sz="2000" dirty="0">
                <a:solidFill>
                  <a:prstClr val="black"/>
                </a:solidFill>
                <a:latin typeface="Calibri" panose="020F0502020204030204" pitchFamily="34" charset="0"/>
              </a:rPr>
              <a:t>του M επηρεάζει άμεσα τον αριθμό των ψαριών που επιβιώνουν για να γίν</a:t>
            </a:r>
            <a:r>
              <a:rPr lang="el-GR" sz="2000" dirty="0">
                <a:solidFill>
                  <a:prstClr val="black"/>
                </a:solidFill>
                <a:latin typeface="Calibri" panose="020F0502020204030204" pitchFamily="34" charset="0"/>
              </a:rPr>
              <a:t>ουν</a:t>
            </a:r>
            <a:r>
              <a:rPr lang="en-US" sz="2000" dirty="0">
                <a:solidFill>
                  <a:prstClr val="black"/>
                </a:solidFill>
                <a:latin typeface="Calibri" panose="020F0502020204030204" pitchFamily="34" charset="0"/>
              </a:rPr>
              <a:t> διαθέσιμο στην αλιεία.</a:t>
            </a:r>
          </a:p>
          <a:p>
            <a:pPr marL="457200" indent="-457200" algn="just">
              <a:defRPr/>
            </a:pPr>
            <a:endParaRPr lang="en-US" sz="2000" dirty="0">
              <a:solidFill>
                <a:prstClr val="black"/>
              </a:solidFill>
              <a:latin typeface="Calibri" panose="020F0502020204030204" pitchFamily="34" charset="0"/>
            </a:endParaRPr>
          </a:p>
          <a:p>
            <a:pPr marL="457200" indent="-457200" algn="just">
              <a:defRPr/>
            </a:pPr>
            <a:r>
              <a:rPr lang="en-US" sz="2000" dirty="0">
                <a:solidFill>
                  <a:prstClr val="black"/>
                </a:solidFill>
                <a:latin typeface="Calibri" panose="020F0502020204030204" pitchFamily="34" charset="0"/>
              </a:rPr>
              <a:t>	</a:t>
            </a:r>
            <a:r>
              <a:rPr lang="en-US" sz="2000" b="1" dirty="0">
                <a:solidFill>
                  <a:prstClr val="black"/>
                </a:solidFill>
                <a:latin typeface="Calibri" panose="020F0502020204030204" pitchFamily="34" charset="0"/>
              </a:rPr>
              <a:t>Σημείωση: </a:t>
            </a:r>
            <a:r>
              <a:rPr lang="en-US" sz="2000" b="1" dirty="0">
                <a:solidFill>
                  <a:prstClr val="black"/>
                </a:solidFill>
                <a:latin typeface="Tahoma" pitchFamily="34" charset="0"/>
              </a:rPr>
              <a:t>N</a:t>
            </a:r>
            <a:r>
              <a:rPr lang="en-US" sz="2000" b="1" baseline="-25000" dirty="0">
                <a:solidFill>
                  <a:prstClr val="black"/>
                </a:solidFill>
                <a:latin typeface="Tahoma" pitchFamily="34" charset="0"/>
              </a:rPr>
              <a:t>t+1</a:t>
            </a:r>
            <a:r>
              <a:rPr lang="en-US" sz="2000" b="1" dirty="0">
                <a:solidFill>
                  <a:prstClr val="black"/>
                </a:solidFill>
                <a:latin typeface="Tahoma" pitchFamily="34" charset="0"/>
              </a:rPr>
              <a:t> = N</a:t>
            </a:r>
            <a:r>
              <a:rPr lang="en-US" sz="2000" b="1" baseline="-25000" dirty="0">
                <a:solidFill>
                  <a:prstClr val="black"/>
                </a:solidFill>
                <a:latin typeface="Tahoma" pitchFamily="34" charset="0"/>
              </a:rPr>
              <a:t>t</a:t>
            </a:r>
            <a:r>
              <a:rPr lang="en-US" sz="2000" b="1" dirty="0">
                <a:solidFill>
                  <a:prstClr val="black"/>
                </a:solidFill>
                <a:latin typeface="Tahoma" pitchFamily="34" charset="0"/>
              </a:rPr>
              <a:t>e</a:t>
            </a:r>
            <a:r>
              <a:rPr lang="en-US" sz="2000" b="1" baseline="30000" dirty="0">
                <a:solidFill>
                  <a:prstClr val="black"/>
                </a:solidFill>
                <a:latin typeface="Tahoma" pitchFamily="34" charset="0"/>
              </a:rPr>
              <a:t>-(M+F)</a:t>
            </a:r>
            <a:endParaRPr lang="en-US" sz="2000" b="1" baseline="-25000" dirty="0">
              <a:solidFill>
                <a:prstClr val="black"/>
              </a:solidFill>
              <a:latin typeface="Tahoma" pitchFamily="34" charset="0"/>
            </a:endParaRPr>
          </a:p>
          <a:p>
            <a:pPr marL="457200" indent="-457200" algn="just">
              <a:defRPr/>
            </a:pPr>
            <a:endParaRPr lang="en-US" sz="2000" dirty="0">
              <a:solidFill>
                <a:prstClr val="black"/>
              </a:solidFill>
              <a:latin typeface="Calibri" panose="020F0502020204030204" pitchFamily="34" charset="0"/>
            </a:endParaRPr>
          </a:p>
          <a:p>
            <a:pPr marL="457200" indent="-457200">
              <a:defRPr/>
            </a:pPr>
            <a:r>
              <a:rPr lang="en-US" sz="2000" dirty="0">
                <a:solidFill>
                  <a:prstClr val="black"/>
                </a:solidFill>
                <a:latin typeface="Calibri" panose="020F0502020204030204" pitchFamily="34" charset="0"/>
              </a:rPr>
              <a:t>	</a:t>
            </a:r>
            <a:endParaRPr lang="en-US" sz="2000" baseline="-25000" dirty="0">
              <a:solidFill>
                <a:prstClr val="black"/>
              </a:solidFill>
              <a:latin typeface="Calibri" panose="020F0502020204030204" pitchFamily="34" charset="0"/>
            </a:endParaRPr>
          </a:p>
          <a:p>
            <a:pPr marL="457200" indent="-457200" algn="just">
              <a:defRPr/>
            </a:pPr>
            <a:endParaRPr lang="en-US" sz="2000" dirty="0">
              <a:solidFill>
                <a:prstClr val="black"/>
              </a:solidFill>
              <a:latin typeface="Calibri" panose="020F0502020204030204" pitchFamily="34" charset="0"/>
            </a:endParaRPr>
          </a:p>
          <a:p>
            <a:pPr marL="457200" indent="-457200" algn="just">
              <a:defRPr/>
            </a:pPr>
            <a:r>
              <a:rPr lang="en-US" sz="2000" dirty="0">
                <a:solidFill>
                  <a:prstClr val="black"/>
                </a:solidFill>
                <a:latin typeface="Calibri" panose="020F0502020204030204" pitchFamily="34" charset="0"/>
              </a:rPr>
              <a:t>	</a:t>
            </a:r>
          </a:p>
          <a:p>
            <a:pPr marL="457200" indent="-457200" algn="just">
              <a:defRPr/>
            </a:pPr>
            <a:endParaRPr lang="en-US" sz="2000" dirty="0">
              <a:solidFill>
                <a:prstClr val="black"/>
              </a:solidFill>
              <a:latin typeface="Calibri" panose="020F0502020204030204" pitchFamily="34" charset="0"/>
            </a:endParaRPr>
          </a:p>
          <a:p>
            <a:pPr marL="457200" indent="-457200" algn="just">
              <a:buFont typeface="Arial" pitchFamily="34" charset="0"/>
              <a:buChar char="•"/>
              <a:defRPr/>
            </a:pPr>
            <a:endParaRPr lang="en-US" sz="2000" b="1" dirty="0">
              <a:solidFill>
                <a:prstClr val="black"/>
              </a:solidFill>
              <a:latin typeface="Calibri" panose="020F0502020204030204" pitchFamily="34" charset="0"/>
            </a:endParaRPr>
          </a:p>
          <a:p>
            <a:pPr marL="342900" indent="-342900" algn="just">
              <a:defRPr/>
            </a:pPr>
            <a:endParaRPr lang="en-US" sz="2000" dirty="0">
              <a:solidFill>
                <a:prstClr val="black"/>
              </a:solidFill>
              <a:latin typeface="Calibri" panose="020F0502020204030204" pitchFamily="34" charset="0"/>
            </a:endParaRPr>
          </a:p>
        </p:txBody>
      </p:sp>
      <p:pic>
        <p:nvPicPr>
          <p:cNvPr id="880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9408" y="2310730"/>
            <a:ext cx="4005064" cy="4005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0887" name="Rectangle 16"/>
          <p:cNvSpPr>
            <a:spLocks noChangeArrowheads="1"/>
          </p:cNvSpPr>
          <p:nvPr/>
        </p:nvSpPr>
        <p:spPr bwMode="auto">
          <a:xfrm>
            <a:off x="1524001" y="439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NZ" altLang="el-GR" sz="1800" dirty="0">
              <a:solidFill>
                <a:prstClr val="black"/>
              </a:solidFill>
            </a:endParaRPr>
          </a:p>
        </p:txBody>
      </p:sp>
    </p:spTree>
    <p:extLst>
      <p:ext uri="{BB962C8B-B14F-4D97-AF65-F5344CB8AC3E}">
        <p14:creationId xmlns:p14="http://schemas.microsoft.com/office/powerpoint/2010/main" val="228301340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88067"/>
                                        </p:tgtEl>
                                        <p:attrNameLst>
                                          <p:attrName>style.visibility</p:attrName>
                                        </p:attrNameLst>
                                      </p:cBhvr>
                                      <p:to>
                                        <p:strVal val="visible"/>
                                      </p:to>
                                    </p:set>
                                    <p:animEffect transition="in" filter="fade">
                                      <p:cBhvr>
                                        <p:cTn id="10" dur="500"/>
                                        <p:tgtEl>
                                          <p:spTgt spid="88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815050" y="347465"/>
            <a:ext cx="4353298" cy="3785652"/>
          </a:xfrm>
          <a:prstGeom prst="rect">
            <a:avLst/>
          </a:prstGeom>
          <a:noFill/>
          <a:ln w="9525">
            <a:noFill/>
            <a:miter lim="800000"/>
            <a:headEnd/>
            <a:tailEnd/>
          </a:ln>
          <a:effectLst/>
        </p:spPr>
        <p:txBody>
          <a:bodyPr wrap="square">
            <a:spAutoFit/>
          </a:bodyPr>
          <a:lstStyle/>
          <a:p>
            <a:pPr marL="457200" indent="-457200" algn="just">
              <a:buFont typeface="+mj-lt"/>
              <a:buAutoNum type="arabicPeriod" startAt="2"/>
              <a:defRPr/>
            </a:pPr>
            <a:endParaRPr lang="en-US" sz="2000" dirty="0">
              <a:solidFill>
                <a:srgbClr val="7BA79D">
                  <a:lumMod val="10000"/>
                </a:srgbClr>
              </a:solidFill>
              <a:latin typeface="Calibri" panose="020F0502020204030204" pitchFamily="34" charset="0"/>
            </a:endParaRPr>
          </a:p>
          <a:p>
            <a:pPr marL="457200" indent="-457200" algn="just">
              <a:buFont typeface="+mj-lt"/>
              <a:buAutoNum type="arabicPeriod" startAt="2"/>
              <a:defRPr/>
            </a:pPr>
            <a:endParaRPr lang="en-US" sz="2000" u="sng" dirty="0">
              <a:solidFill>
                <a:srgbClr val="7BA79D">
                  <a:lumMod val="10000"/>
                </a:srgbClr>
              </a:solidFill>
              <a:latin typeface="Calibri" panose="020F0502020204030204" pitchFamily="34" charset="0"/>
            </a:endParaRPr>
          </a:p>
          <a:p>
            <a:pPr algn="just">
              <a:defRPr/>
            </a:pPr>
            <a:r>
              <a:rPr lang="en-US" sz="2000" u="sng" dirty="0">
                <a:solidFill>
                  <a:srgbClr val="7BA79D">
                    <a:lumMod val="10000"/>
                  </a:srgbClr>
                </a:solidFill>
                <a:latin typeface="Calibri" panose="020F0502020204030204" pitchFamily="34" charset="0"/>
              </a:rPr>
              <a:t>Έμμεσες επιπτώσεις:</a:t>
            </a:r>
          </a:p>
          <a:p>
            <a:pPr marL="457200" indent="-457200" algn="just">
              <a:buFont typeface="+mj-lt"/>
              <a:buAutoNum type="arabicPeriod" startAt="3"/>
              <a:defRPr/>
            </a:pPr>
            <a:endParaRPr lang="en-US" sz="2000" dirty="0">
              <a:solidFill>
                <a:srgbClr val="7BA79D">
                  <a:lumMod val="10000"/>
                </a:srgbClr>
              </a:solidFill>
              <a:latin typeface="Calibri" panose="020F0502020204030204" pitchFamily="34" charset="0"/>
            </a:endParaRPr>
          </a:p>
          <a:p>
            <a:pPr marL="457200" indent="-457200" algn="just">
              <a:buFont typeface="Arial" pitchFamily="34" charset="0"/>
              <a:buChar char="•"/>
              <a:defRPr/>
            </a:pPr>
            <a:r>
              <a:rPr lang="en-US" sz="2000" b="1" dirty="0">
                <a:solidFill>
                  <a:srgbClr val="7BA79D">
                    <a:lumMod val="10000"/>
                  </a:srgbClr>
                </a:solidFill>
                <a:latin typeface="Calibri" panose="020F0502020204030204" pitchFamily="34" charset="0"/>
              </a:rPr>
              <a:t>αναπαραγωγική βιομάζα</a:t>
            </a:r>
          </a:p>
          <a:p>
            <a:pPr marL="457200" indent="-457200" algn="just">
              <a:defRPr/>
            </a:pPr>
            <a:endParaRPr lang="en-US" sz="2000" b="1" dirty="0">
              <a:solidFill>
                <a:srgbClr val="7BA79D">
                  <a:lumMod val="10000"/>
                </a:srgbClr>
              </a:solidFill>
              <a:latin typeface="Calibri" panose="020F0502020204030204" pitchFamily="34" charset="0"/>
            </a:endParaRPr>
          </a:p>
          <a:p>
            <a:pPr marL="457200" indent="-457200" algn="just">
              <a:defRPr/>
            </a:pPr>
            <a:r>
              <a:rPr lang="en-US" sz="2000" dirty="0">
                <a:solidFill>
                  <a:srgbClr val="7BA79D">
                    <a:lumMod val="10000"/>
                  </a:srgbClr>
                </a:solidFill>
                <a:latin typeface="Calibri" panose="020F0502020204030204" pitchFamily="34" charset="0"/>
              </a:rPr>
              <a:t>	Υπάρχει ανάγκη να διασφαλιστεί ότι</a:t>
            </a:r>
            <a:r>
              <a:rPr lang="el-GR" sz="2000" dirty="0">
                <a:solidFill>
                  <a:srgbClr val="7BA79D">
                    <a:lumMod val="10000"/>
                  </a:srgbClr>
                </a:solidFill>
                <a:latin typeface="Calibri" panose="020F0502020204030204" pitchFamily="34" charset="0"/>
              </a:rPr>
              <a:t> </a:t>
            </a:r>
            <a:r>
              <a:rPr lang="en-US" sz="2000" dirty="0">
                <a:solidFill>
                  <a:srgbClr val="7BA79D">
                    <a:lumMod val="10000"/>
                  </a:srgbClr>
                </a:solidFill>
                <a:latin typeface="Calibri" panose="020F0502020204030204" pitchFamily="34" charset="0"/>
              </a:rPr>
              <a:t>επιβ</a:t>
            </a:r>
            <a:r>
              <a:rPr lang="en-US" sz="2000" dirty="0" err="1">
                <a:solidFill>
                  <a:srgbClr val="7BA79D">
                    <a:lumMod val="10000"/>
                  </a:srgbClr>
                </a:solidFill>
                <a:latin typeface="Calibri" panose="020F0502020204030204" pitchFamily="34" charset="0"/>
              </a:rPr>
              <a:t>ιών</a:t>
            </a:r>
            <a:r>
              <a:rPr lang="el-GR" sz="2000" dirty="0">
                <a:solidFill>
                  <a:srgbClr val="7BA79D">
                    <a:lumMod val="10000"/>
                  </a:srgbClr>
                </a:solidFill>
                <a:latin typeface="Calibri" panose="020F0502020204030204" pitchFamily="34" charset="0"/>
              </a:rPr>
              <a:t>ει</a:t>
            </a:r>
            <a:r>
              <a:rPr lang="en-US" sz="2000" dirty="0">
                <a:solidFill>
                  <a:srgbClr val="7BA79D">
                    <a:lumMod val="10000"/>
                  </a:srgbClr>
                </a:solidFill>
                <a:latin typeface="Calibri" panose="020F0502020204030204" pitchFamily="34" charset="0"/>
              </a:rPr>
              <a:t> επαρκής αριθμός ψαριών </a:t>
            </a:r>
            <a:r>
              <a:rPr lang="el-GR" sz="2000" dirty="0">
                <a:solidFill>
                  <a:srgbClr val="7BA79D">
                    <a:lumMod val="10000"/>
                  </a:srgbClr>
                </a:solidFill>
                <a:latin typeface="Calibri" panose="020F0502020204030204" pitchFamily="34" charset="0"/>
              </a:rPr>
              <a:t>μέχρι την</a:t>
            </a:r>
            <a:r>
              <a:rPr lang="en-US" sz="2000" dirty="0">
                <a:solidFill>
                  <a:srgbClr val="7BA79D">
                    <a:lumMod val="10000"/>
                  </a:srgbClr>
                </a:solidFill>
                <a:latin typeface="Calibri" panose="020F0502020204030204" pitchFamily="34" charset="0"/>
              </a:rPr>
              <a:t> αναπαραγωγική ηλικία </a:t>
            </a:r>
            <a:r>
              <a:rPr lang="el-GR" sz="2000" dirty="0">
                <a:solidFill>
                  <a:srgbClr val="7BA79D">
                    <a:lumMod val="10000"/>
                  </a:srgbClr>
                </a:solidFill>
                <a:latin typeface="Calibri" panose="020F0502020204030204" pitchFamily="34" charset="0"/>
              </a:rPr>
              <a:t>για </a:t>
            </a:r>
            <a:r>
              <a:rPr lang="en-US" sz="2000" dirty="0">
                <a:solidFill>
                  <a:srgbClr val="7BA79D">
                    <a:lumMod val="10000"/>
                  </a:srgbClr>
                </a:solidFill>
                <a:latin typeface="Calibri" panose="020F0502020204030204" pitchFamily="34" charset="0"/>
              </a:rPr>
              <a:t>να εξα</a:t>
            </a:r>
            <a:r>
              <a:rPr lang="en-US" sz="2000" dirty="0" err="1">
                <a:solidFill>
                  <a:srgbClr val="7BA79D">
                    <a:lumMod val="10000"/>
                  </a:srgbClr>
                </a:solidFill>
                <a:latin typeface="Calibri" panose="020F0502020204030204" pitchFamily="34" charset="0"/>
              </a:rPr>
              <a:t>σφ</a:t>
            </a:r>
            <a:r>
              <a:rPr lang="en-US" sz="2000" dirty="0">
                <a:solidFill>
                  <a:srgbClr val="7BA79D">
                    <a:lumMod val="10000"/>
                  </a:srgbClr>
                </a:solidFill>
                <a:latin typeface="Calibri" panose="020F0502020204030204" pitchFamily="34" charset="0"/>
              </a:rPr>
              <a:t>αλιστεί </a:t>
            </a:r>
            <a:r>
              <a:rPr lang="el-GR" sz="2000" dirty="0">
                <a:solidFill>
                  <a:srgbClr val="7BA79D">
                    <a:lumMod val="10000"/>
                  </a:srgbClr>
                </a:solidFill>
                <a:latin typeface="Calibri" panose="020F0502020204030204" pitchFamily="34" charset="0"/>
              </a:rPr>
              <a:t>επαρκής στρατολόγηση</a:t>
            </a:r>
            <a:endParaRPr lang="en-US" sz="2000" dirty="0">
              <a:solidFill>
                <a:srgbClr val="7BA79D">
                  <a:lumMod val="10000"/>
                </a:srgbClr>
              </a:solidFill>
              <a:latin typeface="Calibri" panose="020F0502020204030204" pitchFamily="34" charset="0"/>
            </a:endParaRPr>
          </a:p>
          <a:p>
            <a:pPr marL="457200" indent="-457200" algn="just">
              <a:defRPr/>
            </a:pPr>
            <a:r>
              <a:rPr lang="en-US" sz="2000" dirty="0">
                <a:solidFill>
                  <a:srgbClr val="7BA79D">
                    <a:lumMod val="10000"/>
                  </a:srgbClr>
                </a:solidFill>
                <a:latin typeface="Calibri" panose="020F0502020204030204" pitchFamily="34" charset="0"/>
              </a:rPr>
              <a:t>	</a:t>
            </a:r>
          </a:p>
        </p:txBody>
      </p:sp>
      <p:sp>
        <p:nvSpPr>
          <p:cNvPr id="9" name="Text Box 4"/>
          <p:cNvSpPr txBox="1">
            <a:spLocks noChangeArrowheads="1"/>
          </p:cNvSpPr>
          <p:nvPr/>
        </p:nvSpPr>
        <p:spPr bwMode="auto">
          <a:xfrm>
            <a:off x="5730594" y="347465"/>
            <a:ext cx="5414484" cy="5632311"/>
          </a:xfrm>
          <a:prstGeom prst="rect">
            <a:avLst/>
          </a:prstGeom>
          <a:noFill/>
          <a:ln w="9525">
            <a:noFill/>
            <a:miter lim="800000"/>
            <a:headEnd/>
            <a:tailEnd/>
          </a:ln>
          <a:effectLst/>
        </p:spPr>
        <p:txBody>
          <a:bodyPr wrap="square">
            <a:spAutoFit/>
          </a:bodyPr>
          <a:lstStyle/>
          <a:p>
            <a:pPr marL="457200" indent="-457200">
              <a:buFont typeface="+mj-lt"/>
              <a:buAutoNum type="arabicPeriod" startAt="2"/>
              <a:defRPr/>
            </a:pPr>
            <a:endParaRPr lang="en-US" sz="2000" dirty="0">
              <a:solidFill>
                <a:srgbClr val="7BA79D">
                  <a:lumMod val="10000"/>
                </a:srgbClr>
              </a:solidFill>
              <a:latin typeface="Calibri" panose="020F0502020204030204" pitchFamily="34" charset="0"/>
            </a:endParaRPr>
          </a:p>
          <a:p>
            <a:pPr marL="457200" indent="-457200">
              <a:buFont typeface="+mj-lt"/>
              <a:buAutoNum type="arabicPeriod" startAt="2"/>
              <a:defRPr/>
            </a:pPr>
            <a:endParaRPr lang="en-US" sz="2000" dirty="0">
              <a:solidFill>
                <a:srgbClr val="7BA79D">
                  <a:lumMod val="10000"/>
                </a:srgbClr>
              </a:solidFill>
              <a:latin typeface="Calibri" panose="020F0502020204030204" pitchFamily="34" charset="0"/>
            </a:endParaRPr>
          </a:p>
          <a:p>
            <a:pPr marL="457200" indent="-457200">
              <a:buFont typeface="Arial" pitchFamily="34" charset="0"/>
              <a:buChar char="•"/>
              <a:defRPr/>
            </a:pPr>
            <a:r>
              <a:rPr lang="en-US" sz="2000" b="1" dirty="0">
                <a:solidFill>
                  <a:srgbClr val="7BA79D">
                    <a:lumMod val="10000"/>
                  </a:srgbClr>
                </a:solidFill>
                <a:latin typeface="Calibri" panose="020F0502020204030204" pitchFamily="34" charset="0"/>
              </a:rPr>
              <a:t>Πιθανή ανάγκη για περιορισμό της </a:t>
            </a:r>
            <a:r>
              <a:rPr lang="el-GR" sz="2000" b="1" dirty="0">
                <a:solidFill>
                  <a:srgbClr val="7BA79D">
                    <a:lumMod val="10000"/>
                  </a:srgbClr>
                </a:solidFill>
                <a:latin typeface="Calibri" panose="020F0502020204030204" pitchFamily="34" charset="0"/>
              </a:rPr>
              <a:t>αλιευτικής </a:t>
            </a:r>
            <a:r>
              <a:rPr lang="en-US" sz="2000" b="1" dirty="0">
                <a:solidFill>
                  <a:srgbClr val="7BA79D">
                    <a:lumMod val="10000"/>
                  </a:srgbClr>
                </a:solidFill>
                <a:latin typeface="Calibri" panose="020F0502020204030204" pitchFamily="34" charset="0"/>
              </a:rPr>
              <a:t>θνησιμότητας σε συγκεκριμένα στάδια του κύκλου ζωής</a:t>
            </a:r>
            <a:endParaRPr lang="en-US" sz="2000" b="1" i="1" dirty="0">
              <a:solidFill>
                <a:srgbClr val="7BA79D">
                  <a:lumMod val="10000"/>
                </a:srgbClr>
              </a:solidFill>
              <a:latin typeface="Calibri" panose="020F0502020204030204" pitchFamily="34" charset="0"/>
            </a:endParaRPr>
          </a:p>
          <a:p>
            <a:pPr marL="457200" indent="-457200">
              <a:defRPr/>
            </a:pPr>
            <a:endParaRPr lang="en-US" sz="2000" b="1" dirty="0">
              <a:solidFill>
                <a:srgbClr val="7BA79D">
                  <a:lumMod val="10000"/>
                </a:srgbClr>
              </a:solidFill>
              <a:latin typeface="Calibri" panose="020F0502020204030204" pitchFamily="34" charset="0"/>
            </a:endParaRPr>
          </a:p>
          <a:p>
            <a:pPr marL="457200" indent="-457200">
              <a:defRPr/>
            </a:pPr>
            <a:r>
              <a:rPr lang="en-US" sz="2000" dirty="0">
                <a:solidFill>
                  <a:srgbClr val="7BA79D">
                    <a:lumMod val="10000"/>
                  </a:srgbClr>
                </a:solidFill>
                <a:latin typeface="Calibri" panose="020F0502020204030204" pitchFamily="34" charset="0"/>
              </a:rPr>
              <a:t>	Είδη με χαμηλό Μ </a:t>
            </a:r>
            <a:r>
              <a:rPr lang="el-GR" sz="2000" dirty="0">
                <a:solidFill>
                  <a:srgbClr val="7BA79D">
                    <a:lumMod val="10000"/>
                  </a:srgbClr>
                </a:solidFill>
                <a:latin typeface="Calibri" panose="020F0502020204030204" pitchFamily="34" charset="0"/>
              </a:rPr>
              <a:t>έχουν </a:t>
            </a:r>
            <a:r>
              <a:rPr lang="en-US" sz="2000" dirty="0">
                <a:solidFill>
                  <a:srgbClr val="7BA79D">
                    <a:lumMod val="10000"/>
                  </a:srgbClr>
                </a:solidFill>
                <a:latin typeface="Calibri" panose="020F0502020204030204" pitchFamily="34" charset="0"/>
              </a:rPr>
              <a:t>συνήθως μεγαλύτερη διάρκεια ζωής</a:t>
            </a:r>
            <a:r>
              <a:rPr lang="el-GR" sz="2000" dirty="0">
                <a:solidFill>
                  <a:srgbClr val="7BA79D">
                    <a:lumMod val="10000"/>
                  </a:srgbClr>
                </a:solidFill>
                <a:latin typeface="Calibri" panose="020F0502020204030204" pitchFamily="34" charset="0"/>
              </a:rPr>
              <a:t> είναι</a:t>
            </a:r>
            <a:r>
              <a:rPr lang="en-US" sz="2000" dirty="0">
                <a:solidFill>
                  <a:srgbClr val="7BA79D">
                    <a:lumMod val="10000"/>
                  </a:srgbClr>
                </a:solidFill>
                <a:latin typeface="Calibri" panose="020F0502020204030204" pitchFamily="34" charset="0"/>
              </a:rPr>
              <a:t> και λιγότερο παραγωγικ</a:t>
            </a:r>
            <a:r>
              <a:rPr lang="el-GR" sz="2000" dirty="0">
                <a:solidFill>
                  <a:srgbClr val="7BA79D">
                    <a:lumMod val="10000"/>
                  </a:srgbClr>
                </a:solidFill>
                <a:latin typeface="Calibri" panose="020F0502020204030204" pitchFamily="34" charset="0"/>
              </a:rPr>
              <a:t>α</a:t>
            </a:r>
            <a:r>
              <a:rPr lang="en-US" sz="2000" dirty="0">
                <a:solidFill>
                  <a:srgbClr val="7BA79D">
                    <a:lumMod val="10000"/>
                  </a:srgbClr>
                </a:solidFill>
                <a:latin typeface="Calibri" panose="020F0502020204030204" pitchFamily="34" charset="0"/>
              </a:rPr>
              <a:t> (παράγουν λιγότερους </a:t>
            </a:r>
            <a:r>
              <a:rPr lang="el-GR" sz="2000" dirty="0">
                <a:solidFill>
                  <a:srgbClr val="7BA79D">
                    <a:lumMod val="10000"/>
                  </a:srgbClr>
                </a:solidFill>
                <a:latin typeface="Calibri" panose="020F0502020204030204" pitchFamily="34" charset="0"/>
              </a:rPr>
              <a:t>απογόνους</a:t>
            </a:r>
            <a:r>
              <a:rPr lang="en-US" sz="2000" dirty="0">
                <a:solidFill>
                  <a:srgbClr val="7BA79D">
                    <a:lumMod val="10000"/>
                  </a:srgbClr>
                </a:solidFill>
                <a:latin typeface="Calibri" panose="020F0502020204030204" pitchFamily="34" charset="0"/>
              </a:rPr>
              <a:t>, αναπτύσσονται πιο αργά, ωριμάζουν αργότερα). Συνήθως έχουν μια ισχυρότερη σχέση </a:t>
            </a:r>
            <a:r>
              <a:rPr lang="el-GR" sz="2000" dirty="0">
                <a:solidFill>
                  <a:srgbClr val="7BA79D">
                    <a:lumMod val="10000"/>
                  </a:srgbClr>
                </a:solidFill>
                <a:latin typeface="Calibri" panose="020F0502020204030204" pitchFamily="34" charset="0"/>
              </a:rPr>
              <a:t>μεταξύ μεγέθους αποθέματος και στρατολόγησης</a:t>
            </a:r>
            <a:r>
              <a:rPr lang="en-US" sz="2000" dirty="0">
                <a:solidFill>
                  <a:srgbClr val="7BA79D">
                    <a:lumMod val="10000"/>
                  </a:srgbClr>
                </a:solidFill>
                <a:latin typeface="Calibri" panose="020F0502020204030204" pitchFamily="34" charset="0"/>
              </a:rPr>
              <a:t>.</a:t>
            </a:r>
          </a:p>
          <a:p>
            <a:pPr marL="457200" indent="-457200">
              <a:defRPr/>
            </a:pPr>
            <a:endParaRPr lang="en-US" sz="2000" dirty="0">
              <a:solidFill>
                <a:srgbClr val="7BA79D">
                  <a:lumMod val="10000"/>
                </a:srgbClr>
              </a:solidFill>
              <a:latin typeface="Calibri" panose="020F0502020204030204" pitchFamily="34" charset="0"/>
            </a:endParaRPr>
          </a:p>
          <a:p>
            <a:pPr marL="457200" indent="-457200">
              <a:defRPr/>
            </a:pPr>
            <a:r>
              <a:rPr lang="en-US" sz="2000" dirty="0">
                <a:solidFill>
                  <a:srgbClr val="7BA79D">
                    <a:lumMod val="10000"/>
                  </a:srgbClr>
                </a:solidFill>
                <a:latin typeface="Calibri" panose="020F0502020204030204" pitchFamily="34" charset="0"/>
              </a:rPr>
              <a:t>	</a:t>
            </a:r>
            <a:r>
              <a:rPr lang="el-GR" sz="2000" dirty="0">
                <a:solidFill>
                  <a:srgbClr val="7BA79D">
                    <a:lumMod val="10000"/>
                  </a:srgbClr>
                </a:solidFill>
                <a:latin typeface="Calibri" panose="020F0502020204030204" pitchFamily="34" charset="0"/>
              </a:rPr>
              <a:t>Στα είδη αυτά</a:t>
            </a:r>
            <a:r>
              <a:rPr lang="en-US" sz="2000" dirty="0">
                <a:solidFill>
                  <a:srgbClr val="7BA79D">
                    <a:lumMod val="10000"/>
                  </a:srgbClr>
                </a:solidFill>
                <a:latin typeface="Calibri" panose="020F0502020204030204" pitchFamily="34" charset="0"/>
              </a:rPr>
              <a:t>, οι</a:t>
            </a:r>
            <a:r>
              <a:rPr lang="el-GR" sz="2000" dirty="0">
                <a:solidFill>
                  <a:srgbClr val="7BA79D">
                    <a:lumMod val="10000"/>
                  </a:srgbClr>
                </a:solidFill>
                <a:latin typeface="Calibri" panose="020F0502020204030204" pitchFamily="34" charset="0"/>
              </a:rPr>
              <a:t> αρνητικές</a:t>
            </a:r>
            <a:r>
              <a:rPr lang="en-US" sz="2000" dirty="0">
                <a:solidFill>
                  <a:srgbClr val="7BA79D">
                    <a:lumMod val="10000"/>
                  </a:srgbClr>
                </a:solidFill>
                <a:latin typeface="Calibri" panose="020F0502020204030204" pitchFamily="34" charset="0"/>
              </a:rPr>
              <a:t> επιπτώσεις της αλιείας </a:t>
            </a:r>
            <a:r>
              <a:rPr lang="el-GR" sz="2000" dirty="0">
                <a:solidFill>
                  <a:srgbClr val="7BA79D">
                    <a:lumMod val="10000"/>
                  </a:srgbClr>
                </a:solidFill>
                <a:latin typeface="Calibri" panose="020F0502020204030204" pitchFamily="34" charset="0"/>
              </a:rPr>
              <a:t>στη στρατολόγηση</a:t>
            </a:r>
            <a:r>
              <a:rPr lang="en-US" sz="2000" dirty="0">
                <a:solidFill>
                  <a:srgbClr val="7BA79D">
                    <a:lumMod val="10000"/>
                  </a:srgbClr>
                </a:solidFill>
                <a:latin typeface="Calibri" panose="020F0502020204030204" pitchFamily="34" charset="0"/>
              </a:rPr>
              <a:t> θα </a:t>
            </a:r>
            <a:r>
              <a:rPr lang="el-GR" sz="2000" dirty="0">
                <a:solidFill>
                  <a:srgbClr val="7BA79D">
                    <a:lumMod val="10000"/>
                  </a:srgbClr>
                </a:solidFill>
                <a:latin typeface="Calibri" panose="020F0502020204030204" pitchFamily="34" charset="0"/>
              </a:rPr>
              <a:t>φανούν </a:t>
            </a:r>
            <a:r>
              <a:rPr lang="en-US" sz="2000" dirty="0">
                <a:solidFill>
                  <a:srgbClr val="7BA79D">
                    <a:lumMod val="10000"/>
                  </a:srgbClr>
                </a:solidFill>
                <a:latin typeface="Calibri" panose="020F0502020204030204" pitchFamily="34" charset="0"/>
              </a:rPr>
              <a:t>σε πολύ χαμηλότερα επίπεδα F </a:t>
            </a:r>
            <a:r>
              <a:rPr lang="el-GR" sz="2000" dirty="0">
                <a:solidFill>
                  <a:srgbClr val="7BA79D">
                    <a:lumMod val="10000"/>
                  </a:srgbClr>
                </a:solidFill>
                <a:latin typeface="Calibri" panose="020F0502020204030204" pitchFamily="34" charset="0"/>
              </a:rPr>
              <a:t>σε σχέση με </a:t>
            </a:r>
            <a:r>
              <a:rPr lang="en-US" sz="2000" dirty="0">
                <a:solidFill>
                  <a:srgbClr val="7BA79D">
                    <a:lumMod val="10000"/>
                  </a:srgbClr>
                </a:solidFill>
                <a:latin typeface="Calibri" panose="020F0502020204030204" pitchFamily="34" charset="0"/>
              </a:rPr>
              <a:t>είδη με υψηλή</a:t>
            </a:r>
            <a:r>
              <a:rPr lang="el-GR" sz="2000" dirty="0">
                <a:solidFill>
                  <a:srgbClr val="7BA79D">
                    <a:lumMod val="10000"/>
                  </a:srgbClr>
                </a:solidFill>
                <a:latin typeface="Calibri" panose="020F0502020204030204" pitchFamily="34" charset="0"/>
              </a:rPr>
              <a:t> </a:t>
            </a:r>
            <a:r>
              <a:rPr lang="en-US" sz="2000" dirty="0">
                <a:solidFill>
                  <a:srgbClr val="7BA79D">
                    <a:lumMod val="10000"/>
                  </a:srgbClr>
                </a:solidFill>
                <a:latin typeface="Calibri" panose="020F0502020204030204" pitchFamily="34" charset="0"/>
              </a:rPr>
              <a:t>M</a:t>
            </a:r>
          </a:p>
        </p:txBody>
      </p:sp>
      <p:sp>
        <p:nvSpPr>
          <p:cNvPr id="4" name="Rectangle 3"/>
          <p:cNvSpPr/>
          <p:nvPr/>
        </p:nvSpPr>
        <p:spPr>
          <a:xfrm>
            <a:off x="2950131" y="116633"/>
            <a:ext cx="5139612" cy="461665"/>
          </a:xfrm>
          <a:prstGeom prst="rect">
            <a:avLst/>
          </a:prstGeom>
        </p:spPr>
        <p:txBody>
          <a:bodyPr wrap="none">
            <a:spAutoFit/>
          </a:bodyPr>
          <a:lstStyle/>
          <a:p>
            <a:pPr algn="just">
              <a:defRPr/>
            </a:pPr>
            <a:r>
              <a:rPr lang="en-US" sz="2400" b="1" dirty="0">
                <a:solidFill>
                  <a:srgbClr val="0070C0"/>
                </a:solidFill>
                <a:latin typeface="Calibri" panose="020F0502020204030204" pitchFamily="34" charset="0"/>
              </a:rPr>
              <a:t>Άμεσες και έμμεσες επιπτώσεις</a:t>
            </a:r>
            <a:r>
              <a:rPr lang="el-GR" sz="2400" b="1" dirty="0">
                <a:solidFill>
                  <a:srgbClr val="0070C0"/>
                </a:solidFill>
                <a:latin typeface="Calibri" panose="020F0502020204030204" pitchFamily="34" charset="0"/>
              </a:rPr>
              <a:t> της Μ</a:t>
            </a:r>
            <a:r>
              <a:rPr lang="en-US" sz="2400" b="1" dirty="0">
                <a:solidFill>
                  <a:srgbClr val="0070C0"/>
                </a:solidFill>
                <a:latin typeface="Calibri" panose="020F0502020204030204" pitchFamily="34" charset="0"/>
              </a:rPr>
              <a:t>:</a:t>
            </a:r>
          </a:p>
        </p:txBody>
      </p:sp>
    </p:spTree>
    <p:extLst>
      <p:ext uri="{BB962C8B-B14F-4D97-AF65-F5344CB8AC3E}">
        <p14:creationId xmlns:p14="http://schemas.microsoft.com/office/powerpoint/2010/main" val="4612760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4"/>
          <p:cNvSpPr txBox="1">
            <a:spLocks noChangeArrowheads="1"/>
          </p:cNvSpPr>
          <p:nvPr/>
        </p:nvSpPr>
        <p:spPr bwMode="auto">
          <a:xfrm>
            <a:off x="583096" y="1124745"/>
            <a:ext cx="10469217" cy="5386090"/>
          </a:xfrm>
          <a:prstGeom prst="rect">
            <a:avLst/>
          </a:prstGeom>
          <a:noFill/>
          <a:ln w="9525">
            <a:noFill/>
            <a:miter lim="800000"/>
            <a:headEnd/>
            <a:tailEnd/>
          </a:ln>
          <a:effectLst/>
        </p:spPr>
        <p:txBody>
          <a:bodyPr wrap="square">
            <a:spAutoFit/>
          </a:bodyPr>
          <a:lstStyle/>
          <a:p>
            <a:pPr marL="457200" indent="-457200" algn="just">
              <a:defRPr/>
            </a:pPr>
            <a:endParaRPr lang="en-US" sz="2000" dirty="0">
              <a:solidFill>
                <a:srgbClr val="7BA79D">
                  <a:lumMod val="10000"/>
                </a:srgbClr>
              </a:solidFill>
              <a:latin typeface="Calibri" panose="020F0502020204030204" pitchFamily="34" charset="0"/>
            </a:endParaRPr>
          </a:p>
          <a:p>
            <a:pPr algn="just">
              <a:defRPr/>
            </a:pPr>
            <a:r>
              <a:rPr lang="el-GR" sz="2000" b="1" dirty="0">
                <a:solidFill>
                  <a:srgbClr val="7BA79D">
                    <a:lumMod val="10000"/>
                  </a:srgbClr>
                </a:solidFill>
                <a:latin typeface="Calibri" panose="020F0502020204030204" pitchFamily="34" charset="0"/>
              </a:rPr>
              <a:t>1</a:t>
            </a:r>
            <a:r>
              <a:rPr lang="en-US" sz="2000" b="1" dirty="0">
                <a:solidFill>
                  <a:srgbClr val="7BA79D">
                    <a:lumMod val="10000"/>
                  </a:srgbClr>
                </a:solidFill>
                <a:latin typeface="Calibri" panose="020F0502020204030204" pitchFamily="34" charset="0"/>
              </a:rPr>
              <a:t>. </a:t>
            </a:r>
            <a:r>
              <a:rPr lang="el-GR" sz="2000" b="1" dirty="0">
                <a:solidFill>
                  <a:srgbClr val="7BA79D">
                    <a:lumMod val="10000"/>
                  </a:srgbClr>
                </a:solidFill>
                <a:latin typeface="Calibri" panose="020F0502020204030204" pitchFamily="34" charset="0"/>
              </a:rPr>
              <a:t>Σ</a:t>
            </a:r>
            <a:r>
              <a:rPr lang="en-AU" sz="2000" b="1" dirty="0">
                <a:solidFill>
                  <a:srgbClr val="7BA79D">
                    <a:lumMod val="10000"/>
                  </a:srgbClr>
                </a:solidFill>
                <a:latin typeface="Calibri" panose="020F0502020204030204" pitchFamily="34" charset="0"/>
              </a:rPr>
              <a:t>χέση μεταξύ </a:t>
            </a:r>
            <a:r>
              <a:rPr lang="en-AU" sz="2000" b="1" i="1" dirty="0">
                <a:solidFill>
                  <a:srgbClr val="7BA79D">
                    <a:lumMod val="10000"/>
                  </a:srgbClr>
                </a:solidFill>
                <a:latin typeface="Calibri" panose="020F0502020204030204" pitchFamily="34" charset="0"/>
              </a:rPr>
              <a:t>Μ</a:t>
            </a:r>
            <a:r>
              <a:rPr lang="en-AU" sz="2000" b="1" dirty="0">
                <a:solidFill>
                  <a:srgbClr val="7BA79D">
                    <a:lumMod val="10000"/>
                  </a:srgbClr>
                </a:solidFill>
                <a:latin typeface="Calibri" panose="020F0502020204030204" pitchFamily="34" charset="0"/>
              </a:rPr>
              <a:t> και </a:t>
            </a:r>
            <a:r>
              <a:rPr lang="en-AU" sz="2000" b="1" i="1" dirty="0">
                <a:solidFill>
                  <a:srgbClr val="7BA79D">
                    <a:lumMod val="10000"/>
                  </a:srgbClr>
                </a:solidFill>
                <a:latin typeface="Calibri" panose="020F0502020204030204" pitchFamily="34" charset="0"/>
              </a:rPr>
              <a:t>Κ</a:t>
            </a:r>
          </a:p>
          <a:p>
            <a:pPr marL="457200" indent="-457200" algn="just">
              <a:buFont typeface="+mj-lt"/>
              <a:buAutoNum type="arabicPeriod"/>
              <a:defRPr/>
            </a:pPr>
            <a:endParaRPr lang="en-AU" sz="2000" dirty="0">
              <a:solidFill>
                <a:srgbClr val="7BA79D">
                  <a:lumMod val="10000"/>
                </a:srgbClr>
              </a:solidFill>
              <a:latin typeface="Calibri" panose="020F0502020204030204" pitchFamily="34" charset="0"/>
            </a:endParaRPr>
          </a:p>
          <a:p>
            <a:pPr marL="457200" indent="-457200" algn="just">
              <a:buFont typeface="Arial" pitchFamily="34" charset="0"/>
              <a:buChar char="•"/>
              <a:defRPr/>
            </a:pPr>
            <a:r>
              <a:rPr lang="el-GR" sz="2000" dirty="0">
                <a:solidFill>
                  <a:srgbClr val="7BA79D">
                    <a:lumMod val="10000"/>
                  </a:srgbClr>
                </a:solidFill>
                <a:latin typeface="Calibri" panose="020F0502020204030204" pitchFamily="34" charset="0"/>
              </a:rPr>
              <a:t>Ο λόγος</a:t>
            </a:r>
            <a:r>
              <a:rPr lang="en-AU" sz="2000" dirty="0">
                <a:solidFill>
                  <a:srgbClr val="7BA79D">
                    <a:lumMod val="10000"/>
                  </a:srgbClr>
                </a:solidFill>
                <a:latin typeface="Calibri" panose="020F0502020204030204" pitchFamily="34" charset="0"/>
              </a:rPr>
              <a:t> μεταξύ της φυσικής θνησιμότητας και του ρυθμό</a:t>
            </a:r>
            <a:r>
              <a:rPr lang="el-GR" sz="2000" dirty="0">
                <a:solidFill>
                  <a:srgbClr val="7BA79D">
                    <a:lumMod val="10000"/>
                  </a:srgbClr>
                </a:solidFill>
                <a:latin typeface="Calibri" panose="020F0502020204030204" pitchFamily="34" charset="0"/>
              </a:rPr>
              <a:t>υ</a:t>
            </a:r>
            <a:r>
              <a:rPr lang="en-AU" sz="2000" dirty="0">
                <a:solidFill>
                  <a:srgbClr val="7BA79D">
                    <a:lumMod val="10000"/>
                  </a:srgbClr>
                </a:solidFill>
                <a:latin typeface="Calibri" panose="020F0502020204030204" pitchFamily="34" charset="0"/>
              </a:rPr>
              <a:t> ανάπτυξης</a:t>
            </a:r>
            <a:r>
              <a:rPr lang="el-GR" sz="2000" dirty="0">
                <a:solidFill>
                  <a:srgbClr val="7BA79D">
                    <a:lumMod val="10000"/>
                  </a:srgbClr>
                </a:solidFill>
                <a:latin typeface="Calibri" panose="020F0502020204030204" pitchFamily="34" charset="0"/>
              </a:rPr>
              <a:t> (Κ) που προκύπτει από την εξίσωση</a:t>
            </a:r>
            <a:r>
              <a:rPr lang="en-AU" sz="2000" dirty="0">
                <a:solidFill>
                  <a:srgbClr val="7BA79D">
                    <a:lumMod val="10000"/>
                  </a:srgbClr>
                </a:solidFill>
                <a:latin typeface="Calibri" panose="020F0502020204030204" pitchFamily="34" charset="0"/>
              </a:rPr>
              <a:t> von Bertalanffy έχει εκτιμηθεί ότι είναι μεταξύ 1,5 και 1,6 με τυπικό σφάλμα 0,58.</a:t>
            </a:r>
            <a:endParaRPr lang="el-GR" sz="2000" dirty="0">
              <a:solidFill>
                <a:srgbClr val="7BA79D">
                  <a:lumMod val="10000"/>
                </a:srgbClr>
              </a:solidFill>
              <a:latin typeface="Calibri" panose="020F0502020204030204" pitchFamily="34" charset="0"/>
            </a:endParaRPr>
          </a:p>
          <a:p>
            <a:pPr algn="just">
              <a:defRPr/>
            </a:pPr>
            <a:endParaRPr lang="el-GR" sz="2000" dirty="0">
              <a:solidFill>
                <a:srgbClr val="7BA79D">
                  <a:lumMod val="10000"/>
                </a:srgbClr>
              </a:solidFill>
              <a:latin typeface="Calibri" panose="020F0502020204030204" pitchFamily="34" charset="0"/>
            </a:endParaRPr>
          </a:p>
          <a:p>
            <a:pPr algn="just">
              <a:defRPr/>
            </a:pPr>
            <a:r>
              <a:rPr lang="el-GR" sz="2400" dirty="0">
                <a:solidFill>
                  <a:srgbClr val="0070C0"/>
                </a:solidFill>
                <a:latin typeface="Calibri" panose="020F0502020204030204" pitchFamily="34" charset="0"/>
              </a:rPr>
              <a:t>Μ/Κ≈1,5</a:t>
            </a:r>
            <a:endParaRPr lang="en-AU" sz="2400" dirty="0">
              <a:solidFill>
                <a:srgbClr val="0070C0"/>
              </a:solidFill>
              <a:latin typeface="Calibri" panose="020F0502020204030204" pitchFamily="34" charset="0"/>
            </a:endParaRPr>
          </a:p>
          <a:p>
            <a:pPr marL="457200" indent="-457200" algn="just">
              <a:buFont typeface="Arial" pitchFamily="34" charset="0"/>
              <a:buChar char="•"/>
              <a:defRPr/>
            </a:pPr>
            <a:endParaRPr lang="en-AU" sz="2000" dirty="0">
              <a:solidFill>
                <a:srgbClr val="7BA79D">
                  <a:lumMod val="10000"/>
                </a:srgbClr>
              </a:solidFill>
              <a:latin typeface="Calibri" panose="020F0502020204030204" pitchFamily="34" charset="0"/>
            </a:endParaRPr>
          </a:p>
          <a:p>
            <a:pPr marL="457200" indent="-457200" algn="just">
              <a:buFont typeface="Arial" pitchFamily="34" charset="0"/>
              <a:buChar char="•"/>
              <a:defRPr/>
            </a:pPr>
            <a:r>
              <a:rPr lang="en-AU" sz="2000" dirty="0">
                <a:solidFill>
                  <a:srgbClr val="7BA79D">
                    <a:lumMod val="10000"/>
                  </a:srgbClr>
                </a:solidFill>
                <a:latin typeface="Calibri" panose="020F0502020204030204" pitchFamily="34" charset="0"/>
              </a:rPr>
              <a:t>Αυτό πιστεύεται ότι είναι ένα αποτέλεσμα της βιολογικής «ανταλλαγ</a:t>
            </a:r>
            <a:r>
              <a:rPr lang="el-GR" sz="2000" dirty="0">
                <a:solidFill>
                  <a:srgbClr val="7BA79D">
                    <a:lumMod val="10000"/>
                  </a:srgbClr>
                </a:solidFill>
                <a:latin typeface="Calibri" panose="020F0502020204030204" pitchFamily="34" charset="0"/>
              </a:rPr>
              <a:t>ή</a:t>
            </a:r>
            <a:r>
              <a:rPr lang="en-AU" sz="2000" dirty="0">
                <a:solidFill>
                  <a:srgbClr val="7BA79D">
                    <a:lumMod val="10000"/>
                  </a:srgbClr>
                </a:solidFill>
                <a:latin typeface="Calibri" panose="020F0502020204030204" pitchFamily="34" charset="0"/>
              </a:rPr>
              <a:t>ς» μεταξύ της ανάπτυξης και της θνησιμότητας</a:t>
            </a:r>
            <a:r>
              <a:rPr lang="el-GR" sz="2000" dirty="0">
                <a:solidFill>
                  <a:srgbClr val="7BA79D">
                    <a:lumMod val="10000"/>
                  </a:srgbClr>
                </a:solidFill>
                <a:latin typeface="Calibri" panose="020F0502020204030204" pitchFamily="34" charset="0"/>
              </a:rPr>
              <a:t>:</a:t>
            </a:r>
          </a:p>
          <a:p>
            <a:pPr marL="457200" indent="-457200" algn="just">
              <a:buFont typeface="Arial" pitchFamily="34" charset="0"/>
              <a:buChar char="•"/>
              <a:defRPr/>
            </a:pPr>
            <a:r>
              <a:rPr lang="en-US" sz="2000" dirty="0" err="1">
                <a:solidFill>
                  <a:srgbClr val="7BA79D">
                    <a:lumMod val="10000"/>
                  </a:srgbClr>
                </a:solidFill>
                <a:latin typeface="Calibri" panose="020F0502020204030204" pitchFamily="34" charset="0"/>
              </a:rPr>
              <a:t>Είδη</a:t>
            </a:r>
            <a:r>
              <a:rPr lang="en-US" sz="2000" dirty="0">
                <a:solidFill>
                  <a:srgbClr val="7BA79D">
                    <a:lumMod val="10000"/>
                  </a:srgbClr>
                </a:solidFill>
                <a:latin typeface="Calibri" panose="020F0502020204030204" pitchFamily="34" charset="0"/>
              </a:rPr>
              <a:t> </a:t>
            </a:r>
            <a:r>
              <a:rPr lang="en-US" sz="2000" dirty="0" err="1">
                <a:solidFill>
                  <a:srgbClr val="7BA79D">
                    <a:lumMod val="10000"/>
                  </a:srgbClr>
                </a:solidFill>
                <a:latin typeface="Calibri" panose="020F0502020204030204" pitchFamily="34" charset="0"/>
              </a:rPr>
              <a:t>με</a:t>
            </a:r>
            <a:r>
              <a:rPr lang="en-US" sz="2000" dirty="0">
                <a:solidFill>
                  <a:srgbClr val="7BA79D">
                    <a:lumMod val="10000"/>
                  </a:srgbClr>
                </a:solidFill>
                <a:latin typeface="Calibri" panose="020F0502020204030204" pitchFamily="34" charset="0"/>
              </a:rPr>
              <a:t> χα</a:t>
            </a:r>
            <a:r>
              <a:rPr lang="en-US" sz="2000" dirty="0" err="1">
                <a:solidFill>
                  <a:srgbClr val="7BA79D">
                    <a:lumMod val="10000"/>
                  </a:srgbClr>
                </a:solidFill>
                <a:latin typeface="Calibri" panose="020F0502020204030204" pitchFamily="34" charset="0"/>
              </a:rPr>
              <a:t>μηλό</a:t>
            </a:r>
            <a:r>
              <a:rPr lang="en-US" sz="2000" dirty="0">
                <a:solidFill>
                  <a:srgbClr val="7BA79D">
                    <a:lumMod val="10000"/>
                  </a:srgbClr>
                </a:solidFill>
                <a:latin typeface="Calibri" panose="020F0502020204030204" pitchFamily="34" charset="0"/>
              </a:rPr>
              <a:t> Μ </a:t>
            </a:r>
            <a:r>
              <a:rPr lang="el-GR" sz="2000" dirty="0">
                <a:solidFill>
                  <a:srgbClr val="7BA79D">
                    <a:lumMod val="10000"/>
                  </a:srgbClr>
                </a:solidFill>
                <a:latin typeface="Calibri" panose="020F0502020204030204" pitchFamily="34" charset="0"/>
              </a:rPr>
              <a:t>έχουν </a:t>
            </a:r>
            <a:r>
              <a:rPr lang="en-US" sz="2000" dirty="0" err="1">
                <a:solidFill>
                  <a:srgbClr val="7BA79D">
                    <a:lumMod val="10000"/>
                  </a:srgbClr>
                </a:solidFill>
                <a:latin typeface="Calibri" panose="020F0502020204030204" pitchFamily="34" charset="0"/>
              </a:rPr>
              <a:t>συνήθως</a:t>
            </a:r>
            <a:r>
              <a:rPr lang="en-US" sz="2000" dirty="0">
                <a:solidFill>
                  <a:srgbClr val="7BA79D">
                    <a:lumMod val="10000"/>
                  </a:srgbClr>
                </a:solidFill>
                <a:latin typeface="Calibri" panose="020F0502020204030204" pitchFamily="34" charset="0"/>
              </a:rPr>
              <a:t> </a:t>
            </a:r>
            <a:r>
              <a:rPr lang="en-US" sz="2000" dirty="0" err="1">
                <a:solidFill>
                  <a:srgbClr val="7BA79D">
                    <a:lumMod val="10000"/>
                  </a:srgbClr>
                </a:solidFill>
                <a:latin typeface="Calibri" panose="020F0502020204030204" pitchFamily="34" charset="0"/>
              </a:rPr>
              <a:t>μεγ</a:t>
            </a:r>
            <a:r>
              <a:rPr lang="en-US" sz="2000" dirty="0">
                <a:solidFill>
                  <a:srgbClr val="7BA79D">
                    <a:lumMod val="10000"/>
                  </a:srgbClr>
                </a:solidFill>
                <a:latin typeface="Calibri" panose="020F0502020204030204" pitchFamily="34" charset="0"/>
              </a:rPr>
              <a:t>αλύτερη διάρκεια ζωής</a:t>
            </a:r>
            <a:r>
              <a:rPr lang="el-GR" sz="2000" dirty="0">
                <a:solidFill>
                  <a:srgbClr val="7BA79D">
                    <a:lumMod val="10000"/>
                  </a:srgbClr>
                </a:solidFill>
                <a:latin typeface="Calibri" panose="020F0502020204030204" pitchFamily="34" charset="0"/>
              </a:rPr>
              <a:t> είναι</a:t>
            </a:r>
            <a:r>
              <a:rPr lang="en-US" sz="2000" dirty="0">
                <a:solidFill>
                  <a:srgbClr val="7BA79D">
                    <a:lumMod val="10000"/>
                  </a:srgbClr>
                </a:solidFill>
                <a:latin typeface="Calibri" panose="020F0502020204030204" pitchFamily="34" charset="0"/>
              </a:rPr>
              <a:t> και </a:t>
            </a:r>
            <a:r>
              <a:rPr lang="en-US" sz="2000" dirty="0" err="1">
                <a:solidFill>
                  <a:srgbClr val="7BA79D">
                    <a:lumMod val="10000"/>
                  </a:srgbClr>
                </a:solidFill>
                <a:latin typeface="Calibri" panose="020F0502020204030204" pitchFamily="34" charset="0"/>
              </a:rPr>
              <a:t>λιγότερο</a:t>
            </a:r>
            <a:r>
              <a:rPr lang="en-US" sz="2000" dirty="0">
                <a:solidFill>
                  <a:srgbClr val="7BA79D">
                    <a:lumMod val="10000"/>
                  </a:srgbClr>
                </a:solidFill>
                <a:latin typeface="Calibri" panose="020F0502020204030204" pitchFamily="34" charset="0"/>
              </a:rPr>
              <a:t> παρα</a:t>
            </a:r>
            <a:r>
              <a:rPr lang="en-US" sz="2000" dirty="0" err="1">
                <a:solidFill>
                  <a:srgbClr val="7BA79D">
                    <a:lumMod val="10000"/>
                  </a:srgbClr>
                </a:solidFill>
                <a:latin typeface="Calibri" panose="020F0502020204030204" pitchFamily="34" charset="0"/>
              </a:rPr>
              <a:t>γωγικ</a:t>
            </a:r>
            <a:r>
              <a:rPr lang="el-GR" sz="2000" dirty="0">
                <a:solidFill>
                  <a:srgbClr val="7BA79D">
                    <a:lumMod val="10000"/>
                  </a:srgbClr>
                </a:solidFill>
                <a:latin typeface="Calibri" panose="020F0502020204030204" pitchFamily="34" charset="0"/>
              </a:rPr>
              <a:t>α</a:t>
            </a:r>
            <a:r>
              <a:rPr lang="en-US" sz="2000" dirty="0">
                <a:solidFill>
                  <a:srgbClr val="7BA79D">
                    <a:lumMod val="10000"/>
                  </a:srgbClr>
                </a:solidFill>
                <a:latin typeface="Calibri" panose="020F0502020204030204" pitchFamily="34" charset="0"/>
              </a:rPr>
              <a:t> (πα</a:t>
            </a:r>
            <a:r>
              <a:rPr lang="en-US" sz="2000" dirty="0" err="1">
                <a:solidFill>
                  <a:srgbClr val="7BA79D">
                    <a:lumMod val="10000"/>
                  </a:srgbClr>
                </a:solidFill>
                <a:latin typeface="Calibri" panose="020F0502020204030204" pitchFamily="34" charset="0"/>
              </a:rPr>
              <a:t>ράγουν</a:t>
            </a:r>
            <a:r>
              <a:rPr lang="en-US" sz="2000" dirty="0">
                <a:solidFill>
                  <a:srgbClr val="7BA79D">
                    <a:lumMod val="10000"/>
                  </a:srgbClr>
                </a:solidFill>
                <a:latin typeface="Calibri" panose="020F0502020204030204" pitchFamily="34" charset="0"/>
              </a:rPr>
              <a:t> </a:t>
            </a:r>
            <a:r>
              <a:rPr lang="en-US" sz="2000" dirty="0" err="1">
                <a:solidFill>
                  <a:srgbClr val="7BA79D">
                    <a:lumMod val="10000"/>
                  </a:srgbClr>
                </a:solidFill>
                <a:latin typeface="Calibri" panose="020F0502020204030204" pitchFamily="34" charset="0"/>
              </a:rPr>
              <a:t>λιγότερους</a:t>
            </a:r>
            <a:r>
              <a:rPr lang="en-US" sz="2000" dirty="0">
                <a:solidFill>
                  <a:srgbClr val="7BA79D">
                    <a:lumMod val="10000"/>
                  </a:srgbClr>
                </a:solidFill>
                <a:latin typeface="Calibri" panose="020F0502020204030204" pitchFamily="34" charset="0"/>
              </a:rPr>
              <a:t> </a:t>
            </a:r>
            <a:r>
              <a:rPr lang="el-GR" sz="2000" dirty="0">
                <a:solidFill>
                  <a:srgbClr val="7BA79D">
                    <a:lumMod val="10000"/>
                  </a:srgbClr>
                </a:solidFill>
                <a:latin typeface="Calibri" panose="020F0502020204030204" pitchFamily="34" charset="0"/>
              </a:rPr>
              <a:t>απογόνους</a:t>
            </a:r>
            <a:r>
              <a:rPr lang="en-US" sz="2000" dirty="0">
                <a:solidFill>
                  <a:srgbClr val="7BA79D">
                    <a:lumMod val="10000"/>
                  </a:srgbClr>
                </a:solidFill>
                <a:latin typeface="Calibri" panose="020F0502020204030204" pitchFamily="34" charset="0"/>
              </a:rPr>
              <a:t>, αναπ</a:t>
            </a:r>
            <a:r>
              <a:rPr lang="en-US" sz="2000" dirty="0" err="1">
                <a:solidFill>
                  <a:srgbClr val="7BA79D">
                    <a:lumMod val="10000"/>
                  </a:srgbClr>
                </a:solidFill>
                <a:latin typeface="Calibri" panose="020F0502020204030204" pitchFamily="34" charset="0"/>
              </a:rPr>
              <a:t>τύσσοντ</a:t>
            </a:r>
            <a:r>
              <a:rPr lang="en-US" sz="2000" dirty="0">
                <a:solidFill>
                  <a:srgbClr val="7BA79D">
                    <a:lumMod val="10000"/>
                  </a:srgbClr>
                </a:solidFill>
                <a:latin typeface="Calibri" panose="020F0502020204030204" pitchFamily="34" charset="0"/>
              </a:rPr>
              <a:t>αι πιο αργά, ωριμάζουν αργότερα)</a:t>
            </a:r>
            <a:endParaRPr lang="en-AU" sz="2000" dirty="0">
              <a:solidFill>
                <a:srgbClr val="7BA79D">
                  <a:lumMod val="10000"/>
                </a:srgbClr>
              </a:solidFill>
              <a:latin typeface="Calibri" panose="020F0502020204030204" pitchFamily="34" charset="0"/>
            </a:endParaRPr>
          </a:p>
          <a:p>
            <a:pPr marL="457200" indent="-457200" algn="just">
              <a:buFont typeface="Arial" pitchFamily="34" charset="0"/>
              <a:buChar char="•"/>
              <a:defRPr/>
            </a:pPr>
            <a:endParaRPr lang="en-AU" sz="2000" dirty="0">
              <a:solidFill>
                <a:srgbClr val="7BA79D">
                  <a:lumMod val="10000"/>
                </a:srgbClr>
              </a:solidFill>
              <a:latin typeface="Calibri" panose="020F0502020204030204" pitchFamily="34" charset="0"/>
            </a:endParaRPr>
          </a:p>
          <a:p>
            <a:pPr marL="457200" indent="-457200" algn="just">
              <a:buFont typeface="Arial" pitchFamily="34" charset="0"/>
              <a:buChar char="•"/>
              <a:defRPr/>
            </a:pPr>
            <a:r>
              <a:rPr lang="en-AU" sz="2000" dirty="0">
                <a:solidFill>
                  <a:srgbClr val="7BA79D">
                    <a:lumMod val="10000"/>
                  </a:srgbClr>
                </a:solidFill>
                <a:latin typeface="Calibri" panose="020F0502020204030204" pitchFamily="34" charset="0"/>
              </a:rPr>
              <a:t>Έτσι, εάν έχετε μια εκτίμηση της </a:t>
            </a:r>
            <a:r>
              <a:rPr lang="en-AU" sz="2000" i="1" dirty="0">
                <a:solidFill>
                  <a:srgbClr val="7BA79D">
                    <a:lumMod val="10000"/>
                  </a:srgbClr>
                </a:solidFill>
                <a:latin typeface="Calibri" panose="020F0502020204030204" pitchFamily="34" charset="0"/>
              </a:rPr>
              <a:t>Κ</a:t>
            </a:r>
            <a:r>
              <a:rPr lang="en-AU" sz="2000" dirty="0">
                <a:solidFill>
                  <a:srgbClr val="7BA79D">
                    <a:lumMod val="10000"/>
                  </a:srgbClr>
                </a:solidFill>
                <a:latin typeface="Calibri" panose="020F0502020204030204" pitchFamily="34" charset="0"/>
              </a:rPr>
              <a:t> (Π.χ., από την VBGF), τότε </a:t>
            </a:r>
            <a:r>
              <a:rPr lang="el-GR" sz="2000" dirty="0">
                <a:solidFill>
                  <a:srgbClr val="7BA79D">
                    <a:lumMod val="10000"/>
                  </a:srgbClr>
                </a:solidFill>
                <a:latin typeface="Calibri" panose="020F0502020204030204" pitchFamily="34" charset="0"/>
              </a:rPr>
              <a:t>μπορείτε να κάνετε μια εκτίμηση </a:t>
            </a:r>
            <a:r>
              <a:rPr lang="en-AU" sz="2000" dirty="0">
                <a:solidFill>
                  <a:srgbClr val="7BA79D">
                    <a:lumMod val="10000"/>
                  </a:srgbClr>
                </a:solidFill>
                <a:latin typeface="Calibri" panose="020F0502020204030204" pitchFamily="34" charset="0"/>
              </a:rPr>
              <a:t>για το Μ: π.χ. </a:t>
            </a:r>
            <a:r>
              <a:rPr lang="en-AU" sz="2000" i="1" dirty="0">
                <a:solidFill>
                  <a:srgbClr val="7BA79D">
                    <a:lumMod val="10000"/>
                  </a:srgbClr>
                </a:solidFill>
                <a:latin typeface="Calibri" panose="020F0502020204030204" pitchFamily="34" charset="0"/>
              </a:rPr>
              <a:t>Κ</a:t>
            </a:r>
            <a:r>
              <a:rPr lang="en-AU" sz="2000" dirty="0">
                <a:solidFill>
                  <a:srgbClr val="7BA79D">
                    <a:lumMod val="10000"/>
                  </a:srgbClr>
                </a:solidFill>
                <a:latin typeface="Calibri" panose="020F0502020204030204" pitchFamily="34" charset="0"/>
              </a:rPr>
              <a:t> = 0,4</a:t>
            </a:r>
            <a:r>
              <a:rPr lang="el-GR" sz="2000" dirty="0">
                <a:solidFill>
                  <a:srgbClr val="7BA79D">
                    <a:lumMod val="10000"/>
                  </a:srgbClr>
                </a:solidFill>
                <a:latin typeface="Calibri" panose="020F0502020204030204" pitchFamily="34" charset="0"/>
              </a:rPr>
              <a:t> τότε</a:t>
            </a:r>
            <a:r>
              <a:rPr lang="en-AU" sz="2000" dirty="0">
                <a:solidFill>
                  <a:srgbClr val="7BA79D">
                    <a:lumMod val="10000"/>
                  </a:srgbClr>
                </a:solidFill>
                <a:latin typeface="Calibri" panose="020F0502020204030204" pitchFamily="34" charset="0"/>
              </a:rPr>
              <a:t> </a:t>
            </a:r>
            <a:r>
              <a:rPr lang="en-AU" sz="2000" i="1" dirty="0">
                <a:solidFill>
                  <a:srgbClr val="7BA79D">
                    <a:lumMod val="10000"/>
                  </a:srgbClr>
                </a:solidFill>
                <a:latin typeface="Calibri" panose="020F0502020204030204" pitchFamily="34" charset="0"/>
              </a:rPr>
              <a:t>Μ</a:t>
            </a:r>
            <a:r>
              <a:rPr lang="en-AU" sz="2000" dirty="0">
                <a:solidFill>
                  <a:srgbClr val="7BA79D">
                    <a:lumMod val="10000"/>
                  </a:srgbClr>
                </a:solidFill>
                <a:latin typeface="Calibri" panose="020F0502020204030204" pitchFamily="34" charset="0"/>
              </a:rPr>
              <a:t> ≈ 0</a:t>
            </a:r>
            <a:r>
              <a:rPr lang="el-GR" sz="2000" dirty="0">
                <a:solidFill>
                  <a:srgbClr val="7BA79D">
                    <a:lumMod val="10000"/>
                  </a:srgbClr>
                </a:solidFill>
                <a:latin typeface="Calibri" panose="020F0502020204030204" pitchFamily="34" charset="0"/>
              </a:rPr>
              <a:t>,</a:t>
            </a:r>
            <a:r>
              <a:rPr lang="en-AU" sz="2000" dirty="0">
                <a:solidFill>
                  <a:srgbClr val="7BA79D">
                    <a:lumMod val="10000"/>
                  </a:srgbClr>
                </a:solidFill>
                <a:latin typeface="Calibri" panose="020F0502020204030204" pitchFamily="34" charset="0"/>
              </a:rPr>
              <a:t>6 </a:t>
            </a:r>
          </a:p>
          <a:p>
            <a:pPr marL="457200" indent="-457200" algn="just">
              <a:buFont typeface="Arial" pitchFamily="34" charset="0"/>
              <a:buChar char="•"/>
              <a:defRPr/>
            </a:pPr>
            <a:endParaRPr lang="en-AU" sz="2000" dirty="0">
              <a:solidFill>
                <a:srgbClr val="7BA79D">
                  <a:lumMod val="10000"/>
                </a:srgbClr>
              </a:solidFill>
              <a:latin typeface="Calibri" panose="020F0502020204030204" pitchFamily="34" charset="0"/>
            </a:endParaRPr>
          </a:p>
          <a:p>
            <a:pPr marL="457200" indent="-457200" algn="just">
              <a:buFont typeface="Arial" pitchFamily="34" charset="0"/>
              <a:buChar char="•"/>
              <a:defRPr/>
            </a:pPr>
            <a:r>
              <a:rPr lang="el-GR" sz="2000" dirty="0">
                <a:solidFill>
                  <a:srgbClr val="7BA79D">
                    <a:lumMod val="10000"/>
                  </a:srgbClr>
                </a:solidFill>
                <a:latin typeface="Calibri" panose="020F0502020204030204" pitchFamily="34" charset="0"/>
              </a:rPr>
              <a:t>Α</a:t>
            </a:r>
            <a:r>
              <a:rPr lang="en-AU" sz="2000" dirty="0">
                <a:solidFill>
                  <a:srgbClr val="7BA79D">
                    <a:lumMod val="10000"/>
                  </a:srgbClr>
                </a:solidFill>
                <a:latin typeface="Calibri" panose="020F0502020204030204" pitchFamily="34" charset="0"/>
              </a:rPr>
              <a:t>πουσία οποιασδήποτε άλλη</a:t>
            </a:r>
            <a:r>
              <a:rPr lang="el-GR" sz="2000" dirty="0">
                <a:solidFill>
                  <a:srgbClr val="7BA79D">
                    <a:lumMod val="10000"/>
                  </a:srgbClr>
                </a:solidFill>
                <a:latin typeface="Calibri" panose="020F0502020204030204" pitchFamily="34" charset="0"/>
              </a:rPr>
              <a:t>ς</a:t>
            </a:r>
            <a:r>
              <a:rPr lang="en-AU" sz="2000" dirty="0">
                <a:solidFill>
                  <a:srgbClr val="7BA79D">
                    <a:lumMod val="10000"/>
                  </a:srgbClr>
                </a:solidFill>
                <a:latin typeface="Calibri" panose="020F0502020204030204" pitchFamily="34" charset="0"/>
              </a:rPr>
              <a:t> πληροφορία</a:t>
            </a:r>
            <a:r>
              <a:rPr lang="el-GR" sz="2000" dirty="0">
                <a:solidFill>
                  <a:srgbClr val="7BA79D">
                    <a:lumMod val="10000"/>
                  </a:srgbClr>
                </a:solidFill>
                <a:latin typeface="Calibri" panose="020F0502020204030204" pitchFamily="34" charset="0"/>
              </a:rPr>
              <a:t>ς, η σχέση αυτή </a:t>
            </a:r>
            <a:r>
              <a:rPr lang="en-AU" sz="2000" dirty="0">
                <a:solidFill>
                  <a:srgbClr val="7BA79D">
                    <a:lumMod val="10000"/>
                  </a:srgbClr>
                </a:solidFill>
                <a:latin typeface="Calibri" panose="020F0502020204030204" pitchFamily="34" charset="0"/>
              </a:rPr>
              <a:t>μπορεί να είναι χρήσιμη.</a:t>
            </a:r>
            <a:endParaRPr lang="en-AU" sz="2000" b="1" baseline="-25000" dirty="0">
              <a:solidFill>
                <a:srgbClr val="7BA79D">
                  <a:lumMod val="10000"/>
                </a:srgbClr>
              </a:solidFill>
              <a:latin typeface="Calibri" panose="020F0502020204030204" pitchFamily="34" charset="0"/>
            </a:endParaRPr>
          </a:p>
        </p:txBody>
      </p:sp>
      <p:sp>
        <p:nvSpPr>
          <p:cNvPr id="8" name="Text Box 3"/>
          <p:cNvSpPr txBox="1">
            <a:spLocks noChangeArrowheads="1"/>
          </p:cNvSpPr>
          <p:nvPr/>
        </p:nvSpPr>
        <p:spPr bwMode="auto">
          <a:xfrm>
            <a:off x="2424114" y="257275"/>
            <a:ext cx="7343775"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l-GR" dirty="0">
                <a:solidFill>
                  <a:srgbClr val="0000FF"/>
                </a:solidFill>
                <a:latin typeface="Calibri" panose="020F0502020204030204" pitchFamily="34" charset="0"/>
              </a:rPr>
              <a:t>Π</a:t>
            </a:r>
            <a:r>
              <a:rPr lang="el-GR" altLang="el-GR" dirty="0">
                <a:solidFill>
                  <a:srgbClr val="0000FF"/>
                </a:solidFill>
                <a:latin typeface="Calibri" panose="020F0502020204030204" pitchFamily="34" charset="0"/>
              </a:rPr>
              <a:t>ώ</a:t>
            </a:r>
            <a:r>
              <a:rPr lang="en-US" altLang="el-GR" dirty="0">
                <a:solidFill>
                  <a:srgbClr val="0000FF"/>
                </a:solidFill>
                <a:latin typeface="Calibri" panose="020F0502020204030204" pitchFamily="34" charset="0"/>
              </a:rPr>
              <a:t>ς </a:t>
            </a:r>
            <a:r>
              <a:rPr lang="el-GR" altLang="el-GR" dirty="0">
                <a:solidFill>
                  <a:srgbClr val="0000FF"/>
                </a:solidFill>
                <a:latin typeface="Calibri" panose="020F0502020204030204" pitchFamily="34" charset="0"/>
              </a:rPr>
              <a:t>ε</a:t>
            </a:r>
            <a:r>
              <a:rPr lang="en-US" altLang="el-GR" dirty="0">
                <a:solidFill>
                  <a:srgbClr val="0000FF"/>
                </a:solidFill>
                <a:latin typeface="Calibri" panose="020F0502020204030204" pitchFamily="34" charset="0"/>
              </a:rPr>
              <a:t>κτιμάται</a:t>
            </a:r>
            <a:r>
              <a:rPr lang="el-GR" altLang="el-GR" dirty="0">
                <a:solidFill>
                  <a:srgbClr val="0000FF"/>
                </a:solidFill>
                <a:latin typeface="Calibri" panose="020F0502020204030204" pitchFamily="34" charset="0"/>
              </a:rPr>
              <a:t> η Μ</a:t>
            </a:r>
            <a:r>
              <a:rPr lang="en-US" altLang="el-GR" dirty="0">
                <a:solidFill>
                  <a:srgbClr val="0000FF"/>
                </a:solidFill>
                <a:latin typeface="Calibri" panose="020F0502020204030204" pitchFamily="34" charset="0"/>
              </a:rPr>
              <a:t>;</a:t>
            </a:r>
            <a:endParaRPr lang="el-GR" altLang="el-GR" dirty="0">
              <a:solidFill>
                <a:srgbClr val="0000FF"/>
              </a:solidFill>
              <a:latin typeface="Calibri" panose="020F0502020204030204" pitchFamily="34" charset="0"/>
            </a:endParaRPr>
          </a:p>
          <a:p>
            <a:pPr algn="ctr">
              <a:spcBef>
                <a:spcPct val="50000"/>
              </a:spcBef>
              <a:buFontTx/>
              <a:buNone/>
            </a:pPr>
            <a:r>
              <a:rPr lang="el-GR" altLang="el-GR" sz="2800" i="1" dirty="0">
                <a:solidFill>
                  <a:srgbClr val="FF9900"/>
                </a:solidFill>
                <a:latin typeface="Calibri" panose="020F0502020204030204" pitchFamily="34" charset="0"/>
              </a:rPr>
              <a:t>εμπειρικές εξισώσεις</a:t>
            </a:r>
            <a:endParaRPr lang="en-US" altLang="el-GR" sz="2800" i="1" dirty="0">
              <a:solidFill>
                <a:srgbClr val="FF9900"/>
              </a:solidFill>
              <a:latin typeface="Calibri" panose="020F0502020204030204" pitchFamily="34" charset="0"/>
            </a:endParaRPr>
          </a:p>
        </p:txBody>
      </p:sp>
    </p:spTree>
    <p:extLst>
      <p:ext uri="{BB962C8B-B14F-4D97-AF65-F5344CB8AC3E}">
        <p14:creationId xmlns:p14="http://schemas.microsoft.com/office/powerpoint/2010/main" val="17342379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object 3"/>
          <p:cNvSpPr txBox="1">
            <a:spLocks noChangeArrowheads="1"/>
          </p:cNvSpPr>
          <p:nvPr/>
        </p:nvSpPr>
        <p:spPr bwMode="auto">
          <a:xfrm>
            <a:off x="2207569" y="476674"/>
            <a:ext cx="7848871" cy="53373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150000"/>
              </a:lnSpc>
              <a:spcBef>
                <a:spcPct val="0"/>
              </a:spcBef>
              <a:buFontTx/>
              <a:buNone/>
            </a:pPr>
            <a:r>
              <a:rPr lang="en-US" altLang="en-US" b="1" dirty="0">
                <a:solidFill>
                  <a:srgbClr val="3333CC"/>
                </a:solidFill>
              </a:rPr>
              <a:t>Θνησιμότητα</a:t>
            </a:r>
            <a:endParaRPr lang="en-US" altLang="en-US" dirty="0">
              <a:solidFill>
                <a:prstClr val="black"/>
              </a:solidFill>
            </a:endParaRPr>
          </a:p>
          <a:p>
            <a:pPr algn="just">
              <a:lnSpc>
                <a:spcPct val="150000"/>
              </a:lnSpc>
              <a:spcBef>
                <a:spcPts val="788"/>
              </a:spcBef>
              <a:buFontTx/>
              <a:buNone/>
            </a:pPr>
            <a:r>
              <a:rPr lang="en-US" altLang="en-US" sz="1800" dirty="0">
                <a:solidFill>
                  <a:prstClr val="black"/>
                </a:solidFill>
              </a:rPr>
              <a:t>Η ιστορία της ζωής των ψαριών είναι μια σειρά από χρονικά διαστήματα, </a:t>
            </a:r>
            <a:r>
              <a:rPr lang="el-GR" altLang="en-US" sz="1800" dirty="0">
                <a:solidFill>
                  <a:prstClr val="black"/>
                </a:solidFill>
              </a:rPr>
              <a:t>στα οποία </a:t>
            </a:r>
            <a:r>
              <a:rPr lang="en-US" altLang="en-US" sz="1800" dirty="0">
                <a:solidFill>
                  <a:prstClr val="black"/>
                </a:solidFill>
              </a:rPr>
              <a:t>ένα άτομο </a:t>
            </a:r>
            <a:r>
              <a:rPr lang="el-GR" altLang="en-US" sz="1800" dirty="0">
                <a:solidFill>
                  <a:prstClr val="black"/>
                </a:solidFill>
              </a:rPr>
              <a:t>αντιμετωπίζει </a:t>
            </a:r>
            <a:r>
              <a:rPr lang="en-US" altLang="en-US" sz="1800" dirty="0">
                <a:solidFill>
                  <a:prstClr val="black"/>
                </a:solidFill>
              </a:rPr>
              <a:t>πολλ</a:t>
            </a:r>
            <a:r>
              <a:rPr lang="el-GR" altLang="en-US" sz="1800" dirty="0" err="1">
                <a:solidFill>
                  <a:prstClr val="black"/>
                </a:solidFill>
              </a:rPr>
              <a:t>ές</a:t>
            </a:r>
            <a:r>
              <a:rPr lang="en-US" altLang="en-US" sz="1800" dirty="0">
                <a:solidFill>
                  <a:prstClr val="black"/>
                </a:solidFill>
              </a:rPr>
              <a:t> </a:t>
            </a:r>
            <a:r>
              <a:rPr lang="el-GR" altLang="en-US" sz="1800" dirty="0">
                <a:solidFill>
                  <a:prstClr val="black"/>
                </a:solidFill>
              </a:rPr>
              <a:t>απειλές</a:t>
            </a:r>
            <a:r>
              <a:rPr lang="en-US" altLang="en-US" sz="1800" dirty="0">
                <a:solidFill>
                  <a:prstClr val="black"/>
                </a:solidFill>
              </a:rPr>
              <a:t>, μεταξύ των οποίων:</a:t>
            </a:r>
            <a:endParaRPr lang="el-GR" altLang="en-US" sz="1800" dirty="0">
              <a:solidFill>
                <a:prstClr val="black"/>
              </a:solidFill>
            </a:endParaRPr>
          </a:p>
          <a:p>
            <a:pPr marL="285750" indent="-285750" algn="just">
              <a:lnSpc>
                <a:spcPct val="150000"/>
              </a:lnSpc>
              <a:spcBef>
                <a:spcPts val="788"/>
              </a:spcBef>
              <a:buFont typeface="Wingdings" panose="05000000000000000000" pitchFamily="2" charset="2"/>
              <a:buChar char="Ø"/>
            </a:pPr>
            <a:r>
              <a:rPr lang="en-US" altLang="en-US" sz="1600" dirty="0">
                <a:solidFill>
                  <a:srgbClr val="800000"/>
                </a:solidFill>
              </a:rPr>
              <a:t>θήρευση</a:t>
            </a:r>
            <a:endParaRPr lang="el-GR" altLang="en-US" sz="1600" dirty="0">
              <a:solidFill>
                <a:srgbClr val="800000"/>
              </a:solidFill>
            </a:endParaRPr>
          </a:p>
          <a:p>
            <a:pPr marL="285750" indent="-285750" algn="just">
              <a:lnSpc>
                <a:spcPct val="150000"/>
              </a:lnSpc>
              <a:spcBef>
                <a:spcPts val="788"/>
              </a:spcBef>
              <a:buFont typeface="Wingdings" panose="05000000000000000000" pitchFamily="2" charset="2"/>
              <a:buChar char="Ø"/>
            </a:pPr>
            <a:r>
              <a:rPr lang="el-GR" altLang="en-US" sz="1600" dirty="0">
                <a:solidFill>
                  <a:srgbClr val="800000"/>
                </a:solidFill>
              </a:rPr>
              <a:t>έλλειψη τροφής</a:t>
            </a:r>
          </a:p>
          <a:p>
            <a:pPr marL="285750" indent="-285750" algn="just">
              <a:lnSpc>
                <a:spcPct val="150000"/>
              </a:lnSpc>
              <a:spcBef>
                <a:spcPts val="788"/>
              </a:spcBef>
              <a:buFont typeface="Wingdings" panose="05000000000000000000" pitchFamily="2" charset="2"/>
              <a:buChar char="Ø"/>
            </a:pPr>
            <a:r>
              <a:rPr lang="el-GR" altLang="en-US" sz="1600" dirty="0">
                <a:solidFill>
                  <a:srgbClr val="800000"/>
                </a:solidFill>
              </a:rPr>
              <a:t>ασθένειες</a:t>
            </a:r>
          </a:p>
          <a:p>
            <a:pPr marL="285750" indent="-285750" algn="just">
              <a:lnSpc>
                <a:spcPct val="150000"/>
              </a:lnSpc>
              <a:spcBef>
                <a:spcPts val="788"/>
              </a:spcBef>
              <a:buFont typeface="Wingdings" panose="05000000000000000000" pitchFamily="2" charset="2"/>
              <a:buChar char="Ø"/>
            </a:pPr>
            <a:r>
              <a:rPr lang="el-GR" altLang="en-US" sz="1600" dirty="0">
                <a:solidFill>
                  <a:srgbClr val="800000"/>
                </a:solidFill>
              </a:rPr>
              <a:t>αλιεία</a:t>
            </a:r>
          </a:p>
          <a:p>
            <a:pPr>
              <a:lnSpc>
                <a:spcPct val="150000"/>
              </a:lnSpc>
              <a:spcBef>
                <a:spcPct val="0"/>
              </a:spcBef>
              <a:buFontTx/>
              <a:buNone/>
            </a:pPr>
            <a:endParaRPr lang="en-US" altLang="en-US" sz="1400" dirty="0">
              <a:solidFill>
                <a:prstClr val="black"/>
              </a:solidFill>
              <a:latin typeface="Times New Roman" panose="02020603050405020304" pitchFamily="18" charset="0"/>
              <a:cs typeface="Times New Roman" panose="02020603050405020304" pitchFamily="18" charset="0"/>
            </a:endParaRPr>
          </a:p>
          <a:p>
            <a:pPr>
              <a:lnSpc>
                <a:spcPct val="150000"/>
              </a:lnSpc>
              <a:spcBef>
                <a:spcPts val="413"/>
              </a:spcBef>
              <a:buClr>
                <a:srgbClr val="000099"/>
              </a:buClr>
              <a:buSzPct val="76000"/>
              <a:buFont typeface="Wingdings" panose="05000000000000000000" pitchFamily="2" charset="2"/>
              <a:buChar char=""/>
            </a:pPr>
            <a:r>
              <a:rPr lang="el-GR" altLang="en-US" sz="2000" dirty="0">
                <a:solidFill>
                  <a:prstClr val="black"/>
                </a:solidFill>
              </a:rPr>
              <a:t>Οι απειλές μεταβάλλονται στο χρόνο (σε αριθμό και ένταση), ενώ συνυπάρχουν </a:t>
            </a:r>
            <a:r>
              <a:rPr lang="el-GR" altLang="en-US" sz="2000" i="1" dirty="0">
                <a:solidFill>
                  <a:prstClr val="black"/>
                </a:solidFill>
              </a:rPr>
              <a:t>ταυτόχρονα</a:t>
            </a:r>
            <a:endParaRPr lang="en-US" altLang="en-US" sz="2000" i="1" dirty="0">
              <a:solidFill>
                <a:prstClr val="black"/>
              </a:solidFill>
            </a:endParaRPr>
          </a:p>
          <a:p>
            <a:pPr>
              <a:lnSpc>
                <a:spcPct val="150000"/>
              </a:lnSpc>
              <a:spcBef>
                <a:spcPts val="513"/>
              </a:spcBef>
              <a:buFontTx/>
              <a:buNone/>
            </a:pPr>
            <a:r>
              <a:rPr lang="en-US" altLang="en-US" sz="1800" b="1" dirty="0">
                <a:solidFill>
                  <a:prstClr val="black"/>
                </a:solidFill>
              </a:rPr>
              <a:t>Ως εκ τούτου, πρέπει να κατανοήσουμε τ</a:t>
            </a:r>
            <a:r>
              <a:rPr lang="el-GR" altLang="en-US" sz="1800" b="1" dirty="0">
                <a:solidFill>
                  <a:prstClr val="black"/>
                </a:solidFill>
              </a:rPr>
              <a:t>η</a:t>
            </a:r>
            <a:r>
              <a:rPr lang="en-US" altLang="en-US" sz="1800" b="1" dirty="0">
                <a:solidFill>
                  <a:prstClr val="black"/>
                </a:solidFill>
              </a:rPr>
              <a:t> </a:t>
            </a:r>
            <a:r>
              <a:rPr lang="en-US" altLang="en-US" sz="1800" b="1" u="sng" dirty="0">
                <a:solidFill>
                  <a:prstClr val="black"/>
                </a:solidFill>
              </a:rPr>
              <a:t>δυναμική </a:t>
            </a:r>
            <a:r>
              <a:rPr lang="en-US" altLang="en-US" sz="1800" b="1" dirty="0">
                <a:solidFill>
                  <a:prstClr val="black"/>
                </a:solidFill>
              </a:rPr>
              <a:t>τ</a:t>
            </a:r>
            <a:r>
              <a:rPr lang="el-GR" altLang="en-US" sz="1800" b="1" dirty="0">
                <a:solidFill>
                  <a:prstClr val="black"/>
                </a:solidFill>
              </a:rPr>
              <a:t>ης</a:t>
            </a:r>
            <a:r>
              <a:rPr lang="en-US" altLang="en-US" sz="1800" b="1" dirty="0">
                <a:solidFill>
                  <a:prstClr val="black"/>
                </a:solidFill>
              </a:rPr>
              <a:t> </a:t>
            </a:r>
            <a:r>
              <a:rPr lang="en-US" altLang="en-US" sz="1800" b="1" dirty="0">
                <a:solidFill>
                  <a:srgbClr val="800000"/>
                </a:solidFill>
              </a:rPr>
              <a:t>θνησιμότητα</a:t>
            </a:r>
            <a:r>
              <a:rPr lang="el-GR" altLang="en-US" sz="1800" b="1" dirty="0">
                <a:solidFill>
                  <a:srgbClr val="800000"/>
                </a:solidFill>
              </a:rPr>
              <a:t>ς</a:t>
            </a:r>
            <a:endParaRPr lang="en-US" altLang="en-US" sz="1800" dirty="0">
              <a:solidFill>
                <a:prstClr val="black"/>
              </a:solidFill>
            </a:endParaRPr>
          </a:p>
        </p:txBody>
      </p:sp>
    </p:spTree>
    <p:extLst>
      <p:ext uri="{BB962C8B-B14F-4D97-AF65-F5344CB8AC3E}">
        <p14:creationId xmlns:p14="http://schemas.microsoft.com/office/powerpoint/2010/main" val="4229324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3"/>
          <p:cNvSpPr txBox="1">
            <a:spLocks noChangeArrowheads="1"/>
          </p:cNvSpPr>
          <p:nvPr/>
        </p:nvSpPr>
        <p:spPr bwMode="auto">
          <a:xfrm>
            <a:off x="2424114" y="257275"/>
            <a:ext cx="7343775" cy="1231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l-GR" dirty="0">
                <a:solidFill>
                  <a:srgbClr val="0000FF"/>
                </a:solidFill>
                <a:latin typeface="Calibri" panose="020F0502020204030204" pitchFamily="34" charset="0"/>
              </a:rPr>
              <a:t>Π</a:t>
            </a:r>
            <a:r>
              <a:rPr lang="el-GR" altLang="el-GR" dirty="0">
                <a:solidFill>
                  <a:srgbClr val="0000FF"/>
                </a:solidFill>
                <a:latin typeface="Calibri" panose="020F0502020204030204" pitchFamily="34" charset="0"/>
              </a:rPr>
              <a:t>ώ</a:t>
            </a:r>
            <a:r>
              <a:rPr lang="en-US" altLang="el-GR" dirty="0">
                <a:solidFill>
                  <a:srgbClr val="0000FF"/>
                </a:solidFill>
                <a:latin typeface="Calibri" panose="020F0502020204030204" pitchFamily="34" charset="0"/>
              </a:rPr>
              <a:t>ς </a:t>
            </a:r>
            <a:r>
              <a:rPr lang="el-GR" altLang="el-GR" dirty="0">
                <a:solidFill>
                  <a:srgbClr val="0000FF"/>
                </a:solidFill>
                <a:latin typeface="Calibri" panose="020F0502020204030204" pitchFamily="34" charset="0"/>
              </a:rPr>
              <a:t>ε</a:t>
            </a:r>
            <a:r>
              <a:rPr lang="en-US" altLang="el-GR" dirty="0">
                <a:solidFill>
                  <a:srgbClr val="0000FF"/>
                </a:solidFill>
                <a:latin typeface="Calibri" panose="020F0502020204030204" pitchFamily="34" charset="0"/>
              </a:rPr>
              <a:t>κτιμάται</a:t>
            </a:r>
            <a:r>
              <a:rPr lang="el-GR" altLang="el-GR" dirty="0">
                <a:solidFill>
                  <a:srgbClr val="0000FF"/>
                </a:solidFill>
                <a:latin typeface="Calibri" panose="020F0502020204030204" pitchFamily="34" charset="0"/>
              </a:rPr>
              <a:t> η Μ</a:t>
            </a:r>
            <a:r>
              <a:rPr lang="en-US" altLang="el-GR" dirty="0">
                <a:solidFill>
                  <a:srgbClr val="0000FF"/>
                </a:solidFill>
                <a:latin typeface="Calibri" panose="020F0502020204030204" pitchFamily="34" charset="0"/>
              </a:rPr>
              <a:t>;</a:t>
            </a:r>
            <a:endParaRPr lang="el-GR" altLang="el-GR" dirty="0">
              <a:solidFill>
                <a:srgbClr val="0000FF"/>
              </a:solidFill>
              <a:latin typeface="Calibri" panose="020F0502020204030204" pitchFamily="34" charset="0"/>
            </a:endParaRPr>
          </a:p>
          <a:p>
            <a:pPr algn="ctr">
              <a:spcBef>
                <a:spcPct val="50000"/>
              </a:spcBef>
              <a:buFontTx/>
              <a:buNone/>
            </a:pPr>
            <a:r>
              <a:rPr lang="el-GR" altLang="el-GR" sz="2800" i="1" dirty="0">
                <a:solidFill>
                  <a:srgbClr val="FF9900"/>
                </a:solidFill>
                <a:latin typeface="Calibri" panose="020F0502020204030204" pitchFamily="34" charset="0"/>
              </a:rPr>
              <a:t>εμπειρικές εξισώσεις</a:t>
            </a:r>
            <a:endParaRPr lang="en-US" altLang="el-GR" sz="2800" i="1" dirty="0">
              <a:solidFill>
                <a:srgbClr val="FF9900"/>
              </a:solidFill>
              <a:latin typeface="Calibri" panose="020F0502020204030204" pitchFamily="34" charset="0"/>
            </a:endParaRPr>
          </a:p>
        </p:txBody>
      </p:sp>
      <p:sp>
        <p:nvSpPr>
          <p:cNvPr id="2" name="Rectangle 1"/>
          <p:cNvSpPr/>
          <p:nvPr/>
        </p:nvSpPr>
        <p:spPr>
          <a:xfrm>
            <a:off x="2396798" y="1988841"/>
            <a:ext cx="7083578" cy="1036181"/>
          </a:xfrm>
          <a:prstGeom prst="rect">
            <a:avLst/>
          </a:prstGeom>
        </p:spPr>
        <p:txBody>
          <a:bodyPr wrap="square">
            <a:spAutoFit/>
          </a:bodyPr>
          <a:lstStyle/>
          <a:p>
            <a:pPr marL="12700">
              <a:buClr>
                <a:srgbClr val="3333CC"/>
              </a:buClr>
              <a:buSzPct val="60416"/>
              <a:tabLst>
                <a:tab pos="354965" algn="l"/>
                <a:tab pos="355600" algn="l"/>
              </a:tabLst>
              <a:defRPr/>
            </a:pPr>
            <a:r>
              <a:rPr lang="el-GR" sz="2000" b="1" spc="-5" dirty="0">
                <a:solidFill>
                  <a:prstClr val="black"/>
                </a:solidFill>
                <a:latin typeface="Calibri" panose="020F0502020204030204" pitchFamily="34" charset="0"/>
                <a:cs typeface="Tahoma"/>
              </a:rPr>
              <a:t>2. Σχέση με </a:t>
            </a:r>
            <a:r>
              <a:rPr lang="en-US" sz="2000" b="1" spc="-5" dirty="0">
                <a:solidFill>
                  <a:prstClr val="black"/>
                </a:solidFill>
                <a:latin typeface="Calibri" panose="020F0502020204030204" pitchFamily="34" charset="0"/>
                <a:cs typeface="Tahoma"/>
              </a:rPr>
              <a:t>L</a:t>
            </a:r>
            <a:r>
              <a:rPr lang="en-US" sz="1400" b="1" spc="-5" dirty="0">
                <a:solidFill>
                  <a:prstClr val="black"/>
                </a:solidFill>
                <a:latin typeface="Calibri" panose="020F0502020204030204" pitchFamily="34" charset="0"/>
                <a:cs typeface="Tahoma"/>
              </a:rPr>
              <a:t>inf</a:t>
            </a:r>
            <a:r>
              <a:rPr lang="el-GR" sz="2000" b="1" spc="-5" dirty="0">
                <a:solidFill>
                  <a:prstClr val="black"/>
                </a:solidFill>
                <a:latin typeface="Calibri" panose="020F0502020204030204" pitchFamily="34" charset="0"/>
                <a:cs typeface="Tahoma"/>
              </a:rPr>
              <a:t>, Κ, Τ (</a:t>
            </a:r>
            <a:r>
              <a:rPr lang="en-US" sz="2000" b="1" spc="-5" dirty="0">
                <a:solidFill>
                  <a:prstClr val="black"/>
                </a:solidFill>
                <a:latin typeface="Calibri" panose="020F0502020204030204" pitchFamily="34" charset="0"/>
                <a:cs typeface="Tahoma"/>
              </a:rPr>
              <a:t>Pauly</a:t>
            </a:r>
            <a:r>
              <a:rPr lang="en-US" sz="2000" b="1" spc="-85" dirty="0">
                <a:solidFill>
                  <a:prstClr val="black"/>
                </a:solidFill>
                <a:latin typeface="Calibri" panose="020F0502020204030204" pitchFamily="34" charset="0"/>
                <a:cs typeface="Tahoma"/>
              </a:rPr>
              <a:t> </a:t>
            </a:r>
            <a:r>
              <a:rPr lang="en-US" sz="2000" b="1" spc="-5" dirty="0">
                <a:solidFill>
                  <a:prstClr val="black"/>
                </a:solidFill>
                <a:latin typeface="Calibri" panose="020F0502020204030204" pitchFamily="34" charset="0"/>
                <a:cs typeface="Tahoma"/>
              </a:rPr>
              <a:t>1980</a:t>
            </a:r>
            <a:r>
              <a:rPr lang="el-GR" sz="2000" b="1" spc="-5" dirty="0">
                <a:solidFill>
                  <a:prstClr val="black"/>
                </a:solidFill>
                <a:latin typeface="Calibri" panose="020F0502020204030204" pitchFamily="34" charset="0"/>
                <a:cs typeface="Tahoma"/>
              </a:rPr>
              <a:t>):</a:t>
            </a:r>
          </a:p>
          <a:p>
            <a:pPr marL="12700">
              <a:buClr>
                <a:srgbClr val="3333CC"/>
              </a:buClr>
              <a:buSzPct val="60416"/>
              <a:tabLst>
                <a:tab pos="354965" algn="l"/>
                <a:tab pos="355600" algn="l"/>
              </a:tabLst>
              <a:defRPr/>
            </a:pPr>
            <a:endParaRPr lang="en-US" sz="2000" dirty="0">
              <a:solidFill>
                <a:prstClr val="black"/>
              </a:solidFill>
              <a:latin typeface="Calibri" panose="020F0502020204030204" pitchFamily="34" charset="0"/>
              <a:cs typeface="Tahoma"/>
            </a:endParaRPr>
          </a:p>
          <a:p>
            <a:pPr marL="469900">
              <a:spcBef>
                <a:spcPts val="430"/>
              </a:spcBef>
              <a:tabLst>
                <a:tab pos="756285" algn="l"/>
              </a:tabLst>
              <a:defRPr/>
            </a:pPr>
            <a:r>
              <a:rPr lang="en-US" dirty="0">
                <a:solidFill>
                  <a:srgbClr val="0070C0"/>
                </a:solidFill>
                <a:latin typeface="Calibri" panose="020F0502020204030204" pitchFamily="34" charset="0"/>
                <a:cs typeface="Tahoma"/>
              </a:rPr>
              <a:t>Ln(M) = </a:t>
            </a:r>
            <a:r>
              <a:rPr lang="en-US" spc="-5" dirty="0">
                <a:solidFill>
                  <a:srgbClr val="0070C0"/>
                </a:solidFill>
                <a:latin typeface="Calibri" panose="020F0502020204030204" pitchFamily="34" charset="0"/>
                <a:cs typeface="Tahoma"/>
              </a:rPr>
              <a:t>-0.0066-0.297 ln(L</a:t>
            </a:r>
            <a:r>
              <a:rPr lang="en-US" sz="900" spc="-5" dirty="0">
                <a:solidFill>
                  <a:srgbClr val="0070C0"/>
                </a:solidFill>
                <a:latin typeface="Calibri" panose="020F0502020204030204" pitchFamily="34" charset="0"/>
                <a:cs typeface="Tahoma"/>
              </a:rPr>
              <a:t>inf</a:t>
            </a:r>
            <a:r>
              <a:rPr lang="en-US" spc="-5" dirty="0">
                <a:solidFill>
                  <a:srgbClr val="0070C0"/>
                </a:solidFill>
                <a:latin typeface="Calibri" panose="020F0502020204030204" pitchFamily="34" charset="0"/>
                <a:cs typeface="Tahoma"/>
              </a:rPr>
              <a:t>)+0.6543 ln(K) </a:t>
            </a:r>
            <a:r>
              <a:rPr lang="en-US" dirty="0">
                <a:solidFill>
                  <a:srgbClr val="0070C0"/>
                </a:solidFill>
                <a:latin typeface="Calibri" panose="020F0502020204030204" pitchFamily="34" charset="0"/>
                <a:cs typeface="Tahoma"/>
              </a:rPr>
              <a:t>+ </a:t>
            </a:r>
            <a:r>
              <a:rPr lang="en-US" spc="-5" dirty="0">
                <a:solidFill>
                  <a:srgbClr val="0070C0"/>
                </a:solidFill>
                <a:latin typeface="Calibri" panose="020F0502020204030204" pitchFamily="34" charset="0"/>
                <a:cs typeface="Tahoma"/>
              </a:rPr>
              <a:t>0.463</a:t>
            </a:r>
            <a:r>
              <a:rPr lang="en-US" spc="150" dirty="0">
                <a:solidFill>
                  <a:srgbClr val="0070C0"/>
                </a:solidFill>
                <a:latin typeface="Calibri" panose="020F0502020204030204" pitchFamily="34" charset="0"/>
                <a:cs typeface="Tahoma"/>
              </a:rPr>
              <a:t> </a:t>
            </a:r>
            <a:r>
              <a:rPr lang="en-US" spc="-5" dirty="0">
                <a:solidFill>
                  <a:srgbClr val="0070C0"/>
                </a:solidFill>
                <a:latin typeface="Calibri" panose="020F0502020204030204" pitchFamily="34" charset="0"/>
                <a:cs typeface="Tahoma"/>
              </a:rPr>
              <a:t>ln(T)</a:t>
            </a:r>
            <a:endParaRPr lang="en-US" dirty="0">
              <a:solidFill>
                <a:srgbClr val="0070C0"/>
              </a:solidFill>
              <a:latin typeface="Calibri" panose="020F0502020204030204" pitchFamily="34" charset="0"/>
              <a:cs typeface="Tahoma"/>
            </a:endParaRPr>
          </a:p>
        </p:txBody>
      </p:sp>
      <p:sp>
        <p:nvSpPr>
          <p:cNvPr id="3" name="Rectangle 2"/>
          <p:cNvSpPr/>
          <p:nvPr/>
        </p:nvSpPr>
        <p:spPr>
          <a:xfrm>
            <a:off x="2135559" y="3081734"/>
            <a:ext cx="8479431" cy="923330"/>
          </a:xfrm>
          <a:prstGeom prst="rect">
            <a:avLst/>
          </a:prstGeom>
        </p:spPr>
        <p:txBody>
          <a:bodyPr wrap="square">
            <a:spAutoFit/>
          </a:bodyPr>
          <a:lstStyle/>
          <a:p>
            <a:r>
              <a:rPr lang="el-GR" dirty="0">
                <a:solidFill>
                  <a:srgbClr val="231F20"/>
                </a:solidFill>
                <a:latin typeface="Calibri" panose="020F0502020204030204" pitchFamily="34" charset="0"/>
              </a:rPr>
              <a:t>Άρα, ένα είδος με μικρό μήκος σώματος και μεγάλο Κ που ζει σε νερά με υψηλή θερμοκρασία (Τ) χαρακτηρίζεται από μεγάλη φυσική θνησιμότητα. </a:t>
            </a:r>
            <a:br>
              <a:rPr lang="el-GR" dirty="0">
                <a:solidFill>
                  <a:prstClr val="black"/>
                </a:solidFill>
              </a:rPr>
            </a:br>
            <a:endParaRPr lang="en-US" dirty="0">
              <a:solidFill>
                <a:prstClr val="black"/>
              </a:solidFill>
            </a:endParaRPr>
          </a:p>
        </p:txBody>
      </p:sp>
      <p:pic>
        <p:nvPicPr>
          <p:cNvPr id="6" name="Picture 5"/>
          <p:cNvPicPr>
            <a:picLocks noChangeAspect="1"/>
          </p:cNvPicPr>
          <p:nvPr/>
        </p:nvPicPr>
        <p:blipFill>
          <a:blip r:embed="rId3"/>
          <a:stretch>
            <a:fillRect/>
          </a:stretch>
        </p:blipFill>
        <p:spPr>
          <a:xfrm>
            <a:off x="3266282" y="4869161"/>
            <a:ext cx="5133975" cy="409575"/>
          </a:xfrm>
          <a:prstGeom prst="rect">
            <a:avLst/>
          </a:prstGeom>
        </p:spPr>
      </p:pic>
      <p:sp>
        <p:nvSpPr>
          <p:cNvPr id="9" name="Rectangle 8"/>
          <p:cNvSpPr/>
          <p:nvPr/>
        </p:nvSpPr>
        <p:spPr>
          <a:xfrm>
            <a:off x="1959099" y="4316397"/>
            <a:ext cx="8273803" cy="369332"/>
          </a:xfrm>
          <a:prstGeom prst="rect">
            <a:avLst/>
          </a:prstGeom>
        </p:spPr>
        <p:txBody>
          <a:bodyPr wrap="none">
            <a:spAutoFit/>
          </a:bodyPr>
          <a:lstStyle/>
          <a:p>
            <a:pPr marL="12700">
              <a:buClr>
                <a:srgbClr val="3333CC"/>
              </a:buClr>
              <a:buSzPct val="60416"/>
              <a:tabLst>
                <a:tab pos="354965" algn="l"/>
                <a:tab pos="355600" algn="l"/>
              </a:tabLst>
              <a:defRPr/>
            </a:pPr>
            <a:r>
              <a:rPr lang="el-GR" spc="-5" dirty="0">
                <a:solidFill>
                  <a:prstClr val="black"/>
                </a:solidFill>
                <a:latin typeface="Calibri" panose="020F0502020204030204" pitchFamily="34" charset="0"/>
                <a:cs typeface="Tahoma"/>
              </a:rPr>
              <a:t>Ειδικά, για τα Μεσογειακά αποθέματα η παραπάνω σχέση γίνεται (</a:t>
            </a:r>
            <a:r>
              <a:rPr lang="en-US" dirty="0">
                <a:solidFill>
                  <a:prstClr val="black"/>
                </a:solidFill>
                <a:latin typeface="Calibri" panose="020F0502020204030204" pitchFamily="34" charset="0"/>
              </a:rPr>
              <a:t>Djabali et al.1993</a:t>
            </a:r>
            <a:r>
              <a:rPr lang="el-GR" dirty="0">
                <a:solidFill>
                  <a:prstClr val="black"/>
                </a:solidFill>
                <a:latin typeface="Calibri" panose="020F0502020204030204" pitchFamily="34" charset="0"/>
              </a:rPr>
              <a:t>)</a:t>
            </a:r>
            <a:r>
              <a:rPr lang="el-GR" spc="-5" dirty="0">
                <a:solidFill>
                  <a:prstClr val="black"/>
                </a:solidFill>
                <a:latin typeface="Calibri" panose="020F0502020204030204" pitchFamily="34" charset="0"/>
                <a:cs typeface="Tahoma"/>
              </a:rPr>
              <a:t>:</a:t>
            </a:r>
            <a:endParaRPr lang="en-US" dirty="0">
              <a:solidFill>
                <a:prstClr val="black"/>
              </a:solidFill>
              <a:latin typeface="Calibri" panose="020F0502020204030204" pitchFamily="34" charset="0"/>
              <a:cs typeface="Tahoma"/>
            </a:endParaRPr>
          </a:p>
        </p:txBody>
      </p:sp>
    </p:spTree>
    <p:extLst>
      <p:ext uri="{BB962C8B-B14F-4D97-AF65-F5344CB8AC3E}">
        <p14:creationId xmlns:p14="http://schemas.microsoft.com/office/powerpoint/2010/main" val="4781691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2700" y="2011882"/>
            <a:ext cx="3195234" cy="1200329"/>
          </a:xfrm>
          <a:prstGeom prst="rect">
            <a:avLst/>
          </a:prstGeom>
        </p:spPr>
        <p:txBody>
          <a:bodyPr wrap="none">
            <a:spAutoFit/>
          </a:bodyPr>
          <a:lstStyle/>
          <a:p>
            <a:r>
              <a:rPr lang="en-US" altLang="el-GR" sz="2400" dirty="0">
                <a:solidFill>
                  <a:srgbClr val="0000FF"/>
                </a:solidFill>
                <a:latin typeface="Calibri" panose="020F0502020204030204" pitchFamily="34" charset="0"/>
              </a:rPr>
              <a:t> </a:t>
            </a:r>
            <a:r>
              <a:rPr lang="el-GR" altLang="el-GR" sz="2400" dirty="0">
                <a:solidFill>
                  <a:srgbClr val="0000FF"/>
                </a:solidFill>
                <a:latin typeface="Calibri" panose="020F0502020204030204" pitchFamily="34" charset="0"/>
              </a:rPr>
              <a:t>Αλιευτική </a:t>
            </a:r>
            <a:r>
              <a:rPr lang="en-US" altLang="el-GR" sz="2400" dirty="0" err="1">
                <a:solidFill>
                  <a:srgbClr val="0000FF"/>
                </a:solidFill>
                <a:latin typeface="Calibri" panose="020F0502020204030204" pitchFamily="34" charset="0"/>
              </a:rPr>
              <a:t>Θνησιμότητ</a:t>
            </a:r>
            <a:r>
              <a:rPr lang="en-US" altLang="el-GR" sz="2400" dirty="0">
                <a:solidFill>
                  <a:srgbClr val="0000FF"/>
                </a:solidFill>
                <a:latin typeface="Calibri" panose="020F0502020204030204" pitchFamily="34" charset="0"/>
              </a:rPr>
              <a:t>α</a:t>
            </a:r>
            <a:endParaRPr lang="el-GR" altLang="el-GR" sz="2400" dirty="0">
              <a:solidFill>
                <a:srgbClr val="0000FF"/>
              </a:solidFill>
              <a:latin typeface="Calibri" panose="020F0502020204030204" pitchFamily="34" charset="0"/>
            </a:endParaRPr>
          </a:p>
          <a:p>
            <a:pPr marL="342900" indent="-342900">
              <a:buFont typeface="Arial" panose="020B0604020202020204" pitchFamily="34" charset="0"/>
              <a:buChar char="•"/>
            </a:pPr>
            <a:r>
              <a:rPr lang="el-GR" altLang="el-GR" sz="2400" dirty="0">
                <a:solidFill>
                  <a:prstClr val="black"/>
                </a:solidFill>
                <a:latin typeface="Calibri" panose="020F0502020204030204" pitchFamily="34" charset="0"/>
              </a:rPr>
              <a:t>Ορισμός </a:t>
            </a:r>
          </a:p>
          <a:p>
            <a:pPr marL="342900" indent="-342900">
              <a:buFont typeface="Arial" panose="020B0604020202020204" pitchFamily="34" charset="0"/>
              <a:buChar char="•"/>
            </a:pPr>
            <a:r>
              <a:rPr lang="el-GR" altLang="el-GR" sz="2400" dirty="0">
                <a:solidFill>
                  <a:prstClr val="black"/>
                </a:solidFill>
                <a:latin typeface="Calibri" panose="020F0502020204030204" pitchFamily="34" charset="0"/>
              </a:rPr>
              <a:t>Σημασία</a:t>
            </a:r>
            <a:r>
              <a:rPr lang="en-US" altLang="el-GR" sz="2400" dirty="0">
                <a:solidFill>
                  <a:prstClr val="black"/>
                </a:solidFill>
                <a:latin typeface="Calibri" panose="020F0502020204030204" pitchFamily="34" charset="0"/>
              </a:rPr>
              <a:t> </a:t>
            </a:r>
            <a:endParaRPr lang="en-US" sz="2400" dirty="0">
              <a:solidFill>
                <a:prstClr val="black"/>
              </a:solidFill>
            </a:endParaRPr>
          </a:p>
        </p:txBody>
      </p:sp>
    </p:spTree>
    <p:extLst>
      <p:ext uri="{BB962C8B-B14F-4D97-AF65-F5344CB8AC3E}">
        <p14:creationId xmlns:p14="http://schemas.microsoft.com/office/powerpoint/2010/main" val="41633839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3" name="Text Box 3"/>
          <p:cNvSpPr txBox="1">
            <a:spLocks noChangeArrowheads="1"/>
          </p:cNvSpPr>
          <p:nvPr/>
        </p:nvSpPr>
        <p:spPr bwMode="auto">
          <a:xfrm>
            <a:off x="2302670" y="340943"/>
            <a:ext cx="70336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l-GR" sz="2400" dirty="0">
                <a:solidFill>
                  <a:srgbClr val="0000FF"/>
                </a:solidFill>
                <a:latin typeface="Calibri" panose="020F0502020204030204" pitchFamily="34" charset="0"/>
              </a:rPr>
              <a:t>Ποια είναι η </a:t>
            </a:r>
            <a:r>
              <a:rPr lang="el-GR" altLang="el-GR" sz="2400" dirty="0">
                <a:solidFill>
                  <a:srgbClr val="0000FF"/>
                </a:solidFill>
                <a:latin typeface="Calibri" panose="020F0502020204030204" pitchFamily="34" charset="0"/>
              </a:rPr>
              <a:t>αλιευτική </a:t>
            </a:r>
            <a:r>
              <a:rPr lang="en-US" altLang="el-GR" sz="2400" dirty="0">
                <a:solidFill>
                  <a:srgbClr val="0000FF"/>
                </a:solidFill>
                <a:latin typeface="Calibri" panose="020F0502020204030204" pitchFamily="34" charset="0"/>
              </a:rPr>
              <a:t>θνησιμότητα </a:t>
            </a:r>
            <a:r>
              <a:rPr lang="el-GR" altLang="el-GR" sz="2400" dirty="0">
                <a:solidFill>
                  <a:srgbClr val="0000FF"/>
                </a:solidFill>
                <a:latin typeface="Calibri" panose="020F0502020204030204" pitchFamily="34" charset="0"/>
              </a:rPr>
              <a:t>(</a:t>
            </a:r>
            <a:r>
              <a:rPr lang="en-US" altLang="el-GR" sz="2400" i="1" dirty="0">
                <a:solidFill>
                  <a:srgbClr val="0000FF"/>
                </a:solidFill>
                <a:latin typeface="Calibri" panose="020F0502020204030204" pitchFamily="34" charset="0"/>
              </a:rPr>
              <a:t>F</a:t>
            </a:r>
            <a:r>
              <a:rPr lang="en-US" altLang="el-GR" sz="2400" dirty="0">
                <a:solidFill>
                  <a:srgbClr val="0000FF"/>
                </a:solidFill>
                <a:latin typeface="Calibri" panose="020F0502020204030204" pitchFamily="34" charset="0"/>
              </a:rPr>
              <a:t>);</a:t>
            </a:r>
          </a:p>
        </p:txBody>
      </p:sp>
      <p:sp>
        <p:nvSpPr>
          <p:cNvPr id="381956" name="Text Box 4"/>
          <p:cNvSpPr txBox="1">
            <a:spLocks noChangeArrowheads="1"/>
          </p:cNvSpPr>
          <p:nvPr/>
        </p:nvSpPr>
        <p:spPr bwMode="auto">
          <a:xfrm>
            <a:off x="1789043" y="1148605"/>
            <a:ext cx="7378843" cy="1323439"/>
          </a:xfrm>
          <a:prstGeom prst="rect">
            <a:avLst/>
          </a:prstGeom>
          <a:noFill/>
          <a:ln w="9525">
            <a:noFill/>
            <a:miter lim="800000"/>
            <a:headEnd/>
            <a:tailEnd/>
          </a:ln>
          <a:effectLst/>
        </p:spPr>
        <p:txBody>
          <a:bodyPr wrap="square">
            <a:spAutoFit/>
          </a:bodyPr>
          <a:lstStyle/>
          <a:p>
            <a:pPr marL="342900" indent="-342900">
              <a:defRPr/>
            </a:pPr>
            <a:r>
              <a:rPr lang="en-US" sz="2000" b="1" dirty="0">
                <a:solidFill>
                  <a:srgbClr val="FF0000"/>
                </a:solidFill>
                <a:latin typeface="Calibri" panose="020F0502020204030204" pitchFamily="34" charset="0"/>
              </a:rPr>
              <a:t>Ορισμός:</a:t>
            </a:r>
          </a:p>
          <a:p>
            <a:pPr marL="342900" algn="just">
              <a:defRPr/>
            </a:pPr>
            <a:r>
              <a:rPr lang="en-AU" sz="2000" b="1" dirty="0">
                <a:solidFill>
                  <a:prstClr val="black"/>
                </a:solidFill>
                <a:latin typeface="Calibri" panose="020F0502020204030204" pitchFamily="34" charset="0"/>
              </a:rPr>
              <a:t>Η διαδικασία της θνησιμότητας των ψαριών λόγω της αλιείας. </a:t>
            </a:r>
            <a:endParaRPr lang="el-GR" sz="2000" b="1" dirty="0">
              <a:solidFill>
                <a:prstClr val="black"/>
              </a:solidFill>
              <a:latin typeface="Calibri" panose="020F0502020204030204" pitchFamily="34" charset="0"/>
            </a:endParaRPr>
          </a:p>
          <a:p>
            <a:pPr marL="342900" algn="just">
              <a:defRPr/>
            </a:pPr>
            <a:r>
              <a:rPr lang="el-GR" sz="2000" b="1" dirty="0">
                <a:solidFill>
                  <a:prstClr val="black"/>
                </a:solidFill>
                <a:latin typeface="Calibri" panose="020F0502020204030204" pitchFamily="34" charset="0"/>
              </a:rPr>
              <a:t>Π</a:t>
            </a:r>
            <a:r>
              <a:rPr lang="en-AU" sz="2000" b="1" dirty="0">
                <a:solidFill>
                  <a:prstClr val="black"/>
                </a:solidFill>
                <a:latin typeface="Calibri" panose="020F0502020204030204" pitchFamily="34" charset="0"/>
              </a:rPr>
              <a:t>εριλαμβάνει </a:t>
            </a:r>
            <a:r>
              <a:rPr lang="el-GR" sz="2000" b="1" dirty="0">
                <a:solidFill>
                  <a:prstClr val="black"/>
                </a:solidFill>
                <a:latin typeface="Calibri" panose="020F0502020204030204" pitchFamily="34" charset="0"/>
              </a:rPr>
              <a:t>τα </a:t>
            </a:r>
            <a:r>
              <a:rPr lang="en-AU" sz="2000" b="1" dirty="0">
                <a:solidFill>
                  <a:prstClr val="black"/>
                </a:solidFill>
                <a:latin typeface="Calibri" panose="020F0502020204030204" pitchFamily="34" charset="0"/>
              </a:rPr>
              <a:t>α</a:t>
            </a:r>
            <a:r>
              <a:rPr lang="en-AU" sz="2000" b="1" dirty="0" err="1">
                <a:solidFill>
                  <a:prstClr val="black"/>
                </a:solidFill>
                <a:latin typeface="Calibri" panose="020F0502020204030204" pitchFamily="34" charset="0"/>
              </a:rPr>
              <a:t>λιευμάτ</a:t>
            </a:r>
            <a:r>
              <a:rPr lang="el-GR" sz="2000" b="1" dirty="0">
                <a:solidFill>
                  <a:prstClr val="black"/>
                </a:solidFill>
                <a:latin typeface="Calibri" panose="020F0502020204030204" pitchFamily="34" charset="0"/>
              </a:rPr>
              <a:t>α</a:t>
            </a:r>
            <a:r>
              <a:rPr lang="en-AU" sz="2000" b="1" dirty="0">
                <a:solidFill>
                  <a:prstClr val="black"/>
                </a:solidFill>
                <a:latin typeface="Calibri" panose="020F0502020204030204" pitchFamily="34" charset="0"/>
              </a:rPr>
              <a:t> που εκφορτώνονται, καθώς και οποιαδήποτε απόρριψη αλιευμάτων</a:t>
            </a:r>
            <a:r>
              <a:rPr lang="en-AU" sz="2000" b="1" dirty="0">
                <a:solidFill>
                  <a:srgbClr val="775F55">
                    <a:lumMod val="75000"/>
                    <a:lumOff val="25000"/>
                  </a:srgbClr>
                </a:solidFill>
                <a:latin typeface="Calibri" panose="020F0502020204030204" pitchFamily="34" charset="0"/>
              </a:rPr>
              <a:t>. </a:t>
            </a:r>
          </a:p>
        </p:txBody>
      </p:sp>
      <p:sp>
        <p:nvSpPr>
          <p:cNvPr id="281606" name="Text Box 4"/>
          <p:cNvSpPr txBox="1">
            <a:spLocks noChangeArrowheads="1"/>
          </p:cNvSpPr>
          <p:nvPr/>
        </p:nvSpPr>
        <p:spPr bwMode="auto">
          <a:xfrm>
            <a:off x="2667000" y="4500563"/>
            <a:ext cx="34290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AU" altLang="el-GR" sz="1800" b="1" dirty="0">
                <a:solidFill>
                  <a:prstClr val="black"/>
                </a:solidFill>
                <a:latin typeface="Calibri" panose="020F0502020204030204" pitchFamily="34" charset="0"/>
              </a:rPr>
              <a:t>Σύνολο </a:t>
            </a:r>
            <a:r>
              <a:rPr lang="el-GR" altLang="el-GR" sz="1800" b="1" dirty="0">
                <a:solidFill>
                  <a:prstClr val="black"/>
                </a:solidFill>
                <a:latin typeface="Calibri" panose="020F0502020204030204" pitchFamily="34" charset="0"/>
              </a:rPr>
              <a:t>εξαλιεύσεων</a:t>
            </a:r>
            <a:r>
              <a:rPr lang="en-AU" altLang="el-GR" sz="1800" b="1" dirty="0">
                <a:solidFill>
                  <a:prstClr val="black"/>
                </a:solidFill>
                <a:latin typeface="Calibri" panose="020F0502020204030204" pitchFamily="34" charset="0"/>
              </a:rPr>
              <a:t> = </a:t>
            </a:r>
          </a:p>
          <a:p>
            <a:pPr algn="ctr">
              <a:spcBef>
                <a:spcPct val="0"/>
              </a:spcBef>
              <a:buFontTx/>
              <a:buNone/>
            </a:pPr>
            <a:r>
              <a:rPr lang="en-AU" altLang="el-GR" sz="1800" b="1" dirty="0">
                <a:solidFill>
                  <a:prstClr val="black"/>
                </a:solidFill>
                <a:latin typeface="Calibri" panose="020F0502020204030204" pitchFamily="34" charset="0"/>
              </a:rPr>
              <a:t>εκφορτώσεις + απορρίψεις + απώλειες</a:t>
            </a:r>
          </a:p>
        </p:txBody>
      </p:sp>
      <p:pic>
        <p:nvPicPr>
          <p:cNvPr id="3" name="Picture 2"/>
          <p:cNvPicPr>
            <a:picLocks noChangeAspect="1"/>
          </p:cNvPicPr>
          <p:nvPr/>
        </p:nvPicPr>
        <p:blipFill>
          <a:blip r:embed="rId3"/>
          <a:stretch>
            <a:fillRect/>
          </a:stretch>
        </p:blipFill>
        <p:spPr>
          <a:xfrm>
            <a:off x="5879977" y="2996953"/>
            <a:ext cx="3971405" cy="3368417"/>
          </a:xfrm>
          <a:prstGeom prst="rect">
            <a:avLst/>
          </a:prstGeom>
        </p:spPr>
      </p:pic>
    </p:spTree>
    <p:extLst>
      <p:ext uri="{BB962C8B-B14F-4D97-AF65-F5344CB8AC3E}">
        <p14:creationId xmlns:p14="http://schemas.microsoft.com/office/powerpoint/2010/main" val="396057813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1" name="Text Box 3"/>
          <p:cNvSpPr txBox="1">
            <a:spLocks noChangeArrowheads="1"/>
          </p:cNvSpPr>
          <p:nvPr/>
        </p:nvSpPr>
        <p:spPr bwMode="auto">
          <a:xfrm>
            <a:off x="2711625" y="620689"/>
            <a:ext cx="55078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l-GR" altLang="el-GR" sz="2400" dirty="0">
                <a:solidFill>
                  <a:srgbClr val="0000FF"/>
                </a:solidFill>
                <a:latin typeface="Calibri" panose="020F0502020204030204" pitchFamily="34" charset="0"/>
              </a:rPr>
              <a:t>Σημασία της αλιευτικής θνησιμότητας </a:t>
            </a:r>
            <a:r>
              <a:rPr lang="en-US" altLang="el-GR" sz="2400" dirty="0">
                <a:solidFill>
                  <a:srgbClr val="0000FF"/>
                </a:solidFill>
                <a:latin typeface="Calibri" panose="020F0502020204030204" pitchFamily="34" charset="0"/>
              </a:rPr>
              <a:t>(F)</a:t>
            </a:r>
          </a:p>
        </p:txBody>
      </p:sp>
      <p:sp>
        <p:nvSpPr>
          <p:cNvPr id="381956" name="Text Box 4"/>
          <p:cNvSpPr txBox="1">
            <a:spLocks noChangeArrowheads="1"/>
          </p:cNvSpPr>
          <p:nvPr/>
        </p:nvSpPr>
        <p:spPr bwMode="auto">
          <a:xfrm>
            <a:off x="1086678" y="1524541"/>
            <a:ext cx="9303026"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l-GR" sz="2000" b="1" dirty="0">
                <a:solidFill>
                  <a:srgbClr val="FF0000"/>
                </a:solidFill>
                <a:latin typeface="Calibri" panose="020F0502020204030204" pitchFamily="34" charset="0"/>
              </a:rPr>
              <a:t>Γιατί δίνουμε τόση προσοχή</a:t>
            </a:r>
            <a:r>
              <a:rPr lang="el-GR" altLang="el-GR" sz="2000" b="1" dirty="0">
                <a:solidFill>
                  <a:srgbClr val="FF0000"/>
                </a:solidFill>
                <a:latin typeface="Calibri" panose="020F0502020204030204" pitchFamily="34" charset="0"/>
              </a:rPr>
              <a:t> στην </a:t>
            </a:r>
            <a:r>
              <a:rPr lang="en-US" altLang="el-GR" sz="2000" b="1" dirty="0">
                <a:solidFill>
                  <a:srgbClr val="FF0000"/>
                </a:solidFill>
                <a:latin typeface="Calibri" panose="020F0502020204030204" pitchFamily="34" charset="0"/>
              </a:rPr>
              <a:t>F;</a:t>
            </a:r>
          </a:p>
          <a:p>
            <a:pPr>
              <a:spcBef>
                <a:spcPct val="0"/>
              </a:spcBef>
              <a:buFontTx/>
              <a:buAutoNum type="arabicPeriod"/>
            </a:pPr>
            <a:endParaRPr lang="en-US" altLang="el-GR" sz="2000" dirty="0">
              <a:solidFill>
                <a:srgbClr val="0000FF"/>
              </a:solidFill>
              <a:latin typeface="Calibri" panose="020F0502020204030204" pitchFamily="34" charset="0"/>
            </a:endParaRPr>
          </a:p>
          <a:p>
            <a:pPr algn="just">
              <a:spcBef>
                <a:spcPct val="0"/>
              </a:spcBef>
              <a:buFontTx/>
              <a:buAutoNum type="arabicPeriod"/>
            </a:pPr>
            <a:r>
              <a:rPr lang="en-AU" altLang="el-GR" sz="2000" dirty="0">
                <a:solidFill>
                  <a:prstClr val="black"/>
                </a:solidFill>
                <a:latin typeface="Calibri" panose="020F0502020204030204" pitchFamily="34" charset="0"/>
              </a:rPr>
              <a:t>Θέλουμε να κατανοήσουμε το παρελθόν, το παρόν και </a:t>
            </a:r>
            <a:r>
              <a:rPr lang="el-GR" altLang="el-GR" sz="2000" dirty="0">
                <a:solidFill>
                  <a:prstClr val="black"/>
                </a:solidFill>
                <a:latin typeface="Calibri" panose="020F0502020204030204" pitchFamily="34" charset="0"/>
              </a:rPr>
              <a:t>τις</a:t>
            </a:r>
            <a:r>
              <a:rPr lang="en-AU" altLang="el-GR" sz="2000" dirty="0">
                <a:solidFill>
                  <a:prstClr val="black"/>
                </a:solidFill>
                <a:latin typeface="Calibri" panose="020F0502020204030204" pitchFamily="34" charset="0"/>
              </a:rPr>
              <a:t> μ</a:t>
            </a:r>
            <a:r>
              <a:rPr lang="el-GR" altLang="el-GR" sz="2000" dirty="0">
                <a:solidFill>
                  <a:prstClr val="black"/>
                </a:solidFill>
                <a:latin typeface="Calibri" panose="020F0502020204030204" pitchFamily="34" charset="0"/>
              </a:rPr>
              <a:t>ε</a:t>
            </a:r>
            <a:r>
              <a:rPr lang="en-AU" altLang="el-GR" sz="2000" dirty="0" err="1">
                <a:solidFill>
                  <a:prstClr val="black"/>
                </a:solidFill>
                <a:latin typeface="Calibri" panose="020F0502020204030204" pitchFamily="34" charset="0"/>
              </a:rPr>
              <a:t>λλον</a:t>
            </a:r>
            <a:r>
              <a:rPr lang="el-GR" altLang="el-GR" sz="2000" dirty="0" err="1">
                <a:solidFill>
                  <a:prstClr val="black"/>
                </a:solidFill>
                <a:latin typeface="Calibri" panose="020F0502020204030204" pitchFamily="34" charset="0"/>
              </a:rPr>
              <a:t>τικές</a:t>
            </a:r>
            <a:r>
              <a:rPr lang="en-AU" altLang="el-GR" sz="2000" dirty="0">
                <a:solidFill>
                  <a:prstClr val="black"/>
                </a:solidFill>
                <a:latin typeface="Calibri" panose="020F0502020204030204" pitchFamily="34" charset="0"/>
              </a:rPr>
              <a:t> πιθανές </a:t>
            </a:r>
            <a:r>
              <a:rPr lang="en-AU" altLang="el-GR" sz="2000" dirty="0">
                <a:solidFill>
                  <a:srgbClr val="0070C0"/>
                </a:solidFill>
                <a:latin typeface="Calibri" panose="020F0502020204030204" pitchFamily="34" charset="0"/>
              </a:rPr>
              <a:t>επιπτώσεις της αλιείας </a:t>
            </a:r>
            <a:r>
              <a:rPr lang="en-AU" altLang="el-GR" sz="2000" dirty="0">
                <a:solidFill>
                  <a:prstClr val="black"/>
                </a:solidFill>
                <a:latin typeface="Calibri" panose="020F0502020204030204" pitchFamily="34" charset="0"/>
              </a:rPr>
              <a:t>επί των αλιευτικών αποθεμάτων</a:t>
            </a:r>
            <a:endParaRPr lang="el-GR" altLang="el-GR" sz="2000" dirty="0">
              <a:solidFill>
                <a:prstClr val="black"/>
              </a:solidFill>
              <a:latin typeface="Calibri" panose="020F0502020204030204" pitchFamily="34" charset="0"/>
            </a:endParaRPr>
          </a:p>
          <a:p>
            <a:pPr algn="just">
              <a:spcBef>
                <a:spcPct val="0"/>
              </a:spcBef>
              <a:buFontTx/>
              <a:buAutoNum type="arabicPeriod"/>
            </a:pPr>
            <a:endParaRPr lang="en-AU" altLang="el-GR" sz="2000" dirty="0">
              <a:solidFill>
                <a:prstClr val="black"/>
              </a:solidFill>
              <a:latin typeface="Calibri" panose="020F0502020204030204" pitchFamily="34" charset="0"/>
            </a:endParaRPr>
          </a:p>
          <a:p>
            <a:pPr algn="just">
              <a:spcBef>
                <a:spcPct val="0"/>
              </a:spcBef>
              <a:buFontTx/>
              <a:buAutoNum type="arabicPeriod"/>
            </a:pPr>
            <a:r>
              <a:rPr lang="en-AU" altLang="el-GR" sz="2000" dirty="0">
                <a:solidFill>
                  <a:prstClr val="black"/>
                </a:solidFill>
                <a:latin typeface="Calibri" panose="020F0502020204030204" pitchFamily="34" charset="0"/>
              </a:rPr>
              <a:t>Με μοντέλα ηλικίας μπορούμε να πάμε ένα βήμα παραπέρα, </a:t>
            </a:r>
            <a:r>
              <a:rPr lang="el-GR" altLang="el-GR" sz="2000" dirty="0">
                <a:solidFill>
                  <a:prstClr val="black"/>
                </a:solidFill>
                <a:latin typeface="Calibri" panose="020F0502020204030204" pitchFamily="34" charset="0"/>
              </a:rPr>
              <a:t>ώστε να</a:t>
            </a:r>
            <a:r>
              <a:rPr lang="en-AU" altLang="el-GR" sz="2000" dirty="0">
                <a:solidFill>
                  <a:prstClr val="black"/>
                </a:solidFill>
                <a:latin typeface="Calibri" panose="020F0502020204030204" pitchFamily="34" charset="0"/>
              </a:rPr>
              <a:t> π</a:t>
            </a:r>
            <a:r>
              <a:rPr lang="en-AU" altLang="el-GR" sz="2000" dirty="0" err="1">
                <a:solidFill>
                  <a:prstClr val="black"/>
                </a:solidFill>
                <a:latin typeface="Calibri" panose="020F0502020204030204" pitchFamily="34" charset="0"/>
              </a:rPr>
              <a:t>ροσδιορ</a:t>
            </a:r>
            <a:r>
              <a:rPr lang="el-GR" altLang="el-GR" sz="2000" dirty="0">
                <a:solidFill>
                  <a:prstClr val="black"/>
                </a:solidFill>
                <a:latin typeface="Calibri" panose="020F0502020204030204" pitchFamily="34" charset="0"/>
              </a:rPr>
              <a:t>ι</a:t>
            </a:r>
            <a:r>
              <a:rPr lang="en-AU" altLang="el-GR" sz="2000" dirty="0">
                <a:solidFill>
                  <a:prstClr val="black"/>
                </a:solidFill>
                <a:latin typeface="Calibri" panose="020F0502020204030204" pitchFamily="34" charset="0"/>
              </a:rPr>
              <a:t>σ</a:t>
            </a:r>
            <a:r>
              <a:rPr lang="el-GR" altLang="el-GR" sz="2000" dirty="0">
                <a:solidFill>
                  <a:prstClr val="black"/>
                </a:solidFill>
                <a:latin typeface="Calibri" panose="020F0502020204030204" pitchFamily="34" charset="0"/>
              </a:rPr>
              <a:t>τ</a:t>
            </a:r>
            <a:r>
              <a:rPr lang="en-AU" altLang="el-GR" sz="2000" dirty="0">
                <a:solidFill>
                  <a:prstClr val="black"/>
                </a:solidFill>
                <a:latin typeface="Calibri" panose="020F0502020204030204" pitchFamily="34" charset="0"/>
              </a:rPr>
              <a:t>ε</a:t>
            </a:r>
            <a:r>
              <a:rPr lang="el-GR" altLang="el-GR" sz="2000" dirty="0">
                <a:solidFill>
                  <a:prstClr val="black"/>
                </a:solidFill>
                <a:latin typeface="Calibri" panose="020F0502020204030204" pitchFamily="34" charset="0"/>
              </a:rPr>
              <a:t>ί</a:t>
            </a:r>
            <a:r>
              <a:rPr lang="en-AU" altLang="el-GR" sz="2000" dirty="0">
                <a:solidFill>
                  <a:prstClr val="black"/>
                </a:solidFill>
                <a:latin typeface="Calibri" panose="020F0502020204030204" pitchFamily="34" charset="0"/>
              </a:rPr>
              <a:t> ποι</a:t>
            </a:r>
            <a:r>
              <a:rPr lang="el-GR" altLang="el-GR" sz="2000" dirty="0">
                <a:solidFill>
                  <a:prstClr val="black"/>
                </a:solidFill>
                <a:latin typeface="Calibri" panose="020F0502020204030204" pitchFamily="34" charset="0"/>
              </a:rPr>
              <a:t>ες </a:t>
            </a:r>
            <a:r>
              <a:rPr lang="en-AU" altLang="el-GR" sz="2000" dirty="0">
                <a:solidFill>
                  <a:prstClr val="black"/>
                </a:solidFill>
                <a:latin typeface="Calibri" panose="020F0502020204030204" pitchFamily="34" charset="0"/>
              </a:rPr>
              <a:t>ηλικιακές </a:t>
            </a:r>
            <a:r>
              <a:rPr lang="el-GR" altLang="el-GR" sz="2000" dirty="0">
                <a:solidFill>
                  <a:prstClr val="black"/>
                </a:solidFill>
                <a:latin typeface="Calibri" panose="020F0502020204030204" pitchFamily="34" charset="0"/>
              </a:rPr>
              <a:t>ομάδες</a:t>
            </a:r>
            <a:r>
              <a:rPr lang="en-AU" altLang="el-GR" sz="2000" dirty="0">
                <a:solidFill>
                  <a:prstClr val="black"/>
                </a:solidFill>
                <a:latin typeface="Calibri" panose="020F0502020204030204" pitchFamily="34" charset="0"/>
              </a:rPr>
              <a:t> του </a:t>
            </a:r>
            <a:r>
              <a:rPr lang="el-GR" altLang="el-GR" sz="2000" dirty="0">
                <a:solidFill>
                  <a:prstClr val="black"/>
                </a:solidFill>
                <a:latin typeface="Calibri" panose="020F0502020204030204" pitchFamily="34" charset="0"/>
              </a:rPr>
              <a:t>αποθέματος </a:t>
            </a:r>
            <a:r>
              <a:rPr lang="en-AU" altLang="el-GR" sz="2000" dirty="0">
                <a:solidFill>
                  <a:prstClr val="black"/>
                </a:solidFill>
                <a:latin typeface="Calibri" panose="020F0502020204030204" pitchFamily="34" charset="0"/>
              </a:rPr>
              <a:t>πλήττονται περισσότερο από την αλιεία.</a:t>
            </a:r>
          </a:p>
          <a:p>
            <a:pPr algn="just">
              <a:spcBef>
                <a:spcPct val="0"/>
              </a:spcBef>
              <a:buFontTx/>
              <a:buAutoNum type="arabicPeriod"/>
            </a:pPr>
            <a:endParaRPr lang="en-AU" altLang="el-GR" sz="2000" dirty="0">
              <a:solidFill>
                <a:prstClr val="black"/>
              </a:solidFill>
              <a:latin typeface="Calibri" panose="020F0502020204030204" pitchFamily="34" charset="0"/>
            </a:endParaRPr>
          </a:p>
          <a:p>
            <a:pPr algn="just">
              <a:spcBef>
                <a:spcPct val="0"/>
              </a:spcBef>
              <a:buFontTx/>
              <a:buAutoNum type="arabicPeriod"/>
            </a:pPr>
            <a:r>
              <a:rPr lang="en-AU" altLang="el-GR" sz="2000" dirty="0">
                <a:solidFill>
                  <a:prstClr val="black"/>
                </a:solidFill>
                <a:latin typeface="Calibri" panose="020F0502020204030204" pitchFamily="34" charset="0"/>
              </a:rPr>
              <a:t>Σε περιπτώσεις όπου </a:t>
            </a:r>
            <a:r>
              <a:rPr lang="el-GR" altLang="el-GR" sz="2000" dirty="0">
                <a:solidFill>
                  <a:prstClr val="black"/>
                </a:solidFill>
                <a:latin typeface="Calibri" panose="020F0502020204030204" pitchFamily="34" charset="0"/>
              </a:rPr>
              <a:t>το απόθεμα είναι υπο </a:t>
            </a:r>
            <a:r>
              <a:rPr lang="en-AU" altLang="el-GR" sz="2000" dirty="0">
                <a:solidFill>
                  <a:prstClr val="black"/>
                </a:solidFill>
                <a:latin typeface="Calibri" panose="020F0502020204030204" pitchFamily="34" charset="0"/>
              </a:rPr>
              <a:t>υπερεκμετάλλευση, μπορούμε να προσομοιώ</a:t>
            </a:r>
            <a:r>
              <a:rPr lang="el-GR" altLang="el-GR" sz="2000" dirty="0">
                <a:solidFill>
                  <a:prstClr val="black"/>
                </a:solidFill>
                <a:latin typeface="Calibri" panose="020F0502020204030204" pitchFamily="34" charset="0"/>
              </a:rPr>
              <a:t>σουμε</a:t>
            </a:r>
            <a:r>
              <a:rPr lang="en-AU" altLang="el-GR" sz="2000" dirty="0">
                <a:solidFill>
                  <a:prstClr val="black"/>
                </a:solidFill>
                <a:latin typeface="Calibri" panose="020F0502020204030204" pitchFamily="34" charset="0"/>
              </a:rPr>
              <a:t> διάφορες </a:t>
            </a:r>
            <a:r>
              <a:rPr lang="en-AU" altLang="el-GR" sz="2000" dirty="0">
                <a:solidFill>
                  <a:srgbClr val="0070C0"/>
                </a:solidFill>
                <a:latin typeface="Calibri" panose="020F0502020204030204" pitchFamily="34" charset="0"/>
              </a:rPr>
              <a:t>επ</a:t>
            </a:r>
            <a:r>
              <a:rPr lang="en-AU" altLang="el-GR" sz="2000" dirty="0" err="1">
                <a:solidFill>
                  <a:srgbClr val="0070C0"/>
                </a:solidFill>
                <a:latin typeface="Calibri" panose="020F0502020204030204" pitchFamily="34" charset="0"/>
              </a:rPr>
              <a:t>ιλογές</a:t>
            </a:r>
            <a:r>
              <a:rPr lang="en-AU" altLang="el-GR" sz="2000" dirty="0">
                <a:solidFill>
                  <a:srgbClr val="0070C0"/>
                </a:solidFill>
                <a:latin typeface="Calibri" panose="020F0502020204030204" pitchFamily="34" charset="0"/>
              </a:rPr>
              <a:t> </a:t>
            </a:r>
            <a:r>
              <a:rPr lang="el-GR" altLang="el-GR" sz="2000" dirty="0">
                <a:solidFill>
                  <a:srgbClr val="0070C0"/>
                </a:solidFill>
                <a:latin typeface="Calibri" panose="020F0502020204030204" pitchFamily="34" charset="0"/>
              </a:rPr>
              <a:t>(σενάρια) </a:t>
            </a:r>
            <a:r>
              <a:rPr lang="en-AU" altLang="el-GR" sz="2000" dirty="0" err="1">
                <a:solidFill>
                  <a:srgbClr val="0070C0"/>
                </a:solidFill>
                <a:latin typeface="Calibri" panose="020F0502020204030204" pitchFamily="34" charset="0"/>
              </a:rPr>
              <a:t>εν</a:t>
            </a:r>
            <a:r>
              <a:rPr lang="en-AU" altLang="el-GR" sz="2000" dirty="0">
                <a:solidFill>
                  <a:srgbClr val="0070C0"/>
                </a:solidFill>
                <a:latin typeface="Calibri" panose="020F0502020204030204" pitchFamily="34" charset="0"/>
              </a:rPr>
              <a:t>αλλακτικής διαχείρισης </a:t>
            </a:r>
            <a:r>
              <a:rPr lang="el-GR" altLang="el-GR" sz="2000" dirty="0">
                <a:solidFill>
                  <a:prstClr val="black"/>
                </a:solidFill>
                <a:latin typeface="Calibri" panose="020F0502020204030204" pitchFamily="34" charset="0"/>
              </a:rPr>
              <a:t>με </a:t>
            </a:r>
            <a:r>
              <a:rPr lang="en-AU" altLang="el-GR" sz="2000" dirty="0">
                <a:solidFill>
                  <a:prstClr val="black"/>
                </a:solidFill>
                <a:latin typeface="Calibri" panose="020F0502020204030204" pitchFamily="34" charset="0"/>
              </a:rPr>
              <a:t>διαφορετικά ποσοστά </a:t>
            </a:r>
            <a:r>
              <a:rPr lang="el-GR" altLang="el-GR" sz="2000" dirty="0">
                <a:solidFill>
                  <a:prstClr val="black"/>
                </a:solidFill>
                <a:latin typeface="Calibri" panose="020F0502020204030204" pitchFamily="34" charset="0"/>
              </a:rPr>
              <a:t>αλιευτικής </a:t>
            </a:r>
            <a:r>
              <a:rPr lang="en-AU" altLang="el-GR" sz="2000" dirty="0">
                <a:solidFill>
                  <a:prstClr val="black"/>
                </a:solidFill>
                <a:latin typeface="Calibri" panose="020F0502020204030204" pitchFamily="34" charset="0"/>
              </a:rPr>
              <a:t>θνησιμότητας </a:t>
            </a:r>
            <a:r>
              <a:rPr lang="el-GR" altLang="el-GR" sz="2000" dirty="0">
                <a:solidFill>
                  <a:prstClr val="black"/>
                </a:solidFill>
                <a:latin typeface="Calibri" panose="020F0502020204030204" pitchFamily="34" charset="0"/>
              </a:rPr>
              <a:t>από </a:t>
            </a:r>
            <a:r>
              <a:rPr lang="en-AU" altLang="el-GR" sz="2000" dirty="0" err="1">
                <a:solidFill>
                  <a:prstClr val="black"/>
                </a:solidFill>
                <a:latin typeface="Calibri" panose="020F0502020204030204" pitchFamily="34" charset="0"/>
              </a:rPr>
              <a:t>δι</a:t>
            </a:r>
            <a:r>
              <a:rPr lang="el-GR" altLang="el-GR" sz="2000" dirty="0">
                <a:solidFill>
                  <a:prstClr val="black"/>
                </a:solidFill>
                <a:latin typeface="Calibri" panose="020F0502020204030204" pitchFamily="34" charset="0"/>
              </a:rPr>
              <a:t>ά</a:t>
            </a:r>
            <a:r>
              <a:rPr lang="en-AU" altLang="el-GR" sz="2000" dirty="0" err="1">
                <a:solidFill>
                  <a:prstClr val="black"/>
                </a:solidFill>
                <a:latin typeface="Calibri" panose="020F0502020204030204" pitchFamily="34" charset="0"/>
              </a:rPr>
              <a:t>φορ</a:t>
            </a:r>
            <a:r>
              <a:rPr lang="el-GR" altLang="el-GR" sz="2000" dirty="0">
                <a:solidFill>
                  <a:prstClr val="black"/>
                </a:solidFill>
                <a:latin typeface="Calibri" panose="020F0502020204030204" pitchFamily="34" charset="0"/>
              </a:rPr>
              <a:t>α αλιευτικά εργαλεία</a:t>
            </a:r>
            <a:r>
              <a:rPr lang="en-AU" altLang="el-GR" sz="2000" dirty="0">
                <a:solidFill>
                  <a:prstClr val="black"/>
                </a:solidFill>
                <a:latin typeface="Calibri" panose="020F0502020204030204" pitchFamily="34" charset="0"/>
              </a:rPr>
              <a:t> σε διαφορετικές ηλικιακές </a:t>
            </a:r>
            <a:r>
              <a:rPr lang="el-GR" altLang="el-GR" sz="2000" dirty="0">
                <a:solidFill>
                  <a:prstClr val="black"/>
                </a:solidFill>
                <a:latin typeface="Calibri" panose="020F0502020204030204" pitchFamily="34" charset="0"/>
              </a:rPr>
              <a:t>ομάδες </a:t>
            </a:r>
            <a:r>
              <a:rPr lang="en-AU" altLang="el-GR" sz="2000" dirty="0">
                <a:solidFill>
                  <a:prstClr val="black"/>
                </a:solidFill>
                <a:latin typeface="Calibri" panose="020F0502020204030204" pitchFamily="34" charset="0"/>
              </a:rPr>
              <a:t>του αποθέματος.</a:t>
            </a:r>
          </a:p>
        </p:txBody>
      </p:sp>
    </p:spTree>
    <p:extLst>
      <p:ext uri="{BB962C8B-B14F-4D97-AF65-F5344CB8AC3E}">
        <p14:creationId xmlns:p14="http://schemas.microsoft.com/office/powerpoint/2010/main" val="237519899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195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195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195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1965" y="1674674"/>
            <a:ext cx="7832035" cy="2046714"/>
          </a:xfrm>
          <a:prstGeom prst="rect">
            <a:avLst/>
          </a:prstGeom>
        </p:spPr>
        <p:txBody>
          <a:bodyPr wrap="square">
            <a:spAutoFit/>
          </a:bodyPr>
          <a:lstStyle/>
          <a:p>
            <a:pPr marL="342900" indent="-342900" fontAlgn="base">
              <a:spcBef>
                <a:spcPct val="50000"/>
              </a:spcBef>
              <a:spcAft>
                <a:spcPct val="0"/>
              </a:spcAft>
              <a:buFont typeface="Arial" panose="020B0604020202020204" pitchFamily="34" charset="0"/>
              <a:buChar char="•"/>
            </a:pPr>
            <a:r>
              <a:rPr lang="en-US" altLang="en-US" sz="2000" dirty="0" err="1">
                <a:solidFill>
                  <a:prstClr val="black"/>
                </a:solidFill>
                <a:latin typeface="Calibri" panose="020F0502020204030204" pitchFamily="34" charset="0"/>
              </a:rPr>
              <a:t>Τι</a:t>
            </a:r>
            <a:r>
              <a:rPr lang="en-US" altLang="en-US" sz="2000" dirty="0">
                <a:solidFill>
                  <a:prstClr val="black"/>
                </a:solidFill>
                <a:latin typeface="Calibri" panose="020F0502020204030204" pitchFamily="34" charset="0"/>
              </a:rPr>
              <a:t> </a:t>
            </a:r>
            <a:r>
              <a:rPr lang="en-US" altLang="en-US" sz="2000" dirty="0" err="1">
                <a:solidFill>
                  <a:prstClr val="black"/>
                </a:solidFill>
                <a:latin typeface="Calibri" panose="020F0502020204030204" pitchFamily="34" charset="0"/>
              </a:rPr>
              <a:t>είν</a:t>
            </a:r>
            <a:r>
              <a:rPr lang="en-US" altLang="en-US" sz="2000" dirty="0">
                <a:solidFill>
                  <a:prstClr val="black"/>
                </a:solidFill>
                <a:latin typeface="Calibri" panose="020F0502020204030204" pitchFamily="34" charset="0"/>
              </a:rPr>
              <a:t>αι </a:t>
            </a:r>
            <a:r>
              <a:rPr lang="el-GR" altLang="en-US" sz="2000" b="1" dirty="0">
                <a:solidFill>
                  <a:prstClr val="black"/>
                </a:solidFill>
                <a:latin typeface="Calibri" panose="020F0502020204030204" pitchFamily="34" charset="0"/>
              </a:rPr>
              <a:t>νεοσυλλογή</a:t>
            </a:r>
            <a:r>
              <a:rPr lang="el-GR" altLang="en-US" sz="2000" dirty="0">
                <a:solidFill>
                  <a:prstClr val="black"/>
                </a:solidFill>
                <a:latin typeface="Calibri" panose="020F0502020204030204" pitchFamily="34" charset="0"/>
              </a:rPr>
              <a:t> (στρατολόγηση</a:t>
            </a:r>
            <a:r>
              <a:rPr lang="en-US" altLang="en-US" sz="2000" dirty="0">
                <a:solidFill>
                  <a:prstClr val="black"/>
                </a:solidFill>
                <a:latin typeface="Calibri" panose="020F0502020204030204" pitchFamily="34" charset="0"/>
              </a:rPr>
              <a:t>- recruitment</a:t>
            </a:r>
            <a:r>
              <a:rPr lang="el-GR" altLang="en-US" sz="2000" dirty="0">
                <a:solidFill>
                  <a:prstClr val="black"/>
                </a:solidFill>
                <a:latin typeface="Calibri" panose="020F0502020204030204" pitchFamily="34" charset="0"/>
              </a:rPr>
              <a:t>)</a:t>
            </a:r>
            <a:r>
              <a:rPr lang="en-US" altLang="en-US" sz="2000" dirty="0">
                <a:solidFill>
                  <a:prstClr val="black"/>
                </a:solidFill>
                <a:latin typeface="Calibri" panose="020F0502020204030204" pitchFamily="34" charset="0"/>
              </a:rPr>
              <a:t>;</a:t>
            </a:r>
          </a:p>
          <a:p>
            <a:pPr marL="342900" indent="-342900" fontAlgn="base">
              <a:spcBef>
                <a:spcPct val="50000"/>
              </a:spcBef>
              <a:spcAft>
                <a:spcPct val="0"/>
              </a:spcAft>
              <a:buFont typeface="Arial" panose="020B0604020202020204" pitchFamily="34" charset="0"/>
              <a:buChar char="•"/>
            </a:pPr>
            <a:r>
              <a:rPr lang="en-US" altLang="en-US" sz="2000" dirty="0" err="1">
                <a:solidFill>
                  <a:prstClr val="black"/>
                </a:solidFill>
                <a:latin typeface="Calibri" panose="020F0502020204030204" pitchFamily="34" charset="0"/>
              </a:rPr>
              <a:t>Ποιο</a:t>
            </a:r>
            <a:r>
              <a:rPr lang="el-GR" altLang="en-US" sz="2000" dirty="0">
                <a:solidFill>
                  <a:prstClr val="black"/>
                </a:solidFill>
                <a:latin typeface="Calibri" panose="020F0502020204030204" pitchFamily="34" charset="0"/>
              </a:rPr>
              <a:t>ί</a:t>
            </a:r>
            <a:r>
              <a:rPr lang="en-US" altLang="en-US" sz="2000" dirty="0">
                <a:solidFill>
                  <a:prstClr val="black"/>
                </a:solidFill>
                <a:latin typeface="Calibri" panose="020F0502020204030204" pitchFamily="34" charset="0"/>
              </a:rPr>
              <a:t> </a:t>
            </a:r>
            <a:r>
              <a:rPr lang="en-US" altLang="en-US" sz="2000" dirty="0" err="1">
                <a:solidFill>
                  <a:prstClr val="black"/>
                </a:solidFill>
                <a:latin typeface="Calibri" panose="020F0502020204030204" pitchFamily="34" charset="0"/>
              </a:rPr>
              <a:t>είν</a:t>
            </a:r>
            <a:r>
              <a:rPr lang="en-US" altLang="en-US" sz="2000" dirty="0">
                <a:solidFill>
                  <a:prstClr val="black"/>
                </a:solidFill>
                <a:latin typeface="Calibri" panose="020F0502020204030204" pitchFamily="34" charset="0"/>
              </a:rPr>
              <a:t>αι οι βασικοί παράγοντες που επηρεάζουν το επίπεδο </a:t>
            </a:r>
            <a:r>
              <a:rPr lang="el-GR" altLang="en-US" sz="2000" dirty="0">
                <a:solidFill>
                  <a:prstClr val="black"/>
                </a:solidFill>
                <a:latin typeface="Calibri" panose="020F0502020204030204" pitchFamily="34" charset="0"/>
              </a:rPr>
              <a:t>νεοσυλλογή</a:t>
            </a:r>
            <a:r>
              <a:rPr lang="en-US" altLang="en-US" sz="2000" dirty="0">
                <a:solidFill>
                  <a:prstClr val="black"/>
                </a:solidFill>
                <a:latin typeface="Calibri" panose="020F0502020204030204" pitchFamily="34" charset="0"/>
              </a:rPr>
              <a:t>;</a:t>
            </a:r>
          </a:p>
          <a:p>
            <a:pPr marL="342900" indent="-342900" fontAlgn="base">
              <a:spcBef>
                <a:spcPct val="50000"/>
              </a:spcBef>
              <a:spcAft>
                <a:spcPct val="0"/>
              </a:spcAft>
              <a:buFont typeface="Arial" panose="020B0604020202020204" pitchFamily="34" charset="0"/>
              <a:buChar char="•"/>
            </a:pPr>
            <a:r>
              <a:rPr lang="en-US" altLang="en-US" sz="2000" dirty="0" err="1">
                <a:solidFill>
                  <a:prstClr val="black"/>
                </a:solidFill>
                <a:latin typeface="Calibri" panose="020F0502020204030204" pitchFamily="34" charset="0"/>
              </a:rPr>
              <a:t>Πώς</a:t>
            </a:r>
            <a:r>
              <a:rPr lang="en-US" altLang="en-US" sz="2000" dirty="0">
                <a:solidFill>
                  <a:prstClr val="black"/>
                </a:solidFill>
                <a:latin typeface="Calibri" panose="020F0502020204030204" pitchFamily="34" charset="0"/>
              </a:rPr>
              <a:t> μπ</a:t>
            </a:r>
            <a:r>
              <a:rPr lang="en-US" altLang="en-US" sz="2000" dirty="0" err="1">
                <a:solidFill>
                  <a:prstClr val="black"/>
                </a:solidFill>
                <a:latin typeface="Calibri" panose="020F0502020204030204" pitchFamily="34" charset="0"/>
              </a:rPr>
              <a:t>ορούμε</a:t>
            </a:r>
            <a:r>
              <a:rPr lang="en-US" altLang="en-US" sz="2000" dirty="0">
                <a:solidFill>
                  <a:prstClr val="black"/>
                </a:solidFill>
                <a:latin typeface="Calibri" panose="020F0502020204030204" pitchFamily="34" charset="0"/>
              </a:rPr>
              <a:t> να </a:t>
            </a:r>
            <a:r>
              <a:rPr lang="en-US" altLang="en-US" sz="2000" dirty="0" err="1">
                <a:solidFill>
                  <a:prstClr val="black"/>
                </a:solidFill>
                <a:latin typeface="Calibri" panose="020F0502020204030204" pitchFamily="34" charset="0"/>
              </a:rPr>
              <a:t>εκτιμήσουμε</a:t>
            </a:r>
            <a:r>
              <a:rPr lang="en-US" altLang="en-US" sz="2000" dirty="0">
                <a:solidFill>
                  <a:prstClr val="black"/>
                </a:solidFill>
                <a:latin typeface="Calibri" panose="020F0502020204030204" pitchFamily="34" charset="0"/>
              </a:rPr>
              <a:t> τ</a:t>
            </a:r>
            <a:r>
              <a:rPr lang="el-GR" altLang="en-US" sz="2000" dirty="0">
                <a:solidFill>
                  <a:prstClr val="black"/>
                </a:solidFill>
                <a:latin typeface="Calibri" panose="020F0502020204030204" pitchFamily="34" charset="0"/>
              </a:rPr>
              <a:t>η νεοσυλλογή;</a:t>
            </a:r>
            <a:endParaRPr lang="en-US" altLang="en-US" sz="2000" dirty="0">
              <a:solidFill>
                <a:prstClr val="black"/>
              </a:solidFill>
              <a:latin typeface="Calibri" panose="020F0502020204030204" pitchFamily="34" charset="0"/>
            </a:endParaRPr>
          </a:p>
          <a:p>
            <a:pPr marL="742950" lvl="1" indent="-285750" fontAlgn="base">
              <a:spcBef>
                <a:spcPct val="50000"/>
              </a:spcBef>
              <a:spcAft>
                <a:spcPct val="0"/>
              </a:spcAft>
              <a:buFont typeface="Arial" panose="020B0604020202020204" pitchFamily="34" charset="0"/>
              <a:buChar char="•"/>
            </a:pPr>
            <a:r>
              <a:rPr lang="el-GR" altLang="en-US" dirty="0">
                <a:solidFill>
                  <a:prstClr val="black"/>
                </a:solidFill>
                <a:latin typeface="Calibri" panose="020F0502020204030204" pitchFamily="34" charset="0"/>
              </a:rPr>
              <a:t>μοντέλα</a:t>
            </a:r>
            <a:r>
              <a:rPr lang="en-US" altLang="en-US" dirty="0">
                <a:solidFill>
                  <a:prstClr val="black"/>
                </a:solidFill>
                <a:latin typeface="Calibri" panose="020F0502020204030204" pitchFamily="34" charset="0"/>
              </a:rPr>
              <a:t> </a:t>
            </a:r>
            <a:r>
              <a:rPr lang="el-GR" altLang="en-US" dirty="0">
                <a:solidFill>
                  <a:prstClr val="black"/>
                </a:solidFill>
                <a:latin typeface="Calibri" panose="020F0502020204030204" pitchFamily="34" charset="0"/>
              </a:rPr>
              <a:t>αποθέματος- </a:t>
            </a:r>
            <a:r>
              <a:rPr lang="el-GR" altLang="en-US" dirty="0" err="1">
                <a:solidFill>
                  <a:prstClr val="black"/>
                </a:solidFill>
                <a:latin typeface="Calibri" panose="020F0502020204030204" pitchFamily="34" charset="0"/>
              </a:rPr>
              <a:t>νεοσυλλογης</a:t>
            </a:r>
            <a:r>
              <a:rPr lang="el-GR" altLang="en-US" dirty="0">
                <a:solidFill>
                  <a:prstClr val="black"/>
                </a:solidFill>
                <a:latin typeface="Calibri" panose="020F0502020204030204" pitchFamily="34" charset="0"/>
              </a:rPr>
              <a:t> </a:t>
            </a:r>
            <a:endParaRPr lang="en-US" altLang="en-US" dirty="0">
              <a:solidFill>
                <a:prstClr val="black"/>
              </a:solidFill>
              <a:latin typeface="Calibri" panose="020F0502020204030204" pitchFamily="34" charset="0"/>
            </a:endParaRPr>
          </a:p>
        </p:txBody>
      </p:sp>
    </p:spTree>
    <p:extLst>
      <p:ext uri="{BB962C8B-B14F-4D97-AF65-F5344CB8AC3E}">
        <p14:creationId xmlns:p14="http://schemas.microsoft.com/office/powerpoint/2010/main" val="2231994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2495551" y="306960"/>
            <a:ext cx="63357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n-US" altLang="en-US" sz="3200" b="1" dirty="0">
                <a:solidFill>
                  <a:srgbClr val="94B6D2">
                    <a:lumMod val="75000"/>
                  </a:srgbClr>
                </a:solidFill>
                <a:latin typeface="Calibri" panose="020F0502020204030204" pitchFamily="34" charset="0"/>
              </a:rPr>
              <a:t>Τι είναι </a:t>
            </a:r>
            <a:r>
              <a:rPr lang="el-GR" altLang="en-US" sz="3200" b="1" dirty="0">
                <a:solidFill>
                  <a:srgbClr val="94B6D2">
                    <a:lumMod val="75000"/>
                  </a:srgbClr>
                </a:solidFill>
                <a:latin typeface="Calibri" panose="020F0502020204030204" pitchFamily="34" charset="0"/>
              </a:rPr>
              <a:t>νεοσυλλογή</a:t>
            </a:r>
            <a:r>
              <a:rPr lang="en-US" altLang="en-US" sz="3200" b="1" dirty="0">
                <a:solidFill>
                  <a:srgbClr val="94B6D2">
                    <a:lumMod val="75000"/>
                  </a:srgbClr>
                </a:solidFill>
                <a:latin typeface="Calibri" panose="020F0502020204030204" pitchFamily="34" charset="0"/>
              </a:rPr>
              <a:t>;</a:t>
            </a:r>
          </a:p>
        </p:txBody>
      </p:sp>
      <p:sp>
        <p:nvSpPr>
          <p:cNvPr id="13316" name="Text Box 4"/>
          <p:cNvSpPr txBox="1">
            <a:spLocks noChangeArrowheads="1"/>
          </p:cNvSpPr>
          <p:nvPr/>
        </p:nvSpPr>
        <p:spPr bwMode="auto">
          <a:xfrm>
            <a:off x="1311965" y="1099122"/>
            <a:ext cx="8528949"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2000" b="1" i="1" dirty="0">
                <a:solidFill>
                  <a:srgbClr val="EBDDC3">
                    <a:lumMod val="25000"/>
                  </a:srgbClr>
                </a:solidFill>
                <a:latin typeface="Calibri" panose="020F0502020204030204" pitchFamily="34" charset="0"/>
              </a:rPr>
              <a:t>Ο αριθμός των ψαριών  </a:t>
            </a:r>
            <a:r>
              <a:rPr lang="el-GR" altLang="en-US" sz="2000" b="1" i="1" dirty="0">
                <a:solidFill>
                  <a:srgbClr val="EBDDC3">
                    <a:lumMod val="25000"/>
                  </a:srgbClr>
                </a:solidFill>
                <a:latin typeface="Calibri" panose="020F0502020204030204" pitchFamily="34" charset="0"/>
              </a:rPr>
              <a:t>που επιβιώνουν  σε</a:t>
            </a:r>
            <a:r>
              <a:rPr lang="en-US" altLang="en-US" sz="2000" b="1" i="1" dirty="0">
                <a:solidFill>
                  <a:srgbClr val="EBDDC3">
                    <a:lumMod val="25000"/>
                  </a:srgbClr>
                </a:solidFill>
                <a:latin typeface="Calibri" panose="020F0502020204030204" pitchFamily="34" charset="0"/>
              </a:rPr>
              <a:t> ένα συγκεκριμένο στάδιο μετά την εκκόλαψη.</a:t>
            </a:r>
          </a:p>
          <a:p>
            <a:pPr fontAlgn="base">
              <a:spcBef>
                <a:spcPct val="50000"/>
              </a:spcBef>
              <a:spcAft>
                <a:spcPct val="0"/>
              </a:spcAft>
              <a:buClrTx/>
              <a:buSzTx/>
              <a:buFontTx/>
              <a:buNone/>
            </a:pPr>
            <a:r>
              <a:rPr lang="en-US" altLang="en-US" sz="2000" dirty="0">
                <a:solidFill>
                  <a:srgbClr val="EBDDC3">
                    <a:lumMod val="25000"/>
                  </a:srgbClr>
                </a:solidFill>
                <a:latin typeface="Calibri" panose="020F0502020204030204" pitchFamily="34" charset="0"/>
              </a:rPr>
              <a:t>Στην επιστήμη της αλιείας, το στάδιο αυτό </a:t>
            </a:r>
            <a:r>
              <a:rPr lang="en-US" altLang="en-US" sz="2000" i="1" u="sng" dirty="0">
                <a:solidFill>
                  <a:srgbClr val="EBDDC3">
                    <a:lumMod val="25000"/>
                  </a:srgbClr>
                </a:solidFill>
                <a:latin typeface="Calibri" panose="020F0502020204030204" pitchFamily="34" charset="0"/>
              </a:rPr>
              <a:t>συνήθως</a:t>
            </a:r>
            <a:r>
              <a:rPr lang="en-US" altLang="en-US" sz="2000" dirty="0">
                <a:solidFill>
                  <a:srgbClr val="EBDDC3">
                    <a:lumMod val="25000"/>
                  </a:srgbClr>
                </a:solidFill>
                <a:latin typeface="Calibri" panose="020F0502020204030204" pitchFamily="34" charset="0"/>
              </a:rPr>
              <a:t> καθορίζεται από όταν είμαστε σε θέση να ανιχνεύσ</a:t>
            </a:r>
            <a:r>
              <a:rPr lang="el-GR" altLang="en-US" sz="2000" dirty="0">
                <a:solidFill>
                  <a:srgbClr val="EBDDC3">
                    <a:lumMod val="25000"/>
                  </a:srgbClr>
                </a:solidFill>
                <a:latin typeface="Calibri" panose="020F0502020204030204" pitchFamily="34" charset="0"/>
              </a:rPr>
              <a:t>ουμε </a:t>
            </a:r>
            <a:r>
              <a:rPr lang="en-US" altLang="en-US" sz="2000" dirty="0">
                <a:solidFill>
                  <a:srgbClr val="EBDDC3">
                    <a:lumMod val="25000"/>
                  </a:srgbClr>
                </a:solidFill>
                <a:latin typeface="Calibri" panose="020F0502020204030204" pitchFamily="34" charset="0"/>
              </a:rPr>
              <a:t>τα </a:t>
            </a:r>
            <a:r>
              <a:rPr lang="el-GR" altLang="en-US" sz="2000" dirty="0">
                <a:solidFill>
                  <a:srgbClr val="EBDDC3">
                    <a:lumMod val="25000"/>
                  </a:srgbClr>
                </a:solidFill>
                <a:latin typeface="Calibri" panose="020F0502020204030204" pitchFamily="34" charset="0"/>
              </a:rPr>
              <a:t>άτομα για πρώτη φορά στο απόθεμα</a:t>
            </a:r>
            <a:r>
              <a:rPr lang="en-US" altLang="en-US" sz="2000" dirty="0">
                <a:solidFill>
                  <a:srgbClr val="EBDDC3">
                    <a:lumMod val="25000"/>
                  </a:srgbClr>
                </a:solidFill>
                <a:latin typeface="Calibri" panose="020F0502020204030204" pitchFamily="34" charset="0"/>
              </a:rPr>
              <a:t>, για παράδειγμα</a:t>
            </a:r>
            <a:r>
              <a:rPr lang="el-GR" altLang="en-US" sz="2000" dirty="0">
                <a:solidFill>
                  <a:srgbClr val="EBDDC3">
                    <a:lumMod val="25000"/>
                  </a:srgbClr>
                </a:solidFill>
                <a:latin typeface="Calibri" panose="020F0502020204030204" pitchFamily="34" charset="0"/>
              </a:rPr>
              <a:t>:</a:t>
            </a:r>
          </a:p>
          <a:p>
            <a:pPr fontAlgn="base">
              <a:spcBef>
                <a:spcPct val="50000"/>
              </a:spcBef>
              <a:spcAft>
                <a:spcPct val="0"/>
              </a:spcAft>
              <a:buClrTx/>
              <a:buSzTx/>
            </a:pPr>
            <a:r>
              <a:rPr lang="el-GR" altLang="en-US" sz="2000" dirty="0">
                <a:solidFill>
                  <a:srgbClr val="EBDDC3">
                    <a:lumMod val="25000"/>
                  </a:srgbClr>
                </a:solidFill>
                <a:latin typeface="Calibri" panose="020F0502020204030204" pitchFamily="34" charset="0"/>
              </a:rPr>
              <a:t> στο αλίευμα</a:t>
            </a:r>
            <a:endParaRPr lang="en-US" altLang="en-US" sz="2000" dirty="0">
              <a:solidFill>
                <a:srgbClr val="EBDDC3">
                  <a:lumMod val="25000"/>
                </a:srgbClr>
              </a:solidFill>
              <a:latin typeface="Calibri" panose="020F0502020204030204" pitchFamily="34" charset="0"/>
            </a:endParaRPr>
          </a:p>
          <a:p>
            <a:pPr fontAlgn="base">
              <a:spcBef>
                <a:spcPct val="50000"/>
              </a:spcBef>
              <a:spcAft>
                <a:spcPct val="0"/>
              </a:spcAft>
              <a:buClrTx/>
              <a:buSzTx/>
            </a:pPr>
            <a:r>
              <a:rPr lang="el-GR" altLang="en-US" sz="2000" dirty="0">
                <a:solidFill>
                  <a:srgbClr val="EBDDC3">
                    <a:lumMod val="25000"/>
                  </a:srgbClr>
                </a:solidFill>
                <a:latin typeface="Calibri" panose="020F0502020204030204" pitchFamily="34" charset="0"/>
              </a:rPr>
              <a:t>στο αναπαραγωγικό απόθεμα</a:t>
            </a:r>
          </a:p>
          <a:p>
            <a:pPr fontAlgn="base">
              <a:spcBef>
                <a:spcPct val="50000"/>
              </a:spcBef>
              <a:spcAft>
                <a:spcPct val="0"/>
              </a:spcAft>
              <a:buClrTx/>
              <a:buSzTx/>
            </a:pPr>
            <a:r>
              <a:rPr lang="el-GR" altLang="en-US" sz="2000" dirty="0">
                <a:solidFill>
                  <a:srgbClr val="EBDDC3">
                    <a:lumMod val="25000"/>
                  </a:srgbClr>
                </a:solidFill>
                <a:latin typeface="Calibri" panose="020F0502020204030204" pitchFamily="34" charset="0"/>
              </a:rPr>
              <a:t>σε άλλο νεαρό στάδιο</a:t>
            </a:r>
          </a:p>
          <a:p>
            <a:pPr fontAlgn="base">
              <a:spcBef>
                <a:spcPct val="50000"/>
              </a:spcBef>
              <a:spcAft>
                <a:spcPct val="0"/>
              </a:spcAft>
              <a:buClrTx/>
              <a:buSzTx/>
              <a:buFontTx/>
              <a:buNone/>
            </a:pPr>
            <a:endParaRPr lang="el-GR" altLang="en-US" sz="2000" dirty="0">
              <a:solidFill>
                <a:srgbClr val="EBDDC3">
                  <a:lumMod val="25000"/>
                </a:srgbClr>
              </a:solidFill>
              <a:latin typeface="Calibri" panose="020F0502020204030204" pitchFamily="34" charset="0"/>
            </a:endParaRPr>
          </a:p>
          <a:p>
            <a:pPr fontAlgn="base">
              <a:spcBef>
                <a:spcPct val="50000"/>
              </a:spcBef>
              <a:spcAft>
                <a:spcPct val="0"/>
              </a:spcAft>
              <a:buClrTx/>
              <a:buSzTx/>
              <a:buFontTx/>
              <a:buNone/>
            </a:pPr>
            <a:endParaRPr lang="en-US" altLang="en-US" sz="2000" dirty="0">
              <a:solidFill>
                <a:srgbClr val="EBDDC3">
                  <a:lumMod val="25000"/>
                </a:srgbClr>
              </a:solidFill>
              <a:latin typeface="Calibri" panose="020F0502020204030204" pitchFamily="34" charset="0"/>
            </a:endParaRPr>
          </a:p>
        </p:txBody>
      </p:sp>
    </p:spTree>
    <p:extLst>
      <p:ext uri="{BB962C8B-B14F-4D97-AF65-F5344CB8AC3E}">
        <p14:creationId xmlns:p14="http://schemas.microsoft.com/office/powerpoint/2010/main" val="586733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6">
                                            <p:txEl>
                                              <p:pRg st="1" end="1"/>
                                            </p:txEl>
                                          </p:spTgt>
                                        </p:tgtEl>
                                        <p:attrNameLst>
                                          <p:attrName>style.visibility</p:attrName>
                                        </p:attrNameLst>
                                      </p:cBhvr>
                                      <p:to>
                                        <p:strVal val="visible"/>
                                      </p:to>
                                    </p:set>
                                    <p:animEffect transition="in" filter="fade">
                                      <p:cBhvr>
                                        <p:cTn id="7" dur="500"/>
                                        <p:tgtEl>
                                          <p:spTgt spid="13316">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3316">
                                            <p:txEl>
                                              <p:pRg st="2" end="2"/>
                                            </p:txEl>
                                          </p:spTgt>
                                        </p:tgtEl>
                                        <p:attrNameLst>
                                          <p:attrName>style.visibility</p:attrName>
                                        </p:attrNameLst>
                                      </p:cBhvr>
                                      <p:to>
                                        <p:strVal val="visible"/>
                                      </p:to>
                                    </p:set>
                                    <p:animEffect transition="in" filter="fade">
                                      <p:cBhvr>
                                        <p:cTn id="10" dur="500"/>
                                        <p:tgtEl>
                                          <p:spTgt spid="13316">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3316">
                                            <p:txEl>
                                              <p:pRg st="3" end="3"/>
                                            </p:txEl>
                                          </p:spTgt>
                                        </p:tgtEl>
                                        <p:attrNameLst>
                                          <p:attrName>style.visibility</p:attrName>
                                        </p:attrNameLst>
                                      </p:cBhvr>
                                      <p:to>
                                        <p:strVal val="visible"/>
                                      </p:to>
                                    </p:set>
                                    <p:animEffect transition="in" filter="fade">
                                      <p:cBhvr>
                                        <p:cTn id="13" dur="500"/>
                                        <p:tgtEl>
                                          <p:spTgt spid="13316">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3316">
                                            <p:txEl>
                                              <p:pRg st="4" end="4"/>
                                            </p:txEl>
                                          </p:spTgt>
                                        </p:tgtEl>
                                        <p:attrNameLst>
                                          <p:attrName>style.visibility</p:attrName>
                                        </p:attrNameLst>
                                      </p:cBhvr>
                                      <p:to>
                                        <p:strVal val="visible"/>
                                      </p:to>
                                    </p:set>
                                    <p:animEffect transition="in" filter="fade">
                                      <p:cBhvr>
                                        <p:cTn id="16" dur="500"/>
                                        <p:tgtEl>
                                          <p:spTgt spid="133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3"/>
          <p:cNvSpPr txBox="1">
            <a:spLocks noChangeArrowheads="1"/>
          </p:cNvSpPr>
          <p:nvPr/>
        </p:nvSpPr>
        <p:spPr bwMode="auto">
          <a:xfrm>
            <a:off x="2424114" y="115889"/>
            <a:ext cx="73437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l-GR" altLang="en-US" sz="3200" b="1" dirty="0">
                <a:solidFill>
                  <a:srgbClr val="0070C0"/>
                </a:solidFill>
                <a:latin typeface="Calibri" panose="020F0502020204030204" pitchFamily="34" charset="0"/>
              </a:rPr>
              <a:t>Κύρια σημεία</a:t>
            </a:r>
            <a:endParaRPr lang="en-US" altLang="en-US" sz="3200" b="1" dirty="0">
              <a:solidFill>
                <a:srgbClr val="0070C0"/>
              </a:solidFill>
              <a:latin typeface="Calibri" panose="020F0502020204030204" pitchFamily="34" charset="0"/>
            </a:endParaRPr>
          </a:p>
        </p:txBody>
      </p:sp>
      <p:sp>
        <p:nvSpPr>
          <p:cNvPr id="60420" name="Text Box 4"/>
          <p:cNvSpPr txBox="1">
            <a:spLocks noChangeArrowheads="1"/>
          </p:cNvSpPr>
          <p:nvPr/>
        </p:nvSpPr>
        <p:spPr bwMode="auto">
          <a:xfrm>
            <a:off x="954156" y="928689"/>
            <a:ext cx="9872869"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just" fontAlgn="base">
              <a:spcBef>
                <a:spcPct val="50000"/>
              </a:spcBef>
              <a:spcAft>
                <a:spcPct val="0"/>
              </a:spcAft>
              <a:buClrTx/>
              <a:buSzTx/>
              <a:buFontTx/>
              <a:buAutoNum type="arabicPeriod"/>
            </a:pPr>
            <a:r>
              <a:rPr lang="el-GR" altLang="en-US" sz="2000" dirty="0">
                <a:solidFill>
                  <a:prstClr val="black">
                    <a:lumMod val="95000"/>
                    <a:lumOff val="5000"/>
                  </a:prstClr>
                </a:solidFill>
                <a:latin typeface="Calibri" panose="020F0502020204030204" pitchFamily="34" charset="0"/>
              </a:rPr>
              <a:t>Νεοσυλλογή (ή στρατολόγηση)</a:t>
            </a:r>
            <a:r>
              <a:rPr lang="en-US" altLang="en-US" sz="2000" dirty="0">
                <a:solidFill>
                  <a:prstClr val="black">
                    <a:lumMod val="95000"/>
                    <a:lumOff val="5000"/>
                  </a:prstClr>
                </a:solidFill>
                <a:latin typeface="Calibri" panose="020F0502020204030204" pitchFamily="34" charset="0"/>
              </a:rPr>
              <a:t> είναι ο αριθμός των ψάρι</a:t>
            </a:r>
            <a:r>
              <a:rPr lang="el-GR" altLang="en-US" sz="2000" dirty="0">
                <a:solidFill>
                  <a:prstClr val="black">
                    <a:lumMod val="95000"/>
                    <a:lumOff val="5000"/>
                  </a:prstClr>
                </a:solidFill>
                <a:latin typeface="Calibri" panose="020F0502020204030204" pitchFamily="34" charset="0"/>
              </a:rPr>
              <a:t>ων που επιβιώνουν μέχρι</a:t>
            </a:r>
            <a:r>
              <a:rPr lang="en-US" altLang="en-US" sz="2000" dirty="0">
                <a:solidFill>
                  <a:prstClr val="black">
                    <a:lumMod val="95000"/>
                    <a:lumOff val="5000"/>
                  </a:prstClr>
                </a:solidFill>
                <a:latin typeface="Calibri" panose="020F0502020204030204" pitchFamily="34" charset="0"/>
              </a:rPr>
              <a:t> ένα καθορισμένο στάδιο μετά την εκκόλαψη - </a:t>
            </a:r>
            <a:r>
              <a:rPr lang="el-GR" altLang="en-US" sz="2000" dirty="0">
                <a:solidFill>
                  <a:prstClr val="black">
                    <a:lumMod val="95000"/>
                    <a:lumOff val="5000"/>
                  </a:prstClr>
                </a:solidFill>
                <a:latin typeface="Calibri" panose="020F0502020204030204" pitchFamily="34" charset="0"/>
              </a:rPr>
              <a:t>συνήθως</a:t>
            </a:r>
            <a:r>
              <a:rPr lang="en-US" altLang="en-US" sz="2000" dirty="0">
                <a:solidFill>
                  <a:prstClr val="black">
                    <a:lumMod val="95000"/>
                    <a:lumOff val="5000"/>
                  </a:prstClr>
                </a:solidFill>
                <a:latin typeface="Calibri" panose="020F0502020204030204" pitchFamily="34" charset="0"/>
              </a:rPr>
              <a:t>, το στάδιο </a:t>
            </a:r>
            <a:r>
              <a:rPr lang="el-GR" altLang="en-US" sz="2000" dirty="0">
                <a:solidFill>
                  <a:prstClr val="black">
                    <a:lumMod val="95000"/>
                    <a:lumOff val="5000"/>
                  </a:prstClr>
                </a:solidFill>
                <a:latin typeface="Calibri" panose="020F0502020204030204" pitchFamily="34" charset="0"/>
              </a:rPr>
              <a:t>το</a:t>
            </a:r>
            <a:r>
              <a:rPr lang="en-US" altLang="en-US" sz="2000" dirty="0">
                <a:solidFill>
                  <a:prstClr val="black">
                    <a:lumMod val="95000"/>
                    <a:lumOff val="5000"/>
                  </a:prstClr>
                </a:solidFill>
                <a:latin typeface="Calibri" panose="020F0502020204030204" pitchFamily="34" charset="0"/>
              </a:rPr>
              <a:t> οποί</a:t>
            </a:r>
            <a:r>
              <a:rPr lang="el-GR" altLang="en-US" sz="2000" dirty="0">
                <a:solidFill>
                  <a:prstClr val="black">
                    <a:lumMod val="95000"/>
                    <a:lumOff val="5000"/>
                  </a:prstClr>
                </a:solidFill>
                <a:latin typeface="Calibri" panose="020F0502020204030204" pitchFamily="34" charset="0"/>
              </a:rPr>
              <a:t>ο</a:t>
            </a:r>
            <a:r>
              <a:rPr lang="en-US" altLang="en-US" sz="2000" dirty="0">
                <a:solidFill>
                  <a:prstClr val="black">
                    <a:lumMod val="95000"/>
                    <a:lumOff val="5000"/>
                  </a:prstClr>
                </a:solidFill>
                <a:latin typeface="Calibri" panose="020F0502020204030204" pitchFamily="34" charset="0"/>
              </a:rPr>
              <a:t> εντοπί</a:t>
            </a:r>
            <a:r>
              <a:rPr lang="el-GR" altLang="en-US" sz="2000" dirty="0">
                <a:solidFill>
                  <a:prstClr val="black">
                    <a:lumMod val="95000"/>
                    <a:lumOff val="5000"/>
                  </a:prstClr>
                </a:solidFill>
                <a:latin typeface="Calibri" panose="020F0502020204030204" pitchFamily="34" charset="0"/>
              </a:rPr>
              <a:t>ζεται</a:t>
            </a:r>
            <a:r>
              <a:rPr lang="en-US" altLang="en-US" sz="2000" dirty="0">
                <a:solidFill>
                  <a:prstClr val="black">
                    <a:lumMod val="95000"/>
                    <a:lumOff val="5000"/>
                  </a:prstClr>
                </a:solidFill>
                <a:latin typeface="Calibri" panose="020F0502020204030204" pitchFamily="34" charset="0"/>
              </a:rPr>
              <a:t> για πρώτη φορά στα αλιεύματα </a:t>
            </a:r>
            <a:endParaRPr lang="el-GR" altLang="en-US" sz="2000" dirty="0">
              <a:solidFill>
                <a:prstClr val="black">
                  <a:lumMod val="95000"/>
                  <a:lumOff val="5000"/>
                </a:prstClr>
              </a:solidFill>
              <a:latin typeface="Calibri" panose="020F0502020204030204" pitchFamily="34" charset="0"/>
            </a:endParaRPr>
          </a:p>
          <a:p>
            <a:pPr algn="just" fontAlgn="base">
              <a:spcBef>
                <a:spcPct val="50000"/>
              </a:spcBef>
              <a:spcAft>
                <a:spcPct val="0"/>
              </a:spcAft>
              <a:buClrTx/>
              <a:buSzTx/>
              <a:buFontTx/>
              <a:buAutoNum type="arabicPeriod"/>
            </a:pPr>
            <a:r>
              <a:rPr lang="en-US" altLang="en-US" sz="2000" dirty="0">
                <a:solidFill>
                  <a:prstClr val="black">
                    <a:lumMod val="95000"/>
                    <a:lumOff val="5000"/>
                  </a:prstClr>
                </a:solidFill>
                <a:latin typeface="Calibri" panose="020F0502020204030204" pitchFamily="34" charset="0"/>
              </a:rPr>
              <a:t>Είναι </a:t>
            </a:r>
            <a:r>
              <a:rPr lang="el-GR" altLang="en-US" sz="2000" dirty="0">
                <a:solidFill>
                  <a:prstClr val="black">
                    <a:lumMod val="95000"/>
                    <a:lumOff val="5000"/>
                  </a:prstClr>
                </a:solidFill>
                <a:latin typeface="Calibri" panose="020F0502020204030204" pitchFamily="34" charset="0"/>
              </a:rPr>
              <a:t>μια </a:t>
            </a:r>
            <a:r>
              <a:rPr lang="en-US" altLang="en-US" sz="2000" dirty="0">
                <a:solidFill>
                  <a:prstClr val="black">
                    <a:lumMod val="95000"/>
                    <a:lumOff val="5000"/>
                  </a:prstClr>
                </a:solidFill>
                <a:latin typeface="Calibri" panose="020F0502020204030204" pitchFamily="34" charset="0"/>
              </a:rPr>
              <a:t>από τα </a:t>
            </a:r>
            <a:r>
              <a:rPr lang="en-US" altLang="en-US" sz="2000" dirty="0" err="1">
                <a:solidFill>
                  <a:prstClr val="black">
                    <a:lumMod val="95000"/>
                    <a:lumOff val="5000"/>
                  </a:prstClr>
                </a:solidFill>
                <a:latin typeface="Calibri" panose="020F0502020204030204" pitchFamily="34" charset="0"/>
              </a:rPr>
              <a:t>τέσσερ</a:t>
            </a:r>
            <a:r>
              <a:rPr lang="el-GR" altLang="en-US" sz="2000" dirty="0" err="1">
                <a:solidFill>
                  <a:prstClr val="black">
                    <a:lumMod val="95000"/>
                    <a:lumOff val="5000"/>
                  </a:prstClr>
                </a:solidFill>
                <a:latin typeface="Calibri" panose="020F0502020204030204" pitchFamily="34" charset="0"/>
              </a:rPr>
              <a:t>ις</a:t>
            </a:r>
            <a:r>
              <a:rPr lang="en-US" altLang="en-US" sz="2000" dirty="0">
                <a:solidFill>
                  <a:prstClr val="black">
                    <a:lumMod val="95000"/>
                    <a:lumOff val="5000"/>
                  </a:prstClr>
                </a:solidFill>
                <a:latin typeface="Calibri" panose="020F0502020204030204" pitchFamily="34" charset="0"/>
              </a:rPr>
              <a:t> βασικές διαδικασίες που πρέπει να </a:t>
            </a:r>
            <a:r>
              <a:rPr lang="el-GR" altLang="en-US" sz="2000" dirty="0">
                <a:solidFill>
                  <a:prstClr val="black">
                    <a:lumMod val="95000"/>
                    <a:lumOff val="5000"/>
                  </a:prstClr>
                </a:solidFill>
                <a:latin typeface="Calibri" panose="020F0502020204030204" pitchFamily="34" charset="0"/>
              </a:rPr>
              <a:t>περιλαμβάνονται</a:t>
            </a:r>
            <a:r>
              <a:rPr lang="en-US" altLang="en-US" sz="2000" dirty="0">
                <a:solidFill>
                  <a:prstClr val="black">
                    <a:lumMod val="95000"/>
                    <a:lumOff val="5000"/>
                  </a:prstClr>
                </a:solidFill>
                <a:latin typeface="Calibri" panose="020F0502020204030204" pitchFamily="34" charset="0"/>
              </a:rPr>
              <a:t> σε ένα μοντέλο εκτίμησης των αποθεμάτων, </a:t>
            </a:r>
            <a:r>
              <a:rPr lang="el-GR" altLang="en-US" sz="2000" dirty="0">
                <a:solidFill>
                  <a:prstClr val="black">
                    <a:lumMod val="95000"/>
                    <a:lumOff val="5000"/>
                  </a:prstClr>
                </a:solidFill>
                <a:latin typeface="Calibri" panose="020F0502020204030204" pitchFamily="34" charset="0"/>
              </a:rPr>
              <a:t>για να προσδιορίσουμε </a:t>
            </a:r>
            <a:r>
              <a:rPr lang="en-US" altLang="en-US" sz="2000" dirty="0">
                <a:solidFill>
                  <a:prstClr val="black">
                    <a:lumMod val="95000"/>
                    <a:lumOff val="5000"/>
                  </a:prstClr>
                </a:solidFill>
                <a:latin typeface="Calibri" panose="020F0502020204030204" pitchFamily="34" charset="0"/>
              </a:rPr>
              <a:t>τις επιπτώσεις της αλιείας σε αυτό τον πληθυσμό και να καθορίσ</a:t>
            </a:r>
            <a:r>
              <a:rPr lang="el-GR" altLang="en-US" sz="2000" dirty="0">
                <a:solidFill>
                  <a:prstClr val="black">
                    <a:lumMod val="95000"/>
                    <a:lumOff val="5000"/>
                  </a:prstClr>
                </a:solidFill>
                <a:latin typeface="Calibri" panose="020F0502020204030204" pitchFamily="34" charset="0"/>
              </a:rPr>
              <a:t>τει</a:t>
            </a:r>
            <a:r>
              <a:rPr lang="en-US" altLang="en-US" sz="2000" dirty="0">
                <a:solidFill>
                  <a:prstClr val="black">
                    <a:lumMod val="95000"/>
                    <a:lumOff val="5000"/>
                  </a:prstClr>
                </a:solidFill>
                <a:latin typeface="Calibri" panose="020F0502020204030204" pitchFamily="34" charset="0"/>
              </a:rPr>
              <a:t> εάν ο πληθυσμός αυξάνεται</a:t>
            </a:r>
            <a:r>
              <a:rPr lang="el-GR" altLang="en-US" sz="2000" dirty="0">
                <a:solidFill>
                  <a:prstClr val="black">
                    <a:lumMod val="95000"/>
                    <a:lumOff val="5000"/>
                  </a:prstClr>
                </a:solidFill>
                <a:latin typeface="Calibri" panose="020F0502020204030204" pitchFamily="34" charset="0"/>
              </a:rPr>
              <a:t> ή</a:t>
            </a:r>
            <a:r>
              <a:rPr lang="en-US" altLang="en-US" sz="2000" dirty="0">
                <a:solidFill>
                  <a:prstClr val="black">
                    <a:lumMod val="95000"/>
                    <a:lumOff val="5000"/>
                  </a:prstClr>
                </a:solidFill>
                <a:latin typeface="Calibri" panose="020F0502020204030204" pitchFamily="34" charset="0"/>
              </a:rPr>
              <a:t> μειώνεται</a:t>
            </a:r>
            <a:r>
              <a:rPr lang="el-GR" altLang="en-US" sz="2000" dirty="0">
                <a:solidFill>
                  <a:prstClr val="black">
                    <a:lumMod val="95000"/>
                    <a:lumOff val="5000"/>
                  </a:prstClr>
                </a:solidFill>
                <a:latin typeface="Calibri" panose="020F0502020204030204" pitchFamily="34" charset="0"/>
              </a:rPr>
              <a:t> στην </a:t>
            </a:r>
            <a:r>
              <a:rPr lang="en-US" altLang="en-US" sz="2000" dirty="0">
                <a:solidFill>
                  <a:prstClr val="black">
                    <a:lumMod val="95000"/>
                    <a:lumOff val="5000"/>
                  </a:prstClr>
                </a:solidFill>
                <a:latin typeface="Calibri" panose="020F0502020204030204" pitchFamily="34" charset="0"/>
              </a:rPr>
              <a:t>πάροδο του χρόνου.</a:t>
            </a:r>
          </a:p>
          <a:p>
            <a:pPr algn="just" fontAlgn="base">
              <a:spcBef>
                <a:spcPct val="50000"/>
              </a:spcBef>
              <a:spcAft>
                <a:spcPct val="0"/>
              </a:spcAft>
              <a:buClrTx/>
              <a:buSzTx/>
              <a:buFontTx/>
              <a:buAutoNum type="arabicPeriod"/>
            </a:pPr>
            <a:r>
              <a:rPr lang="el-GR" altLang="en-US" sz="2000" dirty="0">
                <a:solidFill>
                  <a:prstClr val="black">
                    <a:lumMod val="95000"/>
                    <a:lumOff val="5000"/>
                  </a:prstClr>
                </a:solidFill>
                <a:latin typeface="Calibri" panose="020F0502020204030204" pitchFamily="34" charset="0"/>
              </a:rPr>
              <a:t>Τα</a:t>
            </a:r>
            <a:r>
              <a:rPr lang="en-US" altLang="en-US" sz="2000" dirty="0">
                <a:solidFill>
                  <a:prstClr val="black">
                    <a:lumMod val="95000"/>
                    <a:lumOff val="5000"/>
                  </a:prstClr>
                </a:solidFill>
                <a:latin typeface="Calibri" panose="020F0502020204030204" pitchFamily="34" charset="0"/>
              </a:rPr>
              <a:t> επίπεδα </a:t>
            </a:r>
            <a:r>
              <a:rPr lang="el-GR" altLang="en-US" sz="2000" dirty="0">
                <a:solidFill>
                  <a:prstClr val="black">
                    <a:lumMod val="95000"/>
                    <a:lumOff val="5000"/>
                  </a:prstClr>
                </a:solidFill>
                <a:latin typeface="Calibri" panose="020F0502020204030204" pitchFamily="34" charset="0"/>
              </a:rPr>
              <a:t>νεοσυλλογή</a:t>
            </a:r>
            <a:r>
              <a:rPr lang="en-US" altLang="en-US" sz="2000" dirty="0">
                <a:solidFill>
                  <a:prstClr val="black">
                    <a:lumMod val="95000"/>
                    <a:lumOff val="5000"/>
                  </a:prstClr>
                </a:solidFill>
                <a:latin typeface="Calibri" panose="020F0502020204030204" pitchFamily="34" charset="0"/>
              </a:rPr>
              <a:t>ς μπορούν να επηρεαστούν σε πολλαπλά σημεία του κύκλου ζωής</a:t>
            </a:r>
            <a:r>
              <a:rPr lang="el-GR" altLang="en-US" sz="2000" dirty="0">
                <a:solidFill>
                  <a:prstClr val="black">
                    <a:lumMod val="95000"/>
                    <a:lumOff val="5000"/>
                  </a:prstClr>
                </a:solidFill>
                <a:latin typeface="Calibri" panose="020F0502020204030204" pitchFamily="34" charset="0"/>
              </a:rPr>
              <a:t>:</a:t>
            </a:r>
            <a:r>
              <a:rPr lang="en-US" altLang="en-US" sz="2000" dirty="0">
                <a:solidFill>
                  <a:prstClr val="black">
                    <a:lumMod val="95000"/>
                    <a:lumOff val="5000"/>
                  </a:prstClr>
                </a:solidFill>
                <a:latin typeface="Calibri" panose="020F0502020204030204" pitchFamily="34" charset="0"/>
              </a:rPr>
              <a:t>  παραγωγή α</a:t>
            </a:r>
            <a:r>
              <a:rPr lang="en-US" altLang="en-US" sz="2000" dirty="0" err="1">
                <a:solidFill>
                  <a:prstClr val="black">
                    <a:lumMod val="95000"/>
                    <a:lumOff val="5000"/>
                  </a:prstClr>
                </a:solidFill>
                <a:latin typeface="Calibri" panose="020F0502020204030204" pitchFamily="34" charset="0"/>
              </a:rPr>
              <a:t>υγών</a:t>
            </a:r>
            <a:r>
              <a:rPr lang="en-US" altLang="en-US" sz="2000" dirty="0">
                <a:solidFill>
                  <a:prstClr val="black">
                    <a:lumMod val="95000"/>
                    <a:lumOff val="5000"/>
                  </a:prstClr>
                </a:solidFill>
                <a:latin typeface="Calibri" panose="020F0502020204030204" pitchFamily="34" charset="0"/>
              </a:rPr>
              <a:t>, επιβίωση των νυμφών και ιχθυδίων, </a:t>
            </a:r>
            <a:r>
              <a:rPr lang="el-GR" altLang="en-US" sz="2000" dirty="0">
                <a:solidFill>
                  <a:prstClr val="black">
                    <a:lumMod val="95000"/>
                    <a:lumOff val="5000"/>
                  </a:prstClr>
                </a:solidFill>
                <a:latin typeface="Calibri" panose="020F0502020204030204" pitchFamily="34" charset="0"/>
              </a:rPr>
              <a:t>που επηρεάζονται τόσο από </a:t>
            </a:r>
            <a:r>
              <a:rPr lang="en-US" altLang="en-US" sz="2000" dirty="0">
                <a:solidFill>
                  <a:prstClr val="black">
                    <a:lumMod val="95000"/>
                    <a:lumOff val="5000"/>
                  </a:prstClr>
                </a:solidFill>
                <a:latin typeface="Calibri" panose="020F0502020204030204" pitchFamily="34" charset="0"/>
              </a:rPr>
              <a:t>βιοτικούς παράγοντες (</a:t>
            </a:r>
            <a:r>
              <a:rPr lang="el-GR" altLang="en-US" sz="2000" dirty="0">
                <a:solidFill>
                  <a:prstClr val="black">
                    <a:lumMod val="95000"/>
                    <a:lumOff val="5000"/>
                  </a:prstClr>
                </a:solidFill>
                <a:latin typeface="Calibri" panose="020F0502020204030204" pitchFamily="34" charset="0"/>
              </a:rPr>
              <a:t>διαθεσιμότητα τροφής</a:t>
            </a:r>
            <a:r>
              <a:rPr lang="en-US" altLang="en-US" sz="2000" dirty="0">
                <a:solidFill>
                  <a:prstClr val="black">
                    <a:lumMod val="95000"/>
                    <a:lumOff val="5000"/>
                  </a:prstClr>
                </a:solidFill>
                <a:latin typeface="Calibri" panose="020F0502020204030204" pitchFamily="34" charset="0"/>
              </a:rPr>
              <a:t>, θήρευση, </a:t>
            </a:r>
            <a:r>
              <a:rPr lang="el-GR" altLang="en-US" sz="2000" dirty="0">
                <a:solidFill>
                  <a:prstClr val="black">
                    <a:lumMod val="95000"/>
                    <a:lumOff val="5000"/>
                  </a:prstClr>
                </a:solidFill>
                <a:latin typeface="Calibri" panose="020F0502020204030204" pitchFamily="34" charset="0"/>
              </a:rPr>
              <a:t>ασθένειες</a:t>
            </a:r>
            <a:r>
              <a:rPr lang="en-US" altLang="en-US" sz="2000" dirty="0">
                <a:solidFill>
                  <a:prstClr val="black">
                    <a:lumMod val="95000"/>
                    <a:lumOff val="5000"/>
                  </a:prstClr>
                </a:solidFill>
                <a:latin typeface="Calibri" panose="020F0502020204030204" pitchFamily="34" charset="0"/>
              </a:rPr>
              <a:t> νεαρών</a:t>
            </a:r>
            <a:r>
              <a:rPr lang="el-GR" altLang="en-US" sz="2000" dirty="0">
                <a:solidFill>
                  <a:prstClr val="black">
                    <a:lumMod val="95000"/>
                    <a:lumOff val="5000"/>
                  </a:prstClr>
                </a:solidFill>
                <a:latin typeface="Calibri" panose="020F0502020204030204" pitchFamily="34" charset="0"/>
              </a:rPr>
              <a:t> σταδίων</a:t>
            </a:r>
            <a:r>
              <a:rPr lang="en-US" altLang="en-US" sz="2000" dirty="0">
                <a:solidFill>
                  <a:prstClr val="black">
                    <a:lumMod val="95000"/>
                    <a:lumOff val="5000"/>
                  </a:prstClr>
                </a:solidFill>
                <a:latin typeface="Calibri" panose="020F0502020204030204" pitchFamily="34" charset="0"/>
              </a:rPr>
              <a:t> κλπ) </a:t>
            </a:r>
            <a:r>
              <a:rPr lang="el-GR" altLang="en-US" sz="2000" dirty="0">
                <a:solidFill>
                  <a:prstClr val="black">
                    <a:lumMod val="95000"/>
                    <a:lumOff val="5000"/>
                  </a:prstClr>
                </a:solidFill>
                <a:latin typeface="Calibri" panose="020F0502020204030204" pitchFamily="34" charset="0"/>
              </a:rPr>
              <a:t>οσο </a:t>
            </a:r>
            <a:r>
              <a:rPr lang="en-US" altLang="en-US" sz="2000" dirty="0">
                <a:solidFill>
                  <a:prstClr val="black">
                    <a:lumMod val="95000"/>
                    <a:lumOff val="5000"/>
                  </a:prstClr>
                </a:solidFill>
                <a:latin typeface="Calibri" panose="020F0502020204030204" pitchFamily="34" charset="0"/>
              </a:rPr>
              <a:t>και </a:t>
            </a:r>
            <a:r>
              <a:rPr lang="el-GR" altLang="en-US" sz="2000" dirty="0">
                <a:solidFill>
                  <a:prstClr val="black">
                    <a:lumMod val="95000"/>
                    <a:lumOff val="5000"/>
                  </a:prstClr>
                </a:solidFill>
                <a:latin typeface="Calibri" panose="020F0502020204030204" pitchFamily="34" charset="0"/>
              </a:rPr>
              <a:t>από </a:t>
            </a:r>
            <a:r>
              <a:rPr lang="en-US" altLang="en-US" sz="2000" dirty="0">
                <a:solidFill>
                  <a:prstClr val="black">
                    <a:lumMod val="95000"/>
                    <a:lumOff val="5000"/>
                  </a:prstClr>
                </a:solidFill>
                <a:latin typeface="Calibri" panose="020F0502020204030204" pitchFamily="34" charset="0"/>
              </a:rPr>
              <a:t>αβιοτικ</a:t>
            </a:r>
            <a:r>
              <a:rPr lang="el-GR" altLang="en-US" sz="2000" dirty="0">
                <a:solidFill>
                  <a:prstClr val="black">
                    <a:lumMod val="95000"/>
                    <a:lumOff val="5000"/>
                  </a:prstClr>
                </a:solidFill>
                <a:latin typeface="Calibri" panose="020F0502020204030204" pitchFamily="34" charset="0"/>
              </a:rPr>
              <a:t>ους</a:t>
            </a:r>
            <a:r>
              <a:rPr lang="en-US" altLang="en-US" sz="2000" dirty="0">
                <a:solidFill>
                  <a:prstClr val="black">
                    <a:lumMod val="95000"/>
                    <a:lumOff val="5000"/>
                  </a:prstClr>
                </a:solidFill>
                <a:latin typeface="Calibri" panose="020F0502020204030204" pitchFamily="34" charset="0"/>
              </a:rPr>
              <a:t> παραγόντ</a:t>
            </a:r>
            <a:r>
              <a:rPr lang="el-GR" altLang="en-US" sz="2000" dirty="0">
                <a:solidFill>
                  <a:prstClr val="black">
                    <a:lumMod val="95000"/>
                    <a:lumOff val="5000"/>
                  </a:prstClr>
                </a:solidFill>
                <a:latin typeface="Calibri" panose="020F0502020204030204" pitchFamily="34" charset="0"/>
              </a:rPr>
              <a:t>ες </a:t>
            </a:r>
            <a:r>
              <a:rPr lang="en-US" altLang="en-US" sz="2000" dirty="0">
                <a:solidFill>
                  <a:prstClr val="black">
                    <a:lumMod val="95000"/>
                    <a:lumOff val="5000"/>
                  </a:prstClr>
                </a:solidFill>
                <a:latin typeface="Calibri" panose="020F0502020204030204" pitchFamily="34" charset="0"/>
              </a:rPr>
              <a:t>(θερμοκρασία νερού, οξυγόνο, αλατότητα κλπ).</a:t>
            </a:r>
          </a:p>
        </p:txBody>
      </p:sp>
    </p:spTree>
    <p:extLst>
      <p:ext uri="{BB962C8B-B14F-4D97-AF65-F5344CB8AC3E}">
        <p14:creationId xmlns:p14="http://schemas.microsoft.com/office/powerpoint/2010/main" val="17309414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71060" y="984593"/>
            <a:ext cx="10787269" cy="4093428"/>
          </a:xfrm>
          <a:prstGeom prst="rect">
            <a:avLst/>
          </a:prstGeom>
          <a:noFill/>
          <a:ln w="9525">
            <a:noFill/>
            <a:miter lim="800000"/>
            <a:headEnd/>
            <a:tailEnd/>
          </a:ln>
        </p:spPr>
        <p:txBody>
          <a:bodyPr wrap="square">
            <a:spAutoFit/>
          </a:bodyPr>
          <a:lstStyle/>
          <a:p>
            <a:pPr marL="342900" indent="-342900" fontAlgn="base">
              <a:spcBef>
                <a:spcPct val="50000"/>
              </a:spcBef>
              <a:spcAft>
                <a:spcPct val="0"/>
              </a:spcAft>
              <a:buFontTx/>
              <a:buAutoNum type="arabicPeriod" startAt="4"/>
              <a:defRPr/>
            </a:pPr>
            <a:r>
              <a:rPr lang="en-US" sz="2000" dirty="0" err="1">
                <a:solidFill>
                  <a:prstClr val="black">
                    <a:lumMod val="95000"/>
                    <a:lumOff val="5000"/>
                  </a:prstClr>
                </a:solidFill>
                <a:latin typeface="Calibri" panose="020F0502020204030204" pitchFamily="34" charset="0"/>
              </a:rPr>
              <a:t>Γι</a:t>
            </a:r>
            <a:r>
              <a:rPr lang="en-US" sz="2000" dirty="0">
                <a:solidFill>
                  <a:prstClr val="black">
                    <a:lumMod val="95000"/>
                    <a:lumOff val="5000"/>
                  </a:prstClr>
                </a:solidFill>
                <a:latin typeface="Calibri" panose="020F0502020204030204" pitchFamily="34" charset="0"/>
              </a:rPr>
              <a:t>α τα </a:t>
            </a:r>
            <a:r>
              <a:rPr lang="en-US" sz="2000" dirty="0">
                <a:solidFill>
                  <a:srgbClr val="0070C0"/>
                </a:solidFill>
                <a:latin typeface="Calibri" panose="020F0502020204030204" pitchFamily="34" charset="0"/>
              </a:rPr>
              <a:t>είδη</a:t>
            </a:r>
            <a:r>
              <a:rPr lang="el-GR" sz="2000" dirty="0">
                <a:solidFill>
                  <a:srgbClr val="0070C0"/>
                </a:solidFill>
                <a:latin typeface="Calibri" panose="020F0502020204030204" pitchFamily="34" charset="0"/>
              </a:rPr>
              <a:t> με χαμηλή γονιμότητα </a:t>
            </a:r>
            <a:r>
              <a:rPr lang="el-GR" sz="2000" dirty="0">
                <a:solidFill>
                  <a:prstClr val="black">
                    <a:lumMod val="95000"/>
                    <a:lumOff val="5000"/>
                  </a:prstClr>
                </a:solidFill>
                <a:latin typeface="Calibri" panose="020F0502020204030204" pitchFamily="34" charset="0"/>
              </a:rPr>
              <a:t>(</a:t>
            </a:r>
            <a:r>
              <a:rPr lang="en-US" sz="2000" dirty="0">
                <a:solidFill>
                  <a:prstClr val="black">
                    <a:lumMod val="95000"/>
                    <a:lumOff val="5000"/>
                  </a:prstClr>
                </a:solidFill>
                <a:latin typeface="Calibri" panose="020F0502020204030204" pitchFamily="34" charset="0"/>
              </a:rPr>
              <a:t> που παράγουν </a:t>
            </a:r>
            <a:r>
              <a:rPr lang="en-US" sz="2000" dirty="0" err="1">
                <a:solidFill>
                  <a:prstClr val="black">
                    <a:lumMod val="95000"/>
                    <a:lumOff val="5000"/>
                  </a:prstClr>
                </a:solidFill>
                <a:latin typeface="Calibri" panose="020F0502020204030204" pitchFamily="34" charset="0"/>
              </a:rPr>
              <a:t>λίγ</a:t>
            </a:r>
            <a:r>
              <a:rPr lang="en-US" sz="2000" dirty="0">
                <a:solidFill>
                  <a:prstClr val="black">
                    <a:lumMod val="95000"/>
                    <a:lumOff val="5000"/>
                  </a:prstClr>
                </a:solidFill>
                <a:latin typeface="Calibri" panose="020F0502020204030204" pitchFamily="34" charset="0"/>
              </a:rPr>
              <a:t>α ωάρια</a:t>
            </a:r>
            <a:r>
              <a:rPr lang="el-GR" sz="2000" dirty="0">
                <a:solidFill>
                  <a:prstClr val="black">
                    <a:lumMod val="95000"/>
                    <a:lumOff val="5000"/>
                  </a:prstClr>
                </a:solidFill>
                <a:latin typeface="Calibri" panose="020F0502020204030204" pitchFamily="34" charset="0"/>
              </a:rPr>
              <a:t>) </a:t>
            </a:r>
            <a:r>
              <a:rPr lang="en-US" sz="2000" dirty="0">
                <a:solidFill>
                  <a:prstClr val="black">
                    <a:lumMod val="95000"/>
                    <a:lumOff val="5000"/>
                  </a:prstClr>
                </a:solidFill>
                <a:latin typeface="Calibri" panose="020F0502020204030204" pitchFamily="34" charset="0"/>
              </a:rPr>
              <a:t> και </a:t>
            </a:r>
            <a:r>
              <a:rPr lang="el-GR" sz="2000" dirty="0">
                <a:solidFill>
                  <a:prstClr val="black">
                    <a:lumMod val="95000"/>
                    <a:lumOff val="5000"/>
                  </a:prstClr>
                </a:solidFill>
                <a:latin typeface="Calibri" panose="020F0502020204030204" pitchFamily="34" charset="0"/>
              </a:rPr>
              <a:t>αναπτύσσονται ως το </a:t>
            </a:r>
            <a:r>
              <a:rPr lang="en-US" sz="2000" dirty="0">
                <a:solidFill>
                  <a:prstClr val="black">
                    <a:lumMod val="95000"/>
                    <a:lumOff val="5000"/>
                  </a:prstClr>
                </a:solidFill>
                <a:latin typeface="Calibri" panose="020F0502020204030204" pitchFamily="34" charset="0"/>
              </a:rPr>
              <a:t>νεανικό στάδιο </a:t>
            </a:r>
            <a:r>
              <a:rPr lang="el-GR" sz="2000" dirty="0">
                <a:solidFill>
                  <a:prstClr val="black">
                    <a:lumMod val="95000"/>
                    <a:lumOff val="5000"/>
                  </a:prstClr>
                </a:solidFill>
                <a:latin typeface="Calibri" panose="020F0502020204030204" pitchFamily="34" charset="0"/>
              </a:rPr>
              <a:t>μέσα στο </a:t>
            </a:r>
            <a:r>
              <a:rPr lang="en-US" sz="2000" dirty="0">
                <a:solidFill>
                  <a:prstClr val="black">
                    <a:lumMod val="95000"/>
                    <a:lumOff val="5000"/>
                  </a:prstClr>
                </a:solidFill>
                <a:latin typeface="Calibri" panose="020F0502020204030204" pitchFamily="34" charset="0"/>
              </a:rPr>
              <a:t>αυγό, ή </a:t>
            </a:r>
            <a:r>
              <a:rPr lang="el-GR" sz="2000" dirty="0">
                <a:solidFill>
                  <a:prstClr val="black">
                    <a:lumMod val="95000"/>
                    <a:lumOff val="5000"/>
                  </a:prstClr>
                </a:solidFill>
                <a:latin typeface="Calibri" panose="020F0502020204030204" pitchFamily="34" charset="0"/>
              </a:rPr>
              <a:t> τη </a:t>
            </a:r>
            <a:r>
              <a:rPr lang="en-US" sz="2000" dirty="0">
                <a:solidFill>
                  <a:prstClr val="black">
                    <a:lumMod val="95000"/>
                    <a:lumOff val="5000"/>
                  </a:prstClr>
                </a:solidFill>
                <a:latin typeface="Calibri" panose="020F0502020204030204" pitchFamily="34" charset="0"/>
              </a:rPr>
              <a:t>μήτρα (π.χ. καρχαρίες), ή τα οποία παρέχουν τη γονική μέριμνα </a:t>
            </a:r>
            <a:r>
              <a:rPr lang="el-GR" sz="2000" dirty="0">
                <a:solidFill>
                  <a:prstClr val="black">
                    <a:lumMod val="95000"/>
                    <a:lumOff val="5000"/>
                  </a:prstClr>
                </a:solidFill>
                <a:latin typeface="Calibri" panose="020F0502020204030204" pitchFamily="34" charset="0"/>
              </a:rPr>
              <a:t>στα νεαρά στάδια</a:t>
            </a:r>
            <a:r>
              <a:rPr lang="en-US" sz="2000" dirty="0">
                <a:solidFill>
                  <a:prstClr val="black">
                    <a:lumMod val="95000"/>
                    <a:lumOff val="5000"/>
                  </a:prstClr>
                </a:solidFill>
                <a:latin typeface="Calibri" panose="020F0502020204030204" pitchFamily="34" charset="0"/>
              </a:rPr>
              <a:t>, η </a:t>
            </a:r>
            <a:r>
              <a:rPr lang="el-GR" sz="2000" dirty="0">
                <a:solidFill>
                  <a:prstClr val="black">
                    <a:lumMod val="95000"/>
                    <a:lumOff val="5000"/>
                  </a:prstClr>
                </a:solidFill>
                <a:latin typeface="Calibri" panose="020F0502020204030204" pitchFamily="34" charset="0"/>
              </a:rPr>
              <a:t>σχέση αποθέματος- </a:t>
            </a:r>
            <a:r>
              <a:rPr lang="el-GR" sz="2000" dirty="0" err="1">
                <a:solidFill>
                  <a:prstClr val="black">
                    <a:lumMod val="95000"/>
                    <a:lumOff val="5000"/>
                  </a:prstClr>
                </a:solidFill>
                <a:latin typeface="Calibri" panose="020F0502020204030204" pitchFamily="34" charset="0"/>
              </a:rPr>
              <a:t>νεοσυλλογής</a:t>
            </a:r>
            <a:r>
              <a:rPr lang="el-GR" sz="2000" dirty="0">
                <a:solidFill>
                  <a:prstClr val="black">
                    <a:lumMod val="95000"/>
                    <a:lumOff val="5000"/>
                  </a:prstClr>
                </a:solidFill>
                <a:latin typeface="Calibri" panose="020F0502020204030204" pitchFamily="34" charset="0"/>
              </a:rPr>
              <a:t> (</a:t>
            </a:r>
            <a:r>
              <a:rPr lang="en-US" sz="2000" dirty="0">
                <a:solidFill>
                  <a:prstClr val="black">
                    <a:lumMod val="95000"/>
                    <a:lumOff val="5000"/>
                  </a:prstClr>
                </a:solidFill>
                <a:latin typeface="Calibri" panose="020F0502020204030204" pitchFamily="34" charset="0"/>
              </a:rPr>
              <a:t>SR</a:t>
            </a:r>
            <a:r>
              <a:rPr lang="el-GR" sz="2000" dirty="0">
                <a:solidFill>
                  <a:prstClr val="black">
                    <a:lumMod val="95000"/>
                    <a:lumOff val="5000"/>
                  </a:prstClr>
                </a:solidFill>
                <a:latin typeface="Calibri" panose="020F0502020204030204" pitchFamily="34" charset="0"/>
              </a:rPr>
              <a:t>) </a:t>
            </a:r>
            <a:r>
              <a:rPr lang="en-US" sz="2000" dirty="0" err="1">
                <a:solidFill>
                  <a:prstClr val="black">
                    <a:lumMod val="95000"/>
                    <a:lumOff val="5000"/>
                  </a:prstClr>
                </a:solidFill>
                <a:latin typeface="Calibri" panose="020F0502020204030204" pitchFamily="34" charset="0"/>
              </a:rPr>
              <a:t>είν</a:t>
            </a:r>
            <a:r>
              <a:rPr lang="en-US" sz="2000" dirty="0">
                <a:solidFill>
                  <a:prstClr val="black">
                    <a:lumMod val="95000"/>
                    <a:lumOff val="5000"/>
                  </a:prstClr>
                </a:solidFill>
                <a:latin typeface="Calibri" panose="020F0502020204030204" pitchFamily="34" charset="0"/>
              </a:rPr>
              <a:t>αι συνήθως πιο εμφανής, διότι η επιβίωση αυτών των νεαρών </a:t>
            </a:r>
            <a:r>
              <a:rPr lang="el-GR" sz="2000" dirty="0">
                <a:solidFill>
                  <a:prstClr val="black">
                    <a:lumMod val="95000"/>
                    <a:lumOff val="5000"/>
                  </a:prstClr>
                </a:solidFill>
                <a:latin typeface="Calibri" panose="020F0502020204030204" pitchFamily="34" charset="0"/>
              </a:rPr>
              <a:t>σταδίων</a:t>
            </a:r>
            <a:r>
              <a:rPr lang="en-US" sz="2000" dirty="0">
                <a:solidFill>
                  <a:prstClr val="black">
                    <a:lumMod val="95000"/>
                    <a:lumOff val="5000"/>
                  </a:prstClr>
                </a:solidFill>
                <a:latin typeface="Calibri" panose="020F0502020204030204" pitchFamily="34" charset="0"/>
              </a:rPr>
              <a:t> είναι σχετικά υψηλή και επηρεάζ</a:t>
            </a:r>
            <a:r>
              <a:rPr lang="el-GR" sz="2000" dirty="0">
                <a:solidFill>
                  <a:prstClr val="black">
                    <a:lumMod val="95000"/>
                    <a:lumOff val="5000"/>
                  </a:prstClr>
                </a:solidFill>
                <a:latin typeface="Calibri" panose="020F0502020204030204" pitchFamily="34" charset="0"/>
              </a:rPr>
              <a:t>ε</a:t>
            </a:r>
            <a:r>
              <a:rPr lang="en-US" sz="2000" dirty="0">
                <a:solidFill>
                  <a:prstClr val="black">
                    <a:lumMod val="95000"/>
                    <a:lumOff val="5000"/>
                  </a:prstClr>
                </a:solidFill>
                <a:latin typeface="Calibri" panose="020F0502020204030204" pitchFamily="34" charset="0"/>
              </a:rPr>
              <a:t>ται</a:t>
            </a:r>
            <a:r>
              <a:rPr lang="el-GR" sz="2000" dirty="0">
                <a:solidFill>
                  <a:prstClr val="black">
                    <a:lumMod val="95000"/>
                    <a:lumOff val="5000"/>
                  </a:prstClr>
                </a:solidFill>
                <a:latin typeface="Calibri" panose="020F0502020204030204" pitchFamily="34" charset="0"/>
              </a:rPr>
              <a:t> </a:t>
            </a:r>
            <a:r>
              <a:rPr lang="en-US" sz="2000" dirty="0">
                <a:solidFill>
                  <a:prstClr val="black">
                    <a:lumMod val="95000"/>
                    <a:lumOff val="5000"/>
                  </a:prstClr>
                </a:solidFill>
                <a:latin typeface="Calibri" panose="020F0502020204030204" pitchFamily="34" charset="0"/>
              </a:rPr>
              <a:t>λιγότερο από π</a:t>
            </a:r>
            <a:r>
              <a:rPr lang="en-US" sz="2000" dirty="0" err="1">
                <a:solidFill>
                  <a:prstClr val="black">
                    <a:lumMod val="95000"/>
                    <a:lumOff val="5000"/>
                  </a:prstClr>
                </a:solidFill>
                <a:latin typeface="Calibri" panose="020F0502020204030204" pitchFamily="34" charset="0"/>
              </a:rPr>
              <a:t>ερι</a:t>
            </a:r>
            <a:r>
              <a:rPr lang="en-US" sz="2000" dirty="0">
                <a:solidFill>
                  <a:prstClr val="black">
                    <a:lumMod val="95000"/>
                    <a:lumOff val="5000"/>
                  </a:prstClr>
                </a:solidFill>
                <a:latin typeface="Calibri" panose="020F0502020204030204" pitchFamily="34" charset="0"/>
              </a:rPr>
              <a:t>βαλλοντικούς παράγοντες</a:t>
            </a:r>
            <a:endParaRPr lang="el-GR" sz="2000" dirty="0">
              <a:solidFill>
                <a:prstClr val="black">
                  <a:lumMod val="95000"/>
                  <a:lumOff val="5000"/>
                </a:prstClr>
              </a:solidFill>
              <a:latin typeface="Calibri" panose="020F0502020204030204" pitchFamily="34" charset="0"/>
            </a:endParaRPr>
          </a:p>
          <a:p>
            <a:pPr marL="342900" indent="-342900" fontAlgn="base">
              <a:spcBef>
                <a:spcPct val="50000"/>
              </a:spcBef>
              <a:spcAft>
                <a:spcPct val="0"/>
              </a:spcAft>
              <a:buFontTx/>
              <a:buAutoNum type="arabicPeriod" startAt="4"/>
              <a:defRPr/>
            </a:pPr>
            <a:r>
              <a:rPr lang="en-US" sz="2000" dirty="0" err="1">
                <a:solidFill>
                  <a:srgbClr val="EBDDC3">
                    <a:lumMod val="10000"/>
                  </a:srgbClr>
                </a:solidFill>
                <a:latin typeface="Calibri" panose="020F0502020204030204" pitchFamily="34" charset="0"/>
              </a:rPr>
              <a:t>Γι</a:t>
            </a:r>
            <a:r>
              <a:rPr lang="en-US" sz="2000" dirty="0">
                <a:solidFill>
                  <a:srgbClr val="EBDDC3">
                    <a:lumMod val="10000"/>
                  </a:srgbClr>
                </a:solidFill>
                <a:latin typeface="Calibri" panose="020F0502020204030204" pitchFamily="34" charset="0"/>
              </a:rPr>
              <a:t>α τα </a:t>
            </a:r>
            <a:r>
              <a:rPr lang="en-US" sz="2000" dirty="0">
                <a:solidFill>
                  <a:srgbClr val="0070C0"/>
                </a:solidFill>
                <a:latin typeface="Calibri" panose="020F0502020204030204" pitchFamily="34" charset="0"/>
              </a:rPr>
              <a:t>είδη</a:t>
            </a:r>
            <a:r>
              <a:rPr lang="el-GR" sz="2000" dirty="0">
                <a:solidFill>
                  <a:srgbClr val="0070C0"/>
                </a:solidFill>
                <a:latin typeface="Calibri" panose="020F0502020204030204" pitchFamily="34" charset="0"/>
              </a:rPr>
              <a:t> με υψηλή γονιμότητα (</a:t>
            </a:r>
            <a:r>
              <a:rPr lang="en-US" sz="2000" dirty="0">
                <a:solidFill>
                  <a:srgbClr val="EBDDC3">
                    <a:lumMod val="10000"/>
                  </a:srgbClr>
                </a:solidFill>
                <a:latin typeface="Calibri" panose="020F0502020204030204" pitchFamily="34" charset="0"/>
              </a:rPr>
              <a:t>πα</a:t>
            </a:r>
            <a:r>
              <a:rPr lang="en-US" sz="2000" dirty="0" err="1">
                <a:solidFill>
                  <a:srgbClr val="EBDDC3">
                    <a:lumMod val="10000"/>
                  </a:srgbClr>
                </a:solidFill>
                <a:latin typeface="Calibri" panose="020F0502020204030204" pitchFamily="34" charset="0"/>
              </a:rPr>
              <a:t>ράγουν</a:t>
            </a:r>
            <a:r>
              <a:rPr lang="en-US" sz="2000" dirty="0">
                <a:solidFill>
                  <a:srgbClr val="EBDDC3">
                    <a:lumMod val="10000"/>
                  </a:srgbClr>
                </a:solidFill>
                <a:latin typeface="Calibri" panose="020F0502020204030204" pitchFamily="34" charset="0"/>
              </a:rPr>
              <a:t> π</a:t>
            </a:r>
            <a:r>
              <a:rPr lang="en-US" sz="2000" dirty="0" err="1">
                <a:solidFill>
                  <a:srgbClr val="EBDDC3">
                    <a:lumMod val="10000"/>
                  </a:srgbClr>
                </a:solidFill>
                <a:latin typeface="Calibri" panose="020F0502020204030204" pitchFamily="34" charset="0"/>
              </a:rPr>
              <a:t>ολλά</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ωάρι</a:t>
            </a:r>
            <a:r>
              <a:rPr lang="en-US" sz="2000" dirty="0">
                <a:solidFill>
                  <a:srgbClr val="EBDDC3">
                    <a:lumMod val="10000"/>
                  </a:srgbClr>
                </a:solidFill>
                <a:latin typeface="Calibri" panose="020F0502020204030204" pitchFamily="34" charset="0"/>
              </a:rPr>
              <a:t>α</a:t>
            </a:r>
            <a:r>
              <a:rPr lang="el-GR" sz="2000" dirty="0">
                <a:solidFill>
                  <a:srgbClr val="EBDDC3">
                    <a:lumMod val="10000"/>
                  </a:srgbClr>
                </a:solidFill>
                <a:latin typeface="Calibri" panose="020F0502020204030204" pitchFamily="34" charset="0"/>
              </a:rPr>
              <a:t>, </a:t>
            </a:r>
            <a:r>
              <a:rPr lang="en-US" sz="2000" dirty="0">
                <a:solidFill>
                  <a:srgbClr val="EBDDC3">
                    <a:lumMod val="10000"/>
                  </a:srgbClr>
                </a:solidFill>
                <a:latin typeface="Calibri" panose="020F0502020204030204" pitchFamily="34" charset="0"/>
              </a:rPr>
              <a:t>π.χ. </a:t>
            </a:r>
            <a:r>
              <a:rPr lang="el-GR" sz="2000" dirty="0">
                <a:solidFill>
                  <a:srgbClr val="EBDDC3">
                    <a:lumMod val="10000"/>
                  </a:srgbClr>
                </a:solidFill>
                <a:latin typeface="Calibri" panose="020F0502020204030204" pitchFamily="34" charset="0"/>
              </a:rPr>
              <a:t>δεκάδες </a:t>
            </a:r>
            <a:r>
              <a:rPr lang="en-US" sz="2000" dirty="0" err="1">
                <a:solidFill>
                  <a:srgbClr val="EBDDC3">
                    <a:lumMod val="10000"/>
                  </a:srgbClr>
                </a:solidFill>
                <a:latin typeface="Calibri" panose="020F0502020204030204" pitchFamily="34" charset="0"/>
              </a:rPr>
              <a:t>χιλιάδες</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έως</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εκ</a:t>
            </a:r>
            <a:r>
              <a:rPr lang="en-US" sz="2000" dirty="0">
                <a:solidFill>
                  <a:srgbClr val="EBDDC3">
                    <a:lumMod val="10000"/>
                  </a:srgbClr>
                </a:solidFill>
                <a:latin typeface="Calibri" panose="020F0502020204030204" pitchFamily="34" charset="0"/>
              </a:rPr>
              <a:t>ατομμύρια) και </a:t>
            </a:r>
            <a:r>
              <a:rPr lang="el-GR" sz="2000" dirty="0">
                <a:solidFill>
                  <a:srgbClr val="EBDDC3">
                    <a:lumMod val="10000"/>
                  </a:srgbClr>
                </a:solidFill>
                <a:latin typeface="Calibri" panose="020F0502020204030204" pitchFamily="34" charset="0"/>
              </a:rPr>
              <a:t>εκκολάπτονται ως </a:t>
            </a:r>
            <a:r>
              <a:rPr lang="en-US" sz="2000" dirty="0" err="1">
                <a:solidFill>
                  <a:srgbClr val="EBDDC3">
                    <a:lumMod val="10000"/>
                  </a:srgbClr>
                </a:solidFill>
                <a:latin typeface="Calibri" panose="020F0502020204030204" pitchFamily="34" charset="0"/>
              </a:rPr>
              <a:t>νύμφες</a:t>
            </a:r>
            <a:r>
              <a:rPr lang="en-US" sz="2000" dirty="0">
                <a:solidFill>
                  <a:srgbClr val="EBDDC3">
                    <a:lumMod val="10000"/>
                  </a:srgbClr>
                </a:solidFill>
                <a:latin typeface="Calibri" panose="020F0502020204030204" pitchFamily="34" charset="0"/>
              </a:rPr>
              <a:t>, η </a:t>
            </a:r>
            <a:r>
              <a:rPr lang="en-US" sz="2000" dirty="0" err="1">
                <a:solidFill>
                  <a:srgbClr val="EBDDC3">
                    <a:lumMod val="10000"/>
                  </a:srgbClr>
                </a:solidFill>
                <a:latin typeface="Calibri" panose="020F0502020204030204" pitchFamily="34" charset="0"/>
              </a:rPr>
              <a:t>σχέση</a:t>
            </a:r>
            <a:r>
              <a:rPr lang="en-US" sz="2000" dirty="0">
                <a:solidFill>
                  <a:srgbClr val="EBDDC3">
                    <a:lumMod val="10000"/>
                  </a:srgbClr>
                </a:solidFill>
                <a:latin typeface="Calibri" panose="020F0502020204030204" pitchFamily="34" charset="0"/>
              </a:rPr>
              <a:t> SR </a:t>
            </a:r>
            <a:r>
              <a:rPr lang="en-US" sz="2000" dirty="0" err="1">
                <a:solidFill>
                  <a:srgbClr val="EBDDC3">
                    <a:lumMod val="10000"/>
                  </a:srgbClr>
                </a:solidFill>
                <a:latin typeface="Calibri" panose="020F0502020204030204" pitchFamily="34" charset="0"/>
              </a:rPr>
              <a:t>είν</a:t>
            </a:r>
            <a:r>
              <a:rPr lang="en-US" sz="2000" dirty="0">
                <a:solidFill>
                  <a:srgbClr val="EBDDC3">
                    <a:lumMod val="10000"/>
                  </a:srgbClr>
                </a:solidFill>
                <a:latin typeface="Calibri" panose="020F0502020204030204" pitchFamily="34" charset="0"/>
              </a:rPr>
              <a:t>αι συνήθως λιγότερο εμφανής, διότι</a:t>
            </a:r>
            <a:r>
              <a:rPr lang="el-GR" sz="2000" dirty="0">
                <a:solidFill>
                  <a:srgbClr val="EBDDC3">
                    <a:lumMod val="10000"/>
                  </a:srgbClr>
                </a:solidFill>
                <a:latin typeface="Calibri" panose="020F0502020204030204" pitchFamily="34" charset="0"/>
              </a:rPr>
              <a:t> οι </a:t>
            </a:r>
            <a:r>
              <a:rPr lang="en-US" sz="2000" dirty="0">
                <a:solidFill>
                  <a:srgbClr val="EBDDC3">
                    <a:lumMod val="10000"/>
                  </a:srgbClr>
                </a:solidFill>
                <a:latin typeface="Calibri" panose="020F0502020204030204" pitchFamily="34" charset="0"/>
              </a:rPr>
              <a:t>π</a:t>
            </a:r>
            <a:r>
              <a:rPr lang="en-US" sz="2000" dirty="0" err="1">
                <a:solidFill>
                  <a:srgbClr val="EBDDC3">
                    <a:lumMod val="10000"/>
                  </a:srgbClr>
                </a:solidFill>
                <a:latin typeface="Calibri" panose="020F0502020204030204" pitchFamily="34" charset="0"/>
              </a:rPr>
              <a:t>ερι</a:t>
            </a:r>
            <a:r>
              <a:rPr lang="en-US" sz="2000" dirty="0">
                <a:solidFill>
                  <a:srgbClr val="EBDDC3">
                    <a:lumMod val="10000"/>
                  </a:srgbClr>
                </a:solidFill>
                <a:latin typeface="Calibri" panose="020F0502020204030204" pitchFamily="34" charset="0"/>
              </a:rPr>
              <a:t>βαλλοντικοί παράγοντες ( διαθεσιμότητα </a:t>
            </a:r>
            <a:r>
              <a:rPr lang="el-GR" sz="2000" dirty="0">
                <a:solidFill>
                  <a:srgbClr val="EBDDC3">
                    <a:lumMod val="10000"/>
                  </a:srgbClr>
                </a:solidFill>
                <a:latin typeface="Calibri" panose="020F0502020204030204" pitchFamily="34" charset="0"/>
              </a:rPr>
              <a:t>τροφής</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θήρευση</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θερμοκρ</a:t>
            </a:r>
            <a:r>
              <a:rPr lang="en-US" sz="2000" dirty="0">
                <a:solidFill>
                  <a:srgbClr val="EBDDC3">
                    <a:lumMod val="10000"/>
                  </a:srgbClr>
                </a:solidFill>
                <a:latin typeface="Calibri" panose="020F0502020204030204" pitchFamily="34" charset="0"/>
              </a:rPr>
              <a:t>ασίες κλπ) καθορίζουν τα ποσοστά επιβίωσης, και αυτοί οι περιβαλλοντικοί παράγοντες είναι εξαιρετικά μεταβλητ</a:t>
            </a:r>
            <a:r>
              <a:rPr lang="el-GR" sz="2000" dirty="0" err="1">
                <a:solidFill>
                  <a:srgbClr val="EBDDC3">
                    <a:lumMod val="10000"/>
                  </a:srgbClr>
                </a:solidFill>
                <a:latin typeface="Calibri" panose="020F0502020204030204" pitchFamily="34" charset="0"/>
              </a:rPr>
              <a:t>οί</a:t>
            </a:r>
            <a:r>
              <a:rPr lang="el-GR" sz="2000" dirty="0">
                <a:solidFill>
                  <a:srgbClr val="EBDDC3">
                    <a:lumMod val="10000"/>
                  </a:srgbClr>
                </a:solidFill>
                <a:latin typeface="Calibri" panose="020F0502020204030204" pitchFamily="34" charset="0"/>
              </a:rPr>
              <a:t> σ</a:t>
            </a:r>
            <a:r>
              <a:rPr lang="en-US" sz="2000" dirty="0" err="1">
                <a:solidFill>
                  <a:srgbClr val="EBDDC3">
                    <a:lumMod val="10000"/>
                  </a:srgbClr>
                </a:solidFill>
                <a:latin typeface="Calibri" panose="020F0502020204030204" pitchFamily="34" charset="0"/>
              </a:rPr>
              <a:t>την</a:t>
            </a:r>
            <a:r>
              <a:rPr lang="en-US" sz="2000" dirty="0">
                <a:solidFill>
                  <a:srgbClr val="EBDDC3">
                    <a:lumMod val="10000"/>
                  </a:srgbClr>
                </a:solidFill>
                <a:latin typeface="Calibri" panose="020F0502020204030204" pitchFamily="34" charset="0"/>
              </a:rPr>
              <a:t> π</a:t>
            </a:r>
            <a:r>
              <a:rPr lang="en-US" sz="2000" dirty="0" err="1">
                <a:solidFill>
                  <a:srgbClr val="EBDDC3">
                    <a:lumMod val="10000"/>
                  </a:srgbClr>
                </a:solidFill>
                <a:latin typeface="Calibri" panose="020F0502020204030204" pitchFamily="34" charset="0"/>
              </a:rPr>
              <a:t>άροδο</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του</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χρόνου</a:t>
            </a:r>
            <a:r>
              <a:rPr lang="el-GR" sz="2000" dirty="0">
                <a:solidFill>
                  <a:srgbClr val="EBDDC3">
                    <a:lumMod val="10000"/>
                  </a:srgbClr>
                </a:solidFill>
                <a:latin typeface="Calibri" panose="020F0502020204030204" pitchFamily="34" charset="0"/>
              </a:rPr>
              <a:t>. Άρα η</a:t>
            </a:r>
            <a:r>
              <a:rPr lang="en-US" sz="2000" dirty="0">
                <a:solidFill>
                  <a:srgbClr val="EBDDC3">
                    <a:lumMod val="10000"/>
                  </a:srgbClr>
                </a:solidFill>
                <a:latin typeface="Calibri" panose="020F0502020204030204" pitchFamily="34" charset="0"/>
              </a:rPr>
              <a:t> επιβ</a:t>
            </a:r>
            <a:r>
              <a:rPr lang="en-US" sz="2000" dirty="0" err="1">
                <a:solidFill>
                  <a:srgbClr val="EBDDC3">
                    <a:lumMod val="10000"/>
                  </a:srgbClr>
                </a:solidFill>
                <a:latin typeface="Calibri" panose="020F0502020204030204" pitchFamily="34" charset="0"/>
              </a:rPr>
              <a:t>ίωση</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των</a:t>
            </a:r>
            <a:r>
              <a:rPr lang="en-US" sz="2000" dirty="0">
                <a:solidFill>
                  <a:srgbClr val="EBDDC3">
                    <a:lumMod val="10000"/>
                  </a:srgbClr>
                </a:solidFill>
                <a:latin typeface="Calibri" panose="020F0502020204030204" pitchFamily="34" charset="0"/>
              </a:rPr>
              <a:t> </a:t>
            </a:r>
            <a:r>
              <a:rPr lang="el-GR" sz="2000" dirty="0">
                <a:solidFill>
                  <a:srgbClr val="EBDDC3">
                    <a:lumMod val="10000"/>
                  </a:srgbClr>
                </a:solidFill>
                <a:latin typeface="Calibri" panose="020F0502020204030204" pitchFamily="34" charset="0"/>
              </a:rPr>
              <a:t>ν</a:t>
            </a:r>
            <a:r>
              <a:rPr lang="en-US" sz="2000" dirty="0" err="1">
                <a:solidFill>
                  <a:srgbClr val="EBDDC3">
                    <a:lumMod val="10000"/>
                  </a:srgbClr>
                </a:solidFill>
                <a:latin typeface="Calibri" panose="020F0502020204030204" pitchFamily="34" charset="0"/>
              </a:rPr>
              <a:t>υμφών</a:t>
            </a:r>
            <a:r>
              <a:rPr lang="el-GR" sz="2000" dirty="0">
                <a:solidFill>
                  <a:srgbClr val="EBDDC3">
                    <a:lumMod val="10000"/>
                  </a:srgbClr>
                </a:solidFill>
                <a:latin typeface="Calibri" panose="020F0502020204030204" pitchFamily="34" charset="0"/>
              </a:rPr>
              <a:t>,</a:t>
            </a:r>
            <a:r>
              <a:rPr lang="en-US" sz="2000" dirty="0">
                <a:solidFill>
                  <a:srgbClr val="EBDDC3">
                    <a:lumMod val="10000"/>
                  </a:srgbClr>
                </a:solidFill>
                <a:latin typeface="Calibri" panose="020F0502020204030204" pitchFamily="34" charset="0"/>
              </a:rPr>
              <a:t> και </a:t>
            </a:r>
            <a:r>
              <a:rPr lang="el-GR" sz="2000" dirty="0">
                <a:solidFill>
                  <a:srgbClr val="EBDDC3">
                    <a:lumMod val="10000"/>
                  </a:srgbClr>
                </a:solidFill>
                <a:latin typeface="Calibri" panose="020F0502020204030204" pitchFamily="34" charset="0"/>
              </a:rPr>
              <a:t>επομένως η νεοσυλλογή,</a:t>
            </a:r>
            <a:r>
              <a:rPr lang="en-US" sz="2000" dirty="0">
                <a:solidFill>
                  <a:srgbClr val="EBDDC3">
                    <a:lumMod val="10000"/>
                  </a:srgbClr>
                </a:solidFill>
                <a:latin typeface="Calibri" panose="020F0502020204030204" pitchFamily="34" charset="0"/>
              </a:rPr>
              <a:t> </a:t>
            </a:r>
            <a:r>
              <a:rPr lang="en-US" sz="2000" dirty="0" err="1">
                <a:solidFill>
                  <a:srgbClr val="EBDDC3">
                    <a:lumMod val="10000"/>
                  </a:srgbClr>
                </a:solidFill>
                <a:latin typeface="Calibri" panose="020F0502020204030204" pitchFamily="34" charset="0"/>
              </a:rPr>
              <a:t>είν</a:t>
            </a:r>
            <a:r>
              <a:rPr lang="en-US" sz="2000" dirty="0">
                <a:solidFill>
                  <a:srgbClr val="EBDDC3">
                    <a:lumMod val="10000"/>
                  </a:srgbClr>
                </a:solidFill>
                <a:latin typeface="Calibri" panose="020F0502020204030204" pitchFamily="34" charset="0"/>
              </a:rPr>
              <a:t>αι επίσης εξαιρετικά μεταβλητή.</a:t>
            </a:r>
          </a:p>
          <a:p>
            <a:pPr marL="342900" indent="-342900" fontAlgn="base">
              <a:spcBef>
                <a:spcPct val="50000"/>
              </a:spcBef>
              <a:spcAft>
                <a:spcPct val="0"/>
              </a:spcAft>
              <a:buFontTx/>
              <a:buAutoNum type="arabicPeriod" startAt="4"/>
              <a:defRPr/>
            </a:pPr>
            <a:endParaRPr lang="en-US" sz="2000" dirty="0">
              <a:solidFill>
                <a:prstClr val="black">
                  <a:lumMod val="95000"/>
                  <a:lumOff val="5000"/>
                </a:prstClr>
              </a:solidFill>
              <a:latin typeface="Calibri" panose="020F0502020204030204" pitchFamily="34" charset="0"/>
            </a:endParaRPr>
          </a:p>
        </p:txBody>
      </p:sp>
      <p:sp>
        <p:nvSpPr>
          <p:cNvPr id="4" name="Text Box 3"/>
          <p:cNvSpPr txBox="1">
            <a:spLocks noChangeArrowheads="1"/>
          </p:cNvSpPr>
          <p:nvPr/>
        </p:nvSpPr>
        <p:spPr bwMode="auto">
          <a:xfrm>
            <a:off x="2424114" y="334255"/>
            <a:ext cx="73437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l-GR" altLang="en-US" sz="3200" b="1" dirty="0">
                <a:solidFill>
                  <a:srgbClr val="0070C0"/>
                </a:solidFill>
                <a:latin typeface="Calibri" panose="020F0502020204030204" pitchFamily="34" charset="0"/>
              </a:rPr>
              <a:t>Κύρια σημεία</a:t>
            </a:r>
            <a:endParaRPr lang="en-US" altLang="en-US" sz="3200" b="1" dirty="0">
              <a:solidFill>
                <a:srgbClr val="0070C0"/>
              </a:solidFill>
              <a:latin typeface="Calibri" panose="020F0502020204030204" pitchFamily="34" charset="0"/>
            </a:endParaRPr>
          </a:p>
        </p:txBody>
      </p:sp>
    </p:spTree>
    <p:extLst>
      <p:ext uri="{BB962C8B-B14F-4D97-AF65-F5344CB8AC3E}">
        <p14:creationId xmlns:p14="http://schemas.microsoft.com/office/powerpoint/2010/main" val="40600859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44557" y="928688"/>
            <a:ext cx="11012556" cy="2554545"/>
          </a:xfrm>
          <a:prstGeom prst="rect">
            <a:avLst/>
          </a:prstGeom>
          <a:noFill/>
          <a:ln w="9525">
            <a:noFill/>
            <a:miter lim="800000"/>
            <a:headEnd/>
            <a:tailEnd/>
          </a:ln>
        </p:spPr>
        <p:txBody>
          <a:bodyPr wrap="square">
            <a:spAutoFit/>
          </a:bodyPr>
          <a:lstStyle/>
          <a:p>
            <a:pPr marL="457200" indent="-457200" fontAlgn="base">
              <a:spcBef>
                <a:spcPct val="50000"/>
              </a:spcBef>
              <a:spcAft>
                <a:spcPct val="0"/>
              </a:spcAft>
              <a:buFont typeface="+mj-lt"/>
              <a:buAutoNum type="arabicPeriod" startAt="6"/>
              <a:defRPr/>
            </a:pPr>
            <a:r>
              <a:rPr lang="el-GR" sz="2000" dirty="0">
                <a:solidFill>
                  <a:srgbClr val="EBDDC3">
                    <a:lumMod val="10000"/>
                  </a:srgbClr>
                </a:solidFill>
                <a:latin typeface="Calibri" panose="020F0502020204030204" pitchFamily="34" charset="0"/>
              </a:rPr>
              <a:t>Η</a:t>
            </a:r>
            <a:r>
              <a:rPr lang="en-US" sz="2000" dirty="0">
                <a:solidFill>
                  <a:srgbClr val="EBDDC3">
                    <a:lumMod val="10000"/>
                  </a:srgbClr>
                </a:solidFill>
                <a:latin typeface="Calibri" panose="020F0502020204030204" pitchFamily="34" charset="0"/>
              </a:rPr>
              <a:t> </a:t>
            </a:r>
            <a:r>
              <a:rPr lang="en-US" sz="2000" dirty="0">
                <a:solidFill>
                  <a:srgbClr val="0070C0"/>
                </a:solidFill>
                <a:latin typeface="Calibri" panose="020F0502020204030204" pitchFamily="34" charset="0"/>
              </a:rPr>
              <a:t>κλίση</a:t>
            </a:r>
            <a:r>
              <a:rPr lang="en-US" sz="2000" b="1" i="1" dirty="0">
                <a:solidFill>
                  <a:srgbClr val="0070C0"/>
                </a:solidFill>
                <a:latin typeface="Calibri" panose="020F0502020204030204" pitchFamily="34" charset="0"/>
              </a:rPr>
              <a:t> </a:t>
            </a:r>
            <a:r>
              <a:rPr lang="el-GR" sz="2000" b="1" i="1" dirty="0">
                <a:solidFill>
                  <a:srgbClr val="0070C0"/>
                </a:solidFill>
                <a:latin typeface="Calibri" panose="020F0502020204030204" pitchFamily="34" charset="0"/>
              </a:rPr>
              <a:t>α </a:t>
            </a:r>
            <a:r>
              <a:rPr lang="en-US" sz="2000" dirty="0">
                <a:solidFill>
                  <a:srgbClr val="0070C0"/>
                </a:solidFill>
                <a:latin typeface="Calibri" panose="020F0502020204030204" pitchFamily="34" charset="0"/>
              </a:rPr>
              <a:t>τ</a:t>
            </a:r>
            <a:r>
              <a:rPr lang="en-US" sz="2000" dirty="0">
                <a:solidFill>
                  <a:srgbClr val="EBDDC3">
                    <a:lumMod val="10000"/>
                  </a:srgbClr>
                </a:solidFill>
                <a:latin typeface="Calibri" panose="020F0502020204030204" pitchFamily="34" charset="0"/>
              </a:rPr>
              <a:t>ης σχέσης SR έχει μεγάλο αντίκτυπο </a:t>
            </a:r>
            <a:r>
              <a:rPr lang="el-GR" sz="2000" dirty="0">
                <a:solidFill>
                  <a:srgbClr val="EBDDC3">
                    <a:lumMod val="10000"/>
                  </a:srgbClr>
                </a:solidFill>
                <a:latin typeface="Calibri" panose="020F0502020204030204" pitchFamily="34" charset="0"/>
              </a:rPr>
              <a:t>στα αποτελέσματα </a:t>
            </a:r>
            <a:r>
              <a:rPr lang="en-US" sz="2000" dirty="0">
                <a:solidFill>
                  <a:srgbClr val="EBDDC3">
                    <a:lumMod val="10000"/>
                  </a:srgbClr>
                </a:solidFill>
                <a:latin typeface="Calibri" panose="020F0502020204030204" pitchFamily="34" charset="0"/>
              </a:rPr>
              <a:t>της εκτίμησης των αποθεμάτων - επηρεάζει το </a:t>
            </a:r>
            <a:r>
              <a:rPr lang="el-GR" sz="2000" dirty="0">
                <a:solidFill>
                  <a:srgbClr val="EBDDC3">
                    <a:lumMod val="10000"/>
                  </a:srgbClr>
                </a:solidFill>
                <a:latin typeface="Calibri" panose="020F0502020204030204" pitchFamily="34" charset="0"/>
              </a:rPr>
              <a:t>βαθμό στον οποίο </a:t>
            </a:r>
            <a:r>
              <a:rPr lang="en-US" sz="2000" dirty="0">
                <a:solidFill>
                  <a:srgbClr val="EBDDC3">
                    <a:lumMod val="10000"/>
                  </a:srgbClr>
                </a:solidFill>
                <a:latin typeface="Calibri" panose="020F0502020204030204" pitchFamily="34" charset="0"/>
              </a:rPr>
              <a:t>ένα απόθεμα μπορεί να αλιευθεί, και πόσο γρήγορα μπορεί να </a:t>
            </a:r>
            <a:r>
              <a:rPr lang="el-GR" sz="2000" dirty="0">
                <a:solidFill>
                  <a:srgbClr val="EBDDC3">
                    <a:lumMod val="10000"/>
                  </a:srgbClr>
                </a:solidFill>
                <a:latin typeface="Calibri" panose="020F0502020204030204" pitchFamily="34" charset="0"/>
              </a:rPr>
              <a:t>ανακάμψει από την υπεραλίευση</a:t>
            </a:r>
            <a:r>
              <a:rPr lang="en-US" sz="2000" dirty="0">
                <a:solidFill>
                  <a:srgbClr val="EBDDC3">
                    <a:lumMod val="10000"/>
                  </a:srgbClr>
                </a:solidFill>
                <a:latin typeface="Calibri" panose="020F0502020204030204" pitchFamily="34" charset="0"/>
              </a:rPr>
              <a:t>.</a:t>
            </a:r>
          </a:p>
          <a:p>
            <a:pPr marL="457200" indent="-457200" fontAlgn="base">
              <a:spcBef>
                <a:spcPct val="50000"/>
              </a:spcBef>
              <a:spcAft>
                <a:spcPct val="0"/>
              </a:spcAft>
              <a:buFont typeface="+mj-lt"/>
              <a:buAutoNum type="arabicPeriod" startAt="6"/>
              <a:defRPr/>
            </a:pPr>
            <a:r>
              <a:rPr lang="el-GR" sz="2000" dirty="0">
                <a:solidFill>
                  <a:srgbClr val="EBDDC3">
                    <a:lumMod val="10000"/>
                  </a:srgbClr>
                </a:solidFill>
                <a:latin typeface="Calibri" panose="020F0502020204030204" pitchFamily="34" charset="0"/>
              </a:rPr>
              <a:t>Η </a:t>
            </a:r>
            <a:r>
              <a:rPr lang="en-US" sz="2000" u="sng" dirty="0">
                <a:solidFill>
                  <a:srgbClr val="0070C0"/>
                </a:solidFill>
                <a:latin typeface="Calibri" panose="020F0502020204030204" pitchFamily="34" charset="0"/>
              </a:rPr>
              <a:t>υπεραλίευση</a:t>
            </a:r>
            <a:r>
              <a:rPr lang="el-GR" sz="2000" u="sng" dirty="0">
                <a:solidFill>
                  <a:srgbClr val="0070C0"/>
                </a:solidFill>
                <a:latin typeface="Calibri" panose="020F0502020204030204" pitchFamily="34" charset="0"/>
              </a:rPr>
              <a:t> νεοσυλλογης</a:t>
            </a:r>
            <a:r>
              <a:rPr lang="en-US" sz="2000" u="sng" dirty="0">
                <a:solidFill>
                  <a:srgbClr val="0070C0"/>
                </a:solidFill>
                <a:latin typeface="Calibri" panose="020F0502020204030204" pitchFamily="34" charset="0"/>
              </a:rPr>
              <a:t> </a:t>
            </a:r>
            <a:r>
              <a:rPr lang="el-GR" sz="2000" dirty="0">
                <a:solidFill>
                  <a:srgbClr val="EBDDC3">
                    <a:lumMod val="10000"/>
                  </a:srgbClr>
                </a:solidFill>
                <a:latin typeface="Calibri" panose="020F0502020204030204" pitchFamily="34" charset="0"/>
              </a:rPr>
              <a:t>σημαίνει ότι</a:t>
            </a:r>
            <a:r>
              <a:rPr lang="en-US" sz="2000" dirty="0">
                <a:solidFill>
                  <a:srgbClr val="EBDDC3">
                    <a:lumMod val="10000"/>
                  </a:srgbClr>
                </a:solidFill>
                <a:latin typeface="Calibri" panose="020F0502020204030204" pitchFamily="34" charset="0"/>
              </a:rPr>
              <a:t> δεν υπάρχουν πλέον αρκετ</a:t>
            </a:r>
            <a:r>
              <a:rPr lang="el-GR" sz="2000" dirty="0">
                <a:solidFill>
                  <a:srgbClr val="EBDDC3">
                    <a:lumMod val="10000"/>
                  </a:srgbClr>
                </a:solidFill>
                <a:latin typeface="Calibri" panose="020F0502020204030204" pitchFamily="34" charset="0"/>
              </a:rPr>
              <a:t>οί</a:t>
            </a:r>
            <a:r>
              <a:rPr lang="en-US" sz="2000" dirty="0">
                <a:solidFill>
                  <a:srgbClr val="EBDDC3">
                    <a:lumMod val="10000"/>
                  </a:srgbClr>
                </a:solidFill>
                <a:latin typeface="Calibri" panose="020F0502020204030204" pitchFamily="34" charset="0"/>
              </a:rPr>
              <a:t> ενήλικες να παράγ</a:t>
            </a:r>
            <a:r>
              <a:rPr lang="el-GR" sz="2000" dirty="0">
                <a:solidFill>
                  <a:srgbClr val="EBDDC3">
                    <a:lumMod val="10000"/>
                  </a:srgbClr>
                </a:solidFill>
                <a:latin typeface="Calibri" panose="020F0502020204030204" pitchFamily="34" charset="0"/>
              </a:rPr>
              <a:t>ουν </a:t>
            </a:r>
            <a:r>
              <a:rPr lang="en-US" sz="2000" dirty="0">
                <a:solidFill>
                  <a:srgbClr val="EBDDC3">
                    <a:lumMod val="10000"/>
                  </a:srgbClr>
                </a:solidFill>
                <a:latin typeface="Calibri" panose="020F0502020204030204" pitchFamily="34" charset="0"/>
              </a:rPr>
              <a:t>τον αριθμό των νεοσύλλεκτων που απαιτούνται για την αντικατάσταση των ψαριών που χάνονται από τον πληθυσμό </a:t>
            </a:r>
            <a:r>
              <a:rPr lang="el-GR" sz="2000" dirty="0">
                <a:solidFill>
                  <a:srgbClr val="EBDDC3">
                    <a:lumMod val="10000"/>
                  </a:srgbClr>
                </a:solidFill>
                <a:latin typeface="Calibri" panose="020F0502020204030204" pitchFamily="34" charset="0"/>
              </a:rPr>
              <a:t>μέσω </a:t>
            </a:r>
            <a:r>
              <a:rPr lang="en-US" sz="2000" dirty="0">
                <a:solidFill>
                  <a:srgbClr val="EBDDC3">
                    <a:lumMod val="10000"/>
                  </a:srgbClr>
                </a:solidFill>
                <a:latin typeface="Calibri" panose="020F0502020204030204" pitchFamily="34" charset="0"/>
              </a:rPr>
              <a:t>φυσικ</a:t>
            </a:r>
            <a:r>
              <a:rPr lang="el-GR" sz="2000" dirty="0">
                <a:solidFill>
                  <a:srgbClr val="EBDDC3">
                    <a:lumMod val="10000"/>
                  </a:srgbClr>
                </a:solidFill>
                <a:latin typeface="Calibri" panose="020F0502020204030204" pitchFamily="34" charset="0"/>
              </a:rPr>
              <a:t>ής</a:t>
            </a:r>
            <a:r>
              <a:rPr lang="en-US" sz="2000" dirty="0">
                <a:solidFill>
                  <a:srgbClr val="EBDDC3">
                    <a:lumMod val="10000"/>
                  </a:srgbClr>
                </a:solidFill>
                <a:latin typeface="Calibri" panose="020F0502020204030204" pitchFamily="34" charset="0"/>
              </a:rPr>
              <a:t> και</a:t>
            </a:r>
            <a:r>
              <a:rPr lang="el-GR" sz="2000" dirty="0">
                <a:solidFill>
                  <a:srgbClr val="EBDDC3">
                    <a:lumMod val="10000"/>
                  </a:srgbClr>
                </a:solidFill>
                <a:latin typeface="Calibri" panose="020F0502020204030204" pitchFamily="34" charset="0"/>
              </a:rPr>
              <a:t> αλιευτικής</a:t>
            </a:r>
            <a:r>
              <a:rPr lang="en-US" sz="2000" dirty="0">
                <a:solidFill>
                  <a:srgbClr val="EBDDC3">
                    <a:lumMod val="10000"/>
                  </a:srgbClr>
                </a:solidFill>
                <a:latin typeface="Calibri" panose="020F0502020204030204" pitchFamily="34" charset="0"/>
              </a:rPr>
              <a:t> θνησιμότητα</a:t>
            </a:r>
            <a:r>
              <a:rPr lang="el-GR" sz="2000" dirty="0">
                <a:solidFill>
                  <a:srgbClr val="EBDDC3">
                    <a:lumMod val="10000"/>
                  </a:srgbClr>
                </a:solidFill>
                <a:latin typeface="Calibri" panose="020F0502020204030204" pitchFamily="34" charset="0"/>
              </a:rPr>
              <a:t>ς</a:t>
            </a:r>
            <a:endParaRPr lang="en-US" sz="2000" dirty="0">
              <a:solidFill>
                <a:srgbClr val="EBDDC3">
                  <a:lumMod val="10000"/>
                </a:srgbClr>
              </a:solidFill>
              <a:latin typeface="Calibri" panose="020F0502020204030204" pitchFamily="34" charset="0"/>
            </a:endParaRPr>
          </a:p>
          <a:p>
            <a:pPr marL="457200" indent="-457200" fontAlgn="base">
              <a:spcBef>
                <a:spcPct val="50000"/>
              </a:spcBef>
              <a:spcAft>
                <a:spcPct val="0"/>
              </a:spcAft>
              <a:buFont typeface="+mj-lt"/>
              <a:buAutoNum type="arabicPeriod" startAt="6"/>
              <a:defRPr/>
            </a:pPr>
            <a:endParaRPr lang="en-US" sz="2000" dirty="0">
              <a:solidFill>
                <a:srgbClr val="EBDDC3">
                  <a:lumMod val="10000"/>
                </a:srgbClr>
              </a:solidFill>
              <a:latin typeface="Calibri" panose="020F0502020204030204" pitchFamily="34" charset="0"/>
            </a:endParaRPr>
          </a:p>
        </p:txBody>
      </p:sp>
      <p:sp>
        <p:nvSpPr>
          <p:cNvPr id="4" name="Text Box 3"/>
          <p:cNvSpPr txBox="1">
            <a:spLocks noChangeArrowheads="1"/>
          </p:cNvSpPr>
          <p:nvPr/>
        </p:nvSpPr>
        <p:spPr bwMode="auto">
          <a:xfrm>
            <a:off x="2424114" y="129537"/>
            <a:ext cx="734377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l-GR" altLang="en-US" sz="3200" b="1" dirty="0">
                <a:solidFill>
                  <a:srgbClr val="0070C0"/>
                </a:solidFill>
                <a:latin typeface="Calibri" panose="020F0502020204030204" pitchFamily="34" charset="0"/>
              </a:rPr>
              <a:t>Κύρια σημεία</a:t>
            </a:r>
            <a:endParaRPr lang="en-US" altLang="en-US" sz="3200" b="1" dirty="0">
              <a:solidFill>
                <a:srgbClr val="0070C0"/>
              </a:solidFill>
              <a:latin typeface="Calibri" panose="020F0502020204030204" pitchFamily="34" charset="0"/>
            </a:endParaRPr>
          </a:p>
        </p:txBody>
      </p:sp>
    </p:spTree>
    <p:extLst>
      <p:ext uri="{BB962C8B-B14F-4D97-AF65-F5344CB8AC3E}">
        <p14:creationId xmlns:p14="http://schemas.microsoft.com/office/powerpoint/2010/main" val="6846374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1179444" y="115888"/>
            <a:ext cx="969313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n-US" altLang="en-US" sz="3200" b="1" dirty="0">
                <a:solidFill>
                  <a:srgbClr val="94B6D2">
                    <a:lumMod val="50000"/>
                  </a:srgbClr>
                </a:solidFill>
                <a:latin typeface="Trebuchet MS" panose="020B0603020202020204"/>
              </a:rPr>
              <a:t>Βασικοί παράγοντες που επηρεάζουν την </a:t>
            </a:r>
            <a:r>
              <a:rPr lang="el-GR" altLang="en-US" sz="3200" b="1" dirty="0">
                <a:solidFill>
                  <a:srgbClr val="94B6D2">
                    <a:lumMod val="50000"/>
                  </a:srgbClr>
                </a:solidFill>
                <a:latin typeface="Trebuchet MS" panose="020B0603020202020204"/>
              </a:rPr>
              <a:t>νεοσυλλογή</a:t>
            </a:r>
            <a:endParaRPr lang="en-US" altLang="en-US" sz="3200" b="1" dirty="0">
              <a:solidFill>
                <a:srgbClr val="94B6D2">
                  <a:lumMod val="50000"/>
                </a:srgbClr>
              </a:solidFill>
              <a:latin typeface="Trebuchet MS" panose="020B0603020202020204"/>
            </a:endParaRPr>
          </a:p>
        </p:txBody>
      </p:sp>
      <p:grpSp>
        <p:nvGrpSpPr>
          <p:cNvPr id="21508" name="Group 4"/>
          <p:cNvGrpSpPr>
            <a:grpSpLocks noChangeAspect="1"/>
          </p:cNvGrpSpPr>
          <p:nvPr/>
        </p:nvGrpSpPr>
        <p:grpSpPr bwMode="auto">
          <a:xfrm>
            <a:off x="3929064" y="1430339"/>
            <a:ext cx="758825" cy="255587"/>
            <a:chOff x="1440" y="2968"/>
            <a:chExt cx="640" cy="216"/>
          </a:xfrm>
        </p:grpSpPr>
        <p:sp>
          <p:nvSpPr>
            <p:cNvPr id="21678" name="Freeform 5"/>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79" name="Oval 6"/>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09" name="Group 7"/>
          <p:cNvGrpSpPr>
            <a:grpSpLocks noChangeAspect="1"/>
          </p:cNvGrpSpPr>
          <p:nvPr/>
        </p:nvGrpSpPr>
        <p:grpSpPr bwMode="auto">
          <a:xfrm>
            <a:off x="4310064" y="1658939"/>
            <a:ext cx="758825" cy="255587"/>
            <a:chOff x="1440" y="2968"/>
            <a:chExt cx="640" cy="216"/>
          </a:xfrm>
        </p:grpSpPr>
        <p:sp>
          <p:nvSpPr>
            <p:cNvPr id="21676" name="Freeform 8"/>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77" name="Oval 9"/>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0" name="Group 10"/>
          <p:cNvGrpSpPr>
            <a:grpSpLocks noChangeAspect="1"/>
          </p:cNvGrpSpPr>
          <p:nvPr/>
        </p:nvGrpSpPr>
        <p:grpSpPr bwMode="auto">
          <a:xfrm>
            <a:off x="4538664" y="1963739"/>
            <a:ext cx="758825" cy="255587"/>
            <a:chOff x="1440" y="2968"/>
            <a:chExt cx="640" cy="216"/>
          </a:xfrm>
        </p:grpSpPr>
        <p:sp>
          <p:nvSpPr>
            <p:cNvPr id="21674" name="Freeform 11"/>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75" name="Oval 12"/>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1" name="Group 13"/>
          <p:cNvGrpSpPr>
            <a:grpSpLocks noChangeAspect="1"/>
          </p:cNvGrpSpPr>
          <p:nvPr/>
        </p:nvGrpSpPr>
        <p:grpSpPr bwMode="auto">
          <a:xfrm>
            <a:off x="4767264" y="2268539"/>
            <a:ext cx="758825" cy="255587"/>
            <a:chOff x="1440" y="2968"/>
            <a:chExt cx="640" cy="216"/>
          </a:xfrm>
        </p:grpSpPr>
        <p:sp>
          <p:nvSpPr>
            <p:cNvPr id="21672" name="Freeform 14"/>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73" name="Oval 15"/>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2" name="Group 16"/>
          <p:cNvGrpSpPr>
            <a:grpSpLocks noChangeAspect="1"/>
          </p:cNvGrpSpPr>
          <p:nvPr/>
        </p:nvGrpSpPr>
        <p:grpSpPr bwMode="auto">
          <a:xfrm>
            <a:off x="5300664" y="1887539"/>
            <a:ext cx="758825" cy="255587"/>
            <a:chOff x="1440" y="2968"/>
            <a:chExt cx="640" cy="216"/>
          </a:xfrm>
        </p:grpSpPr>
        <p:sp>
          <p:nvSpPr>
            <p:cNvPr id="21670" name="Freeform 17"/>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71" name="Oval 18"/>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3" name="Group 19"/>
          <p:cNvGrpSpPr>
            <a:grpSpLocks noChangeAspect="1"/>
          </p:cNvGrpSpPr>
          <p:nvPr/>
        </p:nvGrpSpPr>
        <p:grpSpPr bwMode="auto">
          <a:xfrm>
            <a:off x="5148264" y="1658939"/>
            <a:ext cx="758825" cy="255587"/>
            <a:chOff x="1440" y="2968"/>
            <a:chExt cx="640" cy="216"/>
          </a:xfrm>
        </p:grpSpPr>
        <p:sp>
          <p:nvSpPr>
            <p:cNvPr id="21668" name="Freeform 20"/>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69" name="Oval 21"/>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4" name="Group 22"/>
          <p:cNvGrpSpPr>
            <a:grpSpLocks noChangeAspect="1"/>
          </p:cNvGrpSpPr>
          <p:nvPr/>
        </p:nvGrpSpPr>
        <p:grpSpPr bwMode="auto">
          <a:xfrm>
            <a:off x="4843464" y="1430339"/>
            <a:ext cx="758825" cy="255587"/>
            <a:chOff x="1440" y="2968"/>
            <a:chExt cx="640" cy="216"/>
          </a:xfrm>
        </p:grpSpPr>
        <p:sp>
          <p:nvSpPr>
            <p:cNvPr id="21666" name="Freeform 23"/>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67" name="Oval 24"/>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5" name="Group 25"/>
          <p:cNvGrpSpPr>
            <a:grpSpLocks noChangeAspect="1"/>
          </p:cNvGrpSpPr>
          <p:nvPr/>
        </p:nvGrpSpPr>
        <p:grpSpPr bwMode="auto">
          <a:xfrm>
            <a:off x="4691064" y="1125539"/>
            <a:ext cx="758825" cy="255587"/>
            <a:chOff x="1440" y="2968"/>
            <a:chExt cx="640" cy="216"/>
          </a:xfrm>
        </p:grpSpPr>
        <p:sp>
          <p:nvSpPr>
            <p:cNvPr id="21664" name="Freeform 26"/>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65" name="Oval 27"/>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6" name="Group 28"/>
          <p:cNvGrpSpPr>
            <a:grpSpLocks noChangeAspect="1"/>
          </p:cNvGrpSpPr>
          <p:nvPr/>
        </p:nvGrpSpPr>
        <p:grpSpPr bwMode="auto">
          <a:xfrm>
            <a:off x="3776664" y="1887539"/>
            <a:ext cx="758825" cy="255587"/>
            <a:chOff x="1440" y="2968"/>
            <a:chExt cx="640" cy="216"/>
          </a:xfrm>
        </p:grpSpPr>
        <p:sp>
          <p:nvSpPr>
            <p:cNvPr id="21662" name="Freeform 29"/>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63" name="Oval 30"/>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17" name="Group 31"/>
          <p:cNvGrpSpPr>
            <a:grpSpLocks noChangeAspect="1"/>
          </p:cNvGrpSpPr>
          <p:nvPr/>
        </p:nvGrpSpPr>
        <p:grpSpPr bwMode="auto">
          <a:xfrm>
            <a:off x="5605464" y="1430339"/>
            <a:ext cx="758825" cy="255587"/>
            <a:chOff x="1440" y="2968"/>
            <a:chExt cx="640" cy="216"/>
          </a:xfrm>
        </p:grpSpPr>
        <p:sp>
          <p:nvSpPr>
            <p:cNvPr id="21660" name="Freeform 32"/>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61" name="Oval 33"/>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sp>
        <p:nvSpPr>
          <p:cNvPr id="21518" name="Text Box 34"/>
          <p:cNvSpPr txBox="1">
            <a:spLocks noChangeArrowheads="1"/>
          </p:cNvSpPr>
          <p:nvPr/>
        </p:nvSpPr>
        <p:spPr bwMode="auto">
          <a:xfrm>
            <a:off x="5411787" y="908050"/>
            <a:ext cx="1396339"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2400" dirty="0">
                <a:solidFill>
                  <a:srgbClr val="FF0000"/>
                </a:solidFill>
                <a:latin typeface="Arial Unicode MS" panose="020B0604020202020204" pitchFamily="34" charset="-128"/>
              </a:rPr>
              <a:t>ενήλικες</a:t>
            </a:r>
          </a:p>
        </p:txBody>
      </p:sp>
      <p:grpSp>
        <p:nvGrpSpPr>
          <p:cNvPr id="21519" name="Group 35"/>
          <p:cNvGrpSpPr>
            <a:grpSpLocks noChangeAspect="1"/>
          </p:cNvGrpSpPr>
          <p:nvPr/>
        </p:nvGrpSpPr>
        <p:grpSpPr bwMode="auto">
          <a:xfrm>
            <a:off x="4525963" y="5516563"/>
            <a:ext cx="457200" cy="74612"/>
            <a:chOff x="1440" y="2968"/>
            <a:chExt cx="640" cy="216"/>
          </a:xfrm>
        </p:grpSpPr>
        <p:sp>
          <p:nvSpPr>
            <p:cNvPr id="21658" name="Freeform 36"/>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59" name="Oval 37"/>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20" name="Group 38"/>
          <p:cNvGrpSpPr>
            <a:grpSpLocks noChangeAspect="1"/>
          </p:cNvGrpSpPr>
          <p:nvPr/>
        </p:nvGrpSpPr>
        <p:grpSpPr bwMode="auto">
          <a:xfrm>
            <a:off x="4678363" y="5661025"/>
            <a:ext cx="457200" cy="82550"/>
            <a:chOff x="1440" y="2968"/>
            <a:chExt cx="640" cy="216"/>
          </a:xfrm>
        </p:grpSpPr>
        <p:sp>
          <p:nvSpPr>
            <p:cNvPr id="21656" name="Freeform 39"/>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57" name="Oval 40"/>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21" name="Group 41"/>
          <p:cNvGrpSpPr>
            <a:grpSpLocks noChangeAspect="1"/>
          </p:cNvGrpSpPr>
          <p:nvPr/>
        </p:nvGrpSpPr>
        <p:grpSpPr bwMode="auto">
          <a:xfrm>
            <a:off x="5135563" y="5661025"/>
            <a:ext cx="457200" cy="82550"/>
            <a:chOff x="1440" y="2968"/>
            <a:chExt cx="640" cy="216"/>
          </a:xfrm>
        </p:grpSpPr>
        <p:sp>
          <p:nvSpPr>
            <p:cNvPr id="21654" name="Freeform 42"/>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55" name="Oval 43"/>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22" name="Group 44"/>
          <p:cNvGrpSpPr>
            <a:grpSpLocks noChangeAspect="1"/>
          </p:cNvGrpSpPr>
          <p:nvPr/>
        </p:nvGrpSpPr>
        <p:grpSpPr bwMode="auto">
          <a:xfrm>
            <a:off x="4906963" y="5876925"/>
            <a:ext cx="457200" cy="95250"/>
            <a:chOff x="1440" y="2968"/>
            <a:chExt cx="640" cy="216"/>
          </a:xfrm>
        </p:grpSpPr>
        <p:sp>
          <p:nvSpPr>
            <p:cNvPr id="21652" name="Freeform 45"/>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53" name="Oval 46"/>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23" name="Group 47"/>
          <p:cNvGrpSpPr>
            <a:grpSpLocks noChangeAspect="1"/>
          </p:cNvGrpSpPr>
          <p:nvPr/>
        </p:nvGrpSpPr>
        <p:grpSpPr bwMode="auto">
          <a:xfrm>
            <a:off x="5059363" y="5445125"/>
            <a:ext cx="457200" cy="69850"/>
            <a:chOff x="1440" y="2968"/>
            <a:chExt cx="640" cy="216"/>
          </a:xfrm>
        </p:grpSpPr>
        <p:sp>
          <p:nvSpPr>
            <p:cNvPr id="21650" name="Freeform 48"/>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51" name="Oval 49"/>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sp>
        <p:nvSpPr>
          <p:cNvPr id="21524" name="Freeform 50"/>
          <p:cNvSpPr>
            <a:spLocks/>
          </p:cNvSpPr>
          <p:nvPr/>
        </p:nvSpPr>
        <p:spPr bwMode="auto">
          <a:xfrm>
            <a:off x="6564314" y="1724025"/>
            <a:ext cx="2016125" cy="1200150"/>
          </a:xfrm>
          <a:custGeom>
            <a:avLst/>
            <a:gdLst>
              <a:gd name="T0" fmla="*/ 0 w 1270"/>
              <a:gd name="T1" fmla="*/ 2147483646 h 756"/>
              <a:gd name="T2" fmla="*/ 2147483646 w 1270"/>
              <a:gd name="T3" fmla="*/ 2147483646 h 756"/>
              <a:gd name="T4" fmla="*/ 2147483646 w 1270"/>
              <a:gd name="T5" fmla="*/ 2147483646 h 756"/>
              <a:gd name="T6" fmla="*/ 0 60000 65536"/>
              <a:gd name="T7" fmla="*/ 0 60000 65536"/>
              <a:gd name="T8" fmla="*/ 0 60000 65536"/>
              <a:gd name="T9" fmla="*/ 0 w 1270"/>
              <a:gd name="T10" fmla="*/ 0 h 756"/>
              <a:gd name="T11" fmla="*/ 1270 w 1270"/>
              <a:gd name="T12" fmla="*/ 756 h 756"/>
            </a:gdLst>
            <a:ahLst/>
            <a:cxnLst>
              <a:cxn ang="T6">
                <a:pos x="T0" y="T1"/>
              </a:cxn>
              <a:cxn ang="T7">
                <a:pos x="T2" y="T3"/>
              </a:cxn>
              <a:cxn ang="T8">
                <a:pos x="T4" y="T5"/>
              </a:cxn>
            </a:cxnLst>
            <a:rect l="T9" t="T10" r="T11" b="T12"/>
            <a:pathLst>
              <a:path w="1270" h="756">
                <a:moveTo>
                  <a:pt x="0" y="31"/>
                </a:moveTo>
                <a:cubicBezTo>
                  <a:pt x="347" y="15"/>
                  <a:pt x="695" y="0"/>
                  <a:pt x="907" y="121"/>
                </a:cubicBezTo>
                <a:cubicBezTo>
                  <a:pt x="1119" y="242"/>
                  <a:pt x="1209" y="650"/>
                  <a:pt x="1270" y="756"/>
                </a:cubicBezTo>
              </a:path>
            </a:pathLst>
          </a:custGeom>
          <a:noFill/>
          <a:ln w="762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25" name="Oval 51"/>
          <p:cNvSpPr>
            <a:spLocks noChangeArrowheads="1"/>
          </p:cNvSpPr>
          <p:nvPr/>
        </p:nvSpPr>
        <p:spPr bwMode="auto">
          <a:xfrm>
            <a:off x="8651876" y="3068639"/>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26" name="Oval 52"/>
          <p:cNvSpPr>
            <a:spLocks noChangeArrowheads="1"/>
          </p:cNvSpPr>
          <p:nvPr/>
        </p:nvSpPr>
        <p:spPr bwMode="auto">
          <a:xfrm>
            <a:off x="8867776" y="3284539"/>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27" name="Oval 53"/>
          <p:cNvSpPr>
            <a:spLocks noChangeArrowheads="1"/>
          </p:cNvSpPr>
          <p:nvPr/>
        </p:nvSpPr>
        <p:spPr bwMode="auto">
          <a:xfrm>
            <a:off x="8651876" y="2924176"/>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28" name="Oval 54"/>
          <p:cNvSpPr>
            <a:spLocks noChangeArrowheads="1"/>
          </p:cNvSpPr>
          <p:nvPr/>
        </p:nvSpPr>
        <p:spPr bwMode="auto">
          <a:xfrm>
            <a:off x="8796339" y="3068639"/>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29" name="Oval 55"/>
          <p:cNvSpPr>
            <a:spLocks noChangeArrowheads="1"/>
          </p:cNvSpPr>
          <p:nvPr/>
        </p:nvSpPr>
        <p:spPr bwMode="auto">
          <a:xfrm>
            <a:off x="9156701" y="3141664"/>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0" name="Oval 56"/>
          <p:cNvSpPr>
            <a:spLocks noChangeArrowheads="1"/>
          </p:cNvSpPr>
          <p:nvPr/>
        </p:nvSpPr>
        <p:spPr bwMode="auto">
          <a:xfrm>
            <a:off x="8651876" y="3141664"/>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1" name="Oval 57"/>
          <p:cNvSpPr>
            <a:spLocks noChangeArrowheads="1"/>
          </p:cNvSpPr>
          <p:nvPr/>
        </p:nvSpPr>
        <p:spPr bwMode="auto">
          <a:xfrm>
            <a:off x="8796339" y="2925764"/>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2" name="Oval 58"/>
          <p:cNvSpPr>
            <a:spLocks noChangeArrowheads="1"/>
          </p:cNvSpPr>
          <p:nvPr/>
        </p:nvSpPr>
        <p:spPr bwMode="auto">
          <a:xfrm>
            <a:off x="8867776" y="3141664"/>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3" name="Oval 59"/>
          <p:cNvSpPr>
            <a:spLocks noChangeArrowheads="1"/>
          </p:cNvSpPr>
          <p:nvPr/>
        </p:nvSpPr>
        <p:spPr bwMode="auto">
          <a:xfrm>
            <a:off x="8796339" y="3213101"/>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4" name="Oval 60"/>
          <p:cNvSpPr>
            <a:spLocks noChangeArrowheads="1"/>
          </p:cNvSpPr>
          <p:nvPr/>
        </p:nvSpPr>
        <p:spPr bwMode="auto">
          <a:xfrm>
            <a:off x="8940801" y="2997201"/>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5" name="Oval 61"/>
          <p:cNvSpPr>
            <a:spLocks noChangeArrowheads="1"/>
          </p:cNvSpPr>
          <p:nvPr/>
        </p:nvSpPr>
        <p:spPr bwMode="auto">
          <a:xfrm>
            <a:off x="9012239" y="3213101"/>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6" name="Oval 62"/>
          <p:cNvSpPr>
            <a:spLocks noChangeArrowheads="1"/>
          </p:cNvSpPr>
          <p:nvPr/>
        </p:nvSpPr>
        <p:spPr bwMode="auto">
          <a:xfrm>
            <a:off x="9083676" y="2997201"/>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7" name="Oval 63"/>
          <p:cNvSpPr>
            <a:spLocks noChangeArrowheads="1"/>
          </p:cNvSpPr>
          <p:nvPr/>
        </p:nvSpPr>
        <p:spPr bwMode="auto">
          <a:xfrm>
            <a:off x="8435976" y="3068639"/>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8" name="Oval 64"/>
          <p:cNvSpPr>
            <a:spLocks noChangeArrowheads="1"/>
          </p:cNvSpPr>
          <p:nvPr/>
        </p:nvSpPr>
        <p:spPr bwMode="auto">
          <a:xfrm>
            <a:off x="8651876" y="3284539"/>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39" name="Oval 65"/>
          <p:cNvSpPr>
            <a:spLocks noChangeArrowheads="1"/>
          </p:cNvSpPr>
          <p:nvPr/>
        </p:nvSpPr>
        <p:spPr bwMode="auto">
          <a:xfrm>
            <a:off x="8867776" y="3500439"/>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40" name="Oval 66"/>
          <p:cNvSpPr>
            <a:spLocks noChangeArrowheads="1"/>
          </p:cNvSpPr>
          <p:nvPr/>
        </p:nvSpPr>
        <p:spPr bwMode="auto">
          <a:xfrm>
            <a:off x="8796339" y="3357564"/>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41" name="Oval 67"/>
          <p:cNvSpPr>
            <a:spLocks noChangeArrowheads="1"/>
          </p:cNvSpPr>
          <p:nvPr/>
        </p:nvSpPr>
        <p:spPr bwMode="auto">
          <a:xfrm>
            <a:off x="8507414" y="3284539"/>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42" name="Oval 68"/>
          <p:cNvSpPr>
            <a:spLocks noChangeArrowheads="1"/>
          </p:cNvSpPr>
          <p:nvPr/>
        </p:nvSpPr>
        <p:spPr bwMode="auto">
          <a:xfrm>
            <a:off x="9012239" y="3357564"/>
            <a:ext cx="73025" cy="73025"/>
          </a:xfrm>
          <a:prstGeom prst="ellipse">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21543" name="Text Box 69"/>
          <p:cNvSpPr txBox="1">
            <a:spLocks noChangeArrowheads="1"/>
          </p:cNvSpPr>
          <p:nvPr/>
        </p:nvSpPr>
        <p:spPr bwMode="auto">
          <a:xfrm>
            <a:off x="8019658" y="977107"/>
            <a:ext cx="21605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600" dirty="0">
                <a:solidFill>
                  <a:srgbClr val="0033CC"/>
                </a:solidFill>
                <a:latin typeface="Arial Unicode MS" panose="020B0604020202020204" pitchFamily="34" charset="-128"/>
              </a:rPr>
              <a:t>Αναπαραγωγή και </a:t>
            </a:r>
            <a:r>
              <a:rPr lang="el-GR" altLang="en-US" sz="1600" dirty="0">
                <a:solidFill>
                  <a:srgbClr val="0033CC"/>
                </a:solidFill>
                <a:latin typeface="Arial Unicode MS" panose="020B0604020202020204" pitchFamily="34" charset="-128"/>
              </a:rPr>
              <a:t>γονιμοποίηση</a:t>
            </a:r>
            <a:endParaRPr lang="en-US" altLang="en-US" sz="1600" dirty="0">
              <a:solidFill>
                <a:srgbClr val="0033CC"/>
              </a:solidFill>
              <a:latin typeface="Arial Unicode MS" panose="020B0604020202020204" pitchFamily="34" charset="-128"/>
            </a:endParaRPr>
          </a:p>
        </p:txBody>
      </p:sp>
      <p:sp>
        <p:nvSpPr>
          <p:cNvPr id="21544" name="Text Box 70"/>
          <p:cNvSpPr txBox="1">
            <a:spLocks noChangeArrowheads="1"/>
          </p:cNvSpPr>
          <p:nvPr/>
        </p:nvSpPr>
        <p:spPr bwMode="auto">
          <a:xfrm>
            <a:off x="9083676" y="2636838"/>
            <a:ext cx="936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2400" dirty="0">
                <a:solidFill>
                  <a:srgbClr val="FF0000"/>
                </a:solidFill>
                <a:latin typeface="Arial Unicode MS" panose="020B0604020202020204" pitchFamily="34" charset="-128"/>
              </a:rPr>
              <a:t>Αυγά</a:t>
            </a:r>
          </a:p>
        </p:txBody>
      </p:sp>
      <p:grpSp>
        <p:nvGrpSpPr>
          <p:cNvPr id="21545" name="Group 71"/>
          <p:cNvGrpSpPr>
            <a:grpSpLocks/>
          </p:cNvGrpSpPr>
          <p:nvPr/>
        </p:nvGrpSpPr>
        <p:grpSpPr bwMode="auto">
          <a:xfrm>
            <a:off x="7356476" y="4797425"/>
            <a:ext cx="919163" cy="863600"/>
            <a:chOff x="3243" y="2795"/>
            <a:chExt cx="1078" cy="966"/>
          </a:xfrm>
        </p:grpSpPr>
        <p:grpSp>
          <p:nvGrpSpPr>
            <p:cNvPr id="21605" name="Group 72"/>
            <p:cNvGrpSpPr>
              <a:grpSpLocks/>
            </p:cNvGrpSpPr>
            <p:nvPr/>
          </p:nvGrpSpPr>
          <p:grpSpPr bwMode="auto">
            <a:xfrm>
              <a:off x="3243" y="3158"/>
              <a:ext cx="261" cy="59"/>
              <a:chOff x="2457" y="2192"/>
              <a:chExt cx="3269" cy="627"/>
            </a:xfrm>
          </p:grpSpPr>
          <p:sp>
            <p:nvSpPr>
              <p:cNvPr id="21648" name="Freeform 73"/>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49" name="Freeform 74"/>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06" name="Group 75"/>
            <p:cNvGrpSpPr>
              <a:grpSpLocks/>
            </p:cNvGrpSpPr>
            <p:nvPr/>
          </p:nvGrpSpPr>
          <p:grpSpPr bwMode="auto">
            <a:xfrm>
              <a:off x="3379" y="3294"/>
              <a:ext cx="261" cy="59"/>
              <a:chOff x="2457" y="2192"/>
              <a:chExt cx="3269" cy="627"/>
            </a:xfrm>
          </p:grpSpPr>
          <p:sp>
            <p:nvSpPr>
              <p:cNvPr id="21646" name="Freeform 76"/>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47" name="Freeform 77"/>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07" name="Group 78"/>
            <p:cNvGrpSpPr>
              <a:grpSpLocks/>
            </p:cNvGrpSpPr>
            <p:nvPr/>
          </p:nvGrpSpPr>
          <p:grpSpPr bwMode="auto">
            <a:xfrm>
              <a:off x="3515" y="3430"/>
              <a:ext cx="261" cy="59"/>
              <a:chOff x="2457" y="2192"/>
              <a:chExt cx="3269" cy="627"/>
            </a:xfrm>
          </p:grpSpPr>
          <p:sp>
            <p:nvSpPr>
              <p:cNvPr id="21644" name="Freeform 79"/>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45" name="Freeform 80"/>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08" name="Group 81"/>
            <p:cNvGrpSpPr>
              <a:grpSpLocks/>
            </p:cNvGrpSpPr>
            <p:nvPr/>
          </p:nvGrpSpPr>
          <p:grpSpPr bwMode="auto">
            <a:xfrm>
              <a:off x="3651" y="3566"/>
              <a:ext cx="261" cy="59"/>
              <a:chOff x="2457" y="2192"/>
              <a:chExt cx="3269" cy="627"/>
            </a:xfrm>
          </p:grpSpPr>
          <p:sp>
            <p:nvSpPr>
              <p:cNvPr id="21642" name="Freeform 82"/>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43" name="Freeform 83"/>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09" name="Group 84"/>
            <p:cNvGrpSpPr>
              <a:grpSpLocks/>
            </p:cNvGrpSpPr>
            <p:nvPr/>
          </p:nvGrpSpPr>
          <p:grpSpPr bwMode="auto">
            <a:xfrm>
              <a:off x="3787" y="3702"/>
              <a:ext cx="261" cy="59"/>
              <a:chOff x="2457" y="2192"/>
              <a:chExt cx="3269" cy="627"/>
            </a:xfrm>
          </p:grpSpPr>
          <p:sp>
            <p:nvSpPr>
              <p:cNvPr id="21640" name="Freeform 85"/>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41" name="Freeform 86"/>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0" name="Group 87"/>
            <p:cNvGrpSpPr>
              <a:grpSpLocks/>
            </p:cNvGrpSpPr>
            <p:nvPr/>
          </p:nvGrpSpPr>
          <p:grpSpPr bwMode="auto">
            <a:xfrm>
              <a:off x="3425" y="2977"/>
              <a:ext cx="261" cy="59"/>
              <a:chOff x="2457" y="2192"/>
              <a:chExt cx="3269" cy="627"/>
            </a:xfrm>
          </p:grpSpPr>
          <p:sp>
            <p:nvSpPr>
              <p:cNvPr id="21638" name="Freeform 88"/>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39" name="Freeform 89"/>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1" name="Group 90"/>
            <p:cNvGrpSpPr>
              <a:grpSpLocks/>
            </p:cNvGrpSpPr>
            <p:nvPr/>
          </p:nvGrpSpPr>
          <p:grpSpPr bwMode="auto">
            <a:xfrm>
              <a:off x="3561" y="3113"/>
              <a:ext cx="261" cy="59"/>
              <a:chOff x="2457" y="2192"/>
              <a:chExt cx="3269" cy="627"/>
            </a:xfrm>
          </p:grpSpPr>
          <p:sp>
            <p:nvSpPr>
              <p:cNvPr id="21636" name="Freeform 91"/>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37" name="Freeform 92"/>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2" name="Group 93"/>
            <p:cNvGrpSpPr>
              <a:grpSpLocks/>
            </p:cNvGrpSpPr>
            <p:nvPr/>
          </p:nvGrpSpPr>
          <p:grpSpPr bwMode="auto">
            <a:xfrm>
              <a:off x="3697" y="3249"/>
              <a:ext cx="261" cy="59"/>
              <a:chOff x="2457" y="2192"/>
              <a:chExt cx="3269" cy="627"/>
            </a:xfrm>
          </p:grpSpPr>
          <p:sp>
            <p:nvSpPr>
              <p:cNvPr id="21634" name="Freeform 94"/>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35" name="Freeform 95"/>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3" name="Group 96"/>
            <p:cNvGrpSpPr>
              <a:grpSpLocks/>
            </p:cNvGrpSpPr>
            <p:nvPr/>
          </p:nvGrpSpPr>
          <p:grpSpPr bwMode="auto">
            <a:xfrm>
              <a:off x="3833" y="3385"/>
              <a:ext cx="261" cy="59"/>
              <a:chOff x="2457" y="2192"/>
              <a:chExt cx="3269" cy="627"/>
            </a:xfrm>
          </p:grpSpPr>
          <p:sp>
            <p:nvSpPr>
              <p:cNvPr id="21632" name="Freeform 97"/>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33" name="Freeform 98"/>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4" name="Group 99"/>
            <p:cNvGrpSpPr>
              <a:grpSpLocks/>
            </p:cNvGrpSpPr>
            <p:nvPr/>
          </p:nvGrpSpPr>
          <p:grpSpPr bwMode="auto">
            <a:xfrm>
              <a:off x="3969" y="3521"/>
              <a:ext cx="261" cy="59"/>
              <a:chOff x="2457" y="2192"/>
              <a:chExt cx="3269" cy="627"/>
            </a:xfrm>
          </p:grpSpPr>
          <p:sp>
            <p:nvSpPr>
              <p:cNvPr id="21630" name="Freeform 100"/>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31" name="Freeform 101"/>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5" name="Group 102"/>
            <p:cNvGrpSpPr>
              <a:grpSpLocks/>
            </p:cNvGrpSpPr>
            <p:nvPr/>
          </p:nvGrpSpPr>
          <p:grpSpPr bwMode="auto">
            <a:xfrm>
              <a:off x="3516" y="2795"/>
              <a:ext cx="261" cy="59"/>
              <a:chOff x="2457" y="2192"/>
              <a:chExt cx="3269" cy="627"/>
            </a:xfrm>
          </p:grpSpPr>
          <p:sp>
            <p:nvSpPr>
              <p:cNvPr id="21628" name="Freeform 103"/>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29" name="Freeform 104"/>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6" name="Group 105"/>
            <p:cNvGrpSpPr>
              <a:grpSpLocks/>
            </p:cNvGrpSpPr>
            <p:nvPr/>
          </p:nvGrpSpPr>
          <p:grpSpPr bwMode="auto">
            <a:xfrm>
              <a:off x="3652" y="2931"/>
              <a:ext cx="261" cy="59"/>
              <a:chOff x="2457" y="2192"/>
              <a:chExt cx="3269" cy="627"/>
            </a:xfrm>
          </p:grpSpPr>
          <p:sp>
            <p:nvSpPr>
              <p:cNvPr id="21626" name="Freeform 106"/>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27" name="Freeform 107"/>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7" name="Group 108"/>
            <p:cNvGrpSpPr>
              <a:grpSpLocks/>
            </p:cNvGrpSpPr>
            <p:nvPr/>
          </p:nvGrpSpPr>
          <p:grpSpPr bwMode="auto">
            <a:xfrm>
              <a:off x="3788" y="3067"/>
              <a:ext cx="261" cy="59"/>
              <a:chOff x="2457" y="2192"/>
              <a:chExt cx="3269" cy="627"/>
            </a:xfrm>
          </p:grpSpPr>
          <p:sp>
            <p:nvSpPr>
              <p:cNvPr id="21624" name="Freeform 109"/>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25" name="Freeform 110"/>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8" name="Group 111"/>
            <p:cNvGrpSpPr>
              <a:grpSpLocks/>
            </p:cNvGrpSpPr>
            <p:nvPr/>
          </p:nvGrpSpPr>
          <p:grpSpPr bwMode="auto">
            <a:xfrm>
              <a:off x="3924" y="3203"/>
              <a:ext cx="261" cy="59"/>
              <a:chOff x="2457" y="2192"/>
              <a:chExt cx="3269" cy="627"/>
            </a:xfrm>
          </p:grpSpPr>
          <p:sp>
            <p:nvSpPr>
              <p:cNvPr id="21622" name="Freeform 112"/>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23" name="Freeform 113"/>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nvGrpSpPr>
            <p:cNvPr id="21619" name="Group 114"/>
            <p:cNvGrpSpPr>
              <a:grpSpLocks/>
            </p:cNvGrpSpPr>
            <p:nvPr/>
          </p:nvGrpSpPr>
          <p:grpSpPr bwMode="auto">
            <a:xfrm>
              <a:off x="4060" y="3339"/>
              <a:ext cx="261" cy="59"/>
              <a:chOff x="2457" y="2192"/>
              <a:chExt cx="3269" cy="627"/>
            </a:xfrm>
          </p:grpSpPr>
          <p:sp>
            <p:nvSpPr>
              <p:cNvPr id="21620" name="Freeform 115"/>
              <p:cNvSpPr>
                <a:spLocks/>
              </p:cNvSpPr>
              <p:nvPr/>
            </p:nvSpPr>
            <p:spPr bwMode="auto">
              <a:xfrm>
                <a:off x="2706" y="2282"/>
                <a:ext cx="212" cy="197"/>
              </a:xfrm>
              <a:custGeom>
                <a:avLst/>
                <a:gdLst>
                  <a:gd name="T0" fmla="*/ 210 w 212"/>
                  <a:gd name="T1" fmla="*/ 29 h 197"/>
                  <a:gd name="T2" fmla="*/ 21 w 212"/>
                  <a:gd name="T3" fmla="*/ 22 h 197"/>
                  <a:gd name="T4" fmla="*/ 159 w 212"/>
                  <a:gd name="T5" fmla="*/ 161 h 197"/>
                  <a:gd name="T6" fmla="*/ 181 w 212"/>
                  <a:gd name="T7" fmla="*/ 153 h 197"/>
                  <a:gd name="T8" fmla="*/ 145 w 212"/>
                  <a:gd name="T9" fmla="*/ 15 h 197"/>
                  <a:gd name="T10" fmla="*/ 0 60000 65536"/>
                  <a:gd name="T11" fmla="*/ 0 60000 65536"/>
                  <a:gd name="T12" fmla="*/ 0 60000 65536"/>
                  <a:gd name="T13" fmla="*/ 0 60000 65536"/>
                  <a:gd name="T14" fmla="*/ 0 60000 65536"/>
                  <a:gd name="T15" fmla="*/ 0 w 212"/>
                  <a:gd name="T16" fmla="*/ 0 h 197"/>
                  <a:gd name="T17" fmla="*/ 212 w 212"/>
                  <a:gd name="T18" fmla="*/ 197 h 197"/>
                </a:gdLst>
                <a:ahLst/>
                <a:cxnLst>
                  <a:cxn ang="T10">
                    <a:pos x="T0" y="T1"/>
                  </a:cxn>
                  <a:cxn ang="T11">
                    <a:pos x="T2" y="T3"/>
                  </a:cxn>
                  <a:cxn ang="T12">
                    <a:pos x="T4" y="T5"/>
                  </a:cxn>
                  <a:cxn ang="T13">
                    <a:pos x="T6" y="T7"/>
                  </a:cxn>
                  <a:cxn ang="T14">
                    <a:pos x="T8" y="T9"/>
                  </a:cxn>
                </a:cxnLst>
                <a:rect l="T15" t="T16" r="T17" b="T18"/>
                <a:pathLst>
                  <a:path w="212" h="197">
                    <a:moveTo>
                      <a:pt x="210" y="29"/>
                    </a:moveTo>
                    <a:cubicBezTo>
                      <a:pt x="121" y="0"/>
                      <a:pt x="182" y="14"/>
                      <a:pt x="21" y="22"/>
                    </a:cubicBezTo>
                    <a:cubicBezTo>
                      <a:pt x="30" y="197"/>
                      <a:pt x="0" y="171"/>
                      <a:pt x="159" y="161"/>
                    </a:cubicBezTo>
                    <a:cubicBezTo>
                      <a:pt x="166" y="158"/>
                      <a:pt x="175" y="159"/>
                      <a:pt x="181" y="153"/>
                    </a:cubicBezTo>
                    <a:cubicBezTo>
                      <a:pt x="212" y="122"/>
                      <a:pt x="181" y="33"/>
                      <a:pt x="145" y="15"/>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21" name="Freeform 116"/>
              <p:cNvSpPr>
                <a:spLocks/>
              </p:cNvSpPr>
              <p:nvPr/>
            </p:nvSpPr>
            <p:spPr bwMode="auto">
              <a:xfrm>
                <a:off x="2457" y="2192"/>
                <a:ext cx="3269" cy="627"/>
              </a:xfrm>
              <a:custGeom>
                <a:avLst/>
                <a:gdLst>
                  <a:gd name="T0" fmla="*/ 591 w 3269"/>
                  <a:gd name="T1" fmla="*/ 25 h 627"/>
                  <a:gd name="T2" fmla="*/ 1961 w 3269"/>
                  <a:gd name="T3" fmla="*/ 54 h 627"/>
                  <a:gd name="T4" fmla="*/ 2115 w 3269"/>
                  <a:gd name="T5" fmla="*/ 83 h 627"/>
                  <a:gd name="T6" fmla="*/ 2924 w 3269"/>
                  <a:gd name="T7" fmla="*/ 112 h 627"/>
                  <a:gd name="T8" fmla="*/ 2946 w 3269"/>
                  <a:gd name="T9" fmla="*/ 112 h 627"/>
                  <a:gd name="T10" fmla="*/ 2968 w 3269"/>
                  <a:gd name="T11" fmla="*/ 97 h 627"/>
                  <a:gd name="T12" fmla="*/ 3179 w 3269"/>
                  <a:gd name="T13" fmla="*/ 127 h 627"/>
                  <a:gd name="T14" fmla="*/ 3077 w 3269"/>
                  <a:gd name="T15" fmla="*/ 148 h 627"/>
                  <a:gd name="T16" fmla="*/ 2982 w 3269"/>
                  <a:gd name="T17" fmla="*/ 163 h 627"/>
                  <a:gd name="T18" fmla="*/ 2953 w 3269"/>
                  <a:gd name="T19" fmla="*/ 185 h 627"/>
                  <a:gd name="T20" fmla="*/ 2880 w 3269"/>
                  <a:gd name="T21" fmla="*/ 192 h 627"/>
                  <a:gd name="T22" fmla="*/ 2785 w 3269"/>
                  <a:gd name="T23" fmla="*/ 221 h 627"/>
                  <a:gd name="T24" fmla="*/ 2742 w 3269"/>
                  <a:gd name="T25" fmla="*/ 236 h 627"/>
                  <a:gd name="T26" fmla="*/ 2508 w 3269"/>
                  <a:gd name="T27" fmla="*/ 272 h 627"/>
                  <a:gd name="T28" fmla="*/ 2246 w 3269"/>
                  <a:gd name="T29" fmla="*/ 316 h 627"/>
                  <a:gd name="T30" fmla="*/ 1947 w 3269"/>
                  <a:gd name="T31" fmla="*/ 367 h 627"/>
                  <a:gd name="T32" fmla="*/ 1881 w 3269"/>
                  <a:gd name="T33" fmla="*/ 389 h 627"/>
                  <a:gd name="T34" fmla="*/ 1794 w 3269"/>
                  <a:gd name="T35" fmla="*/ 447 h 627"/>
                  <a:gd name="T36" fmla="*/ 1655 w 3269"/>
                  <a:gd name="T37" fmla="*/ 491 h 627"/>
                  <a:gd name="T38" fmla="*/ 1626 w 3269"/>
                  <a:gd name="T39" fmla="*/ 498 h 627"/>
                  <a:gd name="T40" fmla="*/ 1582 w 3269"/>
                  <a:gd name="T41" fmla="*/ 528 h 627"/>
                  <a:gd name="T42" fmla="*/ 1473 w 3269"/>
                  <a:gd name="T43" fmla="*/ 564 h 627"/>
                  <a:gd name="T44" fmla="*/ 1086 w 3269"/>
                  <a:gd name="T45" fmla="*/ 593 h 627"/>
                  <a:gd name="T46" fmla="*/ 926 w 3269"/>
                  <a:gd name="T47" fmla="*/ 564 h 627"/>
                  <a:gd name="T48" fmla="*/ 890 w 3269"/>
                  <a:gd name="T49" fmla="*/ 535 h 627"/>
                  <a:gd name="T50" fmla="*/ 802 w 3269"/>
                  <a:gd name="T51" fmla="*/ 469 h 627"/>
                  <a:gd name="T52" fmla="*/ 678 w 3269"/>
                  <a:gd name="T53" fmla="*/ 477 h 627"/>
                  <a:gd name="T54" fmla="*/ 664 w 3269"/>
                  <a:gd name="T55" fmla="*/ 498 h 627"/>
                  <a:gd name="T56" fmla="*/ 576 w 3269"/>
                  <a:gd name="T57" fmla="*/ 586 h 627"/>
                  <a:gd name="T58" fmla="*/ 408 w 3269"/>
                  <a:gd name="T59" fmla="*/ 564 h 627"/>
                  <a:gd name="T60" fmla="*/ 95 w 3269"/>
                  <a:gd name="T61" fmla="*/ 484 h 627"/>
                  <a:gd name="T62" fmla="*/ 0 w 3269"/>
                  <a:gd name="T63" fmla="*/ 331 h 627"/>
                  <a:gd name="T64" fmla="*/ 88 w 3269"/>
                  <a:gd name="T65" fmla="*/ 156 h 627"/>
                  <a:gd name="T66" fmla="*/ 357 w 3269"/>
                  <a:gd name="T67" fmla="*/ 25 h 627"/>
                  <a:gd name="T68" fmla="*/ 583 w 3269"/>
                  <a:gd name="T69" fmla="*/ 39 h 627"/>
                  <a:gd name="T70" fmla="*/ 693 w 3269"/>
                  <a:gd name="T71" fmla="*/ 39 h 6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269"/>
                  <a:gd name="T109" fmla="*/ 0 h 627"/>
                  <a:gd name="T110" fmla="*/ 3269 w 3269"/>
                  <a:gd name="T111" fmla="*/ 627 h 6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269" h="627">
                    <a:moveTo>
                      <a:pt x="591" y="25"/>
                    </a:moveTo>
                    <a:cubicBezTo>
                      <a:pt x="1051" y="29"/>
                      <a:pt x="1503" y="43"/>
                      <a:pt x="1961" y="54"/>
                    </a:cubicBezTo>
                    <a:cubicBezTo>
                      <a:pt x="2013" y="70"/>
                      <a:pt x="2061" y="77"/>
                      <a:pt x="2115" y="83"/>
                    </a:cubicBezTo>
                    <a:cubicBezTo>
                      <a:pt x="2379" y="169"/>
                      <a:pt x="2594" y="109"/>
                      <a:pt x="2924" y="112"/>
                    </a:cubicBezTo>
                    <a:cubicBezTo>
                      <a:pt x="2949" y="151"/>
                      <a:pt x="2929" y="133"/>
                      <a:pt x="2946" y="112"/>
                    </a:cubicBezTo>
                    <a:cubicBezTo>
                      <a:pt x="2952" y="105"/>
                      <a:pt x="2961" y="102"/>
                      <a:pt x="2968" y="97"/>
                    </a:cubicBezTo>
                    <a:cubicBezTo>
                      <a:pt x="3018" y="133"/>
                      <a:pt x="3127" y="124"/>
                      <a:pt x="3179" y="127"/>
                    </a:cubicBezTo>
                    <a:cubicBezTo>
                      <a:pt x="3269" y="156"/>
                      <a:pt x="3238" y="140"/>
                      <a:pt x="3077" y="148"/>
                    </a:cubicBezTo>
                    <a:cubicBezTo>
                      <a:pt x="3075" y="148"/>
                      <a:pt x="3003" y="151"/>
                      <a:pt x="2982" y="163"/>
                    </a:cubicBezTo>
                    <a:cubicBezTo>
                      <a:pt x="2971" y="169"/>
                      <a:pt x="2965" y="182"/>
                      <a:pt x="2953" y="185"/>
                    </a:cubicBezTo>
                    <a:cubicBezTo>
                      <a:pt x="2929" y="192"/>
                      <a:pt x="2904" y="190"/>
                      <a:pt x="2880" y="192"/>
                    </a:cubicBezTo>
                    <a:cubicBezTo>
                      <a:pt x="2848" y="202"/>
                      <a:pt x="2817" y="211"/>
                      <a:pt x="2785" y="221"/>
                    </a:cubicBezTo>
                    <a:cubicBezTo>
                      <a:pt x="2770" y="225"/>
                      <a:pt x="2742" y="236"/>
                      <a:pt x="2742" y="236"/>
                    </a:cubicBezTo>
                    <a:cubicBezTo>
                      <a:pt x="2679" y="299"/>
                      <a:pt x="2612" y="268"/>
                      <a:pt x="2508" y="272"/>
                    </a:cubicBezTo>
                    <a:cubicBezTo>
                      <a:pt x="2393" y="314"/>
                      <a:pt x="2411" y="309"/>
                      <a:pt x="2246" y="316"/>
                    </a:cubicBezTo>
                    <a:cubicBezTo>
                      <a:pt x="2144" y="327"/>
                      <a:pt x="2048" y="353"/>
                      <a:pt x="1947" y="367"/>
                    </a:cubicBezTo>
                    <a:cubicBezTo>
                      <a:pt x="1925" y="374"/>
                      <a:pt x="1903" y="382"/>
                      <a:pt x="1881" y="389"/>
                    </a:cubicBezTo>
                    <a:cubicBezTo>
                      <a:pt x="1850" y="410"/>
                      <a:pt x="1830" y="435"/>
                      <a:pt x="1794" y="447"/>
                    </a:cubicBezTo>
                    <a:cubicBezTo>
                      <a:pt x="1747" y="479"/>
                      <a:pt x="1714" y="485"/>
                      <a:pt x="1655" y="491"/>
                    </a:cubicBezTo>
                    <a:cubicBezTo>
                      <a:pt x="1645" y="493"/>
                      <a:pt x="1635" y="494"/>
                      <a:pt x="1626" y="498"/>
                    </a:cubicBezTo>
                    <a:cubicBezTo>
                      <a:pt x="1610" y="506"/>
                      <a:pt x="1599" y="523"/>
                      <a:pt x="1582" y="528"/>
                    </a:cubicBezTo>
                    <a:cubicBezTo>
                      <a:pt x="1546" y="540"/>
                      <a:pt x="1509" y="552"/>
                      <a:pt x="1473" y="564"/>
                    </a:cubicBezTo>
                    <a:cubicBezTo>
                      <a:pt x="1380" y="627"/>
                      <a:pt x="1206" y="585"/>
                      <a:pt x="1086" y="593"/>
                    </a:cubicBezTo>
                    <a:cubicBezTo>
                      <a:pt x="1026" y="588"/>
                      <a:pt x="983" y="578"/>
                      <a:pt x="926" y="564"/>
                    </a:cubicBezTo>
                    <a:cubicBezTo>
                      <a:pt x="895" y="515"/>
                      <a:pt x="932" y="562"/>
                      <a:pt x="890" y="535"/>
                    </a:cubicBezTo>
                    <a:cubicBezTo>
                      <a:pt x="858" y="514"/>
                      <a:pt x="839" y="482"/>
                      <a:pt x="802" y="469"/>
                    </a:cubicBezTo>
                    <a:cubicBezTo>
                      <a:pt x="761" y="472"/>
                      <a:pt x="719" y="468"/>
                      <a:pt x="678" y="477"/>
                    </a:cubicBezTo>
                    <a:cubicBezTo>
                      <a:pt x="670" y="479"/>
                      <a:pt x="669" y="492"/>
                      <a:pt x="664" y="498"/>
                    </a:cubicBezTo>
                    <a:cubicBezTo>
                      <a:pt x="637" y="531"/>
                      <a:pt x="610" y="560"/>
                      <a:pt x="576" y="586"/>
                    </a:cubicBezTo>
                    <a:cubicBezTo>
                      <a:pt x="482" y="581"/>
                      <a:pt x="473" y="585"/>
                      <a:pt x="408" y="564"/>
                    </a:cubicBezTo>
                    <a:cubicBezTo>
                      <a:pt x="343" y="517"/>
                      <a:pt x="178" y="510"/>
                      <a:pt x="95" y="484"/>
                    </a:cubicBezTo>
                    <a:cubicBezTo>
                      <a:pt x="60" y="432"/>
                      <a:pt x="19" y="392"/>
                      <a:pt x="0" y="331"/>
                    </a:cubicBezTo>
                    <a:cubicBezTo>
                      <a:pt x="8" y="256"/>
                      <a:pt x="21" y="198"/>
                      <a:pt x="88" y="156"/>
                    </a:cubicBezTo>
                    <a:cubicBezTo>
                      <a:pt x="147" y="64"/>
                      <a:pt x="258" y="41"/>
                      <a:pt x="357" y="25"/>
                    </a:cubicBezTo>
                    <a:cubicBezTo>
                      <a:pt x="425" y="0"/>
                      <a:pt x="512" y="31"/>
                      <a:pt x="583" y="39"/>
                    </a:cubicBezTo>
                    <a:cubicBezTo>
                      <a:pt x="620" y="51"/>
                      <a:pt x="655" y="39"/>
                      <a:pt x="693" y="39"/>
                    </a:cubicBezTo>
                  </a:path>
                </a:pathLst>
              </a:cu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grpSp>
      <p:sp>
        <p:nvSpPr>
          <p:cNvPr id="21546" name="Freeform 117"/>
          <p:cNvSpPr>
            <a:spLocks/>
          </p:cNvSpPr>
          <p:nvPr/>
        </p:nvSpPr>
        <p:spPr bwMode="auto">
          <a:xfrm rot="4308287">
            <a:off x="7981157" y="3740944"/>
            <a:ext cx="1103312" cy="1200150"/>
          </a:xfrm>
          <a:custGeom>
            <a:avLst/>
            <a:gdLst>
              <a:gd name="T0" fmla="*/ 0 w 1270"/>
              <a:gd name="T1" fmla="*/ 2147483646 h 756"/>
              <a:gd name="T2" fmla="*/ 2147483646 w 1270"/>
              <a:gd name="T3" fmla="*/ 2147483646 h 756"/>
              <a:gd name="T4" fmla="*/ 2147483646 w 1270"/>
              <a:gd name="T5" fmla="*/ 2147483646 h 756"/>
              <a:gd name="T6" fmla="*/ 0 60000 65536"/>
              <a:gd name="T7" fmla="*/ 0 60000 65536"/>
              <a:gd name="T8" fmla="*/ 0 60000 65536"/>
              <a:gd name="T9" fmla="*/ 0 w 1270"/>
              <a:gd name="T10" fmla="*/ 0 h 756"/>
              <a:gd name="T11" fmla="*/ 1270 w 1270"/>
              <a:gd name="T12" fmla="*/ 756 h 756"/>
            </a:gdLst>
            <a:ahLst/>
            <a:cxnLst>
              <a:cxn ang="T6">
                <a:pos x="T0" y="T1"/>
              </a:cxn>
              <a:cxn ang="T7">
                <a:pos x="T2" y="T3"/>
              </a:cxn>
              <a:cxn ang="T8">
                <a:pos x="T4" y="T5"/>
              </a:cxn>
            </a:cxnLst>
            <a:rect l="T9" t="T10" r="T11" b="T12"/>
            <a:pathLst>
              <a:path w="1270" h="756">
                <a:moveTo>
                  <a:pt x="0" y="31"/>
                </a:moveTo>
                <a:cubicBezTo>
                  <a:pt x="347" y="15"/>
                  <a:pt x="695" y="0"/>
                  <a:pt x="907" y="121"/>
                </a:cubicBezTo>
                <a:cubicBezTo>
                  <a:pt x="1119" y="242"/>
                  <a:pt x="1209" y="650"/>
                  <a:pt x="1270" y="756"/>
                </a:cubicBezTo>
              </a:path>
            </a:pathLst>
          </a:custGeom>
          <a:noFill/>
          <a:ln w="762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grpSp>
        <p:nvGrpSpPr>
          <p:cNvPr id="21547" name="Group 118"/>
          <p:cNvGrpSpPr>
            <a:grpSpLocks noChangeAspect="1"/>
          </p:cNvGrpSpPr>
          <p:nvPr/>
        </p:nvGrpSpPr>
        <p:grpSpPr bwMode="auto">
          <a:xfrm>
            <a:off x="4238625" y="5876926"/>
            <a:ext cx="457200" cy="74613"/>
            <a:chOff x="1440" y="2968"/>
            <a:chExt cx="640" cy="216"/>
          </a:xfrm>
        </p:grpSpPr>
        <p:sp>
          <p:nvSpPr>
            <p:cNvPr id="21603" name="Freeform 119"/>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04" name="Oval 120"/>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48" name="Group 121"/>
          <p:cNvGrpSpPr>
            <a:grpSpLocks noChangeAspect="1"/>
          </p:cNvGrpSpPr>
          <p:nvPr/>
        </p:nvGrpSpPr>
        <p:grpSpPr bwMode="auto">
          <a:xfrm>
            <a:off x="4391025" y="6021388"/>
            <a:ext cx="457200" cy="82550"/>
            <a:chOff x="1440" y="2968"/>
            <a:chExt cx="640" cy="216"/>
          </a:xfrm>
        </p:grpSpPr>
        <p:sp>
          <p:nvSpPr>
            <p:cNvPr id="21601" name="Freeform 122"/>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02" name="Oval 123"/>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49" name="Group 124"/>
          <p:cNvGrpSpPr>
            <a:grpSpLocks noChangeAspect="1"/>
          </p:cNvGrpSpPr>
          <p:nvPr/>
        </p:nvGrpSpPr>
        <p:grpSpPr bwMode="auto">
          <a:xfrm>
            <a:off x="4848225" y="6021388"/>
            <a:ext cx="457200" cy="82550"/>
            <a:chOff x="1440" y="2968"/>
            <a:chExt cx="640" cy="216"/>
          </a:xfrm>
        </p:grpSpPr>
        <p:sp>
          <p:nvSpPr>
            <p:cNvPr id="21599" name="Freeform 125"/>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600" name="Oval 126"/>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50" name="Group 127"/>
          <p:cNvGrpSpPr>
            <a:grpSpLocks noChangeAspect="1"/>
          </p:cNvGrpSpPr>
          <p:nvPr/>
        </p:nvGrpSpPr>
        <p:grpSpPr bwMode="auto">
          <a:xfrm>
            <a:off x="4619625" y="6237288"/>
            <a:ext cx="457200" cy="95250"/>
            <a:chOff x="1440" y="2968"/>
            <a:chExt cx="640" cy="216"/>
          </a:xfrm>
        </p:grpSpPr>
        <p:sp>
          <p:nvSpPr>
            <p:cNvPr id="21597" name="Freeform 128"/>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98" name="Oval 129"/>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51" name="Group 130"/>
          <p:cNvGrpSpPr>
            <a:grpSpLocks noChangeAspect="1"/>
          </p:cNvGrpSpPr>
          <p:nvPr/>
        </p:nvGrpSpPr>
        <p:grpSpPr bwMode="auto">
          <a:xfrm>
            <a:off x="4772025" y="5805488"/>
            <a:ext cx="457200" cy="69850"/>
            <a:chOff x="1440" y="2968"/>
            <a:chExt cx="640" cy="216"/>
          </a:xfrm>
        </p:grpSpPr>
        <p:sp>
          <p:nvSpPr>
            <p:cNvPr id="21595" name="Freeform 131"/>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96" name="Oval 132"/>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52" name="Group 133"/>
          <p:cNvGrpSpPr>
            <a:grpSpLocks noChangeAspect="1"/>
          </p:cNvGrpSpPr>
          <p:nvPr/>
        </p:nvGrpSpPr>
        <p:grpSpPr bwMode="auto">
          <a:xfrm>
            <a:off x="2435225" y="5148263"/>
            <a:ext cx="693738" cy="152400"/>
            <a:chOff x="1440" y="2968"/>
            <a:chExt cx="640" cy="216"/>
          </a:xfrm>
        </p:grpSpPr>
        <p:sp>
          <p:nvSpPr>
            <p:cNvPr id="21593" name="Freeform 134"/>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94" name="Oval 135"/>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53" name="Group 136"/>
          <p:cNvGrpSpPr>
            <a:grpSpLocks noChangeAspect="1"/>
          </p:cNvGrpSpPr>
          <p:nvPr/>
        </p:nvGrpSpPr>
        <p:grpSpPr bwMode="auto">
          <a:xfrm>
            <a:off x="2667000" y="5445126"/>
            <a:ext cx="692150" cy="168275"/>
            <a:chOff x="1440" y="2968"/>
            <a:chExt cx="640" cy="216"/>
          </a:xfrm>
        </p:grpSpPr>
        <p:sp>
          <p:nvSpPr>
            <p:cNvPr id="21591" name="Freeform 137"/>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92" name="Oval 138"/>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54" name="Group 139"/>
          <p:cNvGrpSpPr>
            <a:grpSpLocks noChangeAspect="1"/>
          </p:cNvGrpSpPr>
          <p:nvPr/>
        </p:nvGrpSpPr>
        <p:grpSpPr bwMode="auto">
          <a:xfrm>
            <a:off x="3359150" y="5445126"/>
            <a:ext cx="693738" cy="168275"/>
            <a:chOff x="1440" y="2968"/>
            <a:chExt cx="640" cy="216"/>
          </a:xfrm>
        </p:grpSpPr>
        <p:sp>
          <p:nvSpPr>
            <p:cNvPr id="21589" name="Freeform 140"/>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90" name="Oval 141"/>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55" name="Group 142"/>
          <p:cNvGrpSpPr>
            <a:grpSpLocks/>
          </p:cNvGrpSpPr>
          <p:nvPr/>
        </p:nvGrpSpPr>
        <p:grpSpPr bwMode="auto">
          <a:xfrm>
            <a:off x="2063751" y="3213101"/>
            <a:ext cx="1655763" cy="720725"/>
            <a:chOff x="340" y="2024"/>
            <a:chExt cx="981" cy="350"/>
          </a:xfrm>
        </p:grpSpPr>
        <p:grpSp>
          <p:nvGrpSpPr>
            <p:cNvPr id="21574" name="Group 143"/>
            <p:cNvGrpSpPr>
              <a:grpSpLocks noChangeAspect="1"/>
            </p:cNvGrpSpPr>
            <p:nvPr/>
          </p:nvGrpSpPr>
          <p:grpSpPr bwMode="auto">
            <a:xfrm>
              <a:off x="340" y="2116"/>
              <a:ext cx="437" cy="96"/>
              <a:chOff x="1440" y="2968"/>
              <a:chExt cx="640" cy="216"/>
            </a:xfrm>
          </p:grpSpPr>
          <p:sp>
            <p:nvSpPr>
              <p:cNvPr id="21587" name="Freeform 144"/>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88" name="Oval 145"/>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75" name="Group 146"/>
            <p:cNvGrpSpPr>
              <a:grpSpLocks noChangeAspect="1"/>
            </p:cNvGrpSpPr>
            <p:nvPr/>
          </p:nvGrpSpPr>
          <p:grpSpPr bwMode="auto">
            <a:xfrm>
              <a:off x="612" y="2160"/>
              <a:ext cx="436" cy="106"/>
              <a:chOff x="1440" y="2968"/>
              <a:chExt cx="640" cy="216"/>
            </a:xfrm>
          </p:grpSpPr>
          <p:sp>
            <p:nvSpPr>
              <p:cNvPr id="21585" name="Freeform 147"/>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86" name="Oval 148"/>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76" name="Group 149"/>
            <p:cNvGrpSpPr>
              <a:grpSpLocks noChangeAspect="1"/>
            </p:cNvGrpSpPr>
            <p:nvPr/>
          </p:nvGrpSpPr>
          <p:grpSpPr bwMode="auto">
            <a:xfrm>
              <a:off x="431" y="2251"/>
              <a:ext cx="437" cy="106"/>
              <a:chOff x="1440" y="2968"/>
              <a:chExt cx="640" cy="216"/>
            </a:xfrm>
          </p:grpSpPr>
          <p:sp>
            <p:nvSpPr>
              <p:cNvPr id="21583" name="Freeform 150"/>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84" name="Oval 151"/>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77" name="Group 152"/>
            <p:cNvGrpSpPr>
              <a:grpSpLocks noChangeAspect="1"/>
            </p:cNvGrpSpPr>
            <p:nvPr/>
          </p:nvGrpSpPr>
          <p:grpSpPr bwMode="auto">
            <a:xfrm>
              <a:off x="703" y="2024"/>
              <a:ext cx="436" cy="90"/>
              <a:chOff x="1440" y="2968"/>
              <a:chExt cx="640" cy="216"/>
            </a:xfrm>
          </p:grpSpPr>
          <p:sp>
            <p:nvSpPr>
              <p:cNvPr id="21581" name="Freeform 153"/>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82" name="Oval 154"/>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nvGrpSpPr>
            <p:cNvPr id="21578" name="Group 155"/>
            <p:cNvGrpSpPr>
              <a:grpSpLocks noChangeAspect="1"/>
            </p:cNvGrpSpPr>
            <p:nvPr/>
          </p:nvGrpSpPr>
          <p:grpSpPr bwMode="auto">
            <a:xfrm>
              <a:off x="884" y="2251"/>
              <a:ext cx="437" cy="123"/>
              <a:chOff x="1440" y="2968"/>
              <a:chExt cx="640" cy="216"/>
            </a:xfrm>
          </p:grpSpPr>
          <p:sp>
            <p:nvSpPr>
              <p:cNvPr id="21579" name="Freeform 156"/>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80" name="Oval 157"/>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grpSp>
      <p:grpSp>
        <p:nvGrpSpPr>
          <p:cNvPr id="21556" name="Group 158"/>
          <p:cNvGrpSpPr>
            <a:grpSpLocks noChangeAspect="1"/>
          </p:cNvGrpSpPr>
          <p:nvPr/>
        </p:nvGrpSpPr>
        <p:grpSpPr bwMode="auto">
          <a:xfrm>
            <a:off x="3000375" y="5300664"/>
            <a:ext cx="692150" cy="142875"/>
            <a:chOff x="1440" y="2968"/>
            <a:chExt cx="640" cy="216"/>
          </a:xfrm>
        </p:grpSpPr>
        <p:sp>
          <p:nvSpPr>
            <p:cNvPr id="21572" name="Freeform 159"/>
            <p:cNvSpPr>
              <a:spLocks noChangeAspect="1"/>
            </p:cNvSpPr>
            <p:nvPr/>
          </p:nvSpPr>
          <p:spPr bwMode="auto">
            <a:xfrm>
              <a:off x="1440" y="2968"/>
              <a:ext cx="640" cy="216"/>
            </a:xfrm>
            <a:custGeom>
              <a:avLst/>
              <a:gdLst>
                <a:gd name="T0" fmla="*/ 48 w 640"/>
                <a:gd name="T1" fmla="*/ 8 h 216"/>
                <a:gd name="T2" fmla="*/ 48 w 640"/>
                <a:gd name="T3" fmla="*/ 200 h 216"/>
                <a:gd name="T4" fmla="*/ 192 w 640"/>
                <a:gd name="T5" fmla="*/ 56 h 216"/>
                <a:gd name="T6" fmla="*/ 432 w 640"/>
                <a:gd name="T7" fmla="*/ 8 h 216"/>
                <a:gd name="T8" fmla="*/ 624 w 640"/>
                <a:gd name="T9" fmla="*/ 104 h 216"/>
                <a:gd name="T10" fmla="*/ 336 w 640"/>
                <a:gd name="T11" fmla="*/ 200 h 216"/>
                <a:gd name="T12" fmla="*/ 48 w 640"/>
                <a:gd name="T13" fmla="*/ 8 h 216"/>
                <a:gd name="T14" fmla="*/ 0 60000 65536"/>
                <a:gd name="T15" fmla="*/ 0 60000 65536"/>
                <a:gd name="T16" fmla="*/ 0 60000 65536"/>
                <a:gd name="T17" fmla="*/ 0 60000 65536"/>
                <a:gd name="T18" fmla="*/ 0 60000 65536"/>
                <a:gd name="T19" fmla="*/ 0 60000 65536"/>
                <a:gd name="T20" fmla="*/ 0 60000 65536"/>
                <a:gd name="T21" fmla="*/ 0 w 640"/>
                <a:gd name="T22" fmla="*/ 0 h 216"/>
                <a:gd name="T23" fmla="*/ 640 w 640"/>
                <a:gd name="T24" fmla="*/ 216 h 2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0" h="216">
                  <a:moveTo>
                    <a:pt x="48" y="8"/>
                  </a:moveTo>
                  <a:cubicBezTo>
                    <a:pt x="0" y="8"/>
                    <a:pt x="24" y="192"/>
                    <a:pt x="48" y="200"/>
                  </a:cubicBezTo>
                  <a:cubicBezTo>
                    <a:pt x="72" y="208"/>
                    <a:pt x="128" y="88"/>
                    <a:pt x="192" y="56"/>
                  </a:cubicBezTo>
                  <a:cubicBezTo>
                    <a:pt x="256" y="24"/>
                    <a:pt x="360" y="0"/>
                    <a:pt x="432" y="8"/>
                  </a:cubicBezTo>
                  <a:cubicBezTo>
                    <a:pt x="504" y="16"/>
                    <a:pt x="640" y="72"/>
                    <a:pt x="624" y="104"/>
                  </a:cubicBezTo>
                  <a:cubicBezTo>
                    <a:pt x="608" y="136"/>
                    <a:pt x="432" y="216"/>
                    <a:pt x="336" y="200"/>
                  </a:cubicBezTo>
                  <a:cubicBezTo>
                    <a:pt x="240" y="184"/>
                    <a:pt x="96" y="8"/>
                    <a:pt x="48" y="8"/>
                  </a:cubicBezTo>
                  <a:close/>
                </a:path>
              </a:pathLst>
            </a:custGeom>
            <a:solidFill>
              <a:srgbClr val="FF99CC"/>
            </a:solidFill>
            <a:ln w="9525">
              <a:solidFill>
                <a:schemeClr val="tx1"/>
              </a:solidFill>
              <a:round/>
              <a:headEnd/>
              <a:tailEnd/>
            </a:ln>
          </p:spPr>
          <p:txBody>
            <a:bodyPr/>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73" name="Oval 160"/>
            <p:cNvSpPr>
              <a:spLocks noChangeAspect="1" noChangeArrowheads="1"/>
            </p:cNvSpPr>
            <p:nvPr/>
          </p:nvSpPr>
          <p:spPr bwMode="auto">
            <a:xfrm>
              <a:off x="1968" y="3024"/>
              <a:ext cx="48" cy="48"/>
            </a:xfrm>
            <a:prstGeom prst="ellipse">
              <a:avLst/>
            </a:prstGeom>
            <a:solidFill>
              <a:schemeClr val="tx1"/>
            </a:solidFill>
            <a:ln w="9525">
              <a:solidFill>
                <a:schemeClr val="tx1"/>
              </a:solidFill>
              <a:round/>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grpSp>
      <p:sp>
        <p:nvSpPr>
          <p:cNvPr id="21557" name="Line 161"/>
          <p:cNvSpPr>
            <a:spLocks noChangeShapeType="1"/>
          </p:cNvSpPr>
          <p:nvPr/>
        </p:nvSpPr>
        <p:spPr bwMode="auto">
          <a:xfrm flipH="1">
            <a:off x="5556250" y="5445125"/>
            <a:ext cx="1943100" cy="431800"/>
          </a:xfrm>
          <a:prstGeom prst="line">
            <a:avLst/>
          </a:prstGeom>
          <a:noFill/>
          <a:ln w="76200">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58" name="Freeform 162"/>
          <p:cNvSpPr>
            <a:spLocks/>
          </p:cNvSpPr>
          <p:nvPr/>
        </p:nvSpPr>
        <p:spPr bwMode="auto">
          <a:xfrm rot="10800000">
            <a:off x="3575050" y="5589588"/>
            <a:ext cx="636588" cy="334962"/>
          </a:xfrm>
          <a:custGeom>
            <a:avLst/>
            <a:gdLst>
              <a:gd name="T0" fmla="*/ 0 w 1270"/>
              <a:gd name="T1" fmla="*/ 2147483646 h 756"/>
              <a:gd name="T2" fmla="*/ 2147483646 w 1270"/>
              <a:gd name="T3" fmla="*/ 2147483646 h 756"/>
              <a:gd name="T4" fmla="*/ 2147483646 w 1270"/>
              <a:gd name="T5" fmla="*/ 2147483646 h 756"/>
              <a:gd name="T6" fmla="*/ 0 60000 65536"/>
              <a:gd name="T7" fmla="*/ 0 60000 65536"/>
              <a:gd name="T8" fmla="*/ 0 60000 65536"/>
              <a:gd name="T9" fmla="*/ 0 w 1270"/>
              <a:gd name="T10" fmla="*/ 0 h 756"/>
              <a:gd name="T11" fmla="*/ 1270 w 1270"/>
              <a:gd name="T12" fmla="*/ 756 h 756"/>
            </a:gdLst>
            <a:ahLst/>
            <a:cxnLst>
              <a:cxn ang="T6">
                <a:pos x="T0" y="T1"/>
              </a:cxn>
              <a:cxn ang="T7">
                <a:pos x="T2" y="T3"/>
              </a:cxn>
              <a:cxn ang="T8">
                <a:pos x="T4" y="T5"/>
              </a:cxn>
            </a:cxnLst>
            <a:rect l="T9" t="T10" r="T11" b="T12"/>
            <a:pathLst>
              <a:path w="1270" h="756">
                <a:moveTo>
                  <a:pt x="0" y="31"/>
                </a:moveTo>
                <a:cubicBezTo>
                  <a:pt x="347" y="15"/>
                  <a:pt x="695" y="0"/>
                  <a:pt x="907" y="121"/>
                </a:cubicBezTo>
                <a:cubicBezTo>
                  <a:pt x="1119" y="242"/>
                  <a:pt x="1209" y="650"/>
                  <a:pt x="1270" y="756"/>
                </a:cubicBezTo>
              </a:path>
            </a:pathLst>
          </a:custGeom>
          <a:noFill/>
          <a:ln w="762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59" name="Freeform 163"/>
          <p:cNvSpPr>
            <a:spLocks/>
          </p:cNvSpPr>
          <p:nvPr/>
        </p:nvSpPr>
        <p:spPr bwMode="auto">
          <a:xfrm rot="-5400000">
            <a:off x="2580482" y="2085182"/>
            <a:ext cx="1103313" cy="1200150"/>
          </a:xfrm>
          <a:custGeom>
            <a:avLst/>
            <a:gdLst>
              <a:gd name="T0" fmla="*/ 0 w 1270"/>
              <a:gd name="T1" fmla="*/ 2147483646 h 756"/>
              <a:gd name="T2" fmla="*/ 2147483646 w 1270"/>
              <a:gd name="T3" fmla="*/ 2147483646 h 756"/>
              <a:gd name="T4" fmla="*/ 2147483646 w 1270"/>
              <a:gd name="T5" fmla="*/ 2147483646 h 756"/>
              <a:gd name="T6" fmla="*/ 0 60000 65536"/>
              <a:gd name="T7" fmla="*/ 0 60000 65536"/>
              <a:gd name="T8" fmla="*/ 0 60000 65536"/>
              <a:gd name="T9" fmla="*/ 0 w 1270"/>
              <a:gd name="T10" fmla="*/ 0 h 756"/>
              <a:gd name="T11" fmla="*/ 1270 w 1270"/>
              <a:gd name="T12" fmla="*/ 756 h 756"/>
            </a:gdLst>
            <a:ahLst/>
            <a:cxnLst>
              <a:cxn ang="T6">
                <a:pos x="T0" y="T1"/>
              </a:cxn>
              <a:cxn ang="T7">
                <a:pos x="T2" y="T3"/>
              </a:cxn>
              <a:cxn ang="T8">
                <a:pos x="T4" y="T5"/>
              </a:cxn>
            </a:cxnLst>
            <a:rect l="T9" t="T10" r="T11" b="T12"/>
            <a:pathLst>
              <a:path w="1270" h="756">
                <a:moveTo>
                  <a:pt x="0" y="31"/>
                </a:moveTo>
                <a:cubicBezTo>
                  <a:pt x="347" y="15"/>
                  <a:pt x="695" y="0"/>
                  <a:pt x="907" y="121"/>
                </a:cubicBezTo>
                <a:cubicBezTo>
                  <a:pt x="1119" y="242"/>
                  <a:pt x="1209" y="650"/>
                  <a:pt x="1270" y="756"/>
                </a:cubicBezTo>
              </a:path>
            </a:pathLst>
          </a:custGeom>
          <a:noFill/>
          <a:ln w="762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61" name="Text Box 165"/>
          <p:cNvSpPr txBox="1">
            <a:spLocks noChangeArrowheads="1"/>
          </p:cNvSpPr>
          <p:nvPr/>
        </p:nvSpPr>
        <p:spPr bwMode="auto">
          <a:xfrm>
            <a:off x="9012238" y="4076700"/>
            <a:ext cx="208915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600" dirty="0">
                <a:solidFill>
                  <a:srgbClr val="0033CC"/>
                </a:solidFill>
                <a:latin typeface="Arial Unicode MS" panose="020B0604020202020204" pitchFamily="34" charset="-128"/>
              </a:rPr>
              <a:t>επώαση</a:t>
            </a:r>
          </a:p>
        </p:txBody>
      </p:sp>
      <p:sp>
        <p:nvSpPr>
          <p:cNvPr id="21562" name="Text Box 166"/>
          <p:cNvSpPr txBox="1">
            <a:spLocks noChangeArrowheads="1"/>
          </p:cNvSpPr>
          <p:nvPr/>
        </p:nvSpPr>
        <p:spPr bwMode="auto">
          <a:xfrm>
            <a:off x="2603501" y="2492375"/>
            <a:ext cx="24495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600" dirty="0">
                <a:solidFill>
                  <a:srgbClr val="0033CC"/>
                </a:solidFill>
                <a:latin typeface="Arial Unicode MS" panose="020B0604020202020204" pitchFamily="34" charset="-128"/>
              </a:rPr>
              <a:t>Ωρίμανση</a:t>
            </a:r>
          </a:p>
        </p:txBody>
      </p:sp>
      <p:sp>
        <p:nvSpPr>
          <p:cNvPr id="21563" name="Text Box 167"/>
          <p:cNvSpPr txBox="1">
            <a:spLocks noChangeArrowheads="1"/>
          </p:cNvSpPr>
          <p:nvPr/>
        </p:nvSpPr>
        <p:spPr bwMode="auto">
          <a:xfrm>
            <a:off x="8305320" y="5498052"/>
            <a:ext cx="17287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2400" dirty="0">
                <a:solidFill>
                  <a:srgbClr val="FF0000"/>
                </a:solidFill>
                <a:latin typeface="Arial Unicode MS" panose="020B0604020202020204" pitchFamily="34" charset="-128"/>
              </a:rPr>
              <a:t>νύμφες</a:t>
            </a:r>
          </a:p>
        </p:txBody>
      </p:sp>
      <p:sp>
        <p:nvSpPr>
          <p:cNvPr id="21564" name="Freeform 168"/>
          <p:cNvSpPr>
            <a:spLocks/>
          </p:cNvSpPr>
          <p:nvPr/>
        </p:nvSpPr>
        <p:spPr bwMode="auto">
          <a:xfrm>
            <a:off x="2782888" y="4076700"/>
            <a:ext cx="569912" cy="1201738"/>
          </a:xfrm>
          <a:custGeom>
            <a:avLst/>
            <a:gdLst>
              <a:gd name="T0" fmla="*/ 2147483646 w 268"/>
              <a:gd name="T1" fmla="*/ 2147483646 h 439"/>
              <a:gd name="T2" fmla="*/ 2147483646 w 268"/>
              <a:gd name="T3" fmla="*/ 2147483646 h 439"/>
              <a:gd name="T4" fmla="*/ 0 w 268"/>
              <a:gd name="T5" fmla="*/ 0 h 439"/>
              <a:gd name="T6" fmla="*/ 0 60000 65536"/>
              <a:gd name="T7" fmla="*/ 0 60000 65536"/>
              <a:gd name="T8" fmla="*/ 0 60000 65536"/>
              <a:gd name="T9" fmla="*/ 0 w 268"/>
              <a:gd name="T10" fmla="*/ 0 h 439"/>
              <a:gd name="T11" fmla="*/ 268 w 268"/>
              <a:gd name="T12" fmla="*/ 439 h 439"/>
            </a:gdLst>
            <a:ahLst/>
            <a:cxnLst>
              <a:cxn ang="T6">
                <a:pos x="T0" y="T1"/>
              </a:cxn>
              <a:cxn ang="T7">
                <a:pos x="T2" y="T3"/>
              </a:cxn>
              <a:cxn ang="T8">
                <a:pos x="T4" y="T5"/>
              </a:cxn>
            </a:cxnLst>
            <a:rect l="T9" t="T10" r="T11" b="T12"/>
            <a:pathLst>
              <a:path w="268" h="439">
                <a:moveTo>
                  <a:pt x="268" y="439"/>
                </a:moveTo>
                <a:cubicBezTo>
                  <a:pt x="244" y="404"/>
                  <a:pt x="175" y="301"/>
                  <a:pt x="130" y="228"/>
                </a:cubicBezTo>
                <a:cubicBezTo>
                  <a:pt x="85" y="155"/>
                  <a:pt x="22" y="38"/>
                  <a:pt x="0" y="0"/>
                </a:cubicBezTo>
              </a:path>
            </a:pathLst>
          </a:custGeom>
          <a:noFill/>
          <a:ln w="76200">
            <a:solidFill>
              <a:schemeClr val="tx1"/>
            </a:solidFill>
            <a:miter lim="800000"/>
            <a:headEnd/>
            <a:tailEnd type="triangle" w="med" len="me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21565" name="Text Box 169"/>
          <p:cNvSpPr txBox="1">
            <a:spLocks noChangeArrowheads="1"/>
          </p:cNvSpPr>
          <p:nvPr/>
        </p:nvSpPr>
        <p:spPr bwMode="auto">
          <a:xfrm>
            <a:off x="6096001" y="5839655"/>
            <a:ext cx="1655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600" dirty="0">
                <a:solidFill>
                  <a:srgbClr val="0033CC"/>
                </a:solidFill>
                <a:latin typeface="Arial Unicode MS" panose="020B0604020202020204" pitchFamily="34" charset="-128"/>
              </a:rPr>
              <a:t>Μεταμόρφωση</a:t>
            </a:r>
          </a:p>
        </p:txBody>
      </p:sp>
      <p:sp>
        <p:nvSpPr>
          <p:cNvPr id="21566" name="Text Box 170"/>
          <p:cNvSpPr txBox="1">
            <a:spLocks noChangeArrowheads="1"/>
          </p:cNvSpPr>
          <p:nvPr/>
        </p:nvSpPr>
        <p:spPr bwMode="auto">
          <a:xfrm>
            <a:off x="3432176" y="3357563"/>
            <a:ext cx="16557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600" dirty="0">
                <a:solidFill>
                  <a:srgbClr val="0033CC"/>
                </a:solidFill>
                <a:latin typeface="Arial Unicode MS" panose="020B0604020202020204" pitchFamily="34" charset="-128"/>
              </a:rPr>
              <a:t>2 </a:t>
            </a:r>
            <a:r>
              <a:rPr lang="el-GR" altLang="en-US" sz="1600" dirty="0">
                <a:solidFill>
                  <a:srgbClr val="0033CC"/>
                </a:solidFill>
                <a:latin typeface="Arial Unicode MS" panose="020B0604020202020204" pitchFamily="34" charset="-128"/>
              </a:rPr>
              <a:t>ετών</a:t>
            </a:r>
            <a:endParaRPr lang="en-US" altLang="en-US" sz="1600" dirty="0">
              <a:solidFill>
                <a:srgbClr val="0033CC"/>
              </a:solidFill>
              <a:latin typeface="Arial Unicode MS" panose="020B0604020202020204" pitchFamily="34" charset="-128"/>
            </a:endParaRPr>
          </a:p>
        </p:txBody>
      </p:sp>
      <p:sp>
        <p:nvSpPr>
          <p:cNvPr id="15423" name="Oval 172"/>
          <p:cNvSpPr>
            <a:spLocks noChangeArrowheads="1"/>
          </p:cNvSpPr>
          <p:nvPr/>
        </p:nvSpPr>
        <p:spPr bwMode="auto">
          <a:xfrm rot="-1685034">
            <a:off x="3884613" y="3430589"/>
            <a:ext cx="6985000" cy="2581275"/>
          </a:xfrm>
          <a:prstGeom prst="ellipse">
            <a:avLst/>
          </a:prstGeom>
          <a:noFill/>
          <a:ln w="38100">
            <a:solidFill>
              <a:srgbClr val="0099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15424" name="Oval 173"/>
          <p:cNvSpPr>
            <a:spLocks noChangeArrowheads="1"/>
          </p:cNvSpPr>
          <p:nvPr/>
        </p:nvSpPr>
        <p:spPr bwMode="auto">
          <a:xfrm rot="817187">
            <a:off x="3495675" y="1165225"/>
            <a:ext cx="6510338" cy="2160588"/>
          </a:xfrm>
          <a:prstGeom prst="ellipse">
            <a:avLst/>
          </a:prstGeom>
          <a:noFill/>
          <a:ln w="38100">
            <a:solidFill>
              <a:srgbClr val="00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15425" name="Text Box 174"/>
          <p:cNvSpPr txBox="1">
            <a:spLocks noChangeArrowheads="1"/>
          </p:cNvSpPr>
          <p:nvPr/>
        </p:nvSpPr>
        <p:spPr bwMode="auto">
          <a:xfrm>
            <a:off x="5808663" y="4005264"/>
            <a:ext cx="3097212" cy="701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4000" dirty="0">
                <a:solidFill>
                  <a:srgbClr val="3399FF"/>
                </a:solidFill>
                <a:latin typeface="Arial Unicode MS" panose="020B0604020202020204" pitchFamily="34" charset="-128"/>
              </a:rPr>
              <a:t>ΕΠΙΒΙΩΣΗ</a:t>
            </a:r>
          </a:p>
        </p:txBody>
      </p:sp>
      <p:sp>
        <p:nvSpPr>
          <p:cNvPr id="15426" name="Text Box 175"/>
          <p:cNvSpPr txBox="1">
            <a:spLocks noChangeArrowheads="1"/>
          </p:cNvSpPr>
          <p:nvPr/>
        </p:nvSpPr>
        <p:spPr bwMode="auto">
          <a:xfrm>
            <a:off x="5382101" y="2220586"/>
            <a:ext cx="3097212" cy="584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3200" dirty="0">
                <a:solidFill>
                  <a:srgbClr val="FF0000"/>
                </a:solidFill>
                <a:latin typeface="Arial Unicode MS" panose="020B0604020202020204" pitchFamily="34" charset="-128"/>
              </a:rPr>
              <a:t>ΓΟΝΙΜΟΤΗΤΑ</a:t>
            </a:r>
          </a:p>
        </p:txBody>
      </p:sp>
      <p:sp>
        <p:nvSpPr>
          <p:cNvPr id="21571" name="Rectangle 177"/>
          <p:cNvSpPr>
            <a:spLocks noChangeArrowheads="1"/>
          </p:cNvSpPr>
          <p:nvPr/>
        </p:nvSpPr>
        <p:spPr bwMode="auto">
          <a:xfrm>
            <a:off x="2063750" y="4652964"/>
            <a:ext cx="2160588" cy="1296987"/>
          </a:xfrm>
          <a:prstGeom prst="rect">
            <a:avLst/>
          </a:prstGeom>
          <a:noFill/>
          <a:ln w="38100">
            <a:solidFill>
              <a:srgbClr val="FF9933"/>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177" name="Text Box 168"/>
          <p:cNvSpPr txBox="1">
            <a:spLocks noChangeArrowheads="1"/>
          </p:cNvSpPr>
          <p:nvPr/>
        </p:nvSpPr>
        <p:spPr bwMode="auto">
          <a:xfrm>
            <a:off x="770807" y="4298260"/>
            <a:ext cx="216058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l-GR" altLang="en-US" sz="1600" dirty="0">
                <a:solidFill>
                  <a:srgbClr val="0033CC"/>
                </a:solidFill>
                <a:latin typeface="Arial Unicode MS" panose="020B0604020202020204" pitchFamily="34" charset="-128"/>
              </a:rPr>
              <a:t>Άτομα 1 έτους </a:t>
            </a:r>
            <a:r>
              <a:rPr lang="en-US" altLang="en-US" sz="1600" dirty="0">
                <a:solidFill>
                  <a:srgbClr val="0033CC"/>
                </a:solidFill>
                <a:latin typeface="Arial Unicode MS" panose="020B0604020202020204" pitchFamily="34" charset="-128"/>
              </a:rPr>
              <a:t>= νεοσύλλεκτο</a:t>
            </a:r>
            <a:r>
              <a:rPr lang="el-GR" altLang="en-US" sz="1600" dirty="0">
                <a:solidFill>
                  <a:srgbClr val="0033CC"/>
                </a:solidFill>
                <a:latin typeface="Arial Unicode MS" panose="020B0604020202020204" pitchFamily="34" charset="-128"/>
              </a:rPr>
              <a:t>ι</a:t>
            </a:r>
            <a:endParaRPr lang="en-US" altLang="en-US" sz="1600" dirty="0">
              <a:solidFill>
                <a:srgbClr val="0033CC"/>
              </a:solidFill>
              <a:latin typeface="Arial Unicode MS" panose="020B0604020202020204" pitchFamily="34" charset="-128"/>
            </a:endParaRPr>
          </a:p>
        </p:txBody>
      </p:sp>
    </p:spTree>
    <p:extLst>
      <p:ext uri="{BB962C8B-B14F-4D97-AF65-F5344CB8AC3E}">
        <p14:creationId xmlns:p14="http://schemas.microsoft.com/office/powerpoint/2010/main" val="270482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424"/>
                                        </p:tgtEl>
                                        <p:attrNameLst>
                                          <p:attrName>style.visibility</p:attrName>
                                        </p:attrNameLst>
                                      </p:cBhvr>
                                      <p:to>
                                        <p:strVal val="visible"/>
                                      </p:to>
                                    </p:set>
                                    <p:animEffect transition="in" filter="circle(in)">
                                      <p:cBhvr>
                                        <p:cTn id="7" dur="500"/>
                                        <p:tgtEl>
                                          <p:spTgt spid="1542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5426"/>
                                        </p:tgtEl>
                                        <p:attrNameLst>
                                          <p:attrName>style.visibility</p:attrName>
                                        </p:attrNameLst>
                                      </p:cBhvr>
                                      <p:to>
                                        <p:strVal val="visible"/>
                                      </p:to>
                                    </p:set>
                                    <p:animEffect transition="in" filter="circle(in)">
                                      <p:cBhvr>
                                        <p:cTn id="10" dur="500"/>
                                        <p:tgtEl>
                                          <p:spTgt spid="15426"/>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5423"/>
                                        </p:tgtEl>
                                        <p:attrNameLst>
                                          <p:attrName>style.visibility</p:attrName>
                                        </p:attrNameLst>
                                      </p:cBhvr>
                                      <p:to>
                                        <p:strVal val="visible"/>
                                      </p:to>
                                    </p:set>
                                    <p:animEffect transition="in" filter="circle(in)">
                                      <p:cBhvr>
                                        <p:cTn id="15" dur="500"/>
                                        <p:tgtEl>
                                          <p:spTgt spid="15423"/>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5425"/>
                                        </p:tgtEl>
                                        <p:attrNameLst>
                                          <p:attrName>style.visibility</p:attrName>
                                        </p:attrNameLst>
                                      </p:cBhvr>
                                      <p:to>
                                        <p:strVal val="visible"/>
                                      </p:to>
                                    </p:set>
                                    <p:animEffect transition="in" filter="circle(in)">
                                      <p:cBhvr>
                                        <p:cTn id="18" dur="500"/>
                                        <p:tgtEl>
                                          <p:spTgt spid="154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23" grpId="0" animBg="1"/>
      <p:bldP spid="15424" grpId="0" animBg="1"/>
      <p:bldP spid="15425" grpId="0" animBg="1"/>
      <p:bldP spid="1542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1" name="Text Box 3"/>
          <p:cNvSpPr txBox="1">
            <a:spLocks noChangeArrowheads="1"/>
          </p:cNvSpPr>
          <p:nvPr/>
        </p:nvSpPr>
        <p:spPr bwMode="auto">
          <a:xfrm>
            <a:off x="2424114" y="115888"/>
            <a:ext cx="7343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50000"/>
              </a:spcBef>
              <a:buFontTx/>
              <a:buNone/>
            </a:pPr>
            <a:r>
              <a:rPr lang="en-US" altLang="el-GR" dirty="0">
                <a:solidFill>
                  <a:srgbClr val="0000FF"/>
                </a:solidFill>
                <a:latin typeface="Calibri" panose="020F0502020204030204" pitchFamily="34" charset="0"/>
              </a:rPr>
              <a:t>Τι είναι η θνησιμότητα;</a:t>
            </a:r>
          </a:p>
        </p:txBody>
      </p:sp>
      <p:sp>
        <p:nvSpPr>
          <p:cNvPr id="381956" name="Text Box 4"/>
          <p:cNvSpPr txBox="1">
            <a:spLocks noChangeArrowheads="1"/>
          </p:cNvSpPr>
          <p:nvPr/>
        </p:nvSpPr>
        <p:spPr bwMode="auto">
          <a:xfrm>
            <a:off x="2279651" y="908720"/>
            <a:ext cx="7561263" cy="557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spcBef>
                <a:spcPct val="0"/>
              </a:spcBef>
              <a:buFontTx/>
              <a:buAutoNum type="arabicPeriod"/>
            </a:pPr>
            <a:r>
              <a:rPr lang="en-AU" altLang="el-GR" sz="2000" dirty="0">
                <a:solidFill>
                  <a:srgbClr val="94B6D2">
                    <a:lumMod val="25000"/>
                  </a:srgbClr>
                </a:solidFill>
                <a:latin typeface="Calibri" panose="020F0502020204030204" pitchFamily="34" charset="0"/>
              </a:rPr>
              <a:t>Απλά, η διαδικασία της θνησιμότητας (δηλαδή, το ποσοστό θανάτου ή απώλειας) των ψαριών από τον πληθυσμό από όλες τις αιτίες, που συνήθως εκφράζεται ως:</a:t>
            </a:r>
          </a:p>
          <a:p>
            <a:pPr algn="just">
              <a:spcBef>
                <a:spcPct val="0"/>
              </a:spcBef>
              <a:buFontTx/>
              <a:buAutoNum type="arabicPeriod"/>
            </a:pPr>
            <a:endParaRPr lang="en-AU" altLang="el-GR" sz="2000" dirty="0">
              <a:solidFill>
                <a:srgbClr val="94B6D2">
                  <a:lumMod val="25000"/>
                </a:srgbClr>
              </a:solidFill>
              <a:latin typeface="Calibri" panose="020F0502020204030204" pitchFamily="34" charset="0"/>
            </a:endParaRPr>
          </a:p>
          <a:p>
            <a:pPr algn="ctr">
              <a:spcBef>
                <a:spcPct val="0"/>
              </a:spcBef>
              <a:buFontTx/>
              <a:buNone/>
            </a:pPr>
            <a:r>
              <a:rPr lang="en-AU" altLang="el-GR" sz="3600" b="1" dirty="0">
                <a:solidFill>
                  <a:srgbClr val="94B6D2">
                    <a:lumMod val="25000"/>
                  </a:srgbClr>
                </a:solidFill>
                <a:latin typeface="Calibri" panose="020F0502020204030204" pitchFamily="34" charset="0"/>
              </a:rPr>
              <a:t>	</a:t>
            </a:r>
            <a:r>
              <a:rPr lang="en-AU" altLang="el-GR" sz="3600" b="1" dirty="0">
                <a:solidFill>
                  <a:srgbClr val="94B6D2">
                    <a:lumMod val="50000"/>
                  </a:srgbClr>
                </a:solidFill>
                <a:latin typeface="Calibri" panose="020F0502020204030204" pitchFamily="34" charset="0"/>
              </a:rPr>
              <a:t>Ζ = M + F</a:t>
            </a:r>
            <a:endParaRPr lang="el-GR" altLang="el-GR" sz="3600" b="1" dirty="0">
              <a:solidFill>
                <a:srgbClr val="94B6D2">
                  <a:lumMod val="50000"/>
                </a:srgbClr>
              </a:solidFill>
              <a:latin typeface="Calibri" panose="020F0502020204030204" pitchFamily="34" charset="0"/>
            </a:endParaRPr>
          </a:p>
          <a:p>
            <a:pPr algn="ctr">
              <a:spcBef>
                <a:spcPct val="0"/>
              </a:spcBef>
              <a:buFontTx/>
              <a:buNone/>
            </a:pPr>
            <a:r>
              <a:rPr lang="el-GR" altLang="el-GR" sz="2000" b="1" dirty="0">
                <a:solidFill>
                  <a:srgbClr val="94B6D2">
                    <a:lumMod val="25000"/>
                  </a:srgbClr>
                </a:solidFill>
                <a:latin typeface="Calibri" panose="020F0502020204030204" pitchFamily="34" charset="0"/>
              </a:rPr>
              <a:t>ολική θνησιμότητα = φυσική θνησιμότητα + αλιευτική θνησιμότητα</a:t>
            </a:r>
            <a:endParaRPr lang="en-AU" altLang="el-GR" sz="2000" b="1" dirty="0">
              <a:solidFill>
                <a:srgbClr val="94B6D2">
                  <a:lumMod val="25000"/>
                </a:srgbClr>
              </a:solidFill>
              <a:latin typeface="Calibri" panose="020F0502020204030204" pitchFamily="34" charset="0"/>
            </a:endParaRPr>
          </a:p>
          <a:p>
            <a:pPr algn="just">
              <a:spcBef>
                <a:spcPct val="0"/>
              </a:spcBef>
              <a:buFontTx/>
              <a:buAutoNum type="arabicPeriod"/>
            </a:pPr>
            <a:endParaRPr lang="en-AU" altLang="el-GR" sz="2000" b="1" dirty="0">
              <a:solidFill>
                <a:srgbClr val="94B6D2">
                  <a:lumMod val="25000"/>
                </a:srgbClr>
              </a:solidFill>
              <a:latin typeface="Calibri" panose="020F0502020204030204" pitchFamily="34" charset="0"/>
            </a:endParaRPr>
          </a:p>
          <a:p>
            <a:pPr algn="just">
              <a:spcBef>
                <a:spcPct val="0"/>
              </a:spcBef>
              <a:buFontTx/>
              <a:buAutoNum type="arabicPeriod" startAt="2"/>
            </a:pPr>
            <a:r>
              <a:rPr lang="en-AU" altLang="el-GR" sz="2000" dirty="0">
                <a:solidFill>
                  <a:srgbClr val="94B6D2">
                    <a:lumMod val="25000"/>
                  </a:srgbClr>
                </a:solidFill>
                <a:latin typeface="Calibri" panose="020F0502020204030204" pitchFamily="34" charset="0"/>
              </a:rPr>
              <a:t>Φυσικ</a:t>
            </a:r>
            <a:r>
              <a:rPr lang="el-GR" altLang="el-GR" sz="2000" dirty="0">
                <a:solidFill>
                  <a:srgbClr val="94B6D2">
                    <a:lumMod val="25000"/>
                  </a:srgbClr>
                </a:solidFill>
                <a:latin typeface="Calibri" panose="020F0502020204030204" pitchFamily="34" charset="0"/>
              </a:rPr>
              <a:t>ή </a:t>
            </a:r>
            <a:r>
              <a:rPr lang="en-US" altLang="el-GR" sz="2000" dirty="0">
                <a:solidFill>
                  <a:srgbClr val="94B6D2">
                    <a:lumMod val="25000"/>
                  </a:srgbClr>
                </a:solidFill>
                <a:latin typeface="Calibri" panose="020F0502020204030204" pitchFamily="34" charset="0"/>
              </a:rPr>
              <a:t>(M) </a:t>
            </a:r>
            <a:r>
              <a:rPr lang="el-GR" altLang="el-GR" sz="2000" dirty="0">
                <a:solidFill>
                  <a:srgbClr val="94B6D2">
                    <a:lumMod val="25000"/>
                  </a:srgbClr>
                </a:solidFill>
                <a:latin typeface="Calibri" panose="020F0502020204030204" pitchFamily="34" charset="0"/>
              </a:rPr>
              <a:t>και Αλιευτική</a:t>
            </a:r>
            <a:r>
              <a:rPr lang="en-US" altLang="el-GR" sz="2000" dirty="0">
                <a:solidFill>
                  <a:srgbClr val="94B6D2">
                    <a:lumMod val="25000"/>
                  </a:srgbClr>
                </a:solidFill>
                <a:latin typeface="Calibri" panose="020F0502020204030204" pitchFamily="34" charset="0"/>
              </a:rPr>
              <a:t> (F)</a:t>
            </a:r>
            <a:r>
              <a:rPr lang="en-AU" altLang="el-GR" sz="2000" dirty="0">
                <a:solidFill>
                  <a:srgbClr val="94B6D2">
                    <a:lumMod val="25000"/>
                  </a:srgbClr>
                </a:solidFill>
                <a:latin typeface="Calibri" panose="020F0502020204030204" pitchFamily="34" charset="0"/>
              </a:rPr>
              <a:t> θνησιμότητα αντιμετωπίζονται χωριστά σε μοντέλα εκτίμησης των αποθεμάτων, καθώς οι συνέπειες για τη διαχείριση της υψηλής </a:t>
            </a:r>
            <a:r>
              <a:rPr lang="en-US" altLang="el-GR" sz="2000" b="1" dirty="0">
                <a:solidFill>
                  <a:srgbClr val="94B6D2">
                    <a:lumMod val="25000"/>
                  </a:srgbClr>
                </a:solidFill>
                <a:latin typeface="Calibri" panose="020F0502020204030204" pitchFamily="34" charset="0"/>
              </a:rPr>
              <a:t>F</a:t>
            </a:r>
            <a:r>
              <a:rPr lang="en-AU" altLang="el-GR" sz="2000" dirty="0">
                <a:solidFill>
                  <a:srgbClr val="94B6D2">
                    <a:lumMod val="25000"/>
                  </a:srgbClr>
                </a:solidFill>
                <a:latin typeface="Calibri" panose="020F0502020204030204" pitchFamily="34" charset="0"/>
              </a:rPr>
              <a:t> ή </a:t>
            </a:r>
            <a:r>
              <a:rPr lang="en-AU" altLang="el-GR" sz="2000" dirty="0" err="1">
                <a:solidFill>
                  <a:srgbClr val="94B6D2">
                    <a:lumMod val="25000"/>
                  </a:srgbClr>
                </a:solidFill>
                <a:latin typeface="Calibri" panose="020F0502020204030204" pitchFamily="34" charset="0"/>
              </a:rPr>
              <a:t>υψηλή</a:t>
            </a:r>
            <a:r>
              <a:rPr lang="el-GR" altLang="el-GR" sz="2000" dirty="0">
                <a:solidFill>
                  <a:srgbClr val="94B6D2">
                    <a:lumMod val="25000"/>
                  </a:srgbClr>
                </a:solidFill>
                <a:latin typeface="Calibri" panose="020F0502020204030204" pitchFamily="34" charset="0"/>
              </a:rPr>
              <a:t>ς </a:t>
            </a:r>
            <a:r>
              <a:rPr lang="en-AU" altLang="el-GR" sz="2000" dirty="0">
                <a:solidFill>
                  <a:srgbClr val="94B6D2">
                    <a:lumMod val="25000"/>
                  </a:srgbClr>
                </a:solidFill>
                <a:latin typeface="Calibri" panose="020F0502020204030204" pitchFamily="34" charset="0"/>
              </a:rPr>
              <a:t> </a:t>
            </a:r>
            <a:r>
              <a:rPr lang="en-AU" altLang="el-GR" sz="2000" b="1" dirty="0">
                <a:solidFill>
                  <a:srgbClr val="94B6D2">
                    <a:lumMod val="25000"/>
                  </a:srgbClr>
                </a:solidFill>
                <a:latin typeface="Calibri" panose="020F0502020204030204" pitchFamily="34" charset="0"/>
              </a:rPr>
              <a:t>Μ </a:t>
            </a:r>
            <a:r>
              <a:rPr lang="en-AU" altLang="el-GR" sz="2000" dirty="0">
                <a:solidFill>
                  <a:srgbClr val="94B6D2">
                    <a:lumMod val="25000"/>
                  </a:srgbClr>
                </a:solidFill>
                <a:latin typeface="Calibri" panose="020F0502020204030204" pitchFamily="34" charset="0"/>
              </a:rPr>
              <a:t>μπ</a:t>
            </a:r>
            <a:r>
              <a:rPr lang="en-AU" altLang="el-GR" sz="2000" dirty="0" err="1">
                <a:solidFill>
                  <a:srgbClr val="94B6D2">
                    <a:lumMod val="25000"/>
                  </a:srgbClr>
                </a:solidFill>
                <a:latin typeface="Calibri" panose="020F0502020204030204" pitchFamily="34" charset="0"/>
              </a:rPr>
              <a:t>ορεί</a:t>
            </a:r>
            <a:r>
              <a:rPr lang="en-AU" altLang="el-GR" sz="2000" dirty="0">
                <a:solidFill>
                  <a:srgbClr val="94B6D2">
                    <a:lumMod val="25000"/>
                  </a:srgbClr>
                </a:solidFill>
                <a:latin typeface="Calibri" panose="020F0502020204030204" pitchFamily="34" charset="0"/>
              </a:rPr>
              <a:t> να είναι πολύ διαφορετικ</a:t>
            </a:r>
            <a:r>
              <a:rPr lang="el-GR" altLang="el-GR" sz="2000" dirty="0" err="1">
                <a:solidFill>
                  <a:srgbClr val="94B6D2">
                    <a:lumMod val="25000"/>
                  </a:srgbClr>
                </a:solidFill>
                <a:latin typeface="Calibri" panose="020F0502020204030204" pitchFamily="34" charset="0"/>
              </a:rPr>
              <a:t>ές</a:t>
            </a:r>
            <a:endParaRPr lang="en-AU" altLang="el-GR" sz="2000" dirty="0">
              <a:solidFill>
                <a:srgbClr val="94B6D2">
                  <a:lumMod val="25000"/>
                </a:srgbClr>
              </a:solidFill>
              <a:latin typeface="Calibri" panose="020F0502020204030204" pitchFamily="34" charset="0"/>
            </a:endParaRPr>
          </a:p>
          <a:p>
            <a:pPr algn="just">
              <a:spcBef>
                <a:spcPct val="0"/>
              </a:spcBef>
              <a:buFontTx/>
              <a:buAutoNum type="arabicPeriod" startAt="2"/>
            </a:pPr>
            <a:endParaRPr lang="en-AU" altLang="el-GR" sz="2000" dirty="0">
              <a:solidFill>
                <a:srgbClr val="94B6D2">
                  <a:lumMod val="25000"/>
                </a:srgbClr>
              </a:solidFill>
              <a:latin typeface="Calibri" panose="020F0502020204030204" pitchFamily="34" charset="0"/>
            </a:endParaRPr>
          </a:p>
          <a:p>
            <a:pPr algn="just">
              <a:spcBef>
                <a:spcPct val="0"/>
              </a:spcBef>
              <a:buFontTx/>
              <a:buAutoNum type="arabicPeriod" startAt="2"/>
            </a:pPr>
            <a:r>
              <a:rPr lang="en-AU" altLang="el-GR" sz="2000" dirty="0">
                <a:solidFill>
                  <a:srgbClr val="94B6D2">
                    <a:lumMod val="25000"/>
                  </a:srgbClr>
                </a:solidFill>
                <a:latin typeface="Calibri" panose="020F0502020204030204" pitchFamily="34" charset="0"/>
              </a:rPr>
              <a:t>H </a:t>
            </a:r>
            <a:r>
              <a:rPr lang="en-AU" altLang="el-GR" sz="2000" b="1" dirty="0">
                <a:solidFill>
                  <a:srgbClr val="94B6D2">
                    <a:lumMod val="25000"/>
                  </a:srgbClr>
                </a:solidFill>
                <a:latin typeface="Calibri" panose="020F0502020204030204" pitchFamily="34" charset="0"/>
              </a:rPr>
              <a:t>F</a:t>
            </a:r>
            <a:r>
              <a:rPr lang="en-AU" altLang="el-GR" sz="2000" dirty="0">
                <a:solidFill>
                  <a:srgbClr val="94B6D2">
                    <a:lumMod val="25000"/>
                  </a:srgbClr>
                </a:solidFill>
                <a:latin typeface="Calibri" panose="020F0502020204030204" pitchFamily="34" charset="0"/>
              </a:rPr>
              <a:t> μπορεί να </a:t>
            </a:r>
            <a:r>
              <a:rPr lang="el-GR" altLang="el-GR" sz="2000" dirty="0">
                <a:solidFill>
                  <a:srgbClr val="94B6D2">
                    <a:lumMod val="25000"/>
                  </a:srgbClr>
                </a:solidFill>
                <a:latin typeface="Calibri" panose="020F0502020204030204" pitchFamily="34" charset="0"/>
              </a:rPr>
              <a:t>τεθεί υπό διαχείριση</a:t>
            </a:r>
            <a:r>
              <a:rPr lang="en-AU" altLang="el-GR" sz="2000" dirty="0">
                <a:solidFill>
                  <a:srgbClr val="94B6D2">
                    <a:lumMod val="25000"/>
                  </a:srgbClr>
                </a:solidFill>
                <a:latin typeface="Calibri" panose="020F0502020204030204" pitchFamily="34" charset="0"/>
              </a:rPr>
              <a:t> (τουλάχιστον στη θεωρία), ενώ </a:t>
            </a:r>
            <a:r>
              <a:rPr lang="el-GR" altLang="el-GR" sz="2000" dirty="0">
                <a:solidFill>
                  <a:srgbClr val="94B6D2">
                    <a:lumMod val="25000"/>
                  </a:srgbClr>
                </a:solidFill>
                <a:latin typeface="Calibri" panose="020F0502020204030204" pitchFamily="34" charset="0"/>
              </a:rPr>
              <a:t>η </a:t>
            </a:r>
            <a:r>
              <a:rPr lang="en-AU" altLang="el-GR" sz="2000" b="1" dirty="0">
                <a:solidFill>
                  <a:srgbClr val="94B6D2">
                    <a:lumMod val="25000"/>
                  </a:srgbClr>
                </a:solidFill>
                <a:latin typeface="Calibri" panose="020F0502020204030204" pitchFamily="34" charset="0"/>
              </a:rPr>
              <a:t>Μ</a:t>
            </a:r>
            <a:r>
              <a:rPr lang="en-AU" altLang="el-GR" sz="2000" dirty="0">
                <a:solidFill>
                  <a:srgbClr val="94B6D2">
                    <a:lumMod val="25000"/>
                  </a:srgbClr>
                </a:solidFill>
                <a:latin typeface="Calibri" panose="020F0502020204030204" pitchFamily="34" charset="0"/>
              </a:rPr>
              <a:t> γενικά δεν μπορεί να ελεγχθεί</a:t>
            </a:r>
          </a:p>
          <a:p>
            <a:pPr algn="just">
              <a:spcBef>
                <a:spcPct val="0"/>
              </a:spcBef>
              <a:buFontTx/>
              <a:buAutoNum type="arabicPeriod" startAt="2"/>
            </a:pPr>
            <a:endParaRPr lang="en-AU" altLang="el-GR" sz="2000" dirty="0">
              <a:solidFill>
                <a:srgbClr val="94B6D2">
                  <a:lumMod val="25000"/>
                </a:srgbClr>
              </a:solidFill>
              <a:latin typeface="Calibri" panose="020F0502020204030204" pitchFamily="34" charset="0"/>
            </a:endParaRPr>
          </a:p>
          <a:p>
            <a:pPr algn="just">
              <a:spcBef>
                <a:spcPct val="0"/>
              </a:spcBef>
              <a:buFontTx/>
              <a:buAutoNum type="arabicPeriod" startAt="2"/>
            </a:pPr>
            <a:r>
              <a:rPr lang="el-GR" altLang="el-GR" sz="2000" dirty="0">
                <a:solidFill>
                  <a:srgbClr val="94B6D2">
                    <a:lumMod val="25000"/>
                  </a:srgbClr>
                </a:solidFill>
                <a:latin typeface="Calibri" panose="020F0502020204030204" pitchFamily="34" charset="0"/>
              </a:rPr>
              <a:t>Η </a:t>
            </a:r>
            <a:r>
              <a:rPr lang="en-US" altLang="el-GR" sz="2000" b="1" dirty="0">
                <a:solidFill>
                  <a:srgbClr val="94B6D2">
                    <a:lumMod val="25000"/>
                  </a:srgbClr>
                </a:solidFill>
                <a:latin typeface="Calibri" panose="020F0502020204030204" pitchFamily="34" charset="0"/>
              </a:rPr>
              <a:t>F</a:t>
            </a:r>
            <a:r>
              <a:rPr lang="en-AU" altLang="el-GR" sz="2000" dirty="0">
                <a:solidFill>
                  <a:srgbClr val="94B6D2">
                    <a:lumMod val="25000"/>
                  </a:srgbClr>
                </a:solidFill>
                <a:latin typeface="Calibri" panose="020F0502020204030204" pitchFamily="34" charset="0"/>
              </a:rPr>
              <a:t> ως ποσοστό του </a:t>
            </a:r>
            <a:r>
              <a:rPr lang="en-AU" altLang="el-GR" sz="2000" b="1" dirty="0">
                <a:solidFill>
                  <a:srgbClr val="94B6D2">
                    <a:lumMod val="25000"/>
                  </a:srgbClr>
                </a:solidFill>
                <a:latin typeface="Calibri" panose="020F0502020204030204" pitchFamily="34" charset="0"/>
              </a:rPr>
              <a:t>Z</a:t>
            </a:r>
            <a:r>
              <a:rPr lang="en-AU" altLang="el-GR" sz="2000" dirty="0">
                <a:solidFill>
                  <a:srgbClr val="94B6D2">
                    <a:lumMod val="25000"/>
                  </a:srgbClr>
                </a:solidFill>
                <a:latin typeface="Calibri" panose="020F0502020204030204" pitchFamily="34" charset="0"/>
              </a:rPr>
              <a:t> αναφέρεται συχνά ως </a:t>
            </a:r>
            <a:r>
              <a:rPr lang="en-AU" altLang="el-GR" sz="2000" b="1" i="1" dirty="0">
                <a:solidFill>
                  <a:srgbClr val="94B6D2">
                    <a:lumMod val="25000"/>
                  </a:srgbClr>
                </a:solidFill>
                <a:latin typeface="Calibri" panose="020F0502020204030204" pitchFamily="34" charset="0"/>
              </a:rPr>
              <a:t>ποσοστό εκμετάλλευσης</a:t>
            </a:r>
            <a:r>
              <a:rPr lang="en-AU" altLang="el-GR" sz="2000" dirty="0">
                <a:solidFill>
                  <a:srgbClr val="94B6D2">
                    <a:lumMod val="25000"/>
                  </a:srgbClr>
                </a:solidFill>
                <a:latin typeface="Calibri" panose="020F0502020204030204" pitchFamily="34" charset="0"/>
              </a:rPr>
              <a:t>, ή </a:t>
            </a:r>
            <a:r>
              <a:rPr lang="en-AU" altLang="el-GR" sz="2000" b="1" dirty="0">
                <a:solidFill>
                  <a:srgbClr val="94B6D2">
                    <a:lumMod val="25000"/>
                  </a:srgbClr>
                </a:solidFill>
                <a:latin typeface="Calibri" panose="020F0502020204030204" pitchFamily="34" charset="0"/>
              </a:rPr>
              <a:t>E</a:t>
            </a:r>
            <a:r>
              <a:rPr lang="en-AU" altLang="el-GR" sz="2000" dirty="0">
                <a:solidFill>
                  <a:srgbClr val="94B6D2">
                    <a:lumMod val="25000"/>
                  </a:srgbClr>
                </a:solidFill>
                <a:latin typeface="Calibri" panose="020F0502020204030204" pitchFamily="34" charset="0"/>
              </a:rPr>
              <a:t>, </a:t>
            </a:r>
            <a:r>
              <a:rPr lang="el-GR" altLang="el-GR" sz="2000" dirty="0" err="1">
                <a:solidFill>
                  <a:srgbClr val="94B6D2">
                    <a:lumMod val="25000"/>
                  </a:srgbClr>
                </a:solidFill>
                <a:latin typeface="Calibri" panose="020F0502020204030204" pitchFamily="34" charset="0"/>
              </a:rPr>
              <a:t>όπ</a:t>
            </a:r>
            <a:r>
              <a:rPr lang="en-AU" altLang="el-GR" sz="2000" dirty="0">
                <a:solidFill>
                  <a:srgbClr val="94B6D2">
                    <a:lumMod val="25000"/>
                  </a:srgbClr>
                </a:solidFill>
                <a:latin typeface="Calibri" panose="020F0502020204030204" pitchFamily="34" charset="0"/>
              </a:rPr>
              <a:t>ου </a:t>
            </a:r>
            <a:r>
              <a:rPr lang="en-AU" altLang="el-GR" sz="2000" b="1" dirty="0">
                <a:solidFill>
                  <a:srgbClr val="94B6D2">
                    <a:lumMod val="50000"/>
                  </a:srgbClr>
                </a:solidFill>
                <a:latin typeface="Calibri" panose="020F0502020204030204" pitchFamily="34" charset="0"/>
              </a:rPr>
              <a:t>E = F / Ζ</a:t>
            </a:r>
            <a:r>
              <a:rPr lang="en-AU" altLang="el-GR" sz="2000" dirty="0">
                <a:solidFill>
                  <a:srgbClr val="94B6D2">
                    <a:lumMod val="50000"/>
                  </a:srgbClr>
                </a:solidFill>
                <a:latin typeface="Calibri" panose="020F0502020204030204" pitchFamily="34" charset="0"/>
              </a:rPr>
              <a:t>.</a:t>
            </a:r>
          </a:p>
        </p:txBody>
      </p:sp>
    </p:spTree>
    <p:extLst>
      <p:ext uri="{BB962C8B-B14F-4D97-AF65-F5344CB8AC3E}">
        <p14:creationId xmlns:p14="http://schemas.microsoft.com/office/powerpoint/2010/main" val="24564258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1956">
                                            <p:txEl>
                                              <p:pRg st="0" end="0"/>
                                            </p:txEl>
                                          </p:spTgt>
                                        </p:tgtEl>
                                        <p:attrNameLst>
                                          <p:attrName>style.visibility</p:attrName>
                                        </p:attrNameLst>
                                      </p:cBhvr>
                                      <p:to>
                                        <p:strVal val="visible"/>
                                      </p:to>
                                    </p:set>
                                    <p:animEffect transition="in" filter="fade">
                                      <p:cBhvr>
                                        <p:cTn id="7" dur="500"/>
                                        <p:tgtEl>
                                          <p:spTgt spid="3819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81956">
                                            <p:txEl>
                                              <p:pRg st="2" end="2"/>
                                            </p:txEl>
                                          </p:spTgt>
                                        </p:tgtEl>
                                        <p:attrNameLst>
                                          <p:attrName>style.visibility</p:attrName>
                                        </p:attrNameLst>
                                      </p:cBhvr>
                                      <p:to>
                                        <p:strVal val="visible"/>
                                      </p:to>
                                    </p:set>
                                    <p:animEffect transition="in" filter="fade">
                                      <p:cBhvr>
                                        <p:cTn id="12" dur="500"/>
                                        <p:tgtEl>
                                          <p:spTgt spid="381956">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81956">
                                            <p:txEl>
                                              <p:pRg st="3" end="3"/>
                                            </p:txEl>
                                          </p:spTgt>
                                        </p:tgtEl>
                                        <p:attrNameLst>
                                          <p:attrName>style.visibility</p:attrName>
                                        </p:attrNameLst>
                                      </p:cBhvr>
                                      <p:to>
                                        <p:strVal val="visible"/>
                                      </p:to>
                                    </p:set>
                                    <p:animEffect transition="in" filter="fade">
                                      <p:cBhvr>
                                        <p:cTn id="15" dur="500"/>
                                        <p:tgtEl>
                                          <p:spTgt spid="381956">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81956">
                                            <p:txEl>
                                              <p:pRg st="5" end="5"/>
                                            </p:txEl>
                                          </p:spTgt>
                                        </p:tgtEl>
                                        <p:attrNameLst>
                                          <p:attrName>style.visibility</p:attrName>
                                        </p:attrNameLst>
                                      </p:cBhvr>
                                      <p:to>
                                        <p:strVal val="visible"/>
                                      </p:to>
                                    </p:set>
                                    <p:animEffect transition="in" filter="fade">
                                      <p:cBhvr>
                                        <p:cTn id="20" dur="500"/>
                                        <p:tgtEl>
                                          <p:spTgt spid="381956">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81956">
                                            <p:txEl>
                                              <p:pRg st="7" end="7"/>
                                            </p:txEl>
                                          </p:spTgt>
                                        </p:tgtEl>
                                        <p:attrNameLst>
                                          <p:attrName>style.visibility</p:attrName>
                                        </p:attrNameLst>
                                      </p:cBhvr>
                                      <p:to>
                                        <p:strVal val="visible"/>
                                      </p:to>
                                    </p:set>
                                    <p:animEffect transition="in" filter="fade">
                                      <p:cBhvr>
                                        <p:cTn id="25" dur="500"/>
                                        <p:tgtEl>
                                          <p:spTgt spid="381956">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81956">
                                            <p:txEl>
                                              <p:pRg st="9" end="9"/>
                                            </p:txEl>
                                          </p:spTgt>
                                        </p:tgtEl>
                                        <p:attrNameLst>
                                          <p:attrName>style.visibility</p:attrName>
                                        </p:attrNameLst>
                                      </p:cBhvr>
                                      <p:to>
                                        <p:strVal val="visible"/>
                                      </p:to>
                                    </p:set>
                                    <p:animEffect transition="in" filter="fade">
                                      <p:cBhvr>
                                        <p:cTn id="30" dur="500"/>
                                        <p:tgtEl>
                                          <p:spTgt spid="38195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4"/>
          <p:cNvSpPr txBox="1">
            <a:spLocks noChangeArrowheads="1"/>
          </p:cNvSpPr>
          <p:nvPr/>
        </p:nvSpPr>
        <p:spPr bwMode="auto">
          <a:xfrm>
            <a:off x="951260" y="1347580"/>
            <a:ext cx="9915523"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2000" b="1" dirty="0">
                <a:solidFill>
                  <a:srgbClr val="0070C0"/>
                </a:solidFill>
                <a:latin typeface="Calibri" panose="020F0502020204030204" pitchFamily="34" charset="0"/>
              </a:rPr>
              <a:t>Γονιμότητα</a:t>
            </a:r>
            <a:r>
              <a:rPr lang="en-US" altLang="en-US" sz="2000" dirty="0">
                <a:solidFill>
                  <a:srgbClr val="0070C0"/>
                </a:solidFill>
                <a:latin typeface="Calibri" panose="020F0502020204030204" pitchFamily="34" charset="0"/>
              </a:rPr>
              <a:t>: </a:t>
            </a:r>
            <a:r>
              <a:rPr lang="el-GR" altLang="en-US" sz="2000" dirty="0">
                <a:solidFill>
                  <a:srgbClr val="0070C0"/>
                </a:solidFill>
                <a:latin typeface="Calibri" panose="020F0502020204030204" pitchFamily="34" charset="0"/>
              </a:rPr>
              <a:t>Παράγοντες που επηρεάζουν την</a:t>
            </a:r>
            <a:r>
              <a:rPr lang="en-US" altLang="en-US" sz="2000" dirty="0">
                <a:solidFill>
                  <a:srgbClr val="0070C0"/>
                </a:solidFill>
                <a:latin typeface="Calibri" panose="020F0502020204030204" pitchFamily="34" charset="0"/>
              </a:rPr>
              <a:t> παραγωγή αυγών</a:t>
            </a: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Η συνολική παραγωγή των αυγών </a:t>
            </a:r>
            <a:r>
              <a:rPr lang="el-GR" altLang="en-US" sz="2000" dirty="0">
                <a:solidFill>
                  <a:srgbClr val="775F55">
                    <a:lumMod val="50000"/>
                  </a:srgbClr>
                </a:solidFill>
                <a:latin typeface="Calibri" panose="020F0502020204030204" pitchFamily="34" charset="0"/>
              </a:rPr>
              <a:t>σε ένα απόθεμα </a:t>
            </a:r>
            <a:r>
              <a:rPr lang="en-US" altLang="en-US" sz="2000" dirty="0">
                <a:solidFill>
                  <a:srgbClr val="775F55">
                    <a:lumMod val="50000"/>
                  </a:srgbClr>
                </a:solidFill>
                <a:latin typeface="Calibri" panose="020F0502020204030204" pitchFamily="34" charset="0"/>
              </a:rPr>
              <a:t>ανά χρονική περίοδο (π.χ. έτος) θα </a:t>
            </a:r>
            <a:r>
              <a:rPr lang="el-GR" altLang="en-US" sz="2000" dirty="0">
                <a:solidFill>
                  <a:srgbClr val="775F55">
                    <a:lumMod val="50000"/>
                  </a:srgbClr>
                </a:solidFill>
                <a:latin typeface="Calibri" panose="020F0502020204030204" pitchFamily="34" charset="0"/>
              </a:rPr>
              <a:t>εξαρτάται από</a:t>
            </a:r>
            <a:r>
              <a:rPr lang="en-US" altLang="en-US" sz="2000" dirty="0">
                <a:solidFill>
                  <a:srgbClr val="775F55">
                    <a:lumMod val="50000"/>
                  </a:srgbClr>
                </a:solidFill>
                <a:latin typeface="Calibri" panose="020F0502020204030204" pitchFamily="34" charset="0"/>
              </a:rPr>
              <a:t>:</a:t>
            </a:r>
          </a:p>
          <a:p>
            <a:pPr marL="1258888" indent="-357188" defTabSz="762000" fontAlgn="base">
              <a:spcBef>
                <a:spcPct val="50000"/>
              </a:spcBef>
              <a:spcAft>
                <a:spcPct val="0"/>
              </a:spcAft>
              <a:buClrTx/>
              <a:buSzTx/>
              <a:buFont typeface="Wingdings" panose="05000000000000000000" pitchFamily="2" charset="2"/>
              <a:buChar char="§"/>
            </a:pPr>
            <a:r>
              <a:rPr lang="en-US" altLang="en-US" sz="2000" dirty="0">
                <a:solidFill>
                  <a:srgbClr val="775F55">
                    <a:lumMod val="50000"/>
                  </a:srgbClr>
                </a:solidFill>
                <a:latin typeface="Calibri" panose="020F0502020204030204" pitchFamily="34" charset="0"/>
              </a:rPr>
              <a:t>Αριθμός ωοτοκ</a:t>
            </a:r>
            <a:r>
              <a:rPr lang="el-GR" altLang="en-US" sz="2000" dirty="0">
                <a:solidFill>
                  <a:srgbClr val="775F55">
                    <a:lumMod val="50000"/>
                  </a:srgbClr>
                </a:solidFill>
                <a:latin typeface="Calibri" panose="020F0502020204030204" pitchFamily="34" charset="0"/>
              </a:rPr>
              <a:t>ιών</a:t>
            </a:r>
            <a:r>
              <a:rPr lang="en-US" altLang="en-US" sz="2000" dirty="0">
                <a:solidFill>
                  <a:srgbClr val="775F55">
                    <a:lumMod val="50000"/>
                  </a:srgbClr>
                </a:solidFill>
                <a:latin typeface="Calibri" panose="020F0502020204030204" pitchFamily="34" charset="0"/>
              </a:rPr>
              <a:t> ετησίως</a:t>
            </a:r>
          </a:p>
          <a:p>
            <a:pPr marL="1258888" indent="-357188" defTabSz="762000" fontAlgn="base">
              <a:spcBef>
                <a:spcPct val="50000"/>
              </a:spcBef>
              <a:spcAft>
                <a:spcPct val="0"/>
              </a:spcAft>
              <a:buClrTx/>
              <a:buSzTx/>
              <a:buFont typeface="Wingdings" panose="05000000000000000000" pitchFamily="2" charset="2"/>
              <a:buChar char="§"/>
            </a:pPr>
            <a:r>
              <a:rPr lang="en-US" altLang="en-US" sz="2000" dirty="0">
                <a:solidFill>
                  <a:srgbClr val="775F55">
                    <a:lumMod val="50000"/>
                  </a:srgbClr>
                </a:solidFill>
                <a:latin typeface="Calibri" panose="020F0502020204030204" pitchFamily="34" charset="0"/>
              </a:rPr>
              <a:t>Αριθμός ώριμ</a:t>
            </a:r>
            <a:r>
              <a:rPr lang="el-GR" altLang="en-US" sz="2000" dirty="0">
                <a:solidFill>
                  <a:srgbClr val="775F55">
                    <a:lumMod val="50000"/>
                  </a:srgbClr>
                </a:solidFill>
                <a:latin typeface="Calibri" panose="020F0502020204030204" pitchFamily="34" charset="0"/>
              </a:rPr>
              <a:t>ων</a:t>
            </a:r>
            <a:r>
              <a:rPr lang="en-US" altLang="en-US" sz="2000" dirty="0">
                <a:solidFill>
                  <a:srgbClr val="775F55">
                    <a:lumMod val="50000"/>
                  </a:srgbClr>
                </a:solidFill>
                <a:latin typeface="Calibri" panose="020F0502020204030204" pitchFamily="34" charset="0"/>
              </a:rPr>
              <a:t> θηλυκ</a:t>
            </a:r>
            <a:r>
              <a:rPr lang="el-GR" altLang="en-US" sz="2000" dirty="0">
                <a:solidFill>
                  <a:srgbClr val="775F55">
                    <a:lumMod val="50000"/>
                  </a:srgbClr>
                </a:solidFill>
                <a:latin typeface="Calibri" panose="020F0502020204030204" pitchFamily="34" charset="0"/>
              </a:rPr>
              <a:t>ων</a:t>
            </a:r>
            <a:endParaRPr lang="en-US" altLang="en-US" sz="2000" dirty="0">
              <a:solidFill>
                <a:srgbClr val="775F55">
                  <a:lumMod val="50000"/>
                </a:srgbClr>
              </a:solidFill>
              <a:latin typeface="Calibri" panose="020F0502020204030204" pitchFamily="34" charset="0"/>
            </a:endParaRPr>
          </a:p>
          <a:p>
            <a:pPr marL="1258888" indent="-357188" defTabSz="762000" fontAlgn="base">
              <a:spcBef>
                <a:spcPct val="50000"/>
              </a:spcBef>
              <a:spcAft>
                <a:spcPct val="0"/>
              </a:spcAft>
              <a:buClrTx/>
              <a:buSzTx/>
              <a:buFont typeface="Wingdings" panose="05000000000000000000" pitchFamily="2" charset="2"/>
              <a:buChar char="§"/>
            </a:pPr>
            <a:r>
              <a:rPr lang="en-US" altLang="en-US" sz="2000" dirty="0">
                <a:solidFill>
                  <a:srgbClr val="775F55">
                    <a:lumMod val="50000"/>
                  </a:srgbClr>
                </a:solidFill>
                <a:latin typeface="Calibri" panose="020F0502020204030204" pitchFamily="34" charset="0"/>
              </a:rPr>
              <a:t>Ηλικία (π.χ. ενήλικες μεγαλύτερης ηλικίας παράγ</a:t>
            </a:r>
            <a:r>
              <a:rPr lang="el-GR" altLang="en-US" sz="2000" dirty="0">
                <a:solidFill>
                  <a:srgbClr val="775F55">
                    <a:lumMod val="50000"/>
                  </a:srgbClr>
                </a:solidFill>
                <a:latin typeface="Calibri" panose="020F0502020204030204" pitchFamily="34" charset="0"/>
              </a:rPr>
              <a:t>ουν</a:t>
            </a:r>
            <a:r>
              <a:rPr lang="en-US" altLang="en-US" sz="2000" dirty="0">
                <a:solidFill>
                  <a:srgbClr val="775F55">
                    <a:lumMod val="50000"/>
                  </a:srgbClr>
                </a:solidFill>
                <a:latin typeface="Calibri" panose="020F0502020204030204" pitchFamily="34" charset="0"/>
              </a:rPr>
              <a:t> περισσότερα ωάρια)</a:t>
            </a:r>
          </a:p>
          <a:p>
            <a:pPr marL="1258888" indent="-357188" defTabSz="762000" fontAlgn="base">
              <a:spcBef>
                <a:spcPct val="50000"/>
              </a:spcBef>
              <a:spcAft>
                <a:spcPct val="0"/>
              </a:spcAft>
              <a:buClrTx/>
              <a:buSzTx/>
              <a:buFont typeface="Wingdings" panose="05000000000000000000" pitchFamily="2" charset="2"/>
              <a:buChar char="§"/>
            </a:pPr>
            <a:r>
              <a:rPr lang="en-US" altLang="en-US" sz="2000" dirty="0">
                <a:solidFill>
                  <a:srgbClr val="775F55">
                    <a:lumMod val="50000"/>
                  </a:srgbClr>
                </a:solidFill>
                <a:latin typeface="Calibri" panose="020F0502020204030204" pitchFamily="34" charset="0"/>
              </a:rPr>
              <a:t>Αυγά ανά ωοτοκία </a:t>
            </a:r>
          </a:p>
          <a:p>
            <a:pPr fontAlgn="base">
              <a:spcBef>
                <a:spcPct val="50000"/>
              </a:spcBef>
              <a:spcAft>
                <a:spcPct val="0"/>
              </a:spcAft>
              <a:buClrTx/>
              <a:buSzTx/>
              <a:buFontTx/>
              <a:buNone/>
            </a:pPr>
            <a:endParaRPr lang="el-GR" altLang="en-US" sz="2000" dirty="0">
              <a:solidFill>
                <a:srgbClr val="775F55">
                  <a:lumMod val="50000"/>
                </a:srgbClr>
              </a:solidFill>
              <a:latin typeface="Calibri" panose="020F0502020204030204" pitchFamily="34" charset="0"/>
            </a:endParaRPr>
          </a:p>
          <a:p>
            <a:pPr fontAlgn="base">
              <a:spcBef>
                <a:spcPct val="50000"/>
              </a:spcBef>
              <a:spcAft>
                <a:spcPct val="0"/>
              </a:spcAft>
              <a:buClrTx/>
              <a:buSzTx/>
              <a:buFontTx/>
              <a:buNone/>
            </a:pPr>
            <a:r>
              <a:rPr lang="el-GR" altLang="en-US" sz="2000" dirty="0">
                <a:solidFill>
                  <a:srgbClr val="775F55">
                    <a:lumMod val="50000"/>
                  </a:srgbClr>
                </a:solidFill>
                <a:latin typeface="Calibri" panose="020F0502020204030204" pitchFamily="34" charset="0"/>
              </a:rPr>
              <a:t>Τα παραπάνω μπορεί να επηρεάζονται από:</a:t>
            </a:r>
            <a:endParaRPr lang="en-US" altLang="en-US" sz="2000" dirty="0">
              <a:solidFill>
                <a:srgbClr val="775F55">
                  <a:lumMod val="50000"/>
                </a:srgbClr>
              </a:solidFill>
              <a:latin typeface="Calibri" panose="020F0502020204030204" pitchFamily="34" charset="0"/>
            </a:endParaRP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1.  </a:t>
            </a:r>
            <a:r>
              <a:rPr lang="el-GR" altLang="en-US" sz="2000" dirty="0">
                <a:solidFill>
                  <a:srgbClr val="775F55">
                    <a:lumMod val="50000"/>
                  </a:srgbClr>
                </a:solidFill>
                <a:latin typeface="Calibri" panose="020F0502020204030204" pitchFamily="34" charset="0"/>
              </a:rPr>
              <a:t>Φυσική </a:t>
            </a:r>
            <a:r>
              <a:rPr lang="en-US" altLang="en-US" sz="2000" dirty="0">
                <a:solidFill>
                  <a:srgbClr val="775F55">
                    <a:lumMod val="50000"/>
                  </a:srgbClr>
                </a:solidFill>
                <a:latin typeface="Calibri" panose="020F0502020204030204" pitchFamily="34" charset="0"/>
              </a:rPr>
              <a:t>κατάσταση </a:t>
            </a:r>
            <a:r>
              <a:rPr lang="el-GR" altLang="en-US" sz="2000" dirty="0">
                <a:solidFill>
                  <a:srgbClr val="775F55">
                    <a:lumMod val="50000"/>
                  </a:srgbClr>
                </a:solidFill>
                <a:latin typeface="Calibri" panose="020F0502020204030204" pitchFamily="34" charset="0"/>
              </a:rPr>
              <a:t>(ευρωστία) ε</a:t>
            </a:r>
            <a:r>
              <a:rPr lang="en-US" altLang="en-US" sz="2000" dirty="0">
                <a:solidFill>
                  <a:srgbClr val="775F55">
                    <a:lumMod val="50000"/>
                  </a:srgbClr>
                </a:solidFill>
                <a:latin typeface="Calibri" panose="020F0502020204030204" pitchFamily="34" charset="0"/>
              </a:rPr>
              <a:t>νή</a:t>
            </a:r>
            <a:r>
              <a:rPr lang="el-GR" altLang="en-US" sz="2000" dirty="0">
                <a:solidFill>
                  <a:srgbClr val="775F55">
                    <a:lumMod val="50000"/>
                  </a:srgbClr>
                </a:solidFill>
                <a:latin typeface="Calibri" panose="020F0502020204030204" pitchFamily="34" charset="0"/>
              </a:rPr>
              <a:t>λ</a:t>
            </a:r>
            <a:r>
              <a:rPr lang="en-US" altLang="en-US" sz="2000" dirty="0">
                <a:solidFill>
                  <a:srgbClr val="775F55">
                    <a:lumMod val="50000"/>
                  </a:srgbClr>
                </a:solidFill>
                <a:latin typeface="Calibri" panose="020F0502020204030204" pitchFamily="34" charset="0"/>
              </a:rPr>
              <a:t>ικ</a:t>
            </a:r>
            <a:r>
              <a:rPr lang="el-GR" altLang="en-US" sz="2000" dirty="0">
                <a:solidFill>
                  <a:srgbClr val="775F55">
                    <a:lumMod val="50000"/>
                  </a:srgbClr>
                </a:solidFill>
                <a:latin typeface="Calibri" panose="020F0502020204030204" pitchFamily="34" charset="0"/>
              </a:rPr>
              <a:t>ων</a:t>
            </a:r>
            <a:r>
              <a:rPr lang="en-US" altLang="en-US" sz="2000" dirty="0">
                <a:solidFill>
                  <a:srgbClr val="775F55">
                    <a:lumMod val="50000"/>
                  </a:srgbClr>
                </a:solidFill>
                <a:latin typeface="Calibri" panose="020F0502020204030204" pitchFamily="34" charset="0"/>
              </a:rPr>
              <a:t>: π.χ. Διατροφική κατάσταση </a:t>
            </a: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2. Περιβάλλον (π.χ. θερμοκρασία νερού)</a:t>
            </a: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3. Άλ</a:t>
            </a:r>
            <a:r>
              <a:rPr lang="el-GR" altLang="en-US" sz="2000" dirty="0">
                <a:solidFill>
                  <a:srgbClr val="775F55">
                    <a:lumMod val="50000"/>
                  </a:srgbClr>
                </a:solidFill>
                <a:latin typeface="Calibri" panose="020F0502020204030204" pitchFamily="34" charset="0"/>
              </a:rPr>
              <a:t>λα…</a:t>
            </a:r>
            <a:endParaRPr lang="en-US" altLang="en-US" sz="2000" dirty="0">
              <a:solidFill>
                <a:srgbClr val="775F55">
                  <a:lumMod val="50000"/>
                </a:srgbClr>
              </a:solidFill>
              <a:latin typeface="Calibri" panose="020F0502020204030204" pitchFamily="34" charset="0"/>
            </a:endParaRPr>
          </a:p>
        </p:txBody>
      </p:sp>
      <p:sp>
        <p:nvSpPr>
          <p:cNvPr id="23556" name="Text Box 3"/>
          <p:cNvSpPr txBox="1">
            <a:spLocks noChangeArrowheads="1"/>
          </p:cNvSpPr>
          <p:nvPr/>
        </p:nvSpPr>
        <p:spPr bwMode="auto">
          <a:xfrm>
            <a:off x="2424114" y="115888"/>
            <a:ext cx="795813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n-US" altLang="en-US" sz="3200" b="1" dirty="0">
                <a:solidFill>
                  <a:srgbClr val="94B6D2">
                    <a:lumMod val="50000"/>
                  </a:srgbClr>
                </a:solidFill>
                <a:latin typeface="Calibri" panose="020F0502020204030204" pitchFamily="34" charset="0"/>
              </a:rPr>
              <a:t>Βασικοί παράγοντες που επηρεάζουν την </a:t>
            </a:r>
            <a:r>
              <a:rPr lang="el-GR" altLang="en-US" sz="3200" b="1" dirty="0">
                <a:solidFill>
                  <a:srgbClr val="94B6D2">
                    <a:lumMod val="50000"/>
                  </a:srgbClr>
                </a:solidFill>
                <a:latin typeface="Calibri" panose="020F0502020204030204" pitchFamily="34" charset="0"/>
              </a:rPr>
              <a:t>νεοσυλλογή</a:t>
            </a:r>
            <a:endParaRPr lang="en-US" altLang="en-US" sz="3200" b="1" dirty="0">
              <a:solidFill>
                <a:srgbClr val="94B6D2">
                  <a:lumMod val="50000"/>
                </a:srgbClr>
              </a:solidFill>
              <a:latin typeface="Calibri" panose="020F0502020204030204" pitchFamily="34" charset="0"/>
            </a:endParaRPr>
          </a:p>
        </p:txBody>
      </p:sp>
    </p:spTree>
    <p:extLst>
      <p:ext uri="{BB962C8B-B14F-4D97-AF65-F5344CB8AC3E}">
        <p14:creationId xmlns:p14="http://schemas.microsoft.com/office/powerpoint/2010/main" val="137320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555">
                                            <p:txEl>
                                              <p:pRg st="7" end="7"/>
                                            </p:txEl>
                                          </p:spTgt>
                                        </p:tgtEl>
                                        <p:attrNameLst>
                                          <p:attrName>style.visibility</p:attrName>
                                        </p:attrNameLst>
                                      </p:cBhvr>
                                      <p:to>
                                        <p:strVal val="visible"/>
                                      </p:to>
                                    </p:set>
                                    <p:animEffect transition="in" filter="fade">
                                      <p:cBhvr>
                                        <p:cTn id="7" dur="500"/>
                                        <p:tgtEl>
                                          <p:spTgt spid="23555">
                                            <p:txEl>
                                              <p:pRg st="7" end="7"/>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3555">
                                            <p:txEl>
                                              <p:pRg st="8" end="8"/>
                                            </p:txEl>
                                          </p:spTgt>
                                        </p:tgtEl>
                                        <p:attrNameLst>
                                          <p:attrName>style.visibility</p:attrName>
                                        </p:attrNameLst>
                                      </p:cBhvr>
                                      <p:to>
                                        <p:strVal val="visible"/>
                                      </p:to>
                                    </p:set>
                                    <p:animEffect transition="in" filter="fade">
                                      <p:cBhvr>
                                        <p:cTn id="10" dur="500"/>
                                        <p:tgtEl>
                                          <p:spTgt spid="23555">
                                            <p:txEl>
                                              <p:pRg st="8" end="8"/>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3555">
                                            <p:txEl>
                                              <p:pRg st="9" end="9"/>
                                            </p:txEl>
                                          </p:spTgt>
                                        </p:tgtEl>
                                        <p:attrNameLst>
                                          <p:attrName>style.visibility</p:attrName>
                                        </p:attrNameLst>
                                      </p:cBhvr>
                                      <p:to>
                                        <p:strVal val="visible"/>
                                      </p:to>
                                    </p:set>
                                    <p:animEffect transition="in" filter="fade">
                                      <p:cBhvr>
                                        <p:cTn id="13" dur="500"/>
                                        <p:tgtEl>
                                          <p:spTgt spid="23555">
                                            <p:txEl>
                                              <p:pRg st="9" end="9"/>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23555">
                                            <p:txEl>
                                              <p:pRg st="10" end="10"/>
                                            </p:txEl>
                                          </p:spTgt>
                                        </p:tgtEl>
                                        <p:attrNameLst>
                                          <p:attrName>style.visibility</p:attrName>
                                        </p:attrNameLst>
                                      </p:cBhvr>
                                      <p:to>
                                        <p:strVal val="visible"/>
                                      </p:to>
                                    </p:set>
                                    <p:animEffect transition="in" filter="fade">
                                      <p:cBhvr>
                                        <p:cTn id="16" dur="500"/>
                                        <p:tgtEl>
                                          <p:spTgt spid="2355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4"/>
          <p:cNvSpPr txBox="1">
            <a:spLocks noChangeArrowheads="1"/>
          </p:cNvSpPr>
          <p:nvPr/>
        </p:nvSpPr>
        <p:spPr bwMode="auto">
          <a:xfrm>
            <a:off x="642938" y="1193106"/>
            <a:ext cx="10740679" cy="5478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2000" b="1" dirty="0">
                <a:solidFill>
                  <a:srgbClr val="0070C0"/>
                </a:solidFill>
                <a:latin typeface="Calibri" panose="020F0502020204030204" pitchFamily="34" charset="0"/>
              </a:rPr>
              <a:t>Επιβίωση</a:t>
            </a:r>
            <a:r>
              <a:rPr lang="en-US" altLang="en-US" sz="2000" dirty="0">
                <a:solidFill>
                  <a:srgbClr val="0070C0"/>
                </a:solidFill>
                <a:latin typeface="Calibri" panose="020F0502020204030204" pitchFamily="34" charset="0"/>
              </a:rPr>
              <a:t>: </a:t>
            </a:r>
            <a:r>
              <a:rPr lang="el-GR" altLang="en-US" sz="2000" dirty="0">
                <a:solidFill>
                  <a:srgbClr val="0070C0"/>
                </a:solidFill>
                <a:latin typeface="Calibri" panose="020F0502020204030204" pitchFamily="34" charset="0"/>
              </a:rPr>
              <a:t>Παραγ</a:t>
            </a:r>
            <a:r>
              <a:rPr lang="en-US" altLang="en-US" sz="2000" dirty="0">
                <a:solidFill>
                  <a:srgbClr val="0070C0"/>
                </a:solidFill>
                <a:latin typeface="Calibri" panose="020F0502020204030204" pitchFamily="34" charset="0"/>
              </a:rPr>
              <a:t>o</a:t>
            </a:r>
            <a:r>
              <a:rPr lang="el-GR" altLang="en-US" sz="2000" dirty="0">
                <a:solidFill>
                  <a:srgbClr val="0070C0"/>
                </a:solidFill>
                <a:latin typeface="Calibri" panose="020F0502020204030204" pitchFamily="34" charset="0"/>
              </a:rPr>
              <a:t>ντες </a:t>
            </a:r>
            <a:r>
              <a:rPr lang="en-US" altLang="en-US" sz="2000" dirty="0">
                <a:solidFill>
                  <a:srgbClr val="0070C0"/>
                </a:solidFill>
                <a:latin typeface="Calibri" panose="020F0502020204030204" pitchFamily="34" charset="0"/>
              </a:rPr>
              <a:t>που επηρεάζουν </a:t>
            </a:r>
            <a:r>
              <a:rPr lang="el-GR" altLang="en-US" sz="2000" dirty="0">
                <a:solidFill>
                  <a:srgbClr val="0070C0"/>
                </a:solidFill>
                <a:latin typeface="Calibri" panose="020F0502020204030204" pitchFamily="34" charset="0"/>
              </a:rPr>
              <a:t>την επιβίωση </a:t>
            </a:r>
            <a:r>
              <a:rPr lang="en-US" altLang="en-US" sz="2000" dirty="0">
                <a:solidFill>
                  <a:srgbClr val="0070C0"/>
                </a:solidFill>
                <a:latin typeface="Calibri" panose="020F0502020204030204" pitchFamily="34" charset="0"/>
              </a:rPr>
              <a:t>αυγών, νυμφών και </a:t>
            </a:r>
            <a:r>
              <a:rPr lang="el-GR" altLang="en-US" sz="2000" dirty="0">
                <a:solidFill>
                  <a:srgbClr val="0070C0"/>
                </a:solidFill>
                <a:latin typeface="Calibri" panose="020F0502020204030204" pitchFamily="34" charset="0"/>
              </a:rPr>
              <a:t>νεαρών ατόμων</a:t>
            </a:r>
            <a:endParaRPr lang="en-US" altLang="en-US" sz="2000" dirty="0">
              <a:solidFill>
                <a:srgbClr val="0070C0"/>
              </a:solidFill>
              <a:latin typeface="Calibri" panose="020F0502020204030204" pitchFamily="34" charset="0"/>
            </a:endParaRPr>
          </a:p>
          <a:p>
            <a:pPr fontAlgn="base">
              <a:spcBef>
                <a:spcPct val="50000"/>
              </a:spcBef>
              <a:spcAft>
                <a:spcPct val="0"/>
              </a:spcAft>
              <a:buClrTx/>
              <a:buSzTx/>
              <a:buFontTx/>
              <a:buNone/>
            </a:pPr>
            <a:r>
              <a:rPr lang="en-US" altLang="en-US" sz="2000" b="1" dirty="0">
                <a:solidFill>
                  <a:srgbClr val="775F55">
                    <a:lumMod val="50000"/>
                  </a:srgbClr>
                </a:solidFill>
                <a:latin typeface="Calibri" panose="020F0502020204030204" pitchFamily="34" charset="0"/>
              </a:rPr>
              <a:t>Βιοτικ</a:t>
            </a:r>
            <a:r>
              <a:rPr lang="el-GR" altLang="en-US" sz="2000" b="1" dirty="0">
                <a:solidFill>
                  <a:srgbClr val="775F55">
                    <a:lumMod val="50000"/>
                  </a:srgbClr>
                </a:solidFill>
                <a:latin typeface="Calibri" panose="020F0502020204030204" pitchFamily="34" charset="0"/>
              </a:rPr>
              <a:t>οί</a:t>
            </a:r>
            <a:r>
              <a:rPr lang="en-US" altLang="en-US" sz="2000" b="1" dirty="0">
                <a:solidFill>
                  <a:srgbClr val="775F55">
                    <a:lumMod val="50000"/>
                  </a:srgbClr>
                </a:solidFill>
                <a:latin typeface="Calibri" panose="020F0502020204030204" pitchFamily="34" charset="0"/>
              </a:rPr>
              <a:t> (π.χ.)</a:t>
            </a: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a:t>
            </a:r>
            <a:r>
              <a:rPr lang="el-GR" altLang="en-US" sz="2000" dirty="0">
                <a:solidFill>
                  <a:srgbClr val="775F55">
                    <a:lumMod val="50000"/>
                  </a:srgbClr>
                </a:solidFill>
                <a:latin typeface="Calibri" panose="020F0502020204030204" pitchFamily="34" charset="0"/>
              </a:rPr>
              <a:t>Έλλειψη τροφής</a:t>
            </a:r>
            <a:endParaRPr lang="en-US" altLang="en-US" sz="2000" dirty="0">
              <a:solidFill>
                <a:srgbClr val="775F55">
                  <a:lumMod val="50000"/>
                </a:srgbClr>
              </a:solidFill>
              <a:latin typeface="Calibri" panose="020F0502020204030204" pitchFamily="34" charset="0"/>
            </a:endParaRP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θήρευση</a:t>
            </a: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Ασθένεια</a:t>
            </a:r>
          </a:p>
          <a:p>
            <a:pPr fontAlgn="base">
              <a:spcBef>
                <a:spcPct val="50000"/>
              </a:spcBef>
              <a:spcAft>
                <a:spcPct val="0"/>
              </a:spcAft>
              <a:buClrTx/>
              <a:buSzTx/>
              <a:buFontTx/>
              <a:buNone/>
            </a:pPr>
            <a:r>
              <a:rPr lang="en-US" altLang="en-US" sz="2000" b="1" dirty="0">
                <a:solidFill>
                  <a:srgbClr val="775F55">
                    <a:lumMod val="50000"/>
                  </a:srgbClr>
                </a:solidFill>
                <a:latin typeface="Calibri" panose="020F0502020204030204" pitchFamily="34" charset="0"/>
              </a:rPr>
              <a:t>Αβιοτικ</a:t>
            </a:r>
            <a:r>
              <a:rPr lang="el-GR" altLang="en-US" sz="2000" b="1" dirty="0">
                <a:solidFill>
                  <a:srgbClr val="775F55">
                    <a:lumMod val="50000"/>
                  </a:srgbClr>
                </a:solidFill>
                <a:latin typeface="Calibri" panose="020F0502020204030204" pitchFamily="34" charset="0"/>
              </a:rPr>
              <a:t>οι </a:t>
            </a:r>
            <a:r>
              <a:rPr lang="en-US" altLang="en-US" sz="2000" b="1" dirty="0">
                <a:solidFill>
                  <a:srgbClr val="775F55">
                    <a:lumMod val="50000"/>
                  </a:srgbClr>
                </a:solidFill>
                <a:latin typeface="Calibri" panose="020F0502020204030204" pitchFamily="34" charset="0"/>
              </a:rPr>
              <a:t>(π.χ.)</a:t>
            </a: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Θερμοκρασία</a:t>
            </a: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a:t>
            </a:r>
            <a:r>
              <a:rPr lang="el-GR" altLang="en-US" sz="2000" dirty="0">
                <a:solidFill>
                  <a:srgbClr val="775F55">
                    <a:lumMod val="50000"/>
                  </a:srgbClr>
                </a:solidFill>
                <a:latin typeface="Calibri" panose="020F0502020204030204" pitchFamily="34" charset="0"/>
              </a:rPr>
              <a:t>Αλατότητα</a:t>
            </a:r>
            <a:endParaRPr lang="en-US" altLang="en-US" sz="2000" dirty="0">
              <a:solidFill>
                <a:srgbClr val="775F55">
                  <a:lumMod val="50000"/>
                </a:srgbClr>
              </a:solidFill>
              <a:latin typeface="Calibri" panose="020F0502020204030204" pitchFamily="34" charset="0"/>
            </a:endParaRPr>
          </a:p>
          <a:p>
            <a:pPr fontAlgn="base">
              <a:spcBef>
                <a:spcPct val="50000"/>
              </a:spcBef>
              <a:spcAft>
                <a:spcPct val="0"/>
              </a:spcAft>
              <a:buClrTx/>
              <a:buSzTx/>
              <a:buFontTx/>
              <a:buNone/>
            </a:pPr>
            <a:r>
              <a:rPr lang="en-US" altLang="en-US" sz="2000" dirty="0">
                <a:solidFill>
                  <a:srgbClr val="775F55">
                    <a:lumMod val="50000"/>
                  </a:srgbClr>
                </a:solidFill>
                <a:latin typeface="Calibri" panose="020F0502020204030204" pitchFamily="34" charset="0"/>
              </a:rPr>
              <a:t>	Οξυγόνο</a:t>
            </a:r>
          </a:p>
          <a:p>
            <a:pPr fontAlgn="base">
              <a:spcBef>
                <a:spcPct val="50000"/>
              </a:spcBef>
              <a:spcAft>
                <a:spcPct val="0"/>
              </a:spcAft>
              <a:buClrTx/>
              <a:buSzTx/>
              <a:buFontTx/>
              <a:buNone/>
            </a:pPr>
            <a:endParaRPr lang="en-US" altLang="en-US" sz="2000" dirty="0">
              <a:solidFill>
                <a:srgbClr val="0000FF"/>
              </a:solidFill>
              <a:latin typeface="Calibri" panose="020F0502020204030204" pitchFamily="34" charset="0"/>
            </a:endParaRPr>
          </a:p>
          <a:p>
            <a:pPr fontAlgn="base">
              <a:spcBef>
                <a:spcPct val="50000"/>
              </a:spcBef>
              <a:spcAft>
                <a:spcPct val="0"/>
              </a:spcAft>
              <a:buClrTx/>
              <a:buSzTx/>
              <a:buFontTx/>
              <a:buNone/>
            </a:pPr>
            <a:endParaRPr lang="en-US" altLang="en-US" sz="2000" dirty="0">
              <a:solidFill>
                <a:srgbClr val="0000FF"/>
              </a:solidFill>
              <a:latin typeface="Calibri" panose="020F0502020204030204" pitchFamily="34" charset="0"/>
            </a:endParaRPr>
          </a:p>
          <a:p>
            <a:pPr fontAlgn="base">
              <a:spcBef>
                <a:spcPct val="50000"/>
              </a:spcBef>
              <a:spcAft>
                <a:spcPct val="0"/>
              </a:spcAft>
              <a:buClrTx/>
              <a:buSzTx/>
              <a:buFontTx/>
              <a:buNone/>
            </a:pPr>
            <a:r>
              <a:rPr lang="en-US" altLang="en-US" sz="2000" dirty="0">
                <a:solidFill>
                  <a:srgbClr val="0000FF"/>
                </a:solidFill>
                <a:latin typeface="Calibri" panose="020F0502020204030204" pitchFamily="34" charset="0"/>
              </a:rPr>
              <a:t>Μικρές διακυμάνσεις στην επιβίωση = μεγάλες διακυμάνσεις </a:t>
            </a:r>
            <a:r>
              <a:rPr lang="el-GR" altLang="en-US" sz="2000" dirty="0">
                <a:solidFill>
                  <a:srgbClr val="0000FF"/>
                </a:solidFill>
                <a:latin typeface="Calibri" panose="020F0502020204030204" pitchFamily="34" charset="0"/>
              </a:rPr>
              <a:t>της νεοσυλλογης</a:t>
            </a:r>
            <a:endParaRPr lang="en-US" altLang="en-US" sz="2000" dirty="0">
              <a:solidFill>
                <a:srgbClr val="0000FF"/>
              </a:solidFill>
              <a:latin typeface="Calibri" panose="020F0502020204030204" pitchFamily="34" charset="0"/>
            </a:endParaRPr>
          </a:p>
        </p:txBody>
      </p:sp>
      <p:pic>
        <p:nvPicPr>
          <p:cNvPr id="2560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50165" y="1661670"/>
            <a:ext cx="2140655" cy="608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3"/>
          <p:cNvSpPr txBox="1">
            <a:spLocks noChangeArrowheads="1"/>
          </p:cNvSpPr>
          <p:nvPr/>
        </p:nvSpPr>
        <p:spPr bwMode="auto">
          <a:xfrm>
            <a:off x="2034208" y="115888"/>
            <a:ext cx="795813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n-US" altLang="en-US" sz="3200" b="1" dirty="0">
                <a:solidFill>
                  <a:srgbClr val="94B6D2">
                    <a:lumMod val="50000"/>
                  </a:srgbClr>
                </a:solidFill>
                <a:latin typeface="Calibri" panose="020F0502020204030204" pitchFamily="34" charset="0"/>
              </a:rPr>
              <a:t>Βασικοί παράγοντες που επηρεάζουν την </a:t>
            </a:r>
            <a:r>
              <a:rPr lang="el-GR" altLang="en-US" sz="3200" b="1" dirty="0">
                <a:solidFill>
                  <a:srgbClr val="94B6D2">
                    <a:lumMod val="50000"/>
                  </a:srgbClr>
                </a:solidFill>
                <a:latin typeface="Calibri" panose="020F0502020204030204" pitchFamily="34" charset="0"/>
              </a:rPr>
              <a:t>νεοσυλλογή</a:t>
            </a:r>
            <a:endParaRPr lang="en-US" altLang="en-US" sz="3200" b="1" dirty="0">
              <a:solidFill>
                <a:srgbClr val="94B6D2">
                  <a:lumMod val="50000"/>
                </a:srgbClr>
              </a:solidFill>
              <a:latin typeface="Calibri" panose="020F0502020204030204" pitchFamily="34" charset="0"/>
            </a:endParaRPr>
          </a:p>
        </p:txBody>
      </p:sp>
      <p:grpSp>
        <p:nvGrpSpPr>
          <p:cNvPr id="28" name="Group 23"/>
          <p:cNvGrpSpPr>
            <a:grpSpLocks/>
          </p:cNvGrpSpPr>
          <p:nvPr/>
        </p:nvGrpSpPr>
        <p:grpSpPr bwMode="auto">
          <a:xfrm>
            <a:off x="5381110" y="2190812"/>
            <a:ext cx="5001141" cy="3802200"/>
            <a:chOff x="3819009" y="1333363"/>
            <a:chExt cx="5001141" cy="3802200"/>
          </a:xfrm>
        </p:grpSpPr>
        <p:sp>
          <p:nvSpPr>
            <p:cNvPr id="29" name="Text Box 32"/>
            <p:cNvSpPr txBox="1">
              <a:spLocks noChangeArrowheads="1"/>
            </p:cNvSpPr>
            <p:nvPr/>
          </p:nvSpPr>
          <p:spPr bwMode="auto">
            <a:xfrm rot="16200000">
              <a:off x="3455987" y="2999860"/>
              <a:ext cx="109537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l-GR" altLang="en-US" sz="1800" dirty="0">
                  <a:solidFill>
                    <a:srgbClr val="0000FF"/>
                  </a:solidFill>
                  <a:latin typeface="Tahoma" panose="020B0604030504040204" pitchFamily="34" charset="0"/>
                </a:rPr>
                <a:t>Αριθμός</a:t>
              </a:r>
              <a:endParaRPr lang="en-US" altLang="en-US" sz="1800" dirty="0">
                <a:solidFill>
                  <a:srgbClr val="0000FF"/>
                </a:solidFill>
                <a:latin typeface="Tahoma" panose="020B0604030504040204" pitchFamily="34" charset="0"/>
              </a:endParaRPr>
            </a:p>
          </p:txBody>
        </p:sp>
        <p:sp>
          <p:nvSpPr>
            <p:cNvPr id="30" name="Rectangle 34"/>
            <p:cNvSpPr>
              <a:spLocks noChangeArrowheads="1"/>
            </p:cNvSpPr>
            <p:nvPr/>
          </p:nvSpPr>
          <p:spPr bwMode="auto">
            <a:xfrm>
              <a:off x="4452938" y="1738313"/>
              <a:ext cx="4367212" cy="3117850"/>
            </a:xfrm>
            <a:prstGeom prst="rect">
              <a:avLst/>
            </a:prstGeom>
            <a:solidFill>
              <a:schemeClr val="accent1"/>
            </a:solidFill>
            <a:ln w="9525">
              <a:solidFill>
                <a:schemeClr val="tx1"/>
              </a:solidFill>
              <a:miter lim="800000"/>
              <a:headEnd/>
              <a:tailEnd/>
            </a:ln>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31" name="Freeform 35"/>
            <p:cNvSpPr>
              <a:spLocks/>
            </p:cNvSpPr>
            <p:nvPr/>
          </p:nvSpPr>
          <p:spPr bwMode="auto">
            <a:xfrm>
              <a:off x="4452938" y="2066925"/>
              <a:ext cx="4022725" cy="2735263"/>
            </a:xfrm>
            <a:custGeom>
              <a:avLst/>
              <a:gdLst>
                <a:gd name="T0" fmla="*/ 2147483646 w 3145"/>
                <a:gd name="T1" fmla="*/ 0 h 2449"/>
                <a:gd name="T2" fmla="*/ 2147483646 w 3145"/>
                <a:gd name="T3" fmla="*/ 2147483646 h 2449"/>
                <a:gd name="T4" fmla="*/ 2147483646 w 3145"/>
                <a:gd name="T5" fmla="*/ 2147483646 h 2449"/>
                <a:gd name="T6" fmla="*/ 2147483646 w 3145"/>
                <a:gd name="T7" fmla="*/ 2147483646 h 2449"/>
                <a:gd name="T8" fmla="*/ 0 60000 65536"/>
                <a:gd name="T9" fmla="*/ 0 60000 65536"/>
                <a:gd name="T10" fmla="*/ 0 60000 65536"/>
                <a:gd name="T11" fmla="*/ 0 60000 65536"/>
                <a:gd name="T12" fmla="*/ 0 w 3145"/>
                <a:gd name="T13" fmla="*/ 0 h 2449"/>
                <a:gd name="T14" fmla="*/ 3145 w 3145"/>
                <a:gd name="T15" fmla="*/ 2449 h 2449"/>
              </a:gdLst>
              <a:ahLst/>
              <a:cxnLst>
                <a:cxn ang="T8">
                  <a:pos x="T0" y="T1"/>
                </a:cxn>
                <a:cxn ang="T9">
                  <a:pos x="T2" y="T3"/>
                </a:cxn>
                <a:cxn ang="T10">
                  <a:pos x="T4" y="T5"/>
                </a:cxn>
                <a:cxn ang="T11">
                  <a:pos x="T6" y="T7"/>
                </a:cxn>
              </a:cxnLst>
              <a:rect l="T12" t="T13" r="T14" b="T15"/>
              <a:pathLst>
                <a:path w="3145" h="2449">
                  <a:moveTo>
                    <a:pt x="15" y="0"/>
                  </a:moveTo>
                  <a:cubicBezTo>
                    <a:pt x="7" y="582"/>
                    <a:pt x="0" y="1356"/>
                    <a:pt x="151" y="1734"/>
                  </a:cubicBezTo>
                  <a:cubicBezTo>
                    <a:pt x="302" y="2112"/>
                    <a:pt x="423" y="2149"/>
                    <a:pt x="922" y="2268"/>
                  </a:cubicBezTo>
                  <a:cubicBezTo>
                    <a:pt x="1421" y="2387"/>
                    <a:pt x="2283" y="2434"/>
                    <a:pt x="3145" y="2449"/>
                  </a:cubicBezTo>
                </a:path>
              </a:pathLst>
            </a:cu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lstStyle/>
            <a:p>
              <a:pPr eaLnBrk="0" fontAlgn="base" hangingPunct="0">
                <a:spcBef>
                  <a:spcPct val="0"/>
                </a:spcBef>
                <a:spcAft>
                  <a:spcPct val="0"/>
                </a:spcAft>
              </a:pPr>
              <a:endParaRPr lang="en-US" sz="2800" b="1" dirty="0">
                <a:solidFill>
                  <a:srgbClr val="000066"/>
                </a:solidFill>
                <a:latin typeface="Times New Roman" panose="02020603050405020304" pitchFamily="18" charset="0"/>
              </a:endParaRPr>
            </a:p>
          </p:txBody>
        </p:sp>
        <p:sp>
          <p:nvSpPr>
            <p:cNvPr id="32" name="Rectangle 38"/>
            <p:cNvSpPr>
              <a:spLocks noChangeArrowheads="1"/>
            </p:cNvSpPr>
            <p:nvPr/>
          </p:nvSpPr>
          <p:spPr bwMode="auto">
            <a:xfrm>
              <a:off x="4452938" y="1738313"/>
              <a:ext cx="344487" cy="3117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33" name="Rectangle 39"/>
            <p:cNvSpPr>
              <a:spLocks noChangeArrowheads="1"/>
            </p:cNvSpPr>
            <p:nvPr/>
          </p:nvSpPr>
          <p:spPr bwMode="auto">
            <a:xfrm>
              <a:off x="4786313" y="1738313"/>
              <a:ext cx="1643062" cy="3117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0"/>
                </a:spcBef>
                <a:spcAft>
                  <a:spcPct val="0"/>
                </a:spcAft>
                <a:buClrTx/>
                <a:buSzTx/>
                <a:buFontTx/>
                <a:buNone/>
              </a:pPr>
              <a:endParaRPr lang="en-US" altLang="en-US" b="1" dirty="0">
                <a:solidFill>
                  <a:srgbClr val="000066"/>
                </a:solidFill>
                <a:latin typeface="Times New Roman" panose="02020603050405020304" pitchFamily="18" charset="0"/>
              </a:endParaRPr>
            </a:p>
          </p:txBody>
        </p:sp>
        <p:sp>
          <p:nvSpPr>
            <p:cNvPr id="34" name="Text Box 44"/>
            <p:cNvSpPr txBox="1">
              <a:spLocks noChangeArrowheads="1"/>
            </p:cNvSpPr>
            <p:nvPr/>
          </p:nvSpPr>
          <p:spPr bwMode="auto">
            <a:xfrm rot="16200000">
              <a:off x="3600227" y="2349023"/>
              <a:ext cx="21003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l-GR" altLang="en-US" sz="1800" b="1" dirty="0">
                  <a:solidFill>
                    <a:srgbClr val="EBDDC3">
                      <a:lumMod val="25000"/>
                    </a:srgbClr>
                  </a:solidFill>
                  <a:latin typeface="Tahoma" panose="020B0604030504040204" pitchFamily="34" charset="0"/>
                </a:rPr>
                <a:t>Αυγά/ Λάρβες</a:t>
              </a:r>
              <a:endParaRPr lang="en-US" altLang="en-US" sz="1800" b="1" dirty="0">
                <a:solidFill>
                  <a:srgbClr val="EBDDC3">
                    <a:lumMod val="25000"/>
                  </a:srgbClr>
                </a:solidFill>
                <a:latin typeface="Tahoma" panose="020B0604030504040204" pitchFamily="34" charset="0"/>
              </a:endParaRPr>
            </a:p>
          </p:txBody>
        </p:sp>
        <p:sp>
          <p:nvSpPr>
            <p:cNvPr id="35" name="Text Box 45"/>
            <p:cNvSpPr txBox="1">
              <a:spLocks noChangeArrowheads="1"/>
            </p:cNvSpPr>
            <p:nvPr/>
          </p:nvSpPr>
          <p:spPr bwMode="auto">
            <a:xfrm>
              <a:off x="4106863" y="4308475"/>
              <a:ext cx="806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10</a:t>
              </a:r>
              <a:r>
                <a:rPr lang="en-US" altLang="en-US" sz="1400" baseline="30000" dirty="0">
                  <a:solidFill>
                    <a:srgbClr val="0000FF"/>
                  </a:solidFill>
                  <a:latin typeface="Tahoma" panose="020B0604030504040204" pitchFamily="34" charset="0"/>
                </a:rPr>
                <a:t>1</a:t>
              </a:r>
            </a:p>
          </p:txBody>
        </p:sp>
        <p:sp>
          <p:nvSpPr>
            <p:cNvPr id="36" name="Text Box 46"/>
            <p:cNvSpPr txBox="1">
              <a:spLocks noChangeArrowheads="1"/>
            </p:cNvSpPr>
            <p:nvPr/>
          </p:nvSpPr>
          <p:spPr bwMode="auto">
            <a:xfrm>
              <a:off x="4106863" y="2559050"/>
              <a:ext cx="806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10</a:t>
              </a:r>
              <a:r>
                <a:rPr lang="en-US" altLang="en-US" sz="1400" baseline="30000" dirty="0">
                  <a:solidFill>
                    <a:srgbClr val="0000FF"/>
                  </a:solidFill>
                  <a:latin typeface="Tahoma" panose="020B0604030504040204" pitchFamily="34" charset="0"/>
                </a:rPr>
                <a:t>5</a:t>
              </a:r>
            </a:p>
          </p:txBody>
        </p:sp>
        <p:sp>
          <p:nvSpPr>
            <p:cNvPr id="37" name="Text Box 47"/>
            <p:cNvSpPr txBox="1">
              <a:spLocks noChangeArrowheads="1"/>
            </p:cNvSpPr>
            <p:nvPr/>
          </p:nvSpPr>
          <p:spPr bwMode="auto">
            <a:xfrm>
              <a:off x="4106863" y="3433763"/>
              <a:ext cx="806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10</a:t>
              </a:r>
              <a:r>
                <a:rPr lang="en-US" altLang="en-US" sz="1400" baseline="30000" dirty="0">
                  <a:solidFill>
                    <a:srgbClr val="0000FF"/>
                  </a:solidFill>
                  <a:latin typeface="Tahoma" panose="020B0604030504040204" pitchFamily="34" charset="0"/>
                </a:rPr>
                <a:t>3</a:t>
              </a:r>
            </a:p>
          </p:txBody>
        </p:sp>
        <p:sp>
          <p:nvSpPr>
            <p:cNvPr id="38" name="Text Box 48"/>
            <p:cNvSpPr txBox="1">
              <a:spLocks noChangeArrowheads="1"/>
            </p:cNvSpPr>
            <p:nvPr/>
          </p:nvSpPr>
          <p:spPr bwMode="auto">
            <a:xfrm>
              <a:off x="4106863" y="2997200"/>
              <a:ext cx="806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10</a:t>
              </a:r>
              <a:r>
                <a:rPr lang="en-US" altLang="en-US" sz="1400" baseline="30000" dirty="0">
                  <a:solidFill>
                    <a:srgbClr val="0000FF"/>
                  </a:solidFill>
                  <a:latin typeface="Tahoma" panose="020B0604030504040204" pitchFamily="34" charset="0"/>
                </a:rPr>
                <a:t>4</a:t>
              </a:r>
            </a:p>
          </p:txBody>
        </p:sp>
        <p:sp>
          <p:nvSpPr>
            <p:cNvPr id="39" name="Text Box 49"/>
            <p:cNvSpPr txBox="1">
              <a:spLocks noChangeArrowheads="1"/>
            </p:cNvSpPr>
            <p:nvPr/>
          </p:nvSpPr>
          <p:spPr bwMode="auto">
            <a:xfrm>
              <a:off x="4106863" y="3875088"/>
              <a:ext cx="806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10</a:t>
              </a:r>
              <a:r>
                <a:rPr lang="en-US" altLang="en-US" sz="1400" baseline="30000" dirty="0">
                  <a:solidFill>
                    <a:srgbClr val="0000FF"/>
                  </a:solidFill>
                  <a:latin typeface="Tahoma" panose="020B0604030504040204" pitchFamily="34" charset="0"/>
                </a:rPr>
                <a:t>2</a:t>
              </a:r>
            </a:p>
          </p:txBody>
        </p:sp>
        <p:sp>
          <p:nvSpPr>
            <p:cNvPr id="40" name="Text Box 50"/>
            <p:cNvSpPr txBox="1">
              <a:spLocks noChangeArrowheads="1"/>
            </p:cNvSpPr>
            <p:nvPr/>
          </p:nvSpPr>
          <p:spPr bwMode="auto">
            <a:xfrm>
              <a:off x="4106863" y="2120900"/>
              <a:ext cx="806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10</a:t>
              </a:r>
              <a:r>
                <a:rPr lang="en-US" altLang="en-US" sz="1400" baseline="30000" dirty="0">
                  <a:solidFill>
                    <a:srgbClr val="0000FF"/>
                  </a:solidFill>
                  <a:latin typeface="Tahoma" panose="020B0604030504040204" pitchFamily="34" charset="0"/>
                </a:rPr>
                <a:t>6</a:t>
              </a:r>
            </a:p>
          </p:txBody>
        </p:sp>
        <p:sp>
          <p:nvSpPr>
            <p:cNvPr id="41" name="Text Box 51"/>
            <p:cNvSpPr txBox="1">
              <a:spLocks noChangeArrowheads="1"/>
            </p:cNvSpPr>
            <p:nvPr/>
          </p:nvSpPr>
          <p:spPr bwMode="auto">
            <a:xfrm>
              <a:off x="4106863" y="1628775"/>
              <a:ext cx="8064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10</a:t>
              </a:r>
              <a:r>
                <a:rPr lang="en-US" altLang="en-US" sz="1400" baseline="30000" dirty="0">
                  <a:solidFill>
                    <a:srgbClr val="0000FF"/>
                  </a:solidFill>
                  <a:latin typeface="Tahoma" panose="020B0604030504040204" pitchFamily="34" charset="0"/>
                </a:rPr>
                <a:t>7</a:t>
              </a:r>
            </a:p>
          </p:txBody>
        </p:sp>
        <p:sp>
          <p:nvSpPr>
            <p:cNvPr id="42" name="Text Box 52"/>
            <p:cNvSpPr txBox="1">
              <a:spLocks noChangeArrowheads="1"/>
            </p:cNvSpPr>
            <p:nvPr/>
          </p:nvSpPr>
          <p:spPr bwMode="auto">
            <a:xfrm rot="16200000">
              <a:off x="4988717" y="2534578"/>
              <a:ext cx="1490809"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l-GR" altLang="en-US" sz="2000" b="1" dirty="0">
                  <a:solidFill>
                    <a:srgbClr val="EBDDC3">
                      <a:lumMod val="25000"/>
                    </a:srgbClr>
                  </a:solidFill>
                  <a:latin typeface="Tahoma" panose="020B0604030504040204" pitchFamily="34" charset="0"/>
                </a:rPr>
                <a:t>Νεαρά άτομα</a:t>
              </a:r>
              <a:endParaRPr lang="en-US" altLang="en-US" sz="2000" b="1" dirty="0">
                <a:solidFill>
                  <a:srgbClr val="EBDDC3">
                    <a:lumMod val="25000"/>
                  </a:srgbClr>
                </a:solidFill>
                <a:latin typeface="Tahoma" panose="020B0604030504040204" pitchFamily="34" charset="0"/>
              </a:endParaRPr>
            </a:p>
          </p:txBody>
        </p:sp>
        <p:sp>
          <p:nvSpPr>
            <p:cNvPr id="43" name="Text Box 53"/>
            <p:cNvSpPr txBox="1">
              <a:spLocks noChangeArrowheads="1"/>
            </p:cNvSpPr>
            <p:nvPr/>
          </p:nvSpPr>
          <p:spPr bwMode="auto">
            <a:xfrm rot="16200000">
              <a:off x="6619081" y="2986851"/>
              <a:ext cx="137636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l-GR" altLang="en-US" sz="2000" b="1" dirty="0">
                  <a:solidFill>
                    <a:srgbClr val="EBDDC3">
                      <a:lumMod val="25000"/>
                    </a:srgbClr>
                  </a:solidFill>
                  <a:latin typeface="Tahoma" panose="020B0604030504040204" pitchFamily="34" charset="0"/>
                </a:rPr>
                <a:t>Ενήλικα</a:t>
              </a:r>
              <a:endParaRPr lang="en-US" altLang="en-US" sz="2000" b="1" dirty="0">
                <a:solidFill>
                  <a:srgbClr val="EBDDC3">
                    <a:lumMod val="25000"/>
                  </a:srgbClr>
                </a:solidFill>
                <a:latin typeface="Tahoma" panose="020B0604030504040204" pitchFamily="34" charset="0"/>
              </a:endParaRPr>
            </a:p>
          </p:txBody>
        </p:sp>
        <p:sp>
          <p:nvSpPr>
            <p:cNvPr id="44" name="Text Box 54"/>
            <p:cNvSpPr txBox="1">
              <a:spLocks noChangeArrowheads="1"/>
            </p:cNvSpPr>
            <p:nvPr/>
          </p:nvSpPr>
          <p:spPr bwMode="auto">
            <a:xfrm>
              <a:off x="4338638" y="4830763"/>
              <a:ext cx="8032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Days</a:t>
              </a:r>
            </a:p>
          </p:txBody>
        </p:sp>
        <p:sp>
          <p:nvSpPr>
            <p:cNvPr id="45" name="Text Box 55"/>
            <p:cNvSpPr txBox="1">
              <a:spLocks noChangeArrowheads="1"/>
            </p:cNvSpPr>
            <p:nvPr/>
          </p:nvSpPr>
          <p:spPr bwMode="auto">
            <a:xfrm>
              <a:off x="4913313" y="4830763"/>
              <a:ext cx="8048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Months</a:t>
              </a:r>
            </a:p>
          </p:txBody>
        </p:sp>
        <p:sp>
          <p:nvSpPr>
            <p:cNvPr id="46" name="Text Box 56"/>
            <p:cNvSpPr txBox="1">
              <a:spLocks noChangeArrowheads="1"/>
            </p:cNvSpPr>
            <p:nvPr/>
          </p:nvSpPr>
          <p:spPr bwMode="auto">
            <a:xfrm>
              <a:off x="6810375" y="4829175"/>
              <a:ext cx="8016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n-US" altLang="en-US" sz="1400" dirty="0">
                  <a:solidFill>
                    <a:srgbClr val="0000FF"/>
                  </a:solidFill>
                  <a:latin typeface="Tahoma" panose="020B0604030504040204" pitchFamily="34" charset="0"/>
                </a:rPr>
                <a:t>Years</a:t>
              </a:r>
            </a:p>
          </p:txBody>
        </p:sp>
        <p:sp>
          <p:nvSpPr>
            <p:cNvPr id="47" name="Text Box 57"/>
            <p:cNvSpPr txBox="1">
              <a:spLocks noChangeArrowheads="1"/>
            </p:cNvSpPr>
            <p:nvPr/>
          </p:nvSpPr>
          <p:spPr bwMode="auto">
            <a:xfrm>
              <a:off x="5148263" y="1333363"/>
              <a:ext cx="36718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None/>
              </a:pPr>
              <a:r>
                <a:rPr lang="el-GR" altLang="en-US" sz="2000" b="1" dirty="0">
                  <a:solidFill>
                    <a:srgbClr val="00B050"/>
                  </a:solidFill>
                  <a:latin typeface="Tahoma" panose="020B0604030504040204" pitchFamily="34" charset="0"/>
                </a:rPr>
                <a:t>Επιβίωση απογόνων</a:t>
              </a:r>
              <a:endParaRPr lang="en-US" altLang="en-US" sz="2000" b="1" dirty="0">
                <a:solidFill>
                  <a:srgbClr val="00B050"/>
                </a:solidFill>
                <a:latin typeface="Tahoma" panose="020B0604030504040204" pitchFamily="34" charset="0"/>
              </a:endParaRPr>
            </a:p>
          </p:txBody>
        </p:sp>
      </p:grpSp>
    </p:spTree>
    <p:extLst>
      <p:ext uri="{BB962C8B-B14F-4D97-AF65-F5344CB8AC3E}">
        <p14:creationId xmlns:p14="http://schemas.microsoft.com/office/powerpoint/2010/main" val="3196795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Text Box 3"/>
          <p:cNvSpPr txBox="1">
            <a:spLocks noChangeArrowheads="1"/>
          </p:cNvSpPr>
          <p:nvPr/>
        </p:nvSpPr>
        <p:spPr bwMode="auto">
          <a:xfrm>
            <a:off x="2424114" y="115889"/>
            <a:ext cx="734377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algn="ctr" fontAlgn="base">
              <a:spcBef>
                <a:spcPct val="50000"/>
              </a:spcBef>
              <a:spcAft>
                <a:spcPct val="0"/>
              </a:spcAft>
              <a:buClrTx/>
              <a:buSzTx/>
              <a:buFontTx/>
              <a:buNone/>
            </a:pPr>
            <a:r>
              <a:rPr lang="en-US" altLang="en-US" sz="3200" b="1" dirty="0">
                <a:solidFill>
                  <a:srgbClr val="94B6D2">
                    <a:lumMod val="50000"/>
                  </a:srgbClr>
                </a:solidFill>
                <a:latin typeface="Calibri" panose="020F0502020204030204" pitchFamily="34" charset="0"/>
              </a:rPr>
              <a:t>Πώς μπορούμε να εκτιμήσουμε τ</a:t>
            </a:r>
            <a:r>
              <a:rPr lang="el-GR" altLang="en-US" sz="3200" b="1" dirty="0">
                <a:solidFill>
                  <a:srgbClr val="94B6D2">
                    <a:lumMod val="50000"/>
                  </a:srgbClr>
                </a:solidFill>
                <a:latin typeface="Calibri" panose="020F0502020204030204" pitchFamily="34" charset="0"/>
              </a:rPr>
              <a:t>η</a:t>
            </a:r>
            <a:r>
              <a:rPr lang="en-US" altLang="en-US" sz="3200" b="1" dirty="0">
                <a:solidFill>
                  <a:srgbClr val="94B6D2">
                    <a:lumMod val="50000"/>
                  </a:srgbClr>
                </a:solidFill>
                <a:latin typeface="Calibri" panose="020F0502020204030204" pitchFamily="34" charset="0"/>
              </a:rPr>
              <a:t> </a:t>
            </a:r>
            <a:r>
              <a:rPr lang="el-GR" altLang="en-US" sz="3200" b="1" dirty="0">
                <a:solidFill>
                  <a:srgbClr val="94B6D2">
                    <a:lumMod val="50000"/>
                  </a:srgbClr>
                </a:solidFill>
                <a:latin typeface="Calibri" panose="020F0502020204030204" pitchFamily="34" charset="0"/>
              </a:rPr>
              <a:t>νεοσυλλογή</a:t>
            </a:r>
            <a:r>
              <a:rPr lang="en-US" altLang="en-US" sz="3200" b="1" dirty="0">
                <a:solidFill>
                  <a:srgbClr val="94B6D2">
                    <a:lumMod val="50000"/>
                  </a:srgbClr>
                </a:solidFill>
                <a:latin typeface="Calibri" panose="020F0502020204030204" pitchFamily="34" charset="0"/>
              </a:rPr>
              <a:t>;</a:t>
            </a:r>
          </a:p>
        </p:txBody>
      </p:sp>
      <p:sp>
        <p:nvSpPr>
          <p:cNvPr id="33796" name="Text Box 4"/>
          <p:cNvSpPr txBox="1">
            <a:spLocks noChangeArrowheads="1"/>
          </p:cNvSpPr>
          <p:nvPr/>
        </p:nvSpPr>
        <p:spPr bwMode="auto">
          <a:xfrm>
            <a:off x="821635" y="1981475"/>
            <a:ext cx="103632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lr>
                <a:schemeClr val="tx1"/>
              </a:buClr>
              <a:buSzPct val="75000"/>
              <a:buFont typeface="Wingdings" panose="05000000000000000000" pitchFamily="2" charset="2"/>
              <a:buChar char="l"/>
              <a:defRPr sz="2800">
                <a:solidFill>
                  <a:schemeClr val="tx1"/>
                </a:solidFill>
                <a:latin typeface="Arial" panose="020B0604020202020204" pitchFamily="34" charset="0"/>
              </a:defRPr>
            </a:lvl1pPr>
            <a:lvl2pPr marL="742950" indent="-285750">
              <a:spcBef>
                <a:spcPct val="20000"/>
              </a:spcBef>
              <a:buClr>
                <a:schemeClr val="tx1"/>
              </a:buClr>
              <a:buSzPct val="75000"/>
              <a:buChar char="–"/>
              <a:defRPr sz="2400">
                <a:solidFill>
                  <a:schemeClr val="tx1"/>
                </a:solidFill>
                <a:latin typeface="Arial" panose="020B0604020202020204" pitchFamily="34" charset="0"/>
              </a:defRPr>
            </a:lvl2pPr>
            <a:lvl3pPr marL="1143000" indent="-228600">
              <a:spcBef>
                <a:spcPct val="20000"/>
              </a:spcBef>
              <a:buClr>
                <a:schemeClr val="tx1"/>
              </a:buClr>
              <a:buSzPct val="75000"/>
              <a:buFont typeface="Wingdings" panose="05000000000000000000" pitchFamily="2" charset="2"/>
              <a:buChar char="l"/>
              <a:defRPr sz="2000">
                <a:solidFill>
                  <a:schemeClr val="tx1"/>
                </a:solidFill>
                <a:latin typeface="Arial" panose="020B0604020202020204" pitchFamily="34" charset="0"/>
              </a:defRPr>
            </a:lvl3pPr>
            <a:lvl4pPr marL="1600200" indent="-228600">
              <a:spcBef>
                <a:spcPct val="20000"/>
              </a:spcBef>
              <a:buClr>
                <a:schemeClr val="tx1"/>
              </a:buClr>
              <a:buSzPct val="80000"/>
              <a:buChar char="–"/>
              <a:defRPr>
                <a:solidFill>
                  <a:schemeClr val="tx1"/>
                </a:solidFill>
                <a:latin typeface="Arial" panose="020B0604020202020204" pitchFamily="34" charset="0"/>
              </a:defRPr>
            </a:lvl4pPr>
            <a:lvl5pPr marL="2057400" indent="-228600">
              <a:spcBef>
                <a:spcPct val="20000"/>
              </a:spcBef>
              <a:buClr>
                <a:schemeClr val="tx1"/>
              </a:buClr>
              <a:buSzPct val="65000"/>
              <a:buFont typeface="Wingdings" panose="05000000000000000000" pitchFamily="2" charset="2"/>
              <a:buChar char="l"/>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tx1"/>
              </a:buClr>
              <a:buSzPct val="65000"/>
              <a:buFont typeface="Wingdings" panose="05000000000000000000" pitchFamily="2" charset="2"/>
              <a:buChar char="l"/>
              <a:defRPr>
                <a:solidFill>
                  <a:schemeClr val="tx1"/>
                </a:solidFill>
                <a:latin typeface="Arial" panose="020B0604020202020204" pitchFamily="34" charset="0"/>
              </a:defRPr>
            </a:lvl9pPr>
          </a:lstStyle>
          <a:p>
            <a:pPr fontAlgn="base">
              <a:spcBef>
                <a:spcPct val="50000"/>
              </a:spcBef>
              <a:spcAft>
                <a:spcPct val="0"/>
              </a:spcAft>
              <a:buClrTx/>
              <a:buSzTx/>
              <a:buFontTx/>
              <a:buAutoNum type="arabicPeriod"/>
            </a:pPr>
            <a:r>
              <a:rPr lang="el-GR" altLang="en-US" sz="2000" dirty="0">
                <a:solidFill>
                  <a:srgbClr val="EBDDC3">
                    <a:lumMod val="10000"/>
                  </a:srgbClr>
                </a:solidFill>
                <a:latin typeface="Calibri" panose="020F0502020204030204" pitchFamily="34" charset="0"/>
              </a:rPr>
              <a:t>Δ</a:t>
            </a:r>
            <a:r>
              <a:rPr lang="en-US" altLang="en-US" sz="2000" dirty="0">
                <a:solidFill>
                  <a:srgbClr val="EBDDC3">
                    <a:lumMod val="10000"/>
                  </a:srgbClr>
                </a:solidFill>
                <a:latin typeface="Calibri" panose="020F0502020204030204" pitchFamily="34" charset="0"/>
              </a:rPr>
              <a:t>ειγματοληψί</a:t>
            </a:r>
            <a:r>
              <a:rPr lang="el-GR" altLang="en-US" sz="2000" dirty="0">
                <a:solidFill>
                  <a:srgbClr val="EBDDC3">
                    <a:lumMod val="10000"/>
                  </a:srgbClr>
                </a:solidFill>
                <a:latin typeface="Calibri" panose="020F0502020204030204" pitchFamily="34" charset="0"/>
              </a:rPr>
              <a:t>ε</a:t>
            </a:r>
            <a:r>
              <a:rPr lang="en-US" altLang="en-US" sz="2000" dirty="0">
                <a:solidFill>
                  <a:srgbClr val="EBDDC3">
                    <a:lumMod val="10000"/>
                  </a:srgbClr>
                </a:solidFill>
                <a:latin typeface="Calibri" panose="020F0502020204030204" pitchFamily="34" charset="0"/>
              </a:rPr>
              <a:t>ς που </a:t>
            </a:r>
            <a:r>
              <a:rPr lang="el-GR" altLang="en-US" sz="2000" dirty="0">
                <a:solidFill>
                  <a:srgbClr val="EBDDC3">
                    <a:lumMod val="10000"/>
                  </a:srgbClr>
                </a:solidFill>
                <a:latin typeface="Calibri" panose="020F0502020204030204" pitchFamily="34" charset="0"/>
              </a:rPr>
              <a:t>στοχεύουν </a:t>
            </a:r>
            <a:r>
              <a:rPr lang="en-US" altLang="en-US" sz="2000" dirty="0">
                <a:solidFill>
                  <a:srgbClr val="EBDDC3">
                    <a:lumMod val="10000"/>
                  </a:srgbClr>
                </a:solidFill>
                <a:latin typeface="Calibri" panose="020F0502020204030204" pitchFamily="34" charset="0"/>
              </a:rPr>
              <a:t>σε </a:t>
            </a:r>
            <a:r>
              <a:rPr lang="el-GR" altLang="en-US" sz="2000" dirty="0">
                <a:solidFill>
                  <a:srgbClr val="EBDDC3">
                    <a:lumMod val="10000"/>
                  </a:srgbClr>
                </a:solidFill>
                <a:latin typeface="Calibri" panose="020F0502020204030204" pitchFamily="34" charset="0"/>
              </a:rPr>
              <a:t>νεαρά στάδια</a:t>
            </a:r>
            <a:endParaRPr lang="en-US" altLang="en-US" sz="2000" dirty="0">
              <a:solidFill>
                <a:srgbClr val="EBDDC3">
                  <a:lumMod val="10000"/>
                </a:srgbClr>
              </a:solidFill>
              <a:latin typeface="Calibri" panose="020F0502020204030204" pitchFamily="34" charset="0"/>
            </a:endParaRPr>
          </a:p>
          <a:p>
            <a:pPr fontAlgn="base">
              <a:spcBef>
                <a:spcPct val="50000"/>
              </a:spcBef>
              <a:spcAft>
                <a:spcPct val="0"/>
              </a:spcAft>
              <a:buClrTx/>
              <a:buSzTx/>
              <a:buFontTx/>
              <a:buAutoNum type="arabicPeriod"/>
            </a:pPr>
            <a:r>
              <a:rPr lang="el-GR" altLang="en-US" sz="2000" dirty="0">
                <a:solidFill>
                  <a:srgbClr val="EBDDC3">
                    <a:lumMod val="10000"/>
                  </a:srgbClr>
                </a:solidFill>
                <a:latin typeface="Calibri" panose="020F0502020204030204" pitchFamily="34" charset="0"/>
              </a:rPr>
              <a:t>Ε</a:t>
            </a:r>
            <a:r>
              <a:rPr lang="en-US" altLang="en-US" sz="2000" dirty="0">
                <a:solidFill>
                  <a:srgbClr val="EBDDC3">
                    <a:lumMod val="10000"/>
                  </a:srgbClr>
                </a:solidFill>
                <a:latin typeface="Calibri" panose="020F0502020204030204" pitchFamily="34" charset="0"/>
              </a:rPr>
              <a:t>ιδικο</a:t>
            </a:r>
            <a:r>
              <a:rPr lang="el-GR" altLang="en-US" sz="2000" dirty="0">
                <a:solidFill>
                  <a:srgbClr val="EBDDC3">
                    <a:lumMod val="10000"/>
                  </a:srgbClr>
                </a:solidFill>
                <a:latin typeface="Calibri" panose="020F0502020204030204" pitchFamily="34" charset="0"/>
              </a:rPr>
              <a:t>ί </a:t>
            </a:r>
            <a:r>
              <a:rPr lang="en-US" altLang="en-US" sz="2000" dirty="0">
                <a:solidFill>
                  <a:srgbClr val="EBDDC3">
                    <a:lumMod val="10000"/>
                  </a:srgbClr>
                </a:solidFill>
                <a:latin typeface="Calibri" panose="020F0502020204030204" pitchFamily="34" charset="0"/>
              </a:rPr>
              <a:t>δείκτες αφθονίας</a:t>
            </a:r>
            <a:r>
              <a:rPr lang="el-GR" altLang="en-US" sz="2000" dirty="0">
                <a:solidFill>
                  <a:srgbClr val="EBDDC3">
                    <a:lumMod val="10000"/>
                  </a:srgbClr>
                </a:solidFill>
                <a:latin typeface="Calibri" panose="020F0502020204030204" pitchFamily="34" charset="0"/>
              </a:rPr>
              <a:t> ανά μέγεθος ατόμων</a:t>
            </a:r>
            <a:r>
              <a:rPr lang="en-US" altLang="en-US" sz="2000" dirty="0">
                <a:solidFill>
                  <a:srgbClr val="EBDDC3">
                    <a:lumMod val="10000"/>
                  </a:srgbClr>
                </a:solidFill>
                <a:latin typeface="Calibri" panose="020F0502020204030204" pitchFamily="34" charset="0"/>
              </a:rPr>
              <a:t> </a:t>
            </a:r>
            <a:r>
              <a:rPr lang="el-GR" altLang="en-US" sz="2000" dirty="0">
                <a:solidFill>
                  <a:srgbClr val="EBDDC3">
                    <a:lumMod val="10000"/>
                  </a:srgbClr>
                </a:solidFill>
                <a:latin typeface="Calibri" panose="020F0502020204030204" pitchFamily="34" charset="0"/>
              </a:rPr>
              <a:t>από </a:t>
            </a:r>
            <a:r>
              <a:rPr lang="en-US" altLang="en-US" sz="2000" dirty="0">
                <a:solidFill>
                  <a:srgbClr val="EBDDC3">
                    <a:lumMod val="10000"/>
                  </a:srgbClr>
                </a:solidFill>
                <a:latin typeface="Calibri" panose="020F0502020204030204" pitchFamily="34" charset="0"/>
              </a:rPr>
              <a:t>δεδομέ</a:t>
            </a:r>
            <a:r>
              <a:rPr lang="el-GR" altLang="en-US" sz="2000" dirty="0">
                <a:solidFill>
                  <a:srgbClr val="EBDDC3">
                    <a:lumMod val="10000"/>
                  </a:srgbClr>
                </a:solidFill>
                <a:latin typeface="Calibri" panose="020F0502020204030204" pitchFamily="34" charset="0"/>
              </a:rPr>
              <a:t>να</a:t>
            </a:r>
            <a:r>
              <a:rPr lang="en-US" altLang="en-US" sz="2000" dirty="0">
                <a:solidFill>
                  <a:srgbClr val="EBDDC3">
                    <a:lumMod val="10000"/>
                  </a:srgbClr>
                </a:solidFill>
                <a:latin typeface="Calibri" panose="020F0502020204030204" pitchFamily="34" charset="0"/>
              </a:rPr>
              <a:t> αλιεύματα / προσπάθεια.</a:t>
            </a:r>
          </a:p>
          <a:p>
            <a:pPr fontAlgn="base">
              <a:spcBef>
                <a:spcPct val="50000"/>
              </a:spcBef>
              <a:spcAft>
                <a:spcPct val="0"/>
              </a:spcAft>
              <a:buClrTx/>
              <a:buSzTx/>
              <a:buFontTx/>
              <a:buAutoNum type="arabicPeriod"/>
            </a:pPr>
            <a:r>
              <a:rPr lang="en-US" altLang="en-US" sz="2000" dirty="0">
                <a:solidFill>
                  <a:srgbClr val="EBDDC3">
                    <a:lumMod val="10000"/>
                  </a:srgbClr>
                </a:solidFill>
                <a:latin typeface="Calibri" panose="020F0502020204030204" pitchFamily="34" charset="0"/>
              </a:rPr>
              <a:t>Όταν οι πληροφορίες που σχετίζονται με </a:t>
            </a:r>
            <a:r>
              <a:rPr lang="el-GR" altLang="en-US" sz="2000" dirty="0">
                <a:solidFill>
                  <a:srgbClr val="EBDDC3">
                    <a:lumMod val="10000"/>
                  </a:srgbClr>
                </a:solidFill>
                <a:latin typeface="Calibri" panose="020F0502020204030204" pitchFamily="34" charset="0"/>
              </a:rPr>
              <a:t>τα </a:t>
            </a:r>
            <a:r>
              <a:rPr lang="en-US" altLang="en-US" sz="2000" dirty="0">
                <a:solidFill>
                  <a:srgbClr val="EBDDC3">
                    <a:lumMod val="10000"/>
                  </a:srgbClr>
                </a:solidFill>
                <a:latin typeface="Calibri" panose="020F0502020204030204" pitchFamily="34" charset="0"/>
              </a:rPr>
              <a:t>1 και 2 ανωτέρω δεν είναι διαθέσιμ</a:t>
            </a:r>
            <a:r>
              <a:rPr lang="el-GR" altLang="en-US" sz="2000" dirty="0">
                <a:solidFill>
                  <a:srgbClr val="EBDDC3">
                    <a:lumMod val="10000"/>
                  </a:srgbClr>
                </a:solidFill>
                <a:latin typeface="Calibri" panose="020F0502020204030204" pitchFamily="34" charset="0"/>
              </a:rPr>
              <a:t>ες</a:t>
            </a:r>
            <a:r>
              <a:rPr lang="en-US" altLang="en-US" sz="2000" dirty="0">
                <a:solidFill>
                  <a:srgbClr val="EBDDC3">
                    <a:lumMod val="10000"/>
                  </a:srgbClr>
                </a:solidFill>
                <a:latin typeface="Calibri" panose="020F0502020204030204" pitchFamily="34" charset="0"/>
              </a:rPr>
              <a:t> (η </a:t>
            </a:r>
            <a:r>
              <a:rPr lang="el-GR" altLang="en-US" sz="2000" dirty="0">
                <a:solidFill>
                  <a:srgbClr val="EBDDC3">
                    <a:lumMod val="10000"/>
                  </a:srgbClr>
                </a:solidFill>
                <a:latin typeface="Calibri" panose="020F0502020204030204" pitchFamily="34" charset="0"/>
              </a:rPr>
              <a:t>συχνότερη </a:t>
            </a:r>
            <a:r>
              <a:rPr lang="en-US" altLang="en-US" sz="2000" dirty="0">
                <a:solidFill>
                  <a:srgbClr val="EBDDC3">
                    <a:lumMod val="10000"/>
                  </a:srgbClr>
                </a:solidFill>
                <a:latin typeface="Calibri" panose="020F0502020204030204" pitchFamily="34" charset="0"/>
              </a:rPr>
              <a:t>περίπτωση), οι επιστήμονες </a:t>
            </a:r>
            <a:r>
              <a:rPr lang="el-GR" altLang="en-US" sz="2000" dirty="0">
                <a:solidFill>
                  <a:srgbClr val="EBDDC3">
                    <a:lumMod val="10000"/>
                  </a:srgbClr>
                </a:solidFill>
                <a:latin typeface="Calibri" panose="020F0502020204030204" pitchFamily="34" charset="0"/>
              </a:rPr>
              <a:t>αναγκάζονται να κάνουν </a:t>
            </a:r>
            <a:r>
              <a:rPr lang="en-US" altLang="en-US" sz="2000" dirty="0">
                <a:solidFill>
                  <a:srgbClr val="EBDDC3">
                    <a:lumMod val="10000"/>
                  </a:srgbClr>
                </a:solidFill>
                <a:latin typeface="Calibri" panose="020F0502020204030204" pitchFamily="34" charset="0"/>
              </a:rPr>
              <a:t>μια υπόθεση</a:t>
            </a:r>
            <a:r>
              <a:rPr lang="el-GR" altLang="en-US" sz="2000" dirty="0">
                <a:solidFill>
                  <a:srgbClr val="EBDDC3">
                    <a:lumMod val="10000"/>
                  </a:srgbClr>
                </a:solidFill>
                <a:latin typeface="Calibri" panose="020F0502020204030204" pitchFamily="34" charset="0"/>
              </a:rPr>
              <a:t>:</a:t>
            </a:r>
            <a:r>
              <a:rPr lang="en-US" altLang="en-US" sz="2000" dirty="0">
                <a:solidFill>
                  <a:srgbClr val="EBDDC3">
                    <a:lumMod val="10000"/>
                  </a:srgbClr>
                </a:solidFill>
                <a:latin typeface="Calibri" panose="020F0502020204030204" pitchFamily="34" charset="0"/>
              </a:rPr>
              <a:t> ότι υπάρχει μια σχέση μεταξύ της </a:t>
            </a:r>
            <a:r>
              <a:rPr lang="el-GR" altLang="en-US" sz="2000" dirty="0">
                <a:solidFill>
                  <a:srgbClr val="EBDDC3">
                    <a:lumMod val="10000"/>
                  </a:srgbClr>
                </a:solidFill>
                <a:latin typeface="Calibri" panose="020F0502020204030204" pitchFamily="34" charset="0"/>
              </a:rPr>
              <a:t>νεοσυλλογή</a:t>
            </a:r>
            <a:r>
              <a:rPr lang="en-US" altLang="en-US" sz="2000" dirty="0">
                <a:solidFill>
                  <a:srgbClr val="EBDDC3">
                    <a:lumMod val="10000"/>
                  </a:srgbClr>
                </a:solidFill>
                <a:latin typeface="Calibri" panose="020F0502020204030204" pitchFamily="34" charset="0"/>
              </a:rPr>
              <a:t>ς και </a:t>
            </a:r>
            <a:r>
              <a:rPr lang="el-GR" altLang="en-US" sz="2000" dirty="0">
                <a:solidFill>
                  <a:srgbClr val="EBDDC3">
                    <a:lumMod val="10000"/>
                  </a:srgbClr>
                </a:solidFill>
                <a:latin typeface="Calibri" panose="020F0502020204030204" pitchFamily="34" charset="0"/>
              </a:rPr>
              <a:t>της αφθονίας </a:t>
            </a:r>
            <a:r>
              <a:rPr lang="en-US" altLang="en-US" sz="2000" dirty="0">
                <a:solidFill>
                  <a:srgbClr val="EBDDC3">
                    <a:lumMod val="10000"/>
                  </a:srgbClr>
                </a:solidFill>
                <a:latin typeface="Calibri" panose="020F0502020204030204" pitchFamily="34" charset="0"/>
              </a:rPr>
              <a:t>των ενηλίκων (που ονομάζεται "</a:t>
            </a:r>
            <a:r>
              <a:rPr lang="en-US" altLang="en-US" sz="2000" b="1" dirty="0">
                <a:solidFill>
                  <a:srgbClr val="EBDDC3">
                    <a:lumMod val="10000"/>
                  </a:srgbClr>
                </a:solidFill>
                <a:latin typeface="Calibri" panose="020F0502020204030204" pitchFamily="34" charset="0"/>
              </a:rPr>
              <a:t>σχέση αποθεμάτ</a:t>
            </a:r>
            <a:r>
              <a:rPr lang="el-GR" altLang="en-US" sz="2000" b="1" dirty="0">
                <a:solidFill>
                  <a:srgbClr val="EBDDC3">
                    <a:lumMod val="10000"/>
                  </a:srgbClr>
                </a:solidFill>
                <a:latin typeface="Calibri" panose="020F0502020204030204" pitchFamily="34" charset="0"/>
              </a:rPr>
              <a:t>ος</a:t>
            </a:r>
            <a:r>
              <a:rPr lang="en-US" altLang="en-US" sz="2000" b="1" dirty="0">
                <a:solidFill>
                  <a:srgbClr val="EBDDC3">
                    <a:lumMod val="10000"/>
                  </a:srgbClr>
                </a:solidFill>
                <a:latin typeface="Calibri" panose="020F0502020204030204" pitchFamily="34" charset="0"/>
              </a:rPr>
              <a:t>-</a:t>
            </a:r>
            <a:r>
              <a:rPr lang="el-GR" altLang="en-US" sz="2000" b="1" dirty="0">
                <a:solidFill>
                  <a:srgbClr val="EBDDC3">
                    <a:lumMod val="10000"/>
                  </a:srgbClr>
                </a:solidFill>
                <a:latin typeface="Calibri" panose="020F0502020204030204" pitchFamily="34" charset="0"/>
              </a:rPr>
              <a:t>νεοσυλλογής</a:t>
            </a:r>
            <a:r>
              <a:rPr lang="en-US" altLang="en-US" sz="2000" dirty="0">
                <a:solidFill>
                  <a:srgbClr val="EBDDC3">
                    <a:lumMod val="10000"/>
                  </a:srgbClr>
                </a:solidFill>
                <a:latin typeface="Calibri" panose="020F0502020204030204" pitchFamily="34" charset="0"/>
              </a:rPr>
              <a:t>"), </a:t>
            </a:r>
            <a:r>
              <a:rPr lang="el-GR" altLang="en-US" sz="2000" dirty="0">
                <a:solidFill>
                  <a:srgbClr val="EBDDC3">
                    <a:lumMod val="10000"/>
                  </a:srgbClr>
                </a:solidFill>
                <a:latin typeface="Calibri" panose="020F0502020204030204" pitchFamily="34" charset="0"/>
              </a:rPr>
              <a:t>κ</a:t>
            </a:r>
            <a:r>
              <a:rPr lang="en-US" altLang="en-US" sz="2000" dirty="0">
                <a:solidFill>
                  <a:srgbClr val="EBDDC3">
                    <a:lumMod val="10000"/>
                  </a:srgbClr>
                </a:solidFill>
                <a:latin typeface="Calibri" panose="020F0502020204030204" pitchFamily="34" charset="0"/>
              </a:rPr>
              <a:t>αι ότι αυτή η σχέση μπορεί να χρησιμοποιηθεί για να προβλέ</a:t>
            </a:r>
            <a:r>
              <a:rPr lang="el-GR" altLang="en-US" sz="2000" dirty="0">
                <a:solidFill>
                  <a:srgbClr val="EBDDC3">
                    <a:lumMod val="10000"/>
                  </a:srgbClr>
                </a:solidFill>
                <a:latin typeface="Calibri" panose="020F0502020204030204" pitchFamily="34" charset="0"/>
              </a:rPr>
              <a:t>φθει</a:t>
            </a:r>
            <a:r>
              <a:rPr lang="en-US" altLang="en-US" sz="2000" dirty="0">
                <a:solidFill>
                  <a:srgbClr val="EBDDC3">
                    <a:lumMod val="10000"/>
                  </a:srgbClr>
                </a:solidFill>
                <a:latin typeface="Calibri" panose="020F0502020204030204" pitchFamily="34" charset="0"/>
              </a:rPr>
              <a:t> </a:t>
            </a:r>
            <a:r>
              <a:rPr lang="el-GR" altLang="en-US" sz="2000" dirty="0">
                <a:solidFill>
                  <a:srgbClr val="EBDDC3">
                    <a:lumMod val="10000"/>
                  </a:srgbClr>
                </a:solidFill>
                <a:latin typeface="Calibri" panose="020F0502020204030204" pitchFamily="34" charset="0"/>
              </a:rPr>
              <a:t>η</a:t>
            </a:r>
            <a:r>
              <a:rPr lang="en-US" altLang="en-US" sz="2000" dirty="0">
                <a:solidFill>
                  <a:srgbClr val="EBDDC3">
                    <a:lumMod val="10000"/>
                  </a:srgbClr>
                </a:solidFill>
                <a:latin typeface="Calibri" panose="020F0502020204030204" pitchFamily="34" charset="0"/>
              </a:rPr>
              <a:t> </a:t>
            </a:r>
            <a:r>
              <a:rPr lang="el-GR" altLang="en-US" sz="2000" dirty="0">
                <a:solidFill>
                  <a:srgbClr val="EBDDC3">
                    <a:lumMod val="10000"/>
                  </a:srgbClr>
                </a:solidFill>
                <a:latin typeface="Calibri" panose="020F0502020204030204" pitchFamily="34" charset="0"/>
              </a:rPr>
              <a:t>νεοσυλλογή</a:t>
            </a:r>
            <a:r>
              <a:rPr lang="en-US" altLang="en-US" sz="2000" dirty="0">
                <a:solidFill>
                  <a:srgbClr val="EBDDC3">
                    <a:lumMod val="10000"/>
                  </a:srgbClr>
                </a:solidFill>
                <a:latin typeface="Calibri" panose="020F0502020204030204" pitchFamily="34" charset="0"/>
              </a:rPr>
              <a:t>.</a:t>
            </a:r>
            <a:endParaRPr lang="el-GR" altLang="en-US" sz="2000" dirty="0">
              <a:solidFill>
                <a:srgbClr val="EBDDC3">
                  <a:lumMod val="10000"/>
                </a:srgbClr>
              </a:solidFill>
              <a:latin typeface="Calibri" panose="020F0502020204030204" pitchFamily="34" charset="0"/>
            </a:endParaRPr>
          </a:p>
          <a:p>
            <a:pPr marL="0" indent="0" fontAlgn="base">
              <a:spcBef>
                <a:spcPct val="50000"/>
              </a:spcBef>
              <a:spcAft>
                <a:spcPct val="0"/>
              </a:spcAft>
              <a:buClrTx/>
              <a:buSzTx/>
              <a:buFont typeface="Wingdings" panose="05000000000000000000" pitchFamily="2" charset="2"/>
              <a:buNone/>
            </a:pPr>
            <a:r>
              <a:rPr lang="el-GR" altLang="en-US" sz="2000" dirty="0">
                <a:solidFill>
                  <a:srgbClr val="EBDDC3">
                    <a:lumMod val="10000"/>
                  </a:srgbClr>
                </a:solidFill>
                <a:latin typeface="Calibri" panose="020F0502020204030204" pitchFamily="34" charset="0"/>
              </a:rPr>
              <a:t>Συνήθως χρησιμοποιείται η βιομάζα του αναπαραγωγικού αποθέματος </a:t>
            </a:r>
            <a:r>
              <a:rPr lang="en-US" altLang="en-US" sz="2000" dirty="0">
                <a:solidFill>
                  <a:srgbClr val="EBDDC3">
                    <a:lumMod val="10000"/>
                  </a:srgbClr>
                </a:solidFill>
                <a:latin typeface="Calibri" panose="020F0502020204030204" pitchFamily="34" charset="0"/>
              </a:rPr>
              <a:t>(S)</a:t>
            </a:r>
          </a:p>
          <a:p>
            <a:pPr marL="0" indent="0" fontAlgn="base">
              <a:spcBef>
                <a:spcPct val="50000"/>
              </a:spcBef>
              <a:spcAft>
                <a:spcPct val="0"/>
              </a:spcAft>
              <a:buClrTx/>
              <a:buSzTx/>
              <a:buFont typeface="Wingdings" panose="05000000000000000000" pitchFamily="2" charset="2"/>
              <a:buNone/>
            </a:pPr>
            <a:r>
              <a:rPr lang="en-US" altLang="en-US" sz="2000" dirty="0">
                <a:solidFill>
                  <a:srgbClr val="EBDDC3">
                    <a:lumMod val="10000"/>
                  </a:srgbClr>
                </a:solidFill>
                <a:latin typeface="Calibri" panose="020F0502020204030204" pitchFamily="34" charset="0"/>
              </a:rPr>
              <a:t>H </a:t>
            </a:r>
            <a:r>
              <a:rPr lang="el-GR" altLang="en-US" sz="2000" dirty="0">
                <a:solidFill>
                  <a:srgbClr val="EBDDC3">
                    <a:lumMod val="10000"/>
                  </a:srgbClr>
                </a:solidFill>
                <a:latin typeface="Calibri" panose="020F0502020204030204" pitchFamily="34" charset="0"/>
              </a:rPr>
              <a:t>αφθονία των ενήλικων είναι ενδεικτική της παραγωγής αυγών (πολύ δύσκολο να μετρηθεί και να διαχειριστεί)</a:t>
            </a:r>
            <a:endParaRPr lang="en-US" altLang="en-US" sz="2000" dirty="0">
              <a:solidFill>
                <a:srgbClr val="EBDDC3">
                  <a:lumMod val="10000"/>
                </a:srgbClr>
              </a:solidFill>
              <a:latin typeface="Calibri" panose="020F0502020204030204" pitchFamily="34" charset="0"/>
            </a:endParaRPr>
          </a:p>
        </p:txBody>
      </p:sp>
    </p:spTree>
    <p:extLst>
      <p:ext uri="{BB962C8B-B14F-4D97-AF65-F5344CB8AC3E}">
        <p14:creationId xmlns:p14="http://schemas.microsoft.com/office/powerpoint/2010/main" val="359334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3796">
                                            <p:txEl>
                                              <p:pRg st="3" end="3"/>
                                            </p:txEl>
                                          </p:spTgt>
                                        </p:tgtEl>
                                        <p:attrNameLst>
                                          <p:attrName>style.visibility</p:attrName>
                                        </p:attrNameLst>
                                      </p:cBhvr>
                                      <p:to>
                                        <p:strVal val="visible"/>
                                      </p:to>
                                    </p:set>
                                    <p:animEffect transition="in" filter="fade">
                                      <p:cBhvr>
                                        <p:cTn id="19" dur="500"/>
                                        <p:tgtEl>
                                          <p:spTgt spid="33796">
                                            <p:txEl>
                                              <p:pRg st="3" end="3"/>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3796">
                                            <p:txEl>
                                              <p:pRg st="4" end="4"/>
                                            </p:txEl>
                                          </p:spTgt>
                                        </p:tgtEl>
                                        <p:attrNameLst>
                                          <p:attrName>style.visibility</p:attrName>
                                        </p:attrNameLst>
                                      </p:cBhvr>
                                      <p:to>
                                        <p:strVal val="visible"/>
                                      </p:to>
                                    </p:set>
                                    <p:animEffect transition="in" filter="fade">
                                      <p:cBhvr>
                                        <p:cTn id="22" dur="500"/>
                                        <p:tgtEl>
                                          <p:spTgt spid="3379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1965" y="1674674"/>
            <a:ext cx="7832035" cy="1785104"/>
          </a:xfrm>
          <a:prstGeom prst="rect">
            <a:avLst/>
          </a:prstGeom>
        </p:spPr>
        <p:txBody>
          <a:bodyPr wrap="square">
            <a:spAutoFit/>
          </a:bodyPr>
          <a:lstStyle/>
          <a:p>
            <a:pPr marL="342900" indent="-342900" fontAlgn="base">
              <a:spcBef>
                <a:spcPct val="50000"/>
              </a:spcBef>
              <a:spcAft>
                <a:spcPct val="0"/>
              </a:spcAft>
              <a:buFont typeface="Arial" panose="020B0604020202020204" pitchFamily="34" charset="0"/>
              <a:buChar char="•"/>
            </a:pPr>
            <a:r>
              <a:rPr lang="el-GR" altLang="en-US" sz="2000" dirty="0">
                <a:solidFill>
                  <a:prstClr val="black"/>
                </a:solidFill>
                <a:latin typeface="Calibri" panose="020F0502020204030204" pitchFamily="34" charset="0"/>
              </a:rPr>
              <a:t>Ποια είναι τα 2 βασικά </a:t>
            </a:r>
            <a:r>
              <a:rPr lang="el-GR" altLang="en-US" sz="2000" b="1" dirty="0">
                <a:solidFill>
                  <a:prstClr val="black"/>
                </a:solidFill>
                <a:latin typeface="Calibri" panose="020F0502020204030204" pitchFamily="34" charset="0"/>
              </a:rPr>
              <a:t>μοντέλα στρατολόγησης</a:t>
            </a:r>
          </a:p>
          <a:p>
            <a:pPr marL="342900" indent="-342900" fontAlgn="base">
              <a:spcBef>
                <a:spcPct val="50000"/>
              </a:spcBef>
              <a:spcAft>
                <a:spcPct val="0"/>
              </a:spcAft>
              <a:buFont typeface="Arial" panose="020B0604020202020204" pitchFamily="34" charset="0"/>
              <a:buChar char="•"/>
            </a:pPr>
            <a:r>
              <a:rPr lang="el-GR" altLang="en-US" sz="2000" dirty="0">
                <a:solidFill>
                  <a:prstClr val="black"/>
                </a:solidFill>
                <a:latin typeface="Calibri" panose="020F0502020204030204" pitchFamily="34" charset="0"/>
              </a:rPr>
              <a:t> Ποια η σημασία των συντελεστών των μοντέλων στρατολόγησης</a:t>
            </a:r>
          </a:p>
          <a:p>
            <a:pPr marL="342900" indent="-342900" fontAlgn="base">
              <a:spcBef>
                <a:spcPct val="50000"/>
              </a:spcBef>
              <a:spcAft>
                <a:spcPct val="0"/>
              </a:spcAft>
              <a:buFont typeface="Arial" panose="020B0604020202020204" pitchFamily="34" charset="0"/>
              <a:buChar char="•"/>
            </a:pPr>
            <a:r>
              <a:rPr lang="el-GR" altLang="en-US" sz="2000" dirty="0">
                <a:solidFill>
                  <a:prstClr val="black"/>
                </a:solidFill>
                <a:latin typeface="Calibri" panose="020F0502020204030204" pitchFamily="34" charset="0"/>
              </a:rPr>
              <a:t>Σε ποιους μηχανισμούς βασίζονται</a:t>
            </a:r>
          </a:p>
          <a:p>
            <a:pPr marL="342900" indent="-342900" fontAlgn="base">
              <a:spcBef>
                <a:spcPct val="50000"/>
              </a:spcBef>
              <a:spcAft>
                <a:spcPct val="0"/>
              </a:spcAft>
              <a:buFont typeface="Arial" panose="020B0604020202020204" pitchFamily="34" charset="0"/>
              <a:buChar char="•"/>
            </a:pPr>
            <a:r>
              <a:rPr lang="el-GR" altLang="en-US" sz="2000" dirty="0">
                <a:solidFill>
                  <a:prstClr val="black"/>
                </a:solidFill>
                <a:latin typeface="Calibri" panose="020F0502020204030204" pitchFamily="34" charset="0"/>
              </a:rPr>
              <a:t>Σχεδιάστε τη μορφή τους</a:t>
            </a:r>
            <a:endParaRPr lang="en-US" altLang="en-US" dirty="0">
              <a:solidFill>
                <a:prstClr val="black"/>
              </a:solidFill>
              <a:latin typeface="Calibri" panose="020F0502020204030204" pitchFamily="34" charset="0"/>
            </a:endParaRPr>
          </a:p>
        </p:txBody>
      </p:sp>
    </p:spTree>
    <p:extLst>
      <p:ext uri="{BB962C8B-B14F-4D97-AF65-F5344CB8AC3E}">
        <p14:creationId xmlns:p14="http://schemas.microsoft.com/office/powerpoint/2010/main" val="2416380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6"/>
          <p:cNvSpPr>
            <a:spLocks noChangeArrowheads="1"/>
          </p:cNvSpPr>
          <p:nvPr/>
        </p:nvSpPr>
        <p:spPr bwMode="auto">
          <a:xfrm>
            <a:off x="2330451" y="2362201"/>
            <a:ext cx="3649663" cy="3649663"/>
          </a:xfrm>
          <a:prstGeom prst="rect">
            <a:avLst/>
          </a:prstGeom>
          <a:noFill/>
          <a:ln w="4"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2800" b="1" dirty="0">
              <a:solidFill>
                <a:srgbClr val="0070C0"/>
              </a:solidFill>
            </a:endParaRPr>
          </a:p>
        </p:txBody>
      </p:sp>
      <p:sp>
        <p:nvSpPr>
          <p:cNvPr id="12" name="Rectangle 7"/>
          <p:cNvSpPr>
            <a:spLocks noChangeArrowheads="1"/>
          </p:cNvSpPr>
          <p:nvPr/>
        </p:nvSpPr>
        <p:spPr bwMode="auto">
          <a:xfrm>
            <a:off x="3579813" y="6103937"/>
            <a:ext cx="16511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2800" dirty="0">
                <a:solidFill>
                  <a:srgbClr val="0070C0"/>
                </a:solidFill>
                <a:cs typeface="Arial" pitchFamily="34" charset="0"/>
              </a:rPr>
              <a:t>S</a:t>
            </a:r>
          </a:p>
        </p:txBody>
      </p:sp>
      <p:sp>
        <p:nvSpPr>
          <p:cNvPr id="13" name="Rectangle 8"/>
          <p:cNvSpPr>
            <a:spLocks noChangeArrowheads="1"/>
          </p:cNvSpPr>
          <p:nvPr/>
        </p:nvSpPr>
        <p:spPr bwMode="auto">
          <a:xfrm rot="16200000">
            <a:off x="2078681" y="3971590"/>
            <a:ext cx="19556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2800" dirty="0">
                <a:solidFill>
                  <a:srgbClr val="0070C0"/>
                </a:solidFill>
                <a:cs typeface="Arial" pitchFamily="34" charset="0"/>
              </a:rPr>
              <a:t>R</a:t>
            </a:r>
          </a:p>
        </p:txBody>
      </p:sp>
      <p:sp>
        <p:nvSpPr>
          <p:cNvPr id="14" name="Freeform 9"/>
          <p:cNvSpPr>
            <a:spLocks/>
          </p:cNvSpPr>
          <p:nvPr/>
        </p:nvSpPr>
        <p:spPr bwMode="auto">
          <a:xfrm>
            <a:off x="2465388" y="4751387"/>
            <a:ext cx="3379788" cy="1125538"/>
          </a:xfrm>
          <a:custGeom>
            <a:avLst/>
            <a:gdLst>
              <a:gd name="T0" fmla="*/ 8 w 552"/>
              <a:gd name="T1" fmla="*/ 168 h 184"/>
              <a:gd name="T2" fmla="*/ 17 w 552"/>
              <a:gd name="T3" fmla="*/ 154 h 184"/>
              <a:gd name="T4" fmla="*/ 26 w 552"/>
              <a:gd name="T5" fmla="*/ 142 h 184"/>
              <a:gd name="T6" fmla="*/ 35 w 552"/>
              <a:gd name="T7" fmla="*/ 131 h 184"/>
              <a:gd name="T8" fmla="*/ 44 w 552"/>
              <a:gd name="T9" fmla="*/ 121 h 184"/>
              <a:gd name="T10" fmla="*/ 53 w 552"/>
              <a:gd name="T11" fmla="*/ 113 h 184"/>
              <a:gd name="T12" fmla="*/ 61 w 552"/>
              <a:gd name="T13" fmla="*/ 105 h 184"/>
              <a:gd name="T14" fmla="*/ 70 w 552"/>
              <a:gd name="T15" fmla="*/ 98 h 184"/>
              <a:gd name="T16" fmla="*/ 79 w 552"/>
              <a:gd name="T17" fmla="*/ 92 h 184"/>
              <a:gd name="T18" fmla="*/ 88 w 552"/>
              <a:gd name="T19" fmla="*/ 86 h 184"/>
              <a:gd name="T20" fmla="*/ 97 w 552"/>
              <a:gd name="T21" fmla="*/ 81 h 184"/>
              <a:gd name="T22" fmla="*/ 106 w 552"/>
              <a:gd name="T23" fmla="*/ 76 h 184"/>
              <a:gd name="T24" fmla="*/ 114 w 552"/>
              <a:gd name="T25" fmla="*/ 72 h 184"/>
              <a:gd name="T26" fmla="*/ 123 w 552"/>
              <a:gd name="T27" fmla="*/ 67 h 184"/>
              <a:gd name="T28" fmla="*/ 132 w 552"/>
              <a:gd name="T29" fmla="*/ 64 h 184"/>
              <a:gd name="T30" fmla="*/ 141 w 552"/>
              <a:gd name="T31" fmla="*/ 60 h 184"/>
              <a:gd name="T32" fmla="*/ 150 w 552"/>
              <a:gd name="T33" fmla="*/ 57 h 184"/>
              <a:gd name="T34" fmla="*/ 159 w 552"/>
              <a:gd name="T35" fmla="*/ 54 h 184"/>
              <a:gd name="T36" fmla="*/ 167 w 552"/>
              <a:gd name="T37" fmla="*/ 51 h 184"/>
              <a:gd name="T38" fmla="*/ 176 w 552"/>
              <a:gd name="T39" fmla="*/ 48 h 184"/>
              <a:gd name="T40" fmla="*/ 185 w 552"/>
              <a:gd name="T41" fmla="*/ 46 h 184"/>
              <a:gd name="T42" fmla="*/ 194 w 552"/>
              <a:gd name="T43" fmla="*/ 43 h 184"/>
              <a:gd name="T44" fmla="*/ 203 w 552"/>
              <a:gd name="T45" fmla="*/ 41 h 184"/>
              <a:gd name="T46" fmla="*/ 212 w 552"/>
              <a:gd name="T47" fmla="*/ 39 h 184"/>
              <a:gd name="T48" fmla="*/ 220 w 552"/>
              <a:gd name="T49" fmla="*/ 37 h 184"/>
              <a:gd name="T50" fmla="*/ 229 w 552"/>
              <a:gd name="T51" fmla="*/ 35 h 184"/>
              <a:gd name="T52" fmla="*/ 238 w 552"/>
              <a:gd name="T53" fmla="*/ 33 h 184"/>
              <a:gd name="T54" fmla="*/ 247 w 552"/>
              <a:gd name="T55" fmla="*/ 31 h 184"/>
              <a:gd name="T56" fmla="*/ 256 w 552"/>
              <a:gd name="T57" fmla="*/ 30 h 184"/>
              <a:gd name="T58" fmla="*/ 265 w 552"/>
              <a:gd name="T59" fmla="*/ 28 h 184"/>
              <a:gd name="T60" fmla="*/ 273 w 552"/>
              <a:gd name="T61" fmla="*/ 27 h 184"/>
              <a:gd name="T62" fmla="*/ 282 w 552"/>
              <a:gd name="T63" fmla="*/ 25 h 184"/>
              <a:gd name="T64" fmla="*/ 291 w 552"/>
              <a:gd name="T65" fmla="*/ 24 h 184"/>
              <a:gd name="T66" fmla="*/ 300 w 552"/>
              <a:gd name="T67" fmla="*/ 22 h 184"/>
              <a:gd name="T68" fmla="*/ 309 w 552"/>
              <a:gd name="T69" fmla="*/ 21 h 184"/>
              <a:gd name="T70" fmla="*/ 318 w 552"/>
              <a:gd name="T71" fmla="*/ 20 h 184"/>
              <a:gd name="T72" fmla="*/ 326 w 552"/>
              <a:gd name="T73" fmla="*/ 19 h 184"/>
              <a:gd name="T74" fmla="*/ 335 w 552"/>
              <a:gd name="T75" fmla="*/ 18 h 184"/>
              <a:gd name="T76" fmla="*/ 344 w 552"/>
              <a:gd name="T77" fmla="*/ 17 h 184"/>
              <a:gd name="T78" fmla="*/ 353 w 552"/>
              <a:gd name="T79" fmla="*/ 16 h 184"/>
              <a:gd name="T80" fmla="*/ 362 w 552"/>
              <a:gd name="T81" fmla="*/ 15 h 184"/>
              <a:gd name="T82" fmla="*/ 371 w 552"/>
              <a:gd name="T83" fmla="*/ 14 h 184"/>
              <a:gd name="T84" fmla="*/ 379 w 552"/>
              <a:gd name="T85" fmla="*/ 13 h 184"/>
              <a:gd name="T86" fmla="*/ 388 w 552"/>
              <a:gd name="T87" fmla="*/ 12 h 184"/>
              <a:gd name="T88" fmla="*/ 397 w 552"/>
              <a:gd name="T89" fmla="*/ 11 h 184"/>
              <a:gd name="T90" fmla="*/ 406 w 552"/>
              <a:gd name="T91" fmla="*/ 10 h 184"/>
              <a:gd name="T92" fmla="*/ 415 w 552"/>
              <a:gd name="T93" fmla="*/ 9 h 184"/>
              <a:gd name="T94" fmla="*/ 424 w 552"/>
              <a:gd name="T95" fmla="*/ 9 h 184"/>
              <a:gd name="T96" fmla="*/ 432 w 552"/>
              <a:gd name="T97" fmla="*/ 8 h 184"/>
              <a:gd name="T98" fmla="*/ 441 w 552"/>
              <a:gd name="T99" fmla="*/ 7 h 184"/>
              <a:gd name="T100" fmla="*/ 450 w 552"/>
              <a:gd name="T101" fmla="*/ 7 h 184"/>
              <a:gd name="T102" fmla="*/ 459 w 552"/>
              <a:gd name="T103" fmla="*/ 6 h 184"/>
              <a:gd name="T104" fmla="*/ 468 w 552"/>
              <a:gd name="T105" fmla="*/ 5 h 184"/>
              <a:gd name="T106" fmla="*/ 477 w 552"/>
              <a:gd name="T107" fmla="*/ 5 h 184"/>
              <a:gd name="T108" fmla="*/ 485 w 552"/>
              <a:gd name="T109" fmla="*/ 4 h 184"/>
              <a:gd name="T110" fmla="*/ 494 w 552"/>
              <a:gd name="T111" fmla="*/ 3 h 184"/>
              <a:gd name="T112" fmla="*/ 503 w 552"/>
              <a:gd name="T113" fmla="*/ 3 h 184"/>
              <a:gd name="T114" fmla="*/ 512 w 552"/>
              <a:gd name="T115" fmla="*/ 2 h 184"/>
              <a:gd name="T116" fmla="*/ 521 w 552"/>
              <a:gd name="T117" fmla="*/ 2 h 184"/>
              <a:gd name="T118" fmla="*/ 530 w 552"/>
              <a:gd name="T119" fmla="*/ 1 h 184"/>
              <a:gd name="T120" fmla="*/ 538 w 552"/>
              <a:gd name="T121" fmla="*/ 1 h 184"/>
              <a:gd name="T122" fmla="*/ 547 w 552"/>
              <a:gd name="T123" fmla="*/ 0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52" h="184">
                <a:moveTo>
                  <a:pt x="0" y="184"/>
                </a:moveTo>
                <a:lnTo>
                  <a:pt x="1" y="183"/>
                </a:lnTo>
                <a:lnTo>
                  <a:pt x="1" y="182"/>
                </a:lnTo>
                <a:lnTo>
                  <a:pt x="2" y="181"/>
                </a:lnTo>
                <a:lnTo>
                  <a:pt x="2" y="179"/>
                </a:lnTo>
                <a:lnTo>
                  <a:pt x="3" y="178"/>
                </a:lnTo>
                <a:lnTo>
                  <a:pt x="3" y="177"/>
                </a:lnTo>
                <a:lnTo>
                  <a:pt x="4" y="176"/>
                </a:lnTo>
                <a:lnTo>
                  <a:pt x="5" y="175"/>
                </a:lnTo>
                <a:lnTo>
                  <a:pt x="5" y="174"/>
                </a:lnTo>
                <a:lnTo>
                  <a:pt x="6" y="173"/>
                </a:lnTo>
                <a:lnTo>
                  <a:pt x="6" y="172"/>
                </a:lnTo>
                <a:lnTo>
                  <a:pt x="7" y="171"/>
                </a:lnTo>
                <a:lnTo>
                  <a:pt x="7" y="170"/>
                </a:lnTo>
                <a:lnTo>
                  <a:pt x="8" y="169"/>
                </a:lnTo>
                <a:lnTo>
                  <a:pt x="8" y="168"/>
                </a:lnTo>
                <a:lnTo>
                  <a:pt x="9" y="167"/>
                </a:lnTo>
                <a:lnTo>
                  <a:pt x="10" y="167"/>
                </a:lnTo>
                <a:lnTo>
                  <a:pt x="10" y="166"/>
                </a:lnTo>
                <a:lnTo>
                  <a:pt x="11" y="165"/>
                </a:lnTo>
                <a:lnTo>
                  <a:pt x="11" y="164"/>
                </a:lnTo>
                <a:lnTo>
                  <a:pt x="12" y="163"/>
                </a:lnTo>
                <a:lnTo>
                  <a:pt x="12" y="162"/>
                </a:lnTo>
                <a:lnTo>
                  <a:pt x="13" y="161"/>
                </a:lnTo>
                <a:lnTo>
                  <a:pt x="13" y="160"/>
                </a:lnTo>
                <a:lnTo>
                  <a:pt x="14" y="159"/>
                </a:lnTo>
                <a:lnTo>
                  <a:pt x="15" y="158"/>
                </a:lnTo>
                <a:lnTo>
                  <a:pt x="15" y="158"/>
                </a:lnTo>
                <a:lnTo>
                  <a:pt x="16" y="157"/>
                </a:lnTo>
                <a:lnTo>
                  <a:pt x="16" y="156"/>
                </a:lnTo>
                <a:lnTo>
                  <a:pt x="17" y="155"/>
                </a:lnTo>
                <a:lnTo>
                  <a:pt x="17" y="154"/>
                </a:lnTo>
                <a:lnTo>
                  <a:pt x="18" y="153"/>
                </a:lnTo>
                <a:lnTo>
                  <a:pt x="18" y="153"/>
                </a:lnTo>
                <a:lnTo>
                  <a:pt x="19" y="152"/>
                </a:lnTo>
                <a:lnTo>
                  <a:pt x="20" y="151"/>
                </a:lnTo>
                <a:lnTo>
                  <a:pt x="20" y="150"/>
                </a:lnTo>
                <a:lnTo>
                  <a:pt x="21" y="149"/>
                </a:lnTo>
                <a:lnTo>
                  <a:pt x="21" y="149"/>
                </a:lnTo>
                <a:lnTo>
                  <a:pt x="22" y="148"/>
                </a:lnTo>
                <a:lnTo>
                  <a:pt x="22" y="147"/>
                </a:lnTo>
                <a:lnTo>
                  <a:pt x="23" y="146"/>
                </a:lnTo>
                <a:lnTo>
                  <a:pt x="23" y="145"/>
                </a:lnTo>
                <a:lnTo>
                  <a:pt x="24" y="145"/>
                </a:lnTo>
                <a:lnTo>
                  <a:pt x="24" y="144"/>
                </a:lnTo>
                <a:lnTo>
                  <a:pt x="25" y="143"/>
                </a:lnTo>
                <a:lnTo>
                  <a:pt x="26" y="143"/>
                </a:lnTo>
                <a:lnTo>
                  <a:pt x="26" y="142"/>
                </a:lnTo>
                <a:lnTo>
                  <a:pt x="27" y="141"/>
                </a:lnTo>
                <a:lnTo>
                  <a:pt x="27" y="140"/>
                </a:lnTo>
                <a:lnTo>
                  <a:pt x="28" y="140"/>
                </a:lnTo>
                <a:lnTo>
                  <a:pt x="28" y="139"/>
                </a:lnTo>
                <a:lnTo>
                  <a:pt x="29" y="138"/>
                </a:lnTo>
                <a:lnTo>
                  <a:pt x="29" y="138"/>
                </a:lnTo>
                <a:lnTo>
                  <a:pt x="30" y="137"/>
                </a:lnTo>
                <a:lnTo>
                  <a:pt x="31" y="136"/>
                </a:lnTo>
                <a:lnTo>
                  <a:pt x="31" y="136"/>
                </a:lnTo>
                <a:lnTo>
                  <a:pt x="32" y="135"/>
                </a:lnTo>
                <a:lnTo>
                  <a:pt x="32" y="134"/>
                </a:lnTo>
                <a:lnTo>
                  <a:pt x="33" y="134"/>
                </a:lnTo>
                <a:lnTo>
                  <a:pt x="33" y="133"/>
                </a:lnTo>
                <a:lnTo>
                  <a:pt x="34" y="132"/>
                </a:lnTo>
                <a:lnTo>
                  <a:pt x="34" y="132"/>
                </a:lnTo>
                <a:lnTo>
                  <a:pt x="35" y="131"/>
                </a:lnTo>
                <a:lnTo>
                  <a:pt x="36" y="130"/>
                </a:lnTo>
                <a:lnTo>
                  <a:pt x="36" y="130"/>
                </a:lnTo>
                <a:lnTo>
                  <a:pt x="37" y="129"/>
                </a:lnTo>
                <a:lnTo>
                  <a:pt x="37" y="128"/>
                </a:lnTo>
                <a:lnTo>
                  <a:pt x="38" y="128"/>
                </a:lnTo>
                <a:lnTo>
                  <a:pt x="38" y="127"/>
                </a:lnTo>
                <a:lnTo>
                  <a:pt x="39" y="127"/>
                </a:lnTo>
                <a:lnTo>
                  <a:pt x="39" y="126"/>
                </a:lnTo>
                <a:lnTo>
                  <a:pt x="40" y="125"/>
                </a:lnTo>
                <a:lnTo>
                  <a:pt x="40" y="125"/>
                </a:lnTo>
                <a:lnTo>
                  <a:pt x="41" y="124"/>
                </a:lnTo>
                <a:lnTo>
                  <a:pt x="42" y="124"/>
                </a:lnTo>
                <a:lnTo>
                  <a:pt x="42" y="123"/>
                </a:lnTo>
                <a:lnTo>
                  <a:pt x="43" y="122"/>
                </a:lnTo>
                <a:lnTo>
                  <a:pt x="43" y="122"/>
                </a:lnTo>
                <a:lnTo>
                  <a:pt x="44" y="121"/>
                </a:lnTo>
                <a:lnTo>
                  <a:pt x="44" y="121"/>
                </a:lnTo>
                <a:lnTo>
                  <a:pt x="45" y="120"/>
                </a:lnTo>
                <a:lnTo>
                  <a:pt x="45" y="120"/>
                </a:lnTo>
                <a:lnTo>
                  <a:pt x="46" y="119"/>
                </a:lnTo>
                <a:lnTo>
                  <a:pt x="47" y="119"/>
                </a:lnTo>
                <a:lnTo>
                  <a:pt x="47" y="118"/>
                </a:lnTo>
                <a:lnTo>
                  <a:pt x="48" y="117"/>
                </a:lnTo>
                <a:lnTo>
                  <a:pt x="48" y="117"/>
                </a:lnTo>
                <a:lnTo>
                  <a:pt x="49" y="116"/>
                </a:lnTo>
                <a:lnTo>
                  <a:pt x="49" y="116"/>
                </a:lnTo>
                <a:lnTo>
                  <a:pt x="50" y="115"/>
                </a:lnTo>
                <a:lnTo>
                  <a:pt x="50" y="115"/>
                </a:lnTo>
                <a:lnTo>
                  <a:pt x="51" y="114"/>
                </a:lnTo>
                <a:lnTo>
                  <a:pt x="52" y="114"/>
                </a:lnTo>
                <a:lnTo>
                  <a:pt x="52" y="113"/>
                </a:lnTo>
                <a:lnTo>
                  <a:pt x="53" y="113"/>
                </a:lnTo>
                <a:lnTo>
                  <a:pt x="53" y="112"/>
                </a:lnTo>
                <a:lnTo>
                  <a:pt x="54" y="112"/>
                </a:lnTo>
                <a:lnTo>
                  <a:pt x="54" y="111"/>
                </a:lnTo>
                <a:lnTo>
                  <a:pt x="55" y="111"/>
                </a:lnTo>
                <a:lnTo>
                  <a:pt x="55" y="110"/>
                </a:lnTo>
                <a:lnTo>
                  <a:pt x="56" y="110"/>
                </a:lnTo>
                <a:lnTo>
                  <a:pt x="56" y="109"/>
                </a:lnTo>
                <a:lnTo>
                  <a:pt x="57" y="109"/>
                </a:lnTo>
                <a:lnTo>
                  <a:pt x="58" y="108"/>
                </a:lnTo>
                <a:lnTo>
                  <a:pt x="58" y="108"/>
                </a:lnTo>
                <a:lnTo>
                  <a:pt x="59" y="107"/>
                </a:lnTo>
                <a:lnTo>
                  <a:pt x="59" y="107"/>
                </a:lnTo>
                <a:lnTo>
                  <a:pt x="60" y="106"/>
                </a:lnTo>
                <a:lnTo>
                  <a:pt x="60" y="106"/>
                </a:lnTo>
                <a:lnTo>
                  <a:pt x="61" y="105"/>
                </a:lnTo>
                <a:lnTo>
                  <a:pt x="61" y="105"/>
                </a:lnTo>
                <a:lnTo>
                  <a:pt x="62" y="105"/>
                </a:lnTo>
                <a:lnTo>
                  <a:pt x="63" y="104"/>
                </a:lnTo>
                <a:lnTo>
                  <a:pt x="63" y="104"/>
                </a:lnTo>
                <a:lnTo>
                  <a:pt x="64" y="103"/>
                </a:lnTo>
                <a:lnTo>
                  <a:pt x="64" y="103"/>
                </a:lnTo>
                <a:lnTo>
                  <a:pt x="65" y="102"/>
                </a:lnTo>
                <a:lnTo>
                  <a:pt x="65" y="102"/>
                </a:lnTo>
                <a:lnTo>
                  <a:pt x="66" y="101"/>
                </a:lnTo>
                <a:lnTo>
                  <a:pt x="66" y="101"/>
                </a:lnTo>
                <a:lnTo>
                  <a:pt x="67" y="101"/>
                </a:lnTo>
                <a:lnTo>
                  <a:pt x="68" y="100"/>
                </a:lnTo>
                <a:lnTo>
                  <a:pt x="68" y="100"/>
                </a:lnTo>
                <a:lnTo>
                  <a:pt x="69" y="99"/>
                </a:lnTo>
                <a:lnTo>
                  <a:pt x="69" y="99"/>
                </a:lnTo>
                <a:lnTo>
                  <a:pt x="70" y="98"/>
                </a:lnTo>
                <a:lnTo>
                  <a:pt x="70" y="98"/>
                </a:lnTo>
                <a:lnTo>
                  <a:pt x="71" y="98"/>
                </a:lnTo>
                <a:lnTo>
                  <a:pt x="71" y="97"/>
                </a:lnTo>
                <a:lnTo>
                  <a:pt x="72" y="97"/>
                </a:lnTo>
                <a:lnTo>
                  <a:pt x="72" y="96"/>
                </a:lnTo>
                <a:lnTo>
                  <a:pt x="73" y="96"/>
                </a:lnTo>
                <a:lnTo>
                  <a:pt x="74" y="96"/>
                </a:lnTo>
                <a:lnTo>
                  <a:pt x="74" y="95"/>
                </a:lnTo>
                <a:lnTo>
                  <a:pt x="75" y="95"/>
                </a:lnTo>
                <a:lnTo>
                  <a:pt x="75" y="94"/>
                </a:lnTo>
                <a:lnTo>
                  <a:pt x="76" y="94"/>
                </a:lnTo>
                <a:lnTo>
                  <a:pt x="76" y="94"/>
                </a:lnTo>
                <a:lnTo>
                  <a:pt x="77" y="93"/>
                </a:lnTo>
                <a:lnTo>
                  <a:pt x="77" y="93"/>
                </a:lnTo>
                <a:lnTo>
                  <a:pt x="78" y="93"/>
                </a:lnTo>
                <a:lnTo>
                  <a:pt x="79" y="92"/>
                </a:lnTo>
                <a:lnTo>
                  <a:pt x="79" y="92"/>
                </a:lnTo>
                <a:lnTo>
                  <a:pt x="80" y="91"/>
                </a:lnTo>
                <a:lnTo>
                  <a:pt x="80" y="91"/>
                </a:lnTo>
                <a:lnTo>
                  <a:pt x="81" y="91"/>
                </a:lnTo>
                <a:lnTo>
                  <a:pt x="81" y="90"/>
                </a:lnTo>
                <a:lnTo>
                  <a:pt x="82" y="90"/>
                </a:lnTo>
                <a:lnTo>
                  <a:pt x="82" y="90"/>
                </a:lnTo>
                <a:lnTo>
                  <a:pt x="83" y="89"/>
                </a:lnTo>
                <a:lnTo>
                  <a:pt x="84" y="89"/>
                </a:lnTo>
                <a:lnTo>
                  <a:pt x="84" y="88"/>
                </a:lnTo>
                <a:lnTo>
                  <a:pt x="85" y="88"/>
                </a:lnTo>
                <a:lnTo>
                  <a:pt x="85" y="88"/>
                </a:lnTo>
                <a:lnTo>
                  <a:pt x="86" y="87"/>
                </a:lnTo>
                <a:lnTo>
                  <a:pt x="86" y="87"/>
                </a:lnTo>
                <a:lnTo>
                  <a:pt x="87" y="87"/>
                </a:lnTo>
                <a:lnTo>
                  <a:pt x="87" y="86"/>
                </a:lnTo>
                <a:lnTo>
                  <a:pt x="88" y="86"/>
                </a:lnTo>
                <a:lnTo>
                  <a:pt x="89" y="86"/>
                </a:lnTo>
                <a:lnTo>
                  <a:pt x="89" y="85"/>
                </a:lnTo>
                <a:lnTo>
                  <a:pt x="90" y="85"/>
                </a:lnTo>
                <a:lnTo>
                  <a:pt x="90" y="85"/>
                </a:lnTo>
                <a:lnTo>
                  <a:pt x="91" y="84"/>
                </a:lnTo>
                <a:lnTo>
                  <a:pt x="91" y="84"/>
                </a:lnTo>
                <a:lnTo>
                  <a:pt x="92" y="84"/>
                </a:lnTo>
                <a:lnTo>
                  <a:pt x="92" y="83"/>
                </a:lnTo>
                <a:lnTo>
                  <a:pt x="93" y="83"/>
                </a:lnTo>
                <a:lnTo>
                  <a:pt x="93" y="83"/>
                </a:lnTo>
                <a:lnTo>
                  <a:pt x="94" y="82"/>
                </a:lnTo>
                <a:lnTo>
                  <a:pt x="95" y="82"/>
                </a:lnTo>
                <a:lnTo>
                  <a:pt x="95" y="82"/>
                </a:lnTo>
                <a:lnTo>
                  <a:pt x="96" y="81"/>
                </a:lnTo>
                <a:lnTo>
                  <a:pt x="96" y="81"/>
                </a:lnTo>
                <a:lnTo>
                  <a:pt x="97" y="81"/>
                </a:lnTo>
                <a:lnTo>
                  <a:pt x="97" y="80"/>
                </a:lnTo>
                <a:lnTo>
                  <a:pt x="98" y="80"/>
                </a:lnTo>
                <a:lnTo>
                  <a:pt x="98" y="80"/>
                </a:lnTo>
                <a:lnTo>
                  <a:pt x="99" y="80"/>
                </a:lnTo>
                <a:lnTo>
                  <a:pt x="100" y="79"/>
                </a:lnTo>
                <a:lnTo>
                  <a:pt x="100" y="79"/>
                </a:lnTo>
                <a:lnTo>
                  <a:pt x="101" y="79"/>
                </a:lnTo>
                <a:lnTo>
                  <a:pt x="101" y="78"/>
                </a:lnTo>
                <a:lnTo>
                  <a:pt x="102" y="78"/>
                </a:lnTo>
                <a:lnTo>
                  <a:pt x="102" y="78"/>
                </a:lnTo>
                <a:lnTo>
                  <a:pt x="103" y="77"/>
                </a:lnTo>
                <a:lnTo>
                  <a:pt x="103" y="77"/>
                </a:lnTo>
                <a:lnTo>
                  <a:pt x="104" y="77"/>
                </a:lnTo>
                <a:lnTo>
                  <a:pt x="105" y="77"/>
                </a:lnTo>
                <a:lnTo>
                  <a:pt x="105" y="76"/>
                </a:lnTo>
                <a:lnTo>
                  <a:pt x="106" y="76"/>
                </a:lnTo>
                <a:lnTo>
                  <a:pt x="106" y="76"/>
                </a:lnTo>
                <a:lnTo>
                  <a:pt x="107" y="75"/>
                </a:lnTo>
                <a:lnTo>
                  <a:pt x="107" y="75"/>
                </a:lnTo>
                <a:lnTo>
                  <a:pt x="108" y="75"/>
                </a:lnTo>
                <a:lnTo>
                  <a:pt x="108" y="75"/>
                </a:lnTo>
                <a:lnTo>
                  <a:pt x="109" y="74"/>
                </a:lnTo>
                <a:lnTo>
                  <a:pt x="109" y="74"/>
                </a:lnTo>
                <a:lnTo>
                  <a:pt x="110" y="74"/>
                </a:lnTo>
                <a:lnTo>
                  <a:pt x="111" y="73"/>
                </a:lnTo>
                <a:lnTo>
                  <a:pt x="111" y="73"/>
                </a:lnTo>
                <a:lnTo>
                  <a:pt x="112" y="73"/>
                </a:lnTo>
                <a:lnTo>
                  <a:pt x="112" y="73"/>
                </a:lnTo>
                <a:lnTo>
                  <a:pt x="113" y="72"/>
                </a:lnTo>
                <a:lnTo>
                  <a:pt x="113" y="72"/>
                </a:lnTo>
                <a:lnTo>
                  <a:pt x="114" y="72"/>
                </a:lnTo>
                <a:lnTo>
                  <a:pt x="114" y="72"/>
                </a:lnTo>
                <a:lnTo>
                  <a:pt x="115" y="71"/>
                </a:lnTo>
                <a:lnTo>
                  <a:pt x="116" y="71"/>
                </a:lnTo>
                <a:lnTo>
                  <a:pt x="116" y="71"/>
                </a:lnTo>
                <a:lnTo>
                  <a:pt x="117" y="70"/>
                </a:lnTo>
                <a:lnTo>
                  <a:pt x="117" y="70"/>
                </a:lnTo>
                <a:lnTo>
                  <a:pt x="118" y="70"/>
                </a:lnTo>
                <a:lnTo>
                  <a:pt x="118" y="70"/>
                </a:lnTo>
                <a:lnTo>
                  <a:pt x="119" y="69"/>
                </a:lnTo>
                <a:lnTo>
                  <a:pt x="119" y="69"/>
                </a:lnTo>
                <a:lnTo>
                  <a:pt x="120" y="69"/>
                </a:lnTo>
                <a:lnTo>
                  <a:pt x="121" y="69"/>
                </a:lnTo>
                <a:lnTo>
                  <a:pt x="121" y="68"/>
                </a:lnTo>
                <a:lnTo>
                  <a:pt x="122" y="68"/>
                </a:lnTo>
                <a:lnTo>
                  <a:pt x="122" y="68"/>
                </a:lnTo>
                <a:lnTo>
                  <a:pt x="123" y="68"/>
                </a:lnTo>
                <a:lnTo>
                  <a:pt x="123" y="67"/>
                </a:lnTo>
                <a:lnTo>
                  <a:pt x="124" y="67"/>
                </a:lnTo>
                <a:lnTo>
                  <a:pt x="124" y="67"/>
                </a:lnTo>
                <a:lnTo>
                  <a:pt x="125" y="67"/>
                </a:lnTo>
                <a:lnTo>
                  <a:pt x="125" y="66"/>
                </a:lnTo>
                <a:lnTo>
                  <a:pt x="126" y="66"/>
                </a:lnTo>
                <a:lnTo>
                  <a:pt x="127" y="66"/>
                </a:lnTo>
                <a:lnTo>
                  <a:pt x="127" y="66"/>
                </a:lnTo>
                <a:lnTo>
                  <a:pt x="128" y="65"/>
                </a:lnTo>
                <a:lnTo>
                  <a:pt x="128" y="65"/>
                </a:lnTo>
                <a:lnTo>
                  <a:pt x="129" y="65"/>
                </a:lnTo>
                <a:lnTo>
                  <a:pt x="129" y="65"/>
                </a:lnTo>
                <a:lnTo>
                  <a:pt x="130" y="65"/>
                </a:lnTo>
                <a:lnTo>
                  <a:pt x="130" y="64"/>
                </a:lnTo>
                <a:lnTo>
                  <a:pt x="131" y="64"/>
                </a:lnTo>
                <a:lnTo>
                  <a:pt x="132" y="64"/>
                </a:lnTo>
                <a:lnTo>
                  <a:pt x="132" y="64"/>
                </a:lnTo>
                <a:lnTo>
                  <a:pt x="133" y="63"/>
                </a:lnTo>
                <a:lnTo>
                  <a:pt x="133" y="63"/>
                </a:lnTo>
                <a:lnTo>
                  <a:pt x="134" y="63"/>
                </a:lnTo>
                <a:lnTo>
                  <a:pt x="134" y="63"/>
                </a:lnTo>
                <a:lnTo>
                  <a:pt x="135" y="62"/>
                </a:lnTo>
                <a:lnTo>
                  <a:pt x="135" y="62"/>
                </a:lnTo>
                <a:lnTo>
                  <a:pt x="136" y="62"/>
                </a:lnTo>
                <a:lnTo>
                  <a:pt x="137" y="62"/>
                </a:lnTo>
                <a:lnTo>
                  <a:pt x="137" y="62"/>
                </a:lnTo>
                <a:lnTo>
                  <a:pt x="138" y="61"/>
                </a:lnTo>
                <a:lnTo>
                  <a:pt x="138" y="61"/>
                </a:lnTo>
                <a:lnTo>
                  <a:pt x="139" y="61"/>
                </a:lnTo>
                <a:lnTo>
                  <a:pt x="139" y="61"/>
                </a:lnTo>
                <a:lnTo>
                  <a:pt x="140" y="60"/>
                </a:lnTo>
                <a:lnTo>
                  <a:pt x="140" y="60"/>
                </a:lnTo>
                <a:lnTo>
                  <a:pt x="141" y="60"/>
                </a:lnTo>
                <a:lnTo>
                  <a:pt x="142" y="60"/>
                </a:lnTo>
                <a:lnTo>
                  <a:pt x="142" y="60"/>
                </a:lnTo>
                <a:lnTo>
                  <a:pt x="143" y="59"/>
                </a:lnTo>
                <a:lnTo>
                  <a:pt x="143" y="59"/>
                </a:lnTo>
                <a:lnTo>
                  <a:pt x="144" y="59"/>
                </a:lnTo>
                <a:lnTo>
                  <a:pt x="144" y="59"/>
                </a:lnTo>
                <a:lnTo>
                  <a:pt x="145" y="59"/>
                </a:lnTo>
                <a:lnTo>
                  <a:pt x="145" y="58"/>
                </a:lnTo>
                <a:lnTo>
                  <a:pt x="146" y="58"/>
                </a:lnTo>
                <a:lnTo>
                  <a:pt x="146" y="58"/>
                </a:lnTo>
                <a:lnTo>
                  <a:pt x="147" y="58"/>
                </a:lnTo>
                <a:lnTo>
                  <a:pt x="148" y="58"/>
                </a:lnTo>
                <a:lnTo>
                  <a:pt x="148" y="57"/>
                </a:lnTo>
                <a:lnTo>
                  <a:pt x="149" y="57"/>
                </a:lnTo>
                <a:lnTo>
                  <a:pt x="149" y="57"/>
                </a:lnTo>
                <a:lnTo>
                  <a:pt x="150" y="57"/>
                </a:lnTo>
                <a:lnTo>
                  <a:pt x="150" y="57"/>
                </a:lnTo>
                <a:lnTo>
                  <a:pt x="151" y="56"/>
                </a:lnTo>
                <a:lnTo>
                  <a:pt x="151" y="56"/>
                </a:lnTo>
                <a:lnTo>
                  <a:pt x="152" y="56"/>
                </a:lnTo>
                <a:lnTo>
                  <a:pt x="153" y="56"/>
                </a:lnTo>
                <a:lnTo>
                  <a:pt x="153" y="56"/>
                </a:lnTo>
                <a:lnTo>
                  <a:pt x="154" y="55"/>
                </a:lnTo>
                <a:lnTo>
                  <a:pt x="154" y="55"/>
                </a:lnTo>
                <a:lnTo>
                  <a:pt x="155" y="55"/>
                </a:lnTo>
                <a:lnTo>
                  <a:pt x="155" y="55"/>
                </a:lnTo>
                <a:lnTo>
                  <a:pt x="156" y="55"/>
                </a:lnTo>
                <a:lnTo>
                  <a:pt x="156" y="54"/>
                </a:lnTo>
                <a:lnTo>
                  <a:pt x="157" y="54"/>
                </a:lnTo>
                <a:lnTo>
                  <a:pt x="158" y="54"/>
                </a:lnTo>
                <a:lnTo>
                  <a:pt x="158" y="54"/>
                </a:lnTo>
                <a:lnTo>
                  <a:pt x="159" y="54"/>
                </a:lnTo>
                <a:lnTo>
                  <a:pt x="159" y="54"/>
                </a:lnTo>
                <a:lnTo>
                  <a:pt x="160" y="53"/>
                </a:lnTo>
                <a:lnTo>
                  <a:pt x="160" y="53"/>
                </a:lnTo>
                <a:lnTo>
                  <a:pt x="161" y="53"/>
                </a:lnTo>
                <a:lnTo>
                  <a:pt x="161" y="53"/>
                </a:lnTo>
                <a:lnTo>
                  <a:pt x="162" y="53"/>
                </a:lnTo>
                <a:lnTo>
                  <a:pt x="162" y="52"/>
                </a:lnTo>
                <a:lnTo>
                  <a:pt x="163" y="52"/>
                </a:lnTo>
                <a:lnTo>
                  <a:pt x="164" y="52"/>
                </a:lnTo>
                <a:lnTo>
                  <a:pt x="164" y="52"/>
                </a:lnTo>
                <a:lnTo>
                  <a:pt x="165" y="52"/>
                </a:lnTo>
                <a:lnTo>
                  <a:pt x="165" y="52"/>
                </a:lnTo>
                <a:lnTo>
                  <a:pt x="166" y="51"/>
                </a:lnTo>
                <a:lnTo>
                  <a:pt x="166" y="51"/>
                </a:lnTo>
                <a:lnTo>
                  <a:pt x="167" y="51"/>
                </a:lnTo>
                <a:lnTo>
                  <a:pt x="167" y="51"/>
                </a:lnTo>
                <a:lnTo>
                  <a:pt x="168" y="51"/>
                </a:lnTo>
                <a:lnTo>
                  <a:pt x="169" y="50"/>
                </a:lnTo>
                <a:lnTo>
                  <a:pt x="169" y="50"/>
                </a:lnTo>
                <a:lnTo>
                  <a:pt x="170" y="50"/>
                </a:lnTo>
                <a:lnTo>
                  <a:pt x="170" y="50"/>
                </a:lnTo>
                <a:lnTo>
                  <a:pt x="171" y="50"/>
                </a:lnTo>
                <a:lnTo>
                  <a:pt x="171" y="50"/>
                </a:lnTo>
                <a:lnTo>
                  <a:pt x="172" y="49"/>
                </a:lnTo>
                <a:lnTo>
                  <a:pt x="172" y="49"/>
                </a:lnTo>
                <a:lnTo>
                  <a:pt x="173" y="49"/>
                </a:lnTo>
                <a:lnTo>
                  <a:pt x="174" y="49"/>
                </a:lnTo>
                <a:lnTo>
                  <a:pt x="174" y="49"/>
                </a:lnTo>
                <a:lnTo>
                  <a:pt x="175" y="49"/>
                </a:lnTo>
                <a:lnTo>
                  <a:pt x="175" y="48"/>
                </a:lnTo>
                <a:lnTo>
                  <a:pt x="176" y="48"/>
                </a:lnTo>
                <a:lnTo>
                  <a:pt x="176" y="48"/>
                </a:lnTo>
                <a:lnTo>
                  <a:pt x="177" y="48"/>
                </a:lnTo>
                <a:lnTo>
                  <a:pt x="177" y="48"/>
                </a:lnTo>
                <a:lnTo>
                  <a:pt x="178" y="48"/>
                </a:lnTo>
                <a:lnTo>
                  <a:pt x="178" y="47"/>
                </a:lnTo>
                <a:lnTo>
                  <a:pt x="179" y="47"/>
                </a:lnTo>
                <a:lnTo>
                  <a:pt x="180" y="47"/>
                </a:lnTo>
                <a:lnTo>
                  <a:pt x="180" y="47"/>
                </a:lnTo>
                <a:lnTo>
                  <a:pt x="181" y="47"/>
                </a:lnTo>
                <a:lnTo>
                  <a:pt x="181" y="47"/>
                </a:lnTo>
                <a:lnTo>
                  <a:pt x="182" y="46"/>
                </a:lnTo>
                <a:lnTo>
                  <a:pt x="182" y="46"/>
                </a:lnTo>
                <a:lnTo>
                  <a:pt x="183" y="46"/>
                </a:lnTo>
                <a:lnTo>
                  <a:pt x="183" y="46"/>
                </a:lnTo>
                <a:lnTo>
                  <a:pt x="184" y="46"/>
                </a:lnTo>
                <a:lnTo>
                  <a:pt x="185" y="46"/>
                </a:lnTo>
                <a:lnTo>
                  <a:pt x="185" y="46"/>
                </a:lnTo>
                <a:lnTo>
                  <a:pt x="186" y="45"/>
                </a:lnTo>
                <a:lnTo>
                  <a:pt x="186" y="45"/>
                </a:lnTo>
                <a:lnTo>
                  <a:pt x="187" y="45"/>
                </a:lnTo>
                <a:lnTo>
                  <a:pt x="187" y="45"/>
                </a:lnTo>
                <a:lnTo>
                  <a:pt x="188" y="45"/>
                </a:lnTo>
                <a:lnTo>
                  <a:pt x="188" y="45"/>
                </a:lnTo>
                <a:lnTo>
                  <a:pt x="189" y="44"/>
                </a:lnTo>
                <a:lnTo>
                  <a:pt x="190" y="44"/>
                </a:lnTo>
                <a:lnTo>
                  <a:pt x="190" y="44"/>
                </a:lnTo>
                <a:lnTo>
                  <a:pt x="191" y="44"/>
                </a:lnTo>
                <a:lnTo>
                  <a:pt x="191" y="44"/>
                </a:lnTo>
                <a:lnTo>
                  <a:pt x="192" y="44"/>
                </a:lnTo>
                <a:lnTo>
                  <a:pt x="192" y="44"/>
                </a:lnTo>
                <a:lnTo>
                  <a:pt x="193" y="43"/>
                </a:lnTo>
                <a:lnTo>
                  <a:pt x="193" y="43"/>
                </a:lnTo>
                <a:lnTo>
                  <a:pt x="194" y="43"/>
                </a:lnTo>
                <a:lnTo>
                  <a:pt x="194" y="43"/>
                </a:lnTo>
                <a:lnTo>
                  <a:pt x="195" y="43"/>
                </a:lnTo>
                <a:lnTo>
                  <a:pt x="196" y="43"/>
                </a:lnTo>
                <a:lnTo>
                  <a:pt x="196" y="43"/>
                </a:lnTo>
                <a:lnTo>
                  <a:pt x="197" y="42"/>
                </a:lnTo>
                <a:lnTo>
                  <a:pt x="197" y="42"/>
                </a:lnTo>
                <a:lnTo>
                  <a:pt x="198" y="42"/>
                </a:lnTo>
                <a:lnTo>
                  <a:pt x="198" y="42"/>
                </a:lnTo>
                <a:lnTo>
                  <a:pt x="199" y="42"/>
                </a:lnTo>
                <a:lnTo>
                  <a:pt x="199" y="42"/>
                </a:lnTo>
                <a:lnTo>
                  <a:pt x="200" y="42"/>
                </a:lnTo>
                <a:lnTo>
                  <a:pt x="201" y="41"/>
                </a:lnTo>
                <a:lnTo>
                  <a:pt x="201" y="41"/>
                </a:lnTo>
                <a:lnTo>
                  <a:pt x="202" y="41"/>
                </a:lnTo>
                <a:lnTo>
                  <a:pt x="202" y="41"/>
                </a:lnTo>
                <a:lnTo>
                  <a:pt x="203" y="41"/>
                </a:lnTo>
                <a:lnTo>
                  <a:pt x="203" y="41"/>
                </a:lnTo>
                <a:lnTo>
                  <a:pt x="204" y="41"/>
                </a:lnTo>
                <a:lnTo>
                  <a:pt x="204" y="40"/>
                </a:lnTo>
                <a:lnTo>
                  <a:pt x="205" y="40"/>
                </a:lnTo>
                <a:lnTo>
                  <a:pt x="206" y="40"/>
                </a:lnTo>
                <a:lnTo>
                  <a:pt x="206" y="40"/>
                </a:lnTo>
                <a:lnTo>
                  <a:pt x="207" y="40"/>
                </a:lnTo>
                <a:lnTo>
                  <a:pt x="207" y="40"/>
                </a:lnTo>
                <a:lnTo>
                  <a:pt x="208" y="40"/>
                </a:lnTo>
                <a:lnTo>
                  <a:pt x="208" y="40"/>
                </a:lnTo>
                <a:lnTo>
                  <a:pt x="209" y="39"/>
                </a:lnTo>
                <a:lnTo>
                  <a:pt x="209" y="39"/>
                </a:lnTo>
                <a:lnTo>
                  <a:pt x="210" y="39"/>
                </a:lnTo>
                <a:lnTo>
                  <a:pt x="211" y="39"/>
                </a:lnTo>
                <a:lnTo>
                  <a:pt x="211" y="39"/>
                </a:lnTo>
                <a:lnTo>
                  <a:pt x="212" y="39"/>
                </a:lnTo>
                <a:lnTo>
                  <a:pt x="212" y="39"/>
                </a:lnTo>
                <a:lnTo>
                  <a:pt x="213" y="38"/>
                </a:lnTo>
                <a:lnTo>
                  <a:pt x="213" y="38"/>
                </a:lnTo>
                <a:lnTo>
                  <a:pt x="214" y="38"/>
                </a:lnTo>
                <a:lnTo>
                  <a:pt x="214" y="38"/>
                </a:lnTo>
                <a:lnTo>
                  <a:pt x="215" y="38"/>
                </a:lnTo>
                <a:lnTo>
                  <a:pt x="215" y="38"/>
                </a:lnTo>
                <a:lnTo>
                  <a:pt x="216" y="38"/>
                </a:lnTo>
                <a:lnTo>
                  <a:pt x="217" y="38"/>
                </a:lnTo>
                <a:lnTo>
                  <a:pt x="217" y="37"/>
                </a:lnTo>
                <a:lnTo>
                  <a:pt x="218" y="37"/>
                </a:lnTo>
                <a:lnTo>
                  <a:pt x="218" y="37"/>
                </a:lnTo>
                <a:lnTo>
                  <a:pt x="219" y="37"/>
                </a:lnTo>
                <a:lnTo>
                  <a:pt x="219" y="37"/>
                </a:lnTo>
                <a:lnTo>
                  <a:pt x="220" y="37"/>
                </a:lnTo>
                <a:lnTo>
                  <a:pt x="220" y="37"/>
                </a:lnTo>
                <a:lnTo>
                  <a:pt x="221" y="37"/>
                </a:lnTo>
                <a:lnTo>
                  <a:pt x="222" y="36"/>
                </a:lnTo>
                <a:lnTo>
                  <a:pt x="222" y="36"/>
                </a:lnTo>
                <a:lnTo>
                  <a:pt x="223" y="36"/>
                </a:lnTo>
                <a:lnTo>
                  <a:pt x="223" y="36"/>
                </a:lnTo>
                <a:lnTo>
                  <a:pt x="224" y="36"/>
                </a:lnTo>
                <a:lnTo>
                  <a:pt x="224" y="36"/>
                </a:lnTo>
                <a:lnTo>
                  <a:pt x="225" y="36"/>
                </a:lnTo>
                <a:lnTo>
                  <a:pt x="225" y="36"/>
                </a:lnTo>
                <a:lnTo>
                  <a:pt x="226" y="36"/>
                </a:lnTo>
                <a:lnTo>
                  <a:pt x="227" y="35"/>
                </a:lnTo>
                <a:lnTo>
                  <a:pt x="227" y="35"/>
                </a:lnTo>
                <a:lnTo>
                  <a:pt x="228" y="35"/>
                </a:lnTo>
                <a:lnTo>
                  <a:pt x="228" y="35"/>
                </a:lnTo>
                <a:lnTo>
                  <a:pt x="229" y="35"/>
                </a:lnTo>
                <a:lnTo>
                  <a:pt x="229" y="35"/>
                </a:lnTo>
                <a:lnTo>
                  <a:pt x="230" y="35"/>
                </a:lnTo>
                <a:lnTo>
                  <a:pt x="230" y="35"/>
                </a:lnTo>
                <a:lnTo>
                  <a:pt x="231" y="34"/>
                </a:lnTo>
                <a:lnTo>
                  <a:pt x="231" y="34"/>
                </a:lnTo>
                <a:lnTo>
                  <a:pt x="232" y="34"/>
                </a:lnTo>
                <a:lnTo>
                  <a:pt x="233" y="34"/>
                </a:lnTo>
                <a:lnTo>
                  <a:pt x="233" y="34"/>
                </a:lnTo>
                <a:lnTo>
                  <a:pt x="234" y="34"/>
                </a:lnTo>
                <a:lnTo>
                  <a:pt x="234" y="34"/>
                </a:lnTo>
                <a:lnTo>
                  <a:pt x="235" y="34"/>
                </a:lnTo>
                <a:lnTo>
                  <a:pt x="235" y="34"/>
                </a:lnTo>
                <a:lnTo>
                  <a:pt x="236" y="33"/>
                </a:lnTo>
                <a:lnTo>
                  <a:pt x="236" y="33"/>
                </a:lnTo>
                <a:lnTo>
                  <a:pt x="237" y="33"/>
                </a:lnTo>
                <a:lnTo>
                  <a:pt x="238" y="33"/>
                </a:lnTo>
                <a:lnTo>
                  <a:pt x="238" y="33"/>
                </a:lnTo>
                <a:lnTo>
                  <a:pt x="239" y="33"/>
                </a:lnTo>
                <a:lnTo>
                  <a:pt x="239" y="33"/>
                </a:lnTo>
                <a:lnTo>
                  <a:pt x="240" y="33"/>
                </a:lnTo>
                <a:lnTo>
                  <a:pt x="240" y="33"/>
                </a:lnTo>
                <a:lnTo>
                  <a:pt x="241" y="32"/>
                </a:lnTo>
                <a:lnTo>
                  <a:pt x="241" y="32"/>
                </a:lnTo>
                <a:lnTo>
                  <a:pt x="242" y="32"/>
                </a:lnTo>
                <a:lnTo>
                  <a:pt x="243" y="32"/>
                </a:lnTo>
                <a:lnTo>
                  <a:pt x="243" y="32"/>
                </a:lnTo>
                <a:lnTo>
                  <a:pt x="244" y="32"/>
                </a:lnTo>
                <a:lnTo>
                  <a:pt x="244" y="32"/>
                </a:lnTo>
                <a:lnTo>
                  <a:pt x="245" y="32"/>
                </a:lnTo>
                <a:lnTo>
                  <a:pt x="245" y="32"/>
                </a:lnTo>
                <a:lnTo>
                  <a:pt x="246" y="31"/>
                </a:lnTo>
                <a:lnTo>
                  <a:pt x="246" y="31"/>
                </a:lnTo>
                <a:lnTo>
                  <a:pt x="247" y="31"/>
                </a:lnTo>
                <a:lnTo>
                  <a:pt x="247" y="31"/>
                </a:lnTo>
                <a:lnTo>
                  <a:pt x="248" y="31"/>
                </a:lnTo>
                <a:lnTo>
                  <a:pt x="249" y="31"/>
                </a:lnTo>
                <a:lnTo>
                  <a:pt x="249" y="31"/>
                </a:lnTo>
                <a:lnTo>
                  <a:pt x="250" y="31"/>
                </a:lnTo>
                <a:lnTo>
                  <a:pt x="250" y="31"/>
                </a:lnTo>
                <a:lnTo>
                  <a:pt x="251" y="31"/>
                </a:lnTo>
                <a:lnTo>
                  <a:pt x="251" y="30"/>
                </a:lnTo>
                <a:lnTo>
                  <a:pt x="252" y="30"/>
                </a:lnTo>
                <a:lnTo>
                  <a:pt x="252" y="30"/>
                </a:lnTo>
                <a:lnTo>
                  <a:pt x="253" y="30"/>
                </a:lnTo>
                <a:lnTo>
                  <a:pt x="254" y="30"/>
                </a:lnTo>
                <a:lnTo>
                  <a:pt x="254" y="30"/>
                </a:lnTo>
                <a:lnTo>
                  <a:pt x="255" y="30"/>
                </a:lnTo>
                <a:lnTo>
                  <a:pt x="255" y="30"/>
                </a:lnTo>
                <a:lnTo>
                  <a:pt x="256" y="30"/>
                </a:lnTo>
                <a:lnTo>
                  <a:pt x="256" y="30"/>
                </a:lnTo>
                <a:lnTo>
                  <a:pt x="257" y="29"/>
                </a:lnTo>
                <a:lnTo>
                  <a:pt x="257" y="29"/>
                </a:lnTo>
                <a:lnTo>
                  <a:pt x="258" y="29"/>
                </a:lnTo>
                <a:lnTo>
                  <a:pt x="259" y="29"/>
                </a:lnTo>
                <a:lnTo>
                  <a:pt x="259" y="29"/>
                </a:lnTo>
                <a:lnTo>
                  <a:pt x="260" y="29"/>
                </a:lnTo>
                <a:lnTo>
                  <a:pt x="260" y="29"/>
                </a:lnTo>
                <a:lnTo>
                  <a:pt x="261" y="29"/>
                </a:lnTo>
                <a:lnTo>
                  <a:pt x="261" y="29"/>
                </a:lnTo>
                <a:lnTo>
                  <a:pt x="262" y="29"/>
                </a:lnTo>
                <a:lnTo>
                  <a:pt x="262" y="28"/>
                </a:lnTo>
                <a:lnTo>
                  <a:pt x="263" y="28"/>
                </a:lnTo>
                <a:lnTo>
                  <a:pt x="264" y="28"/>
                </a:lnTo>
                <a:lnTo>
                  <a:pt x="264" y="28"/>
                </a:lnTo>
                <a:lnTo>
                  <a:pt x="265" y="28"/>
                </a:lnTo>
                <a:lnTo>
                  <a:pt x="265" y="28"/>
                </a:lnTo>
                <a:lnTo>
                  <a:pt x="266" y="28"/>
                </a:lnTo>
                <a:lnTo>
                  <a:pt x="266" y="28"/>
                </a:lnTo>
                <a:lnTo>
                  <a:pt x="267" y="28"/>
                </a:lnTo>
                <a:lnTo>
                  <a:pt x="267" y="28"/>
                </a:lnTo>
                <a:lnTo>
                  <a:pt x="268" y="27"/>
                </a:lnTo>
                <a:lnTo>
                  <a:pt x="268" y="27"/>
                </a:lnTo>
                <a:lnTo>
                  <a:pt x="269" y="27"/>
                </a:lnTo>
                <a:lnTo>
                  <a:pt x="270" y="27"/>
                </a:lnTo>
                <a:lnTo>
                  <a:pt x="270" y="27"/>
                </a:lnTo>
                <a:lnTo>
                  <a:pt x="271" y="27"/>
                </a:lnTo>
                <a:lnTo>
                  <a:pt x="271" y="27"/>
                </a:lnTo>
                <a:lnTo>
                  <a:pt x="272" y="27"/>
                </a:lnTo>
                <a:lnTo>
                  <a:pt x="272" y="27"/>
                </a:lnTo>
                <a:lnTo>
                  <a:pt x="273" y="27"/>
                </a:lnTo>
                <a:lnTo>
                  <a:pt x="273" y="27"/>
                </a:lnTo>
                <a:lnTo>
                  <a:pt x="274" y="26"/>
                </a:lnTo>
                <a:lnTo>
                  <a:pt x="275" y="26"/>
                </a:lnTo>
                <a:lnTo>
                  <a:pt x="275" y="26"/>
                </a:lnTo>
                <a:lnTo>
                  <a:pt x="276" y="26"/>
                </a:lnTo>
                <a:lnTo>
                  <a:pt x="276" y="26"/>
                </a:lnTo>
                <a:lnTo>
                  <a:pt x="277" y="26"/>
                </a:lnTo>
                <a:lnTo>
                  <a:pt x="277" y="26"/>
                </a:lnTo>
                <a:lnTo>
                  <a:pt x="278" y="26"/>
                </a:lnTo>
                <a:lnTo>
                  <a:pt x="278" y="26"/>
                </a:lnTo>
                <a:lnTo>
                  <a:pt x="279" y="26"/>
                </a:lnTo>
                <a:lnTo>
                  <a:pt x="280" y="26"/>
                </a:lnTo>
                <a:lnTo>
                  <a:pt x="280" y="25"/>
                </a:lnTo>
                <a:lnTo>
                  <a:pt x="281" y="25"/>
                </a:lnTo>
                <a:lnTo>
                  <a:pt x="281" y="25"/>
                </a:lnTo>
                <a:lnTo>
                  <a:pt x="282" y="25"/>
                </a:lnTo>
                <a:lnTo>
                  <a:pt x="282" y="25"/>
                </a:lnTo>
                <a:lnTo>
                  <a:pt x="283" y="25"/>
                </a:lnTo>
                <a:lnTo>
                  <a:pt x="283" y="25"/>
                </a:lnTo>
                <a:lnTo>
                  <a:pt x="284" y="25"/>
                </a:lnTo>
                <a:lnTo>
                  <a:pt x="284" y="25"/>
                </a:lnTo>
                <a:lnTo>
                  <a:pt x="285" y="25"/>
                </a:lnTo>
                <a:lnTo>
                  <a:pt x="286" y="25"/>
                </a:lnTo>
                <a:lnTo>
                  <a:pt x="286" y="25"/>
                </a:lnTo>
                <a:lnTo>
                  <a:pt x="287" y="24"/>
                </a:lnTo>
                <a:lnTo>
                  <a:pt x="287" y="24"/>
                </a:lnTo>
                <a:lnTo>
                  <a:pt x="288" y="24"/>
                </a:lnTo>
                <a:lnTo>
                  <a:pt x="288" y="24"/>
                </a:lnTo>
                <a:lnTo>
                  <a:pt x="289" y="24"/>
                </a:lnTo>
                <a:lnTo>
                  <a:pt x="289" y="24"/>
                </a:lnTo>
                <a:lnTo>
                  <a:pt x="290" y="24"/>
                </a:lnTo>
                <a:lnTo>
                  <a:pt x="291" y="24"/>
                </a:lnTo>
                <a:lnTo>
                  <a:pt x="291" y="24"/>
                </a:lnTo>
                <a:lnTo>
                  <a:pt x="292" y="24"/>
                </a:lnTo>
                <a:lnTo>
                  <a:pt x="292" y="24"/>
                </a:lnTo>
                <a:lnTo>
                  <a:pt x="293" y="24"/>
                </a:lnTo>
                <a:lnTo>
                  <a:pt x="293" y="23"/>
                </a:lnTo>
                <a:lnTo>
                  <a:pt x="294" y="23"/>
                </a:lnTo>
                <a:lnTo>
                  <a:pt x="294" y="23"/>
                </a:lnTo>
                <a:lnTo>
                  <a:pt x="295" y="23"/>
                </a:lnTo>
                <a:lnTo>
                  <a:pt x="296" y="23"/>
                </a:lnTo>
                <a:lnTo>
                  <a:pt x="296" y="23"/>
                </a:lnTo>
                <a:lnTo>
                  <a:pt x="297" y="23"/>
                </a:lnTo>
                <a:lnTo>
                  <a:pt x="297" y="23"/>
                </a:lnTo>
                <a:lnTo>
                  <a:pt x="298" y="23"/>
                </a:lnTo>
                <a:lnTo>
                  <a:pt x="298" y="23"/>
                </a:lnTo>
                <a:lnTo>
                  <a:pt x="299" y="23"/>
                </a:lnTo>
                <a:lnTo>
                  <a:pt x="299" y="23"/>
                </a:lnTo>
                <a:lnTo>
                  <a:pt x="300" y="22"/>
                </a:lnTo>
                <a:lnTo>
                  <a:pt x="300" y="22"/>
                </a:lnTo>
                <a:lnTo>
                  <a:pt x="301" y="22"/>
                </a:lnTo>
                <a:lnTo>
                  <a:pt x="302" y="22"/>
                </a:lnTo>
                <a:lnTo>
                  <a:pt x="302" y="22"/>
                </a:lnTo>
                <a:lnTo>
                  <a:pt x="303" y="22"/>
                </a:lnTo>
                <a:lnTo>
                  <a:pt x="303" y="22"/>
                </a:lnTo>
                <a:lnTo>
                  <a:pt x="304" y="22"/>
                </a:lnTo>
                <a:lnTo>
                  <a:pt x="304" y="22"/>
                </a:lnTo>
                <a:lnTo>
                  <a:pt x="305" y="22"/>
                </a:lnTo>
                <a:lnTo>
                  <a:pt x="305" y="22"/>
                </a:lnTo>
                <a:lnTo>
                  <a:pt x="306" y="22"/>
                </a:lnTo>
                <a:lnTo>
                  <a:pt x="307" y="21"/>
                </a:lnTo>
                <a:lnTo>
                  <a:pt x="307" y="21"/>
                </a:lnTo>
                <a:lnTo>
                  <a:pt x="308" y="21"/>
                </a:lnTo>
                <a:lnTo>
                  <a:pt x="308" y="21"/>
                </a:lnTo>
                <a:lnTo>
                  <a:pt x="309" y="21"/>
                </a:lnTo>
                <a:lnTo>
                  <a:pt x="309" y="21"/>
                </a:lnTo>
                <a:lnTo>
                  <a:pt x="310" y="21"/>
                </a:lnTo>
                <a:lnTo>
                  <a:pt x="310" y="21"/>
                </a:lnTo>
                <a:lnTo>
                  <a:pt x="311" y="21"/>
                </a:lnTo>
                <a:lnTo>
                  <a:pt x="312" y="21"/>
                </a:lnTo>
                <a:lnTo>
                  <a:pt x="312" y="21"/>
                </a:lnTo>
                <a:lnTo>
                  <a:pt x="313" y="21"/>
                </a:lnTo>
                <a:lnTo>
                  <a:pt x="313" y="21"/>
                </a:lnTo>
                <a:lnTo>
                  <a:pt x="314" y="21"/>
                </a:lnTo>
                <a:lnTo>
                  <a:pt x="314" y="20"/>
                </a:lnTo>
                <a:lnTo>
                  <a:pt x="315" y="20"/>
                </a:lnTo>
                <a:lnTo>
                  <a:pt x="315" y="20"/>
                </a:lnTo>
                <a:lnTo>
                  <a:pt x="316" y="20"/>
                </a:lnTo>
                <a:lnTo>
                  <a:pt x="316" y="20"/>
                </a:lnTo>
                <a:lnTo>
                  <a:pt x="317" y="20"/>
                </a:lnTo>
                <a:lnTo>
                  <a:pt x="318" y="20"/>
                </a:lnTo>
                <a:lnTo>
                  <a:pt x="318" y="20"/>
                </a:lnTo>
                <a:lnTo>
                  <a:pt x="319" y="20"/>
                </a:lnTo>
                <a:lnTo>
                  <a:pt x="319" y="20"/>
                </a:lnTo>
                <a:lnTo>
                  <a:pt x="320" y="20"/>
                </a:lnTo>
                <a:lnTo>
                  <a:pt x="320" y="20"/>
                </a:lnTo>
                <a:lnTo>
                  <a:pt x="321" y="20"/>
                </a:lnTo>
                <a:lnTo>
                  <a:pt x="321" y="19"/>
                </a:lnTo>
                <a:lnTo>
                  <a:pt x="322" y="19"/>
                </a:lnTo>
                <a:lnTo>
                  <a:pt x="323" y="19"/>
                </a:lnTo>
                <a:lnTo>
                  <a:pt x="323" y="19"/>
                </a:lnTo>
                <a:lnTo>
                  <a:pt x="324" y="19"/>
                </a:lnTo>
                <a:lnTo>
                  <a:pt x="324" y="19"/>
                </a:lnTo>
                <a:lnTo>
                  <a:pt x="325" y="19"/>
                </a:lnTo>
                <a:lnTo>
                  <a:pt x="325" y="19"/>
                </a:lnTo>
                <a:lnTo>
                  <a:pt x="326" y="19"/>
                </a:lnTo>
                <a:lnTo>
                  <a:pt x="326" y="19"/>
                </a:lnTo>
                <a:lnTo>
                  <a:pt x="327" y="19"/>
                </a:lnTo>
                <a:lnTo>
                  <a:pt x="328" y="19"/>
                </a:lnTo>
                <a:lnTo>
                  <a:pt x="328" y="19"/>
                </a:lnTo>
                <a:lnTo>
                  <a:pt x="329" y="19"/>
                </a:lnTo>
                <a:lnTo>
                  <a:pt x="329" y="18"/>
                </a:lnTo>
                <a:lnTo>
                  <a:pt x="330" y="18"/>
                </a:lnTo>
                <a:lnTo>
                  <a:pt x="330" y="18"/>
                </a:lnTo>
                <a:lnTo>
                  <a:pt x="331" y="18"/>
                </a:lnTo>
                <a:lnTo>
                  <a:pt x="331" y="18"/>
                </a:lnTo>
                <a:lnTo>
                  <a:pt x="332" y="18"/>
                </a:lnTo>
                <a:lnTo>
                  <a:pt x="333" y="18"/>
                </a:lnTo>
                <a:lnTo>
                  <a:pt x="333" y="18"/>
                </a:lnTo>
                <a:lnTo>
                  <a:pt x="334" y="18"/>
                </a:lnTo>
                <a:lnTo>
                  <a:pt x="334" y="18"/>
                </a:lnTo>
                <a:lnTo>
                  <a:pt x="335" y="18"/>
                </a:lnTo>
                <a:lnTo>
                  <a:pt x="335" y="18"/>
                </a:lnTo>
                <a:lnTo>
                  <a:pt x="336" y="18"/>
                </a:lnTo>
                <a:lnTo>
                  <a:pt x="336" y="18"/>
                </a:lnTo>
                <a:lnTo>
                  <a:pt x="337" y="18"/>
                </a:lnTo>
                <a:lnTo>
                  <a:pt x="337" y="17"/>
                </a:lnTo>
                <a:lnTo>
                  <a:pt x="338" y="17"/>
                </a:lnTo>
                <a:lnTo>
                  <a:pt x="339" y="17"/>
                </a:lnTo>
                <a:lnTo>
                  <a:pt x="339" y="17"/>
                </a:lnTo>
                <a:lnTo>
                  <a:pt x="340" y="17"/>
                </a:lnTo>
                <a:lnTo>
                  <a:pt x="340" y="17"/>
                </a:lnTo>
                <a:lnTo>
                  <a:pt x="341" y="17"/>
                </a:lnTo>
                <a:lnTo>
                  <a:pt x="341" y="17"/>
                </a:lnTo>
                <a:lnTo>
                  <a:pt x="342" y="17"/>
                </a:lnTo>
                <a:lnTo>
                  <a:pt x="342" y="17"/>
                </a:lnTo>
                <a:lnTo>
                  <a:pt x="343" y="17"/>
                </a:lnTo>
                <a:lnTo>
                  <a:pt x="344" y="17"/>
                </a:lnTo>
                <a:lnTo>
                  <a:pt x="344" y="17"/>
                </a:lnTo>
                <a:lnTo>
                  <a:pt x="345" y="17"/>
                </a:lnTo>
                <a:lnTo>
                  <a:pt x="345" y="17"/>
                </a:lnTo>
                <a:lnTo>
                  <a:pt x="346" y="16"/>
                </a:lnTo>
                <a:lnTo>
                  <a:pt x="346" y="16"/>
                </a:lnTo>
                <a:lnTo>
                  <a:pt x="347" y="16"/>
                </a:lnTo>
                <a:lnTo>
                  <a:pt x="347" y="16"/>
                </a:lnTo>
                <a:lnTo>
                  <a:pt x="348" y="16"/>
                </a:lnTo>
                <a:lnTo>
                  <a:pt x="349" y="16"/>
                </a:lnTo>
                <a:lnTo>
                  <a:pt x="349" y="16"/>
                </a:lnTo>
                <a:lnTo>
                  <a:pt x="350" y="16"/>
                </a:lnTo>
                <a:lnTo>
                  <a:pt x="350" y="16"/>
                </a:lnTo>
                <a:lnTo>
                  <a:pt x="351" y="16"/>
                </a:lnTo>
                <a:lnTo>
                  <a:pt x="351" y="16"/>
                </a:lnTo>
                <a:lnTo>
                  <a:pt x="352" y="16"/>
                </a:lnTo>
                <a:lnTo>
                  <a:pt x="352" y="16"/>
                </a:lnTo>
                <a:lnTo>
                  <a:pt x="353" y="16"/>
                </a:lnTo>
                <a:lnTo>
                  <a:pt x="353" y="16"/>
                </a:lnTo>
                <a:lnTo>
                  <a:pt x="354" y="16"/>
                </a:lnTo>
                <a:lnTo>
                  <a:pt x="355" y="15"/>
                </a:lnTo>
                <a:lnTo>
                  <a:pt x="355" y="15"/>
                </a:lnTo>
                <a:lnTo>
                  <a:pt x="356" y="15"/>
                </a:lnTo>
                <a:lnTo>
                  <a:pt x="356" y="15"/>
                </a:lnTo>
                <a:lnTo>
                  <a:pt x="357" y="15"/>
                </a:lnTo>
                <a:lnTo>
                  <a:pt x="357" y="15"/>
                </a:lnTo>
                <a:lnTo>
                  <a:pt x="358" y="15"/>
                </a:lnTo>
                <a:lnTo>
                  <a:pt x="358" y="15"/>
                </a:lnTo>
                <a:lnTo>
                  <a:pt x="359" y="15"/>
                </a:lnTo>
                <a:lnTo>
                  <a:pt x="360" y="15"/>
                </a:lnTo>
                <a:lnTo>
                  <a:pt x="360" y="15"/>
                </a:lnTo>
                <a:lnTo>
                  <a:pt x="361" y="15"/>
                </a:lnTo>
                <a:lnTo>
                  <a:pt x="361" y="15"/>
                </a:lnTo>
                <a:lnTo>
                  <a:pt x="362" y="15"/>
                </a:lnTo>
                <a:lnTo>
                  <a:pt x="362" y="15"/>
                </a:lnTo>
                <a:lnTo>
                  <a:pt x="363" y="15"/>
                </a:lnTo>
                <a:lnTo>
                  <a:pt x="363" y="14"/>
                </a:lnTo>
                <a:lnTo>
                  <a:pt x="364" y="14"/>
                </a:lnTo>
                <a:lnTo>
                  <a:pt x="365" y="14"/>
                </a:lnTo>
                <a:lnTo>
                  <a:pt x="365" y="14"/>
                </a:lnTo>
                <a:lnTo>
                  <a:pt x="366" y="14"/>
                </a:lnTo>
                <a:lnTo>
                  <a:pt x="366" y="14"/>
                </a:lnTo>
                <a:lnTo>
                  <a:pt x="367" y="14"/>
                </a:lnTo>
                <a:lnTo>
                  <a:pt x="367" y="14"/>
                </a:lnTo>
                <a:lnTo>
                  <a:pt x="368" y="14"/>
                </a:lnTo>
                <a:lnTo>
                  <a:pt x="368" y="14"/>
                </a:lnTo>
                <a:lnTo>
                  <a:pt x="369" y="14"/>
                </a:lnTo>
                <a:lnTo>
                  <a:pt x="369" y="14"/>
                </a:lnTo>
                <a:lnTo>
                  <a:pt x="370" y="14"/>
                </a:lnTo>
                <a:lnTo>
                  <a:pt x="371" y="14"/>
                </a:lnTo>
                <a:lnTo>
                  <a:pt x="371" y="14"/>
                </a:lnTo>
                <a:lnTo>
                  <a:pt x="372" y="14"/>
                </a:lnTo>
                <a:lnTo>
                  <a:pt x="372" y="14"/>
                </a:lnTo>
                <a:lnTo>
                  <a:pt x="373" y="13"/>
                </a:lnTo>
                <a:lnTo>
                  <a:pt x="373" y="13"/>
                </a:lnTo>
                <a:lnTo>
                  <a:pt x="374" y="13"/>
                </a:lnTo>
                <a:lnTo>
                  <a:pt x="374" y="13"/>
                </a:lnTo>
                <a:lnTo>
                  <a:pt x="375" y="13"/>
                </a:lnTo>
                <a:lnTo>
                  <a:pt x="376" y="13"/>
                </a:lnTo>
                <a:lnTo>
                  <a:pt x="376" y="13"/>
                </a:lnTo>
                <a:lnTo>
                  <a:pt x="377" y="13"/>
                </a:lnTo>
                <a:lnTo>
                  <a:pt x="377" y="13"/>
                </a:lnTo>
                <a:lnTo>
                  <a:pt x="378" y="13"/>
                </a:lnTo>
                <a:lnTo>
                  <a:pt x="378" y="13"/>
                </a:lnTo>
                <a:lnTo>
                  <a:pt x="379" y="13"/>
                </a:lnTo>
                <a:lnTo>
                  <a:pt x="379" y="13"/>
                </a:lnTo>
                <a:lnTo>
                  <a:pt x="380" y="13"/>
                </a:lnTo>
                <a:lnTo>
                  <a:pt x="381" y="13"/>
                </a:lnTo>
                <a:lnTo>
                  <a:pt x="381" y="13"/>
                </a:lnTo>
                <a:lnTo>
                  <a:pt x="382" y="13"/>
                </a:lnTo>
                <a:lnTo>
                  <a:pt x="382" y="13"/>
                </a:lnTo>
                <a:lnTo>
                  <a:pt x="383" y="12"/>
                </a:lnTo>
                <a:lnTo>
                  <a:pt x="383" y="12"/>
                </a:lnTo>
                <a:lnTo>
                  <a:pt x="384" y="12"/>
                </a:lnTo>
                <a:lnTo>
                  <a:pt x="384" y="12"/>
                </a:lnTo>
                <a:lnTo>
                  <a:pt x="385" y="12"/>
                </a:lnTo>
                <a:lnTo>
                  <a:pt x="386" y="12"/>
                </a:lnTo>
                <a:lnTo>
                  <a:pt x="386" y="12"/>
                </a:lnTo>
                <a:lnTo>
                  <a:pt x="387" y="12"/>
                </a:lnTo>
                <a:lnTo>
                  <a:pt x="387" y="12"/>
                </a:lnTo>
                <a:lnTo>
                  <a:pt x="388" y="12"/>
                </a:lnTo>
                <a:lnTo>
                  <a:pt x="388" y="12"/>
                </a:lnTo>
                <a:lnTo>
                  <a:pt x="389" y="12"/>
                </a:lnTo>
                <a:lnTo>
                  <a:pt x="389" y="12"/>
                </a:lnTo>
                <a:lnTo>
                  <a:pt x="390" y="12"/>
                </a:lnTo>
                <a:lnTo>
                  <a:pt x="390" y="12"/>
                </a:lnTo>
                <a:lnTo>
                  <a:pt x="391" y="12"/>
                </a:lnTo>
                <a:lnTo>
                  <a:pt x="392" y="12"/>
                </a:lnTo>
                <a:lnTo>
                  <a:pt x="392" y="12"/>
                </a:lnTo>
                <a:lnTo>
                  <a:pt x="393" y="11"/>
                </a:lnTo>
                <a:lnTo>
                  <a:pt x="393" y="11"/>
                </a:lnTo>
                <a:lnTo>
                  <a:pt x="394" y="11"/>
                </a:lnTo>
                <a:lnTo>
                  <a:pt x="394" y="11"/>
                </a:lnTo>
                <a:lnTo>
                  <a:pt x="395" y="11"/>
                </a:lnTo>
                <a:lnTo>
                  <a:pt x="395" y="11"/>
                </a:lnTo>
                <a:lnTo>
                  <a:pt x="396" y="11"/>
                </a:lnTo>
                <a:lnTo>
                  <a:pt x="397" y="11"/>
                </a:lnTo>
                <a:lnTo>
                  <a:pt x="397" y="11"/>
                </a:lnTo>
                <a:lnTo>
                  <a:pt x="398" y="11"/>
                </a:lnTo>
                <a:lnTo>
                  <a:pt x="398" y="11"/>
                </a:lnTo>
                <a:lnTo>
                  <a:pt x="399" y="11"/>
                </a:lnTo>
                <a:lnTo>
                  <a:pt x="399" y="11"/>
                </a:lnTo>
                <a:lnTo>
                  <a:pt x="400" y="11"/>
                </a:lnTo>
                <a:lnTo>
                  <a:pt x="400" y="11"/>
                </a:lnTo>
                <a:lnTo>
                  <a:pt x="401" y="11"/>
                </a:lnTo>
                <a:lnTo>
                  <a:pt x="402" y="11"/>
                </a:lnTo>
                <a:lnTo>
                  <a:pt x="402" y="11"/>
                </a:lnTo>
                <a:lnTo>
                  <a:pt x="403" y="11"/>
                </a:lnTo>
                <a:lnTo>
                  <a:pt x="403" y="10"/>
                </a:lnTo>
                <a:lnTo>
                  <a:pt x="404" y="10"/>
                </a:lnTo>
                <a:lnTo>
                  <a:pt x="404" y="10"/>
                </a:lnTo>
                <a:lnTo>
                  <a:pt x="405" y="10"/>
                </a:lnTo>
                <a:lnTo>
                  <a:pt x="405" y="10"/>
                </a:lnTo>
                <a:lnTo>
                  <a:pt x="406" y="10"/>
                </a:lnTo>
                <a:lnTo>
                  <a:pt x="406" y="10"/>
                </a:lnTo>
                <a:lnTo>
                  <a:pt x="407" y="10"/>
                </a:lnTo>
                <a:lnTo>
                  <a:pt x="408" y="10"/>
                </a:lnTo>
                <a:lnTo>
                  <a:pt x="408" y="10"/>
                </a:lnTo>
                <a:lnTo>
                  <a:pt x="409" y="10"/>
                </a:lnTo>
                <a:lnTo>
                  <a:pt x="409" y="10"/>
                </a:lnTo>
                <a:lnTo>
                  <a:pt x="410" y="10"/>
                </a:lnTo>
                <a:lnTo>
                  <a:pt x="410" y="10"/>
                </a:lnTo>
                <a:lnTo>
                  <a:pt x="411" y="10"/>
                </a:lnTo>
                <a:lnTo>
                  <a:pt x="411" y="10"/>
                </a:lnTo>
                <a:lnTo>
                  <a:pt x="412" y="10"/>
                </a:lnTo>
                <a:lnTo>
                  <a:pt x="413" y="10"/>
                </a:lnTo>
                <a:lnTo>
                  <a:pt x="413" y="10"/>
                </a:lnTo>
                <a:lnTo>
                  <a:pt x="414" y="10"/>
                </a:lnTo>
                <a:lnTo>
                  <a:pt x="414" y="9"/>
                </a:lnTo>
                <a:lnTo>
                  <a:pt x="415" y="9"/>
                </a:lnTo>
                <a:lnTo>
                  <a:pt x="415" y="9"/>
                </a:lnTo>
                <a:lnTo>
                  <a:pt x="416" y="9"/>
                </a:lnTo>
                <a:lnTo>
                  <a:pt x="416" y="9"/>
                </a:lnTo>
                <a:lnTo>
                  <a:pt x="417" y="9"/>
                </a:lnTo>
                <a:lnTo>
                  <a:pt x="418" y="9"/>
                </a:lnTo>
                <a:lnTo>
                  <a:pt x="418" y="9"/>
                </a:lnTo>
                <a:lnTo>
                  <a:pt x="419" y="9"/>
                </a:lnTo>
                <a:lnTo>
                  <a:pt x="419" y="9"/>
                </a:lnTo>
                <a:lnTo>
                  <a:pt x="420" y="9"/>
                </a:lnTo>
                <a:lnTo>
                  <a:pt x="420" y="9"/>
                </a:lnTo>
                <a:lnTo>
                  <a:pt x="421" y="9"/>
                </a:lnTo>
                <a:lnTo>
                  <a:pt x="421" y="9"/>
                </a:lnTo>
                <a:lnTo>
                  <a:pt x="422" y="9"/>
                </a:lnTo>
                <a:lnTo>
                  <a:pt x="422" y="9"/>
                </a:lnTo>
                <a:lnTo>
                  <a:pt x="423" y="9"/>
                </a:lnTo>
                <a:lnTo>
                  <a:pt x="424" y="9"/>
                </a:lnTo>
                <a:lnTo>
                  <a:pt x="424" y="9"/>
                </a:lnTo>
                <a:lnTo>
                  <a:pt x="425" y="9"/>
                </a:lnTo>
                <a:lnTo>
                  <a:pt x="425" y="9"/>
                </a:lnTo>
                <a:lnTo>
                  <a:pt x="426" y="8"/>
                </a:lnTo>
                <a:lnTo>
                  <a:pt x="426" y="8"/>
                </a:lnTo>
                <a:lnTo>
                  <a:pt x="427" y="8"/>
                </a:lnTo>
                <a:lnTo>
                  <a:pt x="427" y="8"/>
                </a:lnTo>
                <a:lnTo>
                  <a:pt x="428" y="8"/>
                </a:lnTo>
                <a:lnTo>
                  <a:pt x="429" y="8"/>
                </a:lnTo>
                <a:lnTo>
                  <a:pt x="429" y="8"/>
                </a:lnTo>
                <a:lnTo>
                  <a:pt x="430" y="8"/>
                </a:lnTo>
                <a:lnTo>
                  <a:pt x="430" y="8"/>
                </a:lnTo>
                <a:lnTo>
                  <a:pt x="431" y="8"/>
                </a:lnTo>
                <a:lnTo>
                  <a:pt x="431" y="8"/>
                </a:lnTo>
                <a:lnTo>
                  <a:pt x="432" y="8"/>
                </a:lnTo>
                <a:lnTo>
                  <a:pt x="432" y="8"/>
                </a:lnTo>
                <a:lnTo>
                  <a:pt x="433" y="8"/>
                </a:lnTo>
                <a:lnTo>
                  <a:pt x="434" y="8"/>
                </a:lnTo>
                <a:lnTo>
                  <a:pt x="434" y="8"/>
                </a:lnTo>
                <a:lnTo>
                  <a:pt x="435" y="8"/>
                </a:lnTo>
                <a:lnTo>
                  <a:pt x="435" y="8"/>
                </a:lnTo>
                <a:lnTo>
                  <a:pt x="436" y="8"/>
                </a:lnTo>
                <a:lnTo>
                  <a:pt x="436" y="8"/>
                </a:lnTo>
                <a:lnTo>
                  <a:pt x="437" y="8"/>
                </a:lnTo>
                <a:lnTo>
                  <a:pt x="437" y="8"/>
                </a:lnTo>
                <a:lnTo>
                  <a:pt x="438" y="7"/>
                </a:lnTo>
                <a:lnTo>
                  <a:pt x="438" y="7"/>
                </a:lnTo>
                <a:lnTo>
                  <a:pt x="439" y="7"/>
                </a:lnTo>
                <a:lnTo>
                  <a:pt x="440" y="7"/>
                </a:lnTo>
                <a:lnTo>
                  <a:pt x="440" y="7"/>
                </a:lnTo>
                <a:lnTo>
                  <a:pt x="441" y="7"/>
                </a:lnTo>
                <a:lnTo>
                  <a:pt x="441" y="7"/>
                </a:lnTo>
                <a:lnTo>
                  <a:pt x="442" y="7"/>
                </a:lnTo>
                <a:lnTo>
                  <a:pt x="442" y="7"/>
                </a:lnTo>
                <a:lnTo>
                  <a:pt x="443" y="7"/>
                </a:lnTo>
                <a:lnTo>
                  <a:pt x="443" y="7"/>
                </a:lnTo>
                <a:lnTo>
                  <a:pt x="444" y="7"/>
                </a:lnTo>
                <a:lnTo>
                  <a:pt x="445" y="7"/>
                </a:lnTo>
                <a:lnTo>
                  <a:pt x="445" y="7"/>
                </a:lnTo>
                <a:lnTo>
                  <a:pt x="446" y="7"/>
                </a:lnTo>
                <a:lnTo>
                  <a:pt x="446" y="7"/>
                </a:lnTo>
                <a:lnTo>
                  <a:pt x="447" y="7"/>
                </a:lnTo>
                <a:lnTo>
                  <a:pt x="447" y="7"/>
                </a:lnTo>
                <a:lnTo>
                  <a:pt x="448" y="7"/>
                </a:lnTo>
                <a:lnTo>
                  <a:pt x="448" y="7"/>
                </a:lnTo>
                <a:lnTo>
                  <a:pt x="449" y="7"/>
                </a:lnTo>
                <a:lnTo>
                  <a:pt x="450" y="7"/>
                </a:lnTo>
                <a:lnTo>
                  <a:pt x="450" y="7"/>
                </a:lnTo>
                <a:lnTo>
                  <a:pt x="451" y="6"/>
                </a:lnTo>
                <a:lnTo>
                  <a:pt x="451" y="6"/>
                </a:lnTo>
                <a:lnTo>
                  <a:pt x="452" y="6"/>
                </a:lnTo>
                <a:lnTo>
                  <a:pt x="452" y="6"/>
                </a:lnTo>
                <a:lnTo>
                  <a:pt x="453" y="6"/>
                </a:lnTo>
                <a:lnTo>
                  <a:pt x="453" y="6"/>
                </a:lnTo>
                <a:lnTo>
                  <a:pt x="454" y="6"/>
                </a:lnTo>
                <a:lnTo>
                  <a:pt x="455" y="6"/>
                </a:lnTo>
                <a:lnTo>
                  <a:pt x="455" y="6"/>
                </a:lnTo>
                <a:lnTo>
                  <a:pt x="456" y="6"/>
                </a:lnTo>
                <a:lnTo>
                  <a:pt x="456" y="6"/>
                </a:lnTo>
                <a:lnTo>
                  <a:pt x="457" y="6"/>
                </a:lnTo>
                <a:lnTo>
                  <a:pt x="457" y="6"/>
                </a:lnTo>
                <a:lnTo>
                  <a:pt x="458" y="6"/>
                </a:lnTo>
                <a:lnTo>
                  <a:pt x="458" y="6"/>
                </a:lnTo>
                <a:lnTo>
                  <a:pt x="459" y="6"/>
                </a:lnTo>
                <a:lnTo>
                  <a:pt x="459" y="6"/>
                </a:lnTo>
                <a:lnTo>
                  <a:pt x="460" y="6"/>
                </a:lnTo>
                <a:lnTo>
                  <a:pt x="461" y="6"/>
                </a:lnTo>
                <a:lnTo>
                  <a:pt x="461" y="6"/>
                </a:lnTo>
                <a:lnTo>
                  <a:pt x="462" y="6"/>
                </a:lnTo>
                <a:lnTo>
                  <a:pt x="462" y="6"/>
                </a:lnTo>
                <a:lnTo>
                  <a:pt x="463" y="6"/>
                </a:lnTo>
                <a:lnTo>
                  <a:pt x="463" y="6"/>
                </a:lnTo>
                <a:lnTo>
                  <a:pt x="464" y="5"/>
                </a:lnTo>
                <a:lnTo>
                  <a:pt x="464" y="5"/>
                </a:lnTo>
                <a:lnTo>
                  <a:pt x="465" y="5"/>
                </a:lnTo>
                <a:lnTo>
                  <a:pt x="466" y="5"/>
                </a:lnTo>
                <a:lnTo>
                  <a:pt x="466" y="5"/>
                </a:lnTo>
                <a:lnTo>
                  <a:pt x="467" y="5"/>
                </a:lnTo>
                <a:lnTo>
                  <a:pt x="467" y="5"/>
                </a:lnTo>
                <a:lnTo>
                  <a:pt x="468" y="5"/>
                </a:lnTo>
                <a:lnTo>
                  <a:pt x="468" y="5"/>
                </a:lnTo>
                <a:lnTo>
                  <a:pt x="469" y="5"/>
                </a:lnTo>
                <a:lnTo>
                  <a:pt x="469" y="5"/>
                </a:lnTo>
                <a:lnTo>
                  <a:pt x="470" y="5"/>
                </a:lnTo>
                <a:lnTo>
                  <a:pt x="471" y="5"/>
                </a:lnTo>
                <a:lnTo>
                  <a:pt x="471" y="5"/>
                </a:lnTo>
                <a:lnTo>
                  <a:pt x="472" y="5"/>
                </a:lnTo>
                <a:lnTo>
                  <a:pt x="472" y="5"/>
                </a:lnTo>
                <a:lnTo>
                  <a:pt x="473" y="5"/>
                </a:lnTo>
                <a:lnTo>
                  <a:pt x="473" y="5"/>
                </a:lnTo>
                <a:lnTo>
                  <a:pt x="474" y="5"/>
                </a:lnTo>
                <a:lnTo>
                  <a:pt x="474" y="5"/>
                </a:lnTo>
                <a:lnTo>
                  <a:pt x="475" y="5"/>
                </a:lnTo>
                <a:lnTo>
                  <a:pt x="475" y="5"/>
                </a:lnTo>
                <a:lnTo>
                  <a:pt x="476" y="5"/>
                </a:lnTo>
                <a:lnTo>
                  <a:pt x="477" y="5"/>
                </a:lnTo>
                <a:lnTo>
                  <a:pt x="477" y="5"/>
                </a:lnTo>
                <a:lnTo>
                  <a:pt x="478" y="4"/>
                </a:lnTo>
                <a:lnTo>
                  <a:pt x="478" y="4"/>
                </a:lnTo>
                <a:lnTo>
                  <a:pt x="479" y="4"/>
                </a:lnTo>
                <a:lnTo>
                  <a:pt x="479" y="4"/>
                </a:lnTo>
                <a:lnTo>
                  <a:pt x="480" y="4"/>
                </a:lnTo>
                <a:lnTo>
                  <a:pt x="480" y="4"/>
                </a:lnTo>
                <a:lnTo>
                  <a:pt x="481" y="4"/>
                </a:lnTo>
                <a:lnTo>
                  <a:pt x="482" y="4"/>
                </a:lnTo>
                <a:lnTo>
                  <a:pt x="482" y="4"/>
                </a:lnTo>
                <a:lnTo>
                  <a:pt x="483" y="4"/>
                </a:lnTo>
                <a:lnTo>
                  <a:pt x="483" y="4"/>
                </a:lnTo>
                <a:lnTo>
                  <a:pt x="484" y="4"/>
                </a:lnTo>
                <a:lnTo>
                  <a:pt x="484" y="4"/>
                </a:lnTo>
                <a:lnTo>
                  <a:pt x="485" y="4"/>
                </a:lnTo>
                <a:lnTo>
                  <a:pt x="485" y="4"/>
                </a:lnTo>
                <a:lnTo>
                  <a:pt x="486" y="4"/>
                </a:lnTo>
                <a:lnTo>
                  <a:pt x="487" y="4"/>
                </a:lnTo>
                <a:lnTo>
                  <a:pt x="487" y="4"/>
                </a:lnTo>
                <a:lnTo>
                  <a:pt x="488" y="4"/>
                </a:lnTo>
                <a:lnTo>
                  <a:pt x="488" y="4"/>
                </a:lnTo>
                <a:lnTo>
                  <a:pt x="489" y="4"/>
                </a:lnTo>
                <a:lnTo>
                  <a:pt x="489" y="4"/>
                </a:lnTo>
                <a:lnTo>
                  <a:pt x="490" y="4"/>
                </a:lnTo>
                <a:lnTo>
                  <a:pt x="490" y="4"/>
                </a:lnTo>
                <a:lnTo>
                  <a:pt x="491" y="4"/>
                </a:lnTo>
                <a:lnTo>
                  <a:pt x="491" y="4"/>
                </a:lnTo>
                <a:lnTo>
                  <a:pt x="492" y="3"/>
                </a:lnTo>
                <a:lnTo>
                  <a:pt x="493" y="3"/>
                </a:lnTo>
                <a:lnTo>
                  <a:pt x="493" y="3"/>
                </a:lnTo>
                <a:lnTo>
                  <a:pt x="494" y="3"/>
                </a:lnTo>
                <a:lnTo>
                  <a:pt x="494" y="3"/>
                </a:lnTo>
                <a:lnTo>
                  <a:pt x="495" y="3"/>
                </a:lnTo>
                <a:lnTo>
                  <a:pt x="495" y="3"/>
                </a:lnTo>
                <a:lnTo>
                  <a:pt x="496" y="3"/>
                </a:lnTo>
                <a:lnTo>
                  <a:pt x="496" y="3"/>
                </a:lnTo>
                <a:lnTo>
                  <a:pt x="497" y="3"/>
                </a:lnTo>
                <a:lnTo>
                  <a:pt x="498" y="3"/>
                </a:lnTo>
                <a:lnTo>
                  <a:pt x="498" y="3"/>
                </a:lnTo>
                <a:lnTo>
                  <a:pt x="499" y="3"/>
                </a:lnTo>
                <a:lnTo>
                  <a:pt x="499" y="3"/>
                </a:lnTo>
                <a:lnTo>
                  <a:pt x="500" y="3"/>
                </a:lnTo>
                <a:lnTo>
                  <a:pt x="500" y="3"/>
                </a:lnTo>
                <a:lnTo>
                  <a:pt x="501" y="3"/>
                </a:lnTo>
                <a:lnTo>
                  <a:pt x="501" y="3"/>
                </a:lnTo>
                <a:lnTo>
                  <a:pt x="502" y="3"/>
                </a:lnTo>
                <a:lnTo>
                  <a:pt x="503" y="3"/>
                </a:lnTo>
                <a:lnTo>
                  <a:pt x="503" y="3"/>
                </a:lnTo>
                <a:lnTo>
                  <a:pt x="504" y="3"/>
                </a:lnTo>
                <a:lnTo>
                  <a:pt x="504" y="3"/>
                </a:lnTo>
                <a:lnTo>
                  <a:pt x="505" y="3"/>
                </a:lnTo>
                <a:lnTo>
                  <a:pt x="505" y="3"/>
                </a:lnTo>
                <a:lnTo>
                  <a:pt x="506" y="3"/>
                </a:lnTo>
                <a:lnTo>
                  <a:pt x="506" y="3"/>
                </a:lnTo>
                <a:lnTo>
                  <a:pt x="507" y="3"/>
                </a:lnTo>
                <a:lnTo>
                  <a:pt x="508" y="2"/>
                </a:lnTo>
                <a:lnTo>
                  <a:pt x="508" y="2"/>
                </a:lnTo>
                <a:lnTo>
                  <a:pt x="509" y="2"/>
                </a:lnTo>
                <a:lnTo>
                  <a:pt x="509" y="2"/>
                </a:lnTo>
                <a:lnTo>
                  <a:pt x="510" y="2"/>
                </a:lnTo>
                <a:lnTo>
                  <a:pt x="510" y="2"/>
                </a:lnTo>
                <a:lnTo>
                  <a:pt x="511" y="2"/>
                </a:lnTo>
                <a:lnTo>
                  <a:pt x="511" y="2"/>
                </a:lnTo>
                <a:lnTo>
                  <a:pt x="512" y="2"/>
                </a:lnTo>
                <a:lnTo>
                  <a:pt x="512" y="2"/>
                </a:lnTo>
                <a:lnTo>
                  <a:pt x="513" y="2"/>
                </a:lnTo>
                <a:lnTo>
                  <a:pt x="514" y="2"/>
                </a:lnTo>
                <a:lnTo>
                  <a:pt x="514" y="2"/>
                </a:lnTo>
                <a:lnTo>
                  <a:pt x="515" y="2"/>
                </a:lnTo>
                <a:lnTo>
                  <a:pt x="515" y="2"/>
                </a:lnTo>
                <a:lnTo>
                  <a:pt x="516" y="2"/>
                </a:lnTo>
                <a:lnTo>
                  <a:pt x="516" y="2"/>
                </a:lnTo>
                <a:lnTo>
                  <a:pt x="517" y="2"/>
                </a:lnTo>
                <a:lnTo>
                  <a:pt x="517" y="2"/>
                </a:lnTo>
                <a:lnTo>
                  <a:pt x="518" y="2"/>
                </a:lnTo>
                <a:lnTo>
                  <a:pt x="519" y="2"/>
                </a:lnTo>
                <a:lnTo>
                  <a:pt x="519" y="2"/>
                </a:lnTo>
                <a:lnTo>
                  <a:pt x="520" y="2"/>
                </a:lnTo>
                <a:lnTo>
                  <a:pt x="520" y="2"/>
                </a:lnTo>
                <a:lnTo>
                  <a:pt x="521" y="2"/>
                </a:lnTo>
                <a:lnTo>
                  <a:pt x="521" y="2"/>
                </a:lnTo>
                <a:lnTo>
                  <a:pt x="522" y="2"/>
                </a:lnTo>
                <a:lnTo>
                  <a:pt x="522" y="2"/>
                </a:lnTo>
                <a:lnTo>
                  <a:pt x="523" y="2"/>
                </a:lnTo>
                <a:lnTo>
                  <a:pt x="524" y="1"/>
                </a:lnTo>
                <a:lnTo>
                  <a:pt x="524" y="1"/>
                </a:lnTo>
                <a:lnTo>
                  <a:pt x="525" y="1"/>
                </a:lnTo>
                <a:lnTo>
                  <a:pt x="525" y="1"/>
                </a:lnTo>
                <a:lnTo>
                  <a:pt x="526" y="1"/>
                </a:lnTo>
                <a:lnTo>
                  <a:pt x="526" y="1"/>
                </a:lnTo>
                <a:lnTo>
                  <a:pt x="527" y="1"/>
                </a:lnTo>
                <a:lnTo>
                  <a:pt x="527" y="1"/>
                </a:lnTo>
                <a:lnTo>
                  <a:pt x="528" y="1"/>
                </a:lnTo>
                <a:lnTo>
                  <a:pt x="528" y="1"/>
                </a:lnTo>
                <a:lnTo>
                  <a:pt x="529" y="1"/>
                </a:lnTo>
                <a:lnTo>
                  <a:pt x="530" y="1"/>
                </a:lnTo>
                <a:lnTo>
                  <a:pt x="530" y="1"/>
                </a:lnTo>
                <a:lnTo>
                  <a:pt x="531" y="1"/>
                </a:lnTo>
                <a:lnTo>
                  <a:pt x="531" y="1"/>
                </a:lnTo>
                <a:lnTo>
                  <a:pt x="532" y="1"/>
                </a:lnTo>
                <a:lnTo>
                  <a:pt x="532" y="1"/>
                </a:lnTo>
                <a:lnTo>
                  <a:pt x="533" y="1"/>
                </a:lnTo>
                <a:lnTo>
                  <a:pt x="533" y="1"/>
                </a:lnTo>
                <a:lnTo>
                  <a:pt x="534" y="1"/>
                </a:lnTo>
                <a:lnTo>
                  <a:pt x="535" y="1"/>
                </a:lnTo>
                <a:lnTo>
                  <a:pt x="535" y="1"/>
                </a:lnTo>
                <a:lnTo>
                  <a:pt x="536" y="1"/>
                </a:lnTo>
                <a:lnTo>
                  <a:pt x="536" y="1"/>
                </a:lnTo>
                <a:lnTo>
                  <a:pt x="537" y="1"/>
                </a:lnTo>
                <a:lnTo>
                  <a:pt x="537" y="1"/>
                </a:lnTo>
                <a:lnTo>
                  <a:pt x="538" y="1"/>
                </a:lnTo>
                <a:lnTo>
                  <a:pt x="538" y="1"/>
                </a:lnTo>
                <a:lnTo>
                  <a:pt x="539" y="1"/>
                </a:lnTo>
                <a:lnTo>
                  <a:pt x="540" y="1"/>
                </a:lnTo>
                <a:lnTo>
                  <a:pt x="540" y="0"/>
                </a:lnTo>
                <a:lnTo>
                  <a:pt x="541" y="0"/>
                </a:lnTo>
                <a:lnTo>
                  <a:pt x="541" y="0"/>
                </a:lnTo>
                <a:lnTo>
                  <a:pt x="542" y="0"/>
                </a:lnTo>
                <a:lnTo>
                  <a:pt x="542" y="0"/>
                </a:lnTo>
                <a:lnTo>
                  <a:pt x="543" y="0"/>
                </a:lnTo>
                <a:lnTo>
                  <a:pt x="543" y="0"/>
                </a:lnTo>
                <a:lnTo>
                  <a:pt x="544" y="0"/>
                </a:lnTo>
                <a:lnTo>
                  <a:pt x="544" y="0"/>
                </a:lnTo>
                <a:lnTo>
                  <a:pt x="545" y="0"/>
                </a:lnTo>
                <a:lnTo>
                  <a:pt x="546" y="0"/>
                </a:lnTo>
                <a:lnTo>
                  <a:pt x="546" y="0"/>
                </a:lnTo>
                <a:lnTo>
                  <a:pt x="547" y="0"/>
                </a:lnTo>
                <a:lnTo>
                  <a:pt x="547" y="0"/>
                </a:lnTo>
                <a:lnTo>
                  <a:pt x="548" y="0"/>
                </a:lnTo>
                <a:lnTo>
                  <a:pt x="548" y="0"/>
                </a:lnTo>
                <a:lnTo>
                  <a:pt x="549" y="0"/>
                </a:lnTo>
                <a:lnTo>
                  <a:pt x="549" y="0"/>
                </a:lnTo>
                <a:lnTo>
                  <a:pt x="550" y="0"/>
                </a:lnTo>
                <a:lnTo>
                  <a:pt x="551" y="0"/>
                </a:lnTo>
                <a:lnTo>
                  <a:pt x="551" y="0"/>
                </a:lnTo>
                <a:lnTo>
                  <a:pt x="552" y="0"/>
                </a:lnTo>
                <a:lnTo>
                  <a:pt x="552" y="0"/>
                </a:lnTo>
              </a:path>
            </a:pathLst>
          </a:custGeom>
          <a:noFill/>
          <a:ln w="25400"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2800" b="1" dirty="0">
              <a:solidFill>
                <a:srgbClr val="0070C0"/>
              </a:solidFill>
            </a:endParaRPr>
          </a:p>
        </p:txBody>
      </p:sp>
      <p:sp>
        <p:nvSpPr>
          <p:cNvPr id="19" name="Rectangle 15"/>
          <p:cNvSpPr>
            <a:spLocks noChangeArrowheads="1"/>
          </p:cNvSpPr>
          <p:nvPr/>
        </p:nvSpPr>
        <p:spPr bwMode="auto">
          <a:xfrm>
            <a:off x="6673851" y="2362201"/>
            <a:ext cx="3649663" cy="3649663"/>
          </a:xfrm>
          <a:prstGeom prst="rect">
            <a:avLst/>
          </a:prstGeom>
          <a:noFill/>
          <a:ln w="4"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2800" b="1" dirty="0">
              <a:solidFill>
                <a:srgbClr val="0070C0"/>
              </a:solidFill>
            </a:endParaRPr>
          </a:p>
        </p:txBody>
      </p:sp>
      <p:sp>
        <p:nvSpPr>
          <p:cNvPr id="20" name="Rectangle 16"/>
          <p:cNvSpPr>
            <a:spLocks noChangeArrowheads="1"/>
          </p:cNvSpPr>
          <p:nvPr/>
        </p:nvSpPr>
        <p:spPr bwMode="auto">
          <a:xfrm>
            <a:off x="7923213" y="6103937"/>
            <a:ext cx="16511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2800" dirty="0">
                <a:solidFill>
                  <a:srgbClr val="0070C0"/>
                </a:solidFill>
                <a:cs typeface="Arial" pitchFamily="34" charset="0"/>
              </a:rPr>
              <a:t>S</a:t>
            </a:r>
          </a:p>
        </p:txBody>
      </p:sp>
      <p:sp>
        <p:nvSpPr>
          <p:cNvPr id="21" name="Rectangle 17"/>
          <p:cNvSpPr>
            <a:spLocks noChangeArrowheads="1"/>
          </p:cNvSpPr>
          <p:nvPr/>
        </p:nvSpPr>
        <p:spPr bwMode="auto">
          <a:xfrm rot="16200000">
            <a:off x="6271383" y="3970000"/>
            <a:ext cx="50013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fontAlgn="base">
              <a:spcBef>
                <a:spcPct val="0"/>
              </a:spcBef>
              <a:spcAft>
                <a:spcPct val="0"/>
              </a:spcAft>
            </a:pPr>
            <a:r>
              <a:rPr lang="en-US" sz="2800" dirty="0">
                <a:solidFill>
                  <a:srgbClr val="0070C0"/>
                </a:solidFill>
                <a:cs typeface="Arial" pitchFamily="34" charset="0"/>
              </a:rPr>
              <a:t>R/S</a:t>
            </a:r>
          </a:p>
        </p:txBody>
      </p:sp>
      <p:sp>
        <p:nvSpPr>
          <p:cNvPr id="22" name="Freeform 18"/>
          <p:cNvSpPr>
            <a:spLocks/>
          </p:cNvSpPr>
          <p:nvPr/>
        </p:nvSpPr>
        <p:spPr bwMode="auto">
          <a:xfrm>
            <a:off x="6815138" y="2516188"/>
            <a:ext cx="3373438" cy="2798763"/>
          </a:xfrm>
          <a:custGeom>
            <a:avLst/>
            <a:gdLst>
              <a:gd name="T0" fmla="*/ 8 w 551"/>
              <a:gd name="T1" fmla="*/ 38 h 457"/>
              <a:gd name="T2" fmla="*/ 17 w 551"/>
              <a:gd name="T3" fmla="*/ 73 h 457"/>
              <a:gd name="T4" fmla="*/ 26 w 551"/>
              <a:gd name="T5" fmla="*/ 104 h 457"/>
              <a:gd name="T6" fmla="*/ 35 w 551"/>
              <a:gd name="T7" fmla="*/ 131 h 457"/>
              <a:gd name="T8" fmla="*/ 43 w 551"/>
              <a:gd name="T9" fmla="*/ 155 h 457"/>
              <a:gd name="T10" fmla="*/ 52 w 551"/>
              <a:gd name="T11" fmla="*/ 176 h 457"/>
              <a:gd name="T12" fmla="*/ 61 w 551"/>
              <a:gd name="T13" fmla="*/ 195 h 457"/>
              <a:gd name="T14" fmla="*/ 70 w 551"/>
              <a:gd name="T15" fmla="*/ 212 h 457"/>
              <a:gd name="T16" fmla="*/ 79 w 551"/>
              <a:gd name="T17" fmla="*/ 228 h 457"/>
              <a:gd name="T18" fmla="*/ 88 w 551"/>
              <a:gd name="T19" fmla="*/ 242 h 457"/>
              <a:gd name="T20" fmla="*/ 96 w 551"/>
              <a:gd name="T21" fmla="*/ 255 h 457"/>
              <a:gd name="T22" fmla="*/ 105 w 551"/>
              <a:gd name="T23" fmla="*/ 267 h 457"/>
              <a:gd name="T24" fmla="*/ 114 w 551"/>
              <a:gd name="T25" fmla="*/ 278 h 457"/>
              <a:gd name="T26" fmla="*/ 123 w 551"/>
              <a:gd name="T27" fmla="*/ 288 h 457"/>
              <a:gd name="T28" fmla="*/ 132 w 551"/>
              <a:gd name="T29" fmla="*/ 298 h 457"/>
              <a:gd name="T30" fmla="*/ 141 w 551"/>
              <a:gd name="T31" fmla="*/ 307 h 457"/>
              <a:gd name="T32" fmla="*/ 149 w 551"/>
              <a:gd name="T33" fmla="*/ 315 h 457"/>
              <a:gd name="T34" fmla="*/ 158 w 551"/>
              <a:gd name="T35" fmla="*/ 323 h 457"/>
              <a:gd name="T36" fmla="*/ 167 w 551"/>
              <a:gd name="T37" fmla="*/ 330 h 457"/>
              <a:gd name="T38" fmla="*/ 176 w 551"/>
              <a:gd name="T39" fmla="*/ 336 h 457"/>
              <a:gd name="T40" fmla="*/ 185 w 551"/>
              <a:gd name="T41" fmla="*/ 343 h 457"/>
              <a:gd name="T42" fmla="*/ 193 w 551"/>
              <a:gd name="T43" fmla="*/ 349 h 457"/>
              <a:gd name="T44" fmla="*/ 202 w 551"/>
              <a:gd name="T45" fmla="*/ 354 h 457"/>
              <a:gd name="T46" fmla="*/ 211 w 551"/>
              <a:gd name="T47" fmla="*/ 360 h 457"/>
              <a:gd name="T48" fmla="*/ 220 w 551"/>
              <a:gd name="T49" fmla="*/ 365 h 457"/>
              <a:gd name="T50" fmla="*/ 229 w 551"/>
              <a:gd name="T51" fmla="*/ 370 h 457"/>
              <a:gd name="T52" fmla="*/ 238 w 551"/>
              <a:gd name="T53" fmla="*/ 374 h 457"/>
              <a:gd name="T54" fmla="*/ 246 w 551"/>
              <a:gd name="T55" fmla="*/ 378 h 457"/>
              <a:gd name="T56" fmla="*/ 255 w 551"/>
              <a:gd name="T57" fmla="*/ 383 h 457"/>
              <a:gd name="T58" fmla="*/ 264 w 551"/>
              <a:gd name="T59" fmla="*/ 386 h 457"/>
              <a:gd name="T60" fmla="*/ 273 w 551"/>
              <a:gd name="T61" fmla="*/ 390 h 457"/>
              <a:gd name="T62" fmla="*/ 282 w 551"/>
              <a:gd name="T63" fmla="*/ 394 h 457"/>
              <a:gd name="T64" fmla="*/ 291 w 551"/>
              <a:gd name="T65" fmla="*/ 397 h 457"/>
              <a:gd name="T66" fmla="*/ 299 w 551"/>
              <a:gd name="T67" fmla="*/ 400 h 457"/>
              <a:gd name="T68" fmla="*/ 308 w 551"/>
              <a:gd name="T69" fmla="*/ 404 h 457"/>
              <a:gd name="T70" fmla="*/ 317 w 551"/>
              <a:gd name="T71" fmla="*/ 407 h 457"/>
              <a:gd name="T72" fmla="*/ 326 w 551"/>
              <a:gd name="T73" fmla="*/ 409 h 457"/>
              <a:gd name="T74" fmla="*/ 335 w 551"/>
              <a:gd name="T75" fmla="*/ 412 h 457"/>
              <a:gd name="T76" fmla="*/ 344 w 551"/>
              <a:gd name="T77" fmla="*/ 415 h 457"/>
              <a:gd name="T78" fmla="*/ 352 w 551"/>
              <a:gd name="T79" fmla="*/ 417 h 457"/>
              <a:gd name="T80" fmla="*/ 361 w 551"/>
              <a:gd name="T81" fmla="*/ 420 h 457"/>
              <a:gd name="T82" fmla="*/ 370 w 551"/>
              <a:gd name="T83" fmla="*/ 422 h 457"/>
              <a:gd name="T84" fmla="*/ 379 w 551"/>
              <a:gd name="T85" fmla="*/ 424 h 457"/>
              <a:gd name="T86" fmla="*/ 388 w 551"/>
              <a:gd name="T87" fmla="*/ 427 h 457"/>
              <a:gd name="T88" fmla="*/ 397 w 551"/>
              <a:gd name="T89" fmla="*/ 429 h 457"/>
              <a:gd name="T90" fmla="*/ 405 w 551"/>
              <a:gd name="T91" fmla="*/ 431 h 457"/>
              <a:gd name="T92" fmla="*/ 414 w 551"/>
              <a:gd name="T93" fmla="*/ 433 h 457"/>
              <a:gd name="T94" fmla="*/ 423 w 551"/>
              <a:gd name="T95" fmla="*/ 435 h 457"/>
              <a:gd name="T96" fmla="*/ 432 w 551"/>
              <a:gd name="T97" fmla="*/ 437 h 457"/>
              <a:gd name="T98" fmla="*/ 441 w 551"/>
              <a:gd name="T99" fmla="*/ 438 h 457"/>
              <a:gd name="T100" fmla="*/ 450 w 551"/>
              <a:gd name="T101" fmla="*/ 440 h 457"/>
              <a:gd name="T102" fmla="*/ 458 w 551"/>
              <a:gd name="T103" fmla="*/ 442 h 457"/>
              <a:gd name="T104" fmla="*/ 467 w 551"/>
              <a:gd name="T105" fmla="*/ 443 h 457"/>
              <a:gd name="T106" fmla="*/ 476 w 551"/>
              <a:gd name="T107" fmla="*/ 445 h 457"/>
              <a:gd name="T108" fmla="*/ 485 w 551"/>
              <a:gd name="T109" fmla="*/ 447 h 457"/>
              <a:gd name="T110" fmla="*/ 494 w 551"/>
              <a:gd name="T111" fmla="*/ 448 h 457"/>
              <a:gd name="T112" fmla="*/ 503 w 551"/>
              <a:gd name="T113" fmla="*/ 450 h 457"/>
              <a:gd name="T114" fmla="*/ 511 w 551"/>
              <a:gd name="T115" fmla="*/ 451 h 457"/>
              <a:gd name="T116" fmla="*/ 520 w 551"/>
              <a:gd name="T117" fmla="*/ 452 h 457"/>
              <a:gd name="T118" fmla="*/ 529 w 551"/>
              <a:gd name="T119" fmla="*/ 454 h 457"/>
              <a:gd name="T120" fmla="*/ 538 w 551"/>
              <a:gd name="T121" fmla="*/ 455 h 457"/>
              <a:gd name="T122" fmla="*/ 547 w 551"/>
              <a:gd name="T123" fmla="*/ 456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51" h="457">
                <a:moveTo>
                  <a:pt x="0" y="0"/>
                </a:moveTo>
                <a:lnTo>
                  <a:pt x="0" y="2"/>
                </a:lnTo>
                <a:lnTo>
                  <a:pt x="1" y="5"/>
                </a:lnTo>
                <a:lnTo>
                  <a:pt x="1" y="8"/>
                </a:lnTo>
                <a:lnTo>
                  <a:pt x="2" y="10"/>
                </a:lnTo>
                <a:lnTo>
                  <a:pt x="2" y="13"/>
                </a:lnTo>
                <a:lnTo>
                  <a:pt x="3" y="15"/>
                </a:lnTo>
                <a:lnTo>
                  <a:pt x="4" y="18"/>
                </a:lnTo>
                <a:lnTo>
                  <a:pt x="4" y="21"/>
                </a:lnTo>
                <a:lnTo>
                  <a:pt x="5" y="23"/>
                </a:lnTo>
                <a:lnTo>
                  <a:pt x="5" y="26"/>
                </a:lnTo>
                <a:lnTo>
                  <a:pt x="6" y="28"/>
                </a:lnTo>
                <a:lnTo>
                  <a:pt x="6" y="30"/>
                </a:lnTo>
                <a:lnTo>
                  <a:pt x="7" y="33"/>
                </a:lnTo>
                <a:lnTo>
                  <a:pt x="7" y="35"/>
                </a:lnTo>
                <a:lnTo>
                  <a:pt x="8" y="38"/>
                </a:lnTo>
                <a:lnTo>
                  <a:pt x="9" y="40"/>
                </a:lnTo>
                <a:lnTo>
                  <a:pt x="9" y="42"/>
                </a:lnTo>
                <a:lnTo>
                  <a:pt x="10" y="45"/>
                </a:lnTo>
                <a:lnTo>
                  <a:pt x="10" y="47"/>
                </a:lnTo>
                <a:lnTo>
                  <a:pt x="11" y="49"/>
                </a:lnTo>
                <a:lnTo>
                  <a:pt x="11" y="51"/>
                </a:lnTo>
                <a:lnTo>
                  <a:pt x="12" y="54"/>
                </a:lnTo>
                <a:lnTo>
                  <a:pt x="12" y="56"/>
                </a:lnTo>
                <a:lnTo>
                  <a:pt x="13" y="58"/>
                </a:lnTo>
                <a:lnTo>
                  <a:pt x="14" y="60"/>
                </a:lnTo>
                <a:lnTo>
                  <a:pt x="14" y="62"/>
                </a:lnTo>
                <a:lnTo>
                  <a:pt x="15" y="65"/>
                </a:lnTo>
                <a:lnTo>
                  <a:pt x="15" y="67"/>
                </a:lnTo>
                <a:lnTo>
                  <a:pt x="16" y="69"/>
                </a:lnTo>
                <a:lnTo>
                  <a:pt x="16" y="71"/>
                </a:lnTo>
                <a:lnTo>
                  <a:pt x="17" y="73"/>
                </a:lnTo>
                <a:lnTo>
                  <a:pt x="17" y="75"/>
                </a:lnTo>
                <a:lnTo>
                  <a:pt x="18" y="77"/>
                </a:lnTo>
                <a:lnTo>
                  <a:pt x="19" y="79"/>
                </a:lnTo>
                <a:lnTo>
                  <a:pt x="19" y="81"/>
                </a:lnTo>
                <a:lnTo>
                  <a:pt x="20" y="83"/>
                </a:lnTo>
                <a:lnTo>
                  <a:pt x="20" y="85"/>
                </a:lnTo>
                <a:lnTo>
                  <a:pt x="21" y="87"/>
                </a:lnTo>
                <a:lnTo>
                  <a:pt x="21" y="89"/>
                </a:lnTo>
                <a:lnTo>
                  <a:pt x="22" y="91"/>
                </a:lnTo>
                <a:lnTo>
                  <a:pt x="22" y="93"/>
                </a:lnTo>
                <a:lnTo>
                  <a:pt x="23" y="94"/>
                </a:lnTo>
                <a:lnTo>
                  <a:pt x="23" y="96"/>
                </a:lnTo>
                <a:lnTo>
                  <a:pt x="24" y="98"/>
                </a:lnTo>
                <a:lnTo>
                  <a:pt x="25" y="100"/>
                </a:lnTo>
                <a:lnTo>
                  <a:pt x="25" y="102"/>
                </a:lnTo>
                <a:lnTo>
                  <a:pt x="26" y="104"/>
                </a:lnTo>
                <a:lnTo>
                  <a:pt x="26" y="105"/>
                </a:lnTo>
                <a:lnTo>
                  <a:pt x="27" y="107"/>
                </a:lnTo>
                <a:lnTo>
                  <a:pt x="27" y="109"/>
                </a:lnTo>
                <a:lnTo>
                  <a:pt x="28" y="111"/>
                </a:lnTo>
                <a:lnTo>
                  <a:pt x="28" y="112"/>
                </a:lnTo>
                <a:lnTo>
                  <a:pt x="29" y="114"/>
                </a:lnTo>
                <a:lnTo>
                  <a:pt x="30" y="116"/>
                </a:lnTo>
                <a:lnTo>
                  <a:pt x="30" y="118"/>
                </a:lnTo>
                <a:lnTo>
                  <a:pt x="31" y="119"/>
                </a:lnTo>
                <a:lnTo>
                  <a:pt x="31" y="121"/>
                </a:lnTo>
                <a:lnTo>
                  <a:pt x="32" y="123"/>
                </a:lnTo>
                <a:lnTo>
                  <a:pt x="32" y="124"/>
                </a:lnTo>
                <a:lnTo>
                  <a:pt x="33" y="126"/>
                </a:lnTo>
                <a:lnTo>
                  <a:pt x="33" y="127"/>
                </a:lnTo>
                <a:lnTo>
                  <a:pt x="34" y="129"/>
                </a:lnTo>
                <a:lnTo>
                  <a:pt x="35" y="131"/>
                </a:lnTo>
                <a:lnTo>
                  <a:pt x="35" y="132"/>
                </a:lnTo>
                <a:lnTo>
                  <a:pt x="36" y="134"/>
                </a:lnTo>
                <a:lnTo>
                  <a:pt x="36" y="135"/>
                </a:lnTo>
                <a:lnTo>
                  <a:pt x="37" y="137"/>
                </a:lnTo>
                <a:lnTo>
                  <a:pt x="37" y="138"/>
                </a:lnTo>
                <a:lnTo>
                  <a:pt x="38" y="140"/>
                </a:lnTo>
                <a:lnTo>
                  <a:pt x="38" y="141"/>
                </a:lnTo>
                <a:lnTo>
                  <a:pt x="39" y="143"/>
                </a:lnTo>
                <a:lnTo>
                  <a:pt x="39" y="144"/>
                </a:lnTo>
                <a:lnTo>
                  <a:pt x="40" y="146"/>
                </a:lnTo>
                <a:lnTo>
                  <a:pt x="41" y="147"/>
                </a:lnTo>
                <a:lnTo>
                  <a:pt x="41" y="149"/>
                </a:lnTo>
                <a:lnTo>
                  <a:pt x="42" y="150"/>
                </a:lnTo>
                <a:lnTo>
                  <a:pt x="42" y="152"/>
                </a:lnTo>
                <a:lnTo>
                  <a:pt x="43" y="153"/>
                </a:lnTo>
                <a:lnTo>
                  <a:pt x="43" y="155"/>
                </a:lnTo>
                <a:lnTo>
                  <a:pt x="44" y="156"/>
                </a:lnTo>
                <a:lnTo>
                  <a:pt x="44" y="157"/>
                </a:lnTo>
                <a:lnTo>
                  <a:pt x="45" y="159"/>
                </a:lnTo>
                <a:lnTo>
                  <a:pt x="46" y="160"/>
                </a:lnTo>
                <a:lnTo>
                  <a:pt x="46" y="161"/>
                </a:lnTo>
                <a:lnTo>
                  <a:pt x="47" y="163"/>
                </a:lnTo>
                <a:lnTo>
                  <a:pt x="47" y="164"/>
                </a:lnTo>
                <a:lnTo>
                  <a:pt x="48" y="165"/>
                </a:lnTo>
                <a:lnTo>
                  <a:pt x="48" y="167"/>
                </a:lnTo>
                <a:lnTo>
                  <a:pt x="49" y="168"/>
                </a:lnTo>
                <a:lnTo>
                  <a:pt x="49" y="169"/>
                </a:lnTo>
                <a:lnTo>
                  <a:pt x="50" y="171"/>
                </a:lnTo>
                <a:lnTo>
                  <a:pt x="51" y="172"/>
                </a:lnTo>
                <a:lnTo>
                  <a:pt x="51" y="173"/>
                </a:lnTo>
                <a:lnTo>
                  <a:pt x="52" y="175"/>
                </a:lnTo>
                <a:lnTo>
                  <a:pt x="52" y="176"/>
                </a:lnTo>
                <a:lnTo>
                  <a:pt x="53" y="177"/>
                </a:lnTo>
                <a:lnTo>
                  <a:pt x="53" y="178"/>
                </a:lnTo>
                <a:lnTo>
                  <a:pt x="54" y="180"/>
                </a:lnTo>
                <a:lnTo>
                  <a:pt x="54" y="181"/>
                </a:lnTo>
                <a:lnTo>
                  <a:pt x="55" y="182"/>
                </a:lnTo>
                <a:lnTo>
                  <a:pt x="55" y="183"/>
                </a:lnTo>
                <a:lnTo>
                  <a:pt x="56" y="184"/>
                </a:lnTo>
                <a:lnTo>
                  <a:pt x="57" y="186"/>
                </a:lnTo>
                <a:lnTo>
                  <a:pt x="57" y="187"/>
                </a:lnTo>
                <a:lnTo>
                  <a:pt x="58" y="188"/>
                </a:lnTo>
                <a:lnTo>
                  <a:pt x="58" y="189"/>
                </a:lnTo>
                <a:lnTo>
                  <a:pt x="59" y="190"/>
                </a:lnTo>
                <a:lnTo>
                  <a:pt x="59" y="192"/>
                </a:lnTo>
                <a:lnTo>
                  <a:pt x="60" y="193"/>
                </a:lnTo>
                <a:lnTo>
                  <a:pt x="60" y="194"/>
                </a:lnTo>
                <a:lnTo>
                  <a:pt x="61" y="195"/>
                </a:lnTo>
                <a:lnTo>
                  <a:pt x="62" y="196"/>
                </a:lnTo>
                <a:lnTo>
                  <a:pt x="62" y="197"/>
                </a:lnTo>
                <a:lnTo>
                  <a:pt x="63" y="198"/>
                </a:lnTo>
                <a:lnTo>
                  <a:pt x="63" y="199"/>
                </a:lnTo>
                <a:lnTo>
                  <a:pt x="64" y="201"/>
                </a:lnTo>
                <a:lnTo>
                  <a:pt x="64" y="202"/>
                </a:lnTo>
                <a:lnTo>
                  <a:pt x="65" y="203"/>
                </a:lnTo>
                <a:lnTo>
                  <a:pt x="65" y="204"/>
                </a:lnTo>
                <a:lnTo>
                  <a:pt x="66" y="205"/>
                </a:lnTo>
                <a:lnTo>
                  <a:pt x="67" y="206"/>
                </a:lnTo>
                <a:lnTo>
                  <a:pt x="67" y="207"/>
                </a:lnTo>
                <a:lnTo>
                  <a:pt x="68" y="208"/>
                </a:lnTo>
                <a:lnTo>
                  <a:pt x="68" y="209"/>
                </a:lnTo>
                <a:lnTo>
                  <a:pt x="69" y="210"/>
                </a:lnTo>
                <a:lnTo>
                  <a:pt x="69" y="211"/>
                </a:lnTo>
                <a:lnTo>
                  <a:pt x="70" y="212"/>
                </a:lnTo>
                <a:lnTo>
                  <a:pt x="70" y="213"/>
                </a:lnTo>
                <a:lnTo>
                  <a:pt x="71" y="214"/>
                </a:lnTo>
                <a:lnTo>
                  <a:pt x="71" y="215"/>
                </a:lnTo>
                <a:lnTo>
                  <a:pt x="72" y="216"/>
                </a:lnTo>
                <a:lnTo>
                  <a:pt x="73" y="217"/>
                </a:lnTo>
                <a:lnTo>
                  <a:pt x="73" y="218"/>
                </a:lnTo>
                <a:lnTo>
                  <a:pt x="74" y="219"/>
                </a:lnTo>
                <a:lnTo>
                  <a:pt x="74" y="220"/>
                </a:lnTo>
                <a:lnTo>
                  <a:pt x="75" y="221"/>
                </a:lnTo>
                <a:lnTo>
                  <a:pt x="75" y="222"/>
                </a:lnTo>
                <a:lnTo>
                  <a:pt x="76" y="223"/>
                </a:lnTo>
                <a:lnTo>
                  <a:pt x="76" y="224"/>
                </a:lnTo>
                <a:lnTo>
                  <a:pt x="77" y="225"/>
                </a:lnTo>
                <a:lnTo>
                  <a:pt x="78" y="226"/>
                </a:lnTo>
                <a:lnTo>
                  <a:pt x="78" y="227"/>
                </a:lnTo>
                <a:lnTo>
                  <a:pt x="79" y="228"/>
                </a:lnTo>
                <a:lnTo>
                  <a:pt x="79" y="229"/>
                </a:lnTo>
                <a:lnTo>
                  <a:pt x="80" y="230"/>
                </a:lnTo>
                <a:lnTo>
                  <a:pt x="80" y="231"/>
                </a:lnTo>
                <a:lnTo>
                  <a:pt x="81" y="232"/>
                </a:lnTo>
                <a:lnTo>
                  <a:pt x="81" y="232"/>
                </a:lnTo>
                <a:lnTo>
                  <a:pt x="82" y="233"/>
                </a:lnTo>
                <a:lnTo>
                  <a:pt x="83" y="234"/>
                </a:lnTo>
                <a:lnTo>
                  <a:pt x="83" y="235"/>
                </a:lnTo>
                <a:lnTo>
                  <a:pt x="84" y="236"/>
                </a:lnTo>
                <a:lnTo>
                  <a:pt x="84" y="237"/>
                </a:lnTo>
                <a:lnTo>
                  <a:pt x="85" y="238"/>
                </a:lnTo>
                <a:lnTo>
                  <a:pt x="85" y="239"/>
                </a:lnTo>
                <a:lnTo>
                  <a:pt x="86" y="240"/>
                </a:lnTo>
                <a:lnTo>
                  <a:pt x="86" y="240"/>
                </a:lnTo>
                <a:lnTo>
                  <a:pt x="87" y="241"/>
                </a:lnTo>
                <a:lnTo>
                  <a:pt x="88" y="242"/>
                </a:lnTo>
                <a:lnTo>
                  <a:pt x="88" y="243"/>
                </a:lnTo>
                <a:lnTo>
                  <a:pt x="89" y="244"/>
                </a:lnTo>
                <a:lnTo>
                  <a:pt x="89" y="245"/>
                </a:lnTo>
                <a:lnTo>
                  <a:pt x="90" y="246"/>
                </a:lnTo>
                <a:lnTo>
                  <a:pt x="90" y="246"/>
                </a:lnTo>
                <a:lnTo>
                  <a:pt x="91" y="247"/>
                </a:lnTo>
                <a:lnTo>
                  <a:pt x="91" y="248"/>
                </a:lnTo>
                <a:lnTo>
                  <a:pt x="92" y="249"/>
                </a:lnTo>
                <a:lnTo>
                  <a:pt x="92" y="250"/>
                </a:lnTo>
                <a:lnTo>
                  <a:pt x="93" y="250"/>
                </a:lnTo>
                <a:lnTo>
                  <a:pt x="94" y="251"/>
                </a:lnTo>
                <a:lnTo>
                  <a:pt x="94" y="252"/>
                </a:lnTo>
                <a:lnTo>
                  <a:pt x="95" y="253"/>
                </a:lnTo>
                <a:lnTo>
                  <a:pt x="95" y="254"/>
                </a:lnTo>
                <a:lnTo>
                  <a:pt x="96" y="254"/>
                </a:lnTo>
                <a:lnTo>
                  <a:pt x="96" y="255"/>
                </a:lnTo>
                <a:lnTo>
                  <a:pt x="97" y="256"/>
                </a:lnTo>
                <a:lnTo>
                  <a:pt x="97" y="257"/>
                </a:lnTo>
                <a:lnTo>
                  <a:pt x="98" y="258"/>
                </a:lnTo>
                <a:lnTo>
                  <a:pt x="99" y="258"/>
                </a:lnTo>
                <a:lnTo>
                  <a:pt x="99" y="259"/>
                </a:lnTo>
                <a:lnTo>
                  <a:pt x="100" y="260"/>
                </a:lnTo>
                <a:lnTo>
                  <a:pt x="100" y="261"/>
                </a:lnTo>
                <a:lnTo>
                  <a:pt x="101" y="261"/>
                </a:lnTo>
                <a:lnTo>
                  <a:pt x="101" y="262"/>
                </a:lnTo>
                <a:lnTo>
                  <a:pt x="102" y="263"/>
                </a:lnTo>
                <a:lnTo>
                  <a:pt x="102" y="264"/>
                </a:lnTo>
                <a:lnTo>
                  <a:pt x="103" y="264"/>
                </a:lnTo>
                <a:lnTo>
                  <a:pt x="104" y="265"/>
                </a:lnTo>
                <a:lnTo>
                  <a:pt x="104" y="266"/>
                </a:lnTo>
                <a:lnTo>
                  <a:pt x="105" y="266"/>
                </a:lnTo>
                <a:lnTo>
                  <a:pt x="105" y="267"/>
                </a:lnTo>
                <a:lnTo>
                  <a:pt x="106" y="268"/>
                </a:lnTo>
                <a:lnTo>
                  <a:pt x="106" y="269"/>
                </a:lnTo>
                <a:lnTo>
                  <a:pt x="107" y="269"/>
                </a:lnTo>
                <a:lnTo>
                  <a:pt x="107" y="270"/>
                </a:lnTo>
                <a:lnTo>
                  <a:pt x="108" y="271"/>
                </a:lnTo>
                <a:lnTo>
                  <a:pt x="108" y="271"/>
                </a:lnTo>
                <a:lnTo>
                  <a:pt x="109" y="272"/>
                </a:lnTo>
                <a:lnTo>
                  <a:pt x="110" y="273"/>
                </a:lnTo>
                <a:lnTo>
                  <a:pt x="110" y="273"/>
                </a:lnTo>
                <a:lnTo>
                  <a:pt x="111" y="274"/>
                </a:lnTo>
                <a:lnTo>
                  <a:pt x="111" y="275"/>
                </a:lnTo>
                <a:lnTo>
                  <a:pt x="112" y="276"/>
                </a:lnTo>
                <a:lnTo>
                  <a:pt x="112" y="276"/>
                </a:lnTo>
                <a:lnTo>
                  <a:pt x="113" y="277"/>
                </a:lnTo>
                <a:lnTo>
                  <a:pt x="113" y="278"/>
                </a:lnTo>
                <a:lnTo>
                  <a:pt x="114" y="278"/>
                </a:lnTo>
                <a:lnTo>
                  <a:pt x="115" y="279"/>
                </a:lnTo>
                <a:lnTo>
                  <a:pt x="115" y="280"/>
                </a:lnTo>
                <a:lnTo>
                  <a:pt x="116" y="280"/>
                </a:lnTo>
                <a:lnTo>
                  <a:pt x="116" y="281"/>
                </a:lnTo>
                <a:lnTo>
                  <a:pt x="117" y="281"/>
                </a:lnTo>
                <a:lnTo>
                  <a:pt x="117" y="282"/>
                </a:lnTo>
                <a:lnTo>
                  <a:pt x="118" y="283"/>
                </a:lnTo>
                <a:lnTo>
                  <a:pt x="118" y="283"/>
                </a:lnTo>
                <a:lnTo>
                  <a:pt x="119" y="284"/>
                </a:lnTo>
                <a:lnTo>
                  <a:pt x="120" y="285"/>
                </a:lnTo>
                <a:lnTo>
                  <a:pt x="120" y="285"/>
                </a:lnTo>
                <a:lnTo>
                  <a:pt x="121" y="286"/>
                </a:lnTo>
                <a:lnTo>
                  <a:pt x="121" y="287"/>
                </a:lnTo>
                <a:lnTo>
                  <a:pt x="122" y="287"/>
                </a:lnTo>
                <a:lnTo>
                  <a:pt x="122" y="288"/>
                </a:lnTo>
                <a:lnTo>
                  <a:pt x="123" y="288"/>
                </a:lnTo>
                <a:lnTo>
                  <a:pt x="123" y="289"/>
                </a:lnTo>
                <a:lnTo>
                  <a:pt x="124" y="290"/>
                </a:lnTo>
                <a:lnTo>
                  <a:pt x="124" y="290"/>
                </a:lnTo>
                <a:lnTo>
                  <a:pt x="125" y="291"/>
                </a:lnTo>
                <a:lnTo>
                  <a:pt x="126" y="291"/>
                </a:lnTo>
                <a:lnTo>
                  <a:pt x="126" y="292"/>
                </a:lnTo>
                <a:lnTo>
                  <a:pt x="127" y="293"/>
                </a:lnTo>
                <a:lnTo>
                  <a:pt x="127" y="293"/>
                </a:lnTo>
                <a:lnTo>
                  <a:pt x="128" y="294"/>
                </a:lnTo>
                <a:lnTo>
                  <a:pt x="128" y="294"/>
                </a:lnTo>
                <a:lnTo>
                  <a:pt x="129" y="295"/>
                </a:lnTo>
                <a:lnTo>
                  <a:pt x="129" y="296"/>
                </a:lnTo>
                <a:lnTo>
                  <a:pt x="130" y="296"/>
                </a:lnTo>
                <a:lnTo>
                  <a:pt x="131" y="297"/>
                </a:lnTo>
                <a:lnTo>
                  <a:pt x="131" y="297"/>
                </a:lnTo>
                <a:lnTo>
                  <a:pt x="132" y="298"/>
                </a:lnTo>
                <a:lnTo>
                  <a:pt x="132" y="298"/>
                </a:lnTo>
                <a:lnTo>
                  <a:pt x="133" y="299"/>
                </a:lnTo>
                <a:lnTo>
                  <a:pt x="133" y="300"/>
                </a:lnTo>
                <a:lnTo>
                  <a:pt x="134" y="300"/>
                </a:lnTo>
                <a:lnTo>
                  <a:pt x="134" y="301"/>
                </a:lnTo>
                <a:lnTo>
                  <a:pt x="135" y="301"/>
                </a:lnTo>
                <a:lnTo>
                  <a:pt x="136" y="302"/>
                </a:lnTo>
                <a:lnTo>
                  <a:pt x="136" y="302"/>
                </a:lnTo>
                <a:lnTo>
                  <a:pt x="137" y="303"/>
                </a:lnTo>
                <a:lnTo>
                  <a:pt x="137" y="303"/>
                </a:lnTo>
                <a:lnTo>
                  <a:pt x="138" y="304"/>
                </a:lnTo>
                <a:lnTo>
                  <a:pt x="138" y="305"/>
                </a:lnTo>
                <a:lnTo>
                  <a:pt x="139" y="305"/>
                </a:lnTo>
                <a:lnTo>
                  <a:pt x="139" y="306"/>
                </a:lnTo>
                <a:lnTo>
                  <a:pt x="140" y="306"/>
                </a:lnTo>
                <a:lnTo>
                  <a:pt x="141" y="307"/>
                </a:lnTo>
                <a:lnTo>
                  <a:pt x="141" y="307"/>
                </a:lnTo>
                <a:lnTo>
                  <a:pt x="142" y="308"/>
                </a:lnTo>
                <a:lnTo>
                  <a:pt x="142" y="308"/>
                </a:lnTo>
                <a:lnTo>
                  <a:pt x="143" y="309"/>
                </a:lnTo>
                <a:lnTo>
                  <a:pt x="143" y="309"/>
                </a:lnTo>
                <a:lnTo>
                  <a:pt x="144" y="310"/>
                </a:lnTo>
                <a:lnTo>
                  <a:pt x="144" y="310"/>
                </a:lnTo>
                <a:lnTo>
                  <a:pt x="145" y="311"/>
                </a:lnTo>
                <a:lnTo>
                  <a:pt x="145" y="311"/>
                </a:lnTo>
                <a:lnTo>
                  <a:pt x="146" y="312"/>
                </a:lnTo>
                <a:lnTo>
                  <a:pt x="147" y="312"/>
                </a:lnTo>
                <a:lnTo>
                  <a:pt x="147" y="313"/>
                </a:lnTo>
                <a:lnTo>
                  <a:pt x="148" y="313"/>
                </a:lnTo>
                <a:lnTo>
                  <a:pt x="148" y="314"/>
                </a:lnTo>
                <a:lnTo>
                  <a:pt x="149" y="314"/>
                </a:lnTo>
                <a:lnTo>
                  <a:pt x="149" y="315"/>
                </a:lnTo>
                <a:lnTo>
                  <a:pt x="150" y="315"/>
                </a:lnTo>
                <a:lnTo>
                  <a:pt x="150" y="316"/>
                </a:lnTo>
                <a:lnTo>
                  <a:pt x="151" y="316"/>
                </a:lnTo>
                <a:lnTo>
                  <a:pt x="152" y="317"/>
                </a:lnTo>
                <a:lnTo>
                  <a:pt x="152" y="317"/>
                </a:lnTo>
                <a:lnTo>
                  <a:pt x="153" y="318"/>
                </a:lnTo>
                <a:lnTo>
                  <a:pt x="153" y="318"/>
                </a:lnTo>
                <a:lnTo>
                  <a:pt x="154" y="319"/>
                </a:lnTo>
                <a:lnTo>
                  <a:pt x="154" y="319"/>
                </a:lnTo>
                <a:lnTo>
                  <a:pt x="155" y="320"/>
                </a:lnTo>
                <a:lnTo>
                  <a:pt x="155" y="320"/>
                </a:lnTo>
                <a:lnTo>
                  <a:pt x="156" y="321"/>
                </a:lnTo>
                <a:lnTo>
                  <a:pt x="157" y="321"/>
                </a:lnTo>
                <a:lnTo>
                  <a:pt x="157" y="322"/>
                </a:lnTo>
                <a:lnTo>
                  <a:pt x="158" y="322"/>
                </a:lnTo>
                <a:lnTo>
                  <a:pt x="158" y="323"/>
                </a:lnTo>
                <a:lnTo>
                  <a:pt x="159" y="323"/>
                </a:lnTo>
                <a:lnTo>
                  <a:pt x="159" y="323"/>
                </a:lnTo>
                <a:lnTo>
                  <a:pt x="160" y="324"/>
                </a:lnTo>
                <a:lnTo>
                  <a:pt x="160" y="324"/>
                </a:lnTo>
                <a:lnTo>
                  <a:pt x="161" y="325"/>
                </a:lnTo>
                <a:lnTo>
                  <a:pt x="161" y="325"/>
                </a:lnTo>
                <a:lnTo>
                  <a:pt x="162" y="326"/>
                </a:lnTo>
                <a:lnTo>
                  <a:pt x="163" y="326"/>
                </a:lnTo>
                <a:lnTo>
                  <a:pt x="163" y="327"/>
                </a:lnTo>
                <a:lnTo>
                  <a:pt x="164" y="327"/>
                </a:lnTo>
                <a:lnTo>
                  <a:pt x="164" y="328"/>
                </a:lnTo>
                <a:lnTo>
                  <a:pt x="165" y="328"/>
                </a:lnTo>
                <a:lnTo>
                  <a:pt x="165" y="328"/>
                </a:lnTo>
                <a:lnTo>
                  <a:pt x="166" y="329"/>
                </a:lnTo>
                <a:lnTo>
                  <a:pt x="166" y="329"/>
                </a:lnTo>
                <a:lnTo>
                  <a:pt x="167" y="330"/>
                </a:lnTo>
                <a:lnTo>
                  <a:pt x="168" y="330"/>
                </a:lnTo>
                <a:lnTo>
                  <a:pt x="168" y="331"/>
                </a:lnTo>
                <a:lnTo>
                  <a:pt x="169" y="331"/>
                </a:lnTo>
                <a:lnTo>
                  <a:pt x="169" y="331"/>
                </a:lnTo>
                <a:lnTo>
                  <a:pt x="170" y="332"/>
                </a:lnTo>
                <a:lnTo>
                  <a:pt x="170" y="332"/>
                </a:lnTo>
                <a:lnTo>
                  <a:pt x="171" y="333"/>
                </a:lnTo>
                <a:lnTo>
                  <a:pt x="171" y="333"/>
                </a:lnTo>
                <a:lnTo>
                  <a:pt x="172" y="334"/>
                </a:lnTo>
                <a:lnTo>
                  <a:pt x="173" y="334"/>
                </a:lnTo>
                <a:lnTo>
                  <a:pt x="173" y="334"/>
                </a:lnTo>
                <a:lnTo>
                  <a:pt x="174" y="335"/>
                </a:lnTo>
                <a:lnTo>
                  <a:pt x="174" y="335"/>
                </a:lnTo>
                <a:lnTo>
                  <a:pt x="175" y="336"/>
                </a:lnTo>
                <a:lnTo>
                  <a:pt x="175" y="336"/>
                </a:lnTo>
                <a:lnTo>
                  <a:pt x="176" y="336"/>
                </a:lnTo>
                <a:lnTo>
                  <a:pt x="176" y="337"/>
                </a:lnTo>
                <a:lnTo>
                  <a:pt x="177" y="337"/>
                </a:lnTo>
                <a:lnTo>
                  <a:pt x="177" y="338"/>
                </a:lnTo>
                <a:lnTo>
                  <a:pt x="178" y="338"/>
                </a:lnTo>
                <a:lnTo>
                  <a:pt x="179" y="339"/>
                </a:lnTo>
                <a:lnTo>
                  <a:pt x="179" y="339"/>
                </a:lnTo>
                <a:lnTo>
                  <a:pt x="180" y="339"/>
                </a:lnTo>
                <a:lnTo>
                  <a:pt x="180" y="340"/>
                </a:lnTo>
                <a:lnTo>
                  <a:pt x="181" y="340"/>
                </a:lnTo>
                <a:lnTo>
                  <a:pt x="181" y="341"/>
                </a:lnTo>
                <a:lnTo>
                  <a:pt x="182" y="341"/>
                </a:lnTo>
                <a:lnTo>
                  <a:pt x="182" y="341"/>
                </a:lnTo>
                <a:lnTo>
                  <a:pt x="183" y="342"/>
                </a:lnTo>
                <a:lnTo>
                  <a:pt x="184" y="342"/>
                </a:lnTo>
                <a:lnTo>
                  <a:pt x="184" y="342"/>
                </a:lnTo>
                <a:lnTo>
                  <a:pt x="185" y="343"/>
                </a:lnTo>
                <a:lnTo>
                  <a:pt x="185" y="343"/>
                </a:lnTo>
                <a:lnTo>
                  <a:pt x="186" y="344"/>
                </a:lnTo>
                <a:lnTo>
                  <a:pt x="186" y="344"/>
                </a:lnTo>
                <a:lnTo>
                  <a:pt x="187" y="344"/>
                </a:lnTo>
                <a:lnTo>
                  <a:pt x="187" y="345"/>
                </a:lnTo>
                <a:lnTo>
                  <a:pt x="188" y="345"/>
                </a:lnTo>
                <a:lnTo>
                  <a:pt x="189" y="345"/>
                </a:lnTo>
                <a:lnTo>
                  <a:pt x="189" y="346"/>
                </a:lnTo>
                <a:lnTo>
                  <a:pt x="190" y="346"/>
                </a:lnTo>
                <a:lnTo>
                  <a:pt x="190" y="347"/>
                </a:lnTo>
                <a:lnTo>
                  <a:pt x="191" y="347"/>
                </a:lnTo>
                <a:lnTo>
                  <a:pt x="191" y="347"/>
                </a:lnTo>
                <a:lnTo>
                  <a:pt x="192" y="348"/>
                </a:lnTo>
                <a:lnTo>
                  <a:pt x="192" y="348"/>
                </a:lnTo>
                <a:lnTo>
                  <a:pt x="193" y="348"/>
                </a:lnTo>
                <a:lnTo>
                  <a:pt x="193" y="349"/>
                </a:lnTo>
                <a:lnTo>
                  <a:pt x="194" y="349"/>
                </a:lnTo>
                <a:lnTo>
                  <a:pt x="195" y="350"/>
                </a:lnTo>
                <a:lnTo>
                  <a:pt x="195" y="350"/>
                </a:lnTo>
                <a:lnTo>
                  <a:pt x="196" y="350"/>
                </a:lnTo>
                <a:lnTo>
                  <a:pt x="196" y="351"/>
                </a:lnTo>
                <a:lnTo>
                  <a:pt x="197" y="351"/>
                </a:lnTo>
                <a:lnTo>
                  <a:pt x="197" y="351"/>
                </a:lnTo>
                <a:lnTo>
                  <a:pt x="198" y="352"/>
                </a:lnTo>
                <a:lnTo>
                  <a:pt x="198" y="352"/>
                </a:lnTo>
                <a:lnTo>
                  <a:pt x="199" y="352"/>
                </a:lnTo>
                <a:lnTo>
                  <a:pt x="200" y="353"/>
                </a:lnTo>
                <a:lnTo>
                  <a:pt x="200" y="353"/>
                </a:lnTo>
                <a:lnTo>
                  <a:pt x="201" y="353"/>
                </a:lnTo>
                <a:lnTo>
                  <a:pt x="201" y="354"/>
                </a:lnTo>
                <a:lnTo>
                  <a:pt x="202" y="354"/>
                </a:lnTo>
                <a:lnTo>
                  <a:pt x="202" y="354"/>
                </a:lnTo>
                <a:lnTo>
                  <a:pt x="203" y="355"/>
                </a:lnTo>
                <a:lnTo>
                  <a:pt x="203" y="355"/>
                </a:lnTo>
                <a:lnTo>
                  <a:pt x="204" y="355"/>
                </a:lnTo>
                <a:lnTo>
                  <a:pt x="205" y="356"/>
                </a:lnTo>
                <a:lnTo>
                  <a:pt x="205" y="356"/>
                </a:lnTo>
                <a:lnTo>
                  <a:pt x="206" y="356"/>
                </a:lnTo>
                <a:lnTo>
                  <a:pt x="206" y="357"/>
                </a:lnTo>
                <a:lnTo>
                  <a:pt x="207" y="357"/>
                </a:lnTo>
                <a:lnTo>
                  <a:pt x="207" y="357"/>
                </a:lnTo>
                <a:lnTo>
                  <a:pt x="208" y="358"/>
                </a:lnTo>
                <a:lnTo>
                  <a:pt x="208" y="358"/>
                </a:lnTo>
                <a:lnTo>
                  <a:pt x="209" y="358"/>
                </a:lnTo>
                <a:lnTo>
                  <a:pt x="210" y="359"/>
                </a:lnTo>
                <a:lnTo>
                  <a:pt x="210" y="359"/>
                </a:lnTo>
                <a:lnTo>
                  <a:pt x="211" y="359"/>
                </a:lnTo>
                <a:lnTo>
                  <a:pt x="211" y="360"/>
                </a:lnTo>
                <a:lnTo>
                  <a:pt x="212" y="360"/>
                </a:lnTo>
                <a:lnTo>
                  <a:pt x="212" y="360"/>
                </a:lnTo>
                <a:lnTo>
                  <a:pt x="213" y="361"/>
                </a:lnTo>
                <a:lnTo>
                  <a:pt x="213" y="361"/>
                </a:lnTo>
                <a:lnTo>
                  <a:pt x="214" y="361"/>
                </a:lnTo>
                <a:lnTo>
                  <a:pt x="214" y="362"/>
                </a:lnTo>
                <a:lnTo>
                  <a:pt x="215" y="362"/>
                </a:lnTo>
                <a:lnTo>
                  <a:pt x="216" y="362"/>
                </a:lnTo>
                <a:lnTo>
                  <a:pt x="216" y="363"/>
                </a:lnTo>
                <a:lnTo>
                  <a:pt x="217" y="363"/>
                </a:lnTo>
                <a:lnTo>
                  <a:pt x="217" y="363"/>
                </a:lnTo>
                <a:lnTo>
                  <a:pt x="218" y="364"/>
                </a:lnTo>
                <a:lnTo>
                  <a:pt x="218" y="364"/>
                </a:lnTo>
                <a:lnTo>
                  <a:pt x="219" y="364"/>
                </a:lnTo>
                <a:lnTo>
                  <a:pt x="219" y="364"/>
                </a:lnTo>
                <a:lnTo>
                  <a:pt x="220" y="365"/>
                </a:lnTo>
                <a:lnTo>
                  <a:pt x="221" y="365"/>
                </a:lnTo>
                <a:lnTo>
                  <a:pt x="221" y="365"/>
                </a:lnTo>
                <a:lnTo>
                  <a:pt x="222" y="366"/>
                </a:lnTo>
                <a:lnTo>
                  <a:pt x="222" y="366"/>
                </a:lnTo>
                <a:lnTo>
                  <a:pt x="223" y="366"/>
                </a:lnTo>
                <a:lnTo>
                  <a:pt x="223" y="367"/>
                </a:lnTo>
                <a:lnTo>
                  <a:pt x="224" y="367"/>
                </a:lnTo>
                <a:lnTo>
                  <a:pt x="224" y="367"/>
                </a:lnTo>
                <a:lnTo>
                  <a:pt x="225" y="368"/>
                </a:lnTo>
                <a:lnTo>
                  <a:pt x="226" y="368"/>
                </a:lnTo>
                <a:lnTo>
                  <a:pt x="226" y="368"/>
                </a:lnTo>
                <a:lnTo>
                  <a:pt x="227" y="368"/>
                </a:lnTo>
                <a:lnTo>
                  <a:pt x="227" y="369"/>
                </a:lnTo>
                <a:lnTo>
                  <a:pt x="228" y="369"/>
                </a:lnTo>
                <a:lnTo>
                  <a:pt x="228" y="369"/>
                </a:lnTo>
                <a:lnTo>
                  <a:pt x="229" y="370"/>
                </a:lnTo>
                <a:lnTo>
                  <a:pt x="229" y="370"/>
                </a:lnTo>
                <a:lnTo>
                  <a:pt x="230" y="370"/>
                </a:lnTo>
                <a:lnTo>
                  <a:pt x="230" y="370"/>
                </a:lnTo>
                <a:lnTo>
                  <a:pt x="231" y="371"/>
                </a:lnTo>
                <a:lnTo>
                  <a:pt x="232" y="371"/>
                </a:lnTo>
                <a:lnTo>
                  <a:pt x="232" y="371"/>
                </a:lnTo>
                <a:lnTo>
                  <a:pt x="233" y="372"/>
                </a:lnTo>
                <a:lnTo>
                  <a:pt x="233" y="372"/>
                </a:lnTo>
                <a:lnTo>
                  <a:pt x="234" y="372"/>
                </a:lnTo>
                <a:lnTo>
                  <a:pt x="234" y="372"/>
                </a:lnTo>
                <a:lnTo>
                  <a:pt x="235" y="373"/>
                </a:lnTo>
                <a:lnTo>
                  <a:pt x="235" y="373"/>
                </a:lnTo>
                <a:lnTo>
                  <a:pt x="236" y="373"/>
                </a:lnTo>
                <a:lnTo>
                  <a:pt x="237" y="374"/>
                </a:lnTo>
                <a:lnTo>
                  <a:pt x="237" y="374"/>
                </a:lnTo>
                <a:lnTo>
                  <a:pt x="238" y="374"/>
                </a:lnTo>
                <a:lnTo>
                  <a:pt x="238" y="374"/>
                </a:lnTo>
                <a:lnTo>
                  <a:pt x="239" y="375"/>
                </a:lnTo>
                <a:lnTo>
                  <a:pt x="239" y="375"/>
                </a:lnTo>
                <a:lnTo>
                  <a:pt x="240" y="375"/>
                </a:lnTo>
                <a:lnTo>
                  <a:pt x="240" y="375"/>
                </a:lnTo>
                <a:lnTo>
                  <a:pt x="241" y="376"/>
                </a:lnTo>
                <a:lnTo>
                  <a:pt x="242" y="376"/>
                </a:lnTo>
                <a:lnTo>
                  <a:pt x="242" y="376"/>
                </a:lnTo>
                <a:lnTo>
                  <a:pt x="243" y="377"/>
                </a:lnTo>
                <a:lnTo>
                  <a:pt x="243" y="377"/>
                </a:lnTo>
                <a:lnTo>
                  <a:pt x="244" y="377"/>
                </a:lnTo>
                <a:lnTo>
                  <a:pt x="244" y="377"/>
                </a:lnTo>
                <a:lnTo>
                  <a:pt x="245" y="378"/>
                </a:lnTo>
                <a:lnTo>
                  <a:pt x="245" y="378"/>
                </a:lnTo>
                <a:lnTo>
                  <a:pt x="246" y="378"/>
                </a:lnTo>
                <a:lnTo>
                  <a:pt x="246" y="378"/>
                </a:lnTo>
                <a:lnTo>
                  <a:pt x="247" y="379"/>
                </a:lnTo>
                <a:lnTo>
                  <a:pt x="248" y="379"/>
                </a:lnTo>
                <a:lnTo>
                  <a:pt x="248" y="379"/>
                </a:lnTo>
                <a:lnTo>
                  <a:pt x="249" y="379"/>
                </a:lnTo>
                <a:lnTo>
                  <a:pt x="249" y="380"/>
                </a:lnTo>
                <a:lnTo>
                  <a:pt x="250" y="380"/>
                </a:lnTo>
                <a:lnTo>
                  <a:pt x="250" y="380"/>
                </a:lnTo>
                <a:lnTo>
                  <a:pt x="251" y="381"/>
                </a:lnTo>
                <a:lnTo>
                  <a:pt x="251" y="381"/>
                </a:lnTo>
                <a:lnTo>
                  <a:pt x="252" y="381"/>
                </a:lnTo>
                <a:lnTo>
                  <a:pt x="253" y="381"/>
                </a:lnTo>
                <a:lnTo>
                  <a:pt x="253" y="382"/>
                </a:lnTo>
                <a:lnTo>
                  <a:pt x="254" y="382"/>
                </a:lnTo>
                <a:lnTo>
                  <a:pt x="254" y="382"/>
                </a:lnTo>
                <a:lnTo>
                  <a:pt x="255" y="382"/>
                </a:lnTo>
                <a:lnTo>
                  <a:pt x="255" y="383"/>
                </a:lnTo>
                <a:lnTo>
                  <a:pt x="256" y="383"/>
                </a:lnTo>
                <a:lnTo>
                  <a:pt x="256" y="383"/>
                </a:lnTo>
                <a:lnTo>
                  <a:pt x="257" y="383"/>
                </a:lnTo>
                <a:lnTo>
                  <a:pt x="258" y="384"/>
                </a:lnTo>
                <a:lnTo>
                  <a:pt x="258" y="384"/>
                </a:lnTo>
                <a:lnTo>
                  <a:pt x="259" y="384"/>
                </a:lnTo>
                <a:lnTo>
                  <a:pt x="259" y="384"/>
                </a:lnTo>
                <a:lnTo>
                  <a:pt x="260" y="385"/>
                </a:lnTo>
                <a:lnTo>
                  <a:pt x="260" y="385"/>
                </a:lnTo>
                <a:lnTo>
                  <a:pt x="261" y="385"/>
                </a:lnTo>
                <a:lnTo>
                  <a:pt x="261" y="385"/>
                </a:lnTo>
                <a:lnTo>
                  <a:pt x="262" y="385"/>
                </a:lnTo>
                <a:lnTo>
                  <a:pt x="263" y="386"/>
                </a:lnTo>
                <a:lnTo>
                  <a:pt x="263" y="386"/>
                </a:lnTo>
                <a:lnTo>
                  <a:pt x="264" y="386"/>
                </a:lnTo>
                <a:lnTo>
                  <a:pt x="264" y="386"/>
                </a:lnTo>
                <a:lnTo>
                  <a:pt x="265" y="387"/>
                </a:lnTo>
                <a:lnTo>
                  <a:pt x="265" y="387"/>
                </a:lnTo>
                <a:lnTo>
                  <a:pt x="266" y="387"/>
                </a:lnTo>
                <a:lnTo>
                  <a:pt x="266" y="387"/>
                </a:lnTo>
                <a:lnTo>
                  <a:pt x="267" y="388"/>
                </a:lnTo>
                <a:lnTo>
                  <a:pt x="267" y="388"/>
                </a:lnTo>
                <a:lnTo>
                  <a:pt x="268" y="388"/>
                </a:lnTo>
                <a:lnTo>
                  <a:pt x="269" y="388"/>
                </a:lnTo>
                <a:lnTo>
                  <a:pt x="269" y="389"/>
                </a:lnTo>
                <a:lnTo>
                  <a:pt x="270" y="389"/>
                </a:lnTo>
                <a:lnTo>
                  <a:pt x="270" y="389"/>
                </a:lnTo>
                <a:lnTo>
                  <a:pt x="271" y="389"/>
                </a:lnTo>
                <a:lnTo>
                  <a:pt x="271" y="390"/>
                </a:lnTo>
                <a:lnTo>
                  <a:pt x="272" y="390"/>
                </a:lnTo>
                <a:lnTo>
                  <a:pt x="272" y="390"/>
                </a:lnTo>
                <a:lnTo>
                  <a:pt x="273" y="390"/>
                </a:lnTo>
                <a:lnTo>
                  <a:pt x="274" y="390"/>
                </a:lnTo>
                <a:lnTo>
                  <a:pt x="274" y="391"/>
                </a:lnTo>
                <a:lnTo>
                  <a:pt x="275" y="391"/>
                </a:lnTo>
                <a:lnTo>
                  <a:pt x="275" y="391"/>
                </a:lnTo>
                <a:lnTo>
                  <a:pt x="276" y="391"/>
                </a:lnTo>
                <a:lnTo>
                  <a:pt x="276" y="392"/>
                </a:lnTo>
                <a:lnTo>
                  <a:pt x="277" y="392"/>
                </a:lnTo>
                <a:lnTo>
                  <a:pt x="277" y="392"/>
                </a:lnTo>
                <a:lnTo>
                  <a:pt x="278" y="392"/>
                </a:lnTo>
                <a:lnTo>
                  <a:pt x="279" y="392"/>
                </a:lnTo>
                <a:lnTo>
                  <a:pt x="279" y="393"/>
                </a:lnTo>
                <a:lnTo>
                  <a:pt x="280" y="393"/>
                </a:lnTo>
                <a:lnTo>
                  <a:pt x="280" y="393"/>
                </a:lnTo>
                <a:lnTo>
                  <a:pt x="281" y="393"/>
                </a:lnTo>
                <a:lnTo>
                  <a:pt x="281" y="394"/>
                </a:lnTo>
                <a:lnTo>
                  <a:pt x="282" y="394"/>
                </a:lnTo>
                <a:lnTo>
                  <a:pt x="282" y="394"/>
                </a:lnTo>
                <a:lnTo>
                  <a:pt x="283" y="394"/>
                </a:lnTo>
                <a:lnTo>
                  <a:pt x="283" y="394"/>
                </a:lnTo>
                <a:lnTo>
                  <a:pt x="284" y="395"/>
                </a:lnTo>
                <a:lnTo>
                  <a:pt x="285" y="395"/>
                </a:lnTo>
                <a:lnTo>
                  <a:pt x="285" y="395"/>
                </a:lnTo>
                <a:lnTo>
                  <a:pt x="286" y="395"/>
                </a:lnTo>
                <a:lnTo>
                  <a:pt x="286" y="395"/>
                </a:lnTo>
                <a:lnTo>
                  <a:pt x="287" y="396"/>
                </a:lnTo>
                <a:lnTo>
                  <a:pt x="287" y="396"/>
                </a:lnTo>
                <a:lnTo>
                  <a:pt x="288" y="396"/>
                </a:lnTo>
                <a:lnTo>
                  <a:pt x="288" y="396"/>
                </a:lnTo>
                <a:lnTo>
                  <a:pt x="289" y="397"/>
                </a:lnTo>
                <a:lnTo>
                  <a:pt x="290" y="397"/>
                </a:lnTo>
                <a:lnTo>
                  <a:pt x="290" y="397"/>
                </a:lnTo>
                <a:lnTo>
                  <a:pt x="291" y="397"/>
                </a:lnTo>
                <a:lnTo>
                  <a:pt x="291" y="397"/>
                </a:lnTo>
                <a:lnTo>
                  <a:pt x="292" y="398"/>
                </a:lnTo>
                <a:lnTo>
                  <a:pt x="292" y="398"/>
                </a:lnTo>
                <a:lnTo>
                  <a:pt x="293" y="398"/>
                </a:lnTo>
                <a:lnTo>
                  <a:pt x="293" y="398"/>
                </a:lnTo>
                <a:lnTo>
                  <a:pt x="294" y="398"/>
                </a:lnTo>
                <a:lnTo>
                  <a:pt x="295" y="399"/>
                </a:lnTo>
                <a:lnTo>
                  <a:pt x="295" y="399"/>
                </a:lnTo>
                <a:lnTo>
                  <a:pt x="296" y="399"/>
                </a:lnTo>
                <a:lnTo>
                  <a:pt x="296" y="399"/>
                </a:lnTo>
                <a:lnTo>
                  <a:pt x="297" y="399"/>
                </a:lnTo>
                <a:lnTo>
                  <a:pt x="297" y="400"/>
                </a:lnTo>
                <a:lnTo>
                  <a:pt x="298" y="400"/>
                </a:lnTo>
                <a:lnTo>
                  <a:pt x="298" y="400"/>
                </a:lnTo>
                <a:lnTo>
                  <a:pt x="299" y="400"/>
                </a:lnTo>
                <a:lnTo>
                  <a:pt x="299" y="400"/>
                </a:lnTo>
                <a:lnTo>
                  <a:pt x="300" y="401"/>
                </a:lnTo>
                <a:lnTo>
                  <a:pt x="301" y="401"/>
                </a:lnTo>
                <a:lnTo>
                  <a:pt x="301" y="401"/>
                </a:lnTo>
                <a:lnTo>
                  <a:pt x="302" y="401"/>
                </a:lnTo>
                <a:lnTo>
                  <a:pt x="302" y="401"/>
                </a:lnTo>
                <a:lnTo>
                  <a:pt x="303" y="402"/>
                </a:lnTo>
                <a:lnTo>
                  <a:pt x="303" y="402"/>
                </a:lnTo>
                <a:lnTo>
                  <a:pt x="304" y="402"/>
                </a:lnTo>
                <a:lnTo>
                  <a:pt x="304" y="402"/>
                </a:lnTo>
                <a:lnTo>
                  <a:pt x="305" y="402"/>
                </a:lnTo>
                <a:lnTo>
                  <a:pt x="306" y="403"/>
                </a:lnTo>
                <a:lnTo>
                  <a:pt x="306" y="403"/>
                </a:lnTo>
                <a:lnTo>
                  <a:pt x="307" y="403"/>
                </a:lnTo>
                <a:lnTo>
                  <a:pt x="307" y="403"/>
                </a:lnTo>
                <a:lnTo>
                  <a:pt x="308" y="403"/>
                </a:lnTo>
                <a:lnTo>
                  <a:pt x="308" y="404"/>
                </a:lnTo>
                <a:lnTo>
                  <a:pt x="309" y="404"/>
                </a:lnTo>
                <a:lnTo>
                  <a:pt x="309" y="404"/>
                </a:lnTo>
                <a:lnTo>
                  <a:pt x="310" y="404"/>
                </a:lnTo>
                <a:lnTo>
                  <a:pt x="311" y="404"/>
                </a:lnTo>
                <a:lnTo>
                  <a:pt x="311" y="404"/>
                </a:lnTo>
                <a:lnTo>
                  <a:pt x="312" y="405"/>
                </a:lnTo>
                <a:lnTo>
                  <a:pt x="312" y="405"/>
                </a:lnTo>
                <a:lnTo>
                  <a:pt x="313" y="405"/>
                </a:lnTo>
                <a:lnTo>
                  <a:pt x="313" y="405"/>
                </a:lnTo>
                <a:lnTo>
                  <a:pt x="314" y="405"/>
                </a:lnTo>
                <a:lnTo>
                  <a:pt x="314" y="406"/>
                </a:lnTo>
                <a:lnTo>
                  <a:pt x="315" y="406"/>
                </a:lnTo>
                <a:lnTo>
                  <a:pt x="315" y="406"/>
                </a:lnTo>
                <a:lnTo>
                  <a:pt x="316" y="406"/>
                </a:lnTo>
                <a:lnTo>
                  <a:pt x="317" y="406"/>
                </a:lnTo>
                <a:lnTo>
                  <a:pt x="317" y="407"/>
                </a:lnTo>
                <a:lnTo>
                  <a:pt x="318" y="407"/>
                </a:lnTo>
                <a:lnTo>
                  <a:pt x="318" y="407"/>
                </a:lnTo>
                <a:lnTo>
                  <a:pt x="319" y="407"/>
                </a:lnTo>
                <a:lnTo>
                  <a:pt x="319" y="407"/>
                </a:lnTo>
                <a:lnTo>
                  <a:pt x="320" y="407"/>
                </a:lnTo>
                <a:lnTo>
                  <a:pt x="320" y="408"/>
                </a:lnTo>
                <a:lnTo>
                  <a:pt x="321" y="408"/>
                </a:lnTo>
                <a:lnTo>
                  <a:pt x="322" y="408"/>
                </a:lnTo>
                <a:lnTo>
                  <a:pt x="322" y="408"/>
                </a:lnTo>
                <a:lnTo>
                  <a:pt x="323" y="408"/>
                </a:lnTo>
                <a:lnTo>
                  <a:pt x="323" y="409"/>
                </a:lnTo>
                <a:lnTo>
                  <a:pt x="324" y="409"/>
                </a:lnTo>
                <a:lnTo>
                  <a:pt x="324" y="409"/>
                </a:lnTo>
                <a:lnTo>
                  <a:pt x="325" y="409"/>
                </a:lnTo>
                <a:lnTo>
                  <a:pt x="325" y="409"/>
                </a:lnTo>
                <a:lnTo>
                  <a:pt x="326" y="409"/>
                </a:lnTo>
                <a:lnTo>
                  <a:pt x="327" y="410"/>
                </a:lnTo>
                <a:lnTo>
                  <a:pt x="327" y="410"/>
                </a:lnTo>
                <a:lnTo>
                  <a:pt x="328" y="410"/>
                </a:lnTo>
                <a:lnTo>
                  <a:pt x="328" y="410"/>
                </a:lnTo>
                <a:lnTo>
                  <a:pt x="329" y="410"/>
                </a:lnTo>
                <a:lnTo>
                  <a:pt x="329" y="410"/>
                </a:lnTo>
                <a:lnTo>
                  <a:pt x="330" y="411"/>
                </a:lnTo>
                <a:lnTo>
                  <a:pt x="330" y="411"/>
                </a:lnTo>
                <a:lnTo>
                  <a:pt x="331" y="411"/>
                </a:lnTo>
                <a:lnTo>
                  <a:pt x="332" y="411"/>
                </a:lnTo>
                <a:lnTo>
                  <a:pt x="332" y="411"/>
                </a:lnTo>
                <a:lnTo>
                  <a:pt x="333" y="411"/>
                </a:lnTo>
                <a:lnTo>
                  <a:pt x="333" y="412"/>
                </a:lnTo>
                <a:lnTo>
                  <a:pt x="334" y="412"/>
                </a:lnTo>
                <a:lnTo>
                  <a:pt x="334" y="412"/>
                </a:lnTo>
                <a:lnTo>
                  <a:pt x="335" y="412"/>
                </a:lnTo>
                <a:lnTo>
                  <a:pt x="335" y="412"/>
                </a:lnTo>
                <a:lnTo>
                  <a:pt x="336" y="413"/>
                </a:lnTo>
                <a:lnTo>
                  <a:pt x="336" y="413"/>
                </a:lnTo>
                <a:lnTo>
                  <a:pt x="337" y="413"/>
                </a:lnTo>
                <a:lnTo>
                  <a:pt x="338" y="413"/>
                </a:lnTo>
                <a:lnTo>
                  <a:pt x="338" y="413"/>
                </a:lnTo>
                <a:lnTo>
                  <a:pt x="339" y="413"/>
                </a:lnTo>
                <a:lnTo>
                  <a:pt x="339" y="414"/>
                </a:lnTo>
                <a:lnTo>
                  <a:pt x="340" y="414"/>
                </a:lnTo>
                <a:lnTo>
                  <a:pt x="340" y="414"/>
                </a:lnTo>
                <a:lnTo>
                  <a:pt x="341" y="414"/>
                </a:lnTo>
                <a:lnTo>
                  <a:pt x="341" y="414"/>
                </a:lnTo>
                <a:lnTo>
                  <a:pt x="342" y="414"/>
                </a:lnTo>
                <a:lnTo>
                  <a:pt x="343" y="415"/>
                </a:lnTo>
                <a:lnTo>
                  <a:pt x="343" y="415"/>
                </a:lnTo>
                <a:lnTo>
                  <a:pt x="344" y="415"/>
                </a:lnTo>
                <a:lnTo>
                  <a:pt x="344" y="415"/>
                </a:lnTo>
                <a:lnTo>
                  <a:pt x="345" y="415"/>
                </a:lnTo>
                <a:lnTo>
                  <a:pt x="345" y="415"/>
                </a:lnTo>
                <a:lnTo>
                  <a:pt x="346" y="415"/>
                </a:lnTo>
                <a:lnTo>
                  <a:pt x="346" y="416"/>
                </a:lnTo>
                <a:lnTo>
                  <a:pt x="347" y="416"/>
                </a:lnTo>
                <a:lnTo>
                  <a:pt x="348" y="416"/>
                </a:lnTo>
                <a:lnTo>
                  <a:pt x="348" y="416"/>
                </a:lnTo>
                <a:lnTo>
                  <a:pt x="349" y="416"/>
                </a:lnTo>
                <a:lnTo>
                  <a:pt x="349" y="416"/>
                </a:lnTo>
                <a:lnTo>
                  <a:pt x="350" y="417"/>
                </a:lnTo>
                <a:lnTo>
                  <a:pt x="350" y="417"/>
                </a:lnTo>
                <a:lnTo>
                  <a:pt x="351" y="417"/>
                </a:lnTo>
                <a:lnTo>
                  <a:pt x="351" y="417"/>
                </a:lnTo>
                <a:lnTo>
                  <a:pt x="352" y="417"/>
                </a:lnTo>
                <a:lnTo>
                  <a:pt x="352" y="417"/>
                </a:lnTo>
                <a:lnTo>
                  <a:pt x="353" y="418"/>
                </a:lnTo>
                <a:lnTo>
                  <a:pt x="354" y="418"/>
                </a:lnTo>
                <a:lnTo>
                  <a:pt x="354" y="418"/>
                </a:lnTo>
                <a:lnTo>
                  <a:pt x="355" y="418"/>
                </a:lnTo>
                <a:lnTo>
                  <a:pt x="355" y="418"/>
                </a:lnTo>
                <a:lnTo>
                  <a:pt x="356" y="418"/>
                </a:lnTo>
                <a:lnTo>
                  <a:pt x="356" y="418"/>
                </a:lnTo>
                <a:lnTo>
                  <a:pt x="357" y="419"/>
                </a:lnTo>
                <a:lnTo>
                  <a:pt x="357" y="419"/>
                </a:lnTo>
                <a:lnTo>
                  <a:pt x="358" y="419"/>
                </a:lnTo>
                <a:lnTo>
                  <a:pt x="359" y="419"/>
                </a:lnTo>
                <a:lnTo>
                  <a:pt x="359" y="419"/>
                </a:lnTo>
                <a:lnTo>
                  <a:pt x="360" y="419"/>
                </a:lnTo>
                <a:lnTo>
                  <a:pt x="360" y="420"/>
                </a:lnTo>
                <a:lnTo>
                  <a:pt x="361" y="420"/>
                </a:lnTo>
                <a:lnTo>
                  <a:pt x="361" y="420"/>
                </a:lnTo>
                <a:lnTo>
                  <a:pt x="362" y="420"/>
                </a:lnTo>
                <a:lnTo>
                  <a:pt x="362" y="420"/>
                </a:lnTo>
                <a:lnTo>
                  <a:pt x="363" y="420"/>
                </a:lnTo>
                <a:lnTo>
                  <a:pt x="364" y="420"/>
                </a:lnTo>
                <a:lnTo>
                  <a:pt x="364" y="421"/>
                </a:lnTo>
                <a:lnTo>
                  <a:pt x="365" y="421"/>
                </a:lnTo>
                <a:lnTo>
                  <a:pt x="365" y="421"/>
                </a:lnTo>
                <a:lnTo>
                  <a:pt x="366" y="421"/>
                </a:lnTo>
                <a:lnTo>
                  <a:pt x="366" y="421"/>
                </a:lnTo>
                <a:lnTo>
                  <a:pt x="367" y="421"/>
                </a:lnTo>
                <a:lnTo>
                  <a:pt x="367" y="421"/>
                </a:lnTo>
                <a:lnTo>
                  <a:pt x="368" y="422"/>
                </a:lnTo>
                <a:lnTo>
                  <a:pt x="368" y="422"/>
                </a:lnTo>
                <a:lnTo>
                  <a:pt x="369" y="422"/>
                </a:lnTo>
                <a:lnTo>
                  <a:pt x="370" y="422"/>
                </a:lnTo>
                <a:lnTo>
                  <a:pt x="370" y="422"/>
                </a:lnTo>
                <a:lnTo>
                  <a:pt x="371" y="422"/>
                </a:lnTo>
                <a:lnTo>
                  <a:pt x="371" y="422"/>
                </a:lnTo>
                <a:lnTo>
                  <a:pt x="372" y="423"/>
                </a:lnTo>
                <a:lnTo>
                  <a:pt x="372" y="423"/>
                </a:lnTo>
                <a:lnTo>
                  <a:pt x="373" y="423"/>
                </a:lnTo>
                <a:lnTo>
                  <a:pt x="373" y="423"/>
                </a:lnTo>
                <a:lnTo>
                  <a:pt x="374" y="423"/>
                </a:lnTo>
                <a:lnTo>
                  <a:pt x="375" y="423"/>
                </a:lnTo>
                <a:lnTo>
                  <a:pt x="375" y="423"/>
                </a:lnTo>
                <a:lnTo>
                  <a:pt x="376" y="424"/>
                </a:lnTo>
                <a:lnTo>
                  <a:pt x="376" y="424"/>
                </a:lnTo>
                <a:lnTo>
                  <a:pt x="377" y="424"/>
                </a:lnTo>
                <a:lnTo>
                  <a:pt x="377" y="424"/>
                </a:lnTo>
                <a:lnTo>
                  <a:pt x="378" y="424"/>
                </a:lnTo>
                <a:lnTo>
                  <a:pt x="378" y="424"/>
                </a:lnTo>
                <a:lnTo>
                  <a:pt x="379" y="424"/>
                </a:lnTo>
                <a:lnTo>
                  <a:pt x="380" y="425"/>
                </a:lnTo>
                <a:lnTo>
                  <a:pt x="380" y="425"/>
                </a:lnTo>
                <a:lnTo>
                  <a:pt x="381" y="425"/>
                </a:lnTo>
                <a:lnTo>
                  <a:pt x="381" y="425"/>
                </a:lnTo>
                <a:lnTo>
                  <a:pt x="382" y="425"/>
                </a:lnTo>
                <a:lnTo>
                  <a:pt x="382" y="425"/>
                </a:lnTo>
                <a:lnTo>
                  <a:pt x="383" y="425"/>
                </a:lnTo>
                <a:lnTo>
                  <a:pt x="383" y="426"/>
                </a:lnTo>
                <a:lnTo>
                  <a:pt x="384" y="426"/>
                </a:lnTo>
                <a:lnTo>
                  <a:pt x="385" y="426"/>
                </a:lnTo>
                <a:lnTo>
                  <a:pt x="385" y="426"/>
                </a:lnTo>
                <a:lnTo>
                  <a:pt x="386" y="426"/>
                </a:lnTo>
                <a:lnTo>
                  <a:pt x="386" y="426"/>
                </a:lnTo>
                <a:lnTo>
                  <a:pt x="387" y="426"/>
                </a:lnTo>
                <a:lnTo>
                  <a:pt x="387" y="427"/>
                </a:lnTo>
                <a:lnTo>
                  <a:pt x="388" y="427"/>
                </a:lnTo>
                <a:lnTo>
                  <a:pt x="388" y="427"/>
                </a:lnTo>
                <a:lnTo>
                  <a:pt x="389" y="427"/>
                </a:lnTo>
                <a:lnTo>
                  <a:pt x="389" y="427"/>
                </a:lnTo>
                <a:lnTo>
                  <a:pt x="390" y="427"/>
                </a:lnTo>
                <a:lnTo>
                  <a:pt x="391" y="427"/>
                </a:lnTo>
                <a:lnTo>
                  <a:pt x="391" y="427"/>
                </a:lnTo>
                <a:lnTo>
                  <a:pt x="392" y="428"/>
                </a:lnTo>
                <a:lnTo>
                  <a:pt x="392" y="428"/>
                </a:lnTo>
                <a:lnTo>
                  <a:pt x="393" y="428"/>
                </a:lnTo>
                <a:lnTo>
                  <a:pt x="393" y="428"/>
                </a:lnTo>
                <a:lnTo>
                  <a:pt x="394" y="428"/>
                </a:lnTo>
                <a:lnTo>
                  <a:pt x="394" y="428"/>
                </a:lnTo>
                <a:lnTo>
                  <a:pt x="395" y="428"/>
                </a:lnTo>
                <a:lnTo>
                  <a:pt x="396" y="429"/>
                </a:lnTo>
                <a:lnTo>
                  <a:pt x="396" y="429"/>
                </a:lnTo>
                <a:lnTo>
                  <a:pt x="397" y="429"/>
                </a:lnTo>
                <a:lnTo>
                  <a:pt x="397" y="429"/>
                </a:lnTo>
                <a:lnTo>
                  <a:pt x="398" y="429"/>
                </a:lnTo>
                <a:lnTo>
                  <a:pt x="398" y="429"/>
                </a:lnTo>
                <a:lnTo>
                  <a:pt x="399" y="429"/>
                </a:lnTo>
                <a:lnTo>
                  <a:pt x="399" y="429"/>
                </a:lnTo>
                <a:lnTo>
                  <a:pt x="400" y="430"/>
                </a:lnTo>
                <a:lnTo>
                  <a:pt x="401" y="430"/>
                </a:lnTo>
                <a:lnTo>
                  <a:pt x="401" y="430"/>
                </a:lnTo>
                <a:lnTo>
                  <a:pt x="402" y="430"/>
                </a:lnTo>
                <a:lnTo>
                  <a:pt x="402" y="430"/>
                </a:lnTo>
                <a:lnTo>
                  <a:pt x="403" y="430"/>
                </a:lnTo>
                <a:lnTo>
                  <a:pt x="403" y="430"/>
                </a:lnTo>
                <a:lnTo>
                  <a:pt x="404" y="430"/>
                </a:lnTo>
                <a:lnTo>
                  <a:pt x="404" y="431"/>
                </a:lnTo>
                <a:lnTo>
                  <a:pt x="405" y="431"/>
                </a:lnTo>
                <a:lnTo>
                  <a:pt x="405" y="431"/>
                </a:lnTo>
                <a:lnTo>
                  <a:pt x="406" y="431"/>
                </a:lnTo>
                <a:lnTo>
                  <a:pt x="407" y="431"/>
                </a:lnTo>
                <a:lnTo>
                  <a:pt x="407" y="431"/>
                </a:lnTo>
                <a:lnTo>
                  <a:pt x="408" y="431"/>
                </a:lnTo>
                <a:lnTo>
                  <a:pt x="408" y="431"/>
                </a:lnTo>
                <a:lnTo>
                  <a:pt x="409" y="432"/>
                </a:lnTo>
                <a:lnTo>
                  <a:pt x="409" y="432"/>
                </a:lnTo>
                <a:lnTo>
                  <a:pt x="410" y="432"/>
                </a:lnTo>
                <a:lnTo>
                  <a:pt x="410" y="432"/>
                </a:lnTo>
                <a:lnTo>
                  <a:pt x="411" y="432"/>
                </a:lnTo>
                <a:lnTo>
                  <a:pt x="412" y="432"/>
                </a:lnTo>
                <a:lnTo>
                  <a:pt x="412" y="432"/>
                </a:lnTo>
                <a:lnTo>
                  <a:pt x="413" y="432"/>
                </a:lnTo>
                <a:lnTo>
                  <a:pt x="413" y="433"/>
                </a:lnTo>
                <a:lnTo>
                  <a:pt x="414" y="433"/>
                </a:lnTo>
                <a:lnTo>
                  <a:pt x="414" y="433"/>
                </a:lnTo>
                <a:lnTo>
                  <a:pt x="415" y="433"/>
                </a:lnTo>
                <a:lnTo>
                  <a:pt x="415" y="433"/>
                </a:lnTo>
                <a:lnTo>
                  <a:pt x="416" y="433"/>
                </a:lnTo>
                <a:lnTo>
                  <a:pt x="417" y="433"/>
                </a:lnTo>
                <a:lnTo>
                  <a:pt x="417" y="433"/>
                </a:lnTo>
                <a:lnTo>
                  <a:pt x="418" y="434"/>
                </a:lnTo>
                <a:lnTo>
                  <a:pt x="418" y="434"/>
                </a:lnTo>
                <a:lnTo>
                  <a:pt x="419" y="434"/>
                </a:lnTo>
                <a:lnTo>
                  <a:pt x="419" y="434"/>
                </a:lnTo>
                <a:lnTo>
                  <a:pt x="420" y="434"/>
                </a:lnTo>
                <a:lnTo>
                  <a:pt x="420" y="434"/>
                </a:lnTo>
                <a:lnTo>
                  <a:pt x="421" y="434"/>
                </a:lnTo>
                <a:lnTo>
                  <a:pt x="421" y="434"/>
                </a:lnTo>
                <a:lnTo>
                  <a:pt x="422" y="435"/>
                </a:lnTo>
                <a:lnTo>
                  <a:pt x="423" y="435"/>
                </a:lnTo>
                <a:lnTo>
                  <a:pt x="423" y="435"/>
                </a:lnTo>
                <a:lnTo>
                  <a:pt x="424" y="435"/>
                </a:lnTo>
                <a:lnTo>
                  <a:pt x="424" y="435"/>
                </a:lnTo>
                <a:lnTo>
                  <a:pt x="425" y="435"/>
                </a:lnTo>
                <a:lnTo>
                  <a:pt x="425" y="435"/>
                </a:lnTo>
                <a:lnTo>
                  <a:pt x="426" y="435"/>
                </a:lnTo>
                <a:lnTo>
                  <a:pt x="426" y="435"/>
                </a:lnTo>
                <a:lnTo>
                  <a:pt x="427" y="436"/>
                </a:lnTo>
                <a:lnTo>
                  <a:pt x="428" y="436"/>
                </a:lnTo>
                <a:lnTo>
                  <a:pt x="428" y="436"/>
                </a:lnTo>
                <a:lnTo>
                  <a:pt x="429" y="436"/>
                </a:lnTo>
                <a:lnTo>
                  <a:pt x="429" y="436"/>
                </a:lnTo>
                <a:lnTo>
                  <a:pt x="430" y="436"/>
                </a:lnTo>
                <a:lnTo>
                  <a:pt x="430" y="436"/>
                </a:lnTo>
                <a:lnTo>
                  <a:pt x="431" y="436"/>
                </a:lnTo>
                <a:lnTo>
                  <a:pt x="431" y="437"/>
                </a:lnTo>
                <a:lnTo>
                  <a:pt x="432" y="437"/>
                </a:lnTo>
                <a:lnTo>
                  <a:pt x="433" y="437"/>
                </a:lnTo>
                <a:lnTo>
                  <a:pt x="433" y="437"/>
                </a:lnTo>
                <a:lnTo>
                  <a:pt x="434" y="437"/>
                </a:lnTo>
                <a:lnTo>
                  <a:pt x="434" y="437"/>
                </a:lnTo>
                <a:lnTo>
                  <a:pt x="435" y="437"/>
                </a:lnTo>
                <a:lnTo>
                  <a:pt x="435" y="437"/>
                </a:lnTo>
                <a:lnTo>
                  <a:pt x="436" y="437"/>
                </a:lnTo>
                <a:lnTo>
                  <a:pt x="436" y="438"/>
                </a:lnTo>
                <a:lnTo>
                  <a:pt x="437" y="438"/>
                </a:lnTo>
                <a:lnTo>
                  <a:pt x="437" y="438"/>
                </a:lnTo>
                <a:lnTo>
                  <a:pt x="438" y="438"/>
                </a:lnTo>
                <a:lnTo>
                  <a:pt x="439" y="438"/>
                </a:lnTo>
                <a:lnTo>
                  <a:pt x="439" y="438"/>
                </a:lnTo>
                <a:lnTo>
                  <a:pt x="440" y="438"/>
                </a:lnTo>
                <a:lnTo>
                  <a:pt x="440" y="438"/>
                </a:lnTo>
                <a:lnTo>
                  <a:pt x="441" y="438"/>
                </a:lnTo>
                <a:lnTo>
                  <a:pt x="441" y="439"/>
                </a:lnTo>
                <a:lnTo>
                  <a:pt x="442" y="439"/>
                </a:lnTo>
                <a:lnTo>
                  <a:pt x="442" y="439"/>
                </a:lnTo>
                <a:lnTo>
                  <a:pt x="443" y="439"/>
                </a:lnTo>
                <a:lnTo>
                  <a:pt x="444" y="439"/>
                </a:lnTo>
                <a:lnTo>
                  <a:pt x="444" y="439"/>
                </a:lnTo>
                <a:lnTo>
                  <a:pt x="445" y="439"/>
                </a:lnTo>
                <a:lnTo>
                  <a:pt x="445" y="439"/>
                </a:lnTo>
                <a:lnTo>
                  <a:pt x="446" y="439"/>
                </a:lnTo>
                <a:lnTo>
                  <a:pt x="446" y="440"/>
                </a:lnTo>
                <a:lnTo>
                  <a:pt x="447" y="440"/>
                </a:lnTo>
                <a:lnTo>
                  <a:pt x="447" y="440"/>
                </a:lnTo>
                <a:lnTo>
                  <a:pt x="448" y="440"/>
                </a:lnTo>
                <a:lnTo>
                  <a:pt x="449" y="440"/>
                </a:lnTo>
                <a:lnTo>
                  <a:pt x="449" y="440"/>
                </a:lnTo>
                <a:lnTo>
                  <a:pt x="450" y="440"/>
                </a:lnTo>
                <a:lnTo>
                  <a:pt x="450" y="440"/>
                </a:lnTo>
                <a:lnTo>
                  <a:pt x="451" y="440"/>
                </a:lnTo>
                <a:lnTo>
                  <a:pt x="451" y="440"/>
                </a:lnTo>
                <a:lnTo>
                  <a:pt x="452" y="441"/>
                </a:lnTo>
                <a:lnTo>
                  <a:pt x="452" y="441"/>
                </a:lnTo>
                <a:lnTo>
                  <a:pt x="453" y="441"/>
                </a:lnTo>
                <a:lnTo>
                  <a:pt x="454" y="441"/>
                </a:lnTo>
                <a:lnTo>
                  <a:pt x="454" y="441"/>
                </a:lnTo>
                <a:lnTo>
                  <a:pt x="455" y="441"/>
                </a:lnTo>
                <a:lnTo>
                  <a:pt x="455" y="441"/>
                </a:lnTo>
                <a:lnTo>
                  <a:pt x="456" y="441"/>
                </a:lnTo>
                <a:lnTo>
                  <a:pt x="456" y="441"/>
                </a:lnTo>
                <a:lnTo>
                  <a:pt x="457" y="442"/>
                </a:lnTo>
                <a:lnTo>
                  <a:pt x="457" y="442"/>
                </a:lnTo>
                <a:lnTo>
                  <a:pt x="458" y="442"/>
                </a:lnTo>
                <a:lnTo>
                  <a:pt x="458" y="442"/>
                </a:lnTo>
                <a:lnTo>
                  <a:pt x="459" y="442"/>
                </a:lnTo>
                <a:lnTo>
                  <a:pt x="460" y="442"/>
                </a:lnTo>
                <a:lnTo>
                  <a:pt x="460" y="442"/>
                </a:lnTo>
                <a:lnTo>
                  <a:pt x="461" y="442"/>
                </a:lnTo>
                <a:lnTo>
                  <a:pt x="461" y="442"/>
                </a:lnTo>
                <a:lnTo>
                  <a:pt x="462" y="442"/>
                </a:lnTo>
                <a:lnTo>
                  <a:pt x="462" y="443"/>
                </a:lnTo>
                <a:lnTo>
                  <a:pt x="463" y="443"/>
                </a:lnTo>
                <a:lnTo>
                  <a:pt x="463" y="443"/>
                </a:lnTo>
                <a:lnTo>
                  <a:pt x="464" y="443"/>
                </a:lnTo>
                <a:lnTo>
                  <a:pt x="465" y="443"/>
                </a:lnTo>
                <a:lnTo>
                  <a:pt x="465" y="443"/>
                </a:lnTo>
                <a:lnTo>
                  <a:pt x="466" y="443"/>
                </a:lnTo>
                <a:lnTo>
                  <a:pt x="466" y="443"/>
                </a:lnTo>
                <a:lnTo>
                  <a:pt x="467" y="443"/>
                </a:lnTo>
                <a:lnTo>
                  <a:pt x="467" y="443"/>
                </a:lnTo>
                <a:lnTo>
                  <a:pt x="468" y="444"/>
                </a:lnTo>
                <a:lnTo>
                  <a:pt x="468" y="444"/>
                </a:lnTo>
                <a:lnTo>
                  <a:pt x="469" y="444"/>
                </a:lnTo>
                <a:lnTo>
                  <a:pt x="470" y="444"/>
                </a:lnTo>
                <a:lnTo>
                  <a:pt x="470" y="444"/>
                </a:lnTo>
                <a:lnTo>
                  <a:pt x="471" y="444"/>
                </a:lnTo>
                <a:lnTo>
                  <a:pt x="471" y="444"/>
                </a:lnTo>
                <a:lnTo>
                  <a:pt x="472" y="444"/>
                </a:lnTo>
                <a:lnTo>
                  <a:pt x="472" y="444"/>
                </a:lnTo>
                <a:lnTo>
                  <a:pt x="473" y="444"/>
                </a:lnTo>
                <a:lnTo>
                  <a:pt x="473" y="445"/>
                </a:lnTo>
                <a:lnTo>
                  <a:pt x="474" y="445"/>
                </a:lnTo>
                <a:lnTo>
                  <a:pt x="474" y="445"/>
                </a:lnTo>
                <a:lnTo>
                  <a:pt x="475" y="445"/>
                </a:lnTo>
                <a:lnTo>
                  <a:pt x="476" y="445"/>
                </a:lnTo>
                <a:lnTo>
                  <a:pt x="476" y="445"/>
                </a:lnTo>
                <a:lnTo>
                  <a:pt x="477" y="445"/>
                </a:lnTo>
                <a:lnTo>
                  <a:pt x="477" y="445"/>
                </a:lnTo>
                <a:lnTo>
                  <a:pt x="478" y="445"/>
                </a:lnTo>
                <a:lnTo>
                  <a:pt x="478" y="445"/>
                </a:lnTo>
                <a:lnTo>
                  <a:pt x="479" y="446"/>
                </a:lnTo>
                <a:lnTo>
                  <a:pt x="479" y="446"/>
                </a:lnTo>
                <a:lnTo>
                  <a:pt x="480" y="446"/>
                </a:lnTo>
                <a:lnTo>
                  <a:pt x="481" y="446"/>
                </a:lnTo>
                <a:lnTo>
                  <a:pt x="481" y="446"/>
                </a:lnTo>
                <a:lnTo>
                  <a:pt x="482" y="446"/>
                </a:lnTo>
                <a:lnTo>
                  <a:pt x="482" y="446"/>
                </a:lnTo>
                <a:lnTo>
                  <a:pt x="483" y="446"/>
                </a:lnTo>
                <a:lnTo>
                  <a:pt x="483" y="446"/>
                </a:lnTo>
                <a:lnTo>
                  <a:pt x="484" y="446"/>
                </a:lnTo>
                <a:lnTo>
                  <a:pt x="484" y="446"/>
                </a:lnTo>
                <a:lnTo>
                  <a:pt x="485" y="447"/>
                </a:lnTo>
                <a:lnTo>
                  <a:pt x="486" y="447"/>
                </a:lnTo>
                <a:lnTo>
                  <a:pt x="486" y="447"/>
                </a:lnTo>
                <a:lnTo>
                  <a:pt x="487" y="447"/>
                </a:lnTo>
                <a:lnTo>
                  <a:pt x="487" y="447"/>
                </a:lnTo>
                <a:lnTo>
                  <a:pt x="488" y="447"/>
                </a:lnTo>
                <a:lnTo>
                  <a:pt x="488" y="447"/>
                </a:lnTo>
                <a:lnTo>
                  <a:pt x="489" y="447"/>
                </a:lnTo>
                <a:lnTo>
                  <a:pt x="489" y="447"/>
                </a:lnTo>
                <a:lnTo>
                  <a:pt x="490" y="447"/>
                </a:lnTo>
                <a:lnTo>
                  <a:pt x="490" y="448"/>
                </a:lnTo>
                <a:lnTo>
                  <a:pt x="491" y="448"/>
                </a:lnTo>
                <a:lnTo>
                  <a:pt x="492" y="448"/>
                </a:lnTo>
                <a:lnTo>
                  <a:pt x="492" y="448"/>
                </a:lnTo>
                <a:lnTo>
                  <a:pt x="493" y="448"/>
                </a:lnTo>
                <a:lnTo>
                  <a:pt x="493" y="448"/>
                </a:lnTo>
                <a:lnTo>
                  <a:pt x="494" y="448"/>
                </a:lnTo>
                <a:lnTo>
                  <a:pt x="494" y="448"/>
                </a:lnTo>
                <a:lnTo>
                  <a:pt x="495" y="448"/>
                </a:lnTo>
                <a:lnTo>
                  <a:pt x="495" y="448"/>
                </a:lnTo>
                <a:lnTo>
                  <a:pt x="496" y="448"/>
                </a:lnTo>
                <a:lnTo>
                  <a:pt x="497" y="449"/>
                </a:lnTo>
                <a:lnTo>
                  <a:pt x="497" y="449"/>
                </a:lnTo>
                <a:lnTo>
                  <a:pt x="498" y="449"/>
                </a:lnTo>
                <a:lnTo>
                  <a:pt x="498" y="449"/>
                </a:lnTo>
                <a:lnTo>
                  <a:pt x="499" y="449"/>
                </a:lnTo>
                <a:lnTo>
                  <a:pt x="499" y="449"/>
                </a:lnTo>
                <a:lnTo>
                  <a:pt x="500" y="449"/>
                </a:lnTo>
                <a:lnTo>
                  <a:pt x="500" y="449"/>
                </a:lnTo>
                <a:lnTo>
                  <a:pt x="501" y="449"/>
                </a:lnTo>
                <a:lnTo>
                  <a:pt x="502" y="449"/>
                </a:lnTo>
                <a:lnTo>
                  <a:pt x="502" y="449"/>
                </a:lnTo>
                <a:lnTo>
                  <a:pt x="503" y="450"/>
                </a:lnTo>
                <a:lnTo>
                  <a:pt x="503" y="450"/>
                </a:lnTo>
                <a:lnTo>
                  <a:pt x="504" y="450"/>
                </a:lnTo>
                <a:lnTo>
                  <a:pt x="504" y="450"/>
                </a:lnTo>
                <a:lnTo>
                  <a:pt x="505" y="450"/>
                </a:lnTo>
                <a:lnTo>
                  <a:pt x="505" y="450"/>
                </a:lnTo>
                <a:lnTo>
                  <a:pt x="506" y="450"/>
                </a:lnTo>
                <a:lnTo>
                  <a:pt x="507" y="450"/>
                </a:lnTo>
                <a:lnTo>
                  <a:pt x="507" y="450"/>
                </a:lnTo>
                <a:lnTo>
                  <a:pt x="508" y="450"/>
                </a:lnTo>
                <a:lnTo>
                  <a:pt x="508" y="450"/>
                </a:lnTo>
                <a:lnTo>
                  <a:pt x="509" y="451"/>
                </a:lnTo>
                <a:lnTo>
                  <a:pt x="509" y="451"/>
                </a:lnTo>
                <a:lnTo>
                  <a:pt x="510" y="451"/>
                </a:lnTo>
                <a:lnTo>
                  <a:pt x="510" y="451"/>
                </a:lnTo>
                <a:lnTo>
                  <a:pt x="511" y="451"/>
                </a:lnTo>
                <a:lnTo>
                  <a:pt x="511" y="451"/>
                </a:lnTo>
                <a:lnTo>
                  <a:pt x="512" y="451"/>
                </a:lnTo>
                <a:lnTo>
                  <a:pt x="513" y="451"/>
                </a:lnTo>
                <a:lnTo>
                  <a:pt x="513" y="451"/>
                </a:lnTo>
                <a:lnTo>
                  <a:pt x="514" y="451"/>
                </a:lnTo>
                <a:lnTo>
                  <a:pt x="514" y="451"/>
                </a:lnTo>
                <a:lnTo>
                  <a:pt x="515" y="451"/>
                </a:lnTo>
                <a:lnTo>
                  <a:pt x="515" y="452"/>
                </a:lnTo>
                <a:lnTo>
                  <a:pt x="516" y="452"/>
                </a:lnTo>
                <a:lnTo>
                  <a:pt x="516" y="452"/>
                </a:lnTo>
                <a:lnTo>
                  <a:pt x="517" y="452"/>
                </a:lnTo>
                <a:lnTo>
                  <a:pt x="518" y="452"/>
                </a:lnTo>
                <a:lnTo>
                  <a:pt x="518" y="452"/>
                </a:lnTo>
                <a:lnTo>
                  <a:pt x="519" y="452"/>
                </a:lnTo>
                <a:lnTo>
                  <a:pt x="519" y="452"/>
                </a:lnTo>
                <a:lnTo>
                  <a:pt x="520" y="452"/>
                </a:lnTo>
                <a:lnTo>
                  <a:pt x="520" y="452"/>
                </a:lnTo>
                <a:lnTo>
                  <a:pt x="521" y="452"/>
                </a:lnTo>
                <a:lnTo>
                  <a:pt x="521" y="452"/>
                </a:lnTo>
                <a:lnTo>
                  <a:pt x="522" y="453"/>
                </a:lnTo>
                <a:lnTo>
                  <a:pt x="523" y="453"/>
                </a:lnTo>
                <a:lnTo>
                  <a:pt x="523" y="453"/>
                </a:lnTo>
                <a:lnTo>
                  <a:pt x="524" y="453"/>
                </a:lnTo>
                <a:lnTo>
                  <a:pt x="524" y="453"/>
                </a:lnTo>
                <a:lnTo>
                  <a:pt x="525" y="453"/>
                </a:lnTo>
                <a:lnTo>
                  <a:pt x="525" y="453"/>
                </a:lnTo>
                <a:lnTo>
                  <a:pt x="526" y="453"/>
                </a:lnTo>
                <a:lnTo>
                  <a:pt x="526" y="453"/>
                </a:lnTo>
                <a:lnTo>
                  <a:pt x="527" y="453"/>
                </a:lnTo>
                <a:lnTo>
                  <a:pt x="527" y="453"/>
                </a:lnTo>
                <a:lnTo>
                  <a:pt x="528" y="453"/>
                </a:lnTo>
                <a:lnTo>
                  <a:pt x="529" y="454"/>
                </a:lnTo>
                <a:lnTo>
                  <a:pt x="529" y="454"/>
                </a:lnTo>
                <a:lnTo>
                  <a:pt x="530" y="454"/>
                </a:lnTo>
                <a:lnTo>
                  <a:pt x="530" y="454"/>
                </a:lnTo>
                <a:lnTo>
                  <a:pt x="531" y="454"/>
                </a:lnTo>
                <a:lnTo>
                  <a:pt x="531" y="454"/>
                </a:lnTo>
                <a:lnTo>
                  <a:pt x="532" y="454"/>
                </a:lnTo>
                <a:lnTo>
                  <a:pt x="532" y="454"/>
                </a:lnTo>
                <a:lnTo>
                  <a:pt x="533" y="454"/>
                </a:lnTo>
                <a:lnTo>
                  <a:pt x="534" y="454"/>
                </a:lnTo>
                <a:lnTo>
                  <a:pt x="534" y="454"/>
                </a:lnTo>
                <a:lnTo>
                  <a:pt x="535" y="454"/>
                </a:lnTo>
                <a:lnTo>
                  <a:pt x="535" y="455"/>
                </a:lnTo>
                <a:lnTo>
                  <a:pt x="536" y="455"/>
                </a:lnTo>
                <a:lnTo>
                  <a:pt x="536" y="455"/>
                </a:lnTo>
                <a:lnTo>
                  <a:pt x="537" y="455"/>
                </a:lnTo>
                <a:lnTo>
                  <a:pt x="537" y="455"/>
                </a:lnTo>
                <a:lnTo>
                  <a:pt x="538" y="455"/>
                </a:lnTo>
                <a:lnTo>
                  <a:pt x="539" y="455"/>
                </a:lnTo>
                <a:lnTo>
                  <a:pt x="539" y="455"/>
                </a:lnTo>
                <a:lnTo>
                  <a:pt x="540" y="455"/>
                </a:lnTo>
                <a:lnTo>
                  <a:pt x="540" y="455"/>
                </a:lnTo>
                <a:lnTo>
                  <a:pt x="541" y="455"/>
                </a:lnTo>
                <a:lnTo>
                  <a:pt x="541" y="455"/>
                </a:lnTo>
                <a:lnTo>
                  <a:pt x="542" y="455"/>
                </a:lnTo>
                <a:lnTo>
                  <a:pt x="542" y="456"/>
                </a:lnTo>
                <a:lnTo>
                  <a:pt x="543" y="456"/>
                </a:lnTo>
                <a:lnTo>
                  <a:pt x="543" y="456"/>
                </a:lnTo>
                <a:lnTo>
                  <a:pt x="544" y="456"/>
                </a:lnTo>
                <a:lnTo>
                  <a:pt x="545" y="456"/>
                </a:lnTo>
                <a:lnTo>
                  <a:pt x="545" y="456"/>
                </a:lnTo>
                <a:lnTo>
                  <a:pt x="546" y="456"/>
                </a:lnTo>
                <a:lnTo>
                  <a:pt x="546" y="456"/>
                </a:lnTo>
                <a:lnTo>
                  <a:pt x="547" y="456"/>
                </a:lnTo>
                <a:lnTo>
                  <a:pt x="547" y="456"/>
                </a:lnTo>
                <a:lnTo>
                  <a:pt x="548" y="456"/>
                </a:lnTo>
                <a:lnTo>
                  <a:pt x="548" y="456"/>
                </a:lnTo>
                <a:lnTo>
                  <a:pt x="549" y="457"/>
                </a:lnTo>
                <a:lnTo>
                  <a:pt x="550" y="457"/>
                </a:lnTo>
                <a:lnTo>
                  <a:pt x="550" y="457"/>
                </a:lnTo>
                <a:lnTo>
                  <a:pt x="551" y="457"/>
                </a:lnTo>
                <a:lnTo>
                  <a:pt x="551" y="457"/>
                </a:lnTo>
              </a:path>
            </a:pathLst>
          </a:custGeom>
          <a:noFill/>
          <a:ln w="25400" cap="rnd">
            <a:solidFill>
              <a:srgbClr val="00B05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en-US" sz="2800" b="1" dirty="0">
              <a:solidFill>
                <a:srgbClr val="0070C0"/>
              </a:solidFill>
            </a:endParaRPr>
          </a:p>
        </p:txBody>
      </p:sp>
      <p:sp>
        <p:nvSpPr>
          <p:cNvPr id="26" name="Rectangle 25"/>
          <p:cNvSpPr/>
          <p:nvPr/>
        </p:nvSpPr>
        <p:spPr>
          <a:xfrm>
            <a:off x="3390304" y="315603"/>
            <a:ext cx="5752537" cy="523220"/>
          </a:xfrm>
          <a:prstGeom prst="rect">
            <a:avLst/>
          </a:prstGeom>
        </p:spPr>
        <p:txBody>
          <a:bodyPr wrap="none">
            <a:spAutoFit/>
          </a:bodyPr>
          <a:lstStyle/>
          <a:p>
            <a:r>
              <a:rPr lang="el-GR" altLang="en-US" sz="2800" b="1" dirty="0">
                <a:solidFill>
                  <a:srgbClr val="002060"/>
                </a:solidFill>
                <a:latin typeface="Calibri" panose="020F0502020204030204" pitchFamily="34" charset="0"/>
              </a:rPr>
              <a:t>Σ</a:t>
            </a:r>
            <a:r>
              <a:rPr lang="en-US" altLang="en-US" sz="2800" b="1" dirty="0">
                <a:solidFill>
                  <a:srgbClr val="002060"/>
                </a:solidFill>
                <a:latin typeface="Calibri" panose="020F0502020204030204" pitchFamily="34" charset="0"/>
              </a:rPr>
              <a:t>χέση αποθεμάτ</a:t>
            </a:r>
            <a:r>
              <a:rPr lang="el-GR" altLang="en-US" sz="2800" b="1" dirty="0">
                <a:solidFill>
                  <a:srgbClr val="002060"/>
                </a:solidFill>
                <a:latin typeface="Calibri" panose="020F0502020204030204" pitchFamily="34" charset="0"/>
              </a:rPr>
              <a:t>ος</a:t>
            </a:r>
            <a:r>
              <a:rPr lang="en-US" altLang="en-US" sz="2800" b="1" dirty="0">
                <a:solidFill>
                  <a:srgbClr val="002060"/>
                </a:solidFill>
                <a:latin typeface="Calibri" panose="020F0502020204030204" pitchFamily="34" charset="0"/>
              </a:rPr>
              <a:t>-</a:t>
            </a:r>
            <a:r>
              <a:rPr lang="el-GR" altLang="en-US" sz="2800" b="1" dirty="0">
                <a:solidFill>
                  <a:srgbClr val="002060"/>
                </a:solidFill>
                <a:latin typeface="Calibri" panose="020F0502020204030204" pitchFamily="34" charset="0"/>
              </a:rPr>
              <a:t>νεοσυλλογής (</a:t>
            </a:r>
            <a:r>
              <a:rPr lang="en-US" altLang="en-US" sz="2800" b="1" dirty="0">
                <a:solidFill>
                  <a:srgbClr val="002060"/>
                </a:solidFill>
                <a:latin typeface="Calibri" panose="020F0502020204030204" pitchFamily="34" charset="0"/>
              </a:rPr>
              <a:t>SR)</a:t>
            </a:r>
            <a:endParaRPr lang="en-US" sz="2800" dirty="0">
              <a:solidFill>
                <a:srgbClr val="002060"/>
              </a:solidFill>
            </a:endParaRPr>
          </a:p>
        </p:txBody>
      </p:sp>
      <p:grpSp>
        <p:nvGrpSpPr>
          <p:cNvPr id="3" name="Group 2"/>
          <p:cNvGrpSpPr/>
          <p:nvPr/>
        </p:nvGrpSpPr>
        <p:grpSpPr>
          <a:xfrm>
            <a:off x="5019753" y="903584"/>
            <a:ext cx="2572509" cy="1241768"/>
            <a:chOff x="7923213" y="838823"/>
            <a:chExt cx="2572509" cy="1241768"/>
          </a:xfrm>
        </p:grpSpPr>
        <p:grpSp>
          <p:nvGrpSpPr>
            <p:cNvPr id="23" name="Group 22"/>
            <p:cNvGrpSpPr/>
            <p:nvPr/>
          </p:nvGrpSpPr>
          <p:grpSpPr>
            <a:xfrm>
              <a:off x="7924800" y="914401"/>
              <a:ext cx="2438400" cy="1095375"/>
              <a:chOff x="3148013" y="2881313"/>
              <a:chExt cx="2438400" cy="1095375"/>
            </a:xfrm>
          </p:grpSpPr>
          <p:pic>
            <p:nvPicPr>
              <p:cNvPr id="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7588" y="2886075"/>
                <a:ext cx="2028825" cy="1085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48013" y="2881313"/>
                <a:ext cx="409575"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 name="Rounded Rectangle 6"/>
            <p:cNvSpPr/>
            <p:nvPr/>
          </p:nvSpPr>
          <p:spPr>
            <a:xfrm>
              <a:off x="7923213" y="838823"/>
              <a:ext cx="2572509" cy="1241768"/>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8" name="Rectangle 7"/>
          <p:cNvSpPr/>
          <p:nvPr/>
        </p:nvSpPr>
        <p:spPr>
          <a:xfrm>
            <a:off x="1367772" y="1103964"/>
            <a:ext cx="3139899" cy="461665"/>
          </a:xfrm>
          <a:prstGeom prst="rect">
            <a:avLst/>
          </a:prstGeom>
        </p:spPr>
        <p:txBody>
          <a:bodyPr wrap="none">
            <a:spAutoFit/>
          </a:bodyPr>
          <a:lstStyle/>
          <a:p>
            <a:r>
              <a:rPr lang="en-US" sz="2400" dirty="0">
                <a:solidFill>
                  <a:srgbClr val="00B050"/>
                </a:solidFill>
              </a:rPr>
              <a:t>Μοντέλο Beverton-Holt</a:t>
            </a:r>
          </a:p>
        </p:txBody>
      </p:sp>
      <p:sp>
        <p:nvSpPr>
          <p:cNvPr id="9" name="Rectangle 8"/>
          <p:cNvSpPr/>
          <p:nvPr/>
        </p:nvSpPr>
        <p:spPr>
          <a:xfrm>
            <a:off x="7147789" y="2516188"/>
            <a:ext cx="3379788" cy="1200329"/>
          </a:xfrm>
          <a:prstGeom prst="rect">
            <a:avLst/>
          </a:prstGeom>
        </p:spPr>
        <p:txBody>
          <a:bodyPr wrap="square">
            <a:spAutoFit/>
          </a:bodyPr>
          <a:lstStyle/>
          <a:p>
            <a:r>
              <a:rPr lang="en-US" altLang="en-US" dirty="0">
                <a:solidFill>
                  <a:prstClr val="black">
                    <a:lumMod val="95000"/>
                    <a:lumOff val="5000"/>
                  </a:prstClr>
                </a:solidFill>
                <a:latin typeface="Calibri" panose="020F0502020204030204" pitchFamily="34" charset="0"/>
              </a:rPr>
              <a:t>ο αριθμός των </a:t>
            </a:r>
            <a:r>
              <a:rPr lang="en-US" altLang="en-US" b="1" dirty="0">
                <a:solidFill>
                  <a:prstClr val="black">
                    <a:lumMod val="95000"/>
                    <a:lumOff val="5000"/>
                  </a:prstClr>
                </a:solidFill>
                <a:latin typeface="Calibri" panose="020F0502020204030204" pitchFamily="34" charset="0"/>
              </a:rPr>
              <a:t>νεοσύλλεκτ</a:t>
            </a:r>
            <a:r>
              <a:rPr lang="el-GR" altLang="en-US" b="1" dirty="0">
                <a:solidFill>
                  <a:prstClr val="black">
                    <a:lumMod val="95000"/>
                    <a:lumOff val="5000"/>
                  </a:prstClr>
                </a:solidFill>
                <a:latin typeface="Calibri" panose="020F0502020204030204" pitchFamily="34" charset="0"/>
              </a:rPr>
              <a:t>ων</a:t>
            </a:r>
            <a:r>
              <a:rPr lang="en-US" altLang="en-US" b="1" dirty="0">
                <a:solidFill>
                  <a:prstClr val="black">
                    <a:lumMod val="95000"/>
                    <a:lumOff val="5000"/>
                  </a:prstClr>
                </a:solidFill>
                <a:latin typeface="Calibri" panose="020F0502020204030204" pitchFamily="34" charset="0"/>
              </a:rPr>
              <a:t> ανά </a:t>
            </a:r>
            <a:r>
              <a:rPr lang="el-GR" altLang="en-US" b="1" dirty="0">
                <a:solidFill>
                  <a:srgbClr val="EBDDC3">
                    <a:lumMod val="10000"/>
                  </a:srgbClr>
                </a:solidFill>
                <a:latin typeface="Calibri" panose="020F0502020204030204" pitchFamily="34" charset="0"/>
              </a:rPr>
              <a:t>(αναπαραγωγικό) ενήλικο </a:t>
            </a:r>
            <a:r>
              <a:rPr lang="en-US" altLang="en-US" dirty="0">
                <a:solidFill>
                  <a:prstClr val="black">
                    <a:lumMod val="95000"/>
                    <a:lumOff val="5000"/>
                  </a:prstClr>
                </a:solidFill>
                <a:latin typeface="Calibri" panose="020F0502020204030204" pitchFamily="34" charset="0"/>
              </a:rPr>
              <a:t>μειώνεται καθώς το απόθεμα </a:t>
            </a:r>
            <a:r>
              <a:rPr lang="el-GR" altLang="en-US" dirty="0">
                <a:solidFill>
                  <a:prstClr val="black">
                    <a:lumMod val="95000"/>
                    <a:lumOff val="5000"/>
                  </a:prstClr>
                </a:solidFill>
                <a:latin typeface="Calibri" panose="020F0502020204030204" pitchFamily="34" charset="0"/>
              </a:rPr>
              <a:t>αυξάνεται</a:t>
            </a:r>
            <a:endParaRPr lang="en-US" dirty="0">
              <a:solidFill>
                <a:prstClr val="black"/>
              </a:solidFill>
            </a:endParaRPr>
          </a:p>
        </p:txBody>
      </p:sp>
      <p:sp>
        <p:nvSpPr>
          <p:cNvPr id="15" name="Rectangle 14"/>
          <p:cNvSpPr/>
          <p:nvPr/>
        </p:nvSpPr>
        <p:spPr>
          <a:xfrm>
            <a:off x="3034255" y="2587564"/>
            <a:ext cx="2213113" cy="1754326"/>
          </a:xfrm>
          <a:prstGeom prst="rect">
            <a:avLst/>
          </a:prstGeom>
        </p:spPr>
        <p:txBody>
          <a:bodyPr wrap="square">
            <a:spAutoFit/>
          </a:bodyPr>
          <a:lstStyle/>
          <a:p>
            <a:r>
              <a:rPr lang="el-GR" altLang="en-US" b="1" dirty="0">
                <a:solidFill>
                  <a:prstClr val="black">
                    <a:lumMod val="95000"/>
                    <a:lumOff val="5000"/>
                  </a:prstClr>
                </a:solidFill>
                <a:latin typeface="Calibri" panose="020F0502020204030204" pitchFamily="34" charset="0"/>
              </a:rPr>
              <a:t>Η σ</a:t>
            </a:r>
            <a:r>
              <a:rPr lang="en-US" altLang="en-US" b="1" dirty="0">
                <a:solidFill>
                  <a:prstClr val="black">
                    <a:lumMod val="95000"/>
                    <a:lumOff val="5000"/>
                  </a:prstClr>
                </a:solidFill>
                <a:latin typeface="Calibri" panose="020F0502020204030204" pitchFamily="34" charset="0"/>
              </a:rPr>
              <a:t>υνολική </a:t>
            </a:r>
            <a:r>
              <a:rPr lang="el-GR" altLang="en-US" b="1" dirty="0">
                <a:solidFill>
                  <a:prstClr val="black">
                    <a:lumMod val="95000"/>
                    <a:lumOff val="5000"/>
                  </a:prstClr>
                </a:solidFill>
                <a:latin typeface="Calibri" panose="020F0502020204030204" pitchFamily="34" charset="0"/>
              </a:rPr>
              <a:t>νεοσυλλογή</a:t>
            </a:r>
            <a:r>
              <a:rPr lang="en-US" altLang="en-US" dirty="0">
                <a:solidFill>
                  <a:prstClr val="black">
                    <a:lumMod val="95000"/>
                    <a:lumOff val="5000"/>
                  </a:prstClr>
                </a:solidFill>
                <a:latin typeface="Calibri" panose="020F0502020204030204" pitchFamily="34" charset="0"/>
              </a:rPr>
              <a:t> </a:t>
            </a:r>
            <a:r>
              <a:rPr lang="el-GR" altLang="en-US" dirty="0">
                <a:solidFill>
                  <a:prstClr val="black">
                    <a:lumMod val="95000"/>
                    <a:lumOff val="5000"/>
                  </a:prstClr>
                </a:solidFill>
                <a:latin typeface="Calibri" panose="020F0502020204030204" pitchFamily="34" charset="0"/>
              </a:rPr>
              <a:t>φθάνει σε ένα πλατώ (ασύμπτωτη)</a:t>
            </a:r>
            <a:r>
              <a:rPr lang="en-US" altLang="en-US" dirty="0">
                <a:solidFill>
                  <a:prstClr val="black">
                    <a:lumMod val="95000"/>
                    <a:lumOff val="5000"/>
                  </a:prstClr>
                </a:solidFill>
                <a:latin typeface="Calibri" panose="020F0502020204030204" pitchFamily="34" charset="0"/>
              </a:rPr>
              <a:t> μετά την αρχική φάση της αύξησης</a:t>
            </a:r>
            <a:endParaRPr lang="en-US" dirty="0">
              <a:solidFill>
                <a:prstClr val="black"/>
              </a:solidFill>
            </a:endParaRPr>
          </a:p>
        </p:txBody>
      </p:sp>
      <p:sp>
        <p:nvSpPr>
          <p:cNvPr id="4" name="TextBox 3"/>
          <p:cNvSpPr txBox="1"/>
          <p:nvPr/>
        </p:nvSpPr>
        <p:spPr>
          <a:xfrm>
            <a:off x="8416926" y="1018461"/>
            <a:ext cx="3543299" cy="1200329"/>
          </a:xfrm>
          <a:prstGeom prst="rect">
            <a:avLst/>
          </a:prstGeom>
          <a:noFill/>
        </p:spPr>
        <p:txBody>
          <a:bodyPr wrap="square" rtlCol="0">
            <a:spAutoFit/>
          </a:bodyPr>
          <a:lstStyle/>
          <a:p>
            <a:r>
              <a:rPr lang="en-US" dirty="0">
                <a:solidFill>
                  <a:prstClr val="black"/>
                </a:solidFill>
              </a:rPr>
              <a:t>S= </a:t>
            </a:r>
            <a:r>
              <a:rPr lang="el-GR" altLang="en-US" dirty="0">
                <a:solidFill>
                  <a:srgbClr val="EBDDC3">
                    <a:lumMod val="10000"/>
                  </a:srgbClr>
                </a:solidFill>
                <a:latin typeface="Calibri" panose="020F0502020204030204" pitchFamily="34" charset="0"/>
              </a:rPr>
              <a:t>βιομάζα του αναπαραγωγικού αποθέματος </a:t>
            </a:r>
            <a:endParaRPr lang="en-US" altLang="en-US" dirty="0">
              <a:solidFill>
                <a:srgbClr val="EBDDC3">
                  <a:lumMod val="10000"/>
                </a:srgbClr>
              </a:solidFill>
              <a:latin typeface="Calibri" panose="020F0502020204030204" pitchFamily="34" charset="0"/>
            </a:endParaRPr>
          </a:p>
          <a:p>
            <a:r>
              <a:rPr lang="en-US" b="1" dirty="0">
                <a:solidFill>
                  <a:srgbClr val="EBDDC3">
                    <a:lumMod val="10000"/>
                  </a:srgbClr>
                </a:solidFill>
                <a:latin typeface="Calibri" panose="020F0502020204030204" pitchFamily="34" charset="0"/>
              </a:rPr>
              <a:t>R= </a:t>
            </a:r>
            <a:r>
              <a:rPr lang="el-GR" dirty="0" err="1">
                <a:solidFill>
                  <a:srgbClr val="EBDDC3">
                    <a:lumMod val="10000"/>
                  </a:srgbClr>
                </a:solidFill>
                <a:latin typeface="Calibri" panose="020F0502020204030204" pitchFamily="34" charset="0"/>
              </a:rPr>
              <a:t>νεοεισερχόμενα</a:t>
            </a:r>
            <a:r>
              <a:rPr lang="el-GR" dirty="0">
                <a:solidFill>
                  <a:srgbClr val="EBDDC3">
                    <a:lumMod val="10000"/>
                  </a:srgbClr>
                </a:solidFill>
                <a:latin typeface="Calibri" panose="020F0502020204030204" pitchFamily="34" charset="0"/>
              </a:rPr>
              <a:t> άτομα (νεοσυλλογή/ στρατολόγηση)</a:t>
            </a:r>
            <a:endParaRPr lang="en-US" dirty="0">
              <a:solidFill>
                <a:prstClr val="black"/>
              </a:solidFill>
            </a:endParaRPr>
          </a:p>
        </p:txBody>
      </p:sp>
    </p:spTree>
    <p:extLst>
      <p:ext uri="{BB962C8B-B14F-4D97-AF65-F5344CB8AC3E}">
        <p14:creationId xmlns:p14="http://schemas.microsoft.com/office/powerpoint/2010/main" val="30536018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1073624" y="1819493"/>
            <a:ext cx="7922746"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el-GR" altLang="en-US" sz="2800" dirty="0">
                <a:solidFill>
                  <a:srgbClr val="0070C0"/>
                </a:solidFill>
                <a:latin typeface="Calibri" panose="020F0502020204030204" pitchFamily="34" charset="0"/>
              </a:rPr>
              <a:t>Βιβλίο "Αλιευτική βιολογία και αλιεία" </a:t>
            </a:r>
          </a:p>
          <a:p>
            <a:endParaRPr lang="el-GR" altLang="en-US" sz="2400" dirty="0">
              <a:solidFill>
                <a:srgbClr val="0070C0"/>
              </a:solidFill>
            </a:endParaRPr>
          </a:p>
          <a:p>
            <a:r>
              <a:rPr lang="el-GR" altLang="en-US" sz="2800" b="1" dirty="0">
                <a:solidFill>
                  <a:srgbClr val="000000"/>
                </a:solidFill>
                <a:latin typeface="Calibri" panose="020F0502020204030204" pitchFamily="34" charset="0"/>
              </a:rPr>
              <a:t>Κεφάλαια</a:t>
            </a:r>
            <a:r>
              <a:rPr lang="el-GR" altLang="en-US" sz="2800" dirty="0">
                <a:solidFill>
                  <a:srgbClr val="000000"/>
                </a:solidFill>
                <a:latin typeface="Calibri" panose="020F0502020204030204" pitchFamily="34" charset="0"/>
              </a:rPr>
              <a:t>:  4</a:t>
            </a:r>
            <a:r>
              <a:rPr lang="en-US" altLang="en-US" sz="2800" dirty="0">
                <a:solidFill>
                  <a:srgbClr val="000000"/>
                </a:solidFill>
                <a:latin typeface="Calibri" panose="020F0502020204030204" pitchFamily="34" charset="0"/>
              </a:rPr>
              <a:t>,</a:t>
            </a:r>
            <a:r>
              <a:rPr lang="el-GR" altLang="en-US" sz="2800" dirty="0">
                <a:solidFill>
                  <a:srgbClr val="000000"/>
                </a:solidFill>
                <a:latin typeface="Calibri" panose="020F0502020204030204" pitchFamily="34" charset="0"/>
              </a:rPr>
              <a:t>5</a:t>
            </a:r>
            <a:r>
              <a:rPr lang="en-US" altLang="en-US" sz="2800" dirty="0">
                <a:solidFill>
                  <a:srgbClr val="000000"/>
                </a:solidFill>
                <a:latin typeface="Calibri" panose="020F0502020204030204" pitchFamily="34" charset="0"/>
              </a:rPr>
              <a:t>,6,7,8 &amp; 10</a:t>
            </a:r>
            <a:endParaRPr lang="el-GR" altLang="en-US" sz="2800" dirty="0">
              <a:solidFill>
                <a:srgbClr val="000000"/>
              </a:solidFill>
              <a:latin typeface="Calibri" panose="020F0502020204030204" pitchFamily="34" charset="0"/>
            </a:endParaRPr>
          </a:p>
          <a:p>
            <a:r>
              <a:rPr lang="en-US" altLang="en-US" u="sng" dirty="0">
                <a:solidFill>
                  <a:srgbClr val="002060"/>
                </a:solidFill>
                <a:latin typeface="Calibri" panose="020F0502020204030204" pitchFamily="34" charset="0"/>
              </a:rPr>
              <a:t>https://repository.kallipos.gr/bitstream/11419/2685/1/Stergiou%26Tsikliras.pdf     </a:t>
            </a:r>
          </a:p>
          <a:p>
            <a:br>
              <a:rPr lang="en-US" altLang="en-US" sz="4000" dirty="0">
                <a:solidFill>
                  <a:srgbClr val="002060"/>
                </a:solidFill>
                <a:latin typeface="Calibri" panose="020F0502020204030204" pitchFamily="34" charset="0"/>
              </a:rPr>
            </a:br>
            <a:endParaRPr lang="el-GR" altLang="en-US" sz="4000" dirty="0">
              <a:solidFill>
                <a:srgbClr val="002060"/>
              </a:solidFill>
              <a:latin typeface="Calibri" panose="020F0502020204030204" pitchFamily="34" charset="0"/>
            </a:endParaRPr>
          </a:p>
        </p:txBody>
      </p:sp>
      <p:pic>
        <p:nvPicPr>
          <p:cNvPr id="2" name="Picture 1"/>
          <p:cNvPicPr>
            <a:picLocks noChangeAspect="1"/>
          </p:cNvPicPr>
          <p:nvPr/>
        </p:nvPicPr>
        <p:blipFill>
          <a:blip r:embed="rId2"/>
          <a:stretch>
            <a:fillRect/>
          </a:stretch>
        </p:blipFill>
        <p:spPr>
          <a:xfrm>
            <a:off x="8924692" y="86415"/>
            <a:ext cx="3112009" cy="3828912"/>
          </a:xfrm>
          <a:prstGeom prst="rect">
            <a:avLst/>
          </a:prstGeom>
        </p:spPr>
      </p:pic>
    </p:spTree>
    <p:extLst>
      <p:ext uri="{BB962C8B-B14F-4D97-AF65-F5344CB8AC3E}">
        <p14:creationId xmlns:p14="http://schemas.microsoft.com/office/powerpoint/2010/main" val="2625953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2351584" y="272696"/>
            <a:ext cx="7416824" cy="5976664"/>
            <a:chOff x="827584" y="332656"/>
            <a:chExt cx="7416824" cy="5976664"/>
          </a:xfrm>
        </p:grpSpPr>
        <p:sp>
          <p:nvSpPr>
            <p:cNvPr id="190466" name="object 4"/>
            <p:cNvSpPr>
              <a:spLocks noChangeArrowheads="1"/>
            </p:cNvSpPr>
            <p:nvPr/>
          </p:nvSpPr>
          <p:spPr bwMode="auto">
            <a:xfrm>
              <a:off x="827584" y="332656"/>
              <a:ext cx="7416824" cy="5976664"/>
            </a:xfrm>
            <a:prstGeom prst="rect">
              <a:avLst/>
            </a:prstGeom>
            <a:blipFill dpi="0" rotWithShape="1">
              <a:blip r:embed="rId3"/>
              <a:srcRect/>
              <a:stretch>
                <a:fillRect/>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dirty="0">
                <a:solidFill>
                  <a:prstClr val="black"/>
                </a:solidFill>
              </a:endParaRPr>
            </a:p>
          </p:txBody>
        </p:sp>
        <p:sp>
          <p:nvSpPr>
            <p:cNvPr id="2" name="TextBox 1"/>
            <p:cNvSpPr txBox="1"/>
            <p:nvPr/>
          </p:nvSpPr>
          <p:spPr>
            <a:xfrm>
              <a:off x="1979712" y="1340768"/>
              <a:ext cx="1152128" cy="646331"/>
            </a:xfrm>
            <a:prstGeom prst="rect">
              <a:avLst/>
            </a:prstGeom>
            <a:solidFill>
              <a:schemeClr val="accent1">
                <a:lumMod val="90000"/>
              </a:schemeClr>
            </a:solidFill>
          </p:spPr>
          <p:txBody>
            <a:bodyPr wrap="square" rtlCol="0">
              <a:spAutoFit/>
            </a:bodyPr>
            <a:lstStyle/>
            <a:p>
              <a:r>
                <a:rPr lang="el-GR" dirty="0">
                  <a:solidFill>
                    <a:prstClr val="black"/>
                  </a:solidFill>
                </a:rPr>
                <a:t>Έλλειψη τροφής</a:t>
              </a:r>
              <a:endParaRPr lang="en-US" dirty="0">
                <a:solidFill>
                  <a:prstClr val="black"/>
                </a:solidFill>
              </a:endParaRPr>
            </a:p>
          </p:txBody>
        </p:sp>
        <p:sp>
          <p:nvSpPr>
            <p:cNvPr id="4" name="TextBox 3"/>
            <p:cNvSpPr txBox="1"/>
            <p:nvPr/>
          </p:nvSpPr>
          <p:spPr>
            <a:xfrm>
              <a:off x="3779912" y="1103404"/>
              <a:ext cx="1326124" cy="369332"/>
            </a:xfrm>
            <a:prstGeom prst="rect">
              <a:avLst/>
            </a:prstGeom>
            <a:solidFill>
              <a:schemeClr val="accent1">
                <a:lumMod val="90000"/>
              </a:schemeClr>
            </a:solidFill>
          </p:spPr>
          <p:txBody>
            <a:bodyPr wrap="square" rtlCol="0">
              <a:spAutoFit/>
            </a:bodyPr>
            <a:lstStyle/>
            <a:p>
              <a:r>
                <a:rPr lang="el-GR" dirty="0">
                  <a:solidFill>
                    <a:prstClr val="black"/>
                  </a:solidFill>
                </a:rPr>
                <a:t>Θηρευτές</a:t>
              </a:r>
              <a:endParaRPr lang="en-US" dirty="0">
                <a:solidFill>
                  <a:prstClr val="black"/>
                </a:solidFill>
              </a:endParaRPr>
            </a:p>
          </p:txBody>
        </p:sp>
        <p:sp>
          <p:nvSpPr>
            <p:cNvPr id="5" name="TextBox 4"/>
            <p:cNvSpPr txBox="1"/>
            <p:nvPr/>
          </p:nvSpPr>
          <p:spPr>
            <a:xfrm>
              <a:off x="5940152" y="1556792"/>
              <a:ext cx="1296144" cy="423156"/>
            </a:xfrm>
            <a:prstGeom prst="rect">
              <a:avLst/>
            </a:prstGeom>
            <a:solidFill>
              <a:schemeClr val="accent1">
                <a:lumMod val="90000"/>
              </a:schemeClr>
            </a:solidFill>
          </p:spPr>
          <p:txBody>
            <a:bodyPr wrap="square" rtlCol="0">
              <a:noAutofit/>
            </a:bodyPr>
            <a:lstStyle/>
            <a:p>
              <a:r>
                <a:rPr lang="el-GR" dirty="0">
                  <a:solidFill>
                    <a:prstClr val="black"/>
                  </a:solidFill>
                </a:rPr>
                <a:t>Ασθένειες</a:t>
              </a:r>
              <a:endParaRPr lang="en-US" dirty="0">
                <a:solidFill>
                  <a:prstClr val="black"/>
                </a:solidFill>
              </a:endParaRPr>
            </a:p>
          </p:txBody>
        </p:sp>
        <p:sp>
          <p:nvSpPr>
            <p:cNvPr id="6" name="TextBox 5"/>
            <p:cNvSpPr txBox="1"/>
            <p:nvPr/>
          </p:nvSpPr>
          <p:spPr>
            <a:xfrm>
              <a:off x="6372200" y="3028600"/>
              <a:ext cx="1369394" cy="584775"/>
            </a:xfrm>
            <a:prstGeom prst="rect">
              <a:avLst/>
            </a:prstGeom>
            <a:solidFill>
              <a:schemeClr val="accent1">
                <a:lumMod val="90000"/>
              </a:schemeClr>
            </a:solidFill>
          </p:spPr>
          <p:txBody>
            <a:bodyPr wrap="square" rtlCol="0">
              <a:spAutoFit/>
            </a:bodyPr>
            <a:lstStyle/>
            <a:p>
              <a:r>
                <a:rPr lang="el-GR" sz="1600" dirty="0">
                  <a:solidFill>
                    <a:prstClr val="black"/>
                  </a:solidFill>
                </a:rPr>
                <a:t>Αναπαραγωγικό στρες</a:t>
              </a:r>
              <a:endParaRPr lang="en-US" sz="1600" dirty="0">
                <a:solidFill>
                  <a:prstClr val="black"/>
                </a:solidFill>
              </a:endParaRPr>
            </a:p>
          </p:txBody>
        </p:sp>
        <p:sp>
          <p:nvSpPr>
            <p:cNvPr id="7" name="TextBox 6"/>
            <p:cNvSpPr txBox="1"/>
            <p:nvPr/>
          </p:nvSpPr>
          <p:spPr>
            <a:xfrm>
              <a:off x="1398773" y="3136321"/>
              <a:ext cx="1152128" cy="400110"/>
            </a:xfrm>
            <a:prstGeom prst="rect">
              <a:avLst/>
            </a:prstGeom>
            <a:solidFill>
              <a:srgbClr val="92D050"/>
            </a:solidFill>
          </p:spPr>
          <p:txBody>
            <a:bodyPr wrap="square" rtlCol="0">
              <a:spAutoFit/>
            </a:bodyPr>
            <a:lstStyle/>
            <a:p>
              <a:r>
                <a:rPr lang="el-GR" sz="2000" dirty="0">
                  <a:solidFill>
                    <a:prstClr val="black"/>
                  </a:solidFill>
                </a:rPr>
                <a:t>Αλιεία</a:t>
              </a:r>
              <a:endParaRPr lang="en-US" sz="2000" dirty="0">
                <a:solidFill>
                  <a:prstClr val="black"/>
                </a:solidFill>
              </a:endParaRPr>
            </a:p>
          </p:txBody>
        </p:sp>
        <p:sp>
          <p:nvSpPr>
            <p:cNvPr id="8" name="TextBox 7"/>
            <p:cNvSpPr txBox="1"/>
            <p:nvPr/>
          </p:nvSpPr>
          <p:spPr>
            <a:xfrm>
              <a:off x="1951570" y="4584321"/>
              <a:ext cx="1152128" cy="646331"/>
            </a:xfrm>
            <a:prstGeom prst="rect">
              <a:avLst/>
            </a:prstGeom>
            <a:solidFill>
              <a:schemeClr val="accent1">
                <a:lumMod val="90000"/>
              </a:schemeClr>
            </a:solidFill>
          </p:spPr>
          <p:txBody>
            <a:bodyPr wrap="square" rtlCol="0">
              <a:spAutoFit/>
            </a:bodyPr>
            <a:lstStyle/>
            <a:p>
              <a:r>
                <a:rPr lang="el-GR" dirty="0">
                  <a:solidFill>
                    <a:prstClr val="black"/>
                  </a:solidFill>
                </a:rPr>
                <a:t>Απομάκρυνση</a:t>
              </a:r>
              <a:endParaRPr lang="en-US" dirty="0">
                <a:solidFill>
                  <a:prstClr val="black"/>
                </a:solidFill>
              </a:endParaRPr>
            </a:p>
          </p:txBody>
        </p:sp>
        <p:sp>
          <p:nvSpPr>
            <p:cNvPr id="9" name="TextBox 8"/>
            <p:cNvSpPr txBox="1"/>
            <p:nvPr/>
          </p:nvSpPr>
          <p:spPr>
            <a:xfrm>
              <a:off x="3658381" y="5023302"/>
              <a:ext cx="1569186" cy="925977"/>
            </a:xfrm>
            <a:prstGeom prst="rect">
              <a:avLst/>
            </a:prstGeom>
            <a:solidFill>
              <a:schemeClr val="accent1">
                <a:lumMod val="90000"/>
              </a:schemeClr>
            </a:solidFill>
          </p:spPr>
          <p:txBody>
            <a:bodyPr wrap="square" rtlCol="0">
              <a:noAutofit/>
            </a:bodyPr>
            <a:lstStyle/>
            <a:p>
              <a:pPr algn="ctr"/>
              <a:r>
                <a:rPr lang="el-GR" dirty="0">
                  <a:solidFill>
                    <a:prstClr val="black"/>
                  </a:solidFill>
                </a:rPr>
                <a:t>Περιβάλλον</a:t>
              </a:r>
            </a:p>
            <a:p>
              <a:pPr algn="ctr"/>
              <a:r>
                <a:rPr lang="el-GR" dirty="0">
                  <a:solidFill>
                    <a:prstClr val="black"/>
                  </a:solidFill>
                </a:rPr>
                <a:t>Ρύπανση</a:t>
              </a:r>
              <a:endParaRPr lang="en-US" dirty="0">
                <a:solidFill>
                  <a:prstClr val="black"/>
                </a:solidFill>
              </a:endParaRPr>
            </a:p>
          </p:txBody>
        </p:sp>
        <p:sp>
          <p:nvSpPr>
            <p:cNvPr id="11" name="TextBox 10"/>
            <p:cNvSpPr txBox="1"/>
            <p:nvPr/>
          </p:nvSpPr>
          <p:spPr>
            <a:xfrm>
              <a:off x="6017676" y="4638182"/>
              <a:ext cx="1152128" cy="369332"/>
            </a:xfrm>
            <a:prstGeom prst="rect">
              <a:avLst/>
            </a:prstGeom>
            <a:solidFill>
              <a:schemeClr val="accent1">
                <a:lumMod val="90000"/>
              </a:schemeClr>
            </a:solidFill>
          </p:spPr>
          <p:txBody>
            <a:bodyPr wrap="square" rtlCol="0">
              <a:spAutoFit/>
            </a:bodyPr>
            <a:lstStyle/>
            <a:p>
              <a:r>
                <a:rPr lang="el-GR" dirty="0">
                  <a:solidFill>
                    <a:prstClr val="black"/>
                  </a:solidFill>
                </a:rPr>
                <a:t>Γήρανση</a:t>
              </a:r>
              <a:endParaRPr lang="en-US" dirty="0">
                <a:solidFill>
                  <a:prstClr val="black"/>
                </a:solidFill>
              </a:endParaRPr>
            </a:p>
          </p:txBody>
        </p:sp>
        <p:sp>
          <p:nvSpPr>
            <p:cNvPr id="12" name="TextBox 11"/>
            <p:cNvSpPr txBox="1"/>
            <p:nvPr/>
          </p:nvSpPr>
          <p:spPr>
            <a:xfrm>
              <a:off x="3676956" y="3136321"/>
              <a:ext cx="1615123" cy="369332"/>
            </a:xfrm>
            <a:prstGeom prst="rect">
              <a:avLst/>
            </a:prstGeom>
            <a:solidFill>
              <a:srgbClr val="FF9900"/>
            </a:solidFill>
          </p:spPr>
          <p:txBody>
            <a:bodyPr wrap="square" rtlCol="0">
              <a:spAutoFit/>
            </a:bodyPr>
            <a:lstStyle/>
            <a:p>
              <a:r>
                <a:rPr lang="el-GR" b="1" dirty="0">
                  <a:solidFill>
                    <a:prstClr val="black"/>
                  </a:solidFill>
                </a:rPr>
                <a:t>Θνησιμότητα</a:t>
              </a:r>
              <a:endParaRPr lang="en-US" b="1" dirty="0">
                <a:solidFill>
                  <a:prstClr val="black"/>
                </a:solidFill>
              </a:endParaRPr>
            </a:p>
          </p:txBody>
        </p:sp>
      </p:grpSp>
    </p:spTree>
    <p:extLst>
      <p:ext uri="{BB962C8B-B14F-4D97-AF65-F5344CB8AC3E}">
        <p14:creationId xmlns:p14="http://schemas.microsoft.com/office/powerpoint/2010/main" val="3130308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1192695"/>
            <a:ext cx="12276974" cy="3697357"/>
          </a:xfrm>
          <a:prstGeom prst="rect">
            <a:avLst/>
          </a:prstGeom>
        </p:spPr>
      </p:pic>
    </p:spTree>
    <p:extLst>
      <p:ext uri="{BB962C8B-B14F-4D97-AF65-F5344CB8AC3E}">
        <p14:creationId xmlns:p14="http://schemas.microsoft.com/office/powerpoint/2010/main" val="2498377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48994" y="817548"/>
            <a:ext cx="6818856" cy="523220"/>
          </a:xfrm>
          <a:prstGeom prst="rect">
            <a:avLst/>
          </a:prstGeom>
        </p:spPr>
        <p:txBody>
          <a:bodyPr wrap="square">
            <a:spAutoFit/>
          </a:bodyPr>
          <a:lstStyle/>
          <a:p>
            <a:pPr algn="just">
              <a:defRPr/>
            </a:pPr>
            <a:r>
              <a:rPr lang="el-GR" sz="2800" b="1" dirty="0">
                <a:solidFill>
                  <a:srgbClr val="0000FF"/>
                </a:solidFill>
                <a:latin typeface="Calibri" panose="020F0502020204030204" pitchFamily="34" charset="0"/>
              </a:rPr>
              <a:t>Καμπύλη σύλληψης</a:t>
            </a:r>
            <a:endParaRPr lang="en-AU" sz="2800" b="1" i="1" dirty="0">
              <a:solidFill>
                <a:srgbClr val="0000FF"/>
              </a:solidFill>
              <a:latin typeface="Calibri" panose="020F0502020204030204" pitchFamily="34" charset="0"/>
            </a:endParaRPr>
          </a:p>
        </p:txBody>
      </p:sp>
      <p:sp>
        <p:nvSpPr>
          <p:cNvPr id="4" name="object 10"/>
          <p:cNvSpPr txBox="1">
            <a:spLocks/>
          </p:cNvSpPr>
          <p:nvPr/>
        </p:nvSpPr>
        <p:spPr bwMode="auto">
          <a:xfrm>
            <a:off x="2423592" y="116633"/>
            <a:ext cx="792088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l-GR" b="1" kern="0" spc="-5" dirty="0">
                <a:solidFill>
                  <a:srgbClr val="94B6D2">
                    <a:lumMod val="50000"/>
                  </a:srgbClr>
                </a:solidFill>
                <a:latin typeface="Calibri" panose="020F0502020204030204" pitchFamily="34" charset="0"/>
                <a:cs typeface="Tahoma"/>
              </a:rPr>
              <a:t>Υπολογίζοντας τη</a:t>
            </a:r>
            <a:r>
              <a:rPr lang="el-GR" b="1" kern="0" spc="-55" dirty="0">
                <a:solidFill>
                  <a:srgbClr val="94B6D2">
                    <a:lumMod val="50000"/>
                  </a:srgbClr>
                </a:solidFill>
                <a:latin typeface="Calibri" panose="020F0502020204030204" pitchFamily="34" charset="0"/>
                <a:cs typeface="Tahoma"/>
              </a:rPr>
              <a:t>ν ολική </a:t>
            </a:r>
            <a:r>
              <a:rPr lang="el-GR" b="1" kern="0" spc="-5" dirty="0">
                <a:solidFill>
                  <a:srgbClr val="94B6D2">
                    <a:lumMod val="50000"/>
                  </a:srgbClr>
                </a:solidFill>
                <a:latin typeface="Calibri" panose="020F0502020204030204" pitchFamily="34" charset="0"/>
                <a:cs typeface="Tahoma"/>
              </a:rPr>
              <a:t>θνησιμότητα (Ζ)</a:t>
            </a:r>
            <a:endParaRPr lang="el-GR" kern="0" dirty="0">
              <a:solidFill>
                <a:srgbClr val="94B6D2">
                  <a:lumMod val="50000"/>
                </a:srgbClr>
              </a:solidFill>
              <a:latin typeface="Calibri" panose="020F0502020204030204" pitchFamily="34" charset="0"/>
              <a:cs typeface="Tahoma"/>
            </a:endParaRPr>
          </a:p>
        </p:txBody>
      </p:sp>
      <p:pic>
        <p:nvPicPr>
          <p:cNvPr id="5" name="Picture 4"/>
          <p:cNvPicPr>
            <a:picLocks noChangeAspect="1"/>
          </p:cNvPicPr>
          <p:nvPr/>
        </p:nvPicPr>
        <p:blipFill>
          <a:blip r:embed="rId2"/>
          <a:stretch>
            <a:fillRect/>
          </a:stretch>
        </p:blipFill>
        <p:spPr>
          <a:xfrm>
            <a:off x="1847529" y="1522504"/>
            <a:ext cx="6960497" cy="4775225"/>
          </a:xfrm>
          <a:prstGeom prst="rect">
            <a:avLst/>
          </a:prstGeom>
        </p:spPr>
      </p:pic>
      <p:sp>
        <p:nvSpPr>
          <p:cNvPr id="6" name="Rectangle 5"/>
          <p:cNvSpPr/>
          <p:nvPr/>
        </p:nvSpPr>
        <p:spPr>
          <a:xfrm>
            <a:off x="6816080" y="1340769"/>
            <a:ext cx="3600400" cy="1200329"/>
          </a:xfrm>
          <a:prstGeom prst="rect">
            <a:avLst/>
          </a:prstGeom>
        </p:spPr>
        <p:txBody>
          <a:bodyPr wrap="square">
            <a:spAutoFit/>
          </a:bodyPr>
          <a:lstStyle/>
          <a:p>
            <a:r>
              <a:rPr lang="el-GR" dirty="0">
                <a:solidFill>
                  <a:srgbClr val="00B050"/>
                </a:solidFill>
                <a:latin typeface="Calibri" panose="020F0502020204030204" pitchFamily="34" charset="0"/>
                <a:ea typeface="Calibri" panose="020F0502020204030204" pitchFamily="34" charset="0"/>
                <a:cs typeface="Times New Roman" panose="02020603050405020304" pitchFamily="18" charset="0"/>
              </a:rPr>
              <a:t>Η καμπύλη σύλληψης από ηλικίες είναι μια από τις πιο διαδεδομένες μεθόδους υπολογισμού της ολικής στιγμιαίας θνησιμότητας Ζ </a:t>
            </a:r>
            <a:endParaRPr lang="en-US" dirty="0">
              <a:solidFill>
                <a:srgbClr val="00B050"/>
              </a:solidFill>
            </a:endParaRPr>
          </a:p>
        </p:txBody>
      </p:sp>
    </p:spTree>
    <p:extLst>
      <p:ext uri="{BB962C8B-B14F-4D97-AF65-F5344CB8AC3E}">
        <p14:creationId xmlns:p14="http://schemas.microsoft.com/office/powerpoint/2010/main" val="393930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1703512" y="1700809"/>
            <a:ext cx="5717864" cy="3922721"/>
          </a:xfrm>
          <a:prstGeom prst="rect">
            <a:avLst/>
          </a:prstGeom>
        </p:spPr>
      </p:pic>
      <p:sp>
        <p:nvSpPr>
          <p:cNvPr id="3" name="Rectangle 2"/>
          <p:cNvSpPr/>
          <p:nvPr/>
        </p:nvSpPr>
        <p:spPr>
          <a:xfrm>
            <a:off x="2648994" y="817548"/>
            <a:ext cx="6818856" cy="523220"/>
          </a:xfrm>
          <a:prstGeom prst="rect">
            <a:avLst/>
          </a:prstGeom>
        </p:spPr>
        <p:txBody>
          <a:bodyPr wrap="square">
            <a:spAutoFit/>
          </a:bodyPr>
          <a:lstStyle/>
          <a:p>
            <a:pPr algn="just">
              <a:defRPr/>
            </a:pPr>
            <a:r>
              <a:rPr lang="el-GR" sz="2800" b="1" dirty="0">
                <a:solidFill>
                  <a:srgbClr val="0000FF"/>
                </a:solidFill>
                <a:latin typeface="Calibri" panose="020F0502020204030204" pitchFamily="34" charset="0"/>
              </a:rPr>
              <a:t>Καμπύλη σύλληψης</a:t>
            </a:r>
            <a:endParaRPr lang="en-AU" sz="2800" b="1" i="1" dirty="0">
              <a:solidFill>
                <a:srgbClr val="0000FF"/>
              </a:solidFill>
              <a:latin typeface="Calibri" panose="020F0502020204030204" pitchFamily="34" charset="0"/>
            </a:endParaRPr>
          </a:p>
        </p:txBody>
      </p:sp>
      <p:sp>
        <p:nvSpPr>
          <p:cNvPr id="4" name="object 10"/>
          <p:cNvSpPr txBox="1">
            <a:spLocks/>
          </p:cNvSpPr>
          <p:nvPr/>
        </p:nvSpPr>
        <p:spPr bwMode="auto">
          <a:xfrm>
            <a:off x="2423592" y="116633"/>
            <a:ext cx="792088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l-GR" b="1" kern="0" spc="-5" dirty="0">
                <a:solidFill>
                  <a:srgbClr val="94B6D2">
                    <a:lumMod val="50000"/>
                  </a:srgbClr>
                </a:solidFill>
                <a:latin typeface="Calibri" panose="020F0502020204030204" pitchFamily="34" charset="0"/>
                <a:cs typeface="Tahoma"/>
              </a:rPr>
              <a:t>Υπολογίζοντας τη</a:t>
            </a:r>
            <a:r>
              <a:rPr lang="el-GR" b="1" kern="0" spc="-55" dirty="0">
                <a:solidFill>
                  <a:srgbClr val="94B6D2">
                    <a:lumMod val="50000"/>
                  </a:srgbClr>
                </a:solidFill>
                <a:latin typeface="Calibri" panose="020F0502020204030204" pitchFamily="34" charset="0"/>
                <a:cs typeface="Tahoma"/>
              </a:rPr>
              <a:t>ν ολική </a:t>
            </a:r>
            <a:r>
              <a:rPr lang="el-GR" b="1" kern="0" spc="-5" dirty="0">
                <a:solidFill>
                  <a:srgbClr val="94B6D2">
                    <a:lumMod val="50000"/>
                  </a:srgbClr>
                </a:solidFill>
                <a:latin typeface="Calibri" panose="020F0502020204030204" pitchFamily="34" charset="0"/>
                <a:cs typeface="Tahoma"/>
              </a:rPr>
              <a:t>θνησιμότητα (Ζ)</a:t>
            </a:r>
            <a:endParaRPr lang="el-GR" kern="0" dirty="0">
              <a:solidFill>
                <a:srgbClr val="94B6D2">
                  <a:lumMod val="50000"/>
                </a:srgbClr>
              </a:solidFill>
              <a:latin typeface="Calibri" panose="020F0502020204030204" pitchFamily="34" charset="0"/>
              <a:cs typeface="Tahoma"/>
            </a:endParaRPr>
          </a:p>
        </p:txBody>
      </p:sp>
      <p:sp>
        <p:nvSpPr>
          <p:cNvPr id="2" name="Rectangle 1"/>
          <p:cNvSpPr/>
          <p:nvPr/>
        </p:nvSpPr>
        <p:spPr>
          <a:xfrm>
            <a:off x="7421376" y="1222325"/>
            <a:ext cx="4067944" cy="4401205"/>
          </a:xfrm>
          <a:prstGeom prst="rect">
            <a:avLst/>
          </a:prstGeom>
        </p:spPr>
        <p:txBody>
          <a:bodyPr wrap="square">
            <a:spAutoFit/>
          </a:bodyPr>
          <a:lstStyle/>
          <a:p>
            <a:r>
              <a:rPr lang="el-G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Γενικά, ένας πληθυσμός αποτελείται από κλάσεις ηλικίας που η καθεμιά έχει εκτεθεί σε θνησιμότητα ένα χρόνο περισσότερο από την αμέσως νεαρότερη κλάση ηλικίας. </a:t>
            </a:r>
            <a:endParaRPr lang="en-US"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r>
              <a:rPr lang="el-G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Έτσι το γράφημα του φυσικού λογάριθμου του αριθμού των ατόμων κάθε κλάσης με την ηλικία, για τις ηλικίες που έχουν πλήρη αντιπροσώπευση στο δείγμα, δηλαδή για τις ηλικίες που αποτελούν το </a:t>
            </a:r>
            <a:r>
              <a:rPr lang="el-GR" sz="2000" u="sng" dirty="0">
                <a:solidFill>
                  <a:srgbClr val="002060"/>
                </a:solidFill>
                <a:latin typeface="Calibri" panose="020F0502020204030204" pitchFamily="34" charset="0"/>
                <a:ea typeface="Calibri" panose="020F0502020204030204" pitchFamily="34" charset="0"/>
                <a:cs typeface="Times New Roman" panose="02020603050405020304" pitchFamily="18" charset="0"/>
              </a:rPr>
              <a:t>κατερχόμενο σκέλος </a:t>
            </a:r>
            <a:r>
              <a:rPr lang="el-G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καμπύλης, δίνει ευθεία, η κλίση της οποίας είναι αριθμητικά ίση με τη Ζ </a:t>
            </a:r>
            <a:endParaRPr lang="en-US" sz="2000" dirty="0">
              <a:solidFill>
                <a:srgbClr val="002060"/>
              </a:solidFill>
            </a:endParaRPr>
          </a:p>
        </p:txBody>
      </p:sp>
    </p:spTree>
    <p:extLst>
      <p:ext uri="{BB962C8B-B14F-4D97-AF65-F5344CB8AC3E}">
        <p14:creationId xmlns:p14="http://schemas.microsoft.com/office/powerpoint/2010/main" val="1108873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6025968" y="1549242"/>
            <a:ext cx="4608512" cy="4718215"/>
          </a:xfrm>
          <a:prstGeom prst="rect">
            <a:avLst/>
          </a:prstGeom>
        </p:spPr>
        <p:txBody>
          <a:bodyPr wrap="square">
            <a:spAutoFit/>
          </a:bodyPr>
          <a:lstStyle/>
          <a:p>
            <a:pPr>
              <a:lnSpc>
                <a:spcPct val="107000"/>
              </a:lnSpc>
              <a:spcAft>
                <a:spcPts val="800"/>
              </a:spcAft>
            </a:pPr>
            <a:r>
              <a:rPr lang="el-GR" sz="1600" dirty="0">
                <a:solidFill>
                  <a:srgbClr val="231F20"/>
                </a:solidFill>
                <a:latin typeface="Calibri" panose="020F0502020204030204" pitchFamily="34" charset="0"/>
                <a:ea typeface="Calibri" panose="020F0502020204030204" pitchFamily="34" charset="0"/>
                <a:cs typeface="Times New Roman" panose="02020603050405020304" pitchFamily="18" charset="0"/>
              </a:rPr>
              <a:t>Οι αρχικές ηλικίες, αυτές δηλαδή που αποτελούν το </a:t>
            </a:r>
            <a:r>
              <a:rPr lang="el-GR" sz="1600" u="sng" dirty="0">
                <a:solidFill>
                  <a:srgbClr val="231F20"/>
                </a:solidFill>
                <a:latin typeface="Calibri" panose="020F0502020204030204" pitchFamily="34" charset="0"/>
                <a:ea typeface="Calibri" panose="020F0502020204030204" pitchFamily="34" charset="0"/>
                <a:cs typeface="Times New Roman" panose="02020603050405020304" pitchFamily="18" charset="0"/>
              </a:rPr>
              <a:t>ανερχόμενο σκέλος καμπύλης</a:t>
            </a:r>
            <a:r>
              <a:rPr lang="el-GR" sz="1600" dirty="0">
                <a:solidFill>
                  <a:srgbClr val="231F20"/>
                </a:solidFill>
                <a:latin typeface="Calibri" panose="020F0502020204030204" pitchFamily="34" charset="0"/>
                <a:ea typeface="Calibri" panose="020F0502020204030204" pitchFamily="34" charset="0"/>
                <a:cs typeface="Times New Roman" panose="02020603050405020304" pitchFamily="18" charset="0"/>
              </a:rPr>
              <a:t>, δεν χρησιμοποιούνται στην εκτίμηση της Ζ, γιατί τα μικρά ψάρια δεν αντιπροσωπεύονται πλήρως στο δείγμα, δηλαδή πιάνονται με μικρότερη συχνότητα σε σχέση με την αφθονία τους από ό,τι τα γηραιότερα άτομα </a:t>
            </a:r>
          </a:p>
          <a:p>
            <a:pPr>
              <a:lnSpc>
                <a:spcPct val="107000"/>
              </a:lnSpc>
              <a:spcAft>
                <a:spcPts val="800"/>
              </a:spcAft>
            </a:pPr>
            <a:r>
              <a:rPr lang="el-GR" sz="1600" dirty="0">
                <a:solidFill>
                  <a:srgbClr val="231F20"/>
                </a:solidFill>
                <a:latin typeface="Calibri" panose="020F0502020204030204" pitchFamily="34" charset="0"/>
                <a:ea typeface="Calibri" panose="020F0502020204030204" pitchFamily="34" charset="0"/>
                <a:cs typeface="Times New Roman" panose="02020603050405020304" pitchFamily="18" charset="0"/>
              </a:rPr>
              <a:t>Αυτό μπορεί να οφείλεται στο ότι:</a:t>
            </a:r>
          </a:p>
          <a:p>
            <a:pPr>
              <a:lnSpc>
                <a:spcPct val="107000"/>
              </a:lnSpc>
              <a:spcAft>
                <a:spcPts val="800"/>
              </a:spcAft>
            </a:pPr>
            <a:r>
              <a:rPr lang="el-GR" sz="1600" dirty="0">
                <a:solidFill>
                  <a:srgbClr val="231F20"/>
                </a:solidFill>
                <a:latin typeface="Calibri" panose="020F0502020204030204" pitchFamily="34" charset="0"/>
                <a:ea typeface="Calibri" panose="020F0502020204030204" pitchFamily="34" charset="0"/>
                <a:cs typeface="Times New Roman" panose="02020603050405020304" pitchFamily="18" charset="0"/>
              </a:rPr>
              <a:t> (α) η μεγάλη πλειονότητα των νεαρών ατόμων βρίσκεται σε διαφορετική περιοχή από αυτήν όπου ψαρεύεται,</a:t>
            </a:r>
          </a:p>
          <a:p>
            <a:pPr>
              <a:lnSpc>
                <a:spcPct val="107000"/>
              </a:lnSpc>
              <a:spcAft>
                <a:spcPts val="800"/>
              </a:spcAft>
            </a:pPr>
            <a:r>
              <a:rPr lang="el-GR" sz="1600" dirty="0">
                <a:solidFill>
                  <a:srgbClr val="231F20"/>
                </a:solidFill>
                <a:latin typeface="Calibri" panose="020F0502020204030204" pitchFamily="34" charset="0"/>
                <a:ea typeface="Calibri" panose="020F0502020204030204" pitchFamily="34" charset="0"/>
                <a:cs typeface="Times New Roman" panose="02020603050405020304" pitchFamily="18" charset="0"/>
              </a:rPr>
              <a:t> (β) τα νεαρά άτομα δεν είναι ακόμα έτοιμα να αρπάξουν το δόλωμα ή να πιαστούν στα δίχτυα και</a:t>
            </a:r>
          </a:p>
          <a:p>
            <a:pPr>
              <a:lnSpc>
                <a:spcPct val="107000"/>
              </a:lnSpc>
              <a:spcAft>
                <a:spcPts val="800"/>
              </a:spcAft>
            </a:pPr>
            <a:r>
              <a:rPr lang="el-GR" sz="1600" dirty="0">
                <a:solidFill>
                  <a:srgbClr val="231F20"/>
                </a:solidFill>
                <a:latin typeface="Calibri" panose="020F0502020204030204" pitchFamily="34" charset="0"/>
                <a:ea typeface="Calibri" panose="020F0502020204030204" pitchFamily="34" charset="0"/>
                <a:cs typeface="Times New Roman" panose="02020603050405020304" pitchFamily="18" charset="0"/>
              </a:rPr>
              <a:t> (γ) τα νεαρά άτομα έχουν τέτοιο μέγεθος, ώστε να μπορούν να ξεφεύγουν από τα μάτια του αλιευτικού εργαλείου. </a:t>
            </a:r>
            <a:endPar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3" name="Rectangle 2"/>
          <p:cNvSpPr/>
          <p:nvPr/>
        </p:nvSpPr>
        <p:spPr>
          <a:xfrm>
            <a:off x="2648994" y="817548"/>
            <a:ext cx="6818856" cy="523220"/>
          </a:xfrm>
          <a:prstGeom prst="rect">
            <a:avLst/>
          </a:prstGeom>
        </p:spPr>
        <p:txBody>
          <a:bodyPr wrap="square">
            <a:spAutoFit/>
          </a:bodyPr>
          <a:lstStyle/>
          <a:p>
            <a:pPr algn="just">
              <a:defRPr/>
            </a:pPr>
            <a:r>
              <a:rPr lang="el-GR" sz="2800" b="1" dirty="0">
                <a:solidFill>
                  <a:srgbClr val="0000FF"/>
                </a:solidFill>
                <a:latin typeface="Calibri" panose="020F0502020204030204" pitchFamily="34" charset="0"/>
              </a:rPr>
              <a:t>Καμπύλη σύλληψης</a:t>
            </a:r>
            <a:endParaRPr lang="en-AU" sz="2800" b="1" i="1" dirty="0">
              <a:solidFill>
                <a:srgbClr val="0000FF"/>
              </a:solidFill>
              <a:latin typeface="Calibri" panose="020F0502020204030204" pitchFamily="34" charset="0"/>
            </a:endParaRPr>
          </a:p>
        </p:txBody>
      </p:sp>
      <p:sp>
        <p:nvSpPr>
          <p:cNvPr id="4" name="object 10"/>
          <p:cNvSpPr txBox="1">
            <a:spLocks/>
          </p:cNvSpPr>
          <p:nvPr/>
        </p:nvSpPr>
        <p:spPr bwMode="auto">
          <a:xfrm>
            <a:off x="2423592" y="116633"/>
            <a:ext cx="792088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l-GR" b="1" kern="0" spc="-5" dirty="0">
                <a:solidFill>
                  <a:srgbClr val="94B6D2">
                    <a:lumMod val="50000"/>
                  </a:srgbClr>
                </a:solidFill>
                <a:latin typeface="Calibri" panose="020F0502020204030204" pitchFamily="34" charset="0"/>
                <a:cs typeface="Tahoma"/>
              </a:rPr>
              <a:t>Υπολογίζοντας τη</a:t>
            </a:r>
            <a:r>
              <a:rPr lang="el-GR" b="1" kern="0" spc="-55" dirty="0">
                <a:solidFill>
                  <a:srgbClr val="94B6D2">
                    <a:lumMod val="50000"/>
                  </a:srgbClr>
                </a:solidFill>
                <a:latin typeface="Calibri" panose="020F0502020204030204" pitchFamily="34" charset="0"/>
                <a:cs typeface="Tahoma"/>
              </a:rPr>
              <a:t>ν ολική </a:t>
            </a:r>
            <a:r>
              <a:rPr lang="el-GR" b="1" kern="0" spc="-5" dirty="0">
                <a:solidFill>
                  <a:srgbClr val="94B6D2">
                    <a:lumMod val="50000"/>
                  </a:srgbClr>
                </a:solidFill>
                <a:latin typeface="Calibri" panose="020F0502020204030204" pitchFamily="34" charset="0"/>
                <a:cs typeface="Tahoma"/>
              </a:rPr>
              <a:t>θνησιμότητα (Ζ)</a:t>
            </a:r>
            <a:endParaRPr lang="el-GR" kern="0" dirty="0">
              <a:solidFill>
                <a:srgbClr val="94B6D2">
                  <a:lumMod val="50000"/>
                </a:srgbClr>
              </a:solidFill>
              <a:latin typeface="Calibri" panose="020F0502020204030204" pitchFamily="34" charset="0"/>
              <a:cs typeface="Tahoma"/>
            </a:endParaRPr>
          </a:p>
        </p:txBody>
      </p:sp>
      <p:sp>
        <p:nvSpPr>
          <p:cNvPr id="5" name="Rectangle 4"/>
          <p:cNvSpPr/>
          <p:nvPr/>
        </p:nvSpPr>
        <p:spPr>
          <a:xfrm>
            <a:off x="1812032" y="1549242"/>
            <a:ext cx="4213936" cy="1200329"/>
          </a:xfrm>
          <a:prstGeom prst="rect">
            <a:avLst/>
          </a:prstGeom>
        </p:spPr>
        <p:txBody>
          <a:bodyPr wrap="square">
            <a:spAutoFit/>
          </a:bodyPr>
          <a:lstStyle/>
          <a:p>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Η καμπύλη σύλληψης από ηλικίες είναι μια από τις πιο διαδεδομένες μεθόδους υπολογισμού της ολικής στιγμιαίας θνησιμότητας Ζ </a:t>
            </a:r>
            <a:endParaRPr lang="en-US" dirty="0">
              <a:solidFill>
                <a:prstClr val="black"/>
              </a:solidFill>
            </a:endParaRPr>
          </a:p>
        </p:txBody>
      </p:sp>
      <p:pic>
        <p:nvPicPr>
          <p:cNvPr id="6" name="Picture 5"/>
          <p:cNvPicPr>
            <a:picLocks noChangeAspect="1"/>
          </p:cNvPicPr>
          <p:nvPr/>
        </p:nvPicPr>
        <p:blipFill>
          <a:blip r:embed="rId3"/>
          <a:stretch>
            <a:fillRect/>
          </a:stretch>
        </p:blipFill>
        <p:spPr>
          <a:xfrm>
            <a:off x="1697836" y="2981337"/>
            <a:ext cx="4326156" cy="2967944"/>
          </a:xfrm>
          <a:prstGeom prst="rect">
            <a:avLst/>
          </a:prstGeom>
        </p:spPr>
      </p:pic>
    </p:spTree>
    <p:extLst>
      <p:ext uri="{BB962C8B-B14F-4D97-AF65-F5344CB8AC3E}">
        <p14:creationId xmlns:p14="http://schemas.microsoft.com/office/powerpoint/2010/main" val="3547315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648994" y="817548"/>
            <a:ext cx="6818856" cy="523220"/>
          </a:xfrm>
          <a:prstGeom prst="rect">
            <a:avLst/>
          </a:prstGeom>
        </p:spPr>
        <p:txBody>
          <a:bodyPr wrap="square">
            <a:spAutoFit/>
          </a:bodyPr>
          <a:lstStyle/>
          <a:p>
            <a:pPr algn="just">
              <a:defRPr/>
            </a:pPr>
            <a:r>
              <a:rPr lang="el-GR" sz="2800" b="1" dirty="0">
                <a:solidFill>
                  <a:srgbClr val="0000FF"/>
                </a:solidFill>
                <a:latin typeface="Calibri" panose="020F0502020204030204" pitchFamily="34" charset="0"/>
              </a:rPr>
              <a:t>Καμπύλη σύλληψης</a:t>
            </a:r>
            <a:endParaRPr lang="en-AU" sz="2800" b="1" i="1" dirty="0">
              <a:solidFill>
                <a:srgbClr val="0000FF"/>
              </a:solidFill>
              <a:latin typeface="Calibri" panose="020F0502020204030204" pitchFamily="34" charset="0"/>
            </a:endParaRPr>
          </a:p>
        </p:txBody>
      </p:sp>
      <p:sp>
        <p:nvSpPr>
          <p:cNvPr id="4" name="object 10"/>
          <p:cNvSpPr txBox="1">
            <a:spLocks/>
          </p:cNvSpPr>
          <p:nvPr/>
        </p:nvSpPr>
        <p:spPr bwMode="auto">
          <a:xfrm>
            <a:off x="2423592" y="116633"/>
            <a:ext cx="792088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rtlCol="0" anchor="t"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l-GR" b="1" kern="0" spc="-5" dirty="0">
                <a:solidFill>
                  <a:srgbClr val="94B6D2">
                    <a:lumMod val="50000"/>
                  </a:srgbClr>
                </a:solidFill>
                <a:latin typeface="Calibri" panose="020F0502020204030204" pitchFamily="34" charset="0"/>
                <a:cs typeface="Tahoma"/>
              </a:rPr>
              <a:t>Υπολογίζοντας τη</a:t>
            </a:r>
            <a:r>
              <a:rPr lang="el-GR" b="1" kern="0" spc="-55" dirty="0">
                <a:solidFill>
                  <a:srgbClr val="94B6D2">
                    <a:lumMod val="50000"/>
                  </a:srgbClr>
                </a:solidFill>
                <a:latin typeface="Calibri" panose="020F0502020204030204" pitchFamily="34" charset="0"/>
                <a:cs typeface="Tahoma"/>
              </a:rPr>
              <a:t>ν ολική </a:t>
            </a:r>
            <a:r>
              <a:rPr lang="el-GR" b="1" kern="0" spc="-5" dirty="0">
                <a:solidFill>
                  <a:srgbClr val="94B6D2">
                    <a:lumMod val="50000"/>
                  </a:srgbClr>
                </a:solidFill>
                <a:latin typeface="Calibri" panose="020F0502020204030204" pitchFamily="34" charset="0"/>
                <a:cs typeface="Tahoma"/>
              </a:rPr>
              <a:t>θνησιμότητα (Ζ)</a:t>
            </a:r>
            <a:endParaRPr lang="el-GR" kern="0" dirty="0">
              <a:solidFill>
                <a:srgbClr val="94B6D2">
                  <a:lumMod val="50000"/>
                </a:srgbClr>
              </a:solidFill>
              <a:latin typeface="Calibri" panose="020F0502020204030204" pitchFamily="34" charset="0"/>
              <a:cs typeface="Tahoma"/>
            </a:endParaRPr>
          </a:p>
        </p:txBody>
      </p:sp>
      <p:sp>
        <p:nvSpPr>
          <p:cNvPr id="5" name="Rectangle 4"/>
          <p:cNvSpPr/>
          <p:nvPr/>
        </p:nvSpPr>
        <p:spPr>
          <a:xfrm>
            <a:off x="2207569" y="1713111"/>
            <a:ext cx="7905821" cy="4059060"/>
          </a:xfrm>
          <a:prstGeom prst="rect">
            <a:avLst/>
          </a:prstGeom>
        </p:spPr>
        <p:txBody>
          <a:bodyPr wrap="square">
            <a:spAutoFit/>
          </a:bodyPr>
          <a:lstStyle/>
          <a:p>
            <a:pPr>
              <a:lnSpc>
                <a:spcPct val="107000"/>
              </a:lnSpc>
              <a:spcAft>
                <a:spcPts val="800"/>
              </a:spcAft>
            </a:pPr>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Για την εκτίμηση της Ζ με την καμπύλη σύλληψης χρησιμοποιούνται οι παρακάτω </a:t>
            </a:r>
            <a:r>
              <a:rPr lang="el-GR" u="sng" dirty="0">
                <a:solidFill>
                  <a:srgbClr val="231F20"/>
                </a:solidFill>
                <a:latin typeface="Calibri" panose="020F0502020204030204" pitchFamily="34" charset="0"/>
                <a:ea typeface="Calibri" panose="020F0502020204030204" pitchFamily="34" charset="0"/>
                <a:cs typeface="Times New Roman" panose="02020603050405020304" pitchFamily="18" charset="0"/>
              </a:rPr>
              <a:t>τύποι στοιχείων</a:t>
            </a:r>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(α) ο αριθμός ατόμων ανά ηλικία ή ποσοστά %, από ένα δείγμα που πιάστηκε σε μια χρονική στιγμή,</a:t>
            </a:r>
          </a:p>
          <a:p>
            <a:pPr>
              <a:lnSpc>
                <a:spcPct val="107000"/>
              </a:lnSpc>
              <a:spcAft>
                <a:spcPts val="800"/>
              </a:spcAft>
            </a:pPr>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 (β) ο μέσος όρος του αριθμού ή του ποσοστού %, των ατόμων ανά ηλικία από πολλά δείγματα που πιάστηκαν σε διαφορετικές χρονικές στιγμές ενός ή περισσότερων ετών και </a:t>
            </a:r>
          </a:p>
          <a:p>
            <a:pPr>
              <a:lnSpc>
                <a:spcPct val="107000"/>
              </a:lnSpc>
              <a:spcAft>
                <a:spcPts val="800"/>
              </a:spcAft>
            </a:pPr>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(γ) η αλιευτική παραγωγή ανά μονάδα αλιευτικής προσπάθειας (</a:t>
            </a:r>
            <a:r>
              <a:rPr lang="en-US" dirty="0">
                <a:solidFill>
                  <a:srgbClr val="231F20"/>
                </a:solidFill>
                <a:latin typeface="Calibri" panose="020F0502020204030204" pitchFamily="34" charset="0"/>
                <a:ea typeface="Calibri" panose="020F0502020204030204" pitchFamily="34" charset="0"/>
                <a:cs typeface="Times New Roman" panose="02020603050405020304" pitchFamily="18" charset="0"/>
              </a:rPr>
              <a:t>CPUE) </a:t>
            </a:r>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ανά ηλικία από παρατηρήσεις πολλών ετών, που σίγουρα παρέχουν εκτιμήσεις μεγαλύτερης ακρίβειας </a:t>
            </a:r>
          </a:p>
          <a:p>
            <a:pPr>
              <a:lnSpc>
                <a:spcPct val="107000"/>
              </a:lnSpc>
              <a:spcAft>
                <a:spcPts val="800"/>
              </a:spcAft>
            </a:pPr>
            <a:r>
              <a:rPr lang="el-GR" dirty="0">
                <a:solidFill>
                  <a:srgbClr val="231F20"/>
                </a:solidFill>
                <a:latin typeface="Calibri" panose="020F0502020204030204" pitchFamily="34" charset="0"/>
                <a:ea typeface="Calibri" panose="020F0502020204030204" pitchFamily="34" charset="0"/>
                <a:cs typeface="Times New Roman" panose="02020603050405020304" pitchFamily="18" charset="0"/>
              </a:rPr>
              <a:t>Σε όλες τις περιπτώσεις, τα δείγματα πρέπει να είναι αντιπροσωπευτικά της δομής του πληθυσμού.</a:t>
            </a:r>
            <a:endParaRPr lang="en-US"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53668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2.xml><?xml version="1.0" encoding="utf-8"?>
<a:theme xmlns:a="http://schemas.openxmlformats.org/drawingml/2006/main" name="1_Wood Type">
  <a:themeElements>
    <a:clrScheme name="Wood Type">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Wood Type">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2758</Words>
  <Application>Microsoft Office PowerPoint</Application>
  <PresentationFormat>Ευρεία οθόνη</PresentationFormat>
  <Paragraphs>351</Paragraphs>
  <Slides>35</Slides>
  <Notes>22</Notes>
  <HiddenSlides>1</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2</vt:i4>
      </vt:variant>
      <vt:variant>
        <vt:lpstr>Τίτλοι διαφανειών</vt:lpstr>
      </vt:variant>
      <vt:variant>
        <vt:i4>35</vt:i4>
      </vt:variant>
    </vt:vector>
  </HeadingPairs>
  <TitlesOfParts>
    <vt:vector size="45" baseType="lpstr">
      <vt:lpstr>Arial</vt:lpstr>
      <vt:lpstr>Arial Unicode MS</vt:lpstr>
      <vt:lpstr>Calibri</vt:lpstr>
      <vt:lpstr>Georgia</vt:lpstr>
      <vt:lpstr>Tahoma</vt:lpstr>
      <vt:lpstr>Times New Roman</vt:lpstr>
      <vt:lpstr>Trebuchet MS</vt:lpstr>
      <vt:lpstr>Wingdings</vt:lpstr>
      <vt:lpstr>Wood Type</vt:lpstr>
      <vt:lpstr>1_Wood Type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Mitsos</dc:creator>
  <cp:lastModifiedBy>user</cp:lastModifiedBy>
  <cp:revision>4</cp:revision>
  <dcterms:created xsi:type="dcterms:W3CDTF">2021-10-26T14:05:29Z</dcterms:created>
  <dcterms:modified xsi:type="dcterms:W3CDTF">2023-10-30T18:36:16Z</dcterms:modified>
</cp:coreProperties>
</file>