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71" r:id="rId11"/>
    <p:sldId id="269" r:id="rId12"/>
    <p:sldId id="270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9466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2540C-6642-4145-8176-654429090B21}" type="datetimeFigureOut">
              <a:rPr lang="el-GR" smtClean="0"/>
              <a:pPr/>
              <a:t>1/4/2013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33910-745F-4AA5-9425-AFEF3F6AF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ΕΛΚΗ ΚΑΤΑΚΛΙΣΗΣ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ΠΡΟΛΗΨΗ</a:t>
            </a:r>
          </a:p>
          <a:p>
            <a:r>
              <a:rPr lang="el-GR" dirty="0" smtClean="0"/>
              <a:t>ΘΕΡΑΠΕΙΑ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1619672" y="404664"/>
            <a:ext cx="6048672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l-GR" sz="4000" dirty="0" smtClean="0">
                <a:solidFill>
                  <a:schemeClr val="bg1"/>
                </a:solidFill>
              </a:rPr>
              <a:t>ΕΝ ΤΩ ΒΑΘΕΙ ΙΣΤΙΚΗ ΒΛΑΒΗ</a:t>
            </a:r>
            <a:endParaRPr lang="el-GR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 ΤΩ ΒΑΘΕΙ ΙΣΤΙΚΗ ΒΛΑΒΗ </a:t>
            </a:r>
            <a:r>
              <a:rPr lang="en-US" dirty="0" smtClean="0"/>
              <a:t>(DTI)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• Φεβρουαρίου 2007, </a:t>
            </a:r>
            <a:r>
              <a:rPr lang="en-US" dirty="0" smtClean="0"/>
              <a:t> </a:t>
            </a:r>
            <a:r>
              <a:rPr lang="el-GR" dirty="0" smtClean="0"/>
              <a:t>η (NPUAP) αναθεώρησε τα στάδια  των ελκών  πίεσης</a:t>
            </a:r>
          </a:p>
          <a:p>
            <a:pPr>
              <a:buNone/>
            </a:pPr>
            <a:r>
              <a:rPr lang="el-GR" dirty="0" smtClean="0"/>
              <a:t>• Η (DTI) προστέθηκε ως κατηγορία, επειδή αυτή η πίεση που σχετίζεται με τραυματισμό των ιστών είναι:</a:t>
            </a:r>
          </a:p>
          <a:p>
            <a:r>
              <a:rPr lang="el-GR" dirty="0" smtClean="0"/>
              <a:t>- Μια παρατεταμένη πίεση ή τοποθέτηση μέσα σε σύντομο χρονικό διάστημα που</a:t>
            </a:r>
            <a:r>
              <a:rPr lang="en-US" dirty="0" smtClean="0"/>
              <a:t> </a:t>
            </a:r>
            <a:r>
              <a:rPr lang="el-GR" dirty="0" smtClean="0"/>
              <a:t> επηρεάζει αιμάτωση των ιστών και δημιουργεί μια βαθιά πληγή στο</a:t>
            </a:r>
            <a:r>
              <a:rPr lang="en-US" dirty="0" smtClean="0"/>
              <a:t> </a:t>
            </a:r>
            <a:r>
              <a:rPr lang="el-GR" dirty="0" smtClean="0"/>
              <a:t>δέρμα που παρουσιάζεται αρχικά επιφανειακά. (π.χ. ασθενής βρίσκεται κάτω απροσδόκητα παρατεταμένη ακινησία, οι ασθενείς με πολλαπλά IV </a:t>
            </a:r>
            <a:r>
              <a:rPr lang="el-GR" dirty="0" err="1" smtClean="0"/>
              <a:t>αγγειοσυσπαστικά</a:t>
            </a:r>
            <a:r>
              <a:rPr lang="el-GR" dirty="0" smtClean="0"/>
              <a:t>, κλπ)</a:t>
            </a:r>
          </a:p>
          <a:p>
            <a:r>
              <a:rPr lang="el-GR" dirty="0" smtClean="0"/>
              <a:t>Προκαλεί μεγάλη ανησυχία, επειδή το βάθος του τραυματισμού των ιστών είναι συχνά σημαντικό (π.χ. στάδιο ΙΙΙ ή IV)</a:t>
            </a:r>
          </a:p>
          <a:p>
            <a:r>
              <a:rPr lang="el-GR" dirty="0" smtClean="0"/>
              <a:t> Σημαντικό είναι ότι μια αλλαγή στο δέρμα είναι "Ξαφνική" ... DTI συμβαίνει και εξελίσσεται γρήγορα.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Περιγραφή τραυματισμών  με Υποψία </a:t>
            </a:r>
            <a:r>
              <a:rPr lang="el-GR" dirty="0" err="1" smtClean="0"/>
              <a:t>Deep</a:t>
            </a:r>
            <a:r>
              <a:rPr lang="el-GR" dirty="0" smtClean="0"/>
              <a:t> </a:t>
            </a:r>
            <a:r>
              <a:rPr lang="el-GR" dirty="0" err="1" smtClean="0"/>
              <a:t>Tissue</a:t>
            </a:r>
            <a:r>
              <a:rPr lang="el-GR" dirty="0" smtClean="0"/>
              <a:t> </a:t>
            </a:r>
            <a:r>
              <a:rPr lang="en-US" dirty="0" smtClean="0"/>
              <a:t>Injury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- Μοβ ή καφέ αποχρωματισμένες  περιοχές  με άθικτο δέρμα ή γεμάτες  αίμα  φυσαλίδες λόγω βλάβης των υποκείμενων μαλακών ιστών από την πίεση και / ή διάτμηση</a:t>
            </a:r>
          </a:p>
          <a:p>
            <a:r>
              <a:rPr lang="el-GR" dirty="0" smtClean="0"/>
              <a:t>- Περιοχή που είναι επώδυνη, σκληρή, ευαίσθητος, </a:t>
            </a:r>
            <a:r>
              <a:rPr lang="el-GR" dirty="0" err="1" smtClean="0"/>
              <a:t>κλυδάζουσα</a:t>
            </a:r>
            <a:endParaRPr lang="el-GR" dirty="0" smtClean="0"/>
          </a:p>
          <a:p>
            <a:r>
              <a:rPr lang="el-GR" dirty="0" smtClean="0"/>
              <a:t>θερμότερο ή ψυχρότερο σε σύγκριση με παρακείμενο δέρμα</a:t>
            </a:r>
          </a:p>
          <a:p>
            <a:r>
              <a:rPr lang="el-GR" dirty="0" smtClean="0"/>
              <a:t>- Εξέλιξη μπορεί να είναι ταχεία και περιλαμβάνει βαθύ ιστό, ακόμη και με τη βέλτιστη θεραπεία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ΚΑΤΕΥΘΥΝΤΗΡΙΕΣ ΟΔΗΓΙΕΣ 1</a:t>
            </a:r>
            <a:br>
              <a:rPr lang="el-GR" dirty="0" smtClean="0"/>
            </a:br>
            <a:r>
              <a:rPr lang="el-GR" b="1" u="sng" dirty="0" smtClean="0"/>
              <a:t>ΚΑΘΑΡΟ ΕΛΚΟΣ ΧΩΡΙΣ ΚΥΤΤΑΡΙΤΙΔΑ</a:t>
            </a:r>
            <a:br>
              <a:rPr lang="el-GR" b="1" u="sng" dirty="0" smtClean="0"/>
            </a:b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ΣΤΑΔΙΟ 1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ΣΤΑΔΙΟ 2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ΣΤΑΔΙΟ 3 </a:t>
            </a:r>
          </a:p>
          <a:p>
            <a:pPr>
              <a:buNone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(ΧΩΡΙΣ ΝΕΚΡΩΤΙΚΟ ΙΣΤΟ)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ΣΤΑΔΙΟ 4</a:t>
            </a:r>
          </a:p>
          <a:p>
            <a:pPr>
              <a:buNone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(ΧΩΡΙΣ ΝΕΚΡΩΤΙΚΟ ΙΣΤΟ)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2699792" y="2060848"/>
            <a:ext cx="79208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2699792" y="3284984"/>
            <a:ext cx="79208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2627784" y="4509120"/>
            <a:ext cx="79208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995936" y="4149080"/>
            <a:ext cx="468052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ΚΑΘΑΡΙΣΜΟΣ  ΕΛΚΟΥΣ, ΕΦΑΡΜΟΓΗ ΑΠΟΡΡΟΦΗΤΙΚΩΝ ΕΠΙΘΕΜΑΤΩΝ, ΥΔΡΟΓΕΛΗ, ΑΦΡΩΔΗ , ΑΛΓΗΝΙΚΑ , </a:t>
            </a:r>
            <a:r>
              <a:rPr lang="el-GR" sz="2400" u="sng" dirty="0" smtClean="0">
                <a:solidFill>
                  <a:schemeClr val="accent2">
                    <a:lumMod val="75000"/>
                  </a:schemeClr>
                </a:solidFill>
              </a:rPr>
              <a:t>ΧΕΙΡΟΥΡΓΙΚΗ ΕΚΤΙΜΗΣΗ</a:t>
            </a:r>
            <a:endParaRPr lang="el-GR" sz="2400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2699792" y="5445224"/>
            <a:ext cx="79208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995936" y="3068960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ΚΑΘΑΡΙΣΜΟΣ  ΕΛΚΟΥΣ , ΕΦΑΡΜΟΓΗ  ΥΓΡΩΝ  ΕΠΙΘΕΜΑΤΩΝ</a:t>
            </a:r>
            <a:endParaRPr lang="el-GR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4067944" y="1772816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ΠΡΟΣΤΑΤΕΥΤΙΚΑ ΕΠΙΘΕΜΑΤΑ                                   ΚΑΙ ΕΝΥΔΑΤΩΣΗ</a:t>
            </a:r>
            <a:endParaRPr lang="el-G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ΚΑΤΕΥΘΥΝΤΗΡΙΕΣ ΟΔΗΓΙΕΣ 2</a:t>
            </a:r>
            <a:br>
              <a:rPr lang="el-GR" dirty="0" smtClean="0"/>
            </a:br>
            <a:r>
              <a:rPr lang="el-GR" b="1" u="sng" dirty="0" smtClean="0"/>
              <a:t>ΚΑΘΑΡΟ ΕΛΚΟΣ ΜΕ ΚΥΤΤΑΡΙΤΙΔΑ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5004048" cy="525780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ΤΟΠΙΚΗ ΦΛΕΓΜΟΝΗ</a:t>
            </a:r>
          </a:p>
          <a:p>
            <a:endParaRPr lang="el-GR" sz="2800" dirty="0" smtClean="0"/>
          </a:p>
          <a:p>
            <a:r>
              <a:rPr lang="el-GR" sz="2800" dirty="0" smtClean="0"/>
              <a:t>ΤΟΠΙΚΑ ΑΝΤΙΒΙΟΤΙΚΑ</a:t>
            </a:r>
          </a:p>
          <a:p>
            <a:pPr>
              <a:buNone/>
            </a:pPr>
            <a:r>
              <a:rPr lang="el-GR" sz="2800" dirty="0" smtClean="0"/>
              <a:t>ΚΑΘΑΡΙΣΜΟΣ ΕΛΚΟΥΣ</a:t>
            </a:r>
          </a:p>
          <a:p>
            <a:pPr>
              <a:buNone/>
            </a:pPr>
            <a:r>
              <a:rPr lang="el-GR" sz="2800" dirty="0" smtClean="0"/>
              <a:t>ΑΠΟΡΡΟΦΗΤΙΚΑ ΕΠΙΘΕΜΑΤΑ</a:t>
            </a:r>
          </a:p>
          <a:p>
            <a:pPr>
              <a:buNone/>
            </a:pPr>
            <a:endParaRPr lang="el-GR" sz="2800" dirty="0" smtClean="0"/>
          </a:p>
          <a:p>
            <a:r>
              <a:rPr lang="el-GR" sz="2800" dirty="0" smtClean="0"/>
              <a:t>ΕΠΙΜΟΝΗ ΚΥΤΤΑΡΙΤΙΔΑΣ &gt;14 </a:t>
            </a:r>
            <a:r>
              <a:rPr lang="en-US" sz="2800" dirty="0" smtClean="0"/>
              <a:t>D</a:t>
            </a:r>
          </a:p>
          <a:p>
            <a:endParaRPr lang="en-US" sz="2800" dirty="0" smtClean="0"/>
          </a:p>
          <a:p>
            <a:r>
              <a:rPr lang="el-GR" sz="2800" dirty="0" smtClean="0"/>
              <a:t>ΛΗΨΗ ΚΑΛΛΙΕΡΓΕΙΩΝ</a:t>
            </a:r>
          </a:p>
          <a:p>
            <a:pPr>
              <a:buNone/>
            </a:pPr>
            <a:r>
              <a:rPr lang="el-GR" sz="2800" dirty="0" smtClean="0"/>
              <a:t>ΥΠΟΨΙΑ ΟΣΤΕΟΜΥΕΛΙΤΙΔΑΣ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411760" y="1988840"/>
            <a:ext cx="0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2411760" y="4149080"/>
            <a:ext cx="0" cy="5760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2411760" y="5157192"/>
            <a:ext cx="0" cy="5760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4283968" y="5877272"/>
            <a:ext cx="57606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5004048" y="1628800"/>
            <a:ext cx="4139952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ΣΥΣΤΗΜΑΤΙΚΗ ΛΟΙΜΩΞΗ  Ή ΠΡΟΧΩΡΗΜΕΝΗ ΚΥΤΤΑΡΙΤΙΔΑ</a:t>
            </a:r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 smtClean="0"/>
          </a:p>
          <a:p>
            <a:r>
              <a:rPr lang="el-GR" sz="2800" dirty="0" smtClean="0"/>
              <a:t>ΚΑΘΑΡΙΣΜΟΣ ΕΛΚΟΥΣ</a:t>
            </a:r>
          </a:p>
          <a:p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</a:rPr>
              <a:t>ΣΥΣΤΗΜΑΤΙΚΑ ΑΝΤΙΒΙΟΤΙΚΑ</a:t>
            </a:r>
          </a:p>
          <a:p>
            <a:r>
              <a:rPr lang="el-GR" sz="2400" dirty="0" smtClean="0"/>
              <a:t>ΑΠΟΡΡΟΦΗΤΙΚΑ ΕΠΙΘΕΜΑΤΑ</a:t>
            </a:r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7020272" y="2996952"/>
            <a:ext cx="0" cy="144016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ΚΑΤΕΥΘΥΝΤΗΡΙΕΣ ΟΔΗΓΙΕΣ 3</a:t>
            </a:r>
            <a:br>
              <a:rPr lang="el-GR" dirty="0" smtClean="0"/>
            </a:br>
            <a:r>
              <a:rPr lang="el-GR" b="1" dirty="0" smtClean="0"/>
              <a:t>ΕΛΚΟΣ ΜΕ ΝΕΚΡΩΤΙΚΟ ΙΣΤΟ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ΝΕΚΡΩΤΙΚΟΣ ΙΣΤΟΣ </a:t>
            </a:r>
            <a:r>
              <a:rPr lang="el-GR" dirty="0" smtClean="0"/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ΣΤΑΔΙΟ 3 Ή 4 ΕΛΚΟΣ</a:t>
            </a:r>
            <a:r>
              <a:rPr lang="el-GR" dirty="0" smtClean="0"/>
              <a:t>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/>
              <a:t>ΚΑΘΑΡΙΣΜΟΣ ΕΛΚΟΥΣ</a:t>
            </a:r>
          </a:p>
          <a:p>
            <a:r>
              <a:rPr lang="el-GR" sz="2800" dirty="0" smtClean="0"/>
              <a:t>ΧΕΙΡΟΥΡΓΙΚΟΣ  ΣΕ ΠΡΟΪΟΥΣΑ ΚΥΤΤΑΡΙΤΙΔΑ, ΣΗΨΗ</a:t>
            </a:r>
          </a:p>
          <a:p>
            <a:r>
              <a:rPr lang="el-GR" sz="2800" dirty="0" smtClean="0"/>
              <a:t>ΕΝΥΜΙΚΟΣ ΑΥΤΟΛΥΤΙΚΟΣ ΣΕ ΜΗ ΕΠΕΙΓΟΥΣΑ ΚΑΤΑΣΤΑΣΗ</a:t>
            </a:r>
          </a:p>
          <a:p>
            <a:endParaRPr lang="el-GR" sz="2800" dirty="0" smtClean="0"/>
          </a:p>
          <a:p>
            <a:pPr>
              <a:buNone/>
            </a:pPr>
            <a:r>
              <a:rPr lang="el-GR" b="1" dirty="0" smtClean="0"/>
              <a:t>ΕΦΑΡΜΟΓΗ ΑΠΟΡΡΟΦΗΤΙΚΩΝ ΕΠΙΘΕΜΑΤΩΝ</a:t>
            </a:r>
            <a:endParaRPr lang="el-GR" b="1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195736" y="2132856"/>
            <a:ext cx="0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2267744" y="4365104"/>
            <a:ext cx="0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</a:pPr>
            <a:endParaRPr lang="en-US" sz="2400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/>
              <a:t>“Unlike inanimate machines that deteriorate with use,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/>
              <a:t>the human body improves with use,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/>
              <a:t>and deteriorates…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/>
              <a:t>with lack of movement.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/>
              <a:t>Immobility promotes progressive deterioration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/>
              <a:t>of normal body functions…”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</a:pPr>
            <a:endParaRPr lang="en-US" sz="2400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dirty="0" smtClean="0"/>
              <a:t>Gonzales-Arias, S.M., Baumgartner, R., Goldberg, M.L., </a:t>
            </a:r>
            <a:r>
              <a:rPr lang="en-US" altLang="en-US" sz="1400" dirty="0" err="1" smtClean="0"/>
              <a:t>Hoopes</a:t>
            </a:r>
            <a:r>
              <a:rPr lang="en-US" altLang="en-US" sz="1400" dirty="0" smtClean="0"/>
              <a:t>, D., Ruben, B. “Analysis of the Effect of Kinetic Therapy on Intracranial Pressure in Comatose </a:t>
            </a:r>
            <a:r>
              <a:rPr lang="en-US" altLang="en-US" sz="1400" dirty="0" err="1" smtClean="0"/>
              <a:t>Neuro</a:t>
            </a:r>
            <a:r>
              <a:rPr lang="en-US" altLang="en-US" sz="1400" dirty="0" smtClean="0"/>
              <a:t> Surgical Patients.” </a:t>
            </a:r>
            <a:r>
              <a:rPr lang="en-US" altLang="en-US" sz="1400" u="sng" dirty="0" smtClean="0"/>
              <a:t>Neurosurgery</a:t>
            </a:r>
            <a:r>
              <a:rPr lang="en-US" altLang="en-US" sz="1400" dirty="0" smtClean="0"/>
              <a:t> 13.6 (1983): 654-656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NPUAP-EPUAP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Ορισμός έλκους πίεσης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None/>
            </a:pPr>
            <a:r>
              <a:rPr lang="el-GR" dirty="0" smtClean="0"/>
              <a:t>   Τοπική βλάβη  δέρματος και / ή υποκειμένων ιστών συνήθως  σε μια οστέινη προεξοχή, ως αποτέλεσμα της πίεσης, ή της πίεσης σε συνδυασμό με</a:t>
            </a:r>
            <a:r>
              <a:rPr lang="el-GR" dirty="0"/>
              <a:t> </a:t>
            </a:r>
            <a:r>
              <a:rPr lang="el-GR" dirty="0" smtClean="0"/>
              <a:t>διάτμηση.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ΔΕΔΟΜΕΝΑ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0000" lnSpcReduction="20000"/>
          </a:bodyPr>
          <a:lstStyle/>
          <a:p>
            <a:r>
              <a:rPr lang="el-GR" sz="4200" dirty="0" smtClean="0"/>
              <a:t>εμπειρογνώμονες από διάφορες ευρωπαϊκές χώρες  στα </a:t>
            </a:r>
            <a:r>
              <a:rPr lang="el-GR" sz="4200" dirty="0"/>
              <a:t> </a:t>
            </a:r>
            <a:r>
              <a:rPr lang="el-GR" sz="4200" dirty="0" smtClean="0"/>
              <a:t>έλκη πίεσης ανέπτυξαν ένα εργαλείο συλλογής δεδομένων, η οποία περιελάμβανε πέντε κατηγορίες δεδομένων: </a:t>
            </a:r>
          </a:p>
          <a:p>
            <a:pPr lvl="1"/>
            <a:r>
              <a:rPr lang="el-GR" sz="4000" dirty="0" smtClean="0"/>
              <a:t>γενικά δεδομένα, </a:t>
            </a:r>
          </a:p>
          <a:p>
            <a:pPr lvl="1"/>
            <a:r>
              <a:rPr lang="el-GR" sz="4000" dirty="0" smtClean="0"/>
              <a:t>δεδομένα ασθενών, </a:t>
            </a:r>
          </a:p>
          <a:p>
            <a:pPr lvl="1"/>
            <a:r>
              <a:rPr lang="el-GR" sz="4000" dirty="0" smtClean="0"/>
              <a:t>την εκτίμηση του κινδύνου,</a:t>
            </a:r>
          </a:p>
          <a:p>
            <a:pPr lvl="1"/>
            <a:r>
              <a:rPr lang="el-GR" sz="4000" dirty="0" smtClean="0"/>
              <a:t> η παρατήρηση του δέρματος</a:t>
            </a:r>
          </a:p>
          <a:p>
            <a:pPr lvl="1"/>
            <a:r>
              <a:rPr lang="el-GR" sz="4000" dirty="0" smtClean="0"/>
              <a:t> πρόληψη. </a:t>
            </a:r>
            <a:endParaRPr lang="en-US" sz="4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>
              <a:buNone/>
            </a:pPr>
            <a:endParaRPr lang="el-GR" dirty="0" smtClean="0"/>
          </a:p>
          <a:p>
            <a:r>
              <a:rPr lang="el-GR" sz="3800" dirty="0" smtClean="0"/>
              <a:t>Πανεπιστημιακά και  γενικά νοσοκομεία του Βελγίου, της Ιταλίας, της Πορτογαλίας, της Σουηδίας και του Ηνωμένου Βασιλείου συμμετείχαν στη μελέτη. </a:t>
            </a:r>
          </a:p>
          <a:p>
            <a:pPr>
              <a:buNone/>
            </a:pPr>
            <a:r>
              <a:rPr lang="en-US" sz="4200" dirty="0" smtClean="0"/>
              <a:t>      </a:t>
            </a:r>
            <a:r>
              <a:rPr lang="el-GR" sz="4200" dirty="0" smtClean="0"/>
              <a:t>5947 ασθενείς σε 25 νοσοκομεία σε πέντε ευρωπαϊκές χώρες.</a:t>
            </a:r>
            <a:endParaRPr lang="en-US" sz="4200" dirty="0" smtClean="0"/>
          </a:p>
          <a:p>
            <a:pPr marL="1371600" lvl="2" indent="-457200"/>
            <a:r>
              <a:rPr lang="el-GR" dirty="0" smtClean="0"/>
              <a:t> </a:t>
            </a:r>
            <a:r>
              <a:rPr lang="el-GR" sz="4000" dirty="0" smtClean="0"/>
              <a:t>Ο </a:t>
            </a:r>
            <a:r>
              <a:rPr lang="el-GR" sz="4000" dirty="0" err="1" smtClean="0"/>
              <a:t>επιπολασμός</a:t>
            </a:r>
            <a:r>
              <a:rPr lang="el-GR" sz="4000" dirty="0" smtClean="0"/>
              <a:t> των ελκών πίεσης (βαθμός 1-4) ήταν </a:t>
            </a:r>
            <a:r>
              <a:rPr lang="el-GR" sz="4000" dirty="0" smtClean="0">
                <a:solidFill>
                  <a:srgbClr val="FF0000"/>
                </a:solidFill>
              </a:rPr>
              <a:t>18,1%</a:t>
            </a:r>
          </a:p>
          <a:p>
            <a:pPr marL="1371600" lvl="2" indent="-457200"/>
            <a:r>
              <a:rPr lang="el-GR" sz="4000" dirty="0" smtClean="0"/>
              <a:t> </a:t>
            </a:r>
            <a:r>
              <a:rPr lang="el-GR" sz="4000" dirty="0" smtClean="0">
                <a:solidFill>
                  <a:schemeClr val="accent5">
                    <a:lumMod val="75000"/>
                  </a:schemeClr>
                </a:solidFill>
              </a:rPr>
              <a:t>και </a:t>
            </a:r>
            <a:r>
              <a:rPr lang="el-GR" sz="4000" dirty="0" smtClean="0">
                <a:solidFill>
                  <a:schemeClr val="accent5">
                    <a:lumMod val="75000"/>
                  </a:schemeClr>
                </a:solidFill>
              </a:rPr>
              <a:t>εάν </a:t>
            </a:r>
            <a:r>
              <a:rPr lang="el-GR" sz="4000" dirty="0" smtClean="0">
                <a:solidFill>
                  <a:schemeClr val="accent5">
                    <a:lumMod val="75000"/>
                  </a:schemeClr>
                </a:solidFill>
              </a:rPr>
              <a:t>αποκλεισθούν </a:t>
            </a:r>
            <a:r>
              <a:rPr lang="el-GR" sz="4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4000" dirty="0" smtClean="0">
                <a:solidFill>
                  <a:schemeClr val="accent5">
                    <a:lumMod val="75000"/>
                  </a:schemeClr>
                </a:solidFill>
              </a:rPr>
              <a:t>τα</a:t>
            </a:r>
            <a:r>
              <a:rPr lang="el-GR" sz="4000" dirty="0" smtClean="0">
                <a:solidFill>
                  <a:schemeClr val="accent5">
                    <a:lumMod val="75000"/>
                  </a:schemeClr>
                </a:solidFill>
              </a:rPr>
              <a:t> έλκη Σταδίου 1  </a:t>
            </a:r>
            <a:r>
              <a:rPr lang="el-GR" sz="4000" dirty="0" smtClean="0">
                <a:solidFill>
                  <a:schemeClr val="accent5">
                    <a:lumMod val="75000"/>
                  </a:schemeClr>
                </a:solidFill>
              </a:rPr>
              <a:t>ήταν </a:t>
            </a:r>
            <a:r>
              <a:rPr lang="el-GR" sz="4000" dirty="0" smtClean="0"/>
              <a:t>10,5%. </a:t>
            </a:r>
            <a:r>
              <a:rPr lang="el-GR" sz="4000" dirty="0" smtClean="0">
                <a:solidFill>
                  <a:schemeClr val="accent5">
                    <a:lumMod val="75000"/>
                  </a:schemeClr>
                </a:solidFill>
              </a:rPr>
              <a:t>Το ιερό και πτέρνες ήταν οι πλέον πληγείσες περιοχές.</a:t>
            </a:r>
          </a:p>
          <a:p>
            <a:pPr marL="1371600" lvl="2" indent="-457200"/>
            <a:r>
              <a:rPr lang="el-GR" sz="4000" dirty="0" smtClean="0"/>
              <a:t> Μόνο το 9.7% των ασθενών που έχουν ανάγκη πρόληψης έλαβε πλήρως επαρκείς προληπτική φροντίδα.</a:t>
            </a:r>
            <a:endParaRPr lang="en-US" sz="4000" dirty="0" smtClean="0"/>
          </a:p>
          <a:p>
            <a:pPr lvl="1">
              <a:buNone/>
            </a:pPr>
            <a:endParaRPr lang="el-GR" sz="3200" dirty="0" smtClean="0"/>
          </a:p>
          <a:p>
            <a:pPr algn="r">
              <a:buNone/>
            </a:pPr>
            <a:r>
              <a:rPr lang="en-US" sz="2200" dirty="0" err="1" smtClean="0"/>
              <a:t>Katrien</a:t>
            </a:r>
            <a:r>
              <a:rPr lang="en-US" sz="2200" dirty="0" smtClean="0"/>
              <a:t> </a:t>
            </a:r>
            <a:r>
              <a:rPr lang="en-US" sz="2200" dirty="0" err="1" smtClean="0"/>
              <a:t>Vanderwee</a:t>
            </a:r>
            <a:r>
              <a:rPr lang="el-GR" sz="2200" dirty="0"/>
              <a:t> </a:t>
            </a:r>
            <a:r>
              <a:rPr lang="en-US" sz="2200" dirty="0" smtClean="0"/>
              <a:t>et al, </a:t>
            </a:r>
            <a:r>
              <a:rPr lang="en-US" sz="2200" b="1" dirty="0" smtClean="0"/>
              <a:t>Journal of Evaluation in Clinical Practice</a:t>
            </a:r>
            <a:r>
              <a:rPr lang="el-GR" sz="2200" b="1" dirty="0" smtClean="0"/>
              <a:t> </a:t>
            </a:r>
            <a:r>
              <a:rPr lang="en-US" sz="2200" dirty="0" smtClean="0"/>
              <a:t>April 2007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ΠΡΟΒΛΗΜΑ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l-GR" sz="3200" dirty="0" smtClean="0"/>
              <a:t>Μόνο το </a:t>
            </a:r>
            <a:r>
              <a:rPr lang="el-GR" sz="3200" dirty="0" smtClean="0">
                <a:solidFill>
                  <a:srgbClr val="FF0000"/>
                </a:solidFill>
              </a:rPr>
              <a:t>9.7% </a:t>
            </a:r>
            <a:r>
              <a:rPr lang="el-GR" sz="3200" dirty="0" smtClean="0"/>
              <a:t>των ασθενών που έχουν ανάγκη πρόληψης έλαβε πλήρως επαρκείς προληπτική φροντίδα.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Κατηγορία / Στάδιο Ι: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600200"/>
            <a:ext cx="5976664" cy="4525963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Μη </a:t>
            </a:r>
            <a:r>
              <a:rPr lang="el-GR" dirty="0" err="1" smtClean="0"/>
              <a:t>λευκάζον</a:t>
            </a:r>
            <a:r>
              <a:rPr lang="el-GR" dirty="0" smtClean="0"/>
              <a:t> στην πίεση ερύθημα</a:t>
            </a:r>
            <a:br>
              <a:rPr lang="el-GR" dirty="0" smtClean="0"/>
            </a:br>
            <a:r>
              <a:rPr lang="el-GR" dirty="0" smtClean="0"/>
              <a:t>Άθικτο δέρμα με μη </a:t>
            </a:r>
            <a:r>
              <a:rPr lang="el-GR" dirty="0" err="1" smtClean="0"/>
              <a:t>λευκάζουσα</a:t>
            </a:r>
            <a:r>
              <a:rPr lang="el-GR" dirty="0" smtClean="0"/>
              <a:t> στην πίεση ερυθρότητα μια εντοπισμένη περιοχή συνήθως σε μια οστεώδη εξέχουσα θέση. </a:t>
            </a:r>
          </a:p>
          <a:p>
            <a:r>
              <a:rPr lang="el-GR" dirty="0" smtClean="0"/>
              <a:t>Δυσκολία εκτίμησης σε έγχρωμους </a:t>
            </a:r>
            <a:r>
              <a:rPr lang="el-GR" dirty="0" err="1" smtClean="0"/>
              <a:t>ασθενεις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dirty="0" smtClean="0"/>
              <a:t>Μπορεί το χρώμα του δέρματος να διαφέρει από τη γύρω περιοχή.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Η περιοχή μπορεί να είναι επώδυνη, σταθερή, μαλακή, πιο ζεστή ή ψυχρή σε σύγκριση με το γειτονικό ιστό. </a:t>
            </a:r>
          </a:p>
        </p:txBody>
      </p:sp>
      <p:pic>
        <p:nvPicPr>
          <p:cNvPr id="4" name="3 - Εικόνα" descr="thCAE1LJQ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196752"/>
            <a:ext cx="2495550" cy="2857500"/>
          </a:xfrm>
          <a:prstGeom prst="rect">
            <a:avLst/>
          </a:prstGeom>
        </p:spPr>
      </p:pic>
      <p:pic>
        <p:nvPicPr>
          <p:cNvPr id="5" name="4 - Εικόνα" descr="thCA6KA4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149080"/>
            <a:ext cx="2785492" cy="2476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l-GR" sz="3800" dirty="0" smtClean="0"/>
              <a:t>Κατηγορία / Στάδιο ΙΙ: Μερικού πάχους</a:t>
            </a:r>
            <a:endParaRPr lang="el-GR" sz="3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6203032" cy="4525963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Μερική απώλεια πάχους του χορίου</a:t>
            </a:r>
          </a:p>
          <a:p>
            <a:r>
              <a:rPr lang="el-GR" dirty="0" smtClean="0"/>
              <a:t> παρουσιάζονται ως ένα ανοιχτό έλκος ρηχό με ένα κόκκινο ροζ έδαφος, χωρίς εσχάρα.</a:t>
            </a:r>
          </a:p>
          <a:p>
            <a:r>
              <a:rPr lang="el-GR" dirty="0" smtClean="0"/>
              <a:t> Μπορεί επίσης να παρουσιάσει ως μια άθικτη ή ανοιχτή / </a:t>
            </a:r>
            <a:r>
              <a:rPr lang="el-GR" dirty="0" err="1" smtClean="0"/>
              <a:t>ραγείσα</a:t>
            </a:r>
            <a:r>
              <a:rPr lang="el-GR" dirty="0"/>
              <a:t> </a:t>
            </a:r>
            <a:r>
              <a:rPr lang="el-GR" dirty="0" smtClean="0"/>
              <a:t>ορώδη </a:t>
            </a:r>
            <a:r>
              <a:rPr lang="el-GR" dirty="0" err="1" smtClean="0"/>
              <a:t>φυσσαλίδα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Παρουσιάζεται ως ένα λαμπερό ξηρό ή ρηχό</a:t>
            </a:r>
            <a:br>
              <a:rPr lang="el-GR" dirty="0" smtClean="0"/>
            </a:br>
            <a:r>
              <a:rPr lang="el-GR" dirty="0" smtClean="0"/>
              <a:t>έλκος </a:t>
            </a:r>
            <a:r>
              <a:rPr lang="el-GR" b="1" u="sng" dirty="0" smtClean="0"/>
              <a:t>χωρίς</a:t>
            </a:r>
            <a:r>
              <a:rPr lang="el-GR" dirty="0" smtClean="0"/>
              <a:t> εσχάρα ή μώλωπες *</a:t>
            </a:r>
            <a:br>
              <a:rPr lang="el-GR" dirty="0" smtClean="0"/>
            </a:br>
            <a:r>
              <a:rPr lang="el-GR" dirty="0" smtClean="0"/>
              <a:t>* Μώλωπες υποδεικνύουν βαθιά βλάβη των ιστών.</a:t>
            </a:r>
            <a:endParaRPr lang="el-GR" dirty="0"/>
          </a:p>
        </p:txBody>
      </p:sp>
      <p:pic>
        <p:nvPicPr>
          <p:cNvPr id="4" name="3 - Εικόνα" descr="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556792"/>
            <a:ext cx="2448272" cy="1800200"/>
          </a:xfrm>
          <a:prstGeom prst="rect">
            <a:avLst/>
          </a:prstGeom>
        </p:spPr>
      </p:pic>
      <p:pic>
        <p:nvPicPr>
          <p:cNvPr id="6" name="5 - Εικόνα" descr="stage%2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3140968"/>
            <a:ext cx="1828800" cy="34537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Κατηγορία/Στάδιο ΙΙΙ: Πλήρης απώλεια του δέρματος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525963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Το υποδόριου λίπος μπορεί να είναι ορατό, αλλά οστό, τένοντας ή</a:t>
            </a:r>
            <a:br>
              <a:rPr lang="el-GR" dirty="0" smtClean="0"/>
            </a:br>
            <a:r>
              <a:rPr lang="el-GR" dirty="0" smtClean="0"/>
              <a:t>μυς δεν είναι εκτεθειμένα. Εσχάρες μπορεί να υπάρχουν, αλλά δεν επισκιάζει το βάθος</a:t>
            </a:r>
            <a:br>
              <a:rPr lang="el-GR" dirty="0" smtClean="0"/>
            </a:br>
            <a:r>
              <a:rPr lang="el-GR" dirty="0" smtClean="0"/>
              <a:t>απώλειας ιστών. Μπορεί να περιλαμβάνει και  </a:t>
            </a:r>
            <a:r>
              <a:rPr lang="el-GR" dirty="0" err="1" smtClean="0"/>
              <a:t>tunnel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Το βάθος στην Κατηγορία ΙΙΙ  διαφέρει ανάλογα με την ανατομική θέση. Η μύτη, τα </a:t>
            </a:r>
            <a:r>
              <a:rPr lang="el-GR" dirty="0" err="1" smtClean="0"/>
              <a:t>αυτιά,η</a:t>
            </a:r>
            <a:r>
              <a:rPr lang="el-GR" dirty="0" smtClean="0"/>
              <a:t> ινιακή χώρα και τα σφυρά δεν έχουν (λιπώδη) και υποδόριο ιστό.</a:t>
            </a:r>
            <a:br>
              <a:rPr lang="el-GR" dirty="0" smtClean="0"/>
            </a:br>
            <a:r>
              <a:rPr lang="el-GR" dirty="0" smtClean="0"/>
              <a:t>Κατηγορία ΙΙΙ έλκη μπορεί να είναι ρηχά. </a:t>
            </a:r>
            <a:endParaRPr lang="el-GR" dirty="0"/>
          </a:p>
        </p:txBody>
      </p:sp>
      <p:pic>
        <p:nvPicPr>
          <p:cNvPr id="4" name="3 - Εικόνα" descr="afp20081115p1186-f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50" y="1556792"/>
            <a:ext cx="2571750" cy="1762125"/>
          </a:xfrm>
          <a:prstGeom prst="rect">
            <a:avLst/>
          </a:prstGeom>
        </p:spPr>
      </p:pic>
      <p:pic>
        <p:nvPicPr>
          <p:cNvPr id="5" name="4 - Εικόνα" descr="thCA937JM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3501008"/>
            <a:ext cx="184785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Κατηγορία / Στάδιο IV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641905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Πλήρης απώλεια δέρματος υποδορίου με εκτεθειμένα οστά, τένοντες ή μυς. Εσχάρα</a:t>
            </a:r>
            <a:r>
              <a:rPr lang="el-GR" dirty="0"/>
              <a:t> </a:t>
            </a:r>
            <a:r>
              <a:rPr lang="el-GR" dirty="0" smtClean="0"/>
              <a:t>μπορεί να είναι παρούσα. Συχνά περιλαμβάνει υποδόριο </a:t>
            </a:r>
          </a:p>
          <a:p>
            <a:pPr>
              <a:buNone/>
            </a:pPr>
            <a:r>
              <a:rPr lang="el-GR" dirty="0" smtClean="0"/>
              <a:t> έλκη αυτής της κατηγορίας μπορεί να επεκταθούν σε μυς και / ή  υποστηρικτικές δομές (π.χ., </a:t>
            </a:r>
            <a:r>
              <a:rPr lang="el-GR" dirty="0" err="1" smtClean="0"/>
              <a:t>περιτονία</a:t>
            </a:r>
            <a:r>
              <a:rPr lang="el-GR" dirty="0" smtClean="0"/>
              <a:t>, τένοντες) καθιστώντας</a:t>
            </a:r>
            <a:br>
              <a:rPr lang="el-GR" dirty="0" smtClean="0"/>
            </a:br>
            <a:r>
              <a:rPr lang="el-GR" dirty="0" smtClean="0"/>
              <a:t>οστεομυελίτιδα ή οστεΐτιδα πιθανή επιπλοκή</a:t>
            </a:r>
            <a:endParaRPr lang="el-GR" dirty="0"/>
          </a:p>
        </p:txBody>
      </p:sp>
      <p:pic>
        <p:nvPicPr>
          <p:cNvPr id="4" name="3 - Εικόνα" descr="thCAJB0F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1484784"/>
            <a:ext cx="2411760" cy="2304256"/>
          </a:xfrm>
          <a:prstGeom prst="rect">
            <a:avLst/>
          </a:prstGeom>
        </p:spPr>
      </p:pic>
      <p:pic>
        <p:nvPicPr>
          <p:cNvPr id="5" name="4 - Εικόνα" descr="thCARY97B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3861048"/>
            <a:ext cx="2445643" cy="285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709</Words>
  <Application>Microsoft Office PowerPoint</Application>
  <PresentationFormat>Προβολή στην οθόνη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ΕΛΚΗ ΚΑΤΑΚΛΙΣΗΣ</vt:lpstr>
      <vt:lpstr>Διαφάνεια 2</vt:lpstr>
      <vt:lpstr> NPUAP-EPUAP  Ορισμός έλκους πίεσης</vt:lpstr>
      <vt:lpstr>ΤΑ ΔΕΔΟΜΕΝΑ</vt:lpstr>
      <vt:lpstr>ΤΟ ΠΡΟΒΛΗΜΑ</vt:lpstr>
      <vt:lpstr>Κατηγορία / Στάδιο Ι:</vt:lpstr>
      <vt:lpstr>Κατηγορία / Στάδιο ΙΙ: Μερικού πάχους</vt:lpstr>
      <vt:lpstr>Κατηγορία/Στάδιο ΙΙΙ: Πλήρης απώλεια του δέρματος</vt:lpstr>
      <vt:lpstr>Κατηγορία / Στάδιο IV</vt:lpstr>
      <vt:lpstr>Διαφάνεια 10</vt:lpstr>
      <vt:lpstr>ΕΝ ΤΩ ΒΑΘΕΙ ΙΣΤΙΚΗ ΒΛΑΒΗ (DTI)</vt:lpstr>
      <vt:lpstr>Περιγραφή τραυματισμών  με Υποψία Deep Tissue Injury </vt:lpstr>
      <vt:lpstr>ΚΑΤΕΥΘΥΝΤΗΡΙΕΣ ΟΔΗΓΙΕΣ 1 ΚΑΘΑΡΟ ΕΛΚΟΣ ΧΩΡΙΣ ΚΥΤΤΑΡΙΤΙΔΑ </vt:lpstr>
      <vt:lpstr>ΚΑΤΕΥΘΥΝΤΗΡΙΕΣ ΟΔΗΓΙΕΣ 2 ΚΑΘΑΡΟ ΕΛΚΟΣ ΜΕ ΚΥΤΤΑΡΙΤΙΔΑ</vt:lpstr>
      <vt:lpstr>ΚΑΤΕΥΘΥΝΤΗΡΙΕΣ ΟΔΗΓΙΕΣ 3 ΕΛΚΟΣ ΜΕ ΝΕΚΡΩΤΙΚΟ ΙΣΤΟ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ΕΛΚΗ ΚΑΤΑΚΛΙΣΗΣ</dc:title>
  <dc:creator>stbalasis</dc:creator>
  <cp:lastModifiedBy>stbalasis</cp:lastModifiedBy>
  <cp:revision>32</cp:revision>
  <dcterms:created xsi:type="dcterms:W3CDTF">2012-11-15T07:36:27Z</dcterms:created>
  <dcterms:modified xsi:type="dcterms:W3CDTF">2013-04-01T09:37:53Z</dcterms:modified>
</cp:coreProperties>
</file>