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298" r:id="rId3"/>
    <p:sldId id="289" r:id="rId4"/>
    <p:sldId id="290" r:id="rId5"/>
    <p:sldId id="291" r:id="rId6"/>
    <p:sldId id="292" r:id="rId7"/>
    <p:sldId id="293" r:id="rId8"/>
    <p:sldId id="294" r:id="rId9"/>
    <p:sldId id="295" r:id="rId10"/>
    <p:sldId id="304" r:id="rId11"/>
    <p:sldId id="305" r:id="rId12"/>
    <p:sldId id="296" r:id="rId13"/>
    <p:sldId id="306" r:id="rId14"/>
    <p:sldId id="303" r:id="rId15"/>
    <p:sldId id="299" r:id="rId16"/>
    <p:sldId id="300" r:id="rId17"/>
    <p:sldId id="301" r:id="rId18"/>
    <p:sldId id="302"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6092"/>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2570" autoAdjust="0"/>
  </p:normalViewPr>
  <p:slideViewPr>
    <p:cSldViewPr>
      <p:cViewPr>
        <p:scale>
          <a:sx n="66" d="100"/>
          <a:sy n="66" d="100"/>
        </p:scale>
        <p:origin x="-1170" y="-762"/>
      </p:cViewPr>
      <p:guideLst>
        <p:guide orient="horz" pos="2160"/>
        <p:guide pos="2880"/>
      </p:guideLst>
    </p:cSldViewPr>
  </p:slideViewPr>
  <p:outlineViewPr>
    <p:cViewPr>
      <p:scale>
        <a:sx n="33" d="100"/>
        <a:sy n="33" d="100"/>
      </p:scale>
      <p:origin x="48" y="5515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9E734C1-3F6E-438F-A2B6-A3665D058AE8}" type="datetimeFigureOut">
              <a:rPr lang="el-GR" smtClean="0"/>
              <a:pPr/>
              <a:t>29/7/2015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4BC2F09-93CA-4D80-9060-8420F42DB64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734C1-3F6E-438F-A2B6-A3665D058AE8}" type="datetimeFigureOut">
              <a:rPr lang="el-GR" smtClean="0"/>
              <a:pPr/>
              <a:t>29/7/2015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C2F09-93CA-4D80-9060-8420F42DB64F}"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5b1%5d%20http:/creativecommons.org/licenses/by-nc-sa/4.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6248400"/>
          </a:xfrm>
          <a:ln>
            <a:noFill/>
          </a:ln>
        </p:spPr>
        <p:txBody>
          <a:bodyPr>
            <a:noAutofit/>
          </a:bodyPr>
          <a:lstStyle/>
          <a:p>
            <a:r>
              <a:rPr lang="el-GR" sz="4800" dirty="0" smtClean="0">
                <a:solidFill>
                  <a:schemeClr val="tx2">
                    <a:lumMod val="75000"/>
                  </a:schemeClr>
                </a:solidFill>
              </a:rPr>
              <a:t/>
            </a:r>
            <a:br>
              <a:rPr lang="el-GR" sz="4800" dirty="0" smtClean="0">
                <a:solidFill>
                  <a:schemeClr val="tx2">
                    <a:lumMod val="75000"/>
                  </a:schemeClr>
                </a:solidFill>
              </a:rPr>
            </a:br>
            <a:r>
              <a:rPr lang="el-GR" sz="4800" dirty="0" smtClean="0">
                <a:solidFill>
                  <a:schemeClr val="tx2">
                    <a:lumMod val="75000"/>
                  </a:schemeClr>
                </a:solidFill>
              </a:rPr>
              <a:t/>
            </a:r>
            <a:br>
              <a:rPr lang="el-GR" sz="4800" dirty="0" smtClean="0">
                <a:solidFill>
                  <a:schemeClr val="tx2">
                    <a:lumMod val="75000"/>
                  </a:schemeClr>
                </a:solidFill>
              </a:rPr>
            </a:br>
            <a:r>
              <a:rPr lang="en-US" sz="4800" dirty="0" smtClean="0">
                <a:solidFill>
                  <a:schemeClr val="tx2">
                    <a:lumMod val="75000"/>
                  </a:schemeClr>
                </a:solidFill>
                <a:latin typeface="Book Antiqua" pitchFamily="18" charset="0"/>
              </a:rPr>
              <a:t/>
            </a:r>
            <a:br>
              <a:rPr lang="en-US" sz="4800" dirty="0" smtClean="0">
                <a:solidFill>
                  <a:schemeClr val="tx2">
                    <a:lumMod val="75000"/>
                  </a:schemeClr>
                </a:solidFill>
                <a:latin typeface="Book Antiqua" pitchFamily="18" charset="0"/>
              </a:rPr>
            </a:br>
            <a:r>
              <a:rPr lang="el-GR" sz="3600" b="1" dirty="0" smtClean="0">
                <a:solidFill>
                  <a:srgbClr val="002060"/>
                </a:solidFill>
                <a:effectLst>
                  <a:outerShdw blurRad="38100" dist="38100" dir="2700000" algn="tl">
                    <a:srgbClr val="000000">
                      <a:alpha val="43137"/>
                    </a:srgbClr>
                  </a:outerShdw>
                </a:effectLst>
                <a:latin typeface="Book Antiqua" pitchFamily="18" charset="0"/>
              </a:rPr>
              <a:t>Χρόνος καί αἰωνιότητα στόν Πλωτῖνο</a:t>
            </a:r>
            <a:r>
              <a:rPr lang="el-GR" sz="3600" u="sng" dirty="0" smtClean="0">
                <a:solidFill>
                  <a:schemeClr val="tx2">
                    <a:lumMod val="75000"/>
                  </a:schemeClr>
                </a:solidFill>
                <a:latin typeface="Book Antiqua" pitchFamily="18" charset="0"/>
              </a:rPr>
              <a:t/>
            </a:r>
            <a:br>
              <a:rPr lang="el-GR" sz="3600" u="sng" dirty="0" smtClean="0">
                <a:solidFill>
                  <a:schemeClr val="tx2">
                    <a:lumMod val="75000"/>
                  </a:schemeClr>
                </a:solidFill>
                <a:latin typeface="Book Antiqua" pitchFamily="18" charset="0"/>
              </a:rPr>
            </a:br>
            <a:r>
              <a:rPr lang="el-GR" sz="3600" u="sng" dirty="0" smtClean="0">
                <a:solidFill>
                  <a:schemeClr val="tx2">
                    <a:lumMod val="75000"/>
                  </a:schemeClr>
                </a:solidFill>
                <a:latin typeface="Book Antiqua" pitchFamily="18" charset="0"/>
              </a:rPr>
              <a:t/>
            </a:r>
            <a:br>
              <a:rPr lang="el-GR" sz="3600" u="sng" dirty="0" smtClean="0">
                <a:solidFill>
                  <a:schemeClr val="tx2">
                    <a:lumMod val="75000"/>
                  </a:schemeClr>
                </a:solidFill>
                <a:latin typeface="Book Antiqua" pitchFamily="18" charset="0"/>
              </a:rPr>
            </a:br>
            <a:r>
              <a:rPr lang="el-GR" sz="4800" dirty="0" smtClean="0">
                <a:solidFill>
                  <a:srgbClr val="5075BC"/>
                </a:solidFill>
                <a:latin typeface="Book Antiqua" pitchFamily="18" charset="0"/>
              </a:rPr>
              <a:t> </a:t>
            </a:r>
            <a:r>
              <a:rPr lang="el-GR" sz="3200" b="1" dirty="0">
                <a:solidFill>
                  <a:srgbClr val="C00000"/>
                </a:solidFill>
                <a:effectLst>
                  <a:outerShdw blurRad="50800" dist="38100" algn="tr" rotWithShape="0">
                    <a:prstClr val="black">
                      <a:alpha val="40000"/>
                    </a:prstClr>
                  </a:outerShdw>
                </a:effectLst>
                <a:latin typeface="Book Antiqua" pitchFamily="18" charset="0"/>
              </a:rPr>
              <a:t>Ενότητα </a:t>
            </a:r>
            <a:r>
              <a:rPr lang="en-US" sz="3200" b="1" dirty="0" smtClean="0">
                <a:solidFill>
                  <a:srgbClr val="C00000"/>
                </a:solidFill>
                <a:effectLst>
                  <a:outerShdw blurRad="50800" dist="38100" algn="tr" rotWithShape="0">
                    <a:prstClr val="black">
                      <a:alpha val="40000"/>
                    </a:prstClr>
                  </a:outerShdw>
                </a:effectLst>
                <a:latin typeface="Book Antiqua" pitchFamily="18" charset="0"/>
              </a:rPr>
              <a:t>7</a:t>
            </a:r>
            <a:r>
              <a:rPr lang="el-GR" sz="3200" b="1" baseline="30000" dirty="0" smtClean="0">
                <a:solidFill>
                  <a:srgbClr val="C00000"/>
                </a:solidFill>
                <a:effectLst>
                  <a:outerShdw blurRad="50800" dist="38100" algn="tr" rotWithShape="0">
                    <a:prstClr val="black">
                      <a:alpha val="40000"/>
                    </a:prstClr>
                  </a:outerShdw>
                </a:effectLst>
                <a:latin typeface="Book Antiqua" pitchFamily="18" charset="0"/>
              </a:rPr>
              <a:t>η</a:t>
            </a:r>
            <a:r>
              <a:rPr lang="el-GR" sz="3200" b="1" dirty="0">
                <a:solidFill>
                  <a:srgbClr val="C00000"/>
                </a:solidFill>
                <a:effectLst>
                  <a:outerShdw blurRad="50800" dist="38100" algn="tr" rotWithShape="0">
                    <a:prstClr val="black">
                      <a:alpha val="40000"/>
                    </a:prstClr>
                  </a:outerShdw>
                </a:effectLst>
                <a:latin typeface="Book Antiqua" pitchFamily="18" charset="0"/>
              </a:rPr>
              <a:t>: </a:t>
            </a:r>
            <a:r>
              <a:rPr lang="en-US" sz="3200" b="1" dirty="0" smtClean="0">
                <a:solidFill>
                  <a:srgbClr val="C00000"/>
                </a:solidFill>
                <a:effectLst>
                  <a:outerShdw blurRad="50800" dist="38100" algn="tr" rotWithShape="0">
                    <a:prstClr val="black">
                      <a:alpha val="40000"/>
                    </a:prstClr>
                  </a:outerShdw>
                </a:effectLst>
                <a:latin typeface="Book Antiqua" pitchFamily="18" charset="0"/>
              </a:rPr>
              <a:t/>
            </a:r>
            <a:br>
              <a:rPr lang="en-US" sz="3200" b="1" dirty="0" smtClean="0">
                <a:solidFill>
                  <a:srgbClr val="C00000"/>
                </a:solidFill>
                <a:effectLst>
                  <a:outerShdw blurRad="50800" dist="38100" algn="tr" rotWithShape="0">
                    <a:prstClr val="black">
                      <a:alpha val="40000"/>
                    </a:prstClr>
                  </a:outerShdw>
                </a:effectLst>
                <a:latin typeface="Book Antiqua" pitchFamily="18" charset="0"/>
              </a:rPr>
            </a:br>
            <a:r>
              <a:rPr lang="el-GR" sz="1200" b="1" dirty="0" smtClean="0">
                <a:solidFill>
                  <a:srgbClr val="FF0000"/>
                </a:solidFill>
                <a:latin typeface="Book Antiqua" pitchFamily="18" charset="0"/>
              </a:rPr>
              <a:t/>
            </a:r>
            <a:br>
              <a:rPr lang="el-GR" sz="1200" b="1" dirty="0" smtClean="0">
                <a:solidFill>
                  <a:srgbClr val="FF0000"/>
                </a:solidFill>
                <a:latin typeface="Book Antiqua" pitchFamily="18" charset="0"/>
              </a:rPr>
            </a:br>
            <a:r>
              <a:rPr lang="el-GR" sz="3200" b="1" i="1" dirty="0" smtClean="0">
                <a:solidFill>
                  <a:srgbClr val="002060"/>
                </a:solidFill>
                <a:latin typeface="Book Antiqua"/>
                <a:ea typeface="Calibri"/>
                <a:cs typeface="Times New Roman"/>
              </a:rPr>
              <a:t>Χρόνος  Ι</a:t>
            </a:r>
            <a:r>
              <a:rPr lang="el-GR" sz="2400" b="1" dirty="0" smtClean="0">
                <a:solidFill>
                  <a:srgbClr val="002060"/>
                </a:solidFill>
                <a:latin typeface="Book Antiqua" pitchFamily="18" charset="0"/>
              </a:rPr>
              <a:t/>
            </a:r>
            <a:br>
              <a:rPr lang="el-GR" sz="2400" b="1" dirty="0" smtClean="0">
                <a:solidFill>
                  <a:srgbClr val="002060"/>
                </a:solidFill>
                <a:latin typeface="Book Antiqua" pitchFamily="18" charset="0"/>
              </a:rPr>
            </a:br>
            <a:r>
              <a:rPr lang="el-GR" sz="2400" b="1" dirty="0" smtClean="0">
                <a:solidFill>
                  <a:srgbClr val="002060"/>
                </a:solidFill>
                <a:latin typeface="Book Antiqua" pitchFamily="18" charset="0"/>
              </a:rPr>
              <a:t> </a:t>
            </a:r>
            <a:r>
              <a:rPr lang="el-GR" sz="4800" b="1" dirty="0" smtClean="0">
                <a:solidFill>
                  <a:srgbClr val="002060"/>
                </a:solidFill>
                <a:latin typeface="Book Antiqua" pitchFamily="18" charset="0"/>
              </a:rPr>
              <a:t/>
            </a:r>
            <a:br>
              <a:rPr lang="el-GR" sz="4800" b="1" dirty="0" smtClean="0">
                <a:solidFill>
                  <a:srgbClr val="002060"/>
                </a:solidFill>
                <a:latin typeface="Book Antiqua" pitchFamily="18" charset="0"/>
              </a:rPr>
            </a:br>
            <a:r>
              <a:rPr lang="el-GR" sz="2800" b="1" dirty="0" smtClean="0">
                <a:solidFill>
                  <a:srgbClr val="002060"/>
                </a:solidFill>
                <a:latin typeface="Book Antiqua" pitchFamily="18" charset="0"/>
              </a:rPr>
              <a:t>Ελένη Περδικούρη</a:t>
            </a:r>
            <a:r>
              <a:rPr lang="el-GR" sz="2800" dirty="0" smtClean="0">
                <a:solidFill>
                  <a:srgbClr val="002060"/>
                </a:solidFill>
                <a:latin typeface="Book Antiqua" pitchFamily="18" charset="0"/>
              </a:rPr>
              <a:t/>
            </a:r>
            <a:br>
              <a:rPr lang="el-GR" sz="2800" dirty="0" smtClean="0">
                <a:solidFill>
                  <a:srgbClr val="002060"/>
                </a:solidFill>
                <a:latin typeface="Book Antiqua" pitchFamily="18" charset="0"/>
              </a:rPr>
            </a:br>
            <a:r>
              <a:rPr lang="en-US" sz="2800" dirty="0" smtClean="0">
                <a:solidFill>
                  <a:srgbClr val="002060"/>
                </a:solidFill>
                <a:latin typeface="Book Antiqua" pitchFamily="18" charset="0"/>
              </a:rPr>
              <a:t/>
            </a:r>
            <a:br>
              <a:rPr lang="en-US" sz="2800" dirty="0" smtClean="0">
                <a:solidFill>
                  <a:srgbClr val="002060"/>
                </a:solidFill>
                <a:latin typeface="Book Antiqua" pitchFamily="18" charset="0"/>
              </a:rPr>
            </a:br>
            <a:r>
              <a:rPr lang="el-GR" sz="2600" dirty="0" smtClean="0">
                <a:solidFill>
                  <a:srgbClr val="002060"/>
                </a:solidFill>
                <a:effectLst>
                  <a:outerShdw blurRad="38100" dist="38100" dir="2700000" algn="tl">
                    <a:srgbClr val="000000">
                      <a:alpha val="43137"/>
                    </a:srgbClr>
                  </a:outerShdw>
                </a:effectLst>
                <a:latin typeface="Book Antiqua" pitchFamily="18" charset="0"/>
              </a:rPr>
              <a:t>Σχολή Ανθρωπιστικών και Κοινωνικών Σπουδών</a:t>
            </a:r>
            <a:br>
              <a:rPr lang="el-GR" sz="2600" dirty="0" smtClean="0">
                <a:solidFill>
                  <a:srgbClr val="002060"/>
                </a:solidFill>
                <a:effectLst>
                  <a:outerShdw blurRad="38100" dist="38100" dir="2700000" algn="tl">
                    <a:srgbClr val="000000">
                      <a:alpha val="43137"/>
                    </a:srgbClr>
                  </a:outerShdw>
                </a:effectLst>
                <a:latin typeface="Book Antiqua" pitchFamily="18" charset="0"/>
              </a:rPr>
            </a:br>
            <a:r>
              <a:rPr lang="el-GR" sz="2600" dirty="0" smtClean="0">
                <a:solidFill>
                  <a:srgbClr val="002060"/>
                </a:solidFill>
                <a:effectLst>
                  <a:outerShdw blurRad="38100" dist="38100" dir="2700000" algn="tl">
                    <a:srgbClr val="000000">
                      <a:alpha val="43137"/>
                    </a:srgbClr>
                  </a:outerShdw>
                </a:effectLst>
                <a:latin typeface="Book Antiqua" pitchFamily="18" charset="0"/>
              </a:rPr>
              <a:t>Τμήμα Φιλοσοφίας</a:t>
            </a:r>
            <a:r>
              <a:rPr lang="el-GR" sz="3600" dirty="0" smtClean="0">
                <a:latin typeface="Book Antiqua" pitchFamily="18" charset="0"/>
              </a:rPr>
              <a:t/>
            </a:r>
            <a:br>
              <a:rPr lang="el-GR" sz="3600" dirty="0" smtClean="0">
                <a:latin typeface="Book Antiqua" pitchFamily="18" charset="0"/>
              </a:rPr>
            </a:br>
            <a:endParaRPr lang="el-GR" sz="3600" dirty="0">
              <a:latin typeface="Book Antiqua" pitchFamily="18" charset="0"/>
            </a:endParaRPr>
          </a:p>
        </p:txBody>
      </p:sp>
      <p:pic>
        <p:nvPicPr>
          <p:cNvPr id="5" name="Picture 2" descr="C:\Users\user\Downloads\logo_png.png"/>
          <p:cNvPicPr/>
          <p:nvPr/>
        </p:nvPicPr>
        <p:blipFill>
          <a:blip r:embed="rId2" cstate="print">
            <a:lum bright="-20000"/>
          </a:blip>
          <a:srcRect/>
          <a:stretch>
            <a:fillRect/>
          </a:stretch>
        </p:blipFill>
        <p:spPr bwMode="auto">
          <a:xfrm>
            <a:off x="4343400" y="457200"/>
            <a:ext cx="4038600" cy="838200"/>
          </a:xfrm>
          <a:prstGeom prst="rect">
            <a:avLst/>
          </a:prstGeom>
          <a:ln>
            <a:noFill/>
          </a:ln>
          <a:effectLst>
            <a:outerShdw blurRad="292100" dist="139700" dir="2700000" algn="tl" rotWithShape="0">
              <a:srgbClr val="333333">
                <a:alpha val="65000"/>
              </a:srgbClr>
            </a:outerShdw>
          </a:effectLst>
        </p:spPr>
      </p:pic>
      <p:pic>
        <p:nvPicPr>
          <p:cNvPr id="6" name="5 - Εικόνα"/>
          <p:cNvPicPr/>
          <p:nvPr/>
        </p:nvPicPr>
        <p:blipFill>
          <a:blip r:embed="rId3" cstate="print">
            <a:lum contrast="-10000"/>
            <a:extLst>
              <a:ext uri="{28A0092B-C50C-407E-A947-70E740481C1C}">
                <a14:useLocalDpi xmlns:lc="http://schemas.openxmlformats.org/drawingml/2006/lockedCanvas" xmlns:pic="http://schemas.openxmlformats.org/drawingml/2006/picture" xmlns="" xmlns:a14="http://schemas.microsoft.com/office/drawing/2010/main" xmlns:w="http://schemas.openxmlformats.org/wordprocessingml/2006/main" xmlns:w10="urn:schemas-microsoft-com:office:word" xmlns:v="urn:schemas-microsoft-com:vml" xmlns:o="urn:schemas-microsoft-com:office:office"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381000" y="381000"/>
            <a:ext cx="3357009" cy="119259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p:cNvPicPr/>
          <p:nvPr/>
        </p:nvPicPr>
        <p:blipFill>
          <a:blip r:embed="rId2" cstate="print">
            <a:lum contrast="10000"/>
          </a:blip>
          <a:srcRect l="24731" t="26410" r="20408" b="30849"/>
          <a:stretch>
            <a:fillRect/>
          </a:stretch>
        </p:blipFill>
        <p:spPr bwMode="auto">
          <a:xfrm>
            <a:off x="152400" y="685800"/>
            <a:ext cx="8839200" cy="5562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p:cNvPicPr/>
          <p:nvPr/>
        </p:nvPicPr>
        <p:blipFill>
          <a:blip r:embed="rId2" cstate="print">
            <a:lum contrast="10000"/>
          </a:blip>
          <a:srcRect l="19754" t="20228" r="17943" b="9299"/>
          <a:stretch>
            <a:fillRect/>
          </a:stretch>
        </p:blipFill>
        <p:spPr bwMode="auto">
          <a:xfrm>
            <a:off x="457200" y="152400"/>
            <a:ext cx="8001000" cy="6400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533400"/>
            <a:ext cx="8686800" cy="1143000"/>
          </a:xfrm>
        </p:spPr>
        <p:txBody>
          <a:bodyPr>
            <a:noAutofit/>
          </a:bodyPr>
          <a:lstStyle/>
          <a:p>
            <a:pPr algn="just">
              <a:lnSpc>
                <a:spcPct val="120000"/>
              </a:lnSpc>
            </a:pPr>
            <a:r>
              <a:rPr lang="el-GR" sz="3200" b="1" dirty="0" smtClean="0">
                <a:solidFill>
                  <a:srgbClr val="C00000"/>
                </a:solidFill>
                <a:effectLst>
                  <a:outerShdw blurRad="50800" dist="38100" algn="tr" rotWithShape="0">
                    <a:prstClr val="black">
                      <a:alpha val="40000"/>
                    </a:prstClr>
                  </a:outerShdw>
                </a:effectLst>
                <a:latin typeface="Book Antiqua" pitchFamily="18" charset="0"/>
              </a:rPr>
              <a:t>Ο χρόνος μάς παρουσιάζεται σχετικός με την κίνηση, αλλά δεν είναι αυτή η </a:t>
            </a:r>
            <a:r>
              <a:rPr lang="el-GR" sz="3200" b="1" smtClean="0">
                <a:solidFill>
                  <a:srgbClr val="C00000"/>
                </a:solidFill>
                <a:effectLst>
                  <a:outerShdw blurRad="50800" dist="38100" algn="tr" rotWithShape="0">
                    <a:prstClr val="black">
                      <a:alpha val="40000"/>
                    </a:prstClr>
                  </a:outerShdw>
                </a:effectLst>
                <a:latin typeface="Book Antiqua" pitchFamily="18" charset="0"/>
              </a:rPr>
              <a:t>φύση του</a:t>
            </a:r>
            <a:r>
              <a:rPr lang="el-GR" sz="3200" b="1" dirty="0" smtClean="0">
                <a:solidFill>
                  <a:srgbClr val="C00000"/>
                </a:solidFill>
                <a:effectLst>
                  <a:outerShdw blurRad="50800" dist="38100" algn="tr" rotWithShape="0">
                    <a:prstClr val="black">
                      <a:alpha val="40000"/>
                    </a:prstClr>
                  </a:outerShdw>
                </a:effectLst>
                <a:latin typeface="Book Antiqua" pitchFamily="18" charset="0"/>
              </a:rPr>
              <a:t/>
            </a:r>
            <a:br>
              <a:rPr lang="el-GR" sz="3200" b="1" dirty="0" smtClean="0">
                <a:solidFill>
                  <a:srgbClr val="C00000"/>
                </a:solidFill>
                <a:effectLst>
                  <a:outerShdw blurRad="50800" dist="38100" algn="tr" rotWithShape="0">
                    <a:prstClr val="black">
                      <a:alpha val="40000"/>
                    </a:prstClr>
                  </a:outerShdw>
                </a:effectLst>
                <a:latin typeface="Book Antiqua" pitchFamily="18" charset="0"/>
              </a:rPr>
            </a:br>
            <a:endParaRPr lang="el-GR" sz="3200" dirty="0"/>
          </a:p>
        </p:txBody>
      </p:sp>
      <p:sp>
        <p:nvSpPr>
          <p:cNvPr id="4" name="3 - Ορθογώνιο"/>
          <p:cNvSpPr/>
          <p:nvPr/>
        </p:nvSpPr>
        <p:spPr>
          <a:xfrm>
            <a:off x="228600" y="1981200"/>
            <a:ext cx="8686799" cy="3970318"/>
          </a:xfrm>
          <a:prstGeom prst="rect">
            <a:avLst/>
          </a:prstGeom>
        </p:spPr>
        <p:txBody>
          <a:bodyPr wrap="square">
            <a:spAutoFit/>
          </a:bodyPr>
          <a:lstStyle/>
          <a:p>
            <a:pPr algn="just"/>
            <a:r>
              <a:rPr lang="el-GR" sz="2800" dirty="0" smtClean="0">
                <a:solidFill>
                  <a:srgbClr val="002060"/>
                </a:solidFill>
                <a:latin typeface="Book Antiqua" pitchFamily="18" charset="0"/>
                <a:ea typeface="Calibri"/>
                <a:cs typeface="Times New Roman"/>
              </a:rPr>
              <a:t>Ο χρόνος δε μάς ενδιαφέρει μόνο ως φυσικό μέγεθος, </a:t>
            </a:r>
            <a:r>
              <a:rPr lang="el-GR" sz="2800" b="1" u="sng" dirty="0" smtClean="0">
                <a:solidFill>
                  <a:srgbClr val="002060"/>
                </a:solidFill>
                <a:latin typeface="Book Antiqua" pitchFamily="18" charset="0"/>
                <a:ea typeface="Calibri"/>
                <a:cs typeface="Times New Roman"/>
              </a:rPr>
              <a:t>μάς ενδιαφέρει αλλιώς</a:t>
            </a:r>
            <a:r>
              <a:rPr lang="el-GR" sz="2800" dirty="0" smtClean="0">
                <a:solidFill>
                  <a:srgbClr val="002060"/>
                </a:solidFill>
                <a:latin typeface="Book Antiqua" pitchFamily="18" charset="0"/>
                <a:ea typeface="Calibri"/>
                <a:cs typeface="Times New Roman"/>
              </a:rPr>
              <a:t>. </a:t>
            </a:r>
          </a:p>
          <a:p>
            <a:pPr algn="just"/>
            <a:endParaRPr lang="el-GR" sz="2800" dirty="0" smtClean="0">
              <a:solidFill>
                <a:srgbClr val="002060"/>
              </a:solidFill>
              <a:latin typeface="Book Antiqua" pitchFamily="18" charset="0"/>
              <a:ea typeface="Calibri"/>
              <a:cs typeface="Times New Roman"/>
            </a:endParaRPr>
          </a:p>
          <a:p>
            <a:pPr algn="just"/>
            <a:r>
              <a:rPr lang="el-GR" sz="2800" dirty="0" smtClean="0">
                <a:solidFill>
                  <a:srgbClr val="002060"/>
                </a:solidFill>
                <a:latin typeface="Book Antiqua" pitchFamily="18" charset="0"/>
                <a:ea typeface="Calibri"/>
                <a:cs typeface="Times New Roman"/>
              </a:rPr>
              <a:t>Αλλά προφανώς αυτό έχει να κάνει με το γεγονός ότι ο Πλωτ</a:t>
            </a:r>
            <a:r>
              <a:rPr lang="el-GR" sz="2800" dirty="0" smtClean="0">
                <a:solidFill>
                  <a:srgbClr val="002060"/>
                </a:solidFill>
                <a:latin typeface="Book Antiqua" pitchFamily="18" charset="0"/>
                <a:ea typeface="Calibri"/>
              </a:rPr>
              <a:t>ῖ</a:t>
            </a:r>
            <a:r>
              <a:rPr lang="el-GR" sz="2800" dirty="0" smtClean="0">
                <a:solidFill>
                  <a:srgbClr val="002060"/>
                </a:solidFill>
                <a:latin typeface="Book Antiqua" pitchFamily="18" charset="0"/>
                <a:ea typeface="Calibri"/>
                <a:cs typeface="Times New Roman"/>
              </a:rPr>
              <a:t>νος είναι αυτός ο οποίος πρώτος εισάγει ή θεματοποιεί τόσο καλά την έννοια του </a:t>
            </a:r>
            <a:r>
              <a:rPr lang="el-GR" sz="2800" b="1" i="1" dirty="0" err="1" smtClean="0">
                <a:solidFill>
                  <a:srgbClr val="002060"/>
                </a:solidFill>
                <a:latin typeface="Book Antiqua" pitchFamily="18" charset="0"/>
                <a:ea typeface="Calibri"/>
                <a:cs typeface="Times New Roman"/>
              </a:rPr>
              <a:t>ὑποκειμένου</a:t>
            </a:r>
            <a:r>
              <a:rPr lang="el-GR" sz="2800" dirty="0" smtClean="0">
                <a:solidFill>
                  <a:srgbClr val="002060"/>
                </a:solidFill>
                <a:latin typeface="Book Antiqua" pitchFamily="18" charset="0"/>
                <a:ea typeface="Calibri"/>
                <a:cs typeface="Times New Roman"/>
              </a:rPr>
              <a:t>, την έννοια του </a:t>
            </a:r>
            <a:r>
              <a:rPr lang="el-GR" sz="2800" b="1" i="1" dirty="0" smtClean="0">
                <a:solidFill>
                  <a:srgbClr val="002060"/>
                </a:solidFill>
                <a:latin typeface="Book Antiqua" pitchFamily="18" charset="0"/>
                <a:ea typeface="Calibri"/>
              </a:rPr>
              <a:t>ἑ</a:t>
            </a:r>
            <a:r>
              <a:rPr lang="el-GR" sz="2800" b="1" i="1" dirty="0" smtClean="0">
                <a:solidFill>
                  <a:srgbClr val="002060"/>
                </a:solidFill>
                <a:latin typeface="Book Antiqua" pitchFamily="18" charset="0"/>
                <a:ea typeface="Calibri"/>
                <a:cs typeface="Times New Roman"/>
              </a:rPr>
              <a:t>αυτο</a:t>
            </a:r>
            <a:r>
              <a:rPr lang="el-GR" sz="2800" b="1" i="1" dirty="0" smtClean="0">
                <a:solidFill>
                  <a:srgbClr val="002060"/>
                </a:solidFill>
                <a:latin typeface="Book Antiqua" pitchFamily="18" charset="0"/>
                <a:ea typeface="Calibri"/>
              </a:rPr>
              <a:t>ῦ</a:t>
            </a:r>
            <a:r>
              <a:rPr lang="el-GR" sz="2800" dirty="0" smtClean="0">
                <a:solidFill>
                  <a:srgbClr val="002060"/>
                </a:solidFill>
                <a:latin typeface="Book Antiqua" pitchFamily="18" charset="0"/>
                <a:ea typeface="Calibri"/>
                <a:cs typeface="Times New Roman"/>
              </a:rPr>
              <a:t>, την έννοια της </a:t>
            </a:r>
            <a:r>
              <a:rPr lang="el-GR" sz="2800" b="1" i="1" dirty="0" smtClean="0">
                <a:solidFill>
                  <a:srgbClr val="002060"/>
                </a:solidFill>
                <a:latin typeface="Book Antiqua" pitchFamily="18" charset="0"/>
                <a:ea typeface="Calibri"/>
                <a:cs typeface="Times New Roman"/>
              </a:rPr>
              <a:t>α</a:t>
            </a:r>
            <a:r>
              <a:rPr lang="el-GR" sz="2800" b="1" i="1" dirty="0" smtClean="0">
                <a:solidFill>
                  <a:srgbClr val="002060"/>
                </a:solidFill>
                <a:latin typeface="Book Antiqua" pitchFamily="18" charset="0"/>
                <a:ea typeface="Calibri"/>
              </a:rPr>
              <a:t>ὐ</a:t>
            </a:r>
            <a:r>
              <a:rPr lang="el-GR" sz="2800" b="1" i="1" dirty="0" smtClean="0">
                <a:solidFill>
                  <a:srgbClr val="002060"/>
                </a:solidFill>
                <a:latin typeface="Book Antiqua" pitchFamily="18" charset="0"/>
                <a:ea typeface="Calibri"/>
                <a:cs typeface="Times New Roman"/>
              </a:rPr>
              <a:t>τοσυνειδησίας</a:t>
            </a:r>
            <a:r>
              <a:rPr lang="el-GR" sz="2800" dirty="0" smtClean="0">
                <a:solidFill>
                  <a:srgbClr val="002060"/>
                </a:solidFill>
                <a:latin typeface="Book Antiqua" pitchFamily="18" charset="0"/>
                <a:ea typeface="Calibri"/>
                <a:cs typeface="Times New Roman"/>
              </a:rPr>
              <a:t> και φαίνεται </a:t>
            </a:r>
            <a:r>
              <a:rPr lang="el-GR" sz="2800" b="1" u="sng" dirty="0" smtClean="0">
                <a:solidFill>
                  <a:srgbClr val="002060"/>
                </a:solidFill>
                <a:latin typeface="Book Antiqua" pitchFamily="18" charset="0"/>
                <a:ea typeface="Calibri"/>
                <a:cs typeface="Times New Roman"/>
              </a:rPr>
              <a:t>όλο αυτό να συνδέεται με τον χρόνο</a:t>
            </a:r>
            <a:r>
              <a:rPr lang="el-GR" sz="2800" dirty="0" smtClean="0">
                <a:solidFill>
                  <a:srgbClr val="002060"/>
                </a:solidFill>
                <a:latin typeface="Book Antiqua" pitchFamily="18" charset="0"/>
                <a:ea typeface="Calibri"/>
                <a:cs typeface="Times New Roman"/>
              </a:rPr>
              <a:t>.</a:t>
            </a:r>
            <a:endParaRPr lang="el-GR" sz="2800" dirty="0">
              <a:solidFill>
                <a:srgbClr val="002060"/>
              </a:solidFill>
              <a:latin typeface="Book Antiqua"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rmAutofit/>
          </a:bodyPr>
          <a:lstStyle/>
          <a:p>
            <a:pPr algn="just"/>
            <a:r>
              <a:rPr lang="el-GR" b="1" dirty="0" smtClean="0">
                <a:solidFill>
                  <a:srgbClr val="C00000"/>
                </a:solidFill>
                <a:effectLst>
                  <a:outerShdw blurRad="50800" dist="38100" algn="tr" rotWithShape="0">
                    <a:prstClr val="black">
                      <a:alpha val="40000"/>
                    </a:prstClr>
                  </a:outerShdw>
                </a:effectLst>
                <a:latin typeface="Book Antiqua" pitchFamily="18" charset="0"/>
              </a:rPr>
              <a:t>Εικόνες – Πηγές:</a:t>
            </a:r>
            <a:endParaRPr lang="el-GR"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304800" y="1371600"/>
            <a:ext cx="8610600" cy="5181600"/>
          </a:xfrm>
        </p:spPr>
        <p:txBody>
          <a:bodyPr>
            <a:normAutofit fontScale="47500" lnSpcReduction="20000"/>
          </a:bodyPr>
          <a:lstStyle/>
          <a:p>
            <a:pPr>
              <a:buNone/>
            </a:pPr>
            <a:r>
              <a:rPr lang="el-GR" b="1" dirty="0" smtClean="0">
                <a:solidFill>
                  <a:srgbClr val="002060"/>
                </a:solidFill>
                <a:latin typeface="Book Antiqua" pitchFamily="18" charset="0"/>
              </a:rPr>
              <a:t>	(1) 	Εικόνα 1 –  Ο </a:t>
            </a:r>
            <a:r>
              <a:rPr lang="en-US" b="1" dirty="0" smtClean="0">
                <a:solidFill>
                  <a:srgbClr val="002060"/>
                </a:solidFill>
                <a:latin typeface="Book Antiqua" pitchFamily="18" charset="0"/>
              </a:rPr>
              <a:t>Einstein</a:t>
            </a:r>
            <a:r>
              <a:rPr lang="el-GR" b="1" dirty="0" smtClean="0">
                <a:solidFill>
                  <a:srgbClr val="002060"/>
                </a:solidFill>
                <a:latin typeface="Book Antiqua" pitchFamily="18" charset="0"/>
              </a:rPr>
              <a:t> και η Θεωρία της Σχετικότητας στον πίνακα. </a:t>
            </a:r>
            <a:endParaRPr lang="el-GR" dirty="0" smtClean="0">
              <a:solidFill>
                <a:srgbClr val="002060"/>
              </a:solidFill>
              <a:latin typeface="Book Antiqua" pitchFamily="18" charset="0"/>
            </a:endParaRPr>
          </a:p>
          <a:p>
            <a:pPr>
              <a:buNone/>
            </a:pPr>
            <a:r>
              <a:rPr lang="el-GR" dirty="0" smtClean="0">
                <a:solidFill>
                  <a:srgbClr val="002060"/>
                </a:solidFill>
                <a:latin typeface="Book Antiqua" pitchFamily="18" charset="0"/>
              </a:rPr>
              <a:t>	</a:t>
            </a:r>
            <a:r>
              <a:rPr lang="fr-FR" dirty="0" smtClean="0">
                <a:solidFill>
                  <a:srgbClr val="002060"/>
                </a:solidFill>
                <a:latin typeface="Book Antiqua" pitchFamily="18" charset="0"/>
              </a:rPr>
              <a:t>http</a:t>
            </a:r>
            <a:r>
              <a:rPr lang="el-GR" dirty="0" smtClean="0">
                <a:solidFill>
                  <a:srgbClr val="002060"/>
                </a:solidFill>
                <a:latin typeface="Book Antiqua" pitchFamily="18" charset="0"/>
              </a:rPr>
              <a:t>://</a:t>
            </a:r>
            <a:r>
              <a:rPr lang="fr-FR" dirty="0" smtClean="0">
                <a:solidFill>
                  <a:srgbClr val="002060"/>
                </a:solidFill>
                <a:latin typeface="Book Antiqua" pitchFamily="18" charset="0"/>
              </a:rPr>
              <a:t>www</a:t>
            </a:r>
            <a:r>
              <a:rPr lang="el-GR" dirty="0" smtClean="0">
                <a:solidFill>
                  <a:srgbClr val="002060"/>
                </a:solidFill>
                <a:latin typeface="Book Antiqua" pitchFamily="18" charset="0"/>
              </a:rPr>
              <a:t>.</a:t>
            </a:r>
            <a:r>
              <a:rPr lang="fr-FR" dirty="0" err="1" smtClean="0">
                <a:solidFill>
                  <a:srgbClr val="002060"/>
                </a:solidFill>
                <a:latin typeface="Book Antiqua" pitchFamily="18" charset="0"/>
              </a:rPr>
              <a:t>pbs</a:t>
            </a:r>
            <a:r>
              <a:rPr lang="el-GR" dirty="0" smtClean="0">
                <a:solidFill>
                  <a:srgbClr val="002060"/>
                </a:solidFill>
                <a:latin typeface="Book Antiqua" pitchFamily="18" charset="0"/>
              </a:rPr>
              <a:t>.</a:t>
            </a:r>
            <a:r>
              <a:rPr lang="fr-FR" dirty="0" err="1" smtClean="0">
                <a:solidFill>
                  <a:srgbClr val="002060"/>
                </a:solidFill>
                <a:latin typeface="Book Antiqua" pitchFamily="18" charset="0"/>
              </a:rPr>
              <a:t>org</a:t>
            </a:r>
            <a:r>
              <a:rPr lang="el-GR" dirty="0" smtClean="0">
                <a:solidFill>
                  <a:srgbClr val="002060"/>
                </a:solidFill>
                <a:latin typeface="Book Antiqua" pitchFamily="18" charset="0"/>
              </a:rPr>
              <a:t>/</a:t>
            </a:r>
            <a:r>
              <a:rPr lang="fr-FR" dirty="0" err="1" smtClean="0">
                <a:solidFill>
                  <a:srgbClr val="002060"/>
                </a:solidFill>
                <a:latin typeface="Book Antiqua" pitchFamily="18" charset="0"/>
              </a:rPr>
              <a:t>deepspace</a:t>
            </a:r>
            <a:r>
              <a:rPr lang="el-GR" dirty="0" smtClean="0">
                <a:solidFill>
                  <a:srgbClr val="002060"/>
                </a:solidFill>
                <a:latin typeface="Book Antiqua" pitchFamily="18" charset="0"/>
              </a:rPr>
              <a:t>/</a:t>
            </a:r>
            <a:r>
              <a:rPr lang="fr-FR" dirty="0" err="1" smtClean="0">
                <a:solidFill>
                  <a:srgbClr val="002060"/>
                </a:solidFill>
                <a:latin typeface="Book Antiqua" pitchFamily="18" charset="0"/>
              </a:rPr>
              <a:t>timeline</a:t>
            </a:r>
            <a:r>
              <a:rPr lang="el-GR" dirty="0" smtClean="0">
                <a:solidFill>
                  <a:srgbClr val="002060"/>
                </a:solidFill>
                <a:latin typeface="Book Antiqua" pitchFamily="18" charset="0"/>
              </a:rPr>
              <a:t>/</a:t>
            </a:r>
            <a:r>
              <a:rPr lang="fr-FR" dirty="0" err="1" smtClean="0">
                <a:solidFill>
                  <a:srgbClr val="002060"/>
                </a:solidFill>
                <a:latin typeface="Book Antiqua" pitchFamily="18" charset="0"/>
              </a:rPr>
              <a:t>tl</a:t>
            </a:r>
            <a:r>
              <a:rPr lang="el-GR" dirty="0" smtClean="0">
                <a:solidFill>
                  <a:srgbClr val="002060"/>
                </a:solidFill>
                <a:latin typeface="Book Antiqua" pitchFamily="18" charset="0"/>
              </a:rPr>
              <a:t>17.</a:t>
            </a:r>
            <a:r>
              <a:rPr lang="fr-FR" dirty="0" smtClean="0">
                <a:solidFill>
                  <a:srgbClr val="002060"/>
                </a:solidFill>
                <a:latin typeface="Book Antiqua" pitchFamily="18" charset="0"/>
              </a:rPr>
              <a:t>html</a:t>
            </a:r>
            <a:endParaRPr lang="el-GR" dirty="0" smtClean="0">
              <a:solidFill>
                <a:srgbClr val="002060"/>
              </a:solidFill>
              <a:latin typeface="Book Antiqua" pitchFamily="18" charset="0"/>
            </a:endParaRPr>
          </a:p>
          <a:p>
            <a:pPr>
              <a:buNone/>
            </a:pPr>
            <a:r>
              <a:rPr lang="el-GR" dirty="0" smtClean="0">
                <a:solidFill>
                  <a:srgbClr val="002060"/>
                </a:solidFill>
                <a:latin typeface="Book Antiqua" pitchFamily="18" charset="0"/>
              </a:rPr>
              <a:t> </a:t>
            </a:r>
          </a:p>
          <a:p>
            <a:pPr>
              <a:buNone/>
            </a:pPr>
            <a:r>
              <a:rPr lang="el-GR" b="1" dirty="0" smtClean="0">
                <a:solidFill>
                  <a:srgbClr val="002060"/>
                </a:solidFill>
                <a:latin typeface="Book Antiqua" pitchFamily="18" charset="0"/>
              </a:rPr>
              <a:t>	(2) 	Εικόνα 2 –  Ο Stephen </a:t>
            </a:r>
            <a:r>
              <a:rPr lang="el-GR" b="1" dirty="0" err="1" smtClean="0">
                <a:solidFill>
                  <a:srgbClr val="002060"/>
                </a:solidFill>
                <a:latin typeface="Book Antiqua" pitchFamily="18" charset="0"/>
              </a:rPr>
              <a:t>Hawking</a:t>
            </a:r>
            <a:r>
              <a:rPr lang="el-GR" b="1" dirty="0" smtClean="0">
                <a:solidFill>
                  <a:srgbClr val="002060"/>
                </a:solidFill>
                <a:latin typeface="Book Antiqua" pitchFamily="18" charset="0"/>
              </a:rPr>
              <a:t> και το </a:t>
            </a:r>
            <a:r>
              <a:rPr lang="el-GR" b="1" i="1" dirty="0" smtClean="0">
                <a:solidFill>
                  <a:srgbClr val="002060"/>
                </a:solidFill>
                <a:latin typeface="Book Antiqua" pitchFamily="18" charset="0"/>
              </a:rPr>
              <a:t>Μικρό Χρονικό του Χρόνου</a:t>
            </a:r>
            <a:r>
              <a:rPr lang="el-GR" b="1" dirty="0" smtClean="0">
                <a:solidFill>
                  <a:srgbClr val="002060"/>
                </a:solidFill>
                <a:latin typeface="Book Antiqua" pitchFamily="18" charset="0"/>
              </a:rPr>
              <a:t>. </a:t>
            </a:r>
            <a:endParaRPr lang="el-GR" dirty="0" smtClean="0">
              <a:solidFill>
                <a:srgbClr val="002060"/>
              </a:solidFill>
              <a:latin typeface="Book Antiqua" pitchFamily="18" charset="0"/>
            </a:endParaRPr>
          </a:p>
          <a:p>
            <a:pPr>
              <a:buNone/>
            </a:pPr>
            <a:r>
              <a:rPr lang="el-GR" dirty="0" smtClean="0">
                <a:solidFill>
                  <a:srgbClr val="002060"/>
                </a:solidFill>
                <a:latin typeface="Book Antiqua" pitchFamily="18" charset="0"/>
              </a:rPr>
              <a:t>	</a:t>
            </a:r>
            <a:r>
              <a:rPr lang="fr-FR" dirty="0" smtClean="0">
                <a:solidFill>
                  <a:srgbClr val="002060"/>
                </a:solidFill>
                <a:latin typeface="Book Antiqua" pitchFamily="18" charset="0"/>
              </a:rPr>
              <a:t>http</a:t>
            </a:r>
            <a:r>
              <a:rPr lang="el-GR" dirty="0" smtClean="0">
                <a:solidFill>
                  <a:srgbClr val="002060"/>
                </a:solidFill>
                <a:latin typeface="Book Antiqua" pitchFamily="18" charset="0"/>
              </a:rPr>
              <a:t>://</a:t>
            </a:r>
            <a:r>
              <a:rPr lang="fr-FR" dirty="0" smtClean="0">
                <a:solidFill>
                  <a:srgbClr val="002060"/>
                </a:solidFill>
                <a:latin typeface="Book Antiqua" pitchFamily="18" charset="0"/>
              </a:rPr>
              <a:t>www</a:t>
            </a:r>
            <a:r>
              <a:rPr lang="el-GR" dirty="0" smtClean="0">
                <a:solidFill>
                  <a:srgbClr val="002060"/>
                </a:solidFill>
                <a:latin typeface="Book Antiqua" pitchFamily="18" charset="0"/>
              </a:rPr>
              <a:t>.</a:t>
            </a:r>
            <a:r>
              <a:rPr lang="fr-FR" dirty="0" err="1" smtClean="0">
                <a:solidFill>
                  <a:srgbClr val="002060"/>
                </a:solidFill>
                <a:latin typeface="Book Antiqua" pitchFamily="18" charset="0"/>
              </a:rPr>
              <a:t>amazon</a:t>
            </a:r>
            <a:r>
              <a:rPr lang="el-GR" dirty="0" smtClean="0">
                <a:solidFill>
                  <a:srgbClr val="002060"/>
                </a:solidFill>
                <a:latin typeface="Book Antiqua" pitchFamily="18" charset="0"/>
              </a:rPr>
              <a:t>.</a:t>
            </a:r>
            <a:r>
              <a:rPr lang="fr-FR" dirty="0" err="1" smtClean="0">
                <a:solidFill>
                  <a:srgbClr val="002060"/>
                </a:solidFill>
                <a:latin typeface="Book Antiqua" pitchFamily="18" charset="0"/>
              </a:rPr>
              <a:t>com</a:t>
            </a:r>
            <a:r>
              <a:rPr lang="el-GR" dirty="0" smtClean="0">
                <a:solidFill>
                  <a:srgbClr val="002060"/>
                </a:solidFill>
                <a:latin typeface="Book Antiqua" pitchFamily="18" charset="0"/>
              </a:rPr>
              <a:t>/</a:t>
            </a:r>
            <a:r>
              <a:rPr lang="fr-FR" dirty="0" err="1" smtClean="0">
                <a:solidFill>
                  <a:srgbClr val="002060"/>
                </a:solidFill>
                <a:latin typeface="Book Antiqua" pitchFamily="18" charset="0"/>
              </a:rPr>
              <a:t>Brief</a:t>
            </a:r>
            <a:r>
              <a:rPr lang="el-GR" dirty="0" smtClean="0">
                <a:solidFill>
                  <a:srgbClr val="002060"/>
                </a:solidFill>
                <a:latin typeface="Book Antiqua" pitchFamily="18" charset="0"/>
              </a:rPr>
              <a:t>-</a:t>
            </a:r>
            <a:r>
              <a:rPr lang="fr-FR" dirty="0" err="1" smtClean="0">
                <a:solidFill>
                  <a:srgbClr val="002060"/>
                </a:solidFill>
                <a:latin typeface="Book Antiqua" pitchFamily="18" charset="0"/>
              </a:rPr>
              <a:t>History</a:t>
            </a:r>
            <a:r>
              <a:rPr lang="el-GR" dirty="0" smtClean="0">
                <a:solidFill>
                  <a:srgbClr val="002060"/>
                </a:solidFill>
                <a:latin typeface="Book Antiqua" pitchFamily="18" charset="0"/>
              </a:rPr>
              <a:t>-</a:t>
            </a:r>
            <a:r>
              <a:rPr lang="fr-FR" dirty="0" smtClean="0">
                <a:solidFill>
                  <a:srgbClr val="002060"/>
                </a:solidFill>
                <a:latin typeface="Book Antiqua" pitchFamily="18" charset="0"/>
              </a:rPr>
              <a:t>Time</a:t>
            </a:r>
            <a:r>
              <a:rPr lang="el-GR" dirty="0" smtClean="0">
                <a:solidFill>
                  <a:srgbClr val="002060"/>
                </a:solidFill>
                <a:latin typeface="Book Antiqua" pitchFamily="18" charset="0"/>
              </a:rPr>
              <a:t>-</a:t>
            </a:r>
            <a:r>
              <a:rPr lang="fr-FR" dirty="0" smtClean="0">
                <a:solidFill>
                  <a:srgbClr val="002060"/>
                </a:solidFill>
                <a:latin typeface="Book Antiqua" pitchFamily="18" charset="0"/>
              </a:rPr>
              <a:t>Stephen</a:t>
            </a:r>
            <a:r>
              <a:rPr lang="el-GR" dirty="0" smtClean="0">
                <a:solidFill>
                  <a:srgbClr val="002060"/>
                </a:solidFill>
                <a:latin typeface="Book Antiqua" pitchFamily="18" charset="0"/>
              </a:rPr>
              <a:t>-</a:t>
            </a:r>
            <a:r>
              <a:rPr lang="fr-FR" dirty="0" err="1" smtClean="0">
                <a:solidFill>
                  <a:srgbClr val="002060"/>
                </a:solidFill>
                <a:latin typeface="Book Antiqua" pitchFamily="18" charset="0"/>
              </a:rPr>
              <a:t>Hawking</a:t>
            </a:r>
            <a:r>
              <a:rPr lang="el-GR" dirty="0" smtClean="0">
                <a:solidFill>
                  <a:srgbClr val="002060"/>
                </a:solidFill>
                <a:latin typeface="Book Antiqua" pitchFamily="18" charset="0"/>
              </a:rPr>
              <a:t>/</a:t>
            </a:r>
            <a:r>
              <a:rPr lang="fr-FR" dirty="0" err="1" smtClean="0">
                <a:solidFill>
                  <a:srgbClr val="002060"/>
                </a:solidFill>
                <a:latin typeface="Book Antiqua" pitchFamily="18" charset="0"/>
              </a:rPr>
              <a:t>dp</a:t>
            </a:r>
            <a:r>
              <a:rPr lang="el-GR" dirty="0" smtClean="0">
                <a:solidFill>
                  <a:srgbClr val="002060"/>
                </a:solidFill>
                <a:latin typeface="Book Antiqua" pitchFamily="18" charset="0"/>
              </a:rPr>
              <a:t>/0553380168</a:t>
            </a:r>
          </a:p>
          <a:p>
            <a:pPr>
              <a:buNone/>
            </a:pPr>
            <a:r>
              <a:rPr lang="el-GR" dirty="0" smtClean="0">
                <a:solidFill>
                  <a:srgbClr val="002060"/>
                </a:solidFill>
                <a:latin typeface="Book Antiqua" pitchFamily="18" charset="0"/>
              </a:rPr>
              <a:t> </a:t>
            </a:r>
          </a:p>
          <a:p>
            <a:pPr>
              <a:buNone/>
            </a:pPr>
            <a:r>
              <a:rPr lang="el-GR" b="1" dirty="0" smtClean="0">
                <a:solidFill>
                  <a:srgbClr val="002060"/>
                </a:solidFill>
                <a:latin typeface="Book Antiqua" pitchFamily="18" charset="0"/>
              </a:rPr>
              <a:t>	(3) 	Εικόνα 3 –  Ο </a:t>
            </a:r>
            <a:r>
              <a:rPr lang="el-GR" b="1" dirty="0" err="1" smtClean="0">
                <a:solidFill>
                  <a:srgbClr val="002060"/>
                </a:solidFill>
                <a:latin typeface="Book Antiqua" pitchFamily="18" charset="0"/>
              </a:rPr>
              <a:t>Husserl</a:t>
            </a:r>
            <a:r>
              <a:rPr lang="el-GR" b="1" dirty="0" smtClean="0">
                <a:solidFill>
                  <a:srgbClr val="002060"/>
                </a:solidFill>
                <a:latin typeface="Book Antiqua" pitchFamily="18" charset="0"/>
              </a:rPr>
              <a:t> συνομιλεί με  τον Heidegger. </a:t>
            </a:r>
            <a:endParaRPr lang="el-GR" dirty="0" smtClean="0">
              <a:solidFill>
                <a:srgbClr val="002060"/>
              </a:solidFill>
              <a:latin typeface="Book Antiqua" pitchFamily="18" charset="0"/>
            </a:endParaRPr>
          </a:p>
          <a:p>
            <a:pPr>
              <a:buNone/>
            </a:pPr>
            <a:r>
              <a:rPr lang="el-GR" dirty="0" smtClean="0">
                <a:solidFill>
                  <a:srgbClr val="002060"/>
                </a:solidFill>
                <a:latin typeface="Book Antiqua" pitchFamily="18" charset="0"/>
              </a:rPr>
              <a:t>	</a:t>
            </a:r>
            <a:r>
              <a:rPr lang="fr-FR" dirty="0" smtClean="0">
                <a:solidFill>
                  <a:srgbClr val="002060"/>
                </a:solidFill>
                <a:latin typeface="Book Antiqua" pitchFamily="18" charset="0"/>
              </a:rPr>
              <a:t>http</a:t>
            </a:r>
            <a:r>
              <a:rPr lang="el-GR" dirty="0" smtClean="0">
                <a:solidFill>
                  <a:srgbClr val="002060"/>
                </a:solidFill>
                <a:latin typeface="Book Antiqua" pitchFamily="18" charset="0"/>
              </a:rPr>
              <a:t>://</a:t>
            </a:r>
            <a:r>
              <a:rPr lang="fr-FR" dirty="0" smtClean="0">
                <a:solidFill>
                  <a:srgbClr val="002060"/>
                </a:solidFill>
                <a:latin typeface="Book Antiqua" pitchFamily="18" charset="0"/>
              </a:rPr>
              <a:t>www</a:t>
            </a:r>
            <a:r>
              <a:rPr lang="el-GR" dirty="0" smtClean="0">
                <a:solidFill>
                  <a:srgbClr val="002060"/>
                </a:solidFill>
                <a:latin typeface="Book Antiqua" pitchFamily="18" charset="0"/>
              </a:rPr>
              <a:t>.</a:t>
            </a:r>
            <a:r>
              <a:rPr lang="fr-FR" dirty="0" err="1" smtClean="0">
                <a:solidFill>
                  <a:srgbClr val="002060"/>
                </a:solidFill>
                <a:latin typeface="Book Antiqua" pitchFamily="18" charset="0"/>
              </a:rPr>
              <a:t>hyperorg</a:t>
            </a:r>
            <a:r>
              <a:rPr lang="el-GR" dirty="0" smtClean="0">
                <a:solidFill>
                  <a:srgbClr val="002060"/>
                </a:solidFill>
                <a:latin typeface="Book Antiqua" pitchFamily="18" charset="0"/>
              </a:rPr>
              <a:t>.</a:t>
            </a:r>
            <a:r>
              <a:rPr lang="fr-FR" dirty="0" err="1" smtClean="0">
                <a:solidFill>
                  <a:srgbClr val="002060"/>
                </a:solidFill>
                <a:latin typeface="Book Antiqua" pitchFamily="18" charset="0"/>
              </a:rPr>
              <a:t>com</a:t>
            </a:r>
            <a:r>
              <a:rPr lang="el-GR" dirty="0" smtClean="0">
                <a:solidFill>
                  <a:srgbClr val="002060"/>
                </a:solidFill>
                <a:latin typeface="Book Antiqua" pitchFamily="18" charset="0"/>
              </a:rPr>
              <a:t>/</a:t>
            </a:r>
            <a:r>
              <a:rPr lang="fr-FR" dirty="0" err="1" smtClean="0">
                <a:solidFill>
                  <a:srgbClr val="002060"/>
                </a:solidFill>
                <a:latin typeface="Book Antiqua" pitchFamily="18" charset="0"/>
              </a:rPr>
              <a:t>blogger</a:t>
            </a:r>
            <a:r>
              <a:rPr lang="el-GR" dirty="0" smtClean="0">
                <a:solidFill>
                  <a:srgbClr val="002060"/>
                </a:solidFill>
                <a:latin typeface="Book Antiqua" pitchFamily="18" charset="0"/>
              </a:rPr>
              <a:t>/2013/08/12/</a:t>
            </a:r>
            <a:r>
              <a:rPr lang="fr-FR" dirty="0" err="1" smtClean="0">
                <a:solidFill>
                  <a:srgbClr val="002060"/>
                </a:solidFill>
                <a:latin typeface="Book Antiqua" pitchFamily="18" charset="0"/>
              </a:rPr>
              <a:t>when</a:t>
            </a:r>
            <a:r>
              <a:rPr lang="el-GR" dirty="0" smtClean="0">
                <a:solidFill>
                  <a:srgbClr val="002060"/>
                </a:solidFill>
                <a:latin typeface="Book Antiqua" pitchFamily="18" charset="0"/>
              </a:rPr>
              <a:t>-</a:t>
            </a:r>
            <a:r>
              <a:rPr lang="fr-FR" dirty="0" err="1" smtClean="0">
                <a:solidFill>
                  <a:srgbClr val="002060"/>
                </a:solidFill>
                <a:latin typeface="Book Antiqua" pitchFamily="18" charset="0"/>
              </a:rPr>
              <a:t>husserl</a:t>
            </a:r>
            <a:r>
              <a:rPr lang="el-GR" dirty="0" smtClean="0">
                <a:solidFill>
                  <a:srgbClr val="002060"/>
                </a:solidFill>
                <a:latin typeface="Book Antiqua" pitchFamily="18" charset="0"/>
              </a:rPr>
              <a:t>-</a:t>
            </a:r>
            <a:r>
              <a:rPr lang="fr-FR" dirty="0" smtClean="0">
                <a:solidFill>
                  <a:srgbClr val="002060"/>
                </a:solidFill>
                <a:latin typeface="Book Antiqua" pitchFamily="18" charset="0"/>
              </a:rPr>
              <a:t>met</a:t>
            </a:r>
            <a:r>
              <a:rPr lang="el-GR" dirty="0" smtClean="0">
                <a:solidFill>
                  <a:srgbClr val="002060"/>
                </a:solidFill>
                <a:latin typeface="Book Antiqua" pitchFamily="18" charset="0"/>
              </a:rPr>
              <a:t>-</a:t>
            </a:r>
            <a:r>
              <a:rPr lang="fr-FR" dirty="0" err="1" smtClean="0">
                <a:solidFill>
                  <a:srgbClr val="002060"/>
                </a:solidFill>
                <a:latin typeface="Book Antiqua" pitchFamily="18" charset="0"/>
              </a:rPr>
              <a:t>heidegger</a:t>
            </a:r>
            <a:r>
              <a:rPr lang="el-GR" dirty="0" smtClean="0">
                <a:solidFill>
                  <a:srgbClr val="002060"/>
                </a:solidFill>
                <a:latin typeface="Book Antiqua" pitchFamily="18" charset="0"/>
              </a:rPr>
              <a:t>/</a:t>
            </a:r>
          </a:p>
          <a:p>
            <a:pPr>
              <a:buNone/>
            </a:pPr>
            <a:r>
              <a:rPr lang="el-GR" dirty="0" smtClean="0">
                <a:solidFill>
                  <a:srgbClr val="002060"/>
                </a:solidFill>
                <a:latin typeface="Book Antiqua" pitchFamily="18" charset="0"/>
              </a:rPr>
              <a:t> </a:t>
            </a:r>
          </a:p>
          <a:p>
            <a:pPr>
              <a:buNone/>
            </a:pPr>
            <a:r>
              <a:rPr lang="el-GR" b="1" dirty="0" smtClean="0">
                <a:solidFill>
                  <a:srgbClr val="002060"/>
                </a:solidFill>
                <a:latin typeface="Book Antiqua" pitchFamily="18" charset="0"/>
              </a:rPr>
              <a:t>	(4) 	Εικόνα 4 –  Ο T. S. </a:t>
            </a:r>
            <a:r>
              <a:rPr lang="el-GR" b="1" dirty="0" err="1" smtClean="0">
                <a:solidFill>
                  <a:srgbClr val="002060"/>
                </a:solidFill>
                <a:latin typeface="Book Antiqua" pitchFamily="18" charset="0"/>
              </a:rPr>
              <a:t>Eliot</a:t>
            </a:r>
            <a:r>
              <a:rPr lang="el-GR" b="1" dirty="0" smtClean="0">
                <a:solidFill>
                  <a:srgbClr val="002060"/>
                </a:solidFill>
                <a:latin typeface="Book Antiqua" pitchFamily="18" charset="0"/>
              </a:rPr>
              <a:t> διαβάζει τα Κουαρτέτα του. </a:t>
            </a:r>
            <a:endParaRPr lang="el-GR" dirty="0" smtClean="0">
              <a:solidFill>
                <a:srgbClr val="002060"/>
              </a:solidFill>
              <a:latin typeface="Book Antiqua" pitchFamily="18" charset="0"/>
            </a:endParaRPr>
          </a:p>
          <a:p>
            <a:pPr>
              <a:buNone/>
            </a:pPr>
            <a:r>
              <a:rPr lang="el-GR" dirty="0" smtClean="0">
                <a:solidFill>
                  <a:srgbClr val="002060"/>
                </a:solidFill>
                <a:latin typeface="Book Antiqua" pitchFamily="18" charset="0"/>
              </a:rPr>
              <a:t>	Εικόνα στιγμιότυπου </a:t>
            </a:r>
            <a:r>
              <a:rPr lang="en-US" dirty="0" smtClean="0">
                <a:solidFill>
                  <a:srgbClr val="002060"/>
                </a:solidFill>
                <a:latin typeface="Book Antiqua" pitchFamily="18" charset="0"/>
              </a:rPr>
              <a:t>video</a:t>
            </a:r>
            <a:r>
              <a:rPr lang="el-GR" dirty="0" smtClean="0">
                <a:solidFill>
                  <a:srgbClr val="002060"/>
                </a:solidFill>
                <a:latin typeface="Book Antiqua" pitchFamily="18" charset="0"/>
              </a:rPr>
              <a:t>: https://www.youtube.com/watch?v=Ga8tQrG4ZSw</a:t>
            </a:r>
          </a:p>
          <a:p>
            <a:pPr>
              <a:buNone/>
            </a:pPr>
            <a:r>
              <a:rPr lang="el-GR" dirty="0" smtClean="0">
                <a:solidFill>
                  <a:srgbClr val="002060"/>
                </a:solidFill>
                <a:latin typeface="Book Antiqua" pitchFamily="18" charset="0"/>
              </a:rPr>
              <a:t> </a:t>
            </a:r>
          </a:p>
          <a:p>
            <a:pPr>
              <a:buNone/>
            </a:pPr>
            <a:r>
              <a:rPr lang="el-GR" b="1" dirty="0" smtClean="0">
                <a:solidFill>
                  <a:srgbClr val="002060"/>
                </a:solidFill>
                <a:latin typeface="Book Antiqua" pitchFamily="18" charset="0"/>
              </a:rPr>
              <a:t>	(5) 	Εικόνα 5 –  Σκίτσο του Marcel Proust.</a:t>
            </a:r>
            <a:endParaRPr lang="el-GR" dirty="0" smtClean="0">
              <a:solidFill>
                <a:srgbClr val="002060"/>
              </a:solidFill>
              <a:latin typeface="Book Antiqua" pitchFamily="18" charset="0"/>
            </a:endParaRPr>
          </a:p>
          <a:p>
            <a:pPr>
              <a:buNone/>
            </a:pPr>
            <a:r>
              <a:rPr lang="el-GR" dirty="0" smtClean="0">
                <a:solidFill>
                  <a:srgbClr val="002060"/>
                </a:solidFill>
                <a:latin typeface="Book Antiqua" pitchFamily="18" charset="0"/>
              </a:rPr>
              <a:t>	</a:t>
            </a:r>
            <a:r>
              <a:rPr lang="fr-FR" dirty="0" smtClean="0">
                <a:solidFill>
                  <a:srgbClr val="002060"/>
                </a:solidFill>
                <a:latin typeface="Book Antiqua" pitchFamily="18" charset="0"/>
              </a:rPr>
              <a:t>http</a:t>
            </a:r>
            <a:r>
              <a:rPr lang="el-GR" dirty="0" smtClean="0">
                <a:solidFill>
                  <a:srgbClr val="002060"/>
                </a:solidFill>
                <a:latin typeface="Book Antiqua" pitchFamily="18" charset="0"/>
              </a:rPr>
              <a:t>://</a:t>
            </a:r>
            <a:r>
              <a:rPr lang="fr-FR" dirty="0" smtClean="0">
                <a:solidFill>
                  <a:srgbClr val="002060"/>
                </a:solidFill>
                <a:latin typeface="Book Antiqua" pitchFamily="18" charset="0"/>
              </a:rPr>
              <a:t>www</a:t>
            </a:r>
            <a:r>
              <a:rPr lang="el-GR" dirty="0" smtClean="0">
                <a:solidFill>
                  <a:srgbClr val="002060"/>
                </a:solidFill>
                <a:latin typeface="Book Antiqua" pitchFamily="18" charset="0"/>
              </a:rPr>
              <a:t>.</a:t>
            </a:r>
            <a:r>
              <a:rPr lang="fr-FR" dirty="0" err="1" smtClean="0">
                <a:solidFill>
                  <a:srgbClr val="002060"/>
                </a:solidFill>
                <a:latin typeface="Book Antiqua" pitchFamily="18" charset="0"/>
              </a:rPr>
              <a:t>haaretz</a:t>
            </a:r>
            <a:r>
              <a:rPr lang="el-GR" dirty="0" smtClean="0">
                <a:solidFill>
                  <a:srgbClr val="002060"/>
                </a:solidFill>
                <a:latin typeface="Book Antiqua" pitchFamily="18" charset="0"/>
              </a:rPr>
              <a:t>.</a:t>
            </a:r>
            <a:r>
              <a:rPr lang="fr-FR" dirty="0" err="1" smtClean="0">
                <a:solidFill>
                  <a:srgbClr val="002060"/>
                </a:solidFill>
                <a:latin typeface="Book Antiqua" pitchFamily="18" charset="0"/>
              </a:rPr>
              <a:t>com</a:t>
            </a:r>
            <a:r>
              <a:rPr lang="el-GR" dirty="0" smtClean="0">
                <a:solidFill>
                  <a:srgbClr val="002060"/>
                </a:solidFill>
                <a:latin typeface="Book Antiqua" pitchFamily="18" charset="0"/>
              </a:rPr>
              <a:t>/</a:t>
            </a:r>
            <a:r>
              <a:rPr lang="fr-FR" dirty="0" smtClean="0">
                <a:solidFill>
                  <a:srgbClr val="002060"/>
                </a:solidFill>
                <a:latin typeface="Book Antiqua" pitchFamily="18" charset="0"/>
              </a:rPr>
              <a:t>life</a:t>
            </a:r>
            <a:r>
              <a:rPr lang="el-GR" dirty="0" smtClean="0">
                <a:solidFill>
                  <a:srgbClr val="002060"/>
                </a:solidFill>
                <a:latin typeface="Book Antiqua" pitchFamily="18" charset="0"/>
              </a:rPr>
              <a:t>/</a:t>
            </a:r>
            <a:r>
              <a:rPr lang="fr-FR" dirty="0" smtClean="0">
                <a:solidFill>
                  <a:srgbClr val="002060"/>
                </a:solidFill>
                <a:latin typeface="Book Antiqua" pitchFamily="18" charset="0"/>
              </a:rPr>
              <a:t>books</a:t>
            </a:r>
            <a:r>
              <a:rPr lang="el-GR" dirty="0" smtClean="0">
                <a:solidFill>
                  <a:srgbClr val="002060"/>
                </a:solidFill>
                <a:latin typeface="Book Antiqua" pitchFamily="18" charset="0"/>
              </a:rPr>
              <a:t>/.</a:t>
            </a:r>
            <a:r>
              <a:rPr lang="fr-FR" dirty="0" smtClean="0">
                <a:solidFill>
                  <a:srgbClr val="002060"/>
                </a:solidFill>
                <a:latin typeface="Book Antiqua" pitchFamily="18" charset="0"/>
              </a:rPr>
              <a:t>premium</a:t>
            </a:r>
            <a:r>
              <a:rPr lang="el-GR" dirty="0" smtClean="0">
                <a:solidFill>
                  <a:srgbClr val="002060"/>
                </a:solidFill>
                <a:latin typeface="Book Antiqua" pitchFamily="18" charset="0"/>
              </a:rPr>
              <a:t>-1.642742</a:t>
            </a:r>
          </a:p>
          <a:p>
            <a:pPr>
              <a:buNone/>
            </a:pPr>
            <a:r>
              <a:rPr lang="el-GR" dirty="0" smtClean="0">
                <a:solidFill>
                  <a:srgbClr val="002060"/>
                </a:solidFill>
                <a:latin typeface="Book Antiqua" pitchFamily="18" charset="0"/>
              </a:rPr>
              <a:t> </a:t>
            </a:r>
          </a:p>
          <a:p>
            <a:pPr>
              <a:buNone/>
            </a:pPr>
            <a:r>
              <a:rPr lang="el-GR" b="1" dirty="0" smtClean="0">
                <a:solidFill>
                  <a:srgbClr val="002060"/>
                </a:solidFill>
                <a:latin typeface="Book Antiqua" pitchFamily="18" charset="0"/>
              </a:rPr>
              <a:t>	(6) 	Εικόνα 6 –  Γραμμένη χειρόγραφα η αρχή της </a:t>
            </a:r>
            <a:r>
              <a:rPr lang="el-GR" b="1" i="1" dirty="0" err="1" smtClean="0">
                <a:solidFill>
                  <a:srgbClr val="002060"/>
                </a:solidFill>
                <a:latin typeface="Book Antiqua" pitchFamily="18" charset="0"/>
              </a:rPr>
              <a:t>Ὀδυσσείας</a:t>
            </a:r>
            <a:r>
              <a:rPr lang="el-GR" b="1" dirty="0" smtClean="0">
                <a:solidFill>
                  <a:srgbClr val="002060"/>
                </a:solidFill>
                <a:latin typeface="Book Antiqua" pitchFamily="18" charset="0"/>
              </a:rPr>
              <a:t> του </a:t>
            </a:r>
            <a:r>
              <a:rPr lang="el-GR" b="1" dirty="0" err="1" smtClean="0">
                <a:solidFill>
                  <a:srgbClr val="002060"/>
                </a:solidFill>
                <a:latin typeface="Book Antiqua" pitchFamily="18" charset="0"/>
              </a:rPr>
              <a:t>Ὁμήρου</a:t>
            </a:r>
            <a:r>
              <a:rPr lang="el-GR" b="1" dirty="0" smtClean="0">
                <a:solidFill>
                  <a:srgbClr val="002060"/>
                </a:solidFill>
                <a:latin typeface="Book Antiqua" pitchFamily="18" charset="0"/>
              </a:rPr>
              <a:t> από τον </a:t>
            </a:r>
            <a:r>
              <a:rPr lang="en-US" b="1" dirty="0" smtClean="0">
                <a:solidFill>
                  <a:srgbClr val="002060"/>
                </a:solidFill>
                <a:latin typeface="Book Antiqua" pitchFamily="18" charset="0"/>
              </a:rPr>
              <a:t>James Joyce </a:t>
            </a:r>
            <a:r>
              <a:rPr lang="el-GR" b="1" dirty="0" smtClean="0">
                <a:solidFill>
                  <a:srgbClr val="002060"/>
                </a:solidFill>
                <a:latin typeface="Book Antiqua" pitchFamily="18" charset="0"/>
              </a:rPr>
              <a:t>σε σχεδιάγραμμα για τον δικό του </a:t>
            </a:r>
            <a:r>
              <a:rPr lang="el-GR" b="1" i="1" dirty="0" smtClean="0">
                <a:solidFill>
                  <a:srgbClr val="002060"/>
                </a:solidFill>
                <a:latin typeface="Book Antiqua" pitchFamily="18" charset="0"/>
              </a:rPr>
              <a:t>Οδυσσέα</a:t>
            </a:r>
            <a:r>
              <a:rPr lang="el-GR" b="1" dirty="0" smtClean="0">
                <a:solidFill>
                  <a:srgbClr val="002060"/>
                </a:solidFill>
                <a:latin typeface="Book Antiqua" pitchFamily="18" charset="0"/>
              </a:rPr>
              <a:t>.</a:t>
            </a:r>
            <a:endParaRPr lang="el-GR" dirty="0" smtClean="0">
              <a:solidFill>
                <a:srgbClr val="002060"/>
              </a:solidFill>
              <a:latin typeface="Book Antiqua" pitchFamily="18" charset="0"/>
            </a:endParaRPr>
          </a:p>
          <a:p>
            <a:pPr>
              <a:buNone/>
            </a:pPr>
            <a:r>
              <a:rPr lang="el-GR" dirty="0" smtClean="0">
                <a:solidFill>
                  <a:srgbClr val="002060"/>
                </a:solidFill>
                <a:latin typeface="Book Antiqua" pitchFamily="18" charset="0"/>
              </a:rPr>
              <a:t>	</a:t>
            </a:r>
            <a:r>
              <a:rPr lang="fr-FR" dirty="0" smtClean="0">
                <a:solidFill>
                  <a:srgbClr val="002060"/>
                </a:solidFill>
                <a:latin typeface="Book Antiqua" pitchFamily="18" charset="0"/>
              </a:rPr>
              <a:t>http</a:t>
            </a:r>
            <a:r>
              <a:rPr lang="el-GR" dirty="0" smtClean="0">
                <a:solidFill>
                  <a:srgbClr val="002060"/>
                </a:solidFill>
                <a:latin typeface="Book Antiqua" pitchFamily="18" charset="0"/>
              </a:rPr>
              <a:t>://</a:t>
            </a:r>
            <a:r>
              <a:rPr lang="fr-FR" dirty="0" smtClean="0">
                <a:solidFill>
                  <a:srgbClr val="002060"/>
                </a:solidFill>
                <a:latin typeface="Book Antiqua" pitchFamily="18" charset="0"/>
              </a:rPr>
              <a:t>www</a:t>
            </a:r>
            <a:r>
              <a:rPr lang="el-GR" dirty="0" smtClean="0">
                <a:solidFill>
                  <a:srgbClr val="002060"/>
                </a:solidFill>
                <a:latin typeface="Book Antiqua" pitchFamily="18" charset="0"/>
              </a:rPr>
              <a:t>.</a:t>
            </a:r>
            <a:r>
              <a:rPr lang="fr-FR" dirty="0" err="1" smtClean="0">
                <a:solidFill>
                  <a:srgbClr val="002060"/>
                </a:solidFill>
                <a:latin typeface="Book Antiqua" pitchFamily="18" charset="0"/>
              </a:rPr>
              <a:t>openculture</a:t>
            </a:r>
            <a:r>
              <a:rPr lang="el-GR" dirty="0" smtClean="0">
                <a:solidFill>
                  <a:srgbClr val="002060"/>
                </a:solidFill>
                <a:latin typeface="Book Antiqua" pitchFamily="18" charset="0"/>
              </a:rPr>
              <a:t>.</a:t>
            </a:r>
            <a:r>
              <a:rPr lang="fr-FR" dirty="0" err="1" smtClean="0">
                <a:solidFill>
                  <a:srgbClr val="002060"/>
                </a:solidFill>
                <a:latin typeface="Book Antiqua" pitchFamily="18" charset="0"/>
              </a:rPr>
              <a:t>com</a:t>
            </a:r>
            <a:r>
              <a:rPr lang="el-GR" dirty="0" smtClean="0">
                <a:solidFill>
                  <a:srgbClr val="002060"/>
                </a:solidFill>
                <a:latin typeface="Book Antiqua" pitchFamily="18" charset="0"/>
              </a:rPr>
              <a:t>/2013/02/</a:t>
            </a:r>
            <a:r>
              <a:rPr lang="fr-FR" dirty="0" err="1" smtClean="0">
                <a:solidFill>
                  <a:srgbClr val="002060"/>
                </a:solidFill>
                <a:latin typeface="Book Antiqua" pitchFamily="18" charset="0"/>
              </a:rPr>
              <a:t>james</a:t>
            </a:r>
            <a:r>
              <a:rPr lang="el-GR" dirty="0" smtClean="0">
                <a:solidFill>
                  <a:srgbClr val="002060"/>
                </a:solidFill>
                <a:latin typeface="Book Antiqua" pitchFamily="18" charset="0"/>
              </a:rPr>
              <a:t>_</a:t>
            </a:r>
            <a:r>
              <a:rPr lang="fr-FR" dirty="0" err="1" smtClean="0">
                <a:solidFill>
                  <a:srgbClr val="002060"/>
                </a:solidFill>
                <a:latin typeface="Book Antiqua" pitchFamily="18" charset="0"/>
              </a:rPr>
              <a:t>joyces</a:t>
            </a:r>
            <a:r>
              <a:rPr lang="el-GR" dirty="0" smtClean="0">
                <a:solidFill>
                  <a:srgbClr val="002060"/>
                </a:solidFill>
                <a:latin typeface="Book Antiqua" pitchFamily="18" charset="0"/>
              </a:rPr>
              <a:t>_</a:t>
            </a:r>
            <a:r>
              <a:rPr lang="fr-FR" dirty="0" err="1" smtClean="0">
                <a:solidFill>
                  <a:srgbClr val="002060"/>
                </a:solidFill>
                <a:latin typeface="Book Antiqua" pitchFamily="18" charset="0"/>
              </a:rPr>
              <a:t>drawing</a:t>
            </a:r>
            <a:r>
              <a:rPr lang="el-GR" dirty="0" smtClean="0">
                <a:solidFill>
                  <a:srgbClr val="002060"/>
                </a:solidFill>
                <a:latin typeface="Book Antiqua" pitchFamily="18" charset="0"/>
              </a:rPr>
              <a:t>_</a:t>
            </a:r>
            <a:r>
              <a:rPr lang="fr-FR" dirty="0" smtClean="0">
                <a:solidFill>
                  <a:srgbClr val="002060"/>
                </a:solidFill>
                <a:latin typeface="Book Antiqua" pitchFamily="18" charset="0"/>
              </a:rPr>
              <a:t>of</a:t>
            </a:r>
            <a:r>
              <a:rPr lang="el-GR" dirty="0" smtClean="0">
                <a:solidFill>
                  <a:srgbClr val="002060"/>
                </a:solidFill>
                <a:latin typeface="Book Antiqua" pitchFamily="18" charset="0"/>
              </a:rPr>
              <a:t>_</a:t>
            </a:r>
            <a:r>
              <a:rPr lang="fr-FR" dirty="0" err="1" smtClean="0">
                <a:solidFill>
                  <a:srgbClr val="002060"/>
                </a:solidFill>
                <a:latin typeface="Book Antiqua" pitchFamily="18" charset="0"/>
              </a:rPr>
              <a:t>leopold</a:t>
            </a:r>
            <a:r>
              <a:rPr lang="el-GR" dirty="0" smtClean="0">
                <a:solidFill>
                  <a:srgbClr val="002060"/>
                </a:solidFill>
                <a:latin typeface="Book Antiqua" pitchFamily="18" charset="0"/>
              </a:rPr>
              <a:t>_</a:t>
            </a:r>
            <a:r>
              <a:rPr lang="fr-FR" dirty="0" smtClean="0">
                <a:solidFill>
                  <a:srgbClr val="002060"/>
                </a:solidFill>
                <a:latin typeface="Book Antiqua" pitchFamily="18" charset="0"/>
              </a:rPr>
              <a:t>bloom</a:t>
            </a:r>
            <a:r>
              <a:rPr lang="el-GR" dirty="0" smtClean="0">
                <a:solidFill>
                  <a:srgbClr val="002060"/>
                </a:solidFill>
                <a:latin typeface="Book Antiqua" pitchFamily="18" charset="0"/>
              </a:rPr>
              <a:t>_</a:t>
            </a:r>
            <a:r>
              <a:rPr lang="fr-FR" dirty="0" smtClean="0">
                <a:solidFill>
                  <a:srgbClr val="002060"/>
                </a:solidFill>
                <a:latin typeface="Book Antiqua" pitchFamily="18" charset="0"/>
              </a:rPr>
              <a:t>the</a:t>
            </a:r>
            <a:r>
              <a:rPr lang="el-GR" dirty="0" smtClean="0">
                <a:solidFill>
                  <a:srgbClr val="002060"/>
                </a:solidFill>
                <a:latin typeface="Book Antiqua" pitchFamily="18" charset="0"/>
              </a:rPr>
              <a:t>_</a:t>
            </a:r>
            <a:r>
              <a:rPr lang="fr-FR" dirty="0" smtClean="0">
                <a:solidFill>
                  <a:srgbClr val="002060"/>
                </a:solidFill>
                <a:latin typeface="Book Antiqua" pitchFamily="18" charset="0"/>
              </a:rPr>
              <a:t>story</a:t>
            </a:r>
            <a:r>
              <a:rPr lang="el-GR" dirty="0" smtClean="0">
                <a:solidFill>
                  <a:srgbClr val="002060"/>
                </a:solidFill>
                <a:latin typeface="Book Antiqua" pitchFamily="18" charset="0"/>
              </a:rPr>
              <a:t>_</a:t>
            </a:r>
            <a:r>
              <a:rPr lang="fr-FR" dirty="0" err="1" smtClean="0">
                <a:solidFill>
                  <a:srgbClr val="002060"/>
                </a:solidFill>
                <a:latin typeface="Book Antiqua" pitchFamily="18" charset="0"/>
              </a:rPr>
              <a:t>behind</a:t>
            </a:r>
            <a:r>
              <a:rPr lang="el-GR" dirty="0" smtClean="0">
                <a:solidFill>
                  <a:srgbClr val="002060"/>
                </a:solidFill>
                <a:latin typeface="Book Antiqua" pitchFamily="18" charset="0"/>
              </a:rPr>
              <a:t>_</a:t>
            </a:r>
            <a:r>
              <a:rPr lang="fr-FR" dirty="0" smtClean="0">
                <a:solidFill>
                  <a:srgbClr val="002060"/>
                </a:solidFill>
                <a:latin typeface="Book Antiqua" pitchFamily="18" charset="0"/>
              </a:rPr>
              <a:t>the</a:t>
            </a:r>
            <a:r>
              <a:rPr lang="el-GR" dirty="0" smtClean="0">
                <a:solidFill>
                  <a:srgbClr val="002060"/>
                </a:solidFill>
                <a:latin typeface="Book Antiqua" pitchFamily="18" charset="0"/>
              </a:rPr>
              <a:t>_</a:t>
            </a:r>
            <a:r>
              <a:rPr lang="fr-FR" dirty="0" smtClean="0">
                <a:solidFill>
                  <a:srgbClr val="002060"/>
                </a:solidFill>
                <a:latin typeface="Book Antiqua" pitchFamily="18" charset="0"/>
              </a:rPr>
              <a:t>sketch</a:t>
            </a:r>
            <a:r>
              <a:rPr lang="el-GR" dirty="0" smtClean="0">
                <a:solidFill>
                  <a:srgbClr val="002060"/>
                </a:solidFill>
                <a:latin typeface="Book Antiqua" pitchFamily="18" charset="0"/>
              </a:rPr>
              <a:t>.</a:t>
            </a:r>
            <a:r>
              <a:rPr lang="fr-FR" dirty="0" smtClean="0">
                <a:solidFill>
                  <a:srgbClr val="002060"/>
                </a:solidFill>
                <a:latin typeface="Book Antiqua" pitchFamily="18" charset="0"/>
              </a:rPr>
              <a:t>html</a:t>
            </a:r>
            <a:endParaRPr lang="el-GR" dirty="0" smtClean="0">
              <a:solidFill>
                <a:srgbClr val="002060"/>
              </a:solidFill>
              <a:latin typeface="Book Antiqua" pitchFamily="18" charset="0"/>
            </a:endParaRPr>
          </a:p>
          <a:p>
            <a:pPr>
              <a:buNone/>
            </a:pPr>
            <a:r>
              <a:rPr lang="el-GR" dirty="0" smtClean="0">
                <a:solidFill>
                  <a:srgbClr val="002060"/>
                </a:solidFill>
                <a:latin typeface="Book Antiqua" pitchFamily="18" charset="0"/>
              </a:rPr>
              <a:t> </a:t>
            </a:r>
          </a:p>
          <a:p>
            <a:pPr>
              <a:buNone/>
            </a:pPr>
            <a:r>
              <a:rPr lang="el-GR" b="1" dirty="0" smtClean="0">
                <a:solidFill>
                  <a:srgbClr val="002060"/>
                </a:solidFill>
                <a:latin typeface="Book Antiqua" pitchFamily="18" charset="0"/>
              </a:rPr>
              <a:t>	(7) 	Εικόνα 7 –  Από το εξώφυλλο από το </a:t>
            </a:r>
            <a:r>
              <a:rPr lang="el-GR" b="1" i="1" dirty="0" smtClean="0">
                <a:solidFill>
                  <a:srgbClr val="002060"/>
                </a:solidFill>
                <a:latin typeface="Book Antiqua" pitchFamily="18" charset="0"/>
              </a:rPr>
              <a:t>Μαγικό Βουνό</a:t>
            </a:r>
            <a:r>
              <a:rPr lang="el-GR" b="1" dirty="0" smtClean="0">
                <a:solidFill>
                  <a:srgbClr val="002060"/>
                </a:solidFill>
                <a:latin typeface="Book Antiqua" pitchFamily="18" charset="0"/>
              </a:rPr>
              <a:t> του </a:t>
            </a:r>
            <a:r>
              <a:rPr lang="en-US" b="1" dirty="0" smtClean="0">
                <a:solidFill>
                  <a:srgbClr val="002060"/>
                </a:solidFill>
                <a:latin typeface="Book Antiqua" pitchFamily="18" charset="0"/>
              </a:rPr>
              <a:t>Thomas Mann</a:t>
            </a:r>
            <a:r>
              <a:rPr lang="el-GR" b="1" dirty="0" smtClean="0">
                <a:solidFill>
                  <a:srgbClr val="002060"/>
                </a:solidFill>
                <a:latin typeface="Book Antiqua" pitchFamily="18" charset="0"/>
              </a:rPr>
              <a:t>. </a:t>
            </a:r>
            <a:endParaRPr lang="el-GR" dirty="0" smtClean="0">
              <a:solidFill>
                <a:srgbClr val="002060"/>
              </a:solidFill>
              <a:latin typeface="Book Antiqua" pitchFamily="18" charset="0"/>
            </a:endParaRPr>
          </a:p>
          <a:p>
            <a:pPr>
              <a:buNone/>
            </a:pPr>
            <a:r>
              <a:rPr lang="el-GR" dirty="0" smtClean="0">
                <a:solidFill>
                  <a:srgbClr val="002060"/>
                </a:solidFill>
                <a:latin typeface="Book Antiqua" pitchFamily="18" charset="0"/>
              </a:rPr>
              <a:t>	</a:t>
            </a:r>
            <a:r>
              <a:rPr lang="en-US" dirty="0" smtClean="0">
                <a:solidFill>
                  <a:srgbClr val="002060"/>
                </a:solidFill>
                <a:latin typeface="Book Antiqua" pitchFamily="18" charset="0"/>
              </a:rPr>
              <a:t>http</a:t>
            </a:r>
            <a:r>
              <a:rPr lang="el-GR" dirty="0" smtClean="0">
                <a:solidFill>
                  <a:srgbClr val="002060"/>
                </a:solidFill>
                <a:latin typeface="Book Antiqua" pitchFamily="18" charset="0"/>
              </a:rPr>
              <a:t>://</a:t>
            </a:r>
            <a:r>
              <a:rPr lang="en-US" dirty="0" smtClean="0">
                <a:solidFill>
                  <a:srgbClr val="002060"/>
                </a:solidFill>
                <a:latin typeface="Book Antiqua" pitchFamily="18" charset="0"/>
              </a:rPr>
              <a:t>www</a:t>
            </a:r>
            <a:r>
              <a:rPr lang="el-GR" dirty="0" smtClean="0">
                <a:solidFill>
                  <a:srgbClr val="002060"/>
                </a:solidFill>
                <a:latin typeface="Book Antiqua" pitchFamily="18" charset="0"/>
              </a:rPr>
              <a:t>.</a:t>
            </a:r>
            <a:r>
              <a:rPr lang="en-US" dirty="0" err="1" smtClean="0">
                <a:solidFill>
                  <a:srgbClr val="002060"/>
                </a:solidFill>
                <a:latin typeface="Book Antiqua" pitchFamily="18" charset="0"/>
              </a:rPr>
              <a:t>readliterature</a:t>
            </a:r>
            <a:r>
              <a:rPr lang="el-GR" dirty="0" smtClean="0">
                <a:solidFill>
                  <a:srgbClr val="002060"/>
                </a:solidFill>
                <a:latin typeface="Book Antiqua" pitchFamily="18" charset="0"/>
              </a:rPr>
              <a:t>.</a:t>
            </a:r>
            <a:r>
              <a:rPr lang="en-US" dirty="0" smtClean="0">
                <a:solidFill>
                  <a:srgbClr val="002060"/>
                </a:solidFill>
                <a:latin typeface="Book Antiqua" pitchFamily="18" charset="0"/>
              </a:rPr>
              <a:t>com</a:t>
            </a:r>
            <a:r>
              <a:rPr lang="el-GR" dirty="0" smtClean="0">
                <a:solidFill>
                  <a:srgbClr val="002060"/>
                </a:solidFill>
                <a:latin typeface="Book Antiqua" pitchFamily="18" charset="0"/>
              </a:rPr>
              <a:t>/</a:t>
            </a:r>
            <a:r>
              <a:rPr lang="en-US" dirty="0" smtClean="0">
                <a:solidFill>
                  <a:srgbClr val="002060"/>
                </a:solidFill>
                <a:latin typeface="Book Antiqua" pitchFamily="18" charset="0"/>
              </a:rPr>
              <a:t>BC</a:t>
            </a:r>
            <a:r>
              <a:rPr lang="el-GR" dirty="0" smtClean="0">
                <a:solidFill>
                  <a:srgbClr val="002060"/>
                </a:solidFill>
                <a:latin typeface="Book Antiqua" pitchFamily="18" charset="0"/>
              </a:rPr>
              <a:t>_</a:t>
            </a:r>
            <a:r>
              <a:rPr lang="en-US" dirty="0" err="1" smtClean="0">
                <a:solidFill>
                  <a:srgbClr val="002060"/>
                </a:solidFill>
                <a:latin typeface="Book Antiqua" pitchFamily="18" charset="0"/>
              </a:rPr>
              <a:t>magicmountain</a:t>
            </a:r>
            <a:r>
              <a:rPr lang="el-GR" dirty="0" smtClean="0">
                <a:solidFill>
                  <a:srgbClr val="002060"/>
                </a:solidFill>
                <a:latin typeface="Book Antiqua" pitchFamily="18" charset="0"/>
              </a:rPr>
              <a:t>.</a:t>
            </a:r>
            <a:r>
              <a:rPr lang="en-US" dirty="0" err="1" smtClean="0">
                <a:solidFill>
                  <a:srgbClr val="002060"/>
                </a:solidFill>
                <a:latin typeface="Book Antiqua" pitchFamily="18" charset="0"/>
              </a:rPr>
              <a:t>htm</a:t>
            </a:r>
            <a:endParaRPr lang="el-GR" dirty="0" smtClean="0">
              <a:solidFill>
                <a:srgbClr val="002060"/>
              </a:solidFill>
              <a:latin typeface="Book Antiqua"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04800" y="685800"/>
            <a:ext cx="8610600" cy="5745163"/>
          </a:xfrm>
        </p:spPr>
        <p:txBody>
          <a:bodyPr>
            <a:normAutofit/>
          </a:bodyPr>
          <a:lstStyle/>
          <a:p>
            <a:pPr lvl="0">
              <a:lnSpc>
                <a:spcPct val="115000"/>
              </a:lnSpc>
              <a:spcAft>
                <a:spcPts val="500"/>
              </a:spcAft>
              <a:buNone/>
              <a:defRPr/>
            </a:pPr>
            <a:r>
              <a:rPr lang="el-GR" sz="4000" b="1" dirty="0" smtClean="0">
                <a:solidFill>
                  <a:srgbClr val="C00000"/>
                </a:solidFill>
                <a:latin typeface="Book Antiqua" pitchFamily="18" charset="0"/>
              </a:rPr>
              <a:t>Σύμβολα:   </a:t>
            </a:r>
          </a:p>
          <a:p>
            <a:pPr lvl="0" algn="just">
              <a:lnSpc>
                <a:spcPct val="115000"/>
              </a:lnSpc>
              <a:spcAft>
                <a:spcPts val="500"/>
              </a:spcAft>
              <a:buNone/>
              <a:defRPr/>
            </a:pPr>
            <a:endParaRPr lang="el-GR" b="1" smtClean="0">
              <a:solidFill>
                <a:srgbClr val="002060"/>
              </a:solidFill>
              <a:latin typeface="Book Antiqua" pitchFamily="18" charset="0"/>
            </a:endParaRPr>
          </a:p>
          <a:p>
            <a:pPr lvl="0" algn="just">
              <a:lnSpc>
                <a:spcPct val="115000"/>
              </a:lnSpc>
              <a:spcAft>
                <a:spcPts val="500"/>
              </a:spcAft>
              <a:buNone/>
              <a:defRPr/>
            </a:pPr>
            <a:r>
              <a:rPr lang="el-GR" b="1" smtClean="0">
                <a:solidFill>
                  <a:srgbClr val="002060"/>
                </a:solidFill>
                <a:latin typeface="Book Antiqua" pitchFamily="18" charset="0"/>
              </a:rPr>
              <a:t>Bullets</a:t>
            </a:r>
            <a:r>
              <a:rPr lang="el-GR" b="1" dirty="0" smtClean="0">
                <a:solidFill>
                  <a:srgbClr val="002060"/>
                </a:solidFill>
                <a:latin typeface="Book Antiqua" pitchFamily="18" charset="0"/>
              </a:rPr>
              <a:t>:</a:t>
            </a:r>
          </a:p>
          <a:p>
            <a:pPr marL="0" lvl="0" indent="0" algn="just">
              <a:lnSpc>
                <a:spcPct val="120000"/>
              </a:lnSpc>
              <a:buNone/>
              <a:defRPr/>
            </a:pPr>
            <a:r>
              <a:rPr lang="fr-FR" dirty="0" smtClean="0">
                <a:solidFill>
                  <a:srgbClr val="002060"/>
                </a:solidFill>
                <a:latin typeface="Book Antiqua"/>
                <a:ea typeface="Calibri"/>
                <a:cs typeface="Times New Roman"/>
              </a:rPr>
              <a:t>http</a:t>
            </a:r>
            <a:r>
              <a:rPr lang="el-GR" dirty="0" smtClean="0">
                <a:solidFill>
                  <a:srgbClr val="002060"/>
                </a:solidFill>
                <a:latin typeface="Book Antiqua"/>
                <a:ea typeface="Calibri"/>
                <a:cs typeface="Times New Roman"/>
              </a:rPr>
              <a:t>://</a:t>
            </a:r>
            <a:r>
              <a:rPr lang="fr-FR" dirty="0" smtClean="0">
                <a:solidFill>
                  <a:srgbClr val="002060"/>
                </a:solidFill>
                <a:latin typeface="Book Antiqua"/>
                <a:ea typeface="Calibri"/>
                <a:cs typeface="Times New Roman"/>
              </a:rPr>
              <a:t>www</a:t>
            </a:r>
            <a:r>
              <a:rPr lang="el-GR" dirty="0" smtClean="0">
                <a:solidFill>
                  <a:srgbClr val="002060"/>
                </a:solidFill>
                <a:latin typeface="Book Antiqua"/>
                <a:ea typeface="Calibri"/>
                <a:cs typeface="Times New Roman"/>
              </a:rPr>
              <a:t>.</a:t>
            </a:r>
            <a:r>
              <a:rPr lang="fr-FR" dirty="0" err="1" smtClean="0">
                <a:solidFill>
                  <a:srgbClr val="002060"/>
                </a:solidFill>
                <a:latin typeface="Book Antiqua"/>
                <a:ea typeface="Calibri"/>
                <a:cs typeface="Times New Roman"/>
              </a:rPr>
              <a:t>gutenberg</a:t>
            </a:r>
            <a:r>
              <a:rPr lang="el-GR" dirty="0" smtClean="0">
                <a:solidFill>
                  <a:srgbClr val="002060"/>
                </a:solidFill>
                <a:latin typeface="Book Antiqua"/>
                <a:ea typeface="Calibri"/>
                <a:cs typeface="Times New Roman"/>
              </a:rPr>
              <a:t>.</a:t>
            </a:r>
            <a:r>
              <a:rPr lang="fr-FR" dirty="0" err="1" smtClean="0">
                <a:solidFill>
                  <a:srgbClr val="002060"/>
                </a:solidFill>
                <a:latin typeface="Book Antiqua"/>
                <a:ea typeface="Calibri"/>
                <a:cs typeface="Times New Roman"/>
              </a:rPr>
              <a:t>org</a:t>
            </a:r>
            <a:r>
              <a:rPr lang="el-GR" dirty="0" smtClean="0">
                <a:solidFill>
                  <a:srgbClr val="002060"/>
                </a:solidFill>
                <a:latin typeface="Book Antiqua"/>
                <a:ea typeface="Calibri"/>
                <a:cs typeface="Times New Roman"/>
              </a:rPr>
              <a:t>/</a:t>
            </a:r>
            <a:r>
              <a:rPr lang="fr-FR" dirty="0" smtClean="0">
                <a:solidFill>
                  <a:srgbClr val="002060"/>
                </a:solidFill>
                <a:latin typeface="Book Antiqua"/>
                <a:ea typeface="Calibri"/>
                <a:cs typeface="Times New Roman"/>
              </a:rPr>
              <a:t>files</a:t>
            </a:r>
            <a:r>
              <a:rPr lang="el-GR" dirty="0" smtClean="0">
                <a:solidFill>
                  <a:srgbClr val="002060"/>
                </a:solidFill>
                <a:latin typeface="Book Antiqua"/>
                <a:ea typeface="Calibri"/>
                <a:cs typeface="Times New Roman"/>
              </a:rPr>
              <a:t>/17330/17330-</a:t>
            </a:r>
            <a:r>
              <a:rPr lang="fr-FR" dirty="0" smtClean="0">
                <a:solidFill>
                  <a:srgbClr val="002060"/>
                </a:solidFill>
                <a:latin typeface="Book Antiqua"/>
                <a:ea typeface="Calibri"/>
                <a:cs typeface="Times New Roman"/>
              </a:rPr>
              <a:t>h</a:t>
            </a:r>
            <a:r>
              <a:rPr lang="el-GR" dirty="0" smtClean="0">
                <a:solidFill>
                  <a:srgbClr val="002060"/>
                </a:solidFill>
                <a:latin typeface="Book Antiqua"/>
                <a:ea typeface="Calibri"/>
                <a:cs typeface="Times New Roman"/>
              </a:rPr>
              <a:t>/ 17330 -</a:t>
            </a:r>
            <a:r>
              <a:rPr lang="fr-FR" dirty="0" smtClean="0">
                <a:solidFill>
                  <a:srgbClr val="002060"/>
                </a:solidFill>
                <a:latin typeface="Book Antiqua"/>
                <a:ea typeface="Calibri"/>
                <a:cs typeface="Times New Roman"/>
              </a:rPr>
              <a:t>h</a:t>
            </a:r>
            <a:r>
              <a:rPr lang="el-GR" dirty="0" smtClean="0">
                <a:solidFill>
                  <a:srgbClr val="002060"/>
                </a:solidFill>
                <a:latin typeface="Book Antiqua"/>
                <a:ea typeface="Calibri"/>
                <a:cs typeface="Times New Roman"/>
              </a:rPr>
              <a:t>.</a:t>
            </a:r>
            <a:r>
              <a:rPr lang="fr-FR" dirty="0" smtClean="0">
                <a:solidFill>
                  <a:srgbClr val="002060"/>
                </a:solidFill>
                <a:latin typeface="Book Antiqua"/>
                <a:ea typeface="Calibri"/>
                <a:cs typeface="Times New Roman"/>
              </a:rPr>
              <a:t>htm</a:t>
            </a:r>
            <a:r>
              <a:rPr lang="el-GR" dirty="0" smtClean="0">
                <a:solidFill>
                  <a:srgbClr val="002060"/>
                </a:solidFill>
                <a:latin typeface="Book Antiqua"/>
                <a:ea typeface="Calibri"/>
                <a:cs typeface="Times New Roman"/>
              </a:rPr>
              <a:t>#</a:t>
            </a:r>
            <a:r>
              <a:rPr lang="fr-FR" dirty="0" err="1" smtClean="0">
                <a:solidFill>
                  <a:srgbClr val="002060"/>
                </a:solidFill>
                <a:latin typeface="Book Antiqua"/>
                <a:ea typeface="Calibri"/>
                <a:cs typeface="Times New Roman"/>
              </a:rPr>
              <a:t>linkC</a:t>
            </a:r>
            <a:r>
              <a:rPr lang="el-GR" dirty="0" smtClean="0">
                <a:solidFill>
                  <a:srgbClr val="002060"/>
                </a:solidFill>
                <a:latin typeface="Book Antiqua"/>
                <a:ea typeface="Calibri"/>
                <a:cs typeface="Times New Roman"/>
              </a:rPr>
              <a:t>2</a:t>
            </a:r>
            <a:r>
              <a:rPr lang="fr-FR" dirty="0" smtClean="0">
                <a:solidFill>
                  <a:srgbClr val="002060"/>
                </a:solidFill>
                <a:latin typeface="Book Antiqua"/>
                <a:ea typeface="Calibri"/>
                <a:cs typeface="Times New Roman"/>
              </a:rPr>
              <a:t>HCH</a:t>
            </a:r>
            <a:r>
              <a:rPr lang="el-GR" dirty="0" smtClean="0">
                <a:solidFill>
                  <a:srgbClr val="002060"/>
                </a:solidFill>
                <a:latin typeface="Book Antiqua"/>
                <a:ea typeface="Calibri"/>
                <a:cs typeface="Times New Roman"/>
              </a:rPr>
              <a:t>0002</a:t>
            </a:r>
            <a:endParaRPr lang="el-GR" dirty="0" smtClean="0"/>
          </a:p>
          <a:p>
            <a:pPr algn="just">
              <a:lnSpc>
                <a:spcPct val="115000"/>
              </a:lnSpc>
              <a:spcAft>
                <a:spcPts val="500"/>
              </a:spcAft>
              <a:buNone/>
            </a:pPr>
            <a:endParaRPr lang="el-GR" dirty="0" smtClean="0">
              <a:latin typeface="Book Antiqua"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884238"/>
            <a:ext cx="8610600" cy="4678362"/>
          </a:xfrm>
        </p:spPr>
        <p:txBody>
          <a:bodyPr/>
          <a:lstStyle/>
          <a:p>
            <a:r>
              <a:rPr lang="el-GR" dirty="0" smtClean="0">
                <a:solidFill>
                  <a:srgbClr val="002060"/>
                </a:solidFill>
                <a:latin typeface="Book Antiqua" pitchFamily="18" charset="0"/>
              </a:rPr>
              <a:t>Τέλος ενότητας</a:t>
            </a:r>
            <a:endParaRPr lang="el-GR" dirty="0">
              <a:solidFill>
                <a:srgbClr val="002060"/>
              </a:solidFill>
              <a:latin typeface="Book Antiqua"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just"/>
            <a:r>
              <a:rPr lang="el-GR" dirty="0" smtClean="0">
                <a:solidFill>
                  <a:srgbClr val="002060"/>
                </a:solidFill>
                <a:latin typeface="Book Antiqua" pitchFamily="18" charset="0"/>
              </a:rPr>
              <a:t>Σημείωμα Αναφοράς</a:t>
            </a:r>
            <a:endParaRPr lang="el-GR" dirty="0">
              <a:solidFill>
                <a:srgbClr val="002060"/>
              </a:solidFill>
              <a:latin typeface="Book Antiqua" pitchFamily="18" charset="0"/>
            </a:endParaRPr>
          </a:p>
        </p:txBody>
      </p:sp>
      <p:sp>
        <p:nvSpPr>
          <p:cNvPr id="3" name="2 - Θέση περιεχομένου"/>
          <p:cNvSpPr>
            <a:spLocks noGrp="1"/>
          </p:cNvSpPr>
          <p:nvPr>
            <p:ph idx="1"/>
          </p:nvPr>
        </p:nvSpPr>
        <p:spPr/>
        <p:txBody>
          <a:bodyPr/>
          <a:lstStyle/>
          <a:p>
            <a:pPr algn="just"/>
            <a:r>
              <a:rPr lang="el-GR" dirty="0" err="1" smtClean="0">
                <a:solidFill>
                  <a:srgbClr val="002060"/>
                </a:solidFill>
              </a:rPr>
              <a:t>Copyright</a:t>
            </a:r>
            <a:r>
              <a:rPr lang="el-GR" dirty="0" smtClean="0">
                <a:solidFill>
                  <a:srgbClr val="002060"/>
                </a:solidFill>
              </a:rPr>
              <a:t> Πανεπιστήμιο Πατρών, Ελένη Περδικούρη, 2015. «Χρόνος και Αιωνιότητα στον Πλωτίνο». Έκδοση: 1.0. Πάτρα 2015. Διαθέσιμο από τη δικτυακή διεύθυνση:</a:t>
            </a:r>
          </a:p>
          <a:p>
            <a:pPr algn="just">
              <a:buNone/>
            </a:pPr>
            <a:r>
              <a:rPr lang="el-GR" b="1" dirty="0" smtClean="0">
                <a:solidFill>
                  <a:srgbClr val="002060"/>
                </a:solidFill>
              </a:rPr>
              <a:t>	</a:t>
            </a:r>
          </a:p>
          <a:p>
            <a:pPr algn="just">
              <a:buNone/>
            </a:pPr>
            <a:r>
              <a:rPr lang="el-GR" b="1" dirty="0">
                <a:solidFill>
                  <a:srgbClr val="002060"/>
                </a:solidFill>
              </a:rPr>
              <a:t>	</a:t>
            </a:r>
            <a:r>
              <a:rPr lang="en-US" b="1" dirty="0" err="1" smtClean="0">
                <a:solidFill>
                  <a:srgbClr val="002060"/>
                </a:solidFill>
              </a:rPr>
              <a:t>eclass</a:t>
            </a:r>
            <a:r>
              <a:rPr lang="el-GR" b="1" dirty="0" smtClean="0">
                <a:solidFill>
                  <a:srgbClr val="002060"/>
                </a:solidFill>
              </a:rPr>
              <a:t>.</a:t>
            </a:r>
            <a:r>
              <a:rPr lang="en-US" b="1" dirty="0" err="1" smtClean="0">
                <a:solidFill>
                  <a:srgbClr val="002060"/>
                </a:solidFill>
              </a:rPr>
              <a:t>upatras</a:t>
            </a:r>
            <a:r>
              <a:rPr lang="el-GR" b="1" dirty="0" smtClean="0">
                <a:solidFill>
                  <a:srgbClr val="002060"/>
                </a:solidFill>
              </a:rPr>
              <a:t>.</a:t>
            </a:r>
            <a:r>
              <a:rPr lang="en-US" b="1" dirty="0" err="1" smtClean="0">
                <a:solidFill>
                  <a:srgbClr val="002060"/>
                </a:solidFill>
              </a:rPr>
              <a:t>gr</a:t>
            </a:r>
            <a:r>
              <a:rPr lang="el-GR" b="1" dirty="0" smtClean="0">
                <a:solidFill>
                  <a:srgbClr val="002060"/>
                </a:solidFill>
              </a:rPr>
              <a:t>/</a:t>
            </a:r>
            <a:r>
              <a:rPr lang="en-US" b="1" dirty="0" smtClean="0">
                <a:solidFill>
                  <a:srgbClr val="002060"/>
                </a:solidFill>
              </a:rPr>
              <a:t>courses</a:t>
            </a:r>
            <a:r>
              <a:rPr lang="el-GR" b="1" dirty="0" smtClean="0">
                <a:solidFill>
                  <a:srgbClr val="002060"/>
                </a:solidFill>
              </a:rPr>
              <a:t>/</a:t>
            </a:r>
            <a:r>
              <a:rPr lang="en-US" b="1" dirty="0" smtClean="0">
                <a:solidFill>
                  <a:srgbClr val="002060"/>
                </a:solidFill>
              </a:rPr>
              <a:t>PHIL</a:t>
            </a:r>
            <a:r>
              <a:rPr lang="el-GR" b="1" dirty="0" smtClean="0">
                <a:solidFill>
                  <a:srgbClr val="002060"/>
                </a:solidFill>
              </a:rPr>
              <a:t>19</a:t>
            </a:r>
            <a:r>
              <a:rPr lang="en-US" b="1" smtClean="0">
                <a:solidFill>
                  <a:srgbClr val="002060"/>
                </a:solidFill>
              </a:rPr>
              <a:t>05</a:t>
            </a:r>
            <a:endParaRPr lang="el-GR" dirty="0">
              <a:solidFill>
                <a:srgbClr val="002060"/>
              </a:solidFill>
              <a:latin typeface="Book Antiqua"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2400"/>
            <a:ext cx="8229600" cy="990600"/>
          </a:xfrm>
        </p:spPr>
        <p:txBody>
          <a:bodyPr/>
          <a:lstStyle/>
          <a:p>
            <a:pPr algn="just"/>
            <a:r>
              <a:rPr lang="el-GR" dirty="0" smtClean="0">
                <a:solidFill>
                  <a:srgbClr val="002060"/>
                </a:solidFill>
                <a:latin typeface="Book Antiqua" pitchFamily="18" charset="0"/>
              </a:rPr>
              <a:t>Χρηματοδότηση</a:t>
            </a:r>
            <a:endParaRPr lang="el-GR" dirty="0">
              <a:solidFill>
                <a:srgbClr val="002060"/>
              </a:solidFill>
              <a:latin typeface="Book Antiqua" pitchFamily="18" charset="0"/>
            </a:endParaRPr>
          </a:p>
        </p:txBody>
      </p:sp>
      <p:sp>
        <p:nvSpPr>
          <p:cNvPr id="3" name="2 - Θέση περιεχομένου"/>
          <p:cNvSpPr>
            <a:spLocks noGrp="1"/>
          </p:cNvSpPr>
          <p:nvPr>
            <p:ph idx="1"/>
          </p:nvPr>
        </p:nvSpPr>
        <p:spPr>
          <a:xfrm>
            <a:off x="457200" y="1143000"/>
            <a:ext cx="8229600" cy="5562600"/>
          </a:xfrm>
        </p:spPr>
        <p:txBody>
          <a:bodyPr>
            <a:normAutofit/>
          </a:bodyPr>
          <a:lstStyle/>
          <a:p>
            <a:pPr algn="just"/>
            <a:r>
              <a:rPr lang="el-GR" sz="2400" dirty="0" smtClean="0">
                <a:solidFill>
                  <a:srgbClr val="002060"/>
                </a:solidFill>
                <a:latin typeface="Book Antiqua" pitchFamily="18" charset="0"/>
              </a:rPr>
              <a:t>Το παρόν εκπαιδευτικό υλικό έχει αναπτυχθεί στ</a:t>
            </a:r>
            <a:r>
              <a:rPr lang="en-US" sz="2400" dirty="0" smtClean="0">
                <a:solidFill>
                  <a:srgbClr val="002060"/>
                </a:solidFill>
                <a:latin typeface="Book Antiqua" pitchFamily="18" charset="0"/>
              </a:rPr>
              <a:t>o</a:t>
            </a:r>
            <a:r>
              <a:rPr lang="el-GR" sz="2400" dirty="0" smtClean="0">
                <a:solidFill>
                  <a:srgbClr val="002060"/>
                </a:solidFill>
                <a:latin typeface="Book Antiqua" pitchFamily="18" charset="0"/>
              </a:rPr>
              <a:t> πλαίσιο του εκπαιδευτικού έργου του διδάσκοντα.</a:t>
            </a:r>
            <a:endParaRPr lang="en-US" sz="2400" dirty="0" smtClean="0">
              <a:solidFill>
                <a:srgbClr val="002060"/>
              </a:solidFill>
              <a:latin typeface="Book Antiqua" pitchFamily="18" charset="0"/>
            </a:endParaRPr>
          </a:p>
          <a:p>
            <a:pPr algn="just"/>
            <a:r>
              <a:rPr lang="el-GR" sz="2400" dirty="0" smtClean="0">
                <a:solidFill>
                  <a:srgbClr val="002060"/>
                </a:solidFill>
                <a:latin typeface="Book Antiqua" pitchFamily="18" charset="0"/>
              </a:rPr>
              <a:t>Το έργο «</a:t>
            </a:r>
            <a:r>
              <a:rPr lang="el-GR" sz="2400" b="1" dirty="0" smtClean="0">
                <a:solidFill>
                  <a:srgbClr val="002060"/>
                </a:solidFill>
                <a:latin typeface="Book Antiqua" pitchFamily="18" charset="0"/>
              </a:rPr>
              <a:t>Ανοικτά Ακαδημαϊκά Μαθήματα στο Πανεπιστήμιο Αθηνών</a:t>
            </a:r>
            <a:r>
              <a:rPr lang="el-GR" sz="2400" dirty="0" smtClean="0">
                <a:solidFill>
                  <a:srgbClr val="002060"/>
                </a:solidFill>
                <a:latin typeface="Book Antiqua" pitchFamily="18" charset="0"/>
              </a:rPr>
              <a:t>» έχει χρηματοδοτήσει μόνο την αναδιαμόρφωση του εκπαιδευτικού υλικού. </a:t>
            </a:r>
            <a:endParaRPr lang="en-US" sz="2400" dirty="0" smtClean="0">
              <a:solidFill>
                <a:srgbClr val="002060"/>
              </a:solidFill>
              <a:latin typeface="Book Antiqua" pitchFamily="18" charset="0"/>
            </a:endParaRPr>
          </a:p>
          <a:p>
            <a:pPr algn="just"/>
            <a:r>
              <a:rPr lang="el-GR" sz="2400" dirty="0" smtClean="0">
                <a:solidFill>
                  <a:srgbClr val="002060"/>
                </a:solidFill>
                <a:latin typeface="Book Antiqua" pitchFamily="18"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pPr algn="just"/>
            <a:endParaRPr lang="el-GR" dirty="0">
              <a:latin typeface="Book Antiqua" pitchFamily="18" charset="0"/>
            </a:endParaRPr>
          </a:p>
        </p:txBody>
      </p:sp>
      <p:pic>
        <p:nvPicPr>
          <p:cNvPr id="4" name="Picture 6" descr="Λογότυπο Επιχειρησιακού Προγράμματος Εκπαίδευση και Δια βίου Μάθηση"/>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00200" y="5029200"/>
            <a:ext cx="5501640" cy="138684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just"/>
            <a:r>
              <a:rPr lang="el-GR" dirty="0" smtClean="0">
                <a:solidFill>
                  <a:srgbClr val="002060"/>
                </a:solidFill>
                <a:latin typeface="Book Antiqua" pitchFamily="18" charset="0"/>
              </a:rPr>
              <a:t>Σημείωμα Αδειοδότησης</a:t>
            </a:r>
            <a:endParaRPr lang="el-GR" dirty="0">
              <a:solidFill>
                <a:srgbClr val="002060"/>
              </a:solidFill>
              <a:latin typeface="Book Antiqua" pitchFamily="18" charset="0"/>
            </a:endParaRPr>
          </a:p>
        </p:txBody>
      </p:sp>
      <p:sp>
        <p:nvSpPr>
          <p:cNvPr id="3" name="2 - Θέση περιεχομένου"/>
          <p:cNvSpPr>
            <a:spLocks noGrp="1"/>
          </p:cNvSpPr>
          <p:nvPr>
            <p:ph idx="1"/>
          </p:nvPr>
        </p:nvSpPr>
        <p:spPr>
          <a:xfrm>
            <a:off x="457200" y="1447800"/>
            <a:ext cx="8229600" cy="5029200"/>
          </a:xfrm>
        </p:spPr>
        <p:txBody>
          <a:bodyPr>
            <a:normAutofit fontScale="47500" lnSpcReduction="20000"/>
          </a:bodyPr>
          <a:lstStyle/>
          <a:p>
            <a:pPr algn="just"/>
            <a:r>
              <a:rPr lang="el-GR" sz="3600" dirty="0" smtClean="0">
                <a:solidFill>
                  <a:srgbClr val="002060"/>
                </a:solidFill>
                <a:latin typeface="Book Antiqua" pitchFamily="18" charset="0"/>
              </a:rPr>
              <a:t>Το παρόν υλικό διατίθεται με τους όρους της άδειας χρήσης </a:t>
            </a:r>
            <a:r>
              <a:rPr lang="el-GR" sz="3600" dirty="0" err="1" smtClean="0">
                <a:solidFill>
                  <a:srgbClr val="002060"/>
                </a:solidFill>
                <a:latin typeface="Book Antiqua" pitchFamily="18" charset="0"/>
              </a:rPr>
              <a:t>Creative</a:t>
            </a:r>
            <a:r>
              <a:rPr lang="el-GR" sz="3600" dirty="0" smtClean="0">
                <a:solidFill>
                  <a:srgbClr val="002060"/>
                </a:solidFill>
                <a:latin typeface="Book Antiqua" pitchFamily="18" charset="0"/>
              </a:rPr>
              <a:t> </a:t>
            </a:r>
            <a:r>
              <a:rPr lang="el-GR" sz="3600" dirty="0" err="1" smtClean="0">
                <a:solidFill>
                  <a:srgbClr val="002060"/>
                </a:solidFill>
                <a:latin typeface="Book Antiqua" pitchFamily="18" charset="0"/>
              </a:rPr>
              <a:t>Commons</a:t>
            </a:r>
            <a:r>
              <a:rPr lang="el-GR" sz="3600" dirty="0" smtClean="0">
                <a:solidFill>
                  <a:srgbClr val="002060"/>
                </a:solidFill>
                <a:latin typeface="Book Antiqua" pitchFamily="18" charset="0"/>
              </a:rPr>
              <a:t>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p>
          <a:p>
            <a:pPr algn="just"/>
            <a:endParaRPr lang="el-GR" sz="2900" dirty="0" smtClean="0">
              <a:solidFill>
                <a:srgbClr val="002060"/>
              </a:solidFill>
              <a:latin typeface="Book Antiqua" pitchFamily="18" charset="0"/>
            </a:endParaRPr>
          </a:p>
          <a:p>
            <a:pPr algn="just"/>
            <a:endParaRPr lang="el-GR" sz="2900" dirty="0" smtClean="0">
              <a:solidFill>
                <a:srgbClr val="002060"/>
              </a:solidFill>
              <a:latin typeface="Book Antiqua" pitchFamily="18" charset="0"/>
            </a:endParaRPr>
          </a:p>
          <a:p>
            <a:pPr algn="just"/>
            <a:endParaRPr lang="el-GR" sz="2900" dirty="0" smtClean="0">
              <a:solidFill>
                <a:srgbClr val="002060"/>
              </a:solidFill>
              <a:latin typeface="Book Antiqua" pitchFamily="18" charset="0"/>
            </a:endParaRPr>
          </a:p>
          <a:p>
            <a:pPr algn="just">
              <a:buNone/>
            </a:pPr>
            <a:r>
              <a:rPr lang="el-GR" sz="2900" dirty="0" smtClean="0">
                <a:solidFill>
                  <a:srgbClr val="002060"/>
                </a:solidFill>
                <a:latin typeface="Book Antiqua" pitchFamily="18" charset="0"/>
              </a:rPr>
              <a:t>    </a:t>
            </a:r>
          </a:p>
          <a:p>
            <a:pPr algn="just">
              <a:buNone/>
            </a:pPr>
            <a:r>
              <a:rPr lang="el-GR" sz="2000" dirty="0" smtClean="0">
                <a:solidFill>
                  <a:srgbClr val="002060"/>
                </a:solidFill>
                <a:latin typeface="Book Antiqua" pitchFamily="18" charset="0"/>
              </a:rPr>
              <a:t>                 </a:t>
            </a:r>
          </a:p>
          <a:p>
            <a:pPr algn="just"/>
            <a:r>
              <a:rPr lang="el-GR" sz="4500" dirty="0" smtClean="0">
                <a:solidFill>
                  <a:srgbClr val="002060"/>
                </a:solidFill>
                <a:latin typeface="Book Antiqua" pitchFamily="18" charset="0"/>
              </a:rPr>
              <a:t>[1] http://creativecommons.org/licenses/by-nc-sa/4.0/</a:t>
            </a:r>
          </a:p>
          <a:p>
            <a:pPr algn="just"/>
            <a:endParaRPr lang="en-US" sz="2900" dirty="0" smtClean="0">
              <a:solidFill>
                <a:srgbClr val="002060"/>
              </a:solidFill>
              <a:latin typeface="Book Antiqua" pitchFamily="18" charset="0"/>
            </a:endParaRPr>
          </a:p>
          <a:p>
            <a:pPr algn="just"/>
            <a:endParaRPr lang="el-GR" sz="2900" dirty="0" smtClean="0">
              <a:solidFill>
                <a:srgbClr val="002060"/>
              </a:solidFill>
              <a:latin typeface="Book Antiqua" pitchFamily="18" charset="0"/>
            </a:endParaRPr>
          </a:p>
          <a:p>
            <a:pPr algn="just"/>
            <a:r>
              <a:rPr lang="el-GR" sz="3600" dirty="0" smtClean="0">
                <a:solidFill>
                  <a:srgbClr val="002060"/>
                </a:solidFill>
                <a:latin typeface="Book Antiqua" pitchFamily="18" charset="0"/>
              </a:rPr>
              <a:t>Ως </a:t>
            </a:r>
            <a:r>
              <a:rPr lang="el-GR" sz="3600" b="1" dirty="0" smtClean="0">
                <a:solidFill>
                  <a:srgbClr val="002060"/>
                </a:solidFill>
                <a:latin typeface="Book Antiqua" pitchFamily="18" charset="0"/>
              </a:rPr>
              <a:t>Μη Εμπορική</a:t>
            </a:r>
            <a:r>
              <a:rPr lang="el-GR" sz="3600" dirty="0" smtClean="0">
                <a:solidFill>
                  <a:srgbClr val="002060"/>
                </a:solidFill>
                <a:latin typeface="Book Antiqua" pitchFamily="18" charset="0"/>
              </a:rPr>
              <a:t> ορίζεται η χρήση:</a:t>
            </a:r>
          </a:p>
          <a:p>
            <a:pPr lvl="0" algn="just"/>
            <a:r>
              <a:rPr lang="el-GR" sz="3600" dirty="0" smtClean="0">
                <a:solidFill>
                  <a:srgbClr val="002060"/>
                </a:solidFill>
                <a:latin typeface="Book Antiqua" pitchFamily="18" charset="0"/>
              </a:rPr>
              <a:t>που δεν περιλαμβάνει άμεσο ή έμμεσο οικονομικό όφελος από την χρήση του έργου, για το διανομέα του έργου και αδειοδόχο</a:t>
            </a:r>
          </a:p>
          <a:p>
            <a:pPr lvl="0" algn="just"/>
            <a:r>
              <a:rPr lang="el-GR" sz="3600" dirty="0" smtClean="0">
                <a:solidFill>
                  <a:srgbClr val="002060"/>
                </a:solidFill>
                <a:latin typeface="Book Antiqua" pitchFamily="18" charset="0"/>
              </a:rPr>
              <a:t>που</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δεν περιλαμβάνει οικονομική συναλλαγή ως προϋπόθεση για τη χρήση ή πρόσβαση στο έργο</a:t>
            </a:r>
          </a:p>
          <a:p>
            <a:pPr lvl="0" algn="just"/>
            <a:r>
              <a:rPr lang="el-GR" sz="3600" dirty="0" smtClean="0">
                <a:solidFill>
                  <a:srgbClr val="002060"/>
                </a:solidFill>
                <a:latin typeface="Book Antiqua" pitchFamily="18" charset="0"/>
              </a:rPr>
              <a:t>που</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δεν προσπορίζει στο διανομέα του έργου και</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αδειοδόχο</a:t>
            </a:r>
            <a:r>
              <a:rPr lang="en-GB" sz="3600" dirty="0" smtClean="0">
                <a:solidFill>
                  <a:srgbClr val="002060"/>
                </a:solidFill>
                <a:latin typeface="Book Antiqua" pitchFamily="18" charset="0"/>
              </a:rPr>
              <a:t> </a:t>
            </a:r>
            <a:r>
              <a:rPr lang="el-GR" sz="3600" dirty="0" smtClean="0">
                <a:solidFill>
                  <a:srgbClr val="002060"/>
                </a:solidFill>
                <a:latin typeface="Book Antiqua" pitchFamily="18" charset="0"/>
              </a:rPr>
              <a:t>έμμεσο οικονομικό όφελος (π.χ. διαφημίσεις) από την προβολή του έργου σε διαδικτυακό τόπο</a:t>
            </a:r>
            <a:endParaRPr lang="en-US" sz="3600" dirty="0" smtClean="0">
              <a:solidFill>
                <a:srgbClr val="002060"/>
              </a:solidFill>
              <a:latin typeface="Book Antiqua" pitchFamily="18" charset="0"/>
            </a:endParaRPr>
          </a:p>
          <a:p>
            <a:pPr algn="just"/>
            <a:r>
              <a:rPr lang="el-GR" sz="3600" dirty="0" smtClean="0">
                <a:solidFill>
                  <a:srgbClr val="002060"/>
                </a:solidFill>
                <a:latin typeface="Book Antiqua" pitchFamily="18" charset="0"/>
              </a:rPr>
              <a:t>Ο δικαιούχος μπορεί να παρέχει στον αδειοδόχο ξεχωριστή άδεια να χρησιμοποιεί το έργο για εμπορική χρήση, εφόσον αυτό του ζητηθεί.</a:t>
            </a:r>
          </a:p>
          <a:p>
            <a:pPr algn="just"/>
            <a:endParaRPr lang="el-GR" dirty="0">
              <a:latin typeface="Book Antiqua" pitchFamily="18" charset="0"/>
            </a:endParaRPr>
          </a:p>
        </p:txBody>
      </p:sp>
      <p:pic>
        <p:nvPicPr>
          <p:cNvPr id="6" name="Picture 22" descr="Λογότυπο για Άδειες χρήσης Creative Commons BY-NC-ND">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57600" y="2819400"/>
            <a:ext cx="1648660" cy="6096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28600"/>
            <a:ext cx="8686800" cy="1143000"/>
          </a:xfrm>
        </p:spPr>
        <p:txBody>
          <a:bodyPr>
            <a:normAutofit/>
          </a:bodyPr>
          <a:lstStyle/>
          <a:p>
            <a:r>
              <a:rPr lang="el-GR" sz="4000" b="1" dirty="0">
                <a:solidFill>
                  <a:srgbClr val="C00000"/>
                </a:solidFill>
                <a:effectLst>
                  <a:outerShdw blurRad="50800" dist="38100" algn="tr" rotWithShape="0">
                    <a:prstClr val="black">
                      <a:alpha val="40000"/>
                    </a:prstClr>
                  </a:outerShdw>
                </a:effectLst>
                <a:latin typeface="Book Antiqua" pitchFamily="18" charset="0"/>
              </a:rPr>
              <a:t>Σκοπός ενότητας</a:t>
            </a:r>
          </a:p>
        </p:txBody>
      </p:sp>
      <p:sp>
        <p:nvSpPr>
          <p:cNvPr id="3" name="2 - Θέση περιεχομένου"/>
          <p:cNvSpPr>
            <a:spLocks noGrp="1"/>
          </p:cNvSpPr>
          <p:nvPr>
            <p:ph idx="1"/>
          </p:nvPr>
        </p:nvSpPr>
        <p:spPr>
          <a:xfrm>
            <a:off x="228600" y="1371600"/>
            <a:ext cx="8686800" cy="4724399"/>
          </a:xfrm>
        </p:spPr>
        <p:txBody>
          <a:bodyPr>
            <a:normAutofit fontScale="25000" lnSpcReduction="20000"/>
          </a:bodyPr>
          <a:lstStyle/>
          <a:p>
            <a:pPr algn="just">
              <a:buNone/>
            </a:pPr>
            <a:r>
              <a:rPr lang="el-GR" dirty="0" smtClean="0">
                <a:latin typeface="Book Antiqua" pitchFamily="18" charset="0"/>
              </a:rPr>
              <a:t>   </a:t>
            </a:r>
          </a:p>
          <a:p>
            <a:pPr marL="0" indent="0" algn="just">
              <a:lnSpc>
                <a:spcPct val="140000"/>
              </a:lnSpc>
              <a:buNone/>
            </a:pPr>
            <a:r>
              <a:rPr lang="el-GR" sz="15200" b="1" dirty="0" smtClean="0">
                <a:solidFill>
                  <a:srgbClr val="002060"/>
                </a:solidFill>
                <a:latin typeface="Book Antiqua" pitchFamily="18" charset="0"/>
              </a:rPr>
              <a:t>Διεξοδική μελέτη</a:t>
            </a:r>
            <a:r>
              <a:rPr lang="en-US" sz="15200" b="1" dirty="0" smtClean="0">
                <a:solidFill>
                  <a:srgbClr val="002060"/>
                </a:solidFill>
                <a:latin typeface="Book Antiqua" pitchFamily="18" charset="0"/>
              </a:rPr>
              <a:t> </a:t>
            </a:r>
            <a:r>
              <a:rPr lang="el-GR" sz="15200" b="1" dirty="0" smtClean="0">
                <a:solidFill>
                  <a:srgbClr val="002060"/>
                </a:solidFill>
                <a:latin typeface="Book Antiqua" pitchFamily="18" charset="0"/>
              </a:rPr>
              <a:t>και ολοκλήρωση  του 7</a:t>
            </a:r>
            <a:r>
              <a:rPr lang="el-GR" sz="15200" b="1" baseline="30000" dirty="0" smtClean="0">
                <a:solidFill>
                  <a:srgbClr val="002060"/>
                </a:solidFill>
                <a:latin typeface="Book Antiqua" pitchFamily="18" charset="0"/>
              </a:rPr>
              <a:t>ου</a:t>
            </a:r>
            <a:r>
              <a:rPr lang="el-GR" sz="15200" b="1" dirty="0" smtClean="0">
                <a:solidFill>
                  <a:srgbClr val="002060"/>
                </a:solidFill>
                <a:latin typeface="Book Antiqua" pitchFamily="18" charset="0"/>
              </a:rPr>
              <a:t> κεφαλαίου της πραγματείας του Πλωτίνου </a:t>
            </a:r>
            <a:r>
              <a:rPr lang="el-GR" sz="15200" b="1" i="1" dirty="0" smtClean="0">
                <a:solidFill>
                  <a:srgbClr val="C00000"/>
                </a:solidFill>
                <a:latin typeface="Book Antiqua" pitchFamily="18" charset="0"/>
              </a:rPr>
              <a:t>Περί αἰώνος καί χρόνου</a:t>
            </a:r>
            <a:r>
              <a:rPr lang="el-GR" sz="15200" b="1" dirty="0" smtClean="0">
                <a:solidFill>
                  <a:srgbClr val="002060"/>
                </a:solidFill>
                <a:latin typeface="Book Antiqua" pitchFamily="18" charset="0"/>
              </a:rPr>
              <a:t>                 </a:t>
            </a:r>
            <a:r>
              <a:rPr lang="el-GR" sz="15200" b="1" dirty="0" smtClean="0">
                <a:solidFill>
                  <a:srgbClr val="C00000"/>
                </a:solidFill>
                <a:effectLst>
                  <a:outerShdw blurRad="38100" dist="38100" dir="2700000" algn="tl">
                    <a:srgbClr val="000000">
                      <a:alpha val="43137"/>
                    </a:srgbClr>
                  </a:outerShdw>
                </a:effectLst>
                <a:latin typeface="Book Antiqua" pitchFamily="18" charset="0"/>
              </a:rPr>
              <a:t>ΙΙΙ 7 [45] 7</a:t>
            </a:r>
            <a:r>
              <a:rPr lang="el-GR" sz="15200" b="1" dirty="0" smtClean="0">
                <a:solidFill>
                  <a:srgbClr val="C00000"/>
                </a:solidFill>
                <a:effectLst>
                  <a:outerShdw blurRad="38100" dist="38100" dir="2700000" algn="tl">
                    <a:srgbClr val="000000">
                      <a:alpha val="43137"/>
                    </a:srgbClr>
                  </a:outerShdw>
                </a:effectLst>
                <a:latin typeface="Book Antiqua"/>
                <a:sym typeface="Wingdings"/>
              </a:rPr>
              <a:t>.</a:t>
            </a:r>
            <a:endParaRPr lang="el-GR" sz="15200" b="1" dirty="0" smtClean="0">
              <a:solidFill>
                <a:srgbClr val="002060"/>
              </a:solidFill>
              <a:latin typeface="Book Antiqua" pitchFamily="18" charset="0"/>
            </a:endParaRPr>
          </a:p>
          <a:p>
            <a:pPr marL="0" indent="0" algn="just">
              <a:lnSpc>
                <a:spcPct val="140000"/>
              </a:lnSpc>
              <a:buNone/>
            </a:pPr>
            <a:endParaRPr lang="el-GR" sz="1200" b="1" dirty="0" smtClean="0">
              <a:solidFill>
                <a:srgbClr val="002060"/>
              </a:solidFill>
              <a:latin typeface="Book Antiqua" pitchFamily="18" charset="0"/>
            </a:endParaRPr>
          </a:p>
          <a:p>
            <a:pPr marL="0" indent="0" algn="just">
              <a:lnSpc>
                <a:spcPct val="140000"/>
              </a:lnSpc>
              <a:buNone/>
            </a:pPr>
            <a:endParaRPr lang="en-US" sz="4800" b="1" dirty="0" smtClean="0">
              <a:solidFill>
                <a:srgbClr val="002060"/>
              </a:solidFill>
              <a:latin typeface="Book Antiqua" pitchFamily="18" charset="0"/>
            </a:endParaRPr>
          </a:p>
          <a:p>
            <a:pPr marL="0" indent="0" algn="just">
              <a:lnSpc>
                <a:spcPct val="120000"/>
              </a:lnSpc>
              <a:buNone/>
            </a:pPr>
            <a:r>
              <a:rPr lang="el-GR" sz="13600" b="1" dirty="0" smtClean="0">
                <a:solidFill>
                  <a:srgbClr val="002060"/>
                </a:solidFill>
                <a:latin typeface="Book Antiqua" pitchFamily="18" charset="0"/>
              </a:rPr>
              <a:t>Ο </a:t>
            </a:r>
            <a:r>
              <a:rPr lang="el-GR" sz="13600" b="1" smtClean="0">
                <a:solidFill>
                  <a:srgbClr val="002060"/>
                </a:solidFill>
                <a:latin typeface="Book Antiqua" pitchFamily="18" charset="0"/>
              </a:rPr>
              <a:t>Πλωτῖνος εκκινεί </a:t>
            </a:r>
            <a:r>
              <a:rPr lang="el-GR" sz="13600" b="1" dirty="0" smtClean="0">
                <a:solidFill>
                  <a:srgbClr val="002060"/>
                </a:solidFill>
                <a:latin typeface="Book Antiqua" pitchFamily="18" charset="0"/>
              </a:rPr>
              <a:t>τη διερεύνηση της αποσαφήνισης της έννοιας του χρόνου.</a:t>
            </a:r>
          </a:p>
          <a:p>
            <a:pPr algn="ctr">
              <a:buNone/>
            </a:pPr>
            <a:endParaRPr lang="el-GR" sz="15200" b="1" dirty="0" smtClean="0">
              <a:solidFill>
                <a:srgbClr val="002060"/>
              </a:solidFill>
              <a:latin typeface="Book Antiqua" pitchFamily="18" charset="0"/>
            </a:endParaRPr>
          </a:p>
          <a:p>
            <a:pPr algn="ctr">
              <a:buNone/>
            </a:pPr>
            <a:endParaRPr lang="el-GR" sz="5100" b="1" dirty="0" smtClean="0">
              <a:solidFill>
                <a:srgbClr val="002060"/>
              </a:solidFill>
              <a:latin typeface="Book Antiqua" pitchFamily="18" charset="0"/>
            </a:endParaRPr>
          </a:p>
          <a:p>
            <a:pPr algn="ctr">
              <a:buNone/>
            </a:pPr>
            <a:endParaRPr lang="el-GR" sz="3800" b="1" dirty="0" smtClean="0">
              <a:solidFill>
                <a:srgbClr val="002060"/>
              </a:solidFill>
              <a:latin typeface="Book Antiqua" pitchFamily="18" charset="0"/>
            </a:endParaRPr>
          </a:p>
          <a:p>
            <a:pPr algn="just">
              <a:buFont typeface="Wingdings" pitchFamily="2" charset="2"/>
              <a:buChar char="v"/>
            </a:pPr>
            <a:endParaRPr lang="el-GR" sz="5100" dirty="0" smtClean="0">
              <a:solidFill>
                <a:srgbClr val="FF0000"/>
              </a:solidFill>
              <a:latin typeface="Book Antiqua" pitchFamily="18" charset="0"/>
            </a:endParaRPr>
          </a:p>
          <a:p>
            <a:pPr algn="just">
              <a:buFont typeface="Wingdings" pitchFamily="2" charset="2"/>
              <a:buChar char="v"/>
            </a:pPr>
            <a:endParaRPr lang="el-GR" sz="5100" dirty="0" smtClean="0">
              <a:solidFill>
                <a:srgbClr val="FF0000"/>
              </a:solidFill>
              <a:latin typeface="Book Antiqua" pitchFamily="18" charset="0"/>
            </a:endParaRPr>
          </a:p>
          <a:p>
            <a:pPr algn="ctr">
              <a:buNone/>
            </a:pPr>
            <a:endParaRPr lang="el-GR" sz="5100" dirty="0" smtClean="0">
              <a:solidFill>
                <a:srgbClr val="FF0000"/>
              </a:solidFill>
              <a:latin typeface="Book Antiqua" pitchFamily="18" charset="0"/>
            </a:endParaRPr>
          </a:p>
          <a:p>
            <a:pPr>
              <a:buNone/>
            </a:pPr>
            <a:r>
              <a:rPr lang="el-GR" dirty="0" smtClean="0">
                <a:solidFill>
                  <a:srgbClr val="FF0000"/>
                </a:solidFill>
                <a:latin typeface="Book Antiqua" pitchFamily="18" charset="0"/>
              </a:rPr>
              <a:t/>
            </a:r>
            <a:br>
              <a:rPr lang="el-GR" dirty="0" smtClean="0">
                <a:solidFill>
                  <a:srgbClr val="FF0000"/>
                </a:solidFill>
                <a:latin typeface="Book Antiqua" pitchFamily="18" charset="0"/>
              </a:rPr>
            </a:br>
            <a:r>
              <a:rPr lang="el-GR" dirty="0" smtClean="0">
                <a:latin typeface="Book Antiqua" pitchFamily="18" charset="0"/>
              </a:rPr>
              <a:t/>
            </a:r>
            <a:br>
              <a:rPr lang="el-GR" dirty="0" smtClean="0">
                <a:latin typeface="Book Antiqua" pitchFamily="18" charset="0"/>
              </a:rPr>
            </a:br>
            <a:r>
              <a:rPr lang="el-GR" dirty="0" smtClean="0">
                <a:latin typeface="Book Antiqua" pitchFamily="18" charset="0"/>
              </a:rPr>
              <a:t/>
            </a:r>
            <a:br>
              <a:rPr lang="el-GR" dirty="0" smtClean="0">
                <a:latin typeface="Book Antiqua" pitchFamily="18" charset="0"/>
              </a:rPr>
            </a:br>
            <a:endParaRPr lang="el-GR" dirty="0" smtClean="0">
              <a:solidFill>
                <a:srgbClr val="FF0000"/>
              </a:solidFill>
              <a:latin typeface="Book Antiqua" pitchFamily="18" charset="0"/>
            </a:endParaRPr>
          </a:p>
          <a:p>
            <a:pPr algn="just"/>
            <a:endParaRPr lang="el-GR" dirty="0" smtClean="0">
              <a:latin typeface="Book Antiqua" pitchFamily="18" charset="0"/>
            </a:endParaRPr>
          </a:p>
          <a:p>
            <a:pPr algn="just">
              <a:buNone/>
            </a:pPr>
            <a:r>
              <a:rPr lang="el-GR" dirty="0" smtClean="0">
                <a:latin typeface="Book Antiqua" pitchFamily="18" charset="0"/>
              </a:rPr>
              <a:t> </a:t>
            </a:r>
            <a:endParaRPr lang="el-GR" dirty="0">
              <a:latin typeface="Book Antiqu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381000"/>
            <a:ext cx="8610600" cy="1143000"/>
          </a:xfrm>
        </p:spPr>
        <p:txBody>
          <a:bodyPr>
            <a:normAutofit fontScale="90000"/>
          </a:bodyPr>
          <a:lstStyle/>
          <a:p>
            <a:pPr algn="just"/>
            <a:r>
              <a:rPr lang="el-GR" b="1" dirty="0" smtClean="0">
                <a:solidFill>
                  <a:srgbClr val="C00000"/>
                </a:solidFill>
                <a:effectLst>
                  <a:outerShdw blurRad="50800" dist="38100" algn="tr" rotWithShape="0">
                    <a:prstClr val="black">
                      <a:alpha val="40000"/>
                    </a:prstClr>
                  </a:outerShdw>
                </a:effectLst>
                <a:latin typeface="Book Antiqua" pitchFamily="18" charset="0"/>
              </a:rPr>
              <a:t>Είναι ο χρόνος κάτι που ανήκει στον αἰσθητό κόσμο;</a:t>
            </a:r>
            <a:endParaRPr lang="el-GR" dirty="0"/>
          </a:p>
        </p:txBody>
      </p:sp>
      <p:sp>
        <p:nvSpPr>
          <p:cNvPr id="3" name="2 - Θέση περιεχομένου"/>
          <p:cNvSpPr>
            <a:spLocks noGrp="1"/>
          </p:cNvSpPr>
          <p:nvPr>
            <p:ph idx="1"/>
          </p:nvPr>
        </p:nvSpPr>
        <p:spPr>
          <a:xfrm>
            <a:off x="228600" y="2057400"/>
            <a:ext cx="8686800" cy="3352799"/>
          </a:xfrm>
        </p:spPr>
        <p:txBody>
          <a:bodyPr>
            <a:noAutofit/>
          </a:bodyPr>
          <a:lstStyle/>
          <a:p>
            <a:pPr marL="0" indent="0" algn="just">
              <a:buNone/>
            </a:pPr>
            <a:r>
              <a:rPr lang="el-GR" sz="2800" b="1" dirty="0" smtClean="0">
                <a:solidFill>
                  <a:srgbClr val="002060"/>
                </a:solidFill>
                <a:latin typeface="Book Antiqua" pitchFamily="18" charset="0"/>
                <a:ea typeface="Calibri"/>
                <a:cs typeface="Times New Roman"/>
              </a:rPr>
              <a:t>Δεν είναι κοσμολογική η αντίληψη του χρόνου για τον Πλωτ</a:t>
            </a:r>
            <a:r>
              <a:rPr lang="el-GR" sz="2800" b="1" dirty="0" smtClean="0">
                <a:solidFill>
                  <a:srgbClr val="002060"/>
                </a:solidFill>
                <a:latin typeface="Book Antiqua" pitchFamily="18" charset="0"/>
                <a:ea typeface="Calibri"/>
              </a:rPr>
              <a:t>ῖ</a:t>
            </a:r>
            <a:r>
              <a:rPr lang="el-GR" sz="2800" b="1" dirty="0" smtClean="0">
                <a:solidFill>
                  <a:srgbClr val="002060"/>
                </a:solidFill>
                <a:latin typeface="Book Antiqua" pitchFamily="18" charset="0"/>
                <a:ea typeface="Calibri"/>
                <a:cs typeface="Times New Roman"/>
              </a:rPr>
              <a:t>νο, και αυτό συμβαίνει για πρώτη φορά στην αρχαία σκέψη, είναι </a:t>
            </a:r>
            <a:r>
              <a:rPr lang="el-GR" sz="2800" b="1" dirty="0" smtClean="0">
                <a:solidFill>
                  <a:srgbClr val="002060"/>
                </a:solidFill>
                <a:latin typeface="Book Antiqua" pitchFamily="18" charset="0"/>
                <a:ea typeface="Calibri"/>
              </a:rPr>
              <a:t>ὀ</a:t>
            </a:r>
            <a:r>
              <a:rPr lang="el-GR" sz="2800" b="1" dirty="0" smtClean="0">
                <a:solidFill>
                  <a:srgbClr val="002060"/>
                </a:solidFill>
                <a:latin typeface="Book Antiqua" pitchFamily="18" charset="0"/>
                <a:ea typeface="Calibri"/>
                <a:cs typeface="Times New Roman"/>
              </a:rPr>
              <a:t>ντολογική και θα δούμε ότι ο χρόνος συνδέεται με την Ψυχή και ο α</a:t>
            </a:r>
            <a:r>
              <a:rPr lang="el-GR" sz="2800" b="1" dirty="0" smtClean="0">
                <a:solidFill>
                  <a:srgbClr val="002060"/>
                </a:solidFill>
                <a:latin typeface="Book Antiqua" pitchFamily="18" charset="0"/>
                <a:ea typeface="Calibri"/>
              </a:rPr>
              <a:t>ἰ</a:t>
            </a:r>
            <a:r>
              <a:rPr lang="el-GR" sz="2800" b="1" dirty="0" smtClean="0">
                <a:solidFill>
                  <a:srgbClr val="002060"/>
                </a:solidFill>
                <a:latin typeface="Book Antiqua" pitchFamily="18" charset="0"/>
                <a:ea typeface="Calibri"/>
                <a:cs typeface="Times New Roman"/>
              </a:rPr>
              <a:t>σθητός κόσμος είναι κάτι που ανήκει στον χρόνο αντί να πούμε ότι ο χρόνος ανήκει στον α</a:t>
            </a:r>
            <a:r>
              <a:rPr lang="el-GR" sz="2800" b="1" dirty="0" smtClean="0">
                <a:solidFill>
                  <a:srgbClr val="002060"/>
                </a:solidFill>
                <a:latin typeface="Book Antiqua" pitchFamily="18" charset="0"/>
                <a:ea typeface="Calibri"/>
              </a:rPr>
              <a:t>ἰ</a:t>
            </a:r>
            <a:r>
              <a:rPr lang="el-GR" sz="2800" b="1" dirty="0" smtClean="0">
                <a:solidFill>
                  <a:srgbClr val="002060"/>
                </a:solidFill>
                <a:latin typeface="Book Antiqua" pitchFamily="18" charset="0"/>
                <a:ea typeface="Calibri"/>
                <a:cs typeface="Times New Roman"/>
              </a:rPr>
              <a:t>σθητό κόσμο.</a:t>
            </a:r>
            <a:endParaRPr lang="el-GR" sz="2800" dirty="0">
              <a:solidFill>
                <a:srgbClr val="002060"/>
              </a:solidFill>
              <a:latin typeface="Book Antiqua" pitchFamily="18" charset="0"/>
            </a:endParaRPr>
          </a:p>
        </p:txBody>
      </p:sp>
      <p:sp>
        <p:nvSpPr>
          <p:cNvPr id="4" name="3 - Ορθογώνιο"/>
          <p:cNvSpPr/>
          <p:nvPr/>
        </p:nvSpPr>
        <p:spPr>
          <a:xfrm>
            <a:off x="7086600" y="1229380"/>
            <a:ext cx="1981200" cy="523220"/>
          </a:xfrm>
          <a:prstGeom prst="rect">
            <a:avLst/>
          </a:prstGeom>
        </p:spPr>
        <p:txBody>
          <a:bodyPr wrap="square">
            <a:spAutoFit/>
          </a:bodyPr>
          <a:lstStyle/>
          <a:p>
            <a:r>
              <a:rPr lang="el-GR" sz="2800" b="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ΙΙΙ 7 [45] 7.</a:t>
            </a:r>
            <a:endParaRPr lang="el-GR" sz="2800" dirty="0">
              <a:solidFill>
                <a:srgbClr val="C00000"/>
              </a:solidFill>
              <a:effectLst>
                <a:outerShdw blurRad="38100" dist="38100" dir="2700000" algn="tl">
                  <a:srgbClr val="000000">
                    <a:alpha val="43137"/>
                  </a:srgbClr>
                </a:outerShdw>
              </a:effectLst>
              <a:latin typeface="Book Antiqua" pitchFamily="18" charset="0"/>
            </a:endParaRPr>
          </a:p>
        </p:txBody>
      </p:sp>
      <p:sp>
        <p:nvSpPr>
          <p:cNvPr id="5" name="4 - Ορθογώνιο"/>
          <p:cNvSpPr/>
          <p:nvPr/>
        </p:nvSpPr>
        <p:spPr>
          <a:xfrm>
            <a:off x="4191000" y="5029200"/>
            <a:ext cx="4114800" cy="993125"/>
          </a:xfrm>
          <a:prstGeom prst="rect">
            <a:avLst/>
          </a:prstGeom>
          <a:ln w="28575" cap="rnd" cmpd="dbl">
            <a:solidFill>
              <a:srgbClr val="C00000"/>
            </a:solidFill>
          </a:ln>
        </p:spPr>
        <p:txBody>
          <a:bodyPr wrap="square" lIns="144000" tIns="108000" rIns="180000" bIns="144000">
            <a:spAutoFit/>
          </a:bodyPr>
          <a:lstStyle/>
          <a:p>
            <a:r>
              <a:rPr lang="el-GR" sz="4800" b="1" i="1" dirty="0" err="1" smtClean="0">
                <a:solidFill>
                  <a:srgbClr val="C00000"/>
                </a:solidFill>
                <a:effectLst>
                  <a:outerShdw blurRad="38100" dist="38100" dir="2700000" algn="tl">
                    <a:srgbClr val="000000">
                      <a:alpha val="43137"/>
                    </a:srgbClr>
                  </a:outerShdw>
                </a:effectLst>
                <a:latin typeface="Book Antiqua" pitchFamily="18" charset="0"/>
                <a:ea typeface="Calibri"/>
              </a:rPr>
              <a:t>ἐφαπτομένοις</a:t>
            </a:r>
            <a:r>
              <a:rPr lang="el-GR" sz="4800" b="1" i="1" dirty="0" smtClean="0">
                <a:solidFill>
                  <a:srgbClr val="C00000"/>
                </a:solidFill>
                <a:effectLst>
                  <a:outerShdw blurRad="38100" dist="38100" dir="2700000" algn="tl">
                    <a:srgbClr val="000000">
                      <a:alpha val="43137"/>
                    </a:srgbClr>
                  </a:outerShdw>
                </a:effectLst>
                <a:latin typeface="Book Antiqua" pitchFamily="18" charset="0"/>
                <a:ea typeface="Calibri"/>
                <a:cs typeface="Times New Roman"/>
              </a:rPr>
              <a:t> </a:t>
            </a:r>
            <a:endParaRPr lang="el-GR" sz="4800" dirty="0">
              <a:solidFill>
                <a:srgbClr val="C00000"/>
              </a:solidFill>
              <a:effectLst>
                <a:outerShdw blurRad="38100" dist="38100" dir="2700000" algn="tl">
                  <a:srgbClr val="000000">
                    <a:alpha val="43137"/>
                  </a:srgbClr>
                </a:outerShdw>
              </a:effectLst>
              <a:latin typeface="Book Antiqu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457200"/>
            <a:ext cx="8686800" cy="1143000"/>
          </a:xfrm>
        </p:spPr>
        <p:txBody>
          <a:bodyPr>
            <a:normAutofit/>
          </a:bodyPr>
          <a:lstStyle/>
          <a:p>
            <a:pPr algn="just"/>
            <a:r>
              <a:rPr lang="el-GR" b="1" i="1" dirty="0" smtClean="0">
                <a:solidFill>
                  <a:srgbClr val="C00000"/>
                </a:solidFill>
                <a:effectLst>
                  <a:outerShdw blurRad="50800" dist="38100" algn="tr" rotWithShape="0">
                    <a:prstClr val="black">
                      <a:alpha val="40000"/>
                    </a:prstClr>
                  </a:outerShdw>
                </a:effectLst>
                <a:latin typeface="Book Antiqua" pitchFamily="18" charset="0"/>
              </a:rPr>
              <a:t> περί ἀλλοτρίων      </a:t>
            </a:r>
            <a:r>
              <a:rPr lang="el-GR" b="1" dirty="0" smtClean="0">
                <a:solidFill>
                  <a:srgbClr val="C00000"/>
                </a:solidFill>
                <a:effectLst>
                  <a:outerShdw blurRad="50800" dist="38100" algn="tr" rotWithShape="0">
                    <a:prstClr val="black">
                      <a:alpha val="40000"/>
                    </a:prstClr>
                  </a:outerShdw>
                </a:effectLst>
                <a:latin typeface="Book Antiqua" pitchFamily="18" charset="0"/>
              </a:rPr>
              <a:t>(ΙΙΙ 7 [45] 7. 2)</a:t>
            </a:r>
            <a:endParaRPr lang="el-GR"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2362201"/>
            <a:ext cx="8686800" cy="2209800"/>
          </a:xfrm>
        </p:spPr>
        <p:txBody>
          <a:bodyPr/>
          <a:lstStyle/>
          <a:p>
            <a:pPr marL="0" indent="0" algn="just">
              <a:buNone/>
            </a:pPr>
            <a:r>
              <a:rPr lang="el-GR" b="1" dirty="0" smtClean="0">
                <a:solidFill>
                  <a:srgbClr val="002060"/>
                </a:solidFill>
                <a:latin typeface="Book Antiqua"/>
                <a:ea typeface="Calibri"/>
                <a:cs typeface="Times New Roman"/>
              </a:rPr>
              <a:t>Τι είδους συγγένεια είναι αυτή η οποία συνίσταται στην ομοιότητα ανάμεσα στο γνωστικό υποκείμενο και στο γνωστικό αντικείμενο;</a:t>
            </a:r>
            <a:endParaRPr lang="el-GR" dirty="0">
              <a:solidFill>
                <a:srgbClr val="002060"/>
              </a:solidFill>
            </a:endParaRPr>
          </a:p>
        </p:txBody>
      </p:sp>
      <p:pic>
        <p:nvPicPr>
          <p:cNvPr id="4" name="3 - Εικόνα"/>
          <p:cNvPicPr/>
          <p:nvPr/>
        </p:nvPicPr>
        <p:blipFill>
          <a:blip r:embed="rId2" cstate="print">
            <a:lum contrast="10000"/>
          </a:blip>
          <a:srcRect l="26776" t="33571" r="22567" b="63298"/>
          <a:stretch>
            <a:fillRect/>
          </a:stretch>
        </p:blipFill>
        <p:spPr bwMode="auto">
          <a:xfrm>
            <a:off x="1600200" y="5029200"/>
            <a:ext cx="6629400" cy="5334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685800"/>
            <a:ext cx="8915400" cy="1143000"/>
          </a:xfrm>
        </p:spPr>
        <p:txBody>
          <a:bodyPr>
            <a:noAutofit/>
          </a:bodyPr>
          <a:lstStyle/>
          <a:p>
            <a:pPr algn="l"/>
            <a:r>
              <a:rPr lang="en-US" sz="4000" b="1" dirty="0" smtClean="0">
                <a:solidFill>
                  <a:srgbClr val="C00000"/>
                </a:solidFill>
                <a:effectLst>
                  <a:outerShdw blurRad="50800" dist="38100" algn="tr" rotWithShape="0">
                    <a:prstClr val="black">
                      <a:alpha val="40000"/>
                    </a:prstClr>
                  </a:outerShdw>
                </a:effectLst>
                <a:latin typeface="Book Antiqua" pitchFamily="18" charset="0"/>
              </a:rPr>
              <a:t>VI</a:t>
            </a:r>
            <a:r>
              <a:rPr lang="el-GR" sz="4000" b="1" dirty="0" smtClean="0">
                <a:solidFill>
                  <a:srgbClr val="C00000"/>
                </a:solidFill>
                <a:effectLst>
                  <a:outerShdw blurRad="50800" dist="38100" algn="tr" rotWithShape="0">
                    <a:prstClr val="black">
                      <a:alpha val="40000"/>
                    </a:prstClr>
                  </a:outerShdw>
                </a:effectLst>
                <a:latin typeface="Book Antiqua" pitchFamily="18" charset="0"/>
              </a:rPr>
              <a:t> 8 [39] </a:t>
            </a:r>
            <a:br>
              <a:rPr lang="el-GR" sz="4000" b="1" dirty="0" smtClean="0">
                <a:solidFill>
                  <a:srgbClr val="C00000"/>
                </a:solidFill>
                <a:effectLst>
                  <a:outerShdw blurRad="50800" dist="38100" algn="tr" rotWithShape="0">
                    <a:prstClr val="black">
                      <a:alpha val="40000"/>
                    </a:prstClr>
                  </a:outerShdw>
                </a:effectLst>
                <a:latin typeface="Book Antiqua" pitchFamily="18" charset="0"/>
              </a:rPr>
            </a:br>
            <a:r>
              <a:rPr lang="el-GR" sz="800" b="1" dirty="0" smtClean="0">
                <a:solidFill>
                  <a:srgbClr val="C00000"/>
                </a:solidFill>
                <a:effectLst>
                  <a:outerShdw blurRad="50800" dist="38100" algn="tr" rotWithShape="0">
                    <a:prstClr val="black">
                      <a:alpha val="40000"/>
                    </a:prstClr>
                  </a:outerShdw>
                </a:effectLst>
                <a:latin typeface="Book Antiqua" pitchFamily="18" charset="0"/>
              </a:rPr>
              <a:t/>
            </a:r>
            <a:br>
              <a:rPr lang="el-GR" sz="800" b="1" dirty="0" smtClean="0">
                <a:solidFill>
                  <a:srgbClr val="C00000"/>
                </a:solidFill>
                <a:effectLst>
                  <a:outerShdw blurRad="50800" dist="38100" algn="tr" rotWithShape="0">
                    <a:prstClr val="black">
                      <a:alpha val="40000"/>
                    </a:prstClr>
                  </a:outerShdw>
                </a:effectLst>
                <a:latin typeface="Book Antiqua" pitchFamily="18" charset="0"/>
              </a:rPr>
            </a:br>
            <a:r>
              <a:rPr lang="el-GR" sz="3600" b="1" i="1" dirty="0" smtClean="0">
                <a:solidFill>
                  <a:srgbClr val="C00000"/>
                </a:solidFill>
                <a:effectLst>
                  <a:outerShdw blurRad="50800" dist="38100" algn="tr" rotWithShape="0">
                    <a:prstClr val="black">
                      <a:alpha val="40000"/>
                    </a:prstClr>
                  </a:outerShdw>
                </a:effectLst>
                <a:latin typeface="Book Antiqua" pitchFamily="18" charset="0"/>
              </a:rPr>
              <a:t>Περὶ τοῦ </a:t>
            </a:r>
            <a:r>
              <a:rPr lang="el-GR" sz="3600" b="1" i="1" dirty="0" err="1" smtClean="0">
                <a:solidFill>
                  <a:srgbClr val="C00000"/>
                </a:solidFill>
                <a:effectLst>
                  <a:outerShdw blurRad="50800" dist="38100" algn="tr" rotWithShape="0">
                    <a:prstClr val="black">
                      <a:alpha val="40000"/>
                    </a:prstClr>
                  </a:outerShdw>
                </a:effectLst>
                <a:latin typeface="Book Antiqua" pitchFamily="18" charset="0"/>
              </a:rPr>
              <a:t>ἑκουσίου</a:t>
            </a:r>
            <a:r>
              <a:rPr lang="el-GR" sz="3600" b="1" i="1" dirty="0" smtClean="0">
                <a:solidFill>
                  <a:srgbClr val="C00000"/>
                </a:solidFill>
                <a:effectLst>
                  <a:outerShdw blurRad="50800" dist="38100" algn="tr" rotWithShape="0">
                    <a:prstClr val="black">
                      <a:alpha val="40000"/>
                    </a:prstClr>
                  </a:outerShdw>
                </a:effectLst>
                <a:latin typeface="Book Antiqua" pitchFamily="18" charset="0"/>
              </a:rPr>
              <a:t> καὶ θελήματος τοῦ </a:t>
            </a:r>
            <a:r>
              <a:rPr lang="el-GR" sz="3600" b="1" i="1" dirty="0" err="1" smtClean="0">
                <a:solidFill>
                  <a:srgbClr val="C00000"/>
                </a:solidFill>
                <a:effectLst>
                  <a:outerShdw blurRad="50800" dist="38100" algn="tr" rotWithShape="0">
                    <a:prstClr val="black">
                      <a:alpha val="40000"/>
                    </a:prstClr>
                  </a:outerShdw>
                </a:effectLst>
                <a:latin typeface="Book Antiqua" pitchFamily="18" charset="0"/>
              </a:rPr>
              <a:t>ἑνός</a:t>
            </a:r>
            <a:endParaRPr lang="el-GR" sz="4000" b="1" i="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2743200"/>
            <a:ext cx="8686800" cy="2743200"/>
          </a:xfrm>
        </p:spPr>
        <p:txBody>
          <a:bodyPr>
            <a:noAutofit/>
          </a:bodyPr>
          <a:lstStyle/>
          <a:p>
            <a:pPr marL="0" indent="0" algn="just">
              <a:buNone/>
            </a:pPr>
            <a:r>
              <a:rPr lang="el-GR" sz="2800" b="1" dirty="0" smtClean="0">
                <a:solidFill>
                  <a:srgbClr val="002060"/>
                </a:solidFill>
                <a:latin typeface="Book Antiqua" pitchFamily="18" charset="0"/>
                <a:ea typeface="Calibri"/>
                <a:cs typeface="Times New Roman"/>
              </a:rPr>
              <a:t>Η συγγένειά μας με την α</a:t>
            </a:r>
            <a:r>
              <a:rPr lang="el-GR" sz="2800" b="1" dirty="0" smtClean="0">
                <a:solidFill>
                  <a:srgbClr val="002060"/>
                </a:solidFill>
                <a:latin typeface="Book Antiqua" pitchFamily="18" charset="0"/>
                <a:ea typeface="Calibri"/>
              </a:rPr>
              <a:t>ἰ</a:t>
            </a:r>
            <a:r>
              <a:rPr lang="el-GR" sz="2800" b="1" dirty="0" smtClean="0">
                <a:solidFill>
                  <a:srgbClr val="002060"/>
                </a:solidFill>
                <a:latin typeface="Book Antiqua" pitchFamily="18" charset="0"/>
                <a:ea typeface="Calibri"/>
                <a:cs typeface="Times New Roman"/>
              </a:rPr>
              <a:t>ωνιότητα βρίσκεται στη δυνατότητα που έχει ο </a:t>
            </a:r>
            <a:r>
              <a:rPr lang="el-GR" sz="2800" b="1" dirty="0" smtClean="0">
                <a:solidFill>
                  <a:srgbClr val="002060"/>
                </a:solidFill>
                <a:latin typeface="Book Antiqua" pitchFamily="18" charset="0"/>
                <a:ea typeface="Calibri"/>
              </a:rPr>
              <a:t>ἑ</a:t>
            </a:r>
            <a:r>
              <a:rPr lang="el-GR" sz="2800" b="1" dirty="0" smtClean="0">
                <a:solidFill>
                  <a:srgbClr val="002060"/>
                </a:solidFill>
                <a:latin typeface="Book Antiqua" pitchFamily="18" charset="0"/>
                <a:ea typeface="Calibri"/>
                <a:cs typeface="Times New Roman"/>
              </a:rPr>
              <a:t>αυτ</a:t>
            </a:r>
            <a:r>
              <a:rPr lang="el-GR" sz="2800" b="1" dirty="0" smtClean="0">
                <a:solidFill>
                  <a:srgbClr val="002060"/>
                </a:solidFill>
                <a:latin typeface="Book Antiqua" pitchFamily="18" charset="0"/>
                <a:ea typeface="Calibri"/>
              </a:rPr>
              <a:t>ό</a:t>
            </a:r>
            <a:r>
              <a:rPr lang="el-GR" sz="2800" b="1" dirty="0" smtClean="0">
                <a:solidFill>
                  <a:srgbClr val="002060"/>
                </a:solidFill>
                <a:latin typeface="Book Antiqua" pitchFamily="18" charset="0"/>
                <a:ea typeface="Calibri"/>
                <a:cs typeface="Times New Roman"/>
              </a:rPr>
              <a:t>ς μας ν' αλλάξει επίπεδο, να αναχθεί μέσω της φιλοσοφίας από το επίπεδο της </a:t>
            </a:r>
            <a:r>
              <a:rPr lang="el-GR" sz="2800" b="1" dirty="0" smtClean="0">
                <a:solidFill>
                  <a:srgbClr val="002060"/>
                </a:solidFill>
                <a:latin typeface="Book Antiqua" pitchFamily="18" charset="0"/>
                <a:ea typeface="Calibri"/>
              </a:rPr>
              <a:t>ἐ</a:t>
            </a:r>
            <a:r>
              <a:rPr lang="el-GR" sz="2800" b="1" dirty="0" smtClean="0">
                <a:solidFill>
                  <a:srgbClr val="002060"/>
                </a:solidFill>
                <a:latin typeface="Book Antiqua" pitchFamily="18" charset="0"/>
                <a:ea typeface="Calibri"/>
                <a:cs typeface="Times New Roman"/>
              </a:rPr>
              <a:t>ξωτερικότητας σε ένα επίπεδο </a:t>
            </a:r>
            <a:r>
              <a:rPr lang="el-GR" sz="2800" b="1" dirty="0" err="1" smtClean="0">
                <a:solidFill>
                  <a:srgbClr val="002060"/>
                </a:solidFill>
                <a:latin typeface="Book Antiqua" pitchFamily="18" charset="0"/>
                <a:ea typeface="Calibri"/>
              </a:rPr>
              <a:t>ἐ</a:t>
            </a:r>
            <a:r>
              <a:rPr lang="el-GR" sz="2800" b="1" dirty="0" err="1" smtClean="0">
                <a:solidFill>
                  <a:srgbClr val="002060"/>
                </a:solidFill>
                <a:latin typeface="Book Antiqua" pitchFamily="18" charset="0"/>
                <a:ea typeface="Calibri"/>
                <a:cs typeface="Times New Roman"/>
              </a:rPr>
              <a:t>σωτερικότητας</a:t>
            </a:r>
            <a:r>
              <a:rPr lang="el-GR" sz="2800" b="1" dirty="0" smtClean="0">
                <a:solidFill>
                  <a:srgbClr val="002060"/>
                </a:solidFill>
                <a:latin typeface="Book Antiqua" pitchFamily="18" charset="0"/>
                <a:ea typeface="Calibri"/>
                <a:cs typeface="Times New Roman"/>
              </a:rPr>
              <a:t> και στην πρόσβαση στις </a:t>
            </a:r>
            <a:r>
              <a:rPr lang="el-GR" sz="2800" b="1" dirty="0" smtClean="0">
                <a:solidFill>
                  <a:srgbClr val="002060"/>
                </a:solidFill>
                <a:latin typeface="Book Antiqua" pitchFamily="18" charset="0"/>
                <a:ea typeface="Calibri"/>
              </a:rPr>
              <a:t>ἀ</a:t>
            </a:r>
            <a:r>
              <a:rPr lang="el-GR" sz="2800" b="1" dirty="0" smtClean="0">
                <a:solidFill>
                  <a:srgbClr val="002060"/>
                </a:solidFill>
                <a:latin typeface="Book Antiqua" pitchFamily="18" charset="0"/>
                <a:ea typeface="Calibri"/>
                <a:cs typeface="Times New Roman"/>
              </a:rPr>
              <a:t>ρχές.</a:t>
            </a:r>
            <a:endParaRPr lang="el-GR" sz="2800" dirty="0">
              <a:solidFill>
                <a:srgbClr val="002060"/>
              </a:solidFill>
              <a:latin typeface="Book Antiqua"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Autofit/>
          </a:bodyPr>
          <a:lstStyle/>
          <a:p>
            <a:pPr algn="just"/>
            <a:r>
              <a:rPr lang="el-GR" sz="4000" b="1" dirty="0" smtClean="0">
                <a:solidFill>
                  <a:srgbClr val="C00000"/>
                </a:solidFill>
                <a:effectLst>
                  <a:outerShdw blurRad="50800" dist="38100" algn="tr" rotWithShape="0">
                    <a:prstClr val="black">
                      <a:alpha val="40000"/>
                    </a:prstClr>
                  </a:outerShdw>
                </a:effectLst>
                <a:latin typeface="Book Antiqua" pitchFamily="18" charset="0"/>
              </a:rPr>
              <a:t>«</a:t>
            </a:r>
            <a:r>
              <a:rPr lang="el-GR" sz="4000" b="1" i="1" dirty="0" err="1" smtClean="0">
                <a:solidFill>
                  <a:srgbClr val="C00000"/>
                </a:solidFill>
                <a:effectLst>
                  <a:outerShdw blurRad="50800" dist="38100" algn="tr" rotWithShape="0">
                    <a:prstClr val="black">
                      <a:alpha val="40000"/>
                    </a:prstClr>
                  </a:outerShdw>
                </a:effectLst>
                <a:latin typeface="Book Antiqua" pitchFamily="18" charset="0"/>
              </a:rPr>
              <a:t>Τίς</a:t>
            </a:r>
            <a:r>
              <a:rPr lang="el-GR" sz="4000" b="1" i="1" dirty="0" smtClean="0">
                <a:solidFill>
                  <a:srgbClr val="C00000"/>
                </a:solidFill>
                <a:effectLst>
                  <a:outerShdw blurRad="50800" dist="38100" algn="tr" rotWithShape="0">
                    <a:prstClr val="black">
                      <a:alpha val="40000"/>
                    </a:prstClr>
                  </a:outerShdw>
                </a:effectLst>
                <a:latin typeface="Book Antiqua" pitchFamily="18" charset="0"/>
              </a:rPr>
              <a:t> </a:t>
            </a:r>
            <a:r>
              <a:rPr lang="el-GR" sz="4000" b="1" i="1" dirty="0" err="1" smtClean="0">
                <a:solidFill>
                  <a:srgbClr val="C00000"/>
                </a:solidFill>
                <a:effectLst>
                  <a:outerShdw blurRad="50800" dist="38100" algn="tr" rotWithShape="0">
                    <a:prstClr val="black">
                      <a:alpha val="40000"/>
                    </a:prstClr>
                  </a:outerShdw>
                </a:effectLst>
                <a:latin typeface="Book Antiqua" pitchFamily="18" charset="0"/>
              </a:rPr>
              <a:t>γὰρ</a:t>
            </a:r>
            <a:r>
              <a:rPr lang="el-GR" sz="4000" b="1" i="1" dirty="0" smtClean="0">
                <a:solidFill>
                  <a:srgbClr val="C00000"/>
                </a:solidFill>
                <a:effectLst>
                  <a:outerShdw blurRad="50800" dist="38100" algn="tr" rotWithShape="0">
                    <a:prstClr val="black">
                      <a:alpha val="40000"/>
                    </a:prstClr>
                  </a:outerShdw>
                </a:effectLst>
                <a:latin typeface="Book Antiqua" pitchFamily="18" charset="0"/>
              </a:rPr>
              <a:t> </a:t>
            </a:r>
            <a:r>
              <a:rPr lang="el-GR" sz="4000" b="1" i="1" dirty="0" err="1" smtClean="0">
                <a:solidFill>
                  <a:srgbClr val="C00000"/>
                </a:solidFill>
                <a:effectLst>
                  <a:outerShdw blurRad="50800" dist="38100" algn="tr" rotWithShape="0">
                    <a:prstClr val="black">
                      <a:alpha val="40000"/>
                    </a:prstClr>
                  </a:outerShdw>
                </a:effectLst>
                <a:latin typeface="Book Antiqua" pitchFamily="18" charset="0"/>
              </a:rPr>
              <a:t>ἂν</a:t>
            </a:r>
            <a:r>
              <a:rPr lang="el-GR" sz="4000" b="1" i="1" dirty="0" smtClean="0">
                <a:solidFill>
                  <a:srgbClr val="C00000"/>
                </a:solidFill>
                <a:effectLst>
                  <a:outerShdw blurRad="50800" dist="38100" algn="tr" rotWithShape="0">
                    <a:prstClr val="black">
                      <a:alpha val="40000"/>
                    </a:prstClr>
                  </a:outerShdw>
                </a:effectLst>
                <a:latin typeface="Book Antiqua" pitchFamily="18" charset="0"/>
              </a:rPr>
              <a:t> σύνεσις γένοιτο </a:t>
            </a:r>
            <a:r>
              <a:rPr lang="el-GR" sz="4000" b="1" i="1" dirty="0" err="1" smtClean="0">
                <a:solidFill>
                  <a:srgbClr val="C00000"/>
                </a:solidFill>
                <a:effectLst>
                  <a:outerShdw blurRad="50800" dist="38100" algn="tr" rotWithShape="0">
                    <a:prstClr val="black">
                      <a:alpha val="40000"/>
                    </a:prstClr>
                  </a:outerShdw>
                </a:effectLst>
                <a:latin typeface="Book Antiqua" pitchFamily="18" charset="0"/>
              </a:rPr>
              <a:t>μὴ</a:t>
            </a:r>
            <a:r>
              <a:rPr lang="el-GR" sz="4000" b="1" i="1" dirty="0" smtClean="0">
                <a:solidFill>
                  <a:srgbClr val="C00000"/>
                </a:solidFill>
                <a:effectLst>
                  <a:outerShdw blurRad="50800" dist="38100" algn="tr" rotWithShape="0">
                    <a:prstClr val="black">
                      <a:alpha val="40000"/>
                    </a:prstClr>
                  </a:outerShdw>
                </a:effectLst>
                <a:latin typeface="Book Antiqua" pitchFamily="18" charset="0"/>
              </a:rPr>
              <a:t> </a:t>
            </a:r>
            <a:r>
              <a:rPr lang="el-GR" sz="4000" b="1" i="1" dirty="0" err="1" smtClean="0">
                <a:solidFill>
                  <a:srgbClr val="C00000"/>
                </a:solidFill>
                <a:effectLst>
                  <a:outerShdw blurRad="50800" dist="38100" algn="tr" rotWithShape="0">
                    <a:prstClr val="black">
                      <a:alpha val="40000"/>
                    </a:prstClr>
                  </a:outerShdw>
                </a:effectLst>
                <a:latin typeface="Book Antiqua" pitchFamily="18" charset="0"/>
              </a:rPr>
              <a:t>ἐφαπτομένοις</a:t>
            </a:r>
            <a:r>
              <a:rPr lang="el-GR" sz="4000" b="1" i="1" dirty="0" smtClean="0">
                <a:solidFill>
                  <a:srgbClr val="C00000"/>
                </a:solidFill>
                <a:effectLst>
                  <a:outerShdw blurRad="50800" dist="38100" algn="tr" rotWithShape="0">
                    <a:prstClr val="black">
                      <a:alpha val="40000"/>
                    </a:prstClr>
                  </a:outerShdw>
                </a:effectLst>
                <a:latin typeface="Book Antiqua" pitchFamily="18" charset="0"/>
              </a:rPr>
              <a:t>;</a:t>
            </a:r>
            <a:r>
              <a:rPr lang="el-GR" sz="4000" b="1" dirty="0" smtClean="0">
                <a:solidFill>
                  <a:srgbClr val="C00000"/>
                </a:solidFill>
                <a:effectLst>
                  <a:outerShdw blurRad="50800" dist="38100" algn="tr" rotWithShape="0">
                    <a:prstClr val="black">
                      <a:alpha val="40000"/>
                    </a:prstClr>
                  </a:outerShdw>
                </a:effectLst>
                <a:latin typeface="Book Antiqua" pitchFamily="18" charset="0"/>
              </a:rPr>
              <a:t>»</a:t>
            </a:r>
            <a:endParaRPr lang="el-GR" sz="40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1600201"/>
            <a:ext cx="8686800" cy="762000"/>
          </a:xfrm>
        </p:spPr>
        <p:txBody>
          <a:bodyPr>
            <a:normAutofit/>
          </a:bodyPr>
          <a:lstStyle/>
          <a:p>
            <a:pPr marL="0" indent="0">
              <a:buNone/>
            </a:pPr>
            <a:r>
              <a:rPr lang="el-GR" sz="3600" b="1" i="1" dirty="0" err="1" smtClean="0">
                <a:solidFill>
                  <a:srgbClr val="002060"/>
                </a:solidFill>
                <a:effectLst>
                  <a:outerShdw blurRad="38100" dist="38100" dir="2700000" algn="tl">
                    <a:srgbClr val="000000">
                      <a:alpha val="43137"/>
                    </a:srgbClr>
                  </a:outerShdw>
                </a:effectLst>
                <a:latin typeface="Book Antiqua" pitchFamily="18" charset="0"/>
                <a:ea typeface="Calibri"/>
              </a:rPr>
              <a:t>ἐ</a:t>
            </a:r>
            <a:r>
              <a:rPr lang="el-GR" sz="3600" b="1" i="1" dirty="0" err="1"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φ</a:t>
            </a:r>
            <a:r>
              <a:rPr lang="el-GR" sz="3600" b="1" i="1" dirty="0" err="1" smtClean="0">
                <a:solidFill>
                  <a:srgbClr val="002060"/>
                </a:solidFill>
                <a:effectLst>
                  <a:outerShdw blurRad="38100" dist="38100" dir="2700000" algn="tl">
                    <a:srgbClr val="000000">
                      <a:alpha val="43137"/>
                    </a:srgbClr>
                  </a:outerShdw>
                </a:effectLst>
                <a:latin typeface="Book Antiqua" pitchFamily="18" charset="0"/>
                <a:ea typeface="Calibri"/>
              </a:rPr>
              <a:t>ά</a:t>
            </a:r>
            <a:r>
              <a:rPr lang="el-GR" sz="3600" b="1" i="1" dirty="0" err="1"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πτεσθαι</a:t>
            </a:r>
            <a:endParaRPr lang="el-GR" sz="3600" dirty="0">
              <a:solidFill>
                <a:srgbClr val="002060"/>
              </a:solidFill>
              <a:effectLst>
                <a:outerShdw blurRad="38100" dist="38100" dir="2700000" algn="tl">
                  <a:srgbClr val="000000">
                    <a:alpha val="43137"/>
                  </a:srgbClr>
                </a:outerShdw>
              </a:effectLst>
              <a:latin typeface="Book Antiqua" pitchFamily="18" charset="0"/>
            </a:endParaRPr>
          </a:p>
        </p:txBody>
      </p:sp>
      <p:sp>
        <p:nvSpPr>
          <p:cNvPr id="4" name="3 - Ορθογώνιο"/>
          <p:cNvSpPr/>
          <p:nvPr/>
        </p:nvSpPr>
        <p:spPr>
          <a:xfrm>
            <a:off x="3733800" y="1563469"/>
            <a:ext cx="4953000" cy="646331"/>
          </a:xfrm>
          <a:prstGeom prst="rect">
            <a:avLst/>
          </a:prstGeom>
        </p:spPr>
        <p:txBody>
          <a:bodyPr wrap="square">
            <a:spAutoFit/>
          </a:bodyPr>
          <a:lstStyle/>
          <a:p>
            <a:r>
              <a:rPr lang="el-GR" sz="3600" b="1" i="1" dirty="0" err="1" smtClean="0">
                <a:solidFill>
                  <a:srgbClr val="002060"/>
                </a:solidFill>
                <a:effectLst>
                  <a:outerShdw blurRad="38100" dist="38100" dir="2700000" algn="tl">
                    <a:srgbClr val="000000">
                      <a:alpha val="43137"/>
                    </a:srgbClr>
                  </a:outerShdw>
                </a:effectLst>
                <a:latin typeface="Book Antiqua" pitchFamily="18" charset="0"/>
                <a:ea typeface="Calibri"/>
              </a:rPr>
              <a:t>θιγγάνειν</a:t>
            </a:r>
            <a:r>
              <a:rPr lang="el-GR" sz="3600" b="1" i="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 – </a:t>
            </a:r>
            <a:r>
              <a:rPr lang="el-GR" sz="3600" b="1" i="1" dirty="0" err="1" smtClean="0">
                <a:solidFill>
                  <a:srgbClr val="002060"/>
                </a:solidFill>
                <a:effectLst>
                  <a:outerShdw blurRad="38100" dist="38100" dir="2700000" algn="tl">
                    <a:srgbClr val="000000">
                      <a:alpha val="43137"/>
                    </a:srgbClr>
                  </a:outerShdw>
                </a:effectLst>
                <a:latin typeface="Book Antiqua" pitchFamily="18" charset="0"/>
                <a:ea typeface="Calibri"/>
              </a:rPr>
              <a:t>θίξις</a:t>
            </a:r>
            <a:r>
              <a:rPr lang="el-GR" sz="3600" b="1" dirty="0" smtClean="0">
                <a:solidFill>
                  <a:srgbClr val="002060"/>
                </a:solidFill>
                <a:effectLst>
                  <a:outerShdw blurRad="38100" dist="38100" dir="2700000" algn="tl">
                    <a:srgbClr val="000000">
                      <a:alpha val="43137"/>
                    </a:srgbClr>
                  </a:outerShdw>
                </a:effectLst>
                <a:latin typeface="Book Antiqua" pitchFamily="18" charset="0"/>
                <a:ea typeface="Calibri"/>
                <a:cs typeface="Times New Roman"/>
              </a:rPr>
              <a:t> </a:t>
            </a:r>
            <a:endParaRPr lang="el-GR" sz="3600" dirty="0">
              <a:solidFill>
                <a:srgbClr val="002060"/>
              </a:solidFill>
              <a:effectLst>
                <a:outerShdw blurRad="38100" dist="38100" dir="2700000" algn="tl">
                  <a:srgbClr val="000000">
                    <a:alpha val="43137"/>
                  </a:srgbClr>
                </a:outerShdw>
              </a:effectLst>
              <a:latin typeface="Book Antiqua" pitchFamily="18" charset="0"/>
            </a:endParaRPr>
          </a:p>
        </p:txBody>
      </p:sp>
      <p:sp>
        <p:nvSpPr>
          <p:cNvPr id="5" name="4 - Ορθογώνιο"/>
          <p:cNvSpPr/>
          <p:nvPr/>
        </p:nvSpPr>
        <p:spPr>
          <a:xfrm>
            <a:off x="228600" y="2286000"/>
            <a:ext cx="8686800" cy="3539430"/>
          </a:xfrm>
          <a:prstGeom prst="rect">
            <a:avLst/>
          </a:prstGeom>
        </p:spPr>
        <p:txBody>
          <a:bodyPr wrap="square">
            <a:spAutoFit/>
          </a:bodyPr>
          <a:lstStyle/>
          <a:p>
            <a:pPr algn="just"/>
            <a:r>
              <a:rPr lang="el-GR" sz="2400" b="1" dirty="0" smtClean="0">
                <a:solidFill>
                  <a:srgbClr val="002060"/>
                </a:solidFill>
                <a:latin typeface="Book Antiqua" pitchFamily="18" charset="0"/>
                <a:ea typeface="Calibri"/>
                <a:cs typeface="Times New Roman"/>
              </a:rPr>
              <a:t>Ο Πλωτ</a:t>
            </a:r>
            <a:r>
              <a:rPr lang="el-GR" sz="2400" b="1" dirty="0" smtClean="0">
                <a:solidFill>
                  <a:srgbClr val="002060"/>
                </a:solidFill>
                <a:latin typeface="Book Antiqua" pitchFamily="18" charset="0"/>
                <a:ea typeface="Calibri"/>
              </a:rPr>
              <a:t>ῖ</a:t>
            </a:r>
            <a:r>
              <a:rPr lang="el-GR" sz="2400" b="1" dirty="0" smtClean="0">
                <a:solidFill>
                  <a:srgbClr val="002060"/>
                </a:solidFill>
                <a:latin typeface="Book Antiqua" pitchFamily="18" charset="0"/>
                <a:ea typeface="Calibri"/>
                <a:cs typeface="Times New Roman"/>
              </a:rPr>
              <a:t>νος θα πει ότι στην αισθητηριακή αντίληψη είναι σα να παρεμβάλλεται ένα παραβάν ανάμεσα σε μένα και στο πράγμα, μπορώ να γνωρίσω ένα κομμάτι μόνο του πράγματος. </a:t>
            </a:r>
          </a:p>
          <a:p>
            <a:pPr algn="just"/>
            <a:endParaRPr lang="el-GR" sz="800" b="1" dirty="0" smtClean="0">
              <a:solidFill>
                <a:srgbClr val="002060"/>
              </a:solidFill>
              <a:latin typeface="Book Antiqua" pitchFamily="18" charset="0"/>
              <a:ea typeface="Calibri"/>
              <a:cs typeface="Times New Roman"/>
            </a:endParaRPr>
          </a:p>
          <a:p>
            <a:pPr algn="just"/>
            <a:r>
              <a:rPr lang="el-GR" sz="2400" b="1" dirty="0" smtClean="0">
                <a:solidFill>
                  <a:srgbClr val="002060"/>
                </a:solidFill>
                <a:latin typeface="Book Antiqua" pitchFamily="18" charset="0"/>
                <a:ea typeface="Calibri"/>
                <a:cs typeface="Times New Roman"/>
              </a:rPr>
              <a:t>Στη νόηση δεν έχω κάτι τέτοιο, γιατί η νόηση είναι ένα είδος επαφής, δε μεσολαβείται, έτσι όπως το κατανοεί ο Πλωτ</a:t>
            </a:r>
            <a:r>
              <a:rPr lang="el-GR" sz="2400" b="1" dirty="0" smtClean="0">
                <a:solidFill>
                  <a:srgbClr val="002060"/>
                </a:solidFill>
                <a:latin typeface="Book Antiqua" pitchFamily="18" charset="0"/>
                <a:ea typeface="Calibri"/>
              </a:rPr>
              <a:t>ῖ</a:t>
            </a:r>
            <a:r>
              <a:rPr lang="el-GR" sz="2400" b="1" dirty="0" smtClean="0">
                <a:solidFill>
                  <a:srgbClr val="002060"/>
                </a:solidFill>
                <a:latin typeface="Book Antiqua" pitchFamily="18" charset="0"/>
                <a:ea typeface="Calibri"/>
                <a:cs typeface="Times New Roman"/>
              </a:rPr>
              <a:t>νος, από παράσταση, είναι εσωτερικό στη νόηση. Εξ ου και η ανάγκη τα αντικείμενα του Νο</a:t>
            </a:r>
            <a:r>
              <a:rPr lang="el-GR" sz="2400" b="1" dirty="0" smtClean="0">
                <a:solidFill>
                  <a:srgbClr val="002060"/>
                </a:solidFill>
                <a:latin typeface="Book Antiqua" pitchFamily="18" charset="0"/>
                <a:ea typeface="Calibri"/>
              </a:rPr>
              <a:t>ῦ</a:t>
            </a:r>
            <a:r>
              <a:rPr lang="el-GR" sz="2400" b="1" dirty="0" smtClean="0">
                <a:solidFill>
                  <a:srgbClr val="002060"/>
                </a:solidFill>
                <a:latin typeface="Book Antiqua" pitchFamily="18" charset="0"/>
                <a:ea typeface="Calibri"/>
                <a:cs typeface="Times New Roman"/>
              </a:rPr>
              <a:t> να είναι εσωτερικά στον Νο</a:t>
            </a:r>
            <a:r>
              <a:rPr lang="el-GR" sz="2400" b="1" dirty="0" smtClean="0">
                <a:solidFill>
                  <a:srgbClr val="002060"/>
                </a:solidFill>
                <a:latin typeface="Book Antiqua" pitchFamily="18" charset="0"/>
                <a:ea typeface="Calibri"/>
              </a:rPr>
              <a:t>ῦ</a:t>
            </a:r>
            <a:r>
              <a:rPr lang="el-GR" sz="2400" b="1" dirty="0" smtClean="0">
                <a:solidFill>
                  <a:srgbClr val="002060"/>
                </a:solidFill>
                <a:latin typeface="Book Antiqua" pitchFamily="18" charset="0"/>
                <a:ea typeface="Calibri"/>
                <a:cs typeface="Times New Roman"/>
              </a:rPr>
              <a:t>.</a:t>
            </a:r>
            <a:endParaRPr lang="el-GR" sz="2400" dirty="0">
              <a:solidFill>
                <a:srgbClr val="002060"/>
              </a:solidFill>
              <a:latin typeface="Book Antiqua" pitchFamily="18" charset="0"/>
            </a:endParaRPr>
          </a:p>
        </p:txBody>
      </p:sp>
      <p:pic>
        <p:nvPicPr>
          <p:cNvPr id="6" name="5 - Εικόνα"/>
          <p:cNvPicPr/>
          <p:nvPr/>
        </p:nvPicPr>
        <p:blipFill>
          <a:blip r:embed="rId2" cstate="print">
            <a:lum contrast="10000"/>
          </a:blip>
          <a:srcRect l="39591" t="32600" r="33874" b="62312"/>
          <a:stretch>
            <a:fillRect/>
          </a:stretch>
        </p:blipFill>
        <p:spPr bwMode="auto">
          <a:xfrm>
            <a:off x="2057400" y="5562600"/>
            <a:ext cx="5715000" cy="9144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76200"/>
            <a:ext cx="8686800" cy="1143000"/>
          </a:xfrm>
        </p:spPr>
        <p:txBody>
          <a:bodyPr>
            <a:normAutofit/>
          </a:bodyPr>
          <a:lstStyle/>
          <a:p>
            <a:pPr algn="just"/>
            <a:r>
              <a:rPr lang="el-GR" sz="3600" b="1" dirty="0" smtClean="0">
                <a:solidFill>
                  <a:srgbClr val="C00000"/>
                </a:solidFill>
                <a:effectLst>
                  <a:outerShdw blurRad="50800" dist="38100" algn="tr" rotWithShape="0">
                    <a:prstClr val="black">
                      <a:alpha val="40000"/>
                    </a:prstClr>
                  </a:outerShdw>
                </a:effectLst>
                <a:latin typeface="Book Antiqua" pitchFamily="18" charset="0"/>
              </a:rPr>
              <a:t> Η διήγηση για τον χρόνο συνεχίζεται…</a:t>
            </a:r>
            <a:endParaRPr lang="el-GR" sz="3600" b="1" dirty="0">
              <a:solidFill>
                <a:srgbClr val="C00000"/>
              </a:solidFill>
              <a:effectLst>
                <a:outerShdw blurRad="50800" dist="38100" algn="tr" rotWithShape="0">
                  <a:prstClr val="black">
                    <a:alpha val="40000"/>
                  </a:prstClr>
                </a:outerShdw>
              </a:effectLst>
              <a:latin typeface="Book Antiqua" pitchFamily="18" charset="0"/>
            </a:endParaRPr>
          </a:p>
        </p:txBody>
      </p:sp>
      <p:sp>
        <p:nvSpPr>
          <p:cNvPr id="3" name="2 - Θέση περιεχομένου"/>
          <p:cNvSpPr>
            <a:spLocks noGrp="1"/>
          </p:cNvSpPr>
          <p:nvPr>
            <p:ph idx="1"/>
          </p:nvPr>
        </p:nvSpPr>
        <p:spPr>
          <a:xfrm>
            <a:off x="228600" y="1143000"/>
            <a:ext cx="8686800" cy="2895599"/>
          </a:xfrm>
        </p:spPr>
        <p:txBody>
          <a:bodyPr>
            <a:noAutofit/>
          </a:bodyPr>
          <a:lstStyle/>
          <a:p>
            <a:pPr marL="723900" indent="-723900" algn="just">
              <a:lnSpc>
                <a:spcPct val="115000"/>
              </a:lnSpc>
              <a:spcAft>
                <a:spcPts val="600"/>
              </a:spcAft>
              <a:buBlip>
                <a:blip r:embed="rId2"/>
              </a:buBlip>
              <a:tabLst>
                <a:tab pos="723900" algn="l"/>
              </a:tabLst>
            </a:pPr>
            <a:r>
              <a:rPr lang="el-GR" sz="2200" dirty="0" smtClean="0">
                <a:solidFill>
                  <a:srgbClr val="002060"/>
                </a:solidFill>
                <a:latin typeface="Book Antiqua" pitchFamily="18" charset="0"/>
                <a:ea typeface="Calibri"/>
                <a:cs typeface="Times New Roman"/>
              </a:rPr>
              <a:t>Αυτό όμως δεν είναι επαρκές για να δούμε τι είναι ο χρόνος, οπότε θα συνεχιστεί η διήγηση και θα μάς δείξει πώς ο χρόνος προκύπτει από την αἰωνιότητα. </a:t>
            </a:r>
          </a:p>
          <a:p>
            <a:pPr marL="723900" indent="-723900" algn="just">
              <a:buBlip>
                <a:blip r:embed="rId2"/>
              </a:buBlip>
              <a:tabLst>
                <a:tab pos="723900" algn="l"/>
              </a:tabLst>
            </a:pPr>
            <a:r>
              <a:rPr lang="el-GR" sz="2200" dirty="0" smtClean="0">
                <a:solidFill>
                  <a:srgbClr val="002060"/>
                </a:solidFill>
                <a:latin typeface="Book Antiqua" pitchFamily="18" charset="0"/>
                <a:ea typeface="Calibri"/>
                <a:cs typeface="Times New Roman"/>
              </a:rPr>
              <a:t>Και αυτό θα μάς δείξει ο </a:t>
            </a:r>
            <a:r>
              <a:rPr lang="el-GR" sz="2200" dirty="0" err="1" smtClean="0">
                <a:solidFill>
                  <a:srgbClr val="002060"/>
                </a:solidFill>
                <a:latin typeface="Book Antiqua" pitchFamily="18" charset="0"/>
                <a:ea typeface="Calibri"/>
                <a:cs typeface="Times New Roman"/>
              </a:rPr>
              <a:t>Πλωτ</a:t>
            </a:r>
            <a:r>
              <a:rPr lang="el-GR" sz="2200" dirty="0" err="1" smtClean="0">
                <a:solidFill>
                  <a:srgbClr val="002060"/>
                </a:solidFill>
                <a:latin typeface="Book Antiqua" pitchFamily="18" charset="0"/>
                <a:ea typeface="Calibri"/>
              </a:rPr>
              <a:t>ῖ</a:t>
            </a:r>
            <a:r>
              <a:rPr lang="el-GR" sz="2200" dirty="0" err="1" smtClean="0">
                <a:solidFill>
                  <a:srgbClr val="002060"/>
                </a:solidFill>
                <a:latin typeface="Book Antiqua" pitchFamily="18" charset="0"/>
                <a:ea typeface="Calibri"/>
                <a:cs typeface="Times New Roman"/>
              </a:rPr>
              <a:t>νος</a:t>
            </a:r>
            <a:r>
              <a:rPr lang="el-GR" sz="2200" dirty="0" smtClean="0">
                <a:solidFill>
                  <a:srgbClr val="002060"/>
                </a:solidFill>
                <a:latin typeface="Book Antiqua" pitchFamily="18" charset="0"/>
                <a:ea typeface="Calibri"/>
                <a:cs typeface="Times New Roman"/>
              </a:rPr>
              <a:t>, γιατί μπορούμε να έχουμε σύνεση του χρόνου, γιατί εφόσον έχουμε ορίσει την α</a:t>
            </a:r>
            <a:r>
              <a:rPr lang="el-GR" sz="2200" dirty="0" smtClean="0">
                <a:solidFill>
                  <a:srgbClr val="002060"/>
                </a:solidFill>
                <a:latin typeface="Book Antiqua" pitchFamily="18" charset="0"/>
                <a:ea typeface="Calibri"/>
              </a:rPr>
              <a:t>ἰ</a:t>
            </a:r>
            <a:r>
              <a:rPr lang="el-GR" sz="2200" dirty="0" smtClean="0">
                <a:solidFill>
                  <a:srgbClr val="002060"/>
                </a:solidFill>
                <a:latin typeface="Book Antiqua" pitchFamily="18" charset="0"/>
                <a:ea typeface="Calibri"/>
                <a:cs typeface="Times New Roman"/>
              </a:rPr>
              <a:t>ωνιότητα ως τη ζωή του Νο</a:t>
            </a:r>
            <a:r>
              <a:rPr lang="el-GR" sz="2200" dirty="0" smtClean="0">
                <a:solidFill>
                  <a:srgbClr val="002060"/>
                </a:solidFill>
                <a:latin typeface="Book Antiqua" pitchFamily="18" charset="0"/>
                <a:ea typeface="Calibri"/>
              </a:rPr>
              <a:t>ῦ</a:t>
            </a:r>
            <a:r>
              <a:rPr lang="el-GR" sz="2200" dirty="0" smtClean="0">
                <a:solidFill>
                  <a:srgbClr val="002060"/>
                </a:solidFill>
                <a:latin typeface="Book Antiqua" pitchFamily="18" charset="0"/>
                <a:ea typeface="Calibri"/>
                <a:cs typeface="Times New Roman"/>
              </a:rPr>
              <a:t> και η Ψυχή αυτό που προκύπτει από τη ζωή του Νο</a:t>
            </a:r>
            <a:r>
              <a:rPr lang="el-GR" sz="2200" dirty="0" smtClean="0">
                <a:solidFill>
                  <a:srgbClr val="002060"/>
                </a:solidFill>
                <a:latin typeface="Book Antiqua" pitchFamily="18" charset="0"/>
                <a:ea typeface="Calibri"/>
              </a:rPr>
              <a:t>ῦ</a:t>
            </a:r>
            <a:r>
              <a:rPr lang="el-GR" sz="2200" dirty="0" smtClean="0">
                <a:solidFill>
                  <a:srgbClr val="002060"/>
                </a:solidFill>
                <a:latin typeface="Book Antiqua" pitchFamily="18" charset="0"/>
                <a:ea typeface="Calibri"/>
                <a:cs typeface="Times New Roman"/>
              </a:rPr>
              <a:t>, τότε θα καταλάβουμε ότι εμείς μετέχουμε ταυτόχρονα και στην α</a:t>
            </a:r>
            <a:r>
              <a:rPr lang="el-GR" sz="2200" dirty="0" smtClean="0">
                <a:solidFill>
                  <a:srgbClr val="002060"/>
                </a:solidFill>
                <a:latin typeface="Book Antiqua" pitchFamily="18" charset="0"/>
                <a:ea typeface="Calibri"/>
              </a:rPr>
              <a:t>ἰ</a:t>
            </a:r>
            <a:r>
              <a:rPr lang="el-GR" sz="2200" dirty="0" smtClean="0">
                <a:solidFill>
                  <a:srgbClr val="002060"/>
                </a:solidFill>
                <a:latin typeface="Book Antiqua" pitchFamily="18" charset="0"/>
                <a:ea typeface="Calibri"/>
                <a:cs typeface="Times New Roman"/>
              </a:rPr>
              <a:t>ωνιότητα ως νοητικά </a:t>
            </a:r>
            <a:r>
              <a:rPr lang="el-GR" sz="2200" dirty="0" smtClean="0">
                <a:solidFill>
                  <a:srgbClr val="002060"/>
                </a:solidFill>
                <a:latin typeface="Book Antiqua" pitchFamily="18" charset="0"/>
                <a:ea typeface="Calibri"/>
              </a:rPr>
              <a:t>ὄ</a:t>
            </a:r>
            <a:r>
              <a:rPr lang="el-GR" sz="2200" dirty="0" smtClean="0">
                <a:solidFill>
                  <a:srgbClr val="002060"/>
                </a:solidFill>
                <a:latin typeface="Book Antiqua" pitchFamily="18" charset="0"/>
                <a:ea typeface="Calibri"/>
                <a:cs typeface="Times New Roman"/>
              </a:rPr>
              <a:t>ντα μέσω της Ψυχ</a:t>
            </a:r>
            <a:r>
              <a:rPr lang="el-GR" sz="2200" dirty="0" smtClean="0">
                <a:solidFill>
                  <a:srgbClr val="002060"/>
                </a:solidFill>
                <a:latin typeface="Book Antiqua" pitchFamily="18" charset="0"/>
                <a:ea typeface="Calibri"/>
              </a:rPr>
              <a:t>ῆ</a:t>
            </a:r>
            <a:r>
              <a:rPr lang="el-GR" sz="2200" dirty="0" smtClean="0">
                <a:solidFill>
                  <a:srgbClr val="002060"/>
                </a:solidFill>
                <a:latin typeface="Book Antiqua" pitchFamily="18" charset="0"/>
                <a:ea typeface="Calibri"/>
                <a:cs typeface="Times New Roman"/>
              </a:rPr>
              <a:t>ς και στον χρόνο, εφόσον ο χρόνος είναι αυτό που είναι η ζωή της Ψυχ</a:t>
            </a:r>
            <a:r>
              <a:rPr lang="el-GR" sz="2200" dirty="0" smtClean="0">
                <a:solidFill>
                  <a:srgbClr val="002060"/>
                </a:solidFill>
                <a:latin typeface="Book Antiqua" pitchFamily="18" charset="0"/>
                <a:ea typeface="Calibri"/>
              </a:rPr>
              <a:t>ῆ</a:t>
            </a:r>
            <a:r>
              <a:rPr lang="el-GR" sz="2200" dirty="0" smtClean="0">
                <a:solidFill>
                  <a:srgbClr val="002060"/>
                </a:solidFill>
                <a:latin typeface="Book Antiqua" pitchFamily="18" charset="0"/>
                <a:ea typeface="Calibri"/>
                <a:cs typeface="Times New Roman"/>
              </a:rPr>
              <a:t>ς.</a:t>
            </a:r>
            <a:endParaRPr lang="el-GR" sz="2200" dirty="0">
              <a:solidFill>
                <a:srgbClr val="002060"/>
              </a:solidFill>
              <a:latin typeface="Book Antiqua" pitchFamily="18" charset="0"/>
            </a:endParaRPr>
          </a:p>
        </p:txBody>
      </p:sp>
      <p:sp>
        <p:nvSpPr>
          <p:cNvPr id="100353" name="Rectangle 1"/>
          <p:cNvSpPr>
            <a:spLocks noChangeArrowheads="1"/>
          </p:cNvSpPr>
          <p:nvPr/>
        </p:nvSpPr>
        <p:spPr bwMode="auto">
          <a:xfrm>
            <a:off x="76200" y="5043606"/>
            <a:ext cx="8839200" cy="1538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tabLst/>
            </a:pPr>
            <a:r>
              <a:rPr kumimoji="0" lang="el-GR" sz="2200" i="0"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Θεωρείται, πάντως, ότι ο Πλωτῖνος θέλει να παραγάγει τον αἰσθητό κόσμο σε γενικές γραμμές, τον χώρο τον ίδιο από τον χρόνο! </a:t>
            </a:r>
          </a:p>
          <a:p>
            <a:pPr marR="0" lvl="0" algn="just" defTabSz="914400" rtl="0" eaLnBrk="1" fontAlgn="base" latinLnBrk="0" hangingPunct="1">
              <a:lnSpc>
                <a:spcPct val="100000"/>
              </a:lnSpc>
              <a:spcBef>
                <a:spcPct val="0"/>
              </a:spcBef>
              <a:spcAft>
                <a:spcPct val="0"/>
              </a:spcAft>
              <a:buClrTx/>
              <a:buSzTx/>
              <a:tabLst/>
            </a:pPr>
            <a:endParaRPr kumimoji="0" lang="el-GR" sz="600" i="0"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endParaRPr>
          </a:p>
          <a:p>
            <a:pPr marR="0" lvl="0" algn="just" defTabSz="914400" rtl="0" eaLnBrk="0" fontAlgn="base" latinLnBrk="0" hangingPunct="0">
              <a:lnSpc>
                <a:spcPct val="100000"/>
              </a:lnSpc>
              <a:spcBef>
                <a:spcPct val="0"/>
              </a:spcBef>
              <a:spcAft>
                <a:spcPct val="0"/>
              </a:spcAft>
              <a:buClrTx/>
              <a:buSzTx/>
              <a:tabLst/>
            </a:pPr>
            <a:r>
              <a:rPr kumimoji="0" lang="el-GR" sz="2200" b="1" i="0" u="none" strike="noStrike" cap="none" normalizeH="0" baseline="0" dirty="0" smtClean="0">
                <a:ln>
                  <a:noFill/>
                </a:ln>
                <a:solidFill>
                  <a:srgbClr val="002060"/>
                </a:solidFill>
                <a:effectLst/>
                <a:latin typeface="Book Antiqua" pitchFamily="18" charset="0"/>
                <a:ea typeface="Calibri" pitchFamily="34" charset="0"/>
                <a:cs typeface="Times New Roman" pitchFamily="18" charset="0"/>
              </a:rPr>
              <a:t>Προσπαθεί να κάνει τον χώρο τροπικότητα του χρόνου, ο χώρος είναι συνάρτηση του χρόνου.</a:t>
            </a:r>
            <a:r>
              <a:rPr kumimoji="0" lang="el-GR" sz="2200" b="1" i="0" u="none" strike="noStrike" cap="none" normalizeH="0" baseline="0" dirty="0" smtClean="0">
                <a:ln>
                  <a:noFill/>
                </a:ln>
                <a:solidFill>
                  <a:srgbClr val="002060"/>
                </a:solidFill>
                <a:effectLst/>
                <a:latin typeface="Book Antiqua" pitchFamily="18" charset="0"/>
                <a:cs typeface="Arial" pitchFamily="34"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152400"/>
            <a:ext cx="8686800" cy="1143000"/>
          </a:xfrm>
        </p:spPr>
        <p:txBody>
          <a:bodyPr>
            <a:normAutofit/>
          </a:bodyPr>
          <a:lstStyle/>
          <a:p>
            <a:r>
              <a:rPr lang="el-GR" sz="4000" b="1" dirty="0" smtClean="0">
                <a:solidFill>
                  <a:srgbClr val="C00000"/>
                </a:solidFill>
                <a:effectLst>
                  <a:outerShdw blurRad="50800" dist="38100" algn="tr" rotWithShape="0">
                    <a:prstClr val="black">
                      <a:alpha val="40000"/>
                    </a:prstClr>
                  </a:outerShdw>
                </a:effectLst>
                <a:latin typeface="Book Antiqua" pitchFamily="18" charset="0"/>
              </a:rPr>
              <a:t>Θεωρίες περί χρόνου</a:t>
            </a:r>
            <a:endParaRPr lang="el-GR" sz="4000" dirty="0"/>
          </a:p>
        </p:txBody>
      </p:sp>
      <p:pic>
        <p:nvPicPr>
          <p:cNvPr id="4" name="3 - Θέση περιεχομένου"/>
          <p:cNvPicPr>
            <a:picLocks noGrp="1"/>
          </p:cNvPicPr>
          <p:nvPr>
            <p:ph idx="1"/>
          </p:nvPr>
        </p:nvPicPr>
        <p:blipFill>
          <a:blip r:embed="rId2" cstate="print">
            <a:lum contrast="10000"/>
          </a:blip>
          <a:srcRect l="20746" t="30329" r="21210" b="21257"/>
          <a:stretch>
            <a:fillRect/>
          </a:stretch>
        </p:blipFill>
        <p:spPr bwMode="auto">
          <a:xfrm>
            <a:off x="228600" y="1371600"/>
            <a:ext cx="8686800" cy="5257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1143000"/>
          </a:xfrm>
        </p:spPr>
        <p:txBody>
          <a:bodyPr>
            <a:noAutofit/>
          </a:bodyPr>
          <a:lstStyle/>
          <a:p>
            <a:r>
              <a:rPr lang="el-GR" sz="3200" b="1" dirty="0" smtClean="0">
                <a:solidFill>
                  <a:srgbClr val="C00000"/>
                </a:solidFill>
                <a:effectLst>
                  <a:outerShdw blurRad="50800" dist="38100" algn="tr" rotWithShape="0">
                    <a:prstClr val="black">
                      <a:alpha val="40000"/>
                    </a:prstClr>
                  </a:outerShdw>
                </a:effectLst>
                <a:latin typeface="Book Antiqua" pitchFamily="18" charset="0"/>
              </a:rPr>
              <a:t>Υποκατηγορίες των θεωριών περί χρόνου</a:t>
            </a:r>
            <a:endParaRPr lang="el-GR" sz="3200" dirty="0"/>
          </a:p>
        </p:txBody>
      </p:sp>
      <p:pic>
        <p:nvPicPr>
          <p:cNvPr id="4" name="3 - Θέση περιεχομένου"/>
          <p:cNvPicPr>
            <a:picLocks noGrp="1"/>
          </p:cNvPicPr>
          <p:nvPr>
            <p:ph idx="1"/>
          </p:nvPr>
        </p:nvPicPr>
        <p:blipFill>
          <a:blip r:embed="rId2" cstate="print">
            <a:lum contrast="10000"/>
          </a:blip>
          <a:srcRect l="20143" t="27507" r="19702" b="42726"/>
          <a:stretch>
            <a:fillRect/>
          </a:stretch>
        </p:blipFill>
        <p:spPr bwMode="auto">
          <a:xfrm>
            <a:off x="228600" y="1676400"/>
            <a:ext cx="8686800" cy="3886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1080</TotalTime>
  <Words>742</Words>
  <Application>Microsoft Office PowerPoint</Application>
  <PresentationFormat>Προβολή στην οθόνη (4:3)</PresentationFormat>
  <Paragraphs>91</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Θέμα του Office</vt:lpstr>
      <vt:lpstr>   Χρόνος καί αἰωνιότητα στόν Πλωτῖνο   Ενότητα 7η:   Χρόνος  Ι   Ελένη Περδικούρη  Σχολή Ανθρωπιστικών και Κοινωνικών Σπουδών Τμήμα Φιλοσοφίας </vt:lpstr>
      <vt:lpstr>Σκοπός ενότητας</vt:lpstr>
      <vt:lpstr>Είναι ο χρόνος κάτι που ανήκει στον αἰσθητό κόσμο;</vt:lpstr>
      <vt:lpstr> περί ἀλλοτρίων      (ΙΙΙ 7 [45] 7. 2)</vt:lpstr>
      <vt:lpstr>VI 8 [39]   Περὶ τοῦ ἑκουσίου καὶ θελήματος τοῦ ἑνός</vt:lpstr>
      <vt:lpstr>«Τίς γὰρ ἂν σύνεσις γένοιτο μὴ ἐφαπτομένοις;»</vt:lpstr>
      <vt:lpstr> Η διήγηση για τον χρόνο συνεχίζεται…</vt:lpstr>
      <vt:lpstr>Θεωρίες περί χρόνου</vt:lpstr>
      <vt:lpstr>Υποκατηγορίες των θεωριών περί χρόνου</vt:lpstr>
      <vt:lpstr>Διαφάνεια 10</vt:lpstr>
      <vt:lpstr>Διαφάνεια 11</vt:lpstr>
      <vt:lpstr>Ο χρόνος μάς παρουσιάζεται σχετικός με την κίνηση, αλλά δεν είναι αυτή η φύση του </vt:lpstr>
      <vt:lpstr>Εικόνες – Πηγές:</vt:lpstr>
      <vt:lpstr>Διαφάνεια 14</vt:lpstr>
      <vt:lpstr>Τέλος ενότητας</vt:lpstr>
      <vt:lpstr>Σημείωμα Αναφοράς</vt:lpstr>
      <vt:lpstr>Χρηματοδότηση</vt:lpstr>
      <vt:lpstr>Σημείωμα Αδειοδότησης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Εισαγωγή στην έννοια της Φιλοσοφίας του Δικαίου</dc:title>
  <dc:creator>Library Philosophy</dc:creator>
  <cp:lastModifiedBy>Veronious</cp:lastModifiedBy>
  <cp:revision>126</cp:revision>
  <dcterms:created xsi:type="dcterms:W3CDTF">2015-05-05T07:26:37Z</dcterms:created>
  <dcterms:modified xsi:type="dcterms:W3CDTF">2015-07-29T10:18:09Z</dcterms:modified>
</cp:coreProperties>
</file>