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71" r:id="rId7"/>
    <p:sldId id="270" r:id="rId8"/>
    <p:sldId id="278" r:id="rId9"/>
    <p:sldId id="279" r:id="rId10"/>
    <p:sldId id="280" r:id="rId11"/>
    <p:sldId id="273" r:id="rId12"/>
    <p:sldId id="274" r:id="rId13"/>
    <p:sldId id="275" r:id="rId14"/>
    <p:sldId id="281" r:id="rId15"/>
    <p:sldId id="283" r:id="rId16"/>
    <p:sldId id="284" r:id="rId17"/>
    <p:sldId id="286" r:id="rId18"/>
    <p:sldId id="276" r:id="rId19"/>
    <p:sldId id="288" r:id="rId20"/>
    <p:sldId id="287" r:id="rId21"/>
    <p:sldId id="264" r:id="rId22"/>
    <p:sldId id="290" r:id="rId23"/>
    <p:sldId id="291" r:id="rId24"/>
    <p:sldId id="292" r:id="rId25"/>
    <p:sldId id="293" r:id="rId26"/>
    <p:sldId id="295" r:id="rId27"/>
    <p:sldId id="296" r:id="rId28"/>
    <p:sldId id="297" r:id="rId29"/>
    <p:sldId id="299" r:id="rId30"/>
    <p:sldId id="303" r:id="rId31"/>
    <p:sldId id="302" r:id="rId32"/>
    <p:sldId id="298" r:id="rId33"/>
    <p:sldId id="300" r:id="rId34"/>
    <p:sldId id="304" r:id="rId35"/>
    <p:sldId id="305" r:id="rId36"/>
    <p:sldId id="265" r:id="rId37"/>
    <p:sldId id="306" r:id="rId38"/>
    <p:sldId id="261" r:id="rId39"/>
    <p:sldId id="262"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38"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FE352-4CC1-4402-9FF6-1746E9BC539D}" type="datetimeFigureOut">
              <a:rPr lang="en-US" smtClean="0"/>
              <a:pPr/>
              <a:t>9/7/2015</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9B203-5A24-4193-B610-F435DDE697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40</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AF29B203-5A24-4193-B610-F435DDE6972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E96C9E-D4D2-4DCD-B907-42EFDAD5D47A}" type="datetimeFigureOut">
              <a:rPr lang="en-US" smtClean="0"/>
              <a:pPr/>
              <a:t>9/7/2015</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D527BCCD-ED46-4473-AD9F-A9A1D176F70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96C9E-D4D2-4DCD-B907-42EFDAD5D47A}" type="datetimeFigureOut">
              <a:rPr lang="en-US" smtClean="0"/>
              <a:pPr/>
              <a:t>9/7/2015</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7BCCD-ED46-4473-AD9F-A9A1D176F7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eclass.upatras.gr/courses/PHA161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Εικόνα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635896" y="709667"/>
            <a:ext cx="4437830" cy="919133"/>
          </a:xfrm>
          <a:prstGeom prst="rect">
            <a:avLst/>
          </a:prstGeom>
        </p:spPr>
      </p:pic>
      <p:sp>
        <p:nvSpPr>
          <p:cNvPr id="6" name="Τίτλος 1"/>
          <p:cNvSpPr>
            <a:spLocks noGrp="1"/>
          </p:cNvSpPr>
          <p:nvPr>
            <p:ph type="ctrTitle"/>
          </p:nvPr>
        </p:nvSpPr>
        <p:spPr/>
        <p:txBody>
          <a:bodyPr/>
          <a:lstStyle/>
          <a:p>
            <a:r>
              <a:rPr lang="el-GR" dirty="0" smtClean="0"/>
              <a:t>Ενόργανη Ανάλυση </a:t>
            </a:r>
            <a:r>
              <a:rPr lang="en-US" dirty="0" smtClean="0"/>
              <a:t>II</a:t>
            </a:r>
            <a:endParaRPr lang="el-GR" dirty="0"/>
          </a:p>
        </p:txBody>
      </p:sp>
      <p:sp>
        <p:nvSpPr>
          <p:cNvPr id="9" name="8 - Ορθογώνιο"/>
          <p:cNvSpPr/>
          <p:nvPr/>
        </p:nvSpPr>
        <p:spPr>
          <a:xfrm>
            <a:off x="381000" y="3429000"/>
            <a:ext cx="8610600" cy="1384995"/>
          </a:xfrm>
          <a:prstGeom prst="rect">
            <a:avLst/>
          </a:prstGeom>
        </p:spPr>
        <p:txBody>
          <a:bodyPr wrap="square">
            <a:spAutoFit/>
          </a:bodyPr>
          <a:lstStyle/>
          <a:p>
            <a:pPr algn="ctr"/>
            <a:r>
              <a:rPr lang="el-GR" sz="2800" b="1" dirty="0" smtClean="0"/>
              <a:t>Φασματομετρία υπερύθρου</a:t>
            </a:r>
            <a:endParaRPr lang="en-US" sz="2800" b="1" dirty="0" smtClean="0"/>
          </a:p>
          <a:p>
            <a:pPr algn="ctr"/>
            <a:r>
              <a:rPr lang="el-GR" sz="2800" dirty="0" smtClean="0"/>
              <a:t>Κοντογιάννης Χρίστος, Καθηγητής</a:t>
            </a:r>
          </a:p>
          <a:p>
            <a:pPr algn="ctr"/>
            <a:r>
              <a:rPr lang="el-GR" sz="2800" dirty="0" smtClean="0"/>
              <a:t>Τμήμα Φαρμακευτικής</a:t>
            </a:r>
            <a:endParaRPr lang="en-US" sz="2800" dirty="0"/>
          </a:p>
        </p:txBody>
      </p: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63603" y="5681912"/>
            <a:ext cx="2416384" cy="8454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6" cstate="print"/>
          <a:srcRect/>
          <a:stretch>
            <a:fillRect/>
          </a:stretch>
        </p:blipFill>
        <p:spPr bwMode="auto">
          <a:xfrm>
            <a:off x="3591138" y="5591694"/>
            <a:ext cx="4310289" cy="102587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a:bodyPr>
          <a:lstStyle/>
          <a:p>
            <a:r>
              <a:rPr lang="el-GR" sz="3200" b="1" dirty="0" smtClean="0"/>
              <a:t>Νόμος </a:t>
            </a:r>
            <a:r>
              <a:rPr lang="el-GR" sz="3200" b="1" dirty="0"/>
              <a:t>των </a:t>
            </a:r>
            <a:r>
              <a:rPr lang="el-GR" sz="3200" b="1" dirty="0" err="1"/>
              <a:t>Lambert</a:t>
            </a:r>
            <a:r>
              <a:rPr lang="el-GR" sz="3200" b="1" dirty="0"/>
              <a:t>-</a:t>
            </a:r>
            <a:r>
              <a:rPr lang="el-GR" sz="3200" b="1" dirty="0" err="1"/>
              <a:t>Beer</a:t>
            </a:r>
            <a:endParaRPr lang="en-US" sz="3200" b="1" dirty="0"/>
          </a:p>
        </p:txBody>
      </p:sp>
      <p:sp>
        <p:nvSpPr>
          <p:cNvPr id="36865" name="Rectangle 1"/>
          <p:cNvSpPr>
            <a:spLocks noChangeArrowheads="1"/>
          </p:cNvSpPr>
          <p:nvPr/>
        </p:nvSpPr>
        <p:spPr bwMode="auto">
          <a:xfrm>
            <a:off x="304800" y="1219200"/>
            <a:ext cx="85344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200000"/>
              </a:lnSpc>
              <a:spcBef>
                <a:spcPct val="0"/>
              </a:spcBef>
              <a:spcAft>
                <a:spcPct val="0"/>
              </a:spcAft>
              <a:buClrTx/>
              <a:buSzTx/>
              <a:buFont typeface="Wingdings" pitchFamily="2" charset="2"/>
              <a:buChar char="q"/>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Η απορροφητικότητα ονομάζεται και οπτική πυκνότητα.</a:t>
            </a:r>
          </a:p>
          <a:p>
            <a:pPr marL="0" marR="0" lvl="0" indent="457200" algn="just" defTabSz="914400" rtl="0" eaLnBrk="1" fontAlgn="base" latinLnBrk="0" hangingPunct="1">
              <a:lnSpc>
                <a:spcPct val="200000"/>
              </a:lnSpc>
              <a:spcBef>
                <a:spcPct val="0"/>
              </a:spcBef>
              <a:spcAft>
                <a:spcPct val="0"/>
              </a:spcAft>
              <a:buClrTx/>
              <a:buSzTx/>
              <a:buFont typeface="Wingdings" pitchFamily="2" charset="2"/>
              <a:buChar char="q"/>
              <a:tabLst/>
            </a:pP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Ο λόγος για τον οποίο χρησιμοποιείται η απορροφητικότητα είναι επειδή το μέγεθος αυτό είναι ανάλογο προς τη συγκέντρωση του προς μελέτη δείγματος και μπορεί να εφαρμοσθεί ο νόμος των </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Lambert</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l-G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Beer</a:t>
            </a:r>
            <a:r>
              <a:rPr kumimoji="0" lang="el-G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57200" algn="just" defTabSz="914400" rtl="0" eaLnBrk="1" fontAlgn="base" latinLnBrk="0" hangingPunct="1">
              <a:lnSpc>
                <a:spcPct val="200000"/>
              </a:lnSpc>
              <a:spcBef>
                <a:spcPct val="0"/>
              </a:spcBef>
              <a:spcAft>
                <a:spcPct val="0"/>
              </a:spcAft>
              <a:buClrTx/>
              <a:buSzTx/>
              <a:buFont typeface="Wingdings" pitchFamily="2" charset="2"/>
              <a:buChar char="q"/>
              <a:tabLst/>
            </a:pPr>
            <a:endParaRPr lang="el-GR" sz="2000" dirty="0">
              <a:latin typeface="Times New Roman" pitchFamily="18" charset="0"/>
              <a:cs typeface="Times New Roman" pitchFamily="18" charset="0"/>
            </a:endParaRPr>
          </a:p>
          <a:p>
            <a:r>
              <a:rPr lang="el-GR" sz="1600" dirty="0"/>
              <a:t>όπου : </a:t>
            </a:r>
            <a:r>
              <a:rPr lang="el-GR" sz="1600" b="1" dirty="0" smtClean="0"/>
              <a:t>ε</a:t>
            </a:r>
            <a:r>
              <a:rPr lang="el-GR" sz="1600" dirty="0" smtClean="0"/>
              <a:t> </a:t>
            </a:r>
            <a:r>
              <a:rPr lang="el-GR" sz="1600" dirty="0"/>
              <a:t>= συντελεστής γραμμομοριακής απορροφητικότητας (Μ</a:t>
            </a:r>
            <a:r>
              <a:rPr lang="el-GR" sz="1600" baseline="30000" dirty="0"/>
              <a:t>-1</a:t>
            </a:r>
            <a:r>
              <a:rPr lang="en-GB" sz="1600" dirty="0"/>
              <a:t>cm</a:t>
            </a:r>
            <a:r>
              <a:rPr lang="el-GR" sz="1600" baseline="30000" dirty="0"/>
              <a:t>-1</a:t>
            </a:r>
            <a:r>
              <a:rPr lang="el-GR" sz="1600" dirty="0"/>
              <a:t>)</a:t>
            </a:r>
            <a:endParaRPr lang="en-US" sz="1600" dirty="0"/>
          </a:p>
          <a:p>
            <a:r>
              <a:rPr lang="el-GR" sz="1600" dirty="0" smtClean="0"/>
              <a:t>             </a:t>
            </a:r>
            <a:r>
              <a:rPr lang="en-US" sz="1600" b="1" dirty="0" smtClean="0"/>
              <a:t>l</a:t>
            </a:r>
            <a:r>
              <a:rPr lang="el-GR" sz="1600" b="1" dirty="0" smtClean="0"/>
              <a:t> </a:t>
            </a:r>
            <a:r>
              <a:rPr lang="el-GR" sz="1600" dirty="0"/>
              <a:t>= μήκος διαδρομής (</a:t>
            </a:r>
            <a:r>
              <a:rPr lang="en-GB" sz="1600" dirty="0"/>
              <a:t>cm</a:t>
            </a:r>
            <a:r>
              <a:rPr lang="el-GR" sz="1600" dirty="0"/>
              <a:t>) της φωτεινής ακτίνας, που συμπίπτει με </a:t>
            </a:r>
            <a:r>
              <a:rPr lang="el-GR" sz="1600" dirty="0" smtClean="0"/>
              <a:t>το μήκος </a:t>
            </a:r>
            <a:r>
              <a:rPr lang="el-GR" sz="1600" dirty="0"/>
              <a:t>της κυψελίδας που περιέχει το δείγμα.</a:t>
            </a:r>
            <a:endParaRPr lang="en-US" sz="1600" dirty="0"/>
          </a:p>
          <a:p>
            <a:r>
              <a:rPr lang="el-GR" sz="1600" dirty="0" smtClean="0"/>
              <a:t>             </a:t>
            </a:r>
            <a:r>
              <a:rPr lang="en-US" sz="1600" b="1" dirty="0" smtClean="0"/>
              <a:t>c</a:t>
            </a:r>
            <a:r>
              <a:rPr lang="en-US" sz="1600" dirty="0" smtClean="0"/>
              <a:t> </a:t>
            </a:r>
            <a:r>
              <a:rPr lang="en-US" sz="1600" dirty="0"/>
              <a:t>= </a:t>
            </a:r>
            <a:r>
              <a:rPr lang="el-GR" sz="1600" dirty="0" smtClean="0"/>
              <a:t> </a:t>
            </a:r>
            <a:r>
              <a:rPr lang="en-US" sz="1600" dirty="0" err="1" smtClean="0"/>
              <a:t>συγκέντρωση</a:t>
            </a:r>
            <a:r>
              <a:rPr lang="en-US" sz="1600" dirty="0" smtClean="0"/>
              <a:t> </a:t>
            </a:r>
            <a:r>
              <a:rPr lang="en-US" sz="1600" dirty="0" err="1" smtClean="0"/>
              <a:t>του</a:t>
            </a:r>
            <a:r>
              <a:rPr lang="el-GR" sz="1600" dirty="0" smtClean="0"/>
              <a:t> </a:t>
            </a:r>
            <a:r>
              <a:rPr lang="en-US" sz="1600" dirty="0" err="1" smtClean="0"/>
              <a:t>δείγματος</a:t>
            </a:r>
            <a:r>
              <a:rPr lang="en-US" sz="1600" dirty="0" smtClean="0"/>
              <a:t>.</a:t>
            </a:r>
            <a:endParaRPr kumimoji="0" lang="el-GR"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6866" name="Object 2"/>
          <p:cNvGraphicFramePr>
            <a:graphicFrameLocks noChangeAspect="1"/>
          </p:cNvGraphicFramePr>
          <p:nvPr/>
        </p:nvGraphicFramePr>
        <p:xfrm>
          <a:off x="5791200" y="3200400"/>
          <a:ext cx="1684421" cy="457200"/>
        </p:xfrm>
        <a:graphic>
          <a:graphicData uri="http://schemas.openxmlformats.org/presentationml/2006/ole">
            <p:oleObj spid="_x0000_s36866" name="Εξίσωση" r:id="rId4" imgW="660113" imgH="177723"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cs typeface="Times New Roman" pitchFamily="18" charset="0"/>
              </a:rPr>
              <a:t>Τι είναι μοριακή δόνηση;</a:t>
            </a:r>
            <a:endParaRPr lang="en-US" sz="3200" b="1" dirty="0">
              <a:cs typeface="Times New Roman" pitchFamily="18" charset="0"/>
            </a:endParaRPr>
          </a:p>
        </p:txBody>
      </p:sp>
      <p:sp>
        <p:nvSpPr>
          <p:cNvPr id="3" name="2 - Θέση περιεχομένου"/>
          <p:cNvSpPr>
            <a:spLocks noGrp="1"/>
          </p:cNvSpPr>
          <p:nvPr>
            <p:ph idx="1"/>
          </p:nvPr>
        </p:nvSpPr>
        <p:spPr/>
        <p:txBody>
          <a:bodyPr/>
          <a:lstStyle/>
          <a:p>
            <a:pPr>
              <a:lnSpc>
                <a:spcPct val="200000"/>
              </a:lnSpc>
              <a:buFont typeface="Wingdings" pitchFamily="2" charset="2"/>
              <a:buChar char="Ø"/>
            </a:pPr>
            <a:r>
              <a:rPr lang="el-GR" sz="2400" u="sng" dirty="0" smtClean="0"/>
              <a:t>Μοριακή δόνηση </a:t>
            </a:r>
            <a:r>
              <a:rPr lang="el-GR" sz="2400" dirty="0" smtClean="0"/>
              <a:t>προκύπτει όταν τα άτομα ενός μορίου βρίσκονται σε περιοδική κίνηση ενώ ταυτόχρονα το μόριο πραγματοποιεί συνεχή γραμμική και περιστροφική κίνηση.</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3600" b="1" dirty="0" smtClean="0">
                <a:latin typeface="Times New Roman" pitchFamily="18" charset="0"/>
                <a:cs typeface="Times New Roman" pitchFamily="18" charset="0"/>
              </a:rPr>
              <a:t/>
            </a:r>
            <a:br>
              <a:rPr lang="el-GR" sz="3600" b="1" dirty="0" smtClean="0">
                <a:latin typeface="Times New Roman" pitchFamily="18" charset="0"/>
                <a:cs typeface="Times New Roman" pitchFamily="18" charset="0"/>
              </a:rPr>
            </a:br>
            <a:r>
              <a:rPr lang="el-GR" sz="3600" b="1" dirty="0" smtClean="0">
                <a:cs typeface="Times New Roman" pitchFamily="18" charset="0"/>
              </a:rPr>
              <a:t>Είδη Δονήσεων </a:t>
            </a:r>
            <a:r>
              <a:rPr lang="el-GR" sz="3600" dirty="0" smtClean="0"/>
              <a:t/>
            </a:r>
            <a:br>
              <a:rPr lang="el-GR" sz="3600" dirty="0" smtClean="0"/>
            </a:br>
            <a:endParaRPr lang="en-US" sz="3600" dirty="0"/>
          </a:p>
        </p:txBody>
      </p:sp>
      <p:sp>
        <p:nvSpPr>
          <p:cNvPr id="3" name="2 - Θέση περιεχομένου"/>
          <p:cNvSpPr>
            <a:spLocks noGrp="1"/>
          </p:cNvSpPr>
          <p:nvPr>
            <p:ph idx="1"/>
          </p:nvPr>
        </p:nvSpPr>
        <p:spPr>
          <a:xfrm>
            <a:off x="457200" y="1447800"/>
            <a:ext cx="8229600" cy="4525963"/>
          </a:xfrm>
        </p:spPr>
        <p:txBody>
          <a:bodyPr>
            <a:normAutofit lnSpcReduction="10000"/>
          </a:bodyPr>
          <a:lstStyle/>
          <a:p>
            <a:pPr marL="571500" indent="-571500">
              <a:lnSpc>
                <a:spcPct val="200000"/>
              </a:lnSpc>
              <a:buFont typeface="Wingdings" pitchFamily="2" charset="2"/>
              <a:buChar char="q"/>
            </a:pPr>
            <a:r>
              <a:rPr lang="el-GR" sz="2000" dirty="0" smtClean="0"/>
              <a:t>Δονήσεις </a:t>
            </a:r>
            <a:r>
              <a:rPr lang="el-GR" sz="2000" b="1" dirty="0" smtClean="0"/>
              <a:t>Τάσεως ή Εκτατικές </a:t>
            </a:r>
            <a:r>
              <a:rPr lang="el-GR" sz="2000" dirty="0" smtClean="0"/>
              <a:t>(</a:t>
            </a:r>
            <a:r>
              <a:rPr lang="el-GR" sz="2000" dirty="0" err="1" smtClean="0"/>
              <a:t>Streching</a:t>
            </a:r>
            <a:r>
              <a:rPr lang="en-US" sz="2000" dirty="0" smtClean="0"/>
              <a:t> vibration). </a:t>
            </a:r>
            <a:r>
              <a:rPr lang="el-GR" sz="2000" dirty="0" smtClean="0"/>
              <a:t>Σύμβολο </a:t>
            </a:r>
            <a:r>
              <a:rPr lang="en-US" sz="2000" b="1" i="1" dirty="0" smtClean="0"/>
              <a:t>v</a:t>
            </a:r>
          </a:p>
          <a:p>
            <a:pPr>
              <a:lnSpc>
                <a:spcPct val="200000"/>
              </a:lnSpc>
              <a:buFont typeface="Wingdings" pitchFamily="2" charset="2"/>
              <a:buChar char="Ø"/>
            </a:pPr>
            <a:r>
              <a:rPr lang="el-GR" sz="2000" dirty="0" smtClean="0"/>
              <a:t>Δόνηση κατά μήκος του χημικού δεσμού που</a:t>
            </a:r>
            <a:r>
              <a:rPr lang="en-US" sz="2000" dirty="0" smtClean="0"/>
              <a:t> </a:t>
            </a:r>
            <a:r>
              <a:rPr lang="el-GR" sz="2000" dirty="0" smtClean="0"/>
              <a:t>συνδέει τα δονούμενα άτομα</a:t>
            </a:r>
            <a:endParaRPr lang="en-US" sz="2000" dirty="0" smtClean="0"/>
          </a:p>
          <a:p>
            <a:pPr>
              <a:lnSpc>
                <a:spcPct val="200000"/>
              </a:lnSpc>
              <a:buFont typeface="Wingdings" pitchFamily="2" charset="2"/>
              <a:buChar char="Ø"/>
            </a:pPr>
            <a:r>
              <a:rPr lang="el-GR" sz="2000" dirty="0" smtClean="0"/>
              <a:t> Αλλάζει η απόσταση μεταξύ των ατόμων</a:t>
            </a:r>
          </a:p>
          <a:p>
            <a:pPr marL="514350" indent="-514350">
              <a:lnSpc>
                <a:spcPct val="200000"/>
              </a:lnSpc>
              <a:buFont typeface="+mj-lt"/>
              <a:buAutoNum type="alphaUcPeriod"/>
            </a:pPr>
            <a:r>
              <a:rPr lang="el-GR" sz="2000" b="1" dirty="0" smtClean="0"/>
              <a:t>Συμμετρική</a:t>
            </a:r>
            <a:r>
              <a:rPr lang="el-GR" sz="2000" dirty="0" smtClean="0"/>
              <a:t> (σύμπτωση κέντρων θετικού και</a:t>
            </a:r>
            <a:r>
              <a:rPr lang="en-US" sz="2000" dirty="0" smtClean="0"/>
              <a:t> </a:t>
            </a:r>
            <a:r>
              <a:rPr lang="el-GR" sz="2000" dirty="0" smtClean="0"/>
              <a:t>αρνητικού φορτίου σε κάθε δονητική θέση)</a:t>
            </a:r>
          </a:p>
          <a:p>
            <a:pPr marL="514350" indent="-514350">
              <a:lnSpc>
                <a:spcPct val="200000"/>
              </a:lnSpc>
              <a:buFont typeface="+mj-lt"/>
              <a:buAutoNum type="alphaUcPeriod"/>
            </a:pPr>
            <a:r>
              <a:rPr lang="el-GR" sz="2000" b="1" dirty="0" smtClean="0"/>
              <a:t>Ασύμμετρη</a:t>
            </a:r>
            <a:endParaRPr lang="en-US"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b="1" dirty="0" smtClean="0">
                <a:latin typeface="+mn-lt"/>
                <a:cs typeface="Times New Roman" pitchFamily="18" charset="0"/>
              </a:rPr>
              <a:t>Είδη Δονήσεων</a:t>
            </a:r>
            <a:endParaRPr lang="en-US"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76400"/>
            <a:ext cx="4267200" cy="3505200"/>
          </a:xfrm>
        </p:spPr>
        <p:txBody>
          <a:bodyPr>
            <a:normAutofit lnSpcReduction="10000"/>
          </a:bodyPr>
          <a:lstStyle/>
          <a:p>
            <a:pPr>
              <a:buFont typeface="Wingdings" pitchFamily="2" charset="2"/>
              <a:buChar char="q"/>
            </a:pPr>
            <a:r>
              <a:rPr lang="el-GR" sz="2400" dirty="0" smtClean="0"/>
              <a:t>Δονήσεις </a:t>
            </a:r>
            <a:r>
              <a:rPr lang="el-GR" sz="2400" b="1" dirty="0" smtClean="0"/>
              <a:t>κάμψεως</a:t>
            </a:r>
            <a:r>
              <a:rPr lang="el-GR" sz="2400" dirty="0" smtClean="0"/>
              <a:t> (σύμβολο </a:t>
            </a:r>
            <a:r>
              <a:rPr lang="el-GR" sz="2400" b="1" dirty="0" smtClean="0"/>
              <a:t>δ</a:t>
            </a:r>
            <a:r>
              <a:rPr lang="el-GR" sz="2400" dirty="0" smtClean="0"/>
              <a:t>)</a:t>
            </a:r>
          </a:p>
          <a:p>
            <a:pPr>
              <a:buFont typeface="Wingdings" pitchFamily="2" charset="2"/>
              <a:buChar char="Ø"/>
            </a:pPr>
            <a:r>
              <a:rPr lang="el-GR" sz="2400" dirty="0" smtClean="0"/>
              <a:t>Αλλάζει η γωνία μεταξύ δύο δεσμών</a:t>
            </a:r>
          </a:p>
          <a:p>
            <a:pPr>
              <a:buFont typeface="Wingdings" pitchFamily="2" charset="2"/>
              <a:buChar char="Ø"/>
            </a:pPr>
            <a:endParaRPr lang="el-GR" sz="2400" dirty="0" smtClean="0"/>
          </a:p>
          <a:p>
            <a:pPr marL="571500" indent="-571500">
              <a:buFont typeface="+mj-lt"/>
              <a:buAutoNum type="romanLcPeriod"/>
            </a:pPr>
            <a:r>
              <a:rPr lang="el-GR" sz="2400" b="1" dirty="0" smtClean="0"/>
              <a:t>Ψαλιδοειδής</a:t>
            </a:r>
          </a:p>
          <a:p>
            <a:pPr marL="571500" indent="-571500">
              <a:buFont typeface="+mj-lt"/>
              <a:buAutoNum type="romanLcPeriod"/>
            </a:pPr>
            <a:r>
              <a:rPr lang="el-GR" sz="2400" b="1" dirty="0" smtClean="0"/>
              <a:t>Λικνιζόμενη</a:t>
            </a:r>
          </a:p>
          <a:p>
            <a:pPr marL="571500" indent="-571500">
              <a:buFont typeface="+mj-lt"/>
              <a:buAutoNum type="romanLcPeriod"/>
            </a:pPr>
            <a:r>
              <a:rPr lang="el-GR" sz="2400" b="1" dirty="0" smtClean="0"/>
              <a:t>Παλλόμενη</a:t>
            </a:r>
          </a:p>
          <a:p>
            <a:pPr marL="571500" indent="-571500">
              <a:buFont typeface="+mj-lt"/>
              <a:buAutoNum type="romanLcPeriod"/>
            </a:pPr>
            <a:r>
              <a:rPr lang="el-GR" sz="2400" b="1" dirty="0" smtClean="0"/>
              <a:t>Συστρεφόμενη</a:t>
            </a:r>
            <a:endParaRPr lang="en-US" sz="2400" b="1" dirty="0"/>
          </a:p>
        </p:txBody>
      </p:sp>
      <p:pic>
        <p:nvPicPr>
          <p:cNvPr id="1026" name="Picture 2"/>
          <p:cNvPicPr>
            <a:picLocks noChangeAspect="1" noChangeArrowheads="1"/>
          </p:cNvPicPr>
          <p:nvPr/>
        </p:nvPicPr>
        <p:blipFill>
          <a:blip r:embed="rId3" cstate="print"/>
          <a:srcRect/>
          <a:stretch>
            <a:fillRect/>
          </a:stretch>
        </p:blipFill>
        <p:spPr bwMode="auto">
          <a:xfrm>
            <a:off x="4800600" y="1600200"/>
            <a:ext cx="3943350" cy="3733800"/>
          </a:xfrm>
          <a:prstGeom prst="rect">
            <a:avLst/>
          </a:prstGeom>
          <a:noFill/>
          <a:ln w="9525">
            <a:noFill/>
            <a:miter lim="800000"/>
            <a:headEnd/>
            <a:tailEnd/>
          </a:ln>
          <a:effectLst/>
        </p:spPr>
      </p:pic>
      <p:sp>
        <p:nvSpPr>
          <p:cNvPr id="5" name="4 - TextBox"/>
          <p:cNvSpPr txBox="1"/>
          <p:nvPr/>
        </p:nvSpPr>
        <p:spPr>
          <a:xfrm>
            <a:off x="4572000" y="5334001"/>
            <a:ext cx="1600200" cy="369332"/>
          </a:xfrm>
          <a:prstGeom prst="rect">
            <a:avLst/>
          </a:prstGeom>
          <a:noFill/>
        </p:spPr>
        <p:txBody>
          <a:bodyPr wrap="square" rtlCol="0">
            <a:spAutoFit/>
          </a:bodyPr>
          <a:lstStyle/>
          <a:p>
            <a:r>
              <a:rPr lang="el-GR" dirty="0" smtClean="0"/>
              <a:t>συστρεφόμενη</a:t>
            </a:r>
            <a:endParaRPr lang="en-US" dirty="0"/>
          </a:p>
        </p:txBody>
      </p:sp>
      <p:sp>
        <p:nvSpPr>
          <p:cNvPr id="6" name="5 - TextBox"/>
          <p:cNvSpPr txBox="1"/>
          <p:nvPr/>
        </p:nvSpPr>
        <p:spPr>
          <a:xfrm>
            <a:off x="6629400" y="5334000"/>
            <a:ext cx="1295400" cy="369332"/>
          </a:xfrm>
          <a:prstGeom prst="rect">
            <a:avLst/>
          </a:prstGeom>
          <a:noFill/>
        </p:spPr>
        <p:txBody>
          <a:bodyPr wrap="square" rtlCol="0">
            <a:spAutoFit/>
          </a:bodyPr>
          <a:lstStyle/>
          <a:p>
            <a:r>
              <a:rPr lang="el-GR" dirty="0" smtClean="0"/>
              <a:t>παλλόμενη</a:t>
            </a:r>
            <a:endParaRPr lang="en-US" dirty="0"/>
          </a:p>
        </p:txBody>
      </p:sp>
      <p:sp>
        <p:nvSpPr>
          <p:cNvPr id="7" name="6 - TextBox"/>
          <p:cNvSpPr txBox="1"/>
          <p:nvPr/>
        </p:nvSpPr>
        <p:spPr>
          <a:xfrm>
            <a:off x="8077200" y="4572000"/>
            <a:ext cx="685800" cy="461665"/>
          </a:xfrm>
          <a:prstGeom prst="rect">
            <a:avLst/>
          </a:prstGeom>
          <a:noFill/>
        </p:spPr>
        <p:txBody>
          <a:bodyPr wrap="square" rtlCol="0">
            <a:spAutoFit/>
          </a:bodyPr>
          <a:lstStyle/>
          <a:p>
            <a:r>
              <a:rPr lang="el-GR" sz="1200" dirty="0" smtClean="0"/>
              <a:t>Εκτός πεδίου</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792162"/>
          </a:xfrm>
        </p:spPr>
        <p:txBody>
          <a:bodyPr>
            <a:noAutofit/>
          </a:bodyPr>
          <a:lstStyle/>
          <a:p>
            <a:r>
              <a:rPr lang="el-GR" sz="3200" b="1" dirty="0" smtClean="0">
                <a:cs typeface="Times New Roman" pitchFamily="18" charset="0"/>
              </a:rPr>
              <a:t>Διπολικές μεταβολές κατά τη διάρκεια δονήσεων και περιστροφών</a:t>
            </a:r>
            <a:endParaRPr lang="en-US" sz="3200" b="1" dirty="0">
              <a:cs typeface="Times New Roman" pitchFamily="18" charset="0"/>
            </a:endParaRPr>
          </a:p>
        </p:txBody>
      </p:sp>
      <p:sp>
        <p:nvSpPr>
          <p:cNvPr id="3" name="2 - Θέση περιεχομένου"/>
          <p:cNvSpPr>
            <a:spLocks noGrp="1"/>
          </p:cNvSpPr>
          <p:nvPr>
            <p:ph idx="1"/>
          </p:nvPr>
        </p:nvSpPr>
        <p:spPr>
          <a:xfrm>
            <a:off x="152400" y="1143000"/>
            <a:ext cx="8839200" cy="5486400"/>
          </a:xfrm>
        </p:spPr>
        <p:txBody>
          <a:bodyPr>
            <a:normAutofit fontScale="92500" lnSpcReduction="20000"/>
          </a:bodyPr>
          <a:lstStyle/>
          <a:p>
            <a:pPr>
              <a:lnSpc>
                <a:spcPct val="160000"/>
              </a:lnSpc>
              <a:buFont typeface="Wingdings" pitchFamily="2" charset="2"/>
              <a:buChar char="q"/>
            </a:pPr>
            <a:r>
              <a:rPr lang="el-GR" sz="2200" i="1" u="sng" dirty="0" smtClean="0"/>
              <a:t>∆ιπολική ροπή</a:t>
            </a:r>
            <a:r>
              <a:rPr lang="el-GR" sz="2200" dirty="0" smtClean="0"/>
              <a:t>:</a:t>
            </a:r>
            <a:r>
              <a:rPr lang="en-US" sz="2200" dirty="0" smtClean="0"/>
              <a:t> </a:t>
            </a:r>
            <a:r>
              <a:rPr lang="el-GR" sz="2200" dirty="0" smtClean="0"/>
              <a:t>Αποτελεί το μέτρο της πολικότητας του μορίου και είναι διανυσματικό</a:t>
            </a:r>
            <a:r>
              <a:rPr lang="en-US" sz="2200" dirty="0" smtClean="0"/>
              <a:t> </a:t>
            </a:r>
            <a:r>
              <a:rPr lang="el-GR" sz="2200" dirty="0" smtClean="0"/>
              <a:t>μέγεθος. Το μέτρο της δίνεται από τη σχέση:</a:t>
            </a:r>
            <a:r>
              <a:rPr lang="en-US" sz="2200" dirty="0" smtClean="0"/>
              <a:t>  </a:t>
            </a:r>
            <a:r>
              <a:rPr lang="el-GR" sz="2200" dirty="0" smtClean="0"/>
              <a:t>μ = </a:t>
            </a:r>
            <a:r>
              <a:rPr lang="el-GR" sz="2200" dirty="0" err="1" smtClean="0"/>
              <a:t>δ·r</a:t>
            </a:r>
            <a:r>
              <a:rPr lang="en-US" sz="2200" dirty="0" smtClean="0"/>
              <a:t> </a:t>
            </a:r>
            <a:r>
              <a:rPr lang="el-GR" sz="2200" dirty="0" smtClean="0"/>
              <a:t>όπου</a:t>
            </a:r>
            <a:r>
              <a:rPr lang="en-US" sz="2200" dirty="0" smtClean="0"/>
              <a:t> </a:t>
            </a:r>
            <a:r>
              <a:rPr lang="el-GR" sz="2200" dirty="0" smtClean="0"/>
              <a:t>δ:</a:t>
            </a:r>
            <a:r>
              <a:rPr lang="en-US" sz="2200" dirty="0" smtClean="0"/>
              <a:t> </a:t>
            </a:r>
            <a:r>
              <a:rPr lang="el-GR" sz="2200" dirty="0" smtClean="0"/>
              <a:t>το στοιχειώδες φορτίο</a:t>
            </a:r>
            <a:r>
              <a:rPr lang="en-US" sz="2200" dirty="0" smtClean="0"/>
              <a:t> </a:t>
            </a:r>
            <a:r>
              <a:rPr lang="el-GR" sz="2200" dirty="0" smtClean="0"/>
              <a:t>r:</a:t>
            </a:r>
            <a:r>
              <a:rPr lang="en-US" sz="2200" dirty="0" smtClean="0"/>
              <a:t> </a:t>
            </a:r>
            <a:r>
              <a:rPr lang="el-GR" sz="2200" dirty="0" smtClean="0"/>
              <a:t>η απόσταση των πόλων.</a:t>
            </a:r>
            <a:endParaRPr lang="en-US" sz="2200" dirty="0" smtClean="0">
              <a:cs typeface="Arial" pitchFamily="34" charset="0"/>
            </a:endParaRPr>
          </a:p>
          <a:p>
            <a:pPr>
              <a:lnSpc>
                <a:spcPct val="160000"/>
              </a:lnSpc>
              <a:buFont typeface="Wingdings" pitchFamily="2" charset="2"/>
              <a:buChar char="q"/>
            </a:pPr>
            <a:r>
              <a:rPr lang="el-GR" sz="2200" dirty="0" smtClean="0">
                <a:cs typeface="Arial" pitchFamily="34" charset="0"/>
              </a:rPr>
              <a:t>Η διπολική ροπή καθορίζεται από την διαφορά φορτίου και την απόσταση μεταξύ των 2 φορτισμένων κέντρων.</a:t>
            </a:r>
            <a:endParaRPr lang="en-US" sz="2200" dirty="0" smtClean="0">
              <a:cs typeface="Arial" pitchFamily="34" charset="0"/>
            </a:endParaRPr>
          </a:p>
          <a:p>
            <a:pPr>
              <a:lnSpc>
                <a:spcPct val="160000"/>
              </a:lnSpc>
              <a:buFont typeface="Wingdings" pitchFamily="2" charset="2"/>
              <a:buChar char="q"/>
            </a:pPr>
            <a:r>
              <a:rPr lang="el-GR" sz="2200" dirty="0" smtClean="0"/>
              <a:t>Η διπολική ροπή ενός μορίου εξαρτάται από την </a:t>
            </a:r>
            <a:r>
              <a:rPr lang="el-GR" sz="2200" b="1" dirty="0" smtClean="0"/>
              <a:t>πόλωση</a:t>
            </a:r>
            <a:r>
              <a:rPr lang="el-GR" sz="2200" dirty="0" smtClean="0"/>
              <a:t> των δεσμών καθώς και τη </a:t>
            </a:r>
            <a:r>
              <a:rPr lang="el-GR" sz="2200" b="1" dirty="0" smtClean="0"/>
              <a:t>γεωμετρία</a:t>
            </a:r>
            <a:r>
              <a:rPr lang="el-GR" sz="2200" dirty="0" smtClean="0"/>
              <a:t> του μορίου στα πολυατομικά μόρια.</a:t>
            </a:r>
          </a:p>
          <a:p>
            <a:pPr>
              <a:lnSpc>
                <a:spcPct val="160000"/>
              </a:lnSpc>
              <a:buFont typeface="Wingdings" pitchFamily="2" charset="2"/>
              <a:buChar char="q"/>
            </a:pPr>
            <a:r>
              <a:rPr lang="el-GR" sz="2200" dirty="0" smtClean="0"/>
              <a:t>Η πόλωση ενός δεσμού εξαρτάται από τη διαφορά </a:t>
            </a:r>
            <a:r>
              <a:rPr lang="el-GR" sz="2200" b="1" dirty="0" err="1" smtClean="0"/>
              <a:t>ηλεκτρ</a:t>
            </a:r>
            <a:r>
              <a:rPr lang="en-US" sz="2200" b="1" dirty="0" smtClean="0"/>
              <a:t>o</a:t>
            </a:r>
            <a:r>
              <a:rPr lang="el-GR" sz="2200" b="1" dirty="0" smtClean="0"/>
              <a:t>αρνητικότητας</a:t>
            </a:r>
            <a:r>
              <a:rPr lang="el-GR" sz="2200" dirty="0" smtClean="0"/>
              <a:t> των ατόμων του.</a:t>
            </a:r>
          </a:p>
          <a:p>
            <a:pPr>
              <a:lnSpc>
                <a:spcPct val="160000"/>
              </a:lnSpc>
              <a:buFont typeface="Wingdings" pitchFamily="2" charset="2"/>
              <a:buChar char="q"/>
            </a:pPr>
            <a:r>
              <a:rPr lang="el-GR" sz="2200" dirty="0" smtClean="0">
                <a:cs typeface="Arial" pitchFamily="34" charset="0"/>
              </a:rPr>
              <a:t>Ένα μόριο για να απορροφήσει υπέρυθρη ακτινοβολία =&gt;Μεταβολή στη διπολική του ροπή ως αποτέλεσμα της δονητικής ή της περιστροφικής κίνησης του.</a:t>
            </a:r>
          </a:p>
          <a:p>
            <a:pPr>
              <a:lnSpc>
                <a:spcPct val="200000"/>
              </a:lnSpc>
              <a:buFont typeface="Wingdings" pitchFamily="2" charset="2"/>
              <a:buChar char="q"/>
            </a:pPr>
            <a:endParaRPr lang="el-GR" sz="2000" dirty="0" smtClean="0">
              <a:cs typeface="Arial" pitchFamily="34" charset="0"/>
            </a:endParaRPr>
          </a:p>
          <a:p>
            <a:endParaRPr lang="el-GR"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1143000"/>
          </a:xfrm>
        </p:spPr>
        <p:txBody>
          <a:bodyPr>
            <a:noAutofit/>
          </a:bodyPr>
          <a:lstStyle/>
          <a:p>
            <a:r>
              <a:rPr lang="el-GR" sz="3200" b="1" dirty="0" smtClean="0">
                <a:cs typeface="Times New Roman" pitchFamily="18" charset="0"/>
              </a:rPr>
              <a:t>Διπολικές μεταβολές κατά τη διάρκεια δονήσεων και περιστροφών</a:t>
            </a:r>
            <a:endParaRPr lang="en-US" sz="3200" b="1" dirty="0">
              <a:cs typeface="Times New Roman" pitchFamily="18" charset="0"/>
            </a:endParaRPr>
          </a:p>
        </p:txBody>
      </p:sp>
      <p:sp>
        <p:nvSpPr>
          <p:cNvPr id="3" name="2 - Θέση περιεχομένου"/>
          <p:cNvSpPr>
            <a:spLocks noGrp="1"/>
          </p:cNvSpPr>
          <p:nvPr>
            <p:ph idx="1"/>
          </p:nvPr>
        </p:nvSpPr>
        <p:spPr>
          <a:xfrm>
            <a:off x="381000" y="1219200"/>
            <a:ext cx="8534400" cy="5486400"/>
          </a:xfrm>
        </p:spPr>
        <p:txBody>
          <a:bodyPr>
            <a:normAutofit lnSpcReduction="10000"/>
          </a:bodyPr>
          <a:lstStyle/>
          <a:p>
            <a:pPr>
              <a:lnSpc>
                <a:spcPct val="200000"/>
              </a:lnSpc>
              <a:buFont typeface="Wingdings" pitchFamily="2" charset="2"/>
              <a:buChar char="q"/>
            </a:pPr>
            <a:r>
              <a:rPr lang="el-GR" sz="2000" dirty="0" smtClean="0">
                <a:cs typeface="Arial" pitchFamily="34" charset="0"/>
              </a:rPr>
              <a:t>Εάν η συχνότητα της ακτινοβολίας συμπίπτει με τη συχνότητα μιας κανονικής δόνησης του μορίου =&gt; Καθαρή μεταφορά ενεργείας =&gt; Αλλαγή στο πλάτος της μοριακής δόνησης =&gt;Απορρόφηση ακτινοβολίας.</a:t>
            </a:r>
          </a:p>
          <a:p>
            <a:pPr>
              <a:lnSpc>
                <a:spcPct val="200000"/>
              </a:lnSpc>
              <a:buFont typeface="Wingdings" pitchFamily="2" charset="2"/>
              <a:buChar char="q"/>
            </a:pPr>
            <a:r>
              <a:rPr lang="el-GR" sz="2000" dirty="0" smtClean="0">
                <a:cs typeface="Arial" pitchFamily="34" charset="0"/>
              </a:rPr>
              <a:t>Ομοίως η περιστροφή ενός ασύμμετρου μορίου γύρω από το κέντρο βάρους του =&gt;</a:t>
            </a:r>
            <a:r>
              <a:rPr lang="en-US" sz="2000" dirty="0" smtClean="0">
                <a:cs typeface="Arial" pitchFamily="34" charset="0"/>
              </a:rPr>
              <a:t> </a:t>
            </a:r>
            <a:r>
              <a:rPr lang="el-GR" sz="2000" dirty="0" smtClean="0">
                <a:cs typeface="Arial" pitchFamily="34" charset="0"/>
              </a:rPr>
              <a:t>Περιοδική διακύμανση της διπολικής ροπής =&gt;</a:t>
            </a:r>
            <a:r>
              <a:rPr lang="en-US" sz="2000" dirty="0" smtClean="0">
                <a:cs typeface="Arial" pitchFamily="34" charset="0"/>
              </a:rPr>
              <a:t> </a:t>
            </a:r>
            <a:r>
              <a:rPr lang="el-GR" sz="2000" dirty="0" smtClean="0">
                <a:cs typeface="Arial" pitchFamily="34" charset="0"/>
              </a:rPr>
              <a:t>Αλληλεπίδραση με την ακτινοβολία.</a:t>
            </a:r>
            <a:endParaRPr lang="en-US" sz="2000" dirty="0" smtClean="0">
              <a:cs typeface="Arial" pitchFamily="34" charset="0"/>
            </a:endParaRPr>
          </a:p>
          <a:p>
            <a:pPr>
              <a:lnSpc>
                <a:spcPct val="200000"/>
              </a:lnSpc>
              <a:buFont typeface="Wingdings" pitchFamily="2" charset="2"/>
              <a:buChar char="q"/>
            </a:pPr>
            <a:r>
              <a:rPr lang="el-GR" sz="2000" dirty="0" smtClean="0">
                <a:cs typeface="Arial" pitchFamily="34" charset="0"/>
              </a:rPr>
              <a:t>Όταν δονούνται ή περιστρέφονται ομοπυρηνικά μόρια (</a:t>
            </a:r>
            <a:r>
              <a:rPr lang="en-US" sz="2000" dirty="0" smtClean="0">
                <a:cs typeface="Arial" pitchFamily="34" charset="0"/>
              </a:rPr>
              <a:t>O</a:t>
            </a:r>
            <a:r>
              <a:rPr lang="en-US" sz="2000" baseline="-25000" dirty="0" smtClean="0">
                <a:cs typeface="Arial" pitchFamily="34" charset="0"/>
              </a:rPr>
              <a:t>2</a:t>
            </a:r>
            <a:r>
              <a:rPr lang="en-US" sz="2000" dirty="0" smtClean="0">
                <a:cs typeface="Arial" pitchFamily="34" charset="0"/>
              </a:rPr>
              <a:t>,N</a:t>
            </a:r>
            <a:r>
              <a:rPr lang="en-US" sz="2000" baseline="-25000" dirty="0" smtClean="0">
                <a:cs typeface="Arial" pitchFamily="34" charset="0"/>
              </a:rPr>
              <a:t>2</a:t>
            </a:r>
            <a:r>
              <a:rPr lang="en-US" sz="2000" dirty="0" smtClean="0">
                <a:cs typeface="Arial" pitchFamily="34" charset="0"/>
              </a:rPr>
              <a:t>,Cl</a:t>
            </a:r>
            <a:r>
              <a:rPr lang="en-US" sz="2000" baseline="-25000" dirty="0" smtClean="0">
                <a:cs typeface="Arial" pitchFamily="34" charset="0"/>
              </a:rPr>
              <a:t>2</a:t>
            </a:r>
            <a:r>
              <a:rPr lang="en-US" sz="2000" dirty="0" smtClean="0">
                <a:cs typeface="Arial" pitchFamily="34" charset="0"/>
              </a:rPr>
              <a:t>)</a:t>
            </a:r>
            <a:r>
              <a:rPr lang="el-GR" sz="2000" dirty="0" smtClean="0">
                <a:cs typeface="Arial" pitchFamily="34" charset="0"/>
              </a:rPr>
              <a:t>  =&gt; Δεν πραγματοποιείται καθαρή μεταβολή στη διπολική ροπή =&gt; Δεν απορροφούν στην υπέρυθρη περιοχή.</a:t>
            </a:r>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200"/>
            <a:ext cx="8229600" cy="990600"/>
          </a:xfrm>
        </p:spPr>
        <p:txBody>
          <a:bodyPr>
            <a:noAutofit/>
          </a:bodyPr>
          <a:lstStyle/>
          <a:p>
            <a:r>
              <a:rPr lang="el-GR" sz="3200" b="1" dirty="0" smtClean="0">
                <a:cs typeface="Times New Roman" pitchFamily="18" charset="0"/>
              </a:rPr>
              <a:t>Θεωρητικός Αριθμός Βασικών</a:t>
            </a:r>
            <a:br>
              <a:rPr lang="el-GR" sz="3200" b="1" dirty="0" smtClean="0">
                <a:cs typeface="Times New Roman" pitchFamily="18" charset="0"/>
              </a:rPr>
            </a:br>
            <a:r>
              <a:rPr lang="el-GR" sz="3200" b="1" dirty="0" smtClean="0">
                <a:cs typeface="Times New Roman" pitchFamily="18" charset="0"/>
              </a:rPr>
              <a:t>Δονήσεων μορίου </a:t>
            </a:r>
            <a:endParaRPr lang="en-US" sz="3200" b="1" dirty="0">
              <a:cs typeface="Times New Roman" pitchFamily="18" charset="0"/>
            </a:endParaRPr>
          </a:p>
        </p:txBody>
      </p:sp>
      <p:sp>
        <p:nvSpPr>
          <p:cNvPr id="3" name="2 - Θέση περιεχομένου"/>
          <p:cNvSpPr>
            <a:spLocks noGrp="1"/>
          </p:cNvSpPr>
          <p:nvPr>
            <p:ph idx="1"/>
          </p:nvPr>
        </p:nvSpPr>
        <p:spPr>
          <a:xfrm>
            <a:off x="228600" y="1219200"/>
            <a:ext cx="8763000" cy="5638800"/>
          </a:xfrm>
        </p:spPr>
        <p:txBody>
          <a:bodyPr>
            <a:normAutofit fontScale="92500"/>
          </a:bodyPr>
          <a:lstStyle/>
          <a:p>
            <a:pPr>
              <a:lnSpc>
                <a:spcPct val="150000"/>
              </a:lnSpc>
              <a:buFont typeface="Wingdings" pitchFamily="2" charset="2"/>
              <a:buChar char="q"/>
            </a:pPr>
            <a:r>
              <a:rPr lang="el-GR" sz="2000" dirty="0" smtClean="0">
                <a:cs typeface="Arial" pitchFamily="34" charset="0"/>
              </a:rPr>
              <a:t>Συνάρτηση αριθμού ατόμων και</a:t>
            </a:r>
            <a:r>
              <a:rPr lang="en-US" sz="2000" dirty="0" smtClean="0">
                <a:cs typeface="Arial" pitchFamily="34" charset="0"/>
              </a:rPr>
              <a:t> </a:t>
            </a:r>
            <a:r>
              <a:rPr lang="el-GR" sz="2000" dirty="0" smtClean="0">
                <a:cs typeface="Arial" pitchFamily="34" charset="0"/>
              </a:rPr>
              <a:t>γεωμετρίας μορίου</a:t>
            </a:r>
          </a:p>
          <a:p>
            <a:pPr>
              <a:lnSpc>
                <a:spcPct val="150000"/>
              </a:lnSpc>
              <a:buFont typeface="Wingdings" pitchFamily="2" charset="2"/>
              <a:buChar char="q"/>
            </a:pPr>
            <a:r>
              <a:rPr lang="el-GR" sz="2000" dirty="0" smtClean="0">
                <a:cs typeface="Arial" pitchFamily="34" charset="0"/>
              </a:rPr>
              <a:t>Μη γραμμικό μόριο με Ν άτομα: </a:t>
            </a:r>
            <a:r>
              <a:rPr lang="el-GR" sz="2000" b="1" dirty="0" smtClean="0">
                <a:cs typeface="Arial" pitchFamily="34" charset="0"/>
              </a:rPr>
              <a:t>3Ν-6</a:t>
            </a:r>
            <a:r>
              <a:rPr lang="en-US" sz="2000" dirty="0" smtClean="0">
                <a:cs typeface="Arial" pitchFamily="34" charset="0"/>
              </a:rPr>
              <a:t> </a:t>
            </a:r>
            <a:r>
              <a:rPr lang="el-GR" sz="2000" dirty="0" smtClean="0">
                <a:cs typeface="Arial" pitchFamily="34" charset="0"/>
              </a:rPr>
              <a:t>δονήσεις (από τους 3Ν βαθμούς</a:t>
            </a:r>
            <a:r>
              <a:rPr lang="en-US" sz="2000" dirty="0" smtClean="0">
                <a:cs typeface="Arial" pitchFamily="34" charset="0"/>
              </a:rPr>
              <a:t> </a:t>
            </a:r>
            <a:r>
              <a:rPr lang="el-GR" sz="2000" dirty="0" smtClean="0">
                <a:cs typeface="Arial" pitchFamily="34" charset="0"/>
              </a:rPr>
              <a:t>ελευθερίας αφαιρούνται 3 βαθμοί για</a:t>
            </a:r>
            <a:r>
              <a:rPr lang="en-US" sz="2000" dirty="0" smtClean="0">
                <a:cs typeface="Arial" pitchFamily="34" charset="0"/>
              </a:rPr>
              <a:t> </a:t>
            </a:r>
            <a:r>
              <a:rPr lang="el-GR" sz="2000" dirty="0" smtClean="0">
                <a:cs typeface="Arial" pitchFamily="34" charset="0"/>
              </a:rPr>
              <a:t>κίνηση και 3 βαθμοί για περιστροφή</a:t>
            </a:r>
            <a:r>
              <a:rPr lang="en-US" sz="2000" dirty="0" smtClean="0">
                <a:cs typeface="Arial" pitchFamily="34" charset="0"/>
              </a:rPr>
              <a:t> </a:t>
            </a:r>
            <a:r>
              <a:rPr lang="el-GR" sz="2000" dirty="0" smtClean="0">
                <a:cs typeface="Arial" pitchFamily="34" charset="0"/>
              </a:rPr>
              <a:t>μορίου</a:t>
            </a:r>
            <a:r>
              <a:rPr lang="en-US" sz="2000" dirty="0" smtClean="0">
                <a:cs typeface="Arial" pitchFamily="34" charset="0"/>
              </a:rPr>
              <a:t>).</a:t>
            </a:r>
            <a:endParaRPr lang="el-GR" sz="2000" dirty="0" smtClean="0">
              <a:cs typeface="Arial" pitchFamily="34" charset="0"/>
            </a:endParaRPr>
          </a:p>
          <a:p>
            <a:pPr>
              <a:lnSpc>
                <a:spcPct val="150000"/>
              </a:lnSpc>
              <a:buFont typeface="Wingdings" pitchFamily="2" charset="2"/>
              <a:buChar char="q"/>
            </a:pPr>
            <a:r>
              <a:rPr lang="el-GR" sz="2000" dirty="0" smtClean="0">
                <a:cs typeface="Arial" pitchFamily="34" charset="0"/>
              </a:rPr>
              <a:t>Γραμμικό μόριο με Ν άτομα</a:t>
            </a:r>
            <a:r>
              <a:rPr lang="el-GR" sz="2000" b="1" dirty="0" smtClean="0">
                <a:cs typeface="Arial" pitchFamily="34" charset="0"/>
              </a:rPr>
              <a:t>: 3Ν-5</a:t>
            </a:r>
            <a:r>
              <a:rPr lang="en-US" sz="2000" b="1" dirty="0" smtClean="0">
                <a:cs typeface="Arial" pitchFamily="34" charset="0"/>
              </a:rPr>
              <a:t> </a:t>
            </a:r>
            <a:r>
              <a:rPr lang="el-GR" sz="2000" dirty="0" smtClean="0">
                <a:cs typeface="Arial" pitchFamily="34" charset="0"/>
              </a:rPr>
              <a:t>δονήσεις</a:t>
            </a:r>
            <a:r>
              <a:rPr lang="en-US" sz="2000" dirty="0" smtClean="0">
                <a:cs typeface="Arial" pitchFamily="34" charset="0"/>
              </a:rPr>
              <a:t>.</a:t>
            </a:r>
          </a:p>
          <a:p>
            <a:pPr>
              <a:lnSpc>
                <a:spcPct val="150000"/>
              </a:lnSpc>
              <a:buFont typeface="Wingdings" pitchFamily="2" charset="2"/>
              <a:buChar char="q"/>
            </a:pPr>
            <a:r>
              <a:rPr lang="el-GR" sz="2200" dirty="0" smtClean="0"/>
              <a:t>Στην πράξη, ο αριθμός παρατηρούμενων ταινιών στο φάσμα IR συνήθως είναι διαφορετικός από το θεωρητικό αριθμό:</a:t>
            </a:r>
          </a:p>
          <a:p>
            <a:pPr algn="ctr">
              <a:lnSpc>
                <a:spcPct val="150000"/>
              </a:lnSpc>
              <a:buFont typeface="Wingdings" pitchFamily="2" charset="2"/>
              <a:buChar char="v"/>
            </a:pPr>
            <a:r>
              <a:rPr lang="el-GR" sz="2200" dirty="0" smtClean="0"/>
              <a:t> Ορισμένες δονήσεις είναι ανενεργές:</a:t>
            </a:r>
          </a:p>
          <a:p>
            <a:pPr>
              <a:lnSpc>
                <a:spcPct val="150000"/>
              </a:lnSpc>
              <a:buFont typeface="Wingdings" pitchFamily="2" charset="2"/>
              <a:buChar char="ü"/>
            </a:pPr>
            <a:r>
              <a:rPr lang="el-GR" sz="2200" dirty="0" smtClean="0"/>
              <a:t>Δύο δονήσεις έχουν την ίδια συχνότητα λόγω συμμετρίας και ταυτίζονται (εκφυλισμένες δονήσεις). </a:t>
            </a:r>
          </a:p>
          <a:p>
            <a:pPr>
              <a:lnSpc>
                <a:spcPct val="150000"/>
              </a:lnSpc>
              <a:buFont typeface="Wingdings" pitchFamily="2" charset="2"/>
              <a:buChar char="ü"/>
            </a:pPr>
            <a:r>
              <a:rPr lang="el-GR" sz="2200" dirty="0" smtClean="0"/>
              <a:t>Μια ταινία απορροφήσεως εκτός της λειτουργίας του</a:t>
            </a:r>
            <a:r>
              <a:rPr lang="en-US" sz="2200" dirty="0" smtClean="0"/>
              <a:t>  </a:t>
            </a:r>
            <a:r>
              <a:rPr lang="el-GR" sz="2200" dirty="0" smtClean="0"/>
              <a:t>φασματοφωτομέτρου.</a:t>
            </a:r>
          </a:p>
          <a:p>
            <a:pPr>
              <a:lnSpc>
                <a:spcPct val="150000"/>
              </a:lnSpc>
              <a:buFont typeface="Wingdings" pitchFamily="2" charset="2"/>
              <a:buChar char="ü"/>
            </a:pPr>
            <a:r>
              <a:rPr lang="el-GR" sz="2200" dirty="0" smtClean="0"/>
              <a:t>Μη διαχωριζόμενες ταινίες (παραπλήσιες συχνότητες).</a:t>
            </a:r>
            <a:endParaRPr lang="en-US" sz="2200" dirty="0" smtClean="0"/>
          </a:p>
          <a:p>
            <a:pPr>
              <a:lnSpc>
                <a:spcPct val="150000"/>
              </a:lnSpc>
              <a:buFont typeface="Wingdings" pitchFamily="2" charset="2"/>
              <a:buChar char="q"/>
            </a:pPr>
            <a:endParaRPr lang="en-US" sz="2000" dirty="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cs typeface="Times New Roman" pitchFamily="18" charset="0"/>
              </a:rPr>
              <a:t>Θεωρητικός Αριθμός Βασικών Δονήσεων Μορίου </a:t>
            </a:r>
            <a:endParaRPr lang="en-US" sz="3200" b="1" dirty="0">
              <a:cs typeface="Times New Roman" pitchFamily="18" charset="0"/>
            </a:endParaRPr>
          </a:p>
        </p:txBody>
      </p:sp>
      <p:sp>
        <p:nvSpPr>
          <p:cNvPr id="3" name="2 - Θέση περιεχομένου"/>
          <p:cNvSpPr>
            <a:spLocks noGrp="1"/>
          </p:cNvSpPr>
          <p:nvPr>
            <p:ph idx="1"/>
          </p:nvPr>
        </p:nvSpPr>
        <p:spPr>
          <a:xfrm>
            <a:off x="457200" y="1600200"/>
            <a:ext cx="8534400" cy="4525963"/>
          </a:xfrm>
        </p:spPr>
        <p:txBody>
          <a:bodyPr>
            <a:normAutofit/>
          </a:bodyPr>
          <a:lstStyle/>
          <a:p>
            <a:pPr>
              <a:lnSpc>
                <a:spcPct val="150000"/>
              </a:lnSpc>
              <a:buFont typeface="Wingdings" pitchFamily="2" charset="2"/>
              <a:buChar char="q"/>
            </a:pPr>
            <a:r>
              <a:rPr lang="el-GR" sz="2400" dirty="0" smtClean="0"/>
              <a:t>Εμφάνιση πρόσθετων ταινιών απορρόφησης</a:t>
            </a:r>
          </a:p>
          <a:p>
            <a:pPr>
              <a:lnSpc>
                <a:spcPct val="150000"/>
              </a:lnSpc>
              <a:buFont typeface="Wingdings" pitchFamily="2" charset="2"/>
              <a:buChar char="ü"/>
            </a:pPr>
            <a:r>
              <a:rPr lang="el-GR" sz="2400" b="1" dirty="0" smtClean="0"/>
              <a:t>Υπερτονικές </a:t>
            </a:r>
            <a:r>
              <a:rPr lang="el-GR" sz="2400" dirty="0" smtClean="0"/>
              <a:t>(εμφανίζονται σε πολλαπλάσια συχνότητα της</a:t>
            </a:r>
            <a:r>
              <a:rPr lang="en-US" sz="2400" dirty="0" smtClean="0"/>
              <a:t> </a:t>
            </a:r>
            <a:r>
              <a:rPr lang="el-GR" sz="2400" dirty="0" smtClean="0"/>
              <a:t>βασικής)</a:t>
            </a:r>
          </a:p>
          <a:p>
            <a:pPr>
              <a:lnSpc>
                <a:spcPct val="150000"/>
              </a:lnSpc>
              <a:buFont typeface="Wingdings" pitchFamily="2" charset="2"/>
              <a:buChar char="ü"/>
            </a:pPr>
            <a:r>
              <a:rPr lang="el-GR" sz="2400" b="1" dirty="0" smtClean="0"/>
              <a:t>Συνδυασμού</a:t>
            </a:r>
            <a:r>
              <a:rPr lang="el-GR" sz="2400" dirty="0" smtClean="0"/>
              <a:t> (άθροισμα ή διαφορά περισσότερων δονήσεων)</a:t>
            </a:r>
          </a:p>
          <a:p>
            <a:pPr>
              <a:lnSpc>
                <a:spcPct val="150000"/>
              </a:lnSpc>
              <a:buFont typeface="Wingdings" pitchFamily="2" charset="2"/>
              <a:buChar char="ü"/>
            </a:pPr>
            <a:r>
              <a:rPr lang="el-GR" sz="2400" dirty="0" smtClean="0"/>
              <a:t> </a:t>
            </a:r>
            <a:r>
              <a:rPr lang="el-GR" sz="2400" b="1" dirty="0" smtClean="0"/>
              <a:t>Συζεύξεως</a:t>
            </a:r>
            <a:r>
              <a:rPr lang="el-GR" sz="2400" dirty="0" smtClean="0"/>
              <a:t> (ενιαία δόνηση γειτονικών ομάδων)</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Autofit/>
          </a:bodyPr>
          <a:lstStyle/>
          <a:p>
            <a:r>
              <a:rPr lang="el-GR" sz="3200" b="1" dirty="0"/>
              <a:t>Υπολογισμός Κατά Προσέγγιση της Συχνότητας</a:t>
            </a:r>
            <a:br>
              <a:rPr lang="el-GR" sz="3200" b="1" dirty="0"/>
            </a:br>
            <a:r>
              <a:rPr lang="el-GR" sz="3200" b="1" dirty="0"/>
              <a:t>Δόνησης </a:t>
            </a:r>
            <a:r>
              <a:rPr lang="el-GR" sz="3200" b="1" i="1" dirty="0"/>
              <a:t>v Δεσμού 2 Ατόμων Α-Β</a:t>
            </a:r>
            <a:endParaRPr lang="en-US" sz="3200" b="1" dirty="0"/>
          </a:p>
        </p:txBody>
      </p:sp>
      <p:sp>
        <p:nvSpPr>
          <p:cNvPr id="4" name="3 - Ορθογώνιο"/>
          <p:cNvSpPr/>
          <p:nvPr/>
        </p:nvSpPr>
        <p:spPr>
          <a:xfrm>
            <a:off x="381000" y="1676400"/>
            <a:ext cx="8534400" cy="4401205"/>
          </a:xfrm>
          <a:prstGeom prst="rect">
            <a:avLst/>
          </a:prstGeom>
        </p:spPr>
        <p:txBody>
          <a:bodyPr wrap="square">
            <a:spAutoFit/>
          </a:bodyPr>
          <a:lstStyle/>
          <a:p>
            <a:pPr>
              <a:lnSpc>
                <a:spcPct val="150000"/>
              </a:lnSpc>
              <a:buFont typeface="Wingdings" pitchFamily="2" charset="2"/>
              <a:buChar char="Ø"/>
            </a:pPr>
            <a:r>
              <a:rPr lang="el-GR" sz="2000" dirty="0"/>
              <a:t>Η συχνότητα δόνησης εξαρτάται από</a:t>
            </a:r>
            <a:r>
              <a:rPr lang="el-GR" sz="2000" dirty="0" smtClean="0"/>
              <a:t>:</a:t>
            </a:r>
            <a:endParaRPr lang="en-US" sz="2000" dirty="0" smtClean="0"/>
          </a:p>
          <a:p>
            <a:pPr>
              <a:lnSpc>
                <a:spcPct val="150000"/>
              </a:lnSpc>
              <a:buFont typeface="Wingdings" pitchFamily="2" charset="2"/>
              <a:buChar char="ü"/>
            </a:pPr>
            <a:r>
              <a:rPr lang="el-GR" sz="2000" dirty="0"/>
              <a:t>Μ</a:t>
            </a:r>
            <a:r>
              <a:rPr lang="el-GR" sz="2000" dirty="0" smtClean="0"/>
              <a:t>άζες </a:t>
            </a:r>
            <a:r>
              <a:rPr lang="el-GR" sz="2000" dirty="0"/>
              <a:t>δονούμενων ατόμων Α και </a:t>
            </a:r>
            <a:r>
              <a:rPr lang="el-GR" sz="2000" dirty="0" smtClean="0"/>
              <a:t>Β, τα </a:t>
            </a:r>
            <a:r>
              <a:rPr lang="el-GR" sz="2000" dirty="0"/>
              <a:t>άτομα εκτελούν ταλάντωση σαν 2 </a:t>
            </a:r>
            <a:r>
              <a:rPr lang="el-GR" sz="2000" dirty="0" smtClean="0"/>
              <a:t>σφαίρες</a:t>
            </a:r>
            <a:r>
              <a:rPr lang="en-US" sz="2000" dirty="0" smtClean="0"/>
              <a:t> </a:t>
            </a:r>
            <a:r>
              <a:rPr lang="el-GR" sz="2000" dirty="0" smtClean="0"/>
              <a:t>συνδεδεμένες </a:t>
            </a:r>
            <a:r>
              <a:rPr lang="el-GR" sz="2000" dirty="0"/>
              <a:t>με </a:t>
            </a:r>
            <a:r>
              <a:rPr lang="el-GR" sz="2000" dirty="0" smtClean="0"/>
              <a:t>ελατήριο.</a:t>
            </a:r>
            <a:endParaRPr lang="el-GR" sz="2000" dirty="0"/>
          </a:p>
          <a:p>
            <a:pPr>
              <a:lnSpc>
                <a:spcPct val="150000"/>
              </a:lnSpc>
              <a:buFont typeface="Wingdings" pitchFamily="2" charset="2"/>
              <a:buChar char="ü"/>
            </a:pPr>
            <a:r>
              <a:rPr lang="el-GR" sz="2000" dirty="0" smtClean="0"/>
              <a:t>Ισχύ </a:t>
            </a:r>
            <a:r>
              <a:rPr lang="el-GR" sz="2000" dirty="0"/>
              <a:t>του δεσμού </a:t>
            </a:r>
            <a:r>
              <a:rPr lang="el-GR" sz="2000" dirty="0" smtClean="0"/>
              <a:t>Α-Β.</a:t>
            </a:r>
            <a:endParaRPr lang="el-GR" sz="2000" dirty="0"/>
          </a:p>
          <a:p>
            <a:pPr>
              <a:lnSpc>
                <a:spcPct val="150000"/>
              </a:lnSpc>
              <a:buFont typeface="Wingdings" pitchFamily="2" charset="2"/>
              <a:buChar char="ü"/>
            </a:pPr>
            <a:r>
              <a:rPr lang="el-GR" sz="2000" dirty="0" smtClean="0"/>
              <a:t>Επηρεάζονται </a:t>
            </a:r>
            <a:r>
              <a:rPr lang="el-GR" sz="2000" dirty="0"/>
              <a:t>σε μικρό βαθμό από </a:t>
            </a:r>
            <a:r>
              <a:rPr lang="el-GR" sz="2000" dirty="0" smtClean="0"/>
              <a:t>άλλα</a:t>
            </a:r>
            <a:r>
              <a:rPr lang="en-US" sz="2000" dirty="0" smtClean="0"/>
              <a:t> </a:t>
            </a:r>
            <a:r>
              <a:rPr lang="el-GR" sz="2000" dirty="0" smtClean="0"/>
              <a:t>άτομα </a:t>
            </a:r>
            <a:r>
              <a:rPr lang="el-GR" sz="2000" dirty="0"/>
              <a:t>που συνδέονται μαζί </a:t>
            </a:r>
            <a:r>
              <a:rPr lang="el-GR" sz="2000" dirty="0" smtClean="0"/>
              <a:t>τους.</a:t>
            </a:r>
          </a:p>
          <a:p>
            <a:pPr>
              <a:buFont typeface="Wingdings" pitchFamily="2" charset="2"/>
              <a:buChar char="ü"/>
            </a:pPr>
            <a:endParaRPr lang="el-GR" sz="2000" dirty="0"/>
          </a:p>
          <a:p>
            <a:endParaRPr lang="el-GR" sz="2000" dirty="0" smtClean="0"/>
          </a:p>
          <a:p>
            <a:pPr>
              <a:buFont typeface="Wingdings" pitchFamily="2" charset="2"/>
              <a:buChar char="ü"/>
            </a:pPr>
            <a:endParaRPr lang="el-GR" sz="2000" dirty="0"/>
          </a:p>
          <a:p>
            <a:pPr>
              <a:buFont typeface="Wingdings" pitchFamily="2" charset="2"/>
              <a:buChar char="§"/>
            </a:pPr>
            <a:r>
              <a:rPr lang="el-GR" sz="1400" dirty="0" smtClean="0"/>
              <a:t>π </a:t>
            </a:r>
            <a:r>
              <a:rPr lang="el-GR" sz="1400" dirty="0"/>
              <a:t>= σταθερά = </a:t>
            </a:r>
            <a:r>
              <a:rPr lang="el-GR" sz="1400" dirty="0" smtClean="0"/>
              <a:t>3,141...</a:t>
            </a:r>
            <a:endParaRPr lang="el-GR" sz="1400" dirty="0"/>
          </a:p>
          <a:p>
            <a:pPr>
              <a:buFont typeface="Wingdings" pitchFamily="2" charset="2"/>
              <a:buChar char="§"/>
            </a:pPr>
            <a:r>
              <a:rPr lang="el-GR" sz="1400" dirty="0" smtClean="0"/>
              <a:t>κ </a:t>
            </a:r>
            <a:r>
              <a:rPr lang="el-GR" sz="1400" dirty="0"/>
              <a:t>= σταθερά δυνάμεως δεσμού (</a:t>
            </a:r>
            <a:r>
              <a:rPr lang="el-GR" sz="1400" dirty="0" err="1"/>
              <a:t>dyn</a:t>
            </a:r>
            <a:r>
              <a:rPr lang="el-GR" sz="1400" dirty="0"/>
              <a:t>/cm)</a:t>
            </a:r>
          </a:p>
          <a:p>
            <a:pPr>
              <a:buFont typeface="Wingdings" pitchFamily="2" charset="2"/>
              <a:buChar char="§"/>
            </a:pPr>
            <a:r>
              <a:rPr lang="el-GR" sz="1400" dirty="0" smtClean="0"/>
              <a:t>μ </a:t>
            </a:r>
            <a:r>
              <a:rPr lang="el-GR" sz="1400" dirty="0"/>
              <a:t>= ανηγμένη μάζα (m1xm2) / (m1+m2)</a:t>
            </a:r>
          </a:p>
          <a:p>
            <a:pPr>
              <a:buFont typeface="Wingdings" pitchFamily="2" charset="2"/>
              <a:buChar char="§"/>
            </a:pPr>
            <a:r>
              <a:rPr lang="el-GR" sz="1400" dirty="0" smtClean="0"/>
              <a:t>m1 </a:t>
            </a:r>
            <a:r>
              <a:rPr lang="el-GR" sz="1400" dirty="0"/>
              <a:t>και m2 οι μάζες των </a:t>
            </a:r>
            <a:r>
              <a:rPr lang="el-GR" sz="1400" dirty="0" smtClean="0"/>
              <a:t>δύο ατόμων </a:t>
            </a:r>
            <a:r>
              <a:rPr lang="el-GR" sz="1400" dirty="0"/>
              <a:t>σε γραμμάρια</a:t>
            </a:r>
          </a:p>
          <a:p>
            <a:pPr>
              <a:buFont typeface="Wingdings" pitchFamily="2" charset="2"/>
              <a:buChar char="§"/>
            </a:pPr>
            <a:r>
              <a:rPr lang="en-US" sz="1400" dirty="0" smtClean="0"/>
              <a:t>c </a:t>
            </a:r>
            <a:r>
              <a:rPr lang="en-US" sz="1400" dirty="0"/>
              <a:t>= </a:t>
            </a:r>
            <a:r>
              <a:rPr lang="el-GR" sz="1400" dirty="0"/>
              <a:t>ταχύτητα φωτός</a:t>
            </a:r>
            <a:endParaRPr lang="en-US" sz="1400" dirty="0"/>
          </a:p>
        </p:txBody>
      </p:sp>
      <p:pic>
        <p:nvPicPr>
          <p:cNvPr id="4097" name="Picture 1"/>
          <p:cNvPicPr>
            <a:picLocks noChangeAspect="1" noChangeArrowheads="1"/>
          </p:cNvPicPr>
          <p:nvPr/>
        </p:nvPicPr>
        <p:blipFill>
          <a:blip r:embed="rId3" cstate="print"/>
          <a:srcRect/>
          <a:stretch>
            <a:fillRect/>
          </a:stretch>
        </p:blipFill>
        <p:spPr bwMode="auto">
          <a:xfrm>
            <a:off x="3733800" y="4038600"/>
            <a:ext cx="3354414" cy="1219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Συσχέτιση Συχνότητας - Δομής</a:t>
            </a:r>
            <a:endParaRPr lang="en-US" sz="3200" b="1" dirty="0"/>
          </a:p>
        </p:txBody>
      </p:sp>
      <p:sp>
        <p:nvSpPr>
          <p:cNvPr id="4" name="3 - Ορθογώνιο"/>
          <p:cNvSpPr/>
          <p:nvPr/>
        </p:nvSpPr>
        <p:spPr>
          <a:xfrm>
            <a:off x="609600" y="1524000"/>
            <a:ext cx="7772400" cy="2862322"/>
          </a:xfrm>
          <a:prstGeom prst="rect">
            <a:avLst/>
          </a:prstGeom>
        </p:spPr>
        <p:txBody>
          <a:bodyPr wrap="square">
            <a:spAutoFit/>
          </a:bodyPr>
          <a:lstStyle/>
          <a:p>
            <a:pPr>
              <a:lnSpc>
                <a:spcPct val="150000"/>
              </a:lnSpc>
              <a:buFont typeface="Wingdings" pitchFamily="2" charset="2"/>
              <a:buChar char="q"/>
            </a:pPr>
            <a:r>
              <a:rPr lang="el-GR" sz="2400" dirty="0"/>
              <a:t>Η συχνότητα δονήσεως δεσμού </a:t>
            </a:r>
            <a:r>
              <a:rPr lang="el-GR" sz="2400" dirty="0" smtClean="0"/>
              <a:t>μεταξύ δύο </a:t>
            </a:r>
            <a:r>
              <a:rPr lang="el-GR" sz="2400" dirty="0"/>
              <a:t>ατόμων ή ομάδων </a:t>
            </a:r>
            <a:r>
              <a:rPr lang="el-GR" sz="2400" dirty="0" smtClean="0"/>
              <a:t>ατόμων επηρεάζεται </a:t>
            </a:r>
            <a:r>
              <a:rPr lang="el-GR" sz="2400" dirty="0"/>
              <a:t>ελάχιστα από αλλαγές </a:t>
            </a:r>
            <a:r>
              <a:rPr lang="el-GR" sz="2400" dirty="0" smtClean="0"/>
              <a:t>στο μοριακό περιβάλλον.</a:t>
            </a:r>
            <a:endParaRPr lang="el-GR" sz="2400" dirty="0"/>
          </a:p>
          <a:p>
            <a:pPr>
              <a:lnSpc>
                <a:spcPct val="150000"/>
              </a:lnSpc>
              <a:buFont typeface="Wingdings" pitchFamily="2" charset="2"/>
              <a:buChar char="q"/>
            </a:pPr>
            <a:r>
              <a:rPr lang="el-GR" sz="2400" dirty="0" smtClean="0"/>
              <a:t>Παράδειγμα </a:t>
            </a:r>
            <a:r>
              <a:rPr lang="el-GR" sz="2400" dirty="0"/>
              <a:t>η καρβονυλική ομάδα </a:t>
            </a:r>
            <a:r>
              <a:rPr lang="el-GR" sz="2400" dirty="0" smtClean="0"/>
              <a:t>C=O απορροφά </a:t>
            </a:r>
            <a:r>
              <a:rPr lang="el-GR" sz="2400" dirty="0"/>
              <a:t>σε συχνότητα 1700 cm</a:t>
            </a:r>
            <a:r>
              <a:rPr lang="el-GR" sz="2400" baseline="30000" dirty="0"/>
              <a:t>-1</a:t>
            </a:r>
            <a:r>
              <a:rPr lang="el-GR" sz="2400" dirty="0"/>
              <a:t>, </a:t>
            </a:r>
            <a:r>
              <a:rPr lang="el-GR" sz="2400" dirty="0" smtClean="0"/>
              <a:t>για όλες </a:t>
            </a:r>
            <a:r>
              <a:rPr lang="el-GR" sz="2400" dirty="0"/>
              <a:t>τις </a:t>
            </a:r>
            <a:r>
              <a:rPr lang="el-GR" sz="2400" dirty="0" smtClean="0"/>
              <a:t>αλδεΰδες </a:t>
            </a:r>
            <a:r>
              <a:rPr lang="el-GR" sz="2400" dirty="0"/>
              <a:t>και </a:t>
            </a:r>
            <a:r>
              <a:rPr lang="el-GR" sz="2400" dirty="0" smtClean="0"/>
              <a:t>κετόνες.</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Άδειες Χρήσης</a:t>
            </a:r>
            <a:endParaRPr lang="en-US" dirty="0"/>
          </a:p>
        </p:txBody>
      </p:sp>
      <p:sp>
        <p:nvSpPr>
          <p:cNvPr id="5" name="Subtitle 8"/>
          <p:cNvSpPr>
            <a:spLocks noGrp="1"/>
          </p:cNvSpPr>
          <p:nvPr>
            <p:ph idx="1"/>
          </p:nvPr>
        </p:nvSpPr>
        <p:spPr>
          <a:xfrm>
            <a:off x="457200" y="1600200"/>
            <a:ext cx="8229600" cy="4525963"/>
          </a:xfrm>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endParaRPr lang="en-US" sz="2800" dirty="0" smtClean="0"/>
          </a:p>
          <a:p>
            <a:r>
              <a:rPr lang="el-GR" sz="2800" dirty="0"/>
              <a:t>Αναφορά-Μη-Εμπορική Χρήση-Παρόμοια Διανομή </a:t>
            </a:r>
            <a:endParaRPr lang="el-GR" sz="2800" dirty="0" smtClean="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5229200"/>
            <a:ext cx="2639367" cy="9234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06362"/>
            <a:ext cx="9144000" cy="1189038"/>
          </a:xfrm>
        </p:spPr>
        <p:txBody>
          <a:bodyPr>
            <a:noAutofit/>
          </a:bodyPr>
          <a:lstStyle/>
          <a:p>
            <a:r>
              <a:rPr lang="el-GR" sz="3200" b="1" dirty="0"/>
              <a:t>Περιοχές Φάσματος IR με βάση τα άτομα ή </a:t>
            </a:r>
            <a:r>
              <a:rPr lang="el-GR" sz="3200" b="1" dirty="0" smtClean="0"/>
              <a:t>ομάδες των οποίων </a:t>
            </a:r>
            <a:r>
              <a:rPr lang="el-GR" sz="3200" b="1" dirty="0"/>
              <a:t>οι δονήσεις προκαλούν απορρόφηση στην περιοχή</a:t>
            </a:r>
            <a:endParaRPr lang="en-US" sz="3200" b="1" dirty="0"/>
          </a:p>
        </p:txBody>
      </p:sp>
      <p:sp>
        <p:nvSpPr>
          <p:cNvPr id="4" name="3 - Ορθογώνιο"/>
          <p:cNvSpPr/>
          <p:nvPr/>
        </p:nvSpPr>
        <p:spPr>
          <a:xfrm>
            <a:off x="609600" y="1676400"/>
            <a:ext cx="7543800" cy="4401205"/>
          </a:xfrm>
          <a:prstGeom prst="rect">
            <a:avLst/>
          </a:prstGeom>
        </p:spPr>
        <p:txBody>
          <a:bodyPr wrap="square">
            <a:spAutoFit/>
          </a:bodyPr>
          <a:lstStyle/>
          <a:p>
            <a:pPr marL="342900" indent="-342900">
              <a:lnSpc>
                <a:spcPct val="200000"/>
              </a:lnSpc>
              <a:buFont typeface="+mj-lt"/>
              <a:buAutoNum type="arabicPeriod"/>
            </a:pPr>
            <a:r>
              <a:rPr lang="el-GR" sz="2000" b="1" dirty="0"/>
              <a:t>Περιοχή τάσεως υδρογόνου (</a:t>
            </a:r>
            <a:r>
              <a:rPr lang="el-GR" sz="2000" b="1" dirty="0" smtClean="0"/>
              <a:t>4000-2500 </a:t>
            </a:r>
            <a:r>
              <a:rPr lang="en-US" sz="2000" b="1" dirty="0" smtClean="0"/>
              <a:t>cm</a:t>
            </a:r>
            <a:r>
              <a:rPr lang="en-US" sz="2000" b="1" baseline="30000" dirty="0" smtClean="0"/>
              <a:t>-1</a:t>
            </a:r>
            <a:r>
              <a:rPr lang="en-US" sz="2000" b="1" dirty="0"/>
              <a:t>). </a:t>
            </a:r>
            <a:r>
              <a:rPr lang="el-GR" sz="2000" dirty="0"/>
              <a:t>Απορροφούν δονήσεις </a:t>
            </a:r>
            <a:r>
              <a:rPr lang="el-GR" sz="2000" dirty="0" smtClean="0"/>
              <a:t>τάσεως </a:t>
            </a:r>
            <a:r>
              <a:rPr lang="en-US" sz="2000" dirty="0" smtClean="0"/>
              <a:t>C-H</a:t>
            </a:r>
            <a:r>
              <a:rPr lang="en-US" sz="2000" dirty="0"/>
              <a:t>, O-H, N-H, </a:t>
            </a:r>
            <a:r>
              <a:rPr lang="en-US" sz="2000" dirty="0" smtClean="0"/>
              <a:t>S-H</a:t>
            </a:r>
            <a:r>
              <a:rPr lang="el-GR" sz="2000" dirty="0" smtClean="0"/>
              <a:t>.</a:t>
            </a:r>
            <a:endParaRPr lang="en-US" sz="2000" dirty="0"/>
          </a:p>
          <a:p>
            <a:pPr marL="342900" indent="-342900">
              <a:lnSpc>
                <a:spcPct val="200000"/>
              </a:lnSpc>
              <a:buFont typeface="+mj-lt"/>
              <a:buAutoNum type="arabicPeriod"/>
            </a:pPr>
            <a:r>
              <a:rPr lang="el-GR" sz="2000" b="1" dirty="0" smtClean="0"/>
              <a:t>Περιοχή </a:t>
            </a:r>
            <a:r>
              <a:rPr lang="el-GR" sz="2000" b="1" dirty="0"/>
              <a:t>τάσεως τριπλού δεσμού (</a:t>
            </a:r>
            <a:r>
              <a:rPr lang="el-GR" sz="2000" b="1" dirty="0" smtClean="0"/>
              <a:t>2500- 2000 </a:t>
            </a:r>
            <a:r>
              <a:rPr lang="el-GR" sz="2000" b="1" dirty="0"/>
              <a:t>cm</a:t>
            </a:r>
            <a:r>
              <a:rPr lang="el-GR" sz="2000" b="1" baseline="30000" dirty="0"/>
              <a:t>-1</a:t>
            </a:r>
            <a:r>
              <a:rPr lang="el-GR" sz="2000" b="1" dirty="0"/>
              <a:t>). </a:t>
            </a:r>
            <a:r>
              <a:rPr lang="el-GR" sz="2000" dirty="0"/>
              <a:t>Απορροφούν τριπλοί </a:t>
            </a:r>
            <a:r>
              <a:rPr lang="el-GR" sz="2000" dirty="0" smtClean="0"/>
              <a:t>δεσμοί άνθρακος </a:t>
            </a:r>
            <a:r>
              <a:rPr lang="el-GR" sz="2000" dirty="0"/>
              <a:t>– άνθρακος και άνθρακος </a:t>
            </a:r>
            <a:r>
              <a:rPr lang="el-GR" sz="2000" dirty="0" smtClean="0"/>
              <a:t>–αζώτου</a:t>
            </a:r>
            <a:r>
              <a:rPr lang="el-GR" sz="2000" dirty="0"/>
              <a:t>, και οι δύο διπλοί </a:t>
            </a:r>
            <a:r>
              <a:rPr lang="el-GR" sz="2000" dirty="0" smtClean="0"/>
              <a:t>δεσμοί </a:t>
            </a:r>
            <a:r>
              <a:rPr lang="en-US" sz="2000" dirty="0" smtClean="0"/>
              <a:t>(C=C=C</a:t>
            </a:r>
            <a:r>
              <a:rPr lang="en-US" sz="2000" dirty="0"/>
              <a:t>, N=C=O</a:t>
            </a:r>
            <a:r>
              <a:rPr lang="en-US" sz="2000" dirty="0" smtClean="0"/>
              <a:t>)</a:t>
            </a:r>
            <a:r>
              <a:rPr lang="el-GR" sz="2000" dirty="0" smtClean="0"/>
              <a:t>.</a:t>
            </a:r>
          </a:p>
          <a:p>
            <a:pPr marL="342900" indent="-342900">
              <a:lnSpc>
                <a:spcPct val="200000"/>
              </a:lnSpc>
              <a:buFont typeface="+mj-lt"/>
              <a:buAutoNum type="arabicPeriod"/>
            </a:pPr>
            <a:r>
              <a:rPr lang="el-GR" sz="2000" b="1" dirty="0"/>
              <a:t>Περιοχή τάσεως διπλού δεσμού (2000-1600 cm</a:t>
            </a:r>
            <a:r>
              <a:rPr lang="el-GR" sz="2000" b="1" baseline="30000" dirty="0"/>
              <a:t>-1</a:t>
            </a:r>
            <a:r>
              <a:rPr lang="el-GR" sz="2000" b="1" dirty="0" smtClean="0"/>
              <a:t>).</a:t>
            </a:r>
            <a:r>
              <a:rPr lang="el-GR" sz="2000" dirty="0" smtClean="0"/>
              <a:t>Υπεύθυνες για απορρόφηση </a:t>
            </a:r>
            <a:r>
              <a:rPr lang="el-GR" sz="2000" dirty="0"/>
              <a:t>οι δονήσεις δεσμών </a:t>
            </a:r>
            <a:r>
              <a:rPr lang="el-GR" sz="2000" dirty="0" smtClean="0"/>
              <a:t>C=C, </a:t>
            </a:r>
            <a:r>
              <a:rPr lang="en-US" sz="2000" dirty="0" smtClean="0"/>
              <a:t>C=O</a:t>
            </a:r>
            <a:r>
              <a:rPr lang="en-US" sz="2000" dirty="0"/>
              <a:t>, </a:t>
            </a:r>
            <a:r>
              <a:rPr lang="en-US" sz="2000" dirty="0" smtClean="0"/>
              <a:t>C=N</a:t>
            </a:r>
            <a:r>
              <a:rPr lang="el-GR" sz="2000" dirty="0" smtClean="0"/>
              <a:t>.</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228600" y="152400"/>
            <a:ext cx="8610600" cy="1143000"/>
          </a:xfrm>
        </p:spPr>
        <p:txBody>
          <a:bodyPr>
            <a:noAutofit/>
          </a:bodyPr>
          <a:lstStyle/>
          <a:p>
            <a:r>
              <a:rPr lang="el-GR" sz="3200" b="1" dirty="0"/>
              <a:t>Περιοχές Φάσματος IR με βάση τα άτομα ή </a:t>
            </a:r>
            <a:r>
              <a:rPr lang="el-GR" sz="3200" b="1" dirty="0" smtClean="0"/>
              <a:t>ομάδες των οποίων </a:t>
            </a:r>
            <a:r>
              <a:rPr lang="el-GR" sz="3200" b="1" dirty="0"/>
              <a:t>οι δονήσεις προκαλούν απορρόφηση στην περιοχή</a:t>
            </a:r>
            <a:endParaRPr lang="en-US" sz="3200" b="1" dirty="0"/>
          </a:p>
        </p:txBody>
      </p:sp>
      <p:sp>
        <p:nvSpPr>
          <p:cNvPr id="5" name="4 - Ορθογώνιο"/>
          <p:cNvSpPr/>
          <p:nvPr/>
        </p:nvSpPr>
        <p:spPr>
          <a:xfrm>
            <a:off x="228600" y="1371600"/>
            <a:ext cx="8686800" cy="5016758"/>
          </a:xfrm>
          <a:prstGeom prst="rect">
            <a:avLst/>
          </a:prstGeom>
        </p:spPr>
        <p:txBody>
          <a:bodyPr wrap="square">
            <a:spAutoFit/>
          </a:bodyPr>
          <a:lstStyle/>
          <a:p>
            <a:pPr marL="342900" indent="-342900">
              <a:lnSpc>
                <a:spcPct val="200000"/>
              </a:lnSpc>
              <a:buFont typeface="+mj-lt"/>
              <a:buAutoNum type="arabicPeriod" startAt="4"/>
            </a:pPr>
            <a:r>
              <a:rPr lang="el-GR" sz="2000" b="1" dirty="0"/>
              <a:t>Περιοχή τάσεως και κάμψεως απλού δεσμού (</a:t>
            </a:r>
            <a:r>
              <a:rPr lang="el-GR" sz="2000" b="1" dirty="0" smtClean="0"/>
              <a:t>1500-700 </a:t>
            </a:r>
            <a:r>
              <a:rPr lang="en-US" sz="2000" b="1" dirty="0" smtClean="0"/>
              <a:t>cm</a:t>
            </a:r>
            <a:r>
              <a:rPr lang="en-US" sz="2000" b="1" baseline="30000" dirty="0" smtClean="0"/>
              <a:t>-1</a:t>
            </a:r>
            <a:r>
              <a:rPr lang="en-US" sz="2000" b="1" dirty="0" smtClean="0"/>
              <a:t>).</a:t>
            </a:r>
            <a:r>
              <a:rPr lang="el-GR" sz="2000" b="1" dirty="0" smtClean="0"/>
              <a:t> </a:t>
            </a:r>
            <a:r>
              <a:rPr lang="el-GR" sz="2000" dirty="0" smtClean="0"/>
              <a:t>Εμφανίζονται </a:t>
            </a:r>
            <a:r>
              <a:rPr lang="el-GR" sz="2000" dirty="0"/>
              <a:t>πολλές απορροφήσεις, </a:t>
            </a:r>
            <a:r>
              <a:rPr lang="el-GR" sz="2000" dirty="0" smtClean="0"/>
              <a:t>δονήσεις κάμψεως </a:t>
            </a:r>
            <a:r>
              <a:rPr lang="el-GR" sz="2000" dirty="0"/>
              <a:t>δεσμών C-H και δονήσεις τάσεως </a:t>
            </a:r>
            <a:r>
              <a:rPr lang="el-GR" sz="2000" dirty="0" smtClean="0"/>
              <a:t>και κάμψεως </a:t>
            </a:r>
            <a:r>
              <a:rPr lang="el-GR" sz="2000" dirty="0"/>
              <a:t>απλών δεσμών μεθυλενίου, </a:t>
            </a:r>
            <a:r>
              <a:rPr lang="el-GR" sz="2000" dirty="0" smtClean="0"/>
              <a:t>μεθυλίου, </a:t>
            </a:r>
            <a:r>
              <a:rPr lang="el-GR" sz="2000" dirty="0" err="1" smtClean="0"/>
              <a:t>αμινομάδων</a:t>
            </a:r>
            <a:r>
              <a:rPr lang="el-GR" sz="2000" dirty="0" smtClean="0"/>
              <a:t>.</a:t>
            </a:r>
            <a:endParaRPr lang="el-GR" sz="2000" dirty="0"/>
          </a:p>
          <a:p>
            <a:pPr>
              <a:lnSpc>
                <a:spcPct val="200000"/>
              </a:lnSpc>
              <a:buFont typeface="Wingdings" pitchFamily="2" charset="2"/>
              <a:buChar char="Ø"/>
            </a:pPr>
            <a:r>
              <a:rPr lang="el-GR" sz="2000" dirty="0"/>
              <a:t>Ονομάζεται </a:t>
            </a:r>
            <a:r>
              <a:rPr lang="el-GR" sz="2000" b="1" dirty="0"/>
              <a:t>περιοχή αποτυπωμάτων </a:t>
            </a:r>
            <a:r>
              <a:rPr lang="el-GR" sz="2000" dirty="0"/>
              <a:t>(</a:t>
            </a:r>
            <a:r>
              <a:rPr lang="el-GR" sz="2000" dirty="0" err="1"/>
              <a:t>fingerprint</a:t>
            </a:r>
            <a:r>
              <a:rPr lang="el-GR" sz="2000" dirty="0"/>
              <a:t> region).</a:t>
            </a:r>
          </a:p>
          <a:p>
            <a:pPr>
              <a:lnSpc>
                <a:spcPct val="200000"/>
              </a:lnSpc>
            </a:pPr>
            <a:r>
              <a:rPr lang="el-GR" sz="2000" dirty="0"/>
              <a:t>Το φάσμα στην περιοχή αυτή χαρακτηρίζει το </a:t>
            </a:r>
            <a:r>
              <a:rPr lang="el-GR" sz="2000" dirty="0" smtClean="0"/>
              <a:t>μόριο ως </a:t>
            </a:r>
            <a:r>
              <a:rPr lang="el-GR" sz="2000" dirty="0"/>
              <a:t>σύνολο (</a:t>
            </a:r>
            <a:r>
              <a:rPr lang="el-GR" sz="2000" dirty="0" smtClean="0"/>
              <a:t>δακτυλικό αποτύπωμα).</a:t>
            </a:r>
          </a:p>
          <a:p>
            <a:pPr marL="457200" indent="-457200">
              <a:lnSpc>
                <a:spcPct val="200000"/>
              </a:lnSpc>
              <a:buFont typeface="+mj-lt"/>
              <a:buAutoNum type="arabicPeriod" startAt="5"/>
            </a:pPr>
            <a:r>
              <a:rPr lang="el-GR" sz="2000" b="1" dirty="0" smtClean="0"/>
              <a:t>Περιοχή </a:t>
            </a:r>
            <a:r>
              <a:rPr lang="el-GR" sz="2000" b="1" dirty="0"/>
              <a:t>άπω υπερύθρου </a:t>
            </a:r>
            <a:r>
              <a:rPr lang="el-GR" sz="2000" b="1" dirty="0" smtClean="0"/>
              <a:t>(ν </a:t>
            </a:r>
            <a:r>
              <a:rPr lang="el-GR" sz="2000" b="1" dirty="0"/>
              <a:t>&lt; 400 cm</a:t>
            </a:r>
            <a:r>
              <a:rPr lang="el-GR" sz="2000" b="1" baseline="30000" dirty="0"/>
              <a:t>-1</a:t>
            </a:r>
            <a:r>
              <a:rPr lang="el-GR" sz="2000" b="1" dirty="0" smtClean="0"/>
              <a:t>).</a:t>
            </a:r>
            <a:r>
              <a:rPr lang="el-GR" sz="2000" dirty="0" smtClean="0">
                <a:cs typeface="Arial" pitchFamily="34" charset="0"/>
              </a:rPr>
              <a:t> Υπάρχει μόνο μια IR-δραστική θεμελιώδης δόνηση πέραν των 400 cm</a:t>
            </a:r>
            <a:r>
              <a:rPr lang="el-GR" sz="2000" baseline="30000" dirty="0" smtClean="0">
                <a:cs typeface="Arial" pitchFamily="34" charset="0"/>
              </a:rPr>
              <a:t>-1</a:t>
            </a:r>
            <a:r>
              <a:rPr lang="el-GR" sz="2000" dirty="0" smtClean="0">
                <a:cs typeface="Arial" pitchFamily="34" charset="0"/>
              </a:rPr>
              <a:t>, η δόνηση τάσεως </a:t>
            </a:r>
            <a:r>
              <a:rPr lang="en-US" sz="2000" dirty="0" smtClean="0">
                <a:cs typeface="Arial" pitchFamily="34" charset="0"/>
              </a:rPr>
              <a:t>H-F </a:t>
            </a:r>
            <a:r>
              <a:rPr lang="el-GR" sz="2000" dirty="0" smtClean="0">
                <a:cs typeface="Arial" pitchFamily="34" charset="0"/>
              </a:rPr>
              <a:t>του </a:t>
            </a:r>
            <a:r>
              <a:rPr lang="en-US" sz="2000" dirty="0" smtClean="0">
                <a:cs typeface="Arial" pitchFamily="34" charset="0"/>
              </a:rPr>
              <a:t>HF</a:t>
            </a:r>
            <a:r>
              <a:rPr lang="el-GR" sz="2000" dirty="0" smtClean="0">
                <a:cs typeface="Arial" pitchFamily="34" charset="0"/>
              </a:rPr>
              <a:t>.</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Γραφική Απεικόνιση Φάσματος </a:t>
            </a:r>
            <a:r>
              <a:rPr lang="en-US" sz="3200" b="1" dirty="0" smtClean="0"/>
              <a:t>IR</a:t>
            </a:r>
            <a:r>
              <a:rPr lang="el-GR" sz="3200" b="1" dirty="0" smtClean="0"/>
              <a:t>-Παράδειγμα 1-οκτενίου</a:t>
            </a:r>
            <a:endParaRPr lang="en-US" sz="3200" b="1" dirty="0"/>
          </a:p>
        </p:txBody>
      </p:sp>
      <p:pic>
        <p:nvPicPr>
          <p:cNvPr id="37891" name="Picture 3" descr="C:\Users\Fotis\Desktop\ir2.gif"/>
          <p:cNvPicPr>
            <a:picLocks noChangeAspect="1" noChangeArrowheads="1"/>
          </p:cNvPicPr>
          <p:nvPr/>
        </p:nvPicPr>
        <p:blipFill>
          <a:blip r:embed="rId3" cstate="print"/>
          <a:srcRect/>
          <a:stretch>
            <a:fillRect/>
          </a:stretch>
        </p:blipFill>
        <p:spPr bwMode="auto">
          <a:xfrm>
            <a:off x="1676400" y="3041551"/>
            <a:ext cx="5721081" cy="3529467"/>
          </a:xfrm>
          <a:prstGeom prst="rect">
            <a:avLst/>
          </a:prstGeom>
          <a:noFill/>
        </p:spPr>
      </p:pic>
      <p:sp>
        <p:nvSpPr>
          <p:cNvPr id="6" name="5 - Ορθογώνιο"/>
          <p:cNvSpPr/>
          <p:nvPr/>
        </p:nvSpPr>
        <p:spPr>
          <a:xfrm>
            <a:off x="609600" y="1542178"/>
            <a:ext cx="7696200" cy="1429622"/>
          </a:xfrm>
          <a:prstGeom prst="rect">
            <a:avLst/>
          </a:prstGeom>
        </p:spPr>
        <p:txBody>
          <a:bodyPr wrap="square">
            <a:spAutoFit/>
          </a:bodyPr>
          <a:lstStyle/>
          <a:p>
            <a:pPr>
              <a:lnSpc>
                <a:spcPct val="150000"/>
              </a:lnSpc>
              <a:buFont typeface="Wingdings" pitchFamily="2" charset="2"/>
              <a:buChar char="q"/>
            </a:pPr>
            <a:r>
              <a:rPr lang="el-GR" sz="2000" dirty="0"/>
              <a:t>Μεταβολή διαπερατότητας (τεταγμένη) </a:t>
            </a:r>
            <a:r>
              <a:rPr lang="el-GR" sz="2000" dirty="0" smtClean="0"/>
              <a:t>ή απορρόφησης </a:t>
            </a:r>
            <a:r>
              <a:rPr lang="el-GR" sz="2000" dirty="0"/>
              <a:t>(</a:t>
            </a:r>
            <a:r>
              <a:rPr lang="el-GR" sz="2000" dirty="0" smtClean="0"/>
              <a:t>σπάνια) συναρτήσει μήκους </a:t>
            </a:r>
            <a:r>
              <a:rPr lang="el-GR" sz="2000" dirty="0"/>
              <a:t>κύματος σε μm ή συνηθέστερα </a:t>
            </a:r>
            <a:r>
              <a:rPr lang="el-GR" sz="2000" dirty="0" smtClean="0"/>
              <a:t>του κυματαρίθμου </a:t>
            </a:r>
            <a:r>
              <a:rPr lang="el-GR" sz="2000" dirty="0"/>
              <a:t>σε </a:t>
            </a:r>
            <a:r>
              <a:rPr lang="en-US" sz="2000" dirty="0" smtClean="0"/>
              <a:t>cm</a:t>
            </a:r>
            <a:r>
              <a:rPr lang="en-US" sz="2000" baseline="30000" dirty="0" smtClean="0"/>
              <a:t>-1</a:t>
            </a:r>
            <a:endParaRPr lang="en-US" sz="2000" baseline="30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44562"/>
          </a:xfrm>
        </p:spPr>
        <p:txBody>
          <a:bodyPr>
            <a:noAutofit/>
          </a:bodyPr>
          <a:lstStyle/>
          <a:p>
            <a:r>
              <a:rPr lang="el-GR" sz="3200" b="1" dirty="0" smtClean="0"/>
              <a:t>Πίνακας συχνοτήτων οργανικών χαρακτηριστικών ομάδων</a:t>
            </a:r>
            <a:endParaRPr lang="en-US" sz="3200" b="1" dirty="0"/>
          </a:p>
        </p:txBody>
      </p:sp>
      <p:pic>
        <p:nvPicPr>
          <p:cNvPr id="38915" name="Picture 3" descr="C:\Users\Fotis\Desktop\ir3.png"/>
          <p:cNvPicPr>
            <a:picLocks noChangeAspect="1" noChangeArrowheads="1"/>
          </p:cNvPicPr>
          <p:nvPr/>
        </p:nvPicPr>
        <p:blipFill>
          <a:blip r:embed="rId3" cstate="print"/>
          <a:srcRect/>
          <a:stretch>
            <a:fillRect/>
          </a:stretch>
        </p:blipFill>
        <p:spPr bwMode="auto">
          <a:xfrm>
            <a:off x="1510550" y="1600200"/>
            <a:ext cx="5957050" cy="4653523"/>
          </a:xfrm>
          <a:prstGeom prst="rect">
            <a:avLst/>
          </a:prstGeom>
          <a:noFill/>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792162"/>
          </a:xfrm>
        </p:spPr>
        <p:txBody>
          <a:bodyPr>
            <a:normAutofit fontScale="90000"/>
          </a:bodyPr>
          <a:lstStyle/>
          <a:p>
            <a:r>
              <a:rPr lang="el-GR" sz="3200" b="1" dirty="0" smtClean="0"/>
              <a:t>Οργανολογία</a:t>
            </a:r>
            <a:r>
              <a:rPr lang="el-GR" sz="3200" b="1" dirty="0"/>
              <a:t/>
            </a:r>
            <a:br>
              <a:rPr lang="el-GR" sz="3200" b="1" dirty="0"/>
            </a:br>
            <a:r>
              <a:rPr lang="el-GR" sz="3200" b="1" dirty="0" smtClean="0"/>
              <a:t>Φασματοφωτομετρίας </a:t>
            </a:r>
            <a:r>
              <a:rPr lang="en-US" sz="3200" b="1" dirty="0"/>
              <a:t>IR</a:t>
            </a:r>
          </a:p>
        </p:txBody>
      </p:sp>
      <p:sp>
        <p:nvSpPr>
          <p:cNvPr id="4" name="3 - Ορθογώνιο"/>
          <p:cNvSpPr/>
          <p:nvPr/>
        </p:nvSpPr>
        <p:spPr>
          <a:xfrm>
            <a:off x="381000" y="1079573"/>
            <a:ext cx="8610600" cy="4199611"/>
          </a:xfrm>
          <a:prstGeom prst="rect">
            <a:avLst/>
          </a:prstGeom>
        </p:spPr>
        <p:txBody>
          <a:bodyPr wrap="square">
            <a:spAutoFit/>
          </a:bodyPr>
          <a:lstStyle/>
          <a:p>
            <a:pPr>
              <a:lnSpc>
                <a:spcPct val="150000"/>
              </a:lnSpc>
              <a:buFont typeface="Wingdings" pitchFamily="2" charset="2"/>
              <a:buChar char="q"/>
            </a:pPr>
            <a:r>
              <a:rPr lang="el-GR" sz="2000" dirty="0" smtClean="0"/>
              <a:t>Ίδιες λειτουργικές μονάδες με φασματοφωτόμετρα </a:t>
            </a:r>
            <a:r>
              <a:rPr lang="en-US" sz="2000" dirty="0" smtClean="0"/>
              <a:t>UV-Vis</a:t>
            </a:r>
          </a:p>
          <a:p>
            <a:pPr>
              <a:lnSpc>
                <a:spcPct val="150000"/>
              </a:lnSpc>
              <a:buFont typeface="Wingdings" pitchFamily="2" charset="2"/>
              <a:buChar char="q"/>
            </a:pPr>
            <a:r>
              <a:rPr lang="el-GR" sz="2000" dirty="0" smtClean="0"/>
              <a:t>Βασική διαφορά η θέση της κυψελίδας</a:t>
            </a:r>
          </a:p>
          <a:p>
            <a:pPr>
              <a:lnSpc>
                <a:spcPct val="150000"/>
              </a:lnSpc>
              <a:buFont typeface="Wingdings" pitchFamily="2" charset="2"/>
              <a:buChar char="ü"/>
            </a:pPr>
            <a:r>
              <a:rPr lang="el-GR" sz="2000" dirty="0" smtClean="0"/>
              <a:t>UV-</a:t>
            </a:r>
            <a:r>
              <a:rPr lang="el-GR" sz="2000" dirty="0" err="1" smtClean="0"/>
              <a:t>Vis:</a:t>
            </a:r>
            <a:r>
              <a:rPr lang="el-GR" sz="2000" dirty="0" smtClean="0"/>
              <a:t> η κυψελίδα μετά το μονοχρωμάτορα για να αποφευχθεί αποσύνθεση ορισμένων ενώσεων κατά την έκθεση του δείγματος σε ισχυρή ακτινοβολία UV</a:t>
            </a:r>
          </a:p>
          <a:p>
            <a:pPr>
              <a:lnSpc>
                <a:spcPct val="150000"/>
              </a:lnSpc>
              <a:buFont typeface="Wingdings" pitchFamily="2" charset="2"/>
              <a:buChar char="ü"/>
            </a:pPr>
            <a:r>
              <a:rPr lang="el-GR" sz="2000" dirty="0" smtClean="0"/>
              <a:t>IR: το δείγμα τοποθετείται πριν το μονοχρωμάτορα: </a:t>
            </a:r>
          </a:p>
          <a:p>
            <a:pPr>
              <a:lnSpc>
                <a:spcPct val="150000"/>
              </a:lnSpc>
            </a:pPr>
            <a:r>
              <a:rPr lang="el-GR" sz="2000" dirty="0" smtClean="0"/>
              <a:t>• Για ελαχιστοποίηση παράσιτης ακτινοβολίας από το δείγμα και την κυψελίδα</a:t>
            </a:r>
          </a:p>
          <a:p>
            <a:pPr>
              <a:lnSpc>
                <a:spcPct val="150000"/>
              </a:lnSpc>
            </a:pPr>
            <a:r>
              <a:rPr lang="el-GR" sz="2000" dirty="0" smtClean="0"/>
              <a:t>• Για προφύλαξη του (θερμικού) ανιχνευτή από ακτινοβολία που δεν επιλέγεται από το μονοχρωμάτορα</a:t>
            </a:r>
          </a:p>
          <a:p>
            <a:pPr>
              <a:lnSpc>
                <a:spcPct val="150000"/>
              </a:lnSpc>
              <a:buFont typeface="Wingdings" pitchFamily="2" charset="2"/>
              <a:buChar char="ü"/>
            </a:pPr>
            <a:r>
              <a:rPr lang="el-GR" sz="2000" dirty="0" smtClean="0"/>
              <a:t>Η παράσιτη ακτινοβολία σοβαρό πρόβλημα στο IR παρά στο </a:t>
            </a:r>
            <a:r>
              <a:rPr lang="en-US" sz="2000" dirty="0" smtClean="0"/>
              <a:t>UV-Vis</a:t>
            </a:r>
            <a:endParaRPr lang="en-US" sz="2000" dirty="0"/>
          </a:p>
        </p:txBody>
      </p:sp>
      <p:pic>
        <p:nvPicPr>
          <p:cNvPr id="5" name="Picture 38"/>
          <p:cNvPicPr/>
          <p:nvPr/>
        </p:nvPicPr>
        <p:blipFill>
          <a:blip r:embed="rId3" cstate="print"/>
          <a:srcRect/>
          <a:stretch>
            <a:fillRect/>
          </a:stretch>
        </p:blipFill>
        <p:spPr bwMode="auto">
          <a:xfrm>
            <a:off x="2133600" y="5334000"/>
            <a:ext cx="4495800" cy="1447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44562"/>
          </a:xfrm>
        </p:spPr>
        <p:txBody>
          <a:bodyPr>
            <a:noAutofit/>
          </a:bodyPr>
          <a:lstStyle/>
          <a:p>
            <a:r>
              <a:rPr lang="el-GR" sz="3200" b="1" dirty="0" smtClean="0"/>
              <a:t>Οργανολογία</a:t>
            </a:r>
            <a:br>
              <a:rPr lang="el-GR" sz="3200" b="1" dirty="0" smtClean="0"/>
            </a:br>
            <a:r>
              <a:rPr lang="el-GR" sz="3200" b="1" dirty="0" smtClean="0"/>
              <a:t>Φασματοφωτομετρίας </a:t>
            </a:r>
            <a:r>
              <a:rPr lang="en-US" sz="3200" b="1" dirty="0" smtClean="0"/>
              <a:t>IR</a:t>
            </a:r>
            <a:endParaRPr lang="en-US" sz="3200" dirty="0"/>
          </a:p>
        </p:txBody>
      </p:sp>
      <p:sp>
        <p:nvSpPr>
          <p:cNvPr id="4" name="3 - Ορθογώνιο"/>
          <p:cNvSpPr/>
          <p:nvPr/>
        </p:nvSpPr>
        <p:spPr>
          <a:xfrm>
            <a:off x="609600" y="1752600"/>
            <a:ext cx="7924800" cy="3682226"/>
          </a:xfrm>
          <a:prstGeom prst="rect">
            <a:avLst/>
          </a:prstGeom>
        </p:spPr>
        <p:txBody>
          <a:bodyPr wrap="square">
            <a:spAutoFit/>
          </a:bodyPr>
          <a:lstStyle/>
          <a:p>
            <a:pPr>
              <a:lnSpc>
                <a:spcPct val="200000"/>
              </a:lnSpc>
              <a:buFont typeface="Wingdings" pitchFamily="2" charset="2"/>
              <a:buChar char="Ø"/>
            </a:pPr>
            <a:r>
              <a:rPr lang="el-GR" sz="2400" dirty="0"/>
              <a:t>Κατά αποκλειστικότητα διπλής δέσμης </a:t>
            </a:r>
            <a:r>
              <a:rPr lang="el-GR" sz="2400" dirty="0" smtClean="0"/>
              <a:t>– μηδενισμού</a:t>
            </a:r>
            <a:endParaRPr lang="el-GR" sz="2400" dirty="0"/>
          </a:p>
          <a:p>
            <a:pPr>
              <a:lnSpc>
                <a:spcPct val="200000"/>
              </a:lnSpc>
              <a:buFont typeface="Wingdings" pitchFamily="2" charset="2"/>
              <a:buChar char="ü"/>
            </a:pPr>
            <a:r>
              <a:rPr lang="el-GR" sz="2400" dirty="0" smtClean="0"/>
              <a:t>Μείωση </a:t>
            </a:r>
            <a:r>
              <a:rPr lang="el-GR" sz="2400" dirty="0"/>
              <a:t>παρεμποδιστικής δράσης </a:t>
            </a:r>
            <a:r>
              <a:rPr lang="el-GR" sz="2400" dirty="0" smtClean="0"/>
              <a:t>υδρατμών και </a:t>
            </a:r>
            <a:r>
              <a:rPr lang="el-GR" sz="2400" dirty="0"/>
              <a:t>CO2 ατμόσφαιρας (εμφανίζουν </a:t>
            </a:r>
            <a:r>
              <a:rPr lang="el-GR" sz="2400" dirty="0" smtClean="0"/>
              <a:t>πολλές ταινίες </a:t>
            </a:r>
            <a:r>
              <a:rPr lang="el-GR" sz="2400" dirty="0"/>
              <a:t>απορροφήσεως στην περιοχή </a:t>
            </a:r>
            <a:r>
              <a:rPr lang="el-GR" sz="2400" dirty="0" smtClean="0"/>
              <a:t>2,7-15 μ</a:t>
            </a:r>
            <a:r>
              <a:rPr lang="en-US" sz="2400" dirty="0"/>
              <a:t>m)</a:t>
            </a:r>
          </a:p>
          <a:p>
            <a:pPr>
              <a:lnSpc>
                <a:spcPct val="200000"/>
              </a:lnSpc>
              <a:buFont typeface="Wingdings" pitchFamily="2" charset="2"/>
              <a:buChar char="ü"/>
            </a:pPr>
            <a:r>
              <a:rPr lang="el-GR" sz="2400" dirty="0" smtClean="0"/>
              <a:t>Ελαχιστοποίηση </a:t>
            </a:r>
            <a:r>
              <a:rPr lang="el-GR" sz="2400" dirty="0"/>
              <a:t>επίδρασης </a:t>
            </a:r>
            <a:r>
              <a:rPr lang="el-GR" sz="2400" dirty="0" smtClean="0"/>
              <a:t>σκέδασης ακτινοβολίας</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8229600" cy="914400"/>
          </a:xfrm>
        </p:spPr>
        <p:txBody>
          <a:bodyPr>
            <a:normAutofit/>
          </a:bodyPr>
          <a:lstStyle/>
          <a:p>
            <a:r>
              <a:rPr lang="el-GR" sz="3200" b="1" dirty="0"/>
              <a:t>Πηγές Ακτινοβολίας </a:t>
            </a:r>
            <a:r>
              <a:rPr lang="en-US" sz="3200" b="1" dirty="0"/>
              <a:t>IR</a:t>
            </a:r>
          </a:p>
        </p:txBody>
      </p:sp>
      <p:sp>
        <p:nvSpPr>
          <p:cNvPr id="4" name="3 - Ορθογώνιο"/>
          <p:cNvSpPr/>
          <p:nvPr/>
        </p:nvSpPr>
        <p:spPr>
          <a:xfrm>
            <a:off x="533400" y="1066800"/>
            <a:ext cx="8610600" cy="5632311"/>
          </a:xfrm>
          <a:prstGeom prst="rect">
            <a:avLst/>
          </a:prstGeom>
        </p:spPr>
        <p:txBody>
          <a:bodyPr wrap="square">
            <a:spAutoFit/>
          </a:bodyPr>
          <a:lstStyle/>
          <a:p>
            <a:pPr>
              <a:lnSpc>
                <a:spcPct val="150000"/>
              </a:lnSpc>
              <a:buFont typeface="Wingdings" pitchFamily="2" charset="2"/>
              <a:buChar char="q"/>
            </a:pPr>
            <a:r>
              <a:rPr lang="el-GR" sz="2000" dirty="0"/>
              <a:t>Λυχνία βολφραμίου (σε φθηνά όργανα)</a:t>
            </a:r>
          </a:p>
          <a:p>
            <a:pPr>
              <a:lnSpc>
                <a:spcPct val="150000"/>
              </a:lnSpc>
              <a:buFont typeface="Wingdings" pitchFamily="2" charset="2"/>
              <a:buChar char="q"/>
            </a:pPr>
            <a:r>
              <a:rPr lang="el-GR" sz="2000" dirty="0" smtClean="0"/>
              <a:t>Κυρίως</a:t>
            </a:r>
            <a:r>
              <a:rPr lang="el-GR" sz="2000" dirty="0"/>
              <a:t>:</a:t>
            </a:r>
          </a:p>
          <a:p>
            <a:pPr>
              <a:lnSpc>
                <a:spcPct val="150000"/>
              </a:lnSpc>
              <a:buFont typeface="Wingdings" pitchFamily="2" charset="2"/>
              <a:buChar char="ü"/>
            </a:pPr>
            <a:r>
              <a:rPr lang="el-GR" sz="2000" dirty="0"/>
              <a:t>– Λυχνία πυρακτώσεως </a:t>
            </a:r>
            <a:r>
              <a:rPr lang="el-GR" sz="2000" dirty="0" err="1" smtClean="0"/>
              <a:t>Nernst</a:t>
            </a:r>
            <a:r>
              <a:rPr lang="el-GR" sz="2000" dirty="0"/>
              <a:t> </a:t>
            </a:r>
            <a:r>
              <a:rPr lang="el-GR" sz="2000" dirty="0" smtClean="0"/>
              <a:t>(0,4-20 μm) :Οξείδια </a:t>
            </a:r>
            <a:r>
              <a:rPr lang="el-GR" sz="2000" dirty="0"/>
              <a:t>σπάνιων γαιών (ZrO2+Y2O3), </a:t>
            </a:r>
            <a:r>
              <a:rPr lang="el-GR" sz="2000" dirty="0" smtClean="0"/>
              <a:t>σχήμα κοίλης </a:t>
            </a:r>
            <a:r>
              <a:rPr lang="el-GR" sz="2000" dirty="0"/>
              <a:t>καθόδου, θερμαίνεται ηλεκτρικά 1500 </a:t>
            </a:r>
            <a:r>
              <a:rPr lang="el-GR" sz="2000" dirty="0" smtClean="0"/>
              <a:t>– 2000 </a:t>
            </a:r>
            <a:r>
              <a:rPr lang="el-GR" sz="2000" baseline="30000" dirty="0"/>
              <a:t>ο</a:t>
            </a:r>
            <a:r>
              <a:rPr lang="en-US" sz="2000" dirty="0"/>
              <a:t>C</a:t>
            </a:r>
          </a:p>
          <a:p>
            <a:pPr>
              <a:lnSpc>
                <a:spcPct val="150000"/>
              </a:lnSpc>
              <a:buFont typeface="Wingdings" pitchFamily="2" charset="2"/>
              <a:buChar char="ü"/>
            </a:pPr>
            <a:r>
              <a:rPr lang="el-GR" sz="2000" dirty="0"/>
              <a:t>– Λυχνία </a:t>
            </a:r>
            <a:r>
              <a:rPr lang="en-US" sz="2000" dirty="0" err="1"/>
              <a:t>Globar</a:t>
            </a:r>
            <a:r>
              <a:rPr lang="en-US" sz="2000" dirty="0"/>
              <a:t> (1-10 </a:t>
            </a:r>
            <a:r>
              <a:rPr lang="el-GR" sz="2000" dirty="0"/>
              <a:t>μ</a:t>
            </a:r>
            <a:r>
              <a:rPr lang="en-US" sz="2000" dirty="0" smtClean="0"/>
              <a:t>m)</a:t>
            </a:r>
            <a:r>
              <a:rPr lang="el-GR" sz="2000" dirty="0" smtClean="0"/>
              <a:t>: Ράβδος </a:t>
            </a:r>
            <a:r>
              <a:rPr lang="el-GR" sz="2000" dirty="0"/>
              <a:t>από φρυγμένο </a:t>
            </a:r>
            <a:r>
              <a:rPr lang="el-GR" sz="2000" dirty="0" err="1" smtClean="0"/>
              <a:t>πυριτιοκαρβίδιο</a:t>
            </a:r>
            <a:r>
              <a:rPr lang="el-GR" sz="2000" dirty="0" smtClean="0"/>
              <a:t> (</a:t>
            </a:r>
            <a:r>
              <a:rPr lang="el-GR" sz="2000" dirty="0" err="1" smtClean="0"/>
              <a:t>SiC</a:t>
            </a:r>
            <a:r>
              <a:rPr lang="el-GR" sz="2000" dirty="0"/>
              <a:t>), θερμαίνεται στους 1300-1700 </a:t>
            </a:r>
            <a:r>
              <a:rPr lang="el-GR" sz="2000" baseline="30000" dirty="0" err="1" smtClean="0"/>
              <a:t>ο</a:t>
            </a:r>
            <a:r>
              <a:rPr lang="el-GR" sz="2000" dirty="0" err="1" smtClean="0"/>
              <a:t>C</a:t>
            </a:r>
            <a:endParaRPr lang="el-GR" sz="2000" dirty="0" smtClean="0"/>
          </a:p>
          <a:p>
            <a:pPr>
              <a:lnSpc>
                <a:spcPct val="150000"/>
              </a:lnSpc>
              <a:buFont typeface="Wingdings" pitchFamily="2" charset="2"/>
              <a:buChar char="ü"/>
            </a:pPr>
            <a:endParaRPr lang="el-GR" sz="2000" dirty="0" smtClean="0"/>
          </a:p>
          <a:p>
            <a:pPr>
              <a:lnSpc>
                <a:spcPct val="150000"/>
              </a:lnSpc>
              <a:buFont typeface="Wingdings" pitchFamily="2" charset="2"/>
              <a:buChar char="Ø"/>
            </a:pPr>
            <a:r>
              <a:rPr lang="el-GR" sz="2000" dirty="0"/>
              <a:t>Φάσμα εκπομπής πηγών </a:t>
            </a:r>
            <a:r>
              <a:rPr lang="el-GR" sz="2000" dirty="0" smtClean="0"/>
              <a:t>εμφανίζει μέγιστο </a:t>
            </a:r>
            <a:r>
              <a:rPr lang="el-GR" sz="2000" dirty="0"/>
              <a:t>2-3 μm, με απότομη πτώση σε</a:t>
            </a:r>
          </a:p>
          <a:p>
            <a:pPr>
              <a:lnSpc>
                <a:spcPct val="150000"/>
              </a:lnSpc>
            </a:pPr>
            <a:r>
              <a:rPr lang="el-GR" sz="2000" dirty="0"/>
              <a:t>μικρότερα και μεγαλύτερα μήκη </a:t>
            </a:r>
            <a:r>
              <a:rPr lang="el-GR" sz="2000" dirty="0" smtClean="0"/>
              <a:t>κύματος </a:t>
            </a:r>
          </a:p>
          <a:p>
            <a:pPr>
              <a:lnSpc>
                <a:spcPct val="150000"/>
              </a:lnSpc>
            </a:pPr>
            <a:r>
              <a:rPr lang="el-GR" sz="2000" dirty="0" smtClean="0"/>
              <a:t>• </a:t>
            </a:r>
            <a:r>
              <a:rPr lang="el-GR" sz="2000" dirty="0"/>
              <a:t>Ανάγκη χρήσεως διάταξης διπλής δέσμης</a:t>
            </a:r>
          </a:p>
          <a:p>
            <a:pPr>
              <a:lnSpc>
                <a:spcPct val="150000"/>
              </a:lnSpc>
            </a:pPr>
            <a:r>
              <a:rPr lang="el-GR" sz="2000" dirty="0"/>
              <a:t>• Κύριο πρόβλημα η μικρή ένταση </a:t>
            </a:r>
            <a:r>
              <a:rPr lang="el-GR" sz="2000" dirty="0" smtClean="0"/>
              <a:t>πηγών ακτινοβολίας</a:t>
            </a:r>
            <a:endParaRPr lang="el-GR" sz="2000" dirty="0"/>
          </a:p>
          <a:p>
            <a:pPr>
              <a:lnSpc>
                <a:spcPct val="150000"/>
              </a:lnSpc>
              <a:buFont typeface="Wingdings" pitchFamily="2" charset="2"/>
              <a:buChar char="ü"/>
            </a:pPr>
            <a:r>
              <a:rPr lang="el-GR" sz="2000" dirty="0"/>
              <a:t>– Υπερνίκηση προβλήματος με χρήση </a:t>
            </a:r>
            <a:r>
              <a:rPr lang="el-GR" sz="2000" dirty="0" smtClean="0"/>
              <a:t>λυχνίας λέιζερ</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Επιλογείς Μήκους Κύματος</a:t>
            </a:r>
            <a:br>
              <a:rPr lang="el-GR" sz="3200" b="1" dirty="0"/>
            </a:br>
            <a:r>
              <a:rPr lang="el-GR" sz="3200" b="1" dirty="0"/>
              <a:t>περιοχή </a:t>
            </a:r>
            <a:r>
              <a:rPr lang="en-US" sz="3200" b="1" dirty="0"/>
              <a:t>IR</a:t>
            </a:r>
          </a:p>
        </p:txBody>
      </p:sp>
      <p:sp>
        <p:nvSpPr>
          <p:cNvPr id="4" name="3 - Ορθογώνιο"/>
          <p:cNvSpPr/>
          <p:nvPr/>
        </p:nvSpPr>
        <p:spPr>
          <a:xfrm>
            <a:off x="304800" y="1371600"/>
            <a:ext cx="8610600" cy="4401205"/>
          </a:xfrm>
          <a:prstGeom prst="rect">
            <a:avLst/>
          </a:prstGeom>
        </p:spPr>
        <p:txBody>
          <a:bodyPr wrap="square">
            <a:spAutoFit/>
          </a:bodyPr>
          <a:lstStyle/>
          <a:p>
            <a:pPr>
              <a:lnSpc>
                <a:spcPct val="200000"/>
              </a:lnSpc>
              <a:buFont typeface="Wingdings" pitchFamily="2" charset="2"/>
              <a:buChar char="q"/>
            </a:pPr>
            <a:r>
              <a:rPr lang="el-GR" sz="2000" dirty="0" smtClean="0"/>
              <a:t>Φίλτρα </a:t>
            </a:r>
            <a:r>
              <a:rPr lang="el-GR" sz="2000" dirty="0"/>
              <a:t>συμβολής</a:t>
            </a:r>
          </a:p>
          <a:p>
            <a:pPr>
              <a:lnSpc>
                <a:spcPct val="200000"/>
              </a:lnSpc>
              <a:buFont typeface="Wingdings" pitchFamily="2" charset="2"/>
              <a:buChar char="q"/>
            </a:pPr>
            <a:r>
              <a:rPr lang="el-GR" sz="2000" dirty="0" smtClean="0"/>
              <a:t>Πρίσματα</a:t>
            </a:r>
            <a:endParaRPr lang="el-GR" sz="2000" dirty="0"/>
          </a:p>
          <a:p>
            <a:pPr>
              <a:lnSpc>
                <a:spcPct val="200000"/>
              </a:lnSpc>
              <a:buFont typeface="Wingdings" pitchFamily="2" charset="2"/>
              <a:buChar char="q"/>
            </a:pPr>
            <a:r>
              <a:rPr lang="el-GR" sz="2000" dirty="0" smtClean="0"/>
              <a:t>Φράγματα</a:t>
            </a:r>
            <a:endParaRPr lang="el-GR" sz="2000" dirty="0"/>
          </a:p>
          <a:p>
            <a:pPr>
              <a:lnSpc>
                <a:spcPct val="200000"/>
              </a:lnSpc>
              <a:buFont typeface="Wingdings" pitchFamily="2" charset="2"/>
              <a:buChar char="q"/>
            </a:pPr>
            <a:r>
              <a:rPr lang="el-GR" sz="2000" dirty="0" smtClean="0"/>
              <a:t>Η </a:t>
            </a:r>
            <a:r>
              <a:rPr lang="el-GR" sz="2000" dirty="0"/>
              <a:t>ύαλος δεν επιτρέπει δίοδο ακτινοβολίας IR</a:t>
            </a:r>
          </a:p>
          <a:p>
            <a:pPr>
              <a:lnSpc>
                <a:spcPct val="200000"/>
              </a:lnSpc>
              <a:buFont typeface="Wingdings" pitchFamily="2" charset="2"/>
              <a:buChar char="ü"/>
            </a:pPr>
            <a:r>
              <a:rPr lang="el-GR" sz="2000" dirty="0" smtClean="0"/>
              <a:t>Φακοί </a:t>
            </a:r>
            <a:r>
              <a:rPr lang="el-GR" sz="2000" dirty="0"/>
              <a:t>και πρίσματα κατασκευασμένα από </a:t>
            </a:r>
            <a:r>
              <a:rPr lang="el-GR" sz="2000" dirty="0" smtClean="0"/>
              <a:t>υλικά </a:t>
            </a:r>
            <a:r>
              <a:rPr lang="el-GR" sz="2000" dirty="0" err="1" smtClean="0"/>
              <a:t>περατά</a:t>
            </a:r>
            <a:r>
              <a:rPr lang="el-GR" sz="2000" dirty="0" smtClean="0"/>
              <a:t> </a:t>
            </a:r>
            <a:r>
              <a:rPr lang="el-GR" sz="2000" dirty="0"/>
              <a:t>στο IR, </a:t>
            </a:r>
            <a:r>
              <a:rPr lang="el-GR" sz="2000" dirty="0" err="1"/>
              <a:t>NaCl</a:t>
            </a:r>
            <a:r>
              <a:rPr lang="el-GR" sz="2000" dirty="0"/>
              <a:t> και </a:t>
            </a:r>
            <a:r>
              <a:rPr lang="el-GR" sz="2000" dirty="0" err="1"/>
              <a:t>CsBr</a:t>
            </a:r>
            <a:endParaRPr lang="el-GR" sz="2000" dirty="0"/>
          </a:p>
          <a:p>
            <a:pPr>
              <a:lnSpc>
                <a:spcPct val="200000"/>
              </a:lnSpc>
              <a:buFont typeface="Wingdings" pitchFamily="2" charset="2"/>
              <a:buChar char="ü"/>
            </a:pPr>
            <a:r>
              <a:rPr lang="el-GR" sz="2000" dirty="0" smtClean="0"/>
              <a:t>Αντί </a:t>
            </a:r>
            <a:r>
              <a:rPr lang="el-GR" sz="2000" dirty="0"/>
              <a:t>δαπανηρών και εύθραυστων πρισμάτων </a:t>
            </a:r>
            <a:r>
              <a:rPr lang="el-GR" sz="2000" dirty="0" smtClean="0"/>
              <a:t>και φακών </a:t>
            </a:r>
            <a:r>
              <a:rPr lang="el-GR" sz="2000" dirty="0"/>
              <a:t>χρησιμοποιούνται ανακλαστικά φράγματα </a:t>
            </a:r>
            <a:r>
              <a:rPr lang="el-GR" sz="2000" dirty="0" smtClean="0"/>
              <a:t>και κοίλα </a:t>
            </a:r>
            <a:r>
              <a:rPr lang="el-GR" sz="2000" dirty="0"/>
              <a:t>κάτοπτρα</a:t>
            </a:r>
            <a:endParaRPr 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04800"/>
            <a:ext cx="8229600" cy="609600"/>
          </a:xfrm>
        </p:spPr>
        <p:txBody>
          <a:bodyPr>
            <a:normAutofit/>
          </a:bodyPr>
          <a:lstStyle/>
          <a:p>
            <a:r>
              <a:rPr lang="el-GR" sz="3200" b="1" dirty="0"/>
              <a:t>Ανιχνευτές </a:t>
            </a:r>
            <a:r>
              <a:rPr lang="en-US" sz="3200" b="1" dirty="0"/>
              <a:t>IR</a:t>
            </a:r>
          </a:p>
        </p:txBody>
      </p:sp>
      <p:sp>
        <p:nvSpPr>
          <p:cNvPr id="4" name="3 - Ορθογώνιο"/>
          <p:cNvSpPr/>
          <p:nvPr/>
        </p:nvSpPr>
        <p:spPr>
          <a:xfrm>
            <a:off x="381000" y="1066800"/>
            <a:ext cx="8610600" cy="4154984"/>
          </a:xfrm>
          <a:prstGeom prst="rect">
            <a:avLst/>
          </a:prstGeom>
        </p:spPr>
        <p:txBody>
          <a:bodyPr wrap="square">
            <a:spAutoFit/>
          </a:bodyPr>
          <a:lstStyle/>
          <a:p>
            <a:pPr>
              <a:lnSpc>
                <a:spcPct val="200000"/>
              </a:lnSpc>
              <a:buFont typeface="Wingdings" pitchFamily="2" charset="2"/>
              <a:buChar char="q"/>
            </a:pPr>
            <a:r>
              <a:rPr lang="el-GR" sz="2200" dirty="0" smtClean="0"/>
              <a:t>Θερμοζεύγη </a:t>
            </a:r>
            <a:r>
              <a:rPr lang="el-GR" sz="2200" dirty="0"/>
              <a:t>(θερμοηλεκτρικές στήλες)</a:t>
            </a:r>
          </a:p>
          <a:p>
            <a:pPr>
              <a:lnSpc>
                <a:spcPct val="200000"/>
              </a:lnSpc>
              <a:buFont typeface="Wingdings" pitchFamily="2" charset="2"/>
              <a:buChar char="ü"/>
            </a:pPr>
            <a:r>
              <a:rPr lang="el-GR" sz="2200" dirty="0" smtClean="0"/>
              <a:t>Ανιχνεύουν </a:t>
            </a:r>
            <a:r>
              <a:rPr lang="el-GR" sz="2200" dirty="0"/>
              <a:t>θερμότητα που παράγεται </a:t>
            </a:r>
            <a:r>
              <a:rPr lang="el-GR" sz="2200" dirty="0" smtClean="0"/>
              <a:t>κατά την </a:t>
            </a:r>
            <a:r>
              <a:rPr lang="el-GR" sz="2200" dirty="0"/>
              <a:t>απορρόφηση ακτινοβολίας IR </a:t>
            </a:r>
            <a:r>
              <a:rPr lang="el-GR" sz="2200" dirty="0" smtClean="0"/>
              <a:t>από μαυρισμένη </a:t>
            </a:r>
            <a:r>
              <a:rPr lang="el-GR" sz="2200" dirty="0"/>
              <a:t>επιφάνεια (</a:t>
            </a:r>
            <a:r>
              <a:rPr lang="el-GR" sz="2200" dirty="0" smtClean="0"/>
              <a:t>θερμοηλεκτρικό φαινόμενο</a:t>
            </a:r>
            <a:r>
              <a:rPr lang="el-GR" sz="2200" dirty="0"/>
              <a:t>)</a:t>
            </a:r>
          </a:p>
          <a:p>
            <a:pPr>
              <a:lnSpc>
                <a:spcPct val="200000"/>
              </a:lnSpc>
              <a:buFont typeface="Wingdings" pitchFamily="2" charset="2"/>
              <a:buChar char="q"/>
            </a:pPr>
            <a:r>
              <a:rPr lang="el-GR" sz="2200" dirty="0" smtClean="0"/>
              <a:t> Φωτοαγωγικά </a:t>
            </a:r>
            <a:r>
              <a:rPr lang="el-GR" sz="2200" dirty="0"/>
              <a:t>κύτταρα</a:t>
            </a:r>
          </a:p>
          <a:p>
            <a:pPr>
              <a:lnSpc>
                <a:spcPct val="200000"/>
              </a:lnSpc>
              <a:buFont typeface="Wingdings" pitchFamily="2" charset="2"/>
              <a:buChar char="ü"/>
            </a:pPr>
            <a:r>
              <a:rPr lang="el-GR" sz="2200" dirty="0" smtClean="0"/>
              <a:t>Αγωγιμότητα </a:t>
            </a:r>
            <a:r>
              <a:rPr lang="el-GR" sz="2200" dirty="0"/>
              <a:t>λεπτού στρώματος </a:t>
            </a:r>
            <a:r>
              <a:rPr lang="el-GR" sz="2200" dirty="0" smtClean="0"/>
              <a:t>ημιαγωγού </a:t>
            </a:r>
            <a:r>
              <a:rPr lang="el-GR" sz="2200" dirty="0" err="1" smtClean="0"/>
              <a:t>CdS</a:t>
            </a:r>
            <a:r>
              <a:rPr lang="el-GR" sz="2200" dirty="0" smtClean="0"/>
              <a:t> </a:t>
            </a:r>
            <a:r>
              <a:rPr lang="el-GR" sz="2200" dirty="0"/>
              <a:t>ή </a:t>
            </a:r>
            <a:r>
              <a:rPr lang="el-GR" sz="2200" dirty="0" err="1"/>
              <a:t>PbS</a:t>
            </a:r>
            <a:r>
              <a:rPr lang="el-GR" sz="2200" dirty="0"/>
              <a:t> αυξάνει κατά </a:t>
            </a:r>
            <a:r>
              <a:rPr lang="el-GR" sz="2200" dirty="0" smtClean="0"/>
              <a:t>την πρόσπτωση ακτινοβολίας </a:t>
            </a:r>
            <a:r>
              <a:rPr lang="en-US" sz="2200" dirty="0" smtClean="0"/>
              <a:t>IR</a:t>
            </a:r>
            <a:endParaRPr lang="el-GR" sz="2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rmAutofit/>
          </a:bodyPr>
          <a:lstStyle/>
          <a:p>
            <a:r>
              <a:rPr lang="el-GR" sz="3200" b="1" dirty="0" smtClean="0"/>
              <a:t>Ανιχνευτές </a:t>
            </a:r>
            <a:r>
              <a:rPr lang="en-US" sz="3200" b="1" dirty="0" smtClean="0"/>
              <a:t>IR</a:t>
            </a:r>
            <a:endParaRPr lang="en-US" sz="3200" dirty="0"/>
          </a:p>
        </p:txBody>
      </p:sp>
      <p:sp>
        <p:nvSpPr>
          <p:cNvPr id="4" name="3 - Ορθογώνιο"/>
          <p:cNvSpPr/>
          <p:nvPr/>
        </p:nvSpPr>
        <p:spPr>
          <a:xfrm>
            <a:off x="609600" y="1371600"/>
            <a:ext cx="7772400" cy="4930581"/>
          </a:xfrm>
          <a:prstGeom prst="rect">
            <a:avLst/>
          </a:prstGeom>
        </p:spPr>
        <p:txBody>
          <a:bodyPr wrap="square">
            <a:spAutoFit/>
          </a:bodyPr>
          <a:lstStyle/>
          <a:p>
            <a:pPr>
              <a:lnSpc>
                <a:spcPct val="200000"/>
              </a:lnSpc>
              <a:buFont typeface="Wingdings" pitchFamily="2" charset="2"/>
              <a:buChar char="q"/>
            </a:pPr>
            <a:r>
              <a:rPr lang="el-GR" sz="2000" dirty="0" err="1" smtClean="0"/>
              <a:t>Βολόμετρα</a:t>
            </a:r>
            <a:r>
              <a:rPr lang="el-GR" sz="2000" dirty="0" smtClean="0"/>
              <a:t> ή </a:t>
            </a:r>
            <a:r>
              <a:rPr lang="el-GR" sz="2000" dirty="0" err="1" smtClean="0"/>
              <a:t>θερμίστορς</a:t>
            </a:r>
            <a:endParaRPr lang="el-GR" sz="2000" dirty="0" smtClean="0"/>
          </a:p>
          <a:p>
            <a:pPr>
              <a:lnSpc>
                <a:spcPct val="200000"/>
              </a:lnSpc>
              <a:buFont typeface="Wingdings" pitchFamily="2" charset="2"/>
              <a:buChar char="ü"/>
            </a:pPr>
            <a:r>
              <a:rPr lang="el-GR" sz="2000" dirty="0" smtClean="0"/>
              <a:t>Παρακολουθείται η μεταβολή αντίστασης ελάσματος με μεγάλο θερμικό συντελεστή κατά την πρόσπτωση ακτινοβολίας </a:t>
            </a:r>
            <a:r>
              <a:rPr lang="en-US" sz="2000" dirty="0" smtClean="0"/>
              <a:t>IR</a:t>
            </a:r>
          </a:p>
          <a:p>
            <a:pPr>
              <a:lnSpc>
                <a:spcPct val="200000"/>
              </a:lnSpc>
              <a:buFont typeface="Wingdings" pitchFamily="2" charset="2"/>
              <a:buChar char="q"/>
            </a:pPr>
            <a:r>
              <a:rPr lang="el-GR" sz="2000" dirty="0" smtClean="0"/>
              <a:t>Αερικά κύτταρα </a:t>
            </a:r>
            <a:r>
              <a:rPr lang="en-US" sz="2000" dirty="0" err="1" smtClean="0"/>
              <a:t>Golay</a:t>
            </a:r>
            <a:endParaRPr lang="en-US" sz="2000" dirty="0" smtClean="0"/>
          </a:p>
          <a:p>
            <a:pPr>
              <a:lnSpc>
                <a:spcPct val="200000"/>
              </a:lnSpc>
              <a:buFont typeface="Wingdings" pitchFamily="2" charset="2"/>
              <a:buChar char="ü"/>
            </a:pPr>
            <a:r>
              <a:rPr lang="el-GR" sz="2000" dirty="0" smtClean="0"/>
              <a:t>Δοχείο πλήρες αερίου με τοιχώματα ελαστικής μεμβράνης.</a:t>
            </a:r>
          </a:p>
          <a:p>
            <a:pPr>
              <a:lnSpc>
                <a:spcPct val="200000"/>
              </a:lnSpc>
              <a:buFont typeface="Wingdings" pitchFamily="2" charset="2"/>
              <a:buChar char="ü"/>
            </a:pPr>
            <a:r>
              <a:rPr lang="el-GR" sz="2000" dirty="0" smtClean="0"/>
              <a:t>Η ακτινοβολία διαστέλλει το αέριο και μετακινείται διάφραγμα με κατοπτρική επιφάνεια</a:t>
            </a:r>
          </a:p>
          <a:p>
            <a:pPr>
              <a:lnSpc>
                <a:spcPct val="200000"/>
              </a:lnSpc>
              <a:buFont typeface="Wingdings" pitchFamily="2" charset="2"/>
              <a:buChar char="ü"/>
            </a:pPr>
            <a:r>
              <a:rPr lang="el-GR" sz="2000" dirty="0" smtClean="0"/>
              <a:t>Ανακλάται φωτεινή δέσμη που παρακολουθείται από φωτοκύτταρο</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Χρηματοδότηση</a:t>
            </a:r>
            <a:endParaRPr lang="en-US" dirty="0"/>
          </a:p>
        </p:txBody>
      </p:sp>
      <p:sp>
        <p:nvSpPr>
          <p:cNvPr id="4"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403648" y="5157192"/>
            <a:ext cx="6480048" cy="154228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a:bodyPr>
          <a:lstStyle/>
          <a:p>
            <a:r>
              <a:rPr lang="el-GR" sz="3200" b="1" dirty="0" smtClean="0"/>
              <a:t>Εφαρμογές</a:t>
            </a:r>
            <a:endParaRPr lang="en-US" sz="3200" b="1" dirty="0"/>
          </a:p>
        </p:txBody>
      </p:sp>
      <p:sp>
        <p:nvSpPr>
          <p:cNvPr id="4" name="3 - Ορθογώνιο"/>
          <p:cNvSpPr/>
          <p:nvPr/>
        </p:nvSpPr>
        <p:spPr>
          <a:xfrm>
            <a:off x="685800" y="1371600"/>
            <a:ext cx="8305800" cy="5118196"/>
          </a:xfrm>
          <a:prstGeom prst="rect">
            <a:avLst/>
          </a:prstGeom>
        </p:spPr>
        <p:txBody>
          <a:bodyPr wrap="square">
            <a:spAutoFit/>
          </a:bodyPr>
          <a:lstStyle/>
          <a:p>
            <a:pPr>
              <a:lnSpc>
                <a:spcPct val="150000"/>
              </a:lnSpc>
              <a:buFont typeface="Wingdings" pitchFamily="2" charset="2"/>
              <a:buChar char="Ø"/>
            </a:pPr>
            <a:r>
              <a:rPr lang="el-GR" sz="2200" dirty="0" smtClean="0"/>
              <a:t>Μία </a:t>
            </a:r>
            <a:r>
              <a:rPr lang="el-GR" sz="2200" dirty="0"/>
              <a:t>από τις καλύτερες τεχνικές </a:t>
            </a:r>
            <a:r>
              <a:rPr lang="el-GR" sz="2200" dirty="0" smtClean="0"/>
              <a:t>διερεύνησης μοριακής </a:t>
            </a:r>
            <a:r>
              <a:rPr lang="el-GR" sz="2200" dirty="0"/>
              <a:t>σύνταξης και ταυτοποίησης </a:t>
            </a:r>
            <a:r>
              <a:rPr lang="el-GR" sz="2200" dirty="0" smtClean="0"/>
              <a:t>οργανικών ενώσεων.</a:t>
            </a:r>
          </a:p>
          <a:p>
            <a:pPr>
              <a:lnSpc>
                <a:spcPct val="150000"/>
              </a:lnSpc>
              <a:buFont typeface="Wingdings" pitchFamily="2" charset="2"/>
              <a:buChar char="Ø"/>
            </a:pPr>
            <a:endParaRPr lang="el-GR" sz="2200" dirty="0"/>
          </a:p>
          <a:p>
            <a:pPr>
              <a:lnSpc>
                <a:spcPct val="150000"/>
              </a:lnSpc>
              <a:buFont typeface="Wingdings" pitchFamily="2" charset="2"/>
              <a:buChar char="q"/>
            </a:pPr>
            <a:r>
              <a:rPr lang="el-GR" sz="2200" dirty="0" smtClean="0"/>
              <a:t>Ευρεία </a:t>
            </a:r>
            <a:r>
              <a:rPr lang="el-GR" sz="2200" dirty="0"/>
              <a:t>εφαρμογή:</a:t>
            </a:r>
          </a:p>
          <a:p>
            <a:pPr>
              <a:lnSpc>
                <a:spcPct val="150000"/>
              </a:lnSpc>
              <a:buFont typeface="Wingdings" pitchFamily="2" charset="2"/>
              <a:buChar char="ü"/>
            </a:pPr>
            <a:r>
              <a:rPr lang="el-GR" sz="2200" dirty="0" smtClean="0"/>
              <a:t>Οργανική </a:t>
            </a:r>
            <a:r>
              <a:rPr lang="el-GR" sz="2200" dirty="0"/>
              <a:t>Χημεία</a:t>
            </a:r>
          </a:p>
          <a:p>
            <a:pPr>
              <a:lnSpc>
                <a:spcPct val="150000"/>
              </a:lnSpc>
              <a:buFont typeface="Wingdings" pitchFamily="2" charset="2"/>
              <a:buChar char="ü"/>
            </a:pPr>
            <a:r>
              <a:rPr lang="el-GR" sz="2200" dirty="0" smtClean="0"/>
              <a:t>Φαρμακευτική </a:t>
            </a:r>
            <a:r>
              <a:rPr lang="el-GR" sz="2200" dirty="0"/>
              <a:t>Χημεία</a:t>
            </a:r>
          </a:p>
          <a:p>
            <a:pPr>
              <a:lnSpc>
                <a:spcPct val="150000"/>
              </a:lnSpc>
              <a:buFont typeface="Wingdings" pitchFamily="2" charset="2"/>
              <a:buChar char="ü"/>
            </a:pPr>
            <a:r>
              <a:rPr lang="el-GR" sz="2200" dirty="0" smtClean="0"/>
              <a:t>Φαρμακογνωσία</a:t>
            </a:r>
            <a:endParaRPr lang="el-GR" sz="2200" dirty="0"/>
          </a:p>
          <a:p>
            <a:pPr>
              <a:lnSpc>
                <a:spcPct val="150000"/>
              </a:lnSpc>
              <a:buFont typeface="Wingdings" pitchFamily="2" charset="2"/>
              <a:buChar char="ü"/>
            </a:pPr>
            <a:r>
              <a:rPr lang="el-GR" sz="2200" dirty="0" smtClean="0"/>
              <a:t>Ανάλυση </a:t>
            </a:r>
            <a:r>
              <a:rPr lang="el-GR" sz="2200" dirty="0"/>
              <a:t>Φαρμάκων (Έλεγχο Ποιότητας Φαρμάκων)</a:t>
            </a:r>
          </a:p>
          <a:p>
            <a:pPr>
              <a:lnSpc>
                <a:spcPct val="150000"/>
              </a:lnSpc>
              <a:buFont typeface="Wingdings" pitchFamily="2" charset="2"/>
              <a:buChar char="ü"/>
            </a:pPr>
            <a:r>
              <a:rPr lang="el-GR" sz="2200" dirty="0" smtClean="0"/>
              <a:t>Πετρελαιοειδή</a:t>
            </a:r>
            <a:endParaRPr lang="el-GR" sz="2200" dirty="0"/>
          </a:p>
          <a:p>
            <a:pPr>
              <a:lnSpc>
                <a:spcPct val="150000"/>
              </a:lnSpc>
              <a:buFont typeface="Wingdings" pitchFamily="2" charset="2"/>
              <a:buChar char="ü"/>
            </a:pPr>
            <a:r>
              <a:rPr lang="el-GR" sz="2200" dirty="0" smtClean="0"/>
              <a:t>Πολυμερή</a:t>
            </a:r>
            <a:endParaRPr lang="en-US" sz="2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l-GR" sz="3200" b="1" dirty="0" smtClean="0"/>
              <a:t>Μειονεκτήματα κλασικού </a:t>
            </a:r>
            <a:r>
              <a:rPr lang="en-US" sz="3200" b="1" dirty="0" smtClean="0"/>
              <a:t>IR</a:t>
            </a:r>
            <a:endParaRPr lang="el-GR" sz="3200" b="1" dirty="0"/>
          </a:p>
        </p:txBody>
      </p:sp>
      <p:sp>
        <p:nvSpPr>
          <p:cNvPr id="3" name="Content Placeholder 2"/>
          <p:cNvSpPr>
            <a:spLocks noGrp="1"/>
          </p:cNvSpPr>
          <p:nvPr>
            <p:ph idx="1"/>
          </p:nvPr>
        </p:nvSpPr>
        <p:spPr>
          <a:xfrm>
            <a:off x="609600" y="838200"/>
            <a:ext cx="8229600" cy="5943600"/>
          </a:xfrm>
        </p:spPr>
        <p:txBody>
          <a:bodyPr>
            <a:normAutofit fontScale="92500" lnSpcReduction="10000"/>
          </a:bodyPr>
          <a:lstStyle/>
          <a:p>
            <a:pPr>
              <a:lnSpc>
                <a:spcPct val="150000"/>
              </a:lnSpc>
              <a:buFont typeface="Wingdings" pitchFamily="2" charset="2"/>
              <a:buChar char="q"/>
            </a:pPr>
            <a:r>
              <a:rPr lang="el-GR" sz="2000" dirty="0" smtClean="0"/>
              <a:t>Χειρισμός δείγματος ποικιλότροπα ανάλογα με φύση δείγματος</a:t>
            </a:r>
            <a:endParaRPr lang="en-US" sz="2000" dirty="0" smtClean="0"/>
          </a:p>
          <a:p>
            <a:pPr>
              <a:lnSpc>
                <a:spcPct val="150000"/>
              </a:lnSpc>
              <a:buFont typeface="Wingdings" pitchFamily="2" charset="2"/>
              <a:buChar char="q"/>
            </a:pPr>
            <a:r>
              <a:rPr lang="el-GR" sz="2000" dirty="0" smtClean="0"/>
              <a:t>τα μονοατομικά και διατομικά –ομοιοπολικά μόρια, π.χ. Ne, He, O2, H2</a:t>
            </a:r>
            <a:r>
              <a:rPr lang="en-US" sz="2000" dirty="0" smtClean="0"/>
              <a:t> </a:t>
            </a:r>
            <a:r>
              <a:rPr lang="el-GR" sz="2000" dirty="0" smtClean="0"/>
              <a:t>δεν απορροφουν ακτινοβολια υπερυθρη.</a:t>
            </a:r>
          </a:p>
          <a:p>
            <a:pPr>
              <a:lnSpc>
                <a:spcPct val="150000"/>
              </a:lnSpc>
              <a:buFont typeface="Wingdings" pitchFamily="2" charset="2"/>
              <a:buChar char="q"/>
            </a:pPr>
            <a:r>
              <a:rPr lang="el-GR" sz="2000" dirty="0" smtClean="0"/>
              <a:t>Περιορισμοί στην επιλογή</a:t>
            </a:r>
          </a:p>
          <a:p>
            <a:pPr>
              <a:lnSpc>
                <a:spcPct val="150000"/>
              </a:lnSpc>
              <a:buFont typeface="Wingdings" pitchFamily="2" charset="2"/>
              <a:buChar char="ü"/>
            </a:pPr>
            <a:r>
              <a:rPr lang="el-GR" sz="2000" dirty="0" smtClean="0"/>
              <a:t> Υλικού κατασκευής κυψελίδας</a:t>
            </a:r>
          </a:p>
          <a:p>
            <a:pPr>
              <a:lnSpc>
                <a:spcPct val="150000"/>
              </a:lnSpc>
              <a:buFont typeface="Wingdings" pitchFamily="2" charset="2"/>
              <a:buChar char="ü"/>
            </a:pPr>
            <a:r>
              <a:rPr lang="el-GR" sz="2000" dirty="0" smtClean="0"/>
              <a:t> Εύρους κυψελίδας</a:t>
            </a:r>
          </a:p>
          <a:p>
            <a:pPr>
              <a:lnSpc>
                <a:spcPct val="150000"/>
              </a:lnSpc>
              <a:buFont typeface="Wingdings" pitchFamily="2" charset="2"/>
              <a:buChar char="ü"/>
            </a:pPr>
            <a:r>
              <a:rPr lang="el-GR" sz="2000" dirty="0" smtClean="0"/>
              <a:t> Διαλύτη</a:t>
            </a:r>
          </a:p>
          <a:p>
            <a:pPr>
              <a:lnSpc>
                <a:spcPct val="150000"/>
              </a:lnSpc>
              <a:buFont typeface="Wingdings" pitchFamily="2" charset="2"/>
              <a:buChar char="q"/>
            </a:pPr>
            <a:r>
              <a:rPr lang="el-GR" sz="2000" dirty="0" smtClean="0"/>
              <a:t>Δεν  είναι καθόλου εφαρμόσιμη σε υγρά μέσα.</a:t>
            </a:r>
            <a:endParaRPr lang="en-US" sz="2000" dirty="0" smtClean="0"/>
          </a:p>
          <a:p>
            <a:pPr>
              <a:lnSpc>
                <a:spcPct val="150000"/>
              </a:lnSpc>
              <a:buFont typeface="Wingdings" pitchFamily="2" charset="2"/>
              <a:buChar char="q"/>
            </a:pPr>
            <a:r>
              <a:rPr lang="el-GR" sz="2000" dirty="0" smtClean="0"/>
              <a:t>Αποκλίσεις  από τον νόμο του  </a:t>
            </a:r>
            <a:r>
              <a:rPr lang="en-US" sz="2000" dirty="0" smtClean="0"/>
              <a:t>Beer</a:t>
            </a:r>
            <a:r>
              <a:rPr lang="el-GR" sz="2000" dirty="0"/>
              <a:t>.</a:t>
            </a:r>
            <a:endParaRPr lang="el-GR" sz="2000" dirty="0" smtClean="0"/>
          </a:p>
          <a:p>
            <a:pPr>
              <a:lnSpc>
                <a:spcPct val="150000"/>
              </a:lnSpc>
              <a:buFont typeface="Wingdings" pitchFamily="2" charset="2"/>
              <a:buChar char="q"/>
            </a:pPr>
            <a:r>
              <a:rPr lang="el-GR" sz="2000" dirty="0" smtClean="0"/>
              <a:t>Προβλήματα στον ποιοτικό προσδιορισμό λόγω  των αλληλεπιδράσεων των γειτονικών  δεσμών.</a:t>
            </a:r>
          </a:p>
          <a:p>
            <a:pPr>
              <a:lnSpc>
                <a:spcPct val="150000"/>
              </a:lnSpc>
              <a:buFont typeface="Wingdings" pitchFamily="2" charset="2"/>
              <a:buChar char="q"/>
            </a:pPr>
            <a:r>
              <a:rPr lang="el-GR" sz="2000" dirty="0" smtClean="0"/>
              <a:t>Πολυπλοκότητα στα φάσματα και δεν μπορούν να ερμηνευθούν </a:t>
            </a:r>
            <a:r>
              <a:rPr lang="el-GR" sz="2000" dirty="0"/>
              <a:t>ό</a:t>
            </a:r>
            <a:r>
              <a:rPr lang="el-GR" sz="2000" dirty="0" smtClean="0"/>
              <a:t>λες οι κορυφές. </a:t>
            </a:r>
          </a:p>
          <a:p>
            <a:pPr>
              <a:buNone/>
            </a:pPr>
            <a:endParaRPr lang="el-GR"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458200" cy="1143000"/>
          </a:xfrm>
        </p:spPr>
        <p:txBody>
          <a:bodyPr>
            <a:noAutofit/>
          </a:bodyPr>
          <a:lstStyle/>
          <a:p>
            <a:r>
              <a:rPr lang="el-GR" sz="3200" b="1" dirty="0"/>
              <a:t>Φασματοφωτομετρία Υπερύθρου με</a:t>
            </a:r>
            <a:br>
              <a:rPr lang="el-GR" sz="3200" b="1" dirty="0"/>
            </a:br>
            <a:r>
              <a:rPr lang="el-GR" sz="3200" b="1" dirty="0"/>
              <a:t>Μετασχηματισμό </a:t>
            </a:r>
            <a:r>
              <a:rPr lang="en-US" sz="3200" b="1" dirty="0" smtClean="0"/>
              <a:t>Fourier(FTIR</a:t>
            </a:r>
            <a:r>
              <a:rPr lang="en-US" sz="3200" b="1" dirty="0"/>
              <a:t>)</a:t>
            </a:r>
          </a:p>
        </p:txBody>
      </p:sp>
      <p:sp>
        <p:nvSpPr>
          <p:cNvPr id="4" name="3 - Ορθογώνιο"/>
          <p:cNvSpPr/>
          <p:nvPr/>
        </p:nvSpPr>
        <p:spPr>
          <a:xfrm>
            <a:off x="533400" y="1676400"/>
            <a:ext cx="8305800" cy="4832092"/>
          </a:xfrm>
          <a:prstGeom prst="rect">
            <a:avLst/>
          </a:prstGeom>
        </p:spPr>
        <p:txBody>
          <a:bodyPr wrap="square">
            <a:spAutoFit/>
          </a:bodyPr>
          <a:lstStyle/>
          <a:p>
            <a:pPr>
              <a:lnSpc>
                <a:spcPct val="150000"/>
              </a:lnSpc>
              <a:buFont typeface="Wingdings" pitchFamily="2" charset="2"/>
              <a:buChar char="q"/>
            </a:pPr>
            <a:r>
              <a:rPr lang="el-GR" sz="2200" dirty="0" smtClean="0"/>
              <a:t>Χωρίς </a:t>
            </a:r>
            <a:r>
              <a:rPr lang="el-GR" sz="2200" dirty="0"/>
              <a:t>επιλογέα μήκους κύματος</a:t>
            </a:r>
          </a:p>
          <a:p>
            <a:pPr>
              <a:lnSpc>
                <a:spcPct val="150000"/>
              </a:lnSpc>
              <a:buFont typeface="Wingdings" pitchFamily="2" charset="2"/>
              <a:buChar char="q"/>
            </a:pPr>
            <a:r>
              <a:rPr lang="el-GR" sz="2200" dirty="0" smtClean="0"/>
              <a:t>Ακτινοβολία </a:t>
            </a:r>
            <a:r>
              <a:rPr lang="el-GR" sz="2200" dirty="0"/>
              <a:t>IR υφίσταται το </a:t>
            </a:r>
            <a:r>
              <a:rPr lang="el-GR" sz="2200" dirty="0" smtClean="0"/>
              <a:t>φαινόμενο συμβολής </a:t>
            </a:r>
            <a:r>
              <a:rPr lang="el-GR" sz="2200" dirty="0"/>
              <a:t>με συμβολόμετρο </a:t>
            </a:r>
            <a:r>
              <a:rPr lang="en-US" sz="2200" dirty="0" smtClean="0"/>
              <a:t>Michelson</a:t>
            </a:r>
            <a:r>
              <a:rPr lang="el-GR" sz="2200" dirty="0" smtClean="0"/>
              <a:t> </a:t>
            </a:r>
            <a:r>
              <a:rPr lang="en-US" sz="2200" dirty="0" smtClean="0"/>
              <a:t>(Interferometer</a:t>
            </a:r>
            <a:r>
              <a:rPr lang="en-US" sz="2200" dirty="0"/>
              <a:t>). </a:t>
            </a:r>
            <a:r>
              <a:rPr lang="el-GR" sz="2200" dirty="0"/>
              <a:t>Αποτελείται από:</a:t>
            </a:r>
          </a:p>
          <a:p>
            <a:pPr>
              <a:lnSpc>
                <a:spcPct val="150000"/>
              </a:lnSpc>
              <a:buFont typeface="Wingdings" pitchFamily="2" charset="2"/>
              <a:buChar char="ü"/>
            </a:pPr>
            <a:r>
              <a:rPr lang="el-GR" sz="2200" dirty="0" smtClean="0"/>
              <a:t>Διαιρέτη </a:t>
            </a:r>
            <a:r>
              <a:rPr lang="el-GR" sz="2200" dirty="0"/>
              <a:t>ακτινοβολίας</a:t>
            </a:r>
          </a:p>
          <a:p>
            <a:pPr>
              <a:lnSpc>
                <a:spcPct val="150000"/>
              </a:lnSpc>
              <a:buFont typeface="Wingdings" pitchFamily="2" charset="2"/>
              <a:buChar char="ü"/>
            </a:pPr>
            <a:r>
              <a:rPr lang="el-GR" sz="2200" dirty="0" smtClean="0"/>
              <a:t>Δύο </a:t>
            </a:r>
            <a:r>
              <a:rPr lang="el-GR" sz="2200" dirty="0"/>
              <a:t>κάτοπτρα, κάθετα μεταξύ τους, το </a:t>
            </a:r>
            <a:r>
              <a:rPr lang="el-GR" sz="2200" dirty="0" smtClean="0"/>
              <a:t>ένα ακίνητο</a:t>
            </a:r>
            <a:r>
              <a:rPr lang="el-GR" sz="2200" dirty="0"/>
              <a:t>, το άλλο κινείται με τη </a:t>
            </a:r>
            <a:r>
              <a:rPr lang="el-GR" sz="2200" dirty="0" smtClean="0"/>
              <a:t>βοήθεια εμβόλου</a:t>
            </a:r>
          </a:p>
          <a:p>
            <a:pPr>
              <a:buFont typeface="Wingdings" pitchFamily="2" charset="2"/>
              <a:buChar char="q"/>
            </a:pPr>
            <a:r>
              <a:rPr lang="el-GR" sz="2200" dirty="0"/>
              <a:t>Η διαμορφωμένη λόγω </a:t>
            </a:r>
            <a:r>
              <a:rPr lang="el-GR" sz="2200" dirty="0" smtClean="0"/>
              <a:t>συμβολής ακτινοβολία </a:t>
            </a:r>
            <a:r>
              <a:rPr lang="el-GR" sz="2200" dirty="0"/>
              <a:t>IR διέρχεται από </a:t>
            </a:r>
            <a:r>
              <a:rPr lang="el-GR" sz="2200" dirty="0" smtClean="0"/>
              <a:t>κυψελίδα δείγματος </a:t>
            </a:r>
            <a:r>
              <a:rPr lang="el-GR" sz="2200" dirty="0"/>
              <a:t>και ανιχνεύεται από </a:t>
            </a:r>
            <a:r>
              <a:rPr lang="el-GR" sz="2200" dirty="0" smtClean="0"/>
              <a:t>αερικό κύτταρο </a:t>
            </a:r>
            <a:r>
              <a:rPr lang="en-US" sz="2200" dirty="0" err="1" smtClean="0"/>
              <a:t>Golay</a:t>
            </a:r>
            <a:endParaRPr lang="el-GR" sz="2200" dirty="0" smtClean="0"/>
          </a:p>
          <a:p>
            <a:pPr>
              <a:buFont typeface="Wingdings" pitchFamily="2" charset="2"/>
              <a:buChar char="q"/>
            </a:pPr>
            <a:endParaRPr lang="en-US" sz="2200" dirty="0"/>
          </a:p>
          <a:p>
            <a:pPr>
              <a:buFont typeface="Wingdings" pitchFamily="2" charset="2"/>
              <a:buChar char="q"/>
            </a:pPr>
            <a:r>
              <a:rPr lang="el-GR" sz="2200" dirty="0" smtClean="0"/>
              <a:t>Το </a:t>
            </a:r>
            <a:r>
              <a:rPr lang="el-GR" sz="2200" dirty="0"/>
              <a:t>συμβολόγραμμα (</a:t>
            </a:r>
            <a:r>
              <a:rPr lang="en-US" sz="2200" dirty="0" err="1" smtClean="0"/>
              <a:t>interferogram</a:t>
            </a:r>
            <a:r>
              <a:rPr lang="en-US" sz="2200" dirty="0" smtClean="0"/>
              <a:t>)</a:t>
            </a:r>
            <a:r>
              <a:rPr lang="el-GR" sz="2200" dirty="0" smtClean="0"/>
              <a:t> μετασχηματίζεται </a:t>
            </a:r>
            <a:r>
              <a:rPr lang="el-GR" sz="2200" dirty="0"/>
              <a:t>κατά </a:t>
            </a:r>
            <a:r>
              <a:rPr lang="el-GR" sz="2200" dirty="0" err="1"/>
              <a:t>Fourier</a:t>
            </a:r>
            <a:r>
              <a:rPr lang="el-GR" sz="2200" dirty="0"/>
              <a:t> με </a:t>
            </a:r>
            <a:r>
              <a:rPr lang="el-GR" sz="2200" dirty="0" smtClean="0"/>
              <a:t>τη βοήθεια </a:t>
            </a:r>
            <a:r>
              <a:rPr lang="el-GR" sz="2200" dirty="0"/>
              <a:t>υπολογιστή σε τυπικό φάσμα </a:t>
            </a:r>
            <a:r>
              <a:rPr lang="el-GR" sz="2200" dirty="0" smtClean="0"/>
              <a:t>IR </a:t>
            </a:r>
            <a:r>
              <a:rPr lang="en-US" sz="2200" dirty="0" smtClean="0"/>
              <a:t>(%</a:t>
            </a:r>
            <a:r>
              <a:rPr lang="en-US" sz="2200" dirty="0"/>
              <a:t>T </a:t>
            </a:r>
            <a:r>
              <a:rPr lang="el-GR" sz="2200" dirty="0"/>
              <a:t>συναρτήσει </a:t>
            </a:r>
            <a:r>
              <a:rPr lang="el-GR" sz="2200" dirty="0" smtClean="0"/>
              <a:t>͞</a:t>
            </a:r>
            <a:r>
              <a:rPr lang="en-US" sz="2200" dirty="0" smtClean="0"/>
              <a:t>v</a:t>
            </a:r>
            <a:r>
              <a:rPr lang="en-US" sz="2200"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a:t>Πλεονεκτήματα Τεχνικής </a:t>
            </a:r>
            <a:r>
              <a:rPr lang="en-US" sz="3200" b="1" dirty="0"/>
              <a:t>FTIR</a:t>
            </a:r>
          </a:p>
        </p:txBody>
      </p:sp>
      <p:sp>
        <p:nvSpPr>
          <p:cNvPr id="4" name="3 - Ορθογώνιο"/>
          <p:cNvSpPr/>
          <p:nvPr/>
        </p:nvSpPr>
        <p:spPr>
          <a:xfrm>
            <a:off x="685800" y="1676400"/>
            <a:ext cx="7924800" cy="3477875"/>
          </a:xfrm>
          <a:prstGeom prst="rect">
            <a:avLst/>
          </a:prstGeom>
        </p:spPr>
        <p:txBody>
          <a:bodyPr wrap="square">
            <a:spAutoFit/>
          </a:bodyPr>
          <a:lstStyle/>
          <a:p>
            <a:pPr>
              <a:lnSpc>
                <a:spcPct val="200000"/>
              </a:lnSpc>
              <a:buFont typeface="Wingdings" pitchFamily="2" charset="2"/>
              <a:buChar char="q"/>
            </a:pPr>
            <a:r>
              <a:rPr lang="el-GR" sz="2200" dirty="0"/>
              <a:t>Δυνατότητα χρήσεως στο άπω IR, </a:t>
            </a:r>
            <a:r>
              <a:rPr lang="el-GR" sz="2200" dirty="0" smtClean="0"/>
              <a:t>με μικρή </a:t>
            </a:r>
            <a:r>
              <a:rPr lang="el-GR" sz="2200" dirty="0"/>
              <a:t>ενέργεια </a:t>
            </a:r>
            <a:r>
              <a:rPr lang="el-GR" sz="2200" dirty="0" smtClean="0"/>
              <a:t>φωτονίων.</a:t>
            </a:r>
            <a:endParaRPr lang="el-GR" sz="2200" dirty="0"/>
          </a:p>
          <a:p>
            <a:pPr>
              <a:lnSpc>
                <a:spcPct val="200000"/>
              </a:lnSpc>
              <a:buFont typeface="Wingdings" pitchFamily="2" charset="2"/>
              <a:buChar char="q"/>
            </a:pPr>
            <a:r>
              <a:rPr lang="el-GR" sz="2200" dirty="0" smtClean="0"/>
              <a:t>Αυξημένος </a:t>
            </a:r>
            <a:r>
              <a:rPr lang="el-GR" sz="2200" dirty="0"/>
              <a:t>λόγος σήματος προς </a:t>
            </a:r>
            <a:r>
              <a:rPr lang="el-GR" sz="2200" dirty="0" smtClean="0"/>
              <a:t>θόρυβο </a:t>
            </a:r>
            <a:r>
              <a:rPr lang="en-US" sz="2200" dirty="0" smtClean="0"/>
              <a:t>(S/N)</a:t>
            </a:r>
            <a:r>
              <a:rPr lang="el-GR" sz="2200" dirty="0" smtClean="0"/>
              <a:t>.</a:t>
            </a:r>
            <a:endParaRPr lang="en-US" sz="2200" dirty="0"/>
          </a:p>
          <a:p>
            <a:pPr>
              <a:lnSpc>
                <a:spcPct val="200000"/>
              </a:lnSpc>
              <a:buFont typeface="Wingdings" pitchFamily="2" charset="2"/>
              <a:buChar char="q"/>
            </a:pPr>
            <a:r>
              <a:rPr lang="el-GR" sz="2200" dirty="0" smtClean="0"/>
              <a:t>Μεγάλη </a:t>
            </a:r>
            <a:r>
              <a:rPr lang="el-GR" sz="2200" dirty="0"/>
              <a:t>διακριτική ικανότητα (ιδίως </a:t>
            </a:r>
            <a:r>
              <a:rPr lang="el-GR" sz="2200" dirty="0" smtClean="0"/>
              <a:t>εάν χρησιμοποιείται </a:t>
            </a:r>
            <a:r>
              <a:rPr lang="el-GR" sz="2200" dirty="0"/>
              <a:t>συμβολόμετρο λέιζερ</a:t>
            </a:r>
            <a:r>
              <a:rPr lang="el-GR" sz="2200" dirty="0" smtClean="0"/>
              <a:t>).</a:t>
            </a:r>
            <a:endParaRPr lang="el-GR" sz="2200" dirty="0"/>
          </a:p>
          <a:p>
            <a:pPr>
              <a:lnSpc>
                <a:spcPct val="200000"/>
              </a:lnSpc>
              <a:buFont typeface="Wingdings" pitchFamily="2" charset="2"/>
              <a:buChar char="q"/>
            </a:pPr>
            <a:r>
              <a:rPr lang="el-GR" sz="2200" dirty="0" smtClean="0"/>
              <a:t>Ταχεία </a:t>
            </a:r>
            <a:r>
              <a:rPr lang="el-GR" sz="2200" dirty="0"/>
              <a:t>σάρωση και καταγραφή </a:t>
            </a:r>
            <a:r>
              <a:rPr lang="el-GR" sz="2200" dirty="0" smtClean="0"/>
              <a:t>φάσματος.</a:t>
            </a:r>
            <a:endParaRPr lang="en-US" sz="2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200"/>
            <a:ext cx="8229600" cy="914400"/>
          </a:xfrm>
        </p:spPr>
        <p:txBody>
          <a:bodyPr>
            <a:normAutofit/>
          </a:bodyPr>
          <a:lstStyle/>
          <a:p>
            <a:r>
              <a:rPr lang="el-GR" sz="3200" b="1" dirty="0" smtClean="0"/>
              <a:t>Εξασθενισμένη ολική ανάκλαση(</a:t>
            </a:r>
            <a:r>
              <a:rPr lang="en-US" sz="3200" b="1" dirty="0" smtClean="0"/>
              <a:t>ATR)</a:t>
            </a:r>
            <a:endParaRPr lang="en-US" sz="3200" b="1" dirty="0"/>
          </a:p>
        </p:txBody>
      </p:sp>
      <p:sp>
        <p:nvSpPr>
          <p:cNvPr id="4" name="3 - Ορθογώνιο"/>
          <p:cNvSpPr/>
          <p:nvPr/>
        </p:nvSpPr>
        <p:spPr>
          <a:xfrm>
            <a:off x="304800" y="1066801"/>
            <a:ext cx="8534400" cy="3170099"/>
          </a:xfrm>
          <a:prstGeom prst="rect">
            <a:avLst/>
          </a:prstGeom>
        </p:spPr>
        <p:txBody>
          <a:bodyPr wrap="square">
            <a:spAutoFit/>
          </a:bodyPr>
          <a:lstStyle/>
          <a:p>
            <a:pPr>
              <a:lnSpc>
                <a:spcPct val="200000"/>
              </a:lnSpc>
              <a:buFont typeface="Wingdings" pitchFamily="2" charset="2"/>
              <a:buChar char="q"/>
            </a:pPr>
            <a:r>
              <a:rPr lang="el-GR" sz="2000" dirty="0" smtClean="0"/>
              <a:t>Η ακτινοβολία IR υφίσταται ολική ανάκλαση στο περατό υλικό του κρυστάλλου ATR.</a:t>
            </a:r>
          </a:p>
          <a:p>
            <a:pPr>
              <a:lnSpc>
                <a:spcPct val="200000"/>
              </a:lnSpc>
              <a:buFont typeface="Wingdings" pitchFamily="2" charset="2"/>
              <a:buChar char="q"/>
            </a:pPr>
            <a:r>
              <a:rPr lang="el-GR" sz="2000" dirty="0" smtClean="0"/>
              <a:t> Κατά την ανάκλαση, η ακτινοβολία εισέρχεται στο δείγμα σε βάθος ίσο με το μήκος κύματος της ακτινοβολίας IR (λίγα μm), και υφίσταται μικρή απορρόφηση.</a:t>
            </a:r>
          </a:p>
        </p:txBody>
      </p:sp>
      <p:pic>
        <p:nvPicPr>
          <p:cNvPr id="39938" name="Picture 2" descr="C:\Users\Fotis\Desktop\ir4.JPG"/>
          <p:cNvPicPr>
            <a:picLocks noChangeAspect="1" noChangeArrowheads="1"/>
          </p:cNvPicPr>
          <p:nvPr/>
        </p:nvPicPr>
        <p:blipFill>
          <a:blip r:embed="rId3" cstate="print"/>
          <a:srcRect/>
          <a:stretch>
            <a:fillRect/>
          </a:stretch>
        </p:blipFill>
        <p:spPr bwMode="auto">
          <a:xfrm>
            <a:off x="5098627" y="4038600"/>
            <a:ext cx="3816773" cy="2209800"/>
          </a:xfrm>
          <a:prstGeom prst="rect">
            <a:avLst/>
          </a:prstGeom>
          <a:noFill/>
          <a:ln>
            <a:solidFill>
              <a:schemeClr val="accent1"/>
            </a:solidFill>
          </a:ln>
        </p:spPr>
      </p:pic>
      <p:sp>
        <p:nvSpPr>
          <p:cNvPr id="6" name="5 - Ορθογώνιο"/>
          <p:cNvSpPr/>
          <p:nvPr/>
        </p:nvSpPr>
        <p:spPr>
          <a:xfrm>
            <a:off x="304800" y="4124048"/>
            <a:ext cx="5257800" cy="2352952"/>
          </a:xfrm>
          <a:prstGeom prst="rect">
            <a:avLst/>
          </a:prstGeom>
        </p:spPr>
        <p:txBody>
          <a:bodyPr wrap="square">
            <a:spAutoFit/>
          </a:bodyPr>
          <a:lstStyle/>
          <a:p>
            <a:pPr>
              <a:lnSpc>
                <a:spcPct val="150000"/>
              </a:lnSpc>
              <a:buFont typeface="Wingdings" pitchFamily="2" charset="2"/>
              <a:buChar char="q"/>
            </a:pPr>
            <a:r>
              <a:rPr lang="el-GR" sz="2000" dirty="0" smtClean="0"/>
              <a:t>Η ακτινοβολία στη συνέχεια υφίσταται πολλαπλές ανακλάσεις και η απορρόφηση αυξάνεται σημαντικά.</a:t>
            </a:r>
          </a:p>
          <a:p>
            <a:pPr>
              <a:lnSpc>
                <a:spcPct val="150000"/>
              </a:lnSpc>
              <a:buFont typeface="Wingdings" pitchFamily="2" charset="2"/>
              <a:buChar char="q"/>
            </a:pPr>
            <a:r>
              <a:rPr lang="el-GR" sz="2000" dirty="0" smtClean="0"/>
              <a:t> Μετά τις πολλαπλές ανακλάσεις η ακτινοβολία  προσπίπτει στον ανιχνευτή.</a:t>
            </a:r>
            <a:endParaRPr lang="el-G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normAutofit/>
          </a:bodyPr>
          <a:lstStyle/>
          <a:p>
            <a:r>
              <a:rPr lang="el-GR" sz="3200" b="1" dirty="0" smtClean="0"/>
              <a:t>Πλεονεκτήματα </a:t>
            </a:r>
            <a:r>
              <a:rPr lang="en-US" sz="3200" b="1" dirty="0" smtClean="0"/>
              <a:t>ATR</a:t>
            </a:r>
            <a:r>
              <a:rPr lang="el-GR" sz="3200" b="1" dirty="0" smtClean="0"/>
              <a:t>-Σ</a:t>
            </a:r>
            <a:r>
              <a:rPr lang="el-GR" sz="3200" b="1" dirty="0"/>
              <a:t>ύ</a:t>
            </a:r>
            <a:r>
              <a:rPr lang="el-GR" sz="3200" b="1" dirty="0" smtClean="0"/>
              <a:t>γκριση με </a:t>
            </a:r>
            <a:r>
              <a:rPr lang="en-US" sz="3200" b="1" dirty="0" smtClean="0"/>
              <a:t>IR</a:t>
            </a:r>
            <a:endParaRPr lang="en-US" sz="3200" b="1" dirty="0"/>
          </a:p>
        </p:txBody>
      </p:sp>
      <p:sp>
        <p:nvSpPr>
          <p:cNvPr id="4" name="3 - Ορθογώνιο"/>
          <p:cNvSpPr/>
          <p:nvPr/>
        </p:nvSpPr>
        <p:spPr>
          <a:xfrm>
            <a:off x="533400" y="1356985"/>
            <a:ext cx="8305800" cy="4662815"/>
          </a:xfrm>
          <a:prstGeom prst="rect">
            <a:avLst/>
          </a:prstGeom>
        </p:spPr>
        <p:txBody>
          <a:bodyPr wrap="square" anchor="ctr">
            <a:spAutoFit/>
          </a:bodyPr>
          <a:lstStyle/>
          <a:p>
            <a:pPr>
              <a:lnSpc>
                <a:spcPct val="150000"/>
              </a:lnSpc>
              <a:buFont typeface="Wingdings" pitchFamily="2" charset="2"/>
              <a:buChar char="q"/>
            </a:pPr>
            <a:r>
              <a:rPr lang="el-GR" sz="2200" dirty="0" smtClean="0"/>
              <a:t>Δεν χρειάζεται πολύ προετοιμασία του δείγματος, τα φάσματα λαμβάνονται απευθείας.</a:t>
            </a:r>
          </a:p>
          <a:p>
            <a:pPr>
              <a:lnSpc>
                <a:spcPct val="150000"/>
              </a:lnSpc>
              <a:buFont typeface="Wingdings" pitchFamily="2" charset="2"/>
              <a:buChar char="q"/>
            </a:pPr>
            <a:r>
              <a:rPr lang="el-GR" sz="2200" dirty="0" smtClean="0"/>
              <a:t>Αναλύονται στερεά, που είναι δύσκολα στον χειρισμό τους όπως ίνες, υφάσματα, νήματα.</a:t>
            </a:r>
          </a:p>
          <a:p>
            <a:pPr>
              <a:lnSpc>
                <a:spcPct val="150000"/>
              </a:lnSpc>
              <a:buFont typeface="Wingdings" pitchFamily="2" charset="2"/>
              <a:buChar char="q"/>
            </a:pPr>
            <a:r>
              <a:rPr lang="el-GR" sz="2200" dirty="0" smtClean="0"/>
              <a:t>Εξετάζονται και υγρά δείγματα, καθώς ο κρύσταλλος του </a:t>
            </a:r>
            <a:r>
              <a:rPr lang="en-US" sz="2200" dirty="0" smtClean="0"/>
              <a:t>ATR </a:t>
            </a:r>
            <a:r>
              <a:rPr lang="el-GR" sz="2200" dirty="0" smtClean="0"/>
              <a:t>μπορεί να βυθιστεί μέσα σε υγρό δείγμα.</a:t>
            </a:r>
          </a:p>
          <a:p>
            <a:pPr>
              <a:lnSpc>
                <a:spcPct val="150000"/>
              </a:lnSpc>
              <a:buFont typeface="Wingdings" pitchFamily="2" charset="2"/>
              <a:buChar char="q"/>
            </a:pPr>
            <a:r>
              <a:rPr lang="el-GR" sz="2200" dirty="0" smtClean="0"/>
              <a:t>Τα φάσματα είναι καταλληλότερα για ποιοτικό προσδιορισμό καθώς οι κορυφές δεν αλληλεπικαλύπτονται.</a:t>
            </a:r>
          </a:p>
          <a:p>
            <a:pPr>
              <a:lnSpc>
                <a:spcPct val="150000"/>
              </a:lnSpc>
              <a:buFont typeface="Wingdings" pitchFamily="2" charset="2"/>
              <a:buChar char="q"/>
            </a:pPr>
            <a:r>
              <a:rPr lang="el-GR" sz="2200" dirty="0" smtClean="0"/>
              <a:t>Τα φάσματα είναι κατάλληλα για ποσοτικό προσδιορισμό.</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868362"/>
          </a:xfrm>
        </p:spPr>
        <p:txBody>
          <a:bodyPr/>
          <a:lstStyle/>
          <a:p>
            <a:r>
              <a:rPr lang="el-GR" b="1" dirty="0" smtClean="0"/>
              <a:t>Βιβλιογραφία</a:t>
            </a:r>
            <a:endParaRPr lang="en-US" b="1" dirty="0"/>
          </a:p>
        </p:txBody>
      </p:sp>
      <p:sp>
        <p:nvSpPr>
          <p:cNvPr id="4" name="3 - Ορθογώνιο"/>
          <p:cNvSpPr/>
          <p:nvPr/>
        </p:nvSpPr>
        <p:spPr>
          <a:xfrm>
            <a:off x="1371600" y="1600200"/>
            <a:ext cx="6553200" cy="1938992"/>
          </a:xfrm>
          <a:prstGeom prst="rect">
            <a:avLst/>
          </a:prstGeom>
        </p:spPr>
        <p:txBody>
          <a:bodyPr wrap="square">
            <a:spAutoFit/>
          </a:bodyPr>
          <a:lstStyle/>
          <a:p>
            <a:pPr>
              <a:buFont typeface="Wingdings" pitchFamily="2" charset="2"/>
              <a:buChar char="v"/>
            </a:pPr>
            <a:r>
              <a:rPr lang="el-GR" sz="2000" dirty="0" smtClean="0"/>
              <a:t>Το υλικό της παρουσίασης προέρχεται από το εξής σύγγραμμα:</a:t>
            </a:r>
            <a:r>
              <a:rPr lang="en-US" sz="2000" dirty="0" smtClean="0"/>
              <a:t> </a:t>
            </a:r>
            <a:endParaRPr lang="el-GR" sz="2000" dirty="0" smtClean="0"/>
          </a:p>
          <a:p>
            <a:endParaRPr lang="el-GR" sz="2000" dirty="0" smtClean="0"/>
          </a:p>
          <a:p>
            <a:r>
              <a:rPr lang="el-GR" sz="2000" dirty="0" smtClean="0"/>
              <a:t>&lt;&lt;</a:t>
            </a:r>
            <a:r>
              <a:rPr lang="en-US" sz="2000" i="1" dirty="0" smtClean="0"/>
              <a:t>PRINCIPLES OF INSTRUMENTAL ANALYSIS</a:t>
            </a:r>
            <a:r>
              <a:rPr lang="el-GR" sz="2000" i="1" dirty="0" smtClean="0"/>
              <a:t>&gt;&gt;,</a:t>
            </a:r>
            <a:r>
              <a:rPr lang="en-US" sz="2000" i="1" dirty="0" smtClean="0"/>
              <a:t> Sixth Edition, authors</a:t>
            </a:r>
            <a:r>
              <a:rPr lang="el-GR" sz="2000" i="1" dirty="0" smtClean="0"/>
              <a:t>:</a:t>
            </a:r>
            <a:r>
              <a:rPr lang="en-US" sz="2000" i="1" dirty="0" smtClean="0"/>
              <a:t> Douglas A. </a:t>
            </a:r>
            <a:r>
              <a:rPr lang="en-US" sz="2000" i="1" dirty="0" err="1" smtClean="0"/>
              <a:t>Skoog</a:t>
            </a:r>
            <a:r>
              <a:rPr lang="en-US" sz="2000" i="1" dirty="0" smtClean="0"/>
              <a:t>, F. James Holler, and Stanley R. Crouch</a:t>
            </a:r>
            <a:endParaRPr lang="en-US" sz="20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07704" y="548680"/>
            <a:ext cx="5328592" cy="794352"/>
          </a:xfrm>
        </p:spPr>
        <p:txBody>
          <a:bodyPr>
            <a:normAutofit/>
          </a:bodyPr>
          <a:lstStyle/>
          <a:p>
            <a:r>
              <a:rPr lang="el-GR" sz="4400" b="1" dirty="0" smtClean="0"/>
              <a:t>Σημείωμα Αναφοράς</a:t>
            </a:r>
            <a:endParaRPr lang="el-GR" sz="4400" b="1" dirty="0"/>
          </a:p>
        </p:txBody>
      </p:sp>
      <p:sp>
        <p:nvSpPr>
          <p:cNvPr id="3" name="2 - Θέση περιεχομένου"/>
          <p:cNvSpPr>
            <a:spLocks noGrp="1"/>
          </p:cNvSpPr>
          <p:nvPr>
            <p:ph idx="1"/>
          </p:nvPr>
        </p:nvSpPr>
        <p:spPr>
          <a:xfrm>
            <a:off x="971600" y="1700808"/>
            <a:ext cx="7776864" cy="3600400"/>
          </a:xfrm>
        </p:spPr>
        <p:txBody>
          <a:bodyPr>
            <a:normAutofit fontScale="92500" lnSpcReduction="10000"/>
          </a:bodyPr>
          <a:lstStyle/>
          <a:p>
            <a:pPr>
              <a:buNone/>
              <a:defRPr/>
            </a:pPr>
            <a:r>
              <a:rPr lang="el-GR" dirty="0" err="1" smtClean="0"/>
              <a:t>Copyright</a:t>
            </a:r>
            <a:r>
              <a:rPr lang="el-GR" dirty="0" smtClean="0"/>
              <a:t> </a:t>
            </a:r>
            <a:r>
              <a:rPr lang="el-GR" dirty="0"/>
              <a:t>Πανεπιστήμιο Πατρών</a:t>
            </a:r>
            <a:r>
              <a:rPr lang="en-US" dirty="0" smtClean="0"/>
              <a:t>,</a:t>
            </a:r>
            <a:endParaRPr lang="el-GR" dirty="0" smtClean="0"/>
          </a:p>
          <a:p>
            <a:pPr>
              <a:buNone/>
              <a:defRPr/>
            </a:pPr>
            <a:r>
              <a:rPr lang="el-GR" dirty="0" smtClean="0"/>
              <a:t>Κοντογιάννης Χρίστος </a:t>
            </a:r>
          </a:p>
          <a:p>
            <a:pPr>
              <a:buNone/>
              <a:defRPr/>
            </a:pPr>
            <a:r>
              <a:rPr lang="el-GR" b="1" dirty="0" smtClean="0"/>
              <a:t>«Φασματομετρία υπερύθρου»</a:t>
            </a:r>
            <a:r>
              <a:rPr lang="el-GR" dirty="0" smtClean="0"/>
              <a:t>. </a:t>
            </a:r>
            <a:endParaRPr lang="el-GR" dirty="0"/>
          </a:p>
          <a:p>
            <a:pPr>
              <a:buNone/>
              <a:defRPr/>
            </a:pPr>
            <a:r>
              <a:rPr lang="el-GR" dirty="0" smtClean="0"/>
              <a:t>Έκδοση</a:t>
            </a:r>
            <a:r>
              <a:rPr lang="el-GR" dirty="0"/>
              <a:t>: 1.0. Πάτρα </a:t>
            </a:r>
            <a:r>
              <a:rPr lang="el-GR" dirty="0" smtClean="0"/>
              <a:t>2015. </a:t>
            </a:r>
          </a:p>
          <a:p>
            <a:pPr>
              <a:buNone/>
              <a:defRPr/>
            </a:pPr>
            <a:endParaRPr lang="el-GR" dirty="0"/>
          </a:p>
          <a:p>
            <a:pPr>
              <a:buNone/>
              <a:defRPr/>
            </a:pPr>
            <a:r>
              <a:rPr lang="el-GR" dirty="0" smtClean="0"/>
              <a:t>  Διαθέσιμο </a:t>
            </a:r>
            <a:r>
              <a:rPr lang="el-GR" dirty="0"/>
              <a:t>από τη δικτυακή </a:t>
            </a:r>
            <a:r>
              <a:rPr lang="el-GR" dirty="0" smtClean="0"/>
              <a:t>διεύθυνση: </a:t>
            </a:r>
            <a:r>
              <a:rPr lang="en-US" dirty="0" smtClean="0">
                <a:hlinkClick r:id="rId2"/>
              </a:rPr>
              <a:t>https</a:t>
            </a:r>
            <a:r>
              <a:rPr lang="en-US" dirty="0">
                <a:hlinkClick r:id="rId2"/>
              </a:rPr>
              <a:t>://</a:t>
            </a:r>
            <a:r>
              <a:rPr lang="en-US" dirty="0" smtClean="0">
                <a:hlinkClick r:id="rId2"/>
              </a:rPr>
              <a:t>eclass.upatras.gr/courses/PHA161</a:t>
            </a:r>
            <a:r>
              <a:rPr lang="en-US" dirty="0" smtClean="0">
                <a:hlinkClick r:id="rId2"/>
              </a:rPr>
              <a:t>4</a:t>
            </a:r>
            <a:r>
              <a:rPr lang="en-US" dirty="0" smtClean="0">
                <a:hlinkClick r:id="rId2"/>
              </a:rPr>
              <a:t>/</a:t>
            </a:r>
            <a:r>
              <a:rPr lang="el-GR" dirty="0" smtClean="0"/>
              <a:t> </a:t>
            </a:r>
            <a:endParaRPr lang="el-GR" dirty="0"/>
          </a:p>
        </p:txBody>
      </p:sp>
    </p:spTree>
    <p:extLst>
      <p:ext uri="{BB962C8B-B14F-4D97-AF65-F5344CB8AC3E}">
        <p14:creationId xmlns:p14="http://schemas.microsoft.com/office/powerpoint/2010/main" xmlns="" val="287493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a:t>Σημείωμα </a:t>
            </a:r>
            <a:r>
              <a:rPr lang="el-GR" b="1" dirty="0" smtClean="0"/>
              <a:t>Αδειοδότησης</a:t>
            </a:r>
            <a:endParaRPr lang="el-GR" dirty="0"/>
          </a:p>
        </p:txBody>
      </p:sp>
      <p:sp>
        <p:nvSpPr>
          <p:cNvPr id="3" name="Content Placeholder 2"/>
          <p:cNvSpPr>
            <a:spLocks noGrp="1"/>
          </p:cNvSpPr>
          <p:nvPr>
            <p:ph idx="1"/>
          </p:nvPr>
        </p:nvSpPr>
        <p:spPr>
          <a:xfrm>
            <a:off x="457200" y="1340768"/>
            <a:ext cx="8229600" cy="4785395"/>
          </a:xfrm>
        </p:spPr>
        <p:txBody>
          <a:bodyPr/>
          <a:lstStyle/>
          <a:p>
            <a:pPr>
              <a:buNone/>
              <a:defRPr/>
            </a:pPr>
            <a:r>
              <a:rPr lang="el-GR" sz="1600" dirty="0">
                <a:solidFill>
                  <a:prstClr val="black"/>
                </a:solidFill>
              </a:rPr>
              <a:t>Το παρόν υλικό διατίθεται με τους όρους της άδειας χρήσης Creative </a:t>
            </a:r>
            <a:r>
              <a:rPr lang="el-GR" sz="1600" dirty="0" smtClean="0">
                <a:solidFill>
                  <a:prstClr val="black"/>
                </a:solidFill>
              </a:rPr>
              <a:t>Commons</a:t>
            </a:r>
          </a:p>
          <a:p>
            <a:pPr>
              <a:buNone/>
              <a:defRPr/>
            </a:pPr>
            <a:r>
              <a:rPr lang="el-GR" sz="1600" dirty="0" smtClean="0">
                <a:solidFill>
                  <a:prstClr val="black"/>
                </a:solidFill>
              </a:rPr>
              <a:t>Αναφορά</a:t>
            </a:r>
            <a:r>
              <a:rPr lang="el-GR" sz="1600" dirty="0">
                <a:solidFill>
                  <a:prstClr val="black"/>
                </a:solidFill>
              </a:rPr>
              <a:t>, Μη Εμπορική Χρήση Παρόμοια Διανομή 4.0 [1] ή μεταγενέστερη, </a:t>
            </a:r>
            <a:r>
              <a:rPr lang="el-GR" sz="1600" dirty="0" smtClean="0">
                <a:solidFill>
                  <a:prstClr val="black"/>
                </a:solidFill>
              </a:rPr>
              <a:t>Διεθνής</a:t>
            </a:r>
          </a:p>
          <a:p>
            <a:pPr>
              <a:buNone/>
              <a:defRPr/>
            </a:pPr>
            <a:r>
              <a:rPr lang="el-GR" sz="1600" dirty="0" smtClean="0">
                <a:solidFill>
                  <a:prstClr val="black"/>
                </a:solidFill>
              </a:rPr>
              <a:t>Έκδοση</a:t>
            </a:r>
            <a:r>
              <a:rPr lang="el-GR" sz="1600" dirty="0">
                <a:solidFill>
                  <a:prstClr val="black"/>
                </a:solidFill>
              </a:rPr>
              <a:t>.   Εξαιρούνται τα αυτοτελή έργα τρίτων π.χ. φωτογραφίες, διαγράμματα κ.λ.π</a:t>
            </a:r>
            <a:r>
              <a:rPr lang="el-GR" sz="1600" dirty="0" smtClean="0">
                <a:solidFill>
                  <a:prstClr val="black"/>
                </a:solidFill>
              </a:rPr>
              <a:t>.,</a:t>
            </a:r>
          </a:p>
          <a:p>
            <a:pPr>
              <a:buNone/>
              <a:defRPr/>
            </a:pPr>
            <a:r>
              <a:rPr lang="el-GR" sz="1600" dirty="0" smtClean="0">
                <a:solidFill>
                  <a:prstClr val="black"/>
                </a:solidFill>
              </a:rPr>
              <a:t>τα </a:t>
            </a:r>
            <a:r>
              <a:rPr lang="el-GR" sz="1600" dirty="0">
                <a:solidFill>
                  <a:prstClr val="black"/>
                </a:solidFill>
              </a:rPr>
              <a:t>οποία εμπεριέχονται σε αυτό και τα οποία αναφέρονται μαζί με τους όρους </a:t>
            </a:r>
            <a:r>
              <a:rPr lang="el-GR" sz="1600" dirty="0" smtClean="0">
                <a:solidFill>
                  <a:prstClr val="black"/>
                </a:solidFill>
              </a:rPr>
              <a:t>χρήσης</a:t>
            </a:r>
          </a:p>
          <a:p>
            <a:pPr>
              <a:buNone/>
              <a:defRPr/>
            </a:pPr>
            <a:r>
              <a:rPr lang="el-GR" sz="1600" dirty="0" smtClean="0">
                <a:solidFill>
                  <a:prstClr val="black"/>
                </a:solidFill>
              </a:rPr>
              <a:t>τους </a:t>
            </a:r>
            <a:r>
              <a:rPr lang="el-GR" sz="1600" dirty="0">
                <a:solidFill>
                  <a:prstClr val="black"/>
                </a:solidFill>
              </a:rPr>
              <a:t>στο «Σημείωμα Χρήσης Έργων Τρίτων».    </a:t>
            </a:r>
          </a:p>
          <a:p>
            <a:pPr>
              <a:buNone/>
              <a:defRPr/>
            </a:pPr>
            <a:r>
              <a:rPr lang="el-GR" sz="1600" dirty="0" smtClean="0">
                <a:solidFill>
                  <a:prstClr val="black"/>
                </a:solidFill>
              </a:rPr>
              <a:t> [</a:t>
            </a:r>
            <a:r>
              <a:rPr lang="el-GR" sz="1600" dirty="0">
                <a:solidFill>
                  <a:prstClr val="black"/>
                </a:solidFill>
              </a:rPr>
              <a:t>1] http://creativecommons.org/licenses/by-nc-sa/4.0/ </a:t>
            </a:r>
            <a:endParaRPr lang="en-US" sz="1600" dirty="0">
              <a:solidFill>
                <a:prstClr val="black"/>
              </a:solidFill>
            </a:endParaRPr>
          </a:p>
          <a:p>
            <a:pPr>
              <a:defRPr/>
            </a:pPr>
            <a:r>
              <a:rPr lang="el-GR" sz="1600" dirty="0" smtClean="0">
                <a:solidFill>
                  <a:prstClr val="black"/>
                </a:solidFill>
              </a:rPr>
              <a:t>Ως </a:t>
            </a:r>
            <a:r>
              <a:rPr lang="el-GR" sz="1600" b="1" dirty="0">
                <a:solidFill>
                  <a:prstClr val="black"/>
                </a:solidFill>
              </a:rPr>
              <a:t>Μη Εμπορική</a:t>
            </a:r>
            <a:r>
              <a:rPr lang="el-GR" sz="1600" dirty="0">
                <a:solidFill>
                  <a:prstClr val="black"/>
                </a:solidFill>
              </a:rPr>
              <a:t> ορίζεται η χρήση:</a:t>
            </a:r>
          </a:p>
          <a:p>
            <a:pPr>
              <a:buFont typeface="Arial" panose="020B0604020202020204" pitchFamily="34" charset="0"/>
              <a:buChar char="•"/>
              <a:defRPr/>
            </a:pPr>
            <a:r>
              <a:rPr lang="el-GR" sz="1600" dirty="0">
                <a:solidFill>
                  <a:prstClr val="black"/>
                </a:solidFill>
              </a:rPr>
              <a:t>που δεν περιλαμβάνει άμεσο ή έμμεσο οικονομικό όφελος από την χρήση του έργου, για το διανομέα του έργου και αδειοδόχο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περιλαμβάνει οικονομική συναλλαγή ως προϋπόθεση για τη χρήση ή πρόσβαση στο έργο</a:t>
            </a:r>
          </a:p>
          <a:p>
            <a:pPr>
              <a:buFont typeface="Arial" panose="020B0604020202020204" pitchFamily="34" charset="0"/>
              <a:buChar char="•"/>
              <a:defRPr/>
            </a:pPr>
            <a:r>
              <a:rPr lang="el-GR" sz="1600" dirty="0">
                <a:solidFill>
                  <a:prstClr val="black"/>
                </a:solidFill>
              </a:rPr>
              <a:t>που</a:t>
            </a:r>
            <a:r>
              <a:rPr lang="en-GB" sz="1600" dirty="0">
                <a:solidFill>
                  <a:prstClr val="black"/>
                </a:solidFill>
              </a:rPr>
              <a:t> </a:t>
            </a:r>
            <a:r>
              <a:rPr lang="el-GR" sz="1600" dirty="0">
                <a:solidFill>
                  <a:prstClr val="black"/>
                </a:solidFill>
              </a:rPr>
              <a:t>δεν προσπορίζει στο διανομέα του έργου και</a:t>
            </a:r>
            <a:r>
              <a:rPr lang="en-GB" sz="1600" dirty="0">
                <a:solidFill>
                  <a:prstClr val="black"/>
                </a:solidFill>
              </a:rPr>
              <a:t> </a:t>
            </a:r>
            <a:r>
              <a:rPr lang="el-GR" sz="1600" dirty="0">
                <a:solidFill>
                  <a:prstClr val="black"/>
                </a:solidFill>
              </a:rPr>
              <a:t>αδειοδόχο</a:t>
            </a:r>
            <a:r>
              <a:rPr lang="en-GB" sz="1600" dirty="0">
                <a:solidFill>
                  <a:prstClr val="black"/>
                </a:solidFill>
              </a:rPr>
              <a:t> </a:t>
            </a:r>
            <a:r>
              <a:rPr lang="el-GR" sz="1600" dirty="0">
                <a:solidFill>
                  <a:prstClr val="black"/>
                </a:solidFill>
              </a:rPr>
              <a:t>έμμεσο οικονομικό όφελος (π.χ. διαφημίσεις) από την προβολή του έργου σε διαδικτυακό </a:t>
            </a:r>
            <a:r>
              <a:rPr lang="el-GR" sz="1600" dirty="0" smtClean="0">
                <a:solidFill>
                  <a:prstClr val="black"/>
                </a:solidFill>
              </a:rPr>
              <a:t>τόπο</a:t>
            </a:r>
            <a:endParaRPr lang="el-GR" sz="1600" dirty="0">
              <a:solidFill>
                <a:prstClr val="black"/>
              </a:solidFill>
            </a:endParaRPr>
          </a:p>
          <a:p>
            <a:pPr>
              <a:defRPr/>
            </a:pPr>
            <a:r>
              <a:rPr lang="el-GR" sz="1600" dirty="0">
                <a:solidFill>
                  <a:prstClr val="black"/>
                </a:solidFill>
              </a:rPr>
              <a:t>Ο δικαιούχος μπορεί να παρέχει στον αδειοδόχο ξεχωριστή άδεια να χρησιμοποιεί το έργο για εμπορική χρήση, εφόσον αυτό του ζητηθεί</a:t>
            </a:r>
          </a:p>
          <a:p>
            <a:pPr marL="0" indent="0">
              <a:buNone/>
            </a:pPr>
            <a:endParaRPr lang="el-GR" sz="1600" dirty="0"/>
          </a:p>
        </p:txBody>
      </p:sp>
      <p:pic>
        <p:nvPicPr>
          <p:cNvPr id="8" name="Picture 22" descr="Λογότυπο για Άδειες χρήσης Creative Commons BY-NC-ND">
            <a:hlinkClick r:id="rId3"/>
          </p:cNvPr>
          <p:cNvPicPr>
            <a:picLocks noChangeAspect="1" noChangeArrowheads="1"/>
          </p:cNvPicPr>
          <p:nvPr/>
        </p:nvPicPr>
        <p:blipFill>
          <a:blip r:embed="rId4" cstate="print"/>
          <a:srcRect/>
          <a:stretch>
            <a:fillRect/>
          </a:stretch>
        </p:blipFill>
        <p:spPr bwMode="auto">
          <a:xfrm>
            <a:off x="6156176" y="2705787"/>
            <a:ext cx="1237059" cy="576263"/>
          </a:xfrm>
          <a:prstGeom prst="rect">
            <a:avLst/>
          </a:prstGeom>
          <a:noFill/>
          <a:ln w="9525">
            <a:noFill/>
            <a:miter lim="800000"/>
            <a:headEnd/>
            <a:tailEnd/>
          </a:ln>
        </p:spPr>
      </p:pic>
    </p:spTree>
    <p:extLst>
      <p:ext uri="{BB962C8B-B14F-4D97-AF65-F5344CB8AC3E}">
        <p14:creationId xmlns="" xmlns:p14="http://schemas.microsoft.com/office/powerpoint/2010/main" val="869870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Διατήρηση Σημειωμάτων</a:t>
            </a:r>
            <a:endParaRPr lang="en-US" b="1" dirty="0"/>
          </a:p>
        </p:txBody>
      </p:sp>
      <p:sp>
        <p:nvSpPr>
          <p:cNvPr id="4" name="3 - Ορθογώνιο"/>
          <p:cNvSpPr/>
          <p:nvPr/>
        </p:nvSpPr>
        <p:spPr>
          <a:xfrm>
            <a:off x="914400" y="1371600"/>
            <a:ext cx="7467600" cy="3139321"/>
          </a:xfrm>
          <a:prstGeom prst="rect">
            <a:avLst/>
          </a:prstGeom>
        </p:spPr>
        <p:txBody>
          <a:bodyPr wrap="square">
            <a:spAutoFit/>
          </a:bodyPr>
          <a:lstStyle/>
          <a:p>
            <a:endParaRPr lang="en-US" dirty="0" smtClean="0"/>
          </a:p>
          <a:p>
            <a:r>
              <a:rPr lang="el-GR" sz="2000" dirty="0" smtClean="0"/>
              <a:t>Οποιαδήποτε αναπαραγωγή ή διασκευή του υλικού θα πρέπει να συμπεριλαμβάνει: </a:t>
            </a:r>
          </a:p>
          <a:p>
            <a:endParaRPr lang="el-GR" sz="2000" dirty="0" smtClean="0"/>
          </a:p>
          <a:p>
            <a:pPr>
              <a:buFont typeface="Wingdings" pitchFamily="2" charset="2"/>
              <a:buChar char="§"/>
            </a:pPr>
            <a:r>
              <a:rPr lang="el-GR" sz="2000" dirty="0" smtClean="0"/>
              <a:t>το Σημείωμα Αναφοράς </a:t>
            </a:r>
          </a:p>
          <a:p>
            <a:pPr>
              <a:buFont typeface="Wingdings" pitchFamily="2" charset="2"/>
              <a:buChar char="§"/>
            </a:pPr>
            <a:r>
              <a:rPr lang="el-GR" sz="2000" dirty="0" smtClean="0"/>
              <a:t>το Σημείωμα Αδειοδότησης </a:t>
            </a:r>
          </a:p>
          <a:p>
            <a:pPr>
              <a:buFont typeface="Wingdings" pitchFamily="2" charset="2"/>
              <a:buChar char="§"/>
            </a:pPr>
            <a:r>
              <a:rPr lang="el-GR" sz="2000" dirty="0" smtClean="0"/>
              <a:t>τη δήλωση Διατήρησης Σημειωμάτων </a:t>
            </a:r>
          </a:p>
          <a:p>
            <a:pPr>
              <a:buFont typeface="Wingdings" pitchFamily="2" charset="2"/>
              <a:buChar char="§"/>
            </a:pPr>
            <a:r>
              <a:rPr lang="el-GR" sz="2000" dirty="0" smtClean="0"/>
              <a:t>το Σημείωμα Χρήσης Έργων Τρίτων (εφόσον υπάρχει) </a:t>
            </a:r>
          </a:p>
          <a:p>
            <a:endParaRPr lang="en-US" sz="2000" dirty="0" smtClean="0"/>
          </a:p>
          <a:p>
            <a:r>
              <a:rPr lang="el-GR" sz="2000" dirty="0" smtClean="0"/>
              <a:t>μαζί με τους συνοδευόμενους υπερσυνδέσμους. </a:t>
            </a:r>
            <a:endParaRPr lang="en-US" sz="2000" dirty="0"/>
          </a:p>
        </p:txBody>
      </p:sp>
      <p:pic>
        <p:nvPicPr>
          <p:cNvPr id="3074" name="Picture 2"/>
          <p:cNvPicPr>
            <a:picLocks noChangeAspect="1" noChangeArrowheads="1"/>
          </p:cNvPicPr>
          <p:nvPr/>
        </p:nvPicPr>
        <p:blipFill>
          <a:blip r:embed="rId3" cstate="print"/>
          <a:srcRect/>
          <a:stretch>
            <a:fillRect/>
          </a:stretch>
        </p:blipFill>
        <p:spPr bwMode="auto">
          <a:xfrm>
            <a:off x="0" y="5901363"/>
            <a:ext cx="990600" cy="956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Σκοπός  ενότητας</a:t>
            </a:r>
            <a:endParaRPr lang="en-US" dirty="0"/>
          </a:p>
        </p:txBody>
      </p:sp>
      <p:sp>
        <p:nvSpPr>
          <p:cNvPr id="4" name="Content Placeholder 2"/>
          <p:cNvSpPr>
            <a:spLocks noGrp="1"/>
          </p:cNvSpPr>
          <p:nvPr>
            <p:ph idx="1"/>
          </p:nvPr>
        </p:nvSpPr>
        <p:spPr>
          <a:xfrm>
            <a:off x="457200" y="1600200"/>
            <a:ext cx="8229600" cy="4525963"/>
          </a:xfrm>
        </p:spPr>
        <p:txBody>
          <a:bodyPr/>
          <a:lstStyle/>
          <a:p>
            <a:pPr eaLnBrk="1" hangingPunct="1">
              <a:lnSpc>
                <a:spcPct val="150000"/>
              </a:lnSpc>
              <a:buFont typeface="Wingdings" pitchFamily="2" charset="2"/>
              <a:buChar char="Ø"/>
            </a:pPr>
            <a:r>
              <a:rPr lang="el-GR" dirty="0" smtClean="0"/>
              <a:t>Θεμελιώδεις αρχές και εφαρμογές της φασματομετρίας υπερύθρου.</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733256"/>
            <a:ext cx="3240360" cy="771224"/>
          </a:xfrm>
          <a:prstGeom prst="rect">
            <a:avLst/>
          </a:prstGeom>
          <a:noFill/>
        </p:spPr>
      </p:pic>
      <p:pic>
        <p:nvPicPr>
          <p:cNvPr id="8"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5715766"/>
            <a:ext cx="2304256" cy="8062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6655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52400"/>
            <a:ext cx="8229600" cy="609600"/>
          </a:xfrm>
        </p:spPr>
        <p:txBody>
          <a:bodyPr>
            <a:normAutofit fontScale="90000"/>
          </a:bodyPr>
          <a:lstStyle/>
          <a:p>
            <a:r>
              <a:rPr lang="el-GR" b="1" dirty="0" smtClean="0"/>
              <a:t>Περιεχόμενα ενότητας</a:t>
            </a:r>
            <a:endParaRPr lang="en-US" dirty="0"/>
          </a:p>
        </p:txBody>
      </p:sp>
      <p:sp>
        <p:nvSpPr>
          <p:cNvPr id="4" name="3 - Ορθογώνιο"/>
          <p:cNvSpPr/>
          <p:nvPr/>
        </p:nvSpPr>
        <p:spPr>
          <a:xfrm>
            <a:off x="304800" y="838200"/>
            <a:ext cx="8763000" cy="5632311"/>
          </a:xfrm>
          <a:prstGeom prst="rect">
            <a:avLst/>
          </a:prstGeom>
        </p:spPr>
        <p:txBody>
          <a:bodyPr wrap="square">
            <a:spAutoFit/>
          </a:bodyPr>
          <a:lstStyle/>
          <a:p>
            <a:pPr>
              <a:buFont typeface="Wingdings" pitchFamily="2" charset="2"/>
              <a:buChar char="v"/>
            </a:pPr>
            <a:r>
              <a:rPr lang="el-GR" sz="2000" dirty="0" smtClean="0"/>
              <a:t>Περιοχή υπερύθρου(</a:t>
            </a:r>
            <a:r>
              <a:rPr lang="en-US" sz="2000" dirty="0" smtClean="0"/>
              <a:t>IR</a:t>
            </a:r>
            <a:r>
              <a:rPr lang="el-GR" sz="2000" dirty="0" smtClean="0"/>
              <a:t>)</a:t>
            </a:r>
          </a:p>
          <a:p>
            <a:pPr>
              <a:buFont typeface="Wingdings" pitchFamily="2" charset="2"/>
              <a:buChar char="v"/>
            </a:pPr>
            <a:r>
              <a:rPr lang="el-GR" sz="2000" dirty="0" smtClean="0"/>
              <a:t>Αρχές λειτουργίας</a:t>
            </a:r>
          </a:p>
          <a:p>
            <a:pPr>
              <a:buFont typeface="Wingdings" pitchFamily="2" charset="2"/>
              <a:buChar char="v"/>
            </a:pPr>
            <a:r>
              <a:rPr lang="el-GR" sz="2000" dirty="0" smtClean="0"/>
              <a:t>Διαπερατότητα</a:t>
            </a:r>
          </a:p>
          <a:p>
            <a:pPr>
              <a:buFont typeface="Wingdings" pitchFamily="2" charset="2"/>
              <a:buChar char="v"/>
            </a:pPr>
            <a:r>
              <a:rPr lang="el-GR" sz="2000" dirty="0" smtClean="0"/>
              <a:t>Νόμος των </a:t>
            </a:r>
            <a:r>
              <a:rPr lang="el-GR" sz="2000" dirty="0" err="1" smtClean="0"/>
              <a:t>Lambert</a:t>
            </a:r>
            <a:r>
              <a:rPr lang="el-GR" sz="2000" dirty="0" smtClean="0"/>
              <a:t>-</a:t>
            </a:r>
            <a:r>
              <a:rPr lang="el-GR" sz="2000" dirty="0" err="1" smtClean="0"/>
              <a:t>Beer</a:t>
            </a:r>
            <a:endParaRPr lang="el-GR" sz="2000" dirty="0" smtClean="0"/>
          </a:p>
          <a:p>
            <a:pPr>
              <a:buFont typeface="Wingdings" pitchFamily="2" charset="2"/>
              <a:buChar char="v"/>
            </a:pPr>
            <a:r>
              <a:rPr lang="el-GR" sz="2000" dirty="0" smtClean="0">
                <a:cs typeface="Times New Roman" pitchFamily="18" charset="0"/>
              </a:rPr>
              <a:t>Τι είναι μοριακή δόνηση;</a:t>
            </a:r>
          </a:p>
          <a:p>
            <a:pPr>
              <a:buFont typeface="Wingdings" pitchFamily="2" charset="2"/>
              <a:buChar char="v"/>
            </a:pPr>
            <a:r>
              <a:rPr lang="el-GR" sz="2000" dirty="0" smtClean="0">
                <a:cs typeface="Times New Roman" pitchFamily="18" charset="0"/>
              </a:rPr>
              <a:t>Είδη Δονήσεων</a:t>
            </a:r>
          </a:p>
          <a:p>
            <a:pPr>
              <a:buFont typeface="Wingdings" pitchFamily="2" charset="2"/>
              <a:buChar char="v"/>
            </a:pPr>
            <a:r>
              <a:rPr lang="el-GR" sz="2000" dirty="0" smtClean="0">
                <a:cs typeface="Times New Roman" pitchFamily="18" charset="0"/>
              </a:rPr>
              <a:t>Διπολικές μεταβολές κατά τη διάρκεια δονήσεων και περιστροφών</a:t>
            </a:r>
          </a:p>
          <a:p>
            <a:pPr>
              <a:buFont typeface="Wingdings" pitchFamily="2" charset="2"/>
              <a:buChar char="v"/>
            </a:pPr>
            <a:r>
              <a:rPr lang="el-GR" sz="2000" dirty="0" smtClean="0">
                <a:cs typeface="Times New Roman" pitchFamily="18" charset="0"/>
              </a:rPr>
              <a:t>Θεωρητικός αριθμός </a:t>
            </a:r>
            <a:r>
              <a:rPr lang="el-GR" sz="2000" dirty="0">
                <a:cs typeface="Times New Roman" pitchFamily="18" charset="0"/>
              </a:rPr>
              <a:t>β</a:t>
            </a:r>
            <a:r>
              <a:rPr lang="el-GR" sz="2000" dirty="0" smtClean="0">
                <a:cs typeface="Times New Roman" pitchFamily="18" charset="0"/>
              </a:rPr>
              <a:t>ασικών </a:t>
            </a:r>
            <a:r>
              <a:rPr lang="el-GR" sz="2000" dirty="0">
                <a:cs typeface="Times New Roman" pitchFamily="18" charset="0"/>
              </a:rPr>
              <a:t>δ</a:t>
            </a:r>
            <a:r>
              <a:rPr lang="el-GR" sz="2000" dirty="0" smtClean="0">
                <a:cs typeface="Times New Roman" pitchFamily="18" charset="0"/>
              </a:rPr>
              <a:t>ονήσεων μορίου</a:t>
            </a:r>
          </a:p>
          <a:p>
            <a:pPr>
              <a:buFont typeface="Wingdings" pitchFamily="2" charset="2"/>
              <a:buChar char="v"/>
            </a:pPr>
            <a:r>
              <a:rPr lang="el-GR" sz="2000" dirty="0" smtClean="0"/>
              <a:t>Υπολογισμός κατά προσέγγιση της συχνότητας </a:t>
            </a:r>
            <a:r>
              <a:rPr lang="el-GR" sz="2000" dirty="0"/>
              <a:t>δ</a:t>
            </a:r>
            <a:r>
              <a:rPr lang="el-GR" sz="2000" dirty="0" smtClean="0"/>
              <a:t>όνησης </a:t>
            </a:r>
            <a:r>
              <a:rPr lang="el-GR" sz="2000" i="1" dirty="0" smtClean="0"/>
              <a:t>v δεσμού 2 ατόμων Α-Β</a:t>
            </a:r>
          </a:p>
          <a:p>
            <a:pPr>
              <a:buFont typeface="Wingdings" pitchFamily="2" charset="2"/>
              <a:buChar char="v"/>
            </a:pPr>
            <a:r>
              <a:rPr lang="el-GR" sz="2000" dirty="0" smtClean="0"/>
              <a:t>Συσχέτιση Συχνότητας – Δομής</a:t>
            </a:r>
            <a:endParaRPr lang="el-GR" sz="2000" dirty="0">
              <a:cs typeface="Times New Roman" pitchFamily="18" charset="0"/>
            </a:endParaRPr>
          </a:p>
          <a:p>
            <a:pPr>
              <a:buFont typeface="Wingdings" pitchFamily="2" charset="2"/>
              <a:buChar char="v"/>
            </a:pPr>
            <a:r>
              <a:rPr lang="el-GR" sz="2000" dirty="0" smtClean="0"/>
              <a:t>Περιοχές Φάσματος IR με βάση τα άτομα ή ομάδες των οποίων οι δονήσεις προκαλούν απορρόφηση στην περιοχή</a:t>
            </a:r>
          </a:p>
          <a:p>
            <a:pPr>
              <a:buFont typeface="Wingdings" pitchFamily="2" charset="2"/>
              <a:buChar char="v"/>
            </a:pPr>
            <a:r>
              <a:rPr lang="el-GR" sz="2000" dirty="0" smtClean="0"/>
              <a:t>Γραφική Απεικόνιση Φάσματος </a:t>
            </a:r>
            <a:r>
              <a:rPr lang="en-US" sz="2000" dirty="0" smtClean="0"/>
              <a:t>IR</a:t>
            </a:r>
            <a:r>
              <a:rPr lang="el-GR" sz="2000" dirty="0" smtClean="0"/>
              <a:t>-Παράδειγμα 1-οκτενίου</a:t>
            </a:r>
          </a:p>
          <a:p>
            <a:pPr>
              <a:buFont typeface="Wingdings" pitchFamily="2" charset="2"/>
              <a:buChar char="v"/>
            </a:pPr>
            <a:r>
              <a:rPr lang="el-GR" sz="2000" dirty="0" smtClean="0"/>
              <a:t>Πίνακας συχνοτήτων οργανικών χαρακτηριστικών ομάδων</a:t>
            </a:r>
          </a:p>
          <a:p>
            <a:pPr>
              <a:buFont typeface="Wingdings" pitchFamily="2" charset="2"/>
              <a:buChar char="v"/>
            </a:pPr>
            <a:r>
              <a:rPr lang="el-GR" sz="2000" dirty="0" smtClean="0"/>
              <a:t>Οργανολογία Φασματοφωτομετρίας </a:t>
            </a:r>
            <a:r>
              <a:rPr lang="en-US" sz="2000" dirty="0" smtClean="0"/>
              <a:t>IR</a:t>
            </a:r>
            <a:endParaRPr lang="el-GR" sz="2000" dirty="0" smtClean="0"/>
          </a:p>
          <a:p>
            <a:pPr>
              <a:buFont typeface="Wingdings" pitchFamily="2" charset="2"/>
              <a:buChar char="v"/>
            </a:pPr>
            <a:r>
              <a:rPr lang="el-GR" sz="2000" dirty="0" smtClean="0"/>
              <a:t>Εφαρμογές</a:t>
            </a:r>
          </a:p>
          <a:p>
            <a:pPr>
              <a:buFont typeface="Wingdings" pitchFamily="2" charset="2"/>
              <a:buChar char="v"/>
            </a:pPr>
            <a:r>
              <a:rPr lang="el-GR" sz="2000" dirty="0" smtClean="0"/>
              <a:t>Φασματοφωτομετρία Υπερύθρου με Μετασχηματισμό </a:t>
            </a:r>
            <a:r>
              <a:rPr lang="en-US" sz="2000" dirty="0" smtClean="0"/>
              <a:t>Fourier</a:t>
            </a:r>
            <a:r>
              <a:rPr lang="el-GR" sz="2000" dirty="0" smtClean="0"/>
              <a:t> </a:t>
            </a:r>
            <a:r>
              <a:rPr lang="en-US" sz="2000" dirty="0" smtClean="0"/>
              <a:t>(FTIR)</a:t>
            </a:r>
            <a:endParaRPr lang="el-GR" sz="2000" dirty="0" smtClean="0"/>
          </a:p>
          <a:p>
            <a:pPr>
              <a:buFont typeface="Wingdings" pitchFamily="2" charset="2"/>
              <a:buChar char="v"/>
            </a:pPr>
            <a:r>
              <a:rPr lang="el-GR" sz="2000" dirty="0" smtClean="0"/>
              <a:t>Εξασθενισμένη ολική ανάκλαση(</a:t>
            </a:r>
            <a:r>
              <a:rPr lang="en-US" sz="2000" dirty="0" smtClean="0"/>
              <a:t>ATR)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9762"/>
          </a:xfrm>
        </p:spPr>
        <p:txBody>
          <a:bodyPr>
            <a:normAutofit/>
          </a:bodyPr>
          <a:lstStyle/>
          <a:p>
            <a:r>
              <a:rPr lang="el-GR" sz="3200" b="1" dirty="0" smtClean="0"/>
              <a:t>Περιοχή υπερύθρου(</a:t>
            </a:r>
            <a:r>
              <a:rPr lang="en-US" sz="3200" b="1" dirty="0" smtClean="0"/>
              <a:t>IR</a:t>
            </a:r>
            <a:r>
              <a:rPr lang="el-GR" sz="3200" b="1" dirty="0" smtClean="0"/>
              <a:t>)</a:t>
            </a:r>
            <a:endParaRPr lang="en-US" sz="3200" b="1" dirty="0"/>
          </a:p>
        </p:txBody>
      </p:sp>
      <p:sp>
        <p:nvSpPr>
          <p:cNvPr id="4" name="3 - Ορθογώνιο"/>
          <p:cNvSpPr/>
          <p:nvPr/>
        </p:nvSpPr>
        <p:spPr>
          <a:xfrm>
            <a:off x="533400" y="1219200"/>
            <a:ext cx="8305800" cy="4930581"/>
          </a:xfrm>
          <a:prstGeom prst="rect">
            <a:avLst/>
          </a:prstGeom>
        </p:spPr>
        <p:txBody>
          <a:bodyPr wrap="square">
            <a:spAutoFit/>
          </a:bodyPr>
          <a:lstStyle/>
          <a:p>
            <a:pPr>
              <a:lnSpc>
                <a:spcPct val="200000"/>
              </a:lnSpc>
              <a:buFont typeface="Wingdings" pitchFamily="2" charset="2"/>
              <a:buChar char="Ø"/>
            </a:pPr>
            <a:r>
              <a:rPr lang="el-GR" sz="2000" dirty="0"/>
              <a:t>Εκτείνεται από ορατό μέχρι τα </a:t>
            </a:r>
            <a:r>
              <a:rPr lang="el-GR" sz="2000" dirty="0" smtClean="0"/>
              <a:t>μικροκύματα (0,75 </a:t>
            </a:r>
            <a:r>
              <a:rPr lang="el-GR" sz="2000" dirty="0"/>
              <a:t>– 1000 μ</a:t>
            </a:r>
            <a:r>
              <a:rPr lang="en-US" sz="2000" dirty="0"/>
              <a:t>m)</a:t>
            </a:r>
          </a:p>
          <a:p>
            <a:pPr>
              <a:lnSpc>
                <a:spcPct val="200000"/>
              </a:lnSpc>
              <a:buFont typeface="Wingdings" pitchFamily="2" charset="2"/>
              <a:buChar char="q"/>
            </a:pPr>
            <a:r>
              <a:rPr lang="el-GR" sz="2000" dirty="0" smtClean="0"/>
              <a:t>Χρησιμοποιούνται</a:t>
            </a:r>
            <a:r>
              <a:rPr lang="el-GR" sz="2000" dirty="0"/>
              <a:t>:</a:t>
            </a:r>
          </a:p>
          <a:p>
            <a:pPr>
              <a:lnSpc>
                <a:spcPct val="200000"/>
              </a:lnSpc>
              <a:buFont typeface="Wingdings" pitchFamily="2" charset="2"/>
              <a:buChar char="ü"/>
            </a:pPr>
            <a:r>
              <a:rPr lang="el-GR" sz="2000" dirty="0" smtClean="0"/>
              <a:t>μονάδες </a:t>
            </a:r>
            <a:r>
              <a:rPr lang="el-GR" sz="2000" dirty="0"/>
              <a:t>μήκους κύματος λ σε μm</a:t>
            </a:r>
          </a:p>
          <a:p>
            <a:pPr>
              <a:lnSpc>
                <a:spcPct val="200000"/>
              </a:lnSpc>
              <a:buFont typeface="Wingdings" pitchFamily="2" charset="2"/>
              <a:buChar char="ü"/>
            </a:pPr>
            <a:r>
              <a:rPr lang="el-GR" sz="2000" dirty="0" smtClean="0"/>
              <a:t> </a:t>
            </a:r>
            <a:r>
              <a:rPr lang="el-GR" sz="2000" dirty="0"/>
              <a:t>συχνότητα </a:t>
            </a:r>
            <a:r>
              <a:rPr lang="el-GR" sz="2000" dirty="0" smtClean="0"/>
              <a:t> v </a:t>
            </a:r>
            <a:r>
              <a:rPr lang="el-GR" sz="2000" dirty="0"/>
              <a:t>σε </a:t>
            </a:r>
            <a:r>
              <a:rPr lang="el-GR" sz="2000" dirty="0" smtClean="0"/>
              <a:t>κυματαρίθμους </a:t>
            </a:r>
            <a:r>
              <a:rPr lang="el-GR" sz="2000" dirty="0"/>
              <a:t>(cm</a:t>
            </a:r>
            <a:r>
              <a:rPr lang="el-GR" sz="2000" baseline="30000" dirty="0"/>
              <a:t>-1</a:t>
            </a:r>
            <a:r>
              <a:rPr lang="el-GR" sz="2000" dirty="0"/>
              <a:t>)</a:t>
            </a:r>
          </a:p>
          <a:p>
            <a:pPr>
              <a:lnSpc>
                <a:spcPct val="200000"/>
              </a:lnSpc>
              <a:buFont typeface="Wingdings" pitchFamily="2" charset="2"/>
              <a:buChar char="q"/>
            </a:pPr>
            <a:r>
              <a:rPr lang="el-GR" sz="2000" dirty="0" smtClean="0"/>
              <a:t>Υποδιαιρείται</a:t>
            </a:r>
            <a:endParaRPr lang="el-GR" sz="2000" dirty="0"/>
          </a:p>
          <a:p>
            <a:pPr>
              <a:lnSpc>
                <a:spcPct val="200000"/>
              </a:lnSpc>
              <a:buFont typeface="Wingdings" pitchFamily="2" charset="2"/>
              <a:buChar char="ü"/>
            </a:pPr>
            <a:r>
              <a:rPr lang="el-GR" sz="2000" dirty="0" smtClean="0"/>
              <a:t> </a:t>
            </a:r>
            <a:r>
              <a:rPr lang="el-GR" sz="2000" dirty="0"/>
              <a:t>Εγγύς Υπέρυθρο (NIR) (0,75 – 2,5 μm, </a:t>
            </a:r>
            <a:r>
              <a:rPr lang="el-GR" sz="2000" dirty="0" smtClean="0"/>
              <a:t>13300-4000 </a:t>
            </a:r>
            <a:r>
              <a:rPr lang="en-US" sz="2000" dirty="0" smtClean="0"/>
              <a:t>cm</a:t>
            </a:r>
            <a:r>
              <a:rPr lang="en-US" sz="2000" baseline="30000" dirty="0" smtClean="0"/>
              <a:t>-1</a:t>
            </a:r>
            <a:r>
              <a:rPr lang="en-US" sz="2000" dirty="0"/>
              <a:t>)</a:t>
            </a:r>
          </a:p>
          <a:p>
            <a:pPr>
              <a:lnSpc>
                <a:spcPct val="200000"/>
              </a:lnSpc>
              <a:buFont typeface="Wingdings" pitchFamily="2" charset="2"/>
              <a:buChar char="ü"/>
            </a:pPr>
            <a:r>
              <a:rPr lang="el-GR" sz="2000" dirty="0" smtClean="0"/>
              <a:t>Θεμελιώδη </a:t>
            </a:r>
            <a:r>
              <a:rPr lang="el-GR" sz="2000" dirty="0"/>
              <a:t>Περιοχή (IR) (2,5 – 25 μm, 4000 – </a:t>
            </a:r>
            <a:r>
              <a:rPr lang="el-GR" sz="2000" dirty="0" smtClean="0"/>
              <a:t>400 </a:t>
            </a:r>
            <a:r>
              <a:rPr lang="en-US" sz="2000" dirty="0" smtClean="0"/>
              <a:t>cm</a:t>
            </a:r>
            <a:r>
              <a:rPr lang="en-US" sz="2000" baseline="30000" dirty="0" smtClean="0"/>
              <a:t>-1</a:t>
            </a:r>
            <a:r>
              <a:rPr lang="en-US" sz="2000" dirty="0"/>
              <a:t>)</a:t>
            </a:r>
          </a:p>
          <a:p>
            <a:pPr>
              <a:lnSpc>
                <a:spcPct val="200000"/>
              </a:lnSpc>
              <a:buFont typeface="Wingdings" pitchFamily="2" charset="2"/>
              <a:buChar char="ü"/>
            </a:pPr>
            <a:r>
              <a:rPr lang="el-GR" sz="2000" dirty="0" smtClean="0"/>
              <a:t>Άπω </a:t>
            </a:r>
            <a:r>
              <a:rPr lang="el-GR" sz="2000" dirty="0"/>
              <a:t>Υπέρυθρο (</a:t>
            </a:r>
            <a:r>
              <a:rPr lang="en-US" sz="2000" dirty="0"/>
              <a:t>FIR) (25 – 1000 </a:t>
            </a:r>
            <a:r>
              <a:rPr lang="el-GR" sz="2000" dirty="0"/>
              <a:t>μ</a:t>
            </a:r>
            <a:r>
              <a:rPr lang="en-US" sz="2000" dirty="0"/>
              <a:t>m, 400 – 10 cm-1)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a:bodyPr>
          <a:lstStyle/>
          <a:p>
            <a:r>
              <a:rPr lang="el-GR" sz="2800" b="1" dirty="0" smtClean="0"/>
              <a:t>Αρχές λειτουργίας</a:t>
            </a:r>
            <a:endParaRPr lang="en-US" sz="2800" b="1" dirty="0"/>
          </a:p>
        </p:txBody>
      </p:sp>
      <p:sp>
        <p:nvSpPr>
          <p:cNvPr id="4" name="3 - Ορθογώνιο"/>
          <p:cNvSpPr/>
          <p:nvPr/>
        </p:nvSpPr>
        <p:spPr>
          <a:xfrm>
            <a:off x="381000" y="920889"/>
            <a:ext cx="8305800" cy="5632311"/>
          </a:xfrm>
          <a:prstGeom prst="rect">
            <a:avLst/>
          </a:prstGeom>
        </p:spPr>
        <p:txBody>
          <a:bodyPr wrap="square">
            <a:spAutoFit/>
          </a:bodyPr>
          <a:lstStyle/>
          <a:p>
            <a:pPr>
              <a:lnSpc>
                <a:spcPct val="200000"/>
              </a:lnSpc>
              <a:buFont typeface="Wingdings" pitchFamily="2" charset="2"/>
              <a:buChar char="q"/>
            </a:pPr>
            <a:r>
              <a:rPr lang="el-GR" sz="2000" dirty="0" smtClean="0"/>
              <a:t>Τα φάσματα απορρόφησης  υπέρυθρου διαφόρων ουσιών μπορούν να ερμηνευθούν θεωρώντας ότι οφείλονται σε μια ποικιλία  ενεργειακών μεταβολών. Οι μεταβολές αυτές είναι αποτέλεσμα μεταπτώσεων από μια δονητική και περιστροφική ενεργειακή κατάσταση σε  μια άλλη.</a:t>
            </a:r>
          </a:p>
          <a:p>
            <a:pPr>
              <a:lnSpc>
                <a:spcPct val="200000"/>
              </a:lnSpc>
              <a:buFont typeface="Wingdings" pitchFamily="2" charset="2"/>
              <a:buChar char="q"/>
            </a:pPr>
            <a:r>
              <a:rPr lang="el-GR" sz="2000" dirty="0" smtClean="0"/>
              <a:t>Για να απορροφήσει ένα μόριο υπέρυθρη ακτινοβολία πρέπει η ενέργειά της να είναι</a:t>
            </a:r>
            <a:r>
              <a:rPr lang="en-US" sz="2000" dirty="0" smtClean="0"/>
              <a:t> </a:t>
            </a:r>
            <a:r>
              <a:rPr lang="el-GR" sz="2000" dirty="0" smtClean="0"/>
              <a:t>ακριβώς τόση ώστε να προκληθεί μια δονητική ή περιστροφική μετάπτωση.</a:t>
            </a:r>
          </a:p>
          <a:p>
            <a:pPr>
              <a:lnSpc>
                <a:spcPct val="200000"/>
              </a:lnSpc>
              <a:buFont typeface="Wingdings" pitchFamily="2" charset="2"/>
              <a:buChar char="q"/>
            </a:pPr>
            <a:r>
              <a:rPr lang="el-GR" sz="2000" dirty="0" smtClean="0"/>
              <a:t>Ένα μόριο μπορεί να απορροφήσει υπέρυθρη ακτινοβολία όταν υποστεί  περιοδική μεταβολή η διπολική ροπή του.</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a:bodyPr>
          <a:lstStyle/>
          <a:p>
            <a:r>
              <a:rPr lang="el-GR" sz="3200" b="1" dirty="0" smtClean="0"/>
              <a:t>Αρχές λειτουργίας</a:t>
            </a:r>
            <a:endParaRPr lang="en-US" sz="3200" dirty="0"/>
          </a:p>
        </p:txBody>
      </p:sp>
      <p:sp>
        <p:nvSpPr>
          <p:cNvPr id="4" name="3 - Ορθογώνιο"/>
          <p:cNvSpPr/>
          <p:nvPr/>
        </p:nvSpPr>
        <p:spPr>
          <a:xfrm>
            <a:off x="381000" y="990600"/>
            <a:ext cx="8458200" cy="5632311"/>
          </a:xfrm>
          <a:prstGeom prst="rect">
            <a:avLst/>
          </a:prstGeom>
        </p:spPr>
        <p:txBody>
          <a:bodyPr wrap="square">
            <a:spAutoFit/>
          </a:bodyPr>
          <a:lstStyle/>
          <a:p>
            <a:pPr>
              <a:lnSpc>
                <a:spcPct val="200000"/>
              </a:lnSpc>
              <a:buFont typeface="Wingdings" pitchFamily="2" charset="2"/>
              <a:buChar char="q"/>
            </a:pPr>
            <a:r>
              <a:rPr lang="el-GR" sz="2000" dirty="0"/>
              <a:t>Γενικά το φάσμα απορρόφησης υπέρυθρου αποτελεί θεμελιώδη ιδιότητα κάθε μορίου και χρησιμεύει ως δακτυλικό αποτύπωμα (</a:t>
            </a:r>
            <a:r>
              <a:rPr lang="el-GR" sz="2000" dirty="0" err="1"/>
              <a:t>fingerprint</a:t>
            </a:r>
            <a:r>
              <a:rPr lang="el-GR" sz="2000" dirty="0"/>
              <a:t>) της ένωσης και της διαμόρφωσης των χαρακτηριστικών ομάδων της. </a:t>
            </a:r>
            <a:endParaRPr lang="el-GR" sz="2000" dirty="0" smtClean="0"/>
          </a:p>
          <a:p>
            <a:pPr>
              <a:lnSpc>
                <a:spcPct val="200000"/>
              </a:lnSpc>
              <a:buFont typeface="Wingdings" pitchFamily="2" charset="2"/>
              <a:buChar char="q"/>
            </a:pPr>
            <a:r>
              <a:rPr lang="el-GR" sz="2000" dirty="0" smtClean="0"/>
              <a:t>Επειδή το </a:t>
            </a:r>
            <a:r>
              <a:rPr lang="el-GR" sz="2000" dirty="0"/>
              <a:t>ποσό της απορροφούμενης ενέργειας είναι ανάλογο της </a:t>
            </a:r>
            <a:r>
              <a:rPr lang="el-GR" sz="2000" dirty="0" smtClean="0"/>
              <a:t>συγκέντρωσης </a:t>
            </a:r>
            <a:r>
              <a:rPr lang="el-GR" sz="2000" dirty="0"/>
              <a:t>του προς μέτρηση υλικού είναι δυνατόν μετά από βαθμονόμηση να υπολογισθεί η συγκέντρωση ενός δείγματος</a:t>
            </a:r>
            <a:r>
              <a:rPr lang="el-GR" sz="2000" dirty="0" smtClean="0"/>
              <a:t>.</a:t>
            </a:r>
          </a:p>
          <a:p>
            <a:pPr>
              <a:lnSpc>
                <a:spcPct val="200000"/>
              </a:lnSpc>
              <a:buFont typeface="Wingdings" pitchFamily="2" charset="2"/>
              <a:buChar char="q"/>
            </a:pPr>
            <a:r>
              <a:rPr lang="el-GR" sz="2000" dirty="0"/>
              <a:t>Αυτό γίνεται </a:t>
            </a:r>
            <a:r>
              <a:rPr lang="el-GR" sz="2000" dirty="0" smtClean="0"/>
              <a:t>συγκρίνοντας </a:t>
            </a:r>
            <a:r>
              <a:rPr lang="el-GR" sz="2000" dirty="0"/>
              <a:t>την ένταση και πλάτος μιας χαρακτηριστικής ταινίας με αυτό ενός φάσματος που περιέχει γνωστή συγκέντρωση του εν λόγω συστατικού, με την προϋπόθεση ότι ισχύει ο νόμος των </a:t>
            </a:r>
            <a:r>
              <a:rPr lang="el-GR" sz="2000" dirty="0" err="1" smtClean="0"/>
              <a:t>Lambert</a:t>
            </a:r>
            <a:r>
              <a:rPr lang="el-GR" sz="2000" dirty="0" smtClean="0"/>
              <a:t>-</a:t>
            </a:r>
            <a:r>
              <a:rPr lang="el-GR" sz="2000" dirty="0" err="1" smtClean="0"/>
              <a:t>Beer</a:t>
            </a:r>
            <a:r>
              <a:rPr lang="el-GR" sz="2000" dirty="0" smtClean="0"/>
              <a:t>.</a:t>
            </a: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rmAutofit/>
          </a:bodyPr>
          <a:lstStyle/>
          <a:p>
            <a:r>
              <a:rPr lang="el-GR" sz="3200" b="1" dirty="0" smtClean="0"/>
              <a:t>Διαπερατότητα</a:t>
            </a:r>
            <a:endParaRPr lang="en-US" sz="3200" b="1" dirty="0"/>
          </a:p>
        </p:txBody>
      </p:sp>
      <p:sp>
        <p:nvSpPr>
          <p:cNvPr id="1025" name="Rectangle 1"/>
          <p:cNvSpPr>
            <a:spLocks noChangeArrowheads="1"/>
          </p:cNvSpPr>
          <p:nvPr/>
        </p:nvSpPr>
        <p:spPr bwMode="auto">
          <a:xfrm>
            <a:off x="381000" y="990600"/>
            <a:ext cx="83058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200000"/>
              </a:lnSpc>
              <a:spcBef>
                <a:spcPct val="0"/>
              </a:spcBef>
              <a:spcAft>
                <a:spcPct val="0"/>
              </a:spcAft>
              <a:buClrTx/>
              <a:buSzTx/>
              <a:buFont typeface="Wingdings" pitchFamily="2" charset="2"/>
              <a:buChar char="q"/>
              <a:tabLst/>
            </a:pPr>
            <a:r>
              <a:rPr kumimoji="0" lang="el-GR" sz="2000" b="0" i="0" u="none" strike="noStrike" cap="none" normalizeH="0" baseline="0" dirty="0" smtClean="0">
                <a:ln>
                  <a:noFill/>
                </a:ln>
                <a:solidFill>
                  <a:schemeClr val="tx1"/>
                </a:solidFill>
                <a:effectLst/>
                <a:ea typeface="Calibri" pitchFamily="34" charset="0"/>
                <a:cs typeface="Times New Roman" pitchFamily="18" charset="0"/>
              </a:rPr>
              <a:t>Ένα υλικό ακτινοβολείται με φως και μετράται η ποσότητα που απορροφήθηκε συναρτήσει της ενέργειας του φωτός.</a:t>
            </a:r>
          </a:p>
          <a:p>
            <a:pPr marL="0" marR="0" lvl="0" indent="457200" algn="just" defTabSz="914400" rtl="0" eaLnBrk="1" fontAlgn="base" latinLnBrk="0" hangingPunct="1">
              <a:lnSpc>
                <a:spcPct val="200000"/>
              </a:lnSpc>
              <a:spcBef>
                <a:spcPct val="0"/>
              </a:spcBef>
              <a:spcAft>
                <a:spcPct val="0"/>
              </a:spcAft>
              <a:buClrTx/>
              <a:buSzTx/>
              <a:buFont typeface="Wingdings" pitchFamily="2" charset="2"/>
              <a:buChar char="q"/>
              <a:tabLst/>
            </a:pPr>
            <a:r>
              <a:rPr kumimoji="0" lang="el-GR" sz="2000" b="0" i="0" u="none" strike="noStrike" cap="none" normalizeH="0" baseline="0" dirty="0" smtClean="0">
                <a:ln>
                  <a:noFill/>
                </a:ln>
                <a:solidFill>
                  <a:schemeClr val="tx1"/>
                </a:solidFill>
                <a:effectLst/>
                <a:ea typeface="Calibri" pitchFamily="34" charset="0"/>
                <a:cs typeface="Times New Roman" pitchFamily="18" charset="0"/>
              </a:rPr>
              <a:t> Η διαπερατότητα Τ εκφράζει την απορροφημένη ποσότητα φωτός και ισούται με το λόγο της έντασης της εξερχόμενης από το υλικό ακτινοβολίας (Ι) προς την ένταση της προσπίπτουσας ακτινοβολίας (</a:t>
            </a:r>
            <a:r>
              <a:rPr kumimoji="0" lang="el-GR" sz="2000" b="0" i="0" u="none" strike="noStrike" cap="none" normalizeH="0" baseline="0" dirty="0" err="1" smtClean="0">
                <a:ln>
                  <a:noFill/>
                </a:ln>
                <a:solidFill>
                  <a:schemeClr val="tx1"/>
                </a:solidFill>
                <a:effectLst/>
                <a:ea typeface="Calibri" pitchFamily="34" charset="0"/>
                <a:cs typeface="Times New Roman" pitchFamily="18" charset="0"/>
              </a:rPr>
              <a:t>Ι</a:t>
            </a:r>
            <a:r>
              <a:rPr kumimoji="0" lang="el-GR" sz="2000" b="0" i="0" u="none" strike="noStrike" cap="none" normalizeH="0" baseline="-30000" dirty="0" err="1" smtClean="0">
                <a:ln>
                  <a:noFill/>
                </a:ln>
                <a:solidFill>
                  <a:schemeClr val="tx1"/>
                </a:solidFill>
                <a:effectLst/>
                <a:ea typeface="Calibri" pitchFamily="34" charset="0"/>
                <a:cs typeface="Times New Roman" pitchFamily="18" charset="0"/>
              </a:rPr>
              <a:t>ο</a:t>
            </a:r>
            <a:r>
              <a:rPr kumimoji="0" lang="el-GR" sz="2000" b="0" i="0" u="none" strike="noStrike" cap="none" normalizeH="0" baseline="0" dirty="0" smtClean="0">
                <a:ln>
                  <a:noFill/>
                </a:ln>
                <a:solidFill>
                  <a:schemeClr val="tx1"/>
                </a:solidFill>
                <a:effectLst/>
                <a:ea typeface="Calibri" pitchFamily="34" charset="0"/>
                <a:cs typeface="Times New Roman" pitchFamily="18" charset="0"/>
              </a:rPr>
              <a:t>):</a:t>
            </a:r>
          </a:p>
          <a:p>
            <a:pPr lvl="0" indent="457200" algn="just" fontAlgn="base">
              <a:lnSpc>
                <a:spcPct val="200000"/>
              </a:lnSpc>
              <a:spcBef>
                <a:spcPct val="0"/>
              </a:spcBef>
              <a:spcAft>
                <a:spcPct val="0"/>
              </a:spcAft>
              <a:buFont typeface="Wingdings" pitchFamily="2" charset="2"/>
              <a:buChar char="q"/>
            </a:pPr>
            <a:r>
              <a:rPr lang="el-GR" sz="2000" dirty="0"/>
              <a:t>Κυρίως χρησιμοποιείται η επί τοις εκατό διαπερατότητα (%Τ). </a:t>
            </a:r>
            <a:endParaRPr lang="el-GR" sz="2000" dirty="0" smtClean="0"/>
          </a:p>
          <a:p>
            <a:pPr>
              <a:lnSpc>
                <a:spcPct val="200000"/>
              </a:lnSpc>
              <a:buFont typeface="Wingdings" pitchFamily="2" charset="2"/>
              <a:buChar char="q"/>
            </a:pPr>
            <a:r>
              <a:rPr lang="el-GR" sz="2000" dirty="0" smtClean="0"/>
              <a:t>Συχνά </a:t>
            </a:r>
            <a:r>
              <a:rPr lang="el-GR" sz="2000" dirty="0"/>
              <a:t>χρησιμοποιείται η απορρόφηση ή απορροφητικότητα, Α, η οποία ορίζεται ως ο δεκαδικός λογάριθμος του λόγου </a:t>
            </a:r>
            <a:r>
              <a:rPr lang="el-GR" sz="2000" dirty="0" err="1"/>
              <a:t>Ι</a:t>
            </a:r>
            <a:r>
              <a:rPr lang="el-GR" sz="2000" baseline="-25000" dirty="0" err="1"/>
              <a:t>ο</a:t>
            </a:r>
            <a:r>
              <a:rPr lang="el-GR" sz="2000" dirty="0"/>
              <a:t>/Ι </a:t>
            </a:r>
            <a:r>
              <a:rPr lang="el-GR" sz="2000" dirty="0" smtClean="0"/>
              <a:t>:</a:t>
            </a:r>
            <a:endParaRPr kumimoji="0" lang="el-GR" sz="2000" b="0" i="0" u="none" strike="noStrike" cap="none" normalizeH="0" baseline="0" dirty="0" smtClean="0">
              <a:ln>
                <a:noFill/>
              </a:ln>
              <a:effectLst/>
              <a:cs typeface="Arial" pitchFamily="34" charset="0"/>
            </a:endParaRPr>
          </a:p>
        </p:txBody>
      </p:sp>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6" name="Object 2"/>
          <p:cNvGraphicFramePr>
            <a:graphicFrameLocks noChangeAspect="1"/>
          </p:cNvGraphicFramePr>
          <p:nvPr/>
        </p:nvGraphicFramePr>
        <p:xfrm>
          <a:off x="6278881" y="3581400"/>
          <a:ext cx="731519" cy="685800"/>
        </p:xfrm>
        <a:graphic>
          <a:graphicData uri="http://schemas.openxmlformats.org/presentationml/2006/ole">
            <p:oleObj spid="_x0000_s1026" name="Εξίσωση" r:id="rId4" imgW="457200" imgH="431800" progId="Equation.3">
              <p:embed/>
            </p:oleObj>
          </a:graphicData>
        </a:graphic>
      </p:graphicFrame>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8" name="Object 4"/>
          <p:cNvGraphicFramePr>
            <a:graphicFrameLocks noChangeAspect="1"/>
          </p:cNvGraphicFramePr>
          <p:nvPr/>
        </p:nvGraphicFramePr>
        <p:xfrm>
          <a:off x="6061635" y="5410200"/>
          <a:ext cx="2091765" cy="609600"/>
        </p:xfrm>
        <a:graphic>
          <a:graphicData uri="http://schemas.openxmlformats.org/presentationml/2006/ole">
            <p:oleObj spid="_x0000_s1028" name="Εξίσωση" r:id="rId5" imgW="1663700" imgH="482600" progId="Equation.3">
              <p:embed/>
            </p:oleObj>
          </a:graphicData>
        </a:graphic>
      </p:graphicFrame>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2359</Words>
  <Application>Microsoft Office PowerPoint</Application>
  <PresentationFormat>Προβολή στην οθόνη (4:3)</PresentationFormat>
  <Paragraphs>293</Paragraphs>
  <Slides>40</Slides>
  <Notes>39</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40</vt:i4>
      </vt:variant>
    </vt:vector>
  </HeadingPairs>
  <TitlesOfParts>
    <vt:vector size="42" baseType="lpstr">
      <vt:lpstr>Θέμα του Office</vt:lpstr>
      <vt:lpstr>Εξίσωση</vt:lpstr>
      <vt:lpstr>Ενόργανη Ανάλυση II</vt:lpstr>
      <vt:lpstr>Άδειες Χρήσης</vt:lpstr>
      <vt:lpstr>Χρηματοδότηση</vt:lpstr>
      <vt:lpstr>Σκοπός  ενότητας</vt:lpstr>
      <vt:lpstr>Περιεχόμενα ενότητας</vt:lpstr>
      <vt:lpstr>Περιοχή υπερύθρου(IR)</vt:lpstr>
      <vt:lpstr>Αρχές λειτουργίας</vt:lpstr>
      <vt:lpstr>Αρχές λειτουργίας</vt:lpstr>
      <vt:lpstr>Διαπερατότητα</vt:lpstr>
      <vt:lpstr>Νόμος των Lambert-Beer</vt:lpstr>
      <vt:lpstr>Τι είναι μοριακή δόνηση;</vt:lpstr>
      <vt:lpstr> Είδη Δονήσεων  </vt:lpstr>
      <vt:lpstr>Είδη Δονήσεων</vt:lpstr>
      <vt:lpstr>Διπολικές μεταβολές κατά τη διάρκεια δονήσεων και περιστροφών</vt:lpstr>
      <vt:lpstr>Διπολικές μεταβολές κατά τη διάρκεια δονήσεων και περιστροφών</vt:lpstr>
      <vt:lpstr>Θεωρητικός Αριθμός Βασικών Δονήσεων μορίου </vt:lpstr>
      <vt:lpstr>Θεωρητικός Αριθμός Βασικών Δονήσεων Μορίου </vt:lpstr>
      <vt:lpstr>Υπολογισμός Κατά Προσέγγιση της Συχνότητας Δόνησης v Δεσμού 2 Ατόμων Α-Β</vt:lpstr>
      <vt:lpstr>Συσχέτιση Συχνότητας - Δομής</vt:lpstr>
      <vt:lpstr>Περιοχές Φάσματος IR με βάση τα άτομα ή ομάδες των οποίων οι δονήσεις προκαλούν απορρόφηση στην περιοχή</vt:lpstr>
      <vt:lpstr>Περιοχές Φάσματος IR με βάση τα άτομα ή ομάδες των οποίων οι δονήσεις προκαλούν απορρόφηση στην περιοχή</vt:lpstr>
      <vt:lpstr>Γραφική Απεικόνιση Φάσματος IR-Παράδειγμα 1-οκτενίου</vt:lpstr>
      <vt:lpstr>Πίνακας συχνοτήτων οργανικών χαρακτηριστικών ομάδων</vt:lpstr>
      <vt:lpstr>Οργανολογία Φασματοφωτομετρίας IR</vt:lpstr>
      <vt:lpstr>Οργανολογία Φασματοφωτομετρίας IR</vt:lpstr>
      <vt:lpstr>Πηγές Ακτινοβολίας IR</vt:lpstr>
      <vt:lpstr>Επιλογείς Μήκους Κύματος περιοχή IR</vt:lpstr>
      <vt:lpstr>Ανιχνευτές IR</vt:lpstr>
      <vt:lpstr>Ανιχνευτές IR</vt:lpstr>
      <vt:lpstr>Εφαρμογές</vt:lpstr>
      <vt:lpstr>Μειονεκτήματα κλασικού IR</vt:lpstr>
      <vt:lpstr>Φασματοφωτομετρία Υπερύθρου με Μετασχηματισμό Fourier(FTIR)</vt:lpstr>
      <vt:lpstr>Πλεονεκτήματα Τεχνικής FTIR</vt:lpstr>
      <vt:lpstr>Εξασθενισμένη ολική ανάκλαση(ATR)</vt:lpstr>
      <vt:lpstr>Πλεονεκτήματα ATR-Σύγκριση με IR</vt:lpstr>
      <vt:lpstr>Βιβλιογραφία</vt:lpstr>
      <vt:lpstr>Σημείωμα Αναφοράς</vt:lpstr>
      <vt:lpstr>Σημείωμα Αδειοδότησης</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Ενόργανη Ανάλυση II</dc:title>
  <dc:creator>Fotis</dc:creator>
  <cp:lastModifiedBy>pc4</cp:lastModifiedBy>
  <cp:revision>77</cp:revision>
  <dcterms:created xsi:type="dcterms:W3CDTF">2015-08-23T16:47:47Z</dcterms:created>
  <dcterms:modified xsi:type="dcterms:W3CDTF">2015-09-07T09:37:50Z</dcterms:modified>
</cp:coreProperties>
</file>