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5"/>
  </p:notesMasterIdLst>
  <p:handoutMasterIdLst>
    <p:handoutMasterId r:id="rId36"/>
  </p:handoutMasterIdLst>
  <p:sldIdLst>
    <p:sldId id="264" r:id="rId2"/>
    <p:sldId id="298" r:id="rId3"/>
    <p:sldId id="304" r:id="rId4"/>
    <p:sldId id="268" r:id="rId5"/>
    <p:sldId id="318" r:id="rId6"/>
    <p:sldId id="292" r:id="rId7"/>
    <p:sldId id="307" r:id="rId8"/>
    <p:sldId id="301" r:id="rId9"/>
    <p:sldId id="315" r:id="rId10"/>
    <p:sldId id="303" r:id="rId11"/>
    <p:sldId id="308" r:id="rId12"/>
    <p:sldId id="310" r:id="rId13"/>
    <p:sldId id="311" r:id="rId14"/>
    <p:sldId id="312" r:id="rId15"/>
    <p:sldId id="323" r:id="rId16"/>
    <p:sldId id="314" r:id="rId17"/>
    <p:sldId id="319" r:id="rId18"/>
    <p:sldId id="326" r:id="rId19"/>
    <p:sldId id="327" r:id="rId20"/>
    <p:sldId id="328" r:id="rId21"/>
    <p:sldId id="329" r:id="rId22"/>
    <p:sldId id="373" r:id="rId23"/>
    <p:sldId id="309" r:id="rId24"/>
    <p:sldId id="331" r:id="rId25"/>
    <p:sldId id="374" r:id="rId26"/>
    <p:sldId id="375" r:id="rId27"/>
    <p:sldId id="376" r:id="rId28"/>
    <p:sldId id="372" r:id="rId29"/>
    <p:sldId id="377" r:id="rId30"/>
    <p:sldId id="313" r:id="rId31"/>
    <p:sldId id="367" r:id="rId32"/>
    <p:sldId id="277" r:id="rId33"/>
    <p:sldId id="32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ors van Iersel" initials="SvI" lastIdx="1" clrIdx="0">
    <p:extLst>
      <p:ext uri="{19B8F6BF-5375-455C-9EA6-DF929625EA0E}">
        <p15:presenceInfo xmlns:p15="http://schemas.microsoft.com/office/powerpoint/2012/main" userId="ec3b58ddcbb5f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A8"/>
    <a:srgbClr val="8AC53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5" autoAdjust="0"/>
    <p:restoredTop sz="94660"/>
  </p:normalViewPr>
  <p:slideViewPr>
    <p:cSldViewPr snapToGrid="0">
      <p:cViewPr varScale="1">
        <p:scale>
          <a:sx n="107" d="100"/>
          <a:sy n="107" d="100"/>
        </p:scale>
        <p:origin x="858" y="102"/>
      </p:cViewPr>
      <p:guideLst>
        <p:guide orient="horz" pos="2160"/>
        <p:guide pos="3840"/>
      </p:guideLst>
    </p:cSldViewPr>
  </p:slideViewPr>
  <p:notesTextViewPr>
    <p:cViewPr>
      <p:scale>
        <a:sx n="1" d="1"/>
        <a:sy n="1" d="1"/>
      </p:scale>
      <p:origin x="0" y="0"/>
    </p:cViewPr>
  </p:notesTextViewPr>
  <p:sorterViewPr>
    <p:cViewPr>
      <p:scale>
        <a:sx n="200" d="100"/>
        <a:sy n="2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G:\My%20Drive\PBS&amp;PLA%20paper\Polymers%20impa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20789872172302"/>
          <c:y val="4.0994798502495516E-2"/>
          <c:w val="0.81482703391760725"/>
          <c:h val="0.7693564849574913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F81C-43C2-976E-AE9ACFC4681A}"/>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F81C-43C2-976E-AE9ACFC4681A}"/>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F81C-43C2-976E-AE9ACFC4681A}"/>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F81C-43C2-976E-AE9ACFC4681A}"/>
              </c:ext>
            </c:extLst>
          </c:dPt>
          <c:dLbls>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Externalities'!$S$39:$S$42</c:f>
              <c:strCache>
                <c:ptCount val="4"/>
                <c:pt idx="0">
                  <c:v>GPPS</c:v>
                </c:pt>
                <c:pt idx="1">
                  <c:v>Glucose</c:v>
                </c:pt>
                <c:pt idx="2">
                  <c:v>CS</c:v>
                </c:pt>
                <c:pt idx="3">
                  <c:v>SBP</c:v>
                </c:pt>
              </c:strCache>
            </c:strRef>
          </c:cat>
          <c:val>
            <c:numRef>
              <c:f>'new Externalities'!$T$39:$T$42</c:f>
              <c:numCache>
                <c:formatCode>0.000</c:formatCode>
                <c:ptCount val="4"/>
                <c:pt idx="0">
                  <c:v>0.32694238808061471</c:v>
                </c:pt>
                <c:pt idx="1">
                  <c:v>0.46270252224682284</c:v>
                </c:pt>
                <c:pt idx="2">
                  <c:v>0.3555781786318255</c:v>
                </c:pt>
                <c:pt idx="3">
                  <c:v>0.3386189019406366</c:v>
                </c:pt>
              </c:numCache>
            </c:numRef>
          </c:val>
          <c:extLst>
            <c:ext xmlns:c16="http://schemas.microsoft.com/office/drawing/2014/chart" uri="{C3380CC4-5D6E-409C-BE32-E72D297353CC}">
              <c16:uniqueId val="{00000008-F81C-43C2-976E-AE9ACFC4681A}"/>
            </c:ext>
          </c:extLst>
        </c:ser>
        <c:dLbls>
          <c:showLegendKey val="0"/>
          <c:showVal val="1"/>
          <c:showCatName val="0"/>
          <c:showSerName val="0"/>
          <c:showPercent val="0"/>
          <c:showBubbleSize val="0"/>
        </c:dLbls>
        <c:gapWidth val="60"/>
        <c:overlap val="-100"/>
        <c:axId val="1606133200"/>
        <c:axId val="1606125584"/>
      </c:barChart>
      <c:catAx>
        <c:axId val="1606133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a:lstStyle/>
          <a:p>
            <a:pPr>
              <a:defRPr/>
            </a:pPr>
            <a:endParaRPr lang="en-US"/>
          </a:p>
        </c:txPr>
        <c:crossAx val="1606125584"/>
        <c:crosses val="autoZero"/>
        <c:auto val="1"/>
        <c:lblAlgn val="ctr"/>
        <c:lblOffset val="100"/>
        <c:noMultiLvlLbl val="0"/>
      </c:catAx>
      <c:valAx>
        <c:axId val="1606125584"/>
        <c:scaling>
          <c:orientation val="minMax"/>
        </c:scaling>
        <c:delete val="0"/>
        <c:axPos val="l"/>
        <c:title>
          <c:tx>
            <c:rich>
              <a:bodyPr rot="-5400000" vert="horz"/>
              <a:lstStyle/>
              <a:p>
                <a:pPr algn="ctr" rtl="0">
                  <a:defRPr/>
                </a:pPr>
                <a:r>
                  <a:rPr lang="el-GR" dirty="0"/>
                  <a:t>Κόστος των εξωτερικών επιδράσεων </a:t>
                </a:r>
              </a:p>
              <a:p>
                <a:pPr algn="ctr" rtl="0">
                  <a:defRPr/>
                </a:pPr>
                <a:r>
                  <a:rPr lang="en-GB" dirty="0"/>
                  <a:t>(</a:t>
                </a:r>
                <a:r>
                  <a:rPr lang="en-US" dirty="0"/>
                  <a:t>$/kg </a:t>
                </a:r>
                <a:r>
                  <a:rPr lang="el-GR" dirty="0"/>
                  <a:t>προϊόντος</a:t>
                </a:r>
                <a:r>
                  <a:rPr lang="en-US" dirty="0"/>
                  <a:t>)</a:t>
                </a:r>
                <a:endParaRPr lang="en-GB" dirty="0"/>
              </a:p>
            </c:rich>
          </c:tx>
          <c:layout>
            <c:manualLayout>
              <c:xMode val="edge"/>
              <c:yMode val="edge"/>
              <c:x val="0"/>
              <c:y val="7.8291598422659675E-2"/>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606133200"/>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ln>
            <a:noFill/>
          </a:ln>
          <a:solidFill>
            <a:sysClr val="windowText" lastClr="000000"/>
          </a:solidFill>
          <a:latin typeface="+mn-lt"/>
          <a:ea typeface="Verdana" panose="020B0604030504040204" pitchFamily="34"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971A-4F2F-AF8F-7855350BB1CB}"/>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971A-4F2F-AF8F-7855350BB1CB}"/>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971A-4F2F-AF8F-7855350BB1CB}"/>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971A-4F2F-AF8F-7855350BB1CB}"/>
              </c:ext>
            </c:extLst>
          </c:dPt>
          <c:dLbls>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Externalities'!$R$24:$S$27</c:f>
              <c:strCache>
                <c:ptCount val="4"/>
                <c:pt idx="0">
                  <c:v>GPPS</c:v>
                </c:pt>
                <c:pt idx="1">
                  <c:v>Glucose</c:v>
                </c:pt>
                <c:pt idx="2">
                  <c:v>CS</c:v>
                </c:pt>
                <c:pt idx="3">
                  <c:v>SBP</c:v>
                </c:pt>
              </c:strCache>
            </c:strRef>
          </c:cat>
          <c:val>
            <c:numRef>
              <c:f>'new Externalities'!$U$24:$U$27</c:f>
              <c:numCache>
                <c:formatCode>0.00</c:formatCode>
                <c:ptCount val="4"/>
                <c:pt idx="0">
                  <c:v>2.0416089117491016</c:v>
                </c:pt>
                <c:pt idx="1">
                  <c:v>3.4527025222468226</c:v>
                </c:pt>
                <c:pt idx="2">
                  <c:v>3.5555781786318255</c:v>
                </c:pt>
                <c:pt idx="3">
                  <c:v>1.716090290202938</c:v>
                </c:pt>
              </c:numCache>
            </c:numRef>
          </c:val>
          <c:extLst>
            <c:ext xmlns:c16="http://schemas.microsoft.com/office/drawing/2014/chart" uri="{C3380CC4-5D6E-409C-BE32-E72D297353CC}">
              <c16:uniqueId val="{00000008-971A-4F2F-AF8F-7855350BB1CB}"/>
            </c:ext>
          </c:extLst>
        </c:ser>
        <c:dLbls>
          <c:showLegendKey val="0"/>
          <c:showVal val="1"/>
          <c:showCatName val="0"/>
          <c:showSerName val="0"/>
          <c:showPercent val="0"/>
          <c:showBubbleSize val="0"/>
        </c:dLbls>
        <c:gapWidth val="60"/>
        <c:overlap val="-100"/>
        <c:axId val="2023735152"/>
        <c:axId val="2023733520"/>
      </c:barChart>
      <c:catAx>
        <c:axId val="2023735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a:lstStyle/>
          <a:p>
            <a:pPr>
              <a:defRPr/>
            </a:pPr>
            <a:endParaRPr lang="en-US"/>
          </a:p>
        </c:txPr>
        <c:crossAx val="2023733520"/>
        <c:crosses val="autoZero"/>
        <c:auto val="1"/>
        <c:lblAlgn val="ctr"/>
        <c:lblOffset val="100"/>
        <c:noMultiLvlLbl val="0"/>
      </c:catAx>
      <c:valAx>
        <c:axId val="2023733520"/>
        <c:scaling>
          <c:orientation val="minMax"/>
        </c:scaling>
        <c:delete val="0"/>
        <c:axPos val="l"/>
        <c:title>
          <c:tx>
            <c:rich>
              <a:bodyPr rot="-5400000" vert="horz"/>
              <a:lstStyle/>
              <a:p>
                <a:pPr>
                  <a:defRPr/>
                </a:pPr>
                <a:r>
                  <a:rPr lang="el-GR"/>
                  <a:t>Ολικό κόστους ζωής</a:t>
                </a:r>
                <a:r>
                  <a:rPr lang="en-GB"/>
                  <a:t>(</a:t>
                </a:r>
                <a:r>
                  <a:rPr lang="en-US"/>
                  <a:t>$/kg </a:t>
                </a:r>
                <a:r>
                  <a:rPr lang="el-GR"/>
                  <a:t>προϊόντος</a:t>
                </a:r>
                <a:r>
                  <a:rPr lang="en-US"/>
                  <a:t>)</a:t>
                </a:r>
                <a:endParaRPr lang="en-GB"/>
              </a:p>
            </c:rich>
          </c:tx>
          <c:layout>
            <c:manualLayout>
              <c:xMode val="edge"/>
              <c:yMode val="edge"/>
              <c:x val="9.2597296890958008E-3"/>
              <c:y val="8.9641681295067291E-2"/>
            </c:manualLayout>
          </c:layout>
          <c:overlay val="0"/>
          <c:spPr>
            <a:noFill/>
            <a:ln>
              <a:noFill/>
            </a:ln>
            <a:effectLst/>
          </c:spPr>
        </c:title>
        <c:numFmt formatCode="0.00" sourceLinked="1"/>
        <c:majorTickMark val="none"/>
        <c:minorTickMark val="none"/>
        <c:tickLblPos val="nextTo"/>
        <c:spPr>
          <a:noFill/>
          <a:ln>
            <a:solidFill>
              <a:schemeClr val="tx1"/>
            </a:solidFill>
          </a:ln>
          <a:effectLst/>
        </c:spPr>
        <c:txPr>
          <a:bodyPr rot="-60000000" vert="horz"/>
          <a:lstStyle/>
          <a:p>
            <a:pPr>
              <a:defRPr/>
            </a:pPr>
            <a:endParaRPr lang="en-US"/>
          </a:p>
        </c:txPr>
        <c:crossAx val="2023735152"/>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200">
          <a:ln>
            <a:noFill/>
          </a:ln>
          <a:solidFill>
            <a:sysClr val="windowText" lastClr="000000"/>
          </a:solidFill>
          <a:latin typeface="+mn-lt"/>
          <a:ea typeface="Verdana" panose="020B0604030504040204" pitchFamily="34" charset="0"/>
          <a:cs typeface="Times New Roman" panose="0202060305040502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36A88-F659-47E8-BABD-EE3330FE040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564B4E4-01F0-4DA9-8AF7-D20ED18A2FF0}">
      <dgm:prSet phldrT="[Text]" custT="1"/>
      <dgm:spPr>
        <a:solidFill>
          <a:schemeClr val="accent1">
            <a:lumMod val="40000"/>
            <a:lumOff val="60000"/>
          </a:schemeClr>
        </a:solidFill>
        <a:ln>
          <a:solidFill>
            <a:schemeClr val="tx1"/>
          </a:solidFill>
        </a:ln>
      </dgm:spPr>
      <dgm:t>
        <a:bodyPr/>
        <a:lstStyle/>
        <a:p>
          <a:r>
            <a:rPr lang="el-GR" sz="1400" dirty="0" err="1">
              <a:solidFill>
                <a:schemeClr val="tx1"/>
              </a:solidFill>
            </a:rPr>
            <a:t>Αειφορία</a:t>
          </a:r>
          <a:endParaRPr lang="el-GR" sz="1400" dirty="0">
            <a:solidFill>
              <a:schemeClr val="tx1"/>
            </a:solidFill>
          </a:endParaRPr>
        </a:p>
        <a:p>
          <a:r>
            <a:rPr lang="el-GR" sz="1400" dirty="0">
              <a:solidFill>
                <a:schemeClr val="tx1"/>
              </a:solidFill>
            </a:rPr>
            <a:t>Βιωσιμότητα</a:t>
          </a:r>
          <a:endParaRPr lang="en-US" sz="1400" dirty="0">
            <a:solidFill>
              <a:schemeClr val="tx1"/>
            </a:solidFill>
          </a:endParaRPr>
        </a:p>
      </dgm:t>
    </dgm:pt>
    <dgm:pt modelId="{A117A071-3FCC-4B50-9D75-8A39AF95F4B4}" type="parTrans" cxnId="{F62CDBA7-2A58-41F2-8363-5CE38D019776}">
      <dgm:prSet/>
      <dgm:spPr/>
      <dgm:t>
        <a:bodyPr/>
        <a:lstStyle/>
        <a:p>
          <a:endParaRPr lang="en-US"/>
        </a:p>
      </dgm:t>
    </dgm:pt>
    <dgm:pt modelId="{829B353E-C061-4DC1-BE8B-6BCC7FEEC10E}" type="sibTrans" cxnId="{F62CDBA7-2A58-41F2-8363-5CE38D019776}">
      <dgm:prSet/>
      <dgm:spPr/>
      <dgm:t>
        <a:bodyPr/>
        <a:lstStyle/>
        <a:p>
          <a:endParaRPr lang="en-US"/>
        </a:p>
      </dgm:t>
    </dgm:pt>
    <dgm:pt modelId="{EF1A1A7D-7BAD-44DA-A55F-28EEC66BC524}">
      <dgm:prSet phldrT="[Text]" custT="1"/>
      <dgm:spPr>
        <a:solidFill>
          <a:schemeClr val="accent1">
            <a:lumMod val="40000"/>
            <a:lumOff val="60000"/>
          </a:schemeClr>
        </a:solidFill>
        <a:ln>
          <a:solidFill>
            <a:schemeClr val="tx1"/>
          </a:solidFill>
        </a:ln>
      </dgm:spPr>
      <dgm:t>
        <a:bodyPr/>
        <a:lstStyle/>
        <a:p>
          <a:r>
            <a:rPr lang="el-GR" sz="1200" dirty="0">
              <a:solidFill>
                <a:schemeClr val="tx1"/>
              </a:solidFill>
            </a:rPr>
            <a:t>Οικονομία</a:t>
          </a:r>
          <a:endParaRPr lang="en-US" sz="1200" dirty="0">
            <a:solidFill>
              <a:schemeClr val="tx1"/>
            </a:solidFill>
          </a:endParaRPr>
        </a:p>
      </dgm:t>
    </dgm:pt>
    <dgm:pt modelId="{8DC1A8AB-0BD9-4A37-A570-D173E4B498C5}" type="parTrans" cxnId="{20430386-891A-4725-A594-544475FD1276}">
      <dgm:prSet/>
      <dgm:spPr/>
      <dgm:t>
        <a:bodyPr/>
        <a:lstStyle/>
        <a:p>
          <a:endParaRPr lang="en-US"/>
        </a:p>
      </dgm:t>
    </dgm:pt>
    <dgm:pt modelId="{DB1F2A07-B33A-4507-93D9-68D439864B9E}" type="sibTrans" cxnId="{20430386-891A-4725-A594-544475FD1276}">
      <dgm:prSet/>
      <dgm:spPr>
        <a:solidFill>
          <a:schemeClr val="accent6">
            <a:lumMod val="20000"/>
            <a:lumOff val="80000"/>
          </a:schemeClr>
        </a:solidFill>
      </dgm:spPr>
      <dgm:t>
        <a:bodyPr/>
        <a:lstStyle/>
        <a:p>
          <a:endParaRPr lang="en-US"/>
        </a:p>
      </dgm:t>
    </dgm:pt>
    <dgm:pt modelId="{A6646366-1A93-4ED3-AC77-669DE0F36E0C}">
      <dgm:prSet phldrT="[Text]" custT="1"/>
      <dgm:spPr>
        <a:solidFill>
          <a:schemeClr val="accent1">
            <a:lumMod val="40000"/>
            <a:lumOff val="60000"/>
          </a:schemeClr>
        </a:solidFill>
        <a:ln>
          <a:solidFill>
            <a:schemeClr val="tx1"/>
          </a:solidFill>
        </a:ln>
      </dgm:spPr>
      <dgm:t>
        <a:bodyPr/>
        <a:lstStyle/>
        <a:p>
          <a:r>
            <a:rPr lang="el-GR" sz="1200" dirty="0">
              <a:solidFill>
                <a:schemeClr val="tx1"/>
              </a:solidFill>
            </a:rPr>
            <a:t>Περιβάλλον</a:t>
          </a:r>
          <a:endParaRPr lang="en-US" sz="1200" dirty="0">
            <a:solidFill>
              <a:schemeClr val="tx1"/>
            </a:solidFill>
          </a:endParaRPr>
        </a:p>
      </dgm:t>
    </dgm:pt>
    <dgm:pt modelId="{1FB6E1DA-106B-47CC-8745-A58EF9FED5AD}" type="parTrans" cxnId="{C9112681-4E4C-43C6-A168-33C63B7410A6}">
      <dgm:prSet/>
      <dgm:spPr/>
      <dgm:t>
        <a:bodyPr/>
        <a:lstStyle/>
        <a:p>
          <a:endParaRPr lang="en-US"/>
        </a:p>
      </dgm:t>
    </dgm:pt>
    <dgm:pt modelId="{E2810FB3-263D-485F-92F6-F4BB6930A65F}" type="sibTrans" cxnId="{C9112681-4E4C-43C6-A168-33C63B7410A6}">
      <dgm:prSet/>
      <dgm:spPr>
        <a:solidFill>
          <a:schemeClr val="accent6">
            <a:lumMod val="20000"/>
            <a:lumOff val="80000"/>
          </a:schemeClr>
        </a:solidFill>
      </dgm:spPr>
      <dgm:t>
        <a:bodyPr/>
        <a:lstStyle/>
        <a:p>
          <a:endParaRPr lang="en-US"/>
        </a:p>
      </dgm:t>
    </dgm:pt>
    <dgm:pt modelId="{590C62C8-327B-42BC-91A1-A1D70F32E266}">
      <dgm:prSet custT="1"/>
      <dgm:spPr>
        <a:solidFill>
          <a:schemeClr val="accent1">
            <a:lumMod val="40000"/>
            <a:lumOff val="60000"/>
          </a:schemeClr>
        </a:solidFill>
        <a:ln>
          <a:solidFill>
            <a:schemeClr val="tx1"/>
          </a:solidFill>
        </a:ln>
      </dgm:spPr>
      <dgm:t>
        <a:bodyPr/>
        <a:lstStyle/>
        <a:p>
          <a:r>
            <a:rPr lang="el-GR" sz="1200">
              <a:solidFill>
                <a:schemeClr val="tx1"/>
              </a:solidFill>
            </a:rPr>
            <a:t>Κοινωνία</a:t>
          </a:r>
          <a:endParaRPr lang="en-US" sz="1200">
            <a:solidFill>
              <a:schemeClr val="tx1"/>
            </a:solidFill>
          </a:endParaRPr>
        </a:p>
      </dgm:t>
    </dgm:pt>
    <dgm:pt modelId="{1EBB607C-498B-43B7-800B-06C7E7BA34E4}" type="parTrans" cxnId="{EC68EB34-5CF7-448E-82E3-BDFFA4675612}">
      <dgm:prSet/>
      <dgm:spPr/>
      <dgm:t>
        <a:bodyPr/>
        <a:lstStyle/>
        <a:p>
          <a:endParaRPr lang="en-US"/>
        </a:p>
      </dgm:t>
    </dgm:pt>
    <dgm:pt modelId="{BD01F347-9243-4896-9C68-01168A49841E}" type="sibTrans" cxnId="{EC68EB34-5CF7-448E-82E3-BDFFA4675612}">
      <dgm:prSet/>
      <dgm:spPr>
        <a:solidFill>
          <a:schemeClr val="accent6">
            <a:lumMod val="20000"/>
            <a:lumOff val="80000"/>
          </a:schemeClr>
        </a:solidFill>
      </dgm:spPr>
      <dgm:t>
        <a:bodyPr/>
        <a:lstStyle/>
        <a:p>
          <a:endParaRPr lang="en-US"/>
        </a:p>
      </dgm:t>
    </dgm:pt>
    <dgm:pt modelId="{BDE78B63-4C7E-4AB2-A08B-94DC927308A7}" type="pres">
      <dgm:prSet presAssocID="{37336A88-F659-47E8-BABD-EE3330FE040F}" presName="Name0" presStyleCnt="0">
        <dgm:presLayoutVars>
          <dgm:chMax val="1"/>
          <dgm:dir/>
          <dgm:animLvl val="ctr"/>
          <dgm:resizeHandles val="exact"/>
        </dgm:presLayoutVars>
      </dgm:prSet>
      <dgm:spPr/>
    </dgm:pt>
    <dgm:pt modelId="{87BC657F-6E75-4667-9D13-6B4F84058780}" type="pres">
      <dgm:prSet presAssocID="{8564B4E4-01F0-4DA9-8AF7-D20ED18A2FF0}" presName="centerShape" presStyleLbl="node0" presStyleIdx="0" presStyleCnt="1" custScaleX="96323" custScaleY="83938"/>
      <dgm:spPr/>
    </dgm:pt>
    <dgm:pt modelId="{A6DF26AD-BA42-4B54-B3D1-E3981C284889}" type="pres">
      <dgm:prSet presAssocID="{EF1A1A7D-7BAD-44DA-A55F-28EEC66BC524}" presName="node" presStyleLbl="node1" presStyleIdx="0" presStyleCnt="3">
        <dgm:presLayoutVars>
          <dgm:bulletEnabled val="1"/>
        </dgm:presLayoutVars>
      </dgm:prSet>
      <dgm:spPr/>
    </dgm:pt>
    <dgm:pt modelId="{67E7940D-A139-49A1-9794-1236995F74D9}" type="pres">
      <dgm:prSet presAssocID="{EF1A1A7D-7BAD-44DA-A55F-28EEC66BC524}" presName="dummy" presStyleCnt="0"/>
      <dgm:spPr/>
    </dgm:pt>
    <dgm:pt modelId="{9D66FB0B-5126-4044-8B58-3D4CA63BFB21}" type="pres">
      <dgm:prSet presAssocID="{DB1F2A07-B33A-4507-93D9-68D439864B9E}" presName="sibTrans" presStyleLbl="sibTrans2D1" presStyleIdx="0" presStyleCnt="3"/>
      <dgm:spPr/>
    </dgm:pt>
    <dgm:pt modelId="{D8B9E6CE-8F31-47F6-9395-4EB611AC4894}" type="pres">
      <dgm:prSet presAssocID="{590C62C8-327B-42BC-91A1-A1D70F32E266}" presName="node" presStyleLbl="node1" presStyleIdx="1" presStyleCnt="3">
        <dgm:presLayoutVars>
          <dgm:bulletEnabled val="1"/>
        </dgm:presLayoutVars>
      </dgm:prSet>
      <dgm:spPr/>
    </dgm:pt>
    <dgm:pt modelId="{0375F7C3-41BE-4D76-91F6-4C45CEF1C5CD}" type="pres">
      <dgm:prSet presAssocID="{590C62C8-327B-42BC-91A1-A1D70F32E266}" presName="dummy" presStyleCnt="0"/>
      <dgm:spPr/>
    </dgm:pt>
    <dgm:pt modelId="{DC624442-F407-427B-A2ED-19312888CB0A}" type="pres">
      <dgm:prSet presAssocID="{BD01F347-9243-4896-9C68-01168A49841E}" presName="sibTrans" presStyleLbl="sibTrans2D1" presStyleIdx="1" presStyleCnt="3"/>
      <dgm:spPr/>
    </dgm:pt>
    <dgm:pt modelId="{FE0F467A-E5F9-403D-AE85-FE3DBA04FAE1}" type="pres">
      <dgm:prSet presAssocID="{A6646366-1A93-4ED3-AC77-669DE0F36E0C}" presName="node" presStyleLbl="node1" presStyleIdx="2" presStyleCnt="3">
        <dgm:presLayoutVars>
          <dgm:bulletEnabled val="1"/>
        </dgm:presLayoutVars>
      </dgm:prSet>
      <dgm:spPr/>
    </dgm:pt>
    <dgm:pt modelId="{1881C414-D4C5-4A45-8B73-F9FF6CF9379F}" type="pres">
      <dgm:prSet presAssocID="{A6646366-1A93-4ED3-AC77-669DE0F36E0C}" presName="dummy" presStyleCnt="0"/>
      <dgm:spPr/>
    </dgm:pt>
    <dgm:pt modelId="{973EAC6E-E294-44F6-B209-1B5FD906C7D8}" type="pres">
      <dgm:prSet presAssocID="{E2810FB3-263D-485F-92F6-F4BB6930A65F}" presName="sibTrans" presStyleLbl="sibTrans2D1" presStyleIdx="2" presStyleCnt="3"/>
      <dgm:spPr/>
    </dgm:pt>
  </dgm:ptLst>
  <dgm:cxnLst>
    <dgm:cxn modelId="{15769C06-353F-4DB9-9A3F-1E758CC8ED6A}" type="presOf" srcId="{DB1F2A07-B33A-4507-93D9-68D439864B9E}" destId="{9D66FB0B-5126-4044-8B58-3D4CA63BFB21}" srcOrd="0" destOrd="0" presId="urn:microsoft.com/office/officeart/2005/8/layout/radial6"/>
    <dgm:cxn modelId="{EC68EB34-5CF7-448E-82E3-BDFFA4675612}" srcId="{8564B4E4-01F0-4DA9-8AF7-D20ED18A2FF0}" destId="{590C62C8-327B-42BC-91A1-A1D70F32E266}" srcOrd="1" destOrd="0" parTransId="{1EBB607C-498B-43B7-800B-06C7E7BA34E4}" sibTransId="{BD01F347-9243-4896-9C68-01168A49841E}"/>
    <dgm:cxn modelId="{64A02D46-9CFB-45B6-A5DE-3F12998D1BCE}" type="presOf" srcId="{A6646366-1A93-4ED3-AC77-669DE0F36E0C}" destId="{FE0F467A-E5F9-403D-AE85-FE3DBA04FAE1}" srcOrd="0" destOrd="0" presId="urn:microsoft.com/office/officeart/2005/8/layout/radial6"/>
    <dgm:cxn modelId="{D60F9775-D281-4B1F-B583-57F2A17F8CB7}" type="presOf" srcId="{8564B4E4-01F0-4DA9-8AF7-D20ED18A2FF0}" destId="{87BC657F-6E75-4667-9D13-6B4F84058780}" srcOrd="0" destOrd="0" presId="urn:microsoft.com/office/officeart/2005/8/layout/radial6"/>
    <dgm:cxn modelId="{C9112681-4E4C-43C6-A168-33C63B7410A6}" srcId="{8564B4E4-01F0-4DA9-8AF7-D20ED18A2FF0}" destId="{A6646366-1A93-4ED3-AC77-669DE0F36E0C}" srcOrd="2" destOrd="0" parTransId="{1FB6E1DA-106B-47CC-8745-A58EF9FED5AD}" sibTransId="{E2810FB3-263D-485F-92F6-F4BB6930A65F}"/>
    <dgm:cxn modelId="{20430386-891A-4725-A594-544475FD1276}" srcId="{8564B4E4-01F0-4DA9-8AF7-D20ED18A2FF0}" destId="{EF1A1A7D-7BAD-44DA-A55F-28EEC66BC524}" srcOrd="0" destOrd="0" parTransId="{8DC1A8AB-0BD9-4A37-A570-D173E4B498C5}" sibTransId="{DB1F2A07-B33A-4507-93D9-68D439864B9E}"/>
    <dgm:cxn modelId="{3D8E83A1-EC9C-49C7-BD17-86D276E3E862}" type="presOf" srcId="{37336A88-F659-47E8-BABD-EE3330FE040F}" destId="{BDE78B63-4C7E-4AB2-A08B-94DC927308A7}" srcOrd="0" destOrd="0" presId="urn:microsoft.com/office/officeart/2005/8/layout/radial6"/>
    <dgm:cxn modelId="{AB186BA7-577D-4715-B0E9-6F620BFD530B}" type="presOf" srcId="{590C62C8-327B-42BC-91A1-A1D70F32E266}" destId="{D8B9E6CE-8F31-47F6-9395-4EB611AC4894}" srcOrd="0" destOrd="0" presId="urn:microsoft.com/office/officeart/2005/8/layout/radial6"/>
    <dgm:cxn modelId="{F62CDBA7-2A58-41F2-8363-5CE38D019776}" srcId="{37336A88-F659-47E8-BABD-EE3330FE040F}" destId="{8564B4E4-01F0-4DA9-8AF7-D20ED18A2FF0}" srcOrd="0" destOrd="0" parTransId="{A117A071-3FCC-4B50-9D75-8A39AF95F4B4}" sibTransId="{829B353E-C061-4DC1-BE8B-6BCC7FEEC10E}"/>
    <dgm:cxn modelId="{832975EC-7E3F-4AC2-B016-6733F55B60CC}" type="presOf" srcId="{EF1A1A7D-7BAD-44DA-A55F-28EEC66BC524}" destId="{A6DF26AD-BA42-4B54-B3D1-E3981C284889}" srcOrd="0" destOrd="0" presId="urn:microsoft.com/office/officeart/2005/8/layout/radial6"/>
    <dgm:cxn modelId="{7CCF74EE-14B7-4357-938F-DA0A7E844B01}" type="presOf" srcId="{E2810FB3-263D-485F-92F6-F4BB6930A65F}" destId="{973EAC6E-E294-44F6-B209-1B5FD906C7D8}" srcOrd="0" destOrd="0" presId="urn:microsoft.com/office/officeart/2005/8/layout/radial6"/>
    <dgm:cxn modelId="{31A07FF7-ABD4-4E5A-8D52-57E973F5DC14}" type="presOf" srcId="{BD01F347-9243-4896-9C68-01168A49841E}" destId="{DC624442-F407-427B-A2ED-19312888CB0A}" srcOrd="0" destOrd="0" presId="urn:microsoft.com/office/officeart/2005/8/layout/radial6"/>
    <dgm:cxn modelId="{3C7F33A6-D464-4551-9E3E-3FE041D5F860}" type="presParOf" srcId="{BDE78B63-4C7E-4AB2-A08B-94DC927308A7}" destId="{87BC657F-6E75-4667-9D13-6B4F84058780}" srcOrd="0" destOrd="0" presId="urn:microsoft.com/office/officeart/2005/8/layout/radial6"/>
    <dgm:cxn modelId="{7E8E4378-539F-41A0-BB2E-E0B45C6B9D52}" type="presParOf" srcId="{BDE78B63-4C7E-4AB2-A08B-94DC927308A7}" destId="{A6DF26AD-BA42-4B54-B3D1-E3981C284889}" srcOrd="1" destOrd="0" presId="urn:microsoft.com/office/officeart/2005/8/layout/radial6"/>
    <dgm:cxn modelId="{B41D7DED-8F45-4B8A-9042-18D65588CB96}" type="presParOf" srcId="{BDE78B63-4C7E-4AB2-A08B-94DC927308A7}" destId="{67E7940D-A139-49A1-9794-1236995F74D9}" srcOrd="2" destOrd="0" presId="urn:microsoft.com/office/officeart/2005/8/layout/radial6"/>
    <dgm:cxn modelId="{4977FFBB-F1BE-4335-BA75-A311AD2C54CC}" type="presParOf" srcId="{BDE78B63-4C7E-4AB2-A08B-94DC927308A7}" destId="{9D66FB0B-5126-4044-8B58-3D4CA63BFB21}" srcOrd="3" destOrd="0" presId="urn:microsoft.com/office/officeart/2005/8/layout/radial6"/>
    <dgm:cxn modelId="{23D28304-1078-474C-B2D5-E033889B2252}" type="presParOf" srcId="{BDE78B63-4C7E-4AB2-A08B-94DC927308A7}" destId="{D8B9E6CE-8F31-47F6-9395-4EB611AC4894}" srcOrd="4" destOrd="0" presId="urn:microsoft.com/office/officeart/2005/8/layout/radial6"/>
    <dgm:cxn modelId="{D5180E39-644A-4D85-B056-61B741F0C048}" type="presParOf" srcId="{BDE78B63-4C7E-4AB2-A08B-94DC927308A7}" destId="{0375F7C3-41BE-4D76-91F6-4C45CEF1C5CD}" srcOrd="5" destOrd="0" presId="urn:microsoft.com/office/officeart/2005/8/layout/radial6"/>
    <dgm:cxn modelId="{8F4AA000-193C-4CF8-BB30-E8981274446A}" type="presParOf" srcId="{BDE78B63-4C7E-4AB2-A08B-94DC927308A7}" destId="{DC624442-F407-427B-A2ED-19312888CB0A}" srcOrd="6" destOrd="0" presId="urn:microsoft.com/office/officeart/2005/8/layout/radial6"/>
    <dgm:cxn modelId="{AF17565D-9317-4023-820D-D46BBD33E6A7}" type="presParOf" srcId="{BDE78B63-4C7E-4AB2-A08B-94DC927308A7}" destId="{FE0F467A-E5F9-403D-AE85-FE3DBA04FAE1}" srcOrd="7" destOrd="0" presId="urn:microsoft.com/office/officeart/2005/8/layout/radial6"/>
    <dgm:cxn modelId="{7655E071-EC3C-4A12-A2FB-1D103E09FD48}" type="presParOf" srcId="{BDE78B63-4C7E-4AB2-A08B-94DC927308A7}" destId="{1881C414-D4C5-4A45-8B73-F9FF6CF9379F}" srcOrd="8" destOrd="0" presId="urn:microsoft.com/office/officeart/2005/8/layout/radial6"/>
    <dgm:cxn modelId="{5950AF11-4504-47A4-A939-83D41F46AD87}" type="presParOf" srcId="{BDE78B63-4C7E-4AB2-A08B-94DC927308A7}" destId="{973EAC6E-E294-44F6-B209-1B5FD906C7D8}" srcOrd="9"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EAC6E-E294-44F6-B209-1B5FD906C7D8}">
      <dsp:nvSpPr>
        <dsp:cNvPr id="0" name=""/>
        <dsp:cNvSpPr/>
      </dsp:nvSpPr>
      <dsp:spPr>
        <a:xfrm>
          <a:off x="1970978" y="519061"/>
          <a:ext cx="3458967" cy="3458967"/>
        </a:xfrm>
        <a:prstGeom prst="blockArc">
          <a:avLst>
            <a:gd name="adj1" fmla="val 9000000"/>
            <a:gd name="adj2" fmla="val 16200000"/>
            <a:gd name="adj3" fmla="val 4644"/>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DC624442-F407-427B-A2ED-19312888CB0A}">
      <dsp:nvSpPr>
        <dsp:cNvPr id="0" name=""/>
        <dsp:cNvSpPr/>
      </dsp:nvSpPr>
      <dsp:spPr>
        <a:xfrm>
          <a:off x="1970978" y="519061"/>
          <a:ext cx="3458967" cy="3458967"/>
        </a:xfrm>
        <a:prstGeom prst="blockArc">
          <a:avLst>
            <a:gd name="adj1" fmla="val 1800000"/>
            <a:gd name="adj2" fmla="val 9000000"/>
            <a:gd name="adj3" fmla="val 4644"/>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9D66FB0B-5126-4044-8B58-3D4CA63BFB21}">
      <dsp:nvSpPr>
        <dsp:cNvPr id="0" name=""/>
        <dsp:cNvSpPr/>
      </dsp:nvSpPr>
      <dsp:spPr>
        <a:xfrm>
          <a:off x="1970978" y="519061"/>
          <a:ext cx="3458967" cy="3458967"/>
        </a:xfrm>
        <a:prstGeom prst="blockArc">
          <a:avLst>
            <a:gd name="adj1" fmla="val 16200000"/>
            <a:gd name="adj2" fmla="val 1800000"/>
            <a:gd name="adj3" fmla="val 4644"/>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87BC657F-6E75-4667-9D13-6B4F84058780}">
      <dsp:nvSpPr>
        <dsp:cNvPr id="0" name=""/>
        <dsp:cNvSpPr/>
      </dsp:nvSpPr>
      <dsp:spPr>
        <a:xfrm>
          <a:off x="2932933" y="1579703"/>
          <a:ext cx="1535057" cy="1337682"/>
        </a:xfrm>
        <a:prstGeom prst="ellipse">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err="1">
              <a:solidFill>
                <a:schemeClr val="tx1"/>
              </a:solidFill>
            </a:rPr>
            <a:t>Αειφορία</a:t>
          </a:r>
          <a:endParaRPr lang="el-GR" sz="1400" kern="1200" dirty="0">
            <a:solidFill>
              <a:schemeClr val="tx1"/>
            </a:solidFill>
          </a:endParaRPr>
        </a:p>
        <a:p>
          <a:pPr marL="0" lvl="0" indent="0" algn="ctr" defTabSz="622300">
            <a:lnSpc>
              <a:spcPct val="90000"/>
            </a:lnSpc>
            <a:spcBef>
              <a:spcPct val="0"/>
            </a:spcBef>
            <a:spcAft>
              <a:spcPct val="35000"/>
            </a:spcAft>
            <a:buNone/>
          </a:pPr>
          <a:r>
            <a:rPr lang="el-GR" sz="1400" kern="1200" dirty="0">
              <a:solidFill>
                <a:schemeClr val="tx1"/>
              </a:solidFill>
            </a:rPr>
            <a:t>Βιωσιμότητα</a:t>
          </a:r>
          <a:endParaRPr lang="en-US" sz="1400" kern="1200" dirty="0">
            <a:solidFill>
              <a:schemeClr val="tx1"/>
            </a:solidFill>
          </a:endParaRPr>
        </a:p>
      </dsp:txBody>
      <dsp:txXfrm>
        <a:off x="3157737" y="1775602"/>
        <a:ext cx="1085449" cy="945884"/>
      </dsp:txXfrm>
    </dsp:sp>
    <dsp:sp modelId="{A6DF26AD-BA42-4B54-B3D1-E3981C284889}">
      <dsp:nvSpPr>
        <dsp:cNvPr id="0" name=""/>
        <dsp:cNvSpPr/>
      </dsp:nvSpPr>
      <dsp:spPr>
        <a:xfrm>
          <a:off x="3142682" y="1442"/>
          <a:ext cx="1115559" cy="1115559"/>
        </a:xfrm>
        <a:prstGeom prst="ellipse">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Οικονομία</a:t>
          </a:r>
          <a:endParaRPr lang="en-US" sz="1200" kern="1200" dirty="0">
            <a:solidFill>
              <a:schemeClr val="tx1"/>
            </a:solidFill>
          </a:endParaRPr>
        </a:p>
      </dsp:txBody>
      <dsp:txXfrm>
        <a:off x="3306052" y="164812"/>
        <a:ext cx="788819" cy="788819"/>
      </dsp:txXfrm>
    </dsp:sp>
    <dsp:sp modelId="{D8B9E6CE-8F31-47F6-9395-4EB611AC4894}">
      <dsp:nvSpPr>
        <dsp:cNvPr id="0" name=""/>
        <dsp:cNvSpPr/>
      </dsp:nvSpPr>
      <dsp:spPr>
        <a:xfrm>
          <a:off x="4605679" y="2535427"/>
          <a:ext cx="1115559" cy="1115559"/>
        </a:xfrm>
        <a:prstGeom prst="ellipse">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a:solidFill>
                <a:schemeClr val="tx1"/>
              </a:solidFill>
            </a:rPr>
            <a:t>Κοινωνία</a:t>
          </a:r>
          <a:endParaRPr lang="en-US" sz="1200" kern="1200">
            <a:solidFill>
              <a:schemeClr val="tx1"/>
            </a:solidFill>
          </a:endParaRPr>
        </a:p>
      </dsp:txBody>
      <dsp:txXfrm>
        <a:off x="4769049" y="2698797"/>
        <a:ext cx="788819" cy="788819"/>
      </dsp:txXfrm>
    </dsp:sp>
    <dsp:sp modelId="{FE0F467A-E5F9-403D-AE85-FE3DBA04FAE1}">
      <dsp:nvSpPr>
        <dsp:cNvPr id="0" name=""/>
        <dsp:cNvSpPr/>
      </dsp:nvSpPr>
      <dsp:spPr>
        <a:xfrm>
          <a:off x="1679685" y="2535427"/>
          <a:ext cx="1115559" cy="1115559"/>
        </a:xfrm>
        <a:prstGeom prst="ellipse">
          <a:avLst/>
        </a:prstGeom>
        <a:solidFill>
          <a:schemeClr val="accent1">
            <a:lumMod val="40000"/>
            <a:lumOff val="60000"/>
          </a:schemeClr>
        </a:solidFill>
        <a:ln w="1587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solidFill>
                <a:schemeClr val="tx1"/>
              </a:solidFill>
            </a:rPr>
            <a:t>Περιβάλλον</a:t>
          </a:r>
          <a:endParaRPr lang="en-US" sz="1200" kern="1200" dirty="0">
            <a:solidFill>
              <a:schemeClr val="tx1"/>
            </a:solidFill>
          </a:endParaRPr>
        </a:p>
      </dsp:txBody>
      <dsp:txXfrm>
        <a:off x="1843055" y="2698797"/>
        <a:ext cx="788819" cy="78881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8.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74BC48-DE33-42B7-9206-769316A8D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ECBA89-476A-4947-8720-86131D5724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1130E-87ED-4BCF-9FC0-B0B2CEB814B7}" type="datetime1">
              <a:rPr lang="el-GR" smtClean="0"/>
              <a:t>19/11/2021</a:t>
            </a:fld>
            <a:endParaRPr lang="en-US"/>
          </a:p>
        </p:txBody>
      </p:sp>
      <p:sp>
        <p:nvSpPr>
          <p:cNvPr id="4" name="Footer Placeholder 3">
            <a:extLst>
              <a:ext uri="{FF2B5EF4-FFF2-40B4-BE49-F238E27FC236}">
                <a16:creationId xmlns:a16="http://schemas.microsoft.com/office/drawing/2014/main" id="{0799603F-1516-4BB6-A70A-FA38B6662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A5DD8D-737D-4FA6-A897-9F14B6E076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F99C68-2BD6-4B60-923C-D14A4A0CB0D6}" type="slidenum">
              <a:rPr lang="en-US" smtClean="0"/>
              <a:t>‹#›</a:t>
            </a:fld>
            <a:endParaRPr lang="en-US"/>
          </a:p>
        </p:txBody>
      </p:sp>
    </p:spTree>
    <p:extLst>
      <p:ext uri="{BB962C8B-B14F-4D97-AF65-F5344CB8AC3E}">
        <p14:creationId xmlns:p14="http://schemas.microsoft.com/office/powerpoint/2010/main" val="16360641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79E93-C11E-40E4-8E9E-7EEF344E9B1A}" type="datetime1">
              <a:rPr lang="el-GR" smtClean="0"/>
              <a:t>19/11/2021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9DE0C-8251-AF45-900A-D7F58FB3752A}" type="slidenum">
              <a:rPr lang="en-US" smtClean="0"/>
              <a:t>‹#›</a:t>
            </a:fld>
            <a:endParaRPr lang="en-US"/>
          </a:p>
        </p:txBody>
      </p:sp>
    </p:spTree>
    <p:extLst>
      <p:ext uri="{BB962C8B-B14F-4D97-AF65-F5344CB8AC3E}">
        <p14:creationId xmlns:p14="http://schemas.microsoft.com/office/powerpoint/2010/main" val="84193329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9DE0C-8251-AF45-900A-D7F58FB3752A}" type="slidenum">
              <a:rPr lang="en-US" smtClean="0"/>
              <a:t>1</a:t>
            </a:fld>
            <a:endParaRPr lang="en-US"/>
          </a:p>
        </p:txBody>
      </p:sp>
      <p:sp>
        <p:nvSpPr>
          <p:cNvPr id="5" name="Date Placeholder 4">
            <a:extLst>
              <a:ext uri="{FF2B5EF4-FFF2-40B4-BE49-F238E27FC236}">
                <a16:creationId xmlns:a16="http://schemas.microsoft.com/office/drawing/2014/main" id="{B0E64ED7-AE42-4C00-9189-DC130F1B9152}"/>
              </a:ext>
            </a:extLst>
          </p:cNvPr>
          <p:cNvSpPr>
            <a:spLocks noGrp="1"/>
          </p:cNvSpPr>
          <p:nvPr>
            <p:ph type="dt" idx="1"/>
          </p:nvPr>
        </p:nvSpPr>
        <p:spPr/>
        <p:txBody>
          <a:bodyPr/>
          <a:lstStyle/>
          <a:p>
            <a:fld id="{9F771E7D-8803-4A29-8AE2-064072E20441}" type="datetime1">
              <a:rPr lang="el-GR" smtClean="0"/>
              <a:t>19/11/2021</a:t>
            </a:fld>
            <a:endParaRPr lang="en-US"/>
          </a:p>
        </p:txBody>
      </p:sp>
      <p:sp>
        <p:nvSpPr>
          <p:cNvPr id="6" name="Footer Placeholder 5">
            <a:extLst>
              <a:ext uri="{FF2B5EF4-FFF2-40B4-BE49-F238E27FC236}">
                <a16:creationId xmlns:a16="http://schemas.microsoft.com/office/drawing/2014/main" id="{E2033BA1-9322-41F0-A6DF-401C2C8A9C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9126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DE6353F-CBB5-4BBC-BE84-ED4641C82E2C}" type="slidenum">
              <a:rPr lang="el-GR" smtClean="0"/>
              <a:pPr/>
              <a:t>24</a:t>
            </a:fld>
            <a:endParaRPr lang="el-GR"/>
          </a:p>
        </p:txBody>
      </p:sp>
    </p:spTree>
    <p:extLst>
      <p:ext uri="{BB962C8B-B14F-4D97-AF65-F5344CB8AC3E}">
        <p14:creationId xmlns:p14="http://schemas.microsoft.com/office/powerpoint/2010/main" val="405028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u="none" strike="noStrike" cap="none" normalizeH="0" baseline="0" dirty="0">
                <a:ln>
                  <a:noFill/>
                </a:ln>
                <a:solidFill>
                  <a:schemeClr val="tx1"/>
                </a:solidFill>
                <a:effectLst/>
                <a:latin typeface="Arial" charset="0"/>
                <a:cs typeface="Arial" charset="0"/>
              </a:rPr>
              <a:t>C</a:t>
            </a:r>
            <a:r>
              <a:rPr kumimoji="1" lang="en-GB" sz="1200" b="0" i="0" u="none" strike="noStrike" cap="none" normalizeH="0" baseline="-14000" dirty="0">
                <a:ln>
                  <a:noFill/>
                </a:ln>
                <a:solidFill>
                  <a:schemeClr val="tx1"/>
                </a:solidFill>
                <a:effectLst/>
                <a:latin typeface="Arial" charset="0"/>
                <a:cs typeface="Arial" charset="0"/>
              </a:rPr>
              <a:t>2</a:t>
            </a:r>
            <a:r>
              <a:rPr kumimoji="1" lang="en-GB" sz="1200" b="0" i="0" u="none" strike="noStrike" cap="none" normalizeH="0" baseline="0" dirty="0">
                <a:ln>
                  <a:noFill/>
                </a:ln>
                <a:solidFill>
                  <a:schemeClr val="tx1"/>
                </a:solidFill>
                <a:effectLst/>
                <a:latin typeface="Arial" charset="0"/>
                <a:cs typeface="Arial" charset="0"/>
              </a:rPr>
              <a:t>H</a:t>
            </a:r>
            <a:r>
              <a:rPr kumimoji="1" lang="en-GB" sz="1200" b="0" i="0" u="none" strike="noStrike" cap="none" normalizeH="0" baseline="-14000" dirty="0">
                <a:ln>
                  <a:noFill/>
                </a:ln>
                <a:solidFill>
                  <a:schemeClr val="tx1"/>
                </a:solidFill>
                <a:effectLst/>
                <a:latin typeface="Arial" charset="0"/>
                <a:cs typeface="Arial" charset="0"/>
              </a:rPr>
              <a:t>2</a:t>
            </a:r>
            <a:r>
              <a:rPr kumimoji="1" lang="el-GR" sz="1200" b="0" i="0" u="none" strike="noStrike" cap="none" normalizeH="0" baseline="-14000" dirty="0">
                <a:ln>
                  <a:noFill/>
                </a:ln>
                <a:solidFill>
                  <a:schemeClr val="tx1"/>
                </a:solidFill>
                <a:effectLst/>
                <a:latin typeface="Arial" charset="0"/>
                <a:cs typeface="Arial" charset="0"/>
              </a:rPr>
              <a:t> ακετυλένιο</a:t>
            </a:r>
            <a:endParaRPr kumimoji="1" lang="en-US" sz="1200" b="0" i="0" u="none" strike="noStrike" cap="none" normalizeH="0" baseline="-14000" dirty="0">
              <a:ln>
                <a:noFill/>
              </a:ln>
              <a:solidFill>
                <a:schemeClr val="tx1"/>
              </a:solidFill>
              <a:effectLst/>
              <a:latin typeface="Arial" charset="0"/>
              <a:cs typeface="Arial" charset="0"/>
            </a:endParaRPr>
          </a:p>
          <a:p>
            <a:r>
              <a:rPr kumimoji="1" lang="en-US" sz="1200" b="0" i="0" u="none" strike="noStrike" cap="none" normalizeH="0" baseline="-14000" dirty="0">
                <a:ln>
                  <a:noFill/>
                </a:ln>
                <a:solidFill>
                  <a:schemeClr val="tx1"/>
                </a:solidFill>
                <a:effectLst/>
                <a:latin typeface="Arial" charset="0"/>
                <a:cs typeface="Arial" charset="0"/>
              </a:rPr>
              <a:t>CFC:</a:t>
            </a:r>
            <a:r>
              <a:rPr kumimoji="1" lang="en-US" sz="1200" b="0" i="0" u="none" strike="noStrike" cap="none" normalizeH="0" baseline="0" dirty="0">
                <a:ln>
                  <a:noFill/>
                </a:ln>
                <a:solidFill>
                  <a:schemeClr val="tx1"/>
                </a:solidFill>
                <a:effectLst/>
                <a:latin typeface="Arial" charset="0"/>
                <a:cs typeface="Arial" charset="0"/>
              </a:rPr>
              <a:t> FREON</a:t>
            </a:r>
          </a:p>
          <a:p>
            <a:r>
              <a:rPr kumimoji="1" lang="en-US" sz="1200" b="0" i="0" u="none" strike="noStrike" cap="none" normalizeH="0" baseline="0" dirty="0">
                <a:ln>
                  <a:noFill/>
                </a:ln>
                <a:solidFill>
                  <a:schemeClr val="tx1"/>
                </a:solidFill>
                <a:effectLst/>
                <a:latin typeface="Arial" charset="0"/>
                <a:cs typeface="Arial" charset="0"/>
              </a:rPr>
              <a:t>Sb: </a:t>
            </a:r>
            <a:r>
              <a:rPr kumimoji="1" lang="en-US" sz="1200" b="0" i="0" u="none" strike="noStrike" cap="none" normalizeH="0" baseline="0" dirty="0" err="1">
                <a:ln>
                  <a:noFill/>
                </a:ln>
                <a:solidFill>
                  <a:schemeClr val="tx1"/>
                </a:solidFill>
                <a:effectLst/>
                <a:latin typeface="Arial" charset="0"/>
                <a:cs typeface="Arial" charset="0"/>
              </a:rPr>
              <a:t>antimonio</a:t>
            </a:r>
            <a:endParaRPr kumimoji="1" lang="el-GR" sz="1200" b="0" i="0" u="none" strike="noStrike" cap="none" normalizeH="0" baseline="-14000" dirty="0">
              <a:ln>
                <a:noFill/>
              </a:ln>
              <a:solidFill>
                <a:schemeClr val="tx1"/>
              </a:solidFill>
              <a:effectLst/>
              <a:latin typeface="Arial" charset="0"/>
              <a:cs typeface="Arial" charset="0"/>
            </a:endParaRPr>
          </a:p>
          <a:p>
            <a:endParaRPr kumimoji="1" lang="el-GR" sz="1200" b="0" i="0" u="none" strike="noStrike" cap="none" normalizeH="0" baseline="-14000" dirty="0">
              <a:ln>
                <a:noFill/>
              </a:ln>
              <a:solidFill>
                <a:schemeClr val="tx1"/>
              </a:solidFill>
              <a:effectLst/>
              <a:latin typeface="Arial" charset="0"/>
              <a:cs typeface="Arial" charset="0"/>
            </a:endParaRPr>
          </a:p>
          <a:p>
            <a:endParaRPr kumimoji="1" lang="el-GR" sz="1200" b="0" i="0" u="none" strike="noStrike" cap="none" normalizeH="0" baseline="-14000" dirty="0">
              <a:ln>
                <a:noFill/>
              </a:ln>
              <a:solidFill>
                <a:schemeClr val="tx1"/>
              </a:solidFill>
              <a:effectLst/>
              <a:latin typeface="Arial" charset="0"/>
              <a:cs typeface="Arial" charset="0"/>
            </a:endParaRPr>
          </a:p>
          <a:p>
            <a:endParaRPr lang="el-GR" dirty="0"/>
          </a:p>
        </p:txBody>
      </p:sp>
      <p:sp>
        <p:nvSpPr>
          <p:cNvPr id="4" name="Slide Number Placeholder 3"/>
          <p:cNvSpPr>
            <a:spLocks noGrp="1"/>
          </p:cNvSpPr>
          <p:nvPr>
            <p:ph type="sldNum" sz="quarter" idx="10"/>
          </p:nvPr>
        </p:nvSpPr>
        <p:spPr/>
        <p:txBody>
          <a:bodyPr/>
          <a:lstStyle/>
          <a:p>
            <a:fld id="{0DE6353F-CBB5-4BBC-BE84-ED4641C82E2C}" type="slidenum">
              <a:rPr lang="el-GR" smtClean="0"/>
              <a:pPr/>
              <a:t>26</a:t>
            </a:fld>
            <a:endParaRPr lang="el-GR"/>
          </a:p>
        </p:txBody>
      </p:sp>
    </p:spTree>
    <p:extLst>
      <p:ext uri="{BB962C8B-B14F-4D97-AF65-F5344CB8AC3E}">
        <p14:creationId xmlns:p14="http://schemas.microsoft.com/office/powerpoint/2010/main" val="187998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F01EC7-83BD-4DDB-8271-3695A96FB95B}" type="datetime1">
              <a:rPr lang="el-GR" smtClean="0"/>
              <a:t>19/11/2021</a:t>
            </a:fld>
            <a:endParaRPr lang="en-GB"/>
          </a:p>
        </p:txBody>
      </p:sp>
      <p:sp>
        <p:nvSpPr>
          <p:cNvPr id="5" name="Footer Placeholder 4"/>
          <p:cNvSpPr>
            <a:spLocks noGrp="1"/>
          </p:cNvSpPr>
          <p:nvPr>
            <p:ph type="ftr" sz="quarter" idx="11"/>
          </p:nvPr>
        </p:nvSpPr>
        <p:spPr>
          <a:xfrm>
            <a:off x="5332412" y="5883275"/>
            <a:ext cx="4324044"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8489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6" name="Footer Placeholder 5"/>
          <p:cNvSpPr>
            <a:spLocks noGrp="1"/>
          </p:cNvSpPr>
          <p:nvPr>
            <p:ph type="ftr" sz="quarter" idx="11"/>
          </p:nvPr>
        </p:nvSpPr>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3077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74624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05557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170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65480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054254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313D6-4AE0-462D-82E2-A208C141B365}" type="datetime1">
              <a:rPr lang="el-GR" smtClean="0"/>
              <a:t>19/11/2021</a:t>
            </a:fld>
            <a:endParaRPr lang="en-GB"/>
          </a:p>
        </p:txBody>
      </p:sp>
      <p:sp>
        <p:nvSpPr>
          <p:cNvPr id="5" name="Footer Placeholder 4"/>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425721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A2A34-ACC8-4B28-8143-E492461F52DA}" type="datetime1">
              <a:rPr lang="el-GR" smtClean="0"/>
              <a:t>19/11/2021</a:t>
            </a:fld>
            <a:endParaRPr lang="en-GB"/>
          </a:p>
        </p:txBody>
      </p:sp>
      <p:sp>
        <p:nvSpPr>
          <p:cNvPr id="5" name="Footer Placeholder 4"/>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141873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0575"/>
          </a:xfrm>
        </p:spPr>
        <p:txBody>
          <a:bodyPr/>
          <a:lstStyle/>
          <a:p>
            <a:r>
              <a:rPr lang="en-US"/>
              <a:t>Click to edit Master title style</a:t>
            </a:r>
            <a:endParaRPr lang="en-GB"/>
          </a:p>
        </p:txBody>
      </p:sp>
      <p:sp>
        <p:nvSpPr>
          <p:cNvPr id="3" name="Table Placeholder 2"/>
          <p:cNvSpPr>
            <a:spLocks noGrp="1"/>
          </p:cNvSpPr>
          <p:nvPr>
            <p:ph type="tbl" idx="1"/>
          </p:nvPr>
        </p:nvSpPr>
        <p:spPr>
          <a:xfrm>
            <a:off x="254000" y="963614"/>
            <a:ext cx="11684000" cy="5589587"/>
          </a:xfrm>
        </p:spPr>
        <p:txBody>
          <a:bodyPr/>
          <a:lstStyle/>
          <a:p>
            <a:endParaRPr lang="en-GB"/>
          </a:p>
        </p:txBody>
      </p:sp>
    </p:spTree>
    <p:extLst>
      <p:ext uri="{BB962C8B-B14F-4D97-AF65-F5344CB8AC3E}">
        <p14:creationId xmlns:p14="http://schemas.microsoft.com/office/powerpoint/2010/main" val="3271069416"/>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6309404"/>
            <a:ext cx="1143000" cy="365125"/>
          </a:xfrm>
        </p:spPr>
        <p:txBody>
          <a:bodyPr/>
          <a:lstStyle/>
          <a:p>
            <a:fld id="{5EB51ED7-8FF0-4044-B3B7-7BD55FF362AF}" type="datetime1">
              <a:rPr lang="el-GR" smtClean="0"/>
              <a:t>19/11/2021</a:t>
            </a:fld>
            <a:endParaRPr lang="en-GB"/>
          </a:p>
        </p:txBody>
      </p:sp>
      <p:sp>
        <p:nvSpPr>
          <p:cNvPr id="5" name="Footer Placeholder 4"/>
          <p:cNvSpPr>
            <a:spLocks noGrp="1"/>
          </p:cNvSpPr>
          <p:nvPr>
            <p:ph type="ftr" sz="quarter" idx="11"/>
          </p:nvPr>
        </p:nvSpPr>
        <p:spPr>
          <a:xfrm>
            <a:off x="2572279" y="6309404"/>
            <a:ext cx="7084177" cy="365125"/>
          </a:xfrm>
        </p:spPr>
        <p:txBody>
          <a:bodyPr/>
          <a:lstStyle>
            <a:lvl1pPr>
              <a:defRPr>
                <a:latin typeface="Times New Roman" panose="02020603050405020304" pitchFamily="18" charset="0"/>
                <a:cs typeface="Times New Roman" panose="02020603050405020304" pitchFamily="18" charset="0"/>
              </a:defRPr>
            </a:lvl1p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a:xfrm>
            <a:off x="10951856" y="6293260"/>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415566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6220628"/>
            <a:ext cx="1143000" cy="365125"/>
          </a:xfrm>
        </p:spPr>
        <p:txBody>
          <a:bodyPr/>
          <a:lstStyle/>
          <a:p>
            <a:fld id="{445D8FDE-43A4-47DF-8906-60C779F57B92}" type="datetime1">
              <a:rPr lang="el-GR" smtClean="0"/>
              <a:t>19/11/2021</a:t>
            </a:fld>
            <a:endParaRPr lang="en-GB"/>
          </a:p>
        </p:txBody>
      </p:sp>
      <p:sp>
        <p:nvSpPr>
          <p:cNvPr id="5" name="Footer Placeholder 4"/>
          <p:cNvSpPr>
            <a:spLocks noGrp="1"/>
          </p:cNvSpPr>
          <p:nvPr>
            <p:ph type="ftr" sz="quarter" idx="11"/>
          </p:nvPr>
        </p:nvSpPr>
        <p:spPr>
          <a:xfrm>
            <a:off x="2572279" y="6220628"/>
            <a:ext cx="7084177"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a:xfrm>
            <a:off x="10951856" y="6220628"/>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2487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732656" y="6220630"/>
            <a:ext cx="1143000" cy="365125"/>
          </a:xfrm>
        </p:spPr>
        <p:txBody>
          <a:bodyPr/>
          <a:lstStyle/>
          <a:p>
            <a:fld id="{CBA3E4DD-731F-4B50-B670-DE3E7C356D58}" type="datetime1">
              <a:rPr lang="el-GR" smtClean="0"/>
              <a:t>19/11/2021</a:t>
            </a:fld>
            <a:endParaRPr lang="en-GB"/>
          </a:p>
        </p:txBody>
      </p:sp>
      <p:sp>
        <p:nvSpPr>
          <p:cNvPr id="6" name="Footer Placeholder 5"/>
          <p:cNvSpPr>
            <a:spLocks noGrp="1"/>
          </p:cNvSpPr>
          <p:nvPr>
            <p:ph type="ftr" sz="quarter" idx="11"/>
          </p:nvPr>
        </p:nvSpPr>
        <p:spPr>
          <a:xfrm>
            <a:off x="2572279" y="6220630"/>
            <a:ext cx="7084177"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7" name="Slide Number Placeholder 6"/>
          <p:cNvSpPr>
            <a:spLocks noGrp="1"/>
          </p:cNvSpPr>
          <p:nvPr>
            <p:ph type="sldNum" sz="quarter" idx="12"/>
          </p:nvPr>
        </p:nvSpPr>
        <p:spPr>
          <a:xfrm>
            <a:off x="10951856" y="6220630"/>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129212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EC2D-DF49-4575-BEA6-508A993700AA}" type="datetime1">
              <a:rPr lang="el-GR" smtClean="0"/>
              <a:t>19/11/2021</a:t>
            </a:fld>
            <a:endParaRPr lang="en-GB"/>
          </a:p>
        </p:txBody>
      </p:sp>
      <p:sp>
        <p:nvSpPr>
          <p:cNvPr id="8" name="Footer Placeholder 7"/>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9" name="Slide Number Placeholder 8"/>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05371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19-Nov-21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2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2910D-FA01-4A01-AED5-0429594A1B66}" type="datetime1">
              <a:rPr lang="el-GR" smtClean="0"/>
              <a:t>19/11/2021</a:t>
            </a:fld>
            <a:endParaRPr lang="en-GB"/>
          </a:p>
        </p:txBody>
      </p:sp>
      <p:sp>
        <p:nvSpPr>
          <p:cNvPr id="3" name="Footer Placeholder 2"/>
          <p:cNvSpPr>
            <a:spLocks noGrp="1"/>
          </p:cNvSpPr>
          <p:nvPr>
            <p:ph type="ftr" sz="quarter" idx="11"/>
          </p:nvPr>
        </p:nvSpPr>
        <p:spPr>
          <a:xfrm>
            <a:off x="1864311" y="5883275"/>
            <a:ext cx="7792145" cy="365125"/>
          </a:xfrm>
        </p:spPr>
        <p:txBody>
          <a:bodyPr/>
          <a:lstStyle/>
          <a:p>
            <a:r>
              <a:rPr lang="el-GR" dirty="0"/>
              <a:t>Τμήμα Μηχανικών Περιβάλλοντος</a:t>
            </a:r>
            <a:r>
              <a:rPr lang="en-US" dirty="0"/>
              <a:t>-</a:t>
            </a:r>
            <a:r>
              <a:rPr lang="el-GR" dirty="0"/>
              <a:t>Ανάλυση Κύκλου Ζωής με έμφαση</a:t>
            </a:r>
            <a:r>
              <a:rPr lang="en-US" dirty="0"/>
              <a:t> </a:t>
            </a:r>
            <a:r>
              <a:rPr lang="el-GR" dirty="0"/>
              <a:t>στο Περιβάλλον (Κωδικός μαθήματος: ENE.2120)</a:t>
            </a:r>
            <a:r>
              <a:rPr lang="en-US" dirty="0"/>
              <a:t>-</a:t>
            </a:r>
            <a:r>
              <a:rPr lang="el-GR" dirty="0"/>
              <a:t> Δημήτριος Λαδάκης</a:t>
            </a:r>
            <a:endParaRPr lang="en-GB" dirty="0"/>
          </a:p>
        </p:txBody>
      </p:sp>
      <p:sp>
        <p:nvSpPr>
          <p:cNvPr id="4" name="Slide Number Placeholder 3"/>
          <p:cNvSpPr>
            <a:spLocks noGrp="1"/>
          </p:cNvSpPr>
          <p:nvPr>
            <p:ph type="sldNum" sz="quarter" idx="12"/>
          </p:nvPr>
        </p:nvSpPr>
        <p:spPr/>
        <p:txBody>
          <a:bodyPr/>
          <a:lstStyle/>
          <a:p>
            <a:fld id="{060BE2B2-99FD-4D9E-B17B-CAD074BEE313}" type="slidenum">
              <a:rPr lang="en-GB" smtClean="0"/>
              <a:pPr/>
              <a:t>‹#›</a:t>
            </a:fld>
            <a:endParaRPr lang="en-GB"/>
          </a:p>
        </p:txBody>
      </p:sp>
      <p:sp>
        <p:nvSpPr>
          <p:cNvPr id="6" name="Rectangle 5">
            <a:extLst>
              <a:ext uri="{FF2B5EF4-FFF2-40B4-BE49-F238E27FC236}">
                <a16:creationId xmlns:a16="http://schemas.microsoft.com/office/drawing/2014/main" id="{01646063-E929-4C6F-88B0-B76F53A8C526}"/>
              </a:ext>
            </a:extLst>
          </p:cNvPr>
          <p:cNvSpPr/>
          <p:nvPr userDrawn="1"/>
        </p:nvSpPr>
        <p:spPr>
          <a:xfrm flipV="1">
            <a:off x="147917" y="67490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a:extLst>
              <a:ext uri="{FF2B5EF4-FFF2-40B4-BE49-F238E27FC236}">
                <a16:creationId xmlns:a16="http://schemas.microsoft.com/office/drawing/2014/main" id="{33444F61-9200-4361-9795-5FA0E0C0842B}"/>
              </a:ext>
            </a:extLst>
          </p:cNvPr>
          <p:cNvSpPr/>
          <p:nvPr userDrawn="1"/>
        </p:nvSpPr>
        <p:spPr>
          <a:xfrm flipV="1">
            <a:off x="300317" y="2339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73069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97AEA-F8E1-40EB-9A33-20280EBA2A03}" type="datetime1">
              <a:rPr lang="el-GR" smtClean="0"/>
              <a:t>19/11/2021</a:t>
            </a:fld>
            <a:endParaRPr lang="en-GB"/>
          </a:p>
        </p:txBody>
      </p:sp>
      <p:sp>
        <p:nvSpPr>
          <p:cNvPr id="6" name="Footer Placeholder 5"/>
          <p:cNvSpPr>
            <a:spLocks noGrp="1"/>
          </p:cNvSpPr>
          <p:nvPr>
            <p:ph type="ftr" sz="quarter" idx="11"/>
          </p:nvPr>
        </p:nvSpPr>
        <p:spPr>
          <a:xfrm>
            <a:off x="1882067" y="5883275"/>
            <a:ext cx="7774390" cy="365125"/>
          </a:xfrm>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p:txBody>
          <a:bodyPr/>
          <a:lstStyle/>
          <a:p>
            <a:fld id="{060BE2B2-99FD-4D9E-B17B-CAD074BEE313}" type="slidenum">
              <a:rPr lang="en-GB" smtClean="0"/>
              <a:t>‹#›</a:t>
            </a:fld>
            <a:endParaRPr lang="en-GB"/>
          </a:p>
        </p:txBody>
      </p:sp>
      <p:sp>
        <p:nvSpPr>
          <p:cNvPr id="8" name="Rectangle 7">
            <a:extLst>
              <a:ext uri="{FF2B5EF4-FFF2-40B4-BE49-F238E27FC236}">
                <a16:creationId xmlns:a16="http://schemas.microsoft.com/office/drawing/2014/main" id="{B44A9AB2-9E8E-4937-8F69-9DC1A2D595A7}"/>
              </a:ext>
            </a:extLst>
          </p:cNvPr>
          <p:cNvSpPr/>
          <p:nvPr userDrawn="1"/>
        </p:nvSpPr>
        <p:spPr>
          <a:xfrm flipV="1">
            <a:off x="147917" y="815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3938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732656" y="6353792"/>
            <a:ext cx="1143000" cy="365125"/>
          </a:xfrm>
        </p:spPr>
        <p:txBody>
          <a:bodyPr/>
          <a:lstStyle/>
          <a:p>
            <a:fld id="{C4CA4748-5DCF-4EDE-AF22-F143F2EE37B7}" type="datetime1">
              <a:rPr lang="el-GR" smtClean="0"/>
              <a:t>19/11/2021</a:t>
            </a:fld>
            <a:endParaRPr lang="en-GB"/>
          </a:p>
        </p:txBody>
      </p:sp>
      <p:sp>
        <p:nvSpPr>
          <p:cNvPr id="6" name="Footer Placeholder 5"/>
          <p:cNvSpPr>
            <a:spLocks noGrp="1"/>
          </p:cNvSpPr>
          <p:nvPr>
            <p:ph type="ftr" sz="quarter" idx="11"/>
          </p:nvPr>
        </p:nvSpPr>
        <p:spPr>
          <a:xfrm>
            <a:off x="1819923" y="6353792"/>
            <a:ext cx="7836534" cy="365125"/>
          </a:xfrm>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a:xfrm>
            <a:off x="10951856" y="6353792"/>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08863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19-Nov-21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7395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Ladakisdimitris@gmail.com" TargetMode="Externa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8.wmf"/><Relationship Id="rId5" Type="http://schemas.openxmlformats.org/officeDocument/2006/relationships/oleObject" Target="../embeddings/oleObject3.bin"/><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1"/>
          <p:cNvSpPr txBox="1">
            <a:spLocks/>
          </p:cNvSpPr>
          <p:nvPr/>
        </p:nvSpPr>
        <p:spPr>
          <a:xfrm>
            <a:off x="3944111" y="659235"/>
            <a:ext cx="7345891" cy="141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l-GR" sz="3100" b="1" dirty="0">
                <a:ln w="3175" cmpd="sng">
                  <a:noFill/>
                </a:ln>
              </a:rPr>
              <a:t>Ανάλυση Κύκλου Ζωής (ΑΚΖ)</a:t>
            </a:r>
          </a:p>
          <a:p>
            <a:pPr algn="ctr" defTabSz="457200">
              <a:spcAft>
                <a:spcPts val="600"/>
              </a:spcAft>
            </a:pPr>
            <a:r>
              <a:rPr lang="en-US" sz="3100" b="1" dirty="0">
                <a:ln w="3175" cmpd="sng">
                  <a:noFill/>
                </a:ln>
              </a:rPr>
              <a:t>Life Cycle Analysis (LCA)</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l="18391" r="68747"/>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6" name="Subtitle 2"/>
          <p:cNvSpPr txBox="1">
            <a:spLocks/>
          </p:cNvSpPr>
          <p:nvPr/>
        </p:nvSpPr>
        <p:spPr>
          <a:xfrm>
            <a:off x="3586289" y="2118465"/>
            <a:ext cx="8453310" cy="32803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r>
              <a:rPr lang="en-US" b="1" dirty="0"/>
              <a:t>Δημήτριος Λα</a:t>
            </a:r>
            <a:r>
              <a:rPr lang="en-US" b="1" dirty="0" err="1"/>
              <a:t>δάκης</a:t>
            </a:r>
            <a:r>
              <a:rPr lang="en-US" b="1" dirty="0"/>
              <a:t> </a:t>
            </a:r>
          </a:p>
          <a:p>
            <a:pPr marL="0" indent="0" defTabSz="457200">
              <a:spcBef>
                <a:spcPct val="20000"/>
              </a:spcBef>
              <a:spcAft>
                <a:spcPts val="600"/>
              </a:spcAft>
              <a:buClr>
                <a:schemeClr val="accent1">
                  <a:lumMod val="75000"/>
                </a:schemeClr>
              </a:buClr>
              <a:buSzPct val="145000"/>
              <a:buFont typeface="Arial"/>
              <a:buChar char="•"/>
            </a:pPr>
            <a:r>
              <a:rPr lang="en-US" b="1" dirty="0" err="1"/>
              <a:t>Χημικός</a:t>
            </a:r>
            <a:r>
              <a:rPr lang="en-US" b="1" dirty="0"/>
              <a:t> </a:t>
            </a:r>
            <a:r>
              <a:rPr lang="en-US" b="1" dirty="0" err="1"/>
              <a:t>μηχ</a:t>
            </a:r>
            <a:r>
              <a:rPr lang="en-US" b="1" dirty="0"/>
              <a:t>ανικός, Μεταδιδακτορικός ερευνητής</a:t>
            </a:r>
          </a:p>
          <a:p>
            <a:pPr marL="0" indent="0" defTabSz="457200">
              <a:spcBef>
                <a:spcPct val="20000"/>
              </a:spcBef>
              <a:spcAft>
                <a:spcPts val="600"/>
              </a:spcAft>
              <a:buClr>
                <a:schemeClr val="accent1">
                  <a:lumMod val="75000"/>
                </a:schemeClr>
              </a:buClr>
              <a:buSzPct val="145000"/>
              <a:buFont typeface="Arial"/>
              <a:buChar char="•"/>
            </a:pPr>
            <a:r>
              <a:rPr lang="en-US" dirty="0"/>
              <a:t>email:  </a:t>
            </a:r>
            <a:r>
              <a:rPr lang="en-US" u="sng" dirty="0">
                <a:hlinkClick r:id="rId5"/>
              </a:rPr>
              <a:t>Ladakisdimitris@gmail.com</a:t>
            </a:r>
            <a:r>
              <a:rPr lang="en-US" dirty="0"/>
              <a:t>, </a:t>
            </a:r>
            <a:r>
              <a:rPr lang="en-US" u="sng" dirty="0"/>
              <a:t>d.ladakis@aua.gr</a:t>
            </a:r>
          </a:p>
        </p:txBody>
      </p:sp>
    </p:spTree>
    <p:extLst>
      <p:ext uri="{BB962C8B-B14F-4D97-AF65-F5344CB8AC3E}">
        <p14:creationId xmlns:p14="http://schemas.microsoft.com/office/powerpoint/2010/main" val="236495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408214" y="212713"/>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Αποτίμηση Κύκλου Ζωής (ΑΚΖ-</a:t>
            </a:r>
            <a:r>
              <a:rPr lang="en-US" sz="3200" dirty="0">
                <a:solidFill>
                  <a:srgbClr val="357DA8"/>
                </a:solidFill>
                <a:latin typeface="+mn-lt"/>
                <a:ea typeface="Verdana" panose="020B0604030504040204" pitchFamily="34" charset="0"/>
              </a:rPr>
              <a:t>LCA</a:t>
            </a:r>
            <a:r>
              <a:rPr lang="el-GR" sz="3200" dirty="0">
                <a:solidFill>
                  <a:srgbClr val="357DA8"/>
                </a:solidFill>
                <a:latin typeface="+mn-lt"/>
                <a:ea typeface="Verdana" panose="020B0604030504040204" pitchFamily="34" charset="0"/>
              </a:rPr>
              <a:t>)</a:t>
            </a:r>
            <a:endParaRPr lang="en-US" sz="3200" dirty="0">
              <a:solidFill>
                <a:srgbClr val="357DA8"/>
              </a:solidFill>
              <a:latin typeface="+mn-lt"/>
              <a:ea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10</a:t>
            </a:fld>
            <a:endParaRPr lang="en-GB"/>
          </a:p>
        </p:txBody>
      </p:sp>
      <p:sp>
        <p:nvSpPr>
          <p:cNvPr id="7" name="Content Placeholder 2">
            <a:extLst>
              <a:ext uri="{FF2B5EF4-FFF2-40B4-BE49-F238E27FC236}">
                <a16:creationId xmlns:a16="http://schemas.microsoft.com/office/drawing/2014/main" id="{39B3FA6E-9734-44FF-A702-4D133E11B46F}"/>
              </a:ext>
            </a:extLst>
          </p:cNvPr>
          <p:cNvSpPr txBox="1">
            <a:spLocks/>
          </p:cNvSpPr>
          <p:nvPr/>
        </p:nvSpPr>
        <p:spPr>
          <a:xfrm>
            <a:off x="111658" y="1182411"/>
            <a:ext cx="5010868" cy="45667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l-GR" sz="1400" dirty="0">
                <a:latin typeface="Verdana" panose="020B0604030504040204" pitchFamily="34" charset="0"/>
                <a:ea typeface="Verdana" panose="020B0604030504040204" pitchFamily="34" charset="0"/>
              </a:rPr>
              <a:t>Είναι ένα περιβαλλοντικό εργαλείο που μπορεί να χρησιμοποιηθεί από πολλές ειδικότητες</a:t>
            </a:r>
          </a:p>
          <a:p>
            <a:pPr lvl="1">
              <a:lnSpc>
                <a:spcPct val="125000"/>
              </a:lnSpc>
            </a:pPr>
            <a:r>
              <a:rPr lang="el-GR" sz="1400" dirty="0">
                <a:latin typeface="Verdana" panose="020B0604030504040204" pitchFamily="34" charset="0"/>
                <a:ea typeface="Verdana" panose="020B0604030504040204" pitchFamily="34" charset="0"/>
              </a:rPr>
              <a:t>Μηχανικοί (π.χ.</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χημικοί μηχανικοί, αρχιτέκτονες, πολιτικοί μηχανικοί)</a:t>
            </a:r>
          </a:p>
          <a:p>
            <a:pPr lvl="1">
              <a:lnSpc>
                <a:spcPct val="125000"/>
              </a:lnSpc>
            </a:pPr>
            <a:r>
              <a:rPr lang="el-GR" sz="1400" dirty="0">
                <a:latin typeface="Verdana" panose="020B0604030504040204" pitchFamily="34" charset="0"/>
                <a:ea typeface="Verdana" panose="020B0604030504040204" pitchFamily="34" charset="0"/>
              </a:rPr>
              <a:t>Ειδικότητες από περιβαλλοντικές επιστήμες</a:t>
            </a:r>
          </a:p>
          <a:p>
            <a:pPr lvl="1">
              <a:lnSpc>
                <a:spcPct val="125000"/>
              </a:lnSpc>
            </a:pPr>
            <a:r>
              <a:rPr lang="el-GR" sz="1400" dirty="0">
                <a:latin typeface="Verdana" panose="020B0604030504040204" pitchFamily="34" charset="0"/>
                <a:ea typeface="Verdana" panose="020B0604030504040204" pitchFamily="34" charset="0"/>
              </a:rPr>
              <a:t>Οικονομολόγους</a:t>
            </a:r>
          </a:p>
          <a:p>
            <a:pPr>
              <a:lnSpc>
                <a:spcPct val="125000"/>
              </a:lnSpc>
            </a:pPr>
            <a:r>
              <a:rPr lang="el-GR" sz="1400" dirty="0">
                <a:latin typeface="Verdana" panose="020B0604030504040204" pitchFamily="34" charset="0"/>
                <a:ea typeface="Verdana" panose="020B0604030504040204" pitchFamily="34" charset="0"/>
              </a:rPr>
              <a:t>ΑΚΖ διαφόρων χημικών στοιχείων</a:t>
            </a:r>
          </a:p>
          <a:p>
            <a:pPr lvl="1">
              <a:lnSpc>
                <a:spcPct val="125000"/>
              </a:lnSpc>
            </a:pPr>
            <a:r>
              <a:rPr lang="el-GR" sz="1400" dirty="0">
                <a:latin typeface="Verdana" panose="020B0604030504040204" pitchFamily="34" charset="0"/>
                <a:ea typeface="Verdana" panose="020B0604030504040204" pitchFamily="34" charset="0"/>
              </a:rPr>
              <a:t>Άνθρακα, Άζωτο και Οξυγόνο</a:t>
            </a:r>
          </a:p>
          <a:p>
            <a:pPr>
              <a:lnSpc>
                <a:spcPct val="125000"/>
              </a:lnSpc>
            </a:pPr>
            <a:r>
              <a:rPr lang="el-GR" sz="1400" dirty="0">
                <a:latin typeface="Verdana" panose="020B0604030504040204" pitchFamily="34" charset="0"/>
                <a:ea typeface="Verdana" panose="020B0604030504040204" pitchFamily="34" charset="0"/>
              </a:rPr>
              <a:t>Κύκλος ζωής προϊόντων ή υπηρεσιών</a:t>
            </a:r>
          </a:p>
          <a:p>
            <a:pPr lvl="1">
              <a:lnSpc>
                <a:spcPct val="125000"/>
              </a:lnSpc>
            </a:pPr>
            <a:r>
              <a:rPr lang="el-GR" sz="1400" dirty="0">
                <a:latin typeface="Verdana" panose="020B0604030504040204" pitchFamily="34" charset="0"/>
                <a:ea typeface="Verdana" panose="020B0604030504040204" pitchFamily="34" charset="0"/>
              </a:rPr>
              <a:t>Υπολογισμός του περιβαλλοντικού τους αντίκτυπου (κόστους) μέσα από τη λογική </a:t>
            </a:r>
          </a:p>
          <a:p>
            <a:pPr marL="457200" lvl="1" indent="0">
              <a:lnSpc>
                <a:spcPct val="125000"/>
              </a:lnSpc>
              <a:buNone/>
            </a:pPr>
            <a:r>
              <a:rPr lang="el-GR" sz="1400" dirty="0">
                <a:latin typeface="Verdana" panose="020B0604030504040204" pitchFamily="34" charset="0"/>
                <a:ea typeface="Verdana" panose="020B0604030504040204" pitchFamily="34" charset="0"/>
              </a:rPr>
              <a:t>   του κύκλου ζωής</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τους</a:t>
            </a:r>
          </a:p>
        </p:txBody>
      </p:sp>
      <p:sp>
        <p:nvSpPr>
          <p:cNvPr id="51" name="Oval 50">
            <a:extLst>
              <a:ext uri="{FF2B5EF4-FFF2-40B4-BE49-F238E27FC236}">
                <a16:creationId xmlns:a16="http://schemas.microsoft.com/office/drawing/2014/main" id="{2117D3E9-3589-493B-ADA9-B0A23395BC31}"/>
              </a:ext>
            </a:extLst>
          </p:cNvPr>
          <p:cNvSpPr/>
          <p:nvPr/>
        </p:nvSpPr>
        <p:spPr>
          <a:xfrm>
            <a:off x="5241366" y="1978223"/>
            <a:ext cx="5846788" cy="420027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5" name="Group 39">
            <a:extLst>
              <a:ext uri="{FF2B5EF4-FFF2-40B4-BE49-F238E27FC236}">
                <a16:creationId xmlns:a16="http://schemas.microsoft.com/office/drawing/2014/main" id="{348C8981-F8E3-4383-A97A-9BCDAEDF072C}"/>
              </a:ext>
            </a:extLst>
          </p:cNvPr>
          <p:cNvGrpSpPr/>
          <p:nvPr/>
        </p:nvGrpSpPr>
        <p:grpSpPr>
          <a:xfrm>
            <a:off x="6821707" y="2999109"/>
            <a:ext cx="2394239" cy="2019029"/>
            <a:chOff x="971600" y="2094646"/>
            <a:chExt cx="5922631" cy="3713423"/>
          </a:xfrm>
        </p:grpSpPr>
        <p:grpSp>
          <p:nvGrpSpPr>
            <p:cNvPr id="56" name="Group 38">
              <a:extLst>
                <a:ext uri="{FF2B5EF4-FFF2-40B4-BE49-F238E27FC236}">
                  <a16:creationId xmlns:a16="http://schemas.microsoft.com/office/drawing/2014/main" id="{1B5EBE57-4070-4A0A-AAF7-AAFB50058DE4}"/>
                </a:ext>
              </a:extLst>
            </p:cNvPr>
            <p:cNvGrpSpPr/>
            <p:nvPr/>
          </p:nvGrpSpPr>
          <p:grpSpPr>
            <a:xfrm>
              <a:off x="971600" y="2094646"/>
              <a:ext cx="5922631" cy="1580859"/>
              <a:chOff x="971600" y="2094646"/>
              <a:chExt cx="5922631" cy="1580859"/>
            </a:xfrm>
          </p:grpSpPr>
          <p:pic>
            <p:nvPicPr>
              <p:cNvPr id="58" name="Picture 3">
                <a:extLst>
                  <a:ext uri="{FF2B5EF4-FFF2-40B4-BE49-F238E27FC236}">
                    <a16:creationId xmlns:a16="http://schemas.microsoft.com/office/drawing/2014/main" id="{05E90396-8AA4-4816-89AE-E0703474D711}"/>
                  </a:ext>
                </a:extLst>
              </p:cNvPr>
              <p:cNvPicPr>
                <a:picLocks noChangeAspect="1" noChangeArrowheads="1"/>
              </p:cNvPicPr>
              <p:nvPr/>
            </p:nvPicPr>
            <p:blipFill>
              <a:blip r:embed="rId2" cstate="print"/>
              <a:srcRect/>
              <a:stretch>
                <a:fillRect/>
              </a:stretch>
            </p:blipFill>
            <p:spPr bwMode="auto">
              <a:xfrm>
                <a:off x="971600" y="2094646"/>
                <a:ext cx="5922631" cy="1542254"/>
              </a:xfrm>
              <a:prstGeom prst="rect">
                <a:avLst/>
              </a:prstGeom>
              <a:noFill/>
              <a:ln w="25400">
                <a:solidFill>
                  <a:schemeClr val="tx1">
                    <a:lumMod val="95000"/>
                    <a:lumOff val="5000"/>
                  </a:schemeClr>
                </a:solidFill>
                <a:miter lim="800000"/>
                <a:headEnd/>
                <a:tailEnd/>
              </a:ln>
            </p:spPr>
          </p:pic>
          <p:grpSp>
            <p:nvGrpSpPr>
              <p:cNvPr id="59" name="Group 50">
                <a:extLst>
                  <a:ext uri="{FF2B5EF4-FFF2-40B4-BE49-F238E27FC236}">
                    <a16:creationId xmlns:a16="http://schemas.microsoft.com/office/drawing/2014/main" id="{421389A7-5E85-444E-8370-2D61A6FD9FBF}"/>
                  </a:ext>
                </a:extLst>
              </p:cNvPr>
              <p:cNvGrpSpPr>
                <a:grpSpLocks/>
              </p:cNvGrpSpPr>
              <p:nvPr/>
            </p:nvGrpSpPr>
            <p:grpSpPr bwMode="auto">
              <a:xfrm>
                <a:off x="4703102" y="2858240"/>
                <a:ext cx="2071169" cy="725933"/>
                <a:chOff x="3606" y="1842"/>
                <a:chExt cx="1951" cy="771"/>
              </a:xfrm>
            </p:grpSpPr>
            <p:sp>
              <p:nvSpPr>
                <p:cNvPr id="63" name="Rectangle 41">
                  <a:extLst>
                    <a:ext uri="{FF2B5EF4-FFF2-40B4-BE49-F238E27FC236}">
                      <a16:creationId xmlns:a16="http://schemas.microsoft.com/office/drawing/2014/main" id="{0C43D495-9DEE-4720-91AE-395A4E5ACEF6}"/>
                    </a:ext>
                  </a:extLst>
                </p:cNvPr>
                <p:cNvSpPr>
                  <a:spLocks noChangeArrowheads="1"/>
                </p:cNvSpPr>
                <p:nvPr/>
              </p:nvSpPr>
              <p:spPr bwMode="auto">
                <a:xfrm>
                  <a:off x="3606" y="2069"/>
                  <a:ext cx="1951" cy="544"/>
                </a:xfrm>
                <a:prstGeom prst="rect">
                  <a:avLst/>
                </a:prstGeom>
                <a:noFill/>
                <a:ln w="25400">
                  <a:solidFill>
                    <a:schemeClr val="tx1">
                      <a:lumMod val="95000"/>
                      <a:lumOff val="5000"/>
                    </a:schemeClr>
                  </a:solidFill>
                  <a:miter lim="800000"/>
                  <a:headEnd/>
                  <a:tailEnd/>
                </a:ln>
              </p:spPr>
              <p:txBody>
                <a:bodyPr wrap="none" anchor="ctr"/>
                <a:lstStyle/>
                <a:p>
                  <a:pPr eaLnBrk="1" hangingPunct="1"/>
                  <a:endParaRPr lang="el-GR">
                    <a:cs typeface="Arial" charset="0"/>
                  </a:endParaRPr>
                </a:p>
              </p:txBody>
            </p:sp>
            <p:sp>
              <p:nvSpPr>
                <p:cNvPr id="64" name="Rectangle 42">
                  <a:extLst>
                    <a:ext uri="{FF2B5EF4-FFF2-40B4-BE49-F238E27FC236}">
                      <a16:creationId xmlns:a16="http://schemas.microsoft.com/office/drawing/2014/main" id="{78CBC7D1-103F-458F-8F2F-9FD05C67C8C7}"/>
                    </a:ext>
                  </a:extLst>
                </p:cNvPr>
                <p:cNvSpPr>
                  <a:spLocks noChangeArrowheads="1"/>
                </p:cNvSpPr>
                <p:nvPr/>
              </p:nvSpPr>
              <p:spPr bwMode="auto">
                <a:xfrm>
                  <a:off x="4195" y="1842"/>
                  <a:ext cx="499" cy="273"/>
                </a:xfrm>
                <a:prstGeom prst="rect">
                  <a:avLst/>
                </a:prstGeom>
                <a:noFill/>
                <a:ln w="25400">
                  <a:solidFill>
                    <a:schemeClr val="tx1">
                      <a:lumMod val="95000"/>
                      <a:lumOff val="5000"/>
                    </a:schemeClr>
                  </a:solidFill>
                  <a:miter lim="800000"/>
                  <a:headEnd/>
                  <a:tailEnd/>
                </a:ln>
              </p:spPr>
              <p:txBody>
                <a:bodyPr wrap="none" anchor="ctr"/>
                <a:lstStyle/>
                <a:p>
                  <a:pPr eaLnBrk="1" hangingPunct="1"/>
                  <a:endParaRPr lang="el-GR">
                    <a:cs typeface="Arial" charset="0"/>
                  </a:endParaRPr>
                </a:p>
              </p:txBody>
            </p:sp>
          </p:grpSp>
          <p:grpSp>
            <p:nvGrpSpPr>
              <p:cNvPr id="60" name="Group 62">
                <a:extLst>
                  <a:ext uri="{FF2B5EF4-FFF2-40B4-BE49-F238E27FC236}">
                    <a16:creationId xmlns:a16="http://schemas.microsoft.com/office/drawing/2014/main" id="{2E15787B-C2F4-4798-8449-F53B9FEA5389}"/>
                  </a:ext>
                </a:extLst>
              </p:cNvPr>
              <p:cNvGrpSpPr>
                <a:grpSpLocks/>
              </p:cNvGrpSpPr>
              <p:nvPr/>
            </p:nvGrpSpPr>
            <p:grpSpPr bwMode="auto">
              <a:xfrm>
                <a:off x="4631976" y="2948630"/>
                <a:ext cx="2214485" cy="726875"/>
                <a:chOff x="3606" y="2341"/>
                <a:chExt cx="2086" cy="772"/>
              </a:xfrm>
            </p:grpSpPr>
            <p:sp>
              <p:nvSpPr>
                <p:cNvPr id="61" name="Rectangle 60">
                  <a:extLst>
                    <a:ext uri="{FF2B5EF4-FFF2-40B4-BE49-F238E27FC236}">
                      <a16:creationId xmlns:a16="http://schemas.microsoft.com/office/drawing/2014/main" id="{9C79639A-F270-47DA-A8DF-015C034F8D3D}"/>
                    </a:ext>
                  </a:extLst>
                </p:cNvPr>
                <p:cNvSpPr>
                  <a:spLocks noChangeArrowheads="1"/>
                </p:cNvSpPr>
                <p:nvPr/>
              </p:nvSpPr>
              <p:spPr bwMode="auto">
                <a:xfrm>
                  <a:off x="3606" y="2478"/>
                  <a:ext cx="2086" cy="635"/>
                </a:xfrm>
                <a:prstGeom prst="rect">
                  <a:avLst/>
                </a:prstGeom>
                <a:solidFill>
                  <a:schemeClr val="bg1"/>
                </a:solidFill>
                <a:ln w="25400">
                  <a:solidFill>
                    <a:schemeClr val="tx1">
                      <a:lumMod val="95000"/>
                      <a:lumOff val="5000"/>
                    </a:schemeClr>
                  </a:solidFill>
                  <a:miter lim="800000"/>
                  <a:headEnd/>
                  <a:tailEnd/>
                </a:ln>
              </p:spPr>
              <p:txBody>
                <a:bodyPr wrap="none" anchor="ctr"/>
                <a:lstStyle/>
                <a:p>
                  <a:pPr eaLnBrk="1" hangingPunct="1"/>
                  <a:endParaRPr lang="el-GR">
                    <a:cs typeface="Arial" charset="0"/>
                  </a:endParaRPr>
                </a:p>
              </p:txBody>
            </p:sp>
            <p:sp>
              <p:nvSpPr>
                <p:cNvPr id="62" name="Rectangle 61">
                  <a:extLst>
                    <a:ext uri="{FF2B5EF4-FFF2-40B4-BE49-F238E27FC236}">
                      <a16:creationId xmlns:a16="http://schemas.microsoft.com/office/drawing/2014/main" id="{0B4A2911-0971-4640-967F-8EE5C7444EFC}"/>
                    </a:ext>
                  </a:extLst>
                </p:cNvPr>
                <p:cNvSpPr>
                  <a:spLocks noChangeArrowheads="1"/>
                </p:cNvSpPr>
                <p:nvPr/>
              </p:nvSpPr>
              <p:spPr bwMode="auto">
                <a:xfrm>
                  <a:off x="4377" y="2341"/>
                  <a:ext cx="545" cy="317"/>
                </a:xfrm>
                <a:prstGeom prst="rect">
                  <a:avLst/>
                </a:prstGeom>
                <a:solidFill>
                  <a:schemeClr val="bg1"/>
                </a:solidFill>
                <a:ln w="25400">
                  <a:solidFill>
                    <a:schemeClr val="tx1">
                      <a:lumMod val="95000"/>
                      <a:lumOff val="5000"/>
                    </a:schemeClr>
                  </a:solidFill>
                  <a:miter lim="800000"/>
                  <a:headEnd/>
                  <a:tailEnd/>
                </a:ln>
              </p:spPr>
              <p:txBody>
                <a:bodyPr wrap="none" anchor="ctr"/>
                <a:lstStyle/>
                <a:p>
                  <a:pPr eaLnBrk="1" hangingPunct="1"/>
                  <a:endParaRPr lang="el-GR">
                    <a:cs typeface="Arial" charset="0"/>
                  </a:endParaRPr>
                </a:p>
              </p:txBody>
            </p:sp>
          </p:grpSp>
        </p:grpSp>
        <p:pic>
          <p:nvPicPr>
            <p:cNvPr id="57" name="Picture 5">
              <a:extLst>
                <a:ext uri="{FF2B5EF4-FFF2-40B4-BE49-F238E27FC236}">
                  <a16:creationId xmlns:a16="http://schemas.microsoft.com/office/drawing/2014/main" id="{C0CC74D1-0DC9-4F81-8B37-BD4CC4EACBD9}"/>
                </a:ext>
              </a:extLst>
            </p:cNvPr>
            <p:cNvPicPr>
              <a:picLocks noChangeAspect="1" noChangeArrowheads="1"/>
            </p:cNvPicPr>
            <p:nvPr/>
          </p:nvPicPr>
          <p:blipFill>
            <a:blip r:embed="rId3" cstate="print"/>
            <a:srcRect/>
            <a:stretch>
              <a:fillRect/>
            </a:stretch>
          </p:blipFill>
          <p:spPr bwMode="auto">
            <a:xfrm>
              <a:off x="2771800" y="3284984"/>
              <a:ext cx="4104456" cy="2523085"/>
            </a:xfrm>
            <a:prstGeom prst="rect">
              <a:avLst/>
            </a:prstGeom>
            <a:noFill/>
            <a:ln w="25400">
              <a:solidFill>
                <a:schemeClr val="tx1">
                  <a:lumMod val="95000"/>
                  <a:lumOff val="5000"/>
                </a:schemeClr>
              </a:solidFill>
              <a:miter lim="800000"/>
              <a:headEnd/>
              <a:tailEnd/>
            </a:ln>
          </p:spPr>
        </p:pic>
      </p:grpSp>
      <p:pic>
        <p:nvPicPr>
          <p:cNvPr id="65" name="Picture 64" descr="truck-icon.png">
            <a:extLst>
              <a:ext uri="{FF2B5EF4-FFF2-40B4-BE49-F238E27FC236}">
                <a16:creationId xmlns:a16="http://schemas.microsoft.com/office/drawing/2014/main" id="{754C23DE-3EBF-474C-B177-54D3E0ACB813}"/>
              </a:ext>
            </a:extLst>
          </p:cNvPr>
          <p:cNvPicPr>
            <a:picLocks noChangeAspect="1"/>
          </p:cNvPicPr>
          <p:nvPr/>
        </p:nvPicPr>
        <p:blipFill>
          <a:blip r:embed="rId4" cstate="print"/>
          <a:stretch>
            <a:fillRect/>
          </a:stretch>
        </p:blipFill>
        <p:spPr>
          <a:xfrm>
            <a:off x="5788842" y="4855296"/>
            <a:ext cx="720080" cy="654619"/>
          </a:xfrm>
          <a:prstGeom prst="rect">
            <a:avLst/>
          </a:prstGeom>
          <a:scene3d>
            <a:camera prst="orthographicFront">
              <a:rot lat="21009184" lon="12508870" rev="21149728"/>
            </a:camera>
            <a:lightRig rig="threePt" dir="t"/>
          </a:scene3d>
        </p:spPr>
      </p:pic>
      <p:sp>
        <p:nvSpPr>
          <p:cNvPr id="66" name="Right Arrow 46">
            <a:extLst>
              <a:ext uri="{FF2B5EF4-FFF2-40B4-BE49-F238E27FC236}">
                <a16:creationId xmlns:a16="http://schemas.microsoft.com/office/drawing/2014/main" id="{AE189484-BFA8-4EEE-86BC-9EE3DC458A97}"/>
              </a:ext>
            </a:extLst>
          </p:cNvPr>
          <p:cNvSpPr/>
          <p:nvPr/>
        </p:nvSpPr>
        <p:spPr>
          <a:xfrm>
            <a:off x="8006039" y="5218743"/>
            <a:ext cx="626261" cy="387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7" name="Picture 66" descr="truck-icon.png">
            <a:extLst>
              <a:ext uri="{FF2B5EF4-FFF2-40B4-BE49-F238E27FC236}">
                <a16:creationId xmlns:a16="http://schemas.microsoft.com/office/drawing/2014/main" id="{0DAB399C-715C-48C2-9CB1-C4C6A1A7DEB7}"/>
              </a:ext>
            </a:extLst>
          </p:cNvPr>
          <p:cNvPicPr>
            <a:picLocks noChangeAspect="1"/>
          </p:cNvPicPr>
          <p:nvPr/>
        </p:nvPicPr>
        <p:blipFill>
          <a:blip r:embed="rId4" cstate="print"/>
          <a:stretch>
            <a:fillRect/>
          </a:stretch>
        </p:blipFill>
        <p:spPr>
          <a:xfrm>
            <a:off x="7825156" y="5474508"/>
            <a:ext cx="720080" cy="792088"/>
          </a:xfrm>
          <a:prstGeom prst="rect">
            <a:avLst/>
          </a:prstGeom>
          <a:scene3d>
            <a:camera prst="orthographicFront">
              <a:rot lat="19778843" lon="10620616" rev="441943"/>
            </a:camera>
            <a:lightRig rig="threePt" dir="t"/>
          </a:scene3d>
        </p:spPr>
      </p:pic>
      <p:pic>
        <p:nvPicPr>
          <p:cNvPr id="68" name="Picture 67" descr="supermarket.jpg">
            <a:extLst>
              <a:ext uri="{FF2B5EF4-FFF2-40B4-BE49-F238E27FC236}">
                <a16:creationId xmlns:a16="http://schemas.microsoft.com/office/drawing/2014/main" id="{A2BA5E5D-2ACC-4B92-808E-8F783AA318F6}"/>
              </a:ext>
            </a:extLst>
          </p:cNvPr>
          <p:cNvPicPr>
            <a:picLocks noChangeAspect="1"/>
          </p:cNvPicPr>
          <p:nvPr/>
        </p:nvPicPr>
        <p:blipFill>
          <a:blip r:embed="rId5" cstate="print"/>
          <a:stretch>
            <a:fillRect/>
          </a:stretch>
        </p:blipFill>
        <p:spPr>
          <a:xfrm>
            <a:off x="8754151" y="4938537"/>
            <a:ext cx="808239" cy="808239"/>
          </a:xfrm>
          <a:prstGeom prst="rect">
            <a:avLst/>
          </a:prstGeom>
        </p:spPr>
      </p:pic>
      <p:pic>
        <p:nvPicPr>
          <p:cNvPr id="69" name="Picture 68" descr="truck-icon.png">
            <a:extLst>
              <a:ext uri="{FF2B5EF4-FFF2-40B4-BE49-F238E27FC236}">
                <a16:creationId xmlns:a16="http://schemas.microsoft.com/office/drawing/2014/main" id="{8488F506-7A00-467B-B513-75F774AE827D}"/>
              </a:ext>
            </a:extLst>
          </p:cNvPr>
          <p:cNvPicPr>
            <a:picLocks noChangeAspect="1"/>
          </p:cNvPicPr>
          <p:nvPr/>
        </p:nvPicPr>
        <p:blipFill>
          <a:blip r:embed="rId4" cstate="print"/>
          <a:stretch>
            <a:fillRect/>
          </a:stretch>
        </p:blipFill>
        <p:spPr>
          <a:xfrm rot="397736">
            <a:off x="9655596" y="4967952"/>
            <a:ext cx="749408" cy="749408"/>
          </a:xfrm>
          <a:prstGeom prst="rect">
            <a:avLst/>
          </a:prstGeom>
          <a:scene3d>
            <a:camera prst="orthographicFront">
              <a:rot lat="292590" lon="11693598" rev="3276857"/>
            </a:camera>
            <a:lightRig rig="threePt" dir="t"/>
          </a:scene3d>
        </p:spPr>
      </p:pic>
      <p:pic>
        <p:nvPicPr>
          <p:cNvPr id="70" name="Picture 1">
            <a:extLst>
              <a:ext uri="{FF2B5EF4-FFF2-40B4-BE49-F238E27FC236}">
                <a16:creationId xmlns:a16="http://schemas.microsoft.com/office/drawing/2014/main" id="{386BABA7-94EA-47E8-AEB8-E2FBE5FD6FDF}"/>
              </a:ext>
            </a:extLst>
          </p:cNvPr>
          <p:cNvPicPr>
            <a:picLocks noChangeAspect="1" noChangeArrowheads="1"/>
          </p:cNvPicPr>
          <p:nvPr/>
        </p:nvPicPr>
        <p:blipFill>
          <a:blip r:embed="rId6" cstate="print"/>
          <a:srcRect/>
          <a:stretch>
            <a:fillRect/>
          </a:stretch>
        </p:blipFill>
        <p:spPr bwMode="auto">
          <a:xfrm>
            <a:off x="10224847" y="4030569"/>
            <a:ext cx="690871" cy="655978"/>
          </a:xfrm>
          <a:prstGeom prst="rect">
            <a:avLst/>
          </a:prstGeom>
          <a:noFill/>
          <a:ln w="9525">
            <a:noFill/>
            <a:miter lim="800000"/>
            <a:headEnd/>
            <a:tailEnd/>
          </a:ln>
        </p:spPr>
      </p:pic>
      <p:pic>
        <p:nvPicPr>
          <p:cNvPr id="71" name="Picture 70" descr="truck-icon.png">
            <a:extLst>
              <a:ext uri="{FF2B5EF4-FFF2-40B4-BE49-F238E27FC236}">
                <a16:creationId xmlns:a16="http://schemas.microsoft.com/office/drawing/2014/main" id="{A98DC2A9-FC82-498D-8585-4D2EC5CA63D1}"/>
              </a:ext>
            </a:extLst>
          </p:cNvPr>
          <p:cNvPicPr>
            <a:picLocks noChangeAspect="1"/>
          </p:cNvPicPr>
          <p:nvPr/>
        </p:nvPicPr>
        <p:blipFill>
          <a:blip r:embed="rId7" cstate="print"/>
          <a:stretch>
            <a:fillRect/>
          </a:stretch>
        </p:blipFill>
        <p:spPr>
          <a:xfrm rot="2748153">
            <a:off x="10177622" y="3002609"/>
            <a:ext cx="712506" cy="712506"/>
          </a:xfrm>
          <a:prstGeom prst="rect">
            <a:avLst/>
          </a:prstGeom>
        </p:spPr>
      </p:pic>
      <p:sp>
        <p:nvSpPr>
          <p:cNvPr id="72" name="Right Arrow 30">
            <a:extLst>
              <a:ext uri="{FF2B5EF4-FFF2-40B4-BE49-F238E27FC236}">
                <a16:creationId xmlns:a16="http://schemas.microsoft.com/office/drawing/2014/main" id="{825974EC-F957-4D0C-99D0-99DFB8C7D776}"/>
              </a:ext>
            </a:extLst>
          </p:cNvPr>
          <p:cNvSpPr/>
          <p:nvPr/>
        </p:nvSpPr>
        <p:spPr>
          <a:xfrm rot="10800000">
            <a:off x="7960021" y="2589901"/>
            <a:ext cx="801666" cy="399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3" name="Group 48">
            <a:extLst>
              <a:ext uri="{FF2B5EF4-FFF2-40B4-BE49-F238E27FC236}">
                <a16:creationId xmlns:a16="http://schemas.microsoft.com/office/drawing/2014/main" id="{A787B938-7B9E-4EA4-ACFC-AAF00470EF01}"/>
              </a:ext>
            </a:extLst>
          </p:cNvPr>
          <p:cNvGrpSpPr/>
          <p:nvPr/>
        </p:nvGrpSpPr>
        <p:grpSpPr>
          <a:xfrm rot="638935">
            <a:off x="8111628" y="2208719"/>
            <a:ext cx="652048" cy="546689"/>
            <a:chOff x="3032645" y="2773966"/>
            <a:chExt cx="1015535" cy="1015535"/>
          </a:xfrm>
        </p:grpSpPr>
        <p:pic>
          <p:nvPicPr>
            <p:cNvPr id="74" name="Picture 73" descr="truck-icon.png">
              <a:extLst>
                <a:ext uri="{FF2B5EF4-FFF2-40B4-BE49-F238E27FC236}">
                  <a16:creationId xmlns:a16="http://schemas.microsoft.com/office/drawing/2014/main" id="{45491B0A-0BE5-4BD5-99EE-5C59325CD588}"/>
                </a:ext>
              </a:extLst>
            </p:cNvPr>
            <p:cNvPicPr>
              <a:picLocks noChangeAspect="1"/>
            </p:cNvPicPr>
            <p:nvPr/>
          </p:nvPicPr>
          <p:blipFill>
            <a:blip r:embed="rId8" cstate="print"/>
            <a:stretch>
              <a:fillRect/>
            </a:stretch>
          </p:blipFill>
          <p:spPr>
            <a:xfrm rot="21121826">
              <a:off x="3032645" y="2773966"/>
              <a:ext cx="1015535" cy="1015535"/>
            </a:xfrm>
            <a:prstGeom prst="rect">
              <a:avLst/>
            </a:prstGeom>
          </p:spPr>
        </p:pic>
        <p:pic>
          <p:nvPicPr>
            <p:cNvPr id="75" name="Picture 74" descr="recycle.jpg">
              <a:extLst>
                <a:ext uri="{FF2B5EF4-FFF2-40B4-BE49-F238E27FC236}">
                  <a16:creationId xmlns:a16="http://schemas.microsoft.com/office/drawing/2014/main" id="{C8803491-DE1B-46AA-BF73-AECFC6C5053D}"/>
                </a:ext>
              </a:extLst>
            </p:cNvPr>
            <p:cNvPicPr>
              <a:picLocks noChangeAspect="1"/>
            </p:cNvPicPr>
            <p:nvPr/>
          </p:nvPicPr>
          <p:blipFill>
            <a:blip r:embed="rId9" cstate="print"/>
            <a:stretch>
              <a:fillRect/>
            </a:stretch>
          </p:blipFill>
          <p:spPr>
            <a:xfrm>
              <a:off x="3491880" y="3068960"/>
              <a:ext cx="360040" cy="360040"/>
            </a:xfrm>
            <a:prstGeom prst="rect">
              <a:avLst/>
            </a:prstGeom>
          </p:spPr>
        </p:pic>
      </p:grpSp>
      <p:pic>
        <p:nvPicPr>
          <p:cNvPr id="76" name="Picture 2">
            <a:extLst>
              <a:ext uri="{FF2B5EF4-FFF2-40B4-BE49-F238E27FC236}">
                <a16:creationId xmlns:a16="http://schemas.microsoft.com/office/drawing/2014/main" id="{D097B603-EC4C-4BF1-9D03-1721949A29FB}"/>
              </a:ext>
            </a:extLst>
          </p:cNvPr>
          <p:cNvPicPr>
            <a:picLocks noChangeAspect="1" noChangeArrowheads="1"/>
          </p:cNvPicPr>
          <p:nvPr/>
        </p:nvPicPr>
        <p:blipFill>
          <a:blip r:embed="rId10" cstate="print"/>
          <a:srcRect/>
          <a:stretch>
            <a:fillRect/>
          </a:stretch>
        </p:blipFill>
        <p:spPr bwMode="auto">
          <a:xfrm>
            <a:off x="8969542" y="2432237"/>
            <a:ext cx="970012" cy="679915"/>
          </a:xfrm>
          <a:prstGeom prst="rect">
            <a:avLst/>
          </a:prstGeom>
          <a:noFill/>
          <a:ln w="9525">
            <a:noFill/>
            <a:miter lim="800000"/>
            <a:headEnd/>
            <a:tailEnd/>
          </a:ln>
        </p:spPr>
      </p:pic>
      <p:pic>
        <p:nvPicPr>
          <p:cNvPr id="77" name="Picture 76" descr="truck-icon.png">
            <a:extLst>
              <a:ext uri="{FF2B5EF4-FFF2-40B4-BE49-F238E27FC236}">
                <a16:creationId xmlns:a16="http://schemas.microsoft.com/office/drawing/2014/main" id="{482C876E-3AD3-4636-8CF1-C9718FBBF7C2}"/>
              </a:ext>
            </a:extLst>
          </p:cNvPr>
          <p:cNvPicPr>
            <a:picLocks noChangeAspect="1"/>
          </p:cNvPicPr>
          <p:nvPr/>
        </p:nvPicPr>
        <p:blipFill>
          <a:blip r:embed="rId11" cstate="print"/>
          <a:stretch>
            <a:fillRect/>
          </a:stretch>
        </p:blipFill>
        <p:spPr>
          <a:xfrm rot="20064030">
            <a:off x="5910385" y="2748782"/>
            <a:ext cx="697591" cy="697591"/>
          </a:xfrm>
          <a:prstGeom prst="rect">
            <a:avLst/>
          </a:prstGeom>
        </p:spPr>
      </p:pic>
      <p:sp>
        <p:nvSpPr>
          <p:cNvPr id="78" name="Right Arrow 62">
            <a:extLst>
              <a:ext uri="{FF2B5EF4-FFF2-40B4-BE49-F238E27FC236}">
                <a16:creationId xmlns:a16="http://schemas.microsoft.com/office/drawing/2014/main" id="{89914347-946D-4618-AB97-9639CCF72858}"/>
              </a:ext>
            </a:extLst>
          </p:cNvPr>
          <p:cNvSpPr/>
          <p:nvPr/>
        </p:nvSpPr>
        <p:spPr>
          <a:xfrm>
            <a:off x="4567041" y="5042688"/>
            <a:ext cx="1004627" cy="369332"/>
          </a:xfrm>
          <a:prstGeom prst="rightArrow">
            <a:avLst>
              <a:gd name="adj1" fmla="val 27954"/>
              <a:gd name="adj2" fmla="val 764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Right Arrow 63">
            <a:extLst>
              <a:ext uri="{FF2B5EF4-FFF2-40B4-BE49-F238E27FC236}">
                <a16:creationId xmlns:a16="http://schemas.microsoft.com/office/drawing/2014/main" id="{BE5CAD51-8E2C-4BA9-B124-CB1D480917F8}"/>
              </a:ext>
            </a:extLst>
          </p:cNvPr>
          <p:cNvSpPr/>
          <p:nvPr/>
        </p:nvSpPr>
        <p:spPr>
          <a:xfrm>
            <a:off x="4618528" y="2855093"/>
            <a:ext cx="1004627" cy="322513"/>
          </a:xfrm>
          <a:prstGeom prst="rightArrow">
            <a:avLst>
              <a:gd name="adj1" fmla="val 27954"/>
              <a:gd name="adj2" fmla="val 764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Right Arrow 65">
            <a:extLst>
              <a:ext uri="{FF2B5EF4-FFF2-40B4-BE49-F238E27FC236}">
                <a16:creationId xmlns:a16="http://schemas.microsoft.com/office/drawing/2014/main" id="{423BDE43-4E6B-4DB9-AC67-F9CDDCAAB9D1}"/>
              </a:ext>
            </a:extLst>
          </p:cNvPr>
          <p:cNvSpPr/>
          <p:nvPr/>
        </p:nvSpPr>
        <p:spPr>
          <a:xfrm>
            <a:off x="10564592" y="5149819"/>
            <a:ext cx="1284805" cy="410965"/>
          </a:xfrm>
          <a:prstGeom prst="rightArrow">
            <a:avLst>
              <a:gd name="adj1" fmla="val 27954"/>
              <a:gd name="adj2" fmla="val 665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TextBox 81">
            <a:extLst>
              <a:ext uri="{FF2B5EF4-FFF2-40B4-BE49-F238E27FC236}">
                <a16:creationId xmlns:a16="http://schemas.microsoft.com/office/drawing/2014/main" id="{58B348AE-2E32-4E95-B7B0-672ED9C396B6}"/>
              </a:ext>
            </a:extLst>
          </p:cNvPr>
          <p:cNvSpPr txBox="1"/>
          <p:nvPr/>
        </p:nvSpPr>
        <p:spPr>
          <a:xfrm>
            <a:off x="4730234" y="2613184"/>
            <a:ext cx="1011761" cy="369332"/>
          </a:xfrm>
          <a:prstGeom prst="rect">
            <a:avLst/>
          </a:prstGeom>
          <a:noFill/>
        </p:spPr>
        <p:txBody>
          <a:bodyPr wrap="square" rtlCol="0">
            <a:spAutoFit/>
          </a:bodyPr>
          <a:lstStyle/>
          <a:p>
            <a:r>
              <a:rPr lang="el-GR" dirty="0"/>
              <a:t>Α’ ύλες</a:t>
            </a:r>
          </a:p>
        </p:txBody>
      </p:sp>
      <p:sp>
        <p:nvSpPr>
          <p:cNvPr id="83" name="TextBox 82">
            <a:extLst>
              <a:ext uri="{FF2B5EF4-FFF2-40B4-BE49-F238E27FC236}">
                <a16:creationId xmlns:a16="http://schemas.microsoft.com/office/drawing/2014/main" id="{1E8ED117-FFE9-4F9B-8A79-C6395DB24AB8}"/>
              </a:ext>
            </a:extLst>
          </p:cNvPr>
          <p:cNvSpPr txBox="1"/>
          <p:nvPr/>
        </p:nvSpPr>
        <p:spPr>
          <a:xfrm>
            <a:off x="4458330" y="4742535"/>
            <a:ext cx="1025152" cy="369332"/>
          </a:xfrm>
          <a:prstGeom prst="rect">
            <a:avLst/>
          </a:prstGeom>
          <a:noFill/>
        </p:spPr>
        <p:txBody>
          <a:bodyPr wrap="none" rtlCol="0">
            <a:spAutoFit/>
          </a:bodyPr>
          <a:lstStyle/>
          <a:p>
            <a:r>
              <a:rPr lang="el-GR" dirty="0"/>
              <a:t>Ενέργεια</a:t>
            </a:r>
          </a:p>
        </p:txBody>
      </p:sp>
      <p:sp>
        <p:nvSpPr>
          <p:cNvPr id="84" name="TextBox 83">
            <a:extLst>
              <a:ext uri="{FF2B5EF4-FFF2-40B4-BE49-F238E27FC236}">
                <a16:creationId xmlns:a16="http://schemas.microsoft.com/office/drawing/2014/main" id="{2A0735E2-E983-4EC4-9BDA-B58E87BB7D0E}"/>
              </a:ext>
            </a:extLst>
          </p:cNvPr>
          <p:cNvSpPr txBox="1"/>
          <p:nvPr/>
        </p:nvSpPr>
        <p:spPr>
          <a:xfrm>
            <a:off x="10326169" y="2364979"/>
            <a:ext cx="1293358" cy="369332"/>
          </a:xfrm>
          <a:prstGeom prst="rect">
            <a:avLst/>
          </a:prstGeom>
          <a:noFill/>
        </p:spPr>
        <p:txBody>
          <a:bodyPr wrap="square" rtlCol="0">
            <a:spAutoFit/>
          </a:bodyPr>
          <a:lstStyle/>
          <a:p>
            <a:r>
              <a:rPr lang="el-GR" dirty="0"/>
              <a:t>Εκπομπές</a:t>
            </a:r>
          </a:p>
        </p:txBody>
      </p:sp>
      <p:sp>
        <p:nvSpPr>
          <p:cNvPr id="85" name="TextBox 84">
            <a:extLst>
              <a:ext uri="{FF2B5EF4-FFF2-40B4-BE49-F238E27FC236}">
                <a16:creationId xmlns:a16="http://schemas.microsoft.com/office/drawing/2014/main" id="{D6C11CFF-B91E-47BC-9DF7-F118451FF684}"/>
              </a:ext>
            </a:extLst>
          </p:cNvPr>
          <p:cNvSpPr txBox="1"/>
          <p:nvPr/>
        </p:nvSpPr>
        <p:spPr>
          <a:xfrm>
            <a:off x="10524593" y="4894774"/>
            <a:ext cx="1137491" cy="369332"/>
          </a:xfrm>
          <a:prstGeom prst="rect">
            <a:avLst/>
          </a:prstGeom>
          <a:noFill/>
        </p:spPr>
        <p:txBody>
          <a:bodyPr wrap="square" rtlCol="0">
            <a:spAutoFit/>
          </a:bodyPr>
          <a:lstStyle/>
          <a:p>
            <a:r>
              <a:rPr lang="el-GR" dirty="0"/>
              <a:t>Απόβλητα</a:t>
            </a:r>
          </a:p>
        </p:txBody>
      </p:sp>
      <p:cxnSp>
        <p:nvCxnSpPr>
          <p:cNvPr id="86" name="Straight Arrow Connector 85">
            <a:extLst>
              <a:ext uri="{FF2B5EF4-FFF2-40B4-BE49-F238E27FC236}">
                <a16:creationId xmlns:a16="http://schemas.microsoft.com/office/drawing/2014/main" id="{F625366D-A087-4244-8922-47E06AC59248}"/>
              </a:ext>
            </a:extLst>
          </p:cNvPr>
          <p:cNvCxnSpPr>
            <a:cxnSpLocks/>
          </p:cNvCxnSpPr>
          <p:nvPr/>
        </p:nvCxnSpPr>
        <p:spPr>
          <a:xfrm flipH="1">
            <a:off x="6908185" y="4252862"/>
            <a:ext cx="317185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C89DA3-B79E-4789-820D-17BCC4C5E209}"/>
              </a:ext>
            </a:extLst>
          </p:cNvPr>
          <p:cNvCxnSpPr>
            <a:cxnSpLocks/>
          </p:cNvCxnSpPr>
          <p:nvPr/>
        </p:nvCxnSpPr>
        <p:spPr>
          <a:xfrm flipH="1">
            <a:off x="7496499" y="4367261"/>
            <a:ext cx="2583543" cy="51374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8" name="Picture 2" descr="C:\Users\Anestis\Desktop\plant icon.jpg">
            <a:extLst>
              <a:ext uri="{FF2B5EF4-FFF2-40B4-BE49-F238E27FC236}">
                <a16:creationId xmlns:a16="http://schemas.microsoft.com/office/drawing/2014/main" id="{DFE61964-95D6-4417-85DA-6F1662AA743D}"/>
              </a:ext>
            </a:extLst>
          </p:cNvPr>
          <p:cNvPicPr>
            <a:picLocks noChangeAspect="1" noChangeArrowheads="1"/>
          </p:cNvPicPr>
          <p:nvPr/>
        </p:nvPicPr>
        <p:blipFill>
          <a:blip r:embed="rId12" cstate="print"/>
          <a:srcRect/>
          <a:stretch>
            <a:fillRect/>
          </a:stretch>
        </p:blipFill>
        <p:spPr bwMode="auto">
          <a:xfrm>
            <a:off x="5840750" y="3747122"/>
            <a:ext cx="940356" cy="800304"/>
          </a:xfrm>
          <a:prstGeom prst="rect">
            <a:avLst/>
          </a:prstGeom>
          <a:noFill/>
        </p:spPr>
      </p:pic>
      <p:pic>
        <p:nvPicPr>
          <p:cNvPr id="89" name="Picture 3" descr="C:\Users\Anestis\Desktop\buldoza.jpg">
            <a:extLst>
              <a:ext uri="{FF2B5EF4-FFF2-40B4-BE49-F238E27FC236}">
                <a16:creationId xmlns:a16="http://schemas.microsoft.com/office/drawing/2014/main" id="{B4D6FB30-03A6-4CDE-A55B-40A6C5FA2457}"/>
              </a:ext>
            </a:extLst>
          </p:cNvPr>
          <p:cNvPicPr>
            <a:picLocks noChangeAspect="1" noChangeArrowheads="1"/>
          </p:cNvPicPr>
          <p:nvPr/>
        </p:nvPicPr>
        <p:blipFill>
          <a:blip r:embed="rId13" cstate="print"/>
          <a:srcRect/>
          <a:stretch>
            <a:fillRect/>
          </a:stretch>
        </p:blipFill>
        <p:spPr bwMode="auto">
          <a:xfrm>
            <a:off x="7009570" y="2379396"/>
            <a:ext cx="878408" cy="763331"/>
          </a:xfrm>
          <a:prstGeom prst="rect">
            <a:avLst/>
          </a:prstGeom>
          <a:noFill/>
        </p:spPr>
      </p:pic>
      <p:sp>
        <p:nvSpPr>
          <p:cNvPr id="90" name="Right Arrow 53">
            <a:extLst>
              <a:ext uri="{FF2B5EF4-FFF2-40B4-BE49-F238E27FC236}">
                <a16:creationId xmlns:a16="http://schemas.microsoft.com/office/drawing/2014/main" id="{4EB305D1-9831-410A-B72B-96F35098A4EE}"/>
              </a:ext>
            </a:extLst>
          </p:cNvPr>
          <p:cNvSpPr/>
          <p:nvPr/>
        </p:nvSpPr>
        <p:spPr>
          <a:xfrm rot="7109159">
            <a:off x="6311677" y="3067923"/>
            <a:ext cx="675028" cy="403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1" name="Picture 4" descr="C:\Users\Anestis\Desktop\indsustry.jpg">
            <a:extLst>
              <a:ext uri="{FF2B5EF4-FFF2-40B4-BE49-F238E27FC236}">
                <a16:creationId xmlns:a16="http://schemas.microsoft.com/office/drawing/2014/main" id="{224B383C-ADFC-46C9-BE40-9C88C1FADC64}"/>
              </a:ext>
            </a:extLst>
          </p:cNvPr>
          <p:cNvPicPr>
            <a:picLocks noChangeAspect="1" noChangeArrowheads="1"/>
          </p:cNvPicPr>
          <p:nvPr/>
        </p:nvPicPr>
        <p:blipFill>
          <a:blip r:embed="rId14" cstate="print"/>
          <a:srcRect/>
          <a:stretch>
            <a:fillRect/>
          </a:stretch>
        </p:blipFill>
        <p:spPr bwMode="auto">
          <a:xfrm>
            <a:off x="7002963" y="4948266"/>
            <a:ext cx="765396" cy="765396"/>
          </a:xfrm>
          <a:prstGeom prst="rect">
            <a:avLst/>
          </a:prstGeom>
          <a:noFill/>
        </p:spPr>
      </p:pic>
      <p:sp>
        <p:nvSpPr>
          <p:cNvPr id="92" name="Right Arrow 42">
            <a:extLst>
              <a:ext uri="{FF2B5EF4-FFF2-40B4-BE49-F238E27FC236}">
                <a16:creationId xmlns:a16="http://schemas.microsoft.com/office/drawing/2014/main" id="{E33A5D91-377B-4BFA-A00D-F05358835D2F}"/>
              </a:ext>
            </a:extLst>
          </p:cNvPr>
          <p:cNvSpPr/>
          <p:nvPr/>
        </p:nvSpPr>
        <p:spPr>
          <a:xfrm rot="3052599">
            <a:off x="6304504" y="4771619"/>
            <a:ext cx="666681" cy="387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Right Arrow 47">
            <a:extLst>
              <a:ext uri="{FF2B5EF4-FFF2-40B4-BE49-F238E27FC236}">
                <a16:creationId xmlns:a16="http://schemas.microsoft.com/office/drawing/2014/main" id="{300CAB5A-BFF2-4AA8-ACFB-036D94603B28}"/>
              </a:ext>
            </a:extLst>
          </p:cNvPr>
          <p:cNvSpPr/>
          <p:nvPr/>
        </p:nvSpPr>
        <p:spPr>
          <a:xfrm rot="19560369">
            <a:off x="9675775" y="4709177"/>
            <a:ext cx="609915" cy="331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Right Arrow 60">
            <a:extLst>
              <a:ext uri="{FF2B5EF4-FFF2-40B4-BE49-F238E27FC236}">
                <a16:creationId xmlns:a16="http://schemas.microsoft.com/office/drawing/2014/main" id="{5F68630D-A70F-4F2A-BECD-C9D02CE6EBC0}"/>
              </a:ext>
            </a:extLst>
          </p:cNvPr>
          <p:cNvSpPr/>
          <p:nvPr/>
        </p:nvSpPr>
        <p:spPr>
          <a:xfrm rot="14272136">
            <a:off x="9707685" y="3374954"/>
            <a:ext cx="728120" cy="376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5" name="Group 48">
            <a:extLst>
              <a:ext uri="{FF2B5EF4-FFF2-40B4-BE49-F238E27FC236}">
                <a16:creationId xmlns:a16="http://schemas.microsoft.com/office/drawing/2014/main" id="{E76D02E4-BA63-40D4-8D60-BE99858EFF05}"/>
              </a:ext>
            </a:extLst>
          </p:cNvPr>
          <p:cNvGrpSpPr/>
          <p:nvPr/>
        </p:nvGrpSpPr>
        <p:grpSpPr>
          <a:xfrm rot="638935">
            <a:off x="7764203" y="4147335"/>
            <a:ext cx="805060" cy="729020"/>
            <a:chOff x="3032645" y="2773966"/>
            <a:chExt cx="1015535" cy="1015535"/>
          </a:xfrm>
        </p:grpSpPr>
        <p:pic>
          <p:nvPicPr>
            <p:cNvPr id="96" name="Picture 95" descr="truck-icon.png">
              <a:extLst>
                <a:ext uri="{FF2B5EF4-FFF2-40B4-BE49-F238E27FC236}">
                  <a16:creationId xmlns:a16="http://schemas.microsoft.com/office/drawing/2014/main" id="{3F1924FB-1F61-4051-BE64-F1566FE73423}"/>
                </a:ext>
              </a:extLst>
            </p:cNvPr>
            <p:cNvPicPr>
              <a:picLocks noChangeAspect="1"/>
            </p:cNvPicPr>
            <p:nvPr/>
          </p:nvPicPr>
          <p:blipFill>
            <a:blip r:embed="rId8" cstate="print"/>
            <a:stretch>
              <a:fillRect/>
            </a:stretch>
          </p:blipFill>
          <p:spPr>
            <a:xfrm rot="21121826">
              <a:off x="3032645" y="2773966"/>
              <a:ext cx="1015535" cy="1015535"/>
            </a:xfrm>
            <a:prstGeom prst="rect">
              <a:avLst/>
            </a:prstGeom>
          </p:spPr>
        </p:pic>
        <p:pic>
          <p:nvPicPr>
            <p:cNvPr id="97" name="Picture 96" descr="recycle.jpg">
              <a:extLst>
                <a:ext uri="{FF2B5EF4-FFF2-40B4-BE49-F238E27FC236}">
                  <a16:creationId xmlns:a16="http://schemas.microsoft.com/office/drawing/2014/main" id="{FAA1D79D-5BBD-4083-A7F8-A4D646B3F22F}"/>
                </a:ext>
              </a:extLst>
            </p:cNvPr>
            <p:cNvPicPr>
              <a:picLocks noChangeAspect="1"/>
            </p:cNvPicPr>
            <p:nvPr/>
          </p:nvPicPr>
          <p:blipFill>
            <a:blip r:embed="rId9" cstate="print"/>
            <a:stretch>
              <a:fillRect/>
            </a:stretch>
          </p:blipFill>
          <p:spPr>
            <a:xfrm>
              <a:off x="3491880" y="3068960"/>
              <a:ext cx="360040" cy="360040"/>
            </a:xfrm>
            <a:prstGeom prst="rect">
              <a:avLst/>
            </a:prstGeom>
          </p:spPr>
        </p:pic>
      </p:grpSp>
      <p:sp>
        <p:nvSpPr>
          <p:cNvPr id="98" name="TextBox 97">
            <a:extLst>
              <a:ext uri="{FF2B5EF4-FFF2-40B4-BE49-F238E27FC236}">
                <a16:creationId xmlns:a16="http://schemas.microsoft.com/office/drawing/2014/main" id="{EABD3324-3265-467A-ABBE-EEFB9C1C549E}"/>
              </a:ext>
            </a:extLst>
          </p:cNvPr>
          <p:cNvSpPr txBox="1"/>
          <p:nvPr/>
        </p:nvSpPr>
        <p:spPr>
          <a:xfrm>
            <a:off x="9322713" y="1133168"/>
            <a:ext cx="2681375" cy="923330"/>
          </a:xfrm>
          <a:prstGeom prst="rect">
            <a:avLst/>
          </a:prstGeom>
          <a:noFill/>
        </p:spPr>
        <p:txBody>
          <a:bodyPr wrap="none" rtlCol="0">
            <a:spAutoFit/>
          </a:bodyPr>
          <a:lstStyle/>
          <a:p>
            <a:pPr algn="ctr"/>
            <a:r>
              <a:rPr lang="en-US" b="1" dirty="0">
                <a:solidFill>
                  <a:srgbClr val="FF0000"/>
                </a:solidFill>
              </a:rPr>
              <a:t>Cradle to Grave Approach</a:t>
            </a:r>
          </a:p>
          <a:p>
            <a:pPr algn="ctr"/>
            <a:r>
              <a:rPr lang="en-US" b="1" dirty="0">
                <a:solidFill>
                  <a:srgbClr val="FF0000"/>
                </a:solidFill>
              </a:rPr>
              <a:t>or</a:t>
            </a:r>
          </a:p>
          <a:p>
            <a:pPr algn="ctr"/>
            <a:r>
              <a:rPr lang="en-US" b="1" dirty="0">
                <a:solidFill>
                  <a:srgbClr val="FF0000"/>
                </a:solidFill>
              </a:rPr>
              <a:t>Cradle to Cradle Approach</a:t>
            </a:r>
            <a:endParaRPr lang="el-GR" b="1" dirty="0">
              <a:solidFill>
                <a:srgbClr val="FF0000"/>
              </a:solidFill>
            </a:endParaRPr>
          </a:p>
        </p:txBody>
      </p:sp>
      <p:sp>
        <p:nvSpPr>
          <p:cNvPr id="99" name="TextBox 98">
            <a:extLst>
              <a:ext uri="{FF2B5EF4-FFF2-40B4-BE49-F238E27FC236}">
                <a16:creationId xmlns:a16="http://schemas.microsoft.com/office/drawing/2014/main" id="{56324FD3-E0CE-4899-B0B5-20AAD0C9FC29}"/>
              </a:ext>
            </a:extLst>
          </p:cNvPr>
          <p:cNvSpPr txBox="1"/>
          <p:nvPr/>
        </p:nvSpPr>
        <p:spPr>
          <a:xfrm>
            <a:off x="9486028" y="1522505"/>
            <a:ext cx="2475742" cy="369332"/>
          </a:xfrm>
          <a:prstGeom prst="rect">
            <a:avLst/>
          </a:prstGeom>
          <a:noFill/>
        </p:spPr>
        <p:txBody>
          <a:bodyPr wrap="square" rtlCol="0">
            <a:spAutoFit/>
          </a:bodyPr>
          <a:lstStyle/>
          <a:p>
            <a:r>
              <a:rPr lang="en-US" b="1" dirty="0">
                <a:solidFill>
                  <a:srgbClr val="FF0000"/>
                </a:solidFill>
              </a:rPr>
              <a:t>Gate to Grave Approach</a:t>
            </a:r>
            <a:endParaRPr lang="el-GR" b="1" dirty="0">
              <a:solidFill>
                <a:srgbClr val="FF0000"/>
              </a:solidFill>
            </a:endParaRPr>
          </a:p>
        </p:txBody>
      </p:sp>
      <p:sp>
        <p:nvSpPr>
          <p:cNvPr id="100" name="TextBox 99">
            <a:extLst>
              <a:ext uri="{FF2B5EF4-FFF2-40B4-BE49-F238E27FC236}">
                <a16:creationId xmlns:a16="http://schemas.microsoft.com/office/drawing/2014/main" id="{72E7700E-674F-41A3-94AF-4674A3C45B96}"/>
              </a:ext>
            </a:extLst>
          </p:cNvPr>
          <p:cNvSpPr txBox="1"/>
          <p:nvPr/>
        </p:nvSpPr>
        <p:spPr>
          <a:xfrm>
            <a:off x="9486028" y="1243765"/>
            <a:ext cx="2370649" cy="369332"/>
          </a:xfrm>
          <a:prstGeom prst="rect">
            <a:avLst/>
          </a:prstGeom>
          <a:noFill/>
        </p:spPr>
        <p:txBody>
          <a:bodyPr wrap="square" rtlCol="0">
            <a:spAutoFit/>
          </a:bodyPr>
          <a:lstStyle/>
          <a:p>
            <a:r>
              <a:rPr lang="en-US" b="1" dirty="0">
                <a:solidFill>
                  <a:srgbClr val="FF0000"/>
                </a:solidFill>
              </a:rPr>
              <a:t>Gate to Gate Approach</a:t>
            </a:r>
            <a:endParaRPr lang="el-GR" b="1" dirty="0">
              <a:solidFill>
                <a:srgbClr val="FF0000"/>
              </a:solidFill>
            </a:endParaRPr>
          </a:p>
        </p:txBody>
      </p:sp>
      <p:sp>
        <p:nvSpPr>
          <p:cNvPr id="101" name="TextBox 100">
            <a:extLst>
              <a:ext uri="{FF2B5EF4-FFF2-40B4-BE49-F238E27FC236}">
                <a16:creationId xmlns:a16="http://schemas.microsoft.com/office/drawing/2014/main" id="{66C51D4E-99D7-4B9E-9FC0-EB8234CFCC6F}"/>
              </a:ext>
            </a:extLst>
          </p:cNvPr>
          <p:cNvSpPr txBox="1"/>
          <p:nvPr/>
        </p:nvSpPr>
        <p:spPr>
          <a:xfrm>
            <a:off x="5216987" y="1182411"/>
            <a:ext cx="3475310" cy="646331"/>
          </a:xfrm>
          <a:prstGeom prst="rect">
            <a:avLst/>
          </a:prstGeom>
          <a:noFill/>
        </p:spPr>
        <p:txBody>
          <a:bodyPr wrap="none" rtlCol="0">
            <a:spAutoFit/>
          </a:bodyPr>
          <a:lstStyle/>
          <a:p>
            <a:r>
              <a:rPr lang="el-GR" b="1" dirty="0">
                <a:solidFill>
                  <a:srgbClr val="FF0000"/>
                </a:solidFill>
              </a:rPr>
              <a:t>Όρια του συστήματός μας </a:t>
            </a:r>
          </a:p>
          <a:p>
            <a:r>
              <a:rPr lang="el-GR" b="1" dirty="0">
                <a:solidFill>
                  <a:srgbClr val="FF0000"/>
                </a:solidFill>
              </a:rPr>
              <a:t>	ΑΚΖ προϊόν ή υπηρεσίας</a:t>
            </a:r>
          </a:p>
        </p:txBody>
      </p:sp>
      <p:sp>
        <p:nvSpPr>
          <p:cNvPr id="105" name="Right Arrow 65">
            <a:extLst>
              <a:ext uri="{FF2B5EF4-FFF2-40B4-BE49-F238E27FC236}">
                <a16:creationId xmlns:a16="http://schemas.microsoft.com/office/drawing/2014/main" id="{940E4CAD-21F8-427F-8717-DA00C0BF239A}"/>
              </a:ext>
            </a:extLst>
          </p:cNvPr>
          <p:cNvSpPr/>
          <p:nvPr/>
        </p:nvSpPr>
        <p:spPr>
          <a:xfrm>
            <a:off x="10659490" y="2719264"/>
            <a:ext cx="981215" cy="410965"/>
          </a:xfrm>
          <a:prstGeom prst="rightArrow">
            <a:avLst>
              <a:gd name="adj1" fmla="val 27954"/>
              <a:gd name="adj2" fmla="val 665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250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2000"/>
                                        <p:tgtEl>
                                          <p:spTgt spid="8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fade">
                                      <p:cBhvr>
                                        <p:cTn id="44" dur="2000"/>
                                        <p:tgtEl>
                                          <p:spTgt spid="90"/>
                                        </p:tgtEl>
                                      </p:cBhvr>
                                    </p:animEffect>
                                  </p:childTnLst>
                                </p:cTn>
                              </p:par>
                              <p:par>
                                <p:cTn id="45" presetID="1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2000"/>
                                        <p:tgtEl>
                                          <p:spTgt spid="88"/>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blinds(horizontal)">
                                      <p:cBhvr>
                                        <p:cTn id="58" dur="500"/>
                                        <p:tgtEl>
                                          <p:spTgt spid="66"/>
                                        </p:tgtEl>
                                      </p:cBhvr>
                                    </p:animEffect>
                                  </p:childTnLst>
                                </p:cTn>
                              </p:par>
                              <p:par>
                                <p:cTn id="59" presetID="3" presetClass="entr" presetSubtype="1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blinds(horizontal)">
                                      <p:cBhvr>
                                        <p:cTn id="61" dur="500"/>
                                        <p:tgtEl>
                                          <p:spTgt spid="6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fade">
                                      <p:cBhvr>
                                        <p:cTn id="66" dur="2000"/>
                                        <p:tgtEl>
                                          <p:spTgt spid="93"/>
                                        </p:tgtEl>
                                      </p:cBhvr>
                                    </p:animEffect>
                                  </p:childTnLst>
                                </p:cTn>
                              </p:par>
                              <p:par>
                                <p:cTn id="67" presetID="10"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2000"/>
                                        <p:tgtEl>
                                          <p:spTgt spid="7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2000"/>
                                        <p:tgtEl>
                                          <p:spTgt spid="94"/>
                                        </p:tgtEl>
                                      </p:cBhvr>
                                    </p:animEffect>
                                  </p:childTnLst>
                                </p:cTn>
                              </p:par>
                              <p:par>
                                <p:cTn id="75" presetID="10" presetClass="entr" presetSubtype="0" fill="hold"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20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fade">
                                      <p:cBhvr>
                                        <p:cTn id="82" dur="2000"/>
                                        <p:tgtEl>
                                          <p:spTgt spid="77"/>
                                        </p:tgtEl>
                                      </p:cBhvr>
                                    </p:animEffect>
                                  </p:childTnLst>
                                </p:cTn>
                              </p:par>
                              <p:par>
                                <p:cTn id="83" presetID="10"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2000"/>
                                        <p:tgtEl>
                                          <p:spTgt spid="65"/>
                                        </p:tgtEl>
                                      </p:cBhvr>
                                    </p:animEffect>
                                  </p:childTnLst>
                                </p:cTn>
                              </p:par>
                              <p:par>
                                <p:cTn id="86" presetID="10" presetClass="entr" presetSubtype="0" fill="hold"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fade">
                                      <p:cBhvr>
                                        <p:cTn id="88" dur="2000"/>
                                        <p:tgtEl>
                                          <p:spTgt spid="67"/>
                                        </p:tgtEl>
                                      </p:cBhvr>
                                    </p:animEffec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2000"/>
                                        <p:tgtEl>
                                          <p:spTgt spid="69"/>
                                        </p:tgtEl>
                                      </p:cBhvr>
                                    </p:animEffect>
                                  </p:childTnLst>
                                </p:cTn>
                              </p:par>
                              <p:par>
                                <p:cTn id="92" presetID="10" presetClass="entr" presetSubtype="0" fill="hold" nodeType="with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fade">
                                      <p:cBhvr>
                                        <p:cTn id="94" dur="2000"/>
                                        <p:tgtEl>
                                          <p:spTgt spid="71"/>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2000"/>
                                        <p:tgtEl>
                                          <p:spTgt spid="95"/>
                                        </p:tgtEl>
                                      </p:cBhvr>
                                    </p:animEffect>
                                  </p:childTnLst>
                                </p:cTn>
                              </p:par>
                              <p:par>
                                <p:cTn id="106" presetID="10" presetClass="entr" presetSubtype="0" fill="hold" nodeType="withEffect">
                                  <p:stCondLst>
                                    <p:cond delay="0"/>
                                  </p:stCondLst>
                                  <p:childTnLst>
                                    <p:set>
                                      <p:cBhvr>
                                        <p:cTn id="107" dur="1" fill="hold">
                                          <p:stCondLst>
                                            <p:cond delay="0"/>
                                          </p:stCondLst>
                                        </p:cTn>
                                        <p:tgtEl>
                                          <p:spTgt spid="86"/>
                                        </p:tgtEl>
                                        <p:attrNameLst>
                                          <p:attrName>style.visibility</p:attrName>
                                        </p:attrNameLst>
                                      </p:cBhvr>
                                      <p:to>
                                        <p:strVal val="visible"/>
                                      </p:to>
                                    </p:set>
                                    <p:animEffect transition="in" filter="fade">
                                      <p:cBhvr>
                                        <p:cTn id="108" dur="2000"/>
                                        <p:tgtEl>
                                          <p:spTgt spid="86"/>
                                        </p:tgtEl>
                                      </p:cBhvr>
                                    </p:animEffect>
                                  </p:childTnLst>
                                </p:cTn>
                              </p:par>
                              <p:par>
                                <p:cTn id="109" presetID="10" presetClass="entr" presetSubtype="0" fill="hold" nodeType="with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fade">
                                      <p:cBhvr>
                                        <p:cTn id="111" dur="2000"/>
                                        <p:tgtEl>
                                          <p:spTgt spid="87"/>
                                        </p:tgtEl>
                                      </p:cBhvr>
                                    </p:animEffect>
                                  </p:childTnLst>
                                </p:cTn>
                              </p:par>
                            </p:childTnLst>
                          </p:cTn>
                        </p:par>
                      </p:childTnLst>
                    </p:cTn>
                  </p:par>
                  <p:par>
                    <p:cTn id="112" fill="hold">
                      <p:stCondLst>
                        <p:cond delay="indefinite"/>
                      </p:stCondLst>
                      <p:childTnLst>
                        <p:par>
                          <p:cTn id="113" fill="hold">
                            <p:stCondLst>
                              <p:cond delay="0"/>
                            </p:stCondLst>
                            <p:childTnLst>
                              <p:par>
                                <p:cTn id="114" presetID="7" presetClass="entr" presetSubtype="4" fill="hold" grpId="0" nodeType="clickEffect">
                                  <p:stCondLst>
                                    <p:cond delay="0"/>
                                  </p:stCondLst>
                                  <p:childTnLst>
                                    <p:set>
                                      <p:cBhvr>
                                        <p:cTn id="115" dur="1" fill="hold">
                                          <p:stCondLst>
                                            <p:cond delay="0"/>
                                          </p:stCondLst>
                                        </p:cTn>
                                        <p:tgtEl>
                                          <p:spTgt spid="98"/>
                                        </p:tgtEl>
                                        <p:attrNameLst>
                                          <p:attrName>style.visibility</p:attrName>
                                        </p:attrNameLst>
                                      </p:cBhvr>
                                      <p:to>
                                        <p:strVal val="visible"/>
                                      </p:to>
                                    </p:set>
                                    <p:anim calcmode="lin" valueType="num">
                                      <p:cBhvr additive="base">
                                        <p:cTn id="116" dur="1000" fill="hold"/>
                                        <p:tgtEl>
                                          <p:spTgt spid="98"/>
                                        </p:tgtEl>
                                        <p:attrNameLst>
                                          <p:attrName>ppt_x</p:attrName>
                                        </p:attrNameLst>
                                      </p:cBhvr>
                                      <p:tavLst>
                                        <p:tav tm="0">
                                          <p:val>
                                            <p:strVal val="#ppt_x"/>
                                          </p:val>
                                        </p:tav>
                                        <p:tav tm="100000">
                                          <p:val>
                                            <p:strVal val="#ppt_x"/>
                                          </p:val>
                                        </p:tav>
                                      </p:tavLst>
                                    </p:anim>
                                    <p:anim calcmode="lin" valueType="num">
                                      <p:cBhvr additive="base">
                                        <p:cTn id="117" dur="10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7" presetClass="entr" presetSubtype="4" fill="hold" grpId="0" nodeType="clickEffect">
                                  <p:stCondLst>
                                    <p:cond delay="0"/>
                                  </p:stCondLst>
                                  <p:childTnLst>
                                    <p:set>
                                      <p:cBhvr>
                                        <p:cTn id="121" dur="1" fill="hold">
                                          <p:stCondLst>
                                            <p:cond delay="0"/>
                                          </p:stCondLst>
                                        </p:cTn>
                                        <p:tgtEl>
                                          <p:spTgt spid="99"/>
                                        </p:tgtEl>
                                        <p:attrNameLst>
                                          <p:attrName>style.visibility</p:attrName>
                                        </p:attrNameLst>
                                      </p:cBhvr>
                                      <p:to>
                                        <p:strVal val="visible"/>
                                      </p:to>
                                    </p:set>
                                    <p:anim calcmode="lin" valueType="num">
                                      <p:cBhvr additive="base">
                                        <p:cTn id="122" dur="1000" fill="hold"/>
                                        <p:tgtEl>
                                          <p:spTgt spid="99"/>
                                        </p:tgtEl>
                                        <p:attrNameLst>
                                          <p:attrName>ppt_x</p:attrName>
                                        </p:attrNameLst>
                                      </p:cBhvr>
                                      <p:tavLst>
                                        <p:tav tm="0">
                                          <p:val>
                                            <p:strVal val="#ppt_x"/>
                                          </p:val>
                                        </p:tav>
                                        <p:tav tm="100000">
                                          <p:val>
                                            <p:strVal val="#ppt_x"/>
                                          </p:val>
                                        </p:tav>
                                      </p:tavLst>
                                    </p:anim>
                                    <p:anim calcmode="lin" valueType="num">
                                      <p:cBhvr additive="base">
                                        <p:cTn id="123" dur="1000" fill="hold"/>
                                        <p:tgtEl>
                                          <p:spTgt spid="99"/>
                                        </p:tgtEl>
                                        <p:attrNameLst>
                                          <p:attrName>ppt_y</p:attrName>
                                        </p:attrNameLst>
                                      </p:cBhvr>
                                      <p:tavLst>
                                        <p:tav tm="0">
                                          <p:val>
                                            <p:strVal val="1+#ppt_h/2"/>
                                          </p:val>
                                        </p:tav>
                                        <p:tav tm="100000">
                                          <p:val>
                                            <p:strVal val="#ppt_y"/>
                                          </p:val>
                                        </p:tav>
                                      </p:tavLst>
                                    </p:anim>
                                  </p:childTnLst>
                                </p:cTn>
                              </p:par>
                              <p:par>
                                <p:cTn id="124" presetID="1" presetClass="exit" presetSubtype="0" fill="hold" nodeType="withEffect">
                                  <p:stCondLst>
                                    <p:cond delay="0"/>
                                  </p:stCondLst>
                                  <p:childTnLst>
                                    <p:set>
                                      <p:cBhvr>
                                        <p:cTn id="125" dur="1" fill="hold">
                                          <p:stCondLst>
                                            <p:cond delay="0"/>
                                          </p:stCondLst>
                                        </p:cTn>
                                        <p:tgtEl>
                                          <p:spTgt spid="89"/>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73"/>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72"/>
                                        </p:tgtEl>
                                        <p:attrNameLst>
                                          <p:attrName>style.visibility</p:attrName>
                                        </p:attrNameLst>
                                      </p:cBhvr>
                                      <p:to>
                                        <p:strVal val="hidden"/>
                                      </p:to>
                                    </p:set>
                                  </p:childTnLst>
                                </p:cTn>
                              </p:par>
                              <p:par>
                                <p:cTn id="130" presetID="3" presetClass="exit" presetSubtype="10" fill="hold" grpId="1" nodeType="withEffect">
                                  <p:stCondLst>
                                    <p:cond delay="0"/>
                                  </p:stCondLst>
                                  <p:childTnLst>
                                    <p:animEffect transition="out" filter="blinds(horizontal)">
                                      <p:cBhvr>
                                        <p:cTn id="131" dur="500"/>
                                        <p:tgtEl>
                                          <p:spTgt spid="98"/>
                                        </p:tgtEl>
                                      </p:cBhvr>
                                    </p:animEffect>
                                    <p:set>
                                      <p:cBhvr>
                                        <p:cTn id="132" dur="1" fill="hold">
                                          <p:stCondLst>
                                            <p:cond delay="499"/>
                                          </p:stCondLst>
                                        </p:cTn>
                                        <p:tgtEl>
                                          <p:spTgt spid="98"/>
                                        </p:tgtEl>
                                        <p:attrNameLst>
                                          <p:attrName>style.visibility</p:attrName>
                                        </p:attrNameLst>
                                      </p:cBhvr>
                                      <p:to>
                                        <p:strVal val="hidden"/>
                                      </p:to>
                                    </p:set>
                                  </p:childTnLst>
                                </p:cTn>
                              </p:par>
                              <p:par>
                                <p:cTn id="133" presetID="3" presetClass="exit" presetSubtype="10" fill="hold" grpId="1" nodeType="withEffect">
                                  <p:stCondLst>
                                    <p:cond delay="0"/>
                                  </p:stCondLst>
                                  <p:childTnLst>
                                    <p:animEffect transition="out" filter="blinds(horizontal)">
                                      <p:cBhvr>
                                        <p:cTn id="134" dur="500"/>
                                        <p:tgtEl>
                                          <p:spTgt spid="90"/>
                                        </p:tgtEl>
                                      </p:cBhvr>
                                    </p:animEffect>
                                    <p:set>
                                      <p:cBhvr>
                                        <p:cTn id="135" dur="1" fill="hold">
                                          <p:stCondLst>
                                            <p:cond delay="499"/>
                                          </p:stCondLst>
                                        </p:cTn>
                                        <p:tgtEl>
                                          <p:spTgt spid="90"/>
                                        </p:tgtEl>
                                        <p:attrNameLst>
                                          <p:attrName>style.visibility</p:attrName>
                                        </p:attrNameLst>
                                      </p:cBhvr>
                                      <p:to>
                                        <p:strVal val="hidden"/>
                                      </p:to>
                                    </p:set>
                                  </p:childTnLst>
                                </p:cTn>
                              </p:par>
                              <p:par>
                                <p:cTn id="136" presetID="3" presetClass="exit" presetSubtype="10" fill="hold" nodeType="withEffect">
                                  <p:stCondLst>
                                    <p:cond delay="0"/>
                                  </p:stCondLst>
                                  <p:childTnLst>
                                    <p:animEffect transition="out" filter="blinds(horizontal)">
                                      <p:cBhvr>
                                        <p:cTn id="137" dur="500"/>
                                        <p:tgtEl>
                                          <p:spTgt spid="77"/>
                                        </p:tgtEl>
                                      </p:cBhvr>
                                    </p:animEffect>
                                    <p:set>
                                      <p:cBhvr>
                                        <p:cTn id="138" dur="1" fill="hold">
                                          <p:stCondLst>
                                            <p:cond delay="499"/>
                                          </p:stCondLst>
                                        </p:cTn>
                                        <p:tgtEl>
                                          <p:spTgt spid="7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7" presetClass="entr" presetSubtype="4" fill="hold" grpId="0" nodeType="clickEffect">
                                  <p:stCondLst>
                                    <p:cond delay="0"/>
                                  </p:stCondLst>
                                  <p:childTnLst>
                                    <p:set>
                                      <p:cBhvr>
                                        <p:cTn id="142" dur="1" fill="hold">
                                          <p:stCondLst>
                                            <p:cond delay="0"/>
                                          </p:stCondLst>
                                        </p:cTn>
                                        <p:tgtEl>
                                          <p:spTgt spid="100"/>
                                        </p:tgtEl>
                                        <p:attrNameLst>
                                          <p:attrName>style.visibility</p:attrName>
                                        </p:attrNameLst>
                                      </p:cBhvr>
                                      <p:to>
                                        <p:strVal val="visible"/>
                                      </p:to>
                                    </p:set>
                                    <p:anim calcmode="lin" valueType="num">
                                      <p:cBhvr additive="base">
                                        <p:cTn id="143" dur="1000" fill="hold"/>
                                        <p:tgtEl>
                                          <p:spTgt spid="100"/>
                                        </p:tgtEl>
                                        <p:attrNameLst>
                                          <p:attrName>ppt_x</p:attrName>
                                        </p:attrNameLst>
                                      </p:cBhvr>
                                      <p:tavLst>
                                        <p:tav tm="0">
                                          <p:val>
                                            <p:strVal val="#ppt_x"/>
                                          </p:val>
                                        </p:tav>
                                        <p:tav tm="100000">
                                          <p:val>
                                            <p:strVal val="#ppt_x"/>
                                          </p:val>
                                        </p:tav>
                                      </p:tavLst>
                                    </p:anim>
                                    <p:anim calcmode="lin" valueType="num">
                                      <p:cBhvr additive="base">
                                        <p:cTn id="144" dur="1000" fill="hold"/>
                                        <p:tgtEl>
                                          <p:spTgt spid="100"/>
                                        </p:tgtEl>
                                        <p:attrNameLst>
                                          <p:attrName>ppt_y</p:attrName>
                                        </p:attrNameLst>
                                      </p:cBhvr>
                                      <p:tavLst>
                                        <p:tav tm="0">
                                          <p:val>
                                            <p:strVal val="1+#ppt_h/2"/>
                                          </p:val>
                                        </p:tav>
                                        <p:tav tm="100000">
                                          <p:val>
                                            <p:strVal val="#ppt_y"/>
                                          </p:val>
                                        </p:tav>
                                      </p:tavLst>
                                    </p:anim>
                                  </p:childTnLst>
                                </p:cTn>
                              </p:par>
                              <p:par>
                                <p:cTn id="145" presetID="3" presetClass="exit" presetSubtype="10" fill="hold" grpId="1" nodeType="withEffect">
                                  <p:stCondLst>
                                    <p:cond delay="0"/>
                                  </p:stCondLst>
                                  <p:childTnLst>
                                    <p:animEffect transition="out" filter="blinds(horizontal)">
                                      <p:cBhvr>
                                        <p:cTn id="146" dur="500"/>
                                        <p:tgtEl>
                                          <p:spTgt spid="99"/>
                                        </p:tgtEl>
                                      </p:cBhvr>
                                    </p:animEffect>
                                    <p:set>
                                      <p:cBhvr>
                                        <p:cTn id="147" dur="1" fill="hold">
                                          <p:stCondLst>
                                            <p:cond delay="499"/>
                                          </p:stCondLst>
                                        </p:cTn>
                                        <p:tgtEl>
                                          <p:spTgt spid="99"/>
                                        </p:tgtEl>
                                        <p:attrNameLst>
                                          <p:attrName>style.visibility</p:attrName>
                                        </p:attrNameLst>
                                      </p:cBhvr>
                                      <p:to>
                                        <p:strVal val="hidden"/>
                                      </p:to>
                                    </p:set>
                                  </p:childTnLst>
                                </p:cTn>
                              </p:par>
                            </p:childTnLst>
                          </p:cTn>
                        </p:par>
                        <p:par>
                          <p:cTn id="148" fill="hold">
                            <p:stCondLst>
                              <p:cond delay="1000"/>
                            </p:stCondLst>
                            <p:childTnLst>
                              <p:par>
                                <p:cTn id="149" presetID="10" presetClass="exit" presetSubtype="0" fill="hold" grpId="2" nodeType="afterEffect">
                                  <p:stCondLst>
                                    <p:cond delay="0"/>
                                  </p:stCondLst>
                                  <p:childTnLst>
                                    <p:animEffect transition="out" filter="fade">
                                      <p:cBhvr>
                                        <p:cTn id="150" dur="2000"/>
                                        <p:tgtEl>
                                          <p:spTgt spid="90"/>
                                        </p:tgtEl>
                                      </p:cBhvr>
                                    </p:animEffect>
                                    <p:set>
                                      <p:cBhvr>
                                        <p:cTn id="151" dur="1" fill="hold">
                                          <p:stCondLst>
                                            <p:cond delay="1999"/>
                                          </p:stCondLst>
                                        </p:cTn>
                                        <p:tgtEl>
                                          <p:spTgt spid="90"/>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2000"/>
                                        <p:tgtEl>
                                          <p:spTgt spid="77"/>
                                        </p:tgtEl>
                                      </p:cBhvr>
                                    </p:animEffect>
                                    <p:set>
                                      <p:cBhvr>
                                        <p:cTn id="154" dur="1" fill="hold">
                                          <p:stCondLst>
                                            <p:cond delay="1999"/>
                                          </p:stCondLst>
                                        </p:cTn>
                                        <p:tgtEl>
                                          <p:spTgt spid="77"/>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2000"/>
                                        <p:tgtEl>
                                          <p:spTgt spid="92"/>
                                        </p:tgtEl>
                                      </p:cBhvr>
                                    </p:animEffect>
                                    <p:set>
                                      <p:cBhvr>
                                        <p:cTn id="157" dur="1" fill="hold">
                                          <p:stCondLst>
                                            <p:cond delay="1999"/>
                                          </p:stCondLst>
                                        </p:cTn>
                                        <p:tgtEl>
                                          <p:spTgt spid="92"/>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2000"/>
                                        <p:tgtEl>
                                          <p:spTgt spid="65"/>
                                        </p:tgtEl>
                                      </p:cBhvr>
                                    </p:animEffect>
                                    <p:set>
                                      <p:cBhvr>
                                        <p:cTn id="160" dur="1" fill="hold">
                                          <p:stCondLst>
                                            <p:cond delay="1999"/>
                                          </p:stCondLst>
                                        </p:cTn>
                                        <p:tgtEl>
                                          <p:spTgt spid="65"/>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2000"/>
                                        <p:tgtEl>
                                          <p:spTgt spid="91"/>
                                        </p:tgtEl>
                                      </p:cBhvr>
                                    </p:animEffect>
                                    <p:set>
                                      <p:cBhvr>
                                        <p:cTn id="163" dur="1" fill="hold">
                                          <p:stCondLst>
                                            <p:cond delay="1999"/>
                                          </p:stCondLst>
                                        </p:cTn>
                                        <p:tgtEl>
                                          <p:spTgt spid="91"/>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2000"/>
                                        <p:tgtEl>
                                          <p:spTgt spid="67"/>
                                        </p:tgtEl>
                                      </p:cBhvr>
                                    </p:animEffect>
                                    <p:set>
                                      <p:cBhvr>
                                        <p:cTn id="166" dur="1" fill="hold">
                                          <p:stCondLst>
                                            <p:cond delay="1999"/>
                                          </p:stCondLst>
                                        </p:cTn>
                                        <p:tgtEl>
                                          <p:spTgt spid="67"/>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2000"/>
                                        <p:tgtEl>
                                          <p:spTgt spid="66"/>
                                        </p:tgtEl>
                                      </p:cBhvr>
                                    </p:animEffect>
                                    <p:set>
                                      <p:cBhvr>
                                        <p:cTn id="169" dur="1" fill="hold">
                                          <p:stCondLst>
                                            <p:cond delay="1999"/>
                                          </p:stCondLst>
                                        </p:cTn>
                                        <p:tgtEl>
                                          <p:spTgt spid="66"/>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2000"/>
                                        <p:tgtEl>
                                          <p:spTgt spid="95"/>
                                        </p:tgtEl>
                                      </p:cBhvr>
                                    </p:animEffect>
                                    <p:set>
                                      <p:cBhvr>
                                        <p:cTn id="172" dur="1" fill="hold">
                                          <p:stCondLst>
                                            <p:cond delay="1999"/>
                                          </p:stCondLst>
                                        </p:cTn>
                                        <p:tgtEl>
                                          <p:spTgt spid="9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000"/>
                                        <p:tgtEl>
                                          <p:spTgt spid="87"/>
                                        </p:tgtEl>
                                      </p:cBhvr>
                                    </p:animEffect>
                                    <p:set>
                                      <p:cBhvr>
                                        <p:cTn id="175" dur="1" fill="hold">
                                          <p:stCondLst>
                                            <p:cond delay="1999"/>
                                          </p:stCondLst>
                                        </p:cTn>
                                        <p:tgtEl>
                                          <p:spTgt spid="87"/>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2000"/>
                                        <p:tgtEl>
                                          <p:spTgt spid="86"/>
                                        </p:tgtEl>
                                      </p:cBhvr>
                                    </p:animEffect>
                                    <p:set>
                                      <p:cBhvr>
                                        <p:cTn id="178" dur="1" fill="hold">
                                          <p:stCondLst>
                                            <p:cond delay="1999"/>
                                          </p:stCondLst>
                                        </p:cTn>
                                        <p:tgtEl>
                                          <p:spTgt spid="8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2000"/>
                                        <p:tgtEl>
                                          <p:spTgt spid="68"/>
                                        </p:tgtEl>
                                      </p:cBhvr>
                                    </p:animEffect>
                                    <p:set>
                                      <p:cBhvr>
                                        <p:cTn id="181" dur="1" fill="hold">
                                          <p:stCondLst>
                                            <p:cond delay="1999"/>
                                          </p:stCondLst>
                                        </p:cTn>
                                        <p:tgtEl>
                                          <p:spTgt spid="68"/>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2000"/>
                                        <p:tgtEl>
                                          <p:spTgt spid="69"/>
                                        </p:tgtEl>
                                      </p:cBhvr>
                                    </p:animEffect>
                                    <p:set>
                                      <p:cBhvr>
                                        <p:cTn id="184" dur="1" fill="hold">
                                          <p:stCondLst>
                                            <p:cond delay="1999"/>
                                          </p:stCondLst>
                                        </p:cTn>
                                        <p:tgtEl>
                                          <p:spTgt spid="6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2000"/>
                                        <p:tgtEl>
                                          <p:spTgt spid="93"/>
                                        </p:tgtEl>
                                      </p:cBhvr>
                                    </p:animEffect>
                                    <p:set>
                                      <p:cBhvr>
                                        <p:cTn id="187" dur="1" fill="hold">
                                          <p:stCondLst>
                                            <p:cond delay="1999"/>
                                          </p:stCondLst>
                                        </p:cTn>
                                        <p:tgtEl>
                                          <p:spTgt spid="93"/>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2000"/>
                                        <p:tgtEl>
                                          <p:spTgt spid="70"/>
                                        </p:tgtEl>
                                      </p:cBhvr>
                                    </p:animEffect>
                                    <p:set>
                                      <p:cBhvr>
                                        <p:cTn id="190" dur="1" fill="hold">
                                          <p:stCondLst>
                                            <p:cond delay="1999"/>
                                          </p:stCondLst>
                                        </p:cTn>
                                        <p:tgtEl>
                                          <p:spTgt spid="70"/>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2000"/>
                                        <p:tgtEl>
                                          <p:spTgt spid="94"/>
                                        </p:tgtEl>
                                      </p:cBhvr>
                                    </p:animEffect>
                                    <p:set>
                                      <p:cBhvr>
                                        <p:cTn id="193" dur="1" fill="hold">
                                          <p:stCondLst>
                                            <p:cond delay="1999"/>
                                          </p:stCondLst>
                                        </p:cTn>
                                        <p:tgtEl>
                                          <p:spTgt spid="94"/>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2000"/>
                                        <p:tgtEl>
                                          <p:spTgt spid="71"/>
                                        </p:tgtEl>
                                      </p:cBhvr>
                                    </p:animEffect>
                                    <p:set>
                                      <p:cBhvr>
                                        <p:cTn id="196" dur="1" fill="hold">
                                          <p:stCondLst>
                                            <p:cond delay="1999"/>
                                          </p:stCondLst>
                                        </p:cTn>
                                        <p:tgtEl>
                                          <p:spTgt spid="71"/>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2000"/>
                                        <p:tgtEl>
                                          <p:spTgt spid="76"/>
                                        </p:tgtEl>
                                      </p:cBhvr>
                                    </p:animEffect>
                                    <p:set>
                                      <p:cBhvr>
                                        <p:cTn id="199" dur="1" fill="hold">
                                          <p:stCondLst>
                                            <p:cond delay="1999"/>
                                          </p:stCondLst>
                                        </p:cTn>
                                        <p:tgtEl>
                                          <p:spTgt spid="7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2000"/>
                                        <p:tgtEl>
                                          <p:spTgt spid="73"/>
                                        </p:tgtEl>
                                      </p:cBhvr>
                                    </p:animEffect>
                                    <p:set>
                                      <p:cBhvr>
                                        <p:cTn id="202" dur="1" fill="hold">
                                          <p:stCondLst>
                                            <p:cond delay="1999"/>
                                          </p:stCondLst>
                                        </p:cTn>
                                        <p:tgtEl>
                                          <p:spTgt spid="73"/>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2000"/>
                                        <p:tgtEl>
                                          <p:spTgt spid="72"/>
                                        </p:tgtEl>
                                      </p:cBhvr>
                                    </p:animEffect>
                                    <p:set>
                                      <p:cBhvr>
                                        <p:cTn id="205" dur="1" fill="hold">
                                          <p:stCondLst>
                                            <p:cond delay="1999"/>
                                          </p:stCondLst>
                                        </p:cTn>
                                        <p:tgtEl>
                                          <p:spTgt spid="72"/>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2000"/>
                                        <p:tgtEl>
                                          <p:spTgt spid="89"/>
                                        </p:tgtEl>
                                      </p:cBhvr>
                                    </p:animEffect>
                                    <p:set>
                                      <p:cBhvr>
                                        <p:cTn id="208" dur="1" fill="hold">
                                          <p:stCondLst>
                                            <p:cond delay="1999"/>
                                          </p:stCondLst>
                                        </p:cTn>
                                        <p:tgtEl>
                                          <p:spTgt spid="89"/>
                                        </p:tgtEl>
                                        <p:attrNameLst>
                                          <p:attrName>style.visibility</p:attrName>
                                        </p:attrNameLst>
                                      </p:cBhvr>
                                      <p:to>
                                        <p:strVal val="hidden"/>
                                      </p:to>
                                    </p:set>
                                  </p:childTnLst>
                                </p:cTn>
                              </p:par>
                            </p:childTnLst>
                          </p:cTn>
                        </p:par>
                        <p:par>
                          <p:cTn id="209" fill="hold">
                            <p:stCondLst>
                              <p:cond delay="3000"/>
                            </p:stCondLst>
                            <p:childTnLst>
                              <p:par>
                                <p:cTn id="210" presetID="63" presetClass="path" presetSubtype="0" accel="50000" decel="50000" fill="hold" nodeType="afterEffect">
                                  <p:stCondLst>
                                    <p:cond delay="0"/>
                                  </p:stCondLst>
                                  <p:childTnLst>
                                    <p:animMotion origin="layout" path="M 1.875E-6 3.7037E-7 L 0.25 3.7037E-7 " pathEditMode="relative" rAng="0" ptsTypes="AA">
                                      <p:cBhvr>
                                        <p:cTn id="211" dur="2000" fill="hold"/>
                                        <p:tgtEl>
                                          <p:spTgt spid="88"/>
                                        </p:tgtEl>
                                        <p:attrNameLst>
                                          <p:attrName>ppt_x</p:attrName>
                                          <p:attrName>ppt_y</p:attrName>
                                        </p:attrNameLst>
                                      </p:cBhvr>
                                      <p:rCtr x="12500" y="0"/>
                                    </p:animMotion>
                                  </p:childTnLst>
                                </p:cTn>
                              </p:par>
                            </p:childTnLst>
                          </p:cTn>
                        </p:par>
                      </p:childTnLst>
                    </p:cTn>
                  </p:par>
                  <p:par>
                    <p:cTn id="212" fill="hold">
                      <p:stCondLst>
                        <p:cond delay="indefinite"/>
                      </p:stCondLst>
                      <p:childTnLst>
                        <p:par>
                          <p:cTn id="213" fill="hold">
                            <p:stCondLst>
                              <p:cond delay="0"/>
                            </p:stCondLst>
                            <p:childTnLst>
                              <p:par>
                                <p:cTn id="214" presetID="6" presetClass="emph" presetSubtype="0" fill="hold" nodeType="clickEffect">
                                  <p:stCondLst>
                                    <p:cond delay="0"/>
                                  </p:stCondLst>
                                  <p:childTnLst>
                                    <p:animScale>
                                      <p:cBhvr>
                                        <p:cTn id="215" dur="2000" fill="hold"/>
                                        <p:tgtEl>
                                          <p:spTgt spid="88"/>
                                        </p:tgtEl>
                                      </p:cBhvr>
                                      <p:by x="150000" y="150000"/>
                                    </p:animScale>
                                  </p:childTnLst>
                                </p:cTn>
                              </p:par>
                            </p:childTnLst>
                          </p:cTn>
                        </p:par>
                        <p:par>
                          <p:cTn id="216" fill="hold">
                            <p:stCondLst>
                              <p:cond delay="2000"/>
                            </p:stCondLst>
                            <p:childTnLst>
                              <p:par>
                                <p:cTn id="217" presetID="5" presetClass="exit" presetSubtype="10" fill="hold" nodeType="afterEffect">
                                  <p:stCondLst>
                                    <p:cond delay="0"/>
                                  </p:stCondLst>
                                  <p:childTnLst>
                                    <p:animEffect transition="out" filter="checkerboard(across)">
                                      <p:cBhvr>
                                        <p:cTn id="218" dur="500"/>
                                        <p:tgtEl>
                                          <p:spTgt spid="88"/>
                                        </p:tgtEl>
                                      </p:cBhvr>
                                    </p:animEffect>
                                    <p:set>
                                      <p:cBhvr>
                                        <p:cTn id="219" dur="1" fill="hold">
                                          <p:stCondLst>
                                            <p:cond delay="499"/>
                                          </p:stCondLst>
                                        </p:cTn>
                                        <p:tgtEl>
                                          <p:spTgt spid="88"/>
                                        </p:tgtEl>
                                        <p:attrNameLst>
                                          <p:attrName>style.visibility</p:attrName>
                                        </p:attrNameLst>
                                      </p:cBhvr>
                                      <p:to>
                                        <p:strVal val="hidden"/>
                                      </p:to>
                                    </p:set>
                                  </p:childTnLst>
                                </p:cTn>
                              </p:par>
                              <p:par>
                                <p:cTn id="220" presetID="9" presetClass="entr" presetSubtype="0" fill="hold" nodeType="with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dissolve">
                                      <p:cBhvr>
                                        <p:cTn id="2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6" grpId="0" animBg="1"/>
      <p:bldP spid="66" grpId="1" animBg="1"/>
      <p:bldP spid="72" grpId="0" animBg="1"/>
      <p:bldP spid="72" grpId="1" animBg="1"/>
      <p:bldP spid="72" grpId="2" animBg="1"/>
      <p:bldP spid="78" grpId="0" animBg="1"/>
      <p:bldP spid="79" grpId="0" animBg="1"/>
      <p:bldP spid="81" grpId="0" animBg="1"/>
      <p:bldP spid="82" grpId="0"/>
      <p:bldP spid="83" grpId="0"/>
      <p:bldP spid="84" grpId="0"/>
      <p:bldP spid="85" grpId="0"/>
      <p:bldP spid="90" grpId="0" animBg="1"/>
      <p:bldP spid="90" grpId="1" animBg="1"/>
      <p:bldP spid="90" grpId="2" animBg="1"/>
      <p:bldP spid="92" grpId="0" animBg="1"/>
      <p:bldP spid="92" grpId="1" animBg="1"/>
      <p:bldP spid="93" grpId="0" animBg="1"/>
      <p:bldP spid="93" grpId="1" animBg="1"/>
      <p:bldP spid="94" grpId="0" animBg="1"/>
      <p:bldP spid="94" grpId="1" animBg="1"/>
      <p:bldP spid="98" grpId="0"/>
      <p:bldP spid="98" grpId="1"/>
      <p:bldP spid="99" grpId="0"/>
      <p:bldP spid="99" grpId="1"/>
      <p:bldP spid="100" grpId="0"/>
      <p:bldP spid="101" grpId="0"/>
      <p:bldP spid="1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11</a:t>
            </a:fld>
            <a:endParaRPr lang="en-GB"/>
          </a:p>
        </p:txBody>
      </p:sp>
      <p:sp>
        <p:nvSpPr>
          <p:cNvPr id="20" name="Title 3">
            <a:extLst>
              <a:ext uri="{FF2B5EF4-FFF2-40B4-BE49-F238E27FC236}">
                <a16:creationId xmlns:a16="http://schemas.microsoft.com/office/drawing/2014/main" id="{E30B4ED0-7A2F-4FE6-82F5-17990ED01482}"/>
              </a:ext>
            </a:extLst>
          </p:cNvPr>
          <p:cNvSpPr txBox="1">
            <a:spLocks/>
          </p:cNvSpPr>
          <p:nvPr/>
        </p:nvSpPr>
        <p:spPr>
          <a:xfrm>
            <a:off x="408214" y="219354"/>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Εφαρμογή Αποτίμηση Κύκλου Ζωής (ΑΚΖ-</a:t>
            </a:r>
            <a:r>
              <a:rPr lang="en-US" sz="3200" dirty="0">
                <a:solidFill>
                  <a:srgbClr val="357DA8"/>
                </a:solidFill>
                <a:latin typeface="+mn-lt"/>
                <a:ea typeface="Verdana" panose="020B0604030504040204" pitchFamily="34" charset="0"/>
              </a:rPr>
              <a:t>LCA</a:t>
            </a:r>
            <a:r>
              <a:rPr lang="el-GR" sz="3200" dirty="0">
                <a:solidFill>
                  <a:srgbClr val="357DA8"/>
                </a:solidFill>
                <a:latin typeface="+mn-lt"/>
                <a:ea typeface="Verdana" panose="020B0604030504040204" pitchFamily="34" charset="0"/>
              </a:rPr>
              <a:t>)</a:t>
            </a:r>
            <a:endParaRPr lang="en-US" sz="3200" dirty="0">
              <a:solidFill>
                <a:srgbClr val="357DA8"/>
              </a:solidFill>
              <a:latin typeface="+mn-lt"/>
              <a:ea typeface="Verdana" panose="020B0604030504040204" pitchFamily="34" charset="0"/>
            </a:endParaRPr>
          </a:p>
        </p:txBody>
      </p:sp>
      <p:sp>
        <p:nvSpPr>
          <p:cNvPr id="21" name="Rectangle 20">
            <a:extLst>
              <a:ext uri="{FF2B5EF4-FFF2-40B4-BE49-F238E27FC236}">
                <a16:creationId xmlns:a16="http://schemas.microsoft.com/office/drawing/2014/main" id="{46F24652-DBA1-4FA1-BA7C-6329676B836E}"/>
              </a:ext>
            </a:extLst>
          </p:cNvPr>
          <p:cNvSpPr/>
          <p:nvPr/>
        </p:nvSpPr>
        <p:spPr>
          <a:xfrm>
            <a:off x="3100055" y="1996628"/>
            <a:ext cx="5040560" cy="4464496"/>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rgbClr val="FF0000"/>
                </a:solidFill>
              </a:rPr>
              <a:t>ISO 14040</a:t>
            </a:r>
            <a:endParaRPr lang="el-GR" b="1" dirty="0">
              <a:solidFill>
                <a:srgbClr val="FF0000"/>
              </a:solidFill>
            </a:endParaRPr>
          </a:p>
        </p:txBody>
      </p:sp>
      <p:sp>
        <p:nvSpPr>
          <p:cNvPr id="22" name="Rectangle 21">
            <a:extLst>
              <a:ext uri="{FF2B5EF4-FFF2-40B4-BE49-F238E27FC236}">
                <a16:creationId xmlns:a16="http://schemas.microsoft.com/office/drawing/2014/main" id="{9AB1A736-6A32-4B0A-91E6-977148679D20}"/>
              </a:ext>
            </a:extLst>
          </p:cNvPr>
          <p:cNvSpPr/>
          <p:nvPr/>
        </p:nvSpPr>
        <p:spPr>
          <a:xfrm>
            <a:off x="2397227" y="861050"/>
            <a:ext cx="7848872" cy="954107"/>
          </a:xfrm>
          <a:prstGeom prst="rect">
            <a:avLst/>
          </a:prstGeom>
        </p:spPr>
        <p:txBody>
          <a:bodyPr wrap="square">
            <a:spAutoFit/>
          </a:bodyPr>
          <a:lstStyle/>
          <a:p>
            <a:pPr lvl="1"/>
            <a:r>
              <a:rPr lang="en-US" sz="1400" dirty="0">
                <a:latin typeface="Verdana" panose="020B0604030504040204" pitchFamily="34" charset="0"/>
                <a:ea typeface="Verdana" panose="020B0604030504040204" pitchFamily="34" charset="0"/>
              </a:rPr>
              <a:t>ISO 14040 – Principles and Framework (1997)</a:t>
            </a:r>
          </a:p>
          <a:p>
            <a:pPr lvl="1"/>
            <a:r>
              <a:rPr lang="en-US" sz="1400" dirty="0">
                <a:latin typeface="Verdana" panose="020B0604030504040204" pitchFamily="34" charset="0"/>
                <a:ea typeface="Verdana" panose="020B0604030504040204" pitchFamily="34" charset="0"/>
              </a:rPr>
              <a:t>ISO 14041 – Goal and Scope Definition and Inventory Analysis (1998)</a:t>
            </a:r>
          </a:p>
          <a:p>
            <a:pPr lvl="1"/>
            <a:r>
              <a:rPr lang="en-US" sz="1400" dirty="0">
                <a:latin typeface="Verdana" panose="020B0604030504040204" pitchFamily="34" charset="0"/>
                <a:ea typeface="Verdana" panose="020B0604030504040204" pitchFamily="34" charset="0"/>
              </a:rPr>
              <a:t>ISO 14042 – Life Cycle Impact Assessment (2000) </a:t>
            </a:r>
          </a:p>
          <a:p>
            <a:pPr lvl="1"/>
            <a:r>
              <a:rPr lang="fr-FR" sz="1400" dirty="0">
                <a:latin typeface="Verdana" panose="020B0604030504040204" pitchFamily="34" charset="0"/>
                <a:ea typeface="Verdana" panose="020B0604030504040204" pitchFamily="34" charset="0"/>
              </a:rPr>
              <a:t>ISO 14043 – Life Cycle </a:t>
            </a:r>
            <a:r>
              <a:rPr lang="fr-FR" sz="1400" dirty="0" err="1">
                <a:latin typeface="Verdana" panose="020B0604030504040204" pitchFamily="34" charset="0"/>
                <a:ea typeface="Verdana" panose="020B0604030504040204" pitchFamily="34" charset="0"/>
              </a:rPr>
              <a:t>Interpretation</a:t>
            </a:r>
            <a:r>
              <a:rPr lang="fr-FR" sz="1400" dirty="0">
                <a:latin typeface="Verdana" panose="020B0604030504040204" pitchFamily="34" charset="0"/>
                <a:ea typeface="Verdana" panose="020B0604030504040204" pitchFamily="34" charset="0"/>
              </a:rPr>
              <a:t> (2000) </a:t>
            </a:r>
          </a:p>
        </p:txBody>
      </p:sp>
      <p:grpSp>
        <p:nvGrpSpPr>
          <p:cNvPr id="23" name="Group 22">
            <a:extLst>
              <a:ext uri="{FF2B5EF4-FFF2-40B4-BE49-F238E27FC236}">
                <a16:creationId xmlns:a16="http://schemas.microsoft.com/office/drawing/2014/main" id="{D2826E63-1FAB-47F5-98E6-AE93A4FFFB32}"/>
              </a:ext>
            </a:extLst>
          </p:cNvPr>
          <p:cNvGrpSpPr/>
          <p:nvPr/>
        </p:nvGrpSpPr>
        <p:grpSpPr>
          <a:xfrm>
            <a:off x="3676119" y="2428676"/>
            <a:ext cx="3888432" cy="3816424"/>
            <a:chOff x="3995936" y="2708920"/>
            <a:chExt cx="3888432" cy="3816424"/>
          </a:xfrm>
        </p:grpSpPr>
        <p:sp>
          <p:nvSpPr>
            <p:cNvPr id="24" name="Rounded Rectangle 7">
              <a:extLst>
                <a:ext uri="{FF2B5EF4-FFF2-40B4-BE49-F238E27FC236}">
                  <a16:creationId xmlns:a16="http://schemas.microsoft.com/office/drawing/2014/main" id="{77E83709-1D56-45A3-AAEF-8B61C7773BEA}"/>
                </a:ext>
              </a:extLst>
            </p:cNvPr>
            <p:cNvSpPr/>
            <p:nvPr/>
          </p:nvSpPr>
          <p:spPr>
            <a:xfrm>
              <a:off x="3995936" y="2708920"/>
              <a:ext cx="187220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Καθορισμός σκοπού και αντικειμένου</a:t>
              </a:r>
            </a:p>
          </p:txBody>
        </p:sp>
        <p:sp>
          <p:nvSpPr>
            <p:cNvPr id="25" name="Rounded Rectangle 8">
              <a:extLst>
                <a:ext uri="{FF2B5EF4-FFF2-40B4-BE49-F238E27FC236}">
                  <a16:creationId xmlns:a16="http://schemas.microsoft.com/office/drawing/2014/main" id="{57969BE8-F2D4-4C92-B8A5-17AE2F36E05B}"/>
                </a:ext>
              </a:extLst>
            </p:cNvPr>
            <p:cNvSpPr/>
            <p:nvPr/>
          </p:nvSpPr>
          <p:spPr>
            <a:xfrm>
              <a:off x="3995936" y="4077072"/>
              <a:ext cx="187220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Απογραφή δεδομένων</a:t>
              </a:r>
            </a:p>
            <a:p>
              <a:pPr algn="ctr"/>
              <a:r>
                <a:rPr lang="el-GR" sz="1400" dirty="0"/>
                <a:t>(</a:t>
              </a:r>
              <a:r>
                <a:rPr lang="en-US" sz="1400" dirty="0"/>
                <a:t>inventory analysis)</a:t>
              </a:r>
              <a:endParaRPr lang="el-GR" sz="1400" dirty="0"/>
            </a:p>
          </p:txBody>
        </p:sp>
        <p:sp>
          <p:nvSpPr>
            <p:cNvPr id="26" name="Rounded Rectangle 9">
              <a:extLst>
                <a:ext uri="{FF2B5EF4-FFF2-40B4-BE49-F238E27FC236}">
                  <a16:creationId xmlns:a16="http://schemas.microsoft.com/office/drawing/2014/main" id="{ACB4D303-AC89-4C50-896C-D267C40E6326}"/>
                </a:ext>
              </a:extLst>
            </p:cNvPr>
            <p:cNvSpPr/>
            <p:nvPr/>
          </p:nvSpPr>
          <p:spPr>
            <a:xfrm>
              <a:off x="3995936" y="5445224"/>
              <a:ext cx="187220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Εκτίμηση επιπτώσεων</a:t>
              </a:r>
              <a:r>
                <a:rPr lang="en-US" dirty="0"/>
                <a:t> </a:t>
              </a:r>
              <a:r>
                <a:rPr lang="el-GR" sz="1400" dirty="0"/>
                <a:t>(</a:t>
              </a:r>
              <a:r>
                <a:rPr lang="en-US" sz="1400" dirty="0"/>
                <a:t>impact assessment)</a:t>
              </a:r>
              <a:endParaRPr lang="el-GR" dirty="0"/>
            </a:p>
          </p:txBody>
        </p:sp>
        <p:sp>
          <p:nvSpPr>
            <p:cNvPr id="27" name="Rounded Rectangle 10">
              <a:extLst>
                <a:ext uri="{FF2B5EF4-FFF2-40B4-BE49-F238E27FC236}">
                  <a16:creationId xmlns:a16="http://schemas.microsoft.com/office/drawing/2014/main" id="{07E3DD31-1FF9-42C7-BB97-E3E8F674EABA}"/>
                </a:ext>
              </a:extLst>
            </p:cNvPr>
            <p:cNvSpPr/>
            <p:nvPr/>
          </p:nvSpPr>
          <p:spPr>
            <a:xfrm>
              <a:off x="6300192" y="2708920"/>
              <a:ext cx="1584176"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Ερμηνεία</a:t>
              </a:r>
            </a:p>
          </p:txBody>
        </p:sp>
        <p:sp>
          <p:nvSpPr>
            <p:cNvPr id="28" name="Down Arrow 11">
              <a:extLst>
                <a:ext uri="{FF2B5EF4-FFF2-40B4-BE49-F238E27FC236}">
                  <a16:creationId xmlns:a16="http://schemas.microsoft.com/office/drawing/2014/main" id="{D2E81294-5E85-49C7-8E96-F894662EB9FB}"/>
                </a:ext>
              </a:extLst>
            </p:cNvPr>
            <p:cNvSpPr/>
            <p:nvPr/>
          </p:nvSpPr>
          <p:spPr>
            <a:xfrm>
              <a:off x="4644008" y="3717032"/>
              <a:ext cx="288032" cy="36004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12">
              <a:extLst>
                <a:ext uri="{FF2B5EF4-FFF2-40B4-BE49-F238E27FC236}">
                  <a16:creationId xmlns:a16="http://schemas.microsoft.com/office/drawing/2014/main" id="{99D10173-F972-4F11-BAC8-32DCF0C1F16A}"/>
                </a:ext>
              </a:extLst>
            </p:cNvPr>
            <p:cNvSpPr/>
            <p:nvPr/>
          </p:nvSpPr>
          <p:spPr>
            <a:xfrm rot="10800000">
              <a:off x="5004048" y="3717032"/>
              <a:ext cx="288032" cy="36004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13">
              <a:extLst>
                <a:ext uri="{FF2B5EF4-FFF2-40B4-BE49-F238E27FC236}">
                  <a16:creationId xmlns:a16="http://schemas.microsoft.com/office/drawing/2014/main" id="{8A9874BC-364F-4AFF-85FE-866C8D95DC99}"/>
                </a:ext>
              </a:extLst>
            </p:cNvPr>
            <p:cNvSpPr/>
            <p:nvPr/>
          </p:nvSpPr>
          <p:spPr>
            <a:xfrm>
              <a:off x="4644008" y="5085183"/>
              <a:ext cx="288032" cy="36004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14">
              <a:extLst>
                <a:ext uri="{FF2B5EF4-FFF2-40B4-BE49-F238E27FC236}">
                  <a16:creationId xmlns:a16="http://schemas.microsoft.com/office/drawing/2014/main" id="{1DDB241D-7AE1-4327-9D09-10DA6FCBEE46}"/>
                </a:ext>
              </a:extLst>
            </p:cNvPr>
            <p:cNvSpPr/>
            <p:nvPr/>
          </p:nvSpPr>
          <p:spPr>
            <a:xfrm rot="10800000">
              <a:off x="5004048" y="5085183"/>
              <a:ext cx="288032" cy="360040"/>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Down Arrow 15">
              <a:extLst>
                <a:ext uri="{FF2B5EF4-FFF2-40B4-BE49-F238E27FC236}">
                  <a16:creationId xmlns:a16="http://schemas.microsoft.com/office/drawing/2014/main" id="{D2A1A6FB-3559-4213-A9A2-520667F35F56}"/>
                </a:ext>
              </a:extLst>
            </p:cNvPr>
            <p:cNvSpPr/>
            <p:nvPr/>
          </p:nvSpPr>
          <p:spPr>
            <a:xfrm rot="16200000">
              <a:off x="5940152" y="4293096"/>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Down Arrow 16">
              <a:extLst>
                <a:ext uri="{FF2B5EF4-FFF2-40B4-BE49-F238E27FC236}">
                  <a16:creationId xmlns:a16="http://schemas.microsoft.com/office/drawing/2014/main" id="{25A27502-24D7-431F-9BA8-88AFC3D9F10C}"/>
                </a:ext>
              </a:extLst>
            </p:cNvPr>
            <p:cNvSpPr/>
            <p:nvPr/>
          </p:nvSpPr>
          <p:spPr>
            <a:xfrm rot="5400000">
              <a:off x="5940152" y="4581128"/>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Down Arrow 17">
              <a:extLst>
                <a:ext uri="{FF2B5EF4-FFF2-40B4-BE49-F238E27FC236}">
                  <a16:creationId xmlns:a16="http://schemas.microsoft.com/office/drawing/2014/main" id="{6157E964-9766-41F9-A10C-8AF5C1BFB757}"/>
                </a:ext>
              </a:extLst>
            </p:cNvPr>
            <p:cNvSpPr/>
            <p:nvPr/>
          </p:nvSpPr>
          <p:spPr>
            <a:xfrm rot="16200000">
              <a:off x="5940152" y="5589240"/>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Down Arrow 18">
              <a:extLst>
                <a:ext uri="{FF2B5EF4-FFF2-40B4-BE49-F238E27FC236}">
                  <a16:creationId xmlns:a16="http://schemas.microsoft.com/office/drawing/2014/main" id="{642BCBF1-4C8D-4906-A654-E0B2CA92B6F2}"/>
                </a:ext>
              </a:extLst>
            </p:cNvPr>
            <p:cNvSpPr/>
            <p:nvPr/>
          </p:nvSpPr>
          <p:spPr>
            <a:xfrm rot="5400000">
              <a:off x="5940152" y="5877272"/>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Down Arrow 19">
              <a:extLst>
                <a:ext uri="{FF2B5EF4-FFF2-40B4-BE49-F238E27FC236}">
                  <a16:creationId xmlns:a16="http://schemas.microsoft.com/office/drawing/2014/main" id="{1637D4DA-5C6B-4DC4-961B-DF4D236DAB62}"/>
                </a:ext>
              </a:extLst>
            </p:cNvPr>
            <p:cNvSpPr/>
            <p:nvPr/>
          </p:nvSpPr>
          <p:spPr>
            <a:xfrm rot="16200000">
              <a:off x="5940152" y="2852937"/>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Down Arrow 20">
              <a:extLst>
                <a:ext uri="{FF2B5EF4-FFF2-40B4-BE49-F238E27FC236}">
                  <a16:creationId xmlns:a16="http://schemas.microsoft.com/office/drawing/2014/main" id="{73C730A8-BEBE-4AED-B69D-B608FF9FB233}"/>
                </a:ext>
              </a:extLst>
            </p:cNvPr>
            <p:cNvSpPr/>
            <p:nvPr/>
          </p:nvSpPr>
          <p:spPr>
            <a:xfrm rot="5400000">
              <a:off x="5940152" y="3140969"/>
              <a:ext cx="288032" cy="432048"/>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8" name="Line Callout 1 23">
            <a:extLst>
              <a:ext uri="{FF2B5EF4-FFF2-40B4-BE49-F238E27FC236}">
                <a16:creationId xmlns:a16="http://schemas.microsoft.com/office/drawing/2014/main" id="{2855E862-82AA-4EF7-AB0D-234D1C6E6AF2}"/>
              </a:ext>
            </a:extLst>
          </p:cNvPr>
          <p:cNvSpPr/>
          <p:nvPr/>
        </p:nvSpPr>
        <p:spPr>
          <a:xfrm>
            <a:off x="2019935" y="3292772"/>
            <a:ext cx="1296144" cy="360040"/>
          </a:xfrm>
          <a:prstGeom prst="borderCallout1">
            <a:avLst>
              <a:gd name="adj1" fmla="val 55032"/>
              <a:gd name="adj2" fmla="val 101612"/>
              <a:gd name="adj3" fmla="val -91996"/>
              <a:gd name="adj4" fmla="val 126584"/>
            </a:avLst>
          </a:prstGeom>
          <a:solidFill>
            <a:schemeClr val="tx2">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ISO 14041</a:t>
            </a:r>
            <a:endParaRPr lang="el-GR" b="1" dirty="0">
              <a:solidFill>
                <a:srgbClr val="FF0000"/>
              </a:solidFill>
            </a:endParaRPr>
          </a:p>
        </p:txBody>
      </p:sp>
      <p:sp>
        <p:nvSpPr>
          <p:cNvPr id="39" name="Line Callout 1 25">
            <a:extLst>
              <a:ext uri="{FF2B5EF4-FFF2-40B4-BE49-F238E27FC236}">
                <a16:creationId xmlns:a16="http://schemas.microsoft.com/office/drawing/2014/main" id="{ABBA6924-D73E-449A-9BAB-40627BED1820}"/>
              </a:ext>
            </a:extLst>
          </p:cNvPr>
          <p:cNvSpPr/>
          <p:nvPr/>
        </p:nvSpPr>
        <p:spPr>
          <a:xfrm>
            <a:off x="2091943" y="5020964"/>
            <a:ext cx="1296144" cy="360040"/>
          </a:xfrm>
          <a:prstGeom prst="borderCallout1">
            <a:avLst>
              <a:gd name="adj1" fmla="val 55032"/>
              <a:gd name="adj2" fmla="val 101612"/>
              <a:gd name="adj3" fmla="val 198257"/>
              <a:gd name="adj4" fmla="val 121087"/>
            </a:avLst>
          </a:prstGeom>
          <a:solidFill>
            <a:schemeClr val="tx2">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ISO 14042</a:t>
            </a:r>
            <a:endParaRPr lang="el-GR" b="1" dirty="0">
              <a:solidFill>
                <a:srgbClr val="FF0000"/>
              </a:solidFill>
            </a:endParaRPr>
          </a:p>
        </p:txBody>
      </p:sp>
      <p:sp>
        <p:nvSpPr>
          <p:cNvPr id="40" name="Line Callout 1 26">
            <a:extLst>
              <a:ext uri="{FF2B5EF4-FFF2-40B4-BE49-F238E27FC236}">
                <a16:creationId xmlns:a16="http://schemas.microsoft.com/office/drawing/2014/main" id="{A1C14466-E720-411A-81B6-3FF2E245FA12}"/>
              </a:ext>
            </a:extLst>
          </p:cNvPr>
          <p:cNvSpPr/>
          <p:nvPr/>
        </p:nvSpPr>
        <p:spPr>
          <a:xfrm>
            <a:off x="7996599" y="2716708"/>
            <a:ext cx="1296144" cy="360040"/>
          </a:xfrm>
          <a:prstGeom prst="borderCallout1">
            <a:avLst>
              <a:gd name="adj1" fmla="val 45137"/>
              <a:gd name="adj2" fmla="val -2835"/>
              <a:gd name="adj3" fmla="val 274119"/>
              <a:gd name="adj4" fmla="val -32835"/>
            </a:avLst>
          </a:prstGeom>
          <a:solidFill>
            <a:schemeClr val="tx2">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ISO 14043</a:t>
            </a:r>
            <a:endParaRPr lang="el-GR" b="1" dirty="0">
              <a:solidFill>
                <a:srgbClr val="FF0000"/>
              </a:solidFill>
            </a:endParaRPr>
          </a:p>
        </p:txBody>
      </p:sp>
      <p:cxnSp>
        <p:nvCxnSpPr>
          <p:cNvPr id="41" name="Straight Connector 40">
            <a:extLst>
              <a:ext uri="{FF2B5EF4-FFF2-40B4-BE49-F238E27FC236}">
                <a16:creationId xmlns:a16="http://schemas.microsoft.com/office/drawing/2014/main" id="{F6CE9F89-2992-462D-BDD1-F4BA3DFD75C6}"/>
              </a:ext>
            </a:extLst>
          </p:cNvPr>
          <p:cNvCxnSpPr>
            <a:stCxn id="38" idx="0"/>
            <a:endCxn id="25" idx="1"/>
          </p:cNvCxnSpPr>
          <p:nvPr/>
        </p:nvCxnSpPr>
        <p:spPr>
          <a:xfrm>
            <a:off x="3316079" y="3472792"/>
            <a:ext cx="360040" cy="828092"/>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0D71C39-912A-44D0-9FE9-24DAFD44D635}"/>
              </a:ext>
            </a:extLst>
          </p:cNvPr>
          <p:cNvSpPr txBox="1"/>
          <p:nvPr/>
        </p:nvSpPr>
        <p:spPr>
          <a:xfrm>
            <a:off x="8249135" y="3724820"/>
            <a:ext cx="3707734" cy="1077218"/>
          </a:xfrm>
          <a:prstGeom prst="rect">
            <a:avLst/>
          </a:prstGeom>
          <a:noFill/>
          <a:ln w="19050">
            <a:solidFill>
              <a:schemeClr val="tx1"/>
            </a:solidFill>
          </a:ln>
        </p:spPr>
        <p:txBody>
          <a:bodyPr wrap="square" rtlCol="0">
            <a:spAutoFit/>
          </a:bodyPr>
          <a:lstStyle/>
          <a:p>
            <a:r>
              <a:rPr lang="el-GR" sz="1600" b="1" dirty="0">
                <a:latin typeface="Verdana" panose="020B0604030504040204" pitchFamily="34" charset="0"/>
                <a:ea typeface="Verdana" panose="020B0604030504040204" pitchFamily="34" charset="0"/>
              </a:rPr>
              <a:t>ΑΚΖ</a:t>
            </a:r>
          </a:p>
          <a:p>
            <a:pPr>
              <a:buFont typeface="Arial" pitchFamily="34" charset="0"/>
              <a:buChar char="•"/>
            </a:pPr>
            <a:r>
              <a:rPr lang="el-GR" sz="1600" dirty="0">
                <a:latin typeface="Verdana" panose="020B0604030504040204" pitchFamily="34" charset="0"/>
                <a:ea typeface="Verdana" panose="020B0604030504040204" pitchFamily="34" charset="0"/>
              </a:rPr>
              <a:t>Επαναληπτική Μέθοδος</a:t>
            </a:r>
          </a:p>
          <a:p>
            <a:pPr>
              <a:buFont typeface="Arial" pitchFamily="34" charset="0"/>
              <a:buChar char="•"/>
            </a:pPr>
            <a:r>
              <a:rPr lang="el-GR" sz="1600" dirty="0">
                <a:latin typeface="Verdana" panose="020B0604030504040204" pitchFamily="34" charset="0"/>
                <a:ea typeface="Verdana" panose="020B0604030504040204" pitchFamily="34" charset="0"/>
              </a:rPr>
              <a:t>Τροποποίηση των δεδομένων ή του σκοπού της ανάλυσης</a:t>
            </a:r>
          </a:p>
        </p:txBody>
      </p:sp>
    </p:spTree>
    <p:extLst>
      <p:ext uri="{BB962C8B-B14F-4D97-AF65-F5344CB8AC3E}">
        <p14:creationId xmlns:p14="http://schemas.microsoft.com/office/powerpoint/2010/main" val="96528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linds(horizontal)">
                                      <p:cBhvr>
                                        <p:cTn id="11" dur="500"/>
                                        <p:tgtEl>
                                          <p:spTgt spid="38"/>
                                        </p:tgtEl>
                                      </p:cBhvr>
                                    </p:animEffect>
                                  </p:childTnLst>
                                </p:cTn>
                              </p:par>
                              <p:par>
                                <p:cTn id="12" presetID="3" presetClass="entr" presetSubtype="1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linds(horizontal)">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dissolve">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41"/>
                                        </p:tgtEl>
                                      </p:cBhvr>
                                    </p:animEffect>
                                    <p:set>
                                      <p:cBhvr>
                                        <p:cTn id="40" dur="1" fill="hold">
                                          <p:stCondLst>
                                            <p:cond delay="499"/>
                                          </p:stCondLst>
                                        </p:cTn>
                                        <p:tgtEl>
                                          <p:spTgt spid="41"/>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42"/>
                                        </p:tgtEl>
                                      </p:cBhvr>
                                    </p:animEffect>
                                    <p:set>
                                      <p:cBhvr>
                                        <p:cTn id="49" dur="1" fill="hold">
                                          <p:stCondLst>
                                            <p:cond delay="499"/>
                                          </p:stCondLst>
                                        </p:cTn>
                                        <p:tgtEl>
                                          <p:spTgt spid="4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23"/>
                                        </p:tgtEl>
                                      </p:cBhvr>
                                      <p:by x="50000" y="50000"/>
                                    </p:animScale>
                                  </p:childTnLst>
                                </p:cTn>
                              </p:par>
                            </p:childTnLst>
                          </p:cTn>
                        </p:par>
                        <p:par>
                          <p:cTn id="54" fill="hold">
                            <p:stCondLst>
                              <p:cond delay="2000"/>
                            </p:stCondLst>
                            <p:childTnLst>
                              <p:par>
                                <p:cTn id="55" presetID="56" presetClass="path" presetSubtype="0" accel="50000" decel="50000" fill="hold" nodeType="afterEffect">
                                  <p:stCondLst>
                                    <p:cond delay="0"/>
                                  </p:stCondLst>
                                  <p:childTnLst>
                                    <p:animMotion origin="layout" path="M 2.5E-6 2.59259E-6 L 0.36028 -0.31829 " pathEditMode="relative" rAng="0" ptsTypes="AA">
                                      <p:cBhvr>
                                        <p:cTn id="56" dur="2000" fill="hold"/>
                                        <p:tgtEl>
                                          <p:spTgt spid="23"/>
                                        </p:tgtEl>
                                        <p:attrNameLst>
                                          <p:attrName>ppt_x</p:attrName>
                                          <p:attrName>ppt_y</p:attrName>
                                        </p:attrNameLst>
                                      </p:cBhvr>
                                      <p:rCtr x="18008" y="-1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p:bldP spid="38" grpId="0" animBg="1"/>
      <p:bldP spid="38" grpId="1" animBg="1"/>
      <p:bldP spid="39" grpId="0" animBg="1"/>
      <p:bldP spid="39" grpId="1" animBg="1"/>
      <p:bldP spid="40" grpId="0" animBg="1"/>
      <p:bldP spid="40" grpId="1" animBg="1"/>
      <p:bldP spid="42" grpId="0" animBg="1"/>
      <p:bldP spid="4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12</a:t>
            </a:fld>
            <a:endParaRPr lang="en-GB"/>
          </a:p>
        </p:txBody>
      </p:sp>
      <p:sp>
        <p:nvSpPr>
          <p:cNvPr id="20" name="Title 3">
            <a:extLst>
              <a:ext uri="{FF2B5EF4-FFF2-40B4-BE49-F238E27FC236}">
                <a16:creationId xmlns:a16="http://schemas.microsoft.com/office/drawing/2014/main" id="{E30B4ED0-7A2F-4FE6-82F5-17990ED01482}"/>
              </a:ext>
            </a:extLst>
          </p:cNvPr>
          <p:cNvSpPr txBox="1">
            <a:spLocks/>
          </p:cNvSpPr>
          <p:nvPr/>
        </p:nvSpPr>
        <p:spPr>
          <a:xfrm>
            <a:off x="408214" y="159720"/>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Εφαρμογή Ανάλυσης Κύκλου Ζωής </a:t>
            </a:r>
            <a:endParaRPr lang="en-US" sz="3200" dirty="0">
              <a:solidFill>
                <a:srgbClr val="357DA8"/>
              </a:solidFill>
              <a:latin typeface="+mn-lt"/>
              <a:ea typeface="Verdana" panose="020B0604030504040204" pitchFamily="34" charset="0"/>
            </a:endParaRPr>
          </a:p>
        </p:txBody>
      </p:sp>
      <p:sp>
        <p:nvSpPr>
          <p:cNvPr id="43" name="Title 1">
            <a:extLst>
              <a:ext uri="{FF2B5EF4-FFF2-40B4-BE49-F238E27FC236}">
                <a16:creationId xmlns:a16="http://schemas.microsoft.com/office/drawing/2014/main" id="{89342F3D-F4BB-4EED-AC30-BCD86F9BF65C}"/>
              </a:ext>
            </a:extLst>
          </p:cNvPr>
          <p:cNvSpPr txBox="1">
            <a:spLocks/>
          </p:cNvSpPr>
          <p:nvPr/>
        </p:nvSpPr>
        <p:spPr>
          <a:xfrm>
            <a:off x="541242" y="1577226"/>
            <a:ext cx="10689029" cy="4433436"/>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5000"/>
              </a:lnSpc>
              <a:spcAft>
                <a:spcPts val="1800"/>
              </a:spcAft>
            </a:pPr>
            <a:r>
              <a:rPr lang="el-GR" sz="1600" b="1" dirty="0">
                <a:latin typeface="Verdana" panose="020B0604030504040204" pitchFamily="34" charset="0"/>
                <a:ea typeface="Verdana" panose="020B0604030504040204" pitchFamily="34" charset="0"/>
                <a:cs typeface="+mn-cs"/>
              </a:rPr>
              <a:t>Σκοπός</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Ορισμός του αντικειμένου της μελέτης. (Γιατί γίνεται η μελέτη)</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 πχ. Η σύγκριση δύο προϊόντων</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Κοινό που απευθύνεται. (Για ποιόν γίνεται η μελέτη)</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 πχ. Καταναλωτές, μετόχους μίας εταιρείας</a:t>
            </a:r>
          </a:p>
          <a:p>
            <a:pPr>
              <a:lnSpc>
                <a:spcPct val="125000"/>
              </a:lnSpc>
              <a:spcAft>
                <a:spcPts val="1800"/>
              </a:spcAft>
            </a:pPr>
            <a:r>
              <a:rPr lang="el-GR" sz="1600" b="1" dirty="0">
                <a:latin typeface="Verdana" panose="020B0604030504040204" pitchFamily="34" charset="0"/>
                <a:ea typeface="Verdana" panose="020B0604030504040204" pitchFamily="34" charset="0"/>
                <a:cs typeface="+mn-cs"/>
              </a:rPr>
              <a:t>Καθορισμός</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Του συστήματος που θα μελετηθεί και των ορίων αυτού του συστήματος</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 Καθορίζουν ποιές μονάδες (</a:t>
            </a:r>
            <a:r>
              <a:rPr lang="en-US" sz="1600" dirty="0">
                <a:latin typeface="Verdana" panose="020B0604030504040204" pitchFamily="34" charset="0"/>
                <a:ea typeface="Verdana" panose="020B0604030504040204" pitchFamily="34" charset="0"/>
                <a:cs typeface="+mn-cs"/>
              </a:rPr>
              <a:t>unit operations)</a:t>
            </a:r>
            <a:r>
              <a:rPr lang="el-GR" sz="1600" dirty="0">
                <a:latin typeface="Verdana" panose="020B0604030504040204" pitchFamily="34" charset="0"/>
                <a:ea typeface="Verdana" panose="020B0604030504040204" pitchFamily="34" charset="0"/>
                <a:cs typeface="+mn-cs"/>
              </a:rPr>
              <a:t> θα συμπεριληφθούν στην ΑΚΖ</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Της λειτουργικής μονάδας (</a:t>
            </a:r>
            <a:r>
              <a:rPr lang="en-US" sz="1600" dirty="0">
                <a:latin typeface="Verdana" panose="020B0604030504040204" pitchFamily="34" charset="0"/>
                <a:ea typeface="Verdana" panose="020B0604030504040204" pitchFamily="34" charset="0"/>
                <a:cs typeface="+mn-cs"/>
              </a:rPr>
              <a:t>functional unit)</a:t>
            </a:r>
            <a:r>
              <a:rPr lang="el-GR" sz="1600" dirty="0">
                <a:latin typeface="Verdana" panose="020B0604030504040204" pitchFamily="34" charset="0"/>
                <a:ea typeface="Verdana" panose="020B0604030504040204" pitchFamily="34" charset="0"/>
                <a:cs typeface="+mn-cs"/>
              </a:rPr>
              <a:t> – Η λειτουργική μονάδα καθορίζει μία μονάδα αναφοράς βάση της οποίας κανονικοποιούνται όλα τα δεδομένα που εισάγωνται και εξάγονται στο σύστημα. Είναι απαραίτητη για να εξασφαλίσουμε </a:t>
            </a:r>
            <a:r>
              <a:rPr lang="el-GR" sz="1600" dirty="0" err="1">
                <a:latin typeface="Verdana" panose="020B0604030504040204" pitchFamily="34" charset="0"/>
                <a:ea typeface="Verdana" panose="020B0604030504040204" pitchFamily="34" charset="0"/>
                <a:cs typeface="+mn-cs"/>
              </a:rPr>
              <a:t>συγκρισιμότητα</a:t>
            </a:r>
            <a:r>
              <a:rPr lang="el-GR" sz="1600" dirty="0">
                <a:latin typeface="Verdana" panose="020B0604030504040204" pitchFamily="34" charset="0"/>
                <a:ea typeface="Verdana" panose="020B0604030504040204" pitchFamily="34" charset="0"/>
                <a:cs typeface="+mn-cs"/>
              </a:rPr>
              <a:t> μεταξύ των αποτελεσμάτων της ΑΚΖ </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Υπολογισμός της ροής αναφοράς (προκύπτει από τη λειτουργική μονάδα)</a:t>
            </a:r>
            <a:br>
              <a:rPr lang="el-GR" sz="1600" dirty="0">
                <a:latin typeface="Verdana" panose="020B0604030504040204" pitchFamily="34" charset="0"/>
                <a:ea typeface="Verdana" panose="020B0604030504040204" pitchFamily="34" charset="0"/>
                <a:cs typeface="+mn-cs"/>
              </a:rPr>
            </a:br>
            <a:r>
              <a:rPr lang="el-GR" sz="1600" dirty="0">
                <a:latin typeface="Verdana" panose="020B0604030504040204" pitchFamily="34" charset="0"/>
                <a:ea typeface="Verdana" panose="020B0604030504040204" pitchFamily="34" charset="0"/>
                <a:cs typeface="+mn-cs"/>
              </a:rPr>
              <a:t>- Περιγραφή των δεδομένων που χρειάζονται (μάζας, ενέργειας, αποβλήτων)</a:t>
            </a:r>
          </a:p>
        </p:txBody>
      </p:sp>
      <p:sp>
        <p:nvSpPr>
          <p:cNvPr id="44" name="Rounded Rectangle 4">
            <a:extLst>
              <a:ext uri="{FF2B5EF4-FFF2-40B4-BE49-F238E27FC236}">
                <a16:creationId xmlns:a16="http://schemas.microsoft.com/office/drawing/2014/main" id="{C2596ABA-DBA0-4EDE-AABC-DC21088EAE76}"/>
              </a:ext>
            </a:extLst>
          </p:cNvPr>
          <p:cNvSpPr/>
          <p:nvPr/>
        </p:nvSpPr>
        <p:spPr>
          <a:xfrm>
            <a:off x="9158050" y="1006705"/>
            <a:ext cx="1080120"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 b="1" dirty="0"/>
              <a:t>Καθορισμός σκοπού και αντικειμένου</a:t>
            </a:r>
          </a:p>
        </p:txBody>
      </p:sp>
      <p:sp>
        <p:nvSpPr>
          <p:cNvPr id="45" name="Rounded Rectangle 5">
            <a:extLst>
              <a:ext uri="{FF2B5EF4-FFF2-40B4-BE49-F238E27FC236}">
                <a16:creationId xmlns:a16="http://schemas.microsoft.com/office/drawing/2014/main" id="{FA72BD83-035A-45CA-B05F-2EB7CE55913D}"/>
              </a:ext>
            </a:extLst>
          </p:cNvPr>
          <p:cNvSpPr/>
          <p:nvPr/>
        </p:nvSpPr>
        <p:spPr>
          <a:xfrm>
            <a:off x="9374074" y="1796075"/>
            <a:ext cx="832092" cy="47552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Απογραφή δεδομένων</a:t>
            </a:r>
          </a:p>
        </p:txBody>
      </p:sp>
      <p:sp>
        <p:nvSpPr>
          <p:cNvPr id="46" name="Rounded Rectangle 6">
            <a:extLst>
              <a:ext uri="{FF2B5EF4-FFF2-40B4-BE49-F238E27FC236}">
                <a16:creationId xmlns:a16="http://schemas.microsoft.com/office/drawing/2014/main" id="{9E86CD73-0E93-414F-867E-8F224EF38679}"/>
              </a:ext>
            </a:extLst>
          </p:cNvPr>
          <p:cNvSpPr/>
          <p:nvPr/>
        </p:nvSpPr>
        <p:spPr>
          <a:xfrm>
            <a:off x="9374074" y="2441429"/>
            <a:ext cx="832092" cy="47552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47" name="Rounded Rectangle 7">
            <a:extLst>
              <a:ext uri="{FF2B5EF4-FFF2-40B4-BE49-F238E27FC236}">
                <a16:creationId xmlns:a16="http://schemas.microsoft.com/office/drawing/2014/main" id="{5F33C4A8-CB8D-4083-8481-596A826FD2CD}"/>
              </a:ext>
            </a:extLst>
          </p:cNvPr>
          <p:cNvSpPr/>
          <p:nvPr/>
        </p:nvSpPr>
        <p:spPr>
          <a:xfrm>
            <a:off x="10398188" y="1150720"/>
            <a:ext cx="704078" cy="1800200"/>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48" name="Down Arrow 8">
            <a:extLst>
              <a:ext uri="{FF2B5EF4-FFF2-40B4-BE49-F238E27FC236}">
                <a16:creationId xmlns:a16="http://schemas.microsoft.com/office/drawing/2014/main" id="{95893DFB-725E-4233-A27E-FCC90F03E0AB}"/>
              </a:ext>
            </a:extLst>
          </p:cNvPr>
          <p:cNvSpPr/>
          <p:nvPr/>
        </p:nvSpPr>
        <p:spPr>
          <a:xfrm>
            <a:off x="9662106" y="1626245"/>
            <a:ext cx="128014" cy="169830"/>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Down Arrow 9">
            <a:extLst>
              <a:ext uri="{FF2B5EF4-FFF2-40B4-BE49-F238E27FC236}">
                <a16:creationId xmlns:a16="http://schemas.microsoft.com/office/drawing/2014/main" id="{DBD2787D-0953-4E61-A3F2-E69868BCE01B}"/>
              </a:ext>
            </a:extLst>
          </p:cNvPr>
          <p:cNvSpPr/>
          <p:nvPr/>
        </p:nvSpPr>
        <p:spPr>
          <a:xfrm rot="10800000">
            <a:off x="9822124" y="1626245"/>
            <a:ext cx="128014" cy="169830"/>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Down Arrow 10">
            <a:extLst>
              <a:ext uri="{FF2B5EF4-FFF2-40B4-BE49-F238E27FC236}">
                <a16:creationId xmlns:a16="http://schemas.microsoft.com/office/drawing/2014/main" id="{E848ADE9-E57A-48EA-B82F-001FEB9B5B12}"/>
              </a:ext>
            </a:extLst>
          </p:cNvPr>
          <p:cNvSpPr/>
          <p:nvPr/>
        </p:nvSpPr>
        <p:spPr>
          <a:xfrm>
            <a:off x="9662106" y="2271599"/>
            <a:ext cx="128014" cy="169830"/>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Down Arrow 11">
            <a:extLst>
              <a:ext uri="{FF2B5EF4-FFF2-40B4-BE49-F238E27FC236}">
                <a16:creationId xmlns:a16="http://schemas.microsoft.com/office/drawing/2014/main" id="{38E8F636-46FA-4821-A94C-01E4937859BE}"/>
              </a:ext>
            </a:extLst>
          </p:cNvPr>
          <p:cNvSpPr/>
          <p:nvPr/>
        </p:nvSpPr>
        <p:spPr>
          <a:xfrm rot="10800000">
            <a:off x="9822124" y="2271599"/>
            <a:ext cx="128014" cy="169830"/>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Down Arrow 12">
            <a:extLst>
              <a:ext uri="{FF2B5EF4-FFF2-40B4-BE49-F238E27FC236}">
                <a16:creationId xmlns:a16="http://schemas.microsoft.com/office/drawing/2014/main" id="{C0576E85-B291-4775-A45C-AFDAFBADD6F0}"/>
              </a:ext>
            </a:extLst>
          </p:cNvPr>
          <p:cNvSpPr/>
          <p:nvPr/>
        </p:nvSpPr>
        <p:spPr>
          <a:xfrm rot="16200000">
            <a:off x="10234245" y="1903860"/>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Down Arrow 13">
            <a:extLst>
              <a:ext uri="{FF2B5EF4-FFF2-40B4-BE49-F238E27FC236}">
                <a16:creationId xmlns:a16="http://schemas.microsoft.com/office/drawing/2014/main" id="{5D2D7E51-EA37-45E5-AA77-CC0D15EA3C0C}"/>
              </a:ext>
            </a:extLst>
          </p:cNvPr>
          <p:cNvSpPr/>
          <p:nvPr/>
        </p:nvSpPr>
        <p:spPr>
          <a:xfrm rot="5400000">
            <a:off x="10234245" y="2039724"/>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Down Arrow 14">
            <a:extLst>
              <a:ext uri="{FF2B5EF4-FFF2-40B4-BE49-F238E27FC236}">
                <a16:creationId xmlns:a16="http://schemas.microsoft.com/office/drawing/2014/main" id="{A7C473DC-CF0B-4B66-9B2E-30D826984031}"/>
              </a:ext>
            </a:extLst>
          </p:cNvPr>
          <p:cNvSpPr/>
          <p:nvPr/>
        </p:nvSpPr>
        <p:spPr>
          <a:xfrm rot="16200000">
            <a:off x="10234245" y="2515249"/>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Down Arrow 15">
            <a:extLst>
              <a:ext uri="{FF2B5EF4-FFF2-40B4-BE49-F238E27FC236}">
                <a16:creationId xmlns:a16="http://schemas.microsoft.com/office/drawing/2014/main" id="{1C13BA2D-3F27-40F3-B894-3B99F05320CD}"/>
              </a:ext>
            </a:extLst>
          </p:cNvPr>
          <p:cNvSpPr/>
          <p:nvPr/>
        </p:nvSpPr>
        <p:spPr>
          <a:xfrm rot="5400000">
            <a:off x="10234245" y="2651113"/>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Down Arrow 16">
            <a:extLst>
              <a:ext uri="{FF2B5EF4-FFF2-40B4-BE49-F238E27FC236}">
                <a16:creationId xmlns:a16="http://schemas.microsoft.com/office/drawing/2014/main" id="{4190A5D9-ACAE-4C7F-85DF-6858B661943E}"/>
              </a:ext>
            </a:extLst>
          </p:cNvPr>
          <p:cNvSpPr/>
          <p:nvPr/>
        </p:nvSpPr>
        <p:spPr>
          <a:xfrm rot="16200000">
            <a:off x="10234245" y="1224540"/>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Down Arrow 17">
            <a:extLst>
              <a:ext uri="{FF2B5EF4-FFF2-40B4-BE49-F238E27FC236}">
                <a16:creationId xmlns:a16="http://schemas.microsoft.com/office/drawing/2014/main" id="{75C8230D-E872-47EF-ACD9-55A7F69CF77D}"/>
              </a:ext>
            </a:extLst>
          </p:cNvPr>
          <p:cNvSpPr/>
          <p:nvPr/>
        </p:nvSpPr>
        <p:spPr>
          <a:xfrm rot="5400000">
            <a:off x="10234245" y="1360404"/>
            <a:ext cx="135864" cy="192021"/>
          </a:xfrm>
          <a:prstGeom prst="downArrow">
            <a:avLst/>
          </a:prstGeom>
          <a:solidFill>
            <a:schemeClr val="accent1">
              <a:alpha val="4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TextBox 58">
            <a:extLst>
              <a:ext uri="{FF2B5EF4-FFF2-40B4-BE49-F238E27FC236}">
                <a16:creationId xmlns:a16="http://schemas.microsoft.com/office/drawing/2014/main" id="{2B307819-B1E5-4DA7-AD59-9C05D7F938EC}"/>
              </a:ext>
            </a:extLst>
          </p:cNvPr>
          <p:cNvSpPr txBox="1"/>
          <p:nvPr/>
        </p:nvSpPr>
        <p:spPr>
          <a:xfrm>
            <a:off x="179512" y="759635"/>
            <a:ext cx="6978770" cy="523220"/>
          </a:xfrm>
          <a:prstGeom prst="rect">
            <a:avLst/>
          </a:prstGeom>
          <a:noFill/>
        </p:spPr>
        <p:txBody>
          <a:bodyPr wrap="none" rtlCol="0">
            <a:spAutoFit/>
          </a:bodyPr>
          <a:lstStyle/>
          <a:p>
            <a:r>
              <a:rPr lang="el-GR" sz="2800" dirty="0">
                <a:solidFill>
                  <a:schemeClr val="tx2">
                    <a:lumMod val="75000"/>
                  </a:schemeClr>
                </a:solidFill>
              </a:rPr>
              <a:t>Α) Σκοπός και Καθορισμός του Αντικειμένου</a:t>
            </a:r>
          </a:p>
        </p:txBody>
      </p:sp>
    </p:spTree>
    <p:extLst>
      <p:ext uri="{BB962C8B-B14F-4D97-AF65-F5344CB8AC3E}">
        <p14:creationId xmlns:p14="http://schemas.microsoft.com/office/powerpoint/2010/main" val="409901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64400AE-326A-4C7B-87A0-E7552736FBA1}"/>
              </a:ext>
            </a:extLst>
          </p:cNvPr>
          <p:cNvGrpSpPr/>
          <p:nvPr/>
        </p:nvGrpSpPr>
        <p:grpSpPr>
          <a:xfrm>
            <a:off x="2878258" y="2218852"/>
            <a:ext cx="5810030" cy="3980692"/>
            <a:chOff x="5474836" y="2446466"/>
            <a:chExt cx="5810030" cy="3980692"/>
          </a:xfrm>
        </p:grpSpPr>
        <p:pic>
          <p:nvPicPr>
            <p:cNvPr id="43" name="Picture 2">
              <a:extLst>
                <a:ext uri="{FF2B5EF4-FFF2-40B4-BE49-F238E27FC236}">
                  <a16:creationId xmlns:a16="http://schemas.microsoft.com/office/drawing/2014/main" id="{55741B0F-0D29-4F37-9888-24AAAFE66F63}"/>
                </a:ext>
              </a:extLst>
            </p:cNvPr>
            <p:cNvPicPr>
              <a:picLocks noChangeAspect="1" noChangeArrowheads="1"/>
            </p:cNvPicPr>
            <p:nvPr/>
          </p:nvPicPr>
          <p:blipFill>
            <a:blip r:embed="rId2" cstate="print"/>
            <a:srcRect/>
            <a:stretch>
              <a:fillRect/>
            </a:stretch>
          </p:blipFill>
          <p:spPr bwMode="auto">
            <a:xfrm>
              <a:off x="5474836" y="2446466"/>
              <a:ext cx="5420518" cy="3980692"/>
            </a:xfrm>
            <a:prstGeom prst="rect">
              <a:avLst/>
            </a:prstGeom>
            <a:noFill/>
            <a:ln w="9525">
              <a:noFill/>
              <a:miter lim="800000"/>
              <a:headEnd/>
              <a:tailEnd/>
            </a:ln>
          </p:spPr>
        </p:pic>
        <p:sp>
          <p:nvSpPr>
            <p:cNvPr id="2" name="TextBox 1">
              <a:extLst>
                <a:ext uri="{FF2B5EF4-FFF2-40B4-BE49-F238E27FC236}">
                  <a16:creationId xmlns:a16="http://schemas.microsoft.com/office/drawing/2014/main" id="{6FC89AEC-2AA5-4101-9C77-D7E30019ABAA}"/>
                </a:ext>
              </a:extLst>
            </p:cNvPr>
            <p:cNvSpPr txBox="1"/>
            <p:nvPr/>
          </p:nvSpPr>
          <p:spPr>
            <a:xfrm>
              <a:off x="9417720" y="4938250"/>
              <a:ext cx="1867146" cy="261610"/>
            </a:xfrm>
            <a:prstGeom prst="rect">
              <a:avLst/>
            </a:prstGeom>
            <a:solidFill>
              <a:schemeClr val="bg1"/>
            </a:solidFill>
          </p:spPr>
          <p:txBody>
            <a:bodyPr wrap="square" rtlCol="0">
              <a:spAutoFit/>
            </a:bodyPr>
            <a:lstStyle/>
            <a:p>
              <a:r>
                <a:rPr lang="el-GR" sz="1100" dirty="0">
                  <a:solidFill>
                    <a:schemeClr val="accent6">
                      <a:lumMod val="50000"/>
                    </a:schemeClr>
                  </a:solidFill>
                  <a:ea typeface="Verdana" panose="020B0604030504040204" pitchFamily="34" charset="0"/>
                </a:rPr>
                <a:t>Ανεκμετάλλευτη ενέργεια </a:t>
              </a:r>
              <a:endParaRPr lang="en-US" sz="1100" dirty="0">
                <a:solidFill>
                  <a:schemeClr val="accent6">
                    <a:lumMod val="50000"/>
                  </a:schemeClr>
                </a:solidFill>
                <a:ea typeface="Verdana" panose="020B0604030504040204" pitchFamily="34" charset="0"/>
              </a:endParaRPr>
            </a:p>
          </p:txBody>
        </p:sp>
      </p:gr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13</a:t>
            </a:fld>
            <a:endParaRPr lang="en-GB"/>
          </a:p>
        </p:txBody>
      </p:sp>
      <p:sp>
        <p:nvSpPr>
          <p:cNvPr id="20" name="Title 3">
            <a:extLst>
              <a:ext uri="{FF2B5EF4-FFF2-40B4-BE49-F238E27FC236}">
                <a16:creationId xmlns:a16="http://schemas.microsoft.com/office/drawing/2014/main" id="{E30B4ED0-7A2F-4FE6-82F5-17990ED01482}"/>
              </a:ext>
            </a:extLst>
          </p:cNvPr>
          <p:cNvSpPr txBox="1">
            <a:spLocks/>
          </p:cNvSpPr>
          <p:nvPr/>
        </p:nvSpPr>
        <p:spPr>
          <a:xfrm>
            <a:off x="408214" y="219354"/>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Εφαρμογή Αποτίμηση Κύκλου Ζωής (ΑΚΖ-</a:t>
            </a:r>
            <a:r>
              <a:rPr lang="en-US" sz="3200" dirty="0">
                <a:solidFill>
                  <a:srgbClr val="357DA8"/>
                </a:solidFill>
                <a:latin typeface="+mn-lt"/>
                <a:ea typeface="Verdana" panose="020B0604030504040204" pitchFamily="34" charset="0"/>
              </a:rPr>
              <a:t>LCA</a:t>
            </a:r>
            <a:r>
              <a:rPr lang="el-GR" sz="3200" dirty="0">
                <a:solidFill>
                  <a:srgbClr val="357DA8"/>
                </a:solidFill>
                <a:latin typeface="+mn-lt"/>
                <a:ea typeface="Verdana" panose="020B0604030504040204" pitchFamily="34" charset="0"/>
              </a:rPr>
              <a:t>)</a:t>
            </a:r>
            <a:endParaRPr lang="en-US" sz="3200" dirty="0">
              <a:solidFill>
                <a:srgbClr val="357DA8"/>
              </a:solidFill>
              <a:latin typeface="+mn-lt"/>
              <a:ea typeface="Verdana" panose="020B0604030504040204" pitchFamily="34" charset="0"/>
            </a:endParaRPr>
          </a:p>
          <a:p>
            <a:pPr algn="ctr"/>
            <a:endParaRPr lang="en-US" sz="3200" dirty="0">
              <a:solidFill>
                <a:srgbClr val="357DA8"/>
              </a:solidFill>
              <a:latin typeface="+mn-lt"/>
              <a:ea typeface="Verdana" panose="020B0604030504040204" pitchFamily="34" charset="0"/>
            </a:endParaRPr>
          </a:p>
        </p:txBody>
      </p:sp>
      <p:sp>
        <p:nvSpPr>
          <p:cNvPr id="44" name="Rounded Rectangle 3">
            <a:extLst>
              <a:ext uri="{FF2B5EF4-FFF2-40B4-BE49-F238E27FC236}">
                <a16:creationId xmlns:a16="http://schemas.microsoft.com/office/drawing/2014/main" id="{9A0CBF47-BC6D-4EED-AC1C-81D627463764}"/>
              </a:ext>
            </a:extLst>
          </p:cNvPr>
          <p:cNvSpPr/>
          <p:nvPr/>
        </p:nvSpPr>
        <p:spPr>
          <a:xfrm>
            <a:off x="9519201" y="1025967"/>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45" name="Rounded Rectangle 4">
            <a:extLst>
              <a:ext uri="{FF2B5EF4-FFF2-40B4-BE49-F238E27FC236}">
                <a16:creationId xmlns:a16="http://schemas.microsoft.com/office/drawing/2014/main" id="{36D0F9E0-23D7-40D6-9105-659DF96A368F}"/>
              </a:ext>
            </a:extLst>
          </p:cNvPr>
          <p:cNvSpPr/>
          <p:nvPr/>
        </p:nvSpPr>
        <p:spPr>
          <a:xfrm>
            <a:off x="9231169" y="1746047"/>
            <a:ext cx="1120124" cy="50405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Απογραφή δεδομένων</a:t>
            </a:r>
          </a:p>
        </p:txBody>
      </p:sp>
      <p:sp>
        <p:nvSpPr>
          <p:cNvPr id="46" name="Rounded Rectangle 5">
            <a:extLst>
              <a:ext uri="{FF2B5EF4-FFF2-40B4-BE49-F238E27FC236}">
                <a16:creationId xmlns:a16="http://schemas.microsoft.com/office/drawing/2014/main" id="{FDE512C6-00BF-45AE-BAF5-1097FDC172E2}"/>
              </a:ext>
            </a:extLst>
          </p:cNvPr>
          <p:cNvSpPr/>
          <p:nvPr/>
        </p:nvSpPr>
        <p:spPr>
          <a:xfrm>
            <a:off x="9519201" y="2388683"/>
            <a:ext cx="832092" cy="475525"/>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47" name="Rounded Rectangle 6">
            <a:extLst>
              <a:ext uri="{FF2B5EF4-FFF2-40B4-BE49-F238E27FC236}">
                <a16:creationId xmlns:a16="http://schemas.microsoft.com/office/drawing/2014/main" id="{30670581-D73D-4BBB-B8AB-7A46DA9CC8C1}"/>
              </a:ext>
            </a:extLst>
          </p:cNvPr>
          <p:cNvSpPr/>
          <p:nvPr/>
        </p:nvSpPr>
        <p:spPr>
          <a:xfrm>
            <a:off x="10543315" y="1097974"/>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48" name="Down Arrow 7">
            <a:extLst>
              <a:ext uri="{FF2B5EF4-FFF2-40B4-BE49-F238E27FC236}">
                <a16:creationId xmlns:a16="http://schemas.microsoft.com/office/drawing/2014/main" id="{65017AD5-8723-477B-931E-EC9E07C6CC7F}"/>
              </a:ext>
            </a:extLst>
          </p:cNvPr>
          <p:cNvSpPr/>
          <p:nvPr/>
        </p:nvSpPr>
        <p:spPr>
          <a:xfrm>
            <a:off x="9807233" y="1573499"/>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Down Arrow 8">
            <a:extLst>
              <a:ext uri="{FF2B5EF4-FFF2-40B4-BE49-F238E27FC236}">
                <a16:creationId xmlns:a16="http://schemas.microsoft.com/office/drawing/2014/main" id="{F3FF973F-1275-4DA5-BE93-E795668FADAB}"/>
              </a:ext>
            </a:extLst>
          </p:cNvPr>
          <p:cNvSpPr/>
          <p:nvPr/>
        </p:nvSpPr>
        <p:spPr>
          <a:xfrm rot="10800000">
            <a:off x="9967251" y="1573499"/>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Down Arrow 9">
            <a:extLst>
              <a:ext uri="{FF2B5EF4-FFF2-40B4-BE49-F238E27FC236}">
                <a16:creationId xmlns:a16="http://schemas.microsoft.com/office/drawing/2014/main" id="{A230CB8E-CC01-44FA-AE1D-5207760021A0}"/>
              </a:ext>
            </a:extLst>
          </p:cNvPr>
          <p:cNvSpPr/>
          <p:nvPr/>
        </p:nvSpPr>
        <p:spPr>
          <a:xfrm>
            <a:off x="9807233" y="2218853"/>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Down Arrow 10">
            <a:extLst>
              <a:ext uri="{FF2B5EF4-FFF2-40B4-BE49-F238E27FC236}">
                <a16:creationId xmlns:a16="http://schemas.microsoft.com/office/drawing/2014/main" id="{0B0CA20B-82B4-4118-8A0C-7D0819494B6B}"/>
              </a:ext>
            </a:extLst>
          </p:cNvPr>
          <p:cNvSpPr/>
          <p:nvPr/>
        </p:nvSpPr>
        <p:spPr>
          <a:xfrm rot="10800000">
            <a:off x="9967251" y="2218853"/>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Down Arrow 11">
            <a:extLst>
              <a:ext uri="{FF2B5EF4-FFF2-40B4-BE49-F238E27FC236}">
                <a16:creationId xmlns:a16="http://schemas.microsoft.com/office/drawing/2014/main" id="{8CCA2565-426B-4B50-A492-F592AE4B8F0D}"/>
              </a:ext>
            </a:extLst>
          </p:cNvPr>
          <p:cNvSpPr/>
          <p:nvPr/>
        </p:nvSpPr>
        <p:spPr>
          <a:xfrm rot="16200000">
            <a:off x="10379372" y="185111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Down Arrow 12">
            <a:extLst>
              <a:ext uri="{FF2B5EF4-FFF2-40B4-BE49-F238E27FC236}">
                <a16:creationId xmlns:a16="http://schemas.microsoft.com/office/drawing/2014/main" id="{DE548ACE-B9EE-4A6A-BE6B-264B54F3E035}"/>
              </a:ext>
            </a:extLst>
          </p:cNvPr>
          <p:cNvSpPr/>
          <p:nvPr/>
        </p:nvSpPr>
        <p:spPr>
          <a:xfrm rot="5400000">
            <a:off x="10379372" y="1986978"/>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Down Arrow 13">
            <a:extLst>
              <a:ext uri="{FF2B5EF4-FFF2-40B4-BE49-F238E27FC236}">
                <a16:creationId xmlns:a16="http://schemas.microsoft.com/office/drawing/2014/main" id="{639C12F4-68E3-4B68-82B7-54D2EF045705}"/>
              </a:ext>
            </a:extLst>
          </p:cNvPr>
          <p:cNvSpPr/>
          <p:nvPr/>
        </p:nvSpPr>
        <p:spPr>
          <a:xfrm rot="16200000">
            <a:off x="10379372" y="2462503"/>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Down Arrow 14">
            <a:extLst>
              <a:ext uri="{FF2B5EF4-FFF2-40B4-BE49-F238E27FC236}">
                <a16:creationId xmlns:a16="http://schemas.microsoft.com/office/drawing/2014/main" id="{43C26178-5E00-49FF-9477-02827D9134F9}"/>
              </a:ext>
            </a:extLst>
          </p:cNvPr>
          <p:cNvSpPr/>
          <p:nvPr/>
        </p:nvSpPr>
        <p:spPr>
          <a:xfrm rot="5400000">
            <a:off x="10379372" y="2598367"/>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Down Arrow 15">
            <a:extLst>
              <a:ext uri="{FF2B5EF4-FFF2-40B4-BE49-F238E27FC236}">
                <a16:creationId xmlns:a16="http://schemas.microsoft.com/office/drawing/2014/main" id="{1A57A4E2-BB05-4044-A85D-6D1798C5A3D7}"/>
              </a:ext>
            </a:extLst>
          </p:cNvPr>
          <p:cNvSpPr/>
          <p:nvPr/>
        </p:nvSpPr>
        <p:spPr>
          <a:xfrm rot="16200000">
            <a:off x="10379372" y="117179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7" name="Down Arrow 16">
            <a:extLst>
              <a:ext uri="{FF2B5EF4-FFF2-40B4-BE49-F238E27FC236}">
                <a16:creationId xmlns:a16="http://schemas.microsoft.com/office/drawing/2014/main" id="{F005594B-2DC1-4E81-8A1E-B3350223E9D7}"/>
              </a:ext>
            </a:extLst>
          </p:cNvPr>
          <p:cNvSpPr/>
          <p:nvPr/>
        </p:nvSpPr>
        <p:spPr>
          <a:xfrm rot="5400000">
            <a:off x="10379372" y="1307658"/>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9" name="Rectangle 58">
            <a:extLst>
              <a:ext uri="{FF2B5EF4-FFF2-40B4-BE49-F238E27FC236}">
                <a16:creationId xmlns:a16="http://schemas.microsoft.com/office/drawing/2014/main" id="{382F1900-196F-48A2-A189-568768AA3BC7}"/>
              </a:ext>
            </a:extLst>
          </p:cNvPr>
          <p:cNvSpPr/>
          <p:nvPr/>
        </p:nvSpPr>
        <p:spPr>
          <a:xfrm>
            <a:off x="944607" y="1587381"/>
            <a:ext cx="7200800"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l-GR" sz="2800" b="1" dirty="0">
                <a:solidFill>
                  <a:schemeClr val="tx1"/>
                </a:solidFill>
              </a:rPr>
              <a:t>Β) Απογραφή Δεδομένων (</a:t>
            </a:r>
            <a:r>
              <a:rPr lang="en-US" sz="2800" b="1" dirty="0">
                <a:solidFill>
                  <a:schemeClr val="tx1"/>
                </a:solidFill>
              </a:rPr>
              <a:t>Inventory Analysis)</a:t>
            </a:r>
          </a:p>
          <a:p>
            <a:pPr>
              <a:buFontTx/>
              <a:buChar char="-"/>
            </a:pPr>
            <a:r>
              <a:rPr lang="el-GR" sz="2400" dirty="0"/>
              <a:t>Δεδομένα από τον σχεδιασμό της διεργασίας  (εισροών/εκροών μάζας, ενέργειας)</a:t>
            </a:r>
          </a:p>
          <a:p>
            <a:pPr>
              <a:buFontTx/>
              <a:buChar char="-"/>
            </a:pPr>
            <a:r>
              <a:rPr lang="el-GR" sz="2400" dirty="0"/>
              <a:t>Υπολογισμός των περιβαλλοντικών δεδομένων</a:t>
            </a:r>
          </a:p>
        </p:txBody>
      </p:sp>
    </p:spTree>
    <p:extLst>
      <p:ext uri="{BB962C8B-B14F-4D97-AF65-F5344CB8AC3E}">
        <p14:creationId xmlns:p14="http://schemas.microsoft.com/office/powerpoint/2010/main" val="1257941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9"/>
                                        </p:tgtEl>
                                      </p:cBhvr>
                                      <p:by x="70000" y="70000"/>
                                    </p:animScale>
                                  </p:childTnLst>
                                </p:cTn>
                              </p:par>
                            </p:childTnLst>
                          </p:cTn>
                        </p:par>
                        <p:par>
                          <p:cTn id="7" fill="hold">
                            <p:stCondLst>
                              <p:cond delay="2000"/>
                            </p:stCondLst>
                            <p:childTnLst>
                              <p:par>
                                <p:cTn id="8" presetID="64" presetClass="path" presetSubtype="0" accel="50000" decel="50000" fill="hold" grpId="1" nodeType="afterEffect">
                                  <p:stCondLst>
                                    <p:cond delay="0"/>
                                  </p:stCondLst>
                                  <p:childTnLst>
                                    <p:animMotion origin="layout" path="M 3.54167E-6 -1.85185E-6 L -0.09961 -0.25717 " pathEditMode="relative" rAng="0" ptsTypes="AA">
                                      <p:cBhvr>
                                        <p:cTn id="9" dur="2000" fill="hold"/>
                                        <p:tgtEl>
                                          <p:spTgt spid="59"/>
                                        </p:tgtEl>
                                        <p:attrNameLst>
                                          <p:attrName>ppt_x</p:attrName>
                                          <p:attrName>ppt_y</p:attrName>
                                        </p:attrNameLst>
                                      </p:cBhvr>
                                      <p:rCtr x="-4987" y="-1287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14</a:t>
            </a:fld>
            <a:endParaRPr lang="en-GB"/>
          </a:p>
        </p:txBody>
      </p:sp>
      <p:sp>
        <p:nvSpPr>
          <p:cNvPr id="20" name="Title 3">
            <a:extLst>
              <a:ext uri="{FF2B5EF4-FFF2-40B4-BE49-F238E27FC236}">
                <a16:creationId xmlns:a16="http://schemas.microsoft.com/office/drawing/2014/main" id="{E30B4ED0-7A2F-4FE6-82F5-17990ED01482}"/>
              </a:ext>
            </a:extLst>
          </p:cNvPr>
          <p:cNvSpPr txBox="1">
            <a:spLocks/>
          </p:cNvSpPr>
          <p:nvPr/>
        </p:nvSpPr>
        <p:spPr>
          <a:xfrm>
            <a:off x="408214" y="219354"/>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Εφαρμογή</a:t>
            </a:r>
            <a:r>
              <a:rPr lang="el-GR" sz="3200" dirty="0">
                <a:solidFill>
                  <a:srgbClr val="357DA8"/>
                </a:solidFill>
                <a:latin typeface="Verdana" panose="020B0604030504040204" pitchFamily="34" charset="0"/>
                <a:ea typeface="Verdana" panose="020B0604030504040204" pitchFamily="34" charset="0"/>
                <a:cs typeface="Verdana" panose="020B0604030504040204" pitchFamily="34" charset="0"/>
              </a:rPr>
              <a:t> </a:t>
            </a:r>
            <a:r>
              <a:rPr lang="el-GR" sz="3200" dirty="0">
                <a:solidFill>
                  <a:srgbClr val="357DA8"/>
                </a:solidFill>
                <a:latin typeface="+mn-lt"/>
                <a:ea typeface="Verdana" panose="020B0604030504040204" pitchFamily="34" charset="0"/>
              </a:rPr>
              <a:t>Αποτίμηση Κύκλου Ζωής (ΑΚΖ-</a:t>
            </a:r>
            <a:r>
              <a:rPr lang="en-US" sz="3200" dirty="0">
                <a:solidFill>
                  <a:srgbClr val="357DA8"/>
                </a:solidFill>
                <a:latin typeface="+mn-lt"/>
                <a:ea typeface="Verdana" panose="020B0604030504040204" pitchFamily="34" charset="0"/>
              </a:rPr>
              <a:t>LCA</a:t>
            </a:r>
            <a:r>
              <a:rPr lang="el-GR" sz="3200" dirty="0">
                <a:solidFill>
                  <a:srgbClr val="357DA8"/>
                </a:solidFill>
                <a:latin typeface="+mn-lt"/>
                <a:ea typeface="Verdana" panose="020B0604030504040204" pitchFamily="34" charset="0"/>
              </a:rPr>
              <a:t>)</a:t>
            </a:r>
            <a:endParaRPr lang="en-US" sz="3200" dirty="0">
              <a:solidFill>
                <a:srgbClr val="357DA8"/>
              </a:solidFill>
              <a:latin typeface="+mn-lt"/>
              <a:ea typeface="Verdana" panose="020B0604030504040204" pitchFamily="34" charset="0"/>
            </a:endParaRPr>
          </a:p>
        </p:txBody>
      </p:sp>
      <p:sp>
        <p:nvSpPr>
          <p:cNvPr id="22" name="Title 23">
            <a:extLst>
              <a:ext uri="{FF2B5EF4-FFF2-40B4-BE49-F238E27FC236}">
                <a16:creationId xmlns:a16="http://schemas.microsoft.com/office/drawing/2014/main" id="{20F3CBB6-11EF-4F7B-85A3-AC2B95EDD213}"/>
              </a:ext>
            </a:extLst>
          </p:cNvPr>
          <p:cNvSpPr txBox="1">
            <a:spLocks/>
          </p:cNvSpPr>
          <p:nvPr/>
        </p:nvSpPr>
        <p:spPr>
          <a:xfrm>
            <a:off x="1336430" y="951801"/>
            <a:ext cx="6336704" cy="576064"/>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0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mj-cs"/>
              </a:rPr>
              <a:t>Εκτίμηση επιπτώσεων (</a:t>
            </a:r>
            <a:r>
              <a:rPr lang="en-US" sz="2000" dirty="0">
                <a:solidFill>
                  <a:schemeClr val="tx2"/>
                </a:solidFill>
                <a:latin typeface="Verdana" panose="020B0604030504040204" pitchFamily="34" charset="0"/>
                <a:ea typeface="Verdana" panose="020B0604030504040204" pitchFamily="34" charset="0"/>
                <a:cs typeface="+mj-cs"/>
              </a:rPr>
              <a:t>Impact Assessment)</a:t>
            </a:r>
            <a:endParaRPr kumimoji="0" lang="el-GR" sz="2000" b="0"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mj-cs"/>
            </a:endParaRPr>
          </a:p>
        </p:txBody>
      </p:sp>
      <p:sp>
        <p:nvSpPr>
          <p:cNvPr id="23" name="Rounded Rectangle 4">
            <a:extLst>
              <a:ext uri="{FF2B5EF4-FFF2-40B4-BE49-F238E27FC236}">
                <a16:creationId xmlns:a16="http://schemas.microsoft.com/office/drawing/2014/main" id="{F65DED82-2F75-41DD-87E5-8F42D88F0D8E}"/>
              </a:ext>
            </a:extLst>
          </p:cNvPr>
          <p:cNvSpPr/>
          <p:nvPr/>
        </p:nvSpPr>
        <p:spPr>
          <a:xfrm>
            <a:off x="9304973" y="879036"/>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24" name="Rounded Rectangle 5">
            <a:extLst>
              <a:ext uri="{FF2B5EF4-FFF2-40B4-BE49-F238E27FC236}">
                <a16:creationId xmlns:a16="http://schemas.microsoft.com/office/drawing/2014/main" id="{712F6AC1-B037-4E8E-AA12-EFBCC60E9248}"/>
              </a:ext>
            </a:extLst>
          </p:cNvPr>
          <p:cNvSpPr/>
          <p:nvPr/>
        </p:nvSpPr>
        <p:spPr>
          <a:xfrm>
            <a:off x="9232965" y="1599116"/>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25" name="Rounded Rectangle 6">
            <a:extLst>
              <a:ext uri="{FF2B5EF4-FFF2-40B4-BE49-F238E27FC236}">
                <a16:creationId xmlns:a16="http://schemas.microsoft.com/office/drawing/2014/main" id="{9CE31EAA-B347-4C9C-9040-0115666D6BFA}"/>
              </a:ext>
            </a:extLst>
          </p:cNvPr>
          <p:cNvSpPr/>
          <p:nvPr/>
        </p:nvSpPr>
        <p:spPr>
          <a:xfrm>
            <a:off x="8800917" y="2247188"/>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26" name="Rounded Rectangle 7">
            <a:extLst>
              <a:ext uri="{FF2B5EF4-FFF2-40B4-BE49-F238E27FC236}">
                <a16:creationId xmlns:a16="http://schemas.microsoft.com/office/drawing/2014/main" id="{D5053F0A-79F5-47D6-9A96-D1232754E49C}"/>
              </a:ext>
            </a:extLst>
          </p:cNvPr>
          <p:cNvSpPr/>
          <p:nvPr/>
        </p:nvSpPr>
        <p:spPr>
          <a:xfrm>
            <a:off x="10329087" y="951043"/>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27" name="Down Arrow 8">
            <a:extLst>
              <a:ext uri="{FF2B5EF4-FFF2-40B4-BE49-F238E27FC236}">
                <a16:creationId xmlns:a16="http://schemas.microsoft.com/office/drawing/2014/main" id="{CDF0F123-B3A5-412D-AC12-CA27D2AC2369}"/>
              </a:ext>
            </a:extLst>
          </p:cNvPr>
          <p:cNvSpPr/>
          <p:nvPr/>
        </p:nvSpPr>
        <p:spPr>
          <a:xfrm>
            <a:off x="9593005" y="14265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9">
            <a:extLst>
              <a:ext uri="{FF2B5EF4-FFF2-40B4-BE49-F238E27FC236}">
                <a16:creationId xmlns:a16="http://schemas.microsoft.com/office/drawing/2014/main" id="{7732A8FE-85A9-44DF-BF0D-FB34BC90C091}"/>
              </a:ext>
            </a:extLst>
          </p:cNvPr>
          <p:cNvSpPr/>
          <p:nvPr/>
        </p:nvSpPr>
        <p:spPr>
          <a:xfrm rot="10800000">
            <a:off x="9753023" y="14265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10">
            <a:extLst>
              <a:ext uri="{FF2B5EF4-FFF2-40B4-BE49-F238E27FC236}">
                <a16:creationId xmlns:a16="http://schemas.microsoft.com/office/drawing/2014/main" id="{DEA9CE74-E2B5-4839-9B8E-9DFFF3E7B4E4}"/>
              </a:ext>
            </a:extLst>
          </p:cNvPr>
          <p:cNvSpPr/>
          <p:nvPr/>
        </p:nvSpPr>
        <p:spPr>
          <a:xfrm>
            <a:off x="9593005" y="2103172"/>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11">
            <a:extLst>
              <a:ext uri="{FF2B5EF4-FFF2-40B4-BE49-F238E27FC236}">
                <a16:creationId xmlns:a16="http://schemas.microsoft.com/office/drawing/2014/main" id="{3E71AED5-58AF-413B-94E1-F807ABF82628}"/>
              </a:ext>
            </a:extLst>
          </p:cNvPr>
          <p:cNvSpPr/>
          <p:nvPr/>
        </p:nvSpPr>
        <p:spPr>
          <a:xfrm rot="10800000">
            <a:off x="9753023" y="2103172"/>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12">
            <a:extLst>
              <a:ext uri="{FF2B5EF4-FFF2-40B4-BE49-F238E27FC236}">
                <a16:creationId xmlns:a16="http://schemas.microsoft.com/office/drawing/2014/main" id="{30B3D6CD-5153-4CD1-BA45-B461736BC965}"/>
              </a:ext>
            </a:extLst>
          </p:cNvPr>
          <p:cNvSpPr/>
          <p:nvPr/>
        </p:nvSpPr>
        <p:spPr>
          <a:xfrm rot="16200000">
            <a:off x="10165144" y="1704183"/>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Down Arrow 13">
            <a:extLst>
              <a:ext uri="{FF2B5EF4-FFF2-40B4-BE49-F238E27FC236}">
                <a16:creationId xmlns:a16="http://schemas.microsoft.com/office/drawing/2014/main" id="{440D9CE9-2017-4AFF-A111-BFDF4200212E}"/>
              </a:ext>
            </a:extLst>
          </p:cNvPr>
          <p:cNvSpPr/>
          <p:nvPr/>
        </p:nvSpPr>
        <p:spPr>
          <a:xfrm rot="5400000">
            <a:off x="10165144" y="1840047"/>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Down Arrow 14">
            <a:extLst>
              <a:ext uri="{FF2B5EF4-FFF2-40B4-BE49-F238E27FC236}">
                <a16:creationId xmlns:a16="http://schemas.microsoft.com/office/drawing/2014/main" id="{252B1F9D-09F9-489B-8E70-D8041B5C15A4}"/>
              </a:ext>
            </a:extLst>
          </p:cNvPr>
          <p:cNvSpPr/>
          <p:nvPr/>
        </p:nvSpPr>
        <p:spPr>
          <a:xfrm rot="16200000">
            <a:off x="10165144" y="2321008"/>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Down Arrow 15">
            <a:extLst>
              <a:ext uri="{FF2B5EF4-FFF2-40B4-BE49-F238E27FC236}">
                <a16:creationId xmlns:a16="http://schemas.microsoft.com/office/drawing/2014/main" id="{F892D199-F691-4B3C-8085-397161B3DE28}"/>
              </a:ext>
            </a:extLst>
          </p:cNvPr>
          <p:cNvSpPr/>
          <p:nvPr/>
        </p:nvSpPr>
        <p:spPr>
          <a:xfrm rot="5400000">
            <a:off x="10165144" y="2456872"/>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Down Arrow 16">
            <a:extLst>
              <a:ext uri="{FF2B5EF4-FFF2-40B4-BE49-F238E27FC236}">
                <a16:creationId xmlns:a16="http://schemas.microsoft.com/office/drawing/2014/main" id="{61EC561E-6C34-46BC-8997-0D1D28C095D4}"/>
              </a:ext>
            </a:extLst>
          </p:cNvPr>
          <p:cNvSpPr/>
          <p:nvPr/>
        </p:nvSpPr>
        <p:spPr>
          <a:xfrm rot="16200000">
            <a:off x="10165144" y="1024863"/>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Down Arrow 17">
            <a:extLst>
              <a:ext uri="{FF2B5EF4-FFF2-40B4-BE49-F238E27FC236}">
                <a16:creationId xmlns:a16="http://schemas.microsoft.com/office/drawing/2014/main" id="{B3A5E25E-5324-4690-9D15-AC5D35E88864}"/>
              </a:ext>
            </a:extLst>
          </p:cNvPr>
          <p:cNvSpPr/>
          <p:nvPr/>
        </p:nvSpPr>
        <p:spPr>
          <a:xfrm rot="5400000">
            <a:off x="10165144" y="1160727"/>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8" name="Picture 2">
            <a:extLst>
              <a:ext uri="{FF2B5EF4-FFF2-40B4-BE49-F238E27FC236}">
                <a16:creationId xmlns:a16="http://schemas.microsoft.com/office/drawing/2014/main" id="{7D3EB9F5-377A-4BFC-9CB0-D85F451E015E}"/>
              </a:ext>
            </a:extLst>
          </p:cNvPr>
          <p:cNvPicPr>
            <a:picLocks noChangeAspect="1" noChangeArrowheads="1"/>
          </p:cNvPicPr>
          <p:nvPr/>
        </p:nvPicPr>
        <p:blipFill>
          <a:blip r:embed="rId2" cstate="print"/>
          <a:srcRect/>
          <a:stretch>
            <a:fillRect/>
          </a:stretch>
        </p:blipFill>
        <p:spPr bwMode="auto">
          <a:xfrm>
            <a:off x="749586" y="2247188"/>
            <a:ext cx="5164865" cy="2857602"/>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184564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15</a:t>
            </a:fld>
            <a:endParaRPr lang="en-GB"/>
          </a:p>
        </p:txBody>
      </p:sp>
      <p:sp>
        <p:nvSpPr>
          <p:cNvPr id="20" name="Title 3">
            <a:extLst>
              <a:ext uri="{FF2B5EF4-FFF2-40B4-BE49-F238E27FC236}">
                <a16:creationId xmlns:a16="http://schemas.microsoft.com/office/drawing/2014/main" id="{E30B4ED0-7A2F-4FE6-82F5-17990ED01482}"/>
              </a:ext>
            </a:extLst>
          </p:cNvPr>
          <p:cNvSpPr txBox="1">
            <a:spLocks/>
          </p:cNvSpPr>
          <p:nvPr/>
        </p:nvSpPr>
        <p:spPr>
          <a:xfrm>
            <a:off x="408214" y="280300"/>
            <a:ext cx="11375571" cy="625145"/>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Λογισμικά για την </a:t>
            </a:r>
            <a:r>
              <a:rPr lang="el-GR" sz="3200" dirty="0">
                <a:solidFill>
                  <a:srgbClr val="357DA8"/>
                </a:solidFill>
                <a:latin typeface="+mn-lt"/>
                <a:ea typeface="Verdana" panose="020B0604030504040204" pitchFamily="34" charset="0"/>
              </a:rPr>
              <a:t>Εφαρμογή Αποτίμησης Κύκλου Ζωής (ΑΚΖ-</a:t>
            </a:r>
            <a:r>
              <a:rPr lang="en-US" sz="3200" dirty="0">
                <a:solidFill>
                  <a:srgbClr val="357DA8"/>
                </a:solidFill>
                <a:latin typeface="+mn-lt"/>
                <a:ea typeface="Verdana" panose="020B0604030504040204" pitchFamily="34" charset="0"/>
              </a:rPr>
              <a:t>LCA</a:t>
            </a:r>
            <a:r>
              <a:rPr lang="el-GR" sz="3200" dirty="0">
                <a:solidFill>
                  <a:srgbClr val="357DA8"/>
                </a:solidFill>
                <a:latin typeface="+mn-lt"/>
                <a:ea typeface="Verdana" panose="020B0604030504040204" pitchFamily="34" charset="0"/>
              </a:rPr>
              <a:t>)</a:t>
            </a:r>
            <a:endParaRPr lang="en-US" sz="3200" dirty="0">
              <a:solidFill>
                <a:srgbClr val="357DA8"/>
              </a:solidFill>
              <a:latin typeface="+mn-lt"/>
              <a:ea typeface="Verdana" panose="020B0604030504040204" pitchFamily="34" charset="0"/>
            </a:endParaRPr>
          </a:p>
          <a:p>
            <a:pPr algn="ct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37" name="Content Placeholder 2">
            <a:extLst>
              <a:ext uri="{FF2B5EF4-FFF2-40B4-BE49-F238E27FC236}">
                <a16:creationId xmlns:a16="http://schemas.microsoft.com/office/drawing/2014/main" id="{C2F2DAEA-046E-4384-B259-32A04FFC492B}"/>
              </a:ext>
            </a:extLst>
          </p:cNvPr>
          <p:cNvSpPr txBox="1">
            <a:spLocks/>
          </p:cNvSpPr>
          <p:nvPr/>
        </p:nvSpPr>
        <p:spPr>
          <a:xfrm>
            <a:off x="828039" y="1366520"/>
            <a:ext cx="9906221"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el-GR" sz="2000" dirty="0">
                <a:latin typeface="Verdana" panose="020B0604030504040204" pitchFamily="34" charset="0"/>
                <a:ea typeface="Verdana" panose="020B0604030504040204" pitchFamily="34" charset="0"/>
              </a:rPr>
              <a:t>Αρκετά λογισμικά περιέχουν λεπτομερής βιβλιοθήκες</a:t>
            </a:r>
          </a:p>
          <a:p>
            <a:pPr lvl="1">
              <a:lnSpc>
                <a:spcPct val="125000"/>
              </a:lnSpc>
            </a:pPr>
            <a:r>
              <a:rPr lang="el-GR" sz="2000" dirty="0">
                <a:latin typeface="Verdana" panose="020B0604030504040204" pitchFamily="34" charset="0"/>
                <a:ea typeface="Verdana" panose="020B0604030504040204" pitchFamily="34" charset="0"/>
              </a:rPr>
              <a:t>Πολλά δεδομένα ανανεώνονται συχνά</a:t>
            </a:r>
          </a:p>
          <a:p>
            <a:pPr lvl="1">
              <a:lnSpc>
                <a:spcPct val="125000"/>
              </a:lnSpc>
            </a:pPr>
            <a:r>
              <a:rPr lang="el-GR" sz="2000" dirty="0">
                <a:latin typeface="Verdana" panose="020B0604030504040204" pitchFamily="34" charset="0"/>
                <a:ea typeface="Verdana" panose="020B0604030504040204" pitchFamily="34" charset="0"/>
              </a:rPr>
              <a:t>Συνήθως πραγματοποιούν και τους υπολογισμούς για μέτρηση περιβαλλοντικών επιπτώσεων</a:t>
            </a:r>
          </a:p>
          <a:p>
            <a:pPr lvl="1">
              <a:lnSpc>
                <a:spcPct val="125000"/>
              </a:lnSpc>
            </a:pPr>
            <a:endParaRPr lang="el-GR" sz="2000" dirty="0">
              <a:latin typeface="Verdana" panose="020B0604030504040204" pitchFamily="34" charset="0"/>
              <a:ea typeface="Verdana" panose="020B0604030504040204" pitchFamily="34" charset="0"/>
            </a:endParaRPr>
          </a:p>
          <a:p>
            <a:pPr>
              <a:lnSpc>
                <a:spcPct val="125000"/>
              </a:lnSpc>
            </a:pPr>
            <a:r>
              <a:rPr lang="el-GR" sz="2000" dirty="0">
                <a:latin typeface="Verdana" panose="020B0604030504040204" pitchFamily="34" charset="0"/>
                <a:ea typeface="Verdana" panose="020B0604030504040204" pitchFamily="34" charset="0"/>
              </a:rPr>
              <a:t>Τα πιο διαδεδομένα είναι το </a:t>
            </a:r>
            <a:r>
              <a:rPr lang="en-US" sz="2000" dirty="0">
                <a:latin typeface="Verdana" panose="020B0604030504040204" pitchFamily="34" charset="0"/>
                <a:ea typeface="Verdana" panose="020B0604030504040204" pitchFamily="34" charset="0"/>
              </a:rPr>
              <a:t>Gabi</a:t>
            </a:r>
            <a:r>
              <a:rPr lang="el-GR" sz="2000" dirty="0">
                <a:latin typeface="Verdana" panose="020B0604030504040204" pitchFamily="34" charset="0"/>
                <a:ea typeface="Verdana" panose="020B0604030504040204" pitchFamily="34" charset="0"/>
              </a:rPr>
              <a:t> και το </a:t>
            </a:r>
            <a:r>
              <a:rPr lang="en-US" sz="2000" dirty="0" err="1">
                <a:latin typeface="Verdana" panose="020B0604030504040204" pitchFamily="34" charset="0"/>
                <a:ea typeface="Verdana" panose="020B0604030504040204" pitchFamily="34" charset="0"/>
              </a:rPr>
              <a:t>SimaPro</a:t>
            </a:r>
            <a:endParaRPr lang="el-GR" sz="2000" dirty="0">
              <a:latin typeface="Verdana" panose="020B0604030504040204" pitchFamily="34" charset="0"/>
              <a:ea typeface="Verdana" panose="020B0604030504040204" pitchFamily="34" charset="0"/>
            </a:endParaRPr>
          </a:p>
          <a:p>
            <a:pPr>
              <a:lnSpc>
                <a:spcPct val="125000"/>
              </a:lnSpc>
            </a:pPr>
            <a:endParaRPr lang="en-US" sz="2000" dirty="0">
              <a:latin typeface="Verdana" panose="020B0604030504040204" pitchFamily="34" charset="0"/>
              <a:ea typeface="Verdana" panose="020B0604030504040204" pitchFamily="34" charset="0"/>
            </a:endParaRPr>
          </a:p>
          <a:p>
            <a:pPr>
              <a:lnSpc>
                <a:spcPct val="125000"/>
              </a:lnSpc>
            </a:pPr>
            <a:r>
              <a:rPr lang="el-GR" sz="2000" dirty="0">
                <a:latin typeface="Verdana" panose="020B0604030504040204" pitchFamily="34" charset="0"/>
                <a:ea typeface="Verdana" panose="020B0604030504040204" pitchFamily="34" charset="0"/>
              </a:rPr>
              <a:t>Μερικά από τα λογισμικά διατίθενται δωρεάν αλλά έχουν ελλιπή δεδομένα</a:t>
            </a:r>
          </a:p>
        </p:txBody>
      </p:sp>
    </p:spTree>
    <p:extLst>
      <p:ext uri="{BB962C8B-B14F-4D97-AF65-F5344CB8AC3E}">
        <p14:creationId xmlns:p14="http://schemas.microsoft.com/office/powerpoint/2010/main" val="213302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415332" y="315405"/>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Αποτίμηση κοινωνικών επιπτώσεων</a:t>
            </a: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16</a:t>
            </a:fld>
            <a:endParaRPr lang="en-GB"/>
          </a:p>
        </p:txBody>
      </p:sp>
      <p:sp>
        <p:nvSpPr>
          <p:cNvPr id="24" name="TextBox 23">
            <a:extLst>
              <a:ext uri="{FF2B5EF4-FFF2-40B4-BE49-F238E27FC236}">
                <a16:creationId xmlns:a16="http://schemas.microsoft.com/office/drawing/2014/main" id="{52CC5AF5-20E5-4B17-A3B2-28532CEB9710}"/>
              </a:ext>
            </a:extLst>
          </p:cNvPr>
          <p:cNvSpPr txBox="1"/>
          <p:nvPr/>
        </p:nvSpPr>
        <p:spPr>
          <a:xfrm>
            <a:off x="0" y="941537"/>
            <a:ext cx="11825310" cy="923330"/>
          </a:xfrm>
          <a:prstGeom prst="rect">
            <a:avLst/>
          </a:prstGeom>
          <a:noFill/>
        </p:spPr>
        <p:txBody>
          <a:bodyPr wrap="square">
            <a:spAutoFit/>
          </a:bodyPr>
          <a:lstStyle/>
          <a:p>
            <a:pPr algn="just"/>
            <a:r>
              <a:rPr lang="en-US" dirty="0"/>
              <a:t>Επιπ</a:t>
            </a:r>
            <a:r>
              <a:rPr lang="en-US" dirty="0" err="1"/>
              <a:t>τώσεις</a:t>
            </a:r>
            <a:r>
              <a:rPr lang="en-US" dirty="0"/>
              <a:t> </a:t>
            </a:r>
            <a:r>
              <a:rPr lang="en-US" dirty="0" err="1"/>
              <a:t>σε</a:t>
            </a:r>
            <a:r>
              <a:rPr lang="en-US" dirty="0"/>
              <a:t> α</a:t>
            </a:r>
            <a:r>
              <a:rPr lang="en-US" dirty="0" err="1"/>
              <a:t>νθρώ</a:t>
            </a:r>
            <a:r>
              <a:rPr lang="en-US" dirty="0"/>
              <a:t>πους και κοινότητες που προκαλούνται από την παραγωγή και την κατανάλωση. </a:t>
            </a:r>
            <a:r>
              <a:rPr lang="en-US" dirty="0" err="1"/>
              <a:t>Στο</a:t>
            </a:r>
            <a:r>
              <a:rPr lang="en-US" dirty="0"/>
              <a:t> πλα</a:t>
            </a:r>
            <a:r>
              <a:rPr lang="en-US" dirty="0" err="1"/>
              <a:t>ίσιο</a:t>
            </a:r>
            <a:r>
              <a:rPr lang="en-US" dirty="0"/>
              <a:t> </a:t>
            </a:r>
            <a:r>
              <a:rPr lang="en-US" dirty="0" err="1"/>
              <a:t>μι</a:t>
            </a:r>
            <a:r>
              <a:rPr lang="en-US" dirty="0"/>
              <a:t>ας πραγματικής εκτίμησης του χάσματος τιμών, οι κοινωνικές επιπτώσεις είναι μη βιώσιμες </a:t>
            </a:r>
            <a:r>
              <a:rPr lang="el-GR" dirty="0"/>
              <a:t>στρατηγικές</a:t>
            </a:r>
            <a:r>
              <a:rPr lang="en-US" dirty="0"/>
              <a:t> που σχετίζονται με παραβιάσεις των ανθρωπίνων δικαιωμάτων και των εργασιακών δικαιωμάτων.</a:t>
            </a:r>
          </a:p>
        </p:txBody>
      </p:sp>
      <p:sp>
        <p:nvSpPr>
          <p:cNvPr id="25" name="TextBox 24">
            <a:extLst>
              <a:ext uri="{FF2B5EF4-FFF2-40B4-BE49-F238E27FC236}">
                <a16:creationId xmlns:a16="http://schemas.microsoft.com/office/drawing/2014/main" id="{9FCA59B0-614E-454E-B993-B20CD345499B}"/>
              </a:ext>
            </a:extLst>
          </p:cNvPr>
          <p:cNvSpPr txBox="1"/>
          <p:nvPr/>
        </p:nvSpPr>
        <p:spPr>
          <a:xfrm>
            <a:off x="0" y="651359"/>
            <a:ext cx="2906921" cy="400110"/>
          </a:xfrm>
          <a:prstGeom prst="rect">
            <a:avLst/>
          </a:prstGeom>
          <a:noFill/>
        </p:spPr>
        <p:txBody>
          <a:bodyPr wrap="square">
            <a:spAutoFit/>
          </a:bodyPr>
          <a:lstStyle/>
          <a:p>
            <a:r>
              <a:rPr lang="en-US" sz="2000" u="sng" dirty="0" err="1"/>
              <a:t>Κοινωνικές</a:t>
            </a:r>
            <a:r>
              <a:rPr lang="en-US" sz="2000" u="sng" dirty="0"/>
              <a:t> επιπ</a:t>
            </a:r>
            <a:r>
              <a:rPr lang="en-US" sz="2000" u="sng" dirty="0" err="1"/>
              <a:t>τώσεις</a:t>
            </a:r>
            <a:endParaRPr lang="en-US" sz="2000" u="sng" dirty="0"/>
          </a:p>
        </p:txBody>
      </p:sp>
      <p:sp>
        <p:nvSpPr>
          <p:cNvPr id="13" name="Content Placeholder 2">
            <a:extLst>
              <a:ext uri="{FF2B5EF4-FFF2-40B4-BE49-F238E27FC236}">
                <a16:creationId xmlns:a16="http://schemas.microsoft.com/office/drawing/2014/main" id="{6BEDBCCF-F290-44B5-831F-5716559F480F}"/>
              </a:ext>
            </a:extLst>
          </p:cNvPr>
          <p:cNvSpPr txBox="1">
            <a:spLocks/>
          </p:cNvSpPr>
          <p:nvPr/>
        </p:nvSpPr>
        <p:spPr>
          <a:xfrm>
            <a:off x="57945" y="2100359"/>
            <a:ext cx="3640295" cy="3177761"/>
          </a:xfrm>
          <a:prstGeom prst="rect">
            <a:avLst/>
          </a:prstGeom>
          <a:solidFill>
            <a:schemeClr val="bg2"/>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800" dirty="0"/>
              <a:t>Η αποτίμηση των κοινωνικών επιπτώσεων βασίζεται σε μεγάλο βαθμό</a:t>
            </a:r>
            <a:r>
              <a:rPr lang="en-US" sz="1800" dirty="0"/>
              <a:t>:</a:t>
            </a:r>
          </a:p>
          <a:p>
            <a:r>
              <a:rPr lang="el-GR" sz="1800" dirty="0"/>
              <a:t>Σχεδιασμό της βιομηχανίας (δυναμικότητα) </a:t>
            </a:r>
          </a:p>
          <a:p>
            <a:r>
              <a:rPr lang="el-GR" sz="1800" dirty="0"/>
              <a:t>Από τα συνολικό κύκλο εργασιών που αρχίζουν από την παραγωγή της πρώτης ύλης και κλείνουν με το τέλος ζωής του προϊόντος </a:t>
            </a:r>
          </a:p>
          <a:p>
            <a:r>
              <a:rPr lang="el-GR" sz="1800" dirty="0"/>
              <a:t>Από την περιβαλλοντική απόδοση του συστήματος </a:t>
            </a:r>
          </a:p>
        </p:txBody>
      </p:sp>
      <p:graphicFrame>
        <p:nvGraphicFramePr>
          <p:cNvPr id="3" name="Table 3">
            <a:extLst>
              <a:ext uri="{FF2B5EF4-FFF2-40B4-BE49-F238E27FC236}">
                <a16:creationId xmlns:a16="http://schemas.microsoft.com/office/drawing/2014/main" id="{BA30949D-251E-49A7-89CF-05DCF94D1516}"/>
              </a:ext>
            </a:extLst>
          </p:cNvPr>
          <p:cNvGraphicFramePr>
            <a:graphicFrameLocks noGrp="1"/>
          </p:cNvGraphicFramePr>
          <p:nvPr>
            <p:extLst>
              <p:ext uri="{D42A27DB-BD31-4B8C-83A1-F6EECF244321}">
                <p14:modId xmlns:p14="http://schemas.microsoft.com/office/powerpoint/2010/main" val="24042964"/>
              </p:ext>
            </p:extLst>
          </p:nvPr>
        </p:nvGraphicFramePr>
        <p:xfrm>
          <a:off x="3804920" y="1864867"/>
          <a:ext cx="8229600" cy="4785360"/>
        </p:xfrm>
        <a:graphic>
          <a:graphicData uri="http://schemas.openxmlformats.org/drawingml/2006/table">
            <a:tbl>
              <a:tblPr firstRow="1" bandRow="1">
                <a:tableStyleId>{EB344D84-9AFB-497E-A393-DC336BA19D2E}</a:tableStyleId>
              </a:tblPr>
              <a:tblGrid>
                <a:gridCol w="1576758">
                  <a:extLst>
                    <a:ext uri="{9D8B030D-6E8A-4147-A177-3AD203B41FA5}">
                      <a16:colId xmlns:a16="http://schemas.microsoft.com/office/drawing/2014/main" val="1453860747"/>
                    </a:ext>
                  </a:extLst>
                </a:gridCol>
                <a:gridCol w="2044681">
                  <a:extLst>
                    <a:ext uri="{9D8B030D-6E8A-4147-A177-3AD203B41FA5}">
                      <a16:colId xmlns:a16="http://schemas.microsoft.com/office/drawing/2014/main" val="1363176978"/>
                    </a:ext>
                  </a:extLst>
                </a:gridCol>
                <a:gridCol w="4608161">
                  <a:extLst>
                    <a:ext uri="{9D8B030D-6E8A-4147-A177-3AD203B41FA5}">
                      <a16:colId xmlns:a16="http://schemas.microsoft.com/office/drawing/2014/main" val="498549039"/>
                    </a:ext>
                  </a:extLst>
                </a:gridCol>
              </a:tblGrid>
              <a:tr h="321871">
                <a:tc>
                  <a:txBody>
                    <a:bodyPr/>
                    <a:lstStyle/>
                    <a:p>
                      <a:pPr algn="ctr"/>
                      <a:r>
                        <a:rPr lang="el-GR" sz="1600" b="0" dirty="0">
                          <a:solidFill>
                            <a:schemeClr val="tx1"/>
                          </a:solidFill>
                        </a:rPr>
                        <a:t>Κατηγορία</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Υποκατηγορία</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600" b="0" dirty="0">
                          <a:solidFill>
                            <a:schemeClr val="tx1"/>
                          </a:solidFill>
                        </a:rPr>
                        <a:t>Δείκτης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313563"/>
                  </a:ext>
                </a:extLst>
              </a:tr>
              <a:tr h="321871">
                <a:tc rowSpan="3">
                  <a:txBody>
                    <a:bodyPr/>
                    <a:lstStyle/>
                    <a:p>
                      <a:pPr algn="ctr"/>
                      <a:r>
                        <a:rPr lang="el-GR" sz="1600" b="0" dirty="0">
                          <a:solidFill>
                            <a:schemeClr val="tx1"/>
                          </a:solidFill>
                        </a:rPr>
                        <a:t>Εργάτες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Παιδική εργασία</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Παιδιά σε απασχόληση, συνολικά.</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4026969"/>
                  </a:ext>
                </a:extLst>
              </a:tr>
              <a:tr h="555959">
                <a:tc vMerge="1">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600" b="0" dirty="0">
                          <a:solidFill>
                            <a:schemeClr val="tx1"/>
                          </a:solidFill>
                        </a:rPr>
                        <a:t>Δίκαιος μισθός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Μισθός διαβίωσης, ανά μήνα. Ελάχιστος μισθός, ανά μήνα.</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0300838"/>
                  </a:ext>
                </a:extLst>
              </a:tr>
              <a:tr h="321871">
                <a:tc vMerge="1">
                  <a:txBody>
                    <a:bodyPr/>
                    <a:lstStyle/>
                    <a:p>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600" b="0" dirty="0">
                          <a:solidFill>
                            <a:schemeClr val="tx1"/>
                          </a:solidFill>
                        </a:rPr>
                        <a:t>Ώρες εργασίας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Ώρες εργασίας ανά εργαζόμενο.</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6217"/>
                  </a:ext>
                </a:extLst>
              </a:tr>
              <a:tr h="1154460">
                <a:tc rowSpan="3">
                  <a:txBody>
                    <a:bodyPr/>
                    <a:lstStyle/>
                    <a:p>
                      <a:r>
                        <a:rPr lang="el-GR" sz="1600" b="0" dirty="0">
                          <a:solidFill>
                            <a:schemeClr val="tx1"/>
                          </a:solidFill>
                        </a:rPr>
                        <a:t>Τοπική κοινωνία</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Πρόσβαση σε υλικούς πόρους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Επίπεδο χρήσης νερού εγκαταστάσεων</a:t>
                      </a:r>
                    </a:p>
                    <a:p>
                      <a:r>
                        <a:rPr lang="el-GR" sz="1600" b="0" dirty="0">
                          <a:solidFill>
                            <a:schemeClr val="tx1"/>
                          </a:solidFill>
                        </a:rPr>
                        <a:t>Επίπεδο χρήσης νερού της εγκατάστασης Εξόρυξη βιομάζας</a:t>
                      </a:r>
                    </a:p>
                    <a:p>
                      <a:r>
                        <a:rPr lang="el-GR" sz="1600" b="0" dirty="0">
                          <a:solidFill>
                            <a:schemeClr val="tx1"/>
                          </a:solidFill>
                        </a:rPr>
                        <a:t>Κατά κεφαλή χρήση και εξαγωγή ορυκτών καυσίμων</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796484"/>
                  </a:ext>
                </a:extLst>
              </a:tr>
              <a:tr h="1024135">
                <a:tc vMerge="1">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600" b="0" dirty="0">
                          <a:solidFill>
                            <a:schemeClr val="tx1"/>
                          </a:solidFill>
                        </a:rPr>
                        <a:t>Ασφαλείς και υγιείς συνθήκες διαβίωσης</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Σχετικό επίπεδο ρύπανσης της χώρας.</a:t>
                      </a:r>
                    </a:p>
                    <a:p>
                      <a:r>
                        <a:rPr lang="el-GR" sz="1600" b="0" dirty="0">
                          <a:solidFill>
                            <a:schemeClr val="tx1"/>
                          </a:solidFill>
                        </a:rPr>
                        <a:t>Σχετική συμβολή των εκπομπών αερίων του θερμοκηπίου.</a:t>
                      </a:r>
                    </a:p>
                    <a:p>
                      <a:r>
                        <a:rPr lang="el-GR" sz="1600" b="0" dirty="0">
                          <a:solidFill>
                            <a:schemeClr val="tx1"/>
                          </a:solidFill>
                        </a:rPr>
                        <a:t>Σχετική συμβολή των εκπομπών </a:t>
                      </a:r>
                      <a:r>
                        <a:rPr lang="el-GR" sz="1600" b="0" dirty="0" err="1">
                          <a:solidFill>
                            <a:schemeClr val="tx1"/>
                          </a:solidFill>
                        </a:rPr>
                        <a:t>NOx</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222664"/>
                  </a:ext>
                </a:extLst>
              </a:tr>
              <a:tr h="790047">
                <a:tc vMerge="1">
                  <a:txBody>
                    <a:bodyPr/>
                    <a:lstStyle/>
                    <a:p>
                      <a:endParaRPr lang="en-US"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600" b="0" dirty="0">
                          <a:solidFill>
                            <a:schemeClr val="tx1"/>
                          </a:solidFill>
                        </a:rPr>
                        <a:t>Τοπική απασχόληση</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l-GR" sz="1600" b="0" dirty="0">
                          <a:solidFill>
                            <a:schemeClr val="tx1"/>
                          </a:solidFill>
                        </a:rPr>
                        <a:t>Εργατικό δυναμικό που προσλαμβάνεται σε τοπικό επίπεδο.</a:t>
                      </a:r>
                    </a:p>
                    <a:p>
                      <a:r>
                        <a:rPr lang="el-GR" sz="1600" b="0" dirty="0">
                          <a:solidFill>
                            <a:schemeClr val="tx1"/>
                          </a:solidFill>
                        </a:rPr>
                        <a:t>Δημιουργία εργασιών</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7538885"/>
                  </a:ext>
                </a:extLst>
              </a:tr>
            </a:tbl>
          </a:graphicData>
        </a:graphic>
      </p:graphicFrame>
    </p:spTree>
    <p:extLst>
      <p:ext uri="{BB962C8B-B14F-4D97-AF65-F5344CB8AC3E}">
        <p14:creationId xmlns:p14="http://schemas.microsoft.com/office/powerpoint/2010/main" val="408869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217624"/>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Verdana" panose="020B0604030504040204" pitchFamily="34" charset="0"/>
                <a:ea typeface="Verdana" panose="020B0604030504040204" pitchFamily="34" charset="0"/>
                <a:cs typeface="Verdana" panose="020B0604030504040204" pitchFamily="34" charset="0"/>
              </a:rPr>
              <a:t>Λήψη αποφάσεων  </a:t>
            </a:r>
            <a:endParaRPr lang="en-US" sz="32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17</a:t>
            </a:fld>
            <a:endParaRPr lang="en-GB"/>
          </a:p>
        </p:txBody>
      </p:sp>
      <p:pic>
        <p:nvPicPr>
          <p:cNvPr id="5" name="Picture 4">
            <a:extLst>
              <a:ext uri="{FF2B5EF4-FFF2-40B4-BE49-F238E27FC236}">
                <a16:creationId xmlns:a16="http://schemas.microsoft.com/office/drawing/2014/main" id="{21BE1497-F272-400E-88AA-DFA901829FCC}"/>
              </a:ext>
            </a:extLst>
          </p:cNvPr>
          <p:cNvPicPr>
            <a:picLocks noChangeAspect="1"/>
          </p:cNvPicPr>
          <p:nvPr/>
        </p:nvPicPr>
        <p:blipFill rotWithShape="1">
          <a:blip r:embed="rId2"/>
          <a:srcRect r="29378"/>
          <a:stretch/>
        </p:blipFill>
        <p:spPr>
          <a:xfrm>
            <a:off x="1151478" y="2781299"/>
            <a:ext cx="3831915" cy="3629025"/>
          </a:xfrm>
          <a:prstGeom prst="rect">
            <a:avLst/>
          </a:prstGeom>
        </p:spPr>
      </p:pic>
      <p:sp>
        <p:nvSpPr>
          <p:cNvPr id="11" name="Rectangle: Rounded Corners 10">
            <a:extLst>
              <a:ext uri="{FF2B5EF4-FFF2-40B4-BE49-F238E27FC236}">
                <a16:creationId xmlns:a16="http://schemas.microsoft.com/office/drawing/2014/main" id="{0DD59D0E-0272-40D7-BD88-27F76D7E1013}"/>
              </a:ext>
            </a:extLst>
          </p:cNvPr>
          <p:cNvSpPr/>
          <p:nvPr/>
        </p:nvSpPr>
        <p:spPr>
          <a:xfrm>
            <a:off x="61997" y="3079211"/>
            <a:ext cx="1562575" cy="44354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οικονομία</a:t>
            </a:r>
            <a:endParaRPr lang="en-US" dirty="0">
              <a:solidFill>
                <a:schemeClr val="tx1"/>
              </a:solidFill>
            </a:endParaRPr>
          </a:p>
        </p:txBody>
      </p:sp>
      <p:sp>
        <p:nvSpPr>
          <p:cNvPr id="13" name="Rectangle: Rounded Corners 12">
            <a:extLst>
              <a:ext uri="{FF2B5EF4-FFF2-40B4-BE49-F238E27FC236}">
                <a16:creationId xmlns:a16="http://schemas.microsoft.com/office/drawing/2014/main" id="{D56E2768-7B3E-4591-A326-2C44C2E582D2}"/>
              </a:ext>
            </a:extLst>
          </p:cNvPr>
          <p:cNvSpPr/>
          <p:nvPr/>
        </p:nvSpPr>
        <p:spPr>
          <a:xfrm>
            <a:off x="2586980" y="2845714"/>
            <a:ext cx="1635537" cy="4552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dirty="0">
                <a:solidFill>
                  <a:schemeClr val="tx1"/>
                </a:solidFill>
                <a:effectLst/>
                <a:latin typeface="+mn-lt"/>
                <a:cs typeface="Times New Roman" panose="02020603050405020304" pitchFamily="18" charset="0"/>
              </a:rPr>
              <a:t>περιβάλλον</a:t>
            </a:r>
            <a:endParaRPr lang="en-US" dirty="0"/>
          </a:p>
        </p:txBody>
      </p:sp>
      <p:sp>
        <p:nvSpPr>
          <p:cNvPr id="14" name="Rectangle: Rounded Corners 13">
            <a:extLst>
              <a:ext uri="{FF2B5EF4-FFF2-40B4-BE49-F238E27FC236}">
                <a16:creationId xmlns:a16="http://schemas.microsoft.com/office/drawing/2014/main" id="{94A5BB70-1258-4FEF-A7D2-AEB01BDA2324}"/>
              </a:ext>
            </a:extLst>
          </p:cNvPr>
          <p:cNvSpPr/>
          <p:nvPr/>
        </p:nvSpPr>
        <p:spPr>
          <a:xfrm>
            <a:off x="4426172" y="3512148"/>
            <a:ext cx="1388363" cy="40711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κοινωνία  </a:t>
            </a:r>
            <a:endParaRPr lang="en-US" dirty="0">
              <a:solidFill>
                <a:schemeClr val="tx1"/>
              </a:solidFill>
            </a:endParaRPr>
          </a:p>
        </p:txBody>
      </p:sp>
      <p:sp>
        <p:nvSpPr>
          <p:cNvPr id="15" name="Content Placeholder 2">
            <a:extLst>
              <a:ext uri="{FF2B5EF4-FFF2-40B4-BE49-F238E27FC236}">
                <a16:creationId xmlns:a16="http://schemas.microsoft.com/office/drawing/2014/main" id="{61CC3C94-A0BA-441F-AB99-927401273711}"/>
              </a:ext>
            </a:extLst>
          </p:cNvPr>
          <p:cNvSpPr txBox="1">
            <a:spLocks/>
          </p:cNvSpPr>
          <p:nvPr/>
        </p:nvSpPr>
        <p:spPr>
          <a:xfrm>
            <a:off x="6202680" y="1153077"/>
            <a:ext cx="5989320" cy="4135203"/>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Life Cycling Costing = </a:t>
            </a:r>
            <a:r>
              <a:rPr lang="el-GR" sz="1800" b="1" dirty="0"/>
              <a:t>Υπολογισμός του ολικού κόστους ζωής</a:t>
            </a:r>
          </a:p>
          <a:p>
            <a:r>
              <a:rPr lang="el-GR" sz="1800" dirty="0"/>
              <a:t>Λειτουργικά κόστη, συμπεριλαμβανομένης της ενέργειας, της χρήσης καυσίμων και νερού, ανταλλακτικών και συντήρησης.</a:t>
            </a:r>
          </a:p>
          <a:p>
            <a:r>
              <a:rPr lang="el-GR" sz="1800" dirty="0"/>
              <a:t>Κόστος στο τέλος του κύκλου ζωής τους (όπως παροπλισμός ή διάθεση) ή υπολειμματική αξία (δηλ. Έσοδα από πώληση προϊόντος)</a:t>
            </a:r>
          </a:p>
          <a:p>
            <a:r>
              <a:rPr lang="el-GR" sz="1800" dirty="0"/>
              <a:t>Κόστος των εξωτερικών επιδράσεων (όπως οι εκπομπές αερίων του θερμοκηπίου) υπό ειδικούς όρους που καθορίζονται στις οδηγίες. </a:t>
            </a:r>
          </a:p>
          <a:p>
            <a:r>
              <a:rPr lang="el-GR" sz="1800" dirty="0"/>
              <a:t>Κόστος των κοινωνικών δεικτών υπό ειδικούς όρους που καθορίζονται στις οδηγίες. </a:t>
            </a:r>
          </a:p>
        </p:txBody>
      </p:sp>
      <p:sp>
        <p:nvSpPr>
          <p:cNvPr id="16" name="Content Placeholder 2">
            <a:extLst>
              <a:ext uri="{FF2B5EF4-FFF2-40B4-BE49-F238E27FC236}">
                <a16:creationId xmlns:a16="http://schemas.microsoft.com/office/drawing/2014/main" id="{00DA4623-2EAE-45F1-9DC8-E1A97F2580D4}"/>
              </a:ext>
            </a:extLst>
          </p:cNvPr>
          <p:cNvSpPr txBox="1">
            <a:spLocks/>
          </p:cNvSpPr>
          <p:nvPr/>
        </p:nvSpPr>
        <p:spPr>
          <a:xfrm>
            <a:off x="4589737" y="5155437"/>
            <a:ext cx="7201166" cy="66624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800" b="1" dirty="0"/>
              <a:t>Η αποτίμηση του ολικού κόστους ζωής δίνει τον τελικό αντικειμενικό στόχο για την βελτιστοποίηση της διεργασίας. </a:t>
            </a:r>
          </a:p>
        </p:txBody>
      </p:sp>
    </p:spTree>
    <p:extLst>
      <p:ext uri="{BB962C8B-B14F-4D97-AF65-F5344CB8AC3E}">
        <p14:creationId xmlns:p14="http://schemas.microsoft.com/office/powerpoint/2010/main" val="385908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18</a:t>
            </a:fld>
            <a:endParaRPr lang="en-GB"/>
          </a:p>
        </p:txBody>
      </p:sp>
      <p:grpSp>
        <p:nvGrpSpPr>
          <p:cNvPr id="6" name="Group 5">
            <a:extLst>
              <a:ext uri="{FF2B5EF4-FFF2-40B4-BE49-F238E27FC236}">
                <a16:creationId xmlns:a16="http://schemas.microsoft.com/office/drawing/2014/main" id="{463DDDAC-3E67-4350-AB83-D59FE790127F}"/>
              </a:ext>
            </a:extLst>
          </p:cNvPr>
          <p:cNvGrpSpPr/>
          <p:nvPr/>
        </p:nvGrpSpPr>
        <p:grpSpPr>
          <a:xfrm>
            <a:off x="653948" y="1363776"/>
            <a:ext cx="11224130" cy="4601292"/>
            <a:chOff x="156657" y="627385"/>
            <a:chExt cx="12133645" cy="6163989"/>
          </a:xfrm>
        </p:grpSpPr>
        <p:sp>
          <p:nvSpPr>
            <p:cNvPr id="7" name="TextBox 6">
              <a:extLst>
                <a:ext uri="{FF2B5EF4-FFF2-40B4-BE49-F238E27FC236}">
                  <a16:creationId xmlns:a16="http://schemas.microsoft.com/office/drawing/2014/main" id="{A4AD0AFA-CE38-4437-B85E-A114AB04B00E}"/>
                </a:ext>
              </a:extLst>
            </p:cNvPr>
            <p:cNvSpPr txBox="1"/>
            <p:nvPr/>
          </p:nvSpPr>
          <p:spPr>
            <a:xfrm>
              <a:off x="9699454" y="944854"/>
              <a:ext cx="2304422" cy="494765"/>
            </a:xfrm>
            <a:prstGeom prst="rect">
              <a:avLst/>
            </a:prstGeom>
            <a:noFill/>
          </p:spPr>
          <p:txBody>
            <a:bodyPr wrap="square" rtlCol="0">
              <a:spAutoFit/>
            </a:bodyPr>
            <a:lstStyle/>
            <a:p>
              <a:pPr algn="ctr"/>
              <a:r>
                <a:rPr lang="el-GR" b="1" dirty="0">
                  <a:solidFill>
                    <a:srgbClr val="0070C0"/>
                  </a:solidFill>
                  <a:cs typeface="Times New Roman" panose="02020603050405020304" pitchFamily="18" charset="0"/>
                </a:rPr>
                <a:t>Τελικό προϊόν </a:t>
              </a:r>
              <a:endParaRPr lang="en-US" b="1" dirty="0">
                <a:solidFill>
                  <a:srgbClr val="0070C0"/>
                </a:solidFill>
                <a:cs typeface="Times New Roman" panose="02020603050405020304" pitchFamily="18" charset="0"/>
              </a:endParaRPr>
            </a:p>
          </p:txBody>
        </p:sp>
        <p:grpSp>
          <p:nvGrpSpPr>
            <p:cNvPr id="8" name="Group 7">
              <a:extLst>
                <a:ext uri="{FF2B5EF4-FFF2-40B4-BE49-F238E27FC236}">
                  <a16:creationId xmlns:a16="http://schemas.microsoft.com/office/drawing/2014/main" id="{02AC6BDE-AA28-4990-A637-DD95DFC0610C}"/>
                </a:ext>
              </a:extLst>
            </p:cNvPr>
            <p:cNvGrpSpPr/>
            <p:nvPr/>
          </p:nvGrpSpPr>
          <p:grpSpPr>
            <a:xfrm>
              <a:off x="156657" y="627385"/>
              <a:ext cx="12133645" cy="6163989"/>
              <a:chOff x="156657" y="627385"/>
              <a:chExt cx="12133645" cy="6163989"/>
            </a:xfrm>
          </p:grpSpPr>
          <p:sp>
            <p:nvSpPr>
              <p:cNvPr id="9" name="Rectangle: Rounded Corners 8">
                <a:extLst>
                  <a:ext uri="{FF2B5EF4-FFF2-40B4-BE49-F238E27FC236}">
                    <a16:creationId xmlns:a16="http://schemas.microsoft.com/office/drawing/2014/main" id="{48AC0603-E03B-476A-AE23-4B87B5E605BA}"/>
                  </a:ext>
                </a:extLst>
              </p:cNvPr>
              <p:cNvSpPr/>
              <p:nvPr/>
            </p:nvSpPr>
            <p:spPr>
              <a:xfrm>
                <a:off x="254735" y="1439619"/>
                <a:ext cx="2377443" cy="100583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Αγροτικά προϊόντα: σιρόπι γλυκόζης από καλλιέργεια καλαμποκιού</a:t>
                </a:r>
                <a:endParaRPr lang="en-US" sz="1200" b="1" dirty="0">
                  <a:solidFill>
                    <a:prstClr val="white"/>
                  </a:solidFill>
                </a:endParaRPr>
              </a:p>
            </p:txBody>
          </p:sp>
          <p:sp>
            <p:nvSpPr>
              <p:cNvPr id="10" name="Rectangle: Rounded Corners 9">
                <a:extLst>
                  <a:ext uri="{FF2B5EF4-FFF2-40B4-BE49-F238E27FC236}">
                    <a16:creationId xmlns:a16="http://schemas.microsoft.com/office/drawing/2014/main" id="{C473328C-D613-4F1E-97F5-11CA369906E2}"/>
                  </a:ext>
                </a:extLst>
              </p:cNvPr>
              <p:cNvSpPr/>
              <p:nvPr/>
            </p:nvSpPr>
            <p:spPr>
              <a:xfrm>
                <a:off x="245434" y="4506598"/>
                <a:ext cx="2377443" cy="126070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Αγροτοβιομηχανικά παράπλευρα ρεύματα: πολτός ζαχαρότευτλων (</a:t>
                </a:r>
                <a:r>
                  <a:rPr lang="en-US" sz="1200" b="1" dirty="0">
                    <a:solidFill>
                      <a:prstClr val="white"/>
                    </a:solidFill>
                  </a:rPr>
                  <a:t>Sugar beet pulp)</a:t>
                </a:r>
              </a:p>
            </p:txBody>
          </p:sp>
          <p:sp>
            <p:nvSpPr>
              <p:cNvPr id="11" name="Rectangle: Rounded Corners 10">
                <a:extLst>
                  <a:ext uri="{FF2B5EF4-FFF2-40B4-BE49-F238E27FC236}">
                    <a16:creationId xmlns:a16="http://schemas.microsoft.com/office/drawing/2014/main" id="{B2EDBA3A-78B2-4F8C-B347-DA7FDD88063A}"/>
                  </a:ext>
                </a:extLst>
              </p:cNvPr>
              <p:cNvSpPr/>
              <p:nvPr/>
            </p:nvSpPr>
            <p:spPr>
              <a:xfrm>
                <a:off x="254734" y="2912143"/>
                <a:ext cx="2377443" cy="120434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Υπολείμματα καλλιέργειας: </a:t>
                </a:r>
                <a:r>
                  <a:rPr lang="el-GR" sz="1200" b="1" dirty="0" err="1">
                    <a:solidFill>
                      <a:prstClr val="white"/>
                    </a:solidFill>
                  </a:rPr>
                  <a:t>λιγνοκυτταρινούχα</a:t>
                </a:r>
                <a:r>
                  <a:rPr lang="el-GR" sz="1200" b="1" dirty="0">
                    <a:solidFill>
                      <a:prstClr val="white"/>
                    </a:solidFill>
                  </a:rPr>
                  <a:t> βιομάζα μετά την καλλιέργεια καλαμποκιού</a:t>
                </a:r>
                <a:r>
                  <a:rPr lang="en-US" sz="1200" b="1" dirty="0">
                    <a:solidFill>
                      <a:prstClr val="white"/>
                    </a:solidFill>
                  </a:rPr>
                  <a:t> (corn stover)</a:t>
                </a:r>
              </a:p>
            </p:txBody>
          </p:sp>
          <p:sp>
            <p:nvSpPr>
              <p:cNvPr id="13" name="Rectangle: Rounded Corners 12">
                <a:extLst>
                  <a:ext uri="{FF2B5EF4-FFF2-40B4-BE49-F238E27FC236}">
                    <a16:creationId xmlns:a16="http://schemas.microsoft.com/office/drawing/2014/main" id="{A11E526A-8232-4FC9-91E6-346327F0B911}"/>
                  </a:ext>
                </a:extLst>
              </p:cNvPr>
              <p:cNvSpPr/>
              <p:nvPr/>
            </p:nvSpPr>
            <p:spPr>
              <a:xfrm>
                <a:off x="6749087" y="2519771"/>
                <a:ext cx="2111877" cy="774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Παραγωγή βιογενούς ηλεκτρικού οξέος </a:t>
                </a:r>
                <a:endParaRPr lang="en-US" sz="1200" b="1" dirty="0">
                  <a:solidFill>
                    <a:prstClr val="white"/>
                  </a:solidFill>
                </a:endParaRPr>
              </a:p>
            </p:txBody>
          </p:sp>
          <p:sp>
            <p:nvSpPr>
              <p:cNvPr id="14" name="Rectangle: Rounded Corners 13">
                <a:extLst>
                  <a:ext uri="{FF2B5EF4-FFF2-40B4-BE49-F238E27FC236}">
                    <a16:creationId xmlns:a16="http://schemas.microsoft.com/office/drawing/2014/main" id="{FF8813C9-329D-48A5-870E-4AD10BABA6F8}"/>
                  </a:ext>
                </a:extLst>
              </p:cNvPr>
              <p:cNvSpPr/>
              <p:nvPr/>
            </p:nvSpPr>
            <p:spPr>
              <a:xfrm>
                <a:off x="6775315" y="3842090"/>
                <a:ext cx="2111877" cy="774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Παραγωγή βιογενούς</a:t>
                </a:r>
              </a:p>
              <a:p>
                <a:pPr algn="ctr"/>
                <a:r>
                  <a:rPr lang="el-GR" sz="1200" b="1" dirty="0">
                    <a:solidFill>
                      <a:prstClr val="white"/>
                    </a:solidFill>
                  </a:rPr>
                  <a:t>1,4-βουτανοδιόλης</a:t>
                </a:r>
                <a:endParaRPr lang="en-US" sz="1200" b="1" dirty="0">
                  <a:solidFill>
                    <a:prstClr val="white"/>
                  </a:solidFill>
                </a:endParaRPr>
              </a:p>
            </p:txBody>
          </p:sp>
          <p:sp>
            <p:nvSpPr>
              <p:cNvPr id="15" name="Rectangle: Rounded Corners 14">
                <a:extLst>
                  <a:ext uri="{FF2B5EF4-FFF2-40B4-BE49-F238E27FC236}">
                    <a16:creationId xmlns:a16="http://schemas.microsoft.com/office/drawing/2014/main" id="{DA1366D8-C986-429F-8818-08C5211CDF65}"/>
                  </a:ext>
                </a:extLst>
              </p:cNvPr>
              <p:cNvSpPr/>
              <p:nvPr/>
            </p:nvSpPr>
            <p:spPr>
              <a:xfrm>
                <a:off x="9699454" y="2966088"/>
                <a:ext cx="2590848" cy="127312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Παραγωγή</a:t>
                </a:r>
                <a:endParaRPr lang="en-US" sz="1200" b="1" dirty="0">
                  <a:solidFill>
                    <a:prstClr val="white"/>
                  </a:solidFill>
                </a:endParaRPr>
              </a:p>
              <a:p>
                <a:pPr algn="ctr"/>
                <a:r>
                  <a:rPr lang="el-GR" sz="1200" b="1" dirty="0">
                    <a:solidFill>
                      <a:prstClr val="white"/>
                    </a:solidFill>
                  </a:rPr>
                  <a:t> βιογενούς πολυ(ηλεκτρικού βουτυλεστέρα) </a:t>
                </a:r>
                <a:r>
                  <a:rPr lang="en-US" sz="1200" b="1" dirty="0">
                    <a:solidFill>
                      <a:prstClr val="white"/>
                    </a:solidFill>
                  </a:rPr>
                  <a:t>(PBS) </a:t>
                </a:r>
                <a:endParaRPr lang="en-US" sz="1200" dirty="0">
                  <a:solidFill>
                    <a:prstClr val="white"/>
                  </a:solidFill>
                </a:endParaRPr>
              </a:p>
            </p:txBody>
          </p:sp>
          <p:sp>
            <p:nvSpPr>
              <p:cNvPr id="16" name="Rectangle: Rounded Corners 15">
                <a:extLst>
                  <a:ext uri="{FF2B5EF4-FFF2-40B4-BE49-F238E27FC236}">
                    <a16:creationId xmlns:a16="http://schemas.microsoft.com/office/drawing/2014/main" id="{E0855036-0CCA-40F4-9E78-F1C9A11A9082}"/>
                  </a:ext>
                </a:extLst>
              </p:cNvPr>
              <p:cNvSpPr/>
              <p:nvPr/>
            </p:nvSpPr>
            <p:spPr>
              <a:xfrm>
                <a:off x="3280904" y="2993605"/>
                <a:ext cx="2377443" cy="108119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Επεξεργασία βιομάζας: παραγωγή πλούσιου σε σάκχαρα </a:t>
                </a:r>
                <a:r>
                  <a:rPr lang="el-GR" sz="1200" b="1" dirty="0" err="1">
                    <a:solidFill>
                      <a:prstClr val="white"/>
                    </a:solidFill>
                  </a:rPr>
                  <a:t>υδρολύματος</a:t>
                </a:r>
                <a:r>
                  <a:rPr lang="el-GR" sz="1200" b="1" dirty="0">
                    <a:solidFill>
                      <a:prstClr val="white"/>
                    </a:solidFill>
                  </a:rPr>
                  <a:t> </a:t>
                </a:r>
                <a:r>
                  <a:rPr lang="en-US" sz="1200" b="1" dirty="0">
                    <a:solidFill>
                      <a:prstClr val="white"/>
                    </a:solidFill>
                  </a:rPr>
                  <a:t> </a:t>
                </a:r>
              </a:p>
            </p:txBody>
          </p:sp>
          <p:sp>
            <p:nvSpPr>
              <p:cNvPr id="20" name="Rectangle: Rounded Corners 19">
                <a:extLst>
                  <a:ext uri="{FF2B5EF4-FFF2-40B4-BE49-F238E27FC236}">
                    <a16:creationId xmlns:a16="http://schemas.microsoft.com/office/drawing/2014/main" id="{445DF511-5DB3-46B2-8281-E6D04642BE12}"/>
                  </a:ext>
                </a:extLst>
              </p:cNvPr>
              <p:cNvSpPr/>
              <p:nvPr/>
            </p:nvSpPr>
            <p:spPr>
              <a:xfrm>
                <a:off x="3280902" y="4751739"/>
                <a:ext cx="2377443" cy="774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Επεξεργασία βιομάζας: παραγωγή πλούσιου σε σάκχαρα </a:t>
                </a:r>
                <a:r>
                  <a:rPr lang="el-GR" sz="1200" b="1" dirty="0" err="1">
                    <a:solidFill>
                      <a:prstClr val="white"/>
                    </a:solidFill>
                  </a:rPr>
                  <a:t>υδρολύματος</a:t>
                </a:r>
                <a:r>
                  <a:rPr lang="el-GR" sz="1200" b="1" dirty="0">
                    <a:solidFill>
                      <a:prstClr val="white"/>
                    </a:solidFill>
                  </a:rPr>
                  <a:t> </a:t>
                </a:r>
                <a:r>
                  <a:rPr lang="en-US" sz="1200" b="1" dirty="0">
                    <a:solidFill>
                      <a:prstClr val="white"/>
                    </a:solidFill>
                  </a:rPr>
                  <a:t>  </a:t>
                </a:r>
              </a:p>
            </p:txBody>
          </p:sp>
          <p:sp>
            <p:nvSpPr>
              <p:cNvPr id="21" name="Rectangle: Rounded Corners 20">
                <a:extLst>
                  <a:ext uri="{FF2B5EF4-FFF2-40B4-BE49-F238E27FC236}">
                    <a16:creationId xmlns:a16="http://schemas.microsoft.com/office/drawing/2014/main" id="{F9997965-BBEA-4681-9D78-CF83380608E2}"/>
                  </a:ext>
                </a:extLst>
              </p:cNvPr>
              <p:cNvSpPr/>
              <p:nvPr/>
            </p:nvSpPr>
            <p:spPr>
              <a:xfrm>
                <a:off x="3280901" y="5970681"/>
                <a:ext cx="2377443" cy="77493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prstClr val="white"/>
                    </a:solidFill>
                  </a:rPr>
                  <a:t>Εκχύλιση πηκτίνης (2</a:t>
                </a:r>
                <a:r>
                  <a:rPr lang="el-GR" sz="1200" b="1" baseline="30000" dirty="0">
                    <a:solidFill>
                      <a:prstClr val="white"/>
                    </a:solidFill>
                  </a:rPr>
                  <a:t>ο</a:t>
                </a:r>
                <a:r>
                  <a:rPr lang="el-GR" sz="1200" b="1" dirty="0">
                    <a:solidFill>
                      <a:prstClr val="white"/>
                    </a:solidFill>
                  </a:rPr>
                  <a:t> προϊόν) </a:t>
                </a:r>
                <a:endParaRPr lang="en-US" sz="1200" b="1" dirty="0">
                  <a:solidFill>
                    <a:prstClr val="white"/>
                  </a:solidFill>
                </a:endParaRPr>
              </a:p>
            </p:txBody>
          </p:sp>
          <p:cxnSp>
            <p:nvCxnSpPr>
              <p:cNvPr id="22" name="Straight Arrow Connector 21">
                <a:extLst>
                  <a:ext uri="{FF2B5EF4-FFF2-40B4-BE49-F238E27FC236}">
                    <a16:creationId xmlns:a16="http://schemas.microsoft.com/office/drawing/2014/main" id="{5BFDA4B5-3673-401A-8CE1-B2013BF67B76}"/>
                  </a:ext>
                </a:extLst>
              </p:cNvPr>
              <p:cNvCxnSpPr>
                <a:cxnSpLocks/>
              </p:cNvCxnSpPr>
              <p:nvPr/>
            </p:nvCxnSpPr>
            <p:spPr>
              <a:xfrm>
                <a:off x="2640823" y="1971131"/>
                <a:ext cx="384048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B34C9F-FE19-4CCE-8F0C-CF6D4C8763A6}"/>
                  </a:ext>
                </a:extLst>
              </p:cNvPr>
              <p:cNvCxnSpPr>
                <a:cxnSpLocks/>
                <a:stCxn id="11" idx="3"/>
                <a:endCxn id="16" idx="1"/>
              </p:cNvCxnSpPr>
              <p:nvPr/>
            </p:nvCxnSpPr>
            <p:spPr>
              <a:xfrm>
                <a:off x="2632176" y="3514313"/>
                <a:ext cx="648726" cy="19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DBA9986-71A9-4451-8B51-779600A912E5}"/>
                  </a:ext>
                </a:extLst>
              </p:cNvPr>
              <p:cNvCxnSpPr>
                <a:cxnSpLocks/>
                <a:stCxn id="10" idx="3"/>
                <a:endCxn id="20" idx="1"/>
              </p:cNvCxnSpPr>
              <p:nvPr/>
            </p:nvCxnSpPr>
            <p:spPr>
              <a:xfrm>
                <a:off x="2622876" y="5136948"/>
                <a:ext cx="658025" cy="2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9351AAC-C03A-4869-ABAA-A38DB4CF419D}"/>
                  </a:ext>
                </a:extLst>
              </p:cNvPr>
              <p:cNvCxnSpPr>
                <a:cxnSpLocks/>
                <a:stCxn id="20" idx="2"/>
                <a:endCxn id="21" idx="0"/>
              </p:cNvCxnSpPr>
              <p:nvPr/>
            </p:nvCxnSpPr>
            <p:spPr>
              <a:xfrm flipH="1">
                <a:off x="4469623" y="5526676"/>
                <a:ext cx="1" cy="4440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D3850C5-DDC0-49C8-84F1-EFFEFDA53292}"/>
                  </a:ext>
                </a:extLst>
              </p:cNvPr>
              <p:cNvCxnSpPr>
                <a:cxnSpLocks/>
                <a:stCxn id="29" idx="3"/>
              </p:cNvCxnSpPr>
              <p:nvPr/>
            </p:nvCxnSpPr>
            <p:spPr>
              <a:xfrm flipV="1">
                <a:off x="9137468" y="3548384"/>
                <a:ext cx="561986"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35085C7-384E-405C-B1F7-95068DE1CF52}"/>
                  </a:ext>
                </a:extLst>
              </p:cNvPr>
              <p:cNvCxnSpPr>
                <a:cxnSpLocks/>
              </p:cNvCxnSpPr>
              <p:nvPr/>
            </p:nvCxnSpPr>
            <p:spPr>
              <a:xfrm>
                <a:off x="5658343" y="5226747"/>
                <a:ext cx="8229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F61ECC9-BACF-4963-ABA2-C6AF8713C46F}"/>
                  </a:ext>
                </a:extLst>
              </p:cNvPr>
              <p:cNvCxnSpPr>
                <a:cxnSpLocks/>
                <a:stCxn id="16" idx="3"/>
                <a:endCxn id="29" idx="1"/>
              </p:cNvCxnSpPr>
              <p:nvPr/>
            </p:nvCxnSpPr>
            <p:spPr>
              <a:xfrm>
                <a:off x="5658346" y="3534201"/>
                <a:ext cx="888273" cy="14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5C11F80-5176-4869-83E2-DBEF3B581C6F}"/>
                  </a:ext>
                </a:extLst>
              </p:cNvPr>
              <p:cNvSpPr/>
              <p:nvPr/>
            </p:nvSpPr>
            <p:spPr>
              <a:xfrm>
                <a:off x="6546619" y="1809482"/>
                <a:ext cx="2590849" cy="3477806"/>
              </a:xfrm>
              <a:prstGeom prst="rect">
                <a:avLst/>
              </a:prstGeom>
              <a:noFill/>
              <a:ln w="44450">
                <a:solidFill>
                  <a:srgbClr val="5359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0" name="TextBox 29">
                <a:extLst>
                  <a:ext uri="{FF2B5EF4-FFF2-40B4-BE49-F238E27FC236}">
                    <a16:creationId xmlns:a16="http://schemas.microsoft.com/office/drawing/2014/main" id="{5BB35295-D849-44D8-8F75-75CAD6A4438C}"/>
                  </a:ext>
                </a:extLst>
              </p:cNvPr>
              <p:cNvSpPr txBox="1"/>
              <p:nvPr/>
            </p:nvSpPr>
            <p:spPr>
              <a:xfrm>
                <a:off x="254734" y="627385"/>
                <a:ext cx="2368142" cy="865839"/>
              </a:xfrm>
              <a:prstGeom prst="rect">
                <a:avLst/>
              </a:prstGeom>
              <a:noFill/>
            </p:spPr>
            <p:txBody>
              <a:bodyPr wrap="square" rtlCol="0">
                <a:spAutoFit/>
              </a:bodyPr>
              <a:lstStyle/>
              <a:p>
                <a:pPr algn="ctr"/>
                <a:r>
                  <a:rPr lang="el-GR" b="1" dirty="0">
                    <a:solidFill>
                      <a:srgbClr val="0070C0"/>
                    </a:solidFill>
                    <a:cs typeface="Times New Roman" panose="02020603050405020304" pitchFamily="18" charset="0"/>
                  </a:rPr>
                  <a:t>Διαφορετικοί τύποι</a:t>
                </a:r>
              </a:p>
              <a:p>
                <a:pPr algn="ctr"/>
                <a:r>
                  <a:rPr lang="el-GR" b="1" dirty="0">
                    <a:solidFill>
                      <a:srgbClr val="0070C0"/>
                    </a:solidFill>
                    <a:cs typeface="Times New Roman" panose="02020603050405020304" pitchFamily="18" charset="0"/>
                  </a:rPr>
                  <a:t>πρώτης ύλης</a:t>
                </a:r>
                <a:endParaRPr lang="en-US" b="1" dirty="0">
                  <a:solidFill>
                    <a:srgbClr val="0070C0"/>
                  </a:solidFill>
                  <a:cs typeface="Times New Roman" panose="02020603050405020304" pitchFamily="18" charset="0"/>
                </a:endParaRPr>
              </a:p>
            </p:txBody>
          </p:sp>
          <p:sp>
            <p:nvSpPr>
              <p:cNvPr id="31" name="TextBox 30">
                <a:extLst>
                  <a:ext uri="{FF2B5EF4-FFF2-40B4-BE49-F238E27FC236}">
                    <a16:creationId xmlns:a16="http://schemas.microsoft.com/office/drawing/2014/main" id="{A087A1AC-9BBA-40F9-8352-F343411D5F4F}"/>
                  </a:ext>
                </a:extLst>
              </p:cNvPr>
              <p:cNvSpPr txBox="1"/>
              <p:nvPr/>
            </p:nvSpPr>
            <p:spPr>
              <a:xfrm>
                <a:off x="3950810" y="892988"/>
                <a:ext cx="1581165" cy="494765"/>
              </a:xfrm>
              <a:prstGeom prst="rect">
                <a:avLst/>
              </a:prstGeom>
              <a:noFill/>
            </p:spPr>
            <p:txBody>
              <a:bodyPr wrap="none" rtlCol="0">
                <a:spAutoFit/>
              </a:bodyPr>
              <a:lstStyle/>
              <a:p>
                <a:r>
                  <a:rPr lang="el-GR" b="1" dirty="0">
                    <a:solidFill>
                      <a:srgbClr val="0070C0"/>
                    </a:solidFill>
                    <a:cs typeface="Times New Roman" panose="02020603050405020304" pitchFamily="18" charset="0"/>
                  </a:rPr>
                  <a:t>Επεξεργασία </a:t>
                </a:r>
                <a:endParaRPr lang="en-US" b="1" dirty="0">
                  <a:solidFill>
                    <a:srgbClr val="0070C0"/>
                  </a:solidFill>
                  <a:cs typeface="Times New Roman" panose="02020603050405020304" pitchFamily="18" charset="0"/>
                </a:endParaRPr>
              </a:p>
            </p:txBody>
          </p:sp>
          <p:sp>
            <p:nvSpPr>
              <p:cNvPr id="32" name="TextBox 31">
                <a:extLst>
                  <a:ext uri="{FF2B5EF4-FFF2-40B4-BE49-F238E27FC236}">
                    <a16:creationId xmlns:a16="http://schemas.microsoft.com/office/drawing/2014/main" id="{33656F5B-694F-477F-A2A8-282177EE4AA3}"/>
                  </a:ext>
                </a:extLst>
              </p:cNvPr>
              <p:cNvSpPr txBox="1"/>
              <p:nvPr/>
            </p:nvSpPr>
            <p:spPr>
              <a:xfrm>
                <a:off x="6489296" y="892834"/>
                <a:ext cx="2683912" cy="494765"/>
              </a:xfrm>
              <a:prstGeom prst="rect">
                <a:avLst/>
              </a:prstGeom>
              <a:noFill/>
            </p:spPr>
            <p:txBody>
              <a:bodyPr wrap="square" rtlCol="0">
                <a:spAutoFit/>
              </a:bodyPr>
              <a:lstStyle/>
              <a:p>
                <a:pPr algn="ctr"/>
                <a:r>
                  <a:rPr lang="el-GR" b="1" dirty="0">
                    <a:solidFill>
                      <a:srgbClr val="0070C0"/>
                    </a:solidFill>
                    <a:cs typeface="Times New Roman" panose="02020603050405020304" pitchFamily="18" charset="0"/>
                  </a:rPr>
                  <a:t>Παραγωγή </a:t>
                </a:r>
                <a:endParaRPr lang="en-US" b="1" dirty="0">
                  <a:solidFill>
                    <a:srgbClr val="0070C0"/>
                  </a:solidFill>
                  <a:cs typeface="Times New Roman" panose="02020603050405020304" pitchFamily="18" charset="0"/>
                </a:endParaRPr>
              </a:p>
            </p:txBody>
          </p:sp>
          <p:sp>
            <p:nvSpPr>
              <p:cNvPr id="33" name="Rectangle 32">
                <a:extLst>
                  <a:ext uri="{FF2B5EF4-FFF2-40B4-BE49-F238E27FC236}">
                    <a16:creationId xmlns:a16="http://schemas.microsoft.com/office/drawing/2014/main" id="{AEA93D79-6207-4171-8D6B-32D2E4EB296D}"/>
                  </a:ext>
                </a:extLst>
              </p:cNvPr>
              <p:cNvSpPr/>
              <p:nvPr/>
            </p:nvSpPr>
            <p:spPr>
              <a:xfrm>
                <a:off x="156657" y="4402588"/>
                <a:ext cx="5559102" cy="238878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34" name="TextBox 33">
                <a:extLst>
                  <a:ext uri="{FF2B5EF4-FFF2-40B4-BE49-F238E27FC236}">
                    <a16:creationId xmlns:a16="http://schemas.microsoft.com/office/drawing/2014/main" id="{406EBE65-9B0F-4CC1-8290-C1C4F5671A9A}"/>
                  </a:ext>
                </a:extLst>
              </p:cNvPr>
              <p:cNvSpPr txBox="1"/>
              <p:nvPr/>
            </p:nvSpPr>
            <p:spPr>
              <a:xfrm>
                <a:off x="400114" y="5996749"/>
                <a:ext cx="2221297" cy="412305"/>
              </a:xfrm>
              <a:prstGeom prst="rect">
                <a:avLst/>
              </a:prstGeom>
              <a:noFill/>
            </p:spPr>
            <p:txBody>
              <a:bodyPr wrap="none" rtlCol="0">
                <a:spAutoFit/>
              </a:bodyPr>
              <a:lstStyle/>
              <a:p>
                <a:r>
                  <a:rPr lang="el-GR" sz="1400" b="1" dirty="0">
                    <a:solidFill>
                      <a:srgbClr val="0070C0"/>
                    </a:solidFill>
                    <a:cs typeface="Times New Roman" panose="02020603050405020304" pitchFamily="18" charset="0"/>
                  </a:rPr>
                  <a:t>Σενάριο </a:t>
                </a:r>
                <a:r>
                  <a:rPr lang="el-GR" sz="1400" b="1" dirty="0" err="1">
                    <a:solidFill>
                      <a:srgbClr val="0070C0"/>
                    </a:solidFill>
                    <a:cs typeface="Times New Roman" panose="02020603050405020304" pitchFamily="18" charset="0"/>
                  </a:rPr>
                  <a:t>βιοδιυλιστηρίου</a:t>
                </a:r>
                <a:endParaRPr lang="en-US" sz="1400" b="1" dirty="0">
                  <a:solidFill>
                    <a:srgbClr val="0070C0"/>
                  </a:solidFill>
                  <a:cs typeface="Times New Roman" panose="02020603050405020304" pitchFamily="18" charset="0"/>
                </a:endParaRPr>
              </a:p>
            </p:txBody>
          </p:sp>
        </p:grpSp>
      </p:grpSp>
      <p:sp>
        <p:nvSpPr>
          <p:cNvPr id="43" name="Rectangle: Rounded Corners 42">
            <a:extLst>
              <a:ext uri="{FF2B5EF4-FFF2-40B4-BE49-F238E27FC236}">
                <a16:creationId xmlns:a16="http://schemas.microsoft.com/office/drawing/2014/main" id="{82651C5E-9E7B-4DE0-8E31-392B3AD449CD}"/>
              </a:ext>
            </a:extLst>
          </p:cNvPr>
          <p:cNvSpPr/>
          <p:nvPr/>
        </p:nvSpPr>
        <p:spPr>
          <a:xfrm>
            <a:off x="4242816" y="2485704"/>
            <a:ext cx="1654173" cy="451142"/>
          </a:xfrm>
          <a:prstGeom prst="round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100" dirty="0">
                <a:solidFill>
                  <a:schemeClr val="tx1"/>
                </a:solidFill>
              </a:rPr>
              <a:t>Συμπαραγωγή ενέργειας από καύση </a:t>
            </a:r>
            <a:r>
              <a:rPr lang="el-GR" sz="1100" dirty="0" err="1">
                <a:solidFill>
                  <a:schemeClr val="tx1"/>
                </a:solidFill>
              </a:rPr>
              <a:t>λιγνίνης</a:t>
            </a:r>
            <a:r>
              <a:rPr lang="el-GR" sz="1100" dirty="0">
                <a:solidFill>
                  <a:schemeClr val="tx1"/>
                </a:solidFill>
              </a:rPr>
              <a:t> </a:t>
            </a:r>
            <a:endParaRPr lang="en-US" sz="1100" dirty="0">
              <a:solidFill>
                <a:schemeClr val="tx1"/>
              </a:solidFill>
            </a:endParaRPr>
          </a:p>
        </p:txBody>
      </p:sp>
      <p:cxnSp>
        <p:nvCxnSpPr>
          <p:cNvPr id="45" name="Connector: Elbow 44">
            <a:extLst>
              <a:ext uri="{FF2B5EF4-FFF2-40B4-BE49-F238E27FC236}">
                <a16:creationId xmlns:a16="http://schemas.microsoft.com/office/drawing/2014/main" id="{B50B235E-5A27-476C-9AF9-977B30A803F3}"/>
              </a:ext>
            </a:extLst>
          </p:cNvPr>
          <p:cNvCxnSpPr>
            <a:cxnSpLocks/>
            <a:endCxn id="43" idx="3"/>
          </p:cNvCxnSpPr>
          <p:nvPr/>
        </p:nvCxnSpPr>
        <p:spPr>
          <a:xfrm rot="5400000" flipH="1" flipV="1">
            <a:off x="5503873" y="2971965"/>
            <a:ext cx="653805" cy="132427"/>
          </a:xfrm>
          <a:prstGeom prst="bentConnector4">
            <a:avLst>
              <a:gd name="adj1" fmla="val -2215"/>
              <a:gd name="adj2" fmla="val 27262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643A7478-D19A-494F-B41F-D9C66A36ED9E}"/>
              </a:ext>
            </a:extLst>
          </p:cNvPr>
          <p:cNvCxnSpPr>
            <a:cxnSpLocks/>
            <a:stCxn id="43" idx="1"/>
          </p:cNvCxnSpPr>
          <p:nvPr/>
        </p:nvCxnSpPr>
        <p:spPr>
          <a:xfrm rot="10800000" flipV="1">
            <a:off x="4157732" y="2711275"/>
            <a:ext cx="85085" cy="39140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Rounded Corners 81">
            <a:extLst>
              <a:ext uri="{FF2B5EF4-FFF2-40B4-BE49-F238E27FC236}">
                <a16:creationId xmlns:a16="http://schemas.microsoft.com/office/drawing/2014/main" id="{E9B54FFA-B53A-4CEF-B9D0-99391DB8952E}"/>
              </a:ext>
            </a:extLst>
          </p:cNvPr>
          <p:cNvSpPr/>
          <p:nvPr/>
        </p:nvSpPr>
        <p:spPr>
          <a:xfrm>
            <a:off x="9889245" y="4162112"/>
            <a:ext cx="1824219" cy="451142"/>
          </a:xfrm>
          <a:prstGeom prst="round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1100" dirty="0" err="1">
                <a:solidFill>
                  <a:schemeClr val="tx1"/>
                </a:solidFill>
              </a:rPr>
              <a:t>Βιογενές</a:t>
            </a:r>
            <a:r>
              <a:rPr lang="el-GR" sz="1100" dirty="0">
                <a:solidFill>
                  <a:schemeClr val="tx1"/>
                </a:solidFill>
              </a:rPr>
              <a:t> </a:t>
            </a:r>
            <a:r>
              <a:rPr lang="el-GR" sz="1100" dirty="0" err="1">
                <a:solidFill>
                  <a:schemeClr val="tx1"/>
                </a:solidFill>
              </a:rPr>
              <a:t>βιοδιασπόμενο</a:t>
            </a:r>
            <a:r>
              <a:rPr lang="el-GR" sz="1100" dirty="0">
                <a:solidFill>
                  <a:schemeClr val="tx1"/>
                </a:solidFill>
              </a:rPr>
              <a:t> πολυμερές</a:t>
            </a:r>
            <a:endParaRPr lang="en-US" sz="1100" dirty="0">
              <a:solidFill>
                <a:schemeClr val="tx1"/>
              </a:solidFill>
            </a:endParaRPr>
          </a:p>
        </p:txBody>
      </p:sp>
      <p:sp>
        <p:nvSpPr>
          <p:cNvPr id="83" name="Title 3">
            <a:extLst>
              <a:ext uri="{FF2B5EF4-FFF2-40B4-BE49-F238E27FC236}">
                <a16:creationId xmlns:a16="http://schemas.microsoft.com/office/drawing/2014/main" id="{C8863B72-DDE5-414C-811C-6E41B95B6CBA}"/>
              </a:ext>
            </a:extLst>
          </p:cNvPr>
          <p:cNvSpPr txBox="1">
            <a:spLocks/>
          </p:cNvSpPr>
          <p:nvPr/>
        </p:nvSpPr>
        <p:spPr>
          <a:xfrm>
            <a:off x="497205" y="337524"/>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Παράδειγμα εφαρμογής της προτεινόμενης μεθοδολογίας</a:t>
            </a:r>
            <a:endParaRPr lang="en-US" sz="3200" dirty="0">
              <a:solidFill>
                <a:srgbClr val="357DA8"/>
              </a:solidFill>
              <a:latin typeface="+mn-lt"/>
              <a:ea typeface="Verdana" panose="020B0604030504040204" pitchFamily="34" charset="0"/>
            </a:endParaRPr>
          </a:p>
        </p:txBody>
      </p:sp>
    </p:spTree>
    <p:extLst>
      <p:ext uri="{BB962C8B-B14F-4D97-AF65-F5344CB8AC3E}">
        <p14:creationId xmlns:p14="http://schemas.microsoft.com/office/powerpoint/2010/main" val="357137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19</a:t>
            </a:fld>
            <a:endParaRPr lang="en-GB"/>
          </a:p>
        </p:txBody>
      </p:sp>
      <p:sp>
        <p:nvSpPr>
          <p:cNvPr id="83" name="Title 3">
            <a:extLst>
              <a:ext uri="{FF2B5EF4-FFF2-40B4-BE49-F238E27FC236}">
                <a16:creationId xmlns:a16="http://schemas.microsoft.com/office/drawing/2014/main" id="{C8863B72-DDE5-414C-811C-6E41B95B6CBA}"/>
              </a:ext>
            </a:extLst>
          </p:cNvPr>
          <p:cNvSpPr txBox="1">
            <a:spLocks/>
          </p:cNvSpPr>
          <p:nvPr/>
        </p:nvSpPr>
        <p:spPr>
          <a:xfrm>
            <a:off x="497205" y="337524"/>
            <a:ext cx="11375571" cy="6251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Παράδειγμα εφαρμογής της προτεινόμενης μεθοδολογίας</a:t>
            </a:r>
            <a:endParaRPr lang="en-US" sz="3200" dirty="0">
              <a:solidFill>
                <a:srgbClr val="357DA8"/>
              </a:solidFill>
              <a:latin typeface="+mn-lt"/>
              <a:ea typeface="Verdana" panose="020B0604030504040204" pitchFamily="34" charset="0"/>
            </a:endParaRPr>
          </a:p>
        </p:txBody>
      </p:sp>
      <p:grpSp>
        <p:nvGrpSpPr>
          <p:cNvPr id="3" name="Group 2">
            <a:extLst>
              <a:ext uri="{FF2B5EF4-FFF2-40B4-BE49-F238E27FC236}">
                <a16:creationId xmlns:a16="http://schemas.microsoft.com/office/drawing/2014/main" id="{391A4FFE-6C60-4F81-A8B8-E20DD096A364}"/>
              </a:ext>
            </a:extLst>
          </p:cNvPr>
          <p:cNvGrpSpPr/>
          <p:nvPr/>
        </p:nvGrpSpPr>
        <p:grpSpPr>
          <a:xfrm>
            <a:off x="195105" y="2012247"/>
            <a:ext cx="5900895" cy="3675170"/>
            <a:chOff x="195105" y="2012247"/>
            <a:chExt cx="5993468" cy="3675170"/>
          </a:xfrm>
        </p:grpSpPr>
        <p:graphicFrame>
          <p:nvGraphicFramePr>
            <p:cNvPr id="35" name="Chart 34">
              <a:extLst>
                <a:ext uri="{FF2B5EF4-FFF2-40B4-BE49-F238E27FC236}">
                  <a16:creationId xmlns:a16="http://schemas.microsoft.com/office/drawing/2014/main" id="{B74B6ECF-322E-4E28-B4D1-3F395FD05885}"/>
                </a:ext>
              </a:extLst>
            </p:cNvPr>
            <p:cNvGraphicFramePr>
              <a:graphicFrameLocks/>
            </p:cNvGraphicFramePr>
            <p:nvPr>
              <p:extLst>
                <p:ext uri="{D42A27DB-BD31-4B8C-83A1-F6EECF244321}">
                  <p14:modId xmlns:p14="http://schemas.microsoft.com/office/powerpoint/2010/main" val="294444887"/>
                </p:ext>
              </p:extLst>
            </p:nvPr>
          </p:nvGraphicFramePr>
          <p:xfrm>
            <a:off x="195105" y="2012247"/>
            <a:ext cx="5993468" cy="366515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C2D0870-E46E-41F9-B25E-51B545DD887B}"/>
                </a:ext>
              </a:extLst>
            </p:cNvPr>
            <p:cNvSpPr txBox="1"/>
            <p:nvPr/>
          </p:nvSpPr>
          <p:spPr>
            <a:xfrm>
              <a:off x="937759" y="5041086"/>
              <a:ext cx="1060936" cy="646331"/>
            </a:xfrm>
            <a:prstGeom prst="rect">
              <a:avLst/>
            </a:prstGeom>
            <a:solidFill>
              <a:schemeClr val="bg1"/>
            </a:solidFill>
          </p:spPr>
          <p:txBody>
            <a:bodyPr wrap="square" rtlCol="0">
              <a:spAutoFit/>
            </a:bodyPr>
            <a:lstStyle/>
            <a:p>
              <a:r>
                <a:rPr lang="el-GR" sz="1200" dirty="0"/>
                <a:t>Αντίστοιχο πετροχημικό πολυμερές</a:t>
              </a:r>
              <a:endParaRPr lang="en-US" sz="1200" dirty="0"/>
            </a:p>
          </p:txBody>
        </p:sp>
        <p:sp>
          <p:nvSpPr>
            <p:cNvPr id="38" name="TextBox 37">
              <a:extLst>
                <a:ext uri="{FF2B5EF4-FFF2-40B4-BE49-F238E27FC236}">
                  <a16:creationId xmlns:a16="http://schemas.microsoft.com/office/drawing/2014/main" id="{12945075-7B9D-4E56-9FD6-5A543DC3B095}"/>
                </a:ext>
              </a:extLst>
            </p:cNvPr>
            <p:cNvSpPr txBox="1"/>
            <p:nvPr/>
          </p:nvSpPr>
          <p:spPr>
            <a:xfrm>
              <a:off x="2427893" y="5078531"/>
              <a:ext cx="780413" cy="461665"/>
            </a:xfrm>
            <a:prstGeom prst="rect">
              <a:avLst/>
            </a:prstGeom>
            <a:solidFill>
              <a:schemeClr val="bg1"/>
            </a:solidFill>
          </p:spPr>
          <p:txBody>
            <a:bodyPr wrap="square" rtlCol="0">
              <a:spAutoFit/>
            </a:bodyPr>
            <a:lstStyle/>
            <a:p>
              <a:r>
                <a:rPr lang="el-GR" sz="1200" dirty="0"/>
                <a:t>Σιρόπι γλυκόζης</a:t>
              </a:r>
              <a:endParaRPr lang="en-US" sz="1200" dirty="0"/>
            </a:p>
          </p:txBody>
        </p:sp>
        <p:sp>
          <p:nvSpPr>
            <p:cNvPr id="39" name="TextBox 38">
              <a:extLst>
                <a:ext uri="{FF2B5EF4-FFF2-40B4-BE49-F238E27FC236}">
                  <a16:creationId xmlns:a16="http://schemas.microsoft.com/office/drawing/2014/main" id="{ACDAF9A7-3544-4084-9E14-4608B3F53DF6}"/>
                </a:ext>
              </a:extLst>
            </p:cNvPr>
            <p:cNvSpPr txBox="1"/>
            <p:nvPr/>
          </p:nvSpPr>
          <p:spPr>
            <a:xfrm>
              <a:off x="4893571" y="5010106"/>
              <a:ext cx="1157323" cy="461665"/>
            </a:xfrm>
            <a:prstGeom prst="rect">
              <a:avLst/>
            </a:prstGeom>
            <a:solidFill>
              <a:schemeClr val="bg1"/>
            </a:solidFill>
          </p:spPr>
          <p:txBody>
            <a:bodyPr wrap="square" rtlCol="0">
              <a:spAutoFit/>
            </a:bodyPr>
            <a:lstStyle/>
            <a:p>
              <a:r>
                <a:rPr lang="el-GR" sz="1200" dirty="0"/>
                <a:t>Πολτός ζαχαρότευτλων</a:t>
              </a:r>
              <a:endParaRPr lang="en-US" sz="1200" dirty="0"/>
            </a:p>
          </p:txBody>
        </p:sp>
        <p:sp>
          <p:nvSpPr>
            <p:cNvPr id="40" name="TextBox 39">
              <a:extLst>
                <a:ext uri="{FF2B5EF4-FFF2-40B4-BE49-F238E27FC236}">
                  <a16:creationId xmlns:a16="http://schemas.microsoft.com/office/drawing/2014/main" id="{93596C57-775E-446C-A8D0-A1D4C1688C4E}"/>
                </a:ext>
              </a:extLst>
            </p:cNvPr>
            <p:cNvSpPr txBox="1"/>
            <p:nvPr/>
          </p:nvSpPr>
          <p:spPr>
            <a:xfrm>
              <a:off x="3541116" y="5010106"/>
              <a:ext cx="1157323" cy="646331"/>
            </a:xfrm>
            <a:prstGeom prst="rect">
              <a:avLst/>
            </a:prstGeom>
            <a:solidFill>
              <a:schemeClr val="bg1"/>
            </a:solidFill>
          </p:spPr>
          <p:txBody>
            <a:bodyPr wrap="square" rtlCol="0">
              <a:spAutoFit/>
            </a:bodyPr>
            <a:lstStyle/>
            <a:p>
              <a:r>
                <a:rPr lang="el-GR" sz="1200" dirty="0"/>
                <a:t>Υπολείμματα καλλιέργειας καλαμποκιού</a:t>
              </a:r>
              <a:endParaRPr lang="en-US" sz="1200" dirty="0"/>
            </a:p>
          </p:txBody>
        </p:sp>
      </p:grpSp>
      <p:grpSp>
        <p:nvGrpSpPr>
          <p:cNvPr id="4" name="Group 3">
            <a:extLst>
              <a:ext uri="{FF2B5EF4-FFF2-40B4-BE49-F238E27FC236}">
                <a16:creationId xmlns:a16="http://schemas.microsoft.com/office/drawing/2014/main" id="{13F381C5-774C-4DD9-962F-5279339C273B}"/>
              </a:ext>
            </a:extLst>
          </p:cNvPr>
          <p:cNvGrpSpPr/>
          <p:nvPr/>
        </p:nvGrpSpPr>
        <p:grpSpPr>
          <a:xfrm>
            <a:off x="6086106" y="1974890"/>
            <a:ext cx="5786670" cy="3783850"/>
            <a:chOff x="6086106" y="1974890"/>
            <a:chExt cx="5786670" cy="3783850"/>
          </a:xfrm>
        </p:grpSpPr>
        <p:graphicFrame>
          <p:nvGraphicFramePr>
            <p:cNvPr id="36" name="Chart 35">
              <a:extLst>
                <a:ext uri="{FF2B5EF4-FFF2-40B4-BE49-F238E27FC236}">
                  <a16:creationId xmlns:a16="http://schemas.microsoft.com/office/drawing/2014/main" id="{95B570CF-0950-46D9-8F33-075AE3E540CC}"/>
                </a:ext>
              </a:extLst>
            </p:cNvPr>
            <p:cNvGraphicFramePr>
              <a:graphicFrameLocks/>
            </p:cNvGraphicFramePr>
            <p:nvPr>
              <p:extLst>
                <p:ext uri="{D42A27DB-BD31-4B8C-83A1-F6EECF244321}">
                  <p14:modId xmlns:p14="http://schemas.microsoft.com/office/powerpoint/2010/main" val="1482665771"/>
                </p:ext>
              </p:extLst>
            </p:nvPr>
          </p:nvGraphicFramePr>
          <p:xfrm>
            <a:off x="6086106" y="1974890"/>
            <a:ext cx="5786670" cy="3685183"/>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64221121-BDD5-440F-BC8B-A4CE45035856}"/>
                </a:ext>
              </a:extLst>
            </p:cNvPr>
            <p:cNvSpPr txBox="1"/>
            <p:nvPr/>
          </p:nvSpPr>
          <p:spPr>
            <a:xfrm>
              <a:off x="6732345" y="5112409"/>
              <a:ext cx="984183" cy="646331"/>
            </a:xfrm>
            <a:prstGeom prst="rect">
              <a:avLst/>
            </a:prstGeom>
            <a:solidFill>
              <a:schemeClr val="bg1"/>
            </a:solidFill>
          </p:spPr>
          <p:txBody>
            <a:bodyPr wrap="square" rtlCol="0">
              <a:spAutoFit/>
            </a:bodyPr>
            <a:lstStyle/>
            <a:p>
              <a:r>
                <a:rPr lang="el-GR" sz="1200" dirty="0"/>
                <a:t>Αντίστοιχο πετροχημικό πολυμερές</a:t>
              </a:r>
              <a:endParaRPr lang="en-US" sz="1200" dirty="0"/>
            </a:p>
          </p:txBody>
        </p:sp>
        <p:sp>
          <p:nvSpPr>
            <p:cNvPr id="42" name="TextBox 41">
              <a:extLst>
                <a:ext uri="{FF2B5EF4-FFF2-40B4-BE49-F238E27FC236}">
                  <a16:creationId xmlns:a16="http://schemas.microsoft.com/office/drawing/2014/main" id="{36D6E569-E23E-4F52-A882-100926BB92DF}"/>
                </a:ext>
              </a:extLst>
            </p:cNvPr>
            <p:cNvSpPr txBox="1"/>
            <p:nvPr/>
          </p:nvSpPr>
          <p:spPr>
            <a:xfrm>
              <a:off x="8145727" y="5149854"/>
              <a:ext cx="780413" cy="461665"/>
            </a:xfrm>
            <a:prstGeom prst="rect">
              <a:avLst/>
            </a:prstGeom>
            <a:solidFill>
              <a:schemeClr val="bg1"/>
            </a:solidFill>
          </p:spPr>
          <p:txBody>
            <a:bodyPr wrap="square" rtlCol="0">
              <a:spAutoFit/>
            </a:bodyPr>
            <a:lstStyle/>
            <a:p>
              <a:r>
                <a:rPr lang="el-GR" sz="1200" dirty="0"/>
                <a:t>Σιρόπι γλυκόζης</a:t>
              </a:r>
              <a:endParaRPr lang="en-US" sz="1200" dirty="0"/>
            </a:p>
          </p:txBody>
        </p:sp>
        <p:sp>
          <p:nvSpPr>
            <p:cNvPr id="44" name="TextBox 43">
              <a:extLst>
                <a:ext uri="{FF2B5EF4-FFF2-40B4-BE49-F238E27FC236}">
                  <a16:creationId xmlns:a16="http://schemas.microsoft.com/office/drawing/2014/main" id="{442D92A9-369B-4482-AE6F-806835CB4D3C}"/>
                </a:ext>
              </a:extLst>
            </p:cNvPr>
            <p:cNvSpPr txBox="1"/>
            <p:nvPr/>
          </p:nvSpPr>
          <p:spPr>
            <a:xfrm>
              <a:off x="10611405" y="5081429"/>
              <a:ext cx="1157323" cy="461665"/>
            </a:xfrm>
            <a:prstGeom prst="rect">
              <a:avLst/>
            </a:prstGeom>
            <a:solidFill>
              <a:schemeClr val="bg1"/>
            </a:solidFill>
          </p:spPr>
          <p:txBody>
            <a:bodyPr wrap="square" rtlCol="0">
              <a:spAutoFit/>
            </a:bodyPr>
            <a:lstStyle/>
            <a:p>
              <a:r>
                <a:rPr lang="el-GR" sz="1200" dirty="0"/>
                <a:t>Πολτός ζαχαρότευτλων</a:t>
              </a:r>
              <a:endParaRPr lang="en-US" sz="1200" dirty="0"/>
            </a:p>
          </p:txBody>
        </p:sp>
        <p:sp>
          <p:nvSpPr>
            <p:cNvPr id="46" name="TextBox 45">
              <a:extLst>
                <a:ext uri="{FF2B5EF4-FFF2-40B4-BE49-F238E27FC236}">
                  <a16:creationId xmlns:a16="http://schemas.microsoft.com/office/drawing/2014/main" id="{826D156D-6EA4-4839-BA0B-0442A5551271}"/>
                </a:ext>
              </a:extLst>
            </p:cNvPr>
            <p:cNvSpPr txBox="1"/>
            <p:nvPr/>
          </p:nvSpPr>
          <p:spPr>
            <a:xfrm>
              <a:off x="9258950" y="5081429"/>
              <a:ext cx="1157323" cy="646331"/>
            </a:xfrm>
            <a:prstGeom prst="rect">
              <a:avLst/>
            </a:prstGeom>
            <a:solidFill>
              <a:schemeClr val="bg1"/>
            </a:solidFill>
          </p:spPr>
          <p:txBody>
            <a:bodyPr wrap="square" rtlCol="0">
              <a:spAutoFit/>
            </a:bodyPr>
            <a:lstStyle/>
            <a:p>
              <a:r>
                <a:rPr lang="el-GR" sz="1200" dirty="0"/>
                <a:t>Υπολείμματα καλλιέργειας καλαμποκιού</a:t>
              </a:r>
              <a:endParaRPr lang="en-US" sz="1200" dirty="0"/>
            </a:p>
          </p:txBody>
        </p:sp>
      </p:grpSp>
      <p:sp>
        <p:nvSpPr>
          <p:cNvPr id="5" name="Oval 4">
            <a:extLst>
              <a:ext uri="{FF2B5EF4-FFF2-40B4-BE49-F238E27FC236}">
                <a16:creationId xmlns:a16="http://schemas.microsoft.com/office/drawing/2014/main" id="{2F0FED5B-E2DB-4278-94A6-3CAC929AD434}"/>
              </a:ext>
            </a:extLst>
          </p:cNvPr>
          <p:cNvSpPr/>
          <p:nvPr/>
        </p:nvSpPr>
        <p:spPr>
          <a:xfrm>
            <a:off x="10536070" y="3182112"/>
            <a:ext cx="1157323" cy="996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154136"/>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Δομή</a:t>
            </a:r>
            <a:r>
              <a:rPr lang="el-GR" sz="3200" dirty="0">
                <a:solidFill>
                  <a:srgbClr val="357DA8"/>
                </a:solidFill>
                <a:latin typeface="+mn-lt"/>
                <a:ea typeface="Verdana" panose="020B0604030504040204" pitchFamily="34" charset="0"/>
                <a:cs typeface="Verdana" panose="020B0604030504040204" pitchFamily="34" charset="0"/>
              </a:rPr>
              <a:t> μαθήματος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2</a:t>
            </a:fld>
            <a:endParaRPr lang="en-GB"/>
          </a:p>
        </p:txBody>
      </p:sp>
      <p:pic>
        <p:nvPicPr>
          <p:cNvPr id="6" name="Picture 5">
            <a:extLst>
              <a:ext uri="{FF2B5EF4-FFF2-40B4-BE49-F238E27FC236}">
                <a16:creationId xmlns:a16="http://schemas.microsoft.com/office/drawing/2014/main" id="{15D3E6EC-7499-45ED-B706-6D6587C6F276}"/>
              </a:ext>
            </a:extLst>
          </p:cNvPr>
          <p:cNvPicPr>
            <a:picLocks noChangeAspect="1"/>
          </p:cNvPicPr>
          <p:nvPr/>
        </p:nvPicPr>
        <p:blipFill rotWithShape="1">
          <a:blip r:embed="rId2"/>
          <a:srcRect l="21482" t="33501" r="21758" b="12563"/>
          <a:stretch/>
        </p:blipFill>
        <p:spPr>
          <a:xfrm>
            <a:off x="2076015" y="1257976"/>
            <a:ext cx="7278297" cy="3890459"/>
          </a:xfrm>
          <a:prstGeom prst="rect">
            <a:avLst/>
          </a:prstGeom>
        </p:spPr>
      </p:pic>
    </p:spTree>
    <p:extLst>
      <p:ext uri="{BB962C8B-B14F-4D97-AF65-F5344CB8AC3E}">
        <p14:creationId xmlns:p14="http://schemas.microsoft.com/office/powerpoint/2010/main" val="63593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5"/>
          <p:cNvSpPr txBox="1">
            <a:spLocks noChangeArrowheads="1"/>
          </p:cNvSpPr>
          <p:nvPr/>
        </p:nvSpPr>
        <p:spPr bwMode="auto">
          <a:xfrm>
            <a:off x="6312024" y="3845510"/>
            <a:ext cx="3960440" cy="2823850"/>
          </a:xfrm>
          <a:prstGeom prst="rect">
            <a:avLst/>
          </a:prstGeom>
          <a:solidFill>
            <a:schemeClr val="tx2">
              <a:lumMod val="60000"/>
              <a:lumOff val="40000"/>
            </a:schemeClr>
          </a:solidFill>
          <a:ln w="19050">
            <a:solidFill>
              <a:schemeClr val="tx1"/>
            </a:solidFill>
            <a:miter lim="800000"/>
            <a:headEnd/>
            <a:tailEnd/>
          </a:ln>
          <a:effectLst/>
        </p:spPr>
        <p:txBody>
          <a:bodyPr wrap="square">
            <a:spAutoFit/>
          </a:bodyPr>
          <a:lstStyle/>
          <a:p>
            <a:pPr>
              <a:spcBef>
                <a:spcPts val="300"/>
              </a:spcBef>
            </a:pPr>
            <a:r>
              <a:rPr lang="el-GR" sz="1600" dirty="0"/>
              <a:t>Πως μπορούμε να πάρουμε αυτά τα δεδομένα;</a:t>
            </a:r>
          </a:p>
          <a:p>
            <a:pPr>
              <a:spcBef>
                <a:spcPts val="300"/>
              </a:spcBef>
              <a:buFont typeface="Arial" pitchFamily="34" charset="0"/>
              <a:buChar char="•"/>
            </a:pPr>
            <a:r>
              <a:rPr lang="el-GR" sz="1600" dirty="0"/>
              <a:t>Με απευθείας μετρήσεις</a:t>
            </a:r>
          </a:p>
          <a:p>
            <a:pPr lvl="1">
              <a:spcBef>
                <a:spcPts val="300"/>
              </a:spcBef>
              <a:buFont typeface="Arial" pitchFamily="34" charset="0"/>
              <a:buChar char="•"/>
            </a:pPr>
            <a:r>
              <a:rPr lang="el-GR" sz="1600" dirty="0"/>
              <a:t> Εργοστάσιο</a:t>
            </a:r>
          </a:p>
          <a:p>
            <a:pPr lvl="1">
              <a:spcBef>
                <a:spcPts val="300"/>
              </a:spcBef>
              <a:buFont typeface="Arial" pitchFamily="34" charset="0"/>
              <a:buChar char="•"/>
            </a:pPr>
            <a:r>
              <a:rPr lang="el-GR" sz="1600" dirty="0"/>
              <a:t> Εργαστήριο </a:t>
            </a:r>
            <a:endParaRPr lang="en-GB" sz="1600" dirty="0"/>
          </a:p>
          <a:p>
            <a:pPr>
              <a:spcBef>
                <a:spcPts val="300"/>
              </a:spcBef>
              <a:buFontTx/>
              <a:buChar char="•"/>
            </a:pPr>
            <a:r>
              <a:rPr lang="el-GR" sz="1600" dirty="0"/>
              <a:t> Εμπειρικές σχέσεις</a:t>
            </a:r>
          </a:p>
          <a:p>
            <a:pPr>
              <a:spcBef>
                <a:spcPts val="300"/>
              </a:spcBef>
              <a:buFontTx/>
              <a:buChar char="•"/>
            </a:pPr>
            <a:r>
              <a:rPr lang="el-GR" sz="1600" dirty="0"/>
              <a:t> Διάφορες βιβλιοθήκες πληροφοριών</a:t>
            </a:r>
          </a:p>
          <a:p>
            <a:pPr>
              <a:spcBef>
                <a:spcPts val="300"/>
              </a:spcBef>
              <a:buFontTx/>
              <a:buChar char="•"/>
            </a:pPr>
            <a:r>
              <a:rPr lang="el-GR" sz="1600" dirty="0"/>
              <a:t> Λογισμικά προγράμματα (</a:t>
            </a:r>
            <a:r>
              <a:rPr lang="en-US" sz="1600" dirty="0"/>
              <a:t>LCA </a:t>
            </a:r>
            <a:r>
              <a:rPr lang="en-US" sz="1600" dirty="0" err="1"/>
              <a:t>softwares</a:t>
            </a:r>
            <a:r>
              <a:rPr lang="en-US" sz="1600" dirty="0"/>
              <a:t>, Aspen Plus)</a:t>
            </a:r>
            <a:endParaRPr lang="el-GR" sz="1600" dirty="0"/>
          </a:p>
          <a:p>
            <a:pPr>
              <a:spcBef>
                <a:spcPts val="300"/>
              </a:spcBef>
              <a:buFontTx/>
              <a:buChar char="•"/>
            </a:pPr>
            <a:r>
              <a:rPr lang="el-GR" sz="1600" dirty="0"/>
              <a:t> Πληροφορίες από Βιβλιογραφία</a:t>
            </a:r>
          </a:p>
        </p:txBody>
      </p:sp>
      <p:sp>
        <p:nvSpPr>
          <p:cNvPr id="49" name="Rectangle 48"/>
          <p:cNvSpPr/>
          <p:nvPr/>
        </p:nvSpPr>
        <p:spPr>
          <a:xfrm>
            <a:off x="6168008" y="2132856"/>
            <a:ext cx="4248472" cy="1584176"/>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Συλλογή δεδομένων από κάθε μία μονάδα </a:t>
            </a:r>
          </a:p>
          <a:p>
            <a:pPr algn="ctr"/>
            <a:r>
              <a:rPr lang="el-GR" dirty="0"/>
              <a:t>Είσροή/εκροή μάζας</a:t>
            </a:r>
          </a:p>
          <a:p>
            <a:pPr algn="ctr"/>
            <a:r>
              <a:rPr lang="el-GR" dirty="0"/>
              <a:t>Είσροή/εκροή ενέργειας</a:t>
            </a:r>
          </a:p>
          <a:p>
            <a:pPr algn="ctr"/>
            <a:r>
              <a:rPr lang="el-GR" dirty="0"/>
              <a:t>Εκροή παραπροϊόντων/ υγρών αποβλήτων και καυσαεριών</a:t>
            </a:r>
          </a:p>
        </p:txBody>
      </p:sp>
      <p:sp>
        <p:nvSpPr>
          <p:cNvPr id="4" name="Rectangle 3"/>
          <p:cNvSpPr/>
          <p:nvPr/>
        </p:nvSpPr>
        <p:spPr>
          <a:xfrm>
            <a:off x="3143672" y="2348880"/>
            <a:ext cx="266429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Arrow Connector 6"/>
          <p:cNvCxnSpPr/>
          <p:nvPr/>
        </p:nvCxnSpPr>
        <p:spPr>
          <a:xfrm>
            <a:off x="1631504" y="3068960"/>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31504" y="5229200"/>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519936" y="2780928"/>
            <a:ext cx="1800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91944" y="3717032"/>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91944" y="4509120"/>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91944" y="5733256"/>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59496" y="2636912"/>
            <a:ext cx="1584176"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Πρώτες Ύλες</a:t>
            </a:r>
          </a:p>
        </p:txBody>
      </p:sp>
      <p:sp>
        <p:nvSpPr>
          <p:cNvPr id="14" name="Rectangle 13"/>
          <p:cNvSpPr/>
          <p:nvPr/>
        </p:nvSpPr>
        <p:spPr>
          <a:xfrm>
            <a:off x="1631504" y="4869160"/>
            <a:ext cx="1584176" cy="288032"/>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Ενέργεια</a:t>
            </a:r>
          </a:p>
        </p:txBody>
      </p:sp>
      <p:sp>
        <p:nvSpPr>
          <p:cNvPr id="15" name="Rectangle 14"/>
          <p:cNvSpPr/>
          <p:nvPr/>
        </p:nvSpPr>
        <p:spPr>
          <a:xfrm>
            <a:off x="3503712" y="2492896"/>
            <a:ext cx="1872208" cy="50405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Εξόρυξη άνθρακα</a:t>
            </a:r>
          </a:p>
        </p:txBody>
      </p:sp>
      <p:sp>
        <p:nvSpPr>
          <p:cNvPr id="16" name="Rectangle 15"/>
          <p:cNvSpPr/>
          <p:nvPr/>
        </p:nvSpPr>
        <p:spPr>
          <a:xfrm>
            <a:off x="3503712" y="3356992"/>
            <a:ext cx="1872208"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Μεταφορά</a:t>
            </a:r>
          </a:p>
        </p:txBody>
      </p:sp>
      <p:sp>
        <p:nvSpPr>
          <p:cNvPr id="17" name="Rectangle 16"/>
          <p:cNvSpPr/>
          <p:nvPr/>
        </p:nvSpPr>
        <p:spPr>
          <a:xfrm>
            <a:off x="3503712" y="4077072"/>
            <a:ext cx="1872208"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Παραγωγή ηλεκτρισμού</a:t>
            </a:r>
          </a:p>
        </p:txBody>
      </p:sp>
      <p:sp>
        <p:nvSpPr>
          <p:cNvPr id="18" name="Rectangle 17"/>
          <p:cNvSpPr/>
          <p:nvPr/>
        </p:nvSpPr>
        <p:spPr>
          <a:xfrm>
            <a:off x="3503712" y="5013176"/>
            <a:ext cx="1872208" cy="86409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Μεταφορά &amp; Διάθεση ηλεκτρισμού</a:t>
            </a:r>
          </a:p>
        </p:txBody>
      </p:sp>
      <p:sp>
        <p:nvSpPr>
          <p:cNvPr id="19" name="Rectangle 18"/>
          <p:cNvSpPr/>
          <p:nvPr/>
        </p:nvSpPr>
        <p:spPr>
          <a:xfrm>
            <a:off x="5951984" y="2276872"/>
            <a:ext cx="1872208"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co2=1kg/MW</a:t>
            </a:r>
            <a:endParaRPr lang="el-GR" dirty="0">
              <a:solidFill>
                <a:schemeClr val="tx1"/>
              </a:solidFill>
            </a:endParaRPr>
          </a:p>
        </p:txBody>
      </p:sp>
      <p:sp>
        <p:nvSpPr>
          <p:cNvPr id="20" name="Rectangle 19"/>
          <p:cNvSpPr/>
          <p:nvPr/>
        </p:nvSpPr>
        <p:spPr>
          <a:xfrm>
            <a:off x="5951984" y="3212976"/>
            <a:ext cx="2016224"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co2=0.2kg/MW</a:t>
            </a:r>
            <a:endParaRPr lang="el-GR" dirty="0">
              <a:solidFill>
                <a:schemeClr val="tx1"/>
              </a:solidFill>
            </a:endParaRPr>
          </a:p>
        </p:txBody>
      </p:sp>
      <p:sp>
        <p:nvSpPr>
          <p:cNvPr id="21" name="Rectangle 20"/>
          <p:cNvSpPr/>
          <p:nvPr/>
        </p:nvSpPr>
        <p:spPr>
          <a:xfrm>
            <a:off x="5951984" y="4005064"/>
            <a:ext cx="2016224"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co2=3kg/MW</a:t>
            </a:r>
            <a:endParaRPr lang="el-GR" dirty="0">
              <a:solidFill>
                <a:schemeClr val="tx1"/>
              </a:solidFill>
            </a:endParaRPr>
          </a:p>
        </p:txBody>
      </p:sp>
      <p:sp>
        <p:nvSpPr>
          <p:cNvPr id="22" name="Rectangle 21"/>
          <p:cNvSpPr/>
          <p:nvPr/>
        </p:nvSpPr>
        <p:spPr>
          <a:xfrm>
            <a:off x="5951984" y="5229200"/>
            <a:ext cx="2160240"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co2=0.02kg/MW</a:t>
            </a:r>
            <a:endParaRPr lang="el-GR" dirty="0">
              <a:solidFill>
                <a:schemeClr val="tx1"/>
              </a:solidFill>
            </a:endParaRPr>
          </a:p>
        </p:txBody>
      </p:sp>
      <p:sp>
        <p:nvSpPr>
          <p:cNvPr id="23" name="Rectangle 22"/>
          <p:cNvSpPr/>
          <p:nvPr/>
        </p:nvSpPr>
        <p:spPr>
          <a:xfrm>
            <a:off x="3647728" y="6237312"/>
            <a:ext cx="1584176" cy="576064"/>
          </a:xfrm>
          <a:prstGeom prst="rect">
            <a:avLst/>
          </a:prstGeom>
          <a:solidFill>
            <a:schemeClr val="accent2">
              <a:lumMod val="60000"/>
              <a:lumOff val="40000"/>
            </a:schemeClr>
          </a:solid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Functional Unit = 1</a:t>
            </a:r>
            <a:r>
              <a:rPr lang="el-GR" dirty="0">
                <a:solidFill>
                  <a:schemeClr val="tx1"/>
                </a:solidFill>
              </a:rPr>
              <a:t>0</a:t>
            </a:r>
            <a:r>
              <a:rPr lang="en-US" dirty="0">
                <a:solidFill>
                  <a:schemeClr val="tx1"/>
                </a:solidFill>
              </a:rPr>
              <a:t> MW</a:t>
            </a:r>
            <a:endParaRPr lang="el-GR" dirty="0">
              <a:solidFill>
                <a:schemeClr val="tx1"/>
              </a:solidFill>
            </a:endParaRPr>
          </a:p>
        </p:txBody>
      </p:sp>
      <p:sp>
        <p:nvSpPr>
          <p:cNvPr id="24" name="Title 23"/>
          <p:cNvSpPr>
            <a:spLocks noGrp="1"/>
          </p:cNvSpPr>
          <p:nvPr>
            <p:ph type="title"/>
          </p:nvPr>
        </p:nvSpPr>
        <p:spPr>
          <a:xfrm>
            <a:off x="2063552" y="836712"/>
            <a:ext cx="6336704" cy="1296144"/>
          </a:xfrm>
        </p:spPr>
        <p:txBody>
          <a:bodyPr>
            <a:normAutofit fontScale="90000"/>
          </a:bodyPr>
          <a:lstStyle/>
          <a:p>
            <a:r>
              <a:rPr lang="el-GR" dirty="0"/>
              <a:t>Απογραφή Δεδομένων</a:t>
            </a:r>
            <a:br>
              <a:rPr lang="el-GR" dirty="0"/>
            </a:br>
            <a:r>
              <a:rPr lang="el-GR" sz="3100" dirty="0"/>
              <a:t>Παράδειγμα παραγωγής ηλεκτρισμού από άνθρακα</a:t>
            </a:r>
          </a:p>
        </p:txBody>
      </p:sp>
      <p:sp>
        <p:nvSpPr>
          <p:cNvPr id="25" name="Rounded Rectangle 24"/>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26" name="Rounded Rectangle 25"/>
          <p:cNvSpPr/>
          <p:nvPr/>
        </p:nvSpPr>
        <p:spPr>
          <a:xfrm>
            <a:off x="8400256" y="836712"/>
            <a:ext cx="1120124" cy="50405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Απογραφή δεδομένων</a:t>
            </a:r>
          </a:p>
        </p:txBody>
      </p:sp>
      <p:sp>
        <p:nvSpPr>
          <p:cNvPr id="27" name="Rounded Rectangle 26"/>
          <p:cNvSpPr/>
          <p:nvPr/>
        </p:nvSpPr>
        <p:spPr>
          <a:xfrm>
            <a:off x="8688288" y="1484785"/>
            <a:ext cx="832092" cy="475525"/>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28" name="Rounded Rectangle 27"/>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29" name="Down Arrow 28"/>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Down Arrow 31"/>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Down Arrow 32"/>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Down Arrow 33"/>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Down Arrow 34"/>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Down Arrow 35"/>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Down Arrow 36"/>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Down Arrow 37"/>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cxnSp>
        <p:nvCxnSpPr>
          <p:cNvPr id="41" name="Straight Arrow Connector 40"/>
          <p:cNvCxnSpPr>
            <a:stCxn id="15" idx="2"/>
            <a:endCxn id="16" idx="0"/>
          </p:cNvCxnSpPr>
          <p:nvPr/>
        </p:nvCxnSpPr>
        <p:spPr>
          <a:xfrm>
            <a:off x="4439816" y="2996952"/>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39816" y="3717032"/>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39816" y="4653136"/>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0">
                                            <p:bg/>
                                          </p:spTgt>
                                        </p:tgtEl>
                                        <p:attrNameLst>
                                          <p:attrName>style.visibility</p:attrName>
                                        </p:attrNameLst>
                                      </p:cBhvr>
                                      <p:to>
                                        <p:strVal val="visible"/>
                                      </p:to>
                                    </p:set>
                                    <p:anim calcmode="lin" valueType="num">
                                      <p:cBhvr additive="base">
                                        <p:cTn id="11" dur="500" fill="hold"/>
                                        <p:tgtEl>
                                          <p:spTgt spid="5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50">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xEl>
                                              <p:pRg st="0" end="0"/>
                                            </p:txEl>
                                          </p:spTgt>
                                        </p:tgtEl>
                                        <p:attrNameLst>
                                          <p:attrName>style.visibility</p:attrName>
                                        </p:attrNameLst>
                                      </p:cBhvr>
                                      <p:to>
                                        <p:strVal val="visible"/>
                                      </p:to>
                                    </p:set>
                                    <p:anim calcmode="lin" valueType="num">
                                      <p:cBhvr additive="base">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
                                            <p:txEl>
                                              <p:pRg st="1" end="1"/>
                                            </p:txEl>
                                          </p:spTgt>
                                        </p:tgtEl>
                                        <p:attrNameLst>
                                          <p:attrName>style.visibility</p:attrName>
                                        </p:attrNameLst>
                                      </p:cBhvr>
                                      <p:to>
                                        <p:strVal val="visible"/>
                                      </p:to>
                                    </p:set>
                                    <p:anim calcmode="lin" valueType="num">
                                      <p:cBhvr additive="base">
                                        <p:cTn id="19"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
                                            <p:txEl>
                                              <p:pRg st="2" end="2"/>
                                            </p:txEl>
                                          </p:spTgt>
                                        </p:tgtEl>
                                        <p:attrNameLst>
                                          <p:attrName>style.visibility</p:attrName>
                                        </p:attrNameLst>
                                      </p:cBhvr>
                                      <p:to>
                                        <p:strVal val="visible"/>
                                      </p:to>
                                    </p:set>
                                    <p:anim calcmode="lin" valueType="num">
                                      <p:cBhvr additive="base">
                                        <p:cTn id="23"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xEl>
                                              <p:pRg st="3" end="3"/>
                                            </p:txEl>
                                          </p:spTgt>
                                        </p:tgtEl>
                                        <p:attrNameLst>
                                          <p:attrName>style.visibility</p:attrName>
                                        </p:attrNameLst>
                                      </p:cBhvr>
                                      <p:to>
                                        <p:strVal val="visible"/>
                                      </p:to>
                                    </p:set>
                                    <p:anim calcmode="lin" valueType="num">
                                      <p:cBhvr additive="base">
                                        <p:cTn id="27"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0">
                                            <p:txEl>
                                              <p:pRg st="4" end="4"/>
                                            </p:txEl>
                                          </p:spTgt>
                                        </p:tgtEl>
                                        <p:attrNameLst>
                                          <p:attrName>style.visibility</p:attrName>
                                        </p:attrNameLst>
                                      </p:cBhvr>
                                      <p:to>
                                        <p:strVal val="visible"/>
                                      </p:to>
                                    </p:set>
                                    <p:anim calcmode="lin" valueType="num">
                                      <p:cBhvr additive="base">
                                        <p:cTn id="3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0">
                                            <p:txEl>
                                              <p:pRg st="5" end="5"/>
                                            </p:txEl>
                                          </p:spTgt>
                                        </p:tgtEl>
                                        <p:attrNameLst>
                                          <p:attrName>style.visibility</p:attrName>
                                        </p:attrNameLst>
                                      </p:cBhvr>
                                      <p:to>
                                        <p:strVal val="visible"/>
                                      </p:to>
                                    </p:set>
                                    <p:anim calcmode="lin" valueType="num">
                                      <p:cBhvr additive="base">
                                        <p:cTn id="35"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0">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xEl>
                                              <p:pRg st="6" end="6"/>
                                            </p:txEl>
                                          </p:spTgt>
                                        </p:tgtEl>
                                        <p:attrNameLst>
                                          <p:attrName>style.visibility</p:attrName>
                                        </p:attrNameLst>
                                      </p:cBhvr>
                                      <p:to>
                                        <p:strVal val="visible"/>
                                      </p:to>
                                    </p:set>
                                    <p:anim calcmode="lin" valueType="num">
                                      <p:cBhvr additive="base">
                                        <p:cTn id="39"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0">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xEl>
                                              <p:pRg st="7" end="7"/>
                                            </p:txEl>
                                          </p:spTgt>
                                        </p:tgtEl>
                                        <p:attrNameLst>
                                          <p:attrName>style.visibility</p:attrName>
                                        </p:attrNameLst>
                                      </p:cBhvr>
                                      <p:to>
                                        <p:strVal val="visible"/>
                                      </p:to>
                                    </p:set>
                                    <p:anim calcmode="lin" valueType="num">
                                      <p:cBhvr additive="base">
                                        <p:cTn id="43"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3" presetClass="exit" presetSubtype="10" fill="hold" grpId="1" nodeType="withEffect">
                                  <p:stCondLst>
                                    <p:cond delay="0"/>
                                  </p:stCondLst>
                                  <p:childTnLst>
                                    <p:animEffect transition="out" filter="blinds(horizontal)">
                                      <p:cBhvr>
                                        <p:cTn id="64" dur="500"/>
                                        <p:tgtEl>
                                          <p:spTgt spid="50">
                                            <p:txEl>
                                              <p:pRg st="0" end="0"/>
                                            </p:txEl>
                                          </p:spTgt>
                                        </p:tgtEl>
                                      </p:cBhvr>
                                    </p:animEffect>
                                    <p:set>
                                      <p:cBhvr>
                                        <p:cTn id="65" dur="1" fill="hold">
                                          <p:stCondLst>
                                            <p:cond delay="499"/>
                                          </p:stCondLst>
                                        </p:cTn>
                                        <p:tgtEl>
                                          <p:spTgt spid="50">
                                            <p:txEl>
                                              <p:pRg st="0" end="0"/>
                                            </p:txEl>
                                          </p:spTgt>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50">
                                            <p:txEl>
                                              <p:pRg st="1" end="1"/>
                                            </p:txEl>
                                          </p:spTgt>
                                        </p:tgtEl>
                                      </p:cBhvr>
                                    </p:animEffect>
                                    <p:set>
                                      <p:cBhvr>
                                        <p:cTn id="68" dur="1" fill="hold">
                                          <p:stCondLst>
                                            <p:cond delay="499"/>
                                          </p:stCondLst>
                                        </p:cTn>
                                        <p:tgtEl>
                                          <p:spTgt spid="50">
                                            <p:txEl>
                                              <p:pRg st="1" end="1"/>
                                            </p:txEl>
                                          </p:spTgt>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50">
                                            <p:txEl>
                                              <p:pRg st="2" end="2"/>
                                            </p:txEl>
                                          </p:spTgt>
                                        </p:tgtEl>
                                      </p:cBhvr>
                                    </p:animEffect>
                                    <p:set>
                                      <p:cBhvr>
                                        <p:cTn id="71" dur="1" fill="hold">
                                          <p:stCondLst>
                                            <p:cond delay="499"/>
                                          </p:stCondLst>
                                        </p:cTn>
                                        <p:tgtEl>
                                          <p:spTgt spid="50">
                                            <p:txEl>
                                              <p:pRg st="2" end="2"/>
                                            </p:txEl>
                                          </p:spTgt>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50">
                                            <p:txEl>
                                              <p:pRg st="3" end="3"/>
                                            </p:txEl>
                                          </p:spTgt>
                                        </p:tgtEl>
                                      </p:cBhvr>
                                    </p:animEffect>
                                    <p:set>
                                      <p:cBhvr>
                                        <p:cTn id="74" dur="1" fill="hold">
                                          <p:stCondLst>
                                            <p:cond delay="499"/>
                                          </p:stCondLst>
                                        </p:cTn>
                                        <p:tgtEl>
                                          <p:spTgt spid="50">
                                            <p:txEl>
                                              <p:pRg st="3" end="3"/>
                                            </p:txEl>
                                          </p:spTgt>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50">
                                            <p:txEl>
                                              <p:pRg st="4" end="4"/>
                                            </p:txEl>
                                          </p:spTgt>
                                        </p:tgtEl>
                                      </p:cBhvr>
                                    </p:animEffect>
                                    <p:set>
                                      <p:cBhvr>
                                        <p:cTn id="77" dur="1" fill="hold">
                                          <p:stCondLst>
                                            <p:cond delay="499"/>
                                          </p:stCondLst>
                                        </p:cTn>
                                        <p:tgtEl>
                                          <p:spTgt spid="50">
                                            <p:txEl>
                                              <p:pRg st="4" end="4"/>
                                            </p:txEl>
                                          </p:spTgt>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50">
                                            <p:txEl>
                                              <p:pRg st="5" end="5"/>
                                            </p:txEl>
                                          </p:spTgt>
                                        </p:tgtEl>
                                      </p:cBhvr>
                                    </p:animEffect>
                                    <p:set>
                                      <p:cBhvr>
                                        <p:cTn id="80" dur="1" fill="hold">
                                          <p:stCondLst>
                                            <p:cond delay="499"/>
                                          </p:stCondLst>
                                        </p:cTn>
                                        <p:tgtEl>
                                          <p:spTgt spid="50">
                                            <p:txEl>
                                              <p:pRg st="5" end="5"/>
                                            </p:txEl>
                                          </p:spTgt>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50">
                                            <p:txEl>
                                              <p:pRg st="6" end="6"/>
                                            </p:txEl>
                                          </p:spTgt>
                                        </p:tgtEl>
                                      </p:cBhvr>
                                    </p:animEffect>
                                    <p:set>
                                      <p:cBhvr>
                                        <p:cTn id="83" dur="1" fill="hold">
                                          <p:stCondLst>
                                            <p:cond delay="499"/>
                                          </p:stCondLst>
                                        </p:cTn>
                                        <p:tgtEl>
                                          <p:spTgt spid="50">
                                            <p:txEl>
                                              <p:pRg st="6" end="6"/>
                                            </p:txEl>
                                          </p:spTgt>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0">
                                            <p:txEl>
                                              <p:pRg st="7" end="7"/>
                                            </p:txEl>
                                          </p:spTgt>
                                        </p:tgtEl>
                                      </p:cBhvr>
                                    </p:animEffect>
                                    <p:set>
                                      <p:cBhvr>
                                        <p:cTn id="86" dur="1" fill="hold">
                                          <p:stCondLst>
                                            <p:cond delay="499"/>
                                          </p:stCondLst>
                                        </p:cTn>
                                        <p:tgtEl>
                                          <p:spTgt spid="50">
                                            <p:txEl>
                                              <p:pRg st="7" end="7"/>
                                            </p:txEl>
                                          </p:spTgt>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50">
                                            <p:bg/>
                                          </p:spTgt>
                                        </p:tgtEl>
                                      </p:cBhvr>
                                    </p:animEffect>
                                    <p:set>
                                      <p:cBhvr>
                                        <p:cTn id="89" dur="1" fill="hold">
                                          <p:stCondLst>
                                            <p:cond delay="499"/>
                                          </p:stCondLst>
                                        </p:cTn>
                                        <p:tgtEl>
                                          <p:spTgt spid="50">
                                            <p:bg/>
                                          </p:spTgt>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49"/>
                                        </p:tgtEl>
                                      </p:cBhvr>
                                    </p:animEffect>
                                    <p:set>
                                      <p:cBhvr>
                                        <p:cTn id="9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uiExpand="1" build="allAtOnce" animBg="1"/>
      <p:bldP spid="50" grpId="1" uiExpand="1" build="allAtOnce" animBg="1"/>
      <p:bldP spid="49" grpId="0" animBg="1"/>
      <p:bldP spid="49" grpId="1"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3"/>
          <p:cNvSpPr txBox="1">
            <a:spLocks/>
          </p:cNvSpPr>
          <p:nvPr/>
        </p:nvSpPr>
        <p:spPr>
          <a:xfrm>
            <a:off x="2063552" y="764704"/>
            <a:ext cx="6336704" cy="864096"/>
          </a:xfrm>
          <a:prstGeom prst="rect">
            <a:avLst/>
          </a:prstGeom>
        </p:spPr>
        <p:txBody>
          <a:bodyPr vert="horz" lIns="0" rIns="0" bIns="0" anchor="b">
            <a:normAutofit fontScale="97500"/>
          </a:bodyPr>
          <a:lstStyle/>
          <a:p>
            <a:pPr defTabSz="914400">
              <a:spcBef>
                <a:spcPct val="0"/>
              </a:spcBef>
              <a:defRPr/>
            </a:pPr>
            <a:r>
              <a:rPr lang="el-GR" sz="4000" dirty="0">
                <a:solidFill>
                  <a:schemeClr val="tx2"/>
                </a:solidFill>
                <a:latin typeface="+mj-lt"/>
                <a:ea typeface="+mj-ea"/>
                <a:cs typeface="+mj-cs"/>
              </a:rPr>
              <a:t>Απογραφή Δεδομένων</a:t>
            </a:r>
            <a:endParaRPr lang="el-GR" sz="3100" dirty="0">
              <a:solidFill>
                <a:schemeClr val="tx2"/>
              </a:solidFill>
              <a:latin typeface="+mj-lt"/>
              <a:ea typeface="+mj-ea"/>
              <a:cs typeface="+mj-cs"/>
            </a:endParaRPr>
          </a:p>
        </p:txBody>
      </p:sp>
      <p:sp>
        <p:nvSpPr>
          <p:cNvPr id="6" name="Rounded Rectangle 5"/>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7" name="Rounded Rectangle 6"/>
          <p:cNvSpPr/>
          <p:nvPr/>
        </p:nvSpPr>
        <p:spPr>
          <a:xfrm>
            <a:off x="8400256" y="836712"/>
            <a:ext cx="1120124" cy="50405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Απογραφή δεδομένων</a:t>
            </a:r>
          </a:p>
        </p:txBody>
      </p:sp>
      <p:sp>
        <p:nvSpPr>
          <p:cNvPr id="8" name="Rounded Rectangle 7"/>
          <p:cNvSpPr/>
          <p:nvPr/>
        </p:nvSpPr>
        <p:spPr>
          <a:xfrm>
            <a:off x="8688288" y="1484785"/>
            <a:ext cx="832092" cy="475525"/>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9" name="Rounded Rectangle 8"/>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10" name="Down Arrow 9"/>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Down Arrow 10"/>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Down Arrow 11"/>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Down Arrow 12"/>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Down Arrow 13"/>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Down Arrow 15"/>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Down Arrow 16"/>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graphicFrame>
        <p:nvGraphicFramePr>
          <p:cNvPr id="46082" name="Object 6"/>
          <p:cNvGraphicFramePr>
            <a:graphicFrameLocks noChangeAspect="1"/>
          </p:cNvGraphicFramePr>
          <p:nvPr/>
        </p:nvGraphicFramePr>
        <p:xfrm>
          <a:off x="3935761" y="2924945"/>
          <a:ext cx="3816425" cy="945257"/>
        </p:xfrm>
        <a:graphic>
          <a:graphicData uri="http://schemas.openxmlformats.org/presentationml/2006/ole">
            <mc:AlternateContent xmlns:mc="http://schemas.openxmlformats.org/markup-compatibility/2006">
              <mc:Choice xmlns:v="urn:schemas-microsoft-com:vml" Requires="v">
                <p:oleObj spid="_x0000_s1037" name="Equation" r:id="rId3" imgW="927000" imgH="253800" progId="Equation.3">
                  <p:embed/>
                </p:oleObj>
              </mc:Choice>
              <mc:Fallback>
                <p:oleObj name="Equation" r:id="rId3" imgW="927000" imgH="253800" progId="Equation.3">
                  <p:embed/>
                  <p:pic>
                    <p:nvPicPr>
                      <p:cNvPr id="4608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1" y="2924945"/>
                        <a:ext cx="3816425" cy="945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Table 21"/>
          <p:cNvGraphicFramePr>
            <a:graphicFrameLocks noGrp="1"/>
          </p:cNvGraphicFramePr>
          <p:nvPr/>
        </p:nvGraphicFramePr>
        <p:xfrm>
          <a:off x="2927648" y="4151906"/>
          <a:ext cx="6624736" cy="2168855"/>
        </p:xfrm>
        <a:graphic>
          <a:graphicData uri="http://schemas.openxmlformats.org/drawingml/2006/table">
            <a:tbl>
              <a:tblPr/>
              <a:tblGrid>
                <a:gridCol w="576064">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717255">
                <a:tc>
                  <a:txBody>
                    <a:bodyPr/>
                    <a:lstStyle/>
                    <a:p>
                      <a:pPr algn="l" fontAlgn="b"/>
                      <a:r>
                        <a:rPr lang="en-US" sz="2400" b="1" i="1" u="none" strike="noStrike" dirty="0">
                          <a:solidFill>
                            <a:srgbClr val="000000"/>
                          </a:solidFill>
                          <a:latin typeface="Calibri"/>
                        </a:rPr>
                        <a:t>  B</a:t>
                      </a:r>
                      <a:r>
                        <a:rPr lang="en-US" sz="2400" b="1" i="1" u="none" strike="noStrike" baseline="-25000" dirty="0">
                          <a:solidFill>
                            <a:srgbClr val="000000"/>
                          </a:solidFill>
                          <a:latin typeface="Calibri"/>
                        </a:rPr>
                        <a:t>j</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i="0" u="none" strike="noStrike" dirty="0">
                          <a:solidFill>
                            <a:srgbClr val="000000"/>
                          </a:solidFill>
                          <a:latin typeface="Calibri"/>
                        </a:rPr>
                        <a:t> </a:t>
                      </a:r>
                      <a:r>
                        <a:rPr lang="el-GR" sz="2400" b="1" i="0" u="none" strike="noStrike" dirty="0">
                          <a:solidFill>
                            <a:srgbClr val="000000"/>
                          </a:solidFill>
                          <a:latin typeface="Calibri"/>
                        </a:rPr>
                        <a:t>Ολικό</a:t>
                      </a:r>
                      <a:r>
                        <a:rPr lang="el-GR" sz="2400" b="1" i="0" u="none" strike="noStrike" baseline="0" dirty="0">
                          <a:solidFill>
                            <a:srgbClr val="000000"/>
                          </a:solidFill>
                          <a:latin typeface="Calibri"/>
                        </a:rPr>
                        <a:t> φορτίο </a:t>
                      </a:r>
                      <a:r>
                        <a:rPr lang="en-US" sz="2400" b="1" i="1" u="none" strike="noStrike" dirty="0">
                          <a:solidFill>
                            <a:srgbClr val="000000"/>
                          </a:solidFill>
                          <a:latin typeface="Calibri"/>
                        </a:rPr>
                        <a:t>j</a:t>
                      </a:r>
                      <a:r>
                        <a:rPr lang="en-US" sz="2400" b="1" i="0" u="none" strike="noStrike" dirty="0">
                          <a:solidFill>
                            <a:srgbClr val="000000"/>
                          </a:solidFill>
                          <a:latin typeface="Calibri"/>
                        </a:rPr>
                        <a:t> </a:t>
                      </a:r>
                      <a:r>
                        <a:rPr lang="el-GR" sz="2400" b="1" i="0" u="none" strike="noStrike" dirty="0">
                          <a:solidFill>
                            <a:srgbClr val="000000"/>
                          </a:solidFill>
                          <a:latin typeface="Calibri"/>
                        </a:rPr>
                        <a:t>ανά λειτουργική μονάδα </a:t>
                      </a:r>
                      <a:endParaRPr lang="en-US" sz="2400" b="1" i="0" u="none" strike="noStrike" dirty="0">
                        <a:solidFill>
                          <a:srgbClr val="000000"/>
                        </a:solidFill>
                        <a:latin typeface="Calibri"/>
                      </a:endParaRPr>
                    </a:p>
                    <a:p>
                      <a:pPr algn="l" fontAlgn="b"/>
                      <a:r>
                        <a:rPr lang="el-GR" sz="2000" b="1" i="0" u="none" strike="noStrike" dirty="0">
                          <a:solidFill>
                            <a:srgbClr val="000000"/>
                          </a:solidFill>
                          <a:latin typeface="Calibri"/>
                        </a:rPr>
                        <a:t> (π.χ.</a:t>
                      </a:r>
                      <a:r>
                        <a:rPr lang="el-GR" sz="2000" b="1" i="0" u="none" strike="noStrike" baseline="0" dirty="0">
                          <a:solidFill>
                            <a:srgbClr val="000000"/>
                          </a:solidFill>
                          <a:latin typeface="Calibri"/>
                        </a:rPr>
                        <a:t> </a:t>
                      </a:r>
                      <a:r>
                        <a:rPr lang="en-US" sz="2000" b="1" i="0" u="none" strike="noStrike" baseline="0" dirty="0">
                          <a:solidFill>
                            <a:srgbClr val="000000"/>
                          </a:solidFill>
                          <a:latin typeface="Calibri"/>
                        </a:rPr>
                        <a:t>kg-CO</a:t>
                      </a:r>
                      <a:r>
                        <a:rPr lang="en-US" sz="2000" b="1" i="0" u="none" strike="noStrike" baseline="-25000" dirty="0">
                          <a:solidFill>
                            <a:srgbClr val="000000"/>
                          </a:solidFill>
                          <a:latin typeface="Calibri"/>
                        </a:rPr>
                        <a:t>2</a:t>
                      </a:r>
                      <a:r>
                        <a:rPr lang="en-US" sz="2000" b="1" i="0" u="none" strike="noStrike" baseline="0" dirty="0">
                          <a:solidFill>
                            <a:srgbClr val="000000"/>
                          </a:solidFill>
                          <a:latin typeface="Calibri"/>
                        </a:rPr>
                        <a:t>/</a:t>
                      </a:r>
                      <a:r>
                        <a:rPr lang="el-GR" sz="2000" b="1" i="0" u="none" strike="noStrike" baseline="0" dirty="0">
                          <a:solidFill>
                            <a:srgbClr val="000000"/>
                          </a:solidFill>
                          <a:latin typeface="Calibri"/>
                        </a:rPr>
                        <a:t>λ.μ.</a:t>
                      </a:r>
                      <a:r>
                        <a:rPr lang="en-US" sz="2000" b="1" i="0" u="none" strike="noStrike" baseline="0" dirty="0">
                          <a:solidFill>
                            <a:srgbClr val="000000"/>
                          </a:solidFill>
                          <a:latin typeface="Calibri"/>
                        </a:rPr>
                        <a:t>)</a:t>
                      </a:r>
                      <a:endParaRPr lang="en-US" sz="2000" b="1"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20080">
                <a:tc>
                  <a:txBody>
                    <a:bodyPr/>
                    <a:lstStyle/>
                    <a:p>
                      <a:pPr algn="l" fontAlgn="b"/>
                      <a:r>
                        <a:rPr lang="en-US" sz="2400" b="1" i="1" u="none" strike="noStrike" dirty="0">
                          <a:solidFill>
                            <a:srgbClr val="000000"/>
                          </a:solidFill>
                          <a:latin typeface="Calibri"/>
                        </a:rPr>
                        <a:t>  </a:t>
                      </a:r>
                      <a:r>
                        <a:rPr lang="en-US" sz="2400" b="1" i="1" u="none" strike="noStrike" dirty="0" err="1">
                          <a:solidFill>
                            <a:srgbClr val="000000"/>
                          </a:solidFill>
                          <a:latin typeface="Calibri"/>
                        </a:rPr>
                        <a:t>b</a:t>
                      </a:r>
                      <a:r>
                        <a:rPr lang="en-US" sz="2400" b="1" i="1" u="none" strike="noStrike" baseline="-25000" dirty="0" err="1">
                          <a:solidFill>
                            <a:srgbClr val="000000"/>
                          </a:solidFill>
                          <a:latin typeface="Calibri"/>
                        </a:rPr>
                        <a:t>j,I</a:t>
                      </a:r>
                      <a:endParaRPr lang="en-US" sz="2400" b="1" i="1" u="none" strike="noStrike" baseline="-25000"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i="0" u="none" strike="noStrike" dirty="0">
                          <a:solidFill>
                            <a:srgbClr val="000000"/>
                          </a:solidFill>
                          <a:latin typeface="Calibri"/>
                        </a:rPr>
                        <a:t> </a:t>
                      </a:r>
                      <a:r>
                        <a:rPr lang="el-GR" sz="2400" b="1" i="0" u="none" strike="noStrike" dirty="0">
                          <a:solidFill>
                            <a:srgbClr val="000000"/>
                          </a:solidFill>
                          <a:latin typeface="Calibri"/>
                        </a:rPr>
                        <a:t>Φορτίο </a:t>
                      </a:r>
                      <a:r>
                        <a:rPr lang="en-US" sz="2400" b="1" i="1" u="none" strike="noStrike" dirty="0">
                          <a:solidFill>
                            <a:srgbClr val="000000"/>
                          </a:solidFill>
                          <a:latin typeface="Calibri"/>
                        </a:rPr>
                        <a:t>j</a:t>
                      </a:r>
                      <a:r>
                        <a:rPr lang="en-US" sz="2400" b="1" i="0" u="none" strike="noStrike" dirty="0">
                          <a:solidFill>
                            <a:srgbClr val="000000"/>
                          </a:solidFill>
                          <a:latin typeface="Calibri"/>
                        </a:rPr>
                        <a:t> </a:t>
                      </a:r>
                      <a:r>
                        <a:rPr lang="el-GR" sz="2400" b="1" i="0" u="none" strike="noStrike" dirty="0">
                          <a:solidFill>
                            <a:srgbClr val="000000"/>
                          </a:solidFill>
                          <a:latin typeface="Calibri"/>
                        </a:rPr>
                        <a:t>από την</a:t>
                      </a:r>
                      <a:r>
                        <a:rPr lang="el-GR" sz="2400" b="1" i="0" u="none" strike="noStrike" baseline="0" dirty="0">
                          <a:solidFill>
                            <a:srgbClr val="000000"/>
                          </a:solidFill>
                          <a:latin typeface="Calibri"/>
                        </a:rPr>
                        <a:t> δραστηριότητα </a:t>
                      </a:r>
                      <a:r>
                        <a:rPr lang="en-US" sz="2400" b="1" i="1" u="none" strike="noStrike" dirty="0" err="1">
                          <a:solidFill>
                            <a:srgbClr val="000000"/>
                          </a:solidFill>
                          <a:latin typeface="Calibri"/>
                        </a:rPr>
                        <a:t>i</a:t>
                      </a:r>
                      <a:r>
                        <a:rPr lang="el-GR" sz="2400" b="1" i="1" u="none" strike="noStrike" dirty="0">
                          <a:solidFill>
                            <a:srgbClr val="000000"/>
                          </a:solidFill>
                          <a:latin typeface="Calibri"/>
                        </a:rPr>
                        <a:t> </a:t>
                      </a:r>
                      <a:r>
                        <a:rPr lang="el-GR" sz="2000" b="1" i="0" u="none" strike="noStrike" dirty="0">
                          <a:solidFill>
                            <a:srgbClr val="000000"/>
                          </a:solidFill>
                          <a:latin typeface="Calibri"/>
                        </a:rPr>
                        <a:t>(π.χ. </a:t>
                      </a:r>
                      <a:r>
                        <a:rPr lang="en-US" sz="2000" b="1" i="0" u="none" strike="noStrike" dirty="0">
                          <a:solidFill>
                            <a:srgbClr val="000000"/>
                          </a:solidFill>
                          <a:latin typeface="Calibri"/>
                        </a:rPr>
                        <a:t>kg-CO</a:t>
                      </a:r>
                      <a:r>
                        <a:rPr lang="en-US" sz="2000" b="1" i="0" u="none" strike="noStrike" baseline="-25000" dirty="0">
                          <a:solidFill>
                            <a:srgbClr val="000000"/>
                          </a:solidFill>
                          <a:latin typeface="Calibri"/>
                        </a:rPr>
                        <a:t>2</a:t>
                      </a:r>
                      <a:r>
                        <a:rPr lang="en-US" sz="2000" b="1" i="0" u="none" strike="noStrike" dirty="0">
                          <a:solidFill>
                            <a:srgbClr val="000000"/>
                          </a:solidFill>
                          <a:latin typeface="Calibri"/>
                        </a:rPr>
                        <a:t>/</a:t>
                      </a:r>
                      <a:r>
                        <a:rPr lang="el-GR" sz="2000" b="1" i="0" u="none" strike="noStrike" dirty="0">
                          <a:solidFill>
                            <a:srgbClr val="000000"/>
                          </a:solidFill>
                          <a:latin typeface="Calibri"/>
                        </a:rPr>
                        <a:t>μονάδα</a:t>
                      </a:r>
                      <a:r>
                        <a:rPr lang="el-GR" sz="2000" b="1" i="0" u="none" strike="noStrike" baseline="0" dirty="0">
                          <a:solidFill>
                            <a:srgbClr val="000000"/>
                          </a:solidFill>
                          <a:latin typeface="Calibri"/>
                        </a:rPr>
                        <a:t> μέτρησης</a:t>
                      </a:r>
                      <a:r>
                        <a:rPr lang="en-US" sz="2000" b="1" i="0" u="none" strike="noStrike" dirty="0">
                          <a:solidFill>
                            <a:srgbClr val="000000"/>
                          </a:solidFill>
                          <a:latin typeface="Calibri"/>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3240">
                <a:tc>
                  <a:txBody>
                    <a:bodyPr/>
                    <a:lstStyle/>
                    <a:p>
                      <a:pPr algn="l" fontAlgn="b"/>
                      <a:r>
                        <a:rPr lang="en-US" sz="2400" b="1" i="1" u="none" strike="noStrike" dirty="0">
                          <a:solidFill>
                            <a:srgbClr val="000000"/>
                          </a:solidFill>
                          <a:latin typeface="Calibri"/>
                        </a:rPr>
                        <a:t>  x</a:t>
                      </a:r>
                      <a:r>
                        <a:rPr lang="en-US" sz="2400" b="1" i="1" u="none" strike="noStrike" baseline="-25000" dirty="0">
                          <a:solidFill>
                            <a:srgbClr val="000000"/>
                          </a:solidFill>
                          <a:latin typeface="Calibri"/>
                        </a:rPr>
                        <a:t>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i="0" u="none" strike="noStrike" dirty="0">
                          <a:solidFill>
                            <a:srgbClr val="000000"/>
                          </a:solidFill>
                          <a:latin typeface="Calibri"/>
                        </a:rPr>
                        <a:t> </a:t>
                      </a:r>
                      <a:r>
                        <a:rPr lang="el-GR" sz="2400" b="1" i="0" u="none" strike="noStrike" dirty="0">
                          <a:solidFill>
                            <a:srgbClr val="000000"/>
                          </a:solidFill>
                          <a:latin typeface="Calibri"/>
                        </a:rPr>
                        <a:t>Ροή</a:t>
                      </a:r>
                      <a:r>
                        <a:rPr lang="el-GR" sz="2400" b="1" i="0" u="none" strike="noStrike" baseline="0" dirty="0">
                          <a:solidFill>
                            <a:srgbClr val="000000"/>
                          </a:solidFill>
                          <a:latin typeface="Calibri"/>
                        </a:rPr>
                        <a:t> μάζας/ενέργειας στην δραστηριότητα </a:t>
                      </a:r>
                      <a:r>
                        <a:rPr lang="en-US" sz="2400" b="1" i="1" u="none" strike="noStrike" dirty="0" err="1">
                          <a:solidFill>
                            <a:srgbClr val="000000"/>
                          </a:solidFill>
                          <a:latin typeface="Calibri"/>
                        </a:rPr>
                        <a:t>i</a:t>
                      </a:r>
                      <a:r>
                        <a:rPr lang="en-US" sz="2400" b="1" i="1" u="none" strike="noStrike" baseline="0" dirty="0">
                          <a:solidFill>
                            <a:srgbClr val="000000"/>
                          </a:solidFill>
                          <a:latin typeface="Calibri"/>
                        </a:rPr>
                        <a:t> </a:t>
                      </a:r>
                      <a:r>
                        <a:rPr lang="el-GR" sz="2400" b="1" i="1" u="none" strike="noStrike" baseline="0" dirty="0">
                          <a:solidFill>
                            <a:srgbClr val="000000"/>
                          </a:solidFill>
                          <a:latin typeface="Calibri"/>
                        </a:rPr>
                        <a:t>σύμφωνα με την λ.μ.</a:t>
                      </a:r>
                      <a:endParaRPr lang="en-US" sz="2400" b="1" i="1"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3" name="TextBox 22"/>
          <p:cNvSpPr txBox="1"/>
          <p:nvPr/>
        </p:nvSpPr>
        <p:spPr>
          <a:xfrm>
            <a:off x="2711625" y="2175248"/>
            <a:ext cx="5668731" cy="461665"/>
          </a:xfrm>
          <a:prstGeom prst="rect">
            <a:avLst/>
          </a:prstGeom>
          <a:noFill/>
        </p:spPr>
        <p:txBody>
          <a:bodyPr wrap="none" rtlCol="0">
            <a:spAutoFit/>
          </a:bodyPr>
          <a:lstStyle/>
          <a:p>
            <a:r>
              <a:rPr lang="el-GR" sz="2400" b="1" dirty="0"/>
              <a:t>Υπολογισμός Περιβαλλοντικών Φορτίων</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t>
            </a:r>
            <a:r>
              <a:rPr lang="el-GR" dirty="0"/>
              <a:t>φαινόμενο του θερμοκηπίου</a:t>
            </a:r>
          </a:p>
        </p:txBody>
      </p:sp>
      <p:sp>
        <p:nvSpPr>
          <p:cNvPr id="3" name="Content Placeholder 2"/>
          <p:cNvSpPr>
            <a:spLocks noGrp="1"/>
          </p:cNvSpPr>
          <p:nvPr>
            <p:ph idx="1"/>
          </p:nvPr>
        </p:nvSpPr>
        <p:spPr/>
        <p:txBody>
          <a:bodyPr>
            <a:normAutofit/>
          </a:bodyPr>
          <a:lstStyle/>
          <a:p>
            <a:r>
              <a:rPr lang="en-US" dirty="0"/>
              <a:t>The GWP index has been estimated for each substance according to the increased infrared absorption due to the emission of 1 kg of the substance divided by the infrared absorption occurred from 1 kg of carbon dioxide on a time horizon. The cumulative impact of GHGs is calculated for longer time horizons (i.e. 100 or 500 years) while short influences are assessed for shorter time frames (i.e. 20 or 50 years). Unreliability of the GWP index becomes stronger at longer time periods. Nevertheless, the GWP</a:t>
            </a:r>
            <a:r>
              <a:rPr lang="en-US" baseline="-25000" dirty="0"/>
              <a:t>100</a:t>
            </a:r>
            <a:r>
              <a:rPr lang="en-US" dirty="0"/>
              <a:t> is used in most of the cases to measure the climate change of a good or a service. </a:t>
            </a:r>
            <a:endParaRPr lang="el-GR" dirty="0"/>
          </a:p>
          <a:p>
            <a:endParaRPr lang="el-GR" dirty="0"/>
          </a:p>
        </p:txBody>
      </p:sp>
    </p:spTree>
    <p:extLst>
      <p:ext uri="{BB962C8B-B14F-4D97-AF65-F5344CB8AC3E}">
        <p14:creationId xmlns:p14="http://schemas.microsoft.com/office/powerpoint/2010/main" val="160670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5720" y="2132856"/>
            <a:ext cx="2520280"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Arrow Connector 6"/>
          <p:cNvCxnSpPr/>
          <p:nvPr/>
        </p:nvCxnSpPr>
        <p:spPr>
          <a:xfrm>
            <a:off x="2063552" y="3140968"/>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63552" y="5445224"/>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879976" y="2780928"/>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79976" y="3717032"/>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79976" y="4725144"/>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79976" y="5733256"/>
            <a:ext cx="151216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31504" y="2348880"/>
            <a:ext cx="1584176" cy="72008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Πρώτες Υλες</a:t>
            </a:r>
          </a:p>
        </p:txBody>
      </p:sp>
      <p:sp>
        <p:nvSpPr>
          <p:cNvPr id="14" name="Rectangle 13"/>
          <p:cNvSpPr/>
          <p:nvPr/>
        </p:nvSpPr>
        <p:spPr>
          <a:xfrm>
            <a:off x="1703512" y="4581128"/>
            <a:ext cx="1584176" cy="72008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Ενέργεια</a:t>
            </a:r>
          </a:p>
        </p:txBody>
      </p:sp>
      <p:sp>
        <p:nvSpPr>
          <p:cNvPr id="15" name="Rectangle 14"/>
          <p:cNvSpPr/>
          <p:nvPr/>
        </p:nvSpPr>
        <p:spPr>
          <a:xfrm>
            <a:off x="4079776" y="2492896"/>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Coal Production</a:t>
            </a:r>
            <a:endParaRPr lang="el-GR" dirty="0">
              <a:solidFill>
                <a:schemeClr val="tx1"/>
              </a:solidFill>
            </a:endParaRPr>
          </a:p>
        </p:txBody>
      </p:sp>
      <p:sp>
        <p:nvSpPr>
          <p:cNvPr id="16" name="Rectangle 15"/>
          <p:cNvSpPr/>
          <p:nvPr/>
        </p:nvSpPr>
        <p:spPr>
          <a:xfrm>
            <a:off x="4079776" y="3356992"/>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Transport</a:t>
            </a:r>
            <a:endParaRPr lang="el-GR" dirty="0">
              <a:solidFill>
                <a:schemeClr val="tx1"/>
              </a:solidFill>
            </a:endParaRPr>
          </a:p>
        </p:txBody>
      </p:sp>
      <p:sp>
        <p:nvSpPr>
          <p:cNvPr id="17" name="Rectangle 16"/>
          <p:cNvSpPr/>
          <p:nvPr/>
        </p:nvSpPr>
        <p:spPr>
          <a:xfrm>
            <a:off x="4079776" y="4221088"/>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Electricity generation</a:t>
            </a:r>
            <a:endParaRPr lang="el-GR" dirty="0">
              <a:solidFill>
                <a:schemeClr val="tx1"/>
              </a:solidFill>
            </a:endParaRPr>
          </a:p>
        </p:txBody>
      </p:sp>
      <p:sp>
        <p:nvSpPr>
          <p:cNvPr id="18" name="Rectangle 17"/>
          <p:cNvSpPr/>
          <p:nvPr/>
        </p:nvSpPr>
        <p:spPr>
          <a:xfrm>
            <a:off x="4079776" y="5229200"/>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Electricity distribution</a:t>
            </a:r>
            <a:endParaRPr lang="el-GR" dirty="0">
              <a:solidFill>
                <a:schemeClr val="tx1"/>
              </a:solidFill>
            </a:endParaRPr>
          </a:p>
        </p:txBody>
      </p:sp>
      <p:sp>
        <p:nvSpPr>
          <p:cNvPr id="19" name="Rectangle 18"/>
          <p:cNvSpPr/>
          <p:nvPr/>
        </p:nvSpPr>
        <p:spPr>
          <a:xfrm>
            <a:off x="6023992" y="2276872"/>
            <a:ext cx="1872208"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bco2,1=1kg/MW</a:t>
            </a:r>
            <a:endParaRPr lang="el-GR" dirty="0">
              <a:solidFill>
                <a:schemeClr val="tx1"/>
              </a:solidFill>
            </a:endParaRPr>
          </a:p>
        </p:txBody>
      </p:sp>
      <p:sp>
        <p:nvSpPr>
          <p:cNvPr id="20" name="Rectangle 19"/>
          <p:cNvSpPr/>
          <p:nvPr/>
        </p:nvSpPr>
        <p:spPr>
          <a:xfrm>
            <a:off x="6023992" y="3212976"/>
            <a:ext cx="2016224"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bco2,2=0.2kg/MW</a:t>
            </a:r>
            <a:endParaRPr lang="el-GR" dirty="0">
              <a:solidFill>
                <a:schemeClr val="tx1"/>
              </a:solidFill>
            </a:endParaRPr>
          </a:p>
        </p:txBody>
      </p:sp>
      <p:sp>
        <p:nvSpPr>
          <p:cNvPr id="21" name="Rectangle 20"/>
          <p:cNvSpPr/>
          <p:nvPr/>
        </p:nvSpPr>
        <p:spPr>
          <a:xfrm>
            <a:off x="6023992" y="4221088"/>
            <a:ext cx="2016224"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bco2,3=3kg/MW</a:t>
            </a:r>
            <a:endParaRPr lang="el-GR" dirty="0">
              <a:solidFill>
                <a:schemeClr val="tx1"/>
              </a:solidFill>
            </a:endParaRPr>
          </a:p>
        </p:txBody>
      </p:sp>
      <p:sp>
        <p:nvSpPr>
          <p:cNvPr id="22" name="Rectangle 21"/>
          <p:cNvSpPr/>
          <p:nvPr/>
        </p:nvSpPr>
        <p:spPr>
          <a:xfrm>
            <a:off x="6023992" y="5229200"/>
            <a:ext cx="2160240"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bco2,4=0.02kg/MW</a:t>
            </a:r>
            <a:endParaRPr lang="el-GR" dirty="0">
              <a:solidFill>
                <a:schemeClr val="tx1"/>
              </a:solidFill>
            </a:endParaRPr>
          </a:p>
        </p:txBody>
      </p:sp>
      <p:sp>
        <p:nvSpPr>
          <p:cNvPr id="23" name="Rectangle 22"/>
          <p:cNvSpPr/>
          <p:nvPr/>
        </p:nvSpPr>
        <p:spPr>
          <a:xfrm>
            <a:off x="8832304" y="2780928"/>
            <a:ext cx="1584176" cy="720080"/>
          </a:xfrm>
          <a:prstGeom prst="rect">
            <a:avLst/>
          </a:prstGeom>
          <a:solidFill>
            <a:schemeClr val="accent2">
              <a:lumMod val="60000"/>
              <a:lumOff val="40000"/>
            </a:schemeClr>
          </a:solid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Functional Unit = 1</a:t>
            </a:r>
            <a:r>
              <a:rPr lang="el-GR" dirty="0">
                <a:solidFill>
                  <a:schemeClr val="tx1"/>
                </a:solidFill>
              </a:rPr>
              <a:t>0</a:t>
            </a:r>
            <a:r>
              <a:rPr lang="en-US" dirty="0">
                <a:solidFill>
                  <a:schemeClr val="tx1"/>
                </a:solidFill>
              </a:rPr>
              <a:t> MW</a:t>
            </a:r>
            <a:endParaRPr lang="el-GR" dirty="0">
              <a:solidFill>
                <a:schemeClr val="tx1"/>
              </a:solidFill>
            </a:endParaRPr>
          </a:p>
        </p:txBody>
      </p:sp>
      <p:sp>
        <p:nvSpPr>
          <p:cNvPr id="41" name="Title 23"/>
          <p:cNvSpPr txBox="1">
            <a:spLocks/>
          </p:cNvSpPr>
          <p:nvPr/>
        </p:nvSpPr>
        <p:spPr>
          <a:xfrm>
            <a:off x="2063552" y="548680"/>
            <a:ext cx="6336704" cy="864096"/>
          </a:xfrm>
          <a:prstGeom prst="rect">
            <a:avLst/>
          </a:prstGeom>
        </p:spPr>
        <p:txBody>
          <a:bodyPr vert="horz" lIns="0" rIns="0" bIns="0" anchor="b">
            <a:normAutofit fontScale="97500"/>
          </a:bodyPr>
          <a:lstStyle/>
          <a:p>
            <a:pPr defTabSz="914400">
              <a:spcBef>
                <a:spcPct val="0"/>
              </a:spcBef>
              <a:defRPr/>
            </a:pPr>
            <a:r>
              <a:rPr lang="el-GR" sz="4000" dirty="0">
                <a:solidFill>
                  <a:schemeClr val="tx2"/>
                </a:solidFill>
                <a:latin typeface="+mj-lt"/>
                <a:ea typeface="+mj-ea"/>
                <a:cs typeface="+mj-cs"/>
              </a:rPr>
              <a:t>Απογραφή Δεδομένων</a:t>
            </a:r>
            <a:endParaRPr lang="el-GR" sz="3100" dirty="0">
              <a:solidFill>
                <a:schemeClr val="tx2"/>
              </a:solidFill>
              <a:latin typeface="+mj-lt"/>
              <a:ea typeface="+mj-ea"/>
              <a:cs typeface="+mj-cs"/>
            </a:endParaRPr>
          </a:p>
        </p:txBody>
      </p:sp>
      <p:sp>
        <p:nvSpPr>
          <p:cNvPr id="42" name="Rounded Rectangle 41"/>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43" name="Rounded Rectangle 42"/>
          <p:cNvSpPr/>
          <p:nvPr/>
        </p:nvSpPr>
        <p:spPr>
          <a:xfrm>
            <a:off x="8400256" y="836712"/>
            <a:ext cx="1120124" cy="50405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Απογραφή δεδομένων</a:t>
            </a:r>
          </a:p>
        </p:txBody>
      </p:sp>
      <p:sp>
        <p:nvSpPr>
          <p:cNvPr id="44" name="Rounded Rectangle 43"/>
          <p:cNvSpPr/>
          <p:nvPr/>
        </p:nvSpPr>
        <p:spPr>
          <a:xfrm>
            <a:off x="8688288" y="1484785"/>
            <a:ext cx="832092" cy="475525"/>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45" name="Rounded Rectangle 44"/>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46" name="Down Arrow 45"/>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Down Arrow 46"/>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Down Arrow 47"/>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Down Arrow 48"/>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Down Arrow 49"/>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Down Arrow 50"/>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Down Arrow 51"/>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Down Arrow 52"/>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Down Arrow 53"/>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Down Arrow 54"/>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6"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57" name="TextBox 56"/>
          <p:cNvSpPr txBox="1"/>
          <p:nvPr/>
        </p:nvSpPr>
        <p:spPr>
          <a:xfrm>
            <a:off x="1847528" y="1412777"/>
            <a:ext cx="5688632" cy="461665"/>
          </a:xfrm>
          <a:prstGeom prst="rect">
            <a:avLst/>
          </a:prstGeom>
          <a:noFill/>
        </p:spPr>
        <p:txBody>
          <a:bodyPr wrap="square" rtlCol="0">
            <a:spAutoFit/>
          </a:bodyPr>
          <a:lstStyle/>
          <a:p>
            <a:r>
              <a:rPr lang="el-GR" sz="2400" b="1" dirty="0"/>
              <a:t>Πόσο είναι το Όλικό φορτίου του </a:t>
            </a:r>
            <a:r>
              <a:rPr lang="en-US" sz="2400" b="1" dirty="0"/>
              <a:t>CO2</a:t>
            </a:r>
            <a:r>
              <a:rPr lang="el-GR" sz="2400" b="1" dirty="0"/>
              <a:t>;</a:t>
            </a:r>
          </a:p>
        </p:txBody>
      </p:sp>
      <p:graphicFrame>
        <p:nvGraphicFramePr>
          <p:cNvPr id="48129" name="Object 1"/>
          <p:cNvGraphicFramePr>
            <a:graphicFrameLocks noChangeAspect="1"/>
          </p:cNvGraphicFramePr>
          <p:nvPr/>
        </p:nvGraphicFramePr>
        <p:xfrm>
          <a:off x="2787650" y="6076950"/>
          <a:ext cx="6508750" cy="592138"/>
        </p:xfrm>
        <a:graphic>
          <a:graphicData uri="http://schemas.openxmlformats.org/presentationml/2006/ole">
            <mc:AlternateContent xmlns:mc="http://schemas.openxmlformats.org/markup-compatibility/2006">
              <mc:Choice xmlns:v="urn:schemas-microsoft-com:vml" Requires="v">
                <p:oleObj spid="_x0000_s2083" name="Equation" r:id="rId3" imgW="3098520" imgH="241200" progId="Equation.3">
                  <p:embed/>
                </p:oleObj>
              </mc:Choice>
              <mc:Fallback>
                <p:oleObj name="Equation" r:id="rId3" imgW="3098520" imgH="241200" progId="Equation.3">
                  <p:embed/>
                  <p:pic>
                    <p:nvPicPr>
                      <p:cNvPr id="48129"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650" y="6076950"/>
                        <a:ext cx="6508750" cy="592138"/>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48130" name="Object 6"/>
          <p:cNvGraphicFramePr>
            <a:graphicFrameLocks noChangeAspect="1"/>
          </p:cNvGraphicFramePr>
          <p:nvPr/>
        </p:nvGraphicFramePr>
        <p:xfrm>
          <a:off x="8580784" y="3861049"/>
          <a:ext cx="1835696" cy="621311"/>
        </p:xfrm>
        <a:graphic>
          <a:graphicData uri="http://schemas.openxmlformats.org/presentationml/2006/ole">
            <mc:AlternateContent xmlns:mc="http://schemas.openxmlformats.org/markup-compatibility/2006">
              <mc:Choice xmlns:v="urn:schemas-microsoft-com:vml" Requires="v">
                <p:oleObj spid="_x0000_s2084" name="Equation" r:id="rId5" imgW="927000" imgH="253800" progId="Equation.3">
                  <p:embed/>
                </p:oleObj>
              </mc:Choice>
              <mc:Fallback>
                <p:oleObj name="Equation" r:id="rId5" imgW="927000" imgH="253800" progId="Equation.3">
                  <p:embed/>
                  <p:pic>
                    <p:nvPicPr>
                      <p:cNvPr id="4813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0784" y="3861049"/>
                        <a:ext cx="1835696" cy="6213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Rectangle 57"/>
          <p:cNvSpPr/>
          <p:nvPr/>
        </p:nvSpPr>
        <p:spPr>
          <a:xfrm>
            <a:off x="8544272" y="4653136"/>
            <a:ext cx="1800200" cy="11521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j</a:t>
            </a:r>
            <a:r>
              <a:rPr lang="en-US" dirty="0">
                <a:solidFill>
                  <a:schemeClr val="tx1"/>
                </a:solidFill>
              </a:rPr>
              <a:t> </a:t>
            </a:r>
            <a:r>
              <a:rPr lang="el-GR" dirty="0">
                <a:solidFill>
                  <a:schemeClr val="tx1"/>
                </a:solidFill>
              </a:rPr>
              <a:t>είναι το </a:t>
            </a:r>
            <a:r>
              <a:rPr lang="en-US" dirty="0">
                <a:solidFill>
                  <a:schemeClr val="tx1"/>
                </a:solidFill>
              </a:rPr>
              <a:t>CO2</a:t>
            </a:r>
          </a:p>
          <a:p>
            <a:pPr algn="ctr"/>
            <a:r>
              <a:rPr lang="en-US" i="1" dirty="0" err="1">
                <a:solidFill>
                  <a:schemeClr val="tx1"/>
                </a:solidFill>
              </a:rPr>
              <a:t>i</a:t>
            </a:r>
            <a:r>
              <a:rPr lang="en-US" dirty="0">
                <a:solidFill>
                  <a:schemeClr val="tx1"/>
                </a:solidFill>
              </a:rPr>
              <a:t> </a:t>
            </a:r>
            <a:r>
              <a:rPr lang="el-GR" dirty="0">
                <a:solidFill>
                  <a:schemeClr val="tx1"/>
                </a:solidFill>
              </a:rPr>
              <a:t>είναι οι τέσσερις δραστηριότητες</a:t>
            </a:r>
          </a:p>
        </p:txBody>
      </p:sp>
      <p:graphicFrame>
        <p:nvGraphicFramePr>
          <p:cNvPr id="48131" name="Object 3"/>
          <p:cNvGraphicFramePr>
            <a:graphicFrameLocks noChangeAspect="1"/>
          </p:cNvGraphicFramePr>
          <p:nvPr/>
        </p:nvGraphicFramePr>
        <p:xfrm>
          <a:off x="2609230" y="6077222"/>
          <a:ext cx="7015162" cy="592138"/>
        </p:xfrm>
        <a:graphic>
          <a:graphicData uri="http://schemas.openxmlformats.org/presentationml/2006/ole">
            <mc:AlternateContent xmlns:mc="http://schemas.openxmlformats.org/markup-compatibility/2006">
              <mc:Choice xmlns:v="urn:schemas-microsoft-com:vml" Requires="v">
                <p:oleObj spid="_x0000_s2085" name="Equation" r:id="rId7" imgW="3340080" imgH="241200" progId="Equation.3">
                  <p:embed/>
                </p:oleObj>
              </mc:Choice>
              <mc:Fallback>
                <p:oleObj name="Equation" r:id="rId7" imgW="3340080" imgH="241200" progId="Equation.3">
                  <p:embed/>
                  <p:pic>
                    <p:nvPicPr>
                      <p:cNvPr id="4813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230" y="6077222"/>
                        <a:ext cx="7015162" cy="592138"/>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81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8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7078960" y="2132857"/>
            <a:ext cx="3409528" cy="2808312"/>
          </a:xfrm>
          <a:prstGeom prst="rect">
            <a:avLst/>
          </a:prstGeom>
          <a:noFill/>
          <a:ln w="9525">
            <a:noFill/>
            <a:miter lim="800000"/>
            <a:headEnd/>
            <a:tailEnd/>
          </a:ln>
        </p:spPr>
      </p:pic>
      <p:pic>
        <p:nvPicPr>
          <p:cNvPr id="112643" name="Picture 3"/>
          <p:cNvPicPr>
            <a:picLocks noGrp="1" noChangeAspect="1" noChangeArrowheads="1"/>
          </p:cNvPicPr>
          <p:nvPr>
            <p:ph idx="1"/>
          </p:nvPr>
        </p:nvPicPr>
        <p:blipFill>
          <a:blip r:embed="rId4" cstate="print"/>
          <a:srcRect/>
          <a:stretch>
            <a:fillRect/>
          </a:stretch>
        </p:blipFill>
        <p:spPr bwMode="auto">
          <a:xfrm>
            <a:off x="1570484" y="3645024"/>
            <a:ext cx="3229372" cy="1397054"/>
          </a:xfrm>
          <a:prstGeom prst="rect">
            <a:avLst/>
          </a:prstGeom>
          <a:noFill/>
          <a:ln w="9525">
            <a:noFill/>
            <a:miter lim="800000"/>
            <a:headEnd/>
            <a:tailEnd/>
          </a:ln>
        </p:spPr>
      </p:pic>
      <p:pic>
        <p:nvPicPr>
          <p:cNvPr id="112644" name="Picture 4"/>
          <p:cNvPicPr>
            <a:picLocks noChangeAspect="1" noChangeArrowheads="1"/>
          </p:cNvPicPr>
          <p:nvPr/>
        </p:nvPicPr>
        <p:blipFill>
          <a:blip r:embed="rId5" cstate="print"/>
          <a:srcRect/>
          <a:stretch>
            <a:fillRect/>
          </a:stretch>
        </p:blipFill>
        <p:spPr bwMode="auto">
          <a:xfrm>
            <a:off x="1559496" y="5072979"/>
            <a:ext cx="3168352" cy="1762481"/>
          </a:xfrm>
          <a:prstGeom prst="rect">
            <a:avLst/>
          </a:prstGeom>
          <a:noFill/>
          <a:ln w="9525">
            <a:noFill/>
            <a:miter lim="800000"/>
            <a:headEnd/>
            <a:tailEnd/>
          </a:ln>
        </p:spPr>
      </p:pic>
      <p:pic>
        <p:nvPicPr>
          <p:cNvPr id="112645" name="Picture 5"/>
          <p:cNvPicPr>
            <a:picLocks noChangeAspect="1" noChangeArrowheads="1"/>
          </p:cNvPicPr>
          <p:nvPr/>
        </p:nvPicPr>
        <p:blipFill>
          <a:blip r:embed="rId6" cstate="print"/>
          <a:srcRect/>
          <a:stretch>
            <a:fillRect/>
          </a:stretch>
        </p:blipFill>
        <p:spPr bwMode="auto">
          <a:xfrm>
            <a:off x="7680176" y="5013176"/>
            <a:ext cx="2896800" cy="1800200"/>
          </a:xfrm>
          <a:prstGeom prst="rect">
            <a:avLst/>
          </a:prstGeom>
          <a:noFill/>
          <a:ln w="9525">
            <a:noFill/>
            <a:miter lim="800000"/>
            <a:headEnd/>
            <a:tailEnd/>
          </a:ln>
        </p:spPr>
      </p:pic>
      <p:pic>
        <p:nvPicPr>
          <p:cNvPr id="112646" name="Picture 6"/>
          <p:cNvPicPr>
            <a:picLocks noChangeAspect="1" noChangeArrowheads="1"/>
          </p:cNvPicPr>
          <p:nvPr/>
        </p:nvPicPr>
        <p:blipFill>
          <a:blip r:embed="rId7" cstate="print"/>
          <a:srcRect/>
          <a:stretch>
            <a:fillRect/>
          </a:stretch>
        </p:blipFill>
        <p:spPr bwMode="auto">
          <a:xfrm>
            <a:off x="4950322" y="5556692"/>
            <a:ext cx="3377927" cy="1184676"/>
          </a:xfrm>
          <a:prstGeom prst="rect">
            <a:avLst/>
          </a:prstGeom>
          <a:noFill/>
          <a:ln w="9525">
            <a:noFill/>
            <a:miter lim="800000"/>
            <a:headEnd/>
            <a:tailEnd/>
          </a:ln>
        </p:spPr>
      </p:pic>
      <p:sp>
        <p:nvSpPr>
          <p:cNvPr id="9" name="Title 23"/>
          <p:cNvSpPr txBox="1">
            <a:spLocks/>
          </p:cNvSpPr>
          <p:nvPr/>
        </p:nvSpPr>
        <p:spPr>
          <a:xfrm>
            <a:off x="2063552" y="548680"/>
            <a:ext cx="6336704" cy="864096"/>
          </a:xfrm>
          <a:prstGeom prst="rect">
            <a:avLst/>
          </a:prstGeom>
        </p:spPr>
        <p:txBody>
          <a:bodyPr vert="horz" lIns="0" rIns="0" bIns="0" anchor="b">
            <a:normAutofit fontScale="97500"/>
          </a:bodyPr>
          <a:lstStyle/>
          <a:p>
            <a:pPr defTabSz="914400">
              <a:spcBef>
                <a:spcPct val="0"/>
              </a:spcBef>
              <a:defRPr/>
            </a:pPr>
            <a:r>
              <a:rPr lang="el-GR" sz="4000" dirty="0">
                <a:solidFill>
                  <a:schemeClr val="tx2"/>
                </a:solidFill>
                <a:latin typeface="+mj-lt"/>
                <a:ea typeface="+mj-ea"/>
                <a:cs typeface="+mj-cs"/>
              </a:rPr>
              <a:t>Απογραφή Δεδομένων</a:t>
            </a:r>
            <a:endParaRPr lang="el-GR" sz="3100" dirty="0">
              <a:solidFill>
                <a:schemeClr val="tx2"/>
              </a:solidFill>
              <a:latin typeface="+mj-lt"/>
              <a:ea typeface="+mj-ea"/>
              <a:cs typeface="+mj-cs"/>
            </a:endParaRPr>
          </a:p>
        </p:txBody>
      </p:sp>
      <p:sp>
        <p:nvSpPr>
          <p:cNvPr id="10" name="Rounded Rectangle 9"/>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11" name="Rounded Rectangle 10"/>
          <p:cNvSpPr/>
          <p:nvPr/>
        </p:nvSpPr>
        <p:spPr>
          <a:xfrm>
            <a:off x="8400256" y="836712"/>
            <a:ext cx="1120124" cy="50405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t>Απογραφή δεδομένων</a:t>
            </a:r>
          </a:p>
        </p:txBody>
      </p:sp>
      <p:sp>
        <p:nvSpPr>
          <p:cNvPr id="12" name="Rounded Rectangle 11"/>
          <p:cNvSpPr/>
          <p:nvPr/>
        </p:nvSpPr>
        <p:spPr>
          <a:xfrm>
            <a:off x="8688288" y="1484785"/>
            <a:ext cx="832092" cy="475525"/>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dirty="0"/>
              <a:t>Εκτίμηση επιπτώσεων</a:t>
            </a:r>
          </a:p>
        </p:txBody>
      </p:sp>
      <p:sp>
        <p:nvSpPr>
          <p:cNvPr id="13" name="Rounded Rectangle 12"/>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14" name="Down Arrow 13"/>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Down Arrow 15"/>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Down Arrow 16"/>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Down Arrow 19"/>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Down Arrow 20"/>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Down Arrow 21"/>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Down Arrow 22"/>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25" name="TextBox 24"/>
          <p:cNvSpPr txBox="1"/>
          <p:nvPr/>
        </p:nvSpPr>
        <p:spPr>
          <a:xfrm>
            <a:off x="1847528" y="1412777"/>
            <a:ext cx="6624736" cy="830997"/>
          </a:xfrm>
          <a:prstGeom prst="rect">
            <a:avLst/>
          </a:prstGeom>
          <a:noFill/>
        </p:spPr>
        <p:txBody>
          <a:bodyPr wrap="square" rtlCol="0">
            <a:spAutoFit/>
          </a:bodyPr>
          <a:lstStyle/>
          <a:p>
            <a:r>
              <a:rPr lang="el-GR" sz="2400" b="1" dirty="0"/>
              <a:t>Είσοδος/ έξοδος μάζας και ενέργειας για παραγωγή 1 κιλού αιθυλενίου</a:t>
            </a:r>
          </a:p>
        </p:txBody>
      </p:sp>
      <p:grpSp>
        <p:nvGrpSpPr>
          <p:cNvPr id="26" name="Group 25"/>
          <p:cNvGrpSpPr/>
          <p:nvPr/>
        </p:nvGrpSpPr>
        <p:grpSpPr>
          <a:xfrm>
            <a:off x="3503712" y="2924944"/>
            <a:ext cx="5544616" cy="2232248"/>
            <a:chOff x="1403648" y="1844824"/>
            <a:chExt cx="5112568" cy="1800200"/>
          </a:xfrm>
        </p:grpSpPr>
        <p:sp>
          <p:nvSpPr>
            <p:cNvPr id="27" name="Rectangle 26"/>
            <p:cNvSpPr/>
            <p:nvPr/>
          </p:nvSpPr>
          <p:spPr>
            <a:xfrm>
              <a:off x="3203848" y="1916832"/>
              <a:ext cx="158417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Παραγωγή 1 </a:t>
              </a:r>
              <a:r>
                <a:rPr lang="en-US" dirty="0"/>
                <a:t>kg </a:t>
              </a:r>
              <a:r>
                <a:rPr lang="el-GR" dirty="0"/>
                <a:t>αιθυλενίου</a:t>
              </a:r>
            </a:p>
          </p:txBody>
        </p:sp>
        <p:cxnSp>
          <p:nvCxnSpPr>
            <p:cNvPr id="28" name="Straight Arrow Connector 27"/>
            <p:cNvCxnSpPr/>
            <p:nvPr/>
          </p:nvCxnSpPr>
          <p:spPr>
            <a:xfrm>
              <a:off x="1979712" y="2924944"/>
              <a:ext cx="1224136"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79712" y="2204864"/>
              <a:ext cx="12241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788024" y="2204864"/>
              <a:ext cx="12241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691680" y="1844824"/>
              <a:ext cx="15121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Πρώτες Ύλες</a:t>
              </a:r>
            </a:p>
          </p:txBody>
        </p:sp>
        <p:sp>
          <p:nvSpPr>
            <p:cNvPr id="32" name="Rectangle 31"/>
            <p:cNvSpPr/>
            <p:nvPr/>
          </p:nvSpPr>
          <p:spPr>
            <a:xfrm>
              <a:off x="1403648" y="2564904"/>
              <a:ext cx="18002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Ενέργεια</a:t>
              </a:r>
            </a:p>
          </p:txBody>
        </p:sp>
        <p:sp>
          <p:nvSpPr>
            <p:cNvPr id="33" name="Rectangle 32"/>
            <p:cNvSpPr/>
            <p:nvPr/>
          </p:nvSpPr>
          <p:spPr>
            <a:xfrm>
              <a:off x="4716016" y="3212976"/>
              <a:ext cx="18002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Εκπομπές και Απόβλητα</a:t>
              </a:r>
            </a:p>
          </p:txBody>
        </p:sp>
        <p:cxnSp>
          <p:nvCxnSpPr>
            <p:cNvPr id="34" name="Shape 33"/>
            <p:cNvCxnSpPr>
              <a:stCxn id="27" idx="2"/>
            </p:cNvCxnSpPr>
            <p:nvPr/>
          </p:nvCxnSpPr>
          <p:spPr>
            <a:xfrm rot="16200000" flipH="1">
              <a:off x="4391980" y="2816932"/>
              <a:ext cx="432048" cy="1224136"/>
            </a:xfrm>
            <a:prstGeom prst="bentConnector2">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16016" y="2204864"/>
              <a:ext cx="144016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Προϊόντα</a:t>
              </a:r>
            </a:p>
          </p:txBody>
        </p:sp>
      </p:grpSp>
      <p:sp>
        <p:nvSpPr>
          <p:cNvPr id="36" name="TextBox 35"/>
          <p:cNvSpPr txBox="1"/>
          <p:nvPr/>
        </p:nvSpPr>
        <p:spPr>
          <a:xfrm>
            <a:off x="2783632" y="5589241"/>
            <a:ext cx="6624736" cy="830997"/>
          </a:xfrm>
          <a:prstGeom prst="rect">
            <a:avLst/>
          </a:prstGeom>
          <a:noFill/>
        </p:spPr>
        <p:txBody>
          <a:bodyPr wrap="square" rtlCol="0">
            <a:spAutoFit/>
          </a:bodyPr>
          <a:lstStyle/>
          <a:p>
            <a:pPr algn="ctr"/>
            <a:r>
              <a:rPr lang="el-GR" sz="2400" b="1" dirty="0">
                <a:solidFill>
                  <a:srgbClr val="FF0000"/>
                </a:solidFill>
              </a:rPr>
              <a:t>Χρειάζονται μεγάλες ποσότητες δεδομένων ακόμα και για απλές διεργασίες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
                                        </p:tgtEl>
                                      </p:cBhvr>
                                      <p:by x="60000" y="60000"/>
                                    </p:animScale>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94444E-6 -3.7037E-7 L -0.35816 -0.17315 " pathEditMode="relative" rAng="0" ptsTypes="AA">
                                      <p:cBhvr>
                                        <p:cTn id="9" dur="2000" fill="hold"/>
                                        <p:tgtEl>
                                          <p:spTgt spid="26"/>
                                        </p:tgtEl>
                                        <p:attrNameLst>
                                          <p:attrName>ppt_x</p:attrName>
                                          <p:attrName>ppt_y</p:attrName>
                                        </p:attrNameLst>
                                      </p:cBhvr>
                                      <p:rCtr x="-17900" y="-8700"/>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2643"/>
                                        </p:tgtEl>
                                        <p:attrNameLst>
                                          <p:attrName>style.visibility</p:attrName>
                                        </p:attrNameLst>
                                      </p:cBhvr>
                                      <p:to>
                                        <p:strVal val="visible"/>
                                      </p:to>
                                    </p:set>
                                    <p:animEffect transition="in" filter="blinds(horizontal)">
                                      <p:cBhvr>
                                        <p:cTn id="14" dur="500"/>
                                        <p:tgtEl>
                                          <p:spTgt spid="11264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2642"/>
                                        </p:tgtEl>
                                        <p:attrNameLst>
                                          <p:attrName>style.visibility</p:attrName>
                                        </p:attrNameLst>
                                      </p:cBhvr>
                                      <p:to>
                                        <p:strVal val="visible"/>
                                      </p:to>
                                    </p:set>
                                    <p:animEffect transition="in" filter="blinds(horizontal)">
                                      <p:cBhvr>
                                        <p:cTn id="19" dur="500"/>
                                        <p:tgtEl>
                                          <p:spTgt spid="11264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2644"/>
                                        </p:tgtEl>
                                        <p:attrNameLst>
                                          <p:attrName>style.visibility</p:attrName>
                                        </p:attrNameLst>
                                      </p:cBhvr>
                                      <p:to>
                                        <p:strVal val="visible"/>
                                      </p:to>
                                    </p:set>
                                    <p:animEffect transition="in" filter="blinds(horizontal)">
                                      <p:cBhvr>
                                        <p:cTn id="24" dur="500"/>
                                        <p:tgtEl>
                                          <p:spTgt spid="112644"/>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12646"/>
                                        </p:tgtEl>
                                        <p:attrNameLst>
                                          <p:attrName>style.visibility</p:attrName>
                                        </p:attrNameLst>
                                      </p:cBhvr>
                                      <p:to>
                                        <p:strVal val="visible"/>
                                      </p:to>
                                    </p:set>
                                    <p:animEffect transition="in" filter="blinds(horizontal)">
                                      <p:cBhvr>
                                        <p:cTn id="28" dur="500"/>
                                        <p:tgtEl>
                                          <p:spTgt spid="112646"/>
                                        </p:tgtEl>
                                      </p:cBhvr>
                                    </p:animEffect>
                                  </p:childTnLst>
                                </p:cTn>
                              </p:par>
                            </p:childTnLst>
                          </p:cTn>
                        </p:par>
                        <p:par>
                          <p:cTn id="29" fill="hold">
                            <p:stCondLst>
                              <p:cond delay="1000"/>
                            </p:stCondLst>
                            <p:childTnLst>
                              <p:par>
                                <p:cTn id="30" presetID="3" presetClass="entr" presetSubtype="10" fill="hold" nodeType="after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blinds(horizontal)">
                                      <p:cBhvr>
                                        <p:cTn id="32" dur="500"/>
                                        <p:tgtEl>
                                          <p:spTgt spid="11264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23"/>
          <p:cNvSpPr txBox="1">
            <a:spLocks/>
          </p:cNvSpPr>
          <p:nvPr/>
        </p:nvSpPr>
        <p:spPr>
          <a:xfrm>
            <a:off x="2063552" y="836712"/>
            <a:ext cx="6336704" cy="576064"/>
          </a:xfrm>
          <a:prstGeom prst="rect">
            <a:avLst/>
          </a:prstGeom>
        </p:spPr>
        <p:txBody>
          <a:bodyPr vert="horz" lIns="0" rIns="0" bIns="0" anchor="b">
            <a:normAutofit fontScale="67500" lnSpcReduction="20000"/>
          </a:bodyPr>
          <a:lstStyle/>
          <a:p>
            <a:pPr defTabSz="914400">
              <a:spcBef>
                <a:spcPct val="0"/>
              </a:spcBef>
              <a:defRPr/>
            </a:pPr>
            <a:r>
              <a:rPr lang="el-GR" sz="4000" dirty="0">
                <a:solidFill>
                  <a:schemeClr val="tx2"/>
                </a:solidFill>
                <a:latin typeface="+mj-lt"/>
                <a:ea typeface="+mj-ea"/>
                <a:cs typeface="+mj-cs"/>
              </a:rPr>
              <a:t>Εκτίμηση επιπτώσεων (</a:t>
            </a:r>
            <a:r>
              <a:rPr lang="en-US" sz="4000" dirty="0">
                <a:solidFill>
                  <a:schemeClr val="tx2"/>
                </a:solidFill>
                <a:latin typeface="+mj-lt"/>
                <a:ea typeface="+mj-ea"/>
                <a:cs typeface="+mj-cs"/>
              </a:rPr>
              <a:t>Impact Assessment)</a:t>
            </a:r>
            <a:endParaRPr lang="el-GR" sz="3100" dirty="0">
              <a:solidFill>
                <a:schemeClr val="tx2"/>
              </a:solidFill>
              <a:latin typeface="+mj-lt"/>
              <a:ea typeface="+mj-ea"/>
              <a:cs typeface="+mj-cs"/>
            </a:endParaRPr>
          </a:p>
        </p:txBody>
      </p:sp>
      <p:sp>
        <p:nvSpPr>
          <p:cNvPr id="5" name="Rounded Rectangle 4"/>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6" name="Rounded Rectangle 5"/>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7" name="Rounded Rectangle 6"/>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8" name="Rounded Rectangle 7"/>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9" name="Down Arrow 8"/>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Down Arrow 9"/>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Down Arrow 10"/>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Down Arrow 11"/>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Down Arrow 12"/>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Down Arrow 13"/>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Down Arrow 15"/>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Down Arrow 16"/>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pic>
        <p:nvPicPr>
          <p:cNvPr id="74754" name="Picture 2"/>
          <p:cNvPicPr>
            <a:picLocks noChangeAspect="1" noChangeArrowheads="1"/>
          </p:cNvPicPr>
          <p:nvPr/>
        </p:nvPicPr>
        <p:blipFill>
          <a:blip r:embed="rId2" cstate="print"/>
          <a:srcRect/>
          <a:stretch>
            <a:fillRect/>
          </a:stretch>
        </p:blipFill>
        <p:spPr bwMode="auto">
          <a:xfrm>
            <a:off x="2511124" y="2276873"/>
            <a:ext cx="5889133" cy="3688457"/>
          </a:xfrm>
          <a:prstGeom prst="rect">
            <a:avLst/>
          </a:prstGeom>
          <a:noFill/>
          <a:ln w="19050">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865" name="Group 137"/>
          <p:cNvGraphicFramePr>
            <a:graphicFrameLocks noGrp="1"/>
          </p:cNvGraphicFramePr>
          <p:nvPr>
            <p:ph idx="1"/>
          </p:nvPr>
        </p:nvGraphicFramePr>
        <p:xfrm>
          <a:off x="1631504" y="1978072"/>
          <a:ext cx="8640960" cy="4840173"/>
        </p:xfrm>
        <a:graphic>
          <a:graphicData uri="http://schemas.openxmlformats.org/drawingml/2006/table">
            <a:tbl>
              <a:tblPr/>
              <a:tblGrid>
                <a:gridCol w="540060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tblGrid>
              <a:tr h="38032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2400" b="1" i="0" u="none" strike="noStrike" cap="none" normalizeH="0" baseline="0" dirty="0">
                          <a:ln>
                            <a:noFill/>
                          </a:ln>
                          <a:solidFill>
                            <a:schemeClr val="tx1"/>
                          </a:solidFill>
                          <a:effectLst/>
                          <a:latin typeface="Arial" charset="0"/>
                          <a:cs typeface="Arial" charset="0"/>
                        </a:rPr>
                        <a:t>Κατηγορία Επίπτωσης</a:t>
                      </a:r>
                      <a:endParaRPr kumimoji="1" lang="en-GB" sz="2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2400" b="1" i="0" u="none" strike="noStrike" cap="none" normalizeH="0" baseline="0" dirty="0">
                          <a:ln>
                            <a:noFill/>
                          </a:ln>
                          <a:solidFill>
                            <a:schemeClr val="tx1"/>
                          </a:solidFill>
                          <a:effectLst/>
                          <a:latin typeface="Arial" charset="0"/>
                          <a:cs typeface="Arial" charset="0"/>
                        </a:rPr>
                        <a:t>Μονάδες</a:t>
                      </a:r>
                      <a:r>
                        <a:rPr kumimoji="1" lang="en-GB" sz="2400" b="1" i="0" u="none" strike="noStrike" cap="none" normalizeH="0" baseline="0" dirty="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7332">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Ευτροφισμού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err="1">
                          <a:ln>
                            <a:noFill/>
                          </a:ln>
                          <a:solidFill>
                            <a:schemeClr val="tx1"/>
                          </a:solidFill>
                          <a:effectLst/>
                          <a:latin typeface="Arial" charset="0"/>
                          <a:cs typeface="Arial" charset="0"/>
                        </a:rPr>
                        <a:t>Eutrophication</a:t>
                      </a:r>
                      <a:r>
                        <a:rPr kumimoji="1" lang="en-GB" sz="1400" b="1" i="0" u="none" strike="noStrike" cap="none" normalizeH="0" baseline="0" dirty="0">
                          <a:ln>
                            <a:noFill/>
                          </a:ln>
                          <a:solidFill>
                            <a:schemeClr val="tx1"/>
                          </a:solidFill>
                          <a:effectLst/>
                          <a:latin typeface="Arial" charset="0"/>
                          <a:cs typeface="Arial" charset="0"/>
                        </a:rPr>
                        <a:t> Potential</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 </a:t>
                      </a:r>
                      <a:r>
                        <a:rPr kumimoji="1" lang="en-GB" sz="1800" b="0" i="0" u="none" strike="noStrike" cap="none" normalizeH="0" baseline="0" dirty="0">
                          <a:ln>
                            <a:noFill/>
                          </a:ln>
                          <a:solidFill>
                            <a:schemeClr val="tx1"/>
                          </a:solidFill>
                          <a:effectLst/>
                          <a:latin typeface="Arial" charset="0"/>
                          <a:cs typeface="Arial" charset="0"/>
                        </a:rPr>
                        <a:t>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PO</a:t>
                      </a:r>
                      <a:r>
                        <a:rPr kumimoji="1" lang="en-GB" sz="1800" b="0" i="0" u="none" strike="noStrike" cap="none" normalizeH="0" baseline="-14000" dirty="0">
                          <a:ln>
                            <a:noFill/>
                          </a:ln>
                          <a:solidFill>
                            <a:schemeClr val="tx1"/>
                          </a:solidFill>
                          <a:effectLst/>
                          <a:latin typeface="Arial" charset="0"/>
                          <a:cs typeface="Arial" charset="0"/>
                        </a:rPr>
                        <a:t>4</a:t>
                      </a:r>
                      <a:r>
                        <a:rPr kumimoji="1" lang="el-GR" sz="1800" b="0" i="0" u="none" strike="noStrike" cap="none" normalizeH="0" baseline="0" dirty="0">
                          <a:ln>
                            <a:noFill/>
                          </a:ln>
                          <a:solidFill>
                            <a:schemeClr val="tx1"/>
                          </a:solidFill>
                          <a:effectLst/>
                          <a:latin typeface="Arial" charset="0"/>
                          <a:cs typeface="Arial" charset="0"/>
                        </a:rPr>
                        <a:t> </a:t>
                      </a:r>
                      <a:r>
                        <a:rPr kumimoji="1" lang="en-GB" sz="1800" b="0" i="0" u="none" strike="noStrike" cap="none" normalizeH="0" baseline="0" dirty="0">
                          <a:ln>
                            <a:noFill/>
                          </a:ln>
                          <a:solidFill>
                            <a:schemeClr val="tx1"/>
                          </a:solidFill>
                          <a:effectLst/>
                          <a:latin typeface="Arial" charset="0"/>
                          <a:cs typeface="Arial" charset="0"/>
                        </a:rPr>
                        <a:t>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372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οξίνισης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Acidification potential</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 </a:t>
                      </a:r>
                      <a:r>
                        <a:rPr kumimoji="1" lang="en-GB" sz="1800" b="0" i="0" u="none" strike="noStrike" cap="none" normalizeH="0" baseline="0" dirty="0">
                          <a:ln>
                            <a:noFill/>
                          </a:ln>
                          <a:solidFill>
                            <a:schemeClr val="tx1"/>
                          </a:solidFill>
                          <a:effectLst/>
                          <a:latin typeface="Arial" charset="0"/>
                          <a:cs typeface="Arial" charset="0"/>
                        </a:rPr>
                        <a:t>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SO</a:t>
                      </a:r>
                      <a:r>
                        <a:rPr kumimoji="1" lang="en-GB" sz="1800" b="0" i="0" u="none" strike="noStrike" cap="none" normalizeH="0" baseline="-14000" dirty="0">
                          <a:ln>
                            <a:noFill/>
                          </a:ln>
                          <a:solidFill>
                            <a:schemeClr val="tx1"/>
                          </a:solidFill>
                          <a:effectLst/>
                          <a:latin typeface="Arial" charset="0"/>
                          <a:cs typeface="Arial" charset="0"/>
                        </a:rPr>
                        <a:t>2</a:t>
                      </a:r>
                      <a:r>
                        <a:rPr kumimoji="1" lang="en-GB" sz="1800" b="0" i="0" u="none" strike="noStrike" cap="none" normalizeH="0" baseline="0" dirty="0">
                          <a:ln>
                            <a:noFill/>
                          </a:ln>
                          <a:solidFill>
                            <a:schemeClr val="tx1"/>
                          </a:solidFill>
                          <a:effectLst/>
                          <a:latin typeface="Arial" charset="0"/>
                          <a:cs typeface="Arial" charset="0"/>
                        </a:rPr>
                        <a:t> 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6246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οικο-τοξικότητας και τοξικότητας στον άνθρωπο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err="1">
                          <a:ln>
                            <a:noFill/>
                          </a:ln>
                          <a:solidFill>
                            <a:schemeClr val="tx1"/>
                          </a:solidFill>
                          <a:effectLst/>
                          <a:latin typeface="Arial" charset="0"/>
                          <a:cs typeface="Arial" charset="0"/>
                        </a:rPr>
                        <a:t>Ecotoxicity</a:t>
                      </a:r>
                      <a:r>
                        <a:rPr kumimoji="1" lang="en-GB" sz="1400" b="1" i="0" u="none" strike="noStrike" cap="none" normalizeH="0" baseline="0" dirty="0">
                          <a:ln>
                            <a:noFill/>
                          </a:ln>
                          <a:solidFill>
                            <a:schemeClr val="tx1"/>
                          </a:solidFill>
                          <a:effectLst/>
                          <a:latin typeface="Arial" charset="0"/>
                          <a:cs typeface="Arial" charset="0"/>
                        </a:rPr>
                        <a:t> and human toxicity potential</a:t>
                      </a:r>
                      <a:r>
                        <a:rPr kumimoji="1" lang="el-GR" sz="1400" b="1" i="0" u="none" strike="noStrike" cap="none" normalizeH="0" baseline="0" dirty="0">
                          <a:ln>
                            <a:noFill/>
                          </a:ln>
                          <a:solidFill>
                            <a:schemeClr val="tx1"/>
                          </a:solidFill>
                          <a:effectLst/>
                          <a:latin typeface="Arial" charset="0"/>
                          <a:cs typeface="Arial" charset="0"/>
                        </a:rPr>
                        <a:t>)</a:t>
                      </a:r>
                      <a:r>
                        <a:rPr kumimoji="1" lang="en-GB" sz="1800" b="0" i="0" u="none" strike="noStrike" cap="none" normalizeH="0" baseline="0" dirty="0">
                          <a:ln>
                            <a:noFill/>
                          </a:ln>
                          <a:solidFill>
                            <a:schemeClr val="tx1"/>
                          </a:solidFill>
                          <a:effectLst/>
                          <a:latin typeface="Arial" charset="0"/>
                          <a:cs typeface="Arial" charset="0"/>
                        </a:rPr>
                        <a:t>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1,4-DB (1,4-dichlorobenzene) 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72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Κλιματικής Αλλαγής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Global warming potential</a:t>
                      </a:r>
                      <a:r>
                        <a:rPr kumimoji="1" lang="el-GR" sz="1400" b="1" i="0" u="none" strike="noStrike" cap="none" normalizeH="0" baseline="0" dirty="0">
                          <a:ln>
                            <a:noFill/>
                          </a:ln>
                          <a:solidFill>
                            <a:schemeClr val="tx1"/>
                          </a:solidFill>
                          <a:effectLst/>
                          <a:latin typeface="Arial" charset="0"/>
                          <a:cs typeface="Arial" charset="0"/>
                        </a:rPr>
                        <a:t>)</a:t>
                      </a:r>
                      <a:endParaRPr kumimoji="1" lang="en-GB" sz="1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of CO</a:t>
                      </a:r>
                      <a:r>
                        <a:rPr kumimoji="1" lang="en-GB" sz="1800" b="0" i="0" u="none" strike="noStrike" cap="none" normalizeH="0" baseline="-14000" dirty="0">
                          <a:ln>
                            <a:noFill/>
                          </a:ln>
                          <a:solidFill>
                            <a:schemeClr val="tx1"/>
                          </a:solidFill>
                          <a:effectLst/>
                          <a:latin typeface="Arial" charset="0"/>
                          <a:cs typeface="Arial" charset="0"/>
                        </a:rPr>
                        <a:t>2</a:t>
                      </a:r>
                      <a:r>
                        <a:rPr kumimoji="1" lang="el-GR" sz="1800" b="0" i="0" u="none" strike="noStrike" cap="none" normalizeH="0" baseline="-14000" dirty="0">
                          <a:ln>
                            <a:noFill/>
                          </a:ln>
                          <a:solidFill>
                            <a:schemeClr val="tx1"/>
                          </a:solidFill>
                          <a:effectLst/>
                          <a:latin typeface="Arial" charset="0"/>
                          <a:cs typeface="Arial" charset="0"/>
                        </a:rPr>
                        <a:t> </a:t>
                      </a:r>
                      <a:r>
                        <a:rPr kumimoji="1" lang="en-GB" sz="1800" b="0" i="0" u="none" strike="noStrike" cap="none" normalizeH="0" baseline="0" dirty="0">
                          <a:ln>
                            <a:noFill/>
                          </a:ln>
                          <a:solidFill>
                            <a:schemeClr val="tx1"/>
                          </a:solidFill>
                          <a:effectLst/>
                          <a:latin typeface="Arial" charset="0"/>
                          <a:cs typeface="Arial" charset="0"/>
                        </a:rPr>
                        <a:t>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372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δημουργίας φωτοχημικού όζοντος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Photochemical ozone creation potential </a:t>
                      </a:r>
                      <a:r>
                        <a:rPr kumimoji="1" lang="el-GR" sz="1400" b="1" i="0" u="none" strike="noStrike" cap="none" normalizeH="0" baseline="0" dirty="0">
                          <a:ln>
                            <a:noFill/>
                          </a:ln>
                          <a:solidFill>
                            <a:schemeClr val="tx1"/>
                          </a:solidFill>
                          <a:effectLst/>
                          <a:latin typeface="Arial" charset="0"/>
                          <a:cs typeface="Arial" charset="0"/>
                        </a:rPr>
                        <a:t>– </a:t>
                      </a:r>
                      <a:r>
                        <a:rPr kumimoji="1" lang="en-GB" sz="1400" b="1" i="0" u="none" strike="noStrike" cap="none" normalizeH="0" baseline="0" dirty="0">
                          <a:ln>
                            <a:noFill/>
                          </a:ln>
                          <a:solidFill>
                            <a:schemeClr val="tx1"/>
                          </a:solidFill>
                          <a:effectLst/>
                          <a:latin typeface="Arial" charset="0"/>
                          <a:cs typeface="Arial" charset="0"/>
                        </a:rPr>
                        <a:t>smog</a:t>
                      </a:r>
                      <a:r>
                        <a:rPr kumimoji="1" lang="el-GR" sz="1400" b="1" i="0" u="none" strike="noStrike" cap="none" normalizeH="0" baseline="0" dirty="0">
                          <a:ln>
                            <a:noFill/>
                          </a:ln>
                          <a:solidFill>
                            <a:schemeClr val="tx1"/>
                          </a:solidFill>
                          <a:effectLst/>
                          <a:latin typeface="Arial" charset="0"/>
                          <a:cs typeface="Arial" charset="0"/>
                        </a:rPr>
                        <a:t>)</a:t>
                      </a:r>
                      <a:endParaRPr kumimoji="1" lang="en-GB" sz="1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C</a:t>
                      </a:r>
                      <a:r>
                        <a:rPr kumimoji="1" lang="en-GB" sz="1800" b="0" i="0" u="none" strike="noStrike" cap="none" normalizeH="0" baseline="-14000" dirty="0">
                          <a:ln>
                            <a:noFill/>
                          </a:ln>
                          <a:solidFill>
                            <a:schemeClr val="tx1"/>
                          </a:solidFill>
                          <a:effectLst/>
                          <a:latin typeface="Arial" charset="0"/>
                          <a:cs typeface="Arial" charset="0"/>
                        </a:rPr>
                        <a:t>2</a:t>
                      </a:r>
                      <a:r>
                        <a:rPr kumimoji="1" lang="en-GB" sz="1800" b="0" i="0" u="none" strike="noStrike" cap="none" normalizeH="0" baseline="0" dirty="0">
                          <a:ln>
                            <a:noFill/>
                          </a:ln>
                          <a:solidFill>
                            <a:schemeClr val="tx1"/>
                          </a:solidFill>
                          <a:effectLst/>
                          <a:latin typeface="Arial" charset="0"/>
                          <a:cs typeface="Arial" charset="0"/>
                        </a:rPr>
                        <a:t>H</a:t>
                      </a:r>
                      <a:r>
                        <a:rPr kumimoji="1" lang="en-GB" sz="1800" b="0" i="0" u="none" strike="noStrike" cap="none" normalizeH="0" baseline="-14000" dirty="0">
                          <a:ln>
                            <a:noFill/>
                          </a:ln>
                          <a:solidFill>
                            <a:schemeClr val="tx1"/>
                          </a:solidFill>
                          <a:effectLst/>
                          <a:latin typeface="Arial" charset="0"/>
                          <a:cs typeface="Arial" charset="0"/>
                        </a:rPr>
                        <a:t>2</a:t>
                      </a:r>
                      <a:r>
                        <a:rPr kumimoji="1" lang="en-GB" sz="1800" b="0" i="0" u="none" strike="noStrike" cap="none" normalizeH="0" baseline="0" dirty="0">
                          <a:ln>
                            <a:noFill/>
                          </a:ln>
                          <a:solidFill>
                            <a:schemeClr val="tx1"/>
                          </a:solidFill>
                          <a:effectLst/>
                          <a:latin typeface="Arial" charset="0"/>
                          <a:cs typeface="Arial" charset="0"/>
                        </a:rPr>
                        <a:t> 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235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800" b="1" i="0" u="none" strike="noStrike" cap="none" normalizeH="0" baseline="0" dirty="0">
                          <a:ln>
                            <a:noFill/>
                          </a:ln>
                          <a:solidFill>
                            <a:schemeClr val="tx1"/>
                          </a:solidFill>
                          <a:effectLst/>
                          <a:latin typeface="Arial" charset="0"/>
                          <a:cs typeface="Arial" charset="0"/>
                        </a:rPr>
                        <a:t>Πιθανότητα ελάττωσης του όζοντος </a:t>
                      </a:r>
                      <a:r>
                        <a:rPr kumimoji="1" lang="el-GR" sz="1400" b="1" i="0" u="none" strike="noStrike" cap="none" normalizeH="0" baseline="0" dirty="0">
                          <a:ln>
                            <a:noFill/>
                          </a:ln>
                          <a:solidFill>
                            <a:schemeClr val="tx1"/>
                          </a:solidFill>
                          <a:effectLst/>
                          <a:latin typeface="Arial" charset="0"/>
                          <a:cs typeface="Arial" charset="0"/>
                        </a:rPr>
                        <a:t>(</a:t>
                      </a:r>
                      <a:r>
                        <a:rPr kumimoji="1" lang="en-GB" sz="1400" b="1" i="0" u="none" strike="noStrike" cap="none" normalizeH="0" baseline="0" dirty="0">
                          <a:ln>
                            <a:noFill/>
                          </a:ln>
                          <a:solidFill>
                            <a:schemeClr val="tx1"/>
                          </a:solidFill>
                          <a:effectLst/>
                          <a:latin typeface="Arial" charset="0"/>
                          <a:cs typeface="Arial" charset="0"/>
                        </a:rPr>
                        <a:t>Ozone Depletion potential</a:t>
                      </a:r>
                      <a:r>
                        <a:rPr kumimoji="1" lang="el-GR" sz="1400" b="1" i="0" u="none" strike="noStrike" cap="none" normalizeH="0" baseline="0" dirty="0">
                          <a:ln>
                            <a:noFill/>
                          </a:ln>
                          <a:solidFill>
                            <a:schemeClr val="tx1"/>
                          </a:solidFill>
                          <a:effectLst/>
                          <a:latin typeface="Arial" charset="0"/>
                          <a:cs typeface="Arial" charset="0"/>
                        </a:rPr>
                        <a:t>)</a:t>
                      </a:r>
                      <a:endParaRPr kumimoji="1" lang="en-GB" sz="1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800" b="0" i="0" u="none" strike="noStrike" cap="none" normalizeH="0" baseline="0" dirty="0">
                          <a:ln>
                            <a:noFill/>
                          </a:ln>
                          <a:solidFill>
                            <a:schemeClr val="tx1"/>
                          </a:solidFill>
                          <a:effectLst/>
                          <a:latin typeface="Arial" charset="0"/>
                          <a:cs typeface="Arial" charset="0"/>
                        </a:rPr>
                        <a:t>kg CFC-11 equivalents </a:t>
                      </a:r>
                      <a:endParaRPr kumimoji="1" lang="en-GB" sz="18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770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l-GR" sz="1400" b="1" i="0" u="none" strike="noStrike" cap="none" normalizeH="0" baseline="0" dirty="0">
                          <a:ln>
                            <a:noFill/>
                          </a:ln>
                          <a:solidFill>
                            <a:schemeClr val="tx1"/>
                          </a:solidFill>
                          <a:effectLst/>
                          <a:latin typeface="Arial" charset="0"/>
                          <a:cs typeface="Arial" charset="0"/>
                        </a:rPr>
                        <a:t>Ελάττωση αβιοτικών πόρων (</a:t>
                      </a:r>
                      <a:r>
                        <a:rPr kumimoji="1" lang="en-US" sz="1400" b="1" i="0" u="none" strike="noStrike" cap="none" normalizeH="0" baseline="0" dirty="0">
                          <a:ln>
                            <a:noFill/>
                          </a:ln>
                          <a:solidFill>
                            <a:schemeClr val="tx1"/>
                          </a:solidFill>
                          <a:effectLst/>
                          <a:latin typeface="Arial" charset="0"/>
                          <a:cs typeface="Arial" charset="0"/>
                        </a:rPr>
                        <a:t>Depletion of </a:t>
                      </a:r>
                      <a:r>
                        <a:rPr kumimoji="1" lang="en-US" sz="1400" b="1" i="0" u="none" strike="noStrike" cap="none" normalizeH="0" baseline="0" dirty="0" err="1">
                          <a:ln>
                            <a:noFill/>
                          </a:ln>
                          <a:solidFill>
                            <a:schemeClr val="tx1"/>
                          </a:solidFill>
                          <a:effectLst/>
                          <a:latin typeface="Arial" charset="0"/>
                          <a:cs typeface="Arial" charset="0"/>
                        </a:rPr>
                        <a:t>Abiotic</a:t>
                      </a:r>
                      <a:r>
                        <a:rPr kumimoji="1" lang="en-US" sz="1400" b="1" i="0" u="none" strike="noStrike" cap="none" normalizeH="0" baseline="0" dirty="0">
                          <a:ln>
                            <a:noFill/>
                          </a:ln>
                          <a:solidFill>
                            <a:schemeClr val="tx1"/>
                          </a:solidFill>
                          <a:effectLst/>
                          <a:latin typeface="Arial" charset="0"/>
                          <a:cs typeface="Arial" charset="0"/>
                        </a:rPr>
                        <a:t> Resources)</a:t>
                      </a:r>
                      <a:endParaRPr kumimoji="1" lang="en-GB" sz="1400" b="1"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GB" sz="1600" b="0" i="0" u="none" strike="noStrike" cap="none" normalizeH="0" baseline="0" dirty="0">
                          <a:ln>
                            <a:noFill/>
                          </a:ln>
                          <a:solidFill>
                            <a:schemeClr val="tx1"/>
                          </a:solidFill>
                          <a:effectLst/>
                          <a:latin typeface="Arial" charset="0"/>
                          <a:cs typeface="Arial" charset="0"/>
                        </a:rPr>
                        <a:t>kg </a:t>
                      </a:r>
                      <a:r>
                        <a:rPr kumimoji="1" lang="en-GB" sz="1600" b="0" i="0" u="none" strike="noStrike" cap="none" normalizeH="0" baseline="0" dirty="0" err="1">
                          <a:ln>
                            <a:noFill/>
                          </a:ln>
                          <a:solidFill>
                            <a:schemeClr val="tx1"/>
                          </a:solidFill>
                          <a:effectLst/>
                          <a:latin typeface="Arial" charset="0"/>
                          <a:cs typeface="Arial" charset="0"/>
                        </a:rPr>
                        <a:t>Sb</a:t>
                      </a:r>
                      <a:r>
                        <a:rPr kumimoji="1" lang="en-GB" sz="1600" b="0" i="0" u="none" strike="noStrike" cap="none" normalizeH="0" baseline="0" dirty="0">
                          <a:ln>
                            <a:noFill/>
                          </a:ln>
                          <a:solidFill>
                            <a:schemeClr val="tx1"/>
                          </a:solidFill>
                          <a:effectLst/>
                          <a:latin typeface="Arial" charset="0"/>
                          <a:cs typeface="Arial" charset="0"/>
                        </a:rPr>
                        <a:t> eq.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6" name="Rounded Rectangle 5"/>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7" name="Rounded Rectangle 6"/>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8" name="Rounded Rectangle 7"/>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9" name="Down Arrow 8"/>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Down Arrow 9"/>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Down Arrow 10"/>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Down Arrow 11"/>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Down Arrow 12"/>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Down Arrow 13"/>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Down Arrow 15"/>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Down Arrow 16"/>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20" name="Rectangle 19"/>
          <p:cNvSpPr/>
          <p:nvPr/>
        </p:nvSpPr>
        <p:spPr>
          <a:xfrm>
            <a:off x="2063552" y="980729"/>
            <a:ext cx="4896544" cy="584775"/>
          </a:xfrm>
          <a:prstGeom prst="rect">
            <a:avLst/>
          </a:prstGeom>
        </p:spPr>
        <p:txBody>
          <a:bodyPr wrap="square">
            <a:spAutoFit/>
          </a:bodyPr>
          <a:lstStyle/>
          <a:p>
            <a:r>
              <a:rPr lang="el-GR" sz="3200" dirty="0">
                <a:solidFill>
                  <a:schemeClr val="tx2"/>
                </a:solidFill>
              </a:rPr>
              <a:t>Εκτίμηση επιπτώσεων </a:t>
            </a:r>
            <a:endParaRPr lang="el-GR" sz="3200" dirty="0"/>
          </a:p>
        </p:txBody>
      </p:sp>
    </p:spTree>
  </p:cSld>
  <p:clrMapOvr>
    <a:masterClrMapping/>
  </p:clrMapOvr>
  <p:transition>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2" cstate="print"/>
          <a:srcRect/>
          <a:stretch>
            <a:fillRect/>
          </a:stretch>
        </p:blipFill>
        <p:spPr bwMode="auto">
          <a:xfrm>
            <a:off x="3431704" y="2564904"/>
            <a:ext cx="3276600" cy="742950"/>
          </a:xfrm>
          <a:prstGeom prst="rect">
            <a:avLst/>
          </a:prstGeom>
          <a:noFill/>
        </p:spPr>
      </p:pic>
      <p:graphicFrame>
        <p:nvGraphicFramePr>
          <p:cNvPr id="7" name="Table 6"/>
          <p:cNvGraphicFramePr>
            <a:graphicFrameLocks noGrp="1"/>
          </p:cNvGraphicFramePr>
          <p:nvPr/>
        </p:nvGraphicFramePr>
        <p:xfrm>
          <a:off x="2855640" y="3717032"/>
          <a:ext cx="7056786" cy="1179552"/>
        </p:xfrm>
        <a:graphic>
          <a:graphicData uri="http://schemas.openxmlformats.org/drawingml/2006/table">
            <a:tbl>
              <a:tblPr/>
              <a:tblGrid>
                <a:gridCol w="620377">
                  <a:extLst>
                    <a:ext uri="{9D8B030D-6E8A-4147-A177-3AD203B41FA5}">
                      <a16:colId xmlns:a16="http://schemas.microsoft.com/office/drawing/2014/main" val="20000"/>
                    </a:ext>
                  </a:extLst>
                </a:gridCol>
                <a:gridCol w="1672633">
                  <a:extLst>
                    <a:ext uri="{9D8B030D-6E8A-4147-A177-3AD203B41FA5}">
                      <a16:colId xmlns:a16="http://schemas.microsoft.com/office/drawing/2014/main" val="20001"/>
                    </a:ext>
                  </a:extLst>
                </a:gridCol>
                <a:gridCol w="1190944">
                  <a:extLst>
                    <a:ext uri="{9D8B030D-6E8A-4147-A177-3AD203B41FA5}">
                      <a16:colId xmlns:a16="http://schemas.microsoft.com/office/drawing/2014/main" val="20002"/>
                    </a:ext>
                  </a:extLst>
                </a:gridCol>
                <a:gridCol w="1190944">
                  <a:extLst>
                    <a:ext uri="{9D8B030D-6E8A-4147-A177-3AD203B41FA5}">
                      <a16:colId xmlns:a16="http://schemas.microsoft.com/office/drawing/2014/main" val="20003"/>
                    </a:ext>
                  </a:extLst>
                </a:gridCol>
                <a:gridCol w="1190944">
                  <a:extLst>
                    <a:ext uri="{9D8B030D-6E8A-4147-A177-3AD203B41FA5}">
                      <a16:colId xmlns:a16="http://schemas.microsoft.com/office/drawing/2014/main" val="20004"/>
                    </a:ext>
                  </a:extLst>
                </a:gridCol>
                <a:gridCol w="1190944">
                  <a:extLst>
                    <a:ext uri="{9D8B030D-6E8A-4147-A177-3AD203B41FA5}">
                      <a16:colId xmlns:a16="http://schemas.microsoft.com/office/drawing/2014/main" val="20005"/>
                    </a:ext>
                  </a:extLst>
                </a:gridCol>
              </a:tblGrid>
              <a:tr h="190500">
                <a:tc>
                  <a:txBody>
                    <a:bodyPr/>
                    <a:lstStyle/>
                    <a:p>
                      <a:pPr algn="l" fontAlgn="b"/>
                      <a:r>
                        <a:rPr lang="el-GR" sz="1800" b="1" i="0" u="none" strike="noStrike" dirty="0">
                          <a:solidFill>
                            <a:srgbClr val="000000"/>
                          </a:solidFill>
                          <a:latin typeface="Calibri"/>
                        </a:rPr>
                        <a:t> </a:t>
                      </a:r>
                      <a:r>
                        <a:rPr lang="en-US" sz="1800" b="1" i="0" u="none" strike="noStrike" dirty="0">
                          <a:solidFill>
                            <a:srgbClr val="000000"/>
                          </a:solidFill>
                          <a:latin typeface="Calibri"/>
                        </a:rPr>
                        <a:t>E</a:t>
                      </a:r>
                      <a:r>
                        <a:rPr lang="en-US" sz="1800" b="1" i="1" u="none" strike="noStrike" baseline="-25000" dirty="0">
                          <a:solidFill>
                            <a:srgbClr val="000000"/>
                          </a:solidFill>
                          <a:latin typeface="Calibri"/>
                        </a:rPr>
                        <a:t>k</a:t>
                      </a:r>
                    </a:p>
                  </a:txBody>
                  <a:tcPr marL="0" marR="0" marT="0" marB="0" anchor="b">
                    <a:lnL>
                      <a:noFill/>
                    </a:lnL>
                    <a:lnR>
                      <a:noFill/>
                    </a:lnR>
                    <a:lnT>
                      <a:noFill/>
                    </a:lnT>
                    <a:lnB>
                      <a:noFill/>
                    </a:lnB>
                  </a:tcPr>
                </a:tc>
                <a:tc gridSpan="3">
                  <a:txBody>
                    <a:bodyPr/>
                    <a:lstStyle/>
                    <a:p>
                      <a:pPr algn="l" fontAlgn="b"/>
                      <a:r>
                        <a:rPr lang="el-GR" sz="1800" b="1" i="0" u="none" strike="noStrike" dirty="0">
                          <a:solidFill>
                            <a:srgbClr val="000000"/>
                          </a:solidFill>
                          <a:latin typeface="Calibri"/>
                        </a:rPr>
                        <a:t>Ολική Περιβαλλοντική επίπτωση (</a:t>
                      </a:r>
                      <a:r>
                        <a:rPr lang="en-US" sz="1800" b="1" i="1" u="none" strike="noStrike" dirty="0">
                          <a:solidFill>
                            <a:srgbClr val="000000"/>
                          </a:solidFill>
                          <a:latin typeface="Calibri"/>
                        </a:rPr>
                        <a:t>k</a:t>
                      </a:r>
                      <a:r>
                        <a:rPr lang="el-GR" sz="1800" b="1" i="1" u="none" strike="noStrike" dirty="0">
                          <a:solidFill>
                            <a:srgbClr val="000000"/>
                          </a:solidFill>
                          <a:latin typeface="Calibri"/>
                        </a:rPr>
                        <a:t>)</a:t>
                      </a:r>
                      <a:endParaRPr lang="en-US" sz="1800" b="1" i="1"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a:txBody>
                    <a:bodyPr/>
                    <a:lstStyle/>
                    <a:p>
                      <a:pPr algn="l" fontAlgn="b"/>
                      <a:endParaRPr lang="el-GR" sz="18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l-GR" sz="1800" b="1" i="0" u="none" strike="noStrike" dirty="0">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445760">
                <a:tc>
                  <a:txBody>
                    <a:bodyPr/>
                    <a:lstStyle/>
                    <a:p>
                      <a:pPr algn="l" fontAlgn="b"/>
                      <a:r>
                        <a:rPr lang="el-GR" sz="1800" b="1" i="0" u="none" strike="noStrike" dirty="0">
                          <a:solidFill>
                            <a:srgbClr val="000000"/>
                          </a:solidFill>
                          <a:latin typeface="Calibri"/>
                        </a:rPr>
                        <a:t> </a:t>
                      </a:r>
                      <a:r>
                        <a:rPr lang="en-US" sz="1800" b="1" i="0" u="none" strike="noStrike" dirty="0">
                          <a:solidFill>
                            <a:srgbClr val="000000"/>
                          </a:solidFill>
                          <a:latin typeface="Calibri"/>
                        </a:rPr>
                        <a:t>e</a:t>
                      </a:r>
                      <a:r>
                        <a:rPr lang="en-US" sz="1800" b="1" i="1" u="none" strike="noStrike" baseline="-25000" dirty="0">
                          <a:solidFill>
                            <a:srgbClr val="000000"/>
                          </a:solidFill>
                          <a:latin typeface="Calibri"/>
                        </a:rPr>
                        <a:t>k,j</a:t>
                      </a:r>
                    </a:p>
                  </a:txBody>
                  <a:tcPr marL="0" marR="0" marT="0" marB="0" anchor="b">
                    <a:lnL>
                      <a:noFill/>
                    </a:lnL>
                    <a:lnR>
                      <a:noFill/>
                    </a:lnR>
                    <a:lnT>
                      <a:noFill/>
                    </a:lnT>
                    <a:lnB>
                      <a:noFill/>
                    </a:lnB>
                  </a:tcPr>
                </a:tc>
                <a:tc gridSpan="4">
                  <a:txBody>
                    <a:bodyPr/>
                    <a:lstStyle/>
                    <a:p>
                      <a:pPr algn="l" fontAlgn="b"/>
                      <a:r>
                        <a:rPr lang="el-GR" sz="1800" b="1" i="0" u="none" strike="noStrike" dirty="0">
                          <a:solidFill>
                            <a:srgbClr val="000000"/>
                          </a:solidFill>
                          <a:latin typeface="Calibri"/>
                        </a:rPr>
                        <a:t>Συντελεστής περιβαλλοντικής</a:t>
                      </a:r>
                      <a:r>
                        <a:rPr lang="el-GR" sz="1800" b="1" i="0" u="none" strike="noStrike" baseline="0" dirty="0">
                          <a:solidFill>
                            <a:srgbClr val="000000"/>
                          </a:solidFill>
                          <a:latin typeface="Calibri"/>
                        </a:rPr>
                        <a:t> επίπτωσης φορτίου (</a:t>
                      </a:r>
                      <a:r>
                        <a:rPr lang="en-US" sz="1800" b="1" i="1" u="none" strike="noStrike" baseline="0" dirty="0">
                          <a:solidFill>
                            <a:srgbClr val="000000"/>
                          </a:solidFill>
                          <a:latin typeface="Calibri"/>
                        </a:rPr>
                        <a:t>j</a:t>
                      </a:r>
                      <a:r>
                        <a:rPr lang="el-GR" sz="1800" b="1" i="0" u="none" strike="noStrike" baseline="0" dirty="0">
                          <a:solidFill>
                            <a:srgbClr val="000000"/>
                          </a:solidFill>
                          <a:latin typeface="Calibri"/>
                        </a:rPr>
                        <a:t>)</a:t>
                      </a:r>
                      <a:endParaRPr lang="en-US" sz="18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1800" b="1"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459472">
                <a:tc>
                  <a:txBody>
                    <a:bodyPr/>
                    <a:lstStyle/>
                    <a:p>
                      <a:pPr algn="l" fontAlgn="b"/>
                      <a:r>
                        <a:rPr lang="el-GR" sz="1800" b="1" i="0" u="none" strike="noStrike" dirty="0">
                          <a:solidFill>
                            <a:srgbClr val="000000"/>
                          </a:solidFill>
                          <a:latin typeface="Calibri"/>
                        </a:rPr>
                        <a:t> </a:t>
                      </a:r>
                      <a:r>
                        <a:rPr lang="en-US" sz="1800" b="1" i="0" u="none" strike="noStrike" dirty="0">
                          <a:solidFill>
                            <a:srgbClr val="000000"/>
                          </a:solidFill>
                          <a:latin typeface="Calibri"/>
                        </a:rPr>
                        <a:t>B</a:t>
                      </a:r>
                      <a:r>
                        <a:rPr lang="en-US" sz="1800" b="1" i="1" u="none" strike="noStrike" baseline="-25000" dirty="0">
                          <a:solidFill>
                            <a:srgbClr val="000000"/>
                          </a:solidFill>
                          <a:latin typeface="Calibri"/>
                        </a:rPr>
                        <a:t>j</a:t>
                      </a:r>
                    </a:p>
                  </a:txBody>
                  <a:tcPr marL="0" marR="0" marT="0" marB="0" anchor="b">
                    <a:lnL>
                      <a:noFill/>
                    </a:lnL>
                    <a:lnR>
                      <a:noFill/>
                    </a:lnR>
                    <a:lnT>
                      <a:noFill/>
                    </a:lnT>
                    <a:lnB>
                      <a:noFill/>
                    </a:lnB>
                  </a:tcPr>
                </a:tc>
                <a:tc gridSpan="5">
                  <a:txBody>
                    <a:bodyPr/>
                    <a:lstStyle/>
                    <a:p>
                      <a:pPr algn="l" fontAlgn="b"/>
                      <a:r>
                        <a:rPr lang="el-GR" sz="1800" b="1" i="0" u="none" strike="noStrike" dirty="0">
                          <a:solidFill>
                            <a:srgbClr val="000000"/>
                          </a:solidFill>
                          <a:latin typeface="Calibri"/>
                        </a:rPr>
                        <a:t>Περιβαλλοντικό</a:t>
                      </a:r>
                      <a:r>
                        <a:rPr lang="el-GR" sz="1800" b="1" i="0" u="none" strike="noStrike" baseline="0" dirty="0">
                          <a:solidFill>
                            <a:srgbClr val="000000"/>
                          </a:solidFill>
                          <a:latin typeface="Calibri"/>
                        </a:rPr>
                        <a:t> φορτίο που συμβάλλει στην επίπτωση (</a:t>
                      </a:r>
                      <a:r>
                        <a:rPr lang="en-US" sz="1800" b="1" i="1" u="none" strike="noStrike" baseline="0" dirty="0">
                          <a:solidFill>
                            <a:srgbClr val="000000"/>
                          </a:solidFill>
                          <a:latin typeface="Calibri"/>
                        </a:rPr>
                        <a:t>k</a:t>
                      </a:r>
                      <a:r>
                        <a:rPr lang="el-GR" sz="1800" b="1" i="0" u="none" strike="noStrike" baseline="0" dirty="0">
                          <a:solidFill>
                            <a:srgbClr val="000000"/>
                          </a:solidFill>
                          <a:latin typeface="Calibri"/>
                        </a:rPr>
                        <a:t>)</a:t>
                      </a:r>
                      <a:endParaRPr lang="en-US" sz="18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bl>
          </a:graphicData>
        </a:graphic>
      </p:graphicFrame>
      <p:sp>
        <p:nvSpPr>
          <p:cNvPr id="8" name="Rounded Rectangle 7"/>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9" name="Rounded Rectangle 8"/>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10" name="Rounded Rectangle 9"/>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11" name="Rounded Rectangle 10"/>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12" name="Down Arrow 11"/>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Down Arrow 12"/>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Down Arrow 13"/>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Down Arrow 14"/>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Down Arrow 15"/>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Down Arrow 16"/>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Down Arrow 19"/>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Down Arrow 20"/>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23" name="Rectangle 22"/>
          <p:cNvSpPr/>
          <p:nvPr/>
        </p:nvSpPr>
        <p:spPr>
          <a:xfrm>
            <a:off x="1919536" y="836712"/>
            <a:ext cx="6552728" cy="523220"/>
          </a:xfrm>
          <a:prstGeom prst="rect">
            <a:avLst/>
          </a:prstGeom>
        </p:spPr>
        <p:txBody>
          <a:bodyPr wrap="square">
            <a:spAutoFit/>
          </a:bodyPr>
          <a:lstStyle/>
          <a:p>
            <a:r>
              <a:rPr lang="el-GR" sz="2800" dirty="0">
                <a:solidFill>
                  <a:schemeClr val="tx2"/>
                </a:solidFill>
              </a:rPr>
              <a:t>Περιβαλλοντικών Επιπτώσεων </a:t>
            </a:r>
            <a:endParaRPr lang="el-GR" sz="2800" dirty="0"/>
          </a:p>
        </p:txBody>
      </p:sp>
      <p:sp>
        <p:nvSpPr>
          <p:cNvPr id="24" name="TextBox 23"/>
          <p:cNvSpPr txBox="1"/>
          <p:nvPr/>
        </p:nvSpPr>
        <p:spPr>
          <a:xfrm>
            <a:off x="1703512" y="1412777"/>
            <a:ext cx="6207982" cy="461665"/>
          </a:xfrm>
          <a:prstGeom prst="rect">
            <a:avLst/>
          </a:prstGeom>
          <a:noFill/>
        </p:spPr>
        <p:txBody>
          <a:bodyPr wrap="none" rtlCol="0">
            <a:spAutoFit/>
          </a:bodyPr>
          <a:lstStyle/>
          <a:p>
            <a:r>
              <a:rPr lang="el-GR" sz="2400" b="1" dirty="0"/>
              <a:t>Υπολογισμός Περιβαλλοντικών Επιπτώσεων</a:t>
            </a:r>
          </a:p>
        </p:txBody>
      </p:sp>
      <p:graphicFrame>
        <p:nvGraphicFramePr>
          <p:cNvPr id="26" name="Content Placeholder 3"/>
          <p:cNvGraphicFramePr>
            <a:graphicFrameLocks/>
          </p:cNvGraphicFramePr>
          <p:nvPr/>
        </p:nvGraphicFramePr>
        <p:xfrm>
          <a:off x="3143672" y="4378414"/>
          <a:ext cx="7344816" cy="2146930"/>
        </p:xfrm>
        <a:graphic>
          <a:graphicData uri="http://schemas.openxmlformats.org/drawingml/2006/table">
            <a:tbl>
              <a:tblPr/>
              <a:tblGrid>
                <a:gridCol w="1659042">
                  <a:extLst>
                    <a:ext uri="{9D8B030D-6E8A-4147-A177-3AD203B41FA5}">
                      <a16:colId xmlns:a16="http://schemas.microsoft.com/office/drawing/2014/main" val="20000"/>
                    </a:ext>
                  </a:extLst>
                </a:gridCol>
                <a:gridCol w="829521">
                  <a:extLst>
                    <a:ext uri="{9D8B030D-6E8A-4147-A177-3AD203B41FA5}">
                      <a16:colId xmlns:a16="http://schemas.microsoft.com/office/drawing/2014/main" val="20001"/>
                    </a:ext>
                  </a:extLst>
                </a:gridCol>
                <a:gridCol w="567776">
                  <a:extLst>
                    <a:ext uri="{9D8B030D-6E8A-4147-A177-3AD203B41FA5}">
                      <a16:colId xmlns:a16="http://schemas.microsoft.com/office/drawing/2014/main" val="20002"/>
                    </a:ext>
                  </a:extLst>
                </a:gridCol>
                <a:gridCol w="1769964">
                  <a:extLst>
                    <a:ext uri="{9D8B030D-6E8A-4147-A177-3AD203B41FA5}">
                      <a16:colId xmlns:a16="http://schemas.microsoft.com/office/drawing/2014/main" val="20003"/>
                    </a:ext>
                  </a:extLst>
                </a:gridCol>
                <a:gridCol w="374274">
                  <a:extLst>
                    <a:ext uri="{9D8B030D-6E8A-4147-A177-3AD203B41FA5}">
                      <a16:colId xmlns:a16="http://schemas.microsoft.com/office/drawing/2014/main" val="20004"/>
                    </a:ext>
                  </a:extLst>
                </a:gridCol>
                <a:gridCol w="1072119">
                  <a:extLst>
                    <a:ext uri="{9D8B030D-6E8A-4147-A177-3AD203B41FA5}">
                      <a16:colId xmlns:a16="http://schemas.microsoft.com/office/drawing/2014/main" val="20005"/>
                    </a:ext>
                  </a:extLst>
                </a:gridCol>
                <a:gridCol w="328742">
                  <a:extLst>
                    <a:ext uri="{9D8B030D-6E8A-4147-A177-3AD203B41FA5}">
                      <a16:colId xmlns:a16="http://schemas.microsoft.com/office/drawing/2014/main" val="20006"/>
                    </a:ext>
                  </a:extLst>
                </a:gridCol>
                <a:gridCol w="326124">
                  <a:extLst>
                    <a:ext uri="{9D8B030D-6E8A-4147-A177-3AD203B41FA5}">
                      <a16:colId xmlns:a16="http://schemas.microsoft.com/office/drawing/2014/main" val="20007"/>
                    </a:ext>
                  </a:extLst>
                </a:gridCol>
                <a:gridCol w="417254">
                  <a:extLst>
                    <a:ext uri="{9D8B030D-6E8A-4147-A177-3AD203B41FA5}">
                      <a16:colId xmlns:a16="http://schemas.microsoft.com/office/drawing/2014/main" val="20008"/>
                    </a:ext>
                  </a:extLst>
                </a:gridCol>
              </a:tblGrid>
              <a:tr h="331850">
                <a:tc>
                  <a:txBody>
                    <a:bodyPr/>
                    <a:lstStyle/>
                    <a:p>
                      <a:pPr algn="l" fontAlgn="b"/>
                      <a:r>
                        <a:rPr lang="el-GR" sz="1600" b="0" i="0" u="none" strike="noStrike" dirty="0">
                          <a:solidFill>
                            <a:srgbClr val="000000"/>
                          </a:solidFill>
                          <a:latin typeface="Calibri"/>
                        </a:rPr>
                        <a:t>Περιβαλλοντική Επίπτωση</a:t>
                      </a:r>
                      <a:r>
                        <a:rPr lang="el-GR" sz="1600" b="0" i="0" u="none" strike="noStrike" baseline="0" dirty="0">
                          <a:solidFill>
                            <a:srgbClr val="000000"/>
                          </a:solidFill>
                          <a:latin typeface="Calibri"/>
                        </a:rPr>
                        <a:t>: </a:t>
                      </a:r>
                      <a:endParaRPr lang="el-GR" sz="1600" b="0" i="0" u="none" strike="noStrike" dirty="0">
                        <a:solidFill>
                          <a:srgbClr val="000000"/>
                        </a:solidFill>
                        <a:latin typeface="Calibri"/>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latin typeface="Calibri"/>
                        </a:rPr>
                        <a:t>Total global warming potential (kg</a:t>
                      </a:r>
                      <a:r>
                        <a:rPr lang="en-US" sz="1600" b="0" i="0" u="none" strike="noStrike" baseline="0" dirty="0">
                          <a:solidFill>
                            <a:srgbClr val="000000"/>
                          </a:solidFill>
                          <a:latin typeface="Calibri"/>
                        </a:rPr>
                        <a:t> CO</a:t>
                      </a:r>
                      <a:r>
                        <a:rPr lang="en-US" sz="1100" b="0" i="0" u="none" strike="noStrike" baseline="0" dirty="0">
                          <a:solidFill>
                            <a:srgbClr val="000000"/>
                          </a:solidFill>
                          <a:latin typeface="Calibri"/>
                        </a:rPr>
                        <a:t>2</a:t>
                      </a:r>
                      <a:r>
                        <a:rPr lang="en-US" sz="1600" b="0" i="0" u="none" strike="noStrike" dirty="0">
                          <a:solidFill>
                            <a:srgbClr val="000000"/>
                          </a:solidFill>
                          <a:latin typeface="Calibri"/>
                        </a:rPr>
                        <a:t>)</a:t>
                      </a:r>
                    </a:p>
                    <a:p>
                      <a:pPr algn="l" fontAlgn="b"/>
                      <a:endParaRPr lang="el-GR" sz="1600" b="0" i="0" u="none" strike="noStrike" dirty="0">
                        <a:solidFill>
                          <a:srgbClr val="000000"/>
                        </a:solidFill>
                        <a:latin typeface="Calibri"/>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dirty="0"/>
                    </a:p>
                  </a:txBody>
                  <a:tcPr marL="0" marR="0" marT="0" marB="0" anchor="b">
                    <a:lnL>
                      <a:noFill/>
                    </a:lnL>
                    <a:lnR>
                      <a:noFill/>
                    </a:lnR>
                    <a:lnT>
                      <a:noFill/>
                    </a:lnT>
                    <a:lnB>
                      <a:noFill/>
                    </a:lnB>
                  </a:tcPr>
                </a:tc>
                <a:tc>
                  <a:txBody>
                    <a:bodyPr/>
                    <a:lstStyle/>
                    <a:p>
                      <a:endParaRPr lang="el-GR"/>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dirty="0"/>
                    </a:p>
                  </a:txBody>
                  <a:tcPr marL="0" marR="0"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18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l-GR" sz="1600" b="1" i="0" u="none" strike="noStrike" dirty="0">
                          <a:solidFill>
                            <a:srgbClr val="000000"/>
                          </a:solidFill>
                          <a:latin typeface="Calibri"/>
                        </a:rPr>
                        <a:t> </a:t>
                      </a:r>
                      <a:r>
                        <a:rPr lang="en-US" sz="1600" b="1" i="0" u="none" strike="noStrike" dirty="0">
                          <a:solidFill>
                            <a:srgbClr val="000000"/>
                          </a:solidFill>
                          <a:latin typeface="Calibri"/>
                        </a:rPr>
                        <a:t>e</a:t>
                      </a:r>
                      <a:r>
                        <a:rPr lang="en-US" sz="1600" b="1" i="1" u="none" strike="noStrike" baseline="-25000" dirty="0">
                          <a:solidFill>
                            <a:srgbClr val="000000"/>
                          </a:solidFill>
                          <a:latin typeface="Calibri"/>
                        </a:rPr>
                        <a:t>k,j</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gridSpan="8">
                  <a:txBody>
                    <a:bodyPr/>
                    <a:lstStyle/>
                    <a:p>
                      <a:pPr algn="l" fontAlgn="b"/>
                      <a:r>
                        <a:rPr lang="en-US" sz="1600" b="0" i="0" u="none" strike="noStrike" dirty="0">
                          <a:solidFill>
                            <a:srgbClr val="000000"/>
                          </a:solidFill>
                          <a:latin typeface="Calibri"/>
                        </a:rPr>
                        <a:t>global warming potential of greenhouse gas j (kg CO</a:t>
                      </a:r>
                      <a:r>
                        <a:rPr lang="en-US" sz="1200" b="0" i="0" u="none" strike="noStrike" dirty="0">
                          <a:solidFill>
                            <a:srgbClr val="000000"/>
                          </a:solidFill>
                          <a:latin typeface="Calibri"/>
                        </a:rPr>
                        <a:t>2</a:t>
                      </a:r>
                      <a:r>
                        <a:rPr lang="en-US" sz="1600" b="0" i="0" u="none" strike="noStrike" dirty="0">
                          <a:solidFill>
                            <a:srgbClr val="000000"/>
                          </a:solidFill>
                          <a:latin typeface="Calibri"/>
                        </a:rPr>
                        <a:t> eq./kg GHG)</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331850">
                <a:tc>
                  <a:txBody>
                    <a:bodyPr/>
                    <a:lstStyle/>
                    <a:p>
                      <a:pPr algn="l" fontAlgn="b"/>
                      <a:endParaRPr lang="en-US" sz="16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b"/>
                      <a:r>
                        <a:rPr lang="en-US" sz="1600" b="0" i="0" u="none" strike="noStrike" dirty="0">
                          <a:solidFill>
                            <a:srgbClr val="000000"/>
                          </a:solidFill>
                          <a:latin typeface="Calibri"/>
                        </a:rPr>
                        <a:t>e </a:t>
                      </a:r>
                      <a:r>
                        <a:rPr lang="en-US" sz="1600" b="0" i="0" u="none" strike="noStrike" baseline="-25000" dirty="0">
                          <a:solidFill>
                            <a:srgbClr val="000000"/>
                          </a:solidFill>
                          <a:latin typeface="Calibri"/>
                        </a:rPr>
                        <a:t>CO2</a:t>
                      </a:r>
                    </a:p>
                  </a:txBody>
                  <a:tcPr marL="0" marR="0" marT="0" marB="0" anchor="ctr">
                    <a:lnL>
                      <a:noFill/>
                    </a:lnL>
                    <a:lnR>
                      <a:noFill/>
                    </a:lnR>
                    <a:lnT>
                      <a:noFill/>
                    </a:lnT>
                    <a:lnB>
                      <a:noFill/>
                    </a:lnB>
                  </a:tcPr>
                </a:tc>
                <a:tc>
                  <a:txBody>
                    <a:bodyPr/>
                    <a:lstStyle/>
                    <a:p>
                      <a:pPr algn="r" fontAlgn="b"/>
                      <a:r>
                        <a:rPr lang="el-GR" sz="1600" b="0" i="0" u="none" strike="noStrike" dirty="0">
                          <a:solidFill>
                            <a:srgbClr val="000000"/>
                          </a:solidFill>
                          <a:latin typeface="Calibri"/>
                        </a:rPr>
                        <a:t>1</a:t>
                      </a:r>
                    </a:p>
                  </a:txBody>
                  <a:tcPr marL="0" marR="0" marT="0" marB="0" anchor="ctr">
                    <a:lnL>
                      <a:noFill/>
                    </a:lnL>
                    <a:lnR>
                      <a:noFill/>
                    </a:lnR>
                    <a:lnT>
                      <a:noFill/>
                    </a:lnT>
                    <a:lnB>
                      <a:noFill/>
                    </a:lnB>
                  </a:tcPr>
                </a:tc>
                <a:tc gridSpan="2">
                  <a:txBody>
                    <a:bodyPr/>
                    <a:lstStyle/>
                    <a:p>
                      <a:pPr algn="l" fontAlgn="b"/>
                      <a:r>
                        <a:rPr lang="en-US" sz="1600" b="0" i="0" u="none" strike="noStrike" dirty="0">
                          <a:solidFill>
                            <a:srgbClr val="000000"/>
                          </a:solidFill>
                          <a:latin typeface="Calibri"/>
                        </a:rPr>
                        <a:t>kg CO</a:t>
                      </a:r>
                      <a:r>
                        <a:rPr lang="en-US" sz="1200" b="0" i="0" u="none" strike="noStrike" dirty="0">
                          <a:solidFill>
                            <a:srgbClr val="000000"/>
                          </a:solidFill>
                          <a:latin typeface="Calibri"/>
                        </a:rPr>
                        <a:t>2</a:t>
                      </a:r>
                      <a:r>
                        <a:rPr lang="en-US" sz="1600" b="0" i="0" u="none" strike="noStrike" dirty="0">
                          <a:solidFill>
                            <a:srgbClr val="000000"/>
                          </a:solidFill>
                          <a:latin typeface="Calibri"/>
                        </a:rPr>
                        <a:t> eq./kg CO</a:t>
                      </a:r>
                      <a:r>
                        <a:rPr lang="en-US" sz="1200" b="0" i="0" u="none" strike="noStrike" dirty="0">
                          <a:solidFill>
                            <a:srgbClr val="000000"/>
                          </a:solidFill>
                          <a:latin typeface="Calibri"/>
                        </a:rPr>
                        <a:t>2</a:t>
                      </a:r>
                      <a:endParaRPr lang="en-US" sz="1600" b="0" i="0" u="none" strike="noStrike" dirty="0">
                        <a:solidFill>
                          <a:srgbClr val="000000"/>
                        </a:solidFill>
                        <a:latin typeface="Calibri"/>
                      </a:endParaRPr>
                    </a:p>
                  </a:txBody>
                  <a:tcPr marL="0" marR="0" marT="0" marB="0" anchor="ctr">
                    <a:lnL>
                      <a:noFill/>
                    </a:lnL>
                    <a:lnR>
                      <a:noFill/>
                    </a:lnR>
                    <a:lnT>
                      <a:noFill/>
                    </a:lnT>
                    <a:lnB>
                      <a:noFill/>
                    </a:lnB>
                  </a:tcPr>
                </a:tc>
                <a:tc hMerge="1">
                  <a:txBody>
                    <a:bodyPr/>
                    <a:lstStyle/>
                    <a:p>
                      <a:endParaRPr lang="el-GR"/>
                    </a:p>
                  </a:txBody>
                  <a:tcPr/>
                </a:tc>
                <a:tc>
                  <a:txBody>
                    <a:bodyPr/>
                    <a:lstStyle/>
                    <a:p>
                      <a:pPr algn="l" fontAlgn="b"/>
                      <a:endParaRPr lang="el-GR" sz="16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331850">
                <a:tc>
                  <a:txBody>
                    <a:bodyPr/>
                    <a:lstStyle/>
                    <a:p>
                      <a:pPr algn="l" fontAlgn="b"/>
                      <a:endParaRPr lang="en-US" sz="1600" b="0" i="0" u="none" strike="noStrike" dirty="0">
                        <a:solidFill>
                          <a:srgbClr val="000000"/>
                        </a:solidFill>
                        <a:latin typeface="Calibri"/>
                      </a:endParaRPr>
                    </a:p>
                  </a:txBody>
                  <a:tcPr marL="0" marR="0" marT="0" marB="0" anchor="ctr">
                    <a:lnL>
                      <a:noFill/>
                    </a:lnL>
                    <a:lnR>
                      <a:noFill/>
                    </a:lnR>
                    <a:lnT>
                      <a:noFill/>
                    </a:lnT>
                    <a:lnB>
                      <a:noFill/>
                    </a:lnB>
                  </a:tcPr>
                </a:tc>
                <a:tc>
                  <a:txBody>
                    <a:bodyPr/>
                    <a:lstStyle/>
                    <a:p>
                      <a:pPr algn="l" fontAlgn="b"/>
                      <a:r>
                        <a:rPr lang="en-US" sz="1600" b="0" i="0" u="none" strike="noStrike" dirty="0">
                          <a:solidFill>
                            <a:srgbClr val="000000"/>
                          </a:solidFill>
                          <a:latin typeface="Calibri"/>
                        </a:rPr>
                        <a:t>e </a:t>
                      </a:r>
                      <a:r>
                        <a:rPr lang="en-US" sz="1600" b="0" i="0" u="none" strike="noStrike" baseline="-25000" dirty="0">
                          <a:solidFill>
                            <a:srgbClr val="000000"/>
                          </a:solidFill>
                          <a:latin typeface="Calibri"/>
                        </a:rPr>
                        <a:t>CH4</a:t>
                      </a:r>
                    </a:p>
                  </a:txBody>
                  <a:tcPr marL="0" marR="0" marT="0" marB="0" anchor="ctr">
                    <a:lnL>
                      <a:noFill/>
                    </a:lnL>
                    <a:lnR>
                      <a:noFill/>
                    </a:lnR>
                    <a:lnT>
                      <a:noFill/>
                    </a:lnT>
                    <a:lnB>
                      <a:noFill/>
                    </a:lnB>
                  </a:tcPr>
                </a:tc>
                <a:tc>
                  <a:txBody>
                    <a:bodyPr/>
                    <a:lstStyle/>
                    <a:p>
                      <a:pPr algn="r" fontAlgn="b"/>
                      <a:r>
                        <a:rPr lang="el-GR" sz="1600" b="0" i="0" u="none" strike="noStrike" dirty="0">
                          <a:solidFill>
                            <a:srgbClr val="000000"/>
                          </a:solidFill>
                          <a:latin typeface="Calibri"/>
                        </a:rPr>
                        <a:t>25</a:t>
                      </a:r>
                    </a:p>
                  </a:txBody>
                  <a:tcPr marL="0" marR="0" marT="0" marB="0" anchor="ctr">
                    <a:lnL>
                      <a:noFill/>
                    </a:lnL>
                    <a:lnR>
                      <a:noFill/>
                    </a:lnR>
                    <a:lnT>
                      <a:noFill/>
                    </a:lnT>
                    <a:lnB>
                      <a:noFill/>
                    </a:lnB>
                  </a:tcPr>
                </a:tc>
                <a:tc gridSpan="2">
                  <a:txBody>
                    <a:bodyPr/>
                    <a:lstStyle/>
                    <a:p>
                      <a:pPr algn="l" fontAlgn="b"/>
                      <a:r>
                        <a:rPr lang="en-US" sz="1600" b="0" i="0" u="none" strike="noStrike" dirty="0">
                          <a:solidFill>
                            <a:srgbClr val="000000"/>
                          </a:solidFill>
                          <a:latin typeface="Calibri"/>
                        </a:rPr>
                        <a:t>kg CO</a:t>
                      </a:r>
                      <a:r>
                        <a:rPr lang="en-US" sz="1200" b="0" i="0" u="none" strike="noStrike" dirty="0">
                          <a:solidFill>
                            <a:srgbClr val="000000"/>
                          </a:solidFill>
                          <a:latin typeface="Calibri"/>
                        </a:rPr>
                        <a:t>2</a:t>
                      </a:r>
                      <a:r>
                        <a:rPr lang="en-US" sz="1600" b="0" i="0" u="none" strike="noStrike" dirty="0">
                          <a:solidFill>
                            <a:srgbClr val="000000"/>
                          </a:solidFill>
                          <a:latin typeface="Calibri"/>
                        </a:rPr>
                        <a:t> eq./kg CH4</a:t>
                      </a:r>
                    </a:p>
                  </a:txBody>
                  <a:tcPr marL="0" marR="0" marT="0" marB="0" anchor="ctr">
                    <a:lnL>
                      <a:noFill/>
                    </a:lnL>
                    <a:lnR>
                      <a:noFill/>
                    </a:lnR>
                    <a:lnT>
                      <a:noFill/>
                    </a:lnT>
                    <a:lnB>
                      <a:noFill/>
                    </a:lnB>
                  </a:tcPr>
                </a:tc>
                <a:tc hMerge="1">
                  <a:txBody>
                    <a:bodyPr/>
                    <a:lstStyle/>
                    <a:p>
                      <a:endParaRPr lang="el-GR"/>
                    </a:p>
                  </a:txBody>
                  <a:tcPr/>
                </a:tc>
                <a:tc>
                  <a:txBody>
                    <a:bodyPr/>
                    <a:lstStyle/>
                    <a:p>
                      <a:pPr algn="l" fontAlgn="b"/>
                      <a:endParaRPr lang="el-GR" sz="1600" b="0" i="0" u="none" strike="noStrike">
                        <a:solidFill>
                          <a:srgbClr val="000000"/>
                        </a:solidFill>
                        <a:latin typeface="Calibri"/>
                      </a:endParaRPr>
                    </a:p>
                  </a:txBody>
                  <a:tcPr marL="0" marR="0" marT="0" marB="0" anchor="b">
                    <a:lnL>
                      <a:noFill/>
                    </a:lnL>
                    <a:lnR>
                      <a:noFill/>
                    </a:lnR>
                    <a:lnT>
                      <a:noFill/>
                    </a:lnT>
                    <a:lnB>
                      <a:noFill/>
                    </a:lnB>
                  </a:tcPr>
                </a:tc>
                <a:tc gridSpan="3">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3"/>
                  </a:ext>
                </a:extLst>
              </a:tr>
              <a:tr h="331850">
                <a:tc>
                  <a:txBody>
                    <a:bodyPr/>
                    <a:lstStyle/>
                    <a:p>
                      <a:pPr algn="l" fontAlgn="b"/>
                      <a:endParaRPr lang="en-US" sz="1600" b="0" i="0" u="none" strike="noStrike" dirty="0">
                        <a:solidFill>
                          <a:srgbClr val="000000"/>
                        </a:solidFill>
                        <a:latin typeface="Calibri"/>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e </a:t>
                      </a:r>
                      <a:r>
                        <a:rPr lang="en-US" sz="1600" b="0" i="0" u="none" strike="noStrike" baseline="-25000" dirty="0">
                          <a:solidFill>
                            <a:srgbClr val="000000"/>
                          </a:solidFill>
                          <a:latin typeface="Calibri"/>
                        </a:rPr>
                        <a:t>cfc-13</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l-GR" sz="1600" b="0" i="0" u="none" strike="noStrike">
                          <a:solidFill>
                            <a:srgbClr val="000000"/>
                          </a:solidFill>
                          <a:latin typeface="Calibri"/>
                        </a:rPr>
                        <a:t>11000</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gridSpan="3">
                  <a:txBody>
                    <a:bodyPr/>
                    <a:lstStyle/>
                    <a:p>
                      <a:pPr algn="l" fontAlgn="b"/>
                      <a:r>
                        <a:rPr lang="en-US" sz="1600" b="0" i="0" u="none" strike="noStrike" dirty="0">
                          <a:solidFill>
                            <a:srgbClr val="000000"/>
                          </a:solidFill>
                          <a:latin typeface="Calibri"/>
                        </a:rPr>
                        <a:t>kg CO</a:t>
                      </a:r>
                      <a:r>
                        <a:rPr lang="en-US" sz="1200" b="0" i="0" u="none" strike="noStrike" dirty="0">
                          <a:solidFill>
                            <a:srgbClr val="000000"/>
                          </a:solidFill>
                          <a:latin typeface="Calibri"/>
                        </a:rPr>
                        <a:t>2</a:t>
                      </a:r>
                      <a:r>
                        <a:rPr lang="en-US" sz="1600" b="0" i="0" u="none" strike="noStrike" dirty="0">
                          <a:solidFill>
                            <a:srgbClr val="000000"/>
                          </a:solidFill>
                          <a:latin typeface="Calibri"/>
                        </a:rPr>
                        <a:t> eq./kg CFC-13</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gridSpan="3">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r h="3318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l-GR" sz="1600" b="1" i="0" u="none" strike="noStrike" dirty="0">
                          <a:solidFill>
                            <a:srgbClr val="000000"/>
                          </a:solidFill>
                          <a:latin typeface="Calibri"/>
                        </a:rPr>
                        <a:t> </a:t>
                      </a:r>
                      <a:r>
                        <a:rPr lang="en-US" sz="1600" b="1" i="0" u="none" strike="noStrike" dirty="0">
                          <a:solidFill>
                            <a:srgbClr val="000000"/>
                          </a:solidFill>
                          <a:latin typeface="Calibri"/>
                        </a:rPr>
                        <a:t>B</a:t>
                      </a:r>
                      <a:r>
                        <a:rPr lang="en-US" sz="1600" b="1" i="1" u="none" strike="noStrike" baseline="-25000" dirty="0">
                          <a:solidFill>
                            <a:srgbClr val="000000"/>
                          </a:solidFill>
                          <a:latin typeface="Calibri"/>
                        </a:rPr>
                        <a:t>j</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latin typeface="Calibri"/>
                        </a:rPr>
                        <a:t>Emission of greenhouse gas j (kg)</a:t>
                      </a:r>
                    </a:p>
                  </a:txBody>
                  <a:tcPr marL="0" marR="0" marT="0" marB="0" anchor="ctr">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pPr algn="l" fontAlgn="b"/>
                      <a:endParaRPr lang="el-GR" sz="1600" b="0" i="0" u="none" strike="noStrike" dirty="0">
                        <a:solidFill>
                          <a:srgbClr val="000000"/>
                        </a:solidFill>
                        <a:latin typeface="Calibri"/>
                      </a:endParaRPr>
                    </a:p>
                  </a:txBody>
                  <a:tcPr marL="0" marR="0" marT="0" marB="0" anchor="b">
                    <a:lnL>
                      <a:noFill/>
                    </a:lnL>
                    <a:lnR>
                      <a:noFill/>
                    </a:lnR>
                    <a:lnT>
                      <a:noFill/>
                    </a:lnT>
                    <a:lnB>
                      <a:noFill/>
                    </a:lnB>
                  </a:tcPr>
                </a:tc>
                <a:tc>
                  <a:txBody>
                    <a:bodyPr/>
                    <a:lstStyle/>
                    <a:p>
                      <a:endParaRPr lang="el-GR" dirty="0"/>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l-GR" sz="1600" b="0" i="0" u="none" strike="noStrike">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algn="l" fontAlgn="b"/>
                      <a:endParaRPr lang="el-GR" sz="1600" b="0" i="0" u="none" strike="noStrike" dirty="0">
                        <a:solidFill>
                          <a:srgbClr val="000000"/>
                        </a:solidFill>
                        <a:latin typeface="Calibri"/>
                      </a:endParaRPr>
                    </a:p>
                  </a:txBody>
                  <a:tcPr marL="0" marR="0" marT="0"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7.40741E-7 L -0.16354 -0.0963 " pathEditMode="relative" rAng="0" ptsTypes="AA">
                                      <p:cBhvr>
                                        <p:cTn id="6" dur="2000" fill="hold"/>
                                        <p:tgtEl>
                                          <p:spTgt spid="84993"/>
                                        </p:tgtEl>
                                        <p:attrNameLst>
                                          <p:attrName>ppt_x</p:attrName>
                                          <p:attrName>ppt_y</p:attrName>
                                        </p:attrNameLst>
                                      </p:cBhvr>
                                      <p:rCtr x="-8200" y="-4800"/>
                                    </p:animMotion>
                                  </p:childTnLst>
                                </p:cTn>
                              </p:par>
                              <p:par>
                                <p:cTn id="7" presetID="0" presetClass="path" presetSubtype="0" accel="50000" decel="50000" fill="hold" nodeType="withEffect">
                                  <p:stCondLst>
                                    <p:cond delay="0"/>
                                  </p:stCondLst>
                                  <p:childTnLst>
                                    <p:animMotion origin="layout" path="M 0 4.07407E-6 L -0.13385 -0.10695 " pathEditMode="relative" rAng="0" ptsTypes="AA">
                                      <p:cBhvr>
                                        <p:cTn id="8" dur="2000" fill="hold"/>
                                        <p:tgtEl>
                                          <p:spTgt spid="7"/>
                                        </p:tgtEl>
                                        <p:attrNameLst>
                                          <p:attrName>ppt_x</p:attrName>
                                          <p:attrName>ppt_y</p:attrName>
                                        </p:attrNameLst>
                                      </p:cBhvr>
                                      <p:rCtr x="-6700" y="-5300"/>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354" y="402898"/>
            <a:ext cx="8543292" cy="782960"/>
          </a:xfrm>
        </p:spPr>
        <p:txBody>
          <a:bodyPr>
            <a:normAutofit/>
          </a:bodyPr>
          <a:lstStyle/>
          <a:p>
            <a:r>
              <a:rPr lang="el-GR" dirty="0"/>
              <a:t>GWP of the most common GHGs</a:t>
            </a:r>
          </a:p>
        </p:txBody>
      </p:sp>
      <p:graphicFrame>
        <p:nvGraphicFramePr>
          <p:cNvPr id="4" name="Content Placeholder 3"/>
          <p:cNvGraphicFramePr>
            <a:graphicFrameLocks noGrp="1"/>
          </p:cNvGraphicFramePr>
          <p:nvPr>
            <p:ph idx="1"/>
          </p:nvPr>
        </p:nvGraphicFramePr>
        <p:xfrm>
          <a:off x="2711624" y="1268760"/>
          <a:ext cx="6394524" cy="4525610"/>
        </p:xfrm>
        <a:graphic>
          <a:graphicData uri="http://schemas.openxmlformats.org/drawingml/2006/table">
            <a:tbl>
              <a:tblPr firstRow="1" firstCol="1" bandRow="1">
                <a:tableStyleId>{5C22544A-7EE6-4342-B048-85BDC9FD1C3A}</a:tableStyleId>
              </a:tblPr>
              <a:tblGrid>
                <a:gridCol w="1937257">
                  <a:extLst>
                    <a:ext uri="{9D8B030D-6E8A-4147-A177-3AD203B41FA5}">
                      <a16:colId xmlns:a16="http://schemas.microsoft.com/office/drawing/2014/main" val="20000"/>
                    </a:ext>
                  </a:extLst>
                </a:gridCol>
                <a:gridCol w="1663143">
                  <a:extLst>
                    <a:ext uri="{9D8B030D-6E8A-4147-A177-3AD203B41FA5}">
                      <a16:colId xmlns:a16="http://schemas.microsoft.com/office/drawing/2014/main" val="20001"/>
                    </a:ext>
                  </a:extLst>
                </a:gridCol>
                <a:gridCol w="2794124">
                  <a:extLst>
                    <a:ext uri="{9D8B030D-6E8A-4147-A177-3AD203B41FA5}">
                      <a16:colId xmlns:a16="http://schemas.microsoft.com/office/drawing/2014/main" val="20002"/>
                    </a:ext>
                  </a:extLst>
                </a:gridCol>
              </a:tblGrid>
              <a:tr h="288032">
                <a:tc>
                  <a:txBody>
                    <a:bodyPr/>
                    <a:lstStyle/>
                    <a:p>
                      <a:pPr algn="l">
                        <a:lnSpc>
                          <a:spcPts val="1600"/>
                        </a:lnSpc>
                        <a:spcAft>
                          <a:spcPts val="0"/>
                        </a:spcAft>
                      </a:pPr>
                      <a:r>
                        <a:rPr lang="en-US" sz="1400" dirty="0">
                          <a:effectLst/>
                        </a:rPr>
                        <a:t>GHG</a:t>
                      </a:r>
                      <a:endParaRPr lang="el-GR" sz="14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400" dirty="0">
                          <a:effectLst/>
                        </a:rPr>
                        <a:t>Chemical formula</a:t>
                      </a:r>
                      <a:endParaRPr lang="el-GR" sz="14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400" dirty="0">
                          <a:effectLst/>
                        </a:rPr>
                        <a:t>GWP100 (kg-CO2 equivalent)</a:t>
                      </a:r>
                      <a:endParaRPr lang="el-GR"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35421">
                <a:tc>
                  <a:txBody>
                    <a:bodyPr/>
                    <a:lstStyle/>
                    <a:p>
                      <a:pPr algn="l">
                        <a:lnSpc>
                          <a:spcPts val="1600"/>
                        </a:lnSpc>
                        <a:spcAft>
                          <a:spcPts val="0"/>
                        </a:spcAft>
                      </a:pPr>
                      <a:r>
                        <a:rPr lang="en-US" sz="1100">
                          <a:effectLst/>
                        </a:rPr>
                        <a:t>Carbon dioxide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CO</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35421">
                <a:tc>
                  <a:txBody>
                    <a:bodyPr/>
                    <a:lstStyle/>
                    <a:p>
                      <a:pPr algn="l">
                        <a:lnSpc>
                          <a:spcPts val="1600"/>
                        </a:lnSpc>
                        <a:spcAft>
                          <a:spcPts val="0"/>
                        </a:spcAft>
                      </a:pPr>
                      <a:r>
                        <a:rPr lang="en-US" sz="1100">
                          <a:effectLst/>
                        </a:rPr>
                        <a:t>Methane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235421">
                <a:tc>
                  <a:txBody>
                    <a:bodyPr/>
                    <a:lstStyle/>
                    <a:p>
                      <a:pPr algn="l">
                        <a:lnSpc>
                          <a:spcPts val="1600"/>
                        </a:lnSpc>
                        <a:spcAft>
                          <a:spcPts val="0"/>
                        </a:spcAft>
                      </a:pPr>
                      <a:r>
                        <a:rPr lang="en-US" sz="1100">
                          <a:effectLst/>
                        </a:rPr>
                        <a:t>Nitrous oxide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N</a:t>
                      </a:r>
                      <a:r>
                        <a:rPr lang="en-US" sz="1100" baseline="-25000">
                          <a:effectLst/>
                        </a:rPr>
                        <a:t>2</a:t>
                      </a:r>
                      <a:r>
                        <a:rPr lang="en-US" sz="1100">
                          <a:effectLst/>
                        </a:rPr>
                        <a:t>O</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298</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235421">
                <a:tc>
                  <a:txBody>
                    <a:bodyPr/>
                    <a:lstStyle/>
                    <a:p>
                      <a:pPr algn="l">
                        <a:lnSpc>
                          <a:spcPts val="1600"/>
                        </a:lnSpc>
                        <a:spcAft>
                          <a:spcPts val="0"/>
                        </a:spcAft>
                      </a:pPr>
                      <a:r>
                        <a:rPr lang="en-US" sz="1100">
                          <a:effectLst/>
                        </a:rPr>
                        <a:t>CFC-11</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2</a:t>
                      </a:r>
                      <a:r>
                        <a:rPr lang="en-US" sz="1100">
                          <a:effectLst/>
                        </a:rPr>
                        <a:t>F</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4750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235421">
                <a:tc>
                  <a:txBody>
                    <a:bodyPr/>
                    <a:lstStyle/>
                    <a:p>
                      <a:pPr algn="l">
                        <a:lnSpc>
                          <a:spcPts val="1600"/>
                        </a:lnSpc>
                        <a:spcAft>
                          <a:spcPts val="0"/>
                        </a:spcAft>
                      </a:pPr>
                      <a:r>
                        <a:rPr lang="en-US" sz="1100">
                          <a:effectLst/>
                        </a:rPr>
                        <a:t>CFC-12</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2</a:t>
                      </a:r>
                      <a:r>
                        <a:rPr lang="en-US" sz="1100">
                          <a:effectLst/>
                        </a:rPr>
                        <a:t>F</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10900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235421">
                <a:tc>
                  <a:txBody>
                    <a:bodyPr/>
                    <a:lstStyle/>
                    <a:p>
                      <a:pPr algn="l">
                        <a:lnSpc>
                          <a:spcPts val="1600"/>
                        </a:lnSpc>
                        <a:spcAft>
                          <a:spcPts val="0"/>
                        </a:spcAft>
                      </a:pPr>
                      <a:r>
                        <a:rPr lang="en-US" sz="1100">
                          <a:effectLst/>
                        </a:rPr>
                        <a:t>CFC-13</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14400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235421">
                <a:tc>
                  <a:txBody>
                    <a:bodyPr/>
                    <a:lstStyle/>
                    <a:p>
                      <a:pPr algn="l">
                        <a:lnSpc>
                          <a:spcPts val="1600"/>
                        </a:lnSpc>
                        <a:spcAft>
                          <a:spcPts val="0"/>
                        </a:spcAft>
                      </a:pPr>
                      <a:r>
                        <a:rPr lang="en-US" sz="1100" dirty="0">
                          <a:effectLst/>
                        </a:rPr>
                        <a:t>Carbon tetrachloride</a:t>
                      </a:r>
                      <a:endParaRPr lang="el-GR" sz="11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235421">
                <a:tc>
                  <a:txBody>
                    <a:bodyPr/>
                    <a:lstStyle/>
                    <a:p>
                      <a:pPr algn="l">
                        <a:lnSpc>
                          <a:spcPts val="1600"/>
                        </a:lnSpc>
                        <a:spcAft>
                          <a:spcPts val="0"/>
                        </a:spcAft>
                      </a:pPr>
                      <a:r>
                        <a:rPr lang="en-US" sz="1100" dirty="0">
                          <a:effectLst/>
                        </a:rPr>
                        <a:t>Methyl bromide</a:t>
                      </a:r>
                      <a:endParaRPr lang="el-GR" sz="11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Br</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235421">
                <a:tc>
                  <a:txBody>
                    <a:bodyPr/>
                    <a:lstStyle/>
                    <a:p>
                      <a:pPr algn="l">
                        <a:lnSpc>
                          <a:spcPts val="1600"/>
                        </a:lnSpc>
                        <a:spcAft>
                          <a:spcPts val="0"/>
                        </a:spcAft>
                      </a:pPr>
                      <a:r>
                        <a:rPr lang="en-US" sz="1100">
                          <a:effectLst/>
                        </a:rPr>
                        <a:t>Methyl chloroform</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CCl</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146</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235421">
                <a:tc>
                  <a:txBody>
                    <a:bodyPr/>
                    <a:lstStyle/>
                    <a:p>
                      <a:pPr algn="l">
                        <a:lnSpc>
                          <a:spcPts val="1600"/>
                        </a:lnSpc>
                        <a:spcAft>
                          <a:spcPts val="0"/>
                        </a:spcAft>
                      </a:pPr>
                      <a:r>
                        <a:rPr lang="en-US" sz="1100">
                          <a:effectLst/>
                        </a:rPr>
                        <a:t>HFC-23</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14800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235421">
                <a:tc>
                  <a:txBody>
                    <a:bodyPr/>
                    <a:lstStyle/>
                    <a:p>
                      <a:pPr algn="l">
                        <a:lnSpc>
                          <a:spcPts val="1600"/>
                        </a:lnSpc>
                        <a:spcAft>
                          <a:spcPts val="0"/>
                        </a:spcAft>
                      </a:pPr>
                      <a:r>
                        <a:rPr lang="en-US" sz="1100">
                          <a:effectLst/>
                        </a:rPr>
                        <a:t>HFC-32</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2</a:t>
                      </a:r>
                      <a:r>
                        <a:rPr lang="en-US" sz="1100">
                          <a:effectLst/>
                        </a:rPr>
                        <a:t>F</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675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235421">
                <a:tc>
                  <a:txBody>
                    <a:bodyPr/>
                    <a:lstStyle/>
                    <a:p>
                      <a:pPr algn="l">
                        <a:lnSpc>
                          <a:spcPts val="1600"/>
                        </a:lnSpc>
                        <a:spcAft>
                          <a:spcPts val="0"/>
                        </a:spcAft>
                      </a:pPr>
                      <a:r>
                        <a:rPr lang="en-US" sz="1100">
                          <a:effectLst/>
                        </a:rPr>
                        <a:t>Sulfur hexafluoride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SF</a:t>
                      </a:r>
                      <a:r>
                        <a:rPr lang="en-US" sz="1100" baseline="-25000">
                          <a:effectLst/>
                        </a:rPr>
                        <a:t>6</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22800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235421">
                <a:tc>
                  <a:txBody>
                    <a:bodyPr/>
                    <a:lstStyle/>
                    <a:p>
                      <a:pPr algn="l">
                        <a:lnSpc>
                          <a:spcPts val="1600"/>
                        </a:lnSpc>
                        <a:spcAft>
                          <a:spcPts val="0"/>
                        </a:spcAft>
                      </a:pPr>
                      <a:r>
                        <a:rPr lang="en-US" sz="1100">
                          <a:effectLst/>
                        </a:rPr>
                        <a:t>Nitrogen trifluoride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NF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17200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3"/>
                  </a:ext>
                </a:extLst>
              </a:tr>
              <a:tr h="235421">
                <a:tc>
                  <a:txBody>
                    <a:bodyPr/>
                    <a:lstStyle/>
                    <a:p>
                      <a:pPr algn="l">
                        <a:lnSpc>
                          <a:spcPts val="1600"/>
                        </a:lnSpc>
                        <a:spcAft>
                          <a:spcPts val="0"/>
                        </a:spcAft>
                      </a:pPr>
                      <a:r>
                        <a:rPr lang="en-US" sz="1100">
                          <a:effectLst/>
                        </a:rPr>
                        <a:t>PFC-14</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CF</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7390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4"/>
                  </a:ext>
                </a:extLst>
              </a:tr>
              <a:tr h="235421">
                <a:tc>
                  <a:txBody>
                    <a:bodyPr/>
                    <a:lstStyle/>
                    <a:p>
                      <a:pPr algn="l">
                        <a:lnSpc>
                          <a:spcPts val="1600"/>
                        </a:lnSpc>
                        <a:spcAft>
                          <a:spcPts val="0"/>
                        </a:spcAft>
                      </a:pPr>
                      <a:r>
                        <a:rPr lang="en-US" sz="1100">
                          <a:effectLst/>
                        </a:rPr>
                        <a:t>PFC-116</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a:t>
                      </a:r>
                      <a:r>
                        <a:rPr lang="en-US" sz="1100" baseline="-25000">
                          <a:effectLst/>
                        </a:rPr>
                        <a:t>2</a:t>
                      </a:r>
                      <a:r>
                        <a:rPr lang="en-US" sz="1100">
                          <a:effectLst/>
                        </a:rPr>
                        <a:t>F</a:t>
                      </a:r>
                      <a:r>
                        <a:rPr lang="en-US" sz="1100" baseline="-25000">
                          <a:effectLst/>
                        </a:rPr>
                        <a:t>6</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12200</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5"/>
                  </a:ext>
                </a:extLst>
              </a:tr>
              <a:tr h="235421">
                <a:tc>
                  <a:txBody>
                    <a:bodyPr/>
                    <a:lstStyle/>
                    <a:p>
                      <a:pPr algn="l">
                        <a:lnSpc>
                          <a:spcPts val="1600"/>
                        </a:lnSpc>
                        <a:spcAft>
                          <a:spcPts val="0"/>
                        </a:spcAft>
                      </a:pPr>
                      <a:r>
                        <a:rPr lang="en-US" sz="1100">
                          <a:effectLst/>
                        </a:rPr>
                        <a:t>Dimethylether</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OCH</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6"/>
                  </a:ext>
                </a:extLst>
              </a:tr>
              <a:tr h="235421">
                <a:tc>
                  <a:txBody>
                    <a:bodyPr/>
                    <a:lstStyle/>
                    <a:p>
                      <a:pPr algn="l">
                        <a:lnSpc>
                          <a:spcPts val="1600"/>
                        </a:lnSpc>
                        <a:spcAft>
                          <a:spcPts val="0"/>
                        </a:spcAft>
                      </a:pPr>
                      <a:r>
                        <a:rPr lang="en-US" sz="1100">
                          <a:effectLst/>
                        </a:rPr>
                        <a:t>Methylene chloride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2</a:t>
                      </a:r>
                      <a:r>
                        <a:rPr lang="en-US" sz="1100">
                          <a:effectLst/>
                        </a:rPr>
                        <a:t>Cl</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8.7</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7"/>
                  </a:ext>
                </a:extLst>
              </a:tr>
              <a:tr h="235421">
                <a:tc>
                  <a:txBody>
                    <a:bodyPr/>
                    <a:lstStyle/>
                    <a:p>
                      <a:pPr algn="l">
                        <a:lnSpc>
                          <a:spcPts val="1600"/>
                        </a:lnSpc>
                        <a:spcAft>
                          <a:spcPts val="0"/>
                        </a:spcAft>
                      </a:pPr>
                      <a:r>
                        <a:rPr lang="en-US" sz="1100">
                          <a:effectLst/>
                        </a:rPr>
                        <a:t>Methyl chloride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Cl</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13</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8"/>
                  </a:ext>
                </a:extLst>
              </a:tr>
            </a:tbl>
          </a:graphicData>
        </a:graphic>
      </p:graphicFrame>
      <p:sp>
        <p:nvSpPr>
          <p:cNvPr id="5" name="Rectangle 4"/>
          <p:cNvSpPr/>
          <p:nvPr/>
        </p:nvSpPr>
        <p:spPr>
          <a:xfrm>
            <a:off x="1703512" y="5877273"/>
            <a:ext cx="8712968" cy="830997"/>
          </a:xfrm>
          <a:prstGeom prst="rect">
            <a:avLst/>
          </a:prstGeom>
        </p:spPr>
        <p:txBody>
          <a:bodyPr wrap="square">
            <a:spAutoFit/>
          </a:bodyPr>
          <a:lstStyle/>
          <a:p>
            <a:r>
              <a:rPr lang="en-US" sz="1600" dirty="0"/>
              <a:t>The carbon footprint, also called carbon profile, is calculated by using environmental indicators, such as the GWP. The latter, according to the IPCC, relates the contribution of a greenhouse gas to the climate change regarding a fixed time period (i.e. GWP</a:t>
            </a:r>
            <a:r>
              <a:rPr lang="en-US" sz="1600" baseline="-25000" dirty="0"/>
              <a:t>100</a:t>
            </a:r>
            <a:r>
              <a:rPr lang="en-US" sz="1600" dirty="0"/>
              <a:t> refers to the 100 years)</a:t>
            </a:r>
            <a:endParaRPr lang="el-GR" sz="1600" dirty="0"/>
          </a:p>
        </p:txBody>
      </p:sp>
    </p:spTree>
    <p:extLst>
      <p:ext uri="{BB962C8B-B14F-4D97-AF65-F5344CB8AC3E}">
        <p14:creationId xmlns:p14="http://schemas.microsoft.com/office/powerpoint/2010/main" val="2700256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9068-704E-41D5-84B3-983769C42528}"/>
              </a:ext>
            </a:extLst>
          </p:cNvPr>
          <p:cNvSpPr>
            <a:spLocks noGrp="1"/>
          </p:cNvSpPr>
          <p:nvPr>
            <p:ph type="title"/>
          </p:nvPr>
        </p:nvSpPr>
        <p:spPr>
          <a:xfrm>
            <a:off x="3926541" y="183704"/>
            <a:ext cx="7795936" cy="1013012"/>
          </a:xfrm>
        </p:spPr>
        <p:txBody>
          <a:bodyPr/>
          <a:lstStyle/>
          <a:p>
            <a:r>
              <a:rPr lang="el-GR" dirty="0"/>
              <a:t>Περιβαλλοντικοί δείκτες</a:t>
            </a:r>
            <a:endParaRPr lang="en-US" dirty="0"/>
          </a:p>
        </p:txBody>
      </p:sp>
      <p:pic>
        <p:nvPicPr>
          <p:cNvPr id="4" name="Picture 2" descr="NOMENCLATURE OF IMPACT CATEGORIES FOR FIGURE 5">
            <a:extLst>
              <a:ext uri="{FF2B5EF4-FFF2-40B4-BE49-F238E27FC236}">
                <a16:creationId xmlns:a16="http://schemas.microsoft.com/office/drawing/2014/main" id="{273F4882-E1A4-4268-841A-34641212D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617" y="345105"/>
            <a:ext cx="3200969" cy="6167790"/>
          </a:xfrm>
          <a:prstGeom prst="rect">
            <a:avLst/>
          </a:prstGeom>
          <a:noFill/>
          <a:extLst>
            <a:ext uri="{909E8E84-426E-40DD-AFC4-6F175D3DCCD1}">
              <a14:hiddenFill xmlns:a14="http://schemas.microsoft.com/office/drawing/2010/main">
                <a:solidFill>
                  <a:srgbClr val="FFFFFF"/>
                </a:solidFill>
              </a14:hiddenFill>
            </a:ext>
          </a:extLst>
        </p:spPr>
      </p:pic>
      <p:pic>
        <p:nvPicPr>
          <p:cNvPr id="50178" name="Picture 2" descr="NOMENCLATURE OF IMPACT CATEGORIES FOR FIGURE 6">
            <a:extLst>
              <a:ext uri="{FF2B5EF4-FFF2-40B4-BE49-F238E27FC236}">
                <a16:creationId xmlns:a16="http://schemas.microsoft.com/office/drawing/2014/main" id="{DED02FAC-F40B-4BAB-B907-7549E4CC8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47" y="1910734"/>
            <a:ext cx="4695057"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19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656665" y="271977"/>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Σχεδιασμός βιομηχανικών εγκαταστάσεων</a:t>
            </a:r>
            <a:r>
              <a:rPr lang="en-US" sz="3200" dirty="0">
                <a:solidFill>
                  <a:srgbClr val="357DA8"/>
                </a:solidFill>
                <a:latin typeface="+mn-lt"/>
                <a:ea typeface="Verdana" panose="020B0604030504040204" pitchFamily="34" charset="0"/>
              </a:rPr>
              <a:t>:</a:t>
            </a:r>
            <a:r>
              <a:rPr lang="el-GR" sz="3200" dirty="0">
                <a:solidFill>
                  <a:srgbClr val="357DA8"/>
                </a:solidFill>
                <a:latin typeface="+mn-lt"/>
                <a:ea typeface="Verdana" panose="020B0604030504040204" pitchFamily="34" charset="0"/>
              </a:rPr>
              <a:t> Στάδια</a:t>
            </a:r>
            <a:endParaRPr lang="en-US" sz="3200" dirty="0">
              <a:solidFill>
                <a:srgbClr val="357DA8"/>
              </a:solidFill>
              <a:latin typeface="+mn-lt"/>
              <a:ea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3</a:t>
            </a:fld>
            <a:endParaRPr lang="en-GB"/>
          </a:p>
        </p:txBody>
      </p:sp>
      <p:sp>
        <p:nvSpPr>
          <p:cNvPr id="6" name="Rectangle 3">
            <a:extLst>
              <a:ext uri="{FF2B5EF4-FFF2-40B4-BE49-F238E27FC236}">
                <a16:creationId xmlns:a16="http://schemas.microsoft.com/office/drawing/2014/main" id="{41DE8DB1-C225-4BCC-AB22-798E7EC2EEC0}"/>
              </a:ext>
            </a:extLst>
          </p:cNvPr>
          <p:cNvSpPr txBox="1">
            <a:spLocks noChangeArrowheads="1"/>
          </p:cNvSpPr>
          <p:nvPr/>
        </p:nvSpPr>
        <p:spPr>
          <a:xfrm>
            <a:off x="976861" y="1325438"/>
            <a:ext cx="5207025" cy="46239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romanUcPeriod"/>
            </a:pPr>
            <a:r>
              <a:rPr lang="el-GR" altLang="en-US" sz="1800" dirty="0">
                <a:latin typeface="Verdana" panose="020B0604030504040204" pitchFamily="34" charset="0"/>
                <a:ea typeface="Verdana" panose="020B0604030504040204" pitchFamily="34" charset="0"/>
              </a:rPr>
              <a:t>Επιλογή πρώτων υλών</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Λιγνοκυτταρικούχα βιομάζα</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Βιομηχανικά απόβλητα</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Μικροφύκη</a:t>
            </a:r>
            <a:endParaRPr lang="en-US" altLang="en-US" sz="1800" dirty="0">
              <a:latin typeface="Verdana" panose="020B0604030504040204" pitchFamily="34" charset="0"/>
              <a:ea typeface="Verdana" panose="020B0604030504040204" pitchFamily="34" charset="0"/>
            </a:endParaRPr>
          </a:p>
          <a:p>
            <a:pPr marL="457200" indent="-457200">
              <a:spcBef>
                <a:spcPct val="70000"/>
              </a:spcBef>
              <a:buFont typeface="Wingdings" panose="05000000000000000000" pitchFamily="2" charset="2"/>
              <a:buAutoNum type="romanUcPeriod"/>
            </a:pPr>
            <a:r>
              <a:rPr lang="el-GR" altLang="en-US" sz="1800" dirty="0">
                <a:latin typeface="Verdana" panose="020B0604030504040204" pitchFamily="34" charset="0"/>
                <a:ea typeface="Verdana" panose="020B0604030504040204" pitchFamily="34" charset="0"/>
              </a:rPr>
              <a:t>Διεργασίες επεξεργασίας πρώτων υλών</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Κλασμάτωση βιομάζας</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Χημική επεξεργασία</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Βιοχημικές διεργασίες</a:t>
            </a:r>
          </a:p>
          <a:p>
            <a:pPr marL="457200" indent="-457200">
              <a:spcBef>
                <a:spcPct val="70000"/>
              </a:spcBef>
              <a:buFont typeface="Wingdings" panose="05000000000000000000" pitchFamily="2" charset="2"/>
              <a:buAutoNum type="romanUcPeriod"/>
            </a:pPr>
            <a:r>
              <a:rPr lang="el-GR" altLang="en-US" sz="1800" dirty="0">
                <a:latin typeface="Verdana" panose="020B0604030504040204" pitchFamily="34" charset="0"/>
                <a:ea typeface="Verdana" panose="020B0604030504040204" pitchFamily="34" charset="0"/>
              </a:rPr>
              <a:t>Διεργασίες κυκλικής λειτουργίας</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Κομποστοποίηση</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Ανακύκλωση υλικών</a:t>
            </a:r>
          </a:p>
          <a:p>
            <a:pPr marL="838200" lvl="1" indent="-381000">
              <a:buFont typeface="Wingdings" panose="05000000000000000000" pitchFamily="2" charset="2"/>
              <a:buChar char="l"/>
            </a:pPr>
            <a:r>
              <a:rPr lang="el-GR" altLang="en-US" sz="1800" dirty="0">
                <a:latin typeface="Verdana" panose="020B0604030504040204" pitchFamily="34" charset="0"/>
                <a:ea typeface="Verdana" panose="020B0604030504040204" pitchFamily="34" charset="0"/>
              </a:rPr>
              <a:t>Χημική ή βιολογική ανακύκλωση</a:t>
            </a:r>
          </a:p>
          <a:p>
            <a:pPr marL="838200" lvl="1" indent="-381000">
              <a:buFont typeface="Wingdings" panose="05000000000000000000" pitchFamily="2" charset="2"/>
              <a:buChar char="l"/>
            </a:pPr>
            <a:endParaRPr lang="el-GR" altLang="en-US" sz="1800" dirty="0"/>
          </a:p>
        </p:txBody>
      </p:sp>
      <p:sp>
        <p:nvSpPr>
          <p:cNvPr id="2" name="Arrow: Right 1">
            <a:extLst>
              <a:ext uri="{FF2B5EF4-FFF2-40B4-BE49-F238E27FC236}">
                <a16:creationId xmlns:a16="http://schemas.microsoft.com/office/drawing/2014/main" id="{BE519975-D6F1-454C-8A99-61B2664FCB2B}"/>
              </a:ext>
            </a:extLst>
          </p:cNvPr>
          <p:cNvSpPr/>
          <p:nvPr/>
        </p:nvSpPr>
        <p:spPr>
          <a:xfrm>
            <a:off x="5205478" y="33879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B9ECA1F4-66A0-4848-A203-9ED305319CCC}"/>
              </a:ext>
            </a:extLst>
          </p:cNvPr>
          <p:cNvSpPr txBox="1">
            <a:spLocks noChangeArrowheads="1"/>
          </p:cNvSpPr>
          <p:nvPr/>
        </p:nvSpPr>
        <p:spPr>
          <a:xfrm>
            <a:off x="5864088" y="1360314"/>
            <a:ext cx="6327912" cy="4539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25000"/>
              </a:lnSpc>
            </a:pPr>
            <a:r>
              <a:rPr lang="el-GR" altLang="en-US" sz="1600" dirty="0">
                <a:latin typeface="Verdana" panose="020B0604030504040204" pitchFamily="34" charset="0"/>
                <a:ea typeface="Verdana" panose="020B0604030504040204" pitchFamily="34" charset="0"/>
              </a:rPr>
              <a:t>Ανάπτυξη διαγραμμάτων ροής </a:t>
            </a:r>
          </a:p>
          <a:p>
            <a:pPr lvl="1">
              <a:lnSpc>
                <a:spcPct val="125000"/>
              </a:lnSpc>
            </a:pPr>
            <a:r>
              <a:rPr lang="el-GR" altLang="en-US" sz="1600" dirty="0">
                <a:latin typeface="Verdana" panose="020B0604030504040204" pitchFamily="34" charset="0"/>
                <a:ea typeface="Verdana" panose="020B0604030504040204" pitchFamily="34" charset="0"/>
              </a:rPr>
              <a:t>Ανάπτυξη ισοζυγίων μάζας και ενέργειας</a:t>
            </a:r>
          </a:p>
          <a:p>
            <a:pPr lvl="1">
              <a:lnSpc>
                <a:spcPct val="125000"/>
              </a:lnSpc>
            </a:pPr>
            <a:r>
              <a:rPr lang="el-GR" altLang="en-US" sz="1600" dirty="0">
                <a:latin typeface="Verdana" panose="020B0604030504040204" pitchFamily="34" charset="0"/>
                <a:ea typeface="Verdana" panose="020B0604030504040204" pitchFamily="34" charset="0"/>
              </a:rPr>
              <a:t>Ανακύκλωση μάζας (π.χ. διαλύτες, νερό, κυκλική αξιοποίηση χρησιμοποιημένων τελικών προϊόντων )</a:t>
            </a:r>
          </a:p>
          <a:p>
            <a:pPr lvl="1">
              <a:lnSpc>
                <a:spcPct val="125000"/>
              </a:lnSpc>
            </a:pPr>
            <a:r>
              <a:rPr lang="el-GR" altLang="en-US" sz="1600" dirty="0">
                <a:latin typeface="Verdana" panose="020B0604030504040204" pitchFamily="34" charset="0"/>
                <a:ea typeface="Verdana" panose="020B0604030504040204" pitchFamily="34" charset="0"/>
              </a:rPr>
              <a:t>Ενεργειακή ολοκλήρωση </a:t>
            </a:r>
          </a:p>
          <a:p>
            <a:pPr lvl="1">
              <a:lnSpc>
                <a:spcPct val="125000"/>
              </a:lnSpc>
            </a:pPr>
            <a:r>
              <a:rPr lang="el-GR" altLang="en-US" sz="1600" dirty="0">
                <a:latin typeface="Verdana" panose="020B0604030504040204" pitchFamily="34" charset="0"/>
                <a:ea typeface="Verdana" panose="020B0604030504040204" pitchFamily="34" charset="0"/>
              </a:rPr>
              <a:t>Διαστασιολόγηση μονάδων </a:t>
            </a:r>
            <a:r>
              <a:rPr lang="el-GR" altLang="en-US" sz="1600">
                <a:latin typeface="Verdana" panose="020B0604030504040204" pitchFamily="34" charset="0"/>
                <a:ea typeface="Verdana" panose="020B0604030504040204" pitchFamily="34" charset="0"/>
              </a:rPr>
              <a:t>εξοπλισμού </a:t>
            </a:r>
          </a:p>
          <a:p>
            <a:pPr lvl="1">
              <a:lnSpc>
                <a:spcPct val="125000"/>
              </a:lnSpc>
            </a:pPr>
            <a:r>
              <a:rPr lang="el-GR" altLang="en-US" sz="1600">
                <a:latin typeface="Verdana" panose="020B0604030504040204" pitchFamily="34" charset="0"/>
                <a:ea typeface="Verdana" panose="020B0604030504040204" pitchFamily="34" charset="0"/>
              </a:rPr>
              <a:t>Χρονικός </a:t>
            </a:r>
            <a:r>
              <a:rPr lang="el-GR" altLang="en-US" sz="1600" dirty="0">
                <a:latin typeface="Verdana" panose="020B0604030504040204" pitchFamily="34" charset="0"/>
                <a:ea typeface="Verdana" panose="020B0604030504040204" pitchFamily="34" charset="0"/>
              </a:rPr>
              <a:t>προγραμματισμός λειτουργείας εξοπλισμού (εξοπλισμός με λειτουργία διαλείποντος έργου) </a:t>
            </a:r>
          </a:p>
          <a:p>
            <a:pPr lvl="1">
              <a:lnSpc>
                <a:spcPct val="125000"/>
              </a:lnSpc>
            </a:pPr>
            <a:r>
              <a:rPr lang="el-GR" altLang="en-US" sz="1600" dirty="0">
                <a:latin typeface="Verdana" panose="020B0604030504040204" pitchFamily="34" charset="0"/>
                <a:ea typeface="Verdana" panose="020B0604030504040204" pitchFamily="34" charset="0"/>
              </a:rPr>
              <a:t>Εκτίμηση βιωσιμότητας της διεργασίας εντοπισμός  κρίσιμων σημείων και ανάδραση στα προηγούμενα βήματα σχεδιασμού για βελτιστοποίηση λειτουργίας</a:t>
            </a:r>
          </a:p>
        </p:txBody>
      </p:sp>
    </p:spTree>
    <p:extLst>
      <p:ext uri="{BB962C8B-B14F-4D97-AF65-F5344CB8AC3E}">
        <p14:creationId xmlns:p14="http://schemas.microsoft.com/office/powerpoint/2010/main" val="55406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7608" y="1916832"/>
            <a:ext cx="2016224"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Straight Arrow Connector 5"/>
          <p:cNvCxnSpPr/>
          <p:nvPr/>
        </p:nvCxnSpPr>
        <p:spPr>
          <a:xfrm>
            <a:off x="1559496" y="2492896"/>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631504" y="5013176"/>
            <a:ext cx="9361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559496" y="1916832"/>
            <a:ext cx="936104" cy="50405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Πρώτες Υλες</a:t>
            </a:r>
          </a:p>
        </p:txBody>
      </p:sp>
      <p:sp>
        <p:nvSpPr>
          <p:cNvPr id="13" name="Rectangle 12"/>
          <p:cNvSpPr/>
          <p:nvPr/>
        </p:nvSpPr>
        <p:spPr>
          <a:xfrm>
            <a:off x="1631504" y="4581128"/>
            <a:ext cx="1008112"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Ενέργεια</a:t>
            </a:r>
          </a:p>
        </p:txBody>
      </p:sp>
      <p:sp>
        <p:nvSpPr>
          <p:cNvPr id="14" name="Rectangle 13"/>
          <p:cNvSpPr/>
          <p:nvPr/>
        </p:nvSpPr>
        <p:spPr>
          <a:xfrm>
            <a:off x="2783632" y="2060848"/>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Coal Production</a:t>
            </a:r>
            <a:endParaRPr lang="el-GR" sz="1600" dirty="0">
              <a:solidFill>
                <a:schemeClr val="tx1"/>
              </a:solidFill>
            </a:endParaRPr>
          </a:p>
        </p:txBody>
      </p:sp>
      <p:sp>
        <p:nvSpPr>
          <p:cNvPr id="15" name="Rectangle 14"/>
          <p:cNvSpPr/>
          <p:nvPr/>
        </p:nvSpPr>
        <p:spPr>
          <a:xfrm>
            <a:off x="2783632" y="2852936"/>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Transport</a:t>
            </a:r>
            <a:endParaRPr lang="el-GR" sz="1600" dirty="0">
              <a:solidFill>
                <a:schemeClr val="tx1"/>
              </a:solidFill>
            </a:endParaRPr>
          </a:p>
        </p:txBody>
      </p:sp>
      <p:sp>
        <p:nvSpPr>
          <p:cNvPr id="16" name="Rectangle 15"/>
          <p:cNvSpPr/>
          <p:nvPr/>
        </p:nvSpPr>
        <p:spPr>
          <a:xfrm>
            <a:off x="2783632" y="3717032"/>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Electricity generation</a:t>
            </a:r>
            <a:endParaRPr lang="el-GR" sz="1600" dirty="0">
              <a:solidFill>
                <a:schemeClr val="tx1"/>
              </a:solidFill>
            </a:endParaRPr>
          </a:p>
        </p:txBody>
      </p:sp>
      <p:sp>
        <p:nvSpPr>
          <p:cNvPr id="17" name="Rectangle 16"/>
          <p:cNvSpPr/>
          <p:nvPr/>
        </p:nvSpPr>
        <p:spPr>
          <a:xfrm>
            <a:off x="2783632" y="4653136"/>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Electricity distribution</a:t>
            </a:r>
            <a:endParaRPr lang="el-GR" sz="1600" dirty="0">
              <a:solidFill>
                <a:schemeClr val="tx1"/>
              </a:solidFill>
            </a:endParaRPr>
          </a:p>
        </p:txBody>
      </p:sp>
      <p:grpSp>
        <p:nvGrpSpPr>
          <p:cNvPr id="49" name="Group 48"/>
          <p:cNvGrpSpPr/>
          <p:nvPr/>
        </p:nvGrpSpPr>
        <p:grpSpPr>
          <a:xfrm>
            <a:off x="4295800" y="1988840"/>
            <a:ext cx="2232248" cy="3096344"/>
            <a:chOff x="3419872" y="2420888"/>
            <a:chExt cx="2232248" cy="3096344"/>
          </a:xfrm>
        </p:grpSpPr>
        <p:cxnSp>
          <p:nvCxnSpPr>
            <p:cNvPr id="8" name="Straight Arrow Connector 7"/>
            <p:cNvCxnSpPr/>
            <p:nvPr/>
          </p:nvCxnSpPr>
          <p:spPr>
            <a:xfrm>
              <a:off x="3419872" y="2924944"/>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19872" y="3717032"/>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419872" y="4581128"/>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19872" y="5517232"/>
              <a:ext cx="19442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63888" y="2420888"/>
              <a:ext cx="1872208" cy="432048"/>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bco2,1=1kg/MW</a:t>
              </a:r>
              <a:endParaRPr lang="el-GR" sz="1600" dirty="0">
                <a:solidFill>
                  <a:schemeClr val="tx1"/>
                </a:solidFill>
              </a:endParaRPr>
            </a:p>
          </p:txBody>
        </p:sp>
        <p:sp>
          <p:nvSpPr>
            <p:cNvPr id="19" name="Rectangle 18"/>
            <p:cNvSpPr/>
            <p:nvPr/>
          </p:nvSpPr>
          <p:spPr>
            <a:xfrm>
              <a:off x="3635896" y="3212976"/>
              <a:ext cx="2016224" cy="432048"/>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bco2,2=0.2kg/MW</a:t>
              </a:r>
              <a:endParaRPr lang="el-GR" sz="1600" dirty="0">
                <a:solidFill>
                  <a:schemeClr val="tx1"/>
                </a:solidFill>
              </a:endParaRPr>
            </a:p>
          </p:txBody>
        </p:sp>
        <p:sp>
          <p:nvSpPr>
            <p:cNvPr id="20" name="Rectangle 19"/>
            <p:cNvSpPr/>
            <p:nvPr/>
          </p:nvSpPr>
          <p:spPr>
            <a:xfrm>
              <a:off x="3491880" y="4149080"/>
              <a:ext cx="2016224"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bco2,3=3kg/MW</a:t>
              </a:r>
              <a:endParaRPr lang="el-GR" sz="1600" dirty="0">
                <a:solidFill>
                  <a:schemeClr val="tx1"/>
                </a:solidFill>
              </a:endParaRPr>
            </a:p>
          </p:txBody>
        </p:sp>
        <p:sp>
          <p:nvSpPr>
            <p:cNvPr id="21" name="Rectangle 20"/>
            <p:cNvSpPr/>
            <p:nvPr/>
          </p:nvSpPr>
          <p:spPr>
            <a:xfrm>
              <a:off x="3635896" y="5085184"/>
              <a:ext cx="2016224"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bco2,4=0.02kg/MW</a:t>
              </a:r>
              <a:endParaRPr lang="el-GR" sz="1600" dirty="0">
                <a:solidFill>
                  <a:schemeClr val="tx1"/>
                </a:solidFill>
              </a:endParaRPr>
            </a:p>
          </p:txBody>
        </p:sp>
      </p:grpSp>
      <p:sp>
        <p:nvSpPr>
          <p:cNvPr id="28" name="Rounded Rectangle 27"/>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29" name="Rounded Rectangle 28"/>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30" name="Rounded Rectangle 29"/>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31" name="Rounded Rectangle 30"/>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32" name="Down Arrow 31"/>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Down Arrow 32"/>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Down Arrow 33"/>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Down Arrow 34"/>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Down Arrow 35"/>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Down Arrow 36"/>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Down Arrow 37"/>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Down Arrow 38"/>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0" name="Down Arrow 39"/>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Down Arrow 40"/>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43" name="Rectangle 42"/>
          <p:cNvSpPr/>
          <p:nvPr/>
        </p:nvSpPr>
        <p:spPr>
          <a:xfrm>
            <a:off x="1919536" y="836712"/>
            <a:ext cx="6552728" cy="523220"/>
          </a:xfrm>
          <a:prstGeom prst="rect">
            <a:avLst/>
          </a:prstGeom>
        </p:spPr>
        <p:txBody>
          <a:bodyPr wrap="square">
            <a:spAutoFit/>
          </a:bodyPr>
          <a:lstStyle/>
          <a:p>
            <a:r>
              <a:rPr lang="el-GR" sz="2800" dirty="0">
                <a:solidFill>
                  <a:schemeClr val="tx2"/>
                </a:solidFill>
              </a:rPr>
              <a:t>Περιβαλλοντικές Επιπτώσεις </a:t>
            </a:r>
            <a:endParaRPr lang="el-GR" sz="2800" dirty="0"/>
          </a:p>
        </p:txBody>
      </p:sp>
      <p:sp>
        <p:nvSpPr>
          <p:cNvPr id="44" name="TextBox 43"/>
          <p:cNvSpPr txBox="1"/>
          <p:nvPr/>
        </p:nvSpPr>
        <p:spPr>
          <a:xfrm>
            <a:off x="1703512" y="1412777"/>
            <a:ext cx="6207982" cy="461665"/>
          </a:xfrm>
          <a:prstGeom prst="rect">
            <a:avLst/>
          </a:prstGeom>
          <a:noFill/>
        </p:spPr>
        <p:txBody>
          <a:bodyPr wrap="none" rtlCol="0">
            <a:spAutoFit/>
          </a:bodyPr>
          <a:lstStyle/>
          <a:p>
            <a:r>
              <a:rPr lang="el-GR" sz="2400" b="1" dirty="0"/>
              <a:t>Υπολογισμός Περιβαλλοντικών Επιπτώσεων</a:t>
            </a:r>
          </a:p>
        </p:txBody>
      </p:sp>
      <p:cxnSp>
        <p:nvCxnSpPr>
          <p:cNvPr id="51" name="Straight Arrow Connector 50"/>
          <p:cNvCxnSpPr/>
          <p:nvPr/>
        </p:nvCxnSpPr>
        <p:spPr>
          <a:xfrm>
            <a:off x="4295800" y="2564904"/>
            <a:ext cx="2664296"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295800" y="4221088"/>
            <a:ext cx="2664296"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295800" y="3356992"/>
            <a:ext cx="2664296"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6960096" y="2348880"/>
            <a:ext cx="2016224" cy="432048"/>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bCH4,1=0,23kg/MW</a:t>
            </a:r>
            <a:endParaRPr lang="el-GR" sz="1600" dirty="0">
              <a:solidFill>
                <a:schemeClr val="tx1"/>
              </a:solidFill>
            </a:endParaRPr>
          </a:p>
        </p:txBody>
      </p:sp>
      <p:sp>
        <p:nvSpPr>
          <p:cNvPr id="55" name="Rectangle 54"/>
          <p:cNvSpPr/>
          <p:nvPr/>
        </p:nvSpPr>
        <p:spPr>
          <a:xfrm>
            <a:off x="6960096" y="3861048"/>
            <a:ext cx="2088232" cy="43204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bCH4,3=0,96kg/MW</a:t>
            </a:r>
            <a:endParaRPr lang="el-GR" sz="1600" dirty="0">
              <a:solidFill>
                <a:schemeClr val="tx1"/>
              </a:solidFill>
            </a:endParaRPr>
          </a:p>
        </p:txBody>
      </p:sp>
      <p:sp>
        <p:nvSpPr>
          <p:cNvPr id="56" name="Rectangle 55"/>
          <p:cNvSpPr/>
          <p:nvPr/>
        </p:nvSpPr>
        <p:spPr>
          <a:xfrm>
            <a:off x="6960096" y="3140968"/>
            <a:ext cx="2448272" cy="432048"/>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bcfc-13,2=0,00016kg/MW</a:t>
            </a:r>
            <a:endParaRPr lang="el-GR" sz="1600" dirty="0">
              <a:solidFill>
                <a:schemeClr val="tx1"/>
              </a:solidFill>
            </a:endParaRPr>
          </a:p>
        </p:txBody>
      </p:sp>
      <p:sp>
        <p:nvSpPr>
          <p:cNvPr id="59" name="TextBox 58"/>
          <p:cNvSpPr txBox="1"/>
          <p:nvPr/>
        </p:nvSpPr>
        <p:spPr>
          <a:xfrm>
            <a:off x="6816080" y="4420270"/>
            <a:ext cx="3600400" cy="1384995"/>
          </a:xfrm>
          <a:prstGeom prst="rect">
            <a:avLst/>
          </a:prstGeom>
          <a:solidFill>
            <a:schemeClr val="tx2">
              <a:lumMod val="20000"/>
              <a:lumOff val="80000"/>
            </a:schemeClr>
          </a:solidFill>
          <a:ln w="19050">
            <a:solidFill>
              <a:schemeClr val="tx1"/>
            </a:solidFill>
          </a:ln>
        </p:spPr>
        <p:txBody>
          <a:bodyPr wrap="square" rtlCol="0">
            <a:spAutoFit/>
          </a:bodyPr>
          <a:lstStyle/>
          <a:p>
            <a:pPr marL="342900" indent="-342900">
              <a:buAutoNum type="arabicParenR"/>
            </a:pPr>
            <a:r>
              <a:rPr lang="el-GR" sz="1400" b="1" dirty="0"/>
              <a:t>Υπολογισμός των Περιβαλλοντικών Φορτίων (Β</a:t>
            </a:r>
            <a:r>
              <a:rPr lang="en-US" sz="1400" b="1" i="1" dirty="0"/>
              <a:t>j</a:t>
            </a:r>
            <a:r>
              <a:rPr lang="en-US" sz="1400" b="1" dirty="0"/>
              <a:t>) </a:t>
            </a:r>
            <a:r>
              <a:rPr lang="el-GR" sz="1400" b="1" dirty="0"/>
              <a:t>για </a:t>
            </a:r>
            <a:r>
              <a:rPr lang="en-US" sz="1400" b="1" dirty="0"/>
              <a:t>CO2, CH4, CFC-13</a:t>
            </a:r>
            <a:endParaRPr lang="el-GR" sz="1400" b="1" dirty="0"/>
          </a:p>
          <a:p>
            <a:pPr marL="342900" indent="-342900">
              <a:buAutoNum type="arabicParenR"/>
            </a:pPr>
            <a:r>
              <a:rPr lang="el-GR" sz="1400" b="1" dirty="0"/>
              <a:t>Υπολογισμός της Περιβαλλοντικής Επίπτωσης </a:t>
            </a:r>
            <a:r>
              <a:rPr lang="en-US" sz="1400" b="1" dirty="0"/>
              <a:t>GWP</a:t>
            </a:r>
            <a:r>
              <a:rPr lang="el-GR" sz="1400" b="1" dirty="0"/>
              <a:t> (</a:t>
            </a:r>
            <a:r>
              <a:rPr lang="en-US" sz="1400" b="1" dirty="0"/>
              <a:t>kg-CO2eq/</a:t>
            </a:r>
            <a:r>
              <a:rPr lang="en-US" sz="1400" b="1" dirty="0" err="1"/>
              <a:t>f.u</a:t>
            </a:r>
            <a:r>
              <a:rPr lang="en-US" sz="1400" b="1" dirty="0"/>
              <a:t>.)</a:t>
            </a:r>
          </a:p>
          <a:p>
            <a:pPr marL="800100" lvl="1" indent="-342900">
              <a:buFontTx/>
              <a:buAutoNum type="arabicParenR"/>
            </a:pPr>
            <a:r>
              <a:rPr lang="el-GR" sz="1400" b="1" dirty="0"/>
              <a:t>Λαμβάνοντας υπόψην τους συντελεστές </a:t>
            </a:r>
            <a:r>
              <a:rPr lang="en-US" sz="1400" b="1" dirty="0">
                <a:solidFill>
                  <a:srgbClr val="000000"/>
                </a:solidFill>
                <a:latin typeface="Calibri"/>
              </a:rPr>
              <a:t>e</a:t>
            </a:r>
            <a:r>
              <a:rPr lang="en-US" sz="1400" b="1" i="1" baseline="-25000" dirty="0">
                <a:solidFill>
                  <a:srgbClr val="000000"/>
                </a:solidFill>
                <a:latin typeface="Calibri"/>
              </a:rPr>
              <a:t>k,j</a:t>
            </a:r>
            <a:r>
              <a:rPr lang="el-GR" sz="1400" b="1" dirty="0"/>
              <a:t> </a:t>
            </a:r>
          </a:p>
        </p:txBody>
      </p:sp>
      <p:pic>
        <p:nvPicPr>
          <p:cNvPr id="60" name="Picture 1"/>
          <p:cNvPicPr>
            <a:picLocks noChangeAspect="1" noChangeArrowheads="1"/>
          </p:cNvPicPr>
          <p:nvPr/>
        </p:nvPicPr>
        <p:blipFill>
          <a:blip r:embed="rId2" cstate="print"/>
          <a:srcRect/>
          <a:stretch>
            <a:fillRect/>
          </a:stretch>
        </p:blipFill>
        <p:spPr bwMode="auto">
          <a:xfrm>
            <a:off x="2639616" y="5445224"/>
            <a:ext cx="1905442" cy="432048"/>
          </a:xfrm>
          <a:prstGeom prst="rect">
            <a:avLst/>
          </a:prstGeom>
          <a:noFill/>
        </p:spPr>
      </p:pic>
      <p:graphicFrame>
        <p:nvGraphicFramePr>
          <p:cNvPr id="61" name="Table 60"/>
          <p:cNvGraphicFramePr>
            <a:graphicFrameLocks noGrp="1"/>
          </p:cNvGraphicFramePr>
          <p:nvPr/>
        </p:nvGraphicFramePr>
        <p:xfrm>
          <a:off x="1919538" y="5877272"/>
          <a:ext cx="4968551" cy="548640"/>
        </p:xfrm>
        <a:graphic>
          <a:graphicData uri="http://schemas.openxmlformats.org/drawingml/2006/table">
            <a:tbl>
              <a:tblPr/>
              <a:tblGrid>
                <a:gridCol w="436796">
                  <a:extLst>
                    <a:ext uri="{9D8B030D-6E8A-4147-A177-3AD203B41FA5}">
                      <a16:colId xmlns:a16="http://schemas.microsoft.com/office/drawing/2014/main" val="20000"/>
                    </a:ext>
                  </a:extLst>
                </a:gridCol>
                <a:gridCol w="1177671">
                  <a:extLst>
                    <a:ext uri="{9D8B030D-6E8A-4147-A177-3AD203B41FA5}">
                      <a16:colId xmlns:a16="http://schemas.microsoft.com/office/drawing/2014/main" val="20001"/>
                    </a:ext>
                  </a:extLst>
                </a:gridCol>
                <a:gridCol w="838521">
                  <a:extLst>
                    <a:ext uri="{9D8B030D-6E8A-4147-A177-3AD203B41FA5}">
                      <a16:colId xmlns:a16="http://schemas.microsoft.com/office/drawing/2014/main" val="20002"/>
                    </a:ext>
                  </a:extLst>
                </a:gridCol>
                <a:gridCol w="838521">
                  <a:extLst>
                    <a:ext uri="{9D8B030D-6E8A-4147-A177-3AD203B41FA5}">
                      <a16:colId xmlns:a16="http://schemas.microsoft.com/office/drawing/2014/main" val="20003"/>
                    </a:ext>
                  </a:extLst>
                </a:gridCol>
                <a:gridCol w="838521">
                  <a:extLst>
                    <a:ext uri="{9D8B030D-6E8A-4147-A177-3AD203B41FA5}">
                      <a16:colId xmlns:a16="http://schemas.microsoft.com/office/drawing/2014/main" val="20004"/>
                    </a:ext>
                  </a:extLst>
                </a:gridCol>
                <a:gridCol w="838521">
                  <a:extLst>
                    <a:ext uri="{9D8B030D-6E8A-4147-A177-3AD203B41FA5}">
                      <a16:colId xmlns:a16="http://schemas.microsoft.com/office/drawing/2014/main" val="20005"/>
                    </a:ext>
                  </a:extLst>
                </a:gridCol>
              </a:tblGrid>
              <a:tr h="0">
                <a:tc>
                  <a:txBody>
                    <a:bodyPr/>
                    <a:lstStyle/>
                    <a:p>
                      <a:pPr algn="l" fontAlgn="b"/>
                      <a:r>
                        <a:rPr lang="el-GR" sz="1200" b="1" i="0" u="none" strike="noStrike" dirty="0">
                          <a:solidFill>
                            <a:srgbClr val="000000"/>
                          </a:solidFill>
                          <a:latin typeface="Calibri"/>
                        </a:rPr>
                        <a:t> </a:t>
                      </a:r>
                      <a:r>
                        <a:rPr lang="en-US" sz="1200" b="1" i="0" u="none" strike="noStrike" dirty="0">
                          <a:solidFill>
                            <a:srgbClr val="000000"/>
                          </a:solidFill>
                          <a:latin typeface="Calibri"/>
                        </a:rPr>
                        <a:t>E</a:t>
                      </a:r>
                      <a:r>
                        <a:rPr lang="en-US" sz="1200" b="1" i="1" u="none" strike="noStrike" baseline="-25000" dirty="0">
                          <a:solidFill>
                            <a:srgbClr val="000000"/>
                          </a:solidFill>
                          <a:latin typeface="Calibri"/>
                        </a:rPr>
                        <a:t>k</a:t>
                      </a:r>
                    </a:p>
                  </a:txBody>
                  <a:tcPr marL="0" marR="0" marT="0" marB="0" anchor="b">
                    <a:lnL>
                      <a:noFill/>
                    </a:lnL>
                    <a:lnR>
                      <a:noFill/>
                    </a:lnR>
                    <a:lnT>
                      <a:noFill/>
                    </a:lnT>
                    <a:lnB>
                      <a:noFill/>
                    </a:lnB>
                  </a:tcPr>
                </a:tc>
                <a:tc gridSpan="3">
                  <a:txBody>
                    <a:bodyPr/>
                    <a:lstStyle/>
                    <a:p>
                      <a:pPr algn="l" fontAlgn="b"/>
                      <a:r>
                        <a:rPr lang="el-GR" sz="1200" b="1" i="0" u="none" strike="noStrike" dirty="0">
                          <a:solidFill>
                            <a:srgbClr val="000000"/>
                          </a:solidFill>
                          <a:latin typeface="Calibri"/>
                        </a:rPr>
                        <a:t>Ολική Περιβαλλοντική επίπτωση (</a:t>
                      </a:r>
                      <a:r>
                        <a:rPr lang="en-US" sz="1200" b="1" i="1" u="none" strike="noStrike" dirty="0">
                          <a:solidFill>
                            <a:srgbClr val="000000"/>
                          </a:solidFill>
                          <a:latin typeface="Calibri"/>
                        </a:rPr>
                        <a:t>k</a:t>
                      </a:r>
                      <a:r>
                        <a:rPr lang="el-GR" sz="1200" b="1" i="1" u="none" strike="noStrike" dirty="0">
                          <a:solidFill>
                            <a:srgbClr val="000000"/>
                          </a:solidFill>
                          <a:latin typeface="Calibri"/>
                        </a:rPr>
                        <a:t>)</a:t>
                      </a:r>
                      <a:endParaRPr lang="en-US" sz="1200" b="1" i="1"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a:txBody>
                    <a:bodyPr/>
                    <a:lstStyle/>
                    <a:p>
                      <a:pPr algn="l" fontAlgn="b"/>
                      <a:endParaRPr lang="el-GR" sz="1200" b="1"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l-GR" sz="1200" b="1"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0"/>
                  </a:ext>
                </a:extLst>
              </a:tr>
              <a:tr h="0">
                <a:tc>
                  <a:txBody>
                    <a:bodyPr/>
                    <a:lstStyle/>
                    <a:p>
                      <a:pPr algn="l" fontAlgn="b"/>
                      <a:r>
                        <a:rPr lang="el-GR" sz="1200" b="1" i="0" u="none" strike="noStrike" dirty="0">
                          <a:solidFill>
                            <a:srgbClr val="000000"/>
                          </a:solidFill>
                          <a:latin typeface="Calibri"/>
                        </a:rPr>
                        <a:t> </a:t>
                      </a:r>
                      <a:r>
                        <a:rPr lang="en-US" sz="1200" b="1" i="0" u="none" strike="noStrike" dirty="0">
                          <a:solidFill>
                            <a:srgbClr val="000000"/>
                          </a:solidFill>
                          <a:latin typeface="Calibri"/>
                        </a:rPr>
                        <a:t>e</a:t>
                      </a:r>
                      <a:r>
                        <a:rPr lang="en-US" sz="1200" b="1" i="1" u="none" strike="noStrike" baseline="-25000" dirty="0">
                          <a:solidFill>
                            <a:srgbClr val="000000"/>
                          </a:solidFill>
                          <a:latin typeface="Calibri"/>
                        </a:rPr>
                        <a:t>k,j</a:t>
                      </a:r>
                    </a:p>
                  </a:txBody>
                  <a:tcPr marL="0" marR="0" marT="0" marB="0" anchor="b">
                    <a:lnL>
                      <a:noFill/>
                    </a:lnL>
                    <a:lnR>
                      <a:noFill/>
                    </a:lnR>
                    <a:lnT>
                      <a:noFill/>
                    </a:lnT>
                    <a:lnB>
                      <a:noFill/>
                    </a:lnB>
                  </a:tcPr>
                </a:tc>
                <a:tc gridSpan="4">
                  <a:txBody>
                    <a:bodyPr/>
                    <a:lstStyle/>
                    <a:p>
                      <a:pPr algn="l" fontAlgn="b"/>
                      <a:r>
                        <a:rPr lang="el-GR" sz="1200" b="1" i="0" u="none" strike="noStrike" dirty="0">
                          <a:solidFill>
                            <a:srgbClr val="000000"/>
                          </a:solidFill>
                          <a:latin typeface="Calibri"/>
                        </a:rPr>
                        <a:t>Συντελεστής περιβαλλοντικής</a:t>
                      </a:r>
                      <a:r>
                        <a:rPr lang="el-GR" sz="1200" b="1" i="0" u="none" strike="noStrike" baseline="0" dirty="0">
                          <a:solidFill>
                            <a:srgbClr val="000000"/>
                          </a:solidFill>
                          <a:latin typeface="Calibri"/>
                        </a:rPr>
                        <a:t> επίπτωσης φορτίου (</a:t>
                      </a:r>
                      <a:r>
                        <a:rPr lang="en-US" sz="1200" b="1" i="1" u="none" strike="noStrike" baseline="0" dirty="0">
                          <a:solidFill>
                            <a:srgbClr val="000000"/>
                          </a:solidFill>
                          <a:latin typeface="Calibri"/>
                        </a:rPr>
                        <a:t>j</a:t>
                      </a:r>
                      <a:r>
                        <a:rPr lang="el-GR" sz="1200" b="1" i="0" u="none" strike="noStrike" baseline="0" dirty="0">
                          <a:solidFill>
                            <a:srgbClr val="000000"/>
                          </a:solidFill>
                          <a:latin typeface="Calibri"/>
                        </a:rPr>
                        <a:t>)</a:t>
                      </a:r>
                      <a:endParaRPr lang="en-US" sz="12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l" fontAlgn="b"/>
                      <a:endParaRPr lang="el-GR" sz="1200" b="1" i="0" u="none" strike="noStrike">
                        <a:solidFill>
                          <a:srgbClr val="000000"/>
                        </a:solidFill>
                        <a:latin typeface="Calibri"/>
                      </a:endParaRPr>
                    </a:p>
                  </a:txBody>
                  <a:tcPr marL="0" marR="0" marT="0" marB="0" anchor="b">
                    <a:lnL>
                      <a:noFill/>
                    </a:lnL>
                    <a:lnR>
                      <a:noFill/>
                    </a:lnR>
                    <a:lnT>
                      <a:noFill/>
                    </a:lnT>
                    <a:lnB>
                      <a:noFill/>
                    </a:lnB>
                  </a:tcPr>
                </a:tc>
                <a:extLst>
                  <a:ext uri="{0D108BD9-81ED-4DB2-BD59-A6C34878D82A}">
                    <a16:rowId xmlns:a16="http://schemas.microsoft.com/office/drawing/2014/main" val="10001"/>
                  </a:ext>
                </a:extLst>
              </a:tr>
              <a:tr h="0">
                <a:tc>
                  <a:txBody>
                    <a:bodyPr/>
                    <a:lstStyle/>
                    <a:p>
                      <a:pPr algn="l" fontAlgn="b"/>
                      <a:r>
                        <a:rPr lang="el-GR" sz="1200" b="1" i="0" u="none" strike="noStrike" dirty="0">
                          <a:solidFill>
                            <a:srgbClr val="000000"/>
                          </a:solidFill>
                          <a:latin typeface="Calibri"/>
                        </a:rPr>
                        <a:t> </a:t>
                      </a:r>
                      <a:r>
                        <a:rPr lang="en-US" sz="1200" b="1" i="0" u="none" strike="noStrike" dirty="0">
                          <a:solidFill>
                            <a:srgbClr val="000000"/>
                          </a:solidFill>
                          <a:latin typeface="Calibri"/>
                        </a:rPr>
                        <a:t>B</a:t>
                      </a:r>
                      <a:r>
                        <a:rPr lang="en-US" sz="1200" b="1" i="1" u="none" strike="noStrike" baseline="-25000" dirty="0">
                          <a:solidFill>
                            <a:srgbClr val="000000"/>
                          </a:solidFill>
                          <a:latin typeface="Calibri"/>
                        </a:rPr>
                        <a:t>j</a:t>
                      </a:r>
                    </a:p>
                  </a:txBody>
                  <a:tcPr marL="0" marR="0" marT="0" marB="0" anchor="b">
                    <a:lnL>
                      <a:noFill/>
                    </a:lnL>
                    <a:lnR>
                      <a:noFill/>
                    </a:lnR>
                    <a:lnT>
                      <a:noFill/>
                    </a:lnT>
                    <a:lnB>
                      <a:noFill/>
                    </a:lnB>
                  </a:tcPr>
                </a:tc>
                <a:tc gridSpan="5">
                  <a:txBody>
                    <a:bodyPr/>
                    <a:lstStyle/>
                    <a:p>
                      <a:pPr algn="l" fontAlgn="b"/>
                      <a:r>
                        <a:rPr lang="el-GR" sz="1200" b="1" i="0" u="none" strike="noStrike" dirty="0">
                          <a:solidFill>
                            <a:srgbClr val="000000"/>
                          </a:solidFill>
                          <a:latin typeface="Calibri"/>
                        </a:rPr>
                        <a:t>Περιβαλλοντικό</a:t>
                      </a:r>
                      <a:r>
                        <a:rPr lang="el-GR" sz="1200" b="1" i="0" u="none" strike="noStrike" baseline="0" dirty="0">
                          <a:solidFill>
                            <a:srgbClr val="000000"/>
                          </a:solidFill>
                          <a:latin typeface="Calibri"/>
                        </a:rPr>
                        <a:t> φορτίο που συμβάλλει στην επίπτωση (</a:t>
                      </a:r>
                      <a:r>
                        <a:rPr lang="en-US" sz="1200" b="1" i="1" u="none" strike="noStrike" baseline="0" dirty="0">
                          <a:solidFill>
                            <a:srgbClr val="000000"/>
                          </a:solidFill>
                          <a:latin typeface="Calibri"/>
                        </a:rPr>
                        <a:t>k</a:t>
                      </a:r>
                      <a:r>
                        <a:rPr lang="el-GR" sz="1200" b="1" i="0" u="none" strike="noStrike" baseline="0" dirty="0">
                          <a:solidFill>
                            <a:srgbClr val="000000"/>
                          </a:solidFill>
                          <a:latin typeface="Calibri"/>
                        </a:rPr>
                        <a:t>)</a:t>
                      </a:r>
                      <a:endParaRPr lang="en-US" sz="12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bl>
          </a:graphicData>
        </a:graphic>
      </p:graphicFrame>
      <p:graphicFrame>
        <p:nvGraphicFramePr>
          <p:cNvPr id="62" name="Content Placeholder 3"/>
          <p:cNvGraphicFramePr>
            <a:graphicFrameLocks/>
          </p:cNvGraphicFramePr>
          <p:nvPr/>
        </p:nvGraphicFramePr>
        <p:xfrm>
          <a:off x="7032104" y="5572080"/>
          <a:ext cx="3600400" cy="1097280"/>
        </p:xfrm>
        <a:graphic>
          <a:graphicData uri="http://schemas.openxmlformats.org/drawingml/2006/table">
            <a:tbl>
              <a:tblPr/>
              <a:tblGrid>
                <a:gridCol w="525278">
                  <a:extLst>
                    <a:ext uri="{9D8B030D-6E8A-4147-A177-3AD203B41FA5}">
                      <a16:colId xmlns:a16="http://schemas.microsoft.com/office/drawing/2014/main" val="20000"/>
                    </a:ext>
                  </a:extLst>
                </a:gridCol>
                <a:gridCol w="842874">
                  <a:extLst>
                    <a:ext uri="{9D8B030D-6E8A-4147-A177-3AD203B41FA5}">
                      <a16:colId xmlns:a16="http://schemas.microsoft.com/office/drawing/2014/main" val="20001"/>
                    </a:ext>
                  </a:extLst>
                </a:gridCol>
                <a:gridCol w="1516616">
                  <a:extLst>
                    <a:ext uri="{9D8B030D-6E8A-4147-A177-3AD203B41FA5}">
                      <a16:colId xmlns:a16="http://schemas.microsoft.com/office/drawing/2014/main" val="20002"/>
                    </a:ext>
                  </a:extLst>
                </a:gridCol>
                <a:gridCol w="36734">
                  <a:extLst>
                    <a:ext uri="{9D8B030D-6E8A-4147-A177-3AD203B41FA5}">
                      <a16:colId xmlns:a16="http://schemas.microsoft.com/office/drawing/2014/main" val="20003"/>
                    </a:ext>
                  </a:extLst>
                </a:gridCol>
                <a:gridCol w="678898">
                  <a:extLst>
                    <a:ext uri="{9D8B030D-6E8A-4147-A177-3AD203B41FA5}">
                      <a16:colId xmlns:a16="http://schemas.microsoft.com/office/drawing/2014/main" val="20004"/>
                    </a:ext>
                  </a:extLst>
                </a:gridCol>
              </a:tblGrid>
              <a:tr h="155456">
                <a:tc gridSpan="5">
                  <a:txBody>
                    <a:bodyPr/>
                    <a:lstStyle/>
                    <a:p>
                      <a:endParaRPr lang="el-GR" dirty="0"/>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128874">
                <a:tc>
                  <a:txBody>
                    <a:bodyPr/>
                    <a:lstStyle/>
                    <a:p>
                      <a:pPr algn="l" fontAlgn="b"/>
                      <a:r>
                        <a:rPr lang="en-US" sz="1200" b="0" i="0" u="none" strike="noStrike" dirty="0">
                          <a:solidFill>
                            <a:srgbClr val="000000"/>
                          </a:solidFill>
                          <a:latin typeface="Calibri"/>
                        </a:rPr>
                        <a:t>e </a:t>
                      </a:r>
                      <a:r>
                        <a:rPr lang="en-US" sz="1200" b="0" i="0" u="none" strike="noStrike" baseline="-25000" dirty="0">
                          <a:solidFill>
                            <a:srgbClr val="000000"/>
                          </a:solidFill>
                          <a:latin typeface="Calibri"/>
                        </a:rPr>
                        <a:t>CO2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l-GR" sz="1200" b="0" i="0" u="none" strike="noStrike" dirty="0">
                          <a:solidFill>
                            <a:srgbClr val="000000"/>
                          </a:solidFill>
                          <a:latin typeface="Calibri"/>
                        </a:rPr>
                        <a:t>1</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200" b="0" i="0" u="none" strike="noStrike" dirty="0">
                          <a:solidFill>
                            <a:srgbClr val="000000"/>
                          </a:solidFill>
                          <a:latin typeface="Calibri"/>
                        </a:rPr>
                        <a:t>kg CO2 eq./kg CO2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l-GR" dirty="0"/>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endParaRPr lang="el-G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8874">
                <a:tc>
                  <a:txBody>
                    <a:bodyPr/>
                    <a:lstStyle/>
                    <a:p>
                      <a:pPr algn="l" fontAlgn="b"/>
                      <a:r>
                        <a:rPr lang="en-US" sz="1200" b="0" i="0" u="none" strike="noStrike" dirty="0">
                          <a:solidFill>
                            <a:srgbClr val="000000"/>
                          </a:solidFill>
                          <a:latin typeface="Calibri"/>
                        </a:rPr>
                        <a:t>e </a:t>
                      </a:r>
                      <a:r>
                        <a:rPr lang="en-US" sz="1200" b="0" i="0" u="none" strike="noStrike" baseline="-25000" dirty="0">
                          <a:solidFill>
                            <a:srgbClr val="000000"/>
                          </a:solidFill>
                          <a:latin typeface="Calibri"/>
                        </a:rPr>
                        <a:t>CH4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l-GR" sz="1200" b="0" i="0" u="none" strike="noStrike" dirty="0">
                          <a:solidFill>
                            <a:srgbClr val="000000"/>
                          </a:solidFill>
                          <a:latin typeface="Calibri"/>
                        </a:rPr>
                        <a:t>25</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200" b="0" i="0" u="none" strike="noStrike" dirty="0">
                          <a:solidFill>
                            <a:srgbClr val="000000"/>
                          </a:solidFill>
                          <a:latin typeface="Calibri"/>
                        </a:rPr>
                        <a:t>kg CO2 eq./kg CH4</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endParaRPr lang="el-G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endParaRPr lang="el-GR"/>
                    </a:p>
                  </a:txBody>
                  <a:tcPr marL="0" marR="0" marT="0"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8874">
                <a:tc>
                  <a:txBody>
                    <a:bodyPr/>
                    <a:lstStyle/>
                    <a:p>
                      <a:pPr algn="l" fontAlgn="b"/>
                      <a:r>
                        <a:rPr lang="en-US" sz="1200" b="0" i="0" u="none" strike="noStrike" dirty="0">
                          <a:solidFill>
                            <a:srgbClr val="000000"/>
                          </a:solidFill>
                          <a:latin typeface="Calibri"/>
                        </a:rPr>
                        <a:t>e </a:t>
                      </a:r>
                      <a:r>
                        <a:rPr lang="en-US" sz="1200" b="0" i="0" u="none" strike="noStrike" baseline="-25000" dirty="0">
                          <a:solidFill>
                            <a:srgbClr val="000000"/>
                          </a:solidFill>
                          <a:latin typeface="Calibri"/>
                        </a:rPr>
                        <a:t>cfc-13</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l-GR" sz="1200" b="0" i="0" u="none" strike="noStrike">
                          <a:solidFill>
                            <a:srgbClr val="000000"/>
                          </a:solidFill>
                          <a:latin typeface="Calibri"/>
                        </a:rPr>
                        <a:t>11000</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b"/>
                      <a:r>
                        <a:rPr lang="en-US" sz="1200" b="0" i="0" u="none" strike="noStrike" dirty="0">
                          <a:solidFill>
                            <a:srgbClr val="000000"/>
                          </a:solidFill>
                          <a:latin typeface="Calibri"/>
                        </a:rPr>
                        <a:t>kg CO2 eq./kg CFC-13</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l-GR"/>
                    </a:p>
                  </a:txBody>
                  <a:tcPr/>
                </a:tc>
                <a:tc>
                  <a:txBody>
                    <a:bodyPr/>
                    <a:lstStyle/>
                    <a:p>
                      <a:endParaRPr lang="el-GR" dirty="0"/>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3" name="TextBox 62"/>
          <p:cNvSpPr txBox="1"/>
          <p:nvPr/>
        </p:nvSpPr>
        <p:spPr>
          <a:xfrm>
            <a:off x="2204606" y="6444044"/>
            <a:ext cx="3133935" cy="369332"/>
          </a:xfrm>
          <a:prstGeom prst="rect">
            <a:avLst/>
          </a:prstGeom>
          <a:noFill/>
        </p:spPr>
        <p:txBody>
          <a:bodyPr wrap="none" rtlCol="0">
            <a:spAutoFit/>
          </a:bodyPr>
          <a:lstStyle/>
          <a:p>
            <a:r>
              <a:rPr lang="el-GR" dirty="0">
                <a:solidFill>
                  <a:srgbClr val="FF0000"/>
                </a:solidFill>
              </a:rPr>
              <a:t>Πόσο είναι το συνολικό </a:t>
            </a:r>
            <a:r>
              <a:rPr lang="en-US" dirty="0">
                <a:solidFill>
                  <a:srgbClr val="FF0000"/>
                </a:solidFill>
              </a:rPr>
              <a:t>GWP?</a:t>
            </a: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blinds(horizontal)">
                                      <p:cBhvr>
                                        <p:cTn id="11" dur="500"/>
                                        <p:tgtEl>
                                          <p:spTgt spid="54"/>
                                        </p:tgtEl>
                                      </p:cBhvr>
                                    </p:animEffect>
                                  </p:childTnLst>
                                </p:cTn>
                              </p:par>
                              <p:par>
                                <p:cTn id="12" presetID="3" presetClass="entr" presetSubtype="10" fill="hold"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par>
                                <p:cTn id="15" presetID="3" presetClass="entr" presetSubtype="1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linds(horizontal)">
                                      <p:cBhvr>
                                        <p:cTn id="25" dur="500"/>
                                        <p:tgtEl>
                                          <p:spTgt spid="56"/>
                                        </p:tgtEl>
                                      </p:cBhvr>
                                    </p:animEffect>
                                  </p:childTnLst>
                                </p:cTn>
                              </p:par>
                              <p:par>
                                <p:cTn id="26" presetID="3" presetClass="entr" presetSubtype="1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linds(horizontal)">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9" grpId="0" animBg="1"/>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7608" y="1916832"/>
            <a:ext cx="2016224"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5" name="Straight Arrow Connector 4"/>
          <p:cNvCxnSpPr/>
          <p:nvPr/>
        </p:nvCxnSpPr>
        <p:spPr>
          <a:xfrm>
            <a:off x="1559496" y="2492896"/>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631504" y="5013176"/>
            <a:ext cx="9361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59496" y="1916832"/>
            <a:ext cx="936104" cy="504056"/>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Πρώτες Υλες</a:t>
            </a:r>
          </a:p>
        </p:txBody>
      </p:sp>
      <p:sp>
        <p:nvSpPr>
          <p:cNvPr id="8" name="Rectangle 7"/>
          <p:cNvSpPr/>
          <p:nvPr/>
        </p:nvSpPr>
        <p:spPr>
          <a:xfrm>
            <a:off x="1631504" y="4581128"/>
            <a:ext cx="1008112"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rPr>
              <a:t>Ενέργεια</a:t>
            </a:r>
          </a:p>
        </p:txBody>
      </p:sp>
      <p:sp>
        <p:nvSpPr>
          <p:cNvPr id="9" name="Rectangle 8"/>
          <p:cNvSpPr/>
          <p:nvPr/>
        </p:nvSpPr>
        <p:spPr>
          <a:xfrm>
            <a:off x="2783632" y="2060848"/>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Coal Production</a:t>
            </a:r>
            <a:endParaRPr lang="el-GR" sz="1600" dirty="0">
              <a:solidFill>
                <a:schemeClr val="tx1"/>
              </a:solidFill>
            </a:endParaRPr>
          </a:p>
        </p:txBody>
      </p:sp>
      <p:sp>
        <p:nvSpPr>
          <p:cNvPr id="10" name="Rectangle 9"/>
          <p:cNvSpPr/>
          <p:nvPr/>
        </p:nvSpPr>
        <p:spPr>
          <a:xfrm>
            <a:off x="2783632" y="2852936"/>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Transport</a:t>
            </a:r>
            <a:endParaRPr lang="el-GR" sz="1600" dirty="0">
              <a:solidFill>
                <a:schemeClr val="tx1"/>
              </a:solidFill>
            </a:endParaRPr>
          </a:p>
        </p:txBody>
      </p:sp>
      <p:sp>
        <p:nvSpPr>
          <p:cNvPr id="11" name="Rectangle 10"/>
          <p:cNvSpPr/>
          <p:nvPr/>
        </p:nvSpPr>
        <p:spPr>
          <a:xfrm>
            <a:off x="2783632" y="3717032"/>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Electricity generation</a:t>
            </a:r>
            <a:endParaRPr lang="el-GR" sz="1600" dirty="0">
              <a:solidFill>
                <a:schemeClr val="tx1"/>
              </a:solidFill>
            </a:endParaRPr>
          </a:p>
        </p:txBody>
      </p:sp>
      <p:sp>
        <p:nvSpPr>
          <p:cNvPr id="12" name="Rectangle 11"/>
          <p:cNvSpPr/>
          <p:nvPr/>
        </p:nvSpPr>
        <p:spPr>
          <a:xfrm>
            <a:off x="2783632" y="4653136"/>
            <a:ext cx="1489256" cy="576064"/>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Electricity distribution</a:t>
            </a:r>
            <a:endParaRPr lang="el-GR" sz="1600" dirty="0">
              <a:solidFill>
                <a:schemeClr val="tx1"/>
              </a:solidFill>
            </a:endParaRPr>
          </a:p>
        </p:txBody>
      </p:sp>
      <p:grpSp>
        <p:nvGrpSpPr>
          <p:cNvPr id="13" name="Group 12"/>
          <p:cNvGrpSpPr/>
          <p:nvPr/>
        </p:nvGrpSpPr>
        <p:grpSpPr>
          <a:xfrm>
            <a:off x="4295800" y="1988840"/>
            <a:ext cx="2232248" cy="3096344"/>
            <a:chOff x="3419872" y="2420888"/>
            <a:chExt cx="2232248" cy="3096344"/>
          </a:xfrm>
        </p:grpSpPr>
        <p:cxnSp>
          <p:nvCxnSpPr>
            <p:cNvPr id="14" name="Straight Arrow Connector 13"/>
            <p:cNvCxnSpPr/>
            <p:nvPr/>
          </p:nvCxnSpPr>
          <p:spPr>
            <a:xfrm>
              <a:off x="3419872" y="2924944"/>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19872" y="3717032"/>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9872" y="4581128"/>
              <a:ext cx="172819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19872" y="5517232"/>
              <a:ext cx="19442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63888" y="2420888"/>
              <a:ext cx="1872208" cy="432048"/>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bco2,1=1kg/MW</a:t>
              </a:r>
              <a:endParaRPr lang="el-GR" sz="1600" dirty="0">
                <a:solidFill>
                  <a:schemeClr val="tx1"/>
                </a:solidFill>
              </a:endParaRPr>
            </a:p>
          </p:txBody>
        </p:sp>
        <p:sp>
          <p:nvSpPr>
            <p:cNvPr id="19" name="Rectangle 18"/>
            <p:cNvSpPr/>
            <p:nvPr/>
          </p:nvSpPr>
          <p:spPr>
            <a:xfrm>
              <a:off x="3635896" y="3212976"/>
              <a:ext cx="2016224" cy="432048"/>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bco2,2=0.2kg/MW</a:t>
              </a:r>
              <a:endParaRPr lang="el-GR" sz="1600" dirty="0">
                <a:solidFill>
                  <a:schemeClr val="tx1"/>
                </a:solidFill>
              </a:endParaRPr>
            </a:p>
          </p:txBody>
        </p:sp>
        <p:sp>
          <p:nvSpPr>
            <p:cNvPr id="20" name="Rectangle 19"/>
            <p:cNvSpPr/>
            <p:nvPr/>
          </p:nvSpPr>
          <p:spPr>
            <a:xfrm>
              <a:off x="3491880" y="4149080"/>
              <a:ext cx="2016224"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bco2,3=3kg/MW</a:t>
              </a:r>
              <a:endParaRPr lang="el-GR" sz="1600" dirty="0">
                <a:solidFill>
                  <a:schemeClr val="tx1"/>
                </a:solidFill>
              </a:endParaRPr>
            </a:p>
          </p:txBody>
        </p:sp>
        <p:sp>
          <p:nvSpPr>
            <p:cNvPr id="21" name="Rectangle 20"/>
            <p:cNvSpPr/>
            <p:nvPr/>
          </p:nvSpPr>
          <p:spPr>
            <a:xfrm>
              <a:off x="3635896" y="5085184"/>
              <a:ext cx="2016224" cy="360040"/>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bco2,4=0.02kg/MW</a:t>
              </a:r>
              <a:endParaRPr lang="el-GR" sz="1600" dirty="0">
                <a:solidFill>
                  <a:schemeClr val="tx1"/>
                </a:solidFill>
              </a:endParaRPr>
            </a:p>
          </p:txBody>
        </p:sp>
      </p:grpSp>
      <p:sp>
        <p:nvSpPr>
          <p:cNvPr id="22" name="Rounded Rectangle 21"/>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23" name="Rounded Rectangle 22"/>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24" name="Rounded Rectangle 23"/>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25" name="Rounded Rectangle 24"/>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26" name="Down Arrow 25"/>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Down Arrow 26"/>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Down Arrow 31"/>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Down Arrow 32"/>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Down Arrow 33"/>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Down Arrow 34"/>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Title 1"/>
          <p:cNvSpPr txBox="1">
            <a:spLocks/>
          </p:cNvSpPr>
          <p:nvPr/>
        </p:nvSpPr>
        <p:spPr>
          <a:xfrm>
            <a:off x="1981200" y="116632"/>
            <a:ext cx="8229600" cy="648072"/>
          </a:xfrm>
          <a:prstGeom prst="rect">
            <a:avLst/>
          </a:prstGeom>
        </p:spPr>
        <p:txBody>
          <a:bodyPr vert="horz" lIns="0" rIns="0" bIns="0" anchor="b">
            <a:normAutofit fontScale="90000" lnSpcReduction="20000"/>
          </a:bodyPr>
          <a:lstStyle/>
          <a:p>
            <a:pPr defTabSz="914400">
              <a:spcBef>
                <a:spcPct val="0"/>
              </a:spcBef>
              <a:defRPr/>
            </a:pPr>
            <a:r>
              <a:rPr lang="el-GR" sz="5000" dirty="0">
                <a:solidFill>
                  <a:schemeClr val="tx2"/>
                </a:solidFill>
                <a:latin typeface="+mj-lt"/>
                <a:ea typeface="+mj-ea"/>
                <a:cs typeface="+mj-cs"/>
              </a:rPr>
              <a:t>Πως εφαρμόζουμε μία ΑΚΖ</a:t>
            </a:r>
          </a:p>
        </p:txBody>
      </p:sp>
      <p:sp>
        <p:nvSpPr>
          <p:cNvPr id="37" name="Rectangle 36"/>
          <p:cNvSpPr/>
          <p:nvPr/>
        </p:nvSpPr>
        <p:spPr>
          <a:xfrm>
            <a:off x="1919536" y="836712"/>
            <a:ext cx="6552728" cy="523220"/>
          </a:xfrm>
          <a:prstGeom prst="rect">
            <a:avLst/>
          </a:prstGeom>
        </p:spPr>
        <p:txBody>
          <a:bodyPr wrap="square">
            <a:spAutoFit/>
          </a:bodyPr>
          <a:lstStyle/>
          <a:p>
            <a:r>
              <a:rPr lang="el-GR" sz="2800" dirty="0">
                <a:solidFill>
                  <a:schemeClr val="tx2"/>
                </a:solidFill>
              </a:rPr>
              <a:t>Περιβαλλοντικές Επιπτώσεις </a:t>
            </a:r>
            <a:endParaRPr lang="el-GR" sz="2800" dirty="0"/>
          </a:p>
        </p:txBody>
      </p:sp>
      <p:sp>
        <p:nvSpPr>
          <p:cNvPr id="38" name="TextBox 37"/>
          <p:cNvSpPr txBox="1"/>
          <p:nvPr/>
        </p:nvSpPr>
        <p:spPr>
          <a:xfrm>
            <a:off x="1703512" y="1412777"/>
            <a:ext cx="6207982" cy="461665"/>
          </a:xfrm>
          <a:prstGeom prst="rect">
            <a:avLst/>
          </a:prstGeom>
          <a:noFill/>
        </p:spPr>
        <p:txBody>
          <a:bodyPr wrap="none" rtlCol="0">
            <a:spAutoFit/>
          </a:bodyPr>
          <a:lstStyle/>
          <a:p>
            <a:r>
              <a:rPr lang="el-GR" sz="2400" b="1" dirty="0"/>
              <a:t>Υπολογισμός Περιβαλλοντικών Επιπτώσεων</a:t>
            </a:r>
          </a:p>
        </p:txBody>
      </p:sp>
      <p:cxnSp>
        <p:nvCxnSpPr>
          <p:cNvPr id="39" name="Straight Arrow Connector 38"/>
          <p:cNvCxnSpPr/>
          <p:nvPr/>
        </p:nvCxnSpPr>
        <p:spPr>
          <a:xfrm>
            <a:off x="4295800" y="2564904"/>
            <a:ext cx="2664296"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95800" y="4221088"/>
            <a:ext cx="2664296"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95800" y="3356992"/>
            <a:ext cx="2664296" cy="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60096" y="2348880"/>
            <a:ext cx="2016224" cy="432048"/>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bCH4,1=0,23kg/MW</a:t>
            </a:r>
            <a:endParaRPr lang="el-GR" sz="1600" dirty="0">
              <a:solidFill>
                <a:schemeClr val="tx1"/>
              </a:solidFill>
            </a:endParaRPr>
          </a:p>
        </p:txBody>
      </p:sp>
      <p:sp>
        <p:nvSpPr>
          <p:cNvPr id="43" name="Rectangle 42"/>
          <p:cNvSpPr/>
          <p:nvPr/>
        </p:nvSpPr>
        <p:spPr>
          <a:xfrm>
            <a:off x="6960096" y="3861048"/>
            <a:ext cx="2088232" cy="43204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bCH4,3=0,96kg/MW</a:t>
            </a:r>
            <a:endParaRPr lang="el-GR" sz="1600" dirty="0">
              <a:solidFill>
                <a:schemeClr val="tx1"/>
              </a:solidFill>
            </a:endParaRPr>
          </a:p>
        </p:txBody>
      </p:sp>
      <p:sp>
        <p:nvSpPr>
          <p:cNvPr id="44" name="Rectangle 43"/>
          <p:cNvSpPr/>
          <p:nvPr/>
        </p:nvSpPr>
        <p:spPr>
          <a:xfrm>
            <a:off x="6960096" y="3140968"/>
            <a:ext cx="2448272" cy="432048"/>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bcfc-13,2=0,00016kg/MW</a:t>
            </a:r>
            <a:endParaRPr lang="el-GR" sz="1600" dirty="0">
              <a:solidFill>
                <a:schemeClr val="tx1"/>
              </a:solidFill>
            </a:endParaRPr>
          </a:p>
        </p:txBody>
      </p:sp>
      <p:pic>
        <p:nvPicPr>
          <p:cNvPr id="46" name="Picture 1"/>
          <p:cNvPicPr>
            <a:picLocks noChangeAspect="1" noChangeArrowheads="1"/>
          </p:cNvPicPr>
          <p:nvPr/>
        </p:nvPicPr>
        <p:blipFill>
          <a:blip r:embed="rId2" cstate="print"/>
          <a:srcRect/>
          <a:stretch>
            <a:fillRect/>
          </a:stretch>
        </p:blipFill>
        <p:spPr bwMode="auto">
          <a:xfrm>
            <a:off x="2639616" y="5344817"/>
            <a:ext cx="1905442" cy="432048"/>
          </a:xfrm>
          <a:prstGeom prst="rect">
            <a:avLst/>
          </a:prstGeom>
          <a:noFill/>
        </p:spPr>
      </p:pic>
      <p:sp>
        <p:nvSpPr>
          <p:cNvPr id="47" name="TextBox 46"/>
          <p:cNvSpPr txBox="1"/>
          <p:nvPr/>
        </p:nvSpPr>
        <p:spPr>
          <a:xfrm>
            <a:off x="1708201" y="5848873"/>
            <a:ext cx="8477962" cy="369332"/>
          </a:xfrm>
          <a:prstGeom prst="rect">
            <a:avLst/>
          </a:prstGeom>
          <a:noFill/>
        </p:spPr>
        <p:txBody>
          <a:bodyPr wrap="none" rtlCol="0">
            <a:spAutoFit/>
          </a:bodyPr>
          <a:lstStyle/>
          <a:p>
            <a:r>
              <a:rPr lang="en-US" dirty="0"/>
              <a:t>GWP = 1*1+0,2*1+3*1+0,02*1          +           0,23*25 + 0,96 *25           +          0,00016*11000</a:t>
            </a:r>
            <a:endParaRPr lang="el-GR" dirty="0"/>
          </a:p>
        </p:txBody>
      </p:sp>
      <p:sp>
        <p:nvSpPr>
          <p:cNvPr id="48" name="Rectangle 47"/>
          <p:cNvSpPr/>
          <p:nvPr/>
        </p:nvSpPr>
        <p:spPr>
          <a:xfrm>
            <a:off x="4854430" y="6453336"/>
            <a:ext cx="2825746" cy="369332"/>
          </a:xfrm>
          <a:prstGeom prst="rect">
            <a:avLst/>
          </a:prstGeom>
        </p:spPr>
        <p:txBody>
          <a:bodyPr wrap="square">
            <a:spAutoFit/>
          </a:bodyPr>
          <a:lstStyle/>
          <a:p>
            <a:r>
              <a:rPr lang="en-US" dirty="0"/>
              <a:t>GWP = 35,7 kg-CO2 </a:t>
            </a:r>
            <a:r>
              <a:rPr lang="en-US" dirty="0" err="1"/>
              <a:t>eq</a:t>
            </a:r>
            <a:endParaRPr lang="el-GR" dirty="0"/>
          </a:p>
        </p:txBody>
      </p:sp>
      <p:sp>
        <p:nvSpPr>
          <p:cNvPr id="49" name="Rectangle 48"/>
          <p:cNvSpPr/>
          <p:nvPr/>
        </p:nvSpPr>
        <p:spPr>
          <a:xfrm>
            <a:off x="2495600" y="5817516"/>
            <a:ext cx="2232248" cy="70782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Rectangle 49"/>
          <p:cNvSpPr/>
          <p:nvPr/>
        </p:nvSpPr>
        <p:spPr>
          <a:xfrm>
            <a:off x="5589738" y="5745508"/>
            <a:ext cx="2232248" cy="70782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Rectangle 50"/>
          <p:cNvSpPr/>
          <p:nvPr/>
        </p:nvSpPr>
        <p:spPr>
          <a:xfrm>
            <a:off x="8688288" y="5745508"/>
            <a:ext cx="1840108" cy="70782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TextBox 51"/>
          <p:cNvSpPr txBox="1"/>
          <p:nvPr/>
        </p:nvSpPr>
        <p:spPr>
          <a:xfrm>
            <a:off x="3197721" y="6084004"/>
            <a:ext cx="661078" cy="369332"/>
          </a:xfrm>
          <a:prstGeom prst="rect">
            <a:avLst/>
          </a:prstGeom>
          <a:noFill/>
        </p:spPr>
        <p:txBody>
          <a:bodyPr wrap="none" rtlCol="0">
            <a:spAutoFit/>
          </a:bodyPr>
          <a:lstStyle/>
          <a:p>
            <a:r>
              <a:rPr lang="en-US" dirty="0">
                <a:solidFill>
                  <a:srgbClr val="FF0000"/>
                </a:solidFill>
              </a:rPr>
              <a:t>Bco2</a:t>
            </a:r>
            <a:endParaRPr lang="el-GR" dirty="0">
              <a:solidFill>
                <a:srgbClr val="FF0000"/>
              </a:solidFill>
            </a:endParaRPr>
          </a:p>
        </p:txBody>
      </p:sp>
      <p:sp>
        <p:nvSpPr>
          <p:cNvPr id="53" name="TextBox 52"/>
          <p:cNvSpPr txBox="1"/>
          <p:nvPr/>
        </p:nvSpPr>
        <p:spPr>
          <a:xfrm>
            <a:off x="6348681" y="6093296"/>
            <a:ext cx="683200" cy="369332"/>
          </a:xfrm>
          <a:prstGeom prst="rect">
            <a:avLst/>
          </a:prstGeom>
          <a:noFill/>
        </p:spPr>
        <p:txBody>
          <a:bodyPr wrap="none" rtlCol="0">
            <a:spAutoFit/>
          </a:bodyPr>
          <a:lstStyle/>
          <a:p>
            <a:r>
              <a:rPr lang="en-US" dirty="0">
                <a:solidFill>
                  <a:srgbClr val="FF0000"/>
                </a:solidFill>
              </a:rPr>
              <a:t>Bch4</a:t>
            </a:r>
            <a:endParaRPr lang="el-GR" dirty="0">
              <a:solidFill>
                <a:srgbClr val="FF0000"/>
              </a:solidFill>
            </a:endParaRPr>
          </a:p>
        </p:txBody>
      </p:sp>
      <p:sp>
        <p:nvSpPr>
          <p:cNvPr id="54" name="TextBox 53"/>
          <p:cNvSpPr txBox="1"/>
          <p:nvPr/>
        </p:nvSpPr>
        <p:spPr>
          <a:xfrm>
            <a:off x="9314097" y="6084004"/>
            <a:ext cx="604589" cy="369332"/>
          </a:xfrm>
          <a:prstGeom prst="rect">
            <a:avLst/>
          </a:prstGeom>
          <a:noFill/>
        </p:spPr>
        <p:txBody>
          <a:bodyPr wrap="none" rtlCol="0">
            <a:spAutoFit/>
          </a:bodyPr>
          <a:lstStyle/>
          <a:p>
            <a:r>
              <a:rPr lang="en-US" dirty="0" err="1">
                <a:solidFill>
                  <a:srgbClr val="FF0000"/>
                </a:solidFill>
              </a:rPr>
              <a:t>Bcfc</a:t>
            </a:r>
            <a:endParaRPr lang="el-GR" dirty="0">
              <a:solidFill>
                <a:srgbClr val="FF0000"/>
              </a:solidFill>
            </a:endParaRPr>
          </a:p>
        </p:txBody>
      </p:sp>
    </p:spTree>
    <p:extLst>
      <p:ext uri="{BB962C8B-B14F-4D97-AF65-F5344CB8AC3E}">
        <p14:creationId xmlns:p14="http://schemas.microsoft.com/office/powerpoint/2010/main" val="286383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linds(horizontal)">
                                      <p:cBhvr>
                                        <p:cTn id="11" dur="500"/>
                                        <p:tgtEl>
                                          <p:spTgt spid="42"/>
                                        </p:tgtEl>
                                      </p:cBhvr>
                                    </p:animEffect>
                                  </p:childTnLst>
                                </p:cTn>
                              </p:par>
                              <p:par>
                                <p:cTn id="12" presetID="3" presetClass="entr" presetSubtype="10" fill="hold" nodeType="with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blinds(horizontal)">
                                      <p:cBhvr>
                                        <p:cTn id="14" dur="500"/>
                                        <p:tgtEl>
                                          <p:spTgt spid="39"/>
                                        </p:tgtEl>
                                      </p:cBhvr>
                                    </p:animEffect>
                                  </p:childTnLst>
                                </p:cTn>
                              </p:par>
                              <p:par>
                                <p:cTn id="15" presetID="3" presetClass="entr" presetSubtype="1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linds(horizont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linds(horizontal)">
                                      <p:cBhvr>
                                        <p:cTn id="25" dur="500"/>
                                        <p:tgtEl>
                                          <p:spTgt spid="44"/>
                                        </p:tgtEl>
                                      </p:cBhvr>
                                    </p:animEffect>
                                  </p:childTnLst>
                                </p:cTn>
                              </p:par>
                              <p:par>
                                <p:cTn id="26" presetID="3" presetClass="entr" presetSubtype="1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linds(horizontal)">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44624"/>
            <a:ext cx="7416824" cy="1008112"/>
          </a:xfrm>
        </p:spPr>
        <p:txBody>
          <a:bodyPr>
            <a:noAutofit/>
          </a:bodyPr>
          <a:lstStyle/>
          <a:p>
            <a:r>
              <a:rPr lang="en-US" sz="3200" dirty="0"/>
              <a:t>Case Study: Integrated Biodiesel Plant</a:t>
            </a:r>
            <a:br>
              <a:rPr lang="en-US" sz="3200" dirty="0"/>
            </a:br>
            <a:r>
              <a:rPr lang="en-US" sz="3200" dirty="0"/>
              <a:t>Life Cycle Approach </a:t>
            </a:r>
            <a:r>
              <a:rPr lang="en-US" sz="2800" dirty="0"/>
              <a:t>(gate to gate approach)</a:t>
            </a:r>
            <a:endParaRPr lang="el-GR" sz="2800" dirty="0"/>
          </a:p>
        </p:txBody>
      </p:sp>
      <p:grpSp>
        <p:nvGrpSpPr>
          <p:cNvPr id="3" name="Group 28"/>
          <p:cNvGrpSpPr/>
          <p:nvPr/>
        </p:nvGrpSpPr>
        <p:grpSpPr>
          <a:xfrm>
            <a:off x="2999657" y="2564904"/>
            <a:ext cx="5855523" cy="1739414"/>
            <a:chOff x="653607" y="980728"/>
            <a:chExt cx="7950841" cy="2232248"/>
          </a:xfrm>
        </p:grpSpPr>
        <p:pic>
          <p:nvPicPr>
            <p:cNvPr id="19" name="Picture 3"/>
            <p:cNvPicPr>
              <a:picLocks noChangeAspect="1" noChangeArrowheads="1"/>
            </p:cNvPicPr>
            <p:nvPr/>
          </p:nvPicPr>
          <p:blipFill>
            <a:blip r:embed="rId2" cstate="print"/>
            <a:srcRect/>
            <a:stretch>
              <a:fillRect/>
            </a:stretch>
          </p:blipFill>
          <p:spPr bwMode="auto">
            <a:xfrm>
              <a:off x="711611" y="980728"/>
              <a:ext cx="7892837" cy="2177738"/>
            </a:xfrm>
            <a:prstGeom prst="rect">
              <a:avLst/>
            </a:prstGeom>
            <a:noFill/>
            <a:ln w="9525">
              <a:noFill/>
              <a:miter lim="800000"/>
              <a:headEnd/>
              <a:tailEnd/>
            </a:ln>
          </p:spPr>
        </p:pic>
        <p:grpSp>
          <p:nvGrpSpPr>
            <p:cNvPr id="4" name="Group 50"/>
            <p:cNvGrpSpPr>
              <a:grpSpLocks/>
            </p:cNvGrpSpPr>
            <p:nvPr/>
          </p:nvGrpSpPr>
          <p:grpSpPr bwMode="auto">
            <a:xfrm>
              <a:off x="5684424" y="2058961"/>
              <a:ext cx="2760159" cy="1025053"/>
              <a:chOff x="3606" y="1842"/>
              <a:chExt cx="1951" cy="771"/>
            </a:xfrm>
          </p:grpSpPr>
          <p:sp>
            <p:nvSpPr>
              <p:cNvPr id="35" name="Rectangle 41"/>
              <p:cNvSpPr>
                <a:spLocks noChangeArrowheads="1"/>
              </p:cNvSpPr>
              <p:nvPr/>
            </p:nvSpPr>
            <p:spPr bwMode="auto">
              <a:xfrm>
                <a:off x="3606" y="2069"/>
                <a:ext cx="1951" cy="544"/>
              </a:xfrm>
              <a:prstGeom prst="rect">
                <a:avLst/>
              </a:prstGeom>
              <a:noFill/>
              <a:ln w="9525">
                <a:noFill/>
                <a:miter lim="800000"/>
                <a:headEnd/>
                <a:tailEnd/>
              </a:ln>
            </p:spPr>
            <p:txBody>
              <a:bodyPr wrap="none" anchor="ctr"/>
              <a:lstStyle/>
              <a:p>
                <a:pPr eaLnBrk="1" hangingPunct="1"/>
                <a:endParaRPr lang="el-GR">
                  <a:cs typeface="Arial" charset="0"/>
                </a:endParaRPr>
              </a:p>
            </p:txBody>
          </p:sp>
          <p:sp>
            <p:nvSpPr>
              <p:cNvPr id="36" name="Rectangle 42"/>
              <p:cNvSpPr>
                <a:spLocks noChangeArrowheads="1"/>
              </p:cNvSpPr>
              <p:nvPr/>
            </p:nvSpPr>
            <p:spPr bwMode="auto">
              <a:xfrm>
                <a:off x="4195" y="1842"/>
                <a:ext cx="499" cy="273"/>
              </a:xfrm>
              <a:prstGeom prst="rect">
                <a:avLst/>
              </a:prstGeom>
              <a:noFill/>
              <a:ln w="9525">
                <a:noFill/>
                <a:miter lim="800000"/>
                <a:headEnd/>
                <a:tailEnd/>
              </a:ln>
            </p:spPr>
            <p:txBody>
              <a:bodyPr wrap="none" anchor="ctr"/>
              <a:lstStyle/>
              <a:p>
                <a:pPr eaLnBrk="1" hangingPunct="1"/>
                <a:endParaRPr lang="el-GR">
                  <a:cs typeface="Arial" charset="0"/>
                </a:endParaRPr>
              </a:p>
            </p:txBody>
          </p:sp>
        </p:grpSp>
        <p:sp>
          <p:nvSpPr>
            <p:cNvPr id="21" name="Oval 14"/>
            <p:cNvSpPr>
              <a:spLocks noChangeArrowheads="1"/>
            </p:cNvSpPr>
            <p:nvPr/>
          </p:nvSpPr>
          <p:spPr bwMode="auto">
            <a:xfrm rot="20384985">
              <a:off x="6438029" y="1386911"/>
              <a:ext cx="885457" cy="538511"/>
            </a:xfrm>
            <a:prstGeom prst="ellipse">
              <a:avLst/>
            </a:prstGeom>
            <a:solidFill>
              <a:schemeClr val="accent1">
                <a:alpha val="0"/>
              </a:schemeClr>
            </a:solidFill>
            <a:ln w="15875">
              <a:solidFill>
                <a:srgbClr val="000000"/>
              </a:solidFill>
              <a:round/>
              <a:headEnd/>
              <a:tailEnd/>
            </a:ln>
          </p:spPr>
          <p:txBody>
            <a:bodyPr wrap="none" anchor="ctr"/>
            <a:lstStyle/>
            <a:p>
              <a:pPr eaLnBrk="1" hangingPunct="1"/>
              <a:endParaRPr lang="el-GR">
                <a:cs typeface="Arial" charset="0"/>
              </a:endParaRPr>
            </a:p>
          </p:txBody>
        </p:sp>
        <p:sp>
          <p:nvSpPr>
            <p:cNvPr id="22" name="Oval 9"/>
            <p:cNvSpPr>
              <a:spLocks noChangeArrowheads="1"/>
            </p:cNvSpPr>
            <p:nvPr/>
          </p:nvSpPr>
          <p:spPr bwMode="auto">
            <a:xfrm rot="21032584">
              <a:off x="653607" y="1709299"/>
              <a:ext cx="1015784" cy="530475"/>
            </a:xfrm>
            <a:prstGeom prst="ellipse">
              <a:avLst/>
            </a:prstGeom>
            <a:solidFill>
              <a:schemeClr val="accent1">
                <a:alpha val="0"/>
              </a:schemeClr>
            </a:solidFill>
            <a:ln w="15875">
              <a:solidFill>
                <a:srgbClr val="000000"/>
              </a:solidFill>
              <a:round/>
              <a:headEnd/>
              <a:tailEnd/>
            </a:ln>
          </p:spPr>
          <p:txBody>
            <a:bodyPr wrap="none" anchor="ctr"/>
            <a:lstStyle/>
            <a:p>
              <a:pPr eaLnBrk="1" hangingPunct="1"/>
              <a:endParaRPr lang="el-GR">
                <a:cs typeface="Arial" charset="0"/>
              </a:endParaRPr>
            </a:p>
          </p:txBody>
        </p:sp>
        <p:sp>
          <p:nvSpPr>
            <p:cNvPr id="23" name="Rectangle 7"/>
            <p:cNvSpPr>
              <a:spLocks noChangeArrowheads="1"/>
            </p:cNvSpPr>
            <p:nvPr/>
          </p:nvSpPr>
          <p:spPr bwMode="auto">
            <a:xfrm>
              <a:off x="2475793" y="2060290"/>
              <a:ext cx="705955" cy="301799"/>
            </a:xfrm>
            <a:prstGeom prst="rect">
              <a:avLst/>
            </a:prstGeom>
            <a:solidFill>
              <a:schemeClr val="accent1">
                <a:alpha val="0"/>
              </a:schemeClr>
            </a:solidFill>
            <a:ln w="9525">
              <a:noFill/>
              <a:miter lim="800000"/>
              <a:headEnd/>
              <a:tailEnd/>
            </a:ln>
          </p:spPr>
          <p:txBody>
            <a:bodyPr wrap="none" anchor="ctr"/>
            <a:lstStyle/>
            <a:p>
              <a:pPr algn="ctr" eaLnBrk="1" hangingPunct="1"/>
              <a:r>
                <a:rPr lang="en-US" sz="1400" b="1" dirty="0">
                  <a:solidFill>
                    <a:srgbClr val="06060A"/>
                  </a:solidFill>
                  <a:latin typeface="Vrinda" pitchFamily="2" charset="0"/>
                  <a:cs typeface="Arial" charset="0"/>
                </a:rPr>
                <a:t>oil</a:t>
              </a:r>
              <a:endParaRPr lang="el-GR" sz="1400" b="1" dirty="0">
                <a:solidFill>
                  <a:srgbClr val="06060A"/>
                </a:solidFill>
                <a:latin typeface="Vrinda" pitchFamily="2" charset="0"/>
                <a:cs typeface="Arial" charset="0"/>
              </a:endParaRPr>
            </a:p>
          </p:txBody>
        </p:sp>
        <p:grpSp>
          <p:nvGrpSpPr>
            <p:cNvPr id="5" name="Group 62"/>
            <p:cNvGrpSpPr>
              <a:grpSpLocks/>
            </p:cNvGrpSpPr>
            <p:nvPr/>
          </p:nvGrpSpPr>
          <p:grpSpPr bwMode="auto">
            <a:xfrm>
              <a:off x="5589636" y="2186594"/>
              <a:ext cx="2951149" cy="1026382"/>
              <a:chOff x="3606" y="2341"/>
              <a:chExt cx="2086" cy="772"/>
            </a:xfrm>
          </p:grpSpPr>
          <p:sp>
            <p:nvSpPr>
              <p:cNvPr id="33" name="Rectangle 60"/>
              <p:cNvSpPr>
                <a:spLocks noChangeArrowheads="1"/>
              </p:cNvSpPr>
              <p:nvPr/>
            </p:nvSpPr>
            <p:spPr bwMode="auto">
              <a:xfrm>
                <a:off x="3606" y="2478"/>
                <a:ext cx="2086" cy="635"/>
              </a:xfrm>
              <a:prstGeom prst="rect">
                <a:avLst/>
              </a:prstGeom>
              <a:solidFill>
                <a:schemeClr val="bg1"/>
              </a:solidFill>
              <a:ln w="9525">
                <a:noFill/>
                <a:miter lim="800000"/>
                <a:headEnd/>
                <a:tailEnd/>
              </a:ln>
            </p:spPr>
            <p:txBody>
              <a:bodyPr wrap="none" anchor="ctr"/>
              <a:lstStyle/>
              <a:p>
                <a:pPr eaLnBrk="1" hangingPunct="1"/>
                <a:endParaRPr lang="el-GR">
                  <a:cs typeface="Arial" charset="0"/>
                </a:endParaRPr>
              </a:p>
            </p:txBody>
          </p:sp>
          <p:sp>
            <p:nvSpPr>
              <p:cNvPr id="34" name="Rectangle 61"/>
              <p:cNvSpPr>
                <a:spLocks noChangeArrowheads="1"/>
              </p:cNvSpPr>
              <p:nvPr/>
            </p:nvSpPr>
            <p:spPr bwMode="auto">
              <a:xfrm>
                <a:off x="4377" y="2341"/>
                <a:ext cx="545" cy="317"/>
              </a:xfrm>
              <a:prstGeom prst="rect">
                <a:avLst/>
              </a:prstGeom>
              <a:solidFill>
                <a:schemeClr val="bg1"/>
              </a:solidFill>
              <a:ln w="9525">
                <a:noFill/>
                <a:miter lim="800000"/>
                <a:headEnd/>
                <a:tailEnd/>
              </a:ln>
            </p:spPr>
            <p:txBody>
              <a:bodyPr wrap="none" anchor="ctr"/>
              <a:lstStyle/>
              <a:p>
                <a:pPr eaLnBrk="1" hangingPunct="1"/>
                <a:endParaRPr lang="el-GR">
                  <a:cs typeface="Arial" charset="0"/>
                </a:endParaRPr>
              </a:p>
            </p:txBody>
          </p:sp>
        </p:grpSp>
        <p:grpSp>
          <p:nvGrpSpPr>
            <p:cNvPr id="6" name="Group 63"/>
            <p:cNvGrpSpPr>
              <a:grpSpLocks/>
            </p:cNvGrpSpPr>
            <p:nvPr/>
          </p:nvGrpSpPr>
          <p:grpSpPr bwMode="auto">
            <a:xfrm>
              <a:off x="6230514" y="2307579"/>
              <a:ext cx="192405" cy="361627"/>
              <a:chOff x="2880" y="2795"/>
              <a:chExt cx="136" cy="272"/>
            </a:xfrm>
          </p:grpSpPr>
          <p:sp>
            <p:nvSpPr>
              <p:cNvPr id="31" name="Line 43"/>
              <p:cNvSpPr>
                <a:spLocks noChangeShapeType="1"/>
              </p:cNvSpPr>
              <p:nvPr/>
            </p:nvSpPr>
            <p:spPr bwMode="auto">
              <a:xfrm>
                <a:off x="2880" y="2795"/>
                <a:ext cx="0" cy="272"/>
              </a:xfrm>
              <a:prstGeom prst="line">
                <a:avLst/>
              </a:prstGeom>
              <a:noFill/>
              <a:ln w="9525">
                <a:solidFill>
                  <a:srgbClr val="06060A"/>
                </a:solidFill>
                <a:round/>
                <a:headEnd/>
                <a:tailEnd/>
              </a:ln>
            </p:spPr>
            <p:txBody>
              <a:bodyPr/>
              <a:lstStyle/>
              <a:p>
                <a:endParaRPr lang="el-GR"/>
              </a:p>
            </p:txBody>
          </p:sp>
          <p:sp>
            <p:nvSpPr>
              <p:cNvPr id="32" name="Line 44"/>
              <p:cNvSpPr>
                <a:spLocks noChangeShapeType="1"/>
              </p:cNvSpPr>
              <p:nvPr/>
            </p:nvSpPr>
            <p:spPr bwMode="auto">
              <a:xfrm>
                <a:off x="2880" y="3067"/>
                <a:ext cx="136" cy="0"/>
              </a:xfrm>
              <a:prstGeom prst="line">
                <a:avLst/>
              </a:prstGeom>
              <a:noFill/>
              <a:ln w="9525">
                <a:solidFill>
                  <a:srgbClr val="06060A"/>
                </a:solidFill>
                <a:round/>
                <a:headEnd/>
                <a:tailEnd type="triangle" w="med" len="med"/>
              </a:ln>
            </p:spPr>
            <p:txBody>
              <a:bodyPr/>
              <a:lstStyle/>
              <a:p>
                <a:endParaRPr lang="el-GR"/>
              </a:p>
            </p:txBody>
          </p:sp>
        </p:grpSp>
        <p:sp>
          <p:nvSpPr>
            <p:cNvPr id="28" name="Oval 17"/>
            <p:cNvSpPr>
              <a:spLocks noChangeArrowheads="1"/>
            </p:cNvSpPr>
            <p:nvPr/>
          </p:nvSpPr>
          <p:spPr bwMode="auto">
            <a:xfrm>
              <a:off x="6487997" y="2420889"/>
              <a:ext cx="1596515" cy="473349"/>
            </a:xfrm>
            <a:prstGeom prst="ellipse">
              <a:avLst/>
            </a:prstGeom>
            <a:solidFill>
              <a:schemeClr val="accent1">
                <a:alpha val="0"/>
              </a:schemeClr>
            </a:solidFill>
            <a:ln w="15875">
              <a:solidFill>
                <a:srgbClr val="000000"/>
              </a:solidFill>
              <a:round/>
              <a:headEnd/>
              <a:tailEnd/>
            </a:ln>
          </p:spPr>
          <p:txBody>
            <a:bodyPr wrap="none" anchor="ctr"/>
            <a:lstStyle/>
            <a:p>
              <a:pPr eaLnBrk="1" hangingPunct="1"/>
              <a:endParaRPr lang="el-GR">
                <a:cs typeface="Arial" charset="0"/>
              </a:endParaRPr>
            </a:p>
          </p:txBody>
        </p:sp>
        <p:sp>
          <p:nvSpPr>
            <p:cNvPr id="29" name="Rectangle 28"/>
            <p:cNvSpPr>
              <a:spLocks noChangeArrowheads="1"/>
            </p:cNvSpPr>
            <p:nvPr/>
          </p:nvSpPr>
          <p:spPr bwMode="auto">
            <a:xfrm>
              <a:off x="6700270" y="2459292"/>
              <a:ext cx="1188692" cy="401341"/>
            </a:xfrm>
            <a:prstGeom prst="rect">
              <a:avLst/>
            </a:prstGeom>
            <a:solidFill>
              <a:schemeClr val="accent1">
                <a:alpha val="0"/>
              </a:schemeClr>
            </a:solidFill>
            <a:ln w="9525">
              <a:noFill/>
              <a:miter lim="800000"/>
              <a:headEnd/>
              <a:tailEnd/>
            </a:ln>
          </p:spPr>
          <p:txBody>
            <a:bodyPr wrap="none" anchor="ctr"/>
            <a:lstStyle/>
            <a:p>
              <a:pPr algn="ctr" eaLnBrk="1" hangingPunct="1"/>
              <a:r>
                <a:rPr lang="en-US" sz="1000" b="1" dirty="0">
                  <a:latin typeface="Verdana" pitchFamily="34" charset="0"/>
                  <a:cs typeface="Arial" charset="0"/>
                </a:rPr>
                <a:t>Crude Glycerol</a:t>
              </a:r>
              <a:endParaRPr lang="el-GR" sz="1000" b="1" dirty="0">
                <a:latin typeface="Verdana" pitchFamily="34" charset="0"/>
                <a:cs typeface="Arial" charset="0"/>
              </a:endParaRPr>
            </a:p>
          </p:txBody>
        </p:sp>
        <p:sp>
          <p:nvSpPr>
            <p:cNvPr id="30" name="Oval 9"/>
            <p:cNvSpPr>
              <a:spLocks noChangeArrowheads="1"/>
            </p:cNvSpPr>
            <p:nvPr/>
          </p:nvSpPr>
          <p:spPr bwMode="auto">
            <a:xfrm rot="21032584">
              <a:off x="2571527" y="2031452"/>
              <a:ext cx="541415" cy="274816"/>
            </a:xfrm>
            <a:prstGeom prst="ellipse">
              <a:avLst/>
            </a:prstGeom>
            <a:solidFill>
              <a:schemeClr val="accent1">
                <a:alpha val="0"/>
              </a:schemeClr>
            </a:solidFill>
            <a:ln w="15875">
              <a:solidFill>
                <a:srgbClr val="000000"/>
              </a:solidFill>
              <a:round/>
              <a:headEnd/>
              <a:tailEnd/>
            </a:ln>
          </p:spPr>
          <p:txBody>
            <a:bodyPr wrap="none" anchor="ctr"/>
            <a:lstStyle/>
            <a:p>
              <a:pPr eaLnBrk="1" hangingPunct="1"/>
              <a:endParaRPr lang="el-GR">
                <a:cs typeface="Arial" charset="0"/>
              </a:endParaRPr>
            </a:p>
          </p:txBody>
        </p:sp>
      </p:grpSp>
      <p:grpSp>
        <p:nvGrpSpPr>
          <p:cNvPr id="7" name="Group 72"/>
          <p:cNvGrpSpPr/>
          <p:nvPr/>
        </p:nvGrpSpPr>
        <p:grpSpPr>
          <a:xfrm>
            <a:off x="2950524" y="1988840"/>
            <a:ext cx="7609973" cy="1675348"/>
            <a:chOff x="1426523" y="1988840"/>
            <a:chExt cx="7609973" cy="1675348"/>
          </a:xfrm>
        </p:grpSpPr>
        <p:cxnSp>
          <p:nvCxnSpPr>
            <p:cNvPr id="49" name="Straight Arrow Connector 48"/>
            <p:cNvCxnSpPr/>
            <p:nvPr/>
          </p:nvCxnSpPr>
          <p:spPr>
            <a:xfrm>
              <a:off x="1570539" y="2276872"/>
              <a:ext cx="0" cy="86409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578651" y="2060848"/>
              <a:ext cx="0" cy="86409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298731" y="1988840"/>
              <a:ext cx="0" cy="86409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22867" y="2060848"/>
              <a:ext cx="0" cy="864096"/>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26523" y="3140968"/>
              <a:ext cx="864096" cy="523220"/>
            </a:xfrm>
            <a:prstGeom prst="rect">
              <a:avLst/>
            </a:prstGeom>
            <a:noFill/>
          </p:spPr>
          <p:txBody>
            <a:bodyPr wrap="square" rtlCol="0">
              <a:spAutoFit/>
            </a:bodyPr>
            <a:lstStyle/>
            <a:p>
              <a:r>
                <a:rPr lang="en-US" sz="1400" dirty="0">
                  <a:solidFill>
                    <a:schemeClr val="accent1">
                      <a:lumMod val="75000"/>
                    </a:schemeClr>
                  </a:solidFill>
                </a:rPr>
                <a:t>CO</a:t>
              </a:r>
              <a:r>
                <a:rPr lang="en-US" sz="1200" dirty="0">
                  <a:solidFill>
                    <a:schemeClr val="accent1">
                      <a:lumMod val="75000"/>
                    </a:schemeClr>
                  </a:solidFill>
                </a:rPr>
                <a:t>2</a:t>
              </a:r>
              <a:r>
                <a:rPr lang="en-US" sz="1400" dirty="0">
                  <a:solidFill>
                    <a:schemeClr val="accent1">
                      <a:lumMod val="75000"/>
                    </a:schemeClr>
                  </a:solidFill>
                </a:rPr>
                <a:t>, CH</a:t>
              </a:r>
              <a:r>
                <a:rPr lang="en-US" sz="1200" dirty="0">
                  <a:solidFill>
                    <a:schemeClr val="accent1">
                      <a:lumMod val="75000"/>
                    </a:schemeClr>
                  </a:solidFill>
                </a:rPr>
                <a:t>4</a:t>
              </a:r>
              <a:endParaRPr lang="el-GR" sz="1400" dirty="0">
                <a:solidFill>
                  <a:schemeClr val="accent1">
                    <a:lumMod val="75000"/>
                  </a:schemeClr>
                </a:solidFill>
              </a:endParaRPr>
            </a:p>
          </p:txBody>
        </p:sp>
        <p:sp>
          <p:nvSpPr>
            <p:cNvPr id="65" name="TextBox 64"/>
            <p:cNvSpPr txBox="1"/>
            <p:nvPr/>
          </p:nvSpPr>
          <p:spPr>
            <a:xfrm>
              <a:off x="2290618" y="2924944"/>
              <a:ext cx="553189" cy="307777"/>
            </a:xfrm>
            <a:prstGeom prst="rect">
              <a:avLst/>
            </a:prstGeom>
            <a:noFill/>
          </p:spPr>
          <p:txBody>
            <a:bodyPr wrap="square" rtlCol="0">
              <a:spAutoFit/>
            </a:bodyPr>
            <a:lstStyle/>
            <a:p>
              <a:r>
                <a:rPr lang="en-US" sz="1400" dirty="0">
                  <a:solidFill>
                    <a:schemeClr val="accent1">
                      <a:lumMod val="75000"/>
                    </a:schemeClr>
                  </a:solidFill>
                </a:rPr>
                <a:t>CO</a:t>
              </a:r>
              <a:r>
                <a:rPr lang="en-US" sz="1200" dirty="0">
                  <a:solidFill>
                    <a:schemeClr val="accent1">
                      <a:lumMod val="75000"/>
                    </a:schemeClr>
                  </a:solidFill>
                </a:rPr>
                <a:t>2</a:t>
              </a:r>
              <a:endParaRPr lang="el-GR" sz="1400" dirty="0">
                <a:solidFill>
                  <a:schemeClr val="accent1">
                    <a:lumMod val="75000"/>
                  </a:schemeClr>
                </a:solidFill>
              </a:endParaRPr>
            </a:p>
          </p:txBody>
        </p:sp>
        <p:sp>
          <p:nvSpPr>
            <p:cNvPr id="66" name="TextBox 65"/>
            <p:cNvSpPr txBox="1"/>
            <p:nvPr/>
          </p:nvSpPr>
          <p:spPr>
            <a:xfrm>
              <a:off x="3154714" y="2852936"/>
              <a:ext cx="625197" cy="307777"/>
            </a:xfrm>
            <a:prstGeom prst="rect">
              <a:avLst/>
            </a:prstGeom>
            <a:noFill/>
          </p:spPr>
          <p:txBody>
            <a:bodyPr wrap="square" rtlCol="0">
              <a:spAutoFit/>
            </a:bodyPr>
            <a:lstStyle/>
            <a:p>
              <a:r>
                <a:rPr lang="en-US" sz="1400" dirty="0">
                  <a:solidFill>
                    <a:schemeClr val="accent1">
                      <a:lumMod val="75000"/>
                    </a:schemeClr>
                  </a:solidFill>
                </a:rPr>
                <a:t>CO</a:t>
              </a:r>
              <a:r>
                <a:rPr lang="en-US" sz="1200" dirty="0">
                  <a:solidFill>
                    <a:schemeClr val="accent1">
                      <a:lumMod val="75000"/>
                    </a:schemeClr>
                  </a:solidFill>
                </a:rPr>
                <a:t>2</a:t>
              </a:r>
              <a:endParaRPr lang="el-GR" sz="1400" dirty="0">
                <a:solidFill>
                  <a:schemeClr val="accent1">
                    <a:lumMod val="75000"/>
                  </a:schemeClr>
                </a:solidFill>
              </a:endParaRPr>
            </a:p>
          </p:txBody>
        </p:sp>
        <p:sp>
          <p:nvSpPr>
            <p:cNvPr id="67" name="TextBox 66"/>
            <p:cNvSpPr txBox="1"/>
            <p:nvPr/>
          </p:nvSpPr>
          <p:spPr>
            <a:xfrm>
              <a:off x="4378850" y="2924944"/>
              <a:ext cx="625197" cy="307777"/>
            </a:xfrm>
            <a:prstGeom prst="rect">
              <a:avLst/>
            </a:prstGeom>
            <a:noFill/>
          </p:spPr>
          <p:txBody>
            <a:bodyPr wrap="square" rtlCol="0">
              <a:spAutoFit/>
            </a:bodyPr>
            <a:lstStyle/>
            <a:p>
              <a:r>
                <a:rPr lang="en-US" sz="1400" dirty="0">
                  <a:solidFill>
                    <a:schemeClr val="accent1">
                      <a:lumMod val="75000"/>
                    </a:schemeClr>
                  </a:solidFill>
                </a:rPr>
                <a:t>CH</a:t>
              </a:r>
              <a:r>
                <a:rPr lang="en-US" sz="1200" dirty="0">
                  <a:solidFill>
                    <a:schemeClr val="accent1">
                      <a:lumMod val="75000"/>
                    </a:schemeClr>
                  </a:solidFill>
                </a:rPr>
                <a:t>4</a:t>
              </a:r>
              <a:endParaRPr lang="el-GR" sz="1400" dirty="0">
                <a:solidFill>
                  <a:schemeClr val="accent1">
                    <a:lumMod val="75000"/>
                  </a:schemeClr>
                </a:solidFill>
              </a:endParaRPr>
            </a:p>
          </p:txBody>
        </p:sp>
        <p:sp>
          <p:nvSpPr>
            <p:cNvPr id="68" name="TextBox 67"/>
            <p:cNvSpPr txBox="1"/>
            <p:nvPr/>
          </p:nvSpPr>
          <p:spPr>
            <a:xfrm>
              <a:off x="5364088" y="2708921"/>
              <a:ext cx="3672408" cy="338554"/>
            </a:xfrm>
            <a:prstGeom prst="rect">
              <a:avLst/>
            </a:prstGeom>
            <a:noFill/>
            <a:ln w="15875">
              <a:solidFill>
                <a:schemeClr val="accent1">
                  <a:lumMod val="75000"/>
                </a:schemeClr>
              </a:solidFill>
            </a:ln>
          </p:spPr>
          <p:txBody>
            <a:bodyPr wrap="square" rtlCol="0">
              <a:spAutoFit/>
            </a:bodyPr>
            <a:lstStyle/>
            <a:p>
              <a:r>
                <a:rPr lang="en-US" sz="1600" dirty="0">
                  <a:solidFill>
                    <a:schemeClr val="accent1">
                      <a:lumMod val="75000"/>
                    </a:schemeClr>
                  </a:solidFill>
                </a:rPr>
                <a:t>Global Warming Potential: </a:t>
              </a:r>
              <a:r>
                <a:rPr lang="en-US" sz="1600" dirty="0">
                  <a:solidFill>
                    <a:srgbClr val="0070C0"/>
                  </a:solidFill>
                </a:rPr>
                <a:t>∑</a:t>
              </a:r>
              <a:r>
                <a:rPr lang="en-US" sz="1600" dirty="0">
                  <a:solidFill>
                    <a:srgbClr val="00B050"/>
                  </a:solidFill>
                </a:rPr>
                <a:t> </a:t>
              </a:r>
              <a:r>
                <a:rPr lang="en-US" sz="1600" dirty="0">
                  <a:solidFill>
                    <a:schemeClr val="accent1">
                      <a:lumMod val="75000"/>
                    </a:schemeClr>
                  </a:solidFill>
                </a:rPr>
                <a:t>kg CO</a:t>
              </a:r>
              <a:r>
                <a:rPr lang="en-US" sz="1200" dirty="0">
                  <a:solidFill>
                    <a:schemeClr val="accent1">
                      <a:lumMod val="75000"/>
                    </a:schemeClr>
                  </a:solidFill>
                </a:rPr>
                <a:t>2</a:t>
              </a:r>
              <a:r>
                <a:rPr lang="el-GR" sz="1600" dirty="0">
                  <a:solidFill>
                    <a:schemeClr val="accent1">
                      <a:lumMod val="75000"/>
                    </a:schemeClr>
                  </a:solidFill>
                </a:rPr>
                <a:t> </a:t>
              </a:r>
              <a:r>
                <a:rPr lang="en-US" sz="1600" dirty="0" err="1">
                  <a:solidFill>
                    <a:schemeClr val="accent1">
                      <a:lumMod val="75000"/>
                    </a:schemeClr>
                  </a:solidFill>
                </a:rPr>
                <a:t>eq</a:t>
              </a:r>
              <a:endParaRPr lang="el-GR" sz="1600" dirty="0">
                <a:solidFill>
                  <a:schemeClr val="accent1">
                    <a:lumMod val="75000"/>
                  </a:schemeClr>
                </a:solidFill>
              </a:endParaRPr>
            </a:p>
          </p:txBody>
        </p:sp>
      </p:grpSp>
      <p:grpSp>
        <p:nvGrpSpPr>
          <p:cNvPr id="8" name="Group 74"/>
          <p:cNvGrpSpPr/>
          <p:nvPr/>
        </p:nvGrpSpPr>
        <p:grpSpPr>
          <a:xfrm>
            <a:off x="2518476" y="1988841"/>
            <a:ext cx="7825997" cy="1963961"/>
            <a:chOff x="994475" y="1988840"/>
            <a:chExt cx="7825997" cy="1963961"/>
          </a:xfrm>
        </p:grpSpPr>
        <p:cxnSp>
          <p:nvCxnSpPr>
            <p:cNvPr id="41" name="Straight Arrow Connector 40"/>
            <p:cNvCxnSpPr/>
            <p:nvPr/>
          </p:nvCxnSpPr>
          <p:spPr>
            <a:xfrm>
              <a:off x="1282507" y="2276872"/>
              <a:ext cx="0" cy="1368152"/>
            </a:xfrm>
            <a:prstGeom prst="straightConnector1">
              <a:avLst/>
            </a:prstGeom>
            <a:ln w="15875">
              <a:solidFill>
                <a:srgbClr val="F658EB"/>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082707" y="1988840"/>
              <a:ext cx="0" cy="1368152"/>
            </a:xfrm>
            <a:prstGeom prst="straightConnector1">
              <a:avLst/>
            </a:prstGeom>
            <a:ln w="15875">
              <a:solidFill>
                <a:srgbClr val="F658EB"/>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234835" y="2060848"/>
              <a:ext cx="0" cy="1368152"/>
            </a:xfrm>
            <a:prstGeom prst="straightConnector1">
              <a:avLst/>
            </a:prstGeom>
            <a:ln w="15875">
              <a:solidFill>
                <a:srgbClr val="F658EB"/>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94475" y="3645024"/>
              <a:ext cx="576064" cy="307777"/>
            </a:xfrm>
            <a:prstGeom prst="rect">
              <a:avLst/>
            </a:prstGeom>
            <a:noFill/>
          </p:spPr>
          <p:txBody>
            <a:bodyPr wrap="square" rtlCol="0">
              <a:spAutoFit/>
            </a:bodyPr>
            <a:lstStyle/>
            <a:p>
              <a:r>
                <a:rPr lang="en-US" sz="1400" dirty="0">
                  <a:solidFill>
                    <a:srgbClr val="F658EB"/>
                  </a:solidFill>
                </a:rPr>
                <a:t>NO</a:t>
              </a:r>
              <a:r>
                <a:rPr lang="en-US" sz="1100" dirty="0">
                  <a:solidFill>
                    <a:srgbClr val="F658EB"/>
                  </a:solidFill>
                </a:rPr>
                <a:t>3</a:t>
              </a:r>
              <a:endParaRPr lang="el-GR" sz="1400" dirty="0">
                <a:solidFill>
                  <a:srgbClr val="F658EB"/>
                </a:solidFill>
              </a:endParaRPr>
            </a:p>
          </p:txBody>
        </p:sp>
        <p:sp>
          <p:nvSpPr>
            <p:cNvPr id="59" name="TextBox 58"/>
            <p:cNvSpPr txBox="1"/>
            <p:nvPr/>
          </p:nvSpPr>
          <p:spPr>
            <a:xfrm>
              <a:off x="2794675" y="3356992"/>
              <a:ext cx="576064" cy="307777"/>
            </a:xfrm>
            <a:prstGeom prst="rect">
              <a:avLst/>
            </a:prstGeom>
            <a:noFill/>
          </p:spPr>
          <p:txBody>
            <a:bodyPr wrap="square" rtlCol="0">
              <a:spAutoFit/>
            </a:bodyPr>
            <a:lstStyle/>
            <a:p>
              <a:r>
                <a:rPr lang="en-US" sz="1400" dirty="0">
                  <a:solidFill>
                    <a:srgbClr val="F658EB"/>
                  </a:solidFill>
                </a:rPr>
                <a:t>NO</a:t>
              </a:r>
              <a:r>
                <a:rPr lang="en-US" sz="1200" dirty="0">
                  <a:solidFill>
                    <a:srgbClr val="F658EB"/>
                  </a:solidFill>
                </a:rPr>
                <a:t>3</a:t>
              </a:r>
              <a:endParaRPr lang="el-GR" sz="1400" dirty="0">
                <a:solidFill>
                  <a:srgbClr val="F658EB"/>
                </a:solidFill>
              </a:endParaRPr>
            </a:p>
          </p:txBody>
        </p:sp>
        <p:sp>
          <p:nvSpPr>
            <p:cNvPr id="60" name="TextBox 59"/>
            <p:cNvSpPr txBox="1"/>
            <p:nvPr/>
          </p:nvSpPr>
          <p:spPr>
            <a:xfrm>
              <a:off x="3874795" y="3429000"/>
              <a:ext cx="576064" cy="307777"/>
            </a:xfrm>
            <a:prstGeom prst="rect">
              <a:avLst/>
            </a:prstGeom>
            <a:noFill/>
          </p:spPr>
          <p:txBody>
            <a:bodyPr wrap="square" rtlCol="0">
              <a:spAutoFit/>
            </a:bodyPr>
            <a:lstStyle/>
            <a:p>
              <a:r>
                <a:rPr lang="en-US" sz="1400" dirty="0">
                  <a:solidFill>
                    <a:srgbClr val="F658EB"/>
                  </a:solidFill>
                </a:rPr>
                <a:t>NO</a:t>
              </a:r>
              <a:r>
                <a:rPr lang="en-US" sz="1200" dirty="0">
                  <a:solidFill>
                    <a:srgbClr val="F658EB"/>
                  </a:solidFill>
                </a:rPr>
                <a:t>3</a:t>
              </a:r>
              <a:endParaRPr lang="el-GR" sz="1400" dirty="0">
                <a:solidFill>
                  <a:srgbClr val="F658EB"/>
                </a:solidFill>
              </a:endParaRPr>
            </a:p>
          </p:txBody>
        </p:sp>
        <p:sp>
          <p:nvSpPr>
            <p:cNvPr id="69" name="TextBox 68"/>
            <p:cNvSpPr txBox="1"/>
            <p:nvPr/>
          </p:nvSpPr>
          <p:spPr>
            <a:xfrm>
              <a:off x="6084168" y="3212976"/>
              <a:ext cx="2736304" cy="338554"/>
            </a:xfrm>
            <a:prstGeom prst="rect">
              <a:avLst/>
            </a:prstGeom>
            <a:noFill/>
            <a:ln w="15875">
              <a:solidFill>
                <a:srgbClr val="F658EB"/>
              </a:solidFill>
            </a:ln>
          </p:spPr>
          <p:txBody>
            <a:bodyPr wrap="square" rtlCol="0">
              <a:spAutoFit/>
            </a:bodyPr>
            <a:lstStyle/>
            <a:p>
              <a:r>
                <a:rPr lang="en-US" sz="1600" dirty="0" err="1">
                  <a:solidFill>
                    <a:srgbClr val="F658EB"/>
                  </a:solidFill>
                </a:rPr>
                <a:t>Eutrophication</a:t>
              </a:r>
              <a:r>
                <a:rPr lang="en-US" sz="1600" dirty="0">
                  <a:solidFill>
                    <a:srgbClr val="F658EB"/>
                  </a:solidFill>
                </a:rPr>
                <a:t>: ∑ kg NO</a:t>
              </a:r>
              <a:r>
                <a:rPr lang="en-US" sz="1200" dirty="0">
                  <a:solidFill>
                    <a:srgbClr val="F658EB"/>
                  </a:solidFill>
                </a:rPr>
                <a:t>3</a:t>
              </a:r>
              <a:r>
                <a:rPr lang="en-US" sz="1600" dirty="0">
                  <a:solidFill>
                    <a:srgbClr val="F658EB"/>
                  </a:solidFill>
                </a:rPr>
                <a:t> </a:t>
              </a:r>
              <a:r>
                <a:rPr lang="en-US" sz="1600" dirty="0" err="1">
                  <a:solidFill>
                    <a:srgbClr val="F658EB"/>
                  </a:solidFill>
                </a:rPr>
                <a:t>eq</a:t>
              </a:r>
              <a:endParaRPr lang="el-GR" sz="1600" dirty="0">
                <a:solidFill>
                  <a:srgbClr val="F658EB"/>
                </a:solidFill>
              </a:endParaRPr>
            </a:p>
          </p:txBody>
        </p:sp>
      </p:grpSp>
      <p:grpSp>
        <p:nvGrpSpPr>
          <p:cNvPr id="9" name="Group 75"/>
          <p:cNvGrpSpPr/>
          <p:nvPr/>
        </p:nvGrpSpPr>
        <p:grpSpPr>
          <a:xfrm>
            <a:off x="2670876" y="1988840"/>
            <a:ext cx="7529581" cy="2664296"/>
            <a:chOff x="1146875" y="1988840"/>
            <a:chExt cx="7529581" cy="2664296"/>
          </a:xfrm>
        </p:grpSpPr>
        <p:cxnSp>
          <p:nvCxnSpPr>
            <p:cNvPr id="54" name="Straight Arrow Connector 53"/>
            <p:cNvCxnSpPr/>
            <p:nvPr/>
          </p:nvCxnSpPr>
          <p:spPr>
            <a:xfrm>
              <a:off x="1426523" y="2276872"/>
              <a:ext cx="0" cy="2088232"/>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794675" y="2060848"/>
              <a:ext cx="0" cy="2088232"/>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378851" y="1988840"/>
              <a:ext cx="0" cy="2088232"/>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146875" y="4345359"/>
              <a:ext cx="576064" cy="307777"/>
            </a:xfrm>
            <a:prstGeom prst="rect">
              <a:avLst/>
            </a:prstGeom>
            <a:noFill/>
          </p:spPr>
          <p:txBody>
            <a:bodyPr wrap="square" rtlCol="0">
              <a:spAutoFit/>
            </a:bodyPr>
            <a:lstStyle/>
            <a:p>
              <a:r>
                <a:rPr lang="en-US" sz="1400" dirty="0">
                  <a:solidFill>
                    <a:srgbClr val="00B050"/>
                  </a:solidFill>
                </a:rPr>
                <a:t>NO</a:t>
              </a:r>
              <a:r>
                <a:rPr lang="en-US" sz="1100" dirty="0">
                  <a:solidFill>
                    <a:srgbClr val="00B050"/>
                  </a:solidFill>
                </a:rPr>
                <a:t>X</a:t>
              </a:r>
              <a:endParaRPr lang="el-GR" sz="1400" dirty="0">
                <a:solidFill>
                  <a:srgbClr val="00B050"/>
                </a:solidFill>
              </a:endParaRPr>
            </a:p>
          </p:txBody>
        </p:sp>
        <p:sp>
          <p:nvSpPr>
            <p:cNvPr id="62" name="TextBox 61"/>
            <p:cNvSpPr txBox="1"/>
            <p:nvPr/>
          </p:nvSpPr>
          <p:spPr>
            <a:xfrm>
              <a:off x="2290619" y="4149080"/>
              <a:ext cx="936104" cy="307777"/>
            </a:xfrm>
            <a:prstGeom prst="rect">
              <a:avLst/>
            </a:prstGeom>
            <a:noFill/>
          </p:spPr>
          <p:txBody>
            <a:bodyPr wrap="square" rtlCol="0">
              <a:spAutoFit/>
            </a:bodyPr>
            <a:lstStyle/>
            <a:p>
              <a:r>
                <a:rPr lang="en-US" sz="1400" dirty="0">
                  <a:solidFill>
                    <a:srgbClr val="00B050"/>
                  </a:solidFill>
                </a:rPr>
                <a:t>NO</a:t>
              </a:r>
              <a:r>
                <a:rPr lang="en-US" sz="1200" dirty="0">
                  <a:solidFill>
                    <a:srgbClr val="00B050"/>
                  </a:solidFill>
                </a:rPr>
                <a:t>X</a:t>
              </a:r>
              <a:r>
                <a:rPr lang="en-US" sz="1400" dirty="0">
                  <a:solidFill>
                    <a:srgbClr val="00B050"/>
                  </a:solidFill>
                </a:rPr>
                <a:t>, SO</a:t>
              </a:r>
              <a:r>
                <a:rPr lang="en-US" sz="1100" dirty="0">
                  <a:solidFill>
                    <a:srgbClr val="00B050"/>
                  </a:solidFill>
                </a:rPr>
                <a:t>X</a:t>
              </a:r>
              <a:endParaRPr lang="el-GR" sz="1400" dirty="0">
                <a:solidFill>
                  <a:srgbClr val="00B050"/>
                </a:solidFill>
              </a:endParaRPr>
            </a:p>
          </p:txBody>
        </p:sp>
        <p:sp>
          <p:nvSpPr>
            <p:cNvPr id="63" name="TextBox 62"/>
            <p:cNvSpPr txBox="1"/>
            <p:nvPr/>
          </p:nvSpPr>
          <p:spPr>
            <a:xfrm>
              <a:off x="3946803" y="4077072"/>
              <a:ext cx="864096" cy="523220"/>
            </a:xfrm>
            <a:prstGeom prst="rect">
              <a:avLst/>
            </a:prstGeom>
            <a:noFill/>
          </p:spPr>
          <p:txBody>
            <a:bodyPr wrap="square" rtlCol="0">
              <a:spAutoFit/>
            </a:bodyPr>
            <a:lstStyle/>
            <a:p>
              <a:r>
                <a:rPr lang="en-US" sz="1400" dirty="0">
                  <a:solidFill>
                    <a:srgbClr val="00B050"/>
                  </a:solidFill>
                </a:rPr>
                <a:t>NH</a:t>
              </a:r>
              <a:r>
                <a:rPr lang="en-US" sz="1200" dirty="0">
                  <a:solidFill>
                    <a:srgbClr val="00B050"/>
                  </a:solidFill>
                </a:rPr>
                <a:t>3</a:t>
              </a:r>
              <a:r>
                <a:rPr lang="en-US" sz="1400" dirty="0">
                  <a:solidFill>
                    <a:srgbClr val="00B050"/>
                  </a:solidFill>
                </a:rPr>
                <a:t>, SO</a:t>
              </a:r>
              <a:r>
                <a:rPr lang="en-US" sz="1100" dirty="0">
                  <a:solidFill>
                    <a:srgbClr val="00B050"/>
                  </a:solidFill>
                </a:rPr>
                <a:t>X</a:t>
              </a:r>
              <a:endParaRPr lang="el-GR" sz="1400" dirty="0">
                <a:solidFill>
                  <a:srgbClr val="00B050"/>
                </a:solidFill>
              </a:endParaRPr>
            </a:p>
          </p:txBody>
        </p:sp>
        <p:sp>
          <p:nvSpPr>
            <p:cNvPr id="70" name="TextBox 69"/>
            <p:cNvSpPr txBox="1"/>
            <p:nvPr/>
          </p:nvSpPr>
          <p:spPr>
            <a:xfrm>
              <a:off x="6222768" y="3789040"/>
              <a:ext cx="2453688" cy="338554"/>
            </a:xfrm>
            <a:prstGeom prst="rect">
              <a:avLst/>
            </a:prstGeom>
            <a:noFill/>
            <a:ln w="15875">
              <a:solidFill>
                <a:srgbClr val="00B050"/>
              </a:solidFill>
            </a:ln>
          </p:spPr>
          <p:txBody>
            <a:bodyPr wrap="square" rtlCol="0">
              <a:spAutoFit/>
            </a:bodyPr>
            <a:lstStyle/>
            <a:p>
              <a:r>
                <a:rPr lang="en-US" sz="1600" dirty="0">
                  <a:solidFill>
                    <a:srgbClr val="00B050"/>
                  </a:solidFill>
                </a:rPr>
                <a:t>Acidification: ∑kg SO</a:t>
              </a:r>
              <a:r>
                <a:rPr lang="en-US" sz="1200" dirty="0">
                  <a:solidFill>
                    <a:srgbClr val="00B050"/>
                  </a:solidFill>
                </a:rPr>
                <a:t>2</a:t>
              </a:r>
              <a:r>
                <a:rPr lang="en-US" sz="1600" dirty="0">
                  <a:solidFill>
                    <a:srgbClr val="00B050"/>
                  </a:solidFill>
                </a:rPr>
                <a:t> </a:t>
              </a:r>
              <a:r>
                <a:rPr lang="en-US" sz="1600" dirty="0" err="1">
                  <a:solidFill>
                    <a:srgbClr val="00B050"/>
                  </a:solidFill>
                </a:rPr>
                <a:t>eq</a:t>
              </a:r>
              <a:endParaRPr lang="el-GR" sz="1600" dirty="0">
                <a:solidFill>
                  <a:srgbClr val="00B050"/>
                </a:solidFill>
              </a:endParaRPr>
            </a:p>
          </p:txBody>
        </p:sp>
      </p:grpSp>
      <p:sp>
        <p:nvSpPr>
          <p:cNvPr id="71" name="TextBox 70"/>
          <p:cNvSpPr txBox="1"/>
          <p:nvPr/>
        </p:nvSpPr>
        <p:spPr>
          <a:xfrm>
            <a:off x="2999657" y="4643844"/>
            <a:ext cx="3469219" cy="369332"/>
          </a:xfrm>
          <a:prstGeom prst="rect">
            <a:avLst/>
          </a:prstGeom>
          <a:noFill/>
        </p:spPr>
        <p:txBody>
          <a:bodyPr wrap="none" rtlCol="0">
            <a:spAutoFit/>
          </a:bodyPr>
          <a:lstStyle/>
          <a:p>
            <a:r>
              <a:rPr lang="el-GR" dirty="0"/>
              <a:t>Κατηγοριοποίηση των εκπομπών</a:t>
            </a:r>
          </a:p>
        </p:txBody>
      </p:sp>
      <p:sp>
        <p:nvSpPr>
          <p:cNvPr id="72" name="TextBox 71"/>
          <p:cNvSpPr txBox="1"/>
          <p:nvPr/>
        </p:nvSpPr>
        <p:spPr>
          <a:xfrm>
            <a:off x="6960096" y="4582870"/>
            <a:ext cx="3668512" cy="646331"/>
          </a:xfrm>
          <a:prstGeom prst="rect">
            <a:avLst/>
          </a:prstGeom>
          <a:noFill/>
        </p:spPr>
        <p:txBody>
          <a:bodyPr wrap="square" rtlCol="0">
            <a:spAutoFit/>
          </a:bodyPr>
          <a:lstStyle/>
          <a:p>
            <a:pPr algn="ctr"/>
            <a:r>
              <a:rPr lang="el-GR" dirty="0"/>
              <a:t>Χαρακτηρισμός των εκπομπών σε διάφορες κατηγορίες επίπτωσης</a:t>
            </a:r>
          </a:p>
        </p:txBody>
      </p:sp>
      <p:sp>
        <p:nvSpPr>
          <p:cNvPr id="55" name="Rounded Rectangle 54"/>
          <p:cNvSpPr/>
          <p:nvPr/>
        </p:nvSpPr>
        <p:spPr>
          <a:xfrm>
            <a:off x="8688288" y="116632"/>
            <a:ext cx="864096" cy="504056"/>
          </a:xfrm>
          <a:prstGeom prst="roundRect">
            <a:avLst/>
          </a:prstGeom>
          <a:solidFill>
            <a:schemeClr val="accent1">
              <a:lumMod val="60000"/>
              <a:lumOff val="40000"/>
              <a:alpha val="57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b="1" dirty="0"/>
              <a:t>Καθορισμός σκοπού και αντικειμένου</a:t>
            </a:r>
          </a:p>
        </p:txBody>
      </p:sp>
      <p:sp>
        <p:nvSpPr>
          <p:cNvPr id="56" name="Rounded Rectangle 55"/>
          <p:cNvSpPr/>
          <p:nvPr/>
        </p:nvSpPr>
        <p:spPr>
          <a:xfrm>
            <a:off x="8616280" y="836712"/>
            <a:ext cx="904100" cy="504056"/>
          </a:xfrm>
          <a:prstGeom prst="roundRect">
            <a:avLst/>
          </a:prstGeom>
          <a:solidFill>
            <a:schemeClr val="accent1">
              <a:lumMod val="40000"/>
              <a:lumOff val="60000"/>
              <a:alpha val="78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900" b="1" dirty="0"/>
              <a:t>Απογραφή δεδομένων</a:t>
            </a:r>
          </a:p>
        </p:txBody>
      </p:sp>
      <p:sp>
        <p:nvSpPr>
          <p:cNvPr id="73" name="Rounded Rectangle 72"/>
          <p:cNvSpPr/>
          <p:nvPr/>
        </p:nvSpPr>
        <p:spPr>
          <a:xfrm>
            <a:off x="8184232" y="1484784"/>
            <a:ext cx="1336148" cy="5760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a:t>Εκτίμηση επιπτώσεων</a:t>
            </a:r>
          </a:p>
        </p:txBody>
      </p:sp>
      <p:sp>
        <p:nvSpPr>
          <p:cNvPr id="74" name="Rounded Rectangle 73"/>
          <p:cNvSpPr/>
          <p:nvPr/>
        </p:nvSpPr>
        <p:spPr>
          <a:xfrm>
            <a:off x="9712402" y="188639"/>
            <a:ext cx="704078" cy="1800200"/>
          </a:xfrm>
          <a:prstGeom prst="roundRect">
            <a:avLst/>
          </a:prstGeom>
          <a:solidFill>
            <a:schemeClr val="accent1">
              <a:lumMod val="60000"/>
              <a:lumOff val="4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Ερμηνεία</a:t>
            </a:r>
          </a:p>
        </p:txBody>
      </p:sp>
      <p:sp>
        <p:nvSpPr>
          <p:cNvPr id="75" name="Down Arrow 74"/>
          <p:cNvSpPr/>
          <p:nvPr/>
        </p:nvSpPr>
        <p:spPr>
          <a:xfrm>
            <a:off x="8976320"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6" name="Down Arrow 75"/>
          <p:cNvSpPr/>
          <p:nvPr/>
        </p:nvSpPr>
        <p:spPr>
          <a:xfrm rot="10800000">
            <a:off x="9136338" y="664164"/>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8" name="Down Arrow 77"/>
          <p:cNvSpPr/>
          <p:nvPr/>
        </p:nvSpPr>
        <p:spPr>
          <a:xfrm>
            <a:off x="8976320"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9" name="Down Arrow 78"/>
          <p:cNvSpPr/>
          <p:nvPr/>
        </p:nvSpPr>
        <p:spPr>
          <a:xfrm rot="10800000">
            <a:off x="9136338" y="1340768"/>
            <a:ext cx="128014" cy="169830"/>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0" name="Down Arrow 79"/>
          <p:cNvSpPr/>
          <p:nvPr/>
        </p:nvSpPr>
        <p:spPr>
          <a:xfrm rot="16200000">
            <a:off x="9548459" y="94178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1" name="Down Arrow 80"/>
          <p:cNvSpPr/>
          <p:nvPr/>
        </p:nvSpPr>
        <p:spPr>
          <a:xfrm rot="5400000">
            <a:off x="9548459" y="107764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2" name="Down Arrow 81"/>
          <p:cNvSpPr/>
          <p:nvPr/>
        </p:nvSpPr>
        <p:spPr>
          <a:xfrm rot="16200000">
            <a:off x="9548459" y="1558605"/>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3" name="Down Arrow 82"/>
          <p:cNvSpPr/>
          <p:nvPr/>
        </p:nvSpPr>
        <p:spPr>
          <a:xfrm rot="5400000">
            <a:off x="9548459" y="1694469"/>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4" name="Down Arrow 83"/>
          <p:cNvSpPr/>
          <p:nvPr/>
        </p:nvSpPr>
        <p:spPr>
          <a:xfrm rot="16200000">
            <a:off x="9548459" y="262460"/>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Down Arrow 84"/>
          <p:cNvSpPr/>
          <p:nvPr/>
        </p:nvSpPr>
        <p:spPr>
          <a:xfrm rot="5400000">
            <a:off x="9548459" y="398324"/>
            <a:ext cx="135864" cy="192021"/>
          </a:xfrm>
          <a:prstGeom prst="downArrow">
            <a:avLst/>
          </a:prstGeom>
          <a:solidFill>
            <a:schemeClr val="accent1">
              <a:lumMod val="60000"/>
              <a:lumOff val="40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4.44444E-6 L -0.11545 -0.22129 " pathEditMode="relative" rAng="0" ptsTypes="AA">
                                      <p:cBhvr>
                                        <p:cTn id="6" dur="2000" fill="hold"/>
                                        <p:tgtEl>
                                          <p:spTgt spid="3"/>
                                        </p:tgtEl>
                                        <p:attrNameLst>
                                          <p:attrName>ppt_x</p:attrName>
                                          <p:attrName>ppt_y</p:attrName>
                                        </p:attrNameLst>
                                      </p:cBhvr>
                                      <p:rCtr x="-5800" y="-111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352585" y="2595064"/>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Verdana" panose="020B0604030504040204" pitchFamily="34" charset="0"/>
                <a:ea typeface="Verdana" panose="020B0604030504040204" pitchFamily="34" charset="0"/>
                <a:cs typeface="Verdana" panose="020B0604030504040204" pitchFamily="34" charset="0"/>
              </a:rPr>
              <a:t>Ευχαριστώ για την προσοχή σας </a:t>
            </a:r>
            <a:endParaRPr lang="en-US" sz="32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33</a:t>
            </a:fld>
            <a:endParaRPr lang="en-GB"/>
          </a:p>
        </p:txBody>
      </p:sp>
    </p:spTree>
    <p:extLst>
      <p:ext uri="{BB962C8B-B14F-4D97-AF65-F5344CB8AC3E}">
        <p14:creationId xmlns:p14="http://schemas.microsoft.com/office/powerpoint/2010/main" val="21041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EF5BA715-048C-4E89-B4D0-36971781A2E9}"/>
              </a:ext>
            </a:extLst>
          </p:cNvPr>
          <p:cNvSpPr>
            <a:spLocks noGrp="1"/>
          </p:cNvSpPr>
          <p:nvPr>
            <p:ph type="dt" sz="half" idx="10"/>
          </p:nvPr>
        </p:nvSpPr>
        <p:spPr/>
        <p:txBody>
          <a:bodyPr/>
          <a:lstStyle/>
          <a:p>
            <a:fld id="{7585DD16-5072-4530-ADF6-61CE241504B2}" type="datetime1">
              <a:rPr lang="el-GR" smtClean="0"/>
              <a:t>19/11/2021</a:t>
            </a:fld>
            <a:endParaRPr lang="en-GB"/>
          </a:p>
        </p:txBody>
      </p:sp>
      <p:sp>
        <p:nvSpPr>
          <p:cNvPr id="21" name="Slide Number Placeholder 20">
            <a:extLst>
              <a:ext uri="{FF2B5EF4-FFF2-40B4-BE49-F238E27FC236}">
                <a16:creationId xmlns:a16="http://schemas.microsoft.com/office/drawing/2014/main" id="{A45CCDA9-1E4E-461F-9B70-C5DA7DCD9994}"/>
              </a:ext>
            </a:extLst>
          </p:cNvPr>
          <p:cNvSpPr>
            <a:spLocks noGrp="1"/>
          </p:cNvSpPr>
          <p:nvPr>
            <p:ph type="sldNum" sz="quarter" idx="12"/>
          </p:nvPr>
        </p:nvSpPr>
        <p:spPr/>
        <p:txBody>
          <a:bodyPr/>
          <a:lstStyle/>
          <a:p>
            <a:fld id="{060BE2B2-99FD-4D9E-B17B-CAD074BEE313}" type="slidenum">
              <a:rPr lang="en-GB" smtClean="0"/>
              <a:pPr/>
              <a:t>4</a:t>
            </a:fld>
            <a:endParaRPr lang="en-GB"/>
          </a:p>
        </p:txBody>
      </p:sp>
      <p:sp>
        <p:nvSpPr>
          <p:cNvPr id="29" name="TextBox 28">
            <a:extLst>
              <a:ext uri="{FF2B5EF4-FFF2-40B4-BE49-F238E27FC236}">
                <a16:creationId xmlns:a16="http://schemas.microsoft.com/office/drawing/2014/main" id="{9AD2C7C9-D955-4EDA-8F73-9E20AD73A702}"/>
              </a:ext>
            </a:extLst>
          </p:cNvPr>
          <p:cNvSpPr txBox="1"/>
          <p:nvPr/>
        </p:nvSpPr>
        <p:spPr>
          <a:xfrm>
            <a:off x="1717263" y="1132826"/>
            <a:ext cx="8679429" cy="923330"/>
          </a:xfrm>
          <a:prstGeom prst="rect">
            <a:avLst/>
          </a:prstGeom>
          <a:noFill/>
        </p:spPr>
        <p:txBody>
          <a:bodyPr wrap="square">
            <a:spAutoFit/>
          </a:bodyPr>
          <a:lstStyle/>
          <a:p>
            <a:pPr algn="just"/>
            <a:r>
              <a:rPr lang="el-GR" b="1" dirty="0">
                <a:solidFill>
                  <a:srgbClr val="202122"/>
                </a:solidFill>
                <a:latin typeface="Verdana" panose="020B0604030504040204" pitchFamily="34" charset="0"/>
                <a:ea typeface="Verdana" panose="020B0604030504040204" pitchFamily="34" charset="0"/>
              </a:rPr>
              <a:t>Ορισμός</a:t>
            </a:r>
            <a:r>
              <a:rPr lang="en-US" b="1" dirty="0">
                <a:solidFill>
                  <a:srgbClr val="202122"/>
                </a:solidFill>
                <a:latin typeface="Verdana" panose="020B0604030504040204" pitchFamily="34" charset="0"/>
                <a:ea typeface="Verdana" panose="020B0604030504040204" pitchFamily="34" charset="0"/>
              </a:rPr>
              <a:t> </a:t>
            </a:r>
            <a:r>
              <a:rPr lang="en-US" dirty="0">
                <a:solidFill>
                  <a:srgbClr val="202122"/>
                </a:solidFill>
                <a:latin typeface="Verdana" panose="020B0604030504040204" pitchFamily="34" charset="0"/>
                <a:ea typeface="Verdana" panose="020B0604030504040204" pitchFamily="34" charset="0"/>
              </a:rPr>
              <a:t>(</a:t>
            </a:r>
            <a:r>
              <a:rPr lang="en-US" sz="1800" b="0" u="none" strike="noStrike" baseline="0" dirty="0" err="1">
                <a:latin typeface="Verdana" panose="020B0604030504040204" pitchFamily="34" charset="0"/>
                <a:ea typeface="Verdana" panose="020B0604030504040204" pitchFamily="34" charset="0"/>
              </a:rPr>
              <a:t>Bruntland</a:t>
            </a:r>
            <a:r>
              <a:rPr lang="en-US" sz="1800" b="0" u="none" strike="noStrike" baseline="0" dirty="0">
                <a:latin typeface="Verdana" panose="020B0604030504040204" pitchFamily="34" charset="0"/>
                <a:ea typeface="Verdana" panose="020B0604030504040204" pitchFamily="34" charset="0"/>
              </a:rPr>
              <a:t> Commission, 1987)</a:t>
            </a:r>
            <a:r>
              <a:rPr lang="el-GR" b="1" dirty="0">
                <a:solidFill>
                  <a:srgbClr val="202122"/>
                </a:solidFill>
                <a:latin typeface="Verdana" panose="020B0604030504040204" pitchFamily="34" charset="0"/>
                <a:ea typeface="Verdana" panose="020B0604030504040204" pitchFamily="34" charset="0"/>
              </a:rPr>
              <a:t>: </a:t>
            </a:r>
            <a:r>
              <a:rPr lang="el-GR" b="1" i="0" dirty="0">
                <a:solidFill>
                  <a:srgbClr val="202122"/>
                </a:solidFill>
                <a:effectLst/>
                <a:latin typeface="Verdana" panose="020B0604030504040204" pitchFamily="34" charset="0"/>
                <a:ea typeface="Verdana" panose="020B0604030504040204" pitchFamily="34" charset="0"/>
              </a:rPr>
              <a:t>Βιωσιμότητα</a:t>
            </a:r>
            <a:r>
              <a:rPr lang="el-GR" b="0" i="0" dirty="0">
                <a:solidFill>
                  <a:srgbClr val="202122"/>
                </a:solidFill>
                <a:effectLst/>
                <a:latin typeface="Verdana" panose="020B0604030504040204" pitchFamily="34" charset="0"/>
                <a:ea typeface="Verdana" panose="020B0604030504040204" pitchFamily="34" charset="0"/>
              </a:rPr>
              <a:t> </a:t>
            </a:r>
            <a:r>
              <a:rPr lang="el-GR" b="0" i="1" dirty="0">
                <a:solidFill>
                  <a:srgbClr val="202122"/>
                </a:solidFill>
                <a:effectLst/>
                <a:latin typeface="Verdana" panose="020B0604030504040204" pitchFamily="34" charset="0"/>
                <a:ea typeface="Verdana" panose="020B0604030504040204" pitchFamily="34" charset="0"/>
              </a:rPr>
              <a:t>(ή </a:t>
            </a:r>
            <a:r>
              <a:rPr lang="el-GR" b="0" i="1" dirty="0" err="1">
                <a:solidFill>
                  <a:srgbClr val="202122"/>
                </a:solidFill>
                <a:effectLst/>
                <a:latin typeface="Verdana" panose="020B0604030504040204" pitchFamily="34" charset="0"/>
                <a:ea typeface="Verdana" panose="020B0604030504040204" pitchFamily="34" charset="0"/>
              </a:rPr>
              <a:t>αειφορία</a:t>
            </a:r>
            <a:r>
              <a:rPr lang="el-GR" b="0" i="1" dirty="0">
                <a:solidFill>
                  <a:srgbClr val="202122"/>
                </a:solidFill>
                <a:effectLst/>
                <a:latin typeface="Verdana" panose="020B0604030504040204" pitchFamily="34" charset="0"/>
                <a:ea typeface="Verdana" panose="020B0604030504040204" pitchFamily="34" charset="0"/>
              </a:rPr>
              <a:t>) </a:t>
            </a:r>
            <a:r>
              <a:rPr lang="el-GR" i="1" dirty="0">
                <a:solidFill>
                  <a:srgbClr val="202122"/>
                </a:solidFill>
                <a:latin typeface="Verdana" panose="020B0604030504040204" pitchFamily="34" charset="0"/>
                <a:ea typeface="Verdana" panose="020B0604030504040204" pitchFamily="34" charset="0"/>
              </a:rPr>
              <a:t>είναι η </a:t>
            </a:r>
            <a:r>
              <a:rPr lang="el-GR" b="0" i="1" dirty="0">
                <a:solidFill>
                  <a:srgbClr val="202122"/>
                </a:solidFill>
                <a:effectLst/>
                <a:latin typeface="Verdana" panose="020B0604030504040204" pitchFamily="34" charset="0"/>
                <a:ea typeface="Verdana" panose="020B0604030504040204" pitchFamily="34" charset="0"/>
              </a:rPr>
              <a:t>ικανοποίηση των αναγκών του παρόντος χωρίς να διακυβεύεται η ικανότητα των μελλοντικών γενεών να καλύψουν τις δικές τους ανάγκες</a:t>
            </a:r>
            <a:r>
              <a:rPr lang="en-US" b="0" i="1" dirty="0">
                <a:solidFill>
                  <a:srgbClr val="202122"/>
                </a:solidFill>
                <a:effectLst/>
                <a:latin typeface="Verdana" panose="020B0604030504040204" pitchFamily="34" charset="0"/>
                <a:ea typeface="Verdana" panose="020B0604030504040204" pitchFamily="34" charset="0"/>
              </a:rPr>
              <a:t>.</a:t>
            </a:r>
            <a:endParaRPr lang="en-US" i="1" dirty="0">
              <a:latin typeface="Verdana" panose="020B0604030504040204" pitchFamily="34" charset="0"/>
              <a:ea typeface="Verdana" panose="020B0604030504040204" pitchFamily="34" charset="0"/>
            </a:endParaRPr>
          </a:p>
        </p:txBody>
      </p:sp>
      <p:sp>
        <p:nvSpPr>
          <p:cNvPr id="30" name="Title 3">
            <a:extLst>
              <a:ext uri="{FF2B5EF4-FFF2-40B4-BE49-F238E27FC236}">
                <a16:creationId xmlns:a16="http://schemas.microsoft.com/office/drawing/2014/main" id="{43BEB61C-3971-4BC4-8A86-A46E5086AB39}"/>
              </a:ext>
            </a:extLst>
          </p:cNvPr>
          <p:cNvSpPr txBox="1">
            <a:spLocks/>
          </p:cNvSpPr>
          <p:nvPr/>
        </p:nvSpPr>
        <p:spPr>
          <a:xfrm>
            <a:off x="195105" y="323099"/>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Βιωσιμότητα</a:t>
            </a:r>
            <a:endParaRPr lang="en-US" sz="3200" dirty="0">
              <a:solidFill>
                <a:srgbClr val="357DA8"/>
              </a:solidFill>
              <a:latin typeface="+mn-lt"/>
              <a:ea typeface="Verdana" panose="020B0604030504040204" pitchFamily="34" charset="0"/>
            </a:endParaRPr>
          </a:p>
        </p:txBody>
      </p:sp>
      <p:pic>
        <p:nvPicPr>
          <p:cNvPr id="2" name="Picture 1">
            <a:extLst>
              <a:ext uri="{FF2B5EF4-FFF2-40B4-BE49-F238E27FC236}">
                <a16:creationId xmlns:a16="http://schemas.microsoft.com/office/drawing/2014/main" id="{3EC669A2-9BF0-4ECF-B2A6-35DECD7347C3}"/>
              </a:ext>
            </a:extLst>
          </p:cNvPr>
          <p:cNvPicPr>
            <a:picLocks noChangeAspect="1"/>
          </p:cNvPicPr>
          <p:nvPr/>
        </p:nvPicPr>
        <p:blipFill>
          <a:blip r:embed="rId2"/>
          <a:stretch>
            <a:fillRect/>
          </a:stretch>
        </p:blipFill>
        <p:spPr>
          <a:xfrm>
            <a:off x="2389821" y="2341155"/>
            <a:ext cx="6986138" cy="3934173"/>
          </a:xfrm>
          <a:prstGeom prst="rect">
            <a:avLst/>
          </a:prstGeom>
        </p:spPr>
      </p:pic>
    </p:spTree>
    <p:extLst>
      <p:ext uri="{BB962C8B-B14F-4D97-AF65-F5344CB8AC3E}">
        <p14:creationId xmlns:p14="http://schemas.microsoft.com/office/powerpoint/2010/main" val="276696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EF5BA715-048C-4E89-B4D0-36971781A2E9}"/>
              </a:ext>
            </a:extLst>
          </p:cNvPr>
          <p:cNvSpPr>
            <a:spLocks noGrp="1"/>
          </p:cNvSpPr>
          <p:nvPr>
            <p:ph type="dt" sz="half" idx="10"/>
          </p:nvPr>
        </p:nvSpPr>
        <p:spPr/>
        <p:txBody>
          <a:bodyPr/>
          <a:lstStyle/>
          <a:p>
            <a:fld id="{7585DD16-5072-4530-ADF6-61CE241504B2}" type="datetime1">
              <a:rPr lang="el-GR" smtClean="0"/>
              <a:t>19/11/2021</a:t>
            </a:fld>
            <a:endParaRPr lang="en-GB"/>
          </a:p>
        </p:txBody>
      </p:sp>
      <p:sp>
        <p:nvSpPr>
          <p:cNvPr id="21" name="Slide Number Placeholder 20">
            <a:extLst>
              <a:ext uri="{FF2B5EF4-FFF2-40B4-BE49-F238E27FC236}">
                <a16:creationId xmlns:a16="http://schemas.microsoft.com/office/drawing/2014/main" id="{A45CCDA9-1E4E-461F-9B70-C5DA7DCD9994}"/>
              </a:ext>
            </a:extLst>
          </p:cNvPr>
          <p:cNvSpPr>
            <a:spLocks noGrp="1"/>
          </p:cNvSpPr>
          <p:nvPr>
            <p:ph type="sldNum" sz="quarter" idx="12"/>
          </p:nvPr>
        </p:nvSpPr>
        <p:spPr/>
        <p:txBody>
          <a:bodyPr/>
          <a:lstStyle/>
          <a:p>
            <a:fld id="{060BE2B2-99FD-4D9E-B17B-CAD074BEE313}" type="slidenum">
              <a:rPr lang="en-GB" smtClean="0"/>
              <a:pPr/>
              <a:t>5</a:t>
            </a:fld>
            <a:endParaRPr lang="en-GB"/>
          </a:p>
        </p:txBody>
      </p:sp>
      <p:sp>
        <p:nvSpPr>
          <p:cNvPr id="30" name="Title 3">
            <a:extLst>
              <a:ext uri="{FF2B5EF4-FFF2-40B4-BE49-F238E27FC236}">
                <a16:creationId xmlns:a16="http://schemas.microsoft.com/office/drawing/2014/main" id="{43BEB61C-3971-4BC4-8A86-A46E5086AB39}"/>
              </a:ext>
            </a:extLst>
          </p:cNvPr>
          <p:cNvSpPr txBox="1">
            <a:spLocks/>
          </p:cNvSpPr>
          <p:nvPr/>
        </p:nvSpPr>
        <p:spPr>
          <a:xfrm>
            <a:off x="195105" y="323099"/>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Βιωσιμότητα</a:t>
            </a:r>
            <a:r>
              <a:rPr lang="en-US" sz="3200" dirty="0">
                <a:solidFill>
                  <a:srgbClr val="357DA8"/>
                </a:solidFill>
                <a:latin typeface="+mn-lt"/>
                <a:ea typeface="Verdana" panose="020B0604030504040204" pitchFamily="34" charset="0"/>
              </a:rPr>
              <a:t>-</a:t>
            </a:r>
            <a:r>
              <a:rPr lang="el-GR" sz="3200" dirty="0">
                <a:solidFill>
                  <a:srgbClr val="357DA8"/>
                </a:solidFill>
                <a:latin typeface="+mn-lt"/>
                <a:ea typeface="Verdana" panose="020B0604030504040204" pitchFamily="34" charset="0"/>
              </a:rPr>
              <a:t>Πυλώνες </a:t>
            </a:r>
            <a:endParaRPr lang="en-US" sz="3200" dirty="0">
              <a:solidFill>
                <a:srgbClr val="357DA8"/>
              </a:solidFill>
              <a:latin typeface="+mn-lt"/>
              <a:ea typeface="Verdana" panose="020B0604030504040204" pitchFamily="34" charset="0"/>
            </a:endParaRPr>
          </a:p>
        </p:txBody>
      </p:sp>
      <p:sp>
        <p:nvSpPr>
          <p:cNvPr id="6" name="Rectangle: Rounded Corners 5">
            <a:extLst>
              <a:ext uri="{FF2B5EF4-FFF2-40B4-BE49-F238E27FC236}">
                <a16:creationId xmlns:a16="http://schemas.microsoft.com/office/drawing/2014/main" id="{070DDA7F-1795-4D09-9ACC-9504DFC576A7}"/>
              </a:ext>
            </a:extLst>
          </p:cNvPr>
          <p:cNvSpPr/>
          <p:nvPr/>
        </p:nvSpPr>
        <p:spPr>
          <a:xfrm>
            <a:off x="4585228" y="1137976"/>
            <a:ext cx="2776145" cy="44354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a:solidFill>
                  <a:schemeClr val="tx1"/>
                </a:solidFill>
              </a:rPr>
              <a:t>Τεχνο</a:t>
            </a:r>
            <a:r>
              <a:rPr lang="el-GR" dirty="0">
                <a:solidFill>
                  <a:schemeClr val="tx1"/>
                </a:solidFill>
              </a:rPr>
              <a:t>-οικονομική μελέτη </a:t>
            </a:r>
            <a:endParaRPr lang="en-US" dirty="0">
              <a:solidFill>
                <a:schemeClr val="tx1"/>
              </a:solidFill>
            </a:endParaRPr>
          </a:p>
        </p:txBody>
      </p:sp>
      <p:sp>
        <p:nvSpPr>
          <p:cNvPr id="35" name="Rectangle: Rounded Corners 34">
            <a:extLst>
              <a:ext uri="{FF2B5EF4-FFF2-40B4-BE49-F238E27FC236}">
                <a16:creationId xmlns:a16="http://schemas.microsoft.com/office/drawing/2014/main" id="{178AB8E8-E685-4B4A-B190-119425B4A827}"/>
              </a:ext>
            </a:extLst>
          </p:cNvPr>
          <p:cNvSpPr/>
          <p:nvPr/>
        </p:nvSpPr>
        <p:spPr>
          <a:xfrm>
            <a:off x="866907" y="4675889"/>
            <a:ext cx="2776145" cy="4552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dirty="0">
                <a:solidFill>
                  <a:schemeClr val="tx1"/>
                </a:solidFill>
                <a:effectLst/>
                <a:latin typeface="+mn-lt"/>
                <a:cs typeface="Times New Roman" panose="02020603050405020304" pitchFamily="18" charset="0"/>
              </a:rPr>
              <a:t>Ανάλυση κύκλου ζωής</a:t>
            </a:r>
            <a:endParaRPr lang="en-US" dirty="0"/>
          </a:p>
        </p:txBody>
      </p:sp>
      <p:sp>
        <p:nvSpPr>
          <p:cNvPr id="36" name="Rectangle: Rounded Corners 35">
            <a:extLst>
              <a:ext uri="{FF2B5EF4-FFF2-40B4-BE49-F238E27FC236}">
                <a16:creationId xmlns:a16="http://schemas.microsoft.com/office/drawing/2014/main" id="{E176EE52-B14B-4B5C-A444-422B8E700E4F}"/>
              </a:ext>
            </a:extLst>
          </p:cNvPr>
          <p:cNvSpPr/>
          <p:nvPr/>
        </p:nvSpPr>
        <p:spPr>
          <a:xfrm>
            <a:off x="8260535" y="4724044"/>
            <a:ext cx="3043684" cy="40711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r>
              <a:rPr lang="el-GR" dirty="0" err="1">
                <a:solidFill>
                  <a:schemeClr val="tx1"/>
                </a:solidFill>
              </a:rPr>
              <a:t>οινωνικο</a:t>
            </a:r>
            <a:r>
              <a:rPr lang="el-GR" dirty="0">
                <a:solidFill>
                  <a:schemeClr val="tx1"/>
                </a:solidFill>
              </a:rPr>
              <a:t>-οικονομική μελέτη </a:t>
            </a:r>
            <a:endParaRPr lang="en-US" dirty="0">
              <a:solidFill>
                <a:schemeClr val="tx1"/>
              </a:solidFill>
            </a:endParaRPr>
          </a:p>
        </p:txBody>
      </p:sp>
      <p:graphicFrame>
        <p:nvGraphicFramePr>
          <p:cNvPr id="46" name="Diagram 45">
            <a:extLst>
              <a:ext uri="{FF2B5EF4-FFF2-40B4-BE49-F238E27FC236}">
                <a16:creationId xmlns:a16="http://schemas.microsoft.com/office/drawing/2014/main" id="{BBBF4165-5206-45F3-8FB5-B125A3709867}"/>
              </a:ext>
            </a:extLst>
          </p:cNvPr>
          <p:cNvGraphicFramePr/>
          <p:nvPr>
            <p:extLst>
              <p:ext uri="{D42A27DB-BD31-4B8C-83A1-F6EECF244321}">
                <p14:modId xmlns:p14="http://schemas.microsoft.com/office/powerpoint/2010/main" val="4133694851"/>
              </p:ext>
            </p:extLst>
          </p:nvPr>
        </p:nvGraphicFramePr>
        <p:xfrm>
          <a:off x="2266142" y="1734073"/>
          <a:ext cx="7400924" cy="420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A28B539-59CE-48C6-8E3F-1F17F49FC4A6}"/>
              </a:ext>
            </a:extLst>
          </p:cNvPr>
          <p:cNvSpPr txBox="1"/>
          <p:nvPr/>
        </p:nvSpPr>
        <p:spPr>
          <a:xfrm>
            <a:off x="113757" y="1707167"/>
            <a:ext cx="3787769" cy="3563220"/>
          </a:xfrm>
          <a:prstGeom prst="rect">
            <a:avLst/>
          </a:prstGeom>
          <a:noFill/>
        </p:spPr>
        <p:txBody>
          <a:bodyPr wrap="square">
            <a:spAutoFit/>
          </a:bodyPr>
          <a:lstStyle/>
          <a:p>
            <a:pPr algn="just">
              <a:lnSpc>
                <a:spcPct val="125000"/>
              </a:lnSpc>
            </a:pPr>
            <a:r>
              <a:rPr lang="el-GR" sz="1400" dirty="0">
                <a:latin typeface="Verdana" panose="020B0604030504040204" pitchFamily="34" charset="0"/>
                <a:ea typeface="Verdana" panose="020B0604030504040204" pitchFamily="34" charset="0"/>
              </a:rPr>
              <a:t>Μ</a:t>
            </a:r>
            <a:r>
              <a:rPr lang="en-US" sz="1400" dirty="0" err="1">
                <a:latin typeface="Verdana" panose="020B0604030504040204" pitchFamily="34" charset="0"/>
                <a:ea typeface="Verdana" panose="020B0604030504040204" pitchFamily="34" charset="0"/>
              </a:rPr>
              <a:t>έσω</a:t>
            </a:r>
            <a:r>
              <a:rPr lang="en-US" sz="1400" dirty="0">
                <a:latin typeface="Verdana" panose="020B0604030504040204" pitchFamily="34" charset="0"/>
                <a:ea typeface="Verdana" panose="020B0604030504040204" pitchFamily="34" charset="0"/>
              </a:rPr>
              <a:t> της εφαρμογής των </a:t>
            </a:r>
            <a:r>
              <a:rPr lang="el-GR" sz="1400" b="1" i="1" dirty="0">
                <a:latin typeface="Verdana" panose="020B0604030504040204" pitchFamily="34" charset="0"/>
                <a:ea typeface="Verdana" panose="020B0604030504040204" pitchFamily="34" charset="0"/>
              </a:rPr>
              <a:t>κριτηρίων</a:t>
            </a:r>
            <a:r>
              <a:rPr lang="en-US" sz="1400" b="1" i="1" dirty="0">
                <a:latin typeface="Verdana" panose="020B0604030504040204" pitchFamily="34" charset="0"/>
                <a:ea typeface="Verdana" panose="020B0604030504040204" pitchFamily="34" charset="0"/>
              </a:rPr>
              <a:t> της </a:t>
            </a:r>
            <a:r>
              <a:rPr lang="el-GR" sz="1400" b="1" i="1" dirty="0">
                <a:latin typeface="Verdana" panose="020B0604030504040204" pitchFamily="34" charset="0"/>
                <a:ea typeface="Verdana" panose="020B0604030504040204" pitchFamily="34" charset="0"/>
              </a:rPr>
              <a:t>Πράσινης Χημείας</a:t>
            </a:r>
            <a:r>
              <a:rPr lang="el-GR" sz="1400" dirty="0">
                <a:latin typeface="Verdana" panose="020B0604030504040204" pitchFamily="34" charset="0"/>
                <a:ea typeface="Verdana" panose="020B0604030504040204" pitchFamily="34" charset="0"/>
              </a:rPr>
              <a:t> μπορούμε να </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μειώσουμε τη</a:t>
            </a:r>
            <a:r>
              <a:rPr lang="en-US" sz="1400" dirty="0">
                <a:latin typeface="Verdana" panose="020B0604030504040204" pitchFamily="34" charset="0"/>
                <a:ea typeface="Verdana" panose="020B0604030504040204" pitchFamily="34" charset="0"/>
              </a:rPr>
              <a:t> χρήση πρώτων υλών, </a:t>
            </a:r>
            <a:r>
              <a:rPr lang="el-GR" sz="1400" dirty="0">
                <a:latin typeface="Verdana" panose="020B0604030504040204" pitchFamily="34" charset="0"/>
                <a:ea typeface="Verdana" panose="020B0604030504040204" pitchFamily="34" charset="0"/>
              </a:rPr>
              <a:t>το κεφάλαιο επένδυσης</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το</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κόστος</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παραγωγής, την παραγωγή</a:t>
            </a:r>
            <a:r>
              <a:rPr lang="en-US" sz="1400" dirty="0">
                <a:latin typeface="Verdana" panose="020B0604030504040204" pitchFamily="34" charset="0"/>
                <a:ea typeface="Verdana" panose="020B0604030504040204" pitchFamily="34" charset="0"/>
              </a:rPr>
              <a:t> αποβλήτων κ.</a:t>
            </a:r>
            <a:r>
              <a:rPr lang="el-GR" sz="1400" dirty="0">
                <a:latin typeface="Verdana" panose="020B0604030504040204" pitchFamily="34" charset="0"/>
                <a:ea typeface="Verdana" panose="020B0604030504040204" pitchFamily="34" charset="0"/>
              </a:rPr>
              <a:t>α</a:t>
            </a:r>
            <a:r>
              <a:rPr lang="en-US" sz="1400" dirty="0">
                <a:latin typeface="Verdana" panose="020B0604030504040204" pitchFamily="34" charset="0"/>
                <a:ea typeface="Verdana" panose="020B0604030504040204" pitchFamily="34" charset="0"/>
              </a:rPr>
              <a:t>. Η </a:t>
            </a:r>
            <a:r>
              <a:rPr lang="en-US" sz="1400" dirty="0" err="1">
                <a:latin typeface="Verdana" panose="020B0604030504040204" pitchFamily="34" charset="0"/>
                <a:ea typeface="Verdana" panose="020B0604030504040204" pitchFamily="34" charset="0"/>
              </a:rPr>
              <a:t>θεμελιώδης</a:t>
            </a:r>
            <a:r>
              <a:rPr lang="en-US" sz="1400" dirty="0">
                <a:latin typeface="Verdana" panose="020B0604030504040204" pitchFamily="34" charset="0"/>
                <a:ea typeface="Verdana" panose="020B0604030504040204" pitchFamily="34" charset="0"/>
              </a:rPr>
              <a:t> π</a:t>
            </a:r>
            <a:r>
              <a:rPr lang="en-US" sz="1400" dirty="0" err="1">
                <a:latin typeface="Verdana" panose="020B0604030504040204" pitchFamily="34" charset="0"/>
                <a:ea typeface="Verdana" panose="020B0604030504040204" pitchFamily="34" charset="0"/>
              </a:rPr>
              <a:t>ρόκληση</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γι</a:t>
            </a:r>
            <a:r>
              <a:rPr lang="en-US" sz="1400" dirty="0">
                <a:latin typeface="Verdana" panose="020B0604030504040204" pitchFamily="34" charset="0"/>
                <a:ea typeface="Verdana" panose="020B0604030504040204" pitchFamily="34" charset="0"/>
              </a:rPr>
              <a:t>α τη χημική βιομηχανία </a:t>
            </a:r>
            <a:r>
              <a:rPr lang="el-GR" sz="1400" dirty="0">
                <a:latin typeface="Verdana" panose="020B0604030504040204" pitchFamily="34" charset="0"/>
                <a:ea typeface="Verdana" panose="020B0604030504040204" pitchFamily="34" charset="0"/>
              </a:rPr>
              <a:t>στην εποχή της κυκλικής βιο-οικονομίας </a:t>
            </a:r>
            <a:r>
              <a:rPr lang="en-US" sz="1400" dirty="0" err="1">
                <a:latin typeface="Verdana" panose="020B0604030504040204" pitchFamily="34" charset="0"/>
                <a:ea typeface="Verdana" panose="020B0604030504040204" pitchFamily="34" charset="0"/>
              </a:rPr>
              <a:t>είν</a:t>
            </a:r>
            <a:r>
              <a:rPr lang="en-US" sz="1400" dirty="0">
                <a:latin typeface="Verdana" panose="020B0604030504040204" pitchFamily="34" charset="0"/>
                <a:ea typeface="Verdana" panose="020B0604030504040204" pitchFamily="34" charset="0"/>
              </a:rPr>
              <a:t>αι να συνεχ</a:t>
            </a:r>
            <a:r>
              <a:rPr lang="el-GR" sz="1400" dirty="0">
                <a:latin typeface="Verdana" panose="020B0604030504040204" pitchFamily="34" charset="0"/>
                <a:ea typeface="Verdana" panose="020B0604030504040204" pitchFamily="34" charset="0"/>
              </a:rPr>
              <a:t>ίσει</a:t>
            </a:r>
            <a:r>
              <a:rPr lang="en-US" sz="1400" dirty="0">
                <a:latin typeface="Verdana" panose="020B0604030504040204" pitchFamily="34" charset="0"/>
                <a:ea typeface="Verdana" panose="020B0604030504040204" pitchFamily="34" charset="0"/>
              </a:rPr>
              <a:t> να πα</a:t>
            </a:r>
            <a:r>
              <a:rPr lang="en-US" sz="1400" dirty="0" err="1">
                <a:latin typeface="Verdana" panose="020B0604030504040204" pitchFamily="34" charset="0"/>
                <a:ea typeface="Verdana" panose="020B0604030504040204" pitchFamily="34" charset="0"/>
              </a:rPr>
              <a:t>ρέχει</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κοινωνικά </a:t>
            </a:r>
            <a:r>
              <a:rPr lang="en-US" sz="1400" dirty="0" err="1">
                <a:latin typeface="Verdana" panose="020B0604030504040204" pitchFamily="34" charset="0"/>
                <a:ea typeface="Verdana" panose="020B0604030504040204" pitchFamily="34" charset="0"/>
              </a:rPr>
              <a:t>οφέλη</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χωρίς</a:t>
            </a:r>
            <a:r>
              <a:rPr lang="en-US" sz="1400" dirty="0">
                <a:latin typeface="Verdana" panose="020B0604030504040204" pitchFamily="34" charset="0"/>
                <a:ea typeface="Verdana" panose="020B0604030504040204" pitchFamily="34" charset="0"/>
              </a:rPr>
              <a:t> </a:t>
            </a:r>
            <a:r>
              <a:rPr lang="el-GR" sz="1400" dirty="0">
                <a:latin typeface="Verdana" panose="020B0604030504040204" pitchFamily="34" charset="0"/>
                <a:ea typeface="Verdana" panose="020B0604030504040204" pitchFamily="34" charset="0"/>
              </a:rPr>
              <a:t>αρνητικές περιβαλλοντικές επιπτώσεις, ενώ ταυτόχρονα θα πρέπει να παράγει ανταγωνιστικά προϊόντα </a:t>
            </a:r>
            <a:r>
              <a:rPr lang="en-US" sz="1400" dirty="0" err="1">
                <a:latin typeface="Verdana" panose="020B0604030504040204" pitchFamily="34" charset="0"/>
                <a:ea typeface="Verdana" panose="020B0604030504040204" pitchFamily="34" charset="0"/>
              </a:rPr>
              <a:t>με</a:t>
            </a:r>
            <a:r>
              <a:rPr lang="en-US" sz="1400" dirty="0">
                <a:latin typeface="Verdana" panose="020B0604030504040204" pitchFamily="34" charset="0"/>
                <a:ea typeface="Verdana" panose="020B0604030504040204" pitchFamily="34" charset="0"/>
              </a:rPr>
              <a:t> απ</a:t>
            </a:r>
            <a:r>
              <a:rPr lang="en-US" sz="1400" dirty="0" err="1">
                <a:latin typeface="Verdana" panose="020B0604030504040204" pitchFamily="34" charset="0"/>
                <a:ea typeface="Verdana" panose="020B0604030504040204" pitchFamily="34" charset="0"/>
              </a:rPr>
              <a:t>οδεκτό</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κόστος</a:t>
            </a:r>
            <a:r>
              <a:rPr lang="el-GR" sz="1400" dirty="0">
                <a:latin typeface="Verdana" panose="020B0604030504040204" pitchFamily="34" charset="0"/>
                <a:ea typeface="Verdana" panose="020B0604030504040204" pitchFamily="34" charset="0"/>
              </a:rPr>
              <a:t> παραγωγής</a:t>
            </a:r>
            <a:r>
              <a:rPr lang="en-US" sz="1400" dirty="0">
                <a:latin typeface="Verdana" panose="020B0604030504040204" pitchFamily="34" charset="0"/>
                <a:ea typeface="Verdana" panose="020B0604030504040204" pitchFamily="34" charset="0"/>
              </a:rPr>
              <a:t>.</a:t>
            </a:r>
          </a:p>
        </p:txBody>
      </p:sp>
      <p:sp>
        <p:nvSpPr>
          <p:cNvPr id="11" name="TextBox 10">
            <a:extLst>
              <a:ext uri="{FF2B5EF4-FFF2-40B4-BE49-F238E27FC236}">
                <a16:creationId xmlns:a16="http://schemas.microsoft.com/office/drawing/2014/main" id="{A719F002-9378-49CB-9866-EDE024024F53}"/>
              </a:ext>
            </a:extLst>
          </p:cNvPr>
          <p:cNvSpPr txBox="1"/>
          <p:nvPr/>
        </p:nvSpPr>
        <p:spPr>
          <a:xfrm>
            <a:off x="8379803" y="1263297"/>
            <a:ext cx="3621615" cy="4209999"/>
          </a:xfrm>
          <a:prstGeom prst="rect">
            <a:avLst/>
          </a:prstGeom>
          <a:noFill/>
        </p:spPr>
        <p:txBody>
          <a:bodyPr wrap="square">
            <a:spAutoFit/>
          </a:bodyPr>
          <a:lstStyle/>
          <a:p>
            <a:pPr>
              <a:lnSpc>
                <a:spcPct val="150000"/>
              </a:lnSpc>
            </a:pPr>
            <a:r>
              <a:rPr lang="el-GR" sz="1200" u="sng" dirty="0">
                <a:latin typeface="Verdana" panose="020B0604030504040204" pitchFamily="34" charset="0"/>
                <a:ea typeface="Verdana" panose="020B0604030504040204" pitchFamily="34" charset="0"/>
              </a:rPr>
              <a:t>Αρχές πράσινης χημείας </a:t>
            </a:r>
            <a:endParaRPr lang="en-US" sz="1200" u="sng" dirty="0">
              <a:latin typeface="Verdana" panose="020B0604030504040204" pitchFamily="34" charset="0"/>
              <a:ea typeface="Verdana" panose="020B0604030504040204" pitchFamily="34" charset="0"/>
            </a:endParaRPr>
          </a:p>
          <a:p>
            <a:pPr marL="342900" indent="-342900">
              <a:lnSpc>
                <a:spcPct val="150000"/>
              </a:lnSpc>
              <a:buFont typeface="+mj-lt"/>
              <a:buAutoNum type="arabicPeriod"/>
            </a:pPr>
            <a:r>
              <a:rPr lang="el-GR" sz="1200" dirty="0">
                <a:latin typeface="Verdana" panose="020B0604030504040204" pitchFamily="34" charset="0"/>
                <a:ea typeface="Verdana" panose="020B0604030504040204" pitchFamily="34" charset="0"/>
              </a:rPr>
              <a:t>Πρόληψη για τα απόβλητα</a:t>
            </a:r>
            <a:endParaRPr lang="en-US" sz="1200" dirty="0">
              <a:latin typeface="Verdana" panose="020B0604030504040204" pitchFamily="34" charset="0"/>
              <a:ea typeface="Verdana" panose="020B0604030504040204" pitchFamily="34" charset="0"/>
            </a:endParaRPr>
          </a:p>
          <a:p>
            <a:pPr marL="342900" indent="-342900">
              <a:lnSpc>
                <a:spcPct val="150000"/>
              </a:lnSpc>
              <a:buFont typeface="+mj-lt"/>
              <a:buAutoNum type="arabicPeriod"/>
            </a:pPr>
            <a:r>
              <a:rPr lang="el-GR" sz="1200" dirty="0">
                <a:latin typeface="Verdana" panose="020B0604030504040204" pitchFamily="34" charset="0"/>
                <a:ea typeface="Verdana" panose="020B0604030504040204" pitchFamily="34" charset="0"/>
              </a:rPr>
              <a:t>Οικονομία μάζας</a:t>
            </a:r>
            <a:endParaRPr lang="en-US" sz="1200" dirty="0">
              <a:latin typeface="Verdana" panose="020B0604030504040204" pitchFamily="34" charset="0"/>
              <a:ea typeface="Verdana" panose="020B0604030504040204" pitchFamily="34" charset="0"/>
            </a:endParaRP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Λιγότερο επικίνδυνη χημική σύνθεση</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Σχεδιασμός αειφόρων προϊόντων</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Ασφαλέστεροι διαλύτες</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Σχεδιασμός για ενεργειακή απόδοση</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Χρήση ανανεώσιμων πρώτων υλών</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Μείωση των παραγώγων</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Κατάλυση</a:t>
            </a:r>
          </a:p>
          <a:p>
            <a:pPr marL="228600" indent="-228600" algn="just">
              <a:lnSpc>
                <a:spcPct val="150000"/>
              </a:lnSpc>
              <a:buFont typeface="+mj-lt"/>
              <a:buAutoNum type="arabicPeriod"/>
            </a:pPr>
            <a:r>
              <a:rPr lang="el-GR" sz="1200" dirty="0">
                <a:latin typeface="Verdana" panose="020B0604030504040204" pitchFamily="34" charset="0"/>
                <a:ea typeface="Verdana" panose="020B0604030504040204" pitchFamily="34" charset="0"/>
              </a:rPr>
              <a:t>  Σχεδιασμός για αποικοδόμηση </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Ανάλυση περιβαλλοντικών επιπτώσεων και πρόληψη σε πραγματικό χρόνο</a:t>
            </a:r>
          </a:p>
          <a:p>
            <a:pPr marL="342900" indent="-342900" algn="just">
              <a:lnSpc>
                <a:spcPct val="150000"/>
              </a:lnSpc>
              <a:buFont typeface="+mj-lt"/>
              <a:buAutoNum type="arabicPeriod"/>
            </a:pPr>
            <a:r>
              <a:rPr lang="el-GR" sz="1200" dirty="0">
                <a:latin typeface="Verdana" panose="020B0604030504040204" pitchFamily="34" charset="0"/>
                <a:ea typeface="Verdana" panose="020B0604030504040204" pitchFamily="34" charset="0"/>
              </a:rPr>
              <a:t>Εγγενώς ασφαλέστερη χημεία για την πρόληψη ατυχημάτων</a:t>
            </a:r>
          </a:p>
        </p:txBody>
      </p:sp>
      <p:pic>
        <p:nvPicPr>
          <p:cNvPr id="12" name="Picture 11">
            <a:extLst>
              <a:ext uri="{FF2B5EF4-FFF2-40B4-BE49-F238E27FC236}">
                <a16:creationId xmlns:a16="http://schemas.microsoft.com/office/drawing/2014/main" id="{5EDF3D56-EA6D-4CDD-8853-8386D094C6A6}"/>
              </a:ext>
            </a:extLst>
          </p:cNvPr>
          <p:cNvPicPr>
            <a:picLocks noChangeAspect="1"/>
          </p:cNvPicPr>
          <p:nvPr/>
        </p:nvPicPr>
        <p:blipFill>
          <a:blip r:embed="rId7"/>
          <a:stretch>
            <a:fillRect/>
          </a:stretch>
        </p:blipFill>
        <p:spPr>
          <a:xfrm>
            <a:off x="4160000" y="2090659"/>
            <a:ext cx="3978892" cy="3630940"/>
          </a:xfrm>
          <a:prstGeom prst="rect">
            <a:avLst/>
          </a:prstGeom>
        </p:spPr>
      </p:pic>
    </p:spTree>
    <p:extLst>
      <p:ext uri="{BB962C8B-B14F-4D97-AF65-F5344CB8AC3E}">
        <p14:creationId xmlns:p14="http://schemas.microsoft.com/office/powerpoint/2010/main" val="8173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Graphic spid="46" grpId="0">
        <p:bldAsOne/>
      </p:bldGraphic>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472396" y="290400"/>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Καθορισμός και οριοθέτηση συστήματος </a:t>
            </a:r>
            <a:endParaRPr lang="en-US" sz="3200" dirty="0">
              <a:solidFill>
                <a:srgbClr val="357DA8"/>
              </a:solidFill>
              <a:latin typeface="+mn-lt"/>
              <a:ea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6</a:t>
            </a:fld>
            <a:endParaRPr lang="en-GB"/>
          </a:p>
        </p:txBody>
      </p:sp>
      <p:sp>
        <p:nvSpPr>
          <p:cNvPr id="21" name="Ορθογώνιο 58">
            <a:extLst>
              <a:ext uri="{FF2B5EF4-FFF2-40B4-BE49-F238E27FC236}">
                <a16:creationId xmlns:a16="http://schemas.microsoft.com/office/drawing/2014/main" id="{B4AAB752-FE95-4056-A60B-9B076E9C21E7}"/>
              </a:ext>
            </a:extLst>
          </p:cNvPr>
          <p:cNvSpPr/>
          <p:nvPr/>
        </p:nvSpPr>
        <p:spPr>
          <a:xfrm>
            <a:off x="8948698" y="3064649"/>
            <a:ext cx="649973" cy="7579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χρήση</a:t>
            </a:r>
            <a:endParaRPr lang="en-GB" sz="1200" dirty="0">
              <a:solidFill>
                <a:schemeClr val="tx1"/>
              </a:solidFill>
              <a:ea typeface="Verdana" panose="020B0604030504040204" pitchFamily="34" charset="0"/>
              <a:cs typeface="Verdana" panose="020B0604030504040204" pitchFamily="34" charset="0"/>
            </a:endParaRPr>
          </a:p>
        </p:txBody>
      </p:sp>
      <p:sp>
        <p:nvSpPr>
          <p:cNvPr id="22" name="TextBox 16">
            <a:extLst>
              <a:ext uri="{FF2B5EF4-FFF2-40B4-BE49-F238E27FC236}">
                <a16:creationId xmlns:a16="http://schemas.microsoft.com/office/drawing/2014/main" id="{78DF05BC-DFBB-4E75-988E-D4F515BD27C1}"/>
              </a:ext>
            </a:extLst>
          </p:cNvPr>
          <p:cNvSpPr txBox="1"/>
          <p:nvPr/>
        </p:nvSpPr>
        <p:spPr>
          <a:xfrm>
            <a:off x="7360138" y="1512852"/>
            <a:ext cx="1169979" cy="461665"/>
          </a:xfrm>
          <a:prstGeom prst="rect">
            <a:avLst/>
          </a:prstGeom>
          <a:noFill/>
          <a:ln>
            <a:noFill/>
          </a:ln>
        </p:spPr>
        <p:txBody>
          <a:bodyPr wrap="square" rtlCol="0">
            <a:spAutoFit/>
          </a:bodyPr>
          <a:lstStyle/>
          <a:p>
            <a:pPr algn="ctr"/>
            <a:r>
              <a:rPr lang="el-GR" sz="1200" b="1" dirty="0">
                <a:solidFill>
                  <a:schemeClr val="accent6">
                    <a:lumMod val="50000"/>
                  </a:schemeClr>
                </a:solidFill>
                <a:ea typeface="Verdana" panose="020B0604030504040204" pitchFamily="34" charset="0"/>
                <a:cs typeface="Verdana" panose="020B0604030504040204" pitchFamily="34" charset="0"/>
              </a:rPr>
              <a:t>Ανακύκλωση υλικών</a:t>
            </a:r>
            <a:endParaRPr lang="en-US" sz="1200" b="1" dirty="0">
              <a:solidFill>
                <a:schemeClr val="accent6">
                  <a:lumMod val="50000"/>
                </a:schemeClr>
              </a:solidFill>
              <a:ea typeface="Verdana" panose="020B0604030504040204" pitchFamily="34" charset="0"/>
              <a:cs typeface="Verdana" panose="020B0604030504040204" pitchFamily="34" charset="0"/>
            </a:endParaRPr>
          </a:p>
        </p:txBody>
      </p:sp>
      <p:cxnSp>
        <p:nvCxnSpPr>
          <p:cNvPr id="23" name="Γωνιώδης σύνδεση 3">
            <a:extLst>
              <a:ext uri="{FF2B5EF4-FFF2-40B4-BE49-F238E27FC236}">
                <a16:creationId xmlns:a16="http://schemas.microsoft.com/office/drawing/2014/main" id="{AC2C371F-B1EC-433C-808C-B03845FE0824}"/>
              </a:ext>
            </a:extLst>
          </p:cNvPr>
          <p:cNvCxnSpPr>
            <a:cxnSpLocks/>
            <a:stCxn id="24" idx="0"/>
            <a:endCxn id="22" idx="0"/>
          </p:cNvCxnSpPr>
          <p:nvPr/>
        </p:nvCxnSpPr>
        <p:spPr>
          <a:xfrm rot="16200000" flipV="1">
            <a:off x="9302594" y="155386"/>
            <a:ext cx="43900" cy="2758832"/>
          </a:xfrm>
          <a:prstGeom prst="bentConnector3">
            <a:avLst>
              <a:gd name="adj1" fmla="val 620729"/>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Οβάλ 50">
            <a:extLst>
              <a:ext uri="{FF2B5EF4-FFF2-40B4-BE49-F238E27FC236}">
                <a16:creationId xmlns:a16="http://schemas.microsoft.com/office/drawing/2014/main" id="{DFAF7197-0F3B-4228-B882-21BF1994AC9A}"/>
              </a:ext>
            </a:extLst>
          </p:cNvPr>
          <p:cNvSpPr/>
          <p:nvPr/>
        </p:nvSpPr>
        <p:spPr>
          <a:xfrm>
            <a:off x="9971833" y="1556752"/>
            <a:ext cx="1464254" cy="7313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ea typeface="Verdana" panose="020B0604030504040204" pitchFamily="34" charset="0"/>
                <a:cs typeface="Verdana" panose="020B0604030504040204" pitchFamily="34" charset="0"/>
              </a:rPr>
              <a:t>Ανακύκλωση (μηχανική, χημική) </a:t>
            </a:r>
            <a:endParaRPr lang="en-US" sz="1200" b="1" dirty="0">
              <a:solidFill>
                <a:schemeClr val="tx1"/>
              </a:solidFill>
              <a:ea typeface="Verdana" panose="020B0604030504040204" pitchFamily="34" charset="0"/>
              <a:cs typeface="Verdana" panose="020B0604030504040204" pitchFamily="34" charset="0"/>
            </a:endParaRPr>
          </a:p>
        </p:txBody>
      </p:sp>
      <p:sp>
        <p:nvSpPr>
          <p:cNvPr id="25" name="Οβάλ 51">
            <a:extLst>
              <a:ext uri="{FF2B5EF4-FFF2-40B4-BE49-F238E27FC236}">
                <a16:creationId xmlns:a16="http://schemas.microsoft.com/office/drawing/2014/main" id="{4D7DAEDD-DEBA-448E-B8EE-3512B2A367FC}"/>
              </a:ext>
            </a:extLst>
          </p:cNvPr>
          <p:cNvSpPr/>
          <p:nvPr/>
        </p:nvSpPr>
        <p:spPr>
          <a:xfrm>
            <a:off x="9971834" y="2569710"/>
            <a:ext cx="1481303" cy="75204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Ανάκτηση ενέργειας (καύση)</a:t>
            </a:r>
            <a:endParaRPr lang="en-US" sz="1200" b="1" dirty="0">
              <a:solidFill>
                <a:schemeClr val="tx1"/>
              </a:solidFill>
              <a:ea typeface="Verdana" panose="020B0604030504040204" pitchFamily="34" charset="0"/>
              <a:cs typeface="Verdana" panose="020B0604030504040204" pitchFamily="34" charset="0"/>
            </a:endParaRPr>
          </a:p>
        </p:txBody>
      </p:sp>
      <p:sp>
        <p:nvSpPr>
          <p:cNvPr id="26" name="Οβάλ 52">
            <a:extLst>
              <a:ext uri="{FF2B5EF4-FFF2-40B4-BE49-F238E27FC236}">
                <a16:creationId xmlns:a16="http://schemas.microsoft.com/office/drawing/2014/main" id="{0F3BB7D1-FD61-4FB5-BFBC-91D90478DFFF}"/>
              </a:ext>
            </a:extLst>
          </p:cNvPr>
          <p:cNvSpPr/>
          <p:nvPr/>
        </p:nvSpPr>
        <p:spPr>
          <a:xfrm>
            <a:off x="9764334" y="3595974"/>
            <a:ext cx="1912652" cy="7260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err="1">
                <a:solidFill>
                  <a:schemeClr val="tx1"/>
                </a:solidFill>
                <a:ea typeface="Verdana" panose="020B0604030504040204" pitchFamily="34" charset="0"/>
                <a:cs typeface="Verdana" panose="020B0604030504040204" pitchFamily="34" charset="0"/>
              </a:rPr>
              <a:t>Κομποστοποίηση</a:t>
            </a:r>
            <a:endParaRPr lang="en-US" sz="1200" b="1" dirty="0">
              <a:solidFill>
                <a:schemeClr val="tx1"/>
              </a:solidFill>
              <a:ea typeface="Verdana" panose="020B0604030504040204" pitchFamily="34" charset="0"/>
              <a:cs typeface="Verdana" panose="020B0604030504040204" pitchFamily="34" charset="0"/>
            </a:endParaRPr>
          </a:p>
        </p:txBody>
      </p:sp>
      <p:sp>
        <p:nvSpPr>
          <p:cNvPr id="27" name="Οβάλ 68">
            <a:extLst>
              <a:ext uri="{FF2B5EF4-FFF2-40B4-BE49-F238E27FC236}">
                <a16:creationId xmlns:a16="http://schemas.microsoft.com/office/drawing/2014/main" id="{36C42EBD-54E5-4522-A412-5D523D168E96}"/>
              </a:ext>
            </a:extLst>
          </p:cNvPr>
          <p:cNvSpPr/>
          <p:nvPr/>
        </p:nvSpPr>
        <p:spPr>
          <a:xfrm>
            <a:off x="9971833" y="4458120"/>
            <a:ext cx="1468583" cy="72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ea typeface="Verdana" panose="020B0604030504040204" pitchFamily="34" charset="0"/>
                <a:cs typeface="Verdana" panose="020B0604030504040204" pitchFamily="34" charset="0"/>
              </a:rPr>
              <a:t>Άλλες </a:t>
            </a:r>
            <a:r>
              <a:rPr lang="en-US" sz="1200" b="1" dirty="0" err="1">
                <a:solidFill>
                  <a:schemeClr val="tx1"/>
                </a:solidFill>
                <a:ea typeface="Verdana" panose="020B0604030504040204" pitchFamily="34" charset="0"/>
                <a:cs typeface="Verdana" panose="020B0604030504040204" pitchFamily="34" charset="0"/>
              </a:rPr>
              <a:t>EoL</a:t>
            </a:r>
            <a:r>
              <a:rPr lang="el-GR" sz="1200" b="1" dirty="0">
                <a:solidFill>
                  <a:schemeClr val="tx1"/>
                </a:solidFill>
                <a:ea typeface="Verdana" panose="020B0604030504040204" pitchFamily="34" charset="0"/>
                <a:cs typeface="Verdana" panose="020B0604030504040204" pitchFamily="34" charset="0"/>
              </a:rPr>
              <a:t> επιλογές </a:t>
            </a:r>
            <a:endParaRPr lang="en-US" sz="1200" b="1" dirty="0">
              <a:solidFill>
                <a:schemeClr val="tx1"/>
              </a:solidFill>
              <a:ea typeface="Verdana" panose="020B0604030504040204" pitchFamily="34" charset="0"/>
              <a:cs typeface="Verdana" panose="020B0604030504040204" pitchFamily="34" charset="0"/>
            </a:endParaRPr>
          </a:p>
        </p:txBody>
      </p:sp>
      <p:cxnSp>
        <p:nvCxnSpPr>
          <p:cNvPr id="28" name="60 - Ευθύγραμμο βέλος σύνδεσης">
            <a:extLst>
              <a:ext uri="{FF2B5EF4-FFF2-40B4-BE49-F238E27FC236}">
                <a16:creationId xmlns:a16="http://schemas.microsoft.com/office/drawing/2014/main" id="{FAB43DA4-83BA-4EA0-A96E-E9D0DD5A35F2}"/>
              </a:ext>
            </a:extLst>
          </p:cNvPr>
          <p:cNvCxnSpPr>
            <a:stCxn id="21" idx="3"/>
            <a:endCxn id="24" idx="2"/>
          </p:cNvCxnSpPr>
          <p:nvPr/>
        </p:nvCxnSpPr>
        <p:spPr>
          <a:xfrm flipV="1">
            <a:off x="9598671" y="1922451"/>
            <a:ext cx="373162" cy="15211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60 - Ευθύγραμμο βέλος σύνδεσης">
            <a:extLst>
              <a:ext uri="{FF2B5EF4-FFF2-40B4-BE49-F238E27FC236}">
                <a16:creationId xmlns:a16="http://schemas.microsoft.com/office/drawing/2014/main" id="{3D032B0E-DB1E-41FB-85F5-99B3D08FF65F}"/>
              </a:ext>
            </a:extLst>
          </p:cNvPr>
          <p:cNvCxnSpPr>
            <a:cxnSpLocks/>
            <a:stCxn id="21" idx="3"/>
            <a:endCxn id="25" idx="2"/>
          </p:cNvCxnSpPr>
          <p:nvPr/>
        </p:nvCxnSpPr>
        <p:spPr>
          <a:xfrm flipV="1">
            <a:off x="9598671" y="2945735"/>
            <a:ext cx="373163" cy="4978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60 - Ευθύγραμμο βέλος σύνδεσης">
            <a:extLst>
              <a:ext uri="{FF2B5EF4-FFF2-40B4-BE49-F238E27FC236}">
                <a16:creationId xmlns:a16="http://schemas.microsoft.com/office/drawing/2014/main" id="{BC2C8E78-3C80-4CC1-8ABD-7CC9B0CA9AD6}"/>
              </a:ext>
            </a:extLst>
          </p:cNvPr>
          <p:cNvCxnSpPr>
            <a:cxnSpLocks/>
            <a:stCxn id="21" idx="3"/>
            <a:endCxn id="26" idx="2"/>
          </p:cNvCxnSpPr>
          <p:nvPr/>
        </p:nvCxnSpPr>
        <p:spPr>
          <a:xfrm>
            <a:off x="9598671" y="3443630"/>
            <a:ext cx="165663" cy="5153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60 - Ευθύγραμμο βέλος σύνδεσης">
            <a:extLst>
              <a:ext uri="{FF2B5EF4-FFF2-40B4-BE49-F238E27FC236}">
                <a16:creationId xmlns:a16="http://schemas.microsoft.com/office/drawing/2014/main" id="{ABF0781D-EC16-4455-9319-03D64E7A23F9}"/>
              </a:ext>
            </a:extLst>
          </p:cNvPr>
          <p:cNvCxnSpPr>
            <a:stCxn id="21" idx="3"/>
            <a:endCxn id="27" idx="2"/>
          </p:cNvCxnSpPr>
          <p:nvPr/>
        </p:nvCxnSpPr>
        <p:spPr>
          <a:xfrm>
            <a:off x="9598671" y="3443630"/>
            <a:ext cx="373162" cy="13768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Ορθογώνιο 58">
            <a:extLst>
              <a:ext uri="{FF2B5EF4-FFF2-40B4-BE49-F238E27FC236}">
                <a16:creationId xmlns:a16="http://schemas.microsoft.com/office/drawing/2014/main" id="{E8922880-5064-43E8-A87D-749FCF1AF828}"/>
              </a:ext>
            </a:extLst>
          </p:cNvPr>
          <p:cNvSpPr/>
          <p:nvPr/>
        </p:nvSpPr>
        <p:spPr>
          <a:xfrm>
            <a:off x="7138996" y="2419180"/>
            <a:ext cx="1406987" cy="203895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Κατασκευή τελικού προϊόντος</a:t>
            </a:r>
          </a:p>
          <a:p>
            <a:pPr algn="ctr">
              <a:spcAft>
                <a:spcPts val="1200"/>
              </a:spcAft>
            </a:pPr>
            <a:r>
              <a:rPr lang="el-GR" sz="1200" dirty="0">
                <a:solidFill>
                  <a:schemeClr val="tx1"/>
                </a:solidFill>
                <a:ea typeface="Verdana" panose="020B0604030504040204" pitchFamily="34" charset="0"/>
                <a:cs typeface="Verdana" panose="020B0604030504040204" pitchFamily="34" charset="0"/>
              </a:rPr>
              <a:t>Διαμόρφωση τελικού προϊόντος (π.χ. δημιουργία πλαστικού μπουκαλιού)</a:t>
            </a:r>
          </a:p>
        </p:txBody>
      </p:sp>
      <p:sp>
        <p:nvSpPr>
          <p:cNvPr id="33" name="Ορθογώνιο 58">
            <a:extLst>
              <a:ext uri="{FF2B5EF4-FFF2-40B4-BE49-F238E27FC236}">
                <a16:creationId xmlns:a16="http://schemas.microsoft.com/office/drawing/2014/main" id="{B4738F4B-43FA-4D5E-AD70-62E6D63C1DD7}"/>
              </a:ext>
            </a:extLst>
          </p:cNvPr>
          <p:cNvSpPr/>
          <p:nvPr/>
        </p:nvSpPr>
        <p:spPr>
          <a:xfrm>
            <a:off x="2469992" y="2416709"/>
            <a:ext cx="1273353"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Διύλιση </a:t>
            </a:r>
            <a:endParaRPr lang="en-US" sz="1200" b="1" dirty="0">
              <a:solidFill>
                <a:schemeClr val="tx1"/>
              </a:solidFill>
              <a:ea typeface="Verdana" panose="020B0604030504040204" pitchFamily="34" charset="0"/>
              <a:cs typeface="Verdana" panose="020B0604030504040204" pitchFamily="34" charset="0"/>
            </a:endParaRPr>
          </a:p>
          <a:p>
            <a:pPr algn="ctr"/>
            <a:r>
              <a:rPr lang="el-GR" sz="1200" dirty="0">
                <a:solidFill>
                  <a:schemeClr val="tx1"/>
                </a:solidFill>
                <a:ea typeface="Verdana" panose="020B0604030504040204" pitchFamily="34" charset="0"/>
                <a:cs typeface="Verdana" panose="020B0604030504040204" pitchFamily="34" charset="0"/>
              </a:rPr>
              <a:t>Διαχωρισμός της πρώτης ύλης σε διαφορετικά κλάσματα.</a:t>
            </a:r>
          </a:p>
          <a:p>
            <a:pPr algn="ctr"/>
            <a:r>
              <a:rPr lang="el-GR" sz="1200" dirty="0">
                <a:solidFill>
                  <a:schemeClr val="tx1"/>
                </a:solidFill>
                <a:ea typeface="Verdana" panose="020B0604030504040204" pitchFamily="34" charset="0"/>
                <a:cs typeface="Verdana" panose="020B0604030504040204" pitchFamily="34" charset="0"/>
              </a:rPr>
              <a:t>(π.χ. θερμική επεξεργασία, υδρόλυση</a:t>
            </a:r>
            <a:r>
              <a:rPr lang="en-US" sz="1200" dirty="0">
                <a:solidFill>
                  <a:schemeClr val="tx1"/>
                </a:solidFill>
                <a:ea typeface="Verdana" panose="020B0604030504040204" pitchFamily="34" charset="0"/>
                <a:cs typeface="Verdana" panose="020B0604030504040204" pitchFamily="34" charset="0"/>
              </a:rPr>
              <a:t>,</a:t>
            </a:r>
            <a:r>
              <a:rPr lang="el-GR" sz="1200" dirty="0">
                <a:solidFill>
                  <a:schemeClr val="tx1"/>
                </a:solidFill>
                <a:ea typeface="Verdana" panose="020B0604030504040204" pitchFamily="34" charset="0"/>
                <a:cs typeface="Verdana" panose="020B0604030504040204" pitchFamily="34" charset="0"/>
              </a:rPr>
              <a:t> κλασμάτωση)</a:t>
            </a:r>
            <a:endParaRPr lang="en-GB" sz="1200" dirty="0">
              <a:solidFill>
                <a:schemeClr val="tx1"/>
              </a:solidFill>
              <a:ea typeface="Verdana" panose="020B0604030504040204" pitchFamily="34" charset="0"/>
              <a:cs typeface="Verdana" panose="020B0604030504040204" pitchFamily="34" charset="0"/>
            </a:endParaRPr>
          </a:p>
        </p:txBody>
      </p:sp>
      <p:cxnSp>
        <p:nvCxnSpPr>
          <p:cNvPr id="34" name="32 - Ευθύγραμμο βέλος σύνδεσης">
            <a:extLst>
              <a:ext uri="{FF2B5EF4-FFF2-40B4-BE49-F238E27FC236}">
                <a16:creationId xmlns:a16="http://schemas.microsoft.com/office/drawing/2014/main" id="{38B4560D-401E-486C-BA2D-177696D1122E}"/>
              </a:ext>
            </a:extLst>
          </p:cNvPr>
          <p:cNvCxnSpPr/>
          <p:nvPr/>
        </p:nvCxnSpPr>
        <p:spPr>
          <a:xfrm>
            <a:off x="2154864" y="3445827"/>
            <a:ext cx="30777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Ορθογώνιο 58">
            <a:extLst>
              <a:ext uri="{FF2B5EF4-FFF2-40B4-BE49-F238E27FC236}">
                <a16:creationId xmlns:a16="http://schemas.microsoft.com/office/drawing/2014/main" id="{4EB882CD-7E95-443F-B5D1-8B128A34880C}"/>
              </a:ext>
            </a:extLst>
          </p:cNvPr>
          <p:cNvSpPr/>
          <p:nvPr/>
        </p:nvSpPr>
        <p:spPr>
          <a:xfrm>
            <a:off x="3970835" y="2419183"/>
            <a:ext cx="1231113" cy="203895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Μετατροπή</a:t>
            </a:r>
            <a:endParaRPr lang="en-US" sz="1200" b="1" dirty="0">
              <a:solidFill>
                <a:schemeClr val="tx1"/>
              </a:solidFill>
              <a:ea typeface="Verdana" panose="020B0604030504040204" pitchFamily="34" charset="0"/>
              <a:cs typeface="Verdana" panose="020B0604030504040204" pitchFamily="34" charset="0"/>
            </a:endParaRPr>
          </a:p>
          <a:p>
            <a:pPr algn="ctr">
              <a:spcAft>
                <a:spcPts val="100"/>
              </a:spcAft>
            </a:pPr>
            <a:r>
              <a:rPr lang="el-GR" sz="1200" dirty="0">
                <a:solidFill>
                  <a:schemeClr val="tx1"/>
                </a:solidFill>
                <a:ea typeface="Verdana" panose="020B0604030504040204" pitchFamily="34" charset="0"/>
                <a:cs typeface="Verdana" panose="020B0604030504040204" pitchFamily="34" charset="0"/>
              </a:rPr>
              <a:t>Χημική ή βιοχημική μετατροπή της πρώτης ύλης σε διαφορετικά προϊόντα</a:t>
            </a:r>
            <a:endParaRPr lang="en-GB" sz="1200" dirty="0">
              <a:solidFill>
                <a:schemeClr val="tx1"/>
              </a:solidFill>
              <a:ea typeface="Verdana" panose="020B0604030504040204" pitchFamily="34" charset="0"/>
              <a:cs typeface="Verdana" panose="020B0604030504040204" pitchFamily="34" charset="0"/>
            </a:endParaRPr>
          </a:p>
        </p:txBody>
      </p:sp>
      <p:cxnSp>
        <p:nvCxnSpPr>
          <p:cNvPr id="36" name="58 - Ευθύγραμμο βέλος σύνδεσης">
            <a:extLst>
              <a:ext uri="{FF2B5EF4-FFF2-40B4-BE49-F238E27FC236}">
                <a16:creationId xmlns:a16="http://schemas.microsoft.com/office/drawing/2014/main" id="{49FC5001-0576-4053-8104-2E5AA6750610}"/>
              </a:ext>
            </a:extLst>
          </p:cNvPr>
          <p:cNvCxnSpPr/>
          <p:nvPr/>
        </p:nvCxnSpPr>
        <p:spPr>
          <a:xfrm>
            <a:off x="3713652" y="3437424"/>
            <a:ext cx="263810" cy="1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58">
            <a:extLst>
              <a:ext uri="{FF2B5EF4-FFF2-40B4-BE49-F238E27FC236}">
                <a16:creationId xmlns:a16="http://schemas.microsoft.com/office/drawing/2014/main" id="{350E7F4E-0728-4338-B9CE-6DA845D46DF3}"/>
              </a:ext>
            </a:extLst>
          </p:cNvPr>
          <p:cNvSpPr/>
          <p:nvPr/>
        </p:nvSpPr>
        <p:spPr>
          <a:xfrm>
            <a:off x="5466934" y="2416710"/>
            <a:ext cx="1406987"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Καθαρισμός</a:t>
            </a:r>
            <a:r>
              <a:rPr lang="en-US" sz="1200" b="1" dirty="0">
                <a:solidFill>
                  <a:schemeClr val="tx1"/>
                </a:solidFill>
                <a:ea typeface="Verdana" panose="020B0604030504040204" pitchFamily="34" charset="0"/>
                <a:cs typeface="Verdana" panose="020B0604030504040204" pitchFamily="34" charset="0"/>
              </a:rPr>
              <a:t> &amp; </a:t>
            </a:r>
            <a:r>
              <a:rPr lang="el-GR" sz="1200" b="1" dirty="0">
                <a:solidFill>
                  <a:schemeClr val="tx1"/>
                </a:solidFill>
                <a:ea typeface="Verdana" panose="020B0604030504040204" pitchFamily="34" charset="0"/>
                <a:cs typeface="Verdana" panose="020B0604030504040204" pitchFamily="34" charset="0"/>
              </a:rPr>
              <a:t>μορφοποίηση </a:t>
            </a:r>
            <a:r>
              <a:rPr lang="en-US" sz="1200" b="1"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 </a:t>
            </a:r>
          </a:p>
          <a:p>
            <a:pPr algn="ctr">
              <a:spcAft>
                <a:spcPts val="1200"/>
              </a:spcAft>
            </a:pPr>
            <a:r>
              <a:rPr lang="el-GR" sz="1200" dirty="0">
                <a:solidFill>
                  <a:schemeClr val="tx1"/>
                </a:solidFill>
                <a:ea typeface="Verdana" panose="020B0604030504040204" pitchFamily="34" charset="0"/>
                <a:cs typeface="Verdana" panose="020B0604030504040204" pitchFamily="34" charset="0"/>
              </a:rPr>
              <a:t>Διαχωρισμός και καθαρισμός προϊόντος. Τελικές διεργασίες παραγωγής (π.χ. πολυμερισμός)</a:t>
            </a:r>
          </a:p>
        </p:txBody>
      </p:sp>
      <p:cxnSp>
        <p:nvCxnSpPr>
          <p:cNvPr id="38" name="60 - Ευθύγραμμο βέλος σύνδεσης">
            <a:extLst>
              <a:ext uri="{FF2B5EF4-FFF2-40B4-BE49-F238E27FC236}">
                <a16:creationId xmlns:a16="http://schemas.microsoft.com/office/drawing/2014/main" id="{2368C912-BE1A-4F28-9DAD-096D4E7A7C25}"/>
              </a:ext>
            </a:extLst>
          </p:cNvPr>
          <p:cNvCxnSpPr>
            <a:stCxn id="35" idx="3"/>
          </p:cNvCxnSpPr>
          <p:nvPr/>
        </p:nvCxnSpPr>
        <p:spPr>
          <a:xfrm flipV="1">
            <a:off x="5201949" y="3437427"/>
            <a:ext cx="263810" cy="12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62 - Ευθύγραμμο βέλος σύνδεσης">
            <a:extLst>
              <a:ext uri="{FF2B5EF4-FFF2-40B4-BE49-F238E27FC236}">
                <a16:creationId xmlns:a16="http://schemas.microsoft.com/office/drawing/2014/main" id="{5AEEE8A6-6118-48A8-8F52-0DBBA44BBBAD}"/>
              </a:ext>
            </a:extLst>
          </p:cNvPr>
          <p:cNvCxnSpPr>
            <a:stCxn id="37" idx="3"/>
          </p:cNvCxnSpPr>
          <p:nvPr/>
        </p:nvCxnSpPr>
        <p:spPr>
          <a:xfrm>
            <a:off x="6873920" y="3437425"/>
            <a:ext cx="263810" cy="12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60 - Ευθύγραμμο βέλος σύνδεσης">
            <a:extLst>
              <a:ext uri="{FF2B5EF4-FFF2-40B4-BE49-F238E27FC236}">
                <a16:creationId xmlns:a16="http://schemas.microsoft.com/office/drawing/2014/main" id="{A9B2FCA4-7945-44E5-A0F6-8C82F607C636}"/>
              </a:ext>
            </a:extLst>
          </p:cNvPr>
          <p:cNvCxnSpPr>
            <a:stCxn id="32" idx="3"/>
          </p:cNvCxnSpPr>
          <p:nvPr/>
        </p:nvCxnSpPr>
        <p:spPr>
          <a:xfrm>
            <a:off x="8545983" y="3438659"/>
            <a:ext cx="402716" cy="49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TextBox 16">
            <a:extLst>
              <a:ext uri="{FF2B5EF4-FFF2-40B4-BE49-F238E27FC236}">
                <a16:creationId xmlns:a16="http://schemas.microsoft.com/office/drawing/2014/main" id="{CC0A6285-AEAE-4DA8-BE33-1D4EC20E29B7}"/>
              </a:ext>
            </a:extLst>
          </p:cNvPr>
          <p:cNvSpPr txBox="1"/>
          <p:nvPr/>
        </p:nvSpPr>
        <p:spPr>
          <a:xfrm>
            <a:off x="4682473" y="1249171"/>
            <a:ext cx="1477679" cy="646331"/>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Χημικές ουσίες (π.χ. διαλύτες, αλκαλικά διαλύματα) </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42" name="75 - Ευθύγραμμο βέλος σύνδεσης">
            <a:extLst>
              <a:ext uri="{FF2B5EF4-FFF2-40B4-BE49-F238E27FC236}">
                <a16:creationId xmlns:a16="http://schemas.microsoft.com/office/drawing/2014/main" id="{DFC0A0EE-04FA-44B6-913F-F542CDECA4BF}"/>
              </a:ext>
            </a:extLst>
          </p:cNvPr>
          <p:cNvCxnSpPr/>
          <p:nvPr/>
        </p:nvCxnSpPr>
        <p:spPr>
          <a:xfrm rot="5400000" flipV="1">
            <a:off x="4113910" y="2125334"/>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39 - Ευθύγραμμο βέλος σύνδεσης">
            <a:extLst>
              <a:ext uri="{FF2B5EF4-FFF2-40B4-BE49-F238E27FC236}">
                <a16:creationId xmlns:a16="http://schemas.microsoft.com/office/drawing/2014/main" id="{3ED141A5-7813-44E8-B7E2-94F6FF54D104}"/>
              </a:ext>
            </a:extLst>
          </p:cNvPr>
          <p:cNvCxnSpPr/>
          <p:nvPr/>
        </p:nvCxnSpPr>
        <p:spPr>
          <a:xfrm rot="5400000" flipV="1">
            <a:off x="5273387" y="2125335"/>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6">
            <a:extLst>
              <a:ext uri="{FF2B5EF4-FFF2-40B4-BE49-F238E27FC236}">
                <a16:creationId xmlns:a16="http://schemas.microsoft.com/office/drawing/2014/main" id="{15B9C897-84D4-426D-A6BB-51D886E9B20D}"/>
              </a:ext>
            </a:extLst>
          </p:cNvPr>
          <p:cNvSpPr txBox="1"/>
          <p:nvPr/>
        </p:nvSpPr>
        <p:spPr>
          <a:xfrm>
            <a:off x="3823966" y="1581215"/>
            <a:ext cx="858507" cy="383976"/>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Ενέργεια</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45" name="39 - Ευθύγραμμο βέλος σύνδεσης">
            <a:extLst>
              <a:ext uri="{FF2B5EF4-FFF2-40B4-BE49-F238E27FC236}">
                <a16:creationId xmlns:a16="http://schemas.microsoft.com/office/drawing/2014/main" id="{8A49F29F-9EE2-46B8-A99A-79CC6FBAE210}"/>
              </a:ext>
            </a:extLst>
          </p:cNvPr>
          <p:cNvCxnSpPr/>
          <p:nvPr/>
        </p:nvCxnSpPr>
        <p:spPr>
          <a:xfrm rot="5400000" flipV="1">
            <a:off x="3145804" y="2115860"/>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6">
            <a:extLst>
              <a:ext uri="{FF2B5EF4-FFF2-40B4-BE49-F238E27FC236}">
                <a16:creationId xmlns:a16="http://schemas.microsoft.com/office/drawing/2014/main" id="{433A3C54-567C-4305-A17C-CFA8754B82F6}"/>
              </a:ext>
            </a:extLst>
          </p:cNvPr>
          <p:cNvSpPr txBox="1"/>
          <p:nvPr/>
        </p:nvSpPr>
        <p:spPr>
          <a:xfrm>
            <a:off x="2915048" y="1589516"/>
            <a:ext cx="751103" cy="383976"/>
          </a:xfrm>
          <a:prstGeom prst="rect">
            <a:avLst/>
          </a:prstGeom>
          <a:noFill/>
          <a:ln>
            <a:noFill/>
          </a:ln>
        </p:spPr>
        <p:txBody>
          <a:bodyPr wrap="square" rtlCol="0">
            <a:spAutoFit/>
          </a:bodyPr>
          <a:lstStyle>
            <a:defPPr>
              <a:defRPr lang="en-US"/>
            </a:defPPr>
            <a:lvl1pPr algn="ctr">
              <a:defRPr sz="1200" b="1">
                <a:solidFill>
                  <a:schemeClr val="accent2">
                    <a:lumMod val="75000"/>
                  </a:schemeClr>
                </a:solidFill>
                <a:latin typeface="Times New Roman" panose="02020603050405020304" pitchFamily="18" charset="0"/>
                <a:cs typeface="Times New Roman" panose="02020603050405020304" pitchFamily="18" charset="0"/>
              </a:defRPr>
            </a:lvl1pPr>
          </a:lstStyle>
          <a:p>
            <a:r>
              <a:rPr lang="el-GR" dirty="0">
                <a:latin typeface="+mn-lt"/>
                <a:ea typeface="Verdana" panose="020B0604030504040204" pitchFamily="34" charset="0"/>
                <a:cs typeface="Verdana" panose="020B0604030504040204" pitchFamily="34" charset="0"/>
              </a:rPr>
              <a:t>Νερό </a:t>
            </a:r>
            <a:endParaRPr lang="en-US" dirty="0">
              <a:latin typeface="+mn-lt"/>
              <a:ea typeface="Verdana" panose="020B0604030504040204" pitchFamily="34" charset="0"/>
              <a:cs typeface="Verdana" panose="020B0604030504040204" pitchFamily="34" charset="0"/>
            </a:endParaRPr>
          </a:p>
        </p:txBody>
      </p:sp>
      <p:sp>
        <p:nvSpPr>
          <p:cNvPr id="47" name="Ορθογώνιο 58">
            <a:extLst>
              <a:ext uri="{FF2B5EF4-FFF2-40B4-BE49-F238E27FC236}">
                <a16:creationId xmlns:a16="http://schemas.microsoft.com/office/drawing/2014/main" id="{11705E32-44DB-40A8-B379-1B8A4DF54A86}"/>
              </a:ext>
            </a:extLst>
          </p:cNvPr>
          <p:cNvSpPr/>
          <p:nvPr/>
        </p:nvSpPr>
        <p:spPr>
          <a:xfrm>
            <a:off x="195105" y="2421734"/>
            <a:ext cx="1934239"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Παραγωγή</a:t>
            </a:r>
            <a:r>
              <a:rPr lang="en-US" sz="1200" b="1"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πρώτης ύλης</a:t>
            </a:r>
            <a:endParaRPr lang="en-US" sz="1200" b="1" dirty="0">
              <a:solidFill>
                <a:schemeClr val="tx1"/>
              </a:solidFill>
              <a:ea typeface="Verdana" panose="020B0604030504040204" pitchFamily="34" charset="0"/>
              <a:cs typeface="Verdana" panose="020B0604030504040204" pitchFamily="34" charset="0"/>
            </a:endParaRPr>
          </a:p>
          <a:p>
            <a:pPr algn="ctr">
              <a:spcAft>
                <a:spcPts val="1200"/>
              </a:spcAft>
            </a:pPr>
            <a:r>
              <a:rPr lang="el-GR" sz="1200" b="1" dirty="0">
                <a:solidFill>
                  <a:schemeClr val="tx1"/>
                </a:solidFill>
                <a:ea typeface="Verdana" panose="020B0604030504040204" pitchFamily="34" charset="0"/>
                <a:cs typeface="Verdana" panose="020B0604030504040204" pitchFamily="34" charset="0"/>
              </a:rPr>
              <a:t>Βιομάζα </a:t>
            </a:r>
            <a:r>
              <a:rPr lang="el-GR" sz="1200" dirty="0">
                <a:solidFill>
                  <a:schemeClr val="tx1"/>
                </a:solidFill>
                <a:ea typeface="Verdana" panose="020B0604030504040204" pitchFamily="34" charset="0"/>
                <a:cs typeface="Verdana" panose="020B0604030504040204" pitchFamily="34" charset="0"/>
              </a:rPr>
              <a:t>(καλλιεργούμενη πρώτη ύλη, αγροτοβιομηχανικά υπολείμματα, αστικά υπολείμματα )</a:t>
            </a:r>
          </a:p>
          <a:p>
            <a:pPr algn="ctr">
              <a:spcAft>
                <a:spcPts val="1200"/>
              </a:spcAft>
            </a:pPr>
            <a:r>
              <a:rPr lang="el-GR" sz="1200" b="1" dirty="0">
                <a:solidFill>
                  <a:schemeClr val="tx1"/>
                </a:solidFill>
                <a:ea typeface="Verdana" panose="020B0604030504040204" pitchFamily="34" charset="0"/>
                <a:cs typeface="Verdana" panose="020B0604030504040204" pitchFamily="34" charset="0"/>
              </a:rPr>
              <a:t>Ορυκτά </a:t>
            </a:r>
            <a:r>
              <a:rPr lang="el-GR" sz="1200" dirty="0">
                <a:solidFill>
                  <a:schemeClr val="tx1"/>
                </a:solidFill>
                <a:ea typeface="Verdana" panose="020B0604030504040204" pitchFamily="34" charset="0"/>
                <a:cs typeface="Verdana" panose="020B0604030504040204" pitchFamily="34" charset="0"/>
              </a:rPr>
              <a:t>(Καύσιμα, υλικά εξόρυξης )</a:t>
            </a:r>
          </a:p>
        </p:txBody>
      </p:sp>
      <p:cxnSp>
        <p:nvCxnSpPr>
          <p:cNvPr id="48" name="49 - Ευθύγραμμο βέλος σύνδεσης">
            <a:extLst>
              <a:ext uri="{FF2B5EF4-FFF2-40B4-BE49-F238E27FC236}">
                <a16:creationId xmlns:a16="http://schemas.microsoft.com/office/drawing/2014/main" id="{24365DAF-FE9F-4038-A276-3E5234371399}"/>
              </a:ext>
            </a:extLst>
          </p:cNvPr>
          <p:cNvCxnSpPr/>
          <p:nvPr/>
        </p:nvCxnSpPr>
        <p:spPr>
          <a:xfrm rot="5400000" flipV="1">
            <a:off x="7775674" y="2119016"/>
            <a:ext cx="289592" cy="0"/>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62 - Ευθύγραμμο βέλος σύνδεσης">
            <a:extLst>
              <a:ext uri="{FF2B5EF4-FFF2-40B4-BE49-F238E27FC236}">
                <a16:creationId xmlns:a16="http://schemas.microsoft.com/office/drawing/2014/main" id="{34147567-8204-4538-B88C-749828CE0F1D}"/>
              </a:ext>
            </a:extLst>
          </p:cNvPr>
          <p:cNvCxnSpPr/>
          <p:nvPr/>
        </p:nvCxnSpPr>
        <p:spPr>
          <a:xfrm>
            <a:off x="11449658" y="2935922"/>
            <a:ext cx="285794" cy="1233"/>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a:extLst>
              <a:ext uri="{FF2B5EF4-FFF2-40B4-BE49-F238E27FC236}">
                <a16:creationId xmlns:a16="http://schemas.microsoft.com/office/drawing/2014/main" id="{C04184CF-7315-4E7C-B60B-4FE990BDAB5E}"/>
              </a:ext>
            </a:extLst>
          </p:cNvPr>
          <p:cNvCxnSpPr/>
          <p:nvPr/>
        </p:nvCxnSpPr>
        <p:spPr>
          <a:xfrm rot="16200000">
            <a:off x="10769559" y="1965716"/>
            <a:ext cx="1922764"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49 - Ευθύγραμμο βέλος σύνδεσης">
            <a:extLst>
              <a:ext uri="{FF2B5EF4-FFF2-40B4-BE49-F238E27FC236}">
                <a16:creationId xmlns:a16="http://schemas.microsoft.com/office/drawing/2014/main" id="{BB9F391E-9D3F-4F05-9544-6354FFA34257}"/>
              </a:ext>
            </a:extLst>
          </p:cNvPr>
          <p:cNvCxnSpPr/>
          <p:nvPr/>
        </p:nvCxnSpPr>
        <p:spPr>
          <a:xfrm rot="10800000" flipH="1" flipV="1">
            <a:off x="4271182" y="1006312"/>
            <a:ext cx="7474617"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62 - Ευθύγραμμο βέλος σύνδεσης">
            <a:extLst>
              <a:ext uri="{FF2B5EF4-FFF2-40B4-BE49-F238E27FC236}">
                <a16:creationId xmlns:a16="http://schemas.microsoft.com/office/drawing/2014/main" id="{82EC464D-7781-4803-8221-7C7D0695B1BA}"/>
              </a:ext>
            </a:extLst>
          </p:cNvPr>
          <p:cNvCxnSpPr/>
          <p:nvPr/>
        </p:nvCxnSpPr>
        <p:spPr>
          <a:xfrm rot="5400000">
            <a:off x="4018708" y="1244255"/>
            <a:ext cx="498830" cy="1196"/>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62 - Ευθύγραμμο βέλος σύνδεσης">
            <a:extLst>
              <a:ext uri="{FF2B5EF4-FFF2-40B4-BE49-F238E27FC236}">
                <a16:creationId xmlns:a16="http://schemas.microsoft.com/office/drawing/2014/main" id="{11C38879-818E-4659-BE56-6DAD9D45696F}"/>
              </a:ext>
            </a:extLst>
          </p:cNvPr>
          <p:cNvCxnSpPr/>
          <p:nvPr/>
        </p:nvCxnSpPr>
        <p:spPr>
          <a:xfrm>
            <a:off x="11454052" y="3924898"/>
            <a:ext cx="273429" cy="1233"/>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49 - Ευθύγραμμο βέλος σύνδεσης">
            <a:extLst>
              <a:ext uri="{FF2B5EF4-FFF2-40B4-BE49-F238E27FC236}">
                <a16:creationId xmlns:a16="http://schemas.microsoft.com/office/drawing/2014/main" id="{913AE21A-30AC-460B-A067-B2AAB9DD5BDB}"/>
              </a:ext>
            </a:extLst>
          </p:cNvPr>
          <p:cNvCxnSpPr/>
          <p:nvPr/>
        </p:nvCxnSpPr>
        <p:spPr>
          <a:xfrm rot="16200000">
            <a:off x="10835493" y="4821635"/>
            <a:ext cx="1786719"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49 - Ευθύγραμμο βέλος σύνδεσης">
            <a:extLst>
              <a:ext uri="{FF2B5EF4-FFF2-40B4-BE49-F238E27FC236}">
                <a16:creationId xmlns:a16="http://schemas.microsoft.com/office/drawing/2014/main" id="{81BA1525-9057-49AB-89EF-21467D1BBDED}"/>
              </a:ext>
            </a:extLst>
          </p:cNvPr>
          <p:cNvCxnSpPr/>
          <p:nvPr/>
        </p:nvCxnSpPr>
        <p:spPr>
          <a:xfrm rot="10800000" flipH="1" flipV="1">
            <a:off x="1300205" y="5715000"/>
            <a:ext cx="10424893"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62 - Ευθύγραμμο βέλος σύνδεσης">
            <a:extLst>
              <a:ext uri="{FF2B5EF4-FFF2-40B4-BE49-F238E27FC236}">
                <a16:creationId xmlns:a16="http://schemas.microsoft.com/office/drawing/2014/main" id="{7C8B4F9D-7A39-4D95-919F-55B31ADF9470}"/>
              </a:ext>
            </a:extLst>
          </p:cNvPr>
          <p:cNvCxnSpPr/>
          <p:nvPr/>
        </p:nvCxnSpPr>
        <p:spPr>
          <a:xfrm rot="16200000" flipV="1">
            <a:off x="763073" y="5163411"/>
            <a:ext cx="1088357" cy="1196"/>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16">
            <a:extLst>
              <a:ext uri="{FF2B5EF4-FFF2-40B4-BE49-F238E27FC236}">
                <a16:creationId xmlns:a16="http://schemas.microsoft.com/office/drawing/2014/main" id="{4BB32B92-ACA1-4B8B-8FD6-AE35D1137B19}"/>
              </a:ext>
            </a:extLst>
          </p:cNvPr>
          <p:cNvSpPr txBox="1"/>
          <p:nvPr/>
        </p:nvSpPr>
        <p:spPr>
          <a:xfrm>
            <a:off x="648665" y="4966012"/>
            <a:ext cx="1422930" cy="461665"/>
          </a:xfrm>
          <a:prstGeom prst="rect">
            <a:avLst/>
          </a:prstGeom>
          <a:solidFill>
            <a:schemeClr val="bg1"/>
          </a:solidFill>
          <a:ln>
            <a:noFill/>
          </a:ln>
        </p:spPr>
        <p:txBody>
          <a:bodyPr wrap="square" rtlCol="0">
            <a:spAutoFit/>
          </a:bodyPr>
          <a:lstStyle/>
          <a:p>
            <a:pPr algn="ctr"/>
            <a:r>
              <a:rPr lang="el-GR" sz="1200" b="1" dirty="0" err="1">
                <a:solidFill>
                  <a:schemeClr val="accent6">
                    <a:lumMod val="50000"/>
                  </a:schemeClr>
                </a:solidFill>
                <a:ea typeface="Verdana" panose="020B0604030504040204" pitchFamily="34" charset="0"/>
                <a:cs typeface="Verdana" panose="020B0604030504040204" pitchFamily="34" charset="0"/>
              </a:rPr>
              <a:t>Εδαφοβελτιωτικό</a:t>
            </a:r>
            <a:endParaRPr lang="el-GR" sz="1200" b="1" dirty="0">
              <a:solidFill>
                <a:schemeClr val="accent6">
                  <a:lumMod val="50000"/>
                </a:schemeClr>
              </a:solidFill>
              <a:ea typeface="Verdana" panose="020B0604030504040204" pitchFamily="34" charset="0"/>
              <a:cs typeface="Verdana" panose="020B0604030504040204" pitchFamily="34" charset="0"/>
            </a:endParaRPr>
          </a:p>
          <a:p>
            <a:pPr algn="ctr"/>
            <a:r>
              <a:rPr lang="el-GR" sz="1200" b="1" dirty="0" err="1">
                <a:solidFill>
                  <a:schemeClr val="accent6">
                    <a:lumMod val="50000"/>
                  </a:schemeClr>
                </a:solidFill>
                <a:ea typeface="Verdana" panose="020B0604030504040204" pitchFamily="34" charset="0"/>
                <a:cs typeface="Verdana" panose="020B0604030504040204" pitchFamily="34" charset="0"/>
              </a:rPr>
              <a:t>κομπόστ</a:t>
            </a:r>
            <a:r>
              <a:rPr lang="el-GR" sz="1200" b="1" dirty="0">
                <a:solidFill>
                  <a:schemeClr val="accent6">
                    <a:lumMod val="50000"/>
                  </a:schemeClr>
                </a:solidFill>
                <a:ea typeface="Verdana" panose="020B0604030504040204" pitchFamily="34" charset="0"/>
                <a:cs typeface="Verdana" panose="020B0604030504040204" pitchFamily="34" charset="0"/>
              </a:rPr>
              <a:t> </a:t>
            </a:r>
            <a:endParaRPr lang="en-US" sz="1200" b="1" dirty="0">
              <a:solidFill>
                <a:schemeClr val="accent6">
                  <a:lumMod val="50000"/>
                </a:schemeClr>
              </a:solidFill>
              <a:ea typeface="Verdana" panose="020B0604030504040204" pitchFamily="34" charset="0"/>
              <a:cs typeface="Verdana" panose="020B0604030504040204" pitchFamily="34" charset="0"/>
            </a:endParaRPr>
          </a:p>
        </p:txBody>
      </p:sp>
      <p:sp>
        <p:nvSpPr>
          <p:cNvPr id="58" name="TextBox 16">
            <a:extLst>
              <a:ext uri="{FF2B5EF4-FFF2-40B4-BE49-F238E27FC236}">
                <a16:creationId xmlns:a16="http://schemas.microsoft.com/office/drawing/2014/main" id="{DD8B2A1A-67BE-4957-83B6-98988C64B8DF}"/>
              </a:ext>
            </a:extLst>
          </p:cNvPr>
          <p:cNvSpPr txBox="1"/>
          <p:nvPr/>
        </p:nvSpPr>
        <p:spPr>
          <a:xfrm>
            <a:off x="2300278" y="4919845"/>
            <a:ext cx="1587242" cy="276999"/>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Παρά-προϊόντα </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59" name="133 - Ευθύγραμμο βέλος σύνδεσης">
            <a:extLst>
              <a:ext uri="{FF2B5EF4-FFF2-40B4-BE49-F238E27FC236}">
                <a16:creationId xmlns:a16="http://schemas.microsoft.com/office/drawing/2014/main" id="{7C19105A-3DC7-4650-884D-EEEE15DAC33E}"/>
              </a:ext>
            </a:extLst>
          </p:cNvPr>
          <p:cNvCxnSpPr/>
          <p:nvPr/>
        </p:nvCxnSpPr>
        <p:spPr>
          <a:xfrm rot="5400000" flipV="1">
            <a:off x="2952772" y="4789056"/>
            <a:ext cx="272089"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16">
            <a:extLst>
              <a:ext uri="{FF2B5EF4-FFF2-40B4-BE49-F238E27FC236}">
                <a16:creationId xmlns:a16="http://schemas.microsoft.com/office/drawing/2014/main" id="{94B4EA34-05CE-4325-B12C-CC0192696CDA}"/>
              </a:ext>
            </a:extLst>
          </p:cNvPr>
          <p:cNvSpPr txBox="1"/>
          <p:nvPr/>
        </p:nvSpPr>
        <p:spPr>
          <a:xfrm>
            <a:off x="3890559" y="4904019"/>
            <a:ext cx="1363018" cy="276999"/>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Απόβλητα</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61" name="135 - Ευθύγραμμο βέλος σύνδεσης">
            <a:extLst>
              <a:ext uri="{FF2B5EF4-FFF2-40B4-BE49-F238E27FC236}">
                <a16:creationId xmlns:a16="http://schemas.microsoft.com/office/drawing/2014/main" id="{F6179678-AB45-41F7-ACDB-3FD24AECADE6}"/>
              </a:ext>
            </a:extLst>
          </p:cNvPr>
          <p:cNvCxnSpPr/>
          <p:nvPr/>
        </p:nvCxnSpPr>
        <p:spPr>
          <a:xfrm rot="5400000" flipV="1">
            <a:off x="4436024" y="4785580"/>
            <a:ext cx="272089"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71 - Ορθογώνιο">
            <a:extLst>
              <a:ext uri="{FF2B5EF4-FFF2-40B4-BE49-F238E27FC236}">
                <a16:creationId xmlns:a16="http://schemas.microsoft.com/office/drawing/2014/main" id="{7EBAD3E1-9B42-4875-9CF7-1C5EADE2CC29}"/>
              </a:ext>
            </a:extLst>
          </p:cNvPr>
          <p:cNvSpPr/>
          <p:nvPr/>
        </p:nvSpPr>
        <p:spPr>
          <a:xfrm>
            <a:off x="104775" y="2295022"/>
            <a:ext cx="2130377" cy="2275369"/>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3" name="71 - Ορθογώνιο">
            <a:extLst>
              <a:ext uri="{FF2B5EF4-FFF2-40B4-BE49-F238E27FC236}">
                <a16:creationId xmlns:a16="http://schemas.microsoft.com/office/drawing/2014/main" id="{2021811D-46A5-4BC1-B457-518F21B489BB}"/>
              </a:ext>
            </a:extLst>
          </p:cNvPr>
          <p:cNvSpPr/>
          <p:nvPr/>
        </p:nvSpPr>
        <p:spPr>
          <a:xfrm>
            <a:off x="9861805" y="1392744"/>
            <a:ext cx="1681530" cy="4068110"/>
          </a:xfrm>
          <a:prstGeom prst="rect">
            <a:avLst/>
          </a:prstGeom>
          <a:noFill/>
          <a:ln w="317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4" name="71 - Ορθογώνιο">
            <a:extLst>
              <a:ext uri="{FF2B5EF4-FFF2-40B4-BE49-F238E27FC236}">
                <a16:creationId xmlns:a16="http://schemas.microsoft.com/office/drawing/2014/main" id="{06631DA3-F18B-4E2F-A06B-5C3EC2005F31}"/>
              </a:ext>
            </a:extLst>
          </p:cNvPr>
          <p:cNvSpPr/>
          <p:nvPr/>
        </p:nvSpPr>
        <p:spPr>
          <a:xfrm>
            <a:off x="2399074" y="2295022"/>
            <a:ext cx="4572707" cy="2275369"/>
          </a:xfrm>
          <a:prstGeom prst="rect">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5" name="71 - Ορθογώνιο">
            <a:extLst>
              <a:ext uri="{FF2B5EF4-FFF2-40B4-BE49-F238E27FC236}">
                <a16:creationId xmlns:a16="http://schemas.microsoft.com/office/drawing/2014/main" id="{8727C814-06F1-415C-8980-C6CB8A72BA1D}"/>
              </a:ext>
            </a:extLst>
          </p:cNvPr>
          <p:cNvSpPr/>
          <p:nvPr/>
        </p:nvSpPr>
        <p:spPr>
          <a:xfrm>
            <a:off x="7052389" y="2295022"/>
            <a:ext cx="1626828" cy="2275369"/>
          </a:xfrm>
          <a:prstGeom prst="rect">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6" name="71 - Ορθογώνιο">
            <a:extLst>
              <a:ext uri="{FF2B5EF4-FFF2-40B4-BE49-F238E27FC236}">
                <a16:creationId xmlns:a16="http://schemas.microsoft.com/office/drawing/2014/main" id="{395C47C6-3F37-4761-A624-C604A6504108}"/>
              </a:ext>
            </a:extLst>
          </p:cNvPr>
          <p:cNvSpPr/>
          <p:nvPr/>
        </p:nvSpPr>
        <p:spPr>
          <a:xfrm>
            <a:off x="8776196" y="2295022"/>
            <a:ext cx="973851" cy="2275369"/>
          </a:xfrm>
          <a:prstGeom prst="rect">
            <a:avLst/>
          </a:prstGeom>
          <a:noFill/>
          <a:ln w="31750">
            <a:solidFill>
              <a:srgbClr val="CC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77" name="Ορθογώνιο 58">
            <a:extLst>
              <a:ext uri="{FF2B5EF4-FFF2-40B4-BE49-F238E27FC236}">
                <a16:creationId xmlns:a16="http://schemas.microsoft.com/office/drawing/2014/main" id="{6E2090ED-9EAF-4936-8BD2-19DB538782AA}"/>
              </a:ext>
            </a:extLst>
          </p:cNvPr>
          <p:cNvSpPr/>
          <p:nvPr/>
        </p:nvSpPr>
        <p:spPr>
          <a:xfrm>
            <a:off x="8948698" y="5851689"/>
            <a:ext cx="2233971" cy="48946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Κυκλική οικονομία</a:t>
            </a:r>
            <a:endParaRPr lang="en-GB"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27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P spid="25" grpId="0" animBg="1"/>
      <p:bldP spid="26" grpId="0" animBg="1"/>
      <p:bldP spid="27" grpId="0" animBg="1"/>
      <p:bldP spid="32" grpId="0" animBg="1"/>
      <p:bldP spid="47" grpId="0" animBg="1"/>
      <p:bldP spid="57" grpId="0" animBg="1"/>
      <p:bldP spid="62" grpId="0" animBg="1"/>
      <p:bldP spid="63" grpId="0" animBg="1"/>
      <p:bldP spid="65" grpId="0" animBg="1"/>
      <p:bldP spid="66" grpId="0" animBg="1"/>
      <p:bldP spid="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323981"/>
            <a:ext cx="11375571" cy="6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Διάγραμμα ροής, ισοζύγια μάζας και ενέργειας διεργασιών</a:t>
            </a:r>
          </a:p>
          <a:p>
            <a:pPr algn="ctr"/>
            <a:endParaRPr lang="en-US" sz="28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8" name="Footer Placeholder 17">
            <a:extLst>
              <a:ext uri="{FF2B5EF4-FFF2-40B4-BE49-F238E27FC236}">
                <a16:creationId xmlns:a16="http://schemas.microsoft.com/office/drawing/2014/main" id="{B247E80E-66C9-42B3-948F-2A086EFAB6EF}"/>
              </a:ext>
            </a:extLst>
          </p:cNvPr>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dirty="0"/>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7</a:t>
            </a:fld>
            <a:endParaRPr lang="en-GB"/>
          </a:p>
        </p:txBody>
      </p:sp>
      <p:sp>
        <p:nvSpPr>
          <p:cNvPr id="309" name="Rectangle 3">
            <a:extLst>
              <a:ext uri="{FF2B5EF4-FFF2-40B4-BE49-F238E27FC236}">
                <a16:creationId xmlns:a16="http://schemas.microsoft.com/office/drawing/2014/main" id="{79A16CE6-DFD8-4E90-84AF-B6FEE753A029}"/>
              </a:ext>
            </a:extLst>
          </p:cNvPr>
          <p:cNvSpPr txBox="1">
            <a:spLocks noChangeArrowheads="1"/>
          </p:cNvSpPr>
          <p:nvPr/>
        </p:nvSpPr>
        <p:spPr>
          <a:xfrm>
            <a:off x="65011" y="951282"/>
            <a:ext cx="5164449" cy="5356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l-GR" altLang="en-US" sz="1800" dirty="0"/>
              <a:t>Διάγραμμά ροής </a:t>
            </a:r>
          </a:p>
          <a:p>
            <a:pPr lvl="1"/>
            <a:r>
              <a:rPr lang="el-GR" altLang="en-US" sz="1800" dirty="0"/>
              <a:t>Συλλογή δεδομένων για όλα τα στάδια της διεργασίας (δημιουργείται βάση δεδομένων)</a:t>
            </a:r>
          </a:p>
          <a:p>
            <a:pPr lvl="1"/>
            <a:r>
              <a:rPr lang="el-GR" altLang="en-US" sz="1800" dirty="0"/>
              <a:t>Απεικόνιση των δεδομένων </a:t>
            </a:r>
            <a:r>
              <a:rPr lang="en-US" altLang="en-US" sz="1800" dirty="0"/>
              <a:t>:</a:t>
            </a:r>
            <a:endParaRPr lang="el-GR" altLang="en-US" sz="1800" dirty="0"/>
          </a:p>
          <a:p>
            <a:pPr marL="1257300" lvl="2" indent="-342900">
              <a:buFont typeface="+mj-lt"/>
              <a:buAutoNum type="arabicPeriod"/>
            </a:pPr>
            <a:r>
              <a:rPr lang="el-GR" altLang="en-US" sz="1600" dirty="0"/>
              <a:t>Διαγράμματα βαθμίδων (</a:t>
            </a:r>
            <a:r>
              <a:rPr lang="en-US" altLang="en-US" sz="1600" dirty="0"/>
              <a:t>block diagrams</a:t>
            </a:r>
            <a:r>
              <a:rPr lang="el-GR" altLang="en-US" sz="1600" dirty="0"/>
              <a:t>)</a:t>
            </a:r>
            <a:r>
              <a:rPr lang="en-US" altLang="en-US" sz="1600" dirty="0"/>
              <a:t>:</a:t>
            </a:r>
          </a:p>
          <a:p>
            <a:pPr marL="1771650" lvl="3" indent="-400050">
              <a:buFont typeface="+mj-lt"/>
              <a:buAutoNum type="romanUcPeriod"/>
            </a:pPr>
            <a:r>
              <a:rPr lang="el-GR" altLang="en-US" sz="1400" dirty="0"/>
              <a:t>Αλλαγή πίεσης, θερμοκρασίας και φάσης ενός ρεύματος </a:t>
            </a:r>
          </a:p>
          <a:p>
            <a:pPr marL="1714500" lvl="3" indent="-342900">
              <a:buFont typeface="+mj-lt"/>
              <a:buAutoNum type="romanUcPeriod"/>
            </a:pPr>
            <a:r>
              <a:rPr lang="el-GR" altLang="en-US" sz="1400" dirty="0"/>
              <a:t>Αλλαγή χημικής σύστασης μέσω χημικής αντίδρασης </a:t>
            </a:r>
          </a:p>
          <a:p>
            <a:pPr marL="1714500" lvl="3" indent="-342900">
              <a:buFont typeface="+mj-lt"/>
              <a:buAutoNum type="romanUcPeriod"/>
            </a:pPr>
            <a:r>
              <a:rPr lang="el-GR" altLang="en-US" sz="1400" dirty="0"/>
              <a:t>Διαχωρισμός ή ανάμιξη ρευμάτων με ίδια η διαφορετική σύσταση</a:t>
            </a:r>
            <a:endParaRPr lang="en-US" altLang="en-US" sz="1400" dirty="0"/>
          </a:p>
          <a:p>
            <a:pPr marL="1371600" lvl="3" indent="0">
              <a:buNone/>
            </a:pPr>
            <a:endParaRPr lang="en-US" altLang="en-US" sz="1400" dirty="0"/>
          </a:p>
          <a:p>
            <a:pPr marL="1257300" lvl="2" indent="-342900">
              <a:buFont typeface="+mj-lt"/>
              <a:buAutoNum type="arabicPeriod"/>
            </a:pPr>
            <a:r>
              <a:rPr lang="el-GR" altLang="en-US" sz="1600" dirty="0"/>
              <a:t>Μεθοδολογικά διαγράμματα ροής </a:t>
            </a:r>
            <a:r>
              <a:rPr lang="en-US" altLang="en-US" sz="1600" dirty="0"/>
              <a:t>(process flow diagrams)</a:t>
            </a:r>
            <a:endParaRPr lang="el-GR" altLang="en-US" sz="1600" dirty="0"/>
          </a:p>
          <a:p>
            <a:pPr marL="1771650" lvl="3" indent="-400050">
              <a:buFont typeface="+mj-lt"/>
              <a:buAutoNum type="romanUcPeriod"/>
            </a:pPr>
            <a:r>
              <a:rPr lang="el-GR" altLang="en-US" sz="1400" dirty="0"/>
              <a:t>Χρήση συμβόλων μηχανολογικού εξοπλισμού μαζί με τον κωδικό αριθμό τους και την ονομασία τους </a:t>
            </a:r>
          </a:p>
          <a:p>
            <a:pPr marL="1771650" lvl="3" indent="-400050">
              <a:buFont typeface="+mj-lt"/>
              <a:buAutoNum type="romanUcPeriod"/>
            </a:pPr>
            <a:r>
              <a:rPr lang="el-GR" altLang="en-US" sz="1400" dirty="0"/>
              <a:t>Ρεύματα κύριας ροής και βοηθητικών παροχών με τις αντίστοιχες πιέσεις, θερμοκρασίες και παροχές </a:t>
            </a:r>
          </a:p>
          <a:p>
            <a:pPr marL="1771650" lvl="3" indent="-400050">
              <a:buFont typeface="+mj-lt"/>
              <a:buAutoNum type="romanUcPeriod"/>
            </a:pPr>
            <a:r>
              <a:rPr lang="el-GR" altLang="en-US" sz="1400" dirty="0"/>
              <a:t>Πίνακα ισοζυγίων μάζας </a:t>
            </a:r>
          </a:p>
          <a:p>
            <a:pPr marL="1257300" lvl="2" indent="-342900">
              <a:buFont typeface="+mj-lt"/>
              <a:buAutoNum type="arabicPeriod"/>
            </a:pPr>
            <a:endParaRPr lang="el-GR" altLang="en-US" sz="1600" dirty="0"/>
          </a:p>
          <a:p>
            <a:pPr marL="457200" lvl="1" indent="0">
              <a:buNone/>
            </a:pPr>
            <a:endParaRPr lang="el-GR" altLang="en-US" sz="1800" dirty="0"/>
          </a:p>
        </p:txBody>
      </p:sp>
      <p:pic>
        <p:nvPicPr>
          <p:cNvPr id="341" name="Picture 340">
            <a:extLst>
              <a:ext uri="{FF2B5EF4-FFF2-40B4-BE49-F238E27FC236}">
                <a16:creationId xmlns:a16="http://schemas.microsoft.com/office/drawing/2014/main" id="{6891C36E-2B0F-4719-9065-034AC01C7036}"/>
              </a:ext>
            </a:extLst>
          </p:cNvPr>
          <p:cNvPicPr>
            <a:picLocks noChangeAspect="1"/>
          </p:cNvPicPr>
          <p:nvPr/>
        </p:nvPicPr>
        <p:blipFill>
          <a:blip r:embed="rId2"/>
          <a:stretch>
            <a:fillRect/>
          </a:stretch>
        </p:blipFill>
        <p:spPr>
          <a:xfrm>
            <a:off x="6021421" y="1313656"/>
            <a:ext cx="3001747" cy="4631537"/>
          </a:xfrm>
          <a:prstGeom prst="rect">
            <a:avLst/>
          </a:prstGeom>
        </p:spPr>
      </p:pic>
      <p:sp>
        <p:nvSpPr>
          <p:cNvPr id="344" name="TextBox 343">
            <a:extLst>
              <a:ext uri="{FF2B5EF4-FFF2-40B4-BE49-F238E27FC236}">
                <a16:creationId xmlns:a16="http://schemas.microsoft.com/office/drawing/2014/main" id="{0D3D4F5D-9D52-4042-A8C0-F3EFE4CDDA56}"/>
              </a:ext>
            </a:extLst>
          </p:cNvPr>
          <p:cNvSpPr txBox="1"/>
          <p:nvPr/>
        </p:nvSpPr>
        <p:spPr>
          <a:xfrm>
            <a:off x="6504379" y="960402"/>
            <a:ext cx="2518789" cy="369332"/>
          </a:xfrm>
          <a:prstGeom prst="rect">
            <a:avLst/>
          </a:prstGeom>
          <a:noFill/>
        </p:spPr>
        <p:txBody>
          <a:bodyPr wrap="square">
            <a:spAutoFit/>
          </a:bodyPr>
          <a:lstStyle/>
          <a:p>
            <a:r>
              <a:rPr lang="el-GR" altLang="en-US" sz="1800" dirty="0"/>
              <a:t>Διαγράμματα βαθμίδων </a:t>
            </a:r>
            <a:endParaRPr lang="en-US" dirty="0"/>
          </a:p>
        </p:txBody>
      </p:sp>
      <p:sp>
        <p:nvSpPr>
          <p:cNvPr id="346" name="TextBox 345">
            <a:extLst>
              <a:ext uri="{FF2B5EF4-FFF2-40B4-BE49-F238E27FC236}">
                <a16:creationId xmlns:a16="http://schemas.microsoft.com/office/drawing/2014/main" id="{476A2879-AD60-4852-8791-DDE247641646}"/>
              </a:ext>
            </a:extLst>
          </p:cNvPr>
          <p:cNvSpPr txBox="1"/>
          <p:nvPr/>
        </p:nvSpPr>
        <p:spPr>
          <a:xfrm>
            <a:off x="7763773" y="1214072"/>
            <a:ext cx="3449097" cy="369332"/>
          </a:xfrm>
          <a:prstGeom prst="rect">
            <a:avLst/>
          </a:prstGeom>
          <a:noFill/>
        </p:spPr>
        <p:txBody>
          <a:bodyPr wrap="square">
            <a:spAutoFit/>
          </a:bodyPr>
          <a:lstStyle/>
          <a:p>
            <a:r>
              <a:rPr lang="el-GR" altLang="en-US" sz="1800" dirty="0"/>
              <a:t>Μεθοδολογικά διαγράμματα ροής </a:t>
            </a:r>
            <a:endParaRPr lang="en-US" dirty="0"/>
          </a:p>
        </p:txBody>
      </p:sp>
      <p:pic>
        <p:nvPicPr>
          <p:cNvPr id="347" name="Picture 346">
            <a:extLst>
              <a:ext uri="{FF2B5EF4-FFF2-40B4-BE49-F238E27FC236}">
                <a16:creationId xmlns:a16="http://schemas.microsoft.com/office/drawing/2014/main" id="{7AF5A6F9-EAC0-4993-ADD7-3B56837A7388}"/>
              </a:ext>
            </a:extLst>
          </p:cNvPr>
          <p:cNvPicPr>
            <a:picLocks noChangeAspect="1"/>
          </p:cNvPicPr>
          <p:nvPr/>
        </p:nvPicPr>
        <p:blipFill>
          <a:blip r:embed="rId3"/>
          <a:stretch>
            <a:fillRect/>
          </a:stretch>
        </p:blipFill>
        <p:spPr>
          <a:xfrm>
            <a:off x="5434283" y="1837074"/>
            <a:ext cx="6356620" cy="3319074"/>
          </a:xfrm>
          <a:prstGeom prst="rect">
            <a:avLst/>
          </a:prstGeom>
        </p:spPr>
      </p:pic>
      <p:pic>
        <p:nvPicPr>
          <p:cNvPr id="348" name="Picture 347">
            <a:extLst>
              <a:ext uri="{FF2B5EF4-FFF2-40B4-BE49-F238E27FC236}">
                <a16:creationId xmlns:a16="http://schemas.microsoft.com/office/drawing/2014/main" id="{BEC4BFF3-2EE2-4F11-A9B2-08754514D7F0}"/>
              </a:ext>
            </a:extLst>
          </p:cNvPr>
          <p:cNvPicPr>
            <a:picLocks noChangeAspect="1"/>
          </p:cNvPicPr>
          <p:nvPr/>
        </p:nvPicPr>
        <p:blipFill>
          <a:blip r:embed="rId4"/>
          <a:stretch>
            <a:fillRect/>
          </a:stretch>
        </p:blipFill>
        <p:spPr>
          <a:xfrm>
            <a:off x="6634070" y="4854184"/>
            <a:ext cx="2854251" cy="1471923"/>
          </a:xfrm>
          <a:prstGeom prst="rect">
            <a:avLst/>
          </a:prstGeom>
        </p:spPr>
      </p:pic>
    </p:spTree>
    <p:extLst>
      <p:ext uri="{BB962C8B-B14F-4D97-AF65-F5344CB8AC3E}">
        <p14:creationId xmlns:p14="http://schemas.microsoft.com/office/powerpoint/2010/main" val="16868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41"/>
                                        </p:tgtEl>
                                      </p:cBhvr>
                                    </p:animEffect>
                                    <p:set>
                                      <p:cBhvr>
                                        <p:cTn id="7" dur="1" fill="hold">
                                          <p:stCondLst>
                                            <p:cond delay="499"/>
                                          </p:stCondLst>
                                        </p:cTn>
                                        <p:tgtEl>
                                          <p:spTgt spid="34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44"/>
                                        </p:tgtEl>
                                      </p:cBhvr>
                                    </p:animEffect>
                                    <p:set>
                                      <p:cBhvr>
                                        <p:cTn id="10" dur="1" fill="hold">
                                          <p:stCondLst>
                                            <p:cond delay="499"/>
                                          </p:stCondLst>
                                        </p:cTn>
                                        <p:tgtEl>
                                          <p:spTgt spid="34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500"/>
                                        <p:tgtEl>
                                          <p:spTgt spid="346"/>
                                        </p:tgtEl>
                                      </p:cBhvr>
                                    </p:animEffect>
                                  </p:childTnLst>
                                </p:cTn>
                              </p:par>
                              <p:par>
                                <p:cTn id="16" presetID="10" presetClass="entr" presetSubtype="0" fill="hold"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fade">
                                      <p:cBhvr>
                                        <p:cTn id="18" dur="500"/>
                                        <p:tgtEl>
                                          <p:spTgt spid="3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323981"/>
            <a:ext cx="11375571" cy="6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Ισοζύγια</a:t>
            </a:r>
            <a:r>
              <a:rPr lang="el-GR" sz="3200" dirty="0">
                <a:solidFill>
                  <a:srgbClr val="357DA8"/>
                </a:solidFill>
                <a:latin typeface="+mn-lt"/>
                <a:ea typeface="Verdana" panose="020B0604030504040204" pitchFamily="34" charset="0"/>
                <a:cs typeface="Verdana" panose="020B0604030504040204" pitchFamily="34" charset="0"/>
              </a:rPr>
              <a:t> μάζας και ενέργειας των διεργασιών</a:t>
            </a:r>
          </a:p>
          <a:p>
            <a:pPr algn="ctr"/>
            <a:endParaRPr lang="en-US" sz="32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8" name="Footer Placeholder 17">
            <a:extLst>
              <a:ext uri="{FF2B5EF4-FFF2-40B4-BE49-F238E27FC236}">
                <a16:creationId xmlns:a16="http://schemas.microsoft.com/office/drawing/2014/main" id="{B247E80E-66C9-42B3-948F-2A086EFAB6EF}"/>
              </a:ext>
            </a:extLst>
          </p:cNvPr>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dirty="0"/>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8</a:t>
            </a:fld>
            <a:endParaRPr lang="en-GB"/>
          </a:p>
        </p:txBody>
      </p:sp>
      <p:pic>
        <p:nvPicPr>
          <p:cNvPr id="8" name="Εικόνα 3">
            <a:extLst>
              <a:ext uri="{FF2B5EF4-FFF2-40B4-BE49-F238E27FC236}">
                <a16:creationId xmlns:a16="http://schemas.microsoft.com/office/drawing/2014/main" id="{D5EFE407-DDE8-4D82-B34F-D2B83AFEF51E}"/>
              </a:ext>
            </a:extLst>
          </p:cNvPr>
          <p:cNvPicPr/>
          <p:nvPr/>
        </p:nvPicPr>
        <p:blipFill rotWithShape="1">
          <a:blip r:embed="rId2" cstate="print"/>
          <a:srcRect l="1824" t="18278" r="4107" b="19428"/>
          <a:stretch/>
        </p:blipFill>
        <p:spPr bwMode="auto">
          <a:xfrm>
            <a:off x="1217760" y="2341383"/>
            <a:ext cx="9756479" cy="421341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70952859-D82A-4D46-B78D-3FEEE220D498}"/>
              </a:ext>
            </a:extLst>
          </p:cNvPr>
          <p:cNvSpPr txBox="1"/>
          <p:nvPr/>
        </p:nvSpPr>
        <p:spPr>
          <a:xfrm>
            <a:off x="1336430" y="1174146"/>
            <a:ext cx="9339439" cy="1323439"/>
          </a:xfrm>
          <a:prstGeom prst="rect">
            <a:avLst/>
          </a:prstGeom>
          <a:noFill/>
        </p:spPr>
        <p:txBody>
          <a:bodyPr wrap="square">
            <a:spAutoFit/>
          </a:bodyPr>
          <a:lstStyle/>
          <a:p>
            <a:r>
              <a:rPr lang="el-GR" sz="1600" dirty="0">
                <a:latin typeface="Verdana" panose="020B0604030504040204" pitchFamily="34" charset="0"/>
                <a:ea typeface="Verdana" panose="020B0604030504040204" pitchFamily="34" charset="0"/>
                <a:cs typeface="Times New Roman" panose="02020603050405020304" pitchFamily="18" charset="0"/>
              </a:rPr>
              <a:t>Προσομοίωση με υ</a:t>
            </a:r>
            <a:r>
              <a:rPr lang="el-G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πολογιστικά εργαλεία (</a:t>
            </a:r>
            <a:r>
              <a:rPr lang="el-GR" sz="1600" b="0" i="0" kern="1200" dirty="0" err="1">
                <a:solidFill>
                  <a:schemeClr val="dk1"/>
                </a:solidFill>
                <a:effectLst/>
                <a:latin typeface="Verdana" panose="020B0604030504040204" pitchFamily="34" charset="0"/>
                <a:ea typeface="Verdana" panose="020B0604030504040204" pitchFamily="34" charset="0"/>
              </a:rPr>
              <a:t>UniSim</a:t>
            </a:r>
            <a:r>
              <a:rPr lang="el-GR" sz="1600" b="0" i="0" kern="1200" dirty="0">
                <a:solidFill>
                  <a:schemeClr val="dk1"/>
                </a:solidFill>
                <a:effectLst/>
                <a:latin typeface="Verdana" panose="020B0604030504040204" pitchFamily="34" charset="0"/>
                <a:ea typeface="Verdana" panose="020B0604030504040204" pitchFamily="34" charset="0"/>
              </a:rPr>
              <a:t> </a:t>
            </a:r>
            <a:r>
              <a:rPr lang="el-GR" sz="1600" b="0" i="0" kern="1200" dirty="0" err="1">
                <a:solidFill>
                  <a:schemeClr val="dk1"/>
                </a:solidFill>
                <a:effectLst/>
                <a:latin typeface="Verdana" panose="020B0604030504040204" pitchFamily="34" charset="0"/>
                <a:ea typeface="Verdana" panose="020B0604030504040204" pitchFamily="34" charset="0"/>
              </a:rPr>
              <a:t>Design-Honeywell</a:t>
            </a:r>
            <a:r>
              <a:rPr lang="en-US" sz="1600" b="0" i="0" kern="1200" dirty="0">
                <a:solidFill>
                  <a:schemeClr val="dk1"/>
                </a:solidFill>
                <a:effectLst/>
                <a:latin typeface="Verdana" panose="020B0604030504040204" pitchFamily="34" charset="0"/>
                <a:ea typeface="Verdana" panose="020B0604030504040204" pitchFamily="34" charset="0"/>
              </a:rPr>
              <a:t>, Aspen Plus</a:t>
            </a:r>
            <a:r>
              <a:rPr lang="el-G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Δυνατότητα υπολογισμού ισοζυγίων μάζας και ενέργειας με ακρίβεια </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Διαθέτουν βιβλιοθήκες δεδομένων για πολλές χημικές ουσίες και ενώσεις </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Ικανότητα επίλυσης μαθηματικών μοντέλων και βελτιστοποίησης</a:t>
            </a: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Προτυποποίηση αποτελεσμάτων </a:t>
            </a:r>
          </a:p>
        </p:txBody>
      </p:sp>
    </p:spTree>
    <p:extLst>
      <p:ext uri="{BB962C8B-B14F-4D97-AF65-F5344CB8AC3E}">
        <p14:creationId xmlns:p14="http://schemas.microsoft.com/office/powerpoint/2010/main" val="92791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389950"/>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Ενεργειακή ολοκλήρωση </a:t>
            </a:r>
            <a:endParaRPr lang="en-US" sz="3200" dirty="0">
              <a:solidFill>
                <a:srgbClr val="357DA8"/>
              </a:solidFill>
              <a:latin typeface="+mn-lt"/>
              <a:ea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19/11/2021</a:t>
            </a:fld>
            <a:endParaRPr lang="en-GB"/>
          </a:p>
        </p:txBody>
      </p:sp>
      <p:sp>
        <p:nvSpPr>
          <p:cNvPr id="18" name="Footer Placeholder 17">
            <a:extLst>
              <a:ext uri="{FF2B5EF4-FFF2-40B4-BE49-F238E27FC236}">
                <a16:creationId xmlns:a16="http://schemas.microsoft.com/office/drawing/2014/main" id="{B247E80E-66C9-42B3-948F-2A086EFAB6EF}"/>
              </a:ext>
            </a:extLst>
          </p:cNvPr>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dirty="0"/>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9</a:t>
            </a:fld>
            <a:endParaRPr lang="en-GB"/>
          </a:p>
        </p:txBody>
      </p:sp>
      <p:pic>
        <p:nvPicPr>
          <p:cNvPr id="3" name="Picture 2">
            <a:extLst>
              <a:ext uri="{FF2B5EF4-FFF2-40B4-BE49-F238E27FC236}">
                <a16:creationId xmlns:a16="http://schemas.microsoft.com/office/drawing/2014/main" id="{559A5F55-59A4-4BF5-8075-357AC22FB2EB}"/>
              </a:ext>
            </a:extLst>
          </p:cNvPr>
          <p:cNvPicPr>
            <a:picLocks noChangeAspect="1"/>
          </p:cNvPicPr>
          <p:nvPr/>
        </p:nvPicPr>
        <p:blipFill>
          <a:blip r:embed="rId2">
            <a:lum/>
          </a:blip>
          <a:stretch>
            <a:fillRect/>
          </a:stretch>
        </p:blipFill>
        <p:spPr>
          <a:xfrm>
            <a:off x="195105" y="2778369"/>
            <a:ext cx="5358273" cy="3340093"/>
          </a:xfrm>
          <a:prstGeom prst="rect">
            <a:avLst/>
          </a:prstGeom>
        </p:spPr>
      </p:pic>
      <p:sp>
        <p:nvSpPr>
          <p:cNvPr id="22" name="TextBox 21">
            <a:extLst>
              <a:ext uri="{FF2B5EF4-FFF2-40B4-BE49-F238E27FC236}">
                <a16:creationId xmlns:a16="http://schemas.microsoft.com/office/drawing/2014/main" id="{DB82C02E-8928-4C7A-BCEC-BF06ABF1A20B}"/>
              </a:ext>
            </a:extLst>
          </p:cNvPr>
          <p:cNvSpPr txBox="1"/>
          <p:nvPr/>
        </p:nvSpPr>
        <p:spPr>
          <a:xfrm>
            <a:off x="195105" y="1231012"/>
            <a:ext cx="7663559" cy="923330"/>
          </a:xfrm>
          <a:prstGeom prst="rect">
            <a:avLst/>
          </a:prstGeom>
          <a:noFill/>
        </p:spPr>
        <p:txBody>
          <a:bodyPr wrap="square" rtlCol="0">
            <a:spAutoFit/>
          </a:bodyPr>
          <a:lstStyle/>
          <a:p>
            <a:pPr marL="342900" indent="-342900">
              <a:buFont typeface="Arial" panose="020B0604020202020204" pitchFamily="34" charset="0"/>
              <a:buChar char="•"/>
            </a:pPr>
            <a:r>
              <a:rPr lang="el-GR" dirty="0">
                <a:latin typeface="Verdana" panose="020B0604030504040204" pitchFamily="34" charset="0"/>
                <a:ea typeface="Verdana" panose="020B0604030504040204" pitchFamily="34" charset="0"/>
                <a:cs typeface="Times New Roman" panose="02020603050405020304" pitchFamily="18" charset="0"/>
              </a:rPr>
              <a:t>Συνδυασμός θερμών και ψυχρών ρευμάτων με σκοπό την μέγιστη εκμετάλλευσή τους από το σύστημα</a:t>
            </a:r>
            <a:endParaRPr lang="en-US" dirty="0">
              <a:latin typeface="Verdana" panose="020B0604030504040204" pitchFamily="34"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l-GR" dirty="0">
                <a:latin typeface="Verdana" panose="020B0604030504040204" pitchFamily="34" charset="0"/>
                <a:ea typeface="Verdana" panose="020B0604030504040204" pitchFamily="34" charset="0"/>
                <a:cs typeface="Times New Roman" panose="02020603050405020304" pitchFamily="18" charset="0"/>
              </a:rPr>
              <a:t>Στόχος η μείωση των ενεργειακών απαιτήσεων</a:t>
            </a:r>
            <a:endParaRPr lang="en-US" dirty="0">
              <a:latin typeface="Verdana" panose="020B0604030504040204" pitchFamily="34" charset="0"/>
              <a:ea typeface="Verdan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32BE905-C8EC-41BC-924A-B5471B7EF637}"/>
              </a:ext>
            </a:extLst>
          </p:cNvPr>
          <p:cNvPicPr>
            <a:picLocks noChangeAspect="1"/>
          </p:cNvPicPr>
          <p:nvPr/>
        </p:nvPicPr>
        <p:blipFill>
          <a:blip r:embed="rId3"/>
          <a:stretch>
            <a:fillRect/>
          </a:stretch>
        </p:blipFill>
        <p:spPr>
          <a:xfrm>
            <a:off x="5834684" y="3299609"/>
            <a:ext cx="5956219" cy="2818853"/>
          </a:xfrm>
          <a:prstGeom prst="rect">
            <a:avLst/>
          </a:prstGeom>
        </p:spPr>
      </p:pic>
      <p:sp>
        <p:nvSpPr>
          <p:cNvPr id="24" name="TextBox 23">
            <a:extLst>
              <a:ext uri="{FF2B5EF4-FFF2-40B4-BE49-F238E27FC236}">
                <a16:creationId xmlns:a16="http://schemas.microsoft.com/office/drawing/2014/main" id="{663E9762-2D4F-4F37-9B5D-B6F36BC12D87}"/>
              </a:ext>
            </a:extLst>
          </p:cNvPr>
          <p:cNvSpPr txBox="1"/>
          <p:nvPr/>
        </p:nvSpPr>
        <p:spPr>
          <a:xfrm>
            <a:off x="412819" y="2373804"/>
            <a:ext cx="6144735" cy="369332"/>
          </a:xfrm>
          <a:prstGeom prst="rect">
            <a:avLst/>
          </a:prstGeom>
          <a:noFill/>
        </p:spPr>
        <p:txBody>
          <a:bodyPr wrap="square" rtlCol="0">
            <a:spAutoFit/>
          </a:bodyPr>
          <a:lstStyle/>
          <a:p>
            <a:r>
              <a:rPr lang="el-GR" dirty="0">
                <a:latin typeface="Verdana" panose="020B0604030504040204" pitchFamily="34" charset="0"/>
                <a:ea typeface="Verdana" panose="020B0604030504040204" pitchFamily="34" charset="0"/>
                <a:cs typeface="Times New Roman" panose="02020603050405020304" pitchFamily="18" charset="0"/>
              </a:rPr>
              <a:t>Μεθοδολογία κρίσιμου σημείου (</a:t>
            </a:r>
            <a:r>
              <a:rPr lang="en-US" dirty="0">
                <a:latin typeface="Verdana" panose="020B0604030504040204" pitchFamily="34" charset="0"/>
                <a:ea typeface="Verdana" panose="020B0604030504040204" pitchFamily="34" charset="0"/>
                <a:cs typeface="Times New Roman" panose="02020603050405020304" pitchFamily="18" charset="0"/>
              </a:rPr>
              <a:t>pinch analysis)</a:t>
            </a:r>
          </a:p>
        </p:txBody>
      </p:sp>
      <p:sp>
        <p:nvSpPr>
          <p:cNvPr id="25" name="TextBox 24">
            <a:extLst>
              <a:ext uri="{FF2B5EF4-FFF2-40B4-BE49-F238E27FC236}">
                <a16:creationId xmlns:a16="http://schemas.microsoft.com/office/drawing/2014/main" id="{F722E703-35D9-4E39-BA9D-B5B60570416F}"/>
              </a:ext>
            </a:extLst>
          </p:cNvPr>
          <p:cNvSpPr txBox="1"/>
          <p:nvPr/>
        </p:nvSpPr>
        <p:spPr>
          <a:xfrm>
            <a:off x="6822831" y="2899499"/>
            <a:ext cx="5174064" cy="400110"/>
          </a:xfrm>
          <a:prstGeom prst="rect">
            <a:avLst/>
          </a:prstGeom>
          <a:noFill/>
        </p:spPr>
        <p:txBody>
          <a:bodyPr wrap="square" rtlCol="0">
            <a:spAutoFit/>
          </a:bodyPr>
          <a:lstStyle/>
          <a:p>
            <a:r>
              <a:rPr lang="en-US" sz="20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-65% </a:t>
            </a:r>
            <a:r>
              <a:rPr lang="el-GR" sz="2000" dirty="0">
                <a:solidFill>
                  <a:schemeClr val="accent1"/>
                </a:solidFill>
                <a:latin typeface="Verdana" panose="020B0604030504040204" pitchFamily="34" charset="0"/>
                <a:ea typeface="Verdana" panose="020B0604030504040204" pitchFamily="34" charset="0"/>
                <a:cs typeface="Times New Roman" panose="02020603050405020304" pitchFamily="18" charset="0"/>
              </a:rPr>
              <a:t>μείωση ολικής ενέργειας </a:t>
            </a:r>
            <a:endParaRPr lang="en-US" sz="2000" dirty="0">
              <a:solidFill>
                <a:schemeClr val="accent1"/>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264208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9571</TotalTime>
  <Words>2662</Words>
  <Application>Microsoft Office PowerPoint</Application>
  <PresentationFormat>Widescreen</PresentationFormat>
  <Paragraphs>574</Paragraphs>
  <Slides>33</Slides>
  <Notes>3</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Corbel</vt:lpstr>
      <vt:lpstr>Times New Roman</vt:lpstr>
      <vt:lpstr>Verdana</vt:lpstr>
      <vt:lpstr>Vrinda</vt:lpstr>
      <vt:lpstr>Wingdings</vt:lpstr>
      <vt:lpstr>Parallax</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Απογραφή Δεδομένων Παράδειγμα παραγωγής ηλεκτρισμού από άνθρακα</vt:lpstr>
      <vt:lpstr>PowerPoint Presentation</vt:lpstr>
      <vt:lpstr>To φαινόμενο του θερμοκηπίου</vt:lpstr>
      <vt:lpstr>PowerPoint Presentation</vt:lpstr>
      <vt:lpstr>PowerPoint Presentation</vt:lpstr>
      <vt:lpstr>PowerPoint Presentation</vt:lpstr>
      <vt:lpstr>PowerPoint Presentation</vt:lpstr>
      <vt:lpstr>PowerPoint Presentation</vt:lpstr>
      <vt:lpstr>GWP of the most common GHGs</vt:lpstr>
      <vt:lpstr>Περιβαλλοντικοί δείκτες</vt:lpstr>
      <vt:lpstr>PowerPoint Presentation</vt:lpstr>
      <vt:lpstr>PowerPoint Presentation</vt:lpstr>
      <vt:lpstr>Case Study: Integrated Biodiesel Plant Life Cycle Approach (gate to gate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Sjors van Iersel</dc:creator>
  <cp:lastModifiedBy>DIMITRIOS LADAKIS</cp:lastModifiedBy>
  <cp:revision>147</cp:revision>
  <dcterms:created xsi:type="dcterms:W3CDTF">2017-09-20T10:37:38Z</dcterms:created>
  <dcterms:modified xsi:type="dcterms:W3CDTF">2021-11-19T18:02:43Z</dcterms:modified>
</cp:coreProperties>
</file>