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4" r:id="rId2"/>
    <p:sldId id="292" r:id="rId3"/>
    <p:sldId id="259" r:id="rId4"/>
    <p:sldId id="260" r:id="rId5"/>
    <p:sldId id="261" r:id="rId6"/>
    <p:sldId id="288" r:id="rId7"/>
    <p:sldId id="268" r:id="rId8"/>
    <p:sldId id="269" r:id="rId9"/>
    <p:sldId id="270" r:id="rId10"/>
    <p:sldId id="281" r:id="rId11"/>
    <p:sldId id="282" r:id="rId12"/>
    <p:sldId id="283" r:id="rId13"/>
    <p:sldId id="271" r:id="rId14"/>
    <p:sldId id="267" r:id="rId15"/>
    <p:sldId id="273" r:id="rId16"/>
    <p:sldId id="274" r:id="rId17"/>
    <p:sldId id="275" r:id="rId18"/>
    <p:sldId id="276" r:id="rId19"/>
    <p:sldId id="278" r:id="rId20"/>
    <p:sldId id="280" r:id="rId21"/>
    <p:sldId id="28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fld id="{172D9A58-F902-4AA9-B2C6-2E04E86212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71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fld id="{8BA7684B-ABBD-47B2-BE7E-AB12C000836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8030835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E29203-BEC6-47FC-A816-1110498554D4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33CE56-3E4A-473D-B967-84E5607DC66E}" type="slidenum">
              <a:rPr lang="en-US"/>
              <a:pPr/>
              <a:t>12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690FB6-8716-4338-9201-89F8AB7EFA07}" type="slidenum">
              <a:rPr lang="en-US"/>
              <a:pPr/>
              <a:t>13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F1712D-807F-4705-89A7-D5E7274794E1}" type="slidenum">
              <a:rPr lang="en-US"/>
              <a:pPr/>
              <a:t>14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4A451B-EABB-4914-92EE-FB4B8C4893F4}" type="slidenum">
              <a:rPr lang="en-US"/>
              <a:pPr/>
              <a:t>15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81C16C-1FB0-43D5-9255-7E6D1E0DDFB0}" type="slidenum">
              <a:rPr lang="en-US"/>
              <a:pPr/>
              <a:t>16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8B781C-251A-49B0-AE64-AFC384C19188}" type="slidenum">
              <a:rPr lang="en-US"/>
              <a:pPr/>
              <a:t>17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AA6908-BC02-42B8-B592-EEBE5D7C4CE8}" type="slidenum">
              <a:rPr lang="en-US"/>
              <a:pPr/>
              <a:t>18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0EFBE-A62E-4431-9234-C39CDC6D309F}" type="slidenum">
              <a:rPr lang="en-US"/>
              <a:pPr/>
              <a:t>19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8F3615-990F-4C25-92B3-7B8004F4B391}" type="slidenum">
              <a:rPr lang="en-US"/>
              <a:pPr/>
              <a:t>20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FE9C85-17FD-4B5B-AD23-62F4208852AA}" type="slidenum">
              <a:rPr lang="en-US"/>
              <a:pPr/>
              <a:t>21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F3D43F-746A-4EEF-8606-148152655EB4}" type="slidenum">
              <a:rPr lang="en-US"/>
              <a:pPr/>
              <a:t>4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23B274-46DB-451A-961B-AF7C707C0A4E}" type="slidenum">
              <a:rPr lang="en-US"/>
              <a:pPr/>
              <a:t>5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D75EC7-24F0-4C00-9EC0-1DEBBAD85332}" type="slidenum">
              <a:rPr lang="en-US"/>
              <a:pPr/>
              <a:t>6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F3A586-3261-4771-8818-0776459DDA84}" type="slidenum">
              <a:rPr lang="en-US"/>
              <a:pPr/>
              <a:t>7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42B4BD-C419-44DD-A64C-C3C41ACB89E4}" type="slidenum">
              <a:rPr lang="en-US"/>
              <a:pPr/>
              <a:t>8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02A1AC-FAB3-4BCA-BBD9-30BFC6833D1F}" type="slidenum">
              <a:rPr lang="en-US"/>
              <a:pPr/>
              <a:t>9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07F817-6ACE-42B2-ACFD-28EEAB72B545}" type="slidenum">
              <a:rPr lang="en-US"/>
              <a:pPr/>
              <a:t>10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57D27B-BC3B-4D42-BB59-9F15BAB47DFE}" type="slidenum">
              <a:rPr lang="en-US"/>
              <a:pPr/>
              <a:t>11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7" name="Group 9"/>
          <p:cNvGrpSpPr>
            <a:grpSpLocks/>
          </p:cNvGrpSpPr>
          <p:nvPr/>
        </p:nvGrpSpPr>
        <p:grpSpPr bwMode="auto">
          <a:xfrm>
            <a:off x="-58738" y="700088"/>
            <a:ext cx="8745538" cy="4195762"/>
            <a:chOff x="-37" y="441"/>
            <a:chExt cx="5509" cy="2643"/>
          </a:xfrm>
        </p:grpSpPr>
        <p:sp>
          <p:nvSpPr>
            <p:cNvPr id="2050" name="Line 2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3" name="Group 5"/>
            <p:cNvGrpSpPr>
              <a:grpSpLocks/>
            </p:cNvGrpSpPr>
            <p:nvPr/>
          </p:nvGrpSpPr>
          <p:grpSpPr bwMode="auto">
            <a:xfrm>
              <a:off x="-18" y="950"/>
              <a:ext cx="739" cy="2134"/>
              <a:chOff x="-18" y="950"/>
              <a:chExt cx="739" cy="2134"/>
            </a:xfrm>
          </p:grpSpPr>
          <p:sp>
            <p:nvSpPr>
              <p:cNvPr id="2051" name="Freeform 3"/>
              <p:cNvSpPr>
                <a:spLocks/>
              </p:cNvSpPr>
              <p:nvPr/>
            </p:nvSpPr>
            <p:spPr bwMode="auto">
              <a:xfrm>
                <a:off x="3" y="950"/>
                <a:ext cx="718" cy="2134"/>
              </a:xfrm>
              <a:custGeom>
                <a:avLst/>
                <a:gdLst>
                  <a:gd name="T0" fmla="*/ 0 w 718"/>
                  <a:gd name="T1" fmla="*/ 0 h 2134"/>
                  <a:gd name="T2" fmla="*/ 80 w 718"/>
                  <a:gd name="T3" fmla="*/ 36 h 2134"/>
                  <a:gd name="T4" fmla="*/ 156 w 718"/>
                  <a:gd name="T5" fmla="*/ 77 h 2134"/>
                  <a:gd name="T6" fmla="*/ 227 w 718"/>
                  <a:gd name="T7" fmla="*/ 124 h 2134"/>
                  <a:gd name="T8" fmla="*/ 296 w 718"/>
                  <a:gd name="T9" fmla="*/ 175 h 2134"/>
                  <a:gd name="T10" fmla="*/ 418 w 718"/>
                  <a:gd name="T11" fmla="*/ 292 h 2134"/>
                  <a:gd name="T12" fmla="*/ 522 w 718"/>
                  <a:gd name="T13" fmla="*/ 424 h 2134"/>
                  <a:gd name="T14" fmla="*/ 565 w 718"/>
                  <a:gd name="T15" fmla="*/ 495 h 2134"/>
                  <a:gd name="T16" fmla="*/ 605 w 718"/>
                  <a:gd name="T17" fmla="*/ 570 h 2134"/>
                  <a:gd name="T18" fmla="*/ 638 w 718"/>
                  <a:gd name="T19" fmla="*/ 648 h 2134"/>
                  <a:gd name="T20" fmla="*/ 666 w 718"/>
                  <a:gd name="T21" fmla="*/ 727 h 2134"/>
                  <a:gd name="T22" fmla="*/ 688 w 718"/>
                  <a:gd name="T23" fmla="*/ 810 h 2134"/>
                  <a:gd name="T24" fmla="*/ 704 w 718"/>
                  <a:gd name="T25" fmla="*/ 893 h 2134"/>
                  <a:gd name="T26" fmla="*/ 714 w 718"/>
                  <a:gd name="T27" fmla="*/ 980 h 2134"/>
                  <a:gd name="T28" fmla="*/ 717 w 718"/>
                  <a:gd name="T29" fmla="*/ 1067 h 2134"/>
                  <a:gd name="T30" fmla="*/ 714 w 718"/>
                  <a:gd name="T31" fmla="*/ 1154 h 2134"/>
                  <a:gd name="T32" fmla="*/ 704 w 718"/>
                  <a:gd name="T33" fmla="*/ 1240 h 2134"/>
                  <a:gd name="T34" fmla="*/ 688 w 718"/>
                  <a:gd name="T35" fmla="*/ 1323 h 2134"/>
                  <a:gd name="T36" fmla="*/ 666 w 718"/>
                  <a:gd name="T37" fmla="*/ 1405 h 2134"/>
                  <a:gd name="T38" fmla="*/ 638 w 718"/>
                  <a:gd name="T39" fmla="*/ 1486 h 2134"/>
                  <a:gd name="T40" fmla="*/ 605 w 718"/>
                  <a:gd name="T41" fmla="*/ 1563 h 2134"/>
                  <a:gd name="T42" fmla="*/ 565 w 718"/>
                  <a:gd name="T43" fmla="*/ 1638 h 2134"/>
                  <a:gd name="T44" fmla="*/ 522 w 718"/>
                  <a:gd name="T45" fmla="*/ 1709 h 2134"/>
                  <a:gd name="T46" fmla="*/ 418 w 718"/>
                  <a:gd name="T47" fmla="*/ 1841 h 2134"/>
                  <a:gd name="T48" fmla="*/ 296 w 718"/>
                  <a:gd name="T49" fmla="*/ 1958 h 2134"/>
                  <a:gd name="T50" fmla="*/ 227 w 718"/>
                  <a:gd name="T51" fmla="*/ 2010 h 2134"/>
                  <a:gd name="T52" fmla="*/ 156 w 718"/>
                  <a:gd name="T53" fmla="*/ 2056 h 2134"/>
                  <a:gd name="T54" fmla="*/ 80 w 718"/>
                  <a:gd name="T55" fmla="*/ 2097 h 2134"/>
                  <a:gd name="T56" fmla="*/ 0 w 718"/>
                  <a:gd name="T57" fmla="*/ 2133 h 2134"/>
                  <a:gd name="T58" fmla="*/ 0 w 718"/>
                  <a:gd name="T59" fmla="*/ 2133 h 2134"/>
                  <a:gd name="T60" fmla="*/ 0 w 718"/>
                  <a:gd name="T61" fmla="*/ 2133 h 2134"/>
                  <a:gd name="T62" fmla="*/ 0 w 718"/>
                  <a:gd name="T63" fmla="*/ 0 h 2134"/>
                  <a:gd name="T64" fmla="*/ 0 w 718"/>
                  <a:gd name="T65" fmla="*/ 0 h 2134"/>
                  <a:gd name="T66" fmla="*/ 0 w 718"/>
                  <a:gd name="T67" fmla="*/ 0 h 2134"/>
                  <a:gd name="T68" fmla="*/ 0 w 718"/>
                  <a:gd name="T69" fmla="*/ 0 h 2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18" h="2134">
                    <a:moveTo>
                      <a:pt x="0" y="0"/>
                    </a:moveTo>
                    <a:lnTo>
                      <a:pt x="80" y="36"/>
                    </a:lnTo>
                    <a:lnTo>
                      <a:pt x="156" y="77"/>
                    </a:lnTo>
                    <a:lnTo>
                      <a:pt x="227" y="124"/>
                    </a:lnTo>
                    <a:lnTo>
                      <a:pt x="296" y="175"/>
                    </a:lnTo>
                    <a:lnTo>
                      <a:pt x="418" y="292"/>
                    </a:lnTo>
                    <a:lnTo>
                      <a:pt x="522" y="424"/>
                    </a:lnTo>
                    <a:lnTo>
                      <a:pt x="565" y="495"/>
                    </a:lnTo>
                    <a:lnTo>
                      <a:pt x="605" y="570"/>
                    </a:lnTo>
                    <a:lnTo>
                      <a:pt x="638" y="648"/>
                    </a:lnTo>
                    <a:lnTo>
                      <a:pt x="666" y="727"/>
                    </a:lnTo>
                    <a:lnTo>
                      <a:pt x="688" y="810"/>
                    </a:lnTo>
                    <a:lnTo>
                      <a:pt x="704" y="893"/>
                    </a:lnTo>
                    <a:lnTo>
                      <a:pt x="714" y="980"/>
                    </a:lnTo>
                    <a:lnTo>
                      <a:pt x="717" y="1067"/>
                    </a:lnTo>
                    <a:lnTo>
                      <a:pt x="714" y="1154"/>
                    </a:lnTo>
                    <a:lnTo>
                      <a:pt x="704" y="1240"/>
                    </a:lnTo>
                    <a:lnTo>
                      <a:pt x="688" y="1323"/>
                    </a:lnTo>
                    <a:lnTo>
                      <a:pt x="666" y="1405"/>
                    </a:lnTo>
                    <a:lnTo>
                      <a:pt x="638" y="1486"/>
                    </a:lnTo>
                    <a:lnTo>
                      <a:pt x="605" y="1563"/>
                    </a:lnTo>
                    <a:lnTo>
                      <a:pt x="565" y="1638"/>
                    </a:lnTo>
                    <a:lnTo>
                      <a:pt x="522" y="1709"/>
                    </a:lnTo>
                    <a:lnTo>
                      <a:pt x="418" y="1841"/>
                    </a:lnTo>
                    <a:lnTo>
                      <a:pt x="296" y="1958"/>
                    </a:lnTo>
                    <a:lnTo>
                      <a:pt x="227" y="2010"/>
                    </a:lnTo>
                    <a:lnTo>
                      <a:pt x="156" y="2056"/>
                    </a:lnTo>
                    <a:lnTo>
                      <a:pt x="80" y="2097"/>
                    </a:lnTo>
                    <a:lnTo>
                      <a:pt x="0" y="2133"/>
                    </a:lnTo>
                    <a:lnTo>
                      <a:pt x="0" y="2133"/>
                    </a:lnTo>
                    <a:lnTo>
                      <a:pt x="0" y="213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" name="Rectangle 4"/>
              <p:cNvSpPr>
                <a:spLocks noChangeArrowheads="1"/>
              </p:cNvSpPr>
              <p:nvPr/>
            </p:nvSpPr>
            <p:spPr bwMode="auto">
              <a:xfrm>
                <a:off x="-18" y="977"/>
                <a:ext cx="0" cy="20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eaLnBrk="1" hangingPunct="1"/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-37" y="441"/>
              <a:ext cx="552" cy="2048"/>
              <a:chOff x="-37" y="441"/>
              <a:chExt cx="552" cy="2048"/>
            </a:xfrm>
          </p:grpSpPr>
          <p:sp>
            <p:nvSpPr>
              <p:cNvPr id="2054" name="Freeform 6"/>
              <p:cNvSpPr>
                <a:spLocks/>
              </p:cNvSpPr>
              <p:nvPr/>
            </p:nvSpPr>
            <p:spPr bwMode="auto">
              <a:xfrm>
                <a:off x="-2" y="441"/>
                <a:ext cx="517" cy="2048"/>
              </a:xfrm>
              <a:custGeom>
                <a:avLst/>
                <a:gdLst>
                  <a:gd name="T0" fmla="*/ 0 w 517"/>
                  <a:gd name="T1" fmla="*/ 0 h 2048"/>
                  <a:gd name="T2" fmla="*/ 115 w 517"/>
                  <a:gd name="T3" fmla="*/ 96 h 2048"/>
                  <a:gd name="T4" fmla="*/ 217 w 517"/>
                  <a:gd name="T5" fmla="*/ 204 h 2048"/>
                  <a:gd name="T6" fmla="*/ 306 w 517"/>
                  <a:gd name="T7" fmla="*/ 322 h 2048"/>
                  <a:gd name="T8" fmla="*/ 380 w 517"/>
                  <a:gd name="T9" fmla="*/ 450 h 2048"/>
                  <a:gd name="T10" fmla="*/ 439 w 517"/>
                  <a:gd name="T11" fmla="*/ 585 h 2048"/>
                  <a:gd name="T12" fmla="*/ 481 w 517"/>
                  <a:gd name="T13" fmla="*/ 727 h 2048"/>
                  <a:gd name="T14" fmla="*/ 507 w 517"/>
                  <a:gd name="T15" fmla="*/ 873 h 2048"/>
                  <a:gd name="T16" fmla="*/ 516 w 517"/>
                  <a:gd name="T17" fmla="*/ 1023 h 2048"/>
                  <a:gd name="T18" fmla="*/ 507 w 517"/>
                  <a:gd name="T19" fmla="*/ 1173 h 2048"/>
                  <a:gd name="T20" fmla="*/ 481 w 517"/>
                  <a:gd name="T21" fmla="*/ 1320 h 2048"/>
                  <a:gd name="T22" fmla="*/ 439 w 517"/>
                  <a:gd name="T23" fmla="*/ 1461 h 2048"/>
                  <a:gd name="T24" fmla="*/ 380 w 517"/>
                  <a:gd name="T25" fmla="*/ 1597 h 2048"/>
                  <a:gd name="T26" fmla="*/ 306 w 517"/>
                  <a:gd name="T27" fmla="*/ 1724 h 2048"/>
                  <a:gd name="T28" fmla="*/ 217 w 517"/>
                  <a:gd name="T29" fmla="*/ 1842 h 2048"/>
                  <a:gd name="T30" fmla="*/ 115 w 517"/>
                  <a:gd name="T31" fmla="*/ 1950 h 2048"/>
                  <a:gd name="T32" fmla="*/ 0 w 517"/>
                  <a:gd name="T33" fmla="*/ 2047 h 2048"/>
                  <a:gd name="T34" fmla="*/ 0 w 517"/>
                  <a:gd name="T35" fmla="*/ 2047 h 2048"/>
                  <a:gd name="T36" fmla="*/ 0 w 517"/>
                  <a:gd name="T37" fmla="*/ 2047 h 2048"/>
                  <a:gd name="T38" fmla="*/ 0 w 517"/>
                  <a:gd name="T39" fmla="*/ 0 h 2048"/>
                  <a:gd name="T40" fmla="*/ 0 w 517"/>
                  <a:gd name="T41" fmla="*/ 0 h 2048"/>
                  <a:gd name="T42" fmla="*/ 0 w 517"/>
                  <a:gd name="T43" fmla="*/ 0 h 2048"/>
                  <a:gd name="T44" fmla="*/ 0 w 517"/>
                  <a:gd name="T45" fmla="*/ 0 h 20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17" h="2048">
                    <a:moveTo>
                      <a:pt x="0" y="0"/>
                    </a:moveTo>
                    <a:lnTo>
                      <a:pt x="115" y="96"/>
                    </a:lnTo>
                    <a:lnTo>
                      <a:pt x="217" y="204"/>
                    </a:lnTo>
                    <a:lnTo>
                      <a:pt x="306" y="322"/>
                    </a:lnTo>
                    <a:lnTo>
                      <a:pt x="380" y="450"/>
                    </a:lnTo>
                    <a:lnTo>
                      <a:pt x="439" y="585"/>
                    </a:lnTo>
                    <a:lnTo>
                      <a:pt x="481" y="727"/>
                    </a:lnTo>
                    <a:lnTo>
                      <a:pt x="507" y="873"/>
                    </a:lnTo>
                    <a:lnTo>
                      <a:pt x="516" y="1023"/>
                    </a:lnTo>
                    <a:lnTo>
                      <a:pt x="507" y="1173"/>
                    </a:lnTo>
                    <a:lnTo>
                      <a:pt x="481" y="1320"/>
                    </a:lnTo>
                    <a:lnTo>
                      <a:pt x="439" y="1461"/>
                    </a:lnTo>
                    <a:lnTo>
                      <a:pt x="380" y="1597"/>
                    </a:lnTo>
                    <a:lnTo>
                      <a:pt x="306" y="1724"/>
                    </a:lnTo>
                    <a:lnTo>
                      <a:pt x="217" y="1842"/>
                    </a:lnTo>
                    <a:lnTo>
                      <a:pt x="115" y="1950"/>
                    </a:lnTo>
                    <a:lnTo>
                      <a:pt x="0" y="2047"/>
                    </a:lnTo>
                    <a:lnTo>
                      <a:pt x="0" y="2047"/>
                    </a:lnTo>
                    <a:lnTo>
                      <a:pt x="0" y="2047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-37" y="464"/>
                <a:ext cx="0" cy="2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eaLnBrk="1" hangingPunct="1"/>
                <a:endParaRPr lang="en-US">
                  <a:latin typeface="Arial" pitchFamily="34" charset="0"/>
                </a:endParaRPr>
              </a:p>
            </p:txBody>
          </p:sp>
        </p:grpSp>
      </p:grpSp>
      <p:sp>
        <p:nvSpPr>
          <p:cNvPr id="205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IEP Process</a:t>
            </a: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0805EBC-BBA8-4182-9D49-575B1B1F08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IEP Process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FBF32-3122-4E73-B860-82F256233F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2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IEP Process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B0033-063D-498B-9F98-7561067120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1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IEP Process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C481C-37CB-4620-A37A-DCB33BCA62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3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IEP Process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C1F05-A308-42A9-A523-8F3582A3B9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27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IEP Process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2083F8-848B-4820-9EF8-0112DD0E45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5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IEP Process</a:t>
            </a: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63B43-4FF3-4939-84BA-5D95101C3A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IEP Process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2D967-E1F2-4FAC-85ED-15E689EBA2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7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IEP Process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BD744-87FF-4F2D-A194-823C487200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7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IEP Process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D5BBA-7DB0-4319-AC19-34B314398D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IEP Process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DB6FD-0EA0-4927-9703-2EA99FE606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5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-57150" y="276225"/>
            <a:ext cx="8743950" cy="3255963"/>
            <a:chOff x="-36" y="174"/>
            <a:chExt cx="5508" cy="2051"/>
          </a:xfrm>
        </p:grpSpPr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-36" y="609"/>
              <a:ext cx="589" cy="1616"/>
              <a:chOff x="-36" y="609"/>
              <a:chExt cx="589" cy="1616"/>
            </a:xfrm>
          </p:grpSpPr>
          <p:sp>
            <p:nvSpPr>
              <p:cNvPr id="1026" name="Freeform 2"/>
              <p:cNvSpPr>
                <a:spLocks/>
              </p:cNvSpPr>
              <p:nvPr/>
            </p:nvSpPr>
            <p:spPr bwMode="auto">
              <a:xfrm>
                <a:off x="-3" y="609"/>
                <a:ext cx="556" cy="1616"/>
              </a:xfrm>
              <a:custGeom>
                <a:avLst/>
                <a:gdLst>
                  <a:gd name="T0" fmla="*/ 0 w 556"/>
                  <a:gd name="T1" fmla="*/ 0 h 1616"/>
                  <a:gd name="T2" fmla="*/ 124 w 556"/>
                  <a:gd name="T3" fmla="*/ 74 h 1616"/>
                  <a:gd name="T4" fmla="*/ 234 w 556"/>
                  <a:gd name="T5" fmla="*/ 159 h 1616"/>
                  <a:gd name="T6" fmla="*/ 329 w 556"/>
                  <a:gd name="T7" fmla="*/ 251 h 1616"/>
                  <a:gd name="T8" fmla="*/ 370 w 556"/>
                  <a:gd name="T9" fmla="*/ 301 h 1616"/>
                  <a:gd name="T10" fmla="*/ 408 w 556"/>
                  <a:gd name="T11" fmla="*/ 352 h 1616"/>
                  <a:gd name="T12" fmla="*/ 442 w 556"/>
                  <a:gd name="T13" fmla="*/ 405 h 1616"/>
                  <a:gd name="T14" fmla="*/ 471 w 556"/>
                  <a:gd name="T15" fmla="*/ 459 h 1616"/>
                  <a:gd name="T16" fmla="*/ 496 w 556"/>
                  <a:gd name="T17" fmla="*/ 515 h 1616"/>
                  <a:gd name="T18" fmla="*/ 517 w 556"/>
                  <a:gd name="T19" fmla="*/ 572 h 1616"/>
                  <a:gd name="T20" fmla="*/ 534 w 556"/>
                  <a:gd name="T21" fmla="*/ 629 h 1616"/>
                  <a:gd name="T22" fmla="*/ 546 w 556"/>
                  <a:gd name="T23" fmla="*/ 688 h 1616"/>
                  <a:gd name="T24" fmla="*/ 553 w 556"/>
                  <a:gd name="T25" fmla="*/ 747 h 1616"/>
                  <a:gd name="T26" fmla="*/ 555 w 556"/>
                  <a:gd name="T27" fmla="*/ 807 h 1616"/>
                  <a:gd name="T28" fmla="*/ 553 w 556"/>
                  <a:gd name="T29" fmla="*/ 867 h 1616"/>
                  <a:gd name="T30" fmla="*/ 546 w 556"/>
                  <a:gd name="T31" fmla="*/ 927 h 1616"/>
                  <a:gd name="T32" fmla="*/ 534 w 556"/>
                  <a:gd name="T33" fmla="*/ 986 h 1616"/>
                  <a:gd name="T34" fmla="*/ 517 w 556"/>
                  <a:gd name="T35" fmla="*/ 1043 h 1616"/>
                  <a:gd name="T36" fmla="*/ 496 w 556"/>
                  <a:gd name="T37" fmla="*/ 1100 h 1616"/>
                  <a:gd name="T38" fmla="*/ 471 w 556"/>
                  <a:gd name="T39" fmla="*/ 1155 h 1616"/>
                  <a:gd name="T40" fmla="*/ 442 w 556"/>
                  <a:gd name="T41" fmla="*/ 1210 h 1616"/>
                  <a:gd name="T42" fmla="*/ 408 w 556"/>
                  <a:gd name="T43" fmla="*/ 1263 h 1616"/>
                  <a:gd name="T44" fmla="*/ 370 w 556"/>
                  <a:gd name="T45" fmla="*/ 1314 h 1616"/>
                  <a:gd name="T46" fmla="*/ 329 w 556"/>
                  <a:gd name="T47" fmla="*/ 1363 h 1616"/>
                  <a:gd name="T48" fmla="*/ 234 w 556"/>
                  <a:gd name="T49" fmla="*/ 1456 h 1616"/>
                  <a:gd name="T50" fmla="*/ 124 w 556"/>
                  <a:gd name="T51" fmla="*/ 1540 h 1616"/>
                  <a:gd name="T52" fmla="*/ 0 w 556"/>
                  <a:gd name="T53" fmla="*/ 1615 h 1616"/>
                  <a:gd name="T54" fmla="*/ 0 w 556"/>
                  <a:gd name="T55" fmla="*/ 1615 h 1616"/>
                  <a:gd name="T56" fmla="*/ 0 w 556"/>
                  <a:gd name="T57" fmla="*/ 1615 h 1616"/>
                  <a:gd name="T58" fmla="*/ 0 w 556"/>
                  <a:gd name="T59" fmla="*/ 0 h 1616"/>
                  <a:gd name="T60" fmla="*/ 0 w 556"/>
                  <a:gd name="T61" fmla="*/ 0 h 1616"/>
                  <a:gd name="T62" fmla="*/ 0 w 556"/>
                  <a:gd name="T63" fmla="*/ 0 h 1616"/>
                  <a:gd name="T64" fmla="*/ 0 w 556"/>
                  <a:gd name="T65" fmla="*/ 0 h 1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56" h="1616">
                    <a:moveTo>
                      <a:pt x="0" y="0"/>
                    </a:moveTo>
                    <a:lnTo>
                      <a:pt x="124" y="74"/>
                    </a:lnTo>
                    <a:lnTo>
                      <a:pt x="234" y="159"/>
                    </a:lnTo>
                    <a:lnTo>
                      <a:pt x="329" y="251"/>
                    </a:lnTo>
                    <a:lnTo>
                      <a:pt x="370" y="301"/>
                    </a:lnTo>
                    <a:lnTo>
                      <a:pt x="408" y="352"/>
                    </a:lnTo>
                    <a:lnTo>
                      <a:pt x="442" y="405"/>
                    </a:lnTo>
                    <a:lnTo>
                      <a:pt x="471" y="459"/>
                    </a:lnTo>
                    <a:lnTo>
                      <a:pt x="496" y="515"/>
                    </a:lnTo>
                    <a:lnTo>
                      <a:pt x="517" y="572"/>
                    </a:lnTo>
                    <a:lnTo>
                      <a:pt x="534" y="629"/>
                    </a:lnTo>
                    <a:lnTo>
                      <a:pt x="546" y="688"/>
                    </a:lnTo>
                    <a:lnTo>
                      <a:pt x="553" y="747"/>
                    </a:lnTo>
                    <a:lnTo>
                      <a:pt x="555" y="807"/>
                    </a:lnTo>
                    <a:lnTo>
                      <a:pt x="553" y="867"/>
                    </a:lnTo>
                    <a:lnTo>
                      <a:pt x="546" y="927"/>
                    </a:lnTo>
                    <a:lnTo>
                      <a:pt x="534" y="986"/>
                    </a:lnTo>
                    <a:lnTo>
                      <a:pt x="517" y="1043"/>
                    </a:lnTo>
                    <a:lnTo>
                      <a:pt x="496" y="1100"/>
                    </a:lnTo>
                    <a:lnTo>
                      <a:pt x="471" y="1155"/>
                    </a:lnTo>
                    <a:lnTo>
                      <a:pt x="442" y="1210"/>
                    </a:lnTo>
                    <a:lnTo>
                      <a:pt x="408" y="1263"/>
                    </a:lnTo>
                    <a:lnTo>
                      <a:pt x="370" y="1314"/>
                    </a:lnTo>
                    <a:lnTo>
                      <a:pt x="329" y="1363"/>
                    </a:lnTo>
                    <a:lnTo>
                      <a:pt x="234" y="1456"/>
                    </a:lnTo>
                    <a:lnTo>
                      <a:pt x="124" y="1540"/>
                    </a:lnTo>
                    <a:lnTo>
                      <a:pt x="0" y="1615"/>
                    </a:lnTo>
                    <a:lnTo>
                      <a:pt x="0" y="1615"/>
                    </a:lnTo>
                    <a:lnTo>
                      <a:pt x="0" y="1615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-36" y="633"/>
                <a:ext cx="0" cy="15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eaLnBrk="1" hangingPunct="1"/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-35" y="174"/>
              <a:ext cx="457" cy="1640"/>
              <a:chOff x="-35" y="174"/>
              <a:chExt cx="457" cy="1640"/>
            </a:xfrm>
          </p:grpSpPr>
          <p:sp>
            <p:nvSpPr>
              <p:cNvPr id="1029" name="Freeform 5"/>
              <p:cNvSpPr>
                <a:spLocks/>
              </p:cNvSpPr>
              <p:nvPr/>
            </p:nvSpPr>
            <p:spPr bwMode="auto">
              <a:xfrm>
                <a:off x="-3" y="174"/>
                <a:ext cx="425" cy="1640"/>
              </a:xfrm>
              <a:custGeom>
                <a:avLst/>
                <a:gdLst>
                  <a:gd name="T0" fmla="*/ 0 w 425"/>
                  <a:gd name="T1" fmla="*/ 0 h 1640"/>
                  <a:gd name="T2" fmla="*/ 95 w 425"/>
                  <a:gd name="T3" fmla="*/ 75 h 1640"/>
                  <a:gd name="T4" fmla="*/ 178 w 425"/>
                  <a:gd name="T5" fmla="*/ 160 h 1640"/>
                  <a:gd name="T6" fmla="*/ 251 w 425"/>
                  <a:gd name="T7" fmla="*/ 254 h 1640"/>
                  <a:gd name="T8" fmla="*/ 312 w 425"/>
                  <a:gd name="T9" fmla="*/ 357 h 1640"/>
                  <a:gd name="T10" fmla="*/ 360 w 425"/>
                  <a:gd name="T11" fmla="*/ 465 h 1640"/>
                  <a:gd name="T12" fmla="*/ 395 w 425"/>
                  <a:gd name="T13" fmla="*/ 580 h 1640"/>
                  <a:gd name="T14" fmla="*/ 417 w 425"/>
                  <a:gd name="T15" fmla="*/ 698 h 1640"/>
                  <a:gd name="T16" fmla="*/ 424 w 425"/>
                  <a:gd name="T17" fmla="*/ 820 h 1640"/>
                  <a:gd name="T18" fmla="*/ 417 w 425"/>
                  <a:gd name="T19" fmla="*/ 942 h 1640"/>
                  <a:gd name="T20" fmla="*/ 395 w 425"/>
                  <a:gd name="T21" fmla="*/ 1060 h 1640"/>
                  <a:gd name="T22" fmla="*/ 360 w 425"/>
                  <a:gd name="T23" fmla="*/ 1174 h 1640"/>
                  <a:gd name="T24" fmla="*/ 312 w 425"/>
                  <a:gd name="T25" fmla="*/ 1283 h 1640"/>
                  <a:gd name="T26" fmla="*/ 251 w 425"/>
                  <a:gd name="T27" fmla="*/ 1385 h 1640"/>
                  <a:gd name="T28" fmla="*/ 178 w 425"/>
                  <a:gd name="T29" fmla="*/ 1479 h 1640"/>
                  <a:gd name="T30" fmla="*/ 95 w 425"/>
                  <a:gd name="T31" fmla="*/ 1565 h 1640"/>
                  <a:gd name="T32" fmla="*/ 0 w 425"/>
                  <a:gd name="T33" fmla="*/ 1639 h 1640"/>
                  <a:gd name="T34" fmla="*/ 0 w 425"/>
                  <a:gd name="T35" fmla="*/ 1639 h 1640"/>
                  <a:gd name="T36" fmla="*/ 0 w 425"/>
                  <a:gd name="T37" fmla="*/ 1639 h 1640"/>
                  <a:gd name="T38" fmla="*/ 0 w 425"/>
                  <a:gd name="T39" fmla="*/ 0 h 1640"/>
                  <a:gd name="T40" fmla="*/ 0 w 425"/>
                  <a:gd name="T41" fmla="*/ 0 h 1640"/>
                  <a:gd name="T42" fmla="*/ 0 w 425"/>
                  <a:gd name="T43" fmla="*/ 0 h 1640"/>
                  <a:gd name="T44" fmla="*/ 0 w 425"/>
                  <a:gd name="T45" fmla="*/ 0 h 1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25" h="1640">
                    <a:moveTo>
                      <a:pt x="0" y="0"/>
                    </a:moveTo>
                    <a:lnTo>
                      <a:pt x="95" y="75"/>
                    </a:lnTo>
                    <a:lnTo>
                      <a:pt x="178" y="160"/>
                    </a:lnTo>
                    <a:lnTo>
                      <a:pt x="251" y="254"/>
                    </a:lnTo>
                    <a:lnTo>
                      <a:pt x="312" y="357"/>
                    </a:lnTo>
                    <a:lnTo>
                      <a:pt x="360" y="465"/>
                    </a:lnTo>
                    <a:lnTo>
                      <a:pt x="395" y="580"/>
                    </a:lnTo>
                    <a:lnTo>
                      <a:pt x="417" y="698"/>
                    </a:lnTo>
                    <a:lnTo>
                      <a:pt x="424" y="820"/>
                    </a:lnTo>
                    <a:lnTo>
                      <a:pt x="417" y="942"/>
                    </a:lnTo>
                    <a:lnTo>
                      <a:pt x="395" y="1060"/>
                    </a:lnTo>
                    <a:lnTo>
                      <a:pt x="360" y="1174"/>
                    </a:lnTo>
                    <a:lnTo>
                      <a:pt x="312" y="1283"/>
                    </a:lnTo>
                    <a:lnTo>
                      <a:pt x="251" y="1385"/>
                    </a:lnTo>
                    <a:lnTo>
                      <a:pt x="178" y="1479"/>
                    </a:lnTo>
                    <a:lnTo>
                      <a:pt x="95" y="1565"/>
                    </a:lnTo>
                    <a:lnTo>
                      <a:pt x="0" y="1639"/>
                    </a:lnTo>
                    <a:lnTo>
                      <a:pt x="0" y="1639"/>
                    </a:lnTo>
                    <a:lnTo>
                      <a:pt x="0" y="163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-35" y="198"/>
                <a:ext cx="0" cy="15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eaLnBrk="1" hangingPunct="1"/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r>
              <a:rPr lang="en-US"/>
              <a:t>IEP Process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44F77BF-3AE8-46F3-95D2-3086AEC82A0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l-GR" sz="2000" b="1" dirty="0"/>
              <a:t>«ΕΙΔΙΚΗ ΑΓΩΓΗ: ΑΞΙΟΛΟΓΗΣΗ ΚΑΙ ΣΧΕΔΙΑΣΜΟΣ ΕΞΑΤΟΜΙΚΕΥΜΕΝΩΝ ΠΡΟΓΡΑΜΜΑΤΩΝ ΕΚΠΑΙΔΕΥΣΗΣ»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l-GR" sz="2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l-GR" sz="1600" dirty="0" smtClean="0"/>
              <a:t>Β</a:t>
            </a:r>
            <a:r>
              <a:rPr lang="el-GR" sz="1600" dirty="0" smtClean="0"/>
              <a:t>. Λαμπροπούλου, Καθηγήτρια Ειδικής Αγωγής Πανεπιστημίου Πατρών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4200827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IEP Process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A0CB-5322-475B-8836-F6D703172DA4}" type="slidenum">
              <a:rPr lang="en-US"/>
              <a:pPr/>
              <a:t>10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1625"/>
            <a:ext cx="7540625" cy="1143000"/>
          </a:xfrm>
        </p:spPr>
        <p:txBody>
          <a:bodyPr/>
          <a:lstStyle/>
          <a:p>
            <a:r>
              <a:rPr lang="el-GR" sz="3200" dirty="0" smtClean="0"/>
              <a:t>Παρόν Επίπεδο Επίδοσης</a:t>
            </a:r>
            <a:r>
              <a:rPr lang="en-US" sz="3200" dirty="0" smtClean="0"/>
              <a:t> </a:t>
            </a:r>
            <a:r>
              <a:rPr lang="en-US" sz="3200" dirty="0"/>
              <a:t>- </a:t>
            </a:r>
            <a:r>
              <a:rPr lang="el-GR" sz="3200" dirty="0" smtClean="0"/>
              <a:t>Παράδειγμα</a:t>
            </a:r>
            <a:endParaRPr lang="en-US" sz="3200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7213"/>
            <a:ext cx="8153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000" u="sng" dirty="0" smtClean="0"/>
              <a:t>Εισαγωγικά</a:t>
            </a:r>
            <a:r>
              <a:rPr lang="en-US" sz="2000" dirty="0" smtClean="0"/>
              <a:t>: </a:t>
            </a:r>
            <a:r>
              <a:rPr lang="el-GR" sz="2000" dirty="0" smtClean="0"/>
              <a:t>Ο </a:t>
            </a:r>
            <a:r>
              <a:rPr lang="el-GR" sz="2000" dirty="0"/>
              <a:t>Γ</a:t>
            </a:r>
            <a:r>
              <a:rPr lang="el-GR" sz="2000" dirty="0" smtClean="0"/>
              <a:t>ιάννης είναι </a:t>
            </a:r>
            <a:r>
              <a:rPr lang="en-US" sz="2000" dirty="0" smtClean="0"/>
              <a:t> </a:t>
            </a:r>
            <a:r>
              <a:rPr lang="el-GR" sz="2000" dirty="0" smtClean="0"/>
              <a:t>8 χρόνων, φοιτά στη Τρίτη τάξη σε γενικό σχολείο και έχει σύνδρομο </a:t>
            </a:r>
            <a:r>
              <a:rPr lang="en-US" sz="2000" dirty="0" smtClean="0"/>
              <a:t>Down .  </a:t>
            </a:r>
            <a:r>
              <a:rPr lang="el-GR" sz="2000" dirty="0" smtClean="0"/>
              <a:t>Παρακολουθεί εξατομικευμένο πρόγραμμα σε Τμήμα ένταξης 2 ώρες την ημέρα</a:t>
            </a:r>
            <a:r>
              <a:rPr lang="en-US" sz="2000" dirty="0" smtClean="0"/>
              <a:t>.  </a:t>
            </a: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l-GR" sz="2000" u="sng" dirty="0" smtClean="0"/>
              <a:t>Συμπεριφορά</a:t>
            </a:r>
            <a:r>
              <a:rPr lang="en-US" sz="2000" dirty="0" smtClean="0"/>
              <a:t>:  </a:t>
            </a:r>
            <a:r>
              <a:rPr lang="el-GR" sz="2000" dirty="0" smtClean="0"/>
              <a:t>Ο Γιάννης συγκεντρώνεται σε μια εργασία</a:t>
            </a:r>
            <a:r>
              <a:rPr lang="en-US" sz="2000" dirty="0" smtClean="0"/>
              <a:t> </a:t>
            </a:r>
            <a:r>
              <a:rPr lang="el-GR" sz="2000" dirty="0" smtClean="0"/>
              <a:t>περίπου</a:t>
            </a:r>
            <a:r>
              <a:rPr lang="en-US" sz="2000" dirty="0" smtClean="0"/>
              <a:t> </a:t>
            </a:r>
            <a:r>
              <a:rPr lang="en-US" sz="2000" dirty="0"/>
              <a:t>50% </a:t>
            </a:r>
            <a:r>
              <a:rPr lang="el-GR" sz="2000" dirty="0" smtClean="0"/>
              <a:t>του χρόνου με αρκετή βοήθεια</a:t>
            </a:r>
            <a:r>
              <a:rPr lang="en-US" sz="2000" dirty="0" smtClean="0"/>
              <a:t>, </a:t>
            </a:r>
            <a:r>
              <a:rPr lang="el-GR" sz="2000" dirty="0" smtClean="0"/>
              <a:t>και μπορεί να ακολουθήσει λεκτικές οδηγίες</a:t>
            </a:r>
            <a:r>
              <a:rPr lang="el-GR" sz="2000" dirty="0"/>
              <a:t> </a:t>
            </a:r>
            <a:r>
              <a:rPr lang="el-GR" sz="2000" dirty="0" smtClean="0"/>
              <a:t>για περίπου 10 λεπτά.</a:t>
            </a:r>
            <a:r>
              <a:rPr lang="en-US" sz="2000" dirty="0" smtClean="0"/>
              <a:t> </a:t>
            </a:r>
            <a:r>
              <a:rPr lang="el-GR" sz="2000" dirty="0"/>
              <a:t> </a:t>
            </a:r>
            <a:r>
              <a:rPr lang="el-GR" sz="2000" dirty="0" smtClean="0"/>
              <a:t>Περιμένει από τους άλλους για να του πουν τι να κάνει στη  συνέχεια και φεύγει από το δωμάτιο/τάξη 2 ή 3 φορές τουλάχιστον την ημέρα…..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ΕΕΠ</a:t>
            </a:r>
            <a:endParaRPr lang="en-US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C70F-D1C2-49B4-9EC9-2475E5B33AB7}" type="slidenum">
              <a:rPr lang="en-US"/>
              <a:pPr/>
              <a:t>11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Παρόν Επίπεδο Επίδοσης</a:t>
            </a:r>
            <a:r>
              <a:rPr lang="en-US" dirty="0"/>
              <a:t> - </a:t>
            </a:r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7213"/>
            <a:ext cx="80010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u="sng" dirty="0" smtClean="0"/>
              <a:t>Κινητικές δεξιότητες</a:t>
            </a:r>
            <a:r>
              <a:rPr lang="en-US" sz="2400" dirty="0" smtClean="0"/>
              <a:t>:  </a:t>
            </a:r>
            <a:r>
              <a:rPr lang="el-GR" sz="2400" dirty="0" smtClean="0"/>
              <a:t>Ο Γιάννης στο</a:t>
            </a:r>
            <a:r>
              <a:rPr lang="en-US" sz="2400" dirty="0" smtClean="0"/>
              <a:t>Test </a:t>
            </a:r>
            <a:r>
              <a:rPr lang="en-US" sz="2400" dirty="0"/>
              <a:t>of Gross Motor Development – 2 (TGMD-2</a:t>
            </a:r>
            <a:r>
              <a:rPr lang="en-US" sz="2400" dirty="0" smtClean="0"/>
              <a:t>)</a:t>
            </a:r>
            <a:r>
              <a:rPr lang="el-GR" sz="2400" dirty="0" smtClean="0"/>
              <a:t> κατατάσσεται </a:t>
            </a:r>
            <a:r>
              <a:rPr lang="en-US" sz="2400" dirty="0" smtClean="0"/>
              <a:t> </a:t>
            </a:r>
            <a:r>
              <a:rPr lang="el-GR" sz="2400" dirty="0" smtClean="0"/>
              <a:t>στη</a:t>
            </a:r>
            <a:r>
              <a:rPr lang="en-US" sz="2400" dirty="0" smtClean="0"/>
              <a:t> 5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 </a:t>
            </a:r>
            <a:r>
              <a:rPr lang="en-US" sz="2400" dirty="0" smtClean="0"/>
              <a:t> </a:t>
            </a:r>
            <a:r>
              <a:rPr lang="el-GR" sz="2400" dirty="0" smtClean="0"/>
              <a:t>ποσοστιαία κλίμακα κινητικής δεξιότητας</a:t>
            </a:r>
            <a:r>
              <a:rPr lang="en-US" sz="2400" dirty="0" smtClean="0"/>
              <a:t> </a:t>
            </a:r>
            <a:r>
              <a:rPr lang="el-GR" sz="2400" dirty="0" smtClean="0"/>
              <a:t>και στη </a:t>
            </a:r>
            <a:r>
              <a:rPr lang="en-US" sz="2400" dirty="0" smtClean="0"/>
              <a:t>2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 στη δεξιότητα μπάλας</a:t>
            </a:r>
            <a:r>
              <a:rPr lang="en-US" sz="2400" dirty="0" smtClean="0"/>
              <a:t>.  </a:t>
            </a:r>
            <a:r>
              <a:rPr lang="el-GR" sz="2400" dirty="0" smtClean="0"/>
              <a:t>Κατατάσσεται στην ηλικιακή ομάδα των</a:t>
            </a:r>
            <a:r>
              <a:rPr lang="en-US" sz="2400" dirty="0" smtClean="0"/>
              <a:t> </a:t>
            </a:r>
            <a:r>
              <a:rPr lang="en-US" sz="2400" dirty="0"/>
              <a:t>5.6 </a:t>
            </a:r>
            <a:r>
              <a:rPr lang="el-GR" sz="2400" dirty="0" smtClean="0"/>
              <a:t>χρόνων</a:t>
            </a:r>
            <a:r>
              <a:rPr lang="en-US" sz="2400" dirty="0" smtClean="0"/>
              <a:t> </a:t>
            </a:r>
            <a:r>
              <a:rPr lang="el-GR" sz="2400" dirty="0" smtClean="0"/>
              <a:t>που δείχνει καθυστέρηση</a:t>
            </a:r>
            <a:r>
              <a:rPr lang="en-US" sz="2400" dirty="0" smtClean="0"/>
              <a:t>  </a:t>
            </a:r>
            <a:r>
              <a:rPr lang="en-US" sz="2400" dirty="0"/>
              <a:t>2.5 </a:t>
            </a:r>
            <a:r>
              <a:rPr lang="el-GR" sz="2400" dirty="0" smtClean="0"/>
              <a:t>χρόνων</a:t>
            </a:r>
            <a:r>
              <a:rPr lang="en-US" sz="2400" dirty="0" smtClean="0"/>
              <a:t>.  </a:t>
            </a:r>
            <a:r>
              <a:rPr lang="el-GR" sz="2400" dirty="0" smtClean="0"/>
              <a:t>Έχει δυνατότητες στο τρέξιμο</a:t>
            </a:r>
            <a:r>
              <a:rPr lang="en-US" sz="2400" dirty="0" smtClean="0"/>
              <a:t>, </a:t>
            </a:r>
            <a:r>
              <a:rPr lang="el-GR" sz="2400" dirty="0" smtClean="0"/>
              <a:t> στο </a:t>
            </a:r>
            <a:r>
              <a:rPr lang="el-GR" sz="2400" dirty="0" err="1" smtClean="0"/>
              <a:t>τσούλισμα</a:t>
            </a:r>
            <a:r>
              <a:rPr lang="el-GR" sz="2400" dirty="0" smtClean="0"/>
              <a:t>,  και να κλωτσάει αντικείμενα και έχει καλό κοντρόλ.</a:t>
            </a:r>
            <a:r>
              <a:rPr lang="en-US" sz="2400" dirty="0" smtClean="0"/>
              <a:t> </a:t>
            </a:r>
            <a:r>
              <a:rPr lang="el-GR" sz="2400" dirty="0" smtClean="0"/>
              <a:t>Δυσκολεύεται στο κουτσό και στο να πιάνει ή να πετάει αντικείμενα όπως η μπάλα</a:t>
            </a:r>
            <a:r>
              <a:rPr lang="el-GR" sz="2400" dirty="0"/>
              <a:t>.</a:t>
            </a:r>
            <a:endParaRPr 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ΕΕΠ</a:t>
            </a:r>
            <a:endParaRPr lang="en-US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B410-7AC3-4E7B-89C5-342EFD47C110}" type="slidenum">
              <a:rPr lang="en-US"/>
              <a:pPr/>
              <a:t>12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Παρόν Επίπεδο Επίδοσης</a:t>
            </a:r>
            <a:r>
              <a:rPr lang="en-US" dirty="0"/>
              <a:t> - </a:t>
            </a:r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7213"/>
            <a:ext cx="83058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sz="1400" dirty="0" smtClean="0"/>
              <a:t>.</a:t>
            </a:r>
            <a:endParaRPr lang="en-US" sz="1400" dirty="0"/>
          </a:p>
          <a:p>
            <a:pPr>
              <a:lnSpc>
                <a:spcPct val="80000"/>
              </a:lnSpc>
            </a:pPr>
            <a:endParaRPr lang="el-GR" sz="2400" dirty="0" smtClean="0"/>
          </a:p>
          <a:p>
            <a:pPr>
              <a:lnSpc>
                <a:spcPct val="80000"/>
              </a:lnSpc>
            </a:pPr>
            <a:r>
              <a:rPr lang="el-GR" sz="2400" b="1" dirty="0" smtClean="0"/>
              <a:t>Προτάσεις</a:t>
            </a:r>
            <a:r>
              <a:rPr lang="el-GR" sz="2400" dirty="0" smtClean="0"/>
              <a:t>: Με βάση τα παραπάνω σχετικά με την κινητικότητα και τη συμπεριφορά συνιστούμε ο Γιάννης να βοηθηθεί από το δάσκαλο ένταξης καθημερινά για περίπου 2 ώρες στην ικανότητα να ακολουθεί οδηγίες, να συγκεντρώνεται σε μια δραστηριότητα περισσότερο χρόνο …. και το γυμναστή στο τομέα της κινητικότητας (δεξιότητες με την μπάλα..) 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IEP Process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C73D5-4E74-4EDB-81A9-865039DCAEB1}" type="slidenum">
              <a:rPr lang="en-US"/>
              <a:pPr/>
              <a:t>13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 smtClean="0"/>
              <a:t>Ετήσιοι Σκοποί</a:t>
            </a:r>
            <a:r>
              <a:rPr lang="en-US" dirty="0" smtClean="0"/>
              <a:t> (</a:t>
            </a:r>
            <a:r>
              <a:rPr lang="el-GR" dirty="0" smtClean="0"/>
              <a:t>Ε.Σ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7213"/>
            <a:ext cx="8153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u="sng" dirty="0" smtClean="0"/>
              <a:t>Στόχος</a:t>
            </a:r>
            <a:r>
              <a:rPr lang="en-US" dirty="0" smtClean="0"/>
              <a:t>: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l-GR" dirty="0" smtClean="0"/>
              <a:t>Αναφέρουμε τι  πρόοδο αναμένουμε από το παιδί</a:t>
            </a:r>
            <a:r>
              <a:rPr lang="en-US" dirty="0" smtClean="0"/>
              <a:t> </a:t>
            </a:r>
            <a:r>
              <a:rPr lang="el-GR" dirty="0" smtClean="0"/>
              <a:t>ως το τέλος του χρόνου</a:t>
            </a:r>
            <a:r>
              <a:rPr lang="el-GR" dirty="0"/>
              <a:t> </a:t>
            </a:r>
            <a:r>
              <a:rPr lang="el-GR" dirty="0" smtClean="0"/>
              <a:t>μετά από ειδικά σχεδιασμένη διδασκαλία και παροχές.</a:t>
            </a:r>
            <a:r>
              <a:rPr lang="en-US" dirty="0" smtClean="0"/>
              <a:t> 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l-GR" dirty="0" smtClean="0"/>
              <a:t>Οι ετήσιοι στόχοι δίνουν την ευκαιρία στο παιδί να συμμετέχει και να σημειώσει πρόοδο στο γενικό αναλυτικό πρόγραμμα</a:t>
            </a: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ΕΕΠ</a:t>
            </a:r>
            <a:endParaRPr lang="en-US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BACA-81B8-4723-BAC0-BBE2CEC027DD}" type="slidenum">
              <a:rPr lang="en-US"/>
              <a:pPr/>
              <a:t>14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 smtClean="0"/>
              <a:t>Ετήσιοι Σκοποί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7213"/>
            <a:ext cx="7769225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u="sng" dirty="0" smtClean="0"/>
              <a:t>Τι θα πρέπει να γνωρίζει το παιδί</a:t>
            </a:r>
            <a:r>
              <a:rPr lang="el-GR" dirty="0"/>
              <a:t>;</a:t>
            </a: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l-GR" dirty="0" smtClean="0"/>
              <a:t>Ποιες είναι οι σπουδαιότερες περιοχές του γενικού προγράμματος που θα πρέπει/μπορεί το παιδί να κατακτήσει</a:t>
            </a:r>
            <a:r>
              <a:rPr lang="el-GR" dirty="0"/>
              <a:t>;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l-GR" dirty="0" smtClean="0"/>
              <a:t>Σε ποιες περιοχές το παιδί θα έχει δυσκολίες; Περιοχές όπως</a:t>
            </a:r>
            <a:r>
              <a:rPr lang="en-US" dirty="0" smtClean="0"/>
              <a:t>  </a:t>
            </a:r>
            <a:r>
              <a:rPr lang="el-GR" dirty="0" smtClean="0"/>
              <a:t>συμπεριφορά</a:t>
            </a:r>
            <a:r>
              <a:rPr lang="en-US" dirty="0" smtClean="0"/>
              <a:t>, </a:t>
            </a:r>
            <a:r>
              <a:rPr lang="el-GR" dirty="0" smtClean="0"/>
              <a:t>κινητικότητα</a:t>
            </a:r>
            <a:r>
              <a:rPr lang="en-US" dirty="0" smtClean="0"/>
              <a:t>, </a:t>
            </a:r>
            <a:r>
              <a:rPr lang="el-GR" dirty="0" smtClean="0"/>
              <a:t>ψυχοκοινωνική</a:t>
            </a:r>
            <a:r>
              <a:rPr lang="en-US" dirty="0" smtClean="0"/>
              <a:t>,</a:t>
            </a:r>
            <a:r>
              <a:rPr lang="el-GR" dirty="0" smtClean="0"/>
              <a:t> επικοινωνία</a:t>
            </a:r>
            <a:r>
              <a:rPr lang="en-US" dirty="0" smtClean="0"/>
              <a:t> </a:t>
            </a:r>
            <a:r>
              <a:rPr lang="el-GR" dirty="0" smtClean="0"/>
              <a:t>αυτοεκτίμηση, ανεξαρτητοποίηση 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ΕΕΠ</a:t>
            </a:r>
            <a:endParaRPr lang="en-US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7FA22-DC51-4E7A-B574-97FBCB00B2FF}" type="slidenum">
              <a:rPr lang="en-US"/>
              <a:pPr/>
              <a:t>15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 smtClean="0"/>
              <a:t>Ετήσιοι Σκοποί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7213"/>
            <a:ext cx="7693025" cy="4114800"/>
          </a:xfrm>
          <a:noFill/>
          <a:ln/>
        </p:spPr>
        <p:txBody>
          <a:bodyPr/>
          <a:lstStyle/>
          <a:p>
            <a:r>
              <a:rPr lang="el-GR" dirty="0" smtClean="0"/>
              <a:t>Ετήσιοι σκοποί έχουν 3 μέρη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l-GR" dirty="0" smtClean="0"/>
              <a:t>Το παιδί</a:t>
            </a:r>
            <a:r>
              <a:rPr lang="en-US" dirty="0" smtClean="0"/>
              <a:t> </a:t>
            </a:r>
            <a:r>
              <a:rPr lang="en-US" dirty="0"/>
              <a:t>... </a:t>
            </a:r>
            <a:r>
              <a:rPr lang="el-GR" dirty="0" smtClean="0"/>
              <a:t>Κάνει Τι</a:t>
            </a:r>
            <a:r>
              <a:rPr lang="en-US" dirty="0" smtClean="0"/>
              <a:t> </a:t>
            </a:r>
            <a:r>
              <a:rPr lang="en-US" dirty="0"/>
              <a:t>… </a:t>
            </a:r>
            <a:r>
              <a:rPr lang="el-GR" dirty="0" smtClean="0"/>
              <a:t>σε Ποιό επίπεδο</a:t>
            </a:r>
            <a:r>
              <a:rPr lang="en-US" dirty="0" smtClean="0"/>
              <a:t>.</a:t>
            </a:r>
            <a:endParaRPr lang="en-US" dirty="0"/>
          </a:p>
          <a:p>
            <a:r>
              <a:rPr lang="el-GR" dirty="0" smtClean="0"/>
              <a:t>Κύρια Χαρακτηριστικά:</a:t>
            </a:r>
            <a:endParaRPr lang="en-US" dirty="0"/>
          </a:p>
          <a:p>
            <a:pPr lvl="1"/>
            <a:r>
              <a:rPr lang="el-GR" dirty="0" smtClean="0"/>
              <a:t>Περιγράφουν</a:t>
            </a:r>
            <a:r>
              <a:rPr lang="en-US" dirty="0" smtClean="0"/>
              <a:t> </a:t>
            </a:r>
            <a:r>
              <a:rPr lang="el-GR" dirty="0" smtClean="0"/>
              <a:t>Τι Θα κάνει το παιδί</a:t>
            </a:r>
            <a:endParaRPr lang="en-US" dirty="0"/>
          </a:p>
          <a:p>
            <a:pPr lvl="1"/>
            <a:r>
              <a:rPr lang="el-GR" dirty="0" smtClean="0"/>
              <a:t>Μετρήσιμοι</a:t>
            </a:r>
            <a:r>
              <a:rPr lang="en-US" dirty="0" smtClean="0"/>
              <a:t>, </a:t>
            </a:r>
            <a:r>
              <a:rPr lang="el-GR" dirty="0" smtClean="0"/>
              <a:t>λειτουργικοί</a:t>
            </a:r>
            <a:r>
              <a:rPr lang="en-US" dirty="0" smtClean="0"/>
              <a:t>, </a:t>
            </a:r>
            <a:r>
              <a:rPr lang="el-GR" dirty="0" err="1" smtClean="0"/>
              <a:t>παρατηρήσιμοι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l-GR" dirty="0" smtClean="0"/>
              <a:t>Έχουν νόημα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IEP Process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2C364-9C2B-42F8-B2C0-0065D0D13356}" type="slidenum">
              <a:rPr lang="en-US"/>
              <a:pPr/>
              <a:t>16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 smtClean="0"/>
              <a:t>Ετήσιοι Σκοποί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7213"/>
            <a:ext cx="8077200" cy="4114800"/>
          </a:xfrm>
          <a:noFill/>
          <a:ln/>
        </p:spPr>
        <p:txBody>
          <a:bodyPr/>
          <a:lstStyle/>
          <a:p>
            <a:r>
              <a:rPr lang="el-GR" sz="2800" u="sng" dirty="0" smtClean="0"/>
              <a:t>Παραδείγματα:</a:t>
            </a:r>
            <a:endParaRPr lang="en-US" sz="2800" u="sng" dirty="0"/>
          </a:p>
          <a:p>
            <a:pPr lvl="1"/>
            <a:r>
              <a:rPr lang="el-GR" sz="2400" dirty="0" smtClean="0"/>
              <a:t>Ο Γιάννης θα παραμένει στη τάξη του το 90% της ώρας</a:t>
            </a:r>
            <a:r>
              <a:rPr lang="en-US" sz="2400" dirty="0" smtClean="0"/>
              <a:t>.</a:t>
            </a:r>
            <a:endParaRPr lang="en-US" sz="2400" dirty="0"/>
          </a:p>
          <a:p>
            <a:pPr lvl="1"/>
            <a:r>
              <a:rPr lang="el-GR" sz="2400" dirty="0" smtClean="0"/>
              <a:t>Η Γιώτα θα ακολουθεί οδηγίες</a:t>
            </a:r>
            <a:r>
              <a:rPr lang="en-US" sz="2400" dirty="0" smtClean="0"/>
              <a:t> </a:t>
            </a:r>
            <a:r>
              <a:rPr lang="el-GR" sz="2400" dirty="0" smtClean="0"/>
              <a:t>στη γυμναστική</a:t>
            </a:r>
            <a:r>
              <a:rPr lang="en-US" sz="2400" dirty="0" smtClean="0"/>
              <a:t> </a:t>
            </a:r>
            <a:r>
              <a:rPr lang="el-GR" sz="2400" dirty="0" smtClean="0"/>
              <a:t>με επιτυχία </a:t>
            </a:r>
            <a:r>
              <a:rPr lang="en-US" sz="2400" dirty="0" smtClean="0"/>
              <a:t>50</a:t>
            </a:r>
            <a:r>
              <a:rPr lang="en-US" sz="2400" dirty="0"/>
              <a:t>% 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IEP Process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4BE-4A9D-48DC-A18F-2015110D3A17}" type="slidenum">
              <a:rPr lang="en-US"/>
              <a:pPr/>
              <a:t>17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 smtClean="0"/>
              <a:t>Βραχυπρόθεσμοι στόχοι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7213"/>
            <a:ext cx="8001000" cy="4114800"/>
          </a:xfrm>
          <a:noFill/>
          <a:ln/>
        </p:spPr>
        <p:txBody>
          <a:bodyPr/>
          <a:lstStyle/>
          <a:p>
            <a:r>
              <a:rPr lang="el-GR" u="sng" dirty="0" smtClean="0"/>
              <a:t>Σκοπός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l-GR" sz="2400" dirty="0" smtClean="0"/>
              <a:t>Να περιγραφούν τα βήματα μεταξύ ΠΕΕ</a:t>
            </a:r>
            <a:r>
              <a:rPr lang="en-US" sz="2400" dirty="0" smtClean="0"/>
              <a:t> </a:t>
            </a:r>
            <a:r>
              <a:rPr lang="el-GR" sz="2400" dirty="0" smtClean="0"/>
              <a:t>και των ετήσιων σκοπών</a:t>
            </a:r>
            <a:r>
              <a:rPr lang="en-US" sz="2400" dirty="0" smtClean="0"/>
              <a:t>.</a:t>
            </a:r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l-GR" sz="2400" i="1" dirty="0" smtClean="0"/>
              <a:t>Βραχυπρόθεσμοι στόχοι</a:t>
            </a:r>
            <a:r>
              <a:rPr lang="en-US" sz="2400" dirty="0" smtClean="0"/>
              <a:t> </a:t>
            </a:r>
            <a:r>
              <a:rPr lang="el-GR" sz="2400" dirty="0" smtClean="0"/>
              <a:t>είναι τα βήματα/στάδια προς ένα σκοπό/στόχο</a:t>
            </a:r>
            <a:r>
              <a:rPr lang="en-US" sz="2400" dirty="0" smtClean="0"/>
              <a:t>.</a:t>
            </a:r>
            <a:endParaRPr lang="en-US" sz="2400" dirty="0"/>
          </a:p>
          <a:p>
            <a:pPr lvl="1">
              <a:buFont typeface="Wingdings" pitchFamily="2" charset="2"/>
              <a:buNone/>
            </a:pPr>
            <a:endParaRPr lang="en-US" sz="2400" dirty="0"/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ΕΕΠ</a:t>
            </a:r>
            <a:endParaRPr lang="en-US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67E4-A0EB-4D2C-87FA-CE776E194484}" type="slidenum">
              <a:rPr lang="en-US"/>
              <a:pPr/>
              <a:t>18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 smtClean="0"/>
              <a:t>Βραχυπρόθεσμοι στόχοι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7213"/>
            <a:ext cx="7924800" cy="4114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u="sng" dirty="0" smtClean="0"/>
              <a:t>Χαρακτηριστικά:</a:t>
            </a:r>
            <a:endParaRPr lang="en-US" sz="2800" u="sng" dirty="0"/>
          </a:p>
          <a:p>
            <a:pPr lvl="1">
              <a:lnSpc>
                <a:spcPct val="80000"/>
              </a:lnSpc>
            </a:pPr>
            <a:r>
              <a:rPr lang="el-GR" sz="2400" dirty="0" smtClean="0"/>
              <a:t>Μετρήσιμοι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l-GR" sz="2400" dirty="0" smtClean="0"/>
              <a:t>Τουλάχιστον 2 για κάθε σκοπό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l-GR" sz="2400" dirty="0" smtClean="0"/>
              <a:t>Λογικά μέρη ενός σκοπού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l-GR" sz="2400" dirty="0" smtClean="0"/>
              <a:t>Δείκτες προόδου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l-GR" sz="2400" dirty="0" smtClean="0"/>
              <a:t>Περιγράφουν την αναμενόμενη συμπεριφορά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l-GR" sz="2400" dirty="0" smtClean="0"/>
              <a:t>Περιγράφουν τις συνθήκες υπό τις οποίες το παιδί θα εκδηλώσει μια συμπεριφορά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/>
              <a:t>Περιλαμβάνει χρονική διάρκεια </a:t>
            </a: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IEP Process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2C44-AA6A-4690-9296-E80755E6E88C}" type="slidenum">
              <a:rPr lang="en-US"/>
              <a:pPr/>
              <a:t>19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ΕΕΠ περιγράφει Παροχές και Κριτήρια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7213"/>
            <a:ext cx="7924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800" u="sng" dirty="0" smtClean="0"/>
              <a:t>Προτάσεις για παροχές</a:t>
            </a:r>
            <a:endParaRPr lang="en-US" sz="2800" u="sng" dirty="0"/>
          </a:p>
          <a:p>
            <a:pPr lvl="1">
              <a:lnSpc>
                <a:spcPct val="90000"/>
              </a:lnSpc>
            </a:pPr>
            <a:r>
              <a:rPr lang="el-GR" sz="2400" dirty="0" smtClean="0"/>
              <a:t>Τι παροχές χρειάζεται το παιδί</a:t>
            </a:r>
            <a:r>
              <a:rPr lang="en-US" sz="2400" dirty="0" smtClean="0"/>
              <a:t> (</a:t>
            </a:r>
            <a:r>
              <a:rPr lang="el-GR" sz="2400" dirty="0" smtClean="0"/>
              <a:t>ειδικό δάσκαλο</a:t>
            </a:r>
            <a:r>
              <a:rPr lang="en-US" sz="2400" dirty="0" smtClean="0"/>
              <a:t>, </a:t>
            </a:r>
            <a:r>
              <a:rPr lang="el-GR" sz="2400" dirty="0" smtClean="0"/>
              <a:t>λογοθεραπευτή κτλ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sz="2400" dirty="0" smtClean="0"/>
              <a:t>Ποιος θα προσφέρει τις υπηρεσίες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sz="2400" dirty="0" smtClean="0"/>
              <a:t>Που θα προσφέρονται οι υπηρεσίες</a:t>
            </a:r>
            <a:r>
              <a:rPr lang="en-US" sz="2400" dirty="0" smtClean="0"/>
              <a:t> (</a:t>
            </a:r>
            <a:r>
              <a:rPr lang="el-GR" sz="2400" dirty="0" smtClean="0"/>
              <a:t>στην κανονική τάξη, στην ένταξη..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l-GR" sz="2800" u="sng" dirty="0" smtClean="0"/>
              <a:t>Πρόγραμμα παροχών</a:t>
            </a:r>
            <a:endParaRPr lang="en-US" sz="2800" u="sng" dirty="0"/>
          </a:p>
          <a:p>
            <a:pPr lvl="1">
              <a:lnSpc>
                <a:spcPct val="90000"/>
              </a:lnSpc>
            </a:pPr>
            <a:r>
              <a:rPr lang="en-US" sz="2400" dirty="0"/>
              <a:t>30 </a:t>
            </a:r>
            <a:r>
              <a:rPr lang="el-GR" sz="2400" dirty="0"/>
              <a:t>η</a:t>
            </a:r>
            <a:r>
              <a:rPr lang="en-US" sz="2400" dirty="0" smtClean="0"/>
              <a:t> </a:t>
            </a:r>
            <a:r>
              <a:rPr lang="en-US" sz="2400" dirty="0"/>
              <a:t>60 </a:t>
            </a:r>
            <a:r>
              <a:rPr lang="el-GR" sz="2400" dirty="0" smtClean="0"/>
              <a:t>λεπτά την εβδομάδα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sz="2400" dirty="0" smtClean="0"/>
              <a:t>% χρόνο στην ένταξη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sz="2400" dirty="0" smtClean="0"/>
              <a:t>Πότε θα αρχίσει το πρόγραμμα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Εξατομικευμένο Εκπαιδευτικό Πρόγραμμα (ΕΕΠ)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l-GR" sz="2400" dirty="0"/>
              <a:t>Έ</a:t>
            </a:r>
            <a:r>
              <a:rPr lang="el-GR" sz="2400" dirty="0" smtClean="0"/>
              <a:t>να γραπτό</a:t>
            </a:r>
            <a:r>
              <a:rPr lang="en-US" sz="2400" dirty="0" smtClean="0"/>
              <a:t> </a:t>
            </a:r>
            <a:r>
              <a:rPr lang="el-GR" sz="2400" dirty="0" smtClean="0"/>
              <a:t>ντοκουμέντο το οποίο περιγράφει:</a:t>
            </a:r>
          </a:p>
          <a:p>
            <a:pPr lvl="1">
              <a:buNone/>
            </a:pPr>
            <a:r>
              <a:rPr lang="el-GR" sz="2400" dirty="0"/>
              <a:t>α</a:t>
            </a:r>
            <a:r>
              <a:rPr lang="el-GR" sz="2400" dirty="0" smtClean="0"/>
              <a:t>) το παρόν επίπεδο επίδοσης του/ης συγκεκριμένης μαθήτριας</a:t>
            </a:r>
            <a:r>
              <a:rPr lang="en-US" sz="2400" dirty="0" smtClean="0"/>
              <a:t>,</a:t>
            </a:r>
            <a:endParaRPr lang="el-GR" sz="2400" dirty="0" smtClean="0"/>
          </a:p>
          <a:p>
            <a:pPr lvl="1">
              <a:buNone/>
            </a:pPr>
            <a:r>
              <a:rPr lang="el-GR" sz="2400" dirty="0"/>
              <a:t>β</a:t>
            </a:r>
            <a:r>
              <a:rPr lang="el-GR" sz="2400" dirty="0" smtClean="0"/>
              <a:t>)</a:t>
            </a:r>
            <a:r>
              <a:rPr lang="en-US" sz="2400" dirty="0" smtClean="0"/>
              <a:t> </a:t>
            </a:r>
            <a:r>
              <a:rPr lang="el-GR" sz="2400" dirty="0" smtClean="0"/>
              <a:t>προσδιορίζει τους (κοντινούς) μελλοντικούς σκοπούς και τους στόχους</a:t>
            </a:r>
            <a:endParaRPr lang="el-GR" sz="2400" dirty="0"/>
          </a:p>
          <a:p>
            <a:pPr lvl="1">
              <a:buNone/>
            </a:pPr>
            <a:r>
              <a:rPr lang="el-GR" sz="2400" dirty="0"/>
              <a:t>γ</a:t>
            </a:r>
            <a:r>
              <a:rPr lang="el-GR" sz="2400" dirty="0" smtClean="0"/>
              <a:t>) προσδιορίζει τις εκπαιδευτικές παροχές/συνθήκες</a:t>
            </a:r>
            <a:r>
              <a:rPr lang="el-GR" sz="2400" dirty="0"/>
              <a:t> </a:t>
            </a:r>
            <a:r>
              <a:rPr lang="el-GR" sz="2400" dirty="0" smtClean="0"/>
              <a:t>που είναι απαραίτητες προκειμένου να υλοποιηθούν</a:t>
            </a:r>
            <a:r>
              <a:rPr lang="en-US" sz="2400" dirty="0" smtClean="0"/>
              <a:t> </a:t>
            </a:r>
            <a:r>
              <a:rPr lang="el-GR" sz="2400" dirty="0" smtClean="0"/>
              <a:t>οι παραπάνω στόχοι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481C-37CB-4620-A37A-DCB33BCA629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162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IEP Process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666D-9607-4491-8198-0F69AD6DF15D}" type="slidenum">
              <a:rPr lang="en-US"/>
              <a:pPr/>
              <a:t>20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Αξιολόγηση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7213"/>
            <a:ext cx="8077200" cy="3735387"/>
          </a:xfrm>
        </p:spPr>
        <p:txBody>
          <a:bodyPr/>
          <a:lstStyle/>
          <a:p>
            <a:r>
              <a:rPr lang="el-GR" sz="2800" u="sng" dirty="0" smtClean="0"/>
              <a:t>Πρόγραμμα Αξιολόγησης</a:t>
            </a:r>
            <a:endParaRPr lang="en-US" sz="2800" u="sng" dirty="0"/>
          </a:p>
          <a:p>
            <a:pPr lvl="1"/>
            <a:r>
              <a:rPr lang="el-GR" sz="2400" dirty="0" smtClean="0"/>
              <a:t>Κάθε τρίμηνο</a:t>
            </a:r>
            <a:r>
              <a:rPr lang="en-US" sz="2400" dirty="0" smtClean="0"/>
              <a:t>, </a:t>
            </a:r>
            <a:r>
              <a:rPr lang="el-GR" sz="2400" dirty="0" smtClean="0"/>
              <a:t>κάθε 6 εβδομάδες</a:t>
            </a:r>
            <a:r>
              <a:rPr lang="en-US" sz="2400" dirty="0" smtClean="0"/>
              <a:t>, </a:t>
            </a:r>
            <a:r>
              <a:rPr lang="el-GR" sz="2400" dirty="0" smtClean="0"/>
              <a:t>ετήσιο</a:t>
            </a:r>
            <a:endParaRPr lang="en-US" sz="2400" dirty="0"/>
          </a:p>
          <a:p>
            <a:pPr lvl="1">
              <a:buFont typeface="Wingdings" pitchFamily="2" charset="2"/>
              <a:buNone/>
            </a:pPr>
            <a:endParaRPr lang="en-US" sz="2400" dirty="0"/>
          </a:p>
          <a:p>
            <a:r>
              <a:rPr lang="el-GR" sz="2800" u="sng" dirty="0" smtClean="0"/>
              <a:t>Κριτήρια Αξιολόγησης</a:t>
            </a:r>
            <a:endParaRPr lang="en-US" sz="2800" u="sng" dirty="0"/>
          </a:p>
          <a:p>
            <a:pPr lvl="1"/>
            <a:r>
              <a:rPr lang="el-GR" sz="2400" dirty="0" err="1" smtClean="0"/>
              <a:t>Τέστ</a:t>
            </a:r>
            <a:r>
              <a:rPr lang="el-GR" sz="2400" dirty="0" smtClean="0"/>
              <a:t> δασκάλου</a:t>
            </a:r>
            <a:r>
              <a:rPr lang="en-US" sz="2400" dirty="0" smtClean="0"/>
              <a:t>, </a:t>
            </a:r>
            <a:r>
              <a:rPr lang="el-GR" sz="2400" dirty="0" smtClean="0"/>
              <a:t>με βάση το αναλυτικό πρόγραμμα</a:t>
            </a:r>
            <a:r>
              <a:rPr lang="en-US" sz="2400" dirty="0" smtClean="0"/>
              <a:t>,</a:t>
            </a:r>
            <a:endParaRPr lang="en-US" sz="2400" dirty="0"/>
          </a:p>
          <a:p>
            <a:pPr lvl="1">
              <a:buFont typeface="Wingdings" pitchFamily="2" charset="2"/>
              <a:buNone/>
            </a:pPr>
            <a:endParaRPr lang="en-US" sz="2400" dirty="0"/>
          </a:p>
          <a:p>
            <a:r>
              <a:rPr lang="el-GR" sz="2800" u="sng" dirty="0" smtClean="0"/>
              <a:t>Διαδικασία αξιολόγησης</a:t>
            </a:r>
            <a:endParaRPr lang="en-US" sz="2800" u="sng" dirty="0"/>
          </a:p>
          <a:p>
            <a:pPr lvl="1"/>
            <a:r>
              <a:rPr lang="el-GR" sz="2400" dirty="0" err="1" smtClean="0"/>
              <a:t>Τέστ</a:t>
            </a:r>
            <a:r>
              <a:rPr lang="el-GR" sz="2400" dirty="0" smtClean="0"/>
              <a:t> στη τάξη</a:t>
            </a:r>
            <a:r>
              <a:rPr lang="en-US" sz="2400" dirty="0" smtClean="0"/>
              <a:t>, </a:t>
            </a:r>
            <a:r>
              <a:rPr lang="el-GR" sz="2400" dirty="0" smtClean="0"/>
              <a:t>σε μικρές ομάδες</a:t>
            </a:r>
            <a:r>
              <a:rPr lang="en-US" sz="2400" dirty="0" smtClean="0"/>
              <a:t>, 1-</a:t>
            </a:r>
            <a:r>
              <a:rPr lang="el-GR" sz="2400" dirty="0" smtClean="0"/>
              <a:t>προς</a:t>
            </a:r>
            <a:r>
              <a:rPr lang="en-US" sz="2400" dirty="0" smtClean="0"/>
              <a:t>-1</a:t>
            </a:r>
            <a:endParaRPr lang="en-US" sz="2400" dirty="0"/>
          </a:p>
          <a:p>
            <a:pPr>
              <a:buFont typeface="Monotype Sorts" charset="2"/>
              <a:buNone/>
            </a:pPr>
            <a:endParaRPr lang="en-US" sz="2800" dirty="0"/>
          </a:p>
          <a:p>
            <a:r>
              <a:rPr lang="el-GR" dirty="0" smtClean="0"/>
              <a:t>                     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ΕΕΠ</a:t>
            </a:r>
            <a:endParaRPr lang="en-US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0FE9C-5007-461A-A230-0B9F167332E7}" type="slidenum">
              <a:rPr lang="en-US"/>
              <a:pPr/>
              <a:t>21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ΕΕΠ και Τοποθέτηση σε σχολικό πλαίσιο</a:t>
            </a:r>
            <a:endParaRPr 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Πρώτα σχεδιάζεται το ΕΕΠ και μετά προτείνεται το σχολικό πλαίσιο</a:t>
            </a:r>
            <a:r>
              <a:rPr lang="en-US" dirty="0" smtClean="0"/>
              <a:t>.</a:t>
            </a:r>
            <a:endParaRPr lang="en-US" dirty="0"/>
          </a:p>
          <a:p>
            <a:r>
              <a:rPr lang="el-GR" dirty="0" smtClean="0"/>
              <a:t>Σχολικό πλαίσιο είναι</a:t>
            </a:r>
            <a:r>
              <a:rPr lang="en-US" dirty="0" smtClean="0"/>
              <a:t> </a:t>
            </a:r>
            <a:r>
              <a:rPr lang="en-US" dirty="0"/>
              <a:t>…</a:t>
            </a:r>
          </a:p>
          <a:p>
            <a:pPr lvl="1"/>
            <a:r>
              <a:rPr lang="el-GR" sz="2400" dirty="0" smtClean="0"/>
              <a:t>Εκεί που μπορούν να υλοποιηθούν με επιτυχία για το παιδί οι στόχοι του ΕΕΠ</a:t>
            </a:r>
            <a:r>
              <a:rPr lang="en-US" sz="2400" dirty="0" smtClean="0"/>
              <a:t> </a:t>
            </a:r>
            <a:endParaRPr lang="en-US" sz="2400" dirty="0"/>
          </a:p>
          <a:p>
            <a:pPr lvl="1"/>
            <a:r>
              <a:rPr lang="el-GR" sz="2400" dirty="0" smtClean="0"/>
              <a:t>Εκεί που μπορούν να υλοποιηθούν και οι μη ακαδημαϊκοί στόχοι για το παιδί όπως</a:t>
            </a:r>
            <a:r>
              <a:rPr lang="en-US" sz="2400" dirty="0" smtClean="0"/>
              <a:t> </a:t>
            </a:r>
            <a:r>
              <a:rPr lang="el-GR" sz="2400" dirty="0" smtClean="0"/>
              <a:t>η συμπεριφορά, οι κοινωνικές δεξιότητες</a:t>
            </a:r>
            <a:endParaRPr lang="en-US" sz="2400" dirty="0"/>
          </a:p>
          <a:p>
            <a:pPr lvl="1"/>
            <a:r>
              <a:rPr lang="el-GR" sz="2400" dirty="0" smtClean="0"/>
              <a:t>Σε όσο το δυνατόν μη περιοριστικό περιβάλλον για το παιδί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ΕΕΠ</a:t>
            </a:r>
            <a:endParaRPr lang="en-US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AA1B-8AEB-49B3-9AC9-B5BD5C62A02A}" type="slidenum">
              <a:rPr lang="en-US"/>
              <a:pPr/>
              <a:t>3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8001000" cy="990600"/>
          </a:xfrm>
          <a:noFill/>
          <a:ln/>
        </p:spPr>
        <p:txBody>
          <a:bodyPr/>
          <a:lstStyle/>
          <a:p>
            <a:r>
              <a:rPr lang="el-GR" sz="3200" dirty="0" smtClean="0"/>
              <a:t>Διαδικασία: Αξιολόγηση-Δημιουργία ΕΕΠ</a:t>
            </a:r>
            <a:endParaRPr lang="en-US" sz="32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7213"/>
            <a:ext cx="8229600" cy="4114800"/>
          </a:xfrm>
          <a:noFill/>
          <a:ln/>
        </p:spPr>
        <p:txBody>
          <a:bodyPr/>
          <a:lstStyle/>
          <a:p>
            <a:pPr>
              <a:buFont typeface="Monotype Sorts" charset="2"/>
              <a:buChar char="3"/>
            </a:pPr>
            <a:r>
              <a:rPr lang="el-GR" sz="2400" dirty="0" smtClean="0"/>
              <a:t>Παραπομπή παιδιού για αξιολόγηση</a:t>
            </a:r>
            <a:r>
              <a:rPr lang="en-US" sz="2400" dirty="0" smtClean="0"/>
              <a:t> (</a:t>
            </a:r>
            <a:r>
              <a:rPr lang="el-GR" sz="2400" dirty="0" smtClean="0"/>
              <a:t>γονείς, σχολείο κτλ</a:t>
            </a:r>
            <a:r>
              <a:rPr lang="en-US" sz="2400" dirty="0" smtClean="0"/>
              <a:t>...)</a:t>
            </a:r>
            <a:endParaRPr lang="en-US" sz="2400" dirty="0"/>
          </a:p>
          <a:p>
            <a:pPr>
              <a:buFont typeface="Monotype Sorts" charset="2"/>
              <a:buChar char="3"/>
            </a:pPr>
            <a:r>
              <a:rPr lang="el-GR" sz="2400" dirty="0" smtClean="0"/>
              <a:t>Οι γονείς συναινούν για την αξιολόγηση</a:t>
            </a:r>
            <a:endParaRPr lang="en-US" sz="2400" dirty="0"/>
          </a:p>
          <a:p>
            <a:pPr>
              <a:buFont typeface="Monotype Sorts" charset="2"/>
              <a:buChar char="3"/>
            </a:pPr>
            <a:r>
              <a:rPr lang="el-GR" sz="2400" dirty="0" smtClean="0"/>
              <a:t>Το παιδί αξιολογείται από ομάδα ειδικών</a:t>
            </a:r>
            <a:endParaRPr lang="en-US" sz="2400" dirty="0"/>
          </a:p>
          <a:p>
            <a:pPr>
              <a:buFont typeface="Monotype Sorts" charset="2"/>
              <a:buChar char="3"/>
            </a:pPr>
            <a:r>
              <a:rPr lang="el-GR" sz="2400" dirty="0" smtClean="0"/>
              <a:t>Στόχος της αξιολόγησης είναι ο προσδιορισμός</a:t>
            </a:r>
            <a:r>
              <a:rPr lang="en-US" sz="2400" dirty="0" smtClean="0"/>
              <a:t>  </a:t>
            </a:r>
            <a:r>
              <a:rPr lang="el-GR" sz="2400" dirty="0" smtClean="0"/>
              <a:t>του παρόντος επιπέδου επίδοσης</a:t>
            </a:r>
            <a:r>
              <a:rPr lang="el-GR" sz="2400" dirty="0"/>
              <a:t> </a:t>
            </a:r>
            <a:r>
              <a:rPr lang="el-GR" sz="2400" dirty="0" smtClean="0"/>
              <a:t>του παιδιού (ΠΕΕ)</a:t>
            </a:r>
            <a:endParaRPr lang="en-US" sz="2400" dirty="0"/>
          </a:p>
          <a:p>
            <a:pPr>
              <a:buFont typeface="Monotype Sorts" charset="2"/>
              <a:buChar char="3"/>
            </a:pPr>
            <a:r>
              <a:rPr lang="el-GR" sz="2400" dirty="0" smtClean="0"/>
              <a:t>Προσδιορίζεται η αναγκαιότητα για παροχή ειδικής αγωγής και το είδος της</a:t>
            </a:r>
            <a:endParaRPr lang="en-US" sz="2400" dirty="0"/>
          </a:p>
          <a:p>
            <a:pPr>
              <a:buFont typeface="Monotype Sorts" charset="2"/>
              <a:buChar char="3"/>
            </a:pPr>
            <a:r>
              <a:rPr lang="el-GR" sz="2400" dirty="0" smtClean="0"/>
              <a:t>Αναπτύσσεται το ΕΕΠ</a:t>
            </a:r>
            <a:r>
              <a:rPr lang="en-US" sz="2400" dirty="0" smtClean="0"/>
              <a:t> (</a:t>
            </a:r>
            <a:r>
              <a:rPr lang="el-GR" sz="2400" dirty="0" smtClean="0"/>
              <a:t>ΠΕΕ και σκοποί/στόχοι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buFont typeface="Monotype Sorts" charset="2"/>
              <a:buChar char="3"/>
            </a:pPr>
            <a:r>
              <a:rPr lang="el-GR" sz="2400" dirty="0" smtClean="0"/>
              <a:t>Πρόταση για σχολικό πλαίσιο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ΕΕΠ</a:t>
            </a:r>
            <a:endParaRPr lang="en-US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899F-B54C-4EC1-847E-12AD0599FB3B}" type="slidenum">
              <a:rPr lang="en-US"/>
              <a:pPr/>
              <a:t>4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 smtClean="0"/>
              <a:t>Ομάδα που συμμετέχει στο ΕΕΠ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05000"/>
            <a:ext cx="7924800" cy="4114800"/>
          </a:xfrm>
          <a:noFill/>
          <a:ln/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endParaRPr lang="en-US" sz="2000" dirty="0"/>
          </a:p>
          <a:p>
            <a:pPr>
              <a:lnSpc>
                <a:spcPct val="120000"/>
              </a:lnSpc>
              <a:buFont typeface="Monotype Sorts" charset="2"/>
              <a:buChar char="3"/>
            </a:pPr>
            <a:r>
              <a:rPr lang="el-GR" sz="2400" dirty="0" smtClean="0"/>
              <a:t>Εκπαιδευτικοί ΕΑ και άλλοι ειδικοί του ΚΕΔΔΥ (ανάλογα) που αξιολογούν το παιδί</a:t>
            </a:r>
            <a:endParaRPr lang="en-US" sz="2400" dirty="0"/>
          </a:p>
          <a:p>
            <a:pPr>
              <a:lnSpc>
                <a:spcPct val="120000"/>
              </a:lnSpc>
              <a:buFont typeface="Monotype Sorts" charset="2"/>
              <a:buChar char="3"/>
            </a:pPr>
            <a:r>
              <a:rPr lang="el-GR" sz="2400" dirty="0" smtClean="0"/>
              <a:t>Ο/η δασκάλα του παιδιού</a:t>
            </a:r>
            <a:r>
              <a:rPr lang="en-US" sz="2400" dirty="0" smtClean="0"/>
              <a:t> (</a:t>
            </a:r>
            <a:r>
              <a:rPr lang="el-GR" sz="2400" dirty="0" smtClean="0"/>
              <a:t>και της ενσωμάτωσης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lnSpc>
                <a:spcPct val="120000"/>
              </a:lnSpc>
              <a:buFont typeface="Monotype Sorts" charset="2"/>
              <a:buChar char="3"/>
            </a:pPr>
            <a:r>
              <a:rPr lang="el-GR" sz="2400" dirty="0" smtClean="0"/>
              <a:t>Ένας ή δύο γονείς/κηδεμόνας</a:t>
            </a:r>
            <a:endParaRPr lang="en-US" sz="2400" dirty="0"/>
          </a:p>
          <a:p>
            <a:pPr>
              <a:lnSpc>
                <a:spcPct val="120000"/>
              </a:lnSpc>
              <a:buFont typeface="Monotype Sorts" charset="2"/>
              <a:buChar char="3"/>
            </a:pPr>
            <a:r>
              <a:rPr lang="el-GR" sz="2400" dirty="0" smtClean="0"/>
              <a:t>Το παιδί</a:t>
            </a:r>
            <a:r>
              <a:rPr lang="en-US" sz="2400" dirty="0" smtClean="0"/>
              <a:t> (</a:t>
            </a:r>
            <a:r>
              <a:rPr lang="el-GR" sz="2400" dirty="0" smtClean="0"/>
              <a:t>ανάλογα την ηλικία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lnSpc>
                <a:spcPct val="120000"/>
              </a:lnSpc>
              <a:buFont typeface="Monotype Sorts" charset="2"/>
              <a:buChar char="3"/>
            </a:pPr>
            <a:r>
              <a:rPr lang="el-GR" sz="2400" dirty="0" smtClean="0"/>
              <a:t>Κάποιος άλλος που οι γονείς επιθυμούν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ΕΕΠ</a:t>
            </a:r>
            <a:endParaRPr lang="en-US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E131-D2E3-4A8B-9938-C82D56D16B09}" type="slidenum">
              <a:rPr lang="en-US"/>
              <a:pPr/>
              <a:t>5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 smtClean="0"/>
              <a:t>Τι πρέπει να περιλαμβάνει το ΕΕΠ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7213"/>
            <a:ext cx="7924800" cy="4114800"/>
          </a:xfrm>
          <a:noFill/>
          <a:ln/>
        </p:spPr>
        <p:txBody>
          <a:bodyPr/>
          <a:lstStyle/>
          <a:p>
            <a:pPr>
              <a:buFont typeface="Monotype Sorts" charset="2"/>
              <a:buChar char="3"/>
            </a:pPr>
            <a:r>
              <a:rPr lang="el-GR" sz="2400" dirty="0" smtClean="0"/>
              <a:t>Παρόν επίπεδο επίδοσης</a:t>
            </a:r>
            <a:r>
              <a:rPr lang="en-US" sz="2400" dirty="0" smtClean="0"/>
              <a:t> (</a:t>
            </a:r>
            <a:r>
              <a:rPr lang="el-GR" sz="2400" dirty="0" smtClean="0"/>
              <a:t>ΠΕΕ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buFont typeface="Monotype Sorts" charset="2"/>
              <a:buChar char="3"/>
            </a:pPr>
            <a:r>
              <a:rPr lang="el-GR" sz="2400" dirty="0" smtClean="0"/>
              <a:t>Ετήσιοι σκοποί και</a:t>
            </a:r>
            <a:r>
              <a:rPr lang="en-US" sz="2400" dirty="0" smtClean="0"/>
              <a:t> </a:t>
            </a:r>
            <a:r>
              <a:rPr lang="el-GR" sz="2400" dirty="0" smtClean="0"/>
              <a:t>βραχυπρόθεσμοι</a:t>
            </a:r>
            <a:r>
              <a:rPr lang="en-US" sz="2400" dirty="0" smtClean="0"/>
              <a:t> </a:t>
            </a:r>
            <a:r>
              <a:rPr lang="el-GR" sz="2400" dirty="0" smtClean="0"/>
              <a:t>στόχοι</a:t>
            </a:r>
            <a:endParaRPr lang="en-US" sz="2400" dirty="0"/>
          </a:p>
          <a:p>
            <a:pPr>
              <a:buFont typeface="Monotype Sorts" charset="2"/>
              <a:buChar char="3"/>
            </a:pPr>
            <a:r>
              <a:rPr lang="el-GR" sz="2400" dirty="0" smtClean="0"/>
              <a:t>Πρόταση για παροχές/πλαίσιο</a:t>
            </a:r>
            <a:r>
              <a:rPr lang="en-US" sz="2400" dirty="0" smtClean="0"/>
              <a:t> (</a:t>
            </a:r>
            <a:r>
              <a:rPr lang="el-GR" sz="2400" dirty="0" smtClean="0"/>
              <a:t>και μηχανήματα</a:t>
            </a:r>
            <a:r>
              <a:rPr lang="en-US" sz="2400" dirty="0" smtClean="0"/>
              <a:t>) </a:t>
            </a:r>
            <a:r>
              <a:rPr lang="el-GR" sz="2400" dirty="0" smtClean="0"/>
              <a:t>και αιτιολόγηση</a:t>
            </a:r>
            <a:r>
              <a:rPr lang="en-US" sz="2400" dirty="0" smtClean="0"/>
              <a:t> </a:t>
            </a:r>
            <a:r>
              <a:rPr lang="el-GR" sz="2400" b="1" u="sng" dirty="0" smtClean="0"/>
              <a:t>της πρότασης για το πλαίσιο κυρίως αν προτείνεται ειδικό σχολείο.</a:t>
            </a:r>
            <a:endParaRPr lang="en-US" sz="2400" dirty="0"/>
          </a:p>
          <a:p>
            <a:pPr>
              <a:buFont typeface="Monotype Sorts" charset="2"/>
              <a:buChar char="3"/>
            </a:pPr>
            <a:r>
              <a:rPr lang="el-GR" sz="2400" dirty="0" smtClean="0"/>
              <a:t>Πρόγραμμα παροχών (διάρκεια, είδος κτλ)</a:t>
            </a:r>
            <a:r>
              <a:rPr lang="en-US" sz="2400" dirty="0" smtClean="0"/>
              <a:t> </a:t>
            </a:r>
            <a:endParaRPr lang="en-US" sz="2400" dirty="0"/>
          </a:p>
          <a:p>
            <a:pPr>
              <a:buFont typeface="Monotype Sorts" charset="2"/>
              <a:buChar char="3"/>
            </a:pPr>
            <a:r>
              <a:rPr lang="el-GR" sz="2400" dirty="0" smtClean="0"/>
              <a:t>Κριτήρια</a:t>
            </a:r>
            <a:r>
              <a:rPr lang="en-US" sz="2400" dirty="0" smtClean="0"/>
              <a:t>, </a:t>
            </a:r>
            <a:r>
              <a:rPr lang="el-GR" sz="2400" dirty="0" smtClean="0"/>
              <a:t>διαδικασίες</a:t>
            </a:r>
            <a:r>
              <a:rPr lang="el-GR" sz="2400" dirty="0"/>
              <a:t> </a:t>
            </a:r>
            <a:r>
              <a:rPr lang="el-GR" sz="2400" dirty="0" smtClean="0"/>
              <a:t>και προγραμματισμός για αξιολόγηση.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ΕΕΠ</a:t>
            </a:r>
            <a:endParaRPr lang="en-US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069F4-953F-4B84-9251-19A3661035A6}" type="slidenum">
              <a:rPr lang="en-US"/>
              <a:pPr/>
              <a:t>6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Γνωμάτευση/Αξιολόγηση και ΕΕΠ</a:t>
            </a:r>
            <a:endParaRPr lang="en-U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ΕΕΠ για όλα τα παιδιά με ειδικές ανάγκες; </a:t>
            </a:r>
            <a:endParaRPr lang="en-US" dirty="0"/>
          </a:p>
          <a:p>
            <a:r>
              <a:rPr lang="el-GR" dirty="0" smtClean="0"/>
              <a:t>ΝΑΙ για όλα τα παιδιά με ΕΑ</a:t>
            </a:r>
          </a:p>
          <a:p>
            <a:pPr marL="0" indent="0">
              <a:buNone/>
            </a:pPr>
            <a:r>
              <a:rPr lang="el-GR" dirty="0" smtClean="0"/>
              <a:t>Η Ειδική Αγωγή βασίζεται στην εξατομίκευση, στο συστηματικό σχεδιασμό και υλοποίηση της διδασκαλίας, τη συνεχή μέτρηση της προόδου και την συνεχή αξιολόγηση μαθητή και προγράμματος.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ΕΕΠ</a:t>
            </a:r>
            <a:endParaRPr lang="en-US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118D-652B-4739-8584-A843F9945BB4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l-GR" sz="3200" dirty="0" smtClean="0"/>
              <a:t>Παρόν Επίπεδο Επίδοσης ως προαπαιτούμενο του ΕΕΠ</a:t>
            </a:r>
            <a:endParaRPr lang="en-US" sz="32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7213"/>
            <a:ext cx="7924800" cy="4114800"/>
          </a:xfrm>
          <a:noFill/>
          <a:ln/>
        </p:spPr>
        <p:txBody>
          <a:bodyPr/>
          <a:lstStyle/>
          <a:p>
            <a:r>
              <a:rPr lang="el-GR" sz="2800" u="sng" dirty="0" smtClean="0"/>
              <a:t>Σκοπός</a:t>
            </a:r>
            <a:r>
              <a:rPr lang="en-US" sz="2800" dirty="0" smtClean="0"/>
              <a:t>:  </a:t>
            </a:r>
            <a:endParaRPr lang="en-US" sz="2800" dirty="0"/>
          </a:p>
          <a:p>
            <a:pPr lvl="1">
              <a:buFont typeface="Wingdings" pitchFamily="2" charset="2"/>
              <a:buNone/>
            </a:pPr>
            <a:r>
              <a:rPr lang="en-US" sz="2400" dirty="0"/>
              <a:t>1.	</a:t>
            </a:r>
            <a:r>
              <a:rPr lang="el-GR" sz="2400" dirty="0" smtClean="0"/>
              <a:t>Να προσδιοριστούν επακριβώς οι ιδιαίτερες εκπαιδευτικές ανάγκες του παιδιού σε διάφορες περιοχές</a:t>
            </a:r>
            <a:endParaRPr lang="en-US" sz="2400" dirty="0"/>
          </a:p>
          <a:p>
            <a:pPr lvl="1">
              <a:buFont typeface="Wingdings" pitchFamily="2" charset="2"/>
              <a:buNone/>
            </a:pPr>
            <a:endParaRPr lang="en-US" sz="2400" dirty="0"/>
          </a:p>
          <a:p>
            <a:pPr lvl="1">
              <a:buFont typeface="Wingdings" pitchFamily="2" charset="2"/>
              <a:buNone/>
            </a:pPr>
            <a:r>
              <a:rPr lang="en-US" sz="2400" dirty="0"/>
              <a:t>2.	</a:t>
            </a:r>
            <a:r>
              <a:rPr lang="el-GR" sz="2400" dirty="0" smtClean="0"/>
              <a:t>Να προσδιοριστεί μια βάση μετρήσιμων δεδομένων (πληροφοριών)</a:t>
            </a:r>
            <a:r>
              <a:rPr lang="en-US" sz="2400" dirty="0" smtClean="0"/>
              <a:t> </a:t>
            </a:r>
            <a:r>
              <a:rPr lang="el-GR" sz="2400" dirty="0" smtClean="0"/>
              <a:t>η οποία θα μας επιτρέψει</a:t>
            </a:r>
            <a:r>
              <a:rPr lang="en-US" sz="2400" dirty="0" smtClean="0"/>
              <a:t> </a:t>
            </a:r>
            <a:r>
              <a:rPr lang="el-GR" sz="2400" dirty="0" smtClean="0"/>
              <a:t>να </a:t>
            </a:r>
            <a:r>
              <a:rPr lang="en-US" sz="2400" dirty="0" smtClean="0"/>
              <a:t> </a:t>
            </a:r>
            <a:r>
              <a:rPr lang="el-GR" sz="2400" dirty="0" smtClean="0"/>
              <a:t>αναπτύξουμε σκοπούς και στόχους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ΕΕΠ</a:t>
            </a:r>
            <a:endParaRPr lang="en-US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FF9E-D6E9-4C1C-B08C-CD33336CC949}" type="slidenum">
              <a:rPr lang="en-US"/>
              <a:pPr/>
              <a:t>8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sz="3200" dirty="0" smtClean="0"/>
              <a:t>Παρόν Επίπεδο Επίδοσης</a:t>
            </a:r>
            <a:r>
              <a:rPr lang="en-US" sz="3200" dirty="0" smtClean="0"/>
              <a:t> (</a:t>
            </a:r>
            <a:r>
              <a:rPr lang="el-GR" sz="3200" dirty="0" smtClean="0"/>
              <a:t>ΠΕΕ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7213"/>
            <a:ext cx="8001000" cy="3963987"/>
          </a:xfrm>
          <a:noFill/>
          <a:ln/>
        </p:spPr>
        <p:txBody>
          <a:bodyPr/>
          <a:lstStyle/>
          <a:p>
            <a:r>
              <a:rPr lang="el-GR" sz="3200" u="sng" dirty="0" smtClean="0"/>
              <a:t>ΠΕΕ περιλαμβάνει</a:t>
            </a:r>
            <a:r>
              <a:rPr lang="en-US" sz="3200" dirty="0" smtClean="0"/>
              <a:t>:</a:t>
            </a:r>
            <a:endParaRPr lang="en-US" sz="3200" dirty="0"/>
          </a:p>
          <a:p>
            <a:pPr lvl="1"/>
            <a:r>
              <a:rPr lang="el-GR" sz="2800" dirty="0" smtClean="0"/>
              <a:t>Τις δυνατότητες του παιδιού</a:t>
            </a:r>
            <a:endParaRPr lang="en-US" sz="2800" dirty="0"/>
          </a:p>
          <a:p>
            <a:pPr lvl="1"/>
            <a:r>
              <a:rPr lang="el-GR" sz="2800" dirty="0" smtClean="0"/>
              <a:t>Τις ειδικές ανάγκες του παιδιού</a:t>
            </a:r>
            <a:endParaRPr lang="en-US" sz="2800" dirty="0"/>
          </a:p>
          <a:p>
            <a:pPr lvl="1"/>
            <a:r>
              <a:rPr lang="el-GR" sz="2800" dirty="0" smtClean="0"/>
              <a:t>Των γονέων τους προβληματισμούς  </a:t>
            </a:r>
            <a:endParaRPr lang="en-US" sz="2800" dirty="0"/>
          </a:p>
          <a:p>
            <a:pPr lvl="1"/>
            <a:r>
              <a:rPr lang="el-GR" sz="2800" dirty="0" smtClean="0"/>
              <a:t>Πως η αναπηρία του παιδιού επηρεάζει</a:t>
            </a:r>
            <a:r>
              <a:rPr lang="en-US" sz="2800" dirty="0" smtClean="0"/>
              <a:t> </a:t>
            </a:r>
            <a:r>
              <a:rPr lang="el-GR" sz="2800" dirty="0" smtClean="0"/>
              <a:t>την ενσωμάτωση</a:t>
            </a:r>
            <a:r>
              <a:rPr lang="en-US" sz="2800" dirty="0" smtClean="0"/>
              <a:t> </a:t>
            </a:r>
            <a:r>
              <a:rPr lang="el-GR" sz="2800" dirty="0" smtClean="0"/>
              <a:t>και πρόοδο του παιδιού</a:t>
            </a:r>
            <a:r>
              <a:rPr lang="en-US" sz="2800" dirty="0" smtClean="0"/>
              <a:t> </a:t>
            </a:r>
            <a:r>
              <a:rPr lang="el-GR" sz="2800" dirty="0" smtClean="0"/>
              <a:t>με βάση το γενικό αναλυτικό πρόγραμμα.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ΕΕΠ</a:t>
            </a:r>
            <a:endParaRPr lang="en-US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DC3F-9A44-472F-9F30-75D5B412A075}" type="slidenum">
              <a:rPr lang="en-US"/>
              <a:pPr/>
              <a:t>9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sz="3200" dirty="0"/>
              <a:t>Παρόν Επίπεδο Επίδοσης</a:t>
            </a:r>
            <a:r>
              <a:rPr lang="en-US" sz="3200" dirty="0"/>
              <a:t> (</a:t>
            </a:r>
            <a:r>
              <a:rPr lang="el-GR" sz="3200" dirty="0"/>
              <a:t>ΠΕΕ</a:t>
            </a:r>
            <a:r>
              <a:rPr lang="en-US" sz="3200" dirty="0"/>
              <a:t>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7213"/>
            <a:ext cx="7848600" cy="41148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l-GR" sz="2800" u="sng" dirty="0"/>
              <a:t> </a:t>
            </a:r>
            <a:r>
              <a:rPr lang="el-GR" sz="2800" u="sng" dirty="0" smtClean="0"/>
              <a:t>Χαρακτηριστικά</a:t>
            </a:r>
            <a:endParaRPr lang="en-US" sz="2800" u="sng" dirty="0"/>
          </a:p>
          <a:p>
            <a:pPr lvl="1">
              <a:lnSpc>
                <a:spcPct val="90000"/>
              </a:lnSpc>
            </a:pPr>
            <a:r>
              <a:rPr lang="el-GR" sz="2400" dirty="0" smtClean="0"/>
              <a:t>Μετρήσιμα στοιχεία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sz="2400" dirty="0" smtClean="0"/>
              <a:t>Αντικειμενικά στοιχεία</a:t>
            </a:r>
            <a:r>
              <a:rPr lang="en-US" sz="2400" dirty="0" smtClean="0"/>
              <a:t> (</a:t>
            </a:r>
            <a:r>
              <a:rPr lang="el-GR" sz="2400" dirty="0" smtClean="0"/>
              <a:t>ξεκάθαρα κριτήρια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sz="2400" dirty="0" smtClean="0"/>
              <a:t>Λειτουργικά</a:t>
            </a:r>
            <a:r>
              <a:rPr lang="en-US" sz="2400" dirty="0" smtClean="0"/>
              <a:t> (</a:t>
            </a:r>
            <a:r>
              <a:rPr lang="el-GR" sz="2400" dirty="0" smtClean="0"/>
              <a:t>χρήσιμα στη ζωή του παιδιού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sz="2400" dirty="0" smtClean="0"/>
              <a:t>Πρόσφατα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sz="2400" dirty="0" smtClean="0"/>
              <a:t>Περιλαμβάνει και ακαδημαϊκές</a:t>
            </a:r>
            <a:r>
              <a:rPr lang="en-US" sz="2400" dirty="0" smtClean="0"/>
              <a:t> </a:t>
            </a:r>
            <a:r>
              <a:rPr lang="el-GR" sz="2400" dirty="0" smtClean="0"/>
              <a:t>και μη ακαδημαϊκές περιοχές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sz="2400" dirty="0" smtClean="0"/>
              <a:t>Περιλαμβάνει αποτελέσματα πρόσφατων μετρήσεων</a:t>
            </a:r>
            <a:r>
              <a:rPr lang="en-US" sz="2400" dirty="0" smtClean="0"/>
              <a:t> (</a:t>
            </a:r>
            <a:r>
              <a:rPr lang="el-GR" sz="2400" dirty="0" smtClean="0"/>
              <a:t>τυπικές και μη τυπικές μετρήσεις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263</TotalTime>
  <Pages>9</Pages>
  <Words>1034</Words>
  <Application>Microsoft Office PowerPoint</Application>
  <PresentationFormat>Προβολή στην οθόνη (4:3)</PresentationFormat>
  <Paragraphs>180</Paragraphs>
  <Slides>21</Slides>
  <Notes>19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Eclipse</vt:lpstr>
      <vt:lpstr> «ΕΙΔΙΚΗ ΑΓΩΓΗ: ΑΞΙΟΛΟΓΗΣΗ ΚΑΙ ΣΧΕΔΙΑΣΜΟΣ ΕΞΑΤΟΜΙΚΕΥΜΕΝΩΝ ΠΡΟΓΡΑΜΜΑΤΩΝ ΕΚΠΑΙΔΕΥΣΗΣ»  </vt:lpstr>
      <vt:lpstr>Εξατομικευμένο Εκπαιδευτικό Πρόγραμμα (ΕΕΠ)</vt:lpstr>
      <vt:lpstr>Διαδικασία: Αξιολόγηση-Δημιουργία ΕΕΠ</vt:lpstr>
      <vt:lpstr>Ομάδα που συμμετέχει στο ΕΕΠ</vt:lpstr>
      <vt:lpstr>Τι πρέπει να περιλαμβάνει το ΕΕΠ</vt:lpstr>
      <vt:lpstr>Γνωμάτευση/Αξιολόγηση και ΕΕΠ</vt:lpstr>
      <vt:lpstr>Παρόν Επίπεδο Επίδοσης ως προαπαιτούμενο του ΕΕΠ</vt:lpstr>
      <vt:lpstr>Παρόν Επίπεδο Επίδοσης (ΠΕΕ)</vt:lpstr>
      <vt:lpstr>Παρόν Επίπεδο Επίδοσης (ΠΕΕ)</vt:lpstr>
      <vt:lpstr>Παρόν Επίπεδο Επίδοσης - Παράδειγμα</vt:lpstr>
      <vt:lpstr>Παρόν Επίπεδο Επίδοσης - Παράδειγμα</vt:lpstr>
      <vt:lpstr>Παρόν Επίπεδο Επίδοσης - Παράδειγμα</vt:lpstr>
      <vt:lpstr>Ετήσιοι Σκοποί (Ε.Σ)</vt:lpstr>
      <vt:lpstr>Ετήσιοι Σκοποί</vt:lpstr>
      <vt:lpstr>Ετήσιοι Σκοποί</vt:lpstr>
      <vt:lpstr>Ετήσιοι Σκοποί</vt:lpstr>
      <vt:lpstr>Βραχυπρόθεσμοι στόχοι</vt:lpstr>
      <vt:lpstr>Βραχυπρόθεσμοι στόχοι</vt:lpstr>
      <vt:lpstr>ΕΕΠ περιγράφει Παροχές και Κριτήρια</vt:lpstr>
      <vt:lpstr>Αξιολόγηση</vt:lpstr>
      <vt:lpstr>ΕΕΠ και Τοποθέτηση σε σχολικό πλαίσιο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Education Program</dc:title>
  <dc:creator>Martin E. Block, Ph.D.</dc:creator>
  <cp:lastModifiedBy>venetta</cp:lastModifiedBy>
  <cp:revision>43</cp:revision>
  <cp:lastPrinted>1996-10-23T15:31:04Z</cp:lastPrinted>
  <dcterms:created xsi:type="dcterms:W3CDTF">1996-10-23T15:32:02Z</dcterms:created>
  <dcterms:modified xsi:type="dcterms:W3CDTF">2016-05-24T10:46:13Z</dcterms:modified>
</cp:coreProperties>
</file>