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83"/>
  </p:notesMasterIdLst>
  <p:sldIdLst>
    <p:sldId id="256" r:id="rId2"/>
    <p:sldId id="257" r:id="rId3"/>
    <p:sldId id="258" r:id="rId4"/>
    <p:sldId id="285" r:id="rId5"/>
    <p:sldId id="286" r:id="rId6"/>
    <p:sldId id="288" r:id="rId7"/>
    <p:sldId id="290" r:id="rId8"/>
    <p:sldId id="291" r:id="rId9"/>
    <p:sldId id="292" r:id="rId10"/>
    <p:sldId id="293" r:id="rId11"/>
    <p:sldId id="294" r:id="rId12"/>
    <p:sldId id="295" r:id="rId13"/>
    <p:sldId id="296" r:id="rId14"/>
    <p:sldId id="297" r:id="rId15"/>
    <p:sldId id="298" r:id="rId16"/>
    <p:sldId id="299" r:id="rId17"/>
    <p:sldId id="302" r:id="rId18"/>
    <p:sldId id="303" r:id="rId19"/>
    <p:sldId id="304" r:id="rId20"/>
    <p:sldId id="305" r:id="rId21"/>
    <p:sldId id="306" r:id="rId22"/>
    <p:sldId id="300" r:id="rId23"/>
    <p:sldId id="301"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8" r:id="rId45"/>
    <p:sldId id="329" r:id="rId46"/>
    <p:sldId id="330" r:id="rId47"/>
    <p:sldId id="332" r:id="rId48"/>
    <p:sldId id="333" r:id="rId49"/>
    <p:sldId id="334" r:id="rId50"/>
    <p:sldId id="339" r:id="rId51"/>
    <p:sldId id="340" r:id="rId52"/>
    <p:sldId id="341" r:id="rId53"/>
    <p:sldId id="342" r:id="rId54"/>
    <p:sldId id="343" r:id="rId55"/>
    <p:sldId id="335" r:id="rId56"/>
    <p:sldId id="336" r:id="rId57"/>
    <p:sldId id="344" r:id="rId58"/>
    <p:sldId id="345" r:id="rId59"/>
    <p:sldId id="346" r:id="rId60"/>
    <p:sldId id="347" r:id="rId61"/>
    <p:sldId id="348" r:id="rId62"/>
    <p:sldId id="349" r:id="rId63"/>
    <p:sldId id="353" r:id="rId64"/>
    <p:sldId id="354" r:id="rId65"/>
    <p:sldId id="355" r:id="rId66"/>
    <p:sldId id="350" r:id="rId67"/>
    <p:sldId id="351" r:id="rId68"/>
    <p:sldId id="356" r:id="rId69"/>
    <p:sldId id="357" r:id="rId70"/>
    <p:sldId id="358" r:id="rId71"/>
    <p:sldId id="359" r:id="rId72"/>
    <p:sldId id="352" r:id="rId73"/>
    <p:sldId id="360" r:id="rId74"/>
    <p:sldId id="361" r:id="rId75"/>
    <p:sldId id="362" r:id="rId76"/>
    <p:sldId id="363" r:id="rId77"/>
    <p:sldId id="369" r:id="rId78"/>
    <p:sldId id="370" r:id="rId79"/>
    <p:sldId id="371" r:id="rId80"/>
    <p:sldId id="374" r:id="rId81"/>
    <p:sldId id="375" r:id="rId82"/>
    <p:sldId id="372" r:id="rId83"/>
    <p:sldId id="373" r:id="rId84"/>
    <p:sldId id="364" r:id="rId85"/>
    <p:sldId id="376" r:id="rId86"/>
    <p:sldId id="377" r:id="rId87"/>
    <p:sldId id="378" r:id="rId88"/>
    <p:sldId id="379" r:id="rId89"/>
    <p:sldId id="380" r:id="rId90"/>
    <p:sldId id="381" r:id="rId91"/>
    <p:sldId id="365" r:id="rId92"/>
    <p:sldId id="366" r:id="rId93"/>
    <p:sldId id="367" r:id="rId94"/>
    <p:sldId id="368" r:id="rId95"/>
    <p:sldId id="337" r:id="rId96"/>
    <p:sldId id="338" r:id="rId97"/>
    <p:sldId id="382" r:id="rId98"/>
    <p:sldId id="383" r:id="rId99"/>
    <p:sldId id="384" r:id="rId100"/>
    <p:sldId id="385" r:id="rId101"/>
    <p:sldId id="386" r:id="rId102"/>
    <p:sldId id="387" r:id="rId103"/>
    <p:sldId id="389" r:id="rId104"/>
    <p:sldId id="390" r:id="rId105"/>
    <p:sldId id="391" r:id="rId106"/>
    <p:sldId id="392" r:id="rId107"/>
    <p:sldId id="393" r:id="rId108"/>
    <p:sldId id="394" r:id="rId109"/>
    <p:sldId id="395" r:id="rId110"/>
    <p:sldId id="396" r:id="rId111"/>
    <p:sldId id="397" r:id="rId112"/>
    <p:sldId id="398" r:id="rId113"/>
    <p:sldId id="399" r:id="rId114"/>
    <p:sldId id="400" r:id="rId115"/>
    <p:sldId id="401" r:id="rId116"/>
    <p:sldId id="402" r:id="rId117"/>
    <p:sldId id="403" r:id="rId118"/>
    <p:sldId id="404" r:id="rId119"/>
    <p:sldId id="405" r:id="rId120"/>
    <p:sldId id="406" r:id="rId121"/>
    <p:sldId id="407" r:id="rId122"/>
    <p:sldId id="408" r:id="rId123"/>
    <p:sldId id="409" r:id="rId124"/>
    <p:sldId id="410" r:id="rId125"/>
    <p:sldId id="411" r:id="rId126"/>
    <p:sldId id="413" r:id="rId127"/>
    <p:sldId id="414" r:id="rId128"/>
    <p:sldId id="415" r:id="rId129"/>
    <p:sldId id="416" r:id="rId130"/>
    <p:sldId id="417" r:id="rId131"/>
    <p:sldId id="418" r:id="rId132"/>
    <p:sldId id="419" r:id="rId133"/>
    <p:sldId id="420" r:id="rId134"/>
    <p:sldId id="421" r:id="rId135"/>
    <p:sldId id="422" r:id="rId136"/>
    <p:sldId id="423" r:id="rId137"/>
    <p:sldId id="424" r:id="rId138"/>
    <p:sldId id="425" r:id="rId139"/>
    <p:sldId id="426" r:id="rId140"/>
    <p:sldId id="427" r:id="rId141"/>
    <p:sldId id="428" r:id="rId142"/>
    <p:sldId id="429" r:id="rId143"/>
    <p:sldId id="430" r:id="rId144"/>
    <p:sldId id="431" r:id="rId145"/>
    <p:sldId id="432" r:id="rId146"/>
    <p:sldId id="433" r:id="rId147"/>
    <p:sldId id="434" r:id="rId148"/>
    <p:sldId id="435" r:id="rId149"/>
    <p:sldId id="436" r:id="rId150"/>
    <p:sldId id="437" r:id="rId151"/>
    <p:sldId id="438" r:id="rId152"/>
    <p:sldId id="439" r:id="rId153"/>
    <p:sldId id="440" r:id="rId154"/>
    <p:sldId id="441" r:id="rId155"/>
    <p:sldId id="442" r:id="rId156"/>
    <p:sldId id="443" r:id="rId157"/>
    <p:sldId id="444" r:id="rId158"/>
    <p:sldId id="445" r:id="rId159"/>
    <p:sldId id="446" r:id="rId160"/>
    <p:sldId id="447" r:id="rId161"/>
    <p:sldId id="448" r:id="rId162"/>
    <p:sldId id="449" r:id="rId163"/>
    <p:sldId id="450" r:id="rId164"/>
    <p:sldId id="451" r:id="rId165"/>
    <p:sldId id="452" r:id="rId166"/>
    <p:sldId id="453" r:id="rId167"/>
    <p:sldId id="454" r:id="rId168"/>
    <p:sldId id="455" r:id="rId169"/>
    <p:sldId id="458" r:id="rId170"/>
    <p:sldId id="459" r:id="rId171"/>
    <p:sldId id="460" r:id="rId172"/>
    <p:sldId id="461" r:id="rId173"/>
    <p:sldId id="462" r:id="rId174"/>
    <p:sldId id="463" r:id="rId175"/>
    <p:sldId id="464" r:id="rId176"/>
    <p:sldId id="465" r:id="rId177"/>
    <p:sldId id="466" r:id="rId178"/>
    <p:sldId id="468" r:id="rId179"/>
    <p:sldId id="469" r:id="rId180"/>
    <p:sldId id="470" r:id="rId181"/>
    <p:sldId id="471" r:id="rId182"/>
    <p:sldId id="467" r:id="rId183"/>
    <p:sldId id="457" r:id="rId184"/>
    <p:sldId id="472" r:id="rId185"/>
    <p:sldId id="473" r:id="rId186"/>
    <p:sldId id="474" r:id="rId187"/>
    <p:sldId id="475" r:id="rId188"/>
    <p:sldId id="476" r:id="rId189"/>
    <p:sldId id="477" r:id="rId190"/>
    <p:sldId id="478" r:id="rId191"/>
    <p:sldId id="479" r:id="rId192"/>
    <p:sldId id="480" r:id="rId193"/>
    <p:sldId id="481" r:id="rId194"/>
    <p:sldId id="482" r:id="rId195"/>
    <p:sldId id="483" r:id="rId196"/>
    <p:sldId id="484" r:id="rId197"/>
    <p:sldId id="485" r:id="rId198"/>
    <p:sldId id="492" r:id="rId199"/>
    <p:sldId id="493" r:id="rId200"/>
    <p:sldId id="494" r:id="rId201"/>
    <p:sldId id="495" r:id="rId202"/>
    <p:sldId id="496" r:id="rId203"/>
    <p:sldId id="497" r:id="rId204"/>
    <p:sldId id="498" r:id="rId205"/>
    <p:sldId id="499" r:id="rId206"/>
    <p:sldId id="500" r:id="rId207"/>
    <p:sldId id="501" r:id="rId208"/>
    <p:sldId id="502" r:id="rId209"/>
    <p:sldId id="503" r:id="rId210"/>
    <p:sldId id="504" r:id="rId211"/>
    <p:sldId id="505" r:id="rId212"/>
    <p:sldId id="506" r:id="rId213"/>
    <p:sldId id="507" r:id="rId214"/>
    <p:sldId id="508" r:id="rId215"/>
    <p:sldId id="509" r:id="rId216"/>
    <p:sldId id="510" r:id="rId217"/>
    <p:sldId id="511" r:id="rId218"/>
    <p:sldId id="512" r:id="rId219"/>
    <p:sldId id="513" r:id="rId220"/>
    <p:sldId id="514" r:id="rId221"/>
    <p:sldId id="515" r:id="rId222"/>
    <p:sldId id="516" r:id="rId223"/>
    <p:sldId id="517" r:id="rId224"/>
    <p:sldId id="519" r:id="rId225"/>
    <p:sldId id="520" r:id="rId226"/>
    <p:sldId id="521" r:id="rId227"/>
    <p:sldId id="522" r:id="rId228"/>
    <p:sldId id="523" r:id="rId229"/>
    <p:sldId id="524" r:id="rId230"/>
    <p:sldId id="526" r:id="rId231"/>
    <p:sldId id="527" r:id="rId232"/>
    <p:sldId id="528" r:id="rId233"/>
    <p:sldId id="529" r:id="rId234"/>
    <p:sldId id="530" r:id="rId235"/>
    <p:sldId id="531" r:id="rId236"/>
    <p:sldId id="525" r:id="rId237"/>
    <p:sldId id="518" r:id="rId238"/>
    <p:sldId id="532" r:id="rId239"/>
    <p:sldId id="533" r:id="rId240"/>
    <p:sldId id="534" r:id="rId241"/>
    <p:sldId id="535" r:id="rId242"/>
    <p:sldId id="549" r:id="rId243"/>
    <p:sldId id="536" r:id="rId244"/>
    <p:sldId id="537" r:id="rId245"/>
    <p:sldId id="538" r:id="rId246"/>
    <p:sldId id="539" r:id="rId247"/>
    <p:sldId id="540" r:id="rId248"/>
    <p:sldId id="541" r:id="rId249"/>
    <p:sldId id="542" r:id="rId250"/>
    <p:sldId id="543" r:id="rId251"/>
    <p:sldId id="544" r:id="rId252"/>
    <p:sldId id="545" r:id="rId253"/>
    <p:sldId id="546" r:id="rId254"/>
    <p:sldId id="547" r:id="rId255"/>
    <p:sldId id="548" r:id="rId256"/>
    <p:sldId id="550" r:id="rId257"/>
    <p:sldId id="551" r:id="rId258"/>
    <p:sldId id="552" r:id="rId259"/>
    <p:sldId id="553" r:id="rId260"/>
    <p:sldId id="554" r:id="rId261"/>
    <p:sldId id="555" r:id="rId262"/>
    <p:sldId id="556" r:id="rId263"/>
    <p:sldId id="557" r:id="rId264"/>
    <p:sldId id="558" r:id="rId265"/>
    <p:sldId id="559" r:id="rId266"/>
    <p:sldId id="560" r:id="rId267"/>
    <p:sldId id="561" r:id="rId268"/>
    <p:sldId id="562" r:id="rId269"/>
    <p:sldId id="563" r:id="rId270"/>
    <p:sldId id="564" r:id="rId271"/>
    <p:sldId id="565" r:id="rId272"/>
    <p:sldId id="566" r:id="rId273"/>
    <p:sldId id="567" r:id="rId274"/>
    <p:sldId id="568" r:id="rId275"/>
    <p:sldId id="569" r:id="rId276"/>
    <p:sldId id="570" r:id="rId277"/>
    <p:sldId id="571" r:id="rId278"/>
    <p:sldId id="572" r:id="rId279"/>
    <p:sldId id="573" r:id="rId280"/>
    <p:sldId id="574" r:id="rId281"/>
    <p:sldId id="279" r:id="rId282"/>
  </p:sldIdLst>
  <p:sldSz cx="9144000" cy="5143500" type="screen16x9"/>
  <p:notesSz cx="6858000" cy="9144000"/>
  <p:embeddedFontLst>
    <p:embeddedFont>
      <p:font typeface="Constantia" panose="02030602050306030303" pitchFamily="18" charset="0"/>
      <p:regular r:id="rId284"/>
      <p:bold r:id="rId285"/>
      <p:italic r:id="rId286"/>
      <p:boldItalic r:id="rId287"/>
    </p:embeddedFont>
    <p:embeddedFont>
      <p:font typeface="Tinos" panose="020B0604020202020204" charset="0"/>
      <p:regular r:id="rId288"/>
      <p:bold r:id="rId289"/>
      <p:italic r:id="rId290"/>
      <p:boldItalic r:id="rId291"/>
    </p:embeddedFont>
    <p:embeddedFont>
      <p:font typeface="Oswald" panose="020B0604020202020204" charset="0"/>
      <p:regular r:id="rId292"/>
      <p:bold r:id="rId2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38702A0-47AD-423A-97F4-F76E00709B67}">
  <a:tblStyle styleId="{E38702A0-47AD-423A-97F4-F76E00709B6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p:scale>
          <a:sx n="93" d="100"/>
          <a:sy n="93" d="100"/>
        </p:scale>
        <p:origin x="-90" y="-7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font" Target="fonts/font6.fntdata"/><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font" Target="fonts/font7.fntdata"/><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font" Target="fonts/font8.fntdata"/><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font" Target="fonts/font9.fntdata"/><Relationship Id="rId297" Type="http://schemas.openxmlformats.org/officeDocument/2006/relationships/tableStyles" Target="tableStyle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font" Target="fonts/font4.fntdata"/><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font" Target="fonts/font5.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presProps" Target="pres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font" Target="fonts/font1.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font" Target="fonts/font2.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font" Target="fonts/font3.fntdata"/><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77802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1077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1835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9650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1235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6495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2312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495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8642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9487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67213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60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99795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6945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8578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6777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102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1169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8666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172979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00083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30485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99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9025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390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733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1729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0090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9423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27300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8312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58841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98954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611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09225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3855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04407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42771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4526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96292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705167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88216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6609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0582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806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47732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83799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59116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36743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67366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35312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05398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59904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5350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975703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66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118021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5701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26497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81266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55365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76505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30115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112717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27271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95893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8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98621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7025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90113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0223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8250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13704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75155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47569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79654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86807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4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12314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27393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2099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23975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78889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81786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4317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46811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00331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3803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49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334029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636127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75535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2135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059262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03933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09581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446335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27067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4199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8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7622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51118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751356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13211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7913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6995722"/>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15468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41697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59236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62729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6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005672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30214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25531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59360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014798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71629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2676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32958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129053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50936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64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52289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026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43147"/>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965119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70227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55031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524013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34344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60675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43627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967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638327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95551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11321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59855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855815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23128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10174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2069752"/>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30492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00950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609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988550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41256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50819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25237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47897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987012"/>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65515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22086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204437"/>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52321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675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3874557"/>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802948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6969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619368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5687249"/>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2767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1026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07675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432646"/>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44904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3304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38936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58280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8789443"/>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390219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512561"/>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482420"/>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170944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31561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23391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41784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520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45862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720888"/>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08540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11708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05723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59657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475475"/>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28340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215798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640315"/>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460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53881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80974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80738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90206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27081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16295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67605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77203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301651"/>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939385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69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358028"/>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18509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0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238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633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606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6122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170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7647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571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318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0003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21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252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12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349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476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2500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869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52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735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224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285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8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436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454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412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56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318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546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0801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7496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813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6606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00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426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37559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882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1217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3396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4752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65835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0890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1846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22328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80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09074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6133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707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8612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63430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3832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89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2941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35298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0519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64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0530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18802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5832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04308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19063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9725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6275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8711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7131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527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954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23527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8312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7126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5753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1851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7908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95545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71810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28447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4776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34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8" name="Google Shape;28;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9" name="Google Shape;29;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0" name="Google Shape;30;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Google Shape;44;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5" name="Google Shape;45;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7">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2152671" y="685031"/>
            <a:ext cx="5307900" cy="1159800"/>
          </a:xfrm>
          <a:prstGeom prst="rect">
            <a:avLst/>
          </a:prstGeom>
        </p:spPr>
        <p:txBody>
          <a:bodyPr spcFirstLastPara="1" wrap="square" lIns="91425" tIns="91425" rIns="91425" bIns="91425" anchor="ctr" anchorCtr="0">
            <a:noAutofit/>
          </a:bodyPr>
          <a:lstStyle/>
          <a:p>
            <a:pPr algn="ctr"/>
            <a:r>
              <a:rPr lang="el-GR" sz="1800" dirty="0">
                <a:effectLst>
                  <a:outerShdw blurRad="38100" dist="38100" dir="2700000" algn="tl">
                    <a:srgbClr val="000000">
                      <a:alpha val="43137"/>
                    </a:srgbClr>
                  </a:outerShdw>
                </a:effectLst>
                <a:latin typeface="Constantia" pitchFamily="18" charset="0"/>
              </a:rPr>
              <a:t>Πρόγραμμα Μεταπτυχιακών Σπουδών</a:t>
            </a:r>
            <a:br>
              <a:rPr lang="el-GR" sz="1800" dirty="0">
                <a:effectLst>
                  <a:outerShdw blurRad="38100" dist="38100" dir="2700000" algn="tl">
                    <a:srgbClr val="000000">
                      <a:alpha val="43137"/>
                    </a:srgbClr>
                  </a:outerShdw>
                </a:effectLst>
                <a:latin typeface="Constantia" pitchFamily="18" charset="0"/>
              </a:rPr>
            </a:br>
            <a:r>
              <a:rPr lang="el-GR" sz="1800" dirty="0">
                <a:effectLst>
                  <a:outerShdw blurRad="38100" dist="38100" dir="2700000" algn="tl">
                    <a:srgbClr val="000000">
                      <a:alpha val="43137"/>
                    </a:srgbClr>
                  </a:outerShdw>
                </a:effectLst>
                <a:latin typeface="Constantia" pitchFamily="18" charset="0"/>
              </a:rPr>
              <a:t>Κλασικής Ειδίκευσης</a:t>
            </a:r>
            <a:br>
              <a:rPr lang="el-GR" sz="1800" dirty="0">
                <a:effectLst>
                  <a:outerShdw blurRad="38100" dist="38100" dir="2700000" algn="tl">
                    <a:srgbClr val="000000">
                      <a:alpha val="43137"/>
                    </a:srgbClr>
                  </a:outerShdw>
                </a:effectLst>
                <a:latin typeface="Constantia" pitchFamily="18" charset="0"/>
              </a:rPr>
            </a:br>
            <a:r>
              <a:rPr lang="el-GR" sz="1800" dirty="0">
                <a:effectLst>
                  <a:outerShdw blurRad="38100" dist="38100" dir="2700000" algn="tl">
                    <a:srgbClr val="000000">
                      <a:alpha val="43137"/>
                    </a:srgbClr>
                  </a:outerShdw>
                </a:effectLst>
                <a:latin typeface="Constantia" pitchFamily="18" charset="0"/>
              </a:rPr>
              <a:t>Τμήμα Φιλολογίας</a:t>
            </a:r>
          </a:p>
        </p:txBody>
      </p:sp>
      <p:sp>
        <p:nvSpPr>
          <p:cNvPr id="2" name="TextBox 1">
            <a:extLst>
              <a:ext uri="{FF2B5EF4-FFF2-40B4-BE49-F238E27FC236}">
                <a16:creationId xmlns:a16="http://schemas.microsoft.com/office/drawing/2014/main" xmlns="" id="{9E6FD627-E28C-471E-AED2-D85CDE41C392}"/>
              </a:ext>
            </a:extLst>
          </p:cNvPr>
          <p:cNvSpPr txBox="1"/>
          <p:nvPr/>
        </p:nvSpPr>
        <p:spPr>
          <a:xfrm>
            <a:off x="2033030" y="3327494"/>
            <a:ext cx="5768412" cy="923330"/>
          </a:xfrm>
          <a:prstGeom prst="rect">
            <a:avLst/>
          </a:prstGeom>
          <a:noFill/>
        </p:spPr>
        <p:txBody>
          <a:bodyPr wrap="square" rtlCol="0">
            <a:spAutoFit/>
          </a:bodyPr>
          <a:lstStyle/>
          <a:p>
            <a:pPr algn="ctr"/>
            <a:r>
              <a:rPr lang="el-GR" b="1" dirty="0">
                <a:effectLst>
                  <a:outerShdw blurRad="38100" dist="38100" dir="2700000" algn="tl">
                    <a:srgbClr val="000000">
                      <a:alpha val="43137"/>
                    </a:srgbClr>
                  </a:outerShdw>
                </a:effectLst>
                <a:latin typeface="Constantia" pitchFamily="18" charset="0"/>
              </a:rPr>
              <a:t>Ζαφειρόπουλος Κωνσταντίνος – Μάριος</a:t>
            </a:r>
          </a:p>
          <a:p>
            <a:pPr algn="ctr"/>
            <a:r>
              <a:rPr lang="el-GR" b="1" dirty="0">
                <a:effectLst>
                  <a:outerShdw blurRad="38100" dist="38100" dir="2700000" algn="tl">
                    <a:srgbClr val="000000">
                      <a:alpha val="43137"/>
                    </a:srgbClr>
                  </a:outerShdw>
                </a:effectLst>
                <a:latin typeface="Constantia" pitchFamily="18" charset="0"/>
              </a:rPr>
              <a:t>Α.Μ 1019327</a:t>
            </a:r>
          </a:p>
          <a:p>
            <a:pPr algn="ctr"/>
            <a:endParaRPr lang="en-US" b="1" dirty="0">
              <a:effectLst>
                <a:outerShdw blurRad="38100" dist="38100" dir="2700000" algn="tl">
                  <a:srgbClr val="000000">
                    <a:alpha val="43137"/>
                  </a:srgbClr>
                </a:outerShdw>
              </a:effectLst>
              <a:latin typeface="Constantia" pitchFamily="18" charset="0"/>
            </a:endParaRPr>
          </a:p>
          <a:p>
            <a:pPr algn="ctr"/>
            <a:r>
              <a:rPr lang="el-GR" sz="1200" b="1" dirty="0">
                <a:effectLst>
                  <a:outerShdw blurRad="38100" dist="38100" dir="2700000" algn="tl">
                    <a:srgbClr val="000000">
                      <a:alpha val="43137"/>
                    </a:srgbClr>
                  </a:outerShdw>
                </a:effectLst>
                <a:latin typeface="Constantia" panose="02030602050306030303" pitchFamily="18" charset="0"/>
              </a:rPr>
              <a:t>Διδάσκων: Χριστόπουλος Μενέλαος</a:t>
            </a:r>
          </a:p>
        </p:txBody>
      </p:sp>
      <p:sp>
        <p:nvSpPr>
          <p:cNvPr id="4" name="TextBox 3">
            <a:extLst>
              <a:ext uri="{FF2B5EF4-FFF2-40B4-BE49-F238E27FC236}">
                <a16:creationId xmlns:a16="http://schemas.microsoft.com/office/drawing/2014/main" xmlns="" id="{07192591-1AA6-4510-AB23-19B319E06F3A}"/>
              </a:ext>
            </a:extLst>
          </p:cNvPr>
          <p:cNvSpPr txBox="1"/>
          <p:nvPr/>
        </p:nvSpPr>
        <p:spPr>
          <a:xfrm>
            <a:off x="2033030" y="2093720"/>
            <a:ext cx="5923105" cy="1415772"/>
          </a:xfrm>
          <a:prstGeom prst="rect">
            <a:avLst/>
          </a:prstGeom>
          <a:noFill/>
        </p:spPr>
        <p:txBody>
          <a:bodyPr wrap="square" rtlCol="0">
            <a:spAutoFit/>
          </a:bodyPr>
          <a:lstStyle/>
          <a:p>
            <a:pPr algn="ctr"/>
            <a:r>
              <a:rPr lang="en-US" sz="22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rPr>
              <a:t>The Tradition of the Trojan War </a:t>
            </a:r>
          </a:p>
          <a:p>
            <a:pPr algn="ctr"/>
            <a:r>
              <a:rPr lang="en-US" sz="2200" b="1" i="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rPr>
              <a:t>in Homer and the Epic Cycle</a:t>
            </a:r>
          </a:p>
          <a:p>
            <a:pPr algn="ctr"/>
            <a:r>
              <a:rPr lang="en-US" b="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rPr>
              <a:t>Jonathan S. Burgess</a:t>
            </a:r>
            <a:endParaRPr lang="el-GR" b="1" dirty="0">
              <a:solidFill>
                <a:schemeClr val="accent5">
                  <a:lumMod val="50000"/>
                </a:schemeClr>
              </a:solidFill>
              <a:effectLst>
                <a:outerShdw blurRad="38100" dist="38100" dir="2700000" algn="tl">
                  <a:srgbClr val="000000">
                    <a:alpha val="43137"/>
                  </a:srgbClr>
                </a:outerShdw>
              </a:effectLst>
              <a:latin typeface="Constantia" panose="02030602050306030303" pitchFamily="18" charset="0"/>
            </a:endParaRPr>
          </a:p>
          <a:p>
            <a:endParaRPr lang="en-US" dirty="0"/>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538579"/>
            <a:ext cx="6536692" cy="2440542"/>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Πρόσφατες έρευνες έχουν υποστηρίξει ότι ενδεχομένως υπήρχε ένα ακόμη πιο μεγάλο τοίχος γύρω από την πόλη, ωστόσο αυτό δε μπορεί να εμποδίσει το σκεπτικισμό σχετικά με τις αντανακλάσεις της Εποχής του Χαλκού στον Όμηρο.</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953805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100" dirty="0">
                <a:latin typeface="Constantia" panose="02030602050306030303" pitchFamily="18" charset="0"/>
              </a:rPr>
              <a:t>Οι περιλήψεις ποιημάτων που δεν αφορούσαν στον Τρωικό πόλεμο δεν συμπεριλήφθηκαν στα χειρόγραφα και δεν επιβίωσαν. </a:t>
            </a:r>
            <a:endParaRPr lang="en-US" sz="2100" dirty="0">
              <a:latin typeface="Constantia" panose="02030602050306030303" pitchFamily="18" charset="0"/>
            </a:endParaRPr>
          </a:p>
          <a:p>
            <a:r>
              <a:rPr lang="el-GR" sz="2100" dirty="0">
                <a:latin typeface="Constantia" panose="02030602050306030303" pitchFamily="18" charset="0"/>
              </a:rPr>
              <a:t>Μια σύντομη λίστα βασικών πληροφοριών, που θα μπορούσαν να περιλαμβάνουν τον τίτλο, τον συγγραφέα, τον αριθμό των βιβλίων ή την αναφορά στην πατρότητα του </a:t>
            </a:r>
            <a:r>
              <a:rPr lang="el-GR" sz="2100" dirty="0" err="1">
                <a:latin typeface="Constantia" panose="02030602050306030303" pitchFamily="18" charset="0"/>
              </a:rPr>
              <a:t>Πρόκλου</a:t>
            </a:r>
            <a:r>
              <a:rPr lang="el-GR" sz="2100" dirty="0">
                <a:latin typeface="Constantia" panose="02030602050306030303" pitchFamily="18" charset="0"/>
              </a:rPr>
              <a:t>, προηγούνται των πραγματικών περιλήψεων των ποιημάτων.</a:t>
            </a:r>
          </a:p>
          <a:p>
            <a:endParaRPr lang="el-GR" sz="21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100</a:t>
            </a:fld>
            <a:endParaRPr/>
          </a:p>
        </p:txBody>
      </p:sp>
    </p:spTree>
    <p:extLst>
      <p:ext uri="{BB962C8B-B14F-4D97-AF65-F5344CB8AC3E}">
        <p14:creationId xmlns:p14="http://schemas.microsoft.com/office/powerpoint/2010/main" val="3353816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900" dirty="0">
                <a:latin typeface="Constantia" panose="02030602050306030303" pitchFamily="18" charset="0"/>
              </a:rPr>
              <a:t>Όπου τα περιεχόμενα της </a:t>
            </a:r>
            <a:r>
              <a:rPr lang="el-GR" sz="1900" i="1" dirty="0" err="1">
                <a:latin typeface="Constantia" panose="02030602050306030303" pitchFamily="18" charset="0"/>
              </a:rPr>
              <a:t>Ιλιάδας</a:t>
            </a:r>
            <a:r>
              <a:rPr lang="el-GR" sz="1900" dirty="0">
                <a:latin typeface="Constantia" panose="02030602050306030303" pitchFamily="18" charset="0"/>
              </a:rPr>
              <a:t> και της </a:t>
            </a:r>
            <a:r>
              <a:rPr lang="el-GR" sz="1900" i="1" dirty="0">
                <a:latin typeface="Constantia" panose="02030602050306030303" pitchFamily="18" charset="0"/>
              </a:rPr>
              <a:t>Οδύσσειας</a:t>
            </a:r>
            <a:r>
              <a:rPr lang="el-GR" sz="1900" dirty="0">
                <a:latin typeface="Constantia" panose="02030602050306030303" pitchFamily="18" charset="0"/>
              </a:rPr>
              <a:t> ταιριάζουν στην αφήγηση</a:t>
            </a:r>
            <a:r>
              <a:rPr lang="en-US" sz="1900" dirty="0">
                <a:latin typeface="Constantia" panose="02030602050306030303" pitchFamily="18" charset="0"/>
              </a:rPr>
              <a:t> </a:t>
            </a:r>
            <a:r>
              <a:rPr lang="el-GR" sz="1900" dirty="0">
                <a:latin typeface="Constantia" panose="02030602050306030303" pitchFamily="18" charset="0"/>
              </a:rPr>
              <a:t>του Κύκλου είναι επίσης εν συντομία. </a:t>
            </a:r>
            <a:endParaRPr lang="en-US" sz="1900" dirty="0">
              <a:latin typeface="Constantia" panose="02030602050306030303" pitchFamily="18" charset="0"/>
            </a:endParaRPr>
          </a:p>
          <a:p>
            <a:r>
              <a:rPr lang="el-GR" sz="1900" dirty="0">
                <a:latin typeface="Constantia" panose="02030602050306030303" pitchFamily="18" charset="0"/>
              </a:rPr>
              <a:t>Μπορεί εύκολα να γίνει αντιληπτό ότι το τμήμα Τρωικού πολέμου της περίληψης του Επικού Κύκλου από το </a:t>
            </a:r>
            <a:r>
              <a:rPr lang="el-GR" sz="1900" dirty="0" err="1">
                <a:latin typeface="Constantia" panose="02030602050306030303" pitchFamily="18" charset="0"/>
              </a:rPr>
              <a:t>Πρόκλο</a:t>
            </a:r>
            <a:r>
              <a:rPr lang="el-GR" sz="1900" dirty="0">
                <a:latin typeface="Constantia" panose="02030602050306030303" pitchFamily="18" charset="0"/>
              </a:rPr>
              <a:t> ήταν αποσπασματικό (εν </a:t>
            </a:r>
            <a:r>
              <a:rPr lang="el-GR" sz="1900" dirty="0" err="1">
                <a:latin typeface="Constantia" panose="02030602050306030303" pitchFamily="18" charset="0"/>
              </a:rPr>
              <a:t>όλω</a:t>
            </a:r>
            <a:r>
              <a:rPr lang="el-GR" sz="1900" dirty="0">
                <a:latin typeface="Constantia" panose="02030602050306030303" pitchFamily="18" charset="0"/>
              </a:rPr>
              <a:t> ή εν μέρει) από το αρχικό του πλαίσιο (τη </a:t>
            </a:r>
            <a:r>
              <a:rPr lang="el-GR" sz="1900" i="1" dirty="0">
                <a:latin typeface="Constantia" panose="02030602050306030303" pitchFamily="18" charset="0"/>
              </a:rPr>
              <a:t>Χρηστομάθεια</a:t>
            </a:r>
            <a:r>
              <a:rPr lang="el-GR" sz="1900" dirty="0">
                <a:latin typeface="Constantia" panose="02030602050306030303" pitchFamily="18" charset="0"/>
              </a:rPr>
              <a:t>) και τοποθετήθηκε σε χειρόγραφα της </a:t>
            </a:r>
            <a:r>
              <a:rPr lang="el-GR" sz="1900" i="1" dirty="0" err="1">
                <a:latin typeface="Constantia" panose="02030602050306030303" pitchFamily="18" charset="0"/>
              </a:rPr>
              <a:t>Ιλιάδας</a:t>
            </a:r>
            <a:r>
              <a:rPr lang="el-GR" sz="1900" dirty="0">
                <a:latin typeface="Constantia" panose="02030602050306030303" pitchFamily="18" charset="0"/>
              </a:rPr>
              <a:t> ως βασικές πληροφορίες για τους αναγνώστες της </a:t>
            </a:r>
            <a:r>
              <a:rPr lang="el-GR" sz="1900" dirty="0" err="1">
                <a:latin typeface="Constantia" panose="02030602050306030303" pitchFamily="18" charset="0"/>
              </a:rPr>
              <a:t>Ιλιάδας</a:t>
            </a:r>
            <a:r>
              <a:rPr lang="el-GR" sz="1900" dirty="0">
                <a:latin typeface="Constantia" panose="02030602050306030303" pitchFamily="18" charset="0"/>
              </a:rPr>
              <a:t>.</a:t>
            </a:r>
          </a:p>
          <a:p>
            <a:pPr marL="88900" indent="0">
              <a:buNone/>
            </a:pPr>
            <a:r>
              <a:rPr lang="el-GR" sz="1900" dirty="0">
                <a:latin typeface="Constantia" panose="02030602050306030303" pitchFamily="18" charset="0"/>
              </a:rPr>
              <a:t> </a:t>
            </a:r>
          </a:p>
          <a:p>
            <a:pPr lvl="0"/>
            <a:endParaRPr lang="el-GR" sz="1900" dirty="0">
              <a:latin typeface="Constantia" panose="02030602050306030303" pitchFamily="18" charset="0"/>
            </a:endParaRP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101</a:t>
            </a:fld>
            <a:endParaRPr/>
          </a:p>
        </p:txBody>
      </p:sp>
    </p:spTree>
    <p:extLst>
      <p:ext uri="{BB962C8B-B14F-4D97-AF65-F5344CB8AC3E}">
        <p14:creationId xmlns:p14="http://schemas.microsoft.com/office/powerpoint/2010/main" val="36388897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900" dirty="0">
                <a:latin typeface="Constantia" panose="02030602050306030303" pitchFamily="18" charset="0"/>
              </a:rPr>
              <a:t>Εν ολίγοις, κάπως επιλεγμένα ποιήματα από την αρχαϊκή εποχή για τη γέννηση των θεών, τον Θηβαϊκό πόλεμο και τον Τρωικό πόλεμο συναθροίστηκαν σε μια συλλογή από στίχους που ονομάζεται Επικός Κύκλος, πιθανότατα στην ελληνιστική περίοδο.</a:t>
            </a:r>
          </a:p>
          <a:p>
            <a:pPr lvl="0"/>
            <a:r>
              <a:rPr lang="el-GR" sz="1900" dirty="0">
                <a:latin typeface="Constantia" panose="02030602050306030303" pitchFamily="18" charset="0"/>
              </a:rPr>
              <a:t>Ίσως αυτή η συλλογή να λειτουργούσε ως μια μικρή βιβλιοθήκη που παρουσίαζε μυθικά γεγονότα με χρονολογική σειρά. </a:t>
            </a: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102</a:t>
            </a:fld>
            <a:endParaRPr/>
          </a:p>
        </p:txBody>
      </p:sp>
    </p:spTree>
    <p:extLst>
      <p:ext uri="{BB962C8B-B14F-4D97-AF65-F5344CB8AC3E}">
        <p14:creationId xmlns:p14="http://schemas.microsoft.com/office/powerpoint/2010/main" val="11278418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t>Αλλαγές επίσης μπορούμε να έχουμε σε όλη τη διάρκεια μετάδοσης των επών</a:t>
            </a:r>
          </a:p>
          <a:p>
            <a:pPr lvl="0"/>
            <a:r>
              <a:rPr lang="el-GR" dirty="0"/>
              <a:t>ή κατά τη διάρκεια μετάδοσης της πεζής μορφής του Επικού Κύκλου</a:t>
            </a:r>
          </a:p>
          <a:p>
            <a:pPr lvl="0"/>
            <a:r>
              <a:rPr lang="el-GR" dirty="0"/>
              <a:t>ή κατά τη διάρκεια της μετάδοσης του τμήματος του Τρωικού Πολέμου στην χειρόγραφη παράδοση της </a:t>
            </a:r>
            <a:r>
              <a:rPr lang="el-GR" i="1" dirty="0" err="1"/>
              <a:t>Ιλιάδας</a:t>
            </a:r>
            <a:r>
              <a:rPr lang="el-GR" dirty="0"/>
              <a:t>.</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103</a:t>
            </a:fld>
            <a:endParaRPr/>
          </a:p>
        </p:txBody>
      </p:sp>
    </p:spTree>
    <p:extLst>
      <p:ext uri="{BB962C8B-B14F-4D97-AF65-F5344CB8AC3E}">
        <p14:creationId xmlns:p14="http://schemas.microsoft.com/office/powerpoint/2010/main" val="24538412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Οι διαφορετικοί και ποικίλοι στόχοι των </a:t>
            </a:r>
            <a:r>
              <a:rPr lang="el-GR" sz="1800" dirty="0" err="1">
                <a:latin typeface="Constantia" panose="02030602050306030303" pitchFamily="18" charset="0"/>
              </a:rPr>
              <a:t>Κυκλίων</a:t>
            </a:r>
            <a:r>
              <a:rPr lang="el-GR" sz="1800" dirty="0">
                <a:latin typeface="Constantia" panose="02030602050306030303" pitchFamily="18" charset="0"/>
              </a:rPr>
              <a:t> προσέφεραν το κίνητρο για τις αλλαγές.</a:t>
            </a:r>
          </a:p>
          <a:p>
            <a:pPr lvl="0"/>
            <a:r>
              <a:rPr lang="el-GR" sz="1800" dirty="0">
                <a:latin typeface="Constantia" panose="02030602050306030303" pitchFamily="18" charset="0"/>
              </a:rPr>
              <a:t>Μια επιθυμία να παρασχεθεί μια συνέχεια των μυθικών επεισοδίων πρέπει να οδήγησε στην αφαίρεση των πιο «ρηχών» τμημάτων.</a:t>
            </a:r>
          </a:p>
          <a:p>
            <a:r>
              <a:rPr lang="el-GR" sz="1800" dirty="0">
                <a:latin typeface="Constantia" panose="02030602050306030303" pitchFamily="18" charset="0"/>
              </a:rPr>
              <a:t>Επίσης η θέληση να παρασχεθεί ένα πλαίσιο ενημέρωσης και πληροφόρησης για τα Ομηρικά Έπη ίσως να οδήγησε στην παράλειψη του μη αναγκαίου γι’ αυτό το σκοπό υλικού ή σε μια αλλαγή του υλικού που ήταν αντιφατικό με τα Ομηρικά Έπη.</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104</a:t>
            </a:fld>
            <a:endParaRPr/>
          </a:p>
        </p:txBody>
      </p:sp>
    </p:spTree>
    <p:extLst>
      <p:ext uri="{BB962C8B-B14F-4D97-AF65-F5344CB8AC3E}">
        <p14:creationId xmlns:p14="http://schemas.microsoft.com/office/powerpoint/2010/main" val="18393536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Η συνεχής «υποτίμηση» των </a:t>
            </a:r>
            <a:r>
              <a:rPr lang="el-GR" sz="1800" dirty="0" err="1">
                <a:latin typeface="Constantia" panose="02030602050306030303" pitchFamily="18" charset="0"/>
              </a:rPr>
              <a:t>Κυκλίων</a:t>
            </a:r>
            <a:r>
              <a:rPr lang="el-GR" sz="1800" dirty="0">
                <a:latin typeface="Constantia" panose="02030602050306030303" pitchFamily="18" charset="0"/>
              </a:rPr>
              <a:t> Επών θα πρέπει να έκανε την διαχείριση και επεξεργασία τους πιο εύκολη κι επιτρεπτή.</a:t>
            </a:r>
          </a:p>
          <a:p>
            <a:pPr lvl="0"/>
            <a:r>
              <a:rPr lang="el-GR" sz="1800" dirty="0">
                <a:latin typeface="Constantia" panose="02030602050306030303" pitchFamily="18" charset="0"/>
              </a:rPr>
              <a:t>Ο Ηρόδοτος υποπτεύθηκε ότι τα </a:t>
            </a:r>
            <a:r>
              <a:rPr lang="el-GR" sz="1800" i="1" dirty="0">
                <a:latin typeface="Constantia" panose="02030602050306030303" pitchFamily="18" charset="0"/>
              </a:rPr>
              <a:t>Κύπρια</a:t>
            </a:r>
            <a:r>
              <a:rPr lang="el-GR" sz="1800" dirty="0">
                <a:latin typeface="Constantia" panose="02030602050306030303" pitchFamily="18" charset="0"/>
              </a:rPr>
              <a:t> είναι μη Ομηρικά εξαιτίας της διαφοράς των επών σε μια λεπτομέρεια.</a:t>
            </a:r>
          </a:p>
          <a:p>
            <a:pPr lvl="0"/>
            <a:r>
              <a:rPr lang="el-GR" sz="1800" dirty="0">
                <a:latin typeface="Constantia" panose="02030602050306030303" pitchFamily="18" charset="0"/>
              </a:rPr>
              <a:t>Ο Αριστοτέλης στην </a:t>
            </a:r>
            <a:r>
              <a:rPr lang="el-GR" sz="1800" i="1" dirty="0">
                <a:latin typeface="Constantia" panose="02030602050306030303" pitchFamily="18" charset="0"/>
              </a:rPr>
              <a:t>Ποιητική</a:t>
            </a:r>
            <a:r>
              <a:rPr lang="el-GR" sz="1800" dirty="0">
                <a:latin typeface="Constantia" panose="02030602050306030303" pitchFamily="18" charset="0"/>
              </a:rPr>
              <a:t> του ασκεί κριτική στην «αρχιτεκτονική» των </a:t>
            </a:r>
            <a:r>
              <a:rPr lang="el-GR" sz="1800" dirty="0" err="1">
                <a:latin typeface="Constantia" panose="02030602050306030303" pitchFamily="18" charset="0"/>
              </a:rPr>
              <a:t>Κυκλίων</a:t>
            </a:r>
            <a:r>
              <a:rPr lang="el-GR" sz="1800" dirty="0">
                <a:latin typeface="Constantia" panose="02030602050306030303" pitchFamily="18" charset="0"/>
              </a:rPr>
              <a:t> Επών σε σχέση με τα Ομηρικά Έπη, αν και δεν επικρίνει την ποιότητα της ποίησης των </a:t>
            </a:r>
            <a:r>
              <a:rPr lang="el-GR" sz="1800" dirty="0" err="1">
                <a:latin typeface="Constantia" panose="02030602050306030303" pitchFamily="18" charset="0"/>
              </a:rPr>
              <a:t>Κυκλίων</a:t>
            </a:r>
            <a:r>
              <a:rPr lang="el-GR" sz="1800" dirty="0">
                <a:latin typeface="Constantia" panose="02030602050306030303" pitchFamily="18" charset="0"/>
              </a:rPr>
              <a:t> επών.</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105</a:t>
            </a:fld>
            <a:endParaRPr/>
          </a:p>
        </p:txBody>
      </p:sp>
    </p:spTree>
    <p:extLst>
      <p:ext uri="{BB962C8B-B14F-4D97-AF65-F5344CB8AC3E}">
        <p14:creationId xmlns:p14="http://schemas.microsoft.com/office/powerpoint/2010/main" val="13135115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Στην ελληνιστική περίοδο εντοπίζουμε μια νέα στάση. Ο Αρίσταρχος θεωρεί τα έπη αυτά μεταγενέστερα και κατώτερα από αυτά του Ομήρου. </a:t>
            </a:r>
          </a:p>
          <a:p>
            <a:pPr lvl="0"/>
            <a:r>
              <a:rPr lang="el-GR" sz="2000" dirty="0">
                <a:latin typeface="Constantia" panose="02030602050306030303" pitchFamily="18" charset="0"/>
              </a:rPr>
              <a:t>Ακολουθώντας το παράδειγμα του Αρίσταρχου, στα σχόλια ο όρος «κυκλικός» χρησιμοποιείται για να γίνει αναφορά σε ανάρμοστη ή δίχως έμπνευση φρασεολογία.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106</a:t>
            </a:fld>
            <a:endParaRPr/>
          </a:p>
        </p:txBody>
      </p:sp>
    </p:spTree>
    <p:extLst>
      <p:ext uri="{BB962C8B-B14F-4D97-AF65-F5344CB8AC3E}">
        <p14:creationId xmlns:p14="http://schemas.microsoft.com/office/powerpoint/2010/main" val="16972902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Γενικά η τάση ανάδειξης και εκτίμησης των Ομηρικών Επών μέσω της κριτικής και της «απέχθειας» έναντι άλλων ποιημάτων είναι συχνή τόσο στην αρχαιότητα όσο και σήμερα.</a:t>
            </a:r>
          </a:p>
          <a:p>
            <a:pPr lvl="0"/>
            <a:r>
              <a:rPr lang="el-GR" sz="1800" dirty="0">
                <a:latin typeface="Constantia" panose="02030602050306030303" pitchFamily="18" charset="0"/>
              </a:rPr>
              <a:t>Είναι εύκολο να καταλήξουμε ότι οι ποιητικές αρετές των Ομηρικών Επών είναι απούσες στα Κύκλια Έπη</a:t>
            </a:r>
            <a:endParaRPr lang="en-US" sz="1800" dirty="0">
              <a:latin typeface="Constantia" panose="02030602050306030303" pitchFamily="18" charset="0"/>
            </a:endParaRPr>
          </a:p>
          <a:p>
            <a:pPr lvl="0"/>
            <a:r>
              <a:rPr lang="el-GR" sz="1800" dirty="0">
                <a:latin typeface="Constantia" panose="02030602050306030303" pitchFamily="18" charset="0"/>
              </a:rPr>
              <a:t>αλλά αν το κάναμε δεν θα λαμβάναμε υπ’ όψη μας τη διαφορά στην στρατηγική, στις σκοπιμότητες και τις λειτουργίες που έχουν αυτά τα ποιήματα μεταξύ τους.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107</a:t>
            </a:fld>
            <a:endParaRPr/>
          </a:p>
        </p:txBody>
      </p:sp>
    </p:spTree>
    <p:extLst>
      <p:ext uri="{BB962C8B-B14F-4D97-AF65-F5344CB8AC3E}">
        <p14:creationId xmlns:p14="http://schemas.microsoft.com/office/powerpoint/2010/main" val="26294836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n-US" dirty="0">
                <a:latin typeface="Constantia" panose="02030602050306030303" pitchFamily="18" charset="0"/>
              </a:rPr>
              <a:t>O</a:t>
            </a:r>
            <a:r>
              <a:rPr lang="el-GR" dirty="0">
                <a:latin typeface="Constantia" panose="02030602050306030303" pitchFamily="18" charset="0"/>
              </a:rPr>
              <a:t>ι περιλήψεις φαίνεται να δίνουν μια ανακριβή αναπαράσταση της προηγούμενης κατάστασης των ποιημάτων του επικού κύκλου.</a:t>
            </a:r>
          </a:p>
          <a:p>
            <a:r>
              <a:rPr lang="el-GR" dirty="0">
                <a:latin typeface="Constantia" panose="02030602050306030303" pitchFamily="18" charset="0"/>
              </a:rPr>
              <a:t>Δημιουργούνται σημαντικά ερωτήματα.</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108</a:t>
            </a:fld>
            <a:endParaRPr/>
          </a:p>
        </p:txBody>
      </p:sp>
    </p:spTree>
    <p:extLst>
      <p:ext uri="{BB962C8B-B14F-4D97-AF65-F5344CB8AC3E}">
        <p14:creationId xmlns:p14="http://schemas.microsoft.com/office/powerpoint/2010/main" val="38480612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222475"/>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Τα ποιήματα δημιουργήθηκαν έτσι ώστε να ταιριάζουν καλύτερα ως ένας επικός κύκλος; </a:t>
            </a:r>
            <a:endParaRPr lang="en-US" sz="1800" dirty="0">
              <a:latin typeface="Constantia" panose="02030602050306030303" pitchFamily="18" charset="0"/>
            </a:endParaRPr>
          </a:p>
          <a:p>
            <a:r>
              <a:rPr lang="el-GR" sz="1800" dirty="0">
                <a:latin typeface="Constantia" panose="02030602050306030303" pitchFamily="18" charset="0"/>
              </a:rPr>
              <a:t>Εάν ναι, γιατί μερικές φορές βρίσκουμε επαναλαμβανόμενο υλικό; </a:t>
            </a:r>
            <a:endParaRPr lang="en-US" sz="1800" dirty="0">
              <a:latin typeface="Constantia" panose="02030602050306030303" pitchFamily="18" charset="0"/>
            </a:endParaRPr>
          </a:p>
          <a:p>
            <a:r>
              <a:rPr lang="el-GR" sz="1800" dirty="0">
                <a:latin typeface="Constantia" panose="02030602050306030303" pitchFamily="18" charset="0"/>
              </a:rPr>
              <a:t>Ήταν τα χειρόγραφα ποιήματα έτσι δομημένα; </a:t>
            </a:r>
            <a:endParaRPr lang="en-US" sz="1800" dirty="0">
              <a:latin typeface="Constantia" panose="02030602050306030303" pitchFamily="18" charset="0"/>
            </a:endParaRPr>
          </a:p>
          <a:p>
            <a:r>
              <a:rPr lang="el-GR" sz="1800" dirty="0">
                <a:latin typeface="Constantia" panose="02030602050306030303" pitchFamily="18" charset="0"/>
              </a:rPr>
              <a:t>Ή μήπως έγιναν αλλαγές σε κάποια άλλη στιγμή στο μακρύ και περίπλοκο παρελθόν επικού κύκλου;</a:t>
            </a:r>
          </a:p>
          <a:p>
            <a:r>
              <a:rPr lang="el-GR" sz="1800" dirty="0">
                <a:latin typeface="Constantia" panose="02030602050306030303" pitchFamily="18" charset="0"/>
              </a:rPr>
              <a:t>Ο </a:t>
            </a:r>
            <a:r>
              <a:rPr lang="el-GR" sz="1800" dirty="0" err="1">
                <a:latin typeface="Constantia" panose="02030602050306030303" pitchFamily="18" charset="0"/>
              </a:rPr>
              <a:t>Burgess</a:t>
            </a:r>
            <a:r>
              <a:rPr lang="el-GR" sz="1800" dirty="0">
                <a:latin typeface="Constantia" panose="02030602050306030303" pitchFamily="18" charset="0"/>
              </a:rPr>
              <a:t> υποστηρίζει ότι οι περιλήψεις του </a:t>
            </a:r>
            <a:r>
              <a:rPr lang="el-GR" sz="1800" dirty="0" err="1">
                <a:latin typeface="Constantia" panose="02030602050306030303" pitchFamily="18" charset="0"/>
              </a:rPr>
              <a:t>Πρόκλου</a:t>
            </a:r>
            <a:r>
              <a:rPr lang="el-GR" sz="1800" dirty="0">
                <a:latin typeface="Constantia" panose="02030602050306030303" pitchFamily="18" charset="0"/>
              </a:rPr>
              <a:t> μπορούν να παρέχουν απαντήσεις σε αυτές τις δύσκολες ερωτήσεις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109</a:t>
            </a:fld>
            <a:endParaRPr/>
          </a:p>
        </p:txBody>
      </p:sp>
    </p:spTree>
    <p:extLst>
      <p:ext uri="{BB962C8B-B14F-4D97-AF65-F5344CB8AC3E}">
        <p14:creationId xmlns:p14="http://schemas.microsoft.com/office/powerpoint/2010/main" val="404926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Η έμπνευση για την ιστορία είναι πιο σύνθετο ζήτημα από την ιδέα ότι μόνο μία πόλη σε ένα μόνο μέρος και σε ένα συγκεκριμένο χώρο αποτέλεσαν την πηγή έμπνευσης της ιστορίας.</a:t>
            </a:r>
          </a:p>
          <a:p>
            <a:r>
              <a:rPr lang="el-GR" sz="2000" dirty="0">
                <a:latin typeface="Constantia" panose="02030602050306030303" pitchFamily="18" charset="0"/>
              </a:rPr>
              <a:t>Η αλληλεπίδραση μεταξύ των Μυκηναίων και των φύλων της Μ. Ασίας κατά διαστήματα ή επανειλημμένα μπορεί να ήταν η πραγματικότητα πάνω στην οποία στηρίχθηκε ο μύθος.</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1871283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Τα αποδεικτικά στοιχεία για τις αλλαγές ή τις παραλείψεις λεπτομερειών είναι περιορισμένα. Η μία προφανής αλλαγή  αφορά στο περιεχόμενο των Κυπρίων. </a:t>
            </a:r>
            <a:endParaRPr lang="en-US" sz="1800" dirty="0">
              <a:latin typeface="Constantia" panose="02030602050306030303" pitchFamily="18" charset="0"/>
            </a:endParaRPr>
          </a:p>
          <a:p>
            <a:pPr lvl="0"/>
            <a:r>
              <a:rPr lang="el-GR" sz="1800" dirty="0">
                <a:latin typeface="Constantia" panose="02030602050306030303" pitchFamily="18" charset="0"/>
              </a:rPr>
              <a:t>Ο Ηρόδοτος δήλωσε ότι τα Κύπρια και η </a:t>
            </a:r>
            <a:r>
              <a:rPr lang="el-GR" sz="1800" i="1" dirty="0" err="1">
                <a:latin typeface="Constantia" panose="02030602050306030303" pitchFamily="18" charset="0"/>
              </a:rPr>
              <a:t>Ιλιάδα</a:t>
            </a:r>
            <a:r>
              <a:rPr lang="el-GR" sz="1800" dirty="0">
                <a:latin typeface="Constantia" panose="02030602050306030303" pitchFamily="18" charset="0"/>
              </a:rPr>
              <a:t> διέφεραν ως προς το  ταξίδι του Πάρη και της Ελένης από τη Σπάρτη.</a:t>
            </a:r>
            <a:endParaRPr lang="en-US" sz="1800" dirty="0">
              <a:latin typeface="Constantia" panose="02030602050306030303" pitchFamily="18" charset="0"/>
            </a:endParaRPr>
          </a:p>
          <a:p>
            <a:pPr lvl="0"/>
            <a:r>
              <a:rPr lang="el-GR" sz="1800" dirty="0">
                <a:latin typeface="Constantia" panose="02030602050306030303" pitchFamily="18" charset="0"/>
              </a:rPr>
              <a:t>Ισχυρίστηκε ότι στα Κύπρια ταξίδευαν αμέσως στην Τροία, απολαμβάνοντας το ήρεμο ταξίδι</a:t>
            </a:r>
          </a:p>
          <a:p>
            <a:r>
              <a:rPr lang="el-GR" sz="1800" dirty="0">
                <a:latin typeface="Constantia" panose="02030602050306030303" pitchFamily="18" charset="0"/>
              </a:rPr>
              <a:t>Ο ίδιος ερμήνευσε την </a:t>
            </a:r>
            <a:r>
              <a:rPr lang="el-GR" sz="1800" i="1" dirty="0" err="1">
                <a:latin typeface="Constantia" panose="02030602050306030303" pitchFamily="18" charset="0"/>
              </a:rPr>
              <a:t>Ιλιάδα</a:t>
            </a:r>
            <a:r>
              <a:rPr lang="el-GR" sz="1800" dirty="0">
                <a:latin typeface="Constantia" panose="02030602050306030303" pitchFamily="18" charset="0"/>
              </a:rPr>
              <a:t> για να δείξει ότι ο Πάρης σταμάτησε στη </a:t>
            </a:r>
            <a:r>
              <a:rPr lang="el-GR" sz="1800" dirty="0" err="1">
                <a:latin typeface="Constantia" panose="02030602050306030303" pitchFamily="18" charset="0"/>
              </a:rPr>
              <a:t>Σιδώνα</a:t>
            </a:r>
            <a:r>
              <a:rPr lang="el-GR" sz="1800" dirty="0">
                <a:latin typeface="Constantia" panose="02030602050306030303" pitchFamily="18" charset="0"/>
              </a:rPr>
              <a:t>.</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110</a:t>
            </a:fld>
            <a:endParaRPr/>
          </a:p>
        </p:txBody>
      </p:sp>
    </p:spTree>
    <p:extLst>
      <p:ext uri="{BB962C8B-B14F-4D97-AF65-F5344CB8AC3E}">
        <p14:creationId xmlns:p14="http://schemas.microsoft.com/office/powerpoint/2010/main" val="16941723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Ωστόσο, η περίληψη των </a:t>
            </a:r>
            <a:r>
              <a:rPr lang="el-GR" sz="2000" i="1" dirty="0">
                <a:latin typeface="Constantia" panose="02030602050306030303" pitchFamily="18" charset="0"/>
              </a:rPr>
              <a:t>Κυπρίων</a:t>
            </a:r>
            <a:r>
              <a:rPr lang="el-GR" sz="2000" dirty="0">
                <a:latin typeface="Constantia" panose="02030602050306030303" pitchFamily="18" charset="0"/>
              </a:rPr>
              <a:t> από τον </a:t>
            </a:r>
            <a:r>
              <a:rPr lang="el-GR" sz="2000" dirty="0" err="1">
                <a:latin typeface="Constantia" panose="02030602050306030303" pitchFamily="18" charset="0"/>
              </a:rPr>
              <a:t>Πρόκλο</a:t>
            </a:r>
            <a:r>
              <a:rPr lang="el-GR" sz="2000" dirty="0">
                <a:latin typeface="Constantia" panose="02030602050306030303" pitchFamily="18" charset="0"/>
              </a:rPr>
              <a:t> δηλώνει ότι</a:t>
            </a:r>
            <a:r>
              <a:rPr lang="en-US" sz="2000" dirty="0">
                <a:latin typeface="Constantia" panose="02030602050306030303" pitchFamily="18" charset="0"/>
              </a:rPr>
              <a:t> </a:t>
            </a:r>
            <a:r>
              <a:rPr lang="el-GR" sz="2000" dirty="0">
                <a:latin typeface="Constantia" panose="02030602050306030303" pitchFamily="18" charset="0"/>
              </a:rPr>
              <a:t>αφού η Ήρα έστειλε μία καταιγίδα εναντίον του Πάρη και της Ελένης κατέληξαν στη </a:t>
            </a:r>
            <a:r>
              <a:rPr lang="el-GR" sz="2000" dirty="0" err="1">
                <a:latin typeface="Constantia" panose="02030602050306030303" pitchFamily="18" charset="0"/>
              </a:rPr>
              <a:t>Σιδώνα</a:t>
            </a:r>
            <a:r>
              <a:rPr lang="el-GR" sz="2000" dirty="0">
                <a:latin typeface="Constantia" panose="02030602050306030303" pitchFamily="18" charset="0"/>
              </a:rPr>
              <a:t>. </a:t>
            </a:r>
            <a:endParaRPr lang="en-US" sz="2000" dirty="0">
              <a:latin typeface="Constantia" panose="02030602050306030303" pitchFamily="18" charset="0"/>
            </a:endParaRPr>
          </a:p>
          <a:p>
            <a:pPr lvl="0"/>
            <a:r>
              <a:rPr lang="el-GR" sz="2000" dirty="0">
                <a:latin typeface="Constantia" panose="02030602050306030303" pitchFamily="18" charset="0"/>
              </a:rPr>
              <a:t>Ίσως ο Ηρόδοτος να αναφέρει με ακρίβεια τα </a:t>
            </a:r>
            <a:r>
              <a:rPr lang="el-GR" sz="2000" i="1" dirty="0">
                <a:latin typeface="Constantia" panose="02030602050306030303" pitchFamily="18" charset="0"/>
              </a:rPr>
              <a:t>Κύπρια</a:t>
            </a:r>
            <a:r>
              <a:rPr lang="el-GR" sz="2000" dirty="0">
                <a:latin typeface="Constantia" panose="02030602050306030303" pitchFamily="18" charset="0"/>
              </a:rPr>
              <a:t> όπως υπήρχαν στην εποχή του, αλλά η παρατήρησή του ώθησε κάποιον να παραβιάσει μερικές γραμμές των Κυπρίων για να συμφωνούν με την </a:t>
            </a:r>
            <a:r>
              <a:rPr lang="el-GR" sz="2000" i="1" dirty="0" err="1">
                <a:latin typeface="Constantia" panose="02030602050306030303" pitchFamily="18" charset="0"/>
              </a:rPr>
              <a:t>Ιλιάδα</a:t>
            </a:r>
            <a:endParaRPr lang="el-GR" sz="2000" i="1"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111</a:t>
            </a:fld>
            <a:endParaRPr/>
          </a:p>
        </p:txBody>
      </p:sp>
    </p:spTree>
    <p:extLst>
      <p:ext uri="{BB962C8B-B14F-4D97-AF65-F5344CB8AC3E}">
        <p14:creationId xmlns:p14="http://schemas.microsoft.com/office/powerpoint/2010/main" val="23664772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Στη συνέχεια, ο </a:t>
            </a:r>
            <a:r>
              <a:rPr lang="el-GR" sz="2000" dirty="0" err="1">
                <a:latin typeface="Constantia" panose="02030602050306030303" pitchFamily="18" charset="0"/>
              </a:rPr>
              <a:t>Πρόκλος</a:t>
            </a:r>
            <a:r>
              <a:rPr lang="el-GR" sz="2000" dirty="0">
                <a:latin typeface="Constantia" panose="02030602050306030303" pitchFamily="18" charset="0"/>
              </a:rPr>
              <a:t> θα συμπεριλάμβανε άθελα την αλλαγή στην επιτομή του.</a:t>
            </a:r>
          </a:p>
          <a:p>
            <a:r>
              <a:rPr lang="el-GR" sz="2000" dirty="0">
                <a:latin typeface="Constantia" panose="02030602050306030303" pitchFamily="18" charset="0"/>
              </a:rPr>
              <a:t>Ότι η αλλαγή είχε ήδη συμβεί από την εποχή του </a:t>
            </a:r>
            <a:r>
              <a:rPr lang="el-GR" sz="2000" dirty="0" err="1">
                <a:latin typeface="Constantia" panose="02030602050306030303" pitchFamily="18" charset="0"/>
              </a:rPr>
              <a:t>Πρόκλου</a:t>
            </a:r>
            <a:r>
              <a:rPr lang="el-GR" sz="2000" dirty="0">
                <a:latin typeface="Constantia" panose="02030602050306030303" pitchFamily="18" charset="0"/>
              </a:rPr>
              <a:t> φαίνεται από τη συμφωνία του Απολλόδωρου με τον </a:t>
            </a:r>
            <a:r>
              <a:rPr lang="el-GR" sz="2000" dirty="0" err="1">
                <a:latin typeface="Constantia" panose="02030602050306030303" pitchFamily="18" charset="0"/>
              </a:rPr>
              <a:t>Πρόκλο</a:t>
            </a:r>
            <a:r>
              <a:rPr lang="el-GR" sz="2000" dirty="0">
                <a:latin typeface="Constantia" panose="02030602050306030303" pitchFamily="18" charset="0"/>
              </a:rPr>
              <a:t> σε αυτή τη λεπτομέρεια (Epit.3.3).</a:t>
            </a:r>
          </a:p>
          <a:p>
            <a:r>
              <a:rPr lang="el-GR" sz="2000" dirty="0">
                <a:latin typeface="Constantia" panose="02030602050306030303" pitchFamily="18" charset="0"/>
              </a:rPr>
              <a:t>Μεταξύ άλλων πιθανών εξηγήσεων είναι η ύπαρξη περισσότερων από ένα ποίημα με τίτλο "</a:t>
            </a:r>
            <a:r>
              <a:rPr lang="el-GR" sz="2000" i="1" dirty="0">
                <a:latin typeface="Constantia" panose="02030602050306030303" pitchFamily="18" charset="0"/>
              </a:rPr>
              <a:t>Κυπρία</a:t>
            </a:r>
            <a:r>
              <a:rPr lang="el-GR" sz="2000" dirty="0">
                <a:latin typeface="Constantia" panose="02030602050306030303" pitchFamily="18" charset="0"/>
              </a:rPr>
              <a:t>"</a:t>
            </a:r>
          </a:p>
          <a:p>
            <a:endParaRPr lang="el-GR" sz="2000" dirty="0">
              <a:latin typeface="Constantia" panose="02030602050306030303" pitchFamily="18" charset="0"/>
            </a:endParaRP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112</a:t>
            </a:fld>
            <a:endParaRPr/>
          </a:p>
        </p:txBody>
      </p:sp>
    </p:spTree>
    <p:extLst>
      <p:ext uri="{BB962C8B-B14F-4D97-AF65-F5344CB8AC3E}">
        <p14:creationId xmlns:p14="http://schemas.microsoft.com/office/powerpoint/2010/main" val="7336734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900" dirty="0">
                <a:latin typeface="Constantia" panose="02030602050306030303" pitchFamily="18" charset="0"/>
              </a:rPr>
              <a:t>Κάποιοι μπορεί να αναρωτηθούν αν είναι επαρκής η ύπαρξη διαφόρων τίτλων γι' αυτό το ποίημα αν και θεωρεί ο συγγραφέας ότι είναι πιο πιθανό ότι οι μαρτυρίες αναφέρονται σε ένα ποίημα για το οποίο υπήρχε διαφωνία σχετικά με την πατρότητα και τον τίτλο</a:t>
            </a:r>
          </a:p>
          <a:p>
            <a:r>
              <a:rPr lang="el-GR" sz="1900" dirty="0">
                <a:latin typeface="Constantia" panose="02030602050306030303" pitchFamily="18" charset="0"/>
              </a:rPr>
              <a:t> Σύμφωνα με τον </a:t>
            </a:r>
            <a:r>
              <a:rPr lang="el-GR" sz="1900" dirty="0" err="1">
                <a:latin typeface="Constantia" panose="02030602050306030303" pitchFamily="18" charset="0"/>
              </a:rPr>
              <a:t>Burgess</a:t>
            </a:r>
            <a:r>
              <a:rPr lang="el-GR" sz="1900" dirty="0">
                <a:latin typeface="Constantia" panose="02030602050306030303" pitchFamily="18" charset="0"/>
              </a:rPr>
              <a:t>  από την Κλασική Εποχή τα </a:t>
            </a:r>
            <a:r>
              <a:rPr lang="el-GR" sz="1900" i="1" dirty="0">
                <a:latin typeface="Constantia" panose="02030602050306030303" pitchFamily="18" charset="0"/>
              </a:rPr>
              <a:t>Κύπρια</a:t>
            </a:r>
            <a:r>
              <a:rPr lang="el-GR" sz="1900" dirty="0">
                <a:latin typeface="Constantia" panose="02030602050306030303" pitchFamily="18" charset="0"/>
              </a:rPr>
              <a:t> ήταν πιθανόν ένα σταθερό  κείμενο</a:t>
            </a:r>
            <a:r>
              <a:rPr lang="en-US" sz="1900" dirty="0">
                <a:latin typeface="Constantia" panose="02030602050306030303" pitchFamily="18" charset="0"/>
              </a:rPr>
              <a:t>.</a:t>
            </a:r>
          </a:p>
          <a:p>
            <a:pPr marL="88900" indent="0">
              <a:buNone/>
            </a:pPr>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113</a:t>
            </a:fld>
            <a:endParaRPr/>
          </a:p>
        </p:txBody>
      </p:sp>
    </p:spTree>
    <p:extLst>
      <p:ext uri="{BB962C8B-B14F-4D97-AF65-F5344CB8AC3E}">
        <p14:creationId xmlns:p14="http://schemas.microsoft.com/office/powerpoint/2010/main" val="39571159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n-US" sz="2000" dirty="0">
                <a:latin typeface="Constantia" panose="02030602050306030303" pitchFamily="18" charset="0"/>
              </a:rPr>
              <a:t>Y</a:t>
            </a:r>
            <a:r>
              <a:rPr lang="el-GR" sz="2000" dirty="0" err="1">
                <a:latin typeface="Constantia" panose="02030602050306030303" pitchFamily="18" charset="0"/>
              </a:rPr>
              <a:t>ποθέτει</a:t>
            </a:r>
            <a:r>
              <a:rPr lang="el-GR" sz="2000" dirty="0">
                <a:latin typeface="Constantia" panose="02030602050306030303" pitchFamily="18" charset="0"/>
              </a:rPr>
              <a:t> λοιπόν ότι αυτή η διαφορά μεταξύ Ηρόδοτου και </a:t>
            </a:r>
            <a:r>
              <a:rPr lang="el-GR" sz="2000" dirty="0" err="1">
                <a:latin typeface="Constantia" panose="02030602050306030303" pitchFamily="18" charset="0"/>
              </a:rPr>
              <a:t>Πρόκλου</a:t>
            </a:r>
            <a:r>
              <a:rPr lang="el-GR" sz="2000" dirty="0">
                <a:latin typeface="Constantia" panose="02030602050306030303" pitchFamily="18" charset="0"/>
              </a:rPr>
              <a:t> δεν σημαίνει ότι υπήρχαν διαφορετικές εκδοχές </a:t>
            </a:r>
            <a:r>
              <a:rPr lang="el-GR" sz="2000" i="1" dirty="0">
                <a:latin typeface="Constantia" panose="02030602050306030303" pitchFamily="18" charset="0"/>
              </a:rPr>
              <a:t>Κυπρίων</a:t>
            </a:r>
            <a:r>
              <a:rPr lang="el-GR" sz="2000" dirty="0">
                <a:latin typeface="Constantia" panose="02030602050306030303" pitchFamily="18" charset="0"/>
              </a:rPr>
              <a:t>. </a:t>
            </a:r>
            <a:endParaRPr lang="en-US" sz="2000" dirty="0">
              <a:latin typeface="Constantia" panose="02030602050306030303" pitchFamily="18" charset="0"/>
            </a:endParaRPr>
          </a:p>
          <a:p>
            <a:r>
              <a:rPr lang="el-GR" sz="2000" dirty="0">
                <a:latin typeface="Constantia" panose="02030602050306030303" pitchFamily="18" charset="0"/>
              </a:rPr>
              <a:t>Μια διαφορετική εξήγηση έχει γίνει από τον </a:t>
            </a:r>
            <a:r>
              <a:rPr lang="el-GR" sz="2000" dirty="0" err="1">
                <a:latin typeface="Constantia" panose="02030602050306030303" pitchFamily="18" charset="0"/>
              </a:rPr>
              <a:t>Severyns</a:t>
            </a:r>
            <a:r>
              <a:rPr lang="el-GR" sz="2000" dirty="0">
                <a:latin typeface="Constantia" panose="02030602050306030303" pitchFamily="18" charset="0"/>
              </a:rPr>
              <a:t>, ο οποίος υποθέτει ότι η περίληψη του </a:t>
            </a:r>
            <a:r>
              <a:rPr lang="el-GR" sz="2000" dirty="0" err="1">
                <a:latin typeface="Constantia" panose="02030602050306030303" pitchFamily="18" charset="0"/>
              </a:rPr>
              <a:t>Πρόκλου</a:t>
            </a:r>
            <a:r>
              <a:rPr lang="el-GR" sz="2000" dirty="0">
                <a:latin typeface="Constantia" panose="02030602050306030303" pitchFamily="18" charset="0"/>
              </a:rPr>
              <a:t> άλλαξε όταν τοποθετήθηκε μέσα στην Ομηρική χειρόγραφη παράδοση.</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114</a:t>
            </a:fld>
            <a:endParaRPr/>
          </a:p>
        </p:txBody>
      </p:sp>
    </p:spTree>
    <p:extLst>
      <p:ext uri="{BB962C8B-B14F-4D97-AF65-F5344CB8AC3E}">
        <p14:creationId xmlns:p14="http://schemas.microsoft.com/office/powerpoint/2010/main" val="33818090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Βέβαια άλλες ενδείξεις υποδηλώνουν ότι δεν έγιναν αλλαγές στα εσωτερικά περιεχόμενα της περίληψης όταν αποσπάσματα της τοποθετήθηκαν στα χειρόγραφα της </a:t>
            </a:r>
            <a:r>
              <a:rPr lang="el-GR" sz="1800" i="1" dirty="0" err="1">
                <a:latin typeface="Constantia" panose="02030602050306030303" pitchFamily="18" charset="0"/>
              </a:rPr>
              <a:t>Ιλιάδας</a:t>
            </a:r>
            <a:endParaRPr lang="el-GR" sz="1800" i="1" dirty="0">
              <a:latin typeface="Constantia" panose="02030602050306030303" pitchFamily="18" charset="0"/>
            </a:endParaRPr>
          </a:p>
          <a:p>
            <a:r>
              <a:rPr lang="el-GR" sz="1800" dirty="0">
                <a:latin typeface="Constantia" panose="02030602050306030303" pitchFamily="18" charset="0"/>
              </a:rPr>
              <a:t>Έχει επίσης θεωρηθεί ότι η περίληψη του </a:t>
            </a:r>
            <a:r>
              <a:rPr lang="el-GR" sz="1800" dirty="0" err="1">
                <a:latin typeface="Constantia" panose="02030602050306030303" pitchFamily="18" charset="0"/>
              </a:rPr>
              <a:t>Πρόκλου</a:t>
            </a:r>
            <a:r>
              <a:rPr lang="el-GR" sz="1800" dirty="0">
                <a:latin typeface="Constantia" panose="02030602050306030303" pitchFamily="18" charset="0"/>
              </a:rPr>
              <a:t> δεν αναφέρει με ακρίβεια τις περιπέτειες του Αχιλλέα στη Σκύρο.</a:t>
            </a:r>
          </a:p>
          <a:p>
            <a:r>
              <a:rPr lang="el-GR" sz="1800" dirty="0">
                <a:latin typeface="Constantia" panose="02030602050306030303" pitchFamily="18" charset="0"/>
              </a:rPr>
              <a:t>Η απόδειξη παραλείψεων και αλλαγών στο εσωτερικό περιεχόμενο των ποιημάτων στον Επικό Κύκλο είναι μικρή.</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115</a:t>
            </a:fld>
            <a:endParaRPr/>
          </a:p>
        </p:txBody>
      </p:sp>
    </p:spTree>
    <p:extLst>
      <p:ext uri="{BB962C8B-B14F-4D97-AF65-F5344CB8AC3E}">
        <p14:creationId xmlns:p14="http://schemas.microsoft.com/office/powerpoint/2010/main" val="40376413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Δεν φαίνεται κανείς να έχει αλλάξει εκτενώς, να παραλείψει ή να χειριστεί λεπτομερώς τα ποιήματα.</a:t>
            </a:r>
          </a:p>
          <a:p>
            <a:r>
              <a:rPr lang="el-GR" sz="1800" dirty="0">
                <a:latin typeface="Constantia" panose="02030602050306030303" pitchFamily="18" charset="0"/>
              </a:rPr>
              <a:t>Εντούτοις, υπήρξε κάποια παραποίηση, με την αφαίρεση των αρχών και του τέλους των παλαιότερων σταθερών εκδοχών των ποιημάτων. </a:t>
            </a:r>
          </a:p>
          <a:p>
            <a:r>
              <a:rPr lang="el-GR" sz="1800" dirty="0">
                <a:latin typeface="Constantia" panose="02030602050306030303" pitchFamily="18" charset="0"/>
              </a:rPr>
              <a:t>Δεν υπάρχει λόγος να πιστεύουμε ότι η σύνθεση οποιουδήποτε από τα ποιήματα στον Επικό Κύκλο συνέβη με οποιαδήποτε συνειδητοποίηση των άλλων ποιημάτων που βρέθηκαν αργότερα στον κύκλο.</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116</a:t>
            </a:fld>
            <a:endParaRPr/>
          </a:p>
        </p:txBody>
      </p:sp>
    </p:spTree>
    <p:extLst>
      <p:ext uri="{BB962C8B-B14F-4D97-AF65-F5344CB8AC3E}">
        <p14:creationId xmlns:p14="http://schemas.microsoft.com/office/powerpoint/2010/main" val="38087391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Η φαινομενική </a:t>
            </a:r>
            <a:r>
              <a:rPr lang="el-GR" u="sng" dirty="0">
                <a:latin typeface="Constantia" panose="02030602050306030303" pitchFamily="18" charset="0"/>
              </a:rPr>
              <a:t>ενότητα</a:t>
            </a:r>
            <a:r>
              <a:rPr lang="el-GR" dirty="0">
                <a:latin typeface="Constantia" panose="02030602050306030303" pitchFamily="18" charset="0"/>
              </a:rPr>
              <a:t> του επικού κύκλου είναι στην πραγματικότητα </a:t>
            </a:r>
            <a:r>
              <a:rPr lang="el-GR" u="sng" dirty="0">
                <a:latin typeface="Constantia" panose="02030602050306030303" pitchFamily="18" charset="0"/>
              </a:rPr>
              <a:t>μια ψευδαίσθηση </a:t>
            </a:r>
            <a:r>
              <a:rPr lang="el-GR" dirty="0">
                <a:latin typeface="Constantia" panose="02030602050306030303" pitchFamily="18" charset="0"/>
              </a:rPr>
              <a:t>που προκαλείται από μεταγενέστερο χειρισμό των ποιημάτων που επιλέχθηκαν για να τον κατασκευάσουν.</a:t>
            </a:r>
          </a:p>
          <a:p>
            <a:pPr marL="88900" indent="0">
              <a:buNone/>
            </a:pPr>
            <a:r>
              <a:rPr lang="el-GR" dirty="0">
                <a:latin typeface="Constantia" panose="02030602050306030303" pitchFamily="18" charset="0"/>
              </a:rPr>
              <a:t> </a:t>
            </a:r>
          </a:p>
          <a:p>
            <a:endParaRPr lang="el-GR"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117</a:t>
            </a:fld>
            <a:endParaRPr/>
          </a:p>
        </p:txBody>
      </p:sp>
    </p:spTree>
    <p:extLst>
      <p:ext uri="{BB962C8B-B14F-4D97-AF65-F5344CB8AC3E}">
        <p14:creationId xmlns:p14="http://schemas.microsoft.com/office/powerpoint/2010/main" val="3869470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Σύμφωνα με την περίληψη του </a:t>
            </a:r>
            <a:r>
              <a:rPr lang="el-GR" sz="1800" dirty="0" err="1">
                <a:latin typeface="Constantia" panose="02030602050306030303" pitchFamily="18" charset="0"/>
              </a:rPr>
              <a:t>Πρόκλου</a:t>
            </a:r>
            <a:r>
              <a:rPr lang="el-GR" sz="1800" dirty="0">
                <a:latin typeface="Constantia" panose="02030602050306030303" pitchFamily="18" charset="0"/>
              </a:rPr>
              <a:t>, η </a:t>
            </a:r>
            <a:r>
              <a:rPr lang="el-GR" sz="1800" i="1" dirty="0">
                <a:latin typeface="Constantia" panose="02030602050306030303" pitchFamily="18" charset="0"/>
              </a:rPr>
              <a:t>Μικρή </a:t>
            </a:r>
            <a:r>
              <a:rPr lang="el-GR" sz="1800" i="1" dirty="0" err="1">
                <a:latin typeface="Constantia" panose="02030602050306030303" pitchFamily="18" charset="0"/>
              </a:rPr>
              <a:t>Ιλιάς</a:t>
            </a:r>
            <a:r>
              <a:rPr lang="el-GR" sz="1800" i="1" dirty="0">
                <a:latin typeface="Constantia" panose="02030602050306030303" pitchFamily="18" charset="0"/>
              </a:rPr>
              <a:t> </a:t>
            </a:r>
            <a:r>
              <a:rPr lang="el-GR" sz="1800" dirty="0">
                <a:latin typeface="Constantia" panose="02030602050306030303" pitchFamily="18" charset="0"/>
              </a:rPr>
              <a:t>ολοκληρώνεται με τους Τρώες να γιορτάζουν</a:t>
            </a:r>
            <a:r>
              <a:rPr lang="en-US" sz="1800" dirty="0">
                <a:latin typeface="Constantia" panose="02030602050306030303" pitchFamily="18" charset="0"/>
              </a:rPr>
              <a:t>,</a:t>
            </a:r>
            <a:r>
              <a:rPr lang="el-GR" sz="1800" dirty="0">
                <a:latin typeface="Constantia" panose="02030602050306030303" pitchFamily="18" charset="0"/>
              </a:rPr>
              <a:t> αφού έχουν ανασύρει το Δούρειο Ίππο μέσα στην πόλη. </a:t>
            </a:r>
            <a:endParaRPr lang="en-US" sz="1800" dirty="0">
              <a:latin typeface="Constantia" panose="02030602050306030303" pitchFamily="18" charset="0"/>
            </a:endParaRPr>
          </a:p>
          <a:p>
            <a:pPr lvl="0"/>
            <a:r>
              <a:rPr lang="el-GR" sz="1800" dirty="0">
                <a:latin typeface="Constantia" panose="02030602050306030303" pitchFamily="18" charset="0"/>
              </a:rPr>
              <a:t>Η αρχή της </a:t>
            </a:r>
            <a:r>
              <a:rPr lang="el-GR" sz="1800" i="1" dirty="0">
                <a:latin typeface="Constantia" panose="02030602050306030303" pitchFamily="18" charset="0"/>
              </a:rPr>
              <a:t>Ιλίου </a:t>
            </a:r>
            <a:r>
              <a:rPr lang="el-GR" sz="1800" i="1" dirty="0" err="1">
                <a:latin typeface="Constantia" panose="02030602050306030303" pitchFamily="18" charset="0"/>
              </a:rPr>
              <a:t>Πέρσιδος</a:t>
            </a:r>
            <a:r>
              <a:rPr lang="el-GR" sz="1800" i="1" dirty="0">
                <a:latin typeface="Constantia" panose="02030602050306030303" pitchFamily="18" charset="0"/>
              </a:rPr>
              <a:t> </a:t>
            </a:r>
            <a:r>
              <a:rPr lang="el-GR" sz="1800" dirty="0">
                <a:latin typeface="Constantia" panose="02030602050306030303" pitchFamily="18" charset="0"/>
              </a:rPr>
              <a:t>συμπεριλαμβάνει την ίδια νικητήρια εορτή η οποία γίνεται μετά από μια διαμάχη για το τι πρέπει να κάνουν με το ξύλινο αυτό άλογο. </a:t>
            </a:r>
          </a:p>
          <a:p>
            <a:pPr lvl="0"/>
            <a:r>
              <a:rPr lang="el-GR" sz="1800" dirty="0">
                <a:latin typeface="Constantia" panose="02030602050306030303" pitchFamily="18" charset="0"/>
              </a:rPr>
              <a:t>Εδώ τα δύο έπη δεν ενώνονται ομαλά αφού υπάρχει μια επικάλυψη ανάμεσά τους. </a:t>
            </a:r>
          </a:p>
          <a:p>
            <a:pPr marL="88900" indent="0">
              <a:buNone/>
            </a:pPr>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118</a:t>
            </a:fld>
            <a:endParaRPr/>
          </a:p>
        </p:txBody>
      </p:sp>
    </p:spTree>
    <p:extLst>
      <p:ext uri="{BB962C8B-B14F-4D97-AF65-F5344CB8AC3E}">
        <p14:creationId xmlns:p14="http://schemas.microsoft.com/office/powerpoint/2010/main" val="4034404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u="sng" dirty="0">
                <a:latin typeface="Constantia" panose="02030602050306030303" pitchFamily="18" charset="0"/>
              </a:rPr>
              <a:t>Η γιορτή είναι κάτι κοινό </a:t>
            </a:r>
            <a:r>
              <a:rPr lang="el-GR" sz="1800" dirty="0">
                <a:latin typeface="Constantia" panose="02030602050306030303" pitchFamily="18" charset="0"/>
              </a:rPr>
              <a:t>αλλά η </a:t>
            </a:r>
            <a:r>
              <a:rPr lang="el-GR" sz="1800" u="sng" dirty="0">
                <a:latin typeface="Constantia" panose="02030602050306030303" pitchFamily="18" charset="0"/>
              </a:rPr>
              <a:t>καταστροφή ενός μέρους του Τείχους</a:t>
            </a:r>
            <a:r>
              <a:rPr lang="el-GR" sz="1800" dirty="0">
                <a:latin typeface="Constantia" panose="02030602050306030303" pitchFamily="18" charset="0"/>
              </a:rPr>
              <a:t> που υπάρχει στη </a:t>
            </a:r>
            <a:r>
              <a:rPr lang="el-GR" sz="1800" i="1" dirty="0">
                <a:latin typeface="Constantia" panose="02030602050306030303" pitchFamily="18" charset="0"/>
              </a:rPr>
              <a:t>Μικρά </a:t>
            </a:r>
            <a:r>
              <a:rPr lang="el-GR" sz="1800" i="1" dirty="0" err="1">
                <a:latin typeface="Constantia" panose="02030602050306030303" pitchFamily="18" charset="0"/>
              </a:rPr>
              <a:t>Ιλιάδα</a:t>
            </a:r>
            <a:r>
              <a:rPr lang="el-GR" sz="1800" i="1" dirty="0">
                <a:latin typeface="Constantia" panose="02030602050306030303" pitchFamily="18" charset="0"/>
              </a:rPr>
              <a:t> </a:t>
            </a:r>
            <a:r>
              <a:rPr lang="el-GR" sz="1800" dirty="0">
                <a:latin typeface="Constantia" panose="02030602050306030303" pitchFamily="18" charset="0"/>
              </a:rPr>
              <a:t>δεν υπάρχει στην </a:t>
            </a:r>
            <a:r>
              <a:rPr lang="el-GR" sz="1800" i="1" dirty="0">
                <a:latin typeface="Constantia" panose="02030602050306030303" pitchFamily="18" charset="0"/>
              </a:rPr>
              <a:t>Ιλίου </a:t>
            </a:r>
            <a:r>
              <a:rPr lang="el-GR" sz="1800" i="1" dirty="0" err="1">
                <a:latin typeface="Constantia" panose="02030602050306030303" pitchFamily="18" charset="0"/>
              </a:rPr>
              <a:t>Πέρσιν</a:t>
            </a:r>
            <a:r>
              <a:rPr lang="el-GR" sz="1800" i="1" dirty="0">
                <a:latin typeface="Constantia" panose="02030602050306030303" pitchFamily="18" charset="0"/>
              </a:rPr>
              <a:t> </a:t>
            </a:r>
            <a:r>
              <a:rPr lang="el-GR" sz="1800" dirty="0">
                <a:latin typeface="Constantia" panose="02030602050306030303" pitchFamily="18" charset="0"/>
              </a:rPr>
              <a:t>(1) και η συζήτηση των Τρώων σχετικά με τον Δούρειο Ίππο που υπάρχει στην </a:t>
            </a:r>
            <a:r>
              <a:rPr lang="el-GR" sz="1800" i="1" dirty="0">
                <a:latin typeface="Constantia" panose="02030602050306030303" pitchFamily="18" charset="0"/>
              </a:rPr>
              <a:t>Ιλίου </a:t>
            </a:r>
            <a:r>
              <a:rPr lang="el-GR" sz="1800" i="1" dirty="0" err="1">
                <a:latin typeface="Constantia" panose="02030602050306030303" pitchFamily="18" charset="0"/>
              </a:rPr>
              <a:t>Πέρσιν</a:t>
            </a:r>
            <a:r>
              <a:rPr lang="el-GR" sz="1800" i="1" dirty="0">
                <a:latin typeface="Constantia" panose="02030602050306030303" pitchFamily="18" charset="0"/>
              </a:rPr>
              <a:t> </a:t>
            </a:r>
            <a:r>
              <a:rPr lang="el-GR" sz="1800" dirty="0">
                <a:latin typeface="Constantia" panose="02030602050306030303" pitchFamily="18" charset="0"/>
              </a:rPr>
              <a:t>δεν υπάρχει στην </a:t>
            </a:r>
            <a:r>
              <a:rPr lang="el-GR" sz="1800" i="1" dirty="0">
                <a:latin typeface="Constantia" panose="02030602050306030303" pitchFamily="18" charset="0"/>
              </a:rPr>
              <a:t>Μικρά </a:t>
            </a:r>
            <a:r>
              <a:rPr lang="el-GR" sz="1800" i="1" dirty="0" err="1">
                <a:latin typeface="Constantia" panose="02030602050306030303" pitchFamily="18" charset="0"/>
              </a:rPr>
              <a:t>Ιλιάδα</a:t>
            </a:r>
            <a:r>
              <a:rPr lang="el-GR" sz="1800" i="1" dirty="0">
                <a:latin typeface="Constantia" panose="02030602050306030303" pitchFamily="18" charset="0"/>
              </a:rPr>
              <a:t> </a:t>
            </a:r>
            <a:r>
              <a:rPr lang="el-GR" sz="1800" dirty="0">
                <a:latin typeface="Constantia" panose="02030602050306030303" pitchFamily="18" charset="0"/>
              </a:rPr>
              <a:t>(2). </a:t>
            </a:r>
            <a:endParaRPr lang="en-US" sz="1800" dirty="0">
              <a:latin typeface="Constantia" panose="02030602050306030303" pitchFamily="18" charset="0"/>
            </a:endParaRPr>
          </a:p>
          <a:p>
            <a:r>
              <a:rPr lang="el-GR" sz="1800" dirty="0">
                <a:latin typeface="Constantia" panose="02030602050306030303" pitchFamily="18" charset="0"/>
              </a:rPr>
              <a:t>Λόγω του ότι τα δύο ποιήματα παρουσίασαν δύο παραλλαγμένες παραδόσεις της ιστορίας είναι απίθανο ότι η επανάληψη προκλήθηκε από ανακεφαλαίωση της </a:t>
            </a:r>
            <a:r>
              <a:rPr lang="el-GR" sz="1800" i="1" dirty="0">
                <a:latin typeface="Constantia" panose="02030602050306030303" pitchFamily="18" charset="0"/>
              </a:rPr>
              <a:t>Μικράς </a:t>
            </a:r>
            <a:r>
              <a:rPr lang="el-GR" sz="1800" i="1" dirty="0" err="1">
                <a:latin typeface="Constantia" panose="02030602050306030303" pitchFamily="18" charset="0"/>
              </a:rPr>
              <a:t>Ιλιάδας</a:t>
            </a:r>
            <a:r>
              <a:rPr lang="el-GR" sz="1800" i="1" dirty="0">
                <a:latin typeface="Constantia" panose="02030602050306030303" pitchFamily="18" charset="0"/>
              </a:rPr>
              <a:t> </a:t>
            </a:r>
            <a:r>
              <a:rPr lang="el-GR" sz="1800" dirty="0">
                <a:latin typeface="Constantia" panose="02030602050306030303" pitchFamily="18" charset="0"/>
              </a:rPr>
              <a:t>σε μια ραψωδική εισαγωγή στην </a:t>
            </a:r>
            <a:r>
              <a:rPr lang="el-GR" sz="1800" i="1" dirty="0">
                <a:latin typeface="Constantia" panose="02030602050306030303" pitchFamily="18" charset="0"/>
              </a:rPr>
              <a:t>Ιλίου </a:t>
            </a:r>
            <a:r>
              <a:rPr lang="el-GR" sz="1800" i="1" dirty="0" err="1">
                <a:latin typeface="Constantia" panose="02030602050306030303" pitchFamily="18" charset="0"/>
              </a:rPr>
              <a:t>Πέρσιν</a:t>
            </a:r>
            <a:r>
              <a:rPr lang="el-GR" sz="1800" dirty="0">
                <a:latin typeface="Constantia" panose="02030602050306030303" pitchFamily="18" charset="0"/>
              </a:rPr>
              <a:t>. </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119</a:t>
            </a:fld>
            <a:endParaRPr/>
          </a:p>
        </p:txBody>
      </p:sp>
    </p:spTree>
    <p:extLst>
      <p:ext uri="{BB962C8B-B14F-4D97-AF65-F5344CB8AC3E}">
        <p14:creationId xmlns:p14="http://schemas.microsoft.com/office/powerpoint/2010/main" val="232233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538579"/>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Δεν είναι απίθανο τα απαραίτητα στοιχεία από τα οποία δημιουργήθηκε ο μύθος του Τρωικού πολέμου να ξεκίνησαν την Εποχή του Χαλκού και να εξελίχθηκαν μέσω μιας σειράς μετακινήσεων των ελληνικών φυλών κατά τη μετά- Μυκηναϊκή περίοδο.</a:t>
            </a:r>
          </a:p>
          <a:p>
            <a:r>
              <a:rPr lang="el-GR" sz="2000" dirty="0">
                <a:latin typeface="Constantia" panose="02030602050306030303" pitchFamily="18" charset="0"/>
              </a:rPr>
              <a:t>Αναμφίβολα όποια κι αν είναι η ιστορία του Τρωικού Πολέμου ανέπτυξε τις δικές της μυθολογικές λειτουργίες.</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6155999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Σε κάθε περίπτωση γνωρίζουμε ότι κάποιος μίκρυνε το τέλος της </a:t>
            </a:r>
            <a:r>
              <a:rPr lang="el-GR" sz="2000" i="1" dirty="0">
                <a:latin typeface="Constantia" panose="02030602050306030303" pitchFamily="18" charset="0"/>
              </a:rPr>
              <a:t>Μικράς </a:t>
            </a:r>
            <a:r>
              <a:rPr lang="el-GR" sz="2000" i="1" dirty="0" err="1">
                <a:latin typeface="Constantia" panose="02030602050306030303" pitchFamily="18" charset="0"/>
              </a:rPr>
              <a:t>Ιλιάδος</a:t>
            </a:r>
            <a:r>
              <a:rPr lang="el-GR" sz="2000" i="1" dirty="0">
                <a:latin typeface="Constantia" panose="02030602050306030303" pitchFamily="18" charset="0"/>
              </a:rPr>
              <a:t> </a:t>
            </a:r>
            <a:r>
              <a:rPr lang="el-GR" sz="2000" dirty="0">
                <a:latin typeface="Constantia" panose="02030602050306030303" pitchFamily="18" charset="0"/>
              </a:rPr>
              <a:t>σε μεγάλο βαθμό, γιατί κάποια στιγμή συνέχιζε να αφηγείται την άλωση της πόλης. </a:t>
            </a:r>
            <a:endParaRPr lang="en-US" sz="2000" dirty="0">
              <a:latin typeface="Constantia" panose="02030602050306030303" pitchFamily="18" charset="0"/>
            </a:endParaRPr>
          </a:p>
          <a:p>
            <a:pPr lvl="0"/>
            <a:r>
              <a:rPr lang="el-GR" sz="2000" dirty="0">
                <a:latin typeface="Constantia" panose="02030602050306030303" pitchFamily="18" charset="0"/>
              </a:rPr>
              <a:t>Προφανώς αυτό συνέβη σε μια προσπάθεια να αποφευχθεί η επικάλυψη με την </a:t>
            </a:r>
            <a:r>
              <a:rPr lang="el-GR" sz="2000" i="1" dirty="0">
                <a:latin typeface="Constantia" panose="02030602050306030303" pitchFamily="18" charset="0"/>
              </a:rPr>
              <a:t>Ιλίου </a:t>
            </a:r>
            <a:r>
              <a:rPr lang="el-GR" sz="2000" i="1" dirty="0" err="1">
                <a:latin typeface="Constantia" panose="02030602050306030303" pitchFamily="18" charset="0"/>
              </a:rPr>
              <a:t>Πέρσιν</a:t>
            </a:r>
            <a:r>
              <a:rPr lang="el-GR" sz="2000" dirty="0">
                <a:latin typeface="Constantia" panose="02030602050306030303" pitchFamily="18" charset="0"/>
              </a:rPr>
              <a:t>. </a:t>
            </a:r>
            <a:endParaRPr lang="en-US" sz="2000" dirty="0">
              <a:latin typeface="Constantia" panose="02030602050306030303" pitchFamily="18" charset="0"/>
            </a:endParaRPr>
          </a:p>
          <a:p>
            <a:r>
              <a:rPr lang="el-GR" sz="2000" dirty="0">
                <a:latin typeface="Constantia" panose="02030602050306030303" pitchFamily="18" charset="0"/>
              </a:rPr>
              <a:t>Αν κάποιος έκανε μια τέτοια μείζονα αλλαγή, για ποιο λόγο δεν επέλεξε να κάνει τα δύο ποιήματα να ενώνονται ομαλά μαζί; </a:t>
            </a:r>
          </a:p>
          <a:p>
            <a:pPr lvl="0"/>
            <a:endParaRPr lang="el-GR" sz="2000" dirty="0">
              <a:latin typeface="Constantia" panose="02030602050306030303" pitchFamily="18" charset="0"/>
            </a:endParaRP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120</a:t>
            </a:fld>
            <a:endParaRPr/>
          </a:p>
        </p:txBody>
      </p:sp>
    </p:spTree>
    <p:extLst>
      <p:ext uri="{BB962C8B-B14F-4D97-AF65-F5344CB8AC3E}">
        <p14:creationId xmlns:p14="http://schemas.microsoft.com/office/powerpoint/2010/main" val="42673779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Γιατί επιτρέπονται η επικάλυψη και η ασυνέπεια σε αυτή την τεχνητή διαίρεση των δύο ποιημάτων; </a:t>
            </a:r>
          </a:p>
          <a:p>
            <a:pPr lvl="0"/>
            <a:r>
              <a:rPr lang="el-GR" dirty="0">
                <a:latin typeface="Constantia" panose="02030602050306030303" pitchFamily="18" charset="0"/>
              </a:rPr>
              <a:t>Αξίζει να αναρωτηθούμε ποιο ήταν το μέγεθος της </a:t>
            </a:r>
            <a:r>
              <a:rPr lang="el-GR" i="1" dirty="0">
                <a:latin typeface="Constantia" panose="02030602050306030303" pitchFamily="18" charset="0"/>
              </a:rPr>
              <a:t>Μικράς </a:t>
            </a:r>
            <a:r>
              <a:rPr lang="el-GR" i="1" dirty="0" err="1">
                <a:latin typeface="Constantia" panose="02030602050306030303" pitchFamily="18" charset="0"/>
              </a:rPr>
              <a:t>Ιλιάδος</a:t>
            </a:r>
            <a:r>
              <a:rPr lang="el-GR" i="1" dirty="0">
                <a:latin typeface="Constantia" panose="02030602050306030303" pitchFamily="18" charset="0"/>
              </a:rPr>
              <a:t> </a:t>
            </a:r>
            <a:r>
              <a:rPr lang="el-GR" dirty="0">
                <a:latin typeface="Constantia" panose="02030602050306030303" pitchFamily="18" charset="0"/>
              </a:rPr>
              <a:t>στην πρώτη σταθερή μορφή της. </a:t>
            </a:r>
          </a:p>
          <a:p>
            <a:pPr lvl="0"/>
            <a:r>
              <a:rPr lang="el-GR" dirty="0">
                <a:latin typeface="Constantia" panose="02030602050306030303" pitchFamily="18" charset="0"/>
              </a:rPr>
              <a:t>Μια απόδειξη για τα περιεχόμενα της </a:t>
            </a:r>
            <a:r>
              <a:rPr lang="el-GR" i="1" dirty="0">
                <a:latin typeface="Constantia" panose="02030602050306030303" pitchFamily="18" charset="0"/>
              </a:rPr>
              <a:t>Μικράς </a:t>
            </a:r>
            <a:r>
              <a:rPr lang="el-GR" i="1" dirty="0" err="1">
                <a:latin typeface="Constantia" panose="02030602050306030303" pitchFamily="18" charset="0"/>
              </a:rPr>
              <a:t>Ιλιάδος</a:t>
            </a:r>
            <a:r>
              <a:rPr lang="el-GR" i="1" dirty="0">
                <a:latin typeface="Constantia" panose="02030602050306030303" pitchFamily="18" charset="0"/>
              </a:rPr>
              <a:t> </a:t>
            </a:r>
            <a:r>
              <a:rPr lang="el-GR" dirty="0">
                <a:latin typeface="Constantia" panose="02030602050306030303" pitchFamily="18" charset="0"/>
              </a:rPr>
              <a:t>προέρχεται από το 23</a:t>
            </a:r>
            <a:r>
              <a:rPr lang="el-GR" baseline="30000" dirty="0">
                <a:latin typeface="Constantia" panose="02030602050306030303" pitchFamily="18" charset="0"/>
              </a:rPr>
              <a:t>ο</a:t>
            </a:r>
            <a:r>
              <a:rPr lang="el-GR" dirty="0">
                <a:latin typeface="Constantia" panose="02030602050306030303" pitchFamily="18" charset="0"/>
              </a:rPr>
              <a:t>  κεφάλαιο της </a:t>
            </a:r>
            <a:r>
              <a:rPr lang="el-GR" i="1" dirty="0">
                <a:latin typeface="Constantia" panose="02030602050306030303" pitchFamily="18" charset="0"/>
              </a:rPr>
              <a:t>Ποιητικής</a:t>
            </a:r>
            <a:r>
              <a:rPr lang="el-GR" dirty="0">
                <a:latin typeface="Constantia" panose="02030602050306030303" pitchFamily="18" charset="0"/>
              </a:rPr>
              <a:t> του Αριστοτέλη.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121</a:t>
            </a:fld>
            <a:endParaRPr/>
          </a:p>
        </p:txBody>
      </p:sp>
    </p:spTree>
    <p:extLst>
      <p:ext uri="{BB962C8B-B14F-4D97-AF65-F5344CB8AC3E}">
        <p14:creationId xmlns:p14="http://schemas.microsoft.com/office/powerpoint/2010/main" val="40945865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292227"/>
            <a:ext cx="6681971" cy="3072751"/>
          </a:xfrm>
          <a:prstGeom prst="rect">
            <a:avLst/>
          </a:prstGeom>
        </p:spPr>
        <p:txBody>
          <a:bodyPr spcFirstLastPara="1" wrap="square" lIns="91425" tIns="91425" rIns="91425" bIns="91425" anchor="t" anchorCtr="0">
            <a:noAutofit/>
          </a:bodyPr>
          <a:lstStyle/>
          <a:p>
            <a:pPr lvl="0"/>
            <a:r>
              <a:rPr lang="el-GR" sz="1900" dirty="0">
                <a:latin typeface="Constantia" panose="02030602050306030303" pitchFamily="18" charset="0"/>
              </a:rPr>
              <a:t>Εκεί απαριθμούνται οι τίτλοι των έργων που θα μπορούσαν να συντεθούν από το υλικό της </a:t>
            </a:r>
            <a:r>
              <a:rPr lang="el-GR" sz="1900" i="1" dirty="0">
                <a:latin typeface="Constantia" panose="02030602050306030303" pitchFamily="18" charset="0"/>
              </a:rPr>
              <a:t>Μικράς </a:t>
            </a:r>
            <a:r>
              <a:rPr lang="el-GR" sz="1900" i="1" dirty="0" err="1">
                <a:latin typeface="Constantia" panose="02030602050306030303" pitchFamily="18" charset="0"/>
              </a:rPr>
              <a:t>Ιλιάδος</a:t>
            </a:r>
            <a:r>
              <a:rPr lang="el-GR" sz="1900" i="1" dirty="0">
                <a:latin typeface="Constantia" panose="02030602050306030303" pitchFamily="18" charset="0"/>
              </a:rPr>
              <a:t>.</a:t>
            </a:r>
            <a:endParaRPr lang="el-GR" sz="1900" dirty="0">
              <a:latin typeface="Constantia" panose="02030602050306030303" pitchFamily="18" charset="0"/>
            </a:endParaRPr>
          </a:p>
          <a:p>
            <a:r>
              <a:rPr lang="el-GR" sz="1900" dirty="0">
                <a:latin typeface="Constantia" panose="02030602050306030303" pitchFamily="18" charset="0"/>
              </a:rPr>
              <a:t>“</a:t>
            </a:r>
            <a:r>
              <a:rPr lang="el-GR" sz="1900" i="1" dirty="0" err="1">
                <a:latin typeface="Constantia" panose="02030602050306030303" pitchFamily="18" charset="0"/>
              </a:rPr>
              <a:t>τοιγαροῦν</a:t>
            </a:r>
            <a:r>
              <a:rPr lang="el-GR" sz="1900" i="1" dirty="0">
                <a:latin typeface="Constantia" panose="02030602050306030303" pitchFamily="18" charset="0"/>
              </a:rPr>
              <a:t> </a:t>
            </a:r>
            <a:r>
              <a:rPr lang="el-GR" sz="1900" i="1" dirty="0" err="1">
                <a:latin typeface="Constantia" panose="02030602050306030303" pitchFamily="18" charset="0"/>
              </a:rPr>
              <a:t>ἐκ</a:t>
            </a:r>
            <a:r>
              <a:rPr lang="el-GR" sz="1900" i="1" dirty="0">
                <a:latin typeface="Constantia" panose="02030602050306030303" pitchFamily="18" charset="0"/>
              </a:rPr>
              <a:t> </a:t>
            </a:r>
            <a:r>
              <a:rPr lang="el-GR" sz="1900" i="1" dirty="0" err="1">
                <a:latin typeface="Constantia" panose="02030602050306030303" pitchFamily="18" charset="0"/>
              </a:rPr>
              <a:t>μὲν</a:t>
            </a:r>
            <a:r>
              <a:rPr lang="el-GR" sz="1900" i="1" dirty="0">
                <a:latin typeface="Constantia" panose="02030602050306030303" pitchFamily="18" charset="0"/>
              </a:rPr>
              <a:t> </a:t>
            </a:r>
            <a:r>
              <a:rPr lang="el-GR" sz="1900" i="1" dirty="0" err="1">
                <a:latin typeface="Constantia" panose="02030602050306030303" pitchFamily="18" charset="0"/>
              </a:rPr>
              <a:t>Ἰλιάδος</a:t>
            </a:r>
            <a:r>
              <a:rPr lang="el-GR" sz="1900" i="1" dirty="0">
                <a:latin typeface="Constantia" panose="02030602050306030303" pitchFamily="18" charset="0"/>
              </a:rPr>
              <a:t> </a:t>
            </a:r>
            <a:r>
              <a:rPr lang="el-GR" sz="1900" i="1" dirty="0" err="1">
                <a:latin typeface="Constantia" panose="02030602050306030303" pitchFamily="18" charset="0"/>
              </a:rPr>
              <a:t>καὶ</a:t>
            </a:r>
            <a:r>
              <a:rPr lang="el-GR" sz="1900" i="1" dirty="0">
                <a:latin typeface="Constantia" panose="02030602050306030303" pitchFamily="18" charset="0"/>
              </a:rPr>
              <a:t> </a:t>
            </a:r>
            <a:r>
              <a:rPr lang="el-GR" sz="1900" i="1" dirty="0" err="1">
                <a:latin typeface="Constantia" panose="02030602050306030303" pitchFamily="18" charset="0"/>
              </a:rPr>
              <a:t>Ὀδυσσείας</a:t>
            </a:r>
            <a:r>
              <a:rPr lang="el-GR" sz="1900" i="1" dirty="0">
                <a:latin typeface="Constantia" panose="02030602050306030303" pitchFamily="18" charset="0"/>
              </a:rPr>
              <a:t> μία </a:t>
            </a:r>
            <a:r>
              <a:rPr lang="el-GR" sz="1900" i="1" dirty="0" err="1">
                <a:latin typeface="Constantia" panose="02030602050306030303" pitchFamily="18" charset="0"/>
              </a:rPr>
              <a:t>τραγῳδία</a:t>
            </a:r>
            <a:r>
              <a:rPr lang="el-GR" sz="1900" i="1" dirty="0">
                <a:latin typeface="Constantia" panose="02030602050306030303" pitchFamily="18" charset="0"/>
              </a:rPr>
              <a:t> </a:t>
            </a:r>
            <a:r>
              <a:rPr lang="el-GR" sz="1900" i="1" dirty="0" err="1">
                <a:latin typeface="Constantia" panose="02030602050306030303" pitchFamily="18" charset="0"/>
              </a:rPr>
              <a:t>ποιεῖται</a:t>
            </a:r>
            <a:r>
              <a:rPr lang="el-GR" sz="1900" i="1" dirty="0">
                <a:latin typeface="Constantia" panose="02030602050306030303" pitchFamily="18" charset="0"/>
              </a:rPr>
              <a:t> </a:t>
            </a:r>
            <a:r>
              <a:rPr lang="el-GR" sz="1900" i="1" dirty="0" err="1">
                <a:latin typeface="Constantia" panose="02030602050306030303" pitchFamily="18" charset="0"/>
              </a:rPr>
              <a:t>ἑκατέρας</a:t>
            </a:r>
            <a:r>
              <a:rPr lang="el-GR" sz="1900" i="1" dirty="0">
                <a:latin typeface="Constantia" panose="02030602050306030303" pitchFamily="18" charset="0"/>
              </a:rPr>
              <a:t> </a:t>
            </a:r>
            <a:br>
              <a:rPr lang="el-GR" sz="1900" i="1" dirty="0">
                <a:latin typeface="Constantia" panose="02030602050306030303" pitchFamily="18" charset="0"/>
              </a:rPr>
            </a:br>
            <a:r>
              <a:rPr lang="el-GR" sz="1900" i="1" dirty="0">
                <a:latin typeface="Constantia" panose="02030602050306030303" pitchFamily="18" charset="0"/>
              </a:rPr>
              <a:t> ἢ δύο </a:t>
            </a:r>
            <a:r>
              <a:rPr lang="el-GR" sz="1900" i="1" dirty="0" err="1">
                <a:latin typeface="Constantia" panose="02030602050306030303" pitchFamily="18" charset="0"/>
              </a:rPr>
              <a:t>μόναι</a:t>
            </a:r>
            <a:r>
              <a:rPr lang="el-GR" sz="1900" i="1" dirty="0">
                <a:latin typeface="Constantia" panose="02030602050306030303" pitchFamily="18" charset="0"/>
              </a:rPr>
              <a:t>, </a:t>
            </a:r>
            <a:r>
              <a:rPr lang="el-GR" sz="1900" i="1" dirty="0" err="1">
                <a:latin typeface="Constantia" panose="02030602050306030303" pitchFamily="18" charset="0"/>
              </a:rPr>
              <a:t>ἐκ</a:t>
            </a:r>
            <a:r>
              <a:rPr lang="el-GR" sz="1900" i="1" dirty="0">
                <a:latin typeface="Constantia" panose="02030602050306030303" pitchFamily="18" charset="0"/>
              </a:rPr>
              <a:t> </a:t>
            </a:r>
            <a:r>
              <a:rPr lang="el-GR" sz="1900" i="1" dirty="0" err="1">
                <a:latin typeface="Constantia" panose="02030602050306030303" pitchFamily="18" charset="0"/>
              </a:rPr>
              <a:t>δὲ</a:t>
            </a:r>
            <a:r>
              <a:rPr lang="el-GR" sz="1900" i="1" dirty="0">
                <a:latin typeface="Constantia" panose="02030602050306030303" pitchFamily="18" charset="0"/>
              </a:rPr>
              <a:t> Κυπρίων </a:t>
            </a:r>
            <a:r>
              <a:rPr lang="el-GR" sz="1900" i="1" dirty="0" err="1">
                <a:latin typeface="Constantia" panose="02030602050306030303" pitchFamily="18" charset="0"/>
              </a:rPr>
              <a:t>πολλαὶ</a:t>
            </a:r>
            <a:r>
              <a:rPr lang="el-GR" sz="1900" i="1" dirty="0">
                <a:latin typeface="Constantia" panose="02030602050306030303" pitchFamily="18" charset="0"/>
              </a:rPr>
              <a:t> </a:t>
            </a:r>
            <a:r>
              <a:rPr lang="el-GR" sz="1900" i="1" dirty="0" err="1">
                <a:latin typeface="Constantia" panose="02030602050306030303" pitchFamily="18" charset="0"/>
              </a:rPr>
              <a:t>καὶ</a:t>
            </a:r>
            <a:r>
              <a:rPr lang="el-GR" sz="1900" i="1" dirty="0">
                <a:latin typeface="Constantia" panose="02030602050306030303" pitchFamily="18" charset="0"/>
              </a:rPr>
              <a:t> </a:t>
            </a:r>
            <a:r>
              <a:rPr lang="el-GR" sz="1900" i="1" dirty="0" err="1">
                <a:latin typeface="Constantia" panose="02030602050306030303" pitchFamily="18" charset="0"/>
              </a:rPr>
              <a:t>τῆς</a:t>
            </a:r>
            <a:r>
              <a:rPr lang="el-GR" sz="1900" i="1" dirty="0">
                <a:latin typeface="Constantia" panose="02030602050306030303" pitchFamily="18" charset="0"/>
              </a:rPr>
              <a:t> </a:t>
            </a:r>
            <a:r>
              <a:rPr lang="el-GR" sz="1900" i="1" dirty="0" err="1">
                <a:latin typeface="Constantia" panose="02030602050306030303" pitchFamily="18" charset="0"/>
              </a:rPr>
              <a:t>μικρᾶς</a:t>
            </a:r>
            <a:r>
              <a:rPr lang="el-GR" sz="1900" i="1" dirty="0">
                <a:latin typeface="Constantia" panose="02030602050306030303" pitchFamily="18" charset="0"/>
              </a:rPr>
              <a:t>  </a:t>
            </a:r>
            <a:r>
              <a:rPr lang="el-GR" sz="1900" i="1" dirty="0" err="1">
                <a:latin typeface="Constantia" panose="02030602050306030303" pitchFamily="18" charset="0"/>
              </a:rPr>
              <a:t>Ἰλιάδος</a:t>
            </a:r>
            <a:r>
              <a:rPr lang="el-GR" sz="1900" i="1" dirty="0">
                <a:latin typeface="Constantia" panose="02030602050306030303" pitchFamily="18" charset="0"/>
              </a:rPr>
              <a:t> [[πλέον] </a:t>
            </a:r>
            <a:r>
              <a:rPr lang="el-GR" sz="1900" i="1" dirty="0" err="1">
                <a:latin typeface="Constantia" panose="02030602050306030303" pitchFamily="18" charset="0"/>
              </a:rPr>
              <a:t>ὀκτώ</a:t>
            </a:r>
            <a:r>
              <a:rPr lang="el-GR" sz="1900" i="1" dirty="0">
                <a:latin typeface="Constantia" panose="02030602050306030303" pitchFamily="18" charset="0"/>
              </a:rPr>
              <a:t>, </a:t>
            </a:r>
            <a:r>
              <a:rPr lang="el-GR" sz="1900" i="1" dirty="0" err="1">
                <a:latin typeface="Constantia" panose="02030602050306030303" pitchFamily="18" charset="0"/>
              </a:rPr>
              <a:t>οἷον</a:t>
            </a:r>
            <a:r>
              <a:rPr lang="el-GR" sz="1900" i="1" dirty="0">
                <a:latin typeface="Constantia" panose="02030602050306030303" pitchFamily="18" charset="0"/>
              </a:rPr>
              <a:t> </a:t>
            </a:r>
            <a:r>
              <a:rPr lang="el-GR" sz="1900" i="1" dirty="0" err="1">
                <a:latin typeface="Constantia" panose="02030602050306030303" pitchFamily="18" charset="0"/>
              </a:rPr>
              <a:t>ὅπλων</a:t>
            </a:r>
            <a:r>
              <a:rPr lang="el-GR" sz="1900" i="1" dirty="0">
                <a:latin typeface="Constantia" panose="02030602050306030303" pitchFamily="18" charset="0"/>
              </a:rPr>
              <a:t> κρίσις, Φιλοκτήτης, Νεοπτόλεμος, </a:t>
            </a:r>
            <a:r>
              <a:rPr lang="el-GR" sz="1900" i="1" dirty="0" err="1">
                <a:latin typeface="Constantia" panose="02030602050306030303" pitchFamily="18" charset="0"/>
              </a:rPr>
              <a:t>Εὐρύπυλος</a:t>
            </a:r>
            <a:r>
              <a:rPr lang="el-GR" sz="1900" i="1" dirty="0">
                <a:latin typeface="Constantia" panose="02030602050306030303" pitchFamily="18" charset="0"/>
              </a:rPr>
              <a:t>, πτωχεία, </a:t>
            </a:r>
            <a:r>
              <a:rPr lang="el-GR" sz="1900" i="1" dirty="0" err="1">
                <a:latin typeface="Constantia" panose="02030602050306030303" pitchFamily="18" charset="0"/>
              </a:rPr>
              <a:t>Λάκαιναι</a:t>
            </a:r>
            <a:r>
              <a:rPr lang="el-GR" sz="1900" i="1" dirty="0">
                <a:latin typeface="Constantia" panose="02030602050306030303" pitchFamily="18" charset="0"/>
              </a:rPr>
              <a:t>, </a:t>
            </a:r>
            <a:r>
              <a:rPr lang="el-GR" sz="1900" i="1" dirty="0" err="1">
                <a:latin typeface="Constantia" panose="02030602050306030303" pitchFamily="18" charset="0"/>
              </a:rPr>
              <a:t>Ἰλίου</a:t>
            </a:r>
            <a:r>
              <a:rPr lang="el-GR" sz="1900" i="1" dirty="0">
                <a:latin typeface="Constantia" panose="02030602050306030303" pitchFamily="18" charset="0"/>
              </a:rPr>
              <a:t> </a:t>
            </a:r>
            <a:r>
              <a:rPr lang="el-GR" sz="1900" i="1" dirty="0" err="1">
                <a:latin typeface="Constantia" panose="02030602050306030303" pitchFamily="18" charset="0"/>
              </a:rPr>
              <a:t>πέρσις</a:t>
            </a:r>
            <a:r>
              <a:rPr lang="el-GR" sz="1900" i="1" dirty="0">
                <a:latin typeface="Constantia" panose="02030602050306030303" pitchFamily="18" charset="0"/>
              </a:rPr>
              <a:t> </a:t>
            </a:r>
            <a:r>
              <a:rPr lang="el-GR" sz="1900" i="1" dirty="0" err="1">
                <a:latin typeface="Constantia" panose="02030602050306030303" pitchFamily="18" charset="0"/>
              </a:rPr>
              <a:t>καὶ</a:t>
            </a:r>
            <a:r>
              <a:rPr lang="el-GR" sz="1900" i="1" dirty="0">
                <a:latin typeface="Constantia" panose="02030602050306030303" pitchFamily="18" charset="0"/>
              </a:rPr>
              <a:t> </a:t>
            </a:r>
            <a:r>
              <a:rPr lang="el-GR" sz="1900" i="1" dirty="0" err="1">
                <a:latin typeface="Constantia" panose="02030602050306030303" pitchFamily="18" charset="0"/>
              </a:rPr>
              <a:t>ἀπόπλους</a:t>
            </a:r>
            <a:r>
              <a:rPr lang="el-GR" sz="1900" i="1" dirty="0">
                <a:latin typeface="Constantia" panose="02030602050306030303" pitchFamily="18" charset="0"/>
              </a:rPr>
              <a:t> [</a:t>
            </a:r>
            <a:r>
              <a:rPr lang="el-GR" sz="1900" i="1" dirty="0" err="1">
                <a:latin typeface="Constantia" panose="02030602050306030303" pitchFamily="18" charset="0"/>
              </a:rPr>
              <a:t>καὶ</a:t>
            </a:r>
            <a:r>
              <a:rPr lang="el-GR" sz="1900" i="1" dirty="0">
                <a:latin typeface="Constantia" panose="02030602050306030303" pitchFamily="18" charset="0"/>
              </a:rPr>
              <a:t> </a:t>
            </a:r>
            <a:r>
              <a:rPr lang="el-GR" sz="1900" i="1" dirty="0" err="1">
                <a:latin typeface="Constantia" panose="02030602050306030303" pitchFamily="18" charset="0"/>
              </a:rPr>
              <a:t>Σίνων</a:t>
            </a:r>
            <a:r>
              <a:rPr lang="el-GR" sz="1900" i="1" dirty="0">
                <a:latin typeface="Constantia" panose="02030602050306030303" pitchFamily="18" charset="0"/>
              </a:rPr>
              <a:t> </a:t>
            </a:r>
            <a:r>
              <a:rPr lang="el-GR" sz="1900" i="1" dirty="0" err="1">
                <a:latin typeface="Constantia" panose="02030602050306030303" pitchFamily="18" charset="0"/>
              </a:rPr>
              <a:t>καὶ</a:t>
            </a:r>
            <a:r>
              <a:rPr lang="el-GR" sz="1900" i="1" dirty="0">
                <a:latin typeface="Constantia" panose="02030602050306030303" pitchFamily="18" charset="0"/>
              </a:rPr>
              <a:t> </a:t>
            </a:r>
            <a:r>
              <a:rPr lang="el-GR" sz="1900" i="1" dirty="0" err="1">
                <a:latin typeface="Constantia" panose="02030602050306030303" pitchFamily="18" charset="0"/>
              </a:rPr>
              <a:t>Τρῳάδες</a:t>
            </a:r>
            <a:r>
              <a:rPr lang="el-GR" sz="1900" i="1" dirty="0">
                <a:latin typeface="Constantia" panose="02030602050306030303" pitchFamily="18" charset="0"/>
              </a:rPr>
              <a:t>]]. </a:t>
            </a:r>
            <a:r>
              <a:rPr lang="en-US" sz="1900" dirty="0">
                <a:latin typeface="Constantia" panose="02030602050306030303" pitchFamily="18" charset="0"/>
              </a:rPr>
              <a:t>(</a:t>
            </a:r>
            <a:r>
              <a:rPr lang="el-GR" sz="1900" dirty="0">
                <a:latin typeface="Constantia" panose="02030602050306030303" pitchFamily="18" charset="0"/>
              </a:rPr>
              <a:t>Αριστοτέλης, </a:t>
            </a:r>
            <a:r>
              <a:rPr lang="el-GR" sz="1900" i="1" dirty="0" err="1">
                <a:latin typeface="Constantia" panose="02030602050306030303" pitchFamily="18" charset="0"/>
              </a:rPr>
              <a:t>Περὶ</a:t>
            </a:r>
            <a:r>
              <a:rPr lang="el-GR" sz="1900" i="1" dirty="0">
                <a:latin typeface="Constantia" panose="02030602050306030303" pitchFamily="18" charset="0"/>
              </a:rPr>
              <a:t> </a:t>
            </a:r>
            <a:r>
              <a:rPr lang="el-GR" sz="1900" i="1" dirty="0" err="1">
                <a:latin typeface="Constantia" panose="02030602050306030303" pitchFamily="18" charset="0"/>
              </a:rPr>
              <a:t>Ποιητικῆς</a:t>
            </a:r>
            <a:r>
              <a:rPr lang="el-GR" sz="1900" i="1" dirty="0">
                <a:latin typeface="Constantia" panose="02030602050306030303" pitchFamily="18" charset="0"/>
              </a:rPr>
              <a:t>, </a:t>
            </a:r>
            <a:r>
              <a:rPr lang="el-GR" sz="1900" dirty="0">
                <a:latin typeface="Constantia" panose="02030602050306030303" pitchFamily="18" charset="0"/>
              </a:rPr>
              <a:t>1459</a:t>
            </a:r>
            <a:r>
              <a:rPr lang="en-US" sz="1900" dirty="0">
                <a:latin typeface="Constantia" panose="02030602050306030303" pitchFamily="18" charset="0"/>
              </a:rPr>
              <a:t>b</a:t>
            </a:r>
            <a:r>
              <a:rPr lang="el-GR" sz="1900" dirty="0">
                <a:latin typeface="Constantia" panose="02030602050306030303" pitchFamily="18" charset="0"/>
              </a:rPr>
              <a:t>)</a:t>
            </a:r>
          </a:p>
          <a:p>
            <a:pPr lvl="0"/>
            <a:endParaRPr lang="el-GR" sz="1900" dirty="0">
              <a:latin typeface="Constantia" panose="02030602050306030303" pitchFamily="18" charset="0"/>
            </a:endParaRP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122</a:t>
            </a:fld>
            <a:endParaRPr/>
          </a:p>
        </p:txBody>
      </p:sp>
    </p:spTree>
    <p:extLst>
      <p:ext uri="{BB962C8B-B14F-4D97-AF65-F5344CB8AC3E}">
        <p14:creationId xmlns:p14="http://schemas.microsoft.com/office/powerpoint/2010/main" val="27129707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900" b="1" i="1" dirty="0" err="1">
                <a:latin typeface="Constantia" panose="02030602050306030303" pitchFamily="18" charset="0"/>
              </a:rPr>
              <a:t>ὅπλων</a:t>
            </a:r>
            <a:r>
              <a:rPr lang="el-GR" sz="1900" b="1" i="1" dirty="0">
                <a:latin typeface="Constantia" panose="02030602050306030303" pitchFamily="18" charset="0"/>
              </a:rPr>
              <a:t> κρίσις</a:t>
            </a:r>
            <a:r>
              <a:rPr lang="el-GR" sz="1900" b="1" dirty="0">
                <a:latin typeface="Constantia" panose="02030602050306030303" pitchFamily="18" charset="0"/>
              </a:rPr>
              <a:t>:</a:t>
            </a:r>
            <a:r>
              <a:rPr lang="el-GR" sz="1900" dirty="0">
                <a:latin typeface="Constantia" panose="02030602050306030303" pitchFamily="18" charset="0"/>
              </a:rPr>
              <a:t> έτσι επιγραφόταν μια τραγωδία του Αισχύλου που πραγματεύεται ό, τι και ο </a:t>
            </a:r>
            <a:r>
              <a:rPr lang="el-GR" sz="1900" i="1" dirty="0" err="1">
                <a:latin typeface="Constantia" panose="02030602050306030303" pitchFamily="18" charset="0"/>
              </a:rPr>
              <a:t>Αίαντας</a:t>
            </a:r>
            <a:r>
              <a:rPr lang="el-GR" sz="1900" dirty="0">
                <a:latin typeface="Constantia" panose="02030602050306030303" pitchFamily="18" charset="0"/>
              </a:rPr>
              <a:t> του Σοφοκλή –την κρίση των όπλων του Αχιλλέα.</a:t>
            </a:r>
          </a:p>
          <a:p>
            <a:pPr lvl="0"/>
            <a:r>
              <a:rPr lang="el-GR" sz="1900" b="1" i="1" dirty="0">
                <a:latin typeface="Constantia" panose="02030602050306030303" pitchFamily="18" charset="0"/>
              </a:rPr>
              <a:t>Φιλοκτήτης:</a:t>
            </a:r>
            <a:r>
              <a:rPr lang="el-GR" sz="1900" dirty="0">
                <a:latin typeface="Constantia" panose="02030602050306030303" pitchFamily="18" charset="0"/>
              </a:rPr>
              <a:t> </a:t>
            </a:r>
            <a:r>
              <a:rPr lang="el-GR" sz="1900" i="1" dirty="0">
                <a:latin typeface="Constantia" panose="02030602050306030303" pitchFamily="18" charset="0"/>
              </a:rPr>
              <a:t>Φιλοκτήτη</a:t>
            </a:r>
            <a:r>
              <a:rPr lang="el-GR" sz="1900" dirty="0">
                <a:latin typeface="Constantia" panose="02030602050306030303" pitchFamily="18" charset="0"/>
              </a:rPr>
              <a:t> έγραψαν και οι τρεις μεγάλοι τραγικοί –σύγκριση των οποίων βρίσκουμε από το Δίων το Χρυσόστομο στον 52</a:t>
            </a:r>
            <a:r>
              <a:rPr lang="el-GR" sz="1900" baseline="30000" dirty="0">
                <a:latin typeface="Constantia" panose="02030602050306030303" pitchFamily="18" charset="0"/>
              </a:rPr>
              <a:t>ο</a:t>
            </a:r>
            <a:r>
              <a:rPr lang="el-GR" sz="1900" dirty="0">
                <a:latin typeface="Constantia" panose="02030602050306030303" pitchFamily="18" charset="0"/>
              </a:rPr>
              <a:t> λόγο του.  Θέμα : Η ίαση του ήρωα και ο φόνος του Πάρη από το Φιλοκτήτη. </a:t>
            </a: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123</a:t>
            </a:fld>
            <a:endParaRPr/>
          </a:p>
        </p:txBody>
      </p:sp>
    </p:spTree>
    <p:extLst>
      <p:ext uri="{BB962C8B-B14F-4D97-AF65-F5344CB8AC3E}">
        <p14:creationId xmlns:p14="http://schemas.microsoft.com/office/powerpoint/2010/main" val="9546789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900" b="1" i="1" dirty="0">
                <a:latin typeface="Constantia" panose="02030602050306030303" pitchFamily="18" charset="0"/>
              </a:rPr>
              <a:t>Νεοπτόλεμος: </a:t>
            </a:r>
            <a:r>
              <a:rPr lang="el-GR" sz="1900" dirty="0">
                <a:latin typeface="Constantia" panose="02030602050306030303" pitchFamily="18" charset="0"/>
              </a:rPr>
              <a:t>Το θέμα βρίσκουμε στον </a:t>
            </a:r>
            <a:r>
              <a:rPr lang="el-GR" sz="1900" dirty="0" err="1">
                <a:latin typeface="Constantia" panose="02030602050306030303" pitchFamily="18" charset="0"/>
              </a:rPr>
              <a:t>Πρόκλο</a:t>
            </a:r>
            <a:r>
              <a:rPr lang="el-GR" sz="1900" dirty="0">
                <a:latin typeface="Constantia" panose="02030602050306030303" pitchFamily="18" charset="0"/>
              </a:rPr>
              <a:t>, «</a:t>
            </a:r>
            <a:r>
              <a:rPr lang="el-GR" sz="1900" i="1" dirty="0" err="1">
                <a:latin typeface="Constantia" panose="02030602050306030303" pitchFamily="18" charset="0"/>
              </a:rPr>
              <a:t>καὶ</a:t>
            </a:r>
            <a:r>
              <a:rPr lang="el-GR" sz="1900" i="1" dirty="0">
                <a:latin typeface="Constantia" panose="02030602050306030303" pitchFamily="18" charset="0"/>
              </a:rPr>
              <a:t> </a:t>
            </a:r>
            <a:r>
              <a:rPr lang="el-GR" sz="1900" i="1" dirty="0" err="1">
                <a:latin typeface="Constantia" panose="02030602050306030303" pitchFamily="18" charset="0"/>
              </a:rPr>
              <a:t>Νεοπτόλεμον</a:t>
            </a:r>
            <a:r>
              <a:rPr lang="el-GR" sz="1900" i="1" dirty="0">
                <a:latin typeface="Constantia" panose="02030602050306030303" pitchFamily="18" charset="0"/>
              </a:rPr>
              <a:t> </a:t>
            </a:r>
            <a:r>
              <a:rPr lang="el-GR" sz="1900" i="1" dirty="0" err="1">
                <a:latin typeface="Constantia" panose="02030602050306030303" pitchFamily="18" charset="0"/>
              </a:rPr>
              <a:t>Ὀδυσσεὺς</a:t>
            </a:r>
            <a:r>
              <a:rPr lang="el-GR" sz="1900" i="1" dirty="0">
                <a:latin typeface="Constantia" panose="02030602050306030303" pitchFamily="18" charset="0"/>
              </a:rPr>
              <a:t> </a:t>
            </a:r>
            <a:r>
              <a:rPr lang="el-GR" sz="1900" i="1" dirty="0" err="1">
                <a:latin typeface="Constantia" panose="02030602050306030303" pitchFamily="18" charset="0"/>
              </a:rPr>
              <a:t>ἐκ</a:t>
            </a:r>
            <a:r>
              <a:rPr lang="el-GR" sz="1900" i="1" dirty="0">
                <a:latin typeface="Constantia" panose="02030602050306030303" pitchFamily="18" charset="0"/>
              </a:rPr>
              <a:t> Σκύρου </a:t>
            </a:r>
            <a:r>
              <a:rPr lang="el-GR" sz="1900" i="1" dirty="0" err="1">
                <a:latin typeface="Constantia" panose="02030602050306030303" pitchFamily="18" charset="0"/>
              </a:rPr>
              <a:t>ἀγαγὼν</a:t>
            </a:r>
            <a:r>
              <a:rPr lang="el-GR" sz="1900" i="1" dirty="0">
                <a:latin typeface="Constantia" panose="02030602050306030303" pitchFamily="18" charset="0"/>
              </a:rPr>
              <a:t> </a:t>
            </a:r>
            <a:r>
              <a:rPr lang="el-GR" sz="1900" i="1" dirty="0" err="1">
                <a:latin typeface="Constantia" panose="02030602050306030303" pitchFamily="18" charset="0"/>
              </a:rPr>
              <a:t>τὰ</a:t>
            </a:r>
            <a:r>
              <a:rPr lang="el-GR" sz="1900" i="1" dirty="0">
                <a:latin typeface="Constantia" panose="02030602050306030303" pitchFamily="18" charset="0"/>
              </a:rPr>
              <a:t> </a:t>
            </a:r>
            <a:r>
              <a:rPr lang="el-GR" sz="1900" i="1" dirty="0" err="1">
                <a:latin typeface="Constantia" panose="02030602050306030303" pitchFamily="18" charset="0"/>
              </a:rPr>
              <a:t>ὅπλα</a:t>
            </a:r>
            <a:r>
              <a:rPr lang="el-GR" sz="1900" i="1" dirty="0">
                <a:latin typeface="Constantia" panose="02030602050306030303" pitchFamily="18" charset="0"/>
              </a:rPr>
              <a:t> </a:t>
            </a:r>
            <a:r>
              <a:rPr lang="el-GR" sz="1900" i="1" dirty="0" err="1">
                <a:latin typeface="Constantia" panose="02030602050306030303" pitchFamily="18" charset="0"/>
              </a:rPr>
              <a:t>δίδωσι</a:t>
            </a:r>
            <a:r>
              <a:rPr lang="el-GR" sz="1900" i="1" dirty="0">
                <a:latin typeface="Constantia" panose="02030602050306030303" pitchFamily="18" charset="0"/>
              </a:rPr>
              <a:t> </a:t>
            </a:r>
            <a:r>
              <a:rPr lang="el-GR" sz="1900" i="1" dirty="0" err="1">
                <a:latin typeface="Constantia" panose="02030602050306030303" pitchFamily="18" charset="0"/>
              </a:rPr>
              <a:t>τὰ</a:t>
            </a:r>
            <a:r>
              <a:rPr lang="el-GR" sz="1900" i="1" dirty="0">
                <a:latin typeface="Constantia" panose="02030602050306030303" pitchFamily="18" charset="0"/>
              </a:rPr>
              <a:t> </a:t>
            </a:r>
            <a:r>
              <a:rPr lang="el-GR" sz="1900" i="1" dirty="0" err="1">
                <a:latin typeface="Constantia" panose="02030602050306030303" pitchFamily="18" charset="0"/>
              </a:rPr>
              <a:t>τοῦ</a:t>
            </a:r>
            <a:r>
              <a:rPr lang="el-GR" sz="1900" i="1" dirty="0">
                <a:latin typeface="Constantia" panose="02030602050306030303" pitchFamily="18" charset="0"/>
              </a:rPr>
              <a:t> πατρός· </a:t>
            </a:r>
            <a:r>
              <a:rPr lang="el-GR" sz="1900" i="1" dirty="0" err="1">
                <a:latin typeface="Constantia" panose="02030602050306030303" pitchFamily="18" charset="0"/>
              </a:rPr>
              <a:t>καὶ</a:t>
            </a:r>
            <a:r>
              <a:rPr lang="el-GR" sz="1900" i="1" dirty="0">
                <a:latin typeface="Constantia" panose="02030602050306030303" pitchFamily="18" charset="0"/>
              </a:rPr>
              <a:t> </a:t>
            </a:r>
            <a:r>
              <a:rPr lang="el-GR" sz="1900" i="1" dirty="0" err="1">
                <a:latin typeface="Constantia" panose="02030602050306030303" pitchFamily="18" charset="0"/>
              </a:rPr>
              <a:t>Ἀχιλλεὺς</a:t>
            </a:r>
            <a:r>
              <a:rPr lang="el-GR" sz="1900" i="1" dirty="0">
                <a:latin typeface="Constantia" panose="02030602050306030303" pitchFamily="18" charset="0"/>
              </a:rPr>
              <a:t> </a:t>
            </a:r>
            <a:r>
              <a:rPr lang="el-GR" sz="1900" i="1" dirty="0" err="1">
                <a:latin typeface="Constantia" panose="02030602050306030303" pitchFamily="18" charset="0"/>
              </a:rPr>
              <a:t>αὐτῷ</a:t>
            </a:r>
            <a:r>
              <a:rPr lang="el-GR" sz="1900" i="1" dirty="0">
                <a:latin typeface="Constantia" panose="02030602050306030303" pitchFamily="18" charset="0"/>
              </a:rPr>
              <a:t> φαντάζεται</a:t>
            </a:r>
            <a:r>
              <a:rPr lang="el-GR" sz="1900" dirty="0">
                <a:latin typeface="Constantia" panose="02030602050306030303" pitchFamily="18" charset="0"/>
              </a:rPr>
              <a:t>». Η εξέλιξη της τραγωδίας θα γινόταν στην Σκύρο και θα δραματοποιούταν η πρόσκλησης του Νεοπτόλεμου να πολεμήσει.</a:t>
            </a:r>
          </a:p>
          <a:p>
            <a:pPr lvl="0"/>
            <a:r>
              <a:rPr lang="el-GR" sz="1900" b="1" i="1" dirty="0" err="1">
                <a:latin typeface="Constantia" panose="02030602050306030303" pitchFamily="18" charset="0"/>
              </a:rPr>
              <a:t>Εὐρύπυλος</a:t>
            </a:r>
            <a:r>
              <a:rPr lang="el-GR" sz="1900" b="1" i="1" dirty="0">
                <a:latin typeface="Constantia" panose="02030602050306030303" pitchFamily="18" charset="0"/>
              </a:rPr>
              <a:t>: </a:t>
            </a:r>
            <a:r>
              <a:rPr lang="el-GR" sz="1900" dirty="0">
                <a:latin typeface="Constantia" panose="02030602050306030303" pitchFamily="18" charset="0"/>
              </a:rPr>
              <a:t>ο γιος του </a:t>
            </a:r>
            <a:r>
              <a:rPr lang="el-GR" sz="1900" dirty="0" err="1">
                <a:latin typeface="Constantia" panose="02030602050306030303" pitchFamily="18" charset="0"/>
              </a:rPr>
              <a:t>Τήλεφου</a:t>
            </a:r>
            <a:r>
              <a:rPr lang="el-GR" sz="1900" dirty="0">
                <a:latin typeface="Constantia" panose="02030602050306030303" pitchFamily="18" charset="0"/>
              </a:rPr>
              <a:t>, βασιλιά της </a:t>
            </a:r>
            <a:r>
              <a:rPr lang="el-GR" sz="1900" dirty="0" err="1">
                <a:latin typeface="Constantia" panose="02030602050306030303" pitchFamily="18" charset="0"/>
              </a:rPr>
              <a:t>Μυσίας</a:t>
            </a:r>
            <a:r>
              <a:rPr lang="el-GR" sz="1900" dirty="0">
                <a:latin typeface="Constantia" panose="02030602050306030303" pitchFamily="18" charset="0"/>
              </a:rPr>
              <a:t>, έρχεται ως βοηθός των Τρώων αριστεύει και φονεύεται στο τέλος από τον Νεοπτόλεμο.</a:t>
            </a: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124</a:t>
            </a:fld>
            <a:endParaRPr/>
          </a:p>
        </p:txBody>
      </p:sp>
    </p:spTree>
    <p:extLst>
      <p:ext uri="{BB962C8B-B14F-4D97-AF65-F5344CB8AC3E}">
        <p14:creationId xmlns:p14="http://schemas.microsoft.com/office/powerpoint/2010/main" val="5352222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b="1" i="1" dirty="0">
                <a:latin typeface="Constantia" panose="02030602050306030303" pitchFamily="18" charset="0"/>
              </a:rPr>
              <a:t>Πτωχεία</a:t>
            </a:r>
            <a:r>
              <a:rPr lang="el-GR" sz="1800" dirty="0">
                <a:latin typeface="Constantia" panose="02030602050306030303" pitchFamily="18" charset="0"/>
              </a:rPr>
              <a:t>: η </a:t>
            </a:r>
            <a:r>
              <a:rPr lang="el-GR" sz="1800" dirty="0" err="1">
                <a:latin typeface="Constantia" panose="02030602050306030303" pitchFamily="18" charset="0"/>
              </a:rPr>
              <a:t>αυτοκακοποίηση</a:t>
            </a:r>
            <a:r>
              <a:rPr lang="el-GR" sz="1800" dirty="0">
                <a:latin typeface="Constantia" panose="02030602050306030303" pitchFamily="18" charset="0"/>
              </a:rPr>
              <a:t> του Οδυσσέα και η μεταμόρφωσή του σε επαίτη για να εισχωρήσει ως κατάσκοπος στην Τροία. Μόνο η Ελένη τον αναγνωρίζει αλλά δεν τον προδίδει, τον βοηθά να βγει από τα τείχη.</a:t>
            </a:r>
          </a:p>
          <a:p>
            <a:pPr lvl="0"/>
            <a:r>
              <a:rPr lang="el-GR" sz="1800" b="1" i="1" dirty="0" err="1">
                <a:latin typeface="Constantia" panose="02030602050306030303" pitchFamily="18" charset="0"/>
              </a:rPr>
              <a:t>Λάκαιναι</a:t>
            </a:r>
            <a:r>
              <a:rPr lang="el-GR" sz="1800" dirty="0">
                <a:latin typeface="Constantia" panose="02030602050306030303" pitchFamily="18" charset="0"/>
              </a:rPr>
              <a:t>: τραγωδία του Σοφοκλή με χορό που αποτελείται από τις θεράπαινες της Ελένης από την Σπάρτη, τις οποίες απήγαγε ο Πάρης μαζί με την Ελένη και έφερε στην Τροία. Πραγματευόταν την κλοπή του Παλλαδίου από τον Οδυσσέα και τον Διομήδη και του ιερού ξόανου της Αθηνάς από την Τροία στην οποία βοήθησε η Ελένη.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125</a:t>
            </a:fld>
            <a:endParaRPr/>
          </a:p>
        </p:txBody>
      </p:sp>
    </p:spTree>
    <p:extLst>
      <p:ext uri="{BB962C8B-B14F-4D97-AF65-F5344CB8AC3E}">
        <p14:creationId xmlns:p14="http://schemas.microsoft.com/office/powerpoint/2010/main" val="33003798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b="1" i="1" dirty="0" err="1">
                <a:latin typeface="Constantia" panose="02030602050306030303" pitchFamily="18" charset="0"/>
              </a:rPr>
              <a:t>Ἰλίου</a:t>
            </a:r>
            <a:r>
              <a:rPr lang="el-GR" sz="1800" b="1" i="1" dirty="0">
                <a:latin typeface="Constantia" panose="02030602050306030303" pitchFamily="18" charset="0"/>
              </a:rPr>
              <a:t> </a:t>
            </a:r>
            <a:r>
              <a:rPr lang="el-GR" sz="1800" b="1" i="1" dirty="0" err="1">
                <a:latin typeface="Constantia" panose="02030602050306030303" pitchFamily="18" charset="0"/>
              </a:rPr>
              <a:t>πέρσις</a:t>
            </a:r>
            <a:r>
              <a:rPr lang="el-GR" sz="1800" b="1" i="1" dirty="0">
                <a:latin typeface="Constantia" panose="02030602050306030303" pitchFamily="18" charset="0"/>
              </a:rPr>
              <a:t> </a:t>
            </a:r>
            <a:r>
              <a:rPr lang="el-GR" sz="1800" dirty="0">
                <a:latin typeface="Constantia" panose="02030602050306030303" pitchFamily="18" charset="0"/>
              </a:rPr>
              <a:t>: Το τι από τα πολλά γεγονότα της αλώσεως θα περιείχε (αν ο Αριστοτέλης όντως το ανέφερε ως θέμα τραγωδίας) είναι άγνωστο.</a:t>
            </a:r>
          </a:p>
          <a:p>
            <a:r>
              <a:rPr lang="el-GR" sz="1800" b="1" i="1" dirty="0" err="1">
                <a:latin typeface="Constantia" panose="02030602050306030303" pitchFamily="18" charset="0"/>
              </a:rPr>
              <a:t>ἀπόπλους</a:t>
            </a:r>
            <a:r>
              <a:rPr lang="el-GR" sz="1800" b="1" i="1" dirty="0">
                <a:latin typeface="Constantia" panose="02030602050306030303" pitchFamily="18" charset="0"/>
              </a:rPr>
              <a:t> </a:t>
            </a:r>
            <a:r>
              <a:rPr lang="el-GR" sz="1800" dirty="0">
                <a:latin typeface="Constantia" panose="02030602050306030303" pitchFamily="18" charset="0"/>
              </a:rPr>
              <a:t>: για να διατηρήσουν την χρονολογική σειρά, μερικοί υποστηρίζουν ότι αναφέρεται στην προσποιητή φυγή του στόλου των Ελλήνων στην Τένεδο, το οποίο δεν είναι ιδιαίτερα πιθανό. Άλλοι υποστηρίζουν ότι αναφέρεται στη φυγή του Αινεία. Ζήτημα είναι αν περιγραφόταν ο απόπλους των Ελλήνων και η απαραίτητη προϋπόθεση – η θυσία της Πολυξένης.</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126</a:t>
            </a:fld>
            <a:endParaRPr/>
          </a:p>
        </p:txBody>
      </p:sp>
    </p:spTree>
    <p:extLst>
      <p:ext uri="{BB962C8B-B14F-4D97-AF65-F5344CB8AC3E}">
        <p14:creationId xmlns:p14="http://schemas.microsoft.com/office/powerpoint/2010/main" val="27840601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b="1" i="1" dirty="0" err="1">
                <a:latin typeface="Constantia" panose="02030602050306030303" pitchFamily="18" charset="0"/>
              </a:rPr>
              <a:t>Σίνων</a:t>
            </a:r>
            <a:r>
              <a:rPr lang="el-GR" sz="1800" dirty="0">
                <a:latin typeface="Constantia" panose="02030602050306030303" pitchFamily="18" charset="0"/>
              </a:rPr>
              <a:t>: Το </a:t>
            </a:r>
            <a:r>
              <a:rPr lang="el-GR" sz="1800" dirty="0" err="1">
                <a:latin typeface="Constantia" panose="02030602050306030303" pitchFamily="18" charset="0"/>
              </a:rPr>
              <a:t>Σίνωνα</a:t>
            </a:r>
            <a:r>
              <a:rPr lang="el-GR" sz="1800" dirty="0">
                <a:latin typeface="Constantia" panose="02030602050306030303" pitchFamily="18" charset="0"/>
              </a:rPr>
              <a:t> άφησαν οι Έλληνες αποπλέοντες στην Τένεδο για να πείσει τους Τρώες να εισαγάγουν στην πόλη το Δούρειο Ίππο. Αυτόν τον τίτλο είχε τραγωδία του Σοφοκλή.</a:t>
            </a:r>
          </a:p>
          <a:p>
            <a:pPr lvl="0"/>
            <a:r>
              <a:rPr lang="el-GR" sz="1800" b="1" i="1" dirty="0" err="1">
                <a:latin typeface="Constantia" panose="02030602050306030303" pitchFamily="18" charset="0"/>
              </a:rPr>
              <a:t>Τρῳάδες</a:t>
            </a:r>
            <a:r>
              <a:rPr lang="el-GR" sz="1800" dirty="0">
                <a:latin typeface="Constantia" panose="02030602050306030303" pitchFamily="18" charset="0"/>
              </a:rPr>
              <a:t> : όπως γνωρίζουμε την τραγωδία από τον Ευριπίδη.</a:t>
            </a:r>
          </a:p>
          <a:p>
            <a:pPr lvl="0"/>
            <a:r>
              <a:rPr lang="el-GR" sz="1800" dirty="0">
                <a:latin typeface="Constantia" panose="02030602050306030303" pitchFamily="18" charset="0"/>
              </a:rPr>
              <a:t>Το υλικό που υποδεικνύεται από αυτούς τους τίτλους αντιστοιχεί σε θέματα και της </a:t>
            </a:r>
            <a:r>
              <a:rPr lang="el-GR" sz="1800" i="1" dirty="0">
                <a:latin typeface="Constantia" panose="02030602050306030303" pitchFamily="18" charset="0"/>
              </a:rPr>
              <a:t>Μικρής </a:t>
            </a:r>
            <a:r>
              <a:rPr lang="el-GR" sz="1800" i="1" dirty="0" err="1">
                <a:latin typeface="Constantia" panose="02030602050306030303" pitchFamily="18" charset="0"/>
              </a:rPr>
              <a:t>Ιλιάδος</a:t>
            </a:r>
            <a:r>
              <a:rPr lang="el-GR" sz="1800" i="1" dirty="0">
                <a:latin typeface="Constantia" panose="02030602050306030303" pitchFamily="18" charset="0"/>
              </a:rPr>
              <a:t> </a:t>
            </a:r>
            <a:r>
              <a:rPr lang="el-GR" sz="1800" dirty="0">
                <a:latin typeface="Constantia" panose="02030602050306030303" pitchFamily="18" charset="0"/>
              </a:rPr>
              <a:t>και της </a:t>
            </a:r>
            <a:r>
              <a:rPr lang="el-GR" sz="1800" i="1" dirty="0">
                <a:latin typeface="Constantia" panose="02030602050306030303" pitchFamily="18" charset="0"/>
              </a:rPr>
              <a:t>Ιλίου </a:t>
            </a:r>
            <a:r>
              <a:rPr lang="el-GR" sz="1800" i="1" dirty="0" err="1">
                <a:latin typeface="Constantia" panose="02030602050306030303" pitchFamily="18" charset="0"/>
              </a:rPr>
              <a:t>Πέρσιδος</a:t>
            </a:r>
            <a:r>
              <a:rPr lang="el-GR" sz="1800" i="1" dirty="0">
                <a:latin typeface="Constantia" panose="02030602050306030303" pitchFamily="18" charset="0"/>
              </a:rPr>
              <a:t> </a:t>
            </a:r>
            <a:r>
              <a:rPr lang="el-GR" sz="1800" dirty="0">
                <a:latin typeface="Constantia" panose="02030602050306030303" pitchFamily="18" charset="0"/>
              </a:rPr>
              <a:t>όπως αυτές βρίσκονται στην περίληψη του Επικού Κύκλου από τον </a:t>
            </a:r>
            <a:r>
              <a:rPr lang="el-GR" sz="1800" dirty="0" err="1">
                <a:latin typeface="Constantia" panose="02030602050306030303" pitchFamily="18" charset="0"/>
              </a:rPr>
              <a:t>Πρόκλο</a:t>
            </a:r>
            <a:r>
              <a:rPr lang="el-GR" sz="1800" dirty="0">
                <a:latin typeface="Constantia" panose="02030602050306030303" pitchFamily="18" charset="0"/>
              </a:rPr>
              <a:t>.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127</a:t>
            </a:fld>
            <a:endParaRPr/>
          </a:p>
        </p:txBody>
      </p:sp>
    </p:spTree>
    <p:extLst>
      <p:ext uri="{BB962C8B-B14F-4D97-AF65-F5344CB8AC3E}">
        <p14:creationId xmlns:p14="http://schemas.microsoft.com/office/powerpoint/2010/main" val="3696414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351374"/>
            <a:ext cx="6681971" cy="3072751"/>
          </a:xfrm>
          <a:prstGeom prst="rect">
            <a:avLst/>
          </a:prstGeom>
        </p:spPr>
        <p:txBody>
          <a:bodyPr spcFirstLastPara="1" wrap="square" lIns="91425" tIns="91425" rIns="91425" bIns="91425" anchor="t" anchorCtr="0">
            <a:noAutofit/>
          </a:bodyPr>
          <a:lstStyle/>
          <a:p>
            <a:pPr lvl="0"/>
            <a:r>
              <a:rPr lang="el-GR" sz="1900" dirty="0">
                <a:latin typeface="Constantia" panose="02030602050306030303" pitchFamily="18" charset="0"/>
              </a:rPr>
              <a:t>Αυτό το χωρίο θα συμφωνούσε με άλλες αποδείξεις, που έχουν ήδη παρουσιαστεί, ότι η </a:t>
            </a:r>
            <a:r>
              <a:rPr lang="el-GR" sz="1900" i="1" dirty="0">
                <a:latin typeface="Constantia" panose="02030602050306030303" pitchFamily="18" charset="0"/>
              </a:rPr>
              <a:t>Μικρά </a:t>
            </a:r>
            <a:r>
              <a:rPr lang="el-GR" sz="1900" i="1" dirty="0" err="1">
                <a:latin typeface="Constantia" panose="02030602050306030303" pitchFamily="18" charset="0"/>
              </a:rPr>
              <a:t>Ιλιάς</a:t>
            </a:r>
            <a:r>
              <a:rPr lang="el-GR" sz="1900" i="1" dirty="0">
                <a:latin typeface="Constantia" panose="02030602050306030303" pitchFamily="18" charset="0"/>
              </a:rPr>
              <a:t> </a:t>
            </a:r>
            <a:r>
              <a:rPr lang="el-GR" sz="1900" dirty="0">
                <a:latin typeface="Constantia" panose="02030602050306030303" pitchFamily="18" charset="0"/>
              </a:rPr>
              <a:t>αφηγείτο την πτώση της Τροίας. </a:t>
            </a:r>
            <a:endParaRPr lang="en-US" sz="1900" dirty="0">
              <a:latin typeface="Constantia" panose="02030602050306030303" pitchFamily="18" charset="0"/>
            </a:endParaRPr>
          </a:p>
          <a:p>
            <a:pPr lvl="0"/>
            <a:r>
              <a:rPr lang="el-GR" sz="1900" dirty="0">
                <a:latin typeface="Constantia" panose="02030602050306030303" pitchFamily="18" charset="0"/>
              </a:rPr>
              <a:t>Ωστόσο η απαρίθμηση των τίτλων στον Αριστοτέλη είναι πολύ περίεργη και συχνά θεωρείται παρεμβολή.</a:t>
            </a:r>
          </a:p>
          <a:p>
            <a:pPr lvl="0"/>
            <a:r>
              <a:rPr lang="el-GR" sz="1900" dirty="0">
                <a:latin typeface="Constantia" panose="02030602050306030303" pitchFamily="18" charset="0"/>
              </a:rPr>
              <a:t>Ο </a:t>
            </a:r>
            <a:r>
              <a:rPr lang="en-US" sz="1900" dirty="0">
                <a:latin typeface="Constantia" panose="02030602050306030303" pitchFamily="18" charset="0"/>
              </a:rPr>
              <a:t>Burgess</a:t>
            </a:r>
            <a:r>
              <a:rPr lang="el-GR" sz="1900" dirty="0">
                <a:latin typeface="Constantia" panose="02030602050306030303" pitchFamily="18" charset="0"/>
              </a:rPr>
              <a:t> κρατά μια  επιφυλακτική στάση για αυτό το θέμα αλλά αναφέρει ότι το να αγνοήσει αυτή την απαρίθμηση δεν αμφισβητεί αυτό που συμπέρανε πρωτύτερα, ότι δηλαδή η </a:t>
            </a:r>
            <a:r>
              <a:rPr lang="el-GR" sz="1900" i="1" dirty="0">
                <a:latin typeface="Constantia" panose="02030602050306030303" pitchFamily="18" charset="0"/>
              </a:rPr>
              <a:t>Μικρά </a:t>
            </a:r>
            <a:r>
              <a:rPr lang="el-GR" sz="1900" i="1" dirty="0" err="1">
                <a:latin typeface="Constantia" panose="02030602050306030303" pitchFamily="18" charset="0"/>
              </a:rPr>
              <a:t>Ιλιάς</a:t>
            </a:r>
            <a:r>
              <a:rPr lang="el-GR" sz="1900" i="1" dirty="0">
                <a:latin typeface="Constantia" panose="02030602050306030303" pitchFamily="18" charset="0"/>
              </a:rPr>
              <a:t> </a:t>
            </a:r>
            <a:r>
              <a:rPr lang="el-GR" sz="1900" dirty="0">
                <a:latin typeface="Constantia" panose="02030602050306030303" pitchFamily="18" charset="0"/>
              </a:rPr>
              <a:t>αφηγούταν την πτώση της Τροίας. </a:t>
            </a: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128</a:t>
            </a:fld>
            <a:endParaRPr/>
          </a:p>
        </p:txBody>
      </p:sp>
    </p:spTree>
    <p:extLst>
      <p:ext uri="{BB962C8B-B14F-4D97-AF65-F5344CB8AC3E}">
        <p14:creationId xmlns:p14="http://schemas.microsoft.com/office/powerpoint/2010/main" val="25504426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Η απαρίθμηση αυτή, μας επιτρέπει να συνεχίσουμε περαιτέρω την έρευνά μας για την έκταση της </a:t>
            </a:r>
            <a:r>
              <a:rPr lang="el-GR" sz="1800" i="1" dirty="0">
                <a:latin typeface="Constantia" panose="02030602050306030303" pitchFamily="18" charset="0"/>
              </a:rPr>
              <a:t>Μικράς </a:t>
            </a:r>
            <a:r>
              <a:rPr lang="el-GR" sz="1800" i="1" dirty="0" err="1">
                <a:latin typeface="Constantia" panose="02030602050306030303" pitchFamily="18" charset="0"/>
              </a:rPr>
              <a:t>Ιλιάδος</a:t>
            </a:r>
            <a:r>
              <a:rPr lang="el-GR" sz="1800" dirty="0">
                <a:latin typeface="Constantia" panose="02030602050306030303" pitchFamily="18" charset="0"/>
              </a:rPr>
              <a:t>.</a:t>
            </a:r>
          </a:p>
          <a:p>
            <a:pPr lvl="0"/>
            <a:r>
              <a:rPr lang="el-GR" sz="1800" dirty="0">
                <a:latin typeface="Constantia" panose="02030602050306030303" pitchFamily="18" charset="0"/>
              </a:rPr>
              <a:t>Αν προέρχεται από τον Αριστοτέλη, αυτό θα επιβεβαίωνε ότι το ποίημα ξεκινούσε εκεί που παραδίδει ο </a:t>
            </a:r>
            <a:r>
              <a:rPr lang="el-GR" sz="1800" dirty="0" err="1">
                <a:latin typeface="Constantia" panose="02030602050306030303" pitchFamily="18" charset="0"/>
              </a:rPr>
              <a:t>Πρόκλος</a:t>
            </a:r>
            <a:r>
              <a:rPr lang="el-GR" sz="1800" dirty="0">
                <a:latin typeface="Constantia" panose="02030602050306030303" pitchFamily="18" charset="0"/>
              </a:rPr>
              <a:t> ότι ξεκινούσε. </a:t>
            </a:r>
          </a:p>
          <a:p>
            <a:r>
              <a:rPr lang="el-GR" sz="1800" dirty="0">
                <a:latin typeface="Constantia" panose="02030602050306030303" pitchFamily="18" charset="0"/>
              </a:rPr>
              <a:t>Θα αναρωτιόμασταν  όμως αν η προηγούμενη καθιερωμένη μορφή της </a:t>
            </a:r>
            <a:r>
              <a:rPr lang="el-GR" sz="1800" i="1" dirty="0">
                <a:latin typeface="Constantia" panose="02030602050306030303" pitchFamily="18" charset="0"/>
              </a:rPr>
              <a:t>Μικράς </a:t>
            </a:r>
            <a:r>
              <a:rPr lang="el-GR" sz="1800" i="1" dirty="0" err="1">
                <a:latin typeface="Constantia" panose="02030602050306030303" pitchFamily="18" charset="0"/>
              </a:rPr>
              <a:t>Ιλιάδος</a:t>
            </a:r>
            <a:r>
              <a:rPr lang="el-GR" sz="1800" i="1" dirty="0">
                <a:latin typeface="Constantia" panose="02030602050306030303" pitchFamily="18" charset="0"/>
              </a:rPr>
              <a:t> </a:t>
            </a:r>
            <a:r>
              <a:rPr lang="el-GR" sz="1800" dirty="0">
                <a:latin typeface="Constantia" panose="02030602050306030303" pitchFamily="18" charset="0"/>
              </a:rPr>
              <a:t>είχε διαφορετική αρχή από αυτή που αναφέρει ο </a:t>
            </a:r>
            <a:r>
              <a:rPr lang="el-GR" sz="1800" dirty="0" err="1">
                <a:latin typeface="Constantia" panose="02030602050306030303" pitchFamily="18" charset="0"/>
              </a:rPr>
              <a:t>Πρόκλος</a:t>
            </a:r>
            <a:r>
              <a:rPr lang="el-GR" sz="1800" dirty="0">
                <a:latin typeface="Constantia" panose="02030602050306030303" pitchFamily="18" charset="0"/>
              </a:rPr>
              <a:t>.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129</a:t>
            </a:fld>
            <a:endParaRPr/>
          </a:p>
        </p:txBody>
      </p:sp>
    </p:spTree>
    <p:extLst>
      <p:ext uri="{BB962C8B-B14F-4D97-AF65-F5344CB8AC3E}">
        <p14:creationId xmlns:p14="http://schemas.microsoft.com/office/powerpoint/2010/main" val="429073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351479"/>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Η μετά- Μυκηναϊκή περίοδος δεν ήταν ποτέ μία «σκοτεινή εποχή»</a:t>
            </a:r>
          </a:p>
          <a:p>
            <a:r>
              <a:rPr lang="el-GR" sz="2000" dirty="0">
                <a:latin typeface="Constantia" panose="02030602050306030303" pitchFamily="18" charset="0"/>
              </a:rPr>
              <a:t>Ούτε ο 8</a:t>
            </a:r>
            <a:r>
              <a:rPr lang="el-GR" sz="2000" baseline="30000" dirty="0">
                <a:latin typeface="Constantia" panose="02030602050306030303" pitchFamily="18" charset="0"/>
              </a:rPr>
              <a:t>ος</a:t>
            </a:r>
            <a:r>
              <a:rPr lang="el-GR" sz="2000" dirty="0">
                <a:latin typeface="Constantia" panose="02030602050306030303" pitchFamily="18" charset="0"/>
              </a:rPr>
              <a:t> αιώνας ήταν μία ελληνική αναγέννηση. Υπερβολικοί όροι που χρησιμοποιούνται από μερικούς κλασικούς φιλολόγους. </a:t>
            </a:r>
          </a:p>
          <a:p>
            <a:r>
              <a:rPr lang="el-GR" sz="2000" dirty="0">
                <a:latin typeface="Constantia" panose="02030602050306030303" pitchFamily="18" charset="0"/>
              </a:rPr>
              <a:t>Κάποια συνέχεια του Ελληνικού πολιτισμού υπήρξε από την  εποχή του Χαλκού έως την εποχή του Σιδήρου.</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9711493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Ένα απόσπασμα που αποδίδεται στην </a:t>
            </a:r>
            <a:r>
              <a:rPr lang="el-GR" sz="2000" i="1" dirty="0">
                <a:latin typeface="Constantia" panose="02030602050306030303" pitchFamily="18" charset="0"/>
              </a:rPr>
              <a:t>Μικρά </a:t>
            </a:r>
            <a:r>
              <a:rPr lang="el-GR" sz="2000" i="1" dirty="0" err="1">
                <a:latin typeface="Constantia" panose="02030602050306030303" pitchFamily="18" charset="0"/>
              </a:rPr>
              <a:t>Ιλιάδα</a:t>
            </a:r>
            <a:r>
              <a:rPr lang="el-GR" sz="2000" dirty="0">
                <a:latin typeface="Constantia" panose="02030602050306030303" pitchFamily="18" charset="0"/>
              </a:rPr>
              <a:t> αναφέρει ότι ο Αχιλλέας στάλθηκε στην Σκύρο ύστερα από την συνάντησή του με τον </a:t>
            </a:r>
            <a:r>
              <a:rPr lang="el-GR" sz="2000" dirty="0" err="1">
                <a:latin typeface="Constantia" panose="02030602050306030303" pitchFamily="18" charset="0"/>
              </a:rPr>
              <a:t>Τήλεφο</a:t>
            </a:r>
            <a:r>
              <a:rPr lang="el-GR" sz="2000" dirty="0">
                <a:latin typeface="Constantia" panose="02030602050306030303" pitchFamily="18" charset="0"/>
              </a:rPr>
              <a:t>, ένα γεγονός από τα πρώιμα χρόνια του πολέμου, το οποίο κανονικά δεν θα είχε θέση στη </a:t>
            </a:r>
            <a:r>
              <a:rPr lang="el-GR" sz="2000" i="1" dirty="0">
                <a:latin typeface="Constantia" panose="02030602050306030303" pitchFamily="18" charset="0"/>
              </a:rPr>
              <a:t>Μικρά </a:t>
            </a:r>
            <a:r>
              <a:rPr lang="el-GR" sz="2000" i="1" dirty="0" err="1">
                <a:latin typeface="Constantia" panose="02030602050306030303" pitchFamily="18" charset="0"/>
              </a:rPr>
              <a:t>Ιλιάδα</a:t>
            </a:r>
            <a:r>
              <a:rPr lang="el-GR" sz="2000" i="1" dirty="0">
                <a:latin typeface="Constantia" panose="02030602050306030303" pitchFamily="18" charset="0"/>
              </a:rPr>
              <a:t> </a:t>
            </a:r>
            <a:r>
              <a:rPr lang="el-GR" sz="2000" dirty="0">
                <a:latin typeface="Constantia" panose="02030602050306030303" pitchFamily="18" charset="0"/>
              </a:rPr>
              <a:t>αν αυτή δεν αφηγείτο όλο τον Τρωικό πόλεμο. </a:t>
            </a:r>
          </a:p>
          <a:p>
            <a:pPr lvl="0"/>
            <a:r>
              <a:rPr lang="el-GR" sz="2000" i="1" dirty="0" err="1">
                <a:latin typeface="Constantia" panose="02030602050306030303" pitchFamily="18" charset="0"/>
              </a:rPr>
              <a:t>Πηλεΐδην</a:t>
            </a:r>
            <a:r>
              <a:rPr lang="el-GR" sz="2000" i="1" dirty="0">
                <a:latin typeface="Constantia" panose="02030602050306030303" pitchFamily="18" charset="0"/>
              </a:rPr>
              <a:t> δ' </a:t>
            </a:r>
            <a:r>
              <a:rPr lang="el-GR" sz="2000" i="1" dirty="0" err="1">
                <a:latin typeface="Constantia" panose="02030602050306030303" pitchFamily="18" charset="0"/>
              </a:rPr>
              <a:t>Ἀχιλῆα</a:t>
            </a:r>
            <a:r>
              <a:rPr lang="el-GR" sz="2000" i="1" dirty="0">
                <a:latin typeface="Constantia" panose="02030602050306030303" pitchFamily="18" charset="0"/>
              </a:rPr>
              <a:t> φέρε </a:t>
            </a:r>
            <a:r>
              <a:rPr lang="el-GR" sz="2000" i="1" dirty="0" err="1">
                <a:latin typeface="Constantia" panose="02030602050306030303" pitchFamily="18" charset="0"/>
              </a:rPr>
              <a:t>Σκῦρόνδε</a:t>
            </a:r>
            <a:r>
              <a:rPr lang="el-GR" sz="2000" i="1" dirty="0">
                <a:latin typeface="Constantia" panose="02030602050306030303" pitchFamily="18" charset="0"/>
              </a:rPr>
              <a:t> θύελλα, </a:t>
            </a:r>
            <a:br>
              <a:rPr lang="el-GR" sz="2000" i="1" dirty="0">
                <a:latin typeface="Constantia" panose="02030602050306030303" pitchFamily="18" charset="0"/>
              </a:rPr>
            </a:br>
            <a:r>
              <a:rPr lang="el-GR" sz="2000" i="1" dirty="0" err="1">
                <a:latin typeface="Constantia" panose="02030602050306030303" pitchFamily="18" charset="0"/>
              </a:rPr>
              <a:t>ἔνθ</a:t>
            </a:r>
            <a:r>
              <a:rPr lang="el-GR" sz="2000" i="1" dirty="0">
                <a:latin typeface="Constantia" panose="02030602050306030303" pitchFamily="18" charset="0"/>
              </a:rPr>
              <a:t>' ὅ γ' </a:t>
            </a:r>
            <a:r>
              <a:rPr lang="el-GR" sz="2000" i="1" dirty="0" err="1">
                <a:latin typeface="Constantia" panose="02030602050306030303" pitchFamily="18" charset="0"/>
              </a:rPr>
              <a:t>ἐς</a:t>
            </a:r>
            <a:r>
              <a:rPr lang="el-GR" sz="2000" i="1" dirty="0">
                <a:latin typeface="Constantia" panose="02030602050306030303" pitchFamily="18" charset="0"/>
              </a:rPr>
              <a:t> </a:t>
            </a:r>
            <a:r>
              <a:rPr lang="el-GR" sz="2000" i="1" dirty="0" err="1">
                <a:latin typeface="Constantia" panose="02030602050306030303" pitchFamily="18" charset="0"/>
              </a:rPr>
              <a:t>ἀργαλέον</a:t>
            </a:r>
            <a:r>
              <a:rPr lang="el-GR" sz="2000" i="1" dirty="0">
                <a:latin typeface="Constantia" panose="02030602050306030303" pitchFamily="18" charset="0"/>
              </a:rPr>
              <a:t> </a:t>
            </a:r>
            <a:r>
              <a:rPr lang="el-GR" sz="2000" i="1" dirty="0" err="1">
                <a:latin typeface="Constantia" panose="02030602050306030303" pitchFamily="18" charset="0"/>
              </a:rPr>
              <a:t>λιμέν</a:t>
            </a:r>
            <a:r>
              <a:rPr lang="el-GR" sz="2000" i="1" dirty="0">
                <a:latin typeface="Constantia" panose="02030602050306030303" pitchFamily="18" charset="0"/>
              </a:rPr>
              <a:t>' </a:t>
            </a:r>
            <a:r>
              <a:rPr lang="el-GR" sz="2000" i="1" dirty="0" err="1">
                <a:latin typeface="Constantia" panose="02030602050306030303" pitchFamily="18" charset="0"/>
              </a:rPr>
              <a:t>ἵκετο</a:t>
            </a:r>
            <a:r>
              <a:rPr lang="el-GR" sz="2000" i="1" dirty="0">
                <a:latin typeface="Constantia" panose="02030602050306030303" pitchFamily="18" charset="0"/>
              </a:rPr>
              <a:t> </a:t>
            </a:r>
            <a:r>
              <a:rPr lang="el-GR" sz="2000" i="1" dirty="0" err="1">
                <a:latin typeface="Constantia" panose="02030602050306030303" pitchFamily="18" charset="0"/>
              </a:rPr>
              <a:t>νυκτὸς</a:t>
            </a:r>
            <a:r>
              <a:rPr lang="el-GR" sz="2000" i="1" dirty="0">
                <a:latin typeface="Constantia" panose="02030602050306030303" pitchFamily="18" charset="0"/>
              </a:rPr>
              <a:t> </a:t>
            </a:r>
            <a:r>
              <a:rPr lang="el-GR" sz="2000" i="1" dirty="0" err="1">
                <a:latin typeface="Constantia" panose="02030602050306030303" pitchFamily="18" charset="0"/>
              </a:rPr>
              <a:t>ἐκείνης</a:t>
            </a:r>
            <a:r>
              <a:rPr lang="el-GR" sz="2000" i="1" dirty="0">
                <a:latin typeface="Constantia" panose="02030602050306030303" pitchFamily="18" charset="0"/>
              </a:rPr>
              <a:t>.   </a:t>
            </a:r>
            <a:endParaRPr lang="el-GR" sz="2000" dirty="0">
              <a:latin typeface="Constantia" panose="02030602050306030303" pitchFamily="18" charset="0"/>
            </a:endParaRP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130</a:t>
            </a:fld>
            <a:endParaRPr/>
          </a:p>
        </p:txBody>
      </p:sp>
    </p:spTree>
    <p:extLst>
      <p:ext uri="{BB962C8B-B14F-4D97-AF65-F5344CB8AC3E}">
        <p14:creationId xmlns:p14="http://schemas.microsoft.com/office/powerpoint/2010/main" val="12381664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3513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Αυτό το απόσπασμα ωστόσο συχνά θεωρείται να είναι αναδρομικό χωρίο της </a:t>
            </a:r>
            <a:r>
              <a:rPr lang="el-GR" sz="1800" i="1" dirty="0">
                <a:latin typeface="Constantia" panose="02030602050306030303" pitchFamily="18" charset="0"/>
              </a:rPr>
              <a:t>Μικράς </a:t>
            </a:r>
            <a:r>
              <a:rPr lang="el-GR" sz="1800" i="1" dirty="0" err="1">
                <a:latin typeface="Constantia" panose="02030602050306030303" pitchFamily="18" charset="0"/>
              </a:rPr>
              <a:t>Ιλιάδος</a:t>
            </a:r>
            <a:r>
              <a:rPr lang="el-GR" sz="1800" i="1" dirty="0">
                <a:latin typeface="Constantia" panose="02030602050306030303" pitchFamily="18" charset="0"/>
              </a:rPr>
              <a:t> </a:t>
            </a:r>
            <a:r>
              <a:rPr lang="el-GR" sz="1800" dirty="0">
                <a:latin typeface="Constantia" panose="02030602050306030303" pitchFamily="18" charset="0"/>
              </a:rPr>
              <a:t> κατά το οποίο φέρνουν το Νεοπτόλεμο από τη Σκύρο. </a:t>
            </a:r>
          </a:p>
          <a:p>
            <a:pPr lvl="0"/>
            <a:r>
              <a:rPr lang="el-GR" sz="1800" dirty="0">
                <a:latin typeface="Constantia" panose="02030602050306030303" pitchFamily="18" charset="0"/>
              </a:rPr>
              <a:t>Αλλά αν αυτό το </a:t>
            </a:r>
            <a:r>
              <a:rPr lang="el-GR" sz="1800" dirty="0" err="1">
                <a:latin typeface="Constantia" panose="02030602050306030303" pitchFamily="18" charset="0"/>
              </a:rPr>
              <a:t>fragment</a:t>
            </a:r>
            <a:r>
              <a:rPr lang="el-GR" sz="1800" dirty="0">
                <a:latin typeface="Constantia" panose="02030602050306030303" pitchFamily="18" charset="0"/>
              </a:rPr>
              <a:t> δεν υποδηλώνει απαραίτητα ότι η </a:t>
            </a:r>
            <a:r>
              <a:rPr lang="el-GR" sz="1800" i="1" dirty="0">
                <a:latin typeface="Constantia" panose="02030602050306030303" pitchFamily="18" charset="0"/>
              </a:rPr>
              <a:t>Μικρά </a:t>
            </a:r>
            <a:r>
              <a:rPr lang="el-GR" sz="1800" i="1" dirty="0" err="1">
                <a:latin typeface="Constantia" panose="02030602050306030303" pitchFamily="18" charset="0"/>
              </a:rPr>
              <a:t>Ιλιάς</a:t>
            </a:r>
            <a:r>
              <a:rPr lang="el-GR" sz="1800" dirty="0">
                <a:latin typeface="Constantia" panose="02030602050306030303" pitchFamily="18" charset="0"/>
              </a:rPr>
              <a:t> αφηγείτο την αρχή του Τρωικού πολέμου, τότε κάποιο άλλο το κάνει. </a:t>
            </a:r>
          </a:p>
          <a:p>
            <a:pPr lvl="0"/>
            <a:r>
              <a:rPr lang="el-GR" sz="1800" dirty="0">
                <a:latin typeface="Constantia" panose="02030602050306030303" pitchFamily="18" charset="0"/>
              </a:rPr>
              <a:t>Ο </a:t>
            </a:r>
            <a:r>
              <a:rPr lang="el-GR" sz="1800" dirty="0" err="1">
                <a:latin typeface="Constantia" panose="02030602050306030303" pitchFamily="18" charset="0"/>
              </a:rPr>
              <a:t>ψευδοηροδότειος</a:t>
            </a:r>
            <a:r>
              <a:rPr lang="el-GR" sz="1800" dirty="0">
                <a:latin typeface="Constantia" panose="02030602050306030303" pitchFamily="18" charset="0"/>
              </a:rPr>
              <a:t> Ομηρικός βίος δηλώνει ότι η </a:t>
            </a:r>
            <a:r>
              <a:rPr lang="el-GR" sz="1800" i="1" dirty="0">
                <a:latin typeface="Constantia" panose="02030602050306030303" pitchFamily="18" charset="0"/>
              </a:rPr>
              <a:t>Μικρά </a:t>
            </a:r>
            <a:r>
              <a:rPr lang="el-GR" sz="1800" i="1" dirty="0" err="1">
                <a:latin typeface="Constantia" panose="02030602050306030303" pitchFamily="18" charset="0"/>
              </a:rPr>
              <a:t>Ιλιάς</a:t>
            </a:r>
            <a:r>
              <a:rPr lang="el-GR" sz="1800" i="1" dirty="0">
                <a:latin typeface="Constantia" panose="02030602050306030303" pitchFamily="18" charset="0"/>
              </a:rPr>
              <a:t> </a:t>
            </a:r>
            <a:r>
              <a:rPr lang="el-GR" sz="1800" dirty="0">
                <a:latin typeface="Constantia" panose="02030602050306030303" pitchFamily="18" charset="0"/>
              </a:rPr>
              <a:t>ξεκινούσε με τους στίχους: </a:t>
            </a:r>
          </a:p>
          <a:p>
            <a:r>
              <a:rPr lang="el-GR" sz="1800" i="1" dirty="0">
                <a:latin typeface="Constantia" panose="02030602050306030303" pitchFamily="18" charset="0"/>
              </a:rPr>
              <a:t> </a:t>
            </a:r>
            <a:r>
              <a:rPr lang="el-GR" sz="1800" i="1" dirty="0" err="1">
                <a:latin typeface="Constantia" panose="02030602050306030303" pitchFamily="18" charset="0"/>
              </a:rPr>
              <a:t>Ἴλιον</a:t>
            </a:r>
            <a:r>
              <a:rPr lang="el-GR" sz="1800" i="1" dirty="0">
                <a:latin typeface="Constantia" panose="02030602050306030303" pitchFamily="18" charset="0"/>
              </a:rPr>
              <a:t> </a:t>
            </a:r>
            <a:r>
              <a:rPr lang="el-GR" sz="1800" i="1" dirty="0" err="1">
                <a:latin typeface="Constantia" panose="02030602050306030303" pitchFamily="18" charset="0"/>
              </a:rPr>
              <a:t>ἀείδω</a:t>
            </a:r>
            <a:r>
              <a:rPr lang="el-GR" sz="1800" i="1" dirty="0">
                <a:latin typeface="Constantia" panose="02030602050306030303" pitchFamily="18" charset="0"/>
              </a:rPr>
              <a:t> </a:t>
            </a:r>
            <a:r>
              <a:rPr lang="el-GR" sz="1800" i="1" dirty="0" err="1">
                <a:latin typeface="Constantia" panose="02030602050306030303" pitchFamily="18" charset="0"/>
              </a:rPr>
              <a:t>καὶ</a:t>
            </a:r>
            <a:r>
              <a:rPr lang="el-GR" sz="1800" i="1" dirty="0">
                <a:latin typeface="Constantia" panose="02030602050306030303" pitchFamily="18" charset="0"/>
              </a:rPr>
              <a:t> </a:t>
            </a:r>
            <a:r>
              <a:rPr lang="el-GR" sz="1800" i="1" dirty="0" err="1">
                <a:latin typeface="Constantia" panose="02030602050306030303" pitchFamily="18" charset="0"/>
              </a:rPr>
              <a:t>Δαρδανίην</a:t>
            </a:r>
            <a:r>
              <a:rPr lang="el-GR" sz="1800" i="1" dirty="0">
                <a:latin typeface="Constantia" panose="02030602050306030303" pitchFamily="18" charset="0"/>
              </a:rPr>
              <a:t> </a:t>
            </a:r>
            <a:r>
              <a:rPr lang="el-GR" sz="1800" i="1" dirty="0" err="1">
                <a:latin typeface="Constantia" panose="02030602050306030303" pitchFamily="18" charset="0"/>
              </a:rPr>
              <a:t>ἐύπωλον</a:t>
            </a:r>
            <a:r>
              <a:rPr lang="el-GR" sz="1800" i="1" dirty="0">
                <a:latin typeface="Constantia" panose="02030602050306030303" pitchFamily="18" charset="0"/>
              </a:rPr>
              <a:t>,</a:t>
            </a:r>
            <a:r>
              <a:rPr lang="el-GR" sz="1800" dirty="0">
                <a:latin typeface="Constantia" panose="02030602050306030303" pitchFamily="18" charset="0"/>
              </a:rPr>
              <a:t> </a:t>
            </a:r>
            <a:r>
              <a:rPr lang="el-GR" sz="1800" i="1" dirty="0" err="1">
                <a:latin typeface="Constantia" panose="02030602050306030303" pitchFamily="18" charset="0"/>
              </a:rPr>
              <a:t>ἧς</a:t>
            </a:r>
            <a:r>
              <a:rPr lang="el-GR" sz="1800" i="1" dirty="0">
                <a:latin typeface="Constantia" panose="02030602050306030303" pitchFamily="18" charset="0"/>
              </a:rPr>
              <a:t> </a:t>
            </a:r>
            <a:r>
              <a:rPr lang="el-GR" sz="1800" i="1" dirty="0" err="1">
                <a:latin typeface="Constantia" panose="02030602050306030303" pitchFamily="18" charset="0"/>
              </a:rPr>
              <a:t>πέρι</a:t>
            </a:r>
            <a:r>
              <a:rPr lang="el-GR" sz="1800" i="1" dirty="0">
                <a:latin typeface="Constantia" panose="02030602050306030303" pitchFamily="18" charset="0"/>
              </a:rPr>
              <a:t> </a:t>
            </a:r>
            <a:r>
              <a:rPr lang="el-GR" sz="1800" i="1" dirty="0" err="1">
                <a:latin typeface="Constantia" panose="02030602050306030303" pitchFamily="18" charset="0"/>
              </a:rPr>
              <a:t>πόλλ</a:t>
            </a:r>
            <a:r>
              <a:rPr lang="el-GR" sz="1800" i="1" dirty="0">
                <a:latin typeface="Constantia" panose="02030602050306030303" pitchFamily="18" charset="0"/>
              </a:rPr>
              <a:t>' </a:t>
            </a:r>
            <a:r>
              <a:rPr lang="el-GR" sz="1800" i="1" dirty="0" err="1">
                <a:latin typeface="Constantia" panose="02030602050306030303" pitchFamily="18" charset="0"/>
              </a:rPr>
              <a:t>ἔπαθον</a:t>
            </a:r>
            <a:r>
              <a:rPr lang="el-GR" sz="1800" i="1" dirty="0">
                <a:latin typeface="Constantia" panose="02030602050306030303" pitchFamily="18" charset="0"/>
              </a:rPr>
              <a:t> Δαναοί, θεράποντες </a:t>
            </a:r>
            <a:r>
              <a:rPr lang="el-GR" sz="1800" i="1" dirty="0" err="1">
                <a:latin typeface="Constantia" panose="02030602050306030303" pitchFamily="18" charset="0"/>
              </a:rPr>
              <a:t>Ἄρηος</a:t>
            </a:r>
            <a:r>
              <a:rPr lang="el-GR" sz="1800" i="1" dirty="0">
                <a:latin typeface="Constantia" panose="02030602050306030303" pitchFamily="18" charset="0"/>
              </a:rPr>
              <a:t>.</a:t>
            </a:r>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131</a:t>
            </a:fld>
            <a:endParaRPr/>
          </a:p>
        </p:txBody>
      </p:sp>
    </p:spTree>
    <p:extLst>
      <p:ext uri="{BB962C8B-B14F-4D97-AF65-F5344CB8AC3E}">
        <p14:creationId xmlns:p14="http://schemas.microsoft.com/office/powerpoint/2010/main" val="28218818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Αυτό ίσως υποδεικνύει ότι θα γίνει αφήγηση ολόκληρου του πολέμου, ιδιαίτερα γιατί τονίζονται τα δεινά των Ελλήνων, όχι των Τρώων.  </a:t>
            </a:r>
          </a:p>
          <a:p>
            <a:pPr lvl="0"/>
            <a:r>
              <a:rPr lang="el-GR" sz="1800" dirty="0">
                <a:latin typeface="Constantia" panose="02030602050306030303" pitchFamily="18" charset="0"/>
              </a:rPr>
              <a:t>Μια τελευταία απόδειξη είναι ένας Ομηρικός </a:t>
            </a:r>
            <a:r>
              <a:rPr lang="el-GR" sz="1800" dirty="0" err="1">
                <a:latin typeface="Constantia" panose="02030602050306030303" pitchFamily="18" charset="0"/>
              </a:rPr>
              <a:t>μεγαρικός</a:t>
            </a:r>
            <a:r>
              <a:rPr lang="el-GR" sz="1800" dirty="0">
                <a:latin typeface="Constantia" panose="02030602050306030303" pitchFamily="18" charset="0"/>
              </a:rPr>
              <a:t> </a:t>
            </a:r>
            <a:r>
              <a:rPr lang="el-GR" sz="1800" dirty="0" err="1">
                <a:latin typeface="Constantia" panose="02030602050306030303" pitchFamily="18" charset="0"/>
              </a:rPr>
              <a:t>σκύφος</a:t>
            </a:r>
            <a:r>
              <a:rPr lang="el-GR" sz="1800" dirty="0">
                <a:latin typeface="Constantia" panose="02030602050306030303" pitchFamily="18" charset="0"/>
              </a:rPr>
              <a:t> (αγγείο με ανάγλυφη παράσταση) ο οποίος έχει μια παράσταση που φαίνεται να ανήκει στη </a:t>
            </a:r>
            <a:r>
              <a:rPr lang="el-GR" sz="1800" i="1" dirty="0">
                <a:latin typeface="Constantia" panose="02030602050306030303" pitchFamily="18" charset="0"/>
              </a:rPr>
              <a:t>Μικρά </a:t>
            </a:r>
            <a:r>
              <a:rPr lang="el-GR" sz="1800" i="1" dirty="0" err="1">
                <a:latin typeface="Constantia" panose="02030602050306030303" pitchFamily="18" charset="0"/>
              </a:rPr>
              <a:t>Ιλιάδα</a:t>
            </a:r>
            <a:r>
              <a:rPr lang="el-GR" sz="1800" dirty="0">
                <a:latin typeface="Constantia" panose="02030602050306030303" pitchFamily="18" charset="0"/>
              </a:rPr>
              <a:t>. </a:t>
            </a:r>
            <a:endParaRPr lang="en-US" sz="1800" dirty="0">
              <a:latin typeface="Constantia" panose="02030602050306030303" pitchFamily="18" charset="0"/>
            </a:endParaRPr>
          </a:p>
          <a:p>
            <a:pPr lvl="0"/>
            <a:r>
              <a:rPr lang="el-GR" sz="1800" dirty="0">
                <a:latin typeface="Constantia" panose="02030602050306030303" pitchFamily="18" charset="0"/>
              </a:rPr>
              <a:t>Η παράσταση παριστάνει τον Έκτορα, ο οποίος φυσικά πέθανε πολύ πριν την αρχή που αποδόθηκε στο ποίημα από τον </a:t>
            </a:r>
            <a:r>
              <a:rPr lang="el-GR" sz="1800" dirty="0" err="1">
                <a:latin typeface="Constantia" panose="02030602050306030303" pitchFamily="18" charset="0"/>
              </a:rPr>
              <a:t>Πρόκλο</a:t>
            </a:r>
            <a:r>
              <a:rPr lang="el-GR" sz="1800" dirty="0">
                <a:latin typeface="Constantia" panose="02030602050306030303" pitchFamily="18" charset="0"/>
              </a:rPr>
              <a:t>.</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132</a:t>
            </a:fld>
            <a:endParaRPr/>
          </a:p>
        </p:txBody>
      </p:sp>
    </p:spTree>
    <p:extLst>
      <p:ext uri="{BB962C8B-B14F-4D97-AF65-F5344CB8AC3E}">
        <p14:creationId xmlns:p14="http://schemas.microsoft.com/office/powerpoint/2010/main" val="23842792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Αυτή η απόδειξη δεν είναι πειστική, αλλά η</a:t>
            </a:r>
            <a:r>
              <a:rPr lang="el-GR" sz="2000" i="1" dirty="0">
                <a:latin typeface="Constantia" panose="02030602050306030303" pitchFamily="18" charset="0"/>
              </a:rPr>
              <a:t> Μικρά </a:t>
            </a:r>
            <a:r>
              <a:rPr lang="el-GR" sz="2000" i="1" dirty="0" err="1">
                <a:latin typeface="Constantia" panose="02030602050306030303" pitchFamily="18" charset="0"/>
              </a:rPr>
              <a:t>Ιλιάς</a:t>
            </a:r>
            <a:r>
              <a:rPr lang="el-GR" sz="2000" i="1" dirty="0">
                <a:latin typeface="Constantia" panose="02030602050306030303" pitchFamily="18" charset="0"/>
              </a:rPr>
              <a:t> </a:t>
            </a:r>
            <a:r>
              <a:rPr lang="el-GR" sz="2000" dirty="0">
                <a:latin typeface="Constantia" panose="02030602050306030303" pitchFamily="18" charset="0"/>
              </a:rPr>
              <a:t>μπορεί να περιλάμβανε την ιστορία όλου του Τρωικού πολέμου.</a:t>
            </a:r>
          </a:p>
          <a:p>
            <a:pPr lvl="0"/>
            <a:r>
              <a:rPr lang="el-GR" sz="2000" dirty="0">
                <a:latin typeface="Constantia" panose="02030602050306030303" pitchFamily="18" charset="0"/>
              </a:rPr>
              <a:t>Ανακεφαλαίωση περιεχομένου μπορεί να υπάρχει και μεταξύ της </a:t>
            </a:r>
            <a:r>
              <a:rPr lang="el-GR" sz="2000" i="1" dirty="0">
                <a:latin typeface="Constantia" panose="02030602050306030303" pitchFamily="18" charset="0"/>
              </a:rPr>
              <a:t>Ιλίου </a:t>
            </a:r>
            <a:r>
              <a:rPr lang="el-GR" sz="2000" i="1" dirty="0" err="1">
                <a:latin typeface="Constantia" panose="02030602050306030303" pitchFamily="18" charset="0"/>
              </a:rPr>
              <a:t>Πέρσιδος</a:t>
            </a:r>
            <a:r>
              <a:rPr lang="el-GR" sz="2000" dirty="0">
                <a:latin typeface="Constantia" panose="02030602050306030303" pitchFamily="18" charset="0"/>
              </a:rPr>
              <a:t> και των </a:t>
            </a:r>
            <a:r>
              <a:rPr lang="el-GR" sz="2000" i="1" dirty="0">
                <a:latin typeface="Constantia" panose="02030602050306030303" pitchFamily="18" charset="0"/>
              </a:rPr>
              <a:t>Νόστων</a:t>
            </a:r>
            <a:r>
              <a:rPr lang="el-GR" sz="2000" dirty="0">
                <a:latin typeface="Constantia" panose="02030602050306030303" pitchFamily="18" charset="0"/>
              </a:rPr>
              <a:t>.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133</a:t>
            </a:fld>
            <a:endParaRPr/>
          </a:p>
        </p:txBody>
      </p:sp>
    </p:spTree>
    <p:extLst>
      <p:ext uri="{BB962C8B-B14F-4D97-AF65-F5344CB8AC3E}">
        <p14:creationId xmlns:p14="http://schemas.microsoft.com/office/powerpoint/2010/main" val="175071400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Η περίληψη του </a:t>
            </a:r>
            <a:r>
              <a:rPr lang="el-GR" dirty="0" err="1">
                <a:latin typeface="Constantia" panose="02030602050306030303" pitchFamily="18" charset="0"/>
              </a:rPr>
              <a:t>Πρόκλου</a:t>
            </a:r>
            <a:r>
              <a:rPr lang="el-GR" dirty="0">
                <a:latin typeface="Constantia" panose="02030602050306030303" pitchFamily="18" charset="0"/>
              </a:rPr>
              <a:t> υποδηλώνει ότι στην </a:t>
            </a:r>
            <a:r>
              <a:rPr lang="el-GR" i="1" dirty="0">
                <a:latin typeface="Constantia" panose="02030602050306030303" pitchFamily="18" charset="0"/>
              </a:rPr>
              <a:t>Ιλίου </a:t>
            </a:r>
            <a:r>
              <a:rPr lang="el-GR" i="1" dirty="0" err="1">
                <a:latin typeface="Constantia" panose="02030602050306030303" pitchFamily="18" charset="0"/>
              </a:rPr>
              <a:t>Πέρσιν</a:t>
            </a:r>
            <a:r>
              <a:rPr lang="el-GR" i="1" dirty="0">
                <a:latin typeface="Constantia" panose="02030602050306030303" pitchFamily="18" charset="0"/>
              </a:rPr>
              <a:t> </a:t>
            </a:r>
            <a:r>
              <a:rPr lang="el-GR" dirty="0">
                <a:latin typeface="Constantia" panose="02030602050306030303" pitchFamily="18" charset="0"/>
              </a:rPr>
              <a:t>οι Έλληνες απέπλευσαν και η Αθηνά σχεδίασε την καταστροφή τους στη θάλασσα.</a:t>
            </a:r>
            <a:endParaRPr lang="en-US" dirty="0">
              <a:latin typeface="Constantia" panose="02030602050306030303" pitchFamily="18" charset="0"/>
            </a:endParaRPr>
          </a:p>
          <a:p>
            <a:pPr lvl="0"/>
            <a:r>
              <a:rPr lang="el-GR" dirty="0">
                <a:latin typeface="Constantia" panose="02030602050306030303" pitchFamily="18" charset="0"/>
              </a:rPr>
              <a:t> Ωστόσο, διαβάζουμε στον </a:t>
            </a:r>
            <a:r>
              <a:rPr lang="el-GR" dirty="0" err="1">
                <a:latin typeface="Constantia" panose="02030602050306030303" pitchFamily="18" charset="0"/>
              </a:rPr>
              <a:t>Πρόκλο</a:t>
            </a:r>
            <a:r>
              <a:rPr lang="el-GR" dirty="0">
                <a:latin typeface="Constantia" panose="02030602050306030303" pitchFamily="18" charset="0"/>
              </a:rPr>
              <a:t> ότι οι </a:t>
            </a:r>
            <a:r>
              <a:rPr lang="el-GR" i="1" dirty="0">
                <a:latin typeface="Constantia" panose="02030602050306030303" pitchFamily="18" charset="0"/>
              </a:rPr>
              <a:t>Νόστοι</a:t>
            </a:r>
            <a:r>
              <a:rPr lang="el-GR" dirty="0">
                <a:latin typeface="Constantia" panose="02030602050306030303" pitchFamily="18" charset="0"/>
              </a:rPr>
              <a:t> ξεκινούν με τους Έλληνες να βρίσκονται ακόμα στην Τροία.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134</a:t>
            </a:fld>
            <a:endParaRPr/>
          </a:p>
        </p:txBody>
      </p:sp>
    </p:spTree>
    <p:extLst>
      <p:ext uri="{BB962C8B-B14F-4D97-AF65-F5344CB8AC3E}">
        <p14:creationId xmlns:p14="http://schemas.microsoft.com/office/powerpoint/2010/main" val="39276767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Πράγματι στο τέλος της περίληψης της </a:t>
            </a:r>
            <a:r>
              <a:rPr lang="el-GR" sz="2000" i="1" dirty="0">
                <a:latin typeface="Constantia" panose="02030602050306030303" pitchFamily="18" charset="0"/>
              </a:rPr>
              <a:t>Ιλίου </a:t>
            </a:r>
            <a:r>
              <a:rPr lang="el-GR" sz="2000" i="1" dirty="0" err="1">
                <a:latin typeface="Constantia" panose="02030602050306030303" pitchFamily="18" charset="0"/>
              </a:rPr>
              <a:t>Πέρσιδος</a:t>
            </a:r>
            <a:r>
              <a:rPr lang="el-GR" sz="2000" i="1" dirty="0">
                <a:latin typeface="Constantia" panose="02030602050306030303" pitchFamily="18" charset="0"/>
              </a:rPr>
              <a:t> </a:t>
            </a:r>
            <a:r>
              <a:rPr lang="el-GR" sz="2000" dirty="0">
                <a:latin typeface="Constantia" panose="02030602050306030303" pitchFamily="18" charset="0"/>
              </a:rPr>
              <a:t>υπάρχει χρονολογικό πρόβλημα</a:t>
            </a:r>
            <a:endParaRPr lang="en-US" sz="2000" dirty="0">
              <a:latin typeface="Constantia" panose="02030602050306030303" pitchFamily="18" charset="0"/>
            </a:endParaRPr>
          </a:p>
          <a:p>
            <a:pPr lvl="0"/>
            <a:r>
              <a:rPr lang="el-GR" sz="2000" dirty="0">
                <a:latin typeface="Constantia" panose="02030602050306030303" pitchFamily="18" charset="0"/>
              </a:rPr>
              <a:t>μας περιγράφονται πράξεις που έγιναν στην Τροία μετά την αποχώρηση των Ελλήνων. </a:t>
            </a:r>
            <a:endParaRPr lang="en-US" sz="2000" dirty="0">
              <a:latin typeface="Constantia" panose="02030602050306030303" pitchFamily="18" charset="0"/>
            </a:endParaRPr>
          </a:p>
          <a:p>
            <a:pPr lvl="0"/>
            <a:r>
              <a:rPr lang="el-GR" sz="2000" dirty="0">
                <a:latin typeface="Constantia" panose="02030602050306030303" pitchFamily="18" charset="0"/>
              </a:rPr>
              <a:t>Ίσως, οι πράξεις που έγιναν στην Τροία (κατανομή λαφύρων, ο θάνατος του </a:t>
            </a:r>
            <a:r>
              <a:rPr lang="el-GR" sz="2000" dirty="0" err="1">
                <a:latin typeface="Constantia" panose="02030602050306030303" pitchFamily="18" charset="0"/>
              </a:rPr>
              <a:t>Αστυάνακτα</a:t>
            </a:r>
            <a:r>
              <a:rPr lang="el-GR" sz="2000" dirty="0">
                <a:latin typeface="Constantia" panose="02030602050306030303" pitchFamily="18" charset="0"/>
              </a:rPr>
              <a:t> και της Πολυξένης) ήταν</a:t>
            </a:r>
            <a:r>
              <a:rPr lang="en-US" sz="2000" dirty="0">
                <a:latin typeface="Constantia" panose="02030602050306030303" pitchFamily="18" charset="0"/>
              </a:rPr>
              <a:t>,</a:t>
            </a:r>
            <a:r>
              <a:rPr lang="el-GR" sz="2000" dirty="0">
                <a:latin typeface="Constantia" panose="02030602050306030303" pitchFamily="18" charset="0"/>
              </a:rPr>
              <a:t> όταν οι Έλληνες σκόπευαν να φύγουν</a:t>
            </a:r>
            <a:r>
              <a:rPr lang="en-US" sz="2000" dirty="0">
                <a:latin typeface="Constantia" panose="02030602050306030303" pitchFamily="18" charset="0"/>
              </a:rPr>
              <a:t>,</a:t>
            </a:r>
            <a:r>
              <a:rPr lang="el-GR" sz="2000" dirty="0">
                <a:latin typeface="Constantia" panose="02030602050306030303" pitchFamily="18" charset="0"/>
              </a:rPr>
              <a:t> αλλά δεν είχαν αποπλεύσει ακόμα.</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135</a:t>
            </a:fld>
            <a:endParaRPr/>
          </a:p>
        </p:txBody>
      </p:sp>
    </p:spTree>
    <p:extLst>
      <p:ext uri="{BB962C8B-B14F-4D97-AF65-F5344CB8AC3E}">
        <p14:creationId xmlns:p14="http://schemas.microsoft.com/office/powerpoint/2010/main" val="23203793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Αργότερα η </a:t>
            </a:r>
            <a:r>
              <a:rPr lang="el-GR" sz="2000" i="1" dirty="0">
                <a:latin typeface="Constantia" panose="02030602050306030303" pitchFamily="18" charset="0"/>
              </a:rPr>
              <a:t>Ιλίου </a:t>
            </a:r>
            <a:r>
              <a:rPr lang="el-GR" sz="2000" i="1" dirty="0" err="1">
                <a:latin typeface="Constantia" panose="02030602050306030303" pitchFamily="18" charset="0"/>
              </a:rPr>
              <a:t>Πέρσις</a:t>
            </a:r>
            <a:r>
              <a:rPr lang="el-GR" sz="2000" i="1" dirty="0">
                <a:latin typeface="Constantia" panose="02030602050306030303" pitchFamily="18" charset="0"/>
              </a:rPr>
              <a:t> </a:t>
            </a:r>
            <a:r>
              <a:rPr lang="el-GR" sz="2000" dirty="0">
                <a:latin typeface="Constantia" panose="02030602050306030303" pitchFamily="18" charset="0"/>
              </a:rPr>
              <a:t>και οι </a:t>
            </a:r>
            <a:r>
              <a:rPr lang="el-GR" sz="2000" i="1" dirty="0">
                <a:latin typeface="Constantia" panose="02030602050306030303" pitchFamily="18" charset="0"/>
              </a:rPr>
              <a:t>Νόστοι</a:t>
            </a:r>
            <a:r>
              <a:rPr lang="el-GR" sz="2000" dirty="0">
                <a:latin typeface="Constantia" panose="02030602050306030303" pitchFamily="18" charset="0"/>
              </a:rPr>
              <a:t> όντως επικαλύπτονται.</a:t>
            </a:r>
          </a:p>
          <a:p>
            <a:pPr lvl="0"/>
            <a:r>
              <a:rPr lang="el-GR" sz="2000" dirty="0">
                <a:latin typeface="Constantia" panose="02030602050306030303" pitchFamily="18" charset="0"/>
              </a:rPr>
              <a:t>Πρόσφατη ανάλυση της διαίρεσης των ραψωδιών</a:t>
            </a:r>
            <a:r>
              <a:rPr lang="en-US" sz="2000" dirty="0">
                <a:latin typeface="Constantia" panose="02030602050306030303" pitchFamily="18" charset="0"/>
              </a:rPr>
              <a:t>,</a:t>
            </a:r>
            <a:r>
              <a:rPr lang="el-GR" sz="2000" dirty="0">
                <a:latin typeface="Constantia" panose="02030602050306030303" pitchFamily="18" charset="0"/>
              </a:rPr>
              <a:t> όπως τη βρίσκουμε στα Ομηρικά έπη έχει δώσει έμφαση στην συχνότητα με την οποία οι αρχές των ραψωδιών και τα τέλη τους ανακεφαλαιώνουν εν συντομία το υλικό.</a:t>
            </a:r>
          </a:p>
          <a:p>
            <a:pPr lvl="0"/>
            <a:endParaRPr lang="el-GR" sz="2000" dirty="0">
              <a:latin typeface="Constantia" panose="02030602050306030303" pitchFamily="18" charset="0"/>
            </a:endParaRP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136</a:t>
            </a:fld>
            <a:endParaRPr/>
          </a:p>
        </p:txBody>
      </p:sp>
    </p:spTree>
    <p:extLst>
      <p:ext uri="{BB962C8B-B14F-4D97-AF65-F5344CB8AC3E}">
        <p14:creationId xmlns:p14="http://schemas.microsoft.com/office/powerpoint/2010/main" val="30844915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Θα μπορούσαν οι πτυχές του Επικού Κύκλου που έχουν απαριθμηθεί να συγκριθούν με τις διακοπές ανάμεσα στις Ομηρικές ραψωδίες; </a:t>
            </a:r>
          </a:p>
          <a:p>
            <a:pPr lvl="0"/>
            <a:r>
              <a:rPr lang="el-GR" sz="1800" dirty="0">
                <a:latin typeface="Constantia" panose="02030602050306030303" pitchFamily="18" charset="0"/>
              </a:rPr>
              <a:t>Ίσως, οι ραψωδοί να χρησιμοποιούσαν επαναλήψεις</a:t>
            </a:r>
            <a:r>
              <a:rPr lang="en-US" sz="1800" dirty="0">
                <a:latin typeface="Constantia" panose="02030602050306030303" pitchFamily="18" charset="0"/>
              </a:rPr>
              <a:t>,</a:t>
            </a:r>
            <a:r>
              <a:rPr lang="el-GR" sz="1800" dirty="0">
                <a:latin typeface="Constantia" panose="02030602050306030303" pitchFamily="18" charset="0"/>
              </a:rPr>
              <a:t> όταν ένωναν τα Κύκλια έπη μαζί. </a:t>
            </a:r>
          </a:p>
          <a:p>
            <a:r>
              <a:rPr lang="el-GR" sz="1800" dirty="0">
                <a:latin typeface="Constantia" panose="02030602050306030303" pitchFamily="18" charset="0"/>
              </a:rPr>
              <a:t>Ωστόσο δεν είναι πιθανό. </a:t>
            </a:r>
          </a:p>
          <a:p>
            <a:r>
              <a:rPr lang="el-GR" sz="1800" dirty="0">
                <a:latin typeface="Constantia" panose="02030602050306030303" pitchFamily="18" charset="0"/>
              </a:rPr>
              <a:t>Πρώτα, η έκταση του υλικού που υπάρχει, προτείνει εναλλακτικές εκδοχές των ίδιων ιστοριών, όχι επικάλυψη (που πιθανώς δεν θα συμπεριλαμβανόταν στην περίληψη του </a:t>
            </a:r>
            <a:r>
              <a:rPr lang="el-GR" sz="1800" dirty="0" err="1">
                <a:latin typeface="Constantia" panose="02030602050306030303" pitchFamily="18" charset="0"/>
              </a:rPr>
              <a:t>Πρόκλου</a:t>
            </a:r>
            <a:r>
              <a:rPr lang="en-US" sz="1800" dirty="0">
                <a:latin typeface="Constantia" panose="02030602050306030303" pitchFamily="18" charset="0"/>
              </a:rPr>
              <a:t>)</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137</a:t>
            </a:fld>
            <a:endParaRPr/>
          </a:p>
        </p:txBody>
      </p:sp>
    </p:spTree>
    <p:extLst>
      <p:ext uri="{BB962C8B-B14F-4D97-AF65-F5344CB8AC3E}">
        <p14:creationId xmlns:p14="http://schemas.microsoft.com/office/powerpoint/2010/main" val="33499540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Δεύτερον, ο </a:t>
            </a:r>
            <a:r>
              <a:rPr lang="el-GR" sz="1800" dirty="0" err="1">
                <a:latin typeface="Constantia" panose="02030602050306030303" pitchFamily="18" charset="0"/>
              </a:rPr>
              <a:t>Πρόκλος</a:t>
            </a:r>
            <a:r>
              <a:rPr lang="el-GR" sz="1800" dirty="0">
                <a:latin typeface="Constantia" panose="02030602050306030303" pitchFamily="18" charset="0"/>
              </a:rPr>
              <a:t> υποδηλώνει ότι τα ποιήματα στον Επικό Κύκλο θα μπορούσαν να διαφωνούν στις λεπτομέρειες.</a:t>
            </a:r>
          </a:p>
          <a:p>
            <a:pPr lvl="0"/>
            <a:r>
              <a:rPr lang="el-GR" sz="1800" dirty="0">
                <a:latin typeface="Constantia" panose="02030602050306030303" pitchFamily="18" charset="0"/>
              </a:rPr>
              <a:t>Για παράδειγμα, στην επανάκτηση του Δούρειου Ίππου</a:t>
            </a:r>
            <a:r>
              <a:rPr lang="en-US" sz="1800" dirty="0">
                <a:latin typeface="Constantia" panose="02030602050306030303" pitchFamily="18" charset="0"/>
              </a:rPr>
              <a:t>,</a:t>
            </a:r>
            <a:r>
              <a:rPr lang="el-GR" sz="1800" dirty="0">
                <a:latin typeface="Constantia" panose="02030602050306030303" pitchFamily="18" charset="0"/>
              </a:rPr>
              <a:t> όπως λέγεται στην </a:t>
            </a:r>
            <a:r>
              <a:rPr lang="el-GR" sz="1800" i="1" dirty="0">
                <a:latin typeface="Constantia" panose="02030602050306030303" pitchFamily="18" charset="0"/>
              </a:rPr>
              <a:t>Μικρά</a:t>
            </a:r>
            <a:r>
              <a:rPr lang="el-GR" sz="1800" dirty="0">
                <a:latin typeface="Constantia" panose="02030602050306030303" pitchFamily="18" charset="0"/>
              </a:rPr>
              <a:t> </a:t>
            </a:r>
            <a:r>
              <a:rPr lang="el-GR" sz="1800" i="1" dirty="0" err="1">
                <a:latin typeface="Constantia" panose="02030602050306030303" pitchFamily="18" charset="0"/>
              </a:rPr>
              <a:t>Ιλιάδα</a:t>
            </a:r>
            <a:r>
              <a:rPr lang="el-GR" sz="1800" dirty="0">
                <a:latin typeface="Constantia" panose="02030602050306030303" pitchFamily="18" charset="0"/>
              </a:rPr>
              <a:t> και στην </a:t>
            </a:r>
            <a:r>
              <a:rPr lang="el-GR" sz="1800" i="1" dirty="0">
                <a:latin typeface="Constantia" panose="02030602050306030303" pitchFamily="18" charset="0"/>
              </a:rPr>
              <a:t>Ιλίου </a:t>
            </a:r>
            <a:r>
              <a:rPr lang="el-GR" sz="1800" i="1" dirty="0" err="1">
                <a:latin typeface="Constantia" panose="02030602050306030303" pitchFamily="18" charset="0"/>
              </a:rPr>
              <a:t>Πέρσιν</a:t>
            </a:r>
            <a:r>
              <a:rPr lang="el-GR" sz="1800" dirty="0">
                <a:latin typeface="Constantia" panose="02030602050306030303" pitchFamily="18" charset="0"/>
              </a:rPr>
              <a:t>. </a:t>
            </a:r>
          </a:p>
          <a:p>
            <a:pPr lvl="0"/>
            <a:r>
              <a:rPr lang="el-GR" sz="1800" dirty="0">
                <a:latin typeface="Constantia" panose="02030602050306030303" pitchFamily="18" charset="0"/>
              </a:rPr>
              <a:t>Η ανακεφαλαίωση στην ουσία δεν θα άλλαζε την ιστορία. Τα κενά ανάμεσα στα έπη που εμφανίζονται στην περίληψη του </a:t>
            </a:r>
            <a:r>
              <a:rPr lang="el-GR" sz="1800" dirty="0" err="1">
                <a:latin typeface="Constantia" panose="02030602050306030303" pitchFamily="18" charset="0"/>
              </a:rPr>
              <a:t>Πρόκλου</a:t>
            </a:r>
            <a:r>
              <a:rPr lang="el-GR" sz="1800" dirty="0">
                <a:latin typeface="Constantia" panose="02030602050306030303" pitchFamily="18" charset="0"/>
              </a:rPr>
              <a:t> δεν είναι συγκρίσιμα με τις διαιρέσεις ανάμεσα στις ραψωδίες στα Ομηρικά έπη. </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138</a:t>
            </a:fld>
            <a:endParaRPr/>
          </a:p>
        </p:txBody>
      </p:sp>
    </p:spTree>
    <p:extLst>
      <p:ext uri="{BB962C8B-B14F-4D97-AF65-F5344CB8AC3E}">
        <p14:creationId xmlns:p14="http://schemas.microsoft.com/office/powerpoint/2010/main" val="28395577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Ξεκάθαρα τα Κύκλια δεδομένα δεν έχουν τοποθετηθεί σε ένα εντελώς αρμονικό σύνολο.</a:t>
            </a:r>
            <a:endParaRPr lang="en-US" dirty="0">
              <a:latin typeface="Constantia" panose="02030602050306030303" pitchFamily="18" charset="0"/>
            </a:endParaRPr>
          </a:p>
          <a:p>
            <a:r>
              <a:rPr lang="el-GR" dirty="0">
                <a:latin typeface="Constantia" panose="02030602050306030303" pitchFamily="18" charset="0"/>
              </a:rPr>
              <a:t> Κάποια προσπάθεια έχει γίνει να δημιουργηθεί μια συνεχής αφήγηση του Τρωικού πολέμου, χωρίς μεγάλες μειώσεις ή αντιθέσεις</a:t>
            </a:r>
            <a:r>
              <a:rPr lang="en-US" dirty="0">
                <a:latin typeface="Constantia" panose="02030602050306030303" pitchFamily="18" charset="0"/>
              </a:rPr>
              <a:t>,</a:t>
            </a:r>
            <a:r>
              <a:rPr lang="el-GR" dirty="0">
                <a:latin typeface="Constantia" panose="02030602050306030303" pitchFamily="18" charset="0"/>
              </a:rPr>
              <a:t> αλλά κάποιες ήσσονος σημασίας περιπτώσεις επικάλυψης ή δυσαρμονίας έχουν διατηρηθεί. </a:t>
            </a:r>
          </a:p>
          <a:p>
            <a:pPr lvl="0"/>
            <a:endParaRPr lang="el-GR" sz="1800" b="1"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139</a:t>
            </a:fld>
            <a:endParaRPr/>
          </a:p>
        </p:txBody>
      </p:sp>
    </p:spTree>
    <p:extLst>
      <p:ext uri="{BB962C8B-B14F-4D97-AF65-F5344CB8AC3E}">
        <p14:creationId xmlns:p14="http://schemas.microsoft.com/office/powerpoint/2010/main" val="197671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351479"/>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Πράγματι ο 8</a:t>
            </a:r>
            <a:r>
              <a:rPr lang="el-GR" sz="2000" baseline="30000" dirty="0">
                <a:latin typeface="Constantia" panose="02030602050306030303" pitchFamily="18" charset="0"/>
              </a:rPr>
              <a:t>ος</a:t>
            </a:r>
            <a:r>
              <a:rPr lang="el-GR" sz="2000" dirty="0">
                <a:latin typeface="Constantia" panose="02030602050306030303" pitchFamily="18" charset="0"/>
              </a:rPr>
              <a:t> αιώνας αποτελεί μια αξιοσημείωτη περίοδο αλλαγής ή τουλάχιστον περίοδο εντατικοποίησης προηγούμενων τάσεων.</a:t>
            </a:r>
          </a:p>
          <a:p>
            <a:r>
              <a:rPr lang="el-GR" sz="2000" dirty="0">
                <a:latin typeface="Constantia" panose="02030602050306030303" pitchFamily="18" charset="0"/>
              </a:rPr>
              <a:t>Επίσης, αρχαιολογικά στοιχεία </a:t>
            </a:r>
            <a:r>
              <a:rPr lang="el-GR" sz="2000" dirty="0">
                <a:latin typeface="Constantia" panose="02030602050306030303" pitchFamily="18" charset="0"/>
                <a:sym typeface="Wingdings" panose="05000000000000000000" pitchFamily="2" charset="2"/>
              </a:rPr>
              <a:t></a:t>
            </a:r>
            <a:r>
              <a:rPr lang="el-GR" sz="2000" dirty="0">
                <a:latin typeface="Constantia" panose="02030602050306030303" pitchFamily="18" charset="0"/>
              </a:rPr>
              <a:t>αναταραχές και συγκρούσεις στην Εποχή του Χαλκού</a:t>
            </a:r>
          </a:p>
          <a:p>
            <a:r>
              <a:rPr lang="el-GR" sz="2000" dirty="0">
                <a:latin typeface="Constantia" panose="02030602050306030303" pitchFamily="18" charset="0"/>
              </a:rPr>
              <a:t>Αποτέλεσμα κάποιας τελετουργικής δραστηριότητας που υποδηλώνει μία αναβίωση του ενδιαφέροντος στο μακρινό παρελθόν.</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1733776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900" dirty="0">
                <a:latin typeface="Constantia" panose="02030602050306030303" pitchFamily="18" charset="0"/>
              </a:rPr>
              <a:t>Τι συμπέρασμα μπορούμε να αντλήσουμε για το πότε και το πως οι προηγούμενες καθορισμένες μορφές/ σταθερές μορφές των επών άλλαξαν</a:t>
            </a:r>
          </a:p>
          <a:p>
            <a:pPr lvl="0"/>
            <a:r>
              <a:rPr lang="el-GR" sz="1900" dirty="0">
                <a:latin typeface="Constantia" panose="02030602050306030303" pitchFamily="18" charset="0"/>
              </a:rPr>
              <a:t>Ο </a:t>
            </a:r>
            <a:r>
              <a:rPr lang="el-GR" sz="1900" dirty="0" err="1">
                <a:latin typeface="Constantia" panose="02030602050306030303" pitchFamily="18" charset="0"/>
              </a:rPr>
              <a:t>Severyns</a:t>
            </a:r>
            <a:r>
              <a:rPr lang="el-GR" sz="1900" dirty="0">
                <a:latin typeface="Constantia" panose="02030602050306030303" pitchFamily="18" charset="0"/>
              </a:rPr>
              <a:t> υποστήριξε ότι οι αποκλίσεις ανάμεσα στα ποιήματα και την περίληψη του </a:t>
            </a:r>
            <a:r>
              <a:rPr lang="el-GR" sz="1900" dirty="0" err="1">
                <a:latin typeface="Constantia" panose="02030602050306030303" pitchFamily="18" charset="0"/>
              </a:rPr>
              <a:t>Πρόκλου</a:t>
            </a:r>
            <a:r>
              <a:rPr lang="el-GR" sz="1900" dirty="0">
                <a:latin typeface="Constantia" panose="02030602050306030303" pitchFamily="18" charset="0"/>
              </a:rPr>
              <a:t> είναι αποτέλεσμα αλλοιώσεων της περίληψης</a:t>
            </a:r>
            <a:r>
              <a:rPr lang="en-US" sz="1900" dirty="0">
                <a:latin typeface="Constantia" panose="02030602050306030303" pitchFamily="18" charset="0"/>
              </a:rPr>
              <a:t>,</a:t>
            </a:r>
            <a:r>
              <a:rPr lang="el-GR" sz="1900" dirty="0">
                <a:latin typeface="Constantia" panose="02030602050306030303" pitchFamily="18" charset="0"/>
              </a:rPr>
              <a:t> όταν αυτή τοποθετήθηκε στα </a:t>
            </a:r>
            <a:r>
              <a:rPr lang="el-GR" sz="1900" i="1" dirty="0" err="1">
                <a:latin typeface="Constantia" panose="02030602050306030303" pitchFamily="18" charset="0"/>
              </a:rPr>
              <a:t>Ιλιαδικά</a:t>
            </a:r>
            <a:r>
              <a:rPr lang="el-GR" sz="1900" dirty="0">
                <a:latin typeface="Constantia" panose="02030602050306030303" pitchFamily="18" charset="0"/>
              </a:rPr>
              <a:t> χειρόγραφα . Την άποψή του υπερασπίστηκε και ο </a:t>
            </a:r>
            <a:r>
              <a:rPr lang="el-GR" sz="1900" dirty="0" err="1">
                <a:latin typeface="Constantia" panose="02030602050306030303" pitchFamily="18" charset="0"/>
              </a:rPr>
              <a:t>Davies</a:t>
            </a:r>
            <a:endParaRPr lang="el-GR" sz="1900" dirty="0">
              <a:latin typeface="Constantia" panose="02030602050306030303" pitchFamily="18" charset="0"/>
            </a:endParaRPr>
          </a:p>
          <a:p>
            <a:pPr lvl="0"/>
            <a:endParaRPr lang="el-GR" sz="1900" dirty="0">
              <a:latin typeface="Constantia" panose="02030602050306030303" pitchFamily="18" charset="0"/>
            </a:endParaRP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140</a:t>
            </a:fld>
            <a:endParaRPr/>
          </a:p>
        </p:txBody>
      </p:sp>
    </p:spTree>
    <p:extLst>
      <p:ext uri="{BB962C8B-B14F-4D97-AF65-F5344CB8AC3E}">
        <p14:creationId xmlns:p14="http://schemas.microsoft.com/office/powerpoint/2010/main" val="19928549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Ο </a:t>
            </a:r>
            <a:r>
              <a:rPr lang="el-GR" sz="1800" dirty="0" err="1">
                <a:latin typeface="Constantia" panose="02030602050306030303" pitchFamily="18" charset="0"/>
              </a:rPr>
              <a:t>Severyns</a:t>
            </a:r>
            <a:r>
              <a:rPr lang="el-GR" sz="1800" dirty="0">
                <a:latin typeface="Constantia" panose="02030602050306030303" pitchFamily="18" charset="0"/>
              </a:rPr>
              <a:t> υποθέτει ότι ο </a:t>
            </a:r>
            <a:r>
              <a:rPr lang="el-GR" sz="1800" dirty="0" err="1">
                <a:latin typeface="Constantia" panose="02030602050306030303" pitchFamily="18" charset="0"/>
              </a:rPr>
              <a:t>Πρόκλος</a:t>
            </a:r>
            <a:r>
              <a:rPr lang="el-GR" sz="1800" dirty="0">
                <a:latin typeface="Constantia" panose="02030602050306030303" pitchFamily="18" charset="0"/>
              </a:rPr>
              <a:t> είχε συνοψίσει την πλήρη έκταση των επών</a:t>
            </a:r>
            <a:r>
              <a:rPr lang="en-US" sz="1800" dirty="0">
                <a:latin typeface="Constantia" panose="02030602050306030303" pitchFamily="18" charset="0"/>
              </a:rPr>
              <a:t>,</a:t>
            </a:r>
            <a:r>
              <a:rPr lang="el-GR" sz="1800" dirty="0">
                <a:latin typeface="Constantia" panose="02030602050306030303" pitchFamily="18" charset="0"/>
              </a:rPr>
              <a:t> αλλά το επαναλαμβανόμενο υλικό στην περίληψη του αργότερα παραλείφθηκε, όπως επίσης, ότι το υλικό που ήταν αντιφατικό με τα Ομηρικά έπη αλλάχθηκε.</a:t>
            </a:r>
          </a:p>
          <a:p>
            <a:pPr lvl="0"/>
            <a:r>
              <a:rPr lang="el-GR" sz="1800" dirty="0">
                <a:latin typeface="Constantia" panose="02030602050306030303" pitchFamily="18" charset="0"/>
              </a:rPr>
              <a:t>Το ενδιαφέρον σε αυτή την θεωρία είναι ότι η τοποθέτηση της περίληψης ανάμεσα στα χειρόγραφα της </a:t>
            </a:r>
            <a:r>
              <a:rPr lang="el-GR" sz="1800" i="1" dirty="0" err="1">
                <a:latin typeface="Constantia" panose="02030602050306030303" pitchFamily="18" charset="0"/>
              </a:rPr>
              <a:t>Ιλιάδος</a:t>
            </a:r>
            <a:r>
              <a:rPr lang="el-GR" sz="1800" dirty="0">
                <a:latin typeface="Constantia" panose="02030602050306030303" pitchFamily="18" charset="0"/>
              </a:rPr>
              <a:t> θα προσέφερε ένα εξαιρετικό κίνητρο για να αλλαχθεί η φύση της. </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141</a:t>
            </a:fld>
            <a:endParaRPr/>
          </a:p>
        </p:txBody>
      </p:sp>
    </p:spTree>
    <p:extLst>
      <p:ext uri="{BB962C8B-B14F-4D97-AF65-F5344CB8AC3E}">
        <p14:creationId xmlns:p14="http://schemas.microsoft.com/office/powerpoint/2010/main" val="17593688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900" dirty="0">
                <a:latin typeface="Constantia" panose="02030602050306030303" pitchFamily="18" charset="0"/>
              </a:rPr>
              <a:t>Η περίληψη του </a:t>
            </a:r>
            <a:r>
              <a:rPr lang="el-GR" sz="1900" dirty="0" err="1">
                <a:latin typeface="Constantia" panose="02030602050306030303" pitchFamily="18" charset="0"/>
              </a:rPr>
              <a:t>Πρόκλου</a:t>
            </a:r>
            <a:r>
              <a:rPr lang="el-GR" sz="1900" dirty="0">
                <a:latin typeface="Constantia" panose="02030602050306030303" pitchFamily="18" charset="0"/>
              </a:rPr>
              <a:t> χρησιμοποιήθηκε για να προσφέρει ένα υπόβαθρο σε αυτό το έπος, το οποίο είναι ο λόγος που τμήματα της περίληψης για τη γέννηση των θεών ή του Θηβαϊκού πολέμου δεν συμπεριλήφθηκαν.</a:t>
            </a:r>
          </a:p>
          <a:p>
            <a:pPr lvl="0"/>
            <a:r>
              <a:rPr lang="el-GR" sz="1900" dirty="0">
                <a:latin typeface="Constantia" panose="02030602050306030303" pitchFamily="18" charset="0"/>
              </a:rPr>
              <a:t>Είναι εύκολο να φανταστούμε ότι η περίληψη θα είχε ακόμη περισσότερο παραποιηθεί -είτε στην αρχή είτε στο τέλος στην χειρόγραφη παράδοση- ώστε να εξυπηρετεί με τον καλύτερο δυνατό τρόπο το σκοπό του. </a:t>
            </a: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142</a:t>
            </a:fld>
            <a:endParaRPr/>
          </a:p>
        </p:txBody>
      </p:sp>
    </p:spTree>
    <p:extLst>
      <p:ext uri="{BB962C8B-B14F-4D97-AF65-F5344CB8AC3E}">
        <p14:creationId xmlns:p14="http://schemas.microsoft.com/office/powerpoint/2010/main" val="21178563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Οτιδήποτε δεν βοηθούσε να προσφέρει υπόβαθρο στην </a:t>
            </a:r>
            <a:r>
              <a:rPr lang="el-GR" sz="2000" i="1" dirty="0" err="1">
                <a:latin typeface="Constantia" panose="02030602050306030303" pitchFamily="18" charset="0"/>
              </a:rPr>
              <a:t>Ιλιάδα</a:t>
            </a:r>
            <a:r>
              <a:rPr lang="el-GR" sz="2000" dirty="0">
                <a:latin typeface="Constantia" panose="02030602050306030303" pitchFamily="18" charset="0"/>
              </a:rPr>
              <a:t>, θα είχε εξαλειφθεί</a:t>
            </a:r>
          </a:p>
          <a:p>
            <a:pPr lvl="0"/>
            <a:r>
              <a:rPr lang="el-GR" sz="2000" dirty="0">
                <a:latin typeface="Constantia" panose="02030602050306030303" pitchFamily="18" charset="0"/>
              </a:rPr>
              <a:t>Ωστόσο υπάρχουν προβλήματα με αυτή τη θεωρία. </a:t>
            </a:r>
          </a:p>
          <a:p>
            <a:pPr lvl="0"/>
            <a:r>
              <a:rPr lang="el-GR" sz="2000" dirty="0">
                <a:latin typeface="Constantia" panose="02030602050306030303" pitchFamily="18" charset="0"/>
              </a:rPr>
              <a:t>Ο </a:t>
            </a:r>
            <a:r>
              <a:rPr lang="el-GR" sz="2000" dirty="0" err="1">
                <a:latin typeface="Constantia" panose="02030602050306030303" pitchFamily="18" charset="0"/>
              </a:rPr>
              <a:t>Severyns</a:t>
            </a:r>
            <a:r>
              <a:rPr lang="el-GR" sz="2000" dirty="0">
                <a:latin typeface="Constantia" panose="02030602050306030303" pitchFamily="18" charset="0"/>
              </a:rPr>
              <a:t> πειστικά απέδειξε ότι η αρχική διατύπωση του </a:t>
            </a:r>
            <a:r>
              <a:rPr lang="el-GR" sz="2000" dirty="0" err="1">
                <a:latin typeface="Constantia" panose="02030602050306030303" pitchFamily="18" charset="0"/>
              </a:rPr>
              <a:t>Πρόκλου</a:t>
            </a:r>
            <a:r>
              <a:rPr lang="el-GR" sz="2000" dirty="0">
                <a:latin typeface="Constantia" panose="02030602050306030303" pitchFamily="18" charset="0"/>
              </a:rPr>
              <a:t>, διατηρήθηκε προσεκτικά και με ακρίβεια όταν το τμήμα της περίληψης που αφορούσε τον Τρωικό πόλεμο αφαιρέθηκε από το ευρύτερο πλαίσιο, την </a:t>
            </a:r>
            <a:r>
              <a:rPr lang="el-GR" sz="2000" i="1" dirty="0">
                <a:latin typeface="Constantia" panose="02030602050306030303" pitchFamily="18" charset="0"/>
              </a:rPr>
              <a:t>Χρηστομάθεια.</a:t>
            </a:r>
            <a:endParaRPr lang="el-GR" sz="2000" dirty="0">
              <a:latin typeface="Constantia" panose="02030602050306030303" pitchFamily="18" charset="0"/>
            </a:endParaRP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143</a:t>
            </a:fld>
            <a:endParaRPr/>
          </a:p>
        </p:txBody>
      </p:sp>
    </p:spTree>
    <p:extLst>
      <p:ext uri="{BB962C8B-B14F-4D97-AF65-F5344CB8AC3E}">
        <p14:creationId xmlns:p14="http://schemas.microsoft.com/office/powerpoint/2010/main" val="5901930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Ρήματα σε πρώτο πρόσωπο που χρησιμοποιήθηκαν από τον </a:t>
            </a:r>
            <a:r>
              <a:rPr lang="el-GR" sz="1800" dirty="0" err="1">
                <a:latin typeface="Constantia" panose="02030602050306030303" pitchFamily="18" charset="0"/>
              </a:rPr>
              <a:t>Πρόκλο</a:t>
            </a:r>
            <a:r>
              <a:rPr lang="el-GR" sz="1800" dirty="0">
                <a:latin typeface="Constantia" panose="02030602050306030303" pitchFamily="18" charset="0"/>
              </a:rPr>
              <a:t> δεν έχουν αλλαχθεί</a:t>
            </a:r>
            <a:endParaRPr lang="en-US" sz="1800" dirty="0">
              <a:latin typeface="Constantia" panose="02030602050306030303" pitchFamily="18" charset="0"/>
            </a:endParaRPr>
          </a:p>
          <a:p>
            <a:pPr lvl="0"/>
            <a:r>
              <a:rPr lang="el-GR" sz="1800" dirty="0">
                <a:latin typeface="Constantia" panose="02030602050306030303" pitchFamily="18" charset="0"/>
              </a:rPr>
              <a:t> όπως και η αναφορά του στην αρχή της περίληψης των </a:t>
            </a:r>
            <a:r>
              <a:rPr lang="el-GR" sz="1800" i="1" dirty="0">
                <a:latin typeface="Constantia" panose="02030602050306030303" pitchFamily="18" charset="0"/>
              </a:rPr>
              <a:t>Κυπρίων</a:t>
            </a:r>
            <a:r>
              <a:rPr lang="el-GR" sz="1800" dirty="0">
                <a:latin typeface="Constantia" panose="02030602050306030303" pitchFamily="18" charset="0"/>
              </a:rPr>
              <a:t>  για την μετέπειτα συζήτηση που αφορά την συγγραφή και την πατρότητα, </a:t>
            </a:r>
            <a:endParaRPr lang="en-US" sz="1800" dirty="0">
              <a:latin typeface="Constantia" panose="02030602050306030303" pitchFamily="18" charset="0"/>
            </a:endParaRPr>
          </a:p>
          <a:p>
            <a:r>
              <a:rPr lang="el-GR" sz="1800" dirty="0">
                <a:latin typeface="Constantia" panose="02030602050306030303" pitchFamily="18" charset="0"/>
              </a:rPr>
              <a:t>Η αναφορά δεν ήταν  αισθητή ύστερα από την αφαίρεση αυτού του κομματιού για τον Τρωικό πόλεμο από το αρχικό περικείμενο (την </a:t>
            </a:r>
            <a:r>
              <a:rPr lang="el-GR" sz="1800" i="1" dirty="0">
                <a:latin typeface="Constantia" panose="02030602050306030303" pitchFamily="18" charset="0"/>
              </a:rPr>
              <a:t>Χρηστομάθεια</a:t>
            </a:r>
            <a:r>
              <a:rPr lang="el-GR" sz="1800" dirty="0">
                <a:latin typeface="Constantia" panose="02030602050306030303" pitchFamily="18" charset="0"/>
              </a:rPr>
              <a:t>) και την τοποθέτησή του στα χειρόγραφα. Παρόλα αυτά διατηρήθηκε. </a:t>
            </a:r>
          </a:p>
          <a:p>
            <a:pPr lvl="0"/>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144</a:t>
            </a:fld>
            <a:endParaRPr/>
          </a:p>
        </p:txBody>
      </p:sp>
    </p:spTree>
    <p:extLst>
      <p:ext uri="{BB962C8B-B14F-4D97-AF65-F5344CB8AC3E}">
        <p14:creationId xmlns:p14="http://schemas.microsoft.com/office/powerpoint/2010/main" val="24632489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Όπως επισημαίνει ο </a:t>
            </a:r>
            <a:r>
              <a:rPr lang="el-GR" dirty="0" err="1">
                <a:latin typeface="Constantia" panose="02030602050306030303" pitchFamily="18" charset="0"/>
              </a:rPr>
              <a:t>Davies</a:t>
            </a:r>
            <a:r>
              <a:rPr lang="el-GR" dirty="0">
                <a:latin typeface="Constantia" panose="02030602050306030303" pitchFamily="18" charset="0"/>
              </a:rPr>
              <a:t>, η αναφορά στις μυθολογικές ιστορίες που ο </a:t>
            </a:r>
            <a:r>
              <a:rPr lang="el-GR" dirty="0" err="1">
                <a:latin typeface="Constantia" panose="02030602050306030303" pitchFamily="18" charset="0"/>
              </a:rPr>
              <a:t>Νέστορας</a:t>
            </a:r>
            <a:r>
              <a:rPr lang="el-GR" dirty="0">
                <a:latin typeface="Constantia" panose="02030602050306030303" pitchFamily="18" charset="0"/>
              </a:rPr>
              <a:t> λέει στον Μενέλαο στα </a:t>
            </a:r>
            <a:r>
              <a:rPr lang="el-GR" i="1" dirty="0">
                <a:latin typeface="Constantia" panose="02030602050306030303" pitchFamily="18" charset="0"/>
              </a:rPr>
              <a:t>Κύπρια</a:t>
            </a:r>
            <a:r>
              <a:rPr lang="el-GR" dirty="0">
                <a:latin typeface="Constantia" panose="02030602050306030303" pitchFamily="18" charset="0"/>
              </a:rPr>
              <a:t> δεν εξυπηρετεί κανένα σκοπό στην εισαγωγή της </a:t>
            </a:r>
            <a:r>
              <a:rPr lang="el-GR" i="1" dirty="0" err="1">
                <a:latin typeface="Constantia" panose="02030602050306030303" pitchFamily="18" charset="0"/>
              </a:rPr>
              <a:t>Ιλιάδας</a:t>
            </a:r>
            <a:r>
              <a:rPr lang="el-GR" dirty="0">
                <a:latin typeface="Constantia" panose="02030602050306030303" pitchFamily="18" charset="0"/>
              </a:rPr>
              <a:t>, αλλά ο </a:t>
            </a:r>
            <a:r>
              <a:rPr lang="el-GR" dirty="0" err="1">
                <a:latin typeface="Constantia" panose="02030602050306030303" pitchFamily="18" charset="0"/>
              </a:rPr>
              <a:t>Proclus</a:t>
            </a:r>
            <a:r>
              <a:rPr lang="el-GR" dirty="0">
                <a:latin typeface="Constantia" panose="02030602050306030303" pitchFamily="18" charset="0"/>
              </a:rPr>
              <a:t> επέλεξε να αναφέρει αυτές τις λεπτομέρειες και διατηρήθηκαν</a:t>
            </a:r>
            <a:r>
              <a:rPr lang="en-US" dirty="0">
                <a:latin typeface="Constantia" panose="02030602050306030303" pitchFamily="18" charset="0"/>
              </a:rPr>
              <a:t>,</a:t>
            </a:r>
            <a:r>
              <a:rPr lang="el-GR" dirty="0">
                <a:latin typeface="Constantia" panose="02030602050306030303" pitchFamily="18" charset="0"/>
              </a:rPr>
              <a:t> όταν οι περιλήψεις τοποθετήθηκαν στα χειρόγραφα</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145</a:t>
            </a:fld>
            <a:endParaRPr/>
          </a:p>
        </p:txBody>
      </p:sp>
    </p:spTree>
    <p:extLst>
      <p:ext uri="{BB962C8B-B14F-4D97-AF65-F5344CB8AC3E}">
        <p14:creationId xmlns:p14="http://schemas.microsoft.com/office/powerpoint/2010/main" val="31689921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t>Στην αξιομνημόνευτη φράση του </a:t>
            </a:r>
            <a:r>
              <a:rPr lang="el-GR" dirty="0" err="1"/>
              <a:t>Davies</a:t>
            </a:r>
            <a:r>
              <a:rPr lang="el-GR" dirty="0"/>
              <a:t> οι περιλήψεις που βρίσκουμε στα χειρόγραφα της </a:t>
            </a:r>
            <a:r>
              <a:rPr lang="el-GR" i="1" dirty="0" err="1"/>
              <a:t>Ιλιάδας</a:t>
            </a:r>
            <a:r>
              <a:rPr lang="el-GR" dirty="0"/>
              <a:t> είναι «</a:t>
            </a:r>
            <a:r>
              <a:rPr lang="el-GR" dirty="0" err="1"/>
              <a:t>bleeding</a:t>
            </a:r>
            <a:r>
              <a:rPr lang="el-GR" dirty="0"/>
              <a:t> </a:t>
            </a:r>
            <a:r>
              <a:rPr lang="el-GR" dirty="0" err="1"/>
              <a:t>chunks</a:t>
            </a:r>
            <a:r>
              <a:rPr lang="el-GR" dirty="0"/>
              <a:t>». Με άλλα λόγια, αυτό που έχουμε είναι τα λόγια του με μόνο την προσθήκη τίτλων.</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146</a:t>
            </a:fld>
            <a:endParaRPr/>
          </a:p>
        </p:txBody>
      </p:sp>
    </p:spTree>
    <p:extLst>
      <p:ext uri="{BB962C8B-B14F-4D97-AF65-F5344CB8AC3E}">
        <p14:creationId xmlns:p14="http://schemas.microsoft.com/office/powerpoint/2010/main" val="9805644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Είναι απίθανο η διαδικασία που τόσο αισθητά πέρασε στην περίληψη του </a:t>
            </a:r>
            <a:r>
              <a:rPr lang="el-GR" sz="2000" dirty="0" err="1">
                <a:latin typeface="Constantia" panose="02030602050306030303" pitchFamily="18" charset="0"/>
              </a:rPr>
              <a:t>Πρόκλου</a:t>
            </a:r>
            <a:r>
              <a:rPr lang="el-GR" sz="2000" dirty="0">
                <a:latin typeface="Constantia" panose="02030602050306030303" pitchFamily="18" charset="0"/>
              </a:rPr>
              <a:t> να μην είχε μετριάσει/ περιορίσει στοιχεία που αντιτίθενται με τα Ομηρικά έπη</a:t>
            </a:r>
          </a:p>
          <a:p>
            <a:pPr lvl="0"/>
            <a:r>
              <a:rPr lang="el-GR" sz="2000" dirty="0">
                <a:latin typeface="Constantia" panose="02030602050306030303" pitchFamily="18" charset="0"/>
              </a:rPr>
              <a:t>Όπως προτάθηκε νωρίτερα, ένα ξεκάθαρο παράδειγμα της αλλαγής εσωτερικών περιεχομένων των ποιημάτων θα μπορούσε να είχε συμβεί την εποχή του Απολλόδωρου. Αν έγινε, δεν συνέβη μετά την τοποθέτηση της περίληψης στα </a:t>
            </a:r>
            <a:r>
              <a:rPr lang="el-GR" sz="2000" i="1" dirty="0" err="1">
                <a:latin typeface="Constantia" panose="02030602050306030303" pitchFamily="18" charset="0"/>
              </a:rPr>
              <a:t>Ιλιαδικά</a:t>
            </a:r>
            <a:r>
              <a:rPr lang="el-GR" sz="2000" dirty="0">
                <a:latin typeface="Constantia" panose="02030602050306030303" pitchFamily="18" charset="0"/>
              </a:rPr>
              <a:t> χειρόγραφα.</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147</a:t>
            </a:fld>
            <a:endParaRPr/>
          </a:p>
        </p:txBody>
      </p:sp>
    </p:spTree>
    <p:extLst>
      <p:ext uri="{BB962C8B-B14F-4D97-AF65-F5344CB8AC3E}">
        <p14:creationId xmlns:p14="http://schemas.microsoft.com/office/powerpoint/2010/main" val="19897079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Η παράλειψη του τέλους και της αρχής των περιλήψεων των επών είναι κατά κάποιο τρόπο διαφορετικό θέμα. </a:t>
            </a:r>
          </a:p>
          <a:p>
            <a:pPr lvl="0"/>
            <a:r>
              <a:rPr lang="el-GR" sz="1800" dirty="0">
                <a:latin typeface="Constantia" panose="02030602050306030303" pitchFamily="18" charset="0"/>
              </a:rPr>
              <a:t>Ο </a:t>
            </a:r>
            <a:r>
              <a:rPr lang="el-GR" sz="1800" dirty="0" err="1">
                <a:latin typeface="Constantia" panose="02030602050306030303" pitchFamily="18" charset="0"/>
              </a:rPr>
              <a:t>Severyns</a:t>
            </a:r>
            <a:r>
              <a:rPr lang="el-GR" sz="1800" dirty="0">
                <a:latin typeface="Constantia" panose="02030602050306030303" pitchFamily="18" charset="0"/>
              </a:rPr>
              <a:t> έχει υποστηρίξει πειστικά ότι </a:t>
            </a:r>
            <a:r>
              <a:rPr lang="el-GR" sz="1800" dirty="0" err="1">
                <a:latin typeface="Constantia" panose="02030602050306030303" pitchFamily="18" charset="0"/>
              </a:rPr>
              <a:t>οποι</a:t>
            </a:r>
            <a:r>
              <a:rPr lang="en-US" sz="1800" dirty="0">
                <a:latin typeface="Constantia" panose="02030602050306030303" pitchFamily="18" charset="0"/>
              </a:rPr>
              <a:t>o</a:t>
            </a:r>
            <a:r>
              <a:rPr lang="el-GR" sz="1800" dirty="0" err="1">
                <a:latin typeface="Constantia" panose="02030602050306030303" pitchFamily="18" charset="0"/>
              </a:rPr>
              <a:t>δήποτε</a:t>
            </a:r>
            <a:r>
              <a:rPr lang="el-GR" sz="1800" dirty="0">
                <a:latin typeface="Constantia" panose="02030602050306030303" pitchFamily="18" charset="0"/>
              </a:rPr>
              <a:t> ανεπιθύμητο τμήμα θα μπορούσε να είχε αφαιρεθεί</a:t>
            </a:r>
            <a:r>
              <a:rPr lang="en-US" sz="1800" dirty="0">
                <a:latin typeface="Constantia" panose="02030602050306030303" pitchFamily="18" charset="0"/>
              </a:rPr>
              <a:t>,</a:t>
            </a:r>
            <a:r>
              <a:rPr lang="el-GR" sz="1800" dirty="0">
                <a:latin typeface="Constantia" panose="02030602050306030303" pitchFamily="18" charset="0"/>
              </a:rPr>
              <a:t> όταν τα αποσπάσματα πάρθηκαν από την </a:t>
            </a:r>
            <a:r>
              <a:rPr lang="el-GR" sz="1800" i="1" dirty="0">
                <a:latin typeface="Constantia" panose="02030602050306030303" pitchFamily="18" charset="0"/>
              </a:rPr>
              <a:t>Χρηστομάθεια</a:t>
            </a:r>
            <a:r>
              <a:rPr lang="el-GR" sz="1800" dirty="0">
                <a:latin typeface="Constantia" panose="02030602050306030303" pitchFamily="18" charset="0"/>
              </a:rPr>
              <a:t> και τοποθετήθηκαν στα Ομηρικά χειρόγραφα – όπως φαίνεται να συνέβη για παράδειγμα με τις εξηγήσεις του </a:t>
            </a:r>
            <a:r>
              <a:rPr lang="el-GR" sz="1800" dirty="0" err="1">
                <a:latin typeface="Constantia" panose="02030602050306030303" pitchFamily="18" charset="0"/>
              </a:rPr>
              <a:t>Πρόκλου</a:t>
            </a:r>
            <a:r>
              <a:rPr lang="el-GR" sz="1800" dirty="0">
                <a:latin typeface="Constantia" panose="02030602050306030303" pitchFamily="18" charset="0"/>
              </a:rPr>
              <a:t> για την συγγραφή των </a:t>
            </a:r>
            <a:r>
              <a:rPr lang="el-GR" sz="1800" i="1" dirty="0">
                <a:latin typeface="Constantia" panose="02030602050306030303" pitchFamily="18" charset="0"/>
              </a:rPr>
              <a:t>Κυπρίων</a:t>
            </a:r>
            <a:r>
              <a:rPr lang="el-GR" sz="1800" dirty="0">
                <a:latin typeface="Constantia" panose="02030602050306030303" pitchFamily="18" charset="0"/>
              </a:rPr>
              <a:t>.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148</a:t>
            </a:fld>
            <a:endParaRPr/>
          </a:p>
        </p:txBody>
      </p:sp>
    </p:spTree>
    <p:extLst>
      <p:ext uri="{BB962C8B-B14F-4D97-AF65-F5344CB8AC3E}">
        <p14:creationId xmlns:p14="http://schemas.microsoft.com/office/powerpoint/2010/main" val="10965927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Αυτό όμως δε σημαίνει ότι τμήματα των ίδιων των περιλήψεων (όπως το τέλος της </a:t>
            </a:r>
            <a:r>
              <a:rPr lang="el-GR" i="1" dirty="0" err="1">
                <a:latin typeface="Constantia" panose="02030602050306030303" pitchFamily="18" charset="0"/>
              </a:rPr>
              <a:t>Αιθιοπίδος</a:t>
            </a:r>
            <a:r>
              <a:rPr lang="el-GR" dirty="0">
                <a:latin typeface="Constantia" panose="02030602050306030303" pitchFamily="18" charset="0"/>
              </a:rPr>
              <a:t> και της </a:t>
            </a:r>
            <a:r>
              <a:rPr lang="el-GR" i="1" dirty="0">
                <a:latin typeface="Constantia" panose="02030602050306030303" pitchFamily="18" charset="0"/>
              </a:rPr>
              <a:t>Μικράς </a:t>
            </a:r>
            <a:r>
              <a:rPr lang="el-GR" i="1" dirty="0" err="1">
                <a:latin typeface="Constantia" panose="02030602050306030303" pitchFamily="18" charset="0"/>
              </a:rPr>
              <a:t>Ιλιάδος</a:t>
            </a:r>
            <a:r>
              <a:rPr lang="el-GR" dirty="0">
                <a:latin typeface="Constantia" panose="02030602050306030303" pitchFamily="18" charset="0"/>
              </a:rPr>
              <a:t>) παραλείφθηκαν σε αυτό το στάδιο.</a:t>
            </a:r>
          </a:p>
          <a:p>
            <a:pPr lvl="0"/>
            <a:r>
              <a:rPr lang="el-GR" dirty="0">
                <a:latin typeface="Constantia" panose="02030602050306030303" pitchFamily="18" charset="0"/>
              </a:rPr>
              <a:t>Οι διαιρέσεις ανάμεσα στα έπη που έχουμε εξετάσει δεν θα μπορούσαν να έχουν γίνει από κάποιον που άφησε έξω οτιδήποτε ήθελε από μια περίληψη σε πεζό λόγο.</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149</a:t>
            </a:fld>
            <a:endParaRPr/>
          </a:p>
        </p:txBody>
      </p:sp>
    </p:spTree>
    <p:extLst>
      <p:ext uri="{BB962C8B-B14F-4D97-AF65-F5344CB8AC3E}">
        <p14:creationId xmlns:p14="http://schemas.microsoft.com/office/powerpoint/2010/main" val="61106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Αν το έπος για την ηρωική εποχή άκμασε και αυτή τη στιγμή, όπως εικάζεται συχνά, τότε δεν υπάρχει λόγος να υπογραμμιστεί κάποια αλληλεξάρτηση. </a:t>
            </a:r>
          </a:p>
          <a:p>
            <a:r>
              <a:rPr lang="el-GR" sz="1800" dirty="0">
                <a:latin typeface="Constantia" panose="02030602050306030303" pitchFamily="18" charset="0"/>
              </a:rPr>
              <a:t>Η τελετουργική δραστηριότητα σε περιοχές την Εποχή του Χαλκού και η ηρωική ποίηση ήταν πιθανώς δύο ανεξάρτητες εκδηλώσεις λατρείας.  (εποχών) </a:t>
            </a:r>
          </a:p>
          <a:p>
            <a:r>
              <a:rPr lang="el-GR" sz="1800" dirty="0">
                <a:latin typeface="Constantia" panose="02030602050306030303" pitchFamily="18" charset="0"/>
              </a:rPr>
              <a:t>ο </a:t>
            </a:r>
            <a:r>
              <a:rPr lang="en-US" sz="1800" dirty="0">
                <a:latin typeface="Constantia" panose="02030602050306030303" pitchFamily="18" charset="0"/>
              </a:rPr>
              <a:t>Burgess </a:t>
            </a:r>
            <a:r>
              <a:rPr lang="el-GR" sz="1800" dirty="0">
                <a:latin typeface="Constantia" panose="02030602050306030303" pitchFamily="18" charset="0"/>
              </a:rPr>
              <a:t>δεν βλέπει κάποια σύνδεση των συνθηκών αυτών με την άνθηση του έπους την εποχή αυτή</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408439656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Για ποιο λόγο η </a:t>
            </a:r>
            <a:r>
              <a:rPr lang="el-GR" i="1" dirty="0" err="1">
                <a:latin typeface="Constantia" panose="02030602050306030303" pitchFamily="18" charset="0"/>
              </a:rPr>
              <a:t>Αιθιοπίς</a:t>
            </a:r>
            <a:r>
              <a:rPr lang="el-GR" i="1" dirty="0">
                <a:latin typeface="Constantia" panose="02030602050306030303" pitchFamily="18" charset="0"/>
              </a:rPr>
              <a:t> </a:t>
            </a:r>
            <a:r>
              <a:rPr lang="el-GR" dirty="0">
                <a:latin typeface="Constantia" panose="02030602050306030303" pitchFamily="18" charset="0"/>
              </a:rPr>
              <a:t>να κοπεί σε δύο γεγονότα τόσο στενά συνδεδεμένα μεταξύ τους;  </a:t>
            </a:r>
          </a:p>
          <a:p>
            <a:pPr lvl="0"/>
            <a:r>
              <a:rPr lang="el-GR" dirty="0">
                <a:latin typeface="Constantia" panose="02030602050306030303" pitchFamily="18" charset="0"/>
              </a:rPr>
              <a:t>Η περίληψη που έχουμε δεν μοιάζει σαν να έχει αλλαχθεί από κάποιον που ένιωθε ελεύθερος να δημιουργήσει μια απλή, ομαλή ιστορία με το να εξαλείψει τις αρχές και τα τέλη στις περιλήψεις.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150</a:t>
            </a:fld>
            <a:endParaRPr/>
          </a:p>
        </p:txBody>
      </p:sp>
    </p:spTree>
    <p:extLst>
      <p:ext uri="{BB962C8B-B14F-4D97-AF65-F5344CB8AC3E}">
        <p14:creationId xmlns:p14="http://schemas.microsoft.com/office/powerpoint/2010/main" val="11500506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Επίσης, οι αποκλίσεις ανάμεσα στην περίληψη και τα έπη είναι σημαντικές και κάποιες φορές ριζικές. Αυτό αντιτίθεται στον χαρακτηρισμό που έδωσε ο </a:t>
            </a:r>
            <a:r>
              <a:rPr lang="en-US" sz="1800" dirty="0" err="1">
                <a:latin typeface="Constantia" panose="02030602050306030303" pitchFamily="18" charset="0"/>
              </a:rPr>
              <a:t>Severyns</a:t>
            </a:r>
            <a:r>
              <a:rPr lang="el-GR" sz="1800" dirty="0">
                <a:latin typeface="Constantia" panose="02030602050306030303" pitchFamily="18" charset="0"/>
              </a:rPr>
              <a:t> σε αυτούς που αφαίρεσαν το υλικό ως «κοπιωδώς πιστοί και με σεβασμό στα λόγια του </a:t>
            </a:r>
            <a:r>
              <a:rPr lang="el-GR" sz="1800" dirty="0" err="1">
                <a:latin typeface="Constantia" panose="02030602050306030303" pitchFamily="18" charset="0"/>
              </a:rPr>
              <a:t>Πρόκλου</a:t>
            </a:r>
            <a:r>
              <a:rPr lang="el-GR" sz="1800" dirty="0">
                <a:latin typeface="Constantia" panose="02030602050306030303" pitchFamily="18" charset="0"/>
              </a:rPr>
              <a:t>»</a:t>
            </a:r>
          </a:p>
          <a:p>
            <a:r>
              <a:rPr lang="en-US" sz="1800" dirty="0">
                <a:latin typeface="Constantia" panose="02030602050306030303" pitchFamily="18" charset="0"/>
              </a:rPr>
              <a:t>O Burgess</a:t>
            </a:r>
            <a:r>
              <a:rPr lang="el-GR" sz="1800" dirty="0">
                <a:latin typeface="Constantia" panose="02030602050306030303" pitchFamily="18" charset="0"/>
              </a:rPr>
              <a:t> καταλήγει στο συμπέρασμα ότι δεν έγιναν σημαντικές αλλαγές, εσωτερικές ή εξωτερικές, στις περιλήψεις του </a:t>
            </a:r>
            <a:r>
              <a:rPr lang="el-GR" sz="1800" dirty="0" err="1">
                <a:latin typeface="Constantia" panose="02030602050306030303" pitchFamily="18" charset="0"/>
              </a:rPr>
              <a:t>Πρόκλου</a:t>
            </a:r>
            <a:r>
              <a:rPr lang="el-GR" sz="1800" dirty="0">
                <a:latin typeface="Constantia" panose="02030602050306030303" pitchFamily="18" charset="0"/>
              </a:rPr>
              <a:t> όταν χρησιμοποιήθηκαν σε χειρόγραφα της </a:t>
            </a:r>
            <a:r>
              <a:rPr lang="el-GR" sz="1800" i="1" dirty="0" err="1">
                <a:latin typeface="Constantia" panose="02030602050306030303" pitchFamily="18" charset="0"/>
              </a:rPr>
              <a:t>Ιλιάδας</a:t>
            </a:r>
            <a:r>
              <a:rPr lang="el-GR" sz="1800" dirty="0">
                <a:latin typeface="Constantia" panose="02030602050306030303" pitchFamily="18" charset="0"/>
              </a:rPr>
              <a:t>.</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151</a:t>
            </a:fld>
            <a:endParaRPr/>
          </a:p>
        </p:txBody>
      </p:sp>
    </p:spTree>
    <p:extLst>
      <p:ext uri="{BB962C8B-B14F-4D97-AF65-F5344CB8AC3E}">
        <p14:creationId xmlns:p14="http://schemas.microsoft.com/office/powerpoint/2010/main" val="21838314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Πού πρέπει </a:t>
            </a:r>
            <a:r>
              <a:rPr lang="el-GR">
                <a:latin typeface="Constantia" panose="02030602050306030303" pitchFamily="18" charset="0"/>
              </a:rPr>
              <a:t>να κοιτάξουμε </a:t>
            </a:r>
            <a:r>
              <a:rPr lang="el-GR" dirty="0">
                <a:latin typeface="Constantia" panose="02030602050306030303" pitchFamily="18" charset="0"/>
              </a:rPr>
              <a:t>τότε, αν η αναμφισβήτητη ψευδής παρουσίαση των παλαιότερων σταθερών μορφών των ποιημάτων δεν προέκυψαν μετά τις επιλογές από τον </a:t>
            </a:r>
            <a:r>
              <a:rPr lang="el-GR" dirty="0" err="1">
                <a:latin typeface="Constantia" panose="02030602050306030303" pitchFamily="18" charset="0"/>
              </a:rPr>
              <a:t>Πρόκλο</a:t>
            </a:r>
            <a:r>
              <a:rPr lang="el-GR" dirty="0">
                <a:latin typeface="Constantia" panose="02030602050306030303" pitchFamily="18" charset="0"/>
              </a:rPr>
              <a:t> που τοποθετήθηκαν σε χειρόγραφα της </a:t>
            </a:r>
            <a:r>
              <a:rPr lang="el-GR" i="1" dirty="0" err="1">
                <a:latin typeface="Constantia" panose="02030602050306030303" pitchFamily="18" charset="0"/>
              </a:rPr>
              <a:t>Ιλιάδας</a:t>
            </a:r>
            <a:r>
              <a:rPr lang="el-GR" dirty="0">
                <a:latin typeface="Constantia" panose="02030602050306030303" pitchFamily="18" charset="0"/>
              </a:rPr>
              <a:t>;</a:t>
            </a:r>
          </a:p>
          <a:p>
            <a:pPr lvl="0"/>
            <a:r>
              <a:rPr lang="el-GR" dirty="0">
                <a:latin typeface="Constantia" panose="02030602050306030303" pitchFamily="18" charset="0"/>
              </a:rPr>
              <a:t>Μπορούμε να θεωρήσουμε υπεύθυνο τον </a:t>
            </a:r>
            <a:r>
              <a:rPr lang="el-GR" dirty="0" err="1">
                <a:latin typeface="Constantia" panose="02030602050306030303" pitchFamily="18" charset="0"/>
              </a:rPr>
              <a:t>Πρόκλο</a:t>
            </a:r>
            <a:r>
              <a:rPr lang="el-GR" dirty="0">
                <a:latin typeface="Constantia" panose="02030602050306030303" pitchFamily="18" charset="0"/>
              </a:rPr>
              <a:t> για τις διαστρεβλώσεις;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152</a:t>
            </a:fld>
            <a:endParaRPr/>
          </a:p>
        </p:txBody>
      </p:sp>
    </p:spTree>
    <p:extLst>
      <p:ext uri="{BB962C8B-B14F-4D97-AF65-F5344CB8AC3E}">
        <p14:creationId xmlns:p14="http://schemas.microsoft.com/office/powerpoint/2010/main" val="21935845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100" dirty="0">
                <a:latin typeface="Constantia" panose="02030602050306030303" pitchFamily="18" charset="0"/>
              </a:rPr>
              <a:t>Μπορούμε να θεωρήσουμε υπεύθυνο τον </a:t>
            </a:r>
            <a:r>
              <a:rPr lang="el-GR" sz="2100" dirty="0" err="1">
                <a:latin typeface="Constantia" panose="02030602050306030303" pitchFamily="18" charset="0"/>
              </a:rPr>
              <a:t>Πρόκλο</a:t>
            </a:r>
            <a:r>
              <a:rPr lang="el-GR" sz="2100" dirty="0">
                <a:latin typeface="Constantia" panose="02030602050306030303" pitchFamily="18" charset="0"/>
              </a:rPr>
              <a:t> για τις διαστρεβλώσεις; </a:t>
            </a:r>
          </a:p>
          <a:p>
            <a:pPr lvl="0"/>
            <a:r>
              <a:rPr lang="el-GR" sz="2100" dirty="0">
                <a:latin typeface="Constantia" panose="02030602050306030303" pitchFamily="18" charset="0"/>
              </a:rPr>
              <a:t>Μια θεωρία προέκυψε ανάμεσα στους Γερμανούς μελετητές τους ύστερου 19ου αιώνα ότι ο </a:t>
            </a:r>
            <a:r>
              <a:rPr lang="el-GR" sz="2100" dirty="0" err="1">
                <a:latin typeface="Constantia" panose="02030602050306030303" pitchFamily="18" charset="0"/>
              </a:rPr>
              <a:t>Πρόκλος</a:t>
            </a:r>
            <a:r>
              <a:rPr lang="el-GR" sz="2100" dirty="0">
                <a:latin typeface="Constantia" panose="02030602050306030303" pitchFamily="18" charset="0"/>
              </a:rPr>
              <a:t> δεν έκανε περίληψη των ίδιων των επών αλλά χρησιμοποίησε μια περίληψη σε πεζό λόγο η οποία θα μπορούσε να είχε βασιστεί σε προηγούμενες περιλήψεις σε πεζό λόγο. </a:t>
            </a:r>
          </a:p>
          <a:p>
            <a:endParaRPr lang="el-GR" sz="21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153</a:t>
            </a:fld>
            <a:endParaRPr/>
          </a:p>
        </p:txBody>
      </p:sp>
    </p:spTree>
    <p:extLst>
      <p:ext uri="{BB962C8B-B14F-4D97-AF65-F5344CB8AC3E}">
        <p14:creationId xmlns:p14="http://schemas.microsoft.com/office/powerpoint/2010/main" val="292350226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Αναμφίβολα μια αλλοιωμένη εικόνα των σταθερών μορφών των επών θα μπορούσε εύκολα να έχει προκύψει οποιαδήποτε στιγμή σε μια τέτοια παράδοση πεζών περιλήψεων</a:t>
            </a:r>
          </a:p>
          <a:p>
            <a:pPr lvl="0"/>
            <a:r>
              <a:rPr lang="el-GR" sz="2000" dirty="0">
                <a:latin typeface="Constantia" panose="02030602050306030303" pitchFamily="18" charset="0"/>
              </a:rPr>
              <a:t>Το τμήμα του Τρωικού πολέμου στην επιτομή του Απολλοδώρου, η οποία δημοσιεύτηκε τον ύστερο 19</a:t>
            </a:r>
            <a:r>
              <a:rPr lang="el-GR" sz="2000" baseline="30000" dirty="0">
                <a:latin typeface="Constantia" panose="02030602050306030303" pitchFamily="18" charset="0"/>
              </a:rPr>
              <a:t>ο</a:t>
            </a:r>
            <a:r>
              <a:rPr lang="el-GR" sz="2000" dirty="0">
                <a:latin typeface="Constantia" panose="02030602050306030303" pitchFamily="18" charset="0"/>
              </a:rPr>
              <a:t>  αιώνα  μοιάζει πολύ με την περίληψη του </a:t>
            </a:r>
            <a:r>
              <a:rPr lang="el-GR" sz="2000" dirty="0" err="1">
                <a:latin typeface="Constantia" panose="02030602050306030303" pitchFamily="18" charset="0"/>
              </a:rPr>
              <a:t>Πρόκλου</a:t>
            </a:r>
            <a:r>
              <a:rPr lang="el-GR" sz="2000" dirty="0">
                <a:latin typeface="Constantia" panose="02030602050306030303" pitchFamily="18" charset="0"/>
              </a:rPr>
              <a:t> και έχει ενισχύσει την άποψη ότι ο </a:t>
            </a:r>
            <a:r>
              <a:rPr lang="el-GR" sz="2000" dirty="0" err="1">
                <a:latin typeface="Constantia" panose="02030602050306030303" pitchFamily="18" charset="0"/>
              </a:rPr>
              <a:t>Πρόκλος</a:t>
            </a:r>
            <a:r>
              <a:rPr lang="el-GR" sz="2000" dirty="0">
                <a:latin typeface="Constantia" panose="02030602050306030303" pitchFamily="18" charset="0"/>
              </a:rPr>
              <a:t> χρησιμοποίησε μια παρόμοια περίληψη</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154</a:t>
            </a:fld>
            <a:endParaRPr/>
          </a:p>
        </p:txBody>
      </p:sp>
    </p:spTree>
    <p:extLst>
      <p:ext uri="{BB962C8B-B14F-4D97-AF65-F5344CB8AC3E}">
        <p14:creationId xmlns:p14="http://schemas.microsoft.com/office/powerpoint/2010/main" val="245018442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Ο Φώτιος έχει διασώσει σχόλιο του </a:t>
            </a:r>
            <a:r>
              <a:rPr lang="el-GR" dirty="0" err="1">
                <a:latin typeface="Constantia" panose="02030602050306030303" pitchFamily="18" charset="0"/>
              </a:rPr>
              <a:t>Πρόκλου</a:t>
            </a:r>
            <a:r>
              <a:rPr lang="el-GR" dirty="0">
                <a:latin typeface="Constantia" panose="02030602050306030303" pitchFamily="18" charset="0"/>
              </a:rPr>
              <a:t> : </a:t>
            </a:r>
          </a:p>
          <a:p>
            <a:pPr lvl="0"/>
            <a:r>
              <a:rPr lang="el-GR" b="1" i="1" dirty="0">
                <a:latin typeface="Constantia" panose="02030602050306030303" pitchFamily="18" charset="0"/>
              </a:rPr>
              <a:t>Λέγει </a:t>
            </a:r>
            <a:r>
              <a:rPr lang="el-GR" b="1" i="1" dirty="0" err="1">
                <a:latin typeface="Constantia" panose="02030602050306030303" pitchFamily="18" charset="0"/>
              </a:rPr>
              <a:t>δὲ</a:t>
            </a:r>
            <a:r>
              <a:rPr lang="el-GR" i="1" dirty="0">
                <a:latin typeface="Constantia" panose="02030602050306030303" pitchFamily="18" charset="0"/>
              </a:rPr>
              <a:t> </a:t>
            </a:r>
            <a:r>
              <a:rPr lang="el-GR" i="1" dirty="0" err="1">
                <a:latin typeface="Constantia" panose="02030602050306030303" pitchFamily="18" charset="0"/>
              </a:rPr>
              <a:t>ὡς</a:t>
            </a:r>
            <a:r>
              <a:rPr lang="el-GR" i="1" dirty="0">
                <a:latin typeface="Constantia" panose="02030602050306030303" pitchFamily="18" charset="0"/>
              </a:rPr>
              <a:t> </a:t>
            </a:r>
            <a:r>
              <a:rPr lang="el-GR" i="1" dirty="0" err="1">
                <a:latin typeface="Constantia" panose="02030602050306030303" pitchFamily="18" charset="0"/>
              </a:rPr>
              <a:t>τοῦ</a:t>
            </a:r>
            <a:r>
              <a:rPr lang="el-GR" i="1" dirty="0">
                <a:latin typeface="Constantia" panose="02030602050306030303" pitchFamily="18" charset="0"/>
              </a:rPr>
              <a:t> </a:t>
            </a:r>
            <a:r>
              <a:rPr lang="el-GR" b="1" i="1" dirty="0" err="1">
                <a:latin typeface="Constantia" panose="02030602050306030303" pitchFamily="18" charset="0"/>
              </a:rPr>
              <a:t>ἐπικοῦ</a:t>
            </a:r>
            <a:r>
              <a:rPr lang="el-GR" i="1" dirty="0">
                <a:latin typeface="Constantia" panose="02030602050306030303" pitchFamily="18" charset="0"/>
              </a:rPr>
              <a:t> κύκλου </a:t>
            </a:r>
            <a:r>
              <a:rPr lang="el-GR" i="1" dirty="0" err="1">
                <a:latin typeface="Constantia" panose="02030602050306030303" pitchFamily="18" charset="0"/>
              </a:rPr>
              <a:t>τὰ</a:t>
            </a:r>
            <a:r>
              <a:rPr lang="el-GR" i="1" dirty="0">
                <a:latin typeface="Constantia" panose="02030602050306030303" pitchFamily="18" charset="0"/>
              </a:rPr>
              <a:t> ποιήματα </a:t>
            </a:r>
            <a:r>
              <a:rPr lang="el-GR" i="1" dirty="0" err="1">
                <a:latin typeface="Constantia" panose="02030602050306030303" pitchFamily="18" charset="0"/>
              </a:rPr>
              <a:t>διασῴζεται</a:t>
            </a:r>
            <a:r>
              <a:rPr lang="el-GR" i="1" dirty="0">
                <a:latin typeface="Constantia" panose="02030602050306030303" pitchFamily="18" charset="0"/>
              </a:rPr>
              <a:t> </a:t>
            </a:r>
            <a:r>
              <a:rPr lang="el-GR" i="1" dirty="0" err="1">
                <a:latin typeface="Constantia" panose="02030602050306030303" pitchFamily="18" charset="0"/>
              </a:rPr>
              <a:t>καὶ</a:t>
            </a:r>
            <a:r>
              <a:rPr lang="el-GR" i="1" dirty="0">
                <a:latin typeface="Constantia" panose="02030602050306030303" pitchFamily="18" charset="0"/>
              </a:rPr>
              <a:t> </a:t>
            </a:r>
            <a:r>
              <a:rPr lang="el-GR" i="1" dirty="0" err="1">
                <a:latin typeface="Constantia" panose="02030602050306030303" pitchFamily="18" charset="0"/>
              </a:rPr>
              <a:t>σπουδάζεται</a:t>
            </a:r>
            <a:r>
              <a:rPr lang="el-GR" i="1" dirty="0">
                <a:latin typeface="Constantia" panose="02030602050306030303" pitchFamily="18" charset="0"/>
              </a:rPr>
              <a:t> </a:t>
            </a:r>
            <a:r>
              <a:rPr lang="el-GR" i="1" dirty="0" err="1">
                <a:latin typeface="Constantia" panose="02030602050306030303" pitchFamily="18" charset="0"/>
              </a:rPr>
              <a:t>τοῖς</a:t>
            </a:r>
            <a:r>
              <a:rPr lang="el-GR" i="1" dirty="0">
                <a:latin typeface="Constantia" panose="02030602050306030303" pitchFamily="18" charset="0"/>
              </a:rPr>
              <a:t> </a:t>
            </a:r>
            <a:r>
              <a:rPr lang="el-GR" i="1" dirty="0" err="1">
                <a:latin typeface="Constantia" panose="02030602050306030303" pitchFamily="18" charset="0"/>
              </a:rPr>
              <a:t>πολλοῖς</a:t>
            </a:r>
            <a:r>
              <a:rPr lang="el-GR" i="1" dirty="0">
                <a:latin typeface="Constantia" panose="02030602050306030303" pitchFamily="18" charset="0"/>
              </a:rPr>
              <a:t> </a:t>
            </a:r>
            <a:r>
              <a:rPr lang="el-GR" i="1" dirty="0" err="1">
                <a:latin typeface="Constantia" panose="02030602050306030303" pitchFamily="18" charset="0"/>
              </a:rPr>
              <a:t>οὐχ</a:t>
            </a:r>
            <a:r>
              <a:rPr lang="el-GR" i="1" dirty="0">
                <a:latin typeface="Constantia" panose="02030602050306030303" pitchFamily="18" charset="0"/>
              </a:rPr>
              <a:t> </a:t>
            </a:r>
            <a:r>
              <a:rPr lang="el-GR" i="1" dirty="0" err="1">
                <a:latin typeface="Constantia" panose="02030602050306030303" pitchFamily="18" charset="0"/>
              </a:rPr>
              <a:t>οὕτω</a:t>
            </a:r>
            <a:r>
              <a:rPr lang="el-GR" i="1" dirty="0">
                <a:latin typeface="Constantia" panose="02030602050306030303" pitchFamily="18" charset="0"/>
              </a:rPr>
              <a:t> </a:t>
            </a:r>
            <a:r>
              <a:rPr lang="el-GR" i="1" dirty="0" err="1">
                <a:latin typeface="Constantia" panose="02030602050306030303" pitchFamily="18" charset="0"/>
              </a:rPr>
              <a:t>διὰ</a:t>
            </a:r>
            <a:r>
              <a:rPr lang="el-GR" i="1" dirty="0">
                <a:latin typeface="Constantia" panose="02030602050306030303" pitchFamily="18" charset="0"/>
              </a:rPr>
              <a:t> </a:t>
            </a:r>
            <a:r>
              <a:rPr lang="el-GR" i="1" dirty="0" err="1">
                <a:latin typeface="Constantia" panose="02030602050306030303" pitchFamily="18" charset="0"/>
              </a:rPr>
              <a:t>τὴν</a:t>
            </a:r>
            <a:r>
              <a:rPr lang="el-GR" i="1" dirty="0">
                <a:latin typeface="Constantia" panose="02030602050306030303" pitchFamily="18" charset="0"/>
              </a:rPr>
              <a:t> </a:t>
            </a:r>
            <a:r>
              <a:rPr lang="el-GR" i="1" dirty="0" err="1">
                <a:latin typeface="Constantia" panose="02030602050306030303" pitchFamily="18" charset="0"/>
              </a:rPr>
              <a:t>ἀρετὴν</a:t>
            </a:r>
            <a:r>
              <a:rPr lang="el-GR" i="1" dirty="0">
                <a:latin typeface="Constantia" panose="02030602050306030303" pitchFamily="18" charset="0"/>
              </a:rPr>
              <a:t> </a:t>
            </a:r>
            <a:r>
              <a:rPr lang="el-GR" i="1" dirty="0" err="1">
                <a:latin typeface="Constantia" panose="02030602050306030303" pitchFamily="18" charset="0"/>
              </a:rPr>
              <a:t>ὡς</a:t>
            </a:r>
            <a:r>
              <a:rPr lang="el-GR" i="1" dirty="0">
                <a:latin typeface="Constantia" panose="02030602050306030303" pitchFamily="18" charset="0"/>
              </a:rPr>
              <a:t> </a:t>
            </a:r>
            <a:r>
              <a:rPr lang="el-GR" i="1" dirty="0" err="1">
                <a:latin typeface="Constantia" panose="02030602050306030303" pitchFamily="18" charset="0"/>
              </a:rPr>
              <a:t>διὰ</a:t>
            </a:r>
            <a:r>
              <a:rPr lang="el-GR" i="1" dirty="0">
                <a:latin typeface="Constantia" panose="02030602050306030303" pitchFamily="18" charset="0"/>
              </a:rPr>
              <a:t> </a:t>
            </a:r>
            <a:r>
              <a:rPr lang="el-GR" i="1" dirty="0" err="1">
                <a:latin typeface="Constantia" panose="02030602050306030303" pitchFamily="18" charset="0"/>
              </a:rPr>
              <a:t>τὴν</a:t>
            </a:r>
            <a:r>
              <a:rPr lang="el-GR" i="1" dirty="0">
                <a:latin typeface="Constantia" panose="02030602050306030303" pitchFamily="18" charset="0"/>
              </a:rPr>
              <a:t> </a:t>
            </a:r>
            <a:r>
              <a:rPr lang="el-GR" i="1" dirty="0" err="1">
                <a:latin typeface="Constantia" panose="02030602050306030303" pitchFamily="18" charset="0"/>
              </a:rPr>
              <a:t>ἀκολουθίαν</a:t>
            </a:r>
            <a:r>
              <a:rPr lang="el-GR" i="1" dirty="0">
                <a:latin typeface="Constantia" panose="02030602050306030303" pitchFamily="18" charset="0"/>
              </a:rPr>
              <a:t> </a:t>
            </a:r>
            <a:r>
              <a:rPr lang="el-GR" i="1" dirty="0" err="1">
                <a:latin typeface="Constantia" panose="02030602050306030303" pitchFamily="18" charset="0"/>
              </a:rPr>
              <a:t>τῶν</a:t>
            </a:r>
            <a:r>
              <a:rPr lang="el-GR" i="1" dirty="0">
                <a:latin typeface="Constantia" panose="02030602050306030303" pitchFamily="18" charset="0"/>
              </a:rPr>
              <a:t> </a:t>
            </a:r>
            <a:r>
              <a:rPr lang="el-GR" i="1" dirty="0" err="1">
                <a:latin typeface="Constantia" panose="02030602050306030303" pitchFamily="18" charset="0"/>
              </a:rPr>
              <a:t>ἐν</a:t>
            </a:r>
            <a:r>
              <a:rPr lang="el-GR" i="1" dirty="0">
                <a:latin typeface="Constantia" panose="02030602050306030303" pitchFamily="18" charset="0"/>
              </a:rPr>
              <a:t> </a:t>
            </a:r>
            <a:r>
              <a:rPr lang="el-GR" i="1" dirty="0" err="1">
                <a:latin typeface="Constantia" panose="02030602050306030303" pitchFamily="18" charset="0"/>
              </a:rPr>
              <a:t>αὐτῷ</a:t>
            </a:r>
            <a:r>
              <a:rPr lang="el-GR" i="1" dirty="0">
                <a:latin typeface="Constantia" panose="02030602050306030303" pitchFamily="18" charset="0"/>
              </a:rPr>
              <a:t> πραγμάτων</a:t>
            </a:r>
            <a:endParaRPr lang="el-GR"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155</a:t>
            </a:fld>
            <a:endParaRPr/>
          </a:p>
        </p:txBody>
      </p:sp>
    </p:spTree>
    <p:extLst>
      <p:ext uri="{BB962C8B-B14F-4D97-AF65-F5344CB8AC3E}">
        <p14:creationId xmlns:p14="http://schemas.microsoft.com/office/powerpoint/2010/main" val="30408402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Αυτά τα λόγια εκτός από το ότι παρέχουν μια περαιτέρω απόδειξη για τη χαμηλή εκτίμηση στην οποία τελικά κατέληξε ο Επικός Κύκλος δείχνουν ότι τα έπη ήταν διαθέσιμα στον </a:t>
            </a:r>
            <a:r>
              <a:rPr lang="el-GR" dirty="0" err="1">
                <a:latin typeface="Constantia" panose="02030602050306030303" pitchFamily="18" charset="0"/>
              </a:rPr>
              <a:t>Πρόκλο</a:t>
            </a:r>
            <a:r>
              <a:rPr lang="el-GR" dirty="0">
                <a:latin typeface="Constantia" panose="02030602050306030303" pitchFamily="18" charset="0"/>
              </a:rPr>
              <a:t> σε μορφή στίχου</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156</a:t>
            </a:fld>
            <a:endParaRPr/>
          </a:p>
        </p:txBody>
      </p:sp>
    </p:spTree>
    <p:extLst>
      <p:ext uri="{BB962C8B-B14F-4D97-AF65-F5344CB8AC3E}">
        <p14:creationId xmlns:p14="http://schemas.microsoft.com/office/powerpoint/2010/main" val="205708338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Αντί να υποθέτουμε ότι ο </a:t>
            </a:r>
            <a:r>
              <a:rPr lang="el-GR" sz="2000" dirty="0" err="1">
                <a:latin typeface="Constantia" panose="02030602050306030303" pitchFamily="18" charset="0"/>
              </a:rPr>
              <a:t>Πρόκλος</a:t>
            </a:r>
            <a:r>
              <a:rPr lang="el-GR" sz="2000" dirty="0">
                <a:latin typeface="Constantia" panose="02030602050306030303" pitchFamily="18" charset="0"/>
              </a:rPr>
              <a:t> ψεύδεται ή επαναλαμβάνει τα λόγια των προκατόχων του πρέπει να καταλήξουμε ότι βάσισε την περίληψή του στα ίδια τα έπη και όχι στις πεζές περιλήψεις για αυτά</a:t>
            </a:r>
          </a:p>
          <a:p>
            <a:pPr lvl="0"/>
            <a:r>
              <a:rPr lang="el-GR" sz="2000" dirty="0">
                <a:latin typeface="Constantia" panose="02030602050306030303" pitchFamily="18" charset="0"/>
              </a:rPr>
              <a:t>Σημαίνει αυτό ότι γνώριζε ολόκληρη την έκταση των επών και τα χρησιμοποιούσε σαν πηγή, αλλά επέλεξε να μην χρησιμοποιήσει όλα τα περιεχόμενά τους;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157</a:t>
            </a:fld>
            <a:endParaRPr/>
          </a:p>
        </p:txBody>
      </p:sp>
    </p:spTree>
    <p:extLst>
      <p:ext uri="{BB962C8B-B14F-4D97-AF65-F5344CB8AC3E}">
        <p14:creationId xmlns:p14="http://schemas.microsoft.com/office/powerpoint/2010/main" val="36654097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Αυτό είναι τόσο απίθανο όσο η πρόταση ότι η περίληψη του </a:t>
            </a:r>
            <a:r>
              <a:rPr lang="el-GR" dirty="0" err="1">
                <a:latin typeface="Constantia" panose="02030602050306030303" pitchFamily="18" charset="0"/>
              </a:rPr>
              <a:t>Πρόκλου</a:t>
            </a:r>
            <a:r>
              <a:rPr lang="el-GR" dirty="0">
                <a:latin typeface="Constantia" panose="02030602050306030303" pitchFamily="18" charset="0"/>
              </a:rPr>
              <a:t> αλλάχθηκε ύστερα από τη συγγραφή της. </a:t>
            </a:r>
          </a:p>
          <a:p>
            <a:pPr lvl="0"/>
            <a:r>
              <a:rPr lang="el-GR" dirty="0">
                <a:solidFill>
                  <a:srgbClr val="FF0000"/>
                </a:solidFill>
                <a:latin typeface="Constantia" panose="02030602050306030303" pitchFamily="18" charset="0"/>
              </a:rPr>
              <a:t>Αν ο </a:t>
            </a:r>
            <a:r>
              <a:rPr lang="el-GR" dirty="0" err="1">
                <a:solidFill>
                  <a:srgbClr val="FF0000"/>
                </a:solidFill>
                <a:latin typeface="Constantia" panose="02030602050306030303" pitchFamily="18" charset="0"/>
              </a:rPr>
              <a:t>Πρόκλος</a:t>
            </a:r>
            <a:r>
              <a:rPr lang="el-GR" dirty="0">
                <a:solidFill>
                  <a:srgbClr val="FF0000"/>
                </a:solidFill>
                <a:latin typeface="Constantia" panose="02030602050306030303" pitchFamily="18" charset="0"/>
              </a:rPr>
              <a:t> απλά ήθελε να δημιουργήσει μια ομαλή αφήγηση του Τρωικού πολέμου δεν θα είχε χωρίσει τα ποιήματα σε παράξενα σημεία ούτε θα επαναλάμβανε το ίδιο υλικό.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158</a:t>
            </a:fld>
            <a:endParaRPr/>
          </a:p>
        </p:txBody>
      </p:sp>
    </p:spTree>
    <p:extLst>
      <p:ext uri="{BB962C8B-B14F-4D97-AF65-F5344CB8AC3E}">
        <p14:creationId xmlns:p14="http://schemas.microsoft.com/office/powerpoint/2010/main" val="3153626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Οι περίεργες αρχές και τα τέλη των επών στην περίληψη δείχνουν ότι </a:t>
            </a:r>
            <a:r>
              <a:rPr lang="el-GR" u="sng" dirty="0">
                <a:latin typeface="Constantia" panose="02030602050306030303" pitchFamily="18" charset="0"/>
              </a:rPr>
              <a:t>ο </a:t>
            </a:r>
            <a:r>
              <a:rPr lang="el-GR" u="sng" dirty="0" err="1">
                <a:latin typeface="Constantia" panose="02030602050306030303" pitchFamily="18" charset="0"/>
              </a:rPr>
              <a:t>Πρόκλος</a:t>
            </a:r>
            <a:r>
              <a:rPr lang="el-GR" u="sng" dirty="0">
                <a:latin typeface="Constantia" panose="02030602050306030303" pitchFamily="18" charset="0"/>
              </a:rPr>
              <a:t> δεν έχει προσπαθήσει να αφαιρέσει τις δυσκολίες. Εν αντιθέσει, είναι μαρτυρία ότι συνειδητά κατέγραψε όλα όσα γνώριζε χωρίς σημασία για το πόσο περίεργο είναι το αποτέλεσμα</a:t>
            </a:r>
            <a:endParaRPr lang="el-GR" sz="1800" u="sng"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159</a:t>
            </a:fld>
            <a:endParaRPr/>
          </a:p>
        </p:txBody>
      </p:sp>
    </p:spTree>
    <p:extLst>
      <p:ext uri="{BB962C8B-B14F-4D97-AF65-F5344CB8AC3E}">
        <p14:creationId xmlns:p14="http://schemas.microsoft.com/office/powerpoint/2010/main" val="378129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368168" y="1567048"/>
            <a:ext cx="4682255" cy="2383604"/>
          </a:xfrm>
          <a:prstGeom prst="rect">
            <a:avLst/>
          </a:prstGeom>
        </p:spPr>
        <p:txBody>
          <a:bodyPr spcFirstLastPara="1" wrap="square" lIns="91425" tIns="91425" rIns="91425" bIns="91425" anchor="t" anchorCtr="0">
            <a:noAutofit/>
          </a:bodyPr>
          <a:lstStyle/>
          <a:p>
            <a:r>
              <a:rPr lang="el-GR" sz="1600" dirty="0">
                <a:latin typeface="Constantia" panose="02030602050306030303" pitchFamily="18" charset="0"/>
              </a:rPr>
              <a:t>Η παράδοση των επικών στίχων προφανώς αναπτύχθηκε στη Μικρά Ασία όπου το ποιητικό ιδίωμα που χαρακτηρίζει την ιωνική διάλεκτο ήρθε για να χρησιμοποιηθεί για τον επικό στίχο.</a:t>
            </a:r>
          </a:p>
          <a:p>
            <a:r>
              <a:rPr lang="el-GR" sz="1600" dirty="0">
                <a:latin typeface="Constantia" panose="02030602050306030303" pitchFamily="18" charset="0"/>
              </a:rPr>
              <a:t>Η ηπειρωτική χώρα εκπροσωπείται από μυθικά στρώματα από τόπους τόσο μακρινούς, όπως η Θεσσαλία και η </a:t>
            </a:r>
            <a:r>
              <a:rPr lang="el-GR" sz="1600" dirty="0" err="1">
                <a:latin typeface="Constantia" panose="02030602050306030303" pitchFamily="18" charset="0"/>
              </a:rPr>
              <a:t>Πύλος</a:t>
            </a:r>
            <a:r>
              <a:rPr lang="el-GR" sz="1600" dirty="0"/>
              <a:t>.</a:t>
            </a:r>
          </a:p>
          <a:p>
            <a:endParaRPr lang="el-GR" sz="16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074" name="Picture 2" descr="Related image">
            <a:extLst>
              <a:ext uri="{FF2B5EF4-FFF2-40B4-BE49-F238E27FC236}">
                <a16:creationId xmlns:a16="http://schemas.microsoft.com/office/drawing/2014/main" xmlns="" id="{DC9E5889-5BC4-4B89-9A2D-7FF616AA2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620" y="1858850"/>
            <a:ext cx="181496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8677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Τα έπη που γνώριζε πρέπει ήδη να είχαν κομμένες τις αρχές και τα τέλη τους. </a:t>
            </a:r>
          </a:p>
          <a:p>
            <a:pPr lvl="0"/>
            <a:r>
              <a:rPr lang="el-GR" dirty="0">
                <a:latin typeface="Constantia" panose="02030602050306030303" pitchFamily="18" charset="0"/>
              </a:rPr>
              <a:t>Επειδή δεν θα υπήρχε λόγος να συνθέσει τα έπη με τέτοιες περίεργες μεταβάσεις ανάμεσά τους και το γεγονός ότι οι πρώτες εμφανίσεις  των Κυκλικών ποιημάτων είχαν συντεθεί ανεξάρτητα το ένα από το άλλο.</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160</a:t>
            </a:fld>
            <a:endParaRPr/>
          </a:p>
        </p:txBody>
      </p:sp>
    </p:spTree>
    <p:extLst>
      <p:ext uri="{BB962C8B-B14F-4D97-AF65-F5344CB8AC3E}">
        <p14:creationId xmlns:p14="http://schemas.microsoft.com/office/powerpoint/2010/main" val="30819722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Καταλήγουμε στο συμπέρασμα πως κάποια στιγμή ανάμεσα στη συγγραφή των επών και την εποχή του </a:t>
            </a:r>
            <a:r>
              <a:rPr lang="el-GR" dirty="0" err="1">
                <a:latin typeface="Constantia" panose="02030602050306030303" pitchFamily="18" charset="0"/>
              </a:rPr>
              <a:t>Πρόκλου</a:t>
            </a:r>
            <a:r>
              <a:rPr lang="el-GR" dirty="0">
                <a:latin typeface="Constantia" panose="02030602050306030303" pitchFamily="18" charset="0"/>
              </a:rPr>
              <a:t>, </a:t>
            </a:r>
            <a:r>
              <a:rPr lang="el-GR" u="sng" dirty="0">
                <a:latin typeface="Constantia" panose="02030602050306030303" pitchFamily="18" charset="0"/>
              </a:rPr>
              <a:t>οι πρώτες σταθερές μορφές των επών μειώθηκαν ώστε να ταιριάξουν μαζί, αλλά κόπηκαν με τέτοιο τρόπο ώστε να ταιριάζουν μόνο κατά προσέγγιση μαζί.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161</a:t>
            </a:fld>
            <a:endParaRPr/>
          </a:p>
        </p:txBody>
      </p:sp>
    </p:spTree>
    <p:extLst>
      <p:ext uri="{BB962C8B-B14F-4D97-AF65-F5344CB8AC3E}">
        <p14:creationId xmlns:p14="http://schemas.microsoft.com/office/powerpoint/2010/main" val="32207350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23589" y="1121273"/>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Ο </a:t>
            </a:r>
            <a:r>
              <a:rPr lang="en-US" sz="1800" dirty="0">
                <a:latin typeface="Constantia" panose="02030602050306030303" pitchFamily="18" charset="0"/>
              </a:rPr>
              <a:t>Burgess</a:t>
            </a:r>
            <a:r>
              <a:rPr lang="el-GR" sz="1800" dirty="0">
                <a:latin typeface="Constantia" panose="02030602050306030303" pitchFamily="18" charset="0"/>
              </a:rPr>
              <a:t> υπογραμμίζει  ότι ο Επικός Κύκλος κατασκευάστηκε σε μορφή στίχων λίγο μετά τη σύνθεση των ποιημάτων, πιθανότατα κατά την πρώιμη ελληνιστική περίοδο.</a:t>
            </a:r>
          </a:p>
          <a:p>
            <a:pPr lvl="0"/>
            <a:r>
              <a:rPr lang="el-GR" sz="1800" dirty="0">
                <a:latin typeface="Constantia" panose="02030602050306030303" pitchFamily="18" charset="0"/>
              </a:rPr>
              <a:t>Αυτός πρέπει να είναι ο χρόνος κατά τον οποίο έγινε αυτή η περικοπή. </a:t>
            </a:r>
            <a:endParaRPr lang="en-US" sz="1800" dirty="0">
              <a:latin typeface="Constantia" panose="02030602050306030303" pitchFamily="18" charset="0"/>
            </a:endParaRPr>
          </a:p>
          <a:p>
            <a:pPr lvl="0"/>
            <a:r>
              <a:rPr lang="el-GR" sz="1800" dirty="0">
                <a:latin typeface="Constantia" panose="02030602050306030303" pitchFamily="18" charset="0"/>
              </a:rPr>
              <a:t>Αλλά γιατί η δημιουργία ενός στιχουργικά επικού κύκλου (επικός κύκλος σε μορφή στίχου) θα οδηγήσει σε τόσο δύσκολες μεταβάσεις ανάμεσα στα ποιήματα; Εάν τα </a:t>
            </a:r>
            <a:r>
              <a:rPr lang="el-GR" sz="1800" dirty="0" err="1">
                <a:latin typeface="Constantia" panose="02030602050306030303" pitchFamily="18" charset="0"/>
              </a:rPr>
              <a:t>ποίηματα</a:t>
            </a:r>
            <a:r>
              <a:rPr lang="el-GR" sz="1800" dirty="0">
                <a:latin typeface="Constantia" panose="02030602050306030303" pitchFamily="18" charset="0"/>
              </a:rPr>
              <a:t> είχαν </a:t>
            </a:r>
            <a:r>
              <a:rPr lang="el-GR" sz="1800" dirty="0" err="1">
                <a:latin typeface="Constantia" panose="02030602050306030303" pitchFamily="18" charset="0"/>
              </a:rPr>
              <a:t>περικοπεί</a:t>
            </a:r>
            <a:r>
              <a:rPr lang="el-GR" sz="1800" dirty="0">
                <a:latin typeface="Constantia" panose="02030602050306030303" pitchFamily="18" charset="0"/>
              </a:rPr>
              <a:t>, γιατί δεν είχαν </a:t>
            </a:r>
            <a:r>
              <a:rPr lang="el-GR" sz="1800" dirty="0" err="1">
                <a:latin typeface="Constantia" panose="02030602050306030303" pitchFamily="18" charset="0"/>
              </a:rPr>
              <a:t>περικοπεί</a:t>
            </a:r>
            <a:r>
              <a:rPr lang="el-GR" sz="1800" dirty="0">
                <a:latin typeface="Constantia" panose="02030602050306030303" pitchFamily="18" charset="0"/>
              </a:rPr>
              <a:t> έτσι ώστε να ταιριάζουν μαζί πιο αρμονικά;</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162</a:t>
            </a:fld>
            <a:endParaRPr/>
          </a:p>
        </p:txBody>
      </p:sp>
    </p:spTree>
    <p:extLst>
      <p:ext uri="{BB962C8B-B14F-4D97-AF65-F5344CB8AC3E}">
        <p14:creationId xmlns:p14="http://schemas.microsoft.com/office/powerpoint/2010/main" val="19197655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Ίσως οι μεταβάσεις να αντικατοπτρίζουν διαιρέσεις που ήδη υπάρχουν σε αυτά τα ποιήματα. </a:t>
            </a:r>
            <a:endParaRPr lang="en-US" dirty="0">
              <a:latin typeface="Constantia" panose="02030602050306030303" pitchFamily="18" charset="0"/>
            </a:endParaRPr>
          </a:p>
          <a:p>
            <a:pPr lvl="0"/>
            <a:r>
              <a:rPr lang="el-GR" dirty="0">
                <a:latin typeface="Constantia" panose="02030602050306030303" pitchFamily="18" charset="0"/>
              </a:rPr>
              <a:t>Αυτοί που έφτιαξαν τον Επικό Κύκλο στην Ελληνιστική περίοδο ίσως ήταν εξοικειωμένοι με μια διαίρεση βιβλίου που καθιερώθηκε για τις προηγούμενες σταθερές μορφές των Κυκλικών επών</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163</a:t>
            </a:fld>
            <a:endParaRPr/>
          </a:p>
        </p:txBody>
      </p:sp>
    </p:spTree>
    <p:extLst>
      <p:ext uri="{BB962C8B-B14F-4D97-AF65-F5344CB8AC3E}">
        <p14:creationId xmlns:p14="http://schemas.microsoft.com/office/powerpoint/2010/main" val="170539660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Ενδεχομένως θα μπορούσαν ωστόσο, να διέγραφαν ραψωδίες από τις αρχές και τα τέλη των επών αλλά διατηρούσαν και  σέβονταν τη συνολική έκταση των ραψωδιών  που επέλεγαν να κρατήσουν.</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164</a:t>
            </a:fld>
            <a:endParaRPr/>
          </a:p>
        </p:txBody>
      </p:sp>
    </p:spTree>
    <p:extLst>
      <p:ext uri="{BB962C8B-B14F-4D97-AF65-F5344CB8AC3E}">
        <p14:creationId xmlns:p14="http://schemas.microsoft.com/office/powerpoint/2010/main" val="20961125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t>Μια επιλογή ραψωδιών από τα έπη στις προηγούμενες σταθερές μορφές θα επιτύγχανε μια γενική συνέχεια αλλά θα προκαλούσε κατά κάποιο τρόπο μια ελαφρά αδεξιότητα στην ενότητα.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165</a:t>
            </a:fld>
            <a:endParaRPr/>
          </a:p>
        </p:txBody>
      </p:sp>
    </p:spTree>
    <p:extLst>
      <p:ext uri="{BB962C8B-B14F-4D97-AF65-F5344CB8AC3E}">
        <p14:creationId xmlns:p14="http://schemas.microsoft.com/office/powerpoint/2010/main" val="4343226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900" dirty="0">
                <a:latin typeface="Constantia" panose="02030602050306030303" pitchFamily="18" charset="0"/>
              </a:rPr>
              <a:t>Για παράδειγμα, η ακαλαισθησία ανάμεσα στην </a:t>
            </a:r>
            <a:r>
              <a:rPr lang="el-GR" sz="1900" i="1" dirty="0">
                <a:latin typeface="Constantia" panose="02030602050306030303" pitchFamily="18" charset="0"/>
              </a:rPr>
              <a:t>Μικρά </a:t>
            </a:r>
            <a:r>
              <a:rPr lang="el-GR" sz="1900" i="1" dirty="0" err="1">
                <a:latin typeface="Constantia" panose="02030602050306030303" pitchFamily="18" charset="0"/>
              </a:rPr>
              <a:t>Ιλιάδα</a:t>
            </a:r>
            <a:r>
              <a:rPr lang="el-GR" sz="1900" i="1" dirty="0">
                <a:latin typeface="Constantia" panose="02030602050306030303" pitchFamily="18" charset="0"/>
              </a:rPr>
              <a:t> </a:t>
            </a:r>
            <a:r>
              <a:rPr lang="el-GR" sz="1900" dirty="0">
                <a:latin typeface="Constantia" panose="02030602050306030303" pitchFamily="18" charset="0"/>
              </a:rPr>
              <a:t>και την </a:t>
            </a:r>
            <a:r>
              <a:rPr lang="el-GR" sz="1900" i="1" dirty="0">
                <a:latin typeface="Constantia" panose="02030602050306030303" pitchFamily="18" charset="0"/>
              </a:rPr>
              <a:t>Ιλίου </a:t>
            </a:r>
            <a:r>
              <a:rPr lang="el-GR" sz="1900" i="1" dirty="0" err="1">
                <a:latin typeface="Constantia" panose="02030602050306030303" pitchFamily="18" charset="0"/>
              </a:rPr>
              <a:t>Πέρσιν</a:t>
            </a:r>
            <a:r>
              <a:rPr lang="el-GR" sz="1900" i="1" dirty="0">
                <a:latin typeface="Constantia" panose="02030602050306030303" pitchFamily="18" charset="0"/>
              </a:rPr>
              <a:t> </a:t>
            </a:r>
            <a:r>
              <a:rPr lang="el-GR" sz="1900" dirty="0">
                <a:latin typeface="Constantia" panose="02030602050306030303" pitchFamily="18" charset="0"/>
              </a:rPr>
              <a:t>θα μπορούσε να έχει δημιουργηθεί εξαιτίας του ότι οι συντάκτες του Κύκλου δεν επέλεγαν στο «πρώτο βολικό» σημείο να σταματήσουν (</a:t>
            </a:r>
            <a:r>
              <a:rPr lang="en-US" sz="1900" dirty="0" err="1">
                <a:latin typeface="Constantia" panose="02030602050306030303" pitchFamily="18" charset="0"/>
              </a:rPr>
              <a:t>Monro</a:t>
            </a:r>
            <a:r>
              <a:rPr lang="el-GR" sz="1900" dirty="0">
                <a:latin typeface="Constantia" panose="02030602050306030303" pitchFamily="18" charset="0"/>
              </a:rPr>
              <a:t> 1883:320). </a:t>
            </a:r>
          </a:p>
          <a:p>
            <a:pPr lvl="0"/>
            <a:r>
              <a:rPr lang="el-GR" sz="1900" dirty="0">
                <a:latin typeface="Constantia" panose="02030602050306030303" pitchFamily="18" charset="0"/>
              </a:rPr>
              <a:t>Αυτή η διακοπή θα μπορούσε να συμβεί στο τέλος του βιβλίου (ίσως βασισμένη στην κατάληξη μιας ραψωδικής εκτέλεσης, μια πιθανότητα που συζητείται αργότερα). </a:t>
            </a: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166</a:t>
            </a:fld>
            <a:endParaRPr/>
          </a:p>
        </p:txBody>
      </p:sp>
    </p:spTree>
    <p:extLst>
      <p:ext uri="{BB962C8B-B14F-4D97-AF65-F5344CB8AC3E}">
        <p14:creationId xmlns:p14="http://schemas.microsoft.com/office/powerpoint/2010/main" val="31128454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Οι αναφορές στα βιβλία, στην εισαγωγή κάθε τμήματος της περίληψης δεν δείχνουν τον συνολικό αριθμό των βιβλίων των επών. Αυτό όμως είναι κάτι που σπάνια παρατηρείται (</a:t>
            </a:r>
            <a:r>
              <a:rPr lang="en-US" sz="2000" dirty="0" err="1">
                <a:latin typeface="Constantia" panose="02030602050306030303" pitchFamily="18" charset="0"/>
              </a:rPr>
              <a:t>Monro</a:t>
            </a:r>
            <a:r>
              <a:rPr lang="el-GR" sz="2000" dirty="0">
                <a:latin typeface="Constantia" panose="02030602050306030303" pitchFamily="18" charset="0"/>
              </a:rPr>
              <a:t> 1901:342 </a:t>
            </a:r>
            <a:r>
              <a:rPr lang="en-US" sz="2000" dirty="0">
                <a:latin typeface="Constantia" panose="02030602050306030303" pitchFamily="18" charset="0"/>
              </a:rPr>
              <a:t>note</a:t>
            </a:r>
            <a:r>
              <a:rPr lang="el-GR" sz="2000" dirty="0">
                <a:latin typeface="Constantia" panose="02030602050306030303" pitchFamily="18" charset="0"/>
              </a:rPr>
              <a:t>3). </a:t>
            </a:r>
          </a:p>
          <a:p>
            <a:pPr lvl="0"/>
            <a:r>
              <a:rPr lang="el-GR" sz="2000" dirty="0">
                <a:latin typeface="Constantia" panose="02030602050306030303" pitchFamily="18" charset="0"/>
              </a:rPr>
              <a:t>Κάποιος εύκολα μπορεί να αλλάξει τις συνηθισμένες μεταφράσεις του </a:t>
            </a:r>
            <a:r>
              <a:rPr lang="el-GR" sz="2000" dirty="0" err="1">
                <a:latin typeface="Constantia" panose="02030602050306030303" pitchFamily="18" charset="0"/>
              </a:rPr>
              <a:t>Πρόκλου</a:t>
            </a:r>
            <a:r>
              <a:rPr lang="el-GR" sz="2000" dirty="0">
                <a:latin typeface="Constantia" panose="02030602050306030303" pitchFamily="18" charset="0"/>
              </a:rPr>
              <a:t>. </a:t>
            </a:r>
            <a:endParaRPr lang="en-US" sz="2000" dirty="0">
              <a:latin typeface="Constantia" panose="02030602050306030303" pitchFamily="18" charset="0"/>
            </a:endParaRPr>
          </a:p>
          <a:p>
            <a:pPr lvl="0"/>
            <a:r>
              <a:rPr lang="el-GR" sz="2000" dirty="0">
                <a:latin typeface="Constantia" panose="02030602050306030303" pitchFamily="18" charset="0"/>
              </a:rPr>
              <a:t>Για παράδειγμα αντί για «ακολουθούν τα 5 βιβλία της </a:t>
            </a:r>
            <a:r>
              <a:rPr lang="el-GR" sz="2000" i="1" dirty="0" err="1">
                <a:latin typeface="Constantia" panose="02030602050306030303" pitchFamily="18" charset="0"/>
              </a:rPr>
              <a:t>Αιθιοπίδος</a:t>
            </a:r>
            <a:r>
              <a:rPr lang="el-GR" sz="2000" dirty="0">
                <a:latin typeface="Constantia" panose="02030602050306030303" pitchFamily="18" charset="0"/>
              </a:rPr>
              <a:t>» να γράψει «</a:t>
            </a:r>
            <a:r>
              <a:rPr lang="el-GR" sz="2000" dirty="0" err="1">
                <a:latin typeface="Constantia" panose="02030602050306030303" pitchFamily="18" charset="0"/>
              </a:rPr>
              <a:t>ακουλουθουν</a:t>
            </a:r>
            <a:r>
              <a:rPr lang="el-GR" sz="2000" i="1" dirty="0">
                <a:latin typeface="Constantia" panose="02030602050306030303" pitchFamily="18" charset="0"/>
              </a:rPr>
              <a:t> </a:t>
            </a:r>
            <a:r>
              <a:rPr lang="el-GR" sz="2000" dirty="0">
                <a:latin typeface="Constantia" panose="02030602050306030303" pitchFamily="18" charset="0"/>
              </a:rPr>
              <a:t>5</a:t>
            </a:r>
            <a:r>
              <a:rPr lang="el-GR" sz="2000" i="1" dirty="0">
                <a:latin typeface="Constantia" panose="02030602050306030303" pitchFamily="18" charset="0"/>
              </a:rPr>
              <a:t> </a:t>
            </a:r>
            <a:r>
              <a:rPr lang="el-GR" sz="2000" dirty="0">
                <a:latin typeface="Constantia" panose="02030602050306030303" pitchFamily="18" charset="0"/>
              </a:rPr>
              <a:t>βιβλία της </a:t>
            </a:r>
            <a:r>
              <a:rPr lang="el-GR" sz="2000" i="1" dirty="0" err="1">
                <a:latin typeface="Constantia" panose="02030602050306030303" pitchFamily="18" charset="0"/>
              </a:rPr>
              <a:t>Αιθιοπίδος</a:t>
            </a:r>
            <a:r>
              <a:rPr lang="el-GR" sz="2000" dirty="0">
                <a:latin typeface="Constantia" panose="02030602050306030303" pitchFamily="18" charset="0"/>
              </a:rPr>
              <a:t>».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167</a:t>
            </a:fld>
            <a:endParaRPr/>
          </a:p>
        </p:txBody>
      </p:sp>
    </p:spTree>
    <p:extLst>
      <p:ext uri="{BB962C8B-B14F-4D97-AF65-F5344CB8AC3E}">
        <p14:creationId xmlns:p14="http://schemas.microsoft.com/office/powerpoint/2010/main" val="38768469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Επίσης, η λέξη </a:t>
            </a:r>
            <a:r>
              <a:rPr lang="el-GR" sz="1800" i="1" dirty="0">
                <a:latin typeface="Constantia" panose="02030602050306030303" pitchFamily="18" charset="0"/>
              </a:rPr>
              <a:t>φερόμενα</a:t>
            </a:r>
            <a:r>
              <a:rPr lang="el-GR" sz="1800" dirty="0">
                <a:latin typeface="Constantia" panose="02030602050306030303" pitchFamily="18" charset="0"/>
              </a:rPr>
              <a:t> στη φράση «</a:t>
            </a:r>
            <a:r>
              <a:rPr lang="el-GR" sz="1800" b="1" i="1" dirty="0" err="1">
                <a:latin typeface="Constantia" panose="02030602050306030303" pitchFamily="18" charset="0"/>
              </a:rPr>
              <a:t>τὰ</a:t>
            </a:r>
            <a:r>
              <a:rPr lang="el-GR" sz="1800" b="1" i="1" dirty="0">
                <a:latin typeface="Constantia" panose="02030602050306030303" pitchFamily="18" charset="0"/>
              </a:rPr>
              <a:t> λεγόμενα Κύπρια </a:t>
            </a:r>
            <a:r>
              <a:rPr lang="el-GR" sz="1800" b="1" i="1" dirty="0" err="1">
                <a:latin typeface="Constantia" panose="02030602050306030303" pitchFamily="18" charset="0"/>
              </a:rPr>
              <a:t>ἐν</a:t>
            </a:r>
            <a:r>
              <a:rPr lang="el-GR" sz="1800" b="1" i="1" dirty="0">
                <a:latin typeface="Constantia" panose="02030602050306030303" pitchFamily="18" charset="0"/>
              </a:rPr>
              <a:t> </a:t>
            </a:r>
            <a:r>
              <a:rPr lang="el-GR" sz="1800" b="1" i="1" dirty="0" err="1">
                <a:latin typeface="Constantia" panose="02030602050306030303" pitchFamily="18" charset="0"/>
              </a:rPr>
              <a:t>βιβλίοις</a:t>
            </a:r>
            <a:r>
              <a:rPr lang="el-GR" sz="1800" b="1" i="1" dirty="0">
                <a:latin typeface="Constantia" panose="02030602050306030303" pitchFamily="18" charset="0"/>
              </a:rPr>
              <a:t> φερόμενα</a:t>
            </a:r>
            <a:r>
              <a:rPr lang="el-GR" sz="1800" i="1" dirty="0">
                <a:latin typeface="Constantia" panose="02030602050306030303" pitchFamily="18" charset="0"/>
              </a:rPr>
              <a:t> </a:t>
            </a:r>
            <a:r>
              <a:rPr lang="el-GR" sz="1800" b="1" i="1" dirty="0" err="1">
                <a:latin typeface="Constantia" panose="02030602050306030303" pitchFamily="18" charset="0"/>
              </a:rPr>
              <a:t>ἕνδεκα</a:t>
            </a:r>
            <a:r>
              <a:rPr lang="el-GR" sz="1800" i="1" dirty="0">
                <a:latin typeface="Constantia" panose="02030602050306030303" pitchFamily="18" charset="0"/>
              </a:rPr>
              <a:t>» </a:t>
            </a:r>
            <a:endParaRPr lang="en-US" sz="1800" i="1" dirty="0">
              <a:latin typeface="Constantia" panose="02030602050306030303" pitchFamily="18" charset="0"/>
            </a:endParaRPr>
          </a:p>
          <a:p>
            <a:pPr lvl="0"/>
            <a:r>
              <a:rPr lang="el-GR" sz="1800" dirty="0">
                <a:latin typeface="Constantia" panose="02030602050306030303" pitchFamily="18" charset="0"/>
              </a:rPr>
              <a:t>Εστιάζεται η προσοχή στη </a:t>
            </a:r>
            <a:r>
              <a:rPr lang="el-GR" sz="1800" b="1" dirty="0">
                <a:latin typeface="Constantia" panose="02030602050306030303" pitchFamily="18" charset="0"/>
              </a:rPr>
              <a:t>μετάδοση (</a:t>
            </a:r>
            <a:r>
              <a:rPr lang="en-US" sz="1800" b="1" i="1" dirty="0">
                <a:latin typeface="Constantia" panose="02030602050306030303" pitchFamily="18" charset="0"/>
              </a:rPr>
              <a:t>transmission</a:t>
            </a:r>
            <a:r>
              <a:rPr lang="el-GR" sz="1800" b="1" i="1" dirty="0">
                <a:latin typeface="Constantia" panose="02030602050306030303" pitchFamily="18" charset="0"/>
              </a:rPr>
              <a:t>)</a:t>
            </a:r>
            <a:r>
              <a:rPr lang="el-GR" sz="1800" dirty="0">
                <a:latin typeface="Constantia" panose="02030602050306030303" pitchFamily="18" charset="0"/>
              </a:rPr>
              <a:t> των βιβλίων σαν να έχει αυτό σημασία. </a:t>
            </a:r>
            <a:endParaRPr lang="en-US" sz="1800" dirty="0">
              <a:latin typeface="Constantia" panose="02030602050306030303" pitchFamily="18" charset="0"/>
            </a:endParaRPr>
          </a:p>
          <a:p>
            <a:pPr lvl="0"/>
            <a:r>
              <a:rPr lang="el-GR" sz="1800" dirty="0">
                <a:latin typeface="Constantia" panose="02030602050306030303" pitchFamily="18" charset="0"/>
              </a:rPr>
              <a:t>Σίγουρα θα ήταν σημαντικό αν κάποια βιβλία δεν είχαν συμπεριληφθεί στην μετάδοση και ίσως αυτή  να είναι μια πλάγια αναγνώριση ότι μια επιλογή βιβλίων που συμπεριλαμβάνονται στον επικό κύκλο είναι περιληπτικά, όχι ολόκληρο το έπος.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168</a:t>
            </a:fld>
            <a:endParaRPr/>
          </a:p>
        </p:txBody>
      </p:sp>
    </p:spTree>
    <p:extLst>
      <p:ext uri="{BB962C8B-B14F-4D97-AF65-F5344CB8AC3E}">
        <p14:creationId xmlns:p14="http://schemas.microsoft.com/office/powerpoint/2010/main" val="42794167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Πράγματι η αναφορά του Φωτίου ότι ο </a:t>
            </a:r>
            <a:r>
              <a:rPr lang="el-GR" sz="2000" dirty="0" err="1">
                <a:latin typeface="Constantia" panose="02030602050306030303" pitchFamily="18" charset="0"/>
              </a:rPr>
              <a:t>Πρόκλος</a:t>
            </a:r>
            <a:r>
              <a:rPr lang="el-GR" sz="2000" dirty="0">
                <a:latin typeface="Constantia" panose="02030602050306030303" pitchFamily="18" charset="0"/>
              </a:rPr>
              <a:t> έκανε λόγο για την </a:t>
            </a:r>
            <a:r>
              <a:rPr lang="el-GR" sz="2000" b="1" i="1" dirty="0" err="1">
                <a:latin typeface="Constantia" panose="02030602050306030303" pitchFamily="18" charset="0"/>
              </a:rPr>
              <a:t>ἀκολουθία</a:t>
            </a:r>
            <a:r>
              <a:rPr lang="el-GR" sz="2000" dirty="0">
                <a:latin typeface="Constantia" panose="02030602050306030303" pitchFamily="18" charset="0"/>
              </a:rPr>
              <a:t>  (αλληλουχία) των ποιημάτων μπορεί να αποτελεί μια εξήγηση </a:t>
            </a:r>
            <a:endParaRPr lang="en-US" sz="2000" dirty="0">
              <a:latin typeface="Constantia" panose="02030602050306030303" pitchFamily="18" charset="0"/>
            </a:endParaRPr>
          </a:p>
          <a:p>
            <a:pPr lvl="0"/>
            <a:r>
              <a:rPr lang="el-GR" sz="2000" dirty="0">
                <a:latin typeface="Constantia" panose="02030602050306030303" pitchFamily="18" charset="0"/>
              </a:rPr>
              <a:t>για το πώς επιλογές από τις πρώιμες σταθερές μορφές των επών χρησιμοποιήθηκαν για να επιτευχθεί ένας συνεχής Κύκλος.</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169</a:t>
            </a:fld>
            <a:endParaRPr/>
          </a:p>
        </p:txBody>
      </p:sp>
    </p:spTree>
    <p:extLst>
      <p:ext uri="{BB962C8B-B14F-4D97-AF65-F5344CB8AC3E}">
        <p14:creationId xmlns:p14="http://schemas.microsoft.com/office/powerpoint/2010/main" val="75821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dirty="0"/>
              <a:t>Αν ο Τρωικός Πόλεμος ήταν θέμα ενός τραγουδιού στον κυρίως Ελλαδικό χώρο αυτό δε μπορούμε να το γνωρίζουμε. </a:t>
            </a:r>
          </a:p>
          <a:p>
            <a:r>
              <a:rPr lang="el-GR" dirty="0"/>
              <a:t>Σίγουρα όμως το θέμα και οι χαρακτήρες της παράδοσης προέρχονταν από διάφορα μέρη του Ελληνικού κόσμου.</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400235896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Παρόλο που τα περίεργα τέλη και οι αρχές που βρίσκουμε στον </a:t>
            </a:r>
            <a:r>
              <a:rPr lang="el-GR" sz="2000" dirty="0" err="1">
                <a:latin typeface="Constantia" panose="02030602050306030303" pitchFamily="18" charset="0"/>
              </a:rPr>
              <a:t>Πρόκλο</a:t>
            </a:r>
            <a:r>
              <a:rPr lang="el-GR" sz="2000" dirty="0">
                <a:latin typeface="Constantia" panose="02030602050306030303" pitchFamily="18" charset="0"/>
              </a:rPr>
              <a:t> δεν θα είχαν δημιουργηθεί για τις </a:t>
            </a:r>
            <a:r>
              <a:rPr lang="el-GR" sz="2000" dirty="0" err="1">
                <a:latin typeface="Constantia" panose="02030602050306030303" pitchFamily="18" charset="0"/>
              </a:rPr>
              <a:t>πρωιμότερες</a:t>
            </a:r>
            <a:r>
              <a:rPr lang="el-GR" sz="2000" dirty="0">
                <a:latin typeface="Constantia" panose="02030602050306030303" pitchFamily="18" charset="0"/>
              </a:rPr>
              <a:t> σταθερές εκδηλώσεις αυτών των ποιημάτων</a:t>
            </a:r>
            <a:endParaRPr lang="en-US" sz="2000" dirty="0">
              <a:latin typeface="Constantia" panose="02030602050306030303" pitchFamily="18" charset="0"/>
            </a:endParaRPr>
          </a:p>
          <a:p>
            <a:pPr lvl="0"/>
            <a:r>
              <a:rPr lang="el-GR" sz="2000" dirty="0">
                <a:latin typeface="Constantia" panose="02030602050306030303" pitchFamily="18" charset="0"/>
              </a:rPr>
              <a:t>ίσως να είχαν δημιουργηθεί για ραψωδίες των επών ή γιατί μια διαίρεση ανάμεσα στις ραψωδίες είναι διαφορετική από ένα τέλος ή μια αρχή ενός έπους.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170</a:t>
            </a:fld>
            <a:endParaRPr/>
          </a:p>
        </p:txBody>
      </p:sp>
    </p:spTree>
    <p:extLst>
      <p:ext uri="{BB962C8B-B14F-4D97-AF65-F5344CB8AC3E}">
        <p14:creationId xmlns:p14="http://schemas.microsoft.com/office/powerpoint/2010/main" val="193028139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u="sng" dirty="0">
                <a:latin typeface="Constantia" panose="02030602050306030303" pitchFamily="18" charset="0"/>
              </a:rPr>
              <a:t>Μια ξαφνική ή αταίριαστη διαίρεση μεταξύ των γεγονότων δεν είναι ανάγκη να θεωρηθεί ακατάλληλη, γιατί το έργο εξακολουθεί να θεωρείται σύνολο, ένα άθροισμα των βιβλίων του</a:t>
            </a:r>
            <a:endParaRPr lang="en-US" sz="2000" u="sng" dirty="0">
              <a:latin typeface="Constantia" panose="02030602050306030303" pitchFamily="18" charset="0"/>
            </a:endParaRPr>
          </a:p>
          <a:p>
            <a:pPr lvl="0"/>
            <a:r>
              <a:rPr lang="el-GR" sz="2000" dirty="0">
                <a:latin typeface="Constantia" panose="02030602050306030303" pitchFamily="18" charset="0"/>
              </a:rPr>
              <a:t>Μπορούμε να φανταστούμε μια ραψωδία να τελειώνει με την διαμάχη για τα όπλα του Αχιλλέα και η επόμενη να ξεκινά με την επίλυση της διαμάχης, αν και τέτοιο τέλος ή αρχή δεν θα ήταν ανεκτό για ένα επικό ποίημα.</a:t>
            </a:r>
          </a:p>
          <a:p>
            <a:pPr lvl="0"/>
            <a:endParaRPr lang="en-US" sz="2000" dirty="0">
              <a:latin typeface="Constantia" panose="02030602050306030303" pitchFamily="18" charset="0"/>
            </a:endParaRPr>
          </a:p>
          <a:p>
            <a:pPr lvl="0"/>
            <a:endParaRPr lang="el-GR" sz="2000" dirty="0">
              <a:latin typeface="Constantia" panose="02030602050306030303" pitchFamily="18" charset="0"/>
            </a:endParaRPr>
          </a:p>
          <a:p>
            <a:pPr lvl="0"/>
            <a:endParaRPr lang="el-GR" sz="2000" u="sng"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171</a:t>
            </a:fld>
            <a:endParaRPr/>
          </a:p>
        </p:txBody>
      </p:sp>
    </p:spTree>
    <p:extLst>
      <p:ext uri="{BB962C8B-B14F-4D97-AF65-F5344CB8AC3E}">
        <p14:creationId xmlns:p14="http://schemas.microsoft.com/office/powerpoint/2010/main" val="27326395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Θα ήταν ασυνήθιστο, αλλά όχι αδύνατο, για την ένταση της διαμάχης να χωρίζεται και στην </a:t>
            </a:r>
            <a:r>
              <a:rPr lang="el-GR" sz="1800" i="1" dirty="0" err="1">
                <a:latin typeface="Constantia" panose="02030602050306030303" pitchFamily="18" charset="0"/>
              </a:rPr>
              <a:t>Αιθιοπίδα</a:t>
            </a:r>
            <a:r>
              <a:rPr lang="el-GR" sz="1800" dirty="0">
                <a:latin typeface="Constantia" panose="02030602050306030303" pitchFamily="18" charset="0"/>
              </a:rPr>
              <a:t> και στην </a:t>
            </a:r>
            <a:r>
              <a:rPr lang="el-GR" sz="1800" i="1" dirty="0">
                <a:latin typeface="Constantia" panose="02030602050306030303" pitchFamily="18" charset="0"/>
              </a:rPr>
              <a:t>Μικρά </a:t>
            </a:r>
            <a:r>
              <a:rPr lang="el-GR" sz="1800" i="1" dirty="0" err="1">
                <a:latin typeface="Constantia" panose="02030602050306030303" pitchFamily="18" charset="0"/>
              </a:rPr>
              <a:t>Ιλιάδα</a:t>
            </a:r>
            <a:r>
              <a:rPr lang="el-GR" sz="1800" dirty="0">
                <a:latin typeface="Constantia" panose="02030602050306030303" pitchFamily="18" charset="0"/>
              </a:rPr>
              <a:t>, με αποτέλεσμα αργότερα μια ραψωδία από ένα από τα 2 έπη να μπορεί βολικά να ενωθεί σε μια ραψωδία από το άλλο έπος για να αφηγηθεί το επεισόδιο. </a:t>
            </a:r>
            <a:endParaRPr lang="en-US" sz="1800" dirty="0">
              <a:latin typeface="Constantia" panose="02030602050306030303" pitchFamily="18" charset="0"/>
            </a:endParaRPr>
          </a:p>
          <a:p>
            <a:pPr lvl="0"/>
            <a:r>
              <a:rPr lang="el-GR" sz="1800" dirty="0">
                <a:latin typeface="Constantia" panose="02030602050306030303" pitchFamily="18" charset="0"/>
              </a:rPr>
              <a:t>Μια ομαλή μετάβαση δεν θα </a:t>
            </a:r>
            <a:r>
              <a:rPr lang="el-GR" sz="1800" dirty="0" err="1">
                <a:latin typeface="Constantia" panose="02030602050306030303" pitchFamily="18" charset="0"/>
              </a:rPr>
              <a:t>προέκυπτε</a:t>
            </a:r>
            <a:r>
              <a:rPr lang="el-GR" sz="1800" dirty="0">
                <a:latin typeface="Constantia" panose="02030602050306030303" pitchFamily="18" charset="0"/>
              </a:rPr>
              <a:t> κάθε φορά που ραψωδίες από διαφορετικά έπη ενώνονταν μαζί. Η διαίρεση ανάμεσα στα έπη στον </a:t>
            </a:r>
            <a:r>
              <a:rPr lang="el-GR" sz="1800" dirty="0" err="1">
                <a:latin typeface="Constantia" panose="02030602050306030303" pitchFamily="18" charset="0"/>
              </a:rPr>
              <a:t>Πρόκλο</a:t>
            </a:r>
            <a:r>
              <a:rPr lang="el-GR" sz="1800" dirty="0">
                <a:latin typeface="Constantia" panose="02030602050306030303" pitchFamily="18" charset="0"/>
              </a:rPr>
              <a:t> συνήθως δεν είναι ομαλή- για παράδειγμα η </a:t>
            </a:r>
            <a:r>
              <a:rPr lang="el-GR" sz="1800" i="1" dirty="0">
                <a:latin typeface="Constantia" panose="02030602050306030303" pitchFamily="18" charset="0"/>
              </a:rPr>
              <a:t>Μικρά </a:t>
            </a:r>
            <a:r>
              <a:rPr lang="el-GR" sz="1800" i="1" dirty="0" err="1">
                <a:latin typeface="Constantia" panose="02030602050306030303" pitchFamily="18" charset="0"/>
              </a:rPr>
              <a:t>Ιλιάς</a:t>
            </a:r>
            <a:r>
              <a:rPr lang="el-GR" sz="1800" i="1" dirty="0">
                <a:latin typeface="Constantia" panose="02030602050306030303" pitchFamily="18" charset="0"/>
              </a:rPr>
              <a:t> </a:t>
            </a:r>
            <a:r>
              <a:rPr lang="el-GR" sz="1800" dirty="0">
                <a:latin typeface="Constantia" panose="02030602050306030303" pitchFamily="18" charset="0"/>
              </a:rPr>
              <a:t>και η </a:t>
            </a:r>
            <a:r>
              <a:rPr lang="el-GR" sz="1800" i="1" dirty="0">
                <a:latin typeface="Constantia" panose="02030602050306030303" pitchFamily="18" charset="0"/>
              </a:rPr>
              <a:t>Ιλίου </a:t>
            </a:r>
            <a:r>
              <a:rPr lang="el-GR" sz="1800" i="1" dirty="0" err="1">
                <a:latin typeface="Constantia" panose="02030602050306030303" pitchFamily="18" charset="0"/>
              </a:rPr>
              <a:t>Πέρσις</a:t>
            </a:r>
            <a:r>
              <a:rPr lang="el-GR" sz="1800" i="1" dirty="0">
                <a:latin typeface="Constantia" panose="02030602050306030303" pitchFamily="18" charset="0"/>
              </a:rPr>
              <a:t>.</a:t>
            </a:r>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172</a:t>
            </a:fld>
            <a:endParaRPr/>
          </a:p>
        </p:txBody>
      </p:sp>
    </p:spTree>
    <p:extLst>
      <p:ext uri="{BB962C8B-B14F-4D97-AF65-F5344CB8AC3E}">
        <p14:creationId xmlns:p14="http://schemas.microsoft.com/office/powerpoint/2010/main" val="345660544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222475"/>
            <a:ext cx="6681971" cy="3072751"/>
          </a:xfrm>
          <a:prstGeom prst="rect">
            <a:avLst/>
          </a:prstGeom>
        </p:spPr>
        <p:txBody>
          <a:bodyPr spcFirstLastPara="1" wrap="square" lIns="91425" tIns="91425" rIns="91425" bIns="91425" anchor="t" anchorCtr="0">
            <a:noAutofit/>
          </a:bodyPr>
          <a:lstStyle/>
          <a:p>
            <a:pPr lvl="0"/>
            <a:r>
              <a:rPr lang="el-GR" sz="1800" u="sng" dirty="0">
                <a:latin typeface="Constantia" panose="02030602050306030303" pitchFamily="18" charset="0"/>
              </a:rPr>
              <a:t>Η συζήτηση αυτή υποθέτει ότι η διαίρεση των επών του Επικού κύκλου σε βιβλία/ ραψωδίες προηγείται της κατασκευής του Επικού Κύκλου. </a:t>
            </a:r>
          </a:p>
          <a:p>
            <a:r>
              <a:rPr lang="el-GR" sz="1800" dirty="0">
                <a:latin typeface="Constantia" panose="02030602050306030303" pitchFamily="18" charset="0"/>
              </a:rPr>
              <a:t>Η χρονολογία της διαίρεσης των ραψωδιών για τα Ομηρικά έπη συχνά αποδίδεται στην Αλεξανδρινή περίοδο. </a:t>
            </a:r>
          </a:p>
          <a:p>
            <a:r>
              <a:rPr lang="el-GR" sz="1800" dirty="0">
                <a:latin typeface="Constantia" panose="02030602050306030303" pitchFamily="18" charset="0"/>
              </a:rPr>
              <a:t>Αλλά η προηγούμενη ύπαρξη τίτλων για κάποια ομηρικά επεισόδια δείχνει ότι τουλάχιστον κάποια απλή μορφή διαίρεσης ήταν γνωστή στην Κλασική εποχή και κάποιοι έχουν υποθέσει ότι προηγούμενοι ραψωδοί ή ακόμα και ο ίδιος ο Όμηρος χρειάζονταν σημεία παύσης για την εκτέλεση των επών του</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173</a:t>
            </a:fld>
            <a:endParaRPr/>
          </a:p>
        </p:txBody>
      </p:sp>
    </p:spTree>
    <p:extLst>
      <p:ext uri="{BB962C8B-B14F-4D97-AF65-F5344CB8AC3E}">
        <p14:creationId xmlns:p14="http://schemas.microsoft.com/office/powerpoint/2010/main" val="37542050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Ο </a:t>
            </a:r>
            <a:r>
              <a:rPr lang="en-US" sz="2000" dirty="0">
                <a:latin typeface="Constantia" panose="02030602050306030303" pitchFamily="18" charset="0"/>
              </a:rPr>
              <a:t>Burgess </a:t>
            </a:r>
            <a:r>
              <a:rPr lang="el-GR" sz="2000" dirty="0">
                <a:latin typeface="Constantia" panose="02030602050306030303" pitchFamily="18" charset="0"/>
              </a:rPr>
              <a:t>τείνει προς την άποψη ότι η προέλευση των κανονικών ραψωδιών </a:t>
            </a:r>
            <a:r>
              <a:rPr lang="el-GR" sz="2000" dirty="0" err="1">
                <a:latin typeface="Constantia" panose="02030602050306030303" pitchFamily="18" charset="0"/>
              </a:rPr>
              <a:t>πρόεκυψε</a:t>
            </a:r>
            <a:r>
              <a:rPr lang="el-GR" sz="2000" dirty="0">
                <a:latin typeface="Constantia" panose="02030602050306030303" pitchFamily="18" charset="0"/>
              </a:rPr>
              <a:t> από την παρουσίαση των επών από τους ραψωδούς.</a:t>
            </a:r>
          </a:p>
          <a:p>
            <a:pPr lvl="0"/>
            <a:r>
              <a:rPr lang="el-GR" sz="2000" dirty="0">
                <a:latin typeface="Constantia" panose="02030602050306030303" pitchFamily="18" charset="0"/>
              </a:rPr>
              <a:t>Έτσι, κάποιο σύστημα διαίρεσης θα μπορούσε να έχει καθιερωθεί για πρώιμες σταθερές μορφές των επών του Επικού Κύκλου, πριν από την κατασκευή του Κύκλου. </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174</a:t>
            </a:fld>
            <a:endParaRPr/>
          </a:p>
        </p:txBody>
      </p:sp>
    </p:spTree>
    <p:extLst>
      <p:ext uri="{BB962C8B-B14F-4D97-AF65-F5344CB8AC3E}">
        <p14:creationId xmlns:p14="http://schemas.microsoft.com/office/powerpoint/2010/main" val="28932907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Αυτές οι διαιρέσεις κάλλιστα θα μπορούσαν να έχουν προταθεί από τις ανάγκες της παρουσίασης.</a:t>
            </a:r>
            <a:endParaRPr lang="en-US" dirty="0">
              <a:latin typeface="Constantia" panose="02030602050306030303" pitchFamily="18" charset="0"/>
            </a:endParaRPr>
          </a:p>
          <a:p>
            <a:pPr lvl="0"/>
            <a:r>
              <a:rPr lang="el-GR" dirty="0">
                <a:latin typeface="Constantia" panose="02030602050306030303" pitchFamily="18" charset="0"/>
              </a:rPr>
              <a:t> Αν τμήματα των Κυκλικών επών εκτελούνταν στα </a:t>
            </a:r>
            <a:r>
              <a:rPr lang="el-GR" dirty="0" err="1">
                <a:latin typeface="Constantia" panose="02030602050306030303" pitchFamily="18" charset="0"/>
              </a:rPr>
              <a:t>Παναθήναια</a:t>
            </a:r>
            <a:r>
              <a:rPr lang="el-GR" dirty="0">
                <a:latin typeface="Constantia" panose="02030602050306030303" pitchFamily="18" charset="0"/>
              </a:rPr>
              <a:t> τότε κάποια διαίρεση των Κυκλικών επών θα μπορούσε να είχε προκύψει τότε.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175</a:t>
            </a:fld>
            <a:endParaRPr/>
          </a:p>
        </p:txBody>
      </p:sp>
    </p:spTree>
    <p:extLst>
      <p:ext uri="{BB962C8B-B14F-4D97-AF65-F5344CB8AC3E}">
        <p14:creationId xmlns:p14="http://schemas.microsoft.com/office/powerpoint/2010/main" val="105896333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Οι διαιρέσεις ίσως να έχουν προκύψει για παρουσίαση σε άλλες περιόδους, ή ίσως να δείχνουν τις επείγουσες ανάγκες της καταγραφής των ποιημάτων σε υλικό γραφής.</a:t>
            </a:r>
            <a:endParaRPr lang="en-US" sz="2000" dirty="0">
              <a:latin typeface="Constantia" panose="02030602050306030303" pitchFamily="18" charset="0"/>
            </a:endParaRPr>
          </a:p>
          <a:p>
            <a:pPr lvl="0"/>
            <a:r>
              <a:rPr lang="el-GR" sz="2000" dirty="0">
                <a:latin typeface="Constantia" panose="02030602050306030303" pitchFamily="18" charset="0"/>
              </a:rPr>
              <a:t>Η ύπαρξη τέτοιων διαιρέσεων όποια και αν είναι η προέλευση ή η φύση τους, θα εξηγούσε καλά τις περίεργες μεταβάσεις στην περίληψη που έχουμε.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176</a:t>
            </a:fld>
            <a:endParaRPr/>
          </a:p>
        </p:txBody>
      </p:sp>
    </p:spTree>
    <p:extLst>
      <p:ext uri="{BB962C8B-B14F-4D97-AF65-F5344CB8AC3E}">
        <p14:creationId xmlns:p14="http://schemas.microsoft.com/office/powerpoint/2010/main" val="43093102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απόδειξη ότι οι στίχοι δημιουργήθηκαν ή αλλάχτηκαν στην αρχή ή στο τέλος της </a:t>
            </a:r>
            <a:r>
              <a:rPr lang="el-GR" sz="2000" i="1" dirty="0" err="1">
                <a:latin typeface="Constantia" panose="02030602050306030303" pitchFamily="18" charset="0"/>
              </a:rPr>
              <a:t>Ιλιάδος</a:t>
            </a:r>
            <a:r>
              <a:rPr lang="el-GR" sz="2000" dirty="0">
                <a:latin typeface="Constantia" panose="02030602050306030303" pitchFamily="18" charset="0"/>
              </a:rPr>
              <a:t> για να ενωθεί στον Επικό κύκλο δείχνει ότι τέτοια χωρία δημιουργήθηκαν για να ενώσουν τα περικομμένα έπη μαζί</a:t>
            </a:r>
            <a:r>
              <a:rPr lang="en-US" sz="2000" dirty="0">
                <a:latin typeface="Constantia" panose="02030602050306030303" pitchFamily="18" charset="0"/>
              </a:rPr>
              <a:t>,</a:t>
            </a:r>
            <a:r>
              <a:rPr lang="el-GR" sz="2000" dirty="0">
                <a:latin typeface="Constantia" panose="02030602050306030303" pitchFamily="18" charset="0"/>
              </a:rPr>
              <a:t> όταν ένας έμμετρος Κύκλος κατασκευάστηκε στην Ελληνιστική περίοδο ή ότι δημιουργήθηκαν</a:t>
            </a:r>
            <a:r>
              <a:rPr lang="en-US" sz="2000" dirty="0">
                <a:latin typeface="Constantia" panose="02030602050306030303" pitchFamily="18" charset="0"/>
              </a:rPr>
              <a:t>,</a:t>
            </a:r>
            <a:r>
              <a:rPr lang="el-GR" sz="2000" dirty="0">
                <a:latin typeface="Constantia" panose="02030602050306030303" pitchFamily="18" charset="0"/>
              </a:rPr>
              <a:t> όταν οι ραψωδοί τα παρουσίαζαν ενώνοντας διαφορετικά έπη μαζί. </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177</a:t>
            </a:fld>
            <a:endParaRPr/>
          </a:p>
        </p:txBody>
      </p:sp>
    </p:spTree>
    <p:extLst>
      <p:ext uri="{BB962C8B-B14F-4D97-AF65-F5344CB8AC3E}">
        <p14:creationId xmlns:p14="http://schemas.microsoft.com/office/powerpoint/2010/main" val="123038960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Φαίνεται ότι ασχολήθηκαν μόνο με την ένωση των επών</a:t>
            </a:r>
            <a:r>
              <a:rPr lang="en-US" dirty="0">
                <a:latin typeface="Constantia" panose="02030602050306030303" pitchFamily="18" charset="0"/>
              </a:rPr>
              <a:t>,</a:t>
            </a:r>
            <a:r>
              <a:rPr lang="el-GR" dirty="0">
                <a:latin typeface="Constantia" panose="02030602050306030303" pitchFamily="18" charset="0"/>
              </a:rPr>
              <a:t> ώστε να ενώσουν μονάδες εκτέλεσης από διαφορετικά έπη</a:t>
            </a:r>
            <a:r>
              <a:rPr lang="en-US" dirty="0">
                <a:latin typeface="Constantia" panose="02030602050306030303" pitchFamily="18" charset="0"/>
              </a:rPr>
              <a:t>,</a:t>
            </a:r>
            <a:r>
              <a:rPr lang="el-GR" dirty="0">
                <a:latin typeface="Constantia" panose="02030602050306030303" pitchFamily="18" charset="0"/>
              </a:rPr>
              <a:t> αλλά δεν προσπάθησαν όμως να εξομαλύνουν τις αδέξιες μεταβάσεις.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178</a:t>
            </a:fld>
            <a:endParaRPr/>
          </a:p>
        </p:txBody>
      </p:sp>
    </p:spTree>
    <p:extLst>
      <p:ext uri="{BB962C8B-B14F-4D97-AF65-F5344CB8AC3E}">
        <p14:creationId xmlns:p14="http://schemas.microsoft.com/office/powerpoint/2010/main" val="216138311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Αν όντως τα Κύκλια έπη </a:t>
            </a:r>
            <a:r>
              <a:rPr lang="el-GR" sz="2000" dirty="0" err="1">
                <a:latin typeface="Constantia" panose="02030602050306030303" pitchFamily="18" charset="0"/>
              </a:rPr>
              <a:t>περικόπηκαν</a:t>
            </a:r>
            <a:r>
              <a:rPr lang="el-GR" sz="2000" dirty="0">
                <a:latin typeface="Constantia" panose="02030602050306030303" pitchFamily="18" charset="0"/>
              </a:rPr>
              <a:t> στην πρώιμη Ελληνιστική περίοδο, γιατί ύστεροι μελετητές φαίνεται να γνωρίζουν την αρχική τους έκταση και μιλούν σαν να είχαν διαβάσει τα έπη ανεξάρτητα από το περικείμενο μιας συλλογής ή μιας περίληψης; </a:t>
            </a:r>
          </a:p>
          <a:p>
            <a:pPr lvl="0"/>
            <a:r>
              <a:rPr lang="el-GR" sz="2000" dirty="0">
                <a:latin typeface="Constantia" panose="02030602050306030303" pitchFamily="18" charset="0"/>
              </a:rPr>
              <a:t>Οι πρώιμες σταθερές μορφές των επών δεν είναι ανάγκη να εξαφανίστηκαν</a:t>
            </a:r>
            <a:r>
              <a:rPr lang="en-US" sz="2000" dirty="0">
                <a:latin typeface="Constantia" panose="02030602050306030303" pitchFamily="18" charset="0"/>
              </a:rPr>
              <a:t>,</a:t>
            </a:r>
            <a:r>
              <a:rPr lang="el-GR" sz="2000" dirty="0">
                <a:latin typeface="Constantia" panose="02030602050306030303" pitchFamily="18" charset="0"/>
              </a:rPr>
              <a:t> όταν δημιουργήθηκαν από αυτά συντομεύσεις και περιλήψεις.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179</a:t>
            </a:fld>
            <a:endParaRPr/>
          </a:p>
        </p:txBody>
      </p:sp>
    </p:spTree>
    <p:extLst>
      <p:ext uri="{BB962C8B-B14F-4D97-AF65-F5344CB8AC3E}">
        <p14:creationId xmlns:p14="http://schemas.microsoft.com/office/powerpoint/2010/main" val="169036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Ο όρος </a:t>
            </a:r>
            <a:r>
              <a:rPr lang="el-GR" i="1" dirty="0">
                <a:latin typeface="Constantia" panose="02030602050306030303" pitchFamily="18" charset="0"/>
              </a:rPr>
              <a:t>«Πανελλήνιος»</a:t>
            </a:r>
            <a:r>
              <a:rPr lang="el-GR" dirty="0">
                <a:latin typeface="Constantia" panose="02030602050306030303" pitchFamily="18" charset="0"/>
              </a:rPr>
              <a:t> συνδέεται συνήθως με την </a:t>
            </a:r>
            <a:r>
              <a:rPr lang="el-GR" i="1" dirty="0">
                <a:latin typeface="Constantia" panose="02030602050306030303" pitchFamily="18" charset="0"/>
              </a:rPr>
              <a:t>«αναβίωση» </a:t>
            </a:r>
            <a:r>
              <a:rPr lang="el-GR" dirty="0">
                <a:latin typeface="Constantia" panose="02030602050306030303" pitchFamily="18" charset="0"/>
              </a:rPr>
              <a:t>του ελληνικού κόσμου μετά από μία </a:t>
            </a:r>
            <a:r>
              <a:rPr lang="el-GR" i="1" dirty="0">
                <a:latin typeface="Constantia" panose="02030602050306030303" pitchFamily="18" charset="0"/>
              </a:rPr>
              <a:t>«σκοτεινή» </a:t>
            </a:r>
            <a:r>
              <a:rPr lang="el-GR" dirty="0">
                <a:latin typeface="Constantia" panose="02030602050306030303" pitchFamily="18" charset="0"/>
              </a:rPr>
              <a:t>εποχή. </a:t>
            </a:r>
          </a:p>
          <a:p>
            <a:r>
              <a:rPr lang="el-GR" dirty="0">
                <a:latin typeface="Constantia" panose="02030602050306030303" pitchFamily="18" charset="0"/>
              </a:rPr>
              <a:t>Αλλά μπορεί επίσης να εφαρμοσθεί στην ανάμειξη των διαφόρων μυθικών στοιχείων κατά τη διάρκεια των μετακινήσεων από τον κυρίως Ελληνικό χώρο.</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31140701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Ένας περιορισμένος αριθμός μελετητών μπορεί να είχε στην κατοχή του ολόκληρο το κείμενο αν και οι περισσότεροι θα ήταν εξοικειωμένοι με τον πιο χρήσιμο Επικό Κύκλο.</a:t>
            </a:r>
          </a:p>
          <a:p>
            <a:pPr lvl="0"/>
            <a:r>
              <a:rPr lang="el-GR" dirty="0">
                <a:latin typeface="Constantia" panose="02030602050306030303" pitchFamily="18" charset="0"/>
              </a:rPr>
              <a:t>Φυσικά η πιθανότητα της συνεχιζόμενης ύπαρξης των επών μειώνεται όσο περνά ο καιρός.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180</a:t>
            </a:fld>
            <a:endParaRPr/>
          </a:p>
        </p:txBody>
      </p:sp>
    </p:spTree>
    <p:extLst>
      <p:ext uri="{BB962C8B-B14F-4D97-AF65-F5344CB8AC3E}">
        <p14:creationId xmlns:p14="http://schemas.microsoft.com/office/powerpoint/2010/main" val="29288999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Σύμφωνα με αυτή την ερμηνεία του </a:t>
            </a:r>
            <a:r>
              <a:rPr lang="en-US" sz="2000" dirty="0">
                <a:latin typeface="Constantia" panose="02030602050306030303" pitchFamily="18" charset="0"/>
              </a:rPr>
              <a:t>Burgess </a:t>
            </a:r>
            <a:r>
              <a:rPr lang="el-GR" sz="2000" dirty="0">
                <a:latin typeface="Constantia" panose="02030602050306030303" pitchFamily="18" charset="0"/>
              </a:rPr>
              <a:t>τα ποιήματα του Επικού Κύκλου, δε δημιουργήθηκαν με την πρόθεση να ενωθούν ώστε να αποτελέσουν έναν Επικό Κύκλο.</a:t>
            </a:r>
          </a:p>
          <a:p>
            <a:pPr lvl="0"/>
            <a:r>
              <a:rPr lang="el-GR" sz="2000" dirty="0">
                <a:latin typeface="Constantia" panose="02030602050306030303" pitchFamily="18" charset="0"/>
              </a:rPr>
              <a:t>Συντμήσεις και περικοπές των προγενέστερων σταθερών μορφών των ποιημάτων δημιουργήθηκαν για να συνθέσουν στίχους για την προέλευση των θεών, του Θηβαϊκού και του Τρωικού πολέμου.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181</a:t>
            </a:fld>
            <a:endParaRPr/>
          </a:p>
        </p:txBody>
      </p:sp>
    </p:spTree>
    <p:extLst>
      <p:ext uri="{BB962C8B-B14F-4D97-AF65-F5344CB8AC3E}">
        <p14:creationId xmlns:p14="http://schemas.microsoft.com/office/powerpoint/2010/main" val="330157665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Ραψωδίες ή τμήματα των αρχικά μεμονωμένων επών χρησιμοποιήθηκαν για να κατασκευαστεί ο Επικός Κύκλος, και δημιούργησαν σε γενικά πλαίσια μια συνεχή αφήγηση. Ωστόσο, οι μεταβάσεις ανάμεσα στα έπη μπορεί να είναι αδέξιες, επειδή δεν έγινε καμία προσπάθεια να αλλαχτεί η προηγούμενη οπτική των ραψωδιών</a:t>
            </a:r>
            <a:r>
              <a:rPr lang="en-US" sz="2000" dirty="0">
                <a:latin typeface="Constantia" panose="02030602050306030303" pitchFamily="18" charset="0"/>
              </a:rPr>
              <a:t>,</a:t>
            </a:r>
            <a:r>
              <a:rPr lang="el-GR" sz="2000" dirty="0">
                <a:latin typeface="Constantia" panose="02030602050306030303" pitchFamily="18" charset="0"/>
              </a:rPr>
              <a:t> όταν διαφορετικά έπη ενώθηκαν όλα μαζί</a:t>
            </a:r>
            <a:endParaRPr lang="en-US" sz="20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182</a:t>
            </a:fld>
            <a:endParaRPr/>
          </a:p>
        </p:txBody>
      </p:sp>
    </p:spTree>
    <p:extLst>
      <p:ext uri="{BB962C8B-B14F-4D97-AF65-F5344CB8AC3E}">
        <p14:creationId xmlns:p14="http://schemas.microsoft.com/office/powerpoint/2010/main" val="12228058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Μια τέτοια διαδικασία εξηγεί</a:t>
            </a:r>
            <a:r>
              <a:rPr lang="en-US" dirty="0">
                <a:latin typeface="Constantia" panose="02030602050306030303" pitchFamily="18" charset="0"/>
              </a:rPr>
              <a:t>,</a:t>
            </a:r>
            <a:r>
              <a:rPr lang="el-GR" dirty="0">
                <a:latin typeface="Constantia" panose="02030602050306030303" pitchFamily="18" charset="0"/>
              </a:rPr>
              <a:t> γιατί υπάρχει μικρή επικάλυψη και αποσπασματικότητα ανάμεσα στα έπη και την περίληψη του Τρωικού πολέμου στον Επικό κύκλο.</a:t>
            </a:r>
          </a:p>
          <a:p>
            <a:pPr lvl="0"/>
            <a:endParaRPr lang="el-GR" dirty="0">
              <a:latin typeface="Constantia" panose="02030602050306030303" pitchFamily="18" charset="0"/>
            </a:endParaRPr>
          </a:p>
          <a:p>
            <a:endParaRPr lang="el-GR"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183</a:t>
            </a:fld>
            <a:endParaRPr/>
          </a:p>
        </p:txBody>
      </p:sp>
    </p:spTree>
    <p:extLst>
      <p:ext uri="{BB962C8B-B14F-4D97-AF65-F5344CB8AC3E}">
        <p14:creationId xmlns:p14="http://schemas.microsoft.com/office/powerpoint/2010/main" val="51531441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Το υλικό του Τρωικού πολέμου που εντοπίζεται στον Επικό κύκλο έχει πολύ παλιές ρίζες και συνέχισε να χρησιμοποιείται από τους ποιητές και τους καλλιτέχνες κατά την αρχαιότητα. Η τρέχουσα έρευνα χωρίζει το υλικό χρονολογικά. </a:t>
            </a:r>
          </a:p>
          <a:p>
            <a:pPr lvl="0"/>
            <a:r>
              <a:rPr lang="el-GR" sz="2000" dirty="0">
                <a:latin typeface="Constantia" panose="02030602050306030303" pitchFamily="18" charset="0"/>
              </a:rPr>
              <a:t>Αρχικά, ο </a:t>
            </a:r>
            <a:r>
              <a:rPr lang="en-US" sz="2000" dirty="0">
                <a:latin typeface="Constantia" panose="02030602050306030303" pitchFamily="18" charset="0"/>
              </a:rPr>
              <a:t>Burgess</a:t>
            </a:r>
            <a:r>
              <a:rPr lang="el-GR" sz="2000" dirty="0">
                <a:latin typeface="Constantia" panose="02030602050306030303" pitchFamily="18" charset="0"/>
              </a:rPr>
              <a:t> θεωρεί ότι η τέχνη και η λογοτεχνία της αρχαϊκής εποχής αφηγούνταν το υλικό του τρωικού πολέμου που υπάρχει στον σημερινό Επικό Κύκλο.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184</a:t>
            </a:fld>
            <a:endParaRPr/>
          </a:p>
        </p:txBody>
      </p:sp>
    </p:spTree>
    <p:extLst>
      <p:ext uri="{BB962C8B-B14F-4D97-AF65-F5344CB8AC3E}">
        <p14:creationId xmlns:p14="http://schemas.microsoft.com/office/powerpoint/2010/main" val="365142616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Επειδή δεν γνωρίζουμε την χρονολογία και το εύρος της εσωτερικής επιρροής, μια τέτοια απόδειξη ίσως να μην απεικονίζει τα συγκεκριμένα έπη που αργότερα τοποθετήθηκαν στον Επικό κύκλο.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185</a:t>
            </a:fld>
            <a:endParaRPr/>
          </a:p>
        </p:txBody>
      </p:sp>
    </p:spTree>
    <p:extLst>
      <p:ext uri="{BB962C8B-B14F-4D97-AF65-F5344CB8AC3E}">
        <p14:creationId xmlns:p14="http://schemas.microsoft.com/office/powerpoint/2010/main" val="343850077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Όμως η πρώιμη απόδειξη της ύπαρξης του μύθου του Τρωικού πολέμου δηλώνει ότι οποιαδήποτε και αν ήταν η χρονολογία των επών του Τρωικού πολέμου στον Επικό Κύκλο, η παράδοσή τους υπήρχε νωρίτερα. </a:t>
            </a:r>
            <a:endParaRPr lang="en-US" sz="1800" dirty="0">
              <a:latin typeface="Constantia" panose="02030602050306030303" pitchFamily="18" charset="0"/>
            </a:endParaRPr>
          </a:p>
          <a:p>
            <a:pPr lvl="0"/>
            <a:r>
              <a:rPr lang="el-GR" sz="1800" dirty="0">
                <a:latin typeface="Constantia" panose="02030602050306030303" pitchFamily="18" charset="0"/>
              </a:rPr>
              <a:t>Δεύτερον, υπάρχουν δημιουργήματα στην τέχνη και τη λογοτεχνία που θα μπορούσαν να έχουν επηρεαστεί από τα έπη για τον Τρωικό πόλεμο στον Επικό κύκλο. </a:t>
            </a:r>
            <a:endParaRPr lang="en-US"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186</a:t>
            </a:fld>
            <a:endParaRPr/>
          </a:p>
        </p:txBody>
      </p:sp>
    </p:spTree>
    <p:extLst>
      <p:ext uri="{BB962C8B-B14F-4D97-AF65-F5344CB8AC3E}">
        <p14:creationId xmlns:p14="http://schemas.microsoft.com/office/powerpoint/2010/main" val="58658709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Τελικά η ζώσα επική παράδοση του Τρωικού πολέμου έσβησε και αυτά τα έπη έγιναν οι επιζώντες εκπρόσωποι. </a:t>
            </a:r>
          </a:p>
          <a:p>
            <a:r>
              <a:rPr lang="el-GR" sz="2000" dirty="0">
                <a:latin typeface="Constantia" panose="02030602050306030303" pitchFamily="18" charset="0"/>
              </a:rPr>
              <a:t>Αργότερα οι ποιητές και οι καλλιτέχνες θα μπορούσαν συχνά να βασίζονται σαν πηγή για την ιστορία του Τρωικού πολέμου στον Επικό Κύκλο</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187</a:t>
            </a:fld>
            <a:endParaRPr/>
          </a:p>
        </p:txBody>
      </p:sp>
    </p:spTree>
    <p:extLst>
      <p:ext uri="{BB962C8B-B14F-4D97-AF65-F5344CB8AC3E}">
        <p14:creationId xmlns:p14="http://schemas.microsoft.com/office/powerpoint/2010/main" val="354501178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Με τον όρο «Κύκλια» παράδοση ο </a:t>
            </a:r>
            <a:r>
              <a:rPr lang="en-US" sz="2000" dirty="0">
                <a:latin typeface="Constantia" panose="02030602050306030303" pitchFamily="18" charset="0"/>
              </a:rPr>
              <a:t>Burgess</a:t>
            </a:r>
            <a:r>
              <a:rPr lang="el-GR" sz="2000" dirty="0">
                <a:latin typeface="Constantia" panose="02030602050306030303" pitchFamily="18" charset="0"/>
              </a:rPr>
              <a:t> εννοεί την ζώσα προ-ομηρική παράδοση του Τρωικού πολέμου που οδήγησε στα έπη του Τρωικού πολέμου τα οποία βρίσκουμε στον Επικό Κύκλο και συνεχίστηκε με τον Κύκλο σαν μια κεντρική κατασκευή του</a:t>
            </a:r>
          </a:p>
          <a:p>
            <a:pPr lvl="0"/>
            <a:r>
              <a:rPr lang="el-GR" sz="2000" dirty="0">
                <a:latin typeface="Constantia" panose="02030602050306030303" pitchFamily="18" charset="0"/>
              </a:rPr>
              <a:t>Αυτή η παράδοση προηγήθηκε των Ομηρικών επών αλλά μετά με τη σειρά της, βαθμιαία, επισκιάστηκε από αυτά</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188</a:t>
            </a:fld>
            <a:endParaRPr/>
          </a:p>
        </p:txBody>
      </p:sp>
    </p:spTree>
    <p:extLst>
      <p:ext uri="{BB962C8B-B14F-4D97-AF65-F5344CB8AC3E}">
        <p14:creationId xmlns:p14="http://schemas.microsoft.com/office/powerpoint/2010/main" val="9381429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Αρχικά τα ποιήματα στην «Κύκλια παράδοση» θα ήταν προφορικά και, φυσικά, τώρα έχουν χαθεί. </a:t>
            </a:r>
          </a:p>
          <a:p>
            <a:pPr lvl="0"/>
            <a:r>
              <a:rPr lang="el-GR" sz="2000" dirty="0">
                <a:latin typeface="Constantia" panose="02030602050306030303" pitchFamily="18" charset="0"/>
              </a:rPr>
              <a:t>Η παράδοση του Τρωικού πολέμου είναι αναμφισβήτητα προ-ομηρική και κάποιες έννοιες μέσα σε αυτή μπορεί να φτάνουν την εποχή του Χαλκού. </a:t>
            </a:r>
          </a:p>
          <a:p>
            <a:r>
              <a:rPr lang="el-GR" sz="2000" dirty="0">
                <a:latin typeface="Constantia" panose="02030602050306030303" pitchFamily="18" charset="0"/>
              </a:rPr>
              <a:t>Η λεηλασία μιας πόλης, για παράδειγμα, ήταν ένα γενικό θέμα για τους καλλιτέχνες της εποχής του Χαλκού και ίσως να ήταν θέμα και ενός τραγουδιού.</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189</a:t>
            </a:fld>
            <a:endParaRPr/>
          </a:p>
        </p:txBody>
      </p:sp>
    </p:spTree>
    <p:extLst>
      <p:ext uri="{BB962C8B-B14F-4D97-AF65-F5344CB8AC3E}">
        <p14:creationId xmlns:p14="http://schemas.microsoft.com/office/powerpoint/2010/main" val="296224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Μέχρι την Αρχαϊκή περίοδο διάφορα στοιχεία είχαν ενσωματωθεί σε διαφορετικές περιόδους στο περίπλοκο σύστημα της παράδοσης του Τρωικού πολέμου.</a:t>
            </a:r>
          </a:p>
          <a:p>
            <a:r>
              <a:rPr lang="el-GR" sz="2000" dirty="0">
                <a:latin typeface="Constantia" panose="02030602050306030303" pitchFamily="18" charset="0"/>
              </a:rPr>
              <a:t>Επιπροσθέτως </a:t>
            </a:r>
            <a:r>
              <a:rPr lang="el-GR" sz="2000" dirty="0">
                <a:latin typeface="Constantia" panose="02030602050306030303" pitchFamily="18" charset="0"/>
                <a:sym typeface="Wingdings" panose="05000000000000000000" pitchFamily="2" charset="2"/>
              </a:rPr>
              <a:t></a:t>
            </a:r>
            <a:r>
              <a:rPr lang="el-GR" sz="2000" dirty="0">
                <a:latin typeface="Constantia" panose="02030602050306030303" pitchFamily="18" charset="0"/>
              </a:rPr>
              <a:t> σχέση Τρωικού Μύθου με άλλους μύθους έχει καθιερωθεί, όπως μπορούμε να δούμε από τις Ομηρικές αναφορές στον Ηρακλή ή στο Θηβαϊκό Πόλεμο.</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369810523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Πιο συγκεκριμένα, μια ψυχοστασία - ένα ζύγισμα ψυχών- που καλλιτέχνες αλλά  και ο Αισχύλος συνέδεσαν με την διαμάχη ανάμεσα στον Αχιλλέα και τον </a:t>
            </a:r>
            <a:r>
              <a:rPr lang="el-GR" sz="1800" dirty="0" err="1">
                <a:latin typeface="Constantia" panose="02030602050306030303" pitchFamily="18" charset="0"/>
              </a:rPr>
              <a:t>Μέμνονα</a:t>
            </a:r>
            <a:r>
              <a:rPr lang="el-GR" sz="1800" dirty="0">
                <a:latin typeface="Constantia" panose="02030602050306030303" pitchFamily="18" charset="0"/>
              </a:rPr>
              <a:t> (μια ιστορία που υπάρχει στην </a:t>
            </a:r>
            <a:r>
              <a:rPr lang="el-GR" sz="1800" i="1" dirty="0" err="1">
                <a:latin typeface="Constantia" panose="02030602050306030303" pitchFamily="18" charset="0"/>
              </a:rPr>
              <a:t>Αιθιοπίδα</a:t>
            </a:r>
            <a:r>
              <a:rPr lang="el-GR" sz="1800" dirty="0">
                <a:latin typeface="Constantia" panose="02030602050306030303" pitchFamily="18" charset="0"/>
              </a:rPr>
              <a:t>) φαίνεται να είναι εννοιολογικά συνδεδεμένη με τη ζύγιση της καρδιάς στην Αιγυπτιακή εσχατολογία. </a:t>
            </a:r>
            <a:endParaRPr lang="en-US" sz="1800" dirty="0">
              <a:latin typeface="Constantia" panose="02030602050306030303" pitchFamily="18" charset="0"/>
            </a:endParaRPr>
          </a:p>
          <a:p>
            <a:pPr lvl="0"/>
            <a:r>
              <a:rPr lang="el-GR" sz="1800" dirty="0">
                <a:latin typeface="Constantia" panose="02030602050306030303" pitchFamily="18" charset="0"/>
              </a:rPr>
              <a:t>Η μητέρα του </a:t>
            </a:r>
            <a:r>
              <a:rPr lang="el-GR" sz="1800" dirty="0" err="1">
                <a:latin typeface="Constantia" panose="02030602050306030303" pitchFamily="18" charset="0"/>
              </a:rPr>
              <a:t>Μέμνονα</a:t>
            </a:r>
            <a:r>
              <a:rPr lang="el-GR" sz="1800" dirty="0">
                <a:latin typeface="Constantia" panose="02030602050306030303" pitchFamily="18" charset="0"/>
              </a:rPr>
              <a:t>, η Ηώς είναι μια πολυμορφία της Ινδικής θεότητας </a:t>
            </a:r>
            <a:r>
              <a:rPr lang="en-US" sz="1800" dirty="0" err="1">
                <a:latin typeface="Constantia" panose="02030602050306030303" pitchFamily="18" charset="0"/>
              </a:rPr>
              <a:t>Usas</a:t>
            </a:r>
            <a:r>
              <a:rPr lang="el-GR" sz="1800" dirty="0">
                <a:latin typeface="Constantia" panose="02030602050306030303" pitchFamily="18" charset="0"/>
              </a:rPr>
              <a:t>. Η φροντίδα της για το γιο της όπως και η συμπεριφορά της  μπορεί να αντλείται από παλιές Ινδοευρωπαϊκές παραδόσεις.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190</a:t>
            </a:fld>
            <a:endParaRPr/>
          </a:p>
        </p:txBody>
      </p:sp>
    </p:spTree>
    <p:extLst>
      <p:ext uri="{BB962C8B-B14F-4D97-AF65-F5344CB8AC3E}">
        <p14:creationId xmlns:p14="http://schemas.microsoft.com/office/powerpoint/2010/main" val="61942610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Το ενδεχόμενο, τα στοιχεία των κυκλικών ποιημάτων να είναι παράγωγα από τα ομηρικά ποιήματα ή σχετικά καινοτόμα συζητείται στο κεφάλαιο 3 </a:t>
            </a:r>
          </a:p>
          <a:p>
            <a:r>
              <a:rPr lang="el-GR" sz="2000" dirty="0">
                <a:latin typeface="Constantia" panose="02030602050306030303" pitchFamily="18" charset="0"/>
              </a:rPr>
              <a:t>Σε αυτό το σημείο ο </a:t>
            </a:r>
            <a:r>
              <a:rPr lang="en-US" sz="2000" dirty="0">
                <a:latin typeface="Constantia" panose="02030602050306030303" pitchFamily="18" charset="0"/>
              </a:rPr>
              <a:t>Burgess</a:t>
            </a:r>
            <a:r>
              <a:rPr lang="el-GR" sz="2000" dirty="0">
                <a:latin typeface="Constantia" panose="02030602050306030303" pitchFamily="18" charset="0"/>
              </a:rPr>
              <a:t> ενδιαφέρεται να αναγνωρίσουμε ότι οι όψεις του κύκλου αυτές μπορεί να έχουν ρίζες που φτάνουν πολύ πίσω στην προϊστορία.</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191</a:t>
            </a:fld>
            <a:endParaRPr/>
          </a:p>
        </p:txBody>
      </p:sp>
    </p:spTree>
    <p:extLst>
      <p:ext uri="{BB962C8B-B14F-4D97-AF65-F5344CB8AC3E}">
        <p14:creationId xmlns:p14="http://schemas.microsoft.com/office/powerpoint/2010/main" val="124778286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Ποιητές του 7ου αιώνα γνώριζαν καλά το υλικό του Τρωικού πολέμου που βρίσκεται και στον Επικό κύκλο.</a:t>
            </a:r>
          </a:p>
          <a:p>
            <a:pPr lvl="0"/>
            <a:r>
              <a:rPr lang="el-GR" sz="2000" dirty="0">
                <a:latin typeface="Constantia" panose="02030602050306030303" pitchFamily="18" charset="0"/>
              </a:rPr>
              <a:t>Στην ποίηση του Ησιόδου, εκτός από γενική γνώση του Τρωικού και του Θηβαϊκού πολέμου από κοινού σαν μια εποχή που πέθαναν ήρωες (</a:t>
            </a:r>
            <a:r>
              <a:rPr lang="el-GR" sz="2000" i="1" dirty="0" err="1">
                <a:latin typeface="Constantia" panose="02030602050306030303" pitchFamily="18" charset="0"/>
              </a:rPr>
              <a:t>Ἐργα</a:t>
            </a:r>
            <a:r>
              <a:rPr lang="el-GR" sz="2000" i="1" dirty="0">
                <a:latin typeface="Constantia" panose="02030602050306030303" pitchFamily="18" charset="0"/>
              </a:rPr>
              <a:t> και </a:t>
            </a:r>
            <a:r>
              <a:rPr lang="el-GR" sz="2000" i="1" dirty="0" err="1">
                <a:latin typeface="Constantia" panose="02030602050306030303" pitchFamily="18" charset="0"/>
              </a:rPr>
              <a:t>Ἡμέραι</a:t>
            </a:r>
            <a:r>
              <a:rPr lang="el-GR" sz="2000" dirty="0">
                <a:latin typeface="Constantia" panose="02030602050306030303" pitchFamily="18" charset="0"/>
              </a:rPr>
              <a:t> 156-173) βρίσκουμε την γέννηση του Αχιλλέα (</a:t>
            </a:r>
            <a:r>
              <a:rPr lang="el-GR" sz="2000" i="1" dirty="0">
                <a:latin typeface="Constantia" panose="02030602050306030303" pitchFamily="18" charset="0"/>
              </a:rPr>
              <a:t>Θεογονία</a:t>
            </a:r>
            <a:r>
              <a:rPr lang="el-GR" sz="2000" dirty="0">
                <a:latin typeface="Constantia" panose="02030602050306030303" pitchFamily="18" charset="0"/>
              </a:rPr>
              <a:t> 1006-7) και τη συγκέντρωση στην Αυλίδα (</a:t>
            </a:r>
            <a:r>
              <a:rPr lang="el-GR" sz="2000" i="1" dirty="0" err="1">
                <a:latin typeface="Constantia" panose="02030602050306030303" pitchFamily="18" charset="0"/>
              </a:rPr>
              <a:t>Ἐργα</a:t>
            </a:r>
            <a:r>
              <a:rPr lang="el-GR" sz="2000" i="1" dirty="0">
                <a:latin typeface="Constantia" panose="02030602050306030303" pitchFamily="18" charset="0"/>
              </a:rPr>
              <a:t> και </a:t>
            </a:r>
            <a:r>
              <a:rPr lang="el-GR" sz="2000" i="1" dirty="0" err="1">
                <a:latin typeface="Constantia" panose="02030602050306030303" pitchFamily="18" charset="0"/>
              </a:rPr>
              <a:t>Ἡμέραι</a:t>
            </a:r>
            <a:r>
              <a:rPr lang="el-GR" sz="2000" i="1" dirty="0">
                <a:latin typeface="Constantia" panose="02030602050306030303" pitchFamily="18" charset="0"/>
              </a:rPr>
              <a:t> </a:t>
            </a:r>
            <a:r>
              <a:rPr lang="el-GR" sz="2000" dirty="0">
                <a:latin typeface="Constantia" panose="02030602050306030303" pitchFamily="18" charset="0"/>
              </a:rPr>
              <a:t>651-3).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192</a:t>
            </a:fld>
            <a:endParaRPr/>
          </a:p>
        </p:txBody>
      </p:sp>
    </p:spTree>
    <p:extLst>
      <p:ext uri="{BB962C8B-B14F-4D97-AF65-F5344CB8AC3E}">
        <p14:creationId xmlns:p14="http://schemas.microsoft.com/office/powerpoint/2010/main" val="203954700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Επίσης, βρίσκουμε καρποφόρες ενώσεις μεταξύ του Οδυσσέα και της Κίρκης, και του Οδυσσέα και της Καλυψούς (</a:t>
            </a:r>
            <a:r>
              <a:rPr lang="el-GR" sz="2000" i="1" dirty="0">
                <a:latin typeface="Constantia" panose="02030602050306030303" pitchFamily="18" charset="0"/>
              </a:rPr>
              <a:t>Θεογονία </a:t>
            </a:r>
            <a:r>
              <a:rPr lang="el-GR" sz="2000" dirty="0">
                <a:latin typeface="Constantia" panose="02030602050306030303" pitchFamily="18" charset="0"/>
              </a:rPr>
              <a:t>1011-1018, σε ένα κομμάτι του ποιήματος που θεωρείται μετέπειτα προσθήκη).</a:t>
            </a:r>
          </a:p>
          <a:p>
            <a:pPr lvl="0"/>
            <a:r>
              <a:rPr lang="el-GR" sz="2000" dirty="0">
                <a:latin typeface="Constantia" panose="02030602050306030303" pitchFamily="18" charset="0"/>
              </a:rPr>
              <a:t>Αναμφίβολα πολλά προφορικά Κύκλια έπη υπήρχαν στην πρώιμη αρχαϊκή εποχή και κάποια έπη παρόμοια με αυτά του Επικού Κύκλου καταγράφηκαν.</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193</a:t>
            </a:fld>
            <a:endParaRPr/>
          </a:p>
        </p:txBody>
      </p:sp>
    </p:spTree>
    <p:extLst>
      <p:ext uri="{BB962C8B-B14F-4D97-AF65-F5344CB8AC3E}">
        <p14:creationId xmlns:p14="http://schemas.microsoft.com/office/powerpoint/2010/main" val="338008218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Οι ποιητές των μη επικών ειδών επίσης δημιούργησαν με θέμα τον Τρωικό πόλεμο. </a:t>
            </a:r>
          </a:p>
          <a:p>
            <a:r>
              <a:rPr lang="el-GR" dirty="0">
                <a:latin typeface="Constantia" panose="02030602050306030303" pitchFamily="18" charset="0"/>
              </a:rPr>
              <a:t>Ο </a:t>
            </a:r>
            <a:r>
              <a:rPr lang="el-GR" dirty="0" err="1">
                <a:latin typeface="Constantia" panose="02030602050306030303" pitchFamily="18" charset="0"/>
              </a:rPr>
              <a:t>Αλκμάνος</a:t>
            </a:r>
            <a:r>
              <a:rPr lang="el-GR" dirty="0">
                <a:latin typeface="Constantia" panose="02030602050306030303" pitchFamily="18" charset="0"/>
              </a:rPr>
              <a:t> αναφέρεται στο </a:t>
            </a:r>
            <a:r>
              <a:rPr lang="el-GR" dirty="0" err="1">
                <a:latin typeface="Constantia" panose="02030602050306030303" pitchFamily="18" charset="0"/>
              </a:rPr>
              <a:t>Μέμνονα</a:t>
            </a:r>
            <a:r>
              <a:rPr lang="el-GR" dirty="0">
                <a:latin typeface="Constantia" panose="02030602050306030303" pitchFamily="18" charset="0"/>
              </a:rPr>
              <a:t> (</a:t>
            </a:r>
            <a:r>
              <a:rPr lang="en-US" dirty="0" err="1">
                <a:latin typeface="Constantia" panose="02030602050306030303" pitchFamily="18" charset="0"/>
              </a:rPr>
              <a:t>fr</a:t>
            </a:r>
            <a:r>
              <a:rPr lang="el-GR" dirty="0">
                <a:latin typeface="Constantia" panose="02030602050306030303" pitchFamily="18" charset="0"/>
              </a:rPr>
              <a:t>. 68 </a:t>
            </a:r>
            <a:r>
              <a:rPr lang="en-US" dirty="0">
                <a:latin typeface="Constantia" panose="02030602050306030303" pitchFamily="18" charset="0"/>
              </a:rPr>
              <a:t>PMG</a:t>
            </a:r>
            <a:r>
              <a:rPr lang="el-GR" dirty="0">
                <a:latin typeface="Constantia" panose="02030602050306030303" pitchFamily="18" charset="0"/>
              </a:rPr>
              <a:t>) και υπάρχει κάποια υποψία ότι γνώριζε το Οδυσσειακό υλικό από μια μη ομηρική πηγή ( </a:t>
            </a:r>
            <a:r>
              <a:rPr lang="en-US" dirty="0" err="1">
                <a:latin typeface="Constantia" panose="02030602050306030303" pitchFamily="18" charset="0"/>
              </a:rPr>
              <a:t>fr</a:t>
            </a:r>
            <a:r>
              <a:rPr lang="el-GR" dirty="0">
                <a:latin typeface="Constantia" panose="02030602050306030303" pitchFamily="18" charset="0"/>
              </a:rPr>
              <a:t>. 80 </a:t>
            </a:r>
            <a:r>
              <a:rPr lang="en-US" dirty="0">
                <a:latin typeface="Constantia" panose="02030602050306030303" pitchFamily="18" charset="0"/>
              </a:rPr>
              <a:t>PMG</a:t>
            </a:r>
            <a:r>
              <a:rPr lang="el-GR" dirty="0">
                <a:latin typeface="Constantia" panose="02030602050306030303" pitchFamily="18" charset="0"/>
              </a:rPr>
              <a:t>).  </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194</a:t>
            </a:fld>
            <a:endParaRPr/>
          </a:p>
        </p:txBody>
      </p:sp>
    </p:spTree>
    <p:extLst>
      <p:ext uri="{BB962C8B-B14F-4D97-AF65-F5344CB8AC3E}">
        <p14:creationId xmlns:p14="http://schemas.microsoft.com/office/powerpoint/2010/main" val="235320611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Ο Αλκαίος και η Σαπφώ έχουν ένα </a:t>
            </a:r>
            <a:r>
              <a:rPr lang="el-GR" sz="1800" dirty="0" err="1">
                <a:latin typeface="Constantia" panose="02030602050306030303" pitchFamily="18" charset="0"/>
              </a:rPr>
              <a:t>εμμονικό</a:t>
            </a:r>
            <a:r>
              <a:rPr lang="el-GR" sz="1800" dirty="0">
                <a:latin typeface="Constantia" panose="02030602050306030303" pitchFamily="18" charset="0"/>
              </a:rPr>
              <a:t> ενδιαφέρον στο μύθο για τον Τρωικό πόλεμο που μπορεί να είναι ανεξάρτητο από τον Όμηρο. </a:t>
            </a:r>
          </a:p>
          <a:p>
            <a:pPr lvl="0"/>
            <a:r>
              <a:rPr lang="el-GR" sz="1800" dirty="0">
                <a:latin typeface="Constantia" panose="02030602050306030303" pitchFamily="18" charset="0"/>
              </a:rPr>
              <a:t>Ο Στησίχορος συνέγραψε την μια </a:t>
            </a:r>
            <a:r>
              <a:rPr lang="el-GR" sz="1800" i="1" dirty="0">
                <a:latin typeface="Constantia" panose="02030602050306030303" pitchFamily="18" charset="0"/>
              </a:rPr>
              <a:t>Ιλίου </a:t>
            </a:r>
            <a:r>
              <a:rPr lang="el-GR" sz="1800" i="1" dirty="0" err="1">
                <a:latin typeface="Constantia" panose="02030602050306030303" pitchFamily="18" charset="0"/>
              </a:rPr>
              <a:t>Πέρσιν</a:t>
            </a:r>
            <a:r>
              <a:rPr lang="el-GR" sz="1800" i="1" dirty="0">
                <a:latin typeface="Constantia" panose="02030602050306030303" pitchFamily="18" charset="0"/>
              </a:rPr>
              <a:t> </a:t>
            </a:r>
            <a:r>
              <a:rPr lang="el-GR" sz="1800" dirty="0">
                <a:latin typeface="Constantia" panose="02030602050306030303" pitchFamily="18" charset="0"/>
              </a:rPr>
              <a:t>και κάποιους </a:t>
            </a:r>
            <a:r>
              <a:rPr lang="el-GR" sz="1800" i="1" dirty="0">
                <a:latin typeface="Constantia" panose="02030602050306030303" pitchFamily="18" charset="0"/>
              </a:rPr>
              <a:t>Νόστους </a:t>
            </a:r>
            <a:r>
              <a:rPr lang="el-GR" sz="1800" dirty="0">
                <a:latin typeface="Constantia" panose="02030602050306030303" pitchFamily="18" charset="0"/>
              </a:rPr>
              <a:t>και </a:t>
            </a:r>
          </a:p>
          <a:p>
            <a:pPr lvl="0"/>
            <a:r>
              <a:rPr lang="el-GR" sz="1800" dirty="0">
                <a:latin typeface="Constantia" panose="02030602050306030303" pitchFamily="18" charset="0"/>
              </a:rPr>
              <a:t>ο Ίβυκος συνέθεσε στίχο για θέματα του Τρωικού πολέμου (π.χ.</a:t>
            </a:r>
            <a:r>
              <a:rPr lang="en-US" sz="1800" dirty="0">
                <a:latin typeface="Constantia" panose="02030602050306030303" pitchFamily="18" charset="0"/>
              </a:rPr>
              <a:t> </a:t>
            </a:r>
            <a:r>
              <a:rPr lang="el-GR" sz="1800" dirty="0">
                <a:latin typeface="Constantia" panose="02030602050306030303" pitchFamily="18" charset="0"/>
              </a:rPr>
              <a:t>το θάνατο της Τρωάδας Πολυξένης μετά από την άλωση της Τροίας, και για τον Αχιλλέας και τη Μήδεια στο μεταθανάτιο νησί του τη Λεύκη.) </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195</a:t>
            </a:fld>
            <a:endParaRPr/>
          </a:p>
        </p:txBody>
      </p:sp>
    </p:spTree>
    <p:extLst>
      <p:ext uri="{BB962C8B-B14F-4D97-AF65-F5344CB8AC3E}">
        <p14:creationId xmlns:p14="http://schemas.microsoft.com/office/powerpoint/2010/main" val="182329134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Το πρόσφατα δημοσιευμένο απόσπασμα του Σιμωνίδη για τη μάχη των </a:t>
            </a:r>
            <a:r>
              <a:rPr lang="el-GR" dirty="0" err="1">
                <a:latin typeface="Constantia" panose="02030602050306030303" pitchFamily="18" charset="0"/>
              </a:rPr>
              <a:t>Πλαταιών</a:t>
            </a:r>
            <a:r>
              <a:rPr lang="el-GR" dirty="0">
                <a:latin typeface="Constantia" panose="02030602050306030303" pitchFamily="18" charset="0"/>
              </a:rPr>
              <a:t> στον 5ο αιώνα αναφέρεται σε τέτοιο Κυκλικό υλικό, όπως το θάνατο του Αχιλλέα και την πτώση της Τροίας.  </a:t>
            </a:r>
          </a:p>
          <a:p>
            <a:pPr lvl="0"/>
            <a:r>
              <a:rPr lang="el-GR" dirty="0">
                <a:latin typeface="Constantia" panose="02030602050306030303" pitchFamily="18" charset="0"/>
              </a:rPr>
              <a:t>Οι ποιητές των μη επικών ειδών επίσης δημιούργησαν με θέμα τον Τρωικό πόλεμο.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196</a:t>
            </a:fld>
            <a:endParaRPr/>
          </a:p>
        </p:txBody>
      </p:sp>
    </p:spTree>
    <p:extLst>
      <p:ext uri="{BB962C8B-B14F-4D97-AF65-F5344CB8AC3E}">
        <p14:creationId xmlns:p14="http://schemas.microsoft.com/office/powerpoint/2010/main" val="69748008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Δηλαδή τους ενδιέφερε η μυθολογία του Τρωικού πολέμου που περιεχόταν στα Κύκλια έπη </a:t>
            </a:r>
          </a:p>
          <a:p>
            <a:pPr lvl="0"/>
            <a:r>
              <a:rPr lang="el-GR" sz="2000" dirty="0">
                <a:latin typeface="Constantia" panose="02030602050306030303" pitchFamily="18" charset="0"/>
              </a:rPr>
              <a:t>Χωρίς αυτό να συνεπάγεται ότι εμπνεύστηκαν μόνο απευθείας από αυτά.</a:t>
            </a:r>
          </a:p>
          <a:p>
            <a:pPr lvl="0"/>
            <a:r>
              <a:rPr lang="el-GR" sz="2000" dirty="0">
                <a:latin typeface="Constantia" panose="02030602050306030303" pitchFamily="18" charset="0"/>
              </a:rPr>
              <a:t>Φαίνεται ότι υπήρχε μια ‘Κυκλική’ παράδοση καθ’ όλη τη διάρκεια της αρχαϊκής εποχής με τα έπη του Επικού Κύκλου. Όχι τις προελεύσεις του ή τον πυρήνα του, αλλά μια μυθολογία απλώς αντιπροσωπευτική της παράδοσης.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197</a:t>
            </a:fld>
            <a:endParaRPr/>
          </a:p>
        </p:txBody>
      </p:sp>
    </p:spTree>
    <p:extLst>
      <p:ext uri="{BB962C8B-B14F-4D97-AF65-F5344CB8AC3E}">
        <p14:creationId xmlns:p14="http://schemas.microsoft.com/office/powerpoint/2010/main" val="1313778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sz="2200" dirty="0">
                <a:effectLst>
                  <a:outerShdw blurRad="38100" dist="38100" dir="2700000" algn="tl">
                    <a:srgbClr val="000000">
                      <a:alpha val="43137"/>
                    </a:srgbClr>
                  </a:outerShdw>
                </a:effectLst>
                <a:latin typeface="Constantia" panose="02030602050306030303" pitchFamily="18" charset="0"/>
              </a:rPr>
              <a:t>Η «κύκλια» παράδοση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Αναμφίβολα αυτά τα δείγματα του «Κύκλιου» υλικού για τον Τρωικό Πόλεμο στην πρώιμη ελληνική ποίηση αντιπροσωπεύουν ένα μικρό μέρος του τι θα πρέπει να ήταν η έντονη και εκτεταμένη μυθολογία για τον Τρωικό πόλεμο.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198</a:t>
            </a:fld>
            <a:endParaRPr/>
          </a:p>
        </p:txBody>
      </p:sp>
    </p:spTree>
    <p:extLst>
      <p:ext uri="{BB962C8B-B14F-4D97-AF65-F5344CB8AC3E}">
        <p14:creationId xmlns:p14="http://schemas.microsoft.com/office/powerpoint/2010/main" val="351318117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Η τέχνη είναι πιο αποκαλυπτική από την λογοτεχνία και επιβεβαιώνει την εντύπωση ότι ο «Κυκλικός» μύθος για τον Τρωικό πόλεμο ήταν γνωστός στην Αρχαϊκή εποχή. </a:t>
            </a:r>
          </a:p>
          <a:p>
            <a:pPr lvl="0"/>
            <a:r>
              <a:rPr lang="en-US" sz="1800" dirty="0">
                <a:latin typeface="Constantia" panose="02030602050306030303" pitchFamily="18" charset="0"/>
              </a:rPr>
              <a:t>O Burgess </a:t>
            </a:r>
            <a:r>
              <a:rPr lang="el-GR" sz="1800" dirty="0">
                <a:latin typeface="Constantia" panose="02030602050306030303" pitchFamily="18" charset="0"/>
              </a:rPr>
              <a:t>αναφέρει ότι προς έκπληξη μας, οι απεικονίσεις των ομηρικών επών στην τέχνη είναι ύστερες και όχι τόσο συχνές.</a:t>
            </a:r>
          </a:p>
          <a:p>
            <a:pPr lvl="0"/>
            <a:r>
              <a:rPr lang="el-GR" sz="1800" dirty="0">
                <a:latin typeface="Constantia" panose="02030602050306030303" pitchFamily="18" charset="0"/>
              </a:rPr>
              <a:t>Βέβαια μία εντελώς διαφορετική εικόνα αναδύεται, όταν κοιτάμε απεικονίσεις των κυκλικών θεμάτων του τρωικού πολέμου.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199</a:t>
            </a:fld>
            <a:endParaRPr/>
          </a:p>
        </p:txBody>
      </p:sp>
    </p:spTree>
    <p:extLst>
      <p:ext uri="{BB962C8B-B14F-4D97-AF65-F5344CB8AC3E}">
        <p14:creationId xmlns:p14="http://schemas.microsoft.com/office/powerpoint/2010/main" val="133928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2" name="Google Shape;62;p13"/>
          <p:cNvSpPr txBox="1">
            <a:spLocks noGrp="1"/>
          </p:cNvSpPr>
          <p:nvPr>
            <p:ph type="body" idx="2"/>
          </p:nvPr>
        </p:nvSpPr>
        <p:spPr>
          <a:xfrm>
            <a:off x="1556175" y="1501776"/>
            <a:ext cx="6536692" cy="2207100"/>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Τα ποιήματα του Επικού Κύκλου έχουν χαθεί. </a:t>
            </a:r>
          </a:p>
          <a:p>
            <a:r>
              <a:rPr lang="el-GR" sz="1800" dirty="0">
                <a:latin typeface="Constantia" panose="02030602050306030303" pitchFamily="18" charset="0"/>
              </a:rPr>
              <a:t>Αλλά όσα ξέρουμε για τα ποιήματα αυτά από άλλες αρχαίες πηγές είναι εξαιρετικά σημαντικά για την κατανόηση του μύθου του Τρωικού πολέμου.</a:t>
            </a:r>
          </a:p>
          <a:p>
            <a:pPr marL="0" lvl="0" indent="0" algn="l" rtl="0">
              <a:spcBef>
                <a:spcPts val="600"/>
              </a:spcBef>
              <a:spcAft>
                <a:spcPts val="0"/>
              </a:spcAft>
              <a:buNone/>
            </a:pPr>
            <a:endParaRPr sz="1400" dirty="0">
              <a:latin typeface="Constantia" panose="02030602050306030303" pitchFamily="18" charset="0"/>
            </a:endParaRPr>
          </a:p>
        </p:txBody>
      </p:sp>
      <p:sp>
        <p:nvSpPr>
          <p:cNvPr id="63" name="Google Shape;63;p13"/>
          <p:cNvSpPr txBox="1">
            <a:spLocks noGrp="1"/>
          </p:cNvSpPr>
          <p:nvPr>
            <p:ph type="body" idx="2"/>
          </p:nvPr>
        </p:nvSpPr>
        <p:spPr>
          <a:xfrm>
            <a:off x="1556175" y="2879935"/>
            <a:ext cx="6536692" cy="418744"/>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Τα ποιήματα του Κύκλου μοιράζονται την ίδια μυθολογική παράδοση με τα περίφημα Ομηρικά ποιήματα, την </a:t>
            </a:r>
            <a:r>
              <a:rPr lang="el-GR" sz="1800" i="1" dirty="0" err="1">
                <a:latin typeface="Constantia" panose="02030602050306030303" pitchFamily="18" charset="0"/>
              </a:rPr>
              <a:t>Ιλιάδα</a:t>
            </a:r>
            <a:r>
              <a:rPr lang="el-GR" sz="1800" dirty="0">
                <a:latin typeface="Constantia" panose="02030602050306030303" pitchFamily="18" charset="0"/>
              </a:rPr>
              <a:t> και την </a:t>
            </a:r>
            <a:r>
              <a:rPr lang="el-GR" sz="1800" i="1" dirty="0">
                <a:latin typeface="Constantia" panose="02030602050306030303" pitchFamily="18" charset="0"/>
              </a:rPr>
              <a:t>Οδύσσεια</a:t>
            </a:r>
            <a:r>
              <a:rPr lang="el-GR" sz="1800" dirty="0">
                <a:latin typeface="Constantia" panose="02030602050306030303" pitchFamily="18" charset="0"/>
              </a:rPr>
              <a:t>.</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Η χρονολόγηση των Ομηρικών ποιημάτων τον 8</a:t>
            </a:r>
            <a:r>
              <a:rPr lang="el-GR" sz="2000" baseline="30000" dirty="0">
                <a:latin typeface="Constantia" panose="02030602050306030303" pitchFamily="18" charset="0"/>
              </a:rPr>
              <a:t>ο</a:t>
            </a:r>
            <a:r>
              <a:rPr lang="el-GR" sz="2000" dirty="0">
                <a:latin typeface="Constantia" panose="02030602050306030303" pitchFamily="18" charset="0"/>
              </a:rPr>
              <a:t> αιώνα είναι ιδιαίτερα αμφισβητήσιμη. </a:t>
            </a:r>
          </a:p>
          <a:p>
            <a:r>
              <a:rPr lang="el-GR" sz="2000" dirty="0">
                <a:latin typeface="Constantia" panose="02030602050306030303" pitchFamily="18" charset="0"/>
              </a:rPr>
              <a:t>Η ημερομηνία του 8</a:t>
            </a:r>
            <a:r>
              <a:rPr lang="el-GR" sz="2000" baseline="30000" dirty="0">
                <a:latin typeface="Constantia" panose="02030602050306030303" pitchFamily="18" charset="0"/>
              </a:rPr>
              <a:t>ου</a:t>
            </a:r>
            <a:r>
              <a:rPr lang="el-GR" sz="2000" dirty="0">
                <a:latin typeface="Constantia" panose="02030602050306030303" pitchFamily="18" charset="0"/>
              </a:rPr>
              <a:t> αιώνα συχνά εξυπηρετούσε την επιθυμία διάκρισης του Ομήρου από άλλους αρχαίους μύθους και ποιήματα. </a:t>
            </a:r>
          </a:p>
          <a:p>
            <a:r>
              <a:rPr lang="el-GR" sz="2000" dirty="0">
                <a:latin typeface="Constantia" panose="02030602050306030303" pitchFamily="18" charset="0"/>
              </a:rPr>
              <a:t>Μία προσέγγιση απεικόνισε τον κόσμο των Ομηρικών ποιημάτων ως έντονα ξένο στις μεταγενέστερες εποχές ακόμη και στην Αρχαϊκή.</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161020290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Ανεξάρτητα από το πως κρίνει κάποιος τον αριθμό των ομηρικών σκηνών στην πρώιμη εποχή, πρέπει να γίνει αποδεκτό ότι μη-Ομηρικές εικόνες του Τρωικού πολέμου προηγούνται από τις Ομηρικές.</a:t>
            </a:r>
          </a:p>
          <a:p>
            <a:pPr lvl="0"/>
            <a:r>
              <a:rPr lang="el-GR" sz="2000" dirty="0">
                <a:latin typeface="Constantia" panose="02030602050306030303" pitchFamily="18" charset="0"/>
              </a:rPr>
              <a:t>Ήταν μάλιστα πολύ περισσότερο διάσημες τον 7</a:t>
            </a:r>
            <a:r>
              <a:rPr lang="el-GR" sz="2000" baseline="30000" dirty="0">
                <a:latin typeface="Constantia" panose="02030602050306030303" pitchFamily="18" charset="0"/>
              </a:rPr>
              <a:t>ο</a:t>
            </a:r>
            <a:r>
              <a:rPr lang="el-GR" sz="2000" dirty="0">
                <a:latin typeface="Constantia" panose="02030602050306030303" pitchFamily="18" charset="0"/>
              </a:rPr>
              <a:t> και τον 6</a:t>
            </a:r>
            <a:r>
              <a:rPr lang="el-GR" sz="2000" baseline="30000" dirty="0">
                <a:latin typeface="Constantia" panose="02030602050306030303" pitchFamily="18" charset="0"/>
              </a:rPr>
              <a:t>ο</a:t>
            </a:r>
            <a:r>
              <a:rPr lang="el-GR" sz="2000" dirty="0">
                <a:latin typeface="Constantia" panose="02030602050306030303" pitchFamily="18" charset="0"/>
              </a:rPr>
              <a:t>  αιώνα. Ένα σύντομο διάβασμα των γραφημάτων που παρέχονται από τον </a:t>
            </a:r>
            <a:r>
              <a:rPr lang="en-US" sz="2000" dirty="0" err="1">
                <a:latin typeface="Constantia" panose="02030602050306030303" pitchFamily="18" charset="0"/>
              </a:rPr>
              <a:t>Fittschen</a:t>
            </a:r>
            <a:r>
              <a:rPr lang="el-GR" sz="2000" dirty="0">
                <a:latin typeface="Constantia" panose="02030602050306030303" pitchFamily="18" charset="0"/>
              </a:rPr>
              <a:t> (1969) και τον </a:t>
            </a:r>
            <a:r>
              <a:rPr lang="en-US" sz="2000" dirty="0">
                <a:latin typeface="Constantia" panose="02030602050306030303" pitchFamily="18" charset="0"/>
              </a:rPr>
              <a:t>R</a:t>
            </a:r>
            <a:r>
              <a:rPr lang="el-GR" sz="2000" dirty="0">
                <a:latin typeface="Constantia" panose="02030602050306030303" pitchFamily="18" charset="0"/>
              </a:rPr>
              <a:t>. </a:t>
            </a:r>
            <a:r>
              <a:rPr lang="en-US" sz="2000" dirty="0">
                <a:latin typeface="Constantia" panose="02030602050306030303" pitchFamily="18" charset="0"/>
              </a:rPr>
              <a:t>Cook</a:t>
            </a:r>
            <a:r>
              <a:rPr lang="el-GR" sz="2000" dirty="0">
                <a:latin typeface="Constantia" panose="02030602050306030303" pitchFamily="18" charset="0"/>
              </a:rPr>
              <a:t> (1983) το κάνει εντελώς σαφές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200</a:t>
            </a:fld>
            <a:endParaRPr/>
          </a:p>
        </p:txBody>
      </p:sp>
    </p:spTree>
    <p:extLst>
      <p:ext uri="{BB962C8B-B14F-4D97-AF65-F5344CB8AC3E}">
        <p14:creationId xmlns:p14="http://schemas.microsoft.com/office/powerpoint/2010/main" val="400140558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και για το λόγο αυτό ο </a:t>
            </a:r>
            <a:r>
              <a:rPr lang="en-US" sz="2000" dirty="0">
                <a:latin typeface="Constantia" panose="02030602050306030303" pitchFamily="18" charset="0"/>
              </a:rPr>
              <a:t>Burgess</a:t>
            </a:r>
            <a:r>
              <a:rPr lang="el-GR" sz="2000" dirty="0">
                <a:latin typeface="Constantia" panose="02030602050306030303" pitchFamily="18" charset="0"/>
              </a:rPr>
              <a:t> δίνει ένα γράφημα χρόνου που συνοψίζει τα ευρήματα του </a:t>
            </a:r>
            <a:r>
              <a:rPr lang="en-US" sz="2000" dirty="0">
                <a:latin typeface="Constantia" panose="02030602050306030303" pitchFamily="18" charset="0"/>
              </a:rPr>
              <a:t>Cooks</a:t>
            </a:r>
            <a:r>
              <a:rPr lang="el-GR" sz="2000" dirty="0">
                <a:latin typeface="Constantia" panose="02030602050306030303" pitchFamily="18" charset="0"/>
              </a:rPr>
              <a:t>. </a:t>
            </a:r>
          </a:p>
          <a:p>
            <a:pPr lvl="0"/>
            <a:r>
              <a:rPr lang="el-GR" sz="2000" dirty="0">
                <a:latin typeface="Constantia" panose="02030602050306030303" pitchFamily="18" charset="0"/>
              </a:rPr>
              <a:t>Σύμφωνα με το οποίο</a:t>
            </a:r>
          </a:p>
          <a:p>
            <a:pPr lvl="0"/>
            <a:r>
              <a:rPr lang="el-GR" sz="2000" i="1" dirty="0">
                <a:latin typeface="Constantia" panose="02030602050306030303" pitchFamily="18" charset="0"/>
              </a:rPr>
              <a:t>Κύπρια</a:t>
            </a:r>
            <a:r>
              <a:rPr lang="el-GR" sz="2000" dirty="0">
                <a:latin typeface="Constantia" panose="02030602050306030303" pitchFamily="18" charset="0"/>
              </a:rPr>
              <a:t>: 7 εικόνες</a:t>
            </a:r>
          </a:p>
          <a:p>
            <a:pPr lvl="0"/>
            <a:r>
              <a:rPr lang="el-GR" sz="2000" i="1" dirty="0" err="1">
                <a:latin typeface="Constantia" panose="02030602050306030303" pitchFamily="18" charset="0"/>
              </a:rPr>
              <a:t>Ιλιάδα</a:t>
            </a:r>
            <a:r>
              <a:rPr lang="el-GR" sz="2000" dirty="0">
                <a:latin typeface="Constantia" panose="02030602050306030303" pitchFamily="18" charset="0"/>
              </a:rPr>
              <a:t>: έργα</a:t>
            </a:r>
          </a:p>
          <a:p>
            <a:pPr lvl="0"/>
            <a:r>
              <a:rPr lang="el-GR" sz="2000" i="1" dirty="0" err="1">
                <a:latin typeface="Constantia" panose="02030602050306030303" pitchFamily="18" charset="0"/>
              </a:rPr>
              <a:t>Αιθιοπίς</a:t>
            </a:r>
            <a:r>
              <a:rPr lang="el-GR" sz="2000" dirty="0">
                <a:latin typeface="Constantia" panose="02030602050306030303" pitchFamily="18" charset="0"/>
              </a:rPr>
              <a:t> και </a:t>
            </a:r>
            <a:r>
              <a:rPr lang="el-GR" sz="2000" i="1" dirty="0">
                <a:latin typeface="Constantia" panose="02030602050306030303" pitchFamily="18" charset="0"/>
              </a:rPr>
              <a:t>Μικρά</a:t>
            </a:r>
            <a:r>
              <a:rPr lang="el-GR" sz="2000" dirty="0">
                <a:latin typeface="Constantia" panose="02030602050306030303" pitchFamily="18" charset="0"/>
              </a:rPr>
              <a:t> </a:t>
            </a:r>
            <a:r>
              <a:rPr lang="el-GR" sz="2000" i="1" dirty="0" err="1">
                <a:latin typeface="Constantia" panose="02030602050306030303" pitchFamily="18" charset="0"/>
              </a:rPr>
              <a:t>Ιλιάς</a:t>
            </a:r>
            <a:r>
              <a:rPr lang="el-GR" sz="2000" dirty="0">
                <a:latin typeface="Constantia" panose="02030602050306030303" pitchFamily="18" charset="0"/>
              </a:rPr>
              <a:t> : 7</a:t>
            </a:r>
          </a:p>
          <a:p>
            <a:pPr lvl="0"/>
            <a:r>
              <a:rPr lang="el-GR" sz="2000" i="1" u="sng" dirty="0">
                <a:latin typeface="Constantia" panose="02030602050306030303" pitchFamily="18" charset="0"/>
              </a:rPr>
              <a:t>Ιλίου</a:t>
            </a:r>
            <a:r>
              <a:rPr lang="el-GR" sz="2000" dirty="0">
                <a:latin typeface="Constantia" panose="02030602050306030303" pitchFamily="18" charset="0"/>
              </a:rPr>
              <a:t> </a:t>
            </a:r>
            <a:r>
              <a:rPr lang="el-GR" sz="2000" i="1" dirty="0" err="1">
                <a:latin typeface="Constantia" panose="02030602050306030303" pitchFamily="18" charset="0"/>
              </a:rPr>
              <a:t>Πέρσις</a:t>
            </a:r>
            <a:r>
              <a:rPr lang="el-GR" sz="2000" dirty="0">
                <a:latin typeface="Constantia" panose="02030602050306030303" pitchFamily="18" charset="0"/>
              </a:rPr>
              <a:t>: 9 (+2?)</a:t>
            </a:r>
          </a:p>
          <a:p>
            <a:pPr lvl="0"/>
            <a:r>
              <a:rPr lang="el-GR" sz="2000" i="1" dirty="0" err="1">
                <a:latin typeface="Constantia" panose="02030602050306030303" pitchFamily="18" charset="0"/>
              </a:rPr>
              <a:t>Κυκλόπεια</a:t>
            </a:r>
            <a:r>
              <a:rPr lang="el-GR" sz="2000" dirty="0">
                <a:latin typeface="Constantia" panose="02030602050306030303" pitchFamily="18" charset="0"/>
              </a:rPr>
              <a:t> 7(+1?)</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201</a:t>
            </a:fld>
            <a:endParaRPr/>
          </a:p>
        </p:txBody>
      </p:sp>
    </p:spTree>
    <p:extLst>
      <p:ext uri="{BB962C8B-B14F-4D97-AF65-F5344CB8AC3E}">
        <p14:creationId xmlns:p14="http://schemas.microsoft.com/office/powerpoint/2010/main" val="27611282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n-US" sz="2000" dirty="0">
                <a:latin typeface="Constantia" panose="02030602050306030303" pitchFamily="18" charset="0"/>
              </a:rPr>
              <a:t>H</a:t>
            </a:r>
            <a:r>
              <a:rPr lang="el-GR" sz="2000" dirty="0">
                <a:latin typeface="Constantia" panose="02030602050306030303" pitchFamily="18" charset="0"/>
              </a:rPr>
              <a:t> προφανής καθυστέρηση των Ομηρικών θεμάτων σε σύγκριση με τα «Κύκλια» θέματα στην πρώιμη εικονογραφία είναι αξιοσημείωτη.</a:t>
            </a:r>
          </a:p>
          <a:p>
            <a:r>
              <a:rPr lang="el-GR" sz="2000" dirty="0">
                <a:latin typeface="Constantia" panose="02030602050306030303" pitchFamily="18" charset="0"/>
              </a:rPr>
              <a:t>Αν και η ταυτοποίηση αυτών των πρώτων σκηνών είναι συχνά αβέβαιη και διάφοροι μελετητές έχουν καταλήξει σε πολύ διαφορετικά συμπεράσματα, όλοι οι κύριοι μελετητές των πρώιμων εικόνων του Τρωικού Πολέμου συμφωνούν ότι οι «κυκλικές» εικόνες ξεπερνούν κατά πολύ τις Ομηρικές.</a:t>
            </a:r>
          </a:p>
          <a:p>
            <a:pPr lvl="0"/>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202</a:t>
            </a:fld>
            <a:endParaRPr/>
          </a:p>
        </p:txBody>
      </p:sp>
    </p:spTree>
    <p:extLst>
      <p:ext uri="{BB962C8B-B14F-4D97-AF65-F5344CB8AC3E}">
        <p14:creationId xmlns:p14="http://schemas.microsoft.com/office/powerpoint/2010/main" val="298661955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Στο </a:t>
            </a:r>
            <a:r>
              <a:rPr lang="en-US" sz="2000" dirty="0">
                <a:latin typeface="Constantia" panose="02030602050306030303" pitchFamily="18" charset="0"/>
              </a:rPr>
              <a:t>Appendix C</a:t>
            </a:r>
            <a:r>
              <a:rPr lang="el-GR" sz="2000" dirty="0">
                <a:latin typeface="Constantia" panose="02030602050306030303" pitchFamily="18" charset="0"/>
              </a:rPr>
              <a:t> ο </a:t>
            </a:r>
            <a:r>
              <a:rPr lang="en-US" sz="2000" dirty="0">
                <a:latin typeface="Constantia" panose="02030602050306030303" pitchFamily="18" charset="0"/>
              </a:rPr>
              <a:t>Burgess</a:t>
            </a:r>
            <a:r>
              <a:rPr lang="el-GR" sz="2000" dirty="0">
                <a:latin typeface="Constantia" panose="02030602050306030303" pitchFamily="18" charset="0"/>
              </a:rPr>
              <a:t> δίνει μια λίστα στην οποία παρουσιάζει το τι θεωρεί ως πιθανές εικόνες του Τρωικού πολέμου για την πρώιμη Αρχαϊκή εποχή, μέχρι το 600 π.Χ. </a:t>
            </a:r>
          </a:p>
          <a:p>
            <a:pPr lvl="0"/>
            <a:r>
              <a:rPr lang="el-GR" sz="2000" dirty="0">
                <a:latin typeface="Constantia" panose="02030602050306030303" pitchFamily="18" charset="0"/>
              </a:rPr>
              <a:t>Επειδή συγκεκριμένα έπη ανταποκρίνονται σε αυτές τις απεικονίσεις θεώρησε ότι είναι καλύτερο να μη χρησιμοποιήσει τους τίτλους των επών για επικεφαλίδες ενοτήτων( </a:t>
            </a:r>
            <a:r>
              <a:rPr lang="en-US" sz="2000" dirty="0" err="1">
                <a:latin typeface="Constantia" panose="02030602050306030303" pitchFamily="18" charset="0"/>
              </a:rPr>
              <a:t>cf</a:t>
            </a:r>
            <a:r>
              <a:rPr lang="el-GR" sz="2000" dirty="0">
                <a:latin typeface="Constantia" panose="02030602050306030303" pitchFamily="18" charset="0"/>
              </a:rPr>
              <a:t>. </a:t>
            </a:r>
            <a:r>
              <a:rPr lang="en-US" sz="2000" dirty="0" err="1">
                <a:latin typeface="Constantia" panose="02030602050306030303" pitchFamily="18" charset="0"/>
              </a:rPr>
              <a:t>Fittschen</a:t>
            </a:r>
            <a:r>
              <a:rPr lang="el-GR" sz="2000" dirty="0">
                <a:latin typeface="Constantia" panose="02030602050306030303" pitchFamily="18" charset="0"/>
              </a:rPr>
              <a:t> 1969; </a:t>
            </a:r>
            <a:r>
              <a:rPr lang="en-US" sz="2000" dirty="0">
                <a:latin typeface="Constantia" panose="02030602050306030303" pitchFamily="18" charset="0"/>
              </a:rPr>
              <a:t>R</a:t>
            </a:r>
            <a:r>
              <a:rPr lang="el-GR" sz="2000" dirty="0">
                <a:latin typeface="Constantia" panose="02030602050306030303" pitchFamily="18" charset="0"/>
              </a:rPr>
              <a:t>. </a:t>
            </a:r>
            <a:r>
              <a:rPr lang="en-US" sz="2000" dirty="0">
                <a:latin typeface="Constantia" panose="02030602050306030303" pitchFamily="18" charset="0"/>
              </a:rPr>
              <a:t>Cook</a:t>
            </a:r>
            <a:r>
              <a:rPr lang="el-GR" sz="2000" dirty="0">
                <a:latin typeface="Constantia" panose="02030602050306030303" pitchFamily="18" charset="0"/>
              </a:rPr>
              <a:t> 1983; </a:t>
            </a:r>
            <a:r>
              <a:rPr lang="en-US" sz="2000" dirty="0" err="1">
                <a:latin typeface="Constantia" panose="02030602050306030303" pitchFamily="18" charset="0"/>
              </a:rPr>
              <a:t>Ahlberg</a:t>
            </a:r>
            <a:r>
              <a:rPr lang="el-GR" sz="2000" dirty="0">
                <a:latin typeface="Constantia" panose="02030602050306030303" pitchFamily="18" charset="0"/>
              </a:rPr>
              <a:t>-</a:t>
            </a:r>
            <a:r>
              <a:rPr lang="en-US" sz="2000" dirty="0">
                <a:latin typeface="Constantia" panose="02030602050306030303" pitchFamily="18" charset="0"/>
              </a:rPr>
              <a:t>Cornell</a:t>
            </a:r>
            <a:r>
              <a:rPr lang="el-GR" sz="2000" dirty="0">
                <a:latin typeface="Constantia" panose="02030602050306030303" pitchFamily="18" charset="0"/>
              </a:rPr>
              <a:t> 1992).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203</a:t>
            </a:fld>
            <a:endParaRPr/>
          </a:p>
        </p:txBody>
      </p:sp>
    </p:spTree>
    <p:extLst>
      <p:ext uri="{BB962C8B-B14F-4D97-AF65-F5344CB8AC3E}">
        <p14:creationId xmlns:p14="http://schemas.microsoft.com/office/powerpoint/2010/main" val="321854912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Αντ’ αυτού έχει χωρίσει τις εικόνες σε 4 τμήματα της ιστορίας του Τρωικού πολέμου: προετοιμασία (</a:t>
            </a:r>
            <a:r>
              <a:rPr lang="en-US" i="1" dirty="0">
                <a:latin typeface="Constantia" panose="02030602050306030303" pitchFamily="18" charset="0"/>
              </a:rPr>
              <a:t>preparatory</a:t>
            </a:r>
            <a:r>
              <a:rPr lang="el-GR" dirty="0">
                <a:latin typeface="Constantia" panose="02030602050306030303" pitchFamily="18" charset="0"/>
              </a:rPr>
              <a:t>), πολιορκία (</a:t>
            </a:r>
            <a:r>
              <a:rPr lang="en-US" i="1" dirty="0">
                <a:latin typeface="Constantia" panose="02030602050306030303" pitchFamily="18" charset="0"/>
              </a:rPr>
              <a:t>siege</a:t>
            </a:r>
            <a:r>
              <a:rPr lang="el-GR" dirty="0">
                <a:latin typeface="Constantia" panose="02030602050306030303" pitchFamily="18" charset="0"/>
              </a:rPr>
              <a:t>), άλωση (</a:t>
            </a:r>
            <a:r>
              <a:rPr lang="en-US" i="1" dirty="0">
                <a:latin typeface="Constantia" panose="02030602050306030303" pitchFamily="18" charset="0"/>
              </a:rPr>
              <a:t>sack</a:t>
            </a:r>
            <a:r>
              <a:rPr lang="el-GR" dirty="0">
                <a:latin typeface="Constantia" panose="02030602050306030303" pitchFamily="18" charset="0"/>
              </a:rPr>
              <a:t>) , και νόστοι (</a:t>
            </a:r>
            <a:r>
              <a:rPr lang="en-US" i="1" dirty="0">
                <a:latin typeface="Constantia" panose="02030602050306030303" pitchFamily="18" charset="0"/>
              </a:rPr>
              <a:t>returns</a:t>
            </a:r>
            <a:r>
              <a:rPr lang="el-GR" dirty="0">
                <a:latin typeface="Constantia" panose="02030602050306030303" pitchFamily="18" charset="0"/>
              </a:rPr>
              <a:t>). </a:t>
            </a:r>
          </a:p>
          <a:p>
            <a:pPr lvl="0"/>
            <a:r>
              <a:rPr lang="el-GR" b="1" dirty="0">
                <a:latin typeface="Constantia" panose="02030602050306030303" pitchFamily="18" charset="0"/>
              </a:rPr>
              <a:t>Προετοιμασία</a:t>
            </a:r>
            <a:r>
              <a:rPr lang="el-GR" dirty="0">
                <a:latin typeface="Constantia" panose="02030602050306030303" pitchFamily="18" charset="0"/>
              </a:rPr>
              <a:t>: γεγονότα που ήταν απαραίτητα για την αρχή του πολέμου και γεγονότα που πραγματοποιήθηκαν κατά την προετοιμασία του πολέμου.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204</a:t>
            </a:fld>
            <a:endParaRPr/>
          </a:p>
        </p:txBody>
      </p:sp>
    </p:spTree>
    <p:extLst>
      <p:ext uri="{BB962C8B-B14F-4D97-AF65-F5344CB8AC3E}">
        <p14:creationId xmlns:p14="http://schemas.microsoft.com/office/powerpoint/2010/main" val="264546191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b="1" dirty="0">
                <a:latin typeface="Constantia" panose="02030602050306030303" pitchFamily="18" charset="0"/>
              </a:rPr>
              <a:t>Πολιορκία: </a:t>
            </a:r>
            <a:r>
              <a:rPr lang="el-GR" sz="1800" dirty="0">
                <a:latin typeface="Constantia" panose="02030602050306030303" pitchFamily="18" charset="0"/>
              </a:rPr>
              <a:t>γεγονότα που έγιναν μετά την άφιξη των Ελλήνων στην Τροία για 10 ολόκληρα χρόνια μέχρι την άλωση της πόλης. </a:t>
            </a:r>
          </a:p>
          <a:p>
            <a:pPr lvl="0"/>
            <a:r>
              <a:rPr lang="el-GR" sz="1800" b="1" dirty="0">
                <a:latin typeface="Constantia" panose="02030602050306030303" pitchFamily="18" charset="0"/>
              </a:rPr>
              <a:t>Άλωση</a:t>
            </a:r>
            <a:r>
              <a:rPr lang="el-GR" sz="1800" dirty="0">
                <a:latin typeface="Constantia" panose="02030602050306030303" pitchFamily="18" charset="0"/>
              </a:rPr>
              <a:t>: η καταστροφή της πόλης με τη στρατηγική του Δούρειου ίππου. </a:t>
            </a:r>
          </a:p>
          <a:p>
            <a:pPr lvl="0"/>
            <a:r>
              <a:rPr lang="el-GR" sz="1800" b="1" dirty="0">
                <a:latin typeface="Constantia" panose="02030602050306030303" pitchFamily="18" charset="0"/>
              </a:rPr>
              <a:t>Νόστοι/Επιστροφές</a:t>
            </a:r>
            <a:r>
              <a:rPr lang="el-GR" sz="1800" dirty="0">
                <a:latin typeface="Constantia" panose="02030602050306030303" pitchFamily="18" charset="0"/>
              </a:rPr>
              <a:t>: Εικόνες για την επιστροφή των κατακτητών Ελλήνων από την Τροία κατηγοριοποιούνται κάτω από τον όρο νόστοι, ο οποίος εδώ δεν χρησιμοποιείται, για να αναφερθεί στο έπος του Επικού Κύκλου με αυτό το όνομα.</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205</a:t>
            </a:fld>
            <a:endParaRPr/>
          </a:p>
        </p:txBody>
      </p:sp>
    </p:spTree>
    <p:extLst>
      <p:ext uri="{BB962C8B-B14F-4D97-AF65-F5344CB8AC3E}">
        <p14:creationId xmlns:p14="http://schemas.microsoft.com/office/powerpoint/2010/main" val="426686079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λίστα με τις πρώιμες απεικονίσεις του Τρωικού πολέμου δεν είναι τόσο εκτενής όσο άλλες, αλλά για αυτή την περίοδο οι επιγραφές είναι σπάνιες, η εικονογραφία συχνά αμφίβολη, και τα τεχνουργήματα συχνά κατεστραμμένα.</a:t>
            </a:r>
          </a:p>
          <a:p>
            <a:r>
              <a:rPr lang="el-GR" sz="2000" dirty="0">
                <a:latin typeface="Constantia" panose="02030602050306030303" pitchFamily="18" charset="0"/>
              </a:rPr>
              <a:t>Ο </a:t>
            </a:r>
            <a:r>
              <a:rPr lang="en-US" sz="2000" dirty="0">
                <a:latin typeface="Constantia" panose="02030602050306030303" pitchFamily="18" charset="0"/>
              </a:rPr>
              <a:t>Burgess </a:t>
            </a:r>
            <a:r>
              <a:rPr lang="el-GR" sz="2000" dirty="0">
                <a:latin typeface="Constantia" panose="02030602050306030303" pitchFamily="18" charset="0"/>
              </a:rPr>
              <a:t>διασαφηνίζει ότι πολλές από τις ταυτοποιήσεις που δέχεται σαν εύλογες δεν είναι καθόλου σίγουρες. Ωστόσο, μπορούν να εξαχθούν κάποια συμπεράσματα με σιγουριά.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206</a:t>
            </a:fld>
            <a:endParaRPr/>
          </a:p>
        </p:txBody>
      </p:sp>
    </p:spTree>
    <p:extLst>
      <p:ext uri="{BB962C8B-B14F-4D97-AF65-F5344CB8AC3E}">
        <p14:creationId xmlns:p14="http://schemas.microsoft.com/office/powerpoint/2010/main" val="370784004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Ο </a:t>
            </a:r>
            <a:r>
              <a:rPr lang="el-GR" dirty="0" err="1">
                <a:latin typeface="Constantia" panose="02030602050306030303" pitchFamily="18" charset="0"/>
              </a:rPr>
              <a:t>Αίαντας</a:t>
            </a:r>
            <a:r>
              <a:rPr lang="el-GR" dirty="0">
                <a:latin typeface="Constantia" panose="02030602050306030303" pitchFamily="18" charset="0"/>
              </a:rPr>
              <a:t> φαίνεται να είναι μια διάσημη φιγούρα για τους καλλιτέχνες, γιατί έχουμε πολλές εικόνες με την διάσωσή του σώματος του Αχιλλέα καθώς και με την αυτοκτονία του.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207</a:t>
            </a:fld>
            <a:endParaRPr/>
          </a:p>
        </p:txBody>
      </p:sp>
    </p:spTree>
    <p:extLst>
      <p:ext uri="{BB962C8B-B14F-4D97-AF65-F5344CB8AC3E}">
        <p14:creationId xmlns:p14="http://schemas.microsoft.com/office/powerpoint/2010/main" val="154160851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marL="88900" indent="0">
              <a:buNone/>
            </a:pP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208</a:t>
            </a:fld>
            <a:endParaRPr/>
          </a:p>
        </p:txBody>
      </p:sp>
      <p:pic>
        <p:nvPicPr>
          <p:cNvPr id="5" name="Picture 2">
            <a:extLst>
              <a:ext uri="{FF2B5EF4-FFF2-40B4-BE49-F238E27FC236}">
                <a16:creationId xmlns:a16="http://schemas.microsoft.com/office/drawing/2014/main" xmlns="" id="{34534851-C0CC-4E97-9555-A2F108AFA76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6174" y="1419273"/>
            <a:ext cx="6616802" cy="3072752"/>
          </a:xfrm>
          <a:prstGeom prst="rect">
            <a:avLst/>
          </a:prstGeom>
          <a:noFill/>
        </p:spPr>
      </p:pic>
    </p:spTree>
    <p:extLst>
      <p:ext uri="{BB962C8B-B14F-4D97-AF65-F5344CB8AC3E}">
        <p14:creationId xmlns:p14="http://schemas.microsoft.com/office/powerpoint/2010/main" val="375260914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Οι καλλιτέχνες δεν είχαν σταθεροποιηθεί σε έναν ήρωα ή ένα επεισόδιο. </a:t>
            </a:r>
            <a:endParaRPr lang="en-US" sz="1800" dirty="0">
              <a:latin typeface="Constantia" panose="02030602050306030303" pitchFamily="18" charset="0"/>
            </a:endParaRPr>
          </a:p>
          <a:p>
            <a:r>
              <a:rPr lang="el-GR" sz="1800" dirty="0">
                <a:latin typeface="Constantia" panose="02030602050306030303" pitchFamily="18" charset="0"/>
              </a:rPr>
              <a:t>Το εύρος των εύλογων εικόνων του Τρωικού πολέμου εκτείνεται καθ’ όλη τη διάρκεια της ιστορίας. </a:t>
            </a:r>
            <a:endParaRPr lang="en-US" sz="1800" dirty="0">
              <a:latin typeface="Constantia" panose="02030602050306030303" pitchFamily="18" charset="0"/>
            </a:endParaRPr>
          </a:p>
          <a:p>
            <a:r>
              <a:rPr lang="el-GR" sz="1800" dirty="0">
                <a:latin typeface="Constantia" panose="02030602050306030303" pitchFamily="18" charset="0"/>
              </a:rPr>
              <a:t>Αναπαραστάσεις της κρίσης του Πάρη είναι σίγουρα σε πρώιμη χρονική στιγμή, όπως και οι αναπαραστάσεις του Δούρειου Ίππου. </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209</a:t>
            </a:fld>
            <a:endParaRPr/>
          </a:p>
        </p:txBody>
      </p:sp>
    </p:spTree>
    <p:extLst>
      <p:ext uri="{BB962C8B-B14F-4D97-AF65-F5344CB8AC3E}">
        <p14:creationId xmlns:p14="http://schemas.microsoft.com/office/powerpoint/2010/main" val="858980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Σύμφωνα με αυτή την άποψη η </a:t>
            </a:r>
            <a:r>
              <a:rPr lang="el-GR" sz="2000" i="1" dirty="0" err="1">
                <a:latin typeface="Constantia" panose="02030602050306030303" pitchFamily="18" charset="0"/>
              </a:rPr>
              <a:t>Ιλιάδα</a:t>
            </a:r>
            <a:r>
              <a:rPr lang="el-GR" sz="2000" dirty="0">
                <a:latin typeface="Constantia" panose="02030602050306030303" pitchFamily="18" charset="0"/>
              </a:rPr>
              <a:t> αντανακλά μία μακρινή αρχή της Ελληνικής, ή ακόμη και της ανθρώπινης σκέψης και πολιτισμού.</a:t>
            </a:r>
          </a:p>
          <a:p>
            <a:r>
              <a:rPr lang="el-GR" sz="2000" dirty="0">
                <a:latin typeface="Constantia" panose="02030602050306030303" pitchFamily="18" charset="0"/>
              </a:rPr>
              <a:t>Αυτή η θεωρία έχει απορριφθεί ως απλουστευτική και παραπλανητική από πολλούς μελετητές </a:t>
            </a:r>
          </a:p>
          <a:p>
            <a:r>
              <a:rPr lang="el-GR" sz="2000" dirty="0">
                <a:latin typeface="Constantia" panose="02030602050306030303" pitchFamily="18" charset="0"/>
              </a:rPr>
              <a:t>Η </a:t>
            </a:r>
            <a:r>
              <a:rPr lang="el-GR" sz="2000" i="1" dirty="0">
                <a:latin typeface="Constantia" panose="02030602050306030303" pitchFamily="18" charset="0"/>
              </a:rPr>
              <a:t>«ανατολίτικη επανάσταση» </a:t>
            </a:r>
            <a:r>
              <a:rPr lang="el-GR" sz="2000" dirty="0">
                <a:latin typeface="Constantia" panose="02030602050306030303" pitchFamily="18" charset="0"/>
              </a:rPr>
              <a:t>(</a:t>
            </a:r>
            <a:r>
              <a:rPr lang="en-US" sz="2000" i="1" dirty="0">
                <a:latin typeface="Constantia" panose="02030602050306030303" pitchFamily="18" charset="0"/>
              </a:rPr>
              <a:t>oriental revolution</a:t>
            </a:r>
            <a:r>
              <a:rPr lang="el-GR" sz="2000" dirty="0">
                <a:latin typeface="Constantia" panose="02030602050306030303" pitchFamily="18" charset="0"/>
              </a:rPr>
              <a:t>) έχει χρησιμοποιηθεί ως «</a:t>
            </a:r>
            <a:r>
              <a:rPr lang="el-GR" sz="2000" i="1" dirty="0">
                <a:latin typeface="Constantia" panose="02030602050306030303" pitchFamily="18" charset="0"/>
              </a:rPr>
              <a:t>ενδιάμεση</a:t>
            </a:r>
            <a:r>
              <a:rPr lang="el-GR" sz="2000" dirty="0">
                <a:latin typeface="Constantia" panose="02030602050306030303" pitchFamily="18" charset="0"/>
              </a:rPr>
              <a:t>» ανάμεσα στην </a:t>
            </a:r>
            <a:r>
              <a:rPr lang="en-US" sz="2000" dirty="0">
                <a:latin typeface="Constantia" panose="02030602050306030303" pitchFamily="18" charset="0"/>
              </a:rPr>
              <a:t>A</a:t>
            </a:r>
            <a:r>
              <a:rPr lang="el-GR" sz="2000" dirty="0" err="1">
                <a:latin typeface="Constantia" panose="02030602050306030303" pitchFamily="18" charset="0"/>
              </a:rPr>
              <a:t>ρχαϊκή</a:t>
            </a:r>
            <a:r>
              <a:rPr lang="el-GR" sz="2000" dirty="0">
                <a:latin typeface="Constantia" panose="02030602050306030303" pitchFamily="18" charset="0"/>
              </a:rPr>
              <a:t> εποχή και τα Ομηρικά Έπη</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92630357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Φαίνεται να υπάρχουν πρώιμες απεικονίσεις του </a:t>
            </a:r>
            <a:r>
              <a:rPr lang="el-GR" sz="1800" dirty="0" err="1">
                <a:latin typeface="Constantia" panose="02030602050306030303" pitchFamily="18" charset="0"/>
              </a:rPr>
              <a:t>Πηλέα</a:t>
            </a:r>
            <a:r>
              <a:rPr lang="el-GR" sz="1800" dirty="0">
                <a:latin typeface="Constantia" panose="02030602050306030303" pitchFamily="18" charset="0"/>
              </a:rPr>
              <a:t> να κατακτά τη Θέτιδα ανάμεσα στις </a:t>
            </a:r>
            <a:r>
              <a:rPr lang="el-GR" sz="1800" dirty="0" err="1">
                <a:latin typeface="Constantia" panose="02030602050306030303" pitchFamily="18" charset="0"/>
              </a:rPr>
              <a:t>Νηρηίδες</a:t>
            </a:r>
            <a:r>
              <a:rPr lang="el-GR" sz="1800" dirty="0">
                <a:latin typeface="Constantia" panose="02030602050306030303" pitchFamily="18" charset="0"/>
              </a:rPr>
              <a:t>.</a:t>
            </a:r>
            <a:endParaRPr lang="en-US" sz="1800" dirty="0">
              <a:latin typeface="Constantia" panose="02030602050306030303" pitchFamily="18" charset="0"/>
            </a:endParaRPr>
          </a:p>
          <a:p>
            <a:r>
              <a:rPr lang="el-GR" sz="1800" dirty="0">
                <a:latin typeface="Constantia" panose="02030602050306030303" pitchFamily="18" charset="0"/>
              </a:rPr>
              <a:t> Αναπαραστάσεις του Αχιλλέα να κάνει επιδρομή στο κοπάδι του Αινεία, να ενεδρεύει τον Τρωίλο, να παλεύει με την </a:t>
            </a:r>
            <a:r>
              <a:rPr lang="el-GR" sz="1800" dirty="0" err="1">
                <a:latin typeface="Constantia" panose="02030602050306030303" pitchFamily="18" charset="0"/>
              </a:rPr>
              <a:t>Πενθεσίλεια</a:t>
            </a:r>
            <a:r>
              <a:rPr lang="el-GR" sz="1800" dirty="0">
                <a:latin typeface="Constantia" panose="02030602050306030303" pitchFamily="18" charset="0"/>
              </a:rPr>
              <a:t>.</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210</a:t>
            </a:fld>
            <a:endParaRPr/>
          </a:p>
        </p:txBody>
      </p:sp>
    </p:spTree>
    <p:extLst>
      <p:ext uri="{BB962C8B-B14F-4D97-AF65-F5344CB8AC3E}">
        <p14:creationId xmlns:p14="http://schemas.microsoft.com/office/powerpoint/2010/main" val="71609052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marL="88900" lvl="0" indent="0">
              <a:buNone/>
            </a:pPr>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211</a:t>
            </a:fld>
            <a:endParaRPr/>
          </a:p>
        </p:txBody>
      </p:sp>
      <p:pic>
        <p:nvPicPr>
          <p:cNvPr id="5" name="Picture 2">
            <a:extLst>
              <a:ext uri="{FF2B5EF4-FFF2-40B4-BE49-F238E27FC236}">
                <a16:creationId xmlns:a16="http://schemas.microsoft.com/office/drawing/2014/main" xmlns="" id="{E3C5E7B3-4A77-4884-B7B4-612E291FD9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431135" y="-53927"/>
            <a:ext cx="2785110" cy="5731510"/>
          </a:xfrm>
          <a:prstGeom prst="rect">
            <a:avLst/>
          </a:prstGeom>
          <a:noFill/>
        </p:spPr>
      </p:pic>
    </p:spTree>
    <p:extLst>
      <p:ext uri="{BB962C8B-B14F-4D97-AF65-F5344CB8AC3E}">
        <p14:creationId xmlns:p14="http://schemas.microsoft.com/office/powerpoint/2010/main" val="344435792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212</a:t>
            </a:fld>
            <a:endParaRPr/>
          </a:p>
        </p:txBody>
      </p:sp>
      <p:pic>
        <p:nvPicPr>
          <p:cNvPr id="5" name="Picture 2">
            <a:extLst>
              <a:ext uri="{FF2B5EF4-FFF2-40B4-BE49-F238E27FC236}">
                <a16:creationId xmlns:a16="http://schemas.microsoft.com/office/drawing/2014/main" xmlns="" id="{78D64BCB-3EBD-4E16-8B8D-660673B26C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041" y="1584272"/>
            <a:ext cx="5394891" cy="2520000"/>
          </a:xfrm>
          <a:prstGeom prst="rect">
            <a:avLst/>
          </a:prstGeom>
          <a:noFill/>
        </p:spPr>
      </p:pic>
    </p:spTree>
    <p:extLst>
      <p:ext uri="{BB962C8B-B14F-4D97-AF65-F5344CB8AC3E}">
        <p14:creationId xmlns:p14="http://schemas.microsoft.com/office/powerpoint/2010/main" val="393323545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213</a:t>
            </a:fld>
            <a:endParaRPr/>
          </a:p>
        </p:txBody>
      </p:sp>
      <p:pic>
        <p:nvPicPr>
          <p:cNvPr id="5" name="Picture 2">
            <a:extLst>
              <a:ext uri="{FF2B5EF4-FFF2-40B4-BE49-F238E27FC236}">
                <a16:creationId xmlns:a16="http://schemas.microsoft.com/office/drawing/2014/main" xmlns="" id="{EBBEE9CD-1D98-493F-B025-D29A98F7C6A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7386" y="1419273"/>
            <a:ext cx="5731510" cy="2981325"/>
          </a:xfrm>
          <a:prstGeom prst="rect">
            <a:avLst/>
          </a:prstGeom>
          <a:noFill/>
        </p:spPr>
      </p:pic>
    </p:spTree>
    <p:extLst>
      <p:ext uri="{BB962C8B-B14F-4D97-AF65-F5344CB8AC3E}">
        <p14:creationId xmlns:p14="http://schemas.microsoft.com/office/powerpoint/2010/main" val="351762050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214</a:t>
            </a:fld>
            <a:endParaRPr/>
          </a:p>
        </p:txBody>
      </p:sp>
      <p:pic>
        <p:nvPicPr>
          <p:cNvPr id="5" name="Picture 2">
            <a:extLst>
              <a:ext uri="{FF2B5EF4-FFF2-40B4-BE49-F238E27FC236}">
                <a16:creationId xmlns:a16="http://schemas.microsoft.com/office/drawing/2014/main" xmlns="" id="{75EC4E5A-1BB5-4247-A8DD-E68498AF60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820" y="1498850"/>
            <a:ext cx="5731510" cy="2520000"/>
          </a:xfrm>
          <a:prstGeom prst="rect">
            <a:avLst/>
          </a:prstGeom>
          <a:noFill/>
        </p:spPr>
      </p:pic>
    </p:spTree>
    <p:extLst>
      <p:ext uri="{BB962C8B-B14F-4D97-AF65-F5344CB8AC3E}">
        <p14:creationId xmlns:p14="http://schemas.microsoft.com/office/powerpoint/2010/main" val="175077932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Υπάρχουν σχετικά λίγες αναπαραστάσεις του υλικού που αφηγείται η </a:t>
            </a:r>
            <a:r>
              <a:rPr lang="el-GR" sz="1800" i="1" dirty="0" err="1">
                <a:latin typeface="Constantia" panose="02030602050306030303" pitchFamily="18" charset="0"/>
              </a:rPr>
              <a:t>Ιλιάδα</a:t>
            </a:r>
            <a:r>
              <a:rPr lang="el-GR" sz="1800" dirty="0">
                <a:latin typeface="Constantia" panose="02030602050306030303" pitchFamily="18" charset="0"/>
              </a:rPr>
              <a:t> και η </a:t>
            </a:r>
            <a:r>
              <a:rPr lang="el-GR" sz="1800" i="1" dirty="0">
                <a:latin typeface="Constantia" panose="02030602050306030303" pitchFamily="18" charset="0"/>
              </a:rPr>
              <a:t>Οδύσσεια</a:t>
            </a:r>
            <a:endParaRPr lang="el-GR" sz="1800" dirty="0">
              <a:latin typeface="Constantia" panose="02030602050306030303" pitchFamily="18" charset="0"/>
            </a:endParaRPr>
          </a:p>
          <a:p>
            <a:pPr lvl="0"/>
            <a:r>
              <a:rPr lang="el-GR" sz="1800" dirty="0">
                <a:latin typeface="Constantia" panose="02030602050306030303" pitchFamily="18" charset="0"/>
              </a:rPr>
              <a:t>ο </a:t>
            </a:r>
            <a:r>
              <a:rPr lang="en-US" sz="1800" dirty="0">
                <a:latin typeface="Constantia" panose="02030602050306030303" pitchFamily="18" charset="0"/>
              </a:rPr>
              <a:t>Burgess</a:t>
            </a:r>
            <a:r>
              <a:rPr lang="el-GR" sz="1800" dirty="0">
                <a:latin typeface="Constantia" panose="02030602050306030303" pitchFamily="18" charset="0"/>
              </a:rPr>
              <a:t> στο </a:t>
            </a:r>
            <a:r>
              <a:rPr lang="en-US" sz="1800" dirty="0">
                <a:latin typeface="Constantia" panose="02030602050306030303" pitchFamily="18" charset="0"/>
              </a:rPr>
              <a:t>Appendix C</a:t>
            </a:r>
            <a:r>
              <a:rPr lang="el-GR" sz="1800" dirty="0">
                <a:latin typeface="Constantia" panose="02030602050306030303" pitchFamily="18" charset="0"/>
              </a:rPr>
              <a:t> τις κατηγοριοποιεί ανάμεσα στα τμήματα </a:t>
            </a:r>
            <a:r>
              <a:rPr lang="el-GR" sz="1800" i="1" dirty="0">
                <a:latin typeface="Constantia" panose="02030602050306030303" pitchFamily="18" charset="0"/>
              </a:rPr>
              <a:t>άλωση</a:t>
            </a:r>
            <a:r>
              <a:rPr lang="el-GR" sz="1800" dirty="0">
                <a:latin typeface="Constantia" panose="02030602050306030303" pitchFamily="18" charset="0"/>
              </a:rPr>
              <a:t> και </a:t>
            </a:r>
            <a:r>
              <a:rPr lang="el-GR" sz="1800" i="1" dirty="0">
                <a:latin typeface="Constantia" panose="02030602050306030303" pitchFamily="18" charset="0"/>
              </a:rPr>
              <a:t>νόστοι</a:t>
            </a:r>
            <a:r>
              <a:rPr lang="el-GR" sz="1800" dirty="0">
                <a:latin typeface="Constantia" panose="02030602050306030303" pitchFamily="18" charset="0"/>
              </a:rPr>
              <a:t> αντίστοιχα. </a:t>
            </a:r>
          </a:p>
          <a:p>
            <a:pPr lvl="0"/>
            <a:r>
              <a:rPr lang="el-GR" sz="1800" dirty="0">
                <a:latin typeface="Constantia" panose="02030602050306030303" pitchFamily="18" charset="0"/>
              </a:rPr>
              <a:t>Η αναπαράσταση της πράξης, η αφήγηση της οποίας υπάρχει σε ένα συγκεκριμένο έπος δεν σημαίνει απαραίτητα ότι το ποίημα ήταν η έμπνευση για τον καλλιτέχνη. </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215</a:t>
            </a:fld>
            <a:endParaRPr/>
          </a:p>
        </p:txBody>
      </p:sp>
    </p:spTree>
    <p:extLst>
      <p:ext uri="{BB962C8B-B14F-4D97-AF65-F5344CB8AC3E}">
        <p14:creationId xmlns:p14="http://schemas.microsoft.com/office/powerpoint/2010/main" val="31661049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u="sng" dirty="0">
                <a:latin typeface="Constantia" panose="02030602050306030303" pitchFamily="18" charset="0"/>
              </a:rPr>
              <a:t>Είναι καλύτερο να συνδέσουμε τις εικόνες με παραδοσιακούς μύθους από συγκεκριμένα έπη</a:t>
            </a:r>
            <a:r>
              <a:rPr lang="el-GR" dirty="0">
                <a:latin typeface="Constantia" panose="02030602050306030303" pitchFamily="18" charset="0"/>
              </a:rPr>
              <a:t>.</a:t>
            </a:r>
            <a:r>
              <a:rPr lang="el-GR" b="1" dirty="0">
                <a:latin typeface="Constantia" panose="02030602050306030303" pitchFamily="18" charset="0"/>
              </a:rPr>
              <a:t> </a:t>
            </a:r>
            <a:endParaRPr lang="el-GR" dirty="0">
              <a:latin typeface="Constantia" panose="02030602050306030303" pitchFamily="18" charset="0"/>
            </a:endParaRPr>
          </a:p>
          <a:p>
            <a:pPr lvl="0"/>
            <a:r>
              <a:rPr lang="el-GR" dirty="0">
                <a:latin typeface="Constantia" panose="02030602050306030303" pitchFamily="18" charset="0"/>
              </a:rPr>
              <a:t>Πολύ λίγες είναι οι αναπαραστάσεις της ύστερης Γεωμετρικής περιόδου που είναι στην λίστα.</a:t>
            </a:r>
          </a:p>
          <a:p>
            <a:r>
              <a:rPr lang="el-GR" dirty="0">
                <a:latin typeface="Constantia" panose="02030602050306030303" pitchFamily="18" charset="0"/>
              </a:rPr>
              <a:t>Είναι σίγουρο ότι μερικοί καλλιτέχνες αυτή την εποχή είχαν ξεκινήσει να απεικονίζουν μυθικές σκηνές</a:t>
            </a:r>
            <a:r>
              <a:rPr lang="en-US" dirty="0">
                <a:latin typeface="Constantia" panose="02030602050306030303" pitchFamily="18" charset="0"/>
              </a:rPr>
              <a:t>,</a:t>
            </a:r>
            <a:r>
              <a:rPr lang="el-GR" dirty="0">
                <a:latin typeface="Constantia" panose="02030602050306030303" pitchFamily="18" charset="0"/>
              </a:rPr>
              <a:t> αλλά λίγες εικόνες μπορούν να συνδεθούν με μυθολογικά υποκείμενα</a:t>
            </a:r>
            <a:r>
              <a:rPr lang="el-GR" dirty="0"/>
              <a:t>. </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216</a:t>
            </a:fld>
            <a:endParaRPr/>
          </a:p>
        </p:txBody>
      </p:sp>
    </p:spTree>
    <p:extLst>
      <p:ext uri="{BB962C8B-B14F-4D97-AF65-F5344CB8AC3E}">
        <p14:creationId xmlns:p14="http://schemas.microsoft.com/office/powerpoint/2010/main" val="2244256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Μια ύστερη Γεωμετρική εικόνα ενός ναυαγίου έχει πολύ βιαστικά συνδεθεί με τον Οδυσσέα, όπως ένα βάζο από την ίδια περίοδο που δείχνει τον Πάρη να βάζει την Ελένη σε πλοίο . Άλλες αναπαραστάσεις της ίδιας εποχής μπορούν με μεγαλύτερη βεβαιότητα να </a:t>
            </a:r>
            <a:r>
              <a:rPr lang="el-GR" dirty="0" err="1">
                <a:latin typeface="Constantia" panose="02030602050306030303" pitchFamily="18" charset="0"/>
              </a:rPr>
              <a:t>ταυτοποιηθούν</a:t>
            </a:r>
            <a:r>
              <a:rPr lang="el-GR" dirty="0">
                <a:latin typeface="Constantia" panose="02030602050306030303" pitchFamily="18" charset="0"/>
              </a:rPr>
              <a:t> . </a:t>
            </a:r>
          </a:p>
          <a:p>
            <a:endParaRPr lang="el-GR"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217</a:t>
            </a:fld>
            <a:endParaRPr/>
          </a:p>
        </p:txBody>
      </p:sp>
    </p:spTree>
    <p:extLst>
      <p:ext uri="{BB962C8B-B14F-4D97-AF65-F5344CB8AC3E}">
        <p14:creationId xmlns:p14="http://schemas.microsoft.com/office/powerpoint/2010/main" val="224163944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218</a:t>
            </a:fld>
            <a:endParaRPr/>
          </a:p>
        </p:txBody>
      </p:sp>
      <p:pic>
        <p:nvPicPr>
          <p:cNvPr id="5" name="Picture 2">
            <a:extLst>
              <a:ext uri="{FF2B5EF4-FFF2-40B4-BE49-F238E27FC236}">
                <a16:creationId xmlns:a16="http://schemas.microsoft.com/office/drawing/2014/main" xmlns="" id="{8849F3F9-697D-4DF9-B6E0-9011C25746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820" y="1538243"/>
            <a:ext cx="5974406" cy="2751746"/>
          </a:xfrm>
          <a:prstGeom prst="rect">
            <a:avLst/>
          </a:prstGeom>
          <a:noFill/>
        </p:spPr>
      </p:pic>
    </p:spTree>
    <p:extLst>
      <p:ext uri="{BB962C8B-B14F-4D97-AF65-F5344CB8AC3E}">
        <p14:creationId xmlns:p14="http://schemas.microsoft.com/office/powerpoint/2010/main" val="90293141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Με μια πρώτη ματιά αυτή η πλάκα δεν είναι σχεδόν καθόλου εντυπωσιακή</a:t>
            </a:r>
            <a:r>
              <a:rPr lang="en-US" sz="2000" dirty="0">
                <a:latin typeface="Constantia" panose="02030602050306030303" pitchFamily="18" charset="0"/>
              </a:rPr>
              <a:t>,</a:t>
            </a:r>
            <a:r>
              <a:rPr lang="el-GR" sz="2000" dirty="0">
                <a:latin typeface="Constantia" panose="02030602050306030303" pitchFamily="18" charset="0"/>
              </a:rPr>
              <a:t> αλλά το μεγαλύτερο μέγεθος του πηδαλιούχου έχει ιδιαίτερη σημασία. </a:t>
            </a:r>
          </a:p>
          <a:p>
            <a:pPr lvl="0"/>
            <a:r>
              <a:rPr lang="el-GR" sz="2000" dirty="0">
                <a:latin typeface="Constantia" panose="02030602050306030303" pitchFamily="18" charset="0"/>
              </a:rPr>
              <a:t>Επειδή το τεχνούργημα βρίσκεται στο Σούνιο, που πρέπει να υπήρχε μια λατρεία του </a:t>
            </a:r>
            <a:r>
              <a:rPr lang="el-GR" sz="2000" dirty="0" err="1">
                <a:latin typeface="Constantia" panose="02030602050306030303" pitchFamily="18" charset="0"/>
              </a:rPr>
              <a:t>Φρόντιδος</a:t>
            </a:r>
            <a:r>
              <a:rPr lang="el-GR" sz="2000" dirty="0">
                <a:latin typeface="Constantia" panose="02030602050306030303" pitchFamily="18" charset="0"/>
              </a:rPr>
              <a:t>, αυτή η απεικόνιση είναι αμφισβητήσιμα αυτή του </a:t>
            </a:r>
            <a:r>
              <a:rPr lang="el-GR" sz="2000" dirty="0" err="1">
                <a:latin typeface="Constantia" panose="02030602050306030303" pitchFamily="18" charset="0"/>
              </a:rPr>
              <a:t>Φρόντιδος</a:t>
            </a:r>
            <a:r>
              <a:rPr lang="el-GR" sz="2000" dirty="0">
                <a:latin typeface="Constantia" panose="02030602050306030303" pitchFamily="18" charset="0"/>
              </a:rPr>
              <a:t>, ο πηδαλιούχος του Μενελάου που πέθανε στο ακρωτήρι του Σουνίου ( </a:t>
            </a:r>
            <a:r>
              <a:rPr lang="el-GR" sz="2000" i="1" dirty="0">
                <a:latin typeface="Constantia" panose="02030602050306030303" pitchFamily="18" charset="0"/>
              </a:rPr>
              <a:t>Οδύσσεια </a:t>
            </a:r>
            <a:r>
              <a:rPr lang="el-GR" sz="2000" dirty="0">
                <a:latin typeface="Constantia" panose="02030602050306030303" pitchFamily="18" charset="0"/>
              </a:rPr>
              <a:t>3.278-285).</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219</a:t>
            </a:fld>
            <a:endParaRPr/>
          </a:p>
        </p:txBody>
      </p:sp>
    </p:spTree>
    <p:extLst>
      <p:ext uri="{BB962C8B-B14F-4D97-AF65-F5344CB8AC3E}">
        <p14:creationId xmlns:p14="http://schemas.microsoft.com/office/powerpoint/2010/main" val="236642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4"/>
            <a:ext cx="3853313" cy="2751074"/>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Αναμφίβολα οι ραγδαίες εξελίξεις στον ελληνικό κόσμο τον 8</a:t>
            </a:r>
            <a:r>
              <a:rPr lang="el-GR" sz="2000" baseline="30000" dirty="0">
                <a:latin typeface="Constantia" panose="02030602050306030303" pitchFamily="18" charset="0"/>
              </a:rPr>
              <a:t>ο</a:t>
            </a:r>
            <a:r>
              <a:rPr lang="el-GR" sz="2000" dirty="0">
                <a:latin typeface="Constantia" panose="02030602050306030303" pitchFamily="18" charset="0"/>
              </a:rPr>
              <a:t> αι π.Χ. προκάλεσαν σημαντικές αλλαγές στην αφήγηση του Τρωικού πολέμου παρόλα αυτά εξίσου σημαντικές είναι και οι ανατολικές επιρροές.</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4098" name="Picture 2" descr="Ilustracja">
            <a:extLst>
              <a:ext uri="{FF2B5EF4-FFF2-40B4-BE49-F238E27FC236}">
                <a16:creationId xmlns:a16="http://schemas.microsoft.com/office/drawing/2014/main" xmlns="" id="{98DE4256-1852-42F1-9B49-E1A6AD267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158" y="1671750"/>
            <a:ext cx="1806667"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2295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Μερικές φορές μόνο η ύστερη Γεωμετρική εικονογραφία αρκεί για να εξασφαλίσει αναμφισβήτητα την ταυτοποίηση και την αναγνώριση συγκεκριμένων μυθολογικών υποκειμένων.</a:t>
            </a:r>
          </a:p>
          <a:p>
            <a:r>
              <a:rPr lang="el-GR" sz="2000" dirty="0">
                <a:latin typeface="Constantia" panose="02030602050306030303" pitchFamily="18" charset="0"/>
              </a:rPr>
              <a:t>Για παράδειγμα, η προσθήκη των τροχών για τις οπλές ενός αλόγου, όπως φαίνεται σε μια χάλκινη περόνη από τον ύστερο 8</a:t>
            </a:r>
            <a:r>
              <a:rPr lang="el-GR" sz="2000" baseline="30000" dirty="0">
                <a:latin typeface="Constantia" panose="02030602050306030303" pitchFamily="18" charset="0"/>
              </a:rPr>
              <a:t>ο</a:t>
            </a:r>
            <a:r>
              <a:rPr lang="el-GR" sz="2000" dirty="0">
                <a:latin typeface="Constantia" panose="02030602050306030303" pitchFamily="18" charset="0"/>
              </a:rPr>
              <a:t>  αιώνα είναι ό, τι απαιτείται για να απεικονίσει το ξύλινο άλογο, το Δούρειο Ίππο.</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220</a:t>
            </a:fld>
            <a:endParaRPr/>
          </a:p>
        </p:txBody>
      </p:sp>
    </p:spTree>
    <p:extLst>
      <p:ext uri="{BB962C8B-B14F-4D97-AF65-F5344CB8AC3E}">
        <p14:creationId xmlns:p14="http://schemas.microsoft.com/office/powerpoint/2010/main" val="208999450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221</a:t>
            </a:fld>
            <a:endParaRPr/>
          </a:p>
        </p:txBody>
      </p:sp>
      <p:pic>
        <p:nvPicPr>
          <p:cNvPr id="5" name="Picture 2">
            <a:extLst>
              <a:ext uri="{FF2B5EF4-FFF2-40B4-BE49-F238E27FC236}">
                <a16:creationId xmlns:a16="http://schemas.microsoft.com/office/drawing/2014/main" xmlns="" id="{C4737F05-9D9C-4D7C-AEA3-EF53B8F492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538256" y="-262669"/>
            <a:ext cx="2679153" cy="6043037"/>
          </a:xfrm>
          <a:prstGeom prst="rect">
            <a:avLst/>
          </a:prstGeom>
          <a:noFill/>
        </p:spPr>
      </p:pic>
    </p:spTree>
    <p:extLst>
      <p:ext uri="{BB962C8B-B14F-4D97-AF65-F5344CB8AC3E}">
        <p14:creationId xmlns:p14="http://schemas.microsoft.com/office/powerpoint/2010/main" val="406847583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ύστερη γεωμετρική ασπίδα από τερακότα που δείχνει έναν μαχητή να παλεύει με τις αμαζόνες είναι σίγουρα με μυθολογικό περιεχόμενο</a:t>
            </a:r>
          </a:p>
          <a:p>
            <a:pPr lvl="0"/>
            <a:r>
              <a:rPr lang="el-GR" sz="2000" dirty="0">
                <a:latin typeface="Constantia" panose="02030602050306030303" pitchFamily="18" charset="0"/>
              </a:rPr>
              <a:t>Ο Ηρακλής και ο Αχιλλέας έχουν </a:t>
            </a:r>
            <a:r>
              <a:rPr lang="el-GR" sz="2000" dirty="0" err="1">
                <a:latin typeface="Constantia" panose="02030602050306030303" pitchFamily="18" charset="0"/>
              </a:rPr>
              <a:t>ταυτοποιηθεί</a:t>
            </a:r>
            <a:r>
              <a:rPr lang="el-GR" sz="2000" dirty="0">
                <a:latin typeface="Constantia" panose="02030602050306030303" pitchFamily="18" charset="0"/>
              </a:rPr>
              <a:t> ως ο </a:t>
            </a:r>
            <a:r>
              <a:rPr lang="el-GR" sz="2000" dirty="0" err="1">
                <a:latin typeface="Constantia" panose="02030602050306030303" pitchFamily="18" charset="0"/>
              </a:rPr>
              <a:t>απεικονιζόμενος</a:t>
            </a:r>
            <a:r>
              <a:rPr lang="el-GR" sz="2000" dirty="0">
                <a:latin typeface="Constantia" panose="02030602050306030303" pitchFamily="18" charset="0"/>
              </a:rPr>
              <a:t> ήρωας.</a:t>
            </a:r>
          </a:p>
          <a:p>
            <a:pPr lvl="0"/>
            <a:r>
              <a:rPr lang="el-GR" sz="2000" dirty="0">
                <a:latin typeface="Constantia" panose="02030602050306030303" pitchFamily="18" charset="0"/>
              </a:rPr>
              <a:t>Ο Κένταυρος που απεικονίζεται στην άλλη πλευρά μπορεί να είναι ο Χείρων, ωστόσο ορισμένοι υποστηρίζουν ότι απεικονίζεται η διάσημη συνάντηση ανάμεσα στον Αχιλλέα και την </a:t>
            </a:r>
            <a:r>
              <a:rPr lang="el-GR" sz="2000" dirty="0" err="1">
                <a:latin typeface="Constantia" panose="02030602050306030303" pitchFamily="18" charset="0"/>
              </a:rPr>
              <a:t>Πενθεσίλεια</a:t>
            </a:r>
            <a:r>
              <a:rPr lang="el-GR" dirty="0"/>
              <a:t>.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222</a:t>
            </a:fld>
            <a:endParaRPr/>
          </a:p>
        </p:txBody>
      </p:sp>
    </p:spTree>
    <p:extLst>
      <p:ext uri="{BB962C8B-B14F-4D97-AF65-F5344CB8AC3E}">
        <p14:creationId xmlns:p14="http://schemas.microsoft.com/office/powerpoint/2010/main" val="42247508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223</a:t>
            </a:fld>
            <a:endParaRPr/>
          </a:p>
        </p:txBody>
      </p:sp>
      <p:pic>
        <p:nvPicPr>
          <p:cNvPr id="5" name="Picture 2">
            <a:extLst>
              <a:ext uri="{FF2B5EF4-FFF2-40B4-BE49-F238E27FC236}">
                <a16:creationId xmlns:a16="http://schemas.microsoft.com/office/drawing/2014/main" xmlns="" id="{4887F2C5-AF52-4FDC-8C79-F997FC9805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2259" y="1615277"/>
            <a:ext cx="5104631" cy="2680745"/>
          </a:xfrm>
          <a:prstGeom prst="rect">
            <a:avLst/>
          </a:prstGeom>
          <a:noFill/>
        </p:spPr>
      </p:pic>
    </p:spTree>
    <p:extLst>
      <p:ext uri="{BB962C8B-B14F-4D97-AF65-F5344CB8AC3E}">
        <p14:creationId xmlns:p14="http://schemas.microsoft.com/office/powerpoint/2010/main" val="162036791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Μια άλλη ύστερη γεωμετρική εικόνα, ένα θραύσμα αγγείου που φαίνεται να δείχνει έναν άνδρα να πιάνει ένα νέο από το πόδι θεωρείται ότι απεικονίζει το θάνατο του </a:t>
            </a:r>
            <a:r>
              <a:rPr lang="el-GR" dirty="0" err="1">
                <a:latin typeface="Constantia" panose="02030602050306030303" pitchFamily="18" charset="0"/>
              </a:rPr>
              <a:t>Αστυάνακτα</a:t>
            </a:r>
            <a:r>
              <a:rPr lang="el-GR" dirty="0">
                <a:latin typeface="Constantia" panose="02030602050306030303" pitchFamily="18" charset="0"/>
              </a:rPr>
              <a:t>.</a:t>
            </a:r>
          </a:p>
          <a:p>
            <a:pPr lvl="0"/>
            <a:r>
              <a:rPr lang="el-GR" dirty="0">
                <a:latin typeface="Constantia" panose="02030602050306030303" pitchFamily="18" charset="0"/>
              </a:rPr>
              <a:t>Αν και κάποιοι θεωρούν ότι παρουσιάζει ένα χορό ή μια ακροβατική σκηνή.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224</a:t>
            </a:fld>
            <a:endParaRPr/>
          </a:p>
        </p:txBody>
      </p:sp>
    </p:spTree>
    <p:extLst>
      <p:ext uri="{BB962C8B-B14F-4D97-AF65-F5344CB8AC3E}">
        <p14:creationId xmlns:p14="http://schemas.microsoft.com/office/powerpoint/2010/main" val="268837917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225</a:t>
            </a:fld>
            <a:endParaRPr/>
          </a:p>
        </p:txBody>
      </p:sp>
      <p:pic>
        <p:nvPicPr>
          <p:cNvPr id="5" name="Εικόνα 4">
            <a:extLst>
              <a:ext uri="{FF2B5EF4-FFF2-40B4-BE49-F238E27FC236}">
                <a16:creationId xmlns:a16="http://schemas.microsoft.com/office/drawing/2014/main" xmlns="" id="{B37016F1-9EE3-4AA3-9C88-2311615AA599}"/>
              </a:ext>
            </a:extLst>
          </p:cNvPr>
          <p:cNvPicPr/>
          <p:nvPr/>
        </p:nvPicPr>
        <p:blipFill rotWithShape="1">
          <a:blip r:embed="rId3"/>
          <a:srcRect l="6940" t="12393" r="8403" b="11252"/>
          <a:stretch/>
        </p:blipFill>
        <p:spPr bwMode="auto">
          <a:xfrm>
            <a:off x="2187143" y="1534070"/>
            <a:ext cx="5502302" cy="2699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294846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Μια δεύτερη ενδεχόμενη απεικόνιση του θανάτου του Τρώα πρίγκιπα, βρίσκεται μια γενιά αργότερα, στο διάσημο ανάγλυφο βάζο από την Μύκονο που σίγουρα απεικονίζει το Δούρειο Ίππο. </a:t>
            </a:r>
          </a:p>
          <a:p>
            <a:pPr lvl="0"/>
            <a:r>
              <a:rPr lang="el-GR" sz="2000" dirty="0">
                <a:latin typeface="Constantia" panose="02030602050306030303" pitchFamily="18" charset="0"/>
              </a:rPr>
              <a:t>Πολλές εικόνες βίας ενάντια σε γυναίκες και παιδιά, ωστόσο, εμφανίζονται σε ένα επίπεδο κάτω από τον Δούρειο Ίππο. </a:t>
            </a:r>
          </a:p>
          <a:p>
            <a:pPr lvl="0"/>
            <a:r>
              <a:rPr lang="el-GR" sz="2000" dirty="0">
                <a:latin typeface="Constantia" panose="02030602050306030303" pitchFamily="18" charset="0"/>
              </a:rPr>
              <a:t>Δε μπορούν να εντοπισθούν συγκεκριμένοι χαρακτήρες.</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226</a:t>
            </a:fld>
            <a:endParaRPr/>
          </a:p>
        </p:txBody>
      </p:sp>
    </p:spTree>
    <p:extLst>
      <p:ext uri="{BB962C8B-B14F-4D97-AF65-F5344CB8AC3E}">
        <p14:creationId xmlns:p14="http://schemas.microsoft.com/office/powerpoint/2010/main" val="326031527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Υπάρχουν όμως δύο επίπεδα με συγκεκριμένη εικονογραφία για το θάνατο του </a:t>
            </a:r>
            <a:r>
              <a:rPr lang="el-GR" sz="2000" dirty="0" err="1">
                <a:latin typeface="Constantia" panose="02030602050306030303" pitchFamily="18" charset="0"/>
              </a:rPr>
              <a:t>Αστυάνακτα</a:t>
            </a:r>
            <a:r>
              <a:rPr lang="el-GR" sz="2000" dirty="0">
                <a:latin typeface="Constantia" panose="02030602050306030303" pitchFamily="18" charset="0"/>
              </a:rPr>
              <a:t> και την αντιπαράθεση του Μενελάου και της Ελένης. </a:t>
            </a:r>
          </a:p>
          <a:p>
            <a:pPr lvl="0"/>
            <a:r>
              <a:rPr lang="el-GR" sz="2000" dirty="0">
                <a:latin typeface="Constantia" panose="02030602050306030303" pitchFamily="18" charset="0"/>
              </a:rPr>
              <a:t>Ένα πειστικό και επιτυχές επιχείρημα για την ανάμειξη ανώνυμων και συγκεκριμένων σκηνών βίας κατά τη διάρκεια της άλωσης της Τροίας έχει γίνει από τον </a:t>
            </a:r>
            <a:r>
              <a:rPr lang="en-US" sz="2000" dirty="0" err="1">
                <a:latin typeface="Constantia" panose="02030602050306030303" pitchFamily="18" charset="0"/>
              </a:rPr>
              <a:t>Kannicht</a:t>
            </a:r>
            <a:r>
              <a:rPr lang="el-GR" sz="2000" dirty="0">
                <a:latin typeface="Constantia" panose="02030602050306030303" pitchFamily="18" charset="0"/>
              </a:rPr>
              <a:t>.</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227</a:t>
            </a:fld>
            <a:endParaRPr/>
          </a:p>
        </p:txBody>
      </p:sp>
    </p:spTree>
    <p:extLst>
      <p:ext uri="{BB962C8B-B14F-4D97-AF65-F5344CB8AC3E}">
        <p14:creationId xmlns:p14="http://schemas.microsoft.com/office/powerpoint/2010/main" val="52635167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n-US" dirty="0">
                <a:latin typeface="Constantia" panose="02030602050306030303" pitchFamily="18" charset="0"/>
              </a:rPr>
              <a:t>H</a:t>
            </a:r>
            <a:r>
              <a:rPr lang="el-GR" dirty="0">
                <a:latin typeface="Constantia" panose="02030602050306030303" pitchFamily="18" charset="0"/>
              </a:rPr>
              <a:t> ταυτοποίηση εικόνων του Τρωικού πολέμου συνεχίζει να είναι δύσκολη όταν κάποιος στρέφεται σε τεχνουργήματα του 7</a:t>
            </a:r>
            <a:r>
              <a:rPr lang="el-GR" baseline="30000" dirty="0">
                <a:latin typeface="Constantia" panose="02030602050306030303" pitchFamily="18" charset="0"/>
              </a:rPr>
              <a:t>ου</a:t>
            </a:r>
            <a:r>
              <a:rPr lang="el-GR" dirty="0">
                <a:latin typeface="Constantia" panose="02030602050306030303" pitchFamily="18" charset="0"/>
              </a:rPr>
              <a:t> αιώνα. </a:t>
            </a:r>
          </a:p>
          <a:p>
            <a:r>
              <a:rPr lang="el-GR" dirty="0">
                <a:latin typeface="Constantia" panose="02030602050306030303" pitchFamily="18" charset="0"/>
              </a:rPr>
              <a:t>Η δυσκολία εντείνεται από την τάση να ερμηνεύονται λανθασμένα οι “Κυκλικές' εικόνες σαν Ομηρικές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228</a:t>
            </a:fld>
            <a:endParaRPr/>
          </a:p>
        </p:txBody>
      </p:sp>
    </p:spTree>
    <p:extLst>
      <p:ext uri="{BB962C8B-B14F-4D97-AF65-F5344CB8AC3E}">
        <p14:creationId xmlns:p14="http://schemas.microsoft.com/office/powerpoint/2010/main" val="229671937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Ένα χάλκινο τρίποδο (</a:t>
            </a:r>
            <a:r>
              <a:rPr lang="en-US" sz="2000" dirty="0">
                <a:latin typeface="Constantia" panose="02030602050306030303" pitchFamily="18" charset="0"/>
              </a:rPr>
              <a:t>tripod leg</a:t>
            </a:r>
            <a:r>
              <a:rPr lang="el-GR" sz="2000" dirty="0">
                <a:latin typeface="Constantia" panose="02030602050306030303" pitchFamily="18" charset="0"/>
              </a:rPr>
              <a:t>) από τον ύστερο 7</a:t>
            </a:r>
            <a:r>
              <a:rPr lang="el-GR" sz="2000" baseline="30000" dirty="0">
                <a:latin typeface="Constantia" panose="02030602050306030303" pitchFamily="18" charset="0"/>
              </a:rPr>
              <a:t>ο</a:t>
            </a:r>
            <a:r>
              <a:rPr lang="el-GR" sz="2000" dirty="0">
                <a:latin typeface="Constantia" panose="02030602050306030303" pitchFamily="18" charset="0"/>
              </a:rPr>
              <a:t>  αιώνα δείχνει κάποιες σκηνές σε ξεχωριστά επίπεδα, συμπεριλαμβανομένης και μιας εικόνας της προστάτιδας των ζώων και με μια προφανή απεικόνιση του Αχιλλέα να οδηγεί τον Τρωίλο σε ένα βωμό για να δολοφονηθεί.</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229</a:t>
            </a:fld>
            <a:endParaRPr/>
          </a:p>
        </p:txBody>
      </p:sp>
    </p:spTree>
    <p:extLst>
      <p:ext uri="{BB962C8B-B14F-4D97-AF65-F5344CB8AC3E}">
        <p14:creationId xmlns:p14="http://schemas.microsoft.com/office/powerpoint/2010/main" val="4273688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n-US" dirty="0">
                <a:latin typeface="Constantia" panose="02030602050306030303" pitchFamily="18" charset="0"/>
              </a:rPr>
              <a:t>O</a:t>
            </a:r>
            <a:r>
              <a:rPr lang="el-GR" dirty="0">
                <a:latin typeface="Constantia" panose="02030602050306030303" pitchFamily="18" charset="0"/>
              </a:rPr>
              <a:t>ι ιστορικές επαφές των Ελλήνων με την Ανατολή ξεκινούν από την εποχή του Χαλκού και ως εκ τούτου είναι δύσκολο να χρονολογηθούν ακριβώς τα ανατολίτικα στοιχεία του μύθου.</a:t>
            </a:r>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09876413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Ένας «πίνακας» (</a:t>
            </a:r>
            <a:r>
              <a:rPr lang="en-US" dirty="0">
                <a:latin typeface="Constantia" panose="02030602050306030303" pitchFamily="18" charset="0"/>
              </a:rPr>
              <a:t>Panel</a:t>
            </a:r>
            <a:r>
              <a:rPr lang="el-GR" dirty="0">
                <a:latin typeface="Constantia" panose="02030602050306030303" pitchFamily="18" charset="0"/>
              </a:rPr>
              <a:t>) απεικονίζει τρεις άνδρες να περπατούν από τα αριστερά στα δεξιά.</a:t>
            </a:r>
            <a:endParaRPr lang="en-US" dirty="0">
              <a:latin typeface="Constantia" panose="02030602050306030303" pitchFamily="18" charset="0"/>
            </a:endParaRPr>
          </a:p>
          <a:p>
            <a:r>
              <a:rPr lang="el-GR" dirty="0">
                <a:latin typeface="Constantia" panose="02030602050306030303" pitchFamily="18" charset="0"/>
              </a:rPr>
              <a:t> Η μεσαία φιγούρα έχει ένα καπέλο στο κεφάλι του που θυμίζει στους μελετητές την ύστερη καλλιτεχνική χρήση του πίλου για να απεικονίσουν τον Οδυσσέα</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230</a:t>
            </a:fld>
            <a:endParaRPr/>
          </a:p>
        </p:txBody>
      </p:sp>
    </p:spTree>
    <p:extLst>
      <p:ext uri="{BB962C8B-B14F-4D97-AF65-F5344CB8AC3E}">
        <p14:creationId xmlns:p14="http://schemas.microsoft.com/office/powerpoint/2010/main" val="371617355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Αρκετοί μελετητές έχουν </a:t>
            </a:r>
            <a:r>
              <a:rPr lang="el-GR" sz="2000" dirty="0" err="1">
                <a:latin typeface="Constantia" panose="02030602050306030303" pitchFamily="18" charset="0"/>
              </a:rPr>
              <a:t>ταυτοποιήσει</a:t>
            </a:r>
            <a:r>
              <a:rPr lang="el-GR" sz="2000" dirty="0">
                <a:latin typeface="Constantia" panose="02030602050306030303" pitchFamily="18" charset="0"/>
              </a:rPr>
              <a:t> αυτή τη σκηνή ως μια πρεσβεία στον Αχιλλέα. </a:t>
            </a:r>
          </a:p>
          <a:p>
            <a:r>
              <a:rPr lang="el-GR" sz="2000" dirty="0">
                <a:latin typeface="Constantia" panose="02030602050306030303" pitchFamily="18" charset="0"/>
              </a:rPr>
              <a:t>Η φιγούρα πίσω από τον Οδυσσέα πιστεύεται ότι είναι ο </a:t>
            </a:r>
            <a:r>
              <a:rPr lang="el-GR" sz="2000" dirty="0" err="1">
                <a:latin typeface="Constantia" panose="02030602050306030303" pitchFamily="18" charset="0"/>
              </a:rPr>
              <a:t>Αίαντας</a:t>
            </a:r>
            <a:r>
              <a:rPr lang="el-GR" sz="2000" dirty="0">
                <a:latin typeface="Constantia" panose="02030602050306030303" pitchFamily="18" charset="0"/>
              </a:rPr>
              <a:t> και η φιγούρα μπροστά συχνά θεωρείται ότι είναι ο Φοίνικας.</a:t>
            </a:r>
          </a:p>
          <a:p>
            <a:r>
              <a:rPr lang="el-GR" sz="2000" dirty="0">
                <a:latin typeface="Constantia" panose="02030602050306030303" pitchFamily="18" charset="0"/>
              </a:rPr>
              <a:t>Ωστόσο, η 1</a:t>
            </a:r>
            <a:r>
              <a:rPr lang="el-GR" sz="2000" baseline="30000" dirty="0">
                <a:latin typeface="Constantia" panose="02030602050306030303" pitchFamily="18" charset="0"/>
              </a:rPr>
              <a:t>η</a:t>
            </a:r>
            <a:r>
              <a:rPr lang="el-GR" sz="2000" dirty="0">
                <a:latin typeface="Constantia" panose="02030602050306030303" pitchFamily="18" charset="0"/>
              </a:rPr>
              <a:t>  φιγούρα κρατά «κηρύκειο» (η φτωχή συντήρηση έχει κάνει τις λεπτομέρειες για το τι κρατά στον ώμο του σχεδόν αδύνατο να κατανοηθεί).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231</a:t>
            </a:fld>
            <a:endParaRPr/>
          </a:p>
        </p:txBody>
      </p:sp>
    </p:spTree>
    <p:extLst>
      <p:ext uri="{BB962C8B-B14F-4D97-AF65-F5344CB8AC3E}">
        <p14:creationId xmlns:p14="http://schemas.microsoft.com/office/powerpoint/2010/main" val="306715349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Είναι πιθανό ότι μια μυθολογική σκηνή απεικονίζεται και είναι εύκολο να καταλήξουμε ότι φαίνεται μια πρεσβεία του Μενελάου και του Οδυσσέα στην Τροία, όχι η πρεσβεία στον Αχιλλέα.</a:t>
            </a:r>
          </a:p>
          <a:p>
            <a:r>
              <a:rPr lang="el-GR" sz="1800" dirty="0">
                <a:latin typeface="Constantia" panose="02030602050306030303" pitchFamily="18" charset="0"/>
              </a:rPr>
              <a:t>Πράγματι μια αναπαράσταση του 6ου αιώνα </a:t>
            </a:r>
            <a:r>
              <a:rPr lang="el-GR" sz="1800" dirty="0" err="1">
                <a:latin typeface="Constantia" panose="02030602050306030303" pitchFamily="18" charset="0"/>
              </a:rPr>
              <a:t>ταυτοποιεί</a:t>
            </a:r>
            <a:r>
              <a:rPr lang="el-GR" sz="1800" dirty="0">
                <a:latin typeface="Constantia" panose="02030602050306030303" pitchFamily="18" charset="0"/>
              </a:rPr>
              <a:t> από την περιγραφή τον Αίαντα, τον Οδυσσέα, και τον κήρυκα Ταλθύβιο σαν τους τρεις Έλληνες που στάλθηκαν στην Πρεσβεία της Τροίας.</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232</a:t>
            </a:fld>
            <a:endParaRPr/>
          </a:p>
        </p:txBody>
      </p:sp>
    </p:spTree>
    <p:extLst>
      <p:ext uri="{BB962C8B-B14F-4D97-AF65-F5344CB8AC3E}">
        <p14:creationId xmlns:p14="http://schemas.microsoft.com/office/powerpoint/2010/main" val="264104735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233</a:t>
            </a:fld>
            <a:endParaRPr/>
          </a:p>
        </p:txBody>
      </p:sp>
      <p:pic>
        <p:nvPicPr>
          <p:cNvPr id="5" name="Picture 2">
            <a:extLst>
              <a:ext uri="{FF2B5EF4-FFF2-40B4-BE49-F238E27FC236}">
                <a16:creationId xmlns:a16="http://schemas.microsoft.com/office/drawing/2014/main" xmlns="" id="{C1AA12BB-E2C3-48DF-B416-784355F8AF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935" y="1357665"/>
            <a:ext cx="5731510" cy="3134360"/>
          </a:xfrm>
          <a:prstGeom prst="rect">
            <a:avLst/>
          </a:prstGeom>
          <a:noFill/>
        </p:spPr>
      </p:pic>
    </p:spTree>
    <p:extLst>
      <p:ext uri="{BB962C8B-B14F-4D97-AF65-F5344CB8AC3E}">
        <p14:creationId xmlns:p14="http://schemas.microsoft.com/office/powerpoint/2010/main" val="295512696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Μια επιλογή ανάμεσα σε παρόμοια γεγονότα επίσης εμφανίζεται στην περίπτωση μιας πρώιμης εικόνας που δείχνει μια ασπίδα ανάμεσα σε έναν άντρα και  μια γυναίκα. </a:t>
            </a:r>
          </a:p>
          <a:p>
            <a:pPr lvl="0"/>
            <a:r>
              <a:rPr lang="el-GR" sz="1800" dirty="0">
                <a:latin typeface="Constantia" panose="02030602050306030303" pitchFamily="18" charset="0"/>
              </a:rPr>
              <a:t>Κάποιος θεωρεί ότι είναι η Θέτιδα που παρουσιάζει την πανοπλία στον Αχιλλέα και πολλοί έχουν προτείνει ότι το τεχνούργημα είναι μια πρώιμη απεικόνιση της </a:t>
            </a:r>
            <a:r>
              <a:rPr lang="el-GR" sz="1800" i="1" dirty="0" err="1">
                <a:latin typeface="Constantia" panose="02030602050306030303" pitchFamily="18" charset="0"/>
              </a:rPr>
              <a:t>Ιλιάδας</a:t>
            </a:r>
            <a:r>
              <a:rPr lang="el-GR" sz="1800" dirty="0">
                <a:latin typeface="Constantia" panose="02030602050306030303" pitchFamily="18" charset="0"/>
              </a:rPr>
              <a:t>.</a:t>
            </a:r>
            <a:endParaRPr lang="en-US" sz="1800" dirty="0">
              <a:latin typeface="Constantia" panose="02030602050306030303" pitchFamily="18" charset="0"/>
            </a:endParaRPr>
          </a:p>
          <a:p>
            <a:pPr lvl="0"/>
            <a:r>
              <a:rPr lang="el-GR" sz="1800" dirty="0">
                <a:latin typeface="Constantia" panose="02030602050306030303" pitchFamily="18" charset="0"/>
              </a:rPr>
              <a:t>Αλλά αυτό προφανώς απεικονίζει την αναχώρηση του Αχιλλέα από την </a:t>
            </a:r>
            <a:r>
              <a:rPr lang="el-GR" sz="1800" dirty="0" err="1">
                <a:latin typeface="Constantia" panose="02030602050306030303" pitchFamily="18" charset="0"/>
              </a:rPr>
              <a:t>Φθία</a:t>
            </a:r>
            <a:r>
              <a:rPr lang="el-GR" sz="1800" dirty="0">
                <a:latin typeface="Constantia" panose="02030602050306030303" pitchFamily="18" charset="0"/>
              </a:rPr>
              <a:t> πριν από τον Πόλεμο.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234</a:t>
            </a:fld>
            <a:endParaRPr/>
          </a:p>
        </p:txBody>
      </p:sp>
    </p:spTree>
    <p:extLst>
      <p:ext uri="{BB962C8B-B14F-4D97-AF65-F5344CB8AC3E}">
        <p14:creationId xmlns:p14="http://schemas.microsoft.com/office/powerpoint/2010/main" val="341258502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Ο Αχιλλέας στην πραγματικότητα έχει δύο θεϊκές πανοπλίες κατά την διάρκεια της </a:t>
            </a:r>
            <a:r>
              <a:rPr lang="el-GR" i="1" dirty="0" err="1">
                <a:latin typeface="Constantia" panose="02030602050306030303" pitchFamily="18" charset="0"/>
              </a:rPr>
              <a:t>Ιλιάδας</a:t>
            </a:r>
            <a:r>
              <a:rPr lang="el-GR" i="1" dirty="0">
                <a:latin typeface="Constantia" panose="02030602050306030303" pitchFamily="18" charset="0"/>
              </a:rPr>
              <a:t>,</a:t>
            </a:r>
            <a:r>
              <a:rPr lang="el-GR" dirty="0">
                <a:latin typeface="Constantia" panose="02030602050306030303" pitchFamily="18" charset="0"/>
              </a:rPr>
              <a:t> έχοντας πάρει την πρώτη από τον </a:t>
            </a:r>
            <a:r>
              <a:rPr lang="el-GR" dirty="0" err="1">
                <a:latin typeface="Constantia" panose="02030602050306030303" pitchFamily="18" charset="0"/>
              </a:rPr>
              <a:t>Πηλέα</a:t>
            </a:r>
            <a:r>
              <a:rPr lang="el-GR" dirty="0">
                <a:latin typeface="Constantia" panose="02030602050306030303" pitchFamily="18" charset="0"/>
              </a:rPr>
              <a:t>. </a:t>
            </a:r>
            <a:endParaRPr lang="en-US" dirty="0">
              <a:latin typeface="Constantia" panose="02030602050306030303" pitchFamily="18" charset="0"/>
            </a:endParaRPr>
          </a:p>
          <a:p>
            <a:pPr lvl="0"/>
            <a:r>
              <a:rPr lang="el-GR" dirty="0">
                <a:latin typeface="Constantia" panose="02030602050306030303" pitchFamily="18" charset="0"/>
              </a:rPr>
              <a:t>Η </a:t>
            </a:r>
            <a:r>
              <a:rPr lang="el-GR" i="1" dirty="0" err="1">
                <a:latin typeface="Constantia" panose="02030602050306030303" pitchFamily="18" charset="0"/>
              </a:rPr>
              <a:t>Ιλιάδα</a:t>
            </a:r>
            <a:r>
              <a:rPr lang="el-GR" dirty="0">
                <a:latin typeface="Constantia" panose="02030602050306030303" pitchFamily="18" charset="0"/>
              </a:rPr>
              <a:t> υπονοεί την αναχώρηση του Αχιλλέα πολλές φορές (9.438-442, 11.765-813, 18.324-327, 16.220-224) αλλά δηλώνει ότι ο </a:t>
            </a:r>
            <a:r>
              <a:rPr lang="el-GR" dirty="0" err="1">
                <a:latin typeface="Constantia" panose="02030602050306030303" pitchFamily="18" charset="0"/>
              </a:rPr>
              <a:t>Πηλέας</a:t>
            </a:r>
            <a:r>
              <a:rPr lang="el-GR" dirty="0">
                <a:latin typeface="Constantia" panose="02030602050306030303" pitchFamily="18" charset="0"/>
              </a:rPr>
              <a:t> πήρε την πρώτη ασπίδα από τους Θεούς για το γάμο του (17.194-19, 18.84-85).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235</a:t>
            </a:fld>
            <a:endParaRPr/>
          </a:p>
        </p:txBody>
      </p:sp>
    </p:spTree>
    <p:extLst>
      <p:ext uri="{BB962C8B-B14F-4D97-AF65-F5344CB8AC3E}">
        <p14:creationId xmlns:p14="http://schemas.microsoft.com/office/powerpoint/2010/main" val="93180875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Ο Ευριπίδης δείχνει την Θέτιδα και τις </a:t>
            </a:r>
            <a:r>
              <a:rPr lang="el-GR" dirty="0" err="1">
                <a:latin typeface="Constantia" panose="02030602050306030303" pitchFamily="18" charset="0"/>
              </a:rPr>
              <a:t>Νηρηίδες</a:t>
            </a:r>
            <a:r>
              <a:rPr lang="el-GR" dirty="0">
                <a:latin typeface="Constantia" panose="02030602050306030303" pitchFamily="18" charset="0"/>
              </a:rPr>
              <a:t> να φέρνουν νέα πανοπλία φτιαγμένη από τον Ήφαιστο στον Αχιλλέα στη </a:t>
            </a:r>
            <a:r>
              <a:rPr lang="el-GR" dirty="0" err="1">
                <a:latin typeface="Constantia" panose="02030602050306030303" pitchFamily="18" charset="0"/>
              </a:rPr>
              <a:t>Φθία</a:t>
            </a:r>
            <a:r>
              <a:rPr lang="el-GR" dirty="0">
                <a:latin typeface="Constantia" panose="02030602050306030303" pitchFamily="18" charset="0"/>
              </a:rPr>
              <a:t> ( Ηλέκτρα 432-485), μια περίπτωση που ακολουθεί μια παλιά παράδοση.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236</a:t>
            </a:fld>
            <a:endParaRPr/>
          </a:p>
        </p:txBody>
      </p:sp>
    </p:spTree>
    <p:extLst>
      <p:ext uri="{BB962C8B-B14F-4D97-AF65-F5344CB8AC3E}">
        <p14:creationId xmlns:p14="http://schemas.microsoft.com/office/powerpoint/2010/main" val="154660928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237</a:t>
            </a:fld>
            <a:endParaRPr/>
          </a:p>
        </p:txBody>
      </p:sp>
      <p:pic>
        <p:nvPicPr>
          <p:cNvPr id="5" name="Picture 2">
            <a:extLst>
              <a:ext uri="{FF2B5EF4-FFF2-40B4-BE49-F238E27FC236}">
                <a16:creationId xmlns:a16="http://schemas.microsoft.com/office/drawing/2014/main" xmlns="" id="{CD28BD5F-553F-4B0F-BDF0-E9F2EAB1FF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382" y="1419273"/>
            <a:ext cx="5520385" cy="2962637"/>
          </a:xfrm>
          <a:prstGeom prst="rect">
            <a:avLst/>
          </a:prstGeom>
          <a:noFill/>
        </p:spPr>
      </p:pic>
    </p:spTree>
    <p:extLst>
      <p:ext uri="{BB962C8B-B14F-4D97-AF65-F5344CB8AC3E}">
        <p14:creationId xmlns:p14="http://schemas.microsoft.com/office/powerpoint/2010/main" val="140881414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Ο </a:t>
            </a:r>
            <a:r>
              <a:rPr lang="en-US" sz="2000" dirty="0" err="1">
                <a:latin typeface="Constantia" panose="02030602050306030303" pitchFamily="18" charset="0"/>
              </a:rPr>
              <a:t>Friis</a:t>
            </a:r>
            <a:r>
              <a:rPr lang="en-US" sz="2000" dirty="0">
                <a:latin typeface="Constantia" panose="02030602050306030303" pitchFamily="18" charset="0"/>
              </a:rPr>
              <a:t> Johansen</a:t>
            </a:r>
            <a:r>
              <a:rPr lang="el-GR" sz="2000" dirty="0">
                <a:latin typeface="Constantia" panose="02030602050306030303" pitchFamily="18" charset="0"/>
              </a:rPr>
              <a:t> πειστικά επιχειρηματολόγησε ότι οι </a:t>
            </a:r>
            <a:r>
              <a:rPr lang="el-GR" sz="2000" dirty="0" err="1">
                <a:latin typeface="Constantia" panose="02030602050306030303" pitchFamily="18" charset="0"/>
              </a:rPr>
              <a:t>πρωιμότερες</a:t>
            </a:r>
            <a:r>
              <a:rPr lang="el-GR" sz="2000" dirty="0">
                <a:latin typeface="Constantia" panose="02030602050306030303" pitchFamily="18" charset="0"/>
              </a:rPr>
              <a:t> εικόνες της όπλισης του Αχιλλέα  υποδεικνύουν ως τοποθεσία την </a:t>
            </a:r>
            <a:r>
              <a:rPr lang="el-GR" sz="2000" dirty="0" err="1">
                <a:latin typeface="Constantia" panose="02030602050306030303" pitchFamily="18" charset="0"/>
              </a:rPr>
              <a:t>Φθία</a:t>
            </a:r>
            <a:r>
              <a:rPr lang="el-GR" sz="2000" dirty="0">
                <a:latin typeface="Constantia" panose="02030602050306030303" pitchFamily="18" charset="0"/>
              </a:rPr>
              <a:t> και η άποψη του ευσταθεί παρά την σκληρή αντίκρουση από τον </a:t>
            </a:r>
            <a:r>
              <a:rPr lang="en-US" sz="2000" dirty="0" err="1">
                <a:latin typeface="Constantia" panose="02030602050306030303" pitchFamily="18" charset="0"/>
              </a:rPr>
              <a:t>Lowenstam</a:t>
            </a:r>
            <a:r>
              <a:rPr lang="el-GR" sz="2000" dirty="0">
                <a:latin typeface="Constantia" panose="02030602050306030303" pitchFamily="18" charset="0"/>
              </a:rPr>
              <a:t>. </a:t>
            </a:r>
          </a:p>
          <a:p>
            <a:pPr lvl="0"/>
            <a:r>
              <a:rPr lang="el-GR" sz="2000" dirty="0">
                <a:latin typeface="Constantia" panose="02030602050306030303" pitchFamily="18" charset="0"/>
              </a:rPr>
              <a:t>Παραδοσιακά ο Αχιλλέας θα είχε μια μόνο πανοπλία, γιατί η ύπαρξη δύο θα απέκλειε την αναμφισβήτητη διαμάχη του Αίαντα και του Οδυσσέα για τα όπλα του Αχιλλέα.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238</a:t>
            </a:fld>
            <a:endParaRPr/>
          </a:p>
        </p:txBody>
      </p:sp>
    </p:spTree>
    <p:extLst>
      <p:ext uri="{BB962C8B-B14F-4D97-AF65-F5344CB8AC3E}">
        <p14:creationId xmlns:p14="http://schemas.microsoft.com/office/powerpoint/2010/main" val="193349001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Η ιστορία για την όπλιση στη </a:t>
            </a:r>
            <a:r>
              <a:rPr lang="el-GR" sz="1800" dirty="0" err="1">
                <a:latin typeface="Constantia" panose="02030602050306030303" pitchFamily="18" charset="0"/>
              </a:rPr>
              <a:t>Φθία</a:t>
            </a:r>
            <a:r>
              <a:rPr lang="el-GR" sz="1800" dirty="0">
                <a:latin typeface="Constantia" panose="02030602050306030303" pitchFamily="18" charset="0"/>
              </a:rPr>
              <a:t> θα πρέπει να θεωρηθεί </a:t>
            </a:r>
            <a:r>
              <a:rPr lang="el-GR" sz="1800" dirty="0" err="1">
                <a:latin typeface="Constantia" panose="02030602050306030303" pitchFamily="18" charset="0"/>
              </a:rPr>
              <a:t>πρωιμότερη</a:t>
            </a:r>
            <a:r>
              <a:rPr lang="el-GR" sz="1800" dirty="0">
                <a:latin typeface="Constantia" panose="02030602050306030303" pitchFamily="18" charset="0"/>
              </a:rPr>
              <a:t> και αρχικά πιο γνωστή από την κατασκευή και την παραχώρηση στην </a:t>
            </a:r>
            <a:r>
              <a:rPr lang="el-GR" sz="1800" i="1" dirty="0" err="1">
                <a:latin typeface="Constantia" panose="02030602050306030303" pitchFamily="18" charset="0"/>
              </a:rPr>
              <a:t>Ιλιάδα</a:t>
            </a:r>
            <a:r>
              <a:rPr lang="el-GR" sz="1800" dirty="0">
                <a:latin typeface="Constantia" panose="02030602050306030303" pitchFamily="18" charset="0"/>
              </a:rPr>
              <a:t> στα βιβλία 18-19.</a:t>
            </a:r>
          </a:p>
          <a:p>
            <a:pPr lvl="0"/>
            <a:r>
              <a:rPr lang="el-GR" sz="1800" dirty="0">
                <a:latin typeface="Constantia" panose="02030602050306030303" pitchFamily="18" charset="0"/>
              </a:rPr>
              <a:t>Κατά πολύ με τον ίδιο τρόπο υπάρχει η άποψη ότι μια εικόνα που συχνά θεωρείται μια πρώιμη απεικόνιση του Αχιλλέα και του </a:t>
            </a:r>
            <a:r>
              <a:rPr lang="el-GR" sz="1800" dirty="0" err="1">
                <a:latin typeface="Constantia" panose="02030602050306030303" pitchFamily="18" charset="0"/>
              </a:rPr>
              <a:t>Μέμνονα</a:t>
            </a:r>
            <a:r>
              <a:rPr lang="el-GR" sz="1800" dirty="0">
                <a:latin typeface="Constantia" panose="02030602050306030303" pitchFamily="18" charset="0"/>
              </a:rPr>
              <a:t> να μονομαχούν, στην πραγματικότητα απεικονίζει τον Αίαντα και τον Διομήδη να παλεύουν για τα όπλα του Σαρπηδόνα, ένα γεγονός στην 23</a:t>
            </a:r>
            <a:r>
              <a:rPr lang="el-GR" sz="1800" baseline="30000" dirty="0">
                <a:latin typeface="Constantia" panose="02030602050306030303" pitchFamily="18" charset="0"/>
              </a:rPr>
              <a:t>η</a:t>
            </a:r>
            <a:r>
              <a:rPr lang="el-GR" sz="1800" dirty="0">
                <a:latin typeface="Constantia" panose="02030602050306030303" pitchFamily="18" charset="0"/>
              </a:rPr>
              <a:t> ραψωδία της </a:t>
            </a:r>
            <a:r>
              <a:rPr lang="el-GR" sz="1800" i="1" dirty="0" err="1">
                <a:latin typeface="Constantia" panose="02030602050306030303" pitchFamily="18" charset="0"/>
              </a:rPr>
              <a:t>Ιλιάδας</a:t>
            </a:r>
            <a:r>
              <a:rPr lang="el-GR" sz="1800" dirty="0">
                <a:latin typeface="Constantia" panose="02030602050306030303" pitchFamily="18" charset="0"/>
              </a:rPr>
              <a:t>.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239</a:t>
            </a:fld>
            <a:endParaRPr/>
          </a:p>
        </p:txBody>
      </p:sp>
    </p:spTree>
    <p:extLst>
      <p:ext uri="{BB962C8B-B14F-4D97-AF65-F5344CB8AC3E}">
        <p14:creationId xmlns:p14="http://schemas.microsoft.com/office/powerpoint/2010/main" val="2108750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Όμηρος</a:t>
            </a:r>
          </a:p>
          <a:p>
            <a:r>
              <a:rPr lang="el-GR" sz="1800" dirty="0">
                <a:latin typeface="Constantia" panose="02030602050306030303" pitchFamily="18" charset="0"/>
              </a:rPr>
              <a:t>Κάποιοι μελετητές, παρουσιάζουν τον ίδιο τον Όμηρο ως έναν αρχέγονο προφορικό ποιητή, ο οποίος έρχεται σε αντίθεση με τους πιο εκλεπτυσμένους λόγιους του 7</a:t>
            </a:r>
            <a:r>
              <a:rPr lang="el-GR" sz="1800" baseline="30000" dirty="0">
                <a:latin typeface="Constantia" panose="02030602050306030303" pitchFamily="18" charset="0"/>
              </a:rPr>
              <a:t>ου</a:t>
            </a:r>
            <a:r>
              <a:rPr lang="el-GR" sz="1800" dirty="0">
                <a:latin typeface="Constantia" panose="02030602050306030303" pitchFamily="18" charset="0"/>
              </a:rPr>
              <a:t> αι. π.Χ.</a:t>
            </a:r>
          </a:p>
          <a:p>
            <a:r>
              <a:rPr lang="el-GR" sz="1800" dirty="0">
                <a:latin typeface="Constantia" panose="02030602050306030303" pitchFamily="18" charset="0"/>
              </a:rPr>
              <a:t>Αυτή η άποψη κατά τον </a:t>
            </a:r>
            <a:r>
              <a:rPr lang="en-US" sz="1800" dirty="0">
                <a:latin typeface="Constantia" panose="02030602050306030303" pitchFamily="18" charset="0"/>
              </a:rPr>
              <a:t>Burgess</a:t>
            </a:r>
            <a:r>
              <a:rPr lang="el-GR" sz="1800" dirty="0">
                <a:latin typeface="Constantia" panose="02030602050306030303" pitchFamily="18" charset="0"/>
              </a:rPr>
              <a:t>, αρχικά, υποτιμά τις αισθητικές δυνατότητες της προφορικής σύνθεσης και παραμελεί την συνέχεια της </a:t>
            </a:r>
            <a:r>
              <a:rPr lang="el-GR" sz="1800" dirty="0" err="1">
                <a:latin typeface="Constantia" panose="02030602050306030303" pitchFamily="18" charset="0"/>
              </a:rPr>
              <a:t>προφορικότητας</a:t>
            </a:r>
            <a:r>
              <a:rPr lang="el-GR" sz="1800" dirty="0">
                <a:latin typeface="Constantia" panose="02030602050306030303" pitchFamily="18" charset="0"/>
              </a:rPr>
              <a:t> μέχρι την Αρχαϊκή Εποχή και ύστερα.</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114607793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έμπνευση για αυτή την ερμηνεία είναι μια πανοπλία που φαίνεται να κείτεται στο έδαφος ανάμεσα στους δύο πολεμιστές, ενώ το νεκρό σώμα του </a:t>
            </a:r>
            <a:r>
              <a:rPr lang="el-GR" sz="2000" dirty="0" err="1">
                <a:latin typeface="Constantia" panose="02030602050306030303" pitchFamily="18" charset="0"/>
              </a:rPr>
              <a:t>Αντίλοχου</a:t>
            </a:r>
            <a:r>
              <a:rPr lang="el-GR" sz="2000" dirty="0">
                <a:latin typeface="Constantia" panose="02030602050306030303" pitchFamily="18" charset="0"/>
              </a:rPr>
              <a:t> είναι μερικές φορές απεικονισμένο σε ύστερες αναπαραστάσεις της διαμάχης ανάμεσα στον Αχιλλέα και τον </a:t>
            </a:r>
            <a:r>
              <a:rPr lang="el-GR" sz="2000" dirty="0" err="1">
                <a:latin typeface="Constantia" panose="02030602050306030303" pitchFamily="18" charset="0"/>
              </a:rPr>
              <a:t>Μέμνονα</a:t>
            </a:r>
            <a:r>
              <a:rPr lang="el-GR" sz="2000" dirty="0">
                <a:latin typeface="Constantia" panose="02030602050306030303" pitchFamily="18" charset="0"/>
              </a:rPr>
              <a:t>. </a:t>
            </a:r>
          </a:p>
          <a:p>
            <a:pPr lvl="0"/>
            <a:r>
              <a:rPr lang="el-GR" sz="2000" dirty="0">
                <a:latin typeface="Constantia" panose="02030602050306030303" pitchFamily="18" charset="0"/>
              </a:rPr>
              <a:t>Αλλά ο </a:t>
            </a:r>
            <a:r>
              <a:rPr lang="el-GR" sz="2000" dirty="0" err="1">
                <a:latin typeface="Constantia" panose="02030602050306030303" pitchFamily="18" charset="0"/>
              </a:rPr>
              <a:t>Αντίλοχος</a:t>
            </a:r>
            <a:r>
              <a:rPr lang="el-GR" sz="2000" dirty="0">
                <a:latin typeface="Constantia" panose="02030602050306030303" pitchFamily="18" charset="0"/>
              </a:rPr>
              <a:t> δεν ήταν ένα απαραίτητο στοιχείο στην ιστορία του Αχιλλέα και του </a:t>
            </a:r>
            <a:r>
              <a:rPr lang="el-GR" sz="2000" dirty="0" err="1">
                <a:latin typeface="Constantia" panose="02030602050306030303" pitchFamily="18" charset="0"/>
              </a:rPr>
              <a:t>Μέμνονα</a:t>
            </a:r>
            <a:r>
              <a:rPr lang="el-GR" sz="2000" dirty="0">
                <a:latin typeface="Constantia" panose="02030602050306030303" pitchFamily="18" charset="0"/>
              </a:rPr>
              <a:t>, αν και αυτό έχει υποστηριχθεί σε πιο σύγχρονες μελέτες.</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240</a:t>
            </a:fld>
            <a:endParaRPr/>
          </a:p>
        </p:txBody>
      </p:sp>
    </p:spTree>
    <p:extLst>
      <p:ext uri="{BB962C8B-B14F-4D97-AF65-F5344CB8AC3E}">
        <p14:creationId xmlns:p14="http://schemas.microsoft.com/office/powerpoint/2010/main" val="107278749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n-US" sz="2000" dirty="0">
                <a:latin typeface="Constantia" panose="02030602050306030303" pitchFamily="18" charset="0"/>
              </a:rPr>
              <a:t>O Burgess </a:t>
            </a:r>
            <a:r>
              <a:rPr lang="el-GR" sz="2000" dirty="0">
                <a:latin typeface="Constantia" panose="02030602050306030303" pitchFamily="18" charset="0"/>
              </a:rPr>
              <a:t>αναφέρει ότι δεν γνωρίζουμε στην πραγματικότητα τις λεπτομέρειες της πρώιμης μορφής του μύθου. </a:t>
            </a:r>
            <a:endParaRPr lang="en-US" sz="2000" dirty="0">
              <a:latin typeface="Constantia" panose="02030602050306030303" pitchFamily="18" charset="0"/>
            </a:endParaRPr>
          </a:p>
          <a:p>
            <a:pPr lvl="0"/>
            <a:r>
              <a:rPr lang="el-GR" sz="2000" dirty="0">
                <a:latin typeface="Constantia" panose="02030602050306030303" pitchFamily="18" charset="0"/>
              </a:rPr>
              <a:t>Επομένως είναι εύκολο να υποθέσουμε ότι ο καλλιτέχνης μπορεί να δείχνει την απογυμνωμένη πανοπλία του </a:t>
            </a:r>
            <a:r>
              <a:rPr lang="el-GR" sz="2000" dirty="0" err="1">
                <a:latin typeface="Constantia" panose="02030602050306030303" pitchFamily="18" charset="0"/>
              </a:rPr>
              <a:t>Αντίλοχου</a:t>
            </a:r>
            <a:r>
              <a:rPr lang="el-GR" sz="2000" dirty="0">
                <a:latin typeface="Constantia" panose="02030602050306030303" pitchFamily="18" charset="0"/>
              </a:rPr>
              <a:t> ύστερα από την επιτυχή αφαίρεση του νεκρού σώματος από τη σκηνή. </a:t>
            </a:r>
          </a:p>
          <a:p>
            <a:pPr lvl="0"/>
            <a:r>
              <a:rPr lang="el-GR" sz="2000" dirty="0">
                <a:latin typeface="Constantia" panose="02030602050306030303" pitchFamily="18" charset="0"/>
              </a:rPr>
              <a:t>Η πανοπλία θα μπορούσε επίσης να συμβολίζει το πτώμα του </a:t>
            </a:r>
            <a:r>
              <a:rPr lang="el-GR" sz="2000" dirty="0" err="1">
                <a:latin typeface="Constantia" panose="02030602050306030303" pitchFamily="18" charset="0"/>
              </a:rPr>
              <a:t>Αντίλοχου</a:t>
            </a:r>
            <a:r>
              <a:rPr lang="el-GR" sz="2000" dirty="0">
                <a:latin typeface="Constantia" panose="02030602050306030303" pitchFamily="18" charset="0"/>
              </a:rPr>
              <a:t>.</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241</a:t>
            </a:fld>
            <a:endParaRPr/>
          </a:p>
        </p:txBody>
      </p:sp>
    </p:spTree>
    <p:extLst>
      <p:ext uri="{BB962C8B-B14F-4D97-AF65-F5344CB8AC3E}">
        <p14:creationId xmlns:p14="http://schemas.microsoft.com/office/powerpoint/2010/main" val="197351133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 Σε κάθε περίπτωση αυτό που είναι πιο σημαντικό στην εικόνα είναι οι ανήσυχες γυναίκες που παρατηρούν σε κάθε πλευρά της μονομαχίας. </a:t>
            </a:r>
          </a:p>
          <a:p>
            <a:pPr lvl="0"/>
            <a:r>
              <a:rPr lang="el-GR" sz="2000" dirty="0">
                <a:latin typeface="Constantia" panose="02030602050306030303" pitchFamily="18" charset="0"/>
              </a:rPr>
              <a:t>Πρέπει να είναι οι μητέρες, Θέτις και Ηώς, όπως συχνά στις ύστερες εικόνες. </a:t>
            </a:r>
          </a:p>
          <a:p>
            <a:pPr lvl="0"/>
            <a:r>
              <a:rPr lang="el-GR" sz="2000" dirty="0">
                <a:latin typeface="Constantia" panose="02030602050306030303" pitchFamily="18" charset="0"/>
              </a:rPr>
              <a:t>Δεν μπορούν να εξηγηθούν αν η εικόνα απεικονίζει τον Αίαντα και τον Διομήδη.</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242</a:t>
            </a:fld>
            <a:endParaRPr/>
          </a:p>
        </p:txBody>
      </p:sp>
    </p:spTree>
    <p:extLst>
      <p:ext uri="{BB962C8B-B14F-4D97-AF65-F5344CB8AC3E}">
        <p14:creationId xmlns:p14="http://schemas.microsoft.com/office/powerpoint/2010/main" val="2718323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Ο </a:t>
            </a:r>
            <a:r>
              <a:rPr lang="en-US" sz="2000" dirty="0" err="1">
                <a:latin typeface="Constantia" panose="02030602050306030303" pitchFamily="18" charset="0"/>
              </a:rPr>
              <a:t>Friss</a:t>
            </a:r>
            <a:r>
              <a:rPr lang="en-US" sz="2000" dirty="0">
                <a:latin typeface="Constantia" panose="02030602050306030303" pitchFamily="18" charset="0"/>
              </a:rPr>
              <a:t> Johansen</a:t>
            </a:r>
            <a:r>
              <a:rPr lang="el-GR" sz="2000" dirty="0">
                <a:latin typeface="Constantia" panose="02030602050306030303" pitchFamily="18" charset="0"/>
              </a:rPr>
              <a:t> είναι σίγουρα σωστός, σύμφωνα με τον </a:t>
            </a:r>
            <a:r>
              <a:rPr lang="en-US" sz="2000" dirty="0">
                <a:latin typeface="Constantia" panose="02030602050306030303" pitchFamily="18" charset="0"/>
              </a:rPr>
              <a:t>Burgess</a:t>
            </a:r>
            <a:r>
              <a:rPr lang="el-GR" sz="2000" dirty="0">
                <a:latin typeface="Constantia" panose="02030602050306030303" pitchFamily="18" charset="0"/>
              </a:rPr>
              <a:t>, όταν επιβεβαιώνει ότι το σχήμα γυναικών που συνοδεύουν πολεμιστές διασφαλίζει ότι αυτοί είναι ο Αχιλλέας και ο </a:t>
            </a:r>
            <a:r>
              <a:rPr lang="el-GR" sz="2000" dirty="0" err="1">
                <a:latin typeface="Constantia" panose="02030602050306030303" pitchFamily="18" charset="0"/>
              </a:rPr>
              <a:t>Μέμνονας</a:t>
            </a:r>
            <a:r>
              <a:rPr lang="el-GR" sz="2000" dirty="0">
                <a:latin typeface="Constantia" panose="02030602050306030303" pitchFamily="18" charset="0"/>
              </a:rPr>
              <a:t>. </a:t>
            </a:r>
            <a:endParaRPr lang="en-US" sz="2000" dirty="0">
              <a:latin typeface="Constantia" panose="02030602050306030303" pitchFamily="18" charset="0"/>
            </a:endParaRPr>
          </a:p>
          <a:p>
            <a:pPr lvl="0"/>
            <a:r>
              <a:rPr lang="el-GR" sz="2000" dirty="0">
                <a:latin typeface="Constantia" panose="02030602050306030303" pitchFamily="18" charset="0"/>
              </a:rPr>
              <a:t>Μερικές φορές η απεικόνιση που μπορεί μόνο γενικά να συσχετιστεί με τον Τρωικό πόλεμο είναι χωρίς λόγο συνδεδεμένη με την αφήγηση της </a:t>
            </a:r>
            <a:r>
              <a:rPr lang="el-GR" sz="2000" i="1" dirty="0" err="1">
                <a:latin typeface="Constantia" panose="02030602050306030303" pitchFamily="18" charset="0"/>
              </a:rPr>
              <a:t>Ιλιάδας</a:t>
            </a:r>
            <a:r>
              <a:rPr lang="el-GR" sz="2000" dirty="0">
                <a:latin typeface="Constantia" panose="02030602050306030303" pitchFamily="18" charset="0"/>
              </a:rPr>
              <a:t>. </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243</a:t>
            </a:fld>
            <a:endParaRPr/>
          </a:p>
        </p:txBody>
      </p:sp>
    </p:spTree>
    <p:extLst>
      <p:ext uri="{BB962C8B-B14F-4D97-AF65-F5344CB8AC3E}">
        <p14:creationId xmlns:p14="http://schemas.microsoft.com/office/powerpoint/2010/main" val="240680222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Σε ένα καλλιτεχνικό έργο του 7</a:t>
            </a:r>
            <a:r>
              <a:rPr lang="el-GR" sz="2000" baseline="30000" dirty="0">
                <a:latin typeface="Constantia" panose="02030602050306030303" pitchFamily="18" charset="0"/>
              </a:rPr>
              <a:t>ου</a:t>
            </a:r>
            <a:r>
              <a:rPr lang="el-GR" sz="2000" dirty="0">
                <a:latin typeface="Constantia" panose="02030602050306030303" pitchFamily="18" charset="0"/>
              </a:rPr>
              <a:t>  αιώνα από μία επιγραφή εντοπίζεται το όνομα του Μενελάου σε έναν από τους 5 άνδρες με περίτεχνα φορέματα που κουβαλούν δόρατα. </a:t>
            </a:r>
          </a:p>
          <a:p>
            <a:pPr lvl="0"/>
            <a:r>
              <a:rPr lang="el-GR" sz="2000" dirty="0">
                <a:latin typeface="Constantia" panose="02030602050306030303" pitchFamily="18" charset="0"/>
              </a:rPr>
              <a:t>Μερικές φορές η απεικόνιση που μπορεί μόνο γενικά να συσχετιστεί με τον Τρωικό πόλεμο είναι χωρίς λόγο συνδεδεμένη με την αφήγηση της </a:t>
            </a:r>
            <a:r>
              <a:rPr lang="el-GR" sz="2000" i="1" dirty="0" err="1">
                <a:latin typeface="Constantia" panose="02030602050306030303" pitchFamily="18" charset="0"/>
              </a:rPr>
              <a:t>Ιλιάδας</a:t>
            </a:r>
            <a:r>
              <a:rPr lang="el-GR" sz="2000" dirty="0">
                <a:latin typeface="Constantia" panose="02030602050306030303" pitchFamily="18" charset="0"/>
              </a:rPr>
              <a:t>. </a:t>
            </a:r>
          </a:p>
          <a:p>
            <a:pPr lvl="0"/>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244</a:t>
            </a:fld>
            <a:endParaRPr/>
          </a:p>
        </p:txBody>
      </p:sp>
    </p:spTree>
    <p:extLst>
      <p:ext uri="{BB962C8B-B14F-4D97-AF65-F5344CB8AC3E}">
        <p14:creationId xmlns:p14="http://schemas.microsoft.com/office/powerpoint/2010/main" val="378187438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Η προφανής δωρική μορφή του ονόματος ΜΕΝΕΛΑΣ κάποιες φορές έχει θεωρηθεί σημαντική, αλλά η ορθογραφία ήταν τυχαία αυτή την εποχή και ο καλλιτέχνης θα μπορούσε απλά να έχει ξεμείνει από χώρο</a:t>
            </a:r>
            <a:r>
              <a:rPr lang="en-US" sz="1800" dirty="0">
                <a:latin typeface="Constantia" panose="02030602050306030303" pitchFamily="18" charset="0"/>
              </a:rPr>
              <a:t>.</a:t>
            </a:r>
          </a:p>
          <a:p>
            <a:r>
              <a:rPr lang="el-GR" sz="1800" dirty="0">
                <a:latin typeface="Constantia" panose="02030602050306030303" pitchFamily="18" charset="0"/>
              </a:rPr>
              <a:t>Συχνά έχει προταθεί ότι αυτή είναι απεικόνιση της </a:t>
            </a:r>
            <a:r>
              <a:rPr lang="el-GR" sz="1800" i="1" dirty="0" err="1">
                <a:latin typeface="Constantia" panose="02030602050306030303" pitchFamily="18" charset="0"/>
              </a:rPr>
              <a:t>Ιλιάδας</a:t>
            </a:r>
            <a:r>
              <a:rPr lang="el-GR" sz="1800" dirty="0">
                <a:latin typeface="Constantia" panose="02030602050306030303" pitchFamily="18" charset="0"/>
              </a:rPr>
              <a:t>.</a:t>
            </a:r>
            <a:endParaRPr lang="en-US" sz="1800" dirty="0">
              <a:latin typeface="Constantia" panose="02030602050306030303" pitchFamily="18" charset="0"/>
            </a:endParaRPr>
          </a:p>
          <a:p>
            <a:r>
              <a:rPr lang="el-GR" sz="1800" dirty="0">
                <a:latin typeface="Constantia" panose="02030602050306030303" pitchFamily="18" charset="0"/>
              </a:rPr>
              <a:t> Αλλά η αναπαράσταση φαίνεται να δείχνει μια συγκέντρωση ανδρών που είναι πολεμιστές (κρατούν δόρατα) και των οποίων η μάχη δεν είναι επικείμενη (φορούν πολιτικά ενδύματα). </a:t>
            </a:r>
          </a:p>
          <a:p>
            <a:pPr lvl="0"/>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245</a:t>
            </a:fld>
            <a:endParaRPr/>
          </a:p>
        </p:txBody>
      </p:sp>
    </p:spTree>
    <p:extLst>
      <p:ext uri="{BB962C8B-B14F-4D97-AF65-F5344CB8AC3E}">
        <p14:creationId xmlns:p14="http://schemas.microsoft.com/office/powerpoint/2010/main" val="197377215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Φαίνεται λογικό να ήταν ο Μενέλαος με άλλους αρχηγούς των στρατευμάτων στην Αυλίδα, όπου οι Έλληνες συγκεντρώθηκαν για τον πόλεμο. </a:t>
            </a:r>
          </a:p>
          <a:p>
            <a:pPr lvl="0"/>
            <a:r>
              <a:rPr lang="el-GR" dirty="0">
                <a:latin typeface="Constantia" panose="02030602050306030303" pitchFamily="18" charset="0"/>
              </a:rPr>
              <a:t>Αλλά ίσως κάποιος δεν θα έπρεπε να τολμήσει να υποθέσει περισσότερα  από το ότι είναι  μια εικόνα που αφορά σε κάποια στιγμή του </a:t>
            </a:r>
            <a:r>
              <a:rPr lang="en-US" dirty="0">
                <a:latin typeface="Constantia" panose="02030602050306030303" pitchFamily="18" charset="0"/>
              </a:rPr>
              <a:t>T</a:t>
            </a:r>
            <a:r>
              <a:rPr lang="el-GR" dirty="0" err="1">
                <a:latin typeface="Constantia" panose="02030602050306030303" pitchFamily="18" charset="0"/>
              </a:rPr>
              <a:t>ρωικού</a:t>
            </a:r>
            <a:r>
              <a:rPr lang="el-GR" dirty="0">
                <a:latin typeface="Constantia" panose="02030602050306030303" pitchFamily="18" charset="0"/>
              </a:rPr>
              <a:t> πολέμου.</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246</a:t>
            </a:fld>
            <a:endParaRPr/>
          </a:p>
        </p:txBody>
      </p:sp>
    </p:spTree>
    <p:extLst>
      <p:ext uri="{BB962C8B-B14F-4D97-AF65-F5344CB8AC3E}">
        <p14:creationId xmlns:p14="http://schemas.microsoft.com/office/powerpoint/2010/main" val="110414926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Σε κάθε περίπτωση δεν υπάρχει τίποτα για την εικόνα που να υποδεικνύει μια σκηνή </a:t>
            </a:r>
            <a:r>
              <a:rPr lang="el-GR" dirty="0" err="1">
                <a:latin typeface="Constantia" panose="02030602050306030303" pitchFamily="18" charset="0"/>
              </a:rPr>
              <a:t>αφηγημένη</a:t>
            </a:r>
            <a:r>
              <a:rPr lang="el-GR" dirty="0">
                <a:latin typeface="Constantia" panose="02030602050306030303" pitchFamily="18" charset="0"/>
              </a:rPr>
              <a:t> στην </a:t>
            </a:r>
            <a:r>
              <a:rPr lang="el-GR" i="1" dirty="0" err="1">
                <a:latin typeface="Constantia" panose="02030602050306030303" pitchFamily="18" charset="0"/>
              </a:rPr>
              <a:t>Ιλιάδ</a:t>
            </a:r>
            <a:r>
              <a:rPr lang="el-GR" dirty="0" err="1">
                <a:latin typeface="Constantia" panose="02030602050306030303" pitchFamily="18" charset="0"/>
              </a:rPr>
              <a:t>α</a:t>
            </a:r>
            <a:r>
              <a:rPr lang="el-GR" dirty="0">
                <a:latin typeface="Constantia" panose="02030602050306030303" pitchFamily="18" charset="0"/>
              </a:rPr>
              <a:t>.</a:t>
            </a:r>
          </a:p>
          <a:p>
            <a:pPr lvl="0"/>
            <a:r>
              <a:rPr lang="el-GR" dirty="0">
                <a:latin typeface="Constantia" panose="02030602050306030303" pitchFamily="18" charset="0"/>
              </a:rPr>
              <a:t>Μια παρόμοια περίπτωση με μια γενική σκηνή που απεικονίζει τον Πάτροκλο έχει βιαστικά συσχετιστεί με την </a:t>
            </a:r>
            <a:r>
              <a:rPr lang="el-GR" i="1" dirty="0" err="1">
                <a:latin typeface="Constantia" panose="02030602050306030303" pitchFamily="18" charset="0"/>
              </a:rPr>
              <a:t>Ιλιάδα</a:t>
            </a:r>
            <a:r>
              <a:rPr lang="el-GR" dirty="0">
                <a:latin typeface="Constantia" panose="02030602050306030303" pitchFamily="18" charset="0"/>
              </a:rPr>
              <a:t>.</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247</a:t>
            </a:fld>
            <a:endParaRPr/>
          </a:p>
        </p:txBody>
      </p:sp>
    </p:spTree>
    <p:extLst>
      <p:ext uri="{BB962C8B-B14F-4D97-AF65-F5344CB8AC3E}">
        <p14:creationId xmlns:p14="http://schemas.microsoft.com/office/powerpoint/2010/main" val="13641527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χρήση 4</a:t>
            </a:r>
            <a:r>
              <a:rPr lang="el-GR" sz="2000" baseline="30000" dirty="0">
                <a:latin typeface="Constantia" panose="02030602050306030303" pitchFamily="18" charset="0"/>
              </a:rPr>
              <a:t>ων</a:t>
            </a:r>
            <a:r>
              <a:rPr lang="el-GR" sz="2000" dirty="0">
                <a:latin typeface="Constantia" panose="02030602050306030303" pitchFamily="18" charset="0"/>
              </a:rPr>
              <a:t>  γενικών επικεφαλίδων αντί για τίτλους επών έχει το πλεονέκτημα να επιτρέπει σε κάποιον να </a:t>
            </a:r>
            <a:r>
              <a:rPr lang="el-GR" sz="2000" dirty="0" err="1">
                <a:latin typeface="Constantia" panose="02030602050306030303" pitchFamily="18" charset="0"/>
              </a:rPr>
              <a:t>καταλογογραφήσει</a:t>
            </a:r>
            <a:r>
              <a:rPr lang="el-GR" sz="2000" dirty="0">
                <a:latin typeface="Constantia" panose="02030602050306030303" pitchFamily="18" charset="0"/>
              </a:rPr>
              <a:t> εικόνες που φαίνεται να ανήκουν στον Τρωικό πόλεμο χωρίς όμως να </a:t>
            </a:r>
            <a:r>
              <a:rPr lang="el-GR" sz="2000" dirty="0" err="1">
                <a:latin typeface="Constantia" panose="02030602050306030303" pitchFamily="18" charset="0"/>
              </a:rPr>
              <a:t>ταυτοποιεί</a:t>
            </a:r>
            <a:r>
              <a:rPr lang="el-GR" sz="2000" dirty="0">
                <a:latin typeface="Constantia" panose="02030602050306030303" pitchFamily="18" charset="0"/>
              </a:rPr>
              <a:t> και να εντοπίζει το περιεχόμενό τους με μεγάλη ακρίβεια.</a:t>
            </a:r>
          </a:p>
          <a:p>
            <a:pPr lvl="0"/>
            <a:r>
              <a:rPr lang="el-GR" sz="2000" dirty="0">
                <a:latin typeface="Constantia" panose="02030602050306030303" pitchFamily="18" charset="0"/>
              </a:rPr>
              <a:t>Η εικόνα του Μενέλαου που στέκεται μπορεί απλά να τοποθετηθεί στην </a:t>
            </a:r>
            <a:r>
              <a:rPr lang="el-GR" sz="2000" i="1" dirty="0">
                <a:latin typeface="Constantia" panose="02030602050306030303" pitchFamily="18" charset="0"/>
              </a:rPr>
              <a:t>προετοιμασία</a:t>
            </a:r>
            <a:r>
              <a:rPr lang="el-GR" sz="2000" dirty="0">
                <a:latin typeface="Constantia" panose="02030602050306030303" pitchFamily="18" charset="0"/>
              </a:rPr>
              <a:t> (θα μπορούσε κάλλιστα να μπει στην </a:t>
            </a:r>
            <a:r>
              <a:rPr lang="el-GR" sz="2000" i="1" dirty="0">
                <a:latin typeface="Constantia" panose="02030602050306030303" pitchFamily="18" charset="0"/>
              </a:rPr>
              <a:t>άλωση</a:t>
            </a:r>
            <a:r>
              <a:rPr lang="el-GR" sz="2000" dirty="0">
                <a:latin typeface="Constantia" panose="02030602050306030303" pitchFamily="18" charset="0"/>
              </a:rPr>
              <a:t>)</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248</a:t>
            </a:fld>
            <a:endParaRPr/>
          </a:p>
        </p:txBody>
      </p:sp>
    </p:spTree>
    <p:extLst>
      <p:ext uri="{BB962C8B-B14F-4D97-AF65-F5344CB8AC3E}">
        <p14:creationId xmlns:p14="http://schemas.microsoft.com/office/powerpoint/2010/main" val="62894183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το βάζο με τον Πάτροκλο θεωρείται έργο που ανήκει στην </a:t>
            </a:r>
            <a:r>
              <a:rPr lang="el-GR" sz="2000" i="1" dirty="0">
                <a:latin typeface="Constantia" panose="02030602050306030303" pitchFamily="18" charset="0"/>
              </a:rPr>
              <a:t>άλωση</a:t>
            </a:r>
            <a:r>
              <a:rPr lang="el-GR" sz="2000" dirty="0">
                <a:latin typeface="Constantia" panose="02030602050306030303" pitchFamily="18" charset="0"/>
              </a:rPr>
              <a:t>. </a:t>
            </a:r>
          </a:p>
          <a:p>
            <a:pPr lvl="0"/>
            <a:r>
              <a:rPr lang="el-GR" sz="2000" dirty="0">
                <a:latin typeface="Constantia" panose="02030602050306030303" pitchFamily="18" charset="0"/>
              </a:rPr>
              <a:t>Ένα θραύσμα αρκετά μεγάλο τόσο για να δώσει το μεγαλύτερο μέρος του ονόματος του </a:t>
            </a:r>
            <a:r>
              <a:rPr lang="el-GR" sz="2000" dirty="0" err="1">
                <a:latin typeface="Constantia" panose="02030602050306030303" pitchFamily="18" charset="0"/>
              </a:rPr>
              <a:t>Αντίλοχου</a:t>
            </a:r>
            <a:r>
              <a:rPr lang="el-GR" sz="2000" dirty="0">
                <a:latin typeface="Constantia" panose="02030602050306030303" pitchFamily="18" charset="0"/>
              </a:rPr>
              <a:t> και να δείξει ότι στέκεται στη μάχη πίσω από έναν άλλο πολεμιστή δεν μπορεί να τοποθετηθεί σε κανένα συγκεκριμένο πλαίσιο, αλλά μπορεί επίσης να κατηγοριοποιηθεί στην «</a:t>
            </a:r>
            <a:r>
              <a:rPr lang="el-GR" sz="2000" i="1" dirty="0">
                <a:latin typeface="Constantia" panose="02030602050306030303" pitchFamily="18" charset="0"/>
              </a:rPr>
              <a:t>πολιορκία</a:t>
            </a:r>
            <a:r>
              <a:rPr lang="el-GR" sz="2000" dirty="0">
                <a:latin typeface="Constantia" panose="02030602050306030303" pitchFamily="18" charset="0"/>
              </a:rPr>
              <a:t>» με σιγουριά.</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249</a:t>
            </a:fld>
            <a:endParaRPr/>
          </a:p>
        </p:txBody>
      </p:sp>
    </p:spTree>
    <p:extLst>
      <p:ext uri="{BB962C8B-B14F-4D97-AF65-F5344CB8AC3E}">
        <p14:creationId xmlns:p14="http://schemas.microsoft.com/office/powerpoint/2010/main" val="60181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4101141" cy="2776710"/>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Σε κάθε περίπτωση όλες οι προσπάθειες να παρουσιαστεί ο Όμηρος διαφορετικός από το μύθο και την ποίηση της Αρχαϊκής εποχής σχετίζονται με την πρώιμη χρονολόγηση των Ομηρικών ποιημάτων η οποία δεν είναι καθόλου βέβαιη.</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5122" name="Picture 2" descr="Image result for ομηρος">
            <a:extLst>
              <a:ext uri="{FF2B5EF4-FFF2-40B4-BE49-F238E27FC236}">
                <a16:creationId xmlns:a16="http://schemas.microsoft.com/office/drawing/2014/main" xmlns="" id="{CB52C6D9-EEE6-44A2-AEDA-9894926C1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479" y="1727630"/>
            <a:ext cx="1521333"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5760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Τονίζει πως η ερμηνεία μιας σειράς άλλων παραστάσεων που παρατίθενται στο </a:t>
            </a:r>
            <a:r>
              <a:rPr lang="en-US" sz="1800" i="1" dirty="0">
                <a:latin typeface="Constantia" panose="02030602050306030303" pitchFamily="18" charset="0"/>
              </a:rPr>
              <a:t>Appendix C</a:t>
            </a:r>
            <a:r>
              <a:rPr lang="el-GR" sz="1800" dirty="0">
                <a:latin typeface="Constantia" panose="02030602050306030303" pitchFamily="18" charset="0"/>
              </a:rPr>
              <a:t> είναι αβέβαιη, αλλά αυτό δεν είναι το μέρος για να επαναλάβουμε τα πολλά επιχειρήματα.</a:t>
            </a:r>
          </a:p>
          <a:p>
            <a:pPr lvl="0"/>
            <a:r>
              <a:rPr lang="el-GR" sz="1800" dirty="0">
                <a:latin typeface="Constantia" panose="02030602050306030303" pitchFamily="18" charset="0"/>
              </a:rPr>
              <a:t>Όλες οι αναγνωρίσεις που καταχωρούνται εκεί έχουν φανεί εύλογες σε προγενέστερους μελετητές και συχνά ένας μεγαλύτερος αριθμός υποψηφίων θεωρούνται εικόνες του Τρωικού πολέμου</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250</a:t>
            </a:fld>
            <a:endParaRPr/>
          </a:p>
        </p:txBody>
      </p:sp>
    </p:spTree>
    <p:extLst>
      <p:ext uri="{BB962C8B-B14F-4D97-AF65-F5344CB8AC3E}">
        <p14:creationId xmlns:p14="http://schemas.microsoft.com/office/powerpoint/2010/main" val="125072080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Η συζήτηση έχει δείξει ότι μελετητές αναγνωρίζουν την επικράτηση των πρώιμων αναπαραστάσεων του υλικού του Τρωικού πολέμου που βρίσκονται στον Επικό Κύκλο ανεξάρτητα από μια προκατάληψη που ευνοεί τις Ομηρικές έναντι των «Κύκλιων» ερμηνειών.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251</a:t>
            </a:fld>
            <a:endParaRPr/>
          </a:p>
        </p:txBody>
      </p:sp>
    </p:spTree>
    <p:extLst>
      <p:ext uri="{BB962C8B-B14F-4D97-AF65-F5344CB8AC3E}">
        <p14:creationId xmlns:p14="http://schemas.microsoft.com/office/powerpoint/2010/main" val="421899444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Μερικές «Κύκλιες» σκηνές προφανώς εμφανίζονται στην τέχνη του ύστερου 8ου αιώνα και η τέχνη του 7ου αιώνα σίγουρα εκπροσωπεί επεισόδια που τώρα συσχετίζουμε με αυτά τα ποιήματα όπως τα </a:t>
            </a:r>
            <a:r>
              <a:rPr lang="el-GR" i="1" dirty="0">
                <a:latin typeface="Constantia" panose="02030602050306030303" pitchFamily="18" charset="0"/>
              </a:rPr>
              <a:t>Κύπρι</a:t>
            </a:r>
            <a:r>
              <a:rPr lang="el-GR" dirty="0">
                <a:latin typeface="Constantia" panose="02030602050306030303" pitchFamily="18" charset="0"/>
              </a:rPr>
              <a:t>α, η </a:t>
            </a:r>
            <a:r>
              <a:rPr lang="el-GR" i="1" dirty="0" err="1">
                <a:latin typeface="Constantia" panose="02030602050306030303" pitchFamily="18" charset="0"/>
              </a:rPr>
              <a:t>Αιθιοπί</a:t>
            </a:r>
            <a:r>
              <a:rPr lang="el-GR" dirty="0" err="1">
                <a:latin typeface="Constantia" panose="02030602050306030303" pitchFamily="18" charset="0"/>
              </a:rPr>
              <a:t>ς</a:t>
            </a:r>
            <a:r>
              <a:rPr lang="el-GR" dirty="0">
                <a:latin typeface="Constantia" panose="02030602050306030303" pitchFamily="18" charset="0"/>
              </a:rPr>
              <a:t>, η </a:t>
            </a:r>
            <a:r>
              <a:rPr lang="el-GR" i="1" dirty="0">
                <a:latin typeface="Constantia" panose="02030602050306030303" pitchFamily="18" charset="0"/>
              </a:rPr>
              <a:t>Μικρά </a:t>
            </a:r>
            <a:r>
              <a:rPr lang="el-GR" i="1" dirty="0" err="1">
                <a:latin typeface="Constantia" panose="02030602050306030303" pitchFamily="18" charset="0"/>
              </a:rPr>
              <a:t>Ιλιάς</a:t>
            </a:r>
            <a:r>
              <a:rPr lang="el-GR" dirty="0">
                <a:latin typeface="Constantia" panose="02030602050306030303" pitchFamily="18" charset="0"/>
              </a:rPr>
              <a:t>, και η </a:t>
            </a:r>
            <a:r>
              <a:rPr lang="el-GR" i="1" dirty="0">
                <a:latin typeface="Constantia" panose="02030602050306030303" pitchFamily="18" charset="0"/>
              </a:rPr>
              <a:t>Ιλίου </a:t>
            </a:r>
            <a:r>
              <a:rPr lang="el-GR" i="1" dirty="0" err="1">
                <a:latin typeface="Constantia" panose="02030602050306030303" pitchFamily="18" charset="0"/>
              </a:rPr>
              <a:t>Πέρσις</a:t>
            </a:r>
            <a:endParaRPr lang="el-GR"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252</a:t>
            </a:fld>
            <a:endParaRPr/>
          </a:p>
        </p:txBody>
      </p:sp>
    </p:spTree>
    <p:extLst>
      <p:ext uri="{BB962C8B-B14F-4D97-AF65-F5344CB8AC3E}">
        <p14:creationId xmlns:p14="http://schemas.microsoft.com/office/powerpoint/2010/main" val="39543162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Αν και δεν πρέπει να βλέπουμε την δημιουργία έργων τέχνης σαν απόδειξη για συγκεκριμένα ποιήματα, οι περισσότερες σκηνές του Τρωικού πολέμου που απεικονίζονται στην πρώιμη τέχνη αντιστοιχούν σε επεισόδια από αυτά τα έπη.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253</a:t>
            </a:fld>
            <a:endParaRPr/>
          </a:p>
        </p:txBody>
      </p:sp>
    </p:spTree>
    <p:extLst>
      <p:ext uri="{BB962C8B-B14F-4D97-AF65-F5344CB8AC3E}">
        <p14:creationId xmlns:p14="http://schemas.microsoft.com/office/powerpoint/2010/main" val="112094765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Αυτός είναι ο λόγος που οι μελετητές που κάνουν γραφήματα με αυτά χρησιμοποιούν τους τίτλους των διάφορων επών του Επικού κύκλου σαν επικεφαλίδες της ενότητας. </a:t>
            </a:r>
            <a:endParaRPr lang="en-US" sz="2000" dirty="0">
              <a:latin typeface="Constantia" panose="02030602050306030303" pitchFamily="18" charset="0"/>
            </a:endParaRPr>
          </a:p>
          <a:p>
            <a:pPr lvl="0"/>
            <a:r>
              <a:rPr lang="el-GR" sz="2000" dirty="0">
                <a:latin typeface="Constantia" panose="02030602050306030303" pitchFamily="18" charset="0"/>
              </a:rPr>
              <a:t>Αυτή η αντιστοιχία ανάμεσα σε πρώιμη τέχνη και ποιήματα του Επικού Κύκλου προτείνει ότι αυτά τα έπη συνέχισαν μια σταθερή παράδοση για τον τρωικό πόλεμο.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254</a:t>
            </a:fld>
            <a:endParaRPr/>
          </a:p>
        </p:txBody>
      </p:sp>
    </p:spTree>
    <p:extLst>
      <p:ext uri="{BB962C8B-B14F-4D97-AF65-F5344CB8AC3E}">
        <p14:creationId xmlns:p14="http://schemas.microsoft.com/office/powerpoint/2010/main" val="14353467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Σίγουρα άλλα μυθολογικά θέματα εκτός από τον Τρωικό πόλεμο απεικονίζονταν στην πρώιμη ελληνική τέχνη. </a:t>
            </a:r>
          </a:p>
          <a:p>
            <a:pPr lvl="0"/>
            <a:r>
              <a:rPr lang="el-GR" sz="1800" dirty="0">
                <a:latin typeface="Constantia" panose="02030602050306030303" pitchFamily="18" charset="0"/>
              </a:rPr>
              <a:t>Ο Ηρακλής για παράδειγμα απεικονίζεται πάρα πολύ συχνά. </a:t>
            </a:r>
          </a:p>
          <a:p>
            <a:pPr lvl="0"/>
            <a:r>
              <a:rPr lang="el-GR" sz="1800" dirty="0">
                <a:latin typeface="Constantia" panose="02030602050306030303" pitchFamily="18" charset="0"/>
              </a:rPr>
              <a:t>Από την άλλη πολλοί μύθοι αναμφίβολης αρχαιότητας και διασημότητας </a:t>
            </a:r>
            <a:r>
              <a:rPr lang="el-GR" sz="1800" dirty="0" err="1">
                <a:latin typeface="Constantia" panose="02030602050306030303" pitchFamily="18" charset="0"/>
              </a:rPr>
              <a:t>παραμελήθηκαν</a:t>
            </a:r>
            <a:r>
              <a:rPr lang="el-GR" sz="1800" dirty="0">
                <a:latin typeface="Constantia" panose="02030602050306030303" pitchFamily="18" charset="0"/>
              </a:rPr>
              <a:t> από καλλιτέχνες.</a:t>
            </a:r>
            <a:endParaRPr lang="en-US" sz="1800" dirty="0">
              <a:latin typeface="Constantia" panose="02030602050306030303" pitchFamily="18" charset="0"/>
            </a:endParaRPr>
          </a:p>
          <a:p>
            <a:pPr lvl="0"/>
            <a:r>
              <a:rPr lang="el-GR" sz="1800" dirty="0">
                <a:latin typeface="Constantia" panose="02030602050306030303" pitchFamily="18" charset="0"/>
              </a:rPr>
              <a:t>Προφανώς</a:t>
            </a:r>
            <a:r>
              <a:rPr lang="en-US" sz="1800" dirty="0">
                <a:latin typeface="Constantia" panose="02030602050306030303" pitchFamily="18" charset="0"/>
              </a:rPr>
              <a:t>,</a:t>
            </a:r>
            <a:r>
              <a:rPr lang="el-GR" sz="1800" dirty="0">
                <a:latin typeface="Constantia" panose="02030602050306030303" pitchFamily="18" charset="0"/>
              </a:rPr>
              <a:t> δεν μπορούμε να περιμένουμε η τέχνη να δώσει μια ακριβή ένδειξη της κατάστασης του πρώιμου ελληνικού μύθου.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255</a:t>
            </a:fld>
            <a:endParaRPr/>
          </a:p>
        </p:txBody>
      </p:sp>
    </p:spTree>
    <p:extLst>
      <p:ext uri="{BB962C8B-B14F-4D97-AF65-F5344CB8AC3E}">
        <p14:creationId xmlns:p14="http://schemas.microsoft.com/office/powerpoint/2010/main" val="333080368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Αλλά δείχνει σίγουρα ότι η παράδοση του τρωικού πολέμου από την οποία τα έπη του Τρωικού πολέμου προέρχονται στον Επικό Κύκλο, ήταν τουλάχιστον τόσο παλιά όσο ο ύστερος 8ος αιώνας. </a:t>
            </a:r>
          </a:p>
          <a:p>
            <a:pPr lvl="0"/>
            <a:r>
              <a:rPr lang="el-GR" sz="2000" dirty="0">
                <a:latin typeface="Constantia" panose="02030602050306030303" pitchFamily="18" charset="0"/>
              </a:rPr>
              <a:t>Η κυκλική παράδοση του Τρωικού Πολέμου είναι ουσιαστικά η παράδοση του Τρωικού Πολέμου, αν και βέβαια τα ποιήματα του Τρωικού Πολέμου στον Επικό Κύκλο δεν πρέπει να εξομοιωθούν με την παράδοση του Τρωικού Πολέμου.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256</a:t>
            </a:fld>
            <a:endParaRPr/>
          </a:p>
        </p:txBody>
      </p:sp>
    </p:spTree>
    <p:extLst>
      <p:ext uri="{BB962C8B-B14F-4D97-AF65-F5344CB8AC3E}">
        <p14:creationId xmlns:p14="http://schemas.microsoft.com/office/powerpoint/2010/main" val="262289443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παράδοση του Τρωϊκού Πολέμου θα ήταν πολυποίκιλη, πάντα μεταβαλλόμενη και συχνά αντιφατική. </a:t>
            </a:r>
          </a:p>
          <a:p>
            <a:pPr lvl="0"/>
            <a:r>
              <a:rPr lang="el-GR" sz="2000" dirty="0">
                <a:latin typeface="Constantia" panose="02030602050306030303" pitchFamily="18" charset="0"/>
              </a:rPr>
              <a:t>Τα κύκλια ποιήματα του Τρωικού Πολέμου αντιπροσωπεύουν διαφορετικές ποιητικές εκδηλώσεις των ιστοριών μέσα στην παράδοση</a:t>
            </a:r>
          </a:p>
          <a:p>
            <a:pPr lvl="0"/>
            <a:r>
              <a:rPr lang="el-GR" sz="2000" dirty="0">
                <a:latin typeface="Constantia" panose="02030602050306030303" pitchFamily="18" charset="0"/>
              </a:rPr>
              <a:t>Δεδομένου του πλούτου του υλικού και την πιθανότητα καινοτομίας, αυτά τα ποιήματα δεν είναι πάντα συνεπή το ένα προς το άλλο.</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257</a:t>
            </a:fld>
            <a:endParaRPr/>
          </a:p>
        </p:txBody>
      </p:sp>
    </p:spTree>
    <p:extLst>
      <p:ext uri="{BB962C8B-B14F-4D97-AF65-F5344CB8AC3E}">
        <p14:creationId xmlns:p14="http://schemas.microsoft.com/office/powerpoint/2010/main" val="350790978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Ούτε μπορούν ,ανεξάρτητα από τον αριθμό τους και το προφανές μέγεθός τους, να αντιπροσωπεύσουν όλα όσα περιείχε η παράδοση του Τρωικού Πολέμου.</a:t>
            </a:r>
          </a:p>
          <a:p>
            <a:pPr lvl="0"/>
            <a:r>
              <a:rPr lang="el-GR" sz="2000" dirty="0">
                <a:latin typeface="Constantia" panose="02030602050306030303" pitchFamily="18" charset="0"/>
              </a:rPr>
              <a:t>Για παράδειγμα η άφιξη και ο θάνατος του Ρήσου, ένα επεισόδιο του οποίου η αφήγηση γίνεται στο πολύ ύποπτο 10</a:t>
            </a:r>
            <a:r>
              <a:rPr lang="el-GR" sz="2000" baseline="30000" dirty="0">
                <a:latin typeface="Constantia" panose="02030602050306030303" pitchFamily="18" charset="0"/>
              </a:rPr>
              <a:t>ο</a:t>
            </a:r>
            <a:r>
              <a:rPr lang="el-GR" sz="2000" dirty="0">
                <a:latin typeface="Constantia" panose="02030602050306030303" pitchFamily="18" charset="0"/>
              </a:rPr>
              <a:t>  βιβλίο της </a:t>
            </a:r>
            <a:r>
              <a:rPr lang="el-GR" sz="2000" i="1" dirty="0" err="1">
                <a:latin typeface="Constantia" panose="02030602050306030303" pitchFamily="18" charset="0"/>
              </a:rPr>
              <a:t>Ιλιάδας</a:t>
            </a:r>
            <a:r>
              <a:rPr lang="el-GR" sz="2000" i="1" dirty="0">
                <a:latin typeface="Constantia" panose="02030602050306030303" pitchFamily="18" charset="0"/>
              </a:rPr>
              <a:t>,</a:t>
            </a:r>
            <a:r>
              <a:rPr lang="el-GR" sz="2000" dirty="0">
                <a:latin typeface="Constantia" panose="02030602050306030303" pitchFamily="18" charset="0"/>
              </a:rPr>
              <a:t> μπορεί να είναι παραδοσιακό ( </a:t>
            </a:r>
            <a:r>
              <a:rPr lang="en-US" sz="2000" dirty="0" err="1">
                <a:latin typeface="Constantia" panose="02030602050306030303" pitchFamily="18" charset="0"/>
              </a:rPr>
              <a:t>Fenik</a:t>
            </a:r>
            <a:r>
              <a:rPr lang="el-GR" sz="2000" dirty="0">
                <a:latin typeface="Constantia" panose="02030602050306030303" pitchFamily="18" charset="0"/>
              </a:rPr>
              <a:t> 1964), αν και δεν υπάρχει απόδειξη ότι υπήρχε αφήγηση στον Επικό Κύκλο.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258</a:t>
            </a:fld>
            <a:endParaRPr/>
          </a:p>
        </p:txBody>
      </p:sp>
    </p:spTree>
    <p:extLst>
      <p:ext uri="{BB962C8B-B14F-4D97-AF65-F5344CB8AC3E}">
        <p14:creationId xmlns:p14="http://schemas.microsoft.com/office/powerpoint/2010/main" val="83940147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Μια διαμάχη ανάμεσα στον Αχιλλέα και τον Οδυσσέα που υπάρχει υπαινικτικά στην </a:t>
            </a:r>
            <a:r>
              <a:rPr lang="el-GR" sz="1800" i="1" dirty="0">
                <a:latin typeface="Constantia" panose="02030602050306030303" pitchFamily="18" charset="0"/>
              </a:rPr>
              <a:t>Οδύσσεια</a:t>
            </a:r>
            <a:r>
              <a:rPr lang="el-GR" sz="1800" dirty="0">
                <a:latin typeface="Constantia" panose="02030602050306030303" pitchFamily="18" charset="0"/>
              </a:rPr>
              <a:t> (8.72-82) και πάλι δεν μπορεί να βρεθεί στον Επικό Κύκλο. </a:t>
            </a:r>
          </a:p>
          <a:p>
            <a:pPr lvl="0"/>
            <a:r>
              <a:rPr lang="el-GR" sz="1800" dirty="0">
                <a:latin typeface="Constantia" panose="02030602050306030303" pitchFamily="18" charset="0"/>
              </a:rPr>
              <a:t>Καλλιτέχνες της ύστερης </a:t>
            </a:r>
            <a:r>
              <a:rPr lang="en-US" sz="1800" dirty="0">
                <a:latin typeface="Constantia" panose="02030602050306030303" pitchFamily="18" charset="0"/>
              </a:rPr>
              <a:t>A</a:t>
            </a:r>
            <a:r>
              <a:rPr lang="el-GR" sz="1800" dirty="0" err="1">
                <a:latin typeface="Constantia" panose="02030602050306030303" pitchFamily="18" charset="0"/>
              </a:rPr>
              <a:t>ρχαϊκής</a:t>
            </a:r>
            <a:r>
              <a:rPr lang="el-GR" sz="1800" dirty="0">
                <a:latin typeface="Constantia" panose="02030602050306030303" pitchFamily="18" charset="0"/>
              </a:rPr>
              <a:t> εποχής λάτρευαν να απεικονίζουν τον Αίαντα και τον Αχιλλέα να παίζουν ένα επιτραπέζιο παιχνίδι, αν και λογοτεχνική αφήγηση για το γεγονός δεν έχουμε.</a:t>
            </a:r>
          </a:p>
          <a:p>
            <a:pPr lvl="0"/>
            <a:r>
              <a:rPr lang="el-GR" sz="1800" dirty="0">
                <a:latin typeface="Constantia" panose="02030602050306030303" pitchFamily="18" charset="0"/>
              </a:rPr>
              <a:t>Συγκεντρωτικά φαίνεται ότι τα έπη του Τρωικού πολέμου στον Επικό Κύκλο αντιπροσώπευαν καλά την παραδοσιακή ιστορία του Τρωικού πολέμου.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259</a:t>
            </a:fld>
            <a:endParaRPr/>
          </a:p>
        </p:txBody>
      </p:sp>
    </p:spTree>
    <p:extLst>
      <p:ext uri="{BB962C8B-B14F-4D97-AF65-F5344CB8AC3E}">
        <p14:creationId xmlns:p14="http://schemas.microsoft.com/office/powerpoint/2010/main" val="3243765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Σίγουρα το θέμα και οι χαρακτήρες της παράδοσης προέρχονταν από διάφορα μέρη του ελληνικού κόσμου.</a:t>
            </a:r>
          </a:p>
          <a:p>
            <a:r>
              <a:rPr lang="el-GR" sz="2000" dirty="0">
                <a:latin typeface="Constantia" panose="02030602050306030303" pitchFamily="18" charset="0"/>
              </a:rPr>
              <a:t>Σε ένα πρώτο επίπεδο η μετάδοση της ιστορίας του Τρωικού Πολέμου είναι βέβαιο ότι ήταν προφορική.</a:t>
            </a:r>
          </a:p>
          <a:p>
            <a:r>
              <a:rPr lang="el-GR" sz="2000" dirty="0">
                <a:latin typeface="Constantia" panose="02030602050306030303" pitchFamily="18" charset="0"/>
              </a:rPr>
              <a:t>Αυτό που δεν είναι βέβαιο ωστόσο είναι ότι η προφορική παράδοση του Τρωικού Πολέμου δε μπορούσε να ανήκει αποκλειστικά στους αοιδούς.</a:t>
            </a:r>
            <a:endParaRPr lang="el-GR" dirty="0"/>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184088914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Η καλλιτεχνική απόδειξη υποδεικνύει ότι τουλάχιστον κάποια θέματα στον Επικό Κύκλο ήταν ανεξάρτητα από τα Ομηρικά έπη και βασίζονται σε μια παράδοση που προηγείται και επέζησε.</a:t>
            </a:r>
            <a:endParaRPr lang="en-US" dirty="0">
              <a:latin typeface="Constantia" panose="02030602050306030303" pitchFamily="18" charset="0"/>
            </a:endParaRPr>
          </a:p>
          <a:p>
            <a:pPr lvl="0"/>
            <a:r>
              <a:rPr lang="el-GR" dirty="0">
                <a:latin typeface="Constantia" panose="02030602050306030303" pitchFamily="18" charset="0"/>
              </a:rPr>
              <a:t>Κανείς μελετητής δεν έχει καταφέρει να εξηγήσει αυτή την απόδειξη.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260</a:t>
            </a:fld>
            <a:endParaRPr/>
          </a:p>
        </p:txBody>
      </p:sp>
    </p:spTree>
    <p:extLst>
      <p:ext uri="{BB962C8B-B14F-4D97-AF65-F5344CB8AC3E}">
        <p14:creationId xmlns:p14="http://schemas.microsoft.com/office/powerpoint/2010/main" val="4126368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Ο Κ</a:t>
            </a:r>
            <a:r>
              <a:rPr lang="en-US" dirty="0">
                <a:latin typeface="Constantia" panose="02030602050306030303" pitchFamily="18" charset="0"/>
              </a:rPr>
              <a:t>irk</a:t>
            </a:r>
            <a:r>
              <a:rPr lang="el-GR" dirty="0">
                <a:latin typeface="Constantia" panose="02030602050306030303" pitchFamily="18" charset="0"/>
              </a:rPr>
              <a:t> (1962:285) θα μας έπειθε ότι οι πρώιμες απεικονίσεις αντικατοπτρίζουν νέους μη παραδοσιακούς μύθους. </a:t>
            </a:r>
            <a:endParaRPr lang="en-US" dirty="0">
              <a:latin typeface="Constantia" panose="02030602050306030303" pitchFamily="18" charset="0"/>
            </a:endParaRPr>
          </a:p>
          <a:p>
            <a:pPr lvl="0"/>
            <a:r>
              <a:rPr lang="el-GR" dirty="0">
                <a:latin typeface="Constantia" panose="02030602050306030303" pitchFamily="18" charset="0"/>
              </a:rPr>
              <a:t>Στην πραγματικότητα, θεωρεί ότι τα «Κύκλια» θέματα στην τέχνη είναι απόδειξη για την τοποθέτηση του Ομήρου στον 8ο αιώνα στην υπόθεση ότι το υλικό του «Κύκλου» είχε εφευρεθεί, για να ολοκληρώσει τα Ομηρικά έπη.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261</a:t>
            </a:fld>
            <a:endParaRPr/>
          </a:p>
        </p:txBody>
      </p:sp>
    </p:spTree>
    <p:extLst>
      <p:ext uri="{BB962C8B-B14F-4D97-AF65-F5344CB8AC3E}">
        <p14:creationId xmlns:p14="http://schemas.microsoft.com/office/powerpoint/2010/main" val="151231168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Επειδή δεν μπορούμε να εξηγήσουμε γιατί η τέχνη δεν αντικατοπτρίζει τα Ομηρικά έπη, το επιχείρημά του είναι πολύ προβληματικό. </a:t>
            </a:r>
          </a:p>
          <a:p>
            <a:pPr lvl="0"/>
            <a:r>
              <a:rPr lang="el-GR" sz="1800" dirty="0">
                <a:latin typeface="Constantia" panose="02030602050306030303" pitchFamily="18" charset="0"/>
              </a:rPr>
              <a:t>Η έλλειψη ομηρικών σκηνών στην πρώιμη τέχνη δείχνει ότι αυτά τα μυθικά επεισόδια δεν θα μπορούσαν να βασίζονται σε Ομηρικά έπη ή να σκόπευαν να τα συμπληρώσουν. </a:t>
            </a:r>
            <a:endParaRPr lang="en-US" sz="1800" dirty="0">
              <a:latin typeface="Constantia" panose="02030602050306030303" pitchFamily="18" charset="0"/>
            </a:endParaRPr>
          </a:p>
          <a:p>
            <a:pPr lvl="0"/>
            <a:r>
              <a:rPr lang="el-GR" sz="1800" dirty="0">
                <a:latin typeface="Constantia" panose="02030602050306030303" pitchFamily="18" charset="0"/>
              </a:rPr>
              <a:t>Πρέπει να βασίζονται σε προ-ομηρική παράδοση που είναι γνωστή την εποχή που συντέθηκαν τα Ομηρικά έπη.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262</a:t>
            </a:fld>
            <a:endParaRPr/>
          </a:p>
        </p:txBody>
      </p:sp>
    </p:spTree>
    <p:extLst>
      <p:ext uri="{BB962C8B-B14F-4D97-AF65-F5344CB8AC3E}">
        <p14:creationId xmlns:p14="http://schemas.microsoft.com/office/powerpoint/2010/main" val="19148386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sz="2200" dirty="0">
                <a:effectLst>
                  <a:outerShdw blurRad="38100" dist="38100" dir="2700000" algn="tl">
                    <a:srgbClr val="000000">
                      <a:alpha val="43137"/>
                    </a:srgbClr>
                  </a:outerShdw>
                </a:effectLst>
                <a:latin typeface="Constantia" panose="02030602050306030303" pitchFamily="18" charset="0"/>
              </a:rPr>
              <a:t>«Κύκλιες» εικόνες του Τρωικού πολέμου</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Είναι αρκετά δύσκολο να εξηγήσουμε πως μέσα σε μια γενιά, τα Ομηρικά έπη εξάλειψαν την γνήσια τρωική παράδοση που προηγείτο και ενέπνευσαν νέους μύθους για να ολοκληρώσουν τις ιστορίες, ώστε οι καλλιτέχνες να αγνοήσουν αυτά τα κυρίαρχα έπη και αντί αυτών να επιλέξουν να απεικονίσουν τα καινούρια που εμπνεύστηκαν από μη γνήσιους μύθους</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263</a:t>
            </a:fld>
            <a:endParaRPr/>
          </a:p>
        </p:txBody>
      </p:sp>
    </p:spTree>
    <p:extLst>
      <p:ext uri="{BB962C8B-B14F-4D97-AF65-F5344CB8AC3E}">
        <p14:creationId xmlns:p14="http://schemas.microsoft.com/office/powerpoint/2010/main" val="375313395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Καθώς η ζωντανή προφορική παράδοση του Τρωικού πολέμου εξαφανίστηκε, τα ποιήματα του Επικού Κύκλου έγιναν όλο και περισσότερο σημαντική πηγή για την ιστορία του Τρωικού Πολέμου κατά την αρχαιότητα.</a:t>
            </a:r>
          </a:p>
          <a:p>
            <a:r>
              <a:rPr lang="el-GR" sz="2000" dirty="0">
                <a:latin typeface="Constantia" panose="02030602050306030303" pitchFamily="18" charset="0"/>
              </a:rPr>
              <a:t>Σταδιακά η φήμη τους μειώθηκε, και η έλλειψη των παπυρικών ευρημάτων για τα Κύκλια έπη δείχνει ότι δεν είχαν ευρύ κοινό.</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264</a:t>
            </a:fld>
            <a:endParaRPr/>
          </a:p>
        </p:txBody>
      </p:sp>
    </p:spTree>
    <p:extLst>
      <p:ext uri="{BB962C8B-B14F-4D97-AF65-F5344CB8AC3E}">
        <p14:creationId xmlns:p14="http://schemas.microsoft.com/office/powerpoint/2010/main" val="3682424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Όσο ήταν διαθέσιμα - είτε σε μια μορφή των πρώιμων, ανεξάρτητων επών, σαν ένα μέρος του έμμετρου Επικού Κύκλου ή συνοψισμένα στις επιτομές - συνέχισαν να χρησιμοποιούνται από του καλλιτέχνες, τους ποιητές και τους μελετητές που ενδιαφέρονταν για την ολοκληρωμένη ιστορία του </a:t>
            </a:r>
            <a:r>
              <a:rPr lang="en-US" dirty="0">
                <a:latin typeface="Constantia" panose="02030602050306030303" pitchFamily="18" charset="0"/>
              </a:rPr>
              <a:t>T</a:t>
            </a:r>
            <a:r>
              <a:rPr lang="el-GR" dirty="0" err="1">
                <a:latin typeface="Constantia" panose="02030602050306030303" pitchFamily="18" charset="0"/>
              </a:rPr>
              <a:t>ρωικού</a:t>
            </a:r>
            <a:r>
              <a:rPr lang="el-GR" dirty="0">
                <a:latin typeface="Constantia" panose="02030602050306030303" pitchFamily="18" charset="0"/>
              </a:rPr>
              <a:t> πολέμου.</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265</a:t>
            </a:fld>
            <a:endParaRPr/>
          </a:p>
        </p:txBody>
      </p:sp>
    </p:spTree>
    <p:extLst>
      <p:ext uri="{BB962C8B-B14F-4D97-AF65-F5344CB8AC3E}">
        <p14:creationId xmlns:p14="http://schemas.microsoft.com/office/powerpoint/2010/main" val="361335190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Είναι πιθανό ότι η παράδοση του Τρωικού Πολέμου κρατήθηκε ζωντανή εν μέρει ανεξάρτητα από την επιρροή του Επικού Κύκλου, αλλά ο Κύκλος πρέπει να θεωρηθεί μία σημαντική πηγή για τη Λογοτεχνία για τον Τρωικό πόλεμο σε μεταγενέστερες εποχές.</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266</a:t>
            </a:fld>
            <a:endParaRPr/>
          </a:p>
        </p:txBody>
      </p:sp>
    </p:spTree>
    <p:extLst>
      <p:ext uri="{BB962C8B-B14F-4D97-AF65-F5344CB8AC3E}">
        <p14:creationId xmlns:p14="http://schemas.microsoft.com/office/powerpoint/2010/main" val="222960028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Επειδή η περίληψη του </a:t>
            </a:r>
            <a:r>
              <a:rPr lang="el-GR" dirty="0" err="1">
                <a:latin typeface="Constantia" panose="02030602050306030303" pitchFamily="18" charset="0"/>
              </a:rPr>
              <a:t>Πρόκλου</a:t>
            </a:r>
            <a:r>
              <a:rPr lang="el-GR" dirty="0">
                <a:latin typeface="Constantia" panose="02030602050306030303" pitchFamily="18" charset="0"/>
              </a:rPr>
              <a:t> δε μας παρέχει αρκετά στοιχεία για αυτά τα ποιήματα, όπως θα θέλαμε, όλη η τέχνη και η λογοτεχνία μετά την Αρχαϊκή Εποχή που μπορεί να τα χρησιμοποίησαν για πηγές θα πρέπει να εξεταστούν προσπαθώντας να αναδημιουργήσουν το περιεχόμενο αυτών των ποιημάτων.</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267</a:t>
            </a:fld>
            <a:endParaRPr/>
          </a:p>
        </p:txBody>
      </p:sp>
    </p:spTree>
    <p:extLst>
      <p:ext uri="{BB962C8B-B14F-4D97-AF65-F5344CB8AC3E}">
        <p14:creationId xmlns:p14="http://schemas.microsoft.com/office/powerpoint/2010/main" val="327233605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Όσο καλύτερη η αίσθηση που έχουμε για τα ποιήματα του επικού κύκλου, τόσο περισσότερα μπορούμε να γνωρίζουμε για τον προ-ομηρικό μύθο.</a:t>
            </a:r>
          </a:p>
          <a:p>
            <a:r>
              <a:rPr lang="el-GR" dirty="0">
                <a:latin typeface="Constantia" panose="02030602050306030303" pitchFamily="18" charset="0"/>
              </a:rPr>
              <a:t>Υπάρχουν στοιχεία για το περιεχόμενο των ποιημάτων του Επικού Κύκλου πέρα από τον </a:t>
            </a:r>
            <a:r>
              <a:rPr lang="el-GR" dirty="0" err="1">
                <a:latin typeface="Constantia" panose="02030602050306030303" pitchFamily="18" charset="0"/>
              </a:rPr>
              <a:t>Πρόκλο</a:t>
            </a:r>
            <a:r>
              <a:rPr lang="el-GR" dirty="0">
                <a:latin typeface="Constantia" panose="02030602050306030303" pitchFamily="18" charset="0"/>
              </a:rPr>
              <a:t>.</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268</a:t>
            </a:fld>
            <a:endParaRPr/>
          </a:p>
        </p:txBody>
      </p:sp>
    </p:spTree>
    <p:extLst>
      <p:ext uri="{BB962C8B-B14F-4D97-AF65-F5344CB8AC3E}">
        <p14:creationId xmlns:p14="http://schemas.microsoft.com/office/powerpoint/2010/main" val="58652008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Επειδή ο πέμπτος αιώνας ήταν ίσως η εποχή που τα ποιήματα του Κύκλου έγιναν σημαντικοί εκπρόσωποι της παράδοσής τους, τότε η τέχνη ή η λογοτεχνία θα μπορούσε να αρχίσει να αντανακλά αυτά, προσδίδοντας εμμέσως φως στο περιεχόμενό τους.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269</a:t>
            </a:fld>
            <a:endParaRPr/>
          </a:p>
        </p:txBody>
      </p:sp>
    </p:spTree>
    <p:extLst>
      <p:ext uri="{BB962C8B-B14F-4D97-AF65-F5344CB8AC3E}">
        <p14:creationId xmlns:p14="http://schemas.microsoft.com/office/powerpoint/2010/main" val="134367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4"/>
            <a:ext cx="3169649" cy="26791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Ο επικός στίχος θα έπαιξε σημαντικό ρόλο στη διάδοση και τη διατήρηση των παραδοσιακών ιστοριών, αλλά σίγουρα αυτές οι ιστορίες δεν εξαρτώνται από τις «παραστάσεις» των αοιδών.</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6146" name="Picture 2" descr="Image result for αοιδοι">
            <a:extLst>
              <a:ext uri="{FF2B5EF4-FFF2-40B4-BE49-F238E27FC236}">
                <a16:creationId xmlns:a16="http://schemas.microsoft.com/office/drawing/2014/main" xmlns="" id="{1F491328-AE46-4E11-99AB-9C1A95A7A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732" y="1678849"/>
            <a:ext cx="3243243"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2319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Πολλά λογοτεχνικά έργα βασίστηκαν σε υλικό του Επικού Κύκλου και υπάρχουν αμέτρητες αναφορές για τον</a:t>
            </a:r>
            <a:r>
              <a:rPr lang="en-US" dirty="0">
                <a:latin typeface="Constantia" panose="02030602050306030303" pitchFamily="18" charset="0"/>
              </a:rPr>
              <a:t> </a:t>
            </a:r>
            <a:r>
              <a:rPr lang="el-GR" dirty="0">
                <a:latin typeface="Constantia" panose="02030602050306030303" pitchFamily="18" charset="0"/>
              </a:rPr>
              <a:t>«Κύκλιο» μύθο στη σωζόμενη λογοτεχνία.</a:t>
            </a:r>
          </a:p>
          <a:p>
            <a:r>
              <a:rPr lang="el-GR" dirty="0">
                <a:latin typeface="Constantia" panose="02030602050306030303" pitchFamily="18" charset="0"/>
              </a:rPr>
              <a:t>Για παράδειγμα, ο Πίνδαρος ενδιαφέρθηκε πολύ για το υλικό του Κύκλου και ίσως εξαρτιόταν ως πηγή από τα ποιήματα που γνωρίζουμε ότι ανήκουν στον Επικό Κύκλο.</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270</a:t>
            </a:fld>
            <a:endParaRPr/>
          </a:p>
        </p:txBody>
      </p:sp>
    </p:spTree>
    <p:extLst>
      <p:ext uri="{BB962C8B-B14F-4D97-AF65-F5344CB8AC3E}">
        <p14:creationId xmlns:p14="http://schemas.microsoft.com/office/powerpoint/2010/main" val="128197244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Το ανέκδοτο του </a:t>
            </a:r>
            <a:r>
              <a:rPr lang="el-GR" dirty="0" err="1">
                <a:latin typeface="Constantia" panose="02030602050306030303" pitchFamily="18" charset="0"/>
              </a:rPr>
              <a:t>Αθήναιου</a:t>
            </a:r>
            <a:r>
              <a:rPr lang="el-GR" dirty="0">
                <a:latin typeface="Constantia" panose="02030602050306030303" pitchFamily="18" charset="0"/>
              </a:rPr>
              <a:t> ότι ο Σοφοκλής ευχαριστιόταν να χρησιμοποιεί τον Επικό Κύκλο σαν πηγή υλικού, οποιαδήποτε και αν είναι η αλήθεια σε αυτό, υπογραμμίζει το γεγονός ότι η Αθηναϊκή τραγωδία αντιπροσωπεύει μια ένδοξη εκδήλωση της Κύκλιας παράδοσης. </a:t>
            </a:r>
          </a:p>
          <a:p>
            <a:pPr marL="88900" indent="0">
              <a:buNone/>
            </a:pPr>
            <a:endParaRPr lang="el-GR"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271</a:t>
            </a:fld>
            <a:endParaRPr/>
          </a:p>
        </p:txBody>
      </p:sp>
    </p:spTree>
    <p:extLst>
      <p:ext uri="{BB962C8B-B14F-4D97-AF65-F5344CB8AC3E}">
        <p14:creationId xmlns:p14="http://schemas.microsoft.com/office/powerpoint/2010/main" val="157815085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Ο Επικός κύκλος σίγουρα αποτέλεσε μία από τις πηγές της </a:t>
            </a:r>
            <a:r>
              <a:rPr lang="el-GR" dirty="0" err="1">
                <a:latin typeface="Constantia" panose="02030602050306030303" pitchFamily="18" charset="0"/>
              </a:rPr>
              <a:t>Αινειάδος</a:t>
            </a:r>
            <a:r>
              <a:rPr lang="el-GR" dirty="0">
                <a:latin typeface="Constantia" panose="02030602050306030303" pitchFamily="18" charset="0"/>
              </a:rPr>
              <a:t> του Βιργιλίου και όχι απλά για την αξιομνημόνευτη αφήγηση της πτώσης της Τροίας στο 2</a:t>
            </a:r>
            <a:r>
              <a:rPr lang="el-GR" baseline="30000" dirty="0">
                <a:latin typeface="Constantia" panose="02030602050306030303" pitchFamily="18" charset="0"/>
              </a:rPr>
              <a:t>ο</a:t>
            </a:r>
            <a:r>
              <a:rPr lang="el-GR" dirty="0">
                <a:latin typeface="Constantia" panose="02030602050306030303" pitchFamily="18" charset="0"/>
              </a:rPr>
              <a:t> βιβλίο ( </a:t>
            </a:r>
            <a:r>
              <a:rPr lang="en-US" dirty="0" err="1">
                <a:latin typeface="Constantia" panose="02030602050306030303" pitchFamily="18" charset="0"/>
              </a:rPr>
              <a:t>Kopff</a:t>
            </a:r>
            <a:r>
              <a:rPr lang="el-GR" dirty="0">
                <a:latin typeface="Constantia" panose="02030602050306030303" pitchFamily="18" charset="0"/>
              </a:rPr>
              <a:t> 1981).</a:t>
            </a:r>
          </a:p>
          <a:p>
            <a:r>
              <a:rPr lang="el-GR" dirty="0">
                <a:latin typeface="Constantia" panose="02030602050306030303" pitchFamily="18" charset="0"/>
              </a:rPr>
              <a:t>ο Κύκλος επίσης φαίνεται να είναι μια σημαντική πηγή για την αφήγηση των γεγονότων μετά την </a:t>
            </a:r>
            <a:r>
              <a:rPr lang="el-GR" dirty="0" err="1">
                <a:latin typeface="Constantia" panose="02030602050306030303" pitchFamily="18" charset="0"/>
              </a:rPr>
              <a:t>Ι</a:t>
            </a:r>
            <a:r>
              <a:rPr lang="el-GR" i="1" dirty="0" err="1">
                <a:latin typeface="Constantia" panose="02030602050306030303" pitchFamily="18" charset="0"/>
              </a:rPr>
              <a:t>λιάδα</a:t>
            </a:r>
            <a:r>
              <a:rPr lang="el-GR" i="1" dirty="0">
                <a:latin typeface="Constantia" panose="02030602050306030303" pitchFamily="18" charset="0"/>
              </a:rPr>
              <a:t> </a:t>
            </a:r>
            <a:r>
              <a:rPr lang="el-GR" dirty="0">
                <a:latin typeface="Constantia" panose="02030602050306030303" pitchFamily="18" charset="0"/>
              </a:rPr>
              <a:t>στον Τρωικό πόλεμο από τον </a:t>
            </a:r>
            <a:r>
              <a:rPr lang="el-GR" dirty="0" err="1">
                <a:latin typeface="Constantia" panose="02030602050306030303" pitchFamily="18" charset="0"/>
              </a:rPr>
              <a:t>Κόιντο</a:t>
            </a:r>
            <a:r>
              <a:rPr lang="el-GR" dirty="0">
                <a:latin typeface="Constantia" panose="02030602050306030303" pitchFamily="18" charset="0"/>
              </a:rPr>
              <a:t> Σμυρναίο.</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272</a:t>
            </a:fld>
            <a:endParaRPr/>
          </a:p>
        </p:txBody>
      </p:sp>
    </p:spTree>
    <p:extLst>
      <p:ext uri="{BB962C8B-B14F-4D97-AF65-F5344CB8AC3E}">
        <p14:creationId xmlns:p14="http://schemas.microsoft.com/office/powerpoint/2010/main" val="193527848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Αυτοί οι συγγραφείς ήταν δημιουργικοί και εφευρετικοί, αλλά είναι σαφές ότι αναπαρήγαγαν παραδοσιακές ιστορίες. Το παραδοσιακό υπόβαθρο σε άλλους μεταγενέστερους συγγραφείς είναι πολύ πιο δύσκολο να εξακριβωθεί.</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273</a:t>
            </a:fld>
            <a:endParaRPr/>
          </a:p>
        </p:txBody>
      </p:sp>
    </p:spTree>
    <p:extLst>
      <p:ext uri="{BB962C8B-B14F-4D97-AF65-F5344CB8AC3E}">
        <p14:creationId xmlns:p14="http://schemas.microsoft.com/office/powerpoint/2010/main" val="326468460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Ο </a:t>
            </a:r>
            <a:r>
              <a:rPr lang="el-GR" sz="2000" dirty="0" err="1">
                <a:latin typeface="Constantia" panose="02030602050306030303" pitchFamily="18" charset="0"/>
              </a:rPr>
              <a:t>Φιλόστρατος</a:t>
            </a:r>
            <a:r>
              <a:rPr lang="el-GR" sz="2000" dirty="0">
                <a:latin typeface="Constantia" panose="02030602050306030303" pitchFamily="18" charset="0"/>
              </a:rPr>
              <a:t> (συγγραφέας του </a:t>
            </a:r>
            <a:r>
              <a:rPr lang="el-GR" sz="2000" i="1" dirty="0">
                <a:latin typeface="Constantia" panose="02030602050306030303" pitchFamily="18" charset="0"/>
              </a:rPr>
              <a:t>Ηρωικού</a:t>
            </a:r>
            <a:r>
              <a:rPr lang="el-GR" sz="2000" dirty="0">
                <a:latin typeface="Constantia" panose="02030602050306030303" pitchFamily="18" charset="0"/>
              </a:rPr>
              <a:t>) και </a:t>
            </a:r>
            <a:r>
              <a:rPr lang="en-US" sz="2000" dirty="0">
                <a:latin typeface="Constantia" panose="02030602050306030303" pitchFamily="18" charset="0"/>
              </a:rPr>
              <a:t>o</a:t>
            </a:r>
            <a:r>
              <a:rPr lang="el-GR" sz="2000" dirty="0">
                <a:latin typeface="Constantia" panose="02030602050306030303" pitchFamily="18" charset="0"/>
              </a:rPr>
              <a:t> </a:t>
            </a:r>
            <a:r>
              <a:rPr lang="el-GR" sz="2000" dirty="0" err="1">
                <a:latin typeface="Constantia" panose="02030602050306030303" pitchFamily="18" charset="0"/>
              </a:rPr>
              <a:t>Δίκτυς</a:t>
            </a:r>
            <a:r>
              <a:rPr lang="el-GR" sz="2000" dirty="0">
                <a:latin typeface="Constantia" panose="02030602050306030303" pitchFamily="18" charset="0"/>
              </a:rPr>
              <a:t>/ Δάρης είναι '</a:t>
            </a:r>
            <a:r>
              <a:rPr lang="el-GR" sz="2000" dirty="0" err="1">
                <a:latin typeface="Constantia" panose="02030602050306030303" pitchFamily="18" charset="0"/>
              </a:rPr>
              <a:t>αντι</a:t>
            </a:r>
            <a:r>
              <a:rPr lang="el-GR" sz="2000" dirty="0">
                <a:latin typeface="Constantia" panose="02030602050306030303" pitchFamily="18" charset="0"/>
              </a:rPr>
              <a:t>-ομηρικοί' συγγραφείς που σκοπεύουν να δώσουν μια ρεαλιστική, «σωστή» οπτική του πολέμου, και σαν αποτέλεσμα το έργο τους είναι αυτοσυνείδητα εκλεπτυσμένο, πληθωρικά εφευρετικό και διεστραμμένα ιδιοσυγκρασιακό.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274</a:t>
            </a:fld>
            <a:endParaRPr/>
          </a:p>
        </p:txBody>
      </p:sp>
    </p:spTree>
    <p:extLst>
      <p:ext uri="{BB962C8B-B14F-4D97-AF65-F5344CB8AC3E}">
        <p14:creationId xmlns:p14="http://schemas.microsoft.com/office/powerpoint/2010/main" val="417129746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endParaRPr lang="el-GR" sz="1800" dirty="0">
              <a:latin typeface="Constantia" panose="02030602050306030303" pitchFamily="18" charset="0"/>
            </a:endParaRPr>
          </a:p>
          <a:p>
            <a:pPr lvl="0"/>
            <a:r>
              <a:rPr lang="el-GR" sz="1800" dirty="0">
                <a:latin typeface="Constantia" panose="02030602050306030303" pitchFamily="18" charset="0"/>
              </a:rPr>
              <a:t>Παρ' όλα αυτά προφανώς χρησιμοποιούν τον Επικό Κύκλο σε αυτή την προσπάθεια και συχνά τα έργα τους μπορούν να ερευνηθούν για πιθανό παραδοσιακό υλικό.  </a:t>
            </a:r>
          </a:p>
          <a:p>
            <a:r>
              <a:rPr lang="el-GR" sz="1800" dirty="0">
                <a:latin typeface="Constantia" panose="02030602050306030303" pitchFamily="18" charset="0"/>
              </a:rPr>
              <a:t>Φυσικά, πρέπει να υπάρχει προσοχή όταν τα χρησιμοποιούμε. Το ίδιο μπορεί να λεχθεί και για τον στίχο του </a:t>
            </a:r>
            <a:r>
              <a:rPr lang="el-GR" sz="1800" dirty="0" err="1">
                <a:latin typeface="Constantia" panose="02030602050306030303" pitchFamily="18" charset="0"/>
              </a:rPr>
              <a:t>Λυκόφρωνα</a:t>
            </a:r>
            <a:r>
              <a:rPr lang="el-GR" sz="1800" dirty="0">
                <a:latin typeface="Constantia" panose="02030602050306030303" pitchFamily="18" charset="0"/>
              </a:rPr>
              <a:t> και του </a:t>
            </a:r>
            <a:r>
              <a:rPr lang="el-GR" sz="1800" dirty="0" err="1">
                <a:latin typeface="Constantia" panose="02030602050306030303" pitchFamily="18" charset="0"/>
              </a:rPr>
              <a:t>Τζέτζη</a:t>
            </a:r>
            <a:r>
              <a:rPr lang="el-GR" sz="1800" dirty="0">
                <a:latin typeface="Constantia" panose="02030602050306030303" pitchFamily="18" charset="0"/>
              </a:rPr>
              <a:t> για τον Τρωικό Πόλεμο που φαίνεται να περιέχει πολύ ύστερο και ασαφές υλικό.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275</a:t>
            </a:fld>
            <a:endParaRPr/>
          </a:p>
        </p:txBody>
      </p:sp>
    </p:spTree>
    <p:extLst>
      <p:ext uri="{BB962C8B-B14F-4D97-AF65-F5344CB8AC3E}">
        <p14:creationId xmlns:p14="http://schemas.microsoft.com/office/powerpoint/2010/main" val="255325675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Όπως έχουμε δει ήδη σε αυτό το κεφάλαιο πιο άμεση απόδειξη για τα έπη του Επικού Κύκλου προέρχεται από μελετητές που έζησαν τους αιώνες μετά την συγγραφή τους και παρέχουν σε εμάς με πολλές χρήσιμές μαρτυρίες</a:t>
            </a:r>
          </a:p>
          <a:p>
            <a:r>
              <a:rPr lang="el-GR" dirty="0">
                <a:latin typeface="Constantia" panose="02030602050306030303" pitchFamily="18" charset="0"/>
              </a:rPr>
              <a:t>Η τέχνη, από την άλλη μεριά συνεχίζει να παρέχει πληροφορίες για τον </a:t>
            </a:r>
            <a:r>
              <a:rPr lang="en-US" dirty="0">
                <a:latin typeface="Constantia" panose="02030602050306030303" pitchFamily="18" charset="0"/>
              </a:rPr>
              <a:t>T</a:t>
            </a:r>
            <a:r>
              <a:rPr lang="el-GR" dirty="0" err="1">
                <a:latin typeface="Constantia" panose="02030602050306030303" pitchFamily="18" charset="0"/>
              </a:rPr>
              <a:t>ρωικό</a:t>
            </a:r>
            <a:r>
              <a:rPr lang="el-GR" dirty="0">
                <a:latin typeface="Constantia" panose="02030602050306030303" pitchFamily="18" charset="0"/>
              </a:rPr>
              <a:t> πόλεμο κατά την διάρκεια της αρχαιότητας</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276</a:t>
            </a:fld>
            <a:endParaRPr/>
          </a:p>
        </p:txBody>
      </p:sp>
    </p:spTree>
    <p:extLst>
      <p:ext uri="{BB962C8B-B14F-4D97-AF65-F5344CB8AC3E}">
        <p14:creationId xmlns:p14="http://schemas.microsoft.com/office/powerpoint/2010/main" val="333120668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Ο Ομηρικός </a:t>
            </a:r>
            <a:r>
              <a:rPr lang="el-GR" sz="1800" dirty="0" err="1">
                <a:latin typeface="Constantia" panose="02030602050306030303" pitchFamily="18" charset="0"/>
              </a:rPr>
              <a:t>μεγαρικός</a:t>
            </a:r>
            <a:r>
              <a:rPr lang="el-GR" sz="1800" dirty="0">
                <a:latin typeface="Constantia" panose="02030602050306030303" pitchFamily="18" charset="0"/>
              </a:rPr>
              <a:t> </a:t>
            </a:r>
            <a:r>
              <a:rPr lang="el-GR" sz="1800" dirty="0" err="1">
                <a:latin typeface="Constantia" panose="02030602050306030303" pitchFamily="18" charset="0"/>
              </a:rPr>
              <a:t>σκύφος</a:t>
            </a:r>
            <a:r>
              <a:rPr lang="el-GR" sz="1800" dirty="0">
                <a:latin typeface="Constantia" panose="02030602050306030303" pitchFamily="18" charset="0"/>
              </a:rPr>
              <a:t> και τα </a:t>
            </a:r>
            <a:r>
              <a:rPr lang="el-GR" sz="1800" dirty="0" err="1">
                <a:latin typeface="Constantia" panose="02030602050306030303" pitchFamily="18" charset="0"/>
              </a:rPr>
              <a:t>Ιλιαδικά</a:t>
            </a:r>
            <a:r>
              <a:rPr lang="el-GR" sz="1800" dirty="0">
                <a:latin typeface="Constantia" panose="02030602050306030303" pitchFamily="18" charset="0"/>
              </a:rPr>
              <a:t> τραπέζια θέλουν ιδιαίτερη προσοχή</a:t>
            </a:r>
            <a:r>
              <a:rPr lang="en-US" sz="1800" dirty="0">
                <a:latin typeface="Constantia" panose="02030602050306030303" pitchFamily="18" charset="0"/>
              </a:rPr>
              <a:t>.</a:t>
            </a:r>
            <a:r>
              <a:rPr lang="el-GR" sz="1800" dirty="0">
                <a:latin typeface="Constantia" panose="02030602050306030303" pitchFamily="18" charset="0"/>
              </a:rPr>
              <a:t> γιατί ίσως αντιπροσωπεύουν τον Επικό Κύκλο. </a:t>
            </a:r>
          </a:p>
          <a:p>
            <a:pPr lvl="0"/>
            <a:r>
              <a:rPr lang="el-GR" sz="1800" dirty="0">
                <a:latin typeface="Constantia" panose="02030602050306030303" pitchFamily="18" charset="0"/>
              </a:rPr>
              <a:t>Ίσως ήταν μέρος μιας παράδοσης εικονογραφημένων κειμένων του Επικού Κύκλου ή μια παράδοση έργων τέχνης που παρουσίαζε το υλικό του Επικού κύκλου.</a:t>
            </a:r>
          </a:p>
          <a:p>
            <a:r>
              <a:rPr lang="el-GR" sz="1800" dirty="0">
                <a:latin typeface="Constantia" panose="02030602050306030303" pitchFamily="18" charset="0"/>
              </a:rPr>
              <a:t>Υπάρχουν κάποιες περίεργες πτυχές σχετικά με το περιεχόμενό τους και πρέπει να είμαστε προσεκτικοί ως προς της χρήση των αποδεικτικών στοιχείων  που παρέχουν</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277</a:t>
            </a:fld>
            <a:endParaRPr/>
          </a:p>
        </p:txBody>
      </p:sp>
    </p:spTree>
    <p:extLst>
      <p:ext uri="{BB962C8B-B14F-4D97-AF65-F5344CB8AC3E}">
        <p14:creationId xmlns:p14="http://schemas.microsoft.com/office/powerpoint/2010/main" val="398329729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491004" y="13513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Εντούτοις, είναι δικαιολογημένο να πιστεύουμε ότι η τέχνη και η λογοτεχνία καθ' όλη την αρχαιότητα, μπορεί να περιέχουν κάποιο προ-ομηρικό μύθο.</a:t>
            </a:r>
          </a:p>
          <a:p>
            <a:pPr lvl="0"/>
            <a:r>
              <a:rPr lang="el-GR" dirty="0">
                <a:latin typeface="Constantia" panose="02030602050306030303" pitchFamily="18" charset="0"/>
              </a:rPr>
              <a:t>Ποια είναι παραδοσιακά και πόσα είναι εφευρεμένα είναι η ερώτηση που απασχολεί κάθε μελετητή. </a:t>
            </a:r>
          </a:p>
          <a:p>
            <a:r>
              <a:rPr lang="el-GR" dirty="0">
                <a:latin typeface="Constantia" panose="02030602050306030303" pitchFamily="18" charset="0"/>
              </a:rPr>
              <a:t>Ποια είναι η επιρροή της Ομηρικής ποίησης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278</a:t>
            </a:fld>
            <a:endParaRPr/>
          </a:p>
        </p:txBody>
      </p:sp>
    </p:spTree>
    <p:extLst>
      <p:ext uri="{BB962C8B-B14F-4D97-AF65-F5344CB8AC3E}">
        <p14:creationId xmlns:p14="http://schemas.microsoft.com/office/powerpoint/2010/main" val="408688582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Η ενδεχόμενη τελική κυριαρχία των Ομηρικών επών οδήγησε πολλούς να πιστεύουν ότι οι Κυκλικές συνθέσεις βασίστηκαν στην </a:t>
            </a:r>
            <a:r>
              <a:rPr lang="el-GR" i="1" dirty="0" err="1">
                <a:latin typeface="Constantia" panose="02030602050306030303" pitchFamily="18" charset="0"/>
              </a:rPr>
              <a:t>Ιλιάδα</a:t>
            </a:r>
            <a:r>
              <a:rPr lang="el-GR" dirty="0">
                <a:latin typeface="Constantia" panose="02030602050306030303" pitchFamily="18" charset="0"/>
              </a:rPr>
              <a:t> και την </a:t>
            </a:r>
            <a:r>
              <a:rPr lang="el-GR" i="1" dirty="0">
                <a:latin typeface="Constantia" panose="02030602050306030303" pitchFamily="18" charset="0"/>
              </a:rPr>
              <a:t>Οδύσσεια</a:t>
            </a:r>
            <a:r>
              <a:rPr lang="el-GR" dirty="0">
                <a:latin typeface="Constantia" panose="02030602050306030303" pitchFamily="18" charset="0"/>
              </a:rPr>
              <a:t> και όχι σε παραδόσεις που φτάνουν στην προ-Ομηρική εποχή. </a:t>
            </a:r>
          </a:p>
          <a:p>
            <a:pPr lvl="0"/>
            <a:endParaRPr lang="el-GR" sz="1800" b="1"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279</a:t>
            </a:fld>
            <a:endParaRPr/>
          </a:p>
        </p:txBody>
      </p:sp>
    </p:spTree>
    <p:extLst>
      <p:ext uri="{BB962C8B-B14F-4D97-AF65-F5344CB8AC3E}">
        <p14:creationId xmlns:p14="http://schemas.microsoft.com/office/powerpoint/2010/main" val="4270816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Αφηγήσεις του μύθου του Τρωικού Πολέμου σε διαφορετικά είδη στίχων πλην του δακτυλικού </a:t>
            </a:r>
            <a:r>
              <a:rPr lang="el-GR" sz="2000" dirty="0" err="1">
                <a:latin typeface="Constantia" panose="02030602050306030303" pitchFamily="18" charset="0"/>
              </a:rPr>
              <a:t>εξαμέτρου</a:t>
            </a:r>
            <a:r>
              <a:rPr lang="el-GR" sz="2000" dirty="0">
                <a:latin typeface="Constantia" panose="02030602050306030303" pitchFamily="18" charset="0"/>
              </a:rPr>
              <a:t> πρέπει να υπήρχαν ταυτόχρονα με πιο ερασιτεχνικές και δίχως μέτρο αποδόσεις και καλλιτεχνικές παραστάσεις</a:t>
            </a:r>
            <a:endParaRPr lang="en-US" sz="2000" dirty="0">
              <a:latin typeface="Constantia" panose="02030602050306030303" pitchFamily="18" charset="0"/>
            </a:endParaRPr>
          </a:p>
          <a:p>
            <a:r>
              <a:rPr lang="el-GR" sz="2000" dirty="0">
                <a:latin typeface="Constantia" panose="02030602050306030303" pitchFamily="18" charset="0"/>
              </a:rPr>
              <a:t>με όλα αυτά τα μέσα να βρίσκονται σε διαρκή αλληλεπίδραση με σύγχρονες παραδοσιακές αφηγήσεις.</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48640519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algn="ctr"/>
            <a:r>
              <a:rPr lang="el-GR" dirty="0">
                <a:effectLst>
                  <a:outerShdw blurRad="38100" dist="38100" dir="2700000" algn="tl">
                    <a:srgbClr val="000000">
                      <a:alpha val="43137"/>
                    </a:srgbClr>
                  </a:outerShdw>
                </a:effectLst>
                <a:latin typeface="Constantia" panose="02030602050306030303" pitchFamily="18" charset="0"/>
              </a:rPr>
              <a:t>Μεταγενέστερες εκδηλώσεις</a:t>
            </a: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Στη συνέχεια διερευνά το ζήτημα της Ομηρικής επιρροής που αναφέρθηκε παραπάνω και έπειτα περνάει στη σχέση του Επικού Κύκλου με τα Ομηρικά έπη στο κεφάλαιο 3.</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280</a:t>
            </a:fld>
            <a:endParaRPr/>
          </a:p>
        </p:txBody>
      </p:sp>
    </p:spTree>
    <p:extLst>
      <p:ext uri="{BB962C8B-B14F-4D97-AF65-F5344CB8AC3E}">
        <p14:creationId xmlns:p14="http://schemas.microsoft.com/office/powerpoint/2010/main" val="225027390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281</a:t>
            </a:fld>
            <a:endParaRPr/>
          </a:p>
        </p:txBody>
      </p:sp>
      <p:sp>
        <p:nvSpPr>
          <p:cNvPr id="259" name="Google Shape;259;p35"/>
          <p:cNvSpPr txBox="1">
            <a:spLocks noGrp="1"/>
          </p:cNvSpPr>
          <p:nvPr>
            <p:ph type="ctrTitle" idx="4294967295"/>
          </p:nvPr>
        </p:nvSpPr>
        <p:spPr>
          <a:xfrm>
            <a:off x="1383748" y="838529"/>
            <a:ext cx="3234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sz="2600" dirty="0">
                <a:latin typeface="Constantia" panose="02030602050306030303" pitchFamily="18" charset="0"/>
              </a:rPr>
              <a:t>Σας ευχαριστώ για την προσοχή σας!</a:t>
            </a:r>
            <a:endParaRPr sz="2600" dirty="0">
              <a:latin typeface="Constantia" panose="02030602050306030303" pitchFamily="18" charset="0"/>
            </a:endParaRPr>
          </a:p>
        </p:txBody>
      </p:sp>
      <p:pic>
        <p:nvPicPr>
          <p:cNvPr id="1026" name="Picture 2" descr="Image result for τρωικός πολεμος">
            <a:extLst>
              <a:ext uri="{FF2B5EF4-FFF2-40B4-BE49-F238E27FC236}">
                <a16:creationId xmlns:a16="http://schemas.microsoft.com/office/drawing/2014/main" xmlns="" id="{F2FDDC8C-536A-400E-B975-3C0470AE1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021" y="708269"/>
            <a:ext cx="3889084" cy="15826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extLst>
              <a:ext uri="{FF2B5EF4-FFF2-40B4-BE49-F238E27FC236}">
                <a16:creationId xmlns:a16="http://schemas.microsoft.com/office/drawing/2014/main" xmlns="" id="{4B62D5F3-05AE-4161-9527-D6E5774F12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75" y="2290910"/>
            <a:ext cx="2912246" cy="22011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Η πρόζα των Ομηρικών αφηγήσεων ήταν οπωσδήποτε ο εξάμετρος στίχος </a:t>
            </a:r>
          </a:p>
          <a:p>
            <a:r>
              <a:rPr lang="el-GR" sz="1800" dirty="0">
                <a:latin typeface="Constantia" panose="02030602050306030303" pitchFamily="18" charset="0"/>
              </a:rPr>
              <a:t>Αν και τα αποδεικτικά στοιχεία για τις προφορικές παραδόσεις προφανώς δεν επιβιώνουν</a:t>
            </a:r>
          </a:p>
          <a:p>
            <a:r>
              <a:rPr lang="el-GR" sz="1800" dirty="0">
                <a:latin typeface="Constantia" panose="02030602050306030303" pitchFamily="18" charset="0"/>
              </a:rPr>
              <a:t>θα ήταν ανόητο να αμφιβάλλουμε ότι υπήρχε μια πολύπλευρη, διαδεδομένη παράδοση του Τρωικού πολέμου στην Αρχαϊκή Εποχή</a:t>
            </a:r>
          </a:p>
          <a:p>
            <a:r>
              <a:rPr lang="el-GR" sz="1800" dirty="0">
                <a:latin typeface="Constantia" panose="02030602050306030303" pitchFamily="18" charset="0"/>
              </a:rPr>
              <a:t>ξεπερνούσε τα όρια του είδους, των μέσων, της λειτουργίας, της τάξης και του φύλου</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282740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2" name="Google Shape;72;p14"/>
          <p:cNvSpPr txBox="1">
            <a:spLocks noGrp="1"/>
          </p:cNvSpPr>
          <p:nvPr>
            <p:ph type="ctrTitle" idx="4294967295"/>
          </p:nvPr>
        </p:nvSpPr>
        <p:spPr>
          <a:xfrm>
            <a:off x="1544700" y="726392"/>
            <a:ext cx="3234300" cy="586048"/>
          </a:xfrm>
          <a:prstGeom prst="rect">
            <a:avLst/>
          </a:prstGeom>
        </p:spPr>
        <p:txBody>
          <a:bodyPr spcFirstLastPara="1" wrap="square" lIns="91425" tIns="91425" rIns="91425" bIns="91425" anchor="b" anchorCtr="0">
            <a:noAutofit/>
          </a:bodyPr>
          <a:lstStyle/>
          <a:p>
            <a:pPr lvl="0"/>
            <a:r>
              <a:rPr lang="en-US" sz="1600" dirty="0">
                <a:latin typeface="Constantia" panose="02030602050306030303" pitchFamily="18" charset="0"/>
              </a:rPr>
              <a:t>Introduction - </a:t>
            </a:r>
            <a:r>
              <a:rPr lang="el-GR" sz="1600" dirty="0">
                <a:latin typeface="Constantia" panose="02030602050306030303" pitchFamily="18" charset="0"/>
              </a:rPr>
              <a:t>Εισαγωγή</a:t>
            </a:r>
            <a:endParaRPr sz="1600" dirty="0"/>
          </a:p>
        </p:txBody>
      </p:sp>
      <p:sp>
        <p:nvSpPr>
          <p:cNvPr id="73" name="Google Shape;73;p14"/>
          <p:cNvSpPr txBox="1">
            <a:spLocks noGrp="1"/>
          </p:cNvSpPr>
          <p:nvPr>
            <p:ph type="subTitle" idx="4294967295"/>
          </p:nvPr>
        </p:nvSpPr>
        <p:spPr>
          <a:xfrm>
            <a:off x="1544700" y="1312440"/>
            <a:ext cx="3685326" cy="2785986"/>
          </a:xfrm>
          <a:prstGeom prst="rect">
            <a:avLst/>
          </a:prstGeom>
        </p:spPr>
        <p:txBody>
          <a:bodyPr spcFirstLastPara="1" wrap="square" lIns="91425" tIns="91425" rIns="91425" bIns="91425" anchor="t" anchorCtr="0">
            <a:noAutofit/>
          </a:bodyPr>
          <a:lstStyle/>
          <a:p>
            <a:r>
              <a:rPr lang="el-GR" sz="1600" dirty="0">
                <a:latin typeface="Constantia" panose="02030602050306030303" pitchFamily="18" charset="0"/>
              </a:rPr>
              <a:t>Στην πραγματικότητα, ο Επικός Κύκλος είναι ακόμα πιο αντιπροσωπευτικός της παράδοσης του Τρωικού Πολέμου από ότι τα Ομηρικά ποιήματα. </a:t>
            </a:r>
          </a:p>
          <a:p>
            <a:r>
              <a:rPr lang="el-GR" sz="1600" dirty="0">
                <a:latin typeface="Constantia" panose="02030602050306030303" pitchFamily="18" charset="0"/>
              </a:rPr>
              <a:t>Αν η παράδοση του Τρωικού Πολέμου ήταν δέντρο,</a:t>
            </a:r>
            <a:r>
              <a:rPr lang="en-US" sz="1600" dirty="0">
                <a:latin typeface="Constantia" panose="02030602050306030303" pitchFamily="18" charset="0"/>
              </a:rPr>
              <a:t> </a:t>
            </a:r>
            <a:r>
              <a:rPr lang="el-GR" sz="1600" dirty="0">
                <a:latin typeface="Constantia" panose="02030602050306030303" pitchFamily="18" charset="0"/>
              </a:rPr>
              <a:t>η </a:t>
            </a:r>
            <a:r>
              <a:rPr lang="el-GR" sz="1600" i="1" dirty="0" err="1">
                <a:latin typeface="Constantia" panose="02030602050306030303" pitchFamily="18" charset="0"/>
              </a:rPr>
              <a:t>Ιλιάδα</a:t>
            </a:r>
            <a:r>
              <a:rPr lang="el-GR" sz="1600" dirty="0">
                <a:latin typeface="Constantia" panose="02030602050306030303" pitchFamily="18" charset="0"/>
              </a:rPr>
              <a:t> και η </a:t>
            </a:r>
            <a:r>
              <a:rPr lang="el-GR" sz="1600" i="1" dirty="0">
                <a:latin typeface="Constantia" panose="02030602050306030303" pitchFamily="18" charset="0"/>
              </a:rPr>
              <a:t>Οδύσσεια</a:t>
            </a:r>
            <a:r>
              <a:rPr lang="el-GR" sz="1600" dirty="0">
                <a:latin typeface="Constantia" panose="02030602050306030303" pitchFamily="18" charset="0"/>
              </a:rPr>
              <a:t> θα ήταν δύο μικρά παρακλάδια, ενώ τα ποιήματα του Κύκλου θα αποτελούσαν τον κορμό</a:t>
            </a:r>
          </a:p>
          <a:p>
            <a:pPr marL="0" lvl="0" indent="0" algn="l" rtl="0">
              <a:spcBef>
                <a:spcPts val="600"/>
              </a:spcBef>
              <a:spcAft>
                <a:spcPts val="0"/>
              </a:spcAft>
              <a:buNone/>
            </a:pPr>
            <a:endParaRPr sz="1600" b="1" dirty="0"/>
          </a:p>
        </p:txBody>
      </p:sp>
      <p:sp>
        <p:nvSpPr>
          <p:cNvPr id="74" name="Google Shape;74;p1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028" name="Picture 4" descr="Related image">
            <a:extLst>
              <a:ext uri="{FF2B5EF4-FFF2-40B4-BE49-F238E27FC236}">
                <a16:creationId xmlns:a16="http://schemas.microsoft.com/office/drawing/2014/main" xmlns="" id="{2B19ACBD-D86A-4DA1-A3CF-F9F2A1465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0" y="1692383"/>
            <a:ext cx="2720411" cy="1758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5"/>
            <a:ext cx="3605485" cy="2460516"/>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Σε αυτό το βιβλίο ερευνάται η σχέση μεταξύ του επικού κύκλου και των ομηρικών ποιημάτων εντός του πλαισίου της μεγαλύτερης μυθολογικής παράδοσης του Τρωικού Πολέμου.</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7172" name="Picture 4" descr="Image result for the tradition of trojan war">
            <a:extLst>
              <a:ext uri="{FF2B5EF4-FFF2-40B4-BE49-F238E27FC236}">
                <a16:creationId xmlns:a16="http://schemas.microsoft.com/office/drawing/2014/main" xmlns="" id="{D13B226B-D217-4A67-988B-A4634E1EA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694" y="1678850"/>
            <a:ext cx="1391495"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005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Ο </a:t>
            </a:r>
            <a:r>
              <a:rPr lang="en-US" sz="2000" dirty="0">
                <a:latin typeface="Constantia" panose="02030602050306030303" pitchFamily="18" charset="0"/>
              </a:rPr>
              <a:t>Gregory Nagy</a:t>
            </a:r>
            <a:r>
              <a:rPr lang="el-GR" sz="2000" dirty="0">
                <a:latin typeface="Constantia" panose="02030602050306030303" pitchFamily="18" charset="0"/>
              </a:rPr>
              <a:t> (1996</a:t>
            </a:r>
            <a:r>
              <a:rPr lang="en-US" sz="2000" dirty="0">
                <a:latin typeface="Constantia" panose="02030602050306030303" pitchFamily="18" charset="0"/>
              </a:rPr>
              <a:t>a</a:t>
            </a:r>
            <a:r>
              <a:rPr lang="el-GR" sz="2000" dirty="0">
                <a:latin typeface="Constantia" panose="02030602050306030303" pitchFamily="18" charset="0"/>
              </a:rPr>
              <a:t>: 109-111) έχει επιχειρηματολογήσει πειστικά υπέρ μιας μακροχρόνιας παράδοσης εκτέλεσης και παράστασης των επών και κάτι αντίστοιχο μπορεί να υποπτευθεί και για τα ποιήματα του Επικού Κύκλου.</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1296516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Δεν είναι απίθανο κατά την Αρχαϊκή Εποχή ρευστές αλλά συνάμα με κάποια είδους συνοχή, εκτελέσεις παραδοσιακού χαρακτήρα να δημιουργούσαν και να </a:t>
            </a:r>
            <a:r>
              <a:rPr lang="el-GR" sz="2000" dirty="0" err="1">
                <a:latin typeface="Constantia" panose="02030602050306030303" pitchFamily="18" charset="0"/>
              </a:rPr>
              <a:t>ανα</a:t>
            </a:r>
            <a:r>
              <a:rPr lang="el-GR" sz="2000" dirty="0">
                <a:latin typeface="Constantia" panose="02030602050306030303" pitchFamily="18" charset="0"/>
              </a:rPr>
              <a:t>-δημιουργούσαν αυτοτελή ποιήματα σχετικά με τον Τρωικό Πόλεμο</a:t>
            </a:r>
            <a:endParaRPr lang="en-US" sz="2000" dirty="0">
              <a:latin typeface="Constantia" panose="02030602050306030303" pitchFamily="18" charset="0"/>
            </a:endParaRPr>
          </a:p>
          <a:p>
            <a:r>
              <a:rPr lang="el-GR" sz="2000" dirty="0">
                <a:latin typeface="Constantia" panose="02030602050306030303" pitchFamily="18" charset="0"/>
              </a:rPr>
              <a:t>συμπεριλαμβάνοντας τα Ομηρικά έπη και τα ποιήματα του Επικού Κύκλου</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477328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Σίγουρα τα ποιήματα του </a:t>
            </a:r>
            <a:r>
              <a:rPr lang="en-US" dirty="0">
                <a:latin typeface="Constantia" panose="02030602050306030303" pitchFamily="18" charset="0"/>
              </a:rPr>
              <a:t>O</a:t>
            </a:r>
            <a:r>
              <a:rPr lang="el-GR" dirty="0" err="1">
                <a:latin typeface="Constantia" panose="02030602050306030303" pitchFamily="18" charset="0"/>
              </a:rPr>
              <a:t>μήρου</a:t>
            </a:r>
            <a:r>
              <a:rPr lang="el-GR" dirty="0">
                <a:latin typeface="Constantia" panose="02030602050306030303" pitchFamily="18" charset="0"/>
              </a:rPr>
              <a:t> και τα ποιήματα του Επικού Κύκλου επικεντρώνονται σε διαφορετικά θέματα, έχουν διαφορετική μορφή και ύφος.</a:t>
            </a:r>
          </a:p>
          <a:p>
            <a:r>
              <a:rPr lang="el-GR" dirty="0">
                <a:latin typeface="Constantia" panose="02030602050306030303" pitchFamily="18" charset="0"/>
              </a:rPr>
              <a:t>δημιουργήθηκαν με διαφορετικούς σκοπούς στο μυαλό.</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1193481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Δεν υπάρχει κάποια προγενέστερη εκδοχή του Τρωικού Πολέμου στην οποία βασίζονται τα ομηρικά ποιήματα, σε αντίθεση με μια "μεταγενέστερη" εκδοχή του Τρωικού Πολέμου που αντιπροσωπεύει ο Επικός Κύκλος.</a:t>
            </a:r>
          </a:p>
          <a:p>
            <a:r>
              <a:rPr lang="el-GR" sz="1800" dirty="0">
                <a:latin typeface="Constantia" panose="02030602050306030303" pitchFamily="18" charset="0"/>
              </a:rPr>
              <a:t>Η βασική ιστορία του πολέμου του Τρωικού Πολέμου στην Αρχαϊκή εποχή δεν μπορεί να χωριστεί σε διαφορετικά χρονικά στρώματα στα οποία μπορούν να τοποθετηθούν μεμονωμένα έπη.</a:t>
            </a:r>
          </a:p>
          <a:p>
            <a:pPr lvl="2"/>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899289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Ο </a:t>
            </a:r>
            <a:r>
              <a:rPr lang="en-US" sz="1800" dirty="0">
                <a:latin typeface="Constantia" panose="02030602050306030303" pitchFamily="18" charset="0"/>
              </a:rPr>
              <a:t>Burgess </a:t>
            </a:r>
            <a:r>
              <a:rPr lang="el-GR" sz="1800" dirty="0">
                <a:latin typeface="Constantia" panose="02030602050306030303" pitchFamily="18" charset="0"/>
              </a:rPr>
              <a:t>υπογραμμίζει επανειλημμένα ότι η επίδραση της </a:t>
            </a:r>
            <a:r>
              <a:rPr lang="el-GR" sz="1800" i="1" dirty="0" err="1">
                <a:latin typeface="Constantia" panose="02030602050306030303" pitchFamily="18" charset="0"/>
              </a:rPr>
              <a:t>Ιλιάδας</a:t>
            </a:r>
            <a:r>
              <a:rPr lang="el-GR" sz="1800" dirty="0">
                <a:latin typeface="Constantia" panose="02030602050306030303" pitchFamily="18" charset="0"/>
              </a:rPr>
              <a:t> και της </a:t>
            </a:r>
            <a:r>
              <a:rPr lang="el-GR" sz="1800" i="1" dirty="0">
                <a:latin typeface="Constantia" panose="02030602050306030303" pitchFamily="18" charset="0"/>
              </a:rPr>
              <a:t>Οδύσσειας</a:t>
            </a:r>
            <a:r>
              <a:rPr lang="el-GR" sz="1800" dirty="0">
                <a:latin typeface="Constantia" panose="02030602050306030303" pitchFamily="18" charset="0"/>
              </a:rPr>
              <a:t> στη μυθολογική παράδοση δεν ήταν μεγάλη στην Αρχαϊκή εποχή, παρόλο που έτσι θεωρείται συνήθως.</a:t>
            </a:r>
          </a:p>
          <a:p>
            <a:r>
              <a:rPr lang="el-GR" sz="1800" dirty="0">
                <a:latin typeface="Constantia" panose="02030602050306030303" pitchFamily="18" charset="0"/>
              </a:rPr>
              <a:t>Κατά τον </a:t>
            </a:r>
            <a:r>
              <a:rPr lang="en-US" sz="1800" dirty="0">
                <a:latin typeface="Constantia" panose="02030602050306030303" pitchFamily="18" charset="0"/>
              </a:rPr>
              <a:t>Burgess</a:t>
            </a:r>
            <a:r>
              <a:rPr lang="el-GR" sz="1800" dirty="0">
                <a:latin typeface="Constantia" panose="02030602050306030303" pitchFamily="18" charset="0"/>
              </a:rPr>
              <a:t> είχε δοθεί υπερβολική έμφαση στον Όμηρο είτε ως άτομο είτε ως παράδοση με  κίνδυνο να χαθεί η εικόνα της γενικότερης μυθολογικής παράδοσης.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extLst>
      <p:ext uri="{BB962C8B-B14F-4D97-AF65-F5344CB8AC3E}">
        <p14:creationId xmlns:p14="http://schemas.microsoft.com/office/powerpoint/2010/main" val="1090082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Εκείνοι που υποστηρίζουν πως ο Όμηρος ήταν ένα μόνο άτομο, έκαναν να μοιάζει παρωχημένη η </a:t>
            </a:r>
            <a:r>
              <a:rPr lang="el-GR" sz="1800" dirty="0" err="1">
                <a:latin typeface="Constantia" panose="02030602050306030303" pitchFamily="18" charset="0"/>
              </a:rPr>
              <a:t>προϋπάρχουσα</a:t>
            </a:r>
            <a:r>
              <a:rPr lang="el-GR" sz="1800" dirty="0">
                <a:latin typeface="Constantia" panose="02030602050306030303" pitchFamily="18" charset="0"/>
              </a:rPr>
              <a:t> παράδοση κι επισκίασαν την όποια προσπάθεια αυτή να συνεχιστεί</a:t>
            </a:r>
            <a:endParaRPr lang="en-US" sz="1800" dirty="0">
              <a:latin typeface="Constantia" panose="02030602050306030303" pitchFamily="18" charset="0"/>
            </a:endParaRPr>
          </a:p>
          <a:p>
            <a:r>
              <a:rPr lang="el-GR" sz="1800" dirty="0">
                <a:latin typeface="Constantia" panose="02030602050306030303" pitchFamily="18" charset="0"/>
              </a:rPr>
              <a:t>Ακόμα και οι μελετητές, οι οποίοι υποστηρίζουν τον παραδοσιακό χαρακτήρα των Ομηρικών Επών τείνουν να  παραλαμβάνουν ολόκληρη την προγενέστερη παράδοση και να την εντάσσουν στην </a:t>
            </a:r>
            <a:r>
              <a:rPr lang="en-US" sz="1800" dirty="0">
                <a:latin typeface="Constantia" panose="02030602050306030303" pitchFamily="18" charset="0"/>
              </a:rPr>
              <a:t>O</a:t>
            </a:r>
            <a:r>
              <a:rPr lang="el-GR" sz="1800" dirty="0" err="1">
                <a:latin typeface="Constantia" panose="02030602050306030303" pitchFamily="18" charset="0"/>
              </a:rPr>
              <a:t>μηρική</a:t>
            </a:r>
            <a:r>
              <a:rPr lang="el-GR" sz="1800" dirty="0">
                <a:latin typeface="Constantia" panose="02030602050306030303" pitchFamily="18" charset="0"/>
              </a:rPr>
              <a:t> παράδοση.</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3920096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Πάντως η σύνθεση των Ομηρικών επών υπολογίζεται ότι έγινε γρήγορα η κυρίαρχη. </a:t>
            </a:r>
          </a:p>
          <a:p>
            <a:r>
              <a:rPr lang="el-GR" sz="1800" dirty="0">
                <a:latin typeface="Constantia" panose="02030602050306030303" pitchFamily="18" charset="0"/>
              </a:rPr>
              <a:t>Αν δεχτούμε αυτή την άποψη τότε οι συνέπειες είναι οι εξής:</a:t>
            </a:r>
          </a:p>
          <a:p>
            <a:pPr lvl="0"/>
            <a:r>
              <a:rPr lang="el-GR" sz="1800" dirty="0">
                <a:latin typeface="Constantia" panose="02030602050306030303" pitchFamily="18" charset="0"/>
              </a:rPr>
              <a:t>δεν υπάρχει ένας αυθεντικός εκπρόσωπος της προ-ομηρικής παράδοσης από τη στιγμή που η φιγούρα του Ομήρου θολώνει τα νερά.</a:t>
            </a:r>
          </a:p>
          <a:p>
            <a:pPr lvl="0"/>
            <a:r>
              <a:rPr lang="el-GR" sz="1800" dirty="0">
                <a:latin typeface="Constantia" panose="02030602050306030303" pitchFamily="18" charset="0"/>
              </a:rPr>
              <a:t>Η οποιαδήποτε είδους χρήση και αξιοποίηση της </a:t>
            </a:r>
            <a:r>
              <a:rPr lang="el-GR" sz="1800" dirty="0" err="1">
                <a:latin typeface="Constantia" panose="02030602050306030303" pitchFamily="18" charset="0"/>
              </a:rPr>
              <a:t>προϋπάρχουσας</a:t>
            </a:r>
            <a:r>
              <a:rPr lang="el-GR" sz="1800" dirty="0">
                <a:latin typeface="Constantia" panose="02030602050306030303" pitchFamily="18" charset="0"/>
              </a:rPr>
              <a:t> παράδοσης από τα Ομηρικά έπη γίνεται σκοτεινή εξαιτίας της επιτυχίας τους.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extLst>
      <p:ext uri="{BB962C8B-B14F-4D97-AF65-F5344CB8AC3E}">
        <p14:creationId xmlns:p14="http://schemas.microsoft.com/office/powerpoint/2010/main" val="47313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440542"/>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Ωστόσο, μία τόσο μεγάλη έμφαση στην επιρροή των Ομηρικών Επών σε ένα πρώιμο στάδιο </a:t>
            </a:r>
            <a:r>
              <a:rPr lang="el-GR" sz="2000" dirty="0" err="1">
                <a:latin typeface="Constantia" panose="02030602050306030303" pitchFamily="18" charset="0"/>
              </a:rPr>
              <a:t>αναγκαίως</a:t>
            </a:r>
            <a:r>
              <a:rPr lang="el-GR" sz="2000" dirty="0">
                <a:latin typeface="Constantia" panose="02030602050306030303" pitchFamily="18" charset="0"/>
              </a:rPr>
              <a:t> υποβαθμίζει τη σημασία των Κύκλιων Επών.</a:t>
            </a:r>
          </a:p>
          <a:p>
            <a:r>
              <a:rPr lang="el-GR" sz="2000" dirty="0">
                <a:latin typeface="Constantia" panose="02030602050306030303" pitchFamily="18" charset="0"/>
              </a:rPr>
              <a:t>Στο έργο του επίσης ο </a:t>
            </a:r>
            <a:r>
              <a:rPr lang="en-US" sz="2000" dirty="0">
                <a:latin typeface="Constantia" panose="02030602050306030303" pitchFamily="18" charset="0"/>
              </a:rPr>
              <a:t>Burgess</a:t>
            </a:r>
            <a:r>
              <a:rPr lang="el-GR" sz="2000" dirty="0">
                <a:latin typeface="Constantia" panose="02030602050306030303" pitchFamily="18" charset="0"/>
              </a:rPr>
              <a:t> αμφισβητεί τη μέθοδο της </a:t>
            </a:r>
            <a:r>
              <a:rPr lang="en-US" sz="2000" i="1" dirty="0" err="1">
                <a:latin typeface="Constantia" panose="02030602050306030303" pitchFamily="18" charset="0"/>
              </a:rPr>
              <a:t>neoanalysis</a:t>
            </a:r>
            <a:r>
              <a:rPr lang="en-US" sz="2000" i="1" dirty="0">
                <a:latin typeface="Constantia" panose="02030602050306030303" pitchFamily="18" charset="0"/>
              </a:rPr>
              <a:t> </a:t>
            </a:r>
            <a:r>
              <a:rPr lang="el-GR" sz="2000" dirty="0">
                <a:latin typeface="Constantia" panose="02030602050306030303" pitchFamily="18" charset="0"/>
              </a:rPr>
              <a:t>η οποία εξετάζει κείμενα μεταγενέστερα των Ομηρικών Επών ως στοιχεία για τις προ-ομηρικές παραδόσεις</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extLst>
      <p:ext uri="{BB962C8B-B14F-4D97-AF65-F5344CB8AC3E}">
        <p14:creationId xmlns:p14="http://schemas.microsoft.com/office/powerpoint/2010/main" val="2954130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605794"/>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Η επιρροή των Ομηρικών Επών πιο πολύ είναι μια υπόθεση παρά αποδεικνύεται. Θα πρέπει συνεπώς, να λάβουμε υπ’ όψη μας τα παρακάτω ζητήματα.</a:t>
            </a:r>
          </a:p>
          <a:p>
            <a:r>
              <a:rPr lang="el-GR" sz="1800" dirty="0">
                <a:latin typeface="Constantia" panose="02030602050306030303" pitchFamily="18" charset="0"/>
              </a:rPr>
              <a:t>Τα έπη αυτά δεν γράφτηκαν κι επομένως δεν διαδόθηκαν σε ένα αναγνωστικό κοινό</a:t>
            </a:r>
            <a:r>
              <a:rPr lang="en-US" sz="1800" dirty="0">
                <a:latin typeface="Constantia" panose="02030602050306030303" pitchFamily="18" charset="0"/>
              </a:rPr>
              <a:t>,</a:t>
            </a:r>
            <a:r>
              <a:rPr lang="el-GR" sz="1800" dirty="0">
                <a:latin typeface="Constantia" panose="02030602050306030303" pitchFamily="18" charset="0"/>
              </a:rPr>
              <a:t> ώστε να το επηρεάσουν δραστικά.</a:t>
            </a:r>
          </a:p>
          <a:p>
            <a:r>
              <a:rPr lang="el-GR" sz="1800" dirty="0">
                <a:latin typeface="Constantia" panose="02030602050306030303" pitchFamily="18" charset="0"/>
              </a:rPr>
              <a:t>Η παράδοση εκτέλεσης των Ομηρικών Επών, όσο συνεκτική και «πανελλήνια» κι αν ήταν δεν μπορεί να είχε τόσο βαθύ αντίκτυπο στον πολιτισμό</a:t>
            </a:r>
            <a:r>
              <a:rPr lang="en-US" sz="1800" dirty="0">
                <a:latin typeface="Constantia" panose="02030602050306030303" pitchFamily="18" charset="0"/>
              </a:rPr>
              <a:t> </a:t>
            </a:r>
            <a:r>
              <a:rPr lang="el-GR" sz="1800" dirty="0">
                <a:latin typeface="Constantia" panose="02030602050306030303" pitchFamily="18" charset="0"/>
              </a:rPr>
              <a:t>όσο υποστηρίζουν κάποιοι.</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extLst>
      <p:ext uri="{BB962C8B-B14F-4D97-AF65-F5344CB8AC3E}">
        <p14:creationId xmlns:p14="http://schemas.microsoft.com/office/powerpoint/2010/main" val="5322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538579"/>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Τα Ομηρικά ποιήματα δικαίως θεωρούνται πολύ διαφορετικά από άλλα</a:t>
            </a:r>
            <a:r>
              <a:rPr lang="en-US" sz="1800" dirty="0">
                <a:latin typeface="Constantia" panose="02030602050306030303" pitchFamily="18" charset="0"/>
              </a:rPr>
              <a:t> </a:t>
            </a:r>
            <a:r>
              <a:rPr lang="el-GR" sz="1800" dirty="0">
                <a:latin typeface="Constantia" panose="02030602050306030303" pitchFamily="18" charset="0"/>
              </a:rPr>
              <a:t>ποιήματα της εποχής τους, συμπεριλαμβανομένων των ποιημάτων του Επικού Κύκλου. </a:t>
            </a:r>
          </a:p>
          <a:p>
            <a:r>
              <a:rPr lang="el-GR" sz="1800" dirty="0">
                <a:latin typeface="Constantia" panose="02030602050306030303" pitchFamily="18" charset="0"/>
              </a:rPr>
              <a:t>Αυτή η διαφορά γίνεται συνήθως αντιληπτή σε ένα αισθητικό πλαίσιο, υπό την έννοια ότι η</a:t>
            </a:r>
            <a:r>
              <a:rPr lang="el-GR" sz="1800" i="1" dirty="0">
                <a:latin typeface="Constantia" panose="02030602050306030303" pitchFamily="18" charset="0"/>
              </a:rPr>
              <a:t> </a:t>
            </a:r>
            <a:r>
              <a:rPr lang="el-GR" sz="1800" i="1" dirty="0" err="1">
                <a:latin typeface="Constantia" panose="02030602050306030303" pitchFamily="18" charset="0"/>
              </a:rPr>
              <a:t>Ιλιάδα</a:t>
            </a:r>
            <a:r>
              <a:rPr lang="el-GR" sz="1800" i="1" dirty="0">
                <a:latin typeface="Constantia" panose="02030602050306030303" pitchFamily="18" charset="0"/>
              </a:rPr>
              <a:t> </a:t>
            </a:r>
            <a:r>
              <a:rPr lang="el-GR" sz="1800" dirty="0">
                <a:latin typeface="Constantia" panose="02030602050306030303" pitchFamily="18" charset="0"/>
              </a:rPr>
              <a:t>και η </a:t>
            </a:r>
            <a:r>
              <a:rPr lang="el-GR" sz="1800" i="1" dirty="0">
                <a:latin typeface="Constantia" panose="02030602050306030303" pitchFamily="18" charset="0"/>
              </a:rPr>
              <a:t>Οδύσσεια</a:t>
            </a:r>
            <a:r>
              <a:rPr lang="el-GR" sz="1800" dirty="0">
                <a:latin typeface="Constantia" panose="02030602050306030303" pitchFamily="18" charset="0"/>
              </a:rPr>
              <a:t> θεωρούνται πολύ ανώτερα έργα ως προς την ποιότητα τους.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4258546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605794"/>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Τα μακροσκελή Ομηρικά Έπη δεν είναι πιθανό να εκτελούνταν τόσο συχνά και σε τόσα πολλά μέρη ώστε να «μεταμορφώσουν» την παράδοση του Τρωικού Πολέμου. </a:t>
            </a:r>
          </a:p>
          <a:p>
            <a:r>
              <a:rPr lang="el-GR" sz="2000" dirty="0">
                <a:latin typeface="Constantia" panose="02030602050306030303" pitchFamily="18" charset="0"/>
              </a:rPr>
              <a:t>Όταν </a:t>
            </a:r>
            <a:r>
              <a:rPr lang="el-GR" sz="2000" dirty="0" err="1">
                <a:latin typeface="Constantia" panose="02030602050306030303" pitchFamily="18" charset="0"/>
              </a:rPr>
              <a:t>πρωτο</a:t>
            </a:r>
            <a:r>
              <a:rPr lang="el-GR" sz="2000" dirty="0">
                <a:latin typeface="Constantia" panose="02030602050306030303" pitchFamily="18" charset="0"/>
              </a:rPr>
              <a:t>-εκτελέστηκαν, το κοινό θα πρέπει να τα προσέλαβε και να τα ενέταξε εντός του πλαισίου της παράδοσής του κι όχι ως μια αυτόνομη εκδοχή του Τρωικού Πολέμου. </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extLst>
      <p:ext uri="{BB962C8B-B14F-4D97-AF65-F5344CB8AC3E}">
        <p14:creationId xmlns:p14="http://schemas.microsoft.com/office/powerpoint/2010/main" val="2404184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605794"/>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Συνεπώς, η μεταγενέστερη επιτυχία των Ομηρικών κειμένων όταν όντως αυτά είχαν επικρατήσει στην παράδοση σχετικά με τον Τρωικό Πόλεμο, δεν θα πρέπει να μας εμποδίζει να δούμε τουλάχιστον τη μικρή επιρροή που είχαν τα έπη αυτά κατά την Αρχαϊκή Εποχή.</a:t>
            </a:r>
          </a:p>
          <a:p>
            <a:r>
              <a:rPr lang="el-GR" sz="1800" dirty="0">
                <a:latin typeface="Constantia" panose="02030602050306030303" pitchFamily="18" charset="0"/>
              </a:rPr>
              <a:t>Ο </a:t>
            </a:r>
            <a:r>
              <a:rPr lang="en-US" sz="1800" dirty="0">
                <a:latin typeface="Constantia" panose="02030602050306030303" pitchFamily="18" charset="0"/>
              </a:rPr>
              <a:t>Burgess</a:t>
            </a:r>
            <a:r>
              <a:rPr lang="el-GR" sz="1800" dirty="0">
                <a:latin typeface="Constantia" panose="02030602050306030303" pitchFamily="18" charset="0"/>
              </a:rPr>
              <a:t> δηλώνει ότι θα εστιάσει στον Επικό Κύκλο</a:t>
            </a:r>
            <a:r>
              <a:rPr lang="en-US" sz="1800" dirty="0">
                <a:latin typeface="Constantia" panose="02030602050306030303" pitchFamily="18" charset="0"/>
              </a:rPr>
              <a:t>,</a:t>
            </a:r>
            <a:r>
              <a:rPr lang="el-GR" sz="1800" dirty="0">
                <a:latin typeface="Constantia" panose="02030602050306030303" pitchFamily="18" charset="0"/>
              </a:rPr>
              <a:t> για να καταφέρει να μελετήσει και να κατανοήσει καλύτερα τη μεγάλη παράδοση του Τρωικού Πολέμου. </a:t>
            </a:r>
          </a:p>
          <a:p>
            <a:endParaRPr lang="en-US"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extLst>
      <p:ext uri="{BB962C8B-B14F-4D97-AF65-F5344CB8AC3E}">
        <p14:creationId xmlns:p14="http://schemas.microsoft.com/office/powerpoint/2010/main" val="2408938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890290"/>
            <a:ext cx="6616800" cy="835960"/>
          </a:xfrm>
          <a:prstGeom prst="rect">
            <a:avLst/>
          </a:prstGeom>
        </p:spPr>
        <p:txBody>
          <a:bodyPr spcFirstLastPara="1" wrap="square" lIns="91425" tIns="91425" rIns="91425" bIns="91425" anchor="b" anchorCtr="0">
            <a:noAutofit/>
          </a:bodyPr>
          <a:lstStyle/>
          <a:p>
            <a:pPr algn="ctr"/>
            <a:r>
              <a:rPr lang="el-GR" sz="2000" dirty="0">
                <a:latin typeface="Constantia" panose="02030602050306030303" pitchFamily="18" charset="0"/>
              </a:rPr>
              <a:t>Ο Επικός Κύκλος και η Παράδοση </a:t>
            </a:r>
            <a:r>
              <a:rPr lang="en-US" sz="2000" dirty="0">
                <a:latin typeface="Constantia" panose="02030602050306030303" pitchFamily="18" charset="0"/>
              </a:rPr>
              <a:t/>
            </a:r>
            <a:br>
              <a:rPr lang="en-US" sz="2000" dirty="0">
                <a:latin typeface="Constantia" panose="02030602050306030303" pitchFamily="18" charset="0"/>
              </a:rPr>
            </a:br>
            <a:r>
              <a:rPr lang="el-GR" sz="2000" dirty="0">
                <a:latin typeface="Constantia" panose="02030602050306030303" pitchFamily="18" charset="0"/>
              </a:rPr>
              <a:t>του Τρωικού Πολέμου</a:t>
            </a:r>
            <a:r>
              <a:rPr lang="en-US" sz="2000" dirty="0">
                <a:latin typeface="Constantia" panose="02030602050306030303" pitchFamily="18" charset="0"/>
              </a:rPr>
              <a:t/>
            </a:r>
            <a:br>
              <a:rPr lang="en-US" sz="2000" dirty="0">
                <a:latin typeface="Constantia" panose="02030602050306030303" pitchFamily="18" charset="0"/>
              </a:rPr>
            </a:br>
            <a:r>
              <a:rPr lang="el-GR" sz="2000" dirty="0">
                <a:latin typeface="Constantia" panose="02030602050306030303" pitchFamily="18" charset="0"/>
              </a:rPr>
              <a:t>Κεφάλαιο Πρώτο</a:t>
            </a:r>
          </a:p>
        </p:txBody>
      </p:sp>
      <p:sp>
        <p:nvSpPr>
          <p:cNvPr id="63" name="Google Shape;63;p13"/>
          <p:cNvSpPr txBox="1">
            <a:spLocks noGrp="1"/>
          </p:cNvSpPr>
          <p:nvPr>
            <p:ph type="body" idx="2"/>
          </p:nvPr>
        </p:nvSpPr>
        <p:spPr>
          <a:xfrm>
            <a:off x="1556175" y="1609441"/>
            <a:ext cx="6536692" cy="2605794"/>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Τα πρώτα μας λογοτεχνικά στοιχεία για την παράδοση του Τρωικού Πολέμου ως συνόλου είναι ο Επικός Κύκλος</a:t>
            </a:r>
          </a:p>
          <a:p>
            <a:r>
              <a:rPr lang="el-GR" sz="2000" dirty="0">
                <a:latin typeface="Constantia" panose="02030602050306030303" pitchFamily="18" charset="0"/>
              </a:rPr>
              <a:t>Πρόκειται για μια συλλογή ποιημάτων σχετικά με τις απαρχές των θεών, τον Θηβαϊκό και τον Τρωικό Πόλεμο.</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Tree>
    <p:extLst>
      <p:ext uri="{BB962C8B-B14F-4D97-AF65-F5344CB8AC3E}">
        <p14:creationId xmlns:p14="http://schemas.microsoft.com/office/powerpoint/2010/main" val="2047685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605794"/>
          </a:xfrm>
          <a:prstGeom prst="rect">
            <a:avLst/>
          </a:prstGeom>
        </p:spPr>
        <p:txBody>
          <a:bodyPr spcFirstLastPara="1" wrap="square" lIns="91425" tIns="91425" rIns="91425" bIns="91425" anchor="t" anchorCtr="0">
            <a:noAutofit/>
          </a:bodyPr>
          <a:lstStyle/>
          <a:p>
            <a:pPr lvl="0"/>
            <a:r>
              <a:rPr lang="el-GR" sz="2000" u="sng" dirty="0">
                <a:latin typeface="Constantia" panose="02030602050306030303" pitchFamily="18" charset="0"/>
              </a:rPr>
              <a:t>Ποιήματα Τρωικού Κύκλου</a:t>
            </a:r>
            <a:r>
              <a:rPr lang="el-GR" sz="2000" dirty="0">
                <a:latin typeface="Constantia" panose="02030602050306030303" pitchFamily="18" charset="0"/>
              </a:rPr>
              <a:t>: </a:t>
            </a:r>
          </a:p>
          <a:p>
            <a:pPr lvl="0"/>
            <a:r>
              <a:rPr lang="el-GR" sz="2000" i="1" dirty="0">
                <a:latin typeface="Constantia" panose="02030602050306030303" pitchFamily="18" charset="0"/>
              </a:rPr>
              <a:t>Κύπρια</a:t>
            </a:r>
            <a:r>
              <a:rPr lang="el-GR" sz="2000" dirty="0">
                <a:latin typeface="Constantia" panose="02030602050306030303" pitchFamily="18" charset="0"/>
              </a:rPr>
              <a:t> έπη</a:t>
            </a:r>
          </a:p>
          <a:p>
            <a:pPr lvl="0"/>
            <a:r>
              <a:rPr lang="el-GR" sz="2000" i="1" dirty="0" err="1">
                <a:latin typeface="Constantia" panose="02030602050306030303" pitchFamily="18" charset="0"/>
              </a:rPr>
              <a:t>Αιθιοπίς</a:t>
            </a:r>
            <a:endParaRPr lang="el-GR" sz="2000" i="1" dirty="0">
              <a:latin typeface="Constantia" panose="02030602050306030303" pitchFamily="18" charset="0"/>
            </a:endParaRPr>
          </a:p>
          <a:p>
            <a:pPr lvl="0"/>
            <a:r>
              <a:rPr lang="el-GR" sz="2000" i="1" dirty="0">
                <a:latin typeface="Constantia" panose="02030602050306030303" pitchFamily="18" charset="0"/>
              </a:rPr>
              <a:t>Μικρά</a:t>
            </a:r>
            <a:r>
              <a:rPr lang="el-GR" sz="2000" dirty="0">
                <a:latin typeface="Constantia" panose="02030602050306030303" pitchFamily="18" charset="0"/>
              </a:rPr>
              <a:t> </a:t>
            </a:r>
            <a:r>
              <a:rPr lang="el-GR" sz="2000" i="1" dirty="0" err="1">
                <a:latin typeface="Constantia" panose="02030602050306030303" pitchFamily="18" charset="0"/>
              </a:rPr>
              <a:t>Ιλιάς</a:t>
            </a:r>
            <a:endParaRPr lang="el-GR" sz="2000" i="1" dirty="0">
              <a:latin typeface="Constantia" panose="02030602050306030303" pitchFamily="18" charset="0"/>
            </a:endParaRPr>
          </a:p>
          <a:p>
            <a:pPr lvl="0"/>
            <a:r>
              <a:rPr lang="el-GR" sz="2000" i="1" dirty="0">
                <a:latin typeface="Constantia" panose="02030602050306030303" pitchFamily="18" charset="0"/>
              </a:rPr>
              <a:t>Ιλίου</a:t>
            </a:r>
            <a:r>
              <a:rPr lang="el-GR" sz="2000" dirty="0">
                <a:latin typeface="Constantia" panose="02030602050306030303" pitchFamily="18" charset="0"/>
              </a:rPr>
              <a:t> </a:t>
            </a:r>
            <a:r>
              <a:rPr lang="el-GR" sz="2000" i="1" dirty="0" err="1">
                <a:latin typeface="Constantia" panose="02030602050306030303" pitchFamily="18" charset="0"/>
              </a:rPr>
              <a:t>Πέρσις</a:t>
            </a:r>
            <a:endParaRPr lang="el-GR" sz="2000" i="1" dirty="0">
              <a:latin typeface="Constantia" panose="02030602050306030303" pitchFamily="18" charset="0"/>
            </a:endParaRPr>
          </a:p>
          <a:p>
            <a:pPr lvl="0"/>
            <a:r>
              <a:rPr lang="el-GR" sz="2000" i="1" dirty="0">
                <a:latin typeface="Constantia" panose="02030602050306030303" pitchFamily="18" charset="0"/>
              </a:rPr>
              <a:t>Νόστοι</a:t>
            </a:r>
          </a:p>
          <a:p>
            <a:r>
              <a:rPr lang="el-GR" sz="2000" i="1" dirty="0" err="1">
                <a:latin typeface="Constantia" panose="02030602050306030303" pitchFamily="18" charset="0"/>
              </a:rPr>
              <a:t>Τηλεγονία</a:t>
            </a:r>
            <a:r>
              <a:rPr lang="el-GR" sz="2000" dirty="0">
                <a:latin typeface="Constantia" panose="02030602050306030303" pitchFamily="18" charset="0"/>
              </a:rPr>
              <a:t>/ </a:t>
            </a:r>
            <a:r>
              <a:rPr lang="el-GR" sz="2000" i="1" dirty="0" err="1">
                <a:latin typeface="Constantia" panose="02030602050306030303" pitchFamily="18" charset="0"/>
              </a:rPr>
              <a:t>Τηλεγόνεια</a:t>
            </a:r>
            <a:endParaRPr lang="el-GR" sz="2000" i="1"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extLst>
      <p:ext uri="{BB962C8B-B14F-4D97-AF65-F5344CB8AC3E}">
        <p14:creationId xmlns:p14="http://schemas.microsoft.com/office/powerpoint/2010/main" val="21843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605794"/>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Παρόλο που τα ποιήματα του Κύκλου δυστυχώς έχουν χαθεί γνωρίζουμε πολλά γι'</a:t>
            </a:r>
            <a:r>
              <a:rPr lang="en-US" sz="1800" dirty="0">
                <a:latin typeface="Constantia" panose="02030602050306030303" pitchFamily="18" charset="0"/>
              </a:rPr>
              <a:t> </a:t>
            </a:r>
            <a:r>
              <a:rPr lang="el-GR" sz="1800" dirty="0">
                <a:latin typeface="Constantia" panose="02030602050306030303" pitchFamily="18" charset="0"/>
              </a:rPr>
              <a:t>αυτά μέσω περιλήψεων και μαρτυριών από τον αρχαίο κόσμο.</a:t>
            </a:r>
          </a:p>
          <a:p>
            <a:pPr lvl="0"/>
            <a:r>
              <a:rPr lang="el-GR" sz="1800" dirty="0">
                <a:latin typeface="Constantia" panose="02030602050306030303" pitchFamily="18" charset="0"/>
              </a:rPr>
              <a:t>Τα ποιήματα του Επικού Κύκλου δεν ήταν τα πρώτα ποιήματα, τα οποία αφηγούνταν την ιστορία του Τρωικού Πολέμου και την μετέπειτα επιστροφή των ηρώων στις πατρίδες τους και ούτε θα πρέπει οπωσδήποτε να εκληφθούν ως τα καλύτερα.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extLst>
      <p:ext uri="{BB962C8B-B14F-4D97-AF65-F5344CB8AC3E}">
        <p14:creationId xmlns:p14="http://schemas.microsoft.com/office/powerpoint/2010/main" val="269702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419275"/>
            <a:ext cx="6536692" cy="2605794"/>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Φτάνουν πίσω στην Αρχαϊκή Εποχή όπου η παράδοση του Τρωικού Πολέμου ήταν ακόμα ζωντανή.</a:t>
            </a:r>
          </a:p>
          <a:p>
            <a:pPr lvl="0"/>
            <a:r>
              <a:rPr lang="el-GR" sz="2000" dirty="0">
                <a:latin typeface="Constantia" panose="02030602050306030303" pitchFamily="18" charset="0"/>
              </a:rPr>
              <a:t>Με το πέρασμα των χρόνων και καθώς η γραφή γινόταν πιο διαδεδομένη </a:t>
            </a:r>
            <a:endParaRPr lang="en-US" sz="2000" dirty="0">
              <a:latin typeface="Constantia" panose="02030602050306030303" pitchFamily="18" charset="0"/>
            </a:endParaRPr>
          </a:p>
          <a:p>
            <a:pPr lvl="0"/>
            <a:r>
              <a:rPr lang="el-GR" sz="2000" dirty="0">
                <a:latin typeface="Constantia" panose="02030602050306030303" pitchFamily="18" charset="0"/>
              </a:rPr>
              <a:t>ένας περιορισμένος αριθμός αυτών των ποιημάτων καταγράφεται και άρχισαν να θεωρούνται ως εκπρόσωποι της παράδοσης του Τρωικού Πολέμου.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extLst>
      <p:ext uri="{BB962C8B-B14F-4D97-AF65-F5344CB8AC3E}">
        <p14:creationId xmlns:p14="http://schemas.microsoft.com/office/powerpoint/2010/main" val="435893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Τα ποιήματα του Επικού Κύκλου αποτελούσαν πιθανότατα πηγή για συγγραφείς όπως ο Πίνδαρος και οι τραγικοί, οι οποίοι ασχολήθηκαν με τον Τρωικό Πόλεμο</a:t>
            </a:r>
          </a:p>
          <a:p>
            <a:pPr lvl="0"/>
            <a:r>
              <a:rPr lang="el-GR" sz="1800" dirty="0">
                <a:latin typeface="Constantia" panose="02030602050306030303" pitchFamily="18" charset="0"/>
              </a:rPr>
              <a:t>Αξίζει να επισημανθεί σύμφωνα με τον </a:t>
            </a:r>
            <a:r>
              <a:rPr lang="en-US" sz="1800" dirty="0">
                <a:latin typeface="Constantia" panose="02030602050306030303" pitchFamily="18" charset="0"/>
              </a:rPr>
              <a:t>Burgess</a:t>
            </a:r>
            <a:r>
              <a:rPr lang="el-GR" sz="1800" dirty="0">
                <a:latin typeface="Constantia" panose="02030602050306030303" pitchFamily="18" charset="0"/>
              </a:rPr>
              <a:t> ότι τα ποιήματα του Επικού Κύκλου αναπτύχθηκαν σε διάφορα στάδια. </a:t>
            </a:r>
            <a:endParaRPr lang="en-US" sz="1800" dirty="0">
              <a:latin typeface="Constantia" panose="02030602050306030303" pitchFamily="18" charset="0"/>
            </a:endParaRPr>
          </a:p>
          <a:p>
            <a:pPr lvl="0"/>
            <a:r>
              <a:rPr lang="el-GR" sz="1800" dirty="0">
                <a:latin typeface="Constantia" panose="02030602050306030303" pitchFamily="18" charset="0"/>
              </a:rPr>
              <a:t>Οι αρχαιότερες πηγές μας κάνουν λόγο για αυτοτελή ποιήματα και μόνο αργότερα δημιουργείται μια συνείδηση ότι τα ποιήματα αυτά διαμορφώνουν τον Επικό Κύκλο.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extLst>
      <p:ext uri="{BB962C8B-B14F-4D97-AF65-F5344CB8AC3E}">
        <p14:creationId xmlns:p14="http://schemas.microsoft.com/office/powerpoint/2010/main" val="2388091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7015258" cy="3072752"/>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Τα ποιήματα αυτά αρχικά, δεν προορίζονταν να είναι μαζί ως σύνολο</a:t>
            </a:r>
            <a:r>
              <a:rPr lang="en-US" sz="2000" dirty="0">
                <a:latin typeface="Constantia" panose="02030602050306030303" pitchFamily="18" charset="0"/>
              </a:rPr>
              <a:t>.</a:t>
            </a:r>
            <a:endParaRPr lang="el-GR" sz="2000" dirty="0">
              <a:latin typeface="Constantia" panose="02030602050306030303" pitchFamily="18" charset="0"/>
            </a:endParaRPr>
          </a:p>
          <a:p>
            <a:pPr lvl="0"/>
            <a:r>
              <a:rPr lang="el-GR" sz="2000" dirty="0">
                <a:latin typeface="Constantia" panose="02030602050306030303" pitchFamily="18" charset="0"/>
              </a:rPr>
              <a:t>Οι μαρτυρίες που έχουμε για τα αυτοτελή ποιήματα συχνά διαφέρουν από τις περιλήψεις που μας παραδίδονται για αυτά. </a:t>
            </a:r>
            <a:endParaRPr lang="en-US" sz="2000" dirty="0">
              <a:latin typeface="Constantia" panose="02030602050306030303" pitchFamily="18" charset="0"/>
            </a:endParaRPr>
          </a:p>
          <a:p>
            <a:pPr lvl="0"/>
            <a:r>
              <a:rPr lang="el-GR" sz="2000" dirty="0">
                <a:latin typeface="Constantia" panose="02030602050306030303" pitchFamily="18" charset="0"/>
              </a:rPr>
              <a:t>Η διαδικασία διαμόρφωσης και τυποποίησης του Επικού Κύκλου συχνά περιελάβανε μια μορφή «εκμετάλλευσης» του υλικού των ποιημάτων ανάλογα με τις εκάστοτε σκοπιμότητες.</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Tree>
    <p:extLst>
      <p:ext uri="{BB962C8B-B14F-4D97-AF65-F5344CB8AC3E}">
        <p14:creationId xmlns:p14="http://schemas.microsoft.com/office/powerpoint/2010/main" val="612867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n-US" sz="2000" dirty="0">
                <a:latin typeface="Constantia" panose="02030602050306030303" pitchFamily="18" charset="0"/>
              </a:rPr>
              <a:t>O Burgess</a:t>
            </a:r>
            <a:r>
              <a:rPr lang="el-GR" sz="2000" dirty="0">
                <a:latin typeface="Constantia" panose="02030602050306030303" pitchFamily="18" charset="0"/>
              </a:rPr>
              <a:t> αρχικά υποστηρίζει ότι ο Επικός Κύκλος τυποποιήθηκε και καθιερώθηκε  κατά την Ελληνιστική περίοδο.</a:t>
            </a:r>
            <a:endParaRPr lang="en-US" sz="2000" dirty="0">
              <a:latin typeface="Constantia" panose="02030602050306030303" pitchFamily="18" charset="0"/>
            </a:endParaRPr>
          </a:p>
          <a:p>
            <a:pPr lvl="0"/>
            <a:r>
              <a:rPr lang="el-GR" sz="2000" dirty="0">
                <a:latin typeface="Constantia" panose="02030602050306030303" pitchFamily="18" charset="0"/>
              </a:rPr>
              <a:t>Παρόλα αυτά θεωρεί ότι  προηγήθηκαν πολλά και διαφορετικά στάδια διαμόρφωσης του υλικού του,</a:t>
            </a:r>
            <a:endParaRPr lang="en-US" sz="2000" dirty="0">
              <a:latin typeface="Constantia" panose="02030602050306030303" pitchFamily="18" charset="0"/>
            </a:endParaRPr>
          </a:p>
          <a:p>
            <a:pPr lvl="0"/>
            <a:r>
              <a:rPr lang="el-GR" sz="2000" dirty="0">
                <a:latin typeface="Constantia" panose="02030602050306030303" pitchFamily="18" charset="0"/>
              </a:rPr>
              <a:t>ενώ την ίδια στιγμή ακολούθησαν πολλές και διαφορετικές μορφές του κατά την Ελληνιστική περίοδο.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Tree>
    <p:extLst>
      <p:ext uri="{BB962C8B-B14F-4D97-AF65-F5344CB8AC3E}">
        <p14:creationId xmlns:p14="http://schemas.microsoft.com/office/powerpoint/2010/main" val="3206583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Προέλευση των ποιημάτων του κύκλου</a:t>
            </a:r>
          </a:p>
          <a:p>
            <a:pPr lvl="0"/>
            <a:r>
              <a:rPr lang="en-US" sz="1800" dirty="0">
                <a:latin typeface="Constantia" panose="02030602050306030303" pitchFamily="18" charset="0"/>
              </a:rPr>
              <a:t>O Burgess </a:t>
            </a:r>
            <a:r>
              <a:rPr lang="el-GR" sz="1800" dirty="0">
                <a:latin typeface="Constantia" panose="02030602050306030303" pitchFamily="18" charset="0"/>
              </a:rPr>
              <a:t>τονίζει ότι οι μαρτυρίες (</a:t>
            </a:r>
            <a:r>
              <a:rPr lang="en-US" sz="1800" i="1" dirty="0">
                <a:latin typeface="Constantia" panose="02030602050306030303" pitchFamily="18" charset="0"/>
              </a:rPr>
              <a:t>testimonia</a:t>
            </a:r>
            <a:r>
              <a:rPr lang="el-GR" sz="1800" i="1" dirty="0">
                <a:latin typeface="Constantia" panose="02030602050306030303" pitchFamily="18" charset="0"/>
              </a:rPr>
              <a:t>)</a:t>
            </a:r>
            <a:r>
              <a:rPr lang="el-GR" sz="1800" dirty="0">
                <a:latin typeface="Constantia" panose="02030602050306030303" pitchFamily="18" charset="0"/>
              </a:rPr>
              <a:t> που παραδίδουν ονόματα συγγραφέων των ποιημάτων του Επικού Κύκλου θα πρέπει να αντιμετωπίζονται με καχυποψία</a:t>
            </a:r>
          </a:p>
          <a:p>
            <a:pPr lvl="0"/>
            <a:r>
              <a:rPr lang="el-GR" sz="1800" dirty="0">
                <a:latin typeface="Constantia" panose="02030602050306030303" pitchFamily="18" charset="0"/>
              </a:rPr>
              <a:t>Μέχρι τον ύστερο 5</a:t>
            </a:r>
            <a:r>
              <a:rPr lang="el-GR" sz="1800" baseline="30000" dirty="0">
                <a:latin typeface="Constantia" panose="02030602050306030303" pitchFamily="18" charset="0"/>
              </a:rPr>
              <a:t>ο</a:t>
            </a:r>
            <a:r>
              <a:rPr lang="el-GR" sz="1800" dirty="0">
                <a:latin typeface="Constantia" panose="02030602050306030303" pitchFamily="18" charset="0"/>
              </a:rPr>
              <a:t> αι. π.Χ. πολλά έπη συμπεριλαμβανομένων και των ποιημάτων του Επικού Κύκλου θεωρείτο ότι έχουν συντεθεί από τον Όμηρο.</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extLst>
      <p:ext uri="{BB962C8B-B14F-4D97-AF65-F5344CB8AC3E}">
        <p14:creationId xmlns:p14="http://schemas.microsoft.com/office/powerpoint/2010/main" val="407033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538579"/>
            <a:ext cx="4536976" cy="2477944"/>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Αλλά μία πιο ιστορική προσέγγιση θα μπορούσε να δώσει μεγάλη αξία σε ό,τι σχετίζεται με τα μη Ομηρικά έπη. </a:t>
            </a:r>
            <a:endParaRPr lang="en-US" sz="1800" dirty="0">
              <a:latin typeface="Constantia" panose="02030602050306030303" pitchFamily="18" charset="0"/>
            </a:endParaRPr>
          </a:p>
          <a:p>
            <a:pPr marL="88900" indent="0">
              <a:buNone/>
            </a:pPr>
            <a:endParaRPr lang="el-GR" sz="1800" dirty="0">
              <a:latin typeface="Constantia" panose="02030602050306030303" pitchFamily="18" charset="0"/>
            </a:endParaRPr>
          </a:p>
          <a:p>
            <a:r>
              <a:rPr lang="el-GR" sz="1800" dirty="0">
                <a:latin typeface="Constantia" panose="02030602050306030303" pitchFamily="18" charset="0"/>
              </a:rPr>
              <a:t>Τα άλλα έπη είχαν διαφορετικούς σκοπούς και λειτουργίες από τα </a:t>
            </a:r>
            <a:r>
              <a:rPr lang="en-US" sz="1800" dirty="0">
                <a:latin typeface="Constantia" panose="02030602050306030303" pitchFamily="18" charset="0"/>
              </a:rPr>
              <a:t>O</a:t>
            </a:r>
            <a:r>
              <a:rPr lang="el-GR" sz="1800" dirty="0" err="1">
                <a:latin typeface="Constantia" panose="02030602050306030303" pitchFamily="18" charset="0"/>
              </a:rPr>
              <a:t>μηρικά</a:t>
            </a:r>
            <a:r>
              <a:rPr lang="el-GR" sz="1800" dirty="0">
                <a:latin typeface="Constantia" panose="02030602050306030303" pitchFamily="18" charset="0"/>
              </a:rPr>
              <a:t> ποιήματα.</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2050" name="Picture 2" descr="Related image">
            <a:extLst>
              <a:ext uri="{FF2B5EF4-FFF2-40B4-BE49-F238E27FC236}">
                <a16:creationId xmlns:a16="http://schemas.microsoft.com/office/drawing/2014/main" xmlns="" id="{B356D8AE-3765-4CEF-A36D-305B9DE94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975" y="1963163"/>
            <a:ext cx="19050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53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Ίσως τα ποιήματα δεν είχαν συνδεθεί αρχικά με κάποιον ποιητή ή τα ονόματα των παραδοσιακών ποιητών τους χάθηκαν στον χρόνο.</a:t>
            </a:r>
          </a:p>
          <a:p>
            <a:pPr lvl="0"/>
            <a:r>
              <a:rPr lang="el-GR" sz="2000" dirty="0">
                <a:latin typeface="Constantia" panose="02030602050306030303" pitchFamily="18" charset="0"/>
              </a:rPr>
              <a:t>Αρχικά κάθε επικό ποίημα θα μπορούσε να αποδοθεί στον Όμηρο, τη μυθική φιγούρα, η οποία γενικά θεωρείται η πηγή του παραδοσιακού αφηγηματικού έπους, όπως ο Ησίοδος του διδακτικού.</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Tree>
    <p:extLst>
      <p:ext uri="{BB962C8B-B14F-4D97-AF65-F5344CB8AC3E}">
        <p14:creationId xmlns:p14="http://schemas.microsoft.com/office/powerpoint/2010/main" val="518438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Λόγιοι όπως ο Αριστοτέλης μπροστά σε αυτή την αντικειμενική δυσκολία άρχισαν να χρησιμοποιούν γενικές κι ανώνυμες φράσεις όπως </a:t>
            </a:r>
            <a:r>
              <a:rPr lang="el-GR" sz="2000" i="1" dirty="0">
                <a:latin typeface="Constantia" panose="02030602050306030303" pitchFamily="18" charset="0"/>
              </a:rPr>
              <a:t>«ο ποιητής των Κυπρίων».</a:t>
            </a:r>
            <a:r>
              <a:rPr lang="el-GR" sz="2000" dirty="0">
                <a:latin typeface="Constantia" panose="02030602050306030303" pitchFamily="18" charset="0"/>
              </a:rPr>
              <a:t> </a:t>
            </a:r>
          </a:p>
          <a:p>
            <a:pPr lvl="0"/>
            <a:r>
              <a:rPr lang="el-GR" sz="2000" dirty="0">
                <a:latin typeface="Constantia" panose="02030602050306030303" pitchFamily="18" charset="0"/>
              </a:rPr>
              <a:t>Το γεγονός ότι συχνά δίνονται πολλά ονόματα για την πατρότητα ενός ποιήματος δημιουργεί τεράστιες αμφιβολίες σχετικά με την αλήθεια αυτών των μαρτυριών (</a:t>
            </a:r>
            <a:r>
              <a:rPr lang="en-US" sz="2000" i="1" dirty="0">
                <a:latin typeface="Constantia" panose="02030602050306030303" pitchFamily="18" charset="0"/>
              </a:rPr>
              <a:t>ascriptions</a:t>
            </a:r>
            <a:r>
              <a:rPr lang="el-GR" sz="2000" dirty="0">
                <a:latin typeface="Constantia" panose="02030602050306030303" pitchFamily="18" charset="0"/>
              </a:rPr>
              <a:t>) , οι οποίες παρέμειναν αμφίβολες καθ’ όλη την αρχαιότητα.</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extLst>
      <p:ext uri="{BB962C8B-B14F-4D97-AF65-F5344CB8AC3E}">
        <p14:creationId xmlns:p14="http://schemas.microsoft.com/office/powerpoint/2010/main" val="3902526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2000" dirty="0">
                <a:latin typeface="Constantia" panose="02030602050306030303" pitchFamily="18" charset="0"/>
              </a:rPr>
              <a:t>Υπάρχει η υπόθεση ότι οι αρχαίες ιστορίες σχετικά με τους ποιητές των </a:t>
            </a:r>
            <a:r>
              <a:rPr lang="el-GR" sz="2000" i="1" dirty="0" err="1">
                <a:latin typeface="Constantia" panose="02030602050306030303" pitchFamily="18" charset="0"/>
              </a:rPr>
              <a:t>Κυκλίων</a:t>
            </a:r>
            <a:r>
              <a:rPr lang="el-GR" sz="2000" dirty="0">
                <a:latin typeface="Constantia" panose="02030602050306030303" pitchFamily="18" charset="0"/>
              </a:rPr>
              <a:t> Επών, οι οποίοι έλαβαν τα ποιήματά του από τον Όμηρο ως μαθητές ή συγγενείς του, ήταν κατασκευασμένες προκειμένου να τιμηθεί αφ’ ενός ο Όμηρος κι αφετέρου</a:t>
            </a:r>
            <a:r>
              <a:rPr lang="en-US" sz="2000" dirty="0">
                <a:latin typeface="Constantia" panose="02030602050306030303" pitchFamily="18" charset="0"/>
              </a:rPr>
              <a:t>,</a:t>
            </a:r>
            <a:r>
              <a:rPr lang="el-GR" sz="2000" dirty="0">
                <a:latin typeface="Constantia" panose="02030602050306030303" pitchFamily="18" charset="0"/>
              </a:rPr>
              <a:t> για να ενισχυθεί η φήμη των επών αυτών που ξεθώριαζε.</a:t>
            </a:r>
            <a:endParaRPr lang="en-US" sz="2000" dirty="0">
              <a:latin typeface="Constantia" panose="02030602050306030303" pitchFamily="18" charset="0"/>
            </a:endParaRPr>
          </a:p>
          <a:p>
            <a:r>
              <a:rPr lang="el-GR" sz="2000" dirty="0">
                <a:latin typeface="Constantia" panose="02030602050306030303" pitchFamily="18" charset="0"/>
              </a:rPr>
              <a:t> Και οι δύο θεωρίες τοποθετούν τις αναθέσεις στον 5</a:t>
            </a:r>
            <a:r>
              <a:rPr lang="el-GR" sz="2000" baseline="30000" dirty="0">
                <a:latin typeface="Constantia" panose="02030602050306030303" pitchFamily="18" charset="0"/>
              </a:rPr>
              <a:t>ο</a:t>
            </a:r>
            <a:r>
              <a:rPr lang="el-GR" sz="2000" dirty="0">
                <a:latin typeface="Constantia" panose="02030602050306030303" pitchFamily="18" charset="0"/>
              </a:rPr>
              <a:t> αι. π.Χ. υπό την προϋπόθεση ότι τα ποιήματα αυτά είχαν ακόμη κύρος</a:t>
            </a:r>
            <a:r>
              <a:rPr lang="en-US" sz="2000" dirty="0">
                <a:latin typeface="Constantia" panose="02030602050306030303" pitchFamily="18" charset="0"/>
              </a:rPr>
              <a:t>/ </a:t>
            </a:r>
            <a:r>
              <a:rPr lang="el-GR" sz="2000" dirty="0">
                <a:latin typeface="Constantia" panose="02030602050306030303" pitchFamily="18" charset="0"/>
              </a:rPr>
              <a:t>απήχηση.</a:t>
            </a:r>
          </a:p>
          <a:p>
            <a:pPr lvl="0"/>
            <a:endParaRPr lang="el-GR" sz="2000" dirty="0">
              <a:latin typeface="Constantia" panose="02030602050306030303" pitchFamily="18" charset="0"/>
            </a:endParaRP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extLst>
      <p:ext uri="{BB962C8B-B14F-4D97-AF65-F5344CB8AC3E}">
        <p14:creationId xmlns:p14="http://schemas.microsoft.com/office/powerpoint/2010/main" val="1103023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493454" y="1419275"/>
            <a:ext cx="6963982"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Ακόμα κι αν οι υποτιθέμενοι ποιητές είναι ιστορικά πρόσωπα, οι οποίοι συνέθεταν ποιήματα κατά την Αρχαϊκή Εποχή, δεν σημαίνει ότι συνέθεσαν τα συγκεκριμένα ποιήματα που βρίσκουμε στον Επικό Κύκλο. </a:t>
            </a:r>
          </a:p>
          <a:p>
            <a:pPr lvl="0"/>
            <a:r>
              <a:rPr lang="el-GR" sz="2000" dirty="0">
                <a:latin typeface="Constantia" panose="02030602050306030303" pitchFamily="18" charset="0"/>
              </a:rPr>
              <a:t>Οι περισσότερες</a:t>
            </a:r>
            <a:r>
              <a:rPr lang="en-US" sz="2000" dirty="0">
                <a:latin typeface="Constantia" panose="02030602050306030303" pitchFamily="18" charset="0"/>
              </a:rPr>
              <a:t>,</a:t>
            </a:r>
            <a:r>
              <a:rPr lang="el-GR" sz="2000" dirty="0">
                <a:latin typeface="Constantia" panose="02030602050306030303" pitchFamily="18" charset="0"/>
              </a:rPr>
              <a:t> αν όχι όλες οι αποδόσεις θα πρέπει να ήταν αβάσιμες </a:t>
            </a:r>
          </a:p>
          <a:p>
            <a:pPr lvl="0"/>
            <a:endParaRPr lang="el-GR" sz="2000" dirty="0">
              <a:latin typeface="Constantia" panose="02030602050306030303" pitchFamily="18" charset="0"/>
            </a:endParaRP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Tree>
    <p:extLst>
      <p:ext uri="{BB962C8B-B14F-4D97-AF65-F5344CB8AC3E}">
        <p14:creationId xmlns:p14="http://schemas.microsoft.com/office/powerpoint/2010/main" val="3903770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χρονολόγηση των ποιημάτων του Επικού Κύκλου παραμένει αβέβαιη.</a:t>
            </a:r>
          </a:p>
          <a:p>
            <a:pPr lvl="0"/>
            <a:r>
              <a:rPr lang="el-GR" sz="2000" dirty="0">
                <a:latin typeface="Constantia" panose="02030602050306030303" pitchFamily="18" charset="0"/>
              </a:rPr>
              <a:t> Ο </a:t>
            </a:r>
            <a:r>
              <a:rPr lang="en-US" sz="2000" dirty="0">
                <a:latin typeface="Constantia" panose="02030602050306030303" pitchFamily="18" charset="0"/>
              </a:rPr>
              <a:t>Burgess</a:t>
            </a:r>
            <a:r>
              <a:rPr lang="el-GR" sz="2000" dirty="0">
                <a:latin typeface="Constantia" panose="02030602050306030303" pitchFamily="18" charset="0"/>
              </a:rPr>
              <a:t> σημειώνει ότι και στην περίπτωση αυτή τα ανέκδοτα που θέλουν τους φερόμενους ως ποιητές των </a:t>
            </a:r>
            <a:r>
              <a:rPr lang="el-GR" sz="2000" dirty="0" err="1">
                <a:latin typeface="Constantia" panose="02030602050306030303" pitchFamily="18" charset="0"/>
              </a:rPr>
              <a:t>Κυκλίων</a:t>
            </a:r>
            <a:r>
              <a:rPr lang="el-GR" sz="2000" dirty="0">
                <a:latin typeface="Constantia" panose="02030602050306030303" pitchFamily="18" charset="0"/>
              </a:rPr>
              <a:t> να είναι συγγενείς ή μαθητές του Ομήρου δεν θα πρέπει να ληφθούν υπ’ όψη ως σημαντικές και βάσιμες αποδείξεις.</a:t>
            </a:r>
          </a:p>
          <a:p>
            <a:pPr lvl="0"/>
            <a:endParaRPr lang="el-GR" sz="2000" dirty="0">
              <a:latin typeface="Constantia" panose="02030602050306030303" pitchFamily="18" charset="0"/>
            </a:endParaRP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Tree>
    <p:extLst>
      <p:ext uri="{BB962C8B-B14F-4D97-AF65-F5344CB8AC3E}">
        <p14:creationId xmlns:p14="http://schemas.microsoft.com/office/powerpoint/2010/main" val="28328490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Πολλοί λόγιοι της αρχαιότητας</a:t>
            </a:r>
            <a:r>
              <a:rPr lang="en-US" sz="1800" dirty="0">
                <a:latin typeface="Constantia" panose="02030602050306030303" pitchFamily="18" charset="0"/>
              </a:rPr>
              <a:t>,</a:t>
            </a:r>
            <a:r>
              <a:rPr lang="el-GR" sz="1800" dirty="0">
                <a:latin typeface="Constantia" panose="02030602050306030303" pitchFamily="18" charset="0"/>
              </a:rPr>
              <a:t> όπως ο Αρίσταρχος ήταν βέβαιοι ότι οι ποιητές αυτοί ήταν τουλάχιστον ύστεροι του Ομήρου</a:t>
            </a:r>
            <a:r>
              <a:rPr lang="en-US" sz="1800" dirty="0">
                <a:latin typeface="Constantia" panose="02030602050306030303" pitchFamily="18" charset="0"/>
              </a:rPr>
              <a:t>.</a:t>
            </a:r>
            <a:endParaRPr lang="el-GR" sz="1800" dirty="0">
              <a:latin typeface="Constantia" panose="02030602050306030303" pitchFamily="18" charset="0"/>
            </a:endParaRPr>
          </a:p>
          <a:p>
            <a:r>
              <a:rPr lang="el-GR" sz="1800" dirty="0">
                <a:latin typeface="Constantia" panose="02030602050306030303" pitchFamily="18" charset="0"/>
              </a:rPr>
              <a:t>Ωστόσο</a:t>
            </a:r>
            <a:r>
              <a:rPr lang="en-US" sz="1800" dirty="0">
                <a:latin typeface="Constantia" panose="02030602050306030303" pitchFamily="18" charset="0"/>
              </a:rPr>
              <a:t>,</a:t>
            </a:r>
            <a:r>
              <a:rPr lang="el-GR" sz="1800" dirty="0">
                <a:latin typeface="Constantia" panose="02030602050306030303" pitchFamily="18" charset="0"/>
              </a:rPr>
              <a:t> οι πηγές μας μοιάζουν αντιφατικές και μη συνεπείς η μια με την άλλη. </a:t>
            </a:r>
            <a:endParaRPr lang="en-US" sz="1800" dirty="0">
              <a:latin typeface="Constantia" panose="02030602050306030303" pitchFamily="18" charset="0"/>
            </a:endParaRPr>
          </a:p>
          <a:p>
            <a:r>
              <a:rPr lang="el-GR" sz="1800" dirty="0">
                <a:latin typeface="Constantia" panose="02030602050306030303" pitchFamily="18" charset="0"/>
              </a:rPr>
              <a:t>Αρκετές φορές και το ίδιο το περιεχόμενο των </a:t>
            </a:r>
            <a:r>
              <a:rPr lang="el-GR" sz="1800" dirty="0" err="1">
                <a:latin typeface="Constantia" panose="02030602050306030303" pitchFamily="18" charset="0"/>
              </a:rPr>
              <a:t>Κυκλίων</a:t>
            </a:r>
            <a:r>
              <a:rPr lang="el-GR" sz="1800" dirty="0">
                <a:latin typeface="Constantia" panose="02030602050306030303" pitchFamily="18" charset="0"/>
              </a:rPr>
              <a:t> έχει </a:t>
            </a:r>
            <a:r>
              <a:rPr lang="el-GR" sz="1800" dirty="0" err="1">
                <a:latin typeface="Constantia" panose="02030602050306030303" pitchFamily="18" charset="0"/>
              </a:rPr>
              <a:t>περιγραφεί</a:t>
            </a:r>
            <a:r>
              <a:rPr lang="el-GR" sz="1800" dirty="0">
                <a:latin typeface="Constantia" panose="02030602050306030303" pitchFamily="18" charset="0"/>
              </a:rPr>
              <a:t> ως «μεταγενέστερο» ή «</a:t>
            </a:r>
            <a:r>
              <a:rPr lang="el-GR" sz="1800" dirty="0" err="1">
                <a:latin typeface="Constantia" panose="02030602050306030303" pitchFamily="18" charset="0"/>
              </a:rPr>
              <a:t>μεθομηρικό</a:t>
            </a:r>
            <a:r>
              <a:rPr lang="el-GR" sz="1800" dirty="0">
                <a:latin typeface="Constantia" panose="02030602050306030303" pitchFamily="18" charset="0"/>
              </a:rPr>
              <a:t>» (</a:t>
            </a:r>
            <a:r>
              <a:rPr lang="en-US" sz="1800" i="1" dirty="0">
                <a:latin typeface="Constantia" panose="02030602050306030303" pitchFamily="18" charset="0"/>
              </a:rPr>
              <a:t>post</a:t>
            </a:r>
            <a:r>
              <a:rPr lang="el-GR" sz="1800" i="1" dirty="0">
                <a:latin typeface="Constantia" panose="02030602050306030303" pitchFamily="18" charset="0"/>
              </a:rPr>
              <a:t>-</a:t>
            </a:r>
            <a:r>
              <a:rPr lang="en-US" sz="1800" i="1" dirty="0">
                <a:latin typeface="Constantia" panose="02030602050306030303" pitchFamily="18" charset="0"/>
              </a:rPr>
              <a:t>Homeric</a:t>
            </a:r>
            <a:r>
              <a:rPr lang="el-GR" sz="1800" dirty="0">
                <a:latin typeface="Constantia" panose="02030602050306030303" pitchFamily="18" charset="0"/>
              </a:rPr>
              <a:t>) αλλά ο </a:t>
            </a:r>
            <a:r>
              <a:rPr lang="en-US" sz="1800" dirty="0">
                <a:latin typeface="Constantia" panose="02030602050306030303" pitchFamily="18" charset="0"/>
              </a:rPr>
              <a:t>Burgess</a:t>
            </a:r>
            <a:r>
              <a:rPr lang="el-GR" sz="1800" dirty="0">
                <a:latin typeface="Constantia" panose="02030602050306030303" pitchFamily="18" charset="0"/>
              </a:rPr>
              <a:t> και εδώ διατηρεί τις αμφιβολίες του.</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Tree>
    <p:extLst>
      <p:ext uri="{BB962C8B-B14F-4D97-AF65-F5344CB8AC3E}">
        <p14:creationId xmlns:p14="http://schemas.microsoft.com/office/powerpoint/2010/main" val="4146913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Άλλες ενδείξεις οδηγούν σε δύο άκρα</a:t>
            </a:r>
          </a:p>
          <a:p>
            <a:pPr lvl="0"/>
            <a:r>
              <a:rPr lang="en-US" sz="1800" dirty="0">
                <a:latin typeface="Constantia" panose="02030602050306030303" pitchFamily="18" charset="0"/>
              </a:rPr>
              <a:t>O</a:t>
            </a:r>
            <a:r>
              <a:rPr lang="el-GR" sz="1800" dirty="0">
                <a:latin typeface="Constantia" panose="02030602050306030303" pitchFamily="18" charset="0"/>
              </a:rPr>
              <a:t> Αρκτίνος </a:t>
            </a:r>
            <a:r>
              <a:rPr lang="el-GR" sz="1800" dirty="0">
                <a:latin typeface="Constantia" panose="02030602050306030303" pitchFamily="18" charset="0"/>
                <a:sym typeface="Wingdings" panose="05000000000000000000" pitchFamily="2" charset="2"/>
              </a:rPr>
              <a:t></a:t>
            </a:r>
            <a:r>
              <a:rPr lang="el-GR" sz="1800" dirty="0">
                <a:latin typeface="Constantia" panose="02030602050306030303" pitchFamily="18" charset="0"/>
              </a:rPr>
              <a:t> ο υποτιθέμενος συγγραφέας των έργων </a:t>
            </a:r>
            <a:r>
              <a:rPr lang="el-GR" sz="1800" i="1" dirty="0" err="1">
                <a:latin typeface="Constantia" panose="02030602050306030303" pitchFamily="18" charset="0"/>
              </a:rPr>
              <a:t>Αιθιοπίς</a:t>
            </a:r>
            <a:r>
              <a:rPr lang="el-GR" sz="1800" i="1" dirty="0">
                <a:latin typeface="Constantia" panose="02030602050306030303" pitchFamily="18" charset="0"/>
              </a:rPr>
              <a:t> </a:t>
            </a:r>
            <a:r>
              <a:rPr lang="el-GR" sz="1800" dirty="0">
                <a:latin typeface="Constantia" panose="02030602050306030303" pitchFamily="18" charset="0"/>
              </a:rPr>
              <a:t>και </a:t>
            </a:r>
            <a:r>
              <a:rPr lang="el-GR" sz="1800" i="1" dirty="0">
                <a:latin typeface="Constantia" panose="02030602050306030303" pitchFamily="18" charset="0"/>
              </a:rPr>
              <a:t>Ιλίου </a:t>
            </a:r>
            <a:r>
              <a:rPr lang="el-GR" sz="1800" i="1" dirty="0" err="1">
                <a:latin typeface="Constantia" panose="02030602050306030303" pitchFamily="18" charset="0"/>
              </a:rPr>
              <a:t>Πέρσις</a:t>
            </a:r>
            <a:r>
              <a:rPr lang="el-GR" sz="1800" i="1" dirty="0">
                <a:latin typeface="Constantia" panose="02030602050306030303" pitchFamily="18" charset="0"/>
              </a:rPr>
              <a:t> </a:t>
            </a:r>
            <a:r>
              <a:rPr lang="el-GR" sz="1800" i="1" dirty="0">
                <a:latin typeface="Constantia" panose="02030602050306030303" pitchFamily="18" charset="0"/>
                <a:sym typeface="Wingdings" panose="05000000000000000000" pitchFamily="2" charset="2"/>
              </a:rPr>
              <a:t></a:t>
            </a:r>
            <a:r>
              <a:rPr lang="el-GR" sz="1800" i="1" dirty="0">
                <a:latin typeface="Constantia" panose="02030602050306030303" pitchFamily="18" charset="0"/>
              </a:rPr>
              <a:t> </a:t>
            </a:r>
            <a:r>
              <a:rPr lang="el-GR" sz="1800" dirty="0">
                <a:latin typeface="Constantia" panose="02030602050306030303" pitchFamily="18" charset="0"/>
              </a:rPr>
              <a:t>χρονολογείται στον 8ο αιώνα σύμφωνα με πηγές όπως ο Ευσέβιος και το λεξικό της </a:t>
            </a:r>
            <a:r>
              <a:rPr lang="el-GR" sz="1800" i="1" dirty="0">
                <a:latin typeface="Constantia" panose="02030602050306030303" pitchFamily="18" charset="0"/>
              </a:rPr>
              <a:t>Σούδας.</a:t>
            </a:r>
            <a:endParaRPr lang="el-GR" sz="1800" dirty="0">
              <a:latin typeface="Constantia" panose="02030602050306030303" pitchFamily="18" charset="0"/>
            </a:endParaRPr>
          </a:p>
          <a:p>
            <a:pPr lvl="0"/>
            <a:r>
              <a:rPr lang="el-GR" sz="1800" dirty="0">
                <a:latin typeface="Constantia" panose="02030602050306030303" pitchFamily="18" charset="0"/>
              </a:rPr>
              <a:t>Άλλοι συγγραφείς </a:t>
            </a:r>
            <a:r>
              <a:rPr lang="el-GR" sz="1800" i="1" dirty="0">
                <a:latin typeface="Constantia" panose="02030602050306030303" pitchFamily="18" charset="0"/>
              </a:rPr>
              <a:t>Κύκλιων Επών</a:t>
            </a:r>
            <a:r>
              <a:rPr lang="el-GR" sz="1800" dirty="0">
                <a:latin typeface="Constantia" panose="02030602050306030303" pitchFamily="18" charset="0"/>
              </a:rPr>
              <a:t> ακολουθούν τον έβδομο ή τον έκτο αιώνα σύμφωνα με αυτή την αρχαία χρονολόγηση της Ελληνιστικής Περιόδου.</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Tree>
    <p:extLst>
      <p:ext uri="{BB962C8B-B14F-4D97-AF65-F5344CB8AC3E}">
        <p14:creationId xmlns:p14="http://schemas.microsoft.com/office/powerpoint/2010/main" val="1880220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392964" y="1419274"/>
            <a:ext cx="6947731" cy="3072752"/>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χρονολόγηση η οποία σήμερα είναι κοινώς αποδεκτή είναι </a:t>
            </a:r>
            <a:r>
              <a:rPr lang="el-GR" sz="2000" b="1" dirty="0">
                <a:latin typeface="Constantia" panose="02030602050306030303" pitchFamily="18" charset="0"/>
              </a:rPr>
              <a:t>ο 8</a:t>
            </a:r>
            <a:r>
              <a:rPr lang="el-GR" sz="2000" b="1" baseline="30000" dirty="0">
                <a:latin typeface="Constantia" panose="02030602050306030303" pitchFamily="18" charset="0"/>
              </a:rPr>
              <a:t>ος</a:t>
            </a:r>
            <a:r>
              <a:rPr lang="el-GR" sz="2000" b="1" dirty="0">
                <a:latin typeface="Constantia" panose="02030602050306030303" pitchFamily="18" charset="0"/>
              </a:rPr>
              <a:t> αι. π.Χ</a:t>
            </a:r>
            <a:r>
              <a:rPr lang="el-GR" sz="2000" dirty="0">
                <a:latin typeface="Constantia" panose="02030602050306030303" pitchFamily="18" charset="0"/>
              </a:rPr>
              <a:t>. </a:t>
            </a:r>
            <a:endParaRPr lang="en-US" sz="2000" dirty="0">
              <a:latin typeface="Constantia" panose="02030602050306030303" pitchFamily="18" charset="0"/>
            </a:endParaRPr>
          </a:p>
          <a:p>
            <a:pPr lvl="0"/>
            <a:r>
              <a:rPr lang="el-GR" sz="2000" dirty="0">
                <a:latin typeface="Constantia" panose="02030602050306030303" pitchFamily="18" charset="0"/>
              </a:rPr>
              <a:t>Η χρονολόγηση αυτή είναι σύγχρονη με την αρχαιότερη τοποθέτηση των </a:t>
            </a:r>
            <a:r>
              <a:rPr lang="el-GR" sz="2000" dirty="0" err="1">
                <a:latin typeface="Constantia" panose="02030602050306030303" pitchFamily="18" charset="0"/>
              </a:rPr>
              <a:t>Κυκλίων</a:t>
            </a:r>
            <a:r>
              <a:rPr lang="el-GR" sz="2000" dirty="0">
                <a:latin typeface="Constantia" panose="02030602050306030303" pitchFamily="18" charset="0"/>
              </a:rPr>
              <a:t> Επών από τις πηγές. </a:t>
            </a:r>
          </a:p>
          <a:p>
            <a:pPr lvl="0"/>
            <a:r>
              <a:rPr lang="el-GR" sz="2000" dirty="0">
                <a:latin typeface="Constantia" panose="02030602050306030303" pitchFamily="18" charset="0"/>
              </a:rPr>
              <a:t>Μια άλλου είδους στρατηγική τοποθέτησης των επών στο χρόνο είναι η τροποποίηση της αρχαίας χρονολόγησης</a:t>
            </a:r>
            <a:r>
              <a:rPr lang="en-US" sz="2000" dirty="0">
                <a:latin typeface="Constantia" panose="02030602050306030303" pitchFamily="18" charset="0"/>
              </a:rPr>
              <a:t>,</a:t>
            </a:r>
            <a:r>
              <a:rPr lang="el-GR" sz="2000" dirty="0">
                <a:latin typeface="Constantia" panose="02030602050306030303" pitchFamily="18" charset="0"/>
              </a:rPr>
              <a:t> προκειμένου αυτή να συμφωνεί με τη σύγχρονη χρονολόγηση των Ομηρικών Επών.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Tree>
    <p:extLst>
      <p:ext uri="{BB962C8B-B14F-4D97-AF65-F5344CB8AC3E}">
        <p14:creationId xmlns:p14="http://schemas.microsoft.com/office/powerpoint/2010/main" val="2062899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Παρόλα αυτά η παραδοχή πίσω από αυτές τις προσεγγίσεις ότι τα Κύκλια προϋποθέτουν τα Ομηρικά Έπη κατά τον </a:t>
            </a:r>
            <a:r>
              <a:rPr lang="en-US" sz="1800" dirty="0">
                <a:latin typeface="Constantia" panose="02030602050306030303" pitchFamily="18" charset="0"/>
              </a:rPr>
              <a:t>Burgess</a:t>
            </a:r>
            <a:r>
              <a:rPr lang="el-GR" sz="1800" dirty="0">
                <a:latin typeface="Constantia" panose="02030602050306030303" pitchFamily="18" charset="0"/>
              </a:rPr>
              <a:t> είναι αχρείαστη. </a:t>
            </a:r>
          </a:p>
          <a:p>
            <a:pPr lvl="0"/>
            <a:r>
              <a:rPr lang="el-GR" sz="1800" dirty="0">
                <a:latin typeface="Constantia" panose="02030602050306030303" pitchFamily="18" charset="0"/>
              </a:rPr>
              <a:t>Μια άλλη πιο μοντέρνα προσέγγιση βασισμένη σε γλωσσική ανάλυση των αποσπασμάτων δείχνει τον </a:t>
            </a:r>
            <a:r>
              <a:rPr lang="el-GR" sz="1800" b="1" dirty="0">
                <a:latin typeface="Constantia" panose="02030602050306030303" pitchFamily="18" charset="0"/>
              </a:rPr>
              <a:t>6</a:t>
            </a:r>
            <a:r>
              <a:rPr lang="el-GR" sz="1800" b="1" baseline="30000" dirty="0">
                <a:latin typeface="Constantia" panose="02030602050306030303" pitchFamily="18" charset="0"/>
              </a:rPr>
              <a:t>ο</a:t>
            </a:r>
            <a:r>
              <a:rPr lang="el-GR" sz="1800" b="1" dirty="0">
                <a:latin typeface="Constantia" panose="02030602050306030303" pitchFamily="18" charset="0"/>
              </a:rPr>
              <a:t> αι. π.Χ.</a:t>
            </a:r>
            <a:r>
              <a:rPr lang="el-GR" sz="1800" dirty="0">
                <a:latin typeface="Constantia" panose="02030602050306030303" pitchFamily="18" charset="0"/>
              </a:rPr>
              <a:t> ως πιθανό αιώνα χρονολόγησης των </a:t>
            </a:r>
            <a:r>
              <a:rPr lang="el-GR" sz="1800" dirty="0" err="1">
                <a:latin typeface="Constantia" panose="02030602050306030303" pitchFamily="18" charset="0"/>
              </a:rPr>
              <a:t>Κυκλίων</a:t>
            </a:r>
            <a:r>
              <a:rPr lang="el-GR" sz="1800" dirty="0">
                <a:latin typeface="Constantia" panose="02030602050306030303" pitchFamily="18" charset="0"/>
              </a:rPr>
              <a:t> Επών.</a:t>
            </a:r>
            <a:endParaRPr lang="en-US" sz="1800" dirty="0">
              <a:latin typeface="Constantia" panose="02030602050306030303" pitchFamily="18" charset="0"/>
            </a:endParaRPr>
          </a:p>
          <a:p>
            <a:r>
              <a:rPr lang="el-GR" sz="1800" dirty="0">
                <a:latin typeface="Constantia" panose="02030602050306030303" pitchFamily="18" charset="0"/>
              </a:rPr>
              <a:t>Έναν αιώνα πριν ο </a:t>
            </a:r>
            <a:r>
              <a:rPr lang="en-US" sz="1800" dirty="0" err="1">
                <a:latin typeface="Constantia" panose="02030602050306030303" pitchFamily="18" charset="0"/>
              </a:rPr>
              <a:t>Wilamovitz</a:t>
            </a:r>
            <a:r>
              <a:rPr lang="el-GR" sz="1800" dirty="0">
                <a:latin typeface="Constantia" panose="02030602050306030303" pitchFamily="18" charset="0"/>
              </a:rPr>
              <a:t> υποστήριξε συνοπτικά αυτή τη θεωρία. </a:t>
            </a:r>
            <a:endParaRPr lang="en-US" sz="1800" dirty="0">
              <a:latin typeface="Constantia" panose="02030602050306030303" pitchFamily="18" charset="0"/>
            </a:endParaRPr>
          </a:p>
          <a:p>
            <a:pPr marL="88900" indent="0">
              <a:buNone/>
            </a:pPr>
            <a:endParaRPr lang="el-GR" sz="16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spTree>
    <p:extLst>
      <p:ext uri="{BB962C8B-B14F-4D97-AF65-F5344CB8AC3E}">
        <p14:creationId xmlns:p14="http://schemas.microsoft.com/office/powerpoint/2010/main" val="970112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Σύμφωνα με τον </a:t>
            </a:r>
            <a:r>
              <a:rPr lang="en-US" sz="1800" dirty="0">
                <a:latin typeface="Constantia" panose="02030602050306030303" pitchFamily="18" charset="0"/>
              </a:rPr>
              <a:t>Burgess</a:t>
            </a:r>
            <a:r>
              <a:rPr lang="el-GR" sz="1800" dirty="0">
                <a:latin typeface="Constantia" panose="02030602050306030303" pitchFamily="18" charset="0"/>
              </a:rPr>
              <a:t> όμως, η θεωρία αυτή είναι πολύ πιο αβέβαιη απ’ ότι θέλουν να παραδεχθούν οι υποστηρικτές της</a:t>
            </a:r>
            <a:r>
              <a:rPr lang="en-US" sz="1800" dirty="0">
                <a:latin typeface="Constantia" panose="02030602050306030303" pitchFamily="18" charset="0"/>
              </a:rPr>
              <a:t>,</a:t>
            </a:r>
            <a:r>
              <a:rPr lang="el-GR" sz="1800" dirty="0">
                <a:latin typeface="Constantia" panose="02030602050306030303" pitchFamily="18" charset="0"/>
              </a:rPr>
              <a:t> καθώς δε διασώζονται αρκετοί στίχοι</a:t>
            </a:r>
            <a:r>
              <a:rPr lang="en-US" sz="1800" dirty="0">
                <a:latin typeface="Constantia" panose="02030602050306030303" pitchFamily="18" charset="0"/>
              </a:rPr>
              <a:t>,</a:t>
            </a:r>
            <a:r>
              <a:rPr lang="el-GR" sz="1800" dirty="0">
                <a:latin typeface="Constantia" panose="02030602050306030303" pitchFamily="18" charset="0"/>
              </a:rPr>
              <a:t> για να είναι μία τέτοιου είδους ανάλυση επαρκής</a:t>
            </a:r>
            <a:r>
              <a:rPr lang="en-US" sz="1800" dirty="0">
                <a:latin typeface="Constantia" panose="02030602050306030303" pitchFamily="18" charset="0"/>
              </a:rPr>
              <a:t>.</a:t>
            </a:r>
          </a:p>
          <a:p>
            <a:pPr lvl="0"/>
            <a:r>
              <a:rPr lang="el-GR" sz="1800" dirty="0">
                <a:latin typeface="Constantia" panose="02030602050306030303" pitchFamily="18" charset="0"/>
              </a:rPr>
              <a:t>Δεν μας σώζονται αρκετοί στίχοι</a:t>
            </a:r>
            <a:r>
              <a:rPr lang="en-US" sz="1800" dirty="0">
                <a:latin typeface="Constantia" panose="02030602050306030303" pitchFamily="18" charset="0"/>
              </a:rPr>
              <a:t>,</a:t>
            </a:r>
            <a:r>
              <a:rPr lang="el-GR" sz="1800" dirty="0">
                <a:latin typeface="Constantia" panose="02030602050306030303" pitchFamily="18" charset="0"/>
              </a:rPr>
              <a:t> για να είναι μια τέτοια ανάλυση επαρκής.</a:t>
            </a:r>
          </a:p>
          <a:p>
            <a:pPr lvl="0"/>
            <a:r>
              <a:rPr lang="el-GR" sz="1800" dirty="0">
                <a:latin typeface="Constantia" panose="02030602050306030303" pitchFamily="18" charset="0"/>
              </a:rPr>
              <a:t>Αν η αρχαία χρονολόγηση των </a:t>
            </a:r>
            <a:r>
              <a:rPr lang="el-GR" sz="1800" dirty="0" err="1">
                <a:latin typeface="Constantia" panose="02030602050306030303" pitchFamily="18" charset="0"/>
              </a:rPr>
              <a:t>Κυκλίων</a:t>
            </a:r>
            <a:r>
              <a:rPr lang="el-GR" sz="1800" dirty="0">
                <a:latin typeface="Constantia" panose="02030602050306030303" pitchFamily="18" charset="0"/>
              </a:rPr>
              <a:t> επών στις αρχές του 8</a:t>
            </a:r>
            <a:r>
              <a:rPr lang="el-GR" sz="1800" baseline="30000" dirty="0">
                <a:latin typeface="Constantia" panose="02030602050306030303" pitchFamily="18" charset="0"/>
              </a:rPr>
              <a:t>ου</a:t>
            </a:r>
            <a:r>
              <a:rPr lang="el-GR" sz="1800" dirty="0">
                <a:latin typeface="Constantia" panose="02030602050306030303" pitchFamily="18" charset="0"/>
              </a:rPr>
              <a:t> αιώνα π.Χ. θεωρείται «ακραία» εκδοχή</a:t>
            </a:r>
            <a:r>
              <a:rPr lang="en-US" sz="1800" dirty="0">
                <a:latin typeface="Constantia" panose="02030602050306030303" pitchFamily="18" charset="0"/>
              </a:rPr>
              <a:t>,</a:t>
            </a:r>
            <a:r>
              <a:rPr lang="el-GR" sz="1800" dirty="0">
                <a:latin typeface="Constantia" panose="02030602050306030303" pitchFamily="18" charset="0"/>
              </a:rPr>
              <a:t> αντιστοίχως αβάσιμο κρίνεται και το σενάριο της χρονολόγησης κατά τον 6</a:t>
            </a:r>
            <a:r>
              <a:rPr lang="el-GR" sz="1800" baseline="30000" dirty="0">
                <a:latin typeface="Constantia" panose="02030602050306030303" pitchFamily="18" charset="0"/>
              </a:rPr>
              <a:t>ο</a:t>
            </a:r>
            <a:r>
              <a:rPr lang="el-GR" sz="1800" dirty="0">
                <a:latin typeface="Constantia" panose="02030602050306030303" pitchFamily="18" charset="0"/>
              </a:rPr>
              <a:t> αιώνα.</a:t>
            </a:r>
          </a:p>
          <a:p>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Tree>
    <p:extLst>
      <p:ext uri="{BB962C8B-B14F-4D97-AF65-F5344CB8AC3E}">
        <p14:creationId xmlns:p14="http://schemas.microsoft.com/office/powerpoint/2010/main" val="138795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538579"/>
            <a:ext cx="6536692" cy="2440542"/>
          </a:xfrm>
          <a:prstGeom prst="rect">
            <a:avLst/>
          </a:prstGeom>
        </p:spPr>
        <p:txBody>
          <a:bodyPr spcFirstLastPara="1" wrap="square" lIns="91425" tIns="91425" rIns="91425" bIns="91425" anchor="t" anchorCtr="0">
            <a:noAutofit/>
          </a:bodyPr>
          <a:lstStyle/>
          <a:p>
            <a:r>
              <a:rPr lang="el-GR" sz="1800" dirty="0">
                <a:latin typeface="Constantia" panose="02030602050306030303" pitchFamily="18" charset="0"/>
              </a:rPr>
              <a:t>Κάποιος μπορεί να αντιλαμβάνεται την </a:t>
            </a:r>
            <a:r>
              <a:rPr lang="el-GR" sz="1800" i="1" dirty="0" err="1">
                <a:latin typeface="Constantia" panose="02030602050306030303" pitchFamily="18" charset="0"/>
              </a:rPr>
              <a:t>Ιλιάδα</a:t>
            </a:r>
            <a:r>
              <a:rPr lang="el-GR" sz="1800" dirty="0">
                <a:latin typeface="Constantia" panose="02030602050306030303" pitchFamily="18" charset="0"/>
              </a:rPr>
              <a:t> και την </a:t>
            </a:r>
            <a:r>
              <a:rPr lang="el-GR" sz="1800" i="1" dirty="0">
                <a:latin typeface="Constantia" panose="02030602050306030303" pitchFamily="18" charset="0"/>
              </a:rPr>
              <a:t>Οδύσσεια</a:t>
            </a:r>
            <a:r>
              <a:rPr lang="el-GR" sz="1800" dirty="0">
                <a:latin typeface="Constantia" panose="02030602050306030303" pitchFamily="18" charset="0"/>
              </a:rPr>
              <a:t> ως όμορφα και σπουδαία ποιήματα και επίσης να εκτιμάει τον πλούτο των μυθολογικών και των ποιητικών παραδόσεων από τις οποίες προήλθαν.</a:t>
            </a:r>
          </a:p>
          <a:p>
            <a:r>
              <a:rPr lang="el-GR" sz="1800" dirty="0">
                <a:latin typeface="Constantia" panose="02030602050306030303" pitchFamily="18" charset="0"/>
              </a:rPr>
              <a:t>Αλλά πολύ συχνά ορισμένοι μελετητές επικεντρώνουν το ενδιαφέρον τους στα Ομηρικά ποιήματα, αγνοώντας ή παραποιώντας τις παραδόσεις από τις οποίες προήλθαν.</a:t>
            </a:r>
          </a:p>
          <a:p>
            <a:pPr marL="88900" indent="0">
              <a:buNone/>
            </a:pPr>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788763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Άλλοι μελετητές όπως ο </a:t>
            </a:r>
            <a:r>
              <a:rPr lang="en-US" sz="2000" dirty="0">
                <a:latin typeface="Constantia" panose="02030602050306030303" pitchFamily="18" charset="0"/>
              </a:rPr>
              <a:t>Davies</a:t>
            </a:r>
            <a:r>
              <a:rPr lang="el-GR" sz="2000" dirty="0">
                <a:latin typeface="Constantia" panose="02030602050306030303" pitchFamily="18" charset="0"/>
              </a:rPr>
              <a:t> και ο </a:t>
            </a:r>
            <a:r>
              <a:rPr lang="en-US" sz="2000" dirty="0" err="1">
                <a:latin typeface="Constantia" panose="02030602050306030303" pitchFamily="18" charset="0"/>
              </a:rPr>
              <a:t>Wackernagel</a:t>
            </a:r>
            <a:r>
              <a:rPr lang="el-GR" sz="2000" dirty="0">
                <a:latin typeface="Constantia" panose="02030602050306030303" pitchFamily="18" charset="0"/>
              </a:rPr>
              <a:t> βλέπουν «αττικά </a:t>
            </a:r>
            <a:r>
              <a:rPr lang="el-GR" sz="2000" dirty="0" err="1">
                <a:latin typeface="Constantia" panose="02030602050306030303" pitchFamily="18" charset="0"/>
              </a:rPr>
              <a:t>συμφραζόμενα</a:t>
            </a:r>
            <a:r>
              <a:rPr lang="el-GR" sz="2000" dirty="0">
                <a:latin typeface="Constantia" panose="02030602050306030303" pitchFamily="18" charset="0"/>
              </a:rPr>
              <a:t>» (</a:t>
            </a:r>
            <a:r>
              <a:rPr lang="en-US" sz="2000" dirty="0">
                <a:latin typeface="Constantia" panose="02030602050306030303" pitchFamily="18" charset="0"/>
              </a:rPr>
              <a:t>attic context</a:t>
            </a:r>
            <a:r>
              <a:rPr lang="el-GR" sz="2000" dirty="0">
                <a:latin typeface="Constantia" panose="02030602050306030303" pitchFamily="18" charset="0"/>
              </a:rPr>
              <a:t>) στα έπη και πιο συγκεκριμένα στα Κύπρια. </a:t>
            </a:r>
          </a:p>
          <a:p>
            <a:pPr lvl="0"/>
            <a:r>
              <a:rPr lang="el-GR" sz="2000" dirty="0">
                <a:latin typeface="Constantia" panose="02030602050306030303" pitchFamily="18" charset="0"/>
              </a:rPr>
              <a:t>Η θεωρία της αττικής φύσεως των </a:t>
            </a:r>
            <a:r>
              <a:rPr lang="el-GR" sz="2000" dirty="0" err="1">
                <a:latin typeface="Constantia" panose="02030602050306030303" pitchFamily="18" charset="0"/>
              </a:rPr>
              <a:t>Κυκλίων</a:t>
            </a:r>
            <a:r>
              <a:rPr lang="el-GR" sz="2000" dirty="0">
                <a:latin typeface="Constantia" panose="02030602050306030303" pitchFamily="18" charset="0"/>
              </a:rPr>
              <a:t> Επών γεννήθηκε σε μια εποχή</a:t>
            </a:r>
            <a:r>
              <a:rPr lang="en-US" sz="2000" dirty="0">
                <a:latin typeface="Constantia" panose="02030602050306030303" pitchFamily="18" charset="0"/>
              </a:rPr>
              <a:t>,</a:t>
            </a:r>
            <a:r>
              <a:rPr lang="el-GR" sz="2000" dirty="0">
                <a:latin typeface="Constantia" panose="02030602050306030303" pitchFamily="18" charset="0"/>
              </a:rPr>
              <a:t> όταν ήταν ευρέως πιστευτό ότι κάποια τμήματα της </a:t>
            </a:r>
            <a:r>
              <a:rPr lang="el-GR" sz="2000" i="1" dirty="0" err="1">
                <a:latin typeface="Constantia" panose="02030602050306030303" pitchFamily="18" charset="0"/>
              </a:rPr>
              <a:t>Ιλιάδας</a:t>
            </a:r>
            <a:r>
              <a:rPr lang="el-GR" sz="2000" dirty="0">
                <a:latin typeface="Constantia" panose="02030602050306030303" pitchFamily="18" charset="0"/>
              </a:rPr>
              <a:t> μπορούν να χρονολογηθούν αργότερα από άλλα μέρη βάσει γλωσσολογικών δεδομένων.</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spTree>
    <p:extLst>
      <p:ext uri="{BB962C8B-B14F-4D97-AF65-F5344CB8AC3E}">
        <p14:creationId xmlns:p14="http://schemas.microsoft.com/office/powerpoint/2010/main" val="395712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Όμως η θεωρία αυτή έχει ανασκευαστεί</a:t>
            </a:r>
            <a:r>
              <a:rPr lang="en-US" sz="2000" dirty="0">
                <a:latin typeface="Constantia" panose="02030602050306030303" pitchFamily="18" charset="0"/>
              </a:rPr>
              <a:t>,</a:t>
            </a:r>
            <a:r>
              <a:rPr lang="el-GR" sz="2000" dirty="0">
                <a:latin typeface="Constantia" panose="02030602050306030303" pitchFamily="18" charset="0"/>
              </a:rPr>
              <a:t> διότι δείχνει ελάχιστη ευαισθησία στην μεικτή φύση της παραδοσιακής γλώσσας και του αντικτύπου που μπορεί να έχει στο κείμενο η μετάδοση από στόμα σε στόμα.   </a:t>
            </a:r>
          </a:p>
          <a:p>
            <a:pPr lvl="0"/>
            <a:r>
              <a:rPr lang="el-GR" sz="2000" dirty="0">
                <a:latin typeface="Constantia" panose="02030602050306030303" pitchFamily="18" charset="0"/>
              </a:rPr>
              <a:t>η διαρκής ανασύνθεση των επών</a:t>
            </a:r>
            <a:r>
              <a:rPr lang="en-US" sz="2000" dirty="0">
                <a:latin typeface="Constantia" panose="02030602050306030303" pitchFamily="18" charset="0"/>
              </a:rPr>
              <a:t>,</a:t>
            </a:r>
            <a:r>
              <a:rPr lang="el-GR" sz="2000" dirty="0">
                <a:latin typeface="Constantia" panose="02030602050306030303" pitchFamily="18" charset="0"/>
              </a:rPr>
              <a:t> όπως υποστηρίχθηκε πρόσφατα από τον </a:t>
            </a:r>
            <a:r>
              <a:rPr lang="en-US" sz="2000" dirty="0">
                <a:latin typeface="Constantia" panose="02030602050306030303" pitchFamily="18" charset="0"/>
              </a:rPr>
              <a:t>Nagy</a:t>
            </a:r>
            <a:r>
              <a:rPr lang="el-GR" sz="2000" dirty="0">
                <a:latin typeface="Constantia" panose="02030602050306030303" pitchFamily="18" charset="0"/>
              </a:rPr>
              <a:t> και άλλους</a:t>
            </a:r>
            <a:r>
              <a:rPr lang="en-US" sz="2000" dirty="0">
                <a:latin typeface="Constantia" panose="02030602050306030303" pitchFamily="18" charset="0"/>
              </a:rPr>
              <a:t>,</a:t>
            </a:r>
            <a:r>
              <a:rPr lang="el-GR" sz="2000" dirty="0">
                <a:latin typeface="Constantia" panose="02030602050306030303" pitchFamily="18" charset="0"/>
              </a:rPr>
              <a:t> </a:t>
            </a:r>
            <a:r>
              <a:rPr lang="el-GR" sz="2000" dirty="0" err="1">
                <a:latin typeface="Constantia" panose="02030602050306030303" pitchFamily="18" charset="0"/>
              </a:rPr>
              <a:t>αναγκαίως</a:t>
            </a:r>
            <a:r>
              <a:rPr lang="el-GR" sz="2000" dirty="0">
                <a:latin typeface="Constantia" panose="02030602050306030303" pitchFamily="18" charset="0"/>
              </a:rPr>
              <a:t> εγείρει ερωτήματα σχετικά με την εγκυρότητα των προσπαθειών των μελετητών να τοποθετήσουν τα έπη αυτά σε ένα συγκεκριμένο σημείο στον χρόνο.</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spTree>
    <p:extLst>
      <p:ext uri="{BB962C8B-B14F-4D97-AF65-F5344CB8AC3E}">
        <p14:creationId xmlns:p14="http://schemas.microsoft.com/office/powerpoint/2010/main" val="3740319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Θα ήταν προτιμότερο να θεωρήσουμε τους τελευταίους τύπους/ μορφές (</a:t>
            </a:r>
            <a:r>
              <a:rPr lang="el-GR" sz="1800" i="1" dirty="0" err="1">
                <a:latin typeface="Constantia" panose="02030602050306030303" pitchFamily="18" charset="0"/>
              </a:rPr>
              <a:t>late</a:t>
            </a:r>
            <a:r>
              <a:rPr lang="el-GR" sz="1800" i="1" dirty="0">
                <a:latin typeface="Constantia" panose="02030602050306030303" pitchFamily="18" charset="0"/>
              </a:rPr>
              <a:t> </a:t>
            </a:r>
            <a:r>
              <a:rPr lang="el-GR" sz="1800" i="1" dirty="0" err="1">
                <a:latin typeface="Constantia" panose="02030602050306030303" pitchFamily="18" charset="0"/>
              </a:rPr>
              <a:t>forms</a:t>
            </a:r>
            <a:r>
              <a:rPr lang="el-GR" sz="1800" dirty="0">
                <a:latin typeface="Constantia" panose="02030602050306030303" pitchFamily="18" charset="0"/>
              </a:rPr>
              <a:t>) ως απόδειξη για τη ρευστή παρουσία των παραδόσεων η οποία συνεχίστηκε κατά τη διάρκεια της Αρχαϊκής Εποχής με την Αθήνα ως στάδιο/ σκηνή/ τόπο (</a:t>
            </a:r>
            <a:r>
              <a:rPr lang="el-GR" sz="1800" i="1" dirty="0" err="1">
                <a:latin typeface="Constantia" panose="02030602050306030303" pitchFamily="18" charset="0"/>
              </a:rPr>
              <a:t>stage</a:t>
            </a:r>
            <a:r>
              <a:rPr lang="el-GR" sz="1800" dirty="0">
                <a:latin typeface="Constantia" panose="02030602050306030303" pitchFamily="18" charset="0"/>
              </a:rPr>
              <a:t>) της διαδικασίας.</a:t>
            </a:r>
          </a:p>
          <a:p>
            <a:r>
              <a:rPr lang="el-GR" sz="1800" dirty="0">
                <a:latin typeface="Constantia" panose="02030602050306030303" pitchFamily="18" charset="0"/>
              </a:rPr>
              <a:t>Η βασική σύνθεση ενός έπους δεν χρειάζεται να χρονολογείται από τις τελευταίες μορφές που βρέθηκαν.</a:t>
            </a:r>
          </a:p>
          <a:p>
            <a:pPr lvl="0"/>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spTree>
    <p:extLst>
      <p:ext uri="{BB962C8B-B14F-4D97-AF65-F5344CB8AC3E}">
        <p14:creationId xmlns:p14="http://schemas.microsoft.com/office/powerpoint/2010/main" val="883091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23589" y="1351374"/>
            <a:ext cx="6681971" cy="3072751"/>
          </a:xfrm>
          <a:prstGeom prst="rect">
            <a:avLst/>
          </a:prstGeom>
        </p:spPr>
        <p:txBody>
          <a:bodyPr spcFirstLastPara="1" wrap="square" lIns="91425" tIns="91425" rIns="91425" bIns="91425" anchor="t" anchorCtr="0">
            <a:noAutofit/>
          </a:bodyPr>
          <a:lstStyle/>
          <a:p>
            <a:pPr lvl="0"/>
            <a:r>
              <a:rPr lang="el-GR" sz="1800" i="1" dirty="0" err="1">
                <a:latin typeface="Constantia" panose="02030602050306030303" pitchFamily="18" charset="0"/>
              </a:rPr>
              <a:t>Τηλεγόνεια</a:t>
            </a:r>
            <a:r>
              <a:rPr lang="el-GR" sz="1800" dirty="0">
                <a:latin typeface="Constantia" panose="02030602050306030303" pitchFamily="18" charset="0"/>
              </a:rPr>
              <a:t> και </a:t>
            </a:r>
            <a:r>
              <a:rPr lang="el-GR" sz="1800" i="1" dirty="0" err="1">
                <a:latin typeface="Constantia" panose="02030602050306030303" pitchFamily="18" charset="0"/>
              </a:rPr>
              <a:t>Αιθιοπίς</a:t>
            </a:r>
            <a:r>
              <a:rPr lang="el-GR" sz="1800" dirty="0">
                <a:latin typeface="Constantia" panose="02030602050306030303" pitchFamily="18" charset="0"/>
              </a:rPr>
              <a:t>: πιθανότατα χρονολογούνται στον 7</a:t>
            </a:r>
            <a:r>
              <a:rPr lang="el-GR" sz="1800" baseline="30000" dirty="0">
                <a:latin typeface="Constantia" panose="02030602050306030303" pitchFamily="18" charset="0"/>
              </a:rPr>
              <a:t>ο</a:t>
            </a:r>
            <a:r>
              <a:rPr lang="el-GR" sz="1800" dirty="0">
                <a:latin typeface="Constantia" panose="02030602050306030303" pitchFamily="18" charset="0"/>
              </a:rPr>
              <a:t> αι π.Χ. όμως αυτό δεν σημαίνει ότι και τα άλλα έπη χρονολογούνται τότε.</a:t>
            </a:r>
          </a:p>
          <a:p>
            <a:pPr lvl="0"/>
            <a:r>
              <a:rPr lang="el-GR" sz="1800" dirty="0">
                <a:latin typeface="Constantia" panose="02030602050306030303" pitchFamily="18" charset="0"/>
              </a:rPr>
              <a:t>Γενικά ο </a:t>
            </a:r>
            <a:r>
              <a:rPr lang="en-US" sz="1800" dirty="0">
                <a:latin typeface="Constantia" panose="02030602050306030303" pitchFamily="18" charset="0"/>
              </a:rPr>
              <a:t>Burgess</a:t>
            </a:r>
            <a:r>
              <a:rPr lang="el-GR" sz="1800" dirty="0">
                <a:latin typeface="Constantia" panose="02030602050306030303" pitchFamily="18" charset="0"/>
              </a:rPr>
              <a:t> αμφιβάλλει για το ότι τα Κύκλια Έπη καθρεφτίζουν έναν «</a:t>
            </a:r>
            <a:r>
              <a:rPr lang="el-GR" sz="1800" dirty="0" err="1">
                <a:latin typeface="Constantia" panose="02030602050306030303" pitchFamily="18" charset="0"/>
              </a:rPr>
              <a:t>μεθομηρικό</a:t>
            </a:r>
            <a:r>
              <a:rPr lang="el-GR" sz="1800" dirty="0">
                <a:latin typeface="Constantia" panose="02030602050306030303" pitchFamily="18" charset="0"/>
              </a:rPr>
              <a:t>» κόσμο.</a:t>
            </a:r>
          </a:p>
          <a:p>
            <a:pPr lvl="0"/>
            <a:r>
              <a:rPr lang="el-GR" sz="1800" dirty="0">
                <a:latin typeface="Constantia" panose="02030602050306030303" pitchFamily="18" charset="0"/>
              </a:rPr>
              <a:t>Οι δύο πιο πρόσφατοι μελετητές των αποσπασμάτων, θραυσμάτων, ακολουθούν εντελώς διαφορετικές θέσεις σχετικά με τη χρονολόγηση των επών.</a:t>
            </a:r>
          </a:p>
          <a:p>
            <a:pPr lvl="0"/>
            <a:r>
              <a:rPr lang="en-US" sz="1600" dirty="0" err="1"/>
              <a:t>Bernabé</a:t>
            </a:r>
            <a:r>
              <a:rPr lang="en-US" sz="1600" dirty="0"/>
              <a:t> </a:t>
            </a:r>
            <a:endParaRPr lang="el-GR" sz="1600" dirty="0"/>
          </a:p>
          <a:p>
            <a:pPr lvl="0"/>
            <a:r>
              <a:rPr lang="en-US" sz="1600" dirty="0"/>
              <a:t>Davies</a:t>
            </a:r>
            <a:endParaRPr lang="el-GR" sz="16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spTree>
    <p:extLst>
      <p:ext uri="{BB962C8B-B14F-4D97-AF65-F5344CB8AC3E}">
        <p14:creationId xmlns:p14="http://schemas.microsoft.com/office/powerpoint/2010/main" val="891119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Αυτή η απόκλιση στις απόψεις των μελετητών υπογραμμίζει την ανάγκη να αποφευχθεί ο δογματισμός επί του θέματος</a:t>
            </a:r>
          </a:p>
          <a:p>
            <a:pPr lvl="0"/>
            <a:r>
              <a:rPr lang="el-GR" dirty="0">
                <a:latin typeface="Constantia" panose="02030602050306030303" pitchFamily="18" charset="0"/>
              </a:rPr>
              <a:t>Οι περισσότεροι μελετητές είτε παίρνουν μια αγνωστικιστική θέση έναντι του ζητήματος της χρονολόγησης είτε τοποθετούν τα έπη αυτά στον </a:t>
            </a:r>
            <a:r>
              <a:rPr lang="el-GR" b="1" dirty="0">
                <a:latin typeface="Constantia" panose="02030602050306030303" pitchFamily="18" charset="0"/>
              </a:rPr>
              <a:t>7</a:t>
            </a:r>
            <a:r>
              <a:rPr lang="el-GR" b="1" baseline="30000" dirty="0">
                <a:latin typeface="Constantia" panose="02030602050306030303" pitchFamily="18" charset="0"/>
              </a:rPr>
              <a:t>ο</a:t>
            </a:r>
            <a:r>
              <a:rPr lang="el-GR" b="1" dirty="0">
                <a:latin typeface="Constantia" panose="02030602050306030303" pitchFamily="18" charset="0"/>
              </a:rPr>
              <a:t> αι. π.Χ. </a:t>
            </a:r>
            <a:endParaRPr lang="el-GR"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spTree>
    <p:extLst>
      <p:ext uri="{BB962C8B-B14F-4D97-AF65-F5344CB8AC3E}">
        <p14:creationId xmlns:p14="http://schemas.microsoft.com/office/powerpoint/2010/main" val="2920346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281870" y="1239140"/>
            <a:ext cx="6956276" cy="3252885"/>
          </a:xfrm>
          <a:prstGeom prst="rect">
            <a:avLst/>
          </a:prstGeom>
        </p:spPr>
        <p:txBody>
          <a:bodyPr spcFirstLastPara="1" wrap="square" lIns="91425" tIns="91425" rIns="91425" bIns="91425" anchor="t" anchorCtr="0">
            <a:noAutofit/>
          </a:bodyPr>
          <a:lstStyle/>
          <a:p>
            <a:pPr lvl="0"/>
            <a:r>
              <a:rPr lang="el-GR" sz="1700" dirty="0">
                <a:latin typeface="Constantia" panose="02030602050306030303" pitchFamily="18" charset="0"/>
              </a:rPr>
              <a:t>Ο </a:t>
            </a:r>
            <a:r>
              <a:rPr lang="en-US" sz="1700" dirty="0">
                <a:latin typeface="Constantia" panose="02030602050306030303" pitchFamily="18" charset="0"/>
              </a:rPr>
              <a:t>Burgess</a:t>
            </a:r>
            <a:r>
              <a:rPr lang="el-GR" sz="1700" dirty="0">
                <a:latin typeface="Constantia" panose="02030602050306030303" pitchFamily="18" charset="0"/>
              </a:rPr>
              <a:t> παίρνοντας θέση υποστηρίζει ότι εκλαμβάνει την σύνθεσή τους ως διαρκώς αναπτυσσόμενη κατά τη διάρκεια της εκτέλεσής τους σε μια περίοδο κάπου στην Αρχαϊκή Εποχή.</a:t>
            </a:r>
            <a:endParaRPr lang="en-US" sz="1700" dirty="0">
              <a:latin typeface="Constantia" panose="02030602050306030303" pitchFamily="18" charset="0"/>
            </a:endParaRPr>
          </a:p>
          <a:p>
            <a:pPr lvl="0"/>
            <a:r>
              <a:rPr lang="el-GR" sz="1700" dirty="0">
                <a:latin typeface="Constantia" panose="02030602050306030303" pitchFamily="18" charset="0"/>
              </a:rPr>
              <a:t> Τέτοιου είδους συνθήκες ποιητικής σύνθεσης φανερώνουν το πόσο ανώφελη και άχρηστη είναι κάθε προσπάθεια ακριβούς χρονολόγησης των επών αυτών.</a:t>
            </a:r>
            <a:endParaRPr lang="en-US" sz="1700" dirty="0">
              <a:latin typeface="Constantia" panose="02030602050306030303" pitchFamily="18" charset="0"/>
            </a:endParaRPr>
          </a:p>
          <a:p>
            <a:pPr lvl="0"/>
            <a:r>
              <a:rPr lang="el-GR" sz="1700" dirty="0">
                <a:latin typeface="Constantia" panose="02030602050306030303" pitchFamily="18" charset="0"/>
              </a:rPr>
              <a:t>Δεν βλέπει πώς στην Αρχαϊκή Εποχή θα μπορούσαν να συντεθούν δια της γραφής, καθώς ακόμη και η ίδια η σταθεροποίησή τους με την γραφή δεν μπορεί να είναι αρκετά πρώιμη</a:t>
            </a:r>
          </a:p>
          <a:p>
            <a:pPr lvl="0"/>
            <a:r>
              <a:rPr lang="el-GR" sz="1700" dirty="0">
                <a:latin typeface="Constantia" panose="02030602050306030303" pitchFamily="18" charset="0"/>
              </a:rPr>
              <a:t> διότι τα ποιήματα αυτά ήταν πολύ μεγάλα για να καταγραφούν εύκολα.</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extLst>
      <p:ext uri="{BB962C8B-B14F-4D97-AF65-F5344CB8AC3E}">
        <p14:creationId xmlns:p14="http://schemas.microsoft.com/office/powerpoint/2010/main" val="2080330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Έτσι καταλήγει στο ότι τα ποιήματα αυτά </a:t>
            </a:r>
            <a:r>
              <a:rPr lang="el-GR" sz="2000" u="sng" dirty="0">
                <a:latin typeface="Constantia" panose="02030602050306030303" pitchFamily="18" charset="0"/>
              </a:rPr>
              <a:t>κάπου στην Αρχαϊκή Εποχή αποκρυσταλλώθηκαν στην προφορική παράδοση και σταθεροποιήθηκαν δια της γραφής </a:t>
            </a:r>
            <a:r>
              <a:rPr lang="el-GR" sz="2000" dirty="0">
                <a:latin typeface="Constantia" panose="02030602050306030303" pitchFamily="18" charset="0"/>
              </a:rPr>
              <a:t>στο </a:t>
            </a:r>
            <a:r>
              <a:rPr lang="el-GR" sz="2000" u="sng" dirty="0">
                <a:latin typeface="Constantia" panose="02030602050306030303" pitchFamily="18" charset="0"/>
              </a:rPr>
              <a:t>τέλος αυτής της περιόδου</a:t>
            </a:r>
            <a:r>
              <a:rPr lang="el-GR" sz="2000" b="1" u="sng" dirty="0">
                <a:latin typeface="Constantia" panose="02030602050306030303" pitchFamily="18" charset="0"/>
              </a:rPr>
              <a:t>.</a:t>
            </a:r>
            <a:endParaRPr lang="el-GR" u="sng"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extLst>
      <p:ext uri="{BB962C8B-B14F-4D97-AF65-F5344CB8AC3E}">
        <p14:creationId xmlns:p14="http://schemas.microsoft.com/office/powerpoint/2010/main" val="3533159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491004" y="1214602"/>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Εκτός από τα ελάχιστα αποσπάσματα διαθέτουμε γνώσεις για την ενότητα του Τρωικού πολέμου και μέσα από μια περίληψη του Επικού Κύκλου. </a:t>
            </a:r>
            <a:endParaRPr lang="en-US" sz="1800" dirty="0">
              <a:latin typeface="Constantia" panose="02030602050306030303" pitchFamily="18" charset="0"/>
            </a:endParaRPr>
          </a:p>
          <a:p>
            <a:pPr lvl="0"/>
            <a:r>
              <a:rPr lang="el-GR" sz="1800" dirty="0">
                <a:latin typeface="Constantia" panose="02030602050306030303" pitchFamily="18" charset="0"/>
              </a:rPr>
              <a:t>Αυτή η περίληψη ήταν μέρος ενός μεγάλου έργου σχετικά με την αρχαία ποίηση, το οποίο έφερε τον τίτλο «</a:t>
            </a:r>
            <a:r>
              <a:rPr lang="el-GR" sz="1800" i="1" dirty="0">
                <a:latin typeface="Constantia" panose="02030602050306030303" pitchFamily="18" charset="0"/>
              </a:rPr>
              <a:t>Χρηστομάθεια</a:t>
            </a:r>
            <a:r>
              <a:rPr lang="el-GR" sz="1800" dirty="0">
                <a:latin typeface="Constantia" panose="02030602050306030303" pitchFamily="18" charset="0"/>
              </a:rPr>
              <a:t> </a:t>
            </a:r>
            <a:r>
              <a:rPr lang="el-GR" sz="1800" i="1" dirty="0">
                <a:latin typeface="Constantia" panose="02030602050306030303" pitchFamily="18" charset="0"/>
              </a:rPr>
              <a:t>Γραμματική</a:t>
            </a:r>
            <a:r>
              <a:rPr lang="el-GR" sz="1800" dirty="0">
                <a:latin typeface="Constantia" panose="02030602050306030303" pitchFamily="18" charset="0"/>
              </a:rPr>
              <a:t>».</a:t>
            </a:r>
            <a:endParaRPr lang="en-US" sz="1800" dirty="0">
              <a:latin typeface="Constantia" panose="02030602050306030303" pitchFamily="18" charset="0"/>
            </a:endParaRPr>
          </a:p>
          <a:p>
            <a:r>
              <a:rPr lang="el-GR" sz="1800" dirty="0">
                <a:latin typeface="Constantia" panose="02030602050306030303" pitchFamily="18" charset="0"/>
              </a:rPr>
              <a:t>Το έργο αυτό συνέγραψε ο </a:t>
            </a:r>
            <a:r>
              <a:rPr lang="el-GR" sz="1800" dirty="0" err="1">
                <a:latin typeface="Constantia" panose="02030602050306030303" pitchFamily="18" charset="0"/>
              </a:rPr>
              <a:t>Πρόκλος</a:t>
            </a:r>
            <a:r>
              <a:rPr lang="el-GR" sz="1800" dirty="0">
                <a:latin typeface="Constantia" panose="02030602050306030303" pitchFamily="18" charset="0"/>
              </a:rPr>
              <a:t>.</a:t>
            </a:r>
            <a:endParaRPr lang="en-US" sz="1800" dirty="0">
              <a:latin typeface="Constantia" panose="02030602050306030303" pitchFamily="18" charset="0"/>
            </a:endParaRPr>
          </a:p>
          <a:p>
            <a:r>
              <a:rPr lang="el-GR" sz="1800" dirty="0">
                <a:latin typeface="Constantia" panose="02030602050306030303" pitchFamily="18" charset="0"/>
              </a:rPr>
              <a:t> Δε γνωρίζουμε με βεβαιότητα, ωστόσο αν πρόκειται για τον </a:t>
            </a:r>
            <a:r>
              <a:rPr lang="el-GR" sz="1800" dirty="0" err="1">
                <a:latin typeface="Constantia" panose="02030602050306030303" pitchFamily="18" charset="0"/>
              </a:rPr>
              <a:t>Πρόκλο</a:t>
            </a:r>
            <a:r>
              <a:rPr lang="el-GR" sz="1800" dirty="0">
                <a:latin typeface="Constantia" panose="02030602050306030303" pitchFamily="18" charset="0"/>
              </a:rPr>
              <a:t> τον γνωστό Νεοπλατωνιστή του 5</a:t>
            </a:r>
            <a:r>
              <a:rPr lang="el-GR" sz="1800" baseline="30000" dirty="0">
                <a:latin typeface="Constantia" panose="02030602050306030303" pitchFamily="18" charset="0"/>
              </a:rPr>
              <a:t>ου</a:t>
            </a:r>
            <a:r>
              <a:rPr lang="el-GR" sz="1800" dirty="0">
                <a:latin typeface="Constantia" panose="02030602050306030303" pitchFamily="18" charset="0"/>
              </a:rPr>
              <a:t> αι μ.Χ. ή εάν είναι ένας άλλος </a:t>
            </a:r>
            <a:r>
              <a:rPr lang="el-GR" sz="1800" dirty="0" err="1">
                <a:latin typeface="Constantia" panose="02030602050306030303" pitchFamily="18" charset="0"/>
              </a:rPr>
              <a:t>Πρόκλος</a:t>
            </a:r>
            <a:r>
              <a:rPr lang="el-GR" sz="1800" dirty="0">
                <a:latin typeface="Constantia" panose="02030602050306030303" pitchFamily="18" charset="0"/>
              </a:rPr>
              <a:t> του 2</a:t>
            </a:r>
            <a:r>
              <a:rPr lang="el-GR" sz="1800" baseline="30000" dirty="0">
                <a:latin typeface="Constantia" panose="02030602050306030303" pitchFamily="18" charset="0"/>
              </a:rPr>
              <a:t>ου</a:t>
            </a:r>
            <a:r>
              <a:rPr lang="el-GR" sz="1800" dirty="0">
                <a:latin typeface="Constantia" panose="02030602050306030303" pitchFamily="18" charset="0"/>
              </a:rPr>
              <a:t> αι </a:t>
            </a:r>
            <a:r>
              <a:rPr lang="el-GR" sz="1800" dirty="0" err="1">
                <a:latin typeface="Constantia" panose="02030602050306030303" pitchFamily="18" charset="0"/>
              </a:rPr>
              <a:t>μ.Χ</a:t>
            </a:r>
            <a:r>
              <a:rPr lang="en-US" sz="1800">
                <a:latin typeface="Constantia" panose="02030602050306030303" pitchFamily="18" charset="0"/>
              </a:rPr>
              <a:t>.</a:t>
            </a:r>
            <a:r>
              <a:rPr lang="el-GR" sz="1800">
                <a:latin typeface="Constantia" panose="02030602050306030303" pitchFamily="18" charset="0"/>
              </a:rPr>
              <a:t> </a:t>
            </a:r>
            <a:r>
              <a:rPr lang="el-GR" sz="1800" dirty="0">
                <a:latin typeface="Constantia" panose="02030602050306030303" pitchFamily="18" charset="0"/>
              </a:rPr>
              <a:t>λιγότερο γνωστός.</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a:p>
        </p:txBody>
      </p:sp>
    </p:spTree>
    <p:extLst>
      <p:ext uri="{BB962C8B-B14F-4D97-AF65-F5344CB8AC3E}">
        <p14:creationId xmlns:p14="http://schemas.microsoft.com/office/powerpoint/2010/main" val="549593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453625" y="1419275"/>
            <a:ext cx="7143444"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Πάντως ο </a:t>
            </a:r>
            <a:r>
              <a:rPr lang="en-US" sz="2000" dirty="0">
                <a:latin typeface="Constantia" panose="02030602050306030303" pitchFamily="18" charset="0"/>
              </a:rPr>
              <a:t>Burgess</a:t>
            </a:r>
            <a:r>
              <a:rPr lang="el-GR" sz="2000" dirty="0">
                <a:latin typeface="Constantia" panose="02030602050306030303" pitchFamily="18" charset="0"/>
              </a:rPr>
              <a:t> υπογραμμίζει πως ο </a:t>
            </a:r>
            <a:r>
              <a:rPr lang="el-GR" sz="2000" dirty="0" err="1">
                <a:latin typeface="Constantia" panose="02030602050306030303" pitchFamily="18" charset="0"/>
              </a:rPr>
              <a:t>Πρόκλος</a:t>
            </a:r>
            <a:r>
              <a:rPr lang="el-GR" sz="2000" dirty="0">
                <a:latin typeface="Constantia" panose="02030602050306030303" pitchFamily="18" charset="0"/>
              </a:rPr>
              <a:t> μιλάει για την ανάγνωση των ποιημάτων ο ίδιος, και κάποιοι πιστεύουν ότι τα ποιήματα του Επικού Κύκλου δεν θα είχαν διατηρηθεί μέχρι τον πέμπτο αιώνα π.Χ.</a:t>
            </a:r>
          </a:p>
          <a:p>
            <a:pPr lvl="0"/>
            <a:r>
              <a:rPr lang="en-US" sz="2000" dirty="0">
                <a:latin typeface="Constantia" panose="02030602050306030303" pitchFamily="18" charset="0"/>
              </a:rPr>
              <a:t>(</a:t>
            </a:r>
            <a:r>
              <a:rPr lang="el-GR" sz="2000" dirty="0">
                <a:latin typeface="Constantia" panose="02030602050306030303" pitchFamily="18" charset="0"/>
              </a:rPr>
              <a:t>Ό,τι γνωρίζουμε για το έργο το γνωρίζουμε από μια περιγραφή του Φώτιου (9</a:t>
            </a:r>
            <a:r>
              <a:rPr lang="el-GR" sz="2000" baseline="30000" dirty="0">
                <a:latin typeface="Constantia" panose="02030602050306030303" pitchFamily="18" charset="0"/>
              </a:rPr>
              <a:t>ος</a:t>
            </a:r>
            <a:r>
              <a:rPr lang="el-GR" sz="2000" dirty="0">
                <a:latin typeface="Constantia" panose="02030602050306030303" pitchFamily="18" charset="0"/>
              </a:rPr>
              <a:t> αι π.Χ.)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spTree>
    <p:extLst>
      <p:ext uri="{BB962C8B-B14F-4D97-AF65-F5344CB8AC3E}">
        <p14:creationId xmlns:p14="http://schemas.microsoft.com/office/powerpoint/2010/main" val="6071389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Ό,τι μας σώζεται από την «</a:t>
            </a:r>
            <a:r>
              <a:rPr lang="el-GR" sz="2000" i="1" dirty="0">
                <a:latin typeface="Constantia" panose="02030602050306030303" pitchFamily="18" charset="0"/>
              </a:rPr>
              <a:t>Χρηστομάθεια</a:t>
            </a:r>
            <a:r>
              <a:rPr lang="el-GR" sz="2000" dirty="0">
                <a:latin typeface="Constantia" panose="02030602050306030303" pitchFamily="18" charset="0"/>
              </a:rPr>
              <a:t>» είναι μερικά αποσπάσματα τοποθετημένα σε πρώιμα χειρόγραφα της </a:t>
            </a:r>
            <a:r>
              <a:rPr lang="el-GR" sz="2000" i="1" dirty="0" err="1">
                <a:latin typeface="Constantia" panose="02030602050306030303" pitchFamily="18" charset="0"/>
              </a:rPr>
              <a:t>Ιλιάδας</a:t>
            </a:r>
            <a:r>
              <a:rPr lang="el-GR" sz="2000" dirty="0">
                <a:latin typeface="Constantia" panose="02030602050306030303" pitchFamily="18" charset="0"/>
              </a:rPr>
              <a:t> συμπεριλαμβανομένης και της περίληψης των σχετικών με τον Τρωικό Πόλεμο ποιημάτων του Επικού Κύκλου.</a:t>
            </a:r>
          </a:p>
          <a:p>
            <a:pPr lvl="0"/>
            <a:r>
              <a:rPr lang="el-GR" sz="2000" dirty="0">
                <a:latin typeface="Constantia" panose="02030602050306030303" pitchFamily="18" charset="0"/>
              </a:rPr>
              <a:t>Θα πρέπει να γίνει κατανοητό ότι τα ποιήματα που βρίσκουμε στον Επικό Κύκλο δεν ήταν τα μόνα του είδους τους κατά την Αρχαϊκή Εποχή. </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spTree>
    <p:extLst>
      <p:ext uri="{BB962C8B-B14F-4D97-AF65-F5344CB8AC3E}">
        <p14:creationId xmlns:p14="http://schemas.microsoft.com/office/powerpoint/2010/main" val="86031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538579"/>
            <a:ext cx="6536692" cy="2440542"/>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Η παράδοση του Τρωικού Πολέμου είχε μακρά και πολύπλοκη εξέλιξη πριν από τη σύνθεση των Ομηρικών ποιημάτων. </a:t>
            </a:r>
          </a:p>
          <a:p>
            <a:r>
              <a:rPr lang="el-GR" dirty="0">
                <a:latin typeface="Constantia" panose="02030602050306030303" pitchFamily="18" charset="0"/>
              </a:rPr>
              <a:t>Παραμένει ακόμη ανοιχτό το ερώτημα</a:t>
            </a:r>
            <a:r>
              <a:rPr lang="en-US" dirty="0">
                <a:latin typeface="Constantia" panose="02030602050306030303" pitchFamily="18" charset="0"/>
              </a:rPr>
              <a:t> </a:t>
            </a:r>
            <a:r>
              <a:rPr lang="el-GR" dirty="0">
                <a:latin typeface="Constantia" panose="02030602050306030303" pitchFamily="18" charset="0"/>
              </a:rPr>
              <a:t>αν έμπνευση των ιστοριών αυτών αποτελεί πράγματι η λεηλασία της πόλης, η οποία σήμερα ταυτίζεται με τη μυθική Τροία</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4017139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Αρχαίες πηγές, οι οποίες μας παραδίδουν συχνά μόνο τίτλους μας οδηγούν στο συμπέρασμα ότι το υλικό, το οποίο βρίσκουμε στον Επικό Κύκλο σχετίζεται με επική ποίηση, η οποία σήμερα δεν μας έχει διασωθεί.</a:t>
            </a:r>
          </a:p>
          <a:p>
            <a:r>
              <a:rPr lang="el-GR" sz="1800" dirty="0">
                <a:latin typeface="Constantia" panose="02030602050306030303" pitchFamily="18" charset="0"/>
              </a:rPr>
              <a:t>Η σύγχυση που υπάρχει σχετικά με τους ποιητές και τους τίτλους ίσως μπορεί να ληφθεί ως απόδειξη ότι υπήρχαν εναλλακτικές εκδοχές των ποιημάτων αυτών και πολλαπλές μορφές των ίδιων ποιημάτων μπορεί να προέκυψαν από εκτελέσεις τους. </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spTree>
    <p:extLst>
      <p:ext uri="{BB962C8B-B14F-4D97-AF65-F5344CB8AC3E}">
        <p14:creationId xmlns:p14="http://schemas.microsoft.com/office/powerpoint/2010/main" val="2671533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Παρόλα αυτά δεν υπάρχει αμφιβολία ότι πολλά διαφορετικά ποιήματα μοιράζονταν το ίδιο περιεχόμενο.</a:t>
            </a:r>
          </a:p>
          <a:p>
            <a:pPr lvl="0"/>
            <a:r>
              <a:rPr lang="el-GR" sz="1800" dirty="0">
                <a:latin typeface="Constantia" panose="02030602050306030303" pitchFamily="18" charset="0"/>
              </a:rPr>
              <a:t>Οι λίγες ενδείξεις ποιητικής επεξεργασίας του Τρωικού Πολέμου για την αρχαϊκή εποχή αντιπροσωπεύουν μόνο την κορυφή του παγόβουνου.</a:t>
            </a:r>
            <a:endParaRPr lang="en-US" sz="1800" dirty="0">
              <a:latin typeface="Constantia" panose="02030602050306030303" pitchFamily="18" charset="0"/>
            </a:endParaRPr>
          </a:p>
          <a:p>
            <a:pPr lvl="0"/>
            <a:r>
              <a:rPr lang="el-GR" sz="1800" dirty="0">
                <a:latin typeface="Constantia" panose="02030602050306030303" pitchFamily="18" charset="0"/>
              </a:rPr>
              <a:t>Η προφορική παράδοση συνέχισε μέχρι τον 5</a:t>
            </a:r>
            <a:r>
              <a:rPr lang="el-GR" sz="1800" baseline="30000" dirty="0">
                <a:latin typeface="Constantia" panose="02030602050306030303" pitchFamily="18" charset="0"/>
              </a:rPr>
              <a:t>ο</a:t>
            </a:r>
            <a:r>
              <a:rPr lang="el-GR" sz="1800" dirty="0">
                <a:latin typeface="Constantia" panose="02030602050306030303" pitchFamily="18" charset="0"/>
              </a:rPr>
              <a:t> αι. π. Χ. και μπορούμε να φανταστούμε ότι υπήρχαν χιλιάδες ποιητές με ποικίλες ικανότητες και επιτυχίες σε όλο τον αρχαίο ελληνικό κόσμο που τραγούδησαν τον Τρωικό Πόλεμο.</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71</a:t>
            </a:fld>
            <a:endParaRPr/>
          </a:p>
        </p:txBody>
      </p:sp>
    </p:spTree>
    <p:extLst>
      <p:ext uri="{BB962C8B-B14F-4D97-AF65-F5344CB8AC3E}">
        <p14:creationId xmlns:p14="http://schemas.microsoft.com/office/powerpoint/2010/main" val="32267165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Τα ποιήματα του Επικού Κύκλου πιθανότατα καταγράφηκαν στην αρχή της Κλασικής Εποχής.</a:t>
            </a:r>
            <a:endParaRPr lang="en-US" sz="2000" dirty="0">
              <a:latin typeface="Constantia" panose="02030602050306030303" pitchFamily="18" charset="0"/>
            </a:endParaRPr>
          </a:p>
          <a:p>
            <a:pPr lvl="0"/>
            <a:r>
              <a:rPr lang="el-GR" sz="2000" dirty="0">
                <a:latin typeface="Constantia" panose="02030602050306030303" pitchFamily="18" charset="0"/>
              </a:rPr>
              <a:t>Αρχικά, η καταγραφή τους θα είχε να κάνει λιγότερο με το ενδιαφέρον και την αξία που παρουσίαζαν και περισσότερο με παράγοντες που αφορούσαν τις περιστάσεις</a:t>
            </a:r>
            <a:endParaRPr lang="en-US" sz="2000" dirty="0">
              <a:latin typeface="Constantia" panose="02030602050306030303" pitchFamily="18" charset="0"/>
            </a:endParaRPr>
          </a:p>
          <a:p>
            <a:pPr lvl="0"/>
            <a:r>
              <a:rPr lang="el-GR" sz="2000" dirty="0">
                <a:latin typeface="Constantia" panose="02030602050306030303" pitchFamily="18" charset="0"/>
              </a:rPr>
              <a:t>όπως την διαθεσιμότητα γραφικής ύλης και την λειτουργία των ποιημάτων για συγκεκριμένες κοινότητες</a:t>
            </a:r>
            <a:r>
              <a:rPr lang="en-US" sz="2000" dirty="0">
                <a:latin typeface="Constantia" panose="02030602050306030303" pitchFamily="18" charset="0"/>
              </a:rPr>
              <a:t>.</a:t>
            </a:r>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72</a:t>
            </a:fld>
            <a:endParaRPr/>
          </a:p>
        </p:txBody>
      </p:sp>
    </p:spTree>
    <p:extLst>
      <p:ext uri="{BB962C8B-B14F-4D97-AF65-F5344CB8AC3E}">
        <p14:creationId xmlns:p14="http://schemas.microsoft.com/office/powerpoint/2010/main" val="22356510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Τελικά, κάποια συγκεκριμένα ποιήματα επιλέχθηκαν αρκετά μετά την σύνθεσή τους (πιθανότατα κατά τύχη ή κατόπιν επιλογής) και χρησιμοποιήθηκαν με τέτοιο τρόπο</a:t>
            </a:r>
            <a:r>
              <a:rPr lang="en-US" dirty="0">
                <a:latin typeface="Constantia" panose="02030602050306030303" pitchFamily="18" charset="0"/>
              </a:rPr>
              <a:t>,</a:t>
            </a:r>
            <a:r>
              <a:rPr lang="el-GR" dirty="0">
                <a:latin typeface="Constantia" panose="02030602050306030303" pitchFamily="18" charset="0"/>
              </a:rPr>
              <a:t> ώστε να γίνουν μέρος μιας σειράς έργων γνωστής ως Επικός Κύκλος</a:t>
            </a:r>
            <a:r>
              <a:rPr lang="el-GR" dirty="0"/>
              <a:t>.</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73</a:t>
            </a:fld>
            <a:endParaRPr/>
          </a:p>
        </p:txBody>
      </p:sp>
    </p:spTree>
    <p:extLst>
      <p:ext uri="{BB962C8B-B14F-4D97-AF65-F5344CB8AC3E}">
        <p14:creationId xmlns:p14="http://schemas.microsoft.com/office/powerpoint/2010/main" val="40712465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700" dirty="0">
                <a:latin typeface="Constantia" panose="02030602050306030303" pitchFamily="18" charset="0"/>
              </a:rPr>
              <a:t>Κατά τον </a:t>
            </a:r>
            <a:r>
              <a:rPr lang="en-US" sz="1700" dirty="0">
                <a:latin typeface="Constantia" panose="02030602050306030303" pitchFamily="18" charset="0"/>
              </a:rPr>
              <a:t>Burgess</a:t>
            </a:r>
            <a:r>
              <a:rPr lang="el-GR" sz="1700" dirty="0">
                <a:latin typeface="Constantia" panose="02030602050306030303" pitchFamily="18" charset="0"/>
              </a:rPr>
              <a:t> αυτή η παραγωγή του Επικού Κύκλου θα συμπεριελάμβανε πιθανότατα την αλληλεπίδραση με άλλα σταθερά κείμενα από άτομα τα οποία βρίσκονταν μακριά από όποια είδους πρωτοτυπία</a:t>
            </a:r>
            <a:endParaRPr lang="en-US" sz="1700" dirty="0">
              <a:latin typeface="Constantia" panose="02030602050306030303" pitchFamily="18" charset="0"/>
            </a:endParaRPr>
          </a:p>
          <a:p>
            <a:pPr lvl="0"/>
            <a:r>
              <a:rPr lang="el-GR" sz="1700" dirty="0">
                <a:latin typeface="Constantia" panose="02030602050306030303" pitchFamily="18" charset="0"/>
              </a:rPr>
              <a:t>τόσο όσον αφορά στην σύνθεση όσο και στην εκτέλεση των ποιημάτων αυτών.</a:t>
            </a:r>
          </a:p>
          <a:p>
            <a:pPr lvl="0"/>
            <a:r>
              <a:rPr lang="el-GR" sz="1700" dirty="0">
                <a:latin typeface="Constantia" panose="02030602050306030303" pitchFamily="18" charset="0"/>
              </a:rPr>
              <a:t>Όπως αποδεικνύει σύντομα, τα όρια του κειμένου για τα </a:t>
            </a:r>
            <a:r>
              <a:rPr lang="el-GR" sz="1700" dirty="0" err="1">
                <a:latin typeface="Constantia" panose="02030602050306030303" pitchFamily="18" charset="0"/>
              </a:rPr>
              <a:t>ποίηματα</a:t>
            </a:r>
            <a:r>
              <a:rPr lang="el-GR" sz="1700" dirty="0">
                <a:latin typeface="Constantia" panose="02030602050306030303" pitchFamily="18" charset="0"/>
              </a:rPr>
              <a:t> του κύκλου που βρίσκονται στον </a:t>
            </a:r>
            <a:r>
              <a:rPr lang="el-GR" sz="1700" dirty="0" err="1">
                <a:latin typeface="Constantia" panose="02030602050306030303" pitchFamily="18" charset="0"/>
              </a:rPr>
              <a:t>Πρόκλο</a:t>
            </a:r>
            <a:r>
              <a:rPr lang="el-GR" sz="1700" dirty="0">
                <a:latin typeface="Constantia" panose="02030602050306030303" pitchFamily="18" charset="0"/>
              </a:rPr>
              <a:t> δεν μπορούν να έχουν τις διαστάσεις των προφορικών παραδόσεων ή των σταθερών κειμένων που προκύπτουν από αυτά.</a:t>
            </a:r>
          </a:p>
          <a:p>
            <a:endParaRPr lang="el-GR" sz="17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74</a:t>
            </a:fld>
            <a:endParaRPr/>
          </a:p>
        </p:txBody>
      </p:sp>
    </p:spTree>
    <p:extLst>
      <p:ext uri="{BB962C8B-B14F-4D97-AF65-F5344CB8AC3E}">
        <p14:creationId xmlns:p14="http://schemas.microsoft.com/office/powerpoint/2010/main" val="17679900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Το πιο πιθανό είναι η διαχείριση των ποιημάτων αυτών</a:t>
            </a:r>
            <a:r>
              <a:rPr lang="en-US" sz="1800" dirty="0">
                <a:latin typeface="Constantia" panose="02030602050306030303" pitchFamily="18" charset="0"/>
              </a:rPr>
              <a:t>.</a:t>
            </a:r>
            <a:r>
              <a:rPr lang="el-GR" sz="1800" dirty="0">
                <a:latin typeface="Constantia" panose="02030602050306030303" pitchFamily="18" charset="0"/>
              </a:rPr>
              <a:t> όπως την γνωρίζουμε σήμερα να προέκυψε από εκδοτική δραστηριότητα, η οποία επιβλήθηκε στα σταθερά κείμενα των ποιημάτων.</a:t>
            </a:r>
          </a:p>
          <a:p>
            <a:pPr lvl="0"/>
            <a:r>
              <a:rPr lang="el-GR" sz="1800" dirty="0">
                <a:latin typeface="Constantia" panose="02030602050306030303" pitchFamily="18" charset="0"/>
              </a:rPr>
              <a:t>Οι ραψωδοί από την άλλη μεριά</a:t>
            </a:r>
            <a:r>
              <a:rPr lang="en-US" sz="1800" dirty="0">
                <a:latin typeface="Constantia" panose="02030602050306030303" pitchFamily="18" charset="0"/>
              </a:rPr>
              <a:t>,</a:t>
            </a:r>
            <a:r>
              <a:rPr lang="el-GR" sz="1800" dirty="0">
                <a:latin typeface="Constantia" panose="02030602050306030303" pitchFamily="18" charset="0"/>
              </a:rPr>
              <a:t> πρέπει να προέβησαν σε μια διαφορετική επεξεργασία του Επικού Κύκλου ενώνοντας εκτελέσεις τραγουδιών από διαφορετικά έπη.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75</a:t>
            </a:fld>
            <a:endParaRPr/>
          </a:p>
        </p:txBody>
      </p:sp>
    </p:spTree>
    <p:extLst>
      <p:ext uri="{BB962C8B-B14F-4D97-AF65-F5344CB8AC3E}">
        <p14:creationId xmlns:p14="http://schemas.microsoft.com/office/powerpoint/2010/main" val="2059534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Θεωρητικά, οι ραψωδίες θα πρέπει να παρουσιάζονταν σε συμφωνία με τον χρόνο της αφήγησης. </a:t>
            </a:r>
          </a:p>
          <a:p>
            <a:pPr lvl="0"/>
            <a:r>
              <a:rPr lang="el-GR" sz="1800" dirty="0">
                <a:latin typeface="Constantia" panose="02030602050306030303" pitchFamily="18" charset="0"/>
              </a:rPr>
              <a:t>Με μυθολογικούς όρους, η ιστορία του Τρωικού Πολέμου πρέπει πάντοτε να υπήρξε ως μια χαλαρά ενοποιημένη αφήγηση</a:t>
            </a:r>
            <a:endParaRPr lang="en-US" sz="1800" dirty="0">
              <a:latin typeface="Constantia" panose="02030602050306030303" pitchFamily="18" charset="0"/>
            </a:endParaRPr>
          </a:p>
          <a:p>
            <a:pPr lvl="0"/>
            <a:r>
              <a:rPr lang="el-GR" sz="1800" dirty="0">
                <a:latin typeface="Constantia" panose="02030602050306030303" pitchFamily="18" charset="0"/>
              </a:rPr>
              <a:t>κι έτσι η ίδια η παράδοση μπορεί να </a:t>
            </a:r>
            <a:r>
              <a:rPr lang="el-GR" sz="1800" dirty="0" err="1">
                <a:latin typeface="Constantia" panose="02030602050306030303" pitchFamily="18" charset="0"/>
              </a:rPr>
              <a:t>περιγραφεί</a:t>
            </a:r>
            <a:r>
              <a:rPr lang="el-GR" sz="1800" dirty="0">
                <a:latin typeface="Constantia" panose="02030602050306030303" pitchFamily="18" charset="0"/>
              </a:rPr>
              <a:t> ως ένας κύκλος με τον Τρωικό να είναι μέρος ενός ευρύτερου, ο οποίος αφορούσε ολόκληρο το μυθολογικό παρελθόν.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76</a:t>
            </a:fld>
            <a:endParaRPr/>
          </a:p>
        </p:txBody>
      </p:sp>
    </p:spTree>
    <p:extLst>
      <p:ext uri="{BB962C8B-B14F-4D97-AF65-F5344CB8AC3E}">
        <p14:creationId xmlns:p14="http://schemas.microsoft.com/office/powerpoint/2010/main" val="3747572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Εάν μια ιστορία του Τρωικού Πολέμου δημιουργήθηκε ποτέ μέσω ραψωδών που εκτελούσαν επικό υλικό από διαφορετικές πηγές</a:t>
            </a:r>
            <a:endParaRPr lang="en-US" dirty="0">
              <a:latin typeface="Constantia" panose="02030602050306030303" pitchFamily="18" charset="0"/>
            </a:endParaRPr>
          </a:p>
          <a:p>
            <a:pPr lvl="0"/>
            <a:r>
              <a:rPr lang="el-GR" dirty="0">
                <a:latin typeface="Constantia" panose="02030602050306030303" pitchFamily="18" charset="0"/>
              </a:rPr>
              <a:t>αυτή η παρουσίαση θα συνδεόταν εννοιολογικά με το τμήμα του Τρωικού Πολέμου, το οποίο έγινε γνωστό ως ο επικός κύκλος.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77</a:t>
            </a:fld>
            <a:endParaRPr/>
          </a:p>
        </p:txBody>
      </p:sp>
    </p:spTree>
    <p:extLst>
      <p:ext uri="{BB962C8B-B14F-4D97-AF65-F5344CB8AC3E}">
        <p14:creationId xmlns:p14="http://schemas.microsoft.com/office/powerpoint/2010/main" val="3788676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sz="2200" dirty="0">
                <a:effectLst>
                  <a:outerShdw blurRad="38100" dist="38100" dir="2700000" algn="tl">
                    <a:srgbClr val="000000">
                      <a:alpha val="43137"/>
                    </a:srgbClr>
                  </a:outerShdw>
                </a:effectLst>
                <a:latin typeface="Constantia" panose="02030602050306030303" pitchFamily="18" charset="0"/>
              </a:rPr>
              <a:t>H </a:t>
            </a:r>
            <a:r>
              <a:rPr lang="el-GR" sz="2200" dirty="0">
                <a:effectLst>
                  <a:outerShdw blurRad="38100" dist="38100" dir="2700000" algn="tl">
                    <a:srgbClr val="000000">
                      <a:alpha val="43137"/>
                    </a:srgbClr>
                  </a:outerShdw>
                </a:effectLst>
                <a:latin typeface="Constantia" panose="02030602050306030303" pitchFamily="18" charset="0"/>
              </a:rPr>
              <a:t>παραγωγή του Επικού Κύκλου:</a:t>
            </a:r>
            <a:br>
              <a:rPr lang="el-GR" sz="2200" dirty="0">
                <a:effectLst>
                  <a:outerShdw blurRad="38100" dist="38100" dir="2700000" algn="tl">
                    <a:srgbClr val="000000">
                      <a:alpha val="43137"/>
                    </a:srgbClr>
                  </a:outerShdw>
                </a:effectLst>
                <a:latin typeface="Constantia" panose="02030602050306030303" pitchFamily="18" charset="0"/>
              </a:rPr>
            </a:br>
            <a:r>
              <a:rPr lang="el-GR" sz="2200" dirty="0">
                <a:effectLst>
                  <a:outerShdw blurRad="38100" dist="38100" dir="2700000" algn="tl">
                    <a:srgbClr val="000000">
                      <a:alpha val="43137"/>
                    </a:srgbClr>
                  </a:outerShdw>
                </a:effectLst>
                <a:latin typeface="Constantia" panose="02030602050306030303" pitchFamily="18" charset="0"/>
              </a:rPr>
              <a:t>Τα </a:t>
            </a:r>
            <a:r>
              <a:rPr lang="el-GR" sz="2200" dirty="0" err="1">
                <a:effectLst>
                  <a:outerShdw blurRad="38100" dist="38100" dir="2700000" algn="tl">
                    <a:srgbClr val="000000">
                      <a:alpha val="43137"/>
                    </a:srgbClr>
                  </a:outerShdw>
                </a:effectLst>
                <a:latin typeface="Constantia" panose="02030602050306030303" pitchFamily="18" charset="0"/>
              </a:rPr>
              <a:t>Παναθήναια</a:t>
            </a:r>
            <a:endParaRPr sz="2200"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Ένα πιθανό φόντο αυτής της διαδικασίας θα πρέπει να ήταν οι εκτελέσεις των επών αυτών στη διάρκεια των </a:t>
            </a:r>
            <a:r>
              <a:rPr lang="el-GR" sz="1800" dirty="0" err="1">
                <a:latin typeface="Constantia" panose="02030602050306030303" pitchFamily="18" charset="0"/>
              </a:rPr>
              <a:t>Παναθηναίων</a:t>
            </a:r>
            <a:r>
              <a:rPr lang="el-GR" sz="1800" dirty="0">
                <a:latin typeface="Constantia" panose="02030602050306030303" pitchFamily="18" charset="0"/>
              </a:rPr>
              <a:t>.</a:t>
            </a:r>
          </a:p>
          <a:p>
            <a:pPr lvl="0"/>
            <a:r>
              <a:rPr lang="el-GR" sz="1800" dirty="0">
                <a:latin typeface="Constantia" panose="02030602050306030303" pitchFamily="18" charset="0"/>
              </a:rPr>
              <a:t>Αρχαίες μαρτυρίες σχετικά με την </a:t>
            </a:r>
            <a:r>
              <a:rPr lang="el-GR" sz="1800" dirty="0" err="1">
                <a:latin typeface="Constantia" panose="02030602050306030303" pitchFamily="18" charset="0"/>
              </a:rPr>
              <a:t>Πεισιστράτεια</a:t>
            </a:r>
            <a:r>
              <a:rPr lang="el-GR" sz="1800" dirty="0">
                <a:latin typeface="Constantia" panose="02030602050306030303" pitchFamily="18" charset="0"/>
              </a:rPr>
              <a:t> σταθεροποίηση των κειμένων αναφέρονται στην απόκτηση της ομηρικής ποίησης και τον διακανονισμό της εκτέλεσής της από τους αρχηγούς της Αθήνας (συνήθως τον Πεισίστρατο και τους γιους του ή ακόμα και τον Σόλωνα και τον Περικλή).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78</a:t>
            </a:fld>
            <a:endParaRPr/>
          </a:p>
        </p:txBody>
      </p:sp>
    </p:spTree>
    <p:extLst>
      <p:ext uri="{BB962C8B-B14F-4D97-AF65-F5344CB8AC3E}">
        <p14:creationId xmlns:p14="http://schemas.microsoft.com/office/powerpoint/2010/main" val="4547967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br>
              <a:rPr lang="el-GR" dirty="0">
                <a:effectLst>
                  <a:outerShdw blurRad="38100" dist="38100" dir="2700000" algn="tl">
                    <a:srgbClr val="000000">
                      <a:alpha val="43137"/>
                    </a:srgbClr>
                  </a:outerShdw>
                </a:effectLst>
                <a:latin typeface="Constantia" panose="02030602050306030303" pitchFamily="18" charset="0"/>
              </a:rPr>
            </a:br>
            <a:r>
              <a:rPr lang="el-GR" dirty="0">
                <a:effectLst>
                  <a:outerShdw blurRad="38100" dist="38100" dir="2700000" algn="tl">
                    <a:srgbClr val="000000">
                      <a:alpha val="43137"/>
                    </a:srgbClr>
                  </a:outerShdw>
                </a:effectLst>
                <a:latin typeface="Constantia" panose="02030602050306030303" pitchFamily="18" charset="0"/>
              </a:rPr>
              <a:t>Τα </a:t>
            </a:r>
            <a:r>
              <a:rPr lang="el-GR" dirty="0" err="1">
                <a:effectLst>
                  <a:outerShdw blurRad="38100" dist="38100" dir="2700000" algn="tl">
                    <a:srgbClr val="000000">
                      <a:alpha val="43137"/>
                    </a:srgbClr>
                  </a:outerShdw>
                </a:effectLst>
                <a:latin typeface="Constantia" panose="02030602050306030303" pitchFamily="18" charset="0"/>
              </a:rPr>
              <a:t>Παναθήναια</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Οι μαρτυρίες αρχίζουν από τον 4</a:t>
            </a:r>
            <a:r>
              <a:rPr lang="el-GR" baseline="30000" dirty="0">
                <a:latin typeface="Constantia" panose="02030602050306030303" pitchFamily="18" charset="0"/>
              </a:rPr>
              <a:t>ο</a:t>
            </a:r>
            <a:r>
              <a:rPr lang="el-GR" dirty="0">
                <a:latin typeface="Constantia" panose="02030602050306030303" pitchFamily="18" charset="0"/>
              </a:rPr>
              <a:t> αι. π.Χ. και όταν αναφέρονται στην ομηρική ποίηση πιθανότατα εννοούν την </a:t>
            </a:r>
            <a:r>
              <a:rPr lang="el-GR" dirty="0" err="1">
                <a:latin typeface="Constantia" panose="02030602050306030303" pitchFamily="18" charset="0"/>
              </a:rPr>
              <a:t>Ιλιάδα</a:t>
            </a:r>
            <a:r>
              <a:rPr lang="el-GR" dirty="0">
                <a:latin typeface="Constantia" panose="02030602050306030303" pitchFamily="18" charset="0"/>
              </a:rPr>
              <a:t> και την Οδύσσεια. Κατά την Κλασική Εποχή όμως με το όνομα «Όμηρος» συχνά εννοείτο η επική ποίηση γενικότερα.</a:t>
            </a:r>
          </a:p>
          <a:p>
            <a:pPr lvl="0"/>
            <a:endParaRPr lang="el-GR" sz="1800"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79</a:t>
            </a:fld>
            <a:endParaRPr/>
          </a:p>
        </p:txBody>
      </p:sp>
    </p:spTree>
    <p:extLst>
      <p:ext uri="{BB962C8B-B14F-4D97-AF65-F5344CB8AC3E}">
        <p14:creationId xmlns:p14="http://schemas.microsoft.com/office/powerpoint/2010/main" val="14748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538579"/>
            <a:ext cx="6536692" cy="2440542"/>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Μετά τις λαμπρές αρχαιολογικές ανακαλύψεις του προηγούμενου αιώνα είναι φυσικό να θεωρήσει κανείς την ιστορία του Τρωικού Πολέμου ως μία μακρά ιστορία με ηρωικά κατορθώματα και να τη συσχετίσει με παλάτια, θησαυρούς και βασιλικούς ήρωες.</a:t>
            </a:r>
          </a:p>
          <a:p>
            <a:endParaRPr lang="el-GR" dirty="0"/>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4820833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br>
              <a:rPr lang="el-GR" dirty="0">
                <a:effectLst>
                  <a:outerShdw blurRad="38100" dist="38100" dir="2700000" algn="tl">
                    <a:srgbClr val="000000">
                      <a:alpha val="43137"/>
                    </a:srgbClr>
                  </a:outerShdw>
                </a:effectLst>
                <a:latin typeface="Constantia" panose="02030602050306030303" pitchFamily="18" charset="0"/>
              </a:rPr>
            </a:br>
            <a:r>
              <a:rPr lang="el-GR" dirty="0">
                <a:effectLst>
                  <a:outerShdw blurRad="38100" dist="38100" dir="2700000" algn="tl">
                    <a:srgbClr val="000000">
                      <a:alpha val="43137"/>
                    </a:srgbClr>
                  </a:outerShdw>
                </a:effectLst>
                <a:latin typeface="Constantia" panose="02030602050306030303" pitchFamily="18" charset="0"/>
              </a:rPr>
              <a:t>Τα </a:t>
            </a:r>
            <a:r>
              <a:rPr lang="el-GR" dirty="0" err="1">
                <a:effectLst>
                  <a:outerShdw blurRad="38100" dist="38100" dir="2700000" algn="tl">
                    <a:srgbClr val="000000">
                      <a:alpha val="43137"/>
                    </a:srgbClr>
                  </a:outerShdw>
                </a:effectLst>
                <a:latin typeface="Constantia" panose="02030602050306030303" pitchFamily="18" charset="0"/>
              </a:rPr>
              <a:t>Παναθήναια</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Η έμφαση αποκλειστικά στα Ομηρικά Έπη μοιάζει λιγότερο βέβαιη αν αναλογιστούμε ότι δεν υπήρχε αρκετός χρόνος για να γίνει ολόκληρη απαγγελία τους στα </a:t>
            </a:r>
            <a:r>
              <a:rPr lang="el-GR" sz="2000" dirty="0" err="1">
                <a:latin typeface="Constantia" panose="02030602050306030303" pitchFamily="18" charset="0"/>
              </a:rPr>
              <a:t>Παναθήναια</a:t>
            </a:r>
            <a:r>
              <a:rPr lang="el-GR" sz="2000" dirty="0">
                <a:latin typeface="Constantia" panose="02030602050306030303" pitchFamily="18" charset="0"/>
              </a:rPr>
              <a:t>. </a:t>
            </a:r>
          </a:p>
          <a:p>
            <a:pPr lvl="0"/>
            <a:r>
              <a:rPr lang="el-GR" sz="2000" dirty="0">
                <a:latin typeface="Constantia" panose="02030602050306030303" pitchFamily="18" charset="0"/>
              </a:rPr>
              <a:t>Ο χρόνος θα πρέπει να ήταν αρκετός μόνο για την απαγγελία μερικών επεισοδίων.</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80</a:t>
            </a:fld>
            <a:endParaRPr/>
          </a:p>
        </p:txBody>
      </p:sp>
    </p:spTree>
    <p:extLst>
      <p:ext uri="{BB962C8B-B14F-4D97-AF65-F5344CB8AC3E}">
        <p14:creationId xmlns:p14="http://schemas.microsoft.com/office/powerpoint/2010/main" val="36651947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n-US" dirty="0">
                <a:effectLst>
                  <a:outerShdw blurRad="38100" dist="38100" dir="2700000" algn="tl">
                    <a:srgbClr val="000000">
                      <a:alpha val="43137"/>
                    </a:srgbClr>
                  </a:outerShdw>
                </a:effectLst>
                <a:latin typeface="Constantia" panose="02030602050306030303" pitchFamily="18" charset="0"/>
              </a:rPr>
              <a:t>H </a:t>
            </a:r>
            <a:r>
              <a:rPr lang="el-GR" dirty="0">
                <a:effectLst>
                  <a:outerShdw blurRad="38100" dist="38100" dir="2700000" algn="tl">
                    <a:srgbClr val="000000">
                      <a:alpha val="43137"/>
                    </a:srgbClr>
                  </a:outerShdw>
                </a:effectLst>
                <a:latin typeface="Constantia" panose="02030602050306030303" pitchFamily="18" charset="0"/>
              </a:rPr>
              <a:t>παραγωγή του Επικού Κύκλου:</a:t>
            </a:r>
            <a:br>
              <a:rPr lang="el-GR" dirty="0">
                <a:effectLst>
                  <a:outerShdw blurRad="38100" dist="38100" dir="2700000" algn="tl">
                    <a:srgbClr val="000000">
                      <a:alpha val="43137"/>
                    </a:srgbClr>
                  </a:outerShdw>
                </a:effectLst>
                <a:latin typeface="Constantia" panose="02030602050306030303" pitchFamily="18" charset="0"/>
              </a:rPr>
            </a:br>
            <a:r>
              <a:rPr lang="el-GR" dirty="0">
                <a:effectLst>
                  <a:outerShdw blurRad="38100" dist="38100" dir="2700000" algn="tl">
                    <a:srgbClr val="000000">
                      <a:alpha val="43137"/>
                    </a:srgbClr>
                  </a:outerShdw>
                </a:effectLst>
                <a:latin typeface="Constantia" panose="02030602050306030303" pitchFamily="18" charset="0"/>
              </a:rPr>
              <a:t>Τα </a:t>
            </a:r>
            <a:r>
              <a:rPr lang="el-GR" dirty="0" err="1">
                <a:effectLst>
                  <a:outerShdw blurRad="38100" dist="38100" dir="2700000" algn="tl">
                    <a:srgbClr val="000000">
                      <a:alpha val="43137"/>
                    </a:srgbClr>
                  </a:outerShdw>
                </a:effectLst>
                <a:latin typeface="Constantia" panose="02030602050306030303" pitchFamily="18" charset="0"/>
              </a:rPr>
              <a:t>Παναθήναια</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Θα πρέπει να υπήρχαν κανόνες στη διοργάνωση, οι οποίοι αφορούσαν στο υλικό το ποιημάτων και την απαγγελία τους με μια αφηγηματικά χρονική σειρά</a:t>
            </a:r>
            <a:endParaRPr lang="en-US" dirty="0">
              <a:latin typeface="Constantia" panose="02030602050306030303" pitchFamily="18" charset="0"/>
            </a:endParaRPr>
          </a:p>
          <a:p>
            <a:pPr lvl="0"/>
            <a:r>
              <a:rPr lang="el-GR" dirty="0">
                <a:latin typeface="Constantia" panose="02030602050306030303" pitchFamily="18" charset="0"/>
              </a:rPr>
              <a:t> ώστε να μην προκαλείται σύγχυση στο κοινό από το «ανακατεμένο» υλικό τους.</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81</a:t>
            </a:fld>
            <a:endParaRPr/>
          </a:p>
        </p:txBody>
      </p:sp>
    </p:spTree>
    <p:extLst>
      <p:ext uri="{BB962C8B-B14F-4D97-AF65-F5344CB8AC3E}">
        <p14:creationId xmlns:p14="http://schemas.microsoft.com/office/powerpoint/2010/main" val="1509880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800" dirty="0">
                <a:latin typeface="Constantia" panose="02030602050306030303" pitchFamily="18" charset="0"/>
              </a:rPr>
              <a:t>Ο </a:t>
            </a:r>
            <a:r>
              <a:rPr lang="en-US" sz="1800" dirty="0">
                <a:latin typeface="Constantia" panose="02030602050306030303" pitchFamily="18" charset="0"/>
              </a:rPr>
              <a:t>Burgess</a:t>
            </a:r>
            <a:r>
              <a:rPr lang="el-GR" sz="1800" dirty="0">
                <a:latin typeface="Constantia" panose="02030602050306030303" pitchFamily="18" charset="0"/>
              </a:rPr>
              <a:t> αμφιβάλλει για το αν ο Επικός Κύκλος</a:t>
            </a:r>
            <a:r>
              <a:rPr lang="en-US" sz="1800" dirty="0">
                <a:latin typeface="Constantia" panose="02030602050306030303" pitchFamily="18" charset="0"/>
              </a:rPr>
              <a:t>,</a:t>
            </a:r>
            <a:r>
              <a:rPr lang="el-GR" sz="1800" dirty="0">
                <a:latin typeface="Constantia" panose="02030602050306030303" pitchFamily="18" charset="0"/>
              </a:rPr>
              <a:t> όπως τον γνωρίζουμε σήμερα διαμορφώθηκε</a:t>
            </a:r>
            <a:r>
              <a:rPr lang="en-US" sz="1800" dirty="0">
                <a:latin typeface="Constantia" panose="02030602050306030303" pitchFamily="18" charset="0"/>
              </a:rPr>
              <a:t> </a:t>
            </a:r>
            <a:r>
              <a:rPr lang="el-GR" sz="1800" dirty="0">
                <a:latin typeface="Constantia" panose="02030602050306030303" pitchFamily="18" charset="0"/>
              </a:rPr>
              <a:t>κατά τον 6</a:t>
            </a:r>
            <a:r>
              <a:rPr lang="el-GR" sz="1800" baseline="30000" dirty="0">
                <a:latin typeface="Constantia" panose="02030602050306030303" pitchFamily="18" charset="0"/>
              </a:rPr>
              <a:t>ο</a:t>
            </a:r>
            <a:r>
              <a:rPr lang="el-GR" sz="1800" dirty="0">
                <a:latin typeface="Constantia" panose="02030602050306030303" pitchFamily="18" charset="0"/>
              </a:rPr>
              <a:t> αι π.Χ. στην Αθήνα.</a:t>
            </a:r>
            <a:endParaRPr lang="en-US" sz="1800" dirty="0">
              <a:latin typeface="Constantia" panose="02030602050306030303" pitchFamily="18" charset="0"/>
            </a:endParaRPr>
          </a:p>
          <a:p>
            <a:pPr lvl="0"/>
            <a:r>
              <a:rPr lang="el-GR" sz="1800" dirty="0">
                <a:latin typeface="Constantia" panose="02030602050306030303" pitchFamily="18" charset="0"/>
              </a:rPr>
              <a:t>Παρόλα αυτά σε αυτές τις συνθήκες και με τους κανόνες που επιβλήθηκαν, υποστηρίζει ότι θα πρέπει τουλάχιστον να διαμορφώθηκε ένα </a:t>
            </a:r>
            <a:r>
              <a:rPr lang="el-GR" sz="1800" u="sng" dirty="0">
                <a:latin typeface="Constantia" panose="02030602050306030303" pitchFamily="18" charset="0"/>
              </a:rPr>
              <a:t>πρόχειρο πρότυπο του Επικού Κύκλου.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82</a:t>
            </a:fld>
            <a:endParaRPr/>
          </a:p>
        </p:txBody>
      </p:sp>
    </p:spTree>
    <p:extLst>
      <p:ext uri="{BB962C8B-B14F-4D97-AF65-F5344CB8AC3E}">
        <p14:creationId xmlns:p14="http://schemas.microsoft.com/office/powerpoint/2010/main" val="20103616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23589" y="1240240"/>
            <a:ext cx="6681971" cy="3072751"/>
          </a:xfrm>
          <a:prstGeom prst="rect">
            <a:avLst/>
          </a:prstGeom>
        </p:spPr>
        <p:txBody>
          <a:bodyPr spcFirstLastPara="1" wrap="square" lIns="91425" tIns="91425" rIns="91425" bIns="91425" anchor="t" anchorCtr="0">
            <a:noAutofit/>
          </a:bodyPr>
          <a:lstStyle/>
          <a:p>
            <a:pPr lvl="0"/>
            <a:r>
              <a:rPr lang="el-GR" sz="2100" dirty="0">
                <a:latin typeface="Constantia" panose="02030602050306030303" pitchFamily="18" charset="0"/>
              </a:rPr>
              <a:t>Οι ευκαιρίες όμως για «ραψωδικούς κύκλους» θα πρέπει να μειώνονταν με το πέρασμα του χρόνου ακόμα και στο πλαίσιο των </a:t>
            </a:r>
            <a:r>
              <a:rPr lang="el-GR" sz="2100" dirty="0" err="1">
                <a:latin typeface="Constantia" panose="02030602050306030303" pitchFamily="18" charset="0"/>
              </a:rPr>
              <a:t>Παναθηναίων</a:t>
            </a:r>
            <a:r>
              <a:rPr lang="el-GR" sz="2100" dirty="0">
                <a:latin typeface="Constantia" panose="02030602050306030303" pitchFamily="18" charset="0"/>
              </a:rPr>
              <a:t>, καθώς τα Ομηρικά Έπη κέρδιζαν συνεχώς έδαφος.</a:t>
            </a:r>
            <a:endParaRPr lang="en-US" sz="2100" dirty="0">
              <a:latin typeface="Constantia" panose="02030602050306030303" pitchFamily="18" charset="0"/>
            </a:endParaRPr>
          </a:p>
          <a:p>
            <a:pPr lvl="0"/>
            <a:r>
              <a:rPr lang="el-GR" sz="2100" dirty="0">
                <a:latin typeface="Constantia" panose="02030602050306030303" pitchFamily="18" charset="0"/>
              </a:rPr>
              <a:t>Επομένως, δύσκολα μπορεί να ειπωθεί ότι την εποχή αυτή συγκροτήθηκε μια σταθερή μορφή του Επικού Κύκλου, η οποία άντεξε στον χρόνο. Ο Επικός Κύκλος θα πρέπει να είναι μεταγενέστερο «δημιούργημα»</a:t>
            </a:r>
          </a:p>
          <a:p>
            <a:endParaRPr lang="el-GR" sz="21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83</a:t>
            </a:fld>
            <a:endParaRPr/>
          </a:p>
        </p:txBody>
      </p:sp>
    </p:spTree>
    <p:extLst>
      <p:ext uri="{BB962C8B-B14F-4D97-AF65-F5344CB8AC3E}">
        <p14:creationId xmlns:p14="http://schemas.microsoft.com/office/powerpoint/2010/main" val="2217715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Η αρχαιότερη αναφορά σε έναν «κύκλο» γίνεται στον Αριστοτέλη.</a:t>
            </a:r>
          </a:p>
          <a:p>
            <a:r>
              <a:rPr lang="el-GR" dirty="0">
                <a:latin typeface="Constantia" panose="02030602050306030303" pitchFamily="18" charset="0"/>
              </a:rPr>
              <a:t>Στην «Ποιητική» του ο Αριστοτέλης πραγματεύεται αυτοτελή ποιήματα του Επικού Κύκλου δίχως ενδείξεις ότι ήταν όλα αυτά μαζί σε ένα σύνολο.</a:t>
            </a:r>
          </a:p>
          <a:p>
            <a:r>
              <a:rPr lang="el-GR" dirty="0">
                <a:latin typeface="Constantia" panose="02030602050306030303" pitchFamily="18" charset="0"/>
              </a:rPr>
              <a:t> Επομένως, στην εποχή του πιθανότατα δεν υπήρχε ακόμα ο Επικός Κύκλος με την έννοια της συλλογής ενός ορισμένου αριθμού ποιημάτων</a:t>
            </a: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84</a:t>
            </a:fld>
            <a:endParaRPr/>
          </a:p>
        </p:txBody>
      </p:sp>
    </p:spTree>
    <p:extLst>
      <p:ext uri="{BB962C8B-B14F-4D97-AF65-F5344CB8AC3E}">
        <p14:creationId xmlns:p14="http://schemas.microsoft.com/office/powerpoint/2010/main" val="37862313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effectLst>
                  <a:outerShdw blurRad="38100" dist="38100" dir="2700000" algn="tl">
                    <a:srgbClr val="000000">
                      <a:alpha val="43137"/>
                    </a:srgbClr>
                  </a:outerShdw>
                </a:effectLst>
                <a:latin typeface="Constantia" panose="02030602050306030303" pitchFamily="18" charset="0"/>
              </a:rPr>
              <a:t>Ο Επικός Κύκλος και η Παράδοση </a:t>
            </a:r>
            <a:r>
              <a:rPr lang="en-US" dirty="0">
                <a:effectLst>
                  <a:outerShdw blurRad="38100" dist="38100" dir="2700000" algn="tl">
                    <a:srgbClr val="000000">
                      <a:alpha val="43137"/>
                    </a:srgbClr>
                  </a:outerShdw>
                </a:effectLst>
                <a:latin typeface="Constantia" panose="02030602050306030303" pitchFamily="18" charset="0"/>
              </a:rPr>
              <a:t/>
            </a:r>
            <a:br>
              <a:rPr lang="en-US" dirty="0">
                <a:effectLst>
                  <a:outerShdw blurRad="38100" dist="38100" dir="2700000" algn="tl">
                    <a:srgbClr val="000000">
                      <a:alpha val="43137"/>
                    </a:srgbClr>
                  </a:outerShdw>
                </a:effectLst>
                <a:latin typeface="Constantia" panose="02030602050306030303" pitchFamily="18" charset="0"/>
              </a:rPr>
            </a:br>
            <a:r>
              <a:rPr lang="el-GR" dirty="0">
                <a:effectLst>
                  <a:outerShdw blurRad="38100" dist="38100" dir="2700000" algn="tl">
                    <a:srgbClr val="000000">
                      <a:alpha val="43137"/>
                    </a:srgbClr>
                  </a:outerShdw>
                </a:effectLst>
                <a:latin typeface="Constantia" panose="02030602050306030303" pitchFamily="18" charset="0"/>
              </a:rPr>
              <a:t>του Τρωικού Πολέμου</a:t>
            </a:r>
            <a:endParaRPr dirty="0">
              <a:effectLst>
                <a:outerShdw blurRad="38100" dist="38100" dir="2700000" algn="tl">
                  <a:srgbClr val="000000">
                    <a:alpha val="43137"/>
                  </a:srgbClr>
                </a:outerShdw>
              </a:effectLst>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Είναι ενδιαφέρον πάντως ότι ο Αριστοτέλης με τον όρο «κύκλος» αναφέρεται στην ποίηση του Ομήρου. </a:t>
            </a:r>
            <a:endParaRPr lang="en-US" sz="2000" dirty="0">
              <a:latin typeface="Constantia" panose="02030602050306030303" pitchFamily="18" charset="0"/>
            </a:endParaRPr>
          </a:p>
          <a:p>
            <a:pPr lvl="0"/>
            <a:r>
              <a:rPr lang="el-GR" sz="2000" dirty="0">
                <a:latin typeface="Constantia" panose="02030602050306030303" pitchFamily="18" charset="0"/>
              </a:rPr>
              <a:t>Αλλά όπως προαναφέρθηκε την εποχή αυτή στον Όμηρο συχνά αποδιδόταν ολόκληρη η επική παραγωγή</a:t>
            </a:r>
            <a:endParaRPr lang="en-US" sz="2000" dirty="0">
              <a:latin typeface="Constantia" panose="02030602050306030303" pitchFamily="18" charset="0"/>
            </a:endParaRPr>
          </a:p>
          <a:p>
            <a:pPr lvl="0"/>
            <a:r>
              <a:rPr lang="el-GR" sz="2000" dirty="0">
                <a:latin typeface="Constantia" panose="02030602050306030303" pitchFamily="18" charset="0"/>
              </a:rPr>
              <a:t>Ο </a:t>
            </a:r>
            <a:r>
              <a:rPr lang="en-US" sz="2000" dirty="0">
                <a:latin typeface="Constantia" panose="02030602050306030303" pitchFamily="18" charset="0"/>
              </a:rPr>
              <a:t>Nagy</a:t>
            </a:r>
            <a:r>
              <a:rPr lang="el-GR" sz="2000" dirty="0">
                <a:latin typeface="Constantia" panose="02030602050306030303" pitchFamily="18" charset="0"/>
              </a:rPr>
              <a:t> έχει εντοπίσει την μεταφορική χρήση του κύκλου πίσω στο </a:t>
            </a:r>
            <a:r>
              <a:rPr lang="el-GR" sz="2000" dirty="0" err="1">
                <a:latin typeface="Constantia" panose="02030602050306030303" pitchFamily="18" charset="0"/>
              </a:rPr>
              <a:t>Ινδο</a:t>
            </a:r>
            <a:r>
              <a:rPr lang="el-GR" sz="2000" dirty="0">
                <a:latin typeface="Constantia" panose="02030602050306030303" pitchFamily="18" charset="0"/>
              </a:rPr>
              <a:t>-Ευρωπαϊκό παρελθόν προσθέτοντας αυτή την ανάλυση στην εξήγησή του για την ετυμολογία του Ομήρου</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85</a:t>
            </a:fld>
            <a:endParaRPr/>
          </a:p>
        </p:txBody>
      </p:sp>
    </p:spTree>
    <p:extLst>
      <p:ext uri="{BB962C8B-B14F-4D97-AF65-F5344CB8AC3E}">
        <p14:creationId xmlns:p14="http://schemas.microsoft.com/office/powerpoint/2010/main" val="24377245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Η βάση της ιδέας του  Επικού Κύκλου θα πρέπει να υπήρχε πριν την διαμόρφωσή του. Σίγουρα θα πρέπει να υπήρχαν ποικίλες και πρόχειρες μορφές του πολύ πιο πριν.</a:t>
            </a:r>
          </a:p>
          <a:p>
            <a:pPr lvl="0"/>
            <a:r>
              <a:rPr lang="el-GR" dirty="0">
                <a:latin typeface="Constantia" panose="02030602050306030303" pitchFamily="18" charset="0"/>
              </a:rPr>
              <a:t>Όμως η Ελληνιστική περίοδος πρέπει να ήταν η περίοδος στην οποία διαμορφώθηκε όπως τον γνωρίζουμε σήμερα.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86</a:t>
            </a:fld>
            <a:endParaRPr/>
          </a:p>
        </p:txBody>
      </p:sp>
    </p:spTree>
    <p:extLst>
      <p:ext uri="{BB962C8B-B14F-4D97-AF65-F5344CB8AC3E}">
        <p14:creationId xmlns:p14="http://schemas.microsoft.com/office/powerpoint/2010/main" val="24690066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Πέρα από αυτό, ο Επικός Κύκλος μπορεί να θεωρηθεί ως μια καθυστερημένη άνοδος μιας πολύ αρχαίας εικόνας του επικού είδους ως κύκλου.</a:t>
            </a:r>
          </a:p>
          <a:p>
            <a:pPr lvl="0"/>
            <a:r>
              <a:rPr lang="el-GR" sz="2000" dirty="0">
                <a:latin typeface="Constantia" panose="02030602050306030303" pitchFamily="18" charset="0"/>
              </a:rPr>
              <a:t>Είναι ειρωνικό τονίζει ο </a:t>
            </a:r>
            <a:r>
              <a:rPr lang="en-US" sz="2000" dirty="0">
                <a:latin typeface="Constantia" panose="02030602050306030303" pitchFamily="18" charset="0"/>
              </a:rPr>
              <a:t>Burgess</a:t>
            </a:r>
            <a:r>
              <a:rPr lang="el-GR" sz="2000" dirty="0">
                <a:latin typeface="Constantia" panose="02030602050306030303" pitchFamily="18" charset="0"/>
              </a:rPr>
              <a:t> ότι τα ομηρικά ποιήματα, τόσο αλληλένδετα με τον </a:t>
            </a:r>
            <a:r>
              <a:rPr lang="el-GR" sz="2000" i="1" dirty="0">
                <a:latin typeface="Constantia" panose="02030602050306030303" pitchFamily="18" charset="0"/>
              </a:rPr>
              <a:t>«κύκλο» </a:t>
            </a:r>
            <a:r>
              <a:rPr lang="el-GR" sz="2000" dirty="0">
                <a:latin typeface="Constantia" panose="02030602050306030303" pitchFamily="18" charset="0"/>
              </a:rPr>
              <a:t>της επικής παράδοσης, αργότερα ήρθαν σε αντίθεση με την αναπαραστατική εκδήλωση του </a:t>
            </a:r>
            <a:r>
              <a:rPr lang="el-GR" sz="2000" i="1" dirty="0">
                <a:latin typeface="Constantia" panose="02030602050306030303" pitchFamily="18" charset="0"/>
              </a:rPr>
              <a:t>«κύκλου» </a:t>
            </a:r>
            <a:r>
              <a:rPr lang="el-GR" sz="2000" dirty="0">
                <a:latin typeface="Constantia" panose="02030602050306030303" pitchFamily="18" charset="0"/>
              </a:rPr>
              <a:t>της επικής ποίησης που είναι γνωστή ως ο επικός κύκλος.</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87</a:t>
            </a:fld>
            <a:endParaRPr/>
          </a:p>
        </p:txBody>
      </p:sp>
    </p:spTree>
    <p:extLst>
      <p:ext uri="{BB962C8B-B14F-4D97-AF65-F5344CB8AC3E}">
        <p14:creationId xmlns:p14="http://schemas.microsoft.com/office/powerpoint/2010/main" val="4372686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Το επίθετο «κυκλικός» συναντάται συχνά σε σχόλια που φτάνουν μέχρι τον Αρίσταρχο την Ελληνιστική περίοδο και οι μελετητές πιστεύουν ότι αναφερόταν στον Επικό Κύκλο.</a:t>
            </a:r>
          </a:p>
          <a:p>
            <a:pPr lvl="0"/>
            <a:r>
              <a:rPr lang="el-GR" sz="2000" dirty="0">
                <a:latin typeface="Constantia" panose="02030602050306030303" pitchFamily="18" charset="0"/>
              </a:rPr>
              <a:t>Και όταν ο Καλλίμαχος διακήρυξε ότι απεχθάνεται τα </a:t>
            </a:r>
            <a:r>
              <a:rPr lang="el-GR" sz="2000" i="1" dirty="0">
                <a:latin typeface="Constantia" panose="02030602050306030303" pitchFamily="18" charset="0"/>
              </a:rPr>
              <a:t>Κύκλια έπη </a:t>
            </a:r>
            <a:endParaRPr lang="el-GR" sz="2000" dirty="0">
              <a:latin typeface="Constantia" panose="02030602050306030303" pitchFamily="18" charset="0"/>
            </a:endParaRPr>
          </a:p>
          <a:p>
            <a:pPr lvl="0"/>
            <a:r>
              <a:rPr lang="el-GR" sz="2000" i="1" dirty="0" err="1">
                <a:latin typeface="Constantia" panose="02030602050306030303" pitchFamily="18" charset="0"/>
              </a:rPr>
              <a:t>ἐχθαίρω</a:t>
            </a:r>
            <a:r>
              <a:rPr lang="el-GR" sz="2000" i="1" dirty="0">
                <a:latin typeface="Constantia" panose="02030602050306030303" pitchFamily="18" charset="0"/>
              </a:rPr>
              <a:t> </a:t>
            </a:r>
            <a:r>
              <a:rPr lang="el-GR" sz="2000" i="1" dirty="0" err="1">
                <a:latin typeface="Constantia" panose="02030602050306030303" pitchFamily="18" charset="0"/>
              </a:rPr>
              <a:t>τὸ</a:t>
            </a:r>
            <a:r>
              <a:rPr lang="el-GR" sz="2000" i="1" dirty="0">
                <a:latin typeface="Constantia" panose="02030602050306030303" pitchFamily="18" charset="0"/>
              </a:rPr>
              <a:t> ποίημα </a:t>
            </a:r>
            <a:r>
              <a:rPr lang="el-GR" sz="2000" i="1" dirty="0" err="1">
                <a:latin typeface="Constantia" panose="02030602050306030303" pitchFamily="18" charset="0"/>
              </a:rPr>
              <a:t>τὸ</a:t>
            </a:r>
            <a:r>
              <a:rPr lang="el-GR" sz="2000" i="1" dirty="0">
                <a:latin typeface="Constantia" panose="02030602050306030303" pitchFamily="18" charset="0"/>
              </a:rPr>
              <a:t> </a:t>
            </a:r>
            <a:r>
              <a:rPr lang="el-GR" sz="2000" i="1" dirty="0" err="1">
                <a:latin typeface="Constantia" panose="02030602050306030303" pitchFamily="18" charset="0"/>
              </a:rPr>
              <a:t>κυκλικὸν</a:t>
            </a:r>
            <a:endParaRPr lang="el-GR" sz="2000" dirty="0">
              <a:latin typeface="Constantia" panose="02030602050306030303" pitchFamily="18" charset="0"/>
            </a:endParaRPr>
          </a:p>
          <a:p>
            <a:pPr lvl="0"/>
            <a:r>
              <a:rPr lang="el-GR" sz="2000" dirty="0">
                <a:latin typeface="Constantia" panose="02030602050306030303" pitchFamily="18" charset="0"/>
              </a:rPr>
              <a:t>αυτό πιθανότατα ήταν μια αναφορά στα ποιήματα του Επικού Κύκλου.</a:t>
            </a:r>
          </a:p>
          <a:p>
            <a:pPr lvl="0"/>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88</a:t>
            </a:fld>
            <a:endParaRPr/>
          </a:p>
        </p:txBody>
      </p:sp>
    </p:spTree>
    <p:extLst>
      <p:ext uri="{BB962C8B-B14F-4D97-AF65-F5344CB8AC3E}">
        <p14:creationId xmlns:p14="http://schemas.microsoft.com/office/powerpoint/2010/main" val="13337872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Μπορούμε να φανταστούμε τους ελληνιστικούς φιλολόγους να ενδιαφέρονται για την κατασκευή μιας τέτοιας συλλογής επικών ποιημάτων. </a:t>
            </a:r>
          </a:p>
          <a:p>
            <a:pPr lvl="0"/>
            <a:r>
              <a:rPr lang="el-GR" dirty="0">
                <a:latin typeface="Constantia" panose="02030602050306030303" pitchFamily="18" charset="0"/>
              </a:rPr>
              <a:t>Η προσπάθεια αυτή μπορεί να εκληφθεί ως μια συνέχεια της προηγούμενης προσπάθειας των ραψωδών.</a:t>
            </a:r>
          </a:p>
          <a:p>
            <a:pPr marL="88900" lvl="0" indent="0">
              <a:buNone/>
            </a:pPr>
            <a:r>
              <a:rPr lang="el-GR" dirty="0">
                <a:latin typeface="Constantia" panose="02030602050306030303" pitchFamily="18" charset="0"/>
              </a:rPr>
              <a:t>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89</a:t>
            </a:fld>
            <a:endParaRPr/>
          </a:p>
        </p:txBody>
      </p:sp>
    </p:spTree>
    <p:extLst>
      <p:ext uri="{BB962C8B-B14F-4D97-AF65-F5344CB8AC3E}">
        <p14:creationId xmlns:p14="http://schemas.microsoft.com/office/powerpoint/2010/main" val="249652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Constantia" panose="02030602050306030303" pitchFamily="18" charset="0"/>
              </a:rPr>
              <a:t>Introduction - </a:t>
            </a:r>
            <a:r>
              <a:rPr lang="el-GR" dirty="0">
                <a:latin typeface="Constantia" panose="02030602050306030303" pitchFamily="18" charset="0"/>
              </a:rPr>
              <a:t>Εισαγωγή</a:t>
            </a:r>
            <a:endParaRPr dirty="0">
              <a:latin typeface="Constantia" panose="02030602050306030303" pitchFamily="18" charset="0"/>
            </a:endParaRPr>
          </a:p>
        </p:txBody>
      </p:sp>
      <p:sp>
        <p:nvSpPr>
          <p:cNvPr id="63" name="Google Shape;63;p13"/>
          <p:cNvSpPr txBox="1">
            <a:spLocks noGrp="1"/>
          </p:cNvSpPr>
          <p:nvPr>
            <p:ph type="body" idx="2"/>
          </p:nvPr>
        </p:nvSpPr>
        <p:spPr>
          <a:xfrm>
            <a:off x="1556175" y="1538579"/>
            <a:ext cx="6536692" cy="2440542"/>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Βέβαια το επίπεδο της αρχαιολογικής Τροίας που θα ήταν το πιο ταιριαστό για έναν τέτοιο ρόλο (VI) φαίνεται να έχει καταστραφεί από σεισμό, ενώ το αμέσως επόμενο (</a:t>
            </a:r>
            <a:r>
              <a:rPr lang="el-GR" dirty="0" err="1">
                <a:latin typeface="Constantia" panose="02030602050306030303" pitchFamily="18" charset="0"/>
              </a:rPr>
              <a:t>VIIa</a:t>
            </a:r>
            <a:r>
              <a:rPr lang="el-GR" dirty="0">
                <a:latin typeface="Constantia" panose="02030602050306030303" pitchFamily="18" charset="0"/>
              </a:rPr>
              <a:t>) μοιάζει να έχει καταστραφεί βίαια από πόλεμο</a:t>
            </a:r>
            <a:r>
              <a:rPr lang="el-GR" dirty="0"/>
              <a:t>.</a:t>
            </a: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5178368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Στα σχόλια συναντάται επίσης ένα «κυκλικό» κείμενο της </a:t>
            </a:r>
            <a:r>
              <a:rPr lang="el-GR" sz="2000" i="1" dirty="0">
                <a:latin typeface="Constantia" panose="02030602050306030303" pitchFamily="18" charset="0"/>
              </a:rPr>
              <a:t>Οδύσσειας</a:t>
            </a:r>
            <a:r>
              <a:rPr lang="el-GR" sz="2000" dirty="0">
                <a:latin typeface="Constantia" panose="02030602050306030303" pitchFamily="18" charset="0"/>
              </a:rPr>
              <a:t>. </a:t>
            </a:r>
            <a:endParaRPr lang="en-US" sz="2000" dirty="0">
              <a:latin typeface="Constantia" panose="02030602050306030303" pitchFamily="18" charset="0"/>
            </a:endParaRPr>
          </a:p>
          <a:p>
            <a:pPr lvl="0"/>
            <a:r>
              <a:rPr lang="el-GR" sz="2000" dirty="0">
                <a:latin typeface="Constantia" panose="02030602050306030303" pitchFamily="18" charset="0"/>
              </a:rPr>
              <a:t>Ίσως υπήρχε μια εκδοχή αυτού του ποιήματος, η οποία πήρε την θέση της στον Επικό Κύκλο. </a:t>
            </a:r>
          </a:p>
          <a:p>
            <a:r>
              <a:rPr lang="el-GR" sz="2000" dirty="0">
                <a:latin typeface="Constantia" panose="02030602050306030303" pitchFamily="18" charset="0"/>
              </a:rPr>
              <a:t>Δεν έχουμε αναφορές στα σχόλια για μια κυκλική εκδοχή της </a:t>
            </a:r>
            <a:r>
              <a:rPr lang="el-GR" sz="2000" i="1" dirty="0" err="1">
                <a:latin typeface="Constantia" panose="02030602050306030303" pitchFamily="18" charset="0"/>
              </a:rPr>
              <a:t>Ιλιάδας</a:t>
            </a:r>
            <a:r>
              <a:rPr lang="el-GR" sz="2000" dirty="0">
                <a:latin typeface="Constantia" panose="02030602050306030303" pitchFamily="18" charset="0"/>
              </a:rPr>
              <a:t> αλλά μπορεί να υποτεθεί από μια διαφορετική εκδοχή της </a:t>
            </a:r>
            <a:r>
              <a:rPr lang="el-GR" sz="2000" i="1" dirty="0" err="1">
                <a:latin typeface="Constantia" panose="02030602050306030303" pitchFamily="18" charset="0"/>
              </a:rPr>
              <a:t>Ιλιάδας</a:t>
            </a:r>
            <a:r>
              <a:rPr lang="el-GR" sz="2000" dirty="0">
                <a:latin typeface="Constantia" panose="02030602050306030303" pitchFamily="18" charset="0"/>
              </a:rPr>
              <a:t>, η οποία ήταν γνωστή στον Αριστόξενο</a:t>
            </a:r>
            <a:r>
              <a:rPr lang="el-GR" sz="2000" dirty="0"/>
              <a:t>.</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90</a:t>
            </a:fld>
            <a:endParaRPr/>
          </a:p>
        </p:txBody>
      </p:sp>
    </p:spTree>
    <p:extLst>
      <p:ext uri="{BB962C8B-B14F-4D97-AF65-F5344CB8AC3E}">
        <p14:creationId xmlns:p14="http://schemas.microsoft.com/office/powerpoint/2010/main" val="33911342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Θεωρητικά, αυτή η συμπυκνωμένη εισαγωγή θα μπορούσε να χρησιμεύσει για τη γρήγορη και ομαλή σύνδεση των </a:t>
            </a:r>
            <a:r>
              <a:rPr lang="el-GR" i="1" dirty="0">
                <a:latin typeface="Constantia" panose="02030602050306030303" pitchFamily="18" charset="0"/>
              </a:rPr>
              <a:t>Κυπρίων</a:t>
            </a:r>
            <a:r>
              <a:rPr lang="el-GR" dirty="0">
                <a:latin typeface="Constantia" panose="02030602050306030303" pitchFamily="18" charset="0"/>
              </a:rPr>
              <a:t> με την </a:t>
            </a:r>
            <a:r>
              <a:rPr lang="el-GR" i="1" dirty="0" err="1">
                <a:latin typeface="Constantia" panose="02030602050306030303" pitchFamily="18" charset="0"/>
              </a:rPr>
              <a:t>Ιλιάδα</a:t>
            </a:r>
            <a:r>
              <a:rPr lang="el-GR" dirty="0">
                <a:latin typeface="Constantia" panose="02030602050306030303" pitchFamily="18" charset="0"/>
              </a:rPr>
              <a:t>.</a:t>
            </a:r>
          </a:p>
          <a:p>
            <a:pPr lvl="0"/>
            <a:r>
              <a:rPr lang="el-GR" dirty="0">
                <a:latin typeface="Constantia" panose="02030602050306030303" pitchFamily="18" charset="0"/>
              </a:rPr>
              <a:t>Δύο στίχοι  που οι περισσότεροι μελετητές θεωρούν ότι χρησιμεύουν ως τεχνητή ένωση μεταξύ της </a:t>
            </a:r>
            <a:r>
              <a:rPr lang="el-GR" i="1" dirty="0" err="1">
                <a:latin typeface="Constantia" panose="02030602050306030303" pitchFamily="18" charset="0"/>
              </a:rPr>
              <a:t>Ιλιάδας</a:t>
            </a:r>
            <a:r>
              <a:rPr lang="el-GR" dirty="0">
                <a:latin typeface="Constantia" panose="02030602050306030303" pitchFamily="18" charset="0"/>
              </a:rPr>
              <a:t> και </a:t>
            </a:r>
            <a:r>
              <a:rPr lang="el-GR" i="1" dirty="0" err="1">
                <a:latin typeface="Constantia" panose="02030602050306030303" pitchFamily="18" charset="0"/>
              </a:rPr>
              <a:t>Αιθιοπίδος</a:t>
            </a:r>
            <a:r>
              <a:rPr lang="el-GR" dirty="0">
                <a:latin typeface="Constantia" panose="02030602050306030303" pitchFamily="18" charset="0"/>
              </a:rPr>
              <a:t> </a:t>
            </a:r>
          </a:p>
          <a:p>
            <a:pPr marL="88900" indent="0">
              <a:buNone/>
            </a:pPr>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91</a:t>
            </a:fld>
            <a:endParaRPr/>
          </a:p>
        </p:txBody>
      </p:sp>
    </p:spTree>
    <p:extLst>
      <p:ext uri="{BB962C8B-B14F-4D97-AF65-F5344CB8AC3E}">
        <p14:creationId xmlns:p14="http://schemas.microsoft.com/office/powerpoint/2010/main" val="12949235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Επειδή αυτοί οι στίχοι συνδέονται, η προέλευσή τους μπορεί να έγκειται σε ραψωδικές παραστάσεις, ίσως από μια εποχή προγενέστερη της Ελληνιστικής περιόδου.</a:t>
            </a:r>
          </a:p>
          <a:p>
            <a:r>
              <a:rPr lang="el-GR" dirty="0">
                <a:latin typeface="Constantia" panose="02030602050306030303" pitchFamily="18" charset="0"/>
              </a:rPr>
              <a:t>Εν πάση </a:t>
            </a:r>
            <a:r>
              <a:rPr lang="el-GR" dirty="0" err="1">
                <a:latin typeface="Constantia" panose="02030602050306030303" pitchFamily="18" charset="0"/>
              </a:rPr>
              <a:t>περιπτώσει</a:t>
            </a:r>
            <a:r>
              <a:rPr lang="el-GR" dirty="0">
                <a:latin typeface="Constantia" panose="02030602050306030303" pitchFamily="18" charset="0"/>
              </a:rPr>
              <a:t>, τα στοιχεία μαρτυρούν ότι ο Επικός Κύκλος υπήρχε </a:t>
            </a:r>
            <a:r>
              <a:rPr lang="el-GR" u="sng" dirty="0">
                <a:latin typeface="Constantia" panose="02030602050306030303" pitchFamily="18" charset="0"/>
              </a:rPr>
              <a:t>από την ελληνιστική περίοδο,</a:t>
            </a:r>
            <a:r>
              <a:rPr lang="el-GR" dirty="0">
                <a:latin typeface="Constantia" panose="02030602050306030303" pitchFamily="18" charset="0"/>
              </a:rPr>
              <a:t> αν και πολλά παραμένουν ασαφή.</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92</a:t>
            </a:fld>
            <a:endParaRPr/>
          </a:p>
        </p:txBody>
      </p:sp>
    </p:spTree>
    <p:extLst>
      <p:ext uri="{BB962C8B-B14F-4D97-AF65-F5344CB8AC3E}">
        <p14:creationId xmlns:p14="http://schemas.microsoft.com/office/powerpoint/2010/main" val="2162334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Ορισμένα από αυτά τα στοιχεία, όπως και η πιθανή σύνδεση των στίχων που αναφέρθηκε, υποδηλώνουν ότι ο Επικός Κύκλος ήταν αρχικά γραμμένος σε στίχο.</a:t>
            </a:r>
          </a:p>
          <a:p>
            <a:r>
              <a:rPr lang="el-GR" dirty="0">
                <a:latin typeface="Constantia" panose="02030602050306030303" pitchFamily="18" charset="0"/>
              </a:rPr>
              <a:t>Προφανώς ήταν μια τέτοια διάταξη ποιημάτων που ο </a:t>
            </a:r>
            <a:r>
              <a:rPr lang="el-GR" dirty="0" err="1">
                <a:latin typeface="Constantia" panose="02030602050306030303" pitchFamily="18" charset="0"/>
              </a:rPr>
              <a:t>Πρόκλος</a:t>
            </a:r>
            <a:r>
              <a:rPr lang="el-GR" dirty="0">
                <a:latin typeface="Constantia" panose="02030602050306030303" pitchFamily="18" charset="0"/>
              </a:rPr>
              <a:t> συνοψίζει στην πεζογραφία</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93</a:t>
            </a:fld>
            <a:endParaRPr/>
          </a:p>
        </p:txBody>
      </p:sp>
    </p:spTree>
    <p:extLst>
      <p:ext uri="{BB962C8B-B14F-4D97-AF65-F5344CB8AC3E}">
        <p14:creationId xmlns:p14="http://schemas.microsoft.com/office/powerpoint/2010/main" val="22702525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23589" y="1334956"/>
            <a:ext cx="6681971" cy="3072751"/>
          </a:xfrm>
          <a:prstGeom prst="rect">
            <a:avLst/>
          </a:prstGeom>
        </p:spPr>
        <p:txBody>
          <a:bodyPr spcFirstLastPara="1" wrap="square" lIns="91425" tIns="91425" rIns="91425" bIns="91425" anchor="t" anchorCtr="0">
            <a:noAutofit/>
          </a:bodyPr>
          <a:lstStyle/>
          <a:p>
            <a:pPr lvl="0"/>
            <a:r>
              <a:rPr lang="el-GR" sz="2000" dirty="0">
                <a:latin typeface="Constantia" panose="02030602050306030303" pitchFamily="18" charset="0"/>
              </a:rPr>
              <a:t>Μερικά τεκμήρια υποδεικνύουν ότι ο Επικός Κύκλος πρώτα συντέθηκε σε στίχο και στη συνέχεια ο </a:t>
            </a:r>
            <a:r>
              <a:rPr lang="el-GR" sz="2000" dirty="0" err="1">
                <a:latin typeface="Constantia" panose="02030602050306030303" pitchFamily="18" charset="0"/>
              </a:rPr>
              <a:t>Πρόκλος</a:t>
            </a:r>
            <a:r>
              <a:rPr lang="el-GR" sz="2000" dirty="0">
                <a:latin typeface="Constantia" panose="02030602050306030303" pitchFamily="18" charset="0"/>
              </a:rPr>
              <a:t> έγραψε τις περιλήψεις σε πρόζα. </a:t>
            </a:r>
          </a:p>
          <a:p>
            <a:pPr lvl="0"/>
            <a:r>
              <a:rPr lang="el-GR" sz="2000" dirty="0">
                <a:latin typeface="Constantia" panose="02030602050306030303" pitchFamily="18" charset="0"/>
              </a:rPr>
              <a:t>Προφανώς μετά την ελάττωση του γοήτρου των </a:t>
            </a:r>
            <a:r>
              <a:rPr lang="el-GR" sz="2000" dirty="0" err="1">
                <a:latin typeface="Constantia" panose="02030602050306030303" pitchFamily="18" charset="0"/>
              </a:rPr>
              <a:t>Κυκλίων</a:t>
            </a:r>
            <a:r>
              <a:rPr lang="el-GR" sz="2000" dirty="0">
                <a:latin typeface="Constantia" panose="02030602050306030303" pitchFamily="18" charset="0"/>
              </a:rPr>
              <a:t> υπήρχε ένα ενδιαφέρον για τις πληροφορίες που περιείχε. </a:t>
            </a:r>
            <a:endParaRPr lang="en-US" sz="2000" dirty="0">
              <a:latin typeface="Constantia" panose="02030602050306030303" pitchFamily="18" charset="0"/>
            </a:endParaRPr>
          </a:p>
          <a:p>
            <a:pPr lvl="0"/>
            <a:r>
              <a:rPr lang="el-GR" sz="2000" dirty="0">
                <a:latin typeface="Constantia" panose="02030602050306030303" pitchFamily="18" charset="0"/>
              </a:rPr>
              <a:t>Πράγματι γράφτηκαν κι άλλες περιλήψεις εκτός από αυτή του </a:t>
            </a:r>
            <a:r>
              <a:rPr lang="el-GR" sz="2000" dirty="0" err="1">
                <a:latin typeface="Constantia" panose="02030602050306030303" pitchFamily="18" charset="0"/>
              </a:rPr>
              <a:t>Πρόκλου</a:t>
            </a:r>
            <a:r>
              <a:rPr lang="el-GR" sz="2000" dirty="0">
                <a:latin typeface="Constantia" panose="02030602050306030303" pitchFamily="18" charset="0"/>
              </a:rPr>
              <a:t> όπως:</a:t>
            </a:r>
          </a:p>
          <a:p>
            <a:pPr lvl="0"/>
            <a:r>
              <a:rPr lang="el-GR" sz="2000" dirty="0">
                <a:latin typeface="Constantia" panose="02030602050306030303" pitchFamily="18" charset="0"/>
              </a:rPr>
              <a:t>«Επιτομή» του Απολλοδώρου</a:t>
            </a:r>
          </a:p>
          <a:p>
            <a:endParaRPr lang="el-GR" sz="20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94</a:t>
            </a:fld>
            <a:endParaRPr/>
          </a:p>
        </p:txBody>
      </p:sp>
    </p:spTree>
    <p:extLst>
      <p:ext uri="{BB962C8B-B14F-4D97-AF65-F5344CB8AC3E}">
        <p14:creationId xmlns:p14="http://schemas.microsoft.com/office/powerpoint/2010/main" val="22413151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dirty="0">
                <a:latin typeface="Constantia" panose="02030602050306030303" pitchFamily="18" charset="0"/>
              </a:rPr>
              <a:t>Ένα έργο ενός Διονύσιου (Διονύσιος ο </a:t>
            </a:r>
            <a:r>
              <a:rPr lang="el-GR" dirty="0" err="1">
                <a:latin typeface="Constantia" panose="02030602050306030303" pitchFamily="18" charset="0"/>
              </a:rPr>
              <a:t>Κυκλογράφος</a:t>
            </a:r>
            <a:r>
              <a:rPr lang="el-GR" dirty="0">
                <a:latin typeface="Constantia" panose="02030602050306030303" pitchFamily="18" charset="0"/>
              </a:rPr>
              <a:t>) όπου έζησε στην ελληνιστική εποχή μαρτυρείται ότι αποτελεί περίληψη σε πρόζα μυθικού υλικού.</a:t>
            </a:r>
          </a:p>
          <a:p>
            <a:pPr lvl="0"/>
            <a:r>
              <a:rPr lang="el-GR" dirty="0">
                <a:latin typeface="Constantia" panose="02030602050306030303" pitchFamily="18" charset="0"/>
              </a:rPr>
              <a:t>Ο Πείσανδρος τον 3</a:t>
            </a:r>
            <a:r>
              <a:rPr lang="el-GR" baseline="30000" dirty="0">
                <a:latin typeface="Constantia" panose="02030602050306030303" pitchFamily="18" charset="0"/>
              </a:rPr>
              <a:t>ο</a:t>
            </a:r>
            <a:r>
              <a:rPr lang="el-GR" dirty="0">
                <a:latin typeface="Constantia" panose="02030602050306030303" pitchFamily="18" charset="0"/>
              </a:rPr>
              <a:t> αι π.Χ. συνέθεσε μια περίληψη σε στίχο, η οποία θα μπορούσε κάλλιστα να ανταγωνιστεί τα ίδια τα Κύκλια.</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95</a:t>
            </a:fld>
            <a:endParaRPr/>
          </a:p>
        </p:txBody>
      </p:sp>
    </p:spTree>
    <p:extLst>
      <p:ext uri="{BB962C8B-B14F-4D97-AF65-F5344CB8AC3E}">
        <p14:creationId xmlns:p14="http://schemas.microsoft.com/office/powerpoint/2010/main" val="4254986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sz="1900" dirty="0">
                <a:latin typeface="Constantia" panose="02030602050306030303" pitchFamily="18" charset="0"/>
              </a:rPr>
              <a:t>Οι </a:t>
            </a:r>
            <a:r>
              <a:rPr lang="el-GR" sz="1900" dirty="0" err="1">
                <a:latin typeface="Constantia" panose="02030602050306030303" pitchFamily="18" charset="0"/>
              </a:rPr>
              <a:t>Ιλιακές</a:t>
            </a:r>
            <a:r>
              <a:rPr lang="el-GR" sz="1900" dirty="0">
                <a:latin typeface="Constantia" panose="02030602050306030303" pitchFamily="18" charset="0"/>
              </a:rPr>
              <a:t> πινακίδες, μικρές ρωμαϊκές πλάκες είναι άλλη μια ένδειξη ότι υπήρχε η πρόθεση να δοθούν περιλήψεις της παλαιάς ποίησης. </a:t>
            </a:r>
            <a:r>
              <a:rPr lang="en-US" sz="1900" dirty="0">
                <a:latin typeface="Constantia" panose="02030602050306030303" pitchFamily="18" charset="0"/>
              </a:rPr>
              <a:t> </a:t>
            </a:r>
            <a:endParaRPr lang="el-GR" sz="1900" dirty="0">
              <a:latin typeface="Constantia" panose="02030602050306030303" pitchFamily="18" charset="0"/>
            </a:endParaRPr>
          </a:p>
          <a:p>
            <a:pPr lvl="0"/>
            <a:r>
              <a:rPr lang="el-GR" sz="1900" dirty="0">
                <a:latin typeface="Constantia" panose="02030602050306030303" pitchFamily="18" charset="0"/>
              </a:rPr>
              <a:t>Οι πληροφορίες τους διαφέρουν ενίοτε από τον </a:t>
            </a:r>
            <a:r>
              <a:rPr lang="el-GR" sz="1900" dirty="0" err="1">
                <a:latin typeface="Constantia" panose="02030602050306030303" pitchFamily="18" charset="0"/>
              </a:rPr>
              <a:t>Πρόκλο</a:t>
            </a:r>
            <a:endParaRPr lang="el-GR" sz="1900" dirty="0">
              <a:latin typeface="Constantia" panose="02030602050306030303" pitchFamily="18" charset="0"/>
            </a:endParaRPr>
          </a:p>
          <a:p>
            <a:r>
              <a:rPr lang="el-GR" sz="1900" dirty="0">
                <a:latin typeface="Constantia" panose="02030602050306030303" pitchFamily="18" charset="0"/>
              </a:rPr>
              <a:t>μπορεί να οφείλεται στην απροσεξία της κατασκευής τους, αλλά ίσως βασίζονται σε διαφορετική περίληψη ή ακόμα και σε διαφορετική σύνταξη του </a:t>
            </a:r>
            <a:r>
              <a:rPr lang="en-US" sz="1900" dirty="0">
                <a:latin typeface="Constantia" panose="02030602050306030303" pitchFamily="18" charset="0"/>
              </a:rPr>
              <a:t>E</a:t>
            </a:r>
            <a:r>
              <a:rPr lang="el-GR" sz="1900" dirty="0" err="1">
                <a:latin typeface="Constantia" panose="02030602050306030303" pitchFamily="18" charset="0"/>
              </a:rPr>
              <a:t>πικού</a:t>
            </a:r>
            <a:r>
              <a:rPr lang="el-GR" sz="1900" dirty="0">
                <a:latin typeface="Constantia" panose="02030602050306030303" pitchFamily="18" charset="0"/>
              </a:rPr>
              <a:t> Κύκλου.</a:t>
            </a:r>
          </a:p>
          <a:p>
            <a:pPr lvl="0"/>
            <a:endParaRPr lang="el-GR" sz="1900" dirty="0">
              <a:latin typeface="Constantia" panose="02030602050306030303" pitchFamily="18" charset="0"/>
            </a:endParaRPr>
          </a:p>
          <a:p>
            <a:endParaRPr lang="el-GR" sz="19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96</a:t>
            </a:fld>
            <a:endParaRPr/>
          </a:p>
        </p:txBody>
      </p:sp>
    </p:spTree>
    <p:extLst>
      <p:ext uri="{BB962C8B-B14F-4D97-AF65-F5344CB8AC3E}">
        <p14:creationId xmlns:p14="http://schemas.microsoft.com/office/powerpoint/2010/main" val="2103939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dirty="0">
                <a:latin typeface="Constantia" panose="02030602050306030303" pitchFamily="18" charset="0"/>
              </a:rPr>
              <a:t>Μια σύγκριση ανάμεσα στα </a:t>
            </a:r>
            <a:r>
              <a:rPr lang="en-US" dirty="0">
                <a:latin typeface="Constantia" panose="02030602050306030303" pitchFamily="18" charset="0"/>
              </a:rPr>
              <a:t>testimonia</a:t>
            </a:r>
            <a:r>
              <a:rPr lang="el-GR" dirty="0">
                <a:latin typeface="Constantia" panose="02030602050306030303" pitchFamily="18" charset="0"/>
              </a:rPr>
              <a:t> και τις περιλήψεις του </a:t>
            </a:r>
            <a:r>
              <a:rPr lang="el-GR" dirty="0" err="1">
                <a:latin typeface="Constantia" panose="02030602050306030303" pitchFamily="18" charset="0"/>
              </a:rPr>
              <a:t>Πρόκλου</a:t>
            </a:r>
            <a:r>
              <a:rPr lang="el-GR" dirty="0">
                <a:latin typeface="Constantia" panose="02030602050306030303" pitchFamily="18" charset="0"/>
              </a:rPr>
              <a:t> γρήγορα δείχνει ότι </a:t>
            </a:r>
            <a:r>
              <a:rPr lang="el-GR" dirty="0" err="1">
                <a:latin typeface="Constantia" panose="02030602050306030303" pitchFamily="18" charset="0"/>
              </a:rPr>
              <a:t>πρωιμότερες</a:t>
            </a:r>
            <a:r>
              <a:rPr lang="el-GR" dirty="0">
                <a:latin typeface="Constantia" panose="02030602050306030303" pitchFamily="18" charset="0"/>
              </a:rPr>
              <a:t> μορφές των ποιημάτων έχουν συντομευθεί. Μερικές φορές φαίνεται να έχουν παραληφθεί ή αλλάξει.</a:t>
            </a:r>
          </a:p>
          <a:p>
            <a:pPr lvl="0"/>
            <a:endParaRPr lang="el-GR"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97</a:t>
            </a:fld>
            <a:endParaRPr/>
          </a:p>
        </p:txBody>
      </p:sp>
    </p:spTree>
    <p:extLst>
      <p:ext uri="{BB962C8B-B14F-4D97-AF65-F5344CB8AC3E}">
        <p14:creationId xmlns:p14="http://schemas.microsoft.com/office/powerpoint/2010/main" val="9898603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pPr lvl="0"/>
            <a:r>
              <a:rPr lang="el-GR" u="sng" dirty="0">
                <a:latin typeface="Constantia" panose="02030602050306030303" pitchFamily="18" charset="0"/>
              </a:rPr>
              <a:t>Έχουμε τρεις περιπτώσεις αλλοίωσης του υλικού:</a:t>
            </a:r>
            <a:endParaRPr lang="el-GR" dirty="0">
              <a:latin typeface="Constantia" panose="02030602050306030303" pitchFamily="18" charset="0"/>
            </a:endParaRPr>
          </a:p>
          <a:p>
            <a:pPr lvl="0"/>
            <a:r>
              <a:rPr lang="el-GR" dirty="0">
                <a:latin typeface="Constantia" panose="02030602050306030303" pitchFamily="18" charset="0"/>
              </a:rPr>
              <a:t>Η σύνθεση ενός Κύκλου σε στίχους από τα ποιήματα</a:t>
            </a:r>
          </a:p>
          <a:p>
            <a:pPr lvl="0"/>
            <a:r>
              <a:rPr lang="el-GR" dirty="0">
                <a:latin typeface="Constantia" panose="02030602050306030303" pitchFamily="18" charset="0"/>
              </a:rPr>
              <a:t>Η δημιουργία μιας περίληψης αυτού του κύκλου σε πρόζα</a:t>
            </a:r>
          </a:p>
          <a:p>
            <a:pPr lvl="0"/>
            <a:r>
              <a:rPr lang="el-GR" dirty="0">
                <a:latin typeface="Constantia" panose="02030602050306030303" pitchFamily="18" charset="0"/>
              </a:rPr>
              <a:t>Η τοποθέτηση αποσπασμάτων από αυτή την περίληψη σε χειρόγραφα της </a:t>
            </a:r>
            <a:r>
              <a:rPr lang="el-GR" i="1" dirty="0" err="1">
                <a:latin typeface="Constantia" panose="02030602050306030303" pitchFamily="18" charset="0"/>
              </a:rPr>
              <a:t>Ιλιάδας</a:t>
            </a:r>
            <a:endParaRPr lang="el-GR" i="1" dirty="0">
              <a:latin typeface="Constantia" panose="02030602050306030303" pitchFamily="18" charset="0"/>
            </a:endParaRP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98</a:t>
            </a:fld>
            <a:endParaRPr/>
          </a:p>
        </p:txBody>
      </p:sp>
    </p:spTree>
    <p:extLst>
      <p:ext uri="{BB962C8B-B14F-4D97-AF65-F5344CB8AC3E}">
        <p14:creationId xmlns:p14="http://schemas.microsoft.com/office/powerpoint/2010/main" val="33532114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lvl="0" algn="ctr"/>
            <a:r>
              <a:rPr lang="el-GR" dirty="0">
                <a:latin typeface="Constantia" panose="02030602050306030303" pitchFamily="18" charset="0"/>
              </a:rPr>
              <a:t>Ο Επικός Κύκλος και η Παράδοση </a:t>
            </a:r>
            <a:r>
              <a:rPr lang="en-US" dirty="0">
                <a:latin typeface="Constantia" panose="02030602050306030303" pitchFamily="18" charset="0"/>
              </a:rPr>
              <a:t/>
            </a:r>
            <a:br>
              <a:rPr lang="en-US" dirty="0">
                <a:latin typeface="Constantia" panose="02030602050306030303" pitchFamily="18" charset="0"/>
              </a:rPr>
            </a:br>
            <a:r>
              <a:rPr lang="el-GR" dirty="0">
                <a:latin typeface="Constantia" panose="02030602050306030303" pitchFamily="18" charset="0"/>
              </a:rPr>
              <a:t>του Τρωικού Πολέμου</a:t>
            </a:r>
            <a:endParaRPr dirty="0">
              <a:latin typeface="Constantia" panose="02030602050306030303" pitchFamily="18" charset="0"/>
            </a:endParaRPr>
          </a:p>
        </p:txBody>
      </p:sp>
      <p:sp>
        <p:nvSpPr>
          <p:cNvPr id="63" name="Google Shape;63;p13"/>
          <p:cNvSpPr txBox="1">
            <a:spLocks noGrp="1"/>
          </p:cNvSpPr>
          <p:nvPr>
            <p:ph type="body" idx="2"/>
          </p:nvPr>
        </p:nvSpPr>
        <p:spPr>
          <a:xfrm>
            <a:off x="1556174" y="1419274"/>
            <a:ext cx="6681971" cy="3072751"/>
          </a:xfrm>
          <a:prstGeom prst="rect">
            <a:avLst/>
          </a:prstGeom>
        </p:spPr>
        <p:txBody>
          <a:bodyPr spcFirstLastPara="1" wrap="square" lIns="91425" tIns="91425" rIns="91425" bIns="91425" anchor="t" anchorCtr="0">
            <a:noAutofit/>
          </a:bodyPr>
          <a:lstStyle/>
          <a:p>
            <a:r>
              <a:rPr lang="el-GR" sz="1900" dirty="0">
                <a:latin typeface="Constantia" panose="02030602050306030303" pitchFamily="18" charset="0"/>
              </a:rPr>
              <a:t>Ο διάσημος Βένετος Α (κώδικας) του δέκατου αιώνα το πιο παλιό πλήρες (ολόκληρο σωζόμενο/ </a:t>
            </a:r>
            <a:r>
              <a:rPr lang="en-US" sz="1900" dirty="0">
                <a:latin typeface="Constantia" panose="02030602050306030303" pitchFamily="18" charset="0"/>
              </a:rPr>
              <a:t>complete</a:t>
            </a:r>
            <a:r>
              <a:rPr lang="el-GR" sz="1900" dirty="0">
                <a:latin typeface="Constantia" panose="02030602050306030303" pitchFamily="18" charset="0"/>
              </a:rPr>
              <a:t>) χειρόγραφο της </a:t>
            </a:r>
            <a:r>
              <a:rPr lang="el-GR" sz="1900" i="1" dirty="0" err="1">
                <a:latin typeface="Constantia" panose="02030602050306030303" pitchFamily="18" charset="0"/>
              </a:rPr>
              <a:t>Ιλιάδας</a:t>
            </a:r>
            <a:r>
              <a:rPr lang="el-GR" sz="1900" dirty="0">
                <a:latin typeface="Constantia" panose="02030602050306030303" pitchFamily="18" charset="0"/>
              </a:rPr>
              <a:t> περιείχε εκτός από τις περιλήψεις των Όμηρων,  όλα τα ποιήματα του Τρωικού Πολέμου στον Κύκλο. </a:t>
            </a:r>
          </a:p>
          <a:p>
            <a:r>
              <a:rPr lang="el-GR" sz="1900" dirty="0">
                <a:latin typeface="Constantia" panose="02030602050306030303" pitchFamily="18" charset="0"/>
              </a:rPr>
              <a:t>Η περίληψη των Κυπρίων λείπει από το χειρόγραφο αυτό λόγω φθοράς, αλλά εννέα άλλα μεταγενέστερα χειρόγραφα της </a:t>
            </a:r>
            <a:r>
              <a:rPr lang="el-GR" sz="1900" dirty="0" err="1">
                <a:latin typeface="Constantia" panose="02030602050306030303" pitchFamily="18" charset="0"/>
              </a:rPr>
              <a:t>Ιλιάδας</a:t>
            </a:r>
            <a:r>
              <a:rPr lang="el-GR" sz="1900" dirty="0">
                <a:latin typeface="Constantia" panose="02030602050306030303" pitchFamily="18" charset="0"/>
              </a:rPr>
              <a:t> δίνουν την περίληψη των Κυπρίων (μόνη, χωρίς τις περιλήψεις των άλλων ποιημάτων). </a:t>
            </a:r>
          </a:p>
          <a:p>
            <a:endParaRPr lang="el-GR" sz="1800" dirty="0">
              <a:latin typeface="Constantia" panose="02030602050306030303" pitchFamily="18" charset="0"/>
            </a:endParaRPr>
          </a:p>
        </p:txBody>
      </p:sp>
      <p:sp>
        <p:nvSpPr>
          <p:cNvPr id="65" name="Google Shape;65;p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99</a:t>
            </a:fld>
            <a:endParaRPr/>
          </a:p>
        </p:txBody>
      </p:sp>
    </p:spTree>
    <p:extLst>
      <p:ext uri="{BB962C8B-B14F-4D97-AF65-F5344CB8AC3E}">
        <p14:creationId xmlns:p14="http://schemas.microsoft.com/office/powerpoint/2010/main" val="2682275687"/>
      </p:ext>
    </p:extLst>
  </p:cSld>
  <p:clrMapOvr>
    <a:masterClrMapping/>
  </p:clrMapOvr>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3277</TotalTime>
  <Words>15836</Words>
  <Application>Microsoft Office PowerPoint</Application>
  <PresentationFormat>Προβολή στην οθόνη (16:9)</PresentationFormat>
  <Paragraphs>1173</Paragraphs>
  <Slides>281</Slides>
  <Notes>281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281</vt:i4>
      </vt:variant>
    </vt:vector>
  </HeadingPairs>
  <TitlesOfParts>
    <vt:vector size="287" baseType="lpstr">
      <vt:lpstr>Arial</vt:lpstr>
      <vt:lpstr>Constantia</vt:lpstr>
      <vt:lpstr>Tinos</vt:lpstr>
      <vt:lpstr>Oswald</vt:lpstr>
      <vt:lpstr>Wingdings</vt:lpstr>
      <vt:lpstr>Quintus template</vt:lpstr>
      <vt:lpstr>Πρόγραμμα Μεταπτυχιακών Σπουδών Κλασικής Ειδίκευσης Τμήμα Φιλολογίας</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Introduction - Εισαγωγή</vt:lpstr>
      <vt:lpstr>Ο Επικός Κύκλος και η Παράδοση  του Τρωικού Πολέμου Κεφάλαιο Πρώτο</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H παραγωγή του Επικού Κύκλου</vt:lpstr>
      <vt:lpstr>H παραγωγή του Επικού Κύκλου</vt:lpstr>
      <vt:lpstr>H παραγωγή του Επικού Κύκλου</vt:lpstr>
      <vt:lpstr>H παραγωγή του Επικού Κύκλου</vt:lpstr>
      <vt:lpstr>H παραγωγή του Επικού Κύκλου</vt:lpstr>
      <vt:lpstr>H παραγωγή του Επικού Κύκλου</vt:lpstr>
      <vt:lpstr>H παραγωγή του Επικού Κύκλου</vt:lpstr>
      <vt:lpstr>H παραγωγή του Επικού Κύκλου</vt:lpstr>
      <vt:lpstr>H παραγωγή του Επικού Κύκλου</vt:lpstr>
      <vt:lpstr>H παραγωγή του Επικού Κύκλου</vt:lpstr>
      <vt:lpstr>H παραγωγή του Επικού Κύκλου</vt:lpstr>
      <vt:lpstr>H παραγωγή του Επικού Κύκλου: Τα Παναθήναια</vt:lpstr>
      <vt:lpstr>H παραγωγή του Επικού Κύκλου: Τα Παναθήναια</vt:lpstr>
      <vt:lpstr>H παραγωγή του Επικού Κύκλου: Τα Παναθήναια</vt:lpstr>
      <vt:lpstr>H παραγωγή του Επικού Κύκλου: Τα Παναθήναια</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Ο Επικός Κύκλος και η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Η «κύκλια» παράδοση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«Κύκλιες» εικόνες του Τρωικού πολέμου</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Μεταγενέστερες εκδηλώσεις</vt:lpstr>
      <vt:lpstr>Σας ευχαριστώ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 ΜΕΤΑΠΤΥΧΙΑΚΩΝ ΣΠΟΥΔΩΝ  ΚΛΑΣΙΚΗΣ ΕΙΔΙΚΕΥΣΗΣ ΤΜΗΜΑ ΦΙΛΟΛΟΓΙΑΣ</dc:title>
  <dc:creator>mariokmz</dc:creator>
  <cp:lastModifiedBy>User</cp:lastModifiedBy>
  <cp:revision>215</cp:revision>
  <dcterms:modified xsi:type="dcterms:W3CDTF">2020-01-15T13:39:59Z</dcterms:modified>
</cp:coreProperties>
</file>