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5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6A2CA-DBC5-43CA-87AA-81E7B9C3906D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DF7DC-FF61-4B9B-B35D-11C64BFF28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3883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2D6D11F-A088-47A2-AF2C-310CC30817D3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6324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632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6" name="Text Box 4"/>
          <p:cNvSpPr txBox="1">
            <a:spLocks noChangeArrowheads="1"/>
          </p:cNvSpPr>
          <p:nvPr/>
        </p:nvSpPr>
        <p:spPr bwMode="auto">
          <a:xfrm>
            <a:off x="681038" y="4724400"/>
            <a:ext cx="5449887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475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002623C-5D8C-4DC9-975C-D7F68350C072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9876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987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1865903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CABC991-959A-47FF-9704-FA13193A16A6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1924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192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2345781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7DE95DE-6233-4DF1-9D05-F09728614D59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8068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806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19019218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BA3140-12DE-45DA-97DD-DC267DFCC202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0116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011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4178795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228E91-0F63-42B3-9AB3-C82930B5CC49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2164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216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3710990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2EFB39D-AC22-4B54-883F-B282F0A16F4C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94211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4212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421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4" name="Text Box 4"/>
          <p:cNvSpPr txBox="1">
            <a:spLocks noChangeArrowheads="1"/>
          </p:cNvSpPr>
          <p:nvPr/>
        </p:nvSpPr>
        <p:spPr bwMode="auto">
          <a:xfrm>
            <a:off x="681038" y="4724400"/>
            <a:ext cx="5449887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25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7E0C78-4D3F-4AC2-AE91-A9E5B7B0DE36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96259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6260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626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62" name="Text Box 4"/>
          <p:cNvSpPr txBox="1">
            <a:spLocks noChangeArrowheads="1"/>
          </p:cNvSpPr>
          <p:nvPr/>
        </p:nvSpPr>
        <p:spPr bwMode="auto">
          <a:xfrm>
            <a:off x="681038" y="4724400"/>
            <a:ext cx="5449887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1701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25D1E7C-A42D-4903-A007-B8C446257C1D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98307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8308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830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10" name="Text Box 4"/>
          <p:cNvSpPr txBox="1">
            <a:spLocks noChangeArrowheads="1"/>
          </p:cNvSpPr>
          <p:nvPr/>
        </p:nvSpPr>
        <p:spPr bwMode="auto">
          <a:xfrm>
            <a:off x="681038" y="4724400"/>
            <a:ext cx="5449887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8311" name="Notes Placeholder 1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945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54BB89B-801D-4EA5-909D-AC05CD8151DB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8372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837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681038" y="4724400"/>
            <a:ext cx="5449887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176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7811491-C7ED-4833-B99A-0B780DB51DFD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0420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042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681038" y="4724400"/>
            <a:ext cx="5449887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883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DFD2CB2-D287-4A6F-99B5-E09BE3AFBD37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9" name="Text Box 3"/>
          <p:cNvSpPr txBox="1">
            <a:spLocks noChangeArrowheads="1"/>
          </p:cNvSpPr>
          <p:nvPr/>
        </p:nvSpPr>
        <p:spPr bwMode="auto">
          <a:xfrm>
            <a:off x="908050" y="4724400"/>
            <a:ext cx="4995863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265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B68FBA-4839-4193-B996-5595BDEC1987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64515" name="Text Box 1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908050" y="4724400"/>
            <a:ext cx="4995863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940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919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919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919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919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01D4383-3FD3-448F-B73C-409A72F8A3A1}" type="datetime1">
              <a:rPr lang="en-US" altLang="el-GR">
                <a:solidFill>
                  <a:prstClr val="black"/>
                </a:solidFill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10/30/2023</a:t>
            </a:fld>
            <a:endParaRPr lang="en-AU" altLang="el-GR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288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919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919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919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919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125821-A274-4E85-8471-6C34759E9DD3}" type="slidenum">
              <a:rPr lang="en-AU" altLang="el-GR" smtClean="0">
                <a:solidFill>
                  <a:prstClr val="black"/>
                </a:solidFill>
                <a:ea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AU" altLang="el-GR">
              <a:solidFill>
                <a:prstClr val="black"/>
              </a:solidFill>
              <a:ea typeface="DejaVu Sans" charset="0"/>
            </a:endParaRPr>
          </a:p>
        </p:txBody>
      </p:sp>
      <p:sp>
        <p:nvSpPr>
          <p:cNvPr id="1228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288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US" altLang="el-GR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356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508CB92-8561-4FFB-9554-45A760B9F541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1003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03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4400"/>
            <a:ext cx="5449887" cy="44751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6853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1CA0FD9-006E-4BC9-B16F-72012F3C3607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5780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578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82" name="Text Box 4"/>
          <p:cNvSpPr txBox="1">
            <a:spLocks noChangeArrowheads="1"/>
          </p:cNvSpPr>
          <p:nvPr/>
        </p:nvSpPr>
        <p:spPr bwMode="auto">
          <a:xfrm>
            <a:off x="681038" y="4724400"/>
            <a:ext cx="5449887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763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3855A2-D46B-4C37-9B5A-3FB91648C1BA}" type="slidenum">
              <a:rPr lang="en-AU" altLang="en-US" smtClean="0">
                <a:latin typeface="Arial" panose="020B0604020202020204" pitchFamily="34" charset="0"/>
                <a:ea typeface="DejaVu Sans" charset="0"/>
                <a:cs typeface="DejaVu San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AU" altLang="en-US">
              <a:latin typeface="Arial" panose="020B0604020202020204" pitchFamily="34" charset="0"/>
              <a:ea typeface="DejaVu Sans" charset="0"/>
              <a:cs typeface="DejaVu Sans" charset="0"/>
            </a:endParaRPr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3859213" y="0"/>
            <a:ext cx="29511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7828" name="Text Box 2"/>
          <p:cNvSpPr txBox="1">
            <a:spLocks noChangeArrowheads="1"/>
          </p:cNvSpPr>
          <p:nvPr/>
        </p:nvSpPr>
        <p:spPr bwMode="auto">
          <a:xfrm>
            <a:off x="3859213" y="9447213"/>
            <a:ext cx="29511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782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9400" cy="3729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201208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50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50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499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16000" y="381000"/>
            <a:ext cx="10871200" cy="601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523679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86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59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55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21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448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353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8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04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91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900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085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682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16000" y="381000"/>
            <a:ext cx="10871200" cy="601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43206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9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8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0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4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92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775F55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63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09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4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F49333E-6118-46E2-8493-FD1C2D0BD47C}" type="datetimeFigureOut">
              <a:rPr lang="en-US" smtClean="0">
                <a:solidFill>
                  <a:srgbClr val="775F55"/>
                </a:solidFill>
              </a:rPr>
              <a:pPr/>
              <a:t>10/30/2023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8EFBA24F-EBA5-4E8C-AF1C-BC8C5AA63F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3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7342" y="2058472"/>
            <a:ext cx="62776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prstClr val="black"/>
                </a:solidFill>
              </a:rPr>
              <a:t>Τι</a:t>
            </a:r>
            <a:r>
              <a:rPr lang="en-US" altLang="en-US" sz="2400" dirty="0">
                <a:solidFill>
                  <a:prstClr val="black"/>
                </a:solidFill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</a:rPr>
              <a:t>είν</a:t>
            </a:r>
            <a:r>
              <a:rPr lang="en-US" altLang="en-US" sz="2400" dirty="0">
                <a:solidFill>
                  <a:prstClr val="black"/>
                </a:solidFill>
              </a:rPr>
              <a:t>αι η αφθονία </a:t>
            </a:r>
            <a:r>
              <a:rPr lang="el-GR" altLang="en-US" sz="2400" dirty="0">
                <a:solidFill>
                  <a:prstClr val="black"/>
                </a:solidFill>
              </a:rPr>
              <a:t>ενός </a:t>
            </a:r>
            <a:r>
              <a:rPr lang="el-GR" altLang="en-US" sz="2400" dirty="0" err="1">
                <a:solidFill>
                  <a:prstClr val="black"/>
                </a:solidFill>
              </a:rPr>
              <a:t>ιχθυοαποθέματος</a:t>
            </a:r>
            <a:r>
              <a:rPr lang="el-GR" altLang="en-US" sz="2400" dirty="0">
                <a:solidFill>
                  <a:prstClr val="black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prstClr val="black"/>
                </a:solidFill>
              </a:rPr>
              <a:t>Τι είναι δείκτης αφθονίας;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1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>
          <a:xfrm>
            <a:off x="2152649" y="115888"/>
            <a:ext cx="8805863" cy="1325562"/>
          </a:xfrm>
        </p:spPr>
        <p:txBody>
          <a:bodyPr/>
          <a:lstStyle/>
          <a:p>
            <a:pPr eaLnBrk="1" hangingPunct="1"/>
            <a:r>
              <a:rPr lang="el-GR" altLang="en-US" sz="2800" dirty="0">
                <a:solidFill>
                  <a:srgbClr val="0070C0"/>
                </a:solidFill>
              </a:rPr>
              <a:t>Σύλληψη ανά μονάδα αλιευτικής προσπάθειας </a:t>
            </a:r>
            <a:r>
              <a:rPr lang="en-US" altLang="en-US" sz="2800" dirty="0">
                <a:solidFill>
                  <a:srgbClr val="0070C0"/>
                </a:solidFill>
              </a:rPr>
              <a:t>(Catch per unit effort -CPUE)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1524000" y="1731170"/>
            <a:ext cx="9144000" cy="1143000"/>
          </a:xfrm>
        </p:spPr>
        <p:txBody>
          <a:bodyPr/>
          <a:lstStyle/>
          <a:p>
            <a:pPr eaLnBrk="1" hangingPunct="1"/>
            <a:r>
              <a:rPr lang="el-GR" altLang="en-US" dirty="0"/>
              <a:t>Πολύ κοινός δείκτης αφθονίας</a:t>
            </a:r>
            <a:endParaRPr lang="en-US" altLang="en-US" u="sng" dirty="0">
              <a:solidFill>
                <a:srgbClr val="FF0000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3962400" y="2895600"/>
            <a:ext cx="2819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5541" name="TextBox 15"/>
          <p:cNvSpPr txBox="1">
            <a:spLocks noChangeArrowheads="1"/>
          </p:cNvSpPr>
          <p:nvPr/>
        </p:nvSpPr>
        <p:spPr bwMode="auto">
          <a:xfrm>
            <a:off x="4267200" y="3141664"/>
            <a:ext cx="21082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r>
              <a:rPr lang="el-GR" altLang="en-US" b="1" i="1">
                <a:solidFill>
                  <a:srgbClr val="000000"/>
                </a:solidFill>
              </a:rPr>
              <a:t>Αλιευτική Προσπάθεια </a:t>
            </a:r>
            <a:r>
              <a:rPr lang="en-US" altLang="en-US" b="1" i="1">
                <a:solidFill>
                  <a:srgbClr val="000000"/>
                </a:solidFill>
              </a:rPr>
              <a:t>(E)= </a:t>
            </a:r>
            <a:r>
              <a:rPr lang="en-US" altLang="en-US">
                <a:solidFill>
                  <a:srgbClr val="000000"/>
                </a:solidFill>
              </a:rPr>
              <a:t>4 </a:t>
            </a:r>
            <a:r>
              <a:rPr lang="el-GR" altLang="en-US">
                <a:solidFill>
                  <a:srgbClr val="000000"/>
                </a:solidFill>
              </a:rPr>
              <a:t>δίκτυα επί</a:t>
            </a:r>
            <a:r>
              <a:rPr lang="en-US" altLang="en-US">
                <a:solidFill>
                  <a:srgbClr val="000000"/>
                </a:solidFill>
              </a:rPr>
              <a:t> 12 </a:t>
            </a:r>
            <a:r>
              <a:rPr lang="el-GR" altLang="en-US">
                <a:solidFill>
                  <a:srgbClr val="000000"/>
                </a:solidFill>
              </a:rPr>
              <a:t>ώρες έκαστο</a:t>
            </a:r>
            <a:r>
              <a:rPr lang="en-US" altLang="en-US">
                <a:solidFill>
                  <a:srgbClr val="000000"/>
                </a:solidFill>
              </a:rPr>
              <a:t>= 48 </a:t>
            </a:r>
            <a:r>
              <a:rPr lang="el-GR" altLang="en-US">
                <a:solidFill>
                  <a:srgbClr val="000000"/>
                </a:solidFill>
              </a:rPr>
              <a:t>ώρες * δίκτυα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5542" name="TextBox 16"/>
          <p:cNvSpPr txBox="1">
            <a:spLocks noChangeArrowheads="1"/>
          </p:cNvSpPr>
          <p:nvPr/>
        </p:nvSpPr>
        <p:spPr bwMode="auto">
          <a:xfrm>
            <a:off x="4495800" y="2438400"/>
            <a:ext cx="2711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r>
              <a:rPr lang="el-GR" altLang="en-US" b="1">
                <a:solidFill>
                  <a:srgbClr val="000000"/>
                </a:solidFill>
              </a:rPr>
              <a:t>Συλλήψεις </a:t>
            </a:r>
            <a:r>
              <a:rPr lang="en-US" altLang="en-US" b="1">
                <a:solidFill>
                  <a:srgbClr val="000000"/>
                </a:solidFill>
              </a:rPr>
              <a:t>(C)= </a:t>
            </a:r>
            <a:r>
              <a:rPr lang="en-US" altLang="en-US">
                <a:solidFill>
                  <a:srgbClr val="000000"/>
                </a:solidFill>
              </a:rPr>
              <a:t>4 </a:t>
            </a:r>
            <a:r>
              <a:rPr lang="el-GR" altLang="en-US">
                <a:solidFill>
                  <a:srgbClr val="000000"/>
                </a:solidFill>
              </a:rPr>
              <a:t>ψαριά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61200" y="2790825"/>
            <a:ext cx="32019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prstClr val="black"/>
                </a:solidFill>
                <a:latin typeface="Arial" charset="0"/>
              </a:rPr>
              <a:t>CPUE=4/48=0.083</a:t>
            </a:r>
          </a:p>
        </p:txBody>
      </p:sp>
      <p:sp>
        <p:nvSpPr>
          <p:cNvPr id="39" name="Right Arrow 38"/>
          <p:cNvSpPr/>
          <p:nvPr/>
        </p:nvSpPr>
        <p:spPr>
          <a:xfrm>
            <a:off x="4038600" y="5029200"/>
            <a:ext cx="2819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391026" y="4716464"/>
            <a:ext cx="2646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r>
              <a:rPr lang="el-GR" altLang="en-US" b="1">
                <a:solidFill>
                  <a:srgbClr val="000000"/>
                </a:solidFill>
              </a:rPr>
              <a:t>Συλλήψεις </a:t>
            </a:r>
            <a:r>
              <a:rPr lang="en-US" altLang="en-US" b="1">
                <a:solidFill>
                  <a:srgbClr val="000000"/>
                </a:solidFill>
              </a:rPr>
              <a:t>(C)=</a:t>
            </a:r>
            <a:r>
              <a:rPr lang="en-US" altLang="en-US">
                <a:solidFill>
                  <a:srgbClr val="000000"/>
                </a:solidFill>
              </a:rPr>
              <a:t>8 </a:t>
            </a:r>
            <a:r>
              <a:rPr lang="el-GR" altLang="en-US">
                <a:solidFill>
                  <a:srgbClr val="000000"/>
                </a:solidFill>
              </a:rPr>
              <a:t>ψαριά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10401" y="4876801"/>
            <a:ext cx="3203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prstClr val="black"/>
                </a:solidFill>
                <a:latin typeface="Arial" charset="0"/>
              </a:rPr>
              <a:t>CPUE=8/48=0.167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48400" y="5638801"/>
            <a:ext cx="4267200" cy="708025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r>
              <a:rPr lang="el-GR" altLang="en-US" sz="2000">
                <a:solidFill>
                  <a:srgbClr val="000000"/>
                </a:solidFill>
              </a:rPr>
              <a:t>Άρα, ο πληθυσμός 2 είναι διπλάσιος από τον πληθυσμό 1</a:t>
            </a:r>
            <a:endParaRPr lang="en-US" altLang="en-US" sz="2000">
              <a:solidFill>
                <a:srgbClr val="000000"/>
              </a:solidFill>
            </a:endParaRPr>
          </a:p>
        </p:txBody>
      </p:sp>
      <p:grpSp>
        <p:nvGrpSpPr>
          <p:cNvPr id="65548" name="Group 2"/>
          <p:cNvGrpSpPr>
            <a:grpSpLocks/>
          </p:cNvGrpSpPr>
          <p:nvPr/>
        </p:nvGrpSpPr>
        <p:grpSpPr bwMode="auto">
          <a:xfrm>
            <a:off x="1524000" y="2133600"/>
            <a:ext cx="2514600" cy="4572000"/>
            <a:chOff x="0" y="2133600"/>
            <a:chExt cx="2514600" cy="4572000"/>
          </a:xfrm>
        </p:grpSpPr>
        <p:sp>
          <p:nvSpPr>
            <p:cNvPr id="45" name="Oval 44"/>
            <p:cNvSpPr/>
            <p:nvPr/>
          </p:nvSpPr>
          <p:spPr>
            <a:xfrm>
              <a:off x="76200" y="4267200"/>
              <a:ext cx="2438400" cy="2438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0" y="2133600"/>
              <a:ext cx="2362200" cy="2057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65553" name="Picture 4" descr="C:\Documents and Settings\Gretchen Hansen\Local Settings\Temporary Internet Files\Content.IE5\K52ZN8K4\MCj0233594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26670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554" name="Picture 4" descr="C:\Documents and Settings\Gretchen Hansen\Local Settings\Temporary Internet Files\Content.IE5\K52ZN8K4\MCj0233594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29718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555" name="Picture 4" descr="C:\Documents and Settings\Gretchen Hansen\Local Settings\Temporary Internet Files\Content.IE5\K52ZN8K4\MCj0233594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25146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556" name="Picture 4" descr="C:\Documents and Settings\Gretchen Hansen\Local Settings\Temporary Internet Files\Content.IE5\K52ZN8K4\MCj0233594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31242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557" name="Picture 4" descr="C:\Documents and Settings\Gretchen Hansen\Local Settings\Temporary Internet Files\Content.IE5\K52ZN8K4\MCj0233594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200" y="36576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558" name="Picture 4" descr="C:\Documents and Settings\Gretchen Hansen\Local Settings\Temporary Internet Files\Content.IE5\K52ZN8K4\MCj0233594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34290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559" name="Picture 4" descr="C:\Documents and Settings\Gretchen Hansen\Local Settings\Temporary Internet Files\Content.IE5\K52ZN8K4\MCj0233594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31242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560" name="Picture 4" descr="C:\Documents and Settings\Gretchen Hansen\Local Settings\Temporary Internet Files\Content.IE5\K52ZN8K4\MCj0233594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57200" y="26670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561" name="Picture 4" descr="C:\Documents and Settings\Gretchen Hansen\Local Settings\Temporary Internet Files\Content.IE5\K52ZN8K4\MCj0233594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35052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562" name="Picture 4" descr="C:\Documents and Settings\Gretchen Hansen\Local Settings\Temporary Internet Files\Content.IE5\K52ZN8K4\MCj02335940000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800" y="26670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5563" name="Group 37"/>
            <p:cNvGrpSpPr>
              <a:grpSpLocks/>
            </p:cNvGrpSpPr>
            <p:nvPr/>
          </p:nvGrpSpPr>
          <p:grpSpPr bwMode="auto">
            <a:xfrm>
              <a:off x="228600" y="4572000"/>
              <a:ext cx="2209800" cy="1828800"/>
              <a:chOff x="228600" y="4876800"/>
              <a:chExt cx="2209800" cy="1829394"/>
            </a:xfrm>
          </p:grpSpPr>
          <p:pic>
            <p:nvPicPr>
              <p:cNvPr id="65566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0" y="64770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67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" y="48768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68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51816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69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51054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70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5409606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71" name="Picture 22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3000" y="5714406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72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4000" y="5257206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73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0200" y="5866806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74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1600" y="6400206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75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60960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76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" y="5866806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77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56388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78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6800" y="6247806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79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200" y="5409606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80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5400" y="50292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81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0" y="54864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82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2600" y="49530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83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" y="61722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84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4800" y="57150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5585" name="Picture 4" descr="C:\Documents and Settings\Gretchen Hansen\Local Settings\Temporary Internet Files\Content.IE5\K52ZN8K4\MCj02335940000[1].wmf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19200" y="6019800"/>
                <a:ext cx="457200" cy="229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6" name="TextBox 45"/>
            <p:cNvSpPr txBox="1"/>
            <p:nvPr/>
          </p:nvSpPr>
          <p:spPr>
            <a:xfrm>
              <a:off x="1066800" y="2133600"/>
              <a:ext cx="312738" cy="36988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</a:rPr>
                <a:t>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43000" y="4343400"/>
              <a:ext cx="312738" cy="36988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</a:rPr>
                <a:t>2</a:t>
              </a:r>
            </a:p>
          </p:txBody>
        </p:sp>
      </p:grpSp>
      <p:sp>
        <p:nvSpPr>
          <p:cNvPr id="65549" name="Rectangle 2"/>
          <p:cNvSpPr>
            <a:spLocks noChangeArrowheads="1"/>
          </p:cNvSpPr>
          <p:nvPr/>
        </p:nvSpPr>
        <p:spPr bwMode="auto">
          <a:xfrm>
            <a:off x="2526196" y="1350726"/>
            <a:ext cx="63946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en-AU" altLang="en-US" b="1" dirty="0">
                <a:solidFill>
                  <a:srgbClr val="EBDDC3">
                    <a:lumMod val="25000"/>
                  </a:srgbClr>
                </a:solidFill>
              </a:rPr>
              <a:t>	</a:t>
            </a:r>
            <a:r>
              <a:rPr lang="en-US" altLang="en-US" b="1" dirty="0">
                <a:solidFill>
                  <a:srgbClr val="EBDDC3">
                    <a:lumMod val="25000"/>
                  </a:srgbClr>
                </a:solidFill>
              </a:rPr>
              <a:t>CPUE= </a:t>
            </a:r>
            <a:r>
              <a:rPr lang="en-AU" altLang="en-US" b="1" dirty="0">
                <a:solidFill>
                  <a:srgbClr val="EBDDC3">
                    <a:lumMod val="25000"/>
                  </a:srgbClr>
                </a:solidFill>
              </a:rPr>
              <a:t>C / E</a:t>
            </a:r>
            <a:r>
              <a:rPr lang="el-GR" altLang="en-US" b="1" dirty="0">
                <a:solidFill>
                  <a:srgbClr val="EBDDC3">
                    <a:lumMod val="25000"/>
                  </a:srgbClr>
                </a:solidFill>
              </a:rPr>
              <a:t> = συλλήψεις/ αλιευτική προσπάθεια</a:t>
            </a:r>
            <a:r>
              <a:rPr lang="en-AU" altLang="en-US" b="1" dirty="0">
                <a:solidFill>
                  <a:srgbClr val="EBDDC3">
                    <a:lumMod val="25000"/>
                  </a:srgbClr>
                </a:solidFill>
              </a:rPr>
              <a:t> 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114801" y="5324476"/>
            <a:ext cx="216217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r>
              <a:rPr lang="el-GR" altLang="en-US" b="1" i="1">
                <a:solidFill>
                  <a:srgbClr val="000000"/>
                </a:solidFill>
              </a:rPr>
              <a:t>Αλιευτική Προσπάθεια </a:t>
            </a:r>
            <a:r>
              <a:rPr lang="en-US" altLang="en-US" b="1" i="1">
                <a:solidFill>
                  <a:srgbClr val="000000"/>
                </a:solidFill>
              </a:rPr>
              <a:t>(E</a:t>
            </a:r>
            <a:r>
              <a:rPr lang="en-US" altLang="en-US" b="1">
                <a:solidFill>
                  <a:srgbClr val="000000"/>
                </a:solidFill>
              </a:rPr>
              <a:t>)= </a:t>
            </a:r>
            <a:r>
              <a:rPr lang="en-US" altLang="en-US">
                <a:solidFill>
                  <a:srgbClr val="000000"/>
                </a:solidFill>
              </a:rPr>
              <a:t>4 </a:t>
            </a:r>
            <a:r>
              <a:rPr lang="el-GR" altLang="en-US">
                <a:solidFill>
                  <a:srgbClr val="000000"/>
                </a:solidFill>
              </a:rPr>
              <a:t>δίκτυα επί </a:t>
            </a:r>
            <a:r>
              <a:rPr lang="en-US" altLang="en-US">
                <a:solidFill>
                  <a:srgbClr val="000000"/>
                </a:solidFill>
              </a:rPr>
              <a:t>12 </a:t>
            </a:r>
            <a:r>
              <a:rPr lang="el-GR" altLang="en-US">
                <a:solidFill>
                  <a:srgbClr val="000000"/>
                </a:solidFill>
              </a:rPr>
              <a:t>ώρες έκαστο</a:t>
            </a:r>
            <a:r>
              <a:rPr lang="en-US" altLang="en-US">
                <a:solidFill>
                  <a:srgbClr val="000000"/>
                </a:solidFill>
              </a:rPr>
              <a:t>= 48 </a:t>
            </a:r>
            <a:r>
              <a:rPr lang="el-GR" altLang="en-US">
                <a:solidFill>
                  <a:srgbClr val="000000"/>
                </a:solidFill>
              </a:rPr>
              <a:t>ώρες * δίκτυα</a:t>
            </a: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91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/>
      <p:bldP spid="42" grpId="0"/>
      <p:bldP spid="43" grpId="0" animBg="1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7342" y="2058472"/>
            <a:ext cx="90096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altLang="en-US" sz="2400" b="1" dirty="0">
                <a:solidFill>
                  <a:srgbClr val="0D0D0D"/>
                </a:solidFill>
              </a:rPr>
              <a:t>Συντελεστής Συλληψιμότητας (</a:t>
            </a:r>
            <a:r>
              <a:rPr lang="en-US" altLang="en-US" sz="2400" b="1" dirty="0">
                <a:solidFill>
                  <a:srgbClr val="0D0D0D"/>
                </a:solidFill>
              </a:rPr>
              <a:t>q)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046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2424114" y="115888"/>
            <a:ext cx="75596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750"/>
              </a:spcBef>
              <a:buClrTx/>
              <a:buSzPct val="75000"/>
            </a:pPr>
            <a:r>
              <a:rPr lang="en-US" altLang="en-US" sz="2800" b="1">
                <a:solidFill>
                  <a:srgbClr val="0000FF"/>
                </a:solidFill>
              </a:rPr>
              <a:t>Τι είναι </a:t>
            </a:r>
            <a:r>
              <a:rPr lang="el-GR" altLang="en-US" sz="2800" b="1">
                <a:solidFill>
                  <a:srgbClr val="0000FF"/>
                </a:solidFill>
              </a:rPr>
              <a:t>συντελεστής συλληψιμότητας</a:t>
            </a:r>
            <a:r>
              <a:rPr lang="en-US" altLang="en-US" sz="2800" b="1">
                <a:solidFill>
                  <a:srgbClr val="0000FF"/>
                </a:solidFill>
              </a:rPr>
              <a:t>;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10817" y="1196976"/>
            <a:ext cx="9572971" cy="425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42900" indent="-342900"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4300" algn="l"/>
                <a:tab pos="1028700" algn="l"/>
                <a:tab pos="1943100" algn="l"/>
                <a:tab pos="2857500" algn="l"/>
                <a:tab pos="3771900" algn="l"/>
                <a:tab pos="4686300" algn="l"/>
                <a:tab pos="5600700" algn="l"/>
                <a:tab pos="6515100" algn="l"/>
                <a:tab pos="7429500" algn="l"/>
                <a:tab pos="8343900" algn="l"/>
                <a:tab pos="9258300" algn="l"/>
                <a:tab pos="101727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 marL="114300"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4300" algn="l"/>
                <a:tab pos="1028700" algn="l"/>
                <a:tab pos="1943100" algn="l"/>
                <a:tab pos="2857500" algn="l"/>
                <a:tab pos="3771900" algn="l"/>
                <a:tab pos="4686300" algn="l"/>
                <a:tab pos="5600700" algn="l"/>
                <a:tab pos="6515100" algn="l"/>
                <a:tab pos="7429500" algn="l"/>
                <a:tab pos="8343900" algn="l"/>
                <a:tab pos="9258300" algn="l"/>
                <a:tab pos="101727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4300" algn="l"/>
                <a:tab pos="1028700" algn="l"/>
                <a:tab pos="1943100" algn="l"/>
                <a:tab pos="2857500" algn="l"/>
                <a:tab pos="3771900" algn="l"/>
                <a:tab pos="4686300" algn="l"/>
                <a:tab pos="5600700" algn="l"/>
                <a:tab pos="6515100" algn="l"/>
                <a:tab pos="7429500" algn="l"/>
                <a:tab pos="8343900" algn="l"/>
                <a:tab pos="9258300" algn="l"/>
                <a:tab pos="101727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4300" algn="l"/>
                <a:tab pos="1028700" algn="l"/>
                <a:tab pos="1943100" algn="l"/>
                <a:tab pos="2857500" algn="l"/>
                <a:tab pos="3771900" algn="l"/>
                <a:tab pos="4686300" algn="l"/>
                <a:tab pos="5600700" algn="l"/>
                <a:tab pos="6515100" algn="l"/>
                <a:tab pos="7429500" algn="l"/>
                <a:tab pos="8343900" algn="l"/>
                <a:tab pos="9258300" algn="l"/>
                <a:tab pos="101727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4300" algn="l"/>
                <a:tab pos="1028700" algn="l"/>
                <a:tab pos="1943100" algn="l"/>
                <a:tab pos="2857500" algn="l"/>
                <a:tab pos="3771900" algn="l"/>
                <a:tab pos="4686300" algn="l"/>
                <a:tab pos="5600700" algn="l"/>
                <a:tab pos="6515100" algn="l"/>
                <a:tab pos="7429500" algn="l"/>
                <a:tab pos="8343900" algn="l"/>
                <a:tab pos="9258300" algn="l"/>
                <a:tab pos="101727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4300" algn="l"/>
                <a:tab pos="1028700" algn="l"/>
                <a:tab pos="1943100" algn="l"/>
                <a:tab pos="2857500" algn="l"/>
                <a:tab pos="3771900" algn="l"/>
                <a:tab pos="4686300" algn="l"/>
                <a:tab pos="5600700" algn="l"/>
                <a:tab pos="6515100" algn="l"/>
                <a:tab pos="7429500" algn="l"/>
                <a:tab pos="8343900" algn="l"/>
                <a:tab pos="9258300" algn="l"/>
                <a:tab pos="101727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4300" algn="l"/>
                <a:tab pos="1028700" algn="l"/>
                <a:tab pos="1943100" algn="l"/>
                <a:tab pos="2857500" algn="l"/>
                <a:tab pos="3771900" algn="l"/>
                <a:tab pos="4686300" algn="l"/>
                <a:tab pos="5600700" algn="l"/>
                <a:tab pos="6515100" algn="l"/>
                <a:tab pos="7429500" algn="l"/>
                <a:tab pos="8343900" algn="l"/>
                <a:tab pos="9258300" algn="l"/>
                <a:tab pos="101727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4300" algn="l"/>
                <a:tab pos="1028700" algn="l"/>
                <a:tab pos="1943100" algn="l"/>
                <a:tab pos="2857500" algn="l"/>
                <a:tab pos="3771900" algn="l"/>
                <a:tab pos="4686300" algn="l"/>
                <a:tab pos="5600700" algn="l"/>
                <a:tab pos="6515100" algn="l"/>
                <a:tab pos="7429500" algn="l"/>
                <a:tab pos="8343900" algn="l"/>
                <a:tab pos="9258300" algn="l"/>
                <a:tab pos="101727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4300" algn="l"/>
                <a:tab pos="1028700" algn="l"/>
                <a:tab pos="1943100" algn="l"/>
                <a:tab pos="2857500" algn="l"/>
                <a:tab pos="3771900" algn="l"/>
                <a:tab pos="4686300" algn="l"/>
                <a:tab pos="5600700" algn="l"/>
                <a:tab pos="6515100" algn="l"/>
                <a:tab pos="7429500" algn="l"/>
                <a:tab pos="8343900" algn="l"/>
                <a:tab pos="9258300" algn="l"/>
                <a:tab pos="101727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lvl="1"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r>
              <a:rPr lang="el-GR" altLang="en-US" sz="2400" b="1" dirty="0">
                <a:solidFill>
                  <a:srgbClr val="0D0D0D"/>
                </a:solidFill>
              </a:rPr>
              <a:t>Ο συντελεστής συλληψιμότητας</a:t>
            </a:r>
            <a:r>
              <a:rPr lang="en-US" altLang="en-US" sz="2400" b="1" dirty="0">
                <a:solidFill>
                  <a:srgbClr val="0D0D0D"/>
                </a:solidFill>
              </a:rPr>
              <a:t> (q) </a:t>
            </a:r>
            <a:r>
              <a:rPr lang="en-US" altLang="en-US" sz="2400" dirty="0" err="1">
                <a:solidFill>
                  <a:srgbClr val="0D0D0D"/>
                </a:solidFill>
              </a:rPr>
              <a:t>ορίζετ</a:t>
            </a:r>
            <a:r>
              <a:rPr lang="en-US" altLang="en-US" sz="2400" dirty="0">
                <a:solidFill>
                  <a:srgbClr val="0D0D0D"/>
                </a:solidFill>
              </a:rPr>
              <a:t>αι ως </a:t>
            </a:r>
            <a:r>
              <a:rPr lang="el-GR" altLang="en-US" sz="2400" dirty="0">
                <a:solidFill>
                  <a:srgbClr val="0D0D0D"/>
                </a:solidFill>
              </a:rPr>
              <a:t>το</a:t>
            </a:r>
            <a:r>
              <a:rPr lang="en-US" altLang="en-US" sz="2400" dirty="0">
                <a:solidFill>
                  <a:srgbClr val="0D0D0D"/>
                </a:solidFill>
              </a:rPr>
              <a:t> </a:t>
            </a:r>
            <a:r>
              <a:rPr lang="en-US" altLang="en-US" sz="2400" dirty="0" err="1">
                <a:solidFill>
                  <a:srgbClr val="0D0D0D"/>
                </a:solidFill>
              </a:rPr>
              <a:t>μέσ</a:t>
            </a:r>
            <a:r>
              <a:rPr lang="el-GR" altLang="en-US" sz="2400" dirty="0">
                <a:solidFill>
                  <a:srgbClr val="0D0D0D"/>
                </a:solidFill>
              </a:rPr>
              <a:t>ο</a:t>
            </a:r>
            <a:r>
              <a:rPr lang="en-US" altLang="en-US" sz="2400" dirty="0">
                <a:solidFill>
                  <a:srgbClr val="0D0D0D"/>
                </a:solidFill>
              </a:rPr>
              <a:t> </a:t>
            </a:r>
            <a:r>
              <a:rPr lang="el-GR" altLang="en-US" sz="2400" dirty="0" err="1">
                <a:solidFill>
                  <a:srgbClr val="0D0D0D"/>
                </a:solidFill>
              </a:rPr>
              <a:t>ποσοστο</a:t>
            </a:r>
            <a:r>
              <a:rPr lang="en-US" altLang="en-US" sz="2400" dirty="0">
                <a:solidFill>
                  <a:srgbClr val="0D0D0D"/>
                </a:solidFill>
              </a:rPr>
              <a:t> ενός απ</a:t>
            </a:r>
            <a:r>
              <a:rPr lang="en-US" altLang="en-US" sz="2400" dirty="0" err="1">
                <a:solidFill>
                  <a:srgbClr val="0D0D0D"/>
                </a:solidFill>
              </a:rPr>
              <a:t>οθέμ</a:t>
            </a:r>
            <a:r>
              <a:rPr lang="en-US" altLang="en-US" sz="2400" dirty="0">
                <a:solidFill>
                  <a:srgbClr val="0D0D0D"/>
                </a:solidFill>
              </a:rPr>
              <a:t>ατος που λαμβάνεται από κάθε μονάδα αλιευτικής προσπάθειας.</a:t>
            </a:r>
          </a:p>
          <a:p>
            <a:pPr lvl="1"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r>
              <a:rPr lang="en-US" altLang="en-US" sz="2400" dirty="0">
                <a:solidFill>
                  <a:srgbClr val="0D0D0D"/>
                </a:solidFill>
              </a:rPr>
              <a:t>	</a:t>
            </a:r>
            <a:r>
              <a:rPr lang="en-US" altLang="en-US" sz="2400" dirty="0">
                <a:solidFill>
                  <a:srgbClr val="00664D"/>
                </a:solidFill>
              </a:rPr>
              <a:t>	</a:t>
            </a:r>
            <a:r>
              <a:rPr lang="en-US" altLang="en-US" sz="2400" b="1" dirty="0">
                <a:solidFill>
                  <a:srgbClr val="00664D"/>
                </a:solidFill>
              </a:rPr>
              <a:t>q = C / EB</a:t>
            </a:r>
          </a:p>
          <a:p>
            <a:pPr lvl="1"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r>
              <a:rPr lang="el-GR" altLang="en-US" sz="2400" dirty="0" err="1">
                <a:solidFill>
                  <a:srgbClr val="0D0D0D"/>
                </a:solidFill>
              </a:rPr>
              <a:t>όπ</a:t>
            </a:r>
            <a:r>
              <a:rPr lang="en-US" altLang="en-US" sz="2400" dirty="0" err="1">
                <a:solidFill>
                  <a:srgbClr val="0D0D0D"/>
                </a:solidFill>
              </a:rPr>
              <a:t>ου</a:t>
            </a:r>
            <a:r>
              <a:rPr lang="en-US" altLang="en-US" sz="2400" dirty="0">
                <a:solidFill>
                  <a:srgbClr val="0D0D0D"/>
                </a:solidFill>
              </a:rPr>
              <a:t> q = </a:t>
            </a:r>
            <a:r>
              <a:rPr lang="el-GR" altLang="en-US" sz="2400" dirty="0">
                <a:solidFill>
                  <a:srgbClr val="0D0D0D"/>
                </a:solidFill>
              </a:rPr>
              <a:t>συντελεστής συλληψιμότητας</a:t>
            </a:r>
            <a:r>
              <a:rPr lang="en-US" altLang="en-US" sz="2400" dirty="0">
                <a:solidFill>
                  <a:srgbClr val="0D0D0D"/>
                </a:solidFill>
              </a:rPr>
              <a:t>, C = </a:t>
            </a:r>
            <a:r>
              <a:rPr lang="el-GR" altLang="en-US" sz="2400" dirty="0">
                <a:solidFill>
                  <a:srgbClr val="0D0D0D"/>
                </a:solidFill>
              </a:rPr>
              <a:t>συλλήψεις</a:t>
            </a:r>
            <a:r>
              <a:rPr lang="en-US" altLang="en-US" sz="2400" dirty="0">
                <a:solidFill>
                  <a:srgbClr val="0D0D0D"/>
                </a:solidFill>
              </a:rPr>
              <a:t>, Ε = </a:t>
            </a:r>
            <a:r>
              <a:rPr lang="el-GR" altLang="en-US" sz="2400" dirty="0">
                <a:solidFill>
                  <a:srgbClr val="0D0D0D"/>
                </a:solidFill>
              </a:rPr>
              <a:t>αλιευτική </a:t>
            </a:r>
            <a:r>
              <a:rPr lang="en-US" altLang="en-US" sz="2400" dirty="0">
                <a:solidFill>
                  <a:srgbClr val="0D0D0D"/>
                </a:solidFill>
              </a:rPr>
              <a:t>π</a:t>
            </a:r>
            <a:r>
              <a:rPr lang="en-US" altLang="en-US" sz="2400" dirty="0" err="1">
                <a:solidFill>
                  <a:srgbClr val="0D0D0D"/>
                </a:solidFill>
              </a:rPr>
              <a:t>ροσ</a:t>
            </a:r>
            <a:r>
              <a:rPr lang="en-US" altLang="en-US" sz="2400" dirty="0">
                <a:solidFill>
                  <a:srgbClr val="0D0D0D"/>
                </a:solidFill>
              </a:rPr>
              <a:t>πάθεια, και Β = βιομάζα</a:t>
            </a:r>
          </a:p>
          <a:p>
            <a:pPr lvl="1"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endParaRPr lang="en-US" altLang="en-US" sz="2400" dirty="0">
              <a:solidFill>
                <a:srgbClr val="0D0D0D"/>
              </a:solidFill>
            </a:endParaRPr>
          </a:p>
          <a:p>
            <a:pPr lvl="1"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r>
              <a:rPr lang="en-US" altLang="en-US" sz="2400" dirty="0">
                <a:solidFill>
                  <a:srgbClr val="0D0D0D"/>
                </a:solidFill>
              </a:rPr>
              <a:t>Θα </a:t>
            </a:r>
            <a:r>
              <a:rPr lang="en-US" altLang="en-US" sz="2400" dirty="0" err="1">
                <a:solidFill>
                  <a:srgbClr val="0D0D0D"/>
                </a:solidFill>
              </a:rPr>
              <a:t>είν</a:t>
            </a:r>
            <a:r>
              <a:rPr lang="en-US" altLang="en-US" sz="2400" dirty="0">
                <a:solidFill>
                  <a:srgbClr val="0D0D0D"/>
                </a:solidFill>
              </a:rPr>
              <a:t>αι μια τιμή μεταξύ 0-1 (0 </a:t>
            </a:r>
            <a:r>
              <a:rPr lang="el-GR" altLang="en-US" sz="2400" dirty="0">
                <a:solidFill>
                  <a:srgbClr val="0D0D0D"/>
                </a:solidFill>
              </a:rPr>
              <a:t>όταν δεν έχουμε συλλήψεις</a:t>
            </a:r>
            <a:r>
              <a:rPr lang="en-US" altLang="en-US" sz="2400" dirty="0">
                <a:solidFill>
                  <a:srgbClr val="0D0D0D"/>
                </a:solidFill>
              </a:rPr>
              <a:t> και 1 </a:t>
            </a:r>
            <a:r>
              <a:rPr lang="el-GR" altLang="en-US" sz="2400" dirty="0">
                <a:solidFill>
                  <a:srgbClr val="0D0D0D"/>
                </a:solidFill>
              </a:rPr>
              <a:t>όταν αλιεύεται</a:t>
            </a:r>
            <a:r>
              <a:rPr lang="en-US" altLang="en-US" sz="2400" dirty="0">
                <a:solidFill>
                  <a:srgbClr val="0D0D0D"/>
                </a:solidFill>
              </a:rPr>
              <a:t> </a:t>
            </a:r>
            <a:r>
              <a:rPr lang="en-US" altLang="en-US" sz="2400" dirty="0" err="1">
                <a:solidFill>
                  <a:srgbClr val="0D0D0D"/>
                </a:solidFill>
              </a:rPr>
              <a:t>το</a:t>
            </a:r>
            <a:r>
              <a:rPr lang="en-US" altLang="en-US" sz="2400" dirty="0">
                <a:solidFill>
                  <a:srgbClr val="0D0D0D"/>
                </a:solidFill>
              </a:rPr>
              <a:t> </a:t>
            </a:r>
            <a:r>
              <a:rPr lang="en-US" altLang="en-US" sz="2400" dirty="0" err="1">
                <a:solidFill>
                  <a:srgbClr val="0D0D0D"/>
                </a:solidFill>
              </a:rPr>
              <a:t>συνολικό</a:t>
            </a:r>
            <a:r>
              <a:rPr lang="en-US" altLang="en-US" sz="2400" dirty="0">
                <a:solidFill>
                  <a:srgbClr val="0D0D0D"/>
                </a:solidFill>
              </a:rPr>
              <a:t> απ</a:t>
            </a:r>
            <a:r>
              <a:rPr lang="en-US" altLang="en-US" sz="2400" dirty="0" err="1">
                <a:solidFill>
                  <a:srgbClr val="0D0D0D"/>
                </a:solidFill>
              </a:rPr>
              <a:t>όθεμ</a:t>
            </a:r>
            <a:r>
              <a:rPr lang="en-US" altLang="en-US" sz="2400" dirty="0">
                <a:solidFill>
                  <a:srgbClr val="0D0D0D"/>
                </a:solidFill>
              </a:rPr>
              <a:t>α), και τυπικά θα είναι πολύ μικρός ... </a:t>
            </a:r>
            <a:endParaRPr lang="el-GR" altLang="en-US" sz="2400" dirty="0">
              <a:solidFill>
                <a:srgbClr val="0D0D0D"/>
              </a:solidFill>
            </a:endParaRPr>
          </a:p>
          <a:p>
            <a:pPr lvl="1"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r>
              <a:rPr lang="el-GR" altLang="en-US" sz="2400" dirty="0">
                <a:solidFill>
                  <a:srgbClr val="0D0D0D"/>
                </a:solidFill>
              </a:rPr>
              <a:t>πχ</a:t>
            </a:r>
            <a:r>
              <a:rPr lang="en-US" altLang="en-US" sz="2400" dirty="0">
                <a:solidFill>
                  <a:srgbClr val="0D0D0D"/>
                </a:solidFill>
              </a:rPr>
              <a:t> 0.000001</a:t>
            </a:r>
          </a:p>
        </p:txBody>
      </p:sp>
    </p:spTree>
    <p:extLst>
      <p:ext uri="{BB962C8B-B14F-4D97-AF65-F5344CB8AC3E}">
        <p14:creationId xmlns:p14="http://schemas.microsoft.com/office/powerpoint/2010/main" val="33801034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Oval 2"/>
          <p:cNvSpPr>
            <a:spLocks noChangeArrowheads="1"/>
          </p:cNvSpPr>
          <p:nvPr/>
        </p:nvSpPr>
        <p:spPr bwMode="auto">
          <a:xfrm>
            <a:off x="5794375" y="3330576"/>
            <a:ext cx="71438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6803" name="Oval 3"/>
          <p:cNvSpPr>
            <a:spLocks noChangeArrowheads="1"/>
          </p:cNvSpPr>
          <p:nvPr/>
        </p:nvSpPr>
        <p:spPr bwMode="auto">
          <a:xfrm>
            <a:off x="6873875" y="3330576"/>
            <a:ext cx="71438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7954964" y="3330576"/>
            <a:ext cx="71437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6805" name="Oval 5"/>
          <p:cNvSpPr>
            <a:spLocks noChangeArrowheads="1"/>
          </p:cNvSpPr>
          <p:nvPr/>
        </p:nvSpPr>
        <p:spPr bwMode="auto">
          <a:xfrm>
            <a:off x="9034463" y="3319464"/>
            <a:ext cx="69850" cy="84137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6806" name="Freeform 6"/>
          <p:cNvSpPr>
            <a:spLocks noChangeArrowheads="1"/>
          </p:cNvSpPr>
          <p:nvPr/>
        </p:nvSpPr>
        <p:spPr bwMode="auto">
          <a:xfrm>
            <a:off x="2063751" y="2755901"/>
            <a:ext cx="8208963" cy="3959225"/>
          </a:xfrm>
          <a:custGeom>
            <a:avLst/>
            <a:gdLst>
              <a:gd name="T0" fmla="*/ 0 w 5171"/>
              <a:gd name="T1" fmla="*/ 2147483646 h 2494"/>
              <a:gd name="T2" fmla="*/ 0 w 5171"/>
              <a:gd name="T3" fmla="*/ 2147483646 h 2494"/>
              <a:gd name="T4" fmla="*/ 2147483646 w 5171"/>
              <a:gd name="T5" fmla="*/ 2147483646 h 2494"/>
              <a:gd name="T6" fmla="*/ 2147483646 w 5171"/>
              <a:gd name="T7" fmla="*/ 0 h 2494"/>
              <a:gd name="T8" fmla="*/ 0 60000 65536"/>
              <a:gd name="T9" fmla="*/ 0 60000 65536"/>
              <a:gd name="T10" fmla="*/ 0 60000 65536"/>
              <a:gd name="T11" fmla="*/ 0 60000 65536"/>
              <a:gd name="T12" fmla="*/ 0 w 5171"/>
              <a:gd name="T13" fmla="*/ 0 h 2494"/>
              <a:gd name="T14" fmla="*/ 5171 w 5171"/>
              <a:gd name="T15" fmla="*/ 2494 h 24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71" h="2494">
                <a:moveTo>
                  <a:pt x="0" y="45"/>
                </a:moveTo>
                <a:lnTo>
                  <a:pt x="0" y="2494"/>
                </a:lnTo>
                <a:lnTo>
                  <a:pt x="5171" y="2494"/>
                </a:lnTo>
                <a:lnTo>
                  <a:pt x="5171" y="0"/>
                </a:lnTo>
              </a:path>
            </a:pathLst>
          </a:custGeom>
          <a:noFill/>
          <a:ln w="9360" cap="sq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6807" name="Line 7"/>
          <p:cNvSpPr>
            <a:spLocks noChangeShapeType="1"/>
          </p:cNvSpPr>
          <p:nvPr/>
        </p:nvSpPr>
        <p:spPr bwMode="auto">
          <a:xfrm>
            <a:off x="2063751" y="3403600"/>
            <a:ext cx="8208963" cy="1588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3648075" y="2898775"/>
            <a:ext cx="215900" cy="2159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6809" name="Rectangle 9"/>
          <p:cNvSpPr>
            <a:spLocks noChangeArrowheads="1"/>
          </p:cNvSpPr>
          <p:nvPr/>
        </p:nvSpPr>
        <p:spPr bwMode="auto">
          <a:xfrm>
            <a:off x="3863976" y="2755901"/>
            <a:ext cx="144463" cy="3587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6810" name="Oval 10"/>
          <p:cNvSpPr>
            <a:spLocks noChangeArrowheads="1"/>
          </p:cNvSpPr>
          <p:nvPr/>
        </p:nvSpPr>
        <p:spPr bwMode="auto">
          <a:xfrm>
            <a:off x="4440238" y="3043238"/>
            <a:ext cx="144462" cy="144462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6811" name="Freeform 11"/>
          <p:cNvSpPr>
            <a:spLocks noChangeArrowheads="1"/>
          </p:cNvSpPr>
          <p:nvPr/>
        </p:nvSpPr>
        <p:spPr bwMode="auto">
          <a:xfrm>
            <a:off x="3216275" y="3114676"/>
            <a:ext cx="1511300" cy="288925"/>
          </a:xfrm>
          <a:custGeom>
            <a:avLst/>
            <a:gdLst>
              <a:gd name="T0" fmla="*/ 0 w 952"/>
              <a:gd name="T1" fmla="*/ 0 h 182"/>
              <a:gd name="T2" fmla="*/ 2147483646 w 952"/>
              <a:gd name="T3" fmla="*/ 2147483646 h 182"/>
              <a:gd name="T4" fmla="*/ 2147483646 w 952"/>
              <a:gd name="T5" fmla="*/ 2147483646 h 182"/>
              <a:gd name="T6" fmla="*/ 2147483646 w 952"/>
              <a:gd name="T7" fmla="*/ 0 h 182"/>
              <a:gd name="T8" fmla="*/ 0 w 952"/>
              <a:gd name="T9" fmla="*/ 0 h 1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52"/>
              <a:gd name="T16" fmla="*/ 0 h 182"/>
              <a:gd name="T17" fmla="*/ 952 w 952"/>
              <a:gd name="T18" fmla="*/ 182 h 1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52" h="182">
                <a:moveTo>
                  <a:pt x="0" y="0"/>
                </a:moveTo>
                <a:lnTo>
                  <a:pt x="227" y="182"/>
                </a:lnTo>
                <a:lnTo>
                  <a:pt x="816" y="182"/>
                </a:lnTo>
                <a:lnTo>
                  <a:pt x="95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 flipV="1">
            <a:off x="3935414" y="2538414"/>
            <a:ext cx="1587" cy="219075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>
            <a:off x="3830638" y="2638425"/>
            <a:ext cx="2159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>
            <a:off x="4511675" y="3043239"/>
            <a:ext cx="217488" cy="71437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6815" name="Line 15"/>
          <p:cNvSpPr>
            <a:spLocks noChangeShapeType="1"/>
          </p:cNvSpPr>
          <p:nvPr/>
        </p:nvSpPr>
        <p:spPr bwMode="auto">
          <a:xfrm>
            <a:off x="4729164" y="3114676"/>
            <a:ext cx="71437" cy="288925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76816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89" y="5053013"/>
            <a:ext cx="54927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76817" name="Group 17"/>
          <p:cNvGrpSpPr>
            <a:grpSpLocks/>
          </p:cNvGrpSpPr>
          <p:nvPr/>
        </p:nvGrpSpPr>
        <p:grpSpPr bwMode="auto">
          <a:xfrm>
            <a:off x="4786313" y="3289300"/>
            <a:ext cx="5326062" cy="1911350"/>
            <a:chOff x="2055" y="2072"/>
            <a:chExt cx="3355" cy="1204"/>
          </a:xfrm>
        </p:grpSpPr>
        <p:grpSp>
          <p:nvGrpSpPr>
            <p:cNvPr id="76845" name="Group 18"/>
            <p:cNvGrpSpPr>
              <a:grpSpLocks/>
            </p:cNvGrpSpPr>
            <p:nvPr/>
          </p:nvGrpSpPr>
          <p:grpSpPr bwMode="auto">
            <a:xfrm>
              <a:off x="2055" y="2143"/>
              <a:ext cx="634" cy="1133"/>
              <a:chOff x="2055" y="2143"/>
              <a:chExt cx="634" cy="1133"/>
            </a:xfrm>
          </p:grpSpPr>
          <p:sp>
            <p:nvSpPr>
              <p:cNvPr id="76886" name="Freeform 19"/>
              <p:cNvSpPr>
                <a:spLocks noChangeArrowheads="1"/>
              </p:cNvSpPr>
              <p:nvPr/>
            </p:nvSpPr>
            <p:spPr bwMode="auto">
              <a:xfrm>
                <a:off x="2055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324399 h 235"/>
                  <a:gd name="T4" fmla="*/ 273 w 635"/>
                  <a:gd name="T5" fmla="*/ 541631 h 235"/>
                  <a:gd name="T6" fmla="*/ 539 w 635"/>
                  <a:gd name="T7" fmla="*/ 43204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87" name="Line 20"/>
              <p:cNvSpPr>
                <a:spLocks noChangeShapeType="1"/>
              </p:cNvSpPr>
              <p:nvPr/>
            </p:nvSpPr>
            <p:spPr bwMode="auto">
              <a:xfrm>
                <a:off x="2072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88" name="Line 21"/>
              <p:cNvSpPr>
                <a:spLocks noChangeShapeType="1"/>
              </p:cNvSpPr>
              <p:nvPr/>
            </p:nvSpPr>
            <p:spPr bwMode="auto">
              <a:xfrm>
                <a:off x="2135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89" name="Line 22"/>
              <p:cNvSpPr>
                <a:spLocks noChangeShapeType="1"/>
              </p:cNvSpPr>
              <p:nvPr/>
            </p:nvSpPr>
            <p:spPr bwMode="auto">
              <a:xfrm>
                <a:off x="2236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90" name="Line 23"/>
              <p:cNvSpPr>
                <a:spLocks noChangeShapeType="1"/>
              </p:cNvSpPr>
              <p:nvPr/>
            </p:nvSpPr>
            <p:spPr bwMode="auto">
              <a:xfrm>
                <a:off x="2389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91" name="Line 24"/>
              <p:cNvSpPr>
                <a:spLocks noChangeShapeType="1"/>
              </p:cNvSpPr>
              <p:nvPr/>
            </p:nvSpPr>
            <p:spPr bwMode="auto">
              <a:xfrm>
                <a:off x="2567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92" name="Line 25"/>
              <p:cNvSpPr>
                <a:spLocks noChangeShapeType="1"/>
              </p:cNvSpPr>
              <p:nvPr/>
            </p:nvSpPr>
            <p:spPr bwMode="auto">
              <a:xfrm>
                <a:off x="2644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93" name="Line 26"/>
              <p:cNvSpPr>
                <a:spLocks noChangeShapeType="1"/>
              </p:cNvSpPr>
              <p:nvPr/>
            </p:nvSpPr>
            <p:spPr bwMode="auto">
              <a:xfrm>
                <a:off x="2690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6846" name="Group 27"/>
            <p:cNvGrpSpPr>
              <a:grpSpLocks/>
            </p:cNvGrpSpPr>
            <p:nvPr/>
          </p:nvGrpSpPr>
          <p:grpSpPr bwMode="auto">
            <a:xfrm>
              <a:off x="2735" y="2143"/>
              <a:ext cx="634" cy="1133"/>
              <a:chOff x="2735" y="2143"/>
              <a:chExt cx="634" cy="1133"/>
            </a:xfrm>
          </p:grpSpPr>
          <p:sp>
            <p:nvSpPr>
              <p:cNvPr id="76878" name="Freeform 28"/>
              <p:cNvSpPr>
                <a:spLocks noChangeArrowheads="1"/>
              </p:cNvSpPr>
              <p:nvPr/>
            </p:nvSpPr>
            <p:spPr bwMode="auto">
              <a:xfrm>
                <a:off x="2735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324399 h 235"/>
                  <a:gd name="T4" fmla="*/ 273 w 635"/>
                  <a:gd name="T5" fmla="*/ 541631 h 235"/>
                  <a:gd name="T6" fmla="*/ 539 w 635"/>
                  <a:gd name="T7" fmla="*/ 43204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79" name="Line 29"/>
              <p:cNvSpPr>
                <a:spLocks noChangeShapeType="1"/>
              </p:cNvSpPr>
              <p:nvPr/>
            </p:nvSpPr>
            <p:spPr bwMode="auto">
              <a:xfrm>
                <a:off x="2752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80" name="Line 30"/>
              <p:cNvSpPr>
                <a:spLocks noChangeShapeType="1"/>
              </p:cNvSpPr>
              <p:nvPr/>
            </p:nvSpPr>
            <p:spPr bwMode="auto">
              <a:xfrm>
                <a:off x="2815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81" name="Line 31"/>
              <p:cNvSpPr>
                <a:spLocks noChangeShapeType="1"/>
              </p:cNvSpPr>
              <p:nvPr/>
            </p:nvSpPr>
            <p:spPr bwMode="auto">
              <a:xfrm>
                <a:off x="2916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82" name="Line 32"/>
              <p:cNvSpPr>
                <a:spLocks noChangeShapeType="1"/>
              </p:cNvSpPr>
              <p:nvPr/>
            </p:nvSpPr>
            <p:spPr bwMode="auto">
              <a:xfrm>
                <a:off x="3069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83" name="Line 33"/>
              <p:cNvSpPr>
                <a:spLocks noChangeShapeType="1"/>
              </p:cNvSpPr>
              <p:nvPr/>
            </p:nvSpPr>
            <p:spPr bwMode="auto">
              <a:xfrm>
                <a:off x="3247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84" name="Line 34"/>
              <p:cNvSpPr>
                <a:spLocks noChangeShapeType="1"/>
              </p:cNvSpPr>
              <p:nvPr/>
            </p:nvSpPr>
            <p:spPr bwMode="auto">
              <a:xfrm>
                <a:off x="3324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85" name="Line 35"/>
              <p:cNvSpPr>
                <a:spLocks noChangeShapeType="1"/>
              </p:cNvSpPr>
              <p:nvPr/>
            </p:nvSpPr>
            <p:spPr bwMode="auto">
              <a:xfrm>
                <a:off x="3370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6847" name="Group 36"/>
            <p:cNvGrpSpPr>
              <a:grpSpLocks/>
            </p:cNvGrpSpPr>
            <p:nvPr/>
          </p:nvGrpSpPr>
          <p:grpSpPr bwMode="auto">
            <a:xfrm>
              <a:off x="3415" y="2143"/>
              <a:ext cx="634" cy="1133"/>
              <a:chOff x="3415" y="2143"/>
              <a:chExt cx="634" cy="1133"/>
            </a:xfrm>
          </p:grpSpPr>
          <p:sp>
            <p:nvSpPr>
              <p:cNvPr id="76870" name="Freeform 37"/>
              <p:cNvSpPr>
                <a:spLocks noChangeArrowheads="1"/>
              </p:cNvSpPr>
              <p:nvPr/>
            </p:nvSpPr>
            <p:spPr bwMode="auto">
              <a:xfrm>
                <a:off x="3415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324399 h 235"/>
                  <a:gd name="T4" fmla="*/ 273 w 635"/>
                  <a:gd name="T5" fmla="*/ 541631 h 235"/>
                  <a:gd name="T6" fmla="*/ 539 w 635"/>
                  <a:gd name="T7" fmla="*/ 43204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71" name="Line 38"/>
              <p:cNvSpPr>
                <a:spLocks noChangeShapeType="1"/>
              </p:cNvSpPr>
              <p:nvPr/>
            </p:nvSpPr>
            <p:spPr bwMode="auto">
              <a:xfrm>
                <a:off x="3432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72" name="Line 39"/>
              <p:cNvSpPr>
                <a:spLocks noChangeShapeType="1"/>
              </p:cNvSpPr>
              <p:nvPr/>
            </p:nvSpPr>
            <p:spPr bwMode="auto">
              <a:xfrm>
                <a:off x="3495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73" name="Line 40"/>
              <p:cNvSpPr>
                <a:spLocks noChangeShapeType="1"/>
              </p:cNvSpPr>
              <p:nvPr/>
            </p:nvSpPr>
            <p:spPr bwMode="auto">
              <a:xfrm>
                <a:off x="3596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74" name="Line 41"/>
              <p:cNvSpPr>
                <a:spLocks noChangeShapeType="1"/>
              </p:cNvSpPr>
              <p:nvPr/>
            </p:nvSpPr>
            <p:spPr bwMode="auto">
              <a:xfrm>
                <a:off x="3749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75" name="Line 42"/>
              <p:cNvSpPr>
                <a:spLocks noChangeShapeType="1"/>
              </p:cNvSpPr>
              <p:nvPr/>
            </p:nvSpPr>
            <p:spPr bwMode="auto">
              <a:xfrm>
                <a:off x="3927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76" name="Line 43"/>
              <p:cNvSpPr>
                <a:spLocks noChangeShapeType="1"/>
              </p:cNvSpPr>
              <p:nvPr/>
            </p:nvSpPr>
            <p:spPr bwMode="auto">
              <a:xfrm>
                <a:off x="4004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77" name="Line 44"/>
              <p:cNvSpPr>
                <a:spLocks noChangeShapeType="1"/>
              </p:cNvSpPr>
              <p:nvPr/>
            </p:nvSpPr>
            <p:spPr bwMode="auto">
              <a:xfrm>
                <a:off x="4050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6848" name="Group 45"/>
            <p:cNvGrpSpPr>
              <a:grpSpLocks/>
            </p:cNvGrpSpPr>
            <p:nvPr/>
          </p:nvGrpSpPr>
          <p:grpSpPr bwMode="auto">
            <a:xfrm>
              <a:off x="4096" y="2143"/>
              <a:ext cx="634" cy="1133"/>
              <a:chOff x="4096" y="2143"/>
              <a:chExt cx="634" cy="1133"/>
            </a:xfrm>
          </p:grpSpPr>
          <p:sp>
            <p:nvSpPr>
              <p:cNvPr id="76862" name="Freeform 46"/>
              <p:cNvSpPr>
                <a:spLocks noChangeArrowheads="1"/>
              </p:cNvSpPr>
              <p:nvPr/>
            </p:nvSpPr>
            <p:spPr bwMode="auto">
              <a:xfrm>
                <a:off x="4096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324399 h 235"/>
                  <a:gd name="T4" fmla="*/ 273 w 635"/>
                  <a:gd name="T5" fmla="*/ 541631 h 235"/>
                  <a:gd name="T6" fmla="*/ 539 w 635"/>
                  <a:gd name="T7" fmla="*/ 43204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63" name="Line 47"/>
              <p:cNvSpPr>
                <a:spLocks noChangeShapeType="1"/>
              </p:cNvSpPr>
              <p:nvPr/>
            </p:nvSpPr>
            <p:spPr bwMode="auto">
              <a:xfrm>
                <a:off x="4113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64" name="Line 48"/>
              <p:cNvSpPr>
                <a:spLocks noChangeShapeType="1"/>
              </p:cNvSpPr>
              <p:nvPr/>
            </p:nvSpPr>
            <p:spPr bwMode="auto">
              <a:xfrm>
                <a:off x="4176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65" name="Line 49"/>
              <p:cNvSpPr>
                <a:spLocks noChangeShapeType="1"/>
              </p:cNvSpPr>
              <p:nvPr/>
            </p:nvSpPr>
            <p:spPr bwMode="auto">
              <a:xfrm>
                <a:off x="4277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66" name="Line 50"/>
              <p:cNvSpPr>
                <a:spLocks noChangeShapeType="1"/>
              </p:cNvSpPr>
              <p:nvPr/>
            </p:nvSpPr>
            <p:spPr bwMode="auto">
              <a:xfrm>
                <a:off x="4430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67" name="Line 51"/>
              <p:cNvSpPr>
                <a:spLocks noChangeShapeType="1"/>
              </p:cNvSpPr>
              <p:nvPr/>
            </p:nvSpPr>
            <p:spPr bwMode="auto">
              <a:xfrm>
                <a:off x="4608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68" name="Line 52"/>
              <p:cNvSpPr>
                <a:spLocks noChangeShapeType="1"/>
              </p:cNvSpPr>
              <p:nvPr/>
            </p:nvSpPr>
            <p:spPr bwMode="auto">
              <a:xfrm>
                <a:off x="4685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69" name="Line 53"/>
              <p:cNvSpPr>
                <a:spLocks noChangeShapeType="1"/>
              </p:cNvSpPr>
              <p:nvPr/>
            </p:nvSpPr>
            <p:spPr bwMode="auto">
              <a:xfrm>
                <a:off x="4731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6849" name="Group 54"/>
            <p:cNvGrpSpPr>
              <a:grpSpLocks/>
            </p:cNvGrpSpPr>
            <p:nvPr/>
          </p:nvGrpSpPr>
          <p:grpSpPr bwMode="auto">
            <a:xfrm>
              <a:off x="4776" y="2143"/>
              <a:ext cx="634" cy="1133"/>
              <a:chOff x="4776" y="2143"/>
              <a:chExt cx="634" cy="1133"/>
            </a:xfrm>
          </p:grpSpPr>
          <p:sp>
            <p:nvSpPr>
              <p:cNvPr id="76854" name="Freeform 55"/>
              <p:cNvSpPr>
                <a:spLocks noChangeArrowheads="1"/>
              </p:cNvSpPr>
              <p:nvPr/>
            </p:nvSpPr>
            <p:spPr bwMode="auto">
              <a:xfrm>
                <a:off x="4776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324399 h 235"/>
                  <a:gd name="T4" fmla="*/ 273 w 635"/>
                  <a:gd name="T5" fmla="*/ 541631 h 235"/>
                  <a:gd name="T6" fmla="*/ 539 w 635"/>
                  <a:gd name="T7" fmla="*/ 43204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55" name="Line 56"/>
              <p:cNvSpPr>
                <a:spLocks noChangeShapeType="1"/>
              </p:cNvSpPr>
              <p:nvPr/>
            </p:nvSpPr>
            <p:spPr bwMode="auto">
              <a:xfrm>
                <a:off x="4793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56" name="Line 57"/>
              <p:cNvSpPr>
                <a:spLocks noChangeShapeType="1"/>
              </p:cNvSpPr>
              <p:nvPr/>
            </p:nvSpPr>
            <p:spPr bwMode="auto">
              <a:xfrm>
                <a:off x="4856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57" name="Line 58"/>
              <p:cNvSpPr>
                <a:spLocks noChangeShapeType="1"/>
              </p:cNvSpPr>
              <p:nvPr/>
            </p:nvSpPr>
            <p:spPr bwMode="auto">
              <a:xfrm>
                <a:off x="4957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58" name="Line 59"/>
              <p:cNvSpPr>
                <a:spLocks noChangeShapeType="1"/>
              </p:cNvSpPr>
              <p:nvPr/>
            </p:nvSpPr>
            <p:spPr bwMode="auto">
              <a:xfrm>
                <a:off x="5110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59" name="Line 60"/>
              <p:cNvSpPr>
                <a:spLocks noChangeShapeType="1"/>
              </p:cNvSpPr>
              <p:nvPr/>
            </p:nvSpPr>
            <p:spPr bwMode="auto">
              <a:xfrm>
                <a:off x="5288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60" name="Line 61"/>
              <p:cNvSpPr>
                <a:spLocks noChangeShapeType="1"/>
              </p:cNvSpPr>
              <p:nvPr/>
            </p:nvSpPr>
            <p:spPr bwMode="auto">
              <a:xfrm>
                <a:off x="5365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861" name="Line 62"/>
              <p:cNvSpPr>
                <a:spLocks noChangeShapeType="1"/>
              </p:cNvSpPr>
              <p:nvPr/>
            </p:nvSpPr>
            <p:spPr bwMode="auto">
              <a:xfrm>
                <a:off x="5411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6850" name="Oval 63"/>
            <p:cNvSpPr>
              <a:spLocks noChangeArrowheads="1"/>
            </p:cNvSpPr>
            <p:nvPr/>
          </p:nvSpPr>
          <p:spPr bwMode="auto">
            <a:xfrm>
              <a:off x="2690" y="2082"/>
              <a:ext cx="44" cy="61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76851" name="Oval 64"/>
            <p:cNvSpPr>
              <a:spLocks noChangeArrowheads="1"/>
            </p:cNvSpPr>
            <p:nvPr/>
          </p:nvSpPr>
          <p:spPr bwMode="auto">
            <a:xfrm>
              <a:off x="3370" y="2082"/>
              <a:ext cx="44" cy="61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76852" name="Oval 65"/>
            <p:cNvSpPr>
              <a:spLocks noChangeArrowheads="1"/>
            </p:cNvSpPr>
            <p:nvPr/>
          </p:nvSpPr>
          <p:spPr bwMode="auto">
            <a:xfrm>
              <a:off x="4051" y="2082"/>
              <a:ext cx="44" cy="61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76853" name="Oval 66"/>
            <p:cNvSpPr>
              <a:spLocks noChangeArrowheads="1"/>
            </p:cNvSpPr>
            <p:nvPr/>
          </p:nvSpPr>
          <p:spPr bwMode="auto">
            <a:xfrm>
              <a:off x="4731" y="2072"/>
              <a:ext cx="43" cy="70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76818" name="Text Box 67"/>
          <p:cNvSpPr txBox="1">
            <a:spLocks noChangeArrowheads="1"/>
          </p:cNvSpPr>
          <p:nvPr/>
        </p:nvSpPr>
        <p:spPr bwMode="auto">
          <a:xfrm>
            <a:off x="1774826" y="620714"/>
            <a:ext cx="9767817" cy="2056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ts val="1125"/>
              </a:spcBef>
              <a:buClrTx/>
            </a:pPr>
            <a:r>
              <a:rPr lang="el-GR" altLang="en-US" sz="2000" b="1" dirty="0">
                <a:solidFill>
                  <a:srgbClr val="0D0D0D"/>
                </a:solidFill>
                <a:latin typeface="Calibri Light" panose="020F0302020204030204" pitchFamily="34" charset="0"/>
              </a:rPr>
              <a:t>Ε</a:t>
            </a:r>
            <a:r>
              <a:rPr lang="en-US" altLang="en-US" sz="2000" b="1" dirty="0" err="1">
                <a:solidFill>
                  <a:srgbClr val="0D0D0D"/>
                </a:solidFill>
                <a:latin typeface="Calibri Light" panose="020F0302020204030204" pitchFamily="34" charset="0"/>
              </a:rPr>
              <a:t>ξετάστε</a:t>
            </a:r>
            <a:r>
              <a:rPr lang="en-US" altLang="en-US" sz="2000" b="1" dirty="0">
                <a:solidFill>
                  <a:srgbClr val="0D0D0D"/>
                </a:solidFill>
                <a:latin typeface="Calibri Light" panose="020F0302020204030204" pitchFamily="34" charset="0"/>
              </a:rPr>
              <a:t> </a:t>
            </a:r>
            <a:r>
              <a:rPr lang="en-US" altLang="en-US" sz="2000" b="1" dirty="0" err="1">
                <a:solidFill>
                  <a:srgbClr val="0D0D0D"/>
                </a:solidFill>
                <a:latin typeface="Calibri Light" panose="020F0302020204030204" pitchFamily="34" charset="0"/>
              </a:rPr>
              <a:t>το</a:t>
            </a:r>
            <a:r>
              <a:rPr lang="en-US" altLang="en-US" sz="2000" b="1" dirty="0">
                <a:solidFill>
                  <a:srgbClr val="0D0D0D"/>
                </a:solidFill>
                <a:latin typeface="Calibri Light" panose="020F0302020204030204" pitchFamily="34" charset="0"/>
              </a:rPr>
              <a:t> α</a:t>
            </a:r>
            <a:r>
              <a:rPr lang="en-US" altLang="en-US" sz="2000" b="1" dirty="0" err="1">
                <a:solidFill>
                  <a:srgbClr val="0D0D0D"/>
                </a:solidFill>
                <a:latin typeface="Calibri Light" panose="020F0302020204030204" pitchFamily="34" charset="0"/>
              </a:rPr>
              <a:t>κόλουθο</a:t>
            </a:r>
            <a:r>
              <a:rPr lang="en-US" altLang="en-US" sz="2000" b="1" dirty="0">
                <a:solidFill>
                  <a:srgbClr val="0D0D0D"/>
                </a:solidFill>
                <a:latin typeface="Calibri Light" panose="020F0302020204030204" pitchFamily="34" charset="0"/>
              </a:rPr>
              <a:t> πα</a:t>
            </a:r>
            <a:r>
              <a:rPr lang="en-US" altLang="en-US" sz="2000" b="1" dirty="0" err="1">
                <a:solidFill>
                  <a:srgbClr val="0D0D0D"/>
                </a:solidFill>
                <a:latin typeface="Calibri Light" panose="020F0302020204030204" pitchFamily="34" charset="0"/>
              </a:rPr>
              <a:t>ράδειγμ</a:t>
            </a:r>
            <a:r>
              <a:rPr lang="en-US" altLang="en-US" sz="2000" b="1" dirty="0">
                <a:solidFill>
                  <a:srgbClr val="0D0D0D"/>
                </a:solidFill>
                <a:latin typeface="Calibri Light" panose="020F0302020204030204" pitchFamily="34" charset="0"/>
              </a:rPr>
              <a:t>α: </a:t>
            </a:r>
          </a:p>
          <a:p>
            <a:pPr>
              <a:lnSpc>
                <a:spcPct val="100000"/>
              </a:lnSpc>
              <a:spcBef>
                <a:spcPts val="1125"/>
              </a:spcBef>
              <a:buClr>
                <a:srgbClr val="0000FF"/>
              </a:buClr>
              <a:buFont typeface="Times New Roman" panose="02020603050405020304" pitchFamily="18" charset="0"/>
              <a:buAutoNum type="arabicPeriod"/>
            </a:pPr>
            <a:r>
              <a:rPr lang="el-GR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Ένα σκάφος με </a:t>
            </a:r>
            <a:r>
              <a:rPr lang="en-US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παρα</a:t>
            </a:r>
            <a:r>
              <a:rPr lang="en-US" altLang="en-US" sz="2000" dirty="0" err="1">
                <a:solidFill>
                  <a:srgbClr val="0D0D0D"/>
                </a:solidFill>
                <a:latin typeface="Calibri Light" panose="020F0302020204030204" pitchFamily="34" charset="0"/>
              </a:rPr>
              <a:t>γάδι</a:t>
            </a:r>
            <a:r>
              <a:rPr lang="en-US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α θέτει 35 άγκιστρα στο νερό.</a:t>
            </a:r>
          </a:p>
          <a:p>
            <a:pPr>
              <a:lnSpc>
                <a:spcPct val="100000"/>
              </a:lnSpc>
              <a:spcBef>
                <a:spcPts val="1125"/>
              </a:spcBef>
              <a:buClr>
                <a:srgbClr val="0000FF"/>
              </a:buClr>
              <a:buFont typeface="Times New Roman" panose="02020603050405020304" pitchFamily="18" charset="0"/>
              <a:buAutoNum type="arabicPeriod"/>
            </a:pPr>
            <a:r>
              <a:rPr lang="el-GR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 Π</a:t>
            </a:r>
            <a:r>
              <a:rPr lang="en-US" altLang="en-US" sz="2000" dirty="0" err="1">
                <a:solidFill>
                  <a:srgbClr val="0D0D0D"/>
                </a:solidFill>
                <a:latin typeface="Calibri Light" panose="020F0302020204030204" pitchFamily="34" charset="0"/>
              </a:rPr>
              <a:t>ληθυσμο</a:t>
            </a:r>
            <a:r>
              <a:rPr lang="el-GR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ς</a:t>
            </a:r>
            <a:r>
              <a:rPr lang="en-US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  <a:latin typeface="Calibri Light" panose="020F0302020204030204" pitchFamily="34" charset="0"/>
              </a:rPr>
              <a:t>των</a:t>
            </a:r>
            <a:r>
              <a:rPr lang="en-US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 ψα</a:t>
            </a:r>
            <a:r>
              <a:rPr lang="en-US" altLang="en-US" sz="2000" dirty="0" err="1">
                <a:solidFill>
                  <a:srgbClr val="0D0D0D"/>
                </a:solidFill>
                <a:latin typeface="Calibri Light" panose="020F0302020204030204" pitchFamily="34" charset="0"/>
              </a:rPr>
              <a:t>ριών</a:t>
            </a:r>
            <a:r>
              <a:rPr lang="en-US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 = 10 </a:t>
            </a:r>
            <a:r>
              <a:rPr lang="en-US" altLang="en-US" sz="2000" dirty="0" err="1">
                <a:solidFill>
                  <a:srgbClr val="0D0D0D"/>
                </a:solidFill>
                <a:latin typeface="Calibri Light" panose="020F0302020204030204" pitchFamily="34" charset="0"/>
              </a:rPr>
              <a:t>ψάρι</a:t>
            </a:r>
            <a:r>
              <a:rPr lang="en-US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α, το καθένα ζυγίζει 1 κιλό, ομοιόμορφ</a:t>
            </a:r>
            <a:r>
              <a:rPr lang="el-GR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η</a:t>
            </a:r>
            <a:r>
              <a:rPr lang="en-US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 καταν</a:t>
            </a:r>
            <a:r>
              <a:rPr lang="el-GR" altLang="en-US" sz="2000" dirty="0" err="1">
                <a:solidFill>
                  <a:srgbClr val="0D0D0D"/>
                </a:solidFill>
                <a:latin typeface="Calibri Light" panose="020F0302020204030204" pitchFamily="34" charset="0"/>
              </a:rPr>
              <a:t>ομή</a:t>
            </a:r>
            <a:r>
              <a:rPr lang="el-GR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 στο χώρο</a:t>
            </a:r>
            <a:endParaRPr lang="en-US" altLang="en-US" sz="2000" dirty="0">
              <a:solidFill>
                <a:srgbClr val="0D0D0D"/>
              </a:solidFill>
              <a:latin typeface="Calibri Light" panose="020F0302020204030204" pitchFamily="34" charset="0"/>
            </a:endParaRPr>
          </a:p>
          <a:p>
            <a:pPr>
              <a:lnSpc>
                <a:spcPct val="100000"/>
              </a:lnSpc>
              <a:spcBef>
                <a:spcPts val="1125"/>
              </a:spcBef>
              <a:buClr>
                <a:srgbClr val="0000FF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Τα </a:t>
            </a:r>
            <a:r>
              <a:rPr lang="en-US" altLang="en-US" sz="2000" dirty="0" err="1">
                <a:solidFill>
                  <a:srgbClr val="0D0D0D"/>
                </a:solidFill>
                <a:latin typeface="Calibri Light" panose="020F0302020204030204" pitchFamily="34" charset="0"/>
              </a:rPr>
              <a:t>ψάρι</a:t>
            </a:r>
            <a:r>
              <a:rPr lang="en-US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α που αλιεύονται από αλιευτικά εργαλεία = </a:t>
            </a:r>
            <a:r>
              <a:rPr lang="en-US" altLang="en-US" sz="2000" b="1" dirty="0">
                <a:solidFill>
                  <a:srgbClr val="0070C0"/>
                </a:solidFill>
                <a:latin typeface="Calibri Light" panose="020F0302020204030204" pitchFamily="34" charset="0"/>
              </a:rPr>
              <a:t>μπλε</a:t>
            </a:r>
            <a:r>
              <a:rPr lang="en-US" altLang="en-US" sz="2000" dirty="0">
                <a:solidFill>
                  <a:srgbClr val="0D0D0D"/>
                </a:solidFill>
                <a:latin typeface="Calibri Light" panose="020F0302020204030204" pitchFamily="34" charset="0"/>
              </a:rPr>
              <a:t>, Τα ψάρια δεν αλιεύονται = </a:t>
            </a:r>
            <a:r>
              <a:rPr lang="en-US" altLang="en-US" sz="2000" b="1" dirty="0">
                <a:solidFill>
                  <a:srgbClr val="FF3399"/>
                </a:solidFill>
                <a:latin typeface="Calibri Light" panose="020F0302020204030204" pitchFamily="34" charset="0"/>
              </a:rPr>
              <a:t>ροζ</a:t>
            </a:r>
          </a:p>
        </p:txBody>
      </p:sp>
      <p:grpSp>
        <p:nvGrpSpPr>
          <p:cNvPr id="76819" name="Group 68"/>
          <p:cNvGrpSpPr>
            <a:grpSpLocks/>
          </p:cNvGrpSpPr>
          <p:nvPr/>
        </p:nvGrpSpPr>
        <p:grpSpPr bwMode="auto">
          <a:xfrm>
            <a:off x="5891214" y="6345238"/>
            <a:ext cx="560387" cy="169862"/>
            <a:chOff x="2751" y="3997"/>
            <a:chExt cx="353" cy="107"/>
          </a:xfrm>
        </p:grpSpPr>
        <p:sp>
          <p:nvSpPr>
            <p:cNvPr id="76843" name="Freeform 69"/>
            <p:cNvSpPr>
              <a:spLocks noChangeArrowheads="1"/>
            </p:cNvSpPr>
            <p:nvPr/>
          </p:nvSpPr>
          <p:spPr bwMode="auto">
            <a:xfrm>
              <a:off x="2751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6844" name="Oval 70"/>
            <p:cNvSpPr>
              <a:spLocks noChangeArrowheads="1"/>
            </p:cNvSpPr>
            <p:nvPr/>
          </p:nvSpPr>
          <p:spPr bwMode="auto">
            <a:xfrm>
              <a:off x="3043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6820" name="Group 71"/>
          <p:cNvGrpSpPr>
            <a:grpSpLocks/>
          </p:cNvGrpSpPr>
          <p:nvPr/>
        </p:nvGrpSpPr>
        <p:grpSpPr bwMode="auto">
          <a:xfrm>
            <a:off x="8462964" y="6345238"/>
            <a:ext cx="560387" cy="169862"/>
            <a:chOff x="4371" y="3997"/>
            <a:chExt cx="353" cy="107"/>
          </a:xfrm>
        </p:grpSpPr>
        <p:sp>
          <p:nvSpPr>
            <p:cNvPr id="76841" name="Freeform 72"/>
            <p:cNvSpPr>
              <a:spLocks noChangeArrowheads="1"/>
            </p:cNvSpPr>
            <p:nvPr/>
          </p:nvSpPr>
          <p:spPr bwMode="auto">
            <a:xfrm>
              <a:off x="4371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6842" name="Oval 73"/>
            <p:cNvSpPr>
              <a:spLocks noChangeArrowheads="1"/>
            </p:cNvSpPr>
            <p:nvPr/>
          </p:nvSpPr>
          <p:spPr bwMode="auto">
            <a:xfrm>
              <a:off x="4663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6821" name="Group 74"/>
          <p:cNvGrpSpPr>
            <a:grpSpLocks/>
          </p:cNvGrpSpPr>
          <p:nvPr/>
        </p:nvGrpSpPr>
        <p:grpSpPr bwMode="auto">
          <a:xfrm>
            <a:off x="7319964" y="5702301"/>
            <a:ext cx="560387" cy="169863"/>
            <a:chOff x="3651" y="3592"/>
            <a:chExt cx="353" cy="107"/>
          </a:xfrm>
        </p:grpSpPr>
        <p:sp>
          <p:nvSpPr>
            <p:cNvPr id="76839" name="Freeform 75"/>
            <p:cNvSpPr>
              <a:spLocks noChangeArrowheads="1"/>
            </p:cNvSpPr>
            <p:nvPr/>
          </p:nvSpPr>
          <p:spPr bwMode="auto">
            <a:xfrm>
              <a:off x="3651" y="3592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6840" name="Oval 76"/>
            <p:cNvSpPr>
              <a:spLocks noChangeArrowheads="1"/>
            </p:cNvSpPr>
            <p:nvPr/>
          </p:nvSpPr>
          <p:spPr bwMode="auto">
            <a:xfrm>
              <a:off x="3943" y="3620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6822" name="Group 77"/>
          <p:cNvGrpSpPr>
            <a:grpSpLocks/>
          </p:cNvGrpSpPr>
          <p:nvPr/>
        </p:nvGrpSpPr>
        <p:grpSpPr bwMode="auto">
          <a:xfrm>
            <a:off x="9596439" y="5702301"/>
            <a:ext cx="560387" cy="169863"/>
            <a:chOff x="5085" y="3592"/>
            <a:chExt cx="353" cy="107"/>
          </a:xfrm>
        </p:grpSpPr>
        <p:sp>
          <p:nvSpPr>
            <p:cNvPr id="76837" name="Freeform 78"/>
            <p:cNvSpPr>
              <a:spLocks noChangeArrowheads="1"/>
            </p:cNvSpPr>
            <p:nvPr/>
          </p:nvSpPr>
          <p:spPr bwMode="auto">
            <a:xfrm>
              <a:off x="5085" y="3592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6838" name="Oval 79"/>
            <p:cNvSpPr>
              <a:spLocks noChangeArrowheads="1"/>
            </p:cNvSpPr>
            <p:nvPr/>
          </p:nvSpPr>
          <p:spPr bwMode="auto">
            <a:xfrm>
              <a:off x="5377" y="3620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6823" name="Group 80"/>
          <p:cNvGrpSpPr>
            <a:grpSpLocks/>
          </p:cNvGrpSpPr>
          <p:nvPr/>
        </p:nvGrpSpPr>
        <p:grpSpPr bwMode="auto">
          <a:xfrm>
            <a:off x="3248025" y="6345238"/>
            <a:ext cx="560388" cy="169862"/>
            <a:chOff x="1086" y="3997"/>
            <a:chExt cx="353" cy="107"/>
          </a:xfrm>
        </p:grpSpPr>
        <p:sp>
          <p:nvSpPr>
            <p:cNvPr id="76835" name="Freeform 81"/>
            <p:cNvSpPr>
              <a:spLocks noChangeArrowheads="1"/>
            </p:cNvSpPr>
            <p:nvPr/>
          </p:nvSpPr>
          <p:spPr bwMode="auto">
            <a:xfrm>
              <a:off x="1086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6836" name="Oval 82"/>
            <p:cNvSpPr>
              <a:spLocks noChangeArrowheads="1"/>
            </p:cNvSpPr>
            <p:nvPr/>
          </p:nvSpPr>
          <p:spPr bwMode="auto">
            <a:xfrm>
              <a:off x="1378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6824" name="Group 83"/>
          <p:cNvGrpSpPr>
            <a:grpSpLocks/>
          </p:cNvGrpSpPr>
          <p:nvPr/>
        </p:nvGrpSpPr>
        <p:grpSpPr bwMode="auto">
          <a:xfrm>
            <a:off x="4605339" y="5702301"/>
            <a:ext cx="560387" cy="169863"/>
            <a:chOff x="1941" y="3592"/>
            <a:chExt cx="353" cy="107"/>
          </a:xfrm>
        </p:grpSpPr>
        <p:sp>
          <p:nvSpPr>
            <p:cNvPr id="76833" name="Freeform 84"/>
            <p:cNvSpPr>
              <a:spLocks noChangeArrowheads="1"/>
            </p:cNvSpPr>
            <p:nvPr/>
          </p:nvSpPr>
          <p:spPr bwMode="auto">
            <a:xfrm>
              <a:off x="1941" y="3592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6834" name="Oval 85"/>
            <p:cNvSpPr>
              <a:spLocks noChangeArrowheads="1"/>
            </p:cNvSpPr>
            <p:nvPr/>
          </p:nvSpPr>
          <p:spPr bwMode="auto">
            <a:xfrm>
              <a:off x="2233" y="3620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76825" name="Picture 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979988"/>
            <a:ext cx="547688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76826" name="Group 87"/>
          <p:cNvGrpSpPr>
            <a:grpSpLocks/>
          </p:cNvGrpSpPr>
          <p:nvPr/>
        </p:nvGrpSpPr>
        <p:grpSpPr bwMode="auto">
          <a:xfrm>
            <a:off x="3248026" y="4987926"/>
            <a:ext cx="557213" cy="169863"/>
            <a:chOff x="1086" y="3142"/>
            <a:chExt cx="351" cy="107"/>
          </a:xfrm>
        </p:grpSpPr>
        <p:sp>
          <p:nvSpPr>
            <p:cNvPr id="76831" name="Freeform 88"/>
            <p:cNvSpPr>
              <a:spLocks noChangeArrowheads="1"/>
            </p:cNvSpPr>
            <p:nvPr/>
          </p:nvSpPr>
          <p:spPr bwMode="auto">
            <a:xfrm>
              <a:off x="1086" y="3142"/>
              <a:ext cx="351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5 w 640"/>
                <a:gd name="T5" fmla="*/ 0 h 216"/>
                <a:gd name="T6" fmla="*/ 12 w 640"/>
                <a:gd name="T7" fmla="*/ 0 h 216"/>
                <a:gd name="T8" fmla="*/ 17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6832" name="Oval 89"/>
            <p:cNvSpPr>
              <a:spLocks noChangeArrowheads="1"/>
            </p:cNvSpPr>
            <p:nvPr/>
          </p:nvSpPr>
          <p:spPr bwMode="auto">
            <a:xfrm>
              <a:off x="1376" y="3170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6827" name="Group 90"/>
          <p:cNvGrpSpPr>
            <a:grpSpLocks/>
          </p:cNvGrpSpPr>
          <p:nvPr/>
        </p:nvGrpSpPr>
        <p:grpSpPr bwMode="auto">
          <a:xfrm>
            <a:off x="2095500" y="6072188"/>
            <a:ext cx="560388" cy="169862"/>
            <a:chOff x="360" y="3825"/>
            <a:chExt cx="353" cy="107"/>
          </a:xfrm>
        </p:grpSpPr>
        <p:sp>
          <p:nvSpPr>
            <p:cNvPr id="76829" name="Freeform 91"/>
            <p:cNvSpPr>
              <a:spLocks noChangeArrowheads="1"/>
            </p:cNvSpPr>
            <p:nvPr/>
          </p:nvSpPr>
          <p:spPr bwMode="auto">
            <a:xfrm>
              <a:off x="360" y="3825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6830" name="Oval 92"/>
            <p:cNvSpPr>
              <a:spLocks noChangeArrowheads="1"/>
            </p:cNvSpPr>
            <p:nvPr/>
          </p:nvSpPr>
          <p:spPr bwMode="auto">
            <a:xfrm>
              <a:off x="652" y="385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76828" name="Text Box 93"/>
          <p:cNvSpPr txBox="1">
            <a:spLocks noChangeArrowheads="1"/>
          </p:cNvSpPr>
          <p:nvPr/>
        </p:nvSpPr>
        <p:spPr bwMode="auto">
          <a:xfrm>
            <a:off x="2424114" y="115888"/>
            <a:ext cx="7559675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750"/>
              </a:spcBef>
              <a:buClrTx/>
              <a:buSzPct val="75000"/>
            </a:pPr>
            <a:r>
              <a:rPr lang="el-GR" altLang="en-US" sz="2800" b="1">
                <a:solidFill>
                  <a:srgbClr val="0000FF"/>
                </a:solidFill>
              </a:rPr>
              <a:t>Συντελεστής συλληψιμότητας</a:t>
            </a:r>
            <a:endParaRPr lang="en-US" altLang="en-US" sz="28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6154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Oval 2"/>
          <p:cNvSpPr>
            <a:spLocks noChangeArrowheads="1"/>
          </p:cNvSpPr>
          <p:nvPr/>
        </p:nvSpPr>
        <p:spPr bwMode="auto">
          <a:xfrm>
            <a:off x="5794375" y="3330576"/>
            <a:ext cx="71438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8851" name="Oval 3"/>
          <p:cNvSpPr>
            <a:spLocks noChangeArrowheads="1"/>
          </p:cNvSpPr>
          <p:nvPr/>
        </p:nvSpPr>
        <p:spPr bwMode="auto">
          <a:xfrm>
            <a:off x="6873875" y="3330576"/>
            <a:ext cx="71438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7954964" y="3330576"/>
            <a:ext cx="71437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8853" name="Oval 5"/>
          <p:cNvSpPr>
            <a:spLocks noChangeArrowheads="1"/>
          </p:cNvSpPr>
          <p:nvPr/>
        </p:nvSpPr>
        <p:spPr bwMode="auto">
          <a:xfrm>
            <a:off x="9034463" y="3319464"/>
            <a:ext cx="69850" cy="84137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8854" name="Freeform 6"/>
          <p:cNvSpPr>
            <a:spLocks noChangeArrowheads="1"/>
          </p:cNvSpPr>
          <p:nvPr/>
        </p:nvSpPr>
        <p:spPr bwMode="auto">
          <a:xfrm>
            <a:off x="2063751" y="2755901"/>
            <a:ext cx="8208963" cy="3959225"/>
          </a:xfrm>
          <a:custGeom>
            <a:avLst/>
            <a:gdLst>
              <a:gd name="T0" fmla="*/ 0 w 5171"/>
              <a:gd name="T1" fmla="*/ 2147483646 h 2494"/>
              <a:gd name="T2" fmla="*/ 0 w 5171"/>
              <a:gd name="T3" fmla="*/ 2147483646 h 2494"/>
              <a:gd name="T4" fmla="*/ 2147483646 w 5171"/>
              <a:gd name="T5" fmla="*/ 2147483646 h 2494"/>
              <a:gd name="T6" fmla="*/ 2147483646 w 5171"/>
              <a:gd name="T7" fmla="*/ 0 h 2494"/>
              <a:gd name="T8" fmla="*/ 0 60000 65536"/>
              <a:gd name="T9" fmla="*/ 0 60000 65536"/>
              <a:gd name="T10" fmla="*/ 0 60000 65536"/>
              <a:gd name="T11" fmla="*/ 0 60000 65536"/>
              <a:gd name="T12" fmla="*/ 0 w 5171"/>
              <a:gd name="T13" fmla="*/ 0 h 2494"/>
              <a:gd name="T14" fmla="*/ 5171 w 5171"/>
              <a:gd name="T15" fmla="*/ 2494 h 24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71" h="2494">
                <a:moveTo>
                  <a:pt x="0" y="45"/>
                </a:moveTo>
                <a:lnTo>
                  <a:pt x="0" y="2494"/>
                </a:lnTo>
                <a:lnTo>
                  <a:pt x="5171" y="2494"/>
                </a:lnTo>
                <a:lnTo>
                  <a:pt x="5171" y="0"/>
                </a:lnTo>
              </a:path>
            </a:pathLst>
          </a:custGeom>
          <a:noFill/>
          <a:ln w="9360" cap="sq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2063751" y="3403600"/>
            <a:ext cx="8208963" cy="1588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3648075" y="2898775"/>
            <a:ext cx="215900" cy="2159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3863976" y="2755901"/>
            <a:ext cx="144463" cy="3587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8858" name="Oval 10"/>
          <p:cNvSpPr>
            <a:spLocks noChangeArrowheads="1"/>
          </p:cNvSpPr>
          <p:nvPr/>
        </p:nvSpPr>
        <p:spPr bwMode="auto">
          <a:xfrm>
            <a:off x="4440238" y="3043238"/>
            <a:ext cx="144462" cy="144462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8859" name="Freeform 11"/>
          <p:cNvSpPr>
            <a:spLocks noChangeArrowheads="1"/>
          </p:cNvSpPr>
          <p:nvPr/>
        </p:nvSpPr>
        <p:spPr bwMode="auto">
          <a:xfrm>
            <a:off x="3216275" y="3114676"/>
            <a:ext cx="1511300" cy="288925"/>
          </a:xfrm>
          <a:custGeom>
            <a:avLst/>
            <a:gdLst>
              <a:gd name="T0" fmla="*/ 0 w 952"/>
              <a:gd name="T1" fmla="*/ 0 h 182"/>
              <a:gd name="T2" fmla="*/ 2147483646 w 952"/>
              <a:gd name="T3" fmla="*/ 2147483646 h 182"/>
              <a:gd name="T4" fmla="*/ 2147483646 w 952"/>
              <a:gd name="T5" fmla="*/ 2147483646 h 182"/>
              <a:gd name="T6" fmla="*/ 2147483646 w 952"/>
              <a:gd name="T7" fmla="*/ 0 h 182"/>
              <a:gd name="T8" fmla="*/ 0 w 952"/>
              <a:gd name="T9" fmla="*/ 0 h 1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52"/>
              <a:gd name="T16" fmla="*/ 0 h 182"/>
              <a:gd name="T17" fmla="*/ 952 w 952"/>
              <a:gd name="T18" fmla="*/ 182 h 1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52" h="182">
                <a:moveTo>
                  <a:pt x="0" y="0"/>
                </a:moveTo>
                <a:lnTo>
                  <a:pt x="227" y="182"/>
                </a:lnTo>
                <a:lnTo>
                  <a:pt x="816" y="182"/>
                </a:lnTo>
                <a:lnTo>
                  <a:pt x="95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 flipV="1">
            <a:off x="3935414" y="2538414"/>
            <a:ext cx="1587" cy="219075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>
            <a:off x="3830638" y="2638425"/>
            <a:ext cx="2159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>
            <a:off x="4511675" y="3043239"/>
            <a:ext cx="217488" cy="71437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>
            <a:off x="4729164" y="3114676"/>
            <a:ext cx="71437" cy="288925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7886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89" y="5053013"/>
            <a:ext cx="54927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78865" name="Group 17"/>
          <p:cNvGrpSpPr>
            <a:grpSpLocks/>
          </p:cNvGrpSpPr>
          <p:nvPr/>
        </p:nvGrpSpPr>
        <p:grpSpPr bwMode="auto">
          <a:xfrm>
            <a:off x="4786313" y="3289300"/>
            <a:ext cx="5326062" cy="1911350"/>
            <a:chOff x="2055" y="2072"/>
            <a:chExt cx="3355" cy="1204"/>
          </a:xfrm>
        </p:grpSpPr>
        <p:grpSp>
          <p:nvGrpSpPr>
            <p:cNvPr id="78893" name="Group 18"/>
            <p:cNvGrpSpPr>
              <a:grpSpLocks/>
            </p:cNvGrpSpPr>
            <p:nvPr/>
          </p:nvGrpSpPr>
          <p:grpSpPr bwMode="auto">
            <a:xfrm>
              <a:off x="2055" y="2143"/>
              <a:ext cx="634" cy="1133"/>
              <a:chOff x="2055" y="2143"/>
              <a:chExt cx="634" cy="1133"/>
            </a:xfrm>
          </p:grpSpPr>
          <p:sp>
            <p:nvSpPr>
              <p:cNvPr id="78934" name="Freeform 19"/>
              <p:cNvSpPr>
                <a:spLocks noChangeArrowheads="1"/>
              </p:cNvSpPr>
              <p:nvPr/>
            </p:nvSpPr>
            <p:spPr bwMode="auto">
              <a:xfrm>
                <a:off x="2055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324399 h 235"/>
                  <a:gd name="T4" fmla="*/ 273 w 635"/>
                  <a:gd name="T5" fmla="*/ 541631 h 235"/>
                  <a:gd name="T6" fmla="*/ 539 w 635"/>
                  <a:gd name="T7" fmla="*/ 43204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35" name="Line 20"/>
              <p:cNvSpPr>
                <a:spLocks noChangeShapeType="1"/>
              </p:cNvSpPr>
              <p:nvPr/>
            </p:nvSpPr>
            <p:spPr bwMode="auto">
              <a:xfrm>
                <a:off x="2072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36" name="Line 21"/>
              <p:cNvSpPr>
                <a:spLocks noChangeShapeType="1"/>
              </p:cNvSpPr>
              <p:nvPr/>
            </p:nvSpPr>
            <p:spPr bwMode="auto">
              <a:xfrm>
                <a:off x="2135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37" name="Line 22"/>
              <p:cNvSpPr>
                <a:spLocks noChangeShapeType="1"/>
              </p:cNvSpPr>
              <p:nvPr/>
            </p:nvSpPr>
            <p:spPr bwMode="auto">
              <a:xfrm>
                <a:off x="2236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38" name="Line 23"/>
              <p:cNvSpPr>
                <a:spLocks noChangeShapeType="1"/>
              </p:cNvSpPr>
              <p:nvPr/>
            </p:nvSpPr>
            <p:spPr bwMode="auto">
              <a:xfrm>
                <a:off x="2389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39" name="Line 24"/>
              <p:cNvSpPr>
                <a:spLocks noChangeShapeType="1"/>
              </p:cNvSpPr>
              <p:nvPr/>
            </p:nvSpPr>
            <p:spPr bwMode="auto">
              <a:xfrm>
                <a:off x="2567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40" name="Line 25"/>
              <p:cNvSpPr>
                <a:spLocks noChangeShapeType="1"/>
              </p:cNvSpPr>
              <p:nvPr/>
            </p:nvSpPr>
            <p:spPr bwMode="auto">
              <a:xfrm>
                <a:off x="2644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41" name="Line 26"/>
              <p:cNvSpPr>
                <a:spLocks noChangeShapeType="1"/>
              </p:cNvSpPr>
              <p:nvPr/>
            </p:nvSpPr>
            <p:spPr bwMode="auto">
              <a:xfrm>
                <a:off x="2690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8894" name="Group 27"/>
            <p:cNvGrpSpPr>
              <a:grpSpLocks/>
            </p:cNvGrpSpPr>
            <p:nvPr/>
          </p:nvGrpSpPr>
          <p:grpSpPr bwMode="auto">
            <a:xfrm>
              <a:off x="2735" y="2143"/>
              <a:ext cx="634" cy="1133"/>
              <a:chOff x="2735" y="2143"/>
              <a:chExt cx="634" cy="1133"/>
            </a:xfrm>
          </p:grpSpPr>
          <p:sp>
            <p:nvSpPr>
              <p:cNvPr id="78926" name="Freeform 28"/>
              <p:cNvSpPr>
                <a:spLocks noChangeArrowheads="1"/>
              </p:cNvSpPr>
              <p:nvPr/>
            </p:nvSpPr>
            <p:spPr bwMode="auto">
              <a:xfrm>
                <a:off x="2735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324399 h 235"/>
                  <a:gd name="T4" fmla="*/ 273 w 635"/>
                  <a:gd name="T5" fmla="*/ 541631 h 235"/>
                  <a:gd name="T6" fmla="*/ 539 w 635"/>
                  <a:gd name="T7" fmla="*/ 43204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27" name="Line 29"/>
              <p:cNvSpPr>
                <a:spLocks noChangeShapeType="1"/>
              </p:cNvSpPr>
              <p:nvPr/>
            </p:nvSpPr>
            <p:spPr bwMode="auto">
              <a:xfrm>
                <a:off x="2752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28" name="Line 30"/>
              <p:cNvSpPr>
                <a:spLocks noChangeShapeType="1"/>
              </p:cNvSpPr>
              <p:nvPr/>
            </p:nvSpPr>
            <p:spPr bwMode="auto">
              <a:xfrm>
                <a:off x="2815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29" name="Line 31"/>
              <p:cNvSpPr>
                <a:spLocks noChangeShapeType="1"/>
              </p:cNvSpPr>
              <p:nvPr/>
            </p:nvSpPr>
            <p:spPr bwMode="auto">
              <a:xfrm>
                <a:off x="2916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30" name="Line 32"/>
              <p:cNvSpPr>
                <a:spLocks noChangeShapeType="1"/>
              </p:cNvSpPr>
              <p:nvPr/>
            </p:nvSpPr>
            <p:spPr bwMode="auto">
              <a:xfrm>
                <a:off x="3069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31" name="Line 33"/>
              <p:cNvSpPr>
                <a:spLocks noChangeShapeType="1"/>
              </p:cNvSpPr>
              <p:nvPr/>
            </p:nvSpPr>
            <p:spPr bwMode="auto">
              <a:xfrm>
                <a:off x="3247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32" name="Line 34"/>
              <p:cNvSpPr>
                <a:spLocks noChangeShapeType="1"/>
              </p:cNvSpPr>
              <p:nvPr/>
            </p:nvSpPr>
            <p:spPr bwMode="auto">
              <a:xfrm>
                <a:off x="3324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33" name="Line 35"/>
              <p:cNvSpPr>
                <a:spLocks noChangeShapeType="1"/>
              </p:cNvSpPr>
              <p:nvPr/>
            </p:nvSpPr>
            <p:spPr bwMode="auto">
              <a:xfrm>
                <a:off x="3370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8895" name="Group 36"/>
            <p:cNvGrpSpPr>
              <a:grpSpLocks/>
            </p:cNvGrpSpPr>
            <p:nvPr/>
          </p:nvGrpSpPr>
          <p:grpSpPr bwMode="auto">
            <a:xfrm>
              <a:off x="3415" y="2143"/>
              <a:ext cx="634" cy="1133"/>
              <a:chOff x="3415" y="2143"/>
              <a:chExt cx="634" cy="1133"/>
            </a:xfrm>
          </p:grpSpPr>
          <p:sp>
            <p:nvSpPr>
              <p:cNvPr id="78918" name="Freeform 37"/>
              <p:cNvSpPr>
                <a:spLocks noChangeArrowheads="1"/>
              </p:cNvSpPr>
              <p:nvPr/>
            </p:nvSpPr>
            <p:spPr bwMode="auto">
              <a:xfrm>
                <a:off x="3415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324399 h 235"/>
                  <a:gd name="T4" fmla="*/ 273 w 635"/>
                  <a:gd name="T5" fmla="*/ 541631 h 235"/>
                  <a:gd name="T6" fmla="*/ 539 w 635"/>
                  <a:gd name="T7" fmla="*/ 43204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19" name="Line 38"/>
              <p:cNvSpPr>
                <a:spLocks noChangeShapeType="1"/>
              </p:cNvSpPr>
              <p:nvPr/>
            </p:nvSpPr>
            <p:spPr bwMode="auto">
              <a:xfrm>
                <a:off x="3432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20" name="Line 39"/>
              <p:cNvSpPr>
                <a:spLocks noChangeShapeType="1"/>
              </p:cNvSpPr>
              <p:nvPr/>
            </p:nvSpPr>
            <p:spPr bwMode="auto">
              <a:xfrm>
                <a:off x="3495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21" name="Line 40"/>
              <p:cNvSpPr>
                <a:spLocks noChangeShapeType="1"/>
              </p:cNvSpPr>
              <p:nvPr/>
            </p:nvSpPr>
            <p:spPr bwMode="auto">
              <a:xfrm>
                <a:off x="3596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22" name="Line 41"/>
              <p:cNvSpPr>
                <a:spLocks noChangeShapeType="1"/>
              </p:cNvSpPr>
              <p:nvPr/>
            </p:nvSpPr>
            <p:spPr bwMode="auto">
              <a:xfrm>
                <a:off x="3749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23" name="Line 42"/>
              <p:cNvSpPr>
                <a:spLocks noChangeShapeType="1"/>
              </p:cNvSpPr>
              <p:nvPr/>
            </p:nvSpPr>
            <p:spPr bwMode="auto">
              <a:xfrm>
                <a:off x="3927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24" name="Line 43"/>
              <p:cNvSpPr>
                <a:spLocks noChangeShapeType="1"/>
              </p:cNvSpPr>
              <p:nvPr/>
            </p:nvSpPr>
            <p:spPr bwMode="auto">
              <a:xfrm>
                <a:off x="4004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25" name="Line 44"/>
              <p:cNvSpPr>
                <a:spLocks noChangeShapeType="1"/>
              </p:cNvSpPr>
              <p:nvPr/>
            </p:nvSpPr>
            <p:spPr bwMode="auto">
              <a:xfrm>
                <a:off x="4050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8896" name="Group 45"/>
            <p:cNvGrpSpPr>
              <a:grpSpLocks/>
            </p:cNvGrpSpPr>
            <p:nvPr/>
          </p:nvGrpSpPr>
          <p:grpSpPr bwMode="auto">
            <a:xfrm>
              <a:off x="4096" y="2143"/>
              <a:ext cx="634" cy="1133"/>
              <a:chOff x="4096" y="2143"/>
              <a:chExt cx="634" cy="1133"/>
            </a:xfrm>
          </p:grpSpPr>
          <p:sp>
            <p:nvSpPr>
              <p:cNvPr id="78910" name="Freeform 46"/>
              <p:cNvSpPr>
                <a:spLocks noChangeArrowheads="1"/>
              </p:cNvSpPr>
              <p:nvPr/>
            </p:nvSpPr>
            <p:spPr bwMode="auto">
              <a:xfrm>
                <a:off x="4096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324399 h 235"/>
                  <a:gd name="T4" fmla="*/ 273 w 635"/>
                  <a:gd name="T5" fmla="*/ 541631 h 235"/>
                  <a:gd name="T6" fmla="*/ 539 w 635"/>
                  <a:gd name="T7" fmla="*/ 43204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11" name="Line 47"/>
              <p:cNvSpPr>
                <a:spLocks noChangeShapeType="1"/>
              </p:cNvSpPr>
              <p:nvPr/>
            </p:nvSpPr>
            <p:spPr bwMode="auto">
              <a:xfrm>
                <a:off x="4113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12" name="Line 48"/>
              <p:cNvSpPr>
                <a:spLocks noChangeShapeType="1"/>
              </p:cNvSpPr>
              <p:nvPr/>
            </p:nvSpPr>
            <p:spPr bwMode="auto">
              <a:xfrm>
                <a:off x="4176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13" name="Line 49"/>
              <p:cNvSpPr>
                <a:spLocks noChangeShapeType="1"/>
              </p:cNvSpPr>
              <p:nvPr/>
            </p:nvSpPr>
            <p:spPr bwMode="auto">
              <a:xfrm>
                <a:off x="4277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14" name="Line 50"/>
              <p:cNvSpPr>
                <a:spLocks noChangeShapeType="1"/>
              </p:cNvSpPr>
              <p:nvPr/>
            </p:nvSpPr>
            <p:spPr bwMode="auto">
              <a:xfrm>
                <a:off x="4430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15" name="Line 51"/>
              <p:cNvSpPr>
                <a:spLocks noChangeShapeType="1"/>
              </p:cNvSpPr>
              <p:nvPr/>
            </p:nvSpPr>
            <p:spPr bwMode="auto">
              <a:xfrm>
                <a:off x="4608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16" name="Line 52"/>
              <p:cNvSpPr>
                <a:spLocks noChangeShapeType="1"/>
              </p:cNvSpPr>
              <p:nvPr/>
            </p:nvSpPr>
            <p:spPr bwMode="auto">
              <a:xfrm>
                <a:off x="4685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17" name="Line 53"/>
              <p:cNvSpPr>
                <a:spLocks noChangeShapeType="1"/>
              </p:cNvSpPr>
              <p:nvPr/>
            </p:nvSpPr>
            <p:spPr bwMode="auto">
              <a:xfrm>
                <a:off x="4731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8897" name="Group 54"/>
            <p:cNvGrpSpPr>
              <a:grpSpLocks/>
            </p:cNvGrpSpPr>
            <p:nvPr/>
          </p:nvGrpSpPr>
          <p:grpSpPr bwMode="auto">
            <a:xfrm>
              <a:off x="4776" y="2143"/>
              <a:ext cx="634" cy="1133"/>
              <a:chOff x="4776" y="2143"/>
              <a:chExt cx="634" cy="1133"/>
            </a:xfrm>
          </p:grpSpPr>
          <p:sp>
            <p:nvSpPr>
              <p:cNvPr id="78902" name="Freeform 55"/>
              <p:cNvSpPr>
                <a:spLocks noChangeArrowheads="1"/>
              </p:cNvSpPr>
              <p:nvPr/>
            </p:nvSpPr>
            <p:spPr bwMode="auto">
              <a:xfrm>
                <a:off x="4776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324399 h 235"/>
                  <a:gd name="T4" fmla="*/ 273 w 635"/>
                  <a:gd name="T5" fmla="*/ 541631 h 235"/>
                  <a:gd name="T6" fmla="*/ 539 w 635"/>
                  <a:gd name="T7" fmla="*/ 43204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03" name="Line 56"/>
              <p:cNvSpPr>
                <a:spLocks noChangeShapeType="1"/>
              </p:cNvSpPr>
              <p:nvPr/>
            </p:nvSpPr>
            <p:spPr bwMode="auto">
              <a:xfrm>
                <a:off x="4793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04" name="Line 57"/>
              <p:cNvSpPr>
                <a:spLocks noChangeShapeType="1"/>
              </p:cNvSpPr>
              <p:nvPr/>
            </p:nvSpPr>
            <p:spPr bwMode="auto">
              <a:xfrm>
                <a:off x="4856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05" name="Line 58"/>
              <p:cNvSpPr>
                <a:spLocks noChangeShapeType="1"/>
              </p:cNvSpPr>
              <p:nvPr/>
            </p:nvSpPr>
            <p:spPr bwMode="auto">
              <a:xfrm>
                <a:off x="4957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06" name="Line 59"/>
              <p:cNvSpPr>
                <a:spLocks noChangeShapeType="1"/>
              </p:cNvSpPr>
              <p:nvPr/>
            </p:nvSpPr>
            <p:spPr bwMode="auto">
              <a:xfrm>
                <a:off x="5110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07" name="Line 60"/>
              <p:cNvSpPr>
                <a:spLocks noChangeShapeType="1"/>
              </p:cNvSpPr>
              <p:nvPr/>
            </p:nvSpPr>
            <p:spPr bwMode="auto">
              <a:xfrm>
                <a:off x="5288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08" name="Line 61"/>
              <p:cNvSpPr>
                <a:spLocks noChangeShapeType="1"/>
              </p:cNvSpPr>
              <p:nvPr/>
            </p:nvSpPr>
            <p:spPr bwMode="auto">
              <a:xfrm>
                <a:off x="5365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909" name="Line 62"/>
              <p:cNvSpPr>
                <a:spLocks noChangeShapeType="1"/>
              </p:cNvSpPr>
              <p:nvPr/>
            </p:nvSpPr>
            <p:spPr bwMode="auto">
              <a:xfrm>
                <a:off x="5411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8898" name="Oval 63"/>
            <p:cNvSpPr>
              <a:spLocks noChangeArrowheads="1"/>
            </p:cNvSpPr>
            <p:nvPr/>
          </p:nvSpPr>
          <p:spPr bwMode="auto">
            <a:xfrm>
              <a:off x="2690" y="2082"/>
              <a:ext cx="44" cy="61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78899" name="Oval 64"/>
            <p:cNvSpPr>
              <a:spLocks noChangeArrowheads="1"/>
            </p:cNvSpPr>
            <p:nvPr/>
          </p:nvSpPr>
          <p:spPr bwMode="auto">
            <a:xfrm>
              <a:off x="3370" y="2082"/>
              <a:ext cx="44" cy="61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78900" name="Oval 65"/>
            <p:cNvSpPr>
              <a:spLocks noChangeArrowheads="1"/>
            </p:cNvSpPr>
            <p:nvPr/>
          </p:nvSpPr>
          <p:spPr bwMode="auto">
            <a:xfrm>
              <a:off x="4051" y="2082"/>
              <a:ext cx="44" cy="61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78901" name="Oval 66"/>
            <p:cNvSpPr>
              <a:spLocks noChangeArrowheads="1"/>
            </p:cNvSpPr>
            <p:nvPr/>
          </p:nvSpPr>
          <p:spPr bwMode="auto">
            <a:xfrm>
              <a:off x="4731" y="2072"/>
              <a:ext cx="43" cy="70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6338" name="Text Box 67"/>
          <p:cNvSpPr txBox="1">
            <a:spLocks noChangeArrowheads="1"/>
          </p:cNvSpPr>
          <p:nvPr/>
        </p:nvSpPr>
        <p:spPr bwMode="auto">
          <a:xfrm>
            <a:off x="1952625" y="620713"/>
            <a:ext cx="8320088" cy="208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ts val="1125"/>
              </a:spcBef>
              <a:buClrTx/>
              <a:buSzPct val="75000"/>
            </a:pPr>
            <a:r>
              <a:rPr lang="en-US" altLang="en-US" sz="2000">
                <a:solidFill>
                  <a:srgbClr val="262626"/>
                </a:solidFill>
              </a:rPr>
              <a:t>Σημειώνοντας ότι CPUE = </a:t>
            </a:r>
            <a:r>
              <a:rPr lang="el-GR" altLang="en-US" sz="2000">
                <a:solidFill>
                  <a:srgbClr val="262626"/>
                </a:solidFill>
              </a:rPr>
              <a:t>Συλλήψεις</a:t>
            </a:r>
            <a:r>
              <a:rPr lang="en-US" altLang="en-US" sz="2000">
                <a:solidFill>
                  <a:srgbClr val="262626"/>
                </a:solidFill>
              </a:rPr>
              <a:t>/ προσπάθεια και </a:t>
            </a:r>
            <a:r>
              <a:rPr lang="el-GR" altLang="en-US" sz="2000">
                <a:solidFill>
                  <a:srgbClr val="262626"/>
                </a:solidFill>
              </a:rPr>
              <a:t>ο</a:t>
            </a:r>
            <a:r>
              <a:rPr lang="en-US" altLang="en-US" sz="2000">
                <a:solidFill>
                  <a:srgbClr val="262626"/>
                </a:solidFill>
              </a:rPr>
              <a:t> ψαράς πιάνει 2 ψάρια χρησιμοποιώντας 35 άγκιστρα</a:t>
            </a:r>
            <a:r>
              <a:rPr lang="el-GR" altLang="en-US" sz="2000">
                <a:solidFill>
                  <a:srgbClr val="262626"/>
                </a:solidFill>
              </a:rPr>
              <a:t>, το </a:t>
            </a:r>
            <a:r>
              <a:rPr lang="en-US" altLang="en-US" sz="2000">
                <a:solidFill>
                  <a:srgbClr val="262626"/>
                </a:solidFill>
              </a:rPr>
              <a:t>CPUE είναι = 2/35 = 0,057 kg / </a:t>
            </a:r>
            <a:r>
              <a:rPr lang="el-GR" altLang="en-US" sz="2000">
                <a:solidFill>
                  <a:srgbClr val="262626"/>
                </a:solidFill>
              </a:rPr>
              <a:t>αγκίστρι</a:t>
            </a:r>
            <a:endParaRPr lang="en-US" altLang="en-US" sz="2000">
              <a:solidFill>
                <a:srgbClr val="262626"/>
              </a:solidFill>
            </a:endParaRPr>
          </a:p>
          <a:p>
            <a:pPr>
              <a:lnSpc>
                <a:spcPct val="100000"/>
              </a:lnSpc>
              <a:spcBef>
                <a:spcPts val="1125"/>
              </a:spcBef>
              <a:buClrTx/>
              <a:buSzPct val="75000"/>
            </a:pPr>
            <a:r>
              <a:rPr lang="en-US" altLang="en-US" sz="2000">
                <a:solidFill>
                  <a:srgbClr val="262626"/>
                </a:solidFill>
              </a:rPr>
              <a:t>Υποθέτοντας ότι τα ψάρια είναι ομοιόμορφα κατανεμημένα (χωρικά), </a:t>
            </a:r>
            <a:r>
              <a:rPr lang="en-US" altLang="en-US" sz="2000" b="1">
                <a:solidFill>
                  <a:srgbClr val="262626"/>
                </a:solidFill>
              </a:rPr>
              <a:t>τι θα συμβεί με το ποσοστό των αλιευμάτων, αν διπλασιάσ</a:t>
            </a:r>
            <a:r>
              <a:rPr lang="el-GR" altLang="en-US" sz="2000" b="1">
                <a:solidFill>
                  <a:srgbClr val="262626"/>
                </a:solidFill>
              </a:rPr>
              <a:t>τ</a:t>
            </a:r>
            <a:r>
              <a:rPr lang="en-US" altLang="en-US" sz="2000" b="1">
                <a:solidFill>
                  <a:srgbClr val="262626"/>
                </a:solidFill>
              </a:rPr>
              <a:t>ει </a:t>
            </a:r>
            <a:r>
              <a:rPr lang="el-GR" altLang="en-US" sz="2000" b="1">
                <a:solidFill>
                  <a:srgbClr val="262626"/>
                </a:solidFill>
              </a:rPr>
              <a:t>η </a:t>
            </a:r>
            <a:r>
              <a:rPr lang="en-US" altLang="en-US" sz="2000" b="1">
                <a:solidFill>
                  <a:srgbClr val="262626"/>
                </a:solidFill>
              </a:rPr>
              <a:t>βιομάζα </a:t>
            </a:r>
            <a:r>
              <a:rPr lang="en-US" altLang="en-US" sz="2000">
                <a:solidFill>
                  <a:srgbClr val="262626"/>
                </a:solidFill>
              </a:rPr>
              <a:t>(</a:t>
            </a:r>
            <a:r>
              <a:rPr lang="el-GR" altLang="en-US" sz="2000">
                <a:solidFill>
                  <a:srgbClr val="262626"/>
                </a:solidFill>
              </a:rPr>
              <a:t>α</a:t>
            </a:r>
            <a:r>
              <a:rPr lang="en-US" altLang="en-US" sz="2000">
                <a:solidFill>
                  <a:srgbClr val="262626"/>
                </a:solidFill>
              </a:rPr>
              <a:t>ριθμός ψαριών, </a:t>
            </a:r>
            <a:r>
              <a:rPr lang="el-GR" altLang="en-US" sz="2000">
                <a:solidFill>
                  <a:srgbClr val="262626"/>
                </a:solidFill>
              </a:rPr>
              <a:t>με βάρος</a:t>
            </a:r>
            <a:r>
              <a:rPr lang="en-US" altLang="en-US" sz="2000">
                <a:solidFill>
                  <a:srgbClr val="262626"/>
                </a:solidFill>
              </a:rPr>
              <a:t> 1 κιλό) </a:t>
            </a:r>
            <a:r>
              <a:rPr lang="el-GR" altLang="en-US" sz="2000">
                <a:solidFill>
                  <a:srgbClr val="262626"/>
                </a:solidFill>
              </a:rPr>
              <a:t>σ</a:t>
            </a:r>
            <a:r>
              <a:rPr lang="en-US" altLang="en-US" sz="2000">
                <a:solidFill>
                  <a:srgbClr val="262626"/>
                </a:solidFill>
              </a:rPr>
              <a:t>ε 20 ψάρια (20 kg);</a:t>
            </a:r>
          </a:p>
        </p:txBody>
      </p:sp>
      <p:grpSp>
        <p:nvGrpSpPr>
          <p:cNvPr id="78867" name="Group 68"/>
          <p:cNvGrpSpPr>
            <a:grpSpLocks/>
          </p:cNvGrpSpPr>
          <p:nvPr/>
        </p:nvGrpSpPr>
        <p:grpSpPr bwMode="auto">
          <a:xfrm>
            <a:off x="5891214" y="6345238"/>
            <a:ext cx="560387" cy="169862"/>
            <a:chOff x="2751" y="3997"/>
            <a:chExt cx="353" cy="107"/>
          </a:xfrm>
        </p:grpSpPr>
        <p:sp>
          <p:nvSpPr>
            <p:cNvPr id="78891" name="Freeform 69"/>
            <p:cNvSpPr>
              <a:spLocks noChangeArrowheads="1"/>
            </p:cNvSpPr>
            <p:nvPr/>
          </p:nvSpPr>
          <p:spPr bwMode="auto">
            <a:xfrm>
              <a:off x="2751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8892" name="Oval 70"/>
            <p:cNvSpPr>
              <a:spLocks noChangeArrowheads="1"/>
            </p:cNvSpPr>
            <p:nvPr/>
          </p:nvSpPr>
          <p:spPr bwMode="auto">
            <a:xfrm>
              <a:off x="3043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8868" name="Group 71"/>
          <p:cNvGrpSpPr>
            <a:grpSpLocks/>
          </p:cNvGrpSpPr>
          <p:nvPr/>
        </p:nvGrpSpPr>
        <p:grpSpPr bwMode="auto">
          <a:xfrm>
            <a:off x="8462964" y="6345238"/>
            <a:ext cx="560387" cy="169862"/>
            <a:chOff x="4371" y="3997"/>
            <a:chExt cx="353" cy="107"/>
          </a:xfrm>
        </p:grpSpPr>
        <p:sp>
          <p:nvSpPr>
            <p:cNvPr id="78889" name="Freeform 72"/>
            <p:cNvSpPr>
              <a:spLocks noChangeArrowheads="1"/>
            </p:cNvSpPr>
            <p:nvPr/>
          </p:nvSpPr>
          <p:spPr bwMode="auto">
            <a:xfrm>
              <a:off x="4371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8890" name="Oval 73"/>
            <p:cNvSpPr>
              <a:spLocks noChangeArrowheads="1"/>
            </p:cNvSpPr>
            <p:nvPr/>
          </p:nvSpPr>
          <p:spPr bwMode="auto">
            <a:xfrm>
              <a:off x="4663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8869" name="Group 74"/>
          <p:cNvGrpSpPr>
            <a:grpSpLocks/>
          </p:cNvGrpSpPr>
          <p:nvPr/>
        </p:nvGrpSpPr>
        <p:grpSpPr bwMode="auto">
          <a:xfrm>
            <a:off x="7319964" y="5702301"/>
            <a:ext cx="560387" cy="169863"/>
            <a:chOff x="3651" y="3592"/>
            <a:chExt cx="353" cy="107"/>
          </a:xfrm>
        </p:grpSpPr>
        <p:sp>
          <p:nvSpPr>
            <p:cNvPr id="78887" name="Freeform 75"/>
            <p:cNvSpPr>
              <a:spLocks noChangeArrowheads="1"/>
            </p:cNvSpPr>
            <p:nvPr/>
          </p:nvSpPr>
          <p:spPr bwMode="auto">
            <a:xfrm>
              <a:off x="3651" y="3592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8888" name="Oval 76"/>
            <p:cNvSpPr>
              <a:spLocks noChangeArrowheads="1"/>
            </p:cNvSpPr>
            <p:nvPr/>
          </p:nvSpPr>
          <p:spPr bwMode="auto">
            <a:xfrm>
              <a:off x="3943" y="3620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8870" name="Group 77"/>
          <p:cNvGrpSpPr>
            <a:grpSpLocks/>
          </p:cNvGrpSpPr>
          <p:nvPr/>
        </p:nvGrpSpPr>
        <p:grpSpPr bwMode="auto">
          <a:xfrm>
            <a:off x="9596439" y="5702301"/>
            <a:ext cx="560387" cy="169863"/>
            <a:chOff x="5085" y="3592"/>
            <a:chExt cx="353" cy="107"/>
          </a:xfrm>
        </p:grpSpPr>
        <p:sp>
          <p:nvSpPr>
            <p:cNvPr id="78885" name="Freeform 78"/>
            <p:cNvSpPr>
              <a:spLocks noChangeArrowheads="1"/>
            </p:cNvSpPr>
            <p:nvPr/>
          </p:nvSpPr>
          <p:spPr bwMode="auto">
            <a:xfrm>
              <a:off x="5085" y="3592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8886" name="Oval 79"/>
            <p:cNvSpPr>
              <a:spLocks noChangeArrowheads="1"/>
            </p:cNvSpPr>
            <p:nvPr/>
          </p:nvSpPr>
          <p:spPr bwMode="auto">
            <a:xfrm>
              <a:off x="5377" y="3620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8871" name="Group 80"/>
          <p:cNvGrpSpPr>
            <a:grpSpLocks/>
          </p:cNvGrpSpPr>
          <p:nvPr/>
        </p:nvGrpSpPr>
        <p:grpSpPr bwMode="auto">
          <a:xfrm>
            <a:off x="3248025" y="6345238"/>
            <a:ext cx="560388" cy="169862"/>
            <a:chOff x="1086" y="3997"/>
            <a:chExt cx="353" cy="107"/>
          </a:xfrm>
        </p:grpSpPr>
        <p:sp>
          <p:nvSpPr>
            <p:cNvPr id="78883" name="Freeform 81"/>
            <p:cNvSpPr>
              <a:spLocks noChangeArrowheads="1"/>
            </p:cNvSpPr>
            <p:nvPr/>
          </p:nvSpPr>
          <p:spPr bwMode="auto">
            <a:xfrm>
              <a:off x="1086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8884" name="Oval 82"/>
            <p:cNvSpPr>
              <a:spLocks noChangeArrowheads="1"/>
            </p:cNvSpPr>
            <p:nvPr/>
          </p:nvSpPr>
          <p:spPr bwMode="auto">
            <a:xfrm>
              <a:off x="1378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8872" name="Group 83"/>
          <p:cNvGrpSpPr>
            <a:grpSpLocks/>
          </p:cNvGrpSpPr>
          <p:nvPr/>
        </p:nvGrpSpPr>
        <p:grpSpPr bwMode="auto">
          <a:xfrm>
            <a:off x="4605339" y="5702301"/>
            <a:ext cx="560387" cy="169863"/>
            <a:chOff x="1941" y="3592"/>
            <a:chExt cx="353" cy="107"/>
          </a:xfrm>
        </p:grpSpPr>
        <p:sp>
          <p:nvSpPr>
            <p:cNvPr id="78881" name="Freeform 84"/>
            <p:cNvSpPr>
              <a:spLocks noChangeArrowheads="1"/>
            </p:cNvSpPr>
            <p:nvPr/>
          </p:nvSpPr>
          <p:spPr bwMode="auto">
            <a:xfrm>
              <a:off x="1941" y="3592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8882" name="Oval 85"/>
            <p:cNvSpPr>
              <a:spLocks noChangeArrowheads="1"/>
            </p:cNvSpPr>
            <p:nvPr/>
          </p:nvSpPr>
          <p:spPr bwMode="auto">
            <a:xfrm>
              <a:off x="2233" y="3620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78873" name="Picture 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979988"/>
            <a:ext cx="547688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78874" name="Group 87"/>
          <p:cNvGrpSpPr>
            <a:grpSpLocks/>
          </p:cNvGrpSpPr>
          <p:nvPr/>
        </p:nvGrpSpPr>
        <p:grpSpPr bwMode="auto">
          <a:xfrm>
            <a:off x="3248026" y="4987926"/>
            <a:ext cx="557213" cy="169863"/>
            <a:chOff x="1086" y="3142"/>
            <a:chExt cx="351" cy="107"/>
          </a:xfrm>
        </p:grpSpPr>
        <p:sp>
          <p:nvSpPr>
            <p:cNvPr id="78879" name="Freeform 88"/>
            <p:cNvSpPr>
              <a:spLocks noChangeArrowheads="1"/>
            </p:cNvSpPr>
            <p:nvPr/>
          </p:nvSpPr>
          <p:spPr bwMode="auto">
            <a:xfrm>
              <a:off x="1086" y="3142"/>
              <a:ext cx="351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5 w 640"/>
                <a:gd name="T5" fmla="*/ 0 h 216"/>
                <a:gd name="T6" fmla="*/ 12 w 640"/>
                <a:gd name="T7" fmla="*/ 0 h 216"/>
                <a:gd name="T8" fmla="*/ 17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8880" name="Oval 89"/>
            <p:cNvSpPr>
              <a:spLocks noChangeArrowheads="1"/>
            </p:cNvSpPr>
            <p:nvPr/>
          </p:nvSpPr>
          <p:spPr bwMode="auto">
            <a:xfrm>
              <a:off x="1376" y="3170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8875" name="Group 90"/>
          <p:cNvGrpSpPr>
            <a:grpSpLocks/>
          </p:cNvGrpSpPr>
          <p:nvPr/>
        </p:nvGrpSpPr>
        <p:grpSpPr bwMode="auto">
          <a:xfrm>
            <a:off x="2095500" y="6072188"/>
            <a:ext cx="560388" cy="169862"/>
            <a:chOff x="360" y="3825"/>
            <a:chExt cx="353" cy="107"/>
          </a:xfrm>
        </p:grpSpPr>
        <p:sp>
          <p:nvSpPr>
            <p:cNvPr id="78877" name="Freeform 91"/>
            <p:cNvSpPr>
              <a:spLocks noChangeArrowheads="1"/>
            </p:cNvSpPr>
            <p:nvPr/>
          </p:nvSpPr>
          <p:spPr bwMode="auto">
            <a:xfrm>
              <a:off x="360" y="3825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8878" name="Oval 92"/>
            <p:cNvSpPr>
              <a:spLocks noChangeArrowheads="1"/>
            </p:cNvSpPr>
            <p:nvPr/>
          </p:nvSpPr>
          <p:spPr bwMode="auto">
            <a:xfrm>
              <a:off x="652" y="385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78876" name="Text Box 93"/>
          <p:cNvSpPr txBox="1">
            <a:spLocks noChangeArrowheads="1"/>
          </p:cNvSpPr>
          <p:nvPr/>
        </p:nvSpPr>
        <p:spPr bwMode="auto">
          <a:xfrm>
            <a:off x="2424114" y="166688"/>
            <a:ext cx="7559675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750"/>
              </a:spcBef>
              <a:buClrTx/>
              <a:buSzPct val="75000"/>
            </a:pPr>
            <a:r>
              <a:rPr lang="el-GR" altLang="en-US" sz="2800" b="1" dirty="0">
                <a:solidFill>
                  <a:srgbClr val="0000FF"/>
                </a:solidFill>
              </a:rPr>
              <a:t>Συντελεστής συλληψιμότητας</a:t>
            </a:r>
            <a:endParaRPr lang="en-US" alt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842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166939" y="714376"/>
            <a:ext cx="8250237" cy="384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ts val="1125"/>
              </a:spcBef>
              <a:buClrTx/>
              <a:buSzPct val="75000"/>
            </a:pPr>
            <a:r>
              <a:rPr lang="en-US" altLang="en-US" sz="1800">
                <a:solidFill>
                  <a:srgbClr val="262626"/>
                </a:solidFill>
              </a:rPr>
              <a:t>Έτσι, στο πρώτο μας παράδειγμα, </a:t>
            </a:r>
            <a:r>
              <a:rPr lang="el-GR" altLang="en-US" sz="1800">
                <a:solidFill>
                  <a:srgbClr val="262626"/>
                </a:solidFill>
              </a:rPr>
              <a:t>ο</a:t>
            </a:r>
            <a:r>
              <a:rPr lang="en-US" altLang="en-US" sz="1800">
                <a:solidFill>
                  <a:srgbClr val="262626"/>
                </a:solidFill>
              </a:rPr>
              <a:t> </a:t>
            </a:r>
            <a:r>
              <a:rPr lang="el-GR" altLang="en-US" sz="1800">
                <a:solidFill>
                  <a:srgbClr val="262626"/>
                </a:solidFill>
              </a:rPr>
              <a:t>συντελεστής συλληψιμότητας</a:t>
            </a:r>
            <a:r>
              <a:rPr lang="en-US" altLang="en-US" sz="1800">
                <a:solidFill>
                  <a:srgbClr val="262626"/>
                </a:solidFill>
              </a:rPr>
              <a:t> (αναλογία αποθέματος που αλιεύονται</a:t>
            </a:r>
            <a:r>
              <a:rPr lang="el-GR" altLang="en-US" sz="1800">
                <a:solidFill>
                  <a:srgbClr val="262626"/>
                </a:solidFill>
              </a:rPr>
              <a:t> ανά μονάδα αλ. προσπάθειας)</a:t>
            </a:r>
            <a:r>
              <a:rPr lang="en-US" altLang="en-US" sz="1800">
                <a:solidFill>
                  <a:srgbClr val="262626"/>
                </a:solidFill>
              </a:rPr>
              <a:t> ήταν:</a:t>
            </a:r>
          </a:p>
          <a:p>
            <a:pPr>
              <a:lnSpc>
                <a:spcPct val="100000"/>
              </a:lnSpc>
              <a:spcBef>
                <a:spcPts val="1125"/>
              </a:spcBef>
              <a:buClrTx/>
              <a:buSzPct val="75000"/>
            </a:pPr>
            <a:r>
              <a:rPr lang="en-US" altLang="en-US" sz="1800">
                <a:solidFill>
                  <a:srgbClr val="262626"/>
                </a:solidFill>
              </a:rPr>
              <a:t>q = C / EB = 2 / (35 * 10) = 0.0057 = </a:t>
            </a:r>
            <a:r>
              <a:rPr lang="el-GR" altLang="en-US" sz="1800">
                <a:solidFill>
                  <a:srgbClr val="262626"/>
                </a:solidFill>
              </a:rPr>
              <a:t>από </a:t>
            </a:r>
            <a:r>
              <a:rPr lang="en-US" altLang="en-US" sz="1800">
                <a:solidFill>
                  <a:srgbClr val="262626"/>
                </a:solidFill>
              </a:rPr>
              <a:t>κάθε </a:t>
            </a:r>
            <a:r>
              <a:rPr lang="el-GR" altLang="en-US" sz="1800">
                <a:solidFill>
                  <a:srgbClr val="262626"/>
                </a:solidFill>
              </a:rPr>
              <a:t>άγκιστρο </a:t>
            </a:r>
            <a:r>
              <a:rPr lang="en-US" altLang="en-US" sz="1800">
                <a:solidFill>
                  <a:srgbClr val="262626"/>
                </a:solidFill>
              </a:rPr>
              <a:t>αλιεύ</a:t>
            </a:r>
            <a:r>
              <a:rPr lang="el-GR" altLang="en-US" sz="1800">
                <a:solidFill>
                  <a:srgbClr val="262626"/>
                </a:solidFill>
              </a:rPr>
              <a:t>ε</a:t>
            </a:r>
            <a:r>
              <a:rPr lang="en-US" altLang="en-US" sz="1800">
                <a:solidFill>
                  <a:srgbClr val="262626"/>
                </a:solidFill>
              </a:rPr>
              <a:t>ται </a:t>
            </a:r>
            <a:r>
              <a:rPr lang="el-GR" altLang="en-US" sz="1800">
                <a:solidFill>
                  <a:srgbClr val="262626"/>
                </a:solidFill>
              </a:rPr>
              <a:t>το </a:t>
            </a:r>
            <a:r>
              <a:rPr lang="en-US" altLang="en-US" sz="1800" b="1">
                <a:solidFill>
                  <a:srgbClr val="262626"/>
                </a:solidFill>
              </a:rPr>
              <a:t>0,57% </a:t>
            </a:r>
            <a:r>
              <a:rPr lang="en-US" altLang="en-US" sz="1800">
                <a:solidFill>
                  <a:srgbClr val="262626"/>
                </a:solidFill>
              </a:rPr>
              <a:t>του αποθέματος</a:t>
            </a:r>
          </a:p>
          <a:p>
            <a:pPr>
              <a:lnSpc>
                <a:spcPct val="100000"/>
              </a:lnSpc>
              <a:spcBef>
                <a:spcPts val="1125"/>
              </a:spcBef>
              <a:buClrTx/>
              <a:buSzPct val="75000"/>
            </a:pPr>
            <a:r>
              <a:rPr lang="en-US" altLang="en-US" sz="1800">
                <a:solidFill>
                  <a:srgbClr val="262626"/>
                </a:solidFill>
              </a:rPr>
              <a:t>Στο δεύτερο παράδειγμα μας, η βιομάζα </a:t>
            </a:r>
            <a:r>
              <a:rPr lang="en-US" altLang="en-US" sz="1800" u="sng">
                <a:solidFill>
                  <a:srgbClr val="262626"/>
                </a:solidFill>
              </a:rPr>
              <a:t>διπλασιάστηκε</a:t>
            </a:r>
            <a:r>
              <a:rPr lang="en-US" altLang="en-US" sz="1800">
                <a:solidFill>
                  <a:srgbClr val="262626"/>
                </a:solidFill>
              </a:rPr>
              <a:t>, και </a:t>
            </a:r>
            <a:r>
              <a:rPr lang="el-GR" altLang="en-US" sz="1800">
                <a:solidFill>
                  <a:srgbClr val="262626"/>
                </a:solidFill>
              </a:rPr>
              <a:t>ο συντελεστής συλληψιμότητας</a:t>
            </a:r>
            <a:r>
              <a:rPr lang="en-US" altLang="en-US" sz="1800">
                <a:solidFill>
                  <a:srgbClr val="262626"/>
                </a:solidFill>
              </a:rPr>
              <a:t> ήταν:</a:t>
            </a:r>
          </a:p>
          <a:p>
            <a:pPr>
              <a:lnSpc>
                <a:spcPct val="100000"/>
              </a:lnSpc>
              <a:spcBef>
                <a:spcPts val="1125"/>
              </a:spcBef>
              <a:buClrTx/>
              <a:buSzPct val="75000"/>
            </a:pPr>
            <a:r>
              <a:rPr lang="en-US" altLang="en-US" sz="1800">
                <a:solidFill>
                  <a:srgbClr val="262626"/>
                </a:solidFill>
              </a:rPr>
              <a:t>q = C / EB = 4 / (35 * 20) = 0.0057 = </a:t>
            </a:r>
            <a:r>
              <a:rPr lang="el-GR" altLang="en-US" sz="1800">
                <a:solidFill>
                  <a:srgbClr val="262626"/>
                </a:solidFill>
              </a:rPr>
              <a:t>από </a:t>
            </a:r>
            <a:r>
              <a:rPr lang="en-US" altLang="en-US" sz="1800">
                <a:solidFill>
                  <a:srgbClr val="262626"/>
                </a:solidFill>
              </a:rPr>
              <a:t>κάθε </a:t>
            </a:r>
            <a:r>
              <a:rPr lang="el-GR" altLang="en-US" sz="1800">
                <a:solidFill>
                  <a:srgbClr val="262626"/>
                </a:solidFill>
              </a:rPr>
              <a:t>άγκιστρο </a:t>
            </a:r>
            <a:r>
              <a:rPr lang="en-US" altLang="en-US" sz="1800">
                <a:solidFill>
                  <a:srgbClr val="262626"/>
                </a:solidFill>
              </a:rPr>
              <a:t>αλιεύ</a:t>
            </a:r>
            <a:r>
              <a:rPr lang="el-GR" altLang="en-US" sz="1800">
                <a:solidFill>
                  <a:srgbClr val="262626"/>
                </a:solidFill>
              </a:rPr>
              <a:t>ε</a:t>
            </a:r>
            <a:r>
              <a:rPr lang="en-US" altLang="en-US" sz="1800">
                <a:solidFill>
                  <a:srgbClr val="262626"/>
                </a:solidFill>
              </a:rPr>
              <a:t>ται </a:t>
            </a:r>
            <a:r>
              <a:rPr lang="el-GR" altLang="en-US" sz="1800">
                <a:solidFill>
                  <a:srgbClr val="262626"/>
                </a:solidFill>
              </a:rPr>
              <a:t>το </a:t>
            </a:r>
            <a:r>
              <a:rPr lang="en-US" altLang="en-US" sz="1800" b="1">
                <a:solidFill>
                  <a:srgbClr val="262626"/>
                </a:solidFill>
              </a:rPr>
              <a:t>0,57% </a:t>
            </a:r>
            <a:r>
              <a:rPr lang="en-US" altLang="en-US" sz="1800">
                <a:solidFill>
                  <a:srgbClr val="262626"/>
                </a:solidFill>
              </a:rPr>
              <a:t>του αποθέματος</a:t>
            </a:r>
          </a:p>
          <a:p>
            <a:pPr>
              <a:lnSpc>
                <a:spcPct val="100000"/>
              </a:lnSpc>
              <a:spcBef>
                <a:spcPts val="1125"/>
              </a:spcBef>
              <a:buClrTx/>
              <a:buSzPct val="75000"/>
            </a:pPr>
            <a:r>
              <a:rPr lang="el-GR" altLang="en-US" sz="1800" b="1">
                <a:solidFill>
                  <a:srgbClr val="262626"/>
                </a:solidFill>
              </a:rPr>
              <a:t>Άρα</a:t>
            </a:r>
            <a:r>
              <a:rPr lang="en-US" altLang="en-US" sz="1800" b="1">
                <a:solidFill>
                  <a:srgbClr val="262626"/>
                </a:solidFill>
              </a:rPr>
              <a:t>,</a:t>
            </a:r>
            <a:r>
              <a:rPr lang="el-GR" altLang="en-US" sz="1800" b="1">
                <a:solidFill>
                  <a:srgbClr val="262626"/>
                </a:solidFill>
              </a:rPr>
              <a:t> αν η</a:t>
            </a:r>
            <a:r>
              <a:rPr lang="en-US" altLang="en-US" sz="1800" b="1">
                <a:solidFill>
                  <a:srgbClr val="262626"/>
                </a:solidFill>
              </a:rPr>
              <a:t> βιομάζα διπλασιαστεί, </a:t>
            </a:r>
            <a:r>
              <a:rPr lang="el-GR" altLang="en-US" sz="1800" b="1">
                <a:solidFill>
                  <a:srgbClr val="262626"/>
                </a:solidFill>
              </a:rPr>
              <a:t>διπλασιάζεται το </a:t>
            </a:r>
            <a:r>
              <a:rPr lang="en-US" altLang="en-US" sz="1800" b="1">
                <a:solidFill>
                  <a:srgbClr val="262626"/>
                </a:solidFill>
              </a:rPr>
              <a:t>ποσοστ</a:t>
            </a:r>
            <a:r>
              <a:rPr lang="el-GR" altLang="en-US" sz="1800" b="1">
                <a:solidFill>
                  <a:srgbClr val="262626"/>
                </a:solidFill>
              </a:rPr>
              <a:t>ο</a:t>
            </a:r>
            <a:r>
              <a:rPr lang="en-US" altLang="en-US" sz="1800" b="1">
                <a:solidFill>
                  <a:srgbClr val="262626"/>
                </a:solidFill>
              </a:rPr>
              <a:t> αλιευμάτων, αλλά </a:t>
            </a:r>
            <a:r>
              <a:rPr lang="el-GR" altLang="en-US" sz="1800" b="1">
                <a:solidFill>
                  <a:srgbClr val="262626"/>
                </a:solidFill>
              </a:rPr>
              <a:t>ο συντελεστής συλληψιμότητας</a:t>
            </a:r>
            <a:r>
              <a:rPr lang="en-US" altLang="en-US" sz="1800" b="1">
                <a:solidFill>
                  <a:srgbClr val="262626"/>
                </a:solidFill>
              </a:rPr>
              <a:t> παρέμενε</a:t>
            </a:r>
            <a:r>
              <a:rPr lang="el-GR" altLang="en-US" sz="1800" b="1">
                <a:solidFill>
                  <a:srgbClr val="262626"/>
                </a:solidFill>
              </a:rPr>
              <a:t>ι</a:t>
            </a:r>
            <a:r>
              <a:rPr lang="en-US" altLang="en-US" sz="1800" b="1">
                <a:solidFill>
                  <a:srgbClr val="262626"/>
                </a:solidFill>
              </a:rPr>
              <a:t> </a:t>
            </a:r>
            <a:r>
              <a:rPr lang="el-GR" altLang="en-US" sz="1800" b="1">
                <a:solidFill>
                  <a:srgbClr val="262626"/>
                </a:solidFill>
              </a:rPr>
              <a:t>σταθερός</a:t>
            </a:r>
            <a:r>
              <a:rPr lang="en-US" altLang="en-US" sz="1800" b="1">
                <a:solidFill>
                  <a:srgbClr val="262626"/>
                </a:solidFill>
              </a:rPr>
              <a:t>!</a:t>
            </a:r>
          </a:p>
          <a:p>
            <a:pPr>
              <a:lnSpc>
                <a:spcPct val="100000"/>
              </a:lnSpc>
              <a:spcBef>
                <a:spcPts val="1125"/>
              </a:spcBef>
              <a:buClrTx/>
              <a:buSzPct val="75000"/>
            </a:pPr>
            <a:endParaRPr lang="en-US" altLang="en-US" sz="1800">
              <a:solidFill>
                <a:srgbClr val="262626"/>
              </a:solidFill>
            </a:endParaRPr>
          </a:p>
        </p:txBody>
      </p:sp>
      <p:sp>
        <p:nvSpPr>
          <p:cNvPr id="80899" name="Text Box 93"/>
          <p:cNvSpPr txBox="1">
            <a:spLocks noChangeArrowheads="1"/>
          </p:cNvSpPr>
          <p:nvPr/>
        </p:nvSpPr>
        <p:spPr bwMode="auto">
          <a:xfrm>
            <a:off x="2424114" y="115888"/>
            <a:ext cx="7559675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1750"/>
              </a:spcBef>
              <a:buClrTx/>
              <a:buSzPct val="75000"/>
            </a:pPr>
            <a:r>
              <a:rPr lang="el-GR" altLang="en-US" sz="2800" b="1" dirty="0">
                <a:solidFill>
                  <a:srgbClr val="0000FF"/>
                </a:solidFill>
              </a:rPr>
              <a:t>Συντελεστής συλληψιμότητας</a:t>
            </a:r>
            <a:endParaRPr lang="en-US" altLang="en-US" sz="2800" b="1" dirty="0">
              <a:solidFill>
                <a:srgbClr val="0000FF"/>
              </a:solidFill>
            </a:endParaRPr>
          </a:p>
        </p:txBody>
      </p:sp>
      <p:grpSp>
        <p:nvGrpSpPr>
          <p:cNvPr id="80900" name="Group 122"/>
          <p:cNvGrpSpPr>
            <a:grpSpLocks/>
          </p:cNvGrpSpPr>
          <p:nvPr/>
        </p:nvGrpSpPr>
        <p:grpSpPr bwMode="auto">
          <a:xfrm>
            <a:off x="2495551" y="4221163"/>
            <a:ext cx="5864225" cy="2449512"/>
            <a:chOff x="571500" y="2609850"/>
            <a:chExt cx="8208963" cy="4060825"/>
          </a:xfrm>
        </p:grpSpPr>
        <p:sp>
          <p:nvSpPr>
            <p:cNvPr id="80901" name="Oval 4"/>
            <p:cNvSpPr>
              <a:spLocks noChangeArrowheads="1"/>
            </p:cNvSpPr>
            <p:nvPr/>
          </p:nvSpPr>
          <p:spPr bwMode="auto">
            <a:xfrm>
              <a:off x="4302125" y="3402013"/>
              <a:ext cx="71438" cy="73025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0902" name="Oval 5"/>
            <p:cNvSpPr>
              <a:spLocks noChangeArrowheads="1"/>
            </p:cNvSpPr>
            <p:nvPr/>
          </p:nvSpPr>
          <p:spPr bwMode="auto">
            <a:xfrm>
              <a:off x="5381625" y="3402013"/>
              <a:ext cx="71438" cy="73025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0903" name="Oval 6"/>
            <p:cNvSpPr>
              <a:spLocks noChangeArrowheads="1"/>
            </p:cNvSpPr>
            <p:nvPr/>
          </p:nvSpPr>
          <p:spPr bwMode="auto">
            <a:xfrm>
              <a:off x="6462713" y="3402013"/>
              <a:ext cx="71437" cy="73025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0904" name="Oval 7"/>
            <p:cNvSpPr>
              <a:spLocks noChangeArrowheads="1"/>
            </p:cNvSpPr>
            <p:nvPr/>
          </p:nvSpPr>
          <p:spPr bwMode="auto">
            <a:xfrm>
              <a:off x="7542213" y="3390900"/>
              <a:ext cx="69850" cy="84138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0905" name="Line 9"/>
            <p:cNvSpPr>
              <a:spLocks noChangeShapeType="1"/>
            </p:cNvSpPr>
            <p:nvPr/>
          </p:nvSpPr>
          <p:spPr bwMode="auto">
            <a:xfrm>
              <a:off x="571500" y="3475038"/>
              <a:ext cx="8208963" cy="1587"/>
            </a:xfrm>
            <a:prstGeom prst="line">
              <a:avLst/>
            </a:prstGeom>
            <a:noFill/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0906" name="Rectangle 10"/>
            <p:cNvSpPr>
              <a:spLocks noChangeArrowheads="1"/>
            </p:cNvSpPr>
            <p:nvPr/>
          </p:nvSpPr>
          <p:spPr bwMode="auto">
            <a:xfrm>
              <a:off x="2155825" y="2970213"/>
              <a:ext cx="215900" cy="21590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0907" name="Rectangle 11"/>
            <p:cNvSpPr>
              <a:spLocks noChangeArrowheads="1"/>
            </p:cNvSpPr>
            <p:nvPr/>
          </p:nvSpPr>
          <p:spPr bwMode="auto">
            <a:xfrm>
              <a:off x="2371725" y="2827338"/>
              <a:ext cx="144463" cy="35877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0908" name="Oval 12"/>
            <p:cNvSpPr>
              <a:spLocks noChangeArrowheads="1"/>
            </p:cNvSpPr>
            <p:nvPr/>
          </p:nvSpPr>
          <p:spPr bwMode="auto">
            <a:xfrm>
              <a:off x="2947988" y="3114675"/>
              <a:ext cx="144462" cy="144463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0909" name="Freeform 13"/>
            <p:cNvSpPr>
              <a:spLocks noChangeArrowheads="1"/>
            </p:cNvSpPr>
            <p:nvPr/>
          </p:nvSpPr>
          <p:spPr bwMode="auto">
            <a:xfrm>
              <a:off x="1724025" y="3186113"/>
              <a:ext cx="1511300" cy="288925"/>
            </a:xfrm>
            <a:custGeom>
              <a:avLst/>
              <a:gdLst>
                <a:gd name="T0" fmla="*/ 0 w 952"/>
                <a:gd name="T1" fmla="*/ 0 h 182"/>
                <a:gd name="T2" fmla="*/ 2147483646 w 952"/>
                <a:gd name="T3" fmla="*/ 2147483646 h 182"/>
                <a:gd name="T4" fmla="*/ 2147483646 w 952"/>
                <a:gd name="T5" fmla="*/ 2147483646 h 182"/>
                <a:gd name="T6" fmla="*/ 2147483646 w 952"/>
                <a:gd name="T7" fmla="*/ 0 h 182"/>
                <a:gd name="T8" fmla="*/ 0 w 952"/>
                <a:gd name="T9" fmla="*/ 0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52"/>
                <a:gd name="T16" fmla="*/ 0 h 182"/>
                <a:gd name="T17" fmla="*/ 952 w 952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52" h="182">
                  <a:moveTo>
                    <a:pt x="0" y="0"/>
                  </a:moveTo>
                  <a:lnTo>
                    <a:pt x="227" y="182"/>
                  </a:lnTo>
                  <a:lnTo>
                    <a:pt x="816" y="182"/>
                  </a:lnTo>
                  <a:lnTo>
                    <a:pt x="9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0910" name="Line 14"/>
            <p:cNvSpPr>
              <a:spLocks noChangeShapeType="1"/>
            </p:cNvSpPr>
            <p:nvPr/>
          </p:nvSpPr>
          <p:spPr bwMode="auto">
            <a:xfrm flipV="1">
              <a:off x="2443163" y="2609850"/>
              <a:ext cx="1587" cy="219075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0911" name="Line 15"/>
            <p:cNvSpPr>
              <a:spLocks noChangeShapeType="1"/>
            </p:cNvSpPr>
            <p:nvPr/>
          </p:nvSpPr>
          <p:spPr bwMode="auto">
            <a:xfrm>
              <a:off x="2338388" y="2709863"/>
              <a:ext cx="215900" cy="1587"/>
            </a:xfrm>
            <a:prstGeom prst="line">
              <a:avLst/>
            </a:prstGeom>
            <a:noFill/>
            <a:ln w="2844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0912" name="Line 16"/>
            <p:cNvSpPr>
              <a:spLocks noChangeShapeType="1"/>
            </p:cNvSpPr>
            <p:nvPr/>
          </p:nvSpPr>
          <p:spPr bwMode="auto">
            <a:xfrm>
              <a:off x="3019425" y="3114675"/>
              <a:ext cx="217488" cy="71438"/>
            </a:xfrm>
            <a:prstGeom prst="line">
              <a:avLst/>
            </a:prstGeom>
            <a:noFill/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0913" name="Line 17"/>
            <p:cNvSpPr>
              <a:spLocks noChangeShapeType="1"/>
            </p:cNvSpPr>
            <p:nvPr/>
          </p:nvSpPr>
          <p:spPr bwMode="auto">
            <a:xfrm>
              <a:off x="3236913" y="3186113"/>
              <a:ext cx="71437" cy="288925"/>
            </a:xfrm>
            <a:prstGeom prst="line">
              <a:avLst/>
            </a:prstGeom>
            <a:noFill/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80914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5126038"/>
              <a:ext cx="542925" cy="177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grpSp>
          <p:nvGrpSpPr>
            <p:cNvPr id="80915" name="Group 19"/>
            <p:cNvGrpSpPr>
              <a:grpSpLocks/>
            </p:cNvGrpSpPr>
            <p:nvPr/>
          </p:nvGrpSpPr>
          <p:grpSpPr bwMode="auto">
            <a:xfrm>
              <a:off x="3294063" y="3360738"/>
              <a:ext cx="5326062" cy="1912937"/>
              <a:chOff x="2075" y="2117"/>
              <a:chExt cx="3355" cy="1205"/>
            </a:xfrm>
          </p:grpSpPr>
          <p:grpSp>
            <p:nvGrpSpPr>
              <p:cNvPr id="80967" name="Group 20"/>
              <p:cNvGrpSpPr>
                <a:grpSpLocks/>
              </p:cNvGrpSpPr>
              <p:nvPr/>
            </p:nvGrpSpPr>
            <p:grpSpPr bwMode="auto">
              <a:xfrm>
                <a:off x="2075" y="2188"/>
                <a:ext cx="634" cy="1133"/>
                <a:chOff x="2075" y="2188"/>
                <a:chExt cx="634" cy="1133"/>
              </a:xfrm>
            </p:grpSpPr>
            <p:sp>
              <p:nvSpPr>
                <p:cNvPr id="81008" name="Freeform 21"/>
                <p:cNvSpPr>
                  <a:spLocks noChangeArrowheads="1"/>
                </p:cNvSpPr>
                <p:nvPr/>
              </p:nvSpPr>
              <p:spPr bwMode="auto">
                <a:xfrm>
                  <a:off x="2075" y="2188"/>
                  <a:ext cx="634" cy="860"/>
                </a:xfrm>
                <a:custGeom>
                  <a:avLst/>
                  <a:gdLst>
                    <a:gd name="T0" fmla="*/ 0 w 635"/>
                    <a:gd name="T1" fmla="*/ 0 h 235"/>
                    <a:gd name="T2" fmla="*/ 91 w 635"/>
                    <a:gd name="T3" fmla="*/ 326804 h 235"/>
                    <a:gd name="T4" fmla="*/ 273 w 635"/>
                    <a:gd name="T5" fmla="*/ 545434 h 235"/>
                    <a:gd name="T6" fmla="*/ 539 w 635"/>
                    <a:gd name="T7" fmla="*/ 434574 h 235"/>
                    <a:gd name="T8" fmla="*/ 629 w 635"/>
                    <a:gd name="T9" fmla="*/ 0 h 2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5"/>
                    <a:gd name="T16" fmla="*/ 0 h 235"/>
                    <a:gd name="T17" fmla="*/ 635 w 635"/>
                    <a:gd name="T18" fmla="*/ 235 h 2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5" h="235">
                      <a:moveTo>
                        <a:pt x="0" y="0"/>
                      </a:moveTo>
                      <a:cubicBezTo>
                        <a:pt x="23" y="49"/>
                        <a:pt x="46" y="98"/>
                        <a:pt x="91" y="136"/>
                      </a:cubicBezTo>
                      <a:cubicBezTo>
                        <a:pt x="136" y="174"/>
                        <a:pt x="197" y="219"/>
                        <a:pt x="273" y="227"/>
                      </a:cubicBezTo>
                      <a:cubicBezTo>
                        <a:pt x="349" y="235"/>
                        <a:pt x="485" y="219"/>
                        <a:pt x="545" y="181"/>
                      </a:cubicBezTo>
                      <a:cubicBezTo>
                        <a:pt x="605" y="143"/>
                        <a:pt x="620" y="71"/>
                        <a:pt x="635" y="0"/>
                      </a:cubicBezTo>
                    </a:path>
                  </a:pathLst>
                </a:custGeom>
                <a:noFill/>
                <a:ln w="9360" cap="sq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09" name="Line 22"/>
                <p:cNvSpPr>
                  <a:spLocks noChangeShapeType="1"/>
                </p:cNvSpPr>
                <p:nvPr/>
              </p:nvSpPr>
              <p:spPr bwMode="auto">
                <a:xfrm>
                  <a:off x="2092" y="2320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10" name="Line 23"/>
                <p:cNvSpPr>
                  <a:spLocks noChangeShapeType="1"/>
                </p:cNvSpPr>
                <p:nvPr/>
              </p:nvSpPr>
              <p:spPr bwMode="auto">
                <a:xfrm>
                  <a:off x="2155" y="2627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11" name="Line 24"/>
                <p:cNvSpPr>
                  <a:spLocks noChangeShapeType="1"/>
                </p:cNvSpPr>
                <p:nvPr/>
              </p:nvSpPr>
              <p:spPr bwMode="auto">
                <a:xfrm>
                  <a:off x="2256" y="2907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12" name="Line 25"/>
                <p:cNvSpPr>
                  <a:spLocks noChangeShapeType="1"/>
                </p:cNvSpPr>
                <p:nvPr/>
              </p:nvSpPr>
              <p:spPr bwMode="auto">
                <a:xfrm>
                  <a:off x="2409" y="3015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13" name="Line 26"/>
                <p:cNvSpPr>
                  <a:spLocks noChangeShapeType="1"/>
                </p:cNvSpPr>
                <p:nvPr/>
              </p:nvSpPr>
              <p:spPr bwMode="auto">
                <a:xfrm>
                  <a:off x="2587" y="2925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14" name="Line 27"/>
                <p:cNvSpPr>
                  <a:spLocks noChangeShapeType="1"/>
                </p:cNvSpPr>
                <p:nvPr/>
              </p:nvSpPr>
              <p:spPr bwMode="auto">
                <a:xfrm>
                  <a:off x="2664" y="2671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15" name="Line 28"/>
                <p:cNvSpPr>
                  <a:spLocks noChangeShapeType="1"/>
                </p:cNvSpPr>
                <p:nvPr/>
              </p:nvSpPr>
              <p:spPr bwMode="auto">
                <a:xfrm>
                  <a:off x="2710" y="2344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80968" name="Group 29"/>
              <p:cNvGrpSpPr>
                <a:grpSpLocks/>
              </p:cNvGrpSpPr>
              <p:nvPr/>
            </p:nvGrpSpPr>
            <p:grpSpPr bwMode="auto">
              <a:xfrm>
                <a:off x="2755" y="2188"/>
                <a:ext cx="634" cy="1133"/>
                <a:chOff x="2755" y="2188"/>
                <a:chExt cx="634" cy="1133"/>
              </a:xfrm>
            </p:grpSpPr>
            <p:sp>
              <p:nvSpPr>
                <p:cNvPr id="81000" name="Freeform 30"/>
                <p:cNvSpPr>
                  <a:spLocks noChangeArrowheads="1"/>
                </p:cNvSpPr>
                <p:nvPr/>
              </p:nvSpPr>
              <p:spPr bwMode="auto">
                <a:xfrm>
                  <a:off x="2755" y="2188"/>
                  <a:ext cx="634" cy="860"/>
                </a:xfrm>
                <a:custGeom>
                  <a:avLst/>
                  <a:gdLst>
                    <a:gd name="T0" fmla="*/ 0 w 635"/>
                    <a:gd name="T1" fmla="*/ 0 h 235"/>
                    <a:gd name="T2" fmla="*/ 91 w 635"/>
                    <a:gd name="T3" fmla="*/ 326804 h 235"/>
                    <a:gd name="T4" fmla="*/ 273 w 635"/>
                    <a:gd name="T5" fmla="*/ 545434 h 235"/>
                    <a:gd name="T6" fmla="*/ 539 w 635"/>
                    <a:gd name="T7" fmla="*/ 434574 h 235"/>
                    <a:gd name="T8" fmla="*/ 629 w 635"/>
                    <a:gd name="T9" fmla="*/ 0 h 2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5"/>
                    <a:gd name="T16" fmla="*/ 0 h 235"/>
                    <a:gd name="T17" fmla="*/ 635 w 635"/>
                    <a:gd name="T18" fmla="*/ 235 h 2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5" h="235">
                      <a:moveTo>
                        <a:pt x="0" y="0"/>
                      </a:moveTo>
                      <a:cubicBezTo>
                        <a:pt x="23" y="49"/>
                        <a:pt x="46" y="98"/>
                        <a:pt x="91" y="136"/>
                      </a:cubicBezTo>
                      <a:cubicBezTo>
                        <a:pt x="136" y="174"/>
                        <a:pt x="197" y="219"/>
                        <a:pt x="273" y="227"/>
                      </a:cubicBezTo>
                      <a:cubicBezTo>
                        <a:pt x="349" y="235"/>
                        <a:pt x="485" y="219"/>
                        <a:pt x="545" y="181"/>
                      </a:cubicBezTo>
                      <a:cubicBezTo>
                        <a:pt x="605" y="143"/>
                        <a:pt x="620" y="71"/>
                        <a:pt x="635" y="0"/>
                      </a:cubicBezTo>
                    </a:path>
                  </a:pathLst>
                </a:custGeom>
                <a:noFill/>
                <a:ln w="9360" cap="sq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01" name="Line 31"/>
                <p:cNvSpPr>
                  <a:spLocks noChangeShapeType="1"/>
                </p:cNvSpPr>
                <p:nvPr/>
              </p:nvSpPr>
              <p:spPr bwMode="auto">
                <a:xfrm>
                  <a:off x="2772" y="2320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02" name="Line 32"/>
                <p:cNvSpPr>
                  <a:spLocks noChangeShapeType="1"/>
                </p:cNvSpPr>
                <p:nvPr/>
              </p:nvSpPr>
              <p:spPr bwMode="auto">
                <a:xfrm>
                  <a:off x="2835" y="2627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03" name="Line 33"/>
                <p:cNvSpPr>
                  <a:spLocks noChangeShapeType="1"/>
                </p:cNvSpPr>
                <p:nvPr/>
              </p:nvSpPr>
              <p:spPr bwMode="auto">
                <a:xfrm>
                  <a:off x="2936" y="2907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04" name="Line 34"/>
                <p:cNvSpPr>
                  <a:spLocks noChangeShapeType="1"/>
                </p:cNvSpPr>
                <p:nvPr/>
              </p:nvSpPr>
              <p:spPr bwMode="auto">
                <a:xfrm>
                  <a:off x="3089" y="3015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05" name="Line 35"/>
                <p:cNvSpPr>
                  <a:spLocks noChangeShapeType="1"/>
                </p:cNvSpPr>
                <p:nvPr/>
              </p:nvSpPr>
              <p:spPr bwMode="auto">
                <a:xfrm>
                  <a:off x="3267" y="2925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06" name="Line 36"/>
                <p:cNvSpPr>
                  <a:spLocks noChangeShapeType="1"/>
                </p:cNvSpPr>
                <p:nvPr/>
              </p:nvSpPr>
              <p:spPr bwMode="auto">
                <a:xfrm>
                  <a:off x="3344" y="2671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007" name="Line 37"/>
                <p:cNvSpPr>
                  <a:spLocks noChangeShapeType="1"/>
                </p:cNvSpPr>
                <p:nvPr/>
              </p:nvSpPr>
              <p:spPr bwMode="auto">
                <a:xfrm>
                  <a:off x="3390" y="2344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80969" name="Group 38"/>
              <p:cNvGrpSpPr>
                <a:grpSpLocks/>
              </p:cNvGrpSpPr>
              <p:nvPr/>
            </p:nvGrpSpPr>
            <p:grpSpPr bwMode="auto">
              <a:xfrm>
                <a:off x="3435" y="2188"/>
                <a:ext cx="634" cy="1133"/>
                <a:chOff x="3435" y="2188"/>
                <a:chExt cx="634" cy="1133"/>
              </a:xfrm>
            </p:grpSpPr>
            <p:sp>
              <p:nvSpPr>
                <p:cNvPr id="80992" name="Freeform 39"/>
                <p:cNvSpPr>
                  <a:spLocks noChangeArrowheads="1"/>
                </p:cNvSpPr>
                <p:nvPr/>
              </p:nvSpPr>
              <p:spPr bwMode="auto">
                <a:xfrm>
                  <a:off x="3435" y="2188"/>
                  <a:ext cx="634" cy="860"/>
                </a:xfrm>
                <a:custGeom>
                  <a:avLst/>
                  <a:gdLst>
                    <a:gd name="T0" fmla="*/ 0 w 635"/>
                    <a:gd name="T1" fmla="*/ 0 h 235"/>
                    <a:gd name="T2" fmla="*/ 91 w 635"/>
                    <a:gd name="T3" fmla="*/ 326804 h 235"/>
                    <a:gd name="T4" fmla="*/ 273 w 635"/>
                    <a:gd name="T5" fmla="*/ 545434 h 235"/>
                    <a:gd name="T6" fmla="*/ 539 w 635"/>
                    <a:gd name="T7" fmla="*/ 434574 h 235"/>
                    <a:gd name="T8" fmla="*/ 629 w 635"/>
                    <a:gd name="T9" fmla="*/ 0 h 2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5"/>
                    <a:gd name="T16" fmla="*/ 0 h 235"/>
                    <a:gd name="T17" fmla="*/ 635 w 635"/>
                    <a:gd name="T18" fmla="*/ 235 h 2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5" h="235">
                      <a:moveTo>
                        <a:pt x="0" y="0"/>
                      </a:moveTo>
                      <a:cubicBezTo>
                        <a:pt x="23" y="49"/>
                        <a:pt x="46" y="98"/>
                        <a:pt x="91" y="136"/>
                      </a:cubicBezTo>
                      <a:cubicBezTo>
                        <a:pt x="136" y="174"/>
                        <a:pt x="197" y="219"/>
                        <a:pt x="273" y="227"/>
                      </a:cubicBezTo>
                      <a:cubicBezTo>
                        <a:pt x="349" y="235"/>
                        <a:pt x="485" y="219"/>
                        <a:pt x="545" y="181"/>
                      </a:cubicBezTo>
                      <a:cubicBezTo>
                        <a:pt x="605" y="143"/>
                        <a:pt x="620" y="71"/>
                        <a:pt x="635" y="0"/>
                      </a:cubicBezTo>
                    </a:path>
                  </a:pathLst>
                </a:custGeom>
                <a:noFill/>
                <a:ln w="9360" cap="sq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93" name="Line 40"/>
                <p:cNvSpPr>
                  <a:spLocks noChangeShapeType="1"/>
                </p:cNvSpPr>
                <p:nvPr/>
              </p:nvSpPr>
              <p:spPr bwMode="auto">
                <a:xfrm>
                  <a:off x="3452" y="2320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94" name="Line 41"/>
                <p:cNvSpPr>
                  <a:spLocks noChangeShapeType="1"/>
                </p:cNvSpPr>
                <p:nvPr/>
              </p:nvSpPr>
              <p:spPr bwMode="auto">
                <a:xfrm>
                  <a:off x="3515" y="2627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95" name="Line 42"/>
                <p:cNvSpPr>
                  <a:spLocks noChangeShapeType="1"/>
                </p:cNvSpPr>
                <p:nvPr/>
              </p:nvSpPr>
              <p:spPr bwMode="auto">
                <a:xfrm>
                  <a:off x="3616" y="2907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96" name="Line 43"/>
                <p:cNvSpPr>
                  <a:spLocks noChangeShapeType="1"/>
                </p:cNvSpPr>
                <p:nvPr/>
              </p:nvSpPr>
              <p:spPr bwMode="auto">
                <a:xfrm>
                  <a:off x="3769" y="3015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97" name="Line 44"/>
                <p:cNvSpPr>
                  <a:spLocks noChangeShapeType="1"/>
                </p:cNvSpPr>
                <p:nvPr/>
              </p:nvSpPr>
              <p:spPr bwMode="auto">
                <a:xfrm>
                  <a:off x="3947" y="2925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98" name="Line 45"/>
                <p:cNvSpPr>
                  <a:spLocks noChangeShapeType="1"/>
                </p:cNvSpPr>
                <p:nvPr/>
              </p:nvSpPr>
              <p:spPr bwMode="auto">
                <a:xfrm>
                  <a:off x="4024" y="2671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99" name="Line 46"/>
                <p:cNvSpPr>
                  <a:spLocks noChangeShapeType="1"/>
                </p:cNvSpPr>
                <p:nvPr/>
              </p:nvSpPr>
              <p:spPr bwMode="auto">
                <a:xfrm>
                  <a:off x="4070" y="2344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80970" name="Group 47"/>
              <p:cNvGrpSpPr>
                <a:grpSpLocks/>
              </p:cNvGrpSpPr>
              <p:nvPr/>
            </p:nvGrpSpPr>
            <p:grpSpPr bwMode="auto">
              <a:xfrm>
                <a:off x="4116" y="2188"/>
                <a:ext cx="634" cy="1133"/>
                <a:chOff x="4116" y="2188"/>
                <a:chExt cx="634" cy="1133"/>
              </a:xfrm>
            </p:grpSpPr>
            <p:sp>
              <p:nvSpPr>
                <p:cNvPr id="80984" name="Freeform 48"/>
                <p:cNvSpPr>
                  <a:spLocks noChangeArrowheads="1"/>
                </p:cNvSpPr>
                <p:nvPr/>
              </p:nvSpPr>
              <p:spPr bwMode="auto">
                <a:xfrm>
                  <a:off x="4116" y="2188"/>
                  <a:ext cx="634" cy="860"/>
                </a:xfrm>
                <a:custGeom>
                  <a:avLst/>
                  <a:gdLst>
                    <a:gd name="T0" fmla="*/ 0 w 635"/>
                    <a:gd name="T1" fmla="*/ 0 h 235"/>
                    <a:gd name="T2" fmla="*/ 91 w 635"/>
                    <a:gd name="T3" fmla="*/ 326804 h 235"/>
                    <a:gd name="T4" fmla="*/ 273 w 635"/>
                    <a:gd name="T5" fmla="*/ 545434 h 235"/>
                    <a:gd name="T6" fmla="*/ 539 w 635"/>
                    <a:gd name="T7" fmla="*/ 434574 h 235"/>
                    <a:gd name="T8" fmla="*/ 629 w 635"/>
                    <a:gd name="T9" fmla="*/ 0 h 2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5"/>
                    <a:gd name="T16" fmla="*/ 0 h 235"/>
                    <a:gd name="T17" fmla="*/ 635 w 635"/>
                    <a:gd name="T18" fmla="*/ 235 h 2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5" h="235">
                      <a:moveTo>
                        <a:pt x="0" y="0"/>
                      </a:moveTo>
                      <a:cubicBezTo>
                        <a:pt x="23" y="49"/>
                        <a:pt x="46" y="98"/>
                        <a:pt x="91" y="136"/>
                      </a:cubicBezTo>
                      <a:cubicBezTo>
                        <a:pt x="136" y="174"/>
                        <a:pt x="197" y="219"/>
                        <a:pt x="273" y="227"/>
                      </a:cubicBezTo>
                      <a:cubicBezTo>
                        <a:pt x="349" y="235"/>
                        <a:pt x="485" y="219"/>
                        <a:pt x="545" y="181"/>
                      </a:cubicBezTo>
                      <a:cubicBezTo>
                        <a:pt x="605" y="143"/>
                        <a:pt x="620" y="71"/>
                        <a:pt x="635" y="0"/>
                      </a:cubicBezTo>
                    </a:path>
                  </a:pathLst>
                </a:custGeom>
                <a:noFill/>
                <a:ln w="9360" cap="sq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85" name="Line 49"/>
                <p:cNvSpPr>
                  <a:spLocks noChangeShapeType="1"/>
                </p:cNvSpPr>
                <p:nvPr/>
              </p:nvSpPr>
              <p:spPr bwMode="auto">
                <a:xfrm>
                  <a:off x="4133" y="2320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86" name="Line 50"/>
                <p:cNvSpPr>
                  <a:spLocks noChangeShapeType="1"/>
                </p:cNvSpPr>
                <p:nvPr/>
              </p:nvSpPr>
              <p:spPr bwMode="auto">
                <a:xfrm>
                  <a:off x="4196" y="2627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87" name="Line 51"/>
                <p:cNvSpPr>
                  <a:spLocks noChangeShapeType="1"/>
                </p:cNvSpPr>
                <p:nvPr/>
              </p:nvSpPr>
              <p:spPr bwMode="auto">
                <a:xfrm>
                  <a:off x="4297" y="2907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88" name="Line 52"/>
                <p:cNvSpPr>
                  <a:spLocks noChangeShapeType="1"/>
                </p:cNvSpPr>
                <p:nvPr/>
              </p:nvSpPr>
              <p:spPr bwMode="auto">
                <a:xfrm>
                  <a:off x="4450" y="3015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89" name="Line 53"/>
                <p:cNvSpPr>
                  <a:spLocks noChangeShapeType="1"/>
                </p:cNvSpPr>
                <p:nvPr/>
              </p:nvSpPr>
              <p:spPr bwMode="auto">
                <a:xfrm>
                  <a:off x="4628" y="2925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90" name="Line 54"/>
                <p:cNvSpPr>
                  <a:spLocks noChangeShapeType="1"/>
                </p:cNvSpPr>
                <p:nvPr/>
              </p:nvSpPr>
              <p:spPr bwMode="auto">
                <a:xfrm>
                  <a:off x="4705" y="2671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91" name="Line 55"/>
                <p:cNvSpPr>
                  <a:spLocks noChangeShapeType="1"/>
                </p:cNvSpPr>
                <p:nvPr/>
              </p:nvSpPr>
              <p:spPr bwMode="auto">
                <a:xfrm>
                  <a:off x="4751" y="2344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80971" name="Group 56"/>
              <p:cNvGrpSpPr>
                <a:grpSpLocks/>
              </p:cNvGrpSpPr>
              <p:nvPr/>
            </p:nvGrpSpPr>
            <p:grpSpPr bwMode="auto">
              <a:xfrm>
                <a:off x="4796" y="2188"/>
                <a:ext cx="634" cy="1133"/>
                <a:chOff x="4796" y="2188"/>
                <a:chExt cx="634" cy="1133"/>
              </a:xfrm>
            </p:grpSpPr>
            <p:sp>
              <p:nvSpPr>
                <p:cNvPr id="80976" name="Freeform 57"/>
                <p:cNvSpPr>
                  <a:spLocks noChangeArrowheads="1"/>
                </p:cNvSpPr>
                <p:nvPr/>
              </p:nvSpPr>
              <p:spPr bwMode="auto">
                <a:xfrm>
                  <a:off x="4796" y="2188"/>
                  <a:ext cx="634" cy="860"/>
                </a:xfrm>
                <a:custGeom>
                  <a:avLst/>
                  <a:gdLst>
                    <a:gd name="T0" fmla="*/ 0 w 635"/>
                    <a:gd name="T1" fmla="*/ 0 h 235"/>
                    <a:gd name="T2" fmla="*/ 91 w 635"/>
                    <a:gd name="T3" fmla="*/ 326804 h 235"/>
                    <a:gd name="T4" fmla="*/ 273 w 635"/>
                    <a:gd name="T5" fmla="*/ 545434 h 235"/>
                    <a:gd name="T6" fmla="*/ 539 w 635"/>
                    <a:gd name="T7" fmla="*/ 434574 h 235"/>
                    <a:gd name="T8" fmla="*/ 629 w 635"/>
                    <a:gd name="T9" fmla="*/ 0 h 2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35"/>
                    <a:gd name="T16" fmla="*/ 0 h 235"/>
                    <a:gd name="T17" fmla="*/ 635 w 635"/>
                    <a:gd name="T18" fmla="*/ 235 h 2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35" h="235">
                      <a:moveTo>
                        <a:pt x="0" y="0"/>
                      </a:moveTo>
                      <a:cubicBezTo>
                        <a:pt x="23" y="49"/>
                        <a:pt x="46" y="98"/>
                        <a:pt x="91" y="136"/>
                      </a:cubicBezTo>
                      <a:cubicBezTo>
                        <a:pt x="136" y="174"/>
                        <a:pt x="197" y="219"/>
                        <a:pt x="273" y="227"/>
                      </a:cubicBezTo>
                      <a:cubicBezTo>
                        <a:pt x="349" y="235"/>
                        <a:pt x="485" y="219"/>
                        <a:pt x="545" y="181"/>
                      </a:cubicBezTo>
                      <a:cubicBezTo>
                        <a:pt x="605" y="143"/>
                        <a:pt x="620" y="71"/>
                        <a:pt x="635" y="0"/>
                      </a:cubicBezTo>
                    </a:path>
                  </a:pathLst>
                </a:custGeom>
                <a:noFill/>
                <a:ln w="9360" cap="sq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77" name="Line 58"/>
                <p:cNvSpPr>
                  <a:spLocks noChangeShapeType="1"/>
                </p:cNvSpPr>
                <p:nvPr/>
              </p:nvSpPr>
              <p:spPr bwMode="auto">
                <a:xfrm>
                  <a:off x="4813" y="2320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78" name="Line 59"/>
                <p:cNvSpPr>
                  <a:spLocks noChangeShapeType="1"/>
                </p:cNvSpPr>
                <p:nvPr/>
              </p:nvSpPr>
              <p:spPr bwMode="auto">
                <a:xfrm>
                  <a:off x="4876" y="2627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79" name="Line 60"/>
                <p:cNvSpPr>
                  <a:spLocks noChangeShapeType="1"/>
                </p:cNvSpPr>
                <p:nvPr/>
              </p:nvSpPr>
              <p:spPr bwMode="auto">
                <a:xfrm>
                  <a:off x="4977" y="2907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80" name="Line 61"/>
                <p:cNvSpPr>
                  <a:spLocks noChangeShapeType="1"/>
                </p:cNvSpPr>
                <p:nvPr/>
              </p:nvSpPr>
              <p:spPr bwMode="auto">
                <a:xfrm>
                  <a:off x="5130" y="3015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81" name="Line 62"/>
                <p:cNvSpPr>
                  <a:spLocks noChangeShapeType="1"/>
                </p:cNvSpPr>
                <p:nvPr/>
              </p:nvSpPr>
              <p:spPr bwMode="auto">
                <a:xfrm>
                  <a:off x="5308" y="2925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82" name="Line 63"/>
                <p:cNvSpPr>
                  <a:spLocks noChangeShapeType="1"/>
                </p:cNvSpPr>
                <p:nvPr/>
              </p:nvSpPr>
              <p:spPr bwMode="auto">
                <a:xfrm>
                  <a:off x="5385" y="2671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983" name="Line 64"/>
                <p:cNvSpPr>
                  <a:spLocks noChangeShapeType="1"/>
                </p:cNvSpPr>
                <p:nvPr/>
              </p:nvSpPr>
              <p:spPr bwMode="auto">
                <a:xfrm>
                  <a:off x="5431" y="2344"/>
                  <a:ext cx="0" cy="307"/>
                </a:xfrm>
                <a:prstGeom prst="line">
                  <a:avLst/>
                </a:prstGeom>
                <a:noFill/>
                <a:ln w="9360" cap="sq">
                  <a:solidFill>
                    <a:srgbClr val="000066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80972" name="Oval 65"/>
              <p:cNvSpPr>
                <a:spLocks noChangeArrowheads="1"/>
              </p:cNvSpPr>
              <p:nvPr/>
            </p:nvSpPr>
            <p:spPr bwMode="auto">
              <a:xfrm>
                <a:off x="2710" y="2126"/>
                <a:ext cx="44" cy="61"/>
              </a:xfrm>
              <a:prstGeom prst="ellipse">
                <a:avLst/>
              </a:prstGeom>
              <a:solidFill>
                <a:srgbClr val="FFFFFF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73" name="Oval 66"/>
              <p:cNvSpPr>
                <a:spLocks noChangeArrowheads="1"/>
              </p:cNvSpPr>
              <p:nvPr/>
            </p:nvSpPr>
            <p:spPr bwMode="auto">
              <a:xfrm>
                <a:off x="3390" y="2126"/>
                <a:ext cx="44" cy="61"/>
              </a:xfrm>
              <a:prstGeom prst="ellipse">
                <a:avLst/>
              </a:prstGeom>
              <a:solidFill>
                <a:srgbClr val="FFFFFF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74" name="Oval 67"/>
              <p:cNvSpPr>
                <a:spLocks noChangeArrowheads="1"/>
              </p:cNvSpPr>
              <p:nvPr/>
            </p:nvSpPr>
            <p:spPr bwMode="auto">
              <a:xfrm>
                <a:off x="4071" y="2126"/>
                <a:ext cx="44" cy="61"/>
              </a:xfrm>
              <a:prstGeom prst="ellipse">
                <a:avLst/>
              </a:prstGeom>
              <a:solidFill>
                <a:srgbClr val="FFFFFF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75" name="Oval 68"/>
              <p:cNvSpPr>
                <a:spLocks noChangeArrowheads="1"/>
              </p:cNvSpPr>
              <p:nvPr/>
            </p:nvSpPr>
            <p:spPr bwMode="auto">
              <a:xfrm>
                <a:off x="4751" y="2117"/>
                <a:ext cx="43" cy="70"/>
              </a:xfrm>
              <a:prstGeom prst="ellipse">
                <a:avLst/>
              </a:prstGeom>
              <a:solidFill>
                <a:srgbClr val="FFFFFF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16" name="Group 69"/>
            <p:cNvGrpSpPr>
              <a:grpSpLocks/>
            </p:cNvGrpSpPr>
            <p:nvPr/>
          </p:nvGrpSpPr>
          <p:grpSpPr bwMode="auto">
            <a:xfrm>
              <a:off x="4398963" y="6416675"/>
              <a:ext cx="560387" cy="169863"/>
              <a:chOff x="2771" y="4042"/>
              <a:chExt cx="353" cy="107"/>
            </a:xfrm>
          </p:grpSpPr>
          <p:sp>
            <p:nvSpPr>
              <p:cNvPr id="80965" name="Freeform 70"/>
              <p:cNvSpPr>
                <a:spLocks noChangeArrowheads="1"/>
              </p:cNvSpPr>
              <p:nvPr/>
            </p:nvSpPr>
            <p:spPr bwMode="auto">
              <a:xfrm>
                <a:off x="2771" y="4042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66" name="Oval 71"/>
              <p:cNvSpPr>
                <a:spLocks noChangeArrowheads="1"/>
              </p:cNvSpPr>
              <p:nvPr/>
            </p:nvSpPr>
            <p:spPr bwMode="auto">
              <a:xfrm>
                <a:off x="3063" y="4070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17" name="Group 72"/>
            <p:cNvGrpSpPr>
              <a:grpSpLocks/>
            </p:cNvGrpSpPr>
            <p:nvPr/>
          </p:nvGrpSpPr>
          <p:grpSpPr bwMode="auto">
            <a:xfrm>
              <a:off x="6970713" y="6416675"/>
              <a:ext cx="560387" cy="169863"/>
              <a:chOff x="4391" y="4042"/>
              <a:chExt cx="353" cy="107"/>
            </a:xfrm>
          </p:grpSpPr>
          <p:sp>
            <p:nvSpPr>
              <p:cNvPr id="80963" name="Freeform 73"/>
              <p:cNvSpPr>
                <a:spLocks noChangeArrowheads="1"/>
              </p:cNvSpPr>
              <p:nvPr/>
            </p:nvSpPr>
            <p:spPr bwMode="auto">
              <a:xfrm>
                <a:off x="4391" y="4042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64" name="Oval 74"/>
              <p:cNvSpPr>
                <a:spLocks noChangeArrowheads="1"/>
              </p:cNvSpPr>
              <p:nvPr/>
            </p:nvSpPr>
            <p:spPr bwMode="auto">
              <a:xfrm>
                <a:off x="4683" y="4070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18" name="Group 75"/>
            <p:cNvGrpSpPr>
              <a:grpSpLocks/>
            </p:cNvGrpSpPr>
            <p:nvPr/>
          </p:nvGrpSpPr>
          <p:grpSpPr bwMode="auto">
            <a:xfrm>
              <a:off x="5827713" y="5773738"/>
              <a:ext cx="560387" cy="169862"/>
              <a:chOff x="3671" y="3637"/>
              <a:chExt cx="353" cy="107"/>
            </a:xfrm>
          </p:grpSpPr>
          <p:sp>
            <p:nvSpPr>
              <p:cNvPr id="80961" name="Freeform 76"/>
              <p:cNvSpPr>
                <a:spLocks noChangeArrowheads="1"/>
              </p:cNvSpPr>
              <p:nvPr/>
            </p:nvSpPr>
            <p:spPr bwMode="auto">
              <a:xfrm>
                <a:off x="3671" y="3637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62" name="Oval 77"/>
              <p:cNvSpPr>
                <a:spLocks noChangeArrowheads="1"/>
              </p:cNvSpPr>
              <p:nvPr/>
            </p:nvSpPr>
            <p:spPr bwMode="auto">
              <a:xfrm>
                <a:off x="3963" y="3665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19" name="Group 78"/>
            <p:cNvGrpSpPr>
              <a:grpSpLocks/>
            </p:cNvGrpSpPr>
            <p:nvPr/>
          </p:nvGrpSpPr>
          <p:grpSpPr bwMode="auto">
            <a:xfrm>
              <a:off x="8104188" y="5773738"/>
              <a:ext cx="560387" cy="169862"/>
              <a:chOff x="5105" y="3637"/>
              <a:chExt cx="353" cy="107"/>
            </a:xfrm>
          </p:grpSpPr>
          <p:sp>
            <p:nvSpPr>
              <p:cNvPr id="80959" name="Freeform 79"/>
              <p:cNvSpPr>
                <a:spLocks noChangeArrowheads="1"/>
              </p:cNvSpPr>
              <p:nvPr/>
            </p:nvSpPr>
            <p:spPr bwMode="auto">
              <a:xfrm>
                <a:off x="5105" y="3637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60" name="Oval 80"/>
              <p:cNvSpPr>
                <a:spLocks noChangeArrowheads="1"/>
              </p:cNvSpPr>
              <p:nvPr/>
            </p:nvSpPr>
            <p:spPr bwMode="auto">
              <a:xfrm>
                <a:off x="5397" y="3665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20" name="Group 81"/>
            <p:cNvGrpSpPr>
              <a:grpSpLocks/>
            </p:cNvGrpSpPr>
            <p:nvPr/>
          </p:nvGrpSpPr>
          <p:grpSpPr bwMode="auto">
            <a:xfrm>
              <a:off x="1755775" y="6416675"/>
              <a:ext cx="560388" cy="169863"/>
              <a:chOff x="1106" y="4042"/>
              <a:chExt cx="353" cy="107"/>
            </a:xfrm>
          </p:grpSpPr>
          <p:sp>
            <p:nvSpPr>
              <p:cNvPr id="80957" name="Freeform 82"/>
              <p:cNvSpPr>
                <a:spLocks noChangeArrowheads="1"/>
              </p:cNvSpPr>
              <p:nvPr/>
            </p:nvSpPr>
            <p:spPr bwMode="auto">
              <a:xfrm>
                <a:off x="1106" y="4042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58" name="Oval 83"/>
              <p:cNvSpPr>
                <a:spLocks noChangeArrowheads="1"/>
              </p:cNvSpPr>
              <p:nvPr/>
            </p:nvSpPr>
            <p:spPr bwMode="auto">
              <a:xfrm>
                <a:off x="1398" y="4070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21" name="Group 84"/>
            <p:cNvGrpSpPr>
              <a:grpSpLocks/>
            </p:cNvGrpSpPr>
            <p:nvPr/>
          </p:nvGrpSpPr>
          <p:grpSpPr bwMode="auto">
            <a:xfrm>
              <a:off x="3113088" y="5773738"/>
              <a:ext cx="560387" cy="169862"/>
              <a:chOff x="1961" y="3637"/>
              <a:chExt cx="353" cy="107"/>
            </a:xfrm>
          </p:grpSpPr>
          <p:sp>
            <p:nvSpPr>
              <p:cNvPr id="80955" name="Freeform 85"/>
              <p:cNvSpPr>
                <a:spLocks noChangeArrowheads="1"/>
              </p:cNvSpPr>
              <p:nvPr/>
            </p:nvSpPr>
            <p:spPr bwMode="auto">
              <a:xfrm>
                <a:off x="1961" y="3637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56" name="Oval 86"/>
              <p:cNvSpPr>
                <a:spLocks noChangeArrowheads="1"/>
              </p:cNvSpPr>
              <p:nvPr/>
            </p:nvSpPr>
            <p:spPr bwMode="auto">
              <a:xfrm>
                <a:off x="2253" y="3665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pic>
          <p:nvPicPr>
            <p:cNvPr id="80922" name="Picture 8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7213" y="5053013"/>
              <a:ext cx="547687" cy="177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grpSp>
          <p:nvGrpSpPr>
            <p:cNvPr id="80923" name="Group 88"/>
            <p:cNvGrpSpPr>
              <a:grpSpLocks/>
            </p:cNvGrpSpPr>
            <p:nvPr/>
          </p:nvGrpSpPr>
          <p:grpSpPr bwMode="auto">
            <a:xfrm>
              <a:off x="1755775" y="5059363"/>
              <a:ext cx="557213" cy="169862"/>
              <a:chOff x="1106" y="3187"/>
              <a:chExt cx="351" cy="107"/>
            </a:xfrm>
          </p:grpSpPr>
          <p:sp>
            <p:nvSpPr>
              <p:cNvPr id="80953" name="Freeform 89"/>
              <p:cNvSpPr>
                <a:spLocks noChangeArrowheads="1"/>
              </p:cNvSpPr>
              <p:nvPr/>
            </p:nvSpPr>
            <p:spPr bwMode="auto">
              <a:xfrm>
                <a:off x="1106" y="3187"/>
                <a:ext cx="351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5 w 640"/>
                  <a:gd name="T5" fmla="*/ 0 h 216"/>
                  <a:gd name="T6" fmla="*/ 12 w 640"/>
                  <a:gd name="T7" fmla="*/ 0 h 216"/>
                  <a:gd name="T8" fmla="*/ 17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54" name="Oval 90"/>
              <p:cNvSpPr>
                <a:spLocks noChangeArrowheads="1"/>
              </p:cNvSpPr>
              <p:nvPr/>
            </p:nvSpPr>
            <p:spPr bwMode="auto">
              <a:xfrm>
                <a:off x="1396" y="3215"/>
                <a:ext cx="25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24" name="Group 91"/>
            <p:cNvGrpSpPr>
              <a:grpSpLocks/>
            </p:cNvGrpSpPr>
            <p:nvPr/>
          </p:nvGrpSpPr>
          <p:grpSpPr bwMode="auto">
            <a:xfrm>
              <a:off x="603250" y="6143625"/>
              <a:ext cx="560388" cy="169863"/>
              <a:chOff x="380" y="3870"/>
              <a:chExt cx="353" cy="107"/>
            </a:xfrm>
          </p:grpSpPr>
          <p:sp>
            <p:nvSpPr>
              <p:cNvPr id="80951" name="Freeform 92"/>
              <p:cNvSpPr>
                <a:spLocks noChangeArrowheads="1"/>
              </p:cNvSpPr>
              <p:nvPr/>
            </p:nvSpPr>
            <p:spPr bwMode="auto">
              <a:xfrm>
                <a:off x="380" y="3870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52" name="Oval 93"/>
              <p:cNvSpPr>
                <a:spLocks noChangeArrowheads="1"/>
              </p:cNvSpPr>
              <p:nvPr/>
            </p:nvSpPr>
            <p:spPr bwMode="auto">
              <a:xfrm>
                <a:off x="672" y="3898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pic>
          <p:nvPicPr>
            <p:cNvPr id="80925" name="Picture 9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4688" y="5205413"/>
              <a:ext cx="542925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grpSp>
          <p:nvGrpSpPr>
            <p:cNvPr id="80926" name="Group 95"/>
            <p:cNvGrpSpPr>
              <a:grpSpLocks/>
            </p:cNvGrpSpPr>
            <p:nvPr/>
          </p:nvGrpSpPr>
          <p:grpSpPr bwMode="auto">
            <a:xfrm>
              <a:off x="5746750" y="6500813"/>
              <a:ext cx="560388" cy="169862"/>
              <a:chOff x="3620" y="4095"/>
              <a:chExt cx="353" cy="107"/>
            </a:xfrm>
          </p:grpSpPr>
          <p:sp>
            <p:nvSpPr>
              <p:cNvPr id="80949" name="Freeform 96"/>
              <p:cNvSpPr>
                <a:spLocks noChangeArrowheads="1"/>
              </p:cNvSpPr>
              <p:nvPr/>
            </p:nvSpPr>
            <p:spPr bwMode="auto">
              <a:xfrm>
                <a:off x="3620" y="4095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50" name="Oval 97"/>
              <p:cNvSpPr>
                <a:spLocks noChangeArrowheads="1"/>
              </p:cNvSpPr>
              <p:nvPr/>
            </p:nvSpPr>
            <p:spPr bwMode="auto">
              <a:xfrm>
                <a:off x="3912" y="4123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27" name="Group 98"/>
            <p:cNvGrpSpPr>
              <a:grpSpLocks/>
            </p:cNvGrpSpPr>
            <p:nvPr/>
          </p:nvGrpSpPr>
          <p:grpSpPr bwMode="auto">
            <a:xfrm>
              <a:off x="8104188" y="6500813"/>
              <a:ext cx="560387" cy="169862"/>
              <a:chOff x="5105" y="4095"/>
              <a:chExt cx="353" cy="107"/>
            </a:xfrm>
          </p:grpSpPr>
          <p:sp>
            <p:nvSpPr>
              <p:cNvPr id="80947" name="Freeform 99"/>
              <p:cNvSpPr>
                <a:spLocks noChangeArrowheads="1"/>
              </p:cNvSpPr>
              <p:nvPr/>
            </p:nvSpPr>
            <p:spPr bwMode="auto">
              <a:xfrm>
                <a:off x="5105" y="4095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48" name="Oval 100"/>
              <p:cNvSpPr>
                <a:spLocks noChangeArrowheads="1"/>
              </p:cNvSpPr>
              <p:nvPr/>
            </p:nvSpPr>
            <p:spPr bwMode="auto">
              <a:xfrm>
                <a:off x="5397" y="4123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28" name="Group 101"/>
            <p:cNvGrpSpPr>
              <a:grpSpLocks/>
            </p:cNvGrpSpPr>
            <p:nvPr/>
          </p:nvGrpSpPr>
          <p:grpSpPr bwMode="auto">
            <a:xfrm>
              <a:off x="7175500" y="5857875"/>
              <a:ext cx="560388" cy="169863"/>
              <a:chOff x="4520" y="3690"/>
              <a:chExt cx="353" cy="107"/>
            </a:xfrm>
          </p:grpSpPr>
          <p:sp>
            <p:nvSpPr>
              <p:cNvPr id="80945" name="Freeform 102"/>
              <p:cNvSpPr>
                <a:spLocks noChangeArrowheads="1"/>
              </p:cNvSpPr>
              <p:nvPr/>
            </p:nvSpPr>
            <p:spPr bwMode="auto">
              <a:xfrm>
                <a:off x="4520" y="3690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46" name="Oval 103"/>
              <p:cNvSpPr>
                <a:spLocks noChangeArrowheads="1"/>
              </p:cNvSpPr>
              <p:nvPr/>
            </p:nvSpPr>
            <p:spPr bwMode="auto">
              <a:xfrm>
                <a:off x="4812" y="3718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29" name="Group 104"/>
            <p:cNvGrpSpPr>
              <a:grpSpLocks/>
            </p:cNvGrpSpPr>
            <p:nvPr/>
          </p:nvGrpSpPr>
          <p:grpSpPr bwMode="auto">
            <a:xfrm>
              <a:off x="603250" y="5429250"/>
              <a:ext cx="560388" cy="169863"/>
              <a:chOff x="380" y="3420"/>
              <a:chExt cx="353" cy="107"/>
            </a:xfrm>
          </p:grpSpPr>
          <p:sp>
            <p:nvSpPr>
              <p:cNvPr id="80943" name="Freeform 105"/>
              <p:cNvSpPr>
                <a:spLocks noChangeArrowheads="1"/>
              </p:cNvSpPr>
              <p:nvPr/>
            </p:nvSpPr>
            <p:spPr bwMode="auto">
              <a:xfrm>
                <a:off x="380" y="3420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44" name="Oval 106"/>
              <p:cNvSpPr>
                <a:spLocks noChangeArrowheads="1"/>
              </p:cNvSpPr>
              <p:nvPr/>
            </p:nvSpPr>
            <p:spPr bwMode="auto">
              <a:xfrm>
                <a:off x="672" y="3448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30" name="Group 107"/>
            <p:cNvGrpSpPr>
              <a:grpSpLocks/>
            </p:cNvGrpSpPr>
            <p:nvPr/>
          </p:nvGrpSpPr>
          <p:grpSpPr bwMode="auto">
            <a:xfrm>
              <a:off x="3103563" y="6500813"/>
              <a:ext cx="560387" cy="169862"/>
              <a:chOff x="1955" y="4095"/>
              <a:chExt cx="353" cy="107"/>
            </a:xfrm>
          </p:grpSpPr>
          <p:sp>
            <p:nvSpPr>
              <p:cNvPr id="80941" name="Freeform 108"/>
              <p:cNvSpPr>
                <a:spLocks noChangeArrowheads="1"/>
              </p:cNvSpPr>
              <p:nvPr/>
            </p:nvSpPr>
            <p:spPr bwMode="auto">
              <a:xfrm>
                <a:off x="1955" y="4095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42" name="Oval 109"/>
              <p:cNvSpPr>
                <a:spLocks noChangeArrowheads="1"/>
              </p:cNvSpPr>
              <p:nvPr/>
            </p:nvSpPr>
            <p:spPr bwMode="auto">
              <a:xfrm>
                <a:off x="2247" y="4123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31" name="Group 110"/>
            <p:cNvGrpSpPr>
              <a:grpSpLocks/>
            </p:cNvGrpSpPr>
            <p:nvPr/>
          </p:nvGrpSpPr>
          <p:grpSpPr bwMode="auto">
            <a:xfrm>
              <a:off x="4460875" y="5857875"/>
              <a:ext cx="560388" cy="169863"/>
              <a:chOff x="2810" y="3690"/>
              <a:chExt cx="353" cy="107"/>
            </a:xfrm>
          </p:grpSpPr>
          <p:sp>
            <p:nvSpPr>
              <p:cNvPr id="80939" name="Freeform 111"/>
              <p:cNvSpPr>
                <a:spLocks noChangeArrowheads="1"/>
              </p:cNvSpPr>
              <p:nvPr/>
            </p:nvSpPr>
            <p:spPr bwMode="auto">
              <a:xfrm>
                <a:off x="2810" y="3690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40" name="Oval 112"/>
              <p:cNvSpPr>
                <a:spLocks noChangeArrowheads="1"/>
              </p:cNvSpPr>
              <p:nvPr/>
            </p:nvSpPr>
            <p:spPr bwMode="auto">
              <a:xfrm>
                <a:off x="3102" y="3718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pic>
          <p:nvPicPr>
            <p:cNvPr id="80932" name="Picture 11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7363" y="5065713"/>
              <a:ext cx="555625" cy="176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grpSp>
          <p:nvGrpSpPr>
            <p:cNvPr id="80933" name="Group 114"/>
            <p:cNvGrpSpPr>
              <a:grpSpLocks/>
            </p:cNvGrpSpPr>
            <p:nvPr/>
          </p:nvGrpSpPr>
          <p:grpSpPr bwMode="auto">
            <a:xfrm>
              <a:off x="2960688" y="5214938"/>
              <a:ext cx="557212" cy="169862"/>
              <a:chOff x="1865" y="3285"/>
              <a:chExt cx="351" cy="107"/>
            </a:xfrm>
          </p:grpSpPr>
          <p:sp>
            <p:nvSpPr>
              <p:cNvPr id="80937" name="Freeform 115"/>
              <p:cNvSpPr>
                <a:spLocks noChangeArrowheads="1"/>
              </p:cNvSpPr>
              <p:nvPr/>
            </p:nvSpPr>
            <p:spPr bwMode="auto">
              <a:xfrm>
                <a:off x="1865" y="3285"/>
                <a:ext cx="351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5 w 640"/>
                  <a:gd name="T5" fmla="*/ 0 h 216"/>
                  <a:gd name="T6" fmla="*/ 12 w 640"/>
                  <a:gd name="T7" fmla="*/ 0 h 216"/>
                  <a:gd name="T8" fmla="*/ 17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38" name="Oval 116"/>
              <p:cNvSpPr>
                <a:spLocks noChangeArrowheads="1"/>
              </p:cNvSpPr>
              <p:nvPr/>
            </p:nvSpPr>
            <p:spPr bwMode="auto">
              <a:xfrm>
                <a:off x="2155" y="3313"/>
                <a:ext cx="25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0934" name="Group 117"/>
            <p:cNvGrpSpPr>
              <a:grpSpLocks/>
            </p:cNvGrpSpPr>
            <p:nvPr/>
          </p:nvGrpSpPr>
          <p:grpSpPr bwMode="auto">
            <a:xfrm>
              <a:off x="1951038" y="5786438"/>
              <a:ext cx="560387" cy="169862"/>
              <a:chOff x="1229" y="3645"/>
              <a:chExt cx="353" cy="107"/>
            </a:xfrm>
          </p:grpSpPr>
          <p:sp>
            <p:nvSpPr>
              <p:cNvPr id="80935" name="Freeform 118"/>
              <p:cNvSpPr>
                <a:spLocks noChangeArrowheads="1"/>
              </p:cNvSpPr>
              <p:nvPr/>
            </p:nvSpPr>
            <p:spPr bwMode="auto">
              <a:xfrm>
                <a:off x="1229" y="3645"/>
                <a:ext cx="353" cy="107"/>
              </a:xfrm>
              <a:custGeom>
                <a:avLst/>
                <a:gdLst>
                  <a:gd name="T0" fmla="*/ 1 w 640"/>
                  <a:gd name="T1" fmla="*/ 0 h 216"/>
                  <a:gd name="T2" fmla="*/ 1 w 640"/>
                  <a:gd name="T3" fmla="*/ 3 h 216"/>
                  <a:gd name="T4" fmla="*/ 6 w 640"/>
                  <a:gd name="T5" fmla="*/ 0 h 216"/>
                  <a:gd name="T6" fmla="*/ 12 w 640"/>
                  <a:gd name="T7" fmla="*/ 0 h 216"/>
                  <a:gd name="T8" fmla="*/ 18 w 640"/>
                  <a:gd name="T9" fmla="*/ 1 h 216"/>
                  <a:gd name="T10" fmla="*/ 9 w 640"/>
                  <a:gd name="T11" fmla="*/ 3 h 216"/>
                  <a:gd name="T12" fmla="*/ 1 w 640"/>
                  <a:gd name="T13" fmla="*/ 0 h 2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40"/>
                  <a:gd name="T22" fmla="*/ 0 h 216"/>
                  <a:gd name="T23" fmla="*/ 640 w 640"/>
                  <a:gd name="T24" fmla="*/ 216 h 2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40" h="216">
                    <a:moveTo>
                      <a:pt x="48" y="8"/>
                    </a:moveTo>
                    <a:cubicBezTo>
                      <a:pt x="0" y="8"/>
                      <a:pt x="24" y="192"/>
                      <a:pt x="48" y="200"/>
                    </a:cubicBezTo>
                    <a:cubicBezTo>
                      <a:pt x="72" y="208"/>
                      <a:pt x="128" y="88"/>
                      <a:pt x="192" y="56"/>
                    </a:cubicBezTo>
                    <a:cubicBezTo>
                      <a:pt x="256" y="24"/>
                      <a:pt x="360" y="0"/>
                      <a:pt x="432" y="8"/>
                    </a:cubicBezTo>
                    <a:cubicBezTo>
                      <a:pt x="504" y="16"/>
                      <a:pt x="640" y="72"/>
                      <a:pt x="624" y="104"/>
                    </a:cubicBezTo>
                    <a:cubicBezTo>
                      <a:pt x="608" y="136"/>
                      <a:pt x="432" y="216"/>
                      <a:pt x="336" y="200"/>
                    </a:cubicBezTo>
                    <a:cubicBezTo>
                      <a:pt x="240" y="184"/>
                      <a:pt x="96" y="8"/>
                      <a:pt x="48" y="8"/>
                    </a:cubicBezTo>
                    <a:close/>
                  </a:path>
                </a:pathLst>
              </a:custGeom>
              <a:solidFill>
                <a:srgbClr val="FF99CC"/>
              </a:solidFill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936" name="Oval 119"/>
              <p:cNvSpPr>
                <a:spLocks noChangeArrowheads="1"/>
              </p:cNvSpPr>
              <p:nvPr/>
            </p:nvSpPr>
            <p:spPr bwMode="auto">
              <a:xfrm>
                <a:off x="1521" y="3673"/>
                <a:ext cx="26" cy="23"/>
              </a:xfrm>
              <a:prstGeom prst="ellipse">
                <a:avLst/>
              </a:prstGeom>
              <a:solidFill>
                <a:srgbClr val="FF99CC"/>
              </a:solidFill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</a:pPr>
                <a:endParaRPr lang="en-US" altLang="en-US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548424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2495550" y="46038"/>
            <a:ext cx="76723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buClrTx/>
              <a:buSzPct val="75000"/>
            </a:pPr>
            <a:r>
              <a:rPr lang="en-US" altLang="en-US" sz="3200" b="1">
                <a:solidFill>
                  <a:srgbClr val="0000FF"/>
                </a:solidFill>
              </a:rPr>
              <a:t>Ποιοι παράγοντες επηρεάζουν </a:t>
            </a:r>
            <a:r>
              <a:rPr lang="el-GR" altLang="en-US" sz="3200" b="1">
                <a:solidFill>
                  <a:srgbClr val="0000FF"/>
                </a:solidFill>
              </a:rPr>
              <a:t>το συντελεστή συλληψιμότητας</a:t>
            </a:r>
            <a:r>
              <a:rPr lang="en-US" altLang="en-US" sz="3200" b="1">
                <a:solidFill>
                  <a:srgbClr val="0000FF"/>
                </a:solidFill>
              </a:rPr>
              <a:t>; </a:t>
            </a:r>
          </a:p>
        </p:txBody>
      </p:sp>
      <p:sp>
        <p:nvSpPr>
          <p:cNvPr id="93188" name="Oval 3"/>
          <p:cNvSpPr>
            <a:spLocks noChangeArrowheads="1"/>
          </p:cNvSpPr>
          <p:nvPr/>
        </p:nvSpPr>
        <p:spPr bwMode="auto">
          <a:xfrm>
            <a:off x="5794375" y="3330576"/>
            <a:ext cx="71438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3189" name="Oval 4"/>
          <p:cNvSpPr>
            <a:spLocks noChangeArrowheads="1"/>
          </p:cNvSpPr>
          <p:nvPr/>
        </p:nvSpPr>
        <p:spPr bwMode="auto">
          <a:xfrm>
            <a:off x="6873875" y="3330576"/>
            <a:ext cx="71438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3190" name="Oval 5"/>
          <p:cNvSpPr>
            <a:spLocks noChangeArrowheads="1"/>
          </p:cNvSpPr>
          <p:nvPr/>
        </p:nvSpPr>
        <p:spPr bwMode="auto">
          <a:xfrm>
            <a:off x="7954964" y="3330576"/>
            <a:ext cx="71437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3191" name="Oval 6"/>
          <p:cNvSpPr>
            <a:spLocks noChangeArrowheads="1"/>
          </p:cNvSpPr>
          <p:nvPr/>
        </p:nvSpPr>
        <p:spPr bwMode="auto">
          <a:xfrm>
            <a:off x="9034463" y="3319464"/>
            <a:ext cx="69850" cy="84137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3192" name="Freeform 7"/>
          <p:cNvSpPr>
            <a:spLocks noChangeArrowheads="1"/>
          </p:cNvSpPr>
          <p:nvPr/>
        </p:nvSpPr>
        <p:spPr bwMode="auto">
          <a:xfrm>
            <a:off x="2063751" y="2755901"/>
            <a:ext cx="8208963" cy="3959225"/>
          </a:xfrm>
          <a:custGeom>
            <a:avLst/>
            <a:gdLst>
              <a:gd name="T0" fmla="*/ 0 w 5171"/>
              <a:gd name="T1" fmla="*/ 71438 h 2494"/>
              <a:gd name="T2" fmla="*/ 0 w 5171"/>
              <a:gd name="T3" fmla="*/ 3959225 h 2494"/>
              <a:gd name="T4" fmla="*/ 8208963 w 5171"/>
              <a:gd name="T5" fmla="*/ 3959225 h 2494"/>
              <a:gd name="T6" fmla="*/ 8208963 w 5171"/>
              <a:gd name="T7" fmla="*/ 0 h 2494"/>
              <a:gd name="T8" fmla="*/ 0 60000 65536"/>
              <a:gd name="T9" fmla="*/ 0 60000 65536"/>
              <a:gd name="T10" fmla="*/ 0 60000 65536"/>
              <a:gd name="T11" fmla="*/ 0 60000 65536"/>
              <a:gd name="T12" fmla="*/ 0 w 5171"/>
              <a:gd name="T13" fmla="*/ 0 h 2494"/>
              <a:gd name="T14" fmla="*/ 5171 w 5171"/>
              <a:gd name="T15" fmla="*/ 2494 h 24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71" h="2494">
                <a:moveTo>
                  <a:pt x="0" y="45"/>
                </a:moveTo>
                <a:lnTo>
                  <a:pt x="0" y="2494"/>
                </a:lnTo>
                <a:lnTo>
                  <a:pt x="5171" y="2494"/>
                </a:lnTo>
                <a:lnTo>
                  <a:pt x="5171" y="0"/>
                </a:lnTo>
              </a:path>
            </a:pathLst>
          </a:custGeom>
          <a:noFill/>
          <a:ln w="9360" cap="sq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3193" name="Line 8"/>
          <p:cNvSpPr>
            <a:spLocks noChangeShapeType="1"/>
          </p:cNvSpPr>
          <p:nvPr/>
        </p:nvSpPr>
        <p:spPr bwMode="auto">
          <a:xfrm>
            <a:off x="2063751" y="3403600"/>
            <a:ext cx="8208963" cy="1588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3194" name="Rectangle 9"/>
          <p:cNvSpPr>
            <a:spLocks noChangeArrowheads="1"/>
          </p:cNvSpPr>
          <p:nvPr/>
        </p:nvSpPr>
        <p:spPr bwMode="auto">
          <a:xfrm>
            <a:off x="3648075" y="2898775"/>
            <a:ext cx="215900" cy="2159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3195" name="Rectangle 10"/>
          <p:cNvSpPr>
            <a:spLocks noChangeArrowheads="1"/>
          </p:cNvSpPr>
          <p:nvPr/>
        </p:nvSpPr>
        <p:spPr bwMode="auto">
          <a:xfrm>
            <a:off x="3863976" y="2755901"/>
            <a:ext cx="144463" cy="3587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3196" name="Oval 11"/>
          <p:cNvSpPr>
            <a:spLocks noChangeArrowheads="1"/>
          </p:cNvSpPr>
          <p:nvPr/>
        </p:nvSpPr>
        <p:spPr bwMode="auto">
          <a:xfrm>
            <a:off x="4440238" y="3043238"/>
            <a:ext cx="144462" cy="144462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3197" name="Freeform 12"/>
          <p:cNvSpPr>
            <a:spLocks noChangeArrowheads="1"/>
          </p:cNvSpPr>
          <p:nvPr/>
        </p:nvSpPr>
        <p:spPr bwMode="auto">
          <a:xfrm>
            <a:off x="3216275" y="3114676"/>
            <a:ext cx="1511300" cy="288925"/>
          </a:xfrm>
          <a:custGeom>
            <a:avLst/>
            <a:gdLst>
              <a:gd name="T0" fmla="*/ 0 w 952"/>
              <a:gd name="T1" fmla="*/ 0 h 182"/>
              <a:gd name="T2" fmla="*/ 360363 w 952"/>
              <a:gd name="T3" fmla="*/ 288925 h 182"/>
              <a:gd name="T4" fmla="*/ 1295400 w 952"/>
              <a:gd name="T5" fmla="*/ 288925 h 182"/>
              <a:gd name="T6" fmla="*/ 1511300 w 952"/>
              <a:gd name="T7" fmla="*/ 0 h 182"/>
              <a:gd name="T8" fmla="*/ 0 w 952"/>
              <a:gd name="T9" fmla="*/ 0 h 1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52"/>
              <a:gd name="T16" fmla="*/ 0 h 182"/>
              <a:gd name="T17" fmla="*/ 952 w 952"/>
              <a:gd name="T18" fmla="*/ 182 h 1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52" h="182">
                <a:moveTo>
                  <a:pt x="0" y="0"/>
                </a:moveTo>
                <a:lnTo>
                  <a:pt x="227" y="182"/>
                </a:lnTo>
                <a:lnTo>
                  <a:pt x="816" y="182"/>
                </a:lnTo>
                <a:lnTo>
                  <a:pt x="95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3198" name="Line 13"/>
          <p:cNvSpPr>
            <a:spLocks noChangeShapeType="1"/>
          </p:cNvSpPr>
          <p:nvPr/>
        </p:nvSpPr>
        <p:spPr bwMode="auto">
          <a:xfrm flipV="1">
            <a:off x="3935414" y="2538414"/>
            <a:ext cx="1587" cy="219075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3199" name="Line 14"/>
          <p:cNvSpPr>
            <a:spLocks noChangeShapeType="1"/>
          </p:cNvSpPr>
          <p:nvPr/>
        </p:nvSpPr>
        <p:spPr bwMode="auto">
          <a:xfrm>
            <a:off x="3830638" y="2638425"/>
            <a:ext cx="2159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3200" name="Line 15"/>
          <p:cNvSpPr>
            <a:spLocks noChangeShapeType="1"/>
          </p:cNvSpPr>
          <p:nvPr/>
        </p:nvSpPr>
        <p:spPr bwMode="auto">
          <a:xfrm>
            <a:off x="4511675" y="3043239"/>
            <a:ext cx="217488" cy="71437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3201" name="Line 16"/>
          <p:cNvSpPr>
            <a:spLocks noChangeShapeType="1"/>
          </p:cNvSpPr>
          <p:nvPr/>
        </p:nvSpPr>
        <p:spPr bwMode="auto">
          <a:xfrm>
            <a:off x="4729164" y="3114676"/>
            <a:ext cx="71437" cy="288925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7057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89" y="5053013"/>
            <a:ext cx="54927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7058" name="Group 18"/>
          <p:cNvGrpSpPr>
            <a:grpSpLocks/>
          </p:cNvGrpSpPr>
          <p:nvPr/>
        </p:nvGrpSpPr>
        <p:grpSpPr bwMode="auto">
          <a:xfrm>
            <a:off x="4786313" y="3289300"/>
            <a:ext cx="5326062" cy="1911350"/>
            <a:chOff x="2055" y="2072"/>
            <a:chExt cx="3355" cy="1204"/>
          </a:xfrm>
        </p:grpSpPr>
        <p:grpSp>
          <p:nvGrpSpPr>
            <p:cNvPr id="87111" name="Group 19"/>
            <p:cNvGrpSpPr>
              <a:grpSpLocks/>
            </p:cNvGrpSpPr>
            <p:nvPr/>
          </p:nvGrpSpPr>
          <p:grpSpPr bwMode="auto">
            <a:xfrm>
              <a:off x="2055" y="2143"/>
              <a:ext cx="634" cy="1133"/>
              <a:chOff x="2055" y="2143"/>
              <a:chExt cx="634" cy="1133"/>
            </a:xfrm>
          </p:grpSpPr>
          <p:sp>
            <p:nvSpPr>
              <p:cNvPr id="93297" name="Freeform 20"/>
              <p:cNvSpPr>
                <a:spLocks noChangeArrowheads="1"/>
              </p:cNvSpPr>
              <p:nvPr/>
            </p:nvSpPr>
            <p:spPr bwMode="auto">
              <a:xfrm>
                <a:off x="2055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497 h 235"/>
                  <a:gd name="T4" fmla="*/ 273 w 635"/>
                  <a:gd name="T5" fmla="*/ 830 h 235"/>
                  <a:gd name="T6" fmla="*/ 544 w 635"/>
                  <a:gd name="T7" fmla="*/ 662 h 235"/>
                  <a:gd name="T8" fmla="*/ 634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98" name="Line 21"/>
              <p:cNvSpPr>
                <a:spLocks noChangeShapeType="1"/>
              </p:cNvSpPr>
              <p:nvPr/>
            </p:nvSpPr>
            <p:spPr bwMode="auto">
              <a:xfrm>
                <a:off x="2072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99" name="Line 22"/>
              <p:cNvSpPr>
                <a:spLocks noChangeShapeType="1"/>
              </p:cNvSpPr>
              <p:nvPr/>
            </p:nvSpPr>
            <p:spPr bwMode="auto">
              <a:xfrm>
                <a:off x="2135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300" name="Line 23"/>
              <p:cNvSpPr>
                <a:spLocks noChangeShapeType="1"/>
              </p:cNvSpPr>
              <p:nvPr/>
            </p:nvSpPr>
            <p:spPr bwMode="auto">
              <a:xfrm>
                <a:off x="2236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301" name="Line 24"/>
              <p:cNvSpPr>
                <a:spLocks noChangeShapeType="1"/>
              </p:cNvSpPr>
              <p:nvPr/>
            </p:nvSpPr>
            <p:spPr bwMode="auto">
              <a:xfrm>
                <a:off x="2389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302" name="Line 25"/>
              <p:cNvSpPr>
                <a:spLocks noChangeShapeType="1"/>
              </p:cNvSpPr>
              <p:nvPr/>
            </p:nvSpPr>
            <p:spPr bwMode="auto">
              <a:xfrm>
                <a:off x="2567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303" name="Line 26"/>
              <p:cNvSpPr>
                <a:spLocks noChangeShapeType="1"/>
              </p:cNvSpPr>
              <p:nvPr/>
            </p:nvSpPr>
            <p:spPr bwMode="auto">
              <a:xfrm>
                <a:off x="2644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304" name="Line 27"/>
              <p:cNvSpPr>
                <a:spLocks noChangeShapeType="1"/>
              </p:cNvSpPr>
              <p:nvPr/>
            </p:nvSpPr>
            <p:spPr bwMode="auto">
              <a:xfrm>
                <a:off x="2690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7112" name="Group 28"/>
            <p:cNvGrpSpPr>
              <a:grpSpLocks/>
            </p:cNvGrpSpPr>
            <p:nvPr/>
          </p:nvGrpSpPr>
          <p:grpSpPr bwMode="auto">
            <a:xfrm>
              <a:off x="2735" y="2143"/>
              <a:ext cx="634" cy="1133"/>
              <a:chOff x="2735" y="2143"/>
              <a:chExt cx="634" cy="1133"/>
            </a:xfrm>
          </p:grpSpPr>
          <p:sp>
            <p:nvSpPr>
              <p:cNvPr id="93289" name="Freeform 29"/>
              <p:cNvSpPr>
                <a:spLocks noChangeArrowheads="1"/>
              </p:cNvSpPr>
              <p:nvPr/>
            </p:nvSpPr>
            <p:spPr bwMode="auto">
              <a:xfrm>
                <a:off x="2735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497 h 235"/>
                  <a:gd name="T4" fmla="*/ 273 w 635"/>
                  <a:gd name="T5" fmla="*/ 830 h 235"/>
                  <a:gd name="T6" fmla="*/ 544 w 635"/>
                  <a:gd name="T7" fmla="*/ 662 h 235"/>
                  <a:gd name="T8" fmla="*/ 634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90" name="Line 30"/>
              <p:cNvSpPr>
                <a:spLocks noChangeShapeType="1"/>
              </p:cNvSpPr>
              <p:nvPr/>
            </p:nvSpPr>
            <p:spPr bwMode="auto">
              <a:xfrm>
                <a:off x="2752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91" name="Line 31"/>
              <p:cNvSpPr>
                <a:spLocks noChangeShapeType="1"/>
              </p:cNvSpPr>
              <p:nvPr/>
            </p:nvSpPr>
            <p:spPr bwMode="auto">
              <a:xfrm>
                <a:off x="2815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92" name="Line 32"/>
              <p:cNvSpPr>
                <a:spLocks noChangeShapeType="1"/>
              </p:cNvSpPr>
              <p:nvPr/>
            </p:nvSpPr>
            <p:spPr bwMode="auto">
              <a:xfrm>
                <a:off x="2916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93" name="Line 33"/>
              <p:cNvSpPr>
                <a:spLocks noChangeShapeType="1"/>
              </p:cNvSpPr>
              <p:nvPr/>
            </p:nvSpPr>
            <p:spPr bwMode="auto">
              <a:xfrm>
                <a:off x="3069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94" name="Line 34"/>
              <p:cNvSpPr>
                <a:spLocks noChangeShapeType="1"/>
              </p:cNvSpPr>
              <p:nvPr/>
            </p:nvSpPr>
            <p:spPr bwMode="auto">
              <a:xfrm>
                <a:off x="3247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95" name="Line 35"/>
              <p:cNvSpPr>
                <a:spLocks noChangeShapeType="1"/>
              </p:cNvSpPr>
              <p:nvPr/>
            </p:nvSpPr>
            <p:spPr bwMode="auto">
              <a:xfrm>
                <a:off x="3324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96" name="Line 36"/>
              <p:cNvSpPr>
                <a:spLocks noChangeShapeType="1"/>
              </p:cNvSpPr>
              <p:nvPr/>
            </p:nvSpPr>
            <p:spPr bwMode="auto">
              <a:xfrm>
                <a:off x="3370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7113" name="Group 37"/>
            <p:cNvGrpSpPr>
              <a:grpSpLocks/>
            </p:cNvGrpSpPr>
            <p:nvPr/>
          </p:nvGrpSpPr>
          <p:grpSpPr bwMode="auto">
            <a:xfrm>
              <a:off x="3415" y="2143"/>
              <a:ext cx="634" cy="1133"/>
              <a:chOff x="3415" y="2143"/>
              <a:chExt cx="634" cy="1133"/>
            </a:xfrm>
          </p:grpSpPr>
          <p:sp>
            <p:nvSpPr>
              <p:cNvPr id="93281" name="Freeform 38"/>
              <p:cNvSpPr>
                <a:spLocks noChangeArrowheads="1"/>
              </p:cNvSpPr>
              <p:nvPr/>
            </p:nvSpPr>
            <p:spPr bwMode="auto">
              <a:xfrm>
                <a:off x="3415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497 h 235"/>
                  <a:gd name="T4" fmla="*/ 273 w 635"/>
                  <a:gd name="T5" fmla="*/ 830 h 235"/>
                  <a:gd name="T6" fmla="*/ 544 w 635"/>
                  <a:gd name="T7" fmla="*/ 662 h 235"/>
                  <a:gd name="T8" fmla="*/ 634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82" name="Line 39"/>
              <p:cNvSpPr>
                <a:spLocks noChangeShapeType="1"/>
              </p:cNvSpPr>
              <p:nvPr/>
            </p:nvSpPr>
            <p:spPr bwMode="auto">
              <a:xfrm>
                <a:off x="3432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83" name="Line 40"/>
              <p:cNvSpPr>
                <a:spLocks noChangeShapeType="1"/>
              </p:cNvSpPr>
              <p:nvPr/>
            </p:nvSpPr>
            <p:spPr bwMode="auto">
              <a:xfrm>
                <a:off x="3495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84" name="Line 41"/>
              <p:cNvSpPr>
                <a:spLocks noChangeShapeType="1"/>
              </p:cNvSpPr>
              <p:nvPr/>
            </p:nvSpPr>
            <p:spPr bwMode="auto">
              <a:xfrm>
                <a:off x="3596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85" name="Line 42"/>
              <p:cNvSpPr>
                <a:spLocks noChangeShapeType="1"/>
              </p:cNvSpPr>
              <p:nvPr/>
            </p:nvSpPr>
            <p:spPr bwMode="auto">
              <a:xfrm>
                <a:off x="3749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86" name="Line 43"/>
              <p:cNvSpPr>
                <a:spLocks noChangeShapeType="1"/>
              </p:cNvSpPr>
              <p:nvPr/>
            </p:nvSpPr>
            <p:spPr bwMode="auto">
              <a:xfrm>
                <a:off x="3927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87" name="Line 44"/>
              <p:cNvSpPr>
                <a:spLocks noChangeShapeType="1"/>
              </p:cNvSpPr>
              <p:nvPr/>
            </p:nvSpPr>
            <p:spPr bwMode="auto">
              <a:xfrm>
                <a:off x="4004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88" name="Line 45"/>
              <p:cNvSpPr>
                <a:spLocks noChangeShapeType="1"/>
              </p:cNvSpPr>
              <p:nvPr/>
            </p:nvSpPr>
            <p:spPr bwMode="auto">
              <a:xfrm>
                <a:off x="4050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7114" name="Group 46"/>
            <p:cNvGrpSpPr>
              <a:grpSpLocks/>
            </p:cNvGrpSpPr>
            <p:nvPr/>
          </p:nvGrpSpPr>
          <p:grpSpPr bwMode="auto">
            <a:xfrm>
              <a:off x="4096" y="2143"/>
              <a:ext cx="634" cy="1133"/>
              <a:chOff x="4096" y="2143"/>
              <a:chExt cx="634" cy="1133"/>
            </a:xfrm>
          </p:grpSpPr>
          <p:sp>
            <p:nvSpPr>
              <p:cNvPr id="93273" name="Freeform 47"/>
              <p:cNvSpPr>
                <a:spLocks noChangeArrowheads="1"/>
              </p:cNvSpPr>
              <p:nvPr/>
            </p:nvSpPr>
            <p:spPr bwMode="auto">
              <a:xfrm>
                <a:off x="4096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497 h 235"/>
                  <a:gd name="T4" fmla="*/ 273 w 635"/>
                  <a:gd name="T5" fmla="*/ 830 h 235"/>
                  <a:gd name="T6" fmla="*/ 544 w 635"/>
                  <a:gd name="T7" fmla="*/ 662 h 235"/>
                  <a:gd name="T8" fmla="*/ 634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74" name="Line 48"/>
              <p:cNvSpPr>
                <a:spLocks noChangeShapeType="1"/>
              </p:cNvSpPr>
              <p:nvPr/>
            </p:nvSpPr>
            <p:spPr bwMode="auto">
              <a:xfrm>
                <a:off x="4113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75" name="Line 49"/>
              <p:cNvSpPr>
                <a:spLocks noChangeShapeType="1"/>
              </p:cNvSpPr>
              <p:nvPr/>
            </p:nvSpPr>
            <p:spPr bwMode="auto">
              <a:xfrm>
                <a:off x="4176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76" name="Line 50"/>
              <p:cNvSpPr>
                <a:spLocks noChangeShapeType="1"/>
              </p:cNvSpPr>
              <p:nvPr/>
            </p:nvSpPr>
            <p:spPr bwMode="auto">
              <a:xfrm>
                <a:off x="4277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77" name="Line 51"/>
              <p:cNvSpPr>
                <a:spLocks noChangeShapeType="1"/>
              </p:cNvSpPr>
              <p:nvPr/>
            </p:nvSpPr>
            <p:spPr bwMode="auto">
              <a:xfrm>
                <a:off x="4430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78" name="Line 52"/>
              <p:cNvSpPr>
                <a:spLocks noChangeShapeType="1"/>
              </p:cNvSpPr>
              <p:nvPr/>
            </p:nvSpPr>
            <p:spPr bwMode="auto">
              <a:xfrm>
                <a:off x="4608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79" name="Line 53"/>
              <p:cNvSpPr>
                <a:spLocks noChangeShapeType="1"/>
              </p:cNvSpPr>
              <p:nvPr/>
            </p:nvSpPr>
            <p:spPr bwMode="auto">
              <a:xfrm>
                <a:off x="4685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80" name="Line 54"/>
              <p:cNvSpPr>
                <a:spLocks noChangeShapeType="1"/>
              </p:cNvSpPr>
              <p:nvPr/>
            </p:nvSpPr>
            <p:spPr bwMode="auto">
              <a:xfrm>
                <a:off x="4731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7115" name="Group 55"/>
            <p:cNvGrpSpPr>
              <a:grpSpLocks/>
            </p:cNvGrpSpPr>
            <p:nvPr/>
          </p:nvGrpSpPr>
          <p:grpSpPr bwMode="auto">
            <a:xfrm>
              <a:off x="4776" y="2143"/>
              <a:ext cx="634" cy="1133"/>
              <a:chOff x="4776" y="2143"/>
              <a:chExt cx="634" cy="1133"/>
            </a:xfrm>
          </p:grpSpPr>
          <p:sp>
            <p:nvSpPr>
              <p:cNvPr id="93265" name="Freeform 56"/>
              <p:cNvSpPr>
                <a:spLocks noChangeArrowheads="1"/>
              </p:cNvSpPr>
              <p:nvPr/>
            </p:nvSpPr>
            <p:spPr bwMode="auto">
              <a:xfrm>
                <a:off x="4776" y="2143"/>
                <a:ext cx="634" cy="859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497 h 235"/>
                  <a:gd name="T4" fmla="*/ 273 w 635"/>
                  <a:gd name="T5" fmla="*/ 830 h 235"/>
                  <a:gd name="T6" fmla="*/ 544 w 635"/>
                  <a:gd name="T7" fmla="*/ 662 h 235"/>
                  <a:gd name="T8" fmla="*/ 634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66" name="Line 57"/>
              <p:cNvSpPr>
                <a:spLocks noChangeShapeType="1"/>
              </p:cNvSpPr>
              <p:nvPr/>
            </p:nvSpPr>
            <p:spPr bwMode="auto">
              <a:xfrm>
                <a:off x="4793" y="2275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67" name="Line 58"/>
              <p:cNvSpPr>
                <a:spLocks noChangeShapeType="1"/>
              </p:cNvSpPr>
              <p:nvPr/>
            </p:nvSpPr>
            <p:spPr bwMode="auto">
              <a:xfrm>
                <a:off x="4856" y="258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68" name="Line 59"/>
              <p:cNvSpPr>
                <a:spLocks noChangeShapeType="1"/>
              </p:cNvSpPr>
              <p:nvPr/>
            </p:nvSpPr>
            <p:spPr bwMode="auto">
              <a:xfrm>
                <a:off x="4957" y="2862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69" name="Line 60"/>
              <p:cNvSpPr>
                <a:spLocks noChangeShapeType="1"/>
              </p:cNvSpPr>
              <p:nvPr/>
            </p:nvSpPr>
            <p:spPr bwMode="auto">
              <a:xfrm>
                <a:off x="5110" y="297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70" name="Line 61"/>
              <p:cNvSpPr>
                <a:spLocks noChangeShapeType="1"/>
              </p:cNvSpPr>
              <p:nvPr/>
            </p:nvSpPr>
            <p:spPr bwMode="auto">
              <a:xfrm>
                <a:off x="5288" y="2880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71" name="Line 62"/>
              <p:cNvSpPr>
                <a:spLocks noChangeShapeType="1"/>
              </p:cNvSpPr>
              <p:nvPr/>
            </p:nvSpPr>
            <p:spPr bwMode="auto">
              <a:xfrm>
                <a:off x="5365" y="2626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3272" name="Line 63"/>
              <p:cNvSpPr>
                <a:spLocks noChangeShapeType="1"/>
              </p:cNvSpPr>
              <p:nvPr/>
            </p:nvSpPr>
            <p:spPr bwMode="auto">
              <a:xfrm>
                <a:off x="5411" y="2299"/>
                <a:ext cx="0" cy="307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93261" name="Oval 64"/>
            <p:cNvSpPr>
              <a:spLocks noChangeArrowheads="1"/>
            </p:cNvSpPr>
            <p:nvPr/>
          </p:nvSpPr>
          <p:spPr bwMode="auto">
            <a:xfrm>
              <a:off x="2690" y="2082"/>
              <a:ext cx="44" cy="61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93262" name="Oval 65"/>
            <p:cNvSpPr>
              <a:spLocks noChangeArrowheads="1"/>
            </p:cNvSpPr>
            <p:nvPr/>
          </p:nvSpPr>
          <p:spPr bwMode="auto">
            <a:xfrm>
              <a:off x="3370" y="2082"/>
              <a:ext cx="44" cy="61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93263" name="Oval 66"/>
            <p:cNvSpPr>
              <a:spLocks noChangeArrowheads="1"/>
            </p:cNvSpPr>
            <p:nvPr/>
          </p:nvSpPr>
          <p:spPr bwMode="auto">
            <a:xfrm>
              <a:off x="4051" y="2082"/>
              <a:ext cx="44" cy="61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93264" name="Oval 67"/>
            <p:cNvSpPr>
              <a:spLocks noChangeArrowheads="1"/>
            </p:cNvSpPr>
            <p:nvPr/>
          </p:nvSpPr>
          <p:spPr bwMode="auto">
            <a:xfrm>
              <a:off x="4731" y="2072"/>
              <a:ext cx="43" cy="70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87059" name="Text Box 68"/>
          <p:cNvSpPr txBox="1">
            <a:spLocks noChangeArrowheads="1"/>
          </p:cNvSpPr>
          <p:nvPr/>
        </p:nvSpPr>
        <p:spPr bwMode="auto">
          <a:xfrm>
            <a:off x="2166939" y="1176339"/>
            <a:ext cx="8072437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r>
              <a:rPr lang="en-US" altLang="en-US" sz="2000">
                <a:solidFill>
                  <a:srgbClr val="404040"/>
                </a:solidFill>
              </a:rPr>
              <a:t>Λοιπόν, φανταστείτε αν οι ψαράδες αποφάσι</a:t>
            </a:r>
            <a:r>
              <a:rPr lang="el-GR" altLang="en-US" sz="2000">
                <a:solidFill>
                  <a:srgbClr val="404040"/>
                </a:solidFill>
              </a:rPr>
              <a:t>ζα</a:t>
            </a:r>
            <a:r>
              <a:rPr lang="en-US" altLang="en-US" sz="2000">
                <a:solidFill>
                  <a:srgbClr val="404040"/>
                </a:solidFill>
              </a:rPr>
              <a:t>ν να </a:t>
            </a:r>
            <a:r>
              <a:rPr lang="el-GR" altLang="en-US" sz="2000">
                <a:solidFill>
                  <a:srgbClr val="404040"/>
                </a:solidFill>
              </a:rPr>
              <a:t>τοποθετήσουν</a:t>
            </a:r>
            <a:r>
              <a:rPr lang="en-US" altLang="en-US" sz="2000">
                <a:solidFill>
                  <a:srgbClr val="404040"/>
                </a:solidFill>
              </a:rPr>
              <a:t> τα άγκιστρα βαθύτερα, έτσι ώστε περισσότερα άγκιστρα </a:t>
            </a:r>
            <a:r>
              <a:rPr lang="el-GR" altLang="en-US" sz="2000">
                <a:solidFill>
                  <a:srgbClr val="404040"/>
                </a:solidFill>
              </a:rPr>
              <a:t>να </a:t>
            </a:r>
            <a:r>
              <a:rPr lang="en-US" altLang="en-US" sz="2000">
                <a:solidFill>
                  <a:srgbClr val="404040"/>
                </a:solidFill>
              </a:rPr>
              <a:t>ήταν στο βιότοπο;</a:t>
            </a:r>
          </a:p>
          <a:p>
            <a:pPr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r>
              <a:rPr lang="en-US" altLang="en-US" sz="2000">
                <a:solidFill>
                  <a:srgbClr val="404040"/>
                </a:solidFill>
              </a:rPr>
              <a:t>Τι νομίζετε ότι θα συμβεί σ</a:t>
            </a:r>
            <a:r>
              <a:rPr lang="el-GR" altLang="en-US" sz="2000">
                <a:solidFill>
                  <a:srgbClr val="404040"/>
                </a:solidFill>
              </a:rPr>
              <a:t>το</a:t>
            </a:r>
            <a:r>
              <a:rPr lang="en-US" altLang="en-US" sz="2000">
                <a:solidFill>
                  <a:srgbClr val="404040"/>
                </a:solidFill>
              </a:rPr>
              <a:t> "</a:t>
            </a:r>
            <a:r>
              <a:rPr lang="el-GR" altLang="en-US" sz="2000">
                <a:solidFill>
                  <a:srgbClr val="404040"/>
                </a:solidFill>
              </a:rPr>
              <a:t>συντελεστή συλληψιμότητας</a:t>
            </a:r>
            <a:r>
              <a:rPr lang="en-US" altLang="en-US" sz="2000">
                <a:solidFill>
                  <a:srgbClr val="404040"/>
                </a:solidFill>
              </a:rPr>
              <a:t>"; Γιατί;</a:t>
            </a:r>
          </a:p>
          <a:p>
            <a:pPr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endParaRPr lang="en-US" altLang="en-US" sz="2000">
              <a:solidFill>
                <a:srgbClr val="404040"/>
              </a:solidFill>
            </a:endParaRPr>
          </a:p>
        </p:txBody>
      </p:sp>
      <p:grpSp>
        <p:nvGrpSpPr>
          <p:cNvPr id="87060" name="Group 69"/>
          <p:cNvGrpSpPr>
            <a:grpSpLocks/>
          </p:cNvGrpSpPr>
          <p:nvPr/>
        </p:nvGrpSpPr>
        <p:grpSpPr bwMode="auto">
          <a:xfrm>
            <a:off x="5891214" y="6345238"/>
            <a:ext cx="560387" cy="169862"/>
            <a:chOff x="2751" y="3997"/>
            <a:chExt cx="353" cy="107"/>
          </a:xfrm>
        </p:grpSpPr>
        <p:sp>
          <p:nvSpPr>
            <p:cNvPr id="93254" name="Freeform 70"/>
            <p:cNvSpPr>
              <a:spLocks noChangeArrowheads="1"/>
            </p:cNvSpPr>
            <p:nvPr/>
          </p:nvSpPr>
          <p:spPr bwMode="auto">
            <a:xfrm>
              <a:off x="2751" y="3997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55" name="Oval 71"/>
            <p:cNvSpPr>
              <a:spLocks noChangeArrowheads="1"/>
            </p:cNvSpPr>
            <p:nvPr/>
          </p:nvSpPr>
          <p:spPr bwMode="auto">
            <a:xfrm>
              <a:off x="3043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61" name="Group 72"/>
          <p:cNvGrpSpPr>
            <a:grpSpLocks/>
          </p:cNvGrpSpPr>
          <p:nvPr/>
        </p:nvGrpSpPr>
        <p:grpSpPr bwMode="auto">
          <a:xfrm>
            <a:off x="8462964" y="6345238"/>
            <a:ext cx="560387" cy="169862"/>
            <a:chOff x="4371" y="3997"/>
            <a:chExt cx="353" cy="107"/>
          </a:xfrm>
        </p:grpSpPr>
        <p:sp>
          <p:nvSpPr>
            <p:cNvPr id="93252" name="Freeform 73"/>
            <p:cNvSpPr>
              <a:spLocks noChangeArrowheads="1"/>
            </p:cNvSpPr>
            <p:nvPr/>
          </p:nvSpPr>
          <p:spPr bwMode="auto">
            <a:xfrm>
              <a:off x="4371" y="3997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53" name="Oval 74"/>
            <p:cNvSpPr>
              <a:spLocks noChangeArrowheads="1"/>
            </p:cNvSpPr>
            <p:nvPr/>
          </p:nvSpPr>
          <p:spPr bwMode="auto">
            <a:xfrm>
              <a:off x="4663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62" name="Group 75"/>
          <p:cNvGrpSpPr>
            <a:grpSpLocks/>
          </p:cNvGrpSpPr>
          <p:nvPr/>
        </p:nvGrpSpPr>
        <p:grpSpPr bwMode="auto">
          <a:xfrm>
            <a:off x="7319964" y="5702301"/>
            <a:ext cx="560387" cy="169863"/>
            <a:chOff x="3651" y="3592"/>
            <a:chExt cx="353" cy="107"/>
          </a:xfrm>
        </p:grpSpPr>
        <p:sp>
          <p:nvSpPr>
            <p:cNvPr id="93250" name="Freeform 76"/>
            <p:cNvSpPr>
              <a:spLocks noChangeArrowheads="1"/>
            </p:cNvSpPr>
            <p:nvPr/>
          </p:nvSpPr>
          <p:spPr bwMode="auto">
            <a:xfrm>
              <a:off x="3651" y="3592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51" name="Oval 77"/>
            <p:cNvSpPr>
              <a:spLocks noChangeArrowheads="1"/>
            </p:cNvSpPr>
            <p:nvPr/>
          </p:nvSpPr>
          <p:spPr bwMode="auto">
            <a:xfrm>
              <a:off x="3943" y="3620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63" name="Group 78"/>
          <p:cNvGrpSpPr>
            <a:grpSpLocks/>
          </p:cNvGrpSpPr>
          <p:nvPr/>
        </p:nvGrpSpPr>
        <p:grpSpPr bwMode="auto">
          <a:xfrm>
            <a:off x="9596439" y="5702301"/>
            <a:ext cx="560387" cy="169863"/>
            <a:chOff x="5085" y="3592"/>
            <a:chExt cx="353" cy="107"/>
          </a:xfrm>
        </p:grpSpPr>
        <p:sp>
          <p:nvSpPr>
            <p:cNvPr id="93248" name="Freeform 79"/>
            <p:cNvSpPr>
              <a:spLocks noChangeArrowheads="1"/>
            </p:cNvSpPr>
            <p:nvPr/>
          </p:nvSpPr>
          <p:spPr bwMode="auto">
            <a:xfrm>
              <a:off x="5085" y="3592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49" name="Oval 80"/>
            <p:cNvSpPr>
              <a:spLocks noChangeArrowheads="1"/>
            </p:cNvSpPr>
            <p:nvPr/>
          </p:nvSpPr>
          <p:spPr bwMode="auto">
            <a:xfrm>
              <a:off x="5377" y="3620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64" name="Group 81"/>
          <p:cNvGrpSpPr>
            <a:grpSpLocks/>
          </p:cNvGrpSpPr>
          <p:nvPr/>
        </p:nvGrpSpPr>
        <p:grpSpPr bwMode="auto">
          <a:xfrm>
            <a:off x="3248025" y="6345238"/>
            <a:ext cx="560388" cy="169862"/>
            <a:chOff x="1086" y="3997"/>
            <a:chExt cx="353" cy="107"/>
          </a:xfrm>
        </p:grpSpPr>
        <p:sp>
          <p:nvSpPr>
            <p:cNvPr id="93246" name="Freeform 82"/>
            <p:cNvSpPr>
              <a:spLocks noChangeArrowheads="1"/>
            </p:cNvSpPr>
            <p:nvPr/>
          </p:nvSpPr>
          <p:spPr bwMode="auto">
            <a:xfrm>
              <a:off x="1086" y="3997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47" name="Oval 83"/>
            <p:cNvSpPr>
              <a:spLocks noChangeArrowheads="1"/>
            </p:cNvSpPr>
            <p:nvPr/>
          </p:nvSpPr>
          <p:spPr bwMode="auto">
            <a:xfrm>
              <a:off x="1378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65" name="Group 84"/>
          <p:cNvGrpSpPr>
            <a:grpSpLocks/>
          </p:cNvGrpSpPr>
          <p:nvPr/>
        </p:nvGrpSpPr>
        <p:grpSpPr bwMode="auto">
          <a:xfrm>
            <a:off x="4605339" y="5702301"/>
            <a:ext cx="560387" cy="169863"/>
            <a:chOff x="1941" y="3592"/>
            <a:chExt cx="353" cy="107"/>
          </a:xfrm>
        </p:grpSpPr>
        <p:sp>
          <p:nvSpPr>
            <p:cNvPr id="93244" name="Freeform 85"/>
            <p:cNvSpPr>
              <a:spLocks noChangeArrowheads="1"/>
            </p:cNvSpPr>
            <p:nvPr/>
          </p:nvSpPr>
          <p:spPr bwMode="auto">
            <a:xfrm>
              <a:off x="1941" y="3592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45" name="Oval 86"/>
            <p:cNvSpPr>
              <a:spLocks noChangeArrowheads="1"/>
            </p:cNvSpPr>
            <p:nvPr/>
          </p:nvSpPr>
          <p:spPr bwMode="auto">
            <a:xfrm>
              <a:off x="2233" y="3620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87066" name="Picture 8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979988"/>
            <a:ext cx="547688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7067" name="Group 88"/>
          <p:cNvGrpSpPr>
            <a:grpSpLocks/>
          </p:cNvGrpSpPr>
          <p:nvPr/>
        </p:nvGrpSpPr>
        <p:grpSpPr bwMode="auto">
          <a:xfrm>
            <a:off x="3248026" y="4987926"/>
            <a:ext cx="557213" cy="169863"/>
            <a:chOff x="1086" y="3142"/>
            <a:chExt cx="351" cy="107"/>
          </a:xfrm>
        </p:grpSpPr>
        <p:sp>
          <p:nvSpPr>
            <p:cNvPr id="93242" name="Freeform 89"/>
            <p:cNvSpPr>
              <a:spLocks noChangeArrowheads="1"/>
            </p:cNvSpPr>
            <p:nvPr/>
          </p:nvSpPr>
          <p:spPr bwMode="auto">
            <a:xfrm>
              <a:off x="1086" y="3142"/>
              <a:ext cx="351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5 w 640"/>
                <a:gd name="T5" fmla="*/ 28 h 216"/>
                <a:gd name="T6" fmla="*/ 237 w 640"/>
                <a:gd name="T7" fmla="*/ 4 h 216"/>
                <a:gd name="T8" fmla="*/ 342 w 640"/>
                <a:gd name="T9" fmla="*/ 52 h 216"/>
                <a:gd name="T10" fmla="*/ 184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43" name="Oval 90"/>
            <p:cNvSpPr>
              <a:spLocks noChangeArrowheads="1"/>
            </p:cNvSpPr>
            <p:nvPr/>
          </p:nvSpPr>
          <p:spPr bwMode="auto">
            <a:xfrm>
              <a:off x="1376" y="3170"/>
              <a:ext cx="25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68" name="Group 91"/>
          <p:cNvGrpSpPr>
            <a:grpSpLocks/>
          </p:cNvGrpSpPr>
          <p:nvPr/>
        </p:nvGrpSpPr>
        <p:grpSpPr bwMode="auto">
          <a:xfrm>
            <a:off x="2095500" y="6072188"/>
            <a:ext cx="560388" cy="169862"/>
            <a:chOff x="360" y="3825"/>
            <a:chExt cx="353" cy="107"/>
          </a:xfrm>
        </p:grpSpPr>
        <p:sp>
          <p:nvSpPr>
            <p:cNvPr id="93240" name="Freeform 92"/>
            <p:cNvSpPr>
              <a:spLocks noChangeArrowheads="1"/>
            </p:cNvSpPr>
            <p:nvPr/>
          </p:nvSpPr>
          <p:spPr bwMode="auto">
            <a:xfrm>
              <a:off x="360" y="3825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41" name="Oval 93"/>
            <p:cNvSpPr>
              <a:spLocks noChangeArrowheads="1"/>
            </p:cNvSpPr>
            <p:nvPr/>
          </p:nvSpPr>
          <p:spPr bwMode="auto">
            <a:xfrm>
              <a:off x="652" y="385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87069" name="Picture 9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6" y="5138738"/>
            <a:ext cx="542925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7070" name="Group 95"/>
          <p:cNvGrpSpPr>
            <a:grpSpLocks/>
          </p:cNvGrpSpPr>
          <p:nvPr/>
        </p:nvGrpSpPr>
        <p:grpSpPr bwMode="auto">
          <a:xfrm>
            <a:off x="7239000" y="6429376"/>
            <a:ext cx="560388" cy="169863"/>
            <a:chOff x="3600" y="4050"/>
            <a:chExt cx="353" cy="107"/>
          </a:xfrm>
        </p:grpSpPr>
        <p:sp>
          <p:nvSpPr>
            <p:cNvPr id="93238" name="Freeform 96"/>
            <p:cNvSpPr>
              <a:spLocks noChangeArrowheads="1"/>
            </p:cNvSpPr>
            <p:nvPr/>
          </p:nvSpPr>
          <p:spPr bwMode="auto">
            <a:xfrm>
              <a:off x="3600" y="4050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39" name="Oval 97"/>
            <p:cNvSpPr>
              <a:spLocks noChangeArrowheads="1"/>
            </p:cNvSpPr>
            <p:nvPr/>
          </p:nvSpPr>
          <p:spPr bwMode="auto">
            <a:xfrm>
              <a:off x="3892" y="407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71" name="Group 98"/>
          <p:cNvGrpSpPr>
            <a:grpSpLocks/>
          </p:cNvGrpSpPr>
          <p:nvPr/>
        </p:nvGrpSpPr>
        <p:grpSpPr bwMode="auto">
          <a:xfrm>
            <a:off x="9596439" y="6429376"/>
            <a:ext cx="560387" cy="169863"/>
            <a:chOff x="5085" y="4050"/>
            <a:chExt cx="353" cy="107"/>
          </a:xfrm>
        </p:grpSpPr>
        <p:sp>
          <p:nvSpPr>
            <p:cNvPr id="93236" name="Freeform 99"/>
            <p:cNvSpPr>
              <a:spLocks noChangeArrowheads="1"/>
            </p:cNvSpPr>
            <p:nvPr/>
          </p:nvSpPr>
          <p:spPr bwMode="auto">
            <a:xfrm>
              <a:off x="5085" y="4050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37" name="Oval 100"/>
            <p:cNvSpPr>
              <a:spLocks noChangeArrowheads="1"/>
            </p:cNvSpPr>
            <p:nvPr/>
          </p:nvSpPr>
          <p:spPr bwMode="auto">
            <a:xfrm>
              <a:off x="5377" y="407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72" name="Group 101"/>
          <p:cNvGrpSpPr>
            <a:grpSpLocks/>
          </p:cNvGrpSpPr>
          <p:nvPr/>
        </p:nvGrpSpPr>
        <p:grpSpPr bwMode="auto">
          <a:xfrm>
            <a:off x="8667750" y="5786438"/>
            <a:ext cx="560388" cy="169862"/>
            <a:chOff x="4500" y="3645"/>
            <a:chExt cx="353" cy="107"/>
          </a:xfrm>
        </p:grpSpPr>
        <p:sp>
          <p:nvSpPr>
            <p:cNvPr id="93234" name="Freeform 102"/>
            <p:cNvSpPr>
              <a:spLocks noChangeArrowheads="1"/>
            </p:cNvSpPr>
            <p:nvPr/>
          </p:nvSpPr>
          <p:spPr bwMode="auto">
            <a:xfrm>
              <a:off x="4500" y="3645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35" name="Oval 103"/>
            <p:cNvSpPr>
              <a:spLocks noChangeArrowheads="1"/>
            </p:cNvSpPr>
            <p:nvPr/>
          </p:nvSpPr>
          <p:spPr bwMode="auto">
            <a:xfrm>
              <a:off x="4792" y="367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73" name="Group 104"/>
          <p:cNvGrpSpPr>
            <a:grpSpLocks/>
          </p:cNvGrpSpPr>
          <p:nvPr/>
        </p:nvGrpSpPr>
        <p:grpSpPr bwMode="auto">
          <a:xfrm>
            <a:off x="2095500" y="5357813"/>
            <a:ext cx="560388" cy="169862"/>
            <a:chOff x="360" y="3375"/>
            <a:chExt cx="353" cy="107"/>
          </a:xfrm>
        </p:grpSpPr>
        <p:sp>
          <p:nvSpPr>
            <p:cNvPr id="93232" name="Freeform 105"/>
            <p:cNvSpPr>
              <a:spLocks noChangeArrowheads="1"/>
            </p:cNvSpPr>
            <p:nvPr/>
          </p:nvSpPr>
          <p:spPr bwMode="auto">
            <a:xfrm>
              <a:off x="360" y="3375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33" name="Oval 106"/>
            <p:cNvSpPr>
              <a:spLocks noChangeArrowheads="1"/>
            </p:cNvSpPr>
            <p:nvPr/>
          </p:nvSpPr>
          <p:spPr bwMode="auto">
            <a:xfrm>
              <a:off x="652" y="340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74" name="Group 107"/>
          <p:cNvGrpSpPr>
            <a:grpSpLocks/>
          </p:cNvGrpSpPr>
          <p:nvPr/>
        </p:nvGrpSpPr>
        <p:grpSpPr bwMode="auto">
          <a:xfrm>
            <a:off x="4595814" y="6429376"/>
            <a:ext cx="560387" cy="169863"/>
            <a:chOff x="1935" y="4050"/>
            <a:chExt cx="353" cy="107"/>
          </a:xfrm>
        </p:grpSpPr>
        <p:sp>
          <p:nvSpPr>
            <p:cNvPr id="93230" name="Freeform 108"/>
            <p:cNvSpPr>
              <a:spLocks noChangeArrowheads="1"/>
            </p:cNvSpPr>
            <p:nvPr/>
          </p:nvSpPr>
          <p:spPr bwMode="auto">
            <a:xfrm>
              <a:off x="1935" y="4050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31" name="Oval 109"/>
            <p:cNvSpPr>
              <a:spLocks noChangeArrowheads="1"/>
            </p:cNvSpPr>
            <p:nvPr/>
          </p:nvSpPr>
          <p:spPr bwMode="auto">
            <a:xfrm>
              <a:off x="2227" y="407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75" name="Group 110"/>
          <p:cNvGrpSpPr>
            <a:grpSpLocks/>
          </p:cNvGrpSpPr>
          <p:nvPr/>
        </p:nvGrpSpPr>
        <p:grpSpPr bwMode="auto">
          <a:xfrm>
            <a:off x="5953125" y="5786438"/>
            <a:ext cx="560388" cy="169862"/>
            <a:chOff x="2790" y="3645"/>
            <a:chExt cx="353" cy="107"/>
          </a:xfrm>
        </p:grpSpPr>
        <p:sp>
          <p:nvSpPr>
            <p:cNvPr id="93228" name="Freeform 111"/>
            <p:cNvSpPr>
              <a:spLocks noChangeArrowheads="1"/>
            </p:cNvSpPr>
            <p:nvPr/>
          </p:nvSpPr>
          <p:spPr bwMode="auto">
            <a:xfrm>
              <a:off x="2790" y="3645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29" name="Oval 112"/>
            <p:cNvSpPr>
              <a:spLocks noChangeArrowheads="1"/>
            </p:cNvSpPr>
            <p:nvPr/>
          </p:nvSpPr>
          <p:spPr bwMode="auto">
            <a:xfrm>
              <a:off x="3082" y="367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87076" name="Picture 1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1" y="4992688"/>
            <a:ext cx="549275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7077" name="Group 114"/>
          <p:cNvGrpSpPr>
            <a:grpSpLocks/>
          </p:cNvGrpSpPr>
          <p:nvPr/>
        </p:nvGrpSpPr>
        <p:grpSpPr bwMode="auto">
          <a:xfrm>
            <a:off x="4452938" y="5143501"/>
            <a:ext cx="557212" cy="169863"/>
            <a:chOff x="1845" y="3240"/>
            <a:chExt cx="351" cy="107"/>
          </a:xfrm>
        </p:grpSpPr>
        <p:sp>
          <p:nvSpPr>
            <p:cNvPr id="93226" name="Freeform 115"/>
            <p:cNvSpPr>
              <a:spLocks noChangeArrowheads="1"/>
            </p:cNvSpPr>
            <p:nvPr/>
          </p:nvSpPr>
          <p:spPr bwMode="auto">
            <a:xfrm>
              <a:off x="1845" y="3240"/>
              <a:ext cx="351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5 w 640"/>
                <a:gd name="T5" fmla="*/ 28 h 216"/>
                <a:gd name="T6" fmla="*/ 237 w 640"/>
                <a:gd name="T7" fmla="*/ 4 h 216"/>
                <a:gd name="T8" fmla="*/ 342 w 640"/>
                <a:gd name="T9" fmla="*/ 52 h 216"/>
                <a:gd name="T10" fmla="*/ 184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27" name="Oval 116"/>
            <p:cNvSpPr>
              <a:spLocks noChangeArrowheads="1"/>
            </p:cNvSpPr>
            <p:nvPr/>
          </p:nvSpPr>
          <p:spPr bwMode="auto">
            <a:xfrm>
              <a:off x="2135" y="3268"/>
              <a:ext cx="25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078" name="Group 117"/>
          <p:cNvGrpSpPr>
            <a:grpSpLocks/>
          </p:cNvGrpSpPr>
          <p:nvPr/>
        </p:nvGrpSpPr>
        <p:grpSpPr bwMode="auto">
          <a:xfrm>
            <a:off x="3443289" y="5715001"/>
            <a:ext cx="560387" cy="169863"/>
            <a:chOff x="1209" y="3600"/>
            <a:chExt cx="353" cy="107"/>
          </a:xfrm>
        </p:grpSpPr>
        <p:sp>
          <p:nvSpPr>
            <p:cNvPr id="93224" name="Freeform 118"/>
            <p:cNvSpPr>
              <a:spLocks noChangeArrowheads="1"/>
            </p:cNvSpPr>
            <p:nvPr/>
          </p:nvSpPr>
          <p:spPr bwMode="auto">
            <a:xfrm>
              <a:off x="1209" y="3600"/>
              <a:ext cx="353" cy="107"/>
            </a:xfrm>
            <a:custGeom>
              <a:avLst/>
              <a:gdLst>
                <a:gd name="T0" fmla="*/ 26 w 640"/>
                <a:gd name="T1" fmla="*/ 4 h 216"/>
                <a:gd name="T2" fmla="*/ 26 w 640"/>
                <a:gd name="T3" fmla="*/ 99 h 216"/>
                <a:gd name="T4" fmla="*/ 106 w 640"/>
                <a:gd name="T5" fmla="*/ 28 h 216"/>
                <a:gd name="T6" fmla="*/ 238 w 640"/>
                <a:gd name="T7" fmla="*/ 4 h 216"/>
                <a:gd name="T8" fmla="*/ 344 w 640"/>
                <a:gd name="T9" fmla="*/ 52 h 216"/>
                <a:gd name="T10" fmla="*/ 185 w 640"/>
                <a:gd name="T11" fmla="*/ 99 h 216"/>
                <a:gd name="T12" fmla="*/ 26 w 640"/>
                <a:gd name="T13" fmla="*/ 4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3225" name="Oval 119"/>
            <p:cNvSpPr>
              <a:spLocks noChangeArrowheads="1"/>
            </p:cNvSpPr>
            <p:nvPr/>
          </p:nvSpPr>
          <p:spPr bwMode="auto">
            <a:xfrm>
              <a:off x="1501" y="362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9001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Oval 2"/>
          <p:cNvSpPr>
            <a:spLocks noChangeArrowheads="1"/>
          </p:cNvSpPr>
          <p:nvPr/>
        </p:nvSpPr>
        <p:spPr bwMode="auto">
          <a:xfrm>
            <a:off x="5794375" y="3330576"/>
            <a:ext cx="71438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9091" name="Oval 3"/>
          <p:cNvSpPr>
            <a:spLocks noChangeArrowheads="1"/>
          </p:cNvSpPr>
          <p:nvPr/>
        </p:nvSpPr>
        <p:spPr bwMode="auto">
          <a:xfrm>
            <a:off x="6873875" y="3330576"/>
            <a:ext cx="71438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9092" name="Oval 4"/>
          <p:cNvSpPr>
            <a:spLocks noChangeArrowheads="1"/>
          </p:cNvSpPr>
          <p:nvPr/>
        </p:nvSpPr>
        <p:spPr bwMode="auto">
          <a:xfrm>
            <a:off x="7954964" y="3330576"/>
            <a:ext cx="71437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9034463" y="3319464"/>
            <a:ext cx="69850" cy="84137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9094" name="Freeform 6"/>
          <p:cNvSpPr>
            <a:spLocks noChangeArrowheads="1"/>
          </p:cNvSpPr>
          <p:nvPr/>
        </p:nvSpPr>
        <p:spPr bwMode="auto">
          <a:xfrm>
            <a:off x="2063751" y="2755901"/>
            <a:ext cx="8208963" cy="3959225"/>
          </a:xfrm>
          <a:custGeom>
            <a:avLst/>
            <a:gdLst>
              <a:gd name="T0" fmla="*/ 0 w 5171"/>
              <a:gd name="T1" fmla="*/ 2147483646 h 2494"/>
              <a:gd name="T2" fmla="*/ 0 w 5171"/>
              <a:gd name="T3" fmla="*/ 2147483646 h 2494"/>
              <a:gd name="T4" fmla="*/ 2147483646 w 5171"/>
              <a:gd name="T5" fmla="*/ 2147483646 h 2494"/>
              <a:gd name="T6" fmla="*/ 2147483646 w 5171"/>
              <a:gd name="T7" fmla="*/ 0 h 2494"/>
              <a:gd name="T8" fmla="*/ 0 60000 65536"/>
              <a:gd name="T9" fmla="*/ 0 60000 65536"/>
              <a:gd name="T10" fmla="*/ 0 60000 65536"/>
              <a:gd name="T11" fmla="*/ 0 60000 65536"/>
              <a:gd name="T12" fmla="*/ 0 w 5171"/>
              <a:gd name="T13" fmla="*/ 0 h 2494"/>
              <a:gd name="T14" fmla="*/ 5171 w 5171"/>
              <a:gd name="T15" fmla="*/ 2494 h 24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71" h="2494">
                <a:moveTo>
                  <a:pt x="0" y="45"/>
                </a:moveTo>
                <a:lnTo>
                  <a:pt x="0" y="2494"/>
                </a:lnTo>
                <a:lnTo>
                  <a:pt x="5171" y="2494"/>
                </a:lnTo>
                <a:lnTo>
                  <a:pt x="5171" y="0"/>
                </a:lnTo>
              </a:path>
            </a:pathLst>
          </a:custGeom>
          <a:noFill/>
          <a:ln w="9360" cap="sq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2063751" y="3403600"/>
            <a:ext cx="8208963" cy="1588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3648075" y="2898775"/>
            <a:ext cx="215900" cy="2159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3863976" y="2755901"/>
            <a:ext cx="144463" cy="3587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9098" name="Oval 10"/>
          <p:cNvSpPr>
            <a:spLocks noChangeArrowheads="1"/>
          </p:cNvSpPr>
          <p:nvPr/>
        </p:nvSpPr>
        <p:spPr bwMode="auto">
          <a:xfrm>
            <a:off x="4440238" y="3043238"/>
            <a:ext cx="144462" cy="144462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9099" name="Freeform 11"/>
          <p:cNvSpPr>
            <a:spLocks noChangeArrowheads="1"/>
          </p:cNvSpPr>
          <p:nvPr/>
        </p:nvSpPr>
        <p:spPr bwMode="auto">
          <a:xfrm>
            <a:off x="3216275" y="3114676"/>
            <a:ext cx="1511300" cy="288925"/>
          </a:xfrm>
          <a:custGeom>
            <a:avLst/>
            <a:gdLst>
              <a:gd name="T0" fmla="*/ 0 w 952"/>
              <a:gd name="T1" fmla="*/ 0 h 182"/>
              <a:gd name="T2" fmla="*/ 2147483646 w 952"/>
              <a:gd name="T3" fmla="*/ 2147483646 h 182"/>
              <a:gd name="T4" fmla="*/ 2147483646 w 952"/>
              <a:gd name="T5" fmla="*/ 2147483646 h 182"/>
              <a:gd name="T6" fmla="*/ 2147483646 w 952"/>
              <a:gd name="T7" fmla="*/ 0 h 182"/>
              <a:gd name="T8" fmla="*/ 0 w 952"/>
              <a:gd name="T9" fmla="*/ 0 h 1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52"/>
              <a:gd name="T16" fmla="*/ 0 h 182"/>
              <a:gd name="T17" fmla="*/ 952 w 952"/>
              <a:gd name="T18" fmla="*/ 182 h 1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52" h="182">
                <a:moveTo>
                  <a:pt x="0" y="0"/>
                </a:moveTo>
                <a:lnTo>
                  <a:pt x="227" y="182"/>
                </a:lnTo>
                <a:lnTo>
                  <a:pt x="816" y="182"/>
                </a:lnTo>
                <a:lnTo>
                  <a:pt x="95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9100" name="Line 12"/>
          <p:cNvSpPr>
            <a:spLocks noChangeShapeType="1"/>
          </p:cNvSpPr>
          <p:nvPr/>
        </p:nvSpPr>
        <p:spPr bwMode="auto">
          <a:xfrm flipV="1">
            <a:off x="3935414" y="2538414"/>
            <a:ext cx="1587" cy="219075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9101" name="Line 13"/>
          <p:cNvSpPr>
            <a:spLocks noChangeShapeType="1"/>
          </p:cNvSpPr>
          <p:nvPr/>
        </p:nvSpPr>
        <p:spPr bwMode="auto">
          <a:xfrm>
            <a:off x="3830638" y="2638425"/>
            <a:ext cx="2159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9102" name="Line 14"/>
          <p:cNvSpPr>
            <a:spLocks noChangeShapeType="1"/>
          </p:cNvSpPr>
          <p:nvPr/>
        </p:nvSpPr>
        <p:spPr bwMode="auto">
          <a:xfrm>
            <a:off x="4511675" y="3043239"/>
            <a:ext cx="217488" cy="71437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9103" name="Line 15"/>
          <p:cNvSpPr>
            <a:spLocks noChangeShapeType="1"/>
          </p:cNvSpPr>
          <p:nvPr/>
        </p:nvSpPr>
        <p:spPr bwMode="auto">
          <a:xfrm>
            <a:off x="4729164" y="3114676"/>
            <a:ext cx="71437" cy="288925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8910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89" y="5053013"/>
            <a:ext cx="54927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9105" name="Group 17"/>
          <p:cNvGrpSpPr>
            <a:grpSpLocks/>
          </p:cNvGrpSpPr>
          <p:nvPr/>
        </p:nvGrpSpPr>
        <p:grpSpPr bwMode="auto">
          <a:xfrm>
            <a:off x="4786313" y="3289300"/>
            <a:ext cx="5326062" cy="2565400"/>
            <a:chOff x="2055" y="2072"/>
            <a:chExt cx="3355" cy="1616"/>
          </a:xfrm>
        </p:grpSpPr>
        <p:grpSp>
          <p:nvGrpSpPr>
            <p:cNvPr id="89149" name="Group 18"/>
            <p:cNvGrpSpPr>
              <a:grpSpLocks/>
            </p:cNvGrpSpPr>
            <p:nvPr/>
          </p:nvGrpSpPr>
          <p:grpSpPr bwMode="auto">
            <a:xfrm>
              <a:off x="2055" y="2168"/>
              <a:ext cx="634" cy="1520"/>
              <a:chOff x="2055" y="2168"/>
              <a:chExt cx="634" cy="1520"/>
            </a:xfrm>
          </p:grpSpPr>
          <p:sp>
            <p:nvSpPr>
              <p:cNvPr id="89190" name="Freeform 19"/>
              <p:cNvSpPr>
                <a:spLocks noChangeArrowheads="1"/>
              </p:cNvSpPr>
              <p:nvPr/>
            </p:nvSpPr>
            <p:spPr bwMode="auto">
              <a:xfrm>
                <a:off x="2055" y="2168"/>
                <a:ext cx="634" cy="1153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1896729 h 235"/>
                  <a:gd name="T4" fmla="*/ 273 w 635"/>
                  <a:gd name="T5" fmla="*/ 3167448 h 235"/>
                  <a:gd name="T6" fmla="*/ 539 w 635"/>
                  <a:gd name="T7" fmla="*/ 252483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91" name="Line 20"/>
              <p:cNvSpPr>
                <a:spLocks noChangeShapeType="1"/>
              </p:cNvSpPr>
              <p:nvPr/>
            </p:nvSpPr>
            <p:spPr bwMode="auto">
              <a:xfrm>
                <a:off x="2072" y="2344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92" name="Line 21"/>
              <p:cNvSpPr>
                <a:spLocks noChangeShapeType="1"/>
              </p:cNvSpPr>
              <p:nvPr/>
            </p:nvSpPr>
            <p:spPr bwMode="auto">
              <a:xfrm>
                <a:off x="2135" y="27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93" name="Line 22"/>
              <p:cNvSpPr>
                <a:spLocks noChangeShapeType="1"/>
              </p:cNvSpPr>
              <p:nvPr/>
            </p:nvSpPr>
            <p:spPr bwMode="auto">
              <a:xfrm>
                <a:off x="2236" y="3131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94" name="Line 23"/>
              <p:cNvSpPr>
                <a:spLocks noChangeShapeType="1"/>
              </p:cNvSpPr>
              <p:nvPr/>
            </p:nvSpPr>
            <p:spPr bwMode="auto">
              <a:xfrm>
                <a:off x="2389" y="32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95" name="Line 24"/>
              <p:cNvSpPr>
                <a:spLocks noChangeShapeType="1"/>
              </p:cNvSpPr>
              <p:nvPr/>
            </p:nvSpPr>
            <p:spPr bwMode="auto">
              <a:xfrm>
                <a:off x="2567" y="31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96" name="Line 25"/>
              <p:cNvSpPr>
                <a:spLocks noChangeShapeType="1"/>
              </p:cNvSpPr>
              <p:nvPr/>
            </p:nvSpPr>
            <p:spPr bwMode="auto">
              <a:xfrm>
                <a:off x="2644" y="2815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97" name="Line 26"/>
              <p:cNvSpPr>
                <a:spLocks noChangeShapeType="1"/>
              </p:cNvSpPr>
              <p:nvPr/>
            </p:nvSpPr>
            <p:spPr bwMode="auto">
              <a:xfrm>
                <a:off x="2690" y="23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150" name="Group 27"/>
            <p:cNvGrpSpPr>
              <a:grpSpLocks/>
            </p:cNvGrpSpPr>
            <p:nvPr/>
          </p:nvGrpSpPr>
          <p:grpSpPr bwMode="auto">
            <a:xfrm>
              <a:off x="2735" y="2168"/>
              <a:ext cx="634" cy="1520"/>
              <a:chOff x="2735" y="2168"/>
              <a:chExt cx="634" cy="1520"/>
            </a:xfrm>
          </p:grpSpPr>
          <p:sp>
            <p:nvSpPr>
              <p:cNvPr id="89182" name="Freeform 28"/>
              <p:cNvSpPr>
                <a:spLocks noChangeArrowheads="1"/>
              </p:cNvSpPr>
              <p:nvPr/>
            </p:nvSpPr>
            <p:spPr bwMode="auto">
              <a:xfrm>
                <a:off x="2735" y="2168"/>
                <a:ext cx="634" cy="1153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1896729 h 235"/>
                  <a:gd name="T4" fmla="*/ 273 w 635"/>
                  <a:gd name="T5" fmla="*/ 3167448 h 235"/>
                  <a:gd name="T6" fmla="*/ 539 w 635"/>
                  <a:gd name="T7" fmla="*/ 252483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83" name="Line 29"/>
              <p:cNvSpPr>
                <a:spLocks noChangeShapeType="1"/>
              </p:cNvSpPr>
              <p:nvPr/>
            </p:nvSpPr>
            <p:spPr bwMode="auto">
              <a:xfrm>
                <a:off x="2752" y="2344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84" name="Line 30"/>
              <p:cNvSpPr>
                <a:spLocks noChangeShapeType="1"/>
              </p:cNvSpPr>
              <p:nvPr/>
            </p:nvSpPr>
            <p:spPr bwMode="auto">
              <a:xfrm>
                <a:off x="2815" y="27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85" name="Line 31"/>
              <p:cNvSpPr>
                <a:spLocks noChangeShapeType="1"/>
              </p:cNvSpPr>
              <p:nvPr/>
            </p:nvSpPr>
            <p:spPr bwMode="auto">
              <a:xfrm>
                <a:off x="2916" y="3131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86" name="Line 32"/>
              <p:cNvSpPr>
                <a:spLocks noChangeShapeType="1"/>
              </p:cNvSpPr>
              <p:nvPr/>
            </p:nvSpPr>
            <p:spPr bwMode="auto">
              <a:xfrm>
                <a:off x="3069" y="32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87" name="Line 33"/>
              <p:cNvSpPr>
                <a:spLocks noChangeShapeType="1"/>
              </p:cNvSpPr>
              <p:nvPr/>
            </p:nvSpPr>
            <p:spPr bwMode="auto">
              <a:xfrm>
                <a:off x="3247" y="31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88" name="Line 34"/>
              <p:cNvSpPr>
                <a:spLocks noChangeShapeType="1"/>
              </p:cNvSpPr>
              <p:nvPr/>
            </p:nvSpPr>
            <p:spPr bwMode="auto">
              <a:xfrm>
                <a:off x="3324" y="2815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89" name="Line 35"/>
              <p:cNvSpPr>
                <a:spLocks noChangeShapeType="1"/>
              </p:cNvSpPr>
              <p:nvPr/>
            </p:nvSpPr>
            <p:spPr bwMode="auto">
              <a:xfrm>
                <a:off x="3370" y="23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151" name="Group 36"/>
            <p:cNvGrpSpPr>
              <a:grpSpLocks/>
            </p:cNvGrpSpPr>
            <p:nvPr/>
          </p:nvGrpSpPr>
          <p:grpSpPr bwMode="auto">
            <a:xfrm>
              <a:off x="3415" y="2168"/>
              <a:ext cx="634" cy="1520"/>
              <a:chOff x="3415" y="2168"/>
              <a:chExt cx="634" cy="1520"/>
            </a:xfrm>
          </p:grpSpPr>
          <p:sp>
            <p:nvSpPr>
              <p:cNvPr id="89174" name="Freeform 37"/>
              <p:cNvSpPr>
                <a:spLocks noChangeArrowheads="1"/>
              </p:cNvSpPr>
              <p:nvPr/>
            </p:nvSpPr>
            <p:spPr bwMode="auto">
              <a:xfrm>
                <a:off x="3415" y="2168"/>
                <a:ext cx="634" cy="1153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1896729 h 235"/>
                  <a:gd name="T4" fmla="*/ 273 w 635"/>
                  <a:gd name="T5" fmla="*/ 3167448 h 235"/>
                  <a:gd name="T6" fmla="*/ 539 w 635"/>
                  <a:gd name="T7" fmla="*/ 252483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75" name="Line 38"/>
              <p:cNvSpPr>
                <a:spLocks noChangeShapeType="1"/>
              </p:cNvSpPr>
              <p:nvPr/>
            </p:nvSpPr>
            <p:spPr bwMode="auto">
              <a:xfrm>
                <a:off x="3432" y="2344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76" name="Line 39"/>
              <p:cNvSpPr>
                <a:spLocks noChangeShapeType="1"/>
              </p:cNvSpPr>
              <p:nvPr/>
            </p:nvSpPr>
            <p:spPr bwMode="auto">
              <a:xfrm>
                <a:off x="3495" y="27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77" name="Line 40"/>
              <p:cNvSpPr>
                <a:spLocks noChangeShapeType="1"/>
              </p:cNvSpPr>
              <p:nvPr/>
            </p:nvSpPr>
            <p:spPr bwMode="auto">
              <a:xfrm>
                <a:off x="3596" y="3131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78" name="Line 41"/>
              <p:cNvSpPr>
                <a:spLocks noChangeShapeType="1"/>
              </p:cNvSpPr>
              <p:nvPr/>
            </p:nvSpPr>
            <p:spPr bwMode="auto">
              <a:xfrm>
                <a:off x="3749" y="32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79" name="Line 42"/>
              <p:cNvSpPr>
                <a:spLocks noChangeShapeType="1"/>
              </p:cNvSpPr>
              <p:nvPr/>
            </p:nvSpPr>
            <p:spPr bwMode="auto">
              <a:xfrm>
                <a:off x="3927" y="31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80" name="Line 43"/>
              <p:cNvSpPr>
                <a:spLocks noChangeShapeType="1"/>
              </p:cNvSpPr>
              <p:nvPr/>
            </p:nvSpPr>
            <p:spPr bwMode="auto">
              <a:xfrm>
                <a:off x="4004" y="2815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81" name="Line 44"/>
              <p:cNvSpPr>
                <a:spLocks noChangeShapeType="1"/>
              </p:cNvSpPr>
              <p:nvPr/>
            </p:nvSpPr>
            <p:spPr bwMode="auto">
              <a:xfrm>
                <a:off x="4050" y="23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152" name="Group 45"/>
            <p:cNvGrpSpPr>
              <a:grpSpLocks/>
            </p:cNvGrpSpPr>
            <p:nvPr/>
          </p:nvGrpSpPr>
          <p:grpSpPr bwMode="auto">
            <a:xfrm>
              <a:off x="4096" y="2168"/>
              <a:ext cx="634" cy="1520"/>
              <a:chOff x="4096" y="2168"/>
              <a:chExt cx="634" cy="1520"/>
            </a:xfrm>
          </p:grpSpPr>
          <p:sp>
            <p:nvSpPr>
              <p:cNvPr id="89166" name="Freeform 46"/>
              <p:cNvSpPr>
                <a:spLocks noChangeArrowheads="1"/>
              </p:cNvSpPr>
              <p:nvPr/>
            </p:nvSpPr>
            <p:spPr bwMode="auto">
              <a:xfrm>
                <a:off x="4096" y="2168"/>
                <a:ext cx="634" cy="1153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1896729 h 235"/>
                  <a:gd name="T4" fmla="*/ 273 w 635"/>
                  <a:gd name="T5" fmla="*/ 3167448 h 235"/>
                  <a:gd name="T6" fmla="*/ 539 w 635"/>
                  <a:gd name="T7" fmla="*/ 252483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67" name="Line 47"/>
              <p:cNvSpPr>
                <a:spLocks noChangeShapeType="1"/>
              </p:cNvSpPr>
              <p:nvPr/>
            </p:nvSpPr>
            <p:spPr bwMode="auto">
              <a:xfrm>
                <a:off x="4113" y="2344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68" name="Line 48"/>
              <p:cNvSpPr>
                <a:spLocks noChangeShapeType="1"/>
              </p:cNvSpPr>
              <p:nvPr/>
            </p:nvSpPr>
            <p:spPr bwMode="auto">
              <a:xfrm>
                <a:off x="4176" y="27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69" name="Line 49"/>
              <p:cNvSpPr>
                <a:spLocks noChangeShapeType="1"/>
              </p:cNvSpPr>
              <p:nvPr/>
            </p:nvSpPr>
            <p:spPr bwMode="auto">
              <a:xfrm>
                <a:off x="4277" y="3131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70" name="Line 50"/>
              <p:cNvSpPr>
                <a:spLocks noChangeShapeType="1"/>
              </p:cNvSpPr>
              <p:nvPr/>
            </p:nvSpPr>
            <p:spPr bwMode="auto">
              <a:xfrm>
                <a:off x="4430" y="32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71" name="Line 51"/>
              <p:cNvSpPr>
                <a:spLocks noChangeShapeType="1"/>
              </p:cNvSpPr>
              <p:nvPr/>
            </p:nvSpPr>
            <p:spPr bwMode="auto">
              <a:xfrm>
                <a:off x="4608" y="31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72" name="Line 52"/>
              <p:cNvSpPr>
                <a:spLocks noChangeShapeType="1"/>
              </p:cNvSpPr>
              <p:nvPr/>
            </p:nvSpPr>
            <p:spPr bwMode="auto">
              <a:xfrm>
                <a:off x="4685" y="2815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73" name="Line 53"/>
              <p:cNvSpPr>
                <a:spLocks noChangeShapeType="1"/>
              </p:cNvSpPr>
              <p:nvPr/>
            </p:nvSpPr>
            <p:spPr bwMode="auto">
              <a:xfrm>
                <a:off x="4731" y="23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9153" name="Group 54"/>
            <p:cNvGrpSpPr>
              <a:grpSpLocks/>
            </p:cNvGrpSpPr>
            <p:nvPr/>
          </p:nvGrpSpPr>
          <p:grpSpPr bwMode="auto">
            <a:xfrm>
              <a:off x="4776" y="2168"/>
              <a:ext cx="634" cy="1520"/>
              <a:chOff x="4776" y="2168"/>
              <a:chExt cx="634" cy="1520"/>
            </a:xfrm>
          </p:grpSpPr>
          <p:sp>
            <p:nvSpPr>
              <p:cNvPr id="89158" name="Freeform 55"/>
              <p:cNvSpPr>
                <a:spLocks noChangeArrowheads="1"/>
              </p:cNvSpPr>
              <p:nvPr/>
            </p:nvSpPr>
            <p:spPr bwMode="auto">
              <a:xfrm>
                <a:off x="4776" y="2168"/>
                <a:ext cx="634" cy="1153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1896729 h 235"/>
                  <a:gd name="T4" fmla="*/ 273 w 635"/>
                  <a:gd name="T5" fmla="*/ 3167448 h 235"/>
                  <a:gd name="T6" fmla="*/ 539 w 635"/>
                  <a:gd name="T7" fmla="*/ 252483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59" name="Line 56"/>
              <p:cNvSpPr>
                <a:spLocks noChangeShapeType="1"/>
              </p:cNvSpPr>
              <p:nvPr/>
            </p:nvSpPr>
            <p:spPr bwMode="auto">
              <a:xfrm>
                <a:off x="4793" y="2344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60" name="Line 57"/>
              <p:cNvSpPr>
                <a:spLocks noChangeShapeType="1"/>
              </p:cNvSpPr>
              <p:nvPr/>
            </p:nvSpPr>
            <p:spPr bwMode="auto">
              <a:xfrm>
                <a:off x="4856" y="27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61" name="Line 58"/>
              <p:cNvSpPr>
                <a:spLocks noChangeShapeType="1"/>
              </p:cNvSpPr>
              <p:nvPr/>
            </p:nvSpPr>
            <p:spPr bwMode="auto">
              <a:xfrm>
                <a:off x="4957" y="3131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62" name="Line 59"/>
              <p:cNvSpPr>
                <a:spLocks noChangeShapeType="1"/>
              </p:cNvSpPr>
              <p:nvPr/>
            </p:nvSpPr>
            <p:spPr bwMode="auto">
              <a:xfrm>
                <a:off x="5110" y="32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63" name="Line 60"/>
              <p:cNvSpPr>
                <a:spLocks noChangeShapeType="1"/>
              </p:cNvSpPr>
              <p:nvPr/>
            </p:nvSpPr>
            <p:spPr bwMode="auto">
              <a:xfrm>
                <a:off x="5288" y="31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64" name="Line 61"/>
              <p:cNvSpPr>
                <a:spLocks noChangeShapeType="1"/>
              </p:cNvSpPr>
              <p:nvPr/>
            </p:nvSpPr>
            <p:spPr bwMode="auto">
              <a:xfrm>
                <a:off x="5365" y="2815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165" name="Line 62"/>
              <p:cNvSpPr>
                <a:spLocks noChangeShapeType="1"/>
              </p:cNvSpPr>
              <p:nvPr/>
            </p:nvSpPr>
            <p:spPr bwMode="auto">
              <a:xfrm>
                <a:off x="5411" y="23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89154" name="Oval 63"/>
            <p:cNvSpPr>
              <a:spLocks noChangeArrowheads="1"/>
            </p:cNvSpPr>
            <p:nvPr/>
          </p:nvSpPr>
          <p:spPr bwMode="auto">
            <a:xfrm>
              <a:off x="2690" y="2085"/>
              <a:ext cx="44" cy="82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9155" name="Oval 64"/>
            <p:cNvSpPr>
              <a:spLocks noChangeArrowheads="1"/>
            </p:cNvSpPr>
            <p:nvPr/>
          </p:nvSpPr>
          <p:spPr bwMode="auto">
            <a:xfrm>
              <a:off x="3370" y="2085"/>
              <a:ext cx="44" cy="82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9156" name="Oval 65"/>
            <p:cNvSpPr>
              <a:spLocks noChangeArrowheads="1"/>
            </p:cNvSpPr>
            <p:nvPr/>
          </p:nvSpPr>
          <p:spPr bwMode="auto">
            <a:xfrm>
              <a:off x="4051" y="2085"/>
              <a:ext cx="44" cy="82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89157" name="Oval 66"/>
            <p:cNvSpPr>
              <a:spLocks noChangeArrowheads="1"/>
            </p:cNvSpPr>
            <p:nvPr/>
          </p:nvSpPr>
          <p:spPr bwMode="auto">
            <a:xfrm>
              <a:off x="4731" y="2072"/>
              <a:ext cx="43" cy="95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9106" name="Text Box 67"/>
          <p:cNvSpPr txBox="1">
            <a:spLocks noChangeArrowheads="1"/>
          </p:cNvSpPr>
          <p:nvPr/>
        </p:nvSpPr>
        <p:spPr bwMode="auto">
          <a:xfrm>
            <a:off x="1080537" y="1162050"/>
            <a:ext cx="9621354" cy="244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r>
              <a:rPr lang="en-US" altLang="en-US" sz="2000" dirty="0" err="1">
                <a:solidFill>
                  <a:srgbClr val="404040"/>
                </a:solidFill>
                <a:latin typeface="Calibri Light" panose="020F0302020204030204" pitchFamily="34" charset="0"/>
              </a:rPr>
              <a:t>Τώρ</a:t>
            </a:r>
            <a:r>
              <a:rPr lang="en-US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α ο ψαράς </a:t>
            </a:r>
            <a:r>
              <a:rPr lang="el-GR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συλλαμβάνει </a:t>
            </a:r>
            <a:r>
              <a:rPr lang="en-US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9 ψ</a:t>
            </a:r>
            <a:r>
              <a:rPr lang="el-GR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ά</a:t>
            </a:r>
            <a:r>
              <a:rPr lang="en-US" altLang="en-US" sz="2000" dirty="0" err="1">
                <a:solidFill>
                  <a:srgbClr val="404040"/>
                </a:solidFill>
                <a:latin typeface="Calibri Light" panose="020F0302020204030204" pitchFamily="34" charset="0"/>
              </a:rPr>
              <a:t>ρι</a:t>
            </a:r>
            <a:r>
              <a:rPr lang="el-GR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α </a:t>
            </a:r>
            <a:r>
              <a:rPr lang="en-US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α</a:t>
            </a:r>
            <a:r>
              <a:rPr lang="en-US" altLang="en-US" sz="2000" dirty="0" err="1">
                <a:solidFill>
                  <a:srgbClr val="404040"/>
                </a:solidFill>
                <a:latin typeface="Calibri Light" panose="020F0302020204030204" pitchFamily="34" charset="0"/>
              </a:rPr>
              <a:t>νά</a:t>
            </a:r>
            <a:r>
              <a:rPr lang="en-US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 35 α</a:t>
            </a:r>
            <a:r>
              <a:rPr lang="en-US" altLang="en-US" sz="2000" dirty="0" err="1">
                <a:solidFill>
                  <a:srgbClr val="404040"/>
                </a:solidFill>
                <a:latin typeface="Calibri Light" panose="020F0302020204030204" pitchFamily="34" charset="0"/>
              </a:rPr>
              <a:t>γκίστρι</a:t>
            </a:r>
            <a:r>
              <a:rPr lang="en-US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α. Η β</a:t>
            </a:r>
            <a:r>
              <a:rPr lang="en-US" altLang="en-US" sz="2000" dirty="0" err="1">
                <a:solidFill>
                  <a:srgbClr val="404040"/>
                </a:solidFill>
                <a:latin typeface="Calibri Light" panose="020F0302020204030204" pitchFamily="34" charset="0"/>
              </a:rPr>
              <a:t>ιομάζ</a:t>
            </a:r>
            <a:r>
              <a:rPr lang="en-US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α δεν έχει αλλάξει, αλλά το ποσοστό των αλιευμάτων του έχει αυξηθεί, και</a:t>
            </a:r>
            <a:r>
              <a:rPr lang="el-GR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 ο</a:t>
            </a:r>
            <a:r>
              <a:rPr lang="en-US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 </a:t>
            </a:r>
            <a:r>
              <a:rPr lang="el-GR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συντελεστής συλληψιμότητας</a:t>
            </a:r>
            <a:r>
              <a:rPr lang="en-US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 </a:t>
            </a:r>
            <a:r>
              <a:rPr lang="en-US" altLang="en-US" sz="2000" dirty="0" err="1">
                <a:solidFill>
                  <a:srgbClr val="404040"/>
                </a:solidFill>
                <a:latin typeface="Calibri Light" panose="020F0302020204030204" pitchFamily="34" charset="0"/>
              </a:rPr>
              <a:t>έχει</a:t>
            </a:r>
            <a:r>
              <a:rPr lang="en-US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 α</a:t>
            </a:r>
            <a:r>
              <a:rPr lang="en-US" altLang="en-US" sz="2000" dirty="0" err="1">
                <a:solidFill>
                  <a:srgbClr val="404040"/>
                </a:solidFill>
                <a:latin typeface="Calibri Light" panose="020F0302020204030204" pitchFamily="34" charset="0"/>
              </a:rPr>
              <a:t>υξηθεί</a:t>
            </a:r>
            <a:r>
              <a:rPr lang="en-US" altLang="en-US" sz="2000" dirty="0">
                <a:solidFill>
                  <a:srgbClr val="404040"/>
                </a:solidFill>
                <a:latin typeface="Calibri Light" panose="020F0302020204030204" pitchFamily="34" charset="0"/>
              </a:rPr>
              <a:t>:</a:t>
            </a:r>
          </a:p>
          <a:p>
            <a:pPr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r>
              <a:rPr lang="en-US" altLang="en-US" sz="2000" b="1" dirty="0">
                <a:solidFill>
                  <a:srgbClr val="404040"/>
                </a:solidFill>
                <a:latin typeface="Calibri Light" panose="020F0302020204030204" pitchFamily="34" charset="0"/>
              </a:rPr>
              <a:t>q = C / EB = 9 / (35 * 20) = 0.0128</a:t>
            </a:r>
            <a:r>
              <a:rPr lang="el-GR" altLang="en-US" sz="2000" b="1" dirty="0">
                <a:solidFill>
                  <a:srgbClr val="404040"/>
                </a:solidFill>
                <a:latin typeface="Calibri Light" panose="020F0302020204030204" pitchFamily="34" charset="0"/>
              </a:rPr>
              <a:t>, δηλαδή κάθε άγκιστρο αφαίρει το 1,28% του αποθέματος</a:t>
            </a:r>
          </a:p>
          <a:p>
            <a:pPr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endParaRPr lang="en-US" altLang="en-US" sz="2000" dirty="0">
              <a:solidFill>
                <a:srgbClr val="404040"/>
              </a:solidFill>
              <a:latin typeface="Calibri Light" panose="020F0302020204030204" pitchFamily="34" charset="0"/>
            </a:endParaRPr>
          </a:p>
          <a:p>
            <a:pPr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endParaRPr lang="en-US" altLang="en-US" sz="2000" dirty="0">
              <a:solidFill>
                <a:srgbClr val="404040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89107" name="Group 68"/>
          <p:cNvGrpSpPr>
            <a:grpSpLocks/>
          </p:cNvGrpSpPr>
          <p:nvPr/>
        </p:nvGrpSpPr>
        <p:grpSpPr bwMode="auto">
          <a:xfrm>
            <a:off x="5891214" y="6345238"/>
            <a:ext cx="560387" cy="169862"/>
            <a:chOff x="2751" y="3997"/>
            <a:chExt cx="353" cy="107"/>
          </a:xfrm>
        </p:grpSpPr>
        <p:sp>
          <p:nvSpPr>
            <p:cNvPr id="89147" name="Freeform 69"/>
            <p:cNvSpPr>
              <a:spLocks noChangeArrowheads="1"/>
            </p:cNvSpPr>
            <p:nvPr/>
          </p:nvSpPr>
          <p:spPr bwMode="auto">
            <a:xfrm>
              <a:off x="2751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148" name="Oval 70"/>
            <p:cNvSpPr>
              <a:spLocks noChangeArrowheads="1"/>
            </p:cNvSpPr>
            <p:nvPr/>
          </p:nvSpPr>
          <p:spPr bwMode="auto">
            <a:xfrm>
              <a:off x="3043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9108" name="Group 71"/>
          <p:cNvGrpSpPr>
            <a:grpSpLocks/>
          </p:cNvGrpSpPr>
          <p:nvPr/>
        </p:nvGrpSpPr>
        <p:grpSpPr bwMode="auto">
          <a:xfrm>
            <a:off x="8462964" y="6345238"/>
            <a:ext cx="560387" cy="169862"/>
            <a:chOff x="4371" y="3997"/>
            <a:chExt cx="353" cy="107"/>
          </a:xfrm>
        </p:grpSpPr>
        <p:sp>
          <p:nvSpPr>
            <p:cNvPr id="89145" name="Freeform 72"/>
            <p:cNvSpPr>
              <a:spLocks noChangeArrowheads="1"/>
            </p:cNvSpPr>
            <p:nvPr/>
          </p:nvSpPr>
          <p:spPr bwMode="auto">
            <a:xfrm>
              <a:off x="4371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146" name="Oval 73"/>
            <p:cNvSpPr>
              <a:spLocks noChangeArrowheads="1"/>
            </p:cNvSpPr>
            <p:nvPr/>
          </p:nvSpPr>
          <p:spPr bwMode="auto">
            <a:xfrm>
              <a:off x="4663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89109" name="Picture 7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5694363"/>
            <a:ext cx="547688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9110" name="Picture 7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1" y="5694363"/>
            <a:ext cx="54927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9111" name="Group 76"/>
          <p:cNvGrpSpPr>
            <a:grpSpLocks/>
          </p:cNvGrpSpPr>
          <p:nvPr/>
        </p:nvGrpSpPr>
        <p:grpSpPr bwMode="auto">
          <a:xfrm>
            <a:off x="3248025" y="6345238"/>
            <a:ext cx="560388" cy="169862"/>
            <a:chOff x="1086" y="3997"/>
            <a:chExt cx="353" cy="107"/>
          </a:xfrm>
        </p:grpSpPr>
        <p:sp>
          <p:nvSpPr>
            <p:cNvPr id="89143" name="Freeform 77"/>
            <p:cNvSpPr>
              <a:spLocks noChangeArrowheads="1"/>
            </p:cNvSpPr>
            <p:nvPr/>
          </p:nvSpPr>
          <p:spPr bwMode="auto">
            <a:xfrm>
              <a:off x="1086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144" name="Oval 78"/>
            <p:cNvSpPr>
              <a:spLocks noChangeArrowheads="1"/>
            </p:cNvSpPr>
            <p:nvPr/>
          </p:nvSpPr>
          <p:spPr bwMode="auto">
            <a:xfrm>
              <a:off x="1378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89112" name="Picture 7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4" y="5694363"/>
            <a:ext cx="554037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9113" name="Picture 8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979988"/>
            <a:ext cx="547688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9114" name="Group 81"/>
          <p:cNvGrpSpPr>
            <a:grpSpLocks/>
          </p:cNvGrpSpPr>
          <p:nvPr/>
        </p:nvGrpSpPr>
        <p:grpSpPr bwMode="auto">
          <a:xfrm>
            <a:off x="3248026" y="4987926"/>
            <a:ext cx="557213" cy="169863"/>
            <a:chOff x="1086" y="3142"/>
            <a:chExt cx="351" cy="107"/>
          </a:xfrm>
        </p:grpSpPr>
        <p:sp>
          <p:nvSpPr>
            <p:cNvPr id="89141" name="Freeform 82"/>
            <p:cNvSpPr>
              <a:spLocks noChangeArrowheads="1"/>
            </p:cNvSpPr>
            <p:nvPr/>
          </p:nvSpPr>
          <p:spPr bwMode="auto">
            <a:xfrm>
              <a:off x="1086" y="3142"/>
              <a:ext cx="351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5 w 640"/>
                <a:gd name="T5" fmla="*/ 0 h 216"/>
                <a:gd name="T6" fmla="*/ 12 w 640"/>
                <a:gd name="T7" fmla="*/ 0 h 216"/>
                <a:gd name="T8" fmla="*/ 17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142" name="Oval 83"/>
            <p:cNvSpPr>
              <a:spLocks noChangeArrowheads="1"/>
            </p:cNvSpPr>
            <p:nvPr/>
          </p:nvSpPr>
          <p:spPr bwMode="auto">
            <a:xfrm>
              <a:off x="1376" y="3170"/>
              <a:ext cx="25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9115" name="Group 84"/>
          <p:cNvGrpSpPr>
            <a:grpSpLocks/>
          </p:cNvGrpSpPr>
          <p:nvPr/>
        </p:nvGrpSpPr>
        <p:grpSpPr bwMode="auto">
          <a:xfrm>
            <a:off x="2095500" y="6072188"/>
            <a:ext cx="560388" cy="169862"/>
            <a:chOff x="360" y="3825"/>
            <a:chExt cx="353" cy="107"/>
          </a:xfrm>
        </p:grpSpPr>
        <p:sp>
          <p:nvSpPr>
            <p:cNvPr id="89139" name="Freeform 85"/>
            <p:cNvSpPr>
              <a:spLocks noChangeArrowheads="1"/>
            </p:cNvSpPr>
            <p:nvPr/>
          </p:nvSpPr>
          <p:spPr bwMode="auto">
            <a:xfrm>
              <a:off x="360" y="3825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140" name="Oval 86"/>
            <p:cNvSpPr>
              <a:spLocks noChangeArrowheads="1"/>
            </p:cNvSpPr>
            <p:nvPr/>
          </p:nvSpPr>
          <p:spPr bwMode="auto">
            <a:xfrm>
              <a:off x="652" y="385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89116" name="Picture 8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6" y="5138738"/>
            <a:ext cx="542925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9117" name="Group 88"/>
          <p:cNvGrpSpPr>
            <a:grpSpLocks/>
          </p:cNvGrpSpPr>
          <p:nvPr/>
        </p:nvGrpSpPr>
        <p:grpSpPr bwMode="auto">
          <a:xfrm>
            <a:off x="7239000" y="6429376"/>
            <a:ext cx="560388" cy="169863"/>
            <a:chOff x="3600" y="4050"/>
            <a:chExt cx="353" cy="107"/>
          </a:xfrm>
        </p:grpSpPr>
        <p:sp>
          <p:nvSpPr>
            <p:cNvPr id="89137" name="Freeform 89"/>
            <p:cNvSpPr>
              <a:spLocks noChangeArrowheads="1"/>
            </p:cNvSpPr>
            <p:nvPr/>
          </p:nvSpPr>
          <p:spPr bwMode="auto">
            <a:xfrm>
              <a:off x="3600" y="4050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138" name="Oval 90"/>
            <p:cNvSpPr>
              <a:spLocks noChangeArrowheads="1"/>
            </p:cNvSpPr>
            <p:nvPr/>
          </p:nvSpPr>
          <p:spPr bwMode="auto">
            <a:xfrm>
              <a:off x="3892" y="407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9118" name="Group 91"/>
          <p:cNvGrpSpPr>
            <a:grpSpLocks/>
          </p:cNvGrpSpPr>
          <p:nvPr/>
        </p:nvGrpSpPr>
        <p:grpSpPr bwMode="auto">
          <a:xfrm>
            <a:off x="9596439" y="6429376"/>
            <a:ext cx="560387" cy="169863"/>
            <a:chOff x="5085" y="4050"/>
            <a:chExt cx="353" cy="107"/>
          </a:xfrm>
        </p:grpSpPr>
        <p:sp>
          <p:nvSpPr>
            <p:cNvPr id="89135" name="Freeform 92"/>
            <p:cNvSpPr>
              <a:spLocks noChangeArrowheads="1"/>
            </p:cNvSpPr>
            <p:nvPr/>
          </p:nvSpPr>
          <p:spPr bwMode="auto">
            <a:xfrm>
              <a:off x="5085" y="4050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136" name="Oval 93"/>
            <p:cNvSpPr>
              <a:spLocks noChangeArrowheads="1"/>
            </p:cNvSpPr>
            <p:nvPr/>
          </p:nvSpPr>
          <p:spPr bwMode="auto">
            <a:xfrm>
              <a:off x="5377" y="407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9119" name="Group 94"/>
          <p:cNvGrpSpPr>
            <a:grpSpLocks/>
          </p:cNvGrpSpPr>
          <p:nvPr/>
        </p:nvGrpSpPr>
        <p:grpSpPr bwMode="auto">
          <a:xfrm>
            <a:off x="8667750" y="5786438"/>
            <a:ext cx="560388" cy="169862"/>
            <a:chOff x="4500" y="3645"/>
            <a:chExt cx="353" cy="107"/>
          </a:xfrm>
        </p:grpSpPr>
        <p:sp>
          <p:nvSpPr>
            <p:cNvPr id="89133" name="Freeform 95"/>
            <p:cNvSpPr>
              <a:spLocks noChangeArrowheads="1"/>
            </p:cNvSpPr>
            <p:nvPr/>
          </p:nvSpPr>
          <p:spPr bwMode="auto">
            <a:xfrm>
              <a:off x="4500" y="3645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134" name="Oval 96"/>
            <p:cNvSpPr>
              <a:spLocks noChangeArrowheads="1"/>
            </p:cNvSpPr>
            <p:nvPr/>
          </p:nvSpPr>
          <p:spPr bwMode="auto">
            <a:xfrm>
              <a:off x="4792" y="367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9120" name="Group 97"/>
          <p:cNvGrpSpPr>
            <a:grpSpLocks/>
          </p:cNvGrpSpPr>
          <p:nvPr/>
        </p:nvGrpSpPr>
        <p:grpSpPr bwMode="auto">
          <a:xfrm>
            <a:off x="2095500" y="5357813"/>
            <a:ext cx="560388" cy="169862"/>
            <a:chOff x="360" y="3375"/>
            <a:chExt cx="353" cy="107"/>
          </a:xfrm>
        </p:grpSpPr>
        <p:sp>
          <p:nvSpPr>
            <p:cNvPr id="89131" name="Freeform 98"/>
            <p:cNvSpPr>
              <a:spLocks noChangeArrowheads="1"/>
            </p:cNvSpPr>
            <p:nvPr/>
          </p:nvSpPr>
          <p:spPr bwMode="auto">
            <a:xfrm>
              <a:off x="360" y="3375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132" name="Oval 99"/>
            <p:cNvSpPr>
              <a:spLocks noChangeArrowheads="1"/>
            </p:cNvSpPr>
            <p:nvPr/>
          </p:nvSpPr>
          <p:spPr bwMode="auto">
            <a:xfrm>
              <a:off x="652" y="340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9121" name="Group 100"/>
          <p:cNvGrpSpPr>
            <a:grpSpLocks/>
          </p:cNvGrpSpPr>
          <p:nvPr/>
        </p:nvGrpSpPr>
        <p:grpSpPr bwMode="auto">
          <a:xfrm>
            <a:off x="4595814" y="6429376"/>
            <a:ext cx="560387" cy="169863"/>
            <a:chOff x="1935" y="4050"/>
            <a:chExt cx="353" cy="107"/>
          </a:xfrm>
        </p:grpSpPr>
        <p:sp>
          <p:nvSpPr>
            <p:cNvPr id="89129" name="Freeform 101"/>
            <p:cNvSpPr>
              <a:spLocks noChangeArrowheads="1"/>
            </p:cNvSpPr>
            <p:nvPr/>
          </p:nvSpPr>
          <p:spPr bwMode="auto">
            <a:xfrm>
              <a:off x="1935" y="4050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130" name="Oval 102"/>
            <p:cNvSpPr>
              <a:spLocks noChangeArrowheads="1"/>
            </p:cNvSpPr>
            <p:nvPr/>
          </p:nvSpPr>
          <p:spPr bwMode="auto">
            <a:xfrm>
              <a:off x="2227" y="407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89122" name="Picture 10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50" y="5778500"/>
            <a:ext cx="547688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9123" name="Picture 10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1" y="5065713"/>
            <a:ext cx="549275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9124" name="Picture 10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64" y="5065713"/>
            <a:ext cx="549275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9125" name="Group 106"/>
          <p:cNvGrpSpPr>
            <a:grpSpLocks/>
          </p:cNvGrpSpPr>
          <p:nvPr/>
        </p:nvGrpSpPr>
        <p:grpSpPr bwMode="auto">
          <a:xfrm>
            <a:off x="3443289" y="5715001"/>
            <a:ext cx="560387" cy="169863"/>
            <a:chOff x="1209" y="3600"/>
            <a:chExt cx="353" cy="107"/>
          </a:xfrm>
        </p:grpSpPr>
        <p:sp>
          <p:nvSpPr>
            <p:cNvPr id="89127" name="Freeform 107"/>
            <p:cNvSpPr>
              <a:spLocks noChangeArrowheads="1"/>
            </p:cNvSpPr>
            <p:nvPr/>
          </p:nvSpPr>
          <p:spPr bwMode="auto">
            <a:xfrm>
              <a:off x="1209" y="3600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128" name="Oval 108"/>
            <p:cNvSpPr>
              <a:spLocks noChangeArrowheads="1"/>
            </p:cNvSpPr>
            <p:nvPr/>
          </p:nvSpPr>
          <p:spPr bwMode="auto">
            <a:xfrm>
              <a:off x="1501" y="362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9126" name="Text Box 2"/>
          <p:cNvSpPr txBox="1">
            <a:spLocks noChangeArrowheads="1"/>
          </p:cNvSpPr>
          <p:nvPr/>
        </p:nvSpPr>
        <p:spPr bwMode="auto">
          <a:xfrm>
            <a:off x="2495550" y="46038"/>
            <a:ext cx="76723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buClrTx/>
              <a:buSzPct val="75000"/>
            </a:pPr>
            <a:r>
              <a:rPr lang="en-US" altLang="en-US" sz="3200" b="1">
                <a:solidFill>
                  <a:srgbClr val="0000FF"/>
                </a:solidFill>
              </a:rPr>
              <a:t>Ποιοι παράγοντες επηρεάζουν </a:t>
            </a:r>
            <a:r>
              <a:rPr lang="el-GR" altLang="en-US" sz="3200" b="1">
                <a:solidFill>
                  <a:srgbClr val="0000FF"/>
                </a:solidFill>
              </a:rPr>
              <a:t>το συντελεστή συλληψιμότητας</a:t>
            </a:r>
            <a:r>
              <a:rPr lang="en-US" altLang="en-US" sz="3200" b="1">
                <a:solidFill>
                  <a:srgbClr val="0000FF"/>
                </a:solidFill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5853972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Oval 2"/>
          <p:cNvSpPr>
            <a:spLocks noChangeArrowheads="1"/>
          </p:cNvSpPr>
          <p:nvPr/>
        </p:nvSpPr>
        <p:spPr bwMode="auto">
          <a:xfrm>
            <a:off x="5794375" y="3330576"/>
            <a:ext cx="71438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1139" name="Oval 3"/>
          <p:cNvSpPr>
            <a:spLocks noChangeArrowheads="1"/>
          </p:cNvSpPr>
          <p:nvPr/>
        </p:nvSpPr>
        <p:spPr bwMode="auto">
          <a:xfrm>
            <a:off x="6873875" y="3330576"/>
            <a:ext cx="71438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1140" name="Oval 4"/>
          <p:cNvSpPr>
            <a:spLocks noChangeArrowheads="1"/>
          </p:cNvSpPr>
          <p:nvPr/>
        </p:nvSpPr>
        <p:spPr bwMode="auto">
          <a:xfrm>
            <a:off x="7954964" y="3330576"/>
            <a:ext cx="71437" cy="73025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1141" name="Oval 5"/>
          <p:cNvSpPr>
            <a:spLocks noChangeArrowheads="1"/>
          </p:cNvSpPr>
          <p:nvPr/>
        </p:nvSpPr>
        <p:spPr bwMode="auto">
          <a:xfrm>
            <a:off x="9034463" y="3319464"/>
            <a:ext cx="69850" cy="84137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1142" name="Freeform 6"/>
          <p:cNvSpPr>
            <a:spLocks noChangeArrowheads="1"/>
          </p:cNvSpPr>
          <p:nvPr/>
        </p:nvSpPr>
        <p:spPr bwMode="auto">
          <a:xfrm>
            <a:off x="2063751" y="2755901"/>
            <a:ext cx="8208963" cy="3959225"/>
          </a:xfrm>
          <a:custGeom>
            <a:avLst/>
            <a:gdLst>
              <a:gd name="T0" fmla="*/ 0 w 5171"/>
              <a:gd name="T1" fmla="*/ 2147483646 h 2494"/>
              <a:gd name="T2" fmla="*/ 0 w 5171"/>
              <a:gd name="T3" fmla="*/ 2147483646 h 2494"/>
              <a:gd name="T4" fmla="*/ 2147483646 w 5171"/>
              <a:gd name="T5" fmla="*/ 2147483646 h 2494"/>
              <a:gd name="T6" fmla="*/ 2147483646 w 5171"/>
              <a:gd name="T7" fmla="*/ 0 h 2494"/>
              <a:gd name="T8" fmla="*/ 0 60000 65536"/>
              <a:gd name="T9" fmla="*/ 0 60000 65536"/>
              <a:gd name="T10" fmla="*/ 0 60000 65536"/>
              <a:gd name="T11" fmla="*/ 0 60000 65536"/>
              <a:gd name="T12" fmla="*/ 0 w 5171"/>
              <a:gd name="T13" fmla="*/ 0 h 2494"/>
              <a:gd name="T14" fmla="*/ 5171 w 5171"/>
              <a:gd name="T15" fmla="*/ 2494 h 24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71" h="2494">
                <a:moveTo>
                  <a:pt x="0" y="45"/>
                </a:moveTo>
                <a:lnTo>
                  <a:pt x="0" y="2494"/>
                </a:lnTo>
                <a:lnTo>
                  <a:pt x="5171" y="2494"/>
                </a:lnTo>
                <a:lnTo>
                  <a:pt x="5171" y="0"/>
                </a:lnTo>
              </a:path>
            </a:pathLst>
          </a:custGeom>
          <a:noFill/>
          <a:ln w="9360" cap="sq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>
            <a:off x="2063751" y="3403600"/>
            <a:ext cx="8208963" cy="1588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3648075" y="2898775"/>
            <a:ext cx="215900" cy="2159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 dirty="0">
              <a:solidFill>
                <a:srgbClr val="775F55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3863976" y="2755901"/>
            <a:ext cx="144463" cy="3587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altLang="en-US" dirty="0">
              <a:solidFill>
                <a:srgbClr val="775F55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1146" name="Oval 10"/>
          <p:cNvSpPr>
            <a:spLocks noChangeArrowheads="1"/>
          </p:cNvSpPr>
          <p:nvPr/>
        </p:nvSpPr>
        <p:spPr bwMode="auto">
          <a:xfrm>
            <a:off x="4440238" y="3043238"/>
            <a:ext cx="144462" cy="144462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1147" name="Freeform 11"/>
          <p:cNvSpPr>
            <a:spLocks noChangeArrowheads="1"/>
          </p:cNvSpPr>
          <p:nvPr/>
        </p:nvSpPr>
        <p:spPr bwMode="auto">
          <a:xfrm>
            <a:off x="3216275" y="3114676"/>
            <a:ext cx="1511300" cy="288925"/>
          </a:xfrm>
          <a:custGeom>
            <a:avLst/>
            <a:gdLst>
              <a:gd name="T0" fmla="*/ 0 w 952"/>
              <a:gd name="T1" fmla="*/ 0 h 182"/>
              <a:gd name="T2" fmla="*/ 2147483646 w 952"/>
              <a:gd name="T3" fmla="*/ 2147483646 h 182"/>
              <a:gd name="T4" fmla="*/ 2147483646 w 952"/>
              <a:gd name="T5" fmla="*/ 2147483646 h 182"/>
              <a:gd name="T6" fmla="*/ 2147483646 w 952"/>
              <a:gd name="T7" fmla="*/ 0 h 182"/>
              <a:gd name="T8" fmla="*/ 0 w 952"/>
              <a:gd name="T9" fmla="*/ 0 h 1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52"/>
              <a:gd name="T16" fmla="*/ 0 h 182"/>
              <a:gd name="T17" fmla="*/ 952 w 952"/>
              <a:gd name="T18" fmla="*/ 182 h 18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52" h="182">
                <a:moveTo>
                  <a:pt x="0" y="0"/>
                </a:moveTo>
                <a:lnTo>
                  <a:pt x="227" y="182"/>
                </a:lnTo>
                <a:lnTo>
                  <a:pt x="816" y="182"/>
                </a:lnTo>
                <a:lnTo>
                  <a:pt x="95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sq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 flipV="1">
            <a:off x="3935414" y="2538414"/>
            <a:ext cx="1587" cy="219075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775F55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>
            <a:off x="3830638" y="2638425"/>
            <a:ext cx="2159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775F55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>
            <a:off x="4511675" y="3043239"/>
            <a:ext cx="217488" cy="71437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775F55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1151" name="Line 15"/>
          <p:cNvSpPr>
            <a:spLocks noChangeShapeType="1"/>
          </p:cNvSpPr>
          <p:nvPr/>
        </p:nvSpPr>
        <p:spPr bwMode="auto">
          <a:xfrm>
            <a:off x="4729164" y="3114676"/>
            <a:ext cx="71437" cy="288925"/>
          </a:xfrm>
          <a:prstGeom prst="line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91152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389" y="5053013"/>
            <a:ext cx="54927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1153" name="Group 17"/>
          <p:cNvGrpSpPr>
            <a:grpSpLocks/>
          </p:cNvGrpSpPr>
          <p:nvPr/>
        </p:nvGrpSpPr>
        <p:grpSpPr bwMode="auto">
          <a:xfrm>
            <a:off x="4786313" y="3289300"/>
            <a:ext cx="5326062" cy="2565400"/>
            <a:chOff x="2055" y="2072"/>
            <a:chExt cx="3355" cy="1616"/>
          </a:xfrm>
        </p:grpSpPr>
        <p:grpSp>
          <p:nvGrpSpPr>
            <p:cNvPr id="91213" name="Group 18"/>
            <p:cNvGrpSpPr>
              <a:grpSpLocks/>
            </p:cNvGrpSpPr>
            <p:nvPr/>
          </p:nvGrpSpPr>
          <p:grpSpPr bwMode="auto">
            <a:xfrm>
              <a:off x="2055" y="2168"/>
              <a:ext cx="634" cy="1520"/>
              <a:chOff x="2055" y="2168"/>
              <a:chExt cx="634" cy="1520"/>
            </a:xfrm>
          </p:grpSpPr>
          <p:sp>
            <p:nvSpPr>
              <p:cNvPr id="91254" name="Freeform 19"/>
              <p:cNvSpPr>
                <a:spLocks noChangeArrowheads="1"/>
              </p:cNvSpPr>
              <p:nvPr/>
            </p:nvSpPr>
            <p:spPr bwMode="auto">
              <a:xfrm>
                <a:off x="2055" y="2168"/>
                <a:ext cx="634" cy="1153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1896729 h 235"/>
                  <a:gd name="T4" fmla="*/ 273 w 635"/>
                  <a:gd name="T5" fmla="*/ 3167448 h 235"/>
                  <a:gd name="T6" fmla="*/ 539 w 635"/>
                  <a:gd name="T7" fmla="*/ 252483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55" name="Line 20"/>
              <p:cNvSpPr>
                <a:spLocks noChangeShapeType="1"/>
              </p:cNvSpPr>
              <p:nvPr/>
            </p:nvSpPr>
            <p:spPr bwMode="auto">
              <a:xfrm>
                <a:off x="2072" y="2344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56" name="Line 21"/>
              <p:cNvSpPr>
                <a:spLocks noChangeShapeType="1"/>
              </p:cNvSpPr>
              <p:nvPr/>
            </p:nvSpPr>
            <p:spPr bwMode="auto">
              <a:xfrm>
                <a:off x="2135" y="27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57" name="Line 22"/>
              <p:cNvSpPr>
                <a:spLocks noChangeShapeType="1"/>
              </p:cNvSpPr>
              <p:nvPr/>
            </p:nvSpPr>
            <p:spPr bwMode="auto">
              <a:xfrm>
                <a:off x="2236" y="3131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58" name="Line 23"/>
              <p:cNvSpPr>
                <a:spLocks noChangeShapeType="1"/>
              </p:cNvSpPr>
              <p:nvPr/>
            </p:nvSpPr>
            <p:spPr bwMode="auto">
              <a:xfrm>
                <a:off x="2389" y="32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59" name="Line 24"/>
              <p:cNvSpPr>
                <a:spLocks noChangeShapeType="1"/>
              </p:cNvSpPr>
              <p:nvPr/>
            </p:nvSpPr>
            <p:spPr bwMode="auto">
              <a:xfrm>
                <a:off x="2567" y="31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60" name="Line 25"/>
              <p:cNvSpPr>
                <a:spLocks noChangeShapeType="1"/>
              </p:cNvSpPr>
              <p:nvPr/>
            </p:nvSpPr>
            <p:spPr bwMode="auto">
              <a:xfrm>
                <a:off x="2644" y="2815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61" name="Line 26"/>
              <p:cNvSpPr>
                <a:spLocks noChangeShapeType="1"/>
              </p:cNvSpPr>
              <p:nvPr/>
            </p:nvSpPr>
            <p:spPr bwMode="auto">
              <a:xfrm>
                <a:off x="2690" y="23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1214" name="Group 27"/>
            <p:cNvGrpSpPr>
              <a:grpSpLocks/>
            </p:cNvGrpSpPr>
            <p:nvPr/>
          </p:nvGrpSpPr>
          <p:grpSpPr bwMode="auto">
            <a:xfrm>
              <a:off x="2735" y="2168"/>
              <a:ext cx="634" cy="1520"/>
              <a:chOff x="2735" y="2168"/>
              <a:chExt cx="634" cy="1520"/>
            </a:xfrm>
          </p:grpSpPr>
          <p:sp>
            <p:nvSpPr>
              <p:cNvPr id="91246" name="Freeform 28"/>
              <p:cNvSpPr>
                <a:spLocks noChangeArrowheads="1"/>
              </p:cNvSpPr>
              <p:nvPr/>
            </p:nvSpPr>
            <p:spPr bwMode="auto">
              <a:xfrm>
                <a:off x="2735" y="2168"/>
                <a:ext cx="634" cy="1153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1896729 h 235"/>
                  <a:gd name="T4" fmla="*/ 273 w 635"/>
                  <a:gd name="T5" fmla="*/ 3167448 h 235"/>
                  <a:gd name="T6" fmla="*/ 539 w 635"/>
                  <a:gd name="T7" fmla="*/ 252483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47" name="Line 29"/>
              <p:cNvSpPr>
                <a:spLocks noChangeShapeType="1"/>
              </p:cNvSpPr>
              <p:nvPr/>
            </p:nvSpPr>
            <p:spPr bwMode="auto">
              <a:xfrm>
                <a:off x="2752" y="2344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48" name="Line 30"/>
              <p:cNvSpPr>
                <a:spLocks noChangeShapeType="1"/>
              </p:cNvSpPr>
              <p:nvPr/>
            </p:nvSpPr>
            <p:spPr bwMode="auto">
              <a:xfrm>
                <a:off x="2815" y="27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49" name="Line 31"/>
              <p:cNvSpPr>
                <a:spLocks noChangeShapeType="1"/>
              </p:cNvSpPr>
              <p:nvPr/>
            </p:nvSpPr>
            <p:spPr bwMode="auto">
              <a:xfrm>
                <a:off x="2916" y="3131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50" name="Line 32"/>
              <p:cNvSpPr>
                <a:spLocks noChangeShapeType="1"/>
              </p:cNvSpPr>
              <p:nvPr/>
            </p:nvSpPr>
            <p:spPr bwMode="auto">
              <a:xfrm>
                <a:off x="3069" y="32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51" name="Line 33"/>
              <p:cNvSpPr>
                <a:spLocks noChangeShapeType="1"/>
              </p:cNvSpPr>
              <p:nvPr/>
            </p:nvSpPr>
            <p:spPr bwMode="auto">
              <a:xfrm>
                <a:off x="3247" y="31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52" name="Line 34"/>
              <p:cNvSpPr>
                <a:spLocks noChangeShapeType="1"/>
              </p:cNvSpPr>
              <p:nvPr/>
            </p:nvSpPr>
            <p:spPr bwMode="auto">
              <a:xfrm>
                <a:off x="3324" y="2815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53" name="Line 35"/>
              <p:cNvSpPr>
                <a:spLocks noChangeShapeType="1"/>
              </p:cNvSpPr>
              <p:nvPr/>
            </p:nvSpPr>
            <p:spPr bwMode="auto">
              <a:xfrm>
                <a:off x="3370" y="23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1215" name="Group 36"/>
            <p:cNvGrpSpPr>
              <a:grpSpLocks/>
            </p:cNvGrpSpPr>
            <p:nvPr/>
          </p:nvGrpSpPr>
          <p:grpSpPr bwMode="auto">
            <a:xfrm>
              <a:off x="3415" y="2168"/>
              <a:ext cx="634" cy="1520"/>
              <a:chOff x="3415" y="2168"/>
              <a:chExt cx="634" cy="1520"/>
            </a:xfrm>
          </p:grpSpPr>
          <p:sp>
            <p:nvSpPr>
              <p:cNvPr id="91238" name="Freeform 37"/>
              <p:cNvSpPr>
                <a:spLocks noChangeArrowheads="1"/>
              </p:cNvSpPr>
              <p:nvPr/>
            </p:nvSpPr>
            <p:spPr bwMode="auto">
              <a:xfrm>
                <a:off x="3415" y="2168"/>
                <a:ext cx="634" cy="1153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1896729 h 235"/>
                  <a:gd name="T4" fmla="*/ 273 w 635"/>
                  <a:gd name="T5" fmla="*/ 3167448 h 235"/>
                  <a:gd name="T6" fmla="*/ 539 w 635"/>
                  <a:gd name="T7" fmla="*/ 252483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39" name="Line 38"/>
              <p:cNvSpPr>
                <a:spLocks noChangeShapeType="1"/>
              </p:cNvSpPr>
              <p:nvPr/>
            </p:nvSpPr>
            <p:spPr bwMode="auto">
              <a:xfrm>
                <a:off x="3432" y="2344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40" name="Line 39"/>
              <p:cNvSpPr>
                <a:spLocks noChangeShapeType="1"/>
              </p:cNvSpPr>
              <p:nvPr/>
            </p:nvSpPr>
            <p:spPr bwMode="auto">
              <a:xfrm>
                <a:off x="3495" y="27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41" name="Line 40"/>
              <p:cNvSpPr>
                <a:spLocks noChangeShapeType="1"/>
              </p:cNvSpPr>
              <p:nvPr/>
            </p:nvSpPr>
            <p:spPr bwMode="auto">
              <a:xfrm>
                <a:off x="3596" y="3131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42" name="Line 41"/>
              <p:cNvSpPr>
                <a:spLocks noChangeShapeType="1"/>
              </p:cNvSpPr>
              <p:nvPr/>
            </p:nvSpPr>
            <p:spPr bwMode="auto">
              <a:xfrm>
                <a:off x="3749" y="32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43" name="Line 42"/>
              <p:cNvSpPr>
                <a:spLocks noChangeShapeType="1"/>
              </p:cNvSpPr>
              <p:nvPr/>
            </p:nvSpPr>
            <p:spPr bwMode="auto">
              <a:xfrm>
                <a:off x="3927" y="31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44" name="Line 43"/>
              <p:cNvSpPr>
                <a:spLocks noChangeShapeType="1"/>
              </p:cNvSpPr>
              <p:nvPr/>
            </p:nvSpPr>
            <p:spPr bwMode="auto">
              <a:xfrm>
                <a:off x="4004" y="2815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45" name="Line 44"/>
              <p:cNvSpPr>
                <a:spLocks noChangeShapeType="1"/>
              </p:cNvSpPr>
              <p:nvPr/>
            </p:nvSpPr>
            <p:spPr bwMode="auto">
              <a:xfrm>
                <a:off x="4050" y="23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1216" name="Group 45"/>
            <p:cNvGrpSpPr>
              <a:grpSpLocks/>
            </p:cNvGrpSpPr>
            <p:nvPr/>
          </p:nvGrpSpPr>
          <p:grpSpPr bwMode="auto">
            <a:xfrm>
              <a:off x="4096" y="2168"/>
              <a:ext cx="634" cy="1520"/>
              <a:chOff x="4096" y="2168"/>
              <a:chExt cx="634" cy="1520"/>
            </a:xfrm>
          </p:grpSpPr>
          <p:sp>
            <p:nvSpPr>
              <p:cNvPr id="91230" name="Freeform 46"/>
              <p:cNvSpPr>
                <a:spLocks noChangeArrowheads="1"/>
              </p:cNvSpPr>
              <p:nvPr/>
            </p:nvSpPr>
            <p:spPr bwMode="auto">
              <a:xfrm>
                <a:off x="4096" y="2168"/>
                <a:ext cx="634" cy="1153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1896729 h 235"/>
                  <a:gd name="T4" fmla="*/ 273 w 635"/>
                  <a:gd name="T5" fmla="*/ 3167448 h 235"/>
                  <a:gd name="T6" fmla="*/ 539 w 635"/>
                  <a:gd name="T7" fmla="*/ 252483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31" name="Line 47"/>
              <p:cNvSpPr>
                <a:spLocks noChangeShapeType="1"/>
              </p:cNvSpPr>
              <p:nvPr/>
            </p:nvSpPr>
            <p:spPr bwMode="auto">
              <a:xfrm>
                <a:off x="4113" y="2344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32" name="Line 48"/>
              <p:cNvSpPr>
                <a:spLocks noChangeShapeType="1"/>
              </p:cNvSpPr>
              <p:nvPr/>
            </p:nvSpPr>
            <p:spPr bwMode="auto">
              <a:xfrm>
                <a:off x="4176" y="27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33" name="Line 49"/>
              <p:cNvSpPr>
                <a:spLocks noChangeShapeType="1"/>
              </p:cNvSpPr>
              <p:nvPr/>
            </p:nvSpPr>
            <p:spPr bwMode="auto">
              <a:xfrm>
                <a:off x="4277" y="3131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34" name="Line 50"/>
              <p:cNvSpPr>
                <a:spLocks noChangeShapeType="1"/>
              </p:cNvSpPr>
              <p:nvPr/>
            </p:nvSpPr>
            <p:spPr bwMode="auto">
              <a:xfrm>
                <a:off x="4430" y="32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35" name="Line 51"/>
              <p:cNvSpPr>
                <a:spLocks noChangeShapeType="1"/>
              </p:cNvSpPr>
              <p:nvPr/>
            </p:nvSpPr>
            <p:spPr bwMode="auto">
              <a:xfrm>
                <a:off x="4608" y="31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36" name="Line 52"/>
              <p:cNvSpPr>
                <a:spLocks noChangeShapeType="1"/>
              </p:cNvSpPr>
              <p:nvPr/>
            </p:nvSpPr>
            <p:spPr bwMode="auto">
              <a:xfrm>
                <a:off x="4685" y="2815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37" name="Line 53"/>
              <p:cNvSpPr>
                <a:spLocks noChangeShapeType="1"/>
              </p:cNvSpPr>
              <p:nvPr/>
            </p:nvSpPr>
            <p:spPr bwMode="auto">
              <a:xfrm>
                <a:off x="4731" y="23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1217" name="Group 54"/>
            <p:cNvGrpSpPr>
              <a:grpSpLocks/>
            </p:cNvGrpSpPr>
            <p:nvPr/>
          </p:nvGrpSpPr>
          <p:grpSpPr bwMode="auto">
            <a:xfrm>
              <a:off x="4776" y="2168"/>
              <a:ext cx="634" cy="1520"/>
              <a:chOff x="4776" y="2168"/>
              <a:chExt cx="634" cy="1520"/>
            </a:xfrm>
          </p:grpSpPr>
          <p:sp>
            <p:nvSpPr>
              <p:cNvPr id="91222" name="Freeform 55"/>
              <p:cNvSpPr>
                <a:spLocks noChangeArrowheads="1"/>
              </p:cNvSpPr>
              <p:nvPr/>
            </p:nvSpPr>
            <p:spPr bwMode="auto">
              <a:xfrm>
                <a:off x="4776" y="2168"/>
                <a:ext cx="634" cy="1153"/>
              </a:xfrm>
              <a:custGeom>
                <a:avLst/>
                <a:gdLst>
                  <a:gd name="T0" fmla="*/ 0 w 635"/>
                  <a:gd name="T1" fmla="*/ 0 h 235"/>
                  <a:gd name="T2" fmla="*/ 91 w 635"/>
                  <a:gd name="T3" fmla="*/ 1896729 h 235"/>
                  <a:gd name="T4" fmla="*/ 273 w 635"/>
                  <a:gd name="T5" fmla="*/ 3167448 h 235"/>
                  <a:gd name="T6" fmla="*/ 539 w 635"/>
                  <a:gd name="T7" fmla="*/ 2524830 h 235"/>
                  <a:gd name="T8" fmla="*/ 629 w 635"/>
                  <a:gd name="T9" fmla="*/ 0 h 2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5"/>
                  <a:gd name="T16" fmla="*/ 0 h 235"/>
                  <a:gd name="T17" fmla="*/ 635 w 635"/>
                  <a:gd name="T18" fmla="*/ 235 h 2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5" h="235">
                    <a:moveTo>
                      <a:pt x="0" y="0"/>
                    </a:moveTo>
                    <a:cubicBezTo>
                      <a:pt x="23" y="49"/>
                      <a:pt x="46" y="98"/>
                      <a:pt x="91" y="136"/>
                    </a:cubicBezTo>
                    <a:cubicBezTo>
                      <a:pt x="136" y="174"/>
                      <a:pt x="197" y="219"/>
                      <a:pt x="273" y="227"/>
                    </a:cubicBezTo>
                    <a:cubicBezTo>
                      <a:pt x="349" y="235"/>
                      <a:pt x="485" y="219"/>
                      <a:pt x="545" y="181"/>
                    </a:cubicBezTo>
                    <a:cubicBezTo>
                      <a:pt x="605" y="143"/>
                      <a:pt x="620" y="71"/>
                      <a:pt x="635" y="0"/>
                    </a:cubicBezTo>
                  </a:path>
                </a:pathLst>
              </a:custGeom>
              <a:noFill/>
              <a:ln w="9360" cap="sq">
                <a:solidFill>
                  <a:srgbClr val="00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23" name="Line 56"/>
              <p:cNvSpPr>
                <a:spLocks noChangeShapeType="1"/>
              </p:cNvSpPr>
              <p:nvPr/>
            </p:nvSpPr>
            <p:spPr bwMode="auto">
              <a:xfrm>
                <a:off x="4793" y="2344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24" name="Line 57"/>
              <p:cNvSpPr>
                <a:spLocks noChangeShapeType="1"/>
              </p:cNvSpPr>
              <p:nvPr/>
            </p:nvSpPr>
            <p:spPr bwMode="auto">
              <a:xfrm>
                <a:off x="4856" y="27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25" name="Line 58"/>
              <p:cNvSpPr>
                <a:spLocks noChangeShapeType="1"/>
              </p:cNvSpPr>
              <p:nvPr/>
            </p:nvSpPr>
            <p:spPr bwMode="auto">
              <a:xfrm>
                <a:off x="4957" y="3131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26" name="Line 59"/>
              <p:cNvSpPr>
                <a:spLocks noChangeShapeType="1"/>
              </p:cNvSpPr>
              <p:nvPr/>
            </p:nvSpPr>
            <p:spPr bwMode="auto">
              <a:xfrm>
                <a:off x="5110" y="32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27" name="Line 60"/>
              <p:cNvSpPr>
                <a:spLocks noChangeShapeType="1"/>
              </p:cNvSpPr>
              <p:nvPr/>
            </p:nvSpPr>
            <p:spPr bwMode="auto">
              <a:xfrm>
                <a:off x="5288" y="315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28" name="Line 61"/>
              <p:cNvSpPr>
                <a:spLocks noChangeShapeType="1"/>
              </p:cNvSpPr>
              <p:nvPr/>
            </p:nvSpPr>
            <p:spPr bwMode="auto">
              <a:xfrm>
                <a:off x="5365" y="2815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229" name="Line 62"/>
              <p:cNvSpPr>
                <a:spLocks noChangeShapeType="1"/>
              </p:cNvSpPr>
              <p:nvPr/>
            </p:nvSpPr>
            <p:spPr bwMode="auto">
              <a:xfrm>
                <a:off x="5411" y="2377"/>
                <a:ext cx="0" cy="411"/>
              </a:xfrm>
              <a:prstGeom prst="line">
                <a:avLst/>
              </a:prstGeom>
              <a:noFill/>
              <a:ln w="93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91218" name="Oval 63"/>
            <p:cNvSpPr>
              <a:spLocks noChangeArrowheads="1"/>
            </p:cNvSpPr>
            <p:nvPr/>
          </p:nvSpPr>
          <p:spPr bwMode="auto">
            <a:xfrm>
              <a:off x="2690" y="2085"/>
              <a:ext cx="44" cy="82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91219" name="Oval 64"/>
            <p:cNvSpPr>
              <a:spLocks noChangeArrowheads="1"/>
            </p:cNvSpPr>
            <p:nvPr/>
          </p:nvSpPr>
          <p:spPr bwMode="auto">
            <a:xfrm>
              <a:off x="3370" y="2085"/>
              <a:ext cx="44" cy="82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91220" name="Oval 65"/>
            <p:cNvSpPr>
              <a:spLocks noChangeArrowheads="1"/>
            </p:cNvSpPr>
            <p:nvPr/>
          </p:nvSpPr>
          <p:spPr bwMode="auto">
            <a:xfrm>
              <a:off x="4051" y="2085"/>
              <a:ext cx="44" cy="82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91221" name="Oval 66"/>
            <p:cNvSpPr>
              <a:spLocks noChangeArrowheads="1"/>
            </p:cNvSpPr>
            <p:nvPr/>
          </p:nvSpPr>
          <p:spPr bwMode="auto">
            <a:xfrm>
              <a:off x="4731" y="2072"/>
              <a:ext cx="43" cy="95"/>
            </a:xfrm>
            <a:prstGeom prst="ellipse">
              <a:avLst/>
            </a:prstGeom>
            <a:solidFill>
              <a:srgbClr val="FFFFFF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91154" name="Text Box 67"/>
          <p:cNvSpPr txBox="1">
            <a:spLocks noChangeArrowheads="1"/>
          </p:cNvSpPr>
          <p:nvPr/>
        </p:nvSpPr>
        <p:spPr bwMode="auto">
          <a:xfrm>
            <a:off x="2055814" y="1285876"/>
            <a:ext cx="8072437" cy="118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r>
              <a:rPr lang="en-US" altLang="en-US" sz="2000">
                <a:solidFill>
                  <a:srgbClr val="404040"/>
                </a:solidFill>
              </a:rPr>
              <a:t>Τι θα συμβεί αν τ</a:t>
            </a:r>
            <a:r>
              <a:rPr lang="el-GR" altLang="en-US" sz="2000">
                <a:solidFill>
                  <a:srgbClr val="404040"/>
                </a:solidFill>
              </a:rPr>
              <a:t>α</a:t>
            </a:r>
            <a:r>
              <a:rPr lang="en-US" altLang="en-US" sz="2000">
                <a:solidFill>
                  <a:srgbClr val="404040"/>
                </a:solidFill>
              </a:rPr>
              <a:t> ψάρι</a:t>
            </a:r>
            <a:r>
              <a:rPr lang="el-GR" altLang="en-US" sz="2000">
                <a:solidFill>
                  <a:srgbClr val="404040"/>
                </a:solidFill>
              </a:rPr>
              <a:t>α</a:t>
            </a:r>
            <a:r>
              <a:rPr lang="en-US" altLang="en-US" sz="2000">
                <a:solidFill>
                  <a:srgbClr val="404040"/>
                </a:solidFill>
              </a:rPr>
              <a:t> μεταν</a:t>
            </a:r>
            <a:r>
              <a:rPr lang="el-GR" altLang="en-US" sz="2000">
                <a:solidFill>
                  <a:srgbClr val="404040"/>
                </a:solidFill>
              </a:rPr>
              <a:t>α</a:t>
            </a:r>
            <a:r>
              <a:rPr lang="en-US" altLang="en-US" sz="2000">
                <a:solidFill>
                  <a:srgbClr val="404040"/>
                </a:solidFill>
              </a:rPr>
              <a:t>στε</a:t>
            </a:r>
            <a:r>
              <a:rPr lang="el-GR" altLang="en-US" sz="2000">
                <a:solidFill>
                  <a:srgbClr val="404040"/>
                </a:solidFill>
              </a:rPr>
              <a:t>ύ</a:t>
            </a:r>
            <a:r>
              <a:rPr lang="en-US" altLang="en-US" sz="2000">
                <a:solidFill>
                  <a:srgbClr val="404040"/>
                </a:solidFill>
              </a:rPr>
              <a:t>σ</a:t>
            </a:r>
            <a:r>
              <a:rPr lang="el-GR" altLang="en-US" sz="2000">
                <a:solidFill>
                  <a:srgbClr val="404040"/>
                </a:solidFill>
              </a:rPr>
              <a:t>ου</a:t>
            </a:r>
            <a:r>
              <a:rPr lang="en-US" altLang="en-US" sz="2000">
                <a:solidFill>
                  <a:srgbClr val="404040"/>
                </a:solidFill>
              </a:rPr>
              <a:t>ν μακριά από την αλιευτική περιοχή, </a:t>
            </a:r>
            <a:r>
              <a:rPr lang="el-GR" altLang="en-US" sz="2000">
                <a:solidFill>
                  <a:srgbClr val="404040"/>
                </a:solidFill>
              </a:rPr>
              <a:t>πχ για να αναπαραχθούν</a:t>
            </a:r>
            <a:r>
              <a:rPr lang="en-US" altLang="en-US" sz="2000">
                <a:solidFill>
                  <a:srgbClr val="404040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1250"/>
              </a:spcBef>
              <a:buClrTx/>
              <a:buSzPct val="75000"/>
            </a:pPr>
            <a:endParaRPr lang="en-US" altLang="en-US" sz="2000">
              <a:solidFill>
                <a:srgbClr val="404040"/>
              </a:solidFill>
            </a:endParaRPr>
          </a:p>
        </p:txBody>
      </p:sp>
      <p:grpSp>
        <p:nvGrpSpPr>
          <p:cNvPr id="91155" name="Group 68"/>
          <p:cNvGrpSpPr>
            <a:grpSpLocks/>
          </p:cNvGrpSpPr>
          <p:nvPr/>
        </p:nvGrpSpPr>
        <p:grpSpPr bwMode="auto">
          <a:xfrm>
            <a:off x="5891214" y="6345238"/>
            <a:ext cx="560387" cy="169862"/>
            <a:chOff x="2751" y="3997"/>
            <a:chExt cx="353" cy="107"/>
          </a:xfrm>
        </p:grpSpPr>
        <p:sp>
          <p:nvSpPr>
            <p:cNvPr id="91211" name="Freeform 69"/>
            <p:cNvSpPr>
              <a:spLocks noChangeArrowheads="1"/>
            </p:cNvSpPr>
            <p:nvPr/>
          </p:nvSpPr>
          <p:spPr bwMode="auto">
            <a:xfrm>
              <a:off x="2751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212" name="Oval 70"/>
            <p:cNvSpPr>
              <a:spLocks noChangeArrowheads="1"/>
            </p:cNvSpPr>
            <p:nvPr/>
          </p:nvSpPr>
          <p:spPr bwMode="auto">
            <a:xfrm>
              <a:off x="3043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156" name="Group 71"/>
          <p:cNvGrpSpPr>
            <a:grpSpLocks/>
          </p:cNvGrpSpPr>
          <p:nvPr/>
        </p:nvGrpSpPr>
        <p:grpSpPr bwMode="auto">
          <a:xfrm>
            <a:off x="8462964" y="6345238"/>
            <a:ext cx="560387" cy="169862"/>
            <a:chOff x="4371" y="3997"/>
            <a:chExt cx="353" cy="107"/>
          </a:xfrm>
        </p:grpSpPr>
        <p:sp>
          <p:nvSpPr>
            <p:cNvPr id="91209" name="Freeform 72"/>
            <p:cNvSpPr>
              <a:spLocks noChangeArrowheads="1"/>
            </p:cNvSpPr>
            <p:nvPr/>
          </p:nvSpPr>
          <p:spPr bwMode="auto">
            <a:xfrm>
              <a:off x="4371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210" name="Oval 73"/>
            <p:cNvSpPr>
              <a:spLocks noChangeArrowheads="1"/>
            </p:cNvSpPr>
            <p:nvPr/>
          </p:nvSpPr>
          <p:spPr bwMode="auto">
            <a:xfrm>
              <a:off x="4663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91157" name="Picture 7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5694363"/>
            <a:ext cx="547688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1158" name="Picture 7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1" y="5694363"/>
            <a:ext cx="54927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1159" name="Group 76"/>
          <p:cNvGrpSpPr>
            <a:grpSpLocks/>
          </p:cNvGrpSpPr>
          <p:nvPr/>
        </p:nvGrpSpPr>
        <p:grpSpPr bwMode="auto">
          <a:xfrm>
            <a:off x="3248025" y="6345238"/>
            <a:ext cx="560388" cy="169862"/>
            <a:chOff x="1086" y="3997"/>
            <a:chExt cx="353" cy="107"/>
          </a:xfrm>
        </p:grpSpPr>
        <p:sp>
          <p:nvSpPr>
            <p:cNvPr id="91207" name="Freeform 77"/>
            <p:cNvSpPr>
              <a:spLocks noChangeArrowheads="1"/>
            </p:cNvSpPr>
            <p:nvPr/>
          </p:nvSpPr>
          <p:spPr bwMode="auto">
            <a:xfrm>
              <a:off x="1086" y="3997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208" name="Oval 78"/>
            <p:cNvSpPr>
              <a:spLocks noChangeArrowheads="1"/>
            </p:cNvSpPr>
            <p:nvPr/>
          </p:nvSpPr>
          <p:spPr bwMode="auto">
            <a:xfrm>
              <a:off x="1378" y="4025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91160" name="Picture 7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4" y="5694363"/>
            <a:ext cx="554037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1161" name="Picture 8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979988"/>
            <a:ext cx="547688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1162" name="Group 81"/>
          <p:cNvGrpSpPr>
            <a:grpSpLocks/>
          </p:cNvGrpSpPr>
          <p:nvPr/>
        </p:nvGrpSpPr>
        <p:grpSpPr bwMode="auto">
          <a:xfrm>
            <a:off x="3248026" y="4987926"/>
            <a:ext cx="557213" cy="169863"/>
            <a:chOff x="1086" y="3142"/>
            <a:chExt cx="351" cy="107"/>
          </a:xfrm>
        </p:grpSpPr>
        <p:sp>
          <p:nvSpPr>
            <p:cNvPr id="91205" name="Freeform 82"/>
            <p:cNvSpPr>
              <a:spLocks noChangeArrowheads="1"/>
            </p:cNvSpPr>
            <p:nvPr/>
          </p:nvSpPr>
          <p:spPr bwMode="auto">
            <a:xfrm>
              <a:off x="1086" y="3142"/>
              <a:ext cx="351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5 w 640"/>
                <a:gd name="T5" fmla="*/ 0 h 216"/>
                <a:gd name="T6" fmla="*/ 12 w 640"/>
                <a:gd name="T7" fmla="*/ 0 h 216"/>
                <a:gd name="T8" fmla="*/ 17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206" name="Oval 83"/>
            <p:cNvSpPr>
              <a:spLocks noChangeArrowheads="1"/>
            </p:cNvSpPr>
            <p:nvPr/>
          </p:nvSpPr>
          <p:spPr bwMode="auto">
            <a:xfrm>
              <a:off x="1376" y="3170"/>
              <a:ext cx="25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163" name="Group 84"/>
          <p:cNvGrpSpPr>
            <a:grpSpLocks/>
          </p:cNvGrpSpPr>
          <p:nvPr/>
        </p:nvGrpSpPr>
        <p:grpSpPr bwMode="auto">
          <a:xfrm>
            <a:off x="2095500" y="6072188"/>
            <a:ext cx="560388" cy="169862"/>
            <a:chOff x="360" y="3825"/>
            <a:chExt cx="353" cy="107"/>
          </a:xfrm>
        </p:grpSpPr>
        <p:sp>
          <p:nvSpPr>
            <p:cNvPr id="91203" name="Freeform 85"/>
            <p:cNvSpPr>
              <a:spLocks noChangeArrowheads="1"/>
            </p:cNvSpPr>
            <p:nvPr/>
          </p:nvSpPr>
          <p:spPr bwMode="auto">
            <a:xfrm>
              <a:off x="360" y="3825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204" name="Oval 86"/>
            <p:cNvSpPr>
              <a:spLocks noChangeArrowheads="1"/>
            </p:cNvSpPr>
            <p:nvPr/>
          </p:nvSpPr>
          <p:spPr bwMode="auto">
            <a:xfrm>
              <a:off x="652" y="385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91164" name="Picture 8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6" y="5138738"/>
            <a:ext cx="542925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1165" name="Group 88"/>
          <p:cNvGrpSpPr>
            <a:grpSpLocks/>
          </p:cNvGrpSpPr>
          <p:nvPr/>
        </p:nvGrpSpPr>
        <p:grpSpPr bwMode="auto">
          <a:xfrm>
            <a:off x="7239000" y="6429376"/>
            <a:ext cx="560388" cy="169863"/>
            <a:chOff x="3600" y="4050"/>
            <a:chExt cx="353" cy="107"/>
          </a:xfrm>
        </p:grpSpPr>
        <p:sp>
          <p:nvSpPr>
            <p:cNvPr id="91201" name="Freeform 89"/>
            <p:cNvSpPr>
              <a:spLocks noChangeArrowheads="1"/>
            </p:cNvSpPr>
            <p:nvPr/>
          </p:nvSpPr>
          <p:spPr bwMode="auto">
            <a:xfrm>
              <a:off x="3600" y="4050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202" name="Oval 90"/>
            <p:cNvSpPr>
              <a:spLocks noChangeArrowheads="1"/>
            </p:cNvSpPr>
            <p:nvPr/>
          </p:nvSpPr>
          <p:spPr bwMode="auto">
            <a:xfrm>
              <a:off x="3892" y="407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166" name="Group 91"/>
          <p:cNvGrpSpPr>
            <a:grpSpLocks/>
          </p:cNvGrpSpPr>
          <p:nvPr/>
        </p:nvGrpSpPr>
        <p:grpSpPr bwMode="auto">
          <a:xfrm>
            <a:off x="9596439" y="6429376"/>
            <a:ext cx="560387" cy="169863"/>
            <a:chOff x="5085" y="4050"/>
            <a:chExt cx="353" cy="107"/>
          </a:xfrm>
        </p:grpSpPr>
        <p:sp>
          <p:nvSpPr>
            <p:cNvPr id="91199" name="Freeform 92"/>
            <p:cNvSpPr>
              <a:spLocks noChangeArrowheads="1"/>
            </p:cNvSpPr>
            <p:nvPr/>
          </p:nvSpPr>
          <p:spPr bwMode="auto">
            <a:xfrm>
              <a:off x="5085" y="4050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200" name="Oval 93"/>
            <p:cNvSpPr>
              <a:spLocks noChangeArrowheads="1"/>
            </p:cNvSpPr>
            <p:nvPr/>
          </p:nvSpPr>
          <p:spPr bwMode="auto">
            <a:xfrm>
              <a:off x="5377" y="407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167" name="Group 94"/>
          <p:cNvGrpSpPr>
            <a:grpSpLocks/>
          </p:cNvGrpSpPr>
          <p:nvPr/>
        </p:nvGrpSpPr>
        <p:grpSpPr bwMode="auto">
          <a:xfrm>
            <a:off x="8667750" y="5786438"/>
            <a:ext cx="560388" cy="169862"/>
            <a:chOff x="4500" y="3645"/>
            <a:chExt cx="353" cy="107"/>
          </a:xfrm>
        </p:grpSpPr>
        <p:sp>
          <p:nvSpPr>
            <p:cNvPr id="91197" name="Freeform 95"/>
            <p:cNvSpPr>
              <a:spLocks noChangeArrowheads="1"/>
            </p:cNvSpPr>
            <p:nvPr/>
          </p:nvSpPr>
          <p:spPr bwMode="auto">
            <a:xfrm>
              <a:off x="4500" y="3645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198" name="Oval 96"/>
            <p:cNvSpPr>
              <a:spLocks noChangeArrowheads="1"/>
            </p:cNvSpPr>
            <p:nvPr/>
          </p:nvSpPr>
          <p:spPr bwMode="auto">
            <a:xfrm>
              <a:off x="4792" y="367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168" name="Group 97"/>
          <p:cNvGrpSpPr>
            <a:grpSpLocks/>
          </p:cNvGrpSpPr>
          <p:nvPr/>
        </p:nvGrpSpPr>
        <p:grpSpPr bwMode="auto">
          <a:xfrm>
            <a:off x="2095500" y="5357813"/>
            <a:ext cx="560388" cy="169862"/>
            <a:chOff x="360" y="3375"/>
            <a:chExt cx="353" cy="107"/>
          </a:xfrm>
        </p:grpSpPr>
        <p:sp>
          <p:nvSpPr>
            <p:cNvPr id="91195" name="Freeform 98"/>
            <p:cNvSpPr>
              <a:spLocks noChangeArrowheads="1"/>
            </p:cNvSpPr>
            <p:nvPr/>
          </p:nvSpPr>
          <p:spPr bwMode="auto">
            <a:xfrm>
              <a:off x="360" y="3375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196" name="Oval 99"/>
            <p:cNvSpPr>
              <a:spLocks noChangeArrowheads="1"/>
            </p:cNvSpPr>
            <p:nvPr/>
          </p:nvSpPr>
          <p:spPr bwMode="auto">
            <a:xfrm>
              <a:off x="652" y="3403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169" name="Group 100"/>
          <p:cNvGrpSpPr>
            <a:grpSpLocks/>
          </p:cNvGrpSpPr>
          <p:nvPr/>
        </p:nvGrpSpPr>
        <p:grpSpPr bwMode="auto">
          <a:xfrm>
            <a:off x="4595814" y="6429376"/>
            <a:ext cx="560387" cy="169863"/>
            <a:chOff x="1935" y="4050"/>
            <a:chExt cx="353" cy="107"/>
          </a:xfrm>
        </p:grpSpPr>
        <p:sp>
          <p:nvSpPr>
            <p:cNvPr id="91193" name="Freeform 101"/>
            <p:cNvSpPr>
              <a:spLocks noChangeArrowheads="1"/>
            </p:cNvSpPr>
            <p:nvPr/>
          </p:nvSpPr>
          <p:spPr bwMode="auto">
            <a:xfrm>
              <a:off x="1935" y="4050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194" name="Oval 102"/>
            <p:cNvSpPr>
              <a:spLocks noChangeArrowheads="1"/>
            </p:cNvSpPr>
            <p:nvPr/>
          </p:nvSpPr>
          <p:spPr bwMode="auto">
            <a:xfrm>
              <a:off x="2227" y="407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91170" name="Picture 10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50" y="5778500"/>
            <a:ext cx="547688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1171" name="Picture 10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1" y="5065713"/>
            <a:ext cx="549275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1172" name="Picture 10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64" y="5065713"/>
            <a:ext cx="549275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1173" name="Group 106"/>
          <p:cNvGrpSpPr>
            <a:grpSpLocks/>
          </p:cNvGrpSpPr>
          <p:nvPr/>
        </p:nvGrpSpPr>
        <p:grpSpPr bwMode="auto">
          <a:xfrm>
            <a:off x="3443289" y="5715001"/>
            <a:ext cx="560387" cy="169863"/>
            <a:chOff x="1209" y="3600"/>
            <a:chExt cx="353" cy="107"/>
          </a:xfrm>
        </p:grpSpPr>
        <p:sp>
          <p:nvSpPr>
            <p:cNvPr id="91191" name="Freeform 107"/>
            <p:cNvSpPr>
              <a:spLocks noChangeArrowheads="1"/>
            </p:cNvSpPr>
            <p:nvPr/>
          </p:nvSpPr>
          <p:spPr bwMode="auto">
            <a:xfrm>
              <a:off x="1209" y="3600"/>
              <a:ext cx="353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6 w 640"/>
                <a:gd name="T5" fmla="*/ 0 h 216"/>
                <a:gd name="T6" fmla="*/ 12 w 640"/>
                <a:gd name="T7" fmla="*/ 0 h 216"/>
                <a:gd name="T8" fmla="*/ 18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192" name="Oval 108"/>
            <p:cNvSpPr>
              <a:spLocks noChangeArrowheads="1"/>
            </p:cNvSpPr>
            <p:nvPr/>
          </p:nvSpPr>
          <p:spPr bwMode="auto">
            <a:xfrm>
              <a:off x="1501" y="3628"/>
              <a:ext cx="26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174" name="Group 109"/>
          <p:cNvGrpSpPr>
            <a:grpSpLocks/>
          </p:cNvGrpSpPr>
          <p:nvPr/>
        </p:nvGrpSpPr>
        <p:grpSpPr bwMode="auto">
          <a:xfrm>
            <a:off x="4125913" y="5399088"/>
            <a:ext cx="557212" cy="169862"/>
            <a:chOff x="1639" y="3401"/>
            <a:chExt cx="351" cy="107"/>
          </a:xfrm>
        </p:grpSpPr>
        <p:sp>
          <p:nvSpPr>
            <p:cNvPr id="91189" name="Freeform 110"/>
            <p:cNvSpPr>
              <a:spLocks noChangeArrowheads="1"/>
            </p:cNvSpPr>
            <p:nvPr/>
          </p:nvSpPr>
          <p:spPr bwMode="auto">
            <a:xfrm>
              <a:off x="1639" y="3401"/>
              <a:ext cx="351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5 w 640"/>
                <a:gd name="T5" fmla="*/ 0 h 216"/>
                <a:gd name="T6" fmla="*/ 12 w 640"/>
                <a:gd name="T7" fmla="*/ 0 h 216"/>
                <a:gd name="T8" fmla="*/ 17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190" name="Oval 111"/>
            <p:cNvSpPr>
              <a:spLocks noChangeArrowheads="1"/>
            </p:cNvSpPr>
            <p:nvPr/>
          </p:nvSpPr>
          <p:spPr bwMode="auto">
            <a:xfrm>
              <a:off x="1929" y="3429"/>
              <a:ext cx="25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175" name="Group 112"/>
          <p:cNvGrpSpPr>
            <a:grpSpLocks/>
          </p:cNvGrpSpPr>
          <p:nvPr/>
        </p:nvGrpSpPr>
        <p:grpSpPr bwMode="auto">
          <a:xfrm>
            <a:off x="2781301" y="6226176"/>
            <a:ext cx="557213" cy="169863"/>
            <a:chOff x="792" y="3922"/>
            <a:chExt cx="351" cy="107"/>
          </a:xfrm>
        </p:grpSpPr>
        <p:sp>
          <p:nvSpPr>
            <p:cNvPr id="91187" name="Freeform 113"/>
            <p:cNvSpPr>
              <a:spLocks noChangeArrowheads="1"/>
            </p:cNvSpPr>
            <p:nvPr/>
          </p:nvSpPr>
          <p:spPr bwMode="auto">
            <a:xfrm>
              <a:off x="792" y="3922"/>
              <a:ext cx="351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5 w 640"/>
                <a:gd name="T5" fmla="*/ 0 h 216"/>
                <a:gd name="T6" fmla="*/ 12 w 640"/>
                <a:gd name="T7" fmla="*/ 0 h 216"/>
                <a:gd name="T8" fmla="*/ 17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188" name="Oval 114"/>
            <p:cNvSpPr>
              <a:spLocks noChangeArrowheads="1"/>
            </p:cNvSpPr>
            <p:nvPr/>
          </p:nvSpPr>
          <p:spPr bwMode="auto">
            <a:xfrm>
              <a:off x="1082" y="3950"/>
              <a:ext cx="25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176" name="Group 115"/>
          <p:cNvGrpSpPr>
            <a:grpSpLocks/>
          </p:cNvGrpSpPr>
          <p:nvPr/>
        </p:nvGrpSpPr>
        <p:grpSpPr bwMode="auto">
          <a:xfrm>
            <a:off x="2195513" y="6475413"/>
            <a:ext cx="557212" cy="169862"/>
            <a:chOff x="423" y="4079"/>
            <a:chExt cx="351" cy="107"/>
          </a:xfrm>
        </p:grpSpPr>
        <p:sp>
          <p:nvSpPr>
            <p:cNvPr id="91185" name="Freeform 116"/>
            <p:cNvSpPr>
              <a:spLocks noChangeArrowheads="1"/>
            </p:cNvSpPr>
            <p:nvPr/>
          </p:nvSpPr>
          <p:spPr bwMode="auto">
            <a:xfrm>
              <a:off x="423" y="4079"/>
              <a:ext cx="351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5 w 640"/>
                <a:gd name="T5" fmla="*/ 0 h 216"/>
                <a:gd name="T6" fmla="*/ 12 w 640"/>
                <a:gd name="T7" fmla="*/ 0 h 216"/>
                <a:gd name="T8" fmla="*/ 17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186" name="Oval 117"/>
            <p:cNvSpPr>
              <a:spLocks noChangeArrowheads="1"/>
            </p:cNvSpPr>
            <p:nvPr/>
          </p:nvSpPr>
          <p:spPr bwMode="auto">
            <a:xfrm>
              <a:off x="713" y="4107"/>
              <a:ext cx="25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177" name="Group 118"/>
          <p:cNvGrpSpPr>
            <a:grpSpLocks/>
          </p:cNvGrpSpPr>
          <p:nvPr/>
        </p:nvGrpSpPr>
        <p:grpSpPr bwMode="auto">
          <a:xfrm>
            <a:off x="2297113" y="5673726"/>
            <a:ext cx="557212" cy="169863"/>
            <a:chOff x="487" y="3574"/>
            <a:chExt cx="351" cy="107"/>
          </a:xfrm>
        </p:grpSpPr>
        <p:sp>
          <p:nvSpPr>
            <p:cNvPr id="91183" name="Freeform 119"/>
            <p:cNvSpPr>
              <a:spLocks noChangeArrowheads="1"/>
            </p:cNvSpPr>
            <p:nvPr/>
          </p:nvSpPr>
          <p:spPr bwMode="auto">
            <a:xfrm>
              <a:off x="487" y="3574"/>
              <a:ext cx="351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5 w 640"/>
                <a:gd name="T5" fmla="*/ 0 h 216"/>
                <a:gd name="T6" fmla="*/ 12 w 640"/>
                <a:gd name="T7" fmla="*/ 0 h 216"/>
                <a:gd name="T8" fmla="*/ 17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184" name="Oval 120"/>
            <p:cNvSpPr>
              <a:spLocks noChangeArrowheads="1"/>
            </p:cNvSpPr>
            <p:nvPr/>
          </p:nvSpPr>
          <p:spPr bwMode="auto">
            <a:xfrm>
              <a:off x="777" y="3602"/>
              <a:ext cx="25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1178" name="Group 121"/>
          <p:cNvGrpSpPr>
            <a:grpSpLocks/>
          </p:cNvGrpSpPr>
          <p:nvPr/>
        </p:nvGrpSpPr>
        <p:grpSpPr bwMode="auto">
          <a:xfrm>
            <a:off x="2024063" y="5000626"/>
            <a:ext cx="557212" cy="169863"/>
            <a:chOff x="315" y="3150"/>
            <a:chExt cx="351" cy="107"/>
          </a:xfrm>
        </p:grpSpPr>
        <p:sp>
          <p:nvSpPr>
            <p:cNvPr id="91181" name="Freeform 122"/>
            <p:cNvSpPr>
              <a:spLocks noChangeArrowheads="1"/>
            </p:cNvSpPr>
            <p:nvPr/>
          </p:nvSpPr>
          <p:spPr bwMode="auto">
            <a:xfrm>
              <a:off x="315" y="3150"/>
              <a:ext cx="351" cy="107"/>
            </a:xfrm>
            <a:custGeom>
              <a:avLst/>
              <a:gdLst>
                <a:gd name="T0" fmla="*/ 1 w 640"/>
                <a:gd name="T1" fmla="*/ 0 h 216"/>
                <a:gd name="T2" fmla="*/ 1 w 640"/>
                <a:gd name="T3" fmla="*/ 3 h 216"/>
                <a:gd name="T4" fmla="*/ 5 w 640"/>
                <a:gd name="T5" fmla="*/ 0 h 216"/>
                <a:gd name="T6" fmla="*/ 12 w 640"/>
                <a:gd name="T7" fmla="*/ 0 h 216"/>
                <a:gd name="T8" fmla="*/ 17 w 640"/>
                <a:gd name="T9" fmla="*/ 1 h 216"/>
                <a:gd name="T10" fmla="*/ 9 w 640"/>
                <a:gd name="T11" fmla="*/ 3 h 216"/>
                <a:gd name="T12" fmla="*/ 1 w 640"/>
                <a:gd name="T13" fmla="*/ 0 h 2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0"/>
                <a:gd name="T22" fmla="*/ 0 h 216"/>
                <a:gd name="T23" fmla="*/ 640 w 640"/>
                <a:gd name="T24" fmla="*/ 216 h 2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0" h="216">
                  <a:moveTo>
                    <a:pt x="48" y="8"/>
                  </a:moveTo>
                  <a:cubicBezTo>
                    <a:pt x="0" y="8"/>
                    <a:pt x="24" y="192"/>
                    <a:pt x="48" y="200"/>
                  </a:cubicBezTo>
                  <a:cubicBezTo>
                    <a:pt x="72" y="208"/>
                    <a:pt x="128" y="88"/>
                    <a:pt x="192" y="56"/>
                  </a:cubicBezTo>
                  <a:cubicBezTo>
                    <a:pt x="256" y="24"/>
                    <a:pt x="360" y="0"/>
                    <a:pt x="432" y="8"/>
                  </a:cubicBezTo>
                  <a:cubicBezTo>
                    <a:pt x="504" y="16"/>
                    <a:pt x="640" y="72"/>
                    <a:pt x="624" y="104"/>
                  </a:cubicBezTo>
                  <a:cubicBezTo>
                    <a:pt x="608" y="136"/>
                    <a:pt x="432" y="216"/>
                    <a:pt x="336" y="200"/>
                  </a:cubicBezTo>
                  <a:cubicBezTo>
                    <a:pt x="240" y="184"/>
                    <a:pt x="96" y="8"/>
                    <a:pt x="48" y="8"/>
                  </a:cubicBezTo>
                  <a:close/>
                </a:path>
              </a:pathLst>
            </a:custGeom>
            <a:solidFill>
              <a:srgbClr val="FF99CC"/>
            </a:solidFill>
            <a:ln w="9360" cap="sq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182" name="Oval 123"/>
            <p:cNvSpPr>
              <a:spLocks noChangeArrowheads="1"/>
            </p:cNvSpPr>
            <p:nvPr/>
          </p:nvSpPr>
          <p:spPr bwMode="auto">
            <a:xfrm>
              <a:off x="605" y="3178"/>
              <a:ext cx="25" cy="23"/>
            </a:xfrm>
            <a:prstGeom prst="ellipse">
              <a:avLst/>
            </a:prstGeom>
            <a:solidFill>
              <a:srgbClr val="FF99CC"/>
            </a:solidFill>
            <a:ln w="9360" cap="sq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91179" name="Text Box 2"/>
          <p:cNvSpPr txBox="1">
            <a:spLocks noChangeArrowheads="1"/>
          </p:cNvSpPr>
          <p:nvPr/>
        </p:nvSpPr>
        <p:spPr bwMode="auto">
          <a:xfrm>
            <a:off x="2495550" y="46038"/>
            <a:ext cx="76723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buClrTx/>
              <a:buSzPct val="75000"/>
            </a:pPr>
            <a:r>
              <a:rPr lang="en-US" altLang="en-US" sz="3200" b="1">
                <a:solidFill>
                  <a:srgbClr val="0000FF"/>
                </a:solidFill>
              </a:rPr>
              <a:t>Ποιοι παράγοντες επηρεάζουν </a:t>
            </a:r>
            <a:r>
              <a:rPr lang="el-GR" altLang="en-US" sz="3200" b="1">
                <a:solidFill>
                  <a:srgbClr val="0000FF"/>
                </a:solidFill>
              </a:rPr>
              <a:t>το συντελεστή συλληψιμότητας</a:t>
            </a:r>
            <a:r>
              <a:rPr lang="en-US" altLang="en-US" sz="3200" b="1">
                <a:solidFill>
                  <a:srgbClr val="0000FF"/>
                </a:solidFill>
              </a:rPr>
              <a:t>; 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727576" y="2060575"/>
            <a:ext cx="5503863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1250"/>
              </a:spcBef>
              <a:buSzPct val="75000"/>
            </a:pPr>
            <a:r>
              <a:rPr lang="en-US" altLang="en-US" sz="2000" b="1">
                <a:solidFill>
                  <a:srgbClr val="404040"/>
                </a:solidFill>
                <a:latin typeface="Calibri Light" panose="020F0302020204030204" pitchFamily="34" charset="0"/>
              </a:rPr>
              <a:t>q = C / EB = 9 / (35 * </a:t>
            </a:r>
            <a:r>
              <a:rPr lang="el-GR" altLang="en-US" sz="2000" b="1">
                <a:solidFill>
                  <a:srgbClr val="404040"/>
                </a:solidFill>
                <a:latin typeface="Calibri Light" panose="020F0302020204030204" pitchFamily="34" charset="0"/>
              </a:rPr>
              <a:t>30</a:t>
            </a:r>
            <a:r>
              <a:rPr lang="en-US" altLang="en-US" sz="2000" b="1">
                <a:solidFill>
                  <a:srgbClr val="404040"/>
                </a:solidFill>
                <a:latin typeface="Calibri Light" panose="020F0302020204030204" pitchFamily="34" charset="0"/>
              </a:rPr>
              <a:t>) = 0.0</a:t>
            </a:r>
            <a:r>
              <a:rPr lang="el-GR" altLang="en-US" sz="2000" b="1">
                <a:solidFill>
                  <a:srgbClr val="404040"/>
                </a:solidFill>
                <a:latin typeface="Calibri Light" panose="020F0302020204030204" pitchFamily="34" charset="0"/>
              </a:rPr>
              <a:t>085,</a:t>
            </a:r>
          </a:p>
          <a:p>
            <a:pPr>
              <a:spcBef>
                <a:spcPts val="1250"/>
              </a:spcBef>
              <a:buSzPct val="75000"/>
            </a:pPr>
            <a:r>
              <a:rPr lang="el-GR" altLang="en-US" sz="2000" b="1">
                <a:solidFill>
                  <a:srgbClr val="404040"/>
                </a:solidFill>
                <a:latin typeface="Calibri Light" panose="020F0302020204030204" pitchFamily="34" charset="0"/>
              </a:rPr>
              <a:t> δηλαδή κάθε άγκιστρο αφαίρει το 0,85% του αποθέματος</a:t>
            </a:r>
          </a:p>
        </p:txBody>
      </p:sp>
    </p:spTree>
    <p:extLst>
      <p:ext uri="{BB962C8B-B14F-4D97-AF65-F5344CB8AC3E}">
        <p14:creationId xmlns:p14="http://schemas.microsoft.com/office/powerpoint/2010/main" val="39736918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842963" y="1125538"/>
            <a:ext cx="9717087" cy="563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 marL="1090613" indent="-974725"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 marL="1662113" indent="-455613"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664D"/>
                </a:solidFill>
                <a:cs typeface="Tahoma" panose="020B0604030504040204" pitchFamily="34" charset="0"/>
              </a:rPr>
              <a:t>Πα</a:t>
            </a:r>
            <a:r>
              <a:rPr lang="en-US" altLang="en-US" sz="2400" b="1" dirty="0" err="1">
                <a:solidFill>
                  <a:srgbClr val="00664D"/>
                </a:solidFill>
                <a:cs typeface="Tahoma" panose="020B0604030504040204" pitchFamily="34" charset="0"/>
              </a:rPr>
              <a:t>ράγοντες</a:t>
            </a:r>
            <a:r>
              <a:rPr lang="en-US" altLang="en-US" sz="2400" b="1" dirty="0">
                <a:solidFill>
                  <a:srgbClr val="00664D"/>
                </a:solidFill>
                <a:cs typeface="Tahoma" panose="020B0604030504040204" pitchFamily="34" charset="0"/>
              </a:rPr>
              <a:t> π</a:t>
            </a:r>
            <a:r>
              <a:rPr lang="en-US" altLang="en-US" sz="2400" b="1" dirty="0" err="1">
                <a:solidFill>
                  <a:srgbClr val="00664D"/>
                </a:solidFill>
                <a:cs typeface="Tahoma" panose="020B0604030504040204" pitchFamily="34" charset="0"/>
              </a:rPr>
              <a:t>ου</a:t>
            </a:r>
            <a:r>
              <a:rPr lang="en-US" altLang="en-US" sz="2400" b="1" dirty="0">
                <a:solidFill>
                  <a:srgbClr val="00664D"/>
                </a:solidFill>
                <a:cs typeface="Tahoma" panose="020B0604030504040204" pitchFamily="34" charset="0"/>
              </a:rPr>
              <a:t> π</a:t>
            </a:r>
            <a:r>
              <a:rPr lang="en-US" altLang="en-US" sz="2400" b="1" dirty="0" err="1">
                <a:solidFill>
                  <a:srgbClr val="00664D"/>
                </a:solidFill>
                <a:cs typeface="Tahoma" panose="020B0604030504040204" pitchFamily="34" charset="0"/>
              </a:rPr>
              <a:t>ροκ</a:t>
            </a:r>
            <a:r>
              <a:rPr lang="en-US" altLang="en-US" sz="2400" b="1" dirty="0">
                <a:solidFill>
                  <a:srgbClr val="00664D"/>
                </a:solidFill>
                <a:cs typeface="Tahoma" panose="020B0604030504040204" pitchFamily="34" charset="0"/>
              </a:rPr>
              <a:t>αλούν </a:t>
            </a:r>
            <a:r>
              <a:rPr lang="el-GR" altLang="en-US" sz="2400" b="1" dirty="0">
                <a:solidFill>
                  <a:srgbClr val="00664D"/>
                </a:solidFill>
                <a:cs typeface="Tahoma" panose="020B0604030504040204" pitchFamily="34" charset="0"/>
              </a:rPr>
              <a:t>μεταβολή </a:t>
            </a:r>
            <a:r>
              <a:rPr lang="en-US" altLang="en-US" sz="2400" b="1" dirty="0" err="1">
                <a:solidFill>
                  <a:srgbClr val="00664D"/>
                </a:solidFill>
                <a:cs typeface="Tahoma" panose="020B0604030504040204" pitchFamily="34" charset="0"/>
              </a:rPr>
              <a:t>στo</a:t>
            </a:r>
            <a:r>
              <a:rPr lang="en-US" altLang="en-US" sz="2400" b="1" dirty="0">
                <a:solidFill>
                  <a:srgbClr val="00664D"/>
                </a:solidFill>
                <a:cs typeface="Tahoma" panose="020B0604030504040204" pitchFamily="34" charset="0"/>
              </a:rPr>
              <a:t> </a:t>
            </a:r>
            <a:r>
              <a:rPr lang="el-GR" altLang="en-US" sz="2400" b="1" dirty="0">
                <a:solidFill>
                  <a:srgbClr val="00664D"/>
                </a:solidFill>
                <a:cs typeface="Tahoma" panose="020B0604030504040204" pitchFamily="34" charset="0"/>
              </a:rPr>
              <a:t>συντελεστή συλληψιμότητας</a:t>
            </a:r>
            <a:endParaRPr lang="en-US" altLang="en-US" sz="2400" b="1" dirty="0">
              <a:solidFill>
                <a:srgbClr val="00664D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404040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94B6D2">
                  <a:lumMod val="50000"/>
                </a:srgbClr>
              </a:buClr>
              <a:buFont typeface="Times New Roman" panose="02020603050405020304" pitchFamily="18" charset="0"/>
              <a:buAutoNum type="arabicPeriod"/>
            </a:pPr>
            <a:r>
              <a:rPr lang="el-GR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404040"/>
                </a:solidFill>
                <a:cs typeface="Tahoma" panose="020B0604030504040204" pitchFamily="34" charset="0"/>
              </a:rPr>
              <a:t>Αλλ</a:t>
            </a:r>
            <a:r>
              <a:rPr lang="en-US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αγές στις μεθόδους αλιείας</a:t>
            </a:r>
          </a:p>
          <a:p>
            <a:pPr marL="1663700" lvl="2" indent="-457200">
              <a:lnSpc>
                <a:spcPct val="100000"/>
              </a:lnSpc>
              <a:spcBef>
                <a:spcPct val="0"/>
              </a:spcBef>
              <a:buClr>
                <a:srgbClr val="94B6D2">
                  <a:lumMod val="50000"/>
                </a:srgbClr>
              </a:buClr>
              <a:buFont typeface="+mj-lt"/>
              <a:buAutoNum type="arabicPeriod"/>
            </a:pPr>
            <a:endParaRPr lang="en-US" altLang="en-US" sz="2400" dirty="0">
              <a:solidFill>
                <a:srgbClr val="404040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94B6D2">
                  <a:lumMod val="50000"/>
                </a:srgbClr>
              </a:buClr>
              <a:buFont typeface="Times New Roman" panose="02020603050405020304" pitchFamily="18" charset="0"/>
              <a:buAutoNum type="arabicPeriod"/>
            </a:pPr>
            <a:r>
              <a:rPr lang="el-GR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404040"/>
                </a:solidFill>
                <a:cs typeface="Tahoma" panose="020B0604030504040204" pitchFamily="34" charset="0"/>
              </a:rPr>
              <a:t>Αλλ</a:t>
            </a:r>
            <a:r>
              <a:rPr lang="en-US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αγές </a:t>
            </a:r>
            <a:r>
              <a:rPr lang="el-GR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στην </a:t>
            </a:r>
            <a:r>
              <a:rPr lang="en-US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α</a:t>
            </a:r>
            <a:r>
              <a:rPr lang="en-US" altLang="en-US" sz="2400" b="1" dirty="0" err="1">
                <a:solidFill>
                  <a:srgbClr val="404040"/>
                </a:solidFill>
                <a:cs typeface="Tahoma" panose="020B0604030504040204" pitchFamily="34" charset="0"/>
              </a:rPr>
              <a:t>λιευτική</a:t>
            </a:r>
            <a:r>
              <a:rPr lang="en-US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404040"/>
                </a:solidFill>
                <a:cs typeface="Tahoma" panose="020B0604030504040204" pitchFamily="34" charset="0"/>
              </a:rPr>
              <a:t>τεχνολογί</a:t>
            </a:r>
            <a:r>
              <a:rPr lang="en-US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α</a:t>
            </a:r>
            <a:endParaRPr lang="el-GR" altLang="en-US" sz="2400" b="1" dirty="0">
              <a:solidFill>
                <a:srgbClr val="404040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94B6D2">
                  <a:lumMod val="50000"/>
                </a:srgbClr>
              </a:buClr>
              <a:buFont typeface="Times New Roman" panose="02020603050405020304" pitchFamily="18" charset="0"/>
              <a:buAutoNum type="arabicPeriod"/>
            </a:pPr>
            <a:endParaRPr lang="el-GR" altLang="en-US" sz="2400" b="1" dirty="0">
              <a:solidFill>
                <a:srgbClr val="404040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94B6D2">
                  <a:lumMod val="50000"/>
                </a:srgbClr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Η </a:t>
            </a:r>
            <a:r>
              <a:rPr lang="en-US" altLang="en-US" sz="2400" b="1" dirty="0" err="1">
                <a:solidFill>
                  <a:srgbClr val="404040"/>
                </a:solidFill>
                <a:cs typeface="Tahoma" panose="020B0604030504040204" pitchFamily="34" charset="0"/>
              </a:rPr>
              <a:t>εμ</a:t>
            </a:r>
            <a:r>
              <a:rPr lang="en-US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πειρία και η ικανότητα </a:t>
            </a:r>
            <a:r>
              <a:rPr lang="el-GR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αλίευσης</a:t>
            </a:r>
            <a:r>
              <a:rPr lang="el-GR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α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υξάνει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με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την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π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άροδο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του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χρόνου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.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404040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Αυτοί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είν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αι λόγοι για τους οποίους συλλέγουμε πληροφορίες σχετικά με τις μεθόδους και τα εργαλεία από τους αλιείς, ώστε να μπορούμε </a:t>
            </a:r>
            <a:r>
              <a:rPr lang="el-GR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να λαμβάνουμε υπόψη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τις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α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λλ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αγές στον τομέα της αλιείας που μπορούν να επηρεάσουν </a:t>
            </a:r>
            <a:r>
              <a:rPr lang="el-GR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το συντελεστή συλληψιμότητας </a:t>
            </a:r>
            <a:r>
              <a:rPr lang="en-US" altLang="en-US" sz="2400" i="1" dirty="0" err="1">
                <a:solidFill>
                  <a:srgbClr val="404040"/>
                </a:solidFill>
                <a:cs typeface="Tahoma" panose="020B0604030504040204" pitchFamily="34" charset="0"/>
              </a:rPr>
              <a:t>με</a:t>
            </a:r>
            <a:r>
              <a:rPr lang="en-US" altLang="en-US" sz="2400" i="1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i="1" dirty="0" err="1">
                <a:solidFill>
                  <a:srgbClr val="404040"/>
                </a:solidFill>
                <a:cs typeface="Tahoma" panose="020B0604030504040204" pitchFamily="34" charset="0"/>
              </a:rPr>
              <a:t>το</a:t>
            </a:r>
            <a:r>
              <a:rPr lang="en-US" altLang="en-US" sz="2400" i="1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i="1" dirty="0" err="1">
                <a:solidFill>
                  <a:srgbClr val="404040"/>
                </a:solidFill>
                <a:cs typeface="Tahoma" panose="020B0604030504040204" pitchFamily="34" charset="0"/>
              </a:rPr>
              <a:t>χρόνο</a:t>
            </a:r>
            <a:endParaRPr lang="en-US" altLang="en-US" sz="2400" i="1" dirty="0">
              <a:solidFill>
                <a:srgbClr val="404040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404040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0000FF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dirty="0">
              <a:solidFill>
                <a:srgbClr val="0000FF"/>
              </a:solidFill>
              <a:cs typeface="Tahoma" panose="020B0604030504040204" pitchFamily="34" charset="0"/>
            </a:endParaRP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2495550" y="0"/>
            <a:ext cx="76723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buClrTx/>
              <a:buSzPct val="75000"/>
            </a:pPr>
            <a:r>
              <a:rPr lang="en-US" altLang="en-US" sz="3200" b="1">
                <a:solidFill>
                  <a:srgbClr val="0000FF"/>
                </a:solidFill>
                <a:cs typeface="Tahoma" panose="020B0604030504040204" pitchFamily="34" charset="0"/>
              </a:rPr>
              <a:t>Ποιοι παράγοντες επηρεάζουν </a:t>
            </a:r>
            <a:r>
              <a:rPr lang="el-GR" altLang="en-US" sz="3200" b="1">
                <a:solidFill>
                  <a:srgbClr val="0000FF"/>
                </a:solidFill>
                <a:cs typeface="Tahoma" panose="020B0604030504040204" pitchFamily="34" charset="0"/>
              </a:rPr>
              <a:t>τ</a:t>
            </a:r>
            <a:r>
              <a:rPr lang="en-US" altLang="en-US" sz="3200" b="1">
                <a:solidFill>
                  <a:srgbClr val="0000FF"/>
                </a:solidFill>
                <a:cs typeface="Tahoma" panose="020B0604030504040204" pitchFamily="34" charset="0"/>
              </a:rPr>
              <a:t>o </a:t>
            </a:r>
            <a:r>
              <a:rPr lang="el-GR" altLang="en-US" sz="3200" b="1">
                <a:solidFill>
                  <a:srgbClr val="0000FF"/>
                </a:solidFill>
                <a:cs typeface="Tahoma" panose="020B0604030504040204" pitchFamily="34" charset="0"/>
              </a:rPr>
              <a:t>συντελεστή συλληψιμότητας</a:t>
            </a:r>
            <a:r>
              <a:rPr lang="en-US" altLang="en-US" sz="3200" b="1">
                <a:solidFill>
                  <a:srgbClr val="0000FF"/>
                </a:solidFill>
                <a:cs typeface="Tahoma" panose="020B0604030504040204" pitchFamily="34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1730923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4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095501" y="930275"/>
            <a:ext cx="7961313" cy="5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9973"/>
                </a:solidFill>
              </a:rPr>
              <a:t>Επ</a:t>
            </a:r>
            <a:r>
              <a:rPr lang="en-US" altLang="en-US" sz="2400" b="1" dirty="0" err="1">
                <a:solidFill>
                  <a:srgbClr val="009973"/>
                </a:solidFill>
              </a:rPr>
              <a:t>ισκό</a:t>
            </a:r>
            <a:r>
              <a:rPr lang="en-US" altLang="en-US" sz="2400" b="1" dirty="0">
                <a:solidFill>
                  <a:srgbClr val="009973"/>
                </a:solidFill>
              </a:rPr>
              <a:t>πηση: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olidFill>
                <a:srgbClr val="0D0D0D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  <a:buFont typeface="Wingdings" panose="05000000000000000000" pitchFamily="2" charset="2"/>
              <a:buChar char="§"/>
            </a:pPr>
            <a:r>
              <a:rPr lang="en-US" altLang="en-US" sz="2000" dirty="0" err="1">
                <a:solidFill>
                  <a:srgbClr val="0D0D0D"/>
                </a:solidFill>
              </a:rPr>
              <a:t>Αφθονί</a:t>
            </a:r>
            <a:r>
              <a:rPr lang="en-US" altLang="en-US" sz="2000" dirty="0">
                <a:solidFill>
                  <a:srgbClr val="0D0D0D"/>
                </a:solidFill>
              </a:rPr>
              <a:t>α είναι απλά πόσα ψάρια </a:t>
            </a:r>
            <a:r>
              <a:rPr lang="el-GR" altLang="en-US" sz="2000" dirty="0">
                <a:solidFill>
                  <a:srgbClr val="0D0D0D"/>
                </a:solidFill>
              </a:rPr>
              <a:t>βρίσκονται </a:t>
            </a:r>
            <a:r>
              <a:rPr lang="en-US" altLang="en-US" sz="2000" dirty="0" err="1">
                <a:solidFill>
                  <a:srgbClr val="0D0D0D"/>
                </a:solidFill>
              </a:rPr>
              <a:t>στο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l-GR" altLang="en-US" sz="2000" dirty="0">
                <a:solidFill>
                  <a:srgbClr val="0D0D0D"/>
                </a:solidFill>
              </a:rPr>
              <a:t>απόθεμα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σε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μί</a:t>
            </a:r>
            <a:r>
              <a:rPr lang="en-US" altLang="en-US" sz="2000" dirty="0">
                <a:solidFill>
                  <a:srgbClr val="0D0D0D"/>
                </a:solidFill>
              </a:rPr>
              <a:t>α δεδομένη χρονική στιγμή.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0D0D0D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solidFill>
                  <a:srgbClr val="0D0D0D"/>
                </a:solidFill>
              </a:rPr>
              <a:t> Μπ</a:t>
            </a:r>
            <a:r>
              <a:rPr lang="en-US" altLang="en-US" sz="2000" dirty="0" err="1">
                <a:solidFill>
                  <a:srgbClr val="0D0D0D"/>
                </a:solidFill>
              </a:rPr>
              <a:t>ορεί</a:t>
            </a:r>
            <a:r>
              <a:rPr lang="en-US" altLang="en-US" sz="2000" dirty="0">
                <a:solidFill>
                  <a:srgbClr val="0D0D0D"/>
                </a:solidFill>
              </a:rPr>
              <a:t> να </a:t>
            </a:r>
            <a:r>
              <a:rPr lang="en-US" altLang="en-US" sz="2000" dirty="0" err="1">
                <a:solidFill>
                  <a:srgbClr val="0D0D0D"/>
                </a:solidFill>
              </a:rPr>
              <a:t>οριστεί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είτε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όσον</a:t>
            </a:r>
            <a:r>
              <a:rPr lang="en-US" altLang="en-US" sz="2000" dirty="0">
                <a:solidFill>
                  <a:srgbClr val="0D0D0D"/>
                </a:solidFill>
              </a:rPr>
              <a:t> α</a:t>
            </a:r>
            <a:r>
              <a:rPr lang="en-US" altLang="en-US" sz="2000" dirty="0" err="1">
                <a:solidFill>
                  <a:srgbClr val="0D0D0D"/>
                </a:solidFill>
              </a:rPr>
              <a:t>φορά</a:t>
            </a:r>
            <a:r>
              <a:rPr lang="en-US" altLang="en-US" sz="2000" dirty="0">
                <a:solidFill>
                  <a:srgbClr val="0D0D0D"/>
                </a:solidFill>
              </a:rPr>
              <a:t> </a:t>
            </a:r>
            <a:r>
              <a:rPr lang="en-US" altLang="en-US" sz="2000" dirty="0" err="1">
                <a:solidFill>
                  <a:srgbClr val="0D0D0D"/>
                </a:solidFill>
              </a:rPr>
              <a:t>τον</a:t>
            </a:r>
            <a:r>
              <a:rPr lang="en-US" altLang="en-US" sz="2000" dirty="0">
                <a:solidFill>
                  <a:srgbClr val="0D0D0D"/>
                </a:solidFill>
              </a:rPr>
              <a:t> α</a:t>
            </a:r>
            <a:r>
              <a:rPr lang="en-US" altLang="en-US" sz="2000" dirty="0" err="1">
                <a:solidFill>
                  <a:srgbClr val="0D0D0D"/>
                </a:solidFill>
              </a:rPr>
              <a:t>ριθμό</a:t>
            </a:r>
            <a:r>
              <a:rPr lang="en-US" altLang="en-US" sz="2000" dirty="0">
                <a:solidFill>
                  <a:srgbClr val="0D0D0D"/>
                </a:solidFill>
              </a:rPr>
              <a:t> ή </a:t>
            </a:r>
            <a:r>
              <a:rPr lang="en-US" altLang="en-US" sz="2000" dirty="0" err="1">
                <a:solidFill>
                  <a:srgbClr val="0D0D0D"/>
                </a:solidFill>
              </a:rPr>
              <a:t>το</a:t>
            </a:r>
            <a:r>
              <a:rPr lang="en-US" altLang="en-US" sz="2000" dirty="0">
                <a:solidFill>
                  <a:srgbClr val="0D0D0D"/>
                </a:solidFill>
              </a:rPr>
              <a:t> β</a:t>
            </a:r>
            <a:r>
              <a:rPr lang="en-US" altLang="en-US" sz="2000" dirty="0" err="1">
                <a:solidFill>
                  <a:srgbClr val="0D0D0D"/>
                </a:solidFill>
              </a:rPr>
              <a:t>άρος</a:t>
            </a:r>
            <a:r>
              <a:rPr lang="en-US" altLang="en-US" sz="2000" dirty="0">
                <a:solidFill>
                  <a:srgbClr val="0D0D0D"/>
                </a:solidFill>
              </a:rPr>
              <a:t> (β</a:t>
            </a:r>
            <a:r>
              <a:rPr lang="en-US" altLang="en-US" sz="2000" dirty="0" err="1">
                <a:solidFill>
                  <a:srgbClr val="0D0D0D"/>
                </a:solidFill>
              </a:rPr>
              <a:t>ιομάζ</a:t>
            </a:r>
            <a:r>
              <a:rPr lang="en-US" altLang="en-US" sz="2000" dirty="0">
                <a:solidFill>
                  <a:srgbClr val="0D0D0D"/>
                </a:solidFill>
              </a:rPr>
              <a:t>α).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</a:pPr>
            <a:endParaRPr lang="en-US" altLang="en-US" sz="2000" dirty="0">
              <a:solidFill>
                <a:srgbClr val="0D0D0D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  <a:buFont typeface="Wingdings" panose="05000000000000000000" pitchFamily="2" charset="2"/>
              <a:buChar char="§"/>
            </a:pPr>
            <a:r>
              <a:rPr lang="el-GR" altLang="en-US" sz="2000" dirty="0">
                <a:solidFill>
                  <a:srgbClr val="0D0D0D"/>
                </a:solidFill>
              </a:rPr>
              <a:t> </a:t>
            </a:r>
            <a:r>
              <a:rPr lang="en-AU" altLang="en-US" sz="2000" dirty="0" err="1">
                <a:solidFill>
                  <a:srgbClr val="0D0D0D"/>
                </a:solidFill>
              </a:rPr>
              <a:t>Σε</a:t>
            </a:r>
            <a:r>
              <a:rPr lang="en-AU" altLang="en-US" sz="2000" dirty="0">
                <a:solidFill>
                  <a:srgbClr val="0D0D0D"/>
                </a:solidFill>
              </a:rPr>
              <a:t> </a:t>
            </a:r>
            <a:r>
              <a:rPr lang="en-AU" altLang="en-US" sz="2000" dirty="0" err="1">
                <a:solidFill>
                  <a:srgbClr val="0D0D0D"/>
                </a:solidFill>
              </a:rPr>
              <a:t>μοντέλ</a:t>
            </a:r>
            <a:r>
              <a:rPr lang="en-AU" altLang="en-US" sz="2000" dirty="0">
                <a:solidFill>
                  <a:srgbClr val="0D0D0D"/>
                </a:solidFill>
              </a:rPr>
              <a:t>α</a:t>
            </a:r>
            <a:r>
              <a:rPr lang="el-GR" altLang="en-US" sz="2000" dirty="0">
                <a:solidFill>
                  <a:srgbClr val="0D0D0D"/>
                </a:solidFill>
              </a:rPr>
              <a:t> </a:t>
            </a:r>
            <a:r>
              <a:rPr lang="en-AU" altLang="en-US" sz="2000" dirty="0" err="1">
                <a:solidFill>
                  <a:srgbClr val="0D0D0D"/>
                </a:solidFill>
              </a:rPr>
              <a:t>δομημέν</a:t>
            </a:r>
            <a:r>
              <a:rPr lang="el-GR" altLang="en-US" sz="2000" dirty="0">
                <a:solidFill>
                  <a:srgbClr val="0D0D0D"/>
                </a:solidFill>
              </a:rPr>
              <a:t>α βάσει</a:t>
            </a:r>
            <a:r>
              <a:rPr lang="en-AU" altLang="en-US" sz="2000" dirty="0">
                <a:solidFill>
                  <a:srgbClr val="0D0D0D"/>
                </a:solidFill>
              </a:rPr>
              <a:t> </a:t>
            </a:r>
            <a:r>
              <a:rPr lang="en-AU" altLang="en-US" sz="2000" dirty="0" err="1">
                <a:solidFill>
                  <a:srgbClr val="0D0D0D"/>
                </a:solidFill>
              </a:rPr>
              <a:t>ηλικί</a:t>
            </a:r>
            <a:r>
              <a:rPr lang="en-AU" altLang="en-US" sz="2000" dirty="0">
                <a:solidFill>
                  <a:srgbClr val="0D0D0D"/>
                </a:solidFill>
              </a:rPr>
              <a:t>ας, οι αριθμοί και η βιομάζα υπολογίζ</a:t>
            </a:r>
            <a:r>
              <a:rPr lang="el-GR" altLang="en-US" sz="2000" dirty="0">
                <a:solidFill>
                  <a:srgbClr val="0D0D0D"/>
                </a:solidFill>
              </a:rPr>
              <a:t>ον</a:t>
            </a:r>
            <a:r>
              <a:rPr lang="en-AU" altLang="en-US" sz="2000" dirty="0">
                <a:solidFill>
                  <a:srgbClr val="0D0D0D"/>
                </a:solidFill>
              </a:rPr>
              <a:t>ται </a:t>
            </a:r>
            <a:r>
              <a:rPr lang="en-AU" altLang="en-US" sz="2000" dirty="0" err="1">
                <a:solidFill>
                  <a:srgbClr val="0D0D0D"/>
                </a:solidFill>
              </a:rPr>
              <a:t>γι</a:t>
            </a:r>
            <a:r>
              <a:rPr lang="en-AU" altLang="en-US" sz="2000" dirty="0">
                <a:solidFill>
                  <a:srgbClr val="0D0D0D"/>
                </a:solidFill>
              </a:rPr>
              <a:t>α κάθε κατηγορία ηλικίας για κάθε χρονική στιγμή, και στη συνέχεια αθροίζονται</a:t>
            </a:r>
            <a:r>
              <a:rPr lang="el-GR" altLang="en-US" sz="2000" dirty="0">
                <a:solidFill>
                  <a:srgbClr val="0D0D0D"/>
                </a:solidFill>
              </a:rPr>
              <a:t> όλες οι</a:t>
            </a:r>
            <a:r>
              <a:rPr lang="en-AU" altLang="en-US" sz="2000" dirty="0">
                <a:solidFill>
                  <a:srgbClr val="0D0D0D"/>
                </a:solidFill>
              </a:rPr>
              <a:t> </a:t>
            </a:r>
            <a:r>
              <a:rPr lang="en-AU" altLang="en-US" sz="2000" dirty="0" err="1">
                <a:solidFill>
                  <a:srgbClr val="0D0D0D"/>
                </a:solidFill>
              </a:rPr>
              <a:t>ηλικι</a:t>
            </a:r>
            <a:r>
              <a:rPr lang="en-AU" altLang="en-US" sz="2000" dirty="0">
                <a:solidFill>
                  <a:srgbClr val="0D0D0D"/>
                </a:solidFill>
              </a:rPr>
              <a:t>ακές κατηγορίες (για μια δεδομένη χρονική στιγμή) για </a:t>
            </a:r>
            <a:r>
              <a:rPr lang="el-GR" altLang="en-US" sz="2000" dirty="0">
                <a:solidFill>
                  <a:srgbClr val="0D0D0D"/>
                </a:solidFill>
              </a:rPr>
              <a:t>τον υπολογισμό </a:t>
            </a:r>
            <a:r>
              <a:rPr lang="en-AU" altLang="en-US" sz="2000" dirty="0" err="1">
                <a:solidFill>
                  <a:srgbClr val="0D0D0D"/>
                </a:solidFill>
              </a:rPr>
              <a:t>της</a:t>
            </a:r>
            <a:r>
              <a:rPr lang="en-AU" altLang="en-US" sz="2000" dirty="0">
                <a:solidFill>
                  <a:srgbClr val="0D0D0D"/>
                </a:solidFill>
              </a:rPr>
              <a:t> </a:t>
            </a:r>
            <a:r>
              <a:rPr lang="en-AU" altLang="en-US" sz="2000" dirty="0" err="1">
                <a:solidFill>
                  <a:srgbClr val="0D0D0D"/>
                </a:solidFill>
              </a:rPr>
              <a:t>συνολικής</a:t>
            </a:r>
            <a:r>
              <a:rPr lang="en-AU" altLang="en-US" sz="2000" dirty="0">
                <a:solidFill>
                  <a:srgbClr val="0D0D0D"/>
                </a:solidFill>
              </a:rPr>
              <a:t> β</a:t>
            </a:r>
            <a:r>
              <a:rPr lang="en-AU" altLang="en-US" sz="2000" dirty="0" err="1">
                <a:solidFill>
                  <a:srgbClr val="0D0D0D"/>
                </a:solidFill>
              </a:rPr>
              <a:t>ιομάζ</a:t>
            </a:r>
            <a:r>
              <a:rPr lang="en-AU" altLang="en-US" sz="2000" dirty="0">
                <a:solidFill>
                  <a:srgbClr val="0D0D0D"/>
                </a:solidFill>
              </a:rPr>
              <a:t>ας εκείνη τη στιγμή</a:t>
            </a:r>
            <a:r>
              <a:rPr lang="el-GR" altLang="en-US" sz="2000" dirty="0">
                <a:solidFill>
                  <a:srgbClr val="0D0D0D"/>
                </a:solidFill>
              </a:rPr>
              <a:t>:</a:t>
            </a:r>
            <a:endParaRPr lang="en-AU" altLang="en-US" sz="2000" dirty="0">
              <a:solidFill>
                <a:srgbClr val="0D0D0D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</a:pPr>
            <a:endParaRPr lang="en-US" altLang="en-US" sz="2000" dirty="0">
              <a:solidFill>
                <a:srgbClr val="0000FF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endParaRPr lang="en-US" altLang="en-US" sz="2000" b="1" dirty="0"/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00" b="1" dirty="0">
              <a:solidFill>
                <a:srgbClr val="0000FF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000" b="1" dirty="0">
              <a:solidFill>
                <a:srgbClr val="0000FF"/>
              </a:solidFill>
            </a:endParaRP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424114" y="134939"/>
            <a:ext cx="7343775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buClrTx/>
            </a:pPr>
            <a:r>
              <a:rPr lang="en-US" altLang="en-US" sz="3200" dirty="0" err="1">
                <a:solidFill>
                  <a:srgbClr val="0000FF"/>
                </a:solidFill>
              </a:rPr>
              <a:t>Τι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είν</a:t>
            </a:r>
            <a:r>
              <a:rPr lang="en-US" altLang="en-US" sz="3200" dirty="0">
                <a:solidFill>
                  <a:srgbClr val="0000FF"/>
                </a:solidFill>
              </a:rPr>
              <a:t>αι η αφθονία;</a:t>
            </a:r>
          </a:p>
        </p:txBody>
      </p:sp>
    </p:spTree>
    <p:extLst>
      <p:ext uri="{BB962C8B-B14F-4D97-AF65-F5344CB8AC3E}">
        <p14:creationId xmlns:p14="http://schemas.microsoft.com/office/powerpoint/2010/main" val="1577559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957263" y="1295400"/>
            <a:ext cx="9483725" cy="3356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Pct val="75000"/>
              <a:buFontTx/>
              <a:buNone/>
            </a:pPr>
            <a:endParaRPr lang="en-US" altLang="en-US" sz="2000" dirty="0">
              <a:solidFill>
                <a:srgbClr val="0D0D0D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Pct val="75000"/>
              <a:buFontTx/>
              <a:buNone/>
            </a:pPr>
            <a:r>
              <a:rPr lang="el-GR" altLang="en-US" sz="2400" b="1" dirty="0">
                <a:solidFill>
                  <a:srgbClr val="0070C0"/>
                </a:solidFill>
                <a:cs typeface="Tahoma" panose="020B0604030504040204" pitchFamily="34" charset="0"/>
              </a:rPr>
              <a:t>4</a:t>
            </a:r>
            <a:r>
              <a:rPr lang="en-US" altLang="en-US" sz="2400" b="1" dirty="0">
                <a:solidFill>
                  <a:srgbClr val="0070C0"/>
                </a:solidFill>
                <a:cs typeface="Tahoma" panose="020B0604030504040204" pitchFamily="34" charset="0"/>
              </a:rPr>
              <a:t>. </a:t>
            </a:r>
            <a:r>
              <a:rPr lang="en-US" altLang="en-US" sz="2400" b="1" dirty="0" err="1">
                <a:solidFill>
                  <a:srgbClr val="404040"/>
                </a:solidFill>
                <a:cs typeface="Tahoma" panose="020B0604030504040204" pitchFamily="34" charset="0"/>
              </a:rPr>
              <a:t>Περι</a:t>
            </a:r>
            <a:r>
              <a:rPr lang="en-US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βαλλοντικοί παράγοντες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Pct val="75000"/>
              <a:buFontTx/>
              <a:buNone/>
            </a:pPr>
            <a:endParaRPr lang="en-US" altLang="en-US" sz="2400" b="1" dirty="0">
              <a:solidFill>
                <a:srgbClr val="404040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Pct val="75000"/>
              <a:buFontTx/>
              <a:buNone/>
            </a:pP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	</a:t>
            </a:r>
            <a:r>
              <a:rPr lang="el-GR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πχ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θερμοκρ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ασίες στην επιφάνεια</a:t>
            </a:r>
            <a:r>
              <a:rPr lang="el-GR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(τα ψαριά μετακινούνται σε περιοχές με τη βέλτιστη θερμοκρασία)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Pct val="75000"/>
              <a:buFontTx/>
              <a:buNone/>
            </a:pPr>
            <a:endParaRPr lang="en-US" altLang="en-US" sz="2400" b="1" dirty="0">
              <a:solidFill>
                <a:srgbClr val="404040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Pct val="75000"/>
              <a:buFontTx/>
              <a:buNone/>
            </a:pPr>
            <a:r>
              <a:rPr lang="el-GR" altLang="en-US" sz="2400" b="1" dirty="0">
                <a:solidFill>
                  <a:srgbClr val="0070C0"/>
                </a:solidFill>
                <a:cs typeface="Tahoma" panose="020B0604030504040204" pitchFamily="34" charset="0"/>
              </a:rPr>
              <a:t>5</a:t>
            </a:r>
            <a:r>
              <a:rPr lang="en-US" altLang="en-US" sz="2400" b="1" dirty="0">
                <a:solidFill>
                  <a:srgbClr val="0070C0"/>
                </a:solidFill>
                <a:cs typeface="Tahoma" panose="020B0604030504040204" pitchFamily="34" charset="0"/>
              </a:rPr>
              <a:t>. </a:t>
            </a:r>
            <a:r>
              <a:rPr lang="el-GR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Μετακίνηση </a:t>
            </a:r>
            <a:r>
              <a:rPr lang="en-US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endParaRPr lang="el-GR" altLang="en-US" sz="2400" b="1" dirty="0">
              <a:solidFill>
                <a:srgbClr val="404040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Pct val="75000"/>
              <a:buFontTx/>
              <a:buNone/>
            </a:pPr>
            <a:r>
              <a:rPr lang="el-GR" altLang="en-US" sz="2400" b="1" dirty="0">
                <a:solidFill>
                  <a:srgbClr val="404040"/>
                </a:solidFill>
                <a:cs typeface="Tahoma" panose="020B0604030504040204" pitchFamily="34" charset="0"/>
              </a:rPr>
              <a:t>      </a:t>
            </a:r>
            <a:r>
              <a:rPr lang="el-GR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  πχ 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κατα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κόρυφη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μετ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ανάστευση μέρα</a:t>
            </a:r>
            <a:r>
              <a:rPr lang="el-GR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ς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l-GR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–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νύχτ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α</a:t>
            </a:r>
            <a:r>
              <a:rPr lang="el-GR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ς </a:t>
            </a:r>
            <a:endParaRPr lang="en-US" altLang="en-US" sz="2400" dirty="0">
              <a:solidFill>
                <a:srgbClr val="404040"/>
              </a:solidFill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Pct val="75000"/>
              <a:buFontTx/>
              <a:buNone/>
            </a:pPr>
            <a:r>
              <a:rPr lang="el-GR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        πχ Μετακίνηση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των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ψα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ριών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λόγω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της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404040"/>
                </a:solidFill>
                <a:cs typeface="Tahoma" panose="020B0604030504040204" pitchFamily="34" charset="0"/>
              </a:rPr>
              <a:t>ωοτοκί</a:t>
            </a:r>
            <a:r>
              <a:rPr lang="en-US" altLang="en-US" sz="2400" dirty="0">
                <a:solidFill>
                  <a:srgbClr val="404040"/>
                </a:solidFill>
                <a:cs typeface="Tahoma" panose="020B0604030504040204" pitchFamily="34" charset="0"/>
              </a:rPr>
              <a:t>ας</a:t>
            </a:r>
          </a:p>
        </p:txBody>
      </p:sp>
      <p:sp>
        <p:nvSpPr>
          <p:cNvPr id="95235" name="Text Box 4"/>
          <p:cNvSpPr txBox="1">
            <a:spLocks noChangeArrowheads="1"/>
          </p:cNvSpPr>
          <p:nvPr/>
        </p:nvSpPr>
        <p:spPr bwMode="auto">
          <a:xfrm>
            <a:off x="2495550" y="0"/>
            <a:ext cx="76723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buClrTx/>
              <a:buSzPct val="75000"/>
            </a:pPr>
            <a:r>
              <a:rPr lang="en-US" altLang="en-US" sz="3200" b="1">
                <a:solidFill>
                  <a:srgbClr val="0000FF"/>
                </a:solidFill>
              </a:rPr>
              <a:t>Ποιοι παράγοντες επηρεάζουν </a:t>
            </a:r>
            <a:r>
              <a:rPr lang="el-GR" altLang="en-US" sz="3200" b="1">
                <a:solidFill>
                  <a:srgbClr val="0000FF"/>
                </a:solidFill>
              </a:rPr>
              <a:t>το συντελεστή συλληψιμότητας</a:t>
            </a:r>
            <a:r>
              <a:rPr lang="en-US" altLang="en-US" sz="3200" b="1">
                <a:solidFill>
                  <a:srgbClr val="0000FF"/>
                </a:solidFill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7139086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2309813" y="928688"/>
            <a:ext cx="7561262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Pct val="75000"/>
              <a:buFontTx/>
              <a:buNone/>
            </a:pPr>
            <a:endParaRPr lang="en-US" altLang="en-US" sz="2000">
              <a:solidFill>
                <a:srgbClr val="0D0D0D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Pct val="75000"/>
              <a:buFontTx/>
              <a:buNone/>
            </a:pPr>
            <a:r>
              <a:rPr lang="el-GR" altLang="en-US" sz="2000" b="1">
                <a:solidFill>
                  <a:srgbClr val="0D0D0D"/>
                </a:solidFill>
              </a:rPr>
              <a:t>6</a:t>
            </a:r>
            <a:r>
              <a:rPr lang="en-US" altLang="en-US" sz="2000" b="1">
                <a:solidFill>
                  <a:srgbClr val="0D0D0D"/>
                </a:solidFill>
              </a:rPr>
              <a:t>. Συρρίκνωση </a:t>
            </a:r>
            <a:r>
              <a:rPr lang="el-GR" altLang="en-US" sz="2000" b="1">
                <a:solidFill>
                  <a:srgbClr val="0D0D0D"/>
                </a:solidFill>
              </a:rPr>
              <a:t>της χωρικής κατανομής του αποθέματος</a:t>
            </a:r>
            <a:r>
              <a:rPr lang="en-US" altLang="en-US" sz="2000" b="1">
                <a:solidFill>
                  <a:srgbClr val="0D0D0D"/>
                </a:solidFill>
              </a:rPr>
              <a:t> </a:t>
            </a:r>
            <a:r>
              <a:rPr lang="en-US" altLang="en-US" sz="2000">
                <a:solidFill>
                  <a:srgbClr val="0D0D0D"/>
                </a:solidFill>
              </a:rPr>
              <a:t>όταν μειώνεται η βιομάζα </a:t>
            </a:r>
            <a:r>
              <a:rPr lang="el-GR" altLang="en-US" sz="2000">
                <a:solidFill>
                  <a:srgbClr val="0D0D0D"/>
                </a:solidFill>
              </a:rPr>
              <a:t>(</a:t>
            </a:r>
            <a:r>
              <a:rPr lang="en-US" altLang="en-US" sz="2000">
                <a:solidFill>
                  <a:srgbClr val="0D0D0D"/>
                </a:solidFill>
              </a:rPr>
              <a:t>«Θεωρία λεκάνη</a:t>
            </a:r>
            <a:r>
              <a:rPr lang="el-GR" altLang="en-US" sz="2000">
                <a:solidFill>
                  <a:srgbClr val="0D0D0D"/>
                </a:solidFill>
              </a:rPr>
              <a:t>ς</a:t>
            </a:r>
            <a:r>
              <a:rPr lang="en-US" altLang="en-US" sz="2000">
                <a:solidFill>
                  <a:srgbClr val="0D0D0D"/>
                </a:solidFill>
              </a:rPr>
              <a:t> McCall</a:t>
            </a:r>
            <a:r>
              <a:rPr lang="el-GR" altLang="en-US" sz="2000">
                <a:solidFill>
                  <a:srgbClr val="0D0D0D"/>
                </a:solidFill>
              </a:rPr>
              <a:t>»)</a:t>
            </a:r>
            <a:endParaRPr lang="en-US" altLang="en-US" sz="2000">
              <a:solidFill>
                <a:srgbClr val="0D0D0D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Pct val="75000"/>
              <a:buFontTx/>
              <a:buNone/>
            </a:pPr>
            <a:endParaRPr lang="en-US" altLang="en-US" sz="2000">
              <a:solidFill>
                <a:srgbClr val="0D0D0D"/>
              </a:solidFill>
            </a:endParaRPr>
          </a:p>
        </p:txBody>
      </p:sp>
      <p:sp>
        <p:nvSpPr>
          <p:cNvPr id="97283" name="Text Box 4"/>
          <p:cNvSpPr txBox="1">
            <a:spLocks noChangeArrowheads="1"/>
          </p:cNvSpPr>
          <p:nvPr/>
        </p:nvSpPr>
        <p:spPr bwMode="auto">
          <a:xfrm>
            <a:off x="2495550" y="0"/>
            <a:ext cx="767238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buClrTx/>
              <a:buSzPct val="75000"/>
            </a:pPr>
            <a:r>
              <a:rPr lang="en-US" altLang="en-US" sz="3200" b="1">
                <a:solidFill>
                  <a:srgbClr val="0000FF"/>
                </a:solidFill>
              </a:rPr>
              <a:t>Ποιοι παράγοντες επηρεάζουν </a:t>
            </a:r>
            <a:r>
              <a:rPr lang="el-GR" altLang="en-US" sz="3200" b="1">
                <a:solidFill>
                  <a:srgbClr val="0000FF"/>
                </a:solidFill>
              </a:rPr>
              <a:t>το συντελεστή συλληψιμότητας</a:t>
            </a:r>
            <a:r>
              <a:rPr lang="en-US" altLang="en-US" sz="3200" b="1">
                <a:solidFill>
                  <a:srgbClr val="0000FF"/>
                </a:solidFill>
              </a:rPr>
              <a:t>; </a:t>
            </a:r>
          </a:p>
        </p:txBody>
      </p:sp>
      <p:grpSp>
        <p:nvGrpSpPr>
          <p:cNvPr id="97284" name="Group 1"/>
          <p:cNvGrpSpPr>
            <a:grpSpLocks/>
          </p:cNvGrpSpPr>
          <p:nvPr/>
        </p:nvGrpSpPr>
        <p:grpSpPr bwMode="auto">
          <a:xfrm>
            <a:off x="2495551" y="2276475"/>
            <a:ext cx="7375525" cy="4433888"/>
            <a:chOff x="92404" y="1162050"/>
            <a:chExt cx="8988885" cy="5478463"/>
          </a:xfrm>
        </p:grpSpPr>
        <p:sp>
          <p:nvSpPr>
            <p:cNvPr id="109573" name="Oval 2"/>
            <p:cNvSpPr>
              <a:spLocks noChangeArrowheads="1"/>
            </p:cNvSpPr>
            <p:nvPr/>
          </p:nvSpPr>
          <p:spPr bwMode="auto">
            <a:xfrm>
              <a:off x="1291954" y="1173819"/>
              <a:ext cx="4033971" cy="3567964"/>
            </a:xfrm>
            <a:prstGeom prst="ellipse">
              <a:avLst/>
            </a:prstGeom>
            <a:solidFill>
              <a:srgbClr val="0000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97286" name="Text Box 3"/>
            <p:cNvSpPr txBox="1">
              <a:spLocks noChangeArrowheads="1"/>
            </p:cNvSpPr>
            <p:nvPr/>
          </p:nvSpPr>
          <p:spPr bwMode="auto">
            <a:xfrm>
              <a:off x="5428466" y="1285625"/>
              <a:ext cx="2685444" cy="1029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1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1pPr>
              <a:lvl2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2pPr>
              <a:lvl3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5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3pPr>
              <a:lvl4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4pPr>
              <a:lvl5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 b="1">
                  <a:solidFill>
                    <a:srgbClr val="0000FF"/>
                  </a:solidFill>
                </a:rPr>
                <a:t>Χωρική κατανομή των αποθεμάτων </a:t>
              </a:r>
              <a:r>
                <a:rPr lang="el-GR" altLang="en-US" sz="1600" b="1">
                  <a:solidFill>
                    <a:srgbClr val="0000FF"/>
                  </a:solidFill>
                </a:rPr>
                <a:t>σε υψηλή αφθονία</a:t>
              </a:r>
              <a:endParaRPr lang="en-US" altLang="en-US" sz="1600" b="1">
                <a:solidFill>
                  <a:srgbClr val="0000FF"/>
                </a:solidFill>
              </a:endParaRPr>
            </a:p>
          </p:txBody>
        </p:sp>
        <p:sp>
          <p:nvSpPr>
            <p:cNvPr id="109575" name="Freeform 4"/>
            <p:cNvSpPr>
              <a:spLocks/>
            </p:cNvSpPr>
            <p:nvPr/>
          </p:nvSpPr>
          <p:spPr bwMode="auto">
            <a:xfrm>
              <a:off x="3743293" y="3372658"/>
              <a:ext cx="1876715" cy="1049401"/>
            </a:xfrm>
            <a:custGeom>
              <a:avLst/>
              <a:gdLst>
                <a:gd name="T0" fmla="*/ 1876065 w 5213"/>
                <a:gd name="T1" fmla="*/ 1050565 h 2920"/>
                <a:gd name="T2" fmla="*/ 0 w 5213"/>
                <a:gd name="T3" fmla="*/ 0 h 29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213" h="2920">
                  <a:moveTo>
                    <a:pt x="5212" y="2919"/>
                  </a:moveTo>
                  <a:lnTo>
                    <a:pt x="0" y="0"/>
                  </a:lnTo>
                </a:path>
              </a:pathLst>
            </a:custGeom>
            <a:noFill/>
            <a:ln w="381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7288" name="Text Box 5"/>
            <p:cNvSpPr txBox="1">
              <a:spLocks noChangeArrowheads="1"/>
            </p:cNvSpPr>
            <p:nvPr/>
          </p:nvSpPr>
          <p:spPr bwMode="auto">
            <a:xfrm>
              <a:off x="5606464" y="3980722"/>
              <a:ext cx="2644815" cy="1027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1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1pPr>
              <a:lvl2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2pPr>
              <a:lvl3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5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3pPr>
              <a:lvl4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4pPr>
              <a:lvl5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 b="1">
                  <a:solidFill>
                    <a:srgbClr val="0000FF"/>
                  </a:solidFill>
                </a:rPr>
                <a:t>Η χωρική κατανομή μετά την εξάντληση των αποθεμάτων</a:t>
              </a:r>
            </a:p>
          </p:txBody>
        </p:sp>
        <p:sp>
          <p:nvSpPr>
            <p:cNvPr id="109577" name="Freeform 6"/>
            <p:cNvSpPr>
              <a:spLocks noChangeArrowheads="1"/>
            </p:cNvSpPr>
            <p:nvPr/>
          </p:nvSpPr>
          <p:spPr bwMode="auto">
            <a:xfrm>
              <a:off x="899199" y="6571860"/>
              <a:ext cx="5130978" cy="1962"/>
            </a:xfrm>
            <a:custGeom>
              <a:avLst/>
              <a:gdLst>
                <a:gd name="T0" fmla="*/ 0 w 14258"/>
                <a:gd name="T1" fmla="*/ 0 h 1"/>
                <a:gd name="T2" fmla="*/ 5132028 w 1425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258" h="1">
                  <a:moveTo>
                    <a:pt x="0" y="0"/>
                  </a:moveTo>
                  <a:lnTo>
                    <a:pt x="14257" y="0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9578" name="Freeform 7"/>
            <p:cNvSpPr>
              <a:spLocks noChangeArrowheads="1"/>
            </p:cNvSpPr>
            <p:nvPr/>
          </p:nvSpPr>
          <p:spPr bwMode="auto">
            <a:xfrm>
              <a:off x="727005" y="5361617"/>
              <a:ext cx="11609" cy="1176898"/>
            </a:xfrm>
            <a:custGeom>
              <a:avLst/>
              <a:gdLst>
                <a:gd name="T0" fmla="*/ 10766 w 32"/>
                <a:gd name="T1" fmla="*/ 0 h 3273"/>
                <a:gd name="T2" fmla="*/ 0 w 32"/>
                <a:gd name="T3" fmla="*/ 1177565 h 327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3273">
                  <a:moveTo>
                    <a:pt x="31" y="0"/>
                  </a:moveTo>
                  <a:lnTo>
                    <a:pt x="0" y="3272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7291" name="Text Box 8"/>
            <p:cNvSpPr txBox="1">
              <a:spLocks noChangeArrowheads="1"/>
            </p:cNvSpPr>
            <p:nvPr/>
          </p:nvSpPr>
          <p:spPr bwMode="auto">
            <a:xfrm rot="-5400000">
              <a:off x="-287077" y="5768558"/>
              <a:ext cx="1174936" cy="4159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1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1pPr>
              <a:lvl2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2pPr>
              <a:lvl3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5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3pPr>
              <a:lvl4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4pPr>
              <a:lvl5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 b="1">
                  <a:solidFill>
                    <a:srgbClr val="0000FF"/>
                  </a:solidFill>
                </a:rPr>
                <a:t>Αφθονία</a:t>
              </a:r>
            </a:p>
          </p:txBody>
        </p:sp>
        <p:sp>
          <p:nvSpPr>
            <p:cNvPr id="109580" name="Freeform 9"/>
            <p:cNvSpPr>
              <a:spLocks noChangeArrowheads="1"/>
            </p:cNvSpPr>
            <p:nvPr/>
          </p:nvSpPr>
          <p:spPr bwMode="auto">
            <a:xfrm>
              <a:off x="2501178" y="5287080"/>
              <a:ext cx="1725804" cy="1318126"/>
            </a:xfrm>
            <a:custGeom>
              <a:avLst/>
              <a:gdLst>
                <a:gd name="T0" fmla="*/ 0 w 3118"/>
                <a:gd name="T1" fmla="*/ 1279525 h 831"/>
                <a:gd name="T2" fmla="*/ 91870 w 3118"/>
                <a:gd name="T3" fmla="*/ 1073150 h 831"/>
                <a:gd name="T4" fmla="*/ 219161 w 3118"/>
                <a:gd name="T5" fmla="*/ 158750 h 831"/>
                <a:gd name="T6" fmla="*/ 418398 w 3118"/>
                <a:gd name="T7" fmla="*/ 68263 h 831"/>
                <a:gd name="T8" fmla="*/ 1359238 w 3118"/>
                <a:gd name="T9" fmla="*/ 57150 h 831"/>
                <a:gd name="T10" fmla="*/ 1514201 w 3118"/>
                <a:gd name="T11" fmla="*/ 457200 h 831"/>
                <a:gd name="T12" fmla="*/ 1593895 w 3118"/>
                <a:gd name="T13" fmla="*/ 1187450 h 831"/>
                <a:gd name="T14" fmla="*/ 1725613 w 3118"/>
                <a:gd name="T15" fmla="*/ 1244600 h 8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18"/>
                <a:gd name="T25" fmla="*/ 0 h 831"/>
                <a:gd name="T26" fmla="*/ 3118 w 3118"/>
                <a:gd name="T27" fmla="*/ 831 h 8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18" h="831">
                  <a:moveTo>
                    <a:pt x="0" y="806"/>
                  </a:moveTo>
                  <a:cubicBezTo>
                    <a:pt x="28" y="784"/>
                    <a:pt x="100" y="794"/>
                    <a:pt x="166" y="676"/>
                  </a:cubicBezTo>
                  <a:cubicBezTo>
                    <a:pt x="195" y="583"/>
                    <a:pt x="318" y="150"/>
                    <a:pt x="396" y="100"/>
                  </a:cubicBezTo>
                  <a:cubicBezTo>
                    <a:pt x="474" y="50"/>
                    <a:pt x="413" y="54"/>
                    <a:pt x="756" y="43"/>
                  </a:cubicBezTo>
                  <a:cubicBezTo>
                    <a:pt x="1099" y="32"/>
                    <a:pt x="2240" y="0"/>
                    <a:pt x="2456" y="36"/>
                  </a:cubicBezTo>
                  <a:cubicBezTo>
                    <a:pt x="2672" y="72"/>
                    <a:pt x="2664" y="136"/>
                    <a:pt x="2736" y="288"/>
                  </a:cubicBezTo>
                  <a:cubicBezTo>
                    <a:pt x="2808" y="440"/>
                    <a:pt x="2816" y="665"/>
                    <a:pt x="2880" y="748"/>
                  </a:cubicBezTo>
                  <a:cubicBezTo>
                    <a:pt x="2944" y="831"/>
                    <a:pt x="3078" y="778"/>
                    <a:pt x="3118" y="784"/>
                  </a:cubicBezTo>
                </a:path>
              </a:pathLst>
            </a:custGeom>
            <a:noFill/>
            <a:ln w="3816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9581" name="Oval 10"/>
            <p:cNvSpPr>
              <a:spLocks noChangeArrowheads="1"/>
            </p:cNvSpPr>
            <p:nvPr/>
          </p:nvSpPr>
          <p:spPr bwMode="auto">
            <a:xfrm>
              <a:off x="1286150" y="1162050"/>
              <a:ext cx="4033970" cy="3567964"/>
            </a:xfrm>
            <a:prstGeom prst="ellips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109582" name="Oval 11"/>
            <p:cNvSpPr>
              <a:spLocks noChangeArrowheads="1"/>
            </p:cNvSpPr>
            <p:nvPr/>
          </p:nvSpPr>
          <p:spPr bwMode="auto">
            <a:xfrm>
              <a:off x="2619198" y="2285989"/>
              <a:ext cx="1309832" cy="1212205"/>
            </a:xfrm>
            <a:prstGeom prst="ellipse">
              <a:avLst/>
            </a:prstGeom>
            <a:solidFill>
              <a:srgbClr val="00206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97295" name="Text Box 12"/>
            <p:cNvSpPr txBox="1">
              <a:spLocks noChangeArrowheads="1"/>
            </p:cNvSpPr>
            <p:nvPr/>
          </p:nvSpPr>
          <p:spPr bwMode="auto">
            <a:xfrm>
              <a:off x="5786397" y="2856784"/>
              <a:ext cx="3294892" cy="4217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1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1pPr>
              <a:lvl2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2pPr>
              <a:lvl3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5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3pPr>
              <a:lvl4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4pPr>
              <a:lvl5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1600" b="1">
                  <a:solidFill>
                    <a:srgbClr val="0000FF"/>
                  </a:solidFill>
                </a:rPr>
                <a:t>Περιοχη προτιμησης</a:t>
              </a:r>
              <a:endParaRPr lang="en-US" altLang="en-US" sz="1600" b="1">
                <a:solidFill>
                  <a:srgbClr val="0000FF"/>
                </a:solidFill>
              </a:endParaRPr>
            </a:p>
          </p:txBody>
        </p:sp>
        <p:sp>
          <p:nvSpPr>
            <p:cNvPr id="109584" name="Freeform 13"/>
            <p:cNvSpPr>
              <a:spLocks/>
            </p:cNvSpPr>
            <p:nvPr/>
          </p:nvSpPr>
          <p:spPr bwMode="auto">
            <a:xfrm>
              <a:off x="4000615" y="2786170"/>
              <a:ext cx="1785782" cy="286379"/>
            </a:xfrm>
            <a:custGeom>
              <a:avLst/>
              <a:gdLst>
                <a:gd name="T0" fmla="*/ 1785578 w 4961"/>
                <a:gd name="T1" fmla="*/ 285391 h 795"/>
                <a:gd name="T2" fmla="*/ 0 w 4961"/>
                <a:gd name="T3" fmla="*/ 0 h 79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961" h="795">
                  <a:moveTo>
                    <a:pt x="4960" y="794"/>
                  </a:moveTo>
                  <a:lnTo>
                    <a:pt x="0" y="0"/>
                  </a:lnTo>
                </a:path>
              </a:pathLst>
            </a:custGeom>
            <a:noFill/>
            <a:ln w="381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9585" name="Oval 14"/>
            <p:cNvSpPr>
              <a:spLocks noChangeArrowheads="1"/>
            </p:cNvSpPr>
            <p:nvPr/>
          </p:nvSpPr>
          <p:spPr bwMode="auto">
            <a:xfrm>
              <a:off x="2640481" y="2276181"/>
              <a:ext cx="1309830" cy="1212205"/>
            </a:xfrm>
            <a:prstGeom prst="ellipse">
              <a:avLst/>
            </a:prstGeom>
            <a:solidFill>
              <a:srgbClr val="FF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en-US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109586" name="Line 16"/>
            <p:cNvSpPr>
              <a:spLocks noChangeShapeType="1"/>
            </p:cNvSpPr>
            <p:nvPr/>
          </p:nvSpPr>
          <p:spPr bwMode="auto">
            <a:xfrm flipH="1">
              <a:off x="4784192" y="1572004"/>
              <a:ext cx="646209" cy="143189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9587" name="Freeform 17"/>
            <p:cNvSpPr>
              <a:spLocks noChangeArrowheads="1"/>
            </p:cNvSpPr>
            <p:nvPr/>
          </p:nvSpPr>
          <p:spPr bwMode="auto">
            <a:xfrm>
              <a:off x="895329" y="5312579"/>
              <a:ext cx="4821417" cy="1327934"/>
            </a:xfrm>
            <a:custGeom>
              <a:avLst/>
              <a:gdLst>
                <a:gd name="T0" fmla="*/ 0 w 4821676"/>
                <a:gd name="T1" fmla="*/ 1263922 h 1329447"/>
                <a:gd name="T2" fmla="*/ 1186666 w 4821676"/>
                <a:gd name="T3" fmla="*/ 816688 h 1329447"/>
                <a:gd name="T4" fmla="*/ 1750819 w 4821676"/>
                <a:gd name="T5" fmla="*/ 175005 h 1329447"/>
                <a:gd name="T6" fmla="*/ 1984262 w 4821676"/>
                <a:gd name="T7" fmla="*/ 38890 h 1329447"/>
                <a:gd name="T8" fmla="*/ 2879125 w 4821676"/>
                <a:gd name="T9" fmla="*/ 19445 h 1329447"/>
                <a:gd name="T10" fmla="*/ 3151475 w 4821676"/>
                <a:gd name="T11" fmla="*/ 155560 h 1329447"/>
                <a:gd name="T12" fmla="*/ 3637814 w 4821676"/>
                <a:gd name="T13" fmla="*/ 719463 h 1329447"/>
                <a:gd name="T14" fmla="*/ 4629945 w 4821676"/>
                <a:gd name="T15" fmla="*/ 1244477 h 1329447"/>
                <a:gd name="T16" fmla="*/ 4785573 w 4821676"/>
                <a:gd name="T17" fmla="*/ 1225031 h 13294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21676" h="1329447">
                  <a:moveTo>
                    <a:pt x="0" y="1264596"/>
                  </a:moveTo>
                  <a:cubicBezTo>
                    <a:pt x="447472" y="1131651"/>
                    <a:pt x="894944" y="998707"/>
                    <a:pt x="1186774" y="817124"/>
                  </a:cubicBezTo>
                  <a:cubicBezTo>
                    <a:pt x="1478604" y="635541"/>
                    <a:pt x="1618033" y="304800"/>
                    <a:pt x="1750978" y="175098"/>
                  </a:cubicBezTo>
                  <a:cubicBezTo>
                    <a:pt x="1883923" y="45396"/>
                    <a:pt x="1796374" y="64851"/>
                    <a:pt x="1984442" y="38911"/>
                  </a:cubicBezTo>
                  <a:cubicBezTo>
                    <a:pt x="2172510" y="12971"/>
                    <a:pt x="2684834" y="0"/>
                    <a:pt x="2879387" y="19455"/>
                  </a:cubicBezTo>
                  <a:cubicBezTo>
                    <a:pt x="3073940" y="38910"/>
                    <a:pt x="3025302" y="38911"/>
                    <a:pt x="3151761" y="155643"/>
                  </a:cubicBezTo>
                  <a:cubicBezTo>
                    <a:pt x="3278220" y="272375"/>
                    <a:pt x="3391710" y="538264"/>
                    <a:pt x="3638144" y="719847"/>
                  </a:cubicBezTo>
                  <a:cubicBezTo>
                    <a:pt x="3884578" y="901430"/>
                    <a:pt x="4439056" y="1160835"/>
                    <a:pt x="4630366" y="1245141"/>
                  </a:cubicBezTo>
                  <a:cubicBezTo>
                    <a:pt x="4821676" y="1329447"/>
                    <a:pt x="4803842" y="1277566"/>
                    <a:pt x="4786008" y="1225685"/>
                  </a:cubicBezTo>
                </a:path>
              </a:pathLst>
            </a:custGeom>
            <a:noFill/>
            <a:ln w="38160" cap="flat">
              <a:solidFill>
                <a:srgbClr val="26267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739766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73624" y="1819493"/>
            <a:ext cx="7922746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n-US" sz="2800" dirty="0">
                <a:solidFill>
                  <a:srgbClr val="0070C0"/>
                </a:solidFill>
                <a:latin typeface="Calibri" panose="020F0502020204030204" pitchFamily="34" charset="0"/>
              </a:rPr>
              <a:t>Βιβλίο "Αλιευτική βιολογία και αλιεία" </a:t>
            </a:r>
          </a:p>
          <a:p>
            <a:endParaRPr lang="el-GR" altLang="en-US" sz="2400" dirty="0">
              <a:solidFill>
                <a:srgbClr val="0070C0"/>
              </a:solidFill>
            </a:endParaRPr>
          </a:p>
          <a:p>
            <a:r>
              <a:rPr lang="el-GR" altLang="en-US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Κεφάλαια</a:t>
            </a:r>
            <a:r>
              <a:rPr lang="el-GR" alt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:  4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r>
              <a:rPr lang="el-GR" alt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5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,6,7,8 &amp; 10</a:t>
            </a:r>
            <a:endParaRPr lang="el-GR" altLang="en-US" sz="28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altLang="en-US" u="sng">
                <a:solidFill>
                  <a:srgbClr val="002060"/>
                </a:solidFill>
                <a:latin typeface="Calibri" panose="020F0502020204030204" pitchFamily="34" charset="0"/>
              </a:rPr>
              <a:t>https</a:t>
            </a:r>
            <a:r>
              <a:rPr lang="en-US" altLang="en-US" u="sng" dirty="0">
                <a:solidFill>
                  <a:srgbClr val="002060"/>
                </a:solidFill>
                <a:latin typeface="Calibri" panose="020F0502020204030204" pitchFamily="34" charset="0"/>
              </a:rPr>
              <a:t>://repository.kallipos.gr/bitstream/11419/2685/1/Stergiou%26Tsikliras.pdf     </a:t>
            </a:r>
          </a:p>
          <a:p>
            <a:br>
              <a:rPr lang="en-US" altLang="en-US" sz="4000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l-GR" altLang="en-US" sz="4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4692" y="86415"/>
            <a:ext cx="3112009" cy="382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75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424114" y="134939"/>
            <a:ext cx="7343775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buClrTx/>
            </a:pPr>
            <a:r>
              <a:rPr lang="en-US" altLang="en-US" sz="3200">
                <a:solidFill>
                  <a:srgbClr val="0000FF"/>
                </a:solidFill>
              </a:rPr>
              <a:t>Τι είναι η αφθονία;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795130" y="1012826"/>
            <a:ext cx="10031895" cy="499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 marL="1371600" indent="-457200"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err="1">
                <a:solidFill>
                  <a:srgbClr val="009973"/>
                </a:solidFill>
              </a:rPr>
              <a:t>Γι</a:t>
            </a:r>
            <a:r>
              <a:rPr lang="en-US" altLang="en-US" sz="2400" b="1" dirty="0">
                <a:solidFill>
                  <a:srgbClr val="009973"/>
                </a:solidFill>
              </a:rPr>
              <a:t>ατί χρειαζ</a:t>
            </a:r>
            <a:r>
              <a:rPr lang="el-GR" altLang="en-US" sz="2400" b="1" dirty="0" err="1">
                <a:solidFill>
                  <a:srgbClr val="009973"/>
                </a:solidFill>
              </a:rPr>
              <a:t>εται</a:t>
            </a:r>
            <a:r>
              <a:rPr lang="el-GR" altLang="en-US" sz="2400" b="1" dirty="0">
                <a:solidFill>
                  <a:srgbClr val="009973"/>
                </a:solidFill>
              </a:rPr>
              <a:t> </a:t>
            </a:r>
            <a:r>
              <a:rPr lang="en-US" altLang="en-US" sz="2400" b="1" dirty="0">
                <a:solidFill>
                  <a:srgbClr val="009973"/>
                </a:solidFill>
              </a:rPr>
              <a:t>να </a:t>
            </a:r>
            <a:r>
              <a:rPr lang="el-GR" altLang="en-US" sz="2400" b="1" dirty="0">
                <a:solidFill>
                  <a:srgbClr val="009973"/>
                </a:solidFill>
              </a:rPr>
              <a:t>εκτιμήσουμε</a:t>
            </a:r>
            <a:r>
              <a:rPr lang="en-US" altLang="en-US" sz="2400" b="1" dirty="0">
                <a:solidFill>
                  <a:srgbClr val="009973"/>
                </a:solidFill>
              </a:rPr>
              <a:t> </a:t>
            </a:r>
            <a:r>
              <a:rPr lang="en-US" altLang="en-US" sz="2400" b="1" dirty="0" err="1">
                <a:solidFill>
                  <a:srgbClr val="009973"/>
                </a:solidFill>
              </a:rPr>
              <a:t>την</a:t>
            </a:r>
            <a:r>
              <a:rPr lang="en-US" altLang="en-US" sz="2400" b="1" dirty="0">
                <a:solidFill>
                  <a:srgbClr val="009973"/>
                </a:solidFill>
              </a:rPr>
              <a:t> α</a:t>
            </a:r>
            <a:r>
              <a:rPr lang="en-US" altLang="en-US" sz="2400" b="1" dirty="0" err="1">
                <a:solidFill>
                  <a:srgbClr val="009973"/>
                </a:solidFill>
              </a:rPr>
              <a:t>φθονί</a:t>
            </a:r>
            <a:r>
              <a:rPr lang="en-US" altLang="en-US" sz="2400" b="1" dirty="0">
                <a:solidFill>
                  <a:srgbClr val="009973"/>
                </a:solidFill>
              </a:rPr>
              <a:t>α;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rgbClr val="0000FF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l-GR" altLang="en-US" sz="2400" b="1" dirty="0">
                <a:solidFill>
                  <a:srgbClr val="FF0000"/>
                </a:solidFill>
              </a:rPr>
              <a:t>Γενικά: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D0D0D"/>
                </a:solidFill>
              </a:rPr>
              <a:t>π</a:t>
            </a:r>
            <a:r>
              <a:rPr lang="en-US" altLang="en-US" sz="2400" dirty="0" err="1">
                <a:solidFill>
                  <a:srgbClr val="0D0D0D"/>
                </a:solidFill>
              </a:rPr>
              <a:t>ρέ</a:t>
            </a:r>
            <a:r>
              <a:rPr lang="en-US" altLang="en-US" sz="2400" dirty="0">
                <a:solidFill>
                  <a:srgbClr val="0D0D0D"/>
                </a:solidFill>
              </a:rPr>
              <a:t>πει να γνωρίζουμε πόσα ψάρια υπάρχουν </a:t>
            </a:r>
            <a:r>
              <a:rPr lang="el-GR" altLang="en-US" sz="2400" dirty="0">
                <a:solidFill>
                  <a:srgbClr val="0D0D0D"/>
                </a:solidFill>
              </a:rPr>
              <a:t>για να υπολογίσουμε </a:t>
            </a:r>
            <a:r>
              <a:rPr lang="en-US" altLang="en-US" sz="2400" dirty="0">
                <a:solidFill>
                  <a:srgbClr val="0D0D0D"/>
                </a:solidFill>
              </a:rPr>
              <a:t>π</a:t>
            </a:r>
            <a:r>
              <a:rPr lang="en-US" altLang="en-US" sz="2400" dirty="0" err="1">
                <a:solidFill>
                  <a:srgbClr val="0D0D0D"/>
                </a:solidFill>
              </a:rPr>
              <a:t>όσ</a:t>
            </a:r>
            <a:r>
              <a:rPr lang="en-US" altLang="en-US" sz="2400" dirty="0">
                <a:solidFill>
                  <a:srgbClr val="0D0D0D"/>
                </a:solidFill>
              </a:rPr>
              <a:t>α μπορούμε να </a:t>
            </a:r>
            <a:r>
              <a:rPr lang="el-GR" altLang="en-US" sz="2400" dirty="0">
                <a:solidFill>
                  <a:srgbClr val="0D0D0D"/>
                </a:solidFill>
              </a:rPr>
              <a:t>αλιεύσουμε</a:t>
            </a:r>
            <a:r>
              <a:rPr lang="en-US" altLang="en-US" sz="2400" dirty="0">
                <a:solidFill>
                  <a:srgbClr val="0D0D0D"/>
                </a:solidFill>
              </a:rPr>
              <a:t>, π</a:t>
            </a:r>
            <a:r>
              <a:rPr lang="en-US" altLang="en-US" sz="2400" dirty="0" err="1">
                <a:solidFill>
                  <a:srgbClr val="0D0D0D"/>
                </a:solidFill>
              </a:rPr>
              <a:t>ροκειμένου</a:t>
            </a:r>
            <a:r>
              <a:rPr lang="en-US" altLang="en-US" sz="2400" dirty="0">
                <a:solidFill>
                  <a:srgbClr val="0D0D0D"/>
                </a:solidFill>
              </a:rPr>
              <a:t> να επ</a:t>
            </a:r>
            <a:r>
              <a:rPr lang="en-US" altLang="en-US" sz="2400" dirty="0" err="1">
                <a:solidFill>
                  <a:srgbClr val="0D0D0D"/>
                </a:solidFill>
              </a:rPr>
              <a:t>ιτευχθεί</a:t>
            </a:r>
            <a:r>
              <a:rPr lang="en-US" altLang="en-US" sz="2400" dirty="0">
                <a:solidFill>
                  <a:srgbClr val="0D0D0D"/>
                </a:solidFill>
              </a:rPr>
              <a:t> ο </a:t>
            </a:r>
            <a:r>
              <a:rPr lang="en-US" altLang="en-US" sz="2400" dirty="0" err="1">
                <a:solidFill>
                  <a:srgbClr val="0D0D0D"/>
                </a:solidFill>
              </a:rPr>
              <a:t>στόχος</a:t>
            </a:r>
            <a:r>
              <a:rPr lang="en-US" altLang="en-US" sz="2400" dirty="0">
                <a:solidFill>
                  <a:srgbClr val="0D0D0D"/>
                </a:solidFill>
              </a:rPr>
              <a:t> </a:t>
            </a:r>
            <a:r>
              <a:rPr lang="en-US" altLang="en-US" sz="2400" dirty="0" err="1">
                <a:solidFill>
                  <a:srgbClr val="0D0D0D"/>
                </a:solidFill>
              </a:rPr>
              <a:t>της</a:t>
            </a:r>
            <a:r>
              <a:rPr lang="en-US" altLang="en-US" sz="2400" dirty="0">
                <a:solidFill>
                  <a:srgbClr val="0D0D0D"/>
                </a:solidFill>
              </a:rPr>
              <a:t> </a:t>
            </a:r>
            <a:r>
              <a:rPr lang="en-US" altLang="en-US" sz="2400" dirty="0" err="1">
                <a:solidFill>
                  <a:srgbClr val="0D0D0D"/>
                </a:solidFill>
              </a:rPr>
              <a:t>δι</a:t>
            </a:r>
            <a:r>
              <a:rPr lang="en-US" altLang="en-US" sz="2400" dirty="0">
                <a:solidFill>
                  <a:srgbClr val="0D0D0D"/>
                </a:solidFill>
              </a:rPr>
              <a:t>αχείρισης (Π.χ. </a:t>
            </a:r>
            <a:r>
              <a:rPr lang="el-GR" altLang="en-US" sz="2400" dirty="0">
                <a:solidFill>
                  <a:srgbClr val="0D0D0D"/>
                </a:solidFill>
              </a:rPr>
              <a:t>Μέγιστη βιώσιμη απόδοση- </a:t>
            </a:r>
            <a:r>
              <a:rPr lang="en-US" altLang="en-US" sz="2400" dirty="0">
                <a:solidFill>
                  <a:srgbClr val="0D0D0D"/>
                </a:solidFill>
              </a:rPr>
              <a:t>MSY)</a:t>
            </a:r>
            <a:endParaRPr lang="el-GR" altLang="en-US" sz="2400" dirty="0">
              <a:solidFill>
                <a:srgbClr val="0D0D0D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l-GR" altLang="en-US" sz="2400" b="1" dirty="0">
              <a:solidFill>
                <a:srgbClr val="0000FF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l-GR" altLang="en-US" sz="2400" b="1" dirty="0">
                <a:solidFill>
                  <a:srgbClr val="FF0000"/>
                </a:solidFill>
              </a:rPr>
              <a:t>Ειδικότερα</a:t>
            </a:r>
            <a:r>
              <a:rPr lang="el-GR" altLang="en-US" sz="2400" b="1" dirty="0">
                <a:solidFill>
                  <a:srgbClr val="0D0D0D"/>
                </a:solidFill>
              </a:rPr>
              <a:t>: </a:t>
            </a:r>
            <a:r>
              <a:rPr lang="el-GR" altLang="en-US" sz="2400" dirty="0">
                <a:solidFill>
                  <a:srgbClr val="0D0D0D"/>
                </a:solidFill>
              </a:rPr>
              <a:t>Χρησιμεύει στο να γνωρίζουμε:</a:t>
            </a:r>
          </a:p>
          <a:p>
            <a:pPr>
              <a:lnSpc>
                <a:spcPct val="100000"/>
              </a:lnSpc>
              <a:spcBef>
                <a:spcPts val="175"/>
              </a:spcBef>
              <a:buFont typeface="Times New Roman" panose="02020603050405020304" pitchFamily="18" charset="0"/>
              <a:buAutoNum type="arabicPeriod"/>
            </a:pPr>
            <a:r>
              <a:rPr lang="el-GR" altLang="en-US" sz="2400" dirty="0">
                <a:solidFill>
                  <a:srgbClr val="0D0D0D"/>
                </a:solidFill>
              </a:rPr>
              <a:t> Το </a:t>
            </a:r>
            <a:r>
              <a:rPr lang="en-AU" altLang="en-US" sz="2400" dirty="0" err="1">
                <a:solidFill>
                  <a:srgbClr val="0D0D0D"/>
                </a:solidFill>
              </a:rPr>
              <a:t>μέγεθος</a:t>
            </a:r>
            <a:r>
              <a:rPr lang="en-AU" altLang="en-US" sz="2400" dirty="0">
                <a:solidFill>
                  <a:srgbClr val="0D0D0D"/>
                </a:solidFill>
              </a:rPr>
              <a:t> </a:t>
            </a:r>
            <a:r>
              <a:rPr lang="en-AU" altLang="en-US" sz="2400" dirty="0" err="1">
                <a:solidFill>
                  <a:srgbClr val="0D0D0D"/>
                </a:solidFill>
              </a:rPr>
              <a:t>του</a:t>
            </a:r>
            <a:r>
              <a:rPr lang="en-AU" altLang="en-US" sz="2400" dirty="0">
                <a:solidFill>
                  <a:srgbClr val="0D0D0D"/>
                </a:solidFill>
              </a:rPr>
              <a:t> απ</a:t>
            </a:r>
            <a:r>
              <a:rPr lang="en-AU" altLang="en-US" sz="2400" dirty="0" err="1">
                <a:solidFill>
                  <a:srgbClr val="0D0D0D"/>
                </a:solidFill>
              </a:rPr>
              <a:t>οθέμ</a:t>
            </a:r>
            <a:r>
              <a:rPr lang="en-AU" altLang="en-US" sz="2400" dirty="0">
                <a:solidFill>
                  <a:srgbClr val="0D0D0D"/>
                </a:solidFill>
              </a:rPr>
              <a:t>ατος</a:t>
            </a:r>
          </a:p>
          <a:p>
            <a:pPr>
              <a:lnSpc>
                <a:spcPct val="100000"/>
              </a:lnSpc>
              <a:spcBef>
                <a:spcPts val="163"/>
              </a:spcBef>
              <a:buFont typeface="Times New Roman" panose="02020603050405020304" pitchFamily="18" charset="0"/>
              <a:buAutoNum type="arabicPeriod"/>
            </a:pPr>
            <a:r>
              <a:rPr lang="el-GR" altLang="en-US" sz="2400" dirty="0">
                <a:solidFill>
                  <a:srgbClr val="0D0D0D"/>
                </a:solidFill>
              </a:rPr>
              <a:t> το ρυθμό σ</a:t>
            </a:r>
            <a:r>
              <a:rPr lang="en-AU" altLang="en-US" sz="2400" dirty="0" err="1">
                <a:solidFill>
                  <a:srgbClr val="0D0D0D"/>
                </a:solidFill>
              </a:rPr>
              <a:t>τρ</a:t>
            </a:r>
            <a:r>
              <a:rPr lang="en-AU" altLang="en-US" sz="2400" dirty="0">
                <a:solidFill>
                  <a:srgbClr val="0D0D0D"/>
                </a:solidFill>
              </a:rPr>
              <a:t>ατολόγηση</a:t>
            </a:r>
            <a:r>
              <a:rPr lang="el-GR" altLang="en-US" sz="2400" dirty="0">
                <a:solidFill>
                  <a:srgbClr val="0D0D0D"/>
                </a:solidFill>
              </a:rPr>
              <a:t>ς</a:t>
            </a:r>
            <a:endParaRPr lang="en-AU" altLang="en-US" sz="2400" dirty="0">
              <a:solidFill>
                <a:srgbClr val="0D0D0D"/>
              </a:solidFill>
            </a:endParaRPr>
          </a:p>
          <a:p>
            <a:pPr>
              <a:lnSpc>
                <a:spcPct val="100000"/>
              </a:lnSpc>
              <a:spcBef>
                <a:spcPts val="163"/>
              </a:spcBef>
              <a:buFont typeface="Times New Roman" panose="02020603050405020304" pitchFamily="18" charset="0"/>
              <a:buAutoNum type="arabicPeriod"/>
            </a:pPr>
            <a:r>
              <a:rPr lang="el-GR" altLang="en-US" sz="2400" dirty="0">
                <a:solidFill>
                  <a:srgbClr val="0D0D0D"/>
                </a:solidFill>
              </a:rPr>
              <a:t> </a:t>
            </a:r>
            <a:r>
              <a:rPr lang="en-AU" altLang="en-US" sz="2400" dirty="0" err="1">
                <a:solidFill>
                  <a:srgbClr val="0D0D0D"/>
                </a:solidFill>
              </a:rPr>
              <a:t>Θνησιμότητ</a:t>
            </a:r>
            <a:r>
              <a:rPr lang="en-AU" altLang="en-US" sz="2400" dirty="0">
                <a:solidFill>
                  <a:srgbClr val="0D0D0D"/>
                </a:solidFill>
              </a:rPr>
              <a:t>α</a:t>
            </a:r>
          </a:p>
          <a:p>
            <a:pPr>
              <a:lnSpc>
                <a:spcPct val="100000"/>
              </a:lnSpc>
              <a:spcBef>
                <a:spcPts val="175"/>
              </a:spcBef>
              <a:buFont typeface="Times New Roman" panose="02020603050405020304" pitchFamily="18" charset="0"/>
              <a:buAutoNum type="arabicPeriod"/>
            </a:pPr>
            <a:r>
              <a:rPr lang="el-GR" altLang="en-US" sz="2400" dirty="0">
                <a:solidFill>
                  <a:srgbClr val="0D0D0D"/>
                </a:solidFill>
              </a:rPr>
              <a:t> Χ</a:t>
            </a:r>
            <a:r>
              <a:rPr lang="en-AU" altLang="en-US" sz="2400" dirty="0" err="1">
                <a:solidFill>
                  <a:srgbClr val="0D0D0D"/>
                </a:solidFill>
              </a:rPr>
              <a:t>ωρική</a:t>
            </a:r>
            <a:r>
              <a:rPr lang="en-AU" altLang="en-US" sz="2400" dirty="0">
                <a:solidFill>
                  <a:srgbClr val="0D0D0D"/>
                </a:solidFill>
              </a:rPr>
              <a:t> κατα</a:t>
            </a:r>
            <a:r>
              <a:rPr lang="en-AU" altLang="en-US" sz="2400" dirty="0" err="1">
                <a:solidFill>
                  <a:srgbClr val="0D0D0D"/>
                </a:solidFill>
              </a:rPr>
              <a:t>νομή</a:t>
            </a:r>
            <a:endParaRPr lang="en-AU" altLang="en-US" sz="2400" dirty="0">
              <a:solidFill>
                <a:srgbClr val="0D0D0D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l-GR" altLang="en-US" sz="2400" b="1" dirty="0">
              <a:solidFill>
                <a:srgbClr val="0000FF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6242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2424114" y="134939"/>
            <a:ext cx="7343775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buClrTx/>
            </a:pPr>
            <a:r>
              <a:rPr lang="en-US" altLang="en-US" sz="3200">
                <a:solidFill>
                  <a:srgbClr val="0000FF"/>
                </a:solidFill>
              </a:rPr>
              <a:t>Τι είναι η αφθονία;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77079" y="1012826"/>
            <a:ext cx="9262236" cy="4157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 marL="1371600" indent="-457200"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200" b="1" dirty="0">
              <a:solidFill>
                <a:srgbClr val="00B0F0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 b="1" dirty="0" err="1">
                <a:solidFill>
                  <a:srgbClr val="009973"/>
                </a:solidFill>
              </a:rPr>
              <a:t>Τυ</a:t>
            </a:r>
            <a:r>
              <a:rPr lang="en-US" altLang="en-US" sz="2200" b="1" dirty="0">
                <a:solidFill>
                  <a:srgbClr val="009973"/>
                </a:solidFill>
              </a:rPr>
              <a:t>πικά, </a:t>
            </a:r>
            <a:r>
              <a:rPr lang="el-GR" altLang="en-US" sz="2200" b="1" dirty="0">
                <a:solidFill>
                  <a:srgbClr val="009973"/>
                </a:solidFill>
              </a:rPr>
              <a:t>η </a:t>
            </a:r>
            <a:r>
              <a:rPr lang="en-US" altLang="en-US" sz="2200" b="1" dirty="0">
                <a:solidFill>
                  <a:srgbClr val="009973"/>
                </a:solidFill>
              </a:rPr>
              <a:t>α</a:t>
            </a:r>
            <a:r>
              <a:rPr lang="en-US" altLang="en-US" sz="2200" b="1" dirty="0" err="1">
                <a:solidFill>
                  <a:srgbClr val="009973"/>
                </a:solidFill>
              </a:rPr>
              <a:t>φθονί</a:t>
            </a:r>
            <a:r>
              <a:rPr lang="en-US" altLang="en-US" sz="2200" b="1" dirty="0">
                <a:solidFill>
                  <a:srgbClr val="009973"/>
                </a:solidFill>
              </a:rPr>
              <a:t>α </a:t>
            </a:r>
            <a:r>
              <a:rPr lang="el-GR" altLang="en-US" sz="2200" b="1" dirty="0">
                <a:solidFill>
                  <a:srgbClr val="009973"/>
                </a:solidFill>
              </a:rPr>
              <a:t>εκτιμάται</a:t>
            </a:r>
            <a:r>
              <a:rPr lang="en-US" altLang="en-US" sz="2200" b="1" dirty="0">
                <a:solidFill>
                  <a:srgbClr val="009973"/>
                </a:solidFill>
              </a:rPr>
              <a:t> </a:t>
            </a:r>
            <a:r>
              <a:rPr lang="en-US" altLang="en-US" sz="2200" b="1" dirty="0" err="1">
                <a:solidFill>
                  <a:srgbClr val="009973"/>
                </a:solidFill>
              </a:rPr>
              <a:t>ως</a:t>
            </a:r>
            <a:r>
              <a:rPr lang="en-US" altLang="en-US" sz="2200" b="1" dirty="0">
                <a:solidFill>
                  <a:srgbClr val="009973"/>
                </a:solidFill>
              </a:rPr>
              <a:t> </a:t>
            </a:r>
            <a:r>
              <a:rPr lang="en-US" altLang="en-US" sz="2200" b="1" u="sng" dirty="0">
                <a:solidFill>
                  <a:srgbClr val="009973"/>
                </a:solidFill>
              </a:rPr>
              <a:t>απ</a:t>
            </a:r>
            <a:r>
              <a:rPr lang="en-US" altLang="en-US" sz="2200" b="1" u="sng" dirty="0" err="1">
                <a:solidFill>
                  <a:srgbClr val="009973"/>
                </a:solidFill>
              </a:rPr>
              <a:t>όλυτ</a:t>
            </a:r>
            <a:r>
              <a:rPr lang="el-GR" altLang="en-US" sz="2200" b="1" u="sng" dirty="0">
                <a:solidFill>
                  <a:srgbClr val="009973"/>
                </a:solidFill>
              </a:rPr>
              <a:t>η</a:t>
            </a:r>
            <a:r>
              <a:rPr lang="en-US" altLang="en-US" sz="2200" b="1" dirty="0">
                <a:solidFill>
                  <a:srgbClr val="009973"/>
                </a:solidFill>
              </a:rPr>
              <a:t> ή </a:t>
            </a:r>
            <a:r>
              <a:rPr lang="en-US" altLang="en-US" sz="2200" b="1" u="sng" dirty="0" err="1">
                <a:solidFill>
                  <a:srgbClr val="009973"/>
                </a:solidFill>
              </a:rPr>
              <a:t>Σχετικ</a:t>
            </a:r>
            <a:r>
              <a:rPr lang="el-GR" altLang="en-US" sz="2200" b="1" u="sng" dirty="0">
                <a:solidFill>
                  <a:srgbClr val="009973"/>
                </a:solidFill>
              </a:rPr>
              <a:t>ή</a:t>
            </a:r>
            <a:r>
              <a:rPr lang="en-US" altLang="en-US" sz="2200" b="1" dirty="0">
                <a:solidFill>
                  <a:srgbClr val="009973"/>
                </a:solidFill>
              </a:rPr>
              <a:t> α</a:t>
            </a:r>
            <a:r>
              <a:rPr lang="en-US" altLang="en-US" sz="2200" b="1" dirty="0" err="1">
                <a:solidFill>
                  <a:srgbClr val="009973"/>
                </a:solidFill>
              </a:rPr>
              <a:t>φθονί</a:t>
            </a:r>
            <a:r>
              <a:rPr lang="en-US" altLang="en-US" sz="2200" b="1" dirty="0">
                <a:solidFill>
                  <a:srgbClr val="009973"/>
                </a:solidFill>
              </a:rPr>
              <a:t>α:</a:t>
            </a:r>
            <a:endParaRPr lang="el-GR" altLang="en-US" sz="2200" b="1" dirty="0">
              <a:solidFill>
                <a:srgbClr val="009973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200" b="1" dirty="0">
              <a:solidFill>
                <a:srgbClr val="009973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</a:pPr>
            <a:r>
              <a:rPr lang="el-GR" altLang="en-US" sz="2200" b="1" dirty="0">
                <a:solidFill>
                  <a:srgbClr val="595959"/>
                </a:solidFill>
              </a:rPr>
              <a:t>1. </a:t>
            </a:r>
            <a:r>
              <a:rPr lang="en-US" altLang="en-US" sz="2200" b="1" dirty="0">
                <a:solidFill>
                  <a:srgbClr val="404040"/>
                </a:solidFill>
              </a:rPr>
              <a:t>Απ</a:t>
            </a:r>
            <a:r>
              <a:rPr lang="en-US" altLang="en-US" sz="2200" b="1" dirty="0" err="1">
                <a:solidFill>
                  <a:srgbClr val="404040"/>
                </a:solidFill>
              </a:rPr>
              <a:t>όλυτη</a:t>
            </a:r>
            <a:r>
              <a:rPr lang="en-US" altLang="en-US" sz="2200" b="1" dirty="0">
                <a:solidFill>
                  <a:srgbClr val="404040"/>
                </a:solidFill>
              </a:rPr>
              <a:t> </a:t>
            </a:r>
            <a:r>
              <a:rPr lang="en-US" altLang="en-US" sz="2200" b="1" dirty="0" err="1">
                <a:solidFill>
                  <a:srgbClr val="404040"/>
                </a:solidFill>
              </a:rPr>
              <a:t>Αφθονί</a:t>
            </a:r>
            <a:r>
              <a:rPr lang="en-US" altLang="en-US" sz="2200" b="1" dirty="0">
                <a:solidFill>
                  <a:srgbClr val="404040"/>
                </a:solidFill>
              </a:rPr>
              <a:t>α:</a:t>
            </a:r>
            <a:r>
              <a:rPr lang="en-US" altLang="en-US" sz="2200" dirty="0">
                <a:solidFill>
                  <a:srgbClr val="404040"/>
                </a:solidFill>
              </a:rPr>
              <a:t> Μια εκτίμηση του συνολικού αριθμού των ψαριών </a:t>
            </a:r>
            <a:r>
              <a:rPr lang="el-GR" altLang="en-US" sz="2200" dirty="0">
                <a:solidFill>
                  <a:srgbClr val="404040"/>
                </a:solidFill>
              </a:rPr>
              <a:t>στο απόθεμα (πρακτικά αδύνατο σε φυσικούς πληθυσμούς)</a:t>
            </a:r>
            <a:endParaRPr lang="en-US" altLang="en-US" sz="2200" dirty="0">
              <a:solidFill>
                <a:srgbClr val="404040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</a:pPr>
            <a:endParaRPr lang="el-GR" altLang="en-US" sz="2200" dirty="0">
              <a:solidFill>
                <a:srgbClr val="404040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</a:pPr>
            <a:r>
              <a:rPr lang="el-GR" altLang="en-US" sz="2200" b="1" dirty="0">
                <a:solidFill>
                  <a:srgbClr val="404040"/>
                </a:solidFill>
              </a:rPr>
              <a:t>2. </a:t>
            </a:r>
            <a:r>
              <a:rPr lang="en-US" altLang="en-US" sz="2200" b="1" dirty="0" err="1">
                <a:solidFill>
                  <a:srgbClr val="404040"/>
                </a:solidFill>
              </a:rPr>
              <a:t>Σχετική</a:t>
            </a:r>
            <a:r>
              <a:rPr lang="en-US" altLang="en-US" sz="2200" b="1" dirty="0">
                <a:solidFill>
                  <a:srgbClr val="404040"/>
                </a:solidFill>
              </a:rPr>
              <a:t> α</a:t>
            </a:r>
            <a:r>
              <a:rPr lang="en-US" altLang="en-US" sz="2200" b="1" dirty="0" err="1">
                <a:solidFill>
                  <a:srgbClr val="404040"/>
                </a:solidFill>
              </a:rPr>
              <a:t>φθονί</a:t>
            </a:r>
            <a:r>
              <a:rPr lang="en-US" altLang="en-US" sz="2200" b="1" dirty="0">
                <a:solidFill>
                  <a:srgbClr val="404040"/>
                </a:solidFill>
              </a:rPr>
              <a:t>α: </a:t>
            </a:r>
            <a:r>
              <a:rPr lang="en-US" altLang="en-US" sz="2200" dirty="0">
                <a:solidFill>
                  <a:srgbClr val="404040"/>
                </a:solidFill>
              </a:rPr>
              <a:t>ένα</a:t>
            </a:r>
            <a:r>
              <a:rPr lang="el-GR" altLang="en-US" sz="2200" dirty="0">
                <a:solidFill>
                  <a:srgbClr val="404040"/>
                </a:solidFill>
              </a:rPr>
              <a:t>ς</a:t>
            </a:r>
            <a:r>
              <a:rPr lang="en-US" altLang="en-US" sz="2200" dirty="0">
                <a:solidFill>
                  <a:srgbClr val="404040"/>
                </a:solidFill>
              </a:rPr>
              <a:t> </a:t>
            </a:r>
            <a:r>
              <a:rPr lang="en-US" altLang="en-US" sz="2200" b="1" i="1" dirty="0" err="1">
                <a:solidFill>
                  <a:srgbClr val="404040"/>
                </a:solidFill>
              </a:rPr>
              <a:t>δείκτης</a:t>
            </a:r>
            <a:r>
              <a:rPr lang="en-US" altLang="en-US" sz="2200" dirty="0">
                <a:solidFill>
                  <a:srgbClr val="404040"/>
                </a:solidFill>
              </a:rPr>
              <a:t> </a:t>
            </a:r>
            <a:r>
              <a:rPr lang="en-US" altLang="en-US" sz="2200" dirty="0" err="1">
                <a:solidFill>
                  <a:srgbClr val="404040"/>
                </a:solidFill>
              </a:rPr>
              <a:t>του</a:t>
            </a:r>
            <a:r>
              <a:rPr lang="en-US" altLang="en-US" sz="2200" dirty="0">
                <a:solidFill>
                  <a:srgbClr val="404040"/>
                </a:solidFill>
              </a:rPr>
              <a:t> α</a:t>
            </a:r>
            <a:r>
              <a:rPr lang="en-US" altLang="en-US" sz="2200" dirty="0" err="1">
                <a:solidFill>
                  <a:srgbClr val="404040"/>
                </a:solidFill>
              </a:rPr>
              <a:t>ριθμού</a:t>
            </a:r>
            <a:r>
              <a:rPr lang="en-US" altLang="en-US" sz="2200" dirty="0">
                <a:solidFill>
                  <a:srgbClr val="404040"/>
                </a:solidFill>
              </a:rPr>
              <a:t> </a:t>
            </a:r>
            <a:r>
              <a:rPr lang="en-US" altLang="en-US" sz="2200" dirty="0" err="1">
                <a:solidFill>
                  <a:srgbClr val="404040"/>
                </a:solidFill>
              </a:rPr>
              <a:t>των</a:t>
            </a:r>
            <a:r>
              <a:rPr lang="en-US" altLang="en-US" sz="2200" dirty="0">
                <a:solidFill>
                  <a:srgbClr val="404040"/>
                </a:solidFill>
              </a:rPr>
              <a:t> α</a:t>
            </a:r>
            <a:r>
              <a:rPr lang="en-US" altLang="en-US" sz="2200" dirty="0" err="1">
                <a:solidFill>
                  <a:srgbClr val="404040"/>
                </a:solidFill>
              </a:rPr>
              <a:t>τόμων</a:t>
            </a:r>
            <a:r>
              <a:rPr lang="en-US" altLang="en-US" sz="2200" dirty="0">
                <a:solidFill>
                  <a:srgbClr val="404040"/>
                </a:solidFill>
              </a:rPr>
              <a:t> </a:t>
            </a:r>
            <a:r>
              <a:rPr lang="en-US" altLang="en-US" sz="2200" dirty="0" err="1">
                <a:solidFill>
                  <a:srgbClr val="404040"/>
                </a:solidFill>
              </a:rPr>
              <a:t>του</a:t>
            </a:r>
            <a:r>
              <a:rPr lang="en-US" altLang="en-US" sz="2200" dirty="0">
                <a:solidFill>
                  <a:srgbClr val="404040"/>
                </a:solidFill>
              </a:rPr>
              <a:t> π</a:t>
            </a:r>
            <a:r>
              <a:rPr lang="en-US" altLang="en-US" sz="2200" dirty="0" err="1">
                <a:solidFill>
                  <a:srgbClr val="404040"/>
                </a:solidFill>
              </a:rPr>
              <a:t>ληθυσμού</a:t>
            </a:r>
            <a:r>
              <a:rPr lang="en-US" altLang="en-US" sz="2200" dirty="0">
                <a:solidFill>
                  <a:srgbClr val="404040"/>
                </a:solidFill>
              </a:rPr>
              <a:t> </a:t>
            </a:r>
            <a:r>
              <a:rPr lang="el-GR" altLang="en-US" sz="2200" dirty="0">
                <a:solidFill>
                  <a:srgbClr val="404040"/>
                </a:solidFill>
              </a:rPr>
              <a:t>σ</a:t>
            </a:r>
            <a:r>
              <a:rPr lang="en-US" altLang="en-US" sz="2200" dirty="0" err="1">
                <a:solidFill>
                  <a:srgbClr val="404040"/>
                </a:solidFill>
              </a:rPr>
              <a:t>την</a:t>
            </a:r>
            <a:r>
              <a:rPr lang="en-US" altLang="en-US" sz="2200" dirty="0">
                <a:solidFill>
                  <a:srgbClr val="404040"/>
                </a:solidFill>
              </a:rPr>
              <a:t> π</a:t>
            </a:r>
            <a:r>
              <a:rPr lang="en-US" altLang="en-US" sz="2200" dirty="0" err="1">
                <a:solidFill>
                  <a:srgbClr val="404040"/>
                </a:solidFill>
              </a:rPr>
              <a:t>άροδο</a:t>
            </a:r>
            <a:r>
              <a:rPr lang="en-US" altLang="en-US" sz="2200" dirty="0">
                <a:solidFill>
                  <a:srgbClr val="404040"/>
                </a:solidFill>
              </a:rPr>
              <a:t> </a:t>
            </a:r>
            <a:r>
              <a:rPr lang="en-US" altLang="en-US" sz="2200" dirty="0" err="1">
                <a:solidFill>
                  <a:srgbClr val="404040"/>
                </a:solidFill>
              </a:rPr>
              <a:t>του</a:t>
            </a:r>
            <a:r>
              <a:rPr lang="en-US" altLang="en-US" sz="2200" dirty="0">
                <a:solidFill>
                  <a:srgbClr val="404040"/>
                </a:solidFill>
              </a:rPr>
              <a:t> </a:t>
            </a:r>
            <a:r>
              <a:rPr lang="en-US" altLang="en-US" sz="2200" dirty="0" err="1">
                <a:solidFill>
                  <a:srgbClr val="404040"/>
                </a:solidFill>
              </a:rPr>
              <a:t>χρόνου</a:t>
            </a:r>
            <a:r>
              <a:rPr lang="en-US" altLang="en-US" sz="2200" dirty="0">
                <a:solidFill>
                  <a:srgbClr val="404040"/>
                </a:solidFill>
              </a:rPr>
              <a:t>, α</a:t>
            </a:r>
            <a:r>
              <a:rPr lang="en-US" altLang="en-US" sz="2200" dirty="0" err="1">
                <a:solidFill>
                  <a:srgbClr val="404040"/>
                </a:solidFill>
              </a:rPr>
              <a:t>λλά</a:t>
            </a:r>
            <a:r>
              <a:rPr lang="en-US" altLang="en-US" sz="2200" dirty="0">
                <a:solidFill>
                  <a:srgbClr val="404040"/>
                </a:solidFill>
              </a:rPr>
              <a:t> </a:t>
            </a:r>
            <a:r>
              <a:rPr lang="el-GR" altLang="en-US" sz="2200" dirty="0">
                <a:solidFill>
                  <a:srgbClr val="404040"/>
                </a:solidFill>
              </a:rPr>
              <a:t>όχι ο </a:t>
            </a:r>
            <a:r>
              <a:rPr lang="en-US" altLang="en-US" sz="2200" i="1" dirty="0">
                <a:solidFill>
                  <a:srgbClr val="404040"/>
                </a:solidFill>
              </a:rPr>
              <a:t>πρα</a:t>
            </a:r>
            <a:r>
              <a:rPr lang="en-US" altLang="en-US" sz="2200" i="1" dirty="0" err="1">
                <a:solidFill>
                  <a:srgbClr val="404040"/>
                </a:solidFill>
              </a:rPr>
              <a:t>γμ</a:t>
            </a:r>
            <a:r>
              <a:rPr lang="en-US" altLang="en-US" sz="2200" i="1" dirty="0">
                <a:solidFill>
                  <a:srgbClr val="404040"/>
                </a:solidFill>
              </a:rPr>
              <a:t>ατικός</a:t>
            </a:r>
            <a:r>
              <a:rPr lang="el-GR" altLang="en-US" sz="2200" i="1" dirty="0">
                <a:solidFill>
                  <a:srgbClr val="404040"/>
                </a:solidFill>
              </a:rPr>
              <a:t> </a:t>
            </a:r>
            <a:r>
              <a:rPr lang="en-US" altLang="en-US" sz="2200" dirty="0">
                <a:solidFill>
                  <a:srgbClr val="404040"/>
                </a:solidFill>
              </a:rPr>
              <a:t>α</a:t>
            </a:r>
            <a:r>
              <a:rPr lang="en-US" altLang="en-US" sz="2200" dirty="0" err="1">
                <a:solidFill>
                  <a:srgbClr val="404040"/>
                </a:solidFill>
              </a:rPr>
              <a:t>ριθμος</a:t>
            </a:r>
            <a:r>
              <a:rPr lang="en-US" altLang="en-US" sz="2200" dirty="0">
                <a:solidFill>
                  <a:srgbClr val="404040"/>
                </a:solidFill>
              </a:rPr>
              <a:t>. </a:t>
            </a:r>
            <a:endParaRPr lang="el-GR" altLang="en-US" sz="2200" dirty="0">
              <a:solidFill>
                <a:srgbClr val="404040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</a:pPr>
            <a:endParaRPr lang="el-GR" altLang="en-US" sz="2200" dirty="0">
              <a:solidFill>
                <a:srgbClr val="404040"/>
              </a:solidFill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</a:pPr>
            <a:r>
              <a:rPr lang="en-US" altLang="en-US" sz="2200" dirty="0" err="1">
                <a:solidFill>
                  <a:srgbClr val="404040"/>
                </a:solidFill>
              </a:rPr>
              <a:t>Γενικά</a:t>
            </a:r>
            <a:r>
              <a:rPr lang="el-GR" altLang="en-US" sz="2200" dirty="0">
                <a:solidFill>
                  <a:srgbClr val="404040"/>
                </a:solidFill>
              </a:rPr>
              <a:t>, οι </a:t>
            </a:r>
            <a:r>
              <a:rPr lang="en-US" altLang="en-US" sz="2200" dirty="0" err="1">
                <a:solidFill>
                  <a:srgbClr val="404040"/>
                </a:solidFill>
              </a:rPr>
              <a:t>δείκτες</a:t>
            </a:r>
            <a:r>
              <a:rPr lang="en-US" altLang="en-US" sz="2200" dirty="0">
                <a:solidFill>
                  <a:srgbClr val="404040"/>
                </a:solidFill>
              </a:rPr>
              <a:t> α</a:t>
            </a:r>
            <a:r>
              <a:rPr lang="en-US" altLang="en-US" sz="2200" dirty="0" err="1">
                <a:solidFill>
                  <a:srgbClr val="404040"/>
                </a:solidFill>
              </a:rPr>
              <a:t>φθονί</a:t>
            </a:r>
            <a:r>
              <a:rPr lang="en-US" altLang="en-US" sz="2200" dirty="0">
                <a:solidFill>
                  <a:srgbClr val="404040"/>
                </a:solidFill>
              </a:rPr>
              <a:t>ας</a:t>
            </a:r>
            <a:r>
              <a:rPr lang="el-GR" altLang="en-US" sz="2200" dirty="0">
                <a:solidFill>
                  <a:srgbClr val="404040"/>
                </a:solidFill>
              </a:rPr>
              <a:t> προέρχονται</a:t>
            </a:r>
            <a:r>
              <a:rPr lang="en-US" altLang="en-US" sz="2200" dirty="0">
                <a:solidFill>
                  <a:srgbClr val="404040"/>
                </a:solidFill>
              </a:rPr>
              <a:t> από:</a:t>
            </a:r>
          </a:p>
          <a:p>
            <a:pPr lvl="2"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  <a:buFont typeface="Wingdings" panose="05000000000000000000" pitchFamily="2" charset="2"/>
              <a:buChar char="§"/>
            </a:pPr>
            <a:r>
              <a:rPr lang="en-US" altLang="en-US" sz="2200" dirty="0" err="1">
                <a:solidFill>
                  <a:srgbClr val="404040"/>
                </a:solidFill>
              </a:rPr>
              <a:t>Αλιεί</a:t>
            </a:r>
            <a:r>
              <a:rPr lang="en-US" altLang="en-US" sz="2200" dirty="0">
                <a:solidFill>
                  <a:srgbClr val="404040"/>
                </a:solidFill>
              </a:rPr>
              <a:t>α (</a:t>
            </a:r>
            <a:r>
              <a:rPr lang="el-GR" altLang="en-US" sz="2200" dirty="0">
                <a:solidFill>
                  <a:srgbClr val="404040"/>
                </a:solidFill>
              </a:rPr>
              <a:t>δεδομένα </a:t>
            </a:r>
            <a:r>
              <a:rPr lang="en-US" altLang="en-US" sz="2200" dirty="0">
                <a:solidFill>
                  <a:srgbClr val="404040"/>
                </a:solidFill>
              </a:rPr>
              <a:t> </a:t>
            </a:r>
            <a:r>
              <a:rPr lang="el-GR" altLang="en-US" sz="2200" dirty="0">
                <a:solidFill>
                  <a:srgbClr val="404040"/>
                </a:solidFill>
              </a:rPr>
              <a:t>«</a:t>
            </a:r>
            <a:r>
              <a:rPr lang="en-US" altLang="en-US" sz="2200" dirty="0" err="1">
                <a:solidFill>
                  <a:srgbClr val="404040"/>
                </a:solidFill>
              </a:rPr>
              <a:t>εξ</a:t>
            </a:r>
            <a:r>
              <a:rPr lang="en-US" altLang="en-US" sz="2200" dirty="0">
                <a:solidFill>
                  <a:srgbClr val="404040"/>
                </a:solidFill>
              </a:rPr>
              <a:t>αρτ</a:t>
            </a:r>
            <a:r>
              <a:rPr lang="el-GR" altLang="en-US" sz="2200" dirty="0" err="1">
                <a:solidFill>
                  <a:srgbClr val="404040"/>
                </a:solidFill>
              </a:rPr>
              <a:t>ημενα</a:t>
            </a:r>
            <a:r>
              <a:rPr lang="el-GR" altLang="en-US" sz="2200" dirty="0">
                <a:solidFill>
                  <a:srgbClr val="404040"/>
                </a:solidFill>
              </a:rPr>
              <a:t> </a:t>
            </a:r>
            <a:r>
              <a:rPr lang="en-US" altLang="en-US" sz="2200" dirty="0">
                <a:solidFill>
                  <a:srgbClr val="404040"/>
                </a:solidFill>
              </a:rPr>
              <a:t>από </a:t>
            </a:r>
            <a:r>
              <a:rPr lang="en-US" altLang="en-US" sz="2200" dirty="0" err="1">
                <a:solidFill>
                  <a:srgbClr val="404040"/>
                </a:solidFill>
              </a:rPr>
              <a:t>την</a:t>
            </a:r>
            <a:r>
              <a:rPr lang="en-US" altLang="en-US" sz="2200" dirty="0">
                <a:solidFill>
                  <a:srgbClr val="404040"/>
                </a:solidFill>
              </a:rPr>
              <a:t> α</a:t>
            </a:r>
            <a:r>
              <a:rPr lang="en-US" altLang="en-US" sz="2200" dirty="0" err="1">
                <a:solidFill>
                  <a:srgbClr val="404040"/>
                </a:solidFill>
              </a:rPr>
              <a:t>λιεί</a:t>
            </a:r>
            <a:r>
              <a:rPr lang="en-US" altLang="en-US" sz="2200" dirty="0">
                <a:solidFill>
                  <a:srgbClr val="404040"/>
                </a:solidFill>
              </a:rPr>
              <a:t>α»)</a:t>
            </a:r>
          </a:p>
          <a:p>
            <a:pPr lvl="2" algn="just">
              <a:lnSpc>
                <a:spcPct val="100000"/>
              </a:lnSpc>
              <a:spcBef>
                <a:spcPct val="0"/>
              </a:spcBef>
              <a:buClr>
                <a:srgbClr val="0000FF"/>
              </a:buClr>
              <a:buFont typeface="Wingdings" panose="05000000000000000000" pitchFamily="2" charset="2"/>
              <a:buChar char="§"/>
            </a:pPr>
            <a:r>
              <a:rPr lang="en-US" altLang="en-US" sz="2200" dirty="0" err="1">
                <a:solidFill>
                  <a:srgbClr val="404040"/>
                </a:solidFill>
              </a:rPr>
              <a:t>Έρευνες</a:t>
            </a:r>
            <a:r>
              <a:rPr lang="en-US" altLang="en-US" sz="2200" dirty="0">
                <a:solidFill>
                  <a:srgbClr val="404040"/>
                </a:solidFill>
              </a:rPr>
              <a:t> ( </a:t>
            </a:r>
            <a:r>
              <a:rPr lang="en-US" altLang="en-US" sz="2200" dirty="0" err="1">
                <a:solidFill>
                  <a:srgbClr val="404040"/>
                </a:solidFill>
              </a:rPr>
              <a:t>δεδομέν</a:t>
            </a:r>
            <a:r>
              <a:rPr lang="en-US" altLang="en-US" sz="2200" dirty="0">
                <a:solidFill>
                  <a:srgbClr val="404040"/>
                </a:solidFill>
              </a:rPr>
              <a:t>α</a:t>
            </a:r>
            <a:r>
              <a:rPr lang="el-GR" altLang="en-US" sz="2200" dirty="0">
                <a:solidFill>
                  <a:srgbClr val="404040"/>
                </a:solidFill>
              </a:rPr>
              <a:t> «ανεξάρτητα της αλιείας»</a:t>
            </a:r>
            <a:r>
              <a:rPr lang="en-US" altLang="en-US" sz="2200" dirty="0">
                <a:solidFill>
                  <a:srgbClr val="40404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8825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2238375" y="285751"/>
            <a:ext cx="817245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buClrTx/>
            </a:pPr>
            <a:r>
              <a:rPr lang="en-AU" altLang="en-US" sz="3200">
                <a:solidFill>
                  <a:srgbClr val="0000FF"/>
                </a:solidFill>
              </a:rPr>
              <a:t>Δείκτες αφθονίας 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83095" y="1285875"/>
            <a:ext cx="9491940" cy="457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66725" indent="-465138"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  <a:buClrTx/>
            </a:pPr>
            <a:r>
              <a:rPr lang="el-GR" altLang="en-US" sz="2400" b="1" dirty="0">
                <a:solidFill>
                  <a:srgbClr val="009973"/>
                </a:solidFill>
              </a:rPr>
              <a:t>Πώς είναι ένας</a:t>
            </a:r>
            <a:r>
              <a:rPr lang="en-AU" altLang="en-US" sz="2400" b="1" dirty="0">
                <a:solidFill>
                  <a:srgbClr val="009973"/>
                </a:solidFill>
              </a:rPr>
              <a:t> κα</a:t>
            </a:r>
            <a:r>
              <a:rPr lang="en-AU" altLang="en-US" sz="2400" b="1" dirty="0" err="1">
                <a:solidFill>
                  <a:srgbClr val="009973"/>
                </a:solidFill>
              </a:rPr>
              <a:t>λό</a:t>
            </a:r>
            <a:r>
              <a:rPr lang="el-GR" altLang="en-US" sz="2400" b="1" dirty="0">
                <a:solidFill>
                  <a:srgbClr val="009973"/>
                </a:solidFill>
              </a:rPr>
              <a:t>ς</a:t>
            </a:r>
            <a:r>
              <a:rPr lang="en-AU" altLang="en-US" sz="2400" b="1" dirty="0">
                <a:solidFill>
                  <a:srgbClr val="009973"/>
                </a:solidFill>
              </a:rPr>
              <a:t> </a:t>
            </a:r>
            <a:r>
              <a:rPr lang="en-AU" altLang="en-US" sz="2400" b="1" dirty="0" err="1">
                <a:solidFill>
                  <a:srgbClr val="009973"/>
                </a:solidFill>
              </a:rPr>
              <a:t>δείκτη</a:t>
            </a:r>
            <a:r>
              <a:rPr lang="el-GR" altLang="en-US" sz="2400" b="1" dirty="0">
                <a:solidFill>
                  <a:srgbClr val="009973"/>
                </a:solidFill>
              </a:rPr>
              <a:t>ς</a:t>
            </a:r>
            <a:r>
              <a:rPr lang="en-AU" altLang="en-US" sz="2400" b="1" dirty="0">
                <a:solidFill>
                  <a:srgbClr val="009973"/>
                </a:solidFill>
              </a:rPr>
              <a:t> α</a:t>
            </a:r>
            <a:r>
              <a:rPr lang="en-AU" altLang="en-US" sz="2400" b="1" dirty="0" err="1">
                <a:solidFill>
                  <a:srgbClr val="009973"/>
                </a:solidFill>
              </a:rPr>
              <a:t>φθονί</a:t>
            </a:r>
            <a:r>
              <a:rPr lang="en-AU" altLang="en-US" sz="2400" b="1" dirty="0">
                <a:solidFill>
                  <a:srgbClr val="009973"/>
                </a:solidFill>
              </a:rPr>
              <a:t>ας;</a:t>
            </a:r>
          </a:p>
          <a:p>
            <a:pPr>
              <a:lnSpc>
                <a:spcPct val="100000"/>
              </a:lnSpc>
              <a:spcBef>
                <a:spcPts val="1800"/>
              </a:spcBef>
              <a:buClrTx/>
            </a:pPr>
            <a:r>
              <a:rPr lang="en-AU" altLang="en-US" sz="2400" dirty="0" err="1">
                <a:solidFill>
                  <a:srgbClr val="0D0D0D"/>
                </a:solidFill>
              </a:rPr>
              <a:t>Έν</a:t>
            </a:r>
            <a:r>
              <a:rPr lang="en-AU" altLang="en-US" sz="2400" dirty="0">
                <a:solidFill>
                  <a:srgbClr val="0D0D0D"/>
                </a:solidFill>
              </a:rPr>
              <a:t>ας δείκτης αφθονίας πρέπει να βασίζεται σε δεδομένα που είμαστε σίγουροι </a:t>
            </a:r>
            <a:r>
              <a:rPr lang="el-GR" altLang="en-US" sz="2400" dirty="0">
                <a:solidFill>
                  <a:srgbClr val="0D0D0D"/>
                </a:solidFill>
              </a:rPr>
              <a:t>πως </a:t>
            </a:r>
            <a:r>
              <a:rPr lang="en-AU" altLang="en-US" sz="2400" dirty="0" err="1">
                <a:solidFill>
                  <a:srgbClr val="0D0D0D"/>
                </a:solidFill>
              </a:rPr>
              <a:t>σχετίζοντ</a:t>
            </a:r>
            <a:r>
              <a:rPr lang="en-AU" altLang="en-US" sz="2400" dirty="0">
                <a:solidFill>
                  <a:srgbClr val="0D0D0D"/>
                </a:solidFill>
              </a:rPr>
              <a:t>αι άμεσα με τη βιομάζα ή αφθονία του πληθυσμού, και </a:t>
            </a:r>
            <a:r>
              <a:rPr lang="en-AU" altLang="en-US" sz="2400" b="1" i="1" dirty="0">
                <a:solidFill>
                  <a:srgbClr val="0D0D0D"/>
                </a:solidFill>
              </a:rPr>
              <a:t>αλλάζουν αναλογικά </a:t>
            </a:r>
            <a:r>
              <a:rPr lang="en-AU" altLang="en-US" sz="2400" dirty="0">
                <a:solidFill>
                  <a:srgbClr val="0D0D0D"/>
                </a:solidFill>
              </a:rPr>
              <a:t>με </a:t>
            </a:r>
            <a:r>
              <a:rPr lang="el-GR" altLang="en-US" sz="2400" dirty="0">
                <a:solidFill>
                  <a:srgbClr val="0D0D0D"/>
                </a:solidFill>
              </a:rPr>
              <a:t>τη </a:t>
            </a:r>
            <a:r>
              <a:rPr lang="en-AU" altLang="en-US" sz="2400" dirty="0">
                <a:solidFill>
                  <a:srgbClr val="0D0D0D"/>
                </a:solidFill>
              </a:rPr>
              <a:t>β</a:t>
            </a:r>
            <a:r>
              <a:rPr lang="en-AU" altLang="en-US" sz="2400" dirty="0" err="1">
                <a:solidFill>
                  <a:srgbClr val="0D0D0D"/>
                </a:solidFill>
              </a:rPr>
              <a:t>ιομάζ</a:t>
            </a:r>
            <a:r>
              <a:rPr lang="en-AU" altLang="en-US" sz="2400" dirty="0">
                <a:solidFill>
                  <a:srgbClr val="0D0D0D"/>
                </a:solidFill>
              </a:rPr>
              <a:t>α </a:t>
            </a:r>
            <a:r>
              <a:rPr lang="el-GR" altLang="en-US" sz="2400" dirty="0">
                <a:solidFill>
                  <a:srgbClr val="0D0D0D"/>
                </a:solidFill>
              </a:rPr>
              <a:t>στην </a:t>
            </a:r>
            <a:r>
              <a:rPr lang="en-AU" altLang="en-US" sz="2400" dirty="0">
                <a:solidFill>
                  <a:srgbClr val="0D0D0D"/>
                </a:solidFill>
              </a:rPr>
              <a:t>π</a:t>
            </a:r>
            <a:r>
              <a:rPr lang="en-AU" altLang="en-US" sz="2400" dirty="0" err="1">
                <a:solidFill>
                  <a:srgbClr val="0D0D0D"/>
                </a:solidFill>
              </a:rPr>
              <a:t>άροδο</a:t>
            </a:r>
            <a:r>
              <a:rPr lang="en-AU" altLang="en-US" sz="2400" dirty="0">
                <a:solidFill>
                  <a:srgbClr val="0D0D0D"/>
                </a:solidFill>
              </a:rPr>
              <a:t> </a:t>
            </a:r>
            <a:r>
              <a:rPr lang="en-AU" altLang="en-US" sz="2400" dirty="0" err="1">
                <a:solidFill>
                  <a:srgbClr val="0D0D0D"/>
                </a:solidFill>
              </a:rPr>
              <a:t>του</a:t>
            </a:r>
            <a:r>
              <a:rPr lang="en-AU" altLang="en-US" sz="2400" dirty="0">
                <a:solidFill>
                  <a:srgbClr val="0D0D0D"/>
                </a:solidFill>
              </a:rPr>
              <a:t> </a:t>
            </a:r>
            <a:r>
              <a:rPr lang="en-AU" altLang="en-US" sz="2400" dirty="0" err="1">
                <a:solidFill>
                  <a:srgbClr val="0D0D0D"/>
                </a:solidFill>
              </a:rPr>
              <a:t>χρόνου</a:t>
            </a:r>
            <a:r>
              <a:rPr lang="en-AU" altLang="en-US" sz="2400" dirty="0">
                <a:solidFill>
                  <a:srgbClr val="0D0D0D"/>
                </a:solidFill>
              </a:rPr>
              <a:t>. </a:t>
            </a:r>
          </a:p>
          <a:p>
            <a:pPr>
              <a:lnSpc>
                <a:spcPct val="100000"/>
              </a:lnSpc>
              <a:spcBef>
                <a:spcPts val="1800"/>
              </a:spcBef>
              <a:buClrTx/>
            </a:pPr>
            <a:r>
              <a:rPr lang="en-AU" altLang="en-US" sz="2400" b="1" dirty="0" err="1">
                <a:solidFill>
                  <a:srgbClr val="0D0D0D"/>
                </a:solidFill>
              </a:rPr>
              <a:t>δηλ</a:t>
            </a:r>
            <a:r>
              <a:rPr lang="en-AU" altLang="en-US" sz="2400" b="1" dirty="0">
                <a:solidFill>
                  <a:srgbClr val="0D0D0D"/>
                </a:solidFill>
              </a:rPr>
              <a:t>αδή</a:t>
            </a:r>
            <a:r>
              <a:rPr lang="el-GR" altLang="en-US" sz="2400" b="1" dirty="0">
                <a:solidFill>
                  <a:srgbClr val="0D0D0D"/>
                </a:solidFill>
              </a:rPr>
              <a:t>,</a:t>
            </a:r>
            <a:r>
              <a:rPr lang="en-AU" altLang="en-US" sz="2400" b="1" dirty="0">
                <a:solidFill>
                  <a:srgbClr val="0D0D0D"/>
                </a:solidFill>
              </a:rPr>
              <a:t> </a:t>
            </a:r>
            <a:r>
              <a:rPr lang="el-GR" altLang="en-US" sz="2400" b="1" dirty="0">
                <a:solidFill>
                  <a:srgbClr val="0D0D0D"/>
                </a:solidFill>
              </a:rPr>
              <a:t>υ</a:t>
            </a:r>
            <a:r>
              <a:rPr lang="en-AU" altLang="en-US" sz="2400" b="1" dirty="0">
                <a:solidFill>
                  <a:srgbClr val="0D0D0D"/>
                </a:solidFill>
              </a:rPr>
              <a:t>π</a:t>
            </a:r>
            <a:r>
              <a:rPr lang="en-AU" altLang="en-US" sz="2400" b="1" dirty="0" err="1">
                <a:solidFill>
                  <a:srgbClr val="0D0D0D"/>
                </a:solidFill>
              </a:rPr>
              <a:t>οθέτουμε</a:t>
            </a:r>
            <a:r>
              <a:rPr lang="en-AU" altLang="en-US" sz="2400" b="1" dirty="0">
                <a:solidFill>
                  <a:srgbClr val="0D0D0D"/>
                </a:solidFill>
              </a:rPr>
              <a:t> </a:t>
            </a:r>
            <a:r>
              <a:rPr lang="en-AU" altLang="en-US" sz="2400" b="1" dirty="0" err="1">
                <a:solidFill>
                  <a:srgbClr val="0D0D0D"/>
                </a:solidFill>
              </a:rPr>
              <a:t>ότι</a:t>
            </a:r>
            <a:r>
              <a:rPr lang="en-AU" altLang="en-US" sz="2400" b="1" dirty="0">
                <a:solidFill>
                  <a:srgbClr val="0D0D0D"/>
                </a:solidFill>
              </a:rPr>
              <a:t> ο </a:t>
            </a:r>
            <a:r>
              <a:rPr lang="en-AU" altLang="en-US" sz="2400" b="1" dirty="0" err="1">
                <a:solidFill>
                  <a:srgbClr val="0D0D0D"/>
                </a:solidFill>
              </a:rPr>
              <a:t>δείκτης</a:t>
            </a:r>
            <a:r>
              <a:rPr lang="en-AU" altLang="en-US" sz="2400" b="1" dirty="0">
                <a:solidFill>
                  <a:srgbClr val="0D0D0D"/>
                </a:solidFill>
              </a:rPr>
              <a:t> μας </a:t>
            </a:r>
            <a:r>
              <a:rPr lang="en-AU" altLang="en-US" sz="2400" b="1" dirty="0" err="1">
                <a:solidFill>
                  <a:srgbClr val="0D0D0D"/>
                </a:solidFill>
              </a:rPr>
              <a:t>είν</a:t>
            </a:r>
            <a:r>
              <a:rPr lang="en-AU" altLang="en-US" sz="2400" b="1" dirty="0">
                <a:solidFill>
                  <a:srgbClr val="0D0D0D"/>
                </a:solidFill>
              </a:rPr>
              <a:t>αι ανάλογ</a:t>
            </a:r>
            <a:r>
              <a:rPr lang="el-GR" altLang="en-US" sz="2400" b="1" dirty="0" err="1">
                <a:solidFill>
                  <a:srgbClr val="0D0D0D"/>
                </a:solidFill>
              </a:rPr>
              <a:t>ος</a:t>
            </a:r>
            <a:r>
              <a:rPr lang="el-GR" altLang="en-US" sz="2400" b="1" dirty="0">
                <a:solidFill>
                  <a:srgbClr val="0D0D0D"/>
                </a:solidFill>
              </a:rPr>
              <a:t> </a:t>
            </a:r>
            <a:r>
              <a:rPr lang="en-AU" altLang="en-US" sz="2400" b="1" dirty="0" err="1">
                <a:solidFill>
                  <a:srgbClr val="0D0D0D"/>
                </a:solidFill>
              </a:rPr>
              <a:t>με</a:t>
            </a:r>
            <a:r>
              <a:rPr lang="en-AU" altLang="en-US" sz="2400" b="1" dirty="0">
                <a:solidFill>
                  <a:srgbClr val="0D0D0D"/>
                </a:solidFill>
              </a:rPr>
              <a:t> </a:t>
            </a:r>
            <a:r>
              <a:rPr lang="el-GR" altLang="en-US" sz="2400" b="1" dirty="0">
                <a:solidFill>
                  <a:srgbClr val="0D0D0D"/>
                </a:solidFill>
              </a:rPr>
              <a:t>τη </a:t>
            </a:r>
            <a:r>
              <a:rPr lang="en-AU" altLang="en-US" sz="2400" b="1" dirty="0">
                <a:solidFill>
                  <a:srgbClr val="0D0D0D"/>
                </a:solidFill>
              </a:rPr>
              <a:t>β</a:t>
            </a:r>
            <a:r>
              <a:rPr lang="en-AU" altLang="en-US" sz="2400" b="1" dirty="0" err="1">
                <a:solidFill>
                  <a:srgbClr val="0D0D0D"/>
                </a:solidFill>
              </a:rPr>
              <a:t>ιομάζ</a:t>
            </a:r>
            <a:r>
              <a:rPr lang="en-AU" altLang="en-US" sz="2400" b="1" dirty="0">
                <a:solidFill>
                  <a:srgbClr val="0D0D0D"/>
                </a:solidFill>
              </a:rPr>
              <a:t>α </a:t>
            </a:r>
          </a:p>
          <a:p>
            <a:pPr>
              <a:lnSpc>
                <a:spcPct val="100000"/>
              </a:lnSpc>
              <a:spcBef>
                <a:spcPts val="1800"/>
              </a:spcBef>
              <a:buClrTx/>
            </a:pPr>
            <a:r>
              <a:rPr lang="en-AU" altLang="en-US" sz="2400" b="1" dirty="0">
                <a:solidFill>
                  <a:srgbClr val="FF0000"/>
                </a:solidFill>
              </a:rPr>
              <a:t>			</a:t>
            </a:r>
            <a:r>
              <a:rPr lang="en-AU" altLang="en-US" sz="2400" b="1" dirty="0">
                <a:solidFill>
                  <a:srgbClr val="009973"/>
                </a:solidFill>
              </a:rPr>
              <a:t>	</a:t>
            </a:r>
            <a:r>
              <a:rPr lang="en-AU" altLang="en-US" sz="2400" b="1" dirty="0" err="1">
                <a:solidFill>
                  <a:srgbClr val="009973"/>
                </a:solidFill>
              </a:rPr>
              <a:t>Δείκτης</a:t>
            </a:r>
            <a:r>
              <a:rPr lang="en-AU" altLang="en-US" sz="2400" b="1" dirty="0">
                <a:solidFill>
                  <a:srgbClr val="009973"/>
                </a:solidFill>
              </a:rPr>
              <a:t> </a:t>
            </a:r>
            <a:r>
              <a:rPr lang="el-GR" altLang="en-US" sz="2400" dirty="0">
                <a:solidFill>
                  <a:srgbClr val="009973"/>
                </a:solidFill>
                <a:latin typeface="Arial" panose="020B0604020202020204" pitchFamily="34" charset="0"/>
              </a:rPr>
              <a:t> ∝ Β</a:t>
            </a:r>
            <a:endParaRPr lang="en-AU" altLang="en-US" sz="2400" b="1" dirty="0">
              <a:solidFill>
                <a:srgbClr val="009973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  <a:buClrTx/>
            </a:pPr>
            <a:r>
              <a:rPr lang="en-AU" altLang="en-US" sz="2400" dirty="0">
                <a:solidFill>
                  <a:srgbClr val="0D0D0D"/>
                </a:solidFill>
              </a:rPr>
              <a:t> </a:t>
            </a:r>
            <a:r>
              <a:rPr lang="el-GR" altLang="en-US" sz="2400" b="1" dirty="0">
                <a:solidFill>
                  <a:srgbClr val="0D0D0D"/>
                </a:solidFill>
              </a:rPr>
              <a:t>Β: </a:t>
            </a:r>
            <a:r>
              <a:rPr lang="en-AU" altLang="en-US" sz="2400" dirty="0">
                <a:solidFill>
                  <a:srgbClr val="0D0D0D"/>
                </a:solidFill>
              </a:rPr>
              <a:t>η β</a:t>
            </a:r>
            <a:r>
              <a:rPr lang="en-AU" altLang="en-US" sz="2400" dirty="0" err="1">
                <a:solidFill>
                  <a:srgbClr val="0D0D0D"/>
                </a:solidFill>
              </a:rPr>
              <a:t>ιομάζ</a:t>
            </a:r>
            <a:r>
              <a:rPr lang="en-AU" altLang="en-US" sz="2400" dirty="0">
                <a:solidFill>
                  <a:srgbClr val="0D0D0D"/>
                </a:solidFill>
              </a:rPr>
              <a:t>α του πληθυσμού</a:t>
            </a:r>
          </a:p>
          <a:p>
            <a:pPr>
              <a:lnSpc>
                <a:spcPct val="100000"/>
              </a:lnSpc>
              <a:spcBef>
                <a:spcPts val="1800"/>
              </a:spcBef>
              <a:buClrTx/>
            </a:pPr>
            <a:endParaRPr lang="en-AU" alt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99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2238375" y="285751"/>
            <a:ext cx="817245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000"/>
              </a:spcBef>
              <a:buClrTx/>
            </a:pPr>
            <a:r>
              <a:rPr lang="en-AU" altLang="en-US" sz="3200" b="1">
                <a:solidFill>
                  <a:srgbClr val="0000FF"/>
                </a:solidFill>
              </a:rPr>
              <a:t>Δείκτες αφθονίας 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381251" y="1034086"/>
            <a:ext cx="7561263" cy="237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66725" indent="-465138"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66725" algn="l"/>
                <a:tab pos="1381125" algn="l"/>
                <a:tab pos="2295525" algn="l"/>
                <a:tab pos="3209925" algn="l"/>
                <a:tab pos="4124325" algn="l"/>
                <a:tab pos="5038725" algn="l"/>
                <a:tab pos="5953125" algn="l"/>
                <a:tab pos="6867525" algn="l"/>
                <a:tab pos="7781925" algn="l"/>
                <a:tab pos="8696325" algn="l"/>
                <a:tab pos="9610725" algn="l"/>
                <a:tab pos="10525125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  <a:buClrTx/>
            </a:pPr>
            <a:r>
              <a:rPr lang="en-AU" altLang="en-US" sz="2400" b="1" dirty="0">
                <a:solidFill>
                  <a:srgbClr val="00B0F0"/>
                </a:solidFill>
              </a:rPr>
              <a:t>Βα</a:t>
            </a:r>
            <a:r>
              <a:rPr lang="en-AU" altLang="en-US" sz="2400" b="1" dirty="0" err="1">
                <a:solidFill>
                  <a:srgbClr val="00B0F0"/>
                </a:solidFill>
              </a:rPr>
              <a:t>σικές</a:t>
            </a:r>
            <a:r>
              <a:rPr lang="en-AU" altLang="en-US" sz="2400" b="1" dirty="0">
                <a:solidFill>
                  <a:srgbClr val="00B0F0"/>
                </a:solidFill>
              </a:rPr>
              <a:t> παρα</a:t>
            </a:r>
            <a:r>
              <a:rPr lang="en-AU" altLang="en-US" sz="2400" b="1" dirty="0" err="1">
                <a:solidFill>
                  <a:srgbClr val="00B0F0"/>
                </a:solidFill>
              </a:rPr>
              <a:t>δοχές</a:t>
            </a:r>
            <a:r>
              <a:rPr lang="en-AU" altLang="en-US" sz="2400" b="1" dirty="0">
                <a:solidFill>
                  <a:srgbClr val="00B0F0"/>
                </a:solidFill>
              </a:rPr>
              <a:t>:</a:t>
            </a:r>
          </a:p>
          <a:p>
            <a:pPr>
              <a:lnSpc>
                <a:spcPct val="100000"/>
              </a:lnSpc>
              <a:spcBef>
                <a:spcPts val="1800"/>
              </a:spcBef>
              <a:buClr>
                <a:srgbClr val="0000FF"/>
              </a:buClr>
              <a:buFont typeface="Times New Roman" panose="02020603050405020304" pitchFamily="18" charset="0"/>
              <a:buAutoNum type="arabicPeriod"/>
            </a:pPr>
            <a:r>
              <a:rPr lang="el-GR" altLang="en-US" sz="2400" dirty="0">
                <a:solidFill>
                  <a:srgbClr val="0D0D0D"/>
                </a:solidFill>
              </a:rPr>
              <a:t>Η σ</a:t>
            </a:r>
            <a:r>
              <a:rPr lang="en-AU" altLang="en-US" sz="2400" dirty="0" err="1">
                <a:solidFill>
                  <a:srgbClr val="0D0D0D"/>
                </a:solidFill>
              </a:rPr>
              <a:t>χέση</a:t>
            </a:r>
            <a:r>
              <a:rPr lang="en-AU" altLang="en-US" sz="2400" dirty="0">
                <a:solidFill>
                  <a:srgbClr val="0D0D0D"/>
                </a:solidFill>
              </a:rPr>
              <a:t> </a:t>
            </a:r>
            <a:r>
              <a:rPr lang="en-AU" altLang="en-US" sz="2400" dirty="0" err="1">
                <a:solidFill>
                  <a:srgbClr val="0D0D0D"/>
                </a:solidFill>
              </a:rPr>
              <a:t>μετ</a:t>
            </a:r>
            <a:r>
              <a:rPr lang="en-AU" altLang="en-US" sz="2400" dirty="0">
                <a:solidFill>
                  <a:srgbClr val="0D0D0D"/>
                </a:solidFill>
              </a:rPr>
              <a:t>αξύ του δείκτη και </a:t>
            </a:r>
            <a:r>
              <a:rPr lang="el-GR" altLang="en-US" sz="2400" dirty="0">
                <a:solidFill>
                  <a:srgbClr val="0D0D0D"/>
                </a:solidFill>
              </a:rPr>
              <a:t>της</a:t>
            </a:r>
            <a:r>
              <a:rPr lang="en-AU" altLang="en-US" sz="2400" dirty="0">
                <a:solidFill>
                  <a:srgbClr val="0D0D0D"/>
                </a:solidFill>
              </a:rPr>
              <a:t> α</a:t>
            </a:r>
            <a:r>
              <a:rPr lang="en-AU" altLang="en-US" sz="2400" dirty="0" err="1">
                <a:solidFill>
                  <a:srgbClr val="0D0D0D"/>
                </a:solidFill>
              </a:rPr>
              <a:t>φθονί</a:t>
            </a:r>
            <a:r>
              <a:rPr lang="en-AU" altLang="en-US" sz="2400" dirty="0">
                <a:solidFill>
                  <a:srgbClr val="0D0D0D"/>
                </a:solidFill>
              </a:rPr>
              <a:t>α</a:t>
            </a:r>
            <a:r>
              <a:rPr lang="el-GR" altLang="en-US" sz="2400" dirty="0">
                <a:solidFill>
                  <a:srgbClr val="0D0D0D"/>
                </a:solidFill>
              </a:rPr>
              <a:t>ς</a:t>
            </a:r>
            <a:r>
              <a:rPr lang="en-AU" altLang="en-US" sz="2400" dirty="0">
                <a:solidFill>
                  <a:srgbClr val="0D0D0D"/>
                </a:solidFill>
              </a:rPr>
              <a:t> </a:t>
            </a:r>
            <a:r>
              <a:rPr lang="en-AU" altLang="en-US" sz="2400" dirty="0" err="1">
                <a:solidFill>
                  <a:srgbClr val="0D0D0D"/>
                </a:solidFill>
              </a:rPr>
              <a:t>είν</a:t>
            </a:r>
            <a:r>
              <a:rPr lang="en-AU" altLang="en-US" sz="2400" dirty="0">
                <a:solidFill>
                  <a:srgbClr val="0D0D0D"/>
                </a:solidFill>
              </a:rPr>
              <a:t>αι γραμμική (αναλογική).</a:t>
            </a:r>
          </a:p>
          <a:p>
            <a:pPr>
              <a:lnSpc>
                <a:spcPct val="100000"/>
              </a:lnSpc>
              <a:spcBef>
                <a:spcPts val="1800"/>
              </a:spcBef>
              <a:buClr>
                <a:srgbClr val="0000FF"/>
              </a:buClr>
              <a:buFont typeface="Times New Roman" panose="02020603050405020304" pitchFamily="18" charset="0"/>
              <a:buAutoNum type="arabicPeriod"/>
            </a:pPr>
            <a:r>
              <a:rPr lang="en-AU" altLang="en-US" sz="2400" dirty="0">
                <a:solidFill>
                  <a:srgbClr val="0D0D0D"/>
                </a:solidFill>
              </a:rPr>
              <a:t>Η </a:t>
            </a:r>
            <a:r>
              <a:rPr lang="en-AU" altLang="en-US" sz="2400" dirty="0" err="1">
                <a:solidFill>
                  <a:srgbClr val="0D0D0D"/>
                </a:solidFill>
              </a:rPr>
              <a:t>σχέση</a:t>
            </a:r>
            <a:r>
              <a:rPr lang="en-AU" altLang="en-US" sz="2400" dirty="0">
                <a:solidFill>
                  <a:srgbClr val="0D0D0D"/>
                </a:solidFill>
              </a:rPr>
              <a:t> </a:t>
            </a:r>
            <a:r>
              <a:rPr lang="en-AU" altLang="en-US" sz="2400" dirty="0" err="1">
                <a:solidFill>
                  <a:srgbClr val="0D0D0D"/>
                </a:solidFill>
              </a:rPr>
              <a:t>δεν</a:t>
            </a:r>
            <a:r>
              <a:rPr lang="en-AU" altLang="en-US" sz="2400" dirty="0">
                <a:solidFill>
                  <a:srgbClr val="0D0D0D"/>
                </a:solidFill>
              </a:rPr>
              <a:t> α</a:t>
            </a:r>
            <a:r>
              <a:rPr lang="en-AU" altLang="en-US" sz="2400" dirty="0" err="1">
                <a:solidFill>
                  <a:srgbClr val="0D0D0D"/>
                </a:solidFill>
              </a:rPr>
              <a:t>λλάζ</a:t>
            </a:r>
            <a:r>
              <a:rPr lang="el-GR" altLang="en-US" sz="2400" dirty="0">
                <a:solidFill>
                  <a:srgbClr val="0D0D0D"/>
                </a:solidFill>
              </a:rPr>
              <a:t>ει</a:t>
            </a:r>
            <a:r>
              <a:rPr lang="en-AU" altLang="en-US" sz="2400" dirty="0">
                <a:solidFill>
                  <a:srgbClr val="0D0D0D"/>
                </a:solidFill>
              </a:rPr>
              <a:t> </a:t>
            </a:r>
            <a:r>
              <a:rPr lang="en-AU" altLang="en-US" sz="2400" dirty="0" err="1">
                <a:solidFill>
                  <a:srgbClr val="0D0D0D"/>
                </a:solidFill>
              </a:rPr>
              <a:t>με</a:t>
            </a:r>
            <a:r>
              <a:rPr lang="en-AU" altLang="en-US" sz="2400" dirty="0">
                <a:solidFill>
                  <a:srgbClr val="0D0D0D"/>
                </a:solidFill>
              </a:rPr>
              <a:t> </a:t>
            </a:r>
            <a:r>
              <a:rPr lang="en-AU" altLang="en-US" sz="2400" dirty="0" err="1">
                <a:solidFill>
                  <a:srgbClr val="0D0D0D"/>
                </a:solidFill>
              </a:rPr>
              <a:t>την</a:t>
            </a:r>
            <a:r>
              <a:rPr lang="en-AU" altLang="en-US" sz="2400" dirty="0">
                <a:solidFill>
                  <a:srgbClr val="0D0D0D"/>
                </a:solidFill>
              </a:rPr>
              <a:t> π</a:t>
            </a:r>
            <a:r>
              <a:rPr lang="en-AU" altLang="en-US" sz="2400" dirty="0" err="1">
                <a:solidFill>
                  <a:srgbClr val="0D0D0D"/>
                </a:solidFill>
              </a:rPr>
              <a:t>άροδο</a:t>
            </a:r>
            <a:r>
              <a:rPr lang="en-AU" altLang="en-US" sz="2400" dirty="0">
                <a:solidFill>
                  <a:srgbClr val="0D0D0D"/>
                </a:solidFill>
              </a:rPr>
              <a:t> </a:t>
            </a:r>
            <a:r>
              <a:rPr lang="en-AU" altLang="en-US" sz="2400" dirty="0" err="1">
                <a:solidFill>
                  <a:srgbClr val="0D0D0D"/>
                </a:solidFill>
              </a:rPr>
              <a:t>του</a:t>
            </a:r>
            <a:r>
              <a:rPr lang="en-AU" altLang="en-US" sz="2400" dirty="0">
                <a:solidFill>
                  <a:srgbClr val="0D0D0D"/>
                </a:solidFill>
              </a:rPr>
              <a:t> </a:t>
            </a:r>
            <a:r>
              <a:rPr lang="en-AU" altLang="en-US" sz="2400" dirty="0" err="1">
                <a:solidFill>
                  <a:srgbClr val="0D0D0D"/>
                </a:solidFill>
              </a:rPr>
              <a:t>χρόνου</a:t>
            </a:r>
            <a:r>
              <a:rPr lang="en-AU" altLang="en-US" sz="2400" dirty="0">
                <a:solidFill>
                  <a:srgbClr val="0D0D0D"/>
                </a:solidFill>
              </a:rPr>
              <a:t> ή </a:t>
            </a:r>
            <a:r>
              <a:rPr lang="el-GR" altLang="en-US" sz="2400" dirty="0">
                <a:solidFill>
                  <a:srgbClr val="0D0D0D"/>
                </a:solidFill>
              </a:rPr>
              <a:t>στο </a:t>
            </a:r>
            <a:r>
              <a:rPr lang="en-AU" altLang="en-US" sz="2400" dirty="0" err="1">
                <a:solidFill>
                  <a:srgbClr val="0D0D0D"/>
                </a:solidFill>
              </a:rPr>
              <a:t>χώρο</a:t>
            </a:r>
            <a:r>
              <a:rPr lang="en-AU" altLang="en-US" sz="2400" dirty="0">
                <a:solidFill>
                  <a:srgbClr val="0D0D0D"/>
                </a:solidFill>
              </a:rPr>
              <a:t>. 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29" t="25029" r="25029" b="25029"/>
          <a:stretch>
            <a:fillRect/>
          </a:stretch>
        </p:blipFill>
        <p:spPr bwMode="auto">
          <a:xfrm>
            <a:off x="6126164" y="4320211"/>
            <a:ext cx="4286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5029" t="25029" r="25029" b="25029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1931988" y="3682036"/>
            <a:ext cx="3948112" cy="2574925"/>
          </a:xfrm>
          <a:prstGeom prst="rect">
            <a:avLst/>
          </a:prstGeom>
          <a:solidFill>
            <a:srgbClr val="BBE0E3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V="1">
            <a:off x="1931989" y="3751886"/>
            <a:ext cx="3875087" cy="2506663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2381251" y="6209335"/>
            <a:ext cx="2735263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ts val="1250"/>
              </a:spcBef>
              <a:buClrTx/>
            </a:pPr>
            <a:r>
              <a:rPr lang="en-US" altLang="en-US" sz="2000">
                <a:solidFill>
                  <a:srgbClr val="0033CC"/>
                </a:solidFill>
              </a:rPr>
              <a:t>Αφθονία (Βιομάζα)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 rot="-5400000">
            <a:off x="541338" y="4761536"/>
            <a:ext cx="2427288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ts val="1250"/>
              </a:spcBef>
              <a:buClrTx/>
            </a:pPr>
            <a:r>
              <a:rPr lang="en-US" altLang="en-US" sz="2000">
                <a:solidFill>
                  <a:srgbClr val="0033CC"/>
                </a:solidFill>
              </a:rPr>
              <a:t>Δείκτης αφθονία</a:t>
            </a:r>
            <a:r>
              <a:rPr lang="el-GR" altLang="en-US" sz="2000">
                <a:solidFill>
                  <a:srgbClr val="0033CC"/>
                </a:solidFill>
              </a:rPr>
              <a:t>ς</a:t>
            </a:r>
            <a:endParaRPr lang="en-US" altLang="en-US" sz="2000">
              <a:solidFill>
                <a:srgbClr val="0033CC"/>
              </a:solidFill>
            </a:endParaRPr>
          </a:p>
        </p:txBody>
      </p:sp>
      <p:grpSp>
        <p:nvGrpSpPr>
          <p:cNvPr id="40970" name="Group 10"/>
          <p:cNvGrpSpPr>
            <a:grpSpLocks/>
          </p:cNvGrpSpPr>
          <p:nvPr/>
        </p:nvGrpSpPr>
        <p:grpSpPr bwMode="auto">
          <a:xfrm>
            <a:off x="6167438" y="3682035"/>
            <a:ext cx="4248150" cy="2927350"/>
            <a:chOff x="2925" y="2478"/>
            <a:chExt cx="2676" cy="1844"/>
          </a:xfrm>
        </p:grpSpPr>
        <p:sp>
          <p:nvSpPr>
            <p:cNvPr id="63498" name="Rectangle 11"/>
            <p:cNvSpPr>
              <a:spLocks noChangeArrowheads="1"/>
            </p:cNvSpPr>
            <p:nvPr/>
          </p:nvSpPr>
          <p:spPr bwMode="auto">
            <a:xfrm>
              <a:off x="2925" y="2478"/>
              <a:ext cx="2416" cy="1630"/>
            </a:xfrm>
            <a:prstGeom prst="rect">
              <a:avLst/>
            </a:prstGeom>
            <a:solidFill>
              <a:srgbClr val="BBE0E3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63499" name="Text Box 12"/>
            <p:cNvSpPr txBox="1">
              <a:spLocks noChangeArrowheads="1"/>
            </p:cNvSpPr>
            <p:nvPr/>
          </p:nvSpPr>
          <p:spPr bwMode="auto">
            <a:xfrm>
              <a:off x="3710" y="4069"/>
              <a:ext cx="978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1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1pPr>
              <a:lvl2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2pPr>
              <a:lvl3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5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3pPr>
              <a:lvl4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4pPr>
              <a:lvl5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1250"/>
                </a:spcBef>
                <a:buClrTx/>
              </a:pPr>
              <a:r>
                <a:rPr lang="en-US" altLang="en-US" sz="2000">
                  <a:solidFill>
                    <a:srgbClr val="0033CC"/>
                  </a:solidFill>
                </a:rPr>
                <a:t>Χρόνος</a:t>
              </a:r>
            </a:p>
          </p:txBody>
        </p:sp>
        <p:sp>
          <p:nvSpPr>
            <p:cNvPr id="63500" name="Freeform 13"/>
            <p:cNvSpPr>
              <a:spLocks noChangeArrowheads="1"/>
            </p:cNvSpPr>
            <p:nvPr/>
          </p:nvSpPr>
          <p:spPr bwMode="auto">
            <a:xfrm>
              <a:off x="2990" y="2497"/>
              <a:ext cx="2090" cy="1058"/>
            </a:xfrm>
            <a:custGeom>
              <a:avLst/>
              <a:gdLst>
                <a:gd name="T0" fmla="*/ 0 w 1452"/>
                <a:gd name="T1" fmla="*/ 4563 h 589"/>
                <a:gd name="T2" fmla="*/ 1621 w 1452"/>
                <a:gd name="T3" fmla="*/ 0 h 589"/>
                <a:gd name="T4" fmla="*/ 2423 w 1452"/>
                <a:gd name="T5" fmla="*/ 4563 h 589"/>
                <a:gd name="T6" fmla="*/ 4036 w 1452"/>
                <a:gd name="T7" fmla="*/ 4563 h 589"/>
                <a:gd name="T8" fmla="*/ 5247 w 1452"/>
                <a:gd name="T9" fmla="*/ 9141 h 589"/>
                <a:gd name="T10" fmla="*/ 7668 w 1452"/>
                <a:gd name="T11" fmla="*/ 6079 h 589"/>
                <a:gd name="T12" fmla="*/ 8478 w 1452"/>
                <a:gd name="T13" fmla="*/ 12161 h 589"/>
                <a:gd name="T14" fmla="*/ 10084 w 1452"/>
                <a:gd name="T15" fmla="*/ 13713 h 589"/>
                <a:gd name="T16" fmla="*/ 10893 w 1452"/>
                <a:gd name="T17" fmla="*/ 19782 h 589"/>
                <a:gd name="T18" fmla="*/ 12914 w 1452"/>
                <a:gd name="T19" fmla="*/ 18268 h 5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52"/>
                <a:gd name="T31" fmla="*/ 0 h 589"/>
                <a:gd name="T32" fmla="*/ 1452 w 1452"/>
                <a:gd name="T33" fmla="*/ 589 h 58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52" h="589">
                  <a:moveTo>
                    <a:pt x="0" y="136"/>
                  </a:moveTo>
                  <a:lnTo>
                    <a:pt x="182" y="0"/>
                  </a:lnTo>
                  <a:lnTo>
                    <a:pt x="272" y="136"/>
                  </a:lnTo>
                  <a:lnTo>
                    <a:pt x="454" y="136"/>
                  </a:lnTo>
                  <a:lnTo>
                    <a:pt x="590" y="272"/>
                  </a:lnTo>
                  <a:lnTo>
                    <a:pt x="862" y="181"/>
                  </a:lnTo>
                  <a:lnTo>
                    <a:pt x="953" y="362"/>
                  </a:lnTo>
                  <a:lnTo>
                    <a:pt x="1134" y="408"/>
                  </a:lnTo>
                  <a:lnTo>
                    <a:pt x="1225" y="589"/>
                  </a:lnTo>
                  <a:lnTo>
                    <a:pt x="1452" y="544"/>
                  </a:lnTo>
                </a:path>
              </a:pathLst>
            </a:custGeom>
            <a:noFill/>
            <a:ln w="9360" cap="sq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3501" name="Freeform 14"/>
            <p:cNvSpPr>
              <a:spLocks noChangeArrowheads="1"/>
            </p:cNvSpPr>
            <p:nvPr/>
          </p:nvSpPr>
          <p:spPr bwMode="auto">
            <a:xfrm>
              <a:off x="2990" y="2967"/>
              <a:ext cx="2090" cy="1058"/>
            </a:xfrm>
            <a:custGeom>
              <a:avLst/>
              <a:gdLst>
                <a:gd name="T0" fmla="*/ 0 w 1452"/>
                <a:gd name="T1" fmla="*/ 4563 h 589"/>
                <a:gd name="T2" fmla="*/ 1621 w 1452"/>
                <a:gd name="T3" fmla="*/ 0 h 589"/>
                <a:gd name="T4" fmla="*/ 2423 w 1452"/>
                <a:gd name="T5" fmla="*/ 4563 h 589"/>
                <a:gd name="T6" fmla="*/ 4036 w 1452"/>
                <a:gd name="T7" fmla="*/ 4563 h 589"/>
                <a:gd name="T8" fmla="*/ 5247 w 1452"/>
                <a:gd name="T9" fmla="*/ 9141 h 589"/>
                <a:gd name="T10" fmla="*/ 7668 w 1452"/>
                <a:gd name="T11" fmla="*/ 6079 h 589"/>
                <a:gd name="T12" fmla="*/ 8478 w 1452"/>
                <a:gd name="T13" fmla="*/ 12161 h 589"/>
                <a:gd name="T14" fmla="*/ 10084 w 1452"/>
                <a:gd name="T15" fmla="*/ 13713 h 589"/>
                <a:gd name="T16" fmla="*/ 10893 w 1452"/>
                <a:gd name="T17" fmla="*/ 19782 h 589"/>
                <a:gd name="T18" fmla="*/ 12914 w 1452"/>
                <a:gd name="T19" fmla="*/ 18268 h 5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52"/>
                <a:gd name="T31" fmla="*/ 0 h 589"/>
                <a:gd name="T32" fmla="*/ 1452 w 1452"/>
                <a:gd name="T33" fmla="*/ 589 h 58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52" h="589">
                  <a:moveTo>
                    <a:pt x="0" y="136"/>
                  </a:moveTo>
                  <a:lnTo>
                    <a:pt x="182" y="0"/>
                  </a:lnTo>
                  <a:lnTo>
                    <a:pt x="272" y="136"/>
                  </a:lnTo>
                  <a:lnTo>
                    <a:pt x="454" y="136"/>
                  </a:lnTo>
                  <a:lnTo>
                    <a:pt x="590" y="272"/>
                  </a:lnTo>
                  <a:lnTo>
                    <a:pt x="862" y="181"/>
                  </a:lnTo>
                  <a:lnTo>
                    <a:pt x="953" y="362"/>
                  </a:lnTo>
                  <a:lnTo>
                    <a:pt x="1134" y="408"/>
                  </a:lnTo>
                  <a:lnTo>
                    <a:pt x="1225" y="589"/>
                  </a:lnTo>
                  <a:lnTo>
                    <a:pt x="1452" y="544"/>
                  </a:lnTo>
                </a:path>
              </a:pathLst>
            </a:custGeom>
            <a:noFill/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3502" name="Text Box 15"/>
            <p:cNvSpPr txBox="1">
              <a:spLocks noChangeArrowheads="1"/>
            </p:cNvSpPr>
            <p:nvPr/>
          </p:nvSpPr>
          <p:spPr bwMode="auto">
            <a:xfrm>
              <a:off x="4623" y="3640"/>
              <a:ext cx="97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1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1pPr>
              <a:lvl2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2pPr>
              <a:lvl3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5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3pPr>
              <a:lvl4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4pPr>
              <a:lvl5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875"/>
                </a:spcBef>
                <a:buClrTx/>
              </a:pPr>
              <a:r>
                <a:rPr lang="en-US" altLang="en-US" sz="1400">
                  <a:solidFill>
                    <a:srgbClr val="FF0000"/>
                  </a:solidFill>
                </a:rPr>
                <a:t>Δείκτης</a:t>
              </a:r>
            </a:p>
          </p:txBody>
        </p:sp>
        <p:sp>
          <p:nvSpPr>
            <p:cNvPr id="63503" name="Text Box 16"/>
            <p:cNvSpPr txBox="1">
              <a:spLocks noChangeArrowheads="1"/>
            </p:cNvSpPr>
            <p:nvPr/>
          </p:nvSpPr>
          <p:spPr bwMode="auto">
            <a:xfrm>
              <a:off x="4623" y="3150"/>
              <a:ext cx="978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1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1pPr>
              <a:lvl2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2pPr>
              <a:lvl3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5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3pPr>
              <a:lvl4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4pPr>
              <a:lvl5pPr>
                <a:lnSpc>
                  <a:spcPct val="90000"/>
                </a:lnSpc>
                <a:spcBef>
                  <a:spcPts val="3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300">
                  <a:solidFill>
                    <a:srgbClr val="000000"/>
                  </a:solidFill>
                  <a:latin typeface="Calibri" panose="020F0502020204030204" pitchFamily="34" charset="0"/>
                  <a:ea typeface="DejaVu Sans" charset="0"/>
                  <a:cs typeface="DejaVu Sans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875"/>
                </a:spcBef>
                <a:buClrTx/>
              </a:pPr>
              <a:r>
                <a:rPr lang="en-US" altLang="en-US" sz="1400">
                  <a:solidFill>
                    <a:srgbClr val="0033CC"/>
                  </a:solidFill>
                </a:rPr>
                <a:t>βιομάζα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3408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  <p:bldP spid="40967" grpId="0" animBg="1"/>
      <p:bldP spid="40968" grpId="0"/>
      <p:bldP spid="409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7342" y="2058472"/>
            <a:ext cx="90096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altLang="en-US" sz="2400" dirty="0">
                <a:solidFill>
                  <a:srgbClr val="0070C0"/>
                </a:solidFill>
              </a:rPr>
              <a:t>Σύλληψη ανά μονάδα αλιευτικής προσπάθειας </a:t>
            </a:r>
            <a:r>
              <a:rPr lang="en-US" altLang="en-US" sz="2400" dirty="0">
                <a:solidFill>
                  <a:srgbClr val="0070C0"/>
                </a:solidFill>
              </a:rPr>
              <a:t>(Catch per unit effort -CPUE)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54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Text Box 4"/>
          <p:cNvSpPr txBox="1">
            <a:spLocks noChangeArrowheads="1"/>
          </p:cNvSpPr>
          <p:nvPr/>
        </p:nvSpPr>
        <p:spPr bwMode="auto">
          <a:xfrm>
            <a:off x="914401" y="504118"/>
            <a:ext cx="9270725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CPUE – </a:t>
            </a:r>
            <a:r>
              <a:rPr lang="el-GR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το μέσο ποσοστό του αποθέματος που λαμβάνεται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από 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μί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α μονάδα αλιευτικής προσπάθειας</a:t>
            </a:r>
            <a:endParaRPr lang="el-GR" altLang="el-GR" sz="2400" dirty="0">
              <a:solidFill>
                <a:srgbClr val="404040"/>
              </a:solidFill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l-GR" altLang="el-GR" sz="2400" dirty="0">
              <a:solidFill>
                <a:srgbClr val="404040"/>
              </a:solidFill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el-GR" sz="2400" dirty="0">
              <a:solidFill>
                <a:srgbClr val="404040"/>
              </a:solidFill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l-GR" altLang="en-US" sz="2400" dirty="0">
                <a:solidFill>
                  <a:srgbClr val="404040"/>
                </a:solidFill>
              </a:rPr>
              <a:t>Ε</a:t>
            </a:r>
            <a:r>
              <a:rPr lang="en-AU" altLang="en-US" sz="2400" dirty="0" err="1">
                <a:solidFill>
                  <a:srgbClr val="404040"/>
                </a:solidFill>
              </a:rPr>
              <a:t>ίν</a:t>
            </a:r>
            <a:r>
              <a:rPr lang="en-AU" altLang="en-US" sz="2400" dirty="0">
                <a:solidFill>
                  <a:srgbClr val="404040"/>
                </a:solidFill>
              </a:rPr>
              <a:t>αι ίσως </a:t>
            </a:r>
            <a:r>
              <a:rPr lang="el-GR" altLang="en-US" sz="2400" dirty="0">
                <a:solidFill>
                  <a:srgbClr val="404040"/>
                </a:solidFill>
              </a:rPr>
              <a:t>ο</a:t>
            </a:r>
            <a:r>
              <a:rPr lang="en-AU" altLang="en-US" sz="2400" dirty="0">
                <a:solidFill>
                  <a:srgbClr val="404040"/>
                </a:solidFill>
              </a:rPr>
              <a:t> π</a:t>
            </a:r>
            <a:r>
              <a:rPr lang="en-AU" altLang="en-US" sz="2400" dirty="0" err="1">
                <a:solidFill>
                  <a:srgbClr val="404040"/>
                </a:solidFill>
              </a:rPr>
              <a:t>ιο</a:t>
            </a:r>
            <a:r>
              <a:rPr lang="en-AU" altLang="en-US" sz="2400" dirty="0">
                <a:solidFill>
                  <a:srgbClr val="404040"/>
                </a:solidFill>
              </a:rPr>
              <a:t> </a:t>
            </a:r>
            <a:r>
              <a:rPr lang="en-AU" altLang="en-US" sz="2400" dirty="0" err="1">
                <a:solidFill>
                  <a:srgbClr val="404040"/>
                </a:solidFill>
              </a:rPr>
              <a:t>συχνά</a:t>
            </a:r>
            <a:r>
              <a:rPr lang="en-AU" altLang="en-US" sz="2400" dirty="0">
                <a:solidFill>
                  <a:srgbClr val="404040"/>
                </a:solidFill>
              </a:rPr>
              <a:t> </a:t>
            </a:r>
            <a:r>
              <a:rPr lang="en-AU" altLang="en-US" sz="2400" dirty="0" err="1">
                <a:solidFill>
                  <a:srgbClr val="404040"/>
                </a:solidFill>
              </a:rPr>
              <a:t>χρησιμο</a:t>
            </a:r>
            <a:r>
              <a:rPr lang="en-AU" altLang="en-US" sz="2400" dirty="0">
                <a:solidFill>
                  <a:srgbClr val="404040"/>
                </a:solidFill>
              </a:rPr>
              <a:t>ποιούμεν</a:t>
            </a:r>
            <a:r>
              <a:rPr lang="el-GR" altLang="en-US" sz="2400" dirty="0" err="1">
                <a:solidFill>
                  <a:srgbClr val="404040"/>
                </a:solidFill>
              </a:rPr>
              <a:t>ος</a:t>
            </a:r>
            <a:r>
              <a:rPr lang="en-AU" altLang="en-US" sz="2400" dirty="0">
                <a:solidFill>
                  <a:srgbClr val="404040"/>
                </a:solidFill>
              </a:rPr>
              <a:t> (</a:t>
            </a:r>
            <a:r>
              <a:rPr lang="en-AU" altLang="en-US" sz="2400" dirty="0" err="1">
                <a:solidFill>
                  <a:srgbClr val="404040"/>
                </a:solidFill>
              </a:rPr>
              <a:t>σχετικ</a:t>
            </a:r>
            <a:r>
              <a:rPr lang="el-GR" altLang="en-US" sz="2400" dirty="0" err="1">
                <a:solidFill>
                  <a:srgbClr val="404040"/>
                </a:solidFill>
              </a:rPr>
              <a:t>ός</a:t>
            </a:r>
            <a:r>
              <a:rPr lang="en-AU" altLang="en-US" sz="2400" dirty="0">
                <a:solidFill>
                  <a:srgbClr val="404040"/>
                </a:solidFill>
              </a:rPr>
              <a:t>) </a:t>
            </a:r>
            <a:r>
              <a:rPr lang="en-AU" altLang="en-US" sz="2400" dirty="0" err="1">
                <a:solidFill>
                  <a:srgbClr val="404040"/>
                </a:solidFill>
              </a:rPr>
              <a:t>δείκτης</a:t>
            </a:r>
            <a:r>
              <a:rPr lang="en-AU" altLang="en-US" sz="2400" dirty="0">
                <a:solidFill>
                  <a:srgbClr val="404040"/>
                </a:solidFill>
              </a:rPr>
              <a:t> α</a:t>
            </a:r>
            <a:r>
              <a:rPr lang="en-AU" altLang="en-US" sz="2400" dirty="0" err="1">
                <a:solidFill>
                  <a:srgbClr val="404040"/>
                </a:solidFill>
              </a:rPr>
              <a:t>φθονί</a:t>
            </a:r>
            <a:r>
              <a:rPr lang="en-AU" altLang="en-US" sz="2400" dirty="0">
                <a:solidFill>
                  <a:srgbClr val="404040"/>
                </a:solidFill>
              </a:rPr>
              <a:t>ας για τα αποθέματα </a:t>
            </a:r>
            <a:r>
              <a:rPr lang="el-GR" altLang="en-US" sz="2400" dirty="0">
                <a:solidFill>
                  <a:srgbClr val="404040"/>
                </a:solidFill>
              </a:rPr>
              <a:t>ψαριών</a:t>
            </a:r>
            <a:r>
              <a:rPr lang="en-AU" altLang="en-US" sz="2400" dirty="0">
                <a:solidFill>
                  <a:srgbClr val="404040"/>
                </a:solidFill>
              </a:rPr>
              <a:t>, κα</a:t>
            </a:r>
            <a:r>
              <a:rPr lang="en-AU" altLang="en-US" sz="2400" dirty="0" err="1">
                <a:solidFill>
                  <a:srgbClr val="404040"/>
                </a:solidFill>
              </a:rPr>
              <a:t>θώς</a:t>
            </a:r>
            <a:r>
              <a:rPr lang="en-AU" altLang="en-US" sz="2400" dirty="0">
                <a:solidFill>
                  <a:srgbClr val="404040"/>
                </a:solidFill>
              </a:rPr>
              <a:t> βα</a:t>
            </a:r>
            <a:r>
              <a:rPr lang="en-AU" altLang="en-US" sz="2400" dirty="0" err="1">
                <a:solidFill>
                  <a:srgbClr val="404040"/>
                </a:solidFill>
              </a:rPr>
              <a:t>σίζετ</a:t>
            </a:r>
            <a:r>
              <a:rPr lang="en-AU" altLang="en-US" sz="2400" dirty="0">
                <a:solidFill>
                  <a:srgbClr val="404040"/>
                </a:solidFill>
              </a:rPr>
              <a:t>αι σε δεδομένα </a:t>
            </a:r>
            <a:r>
              <a:rPr lang="el-GR" altLang="en-US" sz="2400" dirty="0">
                <a:solidFill>
                  <a:srgbClr val="404040"/>
                </a:solidFill>
              </a:rPr>
              <a:t>που </a:t>
            </a:r>
            <a:r>
              <a:rPr lang="en-AU" altLang="en-US" sz="2400" dirty="0" err="1">
                <a:solidFill>
                  <a:srgbClr val="404040"/>
                </a:solidFill>
              </a:rPr>
              <a:t>συλλέγοντ</a:t>
            </a:r>
            <a:r>
              <a:rPr lang="en-AU" altLang="en-US" sz="2400" dirty="0">
                <a:solidFill>
                  <a:srgbClr val="404040"/>
                </a:solidFill>
              </a:rPr>
              <a:t>αι </a:t>
            </a:r>
            <a:r>
              <a:rPr lang="el-GR" altLang="en-US" sz="2400" dirty="0">
                <a:solidFill>
                  <a:srgbClr val="404040"/>
                </a:solidFill>
              </a:rPr>
              <a:t>εύκολα </a:t>
            </a:r>
            <a:r>
              <a:rPr lang="en-AU" altLang="en-US" sz="2400" dirty="0">
                <a:solidFill>
                  <a:srgbClr val="404040"/>
                </a:solidFill>
              </a:rPr>
              <a:t>από </a:t>
            </a:r>
            <a:r>
              <a:rPr lang="en-AU" altLang="en-US" sz="2400" dirty="0" err="1">
                <a:solidFill>
                  <a:srgbClr val="404040"/>
                </a:solidFill>
              </a:rPr>
              <a:t>εμ</a:t>
            </a:r>
            <a:r>
              <a:rPr lang="en-AU" altLang="en-US" sz="2400" dirty="0">
                <a:solidFill>
                  <a:srgbClr val="404040"/>
                </a:solidFill>
              </a:rPr>
              <a:t>πορική και ερασιτεχνική αλιεία.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62370" y="1312698"/>
            <a:ext cx="8106706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en-AU" altLang="en-US" sz="2000" b="1" dirty="0">
                <a:solidFill>
                  <a:srgbClr val="EBDDC3">
                    <a:lumMod val="25000"/>
                  </a:srgbClr>
                </a:solidFill>
              </a:rPr>
              <a:t>	</a:t>
            </a:r>
            <a:r>
              <a:rPr lang="en-US" altLang="en-US" sz="2000" b="1" dirty="0">
                <a:solidFill>
                  <a:srgbClr val="EBDDC3">
                    <a:lumMod val="25000"/>
                  </a:srgbClr>
                </a:solidFill>
              </a:rPr>
              <a:t>CPUE= </a:t>
            </a:r>
            <a:r>
              <a:rPr lang="en-AU" altLang="en-US" sz="2000" b="1" dirty="0">
                <a:solidFill>
                  <a:srgbClr val="EBDDC3">
                    <a:lumMod val="25000"/>
                  </a:srgbClr>
                </a:solidFill>
              </a:rPr>
              <a:t>C / E</a:t>
            </a:r>
            <a:r>
              <a:rPr lang="el-GR" altLang="en-US" sz="2000" b="1" dirty="0">
                <a:solidFill>
                  <a:srgbClr val="EBDDC3">
                    <a:lumMod val="25000"/>
                  </a:srgbClr>
                </a:solidFill>
              </a:rPr>
              <a:t> = συλλήψεις</a:t>
            </a:r>
            <a:r>
              <a:rPr lang="en-US" altLang="en-US" sz="2000" b="1" dirty="0">
                <a:solidFill>
                  <a:srgbClr val="EBDDC3">
                    <a:lumMod val="25000"/>
                  </a:srgbClr>
                </a:solidFill>
              </a:rPr>
              <a:t> (</a:t>
            </a:r>
            <a:r>
              <a:rPr lang="el-GR" altLang="en-US" sz="2000" b="1" dirty="0">
                <a:solidFill>
                  <a:srgbClr val="EBDDC3">
                    <a:lumMod val="25000"/>
                  </a:srgbClr>
                </a:solidFill>
              </a:rPr>
              <a:t>αλίευμα)/ αλιευτική προσπάθεια</a:t>
            </a:r>
          </a:p>
          <a:p>
            <a:pPr>
              <a:spcBef>
                <a:spcPts val="600"/>
              </a:spcBef>
              <a:buSzPct val="100000"/>
            </a:pPr>
            <a:r>
              <a:rPr lang="en-AU" altLang="en-US" sz="2000" b="1" dirty="0">
                <a:solidFill>
                  <a:srgbClr val="EBDDC3">
                    <a:lumMod val="25000"/>
                  </a:srgbClr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2062370" y="1674335"/>
            <a:ext cx="74142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AU" altLang="en-US" sz="2000" b="1" dirty="0">
                <a:solidFill>
                  <a:srgbClr val="EBDDC3">
                    <a:lumMod val="25000"/>
                  </a:srgbClr>
                </a:solidFill>
              </a:rPr>
              <a:t>	C</a:t>
            </a:r>
            <a:r>
              <a:rPr lang="en-US" altLang="en-US" sz="2000" b="1" dirty="0">
                <a:solidFill>
                  <a:srgbClr val="EBDDC3">
                    <a:lumMod val="25000"/>
                  </a:srgbClr>
                </a:solidFill>
              </a:rPr>
              <a:t>PUE</a:t>
            </a:r>
            <a:r>
              <a:rPr lang="en-AU" altLang="en-US" sz="2000" b="1" dirty="0">
                <a:solidFill>
                  <a:srgbClr val="EBDDC3">
                    <a:lumMod val="25000"/>
                  </a:srgbClr>
                </a:solidFill>
              </a:rPr>
              <a:t> = </a:t>
            </a:r>
            <a:r>
              <a:rPr lang="en-AU" altLang="en-US" sz="2000" b="1" dirty="0" err="1">
                <a:solidFill>
                  <a:srgbClr val="EBDDC3">
                    <a:lumMod val="25000"/>
                  </a:srgbClr>
                </a:solidFill>
              </a:rPr>
              <a:t>qB</a:t>
            </a:r>
            <a:r>
              <a:rPr lang="en-AU" altLang="en-US" sz="2000" b="1" dirty="0">
                <a:solidFill>
                  <a:srgbClr val="EBDDC3">
                    <a:lumMod val="25000"/>
                  </a:srgbClr>
                </a:solidFill>
              </a:rPr>
              <a:t> = </a:t>
            </a:r>
            <a:r>
              <a:rPr lang="el-GR" altLang="en-US" sz="2000" b="1" dirty="0">
                <a:solidFill>
                  <a:srgbClr val="EBDDC3">
                    <a:lumMod val="25000"/>
                  </a:srgbClr>
                </a:solidFill>
              </a:rPr>
              <a:t>συντελεστής συλληψιμότητας </a:t>
            </a:r>
            <a:r>
              <a:rPr lang="en-AU" altLang="en-US" sz="2000" b="1" dirty="0">
                <a:solidFill>
                  <a:srgbClr val="EBDDC3">
                    <a:lumMod val="25000"/>
                  </a:srgbClr>
                </a:solidFill>
              </a:rPr>
              <a:t>x </a:t>
            </a:r>
            <a:r>
              <a:rPr lang="en-AU" altLang="en-US" sz="2000" b="1" dirty="0" err="1">
                <a:solidFill>
                  <a:srgbClr val="EBDDC3">
                    <a:lumMod val="25000"/>
                  </a:srgbClr>
                </a:solidFill>
              </a:rPr>
              <a:t>Βιομάζ</a:t>
            </a:r>
            <a:r>
              <a:rPr lang="en-AU" altLang="en-US" sz="2000" b="1" dirty="0">
                <a:solidFill>
                  <a:srgbClr val="EBDDC3">
                    <a:lumMod val="25000"/>
                  </a:srgbClr>
                </a:solidFill>
              </a:rPr>
              <a:t>α</a:t>
            </a:r>
          </a:p>
        </p:txBody>
      </p:sp>
    </p:spTree>
    <p:extLst>
      <p:ext uri="{BB962C8B-B14F-4D97-AF65-F5344CB8AC3E}">
        <p14:creationId xmlns:p14="http://schemas.microsoft.com/office/powerpoint/2010/main" val="4036375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1"/>
          <p:cNvSpPr txBox="1">
            <a:spLocks noChangeArrowheads="1"/>
          </p:cNvSpPr>
          <p:nvPr/>
        </p:nvSpPr>
        <p:spPr bwMode="auto">
          <a:xfrm>
            <a:off x="410818" y="323988"/>
            <a:ext cx="10344150" cy="6043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9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51120" rIns="0" bIns="0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1pPr>
            <a:lvl2pPr marL="325438" indent="-103188"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DejaVu Sans" charset="0"/>
                <a:cs typeface="DejaVu Sans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475"/>
              </a:spcBef>
              <a:buClrTx/>
            </a:pPr>
            <a:r>
              <a:rPr lang="el-GR" altLang="en-US" sz="2800" b="1" dirty="0">
                <a:solidFill>
                  <a:srgbClr val="0070C0"/>
                </a:solidFill>
              </a:rPr>
              <a:t>Προβλήματα στη χρήση του </a:t>
            </a:r>
            <a:r>
              <a:rPr lang="en-US" altLang="en-US" sz="2800" b="1" dirty="0">
                <a:solidFill>
                  <a:srgbClr val="0070C0"/>
                </a:solidFill>
              </a:rPr>
              <a:t>CPUE </a:t>
            </a:r>
            <a:r>
              <a:rPr lang="el-GR" altLang="en-US" sz="2800" b="1" dirty="0">
                <a:solidFill>
                  <a:srgbClr val="0070C0"/>
                </a:solidFill>
              </a:rPr>
              <a:t>ως δείκτη αφθονίας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Segoe UI Symbol" panose="020B0502040204020203" pitchFamily="34" charset="0"/>
              <a:buChar char="➢"/>
            </a:pPr>
            <a:endParaRPr lang="el-GR" altLang="en-US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Segoe UI Symbol" panose="020B0502040204020203" pitchFamily="34" charset="0"/>
              <a:buChar char="➢"/>
            </a:pP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To CPUE μπ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ορεί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να </a:t>
            </a:r>
            <a:r>
              <a:rPr lang="el-GR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επηρεαστεί από 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π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ολλούς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πα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ράγοντες</a:t>
            </a:r>
            <a:r>
              <a:rPr lang="el-GR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που επιδρούν στο </a:t>
            </a:r>
            <a:r>
              <a:rPr lang="el-GR" altLang="el-GR" sz="2400" b="1" dirty="0">
                <a:solidFill>
                  <a:srgbClr val="404040"/>
                </a:solidFill>
                <a:cs typeface="Arial" panose="020B0604020202020204" pitchFamily="34" charset="0"/>
              </a:rPr>
              <a:t>συντελεστή συλληψιμότητας </a:t>
            </a:r>
            <a:r>
              <a:rPr lang="en-US" altLang="el-GR" sz="2400" b="1" dirty="0">
                <a:solidFill>
                  <a:srgbClr val="404040"/>
                </a:solidFill>
                <a:cs typeface="Arial" panose="020B0604020202020204" pitchFamily="34" charset="0"/>
              </a:rPr>
              <a:t> q 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(π.χ. α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ύξηση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el-GR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στην 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α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λιευτική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απ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οτελεσμ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ατικότητα</a:t>
            </a:r>
            <a:r>
              <a:rPr lang="el-GR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λόγω εξέλιξης της αλιευτικής τεχνολογίας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, π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ερι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βάλλον, </a:t>
            </a:r>
            <a:r>
              <a:rPr lang="el-GR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εποχική και ημερήσια μετακίνηση των ψαριών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, 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συρρίκνωση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el-GR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της χωρικής κατανομής 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των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απ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οθεμάτων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, α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ύξηση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της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α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λιευτικής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 π</a:t>
            </a:r>
            <a:r>
              <a:rPr lang="en-US" altLang="el-GR" sz="2400" dirty="0" err="1">
                <a:solidFill>
                  <a:srgbClr val="404040"/>
                </a:solidFill>
                <a:cs typeface="Arial" panose="020B0604020202020204" pitchFamily="34" charset="0"/>
              </a:rPr>
              <a:t>ροσ</a:t>
            </a:r>
            <a:r>
              <a:rPr lang="en-US" altLang="el-GR" sz="2400" dirty="0">
                <a:solidFill>
                  <a:srgbClr val="404040"/>
                </a:solidFill>
                <a:cs typeface="Arial" panose="020B0604020202020204" pitchFamily="34" charset="0"/>
              </a:rPr>
              <a:t>πάθειας, κλπ)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Segoe UI Symbol" panose="020B0502040204020203" pitchFamily="34" charset="0"/>
              <a:buChar char="➢"/>
            </a:pPr>
            <a:endParaRPr lang="el-GR" altLang="en-US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Segoe UI Symbol" panose="020B0502040204020203" pitchFamily="34" charset="0"/>
              <a:buChar char="➢"/>
            </a:pPr>
            <a:r>
              <a:rPr lang="el-GR" altLang="en-US" sz="2400" dirty="0"/>
              <a:t>Τα </a:t>
            </a:r>
            <a:r>
              <a:rPr lang="en-US" altLang="en-US" sz="2400" dirty="0" err="1"/>
              <a:t>δεδομέν</a:t>
            </a:r>
            <a:r>
              <a:rPr lang="el-GR" altLang="en-US" sz="2400" dirty="0"/>
              <a:t>α για τις εκφορτώσεις </a:t>
            </a:r>
            <a:r>
              <a:rPr lang="en-US" altLang="en-US" sz="2400" dirty="0"/>
              <a:t> παρα</a:t>
            </a:r>
            <a:r>
              <a:rPr lang="en-US" altLang="en-US" sz="2400" dirty="0" err="1"/>
              <a:t>λεί</a:t>
            </a:r>
            <a:r>
              <a:rPr lang="en-US" altLang="en-US" sz="2400" dirty="0"/>
              <a:t>π</a:t>
            </a:r>
            <a:r>
              <a:rPr lang="el-GR" altLang="en-US" sz="2400" dirty="0" err="1"/>
              <a:t>ουν</a:t>
            </a:r>
            <a:r>
              <a:rPr lang="el-GR" altLang="en-US" sz="2400" dirty="0"/>
              <a:t> συχνά τα </a:t>
            </a:r>
            <a:r>
              <a:rPr lang="el-GR" altLang="en-US" sz="2400" dirty="0" err="1"/>
              <a:t>απορρριπτόμενα</a:t>
            </a:r>
            <a:r>
              <a:rPr lang="el-GR" altLang="en-US" sz="2400" dirty="0"/>
              <a:t> </a:t>
            </a:r>
            <a:r>
              <a:rPr lang="en-US" altLang="en-US" sz="2400" dirty="0"/>
              <a:t>(πα</a:t>
            </a:r>
            <a:r>
              <a:rPr lang="en-US" altLang="en-US" sz="2400" dirty="0" err="1"/>
              <a:t>ρεμ</a:t>
            </a:r>
            <a:r>
              <a:rPr lang="en-US" altLang="en-US" sz="2400" dirty="0"/>
              <a:t>πίπτοντα αλιεύματα, μικρότερο μέγεθος)</a:t>
            </a:r>
            <a:endParaRPr lang="el-GR" altLang="en-US" sz="2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Segoe UI Symbol" panose="020B0502040204020203" pitchFamily="34" charset="0"/>
              <a:buChar char="➢"/>
            </a:pPr>
            <a:r>
              <a:rPr lang="el-GR" altLang="en-US" sz="2400" dirty="0"/>
              <a:t>Οι αλιείς δεν αλιεύουν τυχαία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Segoe UI Symbol" panose="020B0502040204020203" pitchFamily="34" charset="0"/>
              <a:buChar char="➢"/>
            </a:pPr>
            <a:r>
              <a:rPr lang="el-GR" altLang="en-US" sz="2400" dirty="0"/>
              <a:t>Τα </a:t>
            </a:r>
            <a:r>
              <a:rPr lang="en-US" altLang="en-US" sz="2400" dirty="0" err="1"/>
              <a:t>δεδομέν</a:t>
            </a:r>
            <a:r>
              <a:rPr lang="el-GR" altLang="en-US" sz="2400" dirty="0"/>
              <a:t>α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γι</a:t>
            </a:r>
            <a:r>
              <a:rPr lang="en-US" altLang="en-US" sz="2400" dirty="0"/>
              <a:t>α τα αλιεύματα</a:t>
            </a:r>
            <a:r>
              <a:rPr lang="el-GR" altLang="en-US" sz="2400" dirty="0"/>
              <a:t> και την </a:t>
            </a:r>
            <a:r>
              <a:rPr lang="el-GR" altLang="en-US" sz="2400" dirty="0" err="1"/>
              <a:t>αλ</a:t>
            </a:r>
            <a:r>
              <a:rPr lang="el-GR" altLang="en-US" sz="2400" dirty="0"/>
              <a:t>.</a:t>
            </a:r>
            <a:r>
              <a:rPr lang="en-US" altLang="en-US" sz="2400" dirty="0"/>
              <a:t> π</a:t>
            </a:r>
            <a:r>
              <a:rPr lang="en-US" altLang="en-US" sz="2400" dirty="0" err="1"/>
              <a:t>ροσ</a:t>
            </a:r>
            <a:r>
              <a:rPr lang="en-US" altLang="en-US" sz="2400" dirty="0"/>
              <a:t>πάθει</a:t>
            </a:r>
            <a:r>
              <a:rPr lang="el-GR" altLang="en-US" sz="2400" dirty="0"/>
              <a:t>α είναι δύσκολο να συλλεγούν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γι</a:t>
            </a:r>
            <a:r>
              <a:rPr lang="en-US" altLang="en-US" sz="2400" dirty="0"/>
              <a:t>α κάθε σκάφος</a:t>
            </a:r>
          </a:p>
          <a:p>
            <a:pPr lvl="1">
              <a:lnSpc>
                <a:spcPct val="100000"/>
              </a:lnSpc>
              <a:spcBef>
                <a:spcPts val="175"/>
              </a:spcBef>
              <a:buFont typeface="Segoe UI Symbol" panose="020B0502040204020203" pitchFamily="34" charset="0"/>
              <a:buChar char="➢"/>
            </a:pPr>
            <a:endParaRPr lang="el-GR" altLang="en-US" sz="2000" dirty="0"/>
          </a:p>
          <a:p>
            <a:pPr lvl="1">
              <a:lnSpc>
                <a:spcPct val="100000"/>
              </a:lnSpc>
              <a:spcBef>
                <a:spcPts val="175"/>
              </a:spcBef>
              <a:buFont typeface="Segoe UI Symbol" panose="020B0502040204020203" pitchFamily="34" charset="0"/>
              <a:buChar char="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88866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1_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1376</Words>
  <Application>Microsoft Office PowerPoint</Application>
  <PresentationFormat>Ευρεία οθόνη</PresentationFormat>
  <Paragraphs>157</Paragraphs>
  <Slides>22</Slides>
  <Notes>17</Notes>
  <HiddenSlides>3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Georgia</vt:lpstr>
      <vt:lpstr>Segoe UI Symbol</vt:lpstr>
      <vt:lpstr>Times New Roman</vt:lpstr>
      <vt:lpstr>Trebuchet MS</vt:lpstr>
      <vt:lpstr>Wingdings</vt:lpstr>
      <vt:lpstr>Wood Type</vt:lpstr>
      <vt:lpstr>1_Wood Type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Σύλληψη ανά μονάδα αλιευτικής προσπάθειας (Catch per unit effort -CPUE)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Mitsos</dc:creator>
  <cp:lastModifiedBy>user</cp:lastModifiedBy>
  <cp:revision>4</cp:revision>
  <dcterms:created xsi:type="dcterms:W3CDTF">2021-10-26T14:04:17Z</dcterms:created>
  <dcterms:modified xsi:type="dcterms:W3CDTF">2023-10-30T18:38:23Z</dcterms:modified>
</cp:coreProperties>
</file>