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9"/>
  </p:notesMasterIdLst>
  <p:sldIdLst>
    <p:sldId id="256" r:id="rId2"/>
    <p:sldId id="257" r:id="rId3"/>
    <p:sldId id="270" r:id="rId4"/>
    <p:sldId id="271" r:id="rId5"/>
    <p:sldId id="272" r:id="rId6"/>
    <p:sldId id="258" r:id="rId7"/>
    <p:sldId id="259" r:id="rId8"/>
    <p:sldId id="260" r:id="rId9"/>
    <p:sldId id="261" r:id="rId10"/>
    <p:sldId id="262" r:id="rId11"/>
    <p:sldId id="263" r:id="rId12"/>
    <p:sldId id="269" r:id="rId13"/>
    <p:sldId id="267" r:id="rId14"/>
    <p:sldId id="268" r:id="rId15"/>
    <p:sldId id="266" r:id="rId16"/>
    <p:sldId id="273" r:id="rId17"/>
    <p:sldId id="274" r:id="rId18"/>
    <p:sldId id="275" r:id="rId19"/>
    <p:sldId id="276" r:id="rId20"/>
    <p:sldId id="277" r:id="rId21"/>
    <p:sldId id="278" r:id="rId22"/>
    <p:sldId id="279" r:id="rId23"/>
    <p:sldId id="280" r:id="rId24"/>
    <p:sldId id="281" r:id="rId25"/>
    <p:sldId id="282" r:id="rId26"/>
    <p:sldId id="283" r:id="rId27"/>
    <p:sldId id="290" r:id="rId28"/>
    <p:sldId id="285" r:id="rId29"/>
    <p:sldId id="287" r:id="rId30"/>
    <p:sldId id="289"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 id="329" r:id="rId65"/>
    <p:sldId id="330" r:id="rId66"/>
    <p:sldId id="331" r:id="rId67"/>
    <p:sldId id="332" r:id="rId68"/>
    <p:sldId id="333" r:id="rId69"/>
    <p:sldId id="334" r:id="rId70"/>
    <p:sldId id="335" r:id="rId71"/>
    <p:sldId id="336" r:id="rId72"/>
    <p:sldId id="337" r:id="rId73"/>
    <p:sldId id="338" r:id="rId74"/>
    <p:sldId id="339" r:id="rId75"/>
    <p:sldId id="340" r:id="rId76"/>
    <p:sldId id="341" r:id="rId77"/>
    <p:sldId id="342" r:id="rId78"/>
    <p:sldId id="343" r:id="rId79"/>
    <p:sldId id="349" r:id="rId80"/>
    <p:sldId id="344" r:id="rId81"/>
    <p:sldId id="345" r:id="rId82"/>
    <p:sldId id="346" r:id="rId83"/>
    <p:sldId id="347" r:id="rId84"/>
    <p:sldId id="355" r:id="rId85"/>
    <p:sldId id="356" r:id="rId86"/>
    <p:sldId id="348" r:id="rId87"/>
    <p:sldId id="350" r:id="rId88"/>
    <p:sldId id="351" r:id="rId89"/>
    <p:sldId id="352" r:id="rId90"/>
    <p:sldId id="353" r:id="rId91"/>
    <p:sldId id="354" r:id="rId92"/>
    <p:sldId id="357" r:id="rId93"/>
    <p:sldId id="367" r:id="rId94"/>
    <p:sldId id="368" r:id="rId95"/>
    <p:sldId id="369" r:id="rId96"/>
    <p:sldId id="375" r:id="rId97"/>
    <p:sldId id="377" r:id="rId98"/>
    <p:sldId id="379" r:id="rId99"/>
    <p:sldId id="358" r:id="rId100"/>
    <p:sldId id="359" r:id="rId101"/>
    <p:sldId id="363" r:id="rId102"/>
    <p:sldId id="365" r:id="rId103"/>
    <p:sldId id="366" r:id="rId104"/>
    <p:sldId id="370" r:id="rId105"/>
    <p:sldId id="371" r:id="rId106"/>
    <p:sldId id="372" r:id="rId107"/>
    <p:sldId id="373" r:id="rId10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323" autoAdjust="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B75EA7-877E-4622-A8BA-0DCCAC0879A5}" type="datetimeFigureOut">
              <a:rPr lang="el-GR" smtClean="0"/>
              <a:pPr/>
              <a:t>29/5/2018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137377-C3A0-45BE-976F-B1CF18DD552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AB137377-C3A0-45BE-976F-B1CF18DD5526}" type="slidenum">
              <a:rPr lang="el-GR" smtClean="0"/>
              <a:pPr/>
              <a:t>55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5179A7E-D5D3-47E1-A707-A66CEA0C8667}" type="datetimeFigureOut">
              <a:rPr lang="el-GR" smtClean="0"/>
              <a:pPr/>
              <a:t>29/5/2018</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9EBF729-78F5-4CFA-BEF4-2BFCA85ACD65}"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5179A7E-D5D3-47E1-A707-A66CEA0C8667}" type="datetimeFigureOut">
              <a:rPr lang="el-GR" smtClean="0"/>
              <a:pPr/>
              <a:t>29/5/2018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9EBF729-78F5-4CFA-BEF4-2BFCA85ACD65}"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29EBF729-78F5-4CFA-BEF4-2BFCA85ACD65}"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5179A7E-D5D3-47E1-A707-A66CEA0C8667}" type="datetimeFigureOut">
              <a:rPr lang="el-GR" smtClean="0"/>
              <a:pPr/>
              <a:t>29/5/2018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5179A7E-D5D3-47E1-A707-A66CEA0C8667}" type="datetimeFigureOut">
              <a:rPr lang="el-GR" smtClean="0"/>
              <a:pPr/>
              <a:t>29/5/2018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29EBF729-78F5-4CFA-BEF4-2BFCA85ACD65}"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25179A7E-D5D3-47E1-A707-A66CEA0C8667}" type="datetimeFigureOut">
              <a:rPr lang="el-GR" smtClean="0"/>
              <a:pPr/>
              <a:t>29/5/2018</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9EBF729-78F5-4CFA-BEF4-2BFCA85ACD65}"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25179A7E-D5D3-47E1-A707-A66CEA0C8667}" type="datetimeFigureOut">
              <a:rPr lang="el-GR" smtClean="0"/>
              <a:pPr/>
              <a:t>29/5/2018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9EBF729-78F5-4CFA-BEF4-2BFCA85ACD65}"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5179A7E-D5D3-47E1-A707-A66CEA0C8667}" type="datetimeFigureOut">
              <a:rPr lang="el-GR" smtClean="0"/>
              <a:pPr/>
              <a:t>29/5/2018</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29EBF729-78F5-4CFA-BEF4-2BFCA85ACD65}"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5179A7E-D5D3-47E1-A707-A66CEA0C8667}" type="datetimeFigureOut">
              <a:rPr lang="el-GR" smtClean="0"/>
              <a:pPr/>
              <a:t>29/5/2018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29EBF729-78F5-4CFA-BEF4-2BFCA85ACD6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25179A7E-D5D3-47E1-A707-A66CEA0C8667}" type="datetimeFigureOut">
              <a:rPr lang="el-GR" smtClean="0"/>
              <a:pPr/>
              <a:t>29/5/2018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29EBF729-78F5-4CFA-BEF4-2BFCA85ACD6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9EBF729-78F5-4CFA-BEF4-2BFCA85ACD65}"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25179A7E-D5D3-47E1-A707-A66CEA0C8667}" type="datetimeFigureOut">
              <a:rPr lang="el-GR" smtClean="0"/>
              <a:pPr/>
              <a:t>29/5/2018</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29EBF729-78F5-4CFA-BEF4-2BFCA85ACD65}"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25179A7E-D5D3-47E1-A707-A66CEA0C8667}" type="datetimeFigureOut">
              <a:rPr lang="el-GR" smtClean="0"/>
              <a:pPr/>
              <a:t>29/5/2018</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5179A7E-D5D3-47E1-A707-A66CEA0C8667}" type="datetimeFigureOut">
              <a:rPr lang="el-GR" smtClean="0"/>
              <a:pPr/>
              <a:t>29/5/2018</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9EBF729-78F5-4CFA-BEF4-2BFCA85ACD65}"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371600" y="3500438"/>
            <a:ext cx="6400800" cy="1571636"/>
          </a:xfrm>
        </p:spPr>
        <p:txBody>
          <a:bodyPr>
            <a:normAutofit/>
          </a:bodyPr>
          <a:lstStyle/>
          <a:p>
            <a:r>
              <a:rPr lang="el-GR" sz="1800" dirty="0" smtClean="0"/>
              <a:t>ΔΙΟΝΥΣΗΣ ΧΡΗΣΤΙΑΣ</a:t>
            </a:r>
          </a:p>
          <a:p>
            <a:endParaRPr lang="el-GR" sz="1800" dirty="0" smtClean="0"/>
          </a:p>
          <a:p>
            <a:r>
              <a:rPr lang="el-GR" sz="1800" dirty="0" smtClean="0"/>
              <a:t>ΠΑΝΕΠΙΣΤΗΜΙΟ ΠΑΤΡΩΝ</a:t>
            </a:r>
          </a:p>
        </p:txBody>
      </p:sp>
      <p:sp>
        <p:nvSpPr>
          <p:cNvPr id="2" name="1 - Τίτλος"/>
          <p:cNvSpPr>
            <a:spLocks noGrp="1"/>
          </p:cNvSpPr>
          <p:nvPr>
            <p:ph type="ctrTitle"/>
          </p:nvPr>
        </p:nvSpPr>
        <p:spPr/>
        <p:txBody>
          <a:bodyPr>
            <a:noAutofit/>
          </a:bodyPr>
          <a:lstStyle/>
          <a:p>
            <a:r>
              <a:rPr lang="el-GR" sz="3600" dirty="0" smtClean="0"/>
              <a:t>Αναλυτική Φιλοσοφία ΙΙΙ:</a:t>
            </a:r>
            <a:br>
              <a:rPr lang="el-GR" sz="3600" dirty="0" smtClean="0"/>
            </a:br>
            <a:r>
              <a:rPr lang="el-GR" sz="3600" dirty="0" smtClean="0"/>
              <a:t/>
            </a:r>
            <a:br>
              <a:rPr lang="el-GR" sz="3600" dirty="0" smtClean="0"/>
            </a:br>
            <a:r>
              <a:rPr lang="el-GR" sz="3600" dirty="0" smtClean="0"/>
              <a:t>Γνωσιολογία</a:t>
            </a:r>
            <a:endParaRPr lang="el-GR"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γνωσιολογία και η «δυτική παράδοση»</a:t>
            </a:r>
            <a:endParaRPr lang="el-GR" dirty="0"/>
          </a:p>
        </p:txBody>
      </p:sp>
      <p:sp>
        <p:nvSpPr>
          <p:cNvPr id="3" name="2 - Θέση περιεχομένου"/>
          <p:cNvSpPr>
            <a:spLocks noGrp="1"/>
          </p:cNvSpPr>
          <p:nvPr>
            <p:ph sz="quarter" idx="1"/>
          </p:nvPr>
        </p:nvSpPr>
        <p:spPr/>
        <p:txBody>
          <a:bodyPr>
            <a:noAutofit/>
          </a:bodyPr>
          <a:lstStyle/>
          <a:p>
            <a:r>
              <a:rPr lang="el-GR" sz="1700" dirty="0" smtClean="0"/>
              <a:t>Το ενδιαφέρον για τη γνώση είναι πολύ βαθιά ενσωματωμένο στην παράδοση του δυτικού πολιτισμού.</a:t>
            </a:r>
          </a:p>
          <a:p>
            <a:endParaRPr lang="el-GR" sz="1700" dirty="0" smtClean="0"/>
          </a:p>
          <a:p>
            <a:r>
              <a:rPr lang="el-GR" sz="1700" dirty="0" smtClean="0"/>
              <a:t>Αυτή η παράδοση είναι </a:t>
            </a:r>
            <a:r>
              <a:rPr lang="el-GR" sz="1700" i="1" dirty="0" smtClean="0"/>
              <a:t>ορθολογιστική</a:t>
            </a:r>
            <a:r>
              <a:rPr lang="el-GR" sz="1700" dirty="0" smtClean="0"/>
              <a:t> και </a:t>
            </a:r>
            <a:r>
              <a:rPr lang="el-GR" sz="1700" i="1" dirty="0" smtClean="0"/>
              <a:t>κριτική</a:t>
            </a:r>
            <a:r>
              <a:rPr lang="el-GR" sz="1700" dirty="0" smtClean="0"/>
              <a:t>, και οι φιλοσοφικές και επιστημονικές πτυχές της έλκουν την καταγωγή τους από την κλασική Ελληνική αρχαιότητα.</a:t>
            </a:r>
          </a:p>
          <a:p>
            <a:endParaRPr lang="el-GR" sz="1700" dirty="0" smtClean="0"/>
          </a:p>
          <a:p>
            <a:r>
              <a:rPr lang="el-GR" sz="1700" dirty="0" smtClean="0"/>
              <a:t>Η επιστήμη και η φιλοσοφία δημιουργούνται όταν οι ιδέες για την προέλευση και φύση του σύμπαντος αποσυνδέονται από το μύθο και αντιμετωπίζονται ως </a:t>
            </a:r>
            <a:r>
              <a:rPr lang="el-GR" sz="1700" i="1" dirty="0" smtClean="0"/>
              <a:t>θεωρίες</a:t>
            </a:r>
            <a:r>
              <a:rPr lang="el-GR" sz="1700" dirty="0" smtClean="0"/>
              <a:t> που πρέπει να υποστηριχθούν με επιχειρήματα / </a:t>
            </a:r>
            <a:r>
              <a:rPr lang="el-GR" sz="1700" i="1" dirty="0" smtClean="0"/>
              <a:t>βάσει λόγων </a:t>
            </a:r>
            <a:r>
              <a:rPr lang="el-GR" sz="1700" dirty="0" smtClean="0"/>
              <a:t>(και που άρα μπορούν να </a:t>
            </a:r>
            <a:r>
              <a:rPr lang="el-GR" sz="1700" i="1" dirty="0" smtClean="0"/>
              <a:t>αντικατασταθούν</a:t>
            </a:r>
            <a:r>
              <a:rPr lang="el-GR" sz="1700" dirty="0" smtClean="0"/>
              <a:t> από ανταγωνιστικές θεωρίες).</a:t>
            </a:r>
          </a:p>
          <a:p>
            <a:endParaRPr lang="el-GR" sz="1700" dirty="0" smtClean="0"/>
          </a:p>
          <a:p>
            <a:r>
              <a:rPr lang="el-GR" sz="1700" dirty="0" smtClean="0"/>
              <a:t>Η δυτική ορθολογιστική προσέγγιση μπορεί να θεωρηθεί ως ένα είδος </a:t>
            </a:r>
            <a:r>
              <a:rPr lang="el-GR" sz="1700" i="1" dirty="0" smtClean="0"/>
              <a:t>παράδοσης ‘2</a:t>
            </a:r>
            <a:r>
              <a:rPr lang="el-GR" sz="1700" i="1" baseline="30000" dirty="0" smtClean="0"/>
              <a:t>ου</a:t>
            </a:r>
            <a:r>
              <a:rPr lang="el-GR" sz="1700" i="1" dirty="0" smtClean="0"/>
              <a:t> επιπέδου’</a:t>
            </a:r>
            <a:r>
              <a:rPr lang="el-GR" sz="1700" dirty="0" smtClean="0"/>
              <a:t>: Αυτό που μας κληροδοτεί δεν είναι επιμέρους συγκεκριμένες πεποιθήσεις -που θεωρούνται ‘ιερές, προγονικές’ και ως εκ τούτου αδιαμφισβήτητες- αλλά μια πρακτική κριτικής εξέτασης των τρεχουσών ιδεών έτσι ώστε να διατηρούνται μόνο όσες υποβάλλονται επιτυχώς σε έλεγχο (</a:t>
            </a:r>
            <a:r>
              <a:rPr lang="en-US" sz="1700" dirty="0" smtClean="0"/>
              <a:t>Popper 1963).</a:t>
            </a:r>
            <a:endParaRPr lang="el-GR" sz="17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Πλαισιοκρατία</a:t>
            </a:r>
            <a:r>
              <a:rPr lang="el-GR" dirty="0" smtClean="0"/>
              <a:t> και </a:t>
            </a:r>
            <a:r>
              <a:rPr lang="el-GR" dirty="0" err="1" smtClean="0"/>
              <a:t>θεμελιοκρατία</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Η </a:t>
            </a:r>
            <a:r>
              <a:rPr lang="el-GR" sz="1800" dirty="0" err="1" smtClean="0"/>
              <a:t>πλαισιοκρατία</a:t>
            </a:r>
            <a:r>
              <a:rPr lang="el-GR" sz="1800" dirty="0" smtClean="0"/>
              <a:t> δέχεται μεν ότι η δικαιολόγηση εντός συγκεκριμένου πλαισίου μπορεί να τερματίζεται σε κάποιες πεποιθήσεις -που μπορούμε να ονομάσουμε ‘</a:t>
            </a:r>
            <a:r>
              <a:rPr lang="el-GR" sz="1800" dirty="0" err="1" smtClean="0"/>
              <a:t>πλαισιακά</a:t>
            </a:r>
            <a:r>
              <a:rPr lang="el-GR" sz="1800" dirty="0" smtClean="0"/>
              <a:t> βασικές πεποιθήσεις’ (</a:t>
            </a:r>
            <a:r>
              <a:rPr lang="en-US" sz="1800" dirty="0" smtClean="0"/>
              <a:t>contextually basic beliefs). </a:t>
            </a:r>
            <a:r>
              <a:rPr lang="el-GR" sz="1800" dirty="0" smtClean="0"/>
              <a:t>Αυτές μπορούν να δικαιολογούν άλλες πεποιθήσεις δίχως να απαιτούν οι ίδιες περαιτέρω δικαιολόγηση. Ως προς αυτό, η </a:t>
            </a:r>
            <a:r>
              <a:rPr lang="el-GR" sz="1800" dirty="0" err="1" smtClean="0"/>
              <a:t>πλαισιοκρατία</a:t>
            </a:r>
            <a:r>
              <a:rPr lang="el-GR" sz="1800" dirty="0" smtClean="0"/>
              <a:t> </a:t>
            </a:r>
            <a:r>
              <a:rPr lang="el-GR" sz="1800" i="1" dirty="0" smtClean="0"/>
              <a:t>ομοιάζει</a:t>
            </a:r>
            <a:r>
              <a:rPr lang="el-GR" sz="1800" dirty="0" smtClean="0"/>
              <a:t> στη </a:t>
            </a:r>
            <a:r>
              <a:rPr lang="el-GR" sz="1800" dirty="0" err="1" smtClean="0"/>
              <a:t>θεμελιοκρατία</a:t>
            </a:r>
            <a:endParaRPr lang="el-GR" sz="1800" dirty="0" smtClean="0"/>
          </a:p>
          <a:p>
            <a:endParaRPr lang="el-GR" sz="1800" dirty="0" smtClean="0"/>
          </a:p>
          <a:p>
            <a:r>
              <a:rPr lang="el-GR" sz="1800" dirty="0" smtClean="0"/>
              <a:t>Ωστόσο, οι εν λόγω ‘</a:t>
            </a:r>
            <a:r>
              <a:rPr lang="el-GR" sz="1800" dirty="0" err="1" smtClean="0"/>
              <a:t>πλαισιακά</a:t>
            </a:r>
            <a:r>
              <a:rPr lang="el-GR" sz="1800" dirty="0" smtClean="0"/>
              <a:t> βασικές πεποιθήσεις’ δεν διαθέτουν αυτό το καθεστώς λόγω κάποιων ‘εγγενών ιδιοτήτων’ του περιεχομένου τους. Η λειτουργία τους ως </a:t>
            </a:r>
            <a:r>
              <a:rPr lang="el-GR" sz="1800" dirty="0" err="1" smtClean="0"/>
              <a:t>πλαισιακά</a:t>
            </a:r>
            <a:r>
              <a:rPr lang="el-GR" sz="1800" dirty="0" smtClean="0"/>
              <a:t> βασικών πεποιθήσεων δεν είναι απόρροια λ.χ. του ότι το περιεχόμενό τους είναι ‘εσωτερικό του νου’, αντιληπτικό, ενδοσκοπικό, λογικό, μαθηματικό, </a:t>
            </a:r>
            <a:r>
              <a:rPr lang="el-GR" sz="1800" dirty="0" err="1" smtClean="0"/>
              <a:t>κ.ο.κ</a:t>
            </a:r>
            <a:r>
              <a:rPr lang="el-GR" sz="1800" dirty="0" smtClean="0"/>
              <a:t>. Πεποιθήσεις με πολλά διαφορετικά και εντελώς ετερόκλητα περιεχόμενα μπορούν να λειτουργήσουν ως ‘</a:t>
            </a:r>
            <a:r>
              <a:rPr lang="el-GR" sz="1800" dirty="0" err="1" smtClean="0"/>
              <a:t>πλαισιακά</a:t>
            </a:r>
            <a:r>
              <a:rPr lang="el-GR" sz="1800" dirty="0" smtClean="0"/>
              <a:t> βασικές’. Υπάρχουν δε πάντα συνθήκες υπό τις οποίες μια πεποίθηση που λειτουργούσε ως </a:t>
            </a:r>
            <a:r>
              <a:rPr lang="el-GR" sz="1800" dirty="0" err="1" smtClean="0"/>
              <a:t>πλαισιακά</a:t>
            </a:r>
            <a:r>
              <a:rPr lang="el-GR" sz="1800" dirty="0" smtClean="0"/>
              <a:t> βασική σταματά να έχει αυτό το καθεστώς και μεταπίπτει σε μη βασική πεποίθηση (π.χ. ότι ο ήλιος γυρίζει γύρω από τη γη, μετά το 1500). Ως προς αυτά τα χαρακτηριστικά της, η </a:t>
            </a:r>
            <a:r>
              <a:rPr lang="el-GR" sz="1800" dirty="0" err="1" smtClean="0"/>
              <a:t>πλαισιοκρατία</a:t>
            </a:r>
            <a:r>
              <a:rPr lang="el-GR" sz="1800" dirty="0" smtClean="0"/>
              <a:t> </a:t>
            </a:r>
            <a:r>
              <a:rPr lang="el-GR" sz="1800" i="1" dirty="0" smtClean="0"/>
              <a:t>διαφέρει</a:t>
            </a:r>
            <a:r>
              <a:rPr lang="el-GR" sz="1800" dirty="0" smtClean="0"/>
              <a:t> ριζικά από τη </a:t>
            </a:r>
            <a:r>
              <a:rPr lang="el-GR" sz="1800" dirty="0" err="1" smtClean="0"/>
              <a:t>θεμελιοκρατία</a:t>
            </a:r>
            <a:r>
              <a:rPr lang="el-GR" sz="18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Πλαισιοκρατία</a:t>
            </a:r>
            <a:r>
              <a:rPr lang="el-GR" dirty="0" smtClean="0"/>
              <a:t> και </a:t>
            </a:r>
            <a:r>
              <a:rPr lang="el-GR" dirty="0" err="1" smtClean="0"/>
              <a:t>συνεκτικισμός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Η </a:t>
            </a:r>
            <a:r>
              <a:rPr lang="el-GR" dirty="0" err="1" smtClean="0"/>
              <a:t>πλαισιοκρατία</a:t>
            </a:r>
            <a:r>
              <a:rPr lang="el-GR" dirty="0" smtClean="0"/>
              <a:t> παρουσιάζει ορισμένες σημαντικές ομοιότητες με τον </a:t>
            </a:r>
            <a:r>
              <a:rPr lang="el-GR" dirty="0" err="1" smtClean="0"/>
              <a:t>συνεκτικισμο</a:t>
            </a:r>
            <a:r>
              <a:rPr lang="el-GR" dirty="0" smtClean="0"/>
              <a:t>:</a:t>
            </a:r>
          </a:p>
          <a:p>
            <a:pPr>
              <a:buNone/>
            </a:pPr>
            <a:endParaRPr lang="el-GR" dirty="0" smtClean="0"/>
          </a:p>
          <a:p>
            <a:r>
              <a:rPr lang="el-GR" dirty="0" smtClean="0"/>
              <a:t>1) Απορρίπτει το σημασιολογικό ατομισμό και δέχεται ένα είδος (τοπικού) ολισμού.</a:t>
            </a:r>
          </a:p>
          <a:p>
            <a:pPr>
              <a:buNone/>
            </a:pPr>
            <a:endParaRPr lang="el-GR" dirty="0" smtClean="0"/>
          </a:p>
          <a:p>
            <a:r>
              <a:rPr lang="el-GR" dirty="0" smtClean="0"/>
              <a:t>2) Απορρίπτει τη σκέψη ότι οι επιμέρους πεποιθήσεις διαθέτουν ένα εγγενώς προνομιακό </a:t>
            </a:r>
            <a:r>
              <a:rPr lang="el-GR" dirty="0" err="1" smtClean="0"/>
              <a:t>επιστημικό</a:t>
            </a:r>
            <a:r>
              <a:rPr lang="el-GR" dirty="0" smtClean="0"/>
              <a:t> καθεστώς.</a:t>
            </a:r>
          </a:p>
          <a:p>
            <a:pPr>
              <a:buNone/>
            </a:pPr>
            <a:endParaRPr lang="el-GR" dirty="0" smtClean="0"/>
          </a:p>
          <a:p>
            <a:r>
              <a:rPr lang="el-GR" dirty="0" smtClean="0"/>
              <a:t>3) Απορρίπτει την απολυτότητα των διακρίσεων των πεποιθήσεων σε </a:t>
            </a:r>
            <a:r>
              <a:rPr lang="en-US" dirty="0" smtClean="0"/>
              <a:t>a priori/a posteriori, </a:t>
            </a:r>
            <a:r>
              <a:rPr lang="el-GR" dirty="0" smtClean="0"/>
              <a:t>αναγκαίες/</a:t>
            </a:r>
            <a:r>
              <a:rPr lang="el-GR" dirty="0" err="1" smtClean="0"/>
              <a:t>ενδεχομενικές</a:t>
            </a:r>
            <a:r>
              <a:rPr lang="el-GR" dirty="0" smtClean="0"/>
              <a:t>, αναλυτικές/συνθετικές.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62500" lnSpcReduction="20000"/>
          </a:bodyPr>
          <a:lstStyle/>
          <a:p>
            <a:r>
              <a:rPr lang="el-GR" sz="2900" dirty="0" smtClean="0"/>
              <a:t>Υπάρχουν ωστόσο και σημαντικές </a:t>
            </a:r>
            <a:r>
              <a:rPr lang="el-GR" sz="2900" i="1" dirty="0" smtClean="0"/>
              <a:t>διαφορές</a:t>
            </a:r>
            <a:r>
              <a:rPr lang="el-GR" sz="2900" dirty="0" smtClean="0"/>
              <a:t> μεταξύ </a:t>
            </a:r>
            <a:r>
              <a:rPr lang="el-GR" sz="2900" dirty="0" err="1" smtClean="0"/>
              <a:t>πλαισιοκρατίας</a:t>
            </a:r>
            <a:r>
              <a:rPr lang="el-GR" sz="2900" dirty="0" smtClean="0"/>
              <a:t> και </a:t>
            </a:r>
            <a:r>
              <a:rPr lang="el-GR" sz="2900" dirty="0" err="1" smtClean="0"/>
              <a:t>συνεκτικισμού</a:t>
            </a:r>
            <a:r>
              <a:rPr lang="el-GR" sz="2900" dirty="0" smtClean="0"/>
              <a:t>:</a:t>
            </a:r>
            <a:endParaRPr lang="en-US" sz="2900" dirty="0" smtClean="0"/>
          </a:p>
          <a:p>
            <a:endParaRPr lang="en-US" sz="2900" dirty="0" smtClean="0"/>
          </a:p>
          <a:p>
            <a:r>
              <a:rPr lang="el-GR" sz="2900" dirty="0" smtClean="0"/>
              <a:t>1) Η </a:t>
            </a:r>
            <a:r>
              <a:rPr lang="el-GR" sz="2900" dirty="0" err="1" smtClean="0"/>
              <a:t>πλαισιοκρατία</a:t>
            </a:r>
            <a:r>
              <a:rPr lang="el-GR" sz="2900" dirty="0" smtClean="0"/>
              <a:t>, αν και </a:t>
            </a:r>
            <a:r>
              <a:rPr lang="el-GR" sz="2900" dirty="0" err="1" smtClean="0"/>
              <a:t>αντι</a:t>
            </a:r>
            <a:r>
              <a:rPr lang="el-GR" sz="2900" dirty="0" smtClean="0"/>
              <a:t>-ατομιστική, δεν είναι </a:t>
            </a:r>
            <a:r>
              <a:rPr lang="el-GR" sz="2900" i="1" dirty="0" smtClean="0"/>
              <a:t>ριζικά</a:t>
            </a:r>
            <a:r>
              <a:rPr lang="el-GR" sz="2900" dirty="0" smtClean="0"/>
              <a:t> ολιστική. Παρότι η </a:t>
            </a:r>
            <a:r>
              <a:rPr lang="el-GR" sz="2900" dirty="0" err="1" smtClean="0"/>
              <a:t>πλαισιοκρατία</a:t>
            </a:r>
            <a:r>
              <a:rPr lang="el-GR" sz="2900" dirty="0" smtClean="0"/>
              <a:t> επιμένει ότι η δικαιολόγηση προϋποθέτει μια </a:t>
            </a:r>
            <a:r>
              <a:rPr lang="el-GR" sz="2900" i="1" dirty="0" smtClean="0"/>
              <a:t>κρίσιμη </a:t>
            </a:r>
            <a:r>
              <a:rPr lang="el-GR" sz="2900" i="1" dirty="0" err="1" smtClean="0"/>
              <a:t>επιστημική</a:t>
            </a:r>
            <a:r>
              <a:rPr lang="el-GR" sz="2900" i="1" dirty="0" smtClean="0"/>
              <a:t> μάζα </a:t>
            </a:r>
            <a:r>
              <a:rPr lang="el-GR" sz="2900" dirty="0" smtClean="0"/>
              <a:t>πεποιθήσεων συναφών προς το εκάστοτε πλαίσιο, βρίσκει εντελώς χιμαιρική την </a:t>
            </a:r>
            <a:r>
              <a:rPr lang="el-GR" sz="2900" dirty="0" err="1" smtClean="0"/>
              <a:t>ψευδο</a:t>
            </a:r>
            <a:r>
              <a:rPr lang="el-GR" sz="2900" dirty="0" smtClean="0"/>
              <a:t>-ολότητα του </a:t>
            </a:r>
            <a:r>
              <a:rPr lang="el-GR" sz="2900" dirty="0" err="1" smtClean="0"/>
              <a:t>συνεκτικιστή</a:t>
            </a:r>
            <a:r>
              <a:rPr lang="el-GR" sz="2900" dirty="0" smtClean="0"/>
              <a:t>, δηλαδή όρους όπως το ‘όλο σύστημα’ των πεποιθήσεών μας ή η ‘συνολική άποψη’. Ένα τέτοιο ‘σύστημα’ δεν μπορεί να υπάρξει διότι δεν έχει νόημα η ιδέα της πλήρους ‘επιθεώρησής’ του. Ο ριζικός ολισμός δίνει μια παραπλανητική άποψη της δικαιολόγησης και της έρευνας. </a:t>
            </a:r>
            <a:endParaRPr lang="en-US" sz="2900" dirty="0" smtClean="0"/>
          </a:p>
          <a:p>
            <a:endParaRPr lang="en-US" sz="2900" dirty="0" smtClean="0"/>
          </a:p>
          <a:p>
            <a:r>
              <a:rPr lang="el-GR" sz="2900" dirty="0" smtClean="0"/>
              <a:t>Για τον </a:t>
            </a:r>
            <a:r>
              <a:rPr lang="el-GR" sz="2900" dirty="0" err="1" smtClean="0"/>
              <a:t>πλαισιοκράτη</a:t>
            </a:r>
            <a:r>
              <a:rPr lang="el-GR" sz="2900" dirty="0" smtClean="0"/>
              <a:t>, </a:t>
            </a:r>
            <a:r>
              <a:rPr lang="el-GR" sz="2900" i="1" dirty="0" smtClean="0"/>
              <a:t>όλες</a:t>
            </a:r>
            <a:r>
              <a:rPr lang="el-GR" sz="2900" dirty="0" smtClean="0"/>
              <a:t> οι νόμιμες ερωτήσεις σχετικά με τη δικαιολόγηση ανακύπτουν έναντι ενός </a:t>
            </a:r>
            <a:r>
              <a:rPr lang="el-GR" sz="2900" i="1" dirty="0" smtClean="0"/>
              <a:t>υποβάθρου προϋποθέσεων. </a:t>
            </a:r>
            <a:r>
              <a:rPr lang="el-GR" sz="2900" dirty="0" smtClean="0"/>
              <a:t>Εξαρτώνται δηλαδή ως προς την πλήρη </a:t>
            </a:r>
            <a:r>
              <a:rPr lang="el-GR" sz="2900" dirty="0" err="1" smtClean="0"/>
              <a:t>κατανοησιμότητά</a:t>
            </a:r>
            <a:r>
              <a:rPr lang="el-GR" sz="2900" dirty="0" smtClean="0"/>
              <a:t> τους, από προϋποθέσεις οι οποίες </a:t>
            </a:r>
            <a:r>
              <a:rPr lang="el-GR" sz="2900" i="1" dirty="0" smtClean="0"/>
              <a:t>δεν</a:t>
            </a:r>
            <a:r>
              <a:rPr lang="el-GR" sz="2900" dirty="0" smtClean="0"/>
              <a:t> είναι υπό αμφισβήτηση (οι εν λόγω προϋποθέσεις δεν είναι στο απυρόβλητο σε </a:t>
            </a:r>
            <a:r>
              <a:rPr lang="el-GR" sz="2900" i="1" dirty="0" smtClean="0"/>
              <a:t>κάθε</a:t>
            </a:r>
            <a:r>
              <a:rPr lang="el-GR" sz="2900" dirty="0" smtClean="0"/>
              <a:t> δυνατό πλαίσιο, αλλά μπορούν να αμφισβητηθούν μόνο εντός ενός πλαισίου </a:t>
            </a:r>
            <a:r>
              <a:rPr lang="el-GR" sz="2900" i="1" dirty="0" smtClean="0"/>
              <a:t>άλλων </a:t>
            </a:r>
            <a:r>
              <a:rPr lang="el-GR" sz="2900" dirty="0" smtClean="0"/>
              <a:t>τέτοιων -τιθέμενων στο απυρόβλητο- ‘πεποιθήσεων’  υποβάθρου).</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Από τη σκοπιά του </a:t>
            </a:r>
            <a:r>
              <a:rPr lang="el-GR" dirty="0" err="1" smtClean="0"/>
              <a:t>πλαισιοκράτη</a:t>
            </a:r>
            <a:r>
              <a:rPr lang="el-GR" dirty="0" smtClean="0"/>
              <a:t>, η </a:t>
            </a:r>
            <a:r>
              <a:rPr lang="el-GR" dirty="0" err="1" smtClean="0"/>
              <a:t>θεμελιοκρατία</a:t>
            </a:r>
            <a:r>
              <a:rPr lang="el-GR" dirty="0" smtClean="0"/>
              <a:t> και ο </a:t>
            </a:r>
            <a:r>
              <a:rPr lang="el-GR" dirty="0" err="1" smtClean="0"/>
              <a:t>συνεκτικισμός</a:t>
            </a:r>
            <a:r>
              <a:rPr lang="el-GR" dirty="0" smtClean="0"/>
              <a:t>, ως λύσεις στα παραδοσιακά γνωσιολογικά προβλήματα, αποτελούν εξίσου </a:t>
            </a:r>
            <a:r>
              <a:rPr lang="el-GR" i="1" dirty="0" smtClean="0"/>
              <a:t>υπερβολικές</a:t>
            </a:r>
            <a:r>
              <a:rPr lang="el-GR" dirty="0" smtClean="0"/>
              <a:t> αντιδράσεις.</a:t>
            </a:r>
          </a:p>
          <a:p>
            <a:endParaRPr lang="el-GR" dirty="0" smtClean="0"/>
          </a:p>
          <a:p>
            <a:r>
              <a:rPr lang="el-GR" dirty="0" smtClean="0"/>
              <a:t>Διαπιστώνοντας την ανάγκη για σταθερά σημεία που θα εμποδίσουν την </a:t>
            </a:r>
            <a:r>
              <a:rPr lang="el-GR" dirty="0" err="1" smtClean="0"/>
              <a:t>επ’αόριστον</a:t>
            </a:r>
            <a:r>
              <a:rPr lang="el-GR" dirty="0" smtClean="0"/>
              <a:t> επανάληψη των αιτημάτων για προσφορά τεκμηρίων, ο </a:t>
            </a:r>
            <a:r>
              <a:rPr lang="el-GR" dirty="0" err="1" smtClean="0"/>
              <a:t>θεμελιοκράτης</a:t>
            </a:r>
            <a:r>
              <a:rPr lang="el-GR" dirty="0" smtClean="0"/>
              <a:t> υποθέτει αξιωματικά ένα στρώμα εγγενώς αξιόπιστων (</a:t>
            </a:r>
            <a:r>
              <a:rPr lang="el-GR" dirty="0" err="1" smtClean="0"/>
              <a:t>αυτο</a:t>
            </a:r>
            <a:r>
              <a:rPr lang="el-GR" dirty="0" smtClean="0"/>
              <a:t>-δικαιολογούμενων) πεποιθήσεων. </a:t>
            </a:r>
          </a:p>
          <a:p>
            <a:endParaRPr lang="el-GR" dirty="0" smtClean="0"/>
          </a:p>
          <a:p>
            <a:r>
              <a:rPr lang="el-GR" dirty="0" smtClean="0"/>
              <a:t>Ο </a:t>
            </a:r>
            <a:r>
              <a:rPr lang="el-GR" dirty="0" err="1" smtClean="0"/>
              <a:t>συνεκτικιστής</a:t>
            </a:r>
            <a:r>
              <a:rPr lang="el-GR" dirty="0" smtClean="0"/>
              <a:t>, από τη μεριά του, αντιλαμβάνεται τα προβλήματα που δημιουργεί η αξίωση του </a:t>
            </a:r>
            <a:r>
              <a:rPr lang="el-GR" dirty="0" err="1" smtClean="0"/>
              <a:t>θεμελιοκράτη</a:t>
            </a:r>
            <a:r>
              <a:rPr lang="el-GR" dirty="0" smtClean="0"/>
              <a:t> για εγγενή πειστικότητα, και παρατηρεί ότι οι επιμέρους πεποιθήσεις οφείλουν τη δικαιολόγηση και τη σημασία τους στις σχέσεις τους με άλλες πεποιθήσεις. Αλλά οδηγείται από αυτόν τον εύλογο </a:t>
            </a:r>
            <a:r>
              <a:rPr lang="el-GR" dirty="0" err="1" smtClean="0"/>
              <a:t>αντι</a:t>
            </a:r>
            <a:r>
              <a:rPr lang="el-GR" dirty="0" smtClean="0"/>
              <a:t>-ατομισμό στον ριζικό ολισμό, που παρουσιάζει τις δικές του σοβαρές δυσκολίες.</a:t>
            </a:r>
          </a:p>
          <a:p>
            <a:endParaRPr lang="el-GR" dirty="0" smtClean="0"/>
          </a:p>
          <a:p>
            <a:r>
              <a:rPr lang="el-GR" dirty="0" smtClean="0"/>
              <a:t>Η </a:t>
            </a:r>
            <a:r>
              <a:rPr lang="el-GR" dirty="0" err="1" smtClean="0"/>
              <a:t>πλαισιοκρατία</a:t>
            </a:r>
            <a:r>
              <a:rPr lang="el-GR" dirty="0" smtClean="0"/>
              <a:t>, δεδομένου ότι επιτρέπει </a:t>
            </a:r>
            <a:r>
              <a:rPr lang="el-GR" i="1" dirty="0" smtClean="0"/>
              <a:t>και</a:t>
            </a:r>
            <a:r>
              <a:rPr lang="el-GR" dirty="0" smtClean="0"/>
              <a:t> σταθερά σημεία (‘</a:t>
            </a:r>
            <a:r>
              <a:rPr lang="el-GR" dirty="0" err="1" smtClean="0"/>
              <a:t>πλαισιακά</a:t>
            </a:r>
            <a:r>
              <a:rPr lang="el-GR" dirty="0" smtClean="0"/>
              <a:t> βασικές’ πεποιθήσεις) </a:t>
            </a:r>
            <a:r>
              <a:rPr lang="el-GR" i="1" dirty="0" smtClean="0"/>
              <a:t>και</a:t>
            </a:r>
            <a:r>
              <a:rPr lang="el-GR" dirty="0" smtClean="0"/>
              <a:t> </a:t>
            </a:r>
            <a:r>
              <a:rPr lang="el-GR" dirty="0" err="1" smtClean="0"/>
              <a:t>επιστημική</a:t>
            </a:r>
            <a:r>
              <a:rPr lang="el-GR" dirty="0" smtClean="0"/>
              <a:t> αλληλεξάρτηση μεταξύ πεποιθήσεων, διεκδικεί με σοβαρές αξιώσεις να ενσωματώσει τα καλύτερα γνωρίσματα των δύο αυτών παραδοσιακών αντίπαλων θεωριών.</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Παράδειγμα </a:t>
            </a:r>
            <a:r>
              <a:rPr lang="el-GR" dirty="0" err="1" smtClean="0"/>
              <a:t>πλαισιοκρατικής</a:t>
            </a:r>
            <a:r>
              <a:rPr lang="el-GR" dirty="0" smtClean="0"/>
              <a:t> δικαιολόγησης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900" dirty="0" smtClean="0"/>
              <a:t>Παράδειγμα </a:t>
            </a:r>
            <a:r>
              <a:rPr lang="el-GR" sz="2900" dirty="0" err="1" smtClean="0"/>
              <a:t>πλαισιοκρατικής</a:t>
            </a:r>
            <a:r>
              <a:rPr lang="el-GR" sz="2900" dirty="0" smtClean="0"/>
              <a:t> δικαιολόγησης:</a:t>
            </a:r>
          </a:p>
          <a:p>
            <a:r>
              <a:rPr lang="el-GR" sz="2900" dirty="0" smtClean="0"/>
              <a:t> Στο υπάρχον εννοιολογικό μας πλαίσιο, η εμπειρική (</a:t>
            </a:r>
            <a:r>
              <a:rPr lang="el-GR" sz="2900" dirty="0" err="1" smtClean="0"/>
              <a:t>παρατηρησιακή</a:t>
            </a:r>
            <a:r>
              <a:rPr lang="el-GR" sz="2900" dirty="0" smtClean="0"/>
              <a:t>) πεποίθηση ‘Εκεί υπάρχει ένα κόκκινο μήλο’ θεωρείται </a:t>
            </a:r>
            <a:r>
              <a:rPr lang="el-GR" sz="2900" i="1" dirty="0" smtClean="0"/>
              <a:t>άμεσα</a:t>
            </a:r>
            <a:r>
              <a:rPr lang="el-GR" sz="2900" dirty="0" smtClean="0"/>
              <a:t>, μη </a:t>
            </a:r>
            <a:r>
              <a:rPr lang="el-GR" sz="2900" dirty="0" err="1" smtClean="0"/>
              <a:t>συναγωγικά</a:t>
            </a:r>
            <a:r>
              <a:rPr lang="el-GR" sz="2900" dirty="0" smtClean="0"/>
              <a:t>, δικαιολογημένη αν αυτή εκφέρεται από ένα υποκείμενο που </a:t>
            </a:r>
          </a:p>
          <a:p>
            <a:r>
              <a:rPr lang="el-GR" sz="2900" dirty="0" smtClean="0"/>
              <a:t>(α) γνωρίζει τη γλώσσα</a:t>
            </a:r>
          </a:p>
          <a:p>
            <a:r>
              <a:rPr lang="el-GR" sz="2900" dirty="0" smtClean="0"/>
              <a:t> (β) παρουσιάζει μια κανονική λειτουργία των αισθητηριακών του οργάνων (ειδικά της όρασης) και δεν υπάρχουν ενδείξεις ότι αυτή η λειτουργία έχει επηρεαστεί από εξωτερικούς παράγοντες (π.χ., παραισθησιογόνα, </a:t>
            </a:r>
            <a:r>
              <a:rPr lang="el-GR" sz="2900" dirty="0" err="1" smtClean="0"/>
              <a:t>μετα</a:t>
            </a:r>
            <a:r>
              <a:rPr lang="el-GR" sz="2900" dirty="0" smtClean="0"/>
              <a:t>-υπνωτική υποβολή, αλκοόλ), </a:t>
            </a:r>
          </a:p>
          <a:p>
            <a:r>
              <a:rPr lang="el-GR" sz="2900" dirty="0" smtClean="0"/>
              <a:t>(γ) βρίσκεται σε κοντινή απόσταση από το αντικείμενο που παρατηρεί,</a:t>
            </a:r>
          </a:p>
          <a:p>
            <a:r>
              <a:rPr lang="el-GR" sz="2900" dirty="0" smtClean="0"/>
              <a:t>δ) δεν εμποδίζεται για την αξιοπιστία της παρατήρησής του από μη κανονικές ψυχολογικές, περιβαλλοντικές συνθήκες ή συνθήκες φωτισμού </a:t>
            </a:r>
            <a:r>
              <a:rPr lang="el-GR" sz="2900" dirty="0" err="1" smtClean="0"/>
              <a:t>κ.ο.κ</a:t>
            </a:r>
            <a:r>
              <a:rPr lang="el-GR" sz="2900" dirty="0" smtClean="0"/>
              <a:t>. </a:t>
            </a:r>
          </a:p>
          <a:p>
            <a:endParaRPr lang="el-GR" sz="2900" dirty="0" smtClean="0"/>
          </a:p>
          <a:p>
            <a:r>
              <a:rPr lang="el-GR" sz="2900" dirty="0" smtClean="0"/>
              <a:t>Αν η εν λόγω </a:t>
            </a:r>
            <a:r>
              <a:rPr lang="el-GR" sz="2900" dirty="0" err="1" smtClean="0"/>
              <a:t>παρατηρησιακή</a:t>
            </a:r>
            <a:r>
              <a:rPr lang="el-GR" sz="2900" dirty="0" smtClean="0"/>
              <a:t> πεποίθηση εκφέρεται εντός του παραπάνω </a:t>
            </a:r>
            <a:r>
              <a:rPr lang="el-GR" sz="2900" dirty="0" err="1" smtClean="0"/>
              <a:t>επιστημικού</a:t>
            </a:r>
            <a:r>
              <a:rPr lang="el-GR" sz="2900" dirty="0" smtClean="0"/>
              <a:t> </a:t>
            </a:r>
            <a:r>
              <a:rPr lang="el-GR" sz="2900" i="1" dirty="0" smtClean="0"/>
              <a:t>πλαισίου</a:t>
            </a:r>
            <a:r>
              <a:rPr lang="el-GR" sz="2900" dirty="0" smtClean="0"/>
              <a:t> στο οποίο θεωρείται αυτομάτως αξιόπιστη, τότε δεν απαιτείται η προσκόμιση κάποιου περαιτέρω λόγου για την υποστήριξή της.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Οι παραπάνω προϋποθέσεις </a:t>
            </a:r>
            <a:r>
              <a:rPr lang="el-GR" dirty="0" err="1" smtClean="0"/>
              <a:t>α,β,γ,δ</a:t>
            </a:r>
            <a:r>
              <a:rPr lang="el-GR" dirty="0" smtClean="0"/>
              <a:t> δεν δικαιολογούν την εν λόγω εμπειρική πεποίθηση λειτουργώντας ως (ανεξάρτητα δικαιολογημένες) </a:t>
            </a:r>
            <a:r>
              <a:rPr lang="el-GR" i="1" dirty="0" smtClean="0"/>
              <a:t>προκείμενες</a:t>
            </a:r>
            <a:r>
              <a:rPr lang="el-GR" dirty="0" smtClean="0"/>
              <a:t> από τις οποίες αυτές </a:t>
            </a:r>
            <a:r>
              <a:rPr lang="el-GR" i="1" dirty="0" smtClean="0"/>
              <a:t>συνάγονται</a:t>
            </a:r>
            <a:r>
              <a:rPr lang="el-GR" dirty="0" smtClean="0"/>
              <a:t>, αλλά ως </a:t>
            </a:r>
            <a:r>
              <a:rPr lang="el-GR" i="1" dirty="0" smtClean="0"/>
              <a:t>αναγκαίες συνθήκες υποβάθρου </a:t>
            </a:r>
            <a:r>
              <a:rPr lang="el-GR" dirty="0" smtClean="0"/>
              <a:t>για να έχει η εν λόγω πεποίθηση </a:t>
            </a:r>
            <a:r>
              <a:rPr lang="el-GR" i="1" dirty="0" smtClean="0"/>
              <a:t>περιεχόμενο</a:t>
            </a:r>
            <a:r>
              <a:rPr lang="el-GR" dirty="0" smtClean="0"/>
              <a:t> και για να είναι καν </a:t>
            </a:r>
            <a:r>
              <a:rPr lang="el-GR" i="1" dirty="0" smtClean="0"/>
              <a:t>δυνατή</a:t>
            </a:r>
            <a:r>
              <a:rPr lang="el-GR" dirty="0" smtClean="0"/>
              <a:t> η έρευνα για τη </a:t>
            </a:r>
            <a:r>
              <a:rPr lang="el-GR" dirty="0" err="1" smtClean="0"/>
              <a:t>δικαιολόγησή</a:t>
            </a:r>
            <a:r>
              <a:rPr lang="el-GR" dirty="0" smtClean="0"/>
              <a:t> της. </a:t>
            </a:r>
          </a:p>
          <a:p>
            <a:endParaRPr lang="el-GR" dirty="0" smtClean="0"/>
          </a:p>
          <a:p>
            <a:r>
              <a:rPr lang="el-GR" dirty="0" smtClean="0"/>
              <a:t>Η δικαιολόγηση των επιμέρους εμπειρικών μας πεποιθήσεων </a:t>
            </a:r>
            <a:r>
              <a:rPr lang="el-GR" i="1" dirty="0" smtClean="0"/>
              <a:t>εξαρτάται</a:t>
            </a:r>
            <a:r>
              <a:rPr lang="el-GR" dirty="0" smtClean="0"/>
              <a:t> μεν </a:t>
            </a:r>
            <a:r>
              <a:rPr lang="el-GR" i="1" dirty="0" smtClean="0"/>
              <a:t>λογικά</a:t>
            </a:r>
            <a:r>
              <a:rPr lang="el-GR" dirty="0" smtClean="0"/>
              <a:t> από τις εν λόγω αναγκαίες συνθήκες υποβάθρου, αλλά όχι με </a:t>
            </a:r>
            <a:r>
              <a:rPr lang="el-GR" i="1" dirty="0" err="1" smtClean="0"/>
              <a:t>συναγωγικό</a:t>
            </a:r>
            <a:r>
              <a:rPr lang="el-GR" dirty="0" smtClean="0"/>
              <a:t> τρόπο.</a:t>
            </a:r>
          </a:p>
          <a:p>
            <a:endParaRPr lang="el-GR" dirty="0" smtClean="0"/>
          </a:p>
          <a:p>
            <a:r>
              <a:rPr lang="el-GR" dirty="0" smtClean="0"/>
              <a:t>Σε αυτές τις ‘συνθήκες υποβάθρου’ εκφράζεται το ποιοι λόγοι είναι καλοί ή κακοί για την υποστήριξη μιας εμπειρικής πεποίθησης και υπό ποιες συνθήκες. Εκφράζεται δηλαδή η αντίληψη των χρηστών ενός εννοιολογικού συστήματος σχετικά με ποιες από αυτές τις συνθήκες είναι </a:t>
            </a:r>
            <a:r>
              <a:rPr lang="el-GR" i="1" dirty="0" smtClean="0"/>
              <a:t>κανονικές</a:t>
            </a:r>
            <a:r>
              <a:rPr lang="el-GR" dirty="0" smtClean="0"/>
              <a:t> και ποιες </a:t>
            </a:r>
            <a:r>
              <a:rPr lang="el-GR" i="1" dirty="0" smtClean="0"/>
              <a:t>μη κανονικές</a:t>
            </a:r>
            <a:r>
              <a:rPr lang="el-GR" dirty="0" smtClean="0"/>
              <a:t> για την αξιόπιστη εκφορά μιας εμπειρικής πεποίθησης από ένα υποκείμενο.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Συνέπειες του </a:t>
            </a:r>
            <a:r>
              <a:rPr lang="el-GR" dirty="0" err="1" smtClean="0"/>
              <a:t>πλαισιακού</a:t>
            </a:r>
            <a:r>
              <a:rPr lang="el-GR" dirty="0" smtClean="0"/>
              <a:t> καθορισμού της δικαιολόγησης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Ο </a:t>
            </a:r>
            <a:r>
              <a:rPr lang="el-GR" dirty="0" err="1" smtClean="0"/>
              <a:t>πλαισιακός</a:t>
            </a:r>
            <a:r>
              <a:rPr lang="el-GR" dirty="0" smtClean="0"/>
              <a:t> καθορισμός της δικαιολόγησης μιας πεποίθησης, το γεγονός δηλαδή ότι δεν γίνεται βάσει απλώς του περιεχομένου της (π.χ. βάσει του αν είναι </a:t>
            </a:r>
            <a:r>
              <a:rPr lang="el-GR" dirty="0" err="1" smtClean="0"/>
              <a:t>παρατηρησιακή</a:t>
            </a:r>
            <a:r>
              <a:rPr lang="el-GR" dirty="0" smtClean="0"/>
              <a:t> ή μη </a:t>
            </a:r>
            <a:r>
              <a:rPr lang="el-GR" dirty="0" err="1" smtClean="0"/>
              <a:t>παρατηρησιακή</a:t>
            </a:r>
            <a:r>
              <a:rPr lang="el-GR" dirty="0" smtClean="0"/>
              <a:t>), έχει ως συνέπειά του ότι είναι δυνατόν η </a:t>
            </a:r>
            <a:r>
              <a:rPr lang="el-GR" i="1" dirty="0" smtClean="0"/>
              <a:t>ίδια</a:t>
            </a:r>
            <a:r>
              <a:rPr lang="el-GR" dirty="0" smtClean="0"/>
              <a:t> πεποίθηση να θεωρείται εντός ενός πλαισίου ‘</a:t>
            </a:r>
            <a:r>
              <a:rPr lang="el-GR" dirty="0" err="1" smtClean="0"/>
              <a:t>παρατηρησιακά</a:t>
            </a:r>
            <a:r>
              <a:rPr lang="el-GR" dirty="0" smtClean="0"/>
              <a:t>/άμεσα’ δικαιολογημένη, αλλά εντός ενός άλλου μόνο ‘θεωρητικά/</a:t>
            </a:r>
            <a:r>
              <a:rPr lang="el-GR" dirty="0" err="1" smtClean="0"/>
              <a:t>έμμεσ</a:t>
            </a:r>
            <a:r>
              <a:rPr lang="el-GR" dirty="0" smtClean="0"/>
              <a:t>α’ δικαιολογημένη. </a:t>
            </a:r>
          </a:p>
          <a:p>
            <a:endParaRPr lang="el-GR" dirty="0" smtClean="0"/>
          </a:p>
          <a:p>
            <a:r>
              <a:rPr lang="el-GR" dirty="0" smtClean="0"/>
              <a:t>Για παράδειγμα, είναι δυνατόν η πεποίθηση ‘Αυτό το τραπέζι είναι κόκκινο’ όταν αυτή εκφέρεται από ένα υποκείμενο που βρίσκεται σε κοντινή απόσταση από το εν λόγω αντικείμενο, να </a:t>
            </a:r>
            <a:r>
              <a:rPr lang="el-GR" i="1" dirty="0" smtClean="0"/>
              <a:t>μην</a:t>
            </a:r>
            <a:r>
              <a:rPr lang="el-GR" dirty="0" smtClean="0"/>
              <a:t> θεωρείται παρόλα αυτά ‘άμεσα’ δικαιολογημένη -δηλαδή, να μην θεωρείται επιτρεπτή </a:t>
            </a:r>
            <a:r>
              <a:rPr lang="el-GR" dirty="0" err="1" smtClean="0"/>
              <a:t>γνωσιακά</a:t>
            </a:r>
            <a:r>
              <a:rPr lang="el-GR" dirty="0" smtClean="0"/>
              <a:t> η υιοθέτησή της από το υποκείμενο χωρίς την προσφορά από τη μεριά του επιπλέον ρητά διατυπωμένων λόγων γι’ αυτή, διότι, π.χ., το συγκεκριμένο πλαίσιο στο οποίο εκφέρεται έχει τέτοιες (μη κανονικές) όψεις που επιτάσσουν την προσφορά λόγων προς υποστήριξή της. </a:t>
            </a:r>
          </a:p>
          <a:p>
            <a:pPr>
              <a:buNone/>
            </a:pP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Ένα τέτοιο (ομολογουμένως μη κανονικό, αλλά παρ’ όλα αυτά δυνατό) πλαίσιο θα μπορούσε να συνιστά μια κατάσταση κατά την οποία η </a:t>
            </a:r>
            <a:r>
              <a:rPr lang="el-GR" dirty="0" err="1" smtClean="0"/>
              <a:t>παρατηρησιακή</a:t>
            </a:r>
            <a:r>
              <a:rPr lang="el-GR" dirty="0" smtClean="0"/>
              <a:t> πεποίθηση ‘Αυτό το τραπέζι είναι κόκκινο’ εκφέρεται από έναν άνθρωπο που έπασχε μέχρι πολύ πρόσφατα από αχρωματοψία, αλλά ο οποίος έχει πλέον σχεδόν (ή ολοκληρωτικά) θεραπευτεί από την εν λόγω πάθηση μέσω μιας χειρουργικής επέμβασης. </a:t>
            </a:r>
          </a:p>
          <a:p>
            <a:endParaRPr lang="el-GR" dirty="0" smtClean="0"/>
          </a:p>
          <a:p>
            <a:r>
              <a:rPr lang="el-GR" dirty="0" smtClean="0"/>
              <a:t>Σε κάποιες από αυτού του είδους τις περιπτώσεις, θα θεωρείτο νόμιμο, ή ακόμα και απαραίτητο, να προσκομίσει το εν λόγω υποκείμενο περαιτέρω λόγους (από τον λόγο ότι βλέπει το τραπέζι κόκκινο) προς υποστήριξη της πεποίθησής του ώστε να θεωρηθεί αυτή δικαιολογημένη και όχι αυθαίρετη (συμπτωματικά αληθής). Θα απαιτούνταν, ενδεχομένως, να προσκομίσει ως λόγο βεβαίωση γιατρού, βασισμένη σε ειδικά τεστ και δοκιμασίες που έχουν καθιερωθεί για τέτοιες περιπτώσεις, ότι ο εν λόγω άνθρωπος δεν πάσχει από αχρωματοψία και μπορεί πλέον να διακρίνει με αξιοπιστία το κόκκινο από άλλα χρώματα. </a:t>
            </a:r>
          </a:p>
          <a:p>
            <a:endParaRPr lang="el-GR" dirty="0" smtClean="0"/>
          </a:p>
          <a:p>
            <a:r>
              <a:rPr lang="el-GR" dirty="0" smtClean="0"/>
              <a:t>Βλέπουμε λοιπόν ότι υπάρχουν κάποια πολύ συγκεκριμένα και ιδιαίτερα </a:t>
            </a:r>
            <a:r>
              <a:rPr lang="el-GR" dirty="0" err="1" smtClean="0"/>
              <a:t>επιστημικά</a:t>
            </a:r>
            <a:r>
              <a:rPr lang="el-GR" dirty="0" smtClean="0"/>
              <a:t> πλαίσια εντός των οποίων ακόμα και πεποιθήσεις με </a:t>
            </a:r>
            <a:r>
              <a:rPr lang="el-GR" dirty="0" err="1" smtClean="0"/>
              <a:t>παρατηρησιακό</a:t>
            </a:r>
            <a:r>
              <a:rPr lang="el-GR" dirty="0" smtClean="0"/>
              <a:t> εμπειρικό περιεχόμενο δεν μπορούν να θεωρηθούν δικαιολογημένες παρά μόνο με </a:t>
            </a:r>
            <a:r>
              <a:rPr lang="el-GR" i="1" dirty="0" err="1" smtClean="0"/>
              <a:t>συναγωγικό</a:t>
            </a:r>
            <a:r>
              <a:rPr lang="el-GR" i="1" dirty="0" smtClean="0"/>
              <a:t>/θεωρητικό/ έμμεσο’</a:t>
            </a:r>
            <a:r>
              <a:rPr lang="el-GR" dirty="0" smtClean="0"/>
              <a:t> τρόπο.</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Σκεπτικισμός και δυτικός ορθολογισμός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Στη βάση αυτής της θεώρησης μπορούμε να δούμε γιατί είναι πολύ δύσκολο να αγνοήσουμε τον σκεπτικισμό: Στο πλαίσιο του ‘δυτικού ορθολογισμού’, ο σκεπτικισμός συνιστά μια περίπτωση περίπλοκης επιχειρηματολογίας που επιτίθεται κατά της ίδιας της </a:t>
            </a:r>
            <a:r>
              <a:rPr lang="el-GR" i="1" dirty="0" smtClean="0"/>
              <a:t>ορθολογικής</a:t>
            </a:r>
            <a:r>
              <a:rPr lang="el-GR" dirty="0" smtClean="0"/>
              <a:t> επιχειρηματολογίας (δηλαδή κατά του ίδιου του τρόπου σκέψης που εκπροσωπεί ο δυτικός πολιτισμός).</a:t>
            </a:r>
          </a:p>
          <a:p>
            <a:endParaRPr lang="el-GR" dirty="0" smtClean="0"/>
          </a:p>
          <a:p>
            <a:r>
              <a:rPr lang="el-GR" dirty="0" smtClean="0"/>
              <a:t>Αντιπροσωπεύει την ακραία εκδοχή μιας παράδοσης κριτικής έρευνας που </a:t>
            </a:r>
            <a:r>
              <a:rPr lang="el-GR" i="1" dirty="0" smtClean="0"/>
              <a:t>εφαρμόζεται </a:t>
            </a:r>
            <a:r>
              <a:rPr lang="el-GR" i="1" dirty="0" err="1" smtClean="0"/>
              <a:t>αναστοχαστικά</a:t>
            </a:r>
            <a:r>
              <a:rPr lang="el-GR" i="1" dirty="0" smtClean="0"/>
              <a:t> εναντίον του εαυτού της</a:t>
            </a:r>
            <a:r>
              <a:rPr lang="el-GR" dirty="0" smtClean="0"/>
              <a:t>.</a:t>
            </a:r>
          </a:p>
          <a:p>
            <a:endParaRPr lang="el-GR" dirty="0" smtClean="0"/>
          </a:p>
          <a:p>
            <a:r>
              <a:rPr lang="el-GR" dirty="0" smtClean="0"/>
              <a:t>Αν λοιπόν ο σκεπτικισμός δεν μπορεί να ανασκευαστεί, η ορθολογική θεώρηση των πραγμάτων (ο δυτικός ορθολογιστικός τρόπος σκέψης) υπονομεύει τον ίδιο της τον εαυτό!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κοινωνική επίδραση του σκεπτικισμού</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Είναι όμως ο σκεπτικισμός ένα καθαρά θεωρητικό ζήτημα, που έχει αποκλειστικά ακαδημαϊκό ενδιαφέρον;</a:t>
            </a:r>
          </a:p>
          <a:p>
            <a:endParaRPr lang="el-GR" dirty="0" smtClean="0"/>
          </a:p>
          <a:p>
            <a:r>
              <a:rPr lang="el-GR" dirty="0" smtClean="0"/>
              <a:t>Όχι. Οι σκεπτικιστικές ιδέες έχουν τεράστια επιρροή στο σύγχρονο πολιτισμό, πράγμα που φαίνεται από το γεγονός ότι ο πολιτισμός μας χαρακτηρίζεται από μια έντονη </a:t>
            </a:r>
            <a:r>
              <a:rPr lang="el-GR" i="1" dirty="0" smtClean="0"/>
              <a:t>δυσπιστία</a:t>
            </a:r>
            <a:r>
              <a:rPr lang="el-GR" dirty="0" smtClean="0"/>
              <a:t> για την ορθολογικότητα, τη δικαιολόγηση και την αλήθεια.</a:t>
            </a:r>
          </a:p>
          <a:p>
            <a:endParaRPr lang="el-GR" dirty="0" smtClean="0"/>
          </a:p>
          <a:p>
            <a:r>
              <a:rPr lang="el-GR" dirty="0" smtClean="0"/>
              <a:t>Οι σκεπτικιστικές ιδέες βρίσκονται στη βάση πολλών ευρέως αποδεκτών δογμάτων όπως η 'κοινωνική </a:t>
            </a:r>
            <a:r>
              <a:rPr lang="el-GR" dirty="0" err="1" smtClean="0"/>
              <a:t>κατασκευασιοκρατία</a:t>
            </a:r>
            <a:r>
              <a:rPr lang="el-GR" dirty="0" smtClean="0"/>
              <a:t>', σύμφωνα με την οποία </a:t>
            </a:r>
            <a:r>
              <a:rPr lang="el-GR" dirty="0" err="1" smtClean="0"/>
              <a:t>ό,τι</a:t>
            </a:r>
            <a:r>
              <a:rPr lang="el-GR" dirty="0" smtClean="0"/>
              <a:t> πιστεύουν οι άνθρωποι είναι συνάρτηση κοινωνικών, θεσμικών και πολιτικών επιρροών. Σύμφωνα με αυτές τις αντιλήψεις ο 'ορθός λόγος' δεν είναι τίποτε άλλο παρά συγκεκαλυμμένη ισχύς (βλ. π.χ. </a:t>
            </a:r>
            <a:r>
              <a:rPr lang="en-US" dirty="0" smtClean="0"/>
              <a:t>Foucault, </a:t>
            </a:r>
            <a:r>
              <a:rPr lang="el-GR" dirty="0" smtClean="0"/>
              <a:t>Κονδύλης).</a:t>
            </a:r>
          </a:p>
          <a:p>
            <a:endParaRPr lang="el-GR" dirty="0" smtClean="0"/>
          </a:p>
          <a:p>
            <a:r>
              <a:rPr lang="el-GR" dirty="0" smtClean="0"/>
              <a:t>Έντονες σκεπτικιστικές επιρροές έχουν και οι '</a:t>
            </a:r>
            <a:r>
              <a:rPr lang="el-GR" i="1" dirty="0" smtClean="0"/>
              <a:t>σχετικιστικές</a:t>
            </a:r>
            <a:r>
              <a:rPr lang="el-GR" dirty="0" smtClean="0"/>
              <a:t>' αντιλήψεις σύμφωνα με τις οποίες τα πράγματα είναι 'αληθή' μόνο υπό μια συγκεκριμένη οπτική γωνία (ενός ατόμου, ή ενός πολιτισμού) και ποτέ καθολικά, αντικειμενικά. Ανάλογες επιρροές έχουν και οι 'γνωσιολογίες σημείων θεώρησης' (</a:t>
            </a:r>
            <a:r>
              <a:rPr lang="en-US" dirty="0" smtClean="0"/>
              <a:t>standpoint epistemology) </a:t>
            </a:r>
            <a:r>
              <a:rPr lang="el-GR" dirty="0" smtClean="0"/>
              <a:t>σύμφωνα με τις οποίες η κοινωνική διαφοροποίηση στη βάση του φύλου, της φυλής, της κοινωνικής τάξης ή της καταγωγής παράγει διακριτούς τρόπους του '</a:t>
            </a:r>
            <a:r>
              <a:rPr lang="el-GR" dirty="0" err="1" smtClean="0"/>
              <a:t>γνωρίζειν</a:t>
            </a:r>
            <a:r>
              <a:rPr lang="el-GR" dirty="0" smtClean="0"/>
              <a:t>', κατά τρόπο που αποκλείει την αντικειμενική γνώση.</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κανονιστική διάσταση της γνωσιολογίας</a:t>
            </a:r>
            <a:endParaRPr lang="el-GR" dirty="0"/>
          </a:p>
        </p:txBody>
      </p:sp>
      <p:sp>
        <p:nvSpPr>
          <p:cNvPr id="3" name="2 - Θέση περιεχομένου"/>
          <p:cNvSpPr>
            <a:spLocks noGrp="1"/>
          </p:cNvSpPr>
          <p:nvPr>
            <p:ph sz="quarter" idx="1"/>
          </p:nvPr>
        </p:nvSpPr>
        <p:spPr/>
        <p:txBody>
          <a:bodyPr>
            <a:noAutofit/>
          </a:bodyPr>
          <a:lstStyle/>
          <a:p>
            <a:r>
              <a:rPr lang="el-GR" sz="1700" dirty="0" smtClean="0"/>
              <a:t>Οι γνωσιολογικές διακρίσεις (δικαιολογημένη-</a:t>
            </a:r>
            <a:r>
              <a:rPr lang="el-GR" sz="1700" dirty="0" err="1" smtClean="0"/>
              <a:t>αδικαιολόγητ</a:t>
            </a:r>
            <a:r>
              <a:rPr lang="el-GR" sz="1700" dirty="0" smtClean="0"/>
              <a:t>η πεποίθηση, γνώση-γνώμη) δεν </a:t>
            </a:r>
            <a:r>
              <a:rPr lang="el-GR" sz="1700" i="1" dirty="0" smtClean="0"/>
              <a:t>περιγράφουν</a:t>
            </a:r>
            <a:r>
              <a:rPr lang="el-GR" sz="1700" dirty="0" smtClean="0"/>
              <a:t> απλώς μια νοητική κατάσταση αλλά </a:t>
            </a:r>
            <a:r>
              <a:rPr lang="el-GR" sz="1700" i="1" dirty="0" smtClean="0"/>
              <a:t>αξιολογούν κανονιστικά </a:t>
            </a:r>
            <a:r>
              <a:rPr lang="el-GR" sz="1700" dirty="0" smtClean="0"/>
              <a:t>τη συμπεριφορά ενός υποκειμένου (</a:t>
            </a:r>
            <a:r>
              <a:rPr lang="en-US" sz="1700" dirty="0" err="1" smtClean="0"/>
              <a:t>Sellars</a:t>
            </a:r>
            <a:r>
              <a:rPr lang="en-US" sz="1700" dirty="0" smtClean="0"/>
              <a:t> 1956)</a:t>
            </a:r>
            <a:r>
              <a:rPr lang="el-GR" sz="1700" dirty="0" smtClean="0"/>
              <a:t>.</a:t>
            </a:r>
          </a:p>
          <a:p>
            <a:endParaRPr lang="el-GR" sz="1700" dirty="0" smtClean="0"/>
          </a:p>
          <a:p>
            <a:r>
              <a:rPr lang="el-GR" sz="1700" dirty="0" smtClean="0"/>
              <a:t>Ο όρος ‘γνώση’ είναι ένας </a:t>
            </a:r>
            <a:r>
              <a:rPr lang="el-GR" sz="1700" i="1" dirty="0" smtClean="0"/>
              <a:t>‘τίτλος τιμής’ </a:t>
            </a:r>
            <a:r>
              <a:rPr lang="el-GR" sz="1700" dirty="0" smtClean="0"/>
              <a:t>που απονέμεται στα παραδειγματικά </a:t>
            </a:r>
            <a:r>
              <a:rPr lang="el-GR" sz="1700" dirty="0" err="1" smtClean="0"/>
              <a:t>γνωσιακά</a:t>
            </a:r>
            <a:r>
              <a:rPr lang="el-GR" sz="1700" dirty="0" smtClean="0"/>
              <a:t> μας επιτεύγματα. Το ‘γνωρίζω’ είναι όρος που δηλώνει </a:t>
            </a:r>
            <a:r>
              <a:rPr lang="el-GR" sz="1700" i="1" dirty="0" smtClean="0"/>
              <a:t>επιτυχία</a:t>
            </a:r>
            <a:r>
              <a:rPr lang="el-GR" sz="1700" dirty="0" smtClean="0"/>
              <a:t>, όπως λ.χ. ‘κέρδισα’ ή ‘πέρασα (ένα διαγώνισμα)’. </a:t>
            </a:r>
          </a:p>
          <a:p>
            <a:endParaRPr lang="el-GR" sz="1700" dirty="0" smtClean="0"/>
          </a:p>
          <a:p>
            <a:r>
              <a:rPr lang="el-GR" sz="1700" dirty="0" smtClean="0"/>
              <a:t>Το να </a:t>
            </a:r>
            <a:r>
              <a:rPr lang="en-US" sz="1700" dirty="0" smtClean="0"/>
              <a:t>‘</a:t>
            </a:r>
            <a:r>
              <a:rPr lang="el-GR" sz="1700" dirty="0" smtClean="0"/>
              <a:t>γνωρίζω</a:t>
            </a:r>
            <a:r>
              <a:rPr lang="en-US" sz="1700" dirty="0" smtClean="0"/>
              <a:t>’</a:t>
            </a:r>
            <a:r>
              <a:rPr lang="el-GR" sz="1700" dirty="0" smtClean="0"/>
              <a:t> έχει ένα ορισμένο κανονιστικό καθεστώς. Όταν χαρακτηρίζουμε τον ισχυρισμό κάποιου ως κάτι που εκφράζει ή δεν εκφράζει γνώση δεν αναφέρουμε απλώς τι συμβαίνει στο νου ενός υποκειμένου, αλλά κρίνουμε τον εν λόγω ισχυρισμό με βάση </a:t>
            </a:r>
            <a:r>
              <a:rPr lang="el-GR" sz="1700" i="1" dirty="0" err="1" smtClean="0"/>
              <a:t>αξιακά</a:t>
            </a:r>
            <a:r>
              <a:rPr lang="el-GR" sz="1700" dirty="0" smtClean="0"/>
              <a:t> κριτήρια (με βάση το τι </a:t>
            </a:r>
            <a:r>
              <a:rPr lang="el-GR" sz="1700" i="1" dirty="0" smtClean="0"/>
              <a:t>οφείλει</a:t>
            </a:r>
            <a:r>
              <a:rPr lang="el-GR" sz="1700" dirty="0" smtClean="0"/>
              <a:t>, τι </a:t>
            </a:r>
            <a:r>
              <a:rPr lang="el-GR" sz="1700" i="1" dirty="0" smtClean="0"/>
              <a:t>πρέπει</a:t>
            </a:r>
            <a:r>
              <a:rPr lang="el-GR" sz="1700" dirty="0" smtClean="0"/>
              <a:t> το υποκείμενο να πιστεύει για να είναι ορθολογικό).</a:t>
            </a:r>
          </a:p>
          <a:p>
            <a:pPr>
              <a:buNone/>
            </a:pPr>
            <a:endParaRPr lang="el-GR" sz="1700" dirty="0" smtClean="0"/>
          </a:p>
          <a:p>
            <a:r>
              <a:rPr lang="el-GR" sz="1700" dirty="0" smtClean="0"/>
              <a:t>Τα 5 γνωσιολογικά προβλήματα που αναφέραμε πρωτύτερα δεν αφορούν λοιπόν μόνο αυτό που </a:t>
            </a:r>
            <a:r>
              <a:rPr lang="el-GR" sz="1700" i="1" dirty="0" smtClean="0"/>
              <a:t>πράγματι</a:t>
            </a:r>
            <a:r>
              <a:rPr lang="el-GR" sz="1700" dirty="0" smtClean="0"/>
              <a:t> πιστεύουμε, αλλά αυτό που </a:t>
            </a:r>
            <a:r>
              <a:rPr lang="el-GR" sz="1700" i="1" dirty="0" smtClean="0"/>
              <a:t>πρέπει</a:t>
            </a:r>
            <a:r>
              <a:rPr lang="el-GR" sz="1700" dirty="0" smtClean="0"/>
              <a:t>, </a:t>
            </a:r>
            <a:r>
              <a:rPr lang="el-GR" sz="1700" i="1" dirty="0" smtClean="0"/>
              <a:t>οφείλουμε</a:t>
            </a:r>
            <a:r>
              <a:rPr lang="el-GR" sz="1700" dirty="0" smtClean="0"/>
              <a:t> ή </a:t>
            </a:r>
            <a:r>
              <a:rPr lang="el-GR" sz="1700" i="1" dirty="0" smtClean="0"/>
              <a:t>δικαιούμαστε</a:t>
            </a:r>
            <a:r>
              <a:rPr lang="el-GR" sz="1700" dirty="0" smtClean="0"/>
              <a:t> να πιστεύουμε. Όχι απλώς το πώς </a:t>
            </a:r>
            <a:r>
              <a:rPr lang="el-GR" sz="1700" i="1" dirty="0" smtClean="0"/>
              <a:t>πράγματι</a:t>
            </a:r>
            <a:r>
              <a:rPr lang="el-GR" sz="1700" dirty="0" smtClean="0"/>
              <a:t> διεξάγουμε τις έρευνές μας, αλλά το πώς θα </a:t>
            </a:r>
            <a:r>
              <a:rPr lang="el-GR" sz="1700" i="1" dirty="0" smtClean="0"/>
              <a:t>έπρεπε</a:t>
            </a:r>
            <a:r>
              <a:rPr lang="el-GR" sz="1700" dirty="0" smtClean="0"/>
              <a:t> να τις διεξάγουμε.</a:t>
            </a:r>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Σύνδεση γνωσιολογίας με τα πρακτικά μας ενδιαφέροντα</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Το κανονιστικό καθεστώς της γνωσιολογίας εξηγεί, μεταξύ άλλων, γιατί τα ζητήματα </a:t>
            </a:r>
            <a:r>
              <a:rPr lang="el-GR" i="1" dirty="0" smtClean="0"/>
              <a:t>οριοθέτησης</a:t>
            </a:r>
            <a:r>
              <a:rPr lang="el-GR" dirty="0" smtClean="0"/>
              <a:t> της γνώσης είναι σημαντικά. </a:t>
            </a:r>
          </a:p>
          <a:p>
            <a:endParaRPr lang="el-GR" dirty="0" smtClean="0"/>
          </a:p>
          <a:p>
            <a:r>
              <a:rPr lang="el-GR" dirty="0" smtClean="0"/>
              <a:t>Δείχνει κατ’ </a:t>
            </a:r>
            <a:r>
              <a:rPr lang="el-GR" dirty="0" err="1" smtClean="0"/>
              <a:t>ουσίαν</a:t>
            </a:r>
            <a:r>
              <a:rPr lang="el-GR" dirty="0" smtClean="0"/>
              <a:t> ότι τα γνωσιολογικά ζητήματα οριοθέτησης (π.χ. διακρίσεις περιοχών του Λόγου σε </a:t>
            </a:r>
            <a:r>
              <a:rPr lang="el-GR" dirty="0" err="1" smtClean="0"/>
              <a:t>γεγονικές</a:t>
            </a:r>
            <a:r>
              <a:rPr lang="en-US" dirty="0" smtClean="0"/>
              <a:t> (a posteriori)</a:t>
            </a:r>
            <a:r>
              <a:rPr lang="el-GR" dirty="0" smtClean="0"/>
              <a:t> και μη </a:t>
            </a:r>
            <a:r>
              <a:rPr lang="el-GR" dirty="0" err="1" smtClean="0"/>
              <a:t>γεγονικές</a:t>
            </a:r>
            <a:r>
              <a:rPr lang="el-GR" dirty="0" smtClean="0"/>
              <a:t> (</a:t>
            </a:r>
            <a:r>
              <a:rPr lang="en-US" dirty="0" smtClean="0"/>
              <a:t>a priori), </a:t>
            </a:r>
            <a:r>
              <a:rPr lang="el-GR" dirty="0" smtClean="0"/>
              <a:t>σε αυτές που αναζητούν την αλήθεια και σε αυτές που απλά </a:t>
            </a:r>
            <a:r>
              <a:rPr lang="en-US" dirty="0" smtClean="0"/>
              <a:t>‘</a:t>
            </a:r>
            <a:r>
              <a:rPr lang="el-GR" dirty="0" smtClean="0"/>
              <a:t>εκφράζουν</a:t>
            </a:r>
            <a:r>
              <a:rPr lang="en-US" dirty="0" smtClean="0"/>
              <a:t>’</a:t>
            </a:r>
            <a:r>
              <a:rPr lang="el-GR" dirty="0" smtClean="0"/>
              <a:t> τις υποκειμενικές μας διαθέσεις, σε αυτές που έχουν νόημα και σε αυτές που δεν έχουν νόημα) συνιστούν</a:t>
            </a:r>
            <a:r>
              <a:rPr lang="en-US" dirty="0" smtClean="0"/>
              <a:t>, </a:t>
            </a:r>
            <a:r>
              <a:rPr lang="el-GR" dirty="0" smtClean="0"/>
              <a:t>μεταξύ άλλων, προτάσεις συγκρότησης ενός </a:t>
            </a:r>
            <a:r>
              <a:rPr lang="el-GR" i="1" dirty="0" smtClean="0"/>
              <a:t>ορθού πολιτισμικού χάρτη</a:t>
            </a:r>
            <a:r>
              <a:rPr lang="el-GR" dirty="0" smtClean="0"/>
              <a:t>: ενός οδηγού για το ποιες περιοχές του Λόγου είναι «σοβαρές» και ποιες όχι.</a:t>
            </a:r>
          </a:p>
          <a:p>
            <a:endParaRPr lang="el-GR" dirty="0" smtClean="0"/>
          </a:p>
          <a:p>
            <a:r>
              <a:rPr lang="el-GR" dirty="0" smtClean="0"/>
              <a:t>Υπ’ αυτή την έννοια οι φιλοσοφικές (γνωσιολογικές) διαφωνίες σχετικά με το πώς πρέπει να γίνει αυτή η οριοθέτηση είναι ουσιαστικά διαφωνίες που αφορούν τη </a:t>
            </a:r>
            <a:r>
              <a:rPr lang="el-GR" i="1" dirty="0" smtClean="0"/>
              <a:t>μορφή </a:t>
            </a:r>
            <a:r>
              <a:rPr lang="el-GR" dirty="0" smtClean="0"/>
              <a:t>του</a:t>
            </a:r>
            <a:r>
              <a:rPr lang="el-GR" i="1" dirty="0" smtClean="0"/>
              <a:t> πολιτισμού </a:t>
            </a:r>
            <a:r>
              <a:rPr lang="el-GR" dirty="0" smtClean="0"/>
              <a:t>μας, και άρα κατά βάθος την ίδια τη ζωή μας.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Η </a:t>
            </a:r>
            <a:r>
              <a:rPr lang="el-GR" i="1" dirty="0" smtClean="0"/>
              <a:t>αξία</a:t>
            </a:r>
            <a:r>
              <a:rPr lang="el-GR" dirty="0" smtClean="0"/>
              <a:t> της γνώσης – Διαφορές μεταξύ αρχαίας και νεώτερης φιλοσοφίας</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Η αρχαία και η νεώτερη φιλοσοφία αποδίδουν εξίσου μεγάλη αξία στη γνώση. Ωστόσο, το κάνουν με τελείως διαφορετικό τρόπο.</a:t>
            </a:r>
          </a:p>
          <a:p>
            <a:endParaRPr lang="el-GR" dirty="0" smtClean="0"/>
          </a:p>
          <a:p>
            <a:r>
              <a:rPr lang="el-GR" dirty="0" smtClean="0"/>
              <a:t>Για τους αρχαίους, η γνώση είναι </a:t>
            </a:r>
            <a:r>
              <a:rPr lang="el-GR" i="1" dirty="0" err="1" smtClean="0"/>
              <a:t>ενατενιστική</a:t>
            </a:r>
            <a:r>
              <a:rPr lang="el-GR" dirty="0" smtClean="0"/>
              <a:t> (συνίσταται στη ‘θέαση’ των αιώνιων αληθειών), και έχει </a:t>
            </a:r>
            <a:r>
              <a:rPr lang="el-GR" i="1" dirty="0" smtClean="0"/>
              <a:t>εγγενή</a:t>
            </a:r>
            <a:r>
              <a:rPr lang="el-GR" dirty="0" smtClean="0"/>
              <a:t> αξία (για όντα σαν εμάς (έλλογα ζώα) η γνώση είναι </a:t>
            </a:r>
            <a:r>
              <a:rPr lang="el-GR" i="1" dirty="0" smtClean="0"/>
              <a:t>αυτοσκοπός</a:t>
            </a:r>
            <a:r>
              <a:rPr lang="el-GR" dirty="0" smtClean="0"/>
              <a:t>: και αυτό διότι αποτελεί μέρος της </a:t>
            </a:r>
            <a:r>
              <a:rPr lang="el-GR" i="1" dirty="0" smtClean="0"/>
              <a:t>ουσίας</a:t>
            </a:r>
            <a:r>
              <a:rPr lang="el-GR" dirty="0" smtClean="0"/>
              <a:t> μας ως ανθρώπινων όντων: όταν ασκούμε τις διανοητικές μας ικανότητες, πράττουμε κατά τρόπο που είναι χαρακτηριστικά ανθρώπινος).</a:t>
            </a:r>
          </a:p>
          <a:p>
            <a:endParaRPr lang="el-GR" dirty="0" smtClean="0"/>
          </a:p>
          <a:p>
            <a:r>
              <a:rPr lang="el-GR" dirty="0" smtClean="0"/>
              <a:t>Αντίθετα, για τους νεώτερους φιλόσοφους, η γνώση έχει </a:t>
            </a:r>
            <a:r>
              <a:rPr lang="el-GR" i="1" dirty="0" smtClean="0"/>
              <a:t>πειραματική</a:t>
            </a:r>
            <a:r>
              <a:rPr lang="el-GR" dirty="0" smtClean="0"/>
              <a:t> και </a:t>
            </a:r>
            <a:r>
              <a:rPr lang="el-GR" i="1" dirty="0" err="1" smtClean="0"/>
              <a:t>εργαλειακή</a:t>
            </a:r>
            <a:r>
              <a:rPr lang="el-GR" dirty="0" smtClean="0"/>
              <a:t> (ωφελιμιστική) αξία.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Αυτό δεν σημαίνει βέβαια ότι η φιλοσοφική γνώση για τους αρχαίους δεν έχει </a:t>
            </a:r>
            <a:r>
              <a:rPr lang="el-GR" i="1" dirty="0" smtClean="0"/>
              <a:t>πρακτική</a:t>
            </a:r>
            <a:r>
              <a:rPr lang="el-GR" dirty="0" smtClean="0"/>
              <a:t> αξία. Ασφαλώς και έχει: για να ξέρουμε πώς να ζούμε, θα πρέπει να γνωρίζουμε τη φύση των πραγμάτων (και του εαυτού μας). Η γνώση έχει εγγενή αξία, αλλά αυτό για τους αρχαίους νοείται ως απολύτως συμβατό με το ότι είναι ουσιώδες μέρος της ‘τέχνης του βίου’.</a:t>
            </a:r>
          </a:p>
          <a:p>
            <a:endParaRPr lang="el-GR" dirty="0" smtClean="0"/>
          </a:p>
          <a:p>
            <a:r>
              <a:rPr lang="el-GR" dirty="0" smtClean="0"/>
              <a:t>Η διαφορά αυτής της αντίληψης με τη νεωτερική είναι ότι το αρχαίο ιδεώδες του βίου (στο οποίο εντάσσεται οργανικά η αναζήτηση γνώσης) είναι ένα ιδεώδες </a:t>
            </a:r>
            <a:r>
              <a:rPr lang="el-GR" i="1" dirty="0" smtClean="0"/>
              <a:t>αυτοελέγχου </a:t>
            </a:r>
            <a:r>
              <a:rPr lang="el-GR" dirty="0" smtClean="0"/>
              <a:t>(ελέγχου των παθών) και έχει μια </a:t>
            </a:r>
            <a:r>
              <a:rPr lang="el-GR" i="1" dirty="0" smtClean="0"/>
              <a:t>ατομικιστική</a:t>
            </a:r>
            <a:r>
              <a:rPr lang="el-GR" dirty="0" smtClean="0"/>
              <a:t> (και αριστοκρατική) διάσταση, ενώ για τους νεότερους η γνώση σημαίνει </a:t>
            </a:r>
            <a:r>
              <a:rPr lang="el-GR" i="1" dirty="0" smtClean="0"/>
              <a:t>ισχύς</a:t>
            </a:r>
            <a:r>
              <a:rPr lang="el-GR" dirty="0" smtClean="0"/>
              <a:t> [όχι επί του εαυτού αλλά] </a:t>
            </a:r>
            <a:r>
              <a:rPr lang="el-GR" i="1" dirty="0" smtClean="0"/>
              <a:t>επί του κόσμου</a:t>
            </a:r>
            <a:r>
              <a:rPr lang="el-GR" dirty="0" smtClean="0"/>
              <a:t>, και νοείται πρωτίστως ως ένα </a:t>
            </a:r>
            <a:r>
              <a:rPr lang="el-GR" i="1" dirty="0" smtClean="0"/>
              <a:t>συλλογικό</a:t>
            </a:r>
            <a:r>
              <a:rPr lang="el-GR" dirty="0" smtClean="0"/>
              <a:t> (και περισσότερο ‘εξισωτικό’) εγχείρημα.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71508"/>
          </a:xfrm>
        </p:spPr>
        <p:txBody>
          <a:bodyPr>
            <a:normAutofit/>
          </a:bodyPr>
          <a:lstStyle/>
          <a:p>
            <a:r>
              <a:rPr lang="el-GR" dirty="0" smtClean="0"/>
              <a:t>Σχέση γνωσιολογίας και φιλοσοφίας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Σκοπός της παραδοσιακής γνωσιολογίας είναι η εύρεση </a:t>
            </a:r>
            <a:r>
              <a:rPr lang="el-GR" i="1" dirty="0" smtClean="0"/>
              <a:t>καλών</a:t>
            </a:r>
            <a:r>
              <a:rPr lang="el-GR" dirty="0" smtClean="0"/>
              <a:t> </a:t>
            </a:r>
            <a:r>
              <a:rPr lang="el-GR" i="1" dirty="0" smtClean="0"/>
              <a:t>λόγων</a:t>
            </a:r>
            <a:r>
              <a:rPr lang="el-GR" dirty="0" smtClean="0"/>
              <a:t> για να πιστεύει κανείς ότι οι πεποιθήσεις του είναι αληθείς. Η εύρεση δηλαδή λόγων για την υποστήριξη μιας πεποίθησης που συνιστούν </a:t>
            </a:r>
            <a:r>
              <a:rPr lang="el-GR" i="1" dirty="0" smtClean="0"/>
              <a:t>αξιόπιστη ένδειξη</a:t>
            </a:r>
            <a:r>
              <a:rPr lang="el-GR" dirty="0" smtClean="0"/>
              <a:t> της αλήθειας. </a:t>
            </a:r>
          </a:p>
          <a:p>
            <a:pPr>
              <a:buNone/>
            </a:pPr>
            <a:endParaRPr lang="el-GR" dirty="0" smtClean="0"/>
          </a:p>
          <a:p>
            <a:r>
              <a:rPr lang="el-GR" dirty="0" smtClean="0"/>
              <a:t>Αυτού του είδους ο σκοπός δεν αποτελεί παρά μια (πιο εξειδικευμένη) έκφραση του σκοπού του φιλοσοφείν εν γένει, ο οποίος θα μπορούσε να θεωρηθεί ότι είναι η </a:t>
            </a:r>
            <a:r>
              <a:rPr lang="el-GR" i="1" dirty="0" err="1" smtClean="0"/>
              <a:t>αναστοχαστική</a:t>
            </a:r>
            <a:r>
              <a:rPr lang="el-GR" i="1" dirty="0" smtClean="0"/>
              <a:t> κατανόηση</a:t>
            </a:r>
            <a:r>
              <a:rPr lang="el-GR" dirty="0" smtClean="0"/>
              <a:t> των πραγμάτων: Δηλαδή, η προσπάθεια κατανόησης του ‘πώς τα πράγματα, με την ευρύτερη δυνατή έννοια του όρου ‘πράγματα’, συνδέονται μεταξύ τους, με την ευρύτερη δυνατή έννοια του όρου ‘συνδέονται’’ (</a:t>
            </a:r>
            <a:r>
              <a:rPr lang="en-US" dirty="0" err="1" smtClean="0"/>
              <a:t>Sellars</a:t>
            </a:r>
            <a:r>
              <a:rPr lang="el-GR" dirty="0" smtClean="0"/>
              <a:t> 1963, 1). </a:t>
            </a:r>
          </a:p>
          <a:p>
            <a:endParaRPr lang="el-GR" dirty="0" smtClean="0"/>
          </a:p>
          <a:p>
            <a:r>
              <a:rPr lang="el-GR" dirty="0" smtClean="0"/>
              <a:t>Η φιλοσοφία, στην παραδοσιακή της μορφή, δεν αρκείται απλώς στη διερεύνηση διάφορων τομέων του επιστητού με πολύ μεγάλο επίπεδο γενικότητας (π.χ. την έσχατη φύση και τη δομή της εξωτερικής πραγματικότητας, τη φύση και τη δομή των ανθρώπινων όντων και των διάφορων αξιών που αυτά έχουν), αλλά, επιπλέον, αποπειράται να προσφέρει </a:t>
            </a:r>
            <a:r>
              <a:rPr lang="el-GR" i="1" dirty="0" smtClean="0"/>
              <a:t>καλούς λόγους</a:t>
            </a:r>
            <a:r>
              <a:rPr lang="el-GR" dirty="0" smtClean="0"/>
              <a:t> προς υποστήριξη των αποτελεσμάτων στα οποία καταλήγει η παραπάνω απολύτως γενική έρευνα.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ορισμός της γνώσης</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Γνώση = δικαιολογημένη αληθής πεποίθηση</a:t>
            </a:r>
          </a:p>
          <a:p>
            <a:endParaRPr lang="el-GR" dirty="0" smtClean="0"/>
          </a:p>
          <a:p>
            <a:r>
              <a:rPr lang="el-GR" dirty="0" smtClean="0"/>
              <a:t>Ήδη από τον </a:t>
            </a:r>
            <a:r>
              <a:rPr lang="el-GR" i="1" dirty="0" smtClean="0"/>
              <a:t>Θεαίτητο</a:t>
            </a:r>
            <a:r>
              <a:rPr lang="el-GR" dirty="0" smtClean="0"/>
              <a:t> του Πλάτωνα εμφανίζεται (χωρίς όμως να υιοθετείται ως ορθή) μια γενική αντίληψη περί των συνθηκών που πρέπει να πληρούνται για να μπορεί μια σκέψη ή πεποίθηση να θεωρηθεί γνώση: </a:t>
            </a:r>
          </a:p>
          <a:p>
            <a:r>
              <a:rPr lang="el-GR" dirty="0" smtClean="0"/>
              <a:t>1) Το γνωστικό υποκείμενο θα πρέπει να έχει διαμορφώσει μια πεποίθηση </a:t>
            </a:r>
            <a:r>
              <a:rPr lang="en-US" i="1" dirty="0" smtClean="0"/>
              <a:t>p</a:t>
            </a:r>
            <a:r>
              <a:rPr lang="el-GR" i="1" dirty="0" smtClean="0"/>
              <a:t> </a:t>
            </a:r>
            <a:r>
              <a:rPr lang="el-GR" dirty="0" smtClean="0"/>
              <a:t>(αποκλεισμός της </a:t>
            </a:r>
            <a:r>
              <a:rPr lang="el-GR" i="1" dirty="0" smtClean="0"/>
              <a:t>άγνοιας</a:t>
            </a:r>
            <a:r>
              <a:rPr lang="el-GR" dirty="0" smtClean="0"/>
              <a:t>)</a:t>
            </a:r>
          </a:p>
          <a:p>
            <a:r>
              <a:rPr lang="el-GR" dirty="0" smtClean="0"/>
              <a:t>2) Η </a:t>
            </a:r>
            <a:r>
              <a:rPr lang="en-US" i="1" dirty="0" smtClean="0"/>
              <a:t>p</a:t>
            </a:r>
            <a:r>
              <a:rPr lang="el-GR" dirty="0" smtClean="0"/>
              <a:t> θα πρέπει να είναι αληθής (αποκλεισμός του </a:t>
            </a:r>
            <a:r>
              <a:rPr lang="el-GR" i="1" dirty="0" smtClean="0"/>
              <a:t>λάθους</a:t>
            </a:r>
            <a:r>
              <a:rPr lang="el-GR" dirty="0" smtClean="0"/>
              <a:t>)</a:t>
            </a:r>
          </a:p>
          <a:p>
            <a:r>
              <a:rPr lang="el-GR" dirty="0" smtClean="0"/>
              <a:t>3) Η πεποίθηση </a:t>
            </a:r>
            <a:r>
              <a:rPr lang="en-US" i="1" dirty="0" smtClean="0"/>
              <a:t>p</a:t>
            </a:r>
            <a:r>
              <a:rPr lang="el-GR" dirty="0" smtClean="0"/>
              <a:t> θα πρέπει να είναι δικαιολογημένη με τον ‘κατάλληλο’ τρόπο (αποκλεισμός της απλής αστήρικτης </a:t>
            </a:r>
            <a:r>
              <a:rPr lang="el-GR" i="1" dirty="0" smtClean="0"/>
              <a:t>‘γνώμης’ </a:t>
            </a:r>
            <a:r>
              <a:rPr lang="el-GR" dirty="0" smtClean="0"/>
              <a:t> και της απλά </a:t>
            </a:r>
            <a:r>
              <a:rPr lang="el-GR" i="1" dirty="0" smtClean="0"/>
              <a:t>συμπτωματικής</a:t>
            </a:r>
            <a:r>
              <a:rPr lang="el-GR" dirty="0" smtClean="0"/>
              <a:t> αλήθειας μιας πεποίθησης).</a:t>
            </a:r>
          </a:p>
          <a:p>
            <a:pPr>
              <a:buNone/>
            </a:pPr>
            <a:r>
              <a:rPr lang="en-US" dirty="0" smtClean="0"/>
              <a:t>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 Η ‘βάση δεδομένων’ μας: Οι </a:t>
            </a:r>
            <a:r>
              <a:rPr lang="el-GR" dirty="0" err="1" smtClean="0"/>
              <a:t>προθεωρητικές</a:t>
            </a:r>
            <a:r>
              <a:rPr lang="el-GR" dirty="0" smtClean="0"/>
              <a:t> μας διαισθήσεις περί γνώσης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Μερικές από τις βασικότερες γενικές κατηγορίες πεποιθήσεων οι οποίες </a:t>
            </a:r>
            <a:r>
              <a:rPr lang="el-GR" dirty="0" err="1" smtClean="0"/>
              <a:t>προθεωρητικά</a:t>
            </a:r>
            <a:r>
              <a:rPr lang="el-GR" dirty="0" smtClean="0"/>
              <a:t> αξιολογούνται ως επαρκώς αξιόπιστες για να συνιστούν εμπειρική γνώση αφορούν γεγονότα όπως τα εξής: </a:t>
            </a:r>
          </a:p>
          <a:p>
            <a:endParaRPr lang="el-GR" dirty="0" smtClean="0"/>
          </a:p>
          <a:p>
            <a:r>
              <a:rPr lang="el-GR" dirty="0" smtClean="0"/>
              <a:t>1) </a:t>
            </a:r>
            <a:r>
              <a:rPr lang="el-GR" i="1" dirty="0" smtClean="0"/>
              <a:t>Υποκειμενικές</a:t>
            </a:r>
            <a:r>
              <a:rPr lang="el-GR" dirty="0" smtClean="0"/>
              <a:t> συνειδησιακές μας καταστάσεις (π.χ. ένας πονόδοντος), </a:t>
            </a:r>
          </a:p>
          <a:p>
            <a:endParaRPr lang="el-GR" dirty="0" smtClean="0"/>
          </a:p>
          <a:p>
            <a:r>
              <a:rPr lang="el-GR" dirty="0" smtClean="0"/>
              <a:t>2) Καταστάσεις πραγμάτων του </a:t>
            </a:r>
            <a:r>
              <a:rPr lang="el-GR" i="1" dirty="0" smtClean="0"/>
              <a:t>εξωτερικού</a:t>
            </a:r>
            <a:r>
              <a:rPr lang="el-GR" dirty="0" smtClean="0"/>
              <a:t>, φυσικού κόσμου τις οποίες αντιλαμβανόμαστε άμεσα με τις </a:t>
            </a:r>
            <a:r>
              <a:rPr lang="el-GR" i="1" dirty="0" smtClean="0"/>
              <a:t>αισθήσεις</a:t>
            </a:r>
            <a:r>
              <a:rPr lang="el-GR" dirty="0" smtClean="0"/>
              <a:t> μας (π.χ. ότι έχω δύο χέρια, ότι μπροστά μου βρίσκεται ένα κόκκινο τραπέζι), </a:t>
            </a:r>
          </a:p>
          <a:p>
            <a:endParaRPr lang="el-GR" dirty="0" smtClean="0"/>
          </a:p>
          <a:p>
            <a:r>
              <a:rPr lang="el-GR" dirty="0" smtClean="0"/>
              <a:t>3) Καταστάσεις πραγμάτων του εξωτερικού, φυσικού κόσμου και του ευρύτερου κοινωνικού περιβάλλοντος μας που </a:t>
            </a:r>
            <a:r>
              <a:rPr lang="el-GR" i="1" dirty="0" smtClean="0"/>
              <a:t>δεν</a:t>
            </a:r>
            <a:r>
              <a:rPr lang="el-GR" dirty="0" smtClean="0"/>
              <a:t> αντιλαμβανόμαστε άμεσα με τις αισθήσεις (π.χ. ότι υπάρχει ένα δάσος λίγα χιλιόμετρα μακριά από το σπίτι μου, ότι στο Λονδίνο κατοικούν πολλά εκατομμύρια άνθρωποι μεταξύ των οποίων και κάποιοι φίλοι μου), </a:t>
            </a:r>
          </a:p>
          <a:p>
            <a:endParaRPr lang="el-GR" dirty="0" smtClean="0"/>
          </a:p>
          <a:p>
            <a:r>
              <a:rPr lang="el-GR" dirty="0" smtClean="0"/>
              <a:t>4) Καταστάσεις πραγμάτων που συνέβησαν στο προσωπικό μας </a:t>
            </a:r>
            <a:r>
              <a:rPr lang="el-GR" i="1" dirty="0" smtClean="0"/>
              <a:t>παρελθόν</a:t>
            </a:r>
            <a:r>
              <a:rPr lang="el-GR" dirty="0" smtClean="0"/>
              <a:t>, τις οποίες δηλαδή είχαμε άμεσα αντιληφθεί με τις αισθήσεις μας (π.χ. ότι χθες έφαγα μακαρόνια, ότι πριν από δέκα χρόνια έκανα στίβο), </a:t>
            </a:r>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είναι η γνωσιολογία;</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Κλάδος της φιλοσοφίας που ασχολείται με την ανθρώπινη γνώση.</a:t>
            </a:r>
          </a:p>
          <a:p>
            <a:endParaRPr lang="el-GR" dirty="0" smtClean="0"/>
          </a:p>
          <a:p>
            <a:r>
              <a:rPr lang="el-GR" dirty="0" smtClean="0"/>
              <a:t>Τι το ιδιαίτερο όμως έχει η </a:t>
            </a:r>
            <a:r>
              <a:rPr lang="el-GR" i="1" dirty="0" smtClean="0"/>
              <a:t>φιλοσοφική</a:t>
            </a:r>
            <a:r>
              <a:rPr lang="el-GR" dirty="0" smtClean="0"/>
              <a:t> διερεύνηση της γνώσης; Πώς διαφέρει από τη διερεύνηση της γνώσης από τις εμπειρικές επιστήμες (π.χ. κοινωνιολογία, ψυχολογία, γνωσιακή επιστήμη); </a:t>
            </a:r>
          </a:p>
          <a:p>
            <a:endParaRPr lang="el-GR" dirty="0" smtClean="0"/>
          </a:p>
          <a:p>
            <a:r>
              <a:rPr lang="el-GR" dirty="0" smtClean="0"/>
              <a:t>Αυτό το ερώτημα γίνεται ακόμα πιο επιτακτικό αν αναλογιστούμε ότι στη σημερινή εποχή αμφισβητείται (από τους ίδιους τους φιλοσόφους) η δυνατότητα διακριτής φιλοσοφικής διερεύνησης της γνώσης. Θεωρείται είτε ότι η γνωσιολογία πρέπει να ‘</a:t>
            </a:r>
            <a:r>
              <a:rPr lang="el-GR" dirty="0" err="1" smtClean="0"/>
              <a:t>φυσικοποιηθεί</a:t>
            </a:r>
            <a:r>
              <a:rPr lang="el-GR" dirty="0" smtClean="0"/>
              <a:t>’ </a:t>
            </a:r>
            <a:r>
              <a:rPr lang="en-US" dirty="0" smtClean="0"/>
              <a:t>, </a:t>
            </a:r>
            <a:r>
              <a:rPr lang="el-GR" dirty="0" smtClean="0"/>
              <a:t>δηλαδή να γίνει ένας κλάδος της εμπειρικής ψυχολογίας (</a:t>
            </a:r>
            <a:r>
              <a:rPr lang="en-US" dirty="0" err="1" smtClean="0"/>
              <a:t>Quine</a:t>
            </a:r>
            <a:r>
              <a:rPr lang="en-US" dirty="0" smtClean="0"/>
              <a:t>)</a:t>
            </a:r>
            <a:r>
              <a:rPr lang="el-GR" dirty="0" smtClean="0"/>
              <a:t>, ή ότι επειδή</a:t>
            </a:r>
            <a:r>
              <a:rPr lang="en-US" dirty="0" smtClean="0"/>
              <a:t> </a:t>
            </a:r>
            <a:r>
              <a:rPr lang="el-GR" dirty="0" smtClean="0"/>
              <a:t>βασίζεται σε μια παρωχημένη μεταφυσική αντίληψη (γνωσιολογία ως ‘πρώτη φιλοσοφία’), είναι άχρηστη, και πρέπει να εγκαταλειφθεί (</a:t>
            </a:r>
            <a:r>
              <a:rPr lang="en-US" dirty="0" smtClean="0"/>
              <a:t>Rorty)</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5) Καταστάσεις πραγμάτων του παρελθόντος για τις οποίες </a:t>
            </a:r>
            <a:r>
              <a:rPr lang="el-GR" i="1" dirty="0" smtClean="0"/>
              <a:t>δεν</a:t>
            </a:r>
            <a:r>
              <a:rPr lang="el-GR" dirty="0" smtClean="0"/>
              <a:t> είχαμε άμεση αντίληψη, που δεν αποτελούν δηλαδή μέρος του προσωπικού μας παρελθόντος, αλλά που αποτελούν μέρος του προσωπικού παρελθόντος άλλων ανθρώπων (π.χ. ότι το 1914 ξέσπασε ο 1</a:t>
            </a:r>
            <a:r>
              <a:rPr lang="el-GR" baseline="30000" dirty="0" smtClean="0"/>
              <a:t>ος</a:t>
            </a:r>
            <a:r>
              <a:rPr lang="el-GR" dirty="0" smtClean="0"/>
              <a:t> παγκόσμιος πόλεμος, ότι ο Σωκράτης καταδικάστηκε σε θάνατο από τους Αθηναίους),</a:t>
            </a:r>
          </a:p>
          <a:p>
            <a:endParaRPr lang="el-GR" dirty="0" smtClean="0"/>
          </a:p>
          <a:p>
            <a:r>
              <a:rPr lang="el-GR" dirty="0" smtClean="0"/>
              <a:t>6) Υποκειμενικές συνειδησιακές καταστάσεις </a:t>
            </a:r>
            <a:r>
              <a:rPr lang="el-GR" i="1" dirty="0" smtClean="0"/>
              <a:t>άλλων</a:t>
            </a:r>
            <a:r>
              <a:rPr lang="el-GR" dirty="0" smtClean="0"/>
              <a:t> ανθρώπων ή ακόμα και μερικών ζώων (ότι ένας φίλος μου έχει πονόδοντο, ότι χθες είχε άγχος για τις εξετάσεις, ότι ο σκύλος μου χαίρεται που θα πάμε βόλτα), </a:t>
            </a:r>
          </a:p>
          <a:p>
            <a:endParaRPr lang="el-GR" dirty="0" smtClean="0"/>
          </a:p>
          <a:p>
            <a:r>
              <a:rPr lang="el-GR" dirty="0" smtClean="0"/>
              <a:t>7) Γεγονότα σχετικά με τις προδιαθέσεις και τα βασικά χαρακτηριστικά γνωρίσματα της προσωπικότητας μου και αυτής άλλων ανθρώπων (ότι είμαι εξωστρεφής χαρακτήρας, ότι μερικοί άνθρωποι φοβούνται τις αράχνες),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8) Γενικά εμπειρικά και </a:t>
            </a:r>
            <a:r>
              <a:rPr lang="el-GR" dirty="0" err="1" smtClean="0"/>
              <a:t>αιτιακά</a:t>
            </a:r>
            <a:r>
              <a:rPr lang="el-GR" dirty="0" smtClean="0"/>
              <a:t> γεγονότα σχετικά με τη ‘συμπεριφορά’ </a:t>
            </a:r>
            <a:r>
              <a:rPr lang="el-GR" dirty="0" err="1" smtClean="0"/>
              <a:t>παρατηρήσιμων</a:t>
            </a:r>
            <a:r>
              <a:rPr lang="el-GR" dirty="0" smtClean="0"/>
              <a:t> φυσικών αντικειμένων και διαδικασιών (ότι μια μικρή ποσότητα ζάχαρης πάντα διαλύεται εντός μιας μεγάλης ποσότητας νερού, ότι αν πετάξω μια μπάλα σε ένα τοίχο με δύναμη θα γυρίσει πίσω), </a:t>
            </a:r>
          </a:p>
          <a:p>
            <a:endParaRPr lang="el-GR" dirty="0" smtClean="0"/>
          </a:p>
          <a:p>
            <a:r>
              <a:rPr lang="el-GR" dirty="0" smtClean="0"/>
              <a:t>9) </a:t>
            </a:r>
            <a:r>
              <a:rPr lang="el-GR" i="1" dirty="0" smtClean="0"/>
              <a:t>Μελλοντικές</a:t>
            </a:r>
            <a:r>
              <a:rPr lang="el-GR" dirty="0" smtClean="0"/>
              <a:t> καταστάσεις πραγμάτων (ότι αύριο θα έρθει μια καινούρια μέρα, ότι κάποτε θα πεθάνω), </a:t>
            </a:r>
          </a:p>
          <a:p>
            <a:endParaRPr lang="el-GR" dirty="0" smtClean="0"/>
          </a:p>
          <a:p>
            <a:r>
              <a:rPr lang="el-GR" dirty="0" smtClean="0"/>
              <a:t>10) Καταστάσεις πραγμάτων που βρίσκονται </a:t>
            </a:r>
            <a:r>
              <a:rPr lang="el-GR" i="1" dirty="0" smtClean="0"/>
              <a:t>εκτός</a:t>
            </a:r>
            <a:r>
              <a:rPr lang="el-GR" dirty="0" smtClean="0"/>
              <a:t> του εύρους παρατήρησης των ανθρώπινων αισθήσεων ή που δεν θα μπορούσαν εξ ορισμού να παρατηρηθούν (ότι η εξέλιξη των ειδών συνέβη στο παρελθόν, ότι όταν ένα άστρο ορισμένου μεγέθους σβήνει δημιουργείται μια μαύρη τρύπα) (</a:t>
            </a:r>
            <a:r>
              <a:rPr lang="en-US" dirty="0" err="1" smtClean="0"/>
              <a:t>BonJour</a:t>
            </a:r>
            <a:r>
              <a:rPr lang="en-US" dirty="0" smtClean="0"/>
              <a:t> </a:t>
            </a:r>
            <a:r>
              <a:rPr lang="el-GR" dirty="0" smtClean="0"/>
              <a:t>2002).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Τι κοινό έχουν αυτές οι παραδειγματικές περιπτώσεις ώστε να θεωρούνται γνώση;</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Οι παραπάνω κατηγορίες δεν εξαντλούν το περιεχόμενο των πεποιθήσεων τις οποίες είμαστε διατεθειμένοι </a:t>
            </a:r>
            <a:r>
              <a:rPr lang="el-GR" dirty="0" err="1" smtClean="0"/>
              <a:t>προθεωρητικά</a:t>
            </a:r>
            <a:r>
              <a:rPr lang="el-GR" dirty="0" smtClean="0"/>
              <a:t> να αποδεχθούμε ως αληθείς, δηλαδή ως γνήσια γνώση, αλλά αποτελούν μια χρήσιμη αρχική (πάντα βέβαια υπό αίρεση) ‘βάση δεδομένων’ που επιτρέπει την καλύτερη κατανόηση της εμφάνισης και του μεγέθους του όλου φιλοσοφικού προβλήματος της εμπειρικής γνώσης. </a:t>
            </a:r>
          </a:p>
          <a:p>
            <a:endParaRPr lang="el-GR" dirty="0" smtClean="0"/>
          </a:p>
          <a:p>
            <a:r>
              <a:rPr lang="el-GR" dirty="0" smtClean="0"/>
              <a:t>Το εν λόγω πρόβλημα αρχίζει δειλά να εμφανίζεται αν αναρωτηθεί κανείς </a:t>
            </a:r>
            <a:r>
              <a:rPr lang="el-GR" i="1" dirty="0" smtClean="0"/>
              <a:t>για ποιο λόγο</a:t>
            </a:r>
            <a:r>
              <a:rPr lang="el-GR" dirty="0" smtClean="0"/>
              <a:t> θεωρούμε ότι διαθέτουμε γνώση όλων των παραπάνω καταστάσεων πραγμάτων. Δεν φαίνεται να αρκεί για κάτι τέτοιο η απλή παράθεση </a:t>
            </a:r>
            <a:r>
              <a:rPr lang="el-GR" i="1" dirty="0" smtClean="0"/>
              <a:t>παραδειγμάτων</a:t>
            </a:r>
            <a:r>
              <a:rPr lang="el-GR" dirty="0" smtClean="0"/>
              <a:t> περιπτώσεων που θεωρούμε ότι συνιστούν εμπειρική γνώση. Ποια </a:t>
            </a:r>
            <a:r>
              <a:rPr lang="el-GR" i="1" dirty="0" smtClean="0"/>
              <a:t>κοινά</a:t>
            </a:r>
            <a:r>
              <a:rPr lang="el-GR" dirty="0" smtClean="0"/>
              <a:t> χαρακτηριστικά διαθέτουν όλες οι παραπάνω καταστάσεις επί τη βάσει των οποίων συνιστούν γνώση (και όχι απλώς γνώμη); Ποιες είναι οι </a:t>
            </a:r>
            <a:r>
              <a:rPr lang="el-GR" i="1" dirty="0" smtClean="0"/>
              <a:t>αναγκαίες</a:t>
            </a:r>
            <a:r>
              <a:rPr lang="el-GR" dirty="0" smtClean="0"/>
              <a:t> και </a:t>
            </a:r>
            <a:r>
              <a:rPr lang="el-GR" i="1" dirty="0" smtClean="0"/>
              <a:t>επαρκείς</a:t>
            </a:r>
            <a:r>
              <a:rPr lang="el-GR" dirty="0" smtClean="0"/>
              <a:t> συνθήκες που πρέπει να πληρούνται για να διαθέτει κανείς εμπειρική γνώση; </a:t>
            </a:r>
          </a:p>
          <a:p>
            <a:endParaRPr lang="el-GR" dirty="0" smtClean="0"/>
          </a:p>
          <a:p>
            <a:r>
              <a:rPr lang="el-GR" dirty="0" smtClean="0"/>
              <a:t>Η άποψη ότι η γνώση ισοδυναμεί με ‘δικαιολογημένη αληθή πεποίθηση’ αποτελεί μια προσπάθεια απάντησης σε αυτά ακριβώς τα ερωτήματα.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Ποιες είναι οι </a:t>
            </a:r>
            <a:r>
              <a:rPr lang="el-GR" i="1" dirty="0" smtClean="0"/>
              <a:t>πηγές</a:t>
            </a:r>
            <a:r>
              <a:rPr lang="el-GR" dirty="0" smtClean="0"/>
              <a:t> της γνώσης;</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Ακόμα όμως κι αν δεχθούμε ότι το ερώτημα περί της ανάλυσης της έννοιας της γνώσης είναι βάσιμο, και ότι άρα υπάρχουν κάποια κοινά χαρακτηριστικά σε όλες τις παραπάνω ετερόκλητες περιπτώσεις που θα θέλαμε να αποκαλέσουμε παραδειγματικές εκφάνσεις ‘πραγματικής εμπειρικής γνώσης’, φαίνεται να τίθεται ένα </a:t>
            </a:r>
            <a:r>
              <a:rPr lang="el-GR" sz="1800" i="1" dirty="0" smtClean="0"/>
              <a:t>επιπλέον</a:t>
            </a:r>
            <a:r>
              <a:rPr lang="el-GR" sz="1800" dirty="0" smtClean="0"/>
              <a:t> ερώτημα που αυτή τη φορά έχει να κάνει με την </a:t>
            </a:r>
            <a:r>
              <a:rPr lang="el-GR" sz="1800" i="1" dirty="0" smtClean="0"/>
              <a:t>πηγή</a:t>
            </a:r>
            <a:r>
              <a:rPr lang="el-GR" sz="1800" dirty="0" smtClean="0"/>
              <a:t>, τη βάση, τη </a:t>
            </a:r>
            <a:r>
              <a:rPr lang="el-GR" sz="1800" i="1" dirty="0" smtClean="0"/>
              <a:t>θεμελίωση</a:t>
            </a:r>
            <a:r>
              <a:rPr lang="el-GR" sz="1800" dirty="0" smtClean="0"/>
              <a:t> αυτού του είδους της γνώσης. </a:t>
            </a:r>
          </a:p>
          <a:p>
            <a:endParaRPr lang="el-GR" sz="1800" dirty="0" smtClean="0"/>
          </a:p>
          <a:p>
            <a:r>
              <a:rPr lang="el-GR" sz="1800" dirty="0" smtClean="0"/>
              <a:t>Αρχικά, η απάντηση σε αυτό φαίνεται αρκετά προφανής για τις περισσότερες κατηγορίες που αναλύθηκαν παραπάνω: </a:t>
            </a:r>
          </a:p>
          <a:p>
            <a:endParaRPr lang="el-GR" sz="1800" dirty="0" smtClean="0"/>
          </a:p>
          <a:p>
            <a:r>
              <a:rPr lang="el-GR" sz="1800" dirty="0" smtClean="0"/>
              <a:t>Έχουμε π.χ. εμπειρική γνώση του εξωτερικού κόσμου που εμφανίζεται άμεσα στις αισθήσεις μας ακριβώς λόγω αυτής της άμεσης αντιληπτικής μας εμπειρίας μας αυτού του κόσμου. Διαθέτουμε γνωσιακή πρόσβαση στο παρελθόν μας μέσω της μνήμης, και στις συνειδησιακές εμπειρίες άλλων ανθρώπων μέσω παρατήρησης της εξωτερικής, και κυρίως της λεκτικής, συμπεριφοράς τους. Και διαθέτουμε γνώση περί των πραγμάτων που βρίσκονται εκτός του εύρους παρατήρησής μας μέσω των επιστημονικών θεωριών.</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800" dirty="0" smtClean="0"/>
              <a:t>Πώς μπορούμε να </a:t>
            </a:r>
            <a:r>
              <a:rPr lang="el-GR" sz="2800" i="1" dirty="0" smtClean="0"/>
              <a:t>γνωρίζουμε</a:t>
            </a:r>
            <a:r>
              <a:rPr lang="en-US" sz="2800" i="1" dirty="0" smtClean="0"/>
              <a:t> </a:t>
            </a:r>
            <a:r>
              <a:rPr lang="el-GR" sz="2800" dirty="0" smtClean="0"/>
              <a:t>με αξιόπιστο τρόπο ότι οι πηγές της γνώσης είναι αυτές που νομίζουμε;</a:t>
            </a:r>
            <a:endParaRPr lang="el-GR" sz="2800"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Αλλά</a:t>
            </a:r>
            <a:r>
              <a:rPr lang="en-US" dirty="0" smtClean="0"/>
              <a:t> -</a:t>
            </a:r>
            <a:r>
              <a:rPr lang="el-GR" dirty="0" smtClean="0"/>
              <a:t>και εδώ είναι που το φιλοσοφικό ερώτημα μετατρέπεται σε πιεστικό πρόβλημα</a:t>
            </a:r>
            <a:r>
              <a:rPr lang="en-US" dirty="0" smtClean="0"/>
              <a:t>-</a:t>
            </a:r>
            <a:r>
              <a:rPr lang="el-GR" dirty="0" smtClean="0"/>
              <a:t> πώς γνωρίζουμε ότι τα εν λόγω προσφερόμενα ‘θεμέλια’ της εμπειρικής μας γνώσης είναι </a:t>
            </a:r>
            <a:r>
              <a:rPr lang="el-GR" i="1" dirty="0" smtClean="0"/>
              <a:t>ανεξάρτητα</a:t>
            </a:r>
            <a:r>
              <a:rPr lang="el-GR" dirty="0" smtClean="0"/>
              <a:t>, </a:t>
            </a:r>
            <a:r>
              <a:rPr lang="el-GR" i="1" dirty="0" smtClean="0"/>
              <a:t>έσχατα</a:t>
            </a:r>
            <a:r>
              <a:rPr lang="el-GR" dirty="0" smtClean="0"/>
              <a:t> (δηλαδή δεν εξαρτώνται δικαιολογητικά από άλλα </a:t>
            </a:r>
            <a:r>
              <a:rPr lang="el-GR" dirty="0" err="1" smtClean="0"/>
              <a:t>γνωσιακά</a:t>
            </a:r>
            <a:r>
              <a:rPr lang="el-GR" dirty="0" smtClean="0"/>
              <a:t> περιεχόμενα εκτός αυτών), και κυρίως, </a:t>
            </a:r>
            <a:r>
              <a:rPr lang="el-GR" i="1" dirty="0" smtClean="0"/>
              <a:t>αξιόπιστα</a:t>
            </a:r>
            <a:r>
              <a:rPr lang="el-GR" dirty="0" smtClean="0"/>
              <a:t>; Ποιο είναι το χαρακτηριστικό εκείνο που τα καθιστά γνήσια εμπειρική γνώση και όχι απλώς δογματική βεβαιότητα που όλοι μοιραζόμαστε χωρίς να μπορούμε να δικαιολογήσουμε ορθολογικά; </a:t>
            </a:r>
          </a:p>
          <a:p>
            <a:endParaRPr lang="el-GR" dirty="0" smtClean="0"/>
          </a:p>
          <a:p>
            <a:r>
              <a:rPr lang="el-GR" dirty="0" smtClean="0"/>
              <a:t>Δεν θα πρέπει για να συνιστούν γνήσια γνώση να έχουν ένα περιεχόμενο που είναι </a:t>
            </a:r>
            <a:r>
              <a:rPr lang="el-GR" i="1" dirty="0" smtClean="0"/>
              <a:t>ανεξάρτητο</a:t>
            </a:r>
            <a:r>
              <a:rPr lang="el-GR" dirty="0" smtClean="0"/>
              <a:t> από αυτό των προς δικαιολόγηση εμπειρικών πεποιθήσεων και ταυτοχρόνως </a:t>
            </a:r>
            <a:r>
              <a:rPr lang="el-GR" i="1" dirty="0" smtClean="0"/>
              <a:t>άμεσα γνωστό</a:t>
            </a:r>
            <a:r>
              <a:rPr lang="el-GR" dirty="0" smtClean="0"/>
              <a:t> με κάποιο τρόπο; </a:t>
            </a:r>
          </a:p>
          <a:p>
            <a:endParaRPr lang="el-GR" dirty="0" smtClean="0"/>
          </a:p>
          <a:p>
            <a:r>
              <a:rPr lang="el-GR" dirty="0" smtClean="0"/>
              <a:t>(Είναι δυνατόν λ.χ. η αξιοπιστία των αντιληπτικών, μνημονικών ή επιστημονικών πεποιθήσεων να δικαιολογείται με επίκληση σε </a:t>
            </a:r>
            <a:r>
              <a:rPr lang="el-GR" i="1" dirty="0" smtClean="0"/>
              <a:t>άλλες</a:t>
            </a:r>
            <a:r>
              <a:rPr lang="el-GR" dirty="0" smtClean="0"/>
              <a:t> τέτοιες αντιληπτικές, μνημονικές και επιστημονικές πεποιθήσεις;)</a:t>
            </a:r>
          </a:p>
          <a:p>
            <a:endParaRPr lang="el-GR" dirty="0" smtClean="0"/>
          </a:p>
          <a:p>
            <a:r>
              <a:rPr lang="el-GR" dirty="0" smtClean="0"/>
              <a:t>Μόνο τότε δεν θα είχαμε μια οριστική </a:t>
            </a:r>
            <a:r>
              <a:rPr lang="el-GR" i="1" dirty="0" smtClean="0"/>
              <a:t>εγγύηση</a:t>
            </a:r>
            <a:r>
              <a:rPr lang="el-GR" dirty="0" smtClean="0"/>
              <a:t> ότι η εμπειρική μας γνώση είναι γνήσια, θεμελιωμένη ορθολογικά, και όχι απλώς μια σύμβαση ή ένα τυφλό ένστικτό που είμαστε προγραμματισμένοι, να ακολουθούμε, χωρίς να μπορούμε να δικαιολογήσουμε;</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Η δραματικότητα των εν λόγω ερωτημάτων μπορεί να γίνει εμφανέστερη αν κανείς αναλογιστεί ότι υπάρχουν πολλές αδιαμφισβήτητες περιπτώσεις (που εμφανίζονται σε </a:t>
            </a:r>
            <a:r>
              <a:rPr lang="el-GR" i="1" dirty="0" smtClean="0"/>
              <a:t>όλες</a:t>
            </a:r>
            <a:r>
              <a:rPr lang="el-GR" dirty="0" smtClean="0"/>
              <a:t> τις παραπάνω αναλυθείσες κατηγορίες εμπειρικής γνώσης) όπου </a:t>
            </a:r>
            <a:r>
              <a:rPr lang="el-GR" i="1" dirty="0" smtClean="0"/>
              <a:t>νομίζουμε</a:t>
            </a:r>
            <a:r>
              <a:rPr lang="el-GR" dirty="0" smtClean="0"/>
              <a:t> ότι διαθέτουμε εμπειρική γνώση μιας κατάστασης πραγμάτων, αλλά στην πραγματικότητα δεν διαθέτουμε καμία τέτοια γνώση. </a:t>
            </a:r>
          </a:p>
          <a:p>
            <a:endParaRPr lang="el-GR" dirty="0" smtClean="0"/>
          </a:p>
          <a:p>
            <a:r>
              <a:rPr lang="el-GR" dirty="0" smtClean="0"/>
              <a:t>Ας σκεφτούμε για παράδειγμα, ότι ακόμα και τόσο προφανείς αντιληπτικές μας πεποιθήσεις όπως ότι απέναντί μου βρίσκεται ένα καφέ τραπέζι ή ότι πονάει το δεξί μου γόνατο ενδέχεται να μη συνιστούν εμπειρική γνώση αν λ.χ. η εμπειρία μου είναι παραισθητική, ψευδαισθητική, αν έχω καταναλώσει ναρκωτικά, αν έχω αχρωματοψία ή αν ονειρεύομαι. </a:t>
            </a:r>
          </a:p>
          <a:p>
            <a:endParaRPr lang="el-GR" dirty="0" smtClean="0"/>
          </a:p>
          <a:p>
            <a:r>
              <a:rPr lang="el-GR" dirty="0" smtClean="0"/>
              <a:t>Ας σκεφτούμε επίσης ότι αντιληπτικές πεποιθήσεις μας που θεωρούνταν αξιόπιστες και προφανείς επί αιώνες, όπως π.χ. ότι η γη είναι ακίνητη, και ότι ο ήλιος γυρίζει γύρω από τη γη, δεν θεωρούνται πλέον περιπτώσεις εμπειρικής γνώσης, μιας και έχουν αποδειχθεί ψευδείς από την εμπειρική έρευνα.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Σύνδεση ερωτήματος ορισμού της γνώσης με ερώτημα για τις πηγές της γνώσης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Συνεπώς, το καίριο γνωσιολογικό ερώτημα εδώ είναι το εξής: Επί τη βάσει ποιού ή ποιών χαρακτηριστικών μπορούμε να διακρίνουμε με αξιοπιστία τις περιπτώσεις γνήσιας, πραγματικής εμπειρικής γνώσης από περιπτώσεις απλώς </a:t>
            </a:r>
            <a:r>
              <a:rPr lang="el-GR" i="1" dirty="0" smtClean="0"/>
              <a:t>φαινομενικής</a:t>
            </a:r>
            <a:r>
              <a:rPr lang="el-GR" dirty="0" smtClean="0"/>
              <a:t> γνώσης (δηλαδή στην πραγματικότητα, άγνοιας, απλής δογματικής βεβαιότητας); </a:t>
            </a:r>
          </a:p>
          <a:p>
            <a:pPr>
              <a:buNone/>
            </a:pPr>
            <a:endParaRPr lang="el-GR" dirty="0" smtClean="0"/>
          </a:p>
          <a:p>
            <a:r>
              <a:rPr lang="el-GR" dirty="0" smtClean="0"/>
              <a:t>Μια πρώτη παραδοσιακή απάντηση σε αυτό το ερώτημα είναι ότι η εν λόγω διάκριση μπορεί να γίνει με κριτήριο το αν διαθέτουμε επαρκή </a:t>
            </a:r>
            <a:r>
              <a:rPr lang="el-GR" i="1" dirty="0" smtClean="0"/>
              <a:t>δικαιολόγηση</a:t>
            </a:r>
            <a:r>
              <a:rPr lang="el-GR" dirty="0" smtClean="0"/>
              <a:t>, δηλαδή καλούς λόγους για να πιστεύουμε ότι μια πεποίθησή μας είναι αληθής. (Καλός λόγος = λόγος που καθιστά την πεποίθησή μου </a:t>
            </a:r>
            <a:r>
              <a:rPr lang="el-GR" i="1" dirty="0" smtClean="0"/>
              <a:t>πιο πιθανό</a:t>
            </a:r>
            <a:r>
              <a:rPr lang="el-GR" dirty="0" smtClean="0"/>
              <a:t> να είναι αληθής παρά ψευδής) </a:t>
            </a:r>
          </a:p>
          <a:p>
            <a:endParaRPr lang="el-GR" dirty="0" smtClean="0"/>
          </a:p>
          <a:p>
            <a:r>
              <a:rPr lang="el-GR" dirty="0" smtClean="0"/>
              <a:t>(Εδώ βλέπουμε, ειρήσθω εν </a:t>
            </a:r>
            <a:r>
              <a:rPr lang="el-GR" dirty="0" err="1" smtClean="0"/>
              <a:t>παρόδω</a:t>
            </a:r>
            <a:r>
              <a:rPr lang="el-GR" dirty="0" smtClean="0"/>
              <a:t>, και τη </a:t>
            </a:r>
            <a:r>
              <a:rPr lang="el-GR" i="1" dirty="0" smtClean="0"/>
              <a:t>σύνδεση</a:t>
            </a:r>
            <a:r>
              <a:rPr lang="el-GR" dirty="0" smtClean="0"/>
              <a:t> του ερωτήματος του </a:t>
            </a:r>
            <a:r>
              <a:rPr lang="el-GR" i="1" dirty="0" smtClean="0"/>
              <a:t>ορισμού</a:t>
            </a:r>
            <a:r>
              <a:rPr lang="el-GR" dirty="0" smtClean="0"/>
              <a:t> της γνώσης με αυτό της κατανόησης των </a:t>
            </a:r>
            <a:r>
              <a:rPr lang="el-GR" i="1" dirty="0" smtClean="0"/>
              <a:t>πηγών</a:t>
            </a:r>
            <a:r>
              <a:rPr lang="el-GR" dirty="0" smtClean="0"/>
              <a:t> της γνώσης.)</a:t>
            </a:r>
          </a:p>
          <a:p>
            <a:endParaRPr lang="el-GR" dirty="0" smtClean="0"/>
          </a:p>
          <a:p>
            <a:pPr>
              <a:buNone/>
            </a:pP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Ο συνηθέστερος τρόπος για να κατέχει κανείς έναν </a:t>
            </a:r>
            <a:r>
              <a:rPr lang="el-GR" dirty="0" err="1" smtClean="0"/>
              <a:t>επιστημικό</a:t>
            </a:r>
            <a:r>
              <a:rPr lang="el-GR" dirty="0" smtClean="0"/>
              <a:t> λόγο προς υποστήριξη της αλήθειας της πεποίθησής του είναι να διαθέτει </a:t>
            </a:r>
            <a:r>
              <a:rPr lang="el-GR" i="1" dirty="0" smtClean="0"/>
              <a:t>ενδείξεις</a:t>
            </a:r>
            <a:r>
              <a:rPr lang="el-GR" dirty="0" smtClean="0"/>
              <a:t> ή </a:t>
            </a:r>
            <a:r>
              <a:rPr lang="el-GR" i="1" dirty="0" smtClean="0"/>
              <a:t>τεκμήρια</a:t>
            </a:r>
            <a:r>
              <a:rPr lang="el-GR" dirty="0" smtClean="0"/>
              <a:t> (</a:t>
            </a:r>
            <a:r>
              <a:rPr lang="en-US" dirty="0" smtClean="0"/>
              <a:t>evidence</a:t>
            </a:r>
            <a:r>
              <a:rPr lang="el-GR" dirty="0" smtClean="0"/>
              <a:t>) που σχετίζονται με το περιεχόμενό της.</a:t>
            </a:r>
          </a:p>
          <a:p>
            <a:endParaRPr lang="el-GR" dirty="0" smtClean="0"/>
          </a:p>
          <a:p>
            <a:r>
              <a:rPr lang="el-GR" dirty="0" smtClean="0"/>
              <a:t>Χαρακτηριστικό παράδειγμα τέτοιων τεκμηρίων είναι π.χ. διάφορα αποτυπώματα, αυτόπτες μάρτυρες και φωτογραφίες προερχόμενες από παρακολούθηση, που όλα μαζί, αφορώντας τον ίδιο άνθρωπο, αυξάνουν την πιθανότητα να είναι αυτός ένοχος για έναν φόνο. </a:t>
            </a:r>
          </a:p>
          <a:p>
            <a:endParaRPr lang="el-GR" dirty="0" smtClean="0"/>
          </a:p>
          <a:p>
            <a:r>
              <a:rPr lang="el-GR" dirty="0" smtClean="0"/>
              <a:t>Άλλα παραδείγματα ενδείξεων αποτελούν η παρατήρηση και καταγραφή των πληροφοριών ενός επιστημονικού οργάνου στο πλαίσιο ενός εργαστηριακού πειράματος για τον έλεγχο μιας επιστημονικής υπόθεσης, και η εύρεση επιγραφών και τεχνουργημάτων στο πλαίσιο μιας αρχαιολογικής έρευνας για την επιβεβαίωση ή διάψευση μιας ιστορικής υπόθεσης περί της ύπαρξης ενός παρελθοντικού γεγονότος.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n-US" dirty="0" smtClean="0"/>
              <a:t>H </a:t>
            </a:r>
            <a:r>
              <a:rPr lang="el-GR" dirty="0" smtClean="0"/>
              <a:t>δικαιολόγηση ως αξιόπιστη ένδειξη της αλήθειας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Η δικαιολόγηση είναι ουσιώδες στοιχείο της γνώσης διότι, εστιάζοντας την προσοχή μας στην ποιότητα της τεκμηρίωσης των απόψεών μας, συμβάλλει στον </a:t>
            </a:r>
            <a:r>
              <a:rPr lang="el-GR" i="1" dirty="0" smtClean="0"/>
              <a:t>αποκλεισμό πιθανών πηγών λαθών </a:t>
            </a:r>
            <a:r>
              <a:rPr lang="el-GR" dirty="0" smtClean="0"/>
              <a:t>στην αντίληψή μας για την πραγματικότητα. </a:t>
            </a:r>
          </a:p>
          <a:p>
            <a:endParaRPr lang="el-GR" dirty="0" smtClean="0"/>
          </a:p>
          <a:p>
            <a:r>
              <a:rPr lang="el-GR" dirty="0" smtClean="0"/>
              <a:t>Αν δίνουμε προσοχή στη δικαιολόγηση αυξάνουμε την πιθανότητα να αποκτούμε αληθείς πεποιθήσεις, διότι προσπαθούμε να φτάσουμε στην αλήθεια όχι απλά από τύχη, αλλά μέσω συστηματικής προσπάθειας (έρευνας, εξάλειψης πηγών συστηματικών λαθών).</a:t>
            </a:r>
          </a:p>
          <a:p>
            <a:endParaRPr lang="el-GR" dirty="0" smtClean="0"/>
          </a:p>
          <a:p>
            <a:r>
              <a:rPr lang="el-GR" dirty="0" smtClean="0"/>
              <a:t>(Υπάρχουν βέβαια και άλλου είδους λόγοι για να πιστεύει κανείς μια πεποίθηση (π.χ. θρησκευτικοί, χρησιμοθηρικοί, λόγοι διατήρησης μιας παράδοσης) που δεν επηρεάζουν την πιθανότητα η εν λόγω πεποίθηση να είναι αληθής, και συνεπώς δεν συνιστούν χαρακτηριστικά </a:t>
            </a:r>
            <a:r>
              <a:rPr lang="el-GR" i="1" dirty="0" err="1" smtClean="0"/>
              <a:t>επιστημικούς</a:t>
            </a:r>
            <a:r>
              <a:rPr lang="el-GR" dirty="0" smtClean="0"/>
              <a:t> λόγους που μπορούν να χρησιμοποιηθούν στη γνωσιολογία για την κατοχύρωση της γνώσης μιας κατάστασης πραγμάτων. Μόνο όταν συνεισφέρει στην αύξηση της πιθανότητας της αλήθειας μιας πεποίθησης μπορεί ένας λόγος να προσφέρει δικαιολόγηση.)</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25000" lnSpcReduction="20000"/>
          </a:bodyPr>
          <a:lstStyle/>
          <a:p>
            <a:r>
              <a:rPr lang="el-GR" sz="6800" dirty="0" smtClean="0"/>
              <a:t>Γιατί χρειάζεται όμως τόση προσοχή από μεριάς μας στο να κατέχουμε επαρκείς λόγους για τις πεποιθήσεις μας; (ώστε να αποκλείουμε περιπτώσεις φαινομενικής γνώσης και να αυξάνουμε την πιθανότητα επίτευξης πραγματικής γνώσης)</a:t>
            </a:r>
          </a:p>
          <a:p>
            <a:endParaRPr lang="el-GR" sz="6800" dirty="0" smtClean="0"/>
          </a:p>
          <a:p>
            <a:r>
              <a:rPr lang="el-GR" sz="6800" dirty="0" smtClean="0"/>
              <a:t>Ας σκεφτούμε π.χ. ότι υπό το πρίσμα της ‘κοινής λογικής’, για ένα μεγάλο πλήθος καθημερινών μας πεποιθήσεων, η περίπτωση να συνιστούν φαινομενική και όχι πραγματική γνώση υπάρχει μεν (λ.χ. στην περίπτωση παραισθήσεων, ψευδαισθήσεων, ονείρων), αλλά αποτελεί πάντα την </a:t>
            </a:r>
            <a:r>
              <a:rPr lang="el-GR" sz="6800" i="1" dirty="0" smtClean="0"/>
              <a:t>εξαίρεση</a:t>
            </a:r>
            <a:r>
              <a:rPr lang="el-GR" sz="6800" dirty="0" smtClean="0"/>
              <a:t> και είναι στην πλειονότητα των περιπτώσεων εύκολο να αναγνωριστεί ως τέτοια. Μήπως λοιπόν </a:t>
            </a:r>
            <a:r>
              <a:rPr lang="el-GR" sz="6800" i="1" dirty="0" smtClean="0"/>
              <a:t>δεν</a:t>
            </a:r>
            <a:r>
              <a:rPr lang="el-GR" sz="6800" dirty="0" smtClean="0"/>
              <a:t> απαιτείται και τόσο προσεκτική συλλογή τεκμηρίων (όσο φαίνεται να υπαινίσσεται η καθιερωμένη άποψη) για να συνιστούν οι απλές καθημερινές μας πεποιθήσεις γνώση;</a:t>
            </a:r>
          </a:p>
          <a:p>
            <a:endParaRPr lang="el-GR" sz="6800" dirty="0" smtClean="0"/>
          </a:p>
          <a:p>
            <a:r>
              <a:rPr lang="el-GR" sz="6800" dirty="0" smtClean="0"/>
              <a:t>Ωστόσο, το παραπάνω γεγονός δεν μας παρέχει από μόνο του έναν λόγο για να πιστεύουμε ότι δεν υπάρχουν πολύ πιο συχνές και πολύ πιο δύσκολα διακρίσιμες περιπτώσεις φαινομενικής γνώσης (προερχόμενες από συστηματικό λάθος) οι οποίες θα μπορούσαν ίσως και να είναι διάχυτες σε ολόκληρο το σύστημα πεποιθήσεών μας (όπως λ.χ. η περίπτωση την πεποίθησής μας ότι η γη είναι ακίνητη και ότι ο ήλιος γυρίζει γύρω από αυτή). </a:t>
            </a:r>
          </a:p>
          <a:p>
            <a:endParaRPr lang="el-GR" sz="6800" dirty="0" smtClean="0"/>
          </a:p>
          <a:p>
            <a:r>
              <a:rPr lang="el-GR" sz="6800" dirty="0" smtClean="0"/>
              <a:t>Τι σημαίνουν όλα αυτά για τη σχέση δικαιολόγησης και γνώσης;</a:t>
            </a:r>
          </a:p>
          <a:p>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Ιστορική αναδρομή</a:t>
            </a:r>
            <a:endParaRPr lang="el-GR" dirty="0"/>
          </a:p>
        </p:txBody>
      </p:sp>
      <p:sp>
        <p:nvSpPr>
          <p:cNvPr id="3" name="2 - Θέση περιεχομένου"/>
          <p:cNvSpPr>
            <a:spLocks noGrp="1"/>
          </p:cNvSpPr>
          <p:nvPr>
            <p:ph sz="quarter" idx="1"/>
          </p:nvPr>
        </p:nvSpPr>
        <p:spPr/>
        <p:txBody>
          <a:bodyPr>
            <a:noAutofit/>
          </a:bodyPr>
          <a:lstStyle/>
          <a:p>
            <a:r>
              <a:rPr lang="el-GR" sz="1700" dirty="0" smtClean="0"/>
              <a:t>Πλάτωνας -ο Ορθός Λόγος παρέχει ‘διανοητική ενόραση’ των Ιδεών και του ‘Αγαθού’</a:t>
            </a:r>
          </a:p>
          <a:p>
            <a:endParaRPr lang="el-GR" sz="1700" dirty="0" smtClean="0"/>
          </a:p>
          <a:p>
            <a:r>
              <a:rPr lang="el-GR" sz="1700" dirty="0" smtClean="0"/>
              <a:t>Αριστοτέλης -Ο Αριστοτελικός ‘Νους’ παρέχει το ‘ακίνητο κινούν’ της δικαιολόγησης όλων των υπόλοιπων πεποιθήσεων. Είναι ‘</a:t>
            </a:r>
            <a:r>
              <a:rPr lang="el-GR" sz="1700" dirty="0" err="1" smtClean="0"/>
              <a:t>αυτοδικαιολογούμενο</a:t>
            </a:r>
            <a:r>
              <a:rPr lang="el-GR" sz="1700" dirty="0" smtClean="0"/>
              <a:t>’ θεμέλιο της γνώσης.</a:t>
            </a:r>
          </a:p>
          <a:p>
            <a:endParaRPr lang="el-GR" sz="1700" dirty="0" smtClean="0"/>
          </a:p>
          <a:p>
            <a:r>
              <a:rPr lang="el-GR" sz="1700" dirty="0" err="1" smtClean="0"/>
              <a:t>Πυρρώνειος</a:t>
            </a:r>
            <a:r>
              <a:rPr lang="el-GR" sz="1700" dirty="0" smtClean="0"/>
              <a:t> σκεπτικισμός-</a:t>
            </a:r>
            <a:r>
              <a:rPr lang="el-GR" sz="1700" dirty="0" err="1" smtClean="0"/>
              <a:t>Σέξτος</a:t>
            </a:r>
            <a:r>
              <a:rPr lang="el-GR" sz="1700" dirty="0" smtClean="0"/>
              <a:t> Εμπειρικός </a:t>
            </a:r>
          </a:p>
          <a:p>
            <a:endParaRPr lang="el-GR" sz="1700" dirty="0" smtClean="0"/>
          </a:p>
          <a:p>
            <a:r>
              <a:rPr lang="el-GR" sz="1700" dirty="0" smtClean="0"/>
              <a:t>Νεώτερη φιλοσοφία: Στρέφεται προς τη μελέτη του </a:t>
            </a:r>
            <a:r>
              <a:rPr lang="el-GR" sz="1700" i="1" dirty="0" smtClean="0"/>
              <a:t>υποκειμένου</a:t>
            </a:r>
            <a:r>
              <a:rPr lang="el-GR" sz="1700" dirty="0" smtClean="0"/>
              <a:t> και της </a:t>
            </a:r>
            <a:r>
              <a:rPr lang="el-GR" sz="1700" i="1" dirty="0" smtClean="0"/>
              <a:t>γνώσης</a:t>
            </a:r>
            <a:r>
              <a:rPr lang="el-GR" sz="1700" dirty="0" smtClean="0"/>
              <a:t> του της πραγματικότητας</a:t>
            </a:r>
          </a:p>
          <a:p>
            <a:r>
              <a:rPr lang="en-US" sz="1700" dirty="0" smtClean="0"/>
              <a:t>Bacon – H </a:t>
            </a:r>
            <a:r>
              <a:rPr lang="el-GR" sz="1700" dirty="0" smtClean="0"/>
              <a:t>γνώση είναι δύναμη</a:t>
            </a:r>
          </a:p>
          <a:p>
            <a:r>
              <a:rPr lang="en-US" sz="1700" dirty="0" smtClean="0"/>
              <a:t>Descartes – </a:t>
            </a:r>
            <a:r>
              <a:rPr lang="el-GR" sz="1700" dirty="0" smtClean="0"/>
              <a:t>Η γνώση θεμελιώνεται σε πρώτες αρχές που είναι βέβαιες, σαφείς και ευκρινείς στο υποκείμενο (</a:t>
            </a:r>
            <a:r>
              <a:rPr lang="en-US" sz="1700" i="1" dirty="0" smtClean="0"/>
              <a:t>cogito ergo sum</a:t>
            </a:r>
            <a:r>
              <a:rPr lang="en-US" sz="1700" dirty="0" smtClean="0"/>
              <a:t>)</a:t>
            </a:r>
          </a:p>
          <a:p>
            <a:endParaRPr lang="en-US" sz="1700" dirty="0" smtClean="0"/>
          </a:p>
          <a:p>
            <a:r>
              <a:rPr lang="el-GR" sz="1700" dirty="0" smtClean="0"/>
              <a:t>Δύο μεγάλες γνωσιολογικές σχολές διαμορφώνονται στη νεώτερη φιλοσοφία: Ορθολογισμός (ρασιοναλισμός) – εμπειρισμός. Διαφωνούν ως προς τις </a:t>
            </a:r>
            <a:r>
              <a:rPr lang="el-GR" sz="1700" i="1" dirty="0" smtClean="0"/>
              <a:t>πηγές</a:t>
            </a:r>
            <a:r>
              <a:rPr lang="el-GR" sz="1700" dirty="0" smtClean="0"/>
              <a:t> της γνώσης.</a:t>
            </a:r>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20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Η ‘μεγάλη εικόνα’: Η τρέχουσα ‘καθιερωμένη άποψη’ περί γνώσης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Η ‘μεγάλη εικόνα’ που προκύπτει περί γνώσης και δικαιολόγησης είναι η εξής: Ο έσχατος σκοπός του όλου γνωστικού εγχειρήματος είναι η εύρεση της </a:t>
            </a:r>
            <a:r>
              <a:rPr lang="el-GR" i="1" dirty="0" smtClean="0"/>
              <a:t>αλήθειας</a:t>
            </a:r>
            <a:r>
              <a:rPr lang="el-GR" dirty="0" smtClean="0"/>
              <a:t>. Ο </a:t>
            </a:r>
            <a:r>
              <a:rPr lang="el-GR" dirty="0" err="1" smtClean="0"/>
              <a:t>γνωσιακός</a:t>
            </a:r>
            <a:r>
              <a:rPr lang="el-GR" dirty="0" smtClean="0"/>
              <a:t> μας στόχος είναι οι πεποιθήσεις μας να περιγράφουν ορθά τον τρόπο με τον οποίο όντως υφίσταται η πραγματικότητα. Και ο </a:t>
            </a:r>
            <a:r>
              <a:rPr lang="el-GR" i="1" dirty="0" smtClean="0"/>
              <a:t>καλύτερος τρόπος </a:t>
            </a:r>
            <a:r>
              <a:rPr lang="el-GR" dirty="0" smtClean="0"/>
              <a:t>για την επίτευξη αυτού του στόχου είναι να προσπαθούμε να διαμορφώνουμε και να κατέχουμε πεποιθήσεις για τις οποίες έχουμε </a:t>
            </a:r>
            <a:r>
              <a:rPr lang="el-GR" i="1" dirty="0" smtClean="0"/>
              <a:t>καλούς λόγους</a:t>
            </a:r>
            <a:r>
              <a:rPr lang="el-GR" dirty="0" smtClean="0"/>
              <a:t> να πιστεύουμε ότι είναι αληθείς. </a:t>
            </a:r>
          </a:p>
          <a:p>
            <a:endParaRPr lang="el-GR" dirty="0" smtClean="0"/>
          </a:p>
          <a:p>
            <a:r>
              <a:rPr lang="el-GR" dirty="0" smtClean="0"/>
              <a:t>Όταν συμβαίνει οι πεποιθήσεις που κατέχουμε επί τη βάσει καλών λόγων να είναι και αληθείς, τότε κατέχουμε γνήσια γνώση και ο σκοπός μας επιτυγχάνεται. Όταν όμως συμβαίνει οι παραπάνω επαρκώς δικαιολογημένες πεποιθήσεις μας να μην είναι αληθείς, τότε δεν διαθέτουμε γνήσια γνώση και ο σκοπός μας δεν επιτυγχάνεται, παρότι εμείς μπορεί να έχουμε κάνει </a:t>
            </a:r>
            <a:r>
              <a:rPr lang="el-GR" dirty="0" err="1" smtClean="0"/>
              <a:t>ό,τι</a:t>
            </a:r>
            <a:r>
              <a:rPr lang="el-GR" dirty="0" smtClean="0"/>
              <a:t> ήταν ανθρωπίνως δυνατό (από την άποψη της ανίχνευσης και της εύρεσης καλών λόγων) για την εύρεση της αλήθειας των πεποιθήσεών μας. </a:t>
            </a:r>
          </a:p>
          <a:p>
            <a:endParaRPr lang="el-GR" dirty="0" smtClean="0"/>
          </a:p>
          <a:p>
            <a:r>
              <a:rPr lang="el-GR" dirty="0" smtClean="0"/>
              <a:t>Αυτό δεν σημαίνει ότι δεν είναι δυνατό να έχουμε γνώση εν γένει, αλλά απλώς ότι το αν γνωρίζουμε ή όχι είναι εν τέλει ένα θέμα που εξαρτάται εν πολλοίς από το αν ο κόσμος ‘συνεργάζεται’ ή όχι για να καταστήσει τις επαρκώς δικαιολογημένες πεποιθήσεις αληθείς.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πρόβλημα </a:t>
            </a:r>
            <a:r>
              <a:rPr lang="en-US" dirty="0" err="1" smtClean="0"/>
              <a:t>Gettier</a:t>
            </a:r>
            <a:endParaRPr lang="el-GR" dirty="0"/>
          </a:p>
        </p:txBody>
      </p:sp>
      <p:sp>
        <p:nvSpPr>
          <p:cNvPr id="3" name="2 - Θέση περιεχομένου"/>
          <p:cNvSpPr>
            <a:spLocks noGrp="1"/>
          </p:cNvSpPr>
          <p:nvPr>
            <p:ph sz="quarter" idx="1"/>
          </p:nvPr>
        </p:nvSpPr>
        <p:spPr/>
        <p:txBody>
          <a:bodyPr>
            <a:normAutofit fontScale="70000" lnSpcReduction="20000"/>
          </a:bodyPr>
          <a:lstStyle/>
          <a:p>
            <a:endParaRPr lang="el-GR" dirty="0" smtClean="0"/>
          </a:p>
          <a:p>
            <a:r>
              <a:rPr lang="el-GR" dirty="0" smtClean="0"/>
              <a:t>Η παραπάνω ‘μεγάλη εικόνα’ περί γνώσης οφείλει πολλά στον </a:t>
            </a:r>
            <a:r>
              <a:rPr lang="en-US" dirty="0" err="1" smtClean="0"/>
              <a:t>Gettier</a:t>
            </a:r>
            <a:r>
              <a:rPr lang="en-US" dirty="0" smtClean="0"/>
              <a:t> </a:t>
            </a:r>
            <a:r>
              <a:rPr lang="el-GR" dirty="0" smtClean="0"/>
              <a:t>και στη σχετική του συζήτηση για τη σχέση δικαιολόγησης και γνώσης.</a:t>
            </a:r>
          </a:p>
          <a:p>
            <a:endParaRPr lang="el-GR" dirty="0" smtClean="0"/>
          </a:p>
          <a:p>
            <a:r>
              <a:rPr lang="el-GR" dirty="0" smtClean="0"/>
              <a:t>Είναι επαρκής η ανάλυση της γνώσης με όρους δικαιολογημένης αληθούς πεποίθησης; Ο </a:t>
            </a:r>
            <a:r>
              <a:rPr lang="en-US" dirty="0" err="1" smtClean="0"/>
              <a:t>Gettier</a:t>
            </a:r>
            <a:r>
              <a:rPr lang="en-US" dirty="0" smtClean="0"/>
              <a:t> (</a:t>
            </a:r>
            <a:r>
              <a:rPr lang="el-GR" dirty="0" smtClean="0"/>
              <a:t>1963) έδειξε πως κάτι τέτοιο δεν ισχύει. </a:t>
            </a:r>
          </a:p>
          <a:p>
            <a:endParaRPr lang="el-GR" dirty="0" smtClean="0"/>
          </a:p>
          <a:p>
            <a:r>
              <a:rPr lang="el-GR" dirty="0" smtClean="0"/>
              <a:t>Ακόμα κι αν μια πεποίθησή μας είναι επαρκώς δικαιολογημένη (ακόμα δηλαδή κι αν έχουμε κάνει </a:t>
            </a:r>
            <a:r>
              <a:rPr lang="el-GR" dirty="0" err="1" smtClean="0"/>
              <a:t>ό,τι</a:t>
            </a:r>
            <a:r>
              <a:rPr lang="el-GR" dirty="0" smtClean="0"/>
              <a:t> μπορούμε για να συλλέξουμε τεκμήρια σχετικά με τη </a:t>
            </a:r>
            <a:r>
              <a:rPr lang="el-GR" dirty="0" err="1" smtClean="0"/>
              <a:t>δικαιολόγησή</a:t>
            </a:r>
            <a:r>
              <a:rPr lang="el-GR" dirty="0" smtClean="0"/>
              <a:t> της), και ακόμα κι αν αυτή η πεποίθηση είναι αληθής, κάτι τέτοιο δεν είναι επαρκές για να συνιστά γνώση.</a:t>
            </a:r>
          </a:p>
          <a:p>
            <a:pPr>
              <a:buNone/>
            </a:pPr>
            <a:endParaRPr lang="el-GR" dirty="0" smtClean="0"/>
          </a:p>
          <a:p>
            <a:r>
              <a:rPr lang="el-GR" dirty="0" smtClean="0"/>
              <a:t>Μπορούν πολύ εύκολα να κατασκευαστούν διάφορα παραδείγματα στα οποία οι τρεις αναγκαίες συνθήκες που έχουν ως τώρα θεωρηθεί όλες μαζί ως επαρκείς για τη γνώση, ξεκάθαρα ικανοποιούνται, αλλά παρόλα αυτά να μην είμαστε διατεθειμένοι να αποδώσουμε γνώση στο υποκείμενο. </a:t>
            </a:r>
          </a:p>
          <a:p>
            <a:endParaRPr lang="el-GR" dirty="0" smtClean="0"/>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Παράδειγμα</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Μπορεί να έχω την πεποίθηση ότι η ώρα είναι 7.30, να έχω επαρκώς ισχυρούς λόγους για να το πιστεύω (το ρολόι του γραφείου μου λειτουργεί γενικά αξιόπιστα, το έχω ελέγξει πρόσφατα) και να είναι αληθές ότι η ώρα είναι 7.30, αλλά παρόλα αυτά να μην μπορεί αυτή η πεποίθησή μου να χαρακτηριστεί ως γνώση, διότι π.χ. στην πραγματικότητα οι δείκτες του ρολογιού είναι σταματημένοι όλη μέρα (δείχνοντας 7.30), και απλά συμβαίνει από καθαρή </a:t>
            </a:r>
            <a:r>
              <a:rPr lang="el-GR" sz="1600" i="1" dirty="0" smtClean="0"/>
              <a:t>τύχη</a:t>
            </a:r>
            <a:r>
              <a:rPr lang="el-GR" sz="1600" dirty="0" smtClean="0"/>
              <a:t> εκείνη την ώρα που κοιτάω το ρολόι να είναι όντως 7.30. </a:t>
            </a:r>
          </a:p>
          <a:p>
            <a:endParaRPr lang="el-GR" sz="1600" dirty="0" smtClean="0"/>
          </a:p>
          <a:p>
            <a:r>
              <a:rPr lang="el-GR" sz="1600" dirty="0" smtClean="0"/>
              <a:t>Παρότι η παραπάνω πεποίθηση είναι και αληθής και επαρκώς δικαιολογημένη, δεν συνιστά γνώση. Και ο λόγος είναι ότι παρά το ότι οι λόγοι για τους οποίους πιστεύω ότι η πεποίθησή μου είναι αληθής είναι οι καλύτεροι δυνατοί που θα μπορούσα να έχω από τη δική μου </a:t>
            </a:r>
            <a:r>
              <a:rPr lang="el-GR" sz="1600" dirty="0" err="1" smtClean="0"/>
              <a:t>επιστημική</a:t>
            </a:r>
            <a:r>
              <a:rPr lang="el-GR" sz="1600" dirty="0" smtClean="0"/>
              <a:t> οπτική γωνία, τυγχάνει η </a:t>
            </a:r>
            <a:r>
              <a:rPr lang="el-GR" sz="1600" i="1" dirty="0" smtClean="0"/>
              <a:t>αλήθεια</a:t>
            </a:r>
            <a:r>
              <a:rPr lang="el-GR" sz="1600" dirty="0" smtClean="0"/>
              <a:t> της πεποίθησής του να </a:t>
            </a:r>
            <a:r>
              <a:rPr lang="el-GR" sz="1600" i="1" dirty="0" smtClean="0"/>
              <a:t>μην έχει καμία σχέση</a:t>
            </a:r>
            <a:r>
              <a:rPr lang="el-GR" sz="1600" dirty="0" smtClean="0"/>
              <a:t> με αυτούς τους λόγους. Επειδή λοιπόν η αλήθεια της πεποίθησης δεν σχετίζεται καθόλου με τους λόγους που την υποστηρίζουν, και στην πραγματικότητα οφείλεται σε λόγους τους οποίους δεν έχω καμία πρόσβαση, είναι εντελώς τυχαίο (από τη δική μου οπτική γωνία) ότι αυτή συμβαίνει να είναι όντως αληθής.</a:t>
            </a:r>
          </a:p>
          <a:p>
            <a:endParaRPr lang="el-GR" sz="1600" dirty="0" smtClean="0"/>
          </a:p>
          <a:p>
            <a:r>
              <a:rPr lang="el-GR" sz="1600" dirty="0" smtClean="0"/>
              <a:t>Αυτό που φαίνεται να δείχνουν τέτοιου είδους παραδείγματα (</a:t>
            </a:r>
            <a:r>
              <a:rPr lang="en-US" sz="1600" dirty="0" err="1" smtClean="0"/>
              <a:t>Gettier</a:t>
            </a:r>
            <a:r>
              <a:rPr lang="en-US" sz="1600" dirty="0" smtClean="0"/>
              <a:t>) </a:t>
            </a:r>
            <a:r>
              <a:rPr lang="el-GR" sz="1600" dirty="0" smtClean="0"/>
              <a:t>είναι ότι μια καλά τεκμηριωμένη πεποίθηση μπορεί να είναι εξίσου τυχαία αληθής όσο και η πιο τολμηρή (αυθαίρετη) εικασία. </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Απόπειρες λύσης του προβλήματος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Αυτή η συνοπτική διάγνωση της αδυνατότητας μιας βέβαιης σύνδεσης μεταξύ της απόλυτα επαρκούς δικαιολόγησης και της γνώσης έχει οδηγήσει τους περισσότερους φιλοσόφους σε δύο βασικές στρατηγικές προς επίλυση του προβλήματος: </a:t>
            </a:r>
          </a:p>
          <a:p>
            <a:endParaRPr lang="el-GR" dirty="0" smtClean="0"/>
          </a:p>
          <a:p>
            <a:r>
              <a:rPr lang="el-GR" dirty="0" smtClean="0"/>
              <a:t>Μια πιο ριζοσπαστική (</a:t>
            </a:r>
            <a:r>
              <a:rPr lang="el-GR" i="1" dirty="0" err="1" smtClean="0"/>
              <a:t>εξτερναλιστική</a:t>
            </a:r>
            <a:r>
              <a:rPr lang="el-GR" i="1" dirty="0" smtClean="0"/>
              <a:t>) </a:t>
            </a:r>
            <a:r>
              <a:rPr lang="el-GR" dirty="0" smtClean="0"/>
              <a:t>η οποία προτείνει την πλήρη </a:t>
            </a:r>
            <a:r>
              <a:rPr lang="el-GR" i="1" dirty="0" smtClean="0"/>
              <a:t>απόρριψη</a:t>
            </a:r>
            <a:r>
              <a:rPr lang="el-GR" dirty="0" smtClean="0"/>
              <a:t> της δικαιολόγησης ως αναγκαίας συνθήκης της γνώσης, και την αντικατάστασή της με μια συνθήκη (π.χ. αιτιότητα, νομολογική σύνδεση, αξιοπιστία) που συσχετίζει </a:t>
            </a:r>
            <a:r>
              <a:rPr lang="el-GR" i="1" dirty="0" smtClean="0"/>
              <a:t>άμεσα</a:t>
            </a:r>
            <a:r>
              <a:rPr lang="el-GR" dirty="0" smtClean="0"/>
              <a:t> την πεποίθηση του υποκειμένου με τα γεγονότα του κόσμου που την καθιστούν αληθή, χωρίς καμία διαμεσολάβηση δικαιολογητικών διαδικασιών.</a:t>
            </a:r>
          </a:p>
          <a:p>
            <a:endParaRPr lang="el-GR" dirty="0" smtClean="0"/>
          </a:p>
          <a:p>
            <a:r>
              <a:rPr lang="el-GR" dirty="0" smtClean="0"/>
              <a:t>Μια πιο συντηρητική </a:t>
            </a:r>
            <a:r>
              <a:rPr lang="el-GR" dirty="0" smtClean="0"/>
              <a:t>(</a:t>
            </a:r>
            <a:r>
              <a:rPr lang="el-GR" dirty="0" smtClean="0"/>
              <a:t>η</a:t>
            </a:r>
            <a:r>
              <a:rPr lang="el-GR" dirty="0" smtClean="0"/>
              <a:t> </a:t>
            </a:r>
            <a:r>
              <a:rPr lang="el-GR" dirty="0" smtClean="0"/>
              <a:t>τρέχουσα ‘</a:t>
            </a:r>
            <a:r>
              <a:rPr lang="el-GR" dirty="0" err="1" smtClean="0"/>
              <a:t>ιντερναλιστική</a:t>
            </a:r>
            <a:r>
              <a:rPr lang="el-GR" dirty="0" smtClean="0"/>
              <a:t>’ καθιερωμένη άποψη), η οποία </a:t>
            </a:r>
            <a:r>
              <a:rPr lang="el-GR" i="1" dirty="0" smtClean="0"/>
              <a:t>διατηρεί</a:t>
            </a:r>
            <a:r>
              <a:rPr lang="el-GR" dirty="0" smtClean="0"/>
              <a:t> τη δικαιολόγηση ως αναγκαία συνθήκη της γνώσης, προσπαθώντας όμως να καθορίσει τις συνθήκες κάτω από τις οποίες αυτή μπορεί να θεωρηθεί επαρκής για την τελευταία με έναν τρόπο που να αποφεύγει τα αντιπαραδείγματα </a:t>
            </a:r>
            <a:r>
              <a:rPr lang="en-US" dirty="0" err="1" smtClean="0"/>
              <a:t>Gettier</a:t>
            </a:r>
            <a:r>
              <a:rPr lang="el-GR" dirty="0" smtClean="0"/>
              <a:t>. (Γνώση ως </a:t>
            </a:r>
            <a:r>
              <a:rPr lang="el-GR" i="1" dirty="0" smtClean="0"/>
              <a:t>μη </a:t>
            </a:r>
            <a:r>
              <a:rPr lang="el-GR" i="1" dirty="0" err="1" smtClean="0"/>
              <a:t>αναιρεσιμότητα</a:t>
            </a:r>
            <a:r>
              <a:rPr lang="el-GR" i="1" dirty="0" smtClean="0"/>
              <a:t> </a:t>
            </a:r>
            <a:r>
              <a:rPr lang="el-GR" dirty="0" smtClean="0"/>
              <a:t>της δικαιολόγησης.)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Γνώση ως μη </a:t>
            </a:r>
            <a:r>
              <a:rPr lang="el-GR" dirty="0" err="1" smtClean="0"/>
              <a:t>αναιρεσιμότητα</a:t>
            </a:r>
            <a:r>
              <a:rPr lang="el-GR" dirty="0" smtClean="0"/>
              <a:t> (</a:t>
            </a:r>
            <a:r>
              <a:rPr lang="en-US" dirty="0" smtClean="0"/>
              <a:t>indefeasibility)</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Η πιο δημοφιλής ‘συντηρητική’ στρατηγική απάντησης στο πρόβλημα </a:t>
            </a:r>
            <a:r>
              <a:rPr lang="en-US" dirty="0" err="1" smtClean="0"/>
              <a:t>Gettier</a:t>
            </a:r>
            <a:r>
              <a:rPr lang="en-US" dirty="0" smtClean="0"/>
              <a:t> </a:t>
            </a:r>
            <a:r>
              <a:rPr lang="el-GR" dirty="0" smtClean="0"/>
              <a:t>ορίζει τη γνώση μέσω της έννοιας της </a:t>
            </a:r>
            <a:r>
              <a:rPr lang="el-GR" i="1" dirty="0" smtClean="0"/>
              <a:t>μη </a:t>
            </a:r>
            <a:r>
              <a:rPr lang="el-GR" i="1" dirty="0" err="1" smtClean="0"/>
              <a:t>αναιρεσιμότητας</a:t>
            </a:r>
            <a:r>
              <a:rPr lang="el-GR" dirty="0" smtClean="0"/>
              <a:t> (</a:t>
            </a:r>
            <a:r>
              <a:rPr lang="en-US" dirty="0" smtClean="0"/>
              <a:t>indefeasibility</a:t>
            </a:r>
            <a:r>
              <a:rPr lang="el-GR" dirty="0" smtClean="0"/>
              <a:t>) της δικαιολόγησης. </a:t>
            </a:r>
            <a:endParaRPr lang="en-US" dirty="0" smtClean="0"/>
          </a:p>
          <a:p>
            <a:endParaRPr lang="en-US" dirty="0" smtClean="0"/>
          </a:p>
          <a:p>
            <a:r>
              <a:rPr lang="el-GR" dirty="0" smtClean="0"/>
              <a:t>Συγκεκριμένα, προσθέτει στον κλασικό ορισμό της γνώσης ως αληθούς και δικαιολογημένης πεποίθησης μια </a:t>
            </a:r>
            <a:r>
              <a:rPr lang="el-GR" i="1" dirty="0" smtClean="0"/>
              <a:t>τέταρτη</a:t>
            </a:r>
            <a:r>
              <a:rPr lang="el-GR" dirty="0" smtClean="0"/>
              <a:t> συνθήκη: Ότι η δικαιολόγηση είναι επαρκής για τη γνώση μόνο αν</a:t>
            </a:r>
            <a:r>
              <a:rPr lang="el-GR" i="1" dirty="0" smtClean="0"/>
              <a:t> δεν μπορεί να</a:t>
            </a:r>
            <a:r>
              <a:rPr lang="el-GR" dirty="0" smtClean="0"/>
              <a:t> </a:t>
            </a:r>
            <a:r>
              <a:rPr lang="el-GR" i="1" dirty="0" smtClean="0"/>
              <a:t>ακυρωθεί από (π.χ. μελλοντικά) αληθή τεκμήρια</a:t>
            </a:r>
            <a:r>
              <a:rPr lang="el-GR" dirty="0" smtClean="0"/>
              <a:t>, δηλαδή μόνο συμβαίνει να μη βασίζεται σε ψευδή τεκμήρια.</a:t>
            </a:r>
            <a:endParaRPr lang="en-US" dirty="0" smtClean="0"/>
          </a:p>
          <a:p>
            <a:pPr>
              <a:buNone/>
            </a:pPr>
            <a:endParaRPr lang="en-US" dirty="0" smtClean="0"/>
          </a:p>
          <a:p>
            <a:r>
              <a:rPr lang="el-GR" dirty="0" smtClean="0"/>
              <a:t>Η δικαιολόγηση της πεποίθησης ενός υποκειμένου είναι αναιρέσιμη (</a:t>
            </a:r>
            <a:r>
              <a:rPr lang="en-US" dirty="0" err="1" smtClean="0"/>
              <a:t>defeasible</a:t>
            </a:r>
            <a:r>
              <a:rPr lang="en-US" dirty="0" smtClean="0"/>
              <a:t>)</a:t>
            </a:r>
            <a:r>
              <a:rPr lang="el-GR" dirty="0" smtClean="0"/>
              <a:t> όταν υφίσταται ένα σώμα ενδείξεων τέτοιο ώστε αν το υποκείμενο γνώριζε την ύπαρξή του, η πεποίθησή του θα έπαυε να είναι δικαιολογημένη </a:t>
            </a:r>
            <a:r>
              <a:rPr lang="en-US" dirty="0" smtClean="0"/>
              <a:t>(</a:t>
            </a:r>
            <a:r>
              <a:rPr lang="el-GR" dirty="0" smtClean="0"/>
              <a:t>επειδή</a:t>
            </a:r>
            <a:r>
              <a:rPr lang="en-US" dirty="0" smtClean="0"/>
              <a:t> </a:t>
            </a:r>
            <a:r>
              <a:rPr lang="el-GR" dirty="0" smtClean="0"/>
              <a:t>τα εν λόγω τεκμήρια θα υπονόμευαν την αλήθεια της πεποίθησής του). </a:t>
            </a:r>
          </a:p>
          <a:p>
            <a:pPr>
              <a:buNone/>
            </a:pP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Ωστόσο, δεν μπορούμε ποτέ να γνωρίζουμε κατά οριστικό αν ένα σώμα τεκμηρίων </a:t>
            </a:r>
            <a:r>
              <a:rPr lang="el-GR" i="1" dirty="0" smtClean="0"/>
              <a:t>όντως</a:t>
            </a:r>
            <a:r>
              <a:rPr lang="el-GR" dirty="0" smtClean="0"/>
              <a:t> υπονομεύει τη δικαιολόγηση μιας πεποίθησής μας ή αν απλά </a:t>
            </a:r>
            <a:r>
              <a:rPr lang="el-GR" i="1" dirty="0" smtClean="0"/>
              <a:t>φαίνεται</a:t>
            </a:r>
            <a:r>
              <a:rPr lang="el-GR" dirty="0" smtClean="0"/>
              <a:t> να την υπονομεύει (αλλά τελικά δεν την υπονομεύει διότι υπονομεύεται το ίδιο με τη σειρά του από άλλα τεκμήρια).</a:t>
            </a:r>
          </a:p>
          <a:p>
            <a:pPr>
              <a:buNone/>
            </a:pPr>
            <a:endParaRPr lang="el-GR" dirty="0" smtClean="0"/>
          </a:p>
          <a:p>
            <a:r>
              <a:rPr lang="el-GR" dirty="0" smtClean="0"/>
              <a:t>Αυτό σημαίνει ότι από την οπτική γωνία του υποκειμένου δεν μπορεί να χαραχθεί με βεβαιότητα η διάκριση μεταξύ γνήσιας γνώσης και φαινομενικής γνώσης. Η επίτευξη της γνήσιας γνώσης από μέρους μας είναι συνάρτηση σε ένα βαθμό και ενός είδους ‘ευτυχούς συγκυρίας’: σε τελευταία ανάλυση, εξαρτάται από το αν ο κόσμος ‘συνεργάζεται’ ή όχι για να καταστήσει τις επαρκώς δικαιολογημένες πεποιθήσεις αληθείς.</a:t>
            </a:r>
          </a:p>
          <a:p>
            <a:pPr>
              <a:buNone/>
            </a:pPr>
            <a:endParaRPr lang="el-GR" dirty="0" smtClean="0"/>
          </a:p>
          <a:p>
            <a:r>
              <a:rPr lang="el-GR" dirty="0" smtClean="0"/>
              <a:t>Και το αν ο κόσμος πράγματι ‘μας κάνει τη χάρη’ να ‘συνεργάζεται’  δεν είναι καθόλου κάτι που περνάει από το δικό μας ‘</a:t>
            </a:r>
            <a:r>
              <a:rPr lang="el-GR" dirty="0" err="1" smtClean="0"/>
              <a:t>επιστημικό</a:t>
            </a:r>
            <a:r>
              <a:rPr lang="el-GR" dirty="0" smtClean="0"/>
              <a:t> χέρι’.</a:t>
            </a:r>
          </a:p>
          <a:p>
            <a:endParaRPr lang="el-GR" dirty="0" smtClean="0"/>
          </a:p>
          <a:p>
            <a:r>
              <a:rPr lang="el-GR" dirty="0" smtClean="0"/>
              <a:t>Αυτό ωστόσο φαίνεται να ανοίγει διάπλατα την πόρτα σε ένα είδος σκεπτικισμού ως προς τη γνώση.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Εξτερναλιστική</a:t>
            </a:r>
            <a:r>
              <a:rPr lang="el-GR" dirty="0" smtClean="0"/>
              <a:t> γνώση</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Μια πιο ριζοσπαστική στρατηγική απάντησης στα προβλήματα </a:t>
            </a:r>
            <a:r>
              <a:rPr lang="en-US" dirty="0" err="1" smtClean="0"/>
              <a:t>Gettier</a:t>
            </a:r>
            <a:r>
              <a:rPr lang="en-US" dirty="0" smtClean="0"/>
              <a:t> </a:t>
            </a:r>
            <a:r>
              <a:rPr lang="el-GR" dirty="0" smtClean="0"/>
              <a:t>είναι η </a:t>
            </a:r>
            <a:r>
              <a:rPr lang="el-GR" i="1" dirty="0" smtClean="0"/>
              <a:t>απόρριψη</a:t>
            </a:r>
            <a:r>
              <a:rPr lang="el-GR" dirty="0" smtClean="0"/>
              <a:t> της δικαιολόγησης ως αναγκαίας συνθήκης της γνώσης.</a:t>
            </a:r>
          </a:p>
          <a:p>
            <a:endParaRPr lang="el-GR" dirty="0" smtClean="0"/>
          </a:p>
          <a:p>
            <a:r>
              <a:rPr lang="el-GR" dirty="0" smtClean="0"/>
              <a:t>Αυτού του τύπου οι θέσεις ονομάζονται </a:t>
            </a:r>
            <a:r>
              <a:rPr lang="el-GR" dirty="0" err="1" smtClean="0"/>
              <a:t>εξτερναλιστικές</a:t>
            </a:r>
            <a:r>
              <a:rPr lang="el-GR" dirty="0" smtClean="0"/>
              <a:t> (</a:t>
            </a:r>
            <a:r>
              <a:rPr lang="en-US" dirty="0" smtClean="0"/>
              <a:t>externalist): </a:t>
            </a:r>
            <a:endParaRPr lang="el-GR" dirty="0" smtClean="0"/>
          </a:p>
          <a:p>
            <a:endParaRPr lang="el-GR" dirty="0" smtClean="0"/>
          </a:p>
          <a:p>
            <a:r>
              <a:rPr lang="el-GR" dirty="0" smtClean="0"/>
              <a:t>Σύμφωνα με αυτές, το μόνο που απαιτείται για να συνιστά μια πεποίθησή μας γνώση είναι η ύπαρξη μιας αξιόπιστης </a:t>
            </a:r>
            <a:r>
              <a:rPr lang="en-US" i="1" dirty="0" smtClean="0"/>
              <a:t>de facto </a:t>
            </a:r>
            <a:r>
              <a:rPr lang="el-GR" dirty="0" smtClean="0"/>
              <a:t>σύνδεσης μεταξύ των πεποιθήσεων κάποιου και των γεγονότων που τις καθιστούν αληθείς. </a:t>
            </a:r>
            <a:endParaRPr lang="en-US" dirty="0" smtClean="0"/>
          </a:p>
          <a:p>
            <a:endParaRPr lang="en-US" dirty="0" smtClean="0"/>
          </a:p>
          <a:p>
            <a:r>
              <a:rPr lang="el-GR" dirty="0" smtClean="0"/>
              <a:t>Αυτό εξηγεί γιατί στα παραδείγματα </a:t>
            </a:r>
            <a:r>
              <a:rPr lang="en-US" dirty="0" err="1" smtClean="0"/>
              <a:t>Gettier</a:t>
            </a:r>
            <a:r>
              <a:rPr lang="en-US" dirty="0" smtClean="0"/>
              <a:t> (</a:t>
            </a:r>
            <a:r>
              <a:rPr lang="el-GR" dirty="0" smtClean="0"/>
              <a:t>όπως αυτό παραπάνω με το σταματημένο ρολόι που όμως τυγχάνει να λέει σωστά την ώρα) δεν είμαστε διατεθειμένοι να αποδώσουμε γνώση στο υποκείμενο παρόλο που η σχετική πεποίθησή του είναι και αληθής και δικαιολογημένη (από τη δική του οπτική γωνία): διότι τα γεγονότα που καθιστούν την εν λόγω πεποίθηση αληθή </a:t>
            </a:r>
            <a:r>
              <a:rPr lang="el-GR" i="1" dirty="0" smtClean="0"/>
              <a:t>δεν συνδέονται </a:t>
            </a:r>
            <a:r>
              <a:rPr lang="el-GR" i="1" dirty="0" err="1" smtClean="0"/>
              <a:t>αιτιακά</a:t>
            </a:r>
            <a:r>
              <a:rPr lang="el-GR" i="1" dirty="0" smtClean="0"/>
              <a:t> ή νομολογικά </a:t>
            </a:r>
            <a:r>
              <a:rPr lang="el-GR" dirty="0" smtClean="0"/>
              <a:t>με τους λόγους για τους οποίους το υποκείμενο θεωρεί την εν λόγω πεποίθησή του αληθή.</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Autofit/>
          </a:bodyPr>
          <a:lstStyle/>
          <a:p>
            <a:r>
              <a:rPr lang="el-GR" sz="1600" dirty="0" smtClean="0"/>
              <a:t>Σύμφωνα με τους </a:t>
            </a:r>
            <a:r>
              <a:rPr lang="el-GR" sz="1600" dirty="0" err="1" smtClean="0"/>
              <a:t>εξτερναλιστές</a:t>
            </a:r>
            <a:r>
              <a:rPr lang="el-GR" sz="1600" dirty="0" smtClean="0"/>
              <a:t> (και σε αντίθεση με τους </a:t>
            </a:r>
            <a:r>
              <a:rPr lang="el-GR" sz="1600" dirty="0" err="1" smtClean="0"/>
              <a:t>ιντερναλιστές</a:t>
            </a:r>
            <a:r>
              <a:rPr lang="el-GR" sz="1600" dirty="0" smtClean="0"/>
              <a:t> (</a:t>
            </a:r>
            <a:r>
              <a:rPr lang="en-US" sz="1600" dirty="0" err="1" smtClean="0"/>
              <a:t>internalists</a:t>
            </a:r>
            <a:r>
              <a:rPr lang="en-US" sz="1600" dirty="0" smtClean="0"/>
              <a:t>))</a:t>
            </a:r>
            <a:r>
              <a:rPr lang="el-GR" sz="1600" dirty="0" smtClean="0"/>
              <a:t>, δεν είναι απαραίτητο ένας λόγος να βρίσκεται εντός του </a:t>
            </a:r>
            <a:r>
              <a:rPr lang="el-GR" sz="1600" dirty="0" err="1" smtClean="0"/>
              <a:t>γνωσιακού</a:t>
            </a:r>
            <a:r>
              <a:rPr lang="el-GR" sz="1600" dirty="0" smtClean="0"/>
              <a:t> ορίζοντα του υποκειμένου για να μπορεί να υποστηρίξει </a:t>
            </a:r>
            <a:r>
              <a:rPr lang="el-GR" sz="1600" dirty="0" err="1" smtClean="0"/>
              <a:t>επιστημικά</a:t>
            </a:r>
            <a:r>
              <a:rPr lang="el-GR" sz="1600" dirty="0" smtClean="0"/>
              <a:t> μια πεποίθηση. Το υποκείμενο δεν χρειάζεται να έχει κανενός είδους </a:t>
            </a:r>
            <a:r>
              <a:rPr lang="el-GR" sz="1600" i="1" dirty="0" smtClean="0"/>
              <a:t>επίγνωση</a:t>
            </a:r>
            <a:r>
              <a:rPr lang="el-GR" sz="1600" dirty="0" smtClean="0"/>
              <a:t> του λόγου που στηρίζει μια πεποίθησή του για να συνιστά αυτή γνώση. </a:t>
            </a:r>
          </a:p>
          <a:p>
            <a:endParaRPr lang="el-GR" sz="1600" dirty="0" smtClean="0"/>
          </a:p>
          <a:p>
            <a:r>
              <a:rPr lang="el-GR" sz="1600" dirty="0" smtClean="0"/>
              <a:t>Ένας τέτοιος λόγος π.χ. μπορεί να είναι η </a:t>
            </a:r>
            <a:r>
              <a:rPr lang="el-GR" sz="1600" i="1" dirty="0" smtClean="0"/>
              <a:t>αξιοπιστία</a:t>
            </a:r>
            <a:r>
              <a:rPr lang="el-GR" sz="1600" dirty="0" smtClean="0"/>
              <a:t> της </a:t>
            </a:r>
            <a:r>
              <a:rPr lang="el-GR" sz="1600" i="1" dirty="0" err="1" smtClean="0"/>
              <a:t>αιτιακής</a:t>
            </a:r>
            <a:r>
              <a:rPr lang="el-GR" sz="1600" dirty="0" smtClean="0"/>
              <a:t> διαδικασίας που διαμορφώνει και υποστηρίζει </a:t>
            </a:r>
            <a:r>
              <a:rPr lang="el-GR" sz="1600" dirty="0" err="1" smtClean="0"/>
              <a:t>αιτιακά</a:t>
            </a:r>
            <a:r>
              <a:rPr lang="el-GR" sz="1600" dirty="0" smtClean="0"/>
              <a:t> το περιεχόμενο μιας πεποίθησης (</a:t>
            </a:r>
            <a:r>
              <a:rPr lang="en-US" sz="1600" dirty="0" smtClean="0"/>
              <a:t>Goldman 1967)</a:t>
            </a:r>
            <a:r>
              <a:rPr lang="el-GR" sz="1600" dirty="0" smtClean="0"/>
              <a:t>. </a:t>
            </a:r>
          </a:p>
          <a:p>
            <a:endParaRPr lang="el-GR" sz="1600" dirty="0" smtClean="0"/>
          </a:p>
          <a:p>
            <a:r>
              <a:rPr lang="el-GR" sz="1600" dirty="0" smtClean="0"/>
              <a:t>Μια </a:t>
            </a:r>
            <a:r>
              <a:rPr lang="el-GR" sz="1600" dirty="0" err="1" smtClean="0"/>
              <a:t>αιτιακή</a:t>
            </a:r>
            <a:r>
              <a:rPr lang="el-GR" sz="1600" dirty="0" smtClean="0"/>
              <a:t> διαδικασία διαμόρφωσης πεποιθήσεων που συμβαίνει να παράγει ένα μεγάλο ποσοστό αληθών πεποιθήσεων όταν ενεργοποιείται, θεωρείται επαρκής για τη δικαιολόγηση μιας πεποίθησης που παράγεται </a:t>
            </a:r>
            <a:r>
              <a:rPr lang="el-GR" sz="1600" dirty="0" err="1" smtClean="0"/>
              <a:t>αιτιακά</a:t>
            </a:r>
            <a:r>
              <a:rPr lang="el-GR" sz="1600" dirty="0" smtClean="0"/>
              <a:t> από αυτή, ακόμα κι αν η φύση της εν λόγω διαδικασίας  καθώς και το γεγονός ότι είναι αξιόπιστη, είναι πράγματα εντελώς άγνωστα στο υποκείμενο που διαμορφώνει την εν λόγω πεποίθηση.</a:t>
            </a:r>
          </a:p>
          <a:p>
            <a:endParaRPr lang="el-GR" sz="1600" dirty="0" smtClean="0"/>
          </a:p>
          <a:p>
            <a:r>
              <a:rPr lang="el-GR" sz="1600" dirty="0" smtClean="0"/>
              <a:t>Αυτό μπορεί να συμβαίνει επειδή η εν λόγω διαδικασία αποτελεί λ.χ. ένα φυσικό φαινόμενο: ένα φυσικό φαινόμενο μπορεί να υπάρχει και να επιδρά πάνω σε ένα υποκείμενο χωρίς το τελευταίο να έχει τη δυνατότητα να το συλλάβει.</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Εξτερναλισμός</a:t>
            </a:r>
            <a:r>
              <a:rPr lang="el-GR" dirty="0" smtClean="0"/>
              <a:t>, επιστήμη και φυσιοκρατία</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Η </a:t>
            </a:r>
            <a:r>
              <a:rPr lang="el-GR" dirty="0" err="1" smtClean="0"/>
              <a:t>εξτερναλιστική</a:t>
            </a:r>
            <a:r>
              <a:rPr lang="el-GR" dirty="0" smtClean="0"/>
              <a:t> θέση περί γνώσης έχει τα εξής πλεονεκτήματα: </a:t>
            </a:r>
          </a:p>
          <a:p>
            <a:endParaRPr lang="el-GR" dirty="0" smtClean="0"/>
          </a:p>
          <a:p>
            <a:r>
              <a:rPr lang="el-GR" dirty="0" smtClean="0"/>
              <a:t> 1) διατηρεί άθικτες τις </a:t>
            </a:r>
            <a:r>
              <a:rPr lang="el-GR" dirty="0" err="1" smtClean="0"/>
              <a:t>προθεωρητικές</a:t>
            </a:r>
            <a:r>
              <a:rPr lang="el-GR" dirty="0" smtClean="0"/>
              <a:t> μας διαισθήσεις σχετικά με εκείνες τις εμπειρικές πεποιθήσεις ενός υποκειμένου που θεωρούμε αυτονόητα ως γνώση (π.χ. τις αντιληπτικές)</a:t>
            </a:r>
          </a:p>
          <a:p>
            <a:endParaRPr lang="el-GR" dirty="0" smtClean="0"/>
          </a:p>
          <a:p>
            <a:r>
              <a:rPr lang="el-GR" dirty="0" smtClean="0"/>
              <a:t>2) εντάσσει τα </a:t>
            </a:r>
            <a:r>
              <a:rPr lang="el-GR" dirty="0" err="1" smtClean="0"/>
              <a:t>επιστημικά</a:t>
            </a:r>
            <a:r>
              <a:rPr lang="el-GR" dirty="0" smtClean="0"/>
              <a:t> χαρακτηριστικά που συγκροτούν την εμπειρική γνώση σε ένα </a:t>
            </a:r>
            <a:r>
              <a:rPr lang="el-GR" i="1" dirty="0" smtClean="0"/>
              <a:t>φυσιοκρατικό</a:t>
            </a:r>
            <a:r>
              <a:rPr lang="el-GR" dirty="0" smtClean="0"/>
              <a:t> πλαίσιο. </a:t>
            </a:r>
          </a:p>
          <a:p>
            <a:endParaRPr lang="el-GR" dirty="0" smtClean="0"/>
          </a:p>
          <a:p>
            <a:r>
              <a:rPr lang="el-GR" dirty="0" smtClean="0"/>
              <a:t>Η ένταξη της εμπειρικής γνώσης σε ένα τέτοιο πλαίσιο θεωρείται από πολλούς φιλοσόφους ως απαραίτητη για να μπορεί να κριθεί μια φιλοσοφική εξήγησή της ικανοποιητική. Και τούτο διότι, από την επιστημονική επανάσταση και εντεύθεν, είναι ευρύτατα διαδεδομένη και βαθιά εγκαθιδρυμένη η αντίληψη ότι η επιστήμη (και το μη αξιολογικό λεξιλόγιό της) είναι η πιο </a:t>
            </a:r>
            <a:r>
              <a:rPr lang="el-GR" i="1" dirty="0" smtClean="0"/>
              <a:t>αξιόπιστη</a:t>
            </a:r>
            <a:r>
              <a:rPr lang="el-GR" dirty="0" smtClean="0"/>
              <a:t> γνωσιακή μέθοδος που διαθέτουμε για την εύρεση της αλήθειας για τον κόσμο.</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Οι </a:t>
            </a:r>
            <a:r>
              <a:rPr lang="el-GR" dirty="0" err="1" smtClean="0"/>
              <a:t>εξτερναλιστές</a:t>
            </a:r>
            <a:r>
              <a:rPr lang="el-GR" dirty="0" smtClean="0"/>
              <a:t> θεωρούν μεγάλο πλεονέκτημα της άποψής τους ότι, υπό αυτή την οπτική γωνία, η εμπειρική γνώση είναι μια ακόμα φυσιοκρατικού τύπου σχέση (π.χ. αιτιότητας, νομολογικής σύνδεσης, αξιοπιστίας της </a:t>
            </a:r>
            <a:r>
              <a:rPr lang="el-GR" dirty="0" err="1" smtClean="0"/>
              <a:t>αιτιακής</a:t>
            </a:r>
            <a:r>
              <a:rPr lang="el-GR" dirty="0" smtClean="0"/>
              <a:t> διαδικασίας διαμόρφωσης πεποιθήσεων) όπως όλες οι άλλες μεταξύ αντικειμένων του φυσικού κόσμου που περιγράφονται από τη φυσική επιστήμη. </a:t>
            </a:r>
          </a:p>
          <a:p>
            <a:endParaRPr lang="el-GR" dirty="0" smtClean="0"/>
          </a:p>
          <a:p>
            <a:r>
              <a:rPr lang="el-GR" dirty="0" smtClean="0"/>
              <a:t>Αν η εμπειρική γνώση ήταν μια ιδιότητα μη αναγώγιμη σε μια τέτοια φυσιοκρατική περιγραφή, αυτό θα σήμαινε για τους </a:t>
            </a:r>
            <a:r>
              <a:rPr lang="el-GR" dirty="0" err="1" smtClean="0"/>
              <a:t>εξτερναλιστές</a:t>
            </a:r>
            <a:r>
              <a:rPr lang="el-GR" dirty="0" smtClean="0"/>
              <a:t> ότι ο τρόπος ύπαρξής της είναι εντελώς μυστηριώδης (‘υπερφυσικός’).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Εμπειρισμός</a:t>
            </a:r>
            <a:endParaRPr lang="el-GR" dirty="0"/>
          </a:p>
        </p:txBody>
      </p:sp>
      <p:sp>
        <p:nvSpPr>
          <p:cNvPr id="3" name="2 - Θέση περιεχομένου"/>
          <p:cNvSpPr>
            <a:spLocks noGrp="1"/>
          </p:cNvSpPr>
          <p:nvPr>
            <p:ph sz="quarter" idx="1"/>
          </p:nvPr>
        </p:nvSpPr>
        <p:spPr/>
        <p:txBody>
          <a:bodyPr/>
          <a:lstStyle/>
          <a:p>
            <a:r>
              <a:rPr lang="el-GR" sz="2400" dirty="0" smtClean="0"/>
              <a:t>Ως συστηματικό φιλοσοφικό ρεύμα εμφανίζεται και παγιώνεται τον 17</a:t>
            </a:r>
            <a:r>
              <a:rPr lang="el-GR" sz="2400" baseline="30000" dirty="0" smtClean="0"/>
              <a:t>ο</a:t>
            </a:r>
            <a:r>
              <a:rPr lang="el-GR" sz="2400" dirty="0" smtClean="0"/>
              <a:t>-18</a:t>
            </a:r>
            <a:r>
              <a:rPr lang="el-GR" sz="2400" baseline="30000" dirty="0" smtClean="0"/>
              <a:t>ο</a:t>
            </a:r>
            <a:r>
              <a:rPr lang="el-GR" sz="2400" dirty="0" smtClean="0"/>
              <a:t> αιώνα</a:t>
            </a:r>
            <a:r>
              <a:rPr lang="en-US" sz="2400" dirty="0" smtClean="0"/>
              <a:t> (</a:t>
            </a:r>
            <a:r>
              <a:rPr lang="el-GR" sz="2400" i="1" dirty="0" smtClean="0"/>
              <a:t>ενάντια</a:t>
            </a:r>
            <a:r>
              <a:rPr lang="el-GR" sz="2400" dirty="0" smtClean="0"/>
              <a:t> στο αριστοτελικό ‘</a:t>
            </a:r>
            <a:r>
              <a:rPr lang="el-GR" sz="2400" dirty="0" err="1" smtClean="0"/>
              <a:t>υλομορφισμό</a:t>
            </a:r>
            <a:r>
              <a:rPr lang="el-GR" sz="2400" dirty="0" smtClean="0"/>
              <a:t>’) με βασικούς εκπροσώπους τους </a:t>
            </a:r>
            <a:r>
              <a:rPr lang="en-US" sz="2400" dirty="0" smtClean="0"/>
              <a:t>Locke (1632-1704), Berkeley (1685-1753), Hume (1711-1776). </a:t>
            </a:r>
            <a:endParaRPr lang="el-GR" sz="2400" dirty="0" smtClean="0"/>
          </a:p>
          <a:p>
            <a:endParaRPr lang="el-GR" sz="2400" dirty="0" smtClean="0"/>
          </a:p>
          <a:p>
            <a:r>
              <a:rPr lang="el-GR" sz="2400" dirty="0" smtClean="0"/>
              <a:t>Κοινός στόχος των εν λόγω εκπροσώπων του βρετανικού εμπειρισμού είναι η ανάδειξη της </a:t>
            </a:r>
            <a:r>
              <a:rPr lang="el-GR" sz="2400" i="1" dirty="0" smtClean="0"/>
              <a:t>άμεσης εμπειρίας</a:t>
            </a:r>
            <a:r>
              <a:rPr lang="el-GR" sz="2400" dirty="0" smtClean="0"/>
              <a:t> ως ενός είδους θεμελίου της εμπειρικής γνώσης.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Εξτερναλισμός</a:t>
            </a:r>
            <a:r>
              <a:rPr lang="el-GR" dirty="0" smtClean="0"/>
              <a:t> και αντίληψη</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Η πιο εύλογη περίπτωση μηχανισμού διαμόρφωσης και διατήρησης πεποιθήσεων προς στήριξη της </a:t>
            </a:r>
            <a:r>
              <a:rPr lang="el-GR" dirty="0" err="1" smtClean="0"/>
              <a:t>εξτερναλιστικής</a:t>
            </a:r>
            <a:r>
              <a:rPr lang="el-GR" dirty="0" smtClean="0"/>
              <a:t> αντίληψης περί γνώσης είναι αυτή του αντιληπτικού μηχανισμού μας. </a:t>
            </a:r>
          </a:p>
          <a:p>
            <a:endParaRPr lang="el-GR" dirty="0" smtClean="0"/>
          </a:p>
          <a:p>
            <a:r>
              <a:rPr lang="el-GR" dirty="0" smtClean="0"/>
              <a:t>Αυτού του είδους ο μηχανισμός ενός υποκειμένου μπορεί να είναι φτιαγμένος κατά τέτοιο τρόπο, π.χ. ως αποτέλεσμα βιολογικού καθορισμού (επιλογής μέσα από τη φυσική εξέλιξη), εξάσκησης και εκμάθησης μέσω κοινωνικών επιβραβεύσεων και τιμωριών, ώστε ένα πολύ μεγάλο ποσοστό των πεποιθήσεων που διαμορφώνονται βάσει αυτού του μηχανισμού επεξεργασίας πληροφοριών από εξωτερικά αντικείμενα μεσαίου μεγέθους (π.χ. τραπέζια, μπάλες) να συμβαίνει να ιχνηλατούν την αλήθεια -δηλαδή να διαμορφώνονται σε εκείνες και μόνο τις περιπτώσεις που όντως τα εξωτερικά αντικείμενα υφίστανται (</a:t>
            </a:r>
            <a:r>
              <a:rPr lang="en-US" dirty="0" err="1" smtClean="0"/>
              <a:t>Nozick</a:t>
            </a:r>
            <a:r>
              <a:rPr lang="el-GR" dirty="0" smtClean="0"/>
              <a:t> 1981). </a:t>
            </a:r>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Πρόβλήματα</a:t>
            </a:r>
            <a:r>
              <a:rPr lang="el-GR" dirty="0" smtClean="0"/>
              <a:t> του </a:t>
            </a:r>
            <a:r>
              <a:rPr lang="el-GR" dirty="0" err="1" smtClean="0"/>
              <a:t>εξτερναλισμού</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Ωστόσο, ο </a:t>
            </a:r>
            <a:r>
              <a:rPr lang="el-GR" dirty="0" err="1" smtClean="0"/>
              <a:t>εξτερναλισμός</a:t>
            </a:r>
            <a:r>
              <a:rPr lang="el-GR" dirty="0" smtClean="0"/>
              <a:t> έχει τα προβλήματά του: Οι μηχανισμοί αξιόπιστης διαμόρφωσης ‘πεποιθήσεων’, που μας προσδίδουν εμπειρική γνώση, μπορούν να υφίστανται εξίσου σε νήπια και βρέφη η νοητική ανάπτυξη των οποίων βρίσκεται σε </a:t>
            </a:r>
            <a:r>
              <a:rPr lang="el-GR" dirty="0" err="1" smtClean="0"/>
              <a:t>προγλωσσικό</a:t>
            </a:r>
            <a:r>
              <a:rPr lang="el-GR" dirty="0" smtClean="0"/>
              <a:t> στάδιο, σε πολλά είδη ζώων, αλλά, ακόμα χειρότερα, και σε μηχανήματα που λειτουργούν με εντελώς ‘άκαμπτο’, τεχνητό τρόπο, όπως π.χ. ένας θερμοστάτης ή ένα θερμόμετρο -για τα οποία ασφαλώς δεν θα υποστήριζε κανείς ότι διαθέτουν πεποιθήσεις, πόσο μάλλον εμπειρική </a:t>
            </a:r>
            <a:r>
              <a:rPr lang="el-GR" i="1" dirty="0" smtClean="0"/>
              <a:t>γνώση</a:t>
            </a:r>
            <a:r>
              <a:rPr lang="el-GR" dirty="0" smtClean="0"/>
              <a:t>.</a:t>
            </a:r>
          </a:p>
          <a:p>
            <a:endParaRPr lang="el-GR" dirty="0" smtClean="0"/>
          </a:p>
          <a:p>
            <a:r>
              <a:rPr lang="el-GR" dirty="0" smtClean="0"/>
              <a:t>Ο </a:t>
            </a:r>
            <a:r>
              <a:rPr lang="el-GR" dirty="0" err="1" smtClean="0"/>
              <a:t>εξτερναλιστής</a:t>
            </a:r>
            <a:r>
              <a:rPr lang="el-GR" dirty="0" smtClean="0"/>
              <a:t> μπορεί να ανταπαντήσει ότι η θεωρία του δεν εφαρμόζεται σε περιπτώσεις πραγμάτων όπως θερμόμετρα και θερμοστάτες, αλλά βρίσκει εφαρμογή στα νήπια, μικρά παιδιά και ζώα (όπου εδώ έχει με το μέρος του και τις </a:t>
            </a:r>
            <a:r>
              <a:rPr lang="el-GR" dirty="0" err="1" smtClean="0"/>
              <a:t>προθεωρητικές</a:t>
            </a:r>
            <a:r>
              <a:rPr lang="el-GR" dirty="0" smtClean="0"/>
              <a:t> μας διαισθήσεις).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Γνώση χωρίς κατανόηση;</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6800" dirty="0" smtClean="0"/>
              <a:t>Ωστόσο, φαίνεται ότι εδώ ο </a:t>
            </a:r>
            <a:r>
              <a:rPr lang="el-GR" sz="6800" dirty="0" err="1" smtClean="0"/>
              <a:t>εξτερναλισμός</a:t>
            </a:r>
            <a:r>
              <a:rPr lang="el-GR" sz="6800" dirty="0" smtClean="0"/>
              <a:t> αντιμετωπίζει ένα σοβαρό πρόβλημα. </a:t>
            </a:r>
          </a:p>
          <a:p>
            <a:endParaRPr lang="el-GR" sz="6800" dirty="0" smtClean="0"/>
          </a:p>
          <a:p>
            <a:r>
              <a:rPr lang="el-GR" sz="6800" dirty="0" smtClean="0"/>
              <a:t>Αν η εν λόγω </a:t>
            </a:r>
            <a:r>
              <a:rPr lang="el-GR" sz="6800" dirty="0" err="1" smtClean="0"/>
              <a:t>εξτερναλιστική</a:t>
            </a:r>
            <a:r>
              <a:rPr lang="el-GR" sz="6800" dirty="0" smtClean="0"/>
              <a:t> θέση ήταν ορθή, ένας άνθρωπος που λέει ‘αυτό είναι πράσινο’ στη θέα ενός πράσινου αντικειμένου δεν θα διέφερε σε τίποτα από έναν παπαγάλο που έχει εκπαιδευτεί να εκφέρει τις ίδιες λέξεις μόλις του δείξουν μια πράσινη κάρτα. Αλλά φαίνεται προφανές ότι οι γνήσιες αντιληπτικές πεποιθήσεις διαφέρουν από τις ομόηχες εκφορές των παπαγάλων. Οι τελευταίοι δεν </a:t>
            </a:r>
            <a:r>
              <a:rPr lang="el-GR" sz="6800" i="1" dirty="0" smtClean="0"/>
              <a:t>κατανοούν</a:t>
            </a:r>
            <a:r>
              <a:rPr lang="el-GR" sz="6800" dirty="0" smtClean="0"/>
              <a:t> καν τι λένε (και άρα,</a:t>
            </a:r>
            <a:r>
              <a:rPr lang="en-US" sz="6800" dirty="0" smtClean="0"/>
              <a:t> </a:t>
            </a:r>
            <a:r>
              <a:rPr lang="el-GR" sz="6800" dirty="0" smtClean="0"/>
              <a:t>πολύ περισσότερο, δεν το γνωρίζουν). </a:t>
            </a:r>
          </a:p>
          <a:p>
            <a:endParaRPr lang="el-GR" sz="6800" dirty="0" smtClean="0"/>
          </a:p>
          <a:p>
            <a:r>
              <a:rPr lang="el-GR" sz="6800" dirty="0" smtClean="0"/>
              <a:t>Η διαφορά τους φαίνεται να έχει να κάνει με το ότι ο άνθρωπος, σε αντίθεση με τον παπαγάλο, μπορεί να αντιληφθεί όσα συνάγονται από την αντιληπτική αναφορά ‘αυτό είναι πράσινο’ (π.χ. ‘αυτό έχει χρώμα’), τι συνιστά τεκμήριο για αυτή, πώς θα μπορούσε να τεθεί υπό αμφισβήτηση (λ.χ. αν οι συνθήκες παρατήρησης χρωμάτων δεν ήταν κανονικές, αν είχαμε λόγους να θεωρούμε ότι τα αντιληπτικά όργανα του υποκειμένου δυσλειτουργούν), πώς θα μπορούσε να ανταπεξέλθει της αμφισβήτησης κλπ. </a:t>
            </a:r>
          </a:p>
          <a:p>
            <a:endParaRPr lang="el-GR" sz="6800" dirty="0" smtClean="0"/>
          </a:p>
          <a:p>
            <a:r>
              <a:rPr lang="el-GR" sz="6800" dirty="0" smtClean="0"/>
              <a:t>Οι πεποιθήσεις, συμπεριλαμβανομένων των αντιληπτικών, είναι </a:t>
            </a:r>
            <a:r>
              <a:rPr lang="el-GR" sz="6800" i="1" dirty="0" smtClean="0"/>
              <a:t>ουσιωδώς</a:t>
            </a:r>
            <a:r>
              <a:rPr lang="el-GR" sz="6800" dirty="0" smtClean="0"/>
              <a:t> το είδος των πραγμάτων που μπορούν να λειτουργήσουν ως λόγοι και σε σχέση με τα οποία μπορούν να απαιτηθούν και να δοθούν λόγοι. Κάτι τέτοιο προϋποθέτει την ένταξη του υποκειμένου σε </a:t>
            </a:r>
            <a:r>
              <a:rPr lang="el-GR" sz="6800" dirty="0" err="1" smtClean="0"/>
              <a:t>γνωσιακές</a:t>
            </a:r>
            <a:r>
              <a:rPr lang="el-GR" sz="6800" dirty="0" smtClean="0"/>
              <a:t> πρακτικές που διέπονται από κοινά αποδεκτούς πρακτικούς κανόνες δικαιολόγησης (</a:t>
            </a:r>
            <a:r>
              <a:rPr lang="en-US" sz="6800" dirty="0" err="1" smtClean="0"/>
              <a:t>Sellars</a:t>
            </a:r>
            <a:r>
              <a:rPr lang="el-GR" sz="6800" dirty="0" smtClean="0"/>
              <a:t> 1956; </a:t>
            </a:r>
            <a:r>
              <a:rPr lang="en-US" sz="6800" dirty="0" err="1" smtClean="0"/>
              <a:t>Brandom</a:t>
            </a:r>
            <a:r>
              <a:rPr lang="el-GR" sz="6800" dirty="0" smtClean="0"/>
              <a:t> 1994).</a:t>
            </a:r>
          </a:p>
          <a:p>
            <a:endParaRPr lang="el-GR" sz="68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Η αξιοπιστία ορίζεται μόνο σε σχέση με τα ενδιαφέροντά μας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Το κεντρικό </a:t>
            </a:r>
            <a:r>
              <a:rPr lang="el-GR" dirty="0" err="1" smtClean="0"/>
              <a:t>εξτερναλιστικό</a:t>
            </a:r>
            <a:r>
              <a:rPr lang="el-GR" dirty="0" smtClean="0"/>
              <a:t> κριτήριο καθορισμού της γνώσης, δηλαδή η αξιοπιστία της αντιληπτικής διαδικασίας παραγωγής πεποιθήσεων μπορεί να οριστεί μόνο σε σχέση με ένα εύρος </a:t>
            </a:r>
            <a:r>
              <a:rPr lang="el-GR" i="1" dirty="0" smtClean="0"/>
              <a:t>‘κανονικών’ συνθηκών</a:t>
            </a:r>
            <a:r>
              <a:rPr lang="el-GR" dirty="0" smtClean="0"/>
              <a:t> (και όχι ως αξιοπιστία σε κάθε δυνατή κατάσταση). </a:t>
            </a:r>
          </a:p>
          <a:p>
            <a:endParaRPr lang="el-GR" dirty="0" smtClean="0"/>
          </a:p>
          <a:p>
            <a:r>
              <a:rPr lang="el-GR" dirty="0" smtClean="0"/>
              <a:t>Με άλλα λόγια, μια διαδικασία παραγωγής πεποιθήσεων (αντίληψη) είναι αξιόπιστη μόνο με δεδομένο ένα φάσμα συνθηκών εντός του οποίου υποτίθεται ότι λειτουργεί. Το τι λογίζεται όμως ως ‘κανονικές’ ή μη κανονικές συνθήκες είναι ένα ζήτημα που σχετίζεται με τις ανάγκες και τα ενδιαφέροντα μας</a:t>
            </a:r>
          </a:p>
          <a:p>
            <a:endParaRPr lang="el-GR" dirty="0" smtClean="0"/>
          </a:p>
          <a:p>
            <a:r>
              <a:rPr lang="el-GR" dirty="0" smtClean="0"/>
              <a:t>Τούτο δείχνει κάτι που ο </a:t>
            </a:r>
            <a:r>
              <a:rPr lang="el-GR" dirty="0" err="1" smtClean="0"/>
              <a:t>εξτερναλισμός</a:t>
            </a:r>
            <a:r>
              <a:rPr lang="el-GR" dirty="0" smtClean="0"/>
              <a:t> δεν λαμβάνει σοβαρά υπόψη και δεν μπορεί να αποκαταστήσει στο πλαίσιό του: Η αξιοπιστία είναι μια έννοια που σχετίζεται αναπότρεπτα με τα </a:t>
            </a:r>
            <a:r>
              <a:rPr lang="el-GR" i="1" dirty="0" smtClean="0"/>
              <a:t>ενδιαφέροντα</a:t>
            </a:r>
            <a:r>
              <a:rPr lang="el-GR" dirty="0" smtClean="0"/>
              <a:t> και τους </a:t>
            </a:r>
            <a:r>
              <a:rPr lang="el-GR" i="1" dirty="0" smtClean="0"/>
              <a:t>σκοπούς</a:t>
            </a:r>
            <a:r>
              <a:rPr lang="el-GR" dirty="0" smtClean="0"/>
              <a:t> μας.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55000" lnSpcReduction="20000"/>
          </a:bodyPr>
          <a:lstStyle/>
          <a:p>
            <a:r>
              <a:rPr lang="el-GR" sz="2900" dirty="0" smtClean="0"/>
              <a:t>Μια αναλογία εδώ θα μπορούσε να είναι η εξής: Το αυτοκίνητό μου είναι αξιόπιστο αν παίρνει μπρος και λειτουργεί σε καιρικές συνθήκες που θεωρούνται κανονικές </a:t>
            </a:r>
            <a:r>
              <a:rPr lang="el-GR" sz="2900" i="1" dirty="0" smtClean="0"/>
              <a:t>για την περιοχή που κατοικώ</a:t>
            </a:r>
            <a:r>
              <a:rPr lang="el-GR" sz="2900" dirty="0" smtClean="0"/>
              <a:t>. Δεν θα το αποκαλούσαμε αναξιόπιστο αν δεν λειτουργούσε το ίδιο καλά στο Νότιο Πόλο ή στη μέση της ερήμου. </a:t>
            </a:r>
            <a:endParaRPr lang="en-US" sz="2900" dirty="0" smtClean="0"/>
          </a:p>
          <a:p>
            <a:pPr>
              <a:buNone/>
            </a:pPr>
            <a:endParaRPr lang="en-US" sz="2900" dirty="0" smtClean="0"/>
          </a:p>
          <a:p>
            <a:r>
              <a:rPr lang="el-GR" sz="2900" dirty="0" smtClean="0"/>
              <a:t>Ανάλογα πράγματα ισχύουν και για την αξιοπιστία των ανθρώπων ως παρατηρητών τους εξωτερικού περιβάλλοντος βάσει των αντιληπτικών και </a:t>
            </a:r>
            <a:r>
              <a:rPr lang="el-GR" sz="2900" dirty="0" err="1" smtClean="0"/>
              <a:t>γνωσιακών</a:t>
            </a:r>
            <a:r>
              <a:rPr lang="el-GR" sz="2900" dirty="0" smtClean="0"/>
              <a:t> τους μηχανισμών. Η εν λόγω αξιοπιστία υφίσταται μόνο δεδομένων (κανονικών) συνθηκών (π.χ. φωτισμού, λειτουργία αντιληπτικών οργάνων του υποκειμένου), και αίρεται υπό μη κανονικές συνθήκες. Δεν θεωρείται δε αναξιόπιστη αν δεν λειτουργεί καλά σε ακραίες συνθήκες (π.χ. κοντά σε μια μαύρη τρύπα).</a:t>
            </a:r>
            <a:endParaRPr lang="en-US" sz="2900" dirty="0" smtClean="0"/>
          </a:p>
          <a:p>
            <a:endParaRPr lang="en-US" sz="2900" dirty="0" smtClean="0"/>
          </a:p>
          <a:p>
            <a:r>
              <a:rPr lang="el-GR" sz="2900" dirty="0" smtClean="0"/>
              <a:t>Αυτό δείχνει ότι τα πρότυπα αξιοπιστίας -οι συνθήκες βάσει των οποίων οι αντιληπτικές μας πεποιθήσεις θεωρούνται αξιόπιστες ή αναξιόπιστες- δεν τίθενται απευθείας από τη φύση, εντελώς ανεξάρτητα από τη διαπλοκή της σε ανθρώπινες </a:t>
            </a:r>
            <a:r>
              <a:rPr lang="el-GR" sz="2900" dirty="0" err="1" smtClean="0"/>
              <a:t>γνωσιακές</a:t>
            </a:r>
            <a:r>
              <a:rPr lang="el-GR" sz="2900" dirty="0" smtClean="0"/>
              <a:t> πρακτικές. Αυτές είναι που καθορίζουν κριτήρια αξιοπιστίας (βάσει της διάκρισης κανονικών-μη κανονικών συνθηκών παρατήρησης).</a:t>
            </a:r>
            <a:endParaRPr lang="en-US" sz="2900" dirty="0" smtClean="0"/>
          </a:p>
          <a:p>
            <a:endParaRPr lang="en-US" sz="2900" dirty="0" smtClean="0"/>
          </a:p>
          <a:p>
            <a:r>
              <a:rPr lang="el-GR" sz="2900" dirty="0" smtClean="0"/>
              <a:t>Ο </a:t>
            </a:r>
            <a:r>
              <a:rPr lang="el-GR" sz="2900" dirty="0" err="1" smtClean="0"/>
              <a:t>εξτερναλισμός</a:t>
            </a:r>
            <a:r>
              <a:rPr lang="el-GR" sz="2900" dirty="0" smtClean="0"/>
              <a:t> παρουσιάζει σαφέστατο πρόβλημα σε αυτό το σημείο, και αν θέλει να καταστεί εύλογη θέση, θα πρέπει να ενσωματώσει κάποια </a:t>
            </a:r>
            <a:r>
              <a:rPr lang="el-GR" sz="2900" dirty="0" err="1" smtClean="0"/>
              <a:t>ιντερναλιστικά</a:t>
            </a:r>
            <a:r>
              <a:rPr lang="el-GR" sz="2900" dirty="0" smtClean="0"/>
              <a:t> χαρακτηριστικά.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‘παιχνίδι’ του να ‘δίνεις και να ζητάς λόγους’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Τα χαρακτηριστικά αυτά θα μπορούσαν να συνοψιστούν στα εξής: Η γνώση και η δικαιολόγηση (ακόμα και των πιο φαινομενικά απλών και αξιόπιστων εμπειρικών πεποιθήσεών μας) αποκτούν </a:t>
            </a:r>
            <a:r>
              <a:rPr lang="el-GR" i="1" dirty="0" smtClean="0"/>
              <a:t>νόημα μόνο αν εντάσσονται σε ένα ουσιωδώς κανονιστικά και ολιστικά δομημένο πλαίσιο κοινωνικών </a:t>
            </a:r>
            <a:r>
              <a:rPr lang="el-GR" i="1" dirty="0" err="1" smtClean="0"/>
              <a:t>επιστημικών</a:t>
            </a:r>
            <a:r>
              <a:rPr lang="el-GR" i="1" dirty="0" smtClean="0"/>
              <a:t> πρακτικών</a:t>
            </a:r>
            <a:r>
              <a:rPr lang="el-GR" dirty="0" smtClean="0"/>
              <a:t> (το ‘παιχνίδι’ του ‘να δίνεις και να ζητάς λόγους’) (</a:t>
            </a:r>
            <a:r>
              <a:rPr lang="en-US" dirty="0" smtClean="0"/>
              <a:t>the game of </a:t>
            </a:r>
            <a:r>
              <a:rPr lang="el-GR" dirty="0" smtClean="0"/>
              <a:t>‘</a:t>
            </a:r>
            <a:r>
              <a:rPr lang="en-US" dirty="0" smtClean="0"/>
              <a:t>giving and asking for reasons</a:t>
            </a:r>
            <a:r>
              <a:rPr lang="el-GR" dirty="0" smtClean="0"/>
              <a:t>’) (</a:t>
            </a:r>
            <a:r>
              <a:rPr lang="en-US" dirty="0" err="1" smtClean="0"/>
              <a:t>Sellars</a:t>
            </a:r>
            <a:r>
              <a:rPr lang="el-GR" dirty="0" smtClean="0"/>
              <a:t> 1956; </a:t>
            </a:r>
            <a:r>
              <a:rPr lang="en-US" dirty="0" err="1" smtClean="0"/>
              <a:t>Brandom</a:t>
            </a:r>
            <a:r>
              <a:rPr lang="el-GR" dirty="0" smtClean="0"/>
              <a:t> 1994). </a:t>
            </a:r>
            <a:endParaRPr lang="en-US" dirty="0" smtClean="0"/>
          </a:p>
          <a:p>
            <a:endParaRPr lang="en-US" dirty="0" smtClean="0"/>
          </a:p>
          <a:p>
            <a:r>
              <a:rPr lang="el-GR" dirty="0" smtClean="0"/>
              <a:t>Όπως αναφέρει χαρακτηριστικά ο </a:t>
            </a:r>
            <a:r>
              <a:rPr lang="en-US" dirty="0" err="1" smtClean="0"/>
              <a:t>Sellars</a:t>
            </a:r>
            <a:r>
              <a:rPr lang="el-GR" dirty="0" smtClean="0"/>
              <a:t>: ‘Όταν χαρακτηρίζουμε ένα επεισόδιο ή μια κατάσταση ως </a:t>
            </a:r>
            <a:r>
              <a:rPr lang="el-GR" i="1" dirty="0" smtClean="0"/>
              <a:t>γνώση</a:t>
            </a:r>
            <a:r>
              <a:rPr lang="el-GR" dirty="0" smtClean="0"/>
              <a:t>, δεν δίνουμε μια εμπειρική περιγραφή αυτού του επεισοδίου ή της κατάστασης. Το τοποθετούμε στον λογικό χώρο των λόγων, όπου κανείς δικαιολογεί ή είναι ικανός να δικαιολογήσει αυτά που λέει’ (</a:t>
            </a:r>
            <a:r>
              <a:rPr lang="en-US" dirty="0" err="1" smtClean="0"/>
              <a:t>Sellars</a:t>
            </a:r>
            <a:r>
              <a:rPr lang="el-GR" dirty="0" smtClean="0"/>
              <a:t> 1956, §36). </a:t>
            </a:r>
            <a:endParaRPr lang="en-US" dirty="0" smtClean="0"/>
          </a:p>
          <a:p>
            <a:endParaRPr lang="en-US" dirty="0" smtClean="0"/>
          </a:p>
          <a:p>
            <a:r>
              <a:rPr lang="el-GR" dirty="0" smtClean="0"/>
              <a:t>Υπ’ αυτή την έννοια, ένα νοητικό ή φυσικό συμβάν καθίσταται γνώση όχι λόγω κάποιων ενδεχόμενων ‘εγγενών </a:t>
            </a:r>
            <a:r>
              <a:rPr lang="el-GR" dirty="0" err="1" smtClean="0"/>
              <a:t>επιστημικών</a:t>
            </a:r>
            <a:r>
              <a:rPr lang="el-GR" dirty="0" smtClean="0"/>
              <a:t> ιδιοτήτων’ που διαθέτει, αλλά λόγω της </a:t>
            </a:r>
            <a:r>
              <a:rPr lang="el-GR" i="1" dirty="0" smtClean="0"/>
              <a:t>λειτουργικής θέσης</a:t>
            </a:r>
            <a:r>
              <a:rPr lang="el-GR" dirty="0" smtClean="0"/>
              <a:t> ή ρόλου που παίζει εντός ενός πλέγματος αλληλοεξαρτώμενων </a:t>
            </a:r>
            <a:r>
              <a:rPr lang="el-GR" dirty="0" err="1" smtClean="0"/>
              <a:t>επιστημικών</a:t>
            </a:r>
            <a:r>
              <a:rPr lang="el-GR" dirty="0" smtClean="0"/>
              <a:t> δραστηριοτήτων και πρακτικών μας.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πρόβλημα του σκεπτικισμού</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Ο φιλοσοφικός σκεπτικισμός διακρίνεται από τον ‘</a:t>
            </a:r>
            <a:r>
              <a:rPr lang="el-GR" i="1" dirty="0" smtClean="0"/>
              <a:t>πρακτικό</a:t>
            </a:r>
            <a:r>
              <a:rPr lang="el-GR" dirty="0" smtClean="0"/>
              <a:t> σκεπτικισμό’ της καθημερινότητας. Δεν είναι δηλαδή απλά μια στάση δυσπιστίας, αμφιβολίας, επιφυλακτικότητας ή αποχής από τις κρίσεις για διάφορα διαφιλονικούμενα ζητήματα της καθημερινότητας (π.χ. πολιτικά, οικονομικά, θρησκευτικά).</a:t>
            </a:r>
          </a:p>
          <a:p>
            <a:endParaRPr lang="el-GR" dirty="0" smtClean="0"/>
          </a:p>
          <a:p>
            <a:r>
              <a:rPr lang="el-GR" dirty="0" smtClean="0"/>
              <a:t>Ο φιλοσοφικός σκεπτικισμός είναι η (πολύ πιο ριζική και ακραία) άποψη ότι η γνώση είναι </a:t>
            </a:r>
            <a:r>
              <a:rPr lang="el-GR" i="1" dirty="0" smtClean="0"/>
              <a:t>αδύνατη</a:t>
            </a:r>
            <a:r>
              <a:rPr lang="el-GR" dirty="0" smtClean="0"/>
              <a:t>. </a:t>
            </a:r>
          </a:p>
          <a:p>
            <a:endParaRPr lang="el-GR" dirty="0" smtClean="0"/>
          </a:p>
          <a:p>
            <a:r>
              <a:rPr lang="el-GR" dirty="0" smtClean="0"/>
              <a:t>Τα γνωρίσματα του φιλοσοφικού σκεπτικισμού που τον καθιστούν πολύ διαφορετικό από τον πρακτικό σκεπτικισμό της καθημερινότητας είναι η εξαιρετικά μεγάλη </a:t>
            </a:r>
            <a:r>
              <a:rPr lang="el-GR" i="1" dirty="0" smtClean="0"/>
              <a:t>εμβέλεια</a:t>
            </a:r>
            <a:r>
              <a:rPr lang="el-GR" dirty="0" smtClean="0"/>
              <a:t> και </a:t>
            </a:r>
            <a:r>
              <a:rPr lang="el-GR" i="1" dirty="0" smtClean="0"/>
              <a:t>γενικότητά</a:t>
            </a:r>
            <a:r>
              <a:rPr lang="el-GR" dirty="0" smtClean="0"/>
              <a:t> του, και το γεγονός ότι είναι </a:t>
            </a:r>
            <a:r>
              <a:rPr lang="el-GR" i="1" dirty="0" smtClean="0"/>
              <a:t>ριζικός</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Σε αντίθεση με τον πρακτικό σκεπτικισμό της καθημερινότητας, που υποστηρίζει ότι τα </a:t>
            </a:r>
            <a:r>
              <a:rPr lang="el-GR" dirty="0" err="1" smtClean="0"/>
              <a:t>επιστημικά</a:t>
            </a:r>
            <a:r>
              <a:rPr lang="el-GR" dirty="0" smtClean="0"/>
              <a:t> κριτήρια των περισσότερων ανθρώπων είναι πολύ χαμηλά ή εφαρμόζονται πολύ χαλαρά, ο φιλοσοφικός σκεπτικισμός επιτίθεται στην ίδια την </a:t>
            </a:r>
            <a:r>
              <a:rPr lang="el-GR" i="1" dirty="0" smtClean="0"/>
              <a:t>ιδέα</a:t>
            </a:r>
            <a:r>
              <a:rPr lang="el-GR" dirty="0" smtClean="0"/>
              <a:t> ότι μπορούμε να διαθέτουμε δικαιολογημένες πεποιθήσεις, για </a:t>
            </a:r>
            <a:r>
              <a:rPr lang="el-GR" i="1" dirty="0" smtClean="0"/>
              <a:t>οποιοδήποτε</a:t>
            </a:r>
            <a:r>
              <a:rPr lang="el-GR" dirty="0" smtClean="0"/>
              <a:t> τομέα του επιστητού.</a:t>
            </a:r>
          </a:p>
          <a:p>
            <a:endParaRPr lang="el-GR" dirty="0" smtClean="0"/>
          </a:p>
          <a:p>
            <a:r>
              <a:rPr lang="el-GR" dirty="0" smtClean="0"/>
              <a:t>Δεν υποστηρίζει απλώς ότι κάποιες συγκεκριμένες πεποιθήσεις μας ή κάποια υποσύνολα τέτοιων πεποιθήσεων είναι προβληματικά ως προς τη </a:t>
            </a:r>
            <a:r>
              <a:rPr lang="el-GR" dirty="0" err="1" smtClean="0"/>
              <a:t>δικαιολόγησή</a:t>
            </a:r>
            <a:r>
              <a:rPr lang="el-GR" dirty="0" smtClean="0"/>
              <a:t> τους, αλλά ότι η δικαιολόγηση </a:t>
            </a:r>
            <a:r>
              <a:rPr lang="el-GR" i="1" dirty="0" smtClean="0"/>
              <a:t>οποιασδήποτε</a:t>
            </a:r>
            <a:r>
              <a:rPr lang="el-GR" dirty="0" smtClean="0"/>
              <a:t> πεποίθησής μας (για οποιοδήποτε τομέα του επιστητού) είναι προβληματική.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a:bodyPr>
          <a:lstStyle/>
          <a:p>
            <a:r>
              <a:rPr lang="el-GR" dirty="0" smtClean="0"/>
              <a:t>Ο φιλοσοφικός σκεπτικιστής λέει δηλαδή κάτι πολύ πιο ισχυρό από τη θέση ότι γνωρίζουμε στην πραγματικότητα πολύ λιγότερα απ’ ότι πιστεύουμε. Αυτό που λέει είναι ότι η διαδικασία δικαιολόγησης των πεποιθήσεών μας εν γένει είναι, τρόπον τινά, </a:t>
            </a:r>
            <a:r>
              <a:rPr lang="el-GR" i="1" dirty="0" smtClean="0"/>
              <a:t>εγγενώς</a:t>
            </a:r>
            <a:r>
              <a:rPr lang="el-GR" dirty="0" smtClean="0"/>
              <a:t> προβληματική. </a:t>
            </a:r>
          </a:p>
          <a:p>
            <a:endParaRPr lang="el-GR" dirty="0" smtClean="0"/>
          </a:p>
          <a:p>
            <a:r>
              <a:rPr lang="el-GR" dirty="0" smtClean="0"/>
              <a:t>Οι λόγοι τους οποίους επικαλούμαστε προς υποστήριξη της αλήθειας των πεποιθήσεών μας (ανεξαρτήτως αντικειμένου) είναι εγγενώς προβληματικοί (π.χ. αυθαίρετοι </a:t>
            </a:r>
            <a:r>
              <a:rPr lang="el-GR" dirty="0" err="1" smtClean="0"/>
              <a:t>επιστημικά</a:t>
            </a:r>
            <a:r>
              <a:rPr lang="el-GR" dirty="0" smtClean="0"/>
              <a:t> ή κυκλικοί) και άρα </a:t>
            </a:r>
            <a:r>
              <a:rPr lang="el-GR" i="1" dirty="0" smtClean="0"/>
              <a:t>ποτέ</a:t>
            </a:r>
            <a:r>
              <a:rPr lang="el-GR" dirty="0" smtClean="0"/>
              <a:t> καλοί.</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Ένα δεύτερο, εξίσου σημαντικό γνώρισμα του σκεπτικισμού είναι το γεγονός ότι είναι </a:t>
            </a:r>
            <a:r>
              <a:rPr lang="el-GR" i="1" dirty="0" smtClean="0"/>
              <a:t>ριζικός</a:t>
            </a:r>
            <a:r>
              <a:rPr lang="el-GR" dirty="0" smtClean="0"/>
              <a:t>. </a:t>
            </a:r>
          </a:p>
          <a:p>
            <a:endParaRPr lang="el-GR" dirty="0" smtClean="0"/>
          </a:p>
          <a:p>
            <a:r>
              <a:rPr lang="el-GR" dirty="0" smtClean="0"/>
              <a:t>Δεν υποδηλώνει απλώς ότι διαθέτουμε μεν κάποια δικαιολόγηση για τις πεποιθήσεις μας αλλά αυτή π.χ. δεν επαρκεί για να τις καταστήσει γνήσια γνώση.</a:t>
            </a:r>
          </a:p>
          <a:p>
            <a:endParaRPr lang="el-GR" dirty="0" smtClean="0"/>
          </a:p>
          <a:p>
            <a:r>
              <a:rPr lang="el-GR" dirty="0" smtClean="0"/>
              <a:t>Η ριζική μορφή σκεπτικισμού αρνείται κάτι ακόμα πιο στοιχειώδες από τη γνώση, δηλαδή το αν διαθέτουμε καν </a:t>
            </a:r>
            <a:r>
              <a:rPr lang="el-GR" i="1" dirty="0" smtClean="0"/>
              <a:t>δικαιολόγηση</a:t>
            </a:r>
            <a:r>
              <a:rPr lang="el-GR" dirty="0" smtClean="0"/>
              <a:t> για να πιστεύουμε οποιαδήποτε από τις πεποιθήσεις μας. Αμφισβητεί το </a:t>
            </a:r>
            <a:r>
              <a:rPr lang="el-GR" dirty="0" err="1" smtClean="0"/>
              <a:t>επιστημικό</a:t>
            </a:r>
            <a:r>
              <a:rPr lang="el-GR" dirty="0" smtClean="0"/>
              <a:t> μας </a:t>
            </a:r>
            <a:r>
              <a:rPr lang="el-GR" i="1" dirty="0" smtClean="0"/>
              <a:t>δικαίωμα</a:t>
            </a:r>
            <a:r>
              <a:rPr lang="el-GR" dirty="0" smtClean="0"/>
              <a:t> να θεωρούμε ότι κάποιες πεποιθήσεις μας είναι περισσότερο δικαιολογημένες από άλλες ή ότι κάποιες από αυτές είναι δικαιολογημένες ενώ κάποιες άλλες αδικαιολόγητες.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Ρασιοναλισμός</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sz="2400" dirty="0" smtClean="0"/>
              <a:t>Ο </a:t>
            </a:r>
            <a:r>
              <a:rPr lang="en-US" sz="2400" i="1" dirty="0" smtClean="0"/>
              <a:t>P</a:t>
            </a:r>
            <a:r>
              <a:rPr lang="el-GR" sz="2400" i="1" dirty="0" err="1" smtClean="0"/>
              <a:t>ασιοναλισμός</a:t>
            </a:r>
            <a:r>
              <a:rPr lang="el-GR" sz="2400" dirty="0" smtClean="0"/>
              <a:t> (</a:t>
            </a:r>
            <a:r>
              <a:rPr lang="en-US" sz="2400" dirty="0" smtClean="0"/>
              <a:t>Descartes, Spinoza, Leibniz) </a:t>
            </a:r>
            <a:r>
              <a:rPr lang="el-GR" sz="2400" dirty="0" smtClean="0"/>
              <a:t>αντιτίθεται στον εμπειρισμό ως προς τις πηγές της γνώσης.</a:t>
            </a:r>
            <a:r>
              <a:rPr lang="en-US" sz="2400" dirty="0" smtClean="0"/>
              <a:t> </a:t>
            </a:r>
            <a:endParaRPr lang="el-GR" sz="2400" dirty="0" smtClean="0"/>
          </a:p>
          <a:p>
            <a:endParaRPr lang="el-GR" sz="2400" dirty="0" smtClean="0"/>
          </a:p>
          <a:p>
            <a:r>
              <a:rPr lang="el-GR" sz="2400" dirty="0" smtClean="0"/>
              <a:t>Σύμφωνα με τον ρασιοναλισμό:</a:t>
            </a:r>
          </a:p>
          <a:p>
            <a:endParaRPr lang="el-GR" sz="2400" dirty="0" smtClean="0"/>
          </a:p>
          <a:p>
            <a:r>
              <a:rPr lang="el-GR" sz="2400" dirty="0" smtClean="0"/>
              <a:t> 1) όλη η γνώση (συμπεριλαμβανομένης της εμπειρικής) πηγάζει από ‘πρώτες</a:t>
            </a:r>
            <a:r>
              <a:rPr lang="en-US" sz="2400" dirty="0" smtClean="0"/>
              <a:t> (</a:t>
            </a:r>
            <a:r>
              <a:rPr lang="el-GR" sz="2400" dirty="0" smtClean="0"/>
              <a:t>και καθολικές) αρχές του Λόγου’, δηλαδή από </a:t>
            </a:r>
            <a:r>
              <a:rPr lang="el-GR" sz="2400" dirty="0" err="1" smtClean="0"/>
              <a:t>γνωσιακές</a:t>
            </a:r>
            <a:r>
              <a:rPr lang="el-GR" sz="2400" dirty="0" smtClean="0"/>
              <a:t> πηγές ανεξάρτητες από την εμπειρία (π.χ. </a:t>
            </a:r>
            <a:r>
              <a:rPr lang="en-US" sz="2400" dirty="0" smtClean="0"/>
              <a:t>‘cogito, ergo sum’ (Descartes)</a:t>
            </a:r>
            <a:r>
              <a:rPr lang="el-GR" sz="2400" dirty="0" smtClean="0"/>
              <a:t>, η αρχή του </a:t>
            </a:r>
            <a:r>
              <a:rPr lang="el-GR" sz="2400" dirty="0" err="1" smtClean="0"/>
              <a:t>αποχρώντος</a:t>
            </a:r>
            <a:r>
              <a:rPr lang="el-GR" sz="2400" dirty="0" smtClean="0"/>
              <a:t> λόγου (</a:t>
            </a:r>
            <a:r>
              <a:rPr lang="en-US" sz="2400" dirty="0" err="1" smtClean="0"/>
              <a:t>Leibiniz</a:t>
            </a:r>
            <a:r>
              <a:rPr lang="en-US" sz="2400" dirty="0" smtClean="0"/>
              <a:t>).</a:t>
            </a:r>
            <a:r>
              <a:rPr lang="el-GR" sz="2400" dirty="0" smtClean="0"/>
              <a:t> </a:t>
            </a:r>
          </a:p>
          <a:p>
            <a:pPr>
              <a:buNone/>
            </a:pPr>
            <a:endParaRPr lang="el-GR" sz="2400" dirty="0" smtClean="0"/>
          </a:p>
          <a:p>
            <a:r>
              <a:rPr lang="el-GR" sz="2400" dirty="0" smtClean="0"/>
              <a:t>2) η αντιληπτική εμπειρία είναι ένα είδος ‘συγκεχυμένης’ σκέψης. Δεν μας αποκαλύπτει ξεκάθαρα τον κόσμο παρά μόνο αν ‘</a:t>
            </a:r>
            <a:r>
              <a:rPr lang="el-GR" sz="2400" dirty="0" err="1" smtClean="0"/>
              <a:t>διαυγαστεί</a:t>
            </a:r>
            <a:r>
              <a:rPr lang="el-GR" sz="2400" dirty="0" smtClean="0"/>
              <a:t>’ από τον ‘Λόγο’.</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Ούτε λίγο ούτε πολύ, ο ριζικός σκεπτικισμός έχει ως συνέπεια ότι δεν είναι περισσότερο ορθολογικό να πιστεύει κανείς κάτι αντί για οτιδήποτε άλλο, όσο ανορθολογικό μπορεί το τελευταίο να φαίνεται σε μας υπό το φως των κριτηρίων των </a:t>
            </a:r>
            <a:r>
              <a:rPr lang="el-GR" dirty="0" err="1" smtClean="0"/>
              <a:t>επιστημικών</a:t>
            </a:r>
            <a:r>
              <a:rPr lang="el-GR" dirty="0" smtClean="0"/>
              <a:t> μας πρακτικών. </a:t>
            </a:r>
          </a:p>
          <a:p>
            <a:endParaRPr lang="el-GR" dirty="0" smtClean="0"/>
          </a:p>
          <a:p>
            <a:r>
              <a:rPr lang="el-GR" dirty="0" smtClean="0"/>
              <a:t>Υπό αυτό το σκεπτικιστικό πρίσμα, η διαφορά ενός ανθρώπου που πιστεύει σε πράγματα που όλοι οι υπόλοιποι κρίνουμε ως τελείως ανορθολογικά, με όλους τους υπόλοιπους που κρίνουμε ως επαρκώς ορθολογικούς (τουλάχιστον για πρακτικούς σκοπούς), δεν θα μπορούσε να είναι </a:t>
            </a:r>
            <a:r>
              <a:rPr lang="el-GR" i="1" dirty="0" err="1" smtClean="0"/>
              <a:t>επιστημική</a:t>
            </a:r>
            <a:r>
              <a:rPr lang="el-GR" dirty="0" smtClean="0"/>
              <a:t>, υπό οποιαδήποτε έννοια (δεν θα είχε δηλαδή σχέση με την πιθανότητα της αλήθειας ή του ψεύδους των πεποιθήσεών του), αλλά θα αναγόταν απλά σε μια διαφορά πειθούς, ισχύος ή αριθμητικής υπεροχής.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Για ποιο λόγο λοιπόν δεν απορρίπτουμε μεμιάς αυτόν τον ολοκληρωτικό σκεπτικισμό αφού οδηγεί σε τόσο παράδοξα συμπεράσματα; </a:t>
            </a:r>
          </a:p>
          <a:p>
            <a:endParaRPr lang="el-GR" dirty="0" smtClean="0"/>
          </a:p>
          <a:p>
            <a:r>
              <a:rPr lang="el-GR" dirty="0" smtClean="0"/>
              <a:t>(Ας μην ξεχνάμε ότι φτάνει στο σημείο να υπονομεύσει ακόμα και τις πιο αυτονόητες δικαιολογητικές διακρίσεις στις οποίες προβαίνουμε στο πλαίσιο των καθημερινών </a:t>
            </a:r>
            <a:r>
              <a:rPr lang="el-GR" dirty="0" err="1" smtClean="0"/>
              <a:t>επιστημικών</a:t>
            </a:r>
            <a:r>
              <a:rPr lang="el-GR" dirty="0" smtClean="0"/>
              <a:t> μας πρακτικών.) </a:t>
            </a:r>
          </a:p>
          <a:p>
            <a:endParaRPr lang="el-GR" dirty="0" smtClean="0"/>
          </a:p>
          <a:p>
            <a:r>
              <a:rPr lang="el-GR" dirty="0" smtClean="0"/>
              <a:t>Ο λόγος που δεν είναι εύκολο, ούτε υπεύθυνο, να απορριφθεί άμεσα ο σκεπτικισμός είναι ότι, περιέργως, τα παράδοξα συμπεράσματά του βασίζονται σε προκείμενες που όχι μόνο δεν φαίνονται παράδοξες, αλλά αντιθέτως, μοιάζουν εξαιρετικά </a:t>
            </a:r>
            <a:r>
              <a:rPr lang="el-GR" i="1" dirty="0" smtClean="0"/>
              <a:t>εύλογες</a:t>
            </a:r>
            <a:r>
              <a:rPr lang="el-GR" dirty="0" smtClean="0"/>
              <a:t>.</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Οι φαινομενικά εύλογες προκείμενες του σκεπτικιστή</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Εκ πρώτης όψεως, φαίνεται ότι αυτές οι προκείμενες μπορεί να συνίστανται σε κάτι τόσο αυτονόητο όσο ότι η γνήσια γνώση </a:t>
            </a:r>
            <a:r>
              <a:rPr lang="el-GR" i="1" dirty="0" smtClean="0"/>
              <a:t>διαφέρει</a:t>
            </a:r>
            <a:r>
              <a:rPr lang="el-GR" dirty="0" smtClean="0"/>
              <a:t> από την απλή γνώμη, την απλή πεποίθηση, και ότι η εν λόγω διαφορά σχετίζεται άμεσα με την ικανότητα του υποκειμένου να προσφέρει </a:t>
            </a:r>
            <a:r>
              <a:rPr lang="el-GR" i="1" dirty="0" smtClean="0"/>
              <a:t>λόγους</a:t>
            </a:r>
            <a:r>
              <a:rPr lang="el-GR" dirty="0" smtClean="0"/>
              <a:t>, με τη μορφή τεκμηρίων, προς υποστήριξη της αντικειμενικής αλήθειας της (υποκειμενικά διαμορφωμένης) πεποίθησής του. </a:t>
            </a:r>
          </a:p>
          <a:p>
            <a:endParaRPr lang="el-GR" dirty="0" smtClean="0"/>
          </a:p>
          <a:p>
            <a:r>
              <a:rPr lang="el-GR" dirty="0" smtClean="0"/>
              <a:t>Αυτές οι ‘προκείμενες’ όχι μόνο φαίνονται εντελώς αυτονόητες, αλλά επίσης, </a:t>
            </a:r>
            <a:r>
              <a:rPr lang="el-GR" i="1" dirty="0" smtClean="0"/>
              <a:t>αποτελούν και αφετηριακές παραδοχές της ίδιας της</a:t>
            </a:r>
            <a:r>
              <a:rPr lang="el-GR" dirty="0" smtClean="0"/>
              <a:t> </a:t>
            </a:r>
            <a:r>
              <a:rPr lang="el-GR" i="1" dirty="0" smtClean="0"/>
              <a:t>γνωσιολογικής παράδοσης εν γένει</a:t>
            </a:r>
            <a:r>
              <a:rPr lang="el-GR" dirty="0" smtClean="0"/>
              <a:t> (ήδη από την αρχαιότητα). </a:t>
            </a:r>
          </a:p>
          <a:p>
            <a:endParaRPr lang="el-GR" dirty="0" smtClean="0"/>
          </a:p>
          <a:p>
            <a:r>
              <a:rPr lang="el-GR" dirty="0" smtClean="0"/>
              <a:t>Αυτό που θέλει να επιτύχει ο σκεπτικιστής είναι να μας δείξει ότι, παραδόξως, τα ίδια τα κριτήρια που η γνωσιολογική μας παράδοση θέτει ως αναγκαία για να είναι οι πεποιθήσεις μας δικαιολογημένες και ορθολογικές </a:t>
            </a:r>
            <a:r>
              <a:rPr lang="el-GR" i="1" dirty="0" smtClean="0"/>
              <a:t>αυτοϋπονομεύονται</a:t>
            </a:r>
            <a:r>
              <a:rPr lang="el-GR" dirty="0" smtClean="0"/>
              <a:t>!</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επιχειρηματολογία του σκεπτικισμού</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Η συγκεκριμένη διαδικασία μέσω της οποίας ο σκεπτικιστής μπορεί να μας οδηγήσει από την αποδοχή των παραπάνω εύλογων προκειμένων στο παράδοξο σκεπτικιστικό του συμπέρασμα μπορεί να περιγραφεί ως εξής: </a:t>
            </a:r>
          </a:p>
          <a:p>
            <a:endParaRPr lang="el-GR" sz="1800" dirty="0" smtClean="0"/>
          </a:p>
          <a:p>
            <a:r>
              <a:rPr lang="el-GR" sz="1800" dirty="0" smtClean="0"/>
              <a:t>Ας υποθέσουμε ότι διατυπώνω έναν (οποιοδήποτε) εμπειρικό ισχυρισμό (π.χ. ‘μπροστά μου είναι ένα καφέ τραπέζι’). Ο σκεπτικιστής θα με ρωτήσει πώς </a:t>
            </a:r>
            <a:r>
              <a:rPr lang="el-GR" sz="1800" i="1" dirty="0" smtClean="0"/>
              <a:t>γνωρίζω</a:t>
            </a:r>
            <a:r>
              <a:rPr lang="el-GR" sz="1800" dirty="0" smtClean="0"/>
              <a:t> ότι είναι αληθής. Επί τη βάσει ποιών </a:t>
            </a:r>
            <a:r>
              <a:rPr lang="el-GR" sz="1800" i="1" dirty="0" smtClean="0"/>
              <a:t>τεκμηρίων</a:t>
            </a:r>
            <a:r>
              <a:rPr lang="el-GR" sz="1800" dirty="0" smtClean="0"/>
              <a:t> μπορώ να ισχυριστώ ότι αποτελεί γνήσια γνώση και όχι απλή υποκειμενική πεποίθηση; </a:t>
            </a:r>
          </a:p>
          <a:p>
            <a:pPr>
              <a:buNone/>
            </a:pPr>
            <a:endParaRPr lang="el-GR" sz="1800" dirty="0" smtClean="0"/>
          </a:p>
          <a:p>
            <a:r>
              <a:rPr lang="el-GR" sz="1800" dirty="0" smtClean="0"/>
              <a:t>Αν τώρα εγώ προσφέρω κάποια τεκμήρια που υποστηρίζουν την αλήθεια της πεποίθησής μου (π.χ. ‘το βλέπω με τα μάτια μου’), ο σκεπτικιστής μπορεί και πάλι να απαιτήσει να μάθει πώς έχω γνήσια γνώση </a:t>
            </a:r>
            <a:r>
              <a:rPr lang="el-GR" sz="1800" i="1" dirty="0" smtClean="0"/>
              <a:t>αυτών</a:t>
            </a:r>
            <a:r>
              <a:rPr lang="el-GR" sz="1800" dirty="0" smtClean="0"/>
              <a:t> των τεκμηρίων.  Ακολούθως θα παρατηρήσει ότι ο μόνος τρόπος να αποδείξω ότι τα τεκμήρια προς υπεράσπιση της αρχικής πεποίθησής μου αποτελούν αντικειμενική γνώση είναι η κατοχή από μέρους μου </a:t>
            </a:r>
            <a:r>
              <a:rPr lang="el-GR" sz="1800" i="1" dirty="0" smtClean="0"/>
              <a:t>επιπλέον</a:t>
            </a:r>
            <a:r>
              <a:rPr lang="el-GR" sz="1800" dirty="0" smtClean="0"/>
              <a:t> τεκμηρίων που να υποστηρίζουν την αλήθεια των προηγουμένων (λ.χ. να τεκμηριώνουν ότι τα μάτια μου λειτουργούν σωστά, ότι δεν είμαι θύμα ψευδαίσθησης, ότι δεν ονειρεύομαι) </a:t>
            </a:r>
            <a:r>
              <a:rPr lang="el-GR" sz="1800" dirty="0" err="1" smtClean="0"/>
              <a:t>κ.ο.κ</a:t>
            </a:r>
            <a:r>
              <a:rPr lang="el-GR" sz="1800" dirty="0" smtClean="0"/>
              <a:t>. </a:t>
            </a:r>
            <a:r>
              <a:rPr lang="el-GR" sz="1800" i="1" dirty="0" smtClean="0"/>
              <a:t>επ’ άπειρον</a:t>
            </a:r>
            <a:r>
              <a:rPr lang="el-GR" sz="1800" dirty="0" smtClean="0"/>
              <a:t>.</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Το σκεπτικιστικό ‘</a:t>
            </a:r>
            <a:r>
              <a:rPr lang="el-GR" dirty="0" err="1" smtClean="0"/>
              <a:t>τρίλημμα</a:t>
            </a:r>
            <a:r>
              <a:rPr lang="el-GR" dirty="0" smtClean="0"/>
              <a:t>’: άπειρη αναδρομή, αυθαίρετη παραδοχή, κυκλικότητα</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Αλλά αυτή η άπειρη αναδρομή των λόγων σημαίνει ότι η πεποίθησή μου </a:t>
            </a:r>
            <a:r>
              <a:rPr lang="el-GR" sz="1600" i="1" dirty="0" smtClean="0"/>
              <a:t>δεν</a:t>
            </a:r>
            <a:r>
              <a:rPr lang="el-GR" sz="1600" dirty="0" smtClean="0"/>
              <a:t> είναι δικαιολογημένη, γιατί για να συμβαίνει κάτι τέτοιο θα έπρεπε </a:t>
            </a:r>
            <a:r>
              <a:rPr lang="el-GR" sz="1600" i="1" dirty="0" smtClean="0"/>
              <a:t>πρώτα</a:t>
            </a:r>
            <a:r>
              <a:rPr lang="el-GR" sz="1600" dirty="0" smtClean="0"/>
              <a:t> να είναι δικαιολογημένοι οι άπειροι αυτοί λόγοι στους οποίους αυτή βασίζεται </a:t>
            </a:r>
            <a:r>
              <a:rPr lang="el-GR" sz="1600" dirty="0" err="1" smtClean="0"/>
              <a:t>επιστημικά</a:t>
            </a:r>
            <a:r>
              <a:rPr lang="el-GR" sz="1600" dirty="0" smtClean="0"/>
              <a:t>. </a:t>
            </a:r>
          </a:p>
          <a:p>
            <a:endParaRPr lang="el-GR" sz="1600" dirty="0" smtClean="0"/>
          </a:p>
          <a:p>
            <a:r>
              <a:rPr lang="el-GR" sz="1600" dirty="0" smtClean="0"/>
              <a:t>Αν από την άλλη ισχυριστώ ότι τα αρχικά μου τεκμήρια αποτελούν γνήσια γνώση </a:t>
            </a:r>
            <a:r>
              <a:rPr lang="el-GR" sz="1600" i="1" dirty="0" smtClean="0"/>
              <a:t>χωρίς</a:t>
            </a:r>
            <a:r>
              <a:rPr lang="el-GR" sz="1600" dirty="0" smtClean="0"/>
              <a:t> να προσφέρω κάποια επιπλέον τεκμήρια προς υπεράσπιση αυτής μου της άποψης, τότε κατά τον σκεπτικιστή το μόνο που κάνω είναι να προβαίνω σε μια </a:t>
            </a:r>
            <a:r>
              <a:rPr lang="el-GR" sz="1600" i="1" dirty="0" smtClean="0"/>
              <a:t>δογματική παραδοχή</a:t>
            </a:r>
            <a:r>
              <a:rPr lang="el-GR" sz="1600" dirty="0" smtClean="0"/>
              <a:t>, η οποία δεν έχει καμία </a:t>
            </a:r>
            <a:r>
              <a:rPr lang="el-GR" sz="1600" dirty="0" err="1" smtClean="0"/>
              <a:t>επιστημική</a:t>
            </a:r>
            <a:r>
              <a:rPr lang="el-GR" sz="1600" dirty="0" smtClean="0"/>
              <a:t> αξία όσο βέβαιη κι αν μου φαίνεται στο ψυχολογικό επίπεδο, μιας και δεν φαίνεται να </a:t>
            </a:r>
            <a:r>
              <a:rPr lang="el-GR" sz="1600" i="1" dirty="0" smtClean="0"/>
              <a:t>δικαιολογείται</a:t>
            </a:r>
            <a:r>
              <a:rPr lang="el-GR" sz="1600" dirty="0" smtClean="0"/>
              <a:t> από πουθενά. Ακόμα κι αν εγώ ισχυριστώ ότι το γεγονός ότι τα εν λόγω τεκμήρια είναι αληθή είναι ‘διαισθητικά προφανές’ , ο σκεπτικιστής θα ανταπαντήσει ότι η διαισθητική </a:t>
            </a:r>
            <a:r>
              <a:rPr lang="el-GR" sz="1600" dirty="0" err="1" smtClean="0"/>
              <a:t>προφάνεια</a:t>
            </a:r>
            <a:r>
              <a:rPr lang="el-GR" sz="1600" dirty="0" smtClean="0"/>
              <a:t> δεν μπορεί να ταυτιστεί με την ορθότητα του περιεχομένου των τεκμηρίων, αφού αποτελεί στην ουσία του ένα </a:t>
            </a:r>
            <a:r>
              <a:rPr lang="el-GR" sz="1600" i="1" dirty="0" smtClean="0"/>
              <a:t>ψυχολογικό, υποκειμενικό</a:t>
            </a:r>
            <a:r>
              <a:rPr lang="el-GR" sz="1600" dirty="0" smtClean="0"/>
              <a:t> και όχι ένα έλλογα θεμελιωμένο γεγονός. </a:t>
            </a:r>
          </a:p>
          <a:p>
            <a:endParaRPr lang="el-GR" sz="1600" dirty="0" smtClean="0"/>
          </a:p>
          <a:p>
            <a:r>
              <a:rPr lang="el-GR" sz="1600" dirty="0" smtClean="0"/>
              <a:t>Η μόνη άλλη -εξίσου μάταιη- λύση που μου απομένει είναι να χρησιμοποιήσω ένα είδος </a:t>
            </a:r>
            <a:r>
              <a:rPr lang="el-GR" sz="1600" i="1" dirty="0" smtClean="0"/>
              <a:t>κυκλικού συλλογισμού</a:t>
            </a:r>
            <a:r>
              <a:rPr lang="el-GR" sz="1600" dirty="0" smtClean="0"/>
              <a:t>, κατά τη διαδικασία του οποίου προσφέρω ως λόγο για την αποδοχή μιας πεποίθησής μου (μεταξύ άλλων</a:t>
            </a:r>
            <a:r>
              <a:rPr lang="en-US" sz="1600" dirty="0" smtClean="0"/>
              <a:t> </a:t>
            </a:r>
            <a:r>
              <a:rPr lang="el-GR" sz="1600" dirty="0" smtClean="0"/>
              <a:t>πεποιθήσεων) </a:t>
            </a:r>
            <a:r>
              <a:rPr lang="el-GR" sz="1600" i="1" dirty="0" smtClean="0"/>
              <a:t>αυτή την ίδια </a:t>
            </a:r>
            <a:r>
              <a:rPr lang="el-GR" sz="1600" dirty="0" smtClean="0"/>
              <a:t>την πεποίθησή μου. Προφανώς όμως δεν μπορώ να δικαιολογήσω μια πεποίθηση προσφέροντας ως λόγο (μεταξύ άλλων) τον εαυτό της.</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Σκεπτικισμός και ‘καθημερινή’ δικαιολόγηση</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Μήπως ο παραπάνω ριζικός φιλοσοφικός σκεπτικισμός είναι απλά ένα </a:t>
            </a:r>
            <a:r>
              <a:rPr lang="el-GR" i="1" dirty="0" smtClean="0"/>
              <a:t>τεχνητό</a:t>
            </a:r>
            <a:r>
              <a:rPr lang="el-GR" dirty="0" smtClean="0"/>
              <a:t> πρόβλημα;</a:t>
            </a:r>
          </a:p>
          <a:p>
            <a:endParaRPr lang="el-GR" dirty="0" smtClean="0"/>
          </a:p>
          <a:p>
            <a:r>
              <a:rPr lang="el-GR" dirty="0" smtClean="0"/>
              <a:t>Άλλωστε ποτέ δεν αποκαλούμε ‘δογματικές παραδοχές’ τους ισχυρισμούς (τύπου ‘μπροστά μου είναι ένα καφέ τραπέζι’) που όλοι θεωρούν υπερβολικά αυτονόητους για να χρήζουν συζήτησης. Οπότε, ποιο είναι το πρόβλημα;</a:t>
            </a:r>
          </a:p>
          <a:p>
            <a:endParaRPr lang="el-GR" dirty="0" smtClean="0"/>
          </a:p>
          <a:p>
            <a:r>
              <a:rPr lang="el-GR" dirty="0" smtClean="0"/>
              <a:t>Ο φιλοσοφικός σκεπτικιστής δεν αμφισβητεί τη ‘φαινομενολογία’ της καθημερινής δικαιολόγησης. Ωστόσο, θα συνιστούσε να είμαστε επιφυλακτικοί στη βαρύτητα που της δίνουμε.</a:t>
            </a:r>
          </a:p>
          <a:p>
            <a:endParaRPr lang="el-GR" dirty="0" smtClean="0"/>
          </a:p>
          <a:p>
            <a:r>
              <a:rPr lang="el-GR" dirty="0" smtClean="0"/>
              <a:t>Οι από όλους τους συμμετέχοντες ‘αποδεκτοί’ ισχυρισμοί στο πλαίσιο της καθημερινής δικαιολόγησης, είναι απλά </a:t>
            </a:r>
            <a:r>
              <a:rPr lang="en-US" i="1" dirty="0" smtClean="0"/>
              <a:t>de facto </a:t>
            </a:r>
            <a:r>
              <a:rPr lang="el-GR" dirty="0" smtClean="0"/>
              <a:t>αποδεκτοί. Η εν λόγω ‘αποδοχή’ είναι ψυχολογικού χαρακτήρα, και δεν συνεπάγεται κανένα ιδιαίτερο γνωσιολογικό καθεστώς για τη σχετική πεποίθηση. Το ίδιο ισχύει για όρους όπως ‘προφανές’ και ‘αυτονόητο’. Η ‘κοινή γνώση’ της καθημερινότητας δεν φαίνεται, υπό αυτό το πρίσμα, να είναι τίποτε παραπάνω από ένα σύνολο κοινών παραδοχών που ‘τυχαίνει’ να μοιραζόμαστε (</a:t>
            </a:r>
            <a:r>
              <a:rPr lang="el-GR" dirty="0" err="1" smtClean="0"/>
              <a:t>ενδεχ</a:t>
            </a:r>
            <a:r>
              <a:rPr lang="en-US" dirty="0" smtClean="0"/>
              <a:t>o</a:t>
            </a:r>
            <a:r>
              <a:rPr lang="el-GR" dirty="0" err="1" smtClean="0"/>
              <a:t>μένως</a:t>
            </a:r>
            <a:r>
              <a:rPr lang="el-GR" dirty="0" smtClean="0"/>
              <a:t> για λόγους κοινωνικής προσαρμογής). Πώς αυτό το γεγονός από μόνο του αυξάνει την πιθανότητα (οδηγεί με συστηματικό τρόπο [στο]) να είναι οι εν λόγω παραδοχές </a:t>
            </a:r>
            <a:r>
              <a:rPr lang="el-GR" i="1" dirty="0" smtClean="0"/>
              <a:t>αληθείς</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Γνωσιολογικές απαντήσεις στον σκεπτικισμό</a:t>
            </a:r>
            <a:endParaRPr lang="el-GR" dirty="0"/>
          </a:p>
        </p:txBody>
      </p:sp>
      <p:sp>
        <p:nvSpPr>
          <p:cNvPr id="3" name="2 - Θέση περιεχομένου"/>
          <p:cNvSpPr>
            <a:spLocks noGrp="1"/>
          </p:cNvSpPr>
          <p:nvPr>
            <p:ph sz="quarter" idx="1"/>
          </p:nvPr>
        </p:nvSpPr>
        <p:spPr/>
        <p:txBody>
          <a:bodyPr>
            <a:normAutofit fontScale="70000" lnSpcReduction="20000"/>
          </a:bodyPr>
          <a:lstStyle/>
          <a:p>
            <a:pPr>
              <a:buNone/>
            </a:pPr>
            <a:r>
              <a:rPr lang="el-GR" dirty="0" smtClean="0"/>
              <a:t> </a:t>
            </a:r>
            <a:r>
              <a:rPr lang="el-GR" sz="2900" dirty="0" smtClean="0"/>
              <a:t>Αν θεωρήσουμε ότι η άπειρη αναδρομή δεν είναι ανεκτή ως επιλογή ως ‘λύση’ του σκεπτικιστικού ‘</a:t>
            </a:r>
            <a:r>
              <a:rPr lang="el-GR" sz="2900" dirty="0" err="1" smtClean="0"/>
              <a:t>τριλήμματος</a:t>
            </a:r>
            <a:r>
              <a:rPr lang="el-GR" sz="2900" dirty="0" smtClean="0"/>
              <a:t>’, μας μένουν δύο επιλογές: 1) τερματισμός της δικαιολόγησης σε κάποιες προνομιακά δικαιολογημένες ‘βασικές’ πεποιθήσεις, 2) αναζήτηση ενός είδους ‘κυκλικής’ δικαιολόγησης που να μην είναι φαύλη.</a:t>
            </a:r>
          </a:p>
          <a:p>
            <a:pPr>
              <a:buNone/>
            </a:pPr>
            <a:endParaRPr lang="el-GR" sz="2900" dirty="0" smtClean="0"/>
          </a:p>
          <a:p>
            <a:pPr>
              <a:buNone/>
            </a:pPr>
            <a:r>
              <a:rPr lang="el-GR" sz="2900" dirty="0" smtClean="0"/>
              <a:t>Η καθεμία από αυτές τις επιλογές ορίζει έναν θεμελιακό τύπο γνωσιολογικής θεωρίας: Τον πρώτο δρόμο ακολουθεί η </a:t>
            </a:r>
            <a:r>
              <a:rPr lang="el-GR" sz="2900" b="1" dirty="0" smtClean="0"/>
              <a:t>‘</a:t>
            </a:r>
            <a:r>
              <a:rPr lang="el-GR" sz="2900" b="1" dirty="0" err="1" smtClean="0"/>
              <a:t>θεμελιοκρατία</a:t>
            </a:r>
            <a:r>
              <a:rPr lang="el-GR" sz="2900" b="1" dirty="0" smtClean="0"/>
              <a:t>’</a:t>
            </a:r>
            <a:r>
              <a:rPr lang="el-GR" sz="2900" dirty="0" smtClean="0"/>
              <a:t> (</a:t>
            </a:r>
            <a:r>
              <a:rPr lang="en-US" sz="2900" dirty="0" err="1" smtClean="0"/>
              <a:t>foundationalism</a:t>
            </a:r>
            <a:r>
              <a:rPr lang="en-US" sz="2900" dirty="0" smtClean="0"/>
              <a:t>)</a:t>
            </a:r>
            <a:r>
              <a:rPr lang="el-GR" sz="2900" dirty="0" smtClean="0"/>
              <a:t>, ενώ τον δεύτερο, ο </a:t>
            </a:r>
            <a:r>
              <a:rPr lang="el-GR" sz="2900" b="1" dirty="0" err="1" smtClean="0"/>
              <a:t>συνεκτικισμός</a:t>
            </a:r>
            <a:r>
              <a:rPr lang="el-GR" sz="2900" dirty="0" smtClean="0"/>
              <a:t> (</a:t>
            </a:r>
            <a:r>
              <a:rPr lang="en-US" sz="2900" dirty="0" err="1" smtClean="0"/>
              <a:t>coherentism</a:t>
            </a:r>
            <a:r>
              <a:rPr lang="en-US" sz="2900" dirty="0" smtClean="0"/>
              <a:t>).</a:t>
            </a:r>
          </a:p>
          <a:p>
            <a:pPr>
              <a:buNone/>
            </a:pPr>
            <a:endParaRPr lang="en-US" sz="2900" dirty="0" smtClean="0"/>
          </a:p>
          <a:p>
            <a:pPr>
              <a:buNone/>
            </a:pPr>
            <a:r>
              <a:rPr lang="el-GR" sz="2900" dirty="0" smtClean="0"/>
              <a:t>Βλέπουμε εδώ ότι το επιχείρημα του σκεπτικισμού </a:t>
            </a:r>
            <a:r>
              <a:rPr lang="el-GR" sz="2900" i="1" dirty="0" smtClean="0"/>
              <a:t>προσδιορίζει το</a:t>
            </a:r>
            <a:r>
              <a:rPr lang="el-GR" sz="2900" dirty="0" smtClean="0"/>
              <a:t> </a:t>
            </a:r>
            <a:r>
              <a:rPr lang="el-GR" sz="2900" i="1" dirty="0" smtClean="0"/>
              <a:t>λογικό χώρο εντός του οποίου είναι δυνατόν να διατυπωθούν οι βασικές θεωρίες</a:t>
            </a:r>
            <a:r>
              <a:rPr lang="el-GR" sz="2900" dirty="0" smtClean="0"/>
              <a:t> </a:t>
            </a:r>
            <a:r>
              <a:rPr lang="el-GR" sz="2900" i="1" dirty="0" smtClean="0"/>
              <a:t>δικαιολόγησης. </a:t>
            </a:r>
            <a:r>
              <a:rPr lang="el-GR" sz="2900" dirty="0" smtClean="0"/>
              <a:t>Αυτό είναι ένα ισχυρό τεκμήριο για την άποψη ότι το πρόβλημα του σκεπτικισμού διαδραματίζει έναν κεντρικό ρόλο στη συγκρότηση της γνωσιολογίας ως ενός διακριτού φιλοσοφικού αντικειμένου.</a:t>
            </a:r>
            <a:endParaRPr lang="el-GR" sz="2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err="1" smtClean="0"/>
              <a:t>Θεμελιοκρατια</a:t>
            </a:r>
            <a:r>
              <a:rPr lang="el-GR" dirty="0" smtClean="0"/>
              <a:t>-</a:t>
            </a:r>
            <a:r>
              <a:rPr lang="el-GR" dirty="0" err="1" smtClean="0"/>
              <a:t>συνεκτικισμός</a:t>
            </a:r>
            <a:r>
              <a:rPr lang="el-GR" dirty="0" smtClean="0"/>
              <a:t> ως απαντήσεις στον σκεπτικισμό</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Η πιο φυσική ίσως απάντηση στον σκεπτικισμό είναι η αναζήτηση πεποιθήσεων που θεωρούμε δικαιολογημένες </a:t>
            </a:r>
            <a:r>
              <a:rPr lang="el-GR" i="1" dirty="0" smtClean="0"/>
              <a:t>χωρίς να απαιτείται περαιτέρω υποστήριξή τους </a:t>
            </a:r>
            <a:r>
              <a:rPr lang="el-GR" dirty="0" smtClean="0"/>
              <a:t>(επειδή λ.χ. αφορούν ‘</a:t>
            </a:r>
            <a:r>
              <a:rPr lang="el-GR" dirty="0" err="1" smtClean="0"/>
              <a:t>αυτοτεκμηριούμενες</a:t>
            </a:r>
            <a:r>
              <a:rPr lang="el-GR" dirty="0" smtClean="0"/>
              <a:t> (</a:t>
            </a:r>
            <a:r>
              <a:rPr lang="en-US" dirty="0" smtClean="0"/>
              <a:t>self-justified) </a:t>
            </a:r>
            <a:r>
              <a:rPr lang="el-GR" dirty="0" smtClean="0"/>
              <a:t>αλήθειες ή είναι με κάποιον άλλο τρόπο πέραν πάσης έλλογης αμφισβήτησης).</a:t>
            </a:r>
          </a:p>
          <a:p>
            <a:endParaRPr lang="el-GR" dirty="0" smtClean="0"/>
          </a:p>
          <a:p>
            <a:r>
              <a:rPr lang="el-GR" dirty="0" smtClean="0"/>
              <a:t>Αυτές οι προνομιακές </a:t>
            </a:r>
            <a:r>
              <a:rPr lang="el-GR" dirty="0" err="1" smtClean="0"/>
              <a:t>γνωσιακά</a:t>
            </a:r>
            <a:r>
              <a:rPr lang="el-GR" dirty="0" smtClean="0"/>
              <a:t> πεποιθήσεις θα έδιναν τέλος στα συνεχή αιτήματα για δικαιολόγηση, </a:t>
            </a:r>
            <a:r>
              <a:rPr lang="el-GR" i="1" dirty="0" smtClean="0"/>
              <a:t>χωρίς</a:t>
            </a:r>
            <a:r>
              <a:rPr lang="el-GR" dirty="0" smtClean="0"/>
              <a:t> να συνιστούν απλές αυθαίρετες παραδοχές.</a:t>
            </a:r>
          </a:p>
          <a:p>
            <a:endParaRPr lang="el-GR" dirty="0" smtClean="0"/>
          </a:p>
          <a:p>
            <a:r>
              <a:rPr lang="el-GR" dirty="0" smtClean="0"/>
              <a:t>Αυτές ονομάζονται ‘βασικές’ πεποιθήσεις (</a:t>
            </a:r>
            <a:r>
              <a:rPr lang="el-GR" b="1" dirty="0" err="1" smtClean="0"/>
              <a:t>Θεμελιοκρατία</a:t>
            </a:r>
            <a:r>
              <a:rPr lang="el-GR" dirty="0" smtClean="0"/>
              <a:t>)</a:t>
            </a:r>
          </a:p>
          <a:p>
            <a:endParaRPr lang="el-GR" dirty="0" smtClean="0"/>
          </a:p>
          <a:p>
            <a:r>
              <a:rPr lang="el-GR" dirty="0" smtClean="0"/>
              <a:t>Αν εγκαταλείψουμε την αναζήτηση τέτοιων βασικών πεποιθήσεων, η άλλη επιλογή είναι να υποστηρίξουμε ότι ο κυκλικός συλλογισμός δεν είναι αναγκαστικά κακός. </a:t>
            </a:r>
          </a:p>
          <a:p>
            <a:pPr>
              <a:buNone/>
            </a:pPr>
            <a:endParaRPr lang="el-GR" dirty="0" smtClean="0"/>
          </a:p>
          <a:p>
            <a:r>
              <a:rPr lang="el-GR" dirty="0" smtClean="0"/>
              <a:t>Οι πεποιθήσεις μας για τον κόσμο δεν είναι ένα άθροισμα ανεξάρτητων και άσχετων μεταξύ τους απόψεων: Συγκροτούν ένα εκτεταμένο και περίπλοκο </a:t>
            </a:r>
            <a:r>
              <a:rPr lang="el-GR" i="1" dirty="0" smtClean="0"/>
              <a:t>σύστημα</a:t>
            </a:r>
            <a:r>
              <a:rPr lang="el-GR" dirty="0" smtClean="0"/>
              <a:t>. Τα δε μέλη ενός τέτοιου συστήματος μπορούν να παράσχουν </a:t>
            </a:r>
            <a:r>
              <a:rPr lang="el-GR" i="1" dirty="0" smtClean="0"/>
              <a:t>αμοιβαία υποστήριξη </a:t>
            </a:r>
            <a:r>
              <a:rPr lang="el-GR" dirty="0" smtClean="0"/>
              <a:t>το ένα στο άλλο. Οι πεποιθήσεις μας δεν είναι δικαιολογημένες επειδή εδράζονται σε ένα θεμέλιο, αλλά επειδή αλληλοσυνδέονται με συστηματικό τρόπο (και αυτό δεν πρέπει να εξισώνεται με την απλή κυκλικότητα) (</a:t>
            </a:r>
            <a:r>
              <a:rPr lang="el-GR" b="1" dirty="0" err="1" smtClean="0"/>
              <a:t>Συνεκτικισμός</a:t>
            </a:r>
            <a:r>
              <a:rPr lang="el-GR" dirty="0" smtClean="0"/>
              <a:t>)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Θεμελιοκρατία</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Η </a:t>
            </a:r>
            <a:r>
              <a:rPr lang="el-GR" dirty="0" err="1" smtClean="0"/>
              <a:t>θεμελιοκρατία</a:t>
            </a:r>
            <a:r>
              <a:rPr lang="el-GR" dirty="0" smtClean="0"/>
              <a:t> συγκροτείται ως θέση στην προσπάθεια να απαντηθεί το σκεπτικιστικό </a:t>
            </a:r>
            <a:r>
              <a:rPr lang="el-GR" dirty="0" err="1" smtClean="0"/>
              <a:t>τρίλημμα</a:t>
            </a:r>
            <a:r>
              <a:rPr lang="el-GR" dirty="0" smtClean="0"/>
              <a:t> (άπειρη αναδρομή-αυθαίρετη παραδοχή-κυκλικότητα): Συγκεκριμένα, συγκροτείται ως προσπάθεια να αποφύγουμε την άπειρη αναδρομή της δικαιολόγησης χωρίς να διολισθήσουμε σε αυθαίρετες παραδοχές ή κυκλικότητα.</a:t>
            </a:r>
          </a:p>
          <a:p>
            <a:pPr>
              <a:buNone/>
            </a:pPr>
            <a:endParaRPr lang="el-GR" dirty="0" smtClean="0"/>
          </a:p>
          <a:p>
            <a:r>
              <a:rPr lang="el-GR" dirty="0" smtClean="0"/>
              <a:t>Οι </a:t>
            </a:r>
            <a:r>
              <a:rPr lang="el-GR" dirty="0" err="1" smtClean="0"/>
              <a:t>θεμελιοκρατικές</a:t>
            </a:r>
            <a:r>
              <a:rPr lang="el-GR" dirty="0" smtClean="0"/>
              <a:t> θεωρίες ισχυρίζονται ότι υπάρχουν ‘βασικές πεποιθήσεις’ </a:t>
            </a:r>
            <a:r>
              <a:rPr lang="en-US" dirty="0" smtClean="0"/>
              <a:t>(basic beliefs) </a:t>
            </a:r>
            <a:r>
              <a:rPr lang="el-GR" dirty="0" smtClean="0"/>
              <a:t>(ή και πρωταρχικότερες μορφές επίγνωσης όπως οι ίδιες οι αντιληπτικές εμπειρίες) που παρέχουν τα σημεία όπου τερματίζει η αλυσίδα της δικαιολόγησης.</a:t>
            </a:r>
          </a:p>
          <a:p>
            <a:pPr>
              <a:buNone/>
            </a:pPr>
            <a:endParaRPr lang="el-GR" dirty="0" smtClean="0"/>
          </a:p>
          <a:p>
            <a:r>
              <a:rPr lang="el-GR" dirty="0" smtClean="0"/>
              <a:t>Οι βασικές πεποιθήσεις είναι δικαιολογημένες </a:t>
            </a:r>
            <a:r>
              <a:rPr lang="el-GR" i="1" dirty="0" smtClean="0"/>
              <a:t>χωρίς</a:t>
            </a:r>
            <a:r>
              <a:rPr lang="el-GR" dirty="0" smtClean="0"/>
              <a:t> να αντλούν το θετικό </a:t>
            </a:r>
            <a:r>
              <a:rPr lang="el-GR" dirty="0" err="1" smtClean="0"/>
              <a:t>επιστημικό</a:t>
            </a:r>
            <a:r>
              <a:rPr lang="el-GR" dirty="0" smtClean="0"/>
              <a:t> τους καθεστώς από περαιτέρω πεποιθήσεις (από άλλα τεκμήρια) ή εμπειρικές προϋποθέσεις. Είναι </a:t>
            </a:r>
            <a:r>
              <a:rPr lang="el-GR" i="1" dirty="0" smtClean="0"/>
              <a:t>εγγενώς</a:t>
            </a:r>
            <a:r>
              <a:rPr lang="el-GR" dirty="0" smtClean="0"/>
              <a:t> δικαιολογημένες ή </a:t>
            </a:r>
            <a:r>
              <a:rPr lang="el-GR" i="1" dirty="0" err="1" smtClean="0"/>
              <a:t>αυτοτεκμηριούμενες</a:t>
            </a:r>
            <a:r>
              <a:rPr lang="el-GR" i="1" dirty="0" smtClean="0"/>
              <a:t> </a:t>
            </a:r>
            <a:r>
              <a:rPr lang="el-GR" dirty="0" smtClean="0"/>
              <a:t>(</a:t>
            </a:r>
            <a:r>
              <a:rPr lang="en-US" dirty="0" smtClean="0"/>
              <a:t>self-justified) </a:t>
            </a:r>
            <a:r>
              <a:rPr lang="el-GR" dirty="0" smtClean="0"/>
              <a:t>. Λειτουργούν ως τα ‘πρώτα </a:t>
            </a:r>
            <a:r>
              <a:rPr lang="el-GR" dirty="0" err="1" smtClean="0"/>
              <a:t>κινούντα</a:t>
            </a:r>
            <a:r>
              <a:rPr lang="el-GR" dirty="0" smtClean="0"/>
              <a:t>’ της δικαιολόγησης.</a:t>
            </a:r>
            <a:r>
              <a:rPr lang="en-US" dirty="0" smtClean="0"/>
              <a:t> </a:t>
            </a:r>
            <a:r>
              <a:rPr lang="el-GR" dirty="0" smtClean="0"/>
              <a:t>Αποτελούν τα </a:t>
            </a:r>
            <a:r>
              <a:rPr lang="el-GR" i="1" dirty="0" smtClean="0"/>
              <a:t>έσχατα τεκμήρια </a:t>
            </a:r>
            <a:r>
              <a:rPr lang="el-GR" dirty="0" smtClean="0"/>
              <a:t>για τη δικαιολόγηση όλων των υπόλοιπων πεποιθήσεων.</a:t>
            </a:r>
          </a:p>
          <a:p>
            <a:endParaRPr lang="el-GR" dirty="0" smtClean="0"/>
          </a:p>
          <a:p>
            <a:r>
              <a:rPr lang="el-GR" dirty="0" smtClean="0"/>
              <a:t>Σύμφωνα με αυτό το σχήμα, μια πεποίθηση είναι δικαιολογημένη αν και μόνο αν είναι η ίδια </a:t>
            </a:r>
            <a:r>
              <a:rPr lang="el-GR" i="1" dirty="0" smtClean="0"/>
              <a:t>βασική</a:t>
            </a:r>
            <a:r>
              <a:rPr lang="el-GR" dirty="0" smtClean="0"/>
              <a:t> πεποίθηση ή συνδέεται μέσω </a:t>
            </a:r>
            <a:r>
              <a:rPr lang="el-GR" i="1" dirty="0" smtClean="0"/>
              <a:t>συναγωγής</a:t>
            </a:r>
            <a:r>
              <a:rPr lang="el-GR" dirty="0" smtClean="0"/>
              <a:t>  (παραγωγικής, επαγωγικής) με βασικές πεποιθήσεις.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Θεμέλια και ‘εποικοδόμημα’</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Σε αυτή την εικόνα, ένα σύστημα </a:t>
            </a:r>
            <a:r>
              <a:rPr lang="el-GR" dirty="0" err="1" smtClean="0"/>
              <a:t>δικαιολογήμένων</a:t>
            </a:r>
            <a:r>
              <a:rPr lang="el-GR" dirty="0" smtClean="0"/>
              <a:t> πεποιθήσεων είναι όπως ένα οικοδόμημα. Υπάρχει ένα κατώτατο επίπεδο -ένα θεμέλιο- επί του οποίου στηρίζονται όλοι οι άλλοι όροφοι.</a:t>
            </a:r>
            <a:endParaRPr lang="en-US" dirty="0" smtClean="0"/>
          </a:p>
          <a:p>
            <a:endParaRPr lang="en-US" dirty="0" smtClean="0"/>
          </a:p>
          <a:p>
            <a:r>
              <a:rPr lang="en-US" dirty="0" smtClean="0"/>
              <a:t>To </a:t>
            </a:r>
            <a:r>
              <a:rPr lang="el-GR" dirty="0" smtClean="0"/>
              <a:t>επίπεδο αυτό είναι αυτό των βασικών πεποιθήσεων. Ως τέτοιες νοούνται πεποιθήσεις ή νοητικές καταστάσεις που το ίδιο τους το </a:t>
            </a:r>
            <a:r>
              <a:rPr lang="el-GR" i="1" dirty="0" smtClean="0"/>
              <a:t>περιεχόμενο</a:t>
            </a:r>
            <a:r>
              <a:rPr lang="el-GR" dirty="0" smtClean="0"/>
              <a:t> είναι τέτοιο που τις καθιστά </a:t>
            </a:r>
            <a:r>
              <a:rPr lang="el-GR" i="1" dirty="0" smtClean="0"/>
              <a:t>εγγενώς</a:t>
            </a:r>
            <a:r>
              <a:rPr lang="el-GR" dirty="0" smtClean="0"/>
              <a:t> δικαιολογημένες (</a:t>
            </a:r>
            <a:r>
              <a:rPr lang="el-GR" dirty="0" err="1" smtClean="0"/>
              <a:t>αυτοτεκμηριούμενες</a:t>
            </a:r>
            <a:r>
              <a:rPr lang="el-GR" dirty="0" smtClean="0"/>
              <a:t>).</a:t>
            </a:r>
          </a:p>
          <a:p>
            <a:endParaRPr lang="el-GR" dirty="0" smtClean="0"/>
          </a:p>
          <a:p>
            <a:r>
              <a:rPr lang="el-GR" dirty="0" smtClean="0"/>
              <a:t>Ως τέτοιου τύπου βασικές πεποιθήσεις μπορούν π.χ. να λειτουργούν πράγματα όπως η ‘άμεση επίγνωση’ των δικών μας σκέψεων και αισθημάτων (λ.χ. η πεποίθησή μου ότι έχω πονοκέφαλο είναι εγγενώς δικαιολογημένη από το γεγονός ότι αισθάνομαι ότι έχω πονοκέφαλο). Αν ισχύει κάτι τέτοιο, οι πεποιθήσεις μας σχετικά με την άμεση εμπειρία είναι εγγενώς δικαιολογημένες (από την ίδια την άμεση μας εμπειρία</a:t>
            </a:r>
            <a:r>
              <a:rPr lang="en-US" dirty="0" smtClean="0"/>
              <a:t> -</a:t>
            </a:r>
            <a:r>
              <a:rPr lang="el-GR" dirty="0" smtClean="0"/>
              <a:t>από το γεγονός της ‘</a:t>
            </a:r>
            <a:r>
              <a:rPr lang="el-GR" i="1" dirty="0" smtClean="0"/>
              <a:t>άμεσης εξοικείωσής</a:t>
            </a:r>
            <a:r>
              <a:rPr lang="el-GR" dirty="0" smtClean="0"/>
              <a:t>’ μας</a:t>
            </a:r>
            <a:r>
              <a:rPr lang="en-US" dirty="0" smtClean="0"/>
              <a:t> (direct acquaintance)</a:t>
            </a:r>
            <a:r>
              <a:rPr lang="el-GR" dirty="0" smtClean="0"/>
              <a:t> με το περιεχόμενό της (</a:t>
            </a:r>
            <a:r>
              <a:rPr lang="en-US" dirty="0" smtClean="0"/>
              <a:t>Russell 1912)</a:t>
            </a:r>
            <a:r>
              <a:rPr lang="el-GR" dirty="0" smtClean="0"/>
              <a:t>).</a:t>
            </a:r>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Πέντε ομάδες γνωσιολογικών προβλημάτων</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a:buNone/>
            </a:pPr>
            <a:r>
              <a:rPr lang="el-GR" dirty="0" smtClean="0"/>
              <a:t> Για να καταλάβουμε τι το </a:t>
            </a:r>
            <a:r>
              <a:rPr lang="el-GR" i="1" dirty="0" smtClean="0"/>
              <a:t>ιδιαίτερο</a:t>
            </a:r>
            <a:r>
              <a:rPr lang="el-GR" dirty="0" smtClean="0"/>
              <a:t> έχει η φιλοσοφική διερεύνηση της γνώσης θα πρέπει να αναρωτηθούμε σε ποιο </a:t>
            </a:r>
            <a:r>
              <a:rPr lang="el-GR" i="1" dirty="0" smtClean="0"/>
              <a:t>πρόβλημα</a:t>
            </a:r>
            <a:r>
              <a:rPr lang="el-GR" dirty="0" smtClean="0"/>
              <a:t> υποτίθεται ότι απαντά.</a:t>
            </a:r>
          </a:p>
          <a:p>
            <a:pPr>
              <a:buNone/>
            </a:pPr>
            <a:endParaRPr lang="el-GR" dirty="0" smtClean="0"/>
          </a:p>
          <a:p>
            <a:pPr>
              <a:buNone/>
            </a:pPr>
            <a:r>
              <a:rPr lang="el-GR" dirty="0" smtClean="0"/>
              <a:t>Μπορούμε να διακρίνουμε 5 τέτοια προβλήματα: </a:t>
            </a:r>
          </a:p>
          <a:p>
            <a:pPr marL="514350" indent="-514350">
              <a:buAutoNum type="arabicParenR"/>
            </a:pPr>
            <a:endParaRPr lang="el-GR" dirty="0" smtClean="0"/>
          </a:p>
          <a:p>
            <a:pPr marL="514350" indent="-514350">
              <a:buNone/>
            </a:pPr>
            <a:r>
              <a:rPr lang="el-GR" dirty="0" smtClean="0"/>
              <a:t>1)     Το </a:t>
            </a:r>
            <a:r>
              <a:rPr lang="el-GR" i="1" dirty="0" smtClean="0"/>
              <a:t>αναλυτικό</a:t>
            </a:r>
            <a:r>
              <a:rPr lang="el-GR" dirty="0" smtClean="0"/>
              <a:t> πρόβλημα - πρόβλημα </a:t>
            </a:r>
            <a:r>
              <a:rPr lang="el-GR" i="1" dirty="0" smtClean="0"/>
              <a:t>ορισμού</a:t>
            </a:r>
            <a:r>
              <a:rPr lang="el-GR" dirty="0" smtClean="0"/>
              <a:t> της γνώσης </a:t>
            </a:r>
          </a:p>
          <a:p>
            <a:pPr marL="514350" indent="-514350">
              <a:buNone/>
            </a:pPr>
            <a:r>
              <a:rPr lang="el-GR" dirty="0" smtClean="0"/>
              <a:t>	(τι είναι γνώση; Τι </a:t>
            </a:r>
            <a:r>
              <a:rPr lang="el-GR" i="1" dirty="0" smtClean="0"/>
              <a:t>εννοούμε</a:t>
            </a:r>
            <a:r>
              <a:rPr lang="el-GR" dirty="0" smtClean="0"/>
              <a:t> με τον όρο ‘γνώση’; Πώς </a:t>
            </a:r>
            <a:r>
              <a:rPr lang="el-GR" i="1" dirty="0" smtClean="0"/>
              <a:t>διακρίνεται</a:t>
            </a:r>
            <a:r>
              <a:rPr lang="el-GR" dirty="0" smtClean="0"/>
              <a:t> η γνώση από την απλή πεποίθηση ή τη γνώμη;)</a:t>
            </a:r>
          </a:p>
          <a:p>
            <a:pPr marL="514350" indent="-514350">
              <a:buAutoNum type="arabicParenR"/>
            </a:pPr>
            <a:endParaRPr lang="el-GR" dirty="0" smtClean="0"/>
          </a:p>
          <a:p>
            <a:pPr marL="514350" indent="-514350">
              <a:buNone/>
            </a:pPr>
            <a:r>
              <a:rPr lang="el-GR" dirty="0" smtClean="0"/>
              <a:t>2)     Το πρόβλημα της </a:t>
            </a:r>
            <a:r>
              <a:rPr lang="el-GR" i="1" dirty="0" smtClean="0"/>
              <a:t>οριοθέτησης</a:t>
            </a:r>
            <a:r>
              <a:rPr lang="el-GR" dirty="0" smtClean="0"/>
              <a:t> της γνώσης </a:t>
            </a:r>
          </a:p>
          <a:p>
            <a:pPr marL="514350" indent="-514350">
              <a:buNone/>
            </a:pPr>
            <a:r>
              <a:rPr lang="el-GR" dirty="0" smtClean="0"/>
              <a:t>	(ποιο είναι το </a:t>
            </a:r>
            <a:r>
              <a:rPr lang="el-GR" i="1" dirty="0" smtClean="0"/>
              <a:t>εύρος</a:t>
            </a:r>
            <a:r>
              <a:rPr lang="el-GR" dirty="0" smtClean="0"/>
              <a:t> και τα </a:t>
            </a:r>
            <a:r>
              <a:rPr lang="el-GR" i="1" dirty="0" smtClean="0"/>
              <a:t>όρια</a:t>
            </a:r>
            <a:r>
              <a:rPr lang="el-GR" dirty="0" smtClean="0"/>
              <a:t> της γνώσης; Υπάρχουν αντικείμενα που βρίσκονται </a:t>
            </a:r>
            <a:r>
              <a:rPr lang="el-GR" i="1" dirty="0" smtClean="0"/>
              <a:t>εκτός</a:t>
            </a:r>
            <a:r>
              <a:rPr lang="el-GR" dirty="0" smtClean="0"/>
              <a:t> της εμβέλειας της γνώσης (π.χ. τα αντικείμενα της πίστης); Μήπως υπάρχουν όρια και </a:t>
            </a:r>
            <a:r>
              <a:rPr lang="el-GR" i="1" dirty="0" smtClean="0"/>
              <a:t>εντός</a:t>
            </a:r>
            <a:r>
              <a:rPr lang="el-GR" dirty="0" smtClean="0"/>
              <a:t> της επικράτειας της γνώσης; (π.χ. </a:t>
            </a:r>
            <a:r>
              <a:rPr lang="en-US" i="1" dirty="0" smtClean="0"/>
              <a:t>a priori</a:t>
            </a:r>
            <a:r>
              <a:rPr lang="en-US" dirty="0" smtClean="0"/>
              <a:t>, </a:t>
            </a:r>
            <a:r>
              <a:rPr lang="en-US" i="1" dirty="0" smtClean="0"/>
              <a:t>a posteriori </a:t>
            </a:r>
            <a:r>
              <a:rPr lang="el-GR" dirty="0" smtClean="0"/>
              <a:t>γνώση); </a:t>
            </a:r>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Οι </a:t>
            </a:r>
            <a:r>
              <a:rPr lang="el-GR" dirty="0" err="1" smtClean="0"/>
              <a:t>θεμελιοκρατικές</a:t>
            </a:r>
            <a:r>
              <a:rPr lang="el-GR" dirty="0" smtClean="0"/>
              <a:t> ιδέες υπάρχουν ήδη από την αρχαιότητα (π.χ. στο έργο του Αριστοτέλη) και προηγούνται χρονολογικά του αρχαίου σκεπτικισμού. </a:t>
            </a:r>
          </a:p>
          <a:p>
            <a:endParaRPr lang="el-GR" dirty="0" smtClean="0"/>
          </a:p>
          <a:p>
            <a:r>
              <a:rPr lang="el-GR" dirty="0" smtClean="0"/>
              <a:t>Αυτό υποδεικνύει ότι ασκούν τουλάχιστον μια κάποια έλξη ανεξάρτητα από το όποιο </a:t>
            </a:r>
            <a:r>
              <a:rPr lang="el-GR" dirty="0" err="1" smtClean="0"/>
              <a:t>αντισκεπτικιστικό</a:t>
            </a:r>
            <a:r>
              <a:rPr lang="el-GR" dirty="0" smtClean="0"/>
              <a:t> τους δυναμικό.</a:t>
            </a:r>
          </a:p>
          <a:p>
            <a:endParaRPr lang="el-GR" dirty="0" smtClean="0"/>
          </a:p>
          <a:p>
            <a:r>
              <a:rPr lang="el-GR" dirty="0" smtClean="0"/>
              <a:t>Η αρχική πηγή της έλξης που ασκεί η </a:t>
            </a:r>
            <a:r>
              <a:rPr lang="el-GR" dirty="0" err="1" smtClean="0"/>
              <a:t>θεμελιοκρατία</a:t>
            </a:r>
            <a:r>
              <a:rPr lang="el-GR" dirty="0" smtClean="0"/>
              <a:t> εντοπίζεται στην αξιωματική μέθοδο (π.χ. ευκλείδεια γεωμετρία).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Autofit/>
          </a:bodyPr>
          <a:lstStyle/>
          <a:p>
            <a:r>
              <a:rPr lang="el-GR" sz="1800" dirty="0" smtClean="0"/>
              <a:t>Η επικρατούσα τάση της </a:t>
            </a:r>
            <a:r>
              <a:rPr lang="el-GR" sz="1800" dirty="0" err="1" smtClean="0"/>
              <a:t>θεμελιοκρατίας</a:t>
            </a:r>
            <a:r>
              <a:rPr lang="el-GR" sz="1800" dirty="0" smtClean="0"/>
              <a:t> στις μέρες μας είναι ο </a:t>
            </a:r>
            <a:r>
              <a:rPr lang="el-GR" sz="1800" i="1" dirty="0" smtClean="0"/>
              <a:t>εμπειρισμός</a:t>
            </a:r>
            <a:r>
              <a:rPr lang="el-GR" sz="1800" dirty="0" smtClean="0"/>
              <a:t> (στις διάφορες μορφές του). Οι βασικές πεποιθήσεις είναι </a:t>
            </a:r>
            <a:r>
              <a:rPr lang="el-GR" sz="1800" i="1" dirty="0" smtClean="0"/>
              <a:t>αντιληπτικές</a:t>
            </a:r>
            <a:r>
              <a:rPr lang="el-GR" sz="1800" dirty="0" smtClean="0"/>
              <a:t> πεποιθήσεις (πεποιθήσεις σχετικά με το πώς τα πράγματα εμφανίζονται στην εμπειρία, -δηλαδή σχετικά με το πώς μας </a:t>
            </a:r>
            <a:r>
              <a:rPr lang="el-GR" sz="1800" i="1" dirty="0" smtClean="0"/>
              <a:t>φαίνονται</a:t>
            </a:r>
            <a:r>
              <a:rPr lang="el-GR" sz="1800" dirty="0" smtClean="0"/>
              <a:t> τα πράγματα)</a:t>
            </a:r>
            <a:r>
              <a:rPr lang="en-US" sz="1800" dirty="0" smtClean="0"/>
              <a:t>.</a:t>
            </a:r>
            <a:endParaRPr lang="el-GR" sz="1800" dirty="0" smtClean="0"/>
          </a:p>
          <a:p>
            <a:pPr>
              <a:buNone/>
            </a:pPr>
            <a:endParaRPr lang="el-GR" sz="1800" dirty="0" smtClean="0"/>
          </a:p>
          <a:p>
            <a:r>
              <a:rPr lang="el-GR" sz="1800" dirty="0" smtClean="0"/>
              <a:t>Ας μην ξεχνούμε όμως ότι η </a:t>
            </a:r>
            <a:r>
              <a:rPr lang="el-GR" sz="1800" dirty="0" err="1" smtClean="0"/>
              <a:t>θεμελιοκρατία</a:t>
            </a:r>
            <a:r>
              <a:rPr lang="el-GR" sz="1800" dirty="0" smtClean="0"/>
              <a:t> μπορεί να πάρει και </a:t>
            </a:r>
            <a:r>
              <a:rPr lang="el-GR" sz="1800" i="1" dirty="0" smtClean="0"/>
              <a:t>ρασιοναλιστικές</a:t>
            </a:r>
            <a:r>
              <a:rPr lang="el-GR" sz="1800" dirty="0" smtClean="0"/>
              <a:t> μορφές (όπως πράγματι έγινε σε ρασιοναλιστές του 17</a:t>
            </a:r>
            <a:r>
              <a:rPr lang="el-GR" sz="1800" baseline="30000" dirty="0" smtClean="0"/>
              <a:t>ου</a:t>
            </a:r>
            <a:r>
              <a:rPr lang="el-GR" sz="1800" dirty="0" smtClean="0"/>
              <a:t>-18</a:t>
            </a:r>
            <a:r>
              <a:rPr lang="el-GR" sz="1800" baseline="30000" dirty="0" smtClean="0"/>
              <a:t>ου</a:t>
            </a:r>
            <a:r>
              <a:rPr lang="el-GR" sz="1800" dirty="0" smtClean="0"/>
              <a:t> αιώνα, όπως οι </a:t>
            </a:r>
            <a:r>
              <a:rPr lang="en-US" sz="1800" dirty="0" smtClean="0"/>
              <a:t>Descartes, Spinoza </a:t>
            </a:r>
            <a:r>
              <a:rPr lang="el-GR" sz="1800" dirty="0" smtClean="0"/>
              <a:t>και </a:t>
            </a:r>
            <a:r>
              <a:rPr lang="en-US" sz="1800" dirty="0" smtClean="0"/>
              <a:t>Leibniz). </a:t>
            </a:r>
            <a:r>
              <a:rPr lang="el-GR" sz="1800" dirty="0" smtClean="0"/>
              <a:t>Κατά τους ρασιοναλιστές, οι βασικές πεποιθήσεις είναι διάφορες αρχές του </a:t>
            </a:r>
            <a:r>
              <a:rPr lang="el-GR" sz="1800" i="1" dirty="0" smtClean="0"/>
              <a:t>Ορθού Λόγου</a:t>
            </a:r>
            <a:r>
              <a:rPr lang="el-GR" sz="1800" dirty="0" smtClean="0"/>
              <a:t> (π.χ. η αρχή του </a:t>
            </a:r>
            <a:r>
              <a:rPr lang="el-GR" sz="1800" dirty="0" err="1" smtClean="0"/>
              <a:t>αποχρώντος</a:t>
            </a:r>
            <a:r>
              <a:rPr lang="el-GR" sz="1800" dirty="0" smtClean="0"/>
              <a:t> λόγου, διάφορες αρχές της λογικής και των μαθηματικών,  το ‘σκέπτομαι, άρα υπάρχω’), που διαθέτουν </a:t>
            </a:r>
            <a:r>
              <a:rPr lang="el-GR" sz="1800" i="1" dirty="0" smtClean="0"/>
              <a:t>αποδεικτική βεβαιότητα </a:t>
            </a:r>
            <a:r>
              <a:rPr lang="el-GR" sz="1800" dirty="0" smtClean="0"/>
              <a:t>και είναι </a:t>
            </a:r>
            <a:r>
              <a:rPr lang="el-GR" sz="1800" i="1" dirty="0" smtClean="0"/>
              <a:t>αναγκαία αληθείς </a:t>
            </a:r>
            <a:r>
              <a:rPr lang="el-GR" sz="1800" dirty="0" smtClean="0"/>
              <a:t>(και άρα </a:t>
            </a:r>
            <a:r>
              <a:rPr lang="el-GR" sz="1800" dirty="0" err="1" smtClean="0"/>
              <a:t>αυτοτεκμηριούμενες</a:t>
            </a:r>
            <a:r>
              <a:rPr lang="el-GR" sz="1800" dirty="0" smtClean="0"/>
              <a:t>) λόγω της φύσης του ίδιου του περιεχομένου τους</a:t>
            </a:r>
            <a:r>
              <a:rPr lang="en-US" sz="1800" dirty="0" smtClean="0"/>
              <a:t>.</a:t>
            </a:r>
            <a:endParaRPr lang="el-GR" sz="1800" dirty="0" smtClean="0"/>
          </a:p>
          <a:p>
            <a:endParaRPr lang="en-US" sz="1800" dirty="0" smtClean="0"/>
          </a:p>
          <a:p>
            <a:r>
              <a:rPr lang="el-GR" sz="1800" dirty="0" smtClean="0"/>
              <a:t>Η </a:t>
            </a:r>
            <a:r>
              <a:rPr lang="el-GR" sz="1800" dirty="0" err="1" smtClean="0"/>
              <a:t>θεμελιοκρατία</a:t>
            </a:r>
            <a:r>
              <a:rPr lang="el-GR" sz="1800" dirty="0" smtClean="0"/>
              <a:t> παρέχει την υπόσχεση μιας </a:t>
            </a:r>
            <a:r>
              <a:rPr lang="el-GR" sz="1800" i="1" dirty="0" smtClean="0"/>
              <a:t>ουδέτερης βάσης </a:t>
            </a:r>
            <a:r>
              <a:rPr lang="el-GR" sz="1800" dirty="0" smtClean="0"/>
              <a:t>για την επιδίκαση όλων των διενέξεων που εμφανίζονται στο πλαίσιο της καθημερινής δικαιολόγησης. (Και αυτό είναι μια σημαντική πηγή της έλξης που ασκεί η </a:t>
            </a:r>
            <a:r>
              <a:rPr lang="el-GR" sz="1800" dirty="0" err="1" smtClean="0"/>
              <a:t>θεμελιοκρατία</a:t>
            </a:r>
            <a:r>
              <a:rPr lang="el-GR" sz="1800" dirty="0" smtClean="0"/>
              <a:t>.)</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a:t>
            </a:r>
            <a:r>
              <a:rPr lang="el-GR" dirty="0" err="1" smtClean="0"/>
              <a:t>θεμελιοκρατία</a:t>
            </a:r>
            <a:r>
              <a:rPr lang="el-GR" dirty="0" smtClean="0"/>
              <a:t> είναι ‘ατομιστική’</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Η βασική </a:t>
            </a:r>
            <a:r>
              <a:rPr lang="el-GR" dirty="0" err="1" smtClean="0"/>
              <a:t>θεμελιοκρατική</a:t>
            </a:r>
            <a:r>
              <a:rPr lang="el-GR" dirty="0" smtClean="0"/>
              <a:t> ιδέα περί εγγενούς αξιοπιστίας κάποιων βασικών πεποιθήσεων βασίζεται λογικά σε μια </a:t>
            </a:r>
            <a:r>
              <a:rPr lang="el-GR" i="1" dirty="0" smtClean="0"/>
              <a:t>ατομιστική</a:t>
            </a:r>
            <a:r>
              <a:rPr lang="el-GR" dirty="0" smtClean="0"/>
              <a:t> αντίληψη περί δικαιολόγησης/γνώσης, η οποία με τη σειρά της ενισχύεται και φαίνεται πιο εύλογη αν υιοθετήσει κανείς μια εξίσου ατομιστική αντίληψη περί </a:t>
            </a:r>
            <a:r>
              <a:rPr lang="el-GR" i="1" dirty="0" smtClean="0"/>
              <a:t>νοήματος</a:t>
            </a:r>
            <a:r>
              <a:rPr lang="el-GR" dirty="0" smtClean="0"/>
              <a:t> και κατανόησης. </a:t>
            </a:r>
          </a:p>
          <a:p>
            <a:endParaRPr lang="el-GR" dirty="0" smtClean="0"/>
          </a:p>
          <a:p>
            <a:r>
              <a:rPr lang="el-GR" dirty="0" smtClean="0"/>
              <a:t>Αυτό σημαίνει ότι, σύμφωνα με τους </a:t>
            </a:r>
            <a:r>
              <a:rPr lang="el-GR" dirty="0" err="1" smtClean="0"/>
              <a:t>θεμελιοκράτες</a:t>
            </a:r>
            <a:r>
              <a:rPr lang="el-GR" dirty="0" smtClean="0"/>
              <a:t>, η δικαιολόγηση μιας πεποίθησης, τουλάχιστον στο έσχατο, βασικό </a:t>
            </a:r>
            <a:r>
              <a:rPr lang="el-GR" dirty="0" err="1" smtClean="0"/>
              <a:t>επιστημικά</a:t>
            </a:r>
            <a:r>
              <a:rPr lang="el-GR" dirty="0" smtClean="0"/>
              <a:t> επίπεδο, είναι ριζικά </a:t>
            </a:r>
            <a:r>
              <a:rPr lang="el-GR" i="1" dirty="0" smtClean="0"/>
              <a:t>ανεξάρτητη</a:t>
            </a:r>
            <a:r>
              <a:rPr lang="el-GR" dirty="0" smtClean="0"/>
              <a:t> από τη δικαιολόγηση που μπορεί να προέρχεται από κάτι εκτός αυτής (π.χ. άλλες</a:t>
            </a:r>
            <a:r>
              <a:rPr lang="en-US" dirty="0" smtClean="0"/>
              <a:t> </a:t>
            </a:r>
            <a:r>
              <a:rPr lang="el-GR" dirty="0" smtClean="0"/>
              <a:t>συναφείς με αυτή πεποιθήσεις που θα μπορούσαν να εκφράζουν γενική ή επιμέρους εμπειρική γνώση).</a:t>
            </a:r>
          </a:p>
          <a:p>
            <a:endParaRPr lang="el-GR" dirty="0" smtClean="0"/>
          </a:p>
          <a:p>
            <a:r>
              <a:rPr lang="el-GR" dirty="0" smtClean="0"/>
              <a:t>Ο </a:t>
            </a:r>
            <a:r>
              <a:rPr lang="el-GR" dirty="0" err="1" smtClean="0"/>
              <a:t>θεμελιοκράτης</a:t>
            </a:r>
            <a:r>
              <a:rPr lang="el-GR" dirty="0" smtClean="0"/>
              <a:t> λοιπόν υποστηρίζει μια αντίληψη περί </a:t>
            </a:r>
            <a:r>
              <a:rPr lang="el-GR" i="1" dirty="0" smtClean="0"/>
              <a:t>ενθυλακωμένης</a:t>
            </a:r>
            <a:r>
              <a:rPr lang="el-GR" dirty="0" smtClean="0"/>
              <a:t> (</a:t>
            </a:r>
            <a:r>
              <a:rPr lang="en-US" dirty="0" smtClean="0"/>
              <a:t>encapsulated) </a:t>
            </a:r>
            <a:r>
              <a:rPr lang="el-GR" dirty="0" smtClean="0"/>
              <a:t>γνώσης: γνώση που είναι σημασιολογικά και δικαιολογητικά ανεξάρτητη από οποιαδήποτε άλλη γνώση.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Autofit/>
          </a:bodyPr>
          <a:lstStyle/>
          <a:p>
            <a:r>
              <a:rPr lang="el-GR" sz="1800" dirty="0" smtClean="0"/>
              <a:t>Για παράδειγμα, η δικαιολόγηση της πεποίθησής μου ‘αυτό το τραπέζι μπροστά μου είναι καφέ’ μπορεί να είναι βασική (θεμελιώδης </a:t>
            </a:r>
            <a:r>
              <a:rPr lang="el-GR" sz="1800" dirty="0" err="1" smtClean="0"/>
              <a:t>επιστημικά</a:t>
            </a:r>
            <a:r>
              <a:rPr lang="el-GR" sz="1800" dirty="0" smtClean="0"/>
              <a:t>) μόνο αν η </a:t>
            </a:r>
            <a:r>
              <a:rPr lang="el-GR" sz="1800" dirty="0" err="1" smtClean="0"/>
              <a:t>δικαιολόγησή</a:t>
            </a:r>
            <a:r>
              <a:rPr lang="el-GR" sz="1800" dirty="0" smtClean="0"/>
              <a:t> της είναι </a:t>
            </a:r>
            <a:r>
              <a:rPr lang="el-GR" sz="1800" i="1" dirty="0" smtClean="0"/>
              <a:t>εντελώς ανεξάρτητη</a:t>
            </a:r>
            <a:r>
              <a:rPr lang="el-GR" sz="1800" dirty="0" smtClean="0"/>
              <a:t> από τη δικαιολόγηση</a:t>
            </a:r>
            <a:r>
              <a:rPr lang="en-US" sz="1800" dirty="0" smtClean="0"/>
              <a:t> </a:t>
            </a:r>
            <a:r>
              <a:rPr lang="el-GR" sz="1800" dirty="0" smtClean="0"/>
              <a:t>συναφών λ.χ. γενικού χαρακτήρα πεποιθήσεων σχετικά με τις συνθήκες που θεωρούνται κανονικές για την αξιόπιστη παρατήρηση χρωμάτων από όντα σαν κι εμάς. </a:t>
            </a:r>
          </a:p>
          <a:p>
            <a:endParaRPr lang="el-GR" sz="1800" dirty="0" smtClean="0"/>
          </a:p>
          <a:p>
            <a:r>
              <a:rPr lang="el-GR" sz="1800" dirty="0" smtClean="0"/>
              <a:t>Αν με κάποιο τρόπο παρεισέφρεε η δικαιολόγηση των τελευταίων, γενικών πεποιθήσεων σε αυτή των πρώτων, ‘βασικών’ </a:t>
            </a:r>
            <a:r>
              <a:rPr lang="el-GR" sz="1800" dirty="0" err="1" smtClean="0"/>
              <a:t>παρατητηριακών</a:t>
            </a:r>
            <a:r>
              <a:rPr lang="el-GR" sz="1800" dirty="0" smtClean="0"/>
              <a:t> πεποιθήσεων (περί </a:t>
            </a:r>
            <a:r>
              <a:rPr lang="el-GR" sz="1800" i="1" dirty="0" smtClean="0"/>
              <a:t>επιμέρους</a:t>
            </a:r>
            <a:r>
              <a:rPr lang="el-GR" sz="1800" dirty="0" smtClean="0"/>
              <a:t> οντοτήτων και σχέσεων, όπως το κόκκινο χρώμα και η ‘θέση’ του στον ‘χρωματικό χώρο’), η εν λόγω δικαιολόγηση σύμφωνα με τα </a:t>
            </a:r>
            <a:r>
              <a:rPr lang="el-GR" sz="1800" dirty="0" err="1" smtClean="0"/>
              <a:t>θεμελιοκρατικά</a:t>
            </a:r>
            <a:r>
              <a:rPr lang="el-GR" sz="1800" dirty="0" smtClean="0"/>
              <a:t> κριτήρια θα κρινόταν ως κυκλική κατά φαύλο τρόπο</a:t>
            </a:r>
            <a:r>
              <a:rPr lang="en-US" sz="1800" dirty="0" smtClean="0"/>
              <a:t>. </a:t>
            </a:r>
            <a:endParaRPr lang="el-GR" sz="1800" dirty="0" smtClean="0"/>
          </a:p>
          <a:p>
            <a:endParaRPr lang="el-GR" sz="1800" dirty="0" smtClean="0"/>
          </a:p>
          <a:p>
            <a:r>
              <a:rPr lang="el-GR" sz="1800" dirty="0" smtClean="0"/>
              <a:t>Αυτό συμβαίνει διότι η παραπάνω γενική γνώση (περί του ποιες συνθήκες είναι κανονικές για την αξιόπιστη παρατήρηση χρωμάτων) θα έπρεπε </a:t>
            </a:r>
            <a:r>
              <a:rPr lang="el-GR" sz="1800" i="1" dirty="0" smtClean="0"/>
              <a:t>και αυτή </a:t>
            </a:r>
            <a:r>
              <a:rPr lang="el-GR" sz="1800" dirty="0" smtClean="0"/>
              <a:t>με τη σειρά της να δικαιολογηθεί επί τη βάσει γνώσης </a:t>
            </a:r>
            <a:r>
              <a:rPr lang="el-GR" sz="1800" i="1" dirty="0" smtClean="0"/>
              <a:t>επιμέρους</a:t>
            </a:r>
            <a:r>
              <a:rPr lang="el-GR" sz="1800" dirty="0" smtClean="0"/>
              <a:t> γεγονότων  (παρατήρησης επιμέρους περιπτώσεων εμφάνισης του κόκκινου χρώματος σε διάφορες συνθήκες) βάσει επαγωγής.</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Θεμελιοκρατία</a:t>
            </a:r>
            <a:r>
              <a:rPr lang="el-GR" dirty="0" smtClean="0"/>
              <a:t> και βεβαιότητα</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Παραδοσιακά, οι </a:t>
            </a:r>
            <a:r>
              <a:rPr lang="el-GR" dirty="0" err="1" smtClean="0"/>
              <a:t>θεμελιοκράτες</a:t>
            </a:r>
            <a:r>
              <a:rPr lang="el-GR" dirty="0" smtClean="0"/>
              <a:t> θεωρούν ότι οι βασικές πεποιθήσεις είναι </a:t>
            </a:r>
            <a:r>
              <a:rPr lang="el-GR" i="1" dirty="0" smtClean="0"/>
              <a:t>απολύτως βέβαιες</a:t>
            </a:r>
            <a:r>
              <a:rPr lang="el-GR" dirty="0" smtClean="0"/>
              <a:t>, δηλαδή ορθολογικά μη αμφισβητήσιμες ή μη διορθώσιμες (μη επιδεχόμενες διόρθωσης).</a:t>
            </a:r>
          </a:p>
          <a:p>
            <a:endParaRPr lang="el-GR" dirty="0" smtClean="0"/>
          </a:p>
          <a:p>
            <a:r>
              <a:rPr lang="el-GR" dirty="0" smtClean="0"/>
              <a:t>Αυτό φαίνεται εύλογο για πεποιθήσεις τύπου 2+2=4, δηλαδή για πεποιθήσεις της λογικής και των μαθηματικών. Ωστόσο, δεν είναι εύκολο να δούμε πώς μπορεί να ισχύει αναφορικά με την </a:t>
            </a:r>
            <a:r>
              <a:rPr lang="el-GR" i="1" dirty="0" smtClean="0"/>
              <a:t>εμπειρική</a:t>
            </a:r>
            <a:r>
              <a:rPr lang="el-GR" dirty="0" smtClean="0"/>
              <a:t> γνώση, δηλαδή για τη γνώση </a:t>
            </a:r>
            <a:r>
              <a:rPr lang="el-GR" i="1" dirty="0" err="1" smtClean="0"/>
              <a:t>ενδεχομενικών</a:t>
            </a:r>
            <a:r>
              <a:rPr lang="el-GR" dirty="0" smtClean="0"/>
              <a:t> (=μη αναγκαίων) αληθειών.</a:t>
            </a:r>
          </a:p>
          <a:p>
            <a:endParaRPr lang="el-GR" dirty="0" smtClean="0"/>
          </a:p>
          <a:p>
            <a:r>
              <a:rPr lang="el-GR" dirty="0" smtClean="0"/>
              <a:t>Ο </a:t>
            </a:r>
            <a:r>
              <a:rPr lang="el-GR" dirty="0" err="1" smtClean="0"/>
              <a:t>θεμελιοκράτης</a:t>
            </a:r>
            <a:r>
              <a:rPr lang="el-GR" dirty="0" smtClean="0"/>
              <a:t> πρέπει να εξηγήσει πώς προτασιακά περιεχόμενα που </a:t>
            </a:r>
            <a:r>
              <a:rPr lang="el-GR" i="1" dirty="0" smtClean="0"/>
              <a:t>δεν</a:t>
            </a:r>
            <a:r>
              <a:rPr lang="el-GR" dirty="0" smtClean="0"/>
              <a:t> είναι αναγκαία αληθή </a:t>
            </a:r>
            <a:r>
              <a:rPr lang="el-GR" i="1" dirty="0" smtClean="0"/>
              <a:t>μπορούν</a:t>
            </a:r>
            <a:r>
              <a:rPr lang="el-GR" dirty="0" smtClean="0"/>
              <a:t> παρόλα αυτά να είναι μη αμφισβητήσιμα, μη επιδεκτικά διόρθωσης.</a:t>
            </a:r>
          </a:p>
          <a:p>
            <a:endParaRPr lang="el-GR" dirty="0" smtClean="0"/>
          </a:p>
          <a:p>
            <a:r>
              <a:rPr lang="el-GR" dirty="0" smtClean="0"/>
              <a:t>Για να μπορούμε δε να δικαιολογήσουμε και όλο το υπόλοιπο σώμα εμπειρικής γνώσης (αυτό των μη βασικών εμπειρικών πεποιθήσεων) φαίνεται ως βασικές πεποιθήσεις με τα παραπάνω χαρακτηριστικά (μη επιδεκτικές διόρθωσης) να χρειαζόμαστε κάποιου είδους </a:t>
            </a:r>
            <a:r>
              <a:rPr lang="el-GR" i="1" dirty="0" smtClean="0"/>
              <a:t>αντιληπτικές</a:t>
            </a:r>
            <a:r>
              <a:rPr lang="el-GR" dirty="0" smtClean="0"/>
              <a:t> πεποιθήσεις.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Θεμελιοκρατία</a:t>
            </a:r>
            <a:r>
              <a:rPr lang="el-GR" dirty="0" smtClean="0"/>
              <a:t>, φαινόμενο και πραγματικότητα</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Οι περισσότεροι σύγχρονοι </a:t>
            </a:r>
            <a:r>
              <a:rPr lang="el-GR" dirty="0" err="1" smtClean="0"/>
              <a:t>θεμελιοκράτες</a:t>
            </a:r>
            <a:r>
              <a:rPr lang="el-GR" dirty="0" smtClean="0"/>
              <a:t> προκρίνουν το επίπεδο της άμεσης εμπειρίας των νοητικών μας καταστάσεων ως θεμέλιο της εμπειρικής γνώσης. (</a:t>
            </a:r>
            <a:r>
              <a:rPr lang="en-US" dirty="0" smtClean="0"/>
              <a:t>C.I. Lewis</a:t>
            </a:r>
            <a:r>
              <a:rPr lang="el-GR" dirty="0" smtClean="0"/>
              <a:t>, </a:t>
            </a:r>
            <a:r>
              <a:rPr lang="en-US" dirty="0" smtClean="0"/>
              <a:t>Chisholm</a:t>
            </a:r>
            <a:r>
              <a:rPr lang="el-GR" dirty="0" smtClean="0"/>
              <a:t>, </a:t>
            </a:r>
            <a:r>
              <a:rPr lang="en-US" dirty="0" smtClean="0"/>
              <a:t>Bonjour</a:t>
            </a:r>
            <a:r>
              <a:rPr lang="el-GR" dirty="0" smtClean="0"/>
              <a:t>, </a:t>
            </a:r>
            <a:r>
              <a:rPr lang="en-US" dirty="0" err="1" smtClean="0"/>
              <a:t>Fumerton</a:t>
            </a:r>
            <a:r>
              <a:rPr lang="el-GR" dirty="0" smtClean="0"/>
              <a:t>.) </a:t>
            </a:r>
            <a:endParaRPr lang="en-US" dirty="0" smtClean="0"/>
          </a:p>
          <a:p>
            <a:endParaRPr lang="en-US" dirty="0" smtClean="0"/>
          </a:p>
          <a:p>
            <a:r>
              <a:rPr lang="el-GR" dirty="0" smtClean="0"/>
              <a:t>Θεωρούν</a:t>
            </a:r>
            <a:r>
              <a:rPr lang="en-US" dirty="0" smtClean="0"/>
              <a:t> </a:t>
            </a:r>
            <a:r>
              <a:rPr lang="el-GR" dirty="0" smtClean="0"/>
              <a:t>ότι οι βασικές πεποιθήσεις έχουν ως περιεχόμενό τους την </a:t>
            </a:r>
            <a:r>
              <a:rPr lang="el-GR" i="1" dirty="0" smtClean="0"/>
              <a:t>άμεση επίγνωση των νοητικών μας καταστάσεων</a:t>
            </a:r>
            <a:r>
              <a:rPr lang="el-GR" dirty="0" smtClean="0"/>
              <a:t>, δηλαδή των σκέψεων και των αισθητηριακών μας εμπειριών</a:t>
            </a:r>
            <a:r>
              <a:rPr lang="en-US" dirty="0" smtClean="0"/>
              <a:t>.</a:t>
            </a:r>
          </a:p>
          <a:p>
            <a:endParaRPr lang="en-US" dirty="0" smtClean="0"/>
          </a:p>
          <a:p>
            <a:r>
              <a:rPr lang="el-GR" dirty="0" smtClean="0"/>
              <a:t>Ένας βασικός λόγος για την επιλογή των σκέψεων και των αισθητηριακών μας καταστάσεων ως θεμελίου της εμπειρικής γνώσης</a:t>
            </a:r>
            <a:r>
              <a:rPr lang="en-US" dirty="0" smtClean="0"/>
              <a:t>, </a:t>
            </a:r>
            <a:r>
              <a:rPr lang="el-GR" dirty="0" smtClean="0"/>
              <a:t>είναι ότι αυτού του είδους οι νοητικές μας καταστάσεις αναφέρονται στο πώς μας</a:t>
            </a:r>
            <a:r>
              <a:rPr lang="en-US" dirty="0" smtClean="0"/>
              <a:t> </a:t>
            </a:r>
            <a:r>
              <a:rPr lang="el-GR" dirty="0" smtClean="0"/>
              <a:t>εμφανίζονται ή πώς μας </a:t>
            </a:r>
            <a:r>
              <a:rPr lang="el-GR" i="1" dirty="0" smtClean="0"/>
              <a:t>φαίνονται</a:t>
            </a:r>
            <a:r>
              <a:rPr lang="el-GR" dirty="0" smtClean="0"/>
              <a:t> να είναι τα πράγματα και όχι κατ’ ανάγκη στο πώς </a:t>
            </a:r>
            <a:r>
              <a:rPr lang="el-GR" i="1" dirty="0" smtClean="0"/>
              <a:t>πράγματι</a:t>
            </a:r>
            <a:r>
              <a:rPr lang="el-GR" dirty="0" smtClean="0"/>
              <a:t> έχουν τα πράγματα. </a:t>
            </a:r>
          </a:p>
          <a:p>
            <a:pPr>
              <a:buNone/>
            </a:pPr>
            <a:endParaRPr lang="el-GR" dirty="0" smtClean="0"/>
          </a:p>
          <a:p>
            <a:r>
              <a:rPr lang="el-GR" dirty="0" smtClean="0"/>
              <a:t>Το σκεπτικό τους είναι ότι ενώ μπορούμε πάντα να σφάλλουμε στις κρίσεις μας ως προς το πώς είναι τα πράγματα αντικειμενικά, δεν μπορούμε να σφάλλουμε ως προς το πώς </a:t>
            </a:r>
            <a:r>
              <a:rPr lang="el-GR" i="1" dirty="0" smtClean="0"/>
              <a:t>μοιάζουν</a:t>
            </a:r>
            <a:r>
              <a:rPr lang="el-GR" dirty="0" smtClean="0"/>
              <a:t> ή </a:t>
            </a:r>
            <a:r>
              <a:rPr lang="el-GR" i="1" dirty="0" smtClean="0"/>
              <a:t>φαίνονται</a:t>
            </a:r>
            <a:r>
              <a:rPr lang="el-GR" dirty="0" smtClean="0"/>
              <a:t> σε μας να είναι.</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Φαίνεται να υπάρχει κάτι σωστό στον ισχυρισμό του </a:t>
            </a:r>
            <a:r>
              <a:rPr lang="el-GR" dirty="0" err="1" smtClean="0"/>
              <a:t>θεμελιοκράτη</a:t>
            </a:r>
            <a:r>
              <a:rPr lang="el-GR" dirty="0" smtClean="0"/>
              <a:t> ότι δεν μπορούμε να κάνουμε λάθος ως προς το πώς μας φαίνονται τα πράγματα. Ενώ προφανώς </a:t>
            </a:r>
            <a:r>
              <a:rPr lang="el-GR" i="1" dirty="0" smtClean="0"/>
              <a:t>έχει</a:t>
            </a:r>
            <a:r>
              <a:rPr lang="el-GR" dirty="0" smtClean="0"/>
              <a:t> νόημα να ισχυριστεί κανείς ότι το χρώμα μιας γραβάτας του φαινόταν να είναι κίτρινο, ενώ στην πραγματικότητα ήταν πράσινο, </a:t>
            </a:r>
            <a:r>
              <a:rPr lang="el-GR" i="1" dirty="0" smtClean="0"/>
              <a:t>δεν</a:t>
            </a:r>
            <a:r>
              <a:rPr lang="el-GR" dirty="0" smtClean="0"/>
              <a:t> έχει νόημα να ισχυριστεί κανείς ότι το χρώμα της γραβάτας του ‘φαινόταν ότι του φαινόταν’ να είναι κίτρινο, ενώ ‘στην πραγματικότητα’ του φαινόταν πράσινο. </a:t>
            </a:r>
          </a:p>
          <a:p>
            <a:endParaRPr lang="el-GR" dirty="0" smtClean="0"/>
          </a:p>
          <a:p>
            <a:r>
              <a:rPr lang="el-GR" dirty="0" smtClean="0"/>
              <a:t>Από τα παραπάνω, οι </a:t>
            </a:r>
            <a:r>
              <a:rPr lang="el-GR" dirty="0" err="1" smtClean="0"/>
              <a:t>θεμελιοκράτες</a:t>
            </a:r>
            <a:r>
              <a:rPr lang="el-GR" dirty="0" smtClean="0"/>
              <a:t> συμπεραίνουν ότι οι πεποιθήσεις περί του πώς μας φαίνονται τα πράγματα είναι πάντα εγγενώς αξιόπιστες, και ότι συνεπώς είναι οι καταλληλότερες για να λειτουργήσουν ως ανεξάρτητα δικαιολογημένα και έσχατα τεκμήρια πάνω στα οποία μπορεί να βασιστεί όλη η εμπειρική γνώση.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Προς ενίσχυση του παραπάνω ισχυρισμού τους, οι σύγχρονοι </a:t>
            </a:r>
            <a:r>
              <a:rPr lang="el-GR" dirty="0" err="1" smtClean="0"/>
              <a:t>θεμελιοκράτες</a:t>
            </a:r>
            <a:r>
              <a:rPr lang="el-GR" dirty="0" smtClean="0"/>
              <a:t> επικαλούνται τις διαισθήσεις μας σε ακραία σκεπτικιστικά νοητικά πειράματα και σενάρια τύπου ‘κακού δαίμονα’ (</a:t>
            </a:r>
            <a:r>
              <a:rPr lang="en-US" dirty="0" smtClean="0"/>
              <a:t>evil demon</a:t>
            </a:r>
            <a:r>
              <a:rPr lang="el-GR" dirty="0" smtClean="0"/>
              <a:t>) και ‘εγκεφάλου σε γυάλα’ (</a:t>
            </a:r>
            <a:r>
              <a:rPr lang="en-US" dirty="0" smtClean="0"/>
              <a:t>brain in a vat</a:t>
            </a:r>
            <a:r>
              <a:rPr lang="el-GR" dirty="0" smtClean="0"/>
              <a:t>). </a:t>
            </a:r>
          </a:p>
          <a:p>
            <a:endParaRPr lang="el-GR" dirty="0" smtClean="0"/>
          </a:p>
          <a:p>
            <a:r>
              <a:rPr lang="el-GR" dirty="0" smtClean="0"/>
              <a:t>Το όλο νόημα τέτοιων νοητικών πειραμάτων είναι ότι θέτουν υπό αίρεση τη γνώση μας περί του εξωτερικού κόσμου, παρουσιάζοντας μας το ενδεχόμενο το πληροφοριακό περιεχόμενο των νοητικών μας καταστάσεων να διαστρεβλώνει συστηματικά το πληροφοριακό περιεχόμενο της εξωτερικής πραγματικότητας -λόγω της παρέμβασης κάποιου τρίτου παράγοντα μεταξύ των δύο επιπέδων (λ.χ. μηχανών τεχνητής νοημοσύνης που δημιουργούν ένα περιβάλλον εικονικής πραγματικότητας για εμάς διοχετεύοντας μας ανάλογα ερεθίσματα στους εγκεφάλους μας), παρέμβαση για την οποία είναι, εξ ορισμού, αδύνατο να γνωρίζουμε οτιδήποτε.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Αλλά μια τέτοια συστηματική διαστρέβλωση </a:t>
            </a:r>
            <a:r>
              <a:rPr lang="el-GR" i="1" dirty="0" smtClean="0"/>
              <a:t>δεν</a:t>
            </a:r>
            <a:r>
              <a:rPr lang="el-GR" dirty="0" smtClean="0"/>
              <a:t> μπορεί να γίνει στο επίπεδο του πώς μας </a:t>
            </a:r>
            <a:r>
              <a:rPr lang="el-GR" i="1" dirty="0" smtClean="0"/>
              <a:t>φαίνονται</a:t>
            </a:r>
            <a:r>
              <a:rPr lang="el-GR" dirty="0" smtClean="0"/>
              <a:t> τα πράγματα, δηλαδή στο επίπεδο του πληροφοριακού περιεχομένου όπως αυτό μας φαίνεται ότι είναι από τον ‘εσωτερικό χώρο’ των νοητικών μας καταστάσεων. </a:t>
            </a:r>
          </a:p>
          <a:p>
            <a:endParaRPr lang="el-GR" dirty="0" smtClean="0"/>
          </a:p>
          <a:p>
            <a:r>
              <a:rPr lang="el-GR" dirty="0" smtClean="0"/>
              <a:t>Αυτό όμως σημαίνει ότι ακόμα και στα σκεπτικιστικά σενάρια γίνεται αποδεκτό ότι στο επίπεδο του ‘πώς φαίνονται τα πράγματα’ δεν μπορεί να εγερθεί καν το είδος της καθολικής αμφιβολίας που μπορεί να εγερθεί στο σύνολο του επιπέδου του ‘πώς πράγματι έχουν τα πράγματα’ (βλ. π.χ. </a:t>
            </a:r>
            <a:r>
              <a:rPr lang="en-US" dirty="0" smtClean="0"/>
              <a:t>Ayer</a:t>
            </a:r>
            <a:r>
              <a:rPr lang="el-GR" dirty="0" smtClean="0"/>
              <a:t> 1956).</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Κριτική στην προτεραιότητα του ‘πώς μας φαίνεται κάτι’</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Ωστόσο, ο λόγος για τον οποίο πράγματι ισχύει ότι δεν μπορούμε να σφάλλουμε σχετικά με το πώς μας φαίνονται τα πράγματα μπορεί απλά να είναι ότι χρησιμοποιούμε τέτοιου τύπου εκφράσεις για να δηλώσουμε την </a:t>
            </a:r>
            <a:r>
              <a:rPr lang="el-GR" i="1" dirty="0" smtClean="0"/>
              <a:t>επιφύλαξή</a:t>
            </a:r>
            <a:r>
              <a:rPr lang="el-GR" dirty="0" smtClean="0"/>
              <a:t> μας, τους </a:t>
            </a:r>
            <a:r>
              <a:rPr lang="el-GR" i="1" dirty="0" smtClean="0"/>
              <a:t>ενδοιασμούς</a:t>
            </a:r>
            <a:r>
              <a:rPr lang="el-GR" dirty="0" smtClean="0"/>
              <a:t> μας σχετικά με το αν θα πρέπει να δεσμευτούμε</a:t>
            </a:r>
            <a:r>
              <a:rPr lang="en-US" dirty="0" smtClean="0"/>
              <a:t> </a:t>
            </a:r>
            <a:r>
              <a:rPr lang="el-GR" dirty="0" smtClean="0"/>
              <a:t>για το πώς έχουν τα πράγματα. </a:t>
            </a:r>
          </a:p>
          <a:p>
            <a:endParaRPr lang="el-GR" dirty="0" smtClean="0"/>
          </a:p>
          <a:p>
            <a:r>
              <a:rPr lang="el-GR" dirty="0" smtClean="0"/>
              <a:t>Αν κάτι τέτοιο ισχύει, το γεγονός ότι δεν υπάρχει διάκριση μεταξύ φαινομένου και πραγματικότητας στις αντιληπτικές μας εμπειρίες σχετικά με το πώς μας φαίνεται κάτι, και άρα η αδυνατότητα λάθους στις δηλώσεις μας περί τέτοιων αντιληπτικών εμπειριών, δεν υποδηλώνει κάποια προνομιακή επαφή μας με μια γνωσιακή περιοχή απόλυτης βεβαιότητας που μπορεί να χρησιμεύσει ως θεμέλιο για την υπόλοιπη εμπειρική γνώση</a:t>
            </a:r>
            <a:r>
              <a:rPr lang="en-US" dirty="0" smtClean="0"/>
              <a:t>. A</a:t>
            </a:r>
            <a:r>
              <a:rPr lang="el-GR" dirty="0" err="1" smtClean="0"/>
              <a:t>ποτελεί</a:t>
            </a:r>
            <a:r>
              <a:rPr lang="el-GR" dirty="0" smtClean="0"/>
              <a:t> απλά συνέπεια του γεγονότος ότι όταν αναφέρω πώς μου φαίνονται τα πράγματα δεν προβαίνω σε </a:t>
            </a:r>
            <a:r>
              <a:rPr lang="el-GR" i="1" dirty="0" smtClean="0"/>
              <a:t>καμία</a:t>
            </a:r>
            <a:r>
              <a:rPr lang="el-GR" dirty="0" smtClean="0"/>
              <a:t> δέσμευση, </a:t>
            </a:r>
            <a:r>
              <a:rPr lang="el-GR" i="1" dirty="0" smtClean="0"/>
              <a:t>αναστέλλω</a:t>
            </a:r>
            <a:r>
              <a:rPr lang="el-GR" dirty="0" smtClean="0"/>
              <a:t> κάθε δέσμευση για το πώς πράγματι είναι αυτά (βλ. και </a:t>
            </a:r>
            <a:r>
              <a:rPr lang="en-US" dirty="0" err="1" smtClean="0"/>
              <a:t>Sellars</a:t>
            </a:r>
            <a:r>
              <a:rPr lang="en-US" dirty="0" smtClean="0"/>
              <a:t> </a:t>
            </a:r>
            <a:r>
              <a:rPr lang="el-GR" dirty="0" smtClean="0"/>
              <a:t>1956).</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3) Το πρόβλημα της </a:t>
            </a:r>
            <a:r>
              <a:rPr lang="el-GR" i="1" dirty="0" smtClean="0"/>
              <a:t>μεθόδου</a:t>
            </a:r>
            <a:r>
              <a:rPr lang="el-GR" dirty="0" smtClean="0"/>
              <a:t>:</a:t>
            </a:r>
          </a:p>
          <a:p>
            <a:pPr>
              <a:buNone/>
            </a:pPr>
            <a:r>
              <a:rPr lang="el-GR" dirty="0" smtClean="0"/>
              <a:t>         Πρόβλημα της ενότητας (υπάρχει μόνο </a:t>
            </a:r>
            <a:r>
              <a:rPr lang="el-GR" i="1" dirty="0" smtClean="0"/>
              <a:t>ένας</a:t>
            </a:r>
            <a:r>
              <a:rPr lang="el-GR" dirty="0" smtClean="0"/>
              <a:t> τρόπος αξιόπιστης γνώσης ή περισσότεροι, ανάλογα με το είδος της γνώσης – βλ. π.χ. διάκριση μεταξύ φυσικών και ανθρωπιστικών επιστημών).</a:t>
            </a:r>
          </a:p>
          <a:p>
            <a:pPr>
              <a:buNone/>
            </a:pPr>
            <a:r>
              <a:rPr lang="el-GR" dirty="0" smtClean="0"/>
              <a:t>	      Πρόβλημα του ‘ορθού λόγου’ (υπάρχουν μέθοδοι έρευνας που είναι χαρακτηριστικά </a:t>
            </a:r>
            <a:r>
              <a:rPr lang="el-GR" i="1" dirty="0" smtClean="0"/>
              <a:t>ορθολογικές</a:t>
            </a:r>
            <a:r>
              <a:rPr lang="el-GR" dirty="0" smtClean="0"/>
              <a:t> και αν ναι, ποιες είναι;)</a:t>
            </a:r>
          </a:p>
          <a:p>
            <a:pPr>
              <a:buNone/>
            </a:pPr>
            <a:endParaRPr lang="el-GR" dirty="0" smtClean="0"/>
          </a:p>
          <a:p>
            <a:pPr>
              <a:buNone/>
            </a:pPr>
            <a:r>
              <a:rPr lang="el-GR" dirty="0" smtClean="0"/>
              <a:t>4) Το πρόβλημα του </a:t>
            </a:r>
            <a:r>
              <a:rPr lang="el-GR" i="1" dirty="0" smtClean="0"/>
              <a:t>σκεπτικισμού</a:t>
            </a:r>
            <a:r>
              <a:rPr lang="el-GR" dirty="0" smtClean="0"/>
              <a:t>:</a:t>
            </a:r>
          </a:p>
          <a:p>
            <a:pPr>
              <a:buNone/>
            </a:pPr>
            <a:r>
              <a:rPr lang="el-GR" dirty="0" smtClean="0"/>
              <a:t>      Μπορούμε καν να έχουμε γνώση; Πώς είναι η γνώση καν </a:t>
            </a:r>
            <a:r>
              <a:rPr lang="el-GR" i="1" dirty="0" smtClean="0"/>
              <a:t>δυνατή</a:t>
            </a:r>
            <a:r>
              <a:rPr lang="el-GR" dirty="0" smtClean="0"/>
              <a:t>; Αν η γνώση βασίζεται σε επιχειρήματα και τα επιχειρήματα κάποτε τελειώνουν, μήπως αυτό σημαίνει ότι τα επιχειρήματά μας τελικά βασίζονται σε παραδοχές που </a:t>
            </a:r>
            <a:r>
              <a:rPr lang="el-GR" i="1" dirty="0" smtClean="0"/>
              <a:t>δεν</a:t>
            </a:r>
            <a:r>
              <a:rPr lang="el-GR" dirty="0" smtClean="0"/>
              <a:t> είναι δικαιολογημένες (που είναι δηλαδή </a:t>
            </a:r>
            <a:r>
              <a:rPr lang="el-GR" i="1" dirty="0" smtClean="0"/>
              <a:t>αυθαίρετες</a:t>
            </a:r>
            <a:r>
              <a:rPr lang="el-GR" dirty="0" smtClean="0"/>
              <a:t> ή </a:t>
            </a:r>
            <a:r>
              <a:rPr lang="el-GR" i="1" dirty="0" smtClean="0"/>
              <a:t>δογματικές</a:t>
            </a:r>
            <a:r>
              <a:rPr lang="el-GR" dirty="0" smtClean="0"/>
              <a:t>); Αυτό το πρόβλημα συνδέεται στενά με το πρόβλημα της </a:t>
            </a:r>
            <a:r>
              <a:rPr lang="el-GR" i="1" dirty="0" smtClean="0"/>
              <a:t>δικαιολόγησης</a:t>
            </a:r>
            <a:r>
              <a:rPr lang="el-GR" dirty="0" smtClean="0"/>
              <a:t>.</a:t>
            </a:r>
          </a:p>
          <a:p>
            <a:pPr>
              <a:buNone/>
            </a:pPr>
            <a:endParaRPr lang="el-GR" dirty="0" smtClean="0"/>
          </a:p>
          <a:p>
            <a:pPr>
              <a:buNone/>
            </a:pPr>
            <a:r>
              <a:rPr lang="el-GR" dirty="0" smtClean="0"/>
              <a:t>5)  Το πρόβλημα της </a:t>
            </a:r>
            <a:r>
              <a:rPr lang="el-GR" i="1" dirty="0" smtClean="0"/>
              <a:t>αξίας</a:t>
            </a:r>
            <a:r>
              <a:rPr lang="el-GR" dirty="0" smtClean="0"/>
              <a:t>:</a:t>
            </a:r>
          </a:p>
          <a:p>
            <a:pPr>
              <a:buNone/>
            </a:pPr>
            <a:r>
              <a:rPr lang="el-GR" dirty="0" smtClean="0"/>
              <a:t>      Γιατί θέλουμε, γιατί επιζητούμε τη γνώση; Σε τι μας ωφελεί;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err="1" smtClean="0"/>
              <a:t>Θεμελιοκρατία</a:t>
            </a:r>
            <a:r>
              <a:rPr lang="el-GR" dirty="0" smtClean="0"/>
              <a:t> και το ‘πρόβλημα του περιεχομένου’</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Από τα παραπάνω φαίνεται ότι το τίμημα της αναζήτησης αντιληπτικών περιεχομένων που </a:t>
            </a:r>
            <a:r>
              <a:rPr lang="el-GR" i="1" dirty="0" smtClean="0"/>
              <a:t>δεν</a:t>
            </a:r>
            <a:r>
              <a:rPr lang="el-GR" dirty="0" smtClean="0"/>
              <a:t> μπορούν να είναι ψευδή, είναι ότι, σε μια τέτοια περίπτωση, τα εν λόγω ‘περιεχόμενα’ δεν μπορούν καν να συνιστούν </a:t>
            </a:r>
            <a:r>
              <a:rPr lang="el-GR" i="1" dirty="0" smtClean="0"/>
              <a:t>πεποιθήσεις</a:t>
            </a:r>
            <a:r>
              <a:rPr lang="el-GR" dirty="0" smtClean="0"/>
              <a:t>, </a:t>
            </a:r>
            <a:r>
              <a:rPr lang="el-GR" i="1" dirty="0" smtClean="0"/>
              <a:t>ισχυρισμούς</a:t>
            </a:r>
            <a:r>
              <a:rPr lang="el-GR" dirty="0" smtClean="0"/>
              <a:t> ή </a:t>
            </a:r>
            <a:r>
              <a:rPr lang="el-GR" i="1" dirty="0" smtClean="0"/>
              <a:t>κρίσεις</a:t>
            </a:r>
            <a:r>
              <a:rPr lang="el-GR" dirty="0" smtClean="0"/>
              <a:t> (μιας και δεν προβαίνουν σε καμία δέσμευση για το πώς είναι τα πράγματα).</a:t>
            </a:r>
          </a:p>
          <a:p>
            <a:endParaRPr lang="el-GR" dirty="0" smtClean="0"/>
          </a:p>
          <a:p>
            <a:r>
              <a:rPr lang="el-GR" dirty="0" smtClean="0"/>
              <a:t>Στο δε βαθμό που τα αντιληπτικά περιεχόμενα προβαίνουν όντως σε </a:t>
            </a:r>
            <a:r>
              <a:rPr lang="el-GR" i="1" dirty="0" smtClean="0"/>
              <a:t>ισχυρισμούς</a:t>
            </a:r>
            <a:r>
              <a:rPr lang="el-GR" dirty="0" smtClean="0"/>
              <a:t> (σχετικά με το πώς πράγματι είναι τα πράγματα), </a:t>
            </a:r>
            <a:r>
              <a:rPr lang="el-GR" i="1" dirty="0" smtClean="0"/>
              <a:t>μπορούν</a:t>
            </a:r>
            <a:r>
              <a:rPr lang="el-GR" dirty="0" smtClean="0"/>
              <a:t> να λειτουργούν ως πεποιθήσεις και </a:t>
            </a:r>
            <a:r>
              <a:rPr lang="el-GR" i="1" dirty="0" smtClean="0"/>
              <a:t>έχουν</a:t>
            </a:r>
            <a:r>
              <a:rPr lang="el-GR" dirty="0" smtClean="0"/>
              <a:t> δικαιολογητική δύναμη, αλλά επίσης είναι πάντα δυνατό τα εν λόγω περιεχόμενα να είναι </a:t>
            </a:r>
            <a:r>
              <a:rPr lang="el-GR" i="1" dirty="0" smtClean="0"/>
              <a:t>ψευδή</a:t>
            </a:r>
            <a:r>
              <a:rPr lang="el-GR" dirty="0" smtClean="0"/>
              <a:t>.</a:t>
            </a:r>
            <a:r>
              <a:rPr lang="el-GR" i="1" dirty="0" smtClean="0"/>
              <a:t> </a:t>
            </a:r>
          </a:p>
          <a:p>
            <a:endParaRPr lang="el-GR" i="1" dirty="0" smtClean="0"/>
          </a:p>
          <a:p>
            <a:r>
              <a:rPr lang="el-GR" dirty="0" smtClean="0"/>
              <a:t>Όταν προβαίνει κανείς σε έναν ισχυρισμό σχετικά με το πώς είναι τα πράγματα, αποδέχεται τη δυνατότητα τα πράγματα να είναι </a:t>
            </a:r>
            <a:r>
              <a:rPr lang="el-GR" i="1" dirty="0" smtClean="0"/>
              <a:t>διαφορετικά</a:t>
            </a:r>
            <a:r>
              <a:rPr lang="el-GR" dirty="0" smtClean="0"/>
              <a:t> από </a:t>
            </a:r>
            <a:r>
              <a:rPr lang="el-GR" dirty="0" err="1" smtClean="0"/>
              <a:t>ό,τι</a:t>
            </a:r>
            <a:r>
              <a:rPr lang="el-GR" dirty="0" smtClean="0"/>
              <a:t> πιστεύει αυτός ότι είναι. Ειδάλλως, αν το κριτήριο για το ότι κάτι </a:t>
            </a:r>
            <a:r>
              <a:rPr lang="el-GR" i="1" dirty="0" smtClean="0"/>
              <a:t>είναι πράγματι </a:t>
            </a:r>
            <a:r>
              <a:rPr lang="en-US" dirty="0" smtClean="0"/>
              <a:t>x </a:t>
            </a:r>
            <a:r>
              <a:rPr lang="el-GR" dirty="0" smtClean="0"/>
              <a:t>ήταν αποκλειστικά ότι αυτό μας </a:t>
            </a:r>
            <a:r>
              <a:rPr lang="el-GR" i="1" dirty="0" smtClean="0"/>
              <a:t>φαίνεται</a:t>
            </a:r>
            <a:r>
              <a:rPr lang="el-GR" dirty="0" smtClean="0"/>
              <a:t> </a:t>
            </a:r>
            <a:r>
              <a:rPr lang="en-US" dirty="0" smtClean="0"/>
              <a:t>x</a:t>
            </a:r>
            <a:r>
              <a:rPr lang="el-GR" dirty="0" smtClean="0"/>
              <a:t>, αν δηλαδή το τι είναι κάτι </a:t>
            </a:r>
            <a:r>
              <a:rPr lang="el-GR" i="1" dirty="0" smtClean="0"/>
              <a:t>αντικειμενικά</a:t>
            </a:r>
            <a:r>
              <a:rPr lang="el-GR" dirty="0" smtClean="0"/>
              <a:t> ήταν αποκλειστικά συνάρτηση του τι μας φαίνεται ότι είναι, τότε απλά θα καταλήγαμε σε </a:t>
            </a:r>
            <a:r>
              <a:rPr lang="el-GR" i="1" dirty="0" smtClean="0"/>
              <a:t>πλήρη αυθαιρεσία </a:t>
            </a:r>
            <a:r>
              <a:rPr lang="el-GR" dirty="0" smtClean="0"/>
              <a:t>(αντί στην πλήρη βεβαιότητα που νομίζαμε).</a:t>
            </a:r>
          </a:p>
          <a:p>
            <a:endParaRPr lang="el-GR" dirty="0" smtClean="0"/>
          </a:p>
          <a:p>
            <a:r>
              <a:rPr lang="el-GR" dirty="0" smtClean="0"/>
              <a:t>Επομένως, τα αντιληπτικά περιεχόμενα σε καμία από τις δύο περιπτώσεις δεν μπορούν να λειτουργήσουν ως ‘πρώτες αρχές’ που θεμελιώνουν την εμπειρική γνώση.</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Συνεκτικισμός</a:t>
            </a:r>
            <a:endParaRPr lang="el-GR" dirty="0"/>
          </a:p>
        </p:txBody>
      </p:sp>
      <p:sp>
        <p:nvSpPr>
          <p:cNvPr id="3" name="2 - Θέση περιεχομένου"/>
          <p:cNvSpPr>
            <a:spLocks noGrp="1"/>
          </p:cNvSpPr>
          <p:nvPr>
            <p:ph sz="quarter" idx="1"/>
          </p:nvPr>
        </p:nvSpPr>
        <p:spPr/>
        <p:txBody>
          <a:bodyPr>
            <a:normAutofit fontScale="92500"/>
          </a:bodyPr>
          <a:lstStyle/>
          <a:p>
            <a:r>
              <a:rPr lang="el-GR" dirty="0" smtClean="0"/>
              <a:t>Αν οι παραπάνω ενστάσεις στη </a:t>
            </a:r>
            <a:r>
              <a:rPr lang="el-GR" dirty="0" err="1" smtClean="0"/>
              <a:t>θεμελιοκρατία</a:t>
            </a:r>
            <a:r>
              <a:rPr lang="el-GR" dirty="0" smtClean="0"/>
              <a:t> είναι ορθές, τότε φαίνεται ότι η λογική κατάληξη της θέσης του </a:t>
            </a:r>
            <a:r>
              <a:rPr lang="el-GR" dirty="0" err="1" smtClean="0"/>
              <a:t>θεμελιοκράτη</a:t>
            </a:r>
            <a:r>
              <a:rPr lang="el-GR" dirty="0" smtClean="0"/>
              <a:t> είναι ουσιαστικά ένας </a:t>
            </a:r>
            <a:r>
              <a:rPr lang="el-GR" i="1" dirty="0" smtClean="0"/>
              <a:t>σκεπτικισμός</a:t>
            </a:r>
            <a:r>
              <a:rPr lang="el-GR" dirty="0" smtClean="0"/>
              <a:t> περί της δικαιολόγησης των εμπειρικών πεποιθήσεων εν γένει.</a:t>
            </a:r>
          </a:p>
          <a:p>
            <a:endParaRPr lang="el-GR" dirty="0" smtClean="0"/>
          </a:p>
          <a:p>
            <a:r>
              <a:rPr lang="el-GR" dirty="0" smtClean="0"/>
              <a:t>Ο </a:t>
            </a:r>
            <a:r>
              <a:rPr lang="el-GR" dirty="0" err="1" smtClean="0"/>
              <a:t>συνεκτικισμός</a:t>
            </a:r>
            <a:r>
              <a:rPr lang="el-GR" dirty="0" smtClean="0"/>
              <a:t> (</a:t>
            </a:r>
            <a:r>
              <a:rPr lang="en-US" dirty="0" err="1" smtClean="0"/>
              <a:t>coherentism</a:t>
            </a:r>
            <a:r>
              <a:rPr lang="en-US" dirty="0" smtClean="0"/>
              <a:t>)</a:t>
            </a:r>
            <a:r>
              <a:rPr lang="el-GR" dirty="0" smtClean="0"/>
              <a:t>, στην παραδοσιακή του μορφή, αποτελεί ακριβώς μια γενική εξηγητική θέση περί της δυνατότητας και της δομής της δικαιολόγησης που προκύπτει με εύλογο τρόπο από τις ‘στάχτες’ της </a:t>
            </a:r>
            <a:r>
              <a:rPr lang="el-GR" dirty="0" err="1" smtClean="0"/>
              <a:t>θεμελιοκρατίας</a:t>
            </a:r>
            <a:r>
              <a:rPr lang="el-GR" dirty="0" smtClean="0"/>
              <a:t>, ως το αντίπαλο δέος της.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Σύμφωνα με τον </a:t>
            </a:r>
            <a:r>
              <a:rPr lang="el-GR" dirty="0" err="1" smtClean="0"/>
              <a:t>συνεκτικισμό</a:t>
            </a:r>
            <a:r>
              <a:rPr lang="el-GR" dirty="0" smtClean="0"/>
              <a:t>, το κλειδί για την επίλυση των προβλημάτων της </a:t>
            </a:r>
            <a:r>
              <a:rPr lang="el-GR" dirty="0" err="1" smtClean="0"/>
              <a:t>θεμελιοκρατίας</a:t>
            </a:r>
            <a:r>
              <a:rPr lang="el-GR" dirty="0" smtClean="0"/>
              <a:t> είναι η </a:t>
            </a:r>
            <a:r>
              <a:rPr lang="el-GR" i="1" dirty="0" smtClean="0"/>
              <a:t>απόρριψη</a:t>
            </a:r>
            <a:r>
              <a:rPr lang="el-GR" dirty="0" smtClean="0"/>
              <a:t> της ατομιστικής αντίληψης περί δικαιολόγησης που χαρακτηρίζει την τελευταία, και η υιοθέτηση μιας </a:t>
            </a:r>
            <a:r>
              <a:rPr lang="el-GR" i="1" dirty="0" smtClean="0"/>
              <a:t>ολιστικής</a:t>
            </a:r>
            <a:r>
              <a:rPr lang="el-GR" dirty="0" smtClean="0"/>
              <a:t> τέτοιας αντίληψης. </a:t>
            </a:r>
          </a:p>
          <a:p>
            <a:endParaRPr lang="el-GR" dirty="0" smtClean="0"/>
          </a:p>
          <a:p>
            <a:r>
              <a:rPr lang="el-GR" dirty="0" smtClean="0"/>
              <a:t>Για τους </a:t>
            </a:r>
            <a:r>
              <a:rPr lang="el-GR" dirty="0" err="1" smtClean="0"/>
              <a:t>συνεκτικιστές</a:t>
            </a:r>
            <a:r>
              <a:rPr lang="el-GR" dirty="0" smtClean="0"/>
              <a:t>, το ζήτημα μια πεποίθηση να είναι δικαιολογημένη εξ ολοκλήρου </a:t>
            </a:r>
            <a:r>
              <a:rPr lang="el-GR" i="1" dirty="0" smtClean="0"/>
              <a:t>από μόνη της</a:t>
            </a:r>
            <a:r>
              <a:rPr lang="en-US" i="1" dirty="0" smtClean="0"/>
              <a:t> </a:t>
            </a:r>
            <a:r>
              <a:rPr lang="el-GR" dirty="0" smtClean="0"/>
              <a:t>(εκ μόνου του περιεχομένου της), όπως υποτίθεται ότι είναι οι ‘βασικές πεποιθήσεις’ των </a:t>
            </a:r>
            <a:r>
              <a:rPr lang="el-GR" dirty="0" err="1" smtClean="0"/>
              <a:t>θεμελιοκρατών</a:t>
            </a:r>
            <a:r>
              <a:rPr lang="el-GR" dirty="0" smtClean="0"/>
              <a:t>, δεν μπορεί να τεθεί καν. Για να είναι δικαιολογημένη μια πεποίθηση πρέπει να εντάσσεται σε ένα δικαιολογημένο </a:t>
            </a:r>
            <a:r>
              <a:rPr lang="el-GR" i="1" dirty="0" smtClean="0"/>
              <a:t>σύστημα</a:t>
            </a:r>
            <a:r>
              <a:rPr lang="el-GR" dirty="0" smtClean="0"/>
              <a:t> άλλων συναφών με αυτή πεποιθήσεων. </a:t>
            </a:r>
          </a:p>
          <a:p>
            <a:endParaRPr lang="el-GR" dirty="0" smtClean="0"/>
          </a:p>
          <a:p>
            <a:r>
              <a:rPr lang="el-GR" dirty="0" smtClean="0"/>
              <a:t>Η βασικότερη ιδέα του </a:t>
            </a:r>
            <a:r>
              <a:rPr lang="el-GR" dirty="0" err="1" smtClean="0"/>
              <a:t>συνεκτικισμού</a:t>
            </a:r>
            <a:r>
              <a:rPr lang="el-GR" dirty="0" smtClean="0"/>
              <a:t>, περιγράψιμη στο πιο γενικό δυνατό επίπεδο, είναι λοιπόν ότι μια πεποίθηση είναι δικαιολογημένη αν και μόνο αν αποτελεί </a:t>
            </a:r>
            <a:r>
              <a:rPr lang="el-GR" i="1" dirty="0" smtClean="0"/>
              <a:t>μέλος</a:t>
            </a:r>
            <a:r>
              <a:rPr lang="el-GR" dirty="0" smtClean="0"/>
              <a:t> ενός </a:t>
            </a:r>
            <a:r>
              <a:rPr lang="el-GR" i="1" dirty="0" smtClean="0"/>
              <a:t>συστήματος</a:t>
            </a:r>
            <a:r>
              <a:rPr lang="el-GR" dirty="0" smtClean="0"/>
              <a:t> πεποιθήσεων που είναι </a:t>
            </a:r>
            <a:r>
              <a:rPr lang="el-GR" i="1" dirty="0" smtClean="0"/>
              <a:t>συνεκτικό</a:t>
            </a:r>
            <a:r>
              <a:rPr lang="el-GR" dirty="0" smtClean="0"/>
              <a:t> (του οποίου δηλαδή τα μέλη αλληλοσυνδέονται και διέπονται από στενές σχέσεις συνεκτικότητας).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Autofit/>
          </a:bodyPr>
          <a:lstStyle/>
          <a:p>
            <a:r>
              <a:rPr lang="el-GR" sz="1700" dirty="0" smtClean="0"/>
              <a:t>Ο </a:t>
            </a:r>
            <a:r>
              <a:rPr lang="el-GR" sz="1700" dirty="0" err="1" smtClean="0"/>
              <a:t>θεμελιοκράτης</a:t>
            </a:r>
            <a:r>
              <a:rPr lang="el-GR" sz="1700" dirty="0" smtClean="0"/>
              <a:t> αντιλαμβάνεται τη δικαιολογητική συναγωγή σύμφωνα με ένα </a:t>
            </a:r>
            <a:r>
              <a:rPr lang="el-GR" sz="1700" i="1" dirty="0" smtClean="0"/>
              <a:t>γραμμικό</a:t>
            </a:r>
            <a:r>
              <a:rPr lang="el-GR" sz="1700" dirty="0" smtClean="0"/>
              <a:t> πρότυπο, στο οποίο η δικαιολόγηση βαίνει από δεδομένες ‘προκείμενες’ σε ‘συμπεράσματα’ βάσει κανόνων που μεταβιβάζουν τη δικαιολόγηση. </a:t>
            </a:r>
          </a:p>
          <a:p>
            <a:endParaRPr lang="el-GR" sz="1700" dirty="0" smtClean="0"/>
          </a:p>
          <a:p>
            <a:r>
              <a:rPr lang="el-GR" sz="1700" dirty="0" smtClean="0"/>
              <a:t>Αντίθετα, το ολιστικό πρότυπο δικαιολόγησης του </a:t>
            </a:r>
            <a:r>
              <a:rPr lang="el-GR" sz="1700" dirty="0" err="1" smtClean="0"/>
              <a:t>συνεκτικιστή</a:t>
            </a:r>
            <a:r>
              <a:rPr lang="el-GR" sz="1700" dirty="0" smtClean="0"/>
              <a:t> είναι σαφώς </a:t>
            </a:r>
            <a:r>
              <a:rPr lang="el-GR" sz="1700" i="1" dirty="0" smtClean="0"/>
              <a:t>μη γραμμικό</a:t>
            </a:r>
            <a:r>
              <a:rPr lang="el-GR" sz="1700" dirty="0" smtClean="0"/>
              <a:t>: Η ‘μονάδα’ της δικαιολόγησης είναι το όλο </a:t>
            </a:r>
            <a:r>
              <a:rPr lang="el-GR" sz="1700" i="1" dirty="0" smtClean="0"/>
              <a:t>σύστημα</a:t>
            </a:r>
            <a:r>
              <a:rPr lang="el-GR" sz="1700" dirty="0" smtClean="0"/>
              <a:t> πεποιθήσεων (και όχι απευθείας οι μεμονωμένες πεποιθήσεις). Η εν λόγω δικαιολόγηση είναι συνάρτηση της ‘</a:t>
            </a:r>
            <a:r>
              <a:rPr lang="el-GR" sz="1700" i="1" dirty="0" smtClean="0"/>
              <a:t>πυκνότητας</a:t>
            </a:r>
            <a:r>
              <a:rPr lang="el-GR" sz="1700" dirty="0" smtClean="0"/>
              <a:t>’ των </a:t>
            </a:r>
            <a:r>
              <a:rPr lang="el-GR" sz="1700" dirty="0" err="1" smtClean="0"/>
              <a:t>αλληλοσυνδέσεων</a:t>
            </a:r>
            <a:r>
              <a:rPr lang="el-GR" sz="1700" dirty="0" smtClean="0"/>
              <a:t> μεταξύ των πεποιθήσεων του συστήματος που καθιστούν το τελευταίο </a:t>
            </a:r>
            <a:r>
              <a:rPr lang="el-GR" sz="1700" i="1" dirty="0" smtClean="0"/>
              <a:t>συνεκτικό</a:t>
            </a:r>
            <a:r>
              <a:rPr lang="el-GR" sz="1700" dirty="0" smtClean="0"/>
              <a:t>. </a:t>
            </a:r>
          </a:p>
          <a:p>
            <a:endParaRPr lang="el-GR" sz="1700" dirty="0" smtClean="0"/>
          </a:p>
          <a:p>
            <a:r>
              <a:rPr lang="el-GR" sz="1700" dirty="0" smtClean="0"/>
              <a:t>Οι </a:t>
            </a:r>
            <a:r>
              <a:rPr lang="el-GR" sz="1700" i="1" dirty="0" smtClean="0"/>
              <a:t>επιμέρους</a:t>
            </a:r>
            <a:r>
              <a:rPr lang="el-GR" sz="1700" dirty="0" smtClean="0"/>
              <a:t> πεποιθήσεις δικαιολογούνται </a:t>
            </a:r>
            <a:r>
              <a:rPr lang="el-GR" sz="1700" i="1" dirty="0" smtClean="0"/>
              <a:t>δευτερογενώς</a:t>
            </a:r>
            <a:r>
              <a:rPr lang="el-GR" sz="1700" dirty="0" smtClean="0"/>
              <a:t>, δυνάμει του ότι ανήκουν σε μια συνεκτική συνολική δομή.</a:t>
            </a:r>
          </a:p>
          <a:p>
            <a:endParaRPr lang="el-GR" sz="1700" dirty="0" smtClean="0"/>
          </a:p>
          <a:p>
            <a:r>
              <a:rPr lang="el-GR" sz="1700" dirty="0" smtClean="0"/>
              <a:t>Μπορούμε να παραλληλίσουμε το όλο σύστημα πεποιθήσεων με έναν διαστημικό σταθμό, που συγκρατείται από την </a:t>
            </a:r>
            <a:r>
              <a:rPr lang="el-GR" sz="1700" i="1" dirty="0" smtClean="0"/>
              <a:t>εσωτερική δομή </a:t>
            </a:r>
            <a:r>
              <a:rPr lang="el-GR" sz="1700" dirty="0" smtClean="0"/>
              <a:t>του (τις αλληλοσυνδέσεις των μερών του) και περιστρέφεται στο διάστημα χωρίς να στηρίζεται σε </a:t>
            </a:r>
            <a:r>
              <a:rPr lang="el-GR" sz="1700" i="1" dirty="0" smtClean="0"/>
              <a:t>τίποτα</a:t>
            </a:r>
            <a:r>
              <a:rPr lang="el-GR" sz="1700" dirty="0" smtClean="0"/>
              <a:t>.</a:t>
            </a:r>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Συνεκτικισμός</a:t>
            </a:r>
            <a:r>
              <a:rPr lang="el-GR" dirty="0" smtClean="0"/>
              <a:t> και φαύλη κυκλικότητα</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Τα παραπάνω μας δίνουν το ‘κλειδί’ για να κατανοήσουμε πώς ο </a:t>
            </a:r>
            <a:r>
              <a:rPr lang="el-GR" sz="1800" dirty="0" err="1" smtClean="0"/>
              <a:t>συνεκτικιστής</a:t>
            </a:r>
            <a:r>
              <a:rPr lang="el-GR" sz="1800" dirty="0" smtClean="0"/>
              <a:t> απαντά στο σκεπτικιστικό επιχείρημα της άπειρης αναδρομής της δικαιολόγησης. Πώς αποφεύγει ο </a:t>
            </a:r>
            <a:r>
              <a:rPr lang="el-GR" sz="1800" dirty="0" err="1" smtClean="0"/>
              <a:t>συνεκτικιστής</a:t>
            </a:r>
            <a:r>
              <a:rPr lang="el-GR" sz="1800" dirty="0" smtClean="0"/>
              <a:t> τη φαύλη κυκλικότητα; </a:t>
            </a:r>
          </a:p>
          <a:p>
            <a:endParaRPr lang="el-GR" sz="1800" dirty="0" smtClean="0"/>
          </a:p>
          <a:p>
            <a:r>
              <a:rPr lang="el-GR" sz="1800" dirty="0" smtClean="0"/>
              <a:t>Ο </a:t>
            </a:r>
            <a:r>
              <a:rPr lang="el-GR" sz="1800" dirty="0" err="1" smtClean="0"/>
              <a:t>συνεκτικιστής</a:t>
            </a:r>
            <a:r>
              <a:rPr lang="el-GR" sz="1800" dirty="0" smtClean="0"/>
              <a:t> απαντά ότι η δικαιολόγηση είναι πρωταρχικά μια ιδιότητα του </a:t>
            </a:r>
            <a:r>
              <a:rPr lang="el-GR" sz="1800" i="1" dirty="0" smtClean="0"/>
              <a:t>συνόλου</a:t>
            </a:r>
            <a:r>
              <a:rPr lang="el-GR" sz="1800" dirty="0" smtClean="0"/>
              <a:t> των πεποιθήσεων, και μόνο δευτερευόντως, κατά </a:t>
            </a:r>
            <a:r>
              <a:rPr lang="el-GR" sz="1800" i="1" dirty="0" smtClean="0"/>
              <a:t>παράγωγο</a:t>
            </a:r>
            <a:r>
              <a:rPr lang="el-GR" sz="1800" dirty="0" smtClean="0"/>
              <a:t> τρόπο, μπορεί να αποδοθεί σε μεμονωμένες πεποιθήσεις. </a:t>
            </a:r>
          </a:p>
          <a:p>
            <a:endParaRPr lang="el-GR" sz="1800" dirty="0" smtClean="0"/>
          </a:p>
          <a:p>
            <a:r>
              <a:rPr lang="el-GR" sz="1800" dirty="0" smtClean="0"/>
              <a:t>Ωστόσο, φαύλη κυκλικότητα υφίσταται μόνο αν πάρουμε ως </a:t>
            </a:r>
            <a:r>
              <a:rPr lang="el-GR" sz="1800" i="1" dirty="0" smtClean="0"/>
              <a:t>δεδομένο</a:t>
            </a:r>
            <a:r>
              <a:rPr lang="el-GR" sz="1800" dirty="0" smtClean="0"/>
              <a:t> ότι η δικαιολόγηση είναι ιδιότητα </a:t>
            </a:r>
            <a:r>
              <a:rPr lang="el-GR" sz="1800" i="1" dirty="0" smtClean="0"/>
              <a:t>μεμονωμένων</a:t>
            </a:r>
            <a:r>
              <a:rPr lang="el-GR" sz="1800" dirty="0" smtClean="0"/>
              <a:t> πεποιθήσεων. </a:t>
            </a:r>
          </a:p>
          <a:p>
            <a:endParaRPr lang="el-GR" sz="1800" dirty="0" smtClean="0"/>
          </a:p>
          <a:p>
            <a:r>
              <a:rPr lang="el-GR" sz="1800" dirty="0" smtClean="0"/>
              <a:t>Ο </a:t>
            </a:r>
            <a:r>
              <a:rPr lang="el-GR" sz="1800" dirty="0" err="1" smtClean="0"/>
              <a:t>συνεκτικιστής</a:t>
            </a:r>
            <a:r>
              <a:rPr lang="el-GR" sz="1800" dirty="0" smtClean="0"/>
              <a:t> όμως, όπως είδαμε, πιστεύει ότι το αίτημα της δικαιολόγησης </a:t>
            </a:r>
            <a:r>
              <a:rPr lang="el-GR" sz="1800" i="1" dirty="0" smtClean="0"/>
              <a:t>δεν</a:t>
            </a:r>
            <a:r>
              <a:rPr lang="el-GR" sz="1800" dirty="0" smtClean="0"/>
              <a:t> μπορεί να τεθεί για κάθε πεποίθηση εξατομικευμένα, παρά μόνο στο βαθμό που η τελευταία μπορεί να θεωρηθεί ότι εντάσσεται σε ένα συνεκτικό </a:t>
            </a:r>
            <a:r>
              <a:rPr lang="el-GR" sz="1800" i="1" dirty="0" smtClean="0"/>
              <a:t>σύστημα</a:t>
            </a:r>
            <a:r>
              <a:rPr lang="el-GR" sz="1800" dirty="0" smtClean="0"/>
              <a:t> ισχυρών </a:t>
            </a:r>
            <a:r>
              <a:rPr lang="el-GR" sz="1800" dirty="0" err="1" smtClean="0"/>
              <a:t>συναγωγικών</a:t>
            </a:r>
            <a:r>
              <a:rPr lang="el-GR" sz="1800" dirty="0" smtClean="0"/>
              <a:t> σχέσεων μεταξύ των πεποιθήσεων που το αποτελούν, διατηρώντας ή βελτιώνοντας τη συνοχή του.</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Με άλλα λόγια, ο </a:t>
            </a:r>
            <a:r>
              <a:rPr lang="el-GR" dirty="0" err="1" smtClean="0"/>
              <a:t>συνεκτικιστής</a:t>
            </a:r>
            <a:r>
              <a:rPr lang="el-GR" dirty="0" smtClean="0"/>
              <a:t> θεωρεί ότι το πρόβλημα της φαύλης κυκλικότητας δεν υφίσταται διότι το γεγονός ότι θέτει ως μονάδα της δικαιολόγησης το </a:t>
            </a:r>
            <a:r>
              <a:rPr lang="el-GR" i="1" dirty="0" smtClean="0"/>
              <a:t>όλο</a:t>
            </a:r>
            <a:r>
              <a:rPr lang="el-GR" dirty="0" smtClean="0"/>
              <a:t> </a:t>
            </a:r>
            <a:r>
              <a:rPr lang="el-GR" i="1" dirty="0" smtClean="0"/>
              <a:t>σύστημα</a:t>
            </a:r>
            <a:r>
              <a:rPr lang="el-GR" dirty="0" smtClean="0"/>
              <a:t> πεποιθήσεων σημαίνει γι’ αυτόν ότι καμία επιμέρους πεποίθηση δεν μπορεί να θεωρηθεί δικαιολογημένη κατά τρόπο </a:t>
            </a:r>
            <a:r>
              <a:rPr lang="el-GR" i="1" dirty="0" smtClean="0"/>
              <a:t>πρότερο</a:t>
            </a:r>
            <a:r>
              <a:rPr lang="el-GR" dirty="0" smtClean="0"/>
              <a:t> από μια άλλη που ανήκει εξίσου στο σύστημα. </a:t>
            </a:r>
          </a:p>
          <a:p>
            <a:endParaRPr lang="el-GR" dirty="0" smtClean="0"/>
          </a:p>
          <a:p>
            <a:r>
              <a:rPr lang="el-GR" dirty="0" smtClean="0"/>
              <a:t>Η δικαιολόγηση δεν ‘μεταδίδεται’ από πεποίθηση σε πεποίθηση μέσω σχέσεων δικαιολογητικής προτεραιότητας μεταξύ τους, αλλά προσδίδεται σε αυτές </a:t>
            </a:r>
            <a:r>
              <a:rPr lang="el-GR" i="1" dirty="0" smtClean="0"/>
              <a:t>‘συγχρονικά’</a:t>
            </a:r>
            <a:r>
              <a:rPr lang="el-GR" dirty="0" smtClean="0"/>
              <a:t> τρόπον τινά, από τις σχέσεις συνεκτικότητας που διέπουν ολόκληρο το </a:t>
            </a:r>
            <a:r>
              <a:rPr lang="el-GR" i="1" dirty="0" smtClean="0"/>
              <a:t>σύστημα</a:t>
            </a:r>
            <a:r>
              <a:rPr lang="el-GR" dirty="0" smtClean="0"/>
              <a:t> πεποιθήσεων. </a:t>
            </a:r>
          </a:p>
          <a:p>
            <a:endParaRPr lang="el-GR" dirty="0" smtClean="0"/>
          </a:p>
          <a:p>
            <a:r>
              <a:rPr lang="en-US" dirty="0" smtClean="0"/>
              <a:t>To</a:t>
            </a:r>
            <a:r>
              <a:rPr lang="el-GR" dirty="0" smtClean="0"/>
              <a:t> επίπεδο του </a:t>
            </a:r>
            <a:r>
              <a:rPr lang="el-GR" i="1" dirty="0" smtClean="0"/>
              <a:t>συστήματος</a:t>
            </a:r>
            <a:r>
              <a:rPr lang="el-GR" dirty="0" smtClean="0"/>
              <a:t> πεποιθήσεων, νοούμενο ως όλον, είναι ακριβώς αυτό που υποστηρίζει όλες τις πεποιθήσεις που το αποτελούν με δικαιολογητικά ‘ταυτόχρονό’ τρόπο</a:t>
            </a:r>
          </a:p>
          <a:p>
            <a:pPr>
              <a:buNone/>
            </a:pPr>
            <a:r>
              <a:rPr lang="el-GR" dirty="0" smtClean="0"/>
              <a:t> </a:t>
            </a:r>
          </a:p>
          <a:p>
            <a:r>
              <a:rPr lang="el-GR" dirty="0" smtClean="0"/>
              <a:t>Ως παράδειγμα εδώ μπορούμε να σκεφτούμε μια </a:t>
            </a:r>
            <a:r>
              <a:rPr lang="el-GR" i="1" dirty="0" smtClean="0"/>
              <a:t>επιστημονική θεωρία</a:t>
            </a:r>
            <a:r>
              <a:rPr lang="el-GR" dirty="0" smtClean="0"/>
              <a:t>, τους θεωρητικούς της όρους και τον τρόπο που συνδέονται αυτοί με την παρατήρηση μέσω του πειράματος. Οι</a:t>
            </a:r>
            <a:r>
              <a:rPr lang="en-US" dirty="0" smtClean="0"/>
              <a:t> </a:t>
            </a:r>
            <a:r>
              <a:rPr lang="el-GR" dirty="0" smtClean="0"/>
              <a:t>επιμέρους πεποιθήσεις που ‘παράγονται’ από την εν λόγω θεωρία δικαιολογούνται ανάλογα με τη συνεισφορά της καθεμιάς τους στη συνεκτικότητα της θεωρίας ως </a:t>
            </a:r>
            <a:r>
              <a:rPr lang="el-GR" i="1" dirty="0" smtClean="0"/>
              <a:t>συνόλου</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Αντιρρήσεις στον </a:t>
            </a:r>
            <a:r>
              <a:rPr lang="el-GR" dirty="0" err="1" smtClean="0"/>
              <a:t>συνεκτικισμό</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Οι αντιρρήσεις εναντίον του </a:t>
            </a:r>
            <a:r>
              <a:rPr lang="el-GR" dirty="0" err="1" smtClean="0"/>
              <a:t>συνεκτικισμού</a:t>
            </a:r>
            <a:r>
              <a:rPr lang="el-GR" dirty="0" smtClean="0"/>
              <a:t> προκύπτουν από τον ριζικά ολιστικό χαρακτήρα της δικαιολόγησης καθώς και από το γεγονός ότι η δικαιολόγηση ταυτίζεται με τη συνεκτικότητα, νοούμενη ως ιδιότητα ενός συστήματος πεποιθήσεων.</a:t>
            </a:r>
          </a:p>
          <a:p>
            <a:endParaRPr lang="el-GR" dirty="0" smtClean="0"/>
          </a:p>
          <a:p>
            <a:r>
              <a:rPr lang="el-GR" dirty="0" smtClean="0"/>
              <a:t>Τι λόγους έχουμε να πιστεύουμε ότι μια πεποίθησή μας που είναι ‘δικαιολογημένη’ κατ’ αυτόν τον τρόπο αναπαριστά αυτό που υπάρχει ‘εκεί έξω’ στην ανεξάρτητη πραγματικότητα; Αν το μόνο που έχει σημασία για τη δικαιολόγηση μιας πεποίθησης είναι αυτή να είναι συνεκτική με άλλες πεποιθήσεις του συστήματος, τι εγγυάται ότι αυτό στο οποίο αναφέρονται είναι αυτό που πραγματικά υπάρχει στο κόσμο ανεξάρτητα από το νου; Δεν θα μπορούσε μια κατασκευασμένη ιστορία, ένας μύθος, ένα παραμύθι ή μια ιδεοληπτική θεωρία συνομωσίας να συνιστούν ένα σύστημα συνεκτικών μεταξύ τους πεποιθήσεων; </a:t>
            </a:r>
          </a:p>
          <a:p>
            <a:pPr>
              <a:buNone/>
            </a:pPr>
            <a:endParaRPr lang="el-GR" dirty="0" smtClean="0"/>
          </a:p>
          <a:p>
            <a:r>
              <a:rPr lang="el-GR" dirty="0" smtClean="0"/>
              <a:t>Αν έχουμε ως μόνο κριτήριο δικαιολόγησης μιας πεποίθησης τις σχέσεις συνεκτικότητας που αυτή παρουσιάζει με άλλες πεποιθήσεις στο πλαίσιο ενός ‘συστήματος’ δεν φαίνεται κάτι τέτοιο να αρκεί για να κατοχυρώσει την </a:t>
            </a:r>
            <a:r>
              <a:rPr lang="el-GR" i="1" dirty="0" smtClean="0"/>
              <a:t>αλήθεια</a:t>
            </a:r>
            <a:r>
              <a:rPr lang="el-GR" dirty="0" smtClean="0"/>
              <a:t> των τελευταίων, την αναφορά τους σε μια </a:t>
            </a:r>
            <a:r>
              <a:rPr lang="el-GR" i="1" dirty="0" smtClean="0"/>
              <a:t>εξωτερική πραγματικότητα</a:t>
            </a:r>
            <a:r>
              <a:rPr lang="el-GR" dirty="0" smtClean="0"/>
              <a:t> που υπάρχει ανεξάρτητα του συστήματος πεποιθήσεων μας.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Πρόβλημα σύνδεσης δικαιολόγησης και αλήθειας</a:t>
            </a:r>
            <a:endParaRPr lang="el-GR" dirty="0"/>
          </a:p>
        </p:txBody>
      </p:sp>
      <p:sp>
        <p:nvSpPr>
          <p:cNvPr id="3" name="2 - Θέση περιεχομένου"/>
          <p:cNvSpPr>
            <a:spLocks noGrp="1"/>
          </p:cNvSpPr>
          <p:nvPr>
            <p:ph sz="quarter" idx="1"/>
          </p:nvPr>
        </p:nvSpPr>
        <p:spPr/>
        <p:txBody>
          <a:bodyPr>
            <a:noAutofit/>
          </a:bodyPr>
          <a:lstStyle/>
          <a:p>
            <a:r>
              <a:rPr lang="el-GR" sz="1700" dirty="0" smtClean="0"/>
              <a:t>Φαίνεται λοιπόν ότι ο </a:t>
            </a:r>
            <a:r>
              <a:rPr lang="el-GR" sz="1700" dirty="0" err="1" smtClean="0"/>
              <a:t>συνεκτικιστής</a:t>
            </a:r>
            <a:r>
              <a:rPr lang="el-GR" sz="1700" dirty="0" smtClean="0"/>
              <a:t> αντιμετωπίζει πρόβλημα στη σύνδεση του κριτηρίου δικαιολόγησης που διαθέτει, δηλαδή της συνεκτικότητας του συστήματος, με την </a:t>
            </a:r>
            <a:r>
              <a:rPr lang="el-GR" sz="1700" i="1" dirty="0" smtClean="0"/>
              <a:t>αλήθεια</a:t>
            </a:r>
            <a:r>
              <a:rPr lang="el-GR" sz="1700" dirty="0" smtClean="0"/>
              <a:t>, με την εξωτερική αντικειμενική πραγματικότητα ‘εκεί έξω’. </a:t>
            </a:r>
          </a:p>
          <a:p>
            <a:endParaRPr lang="el-GR" sz="1700" dirty="0" smtClean="0"/>
          </a:p>
          <a:p>
            <a:r>
              <a:rPr lang="el-GR" sz="1700" dirty="0" smtClean="0"/>
              <a:t>Οι επιλογές του αναφορικά με την ερμηνεία της αντικειμενικής πραγματικότητας φαίνεται να περιορίζονται στις εξής (εξίσου μη ικανοποιητικές) δύο: </a:t>
            </a:r>
          </a:p>
          <a:p>
            <a:endParaRPr lang="el-GR" sz="1700" dirty="0" smtClean="0"/>
          </a:p>
          <a:p>
            <a:r>
              <a:rPr lang="el-GR" sz="1700" dirty="0" smtClean="0"/>
              <a:t>1) Μπορεί να υποστηρίξει ότι η αντικειμενικότητα </a:t>
            </a:r>
            <a:r>
              <a:rPr lang="el-GR" sz="1700" i="1" dirty="0" smtClean="0"/>
              <a:t>ανάγεται</a:t>
            </a:r>
            <a:r>
              <a:rPr lang="el-GR" sz="1700" dirty="0" smtClean="0"/>
              <a:t> στον τρόπο με τον οποίο αυτή αναπαρίσταται από το </a:t>
            </a:r>
            <a:r>
              <a:rPr lang="el-GR" sz="1700" i="1" dirty="0" smtClean="0"/>
              <a:t>εσωτερικό</a:t>
            </a:r>
            <a:r>
              <a:rPr lang="el-GR" sz="1700" dirty="0" smtClean="0"/>
              <a:t> των εννοιολογικών μας συστημάτων.</a:t>
            </a:r>
          </a:p>
          <a:p>
            <a:endParaRPr lang="el-GR" sz="1700" dirty="0" smtClean="0"/>
          </a:p>
          <a:p>
            <a:r>
              <a:rPr lang="el-GR" sz="1700" dirty="0" smtClean="0"/>
              <a:t> 2) Μπορεί να θεωρήσει, με έναν οιονεί καντιανό τρόπο, ότι ενδέχεται από λογικής απόψεως να υπάρχει μια αντικειμενική πραγματικότητα ‘καθ’ εαυτή’, την οποία όμως ποτέ δεν μπορούμε να γνωρίσουμε επειδή οι </a:t>
            </a:r>
            <a:r>
              <a:rPr lang="el-GR" sz="1700" dirty="0" err="1" smtClean="0"/>
              <a:t>γνωσιακοί</a:t>
            </a:r>
            <a:r>
              <a:rPr lang="el-GR" sz="1700" dirty="0" smtClean="0"/>
              <a:t> μας μηχανισμοί λειτουργούν ανακαλύπτοντας μόνο εκείνες τις ιδιότητες της πραγματικότητας που ‘ταιριάζουν’ στις μορφές αντίληψης και σκέψης του ανθρώπινου νου.</a:t>
            </a:r>
            <a:endParaRPr lang="el-GR" sz="17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Η πρώτη επιλογή προσομοιάζει με τον </a:t>
            </a:r>
            <a:r>
              <a:rPr lang="el-GR" i="1" dirty="0" smtClean="0"/>
              <a:t>σχετικισμό</a:t>
            </a:r>
            <a:r>
              <a:rPr lang="el-GR" dirty="0" smtClean="0"/>
              <a:t> -ειδικά αν δεχθεί κανείς ότι μπορούν να υπάρχουν </a:t>
            </a:r>
            <a:r>
              <a:rPr lang="el-GR" i="1" dirty="0" smtClean="0"/>
              <a:t>πολλά</a:t>
            </a:r>
            <a:r>
              <a:rPr lang="el-GR" dirty="0" smtClean="0"/>
              <a:t> διαφορετικά και ασύμβατα μεταξύ τους συστήματα πεποιθήσεων τα οποία ενδεχομένως να είναι εξίσου συνεκτικά. </a:t>
            </a:r>
          </a:p>
          <a:p>
            <a:endParaRPr lang="el-GR" dirty="0" smtClean="0"/>
          </a:p>
          <a:p>
            <a:r>
              <a:rPr lang="el-GR" dirty="0" smtClean="0"/>
              <a:t>Η δεύτερη επιλογή προσομοιάζει με έναν </a:t>
            </a:r>
            <a:r>
              <a:rPr lang="el-GR" dirty="0" err="1" smtClean="0"/>
              <a:t>υπερβατολογικό</a:t>
            </a:r>
            <a:r>
              <a:rPr lang="el-GR" dirty="0" smtClean="0"/>
              <a:t> ιδεαλισμό, που ωστόσο δεν είναι και αυτός ικανοποιητικός διότι, αφήνει ανοικτή τη δυνατότητα ύπαρξης μιας ανεξάρτητης πραγματικότητας καθ’ </a:t>
            </a:r>
            <a:r>
              <a:rPr lang="el-GR" dirty="0" err="1" smtClean="0"/>
              <a:t>εαυτήν</a:t>
            </a:r>
            <a:r>
              <a:rPr lang="el-GR" dirty="0" smtClean="0"/>
              <a:t>, αποκλείοντας ταυτόχρονα κάθε δυνατότητα </a:t>
            </a:r>
            <a:r>
              <a:rPr lang="el-GR" dirty="0" err="1" smtClean="0"/>
              <a:t>γνωσιακής</a:t>
            </a:r>
            <a:r>
              <a:rPr lang="el-GR" dirty="0" smtClean="0"/>
              <a:t> πρόσβασης στην τελευταία. Αλλά μια τέτοια θέση καταλήγει στον </a:t>
            </a:r>
            <a:r>
              <a:rPr lang="el-GR" i="1" dirty="0" smtClean="0"/>
              <a:t>σκεπτικισμό</a:t>
            </a:r>
            <a:r>
              <a:rPr lang="el-GR" dirty="0" smtClean="0"/>
              <a:t>: Ποτέ δεν μπορούμε να γνωρίζουμε αν η δομή και οι ιδιότητες που αποδίδουμε στην πραγματικότητα ‘εκεί έξω’ είναι όντως η δομή και οι ιδιότητες της ίδιας της πραγματικότητας.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Πρόβλημα ‘απομόνωσης’ του συστήματος από εμπειρικό υλικό της εξωτερικής πραγματικότητας</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err="1" smtClean="0"/>
              <a:t>Έτερη</a:t>
            </a:r>
            <a:r>
              <a:rPr lang="el-GR" dirty="0" smtClean="0"/>
              <a:t> ένσταση στον </a:t>
            </a:r>
            <a:r>
              <a:rPr lang="el-GR" dirty="0" err="1" smtClean="0"/>
              <a:t>συνεκτικιστή</a:t>
            </a:r>
            <a:r>
              <a:rPr lang="el-GR" dirty="0" smtClean="0"/>
              <a:t>: Το πρόβλημα της ‘απομόνωσης’.</a:t>
            </a:r>
          </a:p>
          <a:p>
            <a:endParaRPr lang="el-GR" dirty="0" smtClean="0"/>
          </a:p>
          <a:p>
            <a:r>
              <a:rPr lang="el-GR" dirty="0" smtClean="0"/>
              <a:t>Το σύστημα δεν αφήνει χώρο για εμπειρικό ‘περιορισμό’. Δεν υφίσταται </a:t>
            </a:r>
            <a:r>
              <a:rPr lang="el-GR" i="1" dirty="0" smtClean="0"/>
              <a:t>αντίσταση</a:t>
            </a:r>
            <a:r>
              <a:rPr lang="el-GR" dirty="0" smtClean="0"/>
              <a:t> από την εξωτερική πραγματικότητα (μέσω της εμπειρίας).</a:t>
            </a:r>
          </a:p>
          <a:p>
            <a:pPr>
              <a:buNone/>
            </a:pPr>
            <a:endParaRPr lang="el-GR" dirty="0" smtClean="0"/>
          </a:p>
          <a:p>
            <a:r>
              <a:rPr lang="el-GR" dirty="0" smtClean="0"/>
              <a:t>Φαίνεται ότι εφόσον ο </a:t>
            </a:r>
            <a:r>
              <a:rPr lang="el-GR" dirty="0" err="1" smtClean="0"/>
              <a:t>συνεκτικιστής</a:t>
            </a:r>
            <a:r>
              <a:rPr lang="el-GR" dirty="0" smtClean="0"/>
              <a:t> καθιστά τη δικαιολόγηση απόλυτα εξαρτημένη από </a:t>
            </a:r>
            <a:r>
              <a:rPr lang="el-GR" i="1" dirty="0" smtClean="0"/>
              <a:t>εσωτερικές</a:t>
            </a:r>
            <a:r>
              <a:rPr lang="el-GR" dirty="0" smtClean="0"/>
              <a:t> </a:t>
            </a:r>
            <a:r>
              <a:rPr lang="el-GR" dirty="0" err="1" smtClean="0"/>
              <a:t>συναγωγικές</a:t>
            </a:r>
            <a:r>
              <a:rPr lang="el-GR" dirty="0" smtClean="0"/>
              <a:t> σχέσεις μεταξύ πεποιθήσεων, αδυνατεί να παράσχει ένα ανεξάρτητο του συστήματος πεποιθήσεων κριτήριο βάσει του οποίου το σύστημα να μπορεί να </a:t>
            </a:r>
            <a:r>
              <a:rPr lang="el-GR" i="1" dirty="0" smtClean="0"/>
              <a:t>ελεγχθεί</a:t>
            </a:r>
            <a:r>
              <a:rPr lang="el-GR" dirty="0" smtClean="0"/>
              <a:t> </a:t>
            </a:r>
            <a:r>
              <a:rPr lang="el-GR" dirty="0" err="1" smtClean="0"/>
              <a:t>επιστημικά</a:t>
            </a:r>
            <a:r>
              <a:rPr lang="el-GR" dirty="0" smtClean="0"/>
              <a:t> από την ανεξάρτητη πραγματικότητα (μέσω της εμπειρίας).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Ο κεντρικός ρόλος του σκεπτικισμού στη γνωσιολογία</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Σύμφωνα με μια διαδεδομένη αντίληψη, το πρόβλημα του </a:t>
            </a:r>
            <a:r>
              <a:rPr lang="el-GR" sz="7200" i="1" dirty="0" smtClean="0"/>
              <a:t>σκεπτικισμού</a:t>
            </a:r>
            <a:r>
              <a:rPr lang="el-GR" sz="7200" dirty="0" smtClean="0"/>
              <a:t> είναι κεντρικής σημασίας για να κατανοήσει κανείς το ειδικά </a:t>
            </a:r>
            <a:r>
              <a:rPr lang="el-GR" sz="7200" i="1" dirty="0" smtClean="0"/>
              <a:t>φιλοσοφικό</a:t>
            </a:r>
            <a:r>
              <a:rPr lang="el-GR" sz="7200" dirty="0" smtClean="0"/>
              <a:t> πρόβλημα της γνώσης.</a:t>
            </a:r>
          </a:p>
          <a:p>
            <a:endParaRPr lang="el-GR" sz="7200" dirty="0" smtClean="0"/>
          </a:p>
          <a:p>
            <a:r>
              <a:rPr lang="el-GR" sz="7200" dirty="0" smtClean="0"/>
              <a:t>Αν ισχύει κάτι τέτοιο, αυτό οφείλεται εν πολλοίς στον </a:t>
            </a:r>
            <a:r>
              <a:rPr lang="en-US" sz="7200" dirty="0" smtClean="0"/>
              <a:t>Descartes</a:t>
            </a:r>
            <a:r>
              <a:rPr lang="el-GR" sz="7200" dirty="0" smtClean="0"/>
              <a:t> (1596-1650) ο οποίος εγκαινίασε τη νεώτερη φιλοσοφία στρέφοντας την τελευταία προς μια έντονα </a:t>
            </a:r>
            <a:r>
              <a:rPr lang="el-GR" sz="7200" i="1" dirty="0" smtClean="0"/>
              <a:t>γνωσιολογική</a:t>
            </a:r>
            <a:r>
              <a:rPr lang="el-GR" sz="7200" dirty="0" smtClean="0"/>
              <a:t> κατεύθυνση (προς τη μελέτη του υποκειμένου και της γνώσης του για τον κόσμο).</a:t>
            </a:r>
          </a:p>
          <a:p>
            <a:endParaRPr lang="el-GR" sz="7200" dirty="0" smtClean="0"/>
          </a:p>
          <a:p>
            <a:r>
              <a:rPr lang="el-GR" sz="7200" dirty="0" smtClean="0"/>
              <a:t>Ο </a:t>
            </a:r>
            <a:r>
              <a:rPr lang="el-GR" sz="7200" dirty="0" err="1" smtClean="0"/>
              <a:t>Ντεκάρτ</a:t>
            </a:r>
            <a:r>
              <a:rPr lang="el-GR" sz="7200" dirty="0" smtClean="0"/>
              <a:t> ήρθε σε μια ριζική ρήξη με την παρελθούσα μεσαιωνική φιλοσοφία, που ήταν μια ασταθής σύνθεση αριστοτελικής φιλοσοφίας και χριστιανικής θεολογίας.</a:t>
            </a:r>
          </a:p>
          <a:p>
            <a:endParaRPr lang="el-GR" sz="7200" dirty="0" smtClean="0"/>
          </a:p>
          <a:p>
            <a:r>
              <a:rPr lang="el-GR" sz="7200" dirty="0" smtClean="0"/>
              <a:t>Στόχος του να συγκροτήσει εκ θεμελίων μια αντίληψη του κόσμου και της γνώσης μας γι’ αυτόν. Προς αυτόν το σκοπό εισάγει μια μέθοδο που δέχεται ως βασικές αρχές μόνο πράγματα που, από λογική άποψη, είναι αδύνατον να αμφισβητηθούν. Χρησιμοποιεί δηλαδή ουσιαστικά τη σκεπτικιστική επιχειρηματολογία ως </a:t>
            </a:r>
            <a:r>
              <a:rPr lang="el-GR" sz="7200" i="1" dirty="0" smtClean="0"/>
              <a:t>‘φίλτρο’ </a:t>
            </a:r>
            <a:r>
              <a:rPr lang="el-GR" sz="7200" dirty="0" smtClean="0"/>
              <a:t>για να εξαλείψει όλες τις αβέβαιες απόψεις (μέθοδος της αμφιβολίας). </a:t>
            </a:r>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Απαντήσεις του </a:t>
            </a:r>
            <a:r>
              <a:rPr lang="el-GR" dirty="0" err="1" smtClean="0"/>
              <a:t>συνεκτικισμού</a:t>
            </a:r>
            <a:r>
              <a:rPr lang="el-GR" dirty="0" smtClean="0"/>
              <a:t> στην κριτική</a:t>
            </a:r>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dirty="0" smtClean="0"/>
              <a:t>Οι προηγηθείσες κριτικές στον </a:t>
            </a:r>
            <a:r>
              <a:rPr lang="el-GR" dirty="0" err="1" smtClean="0"/>
              <a:t>συνεκτικισμό</a:t>
            </a:r>
            <a:r>
              <a:rPr lang="el-GR" dirty="0" smtClean="0"/>
              <a:t> βασίζεται εν πολλοίς στην παραδοχή ότι η συνεκτικότητα ταυτίζεται με τη </a:t>
            </a:r>
            <a:r>
              <a:rPr lang="el-GR" i="1" dirty="0" smtClean="0"/>
              <a:t>λογική συνέπεια</a:t>
            </a:r>
            <a:r>
              <a:rPr lang="el-GR" dirty="0" smtClean="0"/>
              <a:t>.</a:t>
            </a:r>
          </a:p>
          <a:p>
            <a:endParaRPr lang="el-GR" dirty="0" smtClean="0"/>
          </a:p>
          <a:p>
            <a:r>
              <a:rPr lang="el-GR" dirty="0" smtClean="0"/>
              <a:t>Είναι ακριβώς αυτή η ταύτιση που καθιστά γνήσια δυνατότητα την ύπαρξη εντελώς ασύμβατων από απόψεως περιεχομένου αλλά εξίσου δικαιολογημένων συνεκτικών συστημάτων. </a:t>
            </a:r>
          </a:p>
          <a:p>
            <a:endParaRPr lang="el-GR" dirty="0" smtClean="0"/>
          </a:p>
          <a:p>
            <a:r>
              <a:rPr lang="el-GR" dirty="0" smtClean="0"/>
              <a:t>Αντίστοιχα, είναι ακριβώς αυτή η ταύτιση που καθιστά γνήσια τη δυνατότητα πλήρους απομόνωσης του συστήματος από εισροή περιεχομένου από την εξωτερική πραγματικότητα εντός του συστήματος, μέσω της αντιληπτικής εμπειρίας.</a:t>
            </a:r>
          </a:p>
          <a:p>
            <a:pPr>
              <a:buNone/>
            </a:pP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Η συνεκτικότητα δεν ταυτίζεται με τη λογική συνέπεια</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Ο </a:t>
            </a:r>
            <a:r>
              <a:rPr lang="el-GR" sz="8000" dirty="0" err="1" smtClean="0"/>
              <a:t>συνεκτικιστής</a:t>
            </a:r>
            <a:r>
              <a:rPr lang="en-US" sz="8000" dirty="0" smtClean="0"/>
              <a:t>,</a:t>
            </a:r>
            <a:r>
              <a:rPr lang="el-GR" sz="8000" dirty="0" smtClean="0"/>
              <a:t> ωστόσο</a:t>
            </a:r>
            <a:r>
              <a:rPr lang="en-US" sz="8000" dirty="0" smtClean="0"/>
              <a:t>,</a:t>
            </a:r>
            <a:r>
              <a:rPr lang="el-GR" sz="8000" dirty="0" smtClean="0"/>
              <a:t> δεν θεωρεί ότι η συνεκτικότητα ταυτίζεται με τη λογική συνέπεια. Οι σχέσεις συνεκτικότητας δεν ταυτίζονται με την απλή </a:t>
            </a:r>
            <a:r>
              <a:rPr lang="el-GR" sz="8000" i="1" dirty="0" smtClean="0"/>
              <a:t>απουσία αντιφάσεων</a:t>
            </a:r>
            <a:r>
              <a:rPr lang="el-GR" sz="8000" dirty="0" smtClean="0"/>
              <a:t> ανάμεσα στις πεποιθήσεις του συστήματος. </a:t>
            </a:r>
          </a:p>
          <a:p>
            <a:endParaRPr lang="el-GR" sz="8000" dirty="0" smtClean="0"/>
          </a:p>
          <a:p>
            <a:r>
              <a:rPr lang="el-GR" sz="8000" dirty="0" smtClean="0"/>
              <a:t>Στις σχέσεις συνεκτικότητας συμπεριλαμβάνονται π.χ. οι </a:t>
            </a:r>
            <a:r>
              <a:rPr lang="el-GR" sz="8000" i="1" dirty="0" smtClean="0"/>
              <a:t>εξηγητικές</a:t>
            </a:r>
            <a:r>
              <a:rPr lang="el-GR" sz="8000" dirty="0" smtClean="0"/>
              <a:t> σχέσεις, οι οποίες καθιστούν το σύστημα πολύ λιγότερο αυθαίρετο </a:t>
            </a:r>
            <a:r>
              <a:rPr lang="el-GR" sz="8000" dirty="0" err="1" smtClean="0"/>
              <a:t>επιστημικά</a:t>
            </a:r>
            <a:r>
              <a:rPr lang="el-GR" sz="8000" dirty="0" smtClean="0"/>
              <a:t> (αποκλείουν πολύ περισσότερα από λογικές αντιφάσεις), απαιτώντας οι πεποιθήσεις εντός του να συμβάλλουν στην </a:t>
            </a:r>
            <a:r>
              <a:rPr lang="el-GR" sz="8000" i="1" dirty="0" smtClean="0"/>
              <a:t>εξήγηση</a:t>
            </a:r>
            <a:r>
              <a:rPr lang="el-GR" sz="8000" dirty="0" smtClean="0"/>
              <a:t> </a:t>
            </a:r>
            <a:r>
              <a:rPr lang="el-GR" sz="8000" i="1" dirty="0" smtClean="0"/>
              <a:t>άλλων</a:t>
            </a:r>
            <a:r>
              <a:rPr lang="el-GR" sz="8000" dirty="0" smtClean="0"/>
              <a:t> πεποιθήσεων ή να </a:t>
            </a:r>
            <a:r>
              <a:rPr lang="el-GR" sz="8000" i="1" dirty="0" smtClean="0"/>
              <a:t>εξηγούνται</a:t>
            </a:r>
            <a:r>
              <a:rPr lang="el-GR" sz="8000" dirty="0" smtClean="0"/>
              <a:t> οι </a:t>
            </a:r>
            <a:r>
              <a:rPr lang="el-GR" sz="8000" i="1" dirty="0" smtClean="0"/>
              <a:t>ίδιες</a:t>
            </a:r>
            <a:r>
              <a:rPr lang="el-GR" sz="8000" dirty="0" smtClean="0"/>
              <a:t> από άλλες πεποιθήσεις (</a:t>
            </a:r>
            <a:r>
              <a:rPr lang="en-US" sz="8000" dirty="0" err="1" smtClean="0"/>
              <a:t>Sellars</a:t>
            </a:r>
            <a:r>
              <a:rPr lang="en-US" sz="8000" dirty="0" smtClean="0"/>
              <a:t> 1954, Harman 1973).</a:t>
            </a:r>
          </a:p>
          <a:p>
            <a:endParaRPr lang="en-US" sz="8000" dirty="0" smtClean="0"/>
          </a:p>
          <a:p>
            <a:r>
              <a:rPr lang="el-GR" sz="8000" dirty="0" smtClean="0"/>
              <a:t>Οι εξηγητικές σχέσεις μειώνουν την αυθαιρεσία του συστήματος επειδή υπακούουν σε κάποιες πολύ γενικές μεθοδολογικές αρχές θεωρητικής </a:t>
            </a:r>
            <a:r>
              <a:rPr lang="el-GR" sz="8000" i="1" dirty="0" smtClean="0"/>
              <a:t>απλότητας</a:t>
            </a:r>
            <a:r>
              <a:rPr lang="el-GR" sz="8000" dirty="0" smtClean="0"/>
              <a:t> (π.χ. ενοποίησης όσο το δυνατόν περισσότερων επιμέρους πεποιθήσεων του συστήματος μέσω επίκλησης των λιγότερων δυνατών θεωρητικών αρχών-νόμων για την εξήγησή τους), </a:t>
            </a:r>
            <a:r>
              <a:rPr lang="el-GR" sz="8000" i="1" dirty="0" smtClean="0"/>
              <a:t>γονιμότητας</a:t>
            </a:r>
            <a:r>
              <a:rPr lang="el-GR" sz="8000" dirty="0" smtClean="0"/>
              <a:t> (καινοφανών προβλέψεων), </a:t>
            </a:r>
            <a:r>
              <a:rPr lang="el-GR" sz="8000" i="1" dirty="0" smtClean="0"/>
              <a:t>εμπειρικής επάρκειας </a:t>
            </a:r>
            <a:r>
              <a:rPr lang="el-GR" sz="8000" dirty="0" smtClean="0"/>
              <a:t>(εξήγηση ευρέος φάσματος φαινομένων), μείωσης των </a:t>
            </a:r>
            <a:r>
              <a:rPr lang="en-US" sz="8000" i="1" dirty="0" smtClean="0"/>
              <a:t>ad hoc</a:t>
            </a:r>
            <a:r>
              <a:rPr lang="el-GR" sz="8000" dirty="0" smtClean="0"/>
              <a:t> υποθέσεων και των ‘ανωμαλιών’ του συστήματος κλπ.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Συνεκτικότητα και εξήγηση</a:t>
            </a:r>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dirty="0" smtClean="0"/>
              <a:t>Για παράδειγμα, ένα σύστημα πεποιθήσεων που παρουσιάζει π.χ. πλήρη λογική συνέπεια, αλλά περιλαμβάνει ελάχιστο αριθμό πεποιθήσεων, δεν κάνει νέες προβλέψεις, εξηγεί πολύ λίγα γεγονότα και συστηματικά εξοβελίζει παρατηρήσεις που μπορούν να του προκαλέσουν ανωμαλίες, δεν μπορεί να θεωρηθεί ως ένα σύστημα με αυξημένη συνεκτικότητα.</a:t>
            </a:r>
          </a:p>
          <a:p>
            <a:endParaRPr lang="el-GR" dirty="0" smtClean="0"/>
          </a:p>
          <a:p>
            <a:r>
              <a:rPr lang="el-GR" dirty="0" smtClean="0"/>
              <a:t>Απαραίτητο για να έχει ένα σύστημα αυξημένη συνεκτικότητα (και άρα οι πεποιθήσεις εντός του ικανή δικαιολόγηση) είναι οι εσωτερικές </a:t>
            </a:r>
            <a:r>
              <a:rPr lang="el-GR" dirty="0" err="1" smtClean="0"/>
              <a:t>συναγωγικές</a:t>
            </a:r>
            <a:r>
              <a:rPr lang="el-GR" dirty="0" smtClean="0"/>
              <a:t> σχέσεις που διαπερνούν τις πεποιθήσεις του συστήματος να καταγράφουν, να εξηγούν και να προβλέπουν ένα όσο το δυνατόν πιο ευρύ και πολύμορφο φάσμα εμπειρικών γεγονότων.</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1057260"/>
          </a:xfrm>
        </p:spPr>
        <p:txBody>
          <a:bodyPr>
            <a:normAutofit fontScale="90000"/>
          </a:bodyPr>
          <a:lstStyle/>
          <a:p>
            <a:r>
              <a:rPr lang="el-GR" dirty="0" smtClean="0"/>
              <a:t>Απάντηση </a:t>
            </a:r>
            <a:r>
              <a:rPr lang="el-GR" dirty="0" err="1" smtClean="0"/>
              <a:t>συνεκτικισμού</a:t>
            </a:r>
            <a:r>
              <a:rPr lang="el-GR" dirty="0" smtClean="0"/>
              <a:t> στην κατηγορία περί σχετικισμού</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Αν λοιπόν κατανοήσουμε την έννοια της συνεκτικότητας με τον παραπάνω τρόπο είναι προφανές ότι δεν μπορούν να θεωρηθούν ως εξίσου δικαιολογημένα δύο ή περισσότερα συστήματα πεποιθήσεων που παρουσιάζουν μεν λογική συνέπεια και σχέσεις λογικής συνεπαγωγής εντός τους, αλλά το ένα λ.χ. περιέχει φαντασιοκοπήματα και μύθους ενώ το άλλο πορίσματα των πιο προωθημένων εμπειρικών επιστημών. </a:t>
            </a:r>
          </a:p>
          <a:p>
            <a:endParaRPr lang="el-GR" dirty="0" smtClean="0"/>
          </a:p>
          <a:p>
            <a:r>
              <a:rPr lang="el-GR" dirty="0" smtClean="0"/>
              <a:t>Και τούτο διότι πολύ απλά ένα σύστημα που περιγράφει, εξηγεί και προβλέπει την ύπαρξη ενός μεγάλου και εκ πρώτης όψεως ασύνδετου φάσματος εμπειρικών γεγονότων (π.χ. η θεωρία του Νεύτωνα) είναι πολύ περισσότερο συνεκτικό από ένα σύστημα που δεν κάνει κάτι τέτοιο, αλλά απλώς περιλαμβάνει πεποιθήσεις που συνδέονται μεν με τυπικές λογικές σχέσεις (σχέσεις λογικής συνέπειας και συνεπαγωγής), οι οποίες όμως κατά τα άλλα συνδέονται ελάχιστα εξηγητικά.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Ας σκεφτούμε π.χ. ένα ‘λογικά συνεπές’ σύστημα πεποιθήσεων που περιγράφει χαοτικές ή ονειρικές πραγματικότητες, οι οποίες δεν παραβιάζουν μεν τους νόμους της λογικής, αλλά δεν διέπονται από καμία κανονικότητα, δεν υπακούουν σε φυσικούς νόμους, και στους οποίους συνεχώς συμβαίνουν ανεξήγητα συμβάντα εν </a:t>
            </a:r>
            <a:r>
              <a:rPr lang="el-GR" sz="8000" dirty="0" err="1" smtClean="0"/>
              <a:t>είδει</a:t>
            </a:r>
            <a:r>
              <a:rPr lang="el-GR" sz="8000" dirty="0" smtClean="0"/>
              <a:t> ‘θαυμάτων’. Ένα τέτοιο σύστημα, μολονότι λογικά συνεπές, δεν παρουσιάζει υψηλή συνεκτικότητα.</a:t>
            </a:r>
          </a:p>
          <a:p>
            <a:endParaRPr lang="el-GR" sz="8000" dirty="0" smtClean="0"/>
          </a:p>
          <a:p>
            <a:r>
              <a:rPr lang="el-GR" sz="8000" dirty="0" smtClean="0"/>
              <a:t>Ας σκεφτούμε επιπλέον θεωρίες τύπου π.χ. ‘επίπεδης γης’ (που θεωρούν τις φωτογραφήσεις της γης από το διάστημα </a:t>
            </a:r>
            <a:r>
              <a:rPr lang="en-US" sz="8000" dirty="0" smtClean="0"/>
              <a:t>‘fake news’</a:t>
            </a:r>
            <a:r>
              <a:rPr lang="el-GR" sz="8000" dirty="0" smtClean="0"/>
              <a:t>) ή τον </a:t>
            </a:r>
            <a:r>
              <a:rPr lang="el-GR" sz="8000" dirty="0" err="1" smtClean="0"/>
              <a:t>δημιουργισμό</a:t>
            </a:r>
            <a:r>
              <a:rPr lang="el-GR" sz="8000" dirty="0" smtClean="0"/>
              <a:t> (</a:t>
            </a:r>
            <a:r>
              <a:rPr lang="en-US" sz="8000" dirty="0" smtClean="0"/>
              <a:t>creationism) </a:t>
            </a:r>
            <a:r>
              <a:rPr lang="el-GR" sz="8000" dirty="0" smtClean="0"/>
              <a:t>σύμφωνα με τον οποίο ο κόσμος δημιουργήθηκε πριν από 5000 χρόνια, και όσες ενδείξεις έχουμε για το αντίθετο προέρχονται 1) από το ότι ο θεός έχει δημιουργήσει τα απολιθώματα κατά τρόπο που να φαίνονται παλαιότερα από όσο πραγματικά είναι, ώστε να δοκιμάσει την πίστη μας, 2) λόγω της αναξιοπιστίας των μεθόδων μέτρησης των απολιθωμάτων (χωρίς όμως να δίνεται κάποιος μη </a:t>
            </a:r>
            <a:r>
              <a:rPr lang="en-US" sz="8000" i="1" dirty="0" smtClean="0"/>
              <a:t>ad hoc </a:t>
            </a:r>
            <a:r>
              <a:rPr lang="el-GR" sz="8000" dirty="0" smtClean="0"/>
              <a:t>λόγος για τον οποίο θεωρούνται αυτές προβληματικές).</a:t>
            </a:r>
          </a:p>
          <a:p>
            <a:endParaRPr lang="el-GR" sz="2300" dirty="0" smtClean="0"/>
          </a:p>
          <a:p>
            <a:endParaRPr lang="el-GR" sz="2300" dirty="0" smtClean="0"/>
          </a:p>
          <a:p>
            <a:endParaRPr lang="el-G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Παρά το γεγονός ότι τα παραπάνω ‘θεωρητικά συστήματα πεποιθήσεων’ δεν είναι λογικά αντιφατικά (είναι λογικά δυνατό να συμβαίνουν αυτά που ισχυρίζονται) παρουσιάζουν μικρότερη ‘εξηγητική’ συνεκτικότητα από λ.χ. θεωρητικά συστήματα των φυσικών επιστημών (π.χ. νευτώνεια θεωρία, εξελικτική θεωρία) διότι οι ‘εξηγητικές σχέσεις’ των πρώτων, παραβιάζοντας τις περισσότερες θεωρητικές αρετές που διέπουν τις εν λόγω σχέσεις (απλότητα, γονιμότητα, εμπειρική επάρκεια, απουσία </a:t>
            </a:r>
            <a:r>
              <a:rPr lang="en-US" i="1" dirty="0" smtClean="0"/>
              <a:t>ad hoc</a:t>
            </a:r>
            <a:r>
              <a:rPr lang="en-US" dirty="0" smtClean="0"/>
              <a:t> </a:t>
            </a:r>
            <a:r>
              <a:rPr lang="el-GR" dirty="0" smtClean="0"/>
              <a:t>εξηγήσεων), δεν προσφέρουν ικανοποιητικές εξηγήσεις (ή, στην καλύτερη περίπτωση, προσφέρουν ‘απίθανες’ εξηγήσεις) των φαινομένων που διερευνούν.</a:t>
            </a:r>
            <a:endParaRPr lang="el-G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Απάντηση </a:t>
            </a:r>
            <a:r>
              <a:rPr lang="el-GR" dirty="0" err="1" smtClean="0"/>
              <a:t>συνεκτικισμού</a:t>
            </a:r>
            <a:r>
              <a:rPr lang="el-GR" dirty="0" smtClean="0"/>
              <a:t> στον σκεπτικισμό</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Επιπλέον, αν ένας σκεπτικιστής ισχυριστεί ότι όσο μεγάλο και πολύμορφο κι αν είναι το φάσμα των εμπειρικών γεγονότων που περιγράφει και εξηγεί το συνεκτικό σύστημα πεποιθήσεών μας, αυτός μπορεί πάντα να κατασκευάσει μια εξίσου συνεκτική σκεπτικιστική υπόθεση (π.χ. περί ‘εγκεφάλου σε γυάλα’, ‘εικονικής πραγματικότητας τύπου </a:t>
            </a:r>
            <a:r>
              <a:rPr lang="en-US" sz="7200" dirty="0" smtClean="0"/>
              <a:t>Matrix</a:t>
            </a:r>
            <a:r>
              <a:rPr lang="el-GR" sz="7200" dirty="0" smtClean="0"/>
              <a:t>’ ή περί ‘καρτεσιανού δαίμονα’) που να τα εξηγεί με τόσο διαφορετικό τρόπο ώστε να καθίστανται όλα ψευδή, μπορεί να λάβει την εξής απάντηση: </a:t>
            </a:r>
          </a:p>
          <a:p>
            <a:endParaRPr lang="el-GR" sz="7200" dirty="0" smtClean="0"/>
          </a:p>
          <a:p>
            <a:r>
              <a:rPr lang="el-GR" sz="7200" dirty="0" smtClean="0"/>
              <a:t>Η σκεπτικιστική υπόθεσή του παρουσιάζει </a:t>
            </a:r>
            <a:r>
              <a:rPr lang="el-GR" sz="7200" i="1" dirty="0" smtClean="0"/>
              <a:t>μικρότερη</a:t>
            </a:r>
            <a:r>
              <a:rPr lang="el-GR" sz="7200" dirty="0" smtClean="0"/>
              <a:t> συνεκτικότητα από την υπόθεση του κοινού νου ότι τα περισσότερα από αυτά τα εμπειρικά γεγονότα που περιλαμβάνονται στο σύστημα πεποιθήσεών μας είναι αληθή. </a:t>
            </a:r>
          </a:p>
          <a:p>
            <a:pPr>
              <a:buNone/>
            </a:pPr>
            <a:endParaRPr lang="el-GR" sz="7200" dirty="0" smtClean="0"/>
          </a:p>
          <a:p>
            <a:r>
              <a:rPr lang="el-GR" sz="7200" dirty="0" smtClean="0"/>
              <a:t>Και τούτο διότι όχι μόνο δεν εξηγεί τίποτα παραπάνω από </a:t>
            </a:r>
            <a:r>
              <a:rPr lang="el-GR" sz="7200" dirty="0" err="1" smtClean="0"/>
              <a:t>ό,τι</a:t>
            </a:r>
            <a:r>
              <a:rPr lang="el-GR" sz="7200" dirty="0" smtClean="0"/>
              <a:t> εξηγεί η υπόθεση του κοινού νου, αλλά δεν κάνει και καμία </a:t>
            </a:r>
            <a:r>
              <a:rPr lang="el-GR" sz="7200" i="1" dirty="0" smtClean="0"/>
              <a:t>πρόβλεψη</a:t>
            </a:r>
            <a:r>
              <a:rPr lang="el-GR" sz="7200" dirty="0" smtClean="0"/>
              <a:t> που να έρχεται σε διάσταση με αυτή. Εν ολίγοις, έχει κατασκευαστεί εντελώς τεχνητά, με </a:t>
            </a:r>
            <a:r>
              <a:rPr lang="en-US" sz="7200" i="1" dirty="0" smtClean="0"/>
              <a:t>ad hoc</a:t>
            </a:r>
            <a:r>
              <a:rPr lang="el-GR" sz="7200" dirty="0" smtClean="0"/>
              <a:t> δηλαδή τρόπο, ώστε να είναι συμβατή με οποιοδήποτε εμπειρικό γεγονός γίνεται δεκτό ως αληθές από το δικό μας σύστημα πεποιθήσεων, εισάγοντας με αυτό τον τρόπο μια </a:t>
            </a:r>
            <a:r>
              <a:rPr lang="el-GR" sz="7200" i="1" dirty="0" smtClean="0"/>
              <a:t>επιπλέον</a:t>
            </a:r>
            <a:r>
              <a:rPr lang="el-GR" sz="7200" dirty="0" smtClean="0"/>
              <a:t> αχρείαστη πολυπλοκότητα σε αυτό (τις προθέσεις  αυτού που κατασκευάζει την εικονική πραγματικότητα και τη ριζικά διαφορετική φύση του πραγματικού κόσμου από αυτόν που παρατηρούμε) χωρίς να προσφέρει μια διαφωτιστική </a:t>
            </a:r>
            <a:r>
              <a:rPr lang="el-GR" sz="7200" i="1" dirty="0" smtClean="0"/>
              <a:t>εξήγηση</a:t>
            </a:r>
            <a:r>
              <a:rPr lang="el-GR" sz="7200" dirty="0" smtClean="0"/>
              <a:t> της ύπαρξης αυτής της επιπλέον πολυπλοκότητας (</a:t>
            </a:r>
            <a:r>
              <a:rPr lang="en-US" sz="7200" dirty="0" err="1" smtClean="0"/>
              <a:t>BonJour</a:t>
            </a:r>
            <a:r>
              <a:rPr lang="en-US" sz="7200" dirty="0" smtClean="0"/>
              <a:t> 1985, 1999, 2002).</a:t>
            </a:r>
            <a:endParaRPr lang="el-GR" sz="72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a:bodyPr>
          <a:lstStyle/>
          <a:p>
            <a:r>
              <a:rPr lang="el-GR" sz="2400" dirty="0" smtClean="0"/>
              <a:t>Απάντηση </a:t>
            </a:r>
            <a:r>
              <a:rPr lang="el-GR" sz="2400" dirty="0" err="1" smtClean="0"/>
              <a:t>συνεκτικισμού</a:t>
            </a:r>
            <a:r>
              <a:rPr lang="el-GR" sz="2400" dirty="0" smtClean="0"/>
              <a:t> στην κατηγορία περί ‘απομόνωσης’ του συστήματος από την εξωτερική πραγματικότητα</a:t>
            </a:r>
            <a:endParaRPr lang="el-GR" sz="2400"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Στην προσπάθειά του να διασώσει την αντικειμενικότητα της δικαιολόγησης (την ‘τριβή’ της με την εξωτερική πραγματικότητα), ο </a:t>
            </a:r>
            <a:r>
              <a:rPr lang="el-GR" dirty="0" err="1" smtClean="0"/>
              <a:t>συνεκτικιστής</a:t>
            </a:r>
            <a:r>
              <a:rPr lang="el-GR" dirty="0" smtClean="0"/>
              <a:t> αποπειράται να εντάξει στο σύστημα πεποιθήσεων εμπειρικά περιεχόμενα προερχόμενα εκτός αυτού -από την ανεξάρτητη του συστήματος πραγματικότητα. </a:t>
            </a:r>
          </a:p>
          <a:p>
            <a:endParaRPr lang="el-GR" dirty="0" smtClean="0"/>
          </a:p>
          <a:p>
            <a:r>
              <a:rPr lang="el-GR" dirty="0" smtClean="0"/>
              <a:t>Όταν αυτά τα προερχόμενα από την ανεξάρτητη πραγματικότητα περιεχόμενα εισέρχονται στο σύστημα παίρνουν την (εννοιολογική) μορφή </a:t>
            </a:r>
            <a:r>
              <a:rPr lang="el-GR" i="1" dirty="0" smtClean="0"/>
              <a:t>πεποιθήσεων</a:t>
            </a:r>
            <a:r>
              <a:rPr lang="el-GR" dirty="0" smtClean="0"/>
              <a:t> που εμφανίζονται όμως με </a:t>
            </a:r>
            <a:r>
              <a:rPr lang="el-GR" i="1" dirty="0" smtClean="0"/>
              <a:t>‘άμεσο</a:t>
            </a:r>
            <a:r>
              <a:rPr lang="el-GR" dirty="0" smtClean="0"/>
              <a:t>’, μη </a:t>
            </a:r>
            <a:r>
              <a:rPr lang="el-GR" dirty="0" err="1" smtClean="0"/>
              <a:t>συναγωγικό</a:t>
            </a:r>
            <a:r>
              <a:rPr lang="el-GR" dirty="0" smtClean="0"/>
              <a:t> τρόπο στο υποκείμενο. </a:t>
            </a:r>
          </a:p>
          <a:p>
            <a:endParaRPr lang="el-GR" dirty="0" smtClean="0"/>
          </a:p>
          <a:p>
            <a:r>
              <a:rPr lang="el-GR" dirty="0" smtClean="0"/>
              <a:t>Αυτές οι πεποιθήσεις, οι σημαντικότερες από τις οποίες είναι οι </a:t>
            </a:r>
            <a:r>
              <a:rPr lang="el-GR" dirty="0" err="1" smtClean="0"/>
              <a:t>παρατηρησιακές</a:t>
            </a:r>
            <a:r>
              <a:rPr lang="el-GR" dirty="0" smtClean="0"/>
              <a:t> και οι ενδοσκοπικές, αποτελούν την πιο άμεση γνωσιακή επαφή του συνεκτικού συστήματος με την εξωτερική πραγματικότητα.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Βάσει ποιών </a:t>
            </a:r>
            <a:r>
              <a:rPr lang="el-GR" dirty="0" err="1" smtClean="0"/>
              <a:t>επιστημικών</a:t>
            </a:r>
            <a:r>
              <a:rPr lang="el-GR" dirty="0" smtClean="0"/>
              <a:t> ιδιοτήτων τους όμως (που δεν μπορούν να είναι απλώς </a:t>
            </a:r>
            <a:r>
              <a:rPr lang="el-GR" dirty="0" err="1" smtClean="0"/>
              <a:t>αιτιακές</a:t>
            </a:r>
            <a:r>
              <a:rPr lang="el-GR" dirty="0" smtClean="0"/>
              <a:t> ιδιότητες) αποκτούν οι εν λόγω αντιληπτικές και ενδοσκοπικές πεποιθήσεις το ρόλο των </a:t>
            </a:r>
            <a:r>
              <a:rPr lang="el-GR" i="1" dirty="0" smtClean="0"/>
              <a:t>αντικειμενικών δεδομένων </a:t>
            </a:r>
            <a:r>
              <a:rPr lang="el-GR" dirty="0" smtClean="0"/>
              <a:t>(</a:t>
            </a:r>
            <a:r>
              <a:rPr lang="en-US" dirty="0" smtClean="0"/>
              <a:t>data</a:t>
            </a:r>
            <a:r>
              <a:rPr lang="el-GR" dirty="0" smtClean="0"/>
              <a:t>) που ελέγχουν το όλο σύστημα, δεδομένου ότι απορρίπτεται ρητά μια </a:t>
            </a:r>
            <a:r>
              <a:rPr lang="el-GR" dirty="0" err="1" smtClean="0"/>
              <a:t>θεμελιοκρατική</a:t>
            </a:r>
            <a:r>
              <a:rPr lang="el-GR" dirty="0" smtClean="0"/>
              <a:t> θεώρηση του εν λόγω ρόλου; </a:t>
            </a:r>
          </a:p>
          <a:p>
            <a:endParaRPr lang="el-GR" dirty="0" smtClean="0"/>
          </a:p>
          <a:p>
            <a:r>
              <a:rPr lang="el-GR" dirty="0" smtClean="0"/>
              <a:t>Για να μπορούν να παίξουν αυτό το ρόλο στο πλαίσιο μιας </a:t>
            </a:r>
            <a:r>
              <a:rPr lang="el-GR" dirty="0" err="1" smtClean="0"/>
              <a:t>συνεκτικιστικής</a:t>
            </a:r>
            <a:r>
              <a:rPr lang="el-GR" dirty="0" smtClean="0"/>
              <a:t> θεωρίας δεν αρκεί οι εν λόγω μη </a:t>
            </a:r>
            <a:r>
              <a:rPr lang="el-GR" dirty="0" err="1" smtClean="0"/>
              <a:t>συναγωγικά</a:t>
            </a:r>
            <a:r>
              <a:rPr lang="el-GR" dirty="0" smtClean="0"/>
              <a:t> προερχόμενες πεποιθήσεις να συνδέονται </a:t>
            </a:r>
            <a:r>
              <a:rPr lang="el-GR" dirty="0" err="1" smtClean="0"/>
              <a:t>αιτιακά</a:t>
            </a:r>
            <a:r>
              <a:rPr lang="el-GR" dirty="0" smtClean="0"/>
              <a:t> με αξιόπιστο τρόπο με τις καταστάσεις πραγμάτων που αναπαριστούν (πράγμα που υποστηρίζει ο </a:t>
            </a:r>
            <a:r>
              <a:rPr lang="el-GR" dirty="0" err="1" smtClean="0"/>
              <a:t>εξτερναλισμός</a:t>
            </a:r>
            <a:r>
              <a:rPr lang="el-GR" dirty="0" smtClean="0"/>
              <a:t>), αλλά επιπλέον απαιτείται το ιδιαίτερο περιεχόμενο των εν λόγων μη </a:t>
            </a:r>
            <a:r>
              <a:rPr lang="el-GR" dirty="0" err="1" smtClean="0"/>
              <a:t>συναγωγικών</a:t>
            </a:r>
            <a:r>
              <a:rPr lang="el-GR" dirty="0" smtClean="0"/>
              <a:t> πεποιθήσεων (π.χ. </a:t>
            </a:r>
            <a:r>
              <a:rPr lang="el-GR" dirty="0" err="1" smtClean="0"/>
              <a:t>παρατηρησιακό</a:t>
            </a:r>
            <a:r>
              <a:rPr lang="el-GR" dirty="0" smtClean="0"/>
              <a:t>) να προσδιορίζεται ως αξιόπιστο </a:t>
            </a:r>
            <a:r>
              <a:rPr lang="el-GR" dirty="0" err="1" smtClean="0"/>
              <a:t>επιστημικά</a:t>
            </a:r>
            <a:r>
              <a:rPr lang="el-GR" dirty="0" smtClean="0"/>
              <a:t> </a:t>
            </a:r>
            <a:r>
              <a:rPr lang="el-GR" i="1" dirty="0" smtClean="0"/>
              <a:t>από</a:t>
            </a:r>
            <a:r>
              <a:rPr lang="el-GR" dirty="0" smtClean="0"/>
              <a:t> </a:t>
            </a:r>
            <a:r>
              <a:rPr lang="el-GR" i="1" dirty="0" smtClean="0"/>
              <a:t>το</a:t>
            </a:r>
            <a:r>
              <a:rPr lang="el-GR" dirty="0" smtClean="0"/>
              <a:t> </a:t>
            </a:r>
            <a:r>
              <a:rPr lang="el-GR" i="1" dirty="0" smtClean="0"/>
              <a:t>σύστημα.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Θα πρέπει δηλαδή το ίδιο το σύστημα να προσδιορίζει </a:t>
            </a:r>
            <a:r>
              <a:rPr lang="el-GR" i="1" dirty="0" smtClean="0"/>
              <a:t>ποιες</a:t>
            </a:r>
            <a:r>
              <a:rPr lang="el-GR" dirty="0" smtClean="0"/>
              <a:t> είναι εκείνες οι συνθήκες υπό τις οποίες οι μη </a:t>
            </a:r>
            <a:r>
              <a:rPr lang="el-GR" dirty="0" err="1" smtClean="0"/>
              <a:t>συναγωγικά</a:t>
            </a:r>
            <a:r>
              <a:rPr lang="el-GR" dirty="0" smtClean="0"/>
              <a:t> διαμορφωμένες πεποιθήσεις μας αποτελούν αξιόπιστη ένδειξη της αλήθειας του περιεχομένου τους και ποιες είναι οι συνθήκες που κάτι τέτοιο </a:t>
            </a:r>
            <a:r>
              <a:rPr lang="el-GR" i="1" dirty="0" smtClean="0"/>
              <a:t>δεν</a:t>
            </a:r>
            <a:r>
              <a:rPr lang="el-GR" dirty="0" smtClean="0"/>
              <a:t> συμβαίνει. </a:t>
            </a:r>
          </a:p>
          <a:p>
            <a:endParaRPr lang="el-GR" dirty="0" smtClean="0"/>
          </a:p>
          <a:p>
            <a:r>
              <a:rPr lang="el-GR" dirty="0" smtClean="0"/>
              <a:t>Ας σκεφτούμε π.χ. περιπτώσεις αναφοράς υποτιθέμενων ‘αντιληπτικών’  ή ‘ενδοσκοπικών’ πεποιθήσεων, όπως τηλεπαθητικών ικανοτήτων, προαισθημάτων για κάτι κακό που πρόκειται να γίνει, περιπτώσεις πεποιθήσεων π.χ. για τις ικανότητές ή το χαρακτήρα ημών και των άλλων που μπορεί κάλλιστα να συνιστούν ‘ευσεβείς πόθους’ </a:t>
            </a:r>
            <a:r>
              <a:rPr lang="el-GR" dirty="0" err="1" smtClean="0"/>
              <a:t>κ.ο.κ</a:t>
            </a:r>
            <a:r>
              <a:rPr lang="el-GR" dirty="0" smtClean="0"/>
              <a:t>. </a:t>
            </a:r>
          </a:p>
          <a:p>
            <a:endParaRPr lang="el-GR" dirty="0" smtClean="0"/>
          </a:p>
          <a:p>
            <a:r>
              <a:rPr lang="el-GR" dirty="0" smtClean="0"/>
              <a:t>Για τον </a:t>
            </a:r>
            <a:r>
              <a:rPr lang="el-GR" dirty="0" err="1" smtClean="0"/>
              <a:t>συνεκτικιστή</a:t>
            </a:r>
            <a:r>
              <a:rPr lang="el-GR" dirty="0" smtClean="0"/>
              <a:t>, οι </a:t>
            </a:r>
            <a:r>
              <a:rPr lang="el-GR" dirty="0" err="1" smtClean="0"/>
              <a:t>αιτιακές</a:t>
            </a:r>
            <a:r>
              <a:rPr lang="el-GR" dirty="0" smtClean="0"/>
              <a:t> σχέσεις μας με τον κόσμο μέσω της παρατήρησης μπορούν να αποκτήσουν </a:t>
            </a:r>
            <a:r>
              <a:rPr lang="el-GR" i="1" dirty="0" smtClean="0"/>
              <a:t>δικαιολογητικό</a:t>
            </a:r>
            <a:r>
              <a:rPr lang="el-GR" dirty="0" smtClean="0"/>
              <a:t> χαρακτήρα -να συνιστούν </a:t>
            </a:r>
            <a:r>
              <a:rPr lang="el-GR" i="1" dirty="0" smtClean="0"/>
              <a:t>καλούς (=αντικειμενικούς) λόγους</a:t>
            </a:r>
            <a:r>
              <a:rPr lang="el-GR" dirty="0" smtClean="0"/>
              <a:t> για να υιοθετούμε ως αληθείς τις σχετικές </a:t>
            </a:r>
            <a:r>
              <a:rPr lang="el-GR" dirty="0" err="1" smtClean="0"/>
              <a:t>παρατηρησιακές</a:t>
            </a:r>
            <a:r>
              <a:rPr lang="el-GR" dirty="0" smtClean="0"/>
              <a:t> μας πεποιθήσεις- μόνο στο μέτρο που αναπαρίστανται (ως αξιόπιστες) στη συνολική </a:t>
            </a:r>
            <a:r>
              <a:rPr lang="el-GR" dirty="0" err="1" smtClean="0"/>
              <a:t>κοσμοεικόνα</a:t>
            </a:r>
            <a:r>
              <a:rPr lang="el-GR" dirty="0" smtClean="0"/>
              <a:t> μας.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Εκτός από τους ιστορικούς λόγους, υπάρχει και ένας ισχυρός </a:t>
            </a:r>
            <a:r>
              <a:rPr lang="el-GR" i="1" dirty="0" smtClean="0"/>
              <a:t>θεωρητικός</a:t>
            </a:r>
            <a:r>
              <a:rPr lang="el-GR" dirty="0" smtClean="0"/>
              <a:t> λόγος υπέρ της άποψης ότι τα σκεπτικιστικά προβλήματα είναι η κινητήριος δύναμη των φιλοσοφικών θεωριών της γνώσης.</a:t>
            </a:r>
          </a:p>
          <a:p>
            <a:endParaRPr lang="el-GR" dirty="0" smtClean="0"/>
          </a:p>
          <a:p>
            <a:r>
              <a:rPr lang="el-GR" dirty="0" smtClean="0"/>
              <a:t>Όταν τοποθετούμε την ανησυχία μας για τον σκεπτικισμό στο επίκεντρο της γνωσιολογίας, γίνεται εξαιρετικά σαφής ο ιδιαίτερος χαρακτήρας της φιλοσοφικής ενασχόλησης με τη γνώση. </a:t>
            </a:r>
          </a:p>
          <a:p>
            <a:endParaRPr lang="el-GR" dirty="0" smtClean="0"/>
          </a:p>
          <a:p>
            <a:r>
              <a:rPr lang="el-GR" dirty="0" smtClean="0"/>
              <a:t>Αυτή η ενασχόληση ανταποκρίνεται σε βαθιές ανησυχίες για το κατά πόσο η γνώση είναι </a:t>
            </a:r>
            <a:r>
              <a:rPr lang="el-GR" i="1" dirty="0" smtClean="0"/>
              <a:t>καν</a:t>
            </a:r>
            <a:r>
              <a:rPr lang="el-GR" dirty="0" smtClean="0"/>
              <a:t> εφικτή. Αυτό δεν μπορεί να είναι ένα απλό επιστημονικό ζήτημα καθότι ο σκεπτικισμός αμφισβητεί </a:t>
            </a:r>
            <a:r>
              <a:rPr lang="el-GR" i="1" dirty="0" smtClean="0"/>
              <a:t>οτιδήποτε</a:t>
            </a:r>
            <a:r>
              <a:rPr lang="el-GR" dirty="0" smtClean="0"/>
              <a:t> θεωρείται γνώση, συμπεριλαμβανομένης της </a:t>
            </a:r>
            <a:r>
              <a:rPr lang="el-GR" i="1" dirty="0" smtClean="0"/>
              <a:t>επιστημονικής</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Υπονόμευση απόλυτης διάκρισης μεταξύ θεωρίας-παρατήρησης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900" dirty="0" smtClean="0"/>
              <a:t>Μια σημαντική συνέπεια του </a:t>
            </a:r>
            <a:r>
              <a:rPr lang="el-GR" sz="2900" dirty="0" err="1" smtClean="0"/>
              <a:t>συνεκτικιστικού</a:t>
            </a:r>
            <a:r>
              <a:rPr lang="el-GR" sz="2900" dirty="0" smtClean="0"/>
              <a:t> τρόπου σκέψης στο παραπάνω ζήτημα είναι ότι υπονομεύεται η </a:t>
            </a:r>
            <a:r>
              <a:rPr lang="el-GR" sz="2900" dirty="0" err="1" smtClean="0"/>
              <a:t>θεμελιοκρατική</a:t>
            </a:r>
            <a:r>
              <a:rPr lang="el-GR" sz="2900" dirty="0" smtClean="0"/>
              <a:t> άποψη περί μιας </a:t>
            </a:r>
            <a:r>
              <a:rPr lang="el-GR" sz="2900" i="1" dirty="0" smtClean="0"/>
              <a:t>απόλυτης ασυμμετρίας </a:t>
            </a:r>
            <a:r>
              <a:rPr lang="el-GR" sz="2900" dirty="0" smtClean="0"/>
              <a:t>μεταξύ θεωρίας και παρατήρησης. </a:t>
            </a:r>
          </a:p>
          <a:p>
            <a:endParaRPr lang="el-GR" sz="2900" dirty="0" smtClean="0"/>
          </a:p>
          <a:p>
            <a:r>
              <a:rPr lang="el-GR" sz="2900" dirty="0" smtClean="0"/>
              <a:t>Το γεγονός ότι η παρατήρηση έχει περισσότερη δύναμη να υπονομεύει τη θεωρία από τη δύναμη που έχουν οι θεωρητικές δεσμεύσεις να μειώνουν την αξία της παρατήρησης εξηγείται στο πλαίσιο του </a:t>
            </a:r>
            <a:r>
              <a:rPr lang="el-GR" sz="2900" dirty="0" err="1" smtClean="0"/>
              <a:t>συνεκτικισμού</a:t>
            </a:r>
            <a:r>
              <a:rPr lang="el-GR" sz="2900" dirty="0" smtClean="0"/>
              <a:t> από το γεγονός ότι οι πεποιθήσεις μας περί των συνθηκών υπό τις οποίες οι παρατηρήσεις μας είναι αξιόπιστες είναι </a:t>
            </a:r>
            <a:r>
              <a:rPr lang="el-GR" sz="2900" i="1" dirty="0" smtClean="0"/>
              <a:t>περισσότερο γερά εγκαθιδρυμένες </a:t>
            </a:r>
            <a:r>
              <a:rPr lang="el-GR" sz="2900" dirty="0" smtClean="0"/>
              <a:t>στο συνολικό σύστημα από τις εκάστοτε επιμέρους υποθέσεις/θεωρίες μας</a:t>
            </a:r>
            <a:r>
              <a:rPr lang="en-US" sz="2900" dirty="0" smtClean="0"/>
              <a:t> (</a:t>
            </a:r>
            <a:r>
              <a:rPr lang="el-GR" sz="2900" dirty="0" smtClean="0"/>
              <a:t>είναι, γενικά, περισσότερο ‘</a:t>
            </a:r>
            <a:r>
              <a:rPr lang="el-GR" sz="2900" dirty="0" err="1" smtClean="0"/>
              <a:t>κοστοβόρο</a:t>
            </a:r>
            <a:r>
              <a:rPr lang="el-GR" sz="2900" dirty="0" smtClean="0"/>
              <a:t>’ να αντικαταστήσουμε τις πρώτες σε σχέση με τις δεύτερες). </a:t>
            </a:r>
          </a:p>
          <a:p>
            <a:endParaRPr lang="el-GR" sz="2900" dirty="0" smtClean="0"/>
          </a:p>
          <a:p>
            <a:r>
              <a:rPr lang="el-GR" sz="2900" dirty="0" smtClean="0"/>
              <a:t>Αλλά ταυτόχρονα, ο </a:t>
            </a:r>
            <a:r>
              <a:rPr lang="el-GR" sz="2900" dirty="0" err="1" smtClean="0"/>
              <a:t>συνεκτικιστής</a:t>
            </a:r>
            <a:r>
              <a:rPr lang="el-GR" sz="2900" dirty="0" smtClean="0"/>
              <a:t> δεν δεσμεύεται στην ιδέα ότι οι αντιληπτικές πεποιθήσεις χαίρουν </a:t>
            </a:r>
            <a:r>
              <a:rPr lang="el-GR" sz="2900" i="1" dirty="0" smtClean="0"/>
              <a:t>απόλυτου</a:t>
            </a:r>
            <a:r>
              <a:rPr lang="el-GR" sz="2900" dirty="0" smtClean="0"/>
              <a:t> </a:t>
            </a:r>
            <a:r>
              <a:rPr lang="el-GR" sz="2900" dirty="0" err="1" smtClean="0"/>
              <a:t>επιστημικού</a:t>
            </a:r>
            <a:r>
              <a:rPr lang="el-GR" sz="2900" dirty="0" smtClean="0"/>
              <a:t> προνομίου. Όσο γερά εγκαθιδρυμένες και αν είναι οι ‘</a:t>
            </a:r>
            <a:r>
              <a:rPr lang="el-GR" sz="2900" dirty="0" err="1" smtClean="0"/>
              <a:t>μετα</a:t>
            </a:r>
            <a:r>
              <a:rPr lang="el-GR" sz="2900" dirty="0" smtClean="0"/>
              <a:t>-πεποιθήσεις’ μας περί των συνθηκών αξιοπιστίας των παρατηρήσεων μας, αυτές μπορούν να τροποποιηθούν, και κάτι τέτοιο, περαιτέρω, σημαίνει ότι αντίστοιχα μπορούν να τροποποιηθούν οι ιδέες μας -και εν τέλει, η ίδια η αντίληψή μας- ως προς το τι είναι (αξιόπιστα) </a:t>
            </a:r>
            <a:r>
              <a:rPr lang="el-GR" sz="2900" dirty="0" err="1" smtClean="0"/>
              <a:t>παρατηρήσιμο</a:t>
            </a:r>
            <a:r>
              <a:rPr lang="el-GR" sz="2900" dirty="0" smtClean="0"/>
              <a:t>.</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smtClean="0"/>
              <a:t>Παραδείγματα </a:t>
            </a:r>
            <a:r>
              <a:rPr lang="el-GR" dirty="0" smtClean="0"/>
              <a:t>τροποποίησης της αντίληψής μας από θεωρία</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Η ειδική εξάσκηση (βάσει μιας θεωρίας) μας δίνει την ικανότητα να δούμε πράγματα που οι άλλοι δε βλέπουν. Απαιτείται δεξιότητα για να δει κανείς τις κατάλληλες μικροβιακές δομές μέσα σε ένα μικροσκόπιο, και αυτή καθοδηγείται από θεωρία. </a:t>
            </a:r>
          </a:p>
          <a:p>
            <a:endParaRPr lang="el-GR" dirty="0" smtClean="0"/>
          </a:p>
          <a:p>
            <a:r>
              <a:rPr lang="el-GR" dirty="0" smtClean="0"/>
              <a:t>Μια ακόμα ενδιαφέρουσα συνέπεια αυτής της γραμμής σκέψης είναι ότι μπορούμε να αμφισβητήσουμε </a:t>
            </a:r>
            <a:r>
              <a:rPr lang="el-GR" i="1" dirty="0" smtClean="0"/>
              <a:t>παρελθοντικούς</a:t>
            </a:r>
            <a:r>
              <a:rPr lang="el-GR" dirty="0" smtClean="0"/>
              <a:t> και παροντικούς ισχυρισμούς παρατήρησης. Εκεί όπου ο μάγος-ιατρός βλέπει πνεύματα, εμείς μπορούμε να εντοπίσουμε τα αποτελέσματα παραισθησιογόνων φυτών. Εκεί όπου ορισμένοι βλέπουν ‘ανακτημένες αναμνήσεις’, προσεκτικότερη έρευνα αποκαλύπτει την επιρροή ανεύθυνων ψυχοθεραπευτών πάνω σε καταπονημένους και ευεπηρέαστους ασθενείς. Εκεί όπου ένας μέσος άνθρωπος νιώθει λ.χ. ότι αγαπά τον αδελφό του, ένας ψυχοθεραπευτής μπορεί να διακρίνει ότι στην πραγματικότητα νιώθει μίσος για αυτόν.</a:t>
            </a:r>
          </a:p>
          <a:p>
            <a:pPr>
              <a:buNone/>
            </a:pPr>
            <a:endParaRPr lang="el-GR" dirty="0" smtClean="0"/>
          </a:p>
          <a:p>
            <a:r>
              <a:rPr lang="el-GR" dirty="0" smtClean="0"/>
              <a:t>Οι πεποιθήσεις μας περί αξιοπιστίας των παρατηρήσεων δεν είναι περισσότερο προνομιούχες από ότι οι αντιληπτικές πεποιθήσεις τις οποίες δικαιολογούν. Όσο μεγάλη και αν είναι η συμβολή τους στη συνεκτικότητα ενός συστήματος πεποιθήσεων, είναι δυνατόν να αναθεωρηθούν.</a:t>
            </a:r>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Πλαισιοκρατία</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Σύμφωνα με αυτή την άποψη, τα ζητήματα δικαιολόγησης ανακύπτουν μόνο εντός ενός ορισμένου δικαιολογητικού </a:t>
            </a:r>
            <a:r>
              <a:rPr lang="el-GR" i="1" dirty="0" smtClean="0"/>
              <a:t>πλαισίου</a:t>
            </a:r>
            <a:r>
              <a:rPr lang="el-GR" dirty="0" smtClean="0"/>
              <a:t>, το οποίο συγκροτείται από ένα εν πολλοίς </a:t>
            </a:r>
            <a:r>
              <a:rPr lang="el-GR" i="1" dirty="0" smtClean="0"/>
              <a:t>σιωπηρό υπόβαθρο</a:t>
            </a:r>
            <a:r>
              <a:rPr lang="el-GR" dirty="0" smtClean="0"/>
              <a:t> </a:t>
            </a:r>
            <a:r>
              <a:rPr lang="el-GR" dirty="0" err="1" smtClean="0"/>
              <a:t>γνωσιακών</a:t>
            </a:r>
            <a:r>
              <a:rPr lang="el-GR" dirty="0" smtClean="0"/>
              <a:t> ‘δικαιωμάτων’ και ‘υποχρεώσεων’. </a:t>
            </a:r>
          </a:p>
          <a:p>
            <a:endParaRPr lang="el-GR" dirty="0" smtClean="0"/>
          </a:p>
          <a:p>
            <a:r>
              <a:rPr lang="el-GR" dirty="0" smtClean="0"/>
              <a:t>Η θεμελιώδης ιδέα της </a:t>
            </a:r>
            <a:r>
              <a:rPr lang="el-GR" dirty="0" err="1" smtClean="0"/>
              <a:t>πλαισιοκρατίας</a:t>
            </a:r>
            <a:r>
              <a:rPr lang="el-GR" dirty="0" smtClean="0"/>
              <a:t> είναι ότι τα πρότυπα για να αποδώσει ή να αξιώσει κανείς γνώση από ένα υποκείμενο δεν είναι αμετάβλητα, αλλά υπόκεινται στις ‘διακυμάνσεις’ του πλαισίου -υπόκεινται δηλαδή σε μεταβολές ανάλογα με τις περιστάσεις κάτω από τις οποίες εκφέρονται οι πεποιθήσεις του.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Η δικαιολόγηση έχει δομή ‘προεπιλογής και αμφισβήτησης’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Η </a:t>
            </a:r>
            <a:r>
              <a:rPr lang="el-GR" dirty="0" err="1" smtClean="0"/>
              <a:t>πλαισιοκρατία</a:t>
            </a:r>
            <a:r>
              <a:rPr lang="el-GR" dirty="0" smtClean="0"/>
              <a:t> συλλαμβάνει τη δικαιολόγηση ως έχουσα μια δομή ‘προεπιλογής και αμφισβήτησης’ (</a:t>
            </a:r>
            <a:r>
              <a:rPr lang="en-US" dirty="0" smtClean="0"/>
              <a:t>default and challenge model) </a:t>
            </a:r>
            <a:r>
              <a:rPr lang="el-GR" dirty="0" smtClean="0"/>
              <a:t>(</a:t>
            </a:r>
            <a:r>
              <a:rPr lang="en-US" dirty="0" err="1" smtClean="0"/>
              <a:t>Brandom</a:t>
            </a:r>
            <a:r>
              <a:rPr lang="en-US" dirty="0" smtClean="0"/>
              <a:t> 1994).</a:t>
            </a:r>
          </a:p>
          <a:p>
            <a:endParaRPr lang="en-US" dirty="0" smtClean="0"/>
          </a:p>
          <a:p>
            <a:r>
              <a:rPr lang="el-GR" dirty="0" smtClean="0"/>
              <a:t>Η διαφορά αυτού του μοντέλου με αυτό της παραδοσιακής γνωσιολογίας (που μπορούμε να ονομάσουμε ‘αίτημα της πρότερης θεμελίωσης’ και που δίνει λαβή στον σκεπτικισμό και στη </a:t>
            </a:r>
            <a:r>
              <a:rPr lang="el-GR" dirty="0" err="1" smtClean="0"/>
              <a:t>θεμελιοκρατία</a:t>
            </a:r>
            <a:r>
              <a:rPr lang="el-GR" dirty="0" smtClean="0"/>
              <a:t>) είναι σαν τη διαφορά ανάμεσα σε νομικά συστήματα που κρίνουν τον κατηγορούμενο ένοχο μέχρι αποδείξεως της αθωότητάς του και σε εκείνα που κάνουν το αντίθετο, αναγνωρίζουν δηλαδή το τεκμήριο της αθωότητας και μεταθέτουν το βάρος της απόδειξης στον κατήγορο (‘ο κατηγορούμενος είναι αθώος μέχρι αποδείξεως του εναντίου’).</a:t>
            </a:r>
          </a:p>
          <a:p>
            <a:endParaRPr lang="el-GR" dirty="0" smtClean="0"/>
          </a:p>
          <a:p>
            <a:r>
              <a:rPr lang="el-GR" dirty="0" smtClean="0"/>
              <a:t>Αυτό σημαίνει ότι </a:t>
            </a:r>
            <a:r>
              <a:rPr lang="el-GR" i="1" dirty="0" smtClean="0"/>
              <a:t>δικαιούται</a:t>
            </a:r>
            <a:r>
              <a:rPr lang="el-GR" dirty="0" smtClean="0"/>
              <a:t> κανείς να διατηρεί μια πεποίθηση (να αξιώνει γνώση) ακόμα και αν δεν παραθέτει τεκμήρια/ανεξάρτητους λόγους για αυτή, στο βαθμό που </a:t>
            </a:r>
            <a:r>
              <a:rPr lang="el-GR" i="1" dirty="0" smtClean="0"/>
              <a:t>απουσιάζουν</a:t>
            </a:r>
            <a:r>
              <a:rPr lang="el-GR" dirty="0" smtClean="0"/>
              <a:t> οι λόγοι που θα μας υποχρέωναν να σκεφτούμε ότι κάποιος </a:t>
            </a:r>
            <a:r>
              <a:rPr lang="el-GR" i="1" dirty="0" smtClean="0"/>
              <a:t>δεν</a:t>
            </a:r>
            <a:r>
              <a:rPr lang="el-GR" dirty="0" smtClean="0"/>
              <a:t> έχει αυτό το δικαίωμα.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Από την άλλη μεριά, ένας ισχυρισμός γνώσης περιλαμβάνει τη </a:t>
            </a:r>
            <a:r>
              <a:rPr lang="el-GR" i="1" dirty="0" smtClean="0"/>
              <a:t>δέσμευση</a:t>
            </a:r>
            <a:r>
              <a:rPr lang="el-GR" dirty="0" smtClean="0"/>
              <a:t> να </a:t>
            </a:r>
            <a:r>
              <a:rPr lang="el-GR" i="1" dirty="0" smtClean="0"/>
              <a:t>απαντά</a:t>
            </a:r>
            <a:r>
              <a:rPr lang="el-GR" dirty="0" smtClean="0"/>
              <a:t> κανείς σε όποιες </a:t>
            </a:r>
            <a:r>
              <a:rPr lang="el-GR" i="1" dirty="0" smtClean="0"/>
              <a:t>κατάλληλες</a:t>
            </a:r>
            <a:r>
              <a:rPr lang="el-GR" dirty="0" smtClean="0"/>
              <a:t> αμφισβητήσεις αναδύονται στο εκάστοτε </a:t>
            </a:r>
            <a:r>
              <a:rPr lang="el-GR" dirty="0" err="1" smtClean="0"/>
              <a:t>επιστημικό</a:t>
            </a:r>
            <a:r>
              <a:rPr lang="el-GR" dirty="0" smtClean="0"/>
              <a:t> πλαίσιο, ή να </a:t>
            </a:r>
            <a:r>
              <a:rPr lang="el-GR" i="1" dirty="0" smtClean="0"/>
              <a:t>αποσύρει</a:t>
            </a:r>
            <a:r>
              <a:rPr lang="el-GR" dirty="0" smtClean="0"/>
              <a:t> τον ισχυρισμό του αν καμία εφικτή υπεράσπιση δεν είναι διαθέσιμη.</a:t>
            </a:r>
          </a:p>
          <a:p>
            <a:endParaRPr lang="el-GR" dirty="0" smtClean="0"/>
          </a:p>
          <a:p>
            <a:r>
              <a:rPr lang="el-GR" dirty="0" smtClean="0"/>
              <a:t>Η ικανότητά μας να παραθέτουμε τεκμήρια/λόγους για τις πεποιθήσεις μας είναι </a:t>
            </a:r>
            <a:r>
              <a:rPr lang="el-GR" i="1" dirty="0" smtClean="0"/>
              <a:t>εσωτερικά</a:t>
            </a:r>
            <a:r>
              <a:rPr lang="el-GR" dirty="0" smtClean="0"/>
              <a:t> συνδεδεμένη με τη δικαιολόγηση. Ωστόσο, </a:t>
            </a:r>
            <a:r>
              <a:rPr lang="el-GR" i="1" dirty="0" smtClean="0"/>
              <a:t>δεν</a:t>
            </a:r>
            <a:r>
              <a:rPr lang="el-GR" dirty="0" smtClean="0"/>
              <a:t> είναι εκ των ων ουκ άνευ όρος της δικαιολόγησης: Η πρακτική της δικαιολόγησης ενεργοποιείται </a:t>
            </a:r>
            <a:r>
              <a:rPr lang="el-GR" i="1" dirty="0" smtClean="0"/>
              <a:t>μόνο</a:t>
            </a:r>
            <a:r>
              <a:rPr lang="el-GR" dirty="0" smtClean="0"/>
              <a:t> όταν εγείρεται μια αμφισβήτηση που διαθέτει το </a:t>
            </a:r>
            <a:r>
              <a:rPr lang="el-GR" i="1" dirty="0" smtClean="0"/>
              <a:t>κατάλληλο</a:t>
            </a:r>
            <a:r>
              <a:rPr lang="el-GR" dirty="0" smtClean="0"/>
              <a:t> </a:t>
            </a:r>
            <a:r>
              <a:rPr lang="el-GR" i="1" dirty="0" smtClean="0"/>
              <a:t>κίνητρο</a:t>
            </a:r>
            <a:r>
              <a:rPr lang="el-GR" dirty="0" smtClean="0"/>
              <a:t> (που δηλαδή παραθέτει </a:t>
            </a:r>
            <a:r>
              <a:rPr lang="el-GR" i="1" dirty="0" smtClean="0"/>
              <a:t>εύλογες</a:t>
            </a:r>
            <a:r>
              <a:rPr lang="el-GR" dirty="0" smtClean="0"/>
              <a:t> και </a:t>
            </a:r>
            <a:r>
              <a:rPr lang="el-GR" i="1" dirty="0" smtClean="0"/>
              <a:t>σχετικές</a:t>
            </a:r>
            <a:r>
              <a:rPr lang="el-GR" dirty="0" smtClean="0"/>
              <a:t> με τις περιστάσεις εκφοράς της πεποίθησής μας δυνατότητες σφάλματος της τελευταίας).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62500" lnSpcReduction="20000"/>
          </a:bodyPr>
          <a:lstStyle/>
          <a:p>
            <a:r>
              <a:rPr lang="el-GR" i="1" dirty="0" smtClean="0"/>
              <a:t>Δεν</a:t>
            </a:r>
            <a:r>
              <a:rPr lang="el-GR" dirty="0" smtClean="0"/>
              <a:t> ισχύει (όπως νομίζει η παραδοσιακή γνωσιολογία και ο σκεπτικισμός) ότι αυτοί που προβάλλουν αξιώσεις γνώσης έχουν μια διαρκή υποχρέωση να παραθέτουν τεκμήρια, ούτε ότι αυτοί που αμφισβητούν τους ισχυρισμούς των πρώτων κατέχουν ένα μόνιμο δικαίωμα να αιτούνται την παράθεση τεκμηρίων. </a:t>
            </a:r>
          </a:p>
          <a:p>
            <a:endParaRPr lang="el-GR" dirty="0" smtClean="0"/>
          </a:p>
          <a:p>
            <a:r>
              <a:rPr lang="el-GR" dirty="0" smtClean="0"/>
              <a:t>Το δικαίωμα να τεθεί κάτι υπό αμφισβήτηση θα πρέπει να </a:t>
            </a:r>
            <a:r>
              <a:rPr lang="el-GR" i="1" dirty="0" smtClean="0"/>
              <a:t>κατακτηθεί</a:t>
            </a:r>
            <a:r>
              <a:rPr lang="el-GR" dirty="0" smtClean="0"/>
              <a:t>. Ειδάλλως, καταλήγουμε σε ‘κενές’ αμφισβητήσεις (αμφισβητήσεις που δεν μπορούν να εξηγηθούν περαιτέρω).</a:t>
            </a:r>
          </a:p>
          <a:p>
            <a:endParaRPr lang="el-GR" dirty="0" smtClean="0"/>
          </a:p>
          <a:p>
            <a:r>
              <a:rPr lang="el-GR" dirty="0" smtClean="0"/>
              <a:t>Π.χ. αν κανείς αμφισβητεί κάτι τόσο προφανές ότι γνωρίζω ότι μπροστά μου βρίσκεται ένα καφέ τραπέζι, και με ρωτά ‘πώς το γνωρίζεις;’, ‘μήπως κάνεις κάποιο λάθος;’ οφείλει να </a:t>
            </a:r>
            <a:r>
              <a:rPr lang="el-GR" i="1" dirty="0" smtClean="0"/>
              <a:t>δικαιολογήσει</a:t>
            </a:r>
            <a:r>
              <a:rPr lang="el-GR" dirty="0" smtClean="0"/>
              <a:t> την αμφισβήτησή του, π.χ. παραθέτοντας </a:t>
            </a:r>
            <a:r>
              <a:rPr lang="el-GR" i="1" dirty="0" smtClean="0"/>
              <a:t>εύλογες</a:t>
            </a:r>
            <a:r>
              <a:rPr lang="el-GR" dirty="0" smtClean="0"/>
              <a:t> και </a:t>
            </a:r>
            <a:r>
              <a:rPr lang="el-GR" i="1" dirty="0" smtClean="0"/>
              <a:t>σχετικές</a:t>
            </a:r>
            <a:r>
              <a:rPr lang="el-GR" dirty="0" smtClean="0"/>
              <a:t> με τις περιστάσεις εκφοράς της πεποίθησής μας δυνατότητες σφάλματος της τελευταίας. Π.χ. κάτι τέτοιο θα ίσχυε αν ο ερωτών είχε εύλογους λόγους να πιστεύει ότι η όρασή μου είναι προβληματική (έχω αχρωματοψία), ότι βρίσκομαι υπό την επήρεια παραισθησιογόνων ουσιών, ότι οι συνθήκες φωτισμού στο συγκεκριμένο χώρο δεν είναι κατάλληλες και διαστρεβλώνουν τα χρώματα των αντικειμένων, κλπ.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Πλαισιοκρατία</a:t>
            </a:r>
            <a:r>
              <a:rPr lang="el-GR" dirty="0" smtClean="0"/>
              <a:t> και σκεπτικισμός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Πώς αντιμετωπίζεται ο σκεπτικισμός από την οπτική γωνία της </a:t>
            </a:r>
            <a:r>
              <a:rPr lang="el-GR" dirty="0" err="1" smtClean="0"/>
              <a:t>πλαισιοκρατίας</a:t>
            </a:r>
            <a:r>
              <a:rPr lang="el-GR" dirty="0" smtClean="0"/>
              <a:t>; </a:t>
            </a:r>
          </a:p>
          <a:p>
            <a:endParaRPr lang="el-GR" dirty="0" smtClean="0"/>
          </a:p>
          <a:p>
            <a:r>
              <a:rPr lang="el-GR" dirty="0" smtClean="0"/>
              <a:t>Απαραίτητη προϋπόθεση για να μπορούμε καν να είμαστε </a:t>
            </a:r>
            <a:r>
              <a:rPr lang="el-GR" i="1" dirty="0" smtClean="0"/>
              <a:t>κατανοητοί</a:t>
            </a:r>
            <a:r>
              <a:rPr lang="el-GR" dirty="0" smtClean="0"/>
              <a:t>, να θέτουμε κατανοητές ερωτήσεις, και να διεξάγουμε ορισμένα είδη έρευνας (π.χ. ιστορική), είναι να θέτουμε κάποια περιεχόμενα </a:t>
            </a:r>
            <a:r>
              <a:rPr lang="el-GR" i="1" dirty="0" smtClean="0"/>
              <a:t>εκτός</a:t>
            </a:r>
            <a:r>
              <a:rPr lang="el-GR" dirty="0" smtClean="0"/>
              <a:t> αμφισβήτησης.</a:t>
            </a:r>
          </a:p>
          <a:p>
            <a:endParaRPr lang="el-GR" dirty="0" smtClean="0"/>
          </a:p>
          <a:p>
            <a:r>
              <a:rPr lang="el-GR" dirty="0" smtClean="0"/>
              <a:t>Με άλλα λόγια, ο σκεπτικισμός υπονομεύεται από το γεγονός ότι αν προσπαθήσει κάποιος να αμφιβάλλει για τα πάντα, δεν καταφέρνει τελικά να αμφιβάλλει για τίποτα.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Πιο συγκεκριμένα, αν δεν υπάρχει ένα υπόβαθρο ‘πεποιθήσεων’ που δεν τίθενται εν </a:t>
            </a:r>
            <a:r>
              <a:rPr lang="el-GR" dirty="0" err="1" smtClean="0"/>
              <a:t>αμφιβόλω</a:t>
            </a:r>
            <a:r>
              <a:rPr lang="el-GR" dirty="0" smtClean="0"/>
              <a:t> κατά τη διαδικασία παροχής λόγων για μια πεποίθησή μας, δεν θα μπορούσαμε καν να </a:t>
            </a:r>
            <a:r>
              <a:rPr lang="el-GR" i="1" dirty="0" smtClean="0"/>
              <a:t>καταλάβουμε</a:t>
            </a:r>
            <a:r>
              <a:rPr lang="el-GR" dirty="0" smtClean="0"/>
              <a:t> </a:t>
            </a:r>
            <a:r>
              <a:rPr lang="el-GR" i="1" dirty="0" smtClean="0"/>
              <a:t>για ποιο πράγμα</a:t>
            </a:r>
            <a:r>
              <a:rPr lang="el-GR" dirty="0" smtClean="0"/>
              <a:t> μιλάμε ή σκεπτόμαστε όταν σχηματίζουμε την εν λόγω πεποίθηση.</a:t>
            </a:r>
          </a:p>
          <a:p>
            <a:endParaRPr lang="el-GR" dirty="0" smtClean="0"/>
          </a:p>
          <a:p>
            <a:r>
              <a:rPr lang="el-GR" dirty="0" smtClean="0"/>
              <a:t>Για να μπορούμε καν να </a:t>
            </a:r>
            <a:r>
              <a:rPr lang="el-GR" i="1" dirty="0" smtClean="0"/>
              <a:t>αμφισβητήσουμε</a:t>
            </a:r>
            <a:r>
              <a:rPr lang="el-GR" dirty="0" smtClean="0"/>
              <a:t> κάτι, θα πρέπει πρώτα να καταλαβαίνουμε το αντικείμενο για το οποίο μιλάμε και το είδος έρευνας το οποίο διεξάγουμε. Και απαραίτητο για κάτι τέτοιο είναι να διαθέτουμε ένα σύνολο </a:t>
            </a:r>
            <a:r>
              <a:rPr lang="el-GR" i="1" dirty="0" smtClean="0"/>
              <a:t>μη αμφισβητούμενων </a:t>
            </a:r>
            <a:r>
              <a:rPr lang="el-GR" dirty="0" smtClean="0"/>
              <a:t>‘πεποιθήσεων υποβάθρου’ που ακριβώς δομούν και δίνουν ‘κατεύθυνση’ στην εκάστοτε έρευνά μας.</a:t>
            </a:r>
          </a:p>
          <a:p>
            <a:endParaRPr lang="el-GR" dirty="0" smtClean="0"/>
          </a:p>
          <a:p>
            <a:r>
              <a:rPr lang="el-GR" dirty="0" smtClean="0"/>
              <a:t>Για παράδειγμα, αν ένας άνθρωπος δεν θυμόταν αν χθες είχε 2 χέρια, η αν αποτύγχανε να κάνει ακόμα και τους απλούστερους υπολογισμούς ή να εκτελέσει τις απλούστερες πράξεις αρίθμησης, δεν θα λέγαμε ότι κάνει συνεχώς (αριθμητικά) </a:t>
            </a:r>
            <a:r>
              <a:rPr lang="el-GR" i="1" dirty="0" smtClean="0"/>
              <a:t>λάθη</a:t>
            </a:r>
            <a:r>
              <a:rPr lang="el-GR" dirty="0" smtClean="0"/>
              <a:t>, αλλά μάλλον ότι δεν </a:t>
            </a:r>
            <a:r>
              <a:rPr lang="el-GR" i="1" dirty="0" smtClean="0"/>
              <a:t>κατανοεί καν</a:t>
            </a:r>
            <a:r>
              <a:rPr lang="el-GR" dirty="0" smtClean="0"/>
              <a:t> τους αριθμούς. Αν είχαμε σοβαρές ανησυχίες για το αν υπήρχε καν η γη πριν από 5 λεπτά ή για το αν κάθε στοιχείο γραπτής μαρτυρίας είναι αποτέλεσμα παραχάραξης, δεν θα είχαμε ως αποτέλεσμα μια πιο επιμελή προσέγγιση στην ιστορική έρευνα, αλλά την υπονόμευση της ίδιας της </a:t>
            </a:r>
            <a:r>
              <a:rPr lang="el-GR" i="1" dirty="0" smtClean="0"/>
              <a:t>δυνατότητας άσκησης </a:t>
            </a:r>
            <a:r>
              <a:rPr lang="el-GR" dirty="0" smtClean="0"/>
              <a:t>ιστορικής έρευνας (βλ. </a:t>
            </a:r>
            <a:r>
              <a:rPr lang="en-US" dirty="0" smtClean="0"/>
              <a:t>Wittgenstein</a:t>
            </a:r>
            <a:r>
              <a:rPr lang="el-GR" dirty="0" smtClean="0"/>
              <a:t> 1969).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Ο σκεπτικισμός εδώ κάνει το λάθος να θεωρεί ότι επειδή </a:t>
            </a:r>
            <a:r>
              <a:rPr lang="el-GR" i="1" dirty="0" smtClean="0"/>
              <a:t>κάθε τι </a:t>
            </a:r>
            <a:r>
              <a:rPr lang="el-GR" dirty="0" smtClean="0"/>
              <a:t>που πιστεύουμε μπορεί να τεθεί υπό αμφισβήτηση (πράγμα που είναι ορθό) έπεται ότι μπορούν </a:t>
            </a:r>
            <a:r>
              <a:rPr lang="el-GR" i="1" dirty="0" smtClean="0"/>
              <a:t>όλες</a:t>
            </a:r>
            <a:r>
              <a:rPr lang="el-GR" dirty="0" smtClean="0"/>
              <a:t> οι πεποιθήσεις μας </a:t>
            </a:r>
            <a:r>
              <a:rPr lang="el-GR" i="1" dirty="0" smtClean="0"/>
              <a:t>ταυτόχρονα</a:t>
            </a:r>
            <a:r>
              <a:rPr lang="el-GR" dirty="0" smtClean="0"/>
              <a:t> να τεθούν υπό αμφισβήτηση (που δεν ισχύει). </a:t>
            </a:r>
          </a:p>
          <a:p>
            <a:endParaRPr lang="el-GR" dirty="0" smtClean="0"/>
          </a:p>
          <a:p>
            <a:r>
              <a:rPr lang="el-GR" dirty="0" smtClean="0"/>
              <a:t>Η ανάγκη να αναγνωρίσουμε μεθοδολογικούς και σημασιολογικούς περιορισμούς στην έκταση της αμφιβολίας δεν είναι, όπως νομίζει ο σκεπτικιστής, μια αντανάκλαση των πρακτικών μας περιορισμών, αλλά ένα θεμελιώδες γεγονός σχετικά με την ίδια τη </a:t>
            </a:r>
            <a:r>
              <a:rPr lang="el-GR" i="1" dirty="0" smtClean="0"/>
              <a:t>λογική</a:t>
            </a:r>
            <a:r>
              <a:rPr lang="el-GR" dirty="0" smtClean="0"/>
              <a:t> της έρευνας (τη δυνατότητά της να υπάρχει και να λειτουργεί ως τέτοια) (</a:t>
            </a:r>
            <a:r>
              <a:rPr lang="en-US" dirty="0" err="1" smtClean="0"/>
              <a:t>Sellars</a:t>
            </a:r>
            <a:r>
              <a:rPr lang="el-GR" dirty="0" smtClean="0"/>
              <a:t> 1956; </a:t>
            </a:r>
            <a:r>
              <a:rPr lang="en-US" dirty="0" smtClean="0"/>
              <a:t>Wittgenstein </a:t>
            </a:r>
            <a:r>
              <a:rPr lang="el-GR" dirty="0" smtClean="0"/>
              <a:t>1969). </a:t>
            </a:r>
          </a:p>
          <a:p>
            <a:endParaRPr lang="el-GR" dirty="0" smtClean="0"/>
          </a:p>
          <a:p>
            <a:r>
              <a:rPr lang="el-GR" dirty="0" smtClean="0"/>
              <a:t>Στο βαθμό που ο σκεπτικιστής αποσκοπεί να αναδείξει τη δύναμη της σκεπτικιστικής του οπτικής γωνία ακριβώς στη βάση μιας </a:t>
            </a:r>
            <a:r>
              <a:rPr lang="el-GR" i="1" dirty="0" smtClean="0"/>
              <a:t>μεθόδου</a:t>
            </a:r>
            <a:r>
              <a:rPr lang="el-GR" dirty="0" smtClean="0"/>
              <a:t> (λ.χ. αυτή της καθολικής αμφιβολίας), δηλαδή ενός είδους θεωρητικής </a:t>
            </a:r>
            <a:r>
              <a:rPr lang="el-GR" i="1" dirty="0" smtClean="0"/>
              <a:t>έρευνας</a:t>
            </a:r>
            <a:r>
              <a:rPr lang="el-GR" dirty="0" smtClean="0"/>
              <a:t>, αυτοϋπονομεύεται, εφόσον την ίδια στιγμή αμφισβητεί αυτό που καθιστά δυνατή κάθε μέθοδο και κάθε ‘έρευνα’.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Σχέση με </a:t>
            </a:r>
            <a:r>
              <a:rPr lang="el-GR" dirty="0" err="1" smtClean="0"/>
              <a:t>θεμελιοκρατία</a:t>
            </a:r>
            <a:r>
              <a:rPr lang="el-GR" dirty="0" smtClean="0"/>
              <a:t>-</a:t>
            </a:r>
            <a:r>
              <a:rPr lang="el-GR" dirty="0" err="1" smtClean="0"/>
              <a:t>συνεκτικισμό</a:t>
            </a:r>
            <a:endParaRPr lang="el-GR" dirty="0"/>
          </a:p>
        </p:txBody>
      </p:sp>
      <p:sp>
        <p:nvSpPr>
          <p:cNvPr id="3" name="2 - Θέση περιεχομένου"/>
          <p:cNvSpPr>
            <a:spLocks noGrp="1"/>
          </p:cNvSpPr>
          <p:nvPr>
            <p:ph sz="quarter" idx="1"/>
          </p:nvPr>
        </p:nvSpPr>
        <p:spPr/>
        <p:txBody>
          <a:bodyPr/>
          <a:lstStyle/>
          <a:p>
            <a:r>
              <a:rPr lang="el-GR" dirty="0" smtClean="0"/>
              <a:t>Η </a:t>
            </a:r>
            <a:r>
              <a:rPr lang="el-GR" dirty="0" err="1" smtClean="0"/>
              <a:t>πλαισιοκρατία</a:t>
            </a:r>
            <a:r>
              <a:rPr lang="el-GR" dirty="0" smtClean="0"/>
              <a:t> εμφανίζει συγγένειες τόσο με τη </a:t>
            </a:r>
            <a:r>
              <a:rPr lang="el-GR" dirty="0" err="1" smtClean="0"/>
              <a:t>θεμελιοκρατία</a:t>
            </a:r>
            <a:r>
              <a:rPr lang="el-GR" dirty="0" smtClean="0"/>
              <a:t> όσο και με τον </a:t>
            </a:r>
            <a:r>
              <a:rPr lang="el-GR" dirty="0" err="1" smtClean="0"/>
              <a:t>συνεκτικισμό</a:t>
            </a:r>
            <a:r>
              <a:rPr lang="el-GR" dirty="0" smtClean="0"/>
              <a:t>. Δεν αποτελεί δηλαδή μια απλή ή </a:t>
            </a:r>
            <a:r>
              <a:rPr lang="el-GR" i="1" dirty="0" smtClean="0"/>
              <a:t>απόλυτη</a:t>
            </a:r>
            <a:r>
              <a:rPr lang="el-GR" dirty="0" smtClean="0"/>
              <a:t> απόρριψη κάποιας από τις δύο παραπάνω παραδοσιακές προσεγγίσεις στη γνωσιολογία.</a:t>
            </a:r>
          </a:p>
          <a:p>
            <a:pPr>
              <a:buNone/>
            </a:pPr>
            <a:endParaRPr lang="el-GR" dirty="0" smtClean="0"/>
          </a:p>
          <a:p>
            <a:r>
              <a:rPr lang="el-GR" dirty="0" smtClean="0"/>
              <a:t>Ωστόσο, επειδή επίσης </a:t>
            </a:r>
            <a:r>
              <a:rPr lang="el-GR" i="1" dirty="0" smtClean="0"/>
              <a:t>διαφέρει</a:t>
            </a:r>
            <a:r>
              <a:rPr lang="el-GR" dirty="0" smtClean="0"/>
              <a:t> δραστικά και από τις δύο, είναι καλύτερο να τη θεωρήσουμε ως μια </a:t>
            </a:r>
            <a:r>
              <a:rPr lang="en-US" i="1" dirty="0" smtClean="0"/>
              <a:t>sui generis </a:t>
            </a:r>
            <a:r>
              <a:rPr lang="el-GR" dirty="0" smtClean="0"/>
              <a:t>προσέγγιση, και όχι ως απλή παραλλαγή της </a:t>
            </a:r>
            <a:r>
              <a:rPr lang="el-GR" dirty="0" err="1" smtClean="0"/>
              <a:t>θεμελιοκρατίας</a:t>
            </a:r>
            <a:r>
              <a:rPr lang="el-GR" dirty="0" smtClean="0"/>
              <a:t> ή του </a:t>
            </a:r>
            <a:r>
              <a:rPr lang="el-GR" dirty="0" err="1" smtClean="0"/>
              <a:t>συνεκτικισμού</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7848</TotalTime>
  <Words>15179</Words>
  <Application>Microsoft Office PowerPoint</Application>
  <PresentationFormat>Προβολή στην οθόνη (4:3)</PresentationFormat>
  <Paragraphs>632</Paragraphs>
  <Slides>107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107</vt:i4>
      </vt:variant>
    </vt:vector>
  </HeadingPairs>
  <TitlesOfParts>
    <vt:vector size="108" baseType="lpstr">
      <vt:lpstr>Δημοτικός</vt:lpstr>
      <vt:lpstr>Αναλυτική Φιλοσοφία ΙΙΙ:  Γνωσιολογία</vt:lpstr>
      <vt:lpstr>Τι είναι η γνωσιολογία;</vt:lpstr>
      <vt:lpstr>Ιστορική αναδρομή</vt:lpstr>
      <vt:lpstr>Εμπειρισμός</vt:lpstr>
      <vt:lpstr>Ρασιοναλισμός</vt:lpstr>
      <vt:lpstr>Πέντε ομάδες γνωσιολογικών προβλημάτων</vt:lpstr>
      <vt:lpstr>Διαφάνεια 7</vt:lpstr>
      <vt:lpstr>Ο κεντρικός ρόλος του σκεπτικισμού στη γνωσιολογία</vt:lpstr>
      <vt:lpstr>Διαφάνεια 9</vt:lpstr>
      <vt:lpstr>Η γνωσιολογία και η «δυτική παράδοση»</vt:lpstr>
      <vt:lpstr>Σκεπτικισμός και δυτικός ορθολογισμός</vt:lpstr>
      <vt:lpstr>Η κοινωνική επίδραση του σκεπτικισμού</vt:lpstr>
      <vt:lpstr>Η κανονιστική διάσταση της γνωσιολογίας</vt:lpstr>
      <vt:lpstr>Σύνδεση γνωσιολογίας με τα πρακτικά μας ενδιαφέροντα</vt:lpstr>
      <vt:lpstr>Η αξία της γνώσης – Διαφορές μεταξύ αρχαίας και νεώτερης φιλοσοφίας</vt:lpstr>
      <vt:lpstr>Διαφάνεια 16</vt:lpstr>
      <vt:lpstr>Σχέση γνωσιολογίας και φιλοσοφίας</vt:lpstr>
      <vt:lpstr>Ο ορισμός της γνώσης</vt:lpstr>
      <vt:lpstr> Η ‘βάση δεδομένων’ μας: Οι προθεωρητικές μας διαισθήσεις περί γνώσης</vt:lpstr>
      <vt:lpstr>Διαφάνεια 20</vt:lpstr>
      <vt:lpstr>Διαφάνεια 21</vt:lpstr>
      <vt:lpstr>Τι κοινό έχουν αυτές οι παραδειγματικές περιπτώσεις ώστε να θεωρούνται γνώση;</vt:lpstr>
      <vt:lpstr>Ποιες είναι οι πηγές της γνώσης;</vt:lpstr>
      <vt:lpstr>Πώς μπορούμε να γνωρίζουμε με αξιόπιστο τρόπο ότι οι πηγές της γνώσης είναι αυτές που νομίζουμε;</vt:lpstr>
      <vt:lpstr>Διαφάνεια 25</vt:lpstr>
      <vt:lpstr>Σύνδεση ερωτήματος ορισμού της γνώσης με ερώτημα για τις πηγές της γνώσης</vt:lpstr>
      <vt:lpstr>Διαφάνεια 27</vt:lpstr>
      <vt:lpstr>H δικαιολόγηση ως αξιόπιστη ένδειξη της αλήθειας</vt:lpstr>
      <vt:lpstr>Διαφάνεια 29</vt:lpstr>
      <vt:lpstr>Η ‘μεγάλη εικόνα’: Η τρέχουσα ‘καθιερωμένη άποψη’ περί γνώσης</vt:lpstr>
      <vt:lpstr>Το πρόβλημα Gettier</vt:lpstr>
      <vt:lpstr>Παράδειγμα</vt:lpstr>
      <vt:lpstr>Απόπειρες λύσης του προβλήματος</vt:lpstr>
      <vt:lpstr>Γνώση ως μη αναιρεσιμότητα (indefeasibility)</vt:lpstr>
      <vt:lpstr>Διαφάνεια 35</vt:lpstr>
      <vt:lpstr>Εξτερναλιστική γνώση</vt:lpstr>
      <vt:lpstr>Διαφάνεια 37</vt:lpstr>
      <vt:lpstr>Εξτερναλισμός, επιστήμη και φυσιοκρατία</vt:lpstr>
      <vt:lpstr>Διαφάνεια 39</vt:lpstr>
      <vt:lpstr>Εξτερναλισμός και αντίληψη</vt:lpstr>
      <vt:lpstr>Πρόβλήματα του εξτερναλισμού</vt:lpstr>
      <vt:lpstr>Γνώση χωρίς κατανόηση;</vt:lpstr>
      <vt:lpstr>Η αξιοπιστία ορίζεται μόνο σε σχέση με τα ενδιαφέροντά μας</vt:lpstr>
      <vt:lpstr>Διαφάνεια 44</vt:lpstr>
      <vt:lpstr>Το ‘παιχνίδι’ του να ‘δίνεις και να ζητάς λόγους’</vt:lpstr>
      <vt:lpstr>Το πρόβλημα του σκεπτικισμού</vt:lpstr>
      <vt:lpstr>Διαφάνεια 47</vt:lpstr>
      <vt:lpstr>Διαφάνεια 48</vt:lpstr>
      <vt:lpstr>Διαφάνεια 49</vt:lpstr>
      <vt:lpstr>Διαφάνεια 50</vt:lpstr>
      <vt:lpstr>Διαφάνεια 51</vt:lpstr>
      <vt:lpstr>Οι φαινομενικά εύλογες προκείμενες του σκεπτικιστή</vt:lpstr>
      <vt:lpstr>Η επιχειρηματολογία του σκεπτικισμού</vt:lpstr>
      <vt:lpstr>Το σκεπτικιστικό ‘τρίλημμα’: άπειρη αναδρομή, αυθαίρετη παραδοχή, κυκλικότητα</vt:lpstr>
      <vt:lpstr>Σκεπτικισμός και ‘καθημερινή’ δικαιολόγηση</vt:lpstr>
      <vt:lpstr>Γνωσιολογικές απαντήσεις στον σκεπτικισμό</vt:lpstr>
      <vt:lpstr>Θεμελιοκρατια-συνεκτικισμός ως απαντήσεις στον σκεπτικισμό</vt:lpstr>
      <vt:lpstr>Θεμελιοκρατία</vt:lpstr>
      <vt:lpstr>Θεμέλια και ‘εποικοδόμημα’</vt:lpstr>
      <vt:lpstr>Διαφάνεια 60</vt:lpstr>
      <vt:lpstr>Διαφάνεια 61</vt:lpstr>
      <vt:lpstr>Η θεμελιοκρατία είναι ‘ατομιστική’</vt:lpstr>
      <vt:lpstr>Διαφάνεια 63</vt:lpstr>
      <vt:lpstr>Θεμελιοκρατία και βεβαιότητα</vt:lpstr>
      <vt:lpstr>Θεμελιοκρατία, φαινόμενο και πραγματικότητα</vt:lpstr>
      <vt:lpstr>Διαφάνεια 66</vt:lpstr>
      <vt:lpstr>Διαφάνεια 67</vt:lpstr>
      <vt:lpstr>Διαφάνεια 68</vt:lpstr>
      <vt:lpstr>Κριτική στην προτεραιότητα του ‘πώς μας φαίνεται κάτι’</vt:lpstr>
      <vt:lpstr>Θεμελιοκρατία και το ‘πρόβλημα του περιεχομένου’</vt:lpstr>
      <vt:lpstr>Συνεκτικισμός</vt:lpstr>
      <vt:lpstr>Διαφάνεια 72</vt:lpstr>
      <vt:lpstr>Διαφάνεια 73</vt:lpstr>
      <vt:lpstr>Συνεκτικισμός και φαύλη κυκλικότητα</vt:lpstr>
      <vt:lpstr>Διαφάνεια 75</vt:lpstr>
      <vt:lpstr>Αντιρρήσεις στον συνεκτικισμό</vt:lpstr>
      <vt:lpstr>Πρόβλημα σύνδεσης δικαιολόγησης και αλήθειας</vt:lpstr>
      <vt:lpstr>Διαφάνεια 78</vt:lpstr>
      <vt:lpstr>Πρόβλημα ‘απομόνωσης’ του συστήματος από εμπειρικό υλικό της εξωτερικής πραγματικότητας</vt:lpstr>
      <vt:lpstr>Απαντήσεις του συνεκτικισμού στην κριτική</vt:lpstr>
      <vt:lpstr>Η συνεκτικότητα δεν ταυτίζεται με τη λογική συνέπεια</vt:lpstr>
      <vt:lpstr>Συνεκτικότητα και εξήγηση</vt:lpstr>
      <vt:lpstr>Απάντηση συνεκτικισμού στην κατηγορία περί σχετικισμού</vt:lpstr>
      <vt:lpstr>Διαφάνεια 84</vt:lpstr>
      <vt:lpstr>Διαφάνεια 85</vt:lpstr>
      <vt:lpstr>Απάντηση συνεκτικισμού στον σκεπτικισμό</vt:lpstr>
      <vt:lpstr>Απάντηση συνεκτικισμού στην κατηγορία περί ‘απομόνωσης’ του συστήματος από την εξωτερική πραγματικότητα</vt:lpstr>
      <vt:lpstr>Διαφάνεια 88</vt:lpstr>
      <vt:lpstr>Διαφάνεια 89</vt:lpstr>
      <vt:lpstr>Υπονόμευση απόλυτης διάκρισης μεταξύ θεωρίας-παρατήρησης</vt:lpstr>
      <vt:lpstr>Παραδείγματα τροποποίησης της αντίληψής μας από θεωρία</vt:lpstr>
      <vt:lpstr>Πλαισιοκρατία</vt:lpstr>
      <vt:lpstr>Η δικαιολόγηση έχει δομή ‘προεπιλογής και αμφισβήτησης’</vt:lpstr>
      <vt:lpstr>Διαφάνεια 94</vt:lpstr>
      <vt:lpstr>Διαφάνεια 95</vt:lpstr>
      <vt:lpstr>Πλαισιοκρατία και σκεπτικισμός</vt:lpstr>
      <vt:lpstr>Διαφάνεια 97</vt:lpstr>
      <vt:lpstr>Διαφάνεια 98</vt:lpstr>
      <vt:lpstr>Σχέση με θεμελιοκρατία-συνεκτικισμό</vt:lpstr>
      <vt:lpstr>Πλαισιοκρατία και θεμελιοκρατία</vt:lpstr>
      <vt:lpstr>Πλαισιοκρατία και συνεκτικισμός</vt:lpstr>
      <vt:lpstr>Διαφάνεια 102</vt:lpstr>
      <vt:lpstr>Διαφάνεια 103</vt:lpstr>
      <vt:lpstr>Παράδειγμα πλαισιοκρατικής δικαιολόγησης</vt:lpstr>
      <vt:lpstr>Διαφάνεια 105</vt:lpstr>
      <vt:lpstr>Συνέπειες του πλαισιακού καθορισμού της δικαιολόγησης</vt:lpstr>
      <vt:lpstr>Διαφάνεια 107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Αναλυτική Φιλοσοφία ΙΙΙ:  Γνωσιολογία</dc:title>
  <dc:creator>Dionysis Christias</dc:creator>
  <cp:lastModifiedBy>Dionysis Christias</cp:lastModifiedBy>
  <cp:revision>610</cp:revision>
  <dcterms:created xsi:type="dcterms:W3CDTF">2018-02-26T18:45:44Z</dcterms:created>
  <dcterms:modified xsi:type="dcterms:W3CDTF">2018-05-29T15:14:56Z</dcterms:modified>
</cp:coreProperties>
</file>