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841" autoAdjust="0"/>
    <p:restoredTop sz="96654" autoAdjust="0"/>
  </p:normalViewPr>
  <p:slideViewPr>
    <p:cSldViewPr>
      <p:cViewPr varScale="1">
        <p:scale>
          <a:sx n="69" d="100"/>
          <a:sy n="69" d="100"/>
        </p:scale>
        <p:origin x="-1496"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82A91-9553-4035-BAF4-A08D3A803CA6}" type="datetimeFigureOut">
              <a:rPr lang="en-US" smtClean="0"/>
              <a:pPr/>
              <a:t>4/4/2023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7D8B1-E665-49A6-81DA-74FC3B4A64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C7D8B1-E665-49A6-81DA-74FC3B4A643F}"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Υπάρχει</a:t>
            </a:r>
            <a:r>
              <a:rPr lang="el-GR" baseline="0" dirty="0" smtClean="0"/>
              <a:t> λάθος σε αυτή τη διαφάνεια : Δεν είναι </a:t>
            </a:r>
            <a:r>
              <a:rPr lang="en-US" baseline="0" dirty="0" smtClean="0"/>
              <a:t>S</a:t>
            </a:r>
            <a:r>
              <a:rPr lang="en-US" baseline="30000" dirty="0" smtClean="0"/>
              <a:t>Q</a:t>
            </a:r>
            <a:r>
              <a:rPr lang="en-US" baseline="-25000" dirty="0" smtClean="0"/>
              <a:t>k2</a:t>
            </a:r>
            <a:r>
              <a:rPr lang="en-US" baseline="0" dirty="0" smtClean="0"/>
              <a:t>=0 </a:t>
            </a:r>
            <a:r>
              <a:rPr lang="el-GR" baseline="0" dirty="0" smtClean="0"/>
              <a:t>αλλά </a:t>
            </a:r>
            <a:r>
              <a:rPr lang="en-US" baseline="0" dirty="0" smtClean="0"/>
              <a:t>S</a:t>
            </a:r>
            <a:r>
              <a:rPr lang="en-US" baseline="30000" dirty="0" smtClean="0"/>
              <a:t>Q</a:t>
            </a:r>
            <a:r>
              <a:rPr lang="en-US" baseline="-25000" dirty="0" smtClean="0"/>
              <a:t>R1</a:t>
            </a:r>
            <a:r>
              <a:rPr lang="en-US" baseline="0" dirty="0" smtClean="0"/>
              <a:t>=0</a:t>
            </a:r>
            <a:endParaRPr lang="en-US" dirty="0"/>
          </a:p>
        </p:txBody>
      </p:sp>
      <p:sp>
        <p:nvSpPr>
          <p:cNvPr id="4" name="Slide Number Placeholder 3"/>
          <p:cNvSpPr>
            <a:spLocks noGrp="1"/>
          </p:cNvSpPr>
          <p:nvPr>
            <p:ph type="sldNum" sz="quarter" idx="10"/>
          </p:nvPr>
        </p:nvSpPr>
        <p:spPr/>
        <p:txBody>
          <a:bodyPr/>
          <a:lstStyle/>
          <a:p>
            <a:fld id="{11C7D8B1-E665-49A6-81DA-74FC3B4A643F}"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Υπάρχει</a:t>
            </a:r>
            <a:r>
              <a:rPr lang="el-GR" baseline="0" dirty="0" smtClean="0"/>
              <a:t> λάθος σε αυτή την διαφάνεια: Όπως φαίνεται από την σχέση (14.90) , η σχέση (14.93) πρέπει να είναι </a:t>
            </a:r>
            <a:r>
              <a:rPr lang="en-US" baseline="0" dirty="0" smtClean="0"/>
              <a:t>Square Root (R</a:t>
            </a:r>
            <a:r>
              <a:rPr lang="en-US" baseline="-25000" dirty="0" smtClean="0"/>
              <a:t>1</a:t>
            </a:r>
            <a:r>
              <a:rPr lang="en-US" baseline="0" dirty="0" smtClean="0"/>
              <a:t>C</a:t>
            </a:r>
            <a:r>
              <a:rPr lang="en-US" baseline="-25000" dirty="0" smtClean="0"/>
              <a:t>2</a:t>
            </a:r>
            <a:r>
              <a:rPr lang="en-US" baseline="0" dirty="0" smtClean="0"/>
              <a:t>/R</a:t>
            </a:r>
            <a:r>
              <a:rPr lang="en-US" baseline="-25000" dirty="0" smtClean="0"/>
              <a:t>2</a:t>
            </a:r>
            <a:r>
              <a:rPr lang="en-US" baseline="0" dirty="0" smtClean="0"/>
              <a:t>C</a:t>
            </a:r>
            <a:r>
              <a:rPr lang="en-US" baseline="-25000" dirty="0" smtClean="0"/>
              <a:t>1</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1C7D8B1-E665-49A6-81DA-74FC3B4A643F}"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Υπάρχει</a:t>
            </a:r>
            <a:r>
              <a:rPr lang="el-GR" baseline="0" dirty="0" smtClean="0"/>
              <a:t> Λάθος στο </a:t>
            </a:r>
            <a:r>
              <a:rPr lang="en-US" baseline="0" dirty="0" smtClean="0"/>
              <a:t>v2 </a:t>
            </a:r>
            <a:r>
              <a:rPr lang="el-GR" baseline="0" dirty="0" smtClean="0"/>
              <a:t>στην έκφραση για εύρεση του </a:t>
            </a:r>
            <a:r>
              <a:rPr lang="en-US" baseline="0" dirty="0" smtClean="0"/>
              <a:t>v1</a:t>
            </a:r>
            <a:endParaRPr lang="en-US" dirty="0"/>
          </a:p>
        </p:txBody>
      </p:sp>
      <p:sp>
        <p:nvSpPr>
          <p:cNvPr id="4" name="Slide Number Placeholder 3"/>
          <p:cNvSpPr>
            <a:spLocks noGrp="1"/>
          </p:cNvSpPr>
          <p:nvPr>
            <p:ph type="sldNum" sz="quarter" idx="10"/>
          </p:nvPr>
        </p:nvSpPr>
        <p:spPr/>
        <p:txBody>
          <a:bodyPr/>
          <a:lstStyle/>
          <a:p>
            <a:fld id="{11C7D8B1-E665-49A6-81DA-74FC3B4A643F}"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C7D8B1-E665-49A6-81DA-74FC3B4A643F}" type="slidenum">
              <a:rPr lang="en-US" smtClean="0"/>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C7D8B1-E665-49A6-81DA-74FC3B4A643F}"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Υπάρχει</a:t>
            </a:r>
            <a:r>
              <a:rPr lang="el-GR" baseline="0" dirty="0" smtClean="0"/>
              <a:t> λάθος –Το </a:t>
            </a:r>
            <a:r>
              <a:rPr lang="en-US" baseline="0" dirty="0" smtClean="0"/>
              <a:t>C2=54.9 </a:t>
            </a:r>
            <a:r>
              <a:rPr lang="en-US" baseline="0" dirty="0" err="1" smtClean="0"/>
              <a:t>pf</a:t>
            </a:r>
            <a:r>
              <a:rPr lang="en-US" baseline="0" dirty="0" smtClean="0"/>
              <a:t> </a:t>
            </a:r>
            <a:r>
              <a:rPr lang="el-GR" baseline="0" dirty="0" smtClean="0"/>
              <a:t>και όχι 4.52 </a:t>
            </a:r>
            <a:r>
              <a:rPr lang="en-US" baseline="0" dirty="0" smtClean="0"/>
              <a:t> pF</a:t>
            </a:r>
            <a:endParaRPr lang="en-US" dirty="0"/>
          </a:p>
        </p:txBody>
      </p:sp>
      <p:sp>
        <p:nvSpPr>
          <p:cNvPr id="4" name="Slide Number Placeholder 3"/>
          <p:cNvSpPr>
            <a:spLocks noGrp="1"/>
          </p:cNvSpPr>
          <p:nvPr>
            <p:ph type="sldNum" sz="quarter" idx="10"/>
          </p:nvPr>
        </p:nvSpPr>
        <p:spPr/>
        <p:txBody>
          <a:bodyPr/>
          <a:lstStyle/>
          <a:p>
            <a:fld id="{11C7D8B1-E665-49A6-81DA-74FC3B4A643F}"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4EE408-8860-42C1-9AA4-6D1C0A286ACE}"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EE408-8860-42C1-9AA4-6D1C0A286ACE}"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EE408-8860-42C1-9AA4-6D1C0A286ACE}"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EE408-8860-42C1-9AA4-6D1C0A286ACE}"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EE408-8860-42C1-9AA4-6D1C0A286ACE}"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4EE408-8860-42C1-9AA4-6D1C0A286ACE}"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4EE408-8860-42C1-9AA4-6D1C0A286ACE}" type="datetimeFigureOut">
              <a:rPr lang="en-US" smtClean="0"/>
              <a:pPr/>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EE408-8860-42C1-9AA4-6D1C0A286ACE}" type="datetimeFigureOut">
              <a:rPr lang="en-US" smtClean="0"/>
              <a:pPr/>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EE408-8860-42C1-9AA4-6D1C0A286ACE}" type="datetimeFigureOut">
              <a:rPr lang="en-US" smtClean="0"/>
              <a:pPr/>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EE408-8860-42C1-9AA4-6D1C0A286ACE}"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EE408-8860-42C1-9AA4-6D1C0A286ACE}"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766A4-F34F-40CC-BF7E-E62BBA3144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EE408-8860-42C1-9AA4-6D1C0A286ACE}" type="datetimeFigureOut">
              <a:rPr lang="en-US" smtClean="0"/>
              <a:pPr/>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766A4-F34F-40CC-BF7E-E62BBA3144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94.png"/><Relationship Id="rId7" Type="http://schemas.openxmlformats.org/officeDocument/2006/relationships/image" Target="../media/image56.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47.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 Id="rId9" Type="http://schemas.openxmlformats.org/officeDocument/2006/relationships/image" Target="../media/image145.png"/></Relationships>
</file>

<file path=ppt/slides/_rels/slide4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4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5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5" Type="http://schemas.openxmlformats.org/officeDocument/2006/relationships/image" Target="../media/image161.png"/><Relationship Id="rId4" Type="http://schemas.openxmlformats.org/officeDocument/2006/relationships/image" Target="../media/image160.png"/></Relationships>
</file>

<file path=ppt/slides/_rels/slide53.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3.png"/><Relationship Id="rId7" Type="http://schemas.openxmlformats.org/officeDocument/2006/relationships/image" Target="../media/image166.png"/><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51.png"/><Relationship Id="rId9" Type="http://schemas.openxmlformats.org/officeDocument/2006/relationships/image" Target="../media/image168.png"/></Relationships>
</file>

<file path=ppt/slides/_rels/slide5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 Id="rId5" Type="http://schemas.openxmlformats.org/officeDocument/2006/relationships/image" Target="../media/image175.png"/><Relationship Id="rId4" Type="http://schemas.openxmlformats.org/officeDocument/2006/relationships/image" Target="../media/image174.png"/></Relationships>
</file>

<file path=ppt/slides/_rels/slide57.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9.png"/></Relationships>
</file>

<file path=ppt/slides/_rels/slide5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 Id="rId4" Type="http://schemas.openxmlformats.org/officeDocument/2006/relationships/image" Target="../media/image188.png"/></Relationships>
</file>

<file path=ppt/slides/_rels/slide61.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9.png"/><Relationship Id="rId7" Type="http://schemas.openxmlformats.org/officeDocument/2006/relationships/image" Target="../media/image19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1.png"/><Relationship Id="rId11" Type="http://schemas.openxmlformats.org/officeDocument/2006/relationships/image" Target="../media/image194.png"/><Relationship Id="rId5" Type="http://schemas.openxmlformats.org/officeDocument/2006/relationships/image" Target="../media/image190.png"/><Relationship Id="rId10" Type="http://schemas.openxmlformats.org/officeDocument/2006/relationships/image" Target="../media/image97.png"/><Relationship Id="rId4" Type="http://schemas.openxmlformats.org/officeDocument/2006/relationships/image" Target="../media/image187.png"/><Relationship Id="rId9" Type="http://schemas.openxmlformats.org/officeDocument/2006/relationships/image" Target="../media/image96.png"/></Relationships>
</file>

<file path=ppt/slides/_rels/slide62.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2.xml"/><Relationship Id="rId4" Type="http://schemas.openxmlformats.org/officeDocument/2006/relationships/image" Target="../media/image197.png"/></Relationships>
</file>

<file path=ppt/slides/_rels/slide63.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2.xml"/><Relationship Id="rId5" Type="http://schemas.openxmlformats.org/officeDocument/2006/relationships/image" Target="../media/image202.png"/><Relationship Id="rId4" Type="http://schemas.openxmlformats.org/officeDocument/2006/relationships/image" Target="../media/image201.png"/></Relationships>
</file>

<file path=ppt/slides/_rels/slide65.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5.png"/><Relationship Id="rId1" Type="http://schemas.openxmlformats.org/officeDocument/2006/relationships/slideLayout" Target="../slideLayouts/slideLayout2.xml"/><Relationship Id="rId5" Type="http://schemas.openxmlformats.org/officeDocument/2006/relationships/image" Target="../media/image207.png"/><Relationship Id="rId4" Type="http://schemas.openxmlformats.org/officeDocument/2006/relationships/image" Target="../media/image206.png"/></Relationships>
</file>

<file path=ppt/slides/_rels/slide67.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68.xml.rels><?xml version="1.0" encoding="UTF-8" standalone="yes"?>
<Relationships xmlns="http://schemas.openxmlformats.org/package/2006/relationships"><Relationship Id="rId8" Type="http://schemas.openxmlformats.org/officeDocument/2006/relationships/image" Target="../media/image217.png"/><Relationship Id="rId3" Type="http://schemas.openxmlformats.org/officeDocument/2006/relationships/image" Target="../media/image212.png"/><Relationship Id="rId7" Type="http://schemas.openxmlformats.org/officeDocument/2006/relationships/image" Target="../media/image216.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69.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1.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15.png"/><Relationship Id="rId5" Type="http://schemas.openxmlformats.org/officeDocument/2006/relationships/image" Target="../media/image217.png"/><Relationship Id="rId4" Type="http://schemas.openxmlformats.org/officeDocument/2006/relationships/image" Target="../media/image220.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t>ΑΝΑΛΟΓΙΚΑ  ΦΙΛΤΡΑ</a:t>
            </a:r>
            <a:endParaRPr lang="en-US" b="1"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10</a:t>
            </a:fld>
            <a:endParaRPr lang="en-US"/>
          </a:p>
        </p:txBody>
      </p:sp>
      <p:sp>
        <p:nvSpPr>
          <p:cNvPr id="6" name="Title 1"/>
          <p:cNvSpPr>
            <a:spLocks noGrp="1"/>
          </p:cNvSpPr>
          <p:nvPr>
            <p:ph type="title"/>
          </p:nvPr>
        </p:nvSpPr>
        <p:spPr>
          <a:xfrm>
            <a:off x="838200" y="-152400"/>
            <a:ext cx="7848600" cy="685800"/>
          </a:xfrm>
        </p:spPr>
        <p:txBody>
          <a:bodyPr>
            <a:normAutofit fontScale="90000"/>
          </a:bodyPr>
          <a:lstStyle/>
          <a:p>
            <a:r>
              <a:rPr lang="en-US" b="1" dirty="0" smtClean="0"/>
              <a:t>Filter Transfer Function</a:t>
            </a:r>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0" y="685800"/>
            <a:ext cx="4236720" cy="2971800"/>
          </a:xfrm>
          <a:prstGeom prst="rect">
            <a:avLst/>
          </a:prstGeom>
          <a:noFill/>
          <a:ln w="9525">
            <a:noFill/>
            <a:miter lim="800000"/>
            <a:headEnd/>
            <a:tailEnd/>
          </a:ln>
        </p:spPr>
      </p:pic>
      <p:sp>
        <p:nvSpPr>
          <p:cNvPr id="9" name="Rectangle 8"/>
          <p:cNvSpPr/>
          <p:nvPr/>
        </p:nvSpPr>
        <p:spPr>
          <a:xfrm>
            <a:off x="4343400" y="381000"/>
            <a:ext cx="4800600" cy="1077218"/>
          </a:xfrm>
          <a:prstGeom prst="rect">
            <a:avLst/>
          </a:prstGeom>
        </p:spPr>
        <p:txBody>
          <a:bodyPr wrap="square">
            <a:spAutoFit/>
          </a:bodyPr>
          <a:lstStyle/>
          <a:p>
            <a:r>
              <a:rPr lang="en-US" sz="1600" dirty="0" smtClean="0"/>
              <a:t>The figure (Fig. 12.3) presents the Specification of the transmission characteristics of a low-pass filter. The response of a filter that just meets specifications is also shown</a:t>
            </a:r>
            <a:endParaRPr lang="en-US" sz="1600" dirty="0"/>
          </a:p>
        </p:txBody>
      </p:sp>
      <p:sp>
        <p:nvSpPr>
          <p:cNvPr id="10" name="Rectangle 9"/>
          <p:cNvSpPr/>
          <p:nvPr/>
        </p:nvSpPr>
        <p:spPr>
          <a:xfrm>
            <a:off x="0" y="381000"/>
            <a:ext cx="8763000" cy="369332"/>
          </a:xfrm>
          <a:prstGeom prst="rect">
            <a:avLst/>
          </a:prstGeom>
        </p:spPr>
        <p:txBody>
          <a:bodyPr wrap="square">
            <a:spAutoFit/>
          </a:bodyPr>
          <a:lstStyle/>
          <a:p>
            <a:r>
              <a:rPr lang="en-US" b="1" dirty="0" smtClean="0"/>
              <a:t>Example with Low-Pass Filter</a:t>
            </a:r>
          </a:p>
        </p:txBody>
      </p:sp>
      <p:sp>
        <p:nvSpPr>
          <p:cNvPr id="11" name="Rectangle 10"/>
          <p:cNvSpPr/>
          <p:nvPr/>
        </p:nvSpPr>
        <p:spPr>
          <a:xfrm>
            <a:off x="4343400" y="1295400"/>
            <a:ext cx="4572000" cy="1323439"/>
          </a:xfrm>
          <a:prstGeom prst="rect">
            <a:avLst/>
          </a:prstGeom>
        </p:spPr>
        <p:txBody>
          <a:bodyPr>
            <a:spAutoFit/>
          </a:bodyPr>
          <a:lstStyle/>
          <a:p>
            <a:pPr algn="just"/>
            <a:r>
              <a:rPr lang="en-US" sz="1600" dirty="0" smtClean="0"/>
              <a:t>The  </a:t>
            </a:r>
            <a:r>
              <a:rPr lang="en-US" sz="1600" b="1" dirty="0" smtClean="0"/>
              <a:t>transition band extends from the </a:t>
            </a:r>
            <a:r>
              <a:rPr lang="en-US" sz="1600" b="1" dirty="0" err="1" smtClean="0"/>
              <a:t>passband</a:t>
            </a:r>
            <a:r>
              <a:rPr lang="en-US" sz="1600" b="1" dirty="0" smtClean="0"/>
              <a:t> </a:t>
            </a:r>
            <a:r>
              <a:rPr lang="en-US" sz="1600" dirty="0" smtClean="0"/>
              <a:t>edge </a:t>
            </a:r>
            <a:r>
              <a:rPr lang="el-GR" sz="1600" i="1" dirty="0" smtClean="0"/>
              <a:t>ω</a:t>
            </a:r>
            <a:r>
              <a:rPr lang="en-US" sz="1600" i="1" dirty="0" smtClean="0"/>
              <a:t>p to the </a:t>
            </a:r>
            <a:r>
              <a:rPr lang="en-US" sz="1600" i="1" dirty="0" err="1" smtClean="0"/>
              <a:t>stopband</a:t>
            </a:r>
            <a:r>
              <a:rPr lang="en-US" sz="1600" i="1" dirty="0" smtClean="0"/>
              <a:t> edge </a:t>
            </a:r>
            <a:r>
              <a:rPr lang="el-GR" sz="1600" i="1" dirty="0" smtClean="0"/>
              <a:t>ω</a:t>
            </a:r>
            <a:r>
              <a:rPr lang="en-US" sz="1600" i="1" dirty="0" smtClean="0"/>
              <a:t>s. The ratio (</a:t>
            </a:r>
            <a:r>
              <a:rPr lang="el-GR" sz="1600" i="1" dirty="0" smtClean="0"/>
              <a:t>ω</a:t>
            </a:r>
            <a:r>
              <a:rPr lang="en-US" sz="1600" i="1" dirty="0" smtClean="0"/>
              <a:t>s</a:t>
            </a:r>
            <a:r>
              <a:rPr lang="el-GR" sz="1600" i="1" dirty="0" smtClean="0"/>
              <a:t> </a:t>
            </a:r>
            <a:r>
              <a:rPr lang="en-US" sz="1600" i="1" dirty="0" smtClean="0"/>
              <a:t>l</a:t>
            </a:r>
            <a:r>
              <a:rPr lang="el-GR" sz="1600" i="1" dirty="0" smtClean="0"/>
              <a:t> ω</a:t>
            </a:r>
            <a:r>
              <a:rPr lang="en-US" sz="1600" i="1" dirty="0" smtClean="0"/>
              <a:t>p) is usually used as a measure of the sharpness </a:t>
            </a:r>
            <a:r>
              <a:rPr lang="en-US" sz="1600" dirty="0" smtClean="0"/>
              <a:t>of the low-pass filter response and is called the </a:t>
            </a:r>
            <a:r>
              <a:rPr lang="en-US" sz="1600" b="1" dirty="0" smtClean="0"/>
              <a:t>selectivity factor.</a:t>
            </a:r>
            <a:endParaRPr lang="en-US" sz="1600" dirty="0"/>
          </a:p>
        </p:txBody>
      </p:sp>
      <p:sp>
        <p:nvSpPr>
          <p:cNvPr id="12" name="Rectangle 11"/>
          <p:cNvSpPr/>
          <p:nvPr/>
        </p:nvSpPr>
        <p:spPr>
          <a:xfrm>
            <a:off x="4267200" y="2486561"/>
            <a:ext cx="4876800" cy="1323439"/>
          </a:xfrm>
          <a:prstGeom prst="rect">
            <a:avLst/>
          </a:prstGeom>
        </p:spPr>
        <p:txBody>
          <a:bodyPr wrap="square">
            <a:spAutoFit/>
          </a:bodyPr>
          <a:lstStyle/>
          <a:p>
            <a:r>
              <a:rPr lang="en-US" sz="1600" dirty="0" smtClean="0"/>
              <a:t>The low-pass filter is specified by four parameters:</a:t>
            </a:r>
          </a:p>
          <a:p>
            <a:r>
              <a:rPr lang="en-US" sz="1600" dirty="0" smtClean="0"/>
              <a:t>(1). The </a:t>
            </a:r>
            <a:r>
              <a:rPr lang="en-US" sz="1600" dirty="0" err="1" smtClean="0"/>
              <a:t>passband</a:t>
            </a:r>
            <a:r>
              <a:rPr lang="en-US" sz="1600" dirty="0" smtClean="0"/>
              <a:t> edge </a:t>
            </a:r>
            <a:r>
              <a:rPr lang="el-GR" sz="1600" i="1" dirty="0" smtClean="0"/>
              <a:t>ω</a:t>
            </a:r>
            <a:r>
              <a:rPr lang="en-US" sz="1600" i="1" dirty="0" smtClean="0"/>
              <a:t>p, (2). The maximum allowed variation in </a:t>
            </a:r>
            <a:r>
              <a:rPr lang="en-US" sz="1600" i="1" dirty="0" err="1" smtClean="0"/>
              <a:t>passband</a:t>
            </a:r>
            <a:r>
              <a:rPr lang="en-US" sz="1600" i="1" dirty="0" smtClean="0"/>
              <a:t> transmission Amax,</a:t>
            </a:r>
          </a:p>
          <a:p>
            <a:r>
              <a:rPr lang="en-US" sz="1600" dirty="0" smtClean="0"/>
              <a:t>(3). The </a:t>
            </a:r>
            <a:r>
              <a:rPr lang="en-US" sz="1600" dirty="0" err="1" smtClean="0"/>
              <a:t>stopband</a:t>
            </a:r>
            <a:r>
              <a:rPr lang="en-US" sz="1600" dirty="0" smtClean="0"/>
              <a:t> edge </a:t>
            </a:r>
            <a:r>
              <a:rPr lang="el-GR" sz="1600" i="1" dirty="0" smtClean="0"/>
              <a:t>ω</a:t>
            </a:r>
            <a:r>
              <a:rPr lang="en-US" sz="1600" i="1" dirty="0" smtClean="0"/>
              <a:t>s, (</a:t>
            </a:r>
            <a:r>
              <a:rPr lang="en-US" sz="1600" dirty="0" smtClean="0"/>
              <a:t>4). The minimum required </a:t>
            </a:r>
            <a:r>
              <a:rPr lang="en-US" sz="1600" dirty="0" err="1" smtClean="0"/>
              <a:t>stopband</a:t>
            </a:r>
            <a:r>
              <a:rPr lang="en-US" sz="1600" dirty="0" smtClean="0"/>
              <a:t> attenuation A min</a:t>
            </a:r>
            <a:endParaRPr lang="en-US" sz="1600" dirty="0"/>
          </a:p>
        </p:txBody>
      </p:sp>
      <p:sp>
        <p:nvSpPr>
          <p:cNvPr id="13" name="Rectangle 12"/>
          <p:cNvSpPr/>
          <p:nvPr/>
        </p:nvSpPr>
        <p:spPr>
          <a:xfrm>
            <a:off x="0" y="3828633"/>
            <a:ext cx="9144000" cy="3077766"/>
          </a:xfrm>
          <a:prstGeom prst="rect">
            <a:avLst/>
          </a:prstGeom>
        </p:spPr>
        <p:txBody>
          <a:bodyPr wrap="square">
            <a:spAutoFit/>
          </a:bodyPr>
          <a:lstStyle/>
          <a:p>
            <a:r>
              <a:rPr lang="en-US" sz="1600" dirty="0" smtClean="0"/>
              <a:t>This filter has infinite attenuation (zero transmission) at two </a:t>
            </a:r>
            <a:r>
              <a:rPr lang="en-US" sz="1600" dirty="0" err="1" smtClean="0"/>
              <a:t>stopband</a:t>
            </a:r>
            <a:r>
              <a:rPr lang="en-US" sz="1600" dirty="0" smtClean="0"/>
              <a:t> frequencies: </a:t>
            </a:r>
            <a:r>
              <a:rPr lang="el-GR" sz="1600" i="1" dirty="0" smtClean="0"/>
              <a:t>ω</a:t>
            </a:r>
            <a:r>
              <a:rPr lang="en-US" sz="1600" i="1" dirty="0" smtClean="0"/>
              <a:t>l1 </a:t>
            </a:r>
            <a:r>
              <a:rPr lang="en-US" sz="1600" b="1" i="1" dirty="0" smtClean="0"/>
              <a:t> </a:t>
            </a:r>
            <a:r>
              <a:rPr lang="en-US" sz="1600" i="1" dirty="0" smtClean="0"/>
              <a:t>and </a:t>
            </a:r>
            <a:r>
              <a:rPr lang="el-GR" sz="1600" i="1" dirty="0" smtClean="0"/>
              <a:t>ω</a:t>
            </a:r>
            <a:r>
              <a:rPr lang="en-US" sz="1600" i="1" dirty="0" smtClean="0"/>
              <a:t>l1</a:t>
            </a:r>
            <a:r>
              <a:rPr lang="el-GR" sz="1600" i="1" dirty="0" smtClean="0"/>
              <a:t>2</a:t>
            </a:r>
            <a:r>
              <a:rPr lang="en-US" sz="1600" i="1" dirty="0" smtClean="0"/>
              <a:t>. The filter then must have transmission zeros at s = +j</a:t>
            </a:r>
            <a:r>
              <a:rPr lang="el-GR" sz="1600" i="1" dirty="0" smtClean="0"/>
              <a:t>ω</a:t>
            </a:r>
            <a:r>
              <a:rPr lang="en-US" sz="1600" i="1" dirty="0" smtClean="0"/>
              <a:t>l1 and s = +j</a:t>
            </a:r>
            <a:r>
              <a:rPr lang="el-GR" sz="1600" i="1" dirty="0" smtClean="0"/>
              <a:t>ω</a:t>
            </a:r>
            <a:r>
              <a:rPr lang="en-US" sz="1600" i="1" dirty="0" smtClean="0"/>
              <a:t>l2 . </a:t>
            </a:r>
          </a:p>
          <a:p>
            <a:r>
              <a:rPr lang="en-US" sz="1600" dirty="0" smtClean="0"/>
              <a:t>Since complex zeros occur in conjugate pairs, there must also be zeros at </a:t>
            </a:r>
            <a:r>
              <a:rPr lang="en-US" sz="1600" i="1" dirty="0" smtClean="0"/>
              <a:t>s = -j</a:t>
            </a:r>
            <a:r>
              <a:rPr lang="el-GR" sz="1600" i="1" dirty="0" smtClean="0"/>
              <a:t>ω</a:t>
            </a:r>
            <a:r>
              <a:rPr lang="en-US" sz="1600" i="1" dirty="0" smtClean="0"/>
              <a:t>l1 and s =-j</a:t>
            </a:r>
            <a:r>
              <a:rPr lang="el-GR" sz="1600" i="1" dirty="0" smtClean="0"/>
              <a:t>ω</a:t>
            </a:r>
            <a:r>
              <a:rPr lang="en-US" sz="1600" i="1" dirty="0" smtClean="0"/>
              <a:t>l2 . Thus the numerator polynomial of this filter will have the </a:t>
            </a:r>
            <a:r>
              <a:rPr lang="en-US" sz="1600" dirty="0" smtClean="0"/>
              <a:t>factors </a:t>
            </a:r>
            <a:r>
              <a:rPr lang="en-US" sz="1600" i="1" dirty="0" smtClean="0"/>
              <a:t>(s + +j</a:t>
            </a:r>
            <a:r>
              <a:rPr lang="el-GR" sz="1600" i="1" dirty="0" smtClean="0"/>
              <a:t>ω</a:t>
            </a:r>
            <a:r>
              <a:rPr lang="en-US" sz="1600" i="1" dirty="0" smtClean="0"/>
              <a:t>l1 )(s -j</a:t>
            </a:r>
            <a:r>
              <a:rPr lang="el-GR" sz="1600" i="1" dirty="0" smtClean="0"/>
              <a:t>ω</a:t>
            </a:r>
            <a:r>
              <a:rPr lang="en-US" sz="1600" i="1" dirty="0" smtClean="0"/>
              <a:t>l1 ) (s +j</a:t>
            </a:r>
            <a:r>
              <a:rPr lang="el-GR" sz="1600" i="1" dirty="0" smtClean="0"/>
              <a:t>ω</a:t>
            </a:r>
            <a:r>
              <a:rPr lang="en-US" sz="1600" i="1" dirty="0" smtClean="0"/>
              <a:t>l2 )(s –j</a:t>
            </a:r>
            <a:r>
              <a:rPr lang="el-GR" sz="1600" i="1" dirty="0" smtClean="0"/>
              <a:t>ω</a:t>
            </a:r>
            <a:r>
              <a:rPr lang="en-US" sz="1600" i="1" dirty="0" smtClean="0"/>
              <a:t>l2 ), which can be written as (s</a:t>
            </a:r>
            <a:r>
              <a:rPr lang="en-US" sz="1600" i="1" baseline="30000" dirty="0" smtClean="0"/>
              <a:t>2 </a:t>
            </a:r>
            <a:r>
              <a:rPr lang="en-US" sz="1600" i="1" dirty="0" smtClean="0"/>
              <a:t>+ </a:t>
            </a:r>
            <a:r>
              <a:rPr lang="el-GR" sz="1600" i="1" dirty="0" smtClean="0"/>
              <a:t>ω</a:t>
            </a:r>
            <a:r>
              <a:rPr lang="en-US" i="1" baseline="-25000" dirty="0" smtClean="0"/>
              <a:t>l1</a:t>
            </a:r>
            <a:r>
              <a:rPr lang="en-US" i="1" baseline="30000" dirty="0" smtClean="0"/>
              <a:t>2</a:t>
            </a:r>
            <a:r>
              <a:rPr lang="el-GR" sz="1600" i="1" dirty="0" smtClean="0"/>
              <a:t>) </a:t>
            </a:r>
            <a:r>
              <a:rPr lang="en-US" sz="1600" i="1" dirty="0" smtClean="0"/>
              <a:t>(s</a:t>
            </a:r>
            <a:r>
              <a:rPr lang="en-US" sz="1600" i="1" baseline="30000" dirty="0" smtClean="0"/>
              <a:t>2 </a:t>
            </a:r>
            <a:r>
              <a:rPr lang="en-US" sz="1600" i="1" dirty="0" smtClean="0"/>
              <a:t>+ </a:t>
            </a:r>
            <a:r>
              <a:rPr lang="el-GR" sz="1600" i="1" dirty="0" smtClean="0"/>
              <a:t>ω</a:t>
            </a:r>
            <a:r>
              <a:rPr lang="en-US" i="1" baseline="-25000" dirty="0" smtClean="0"/>
              <a:t>l</a:t>
            </a:r>
            <a:r>
              <a:rPr lang="el-GR" i="1" baseline="-25000" dirty="0" smtClean="0"/>
              <a:t>2</a:t>
            </a:r>
            <a:r>
              <a:rPr lang="en-US" i="1" baseline="30000" dirty="0" smtClean="0"/>
              <a:t>2</a:t>
            </a:r>
            <a:r>
              <a:rPr lang="el-GR" sz="1600" i="1" dirty="0" smtClean="0"/>
              <a:t>) </a:t>
            </a:r>
            <a:r>
              <a:rPr lang="en-US" sz="1600" i="1" dirty="0" smtClean="0"/>
              <a:t>. For s = j</a:t>
            </a:r>
            <a:r>
              <a:rPr lang="el-GR" sz="1600" i="1" dirty="0" smtClean="0"/>
              <a:t>ω</a:t>
            </a:r>
            <a:r>
              <a:rPr lang="en-US" sz="1600" i="1" dirty="0" smtClean="0"/>
              <a:t> (physical frequencies) the numerator becomes (-</a:t>
            </a:r>
            <a:r>
              <a:rPr lang="el-GR" sz="1600" i="1" dirty="0" smtClean="0"/>
              <a:t>ω</a:t>
            </a:r>
            <a:r>
              <a:rPr lang="en-US" sz="1600" i="1" baseline="30000" dirty="0" smtClean="0"/>
              <a:t>2</a:t>
            </a:r>
            <a:r>
              <a:rPr lang="en-US" sz="1600" i="1" dirty="0" smtClean="0"/>
              <a:t> + </a:t>
            </a:r>
            <a:r>
              <a:rPr lang="el-GR" sz="1600" i="1" dirty="0" smtClean="0"/>
              <a:t>ω</a:t>
            </a:r>
            <a:r>
              <a:rPr lang="en-US" i="1" baseline="-25000" dirty="0" smtClean="0"/>
              <a:t>l</a:t>
            </a:r>
            <a:r>
              <a:rPr lang="el-GR" i="1" baseline="-25000" dirty="0" smtClean="0"/>
              <a:t>2</a:t>
            </a:r>
            <a:r>
              <a:rPr lang="en-US" sz="1600" i="1" baseline="30000" dirty="0" smtClean="0"/>
              <a:t>2 </a:t>
            </a:r>
            <a:r>
              <a:rPr lang="en-US" sz="1600" i="1" dirty="0" smtClean="0"/>
              <a:t> </a:t>
            </a:r>
            <a:r>
              <a:rPr lang="el-GR" sz="1600" i="1" dirty="0" smtClean="0"/>
              <a:t>)  </a:t>
            </a:r>
            <a:r>
              <a:rPr lang="en-US" sz="1600" i="1" dirty="0" smtClean="0"/>
              <a:t>(-</a:t>
            </a:r>
            <a:r>
              <a:rPr lang="el-GR" sz="1600" i="1" dirty="0" smtClean="0"/>
              <a:t>ω</a:t>
            </a:r>
            <a:r>
              <a:rPr lang="en-US" sz="1600" i="1" baseline="30000" dirty="0" smtClean="0"/>
              <a:t>2</a:t>
            </a:r>
            <a:r>
              <a:rPr lang="en-US" sz="1600" i="1" dirty="0" smtClean="0"/>
              <a:t> + </a:t>
            </a:r>
            <a:r>
              <a:rPr lang="el-GR" i="1" dirty="0" smtClean="0"/>
              <a:t>ω</a:t>
            </a:r>
            <a:r>
              <a:rPr lang="en-US" i="1" baseline="-25000" dirty="0" smtClean="0"/>
              <a:t>l</a:t>
            </a:r>
            <a:r>
              <a:rPr lang="el-GR" i="1" baseline="-25000" dirty="0" smtClean="0"/>
              <a:t>1</a:t>
            </a:r>
            <a:r>
              <a:rPr lang="en-US" i="1" baseline="30000" dirty="0" smtClean="0"/>
              <a:t>2</a:t>
            </a:r>
            <a:r>
              <a:rPr lang="en-US" sz="1600" i="1" baseline="30000" dirty="0" smtClean="0"/>
              <a:t> </a:t>
            </a:r>
            <a:r>
              <a:rPr lang="en-US" sz="1600" i="1" dirty="0" smtClean="0"/>
              <a:t> </a:t>
            </a:r>
            <a:r>
              <a:rPr lang="el-GR" sz="1600" i="1" dirty="0" smtClean="0"/>
              <a:t>) </a:t>
            </a:r>
            <a:r>
              <a:rPr lang="en-US" sz="1600" i="1" dirty="0" smtClean="0"/>
              <a:t>which indeed </a:t>
            </a:r>
            <a:r>
              <a:rPr lang="en-US" sz="1600" dirty="0" smtClean="0"/>
              <a:t>is zero at </a:t>
            </a:r>
            <a:r>
              <a:rPr lang="el-GR" sz="1600" dirty="0" smtClean="0"/>
              <a:t>ω</a:t>
            </a:r>
            <a:r>
              <a:rPr lang="en-US" sz="1600" dirty="0" smtClean="0"/>
              <a:t> = </a:t>
            </a:r>
            <a:r>
              <a:rPr lang="el-GR" sz="1600" i="1" dirty="0" smtClean="0"/>
              <a:t>ω</a:t>
            </a:r>
            <a:r>
              <a:rPr lang="en-US" i="1" baseline="-25000" dirty="0" smtClean="0"/>
              <a:t>l1</a:t>
            </a:r>
            <a:r>
              <a:rPr lang="en-US" sz="1600" i="1" dirty="0" smtClean="0"/>
              <a:t> and </a:t>
            </a:r>
            <a:r>
              <a:rPr lang="el-GR" sz="1600" dirty="0" smtClean="0"/>
              <a:t>ω</a:t>
            </a:r>
            <a:r>
              <a:rPr lang="en-US" sz="1600" dirty="0" smtClean="0"/>
              <a:t> = </a:t>
            </a:r>
            <a:r>
              <a:rPr lang="el-GR" sz="1600" i="1" dirty="0" smtClean="0"/>
              <a:t>ω</a:t>
            </a:r>
            <a:r>
              <a:rPr lang="en-US" i="1" baseline="-25000" dirty="0" smtClean="0"/>
              <a:t>l</a:t>
            </a:r>
            <a:r>
              <a:rPr lang="el-GR" i="1" baseline="-25000" dirty="0" smtClean="0"/>
              <a:t>2</a:t>
            </a:r>
            <a:endParaRPr lang="en-US" sz="1600" i="1" dirty="0" smtClean="0"/>
          </a:p>
          <a:p>
            <a:r>
              <a:rPr lang="en-US" sz="1600" dirty="0" smtClean="0"/>
              <a:t>Continuing with the example we observe that the transmission decreases toward 0</a:t>
            </a:r>
            <a:r>
              <a:rPr lang="el-GR" sz="1600" dirty="0" smtClean="0"/>
              <a:t> </a:t>
            </a:r>
            <a:r>
              <a:rPr lang="en-US" sz="1600" dirty="0" smtClean="0"/>
              <a:t>as </a:t>
            </a:r>
            <a:r>
              <a:rPr lang="el-GR" sz="1600" i="1" dirty="0" smtClean="0"/>
              <a:t>ω </a:t>
            </a:r>
            <a:r>
              <a:rPr lang="en-US" sz="1600" i="1" dirty="0" smtClean="0"/>
              <a:t>approaches </a:t>
            </a:r>
            <a:r>
              <a:rPr lang="en-US" sz="1600" dirty="0" smtClean="0"/>
              <a:t>∞</a:t>
            </a:r>
            <a:r>
              <a:rPr lang="en-US" sz="1600" i="1" dirty="0" smtClean="0"/>
              <a:t>. Thus the filter must have one or more zeros at </a:t>
            </a:r>
            <a:r>
              <a:rPr lang="en-US" sz="1600" b="1" i="1" dirty="0" smtClean="0"/>
              <a:t>s = </a:t>
            </a:r>
            <a:r>
              <a:rPr lang="en-US" sz="1600" dirty="0" smtClean="0"/>
              <a:t>∞</a:t>
            </a:r>
            <a:r>
              <a:rPr lang="en-US" sz="1600" b="1" i="1" dirty="0" smtClean="0"/>
              <a:t>. In general, the number of transmission zeros at s = </a:t>
            </a:r>
            <a:r>
              <a:rPr lang="en-US" sz="1600" dirty="0" smtClean="0"/>
              <a:t>∞ </a:t>
            </a:r>
            <a:r>
              <a:rPr lang="en-US" sz="1600" b="1" i="1" dirty="0" smtClean="0"/>
              <a:t>is the difference between the </a:t>
            </a:r>
            <a:r>
              <a:rPr lang="en-US" sz="1600" dirty="0" smtClean="0"/>
              <a:t>degree of the numerator polynomial, </a:t>
            </a:r>
            <a:r>
              <a:rPr lang="en-US" sz="1600" i="1" dirty="0" smtClean="0"/>
              <a:t>m, and the degree of the denominator polynomial, n, </a:t>
            </a:r>
            <a:r>
              <a:rPr lang="en-US" sz="1600" dirty="0" smtClean="0"/>
              <a:t>of the transfer function).</a:t>
            </a:r>
          </a:p>
          <a:p>
            <a:r>
              <a:rPr lang="en-US" sz="1600" dirty="0" smtClean="0"/>
              <a:t> This is because as s approaches </a:t>
            </a:r>
            <a:r>
              <a:rPr lang="en-US" sz="1600" b="1" i="1" dirty="0" smtClean="0"/>
              <a:t>s = </a:t>
            </a:r>
            <a:r>
              <a:rPr lang="en-US" sz="1600" dirty="0" smtClean="0"/>
              <a:t>∞</a:t>
            </a:r>
            <a:endParaRPr lang="en-US" sz="1600" b="1" i="1" dirty="0" smtClean="0"/>
          </a:p>
          <a:p>
            <a:r>
              <a:rPr lang="en-US" sz="1600" b="1" i="1" dirty="0" smtClean="0"/>
              <a:t>H (s)  approaches a</a:t>
            </a:r>
            <a:r>
              <a:rPr lang="en-US" sz="1600" b="1" i="1" baseline="-25000" dirty="0" smtClean="0"/>
              <a:t>m</a:t>
            </a:r>
            <a:r>
              <a:rPr lang="en-US" sz="1600" b="1" i="1" dirty="0" smtClean="0"/>
              <a:t>/</a:t>
            </a:r>
            <a:r>
              <a:rPr lang="en-US" sz="1600" b="1" i="1" dirty="0" err="1" smtClean="0"/>
              <a:t>s</a:t>
            </a:r>
            <a:r>
              <a:rPr lang="en-US" sz="1600" b="1" i="1" baseline="30000" dirty="0" err="1" smtClean="0"/>
              <a:t>n</a:t>
            </a:r>
            <a:r>
              <a:rPr lang="en-US" sz="1600" b="1" i="1" baseline="30000" dirty="0" smtClean="0"/>
              <a:t>-m </a:t>
            </a:r>
            <a:r>
              <a:rPr lang="en-US" sz="1600" b="1" i="1" dirty="0" smtClean="0"/>
              <a:t>and thus is said to have n-m zeros at s = </a:t>
            </a:r>
            <a:r>
              <a:rPr lang="en-US" sz="1600" dirty="0" smtClean="0"/>
              <a:t>∞</a:t>
            </a:r>
            <a:endParaRPr lang="en-US" sz="1600" dirty="0"/>
          </a:p>
        </p:txBody>
      </p:sp>
      <p:pic>
        <p:nvPicPr>
          <p:cNvPr id="109571" name="Picture 3"/>
          <p:cNvPicPr>
            <a:picLocks noChangeAspect="1" noChangeArrowheads="1"/>
          </p:cNvPicPr>
          <p:nvPr/>
        </p:nvPicPr>
        <p:blipFill>
          <a:blip r:embed="rId3" cstate="print"/>
          <a:srcRect/>
          <a:stretch>
            <a:fillRect/>
          </a:stretch>
        </p:blipFill>
        <p:spPr bwMode="auto">
          <a:xfrm>
            <a:off x="3581400" y="6172200"/>
            <a:ext cx="3124201" cy="478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11</a:t>
            </a:fld>
            <a:endParaRPr lang="en-US"/>
          </a:p>
        </p:txBody>
      </p:sp>
      <p:sp>
        <p:nvSpPr>
          <p:cNvPr id="6" name="Title 1"/>
          <p:cNvSpPr>
            <a:spLocks noGrp="1"/>
          </p:cNvSpPr>
          <p:nvPr>
            <p:ph type="title"/>
          </p:nvPr>
        </p:nvSpPr>
        <p:spPr>
          <a:xfrm>
            <a:off x="609600" y="122238"/>
            <a:ext cx="8077200" cy="334962"/>
          </a:xfrm>
        </p:spPr>
        <p:txBody>
          <a:bodyPr>
            <a:normAutofit fontScale="90000"/>
          </a:bodyPr>
          <a:lstStyle/>
          <a:p>
            <a:r>
              <a:rPr lang="en-US" b="1" dirty="0" smtClean="0"/>
              <a:t>Filter Transfer Function</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533400" y="952230"/>
            <a:ext cx="7696200" cy="2019570"/>
          </a:xfrm>
          <a:prstGeom prst="rect">
            <a:avLst/>
          </a:prstGeom>
          <a:noFill/>
          <a:ln w="9525">
            <a:noFill/>
            <a:miter lim="800000"/>
            <a:headEnd/>
            <a:tailEnd/>
          </a:ln>
        </p:spPr>
      </p:pic>
      <p:sp>
        <p:nvSpPr>
          <p:cNvPr id="8" name="TextBox 7"/>
          <p:cNvSpPr txBox="1"/>
          <p:nvPr/>
        </p:nvSpPr>
        <p:spPr>
          <a:xfrm>
            <a:off x="609600" y="609600"/>
            <a:ext cx="3733800" cy="369332"/>
          </a:xfrm>
          <a:prstGeom prst="rect">
            <a:avLst/>
          </a:prstGeom>
          <a:noFill/>
        </p:spPr>
        <p:txBody>
          <a:bodyPr wrap="square" rtlCol="0">
            <a:spAutoFit/>
          </a:bodyPr>
          <a:lstStyle/>
          <a:p>
            <a:r>
              <a:rPr lang="en-US" b="1" dirty="0" smtClean="0"/>
              <a:t>Example of previous slide continued</a:t>
            </a:r>
            <a:endParaRPr lang="en-US" b="1" dirty="0"/>
          </a:p>
        </p:txBody>
      </p:sp>
      <p:pic>
        <p:nvPicPr>
          <p:cNvPr id="110595" name="Picture 3"/>
          <p:cNvPicPr>
            <a:picLocks noChangeAspect="1" noChangeArrowheads="1"/>
          </p:cNvPicPr>
          <p:nvPr/>
        </p:nvPicPr>
        <p:blipFill>
          <a:blip r:embed="rId3" cstate="print"/>
          <a:srcRect/>
          <a:stretch>
            <a:fillRect/>
          </a:stretch>
        </p:blipFill>
        <p:spPr bwMode="auto">
          <a:xfrm>
            <a:off x="3352800" y="2667000"/>
            <a:ext cx="3256598" cy="619125"/>
          </a:xfrm>
          <a:prstGeom prst="rect">
            <a:avLst/>
          </a:prstGeom>
          <a:noFill/>
          <a:ln w="9525">
            <a:noFill/>
            <a:miter lim="800000"/>
            <a:headEnd/>
            <a:tailEnd/>
          </a:ln>
        </p:spPr>
      </p:pic>
      <p:pic>
        <p:nvPicPr>
          <p:cNvPr id="110596" name="Picture 4"/>
          <p:cNvPicPr>
            <a:picLocks noChangeAspect="1" noChangeArrowheads="1"/>
          </p:cNvPicPr>
          <p:nvPr/>
        </p:nvPicPr>
        <p:blipFill>
          <a:blip r:embed="rId4" cstate="print"/>
          <a:srcRect/>
          <a:stretch>
            <a:fillRect/>
          </a:stretch>
        </p:blipFill>
        <p:spPr bwMode="auto">
          <a:xfrm>
            <a:off x="1523999" y="3352800"/>
            <a:ext cx="584582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12</a:t>
            </a:fld>
            <a:endParaRPr lang="en-US"/>
          </a:p>
        </p:txBody>
      </p:sp>
      <p:sp>
        <p:nvSpPr>
          <p:cNvPr id="6" name="Title 1"/>
          <p:cNvSpPr>
            <a:spLocks noGrp="1"/>
          </p:cNvSpPr>
          <p:nvPr>
            <p:ph type="title"/>
          </p:nvPr>
        </p:nvSpPr>
        <p:spPr>
          <a:xfrm>
            <a:off x="914400" y="0"/>
            <a:ext cx="7696200" cy="914400"/>
          </a:xfrm>
        </p:spPr>
        <p:txBody>
          <a:bodyPr>
            <a:normAutofit/>
          </a:bodyPr>
          <a:lstStyle/>
          <a:p>
            <a:r>
              <a:rPr lang="en-US" sz="4000" b="1" dirty="0" smtClean="0"/>
              <a:t>Filter Transfer Function</a:t>
            </a:r>
            <a:endParaRPr lang="en-US" sz="4000" dirty="0"/>
          </a:p>
        </p:txBody>
      </p:sp>
      <p:sp>
        <p:nvSpPr>
          <p:cNvPr id="7" name="Rectangle 6"/>
          <p:cNvSpPr/>
          <p:nvPr/>
        </p:nvSpPr>
        <p:spPr>
          <a:xfrm>
            <a:off x="152400" y="762000"/>
            <a:ext cx="8763000" cy="369332"/>
          </a:xfrm>
          <a:prstGeom prst="rect">
            <a:avLst/>
          </a:prstGeom>
        </p:spPr>
        <p:txBody>
          <a:bodyPr wrap="square">
            <a:spAutoFit/>
          </a:bodyPr>
          <a:lstStyle/>
          <a:p>
            <a:r>
              <a:rPr lang="en-US" b="1" dirty="0" smtClean="0"/>
              <a:t>Example with Pass-band Filter</a:t>
            </a:r>
          </a:p>
        </p:txBody>
      </p:sp>
      <p:pic>
        <p:nvPicPr>
          <p:cNvPr id="111618" name="Picture 2"/>
          <p:cNvPicPr>
            <a:picLocks noChangeAspect="1" noChangeArrowheads="1"/>
          </p:cNvPicPr>
          <p:nvPr/>
        </p:nvPicPr>
        <p:blipFill>
          <a:blip r:embed="rId2" cstate="print"/>
          <a:srcRect/>
          <a:stretch>
            <a:fillRect/>
          </a:stretch>
        </p:blipFill>
        <p:spPr bwMode="auto">
          <a:xfrm>
            <a:off x="0" y="1219200"/>
            <a:ext cx="5010150" cy="30575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5029200" y="1143000"/>
            <a:ext cx="4038600" cy="2798173"/>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391064" y="4191000"/>
            <a:ext cx="7686136" cy="1371600"/>
          </a:xfrm>
          <a:prstGeom prst="rect">
            <a:avLst/>
          </a:prstGeom>
          <a:noFill/>
          <a:ln w="9525">
            <a:noFill/>
            <a:miter lim="800000"/>
            <a:headEnd/>
            <a:tailEnd/>
          </a:ln>
        </p:spPr>
      </p:pic>
      <p:pic>
        <p:nvPicPr>
          <p:cNvPr id="111621" name="Picture 5"/>
          <p:cNvPicPr>
            <a:picLocks noChangeAspect="1" noChangeArrowheads="1"/>
          </p:cNvPicPr>
          <p:nvPr/>
        </p:nvPicPr>
        <p:blipFill>
          <a:blip r:embed="rId5" cstate="print"/>
          <a:srcRect/>
          <a:stretch>
            <a:fillRect/>
          </a:stretch>
        </p:blipFill>
        <p:spPr bwMode="auto">
          <a:xfrm>
            <a:off x="2590800" y="5529239"/>
            <a:ext cx="2438400" cy="642961"/>
          </a:xfrm>
          <a:prstGeom prst="rect">
            <a:avLst/>
          </a:prstGeom>
          <a:noFill/>
          <a:ln w="9525">
            <a:noFill/>
            <a:miter lim="800000"/>
            <a:headEnd/>
            <a:tailEnd/>
          </a:ln>
        </p:spPr>
      </p:pic>
      <p:sp>
        <p:nvSpPr>
          <p:cNvPr id="12" name="Rectangle 11"/>
          <p:cNvSpPr/>
          <p:nvPr/>
        </p:nvSpPr>
        <p:spPr>
          <a:xfrm>
            <a:off x="685800" y="6138446"/>
            <a:ext cx="7315200" cy="338554"/>
          </a:xfrm>
          <a:prstGeom prst="rect">
            <a:avLst/>
          </a:prstGeom>
        </p:spPr>
        <p:txBody>
          <a:bodyPr wrap="square">
            <a:spAutoFit/>
          </a:bodyPr>
          <a:lstStyle/>
          <a:p>
            <a:r>
              <a:rPr lang="en-US" sz="1600" i="1" dirty="0" smtClean="0"/>
              <a:t>A typical pole-zero plot for such a filter is shown in Fig. 12.6.</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13</a:t>
            </a:fld>
            <a:endParaRPr lang="en-US"/>
          </a:p>
        </p:txBody>
      </p:sp>
      <p:sp>
        <p:nvSpPr>
          <p:cNvPr id="6" name="Title 1"/>
          <p:cNvSpPr>
            <a:spLocks noGrp="1"/>
          </p:cNvSpPr>
          <p:nvPr>
            <p:ph type="title"/>
          </p:nvPr>
        </p:nvSpPr>
        <p:spPr>
          <a:xfrm>
            <a:off x="1371600" y="-76200"/>
            <a:ext cx="7315200" cy="762000"/>
          </a:xfrm>
        </p:spPr>
        <p:txBody>
          <a:bodyPr>
            <a:normAutofit/>
          </a:bodyPr>
          <a:lstStyle/>
          <a:p>
            <a:r>
              <a:rPr lang="en-US" sz="4000" b="1" dirty="0" smtClean="0"/>
              <a:t>Filter Transfer Function</a:t>
            </a:r>
            <a:endParaRPr lang="en-US" sz="4000" dirty="0"/>
          </a:p>
        </p:txBody>
      </p:sp>
      <p:pic>
        <p:nvPicPr>
          <p:cNvPr id="112642" name="Picture 2"/>
          <p:cNvPicPr>
            <a:picLocks noChangeAspect="1" noChangeArrowheads="1"/>
          </p:cNvPicPr>
          <p:nvPr/>
        </p:nvPicPr>
        <p:blipFill>
          <a:blip r:embed="rId2" cstate="print"/>
          <a:srcRect/>
          <a:stretch>
            <a:fillRect/>
          </a:stretch>
        </p:blipFill>
        <p:spPr bwMode="auto">
          <a:xfrm>
            <a:off x="1171575" y="533400"/>
            <a:ext cx="5686425" cy="3467100"/>
          </a:xfrm>
          <a:prstGeom prst="rect">
            <a:avLst/>
          </a:prstGeom>
          <a:noFill/>
          <a:ln w="9525">
            <a:noFill/>
            <a:miter lim="800000"/>
            <a:headEnd/>
            <a:tailEnd/>
          </a:ln>
        </p:spPr>
      </p:pic>
      <p:sp>
        <p:nvSpPr>
          <p:cNvPr id="8" name="Rectangle 7"/>
          <p:cNvSpPr/>
          <p:nvPr/>
        </p:nvSpPr>
        <p:spPr>
          <a:xfrm>
            <a:off x="0" y="3886200"/>
            <a:ext cx="8839200" cy="1477328"/>
          </a:xfrm>
          <a:prstGeom prst="rect">
            <a:avLst/>
          </a:prstGeom>
        </p:spPr>
        <p:txBody>
          <a:bodyPr wrap="square">
            <a:spAutoFit/>
          </a:bodyPr>
          <a:lstStyle/>
          <a:p>
            <a:r>
              <a:rPr lang="en-US" dirty="0" smtClean="0"/>
              <a:t>As a third and final example, consider the low-pass filter whose transmission function is</a:t>
            </a:r>
          </a:p>
          <a:p>
            <a:r>
              <a:rPr lang="en-US" dirty="0" smtClean="0"/>
              <a:t>depicted in Fig. (a)</a:t>
            </a:r>
            <a:r>
              <a:rPr lang="el-GR" dirty="0" smtClean="0"/>
              <a:t> </a:t>
            </a:r>
            <a:r>
              <a:rPr lang="en-US" dirty="0" smtClean="0"/>
              <a:t>above. We observe that in this case there are no finite values of </a:t>
            </a:r>
            <a:r>
              <a:rPr lang="el-GR" i="1" dirty="0" smtClean="0"/>
              <a:t>ω</a:t>
            </a:r>
            <a:r>
              <a:rPr lang="en-US" i="1" dirty="0" smtClean="0"/>
              <a:t> at which </a:t>
            </a:r>
            <a:r>
              <a:rPr lang="en-US" dirty="0" smtClean="0"/>
              <a:t>the attenuation is infinite (zero transmission). Thus it is possible that all the transmission zeros of this filter are at </a:t>
            </a:r>
            <a:r>
              <a:rPr lang="en-US" i="1" dirty="0" smtClean="0"/>
              <a:t>s = ∞. If this is the case, the filter transfer function takes the form</a:t>
            </a:r>
            <a:endParaRPr lang="en-US" dirty="0"/>
          </a:p>
        </p:txBody>
      </p:sp>
      <p:pic>
        <p:nvPicPr>
          <p:cNvPr id="112643" name="Picture 3"/>
          <p:cNvPicPr>
            <a:picLocks noChangeAspect="1" noChangeArrowheads="1"/>
          </p:cNvPicPr>
          <p:nvPr/>
        </p:nvPicPr>
        <p:blipFill>
          <a:blip r:embed="rId3" cstate="print"/>
          <a:srcRect/>
          <a:stretch>
            <a:fillRect/>
          </a:stretch>
        </p:blipFill>
        <p:spPr bwMode="auto">
          <a:xfrm>
            <a:off x="3124200" y="5334000"/>
            <a:ext cx="2849884" cy="656655"/>
          </a:xfrm>
          <a:prstGeom prst="rect">
            <a:avLst/>
          </a:prstGeom>
          <a:noFill/>
          <a:ln w="9525">
            <a:noFill/>
            <a:miter lim="800000"/>
            <a:headEnd/>
            <a:tailEnd/>
          </a:ln>
        </p:spPr>
      </p:pic>
      <p:sp>
        <p:nvSpPr>
          <p:cNvPr id="10" name="Rectangle 9"/>
          <p:cNvSpPr/>
          <p:nvPr/>
        </p:nvSpPr>
        <p:spPr>
          <a:xfrm>
            <a:off x="152400" y="5906869"/>
            <a:ext cx="8610600" cy="646331"/>
          </a:xfrm>
          <a:prstGeom prst="rect">
            <a:avLst/>
          </a:prstGeom>
        </p:spPr>
        <p:txBody>
          <a:bodyPr wrap="square">
            <a:spAutoFit/>
          </a:bodyPr>
          <a:lstStyle/>
          <a:p>
            <a:r>
              <a:rPr lang="en-US" dirty="0" smtClean="0"/>
              <a:t>Such a filter is known as an all-pole filter. Typical pole-zero locations for a fifth-order all</a:t>
            </a:r>
            <a:r>
              <a:rPr lang="el-GR" dirty="0" smtClean="0"/>
              <a:t> </a:t>
            </a:r>
            <a:r>
              <a:rPr lang="en-US" dirty="0" smtClean="0"/>
              <a:t>pole</a:t>
            </a:r>
            <a:r>
              <a:rPr lang="el-GR" dirty="0" smtClean="0"/>
              <a:t> </a:t>
            </a:r>
            <a:r>
              <a:rPr lang="en-US" dirty="0" smtClean="0"/>
              <a:t>low-pass filter are shown in Fig. 12.7(b).</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67600" cy="457200"/>
          </a:xfrm>
        </p:spPr>
        <p:txBody>
          <a:bodyPr>
            <a:normAutofit fontScale="90000"/>
          </a:bodyPr>
          <a:lstStyle/>
          <a:p>
            <a:r>
              <a:rPr lang="en-US" sz="4000" dirty="0" smtClean="0"/>
              <a:t>Sensitivity</a:t>
            </a:r>
            <a:endParaRPr lang="en-US" sz="4000"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14</a:t>
            </a:fld>
            <a:endParaRPr lang="en-US"/>
          </a:p>
        </p:txBody>
      </p:sp>
      <p:pic>
        <p:nvPicPr>
          <p:cNvPr id="113666" name="Picture 2"/>
          <p:cNvPicPr>
            <a:picLocks noChangeAspect="1" noChangeArrowheads="1"/>
          </p:cNvPicPr>
          <p:nvPr/>
        </p:nvPicPr>
        <p:blipFill>
          <a:blip r:embed="rId2" cstate="print"/>
          <a:srcRect/>
          <a:stretch>
            <a:fillRect/>
          </a:stretch>
        </p:blipFill>
        <p:spPr bwMode="auto">
          <a:xfrm>
            <a:off x="1063170" y="2974297"/>
            <a:ext cx="2673659" cy="1473773"/>
          </a:xfrm>
          <a:prstGeom prst="rect">
            <a:avLst/>
          </a:prstGeom>
          <a:noFill/>
          <a:ln w="9525">
            <a:noFill/>
            <a:miter lim="800000"/>
            <a:headEnd/>
            <a:tailEnd/>
          </a:ln>
        </p:spPr>
      </p:pic>
      <p:pic>
        <p:nvPicPr>
          <p:cNvPr id="113667" name="Picture 3"/>
          <p:cNvPicPr>
            <a:picLocks noChangeAspect="1" noChangeArrowheads="1"/>
          </p:cNvPicPr>
          <p:nvPr/>
        </p:nvPicPr>
        <p:blipFill>
          <a:blip r:embed="rId3" cstate="print"/>
          <a:srcRect/>
          <a:stretch>
            <a:fillRect/>
          </a:stretch>
        </p:blipFill>
        <p:spPr bwMode="auto">
          <a:xfrm>
            <a:off x="3734931" y="3207660"/>
            <a:ext cx="2286585" cy="744774"/>
          </a:xfrm>
          <a:prstGeom prst="rect">
            <a:avLst/>
          </a:prstGeom>
          <a:noFill/>
          <a:ln w="9525">
            <a:noFill/>
            <a:miter lim="800000"/>
            <a:headEnd/>
            <a:tailEnd/>
          </a:ln>
        </p:spPr>
      </p:pic>
      <p:sp>
        <p:nvSpPr>
          <p:cNvPr id="8" name="Rectangle 7"/>
          <p:cNvSpPr/>
          <p:nvPr/>
        </p:nvSpPr>
        <p:spPr>
          <a:xfrm>
            <a:off x="152400" y="414278"/>
            <a:ext cx="8991600" cy="2862322"/>
          </a:xfrm>
          <a:prstGeom prst="rect">
            <a:avLst/>
          </a:prstGeom>
        </p:spPr>
        <p:txBody>
          <a:bodyPr wrap="square">
            <a:spAutoFit/>
          </a:bodyPr>
          <a:lstStyle/>
          <a:p>
            <a:pPr algn="just"/>
            <a:r>
              <a:rPr lang="en-US" dirty="0" smtClean="0"/>
              <a:t>The frequency response of analog filters naturally depends on the values of their constituent components. In the simple filter of Fig. below, for example, the -3-dB corner frequency is given  by 1/(R</a:t>
            </a:r>
            <a:r>
              <a:rPr lang="en-US" baseline="-25000" dirty="0" smtClean="0"/>
              <a:t>1</a:t>
            </a:r>
            <a:r>
              <a:rPr lang="en-US" dirty="0" smtClean="0"/>
              <a:t>C</a:t>
            </a:r>
            <a:r>
              <a:rPr lang="en-US" baseline="-25000" dirty="0" smtClean="0"/>
              <a:t>1</a:t>
            </a:r>
            <a:r>
              <a:rPr lang="el-GR" dirty="0" smtClean="0"/>
              <a:t>)</a:t>
            </a:r>
            <a:r>
              <a:rPr lang="en-US" dirty="0" smtClean="0"/>
              <a:t>. Such dependencies lead to errors in the cut-off frequency and other parameters in two situations: (a) the value of components varies with process and  temperature (in integrated  circuits), or (b) the available values of components deviate from those required by the design (indiscrete implementations)</a:t>
            </a:r>
          </a:p>
          <a:p>
            <a:r>
              <a:rPr lang="en-US" dirty="0" smtClean="0"/>
              <a:t>We must therefore determine the change in each filter parameter in terms of a given change (tolerance) in each component value. This is accomplished by calculating the sensitivity of the filter with respect to the value deviations of its constituent components (R1,C1 in the </a:t>
            </a:r>
            <a:r>
              <a:rPr lang="en-US" dirty="0" err="1" smtClean="0"/>
              <a:t>pecific</a:t>
            </a:r>
            <a:r>
              <a:rPr lang="en-US" dirty="0" smtClean="0"/>
              <a:t> example)</a:t>
            </a:r>
            <a:endParaRPr lang="en-US" dirty="0"/>
          </a:p>
        </p:txBody>
      </p:sp>
      <p:sp>
        <p:nvSpPr>
          <p:cNvPr id="9" name="Rectangle 8"/>
          <p:cNvSpPr/>
          <p:nvPr/>
        </p:nvSpPr>
        <p:spPr>
          <a:xfrm>
            <a:off x="228600" y="4038600"/>
            <a:ext cx="8915400" cy="646331"/>
          </a:xfrm>
          <a:prstGeom prst="rect">
            <a:avLst/>
          </a:prstGeom>
        </p:spPr>
        <p:txBody>
          <a:bodyPr wrap="square">
            <a:spAutoFit/>
          </a:bodyPr>
          <a:lstStyle/>
          <a:p>
            <a:r>
              <a:rPr lang="en-US" dirty="0" smtClean="0"/>
              <a:t>Let’s assume i.e. that in the low-pass filter above  resistor R1 experiences a (small) change of </a:t>
            </a:r>
            <a:r>
              <a:rPr lang="el-GR" dirty="0" smtClean="0"/>
              <a:t>Δ</a:t>
            </a:r>
            <a:r>
              <a:rPr lang="en-US" dirty="0" smtClean="0"/>
              <a:t>R1. Determine the error in the corner frequency, </a:t>
            </a:r>
            <a:r>
              <a:rPr lang="el-GR" dirty="0" smtClean="0"/>
              <a:t>ωο</a:t>
            </a:r>
            <a:r>
              <a:rPr lang="en-US" dirty="0" smtClean="0"/>
              <a:t> = 1/(R</a:t>
            </a:r>
            <a:r>
              <a:rPr lang="en-US" baseline="-25000" dirty="0" smtClean="0"/>
              <a:t>1</a:t>
            </a:r>
            <a:r>
              <a:rPr lang="en-US" dirty="0" smtClean="0"/>
              <a:t>C</a:t>
            </a:r>
            <a:r>
              <a:rPr lang="en-US" baseline="-25000" dirty="0" smtClean="0"/>
              <a:t>1</a:t>
            </a:r>
            <a:r>
              <a:rPr lang="el-GR" dirty="0" smtClean="0"/>
              <a:t>).</a:t>
            </a:r>
            <a:r>
              <a:rPr lang="en-US" dirty="0" smtClean="0"/>
              <a:t>For small changes it holds:</a:t>
            </a:r>
            <a:endParaRPr lang="en-US" dirty="0"/>
          </a:p>
        </p:txBody>
      </p:sp>
      <p:pic>
        <p:nvPicPr>
          <p:cNvPr id="113668" name="Picture 4"/>
          <p:cNvPicPr>
            <a:picLocks noChangeAspect="1" noChangeArrowheads="1"/>
          </p:cNvPicPr>
          <p:nvPr/>
        </p:nvPicPr>
        <p:blipFill>
          <a:blip r:embed="rId4" cstate="print"/>
          <a:srcRect/>
          <a:stretch>
            <a:fillRect/>
          </a:stretch>
        </p:blipFill>
        <p:spPr bwMode="auto">
          <a:xfrm>
            <a:off x="457200" y="4800600"/>
            <a:ext cx="1447800" cy="762680"/>
          </a:xfrm>
          <a:prstGeom prst="rect">
            <a:avLst/>
          </a:prstGeom>
          <a:noFill/>
          <a:ln w="9525">
            <a:noFill/>
            <a:miter lim="800000"/>
            <a:headEnd/>
            <a:tailEnd/>
          </a:ln>
        </p:spPr>
      </p:pic>
      <p:pic>
        <p:nvPicPr>
          <p:cNvPr id="113669" name="Picture 5"/>
          <p:cNvPicPr>
            <a:picLocks noChangeAspect="1" noChangeArrowheads="1"/>
          </p:cNvPicPr>
          <p:nvPr/>
        </p:nvPicPr>
        <p:blipFill>
          <a:blip r:embed="rId5" cstate="print"/>
          <a:srcRect/>
          <a:stretch>
            <a:fillRect/>
          </a:stretch>
        </p:blipFill>
        <p:spPr bwMode="auto">
          <a:xfrm>
            <a:off x="2391269" y="5416247"/>
            <a:ext cx="1863206" cy="656898"/>
          </a:xfrm>
          <a:prstGeom prst="rect">
            <a:avLst/>
          </a:prstGeom>
          <a:noFill/>
          <a:ln w="9525">
            <a:noFill/>
            <a:miter lim="800000"/>
            <a:headEnd/>
            <a:tailEnd/>
          </a:ln>
        </p:spPr>
      </p:pic>
      <p:pic>
        <p:nvPicPr>
          <p:cNvPr id="113670" name="Picture 6"/>
          <p:cNvPicPr>
            <a:picLocks noChangeAspect="1" noChangeArrowheads="1"/>
          </p:cNvPicPr>
          <p:nvPr/>
        </p:nvPicPr>
        <p:blipFill>
          <a:blip r:embed="rId6" cstate="print"/>
          <a:srcRect/>
          <a:stretch>
            <a:fillRect/>
          </a:stretch>
        </p:blipFill>
        <p:spPr bwMode="auto">
          <a:xfrm>
            <a:off x="4087800" y="5499703"/>
            <a:ext cx="1779600" cy="585236"/>
          </a:xfrm>
          <a:prstGeom prst="rect">
            <a:avLst/>
          </a:prstGeom>
          <a:noFill/>
          <a:ln w="9525">
            <a:noFill/>
            <a:miter lim="800000"/>
            <a:headEnd/>
            <a:tailEnd/>
          </a:ln>
        </p:spPr>
      </p:pic>
      <p:pic>
        <p:nvPicPr>
          <p:cNvPr id="113671" name="Picture 7"/>
          <p:cNvPicPr>
            <a:picLocks noChangeAspect="1" noChangeArrowheads="1"/>
          </p:cNvPicPr>
          <p:nvPr/>
        </p:nvPicPr>
        <p:blipFill>
          <a:blip r:embed="rId7" cstate="print"/>
          <a:srcRect/>
          <a:stretch>
            <a:fillRect/>
          </a:stretch>
        </p:blipFill>
        <p:spPr bwMode="auto">
          <a:xfrm>
            <a:off x="5638800" y="5421084"/>
            <a:ext cx="800224" cy="609124"/>
          </a:xfrm>
          <a:prstGeom prst="rect">
            <a:avLst/>
          </a:prstGeom>
          <a:noFill/>
          <a:ln w="9525">
            <a:noFill/>
            <a:miter lim="800000"/>
            <a:headEnd/>
            <a:tailEnd/>
          </a:ln>
        </p:spPr>
      </p:pic>
      <p:sp>
        <p:nvSpPr>
          <p:cNvPr id="14" name="Rectangle 13"/>
          <p:cNvSpPr/>
          <p:nvPr/>
        </p:nvSpPr>
        <p:spPr>
          <a:xfrm>
            <a:off x="381000" y="6107668"/>
            <a:ext cx="8305800" cy="369332"/>
          </a:xfrm>
          <a:prstGeom prst="rect">
            <a:avLst/>
          </a:prstGeom>
        </p:spPr>
        <p:txBody>
          <a:bodyPr wrap="square">
            <a:spAutoFit/>
          </a:bodyPr>
          <a:lstStyle/>
          <a:p>
            <a:r>
              <a:rPr lang="en-US" dirty="0" smtClean="0"/>
              <a:t>This means for example that a +5% change in R1 translates to a -5% error in </a:t>
            </a:r>
            <a:r>
              <a:rPr lang="el-GR" dirty="0" smtClean="0"/>
              <a:t>ωο</a:t>
            </a:r>
            <a:r>
              <a:rPr lang="en-US" dirty="0" smtClean="0"/>
              <a:t>.</a:t>
            </a:r>
            <a:endParaRPr lang="en-US" dirty="0"/>
          </a:p>
        </p:txBody>
      </p:sp>
      <p:sp>
        <p:nvSpPr>
          <p:cNvPr id="15" name="Rectangle 14"/>
          <p:cNvSpPr/>
          <p:nvPr/>
        </p:nvSpPr>
        <p:spPr>
          <a:xfrm>
            <a:off x="1981200" y="4763869"/>
            <a:ext cx="6934200" cy="646331"/>
          </a:xfrm>
          <a:prstGeom prst="rect">
            <a:avLst/>
          </a:prstGeom>
        </p:spPr>
        <p:txBody>
          <a:bodyPr wrap="square">
            <a:spAutoFit/>
          </a:bodyPr>
          <a:lstStyle/>
          <a:p>
            <a:r>
              <a:rPr lang="en-US" dirty="0" smtClean="0"/>
              <a:t>Since we interested in the relative (percentage) error in </a:t>
            </a:r>
            <a:r>
              <a:rPr lang="el-GR" dirty="0" smtClean="0"/>
              <a:t>ω </a:t>
            </a:r>
            <a:r>
              <a:rPr lang="en-US" dirty="0" smtClean="0"/>
              <a:t>in terms of the relative</a:t>
            </a:r>
            <a:r>
              <a:rPr lang="el-GR" dirty="0" smtClean="0"/>
              <a:t> </a:t>
            </a:r>
            <a:r>
              <a:rPr lang="en-US" dirty="0" smtClean="0"/>
              <a:t>change in R1,</a:t>
            </a:r>
            <a:r>
              <a:rPr lang="el-GR" dirty="0" smtClean="0"/>
              <a:t> </a:t>
            </a:r>
            <a:r>
              <a:rPr lang="en-US" dirty="0" smtClean="0"/>
              <a:t>we have: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762000"/>
          </a:xfrm>
        </p:spPr>
        <p:txBody>
          <a:bodyPr/>
          <a:lstStyle/>
          <a:p>
            <a:r>
              <a:rPr lang="en-US" dirty="0" smtClean="0"/>
              <a:t>Sensitivity</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15</a:t>
            </a:fld>
            <a:endParaRPr lang="en-US"/>
          </a:p>
        </p:txBody>
      </p:sp>
      <p:sp>
        <p:nvSpPr>
          <p:cNvPr id="6" name="Rectangle 5"/>
          <p:cNvSpPr/>
          <p:nvPr/>
        </p:nvSpPr>
        <p:spPr>
          <a:xfrm>
            <a:off x="228600" y="838200"/>
            <a:ext cx="8534400" cy="1477328"/>
          </a:xfrm>
          <a:prstGeom prst="rect">
            <a:avLst/>
          </a:prstGeom>
        </p:spPr>
        <p:txBody>
          <a:bodyPr wrap="square">
            <a:spAutoFit/>
          </a:bodyPr>
          <a:lstStyle/>
          <a:p>
            <a:r>
              <a:rPr lang="en-US" dirty="0" smtClean="0"/>
              <a:t>The example of previous slide leads to the concept of “sensitivity,” i.e., how sensitive each filter parameter is with respect to the value of each component. Since in the first-order circuit,  we say the sensitivity of </a:t>
            </a:r>
            <a:r>
              <a:rPr lang="el-GR" dirty="0" smtClean="0"/>
              <a:t>ωο </a:t>
            </a:r>
            <a:r>
              <a:rPr lang="en-US" dirty="0" smtClean="0"/>
              <a:t>with respect to R1 is unity in this example. More formally,</a:t>
            </a:r>
          </a:p>
          <a:p>
            <a:r>
              <a:rPr lang="en-US" dirty="0" smtClean="0"/>
              <a:t>The sensitivity of parameter P with respect to </a:t>
            </a:r>
            <a:r>
              <a:rPr lang="en-US" dirty="0" err="1" smtClean="0"/>
              <a:t>acomponent</a:t>
            </a:r>
            <a:r>
              <a:rPr lang="en-US" dirty="0" smtClean="0"/>
              <a:t> value C is defined as:</a:t>
            </a:r>
            <a:endParaRPr lang="en-US" dirty="0"/>
          </a:p>
        </p:txBody>
      </p:sp>
      <p:pic>
        <p:nvPicPr>
          <p:cNvPr id="114690" name="Picture 2"/>
          <p:cNvPicPr>
            <a:picLocks noChangeAspect="1" noChangeArrowheads="1"/>
          </p:cNvPicPr>
          <p:nvPr/>
        </p:nvPicPr>
        <p:blipFill>
          <a:blip r:embed="rId2" cstate="print"/>
          <a:srcRect/>
          <a:stretch>
            <a:fillRect/>
          </a:stretch>
        </p:blipFill>
        <p:spPr bwMode="auto">
          <a:xfrm>
            <a:off x="1428804" y="1732220"/>
            <a:ext cx="1111250" cy="238125"/>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2590854" y="1754998"/>
            <a:ext cx="838200" cy="291548"/>
          </a:xfrm>
          <a:prstGeom prst="rect">
            <a:avLst/>
          </a:prstGeom>
          <a:noFill/>
          <a:ln w="9525">
            <a:noFill/>
            <a:miter lim="800000"/>
            <a:headEnd/>
            <a:tailEnd/>
          </a:ln>
        </p:spPr>
      </p:pic>
      <p:pic>
        <p:nvPicPr>
          <p:cNvPr id="114692" name="Picture 4"/>
          <p:cNvPicPr>
            <a:picLocks noChangeAspect="1" noChangeArrowheads="1"/>
          </p:cNvPicPr>
          <p:nvPr/>
        </p:nvPicPr>
        <p:blipFill>
          <a:blip r:embed="rId4" cstate="print"/>
          <a:srcRect/>
          <a:stretch>
            <a:fillRect/>
          </a:stretch>
        </p:blipFill>
        <p:spPr bwMode="auto">
          <a:xfrm>
            <a:off x="3276600" y="2438400"/>
            <a:ext cx="1143000" cy="1070811"/>
          </a:xfrm>
          <a:prstGeom prst="rect">
            <a:avLst/>
          </a:prstGeom>
          <a:noFill/>
          <a:ln w="9525">
            <a:noFill/>
            <a:miter lim="800000"/>
            <a:headEnd/>
            <a:tailEnd/>
          </a:ln>
        </p:spPr>
      </p:pic>
      <p:sp>
        <p:nvSpPr>
          <p:cNvPr id="10" name="Rectangle 9"/>
          <p:cNvSpPr/>
          <p:nvPr/>
        </p:nvSpPr>
        <p:spPr>
          <a:xfrm>
            <a:off x="0" y="3505200"/>
            <a:ext cx="8915400" cy="2862322"/>
          </a:xfrm>
          <a:prstGeom prst="rect">
            <a:avLst/>
          </a:prstGeom>
        </p:spPr>
        <p:txBody>
          <a:bodyPr wrap="square">
            <a:spAutoFit/>
          </a:bodyPr>
          <a:lstStyle/>
          <a:p>
            <a:pPr algn="ctr"/>
            <a:r>
              <a:rPr lang="en-US" dirty="0" smtClean="0"/>
              <a:t>It is obvious that Sensitivities substantially higher than unity are undesirable</a:t>
            </a:r>
          </a:p>
          <a:p>
            <a:pPr algn="just"/>
            <a:r>
              <a:rPr lang="en-US" dirty="0" smtClean="0"/>
              <a:t> As a last  example and based on the above  the calculation of the sensitivity of </a:t>
            </a:r>
            <a:r>
              <a:rPr lang="el-GR" dirty="0" smtClean="0"/>
              <a:t>ωο </a:t>
            </a:r>
            <a:r>
              <a:rPr lang="en-US" dirty="0" smtClean="0"/>
              <a:t>with respect to C1 for the low-pass filter is given as follows:</a:t>
            </a:r>
          </a:p>
          <a:p>
            <a:pPr algn="just"/>
            <a:r>
              <a:rPr lang="en-US" dirty="0" smtClean="0"/>
              <a:t>We calculate the first derivative with respect to C1 and we get  :</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                                        and hence </a:t>
            </a:r>
            <a:endParaRPr lang="en-US" dirty="0"/>
          </a:p>
        </p:txBody>
      </p:sp>
      <p:pic>
        <p:nvPicPr>
          <p:cNvPr id="114694" name="Picture 6"/>
          <p:cNvPicPr>
            <a:picLocks noChangeAspect="1" noChangeArrowheads="1"/>
          </p:cNvPicPr>
          <p:nvPr/>
        </p:nvPicPr>
        <p:blipFill>
          <a:blip r:embed="rId5" cstate="print"/>
          <a:srcRect/>
          <a:stretch>
            <a:fillRect/>
          </a:stretch>
        </p:blipFill>
        <p:spPr bwMode="auto">
          <a:xfrm>
            <a:off x="3657600" y="4648200"/>
            <a:ext cx="1447800" cy="646126"/>
          </a:xfrm>
          <a:prstGeom prst="rect">
            <a:avLst/>
          </a:prstGeom>
          <a:noFill/>
          <a:ln w="9525">
            <a:noFill/>
            <a:miter lim="800000"/>
            <a:headEnd/>
            <a:tailEnd/>
          </a:ln>
        </p:spPr>
      </p:pic>
      <p:pic>
        <p:nvPicPr>
          <p:cNvPr id="114695" name="Picture 7"/>
          <p:cNvPicPr>
            <a:picLocks noChangeAspect="1" noChangeArrowheads="1"/>
          </p:cNvPicPr>
          <p:nvPr/>
        </p:nvPicPr>
        <p:blipFill>
          <a:blip r:embed="rId6" cstate="print"/>
          <a:srcRect/>
          <a:stretch>
            <a:fillRect/>
          </a:stretch>
        </p:blipFill>
        <p:spPr bwMode="auto">
          <a:xfrm>
            <a:off x="3733799" y="5296557"/>
            <a:ext cx="1371601" cy="673976"/>
          </a:xfrm>
          <a:prstGeom prst="rect">
            <a:avLst/>
          </a:prstGeom>
          <a:noFill/>
          <a:ln w="9525">
            <a:noFill/>
            <a:miter lim="800000"/>
            <a:headEnd/>
            <a:tailEnd/>
          </a:ln>
        </p:spPr>
      </p:pic>
      <p:pic>
        <p:nvPicPr>
          <p:cNvPr id="114696" name="Picture 8"/>
          <p:cNvPicPr>
            <a:picLocks noChangeAspect="1" noChangeArrowheads="1"/>
          </p:cNvPicPr>
          <p:nvPr/>
        </p:nvPicPr>
        <p:blipFill>
          <a:blip r:embed="rId7" cstate="print"/>
          <a:srcRect/>
          <a:stretch>
            <a:fillRect/>
          </a:stretch>
        </p:blipFill>
        <p:spPr bwMode="auto">
          <a:xfrm>
            <a:off x="3733800" y="5867400"/>
            <a:ext cx="1219200" cy="644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924800" cy="563562"/>
          </a:xfrm>
        </p:spPr>
        <p:txBody>
          <a:bodyPr>
            <a:normAutofit fontScale="90000"/>
          </a:bodyPr>
          <a:lstStyle/>
          <a:p>
            <a:r>
              <a:rPr lang="en-US" dirty="0" smtClean="0"/>
              <a:t>First- Order Filters</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16</a:t>
            </a:fld>
            <a:endParaRPr lang="en-US"/>
          </a:p>
        </p:txBody>
      </p:sp>
      <p:sp>
        <p:nvSpPr>
          <p:cNvPr id="6" name="Rectangle 5"/>
          <p:cNvSpPr/>
          <p:nvPr/>
        </p:nvSpPr>
        <p:spPr>
          <a:xfrm>
            <a:off x="0" y="678546"/>
            <a:ext cx="8991600" cy="2585323"/>
          </a:xfrm>
          <a:prstGeom prst="rect">
            <a:avLst/>
          </a:prstGeom>
        </p:spPr>
        <p:txBody>
          <a:bodyPr wrap="square">
            <a:spAutoFit/>
          </a:bodyPr>
          <a:lstStyle/>
          <a:p>
            <a:r>
              <a:rPr lang="en-US" dirty="0" smtClean="0"/>
              <a:t>In the following, we will consider first-order realizations, described by the transfer functions:</a:t>
            </a:r>
          </a:p>
          <a:p>
            <a:endParaRPr lang="en-US" dirty="0" smtClean="0"/>
          </a:p>
          <a:p>
            <a:endParaRPr lang="en-US" dirty="0" smtClean="0"/>
          </a:p>
          <a:p>
            <a:r>
              <a:rPr lang="en-US" dirty="0" smtClean="0"/>
              <a:t>The circuit of the previous slide and  its transfer function                                          are examples of such filter types</a:t>
            </a:r>
          </a:p>
          <a:p>
            <a:r>
              <a:rPr lang="en-US" dirty="0" smtClean="0"/>
              <a:t>In general , first order  filters and its transfer function (shown above) could lead only to low-pass or high pass-ones. Specifically, depending on the relative values of z1 and p1, low-pass or high-pass characteristics are conveyed by the specific filter  results are , as illustrated in the plots of Fig. below. Note that the </a:t>
            </a:r>
            <a:r>
              <a:rPr lang="en-US" dirty="0" err="1" smtClean="0"/>
              <a:t>stopband</a:t>
            </a:r>
            <a:r>
              <a:rPr lang="en-US" dirty="0" smtClean="0"/>
              <a:t> attenuation factor is given by z1/p1 </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3124200" y="983346"/>
            <a:ext cx="1418705" cy="6096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486400" y="1371600"/>
            <a:ext cx="2057985" cy="670316"/>
          </a:xfrm>
          <a:prstGeom prst="rect">
            <a:avLst/>
          </a:prstGeom>
          <a:noFill/>
          <a:ln w="9525">
            <a:noFill/>
            <a:miter lim="800000"/>
            <a:headEnd/>
            <a:tailEnd/>
          </a:ln>
        </p:spPr>
      </p:pic>
      <p:pic>
        <p:nvPicPr>
          <p:cNvPr id="115715" name="Picture 3"/>
          <p:cNvPicPr>
            <a:picLocks noChangeAspect="1" noChangeArrowheads="1"/>
          </p:cNvPicPr>
          <p:nvPr/>
        </p:nvPicPr>
        <p:blipFill>
          <a:blip r:embed="rId4" cstate="print"/>
          <a:srcRect/>
          <a:stretch>
            <a:fillRect/>
          </a:stretch>
        </p:blipFill>
        <p:spPr bwMode="auto">
          <a:xfrm>
            <a:off x="685800" y="3276600"/>
            <a:ext cx="8043182" cy="1752600"/>
          </a:xfrm>
          <a:prstGeom prst="rect">
            <a:avLst/>
          </a:prstGeom>
          <a:noFill/>
          <a:ln w="9525">
            <a:noFill/>
            <a:miter lim="800000"/>
            <a:headEnd/>
            <a:tailEnd/>
          </a:ln>
        </p:spPr>
      </p:pic>
      <p:sp>
        <p:nvSpPr>
          <p:cNvPr id="10" name="Rectangle 9"/>
          <p:cNvSpPr/>
          <p:nvPr/>
        </p:nvSpPr>
        <p:spPr>
          <a:xfrm>
            <a:off x="1676400" y="4876800"/>
            <a:ext cx="6019800" cy="369332"/>
          </a:xfrm>
          <a:prstGeom prst="rect">
            <a:avLst/>
          </a:prstGeom>
        </p:spPr>
        <p:txBody>
          <a:bodyPr wrap="square">
            <a:spAutoFit/>
          </a:bodyPr>
          <a:lstStyle/>
          <a:p>
            <a:r>
              <a:rPr lang="en-US" dirty="0" smtClean="0"/>
              <a:t>First-order (a) high-pass and         	  (b) low-pass filters.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17</a:t>
            </a:fld>
            <a:endParaRPr lang="en-US"/>
          </a:p>
        </p:txBody>
      </p:sp>
      <p:sp>
        <p:nvSpPr>
          <p:cNvPr id="6" name="Title 1"/>
          <p:cNvSpPr>
            <a:spLocks noGrp="1"/>
          </p:cNvSpPr>
          <p:nvPr>
            <p:ph type="title"/>
          </p:nvPr>
        </p:nvSpPr>
        <p:spPr>
          <a:xfrm>
            <a:off x="762000" y="76200"/>
            <a:ext cx="7924800" cy="563562"/>
          </a:xfrm>
        </p:spPr>
        <p:txBody>
          <a:bodyPr>
            <a:normAutofit fontScale="90000"/>
          </a:bodyPr>
          <a:lstStyle/>
          <a:p>
            <a:r>
              <a:rPr lang="en-US" dirty="0" smtClean="0"/>
              <a:t>First- Order Filters</a:t>
            </a:r>
            <a:endParaRPr lang="en-US" dirty="0"/>
          </a:p>
        </p:txBody>
      </p:sp>
      <p:sp>
        <p:nvSpPr>
          <p:cNvPr id="7" name="TextBox 6"/>
          <p:cNvSpPr txBox="1"/>
          <p:nvPr/>
        </p:nvSpPr>
        <p:spPr>
          <a:xfrm>
            <a:off x="0" y="685800"/>
            <a:ext cx="9144000" cy="6740307"/>
          </a:xfrm>
          <a:prstGeom prst="rect">
            <a:avLst/>
          </a:prstGeom>
          <a:noFill/>
        </p:spPr>
        <p:txBody>
          <a:bodyPr wrap="square" rtlCol="0">
            <a:spAutoFit/>
          </a:bodyPr>
          <a:lstStyle/>
          <a:p>
            <a:r>
              <a:rPr lang="en-US" b="1" i="1" dirty="0" err="1" smtClean="0"/>
              <a:t>Parametrized</a:t>
            </a:r>
            <a:r>
              <a:rPr lang="en-US" b="1" i="1" dirty="0" smtClean="0"/>
              <a:t>  Examples</a:t>
            </a:r>
          </a:p>
          <a:p>
            <a:r>
              <a:rPr lang="en-US" dirty="0" smtClean="0"/>
              <a:t>The below circuit is firstly considered as a candidate for realization of the specific first order transfer function </a:t>
            </a:r>
          </a:p>
          <a:p>
            <a:endParaRPr lang="en-US" dirty="0" smtClean="0"/>
          </a:p>
          <a:p>
            <a:endParaRPr lang="en-US" dirty="0" smtClean="0"/>
          </a:p>
          <a:p>
            <a:endParaRPr lang="en-US" dirty="0" smtClean="0"/>
          </a:p>
          <a:p>
            <a:endParaRPr lang="en-US" dirty="0" smtClean="0"/>
          </a:p>
          <a:p>
            <a:endParaRPr lang="en-US" dirty="0" smtClean="0"/>
          </a:p>
          <a:p>
            <a:r>
              <a:rPr lang="en-US" dirty="0" smtClean="0"/>
              <a:t>Its transfer function as can be easily derived is :</a:t>
            </a:r>
          </a:p>
          <a:p>
            <a:endParaRPr lang="en-US" dirty="0" smtClean="0"/>
          </a:p>
          <a:p>
            <a:endParaRPr lang="en-US" dirty="0" smtClean="0"/>
          </a:p>
          <a:p>
            <a:r>
              <a:rPr lang="en-US" dirty="0" smtClean="0"/>
              <a:t>The circuit therefore contains a zero at -1/(R</a:t>
            </a:r>
            <a:r>
              <a:rPr lang="en-US" baseline="-25000" dirty="0" smtClean="0"/>
              <a:t>1</a:t>
            </a:r>
            <a:r>
              <a:rPr lang="en-US" dirty="0" smtClean="0"/>
              <a:t>C</a:t>
            </a:r>
            <a:r>
              <a:rPr lang="en-US" baseline="-25000" dirty="0" smtClean="0"/>
              <a:t>2</a:t>
            </a:r>
            <a:r>
              <a:rPr lang="en-US" dirty="0" smtClean="0"/>
              <a:t>) and a pole at -1=[R1(C</a:t>
            </a:r>
            <a:r>
              <a:rPr lang="en-US" baseline="-25000" dirty="0" smtClean="0"/>
              <a:t>1</a:t>
            </a:r>
            <a:r>
              <a:rPr lang="en-US" dirty="0" smtClean="0"/>
              <a:t> + C</a:t>
            </a:r>
            <a:r>
              <a:rPr lang="en-US" baseline="-25000" dirty="0" smtClean="0"/>
              <a:t>2</a:t>
            </a:r>
            <a:r>
              <a:rPr lang="en-US" dirty="0" smtClean="0"/>
              <a:t>)] </a:t>
            </a:r>
            <a:r>
              <a:rPr lang="en-US" dirty="0" err="1" smtClean="0"/>
              <a:t>plottedin</a:t>
            </a:r>
            <a:r>
              <a:rPr lang="en-US" dirty="0" smtClean="0"/>
              <a:t> Fig. below. Note that the zero arises from C</a:t>
            </a:r>
            <a:r>
              <a:rPr lang="en-US" baseline="-25000" dirty="0" smtClean="0"/>
              <a:t>2</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It’s easy to note that since z1 = -1/(R</a:t>
            </a:r>
            <a:r>
              <a:rPr lang="en-US" baseline="-25000" dirty="0" smtClean="0"/>
              <a:t>1</a:t>
            </a:r>
            <a:r>
              <a:rPr lang="en-US" dirty="0" smtClean="0"/>
              <a:t>C</a:t>
            </a:r>
            <a:r>
              <a:rPr lang="en-US" baseline="-25000" dirty="0" smtClean="0"/>
              <a:t>2  </a:t>
            </a:r>
            <a:r>
              <a:rPr lang="en-US" dirty="0" smtClean="0"/>
              <a:t>and p1= -1/[R1(C</a:t>
            </a:r>
            <a:r>
              <a:rPr lang="en-US" baseline="-25000" dirty="0" smtClean="0"/>
              <a:t>1</a:t>
            </a:r>
            <a:r>
              <a:rPr lang="en-US" dirty="0" smtClean="0"/>
              <a:t> + C</a:t>
            </a:r>
            <a:r>
              <a:rPr lang="en-US" baseline="-25000" dirty="0" smtClean="0"/>
              <a:t>2</a:t>
            </a:r>
            <a:r>
              <a:rPr lang="en-US" dirty="0" smtClean="0"/>
              <a:t>)] , the zero</a:t>
            </a:r>
          </a:p>
          <a:p>
            <a:r>
              <a:rPr lang="en-US" dirty="0" smtClean="0"/>
              <a:t>always falls above the pole, allowing only the response shown in Fig. (b) of previous slide i.e. that of   a low-pass filter</a:t>
            </a:r>
          </a:p>
          <a:p>
            <a:endParaRPr lang="en-US" dirty="0" smtClean="0"/>
          </a:p>
          <a:p>
            <a:endParaRPr lang="en-US" i="1" dirty="0"/>
          </a:p>
        </p:txBody>
      </p:sp>
      <p:pic>
        <p:nvPicPr>
          <p:cNvPr id="116738" name="Picture 2"/>
          <p:cNvPicPr>
            <a:picLocks noChangeAspect="1" noChangeArrowheads="1"/>
          </p:cNvPicPr>
          <p:nvPr/>
        </p:nvPicPr>
        <p:blipFill>
          <a:blip r:embed="rId2" cstate="print"/>
          <a:srcRect/>
          <a:stretch>
            <a:fillRect/>
          </a:stretch>
        </p:blipFill>
        <p:spPr bwMode="auto">
          <a:xfrm>
            <a:off x="1981200" y="1600200"/>
            <a:ext cx="2522764" cy="1371600"/>
          </a:xfrm>
          <a:prstGeom prst="rect">
            <a:avLst/>
          </a:prstGeom>
          <a:noFill/>
          <a:ln w="9525">
            <a:noFill/>
            <a:miter lim="800000"/>
            <a:headEnd/>
            <a:tailEnd/>
          </a:ln>
        </p:spPr>
      </p:pic>
      <p:pic>
        <p:nvPicPr>
          <p:cNvPr id="116739" name="Picture 3"/>
          <p:cNvPicPr>
            <a:picLocks noChangeAspect="1" noChangeArrowheads="1"/>
          </p:cNvPicPr>
          <p:nvPr/>
        </p:nvPicPr>
        <p:blipFill>
          <a:blip r:embed="rId3" cstate="print"/>
          <a:srcRect/>
          <a:stretch>
            <a:fillRect/>
          </a:stretch>
        </p:blipFill>
        <p:spPr bwMode="auto">
          <a:xfrm>
            <a:off x="4572000" y="2514600"/>
            <a:ext cx="2298569" cy="1066800"/>
          </a:xfrm>
          <a:prstGeom prst="rect">
            <a:avLst/>
          </a:prstGeom>
          <a:noFill/>
          <a:ln w="9525">
            <a:noFill/>
            <a:miter lim="800000"/>
            <a:headEnd/>
            <a:tailEnd/>
          </a:ln>
        </p:spPr>
      </p:pic>
      <p:pic>
        <p:nvPicPr>
          <p:cNvPr id="116740" name="Picture 4"/>
          <p:cNvPicPr>
            <a:picLocks noChangeAspect="1" noChangeArrowheads="1"/>
          </p:cNvPicPr>
          <p:nvPr/>
        </p:nvPicPr>
        <p:blipFill>
          <a:blip r:embed="rId4" cstate="print"/>
          <a:srcRect/>
          <a:stretch>
            <a:fillRect/>
          </a:stretch>
        </p:blipFill>
        <p:spPr bwMode="auto">
          <a:xfrm>
            <a:off x="6781800" y="2819399"/>
            <a:ext cx="2362200" cy="587287"/>
          </a:xfrm>
          <a:prstGeom prst="rect">
            <a:avLst/>
          </a:prstGeom>
          <a:noFill/>
          <a:ln w="9525">
            <a:noFill/>
            <a:miter lim="800000"/>
            <a:headEnd/>
            <a:tailEnd/>
          </a:ln>
        </p:spPr>
      </p:pic>
      <p:pic>
        <p:nvPicPr>
          <p:cNvPr id="116741" name="Picture 5"/>
          <p:cNvPicPr>
            <a:picLocks noChangeAspect="1" noChangeArrowheads="1"/>
          </p:cNvPicPr>
          <p:nvPr/>
        </p:nvPicPr>
        <p:blipFill>
          <a:blip r:embed="rId5" cstate="print"/>
          <a:srcRect/>
          <a:stretch>
            <a:fillRect/>
          </a:stretch>
        </p:blipFill>
        <p:spPr bwMode="auto">
          <a:xfrm>
            <a:off x="4114800" y="4114800"/>
            <a:ext cx="2209800" cy="1812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18</a:t>
            </a:fld>
            <a:endParaRPr lang="en-US"/>
          </a:p>
        </p:txBody>
      </p:sp>
      <p:sp>
        <p:nvSpPr>
          <p:cNvPr id="6" name="Title 1"/>
          <p:cNvSpPr>
            <a:spLocks noGrp="1"/>
          </p:cNvSpPr>
          <p:nvPr>
            <p:ph type="title"/>
          </p:nvPr>
        </p:nvSpPr>
        <p:spPr>
          <a:xfrm>
            <a:off x="762000" y="-76200"/>
            <a:ext cx="7924800" cy="563562"/>
          </a:xfrm>
        </p:spPr>
        <p:txBody>
          <a:bodyPr>
            <a:noAutofit/>
          </a:bodyPr>
          <a:lstStyle/>
          <a:p>
            <a:r>
              <a:rPr lang="en-US" sz="3600" dirty="0" smtClean="0"/>
              <a:t>First- Order Filters</a:t>
            </a:r>
            <a:endParaRPr lang="en-US" sz="3600" dirty="0"/>
          </a:p>
        </p:txBody>
      </p:sp>
      <p:sp>
        <p:nvSpPr>
          <p:cNvPr id="7" name="Rectangle 6"/>
          <p:cNvSpPr/>
          <p:nvPr/>
        </p:nvSpPr>
        <p:spPr>
          <a:xfrm>
            <a:off x="228600" y="348348"/>
            <a:ext cx="4411144" cy="2031325"/>
          </a:xfrm>
          <a:prstGeom prst="rect">
            <a:avLst/>
          </a:prstGeom>
        </p:spPr>
        <p:txBody>
          <a:bodyPr wrap="none">
            <a:spAutoFit/>
          </a:bodyPr>
          <a:lstStyle/>
          <a:p>
            <a:r>
              <a:rPr lang="en-US" b="1" i="1" dirty="0" err="1" smtClean="0"/>
              <a:t>Parametrized</a:t>
            </a:r>
            <a:r>
              <a:rPr lang="en-US" b="1" i="1" dirty="0" smtClean="0"/>
              <a:t>  Examples</a:t>
            </a:r>
          </a:p>
          <a:p>
            <a:endParaRPr lang="en-US" b="1" i="1" dirty="0" smtClean="0"/>
          </a:p>
          <a:p>
            <a:endParaRPr lang="en-US" b="1" i="1" dirty="0" smtClean="0"/>
          </a:p>
          <a:p>
            <a:endParaRPr lang="en-US" b="1" i="1" dirty="0" smtClean="0"/>
          </a:p>
          <a:p>
            <a:r>
              <a:rPr lang="en-US" dirty="0" smtClean="0"/>
              <a:t>The transfer function of the circuit is derived </a:t>
            </a:r>
          </a:p>
          <a:p>
            <a:r>
              <a:rPr lang="en-US" dirty="0" smtClean="0"/>
              <a:t>as follows: </a:t>
            </a:r>
          </a:p>
          <a:p>
            <a:endParaRPr lang="en-US" b="1" i="1" dirty="0" smtClean="0"/>
          </a:p>
        </p:txBody>
      </p:sp>
      <p:pic>
        <p:nvPicPr>
          <p:cNvPr id="117762" name="Picture 2"/>
          <p:cNvPicPr>
            <a:picLocks noChangeAspect="1" noChangeArrowheads="1"/>
          </p:cNvPicPr>
          <p:nvPr/>
        </p:nvPicPr>
        <p:blipFill>
          <a:blip r:embed="rId2" cstate="print"/>
          <a:srcRect/>
          <a:stretch>
            <a:fillRect/>
          </a:stretch>
        </p:blipFill>
        <p:spPr bwMode="auto">
          <a:xfrm>
            <a:off x="5029200" y="598716"/>
            <a:ext cx="3124200" cy="1402201"/>
          </a:xfrm>
          <a:prstGeom prst="rect">
            <a:avLst/>
          </a:prstGeom>
          <a:noFill/>
          <a:ln w="9525">
            <a:noFill/>
            <a:miter lim="800000"/>
            <a:headEnd/>
            <a:tailEnd/>
          </a:ln>
        </p:spPr>
      </p:pic>
      <p:pic>
        <p:nvPicPr>
          <p:cNvPr id="117763" name="Picture 3"/>
          <p:cNvPicPr>
            <a:picLocks noChangeAspect="1" noChangeArrowheads="1"/>
          </p:cNvPicPr>
          <p:nvPr/>
        </p:nvPicPr>
        <p:blipFill>
          <a:blip r:embed="rId3" cstate="print"/>
          <a:srcRect/>
          <a:stretch>
            <a:fillRect/>
          </a:stretch>
        </p:blipFill>
        <p:spPr bwMode="auto">
          <a:xfrm>
            <a:off x="2057400" y="5105400"/>
            <a:ext cx="5160848" cy="1752600"/>
          </a:xfrm>
          <a:prstGeom prst="rect">
            <a:avLst/>
          </a:prstGeom>
          <a:noFill/>
          <a:ln w="9525">
            <a:noFill/>
            <a:miter lim="800000"/>
            <a:headEnd/>
            <a:tailEnd/>
          </a:ln>
        </p:spPr>
      </p:pic>
      <p:pic>
        <p:nvPicPr>
          <p:cNvPr id="117764" name="Picture 4"/>
          <p:cNvPicPr>
            <a:picLocks noChangeAspect="1" noChangeArrowheads="1"/>
          </p:cNvPicPr>
          <p:nvPr/>
        </p:nvPicPr>
        <p:blipFill>
          <a:blip r:embed="rId4" cstate="print"/>
          <a:srcRect/>
          <a:stretch>
            <a:fillRect/>
          </a:stretch>
        </p:blipFill>
        <p:spPr bwMode="auto">
          <a:xfrm>
            <a:off x="228600" y="1981200"/>
            <a:ext cx="3048000" cy="1468673"/>
          </a:xfrm>
          <a:prstGeom prst="rect">
            <a:avLst/>
          </a:prstGeom>
          <a:noFill/>
          <a:ln w="9525">
            <a:noFill/>
            <a:miter lim="800000"/>
            <a:headEnd/>
            <a:tailEnd/>
          </a:ln>
        </p:spPr>
      </p:pic>
      <p:sp>
        <p:nvSpPr>
          <p:cNvPr id="11" name="Rectangle 10"/>
          <p:cNvSpPr/>
          <p:nvPr/>
        </p:nvSpPr>
        <p:spPr>
          <a:xfrm>
            <a:off x="3657600" y="2133600"/>
            <a:ext cx="5486400" cy="1477328"/>
          </a:xfrm>
          <a:prstGeom prst="rect">
            <a:avLst/>
          </a:prstGeom>
        </p:spPr>
        <p:txBody>
          <a:bodyPr wrap="square">
            <a:spAutoFit/>
          </a:bodyPr>
          <a:lstStyle/>
          <a:p>
            <a:r>
              <a:rPr lang="en-US" dirty="0" smtClean="0"/>
              <a:t>The circuit contains a zero at -1/(R</a:t>
            </a:r>
            <a:r>
              <a:rPr lang="en-US" baseline="-25000" dirty="0" smtClean="0"/>
              <a:t>1</a:t>
            </a:r>
            <a:r>
              <a:rPr lang="en-US" dirty="0" smtClean="0"/>
              <a:t>C</a:t>
            </a:r>
            <a:r>
              <a:rPr lang="en-US" baseline="-25000" dirty="0" smtClean="0"/>
              <a:t>1</a:t>
            </a:r>
            <a:r>
              <a:rPr lang="en-US" dirty="0" smtClean="0"/>
              <a:t>) and a pole at  -[(C</a:t>
            </a:r>
            <a:r>
              <a:rPr lang="en-US" baseline="-25000" dirty="0" smtClean="0"/>
              <a:t>1 </a:t>
            </a:r>
            <a:r>
              <a:rPr lang="en-US" dirty="0" smtClean="0"/>
              <a:t>+ C</a:t>
            </a:r>
            <a:r>
              <a:rPr lang="en-US" baseline="-25000" dirty="0" smtClean="0"/>
              <a:t>2</a:t>
            </a:r>
            <a:r>
              <a:rPr lang="en-US" dirty="0" smtClean="0"/>
              <a:t>)R</a:t>
            </a:r>
            <a:r>
              <a:rPr lang="en-US" baseline="-25000" dirty="0" smtClean="0"/>
              <a:t>1</a:t>
            </a:r>
            <a:r>
              <a:rPr lang="en-US" dirty="0" smtClean="0"/>
              <a:t> II R</a:t>
            </a:r>
            <a:r>
              <a:rPr lang="en-US" baseline="-25000" dirty="0" smtClean="0"/>
              <a:t>2</a:t>
            </a:r>
            <a:r>
              <a:rPr lang="en-US" dirty="0" smtClean="0"/>
              <a:t>]</a:t>
            </a:r>
            <a:r>
              <a:rPr lang="en-US" baseline="30000" dirty="0" smtClean="0"/>
              <a:t>-1</a:t>
            </a:r>
            <a:r>
              <a:rPr lang="en-US" dirty="0" smtClean="0"/>
              <a:t>. Depending on the component values, the zero may lie below or above the pole thus resulting in high pass or low pass </a:t>
            </a:r>
            <a:r>
              <a:rPr lang="en-US" dirty="0" err="1" smtClean="0"/>
              <a:t>behaviour</a:t>
            </a:r>
            <a:r>
              <a:rPr lang="en-US" dirty="0" smtClean="0"/>
              <a:t> respectively </a:t>
            </a:r>
          </a:p>
          <a:p>
            <a:endParaRPr lang="en-US" dirty="0" smtClean="0"/>
          </a:p>
        </p:txBody>
      </p:sp>
      <p:sp>
        <p:nvSpPr>
          <p:cNvPr id="12" name="TextBox 11"/>
          <p:cNvSpPr txBox="1"/>
          <p:nvPr/>
        </p:nvSpPr>
        <p:spPr>
          <a:xfrm>
            <a:off x="-76200" y="3505200"/>
            <a:ext cx="7239000" cy="923330"/>
          </a:xfrm>
          <a:prstGeom prst="rect">
            <a:avLst/>
          </a:prstGeom>
          <a:noFill/>
        </p:spPr>
        <p:txBody>
          <a:bodyPr wrap="square" rtlCol="0">
            <a:spAutoFit/>
          </a:bodyPr>
          <a:lstStyle/>
          <a:p>
            <a:r>
              <a:rPr lang="en-US" dirty="0" smtClean="0"/>
              <a:t>Specifically, for the zero frequency to be lower:               =                             =&gt;</a:t>
            </a:r>
          </a:p>
          <a:p>
            <a:r>
              <a:rPr lang="en-US" dirty="0" smtClean="0"/>
              <a:t> or                                                                        </a:t>
            </a:r>
          </a:p>
          <a:p>
            <a:endParaRPr lang="en-US" dirty="0"/>
          </a:p>
        </p:txBody>
      </p:sp>
      <p:pic>
        <p:nvPicPr>
          <p:cNvPr id="117765" name="Picture 5"/>
          <p:cNvPicPr>
            <a:picLocks noChangeAspect="1" noChangeArrowheads="1"/>
          </p:cNvPicPr>
          <p:nvPr/>
        </p:nvPicPr>
        <p:blipFill>
          <a:blip r:embed="rId5" cstate="print"/>
          <a:srcRect/>
          <a:stretch>
            <a:fillRect/>
          </a:stretch>
        </p:blipFill>
        <p:spPr bwMode="auto">
          <a:xfrm>
            <a:off x="4495800" y="3429000"/>
            <a:ext cx="2171700" cy="620486"/>
          </a:xfrm>
          <a:prstGeom prst="rect">
            <a:avLst/>
          </a:prstGeom>
          <a:noFill/>
          <a:ln w="9525">
            <a:noFill/>
            <a:miter lim="800000"/>
            <a:headEnd/>
            <a:tailEnd/>
          </a:ln>
        </p:spPr>
      </p:pic>
      <p:pic>
        <p:nvPicPr>
          <p:cNvPr id="117767" name="Picture 7"/>
          <p:cNvPicPr>
            <a:picLocks noChangeAspect="1" noChangeArrowheads="1"/>
          </p:cNvPicPr>
          <p:nvPr/>
        </p:nvPicPr>
        <p:blipFill>
          <a:blip r:embed="rId6" cstate="print"/>
          <a:srcRect/>
          <a:stretch>
            <a:fillRect/>
          </a:stretch>
        </p:blipFill>
        <p:spPr bwMode="auto">
          <a:xfrm>
            <a:off x="7162800" y="3429000"/>
            <a:ext cx="1447800" cy="536597"/>
          </a:xfrm>
          <a:prstGeom prst="rect">
            <a:avLst/>
          </a:prstGeom>
          <a:noFill/>
          <a:ln w="9525">
            <a:noFill/>
            <a:miter lim="800000"/>
            <a:headEnd/>
            <a:tailEnd/>
          </a:ln>
        </p:spPr>
      </p:pic>
      <p:pic>
        <p:nvPicPr>
          <p:cNvPr id="117769" name="Picture 9"/>
          <p:cNvPicPr>
            <a:picLocks noChangeAspect="1" noChangeArrowheads="1"/>
          </p:cNvPicPr>
          <p:nvPr/>
        </p:nvPicPr>
        <p:blipFill>
          <a:blip r:embed="rId7" cstate="print"/>
          <a:srcRect/>
          <a:stretch>
            <a:fillRect/>
          </a:stretch>
        </p:blipFill>
        <p:spPr bwMode="auto">
          <a:xfrm>
            <a:off x="1" y="4219574"/>
            <a:ext cx="9143999" cy="928687"/>
          </a:xfrm>
          <a:prstGeom prst="rect">
            <a:avLst/>
          </a:prstGeom>
          <a:noFill/>
          <a:ln w="9525">
            <a:noFill/>
            <a:miter lim="800000"/>
            <a:headEnd/>
            <a:tailEnd/>
          </a:ln>
        </p:spPr>
      </p:pic>
      <p:pic>
        <p:nvPicPr>
          <p:cNvPr id="117770" name="Picture 10"/>
          <p:cNvPicPr>
            <a:picLocks noChangeAspect="1" noChangeArrowheads="1"/>
          </p:cNvPicPr>
          <p:nvPr/>
        </p:nvPicPr>
        <p:blipFill>
          <a:blip r:embed="rId8" cstate="print"/>
          <a:srcRect/>
          <a:stretch>
            <a:fillRect/>
          </a:stretch>
        </p:blipFill>
        <p:spPr bwMode="auto">
          <a:xfrm>
            <a:off x="457200" y="3866083"/>
            <a:ext cx="1295400" cy="248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487362"/>
          </a:xfrm>
        </p:spPr>
        <p:txBody>
          <a:bodyPr>
            <a:normAutofit fontScale="90000"/>
          </a:bodyPr>
          <a:lstStyle/>
          <a:p>
            <a:r>
              <a:rPr lang="en-US" dirty="0" smtClean="0"/>
              <a:t>First- Order Filters</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19</a:t>
            </a:fld>
            <a:endParaRPr lang="en-US"/>
          </a:p>
        </p:txBody>
      </p:sp>
      <p:sp>
        <p:nvSpPr>
          <p:cNvPr id="6" name="TextBox 5"/>
          <p:cNvSpPr txBox="1"/>
          <p:nvPr/>
        </p:nvSpPr>
        <p:spPr>
          <a:xfrm>
            <a:off x="152400" y="410034"/>
            <a:ext cx="8686800" cy="646331"/>
          </a:xfrm>
          <a:prstGeom prst="rect">
            <a:avLst/>
          </a:prstGeom>
          <a:noFill/>
        </p:spPr>
        <p:txBody>
          <a:bodyPr wrap="square" rtlCol="0">
            <a:spAutoFit/>
          </a:bodyPr>
          <a:lstStyle/>
          <a:p>
            <a:r>
              <a:rPr lang="en-US" b="1" dirty="0" smtClean="0"/>
              <a:t>Active Counterpart Circuit</a:t>
            </a:r>
          </a:p>
          <a:p>
            <a:r>
              <a:rPr lang="en-US" dirty="0" smtClean="0"/>
              <a:t>The active counterpart of the filter in previous slide  is shown in Figure below:</a:t>
            </a:r>
            <a:endParaRPr lang="en-US" dirty="0"/>
          </a:p>
        </p:txBody>
      </p:sp>
      <p:pic>
        <p:nvPicPr>
          <p:cNvPr id="118786" name="Picture 2"/>
          <p:cNvPicPr>
            <a:picLocks noChangeAspect="1" noChangeArrowheads="1"/>
          </p:cNvPicPr>
          <p:nvPr/>
        </p:nvPicPr>
        <p:blipFill>
          <a:blip r:embed="rId2" cstate="print"/>
          <a:srcRect/>
          <a:stretch>
            <a:fillRect/>
          </a:stretch>
        </p:blipFill>
        <p:spPr bwMode="auto">
          <a:xfrm>
            <a:off x="1600200" y="1066799"/>
            <a:ext cx="2590800" cy="1694363"/>
          </a:xfrm>
          <a:prstGeom prst="rect">
            <a:avLst/>
          </a:prstGeom>
          <a:noFill/>
          <a:ln w="9525">
            <a:noFill/>
            <a:miter lim="800000"/>
            <a:headEnd/>
            <a:tailEnd/>
          </a:ln>
        </p:spPr>
      </p:pic>
      <p:sp>
        <p:nvSpPr>
          <p:cNvPr id="8" name="TextBox 7"/>
          <p:cNvSpPr txBox="1"/>
          <p:nvPr/>
        </p:nvSpPr>
        <p:spPr>
          <a:xfrm>
            <a:off x="0" y="2924634"/>
            <a:ext cx="7162800" cy="646331"/>
          </a:xfrm>
          <a:prstGeom prst="rect">
            <a:avLst/>
          </a:prstGeom>
          <a:noFill/>
        </p:spPr>
        <p:txBody>
          <a:bodyPr wrap="square" rtlCol="0">
            <a:spAutoFit/>
          </a:bodyPr>
          <a:lstStyle/>
          <a:p>
            <a:r>
              <a:rPr lang="en-US" dirty="0" smtClean="0"/>
              <a:t>Assuming that the gain </a:t>
            </a:r>
          </a:p>
          <a:p>
            <a:r>
              <a:rPr lang="en-US" dirty="0" smtClean="0"/>
              <a:t>of the op-amp is large it holds: </a:t>
            </a:r>
            <a:endParaRPr lang="en-US" dirty="0"/>
          </a:p>
        </p:txBody>
      </p:sp>
      <p:pic>
        <p:nvPicPr>
          <p:cNvPr id="118787" name="Picture 3"/>
          <p:cNvPicPr>
            <a:picLocks noChangeAspect="1" noChangeArrowheads="1"/>
          </p:cNvPicPr>
          <p:nvPr/>
        </p:nvPicPr>
        <p:blipFill>
          <a:blip r:embed="rId3" cstate="print"/>
          <a:srcRect/>
          <a:stretch>
            <a:fillRect/>
          </a:stretch>
        </p:blipFill>
        <p:spPr bwMode="auto">
          <a:xfrm>
            <a:off x="3200400" y="2717807"/>
            <a:ext cx="2209800" cy="1074378"/>
          </a:xfrm>
          <a:prstGeom prst="rect">
            <a:avLst/>
          </a:prstGeom>
          <a:noFill/>
          <a:ln w="9525">
            <a:noFill/>
            <a:miter lim="800000"/>
            <a:headEnd/>
            <a:tailEnd/>
          </a:ln>
        </p:spPr>
      </p:pic>
      <p:pic>
        <p:nvPicPr>
          <p:cNvPr id="118788" name="Picture 4"/>
          <p:cNvPicPr>
            <a:picLocks noChangeAspect="1" noChangeArrowheads="1"/>
          </p:cNvPicPr>
          <p:nvPr/>
        </p:nvPicPr>
        <p:blipFill>
          <a:blip r:embed="rId4" cstate="print"/>
          <a:srcRect/>
          <a:stretch>
            <a:fillRect/>
          </a:stretch>
        </p:blipFill>
        <p:spPr bwMode="auto">
          <a:xfrm>
            <a:off x="5257801" y="2788670"/>
            <a:ext cx="2057400" cy="733850"/>
          </a:xfrm>
          <a:prstGeom prst="rect">
            <a:avLst/>
          </a:prstGeom>
          <a:noFill/>
          <a:ln w="9525">
            <a:noFill/>
            <a:miter lim="800000"/>
            <a:headEnd/>
            <a:tailEnd/>
          </a:ln>
        </p:spPr>
      </p:pic>
      <p:pic>
        <p:nvPicPr>
          <p:cNvPr id="118789" name="Picture 5"/>
          <p:cNvPicPr>
            <a:picLocks noChangeAspect="1" noChangeArrowheads="1"/>
          </p:cNvPicPr>
          <p:nvPr/>
        </p:nvPicPr>
        <p:blipFill>
          <a:blip r:embed="rId5" cstate="print"/>
          <a:srcRect/>
          <a:stretch>
            <a:fillRect/>
          </a:stretch>
        </p:blipFill>
        <p:spPr bwMode="auto">
          <a:xfrm>
            <a:off x="76200" y="3810000"/>
            <a:ext cx="8346056" cy="685800"/>
          </a:xfrm>
          <a:prstGeom prst="rect">
            <a:avLst/>
          </a:prstGeom>
          <a:noFill/>
          <a:ln w="9525">
            <a:noFill/>
            <a:miter lim="800000"/>
            <a:headEnd/>
            <a:tailEnd/>
          </a:ln>
        </p:spPr>
      </p:pic>
      <p:pic>
        <p:nvPicPr>
          <p:cNvPr id="118790" name="Picture 6"/>
          <p:cNvPicPr>
            <a:picLocks noChangeAspect="1" noChangeArrowheads="1"/>
          </p:cNvPicPr>
          <p:nvPr/>
        </p:nvPicPr>
        <p:blipFill>
          <a:blip r:embed="rId6" cstate="print"/>
          <a:srcRect/>
          <a:stretch>
            <a:fillRect/>
          </a:stretch>
        </p:blipFill>
        <p:spPr bwMode="auto">
          <a:xfrm>
            <a:off x="1752600" y="4343400"/>
            <a:ext cx="4752975" cy="2208556"/>
          </a:xfrm>
          <a:prstGeom prst="rect">
            <a:avLst/>
          </a:prstGeom>
          <a:noFill/>
          <a:ln w="9525">
            <a:noFill/>
            <a:miter lim="800000"/>
            <a:headEnd/>
            <a:tailEnd/>
          </a:ln>
        </p:spPr>
      </p:pic>
      <p:sp>
        <p:nvSpPr>
          <p:cNvPr id="13" name="Rectangle 12"/>
          <p:cNvSpPr/>
          <p:nvPr/>
        </p:nvSpPr>
        <p:spPr>
          <a:xfrm>
            <a:off x="3581400" y="6324600"/>
            <a:ext cx="1355499" cy="369332"/>
          </a:xfrm>
          <a:prstGeom prst="rect">
            <a:avLst/>
          </a:prstGeom>
        </p:spPr>
        <p:txBody>
          <a:bodyPr wrap="none">
            <a:spAutoFit/>
          </a:bodyPr>
          <a:lstStyle/>
          <a:p>
            <a:r>
              <a:rPr lang="en-US" dirty="0" smtClean="0"/>
              <a:t>Figure 14.18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General Considerations</a:t>
            </a:r>
            <a:r>
              <a:rPr lang="el-GR" b="1" dirty="0" smtClean="0"/>
              <a:t/>
            </a:r>
            <a:br>
              <a:rPr lang="el-GR" b="1" dirty="0" smtClean="0"/>
            </a:br>
            <a:r>
              <a:rPr lang="en-US" b="1" dirty="0" smtClean="0"/>
              <a:t>Why Filters?</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a:t>
            </a:fld>
            <a:endParaRPr lang="en-US"/>
          </a:p>
        </p:txBody>
      </p:sp>
      <p:pic>
        <p:nvPicPr>
          <p:cNvPr id="101378" name="Picture 2"/>
          <p:cNvPicPr>
            <a:picLocks noGrp="1" noChangeAspect="1" noChangeArrowheads="1"/>
          </p:cNvPicPr>
          <p:nvPr>
            <p:ph idx="1"/>
          </p:nvPr>
        </p:nvPicPr>
        <p:blipFill>
          <a:blip r:embed="rId2" cstate="print"/>
          <a:srcRect/>
          <a:stretch>
            <a:fillRect/>
          </a:stretch>
        </p:blipFill>
        <p:spPr bwMode="auto">
          <a:xfrm>
            <a:off x="1143000" y="1905000"/>
            <a:ext cx="7243412" cy="3024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239000" cy="563562"/>
          </a:xfrm>
        </p:spPr>
        <p:txBody>
          <a:bodyPr>
            <a:normAutofit fontScale="90000"/>
          </a:bodyPr>
          <a:lstStyle/>
          <a:p>
            <a:r>
              <a:rPr lang="en-US" sz="4000" b="1" dirty="0" smtClean="0"/>
              <a:t>Second-Order Filters</a:t>
            </a:r>
            <a:endParaRPr lang="en-US" sz="4000"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20</a:t>
            </a:fld>
            <a:endParaRPr lang="en-US"/>
          </a:p>
        </p:txBody>
      </p:sp>
      <p:sp>
        <p:nvSpPr>
          <p:cNvPr id="6" name="Rectangle 5"/>
          <p:cNvSpPr/>
          <p:nvPr/>
        </p:nvSpPr>
        <p:spPr>
          <a:xfrm>
            <a:off x="304800" y="449946"/>
            <a:ext cx="8534400" cy="646331"/>
          </a:xfrm>
          <a:prstGeom prst="rect">
            <a:avLst/>
          </a:prstGeom>
        </p:spPr>
        <p:txBody>
          <a:bodyPr wrap="square">
            <a:spAutoFit/>
          </a:bodyPr>
          <a:lstStyle/>
          <a:p>
            <a:r>
              <a:rPr lang="en-US" dirty="0" smtClean="0"/>
              <a:t>The first-order filters studied above provide only a slope of -20 dB/</a:t>
            </a:r>
            <a:r>
              <a:rPr lang="en-US" dirty="0" err="1" smtClean="0"/>
              <a:t>dec</a:t>
            </a:r>
            <a:r>
              <a:rPr lang="en-US" dirty="0" smtClean="0"/>
              <a:t> in the transition band. For a sharper attenuation, we must seek circuits of higher order.</a:t>
            </a:r>
            <a:endParaRPr lang="en-US" dirty="0"/>
          </a:p>
        </p:txBody>
      </p:sp>
      <p:sp>
        <p:nvSpPr>
          <p:cNvPr id="7" name="Rectangle 6"/>
          <p:cNvSpPr/>
          <p:nvPr/>
        </p:nvSpPr>
        <p:spPr>
          <a:xfrm>
            <a:off x="228600" y="1059546"/>
            <a:ext cx="8763000" cy="369332"/>
          </a:xfrm>
          <a:prstGeom prst="rect">
            <a:avLst/>
          </a:prstGeom>
        </p:spPr>
        <p:txBody>
          <a:bodyPr wrap="square">
            <a:spAutoFit/>
          </a:bodyPr>
          <a:lstStyle/>
          <a:p>
            <a:r>
              <a:rPr lang="en-US" dirty="0" smtClean="0"/>
              <a:t>The general transfer function of second-order filters is given by the “</a:t>
            </a:r>
            <a:r>
              <a:rPr lang="en-US" dirty="0" err="1" smtClean="0"/>
              <a:t>biquadratic</a:t>
            </a:r>
            <a:r>
              <a:rPr lang="en-US" dirty="0" smtClean="0"/>
              <a:t>” equation</a:t>
            </a:r>
            <a:endParaRPr lang="en-US" dirty="0"/>
          </a:p>
        </p:txBody>
      </p:sp>
      <p:pic>
        <p:nvPicPr>
          <p:cNvPr id="119810" name="Picture 2"/>
          <p:cNvPicPr>
            <a:picLocks noChangeAspect="1" noChangeArrowheads="1"/>
          </p:cNvPicPr>
          <p:nvPr/>
        </p:nvPicPr>
        <p:blipFill>
          <a:blip r:embed="rId2" cstate="print"/>
          <a:srcRect/>
          <a:stretch>
            <a:fillRect/>
          </a:stretch>
        </p:blipFill>
        <p:spPr bwMode="auto">
          <a:xfrm>
            <a:off x="2971799" y="1440546"/>
            <a:ext cx="2362201" cy="791589"/>
          </a:xfrm>
          <a:prstGeom prst="rect">
            <a:avLst/>
          </a:prstGeom>
          <a:noFill/>
          <a:ln w="9525">
            <a:noFill/>
            <a:miter lim="800000"/>
            <a:headEnd/>
            <a:tailEnd/>
          </a:ln>
        </p:spPr>
      </p:pic>
      <p:sp>
        <p:nvSpPr>
          <p:cNvPr id="9" name="Rectangle 8"/>
          <p:cNvSpPr/>
          <p:nvPr/>
        </p:nvSpPr>
        <p:spPr>
          <a:xfrm>
            <a:off x="0" y="2253684"/>
            <a:ext cx="8991600" cy="923330"/>
          </a:xfrm>
          <a:prstGeom prst="rect">
            <a:avLst/>
          </a:prstGeom>
        </p:spPr>
        <p:txBody>
          <a:bodyPr wrap="square">
            <a:spAutoFit/>
          </a:bodyPr>
          <a:lstStyle/>
          <a:p>
            <a:r>
              <a:rPr lang="en-US" dirty="0" smtClean="0"/>
              <a:t>the denominator is expressed in terms of quantities </a:t>
            </a:r>
            <a:r>
              <a:rPr lang="el-GR" dirty="0" smtClean="0"/>
              <a:t> ω</a:t>
            </a:r>
            <a:r>
              <a:rPr lang="en-US" dirty="0" smtClean="0"/>
              <a:t>n and Q because they</a:t>
            </a:r>
            <a:r>
              <a:rPr lang="el-GR" dirty="0" smtClean="0"/>
              <a:t> </a:t>
            </a:r>
            <a:r>
              <a:rPr lang="en-US" dirty="0" smtClean="0"/>
              <a:t>signify important aspects of the response. We begin our study by calculating the pole frequencies. Since most second-order filters incorporate complex poles, we assume</a:t>
            </a:r>
            <a:r>
              <a:rPr lang="el-GR" dirty="0" smtClean="0"/>
              <a:t>                                           </a:t>
            </a:r>
            <a:r>
              <a:rPr lang="en-US" dirty="0" smtClean="0"/>
              <a:t>and</a:t>
            </a:r>
            <a:endParaRPr lang="en-US" dirty="0"/>
          </a:p>
        </p:txBody>
      </p:sp>
      <p:pic>
        <p:nvPicPr>
          <p:cNvPr id="119811" name="Picture 3"/>
          <p:cNvPicPr>
            <a:picLocks noChangeAspect="1" noChangeArrowheads="1"/>
          </p:cNvPicPr>
          <p:nvPr/>
        </p:nvPicPr>
        <p:blipFill>
          <a:blip r:embed="rId3" cstate="print"/>
          <a:srcRect/>
          <a:stretch>
            <a:fillRect/>
          </a:stretch>
        </p:blipFill>
        <p:spPr bwMode="auto">
          <a:xfrm>
            <a:off x="5791200" y="2812146"/>
            <a:ext cx="1934936" cy="342900"/>
          </a:xfrm>
          <a:prstGeom prst="rect">
            <a:avLst/>
          </a:prstGeom>
          <a:noFill/>
          <a:ln w="9525">
            <a:noFill/>
            <a:miter lim="800000"/>
            <a:headEnd/>
            <a:tailEnd/>
          </a:ln>
        </p:spPr>
      </p:pic>
      <p:pic>
        <p:nvPicPr>
          <p:cNvPr id="119812" name="Picture 4"/>
          <p:cNvPicPr>
            <a:picLocks noChangeAspect="1" noChangeArrowheads="1"/>
          </p:cNvPicPr>
          <p:nvPr/>
        </p:nvPicPr>
        <p:blipFill>
          <a:blip r:embed="rId4" cstate="print"/>
          <a:srcRect/>
          <a:stretch>
            <a:fillRect/>
          </a:stretch>
        </p:blipFill>
        <p:spPr bwMode="auto">
          <a:xfrm>
            <a:off x="3124201" y="3116946"/>
            <a:ext cx="2743200" cy="550935"/>
          </a:xfrm>
          <a:prstGeom prst="rect">
            <a:avLst/>
          </a:prstGeom>
          <a:noFill/>
          <a:ln w="9525">
            <a:noFill/>
            <a:miter lim="800000"/>
            <a:headEnd/>
            <a:tailEnd/>
          </a:ln>
        </p:spPr>
      </p:pic>
      <p:sp>
        <p:nvSpPr>
          <p:cNvPr id="12" name="Rectangle 11"/>
          <p:cNvSpPr/>
          <p:nvPr/>
        </p:nvSpPr>
        <p:spPr>
          <a:xfrm>
            <a:off x="0" y="3641416"/>
            <a:ext cx="9144000" cy="923330"/>
          </a:xfrm>
          <a:prstGeom prst="rect">
            <a:avLst/>
          </a:prstGeom>
        </p:spPr>
        <p:txBody>
          <a:bodyPr wrap="square">
            <a:spAutoFit/>
          </a:bodyPr>
          <a:lstStyle/>
          <a:p>
            <a:r>
              <a:rPr lang="en-US" dirty="0" smtClean="0"/>
              <a:t>As the “quality factor” of the poles, Q, increases, the real part decreases while the imaginary part approaches </a:t>
            </a:r>
            <a:r>
              <a:rPr lang="el-GR" dirty="0" smtClean="0"/>
              <a:t>(</a:t>
            </a:r>
            <a:r>
              <a:rPr lang="en-US" dirty="0" smtClean="0"/>
              <a:t>+</a:t>
            </a:r>
            <a:r>
              <a:rPr lang="el-GR" dirty="0" smtClean="0"/>
              <a:t> </a:t>
            </a:r>
            <a:r>
              <a:rPr lang="en-US" dirty="0" smtClean="0"/>
              <a:t>- </a:t>
            </a:r>
            <a:r>
              <a:rPr lang="el-GR" dirty="0" smtClean="0"/>
              <a:t>) ω</a:t>
            </a:r>
            <a:r>
              <a:rPr lang="en-US" dirty="0" smtClean="0"/>
              <a:t>n</a:t>
            </a:r>
            <a:r>
              <a:rPr lang="el-GR" dirty="0" smtClean="0"/>
              <a:t>-</a:t>
            </a:r>
            <a:r>
              <a:rPr lang="en-US" dirty="0" smtClean="0"/>
              <a:t>see Fig. below.  In other words, for high Q’s, the poles look “very imaginary,” thereby bringing the circuit closer to instability</a:t>
            </a:r>
            <a:endParaRPr lang="en-US" dirty="0"/>
          </a:p>
        </p:txBody>
      </p:sp>
      <p:sp>
        <p:nvSpPr>
          <p:cNvPr id="14" name="Rectangle 13"/>
          <p:cNvSpPr/>
          <p:nvPr/>
        </p:nvSpPr>
        <p:spPr>
          <a:xfrm>
            <a:off x="4343400" y="6488668"/>
            <a:ext cx="3595343" cy="369332"/>
          </a:xfrm>
          <a:prstGeom prst="rect">
            <a:avLst/>
          </a:prstGeom>
        </p:spPr>
        <p:txBody>
          <a:bodyPr wrap="none">
            <a:spAutoFit/>
          </a:bodyPr>
          <a:lstStyle/>
          <a:p>
            <a:r>
              <a:rPr lang="en-US" dirty="0" smtClean="0"/>
              <a:t>Variation of poles as a function of Q.</a:t>
            </a:r>
            <a:endParaRPr lang="en-US" dirty="0"/>
          </a:p>
        </p:txBody>
      </p:sp>
      <p:pic>
        <p:nvPicPr>
          <p:cNvPr id="119814" name="Picture 6"/>
          <p:cNvPicPr>
            <a:picLocks noChangeAspect="1" noChangeArrowheads="1"/>
          </p:cNvPicPr>
          <p:nvPr/>
        </p:nvPicPr>
        <p:blipFill>
          <a:blip r:embed="rId5" cstate="print"/>
          <a:srcRect/>
          <a:stretch>
            <a:fillRect/>
          </a:stretch>
        </p:blipFill>
        <p:spPr bwMode="auto">
          <a:xfrm>
            <a:off x="2590800" y="4514850"/>
            <a:ext cx="185737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21</a:t>
            </a:fld>
            <a:endParaRPr lang="en-US"/>
          </a:p>
        </p:txBody>
      </p:sp>
      <p:sp>
        <p:nvSpPr>
          <p:cNvPr id="6" name="Title 1"/>
          <p:cNvSpPr>
            <a:spLocks noGrp="1"/>
          </p:cNvSpPr>
          <p:nvPr>
            <p:ph type="title"/>
          </p:nvPr>
        </p:nvSpPr>
        <p:spPr>
          <a:xfrm>
            <a:off x="990600" y="0"/>
            <a:ext cx="7696200" cy="411162"/>
          </a:xfrm>
        </p:spPr>
        <p:txBody>
          <a:bodyPr>
            <a:normAutofit fontScale="90000"/>
          </a:bodyPr>
          <a:lstStyle/>
          <a:p>
            <a:r>
              <a:rPr lang="en-US" sz="4000" b="1" dirty="0" smtClean="0"/>
              <a:t>Second-Order Filters</a:t>
            </a:r>
            <a:endParaRPr lang="en-US" sz="4000" dirty="0"/>
          </a:p>
        </p:txBody>
      </p:sp>
      <p:sp>
        <p:nvSpPr>
          <p:cNvPr id="7" name="Rectangle 6"/>
          <p:cNvSpPr/>
          <p:nvPr/>
        </p:nvSpPr>
        <p:spPr>
          <a:xfrm>
            <a:off x="76200" y="457200"/>
            <a:ext cx="8915400" cy="1754326"/>
          </a:xfrm>
          <a:prstGeom prst="rect">
            <a:avLst/>
          </a:prstGeom>
        </p:spPr>
        <p:txBody>
          <a:bodyPr wrap="square">
            <a:spAutoFit/>
          </a:bodyPr>
          <a:lstStyle/>
          <a:p>
            <a:r>
              <a:rPr lang="en-US" dirty="0" smtClean="0"/>
              <a:t>A few special cases of the </a:t>
            </a:r>
            <a:r>
              <a:rPr lang="en-US" dirty="0" err="1" smtClean="0"/>
              <a:t>biquadratic</a:t>
            </a:r>
            <a:r>
              <a:rPr lang="en-US" dirty="0" smtClean="0"/>
              <a:t> transfer function will be analyzed  that prove useful in practice. </a:t>
            </a:r>
          </a:p>
          <a:p>
            <a:r>
              <a:rPr lang="en-US" dirty="0" smtClean="0"/>
              <a:t>First, suppose  </a:t>
            </a:r>
            <a:r>
              <a:rPr lang="el-GR" dirty="0" smtClean="0"/>
              <a:t>α=β=γ=0</a:t>
            </a:r>
            <a:r>
              <a:rPr lang="en-US" dirty="0" smtClean="0"/>
              <a:t> so that the circuit contains only poles and operates as a low-pass filter (why?). The magnitude of the transfer function is then obtained by making the substitution s= j</a:t>
            </a:r>
            <a:r>
              <a:rPr lang="el-GR" dirty="0" smtClean="0"/>
              <a:t>ω</a:t>
            </a:r>
            <a:r>
              <a:rPr lang="en-US" dirty="0" smtClean="0"/>
              <a:t> and we get:</a:t>
            </a:r>
          </a:p>
          <a:p>
            <a:endParaRPr lang="en-US" dirty="0"/>
          </a:p>
        </p:txBody>
      </p:sp>
      <p:pic>
        <p:nvPicPr>
          <p:cNvPr id="120834" name="Picture 2"/>
          <p:cNvPicPr>
            <a:picLocks noChangeAspect="1" noChangeArrowheads="1"/>
          </p:cNvPicPr>
          <p:nvPr/>
        </p:nvPicPr>
        <p:blipFill>
          <a:blip r:embed="rId2" cstate="print"/>
          <a:srcRect/>
          <a:stretch>
            <a:fillRect/>
          </a:stretch>
        </p:blipFill>
        <p:spPr bwMode="auto">
          <a:xfrm>
            <a:off x="2438399" y="1905000"/>
            <a:ext cx="3003331" cy="685800"/>
          </a:xfrm>
          <a:prstGeom prst="rect">
            <a:avLst/>
          </a:prstGeom>
          <a:noFill/>
          <a:ln w="9525">
            <a:noFill/>
            <a:miter lim="800000"/>
            <a:headEnd/>
            <a:tailEnd/>
          </a:ln>
        </p:spPr>
      </p:pic>
      <p:sp>
        <p:nvSpPr>
          <p:cNvPr id="10" name="Rectangle 9"/>
          <p:cNvSpPr/>
          <p:nvPr/>
        </p:nvSpPr>
        <p:spPr>
          <a:xfrm>
            <a:off x="76200" y="2690336"/>
            <a:ext cx="8991600" cy="646331"/>
          </a:xfrm>
          <a:prstGeom prst="rect">
            <a:avLst/>
          </a:prstGeom>
        </p:spPr>
        <p:txBody>
          <a:bodyPr wrap="square">
            <a:spAutoFit/>
          </a:bodyPr>
          <a:lstStyle/>
          <a:p>
            <a:r>
              <a:rPr lang="en-US" dirty="0" smtClean="0"/>
              <a:t>It can be shown that the response is (a) free from peaking if                      and (b) reaches a peak at (Fig. 14.20). In the latter case, In the latter case, the peak magnitude is </a:t>
            </a:r>
            <a:endParaRPr lang="en-US" dirty="0"/>
          </a:p>
        </p:txBody>
      </p:sp>
      <p:pic>
        <p:nvPicPr>
          <p:cNvPr id="120835" name="Picture 3"/>
          <p:cNvPicPr>
            <a:picLocks noChangeAspect="1" noChangeArrowheads="1"/>
          </p:cNvPicPr>
          <p:nvPr/>
        </p:nvPicPr>
        <p:blipFill>
          <a:blip r:embed="rId3" cstate="print"/>
          <a:srcRect/>
          <a:stretch>
            <a:fillRect/>
          </a:stretch>
        </p:blipFill>
        <p:spPr bwMode="auto">
          <a:xfrm>
            <a:off x="5791200" y="2743200"/>
            <a:ext cx="958561" cy="257175"/>
          </a:xfrm>
          <a:prstGeom prst="rect">
            <a:avLst/>
          </a:prstGeom>
          <a:noFill/>
          <a:ln w="9525">
            <a:noFill/>
            <a:miter lim="800000"/>
            <a:headEnd/>
            <a:tailEnd/>
          </a:ln>
        </p:spPr>
      </p:pic>
      <p:pic>
        <p:nvPicPr>
          <p:cNvPr id="120836" name="Picture 4"/>
          <p:cNvPicPr>
            <a:picLocks noChangeAspect="1" noChangeArrowheads="1"/>
          </p:cNvPicPr>
          <p:nvPr/>
        </p:nvPicPr>
        <p:blipFill>
          <a:blip r:embed="rId4" cstate="print"/>
          <a:srcRect/>
          <a:stretch>
            <a:fillRect/>
          </a:stretch>
        </p:blipFill>
        <p:spPr bwMode="auto">
          <a:xfrm>
            <a:off x="457200" y="3048000"/>
            <a:ext cx="2688648" cy="257175"/>
          </a:xfrm>
          <a:prstGeom prst="rect">
            <a:avLst/>
          </a:prstGeom>
          <a:noFill/>
          <a:ln w="9525">
            <a:noFill/>
            <a:miter lim="800000"/>
            <a:headEnd/>
            <a:tailEnd/>
          </a:ln>
        </p:spPr>
      </p:pic>
      <p:pic>
        <p:nvPicPr>
          <p:cNvPr id="120837" name="Picture 5"/>
          <p:cNvPicPr>
            <a:picLocks noChangeAspect="1" noChangeArrowheads="1"/>
          </p:cNvPicPr>
          <p:nvPr/>
        </p:nvPicPr>
        <p:blipFill>
          <a:blip r:embed="rId5" cstate="print"/>
          <a:srcRect/>
          <a:stretch>
            <a:fillRect/>
          </a:stretch>
        </p:blipFill>
        <p:spPr bwMode="auto">
          <a:xfrm>
            <a:off x="7010400" y="3048000"/>
            <a:ext cx="1554740" cy="257175"/>
          </a:xfrm>
          <a:prstGeom prst="rect">
            <a:avLst/>
          </a:prstGeom>
          <a:noFill/>
          <a:ln w="9525">
            <a:noFill/>
            <a:miter lim="800000"/>
            <a:headEnd/>
            <a:tailEnd/>
          </a:ln>
        </p:spPr>
      </p:pic>
      <p:pic>
        <p:nvPicPr>
          <p:cNvPr id="120838" name="Picture 6"/>
          <p:cNvPicPr>
            <a:picLocks noChangeAspect="1" noChangeArrowheads="1"/>
          </p:cNvPicPr>
          <p:nvPr/>
        </p:nvPicPr>
        <p:blipFill>
          <a:blip r:embed="rId6" cstate="print"/>
          <a:srcRect/>
          <a:stretch>
            <a:fillRect/>
          </a:stretch>
        </p:blipFill>
        <p:spPr bwMode="auto">
          <a:xfrm>
            <a:off x="2209800" y="3505200"/>
            <a:ext cx="4038600" cy="2409825"/>
          </a:xfrm>
          <a:prstGeom prst="rect">
            <a:avLst/>
          </a:prstGeom>
          <a:noFill/>
          <a:ln w="9525">
            <a:noFill/>
            <a:miter lim="800000"/>
            <a:headEnd/>
            <a:tailEnd/>
          </a:ln>
        </p:spPr>
      </p:pic>
      <p:sp>
        <p:nvSpPr>
          <p:cNvPr id="15" name="Rectangle 14"/>
          <p:cNvSpPr/>
          <p:nvPr/>
        </p:nvSpPr>
        <p:spPr>
          <a:xfrm>
            <a:off x="1295400" y="5943600"/>
            <a:ext cx="6629400" cy="369332"/>
          </a:xfrm>
          <a:prstGeom prst="rect">
            <a:avLst/>
          </a:prstGeom>
        </p:spPr>
        <p:txBody>
          <a:bodyPr wrap="square">
            <a:spAutoFit/>
          </a:bodyPr>
          <a:lstStyle/>
          <a:p>
            <a:r>
              <a:rPr lang="en-US" dirty="0" smtClean="0"/>
              <a:t>Frequency response of second-order system for different values of Q</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dirty="0" smtClean="0"/>
              <a:t>Προηγμένα Μικτά  Συστήματα</a:t>
            </a:r>
            <a:endParaRPr lang="en-US" dirty="0"/>
          </a:p>
        </p:txBody>
      </p:sp>
      <p:sp>
        <p:nvSpPr>
          <p:cNvPr id="5" name="Slide Number Placeholder 4"/>
          <p:cNvSpPr>
            <a:spLocks noGrp="1"/>
          </p:cNvSpPr>
          <p:nvPr>
            <p:ph type="sldNum" sz="quarter" idx="12"/>
          </p:nvPr>
        </p:nvSpPr>
        <p:spPr/>
        <p:txBody>
          <a:bodyPr/>
          <a:lstStyle/>
          <a:p>
            <a:fld id="{98B15F04-FFA8-4042-B188-32C057B50B7D}" type="slidenum">
              <a:rPr lang="en-US" smtClean="0"/>
              <a:pPr/>
              <a:t>22</a:t>
            </a:fld>
            <a:endParaRPr lang="en-US"/>
          </a:p>
        </p:txBody>
      </p:sp>
      <p:sp>
        <p:nvSpPr>
          <p:cNvPr id="6" name="Title 1"/>
          <p:cNvSpPr>
            <a:spLocks noGrp="1"/>
          </p:cNvSpPr>
          <p:nvPr>
            <p:ph type="title"/>
          </p:nvPr>
        </p:nvSpPr>
        <p:spPr>
          <a:xfrm>
            <a:off x="0" y="76200"/>
            <a:ext cx="9144000" cy="563562"/>
          </a:xfrm>
        </p:spPr>
        <p:txBody>
          <a:bodyPr>
            <a:normAutofit fontScale="90000"/>
          </a:bodyPr>
          <a:lstStyle/>
          <a:p>
            <a:r>
              <a:rPr lang="en-US" sz="4000" b="1" dirty="0" smtClean="0"/>
              <a:t>Second-Order Filters</a:t>
            </a:r>
            <a:r>
              <a:rPr lang="en-US" sz="2700" b="1" dirty="0" smtClean="0"/>
              <a:t>(</a:t>
            </a:r>
            <a:r>
              <a:rPr lang="en-US" sz="2700" b="1" dirty="0" err="1" smtClean="0"/>
              <a:t>Highpass</a:t>
            </a:r>
            <a:r>
              <a:rPr lang="en-US" sz="2700" b="1" dirty="0" smtClean="0"/>
              <a:t> and </a:t>
            </a:r>
            <a:r>
              <a:rPr lang="en-US" sz="2700" b="1" dirty="0" err="1" smtClean="0"/>
              <a:t>Bandpass</a:t>
            </a:r>
            <a:r>
              <a:rPr lang="en-US" sz="2700" b="1" dirty="0" smtClean="0"/>
              <a:t> characteristics)</a:t>
            </a:r>
            <a:endParaRPr lang="en-US" sz="4000" dirty="0"/>
          </a:p>
        </p:txBody>
      </p:sp>
      <p:sp>
        <p:nvSpPr>
          <p:cNvPr id="7" name="Rectangle 6"/>
          <p:cNvSpPr/>
          <p:nvPr/>
        </p:nvSpPr>
        <p:spPr>
          <a:xfrm>
            <a:off x="228600" y="642258"/>
            <a:ext cx="8610600" cy="1200329"/>
          </a:xfrm>
          <a:prstGeom prst="rect">
            <a:avLst/>
          </a:prstGeom>
        </p:spPr>
        <p:txBody>
          <a:bodyPr wrap="square">
            <a:spAutoFit/>
          </a:bodyPr>
          <a:lstStyle/>
          <a:p>
            <a:r>
              <a:rPr lang="en-US" b="1" dirty="0" smtClean="0"/>
              <a:t>High Pass</a:t>
            </a:r>
          </a:p>
          <a:p>
            <a:r>
              <a:rPr lang="en-US" dirty="0" smtClean="0"/>
              <a:t>How does the bi </a:t>
            </a:r>
            <a:r>
              <a:rPr lang="en-US" dirty="0" err="1" smtClean="0"/>
              <a:t>quadrative</a:t>
            </a:r>
            <a:r>
              <a:rPr lang="en-US" dirty="0" smtClean="0"/>
              <a:t>  transfer function provide a high-pass response? In a manner similar to the first-order realization, the zero(s) must fall below the poles. For</a:t>
            </a:r>
          </a:p>
          <a:p>
            <a:r>
              <a:rPr lang="en-US" dirty="0" smtClean="0"/>
              <a:t>example, with two zeros at the origin we get :</a:t>
            </a:r>
            <a:endParaRPr lang="en-US" dirty="0"/>
          </a:p>
        </p:txBody>
      </p:sp>
      <p:pic>
        <p:nvPicPr>
          <p:cNvPr id="121858" name="Picture 2"/>
          <p:cNvPicPr>
            <a:picLocks noChangeAspect="1" noChangeArrowheads="1"/>
          </p:cNvPicPr>
          <p:nvPr/>
        </p:nvPicPr>
        <p:blipFill>
          <a:blip r:embed="rId2" cstate="print"/>
          <a:srcRect/>
          <a:stretch>
            <a:fillRect/>
          </a:stretch>
        </p:blipFill>
        <p:spPr bwMode="auto">
          <a:xfrm>
            <a:off x="2971800" y="1870388"/>
            <a:ext cx="2224548" cy="762000"/>
          </a:xfrm>
          <a:prstGeom prst="rect">
            <a:avLst/>
          </a:prstGeom>
          <a:noFill/>
          <a:ln w="9525">
            <a:noFill/>
            <a:miter lim="800000"/>
            <a:headEnd/>
            <a:tailEnd/>
          </a:ln>
        </p:spPr>
      </p:pic>
      <p:pic>
        <p:nvPicPr>
          <p:cNvPr id="121860" name="Picture 4"/>
          <p:cNvPicPr>
            <a:picLocks noChangeAspect="1" noChangeArrowheads="1"/>
          </p:cNvPicPr>
          <p:nvPr/>
        </p:nvPicPr>
        <p:blipFill>
          <a:blip r:embed="rId3" cstate="print"/>
          <a:srcRect/>
          <a:stretch>
            <a:fillRect/>
          </a:stretch>
        </p:blipFill>
        <p:spPr bwMode="auto">
          <a:xfrm>
            <a:off x="304800" y="2632388"/>
            <a:ext cx="8257350" cy="1100137"/>
          </a:xfrm>
          <a:prstGeom prst="rect">
            <a:avLst/>
          </a:prstGeom>
          <a:noFill/>
          <a:ln w="9525">
            <a:noFill/>
            <a:miter lim="800000"/>
            <a:headEnd/>
            <a:tailEnd/>
          </a:ln>
        </p:spPr>
      </p:pic>
      <p:pic>
        <p:nvPicPr>
          <p:cNvPr id="121861" name="Picture 5"/>
          <p:cNvPicPr>
            <a:picLocks noChangeAspect="1" noChangeArrowheads="1"/>
          </p:cNvPicPr>
          <p:nvPr/>
        </p:nvPicPr>
        <p:blipFill>
          <a:blip r:embed="rId4" cstate="print"/>
          <a:srcRect/>
          <a:stretch>
            <a:fillRect/>
          </a:stretch>
        </p:blipFill>
        <p:spPr bwMode="auto">
          <a:xfrm>
            <a:off x="1752600" y="3581400"/>
            <a:ext cx="5505450" cy="2114550"/>
          </a:xfrm>
          <a:prstGeom prst="rect">
            <a:avLst/>
          </a:prstGeom>
          <a:noFill/>
          <a:ln w="9525">
            <a:noFill/>
            <a:miter lim="800000"/>
            <a:headEnd/>
            <a:tailEnd/>
          </a:ln>
        </p:spPr>
      </p:pic>
      <p:sp>
        <p:nvSpPr>
          <p:cNvPr id="12" name="Rectangle 11"/>
          <p:cNvSpPr/>
          <p:nvPr/>
        </p:nvSpPr>
        <p:spPr>
          <a:xfrm>
            <a:off x="0" y="5615856"/>
            <a:ext cx="9144000" cy="369332"/>
          </a:xfrm>
          <a:prstGeom prst="rect">
            <a:avLst/>
          </a:prstGeom>
        </p:spPr>
        <p:txBody>
          <a:bodyPr wrap="square">
            <a:spAutoFit/>
          </a:bodyPr>
          <a:lstStyle/>
          <a:p>
            <a:r>
              <a:rPr lang="en-US" dirty="0" smtClean="0"/>
              <a:t>a) Pole and zero locations         and 	(b) frequency response of a second-order high-pass filter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23</a:t>
            </a:fld>
            <a:endParaRPr lang="en-US"/>
          </a:p>
        </p:txBody>
      </p:sp>
      <p:sp>
        <p:nvSpPr>
          <p:cNvPr id="6" name="Title 1"/>
          <p:cNvSpPr>
            <a:spLocks noGrp="1"/>
          </p:cNvSpPr>
          <p:nvPr>
            <p:ph type="title"/>
          </p:nvPr>
        </p:nvSpPr>
        <p:spPr>
          <a:xfrm>
            <a:off x="0" y="-76200"/>
            <a:ext cx="9144000" cy="792162"/>
          </a:xfrm>
        </p:spPr>
        <p:txBody>
          <a:bodyPr>
            <a:normAutofit/>
          </a:bodyPr>
          <a:lstStyle/>
          <a:p>
            <a:r>
              <a:rPr lang="en-US" sz="3600" b="1" dirty="0" smtClean="0"/>
              <a:t>Second-Order Filters</a:t>
            </a:r>
            <a:r>
              <a:rPr lang="en-US" sz="2400" b="1" dirty="0" smtClean="0"/>
              <a:t>(</a:t>
            </a:r>
            <a:r>
              <a:rPr lang="en-US" sz="2400" b="1" dirty="0" err="1" smtClean="0"/>
              <a:t>Highpass</a:t>
            </a:r>
            <a:r>
              <a:rPr lang="en-US" sz="2400" b="1" dirty="0" smtClean="0"/>
              <a:t> and </a:t>
            </a:r>
            <a:r>
              <a:rPr lang="en-US" sz="2400" b="1" dirty="0" err="1" smtClean="0"/>
              <a:t>Bandpass</a:t>
            </a:r>
            <a:r>
              <a:rPr lang="en-US" sz="2400" b="1" dirty="0" smtClean="0"/>
              <a:t> characteristics)</a:t>
            </a:r>
            <a:endParaRPr lang="en-US" sz="3600" dirty="0"/>
          </a:p>
        </p:txBody>
      </p:sp>
      <p:sp>
        <p:nvSpPr>
          <p:cNvPr id="7" name="Rectangle 6"/>
          <p:cNvSpPr/>
          <p:nvPr/>
        </p:nvSpPr>
        <p:spPr>
          <a:xfrm>
            <a:off x="76200" y="682176"/>
            <a:ext cx="1087477" cy="369332"/>
          </a:xfrm>
          <a:prstGeom prst="rect">
            <a:avLst/>
          </a:prstGeom>
        </p:spPr>
        <p:txBody>
          <a:bodyPr wrap="none">
            <a:spAutoFit/>
          </a:bodyPr>
          <a:lstStyle/>
          <a:p>
            <a:r>
              <a:rPr lang="en-US" b="1" dirty="0" smtClean="0"/>
              <a:t>High Pass</a:t>
            </a:r>
          </a:p>
        </p:txBody>
      </p:sp>
      <p:sp>
        <p:nvSpPr>
          <p:cNvPr id="8" name="Rectangle 7"/>
          <p:cNvSpPr/>
          <p:nvPr/>
        </p:nvSpPr>
        <p:spPr>
          <a:xfrm>
            <a:off x="0" y="1034148"/>
            <a:ext cx="9144000" cy="923330"/>
          </a:xfrm>
          <a:prstGeom prst="rect">
            <a:avLst/>
          </a:prstGeom>
        </p:spPr>
        <p:txBody>
          <a:bodyPr wrap="square">
            <a:spAutoFit/>
          </a:bodyPr>
          <a:lstStyle/>
          <a:p>
            <a:r>
              <a:rPr lang="en-US" dirty="0" smtClean="0"/>
              <a:t>Is it possible that a high-pass response can be obtained if the </a:t>
            </a:r>
            <a:r>
              <a:rPr lang="en-US" dirty="0" err="1" smtClean="0"/>
              <a:t>biquadratic</a:t>
            </a:r>
            <a:r>
              <a:rPr lang="en-US" dirty="0" smtClean="0"/>
              <a:t> equation contains only one zero?</a:t>
            </a:r>
          </a:p>
          <a:p>
            <a:r>
              <a:rPr lang="en-US" dirty="0" smtClean="0"/>
              <a:t>In such a case :</a:t>
            </a:r>
            <a:endParaRPr lang="en-US" dirty="0"/>
          </a:p>
        </p:txBody>
      </p:sp>
      <p:pic>
        <p:nvPicPr>
          <p:cNvPr id="122882" name="Picture 2"/>
          <p:cNvPicPr>
            <a:picLocks noChangeAspect="1" noChangeArrowheads="1"/>
          </p:cNvPicPr>
          <p:nvPr/>
        </p:nvPicPr>
        <p:blipFill>
          <a:blip r:embed="rId2" cstate="print"/>
          <a:srcRect/>
          <a:stretch>
            <a:fillRect/>
          </a:stretch>
        </p:blipFill>
        <p:spPr bwMode="auto">
          <a:xfrm>
            <a:off x="2590800" y="1410961"/>
            <a:ext cx="2395538" cy="842387"/>
          </a:xfrm>
          <a:prstGeom prst="rect">
            <a:avLst/>
          </a:prstGeom>
          <a:noFill/>
          <a:ln w="9525">
            <a:noFill/>
            <a:miter lim="800000"/>
            <a:headEnd/>
            <a:tailEnd/>
          </a:ln>
        </p:spPr>
      </p:pic>
      <p:sp>
        <p:nvSpPr>
          <p:cNvPr id="10" name="Rectangle 9"/>
          <p:cNvSpPr/>
          <p:nvPr/>
        </p:nvSpPr>
        <p:spPr>
          <a:xfrm>
            <a:off x="76200" y="2133600"/>
            <a:ext cx="8382000" cy="369332"/>
          </a:xfrm>
          <a:prstGeom prst="rect">
            <a:avLst/>
          </a:prstGeom>
        </p:spPr>
        <p:txBody>
          <a:bodyPr wrap="square">
            <a:spAutoFit/>
          </a:bodyPr>
          <a:lstStyle/>
          <a:p>
            <a:r>
              <a:rPr lang="en-US" dirty="0" smtClean="0"/>
              <a:t>It is obvious that since H(s) → 0 as s→∞, the system cannot operate as a high-pass filter.</a:t>
            </a:r>
            <a:endParaRPr lang="en-US" dirty="0"/>
          </a:p>
        </p:txBody>
      </p:sp>
      <p:sp>
        <p:nvSpPr>
          <p:cNvPr id="11" name="Rectangle 10"/>
          <p:cNvSpPr/>
          <p:nvPr/>
        </p:nvSpPr>
        <p:spPr>
          <a:xfrm>
            <a:off x="76200" y="2547264"/>
            <a:ext cx="1143583" cy="369332"/>
          </a:xfrm>
          <a:prstGeom prst="rect">
            <a:avLst/>
          </a:prstGeom>
        </p:spPr>
        <p:txBody>
          <a:bodyPr wrap="none">
            <a:spAutoFit/>
          </a:bodyPr>
          <a:lstStyle/>
          <a:p>
            <a:r>
              <a:rPr lang="en-US" b="1" dirty="0" smtClean="0"/>
              <a:t>Band Pass</a:t>
            </a:r>
          </a:p>
        </p:txBody>
      </p:sp>
      <p:sp>
        <p:nvSpPr>
          <p:cNvPr id="12" name="Rectangle 11"/>
          <p:cNvSpPr/>
          <p:nvPr/>
        </p:nvSpPr>
        <p:spPr>
          <a:xfrm>
            <a:off x="0" y="2808522"/>
            <a:ext cx="9144000" cy="646331"/>
          </a:xfrm>
          <a:prstGeom prst="rect">
            <a:avLst/>
          </a:prstGeom>
        </p:spPr>
        <p:txBody>
          <a:bodyPr wrap="square">
            <a:spAutoFit/>
          </a:bodyPr>
          <a:lstStyle/>
          <a:p>
            <a:r>
              <a:rPr lang="en-US" dirty="0" smtClean="0"/>
              <a:t>A second-order system can also provide a band-pass response. In that case the transfer function has the following form:</a:t>
            </a:r>
            <a:endParaRPr lang="en-US" dirty="0"/>
          </a:p>
        </p:txBody>
      </p:sp>
      <p:pic>
        <p:nvPicPr>
          <p:cNvPr id="122883" name="Picture 3"/>
          <p:cNvPicPr>
            <a:picLocks noChangeAspect="1" noChangeArrowheads="1"/>
          </p:cNvPicPr>
          <p:nvPr/>
        </p:nvPicPr>
        <p:blipFill>
          <a:blip r:embed="rId3" cstate="print"/>
          <a:srcRect/>
          <a:stretch>
            <a:fillRect/>
          </a:stretch>
        </p:blipFill>
        <p:spPr bwMode="auto">
          <a:xfrm>
            <a:off x="3550104" y="3116945"/>
            <a:ext cx="2393496" cy="905647"/>
          </a:xfrm>
          <a:prstGeom prst="rect">
            <a:avLst/>
          </a:prstGeom>
          <a:noFill/>
          <a:ln w="9525">
            <a:noFill/>
            <a:miter lim="800000"/>
            <a:headEnd/>
            <a:tailEnd/>
          </a:ln>
        </p:spPr>
      </p:pic>
      <p:sp>
        <p:nvSpPr>
          <p:cNvPr id="15" name="Rectangle 14"/>
          <p:cNvSpPr/>
          <p:nvPr/>
        </p:nvSpPr>
        <p:spPr>
          <a:xfrm>
            <a:off x="0" y="3878946"/>
            <a:ext cx="9144000" cy="646331"/>
          </a:xfrm>
          <a:prstGeom prst="rect">
            <a:avLst/>
          </a:prstGeom>
        </p:spPr>
        <p:txBody>
          <a:bodyPr wrap="square">
            <a:spAutoFit/>
          </a:bodyPr>
          <a:lstStyle/>
          <a:p>
            <a:r>
              <a:rPr lang="en-US" dirty="0" smtClean="0"/>
              <a:t>It can be seen that the magnitude approaches zero for both s → 0 and s →∞, reaching a maximum in between. It can be proved that the peak occurs at </a:t>
            </a:r>
            <a:r>
              <a:rPr lang="el-GR" dirty="0" smtClean="0"/>
              <a:t>ω</a:t>
            </a:r>
            <a:r>
              <a:rPr lang="en-US" dirty="0" smtClean="0"/>
              <a:t> = </a:t>
            </a:r>
            <a:r>
              <a:rPr lang="el-GR" dirty="0" smtClean="0"/>
              <a:t>ω</a:t>
            </a:r>
            <a:r>
              <a:rPr lang="en-US" dirty="0" smtClean="0"/>
              <a:t>n and  equals to </a:t>
            </a:r>
            <a:r>
              <a:rPr lang="el-GR" dirty="0" smtClean="0"/>
              <a:t>β</a:t>
            </a:r>
            <a:r>
              <a:rPr lang="en-US" dirty="0" smtClean="0"/>
              <a:t>Q</a:t>
            </a:r>
            <a:r>
              <a:rPr lang="el-GR" dirty="0" smtClean="0"/>
              <a:t>/ω</a:t>
            </a:r>
            <a:r>
              <a:rPr lang="en-US" dirty="0" smtClean="0"/>
              <a:t>n.</a:t>
            </a:r>
            <a:endParaRPr lang="en-US" dirty="0"/>
          </a:p>
        </p:txBody>
      </p:sp>
      <p:pic>
        <p:nvPicPr>
          <p:cNvPr id="122884" name="Picture 4"/>
          <p:cNvPicPr>
            <a:picLocks noChangeAspect="1" noChangeArrowheads="1"/>
          </p:cNvPicPr>
          <p:nvPr/>
        </p:nvPicPr>
        <p:blipFill>
          <a:blip r:embed="rId4" cstate="print"/>
          <a:srcRect/>
          <a:stretch>
            <a:fillRect/>
          </a:stretch>
        </p:blipFill>
        <p:spPr bwMode="auto">
          <a:xfrm>
            <a:off x="1905000" y="4486275"/>
            <a:ext cx="4886325" cy="1914525"/>
          </a:xfrm>
          <a:prstGeom prst="rect">
            <a:avLst/>
          </a:prstGeom>
          <a:noFill/>
          <a:ln w="9525">
            <a:noFill/>
            <a:miter lim="800000"/>
            <a:headEnd/>
            <a:tailEnd/>
          </a:ln>
        </p:spPr>
      </p:pic>
      <p:sp>
        <p:nvSpPr>
          <p:cNvPr id="17" name="Rectangle 16"/>
          <p:cNvSpPr/>
          <p:nvPr/>
        </p:nvSpPr>
        <p:spPr>
          <a:xfrm>
            <a:off x="0" y="6248400"/>
            <a:ext cx="9144000" cy="369332"/>
          </a:xfrm>
          <a:prstGeom prst="rect">
            <a:avLst/>
          </a:prstGeom>
        </p:spPr>
        <p:txBody>
          <a:bodyPr wrap="square">
            <a:spAutoFit/>
          </a:bodyPr>
          <a:lstStyle/>
          <a:p>
            <a:r>
              <a:rPr lang="en-US" dirty="0" smtClean="0"/>
              <a:t>(a) Pole and zero locations and              (b) frequency response of a second-order band-pass filter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dirty="0" smtClean="0"/>
              <a:t>Προηγμένα Μικτά  Συστήματα</a:t>
            </a:r>
            <a:endParaRPr lang="en-US" dirty="0"/>
          </a:p>
        </p:txBody>
      </p:sp>
      <p:sp>
        <p:nvSpPr>
          <p:cNvPr id="5" name="Slide Number Placeholder 4"/>
          <p:cNvSpPr>
            <a:spLocks noGrp="1"/>
          </p:cNvSpPr>
          <p:nvPr>
            <p:ph type="sldNum" sz="quarter" idx="12"/>
          </p:nvPr>
        </p:nvSpPr>
        <p:spPr/>
        <p:txBody>
          <a:bodyPr/>
          <a:lstStyle/>
          <a:p>
            <a:fld id="{98B15F04-FFA8-4042-B188-32C057B50B7D}" type="slidenum">
              <a:rPr lang="en-US" smtClean="0"/>
              <a:pPr/>
              <a:t>24</a:t>
            </a:fld>
            <a:endParaRPr lang="en-US"/>
          </a:p>
        </p:txBody>
      </p:sp>
      <p:sp>
        <p:nvSpPr>
          <p:cNvPr id="6" name="Title 1"/>
          <p:cNvSpPr>
            <a:spLocks noGrp="1"/>
          </p:cNvSpPr>
          <p:nvPr>
            <p:ph type="title"/>
          </p:nvPr>
        </p:nvSpPr>
        <p:spPr>
          <a:xfrm>
            <a:off x="0" y="-76200"/>
            <a:ext cx="9144000" cy="792162"/>
          </a:xfrm>
        </p:spPr>
        <p:txBody>
          <a:bodyPr>
            <a:normAutofit/>
          </a:bodyPr>
          <a:lstStyle/>
          <a:p>
            <a:r>
              <a:rPr lang="en-US" sz="3600" b="1" dirty="0" smtClean="0"/>
              <a:t>Second-Order Filters</a:t>
            </a:r>
            <a:r>
              <a:rPr lang="en-US" sz="2400" b="1" dirty="0" smtClean="0"/>
              <a:t>(</a:t>
            </a:r>
            <a:r>
              <a:rPr lang="en-US" sz="2400" b="1" dirty="0" err="1" smtClean="0"/>
              <a:t>Highpass</a:t>
            </a:r>
            <a:r>
              <a:rPr lang="en-US" sz="2400" b="1" dirty="0" smtClean="0"/>
              <a:t> and </a:t>
            </a:r>
            <a:r>
              <a:rPr lang="en-US" sz="2400" b="1" dirty="0" err="1" smtClean="0"/>
              <a:t>Bandpass</a:t>
            </a:r>
            <a:r>
              <a:rPr lang="en-US" sz="2400" b="1" dirty="0" smtClean="0"/>
              <a:t> characteristics)</a:t>
            </a:r>
            <a:endParaRPr lang="en-US" sz="3600" dirty="0"/>
          </a:p>
        </p:txBody>
      </p:sp>
      <p:sp>
        <p:nvSpPr>
          <p:cNvPr id="7" name="Rectangle 6"/>
          <p:cNvSpPr/>
          <p:nvPr/>
        </p:nvSpPr>
        <p:spPr>
          <a:xfrm>
            <a:off x="76200" y="682176"/>
            <a:ext cx="1143583" cy="369332"/>
          </a:xfrm>
          <a:prstGeom prst="rect">
            <a:avLst/>
          </a:prstGeom>
        </p:spPr>
        <p:txBody>
          <a:bodyPr wrap="none">
            <a:spAutoFit/>
          </a:bodyPr>
          <a:lstStyle/>
          <a:p>
            <a:r>
              <a:rPr lang="en-US" b="1" dirty="0" smtClean="0"/>
              <a:t>Band Pass</a:t>
            </a:r>
          </a:p>
        </p:txBody>
      </p:sp>
      <p:sp>
        <p:nvSpPr>
          <p:cNvPr id="8" name="Rectangle 7"/>
          <p:cNvSpPr/>
          <p:nvPr/>
        </p:nvSpPr>
        <p:spPr>
          <a:xfrm>
            <a:off x="0" y="990600"/>
            <a:ext cx="8839200" cy="646331"/>
          </a:xfrm>
          <a:prstGeom prst="rect">
            <a:avLst/>
          </a:prstGeom>
        </p:spPr>
        <p:txBody>
          <a:bodyPr wrap="square">
            <a:spAutoFit/>
          </a:bodyPr>
          <a:lstStyle/>
          <a:p>
            <a:r>
              <a:rPr lang="en-US" dirty="0" smtClean="0"/>
              <a:t>The Determination of the -3-dB bandwidth of the response of the </a:t>
            </a:r>
            <a:r>
              <a:rPr lang="en-US" dirty="0" err="1" smtClean="0"/>
              <a:t>Bandpass</a:t>
            </a:r>
            <a:r>
              <a:rPr lang="en-US" dirty="0" smtClean="0"/>
              <a:t> Filter of the previous slide is calculated as follows:</a:t>
            </a:r>
            <a:endParaRPr lang="en-US" dirty="0"/>
          </a:p>
        </p:txBody>
      </p:sp>
      <p:sp>
        <p:nvSpPr>
          <p:cNvPr id="9" name="Rectangle 8"/>
          <p:cNvSpPr/>
          <p:nvPr/>
        </p:nvSpPr>
        <p:spPr>
          <a:xfrm>
            <a:off x="0" y="1752600"/>
            <a:ext cx="9144000" cy="646331"/>
          </a:xfrm>
          <a:prstGeom prst="rect">
            <a:avLst/>
          </a:prstGeom>
        </p:spPr>
        <p:txBody>
          <a:bodyPr wrap="square">
            <a:spAutoFit/>
          </a:bodyPr>
          <a:lstStyle/>
          <a:p>
            <a:r>
              <a:rPr lang="en-US" dirty="0" smtClean="0"/>
              <a:t>As shown in Fig. below  the response reaches </a:t>
            </a:r>
            <a:r>
              <a:rPr lang="el-GR" dirty="0" smtClean="0"/>
              <a:t>          </a:t>
            </a:r>
            <a:r>
              <a:rPr lang="en-US" dirty="0" smtClean="0"/>
              <a:t>times its peak value at frequencies </a:t>
            </a:r>
            <a:r>
              <a:rPr lang="el-GR" dirty="0" smtClean="0"/>
              <a:t>ω</a:t>
            </a:r>
            <a:r>
              <a:rPr lang="en-US" dirty="0" smtClean="0"/>
              <a:t>1 and</a:t>
            </a:r>
            <a:r>
              <a:rPr lang="el-GR" dirty="0" smtClean="0"/>
              <a:t> ω</a:t>
            </a:r>
            <a:r>
              <a:rPr lang="en-US" dirty="0" smtClean="0"/>
              <a:t>2, exhibiting a bandwidth of </a:t>
            </a:r>
            <a:r>
              <a:rPr lang="el-GR" dirty="0" smtClean="0"/>
              <a:t>ω</a:t>
            </a:r>
            <a:r>
              <a:rPr lang="en-US" dirty="0" smtClean="0"/>
              <a:t>2</a:t>
            </a:r>
            <a:r>
              <a:rPr lang="el-GR" dirty="0" smtClean="0"/>
              <a:t>-ω</a:t>
            </a:r>
            <a:r>
              <a:rPr lang="en-US" dirty="0" smtClean="0"/>
              <a:t>1</a:t>
            </a:r>
            <a:endParaRPr lang="en-US" dirty="0"/>
          </a:p>
        </p:txBody>
      </p:sp>
      <p:pic>
        <p:nvPicPr>
          <p:cNvPr id="123906" name="Picture 2"/>
          <p:cNvPicPr>
            <a:picLocks noChangeAspect="1" noChangeArrowheads="1"/>
          </p:cNvPicPr>
          <p:nvPr/>
        </p:nvPicPr>
        <p:blipFill>
          <a:blip r:embed="rId2" cstate="print"/>
          <a:srcRect/>
          <a:stretch>
            <a:fillRect/>
          </a:stretch>
        </p:blipFill>
        <p:spPr bwMode="auto">
          <a:xfrm>
            <a:off x="4343400" y="1828800"/>
            <a:ext cx="414337" cy="361217"/>
          </a:xfrm>
          <a:prstGeom prst="rect">
            <a:avLst/>
          </a:prstGeom>
          <a:noFill/>
          <a:ln w="9525">
            <a:noFill/>
            <a:miter lim="800000"/>
            <a:headEnd/>
            <a:tailEnd/>
          </a:ln>
        </p:spPr>
      </p:pic>
      <p:pic>
        <p:nvPicPr>
          <p:cNvPr id="123907" name="Picture 3"/>
          <p:cNvPicPr>
            <a:picLocks noChangeAspect="1" noChangeArrowheads="1"/>
          </p:cNvPicPr>
          <p:nvPr/>
        </p:nvPicPr>
        <p:blipFill>
          <a:blip r:embed="rId3" cstate="print"/>
          <a:srcRect/>
          <a:stretch>
            <a:fillRect/>
          </a:stretch>
        </p:blipFill>
        <p:spPr bwMode="auto">
          <a:xfrm>
            <a:off x="2847975" y="2490788"/>
            <a:ext cx="3448050" cy="1876425"/>
          </a:xfrm>
          <a:prstGeom prst="rect">
            <a:avLst/>
          </a:prstGeom>
          <a:noFill/>
          <a:ln w="9525">
            <a:noFill/>
            <a:miter lim="800000"/>
            <a:headEnd/>
            <a:tailEnd/>
          </a:ln>
        </p:spPr>
      </p:pic>
      <p:sp>
        <p:nvSpPr>
          <p:cNvPr id="12" name="Rectangle 11"/>
          <p:cNvSpPr/>
          <p:nvPr/>
        </p:nvSpPr>
        <p:spPr>
          <a:xfrm>
            <a:off x="304800" y="4495800"/>
            <a:ext cx="8458200" cy="1477328"/>
          </a:xfrm>
          <a:prstGeom prst="rect">
            <a:avLst/>
          </a:prstGeom>
        </p:spPr>
        <p:txBody>
          <a:bodyPr wrap="square">
            <a:spAutoFit/>
          </a:bodyPr>
          <a:lstStyle/>
          <a:p>
            <a:r>
              <a:rPr lang="en-US" dirty="0" smtClean="0"/>
              <a:t>To calculate </a:t>
            </a:r>
            <a:r>
              <a:rPr lang="el-GR" dirty="0" smtClean="0"/>
              <a:t>ω</a:t>
            </a:r>
            <a:r>
              <a:rPr lang="en-US" dirty="0" smtClean="0"/>
              <a:t>1 and </a:t>
            </a:r>
            <a:r>
              <a:rPr lang="el-GR" dirty="0" smtClean="0"/>
              <a:t>ω</a:t>
            </a:r>
            <a:r>
              <a:rPr lang="en-US" dirty="0" smtClean="0"/>
              <a:t>2, we equate the squared magnitude</a:t>
            </a:r>
            <a:r>
              <a:rPr lang="el-GR" dirty="0" smtClean="0"/>
              <a:t> </a:t>
            </a:r>
            <a:r>
              <a:rPr lang="en-US" dirty="0" smtClean="0"/>
              <a:t>to</a:t>
            </a:r>
            <a:endParaRPr lang="el-GR" dirty="0" smtClean="0"/>
          </a:p>
          <a:p>
            <a:endParaRPr lang="el-GR" dirty="0" smtClean="0"/>
          </a:p>
          <a:p>
            <a:r>
              <a:rPr lang="el-GR" dirty="0" smtClean="0"/>
              <a:t>				=&gt;</a:t>
            </a:r>
          </a:p>
          <a:p>
            <a:endParaRPr lang="el-GR" dirty="0" smtClean="0"/>
          </a:p>
          <a:p>
            <a:r>
              <a:rPr lang="el-GR" dirty="0" smtClean="0"/>
              <a:t>				  </a:t>
            </a:r>
            <a:endParaRPr lang="en-US" dirty="0"/>
          </a:p>
        </p:txBody>
      </p:sp>
      <p:pic>
        <p:nvPicPr>
          <p:cNvPr id="123909" name="Picture 5"/>
          <p:cNvPicPr>
            <a:picLocks noChangeAspect="1" noChangeArrowheads="1"/>
          </p:cNvPicPr>
          <p:nvPr/>
        </p:nvPicPr>
        <p:blipFill>
          <a:blip r:embed="rId4" cstate="print"/>
          <a:srcRect/>
          <a:stretch>
            <a:fillRect/>
          </a:stretch>
        </p:blipFill>
        <p:spPr bwMode="auto">
          <a:xfrm>
            <a:off x="6261100" y="4572000"/>
            <a:ext cx="1663700" cy="304800"/>
          </a:xfrm>
          <a:prstGeom prst="rect">
            <a:avLst/>
          </a:prstGeom>
          <a:noFill/>
          <a:ln w="9525">
            <a:noFill/>
            <a:miter lim="800000"/>
            <a:headEnd/>
            <a:tailEnd/>
          </a:ln>
        </p:spPr>
      </p:pic>
      <p:pic>
        <p:nvPicPr>
          <p:cNvPr id="123910" name="Picture 6"/>
          <p:cNvPicPr>
            <a:picLocks noChangeAspect="1" noChangeArrowheads="1"/>
          </p:cNvPicPr>
          <p:nvPr/>
        </p:nvPicPr>
        <p:blipFill>
          <a:blip r:embed="rId5" cstate="print"/>
          <a:srcRect/>
          <a:stretch>
            <a:fillRect/>
          </a:stretch>
        </p:blipFill>
        <p:spPr bwMode="auto">
          <a:xfrm>
            <a:off x="533399" y="4800600"/>
            <a:ext cx="3090925" cy="914400"/>
          </a:xfrm>
          <a:prstGeom prst="rect">
            <a:avLst/>
          </a:prstGeom>
          <a:noFill/>
          <a:ln w="9525">
            <a:noFill/>
            <a:miter lim="800000"/>
            <a:headEnd/>
            <a:tailEnd/>
          </a:ln>
        </p:spPr>
      </p:pic>
      <p:pic>
        <p:nvPicPr>
          <p:cNvPr id="123911" name="Picture 7"/>
          <p:cNvPicPr>
            <a:picLocks noChangeAspect="1" noChangeArrowheads="1"/>
          </p:cNvPicPr>
          <p:nvPr/>
        </p:nvPicPr>
        <p:blipFill>
          <a:blip r:embed="rId6" cstate="print"/>
          <a:srcRect/>
          <a:stretch>
            <a:fillRect/>
          </a:stretch>
        </p:blipFill>
        <p:spPr bwMode="auto">
          <a:xfrm>
            <a:off x="4379259" y="4876800"/>
            <a:ext cx="3012141" cy="685800"/>
          </a:xfrm>
          <a:prstGeom prst="rect">
            <a:avLst/>
          </a:prstGeom>
          <a:noFill/>
          <a:ln w="9525">
            <a:noFill/>
            <a:miter lim="800000"/>
            <a:headEnd/>
            <a:tailEnd/>
          </a:ln>
        </p:spPr>
      </p:pic>
      <p:sp>
        <p:nvSpPr>
          <p:cNvPr id="17" name="Rectangle 16"/>
          <p:cNvSpPr/>
          <p:nvPr/>
        </p:nvSpPr>
        <p:spPr>
          <a:xfrm>
            <a:off x="533400" y="5726668"/>
            <a:ext cx="8229600" cy="369332"/>
          </a:xfrm>
          <a:prstGeom prst="rect">
            <a:avLst/>
          </a:prstGeom>
        </p:spPr>
        <p:txBody>
          <a:bodyPr wrap="square">
            <a:spAutoFit/>
          </a:bodyPr>
          <a:lstStyle/>
          <a:p>
            <a:r>
              <a:rPr lang="en-US" dirty="0" smtClean="0"/>
              <a:t>The total -3-dB bandwidth spans </a:t>
            </a:r>
            <a:r>
              <a:rPr lang="el-GR" dirty="0" smtClean="0"/>
              <a:t>ω</a:t>
            </a:r>
            <a:r>
              <a:rPr lang="en-US" dirty="0" smtClean="0"/>
              <a:t>1 to </a:t>
            </a:r>
            <a:r>
              <a:rPr lang="el-GR" dirty="0" smtClean="0"/>
              <a:t>ω</a:t>
            </a:r>
            <a:r>
              <a:rPr lang="en-US" dirty="0" smtClean="0"/>
              <a:t>2 and is equal to </a:t>
            </a:r>
            <a:r>
              <a:rPr lang="el-GR" dirty="0" smtClean="0"/>
              <a:t>ω</a:t>
            </a:r>
            <a:r>
              <a:rPr lang="en-US" dirty="0" smtClean="0"/>
              <a:t>n</a:t>
            </a:r>
            <a:r>
              <a:rPr lang="el-GR" dirty="0" smtClean="0"/>
              <a:t>/</a:t>
            </a:r>
            <a:r>
              <a:rPr lang="en-US" dirty="0" smtClean="0"/>
              <a:t>Q.</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715962"/>
          </a:xfrm>
        </p:spPr>
        <p:txBody>
          <a:bodyPr>
            <a:normAutofit fontScale="90000"/>
          </a:bodyPr>
          <a:lstStyle/>
          <a:p>
            <a:r>
              <a:rPr lang="en-US" b="1" dirty="0" smtClean="0"/>
              <a:t>RLC Realizations</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25</a:t>
            </a:fld>
            <a:endParaRPr lang="en-US"/>
          </a:p>
        </p:txBody>
      </p:sp>
      <p:sp>
        <p:nvSpPr>
          <p:cNvPr id="6" name="Rectangle 5"/>
          <p:cNvSpPr/>
          <p:nvPr/>
        </p:nvSpPr>
        <p:spPr>
          <a:xfrm>
            <a:off x="0" y="457200"/>
            <a:ext cx="9144000" cy="1754326"/>
          </a:xfrm>
          <a:prstGeom prst="rect">
            <a:avLst/>
          </a:prstGeom>
        </p:spPr>
        <p:txBody>
          <a:bodyPr wrap="square">
            <a:spAutoFit/>
          </a:bodyPr>
          <a:lstStyle/>
          <a:p>
            <a:pPr algn="just"/>
            <a:r>
              <a:rPr lang="en-US" dirty="0" smtClean="0"/>
              <a:t>It is possible to implement the second-order transfer function by means of RLC realizations, since they (a) find practical applications in low-frequency</a:t>
            </a:r>
            <a:r>
              <a:rPr lang="el-GR" dirty="0" smtClean="0"/>
              <a:t> </a:t>
            </a:r>
            <a:r>
              <a:rPr lang="en-US" dirty="0" smtClean="0"/>
              <a:t>discrete circuits or high-frequency integrated circuits, and (b) prove useful as a procedure for</a:t>
            </a:r>
            <a:r>
              <a:rPr lang="el-GR" dirty="0" smtClean="0"/>
              <a:t> </a:t>
            </a:r>
            <a:r>
              <a:rPr lang="en-US" dirty="0" smtClean="0"/>
              <a:t>designing active filters. We therefore study their properties here and determine how they can</a:t>
            </a:r>
            <a:r>
              <a:rPr lang="el-GR" dirty="0" smtClean="0"/>
              <a:t> </a:t>
            </a:r>
            <a:r>
              <a:rPr lang="en-US" dirty="0" smtClean="0"/>
              <a:t>yield low-pass, high-pass, and band-pass responses. Consider the parallel LC combination (called a “tank”) depicted in Fig. below   We get:</a:t>
            </a:r>
            <a:endParaRPr lang="en-US" dirty="0"/>
          </a:p>
        </p:txBody>
      </p:sp>
      <p:pic>
        <p:nvPicPr>
          <p:cNvPr id="124930" name="Picture 2"/>
          <p:cNvPicPr>
            <a:picLocks noChangeAspect="1" noChangeArrowheads="1"/>
          </p:cNvPicPr>
          <p:nvPr/>
        </p:nvPicPr>
        <p:blipFill>
          <a:blip r:embed="rId2" cstate="print"/>
          <a:srcRect/>
          <a:stretch>
            <a:fillRect/>
          </a:stretch>
        </p:blipFill>
        <p:spPr bwMode="auto">
          <a:xfrm>
            <a:off x="2362200" y="1828800"/>
            <a:ext cx="6553200" cy="2217699"/>
          </a:xfrm>
          <a:prstGeom prst="rect">
            <a:avLst/>
          </a:prstGeom>
          <a:noFill/>
          <a:ln w="9525">
            <a:noFill/>
            <a:miter lim="800000"/>
            <a:headEnd/>
            <a:tailEnd/>
          </a:ln>
        </p:spPr>
      </p:pic>
      <p:sp>
        <p:nvSpPr>
          <p:cNvPr id="8" name="Rectangle 7"/>
          <p:cNvSpPr/>
          <p:nvPr/>
        </p:nvSpPr>
        <p:spPr>
          <a:xfrm>
            <a:off x="2743200" y="3886200"/>
            <a:ext cx="6248400" cy="381000"/>
          </a:xfrm>
          <a:prstGeom prst="rect">
            <a:avLst/>
          </a:prstGeom>
        </p:spPr>
        <p:txBody>
          <a:bodyPr wrap="square">
            <a:spAutoFit/>
          </a:bodyPr>
          <a:lstStyle/>
          <a:p>
            <a:r>
              <a:rPr lang="en-US" dirty="0" smtClean="0"/>
              <a:t>(a) LC tank,      (b) imaginary poles, and  (c)     frequency response</a:t>
            </a:r>
            <a:endParaRPr lang="en-US" dirty="0"/>
          </a:p>
        </p:txBody>
      </p:sp>
      <p:pic>
        <p:nvPicPr>
          <p:cNvPr id="124931" name="Picture 3"/>
          <p:cNvPicPr>
            <a:picLocks noChangeAspect="1" noChangeArrowheads="1"/>
          </p:cNvPicPr>
          <p:nvPr/>
        </p:nvPicPr>
        <p:blipFill>
          <a:blip r:embed="rId3" cstate="print"/>
          <a:srcRect/>
          <a:stretch>
            <a:fillRect/>
          </a:stretch>
        </p:blipFill>
        <p:spPr bwMode="auto">
          <a:xfrm>
            <a:off x="380999" y="2339788"/>
            <a:ext cx="1801091" cy="1165412"/>
          </a:xfrm>
          <a:prstGeom prst="rect">
            <a:avLst/>
          </a:prstGeom>
          <a:noFill/>
          <a:ln w="9525">
            <a:noFill/>
            <a:miter lim="800000"/>
            <a:headEnd/>
            <a:tailEnd/>
          </a:ln>
        </p:spPr>
      </p:pic>
      <p:pic>
        <p:nvPicPr>
          <p:cNvPr id="124932" name="Picture 4"/>
          <p:cNvPicPr>
            <a:picLocks noChangeAspect="1" noChangeArrowheads="1"/>
          </p:cNvPicPr>
          <p:nvPr/>
        </p:nvPicPr>
        <p:blipFill>
          <a:blip r:embed="rId4" cstate="print"/>
          <a:srcRect/>
          <a:stretch>
            <a:fillRect/>
          </a:stretch>
        </p:blipFill>
        <p:spPr bwMode="auto">
          <a:xfrm>
            <a:off x="228600" y="4343400"/>
            <a:ext cx="878652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26</a:t>
            </a:fld>
            <a:endParaRPr lang="en-US"/>
          </a:p>
        </p:txBody>
      </p:sp>
      <p:sp>
        <p:nvSpPr>
          <p:cNvPr id="6" name="Title 1"/>
          <p:cNvSpPr>
            <a:spLocks noGrp="1"/>
          </p:cNvSpPr>
          <p:nvPr>
            <p:ph type="title"/>
          </p:nvPr>
        </p:nvSpPr>
        <p:spPr>
          <a:xfrm>
            <a:off x="609600" y="-152400"/>
            <a:ext cx="8077200" cy="715962"/>
          </a:xfrm>
        </p:spPr>
        <p:txBody>
          <a:bodyPr>
            <a:normAutofit fontScale="90000"/>
          </a:bodyPr>
          <a:lstStyle/>
          <a:p>
            <a:r>
              <a:rPr lang="en-US" b="1" dirty="0" smtClean="0"/>
              <a:t>RLC Realizations</a:t>
            </a:r>
            <a:endParaRPr lang="en-US" dirty="0"/>
          </a:p>
        </p:txBody>
      </p:sp>
      <p:sp>
        <p:nvSpPr>
          <p:cNvPr id="7" name="TextBox 6"/>
          <p:cNvSpPr txBox="1"/>
          <p:nvPr/>
        </p:nvSpPr>
        <p:spPr>
          <a:xfrm>
            <a:off x="228600" y="609600"/>
            <a:ext cx="8534400" cy="369332"/>
          </a:xfrm>
          <a:prstGeom prst="rect">
            <a:avLst/>
          </a:prstGeom>
          <a:noFill/>
        </p:spPr>
        <p:txBody>
          <a:bodyPr wrap="square" rtlCol="0">
            <a:spAutoFit/>
          </a:bodyPr>
          <a:lstStyle/>
          <a:p>
            <a:r>
              <a:rPr lang="en-US" dirty="0" smtClean="0"/>
              <a:t>Based on the results of LC tank we analyze now the full  RLC circuit</a:t>
            </a:r>
            <a:endParaRPr lang="en-US" dirty="0"/>
          </a:p>
        </p:txBody>
      </p:sp>
      <p:pic>
        <p:nvPicPr>
          <p:cNvPr id="125954" name="Picture 2"/>
          <p:cNvPicPr>
            <a:picLocks noChangeAspect="1" noChangeArrowheads="1"/>
          </p:cNvPicPr>
          <p:nvPr/>
        </p:nvPicPr>
        <p:blipFill>
          <a:blip r:embed="rId2" cstate="print"/>
          <a:srcRect/>
          <a:stretch>
            <a:fillRect/>
          </a:stretch>
        </p:blipFill>
        <p:spPr bwMode="auto">
          <a:xfrm>
            <a:off x="2590799" y="1143000"/>
            <a:ext cx="2349795" cy="990600"/>
          </a:xfrm>
          <a:prstGeom prst="rect">
            <a:avLst/>
          </a:prstGeom>
          <a:noFill/>
          <a:ln w="9525">
            <a:noFill/>
            <a:miter lim="800000"/>
            <a:headEnd/>
            <a:tailEnd/>
          </a:ln>
        </p:spPr>
      </p:pic>
      <p:sp>
        <p:nvSpPr>
          <p:cNvPr id="9" name="Rectangle 8"/>
          <p:cNvSpPr/>
          <p:nvPr/>
        </p:nvSpPr>
        <p:spPr>
          <a:xfrm>
            <a:off x="0" y="2362200"/>
            <a:ext cx="9144000" cy="369332"/>
          </a:xfrm>
          <a:prstGeom prst="rect">
            <a:avLst/>
          </a:prstGeom>
        </p:spPr>
        <p:txBody>
          <a:bodyPr wrap="square">
            <a:spAutoFit/>
          </a:bodyPr>
          <a:lstStyle/>
          <a:p>
            <a:r>
              <a:rPr lang="en-US" dirty="0" smtClean="0"/>
              <a:t>Z2 can be obtained by replacing R1 in parallel with Z1 in transfer function of  </a:t>
            </a:r>
            <a:endParaRPr lang="en-US" dirty="0"/>
          </a:p>
        </p:txBody>
      </p:sp>
      <p:pic>
        <p:nvPicPr>
          <p:cNvPr id="125955" name="Picture 3"/>
          <p:cNvPicPr>
            <a:picLocks noChangeAspect="1" noChangeArrowheads="1"/>
          </p:cNvPicPr>
          <p:nvPr/>
        </p:nvPicPr>
        <p:blipFill>
          <a:blip r:embed="rId3" cstate="print"/>
          <a:srcRect/>
          <a:stretch>
            <a:fillRect/>
          </a:stretch>
        </p:blipFill>
        <p:spPr bwMode="auto">
          <a:xfrm>
            <a:off x="3124200" y="2743200"/>
            <a:ext cx="2287643" cy="947738"/>
          </a:xfrm>
          <a:prstGeom prst="rect">
            <a:avLst/>
          </a:prstGeom>
          <a:noFill/>
          <a:ln w="9525">
            <a:noFill/>
            <a:miter lim="800000"/>
            <a:headEnd/>
            <a:tailEnd/>
          </a:ln>
        </p:spPr>
      </p:pic>
      <p:sp>
        <p:nvSpPr>
          <p:cNvPr id="11" name="Rectangle 10"/>
          <p:cNvSpPr/>
          <p:nvPr/>
        </p:nvSpPr>
        <p:spPr>
          <a:xfrm>
            <a:off x="0" y="3733800"/>
            <a:ext cx="9144000" cy="646331"/>
          </a:xfrm>
          <a:prstGeom prst="rect">
            <a:avLst/>
          </a:prstGeom>
        </p:spPr>
        <p:txBody>
          <a:bodyPr wrap="square">
            <a:spAutoFit/>
          </a:bodyPr>
          <a:lstStyle/>
          <a:p>
            <a:r>
              <a:rPr lang="en-US" dirty="0" smtClean="0"/>
              <a:t>The impedance still contains a zero at the origin due to the inductor. The poles are computed as follows:</a:t>
            </a:r>
            <a:endParaRPr lang="en-US" dirty="0"/>
          </a:p>
        </p:txBody>
      </p:sp>
      <p:pic>
        <p:nvPicPr>
          <p:cNvPr id="125956" name="Picture 4"/>
          <p:cNvPicPr>
            <a:picLocks noChangeAspect="1" noChangeArrowheads="1"/>
          </p:cNvPicPr>
          <p:nvPr/>
        </p:nvPicPr>
        <p:blipFill>
          <a:blip r:embed="rId4" cstate="print"/>
          <a:srcRect/>
          <a:stretch>
            <a:fillRect/>
          </a:stretch>
        </p:blipFill>
        <p:spPr bwMode="auto">
          <a:xfrm>
            <a:off x="1524000" y="4114800"/>
            <a:ext cx="6418147"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27</a:t>
            </a:fld>
            <a:endParaRPr lang="en-US"/>
          </a:p>
        </p:txBody>
      </p:sp>
      <p:sp>
        <p:nvSpPr>
          <p:cNvPr id="7" name="Title 1"/>
          <p:cNvSpPr>
            <a:spLocks noGrp="1"/>
          </p:cNvSpPr>
          <p:nvPr>
            <p:ph type="title"/>
          </p:nvPr>
        </p:nvSpPr>
        <p:spPr>
          <a:xfrm>
            <a:off x="609600" y="-152400"/>
            <a:ext cx="8077200" cy="715962"/>
          </a:xfrm>
        </p:spPr>
        <p:txBody>
          <a:bodyPr>
            <a:normAutofit fontScale="90000"/>
          </a:bodyPr>
          <a:lstStyle/>
          <a:p>
            <a:r>
              <a:rPr lang="en-US" b="1" dirty="0" smtClean="0"/>
              <a:t>RLC Realizations</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2133600" y="457200"/>
            <a:ext cx="3072809" cy="1295400"/>
          </a:xfrm>
          <a:prstGeom prst="rect">
            <a:avLst/>
          </a:prstGeom>
          <a:noFill/>
          <a:ln w="9525">
            <a:noFill/>
            <a:miter lim="800000"/>
            <a:headEnd/>
            <a:tailEnd/>
          </a:ln>
        </p:spPr>
      </p:pic>
      <p:pic>
        <p:nvPicPr>
          <p:cNvPr id="126978" name="Picture 2"/>
          <p:cNvPicPr>
            <a:picLocks noChangeAspect="1" noChangeArrowheads="1"/>
          </p:cNvPicPr>
          <p:nvPr/>
        </p:nvPicPr>
        <p:blipFill>
          <a:blip r:embed="rId3" cstate="print"/>
          <a:srcRect/>
          <a:stretch>
            <a:fillRect/>
          </a:stretch>
        </p:blipFill>
        <p:spPr bwMode="auto">
          <a:xfrm>
            <a:off x="457199" y="1752600"/>
            <a:ext cx="6913375" cy="4114800"/>
          </a:xfrm>
          <a:prstGeom prst="rect">
            <a:avLst/>
          </a:prstGeom>
          <a:noFill/>
          <a:ln w="9525">
            <a:noFill/>
            <a:miter lim="800000"/>
            <a:headEnd/>
            <a:tailEnd/>
          </a:ln>
        </p:spPr>
      </p:pic>
      <p:sp>
        <p:nvSpPr>
          <p:cNvPr id="11" name="Rectangle 10"/>
          <p:cNvSpPr/>
          <p:nvPr/>
        </p:nvSpPr>
        <p:spPr>
          <a:xfrm>
            <a:off x="228600" y="5906869"/>
            <a:ext cx="8686800" cy="646331"/>
          </a:xfrm>
          <a:prstGeom prst="rect">
            <a:avLst/>
          </a:prstGeom>
        </p:spPr>
        <p:txBody>
          <a:bodyPr wrap="square">
            <a:spAutoFit/>
          </a:bodyPr>
          <a:lstStyle/>
          <a:p>
            <a:r>
              <a:rPr lang="en-US" dirty="0" smtClean="0"/>
              <a:t>As long as the excitation of the circuit does not alter its topology, the poles are given as  above, a point that proves useful in the choice of filter structures.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28</a:t>
            </a:fld>
            <a:endParaRPr lang="en-US"/>
          </a:p>
        </p:txBody>
      </p:sp>
      <p:pic>
        <p:nvPicPr>
          <p:cNvPr id="128002" name="Picture 2"/>
          <p:cNvPicPr>
            <a:picLocks noChangeAspect="1" noChangeArrowheads="1"/>
          </p:cNvPicPr>
          <p:nvPr/>
        </p:nvPicPr>
        <p:blipFill>
          <a:blip r:embed="rId2" cstate="print"/>
          <a:srcRect/>
          <a:stretch>
            <a:fillRect/>
          </a:stretch>
        </p:blipFill>
        <p:spPr bwMode="auto">
          <a:xfrm>
            <a:off x="990600" y="381000"/>
            <a:ext cx="7315200" cy="3095320"/>
          </a:xfrm>
          <a:prstGeom prst="rect">
            <a:avLst/>
          </a:prstGeom>
          <a:noFill/>
          <a:ln w="9525">
            <a:noFill/>
            <a:miter lim="800000"/>
            <a:headEnd/>
            <a:tailEnd/>
          </a:ln>
        </p:spPr>
      </p:pic>
      <p:sp>
        <p:nvSpPr>
          <p:cNvPr id="7" name="Title 1"/>
          <p:cNvSpPr>
            <a:spLocks noGrp="1"/>
          </p:cNvSpPr>
          <p:nvPr>
            <p:ph type="title"/>
          </p:nvPr>
        </p:nvSpPr>
        <p:spPr>
          <a:xfrm>
            <a:off x="609600" y="-152400"/>
            <a:ext cx="8077200" cy="715962"/>
          </a:xfrm>
        </p:spPr>
        <p:txBody>
          <a:bodyPr>
            <a:normAutofit fontScale="90000"/>
          </a:bodyPr>
          <a:lstStyle/>
          <a:p>
            <a:r>
              <a:rPr lang="en-US" b="1" dirty="0" smtClean="0"/>
              <a:t>RLC Realizations</a:t>
            </a:r>
            <a:endParaRPr lang="en-US" dirty="0"/>
          </a:p>
        </p:txBody>
      </p:sp>
      <p:pic>
        <p:nvPicPr>
          <p:cNvPr id="128003" name="Picture 3"/>
          <p:cNvPicPr>
            <a:picLocks noChangeAspect="1" noChangeArrowheads="1"/>
          </p:cNvPicPr>
          <p:nvPr/>
        </p:nvPicPr>
        <p:blipFill>
          <a:blip r:embed="rId3" cstate="print"/>
          <a:srcRect/>
          <a:stretch>
            <a:fillRect/>
          </a:stretch>
        </p:blipFill>
        <p:spPr bwMode="auto">
          <a:xfrm>
            <a:off x="990600" y="3543299"/>
            <a:ext cx="7211874" cy="3314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29</a:t>
            </a:fld>
            <a:endParaRPr lang="en-US"/>
          </a:p>
        </p:txBody>
      </p:sp>
      <p:sp>
        <p:nvSpPr>
          <p:cNvPr id="6" name="Title 1"/>
          <p:cNvSpPr>
            <a:spLocks noGrp="1"/>
          </p:cNvSpPr>
          <p:nvPr>
            <p:ph type="title"/>
          </p:nvPr>
        </p:nvSpPr>
        <p:spPr>
          <a:xfrm>
            <a:off x="228600" y="-304800"/>
            <a:ext cx="8229600" cy="1143000"/>
          </a:xfrm>
        </p:spPr>
        <p:txBody>
          <a:bodyPr>
            <a:normAutofit/>
          </a:bodyPr>
          <a:lstStyle/>
          <a:p>
            <a:r>
              <a:rPr lang="en-US" sz="4000" b="1" dirty="0" smtClean="0"/>
              <a:t>RLC Realizations</a:t>
            </a:r>
            <a:endParaRPr lang="en-US" sz="4000" dirty="0"/>
          </a:p>
        </p:txBody>
      </p:sp>
      <p:sp>
        <p:nvSpPr>
          <p:cNvPr id="7" name="Rectangle 6"/>
          <p:cNvSpPr/>
          <p:nvPr/>
        </p:nvSpPr>
        <p:spPr>
          <a:xfrm>
            <a:off x="0" y="609600"/>
            <a:ext cx="8840625" cy="923330"/>
          </a:xfrm>
          <a:prstGeom prst="rect">
            <a:avLst/>
          </a:prstGeom>
        </p:spPr>
        <p:txBody>
          <a:bodyPr wrap="none">
            <a:spAutoFit/>
          </a:bodyPr>
          <a:lstStyle/>
          <a:p>
            <a:r>
              <a:rPr lang="en-US" b="1" dirty="0" smtClean="0"/>
              <a:t>Low-Pass Filter</a:t>
            </a:r>
          </a:p>
          <a:p>
            <a:r>
              <a:rPr lang="en-US" dirty="0" smtClean="0"/>
              <a:t>Based  on the observations mentioned in previous slide  it is  derived that  the circuit below  </a:t>
            </a:r>
          </a:p>
          <a:p>
            <a:r>
              <a:rPr lang="en-US" dirty="0" smtClean="0"/>
              <a:t>forms  an RLC type realization of an LPF  filter, since </a:t>
            </a:r>
            <a:endParaRPr lang="en-US" dirty="0"/>
          </a:p>
        </p:txBody>
      </p:sp>
      <p:pic>
        <p:nvPicPr>
          <p:cNvPr id="129026" name="Picture 2"/>
          <p:cNvPicPr>
            <a:picLocks noChangeAspect="1" noChangeArrowheads="1"/>
          </p:cNvPicPr>
          <p:nvPr/>
        </p:nvPicPr>
        <p:blipFill>
          <a:blip r:embed="rId2" cstate="print"/>
          <a:srcRect/>
          <a:stretch>
            <a:fillRect/>
          </a:stretch>
        </p:blipFill>
        <p:spPr bwMode="auto">
          <a:xfrm>
            <a:off x="838200" y="1905000"/>
            <a:ext cx="2971800" cy="1896637"/>
          </a:xfrm>
          <a:prstGeom prst="rect">
            <a:avLst/>
          </a:prstGeom>
          <a:noFill/>
          <a:ln w="9525">
            <a:noFill/>
            <a:miter lim="800000"/>
            <a:headEnd/>
            <a:tailEnd/>
          </a:ln>
        </p:spPr>
      </p:pic>
      <p:pic>
        <p:nvPicPr>
          <p:cNvPr id="129028" name="Picture 4"/>
          <p:cNvPicPr>
            <a:picLocks noChangeAspect="1" noChangeArrowheads="1"/>
          </p:cNvPicPr>
          <p:nvPr/>
        </p:nvPicPr>
        <p:blipFill>
          <a:blip r:embed="rId3" cstate="print"/>
          <a:srcRect/>
          <a:stretch>
            <a:fillRect/>
          </a:stretch>
        </p:blipFill>
        <p:spPr bwMode="auto">
          <a:xfrm>
            <a:off x="4419600" y="1828800"/>
            <a:ext cx="3200400" cy="1089791"/>
          </a:xfrm>
          <a:prstGeom prst="rect">
            <a:avLst/>
          </a:prstGeom>
          <a:noFill/>
          <a:ln w="9525">
            <a:noFill/>
            <a:miter lim="800000"/>
            <a:headEnd/>
            <a:tailEnd/>
          </a:ln>
        </p:spPr>
      </p:pic>
      <p:sp>
        <p:nvSpPr>
          <p:cNvPr id="11" name="Rectangle 10"/>
          <p:cNvSpPr/>
          <p:nvPr/>
        </p:nvSpPr>
        <p:spPr>
          <a:xfrm>
            <a:off x="304800" y="3828871"/>
            <a:ext cx="8686800" cy="2031325"/>
          </a:xfrm>
          <a:prstGeom prst="rect">
            <a:avLst/>
          </a:prstGeom>
        </p:spPr>
        <p:txBody>
          <a:bodyPr wrap="square">
            <a:spAutoFit/>
          </a:bodyPr>
          <a:lstStyle/>
          <a:p>
            <a:r>
              <a:rPr lang="en-US" dirty="0" smtClean="0"/>
              <a:t>This arrangement provides a low-pass response having the same poles as those given by (14.39) or (14.43) because for Vin = 0, it reduces to the topology of Fig. 14.26. furthermore, the transition beyond the </a:t>
            </a:r>
            <a:r>
              <a:rPr lang="en-US" dirty="0" err="1" smtClean="0"/>
              <a:t>passband</a:t>
            </a:r>
            <a:r>
              <a:rPr lang="en-US" dirty="0" smtClean="0"/>
              <a:t> exhibits a second-order roll-off because both</a:t>
            </a:r>
          </a:p>
          <a:p>
            <a:endParaRPr lang="en-US" dirty="0" smtClean="0"/>
          </a:p>
          <a:p>
            <a:endParaRPr lang="en-US" dirty="0" smtClean="0"/>
          </a:p>
          <a:p>
            <a:endParaRPr lang="en-US" dirty="0" smtClean="0"/>
          </a:p>
          <a:p>
            <a:r>
              <a:rPr lang="en-US" dirty="0" smtClean="0"/>
              <a:t>It can be shown that:</a:t>
            </a:r>
            <a:endParaRPr lang="en-US" dirty="0"/>
          </a:p>
        </p:txBody>
      </p:sp>
      <p:pic>
        <p:nvPicPr>
          <p:cNvPr id="129029" name="Picture 5"/>
          <p:cNvPicPr>
            <a:picLocks noChangeAspect="1" noChangeArrowheads="1"/>
          </p:cNvPicPr>
          <p:nvPr/>
        </p:nvPicPr>
        <p:blipFill>
          <a:blip r:embed="rId4" cstate="print"/>
          <a:srcRect/>
          <a:stretch>
            <a:fillRect/>
          </a:stretch>
        </p:blipFill>
        <p:spPr bwMode="auto">
          <a:xfrm>
            <a:off x="685800" y="4800600"/>
            <a:ext cx="1840523" cy="304800"/>
          </a:xfrm>
          <a:prstGeom prst="rect">
            <a:avLst/>
          </a:prstGeom>
          <a:noFill/>
          <a:ln w="9525">
            <a:noFill/>
            <a:miter lim="800000"/>
            <a:headEnd/>
            <a:tailEnd/>
          </a:ln>
        </p:spPr>
      </p:pic>
      <p:pic>
        <p:nvPicPr>
          <p:cNvPr id="129030" name="Picture 6"/>
          <p:cNvPicPr>
            <a:picLocks noChangeAspect="1" noChangeArrowheads="1"/>
          </p:cNvPicPr>
          <p:nvPr/>
        </p:nvPicPr>
        <p:blipFill>
          <a:blip r:embed="rId5" cstate="print"/>
          <a:srcRect/>
          <a:stretch>
            <a:fillRect/>
          </a:stretch>
        </p:blipFill>
        <p:spPr bwMode="auto">
          <a:xfrm>
            <a:off x="2971799" y="5257800"/>
            <a:ext cx="349134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685800"/>
          </a:xfrm>
        </p:spPr>
        <p:txBody>
          <a:bodyPr>
            <a:normAutofit fontScale="90000"/>
          </a:bodyPr>
          <a:lstStyle/>
          <a:p>
            <a:r>
              <a:rPr lang="en-US" b="1" dirty="0" smtClean="0"/>
              <a:t>Filter Characteristics</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a:t>
            </a:fld>
            <a:endParaRPr lang="en-US"/>
          </a:p>
        </p:txBody>
      </p:sp>
      <p:pic>
        <p:nvPicPr>
          <p:cNvPr id="102402" name="Picture 2"/>
          <p:cNvPicPr>
            <a:picLocks noGrp="1" noChangeAspect="1" noChangeArrowheads="1"/>
          </p:cNvPicPr>
          <p:nvPr>
            <p:ph idx="1"/>
          </p:nvPr>
        </p:nvPicPr>
        <p:blipFill>
          <a:blip r:embed="rId2" cstate="print"/>
          <a:srcRect/>
          <a:stretch>
            <a:fillRect/>
          </a:stretch>
        </p:blipFill>
        <p:spPr bwMode="auto">
          <a:xfrm>
            <a:off x="990600" y="609600"/>
            <a:ext cx="6858000" cy="2560899"/>
          </a:xfrm>
          <a:prstGeom prst="rect">
            <a:avLst/>
          </a:prstGeom>
          <a:noFill/>
          <a:ln w="9525">
            <a:noFill/>
            <a:miter lim="800000"/>
            <a:headEnd/>
            <a:tailEnd/>
          </a:ln>
        </p:spPr>
      </p:pic>
      <p:sp>
        <p:nvSpPr>
          <p:cNvPr id="7" name="Rectangle 6"/>
          <p:cNvSpPr/>
          <p:nvPr/>
        </p:nvSpPr>
        <p:spPr>
          <a:xfrm>
            <a:off x="1447800" y="2743200"/>
            <a:ext cx="6324600" cy="369332"/>
          </a:xfrm>
          <a:prstGeom prst="rect">
            <a:avLst/>
          </a:prstGeom>
        </p:spPr>
        <p:txBody>
          <a:bodyPr wrap="square">
            <a:spAutoFit/>
          </a:bodyPr>
          <a:lstStyle/>
          <a:p>
            <a:pPr algn="ctr"/>
            <a:r>
              <a:rPr lang="en-US" dirty="0" smtClean="0"/>
              <a:t>(a) Generic and          (b) ideal filter characteristics.</a:t>
            </a:r>
            <a:endParaRPr lang="en-US" dirty="0"/>
          </a:p>
        </p:txBody>
      </p:sp>
      <p:sp>
        <p:nvSpPr>
          <p:cNvPr id="8" name="Rectangle 7"/>
          <p:cNvSpPr/>
          <p:nvPr/>
        </p:nvSpPr>
        <p:spPr>
          <a:xfrm>
            <a:off x="0" y="3096161"/>
            <a:ext cx="9144000" cy="1077218"/>
          </a:xfrm>
          <a:prstGeom prst="rect">
            <a:avLst/>
          </a:prstGeom>
        </p:spPr>
        <p:txBody>
          <a:bodyPr wrap="square">
            <a:spAutoFit/>
          </a:bodyPr>
          <a:lstStyle/>
          <a:p>
            <a:r>
              <a:rPr lang="en-US" sz="1600" dirty="0" smtClean="0"/>
              <a:t>Which characteristics of the above filter are important here? First, the filter must not affect the desired signal; i.e., it must provide a “flat” frequency response across the bandwidth of X(f). </a:t>
            </a:r>
          </a:p>
          <a:p>
            <a:r>
              <a:rPr lang="en-US" sz="1600" dirty="0" smtClean="0"/>
              <a:t>Second, the filter must  exhibit a “sharp” transition [Fig(a)].More formally, we divide the frequency response of filters into three regions: the “</a:t>
            </a:r>
            <a:r>
              <a:rPr lang="en-US" sz="1600" dirty="0" err="1" smtClean="0"/>
              <a:t>passband</a:t>
            </a:r>
            <a:r>
              <a:rPr lang="en-US" sz="1600" dirty="0" smtClean="0"/>
              <a:t>,” the “transition band,” and the “</a:t>
            </a:r>
            <a:r>
              <a:rPr lang="en-US" sz="1600" dirty="0" err="1" smtClean="0"/>
              <a:t>stopband</a:t>
            </a:r>
            <a:r>
              <a:rPr lang="en-US" sz="1600" dirty="0" smtClean="0"/>
              <a:t>.” </a:t>
            </a:r>
            <a:endParaRPr lang="en-US" sz="1600" dirty="0"/>
          </a:p>
        </p:txBody>
      </p:sp>
      <p:sp>
        <p:nvSpPr>
          <p:cNvPr id="9" name="Rectangle 8"/>
          <p:cNvSpPr/>
          <p:nvPr/>
        </p:nvSpPr>
        <p:spPr>
          <a:xfrm>
            <a:off x="0" y="4267200"/>
            <a:ext cx="9144000" cy="2554545"/>
          </a:xfrm>
          <a:prstGeom prst="rect">
            <a:avLst/>
          </a:prstGeom>
        </p:spPr>
        <p:txBody>
          <a:bodyPr wrap="square">
            <a:spAutoFit/>
          </a:bodyPr>
          <a:lstStyle/>
          <a:p>
            <a:pPr algn="just"/>
            <a:r>
              <a:rPr lang="en-US" sz="1600" dirty="0" smtClean="0"/>
              <a:t>The characteristics of the filter in each band play a critical role in the performance. The “flatness” in the </a:t>
            </a:r>
            <a:r>
              <a:rPr lang="en-US" sz="1600" dirty="0" err="1" smtClean="0"/>
              <a:t>passband</a:t>
            </a:r>
            <a:r>
              <a:rPr lang="en-US" sz="1600" dirty="0" smtClean="0"/>
              <a:t> is quantified by the amount of “ripple” that the magnitude response exhibits. If excessively large, the ripple substantially (and undesirably) alters the frequency contents of the signal. In Fig.(b), for example, the signal frequencies between f2 and f3 are attenuated whereas those between f3 and f4 are amplified.</a:t>
            </a:r>
          </a:p>
          <a:p>
            <a:pPr algn="just"/>
            <a:r>
              <a:rPr lang="en-US" sz="1600" dirty="0" smtClean="0"/>
              <a:t>The width of the transition  band must be sufficiently narrow, i.e., the filter must provide sufficient “selectivity.”</a:t>
            </a:r>
          </a:p>
          <a:p>
            <a:pPr algn="just"/>
            <a:r>
              <a:rPr lang="en-US" sz="1600" dirty="0" smtClean="0"/>
              <a:t>The </a:t>
            </a:r>
            <a:r>
              <a:rPr lang="en-US" sz="1600" dirty="0" err="1" smtClean="0"/>
              <a:t>stopband</a:t>
            </a:r>
            <a:r>
              <a:rPr lang="en-US" sz="1600" dirty="0" smtClean="0"/>
              <a:t> “attenuation” and ripple also impact the performance. The attenuation must be</a:t>
            </a:r>
          </a:p>
          <a:p>
            <a:pPr algn="just"/>
            <a:r>
              <a:rPr lang="en-US" sz="1600" dirty="0" smtClean="0"/>
              <a:t>large enough below the signal level. The ripple in this case proves less critical than that in the </a:t>
            </a:r>
            <a:r>
              <a:rPr lang="en-US" sz="1600" dirty="0" err="1" smtClean="0"/>
              <a:t>passband</a:t>
            </a:r>
            <a:r>
              <a:rPr lang="en-US" sz="1600" dirty="0" smtClean="0"/>
              <a:t>, but it simply subtracts from the </a:t>
            </a:r>
            <a:r>
              <a:rPr lang="en-US" sz="1600" dirty="0" err="1" smtClean="0"/>
              <a:t>stopband</a:t>
            </a:r>
            <a:r>
              <a:rPr lang="en-US" sz="1600" dirty="0" smtClean="0"/>
              <a:t> attenuation. In Fig. (b), for example, the </a:t>
            </a:r>
            <a:r>
              <a:rPr lang="en-US" sz="1600" dirty="0" err="1" smtClean="0"/>
              <a:t>stopband</a:t>
            </a:r>
            <a:r>
              <a:rPr lang="en-US" sz="1600" dirty="0" smtClean="0"/>
              <a:t> attenuation is degraded between f5 and f6 as a result of the ripple.</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30</a:t>
            </a:fld>
            <a:endParaRPr lang="en-US"/>
          </a:p>
        </p:txBody>
      </p:sp>
      <p:sp>
        <p:nvSpPr>
          <p:cNvPr id="6" name="Rectangle 5"/>
          <p:cNvSpPr/>
          <p:nvPr/>
        </p:nvSpPr>
        <p:spPr>
          <a:xfrm>
            <a:off x="0" y="533400"/>
            <a:ext cx="9144000" cy="923330"/>
          </a:xfrm>
          <a:prstGeom prst="rect">
            <a:avLst/>
          </a:prstGeom>
        </p:spPr>
        <p:txBody>
          <a:bodyPr wrap="square">
            <a:spAutoFit/>
          </a:bodyPr>
          <a:lstStyle/>
          <a:p>
            <a:r>
              <a:rPr lang="en-US" dirty="0" smtClean="0"/>
              <a:t>If the Q of the network is sufficiently high, the frequency response exhibits “peaking,” i.e., a</a:t>
            </a:r>
          </a:p>
          <a:p>
            <a:r>
              <a:rPr lang="en-US" dirty="0" smtClean="0"/>
              <a:t>gain of greater than unity in a certain frequency range. The transfer function provides this effect if the denominator falls to a local minimum</a:t>
            </a:r>
            <a:endParaRPr lang="en-US" dirty="0"/>
          </a:p>
        </p:txBody>
      </p:sp>
      <p:sp>
        <p:nvSpPr>
          <p:cNvPr id="7" name="Title 1"/>
          <p:cNvSpPr>
            <a:spLocks noGrp="1"/>
          </p:cNvSpPr>
          <p:nvPr>
            <p:ph type="title"/>
          </p:nvPr>
        </p:nvSpPr>
        <p:spPr>
          <a:xfrm>
            <a:off x="228600" y="-304800"/>
            <a:ext cx="8229600" cy="1143000"/>
          </a:xfrm>
        </p:spPr>
        <p:txBody>
          <a:bodyPr>
            <a:normAutofit/>
          </a:bodyPr>
          <a:lstStyle/>
          <a:p>
            <a:r>
              <a:rPr lang="en-US" sz="3600" b="1" dirty="0" smtClean="0"/>
              <a:t>RLC Realizations</a:t>
            </a:r>
            <a:endParaRPr lang="en-US" sz="3600" dirty="0"/>
          </a:p>
        </p:txBody>
      </p:sp>
      <p:sp>
        <p:nvSpPr>
          <p:cNvPr id="8" name="Rectangle 7"/>
          <p:cNvSpPr/>
          <p:nvPr/>
        </p:nvSpPr>
        <p:spPr>
          <a:xfrm>
            <a:off x="228600" y="304800"/>
            <a:ext cx="1608389" cy="369332"/>
          </a:xfrm>
          <a:prstGeom prst="rect">
            <a:avLst/>
          </a:prstGeom>
        </p:spPr>
        <p:txBody>
          <a:bodyPr wrap="none">
            <a:spAutoFit/>
          </a:bodyPr>
          <a:lstStyle/>
          <a:p>
            <a:r>
              <a:rPr lang="en-US" b="1" dirty="0" smtClean="0"/>
              <a:t>Low-Pass Filter</a:t>
            </a:r>
          </a:p>
        </p:txBody>
      </p:sp>
      <p:pic>
        <p:nvPicPr>
          <p:cNvPr id="132098" name="Picture 2"/>
          <p:cNvPicPr>
            <a:picLocks noChangeAspect="1" noChangeArrowheads="1"/>
          </p:cNvPicPr>
          <p:nvPr/>
        </p:nvPicPr>
        <p:blipFill>
          <a:blip r:embed="rId2" cstate="print"/>
          <a:srcRect/>
          <a:stretch>
            <a:fillRect/>
          </a:stretch>
        </p:blipFill>
        <p:spPr bwMode="auto">
          <a:xfrm>
            <a:off x="1371600" y="1371600"/>
            <a:ext cx="6172200" cy="5008790"/>
          </a:xfrm>
          <a:prstGeom prst="rect">
            <a:avLst/>
          </a:prstGeom>
          <a:noFill/>
          <a:ln w="9525">
            <a:noFill/>
            <a:miter lim="800000"/>
            <a:headEnd/>
            <a:tailEnd/>
          </a:ln>
        </p:spPr>
      </p:pic>
      <p:sp>
        <p:nvSpPr>
          <p:cNvPr id="10" name="Rectangle 9"/>
          <p:cNvSpPr/>
          <p:nvPr/>
        </p:nvSpPr>
        <p:spPr>
          <a:xfrm>
            <a:off x="0" y="6248400"/>
            <a:ext cx="8610600" cy="646331"/>
          </a:xfrm>
          <a:prstGeom prst="rect">
            <a:avLst/>
          </a:prstGeom>
        </p:spPr>
        <p:txBody>
          <a:bodyPr wrap="square">
            <a:spAutoFit/>
          </a:bodyPr>
          <a:lstStyle/>
          <a:p>
            <a:r>
              <a:rPr lang="en-US" dirty="0" smtClean="0"/>
              <a:t>Comparison with the condition provided during RLC analysis in previous slides reveals that the poles are complex here.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31</a:t>
            </a:fld>
            <a:endParaRPr lang="en-US"/>
          </a:p>
        </p:txBody>
      </p:sp>
      <p:pic>
        <p:nvPicPr>
          <p:cNvPr id="130050" name="Picture 2"/>
          <p:cNvPicPr>
            <a:picLocks noChangeAspect="1" noChangeArrowheads="1"/>
          </p:cNvPicPr>
          <p:nvPr/>
        </p:nvPicPr>
        <p:blipFill>
          <a:blip r:embed="rId2" cstate="print"/>
          <a:srcRect/>
          <a:stretch>
            <a:fillRect/>
          </a:stretch>
        </p:blipFill>
        <p:spPr bwMode="auto">
          <a:xfrm>
            <a:off x="562665" y="914400"/>
            <a:ext cx="8207116" cy="5334000"/>
          </a:xfrm>
          <a:prstGeom prst="rect">
            <a:avLst/>
          </a:prstGeom>
          <a:noFill/>
          <a:ln w="9525">
            <a:noFill/>
            <a:miter lim="800000"/>
            <a:headEnd/>
            <a:tailEnd/>
          </a:ln>
        </p:spPr>
      </p:pic>
      <p:sp>
        <p:nvSpPr>
          <p:cNvPr id="7" name="Title 1"/>
          <p:cNvSpPr>
            <a:spLocks noGrp="1"/>
          </p:cNvSpPr>
          <p:nvPr>
            <p:ph type="title"/>
          </p:nvPr>
        </p:nvSpPr>
        <p:spPr>
          <a:xfrm>
            <a:off x="228600" y="-304800"/>
            <a:ext cx="8229600" cy="1143000"/>
          </a:xfrm>
        </p:spPr>
        <p:txBody>
          <a:bodyPr>
            <a:normAutofit/>
          </a:bodyPr>
          <a:lstStyle/>
          <a:p>
            <a:r>
              <a:rPr lang="en-US" sz="4000" b="1" dirty="0" smtClean="0"/>
              <a:t>RLC Realizations</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32</a:t>
            </a:fld>
            <a:endParaRPr lang="en-US"/>
          </a:p>
        </p:txBody>
      </p:sp>
      <p:pic>
        <p:nvPicPr>
          <p:cNvPr id="131074" name="Picture 2"/>
          <p:cNvPicPr>
            <a:picLocks noChangeAspect="1" noChangeArrowheads="1"/>
          </p:cNvPicPr>
          <p:nvPr/>
        </p:nvPicPr>
        <p:blipFill>
          <a:blip r:embed="rId2" cstate="print"/>
          <a:srcRect/>
          <a:stretch>
            <a:fillRect/>
          </a:stretch>
        </p:blipFill>
        <p:spPr bwMode="auto">
          <a:xfrm>
            <a:off x="304800" y="914400"/>
            <a:ext cx="8619342" cy="5105400"/>
          </a:xfrm>
          <a:prstGeom prst="rect">
            <a:avLst/>
          </a:prstGeom>
          <a:noFill/>
          <a:ln w="9525">
            <a:noFill/>
            <a:miter lim="800000"/>
            <a:headEnd/>
            <a:tailEnd/>
          </a:ln>
        </p:spPr>
      </p:pic>
      <p:sp>
        <p:nvSpPr>
          <p:cNvPr id="7" name="Title 1"/>
          <p:cNvSpPr>
            <a:spLocks noGrp="1"/>
          </p:cNvSpPr>
          <p:nvPr>
            <p:ph type="title"/>
          </p:nvPr>
        </p:nvSpPr>
        <p:spPr>
          <a:xfrm>
            <a:off x="457200" y="-304800"/>
            <a:ext cx="8001000" cy="1066800"/>
          </a:xfrm>
        </p:spPr>
        <p:txBody>
          <a:bodyPr>
            <a:normAutofit/>
          </a:bodyPr>
          <a:lstStyle/>
          <a:p>
            <a:r>
              <a:rPr lang="en-US" sz="4000" b="1" dirty="0" smtClean="0"/>
              <a:t>RLC Realizations</a:t>
            </a:r>
            <a:endParaRPr 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457200"/>
          </a:xfrm>
        </p:spPr>
        <p:txBody>
          <a:bodyPr>
            <a:normAutofit fontScale="90000"/>
          </a:bodyPr>
          <a:lstStyle/>
          <a:p>
            <a:r>
              <a:rPr lang="en-US" b="1" dirty="0" smtClean="0"/>
              <a:t>Active Filters</a:t>
            </a:r>
            <a:endParaRPr lang="en-US" dirty="0"/>
          </a:p>
        </p:txBody>
      </p:sp>
      <p:sp>
        <p:nvSpPr>
          <p:cNvPr id="4" name="Footer Placeholder 3"/>
          <p:cNvSpPr>
            <a:spLocks noGrp="1"/>
          </p:cNvSpPr>
          <p:nvPr>
            <p:ph type="ftr" sz="quarter" idx="11"/>
          </p:nvPr>
        </p:nvSpPr>
        <p:spPr/>
        <p:txBody>
          <a:bodyPr/>
          <a:lstStyle/>
          <a:p>
            <a:r>
              <a:rPr lang="el-GR" dirty="0" smtClean="0"/>
              <a:t>Προηγμένα Μικτά  Συστήματα</a:t>
            </a:r>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fld id="{98B15F04-FFA8-4042-B188-32C057B50B7D}" type="slidenum">
              <a:rPr lang="en-US" smtClean="0"/>
              <a:pPr/>
              <a:t>33</a:t>
            </a:fld>
            <a:endParaRPr lang="en-US" dirty="0"/>
          </a:p>
        </p:txBody>
      </p:sp>
      <p:sp>
        <p:nvSpPr>
          <p:cNvPr id="6" name="Rectangle 5"/>
          <p:cNvSpPr/>
          <p:nvPr/>
        </p:nvSpPr>
        <p:spPr>
          <a:xfrm>
            <a:off x="0" y="381000"/>
            <a:ext cx="8839200" cy="2308324"/>
          </a:xfrm>
          <a:prstGeom prst="rect">
            <a:avLst/>
          </a:prstGeom>
        </p:spPr>
        <p:txBody>
          <a:bodyPr wrap="square">
            <a:spAutoFit/>
          </a:bodyPr>
          <a:lstStyle/>
          <a:p>
            <a:pPr algn="just"/>
            <a:r>
              <a:rPr lang="en-US" dirty="0" smtClean="0"/>
              <a:t>Passive filters suffer from a number of drawbacks; e.g., they constrain the type of transfer function that can be implemented, and they may require bulky inductor. For these reasons active implementations are preferred  Most active filters employ op amps to allow simplifying idealizations and hence a systematic procedure for the design of the circuit.</a:t>
            </a:r>
          </a:p>
          <a:p>
            <a:r>
              <a:rPr lang="en-US" dirty="0" smtClean="0"/>
              <a:t>  </a:t>
            </a:r>
          </a:p>
          <a:p>
            <a:endParaRPr lang="en-US" dirty="0" smtClean="0"/>
          </a:p>
          <a:p>
            <a:endParaRPr lang="en-US" dirty="0" smtClean="0"/>
          </a:p>
          <a:p>
            <a:endParaRPr lang="en-US" dirty="0"/>
          </a:p>
        </p:txBody>
      </p:sp>
      <p:sp>
        <p:nvSpPr>
          <p:cNvPr id="8" name="Rectangle 7"/>
          <p:cNvSpPr/>
          <p:nvPr/>
        </p:nvSpPr>
        <p:spPr>
          <a:xfrm>
            <a:off x="0" y="1524000"/>
            <a:ext cx="8763000" cy="923330"/>
          </a:xfrm>
          <a:prstGeom prst="rect">
            <a:avLst/>
          </a:prstGeom>
        </p:spPr>
        <p:txBody>
          <a:bodyPr wrap="square">
            <a:spAutoFit/>
          </a:bodyPr>
          <a:lstStyle/>
          <a:p>
            <a:pPr algn="just"/>
            <a:r>
              <a:rPr lang="en-US" dirty="0" smtClean="0"/>
              <a:t>An important concern in the design of active filters stems from the number of op amps required as it determines the power dissipation and even cost of the circuit. In the following second order realizations  will be considered using one, two, or three op amps.</a:t>
            </a:r>
            <a:endParaRPr lang="en-US" dirty="0"/>
          </a:p>
        </p:txBody>
      </p:sp>
      <p:sp>
        <p:nvSpPr>
          <p:cNvPr id="9" name="Rectangle 8"/>
          <p:cNvSpPr/>
          <p:nvPr/>
        </p:nvSpPr>
        <p:spPr>
          <a:xfrm>
            <a:off x="228600" y="2413002"/>
            <a:ext cx="2115194" cy="369332"/>
          </a:xfrm>
          <a:prstGeom prst="rect">
            <a:avLst/>
          </a:prstGeom>
        </p:spPr>
        <p:txBody>
          <a:bodyPr wrap="none">
            <a:spAutoFit/>
          </a:bodyPr>
          <a:lstStyle/>
          <a:p>
            <a:r>
              <a:rPr lang="en-US" b="1" dirty="0" err="1" smtClean="0"/>
              <a:t>Sallen</a:t>
            </a:r>
            <a:r>
              <a:rPr lang="en-US" b="1" dirty="0" smtClean="0"/>
              <a:t> and Key Filter</a:t>
            </a:r>
            <a:endParaRPr lang="en-US" dirty="0"/>
          </a:p>
        </p:txBody>
      </p:sp>
      <p:sp>
        <p:nvSpPr>
          <p:cNvPr id="11" name="Rectangle 10"/>
          <p:cNvSpPr/>
          <p:nvPr/>
        </p:nvSpPr>
        <p:spPr>
          <a:xfrm>
            <a:off x="2514600" y="5040868"/>
            <a:ext cx="3527982" cy="369332"/>
          </a:xfrm>
          <a:prstGeom prst="rect">
            <a:avLst/>
          </a:prstGeom>
        </p:spPr>
        <p:txBody>
          <a:bodyPr wrap="square">
            <a:spAutoFit/>
          </a:bodyPr>
          <a:lstStyle/>
          <a:p>
            <a:r>
              <a:rPr lang="en-US" dirty="0" smtClean="0"/>
              <a:t>Basic </a:t>
            </a:r>
            <a:r>
              <a:rPr lang="en-US" dirty="0" err="1" smtClean="0"/>
              <a:t>Sallen</a:t>
            </a:r>
            <a:r>
              <a:rPr lang="en-US" dirty="0" smtClean="0"/>
              <a:t> and Key Filter.</a:t>
            </a:r>
            <a:endParaRPr lang="en-US" dirty="0"/>
          </a:p>
        </p:txBody>
      </p:sp>
      <p:sp>
        <p:nvSpPr>
          <p:cNvPr id="13" name="Rectangle 12"/>
          <p:cNvSpPr/>
          <p:nvPr/>
        </p:nvSpPr>
        <p:spPr>
          <a:xfrm>
            <a:off x="0" y="2717802"/>
            <a:ext cx="9144000" cy="646331"/>
          </a:xfrm>
          <a:prstGeom prst="rect">
            <a:avLst/>
          </a:prstGeom>
        </p:spPr>
        <p:txBody>
          <a:bodyPr wrap="square">
            <a:spAutoFit/>
          </a:bodyPr>
          <a:lstStyle/>
          <a:p>
            <a:r>
              <a:rPr lang="en-US" dirty="0" smtClean="0"/>
              <a:t>The low-pass </a:t>
            </a:r>
            <a:r>
              <a:rPr lang="en-US" dirty="0" err="1" smtClean="0"/>
              <a:t>Sallen</a:t>
            </a:r>
            <a:r>
              <a:rPr lang="en-US" dirty="0" smtClean="0"/>
              <a:t> and Key (SK) filter employs one op amp to provide a second-order transfer function (see Fig. below). Note that the op amp simply serves as a unity-gain buffer,</a:t>
            </a:r>
            <a:endParaRPr lang="en-US" dirty="0"/>
          </a:p>
        </p:txBody>
      </p:sp>
      <p:sp>
        <p:nvSpPr>
          <p:cNvPr id="20" name="Rectangle 19"/>
          <p:cNvSpPr/>
          <p:nvPr/>
        </p:nvSpPr>
        <p:spPr>
          <a:xfrm>
            <a:off x="0" y="5449669"/>
            <a:ext cx="9144000" cy="1477328"/>
          </a:xfrm>
          <a:prstGeom prst="rect">
            <a:avLst/>
          </a:prstGeom>
        </p:spPr>
        <p:txBody>
          <a:bodyPr wrap="square">
            <a:spAutoFit/>
          </a:bodyPr>
          <a:lstStyle/>
          <a:p>
            <a:r>
              <a:rPr lang="en-US" dirty="0" smtClean="0"/>
              <a:t>Assuming an ideal op amp, we have V</a:t>
            </a:r>
            <a:r>
              <a:rPr lang="en-US" baseline="-25000" dirty="0" smtClean="0"/>
              <a:t>X</a:t>
            </a:r>
            <a:r>
              <a:rPr lang="en-US" dirty="0" smtClean="0"/>
              <a:t> = </a:t>
            </a:r>
            <a:r>
              <a:rPr lang="en-US" dirty="0" err="1" smtClean="0"/>
              <a:t>Vout</a:t>
            </a:r>
            <a:r>
              <a:rPr lang="en-US" dirty="0" smtClean="0"/>
              <a:t>. Also, since the op amp</a:t>
            </a:r>
          </a:p>
          <a:p>
            <a:r>
              <a:rPr lang="en-US" dirty="0" smtClean="0"/>
              <a:t>draws no current, the current flowing through R</a:t>
            </a:r>
            <a:r>
              <a:rPr lang="en-US" baseline="-25000" dirty="0" smtClean="0"/>
              <a:t>2 </a:t>
            </a:r>
            <a:r>
              <a:rPr lang="en-US" dirty="0" smtClean="0"/>
              <a:t>is equal to V</a:t>
            </a:r>
            <a:r>
              <a:rPr lang="en-US" baseline="-25000" dirty="0" smtClean="0"/>
              <a:t>X</a:t>
            </a:r>
            <a:r>
              <a:rPr lang="en-US" dirty="0" smtClean="0"/>
              <a:t>C</a:t>
            </a:r>
            <a:r>
              <a:rPr lang="en-US" baseline="-25000" dirty="0" smtClean="0"/>
              <a:t>2</a:t>
            </a:r>
            <a:r>
              <a:rPr lang="en-US" dirty="0" smtClean="0"/>
              <a:t>s = VoutC</a:t>
            </a:r>
            <a:r>
              <a:rPr lang="en-US" baseline="-25000" dirty="0" smtClean="0"/>
              <a:t>2</a:t>
            </a:r>
            <a:r>
              <a:rPr lang="en-US" dirty="0" smtClean="0"/>
              <a:t>s,</a:t>
            </a:r>
          </a:p>
          <a:p>
            <a:endParaRPr lang="en-US" dirty="0" smtClean="0"/>
          </a:p>
          <a:p>
            <a:r>
              <a:rPr lang="en-US" b="1" dirty="0" smtClean="0"/>
              <a:t>Note</a:t>
            </a:r>
            <a:r>
              <a:rPr lang="en-US" b="1" i="1" dirty="0" smtClean="0"/>
              <a:t>: Please note that in the following slides regarding </a:t>
            </a:r>
            <a:r>
              <a:rPr lang="en-US" b="1" i="1" dirty="0" err="1" smtClean="0"/>
              <a:t>Salien</a:t>
            </a:r>
            <a:r>
              <a:rPr lang="en-US" b="1" i="1" dirty="0" smtClean="0"/>
              <a:t> and Key filters, </a:t>
            </a:r>
            <a:r>
              <a:rPr lang="el-GR" b="1" i="1" dirty="0" smtClean="0"/>
              <a:t>ω</a:t>
            </a:r>
            <a:r>
              <a:rPr lang="en-US" b="1" i="1" baseline="-25000" dirty="0" smtClean="0"/>
              <a:t>n</a:t>
            </a:r>
            <a:r>
              <a:rPr lang="en-US" b="1" i="1" dirty="0" smtClean="0"/>
              <a:t> might also be mentioned   as </a:t>
            </a:r>
            <a:r>
              <a:rPr lang="el-GR" b="1" i="1" dirty="0" smtClean="0"/>
              <a:t>ωο</a:t>
            </a:r>
            <a:r>
              <a:rPr lang="en-US" b="1" i="1" dirty="0" smtClean="0"/>
              <a:t>  </a:t>
            </a:r>
            <a:endParaRPr lang="en-US" b="1" i="1" dirty="0"/>
          </a:p>
        </p:txBody>
      </p:sp>
      <p:pic>
        <p:nvPicPr>
          <p:cNvPr id="133129" name="Picture 9"/>
          <p:cNvPicPr>
            <a:picLocks noChangeAspect="1" noChangeArrowheads="1"/>
          </p:cNvPicPr>
          <p:nvPr/>
        </p:nvPicPr>
        <p:blipFill>
          <a:blip r:embed="rId2" cstate="print"/>
          <a:srcRect/>
          <a:stretch>
            <a:fillRect/>
          </a:stretch>
        </p:blipFill>
        <p:spPr bwMode="auto">
          <a:xfrm>
            <a:off x="2590799" y="3505199"/>
            <a:ext cx="4114801" cy="1583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34</a:t>
            </a:fld>
            <a:endParaRPr lang="en-US"/>
          </a:p>
        </p:txBody>
      </p:sp>
      <p:sp>
        <p:nvSpPr>
          <p:cNvPr id="6" name="Title 1"/>
          <p:cNvSpPr>
            <a:spLocks noGrp="1"/>
          </p:cNvSpPr>
          <p:nvPr>
            <p:ph type="title"/>
          </p:nvPr>
        </p:nvSpPr>
        <p:spPr>
          <a:xfrm>
            <a:off x="914400" y="0"/>
            <a:ext cx="7772400" cy="487362"/>
          </a:xfrm>
        </p:spPr>
        <p:txBody>
          <a:bodyPr>
            <a:normAutofit fontScale="90000"/>
          </a:bodyPr>
          <a:lstStyle/>
          <a:p>
            <a:r>
              <a:rPr lang="en-US" b="1" dirty="0" smtClean="0"/>
              <a:t>Active Filters</a:t>
            </a:r>
            <a:endParaRPr lang="en-US" dirty="0"/>
          </a:p>
        </p:txBody>
      </p:sp>
      <p:sp>
        <p:nvSpPr>
          <p:cNvPr id="8" name="Rectangle 7"/>
          <p:cNvSpPr/>
          <p:nvPr/>
        </p:nvSpPr>
        <p:spPr>
          <a:xfrm>
            <a:off x="304800" y="2434776"/>
            <a:ext cx="8839200" cy="646331"/>
          </a:xfrm>
          <a:prstGeom prst="rect">
            <a:avLst/>
          </a:prstGeom>
        </p:spPr>
        <p:txBody>
          <a:bodyPr wrap="square">
            <a:spAutoFit/>
          </a:bodyPr>
          <a:lstStyle/>
          <a:p>
            <a:r>
              <a:rPr lang="en-US" dirty="0" smtClean="0"/>
              <a:t>As mentioned in previous slide , we have V</a:t>
            </a:r>
            <a:r>
              <a:rPr lang="en-US" baseline="-25000" dirty="0" smtClean="0"/>
              <a:t>X</a:t>
            </a:r>
            <a:r>
              <a:rPr lang="en-US" dirty="0" smtClean="0"/>
              <a:t> = </a:t>
            </a:r>
            <a:r>
              <a:rPr lang="en-US" dirty="0" err="1" smtClean="0"/>
              <a:t>Vout</a:t>
            </a:r>
            <a:r>
              <a:rPr lang="en-US" dirty="0" smtClean="0"/>
              <a:t>, while also since the op amp  draws no current, the current flowing through R</a:t>
            </a:r>
            <a:r>
              <a:rPr lang="en-US" baseline="-25000" dirty="0" smtClean="0"/>
              <a:t>2 </a:t>
            </a:r>
            <a:r>
              <a:rPr lang="en-US" dirty="0" smtClean="0"/>
              <a:t>is equal to V</a:t>
            </a:r>
            <a:r>
              <a:rPr lang="en-US" baseline="-25000" dirty="0" smtClean="0"/>
              <a:t>X</a:t>
            </a:r>
            <a:r>
              <a:rPr lang="en-US" dirty="0" smtClean="0"/>
              <a:t>C</a:t>
            </a:r>
            <a:r>
              <a:rPr lang="en-US" baseline="-25000" dirty="0" smtClean="0"/>
              <a:t>2</a:t>
            </a:r>
            <a:r>
              <a:rPr lang="en-US" dirty="0" smtClean="0"/>
              <a:t>s = VoutC</a:t>
            </a:r>
            <a:r>
              <a:rPr lang="en-US" baseline="-25000" dirty="0" smtClean="0"/>
              <a:t>2</a:t>
            </a:r>
            <a:r>
              <a:rPr lang="en-US" dirty="0" smtClean="0"/>
              <a:t>s,  yielding </a:t>
            </a:r>
            <a:endParaRPr lang="en-US" dirty="0"/>
          </a:p>
        </p:txBody>
      </p:sp>
      <p:sp>
        <p:nvSpPr>
          <p:cNvPr id="9" name="Rectangle 8"/>
          <p:cNvSpPr/>
          <p:nvPr/>
        </p:nvSpPr>
        <p:spPr>
          <a:xfrm>
            <a:off x="228600" y="301176"/>
            <a:ext cx="3033972" cy="369332"/>
          </a:xfrm>
          <a:prstGeom prst="rect">
            <a:avLst/>
          </a:prstGeom>
        </p:spPr>
        <p:txBody>
          <a:bodyPr wrap="none">
            <a:spAutoFit/>
          </a:bodyPr>
          <a:lstStyle/>
          <a:p>
            <a:r>
              <a:rPr lang="en-US" b="1" dirty="0" err="1" smtClean="0"/>
              <a:t>Sallen</a:t>
            </a:r>
            <a:r>
              <a:rPr lang="en-US" b="1" dirty="0" smtClean="0"/>
              <a:t> and Key Filter-LPF case </a:t>
            </a:r>
            <a:endParaRPr lang="en-US" dirty="0"/>
          </a:p>
        </p:txBody>
      </p:sp>
      <p:pic>
        <p:nvPicPr>
          <p:cNvPr id="135170" name="Picture 2"/>
          <p:cNvPicPr>
            <a:picLocks noChangeAspect="1" noChangeArrowheads="1"/>
          </p:cNvPicPr>
          <p:nvPr/>
        </p:nvPicPr>
        <p:blipFill>
          <a:blip r:embed="rId2" cstate="print"/>
          <a:srcRect/>
          <a:stretch>
            <a:fillRect/>
          </a:stretch>
        </p:blipFill>
        <p:spPr bwMode="auto">
          <a:xfrm>
            <a:off x="3428999" y="3044375"/>
            <a:ext cx="2687175" cy="838201"/>
          </a:xfrm>
          <a:prstGeom prst="rect">
            <a:avLst/>
          </a:prstGeom>
          <a:noFill/>
          <a:ln w="9525">
            <a:noFill/>
            <a:miter lim="800000"/>
            <a:headEnd/>
            <a:tailEnd/>
          </a:ln>
        </p:spPr>
      </p:pic>
      <p:sp>
        <p:nvSpPr>
          <p:cNvPr id="11" name="Rectangle 10"/>
          <p:cNvSpPr/>
          <p:nvPr/>
        </p:nvSpPr>
        <p:spPr>
          <a:xfrm>
            <a:off x="0" y="3958776"/>
            <a:ext cx="2965620" cy="369332"/>
          </a:xfrm>
          <a:prstGeom prst="rect">
            <a:avLst/>
          </a:prstGeom>
        </p:spPr>
        <p:txBody>
          <a:bodyPr wrap="none">
            <a:spAutoFit/>
          </a:bodyPr>
          <a:lstStyle/>
          <a:p>
            <a:r>
              <a:rPr lang="en-US" dirty="0" smtClean="0"/>
              <a:t>Forming a KCL at node Y gives</a:t>
            </a:r>
            <a:endParaRPr lang="en-US" dirty="0"/>
          </a:p>
        </p:txBody>
      </p:sp>
      <p:pic>
        <p:nvPicPr>
          <p:cNvPr id="135171" name="Picture 3"/>
          <p:cNvPicPr>
            <a:picLocks noChangeAspect="1" noChangeArrowheads="1"/>
          </p:cNvPicPr>
          <p:nvPr/>
        </p:nvPicPr>
        <p:blipFill>
          <a:blip r:embed="rId3" cstate="print"/>
          <a:srcRect/>
          <a:stretch>
            <a:fillRect/>
          </a:stretch>
        </p:blipFill>
        <p:spPr bwMode="auto">
          <a:xfrm>
            <a:off x="2907424" y="3958776"/>
            <a:ext cx="6160376" cy="685800"/>
          </a:xfrm>
          <a:prstGeom prst="rect">
            <a:avLst/>
          </a:prstGeom>
          <a:noFill/>
          <a:ln w="9525">
            <a:noFill/>
            <a:miter lim="800000"/>
            <a:headEnd/>
            <a:tailEnd/>
          </a:ln>
        </p:spPr>
      </p:pic>
      <p:sp>
        <p:nvSpPr>
          <p:cNvPr id="13" name="TextBox 12"/>
          <p:cNvSpPr txBox="1"/>
          <p:nvPr/>
        </p:nvSpPr>
        <p:spPr>
          <a:xfrm>
            <a:off x="0" y="4720776"/>
            <a:ext cx="2971800" cy="369332"/>
          </a:xfrm>
          <a:prstGeom prst="rect">
            <a:avLst/>
          </a:prstGeom>
          <a:noFill/>
        </p:spPr>
        <p:txBody>
          <a:bodyPr wrap="square" rtlCol="0">
            <a:spAutoFit/>
          </a:bodyPr>
          <a:lstStyle/>
          <a:p>
            <a:r>
              <a:rPr lang="en-US" dirty="0" smtClean="0"/>
              <a:t>and after some calculations:</a:t>
            </a:r>
            <a:endParaRPr lang="en-US" dirty="0"/>
          </a:p>
        </p:txBody>
      </p:sp>
      <p:pic>
        <p:nvPicPr>
          <p:cNvPr id="135172" name="Picture 4"/>
          <p:cNvPicPr>
            <a:picLocks noChangeAspect="1" noChangeArrowheads="1"/>
          </p:cNvPicPr>
          <p:nvPr/>
        </p:nvPicPr>
        <p:blipFill>
          <a:blip r:embed="rId4" cstate="print"/>
          <a:srcRect/>
          <a:stretch>
            <a:fillRect/>
          </a:stretch>
        </p:blipFill>
        <p:spPr bwMode="auto">
          <a:xfrm>
            <a:off x="3505200" y="4572000"/>
            <a:ext cx="4041322" cy="685800"/>
          </a:xfrm>
          <a:prstGeom prst="rect">
            <a:avLst/>
          </a:prstGeom>
          <a:noFill/>
          <a:ln w="9525">
            <a:noFill/>
            <a:miter lim="800000"/>
            <a:headEnd/>
            <a:tailEnd/>
          </a:ln>
        </p:spPr>
      </p:pic>
      <p:sp>
        <p:nvSpPr>
          <p:cNvPr id="15" name="Rectangle 14"/>
          <p:cNvSpPr/>
          <p:nvPr/>
        </p:nvSpPr>
        <p:spPr>
          <a:xfrm>
            <a:off x="0" y="5257800"/>
            <a:ext cx="8991600" cy="923330"/>
          </a:xfrm>
          <a:prstGeom prst="rect">
            <a:avLst/>
          </a:prstGeom>
        </p:spPr>
        <p:txBody>
          <a:bodyPr wrap="square">
            <a:spAutoFit/>
          </a:bodyPr>
          <a:lstStyle/>
          <a:p>
            <a:r>
              <a:rPr lang="en-US" dirty="0" smtClean="0"/>
              <a:t>To obtain a form similar to that                                             (with </a:t>
            </a:r>
            <a:r>
              <a:rPr lang="el-GR" dirty="0" smtClean="0"/>
              <a:t>α=β=0)</a:t>
            </a:r>
            <a:r>
              <a:rPr lang="en-US" dirty="0" smtClean="0"/>
              <a:t> we divide the numerator </a:t>
            </a:r>
            <a:endParaRPr lang="el-GR" dirty="0" smtClean="0"/>
          </a:p>
          <a:p>
            <a:endParaRPr lang="el-GR" dirty="0" smtClean="0"/>
          </a:p>
          <a:p>
            <a:r>
              <a:rPr lang="en-US" dirty="0" smtClean="0"/>
              <a:t>and the denominator by  R</a:t>
            </a:r>
            <a:r>
              <a:rPr lang="en-US" baseline="-25000" dirty="0" smtClean="0"/>
              <a:t>1</a:t>
            </a:r>
            <a:r>
              <a:rPr lang="en-US" dirty="0" smtClean="0"/>
              <a:t>R</a:t>
            </a:r>
            <a:r>
              <a:rPr lang="en-US" baseline="-25000" dirty="0" smtClean="0"/>
              <a:t>2</a:t>
            </a:r>
            <a:r>
              <a:rPr lang="en-US" dirty="0" smtClean="0"/>
              <a:t>C</a:t>
            </a:r>
            <a:r>
              <a:rPr lang="en-US" baseline="-25000" dirty="0" smtClean="0"/>
              <a:t>1</a:t>
            </a:r>
            <a:r>
              <a:rPr lang="en-US" dirty="0" smtClean="0"/>
              <a:t>C</a:t>
            </a:r>
            <a:r>
              <a:rPr lang="en-US" baseline="-25000" dirty="0" smtClean="0"/>
              <a:t>2</a:t>
            </a:r>
            <a:r>
              <a:rPr lang="en-US" dirty="0" smtClean="0"/>
              <a:t> and define</a:t>
            </a:r>
            <a:endParaRPr lang="en-US" dirty="0"/>
          </a:p>
        </p:txBody>
      </p:sp>
      <p:pic>
        <p:nvPicPr>
          <p:cNvPr id="135173" name="Picture 5"/>
          <p:cNvPicPr>
            <a:picLocks noChangeAspect="1" noChangeArrowheads="1"/>
          </p:cNvPicPr>
          <p:nvPr/>
        </p:nvPicPr>
        <p:blipFill>
          <a:blip r:embed="rId5" cstate="print"/>
          <a:srcRect/>
          <a:stretch>
            <a:fillRect/>
          </a:stretch>
        </p:blipFill>
        <p:spPr bwMode="auto">
          <a:xfrm>
            <a:off x="3505200" y="6096000"/>
            <a:ext cx="2133600" cy="533400"/>
          </a:xfrm>
          <a:prstGeom prst="rect">
            <a:avLst/>
          </a:prstGeom>
          <a:noFill/>
          <a:ln w="9525">
            <a:noFill/>
            <a:miter lim="800000"/>
            <a:headEnd/>
            <a:tailEnd/>
          </a:ln>
        </p:spPr>
      </p:pic>
      <p:pic>
        <p:nvPicPr>
          <p:cNvPr id="135174" name="Picture 6"/>
          <p:cNvPicPr>
            <a:picLocks noChangeAspect="1" noChangeArrowheads="1"/>
          </p:cNvPicPr>
          <p:nvPr/>
        </p:nvPicPr>
        <p:blipFill>
          <a:blip r:embed="rId6" cstate="print"/>
          <a:srcRect/>
          <a:stretch>
            <a:fillRect/>
          </a:stretch>
        </p:blipFill>
        <p:spPr bwMode="auto">
          <a:xfrm>
            <a:off x="6096000" y="6096000"/>
            <a:ext cx="1828800" cy="609600"/>
          </a:xfrm>
          <a:prstGeom prst="rect">
            <a:avLst/>
          </a:prstGeom>
          <a:noFill/>
          <a:ln w="9525">
            <a:noFill/>
            <a:miter lim="800000"/>
            <a:headEnd/>
            <a:tailEnd/>
          </a:ln>
        </p:spPr>
      </p:pic>
      <p:pic>
        <p:nvPicPr>
          <p:cNvPr id="18" name="Picture 2"/>
          <p:cNvPicPr>
            <a:picLocks noChangeAspect="1" noChangeArrowheads="1"/>
          </p:cNvPicPr>
          <p:nvPr/>
        </p:nvPicPr>
        <p:blipFill>
          <a:blip r:embed="rId7" cstate="print"/>
          <a:srcRect/>
          <a:stretch>
            <a:fillRect/>
          </a:stretch>
        </p:blipFill>
        <p:spPr bwMode="auto">
          <a:xfrm>
            <a:off x="3200400" y="5181601"/>
            <a:ext cx="2057399" cy="689448"/>
          </a:xfrm>
          <a:prstGeom prst="rect">
            <a:avLst/>
          </a:prstGeom>
          <a:noFill/>
          <a:ln w="9525">
            <a:noFill/>
            <a:miter lim="800000"/>
            <a:headEnd/>
            <a:tailEnd/>
          </a:ln>
        </p:spPr>
      </p:pic>
      <p:pic>
        <p:nvPicPr>
          <p:cNvPr id="19" name="Picture 9"/>
          <p:cNvPicPr>
            <a:picLocks noChangeAspect="1" noChangeArrowheads="1"/>
          </p:cNvPicPr>
          <p:nvPr/>
        </p:nvPicPr>
        <p:blipFill>
          <a:blip r:embed="rId8" cstate="print"/>
          <a:srcRect/>
          <a:stretch>
            <a:fillRect/>
          </a:stretch>
        </p:blipFill>
        <p:spPr bwMode="auto">
          <a:xfrm>
            <a:off x="2971800" y="702495"/>
            <a:ext cx="4114801" cy="1583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35</a:t>
            </a:fld>
            <a:endParaRPr lang="en-US"/>
          </a:p>
        </p:txBody>
      </p:sp>
      <p:sp>
        <p:nvSpPr>
          <p:cNvPr id="6" name="Title 1"/>
          <p:cNvSpPr>
            <a:spLocks noGrp="1"/>
          </p:cNvSpPr>
          <p:nvPr>
            <p:ph type="title"/>
          </p:nvPr>
        </p:nvSpPr>
        <p:spPr>
          <a:xfrm>
            <a:off x="914400" y="0"/>
            <a:ext cx="7772400" cy="487362"/>
          </a:xfrm>
        </p:spPr>
        <p:txBody>
          <a:bodyPr>
            <a:noAutofit/>
          </a:bodyPr>
          <a:lstStyle/>
          <a:p>
            <a:r>
              <a:rPr lang="en-US" sz="3600" b="1" dirty="0" smtClean="0"/>
              <a:t>Active Filters</a:t>
            </a:r>
            <a:endParaRPr lang="en-US" sz="3600" dirty="0"/>
          </a:p>
        </p:txBody>
      </p:sp>
      <p:sp>
        <p:nvSpPr>
          <p:cNvPr id="7" name="Rectangle 6"/>
          <p:cNvSpPr/>
          <p:nvPr/>
        </p:nvSpPr>
        <p:spPr>
          <a:xfrm>
            <a:off x="0" y="381000"/>
            <a:ext cx="7315200" cy="369332"/>
          </a:xfrm>
          <a:prstGeom prst="rect">
            <a:avLst/>
          </a:prstGeom>
        </p:spPr>
        <p:txBody>
          <a:bodyPr wrap="square">
            <a:spAutoFit/>
          </a:bodyPr>
          <a:lstStyle/>
          <a:p>
            <a:r>
              <a:rPr lang="en-US" b="1" dirty="0" err="1" smtClean="0"/>
              <a:t>Sallen</a:t>
            </a:r>
            <a:r>
              <a:rPr lang="en-US" b="1" dirty="0" smtClean="0"/>
              <a:t> and Key LPF  filter-Graphical representations for various Q  and </a:t>
            </a:r>
            <a:r>
              <a:rPr lang="el-GR" b="1" dirty="0" smtClean="0"/>
              <a:t>ωο</a:t>
            </a:r>
            <a:endParaRPr lang="en-US" dirty="0"/>
          </a:p>
        </p:txBody>
      </p:sp>
      <p:pic>
        <p:nvPicPr>
          <p:cNvPr id="142338" name="Picture 2"/>
          <p:cNvPicPr>
            <a:picLocks noChangeAspect="1" noChangeArrowheads="1"/>
          </p:cNvPicPr>
          <p:nvPr/>
        </p:nvPicPr>
        <p:blipFill>
          <a:blip r:embed="rId2" cstate="print"/>
          <a:srcRect/>
          <a:stretch>
            <a:fillRect/>
          </a:stretch>
        </p:blipFill>
        <p:spPr bwMode="auto">
          <a:xfrm>
            <a:off x="228600" y="685800"/>
            <a:ext cx="3411338" cy="3048000"/>
          </a:xfrm>
          <a:prstGeom prst="rect">
            <a:avLst/>
          </a:prstGeom>
          <a:noFill/>
          <a:ln w="9525">
            <a:noFill/>
            <a:miter lim="800000"/>
            <a:headEnd/>
            <a:tailEnd/>
          </a:ln>
        </p:spPr>
      </p:pic>
      <p:sp>
        <p:nvSpPr>
          <p:cNvPr id="9" name="Rectangle 8"/>
          <p:cNvSpPr/>
          <p:nvPr/>
        </p:nvSpPr>
        <p:spPr>
          <a:xfrm>
            <a:off x="0" y="3657600"/>
            <a:ext cx="4343400" cy="338554"/>
          </a:xfrm>
          <a:prstGeom prst="rect">
            <a:avLst/>
          </a:prstGeom>
        </p:spPr>
        <p:txBody>
          <a:bodyPr wrap="square">
            <a:spAutoFit/>
          </a:bodyPr>
          <a:lstStyle/>
          <a:p>
            <a:r>
              <a:rPr lang="en-US" sz="1600" b="1" dirty="0" smtClean="0"/>
              <a:t>LPF response for </a:t>
            </a:r>
            <a:r>
              <a:rPr lang="en-US" sz="1600" b="1" dirty="0" err="1" smtClean="0"/>
              <a:t>ωo</a:t>
            </a:r>
            <a:r>
              <a:rPr lang="en-US" sz="1600" b="1" dirty="0" smtClean="0"/>
              <a:t> = 1 and</a:t>
            </a:r>
            <a:r>
              <a:rPr lang="el-GR" sz="1600" b="1" dirty="0" smtClean="0"/>
              <a:t> </a:t>
            </a:r>
            <a:r>
              <a:rPr lang="en-US" sz="1600" b="1" dirty="0" smtClean="0"/>
              <a:t>four values of Q.</a:t>
            </a:r>
            <a:endParaRPr lang="en-US" sz="1600" b="1" dirty="0"/>
          </a:p>
        </p:txBody>
      </p:sp>
      <p:sp>
        <p:nvSpPr>
          <p:cNvPr id="10" name="Rectangle 9"/>
          <p:cNvSpPr/>
          <p:nvPr/>
        </p:nvSpPr>
        <p:spPr>
          <a:xfrm>
            <a:off x="4038600" y="1143000"/>
            <a:ext cx="4572000" cy="2585323"/>
          </a:xfrm>
          <a:prstGeom prst="rect">
            <a:avLst/>
          </a:prstGeom>
        </p:spPr>
        <p:txBody>
          <a:bodyPr>
            <a:spAutoFit/>
          </a:bodyPr>
          <a:lstStyle/>
          <a:p>
            <a:r>
              <a:rPr lang="en-US" dirty="0" smtClean="0"/>
              <a:t>The frequency </a:t>
            </a:r>
            <a:r>
              <a:rPr lang="en-US" i="1" dirty="0" err="1" smtClean="0"/>
              <a:t>ωo</a:t>
            </a:r>
            <a:r>
              <a:rPr lang="en-US" i="1" dirty="0" smtClean="0"/>
              <a:t> is referred to as the cutoff frequency of the filter, although the exact value</a:t>
            </a:r>
          </a:p>
          <a:p>
            <a:r>
              <a:rPr lang="en-US" dirty="0" smtClean="0"/>
              <a:t>of the cutoff frequency,</a:t>
            </a:r>
            <a:r>
              <a:rPr lang="en-US" i="1" dirty="0" smtClean="0"/>
              <a:t>, is equal to </a:t>
            </a:r>
            <a:r>
              <a:rPr lang="en-US" i="1" dirty="0" err="1" smtClean="0"/>
              <a:t>ωo</a:t>
            </a:r>
            <a:r>
              <a:rPr lang="en-US" i="1" dirty="0" smtClean="0"/>
              <a:t> only for Q = 1/</a:t>
            </a:r>
            <a:r>
              <a:rPr lang="en-US" dirty="0" smtClean="0"/>
              <a:t>√2. </a:t>
            </a:r>
          </a:p>
          <a:p>
            <a:r>
              <a:rPr lang="en-US" dirty="0" smtClean="0"/>
              <a:t>At low frequencies—that is, </a:t>
            </a:r>
            <a:r>
              <a:rPr lang="en-US" i="1" dirty="0" smtClean="0"/>
              <a:t>ω &lt;&lt; </a:t>
            </a:r>
            <a:r>
              <a:rPr lang="en-US" i="1" dirty="0" err="1" smtClean="0"/>
              <a:t>ωo</a:t>
            </a:r>
            <a:r>
              <a:rPr lang="en-US" i="1" dirty="0" smtClean="0"/>
              <a:t>—the filter has unity gain, but for frequencies well above </a:t>
            </a:r>
            <a:r>
              <a:rPr lang="en-US" i="1" dirty="0" err="1" smtClean="0"/>
              <a:t>ωo</a:t>
            </a:r>
            <a:r>
              <a:rPr lang="en-US" i="1" dirty="0" smtClean="0"/>
              <a:t>, the </a:t>
            </a:r>
            <a:r>
              <a:rPr lang="en-US" dirty="0" smtClean="0"/>
              <a:t>filter response exhibits a two-pole roll-off, falling at a rate of 40 dB/decade. At </a:t>
            </a:r>
            <a:r>
              <a:rPr lang="en-US" i="1" dirty="0" smtClean="0"/>
              <a:t>ω = </a:t>
            </a:r>
            <a:r>
              <a:rPr lang="en-US" i="1" dirty="0" err="1" smtClean="0"/>
              <a:t>ωo</a:t>
            </a:r>
            <a:r>
              <a:rPr lang="en-US" i="1" dirty="0" smtClean="0"/>
              <a:t>, the gain of </a:t>
            </a:r>
            <a:r>
              <a:rPr lang="en-US" dirty="0" smtClean="0"/>
              <a:t>the filter is equal to </a:t>
            </a:r>
            <a:r>
              <a:rPr lang="en-US" i="1" dirty="0" smtClean="0"/>
              <a:t>Q</a:t>
            </a:r>
            <a:endParaRPr lang="en-US" dirty="0"/>
          </a:p>
        </p:txBody>
      </p:sp>
      <p:sp>
        <p:nvSpPr>
          <p:cNvPr id="11" name="Rectangle 10"/>
          <p:cNvSpPr/>
          <p:nvPr/>
        </p:nvSpPr>
        <p:spPr>
          <a:xfrm>
            <a:off x="0" y="3926118"/>
            <a:ext cx="8991600" cy="1477328"/>
          </a:xfrm>
          <a:prstGeom prst="rect">
            <a:avLst/>
          </a:prstGeom>
        </p:spPr>
        <p:txBody>
          <a:bodyPr wrap="square">
            <a:spAutoFit/>
          </a:bodyPr>
          <a:lstStyle/>
          <a:p>
            <a:r>
              <a:rPr lang="en-US" dirty="0" smtClean="0"/>
              <a:t>Figure above shows the response of the filter for </a:t>
            </a:r>
            <a:r>
              <a:rPr lang="en-US" i="1" dirty="0" err="1" smtClean="0"/>
              <a:t>ωo</a:t>
            </a:r>
            <a:r>
              <a:rPr lang="en-US" i="1" dirty="0" smtClean="0"/>
              <a:t> = 1 and four values of Q: 0.25, 1/</a:t>
            </a:r>
            <a:r>
              <a:rPr lang="en-US" dirty="0" smtClean="0"/>
              <a:t>√2, 2</a:t>
            </a:r>
          </a:p>
          <a:p>
            <a:r>
              <a:rPr lang="en-US" dirty="0" smtClean="0"/>
              <a:t>and 10.  </a:t>
            </a:r>
            <a:r>
              <a:rPr lang="en-US" i="1" dirty="0" smtClean="0"/>
              <a:t>Q = 1/</a:t>
            </a:r>
            <a:r>
              <a:rPr lang="en-US" dirty="0" smtClean="0"/>
              <a:t>√2 corresponds to the </a:t>
            </a:r>
            <a:r>
              <a:rPr lang="en-US" b="1" dirty="0" smtClean="0"/>
              <a:t>maximally flat magnitude response of a Butterworth filter, </a:t>
            </a:r>
            <a:r>
              <a:rPr lang="en-US" dirty="0" smtClean="0"/>
              <a:t>which gives the maximum bandwidth without a peaked response. For a </a:t>
            </a:r>
            <a:r>
              <a:rPr lang="en-US" i="1" dirty="0" smtClean="0"/>
              <a:t>Q larger than 1/</a:t>
            </a:r>
            <a:r>
              <a:rPr lang="en-US" dirty="0" smtClean="0"/>
              <a:t>√2, the filter response exhibits a peaked response that is usually undesirable, whereas a </a:t>
            </a:r>
            <a:r>
              <a:rPr lang="en-US" i="1" dirty="0" smtClean="0"/>
              <a:t>Q below 1/ </a:t>
            </a:r>
            <a:r>
              <a:rPr lang="en-US" dirty="0" smtClean="0"/>
              <a:t>√2 does not take maximum advantage of the filter’s bandwidth capability. </a:t>
            </a:r>
            <a:endParaRPr lang="en-US" dirty="0"/>
          </a:p>
        </p:txBody>
      </p:sp>
      <p:sp>
        <p:nvSpPr>
          <p:cNvPr id="12" name="Rectangle 11"/>
          <p:cNvSpPr/>
          <p:nvPr/>
        </p:nvSpPr>
        <p:spPr>
          <a:xfrm>
            <a:off x="0" y="5373918"/>
            <a:ext cx="8839200" cy="923330"/>
          </a:xfrm>
          <a:prstGeom prst="rect">
            <a:avLst/>
          </a:prstGeom>
        </p:spPr>
        <p:txBody>
          <a:bodyPr wrap="square">
            <a:spAutoFit/>
          </a:bodyPr>
          <a:lstStyle/>
          <a:p>
            <a:r>
              <a:rPr lang="en-US" dirty="0" smtClean="0"/>
              <a:t>From a practical point of view, a much wider selection of resistor values than capacitor values</a:t>
            </a:r>
          </a:p>
          <a:p>
            <a:r>
              <a:rPr lang="en-US" dirty="0" smtClean="0"/>
              <a:t>exists, and the filters are often designed with C1 = C2 = C. Then </a:t>
            </a:r>
            <a:r>
              <a:rPr lang="en-US" dirty="0" err="1" smtClean="0"/>
              <a:t>ωo</a:t>
            </a:r>
            <a:r>
              <a:rPr lang="en-US" dirty="0" smtClean="0"/>
              <a:t> and Q are adjusted by choosing different values of R1 and R2. For the equal capacitor design</a:t>
            </a:r>
            <a:endParaRPr lang="en-US" dirty="0"/>
          </a:p>
        </p:txBody>
      </p:sp>
      <p:pic>
        <p:nvPicPr>
          <p:cNvPr id="142339" name="Picture 3"/>
          <p:cNvPicPr>
            <a:picLocks noChangeAspect="1" noChangeArrowheads="1"/>
          </p:cNvPicPr>
          <p:nvPr/>
        </p:nvPicPr>
        <p:blipFill>
          <a:blip r:embed="rId3" cstate="print"/>
          <a:srcRect/>
          <a:stretch>
            <a:fillRect/>
          </a:stretch>
        </p:blipFill>
        <p:spPr bwMode="auto">
          <a:xfrm>
            <a:off x="1331495" y="6248400"/>
            <a:ext cx="4523873"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487362"/>
          </a:xfrm>
        </p:spPr>
        <p:txBody>
          <a:bodyPr>
            <a:normAutofit fontScale="90000"/>
          </a:bodyPr>
          <a:lstStyle/>
          <a:p>
            <a:r>
              <a:rPr lang="en-US" b="1" dirty="0" smtClean="0"/>
              <a:t>Active Filters</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36</a:t>
            </a:fld>
            <a:endParaRPr lang="en-US"/>
          </a:p>
        </p:txBody>
      </p:sp>
      <p:pic>
        <p:nvPicPr>
          <p:cNvPr id="6" name="Picture 4"/>
          <p:cNvPicPr>
            <a:picLocks noChangeAspect="1" noChangeArrowheads="1"/>
          </p:cNvPicPr>
          <p:nvPr/>
        </p:nvPicPr>
        <p:blipFill>
          <a:blip r:embed="rId2" cstate="print"/>
          <a:srcRect/>
          <a:stretch>
            <a:fillRect/>
          </a:stretch>
        </p:blipFill>
        <p:spPr bwMode="auto">
          <a:xfrm>
            <a:off x="2278841" y="1676400"/>
            <a:ext cx="4121959" cy="1838325"/>
          </a:xfrm>
          <a:prstGeom prst="rect">
            <a:avLst/>
          </a:prstGeom>
          <a:noFill/>
          <a:ln w="9525">
            <a:noFill/>
            <a:miter lim="800000"/>
            <a:headEnd/>
            <a:tailEnd/>
          </a:ln>
        </p:spPr>
      </p:pic>
      <p:sp>
        <p:nvSpPr>
          <p:cNvPr id="7" name="Rectangle 6"/>
          <p:cNvSpPr/>
          <p:nvPr/>
        </p:nvSpPr>
        <p:spPr>
          <a:xfrm>
            <a:off x="0" y="457200"/>
            <a:ext cx="3736664" cy="369332"/>
          </a:xfrm>
          <a:prstGeom prst="rect">
            <a:avLst/>
          </a:prstGeom>
        </p:spPr>
        <p:txBody>
          <a:bodyPr wrap="none">
            <a:spAutoFit/>
          </a:bodyPr>
          <a:lstStyle/>
          <a:p>
            <a:r>
              <a:rPr lang="en-US" b="1" dirty="0" err="1" smtClean="0"/>
              <a:t>Sallen</a:t>
            </a:r>
            <a:r>
              <a:rPr lang="en-US" b="1" dirty="0" smtClean="0"/>
              <a:t> and Key LPF  filter with  gain&gt;1</a:t>
            </a:r>
            <a:endParaRPr lang="en-US" dirty="0"/>
          </a:p>
        </p:txBody>
      </p:sp>
      <p:sp>
        <p:nvSpPr>
          <p:cNvPr id="8" name="Rectangle 7"/>
          <p:cNvSpPr/>
          <p:nvPr/>
        </p:nvSpPr>
        <p:spPr>
          <a:xfrm>
            <a:off x="0" y="3579674"/>
            <a:ext cx="2983603" cy="1754326"/>
          </a:xfrm>
          <a:prstGeom prst="rect">
            <a:avLst/>
          </a:prstGeom>
        </p:spPr>
        <p:txBody>
          <a:bodyPr wrap="square">
            <a:spAutoFit/>
          </a:bodyPr>
          <a:lstStyle/>
          <a:p>
            <a:r>
              <a:rPr lang="en-US" dirty="0" smtClean="0"/>
              <a:t>It follows that </a:t>
            </a:r>
            <a:r>
              <a:rPr lang="en-US" dirty="0" err="1" smtClean="0"/>
              <a:t>Vy</a:t>
            </a:r>
            <a:r>
              <a:rPr lang="en-US" dirty="0" smtClean="0"/>
              <a:t> equals to:</a:t>
            </a:r>
          </a:p>
          <a:p>
            <a:endParaRPr lang="en-US" dirty="0" smtClean="0"/>
          </a:p>
          <a:p>
            <a:endParaRPr lang="en-US" dirty="0" smtClean="0"/>
          </a:p>
          <a:p>
            <a:endParaRPr lang="en-US" dirty="0" smtClean="0"/>
          </a:p>
          <a:p>
            <a:r>
              <a:rPr lang="en-US" dirty="0" smtClean="0"/>
              <a:t>Forming a  KCL at node Y yields</a:t>
            </a:r>
            <a:endParaRPr lang="en-US" dirty="0"/>
          </a:p>
        </p:txBody>
      </p:sp>
      <p:pic>
        <p:nvPicPr>
          <p:cNvPr id="134146" name="Picture 2"/>
          <p:cNvPicPr>
            <a:picLocks noChangeAspect="1" noChangeArrowheads="1"/>
          </p:cNvPicPr>
          <p:nvPr/>
        </p:nvPicPr>
        <p:blipFill>
          <a:blip r:embed="rId3" cstate="print"/>
          <a:srcRect/>
          <a:stretch>
            <a:fillRect/>
          </a:stretch>
        </p:blipFill>
        <p:spPr bwMode="auto">
          <a:xfrm>
            <a:off x="3129492" y="4229100"/>
            <a:ext cx="5666704" cy="1104900"/>
          </a:xfrm>
          <a:prstGeom prst="rect">
            <a:avLst/>
          </a:prstGeom>
          <a:noFill/>
          <a:ln w="9525">
            <a:noFill/>
            <a:miter lim="800000"/>
            <a:headEnd/>
            <a:tailEnd/>
          </a:ln>
        </p:spPr>
      </p:pic>
      <p:sp>
        <p:nvSpPr>
          <p:cNvPr id="10" name="TextBox 9"/>
          <p:cNvSpPr txBox="1"/>
          <p:nvPr/>
        </p:nvSpPr>
        <p:spPr>
          <a:xfrm>
            <a:off x="0" y="6019800"/>
            <a:ext cx="3020060" cy="369332"/>
          </a:xfrm>
          <a:prstGeom prst="rect">
            <a:avLst/>
          </a:prstGeom>
          <a:noFill/>
        </p:spPr>
        <p:txBody>
          <a:bodyPr wrap="square" rtlCol="0">
            <a:spAutoFit/>
          </a:bodyPr>
          <a:lstStyle/>
          <a:p>
            <a:r>
              <a:rPr lang="en-US" dirty="0" smtClean="0"/>
              <a:t>And  solving  for </a:t>
            </a:r>
            <a:r>
              <a:rPr lang="en-US" dirty="0" err="1" smtClean="0"/>
              <a:t>Vout</a:t>
            </a:r>
            <a:r>
              <a:rPr lang="en-US" dirty="0" smtClean="0"/>
              <a:t> we get:</a:t>
            </a:r>
            <a:endParaRPr lang="en-US" dirty="0"/>
          </a:p>
        </p:txBody>
      </p:sp>
      <p:pic>
        <p:nvPicPr>
          <p:cNvPr id="134147" name="Picture 3"/>
          <p:cNvPicPr>
            <a:picLocks noChangeAspect="1" noChangeArrowheads="1"/>
          </p:cNvPicPr>
          <p:nvPr/>
        </p:nvPicPr>
        <p:blipFill>
          <a:blip r:embed="rId4" cstate="print"/>
          <a:srcRect/>
          <a:stretch>
            <a:fillRect/>
          </a:stretch>
        </p:blipFill>
        <p:spPr bwMode="auto">
          <a:xfrm>
            <a:off x="3048000" y="5410200"/>
            <a:ext cx="5629505" cy="1219200"/>
          </a:xfrm>
          <a:prstGeom prst="rect">
            <a:avLst/>
          </a:prstGeom>
          <a:noFill/>
          <a:ln w="9525">
            <a:noFill/>
            <a:miter lim="800000"/>
            <a:headEnd/>
            <a:tailEnd/>
          </a:ln>
        </p:spPr>
      </p:pic>
      <p:sp>
        <p:nvSpPr>
          <p:cNvPr id="13" name="TextBox 12"/>
          <p:cNvSpPr txBox="1"/>
          <p:nvPr/>
        </p:nvSpPr>
        <p:spPr>
          <a:xfrm>
            <a:off x="609600" y="6480618"/>
            <a:ext cx="7010400" cy="369332"/>
          </a:xfrm>
          <a:prstGeom prst="rect">
            <a:avLst/>
          </a:prstGeom>
          <a:noFill/>
        </p:spPr>
        <p:txBody>
          <a:bodyPr wrap="square" rtlCol="0">
            <a:spAutoFit/>
          </a:bodyPr>
          <a:lstStyle/>
          <a:p>
            <a:r>
              <a:rPr lang="en-US" dirty="0" smtClean="0"/>
              <a:t>It is interesting here to note that </a:t>
            </a:r>
            <a:r>
              <a:rPr lang="el-GR" dirty="0" smtClean="0"/>
              <a:t>ω</a:t>
            </a:r>
            <a:r>
              <a:rPr lang="en-US" dirty="0" smtClean="0"/>
              <a:t>n remains  the same</a:t>
            </a:r>
            <a:endParaRPr lang="en-US" dirty="0"/>
          </a:p>
        </p:txBody>
      </p:sp>
      <p:pic>
        <p:nvPicPr>
          <p:cNvPr id="16" name="Picture 5"/>
          <p:cNvPicPr>
            <a:picLocks noChangeAspect="1" noChangeArrowheads="1"/>
          </p:cNvPicPr>
          <p:nvPr/>
        </p:nvPicPr>
        <p:blipFill>
          <a:blip r:embed="rId5" cstate="print"/>
          <a:srcRect/>
          <a:stretch>
            <a:fillRect/>
          </a:stretch>
        </p:blipFill>
        <p:spPr bwMode="auto">
          <a:xfrm>
            <a:off x="2757714" y="3425382"/>
            <a:ext cx="2628900" cy="914400"/>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srcRect/>
          <a:stretch>
            <a:fillRect/>
          </a:stretch>
        </p:blipFill>
        <p:spPr bwMode="auto">
          <a:xfrm>
            <a:off x="5181600" y="3505200"/>
            <a:ext cx="1676400" cy="838200"/>
          </a:xfrm>
          <a:prstGeom prst="rect">
            <a:avLst/>
          </a:prstGeom>
          <a:noFill/>
          <a:ln w="9525">
            <a:noFill/>
            <a:miter lim="800000"/>
            <a:headEnd/>
            <a:tailEnd/>
          </a:ln>
        </p:spPr>
      </p:pic>
      <p:sp>
        <p:nvSpPr>
          <p:cNvPr id="18" name="Rectangle 17"/>
          <p:cNvSpPr/>
          <p:nvPr/>
        </p:nvSpPr>
        <p:spPr>
          <a:xfrm>
            <a:off x="0" y="762000"/>
            <a:ext cx="9144000" cy="1200329"/>
          </a:xfrm>
          <a:prstGeom prst="rect">
            <a:avLst/>
          </a:prstGeom>
        </p:spPr>
        <p:txBody>
          <a:bodyPr wrap="square">
            <a:spAutoFit/>
          </a:bodyPr>
          <a:lstStyle/>
          <a:p>
            <a:r>
              <a:rPr lang="en-US" dirty="0" smtClean="0"/>
              <a:t>The SK topology below  can provide a </a:t>
            </a:r>
            <a:r>
              <a:rPr lang="en-US" dirty="0" err="1" smtClean="0"/>
              <a:t>passband</a:t>
            </a:r>
            <a:r>
              <a:rPr lang="en-US" dirty="0" smtClean="0"/>
              <a:t> voltage gain of greater than unity for an LPF. Specifically we note that (1 + R3/R4)V</a:t>
            </a:r>
            <a:r>
              <a:rPr lang="en-US" baseline="-25000" dirty="0" smtClean="0"/>
              <a:t>X</a:t>
            </a:r>
            <a:r>
              <a:rPr lang="en-US" dirty="0" smtClean="0"/>
              <a:t> = </a:t>
            </a:r>
            <a:r>
              <a:rPr lang="en-US" dirty="0" err="1" smtClean="0"/>
              <a:t>Vout</a:t>
            </a:r>
            <a:r>
              <a:rPr lang="en-US" dirty="0" smtClean="0"/>
              <a:t> , and the current flowing through R2 is given by V</a:t>
            </a:r>
            <a:r>
              <a:rPr lang="en-US" baseline="-25000" dirty="0" smtClean="0"/>
              <a:t>X</a:t>
            </a:r>
            <a:r>
              <a:rPr lang="en-US" dirty="0" smtClean="0"/>
              <a:t>C</a:t>
            </a:r>
            <a:r>
              <a:rPr lang="en-US" baseline="-25000" dirty="0" smtClean="0"/>
              <a:t>2</a:t>
            </a:r>
            <a:r>
              <a:rPr lang="en-US" dirty="0" smtClean="0"/>
              <a:t>s = VoutC</a:t>
            </a:r>
            <a:r>
              <a:rPr lang="en-US" baseline="-25000" dirty="0" smtClean="0"/>
              <a:t>2</a:t>
            </a:r>
            <a:r>
              <a:rPr lang="en-US" dirty="0" smtClean="0"/>
              <a:t>s/(1 + R3/R4). </a:t>
            </a:r>
          </a:p>
          <a:p>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37</a:t>
            </a:fld>
            <a:endParaRPr lang="en-US"/>
          </a:p>
        </p:txBody>
      </p:sp>
      <p:sp>
        <p:nvSpPr>
          <p:cNvPr id="6" name="Title 1"/>
          <p:cNvSpPr>
            <a:spLocks noGrp="1"/>
          </p:cNvSpPr>
          <p:nvPr>
            <p:ph type="title"/>
          </p:nvPr>
        </p:nvSpPr>
        <p:spPr>
          <a:xfrm>
            <a:off x="1295400" y="0"/>
            <a:ext cx="7391400" cy="487362"/>
          </a:xfrm>
        </p:spPr>
        <p:txBody>
          <a:bodyPr>
            <a:normAutofit fontScale="90000"/>
          </a:bodyPr>
          <a:lstStyle/>
          <a:p>
            <a:r>
              <a:rPr lang="en-US" b="1" dirty="0" smtClean="0"/>
              <a:t>Active Filters</a:t>
            </a:r>
            <a:endParaRPr lang="en-US" dirty="0"/>
          </a:p>
        </p:txBody>
      </p:sp>
      <p:sp>
        <p:nvSpPr>
          <p:cNvPr id="7" name="Rectangle 6"/>
          <p:cNvSpPr/>
          <p:nvPr/>
        </p:nvSpPr>
        <p:spPr>
          <a:xfrm>
            <a:off x="0" y="457200"/>
            <a:ext cx="5715000" cy="369332"/>
          </a:xfrm>
          <a:prstGeom prst="rect">
            <a:avLst/>
          </a:prstGeom>
        </p:spPr>
        <p:txBody>
          <a:bodyPr wrap="square">
            <a:spAutoFit/>
          </a:bodyPr>
          <a:lstStyle/>
          <a:p>
            <a:r>
              <a:rPr lang="en-US" b="1" dirty="0" err="1" smtClean="0"/>
              <a:t>Sallen</a:t>
            </a:r>
            <a:r>
              <a:rPr lang="en-US" b="1" dirty="0" smtClean="0"/>
              <a:t> and Key LPF  filter with  gain&gt;1</a:t>
            </a:r>
            <a:r>
              <a:rPr lang="el-GR" b="1" dirty="0" smtClean="0"/>
              <a:t>,  </a:t>
            </a:r>
            <a:r>
              <a:rPr lang="en-US" b="1" dirty="0" smtClean="0"/>
              <a:t>Sensitivity Issues</a:t>
            </a:r>
            <a:endParaRPr lang="en-US" dirty="0"/>
          </a:p>
        </p:txBody>
      </p:sp>
      <p:sp>
        <p:nvSpPr>
          <p:cNvPr id="8" name="Rectangle 7"/>
          <p:cNvSpPr/>
          <p:nvPr/>
        </p:nvSpPr>
        <p:spPr>
          <a:xfrm>
            <a:off x="0" y="838200"/>
            <a:ext cx="8839200" cy="1477328"/>
          </a:xfrm>
          <a:prstGeom prst="rect">
            <a:avLst/>
          </a:prstGeom>
        </p:spPr>
        <p:txBody>
          <a:bodyPr wrap="square">
            <a:spAutoFit/>
          </a:bodyPr>
          <a:lstStyle/>
          <a:p>
            <a:r>
              <a:rPr lang="en-US" dirty="0" smtClean="0"/>
              <a:t>An important objective in choosing the values in filters is to minimize the sensitivities</a:t>
            </a:r>
          </a:p>
          <a:p>
            <a:r>
              <a:rPr lang="en-US" dirty="0" smtClean="0"/>
              <a:t>of the circuit. Considering the topology shown in previous slide and defining K = 1+R3/R4</a:t>
            </a:r>
          </a:p>
          <a:p>
            <a:r>
              <a:rPr lang="en-US" dirty="0" smtClean="0"/>
              <a:t>we compute the sensitivity of </a:t>
            </a:r>
            <a:r>
              <a:rPr lang="el-GR" dirty="0" smtClean="0"/>
              <a:t>ω</a:t>
            </a:r>
            <a:r>
              <a:rPr lang="en-US" dirty="0" smtClean="0"/>
              <a:t>n and Q with respect to the resistor and capacitor values</a:t>
            </a:r>
            <a:endParaRPr lang="el-GR" dirty="0" smtClean="0"/>
          </a:p>
          <a:p>
            <a:endParaRPr lang="el-GR" dirty="0" smtClean="0"/>
          </a:p>
          <a:p>
            <a:r>
              <a:rPr lang="el-GR" dirty="0" smtClean="0"/>
              <a:t>			</a:t>
            </a:r>
            <a:endParaRPr lang="en-US" dirty="0"/>
          </a:p>
        </p:txBody>
      </p:sp>
      <p:pic>
        <p:nvPicPr>
          <p:cNvPr id="136195" name="Picture 3"/>
          <p:cNvPicPr>
            <a:picLocks noChangeAspect="1" noChangeArrowheads="1"/>
          </p:cNvPicPr>
          <p:nvPr/>
        </p:nvPicPr>
        <p:blipFill>
          <a:blip r:embed="rId2" cstate="print"/>
          <a:srcRect/>
          <a:stretch>
            <a:fillRect/>
          </a:stretch>
        </p:blipFill>
        <p:spPr bwMode="auto">
          <a:xfrm>
            <a:off x="1278440" y="2286000"/>
            <a:ext cx="6998458" cy="4343400"/>
          </a:xfrm>
          <a:prstGeom prst="rect">
            <a:avLst/>
          </a:prstGeom>
          <a:noFill/>
          <a:ln w="9525">
            <a:noFill/>
            <a:miter lim="800000"/>
            <a:headEnd/>
            <a:tailEnd/>
          </a:ln>
        </p:spPr>
      </p:pic>
      <p:pic>
        <p:nvPicPr>
          <p:cNvPr id="11" name="Picture 6"/>
          <p:cNvPicPr>
            <a:picLocks noChangeAspect="1" noChangeArrowheads="1"/>
          </p:cNvPicPr>
          <p:nvPr/>
        </p:nvPicPr>
        <p:blipFill>
          <a:blip r:embed="rId3" cstate="print"/>
          <a:srcRect/>
          <a:stretch>
            <a:fillRect/>
          </a:stretch>
        </p:blipFill>
        <p:spPr bwMode="auto">
          <a:xfrm>
            <a:off x="1524000" y="1716318"/>
            <a:ext cx="2057400" cy="685800"/>
          </a:xfrm>
          <a:prstGeom prst="rect">
            <a:avLst/>
          </a:prstGeom>
          <a:noFill/>
          <a:ln w="9525">
            <a:noFill/>
            <a:miter lim="800000"/>
            <a:headEnd/>
            <a:tailEnd/>
          </a:ln>
        </p:spPr>
      </p:pic>
      <p:sp>
        <p:nvSpPr>
          <p:cNvPr id="12" name="Rectangle 11"/>
          <p:cNvSpPr/>
          <p:nvPr/>
        </p:nvSpPr>
        <p:spPr>
          <a:xfrm>
            <a:off x="228600" y="1792518"/>
            <a:ext cx="5867400" cy="369332"/>
          </a:xfrm>
          <a:prstGeom prst="rect">
            <a:avLst/>
          </a:prstGeom>
        </p:spPr>
        <p:txBody>
          <a:bodyPr wrap="square">
            <a:spAutoFit/>
          </a:bodyPr>
          <a:lstStyle/>
          <a:p>
            <a:r>
              <a:rPr lang="en-US" dirty="0" smtClean="0"/>
              <a:t>we have</a:t>
            </a:r>
            <a:r>
              <a:rPr lang="el-GR" dirty="0" smtClean="0"/>
              <a:t> </a:t>
            </a:r>
            <a:r>
              <a:rPr lang="en-US" dirty="0" smtClean="0"/>
              <a:t>that</a:t>
            </a:r>
            <a:r>
              <a:rPr lang="el-GR" dirty="0" smtClean="0"/>
              <a:t>        </a:t>
            </a:r>
            <a:r>
              <a:rPr lang="en-US" dirty="0" smtClean="0"/>
              <a:t> </a:t>
            </a:r>
            <a:r>
              <a:rPr lang="el-GR" dirty="0" smtClean="0"/>
              <a:t>                               </a:t>
            </a:r>
            <a:r>
              <a:rPr lang="en-US" dirty="0" smtClean="0"/>
              <a:t>and hence: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38</a:t>
            </a:fld>
            <a:endParaRPr lang="en-US"/>
          </a:p>
        </p:txBody>
      </p:sp>
      <p:sp>
        <p:nvSpPr>
          <p:cNvPr id="7" name="Title 1"/>
          <p:cNvSpPr>
            <a:spLocks noGrp="1"/>
          </p:cNvSpPr>
          <p:nvPr>
            <p:ph type="title"/>
          </p:nvPr>
        </p:nvSpPr>
        <p:spPr>
          <a:xfrm>
            <a:off x="1447800" y="0"/>
            <a:ext cx="7239000" cy="381000"/>
          </a:xfrm>
        </p:spPr>
        <p:txBody>
          <a:bodyPr>
            <a:normAutofit fontScale="90000"/>
          </a:bodyPr>
          <a:lstStyle/>
          <a:p>
            <a:r>
              <a:rPr lang="en-US" b="1" dirty="0" smtClean="0"/>
              <a:t>Active Filters</a:t>
            </a:r>
            <a:endParaRPr lang="en-US" dirty="0"/>
          </a:p>
        </p:txBody>
      </p:sp>
      <p:sp>
        <p:nvSpPr>
          <p:cNvPr id="8" name="Rectangle 7"/>
          <p:cNvSpPr/>
          <p:nvPr/>
        </p:nvSpPr>
        <p:spPr>
          <a:xfrm>
            <a:off x="0" y="660402"/>
            <a:ext cx="9144000" cy="5509200"/>
          </a:xfrm>
          <a:prstGeom prst="rect">
            <a:avLst/>
          </a:prstGeom>
        </p:spPr>
        <p:txBody>
          <a:bodyPr wrap="square">
            <a:spAutoFit/>
          </a:bodyPr>
          <a:lstStyle/>
          <a:p>
            <a:r>
              <a:rPr lang="en-US" dirty="0" smtClean="0"/>
              <a:t>For the Q sensitivities, we first rewrite Eq.                                                      in terms of K = 1+R3/R4: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400" dirty="0" smtClean="0"/>
          </a:p>
          <a:p>
            <a:r>
              <a:rPr lang="en-US" sz="1400" dirty="0" smtClean="0"/>
              <a:t>								(14.80)</a:t>
            </a:r>
            <a:endParaRPr lang="en-US" sz="1400" dirty="0"/>
          </a:p>
        </p:txBody>
      </p:sp>
      <p:pic>
        <p:nvPicPr>
          <p:cNvPr id="137218" name="Picture 2"/>
          <p:cNvPicPr>
            <a:picLocks noChangeAspect="1" noChangeArrowheads="1"/>
          </p:cNvPicPr>
          <p:nvPr/>
        </p:nvPicPr>
        <p:blipFill>
          <a:blip r:embed="rId3" cstate="print"/>
          <a:srcRect/>
          <a:stretch>
            <a:fillRect/>
          </a:stretch>
        </p:blipFill>
        <p:spPr bwMode="auto">
          <a:xfrm>
            <a:off x="685800" y="1071752"/>
            <a:ext cx="7010400" cy="4109848"/>
          </a:xfrm>
          <a:prstGeom prst="rect">
            <a:avLst/>
          </a:prstGeom>
          <a:noFill/>
          <a:ln w="9525">
            <a:noFill/>
            <a:miter lim="800000"/>
            <a:headEnd/>
            <a:tailEnd/>
          </a:ln>
        </p:spPr>
      </p:pic>
      <p:sp>
        <p:nvSpPr>
          <p:cNvPr id="11" name="Rectangle 10"/>
          <p:cNvSpPr/>
          <p:nvPr/>
        </p:nvSpPr>
        <p:spPr>
          <a:xfrm>
            <a:off x="0" y="287440"/>
            <a:ext cx="5715000" cy="369332"/>
          </a:xfrm>
          <a:prstGeom prst="rect">
            <a:avLst/>
          </a:prstGeom>
        </p:spPr>
        <p:txBody>
          <a:bodyPr wrap="square">
            <a:spAutoFit/>
          </a:bodyPr>
          <a:lstStyle/>
          <a:p>
            <a:r>
              <a:rPr lang="en-US" b="1" dirty="0" err="1" smtClean="0"/>
              <a:t>Sallen</a:t>
            </a:r>
            <a:r>
              <a:rPr lang="en-US" b="1" dirty="0" smtClean="0"/>
              <a:t> and Key LPF  filter with  gain&gt;1</a:t>
            </a:r>
            <a:r>
              <a:rPr lang="el-GR" b="1" dirty="0" smtClean="0"/>
              <a:t>,  </a:t>
            </a:r>
            <a:r>
              <a:rPr lang="en-US" b="1" dirty="0" smtClean="0"/>
              <a:t>Sensitivity Issues</a:t>
            </a:r>
            <a:endParaRPr lang="en-US" dirty="0"/>
          </a:p>
        </p:txBody>
      </p:sp>
      <p:pic>
        <p:nvPicPr>
          <p:cNvPr id="137219" name="Picture 3"/>
          <p:cNvPicPr>
            <a:picLocks noChangeAspect="1" noChangeArrowheads="1"/>
          </p:cNvPicPr>
          <p:nvPr/>
        </p:nvPicPr>
        <p:blipFill>
          <a:blip r:embed="rId4" cstate="print"/>
          <a:srcRect/>
          <a:stretch>
            <a:fillRect/>
          </a:stretch>
        </p:blipFill>
        <p:spPr bwMode="auto">
          <a:xfrm>
            <a:off x="1143000" y="5105400"/>
            <a:ext cx="6172200" cy="1781175"/>
          </a:xfrm>
          <a:prstGeom prst="rect">
            <a:avLst/>
          </a:prstGeom>
          <a:noFill/>
          <a:ln w="9525">
            <a:noFill/>
            <a:miter lim="800000"/>
            <a:headEnd/>
            <a:tailEnd/>
          </a:ln>
        </p:spPr>
      </p:pic>
      <p:pic>
        <p:nvPicPr>
          <p:cNvPr id="97281" name="Picture 1"/>
          <p:cNvPicPr>
            <a:picLocks noChangeAspect="1" noChangeArrowheads="1"/>
          </p:cNvPicPr>
          <p:nvPr/>
        </p:nvPicPr>
        <p:blipFill>
          <a:blip r:embed="rId5" cstate="print"/>
          <a:srcRect/>
          <a:stretch>
            <a:fillRect/>
          </a:stretch>
        </p:blipFill>
        <p:spPr bwMode="auto">
          <a:xfrm>
            <a:off x="3962400" y="656772"/>
            <a:ext cx="2790825"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39</a:t>
            </a:fld>
            <a:endParaRPr lang="en-US"/>
          </a:p>
        </p:txBody>
      </p:sp>
      <p:sp>
        <p:nvSpPr>
          <p:cNvPr id="10" name="Rectangle 9"/>
          <p:cNvSpPr/>
          <p:nvPr/>
        </p:nvSpPr>
        <p:spPr>
          <a:xfrm>
            <a:off x="0" y="1055910"/>
            <a:ext cx="8991600" cy="646331"/>
          </a:xfrm>
          <a:prstGeom prst="rect">
            <a:avLst/>
          </a:prstGeom>
        </p:spPr>
        <p:txBody>
          <a:bodyPr wrap="square">
            <a:spAutoFit/>
          </a:bodyPr>
          <a:lstStyle/>
          <a:p>
            <a:r>
              <a:rPr lang="en-US" dirty="0" smtClean="0"/>
              <a:t>In applications requiring a high Q and/or a high K, one can choose unequal resistors or</a:t>
            </a:r>
          </a:p>
          <a:p>
            <a:r>
              <a:rPr lang="en-US" dirty="0" smtClean="0"/>
              <a:t>capacitors so as to maintain reasonable sensitivities. </a:t>
            </a:r>
            <a:endParaRPr lang="en-US" dirty="0"/>
          </a:p>
        </p:txBody>
      </p:sp>
      <p:sp>
        <p:nvSpPr>
          <p:cNvPr id="11" name="Title 1"/>
          <p:cNvSpPr>
            <a:spLocks noGrp="1"/>
          </p:cNvSpPr>
          <p:nvPr>
            <p:ph type="title"/>
          </p:nvPr>
        </p:nvSpPr>
        <p:spPr>
          <a:xfrm>
            <a:off x="1447800" y="0"/>
            <a:ext cx="7239000" cy="381000"/>
          </a:xfrm>
        </p:spPr>
        <p:txBody>
          <a:bodyPr>
            <a:normAutofit fontScale="90000"/>
          </a:bodyPr>
          <a:lstStyle/>
          <a:p>
            <a:r>
              <a:rPr lang="en-US" b="1" dirty="0" smtClean="0"/>
              <a:t>Active Filters</a:t>
            </a:r>
            <a:endParaRPr lang="en-US" dirty="0"/>
          </a:p>
        </p:txBody>
      </p:sp>
      <p:sp>
        <p:nvSpPr>
          <p:cNvPr id="13" name="Rectangle 12"/>
          <p:cNvSpPr/>
          <p:nvPr/>
        </p:nvSpPr>
        <p:spPr>
          <a:xfrm>
            <a:off x="76200" y="1923126"/>
            <a:ext cx="8991600" cy="646331"/>
          </a:xfrm>
          <a:prstGeom prst="rect">
            <a:avLst/>
          </a:prstGeom>
        </p:spPr>
        <p:txBody>
          <a:bodyPr wrap="square">
            <a:spAutoFit/>
          </a:bodyPr>
          <a:lstStyle/>
          <a:p>
            <a:r>
              <a:rPr lang="en-US" dirty="0" smtClean="0"/>
              <a:t>As an example, let’s assume that an SK filter must be designed for Q = 2 and K = 2. Determine the choice of filter components for minimum sensitivities</a:t>
            </a:r>
            <a:endParaRPr lang="en-US" dirty="0"/>
          </a:p>
        </p:txBody>
      </p:sp>
      <p:pic>
        <p:nvPicPr>
          <p:cNvPr id="138245" name="Picture 5"/>
          <p:cNvPicPr>
            <a:picLocks noChangeAspect="1" noChangeArrowheads="1"/>
          </p:cNvPicPr>
          <p:nvPr/>
        </p:nvPicPr>
        <p:blipFill>
          <a:blip r:embed="rId3" cstate="print"/>
          <a:srcRect/>
          <a:stretch>
            <a:fillRect/>
          </a:stretch>
        </p:blipFill>
        <p:spPr bwMode="auto">
          <a:xfrm>
            <a:off x="838200" y="3066126"/>
            <a:ext cx="7657180" cy="2362200"/>
          </a:xfrm>
          <a:prstGeom prst="rect">
            <a:avLst/>
          </a:prstGeom>
          <a:noFill/>
          <a:ln w="9525">
            <a:noFill/>
            <a:miter lim="800000"/>
            <a:headEnd/>
            <a:tailEnd/>
          </a:ln>
        </p:spPr>
      </p:pic>
      <p:sp>
        <p:nvSpPr>
          <p:cNvPr id="18" name="Rectangle 17"/>
          <p:cNvSpPr/>
          <p:nvPr/>
        </p:nvSpPr>
        <p:spPr>
          <a:xfrm>
            <a:off x="0" y="674910"/>
            <a:ext cx="5715000" cy="369332"/>
          </a:xfrm>
          <a:prstGeom prst="rect">
            <a:avLst/>
          </a:prstGeom>
        </p:spPr>
        <p:txBody>
          <a:bodyPr wrap="square">
            <a:spAutoFit/>
          </a:bodyPr>
          <a:lstStyle/>
          <a:p>
            <a:r>
              <a:rPr lang="en-US" b="1" dirty="0" err="1" smtClean="0"/>
              <a:t>Sallen</a:t>
            </a:r>
            <a:r>
              <a:rPr lang="en-US" b="1" dirty="0" smtClean="0"/>
              <a:t> and Key LPF  filter with  gain&gt;1</a:t>
            </a:r>
            <a:r>
              <a:rPr lang="el-GR" b="1" dirty="0" smtClean="0"/>
              <a:t>,  </a:t>
            </a:r>
            <a:r>
              <a:rPr lang="en-US" b="1" dirty="0" smtClean="0"/>
              <a:t>Sensitivity Issues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normAutofit/>
          </a:bodyPr>
          <a:lstStyle/>
          <a:p>
            <a:r>
              <a:rPr lang="en-US" sz="3600" b="1" dirty="0" smtClean="0"/>
              <a:t>Classification of Filters</a:t>
            </a:r>
            <a:endParaRPr lang="en-US" sz="3600"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a:t>
            </a:fld>
            <a:endParaRPr lang="en-US"/>
          </a:p>
        </p:txBody>
      </p:sp>
      <p:pic>
        <p:nvPicPr>
          <p:cNvPr id="103426" name="Picture 2"/>
          <p:cNvPicPr>
            <a:picLocks noGrp="1" noChangeAspect="1" noChangeArrowheads="1"/>
          </p:cNvPicPr>
          <p:nvPr>
            <p:ph idx="1"/>
          </p:nvPr>
        </p:nvPicPr>
        <p:blipFill>
          <a:blip r:embed="rId2" cstate="print"/>
          <a:srcRect/>
          <a:stretch>
            <a:fillRect/>
          </a:stretch>
        </p:blipFill>
        <p:spPr bwMode="auto">
          <a:xfrm>
            <a:off x="228600" y="838200"/>
            <a:ext cx="3085323" cy="1828800"/>
          </a:xfrm>
          <a:prstGeom prst="rect">
            <a:avLst/>
          </a:prstGeom>
          <a:noFill/>
          <a:ln w="9525">
            <a:noFill/>
            <a:miter lim="800000"/>
            <a:headEnd/>
            <a:tailEnd/>
          </a:ln>
        </p:spPr>
      </p:pic>
      <p:sp>
        <p:nvSpPr>
          <p:cNvPr id="7" name="Rectangle 6"/>
          <p:cNvSpPr/>
          <p:nvPr/>
        </p:nvSpPr>
        <p:spPr>
          <a:xfrm>
            <a:off x="76200" y="2514600"/>
            <a:ext cx="4648200" cy="338554"/>
          </a:xfrm>
          <a:prstGeom prst="rect">
            <a:avLst/>
          </a:prstGeom>
        </p:spPr>
        <p:txBody>
          <a:bodyPr wrap="square">
            <a:spAutoFit/>
          </a:bodyPr>
          <a:lstStyle/>
          <a:p>
            <a:r>
              <a:rPr lang="en-US" sz="1600" dirty="0" smtClean="0"/>
              <a:t>High-pass filter frequency response.</a:t>
            </a:r>
            <a:endParaRPr lang="en-US" sz="1600" dirty="0"/>
          </a:p>
        </p:txBody>
      </p:sp>
      <p:pic>
        <p:nvPicPr>
          <p:cNvPr id="103427" name="Picture 3"/>
          <p:cNvPicPr>
            <a:picLocks noChangeAspect="1" noChangeArrowheads="1"/>
          </p:cNvPicPr>
          <p:nvPr/>
        </p:nvPicPr>
        <p:blipFill>
          <a:blip r:embed="rId3" cstate="print"/>
          <a:srcRect/>
          <a:stretch>
            <a:fillRect/>
          </a:stretch>
        </p:blipFill>
        <p:spPr bwMode="auto">
          <a:xfrm>
            <a:off x="304800" y="2971800"/>
            <a:ext cx="3200400" cy="1584664"/>
          </a:xfrm>
          <a:prstGeom prst="rect">
            <a:avLst/>
          </a:prstGeom>
          <a:noFill/>
          <a:ln w="9525">
            <a:noFill/>
            <a:miter lim="800000"/>
            <a:headEnd/>
            <a:tailEnd/>
          </a:ln>
        </p:spPr>
      </p:pic>
      <p:sp>
        <p:nvSpPr>
          <p:cNvPr id="9" name="Rectangle 8"/>
          <p:cNvSpPr/>
          <p:nvPr/>
        </p:nvSpPr>
        <p:spPr>
          <a:xfrm>
            <a:off x="3429000" y="609600"/>
            <a:ext cx="5715000" cy="2308324"/>
          </a:xfrm>
          <a:prstGeom prst="rect">
            <a:avLst/>
          </a:prstGeom>
        </p:spPr>
        <p:txBody>
          <a:bodyPr wrap="square">
            <a:spAutoFit/>
          </a:bodyPr>
          <a:lstStyle/>
          <a:p>
            <a:pPr algn="just"/>
            <a:r>
              <a:rPr lang="en-US" dirty="0" smtClean="0"/>
              <a:t>Filters can be categorized according to their various properties. We study a few classifications of filters. One classification of filters relates to the frequency band that they “pass” or “reject.” The example illustrated in previous slide  is called a “low-pass” filter as it passes low-frequency signals and rejects high-frequency components. Conversely, one can envision a “high-pass” filter, wherein low-frequency signals are rejected (see Fig. below).</a:t>
            </a:r>
            <a:endParaRPr lang="en-US" dirty="0"/>
          </a:p>
        </p:txBody>
      </p:sp>
      <p:sp>
        <p:nvSpPr>
          <p:cNvPr id="10" name="Rectangle 9"/>
          <p:cNvSpPr/>
          <p:nvPr/>
        </p:nvSpPr>
        <p:spPr>
          <a:xfrm>
            <a:off x="3505200" y="3200400"/>
            <a:ext cx="5638800" cy="923330"/>
          </a:xfrm>
          <a:prstGeom prst="rect">
            <a:avLst/>
          </a:prstGeom>
        </p:spPr>
        <p:txBody>
          <a:bodyPr wrap="square">
            <a:spAutoFit/>
          </a:bodyPr>
          <a:lstStyle/>
          <a:p>
            <a:r>
              <a:rPr lang="en-US" dirty="0" smtClean="0"/>
              <a:t>Some applications call for a “</a:t>
            </a:r>
            <a:r>
              <a:rPr lang="en-US" dirty="0" err="1" smtClean="0"/>
              <a:t>bandpass</a:t>
            </a:r>
            <a:r>
              <a:rPr lang="en-US" dirty="0" smtClean="0"/>
              <a:t>” filter, i.e., one that rejects both low- and high frequency signals and passes a band in between Fig. below illustrates such kind of  filters</a:t>
            </a:r>
            <a:endParaRPr lang="en-US" dirty="0"/>
          </a:p>
        </p:txBody>
      </p:sp>
      <p:pic>
        <p:nvPicPr>
          <p:cNvPr id="103428" name="Picture 4"/>
          <p:cNvPicPr>
            <a:picLocks noChangeAspect="1" noChangeArrowheads="1"/>
          </p:cNvPicPr>
          <p:nvPr/>
        </p:nvPicPr>
        <p:blipFill>
          <a:blip r:embed="rId4" cstate="print"/>
          <a:srcRect/>
          <a:stretch>
            <a:fillRect/>
          </a:stretch>
        </p:blipFill>
        <p:spPr bwMode="auto">
          <a:xfrm>
            <a:off x="685800" y="4572000"/>
            <a:ext cx="6934200" cy="1428750"/>
          </a:xfrm>
          <a:prstGeom prst="rect">
            <a:avLst/>
          </a:prstGeom>
          <a:noFill/>
          <a:ln w="9525">
            <a:noFill/>
            <a:miter lim="800000"/>
            <a:headEnd/>
            <a:tailEnd/>
          </a:ln>
        </p:spPr>
      </p:pic>
      <p:sp>
        <p:nvSpPr>
          <p:cNvPr id="12" name="Rectangle 11"/>
          <p:cNvSpPr/>
          <p:nvPr/>
        </p:nvSpPr>
        <p:spPr>
          <a:xfrm>
            <a:off x="304800" y="5943600"/>
            <a:ext cx="8839200" cy="646331"/>
          </a:xfrm>
          <a:prstGeom prst="rect">
            <a:avLst/>
          </a:prstGeom>
        </p:spPr>
        <p:txBody>
          <a:bodyPr wrap="square">
            <a:spAutoFit/>
          </a:bodyPr>
          <a:lstStyle/>
          <a:p>
            <a:r>
              <a:rPr lang="en-US" dirty="0" smtClean="0"/>
              <a:t>Figure above summarizes four types of filters, including a “band-reject” response, which suppresses components between f1 and f2.</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40</a:t>
            </a:fld>
            <a:endParaRPr lang="en-US"/>
          </a:p>
        </p:txBody>
      </p:sp>
      <p:pic>
        <p:nvPicPr>
          <p:cNvPr id="139266" name="Picture 2"/>
          <p:cNvPicPr>
            <a:picLocks noChangeAspect="1" noChangeArrowheads="1"/>
          </p:cNvPicPr>
          <p:nvPr/>
        </p:nvPicPr>
        <p:blipFill>
          <a:blip r:embed="rId3" cstate="print"/>
          <a:srcRect/>
          <a:stretch>
            <a:fillRect/>
          </a:stretch>
        </p:blipFill>
        <p:spPr bwMode="auto">
          <a:xfrm>
            <a:off x="1447800" y="581755"/>
            <a:ext cx="6324600" cy="6200045"/>
          </a:xfrm>
          <a:prstGeom prst="rect">
            <a:avLst/>
          </a:prstGeom>
          <a:noFill/>
          <a:ln w="9525">
            <a:noFill/>
            <a:miter lim="800000"/>
            <a:headEnd/>
            <a:tailEnd/>
          </a:ln>
        </p:spPr>
      </p:pic>
      <p:sp>
        <p:nvSpPr>
          <p:cNvPr id="7" name="Title 1"/>
          <p:cNvSpPr>
            <a:spLocks noGrp="1"/>
          </p:cNvSpPr>
          <p:nvPr>
            <p:ph type="title"/>
          </p:nvPr>
        </p:nvSpPr>
        <p:spPr>
          <a:xfrm>
            <a:off x="1447800" y="0"/>
            <a:ext cx="7239000" cy="381000"/>
          </a:xfrm>
        </p:spPr>
        <p:txBody>
          <a:bodyPr>
            <a:normAutofit fontScale="90000"/>
          </a:bodyPr>
          <a:lstStyle/>
          <a:p>
            <a:r>
              <a:rPr lang="en-US" b="1" dirty="0" smtClean="0"/>
              <a:t>Active Filters</a:t>
            </a:r>
            <a:endParaRPr lang="en-US" dirty="0"/>
          </a:p>
        </p:txBody>
      </p:sp>
      <p:sp>
        <p:nvSpPr>
          <p:cNvPr id="9" name="Rectangle 8"/>
          <p:cNvSpPr/>
          <p:nvPr/>
        </p:nvSpPr>
        <p:spPr>
          <a:xfrm>
            <a:off x="0" y="304800"/>
            <a:ext cx="5715000" cy="369332"/>
          </a:xfrm>
          <a:prstGeom prst="rect">
            <a:avLst/>
          </a:prstGeom>
        </p:spPr>
        <p:txBody>
          <a:bodyPr wrap="square">
            <a:spAutoFit/>
          </a:bodyPr>
          <a:lstStyle/>
          <a:p>
            <a:r>
              <a:rPr lang="en-US" b="1" dirty="0" err="1" smtClean="0"/>
              <a:t>Sallen</a:t>
            </a:r>
            <a:r>
              <a:rPr lang="en-US" b="1" dirty="0" smtClean="0"/>
              <a:t> and Key LPF  filter with  gain&gt;1</a:t>
            </a:r>
            <a:r>
              <a:rPr lang="el-GR" b="1" dirty="0" smtClean="0"/>
              <a:t>,  </a:t>
            </a:r>
            <a:r>
              <a:rPr lang="en-US" b="1" dirty="0" smtClean="0"/>
              <a:t>Sensitivity Issues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41</a:t>
            </a:fld>
            <a:endParaRPr lang="en-US"/>
          </a:p>
        </p:txBody>
      </p:sp>
      <p:sp>
        <p:nvSpPr>
          <p:cNvPr id="6" name="Title 1"/>
          <p:cNvSpPr>
            <a:spLocks noGrp="1"/>
          </p:cNvSpPr>
          <p:nvPr>
            <p:ph type="title"/>
          </p:nvPr>
        </p:nvSpPr>
        <p:spPr>
          <a:xfrm>
            <a:off x="1447800" y="0"/>
            <a:ext cx="7239000" cy="381000"/>
          </a:xfrm>
        </p:spPr>
        <p:txBody>
          <a:bodyPr>
            <a:normAutofit fontScale="90000"/>
          </a:bodyPr>
          <a:lstStyle/>
          <a:p>
            <a:r>
              <a:rPr lang="en-US" b="1" dirty="0" smtClean="0"/>
              <a:t>Active Filters</a:t>
            </a:r>
            <a:endParaRPr lang="en-US" dirty="0"/>
          </a:p>
        </p:txBody>
      </p:sp>
      <p:sp>
        <p:nvSpPr>
          <p:cNvPr id="7" name="Rectangle 6"/>
          <p:cNvSpPr/>
          <p:nvPr/>
        </p:nvSpPr>
        <p:spPr>
          <a:xfrm>
            <a:off x="-76200" y="228600"/>
            <a:ext cx="5715000" cy="369332"/>
          </a:xfrm>
          <a:prstGeom prst="rect">
            <a:avLst/>
          </a:prstGeom>
        </p:spPr>
        <p:txBody>
          <a:bodyPr wrap="square">
            <a:spAutoFit/>
          </a:bodyPr>
          <a:lstStyle/>
          <a:p>
            <a:r>
              <a:rPr lang="en-US" b="1" dirty="0" err="1" smtClean="0"/>
              <a:t>Sallen</a:t>
            </a:r>
            <a:r>
              <a:rPr lang="en-US" b="1" dirty="0" smtClean="0"/>
              <a:t> and Key filter -  High Pass case </a:t>
            </a:r>
            <a:endParaRPr lang="en-US" dirty="0"/>
          </a:p>
        </p:txBody>
      </p:sp>
      <p:pic>
        <p:nvPicPr>
          <p:cNvPr id="141314" name="Picture 2"/>
          <p:cNvPicPr>
            <a:picLocks noChangeAspect="1" noChangeArrowheads="1"/>
          </p:cNvPicPr>
          <p:nvPr/>
        </p:nvPicPr>
        <p:blipFill>
          <a:blip r:embed="rId3" cstate="print"/>
          <a:srcRect/>
          <a:stretch>
            <a:fillRect/>
          </a:stretch>
        </p:blipFill>
        <p:spPr bwMode="auto">
          <a:xfrm>
            <a:off x="76200" y="533400"/>
            <a:ext cx="4286936" cy="2686050"/>
          </a:xfrm>
          <a:prstGeom prst="rect">
            <a:avLst/>
          </a:prstGeom>
          <a:noFill/>
          <a:ln w="9525">
            <a:noFill/>
            <a:miter lim="800000"/>
            <a:headEnd/>
            <a:tailEnd/>
          </a:ln>
        </p:spPr>
      </p:pic>
      <p:sp>
        <p:nvSpPr>
          <p:cNvPr id="9" name="Rectangle 8"/>
          <p:cNvSpPr/>
          <p:nvPr/>
        </p:nvSpPr>
        <p:spPr>
          <a:xfrm>
            <a:off x="4648200" y="381000"/>
            <a:ext cx="4495800" cy="2585323"/>
          </a:xfrm>
          <a:prstGeom prst="rect">
            <a:avLst/>
          </a:prstGeom>
        </p:spPr>
        <p:txBody>
          <a:bodyPr wrap="square">
            <a:spAutoFit/>
          </a:bodyPr>
          <a:lstStyle/>
          <a:p>
            <a:r>
              <a:rPr lang="en-US" dirty="0" smtClean="0"/>
              <a:t>A high-pass filter can be achieved with the same topology as that  of LPF by interchanging the position of the resistors and capacitors, as shown in specific Figure. Also the voltage follower in the low-pass filter has been replaced with a </a:t>
            </a:r>
            <a:r>
              <a:rPr lang="en-US" dirty="0" err="1" smtClean="0"/>
              <a:t>noninverting</a:t>
            </a:r>
            <a:r>
              <a:rPr lang="en-US" dirty="0" smtClean="0"/>
              <a:t> amplifier with a gain of K. Gain K provides an additional</a:t>
            </a:r>
          </a:p>
          <a:p>
            <a:r>
              <a:rPr lang="en-US" dirty="0" smtClean="0"/>
              <a:t>degree of freedom in the filter design. The analysis is similar to that of LPF</a:t>
            </a:r>
            <a:endParaRPr lang="en-US" dirty="0"/>
          </a:p>
        </p:txBody>
      </p:sp>
      <p:sp>
        <p:nvSpPr>
          <p:cNvPr id="10" name="TextBox 9"/>
          <p:cNvSpPr txBox="1"/>
          <p:nvPr/>
        </p:nvSpPr>
        <p:spPr>
          <a:xfrm>
            <a:off x="0" y="3200400"/>
            <a:ext cx="8991600" cy="4247317"/>
          </a:xfrm>
          <a:prstGeom prst="rect">
            <a:avLst/>
          </a:prstGeom>
          <a:noFill/>
        </p:spPr>
        <p:txBody>
          <a:bodyPr wrap="square" rtlCol="0">
            <a:spAutoFit/>
          </a:bodyPr>
          <a:lstStyle/>
          <a:p>
            <a:r>
              <a:rPr lang="en-US" dirty="0" smtClean="0"/>
              <a:t>It holds that: V</a:t>
            </a:r>
            <a:r>
              <a:rPr lang="en-US" baseline="-25000" dirty="0" smtClean="0"/>
              <a:t>2</a:t>
            </a:r>
            <a:r>
              <a:rPr lang="en-US" dirty="0" smtClean="0"/>
              <a:t>=   V</a:t>
            </a:r>
            <a:r>
              <a:rPr lang="en-US" baseline="-25000" dirty="0" smtClean="0"/>
              <a:t>o  </a:t>
            </a:r>
            <a:r>
              <a:rPr lang="en-US" dirty="0" smtClean="0"/>
              <a:t>R/[(k-1)R +R]=&gt; V</a:t>
            </a:r>
            <a:r>
              <a:rPr lang="en-US" baseline="-25000" dirty="0" smtClean="0"/>
              <a:t>o</a:t>
            </a:r>
            <a:r>
              <a:rPr lang="en-US" dirty="0" smtClean="0"/>
              <a:t>=  KV</a:t>
            </a:r>
            <a:r>
              <a:rPr lang="en-US" baseline="-25000" dirty="0" smtClean="0"/>
              <a:t>2,</a:t>
            </a:r>
            <a:r>
              <a:rPr lang="en-US" dirty="0" smtClean="0"/>
              <a:t>  i</a:t>
            </a:r>
            <a:r>
              <a:rPr lang="en-US" baseline="-25000" dirty="0" smtClean="0"/>
              <a:t>c2</a:t>
            </a:r>
            <a:r>
              <a:rPr lang="en-US" dirty="0" smtClean="0"/>
              <a:t>= V</a:t>
            </a:r>
            <a:r>
              <a:rPr lang="en-US" baseline="-25000" dirty="0" smtClean="0"/>
              <a:t>2 </a:t>
            </a:r>
            <a:r>
              <a:rPr lang="en-US" dirty="0" smtClean="0"/>
              <a:t>/R</a:t>
            </a:r>
            <a:r>
              <a:rPr lang="en-US" baseline="-25000" dirty="0" smtClean="0"/>
              <a:t>2</a:t>
            </a:r>
            <a:r>
              <a:rPr lang="en-US" dirty="0" smtClean="0"/>
              <a:t>= V</a:t>
            </a:r>
            <a:r>
              <a:rPr lang="en-US" baseline="-25000" dirty="0" smtClean="0"/>
              <a:t>o </a:t>
            </a:r>
            <a:r>
              <a:rPr lang="en-US" dirty="0" smtClean="0"/>
              <a:t>/ KR</a:t>
            </a:r>
            <a:r>
              <a:rPr lang="en-US" baseline="-25000" dirty="0" smtClean="0"/>
              <a:t>2</a:t>
            </a:r>
            <a:r>
              <a:rPr lang="en-US" dirty="0" smtClean="0"/>
              <a:t> </a:t>
            </a:r>
          </a:p>
          <a:p>
            <a:r>
              <a:rPr lang="en-US" dirty="0" smtClean="0"/>
              <a:t>V</a:t>
            </a:r>
            <a:r>
              <a:rPr lang="en-US" baseline="-25000" dirty="0" smtClean="0"/>
              <a:t>1</a:t>
            </a:r>
            <a:r>
              <a:rPr lang="en-US" dirty="0" smtClean="0"/>
              <a:t>= V</a:t>
            </a:r>
            <a:r>
              <a:rPr lang="en-US" baseline="-25000" dirty="0" smtClean="0"/>
              <a:t>C2</a:t>
            </a:r>
            <a:r>
              <a:rPr lang="en-US" dirty="0" smtClean="0"/>
              <a:t>+V</a:t>
            </a:r>
            <a:r>
              <a:rPr lang="en-US" baseline="-25000" dirty="0" smtClean="0"/>
              <a:t>2</a:t>
            </a:r>
            <a:r>
              <a:rPr lang="en-US" dirty="0" smtClean="0"/>
              <a:t>= i</a:t>
            </a:r>
            <a:r>
              <a:rPr lang="en-US" baseline="-25000" dirty="0" smtClean="0"/>
              <a:t>c2</a:t>
            </a:r>
            <a:r>
              <a:rPr lang="en-US" dirty="0" smtClean="0"/>
              <a:t>/ sC</a:t>
            </a:r>
            <a:r>
              <a:rPr lang="en-US" baseline="-25000" dirty="0" smtClean="0"/>
              <a:t>2</a:t>
            </a:r>
            <a:r>
              <a:rPr lang="en-US" dirty="0" smtClean="0"/>
              <a:t> + V</a:t>
            </a:r>
            <a:r>
              <a:rPr lang="en-US" baseline="-25000" dirty="0" smtClean="0"/>
              <a:t>o </a:t>
            </a:r>
            <a:r>
              <a:rPr lang="en-US" dirty="0" smtClean="0"/>
              <a:t>/ K = V</a:t>
            </a:r>
            <a:r>
              <a:rPr lang="en-US" baseline="-25000" dirty="0" smtClean="0"/>
              <a:t>o </a:t>
            </a:r>
            <a:r>
              <a:rPr lang="en-US" dirty="0" smtClean="0"/>
              <a:t>/ K (1 /R</a:t>
            </a:r>
            <a:r>
              <a:rPr lang="en-US" baseline="-25000" dirty="0" smtClean="0"/>
              <a:t>2</a:t>
            </a:r>
            <a:r>
              <a:rPr lang="en-US" dirty="0" smtClean="0"/>
              <a:t>sC</a:t>
            </a:r>
            <a:r>
              <a:rPr lang="en-US" baseline="-25000" dirty="0" smtClean="0"/>
              <a:t>2</a:t>
            </a:r>
            <a:r>
              <a:rPr lang="en-US" dirty="0" smtClean="0"/>
              <a:t> +1)= V</a:t>
            </a:r>
            <a:r>
              <a:rPr lang="en-US" baseline="-25000" dirty="0" smtClean="0"/>
              <a:t>o </a:t>
            </a:r>
            <a:r>
              <a:rPr lang="en-US" dirty="0" smtClean="0"/>
              <a:t>/ K [ (1 +R</a:t>
            </a:r>
            <a:r>
              <a:rPr lang="en-US" baseline="-25000" dirty="0" smtClean="0"/>
              <a:t>2</a:t>
            </a:r>
            <a:r>
              <a:rPr lang="en-US" dirty="0" smtClean="0"/>
              <a:t>sC</a:t>
            </a:r>
            <a:r>
              <a:rPr lang="en-US" baseline="-25000" dirty="0" smtClean="0"/>
              <a:t>2 </a:t>
            </a:r>
            <a:r>
              <a:rPr lang="en-US" dirty="0" smtClean="0"/>
              <a:t>)/R</a:t>
            </a:r>
            <a:r>
              <a:rPr lang="en-US" baseline="-25000" dirty="0" smtClean="0"/>
              <a:t>2</a:t>
            </a:r>
            <a:r>
              <a:rPr lang="en-US" dirty="0" smtClean="0"/>
              <a:t> sC</a:t>
            </a:r>
            <a:r>
              <a:rPr lang="en-US" baseline="-25000" dirty="0" smtClean="0"/>
              <a:t>2</a:t>
            </a:r>
            <a:r>
              <a:rPr lang="en-US" dirty="0" smtClean="0"/>
              <a:t>)]</a:t>
            </a:r>
          </a:p>
          <a:p>
            <a:r>
              <a:rPr lang="en-US" dirty="0" smtClean="0"/>
              <a:t>Using KCL at node V</a:t>
            </a:r>
            <a:r>
              <a:rPr lang="en-US" baseline="-25000" dirty="0" smtClean="0"/>
              <a:t>1</a:t>
            </a:r>
            <a:r>
              <a:rPr lang="en-US" dirty="0" smtClean="0"/>
              <a:t>, we have:  i</a:t>
            </a:r>
            <a:r>
              <a:rPr lang="en-US" baseline="-25000" dirty="0" smtClean="0"/>
              <a:t>C1</a:t>
            </a:r>
            <a:r>
              <a:rPr lang="en-US" dirty="0" smtClean="0"/>
              <a:t> + i</a:t>
            </a:r>
            <a:r>
              <a:rPr lang="en-US" baseline="-25000" dirty="0" smtClean="0"/>
              <a:t>R1 </a:t>
            </a:r>
            <a:r>
              <a:rPr lang="en-US" dirty="0" smtClean="0"/>
              <a:t>+i</a:t>
            </a:r>
            <a:r>
              <a:rPr lang="en-US" baseline="-25000" dirty="0" smtClean="0"/>
              <a:t>C2</a:t>
            </a:r>
            <a:r>
              <a:rPr lang="en-US" dirty="0" smtClean="0"/>
              <a:t>=0  where: :  i</a:t>
            </a:r>
            <a:r>
              <a:rPr lang="en-US" baseline="-25000" dirty="0" smtClean="0"/>
              <a:t>C1</a:t>
            </a:r>
            <a:r>
              <a:rPr lang="en-US" dirty="0" smtClean="0"/>
              <a:t> = (V</a:t>
            </a:r>
            <a:r>
              <a:rPr lang="en-US" baseline="-25000" dirty="0" smtClean="0"/>
              <a:t>1</a:t>
            </a:r>
            <a:r>
              <a:rPr lang="en-US" dirty="0" smtClean="0"/>
              <a:t>- V</a:t>
            </a:r>
            <a:r>
              <a:rPr lang="en-US" baseline="-25000" dirty="0" smtClean="0"/>
              <a:t>in</a:t>
            </a:r>
            <a:r>
              <a:rPr lang="en-US" dirty="0" smtClean="0"/>
              <a:t>)/ Z</a:t>
            </a:r>
            <a:r>
              <a:rPr lang="en-US" baseline="-25000" dirty="0" smtClean="0"/>
              <a:t>c1</a:t>
            </a:r>
            <a:r>
              <a:rPr lang="en-US" dirty="0" smtClean="0"/>
              <a:t>  = (V</a:t>
            </a:r>
            <a:r>
              <a:rPr lang="en-US" baseline="-25000" dirty="0" smtClean="0"/>
              <a:t>1</a:t>
            </a:r>
            <a:r>
              <a:rPr lang="en-US" dirty="0" smtClean="0"/>
              <a:t>- V</a:t>
            </a:r>
            <a:r>
              <a:rPr lang="en-US" baseline="-25000" dirty="0" smtClean="0"/>
              <a:t>in</a:t>
            </a:r>
            <a:r>
              <a:rPr lang="en-US" dirty="0" smtClean="0"/>
              <a:t>) sC</a:t>
            </a:r>
            <a:r>
              <a:rPr lang="en-US" baseline="-25000" dirty="0" smtClean="0"/>
              <a:t>1  </a:t>
            </a:r>
            <a:r>
              <a:rPr lang="en-US" dirty="0" smtClean="0"/>
              <a:t> =&gt;</a:t>
            </a:r>
          </a:p>
          <a:p>
            <a:pPr>
              <a:buFont typeface="Symbol" pitchFamily="18" charset="2"/>
              <a:buChar char="Þ"/>
            </a:pPr>
            <a:r>
              <a:rPr lang="en-US" dirty="0" smtClean="0"/>
              <a:t>i</a:t>
            </a:r>
            <a:r>
              <a:rPr lang="en-US" baseline="-25000" dirty="0" smtClean="0"/>
              <a:t>C1</a:t>
            </a:r>
            <a:r>
              <a:rPr lang="en-US" dirty="0" smtClean="0"/>
              <a:t> =  [ [V</a:t>
            </a:r>
            <a:r>
              <a:rPr lang="en-US" baseline="-25000" dirty="0" smtClean="0"/>
              <a:t>o </a:t>
            </a:r>
            <a:r>
              <a:rPr lang="en-US" dirty="0" smtClean="0"/>
              <a:t>/ K [ (1 +R</a:t>
            </a:r>
            <a:r>
              <a:rPr lang="en-US" baseline="-25000" dirty="0" smtClean="0"/>
              <a:t>2</a:t>
            </a:r>
            <a:r>
              <a:rPr lang="en-US" dirty="0" smtClean="0"/>
              <a:t>sC</a:t>
            </a:r>
            <a:r>
              <a:rPr lang="en-US" baseline="-25000" dirty="0" smtClean="0"/>
              <a:t>2 </a:t>
            </a:r>
            <a:r>
              <a:rPr lang="en-US" dirty="0" smtClean="0"/>
              <a:t>)/R</a:t>
            </a:r>
            <a:r>
              <a:rPr lang="en-US" baseline="-25000" dirty="0" smtClean="0"/>
              <a:t>2</a:t>
            </a:r>
            <a:r>
              <a:rPr lang="en-US" dirty="0" smtClean="0"/>
              <a:t>sC</a:t>
            </a:r>
            <a:r>
              <a:rPr lang="en-US" baseline="-25000" dirty="0" smtClean="0"/>
              <a:t>2</a:t>
            </a:r>
            <a:r>
              <a:rPr lang="en-US" dirty="0" smtClean="0"/>
              <a:t>)] - V</a:t>
            </a:r>
            <a:r>
              <a:rPr lang="en-US" baseline="-25000" dirty="0" smtClean="0"/>
              <a:t>in</a:t>
            </a:r>
            <a:r>
              <a:rPr lang="en-US" dirty="0" smtClean="0"/>
              <a:t>] sC</a:t>
            </a:r>
            <a:r>
              <a:rPr lang="en-US" baseline="-25000" dirty="0" smtClean="0"/>
              <a:t>1</a:t>
            </a:r>
            <a:r>
              <a:rPr lang="en-US" dirty="0" smtClean="0"/>
              <a:t> </a:t>
            </a:r>
            <a:r>
              <a:rPr lang="en-US" baseline="-25000" dirty="0" smtClean="0"/>
              <a:t>,</a:t>
            </a:r>
            <a:r>
              <a:rPr lang="en-US" dirty="0" smtClean="0"/>
              <a:t>  i</a:t>
            </a:r>
            <a:r>
              <a:rPr lang="en-US" baseline="-25000" dirty="0" smtClean="0"/>
              <a:t>c2</a:t>
            </a:r>
            <a:r>
              <a:rPr lang="en-US" dirty="0" smtClean="0"/>
              <a:t>= V</a:t>
            </a:r>
            <a:r>
              <a:rPr lang="en-US" baseline="-25000" dirty="0" smtClean="0"/>
              <a:t>o </a:t>
            </a:r>
            <a:r>
              <a:rPr lang="en-US" dirty="0" smtClean="0"/>
              <a:t>/ KR</a:t>
            </a:r>
            <a:r>
              <a:rPr lang="en-US" baseline="-25000" dirty="0" smtClean="0"/>
              <a:t>2</a:t>
            </a:r>
            <a:r>
              <a:rPr lang="en-US" dirty="0" smtClean="0"/>
              <a:t>  and </a:t>
            </a:r>
          </a:p>
          <a:p>
            <a:pPr>
              <a:buFont typeface="Symbol" pitchFamily="18" charset="2"/>
              <a:buChar char="Þ"/>
            </a:pPr>
            <a:r>
              <a:rPr lang="en-US" dirty="0" smtClean="0"/>
              <a:t>i</a:t>
            </a:r>
            <a:r>
              <a:rPr lang="en-US" baseline="-25000" dirty="0" smtClean="0"/>
              <a:t>R1 </a:t>
            </a:r>
            <a:r>
              <a:rPr lang="en-US" dirty="0" smtClean="0"/>
              <a:t>=  (V</a:t>
            </a:r>
            <a:r>
              <a:rPr lang="en-US" baseline="-25000" dirty="0" smtClean="0"/>
              <a:t>1</a:t>
            </a:r>
            <a:r>
              <a:rPr lang="en-US" dirty="0" smtClean="0"/>
              <a:t>- V</a:t>
            </a:r>
            <a:r>
              <a:rPr lang="en-US" baseline="-25000" dirty="0" smtClean="0"/>
              <a:t>o</a:t>
            </a:r>
            <a:r>
              <a:rPr lang="en-US" dirty="0" smtClean="0"/>
              <a:t>)/ R</a:t>
            </a:r>
            <a:r>
              <a:rPr lang="en-US" baseline="-25000" dirty="0" smtClean="0"/>
              <a:t>1</a:t>
            </a:r>
            <a:r>
              <a:rPr lang="en-US" dirty="0" smtClean="0"/>
              <a:t>  = [ [V</a:t>
            </a:r>
            <a:r>
              <a:rPr lang="en-US" baseline="-25000" dirty="0" smtClean="0"/>
              <a:t>o </a:t>
            </a:r>
            <a:r>
              <a:rPr lang="en-US" dirty="0" smtClean="0"/>
              <a:t>/ K [ (1 + R</a:t>
            </a:r>
            <a:r>
              <a:rPr lang="en-US" baseline="-25000" dirty="0" smtClean="0"/>
              <a:t>2</a:t>
            </a:r>
            <a:r>
              <a:rPr lang="en-US" dirty="0" smtClean="0"/>
              <a:t>sC</a:t>
            </a:r>
            <a:r>
              <a:rPr lang="en-US" baseline="-25000" dirty="0" smtClean="0"/>
              <a:t>2 </a:t>
            </a:r>
            <a:r>
              <a:rPr lang="en-US" dirty="0" smtClean="0"/>
              <a:t>)/ R</a:t>
            </a:r>
            <a:r>
              <a:rPr lang="en-US" baseline="-25000" dirty="0" smtClean="0"/>
              <a:t>2</a:t>
            </a:r>
            <a:r>
              <a:rPr lang="en-US" dirty="0" smtClean="0"/>
              <a:t>sC</a:t>
            </a:r>
            <a:r>
              <a:rPr lang="en-US" baseline="-25000" dirty="0" smtClean="0"/>
              <a:t>2</a:t>
            </a:r>
            <a:r>
              <a:rPr lang="en-US" dirty="0" smtClean="0"/>
              <a:t>)] - V</a:t>
            </a:r>
            <a:r>
              <a:rPr lang="en-US" baseline="-25000" dirty="0" smtClean="0"/>
              <a:t>o</a:t>
            </a:r>
            <a:r>
              <a:rPr lang="en-US" dirty="0" smtClean="0"/>
              <a:t>] / R</a:t>
            </a:r>
            <a:r>
              <a:rPr lang="en-US" baseline="-25000" dirty="0" smtClean="0"/>
              <a:t>1</a:t>
            </a:r>
            <a:r>
              <a:rPr lang="en-US" dirty="0" smtClean="0"/>
              <a:t>  . Substituting the expressions for :  i</a:t>
            </a:r>
            <a:r>
              <a:rPr lang="en-US" baseline="-25000" dirty="0" smtClean="0"/>
              <a:t>C1</a:t>
            </a:r>
            <a:r>
              <a:rPr lang="en-US" dirty="0" smtClean="0"/>
              <a:t> , i</a:t>
            </a:r>
            <a:r>
              <a:rPr lang="en-US" baseline="-25000" dirty="0" smtClean="0"/>
              <a:t>R1 </a:t>
            </a:r>
            <a:r>
              <a:rPr lang="en-US" dirty="0" smtClean="0"/>
              <a:t>, i</a:t>
            </a:r>
            <a:r>
              <a:rPr lang="en-US" baseline="-25000" dirty="0" smtClean="0"/>
              <a:t>C2  </a:t>
            </a:r>
            <a:r>
              <a:rPr lang="en-US" dirty="0" smtClean="0"/>
              <a:t> to  the KCL equation and after some calculations we have: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141315" name="Picture 3"/>
          <p:cNvPicPr>
            <a:picLocks noChangeAspect="1" noChangeArrowheads="1"/>
          </p:cNvPicPr>
          <p:nvPr/>
        </p:nvPicPr>
        <p:blipFill>
          <a:blip r:embed="rId4" cstate="print"/>
          <a:srcRect/>
          <a:stretch>
            <a:fillRect/>
          </a:stretch>
        </p:blipFill>
        <p:spPr bwMode="auto">
          <a:xfrm>
            <a:off x="381000" y="4953000"/>
            <a:ext cx="2575932" cy="457200"/>
          </a:xfrm>
          <a:prstGeom prst="rect">
            <a:avLst/>
          </a:prstGeom>
          <a:noFill/>
          <a:ln w="9525">
            <a:noFill/>
            <a:miter lim="800000"/>
            <a:headEnd/>
            <a:tailEnd/>
          </a:ln>
        </p:spPr>
      </p:pic>
      <p:pic>
        <p:nvPicPr>
          <p:cNvPr id="141316" name="Picture 4"/>
          <p:cNvPicPr>
            <a:picLocks noChangeAspect="1" noChangeArrowheads="1"/>
          </p:cNvPicPr>
          <p:nvPr/>
        </p:nvPicPr>
        <p:blipFill>
          <a:blip r:embed="rId5" cstate="print"/>
          <a:srcRect/>
          <a:stretch>
            <a:fillRect/>
          </a:stretch>
        </p:blipFill>
        <p:spPr bwMode="auto">
          <a:xfrm>
            <a:off x="3886200" y="4953000"/>
            <a:ext cx="4648200" cy="434173"/>
          </a:xfrm>
          <a:prstGeom prst="rect">
            <a:avLst/>
          </a:prstGeom>
          <a:noFill/>
          <a:ln w="9525">
            <a:noFill/>
            <a:miter lim="800000"/>
            <a:headEnd/>
            <a:tailEnd/>
          </a:ln>
        </p:spPr>
      </p:pic>
      <p:pic>
        <p:nvPicPr>
          <p:cNvPr id="141317" name="Picture 5"/>
          <p:cNvPicPr>
            <a:picLocks noChangeAspect="1" noChangeArrowheads="1"/>
          </p:cNvPicPr>
          <p:nvPr/>
        </p:nvPicPr>
        <p:blipFill>
          <a:blip r:embed="rId6" cstate="print"/>
          <a:srcRect/>
          <a:stretch>
            <a:fillRect/>
          </a:stretch>
        </p:blipFill>
        <p:spPr bwMode="auto">
          <a:xfrm>
            <a:off x="0" y="5562599"/>
            <a:ext cx="3086102" cy="762001"/>
          </a:xfrm>
          <a:prstGeom prst="rect">
            <a:avLst/>
          </a:prstGeom>
          <a:noFill/>
          <a:ln w="9525">
            <a:noFill/>
            <a:miter lim="800000"/>
            <a:headEnd/>
            <a:tailEnd/>
          </a:ln>
        </p:spPr>
      </p:pic>
      <p:pic>
        <p:nvPicPr>
          <p:cNvPr id="141318" name="Picture 6"/>
          <p:cNvPicPr>
            <a:picLocks noChangeAspect="1" noChangeArrowheads="1"/>
          </p:cNvPicPr>
          <p:nvPr/>
        </p:nvPicPr>
        <p:blipFill>
          <a:blip r:embed="rId7" cstate="print"/>
          <a:srcRect/>
          <a:stretch>
            <a:fillRect/>
          </a:stretch>
        </p:blipFill>
        <p:spPr bwMode="auto">
          <a:xfrm>
            <a:off x="3185160" y="5562600"/>
            <a:ext cx="5958840" cy="685800"/>
          </a:xfrm>
          <a:prstGeom prst="rect">
            <a:avLst/>
          </a:prstGeom>
          <a:noFill/>
          <a:ln w="9525">
            <a:noFill/>
            <a:miter lim="800000"/>
            <a:headEnd/>
            <a:tailEnd/>
          </a:ln>
        </p:spPr>
      </p:pic>
      <p:sp>
        <p:nvSpPr>
          <p:cNvPr id="15" name="TextBox 14"/>
          <p:cNvSpPr txBox="1"/>
          <p:nvPr/>
        </p:nvSpPr>
        <p:spPr>
          <a:xfrm>
            <a:off x="3124200" y="4953000"/>
            <a:ext cx="654346" cy="369332"/>
          </a:xfrm>
          <a:prstGeom prst="rect">
            <a:avLst/>
          </a:prstGeom>
          <a:noFill/>
        </p:spPr>
        <p:txBody>
          <a:bodyPr wrap="none" rtlCol="0">
            <a:spAutoFit/>
          </a:bodyPr>
          <a:lstStyle/>
          <a:p>
            <a:r>
              <a:rPr lang="en-US" dirty="0" smtClean="0"/>
              <a:t>with </a:t>
            </a:r>
            <a:endParaRPr lang="en-US" dirty="0"/>
          </a:p>
        </p:txBody>
      </p:sp>
      <p:sp>
        <p:nvSpPr>
          <p:cNvPr id="16" name="TextBox 15"/>
          <p:cNvSpPr txBox="1"/>
          <p:nvPr/>
        </p:nvSpPr>
        <p:spPr>
          <a:xfrm>
            <a:off x="8458200" y="4953000"/>
            <a:ext cx="860573" cy="369332"/>
          </a:xfrm>
          <a:prstGeom prst="rect">
            <a:avLst/>
          </a:prstGeom>
          <a:noFill/>
        </p:spPr>
        <p:txBody>
          <a:bodyPr wrap="square" rtlCol="0">
            <a:spAutoFit/>
          </a:bodyPr>
          <a:lstStyle/>
          <a:p>
            <a:r>
              <a:rPr lang="en-US" dirty="0" smtClean="0"/>
              <a:t>or</a:t>
            </a:r>
            <a:endParaRPr lang="en-US" dirty="0"/>
          </a:p>
        </p:txBody>
      </p:sp>
      <p:sp>
        <p:nvSpPr>
          <p:cNvPr id="17" name="TextBox 16"/>
          <p:cNvSpPr txBox="1"/>
          <p:nvPr/>
        </p:nvSpPr>
        <p:spPr>
          <a:xfrm>
            <a:off x="3048000" y="5715000"/>
            <a:ext cx="295274" cy="369332"/>
          </a:xfrm>
          <a:prstGeom prst="rect">
            <a:avLst/>
          </a:prstGeom>
          <a:noFill/>
        </p:spPr>
        <p:txBody>
          <a:bodyPr wrap="non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42</a:t>
            </a:fld>
            <a:endParaRPr lang="en-US"/>
          </a:p>
        </p:txBody>
      </p:sp>
      <p:sp>
        <p:nvSpPr>
          <p:cNvPr id="6" name="Title 1"/>
          <p:cNvSpPr>
            <a:spLocks noGrp="1"/>
          </p:cNvSpPr>
          <p:nvPr>
            <p:ph type="title"/>
          </p:nvPr>
        </p:nvSpPr>
        <p:spPr>
          <a:xfrm>
            <a:off x="914400" y="0"/>
            <a:ext cx="7772400" cy="487362"/>
          </a:xfrm>
        </p:spPr>
        <p:txBody>
          <a:bodyPr>
            <a:noAutofit/>
          </a:bodyPr>
          <a:lstStyle/>
          <a:p>
            <a:r>
              <a:rPr lang="en-US" sz="3600" b="1" dirty="0" smtClean="0"/>
              <a:t>Active Filters</a:t>
            </a:r>
            <a:endParaRPr lang="en-US" sz="3600" dirty="0"/>
          </a:p>
        </p:txBody>
      </p:sp>
      <p:sp>
        <p:nvSpPr>
          <p:cNvPr id="7" name="Rectangle 6"/>
          <p:cNvSpPr/>
          <p:nvPr/>
        </p:nvSpPr>
        <p:spPr>
          <a:xfrm>
            <a:off x="0" y="468868"/>
            <a:ext cx="8915400" cy="369332"/>
          </a:xfrm>
          <a:prstGeom prst="rect">
            <a:avLst/>
          </a:prstGeom>
        </p:spPr>
        <p:txBody>
          <a:bodyPr wrap="square">
            <a:spAutoFit/>
          </a:bodyPr>
          <a:lstStyle/>
          <a:p>
            <a:r>
              <a:rPr lang="en-US" b="1" dirty="0" err="1" smtClean="0"/>
              <a:t>Sallen</a:t>
            </a:r>
            <a:r>
              <a:rPr lang="en-US" b="1" dirty="0" smtClean="0"/>
              <a:t> and Key High Pass filter-Graphical representations for various Q  and </a:t>
            </a:r>
            <a:r>
              <a:rPr lang="el-GR" b="1" dirty="0" smtClean="0"/>
              <a:t>ωο</a:t>
            </a:r>
            <a:r>
              <a:rPr lang="en-US" b="1" dirty="0" smtClean="0"/>
              <a:t> values</a:t>
            </a:r>
            <a:endParaRPr lang="en-US" dirty="0"/>
          </a:p>
        </p:txBody>
      </p:sp>
      <p:pic>
        <p:nvPicPr>
          <p:cNvPr id="143362" name="Picture 2"/>
          <p:cNvPicPr>
            <a:picLocks noChangeAspect="1" noChangeArrowheads="1"/>
          </p:cNvPicPr>
          <p:nvPr/>
        </p:nvPicPr>
        <p:blipFill>
          <a:blip r:embed="rId2" cstate="print"/>
          <a:srcRect/>
          <a:stretch>
            <a:fillRect/>
          </a:stretch>
        </p:blipFill>
        <p:spPr bwMode="auto">
          <a:xfrm>
            <a:off x="228600" y="761999"/>
            <a:ext cx="3886200" cy="3753565"/>
          </a:xfrm>
          <a:prstGeom prst="rect">
            <a:avLst/>
          </a:prstGeom>
          <a:noFill/>
          <a:ln w="9525">
            <a:noFill/>
            <a:miter lim="800000"/>
            <a:headEnd/>
            <a:tailEnd/>
          </a:ln>
        </p:spPr>
      </p:pic>
      <p:sp>
        <p:nvSpPr>
          <p:cNvPr id="9" name="Rectangle 8"/>
          <p:cNvSpPr/>
          <p:nvPr/>
        </p:nvSpPr>
        <p:spPr>
          <a:xfrm>
            <a:off x="-76200" y="4114800"/>
            <a:ext cx="6248400" cy="338554"/>
          </a:xfrm>
          <a:prstGeom prst="rect">
            <a:avLst/>
          </a:prstGeom>
        </p:spPr>
        <p:txBody>
          <a:bodyPr wrap="square">
            <a:spAutoFit/>
          </a:bodyPr>
          <a:lstStyle/>
          <a:p>
            <a:r>
              <a:rPr lang="en-US" sz="1600" b="1" i="1" dirty="0" smtClean="0"/>
              <a:t>HPF  response for </a:t>
            </a:r>
            <a:r>
              <a:rPr lang="en-US" sz="1600" b="1" i="1" dirty="0" err="1" smtClean="0"/>
              <a:t>ωo</a:t>
            </a:r>
            <a:r>
              <a:rPr lang="en-US" sz="1600" b="1" i="1" dirty="0" smtClean="0"/>
              <a:t> = 1 and 4 Q values.</a:t>
            </a:r>
            <a:endParaRPr lang="en-US" sz="1600" b="1" i="1" dirty="0"/>
          </a:p>
        </p:txBody>
      </p:sp>
      <p:sp>
        <p:nvSpPr>
          <p:cNvPr id="10" name="Rectangle 9"/>
          <p:cNvSpPr/>
          <p:nvPr/>
        </p:nvSpPr>
        <p:spPr>
          <a:xfrm>
            <a:off x="4191000" y="3648670"/>
            <a:ext cx="4267200" cy="923330"/>
          </a:xfrm>
          <a:prstGeom prst="rect">
            <a:avLst/>
          </a:prstGeom>
        </p:spPr>
        <p:txBody>
          <a:bodyPr wrap="square">
            <a:spAutoFit/>
          </a:bodyPr>
          <a:lstStyle/>
          <a:p>
            <a:r>
              <a:rPr lang="en-US" dirty="0" smtClean="0"/>
              <a:t>Usually  the case </a:t>
            </a:r>
            <a:r>
              <a:rPr lang="en-US" i="1" dirty="0" smtClean="0"/>
              <a:t>R1 = R2 = R and C1 = C2 = C is used  for this filter design, where H(s), </a:t>
            </a:r>
            <a:r>
              <a:rPr lang="el-GR" i="1" dirty="0" smtClean="0"/>
              <a:t>ωο</a:t>
            </a:r>
            <a:r>
              <a:rPr lang="en-US" i="1" dirty="0" smtClean="0"/>
              <a:t> and</a:t>
            </a:r>
            <a:r>
              <a:rPr lang="el-GR" i="1" dirty="0" smtClean="0"/>
              <a:t> </a:t>
            </a:r>
            <a:r>
              <a:rPr lang="en-US" i="1" dirty="0" smtClean="0"/>
              <a:t>Q are simplified to</a:t>
            </a:r>
            <a:endParaRPr lang="en-US" dirty="0"/>
          </a:p>
        </p:txBody>
      </p:sp>
      <p:sp>
        <p:nvSpPr>
          <p:cNvPr id="11" name="Rectangle 10"/>
          <p:cNvSpPr/>
          <p:nvPr/>
        </p:nvSpPr>
        <p:spPr>
          <a:xfrm>
            <a:off x="4191000" y="912674"/>
            <a:ext cx="4572000" cy="1754326"/>
          </a:xfrm>
          <a:prstGeom prst="rect">
            <a:avLst/>
          </a:prstGeom>
        </p:spPr>
        <p:txBody>
          <a:bodyPr>
            <a:spAutoFit/>
          </a:bodyPr>
          <a:lstStyle/>
          <a:p>
            <a:r>
              <a:rPr lang="en-US" dirty="0" smtClean="0"/>
              <a:t>Figure in the left shows the high-pass filter responses for a filter with </a:t>
            </a:r>
            <a:r>
              <a:rPr lang="en-US" i="1" dirty="0" err="1" smtClean="0"/>
              <a:t>ωo</a:t>
            </a:r>
            <a:r>
              <a:rPr lang="en-US" i="1" dirty="0" smtClean="0"/>
              <a:t> = 1 and four values of Q. The </a:t>
            </a:r>
            <a:r>
              <a:rPr lang="en-US" dirty="0" smtClean="0"/>
              <a:t>parameter </a:t>
            </a:r>
            <a:r>
              <a:rPr lang="en-US" i="1" dirty="0" err="1" smtClean="0"/>
              <a:t>ωo</a:t>
            </a:r>
            <a:r>
              <a:rPr lang="en-US" i="1" dirty="0" smtClean="0"/>
              <a:t> corresponds approximately to the lower-cutoff frequency of the filter, and Q = 1/</a:t>
            </a:r>
            <a:r>
              <a:rPr lang="en-US" dirty="0" smtClean="0"/>
              <a:t>√2 again represents the maximally flat, or Butterworth, filter response.</a:t>
            </a:r>
            <a:endParaRPr lang="en-US" dirty="0"/>
          </a:p>
        </p:txBody>
      </p:sp>
      <p:pic>
        <p:nvPicPr>
          <p:cNvPr id="143363" name="Picture 3"/>
          <p:cNvPicPr>
            <a:picLocks noChangeAspect="1" noChangeArrowheads="1"/>
          </p:cNvPicPr>
          <p:nvPr/>
        </p:nvPicPr>
        <p:blipFill>
          <a:blip r:embed="rId3" cstate="print"/>
          <a:srcRect/>
          <a:stretch>
            <a:fillRect/>
          </a:stretch>
        </p:blipFill>
        <p:spPr bwMode="auto">
          <a:xfrm>
            <a:off x="457200" y="4648200"/>
            <a:ext cx="7162800" cy="845210"/>
          </a:xfrm>
          <a:prstGeom prst="rect">
            <a:avLst/>
          </a:prstGeom>
          <a:noFill/>
          <a:ln w="9525">
            <a:noFill/>
            <a:miter lim="800000"/>
            <a:headEnd/>
            <a:tailEnd/>
          </a:ln>
        </p:spPr>
      </p:pic>
      <p:sp>
        <p:nvSpPr>
          <p:cNvPr id="13" name="Rectangle 12"/>
          <p:cNvSpPr/>
          <p:nvPr/>
        </p:nvSpPr>
        <p:spPr>
          <a:xfrm>
            <a:off x="76200" y="5456872"/>
            <a:ext cx="8915400" cy="1477328"/>
          </a:xfrm>
          <a:prstGeom prst="rect">
            <a:avLst/>
          </a:prstGeom>
        </p:spPr>
        <p:txBody>
          <a:bodyPr wrap="square">
            <a:spAutoFit/>
          </a:bodyPr>
          <a:lstStyle/>
          <a:p>
            <a:r>
              <a:rPr lang="en-US" dirty="0" smtClean="0"/>
              <a:t>The </a:t>
            </a:r>
            <a:r>
              <a:rPr lang="en-US" dirty="0" err="1" smtClean="0"/>
              <a:t>noninverting</a:t>
            </a:r>
            <a:r>
              <a:rPr lang="en-US" dirty="0" smtClean="0"/>
              <a:t> amplifier circuit  obviously must have </a:t>
            </a:r>
            <a:r>
              <a:rPr lang="en-US" i="1" dirty="0" smtClean="0"/>
              <a:t>K ≥ 1. Note that K = 3 for this case</a:t>
            </a:r>
          </a:p>
          <a:p>
            <a:r>
              <a:rPr lang="en-US" dirty="0" smtClean="0"/>
              <a:t>corresponds to infinite </a:t>
            </a:r>
            <a:r>
              <a:rPr lang="en-US" i="1" dirty="0" smtClean="0"/>
              <a:t>Q. This situation corresponds to the poles of the filter being exactly on the </a:t>
            </a:r>
            <a:r>
              <a:rPr lang="en-US" dirty="0" smtClean="0"/>
              <a:t>imaginary axis at </a:t>
            </a:r>
            <a:r>
              <a:rPr lang="en-US" i="1" dirty="0" smtClean="0"/>
              <a:t>s = </a:t>
            </a:r>
            <a:r>
              <a:rPr lang="en-US" i="1" dirty="0" err="1" smtClean="0"/>
              <a:t>jωo</a:t>
            </a:r>
            <a:r>
              <a:rPr lang="en-US" i="1" dirty="0" smtClean="0"/>
              <a:t> and results in sinusoidal oscillation. </a:t>
            </a:r>
            <a:r>
              <a:rPr lang="en-US" dirty="0" smtClean="0"/>
              <a:t>For </a:t>
            </a:r>
            <a:r>
              <a:rPr lang="en-US" i="1" dirty="0" smtClean="0"/>
              <a:t>K &gt; 3, the filter poles will be in the right-half plane, and  thus values of K ≥ 3 correspond </a:t>
            </a:r>
            <a:r>
              <a:rPr lang="en-US" dirty="0" smtClean="0"/>
              <a:t>to unstable filters.</a:t>
            </a:r>
          </a:p>
          <a:p>
            <a:r>
              <a:rPr lang="en-US" dirty="0" smtClean="0"/>
              <a:t> Therefore, 1 ≤ </a:t>
            </a:r>
            <a:r>
              <a:rPr lang="en-US" i="1" dirty="0" smtClean="0"/>
              <a:t>K &lt; 3.</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43</a:t>
            </a:fld>
            <a:endParaRPr lang="en-US"/>
          </a:p>
        </p:txBody>
      </p:sp>
      <p:sp>
        <p:nvSpPr>
          <p:cNvPr id="6" name="Title 1"/>
          <p:cNvSpPr>
            <a:spLocks noGrp="1"/>
          </p:cNvSpPr>
          <p:nvPr>
            <p:ph type="title"/>
          </p:nvPr>
        </p:nvSpPr>
        <p:spPr>
          <a:xfrm>
            <a:off x="1447800" y="0"/>
            <a:ext cx="7239000" cy="381000"/>
          </a:xfrm>
        </p:spPr>
        <p:txBody>
          <a:bodyPr>
            <a:normAutofit fontScale="90000"/>
          </a:bodyPr>
          <a:lstStyle/>
          <a:p>
            <a:r>
              <a:rPr lang="en-US" b="1" dirty="0" smtClean="0"/>
              <a:t>Active Filters</a:t>
            </a:r>
            <a:endParaRPr lang="en-US" dirty="0"/>
          </a:p>
        </p:txBody>
      </p:sp>
      <p:sp>
        <p:nvSpPr>
          <p:cNvPr id="7" name="Rectangle 6"/>
          <p:cNvSpPr/>
          <p:nvPr/>
        </p:nvSpPr>
        <p:spPr>
          <a:xfrm>
            <a:off x="0" y="297546"/>
            <a:ext cx="5715000" cy="369332"/>
          </a:xfrm>
          <a:prstGeom prst="rect">
            <a:avLst/>
          </a:prstGeom>
        </p:spPr>
        <p:txBody>
          <a:bodyPr wrap="square">
            <a:spAutoFit/>
          </a:bodyPr>
          <a:lstStyle/>
          <a:p>
            <a:r>
              <a:rPr lang="en-US" b="1" dirty="0" err="1" smtClean="0"/>
              <a:t>Sallen</a:t>
            </a:r>
            <a:r>
              <a:rPr lang="en-US" b="1" dirty="0" smtClean="0"/>
              <a:t> and Key filter -  Band pass case </a:t>
            </a:r>
            <a:endParaRPr lang="en-US" dirty="0"/>
          </a:p>
        </p:txBody>
      </p:sp>
      <p:pic>
        <p:nvPicPr>
          <p:cNvPr id="140290" name="Picture 2"/>
          <p:cNvPicPr>
            <a:picLocks noChangeAspect="1" noChangeArrowheads="1"/>
          </p:cNvPicPr>
          <p:nvPr/>
        </p:nvPicPr>
        <p:blipFill>
          <a:blip r:embed="rId3" cstate="print"/>
          <a:srcRect/>
          <a:stretch>
            <a:fillRect/>
          </a:stretch>
        </p:blipFill>
        <p:spPr bwMode="auto">
          <a:xfrm>
            <a:off x="1295400" y="1066800"/>
            <a:ext cx="6515099" cy="2286000"/>
          </a:xfrm>
          <a:prstGeom prst="rect">
            <a:avLst/>
          </a:prstGeom>
          <a:noFill/>
          <a:ln w="9525">
            <a:noFill/>
            <a:miter lim="800000"/>
            <a:headEnd/>
            <a:tailEnd/>
          </a:ln>
        </p:spPr>
      </p:pic>
      <p:sp>
        <p:nvSpPr>
          <p:cNvPr id="9" name="Rectangle 8"/>
          <p:cNvSpPr/>
          <p:nvPr/>
        </p:nvSpPr>
        <p:spPr>
          <a:xfrm>
            <a:off x="0" y="591462"/>
            <a:ext cx="9144000" cy="646331"/>
          </a:xfrm>
          <a:prstGeom prst="rect">
            <a:avLst/>
          </a:prstGeom>
        </p:spPr>
        <p:txBody>
          <a:bodyPr wrap="square">
            <a:spAutoFit/>
          </a:bodyPr>
          <a:lstStyle/>
          <a:p>
            <a:r>
              <a:rPr lang="en-US" dirty="0" smtClean="0"/>
              <a:t>A band-pass filter can be realized by combining the low-pass and high-pass characteristics of the corresponding filters. Figure below shows one possible circuit for such a band-pass filter.</a:t>
            </a:r>
            <a:endParaRPr lang="en-US" dirty="0"/>
          </a:p>
        </p:txBody>
      </p:sp>
      <p:sp>
        <p:nvSpPr>
          <p:cNvPr id="10" name="Rectangle 9"/>
          <p:cNvSpPr/>
          <p:nvPr/>
        </p:nvSpPr>
        <p:spPr>
          <a:xfrm>
            <a:off x="0" y="3059668"/>
            <a:ext cx="8991600" cy="369332"/>
          </a:xfrm>
          <a:prstGeom prst="rect">
            <a:avLst/>
          </a:prstGeom>
        </p:spPr>
        <p:txBody>
          <a:bodyPr wrap="square">
            <a:spAutoFit/>
          </a:bodyPr>
          <a:lstStyle/>
          <a:p>
            <a:r>
              <a:rPr lang="en-US" dirty="0" smtClean="0"/>
              <a:t>(</a:t>
            </a:r>
            <a:r>
              <a:rPr lang="en-US" sz="1600" dirty="0" smtClean="0"/>
              <a:t>a) Band-pass filter using inverting op amp       (b) Simplified band-pass filter after </a:t>
            </a:r>
            <a:r>
              <a:rPr lang="en-US" sz="1600" dirty="0" err="1" smtClean="0"/>
              <a:t>Thevenin</a:t>
            </a:r>
            <a:r>
              <a:rPr lang="en-US" sz="1600" dirty="0" smtClean="0"/>
              <a:t> is applied </a:t>
            </a:r>
            <a:endParaRPr lang="en-US" dirty="0"/>
          </a:p>
        </p:txBody>
      </p:sp>
      <p:sp>
        <p:nvSpPr>
          <p:cNvPr id="11" name="TextBox 10"/>
          <p:cNvSpPr txBox="1"/>
          <p:nvPr/>
        </p:nvSpPr>
        <p:spPr>
          <a:xfrm>
            <a:off x="0" y="3399978"/>
            <a:ext cx="9144000" cy="4524315"/>
          </a:xfrm>
          <a:prstGeom prst="rect">
            <a:avLst/>
          </a:prstGeom>
          <a:noFill/>
        </p:spPr>
        <p:txBody>
          <a:bodyPr wrap="square" rtlCol="0">
            <a:spAutoFit/>
          </a:bodyPr>
          <a:lstStyle/>
          <a:p>
            <a:r>
              <a:rPr lang="en-US" dirty="0" smtClean="0"/>
              <a:t>It holds: i</a:t>
            </a:r>
            <a:r>
              <a:rPr lang="en-US" baseline="-25000" dirty="0" smtClean="0"/>
              <a:t>c2</a:t>
            </a:r>
            <a:r>
              <a:rPr lang="en-US" dirty="0" smtClean="0"/>
              <a:t>=(V</a:t>
            </a:r>
            <a:r>
              <a:rPr lang="el-GR" baseline="-25000" dirty="0" smtClean="0"/>
              <a:t>1</a:t>
            </a:r>
            <a:r>
              <a:rPr lang="el-GR" dirty="0" smtClean="0"/>
              <a:t>-0)/</a:t>
            </a:r>
            <a:r>
              <a:rPr lang="en-US" dirty="0" smtClean="0"/>
              <a:t>Z</a:t>
            </a:r>
            <a:r>
              <a:rPr lang="en-US" baseline="-25000" dirty="0" smtClean="0"/>
              <a:t>c2</a:t>
            </a:r>
            <a:r>
              <a:rPr lang="en-US" dirty="0" smtClean="0"/>
              <a:t>  = V</a:t>
            </a:r>
            <a:r>
              <a:rPr lang="el-GR" baseline="-25000" dirty="0" smtClean="0"/>
              <a:t>1</a:t>
            </a:r>
            <a:r>
              <a:rPr lang="en-US" dirty="0" smtClean="0"/>
              <a:t>/ (1/sC</a:t>
            </a:r>
            <a:r>
              <a:rPr lang="en-US" baseline="-25000" dirty="0" smtClean="0"/>
              <a:t>2</a:t>
            </a:r>
            <a:r>
              <a:rPr lang="en-US" dirty="0" smtClean="0"/>
              <a:t> )= </a:t>
            </a:r>
            <a:r>
              <a:rPr lang="en-US" dirty="0" err="1" smtClean="0"/>
              <a:t>sV</a:t>
            </a:r>
            <a:r>
              <a:rPr lang="el-GR" baseline="-25000" dirty="0" smtClean="0"/>
              <a:t>1</a:t>
            </a:r>
            <a:r>
              <a:rPr lang="en-US" dirty="0" smtClean="0"/>
              <a:t>C</a:t>
            </a:r>
            <a:r>
              <a:rPr lang="en-US" baseline="-25000" dirty="0" smtClean="0"/>
              <a:t>2</a:t>
            </a:r>
            <a:r>
              <a:rPr lang="en-US" dirty="0" smtClean="0"/>
              <a:t> ,    i</a:t>
            </a:r>
            <a:r>
              <a:rPr lang="en-US" baseline="-25000" dirty="0" smtClean="0"/>
              <a:t>R2</a:t>
            </a:r>
            <a:r>
              <a:rPr lang="en-US" dirty="0" smtClean="0"/>
              <a:t>= [(V</a:t>
            </a:r>
            <a:r>
              <a:rPr lang="en-US" baseline="-25000" dirty="0" smtClean="0"/>
              <a:t>o </a:t>
            </a:r>
            <a:r>
              <a:rPr lang="en-US" dirty="0" smtClean="0"/>
              <a:t>-0)/R</a:t>
            </a:r>
            <a:r>
              <a:rPr lang="en-US" baseline="-25000" dirty="0" smtClean="0"/>
              <a:t>2</a:t>
            </a:r>
            <a:r>
              <a:rPr lang="en-US" dirty="0" smtClean="0"/>
              <a:t>],   i</a:t>
            </a:r>
            <a:r>
              <a:rPr lang="en-US" baseline="-25000" dirty="0" smtClean="0"/>
              <a:t>c2</a:t>
            </a:r>
            <a:r>
              <a:rPr lang="en-US" dirty="0" smtClean="0"/>
              <a:t>= - i</a:t>
            </a:r>
            <a:r>
              <a:rPr lang="en-US" baseline="-25000" dirty="0" smtClean="0"/>
              <a:t>R2</a:t>
            </a:r>
            <a:r>
              <a:rPr lang="en-US" dirty="0" smtClean="0"/>
              <a:t> =&gt; </a:t>
            </a:r>
            <a:r>
              <a:rPr lang="en-US" dirty="0" err="1" smtClean="0"/>
              <a:t>sV</a:t>
            </a:r>
            <a:r>
              <a:rPr lang="el-GR" baseline="-25000" dirty="0" smtClean="0"/>
              <a:t>1</a:t>
            </a:r>
            <a:r>
              <a:rPr lang="en-US" dirty="0" smtClean="0"/>
              <a:t>C</a:t>
            </a:r>
            <a:r>
              <a:rPr lang="en-US" baseline="-25000" dirty="0" smtClean="0"/>
              <a:t>2</a:t>
            </a:r>
            <a:r>
              <a:rPr lang="en-US" dirty="0" smtClean="0"/>
              <a:t> = - V</a:t>
            </a:r>
            <a:r>
              <a:rPr lang="en-US" baseline="-25000" dirty="0" smtClean="0"/>
              <a:t>o</a:t>
            </a:r>
            <a:r>
              <a:rPr lang="en-US" dirty="0" smtClean="0"/>
              <a:t> /R</a:t>
            </a:r>
            <a:r>
              <a:rPr lang="en-US" baseline="-25000" dirty="0" smtClean="0"/>
              <a:t>2</a:t>
            </a:r>
            <a:r>
              <a:rPr lang="en-US" dirty="0" smtClean="0"/>
              <a:t>  =&gt;   </a:t>
            </a:r>
          </a:p>
          <a:p>
            <a:r>
              <a:rPr lang="en-US" dirty="0" smtClean="0"/>
              <a:t>V</a:t>
            </a:r>
            <a:r>
              <a:rPr lang="el-GR" baseline="-25000" dirty="0" smtClean="0"/>
              <a:t>1 </a:t>
            </a:r>
            <a:r>
              <a:rPr lang="en-US" dirty="0" smtClean="0"/>
              <a:t>=  - V</a:t>
            </a:r>
            <a:r>
              <a:rPr lang="en-US" baseline="-25000" dirty="0" smtClean="0"/>
              <a:t>o </a:t>
            </a:r>
            <a:r>
              <a:rPr lang="en-US" dirty="0" smtClean="0"/>
              <a:t>/s C</a:t>
            </a:r>
            <a:r>
              <a:rPr lang="en-US" baseline="-25000" dirty="0" smtClean="0"/>
              <a:t>2</a:t>
            </a:r>
            <a:r>
              <a:rPr lang="en-US" dirty="0" smtClean="0"/>
              <a:t>R</a:t>
            </a:r>
            <a:r>
              <a:rPr lang="en-US" baseline="-25000" dirty="0" smtClean="0"/>
              <a:t>2 </a:t>
            </a:r>
            <a:r>
              <a:rPr lang="en-US" dirty="0" smtClean="0"/>
              <a:t>   Using KCL at node V</a:t>
            </a:r>
            <a:r>
              <a:rPr lang="en-US" baseline="-25000" dirty="0" smtClean="0"/>
              <a:t>1</a:t>
            </a:r>
            <a:r>
              <a:rPr lang="en-US" dirty="0" smtClean="0"/>
              <a:t>, we have:  </a:t>
            </a:r>
            <a:r>
              <a:rPr lang="en-US" dirty="0" err="1" smtClean="0"/>
              <a:t>i</a:t>
            </a:r>
            <a:r>
              <a:rPr lang="en-US" baseline="-25000" dirty="0" err="1" smtClean="0"/>
              <a:t>Rth</a:t>
            </a:r>
            <a:r>
              <a:rPr lang="en-US" dirty="0" smtClean="0"/>
              <a:t> + i</a:t>
            </a:r>
            <a:r>
              <a:rPr lang="en-US" baseline="-25000" dirty="0" smtClean="0"/>
              <a:t>c1 </a:t>
            </a:r>
            <a:r>
              <a:rPr lang="en-US" dirty="0" smtClean="0"/>
              <a:t>+i</a:t>
            </a:r>
            <a:r>
              <a:rPr lang="en-US" baseline="-25000" dirty="0" smtClean="0"/>
              <a:t>c2</a:t>
            </a:r>
            <a:r>
              <a:rPr lang="en-US" dirty="0" smtClean="0"/>
              <a:t>=0=&gt; - </a:t>
            </a:r>
            <a:r>
              <a:rPr lang="en-US" dirty="0" err="1" smtClean="0"/>
              <a:t>i</a:t>
            </a:r>
            <a:r>
              <a:rPr lang="en-US" baseline="-25000" dirty="0" err="1" smtClean="0"/>
              <a:t>Rth</a:t>
            </a:r>
            <a:r>
              <a:rPr lang="en-US" dirty="0" smtClean="0"/>
              <a:t> =i</a:t>
            </a:r>
            <a:r>
              <a:rPr lang="en-US" baseline="-25000" dirty="0" smtClean="0"/>
              <a:t>c1 </a:t>
            </a:r>
            <a:r>
              <a:rPr lang="en-US" dirty="0" smtClean="0"/>
              <a:t>+i</a:t>
            </a:r>
            <a:r>
              <a:rPr lang="en-US" baseline="-25000" dirty="0" smtClean="0"/>
              <a:t>c2 </a:t>
            </a:r>
            <a:r>
              <a:rPr lang="en-US" dirty="0" smtClean="0"/>
              <a:t> =&gt;</a:t>
            </a:r>
          </a:p>
          <a:p>
            <a:pPr>
              <a:buFont typeface="Symbol" pitchFamily="18" charset="2"/>
              <a:buChar char="Þ"/>
            </a:pPr>
            <a:r>
              <a:rPr lang="en-US" dirty="0" smtClean="0"/>
              <a:t> - (</a:t>
            </a:r>
            <a:r>
              <a:rPr lang="el-GR" dirty="0" smtClean="0"/>
              <a:t>υ</a:t>
            </a:r>
            <a:r>
              <a:rPr lang="el-GR" baseline="-25000" dirty="0" smtClean="0"/>
              <a:t>1</a:t>
            </a:r>
            <a:r>
              <a:rPr lang="en-US" baseline="-25000" dirty="0" smtClean="0"/>
              <a:t> </a:t>
            </a:r>
            <a:r>
              <a:rPr lang="en-US" dirty="0" smtClean="0"/>
              <a:t>-</a:t>
            </a:r>
            <a:r>
              <a:rPr lang="en-US" dirty="0" err="1" smtClean="0"/>
              <a:t>V</a:t>
            </a:r>
            <a:r>
              <a:rPr lang="en-US" baseline="-25000" dirty="0" err="1" smtClean="0"/>
              <a:t>th</a:t>
            </a:r>
            <a:r>
              <a:rPr lang="en-US" dirty="0" smtClean="0"/>
              <a:t> )/</a:t>
            </a:r>
            <a:r>
              <a:rPr lang="en-US" dirty="0" err="1" smtClean="0"/>
              <a:t>R</a:t>
            </a:r>
            <a:r>
              <a:rPr lang="en-US" baseline="-25000" dirty="0" err="1" smtClean="0"/>
              <a:t>th</a:t>
            </a:r>
            <a:r>
              <a:rPr lang="en-US" dirty="0" smtClean="0"/>
              <a:t>= i</a:t>
            </a:r>
            <a:r>
              <a:rPr lang="en-US" baseline="-25000" dirty="0" smtClean="0"/>
              <a:t>c1 </a:t>
            </a:r>
            <a:r>
              <a:rPr lang="en-US" dirty="0" smtClean="0"/>
              <a:t>+i</a:t>
            </a:r>
            <a:r>
              <a:rPr lang="en-US" baseline="-25000" dirty="0" smtClean="0"/>
              <a:t>c2 </a:t>
            </a:r>
            <a:r>
              <a:rPr lang="en-US" dirty="0" smtClean="0"/>
              <a:t> . Setting </a:t>
            </a:r>
            <a:r>
              <a:rPr lang="en-US" smtClean="0"/>
              <a:t>G</a:t>
            </a:r>
            <a:r>
              <a:rPr lang="en-US" baseline="-25000" smtClean="0"/>
              <a:t>th</a:t>
            </a:r>
            <a:r>
              <a:rPr lang="en-US" dirty="0" smtClean="0"/>
              <a:t> =1/ </a:t>
            </a:r>
            <a:r>
              <a:rPr lang="en-US" dirty="0" err="1" smtClean="0"/>
              <a:t>R</a:t>
            </a:r>
            <a:r>
              <a:rPr lang="en-US" baseline="-25000" dirty="0" err="1" smtClean="0"/>
              <a:t>th</a:t>
            </a:r>
            <a:r>
              <a:rPr lang="en-US" dirty="0" smtClean="0"/>
              <a:t> we get :</a:t>
            </a:r>
          </a:p>
          <a:p>
            <a:r>
              <a:rPr lang="en-US" dirty="0" smtClean="0"/>
              <a:t>Combining the above equation  with the expression</a:t>
            </a:r>
          </a:p>
          <a:p>
            <a:r>
              <a:rPr lang="en-US" dirty="0" smtClean="0"/>
              <a:t> derived  for V</a:t>
            </a:r>
            <a:r>
              <a:rPr lang="el-GR" baseline="-25000" dirty="0" smtClean="0"/>
              <a:t>1</a:t>
            </a:r>
            <a:r>
              <a:rPr lang="en-US" baseline="-25000" dirty="0" smtClean="0"/>
              <a:t> </a:t>
            </a:r>
            <a:r>
              <a:rPr lang="en-US" dirty="0" smtClean="0"/>
              <a:t>  we have: </a:t>
            </a:r>
          </a:p>
          <a:p>
            <a:endParaRPr lang="en-US" dirty="0" smtClean="0"/>
          </a:p>
          <a:p>
            <a:r>
              <a:rPr lang="en-US" dirty="0" smtClean="0"/>
              <a:t>Finally substituting </a:t>
            </a:r>
            <a:r>
              <a:rPr lang="en-US" dirty="0" err="1" smtClean="0"/>
              <a:t>V</a:t>
            </a:r>
            <a:r>
              <a:rPr lang="en-US" baseline="-25000" dirty="0" err="1" smtClean="0"/>
              <a:t>th</a:t>
            </a:r>
            <a:r>
              <a:rPr lang="el-GR" baseline="-25000" dirty="0" smtClean="0"/>
              <a:t> </a:t>
            </a:r>
            <a:r>
              <a:rPr lang="en-US" dirty="0" smtClean="0"/>
              <a:t>with </a:t>
            </a:r>
          </a:p>
          <a:p>
            <a:r>
              <a:rPr lang="en-US" dirty="0" smtClean="0"/>
              <a:t>the equivalent expression with Vin we get</a:t>
            </a:r>
            <a:r>
              <a:rPr lang="el-GR" baseline="-25000"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baseline="-25000" dirty="0"/>
          </a:p>
        </p:txBody>
      </p:sp>
      <p:pic>
        <p:nvPicPr>
          <p:cNvPr id="140291" name="Picture 3"/>
          <p:cNvPicPr>
            <a:picLocks noChangeAspect="1" noChangeArrowheads="1"/>
          </p:cNvPicPr>
          <p:nvPr/>
        </p:nvPicPr>
        <p:blipFill>
          <a:blip r:embed="rId4" cstate="print"/>
          <a:srcRect/>
          <a:stretch>
            <a:fillRect/>
          </a:stretch>
        </p:blipFill>
        <p:spPr bwMode="auto">
          <a:xfrm>
            <a:off x="4953000" y="4009103"/>
            <a:ext cx="4191000" cy="486697"/>
          </a:xfrm>
          <a:prstGeom prst="rect">
            <a:avLst/>
          </a:prstGeom>
          <a:noFill/>
          <a:ln w="9525">
            <a:noFill/>
            <a:miter lim="800000"/>
            <a:headEnd/>
            <a:tailEnd/>
          </a:ln>
        </p:spPr>
      </p:pic>
      <p:pic>
        <p:nvPicPr>
          <p:cNvPr id="140292" name="Picture 4"/>
          <p:cNvPicPr>
            <a:picLocks noChangeAspect="1" noChangeArrowheads="1"/>
          </p:cNvPicPr>
          <p:nvPr/>
        </p:nvPicPr>
        <p:blipFill>
          <a:blip r:embed="rId5" cstate="print"/>
          <a:srcRect/>
          <a:stretch>
            <a:fillRect/>
          </a:stretch>
        </p:blipFill>
        <p:spPr bwMode="auto">
          <a:xfrm>
            <a:off x="3886200" y="4495800"/>
            <a:ext cx="3794760" cy="914400"/>
          </a:xfrm>
          <a:prstGeom prst="rect">
            <a:avLst/>
          </a:prstGeom>
          <a:noFill/>
          <a:ln w="9525">
            <a:noFill/>
            <a:miter lim="800000"/>
            <a:headEnd/>
            <a:tailEnd/>
          </a:ln>
        </p:spPr>
      </p:pic>
      <p:pic>
        <p:nvPicPr>
          <p:cNvPr id="140293" name="Picture 5"/>
          <p:cNvPicPr>
            <a:picLocks noChangeAspect="1" noChangeArrowheads="1"/>
          </p:cNvPicPr>
          <p:nvPr/>
        </p:nvPicPr>
        <p:blipFill>
          <a:blip r:embed="rId6" cstate="print"/>
          <a:srcRect/>
          <a:stretch>
            <a:fillRect/>
          </a:stretch>
        </p:blipFill>
        <p:spPr bwMode="auto">
          <a:xfrm>
            <a:off x="0" y="5638593"/>
            <a:ext cx="4419600" cy="838407"/>
          </a:xfrm>
          <a:prstGeom prst="rect">
            <a:avLst/>
          </a:prstGeom>
          <a:noFill/>
          <a:ln w="9525">
            <a:noFill/>
            <a:miter lim="800000"/>
            <a:headEnd/>
            <a:tailEnd/>
          </a:ln>
        </p:spPr>
      </p:pic>
      <p:pic>
        <p:nvPicPr>
          <p:cNvPr id="140294" name="Picture 6"/>
          <p:cNvPicPr>
            <a:picLocks noChangeAspect="1" noChangeArrowheads="1"/>
          </p:cNvPicPr>
          <p:nvPr/>
        </p:nvPicPr>
        <p:blipFill>
          <a:blip r:embed="rId7" cstate="print"/>
          <a:srcRect/>
          <a:stretch>
            <a:fillRect/>
          </a:stretch>
        </p:blipFill>
        <p:spPr bwMode="auto">
          <a:xfrm>
            <a:off x="4495800" y="5638800"/>
            <a:ext cx="2057400" cy="783771"/>
          </a:xfrm>
          <a:prstGeom prst="rect">
            <a:avLst/>
          </a:prstGeom>
          <a:noFill/>
          <a:ln w="9525">
            <a:noFill/>
            <a:miter lim="800000"/>
            <a:headEnd/>
            <a:tailEnd/>
          </a:ln>
        </p:spPr>
      </p:pic>
      <p:pic>
        <p:nvPicPr>
          <p:cNvPr id="140295" name="Picture 7"/>
          <p:cNvPicPr>
            <a:picLocks noChangeAspect="1" noChangeArrowheads="1"/>
          </p:cNvPicPr>
          <p:nvPr/>
        </p:nvPicPr>
        <p:blipFill>
          <a:blip r:embed="rId8" cstate="print"/>
          <a:srcRect/>
          <a:stretch>
            <a:fillRect/>
          </a:stretch>
        </p:blipFill>
        <p:spPr bwMode="auto">
          <a:xfrm>
            <a:off x="6781800" y="5687008"/>
            <a:ext cx="1676400" cy="1094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44</a:t>
            </a:fld>
            <a:endParaRPr lang="en-US"/>
          </a:p>
        </p:txBody>
      </p:sp>
      <p:sp>
        <p:nvSpPr>
          <p:cNvPr id="9" name="Title 1"/>
          <p:cNvSpPr>
            <a:spLocks noGrp="1"/>
          </p:cNvSpPr>
          <p:nvPr>
            <p:ph type="title"/>
          </p:nvPr>
        </p:nvSpPr>
        <p:spPr>
          <a:xfrm>
            <a:off x="1447800" y="0"/>
            <a:ext cx="7239000" cy="381000"/>
          </a:xfrm>
        </p:spPr>
        <p:txBody>
          <a:bodyPr>
            <a:normAutofit fontScale="90000"/>
          </a:bodyPr>
          <a:lstStyle/>
          <a:p>
            <a:r>
              <a:rPr lang="en-US" b="1" dirty="0" smtClean="0"/>
              <a:t>Active Filters</a:t>
            </a:r>
            <a:endParaRPr lang="en-US" dirty="0"/>
          </a:p>
        </p:txBody>
      </p:sp>
      <p:sp>
        <p:nvSpPr>
          <p:cNvPr id="12" name="Rectangle 11"/>
          <p:cNvSpPr/>
          <p:nvPr/>
        </p:nvSpPr>
        <p:spPr>
          <a:xfrm>
            <a:off x="0" y="468868"/>
            <a:ext cx="8915400" cy="369332"/>
          </a:xfrm>
          <a:prstGeom prst="rect">
            <a:avLst/>
          </a:prstGeom>
        </p:spPr>
        <p:txBody>
          <a:bodyPr wrap="square">
            <a:spAutoFit/>
          </a:bodyPr>
          <a:lstStyle/>
          <a:p>
            <a:r>
              <a:rPr lang="en-US" b="1" dirty="0" err="1" smtClean="0"/>
              <a:t>Sallen</a:t>
            </a:r>
            <a:r>
              <a:rPr lang="en-US" b="1" dirty="0" smtClean="0"/>
              <a:t> and Key </a:t>
            </a:r>
            <a:r>
              <a:rPr lang="en-US" b="1" dirty="0" err="1" smtClean="0"/>
              <a:t>BandPass</a:t>
            </a:r>
            <a:r>
              <a:rPr lang="en-US" b="1" dirty="0" smtClean="0"/>
              <a:t> filter-Graphical representations for various Q  and </a:t>
            </a:r>
            <a:r>
              <a:rPr lang="el-GR" b="1" dirty="0" smtClean="0"/>
              <a:t>ωο</a:t>
            </a:r>
            <a:r>
              <a:rPr lang="en-US" b="1" dirty="0" smtClean="0"/>
              <a:t> values</a:t>
            </a:r>
            <a:endParaRPr lang="en-US" dirty="0"/>
          </a:p>
        </p:txBody>
      </p:sp>
      <p:pic>
        <p:nvPicPr>
          <p:cNvPr id="144386" name="Picture 2"/>
          <p:cNvPicPr>
            <a:picLocks noChangeAspect="1" noChangeArrowheads="1"/>
          </p:cNvPicPr>
          <p:nvPr/>
        </p:nvPicPr>
        <p:blipFill>
          <a:blip r:embed="rId2" cstate="print"/>
          <a:srcRect/>
          <a:stretch>
            <a:fillRect/>
          </a:stretch>
        </p:blipFill>
        <p:spPr bwMode="auto">
          <a:xfrm>
            <a:off x="380999" y="990599"/>
            <a:ext cx="3810001" cy="3412121"/>
          </a:xfrm>
          <a:prstGeom prst="rect">
            <a:avLst/>
          </a:prstGeom>
          <a:noFill/>
          <a:ln w="9525">
            <a:noFill/>
            <a:miter lim="800000"/>
            <a:headEnd/>
            <a:tailEnd/>
          </a:ln>
        </p:spPr>
      </p:pic>
      <p:sp>
        <p:nvSpPr>
          <p:cNvPr id="15" name="Rectangle 14"/>
          <p:cNvSpPr/>
          <p:nvPr/>
        </p:nvSpPr>
        <p:spPr>
          <a:xfrm>
            <a:off x="4114800" y="1066800"/>
            <a:ext cx="4800600" cy="2862322"/>
          </a:xfrm>
          <a:prstGeom prst="rect">
            <a:avLst/>
          </a:prstGeom>
        </p:spPr>
        <p:txBody>
          <a:bodyPr wrap="square">
            <a:spAutoFit/>
          </a:bodyPr>
          <a:lstStyle/>
          <a:p>
            <a:pPr algn="just"/>
            <a:r>
              <a:rPr lang="en-US" dirty="0" smtClean="0"/>
              <a:t>The response of the band-pass filter is shown in Figure on the left for </a:t>
            </a:r>
            <a:r>
              <a:rPr lang="en-US" dirty="0" err="1" smtClean="0"/>
              <a:t>ωo</a:t>
            </a:r>
            <a:r>
              <a:rPr lang="en-US" dirty="0" smtClean="0"/>
              <a:t> = 1, C1 = C2, R3 = ∞,</a:t>
            </a:r>
          </a:p>
          <a:p>
            <a:pPr algn="just"/>
            <a:r>
              <a:rPr lang="en-US" dirty="0" smtClean="0"/>
              <a:t>and three values of Q. Parameter </a:t>
            </a:r>
            <a:r>
              <a:rPr lang="en-US" dirty="0" err="1" smtClean="0"/>
              <a:t>ωo</a:t>
            </a:r>
            <a:r>
              <a:rPr lang="en-US" dirty="0" smtClean="0"/>
              <a:t> now represents the center frequency of the band-pass filter. The response peaks at </a:t>
            </a:r>
            <a:r>
              <a:rPr lang="en-US" dirty="0" err="1" smtClean="0"/>
              <a:t>ωo</a:t>
            </a:r>
            <a:r>
              <a:rPr lang="en-US" dirty="0" smtClean="0"/>
              <a:t>, and the gain at the center frequency is equal to 2Q</a:t>
            </a:r>
            <a:r>
              <a:rPr lang="en-US" baseline="30000" dirty="0" smtClean="0"/>
              <a:t>2</a:t>
            </a:r>
            <a:r>
              <a:rPr lang="en-US" dirty="0" smtClean="0"/>
              <a:t>. At frequencies much less than or much greater than </a:t>
            </a:r>
            <a:r>
              <a:rPr lang="en-US" dirty="0" err="1" smtClean="0"/>
              <a:t>ωo</a:t>
            </a:r>
            <a:r>
              <a:rPr lang="en-US" dirty="0" smtClean="0"/>
              <a:t>, the filter response corresponds to a single-pole high- or low-pass filter, changing at a rate of 20 dB/decade.</a:t>
            </a:r>
            <a:endParaRPr lang="en-US" dirty="0"/>
          </a:p>
        </p:txBody>
      </p:sp>
      <p:sp>
        <p:nvSpPr>
          <p:cNvPr id="17" name="Rectangle 16"/>
          <p:cNvSpPr/>
          <p:nvPr/>
        </p:nvSpPr>
        <p:spPr>
          <a:xfrm>
            <a:off x="228600" y="4382869"/>
            <a:ext cx="8534400" cy="646331"/>
          </a:xfrm>
          <a:prstGeom prst="rect">
            <a:avLst/>
          </a:prstGeom>
        </p:spPr>
        <p:txBody>
          <a:bodyPr wrap="square">
            <a:spAutoFit/>
          </a:bodyPr>
          <a:lstStyle/>
          <a:p>
            <a:r>
              <a:rPr lang="en-US" dirty="0" smtClean="0"/>
              <a:t>A usual design choice for this filter is to have  </a:t>
            </a:r>
            <a:r>
              <a:rPr lang="en-US" i="1" dirty="0" smtClean="0"/>
              <a:t>C1 set equal to C2 = C, where the expressions for H(s), </a:t>
            </a:r>
            <a:r>
              <a:rPr lang="el-GR" i="1" dirty="0" smtClean="0"/>
              <a:t>ωο </a:t>
            </a:r>
            <a:r>
              <a:rPr lang="en-US" i="1" dirty="0" smtClean="0"/>
              <a:t>and Q become:</a:t>
            </a:r>
            <a:endParaRPr lang="en-US" dirty="0"/>
          </a:p>
        </p:txBody>
      </p:sp>
      <p:pic>
        <p:nvPicPr>
          <p:cNvPr id="144387" name="Picture 3"/>
          <p:cNvPicPr>
            <a:picLocks noChangeAspect="1" noChangeArrowheads="1"/>
          </p:cNvPicPr>
          <p:nvPr/>
        </p:nvPicPr>
        <p:blipFill>
          <a:blip r:embed="rId3" cstate="print"/>
          <a:srcRect/>
          <a:stretch>
            <a:fillRect/>
          </a:stretch>
        </p:blipFill>
        <p:spPr bwMode="auto">
          <a:xfrm>
            <a:off x="1828800" y="4953000"/>
            <a:ext cx="589818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b="1" dirty="0" smtClean="0"/>
              <a:t>Integrator-Based </a:t>
            </a:r>
            <a:r>
              <a:rPr lang="en-US" sz="4000" b="1" dirty="0" err="1" smtClean="0"/>
              <a:t>Biquads</a:t>
            </a:r>
            <a:endParaRPr lang="en-US" sz="4000"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45</a:t>
            </a:fld>
            <a:endParaRPr lang="en-US"/>
          </a:p>
        </p:txBody>
      </p:sp>
      <p:sp>
        <p:nvSpPr>
          <p:cNvPr id="6" name="Rectangle 5"/>
          <p:cNvSpPr/>
          <p:nvPr/>
        </p:nvSpPr>
        <p:spPr>
          <a:xfrm>
            <a:off x="228600" y="609600"/>
            <a:ext cx="8915400" cy="646331"/>
          </a:xfrm>
          <a:prstGeom prst="rect">
            <a:avLst/>
          </a:prstGeom>
        </p:spPr>
        <p:txBody>
          <a:bodyPr wrap="square">
            <a:spAutoFit/>
          </a:bodyPr>
          <a:lstStyle/>
          <a:p>
            <a:r>
              <a:rPr lang="en-US" dirty="0" smtClean="0"/>
              <a:t>It is possible to realize the </a:t>
            </a:r>
            <a:r>
              <a:rPr lang="en-US" dirty="0" err="1" smtClean="0"/>
              <a:t>biquadratic</a:t>
            </a:r>
            <a:r>
              <a:rPr lang="en-US" dirty="0" smtClean="0"/>
              <a:t> transfer function  by means of integrators. Let us consider a special case where  </a:t>
            </a:r>
            <a:r>
              <a:rPr lang="el-GR" dirty="0" smtClean="0"/>
              <a:t>β</a:t>
            </a:r>
            <a:r>
              <a:rPr lang="en-US" dirty="0" smtClean="0"/>
              <a:t> = </a:t>
            </a:r>
            <a:r>
              <a:rPr lang="el-GR" dirty="0" smtClean="0"/>
              <a:t>γ</a:t>
            </a:r>
            <a:r>
              <a:rPr lang="en-US" dirty="0" smtClean="0"/>
              <a:t> = 0, </a:t>
            </a:r>
            <a:r>
              <a:rPr lang="en-US" dirty="0" err="1" smtClean="0"/>
              <a:t>i.e.a</a:t>
            </a:r>
            <a:r>
              <a:rPr lang="en-US" dirty="0" smtClean="0"/>
              <a:t> High Pass Filter</a:t>
            </a:r>
            <a:endParaRPr lang="en-US" dirty="0"/>
          </a:p>
        </p:txBody>
      </p:sp>
      <p:pic>
        <p:nvPicPr>
          <p:cNvPr id="145410" name="Picture 2"/>
          <p:cNvPicPr>
            <a:picLocks noChangeAspect="1" noChangeArrowheads="1"/>
          </p:cNvPicPr>
          <p:nvPr/>
        </p:nvPicPr>
        <p:blipFill>
          <a:blip r:embed="rId2" cstate="print"/>
          <a:srcRect/>
          <a:stretch>
            <a:fillRect/>
          </a:stretch>
        </p:blipFill>
        <p:spPr bwMode="auto">
          <a:xfrm>
            <a:off x="228600" y="1352550"/>
            <a:ext cx="7345191" cy="2152650"/>
          </a:xfrm>
          <a:prstGeom prst="rect">
            <a:avLst/>
          </a:prstGeom>
          <a:noFill/>
          <a:ln w="9525">
            <a:noFill/>
            <a:miter lim="800000"/>
            <a:headEnd/>
            <a:tailEnd/>
          </a:ln>
        </p:spPr>
      </p:pic>
      <p:sp>
        <p:nvSpPr>
          <p:cNvPr id="8" name="Rectangle 7"/>
          <p:cNvSpPr/>
          <p:nvPr/>
        </p:nvSpPr>
        <p:spPr>
          <a:xfrm>
            <a:off x="228600" y="3551872"/>
            <a:ext cx="8686800" cy="1200329"/>
          </a:xfrm>
          <a:prstGeom prst="rect">
            <a:avLst/>
          </a:prstGeom>
        </p:spPr>
        <p:txBody>
          <a:bodyPr wrap="square">
            <a:spAutoFit/>
          </a:bodyPr>
          <a:lstStyle/>
          <a:p>
            <a:r>
              <a:rPr lang="en-US" dirty="0" smtClean="0"/>
              <a:t>This expression suggests that </a:t>
            </a:r>
            <a:r>
              <a:rPr lang="en-US" dirty="0" err="1" smtClean="0"/>
              <a:t>Vout</a:t>
            </a:r>
            <a:r>
              <a:rPr lang="en-US" dirty="0" smtClean="0"/>
              <a:t> can be created as the sum of three terms: a scaled version</a:t>
            </a:r>
            <a:r>
              <a:rPr lang="el-GR" dirty="0" smtClean="0"/>
              <a:t> </a:t>
            </a:r>
            <a:r>
              <a:rPr lang="en-US" dirty="0" smtClean="0"/>
              <a:t>of the input, an integrated version of the output, and a doubly-integrated version of the output. Figure below illustrates how </a:t>
            </a:r>
            <a:r>
              <a:rPr lang="en-US" dirty="0" err="1" smtClean="0"/>
              <a:t>Vout</a:t>
            </a:r>
            <a:r>
              <a:rPr lang="en-US" dirty="0" smtClean="0"/>
              <a:t> is generated by means of two integrators and a voltage adder</a:t>
            </a:r>
            <a:endParaRPr lang="en-US" dirty="0"/>
          </a:p>
        </p:txBody>
      </p:sp>
      <p:pic>
        <p:nvPicPr>
          <p:cNvPr id="145411" name="Picture 3"/>
          <p:cNvPicPr>
            <a:picLocks noChangeAspect="1" noChangeArrowheads="1"/>
          </p:cNvPicPr>
          <p:nvPr/>
        </p:nvPicPr>
        <p:blipFill>
          <a:blip r:embed="rId3" cstate="print"/>
          <a:srcRect/>
          <a:stretch>
            <a:fillRect/>
          </a:stretch>
        </p:blipFill>
        <p:spPr bwMode="auto">
          <a:xfrm>
            <a:off x="2514600" y="4495800"/>
            <a:ext cx="3429000" cy="1793980"/>
          </a:xfrm>
          <a:prstGeom prst="rect">
            <a:avLst/>
          </a:prstGeom>
          <a:noFill/>
          <a:ln w="9525">
            <a:noFill/>
            <a:miter lim="800000"/>
            <a:headEnd/>
            <a:tailEnd/>
          </a:ln>
        </p:spPr>
      </p:pic>
      <p:sp>
        <p:nvSpPr>
          <p:cNvPr id="10" name="Rectangle 9"/>
          <p:cNvSpPr/>
          <p:nvPr/>
        </p:nvSpPr>
        <p:spPr>
          <a:xfrm>
            <a:off x="685800" y="6260068"/>
            <a:ext cx="8153400" cy="369332"/>
          </a:xfrm>
          <a:prstGeom prst="rect">
            <a:avLst/>
          </a:prstGeom>
        </p:spPr>
        <p:txBody>
          <a:bodyPr wrap="square">
            <a:spAutoFit/>
          </a:bodyPr>
          <a:lstStyle/>
          <a:p>
            <a:r>
              <a:rPr lang="en-US" dirty="0" smtClean="0"/>
              <a:t>(a) Flow diagram showing the generation of </a:t>
            </a:r>
            <a:r>
              <a:rPr lang="en-US" dirty="0" err="1" smtClean="0"/>
              <a:t>Vout</a:t>
            </a:r>
            <a:r>
              <a:rPr lang="en-US" dirty="0" smtClean="0"/>
              <a:t> as a weighted sum of three terms</a:t>
            </a:r>
            <a:endParaRPr lang="en-US" dirty="0"/>
          </a:p>
        </p:txBody>
      </p:sp>
      <p:sp>
        <p:nvSpPr>
          <p:cNvPr id="11" name="Rectangle 10"/>
          <p:cNvSpPr/>
          <p:nvPr/>
        </p:nvSpPr>
        <p:spPr>
          <a:xfrm>
            <a:off x="0" y="381000"/>
            <a:ext cx="1959960" cy="369332"/>
          </a:xfrm>
          <a:prstGeom prst="rect">
            <a:avLst/>
          </a:prstGeom>
        </p:spPr>
        <p:txBody>
          <a:bodyPr wrap="none">
            <a:spAutoFit/>
          </a:bodyPr>
          <a:lstStyle/>
          <a:p>
            <a:r>
              <a:rPr lang="en-US" b="1" dirty="0" smtClean="0"/>
              <a:t>KHN </a:t>
            </a:r>
            <a:r>
              <a:rPr lang="en-US" b="1" dirty="0" err="1" smtClean="0"/>
              <a:t>biquad</a:t>
            </a:r>
            <a:r>
              <a:rPr lang="en-US" b="1" dirty="0" smtClean="0"/>
              <a:t> Filters</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dirty="0" smtClean="0"/>
              <a:t>Προηγμένα Μικτά  Συστήματα</a:t>
            </a:r>
            <a:endParaRPr lang="en-US" dirty="0"/>
          </a:p>
        </p:txBody>
      </p:sp>
      <p:sp>
        <p:nvSpPr>
          <p:cNvPr id="5" name="Slide Number Placeholder 4"/>
          <p:cNvSpPr>
            <a:spLocks noGrp="1"/>
          </p:cNvSpPr>
          <p:nvPr>
            <p:ph type="sldNum" sz="quarter" idx="12"/>
          </p:nvPr>
        </p:nvSpPr>
        <p:spPr/>
        <p:txBody>
          <a:bodyPr/>
          <a:lstStyle/>
          <a:p>
            <a:fld id="{98B15F04-FFA8-4042-B188-32C057B50B7D}" type="slidenum">
              <a:rPr lang="en-US" smtClean="0"/>
              <a:pPr/>
              <a:t>46</a:t>
            </a:fld>
            <a:endParaRPr lang="en-US"/>
          </a:p>
        </p:txBody>
      </p:sp>
      <p:sp>
        <p:nvSpPr>
          <p:cNvPr id="6" name="Title 1"/>
          <p:cNvSpPr>
            <a:spLocks noGrp="1"/>
          </p:cNvSpPr>
          <p:nvPr>
            <p:ph type="title"/>
          </p:nvPr>
        </p:nvSpPr>
        <p:spPr>
          <a:xfrm>
            <a:off x="1066800" y="-228600"/>
            <a:ext cx="7620000" cy="762000"/>
          </a:xfrm>
        </p:spPr>
        <p:txBody>
          <a:bodyPr>
            <a:normAutofit/>
          </a:bodyPr>
          <a:lstStyle/>
          <a:p>
            <a:r>
              <a:rPr lang="en-US" sz="3600" b="1" dirty="0" smtClean="0"/>
              <a:t>Integrator-Based </a:t>
            </a:r>
            <a:r>
              <a:rPr lang="en-US" sz="3600" b="1" dirty="0" err="1" smtClean="0"/>
              <a:t>Biquads</a:t>
            </a:r>
            <a:endParaRPr lang="en-US" sz="3600" dirty="0"/>
          </a:p>
        </p:txBody>
      </p:sp>
      <p:sp>
        <p:nvSpPr>
          <p:cNvPr id="7" name="Rectangle 6"/>
          <p:cNvSpPr/>
          <p:nvPr/>
        </p:nvSpPr>
        <p:spPr>
          <a:xfrm>
            <a:off x="152400" y="304800"/>
            <a:ext cx="8153400" cy="369332"/>
          </a:xfrm>
          <a:prstGeom prst="rect">
            <a:avLst/>
          </a:prstGeom>
        </p:spPr>
        <p:txBody>
          <a:bodyPr wrap="square">
            <a:spAutoFit/>
          </a:bodyPr>
          <a:lstStyle/>
          <a:p>
            <a:r>
              <a:rPr lang="en-US" dirty="0" smtClean="0"/>
              <a:t>The corresponding circuit realization is depicted in Fig. below. </a:t>
            </a:r>
            <a:endParaRPr lang="en-US" dirty="0"/>
          </a:p>
        </p:txBody>
      </p:sp>
      <p:sp>
        <p:nvSpPr>
          <p:cNvPr id="9" name="Rectangle 8"/>
          <p:cNvSpPr/>
          <p:nvPr/>
        </p:nvSpPr>
        <p:spPr>
          <a:xfrm>
            <a:off x="0" y="2217066"/>
            <a:ext cx="8763000" cy="369332"/>
          </a:xfrm>
          <a:prstGeom prst="rect">
            <a:avLst/>
          </a:prstGeom>
        </p:spPr>
        <p:txBody>
          <a:bodyPr wrap="square">
            <a:spAutoFit/>
          </a:bodyPr>
          <a:lstStyle/>
          <a:p>
            <a:r>
              <a:rPr lang="en-US" dirty="0" smtClean="0"/>
              <a:t>            b) realization of  KHN  filter, 		(c) simplified diagram for calculating </a:t>
            </a:r>
            <a:r>
              <a:rPr lang="en-US" dirty="0" err="1" smtClean="0"/>
              <a:t>Vout</a:t>
            </a:r>
            <a:endParaRPr lang="en-US" dirty="0"/>
          </a:p>
        </p:txBody>
      </p:sp>
      <p:pic>
        <p:nvPicPr>
          <p:cNvPr id="146435" name="Picture 3"/>
          <p:cNvPicPr>
            <a:picLocks noChangeAspect="1" noChangeArrowheads="1"/>
          </p:cNvPicPr>
          <p:nvPr/>
        </p:nvPicPr>
        <p:blipFill>
          <a:blip r:embed="rId3" cstate="print"/>
          <a:srcRect/>
          <a:stretch>
            <a:fillRect/>
          </a:stretch>
        </p:blipFill>
        <p:spPr bwMode="auto">
          <a:xfrm>
            <a:off x="381000" y="623260"/>
            <a:ext cx="7239000" cy="1662740"/>
          </a:xfrm>
          <a:prstGeom prst="rect">
            <a:avLst/>
          </a:prstGeom>
          <a:noFill/>
          <a:ln w="9525">
            <a:noFill/>
            <a:miter lim="800000"/>
            <a:headEnd/>
            <a:tailEnd/>
          </a:ln>
        </p:spPr>
      </p:pic>
      <p:sp>
        <p:nvSpPr>
          <p:cNvPr id="11" name="Rectangle 10"/>
          <p:cNvSpPr/>
          <p:nvPr/>
        </p:nvSpPr>
        <p:spPr>
          <a:xfrm>
            <a:off x="228600" y="2512936"/>
            <a:ext cx="8915400" cy="646331"/>
          </a:xfrm>
          <a:prstGeom prst="rect">
            <a:avLst/>
          </a:prstGeom>
        </p:spPr>
        <p:txBody>
          <a:bodyPr wrap="square">
            <a:spAutoFit/>
          </a:bodyPr>
          <a:lstStyle/>
          <a:p>
            <a:r>
              <a:rPr lang="en-US" dirty="0" smtClean="0"/>
              <a:t>Note that the inherent signal inversion in each integrator necessitates returning V</a:t>
            </a:r>
            <a:r>
              <a:rPr lang="en-US" baseline="-25000" dirty="0" smtClean="0"/>
              <a:t>X</a:t>
            </a:r>
            <a:r>
              <a:rPr lang="en-US" dirty="0" smtClean="0"/>
              <a:t> to the </a:t>
            </a:r>
            <a:r>
              <a:rPr lang="en-US" dirty="0" err="1" smtClean="0"/>
              <a:t>noninverting</a:t>
            </a:r>
            <a:r>
              <a:rPr lang="en-US" dirty="0" smtClean="0"/>
              <a:t> input of the adder and V</a:t>
            </a:r>
            <a:r>
              <a:rPr lang="en-US" baseline="-25000" dirty="0" smtClean="0"/>
              <a:t>Y </a:t>
            </a:r>
            <a:r>
              <a:rPr lang="en-US" dirty="0" smtClean="0"/>
              <a:t>to the inverting input. It holds that:</a:t>
            </a:r>
            <a:endParaRPr lang="en-US" dirty="0"/>
          </a:p>
        </p:txBody>
      </p:sp>
      <p:pic>
        <p:nvPicPr>
          <p:cNvPr id="146439" name="Picture 7"/>
          <p:cNvPicPr>
            <a:picLocks noChangeAspect="1" noChangeArrowheads="1"/>
          </p:cNvPicPr>
          <p:nvPr/>
        </p:nvPicPr>
        <p:blipFill>
          <a:blip r:embed="rId4" cstate="print"/>
          <a:srcRect/>
          <a:stretch>
            <a:fillRect/>
          </a:stretch>
        </p:blipFill>
        <p:spPr bwMode="auto">
          <a:xfrm>
            <a:off x="1295399" y="3048000"/>
            <a:ext cx="1905001" cy="806824"/>
          </a:xfrm>
          <a:prstGeom prst="rect">
            <a:avLst/>
          </a:prstGeom>
          <a:noFill/>
          <a:ln w="9525">
            <a:noFill/>
            <a:miter lim="800000"/>
            <a:headEnd/>
            <a:tailEnd/>
          </a:ln>
        </p:spPr>
      </p:pic>
      <p:pic>
        <p:nvPicPr>
          <p:cNvPr id="146440" name="Picture 8"/>
          <p:cNvPicPr>
            <a:picLocks noChangeAspect="1" noChangeArrowheads="1"/>
          </p:cNvPicPr>
          <p:nvPr/>
        </p:nvPicPr>
        <p:blipFill>
          <a:blip r:embed="rId5" cstate="print"/>
          <a:srcRect/>
          <a:stretch>
            <a:fillRect/>
          </a:stretch>
        </p:blipFill>
        <p:spPr bwMode="auto">
          <a:xfrm>
            <a:off x="3657600" y="3200400"/>
            <a:ext cx="1778000" cy="609600"/>
          </a:xfrm>
          <a:prstGeom prst="rect">
            <a:avLst/>
          </a:prstGeom>
          <a:noFill/>
          <a:ln w="9525">
            <a:noFill/>
            <a:miter lim="800000"/>
            <a:headEnd/>
            <a:tailEnd/>
          </a:ln>
        </p:spPr>
      </p:pic>
      <p:pic>
        <p:nvPicPr>
          <p:cNvPr id="146441" name="Picture 9"/>
          <p:cNvPicPr>
            <a:picLocks noChangeAspect="1" noChangeArrowheads="1"/>
          </p:cNvPicPr>
          <p:nvPr/>
        </p:nvPicPr>
        <p:blipFill>
          <a:blip r:embed="rId6" cstate="print"/>
          <a:srcRect/>
          <a:stretch>
            <a:fillRect/>
          </a:stretch>
        </p:blipFill>
        <p:spPr bwMode="auto">
          <a:xfrm>
            <a:off x="5486400" y="3200400"/>
            <a:ext cx="1949116" cy="457200"/>
          </a:xfrm>
          <a:prstGeom prst="rect">
            <a:avLst/>
          </a:prstGeom>
          <a:noFill/>
          <a:ln w="9525">
            <a:noFill/>
            <a:miter lim="800000"/>
            <a:headEnd/>
            <a:tailEnd/>
          </a:ln>
        </p:spPr>
      </p:pic>
      <p:sp>
        <p:nvSpPr>
          <p:cNvPr id="18" name="Rectangle 17"/>
          <p:cNvSpPr/>
          <p:nvPr/>
        </p:nvSpPr>
        <p:spPr>
          <a:xfrm>
            <a:off x="152400" y="3733800"/>
            <a:ext cx="8610600" cy="369332"/>
          </a:xfrm>
          <a:prstGeom prst="rect">
            <a:avLst/>
          </a:prstGeom>
        </p:spPr>
        <p:txBody>
          <a:bodyPr wrap="square">
            <a:spAutoFit/>
          </a:bodyPr>
          <a:lstStyle/>
          <a:p>
            <a:r>
              <a:rPr lang="en-US" dirty="0" smtClean="0"/>
              <a:t>we obtain from Fig. (c) the weighted sum of Vin, V</a:t>
            </a:r>
            <a:r>
              <a:rPr lang="en-US" baseline="-25000" dirty="0" smtClean="0"/>
              <a:t>X</a:t>
            </a:r>
            <a:r>
              <a:rPr lang="en-US" dirty="0" smtClean="0"/>
              <a:t> , and V</a:t>
            </a:r>
            <a:r>
              <a:rPr lang="en-US" baseline="-25000" dirty="0" smtClean="0"/>
              <a:t>Y</a:t>
            </a:r>
            <a:r>
              <a:rPr lang="en-US" dirty="0" smtClean="0"/>
              <a:t> as</a:t>
            </a:r>
            <a:endParaRPr lang="en-US" dirty="0"/>
          </a:p>
        </p:txBody>
      </p:sp>
      <p:pic>
        <p:nvPicPr>
          <p:cNvPr id="146442" name="Picture 10"/>
          <p:cNvPicPr>
            <a:picLocks noChangeAspect="1" noChangeArrowheads="1"/>
          </p:cNvPicPr>
          <p:nvPr/>
        </p:nvPicPr>
        <p:blipFill>
          <a:blip r:embed="rId7" cstate="print"/>
          <a:srcRect/>
          <a:stretch>
            <a:fillRect/>
          </a:stretch>
        </p:blipFill>
        <p:spPr bwMode="auto">
          <a:xfrm>
            <a:off x="457199" y="4114799"/>
            <a:ext cx="3581401" cy="540589"/>
          </a:xfrm>
          <a:prstGeom prst="rect">
            <a:avLst/>
          </a:prstGeom>
          <a:noFill/>
          <a:ln w="9525">
            <a:noFill/>
            <a:miter lim="800000"/>
            <a:headEnd/>
            <a:tailEnd/>
          </a:ln>
        </p:spPr>
      </p:pic>
      <p:pic>
        <p:nvPicPr>
          <p:cNvPr id="146443" name="Picture 11"/>
          <p:cNvPicPr>
            <a:picLocks noChangeAspect="1" noChangeArrowheads="1"/>
          </p:cNvPicPr>
          <p:nvPr/>
        </p:nvPicPr>
        <p:blipFill>
          <a:blip r:embed="rId8" cstate="print"/>
          <a:srcRect/>
          <a:stretch>
            <a:fillRect/>
          </a:stretch>
        </p:blipFill>
        <p:spPr bwMode="auto">
          <a:xfrm>
            <a:off x="632927" y="4724400"/>
            <a:ext cx="6606073" cy="609600"/>
          </a:xfrm>
          <a:prstGeom prst="rect">
            <a:avLst/>
          </a:prstGeom>
          <a:noFill/>
          <a:ln w="9525">
            <a:noFill/>
            <a:miter lim="800000"/>
            <a:headEnd/>
            <a:tailEnd/>
          </a:ln>
        </p:spPr>
      </p:pic>
      <p:sp>
        <p:nvSpPr>
          <p:cNvPr id="21" name="Rectangle 20"/>
          <p:cNvSpPr/>
          <p:nvPr/>
        </p:nvSpPr>
        <p:spPr>
          <a:xfrm>
            <a:off x="76200" y="5334000"/>
            <a:ext cx="9067800" cy="646331"/>
          </a:xfrm>
          <a:prstGeom prst="rect">
            <a:avLst/>
          </a:prstGeom>
        </p:spPr>
        <p:txBody>
          <a:bodyPr wrap="square">
            <a:spAutoFit/>
          </a:bodyPr>
          <a:lstStyle/>
          <a:p>
            <a:r>
              <a:rPr lang="en-US" dirty="0" smtClean="0"/>
              <a:t>Equating similar terms in  </a:t>
            </a:r>
            <a:r>
              <a:rPr lang="en-US" dirty="0" err="1" smtClean="0"/>
              <a:t>eq</a:t>
            </a:r>
            <a:r>
              <a:rPr lang="en-US" dirty="0" smtClean="0"/>
              <a:t> .above and                                                                                            we get</a:t>
            </a:r>
            <a:endParaRPr lang="en-US" dirty="0"/>
          </a:p>
        </p:txBody>
      </p:sp>
      <p:pic>
        <p:nvPicPr>
          <p:cNvPr id="146444" name="Picture 12"/>
          <p:cNvPicPr>
            <a:picLocks noChangeAspect="1" noChangeArrowheads="1"/>
          </p:cNvPicPr>
          <p:nvPr/>
        </p:nvPicPr>
        <p:blipFill>
          <a:blip r:embed="rId9" cstate="print"/>
          <a:srcRect/>
          <a:stretch>
            <a:fillRect/>
          </a:stretch>
        </p:blipFill>
        <p:spPr bwMode="auto">
          <a:xfrm>
            <a:off x="609600" y="5806405"/>
            <a:ext cx="2243328" cy="609600"/>
          </a:xfrm>
          <a:prstGeom prst="rect">
            <a:avLst/>
          </a:prstGeom>
          <a:noFill/>
          <a:ln w="9525">
            <a:noFill/>
            <a:miter lim="800000"/>
            <a:headEnd/>
            <a:tailEnd/>
          </a:ln>
        </p:spPr>
      </p:pic>
      <p:pic>
        <p:nvPicPr>
          <p:cNvPr id="146445" name="Picture 13"/>
          <p:cNvPicPr>
            <a:picLocks noChangeAspect="1" noChangeArrowheads="1"/>
          </p:cNvPicPr>
          <p:nvPr/>
        </p:nvPicPr>
        <p:blipFill>
          <a:blip r:embed="rId10" cstate="print"/>
          <a:srcRect/>
          <a:stretch>
            <a:fillRect/>
          </a:stretch>
        </p:blipFill>
        <p:spPr bwMode="auto">
          <a:xfrm>
            <a:off x="3200400" y="5783751"/>
            <a:ext cx="2209800" cy="656967"/>
          </a:xfrm>
          <a:prstGeom prst="rect">
            <a:avLst/>
          </a:prstGeom>
          <a:noFill/>
          <a:ln w="9525">
            <a:noFill/>
            <a:miter lim="800000"/>
            <a:headEnd/>
            <a:tailEnd/>
          </a:ln>
        </p:spPr>
      </p:pic>
      <p:pic>
        <p:nvPicPr>
          <p:cNvPr id="146446" name="Picture 14"/>
          <p:cNvPicPr>
            <a:picLocks noChangeAspect="1" noChangeArrowheads="1"/>
          </p:cNvPicPr>
          <p:nvPr/>
        </p:nvPicPr>
        <p:blipFill>
          <a:blip r:embed="rId11" cstate="print"/>
          <a:srcRect/>
          <a:stretch>
            <a:fillRect/>
          </a:stretch>
        </p:blipFill>
        <p:spPr bwMode="auto">
          <a:xfrm>
            <a:off x="5791200" y="5782541"/>
            <a:ext cx="2133600" cy="618259"/>
          </a:xfrm>
          <a:prstGeom prst="rect">
            <a:avLst/>
          </a:prstGeom>
          <a:noFill/>
          <a:ln w="9525">
            <a:noFill/>
            <a:miter lim="800000"/>
            <a:headEnd/>
            <a:tailEnd/>
          </a:ln>
        </p:spPr>
      </p:pic>
      <p:pic>
        <p:nvPicPr>
          <p:cNvPr id="146448" name="Picture 16"/>
          <p:cNvPicPr>
            <a:picLocks noChangeAspect="1" noChangeArrowheads="1"/>
          </p:cNvPicPr>
          <p:nvPr/>
        </p:nvPicPr>
        <p:blipFill>
          <a:blip r:embed="rId12" cstate="print"/>
          <a:srcRect/>
          <a:stretch>
            <a:fillRect/>
          </a:stretch>
        </p:blipFill>
        <p:spPr bwMode="auto">
          <a:xfrm>
            <a:off x="3962400" y="5257800"/>
            <a:ext cx="4495800" cy="502396"/>
          </a:xfrm>
          <a:prstGeom prst="rect">
            <a:avLst/>
          </a:prstGeom>
          <a:noFill/>
          <a:ln w="9525">
            <a:noFill/>
            <a:miter lim="800000"/>
            <a:headEnd/>
            <a:tailEnd/>
          </a:ln>
        </p:spPr>
      </p:pic>
      <p:sp>
        <p:nvSpPr>
          <p:cNvPr id="27" name="Rectangle 26"/>
          <p:cNvSpPr/>
          <p:nvPr/>
        </p:nvSpPr>
        <p:spPr>
          <a:xfrm>
            <a:off x="0" y="6412468"/>
            <a:ext cx="8839200" cy="369332"/>
          </a:xfrm>
          <a:prstGeom prst="rect">
            <a:avLst/>
          </a:prstGeom>
        </p:spPr>
        <p:txBody>
          <a:bodyPr wrap="square">
            <a:spAutoFit/>
          </a:bodyPr>
          <a:lstStyle/>
          <a:p>
            <a:r>
              <a:rPr lang="en-US" dirty="0" smtClean="0"/>
              <a:t>It is thus possible to select the component values so as to obtain a desired transfer function.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47</a:t>
            </a:fld>
            <a:endParaRPr lang="en-US"/>
          </a:p>
        </p:txBody>
      </p:sp>
      <p:sp>
        <p:nvSpPr>
          <p:cNvPr id="6" name="Title 1"/>
          <p:cNvSpPr>
            <a:spLocks noGrp="1"/>
          </p:cNvSpPr>
          <p:nvPr>
            <p:ph type="title"/>
          </p:nvPr>
        </p:nvSpPr>
        <p:spPr>
          <a:xfrm>
            <a:off x="1066800" y="-228600"/>
            <a:ext cx="7620000" cy="762000"/>
          </a:xfrm>
        </p:spPr>
        <p:txBody>
          <a:bodyPr>
            <a:normAutofit/>
          </a:bodyPr>
          <a:lstStyle/>
          <a:p>
            <a:r>
              <a:rPr lang="en-US" sz="3600" b="1" dirty="0" smtClean="0"/>
              <a:t>Integrator-Based </a:t>
            </a:r>
            <a:r>
              <a:rPr lang="en-US" sz="3600" b="1" dirty="0" err="1" smtClean="0"/>
              <a:t>Biquads</a:t>
            </a:r>
            <a:endParaRPr lang="en-US" sz="3600" dirty="0"/>
          </a:p>
        </p:txBody>
      </p:sp>
      <p:sp>
        <p:nvSpPr>
          <p:cNvPr id="7" name="TextBox 6"/>
          <p:cNvSpPr txBox="1"/>
          <p:nvPr/>
        </p:nvSpPr>
        <p:spPr>
          <a:xfrm>
            <a:off x="0" y="228600"/>
            <a:ext cx="2743200" cy="381000"/>
          </a:xfrm>
          <a:prstGeom prst="rect">
            <a:avLst/>
          </a:prstGeom>
          <a:noFill/>
        </p:spPr>
        <p:txBody>
          <a:bodyPr wrap="square" rtlCol="0">
            <a:spAutoFit/>
          </a:bodyPr>
          <a:lstStyle/>
          <a:p>
            <a:r>
              <a:rPr lang="en-US" b="1" dirty="0" smtClean="0"/>
              <a:t>LPF and BPF filters</a:t>
            </a:r>
            <a:endParaRPr lang="en-US" b="1" dirty="0"/>
          </a:p>
        </p:txBody>
      </p:sp>
      <p:pic>
        <p:nvPicPr>
          <p:cNvPr id="147458" name="Picture 2"/>
          <p:cNvPicPr>
            <a:picLocks noChangeAspect="1" noChangeArrowheads="1"/>
          </p:cNvPicPr>
          <p:nvPr/>
        </p:nvPicPr>
        <p:blipFill>
          <a:blip r:embed="rId2" cstate="print"/>
          <a:srcRect/>
          <a:stretch>
            <a:fillRect/>
          </a:stretch>
        </p:blipFill>
        <p:spPr bwMode="auto">
          <a:xfrm>
            <a:off x="152400" y="533400"/>
            <a:ext cx="4219575" cy="1571625"/>
          </a:xfrm>
          <a:prstGeom prst="rect">
            <a:avLst/>
          </a:prstGeom>
          <a:noFill/>
          <a:ln w="9525">
            <a:noFill/>
            <a:miter lim="800000"/>
            <a:headEnd/>
            <a:tailEnd/>
          </a:ln>
        </p:spPr>
      </p:pic>
      <p:sp>
        <p:nvSpPr>
          <p:cNvPr id="9" name="Rectangle 8"/>
          <p:cNvSpPr/>
          <p:nvPr/>
        </p:nvSpPr>
        <p:spPr>
          <a:xfrm>
            <a:off x="4572000" y="457200"/>
            <a:ext cx="4572000" cy="2031325"/>
          </a:xfrm>
          <a:prstGeom prst="rect">
            <a:avLst/>
          </a:prstGeom>
        </p:spPr>
        <p:txBody>
          <a:bodyPr>
            <a:spAutoFit/>
          </a:bodyPr>
          <a:lstStyle/>
          <a:p>
            <a:r>
              <a:rPr lang="en-US" dirty="0" smtClean="0"/>
              <a:t>The topology of Figure (on the left) is called the “KHN </a:t>
            </a:r>
            <a:r>
              <a:rPr lang="en-US" dirty="0" err="1" smtClean="0"/>
              <a:t>biquad</a:t>
            </a:r>
            <a:r>
              <a:rPr lang="en-US" dirty="0" smtClean="0"/>
              <a:t>” after its inventors, </a:t>
            </a:r>
            <a:r>
              <a:rPr lang="en-US" dirty="0" err="1" smtClean="0"/>
              <a:t>Kerwin</a:t>
            </a:r>
            <a:r>
              <a:rPr lang="en-US" dirty="0" smtClean="0"/>
              <a:t>, </a:t>
            </a:r>
            <a:r>
              <a:rPr lang="en-US" dirty="0" err="1" smtClean="0"/>
              <a:t>Huelsman</a:t>
            </a:r>
            <a:r>
              <a:rPr lang="en-US" dirty="0" smtClean="0"/>
              <a:t>, and Newcomb. This topology  proves quite versatile, since  in addition to providing the high-pass transfer function of previous slide the circuit can also serve as a low-pass and a band-pass filter. Specifically,</a:t>
            </a:r>
            <a:endParaRPr lang="en-US" dirty="0"/>
          </a:p>
        </p:txBody>
      </p:sp>
      <p:sp>
        <p:nvSpPr>
          <p:cNvPr id="10" name="TextBox 9"/>
          <p:cNvSpPr txBox="1"/>
          <p:nvPr/>
        </p:nvSpPr>
        <p:spPr>
          <a:xfrm>
            <a:off x="0" y="2202541"/>
            <a:ext cx="8839200" cy="1200329"/>
          </a:xfrm>
          <a:prstGeom prst="rect">
            <a:avLst/>
          </a:prstGeom>
          <a:noFill/>
        </p:spPr>
        <p:txBody>
          <a:bodyPr wrap="square" rtlCol="0">
            <a:spAutoFit/>
          </a:bodyPr>
          <a:lstStyle/>
          <a:p>
            <a:r>
              <a:rPr lang="en-US" b="1" dirty="0" smtClean="0"/>
              <a:t>BPF case</a:t>
            </a:r>
          </a:p>
          <a:p>
            <a:r>
              <a:rPr lang="en-US" dirty="0" smtClean="0"/>
              <a:t>If in the above Figure the output is taken from X  then we have a  Band pass  filter since </a:t>
            </a:r>
          </a:p>
          <a:p>
            <a:endParaRPr lang="en-US" b="1" dirty="0" smtClean="0"/>
          </a:p>
          <a:p>
            <a:endParaRPr lang="en-US" b="1" dirty="0"/>
          </a:p>
        </p:txBody>
      </p:sp>
      <p:pic>
        <p:nvPicPr>
          <p:cNvPr id="147460" name="Picture 4"/>
          <p:cNvPicPr>
            <a:picLocks noChangeAspect="1" noChangeArrowheads="1"/>
          </p:cNvPicPr>
          <p:nvPr/>
        </p:nvPicPr>
        <p:blipFill>
          <a:blip r:embed="rId3" cstate="print"/>
          <a:srcRect/>
          <a:stretch>
            <a:fillRect/>
          </a:stretch>
        </p:blipFill>
        <p:spPr bwMode="auto">
          <a:xfrm>
            <a:off x="389666" y="2819400"/>
            <a:ext cx="1952396" cy="681374"/>
          </a:xfrm>
          <a:prstGeom prst="rect">
            <a:avLst/>
          </a:prstGeom>
          <a:noFill/>
          <a:ln w="9525">
            <a:noFill/>
            <a:miter lim="800000"/>
            <a:headEnd/>
            <a:tailEnd/>
          </a:ln>
        </p:spPr>
      </p:pic>
      <p:pic>
        <p:nvPicPr>
          <p:cNvPr id="147461" name="Picture 5"/>
          <p:cNvPicPr>
            <a:picLocks noChangeAspect="1" noChangeArrowheads="1"/>
          </p:cNvPicPr>
          <p:nvPr/>
        </p:nvPicPr>
        <p:blipFill>
          <a:blip r:embed="rId4" cstate="print"/>
          <a:srcRect/>
          <a:stretch>
            <a:fillRect/>
          </a:stretch>
        </p:blipFill>
        <p:spPr bwMode="auto">
          <a:xfrm>
            <a:off x="2209800" y="2906167"/>
            <a:ext cx="2590472" cy="712074"/>
          </a:xfrm>
          <a:prstGeom prst="rect">
            <a:avLst/>
          </a:prstGeom>
          <a:noFill/>
          <a:ln w="9525">
            <a:noFill/>
            <a:miter lim="800000"/>
            <a:headEnd/>
            <a:tailEnd/>
          </a:ln>
        </p:spPr>
      </p:pic>
      <p:sp>
        <p:nvSpPr>
          <p:cNvPr id="14" name="TextBox 13"/>
          <p:cNvSpPr txBox="1"/>
          <p:nvPr/>
        </p:nvSpPr>
        <p:spPr>
          <a:xfrm>
            <a:off x="5029200" y="2895601"/>
            <a:ext cx="3962400" cy="369332"/>
          </a:xfrm>
          <a:prstGeom prst="rect">
            <a:avLst/>
          </a:prstGeom>
          <a:noFill/>
        </p:spPr>
        <p:txBody>
          <a:bodyPr wrap="square" rtlCol="0">
            <a:spAutoFit/>
          </a:bodyPr>
          <a:lstStyle/>
          <a:p>
            <a:r>
              <a:rPr lang="en-US" dirty="0" smtClean="0"/>
              <a:t>which is a </a:t>
            </a:r>
            <a:r>
              <a:rPr lang="en-US" dirty="0" err="1" smtClean="0"/>
              <a:t>bandpass</a:t>
            </a:r>
            <a:r>
              <a:rPr lang="en-US" dirty="0" smtClean="0"/>
              <a:t> transfer function</a:t>
            </a:r>
            <a:endParaRPr lang="en-US" dirty="0"/>
          </a:p>
        </p:txBody>
      </p:sp>
      <p:sp>
        <p:nvSpPr>
          <p:cNvPr id="15" name="Rectangle 14"/>
          <p:cNvSpPr/>
          <p:nvPr/>
        </p:nvSpPr>
        <p:spPr>
          <a:xfrm>
            <a:off x="0" y="3429000"/>
            <a:ext cx="924292" cy="369332"/>
          </a:xfrm>
          <a:prstGeom prst="rect">
            <a:avLst/>
          </a:prstGeom>
        </p:spPr>
        <p:txBody>
          <a:bodyPr wrap="none">
            <a:spAutoFit/>
          </a:bodyPr>
          <a:lstStyle/>
          <a:p>
            <a:r>
              <a:rPr lang="en-US" b="1" dirty="0" err="1" smtClean="0"/>
              <a:t>LPFcase</a:t>
            </a:r>
            <a:endParaRPr lang="en-US" b="1" dirty="0" smtClean="0"/>
          </a:p>
        </p:txBody>
      </p:sp>
      <p:sp>
        <p:nvSpPr>
          <p:cNvPr id="16" name="Rectangle 15"/>
          <p:cNvSpPr/>
          <p:nvPr/>
        </p:nvSpPr>
        <p:spPr>
          <a:xfrm>
            <a:off x="0" y="3657600"/>
            <a:ext cx="8610600" cy="369332"/>
          </a:xfrm>
          <a:prstGeom prst="rect">
            <a:avLst/>
          </a:prstGeom>
        </p:spPr>
        <p:txBody>
          <a:bodyPr wrap="square">
            <a:spAutoFit/>
          </a:bodyPr>
          <a:lstStyle/>
          <a:p>
            <a:r>
              <a:rPr lang="en-US" dirty="0" smtClean="0"/>
              <a:t>If in the above Figure the output is taken from Y  then we have a  </a:t>
            </a:r>
            <a:r>
              <a:rPr lang="en-US" dirty="0" err="1" smtClean="0"/>
              <a:t>Lowpass</a:t>
            </a:r>
            <a:r>
              <a:rPr lang="en-US" dirty="0" smtClean="0"/>
              <a:t>  filter since </a:t>
            </a:r>
          </a:p>
        </p:txBody>
      </p:sp>
      <p:pic>
        <p:nvPicPr>
          <p:cNvPr id="147462" name="Picture 6"/>
          <p:cNvPicPr>
            <a:picLocks noChangeAspect="1" noChangeArrowheads="1"/>
          </p:cNvPicPr>
          <p:nvPr/>
        </p:nvPicPr>
        <p:blipFill>
          <a:blip r:embed="rId5" cstate="print"/>
          <a:srcRect/>
          <a:stretch>
            <a:fillRect/>
          </a:stretch>
        </p:blipFill>
        <p:spPr bwMode="auto">
          <a:xfrm>
            <a:off x="0" y="3962400"/>
            <a:ext cx="2076124" cy="692042"/>
          </a:xfrm>
          <a:prstGeom prst="rect">
            <a:avLst/>
          </a:prstGeom>
          <a:noFill/>
          <a:ln w="9525">
            <a:noFill/>
            <a:miter lim="800000"/>
            <a:headEnd/>
            <a:tailEnd/>
          </a:ln>
        </p:spPr>
      </p:pic>
      <p:pic>
        <p:nvPicPr>
          <p:cNvPr id="147463" name="Picture 7"/>
          <p:cNvPicPr>
            <a:picLocks noChangeAspect="1" noChangeArrowheads="1"/>
          </p:cNvPicPr>
          <p:nvPr/>
        </p:nvPicPr>
        <p:blipFill>
          <a:blip r:embed="rId6" cstate="print"/>
          <a:srcRect/>
          <a:stretch>
            <a:fillRect/>
          </a:stretch>
        </p:blipFill>
        <p:spPr bwMode="auto">
          <a:xfrm>
            <a:off x="2133600" y="4017750"/>
            <a:ext cx="3276600" cy="742355"/>
          </a:xfrm>
          <a:prstGeom prst="rect">
            <a:avLst/>
          </a:prstGeom>
          <a:noFill/>
          <a:ln w="9525">
            <a:noFill/>
            <a:miter lim="800000"/>
            <a:headEnd/>
            <a:tailEnd/>
          </a:ln>
        </p:spPr>
      </p:pic>
      <p:sp>
        <p:nvSpPr>
          <p:cNvPr id="19" name="TextBox 18"/>
          <p:cNvSpPr txBox="1"/>
          <p:nvPr/>
        </p:nvSpPr>
        <p:spPr>
          <a:xfrm>
            <a:off x="5486400" y="4074900"/>
            <a:ext cx="3352800" cy="646331"/>
          </a:xfrm>
          <a:prstGeom prst="rect">
            <a:avLst/>
          </a:prstGeom>
          <a:noFill/>
        </p:spPr>
        <p:txBody>
          <a:bodyPr wrap="square" rtlCol="0">
            <a:spAutoFit/>
          </a:bodyPr>
          <a:lstStyle/>
          <a:p>
            <a:r>
              <a:rPr lang="en-US" dirty="0" smtClean="0"/>
              <a:t>which is a </a:t>
            </a:r>
            <a:r>
              <a:rPr lang="en-US" dirty="0" err="1" smtClean="0"/>
              <a:t>lowpass</a:t>
            </a:r>
            <a:r>
              <a:rPr lang="en-US" dirty="0" smtClean="0"/>
              <a:t> transfer function</a:t>
            </a:r>
            <a:endParaRPr lang="en-US" dirty="0"/>
          </a:p>
        </p:txBody>
      </p:sp>
      <p:sp>
        <p:nvSpPr>
          <p:cNvPr id="20" name="Rectangle 19"/>
          <p:cNvSpPr/>
          <p:nvPr/>
        </p:nvSpPr>
        <p:spPr>
          <a:xfrm>
            <a:off x="0" y="4648200"/>
            <a:ext cx="9144000" cy="646331"/>
          </a:xfrm>
          <a:prstGeom prst="rect">
            <a:avLst/>
          </a:prstGeom>
        </p:spPr>
        <p:txBody>
          <a:bodyPr wrap="square">
            <a:spAutoFit/>
          </a:bodyPr>
          <a:lstStyle/>
          <a:p>
            <a:r>
              <a:rPr lang="en-US" dirty="0" smtClean="0"/>
              <a:t>The most important attribute of the KHN </a:t>
            </a:r>
            <a:r>
              <a:rPr lang="en-US" dirty="0" err="1" smtClean="0"/>
              <a:t>biquad</a:t>
            </a:r>
            <a:r>
              <a:rPr lang="en-US" dirty="0" smtClean="0"/>
              <a:t> is its low sensitivities to component </a:t>
            </a:r>
          </a:p>
          <a:p>
            <a:r>
              <a:rPr lang="en-US" dirty="0" smtClean="0"/>
              <a:t>values. It can be shown that the sensitivity of </a:t>
            </a:r>
            <a:r>
              <a:rPr lang="el-GR" dirty="0" smtClean="0"/>
              <a:t>ω</a:t>
            </a:r>
            <a:r>
              <a:rPr lang="en-US" dirty="0" smtClean="0"/>
              <a:t>n with respect to all values is equal to 0.5 and</a:t>
            </a:r>
            <a:endParaRPr lang="en-US" dirty="0"/>
          </a:p>
        </p:txBody>
      </p:sp>
      <p:pic>
        <p:nvPicPr>
          <p:cNvPr id="147465" name="Picture 9"/>
          <p:cNvPicPr>
            <a:picLocks noChangeAspect="1" noChangeArrowheads="1"/>
          </p:cNvPicPr>
          <p:nvPr/>
        </p:nvPicPr>
        <p:blipFill>
          <a:blip r:embed="rId7" cstate="print"/>
          <a:srcRect/>
          <a:stretch>
            <a:fillRect/>
          </a:stretch>
        </p:blipFill>
        <p:spPr bwMode="auto">
          <a:xfrm>
            <a:off x="304800" y="5181600"/>
            <a:ext cx="1905000" cy="396342"/>
          </a:xfrm>
          <a:prstGeom prst="rect">
            <a:avLst/>
          </a:prstGeom>
          <a:noFill/>
          <a:ln w="9525">
            <a:noFill/>
            <a:miter lim="800000"/>
            <a:headEnd/>
            <a:tailEnd/>
          </a:ln>
        </p:spPr>
      </p:pic>
      <p:pic>
        <p:nvPicPr>
          <p:cNvPr id="147466" name="Picture 10"/>
          <p:cNvPicPr>
            <a:picLocks noChangeAspect="1" noChangeArrowheads="1"/>
          </p:cNvPicPr>
          <p:nvPr/>
        </p:nvPicPr>
        <p:blipFill>
          <a:blip r:embed="rId8" cstate="print"/>
          <a:srcRect/>
          <a:stretch>
            <a:fillRect/>
          </a:stretch>
        </p:blipFill>
        <p:spPr bwMode="auto">
          <a:xfrm>
            <a:off x="2590800" y="5257800"/>
            <a:ext cx="2051824" cy="457200"/>
          </a:xfrm>
          <a:prstGeom prst="rect">
            <a:avLst/>
          </a:prstGeom>
          <a:noFill/>
          <a:ln w="9525">
            <a:noFill/>
            <a:miter lim="800000"/>
            <a:headEnd/>
            <a:tailEnd/>
          </a:ln>
        </p:spPr>
      </p:pic>
      <p:pic>
        <p:nvPicPr>
          <p:cNvPr id="147467" name="Picture 11"/>
          <p:cNvPicPr>
            <a:picLocks noChangeAspect="1" noChangeArrowheads="1"/>
          </p:cNvPicPr>
          <p:nvPr/>
        </p:nvPicPr>
        <p:blipFill>
          <a:blip r:embed="rId9" cstate="print"/>
          <a:srcRect/>
          <a:stretch>
            <a:fillRect/>
          </a:stretch>
        </p:blipFill>
        <p:spPr bwMode="auto">
          <a:xfrm>
            <a:off x="5181599" y="5181600"/>
            <a:ext cx="3278909" cy="762000"/>
          </a:xfrm>
          <a:prstGeom prst="rect">
            <a:avLst/>
          </a:prstGeom>
          <a:noFill/>
          <a:ln w="9525">
            <a:noFill/>
            <a:miter lim="800000"/>
            <a:headEnd/>
            <a:tailEnd/>
          </a:ln>
        </p:spPr>
      </p:pic>
      <p:sp>
        <p:nvSpPr>
          <p:cNvPr id="25" name="Rectangle 24"/>
          <p:cNvSpPr/>
          <p:nvPr/>
        </p:nvSpPr>
        <p:spPr>
          <a:xfrm>
            <a:off x="0" y="5715000"/>
            <a:ext cx="6019800" cy="369332"/>
          </a:xfrm>
          <a:prstGeom prst="rect">
            <a:avLst/>
          </a:prstGeom>
        </p:spPr>
        <p:txBody>
          <a:bodyPr wrap="square">
            <a:spAutoFit/>
          </a:bodyPr>
          <a:lstStyle/>
          <a:p>
            <a:r>
              <a:rPr lang="en-US" dirty="0" smtClean="0"/>
              <a:t>It is Interesting to note that, if R3 = R6, then S</a:t>
            </a:r>
            <a:r>
              <a:rPr lang="en-US" baseline="30000" dirty="0" smtClean="0"/>
              <a:t>Q</a:t>
            </a:r>
            <a:r>
              <a:rPr lang="en-US" dirty="0" smtClean="0"/>
              <a:t> </a:t>
            </a:r>
            <a:r>
              <a:rPr lang="en-US" baseline="-25000" dirty="0" smtClean="0"/>
              <a:t>R3;R6</a:t>
            </a:r>
            <a:r>
              <a:rPr lang="en-US" dirty="0" smtClean="0"/>
              <a:t> vanishes</a:t>
            </a:r>
            <a:endParaRPr lang="en-US" dirty="0"/>
          </a:p>
        </p:txBody>
      </p:sp>
      <p:sp>
        <p:nvSpPr>
          <p:cNvPr id="26" name="Rectangle 25"/>
          <p:cNvSpPr/>
          <p:nvPr/>
        </p:nvSpPr>
        <p:spPr>
          <a:xfrm>
            <a:off x="-76200" y="6019800"/>
            <a:ext cx="9144000" cy="954107"/>
          </a:xfrm>
          <a:prstGeom prst="rect">
            <a:avLst/>
          </a:prstGeom>
        </p:spPr>
        <p:txBody>
          <a:bodyPr wrap="square">
            <a:spAutoFit/>
          </a:bodyPr>
          <a:lstStyle/>
          <a:p>
            <a:r>
              <a:rPr lang="en-US" dirty="0" smtClean="0"/>
              <a:t>The use of three op amps in the feedback loop of Fig. above raises concern regarding the stability of the circuit because each op amp contributes several poles. Careful simulations are necessary to avoid oscillation</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48</a:t>
            </a:fld>
            <a:endParaRPr lang="en-US"/>
          </a:p>
        </p:txBody>
      </p:sp>
      <p:sp>
        <p:nvSpPr>
          <p:cNvPr id="6" name="Title 1"/>
          <p:cNvSpPr>
            <a:spLocks noGrp="1"/>
          </p:cNvSpPr>
          <p:nvPr>
            <p:ph type="title"/>
          </p:nvPr>
        </p:nvSpPr>
        <p:spPr>
          <a:xfrm>
            <a:off x="1066800" y="-228600"/>
            <a:ext cx="7620000" cy="762000"/>
          </a:xfrm>
        </p:spPr>
        <p:txBody>
          <a:bodyPr>
            <a:normAutofit/>
          </a:bodyPr>
          <a:lstStyle/>
          <a:p>
            <a:r>
              <a:rPr lang="en-US" sz="3600" b="1" dirty="0" smtClean="0"/>
              <a:t>Integrator-Based </a:t>
            </a:r>
            <a:r>
              <a:rPr lang="en-US" sz="3600" b="1" dirty="0" err="1" smtClean="0"/>
              <a:t>Biquads</a:t>
            </a:r>
            <a:endParaRPr lang="en-US" sz="3600" dirty="0"/>
          </a:p>
        </p:txBody>
      </p:sp>
      <p:sp>
        <p:nvSpPr>
          <p:cNvPr id="7" name="Rectangle 6"/>
          <p:cNvSpPr/>
          <p:nvPr/>
        </p:nvSpPr>
        <p:spPr>
          <a:xfrm>
            <a:off x="0" y="533400"/>
            <a:ext cx="3149837" cy="369332"/>
          </a:xfrm>
          <a:prstGeom prst="rect">
            <a:avLst/>
          </a:prstGeom>
        </p:spPr>
        <p:txBody>
          <a:bodyPr wrap="none">
            <a:spAutoFit/>
          </a:bodyPr>
          <a:lstStyle/>
          <a:p>
            <a:r>
              <a:rPr lang="en-US" b="1" dirty="0" smtClean="0"/>
              <a:t>Tow and Thomas </a:t>
            </a:r>
            <a:r>
              <a:rPr lang="en-US" b="1" dirty="0" err="1" smtClean="0"/>
              <a:t>Biquad</a:t>
            </a:r>
            <a:r>
              <a:rPr lang="en-US" b="1" dirty="0" smtClean="0"/>
              <a:t> Filters</a:t>
            </a:r>
            <a:endParaRPr lang="en-US" b="1" dirty="0"/>
          </a:p>
        </p:txBody>
      </p:sp>
      <p:pic>
        <p:nvPicPr>
          <p:cNvPr id="148482" name="Picture 2"/>
          <p:cNvPicPr>
            <a:picLocks noChangeAspect="1" noChangeArrowheads="1"/>
          </p:cNvPicPr>
          <p:nvPr/>
        </p:nvPicPr>
        <p:blipFill>
          <a:blip r:embed="rId2" cstate="print"/>
          <a:srcRect/>
          <a:stretch>
            <a:fillRect/>
          </a:stretch>
        </p:blipFill>
        <p:spPr bwMode="auto">
          <a:xfrm>
            <a:off x="228600" y="838200"/>
            <a:ext cx="5029200" cy="2600325"/>
          </a:xfrm>
          <a:prstGeom prst="rect">
            <a:avLst/>
          </a:prstGeom>
          <a:noFill/>
          <a:ln w="9525">
            <a:noFill/>
            <a:miter lim="800000"/>
            <a:headEnd/>
            <a:tailEnd/>
          </a:ln>
        </p:spPr>
      </p:pic>
      <p:pic>
        <p:nvPicPr>
          <p:cNvPr id="148484" name="Picture 4"/>
          <p:cNvPicPr>
            <a:picLocks noChangeAspect="1" noChangeArrowheads="1"/>
          </p:cNvPicPr>
          <p:nvPr/>
        </p:nvPicPr>
        <p:blipFill>
          <a:blip r:embed="rId3" cstate="print"/>
          <a:srcRect/>
          <a:stretch>
            <a:fillRect/>
          </a:stretch>
        </p:blipFill>
        <p:spPr bwMode="auto">
          <a:xfrm>
            <a:off x="304799" y="4124325"/>
            <a:ext cx="5055951" cy="600075"/>
          </a:xfrm>
          <a:prstGeom prst="rect">
            <a:avLst/>
          </a:prstGeom>
          <a:noFill/>
          <a:ln w="9525">
            <a:noFill/>
            <a:miter lim="800000"/>
            <a:headEnd/>
            <a:tailEnd/>
          </a:ln>
        </p:spPr>
      </p:pic>
      <p:pic>
        <p:nvPicPr>
          <p:cNvPr id="148485" name="Picture 5"/>
          <p:cNvPicPr>
            <a:picLocks noChangeAspect="1" noChangeArrowheads="1"/>
          </p:cNvPicPr>
          <p:nvPr/>
        </p:nvPicPr>
        <p:blipFill>
          <a:blip r:embed="rId4" cstate="print"/>
          <a:srcRect/>
          <a:stretch>
            <a:fillRect/>
          </a:stretch>
        </p:blipFill>
        <p:spPr bwMode="auto">
          <a:xfrm>
            <a:off x="1219200" y="5181600"/>
            <a:ext cx="4604426" cy="609600"/>
          </a:xfrm>
          <a:prstGeom prst="rect">
            <a:avLst/>
          </a:prstGeom>
          <a:noFill/>
          <a:ln w="9525">
            <a:noFill/>
            <a:miter lim="800000"/>
            <a:headEnd/>
            <a:tailEnd/>
          </a:ln>
        </p:spPr>
      </p:pic>
      <p:sp>
        <p:nvSpPr>
          <p:cNvPr id="12" name="Rectangle 11"/>
          <p:cNvSpPr/>
          <p:nvPr/>
        </p:nvSpPr>
        <p:spPr>
          <a:xfrm>
            <a:off x="5181600" y="457200"/>
            <a:ext cx="3962400" cy="3139321"/>
          </a:xfrm>
          <a:prstGeom prst="rect">
            <a:avLst/>
          </a:prstGeom>
        </p:spPr>
        <p:txBody>
          <a:bodyPr wrap="square">
            <a:spAutoFit/>
          </a:bodyPr>
          <a:lstStyle/>
          <a:p>
            <a:r>
              <a:rPr lang="en-US" dirty="0" smtClean="0"/>
              <a:t>Another type of </a:t>
            </a:r>
            <a:r>
              <a:rPr lang="en-US" dirty="0" err="1" smtClean="0"/>
              <a:t>biquad</a:t>
            </a:r>
            <a:r>
              <a:rPr lang="en-US" dirty="0" smtClean="0"/>
              <a:t> developed by Tow and Thomas is shown in Fig. on the left  Here, the adder and the first integrator are merged, and resistor R</a:t>
            </a:r>
            <a:r>
              <a:rPr lang="en-US" baseline="-25000" dirty="0" smtClean="0"/>
              <a:t>3 </a:t>
            </a:r>
            <a:r>
              <a:rPr lang="en-US" dirty="0" smtClean="0"/>
              <a:t>is introduced. (Without R3, the loop consisting of two ideal integrators oscillates.) Noting that V</a:t>
            </a:r>
            <a:r>
              <a:rPr lang="en-US" baseline="-25000" dirty="0" smtClean="0"/>
              <a:t>X</a:t>
            </a:r>
            <a:r>
              <a:rPr lang="en-US" dirty="0" smtClean="0"/>
              <a:t> = -V</a:t>
            </a:r>
            <a:r>
              <a:rPr lang="en-US" baseline="-25000" dirty="0" smtClean="0"/>
              <a:t>Y</a:t>
            </a:r>
            <a:r>
              <a:rPr lang="en-US" dirty="0" smtClean="0"/>
              <a:t> and</a:t>
            </a:r>
          </a:p>
          <a:p>
            <a:endParaRPr lang="en-US" dirty="0" smtClean="0"/>
          </a:p>
          <a:p>
            <a:r>
              <a:rPr lang="en-US" dirty="0" smtClean="0"/>
              <a:t>, we sum the currents flowing through R</a:t>
            </a:r>
            <a:r>
              <a:rPr lang="en-US" baseline="-25000" dirty="0" smtClean="0"/>
              <a:t>4 </a:t>
            </a:r>
            <a:r>
              <a:rPr lang="en-US" dirty="0" smtClean="0"/>
              <a:t>and R</a:t>
            </a:r>
            <a:r>
              <a:rPr lang="en-US" baseline="-25000" dirty="0" smtClean="0"/>
              <a:t>1 </a:t>
            </a:r>
            <a:r>
              <a:rPr lang="en-US" dirty="0" smtClean="0"/>
              <a:t>and multiply the result by the parallel impedances of R</a:t>
            </a:r>
            <a:r>
              <a:rPr lang="en-US" baseline="-25000" dirty="0" smtClean="0"/>
              <a:t>3</a:t>
            </a:r>
            <a:r>
              <a:rPr lang="en-US" dirty="0" smtClean="0"/>
              <a:t> and C</a:t>
            </a:r>
            <a:r>
              <a:rPr lang="en-US" baseline="-25000" dirty="0" smtClean="0"/>
              <a:t>1</a:t>
            </a:r>
            <a:endParaRPr lang="en-US" baseline="-25000" dirty="0"/>
          </a:p>
        </p:txBody>
      </p:sp>
      <p:sp>
        <p:nvSpPr>
          <p:cNvPr id="13" name="Rectangle 12"/>
          <p:cNvSpPr/>
          <p:nvPr/>
        </p:nvSpPr>
        <p:spPr>
          <a:xfrm>
            <a:off x="5410200" y="4343400"/>
            <a:ext cx="3733800" cy="369332"/>
          </a:xfrm>
          <a:prstGeom prst="rect">
            <a:avLst/>
          </a:prstGeom>
        </p:spPr>
        <p:txBody>
          <a:bodyPr wrap="square">
            <a:spAutoFit/>
          </a:bodyPr>
          <a:lstStyle/>
          <a:p>
            <a:r>
              <a:rPr lang="en-US" dirty="0" smtClean="0"/>
              <a:t>which provides a band-pass response </a:t>
            </a:r>
            <a:endParaRPr lang="en-US" dirty="0"/>
          </a:p>
        </p:txBody>
      </p:sp>
      <p:sp>
        <p:nvSpPr>
          <p:cNvPr id="14" name="Rectangle 13"/>
          <p:cNvSpPr/>
          <p:nvPr/>
        </p:nvSpPr>
        <p:spPr>
          <a:xfrm>
            <a:off x="533400" y="4812268"/>
            <a:ext cx="4327723" cy="369332"/>
          </a:xfrm>
          <a:prstGeom prst="rect">
            <a:avLst/>
          </a:prstGeom>
        </p:spPr>
        <p:txBody>
          <a:bodyPr wrap="none">
            <a:spAutoFit/>
          </a:bodyPr>
          <a:lstStyle/>
          <a:p>
            <a:r>
              <a:rPr lang="en-US" dirty="0" smtClean="0"/>
              <a:t>The output at Y exhibits a low-pass behavior</a:t>
            </a:r>
            <a:endParaRPr lang="en-US" dirty="0"/>
          </a:p>
        </p:txBody>
      </p:sp>
      <p:sp>
        <p:nvSpPr>
          <p:cNvPr id="15" name="Rectangle 14"/>
          <p:cNvSpPr/>
          <p:nvPr/>
        </p:nvSpPr>
        <p:spPr>
          <a:xfrm>
            <a:off x="381000" y="5943600"/>
            <a:ext cx="8534400" cy="646331"/>
          </a:xfrm>
          <a:prstGeom prst="rect">
            <a:avLst/>
          </a:prstGeom>
        </p:spPr>
        <p:txBody>
          <a:bodyPr wrap="square">
            <a:spAutoFit/>
          </a:bodyPr>
          <a:lstStyle/>
          <a:p>
            <a:r>
              <a:rPr lang="en-US" dirty="0" smtClean="0"/>
              <a:t>It can be shown that the sensitivities of the Tow-Thomas </a:t>
            </a:r>
            <a:r>
              <a:rPr lang="en-US" dirty="0" err="1" smtClean="0"/>
              <a:t>biquad</a:t>
            </a:r>
            <a:r>
              <a:rPr lang="en-US" dirty="0" smtClean="0"/>
              <a:t> with respect to the </a:t>
            </a:r>
            <a:r>
              <a:rPr lang="en-US" dirty="0" err="1" smtClean="0"/>
              <a:t>componentvalues</a:t>
            </a:r>
            <a:r>
              <a:rPr lang="en-US" dirty="0" smtClean="0"/>
              <a:t> are equal to 0.5 or 1</a:t>
            </a:r>
            <a:endParaRPr lang="en-US" dirty="0"/>
          </a:p>
        </p:txBody>
      </p:sp>
      <p:pic>
        <p:nvPicPr>
          <p:cNvPr id="148486" name="Picture 6"/>
          <p:cNvPicPr>
            <a:picLocks noChangeAspect="1" noChangeArrowheads="1"/>
          </p:cNvPicPr>
          <p:nvPr/>
        </p:nvPicPr>
        <p:blipFill>
          <a:blip r:embed="rId5" cstate="print"/>
          <a:srcRect/>
          <a:stretch>
            <a:fillRect/>
          </a:stretch>
        </p:blipFill>
        <p:spPr bwMode="auto">
          <a:xfrm>
            <a:off x="5333999" y="2438400"/>
            <a:ext cx="2133601" cy="269913"/>
          </a:xfrm>
          <a:prstGeom prst="rect">
            <a:avLst/>
          </a:prstGeom>
          <a:noFill/>
          <a:ln w="9525">
            <a:noFill/>
            <a:miter lim="800000"/>
            <a:headEnd/>
            <a:tailEnd/>
          </a:ln>
        </p:spPr>
      </p:pic>
      <p:sp>
        <p:nvSpPr>
          <p:cNvPr id="18" name="TextBox 17"/>
          <p:cNvSpPr txBox="1"/>
          <p:nvPr/>
        </p:nvSpPr>
        <p:spPr>
          <a:xfrm>
            <a:off x="4191000" y="3581400"/>
            <a:ext cx="762000" cy="369332"/>
          </a:xfrm>
          <a:prstGeom prst="rect">
            <a:avLst/>
          </a:prstGeom>
          <a:noFill/>
        </p:spPr>
        <p:txBody>
          <a:bodyPr wrap="square" rtlCol="0">
            <a:spAutoFit/>
          </a:bodyPr>
          <a:lstStyle/>
          <a:p>
            <a:r>
              <a:rPr lang="en-US" dirty="0" smtClean="0"/>
              <a:t>=&gt;</a:t>
            </a:r>
            <a:endParaRPr lang="en-US" dirty="0"/>
          </a:p>
        </p:txBody>
      </p:sp>
      <p:pic>
        <p:nvPicPr>
          <p:cNvPr id="148487" name="Picture 7"/>
          <p:cNvPicPr>
            <a:picLocks noChangeAspect="1" noChangeArrowheads="1"/>
          </p:cNvPicPr>
          <p:nvPr/>
        </p:nvPicPr>
        <p:blipFill>
          <a:blip r:embed="rId6" cstate="print"/>
          <a:srcRect/>
          <a:stretch>
            <a:fillRect/>
          </a:stretch>
        </p:blipFill>
        <p:spPr bwMode="auto">
          <a:xfrm>
            <a:off x="304800" y="3352800"/>
            <a:ext cx="3749524"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20000" cy="411162"/>
          </a:xfrm>
        </p:spPr>
        <p:txBody>
          <a:bodyPr>
            <a:normAutofit fontScale="90000"/>
          </a:bodyPr>
          <a:lstStyle/>
          <a:p>
            <a:r>
              <a:rPr lang="en-US" b="1" dirty="0" err="1" smtClean="0"/>
              <a:t>Biquads</a:t>
            </a:r>
            <a:r>
              <a:rPr lang="en-US" b="1" dirty="0" smtClean="0"/>
              <a:t> Using Simulated Inductors</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49</a:t>
            </a:fld>
            <a:endParaRPr lang="en-US"/>
          </a:p>
        </p:txBody>
      </p:sp>
      <p:sp>
        <p:nvSpPr>
          <p:cNvPr id="7" name="Rectangle 6"/>
          <p:cNvSpPr/>
          <p:nvPr/>
        </p:nvSpPr>
        <p:spPr>
          <a:xfrm>
            <a:off x="228600" y="3276600"/>
            <a:ext cx="3010761" cy="369332"/>
          </a:xfrm>
          <a:prstGeom prst="rect">
            <a:avLst/>
          </a:prstGeom>
        </p:spPr>
        <p:txBody>
          <a:bodyPr wrap="none">
            <a:spAutoFit/>
          </a:bodyPr>
          <a:lstStyle/>
          <a:p>
            <a:r>
              <a:rPr lang="en-US" b="1" dirty="0" smtClean="0"/>
              <a:t>General impedance converter</a:t>
            </a:r>
            <a:endParaRPr lang="en-US" b="1" dirty="0"/>
          </a:p>
        </p:txBody>
      </p:sp>
      <p:sp>
        <p:nvSpPr>
          <p:cNvPr id="8" name="Rectangle 7"/>
          <p:cNvSpPr/>
          <p:nvPr/>
        </p:nvSpPr>
        <p:spPr>
          <a:xfrm>
            <a:off x="4648200" y="685800"/>
            <a:ext cx="4572000" cy="2862322"/>
          </a:xfrm>
          <a:prstGeom prst="rect">
            <a:avLst/>
          </a:prstGeom>
        </p:spPr>
        <p:txBody>
          <a:bodyPr>
            <a:spAutoFit/>
          </a:bodyPr>
          <a:lstStyle/>
          <a:p>
            <a:r>
              <a:rPr lang="en-US" dirty="0" smtClean="0"/>
              <a:t>In previous slides it was shown that  second-order RLC circuits can provide low-pass, high-pass, or band-pass responses, but their usage in integrated circuits is limited because of the difficulty in building high-value, high-quality on-chip inductors. We may therefore ask: is it possible to emulate the behavior of an inductor by means of an active (</a:t>
            </a:r>
            <a:r>
              <a:rPr lang="en-US" dirty="0" err="1" smtClean="0"/>
              <a:t>inductorless</a:t>
            </a:r>
            <a:r>
              <a:rPr lang="en-US" dirty="0" smtClean="0"/>
              <a:t>) circuit? The answer is given by the circuit on the left</a:t>
            </a:r>
            <a:endParaRPr lang="en-US" dirty="0"/>
          </a:p>
        </p:txBody>
      </p:sp>
      <p:sp>
        <p:nvSpPr>
          <p:cNvPr id="9" name="Rectangle 8"/>
          <p:cNvSpPr/>
          <p:nvPr/>
        </p:nvSpPr>
        <p:spPr>
          <a:xfrm>
            <a:off x="0" y="3733800"/>
            <a:ext cx="9144000" cy="2862322"/>
          </a:xfrm>
          <a:prstGeom prst="rect">
            <a:avLst/>
          </a:prstGeom>
        </p:spPr>
        <p:txBody>
          <a:bodyPr wrap="square">
            <a:spAutoFit/>
          </a:bodyPr>
          <a:lstStyle/>
          <a:p>
            <a:r>
              <a:rPr lang="en-US" dirty="0" smtClean="0"/>
              <a:t>Consider the circuit shown in Fig. above, where general impedances Z1-Z5 are placed in series and the feedback loops provided by the two (ideal) op amps force V1-V3 and V3- V5 to zero: V1 = V3 = V5 = VX  That is, the op amps establish a current of VX/Z5 through Z5. This current flows through Z4, yielding  V4 =(VX/Z5)Z4 + VX:</a:t>
            </a:r>
          </a:p>
          <a:p>
            <a:r>
              <a:rPr lang="en-US" dirty="0" smtClean="0"/>
              <a:t>The current flowing through Z3 (and hence through Z2) is given by: </a:t>
            </a:r>
          </a:p>
          <a:p>
            <a:r>
              <a:rPr lang="pl-PL" dirty="0" smtClean="0"/>
              <a:t>I</a:t>
            </a:r>
            <a:r>
              <a:rPr lang="pl-PL" baseline="-25000" dirty="0" smtClean="0"/>
              <a:t>Z3</a:t>
            </a:r>
            <a:r>
              <a:rPr lang="pl-PL" dirty="0" smtClean="0"/>
              <a:t> =</a:t>
            </a:r>
            <a:r>
              <a:rPr lang="en-US" dirty="0" smtClean="0"/>
              <a:t> (</a:t>
            </a:r>
            <a:r>
              <a:rPr lang="pl-PL" dirty="0" smtClean="0"/>
              <a:t>V4 </a:t>
            </a:r>
            <a:r>
              <a:rPr lang="en-US" dirty="0" smtClean="0"/>
              <a:t>-</a:t>
            </a:r>
            <a:r>
              <a:rPr lang="pl-PL" dirty="0" smtClean="0"/>
              <a:t>V3</a:t>
            </a:r>
            <a:r>
              <a:rPr lang="en-US" dirty="0" smtClean="0"/>
              <a:t>)/</a:t>
            </a:r>
            <a:r>
              <a:rPr lang="pl-PL" dirty="0" smtClean="0"/>
              <a:t>Z3</a:t>
            </a:r>
            <a:r>
              <a:rPr lang="en-US" dirty="0" smtClean="0"/>
              <a:t>=(</a:t>
            </a:r>
            <a:r>
              <a:rPr lang="pl-PL" dirty="0" smtClean="0"/>
              <a:t>VX</a:t>
            </a:r>
            <a:r>
              <a:rPr lang="en-US" dirty="0" smtClean="0"/>
              <a:t>/</a:t>
            </a:r>
            <a:r>
              <a:rPr lang="pl-PL" dirty="0" smtClean="0"/>
              <a:t>Z5 </a:t>
            </a:r>
            <a:r>
              <a:rPr lang="en-US" dirty="0" smtClean="0"/>
              <a:t>) (</a:t>
            </a:r>
            <a:r>
              <a:rPr lang="pl-PL" dirty="0" smtClean="0"/>
              <a:t>Z4</a:t>
            </a:r>
            <a:r>
              <a:rPr lang="en-US" dirty="0" smtClean="0"/>
              <a:t>/</a:t>
            </a:r>
            <a:r>
              <a:rPr lang="pl-PL" dirty="0" smtClean="0"/>
              <a:t>Z3</a:t>
            </a:r>
            <a:r>
              <a:rPr lang="en-US" dirty="0" smtClean="0"/>
              <a:t>)</a:t>
            </a:r>
            <a:r>
              <a:rPr lang="pl-PL" dirty="0" smtClean="0"/>
              <a:t>:</a:t>
            </a:r>
            <a:endParaRPr lang="en-US" dirty="0" smtClean="0"/>
          </a:p>
          <a:p>
            <a:r>
              <a:rPr lang="en-US" dirty="0" smtClean="0"/>
              <a:t>The voltage at node 2 is thus equal to: V2 = V3 - Z2 </a:t>
            </a:r>
            <a:r>
              <a:rPr lang="pl-PL" dirty="0" smtClean="0"/>
              <a:t>I</a:t>
            </a:r>
            <a:r>
              <a:rPr lang="pl-PL" baseline="-25000" dirty="0" smtClean="0"/>
              <a:t>Z3</a:t>
            </a:r>
            <a:r>
              <a:rPr lang="en-US" dirty="0" smtClean="0"/>
              <a:t> = VX - Z2 (VX/Z5 ) (Z4/Z3):</a:t>
            </a:r>
          </a:p>
          <a:p>
            <a:r>
              <a:rPr lang="pl-PL" dirty="0" smtClean="0"/>
              <a:t>Finally,</a:t>
            </a:r>
            <a:r>
              <a:rPr lang="en-US" dirty="0" smtClean="0"/>
              <a:t> </a:t>
            </a:r>
            <a:r>
              <a:rPr lang="pl-PL" dirty="0" smtClean="0"/>
              <a:t>I</a:t>
            </a:r>
            <a:r>
              <a:rPr lang="pl-PL" baseline="-25000" dirty="0" smtClean="0"/>
              <a:t>X</a:t>
            </a:r>
            <a:r>
              <a:rPr lang="pl-PL" dirty="0" smtClean="0"/>
              <a:t> =</a:t>
            </a:r>
            <a:r>
              <a:rPr lang="en-US" dirty="0" smtClean="0"/>
              <a:t> (</a:t>
            </a:r>
            <a:r>
              <a:rPr lang="pl-PL" dirty="0" smtClean="0"/>
              <a:t>VX </a:t>
            </a:r>
            <a:r>
              <a:rPr lang="en-US" dirty="0" smtClean="0"/>
              <a:t>-</a:t>
            </a:r>
            <a:r>
              <a:rPr lang="pl-PL" dirty="0" smtClean="0"/>
              <a:t>V2</a:t>
            </a:r>
            <a:r>
              <a:rPr lang="en-US" dirty="0" smtClean="0"/>
              <a:t>)/ </a:t>
            </a:r>
            <a:r>
              <a:rPr lang="pl-PL" dirty="0" smtClean="0"/>
              <a:t>Z1</a:t>
            </a:r>
            <a:r>
              <a:rPr lang="en-US" dirty="0" smtClean="0"/>
              <a:t> </a:t>
            </a:r>
            <a:r>
              <a:rPr lang="pl-PL" dirty="0" smtClean="0"/>
              <a:t>= VX</a:t>
            </a:r>
            <a:r>
              <a:rPr lang="en-US" dirty="0" smtClean="0"/>
              <a:t> ( </a:t>
            </a:r>
            <a:r>
              <a:rPr lang="pl-PL" dirty="0" smtClean="0"/>
              <a:t>Z2</a:t>
            </a:r>
            <a:r>
              <a:rPr lang="en-US" dirty="0" smtClean="0"/>
              <a:t> </a:t>
            </a:r>
            <a:r>
              <a:rPr lang="pl-PL" dirty="0" smtClean="0"/>
              <a:t>Z4</a:t>
            </a:r>
            <a:r>
              <a:rPr lang="en-US" dirty="0" smtClean="0"/>
              <a:t>)/ (</a:t>
            </a:r>
            <a:r>
              <a:rPr lang="pl-PL" dirty="0" smtClean="0"/>
              <a:t>Z1</a:t>
            </a:r>
            <a:r>
              <a:rPr lang="en-US" dirty="0" smtClean="0"/>
              <a:t> </a:t>
            </a:r>
            <a:r>
              <a:rPr lang="pl-PL" dirty="0" smtClean="0"/>
              <a:t>Z3</a:t>
            </a:r>
            <a:r>
              <a:rPr lang="en-US" dirty="0" smtClean="0"/>
              <a:t> </a:t>
            </a:r>
            <a:r>
              <a:rPr lang="pl-PL" dirty="0" smtClean="0"/>
              <a:t>Z5</a:t>
            </a:r>
            <a:r>
              <a:rPr lang="en-US" dirty="0" smtClean="0"/>
              <a:t>)</a:t>
            </a:r>
          </a:p>
          <a:p>
            <a:r>
              <a:rPr lang="pl-PL" dirty="0" smtClean="0"/>
              <a:t>and hence</a:t>
            </a:r>
            <a:r>
              <a:rPr lang="en-US" dirty="0" smtClean="0"/>
              <a:t>  </a:t>
            </a:r>
          </a:p>
          <a:p>
            <a:r>
              <a:rPr lang="pl-PL" dirty="0" smtClean="0"/>
              <a:t>:</a:t>
            </a:r>
            <a:endParaRPr lang="en-US" dirty="0"/>
          </a:p>
        </p:txBody>
      </p:sp>
      <p:pic>
        <p:nvPicPr>
          <p:cNvPr id="86017" name="Picture 1"/>
          <p:cNvPicPr>
            <a:picLocks noChangeAspect="1" noChangeArrowheads="1"/>
          </p:cNvPicPr>
          <p:nvPr/>
        </p:nvPicPr>
        <p:blipFill>
          <a:blip r:embed="rId2" cstate="print"/>
          <a:srcRect/>
          <a:stretch>
            <a:fillRect/>
          </a:stretch>
        </p:blipFill>
        <p:spPr bwMode="auto">
          <a:xfrm>
            <a:off x="1402084" y="5974557"/>
            <a:ext cx="1722116" cy="807243"/>
          </a:xfrm>
          <a:prstGeom prst="rect">
            <a:avLst/>
          </a:prstGeom>
          <a:noFill/>
          <a:ln w="9525">
            <a:noFill/>
            <a:miter lim="800000"/>
            <a:headEnd/>
            <a:tailEnd/>
          </a:ln>
        </p:spPr>
      </p:pic>
      <p:pic>
        <p:nvPicPr>
          <p:cNvPr id="86018" name="Picture 2"/>
          <p:cNvPicPr>
            <a:picLocks noChangeAspect="1" noChangeArrowheads="1"/>
          </p:cNvPicPr>
          <p:nvPr/>
        </p:nvPicPr>
        <p:blipFill>
          <a:blip r:embed="rId3" cstate="print"/>
          <a:srcRect/>
          <a:stretch>
            <a:fillRect/>
          </a:stretch>
        </p:blipFill>
        <p:spPr bwMode="auto">
          <a:xfrm>
            <a:off x="152400" y="838200"/>
            <a:ext cx="4419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a:t>
            </a:fld>
            <a:endParaRPr lang="en-US"/>
          </a:p>
        </p:txBody>
      </p:sp>
      <p:sp>
        <p:nvSpPr>
          <p:cNvPr id="6" name="Title 1"/>
          <p:cNvSpPr>
            <a:spLocks noGrp="1"/>
          </p:cNvSpPr>
          <p:nvPr>
            <p:ph type="title"/>
          </p:nvPr>
        </p:nvSpPr>
        <p:spPr>
          <a:xfrm>
            <a:off x="457200" y="-304800"/>
            <a:ext cx="8229600" cy="1143000"/>
          </a:xfrm>
        </p:spPr>
        <p:txBody>
          <a:bodyPr>
            <a:normAutofit/>
          </a:bodyPr>
          <a:lstStyle/>
          <a:p>
            <a:r>
              <a:rPr lang="en-US" sz="3600" b="1" dirty="0" smtClean="0"/>
              <a:t>Classification of Filters</a:t>
            </a:r>
            <a:endParaRPr lang="en-US" sz="3600" dirty="0"/>
          </a:p>
        </p:txBody>
      </p:sp>
      <p:pic>
        <p:nvPicPr>
          <p:cNvPr id="104450" name="Picture 2"/>
          <p:cNvPicPr>
            <a:picLocks noGrp="1" noChangeAspect="1" noChangeArrowheads="1"/>
          </p:cNvPicPr>
          <p:nvPr>
            <p:ph idx="1"/>
          </p:nvPr>
        </p:nvPicPr>
        <p:blipFill>
          <a:blip r:embed="rId2" cstate="print"/>
          <a:srcRect/>
          <a:stretch>
            <a:fillRect/>
          </a:stretch>
        </p:blipFill>
        <p:spPr bwMode="auto">
          <a:xfrm>
            <a:off x="152400" y="780150"/>
            <a:ext cx="5387340" cy="1600200"/>
          </a:xfrm>
          <a:prstGeom prst="rect">
            <a:avLst/>
          </a:prstGeom>
          <a:noFill/>
          <a:ln w="9525">
            <a:noFill/>
            <a:miter lim="800000"/>
            <a:headEnd/>
            <a:tailEnd/>
          </a:ln>
        </p:spPr>
      </p:pic>
      <p:sp>
        <p:nvSpPr>
          <p:cNvPr id="8" name="Rectangle 7"/>
          <p:cNvSpPr/>
          <p:nvPr/>
        </p:nvSpPr>
        <p:spPr>
          <a:xfrm>
            <a:off x="76200" y="2209800"/>
            <a:ext cx="8991600" cy="4524315"/>
          </a:xfrm>
          <a:prstGeom prst="rect">
            <a:avLst/>
          </a:prstGeom>
        </p:spPr>
        <p:txBody>
          <a:bodyPr wrap="square">
            <a:spAutoFit/>
          </a:bodyPr>
          <a:lstStyle/>
          <a:p>
            <a:pPr algn="just"/>
            <a:r>
              <a:rPr lang="en-US" dirty="0" smtClean="0"/>
              <a:t>                    (a)			(b)			(c )</a:t>
            </a:r>
          </a:p>
          <a:p>
            <a:pPr algn="just"/>
            <a:r>
              <a:rPr lang="en-US" dirty="0" smtClean="0"/>
              <a:t>Another classification of analog filters concerns their circuit implementation and includes “continuous-time” and “discrete-time” realizations. </a:t>
            </a:r>
          </a:p>
          <a:p>
            <a:pPr algn="just"/>
            <a:r>
              <a:rPr lang="en-US" dirty="0" smtClean="0"/>
              <a:t>The former type is exemplified by the familiar  RC circuit depicted in Fig. (a), where C1 exhibits a lower impedance as the frequency  increases, thus attenuating high frequencies. The realization in Fig.(b) replaces R1 with a “switched-capacitor” network. Here, C</a:t>
            </a:r>
            <a:r>
              <a:rPr lang="en-US" baseline="-25000" dirty="0" smtClean="0"/>
              <a:t>2 </a:t>
            </a:r>
            <a:r>
              <a:rPr lang="en-US" dirty="0" smtClean="0"/>
              <a:t>is periodically switched between two nodes with voltages V1 and V2. In each cycle, C</a:t>
            </a:r>
            <a:r>
              <a:rPr lang="en-US" baseline="-25000" dirty="0" smtClean="0"/>
              <a:t>2 </a:t>
            </a:r>
            <a:r>
              <a:rPr lang="en-US" dirty="0" smtClean="0"/>
              <a:t>stores a charge of Q</a:t>
            </a:r>
            <a:r>
              <a:rPr lang="en-US" baseline="-25000" dirty="0" smtClean="0"/>
              <a:t>1 </a:t>
            </a:r>
            <a:r>
              <a:rPr lang="en-US" dirty="0" smtClean="0"/>
              <a:t>= C</a:t>
            </a:r>
            <a:r>
              <a:rPr lang="en-US" baseline="-25000" dirty="0" smtClean="0"/>
              <a:t>2</a:t>
            </a:r>
            <a:r>
              <a:rPr lang="en-US" dirty="0" smtClean="0"/>
              <a:t> V</a:t>
            </a:r>
            <a:r>
              <a:rPr lang="en-US" baseline="-25000" dirty="0" smtClean="0"/>
              <a:t>1</a:t>
            </a:r>
            <a:r>
              <a:rPr lang="en-US" dirty="0" smtClean="0"/>
              <a:t> while connected to V1 and Q</a:t>
            </a:r>
            <a:r>
              <a:rPr lang="en-US" baseline="-25000" dirty="0" smtClean="0"/>
              <a:t>2 </a:t>
            </a:r>
            <a:r>
              <a:rPr lang="en-US" dirty="0" smtClean="0"/>
              <a:t>= C</a:t>
            </a:r>
            <a:r>
              <a:rPr lang="en-US" baseline="-25000" dirty="0" smtClean="0"/>
              <a:t>2</a:t>
            </a:r>
            <a:r>
              <a:rPr lang="en-US" dirty="0" smtClean="0"/>
              <a:t> V</a:t>
            </a:r>
            <a:r>
              <a:rPr lang="en-US" baseline="-25000" dirty="0" smtClean="0"/>
              <a:t>2</a:t>
            </a:r>
            <a:r>
              <a:rPr lang="en-US" dirty="0" smtClean="0"/>
              <a:t> while tied to V2. For example, if V1 &gt; V2, C</a:t>
            </a:r>
            <a:r>
              <a:rPr lang="en-US" baseline="-25000" dirty="0" smtClean="0"/>
              <a:t>2</a:t>
            </a:r>
            <a:r>
              <a:rPr lang="en-US" dirty="0" smtClean="0"/>
              <a:t> absorbs charge from V1 and delivers it to V2, thus approximating a resistor. We also observe that the equivalent value of this resistor decreases as the switching is performed at a higher rate since the amount of charge delivered from V1 to V2 per unit time increases. </a:t>
            </a:r>
          </a:p>
          <a:p>
            <a:pPr algn="just"/>
            <a:r>
              <a:rPr lang="en-US" dirty="0" smtClean="0"/>
              <a:t>The third classification of filters distinguishes between “passive” and “active” implementations. The former incorporates only passive devices such as resistors, capacitors, and inductors, whereas the latter also employs amplifying components such as transistors and op amps. (integrator) in Fig.(c). Active filters provide much more flexibility in the design and find wide application in many electronic systems.</a:t>
            </a:r>
            <a:endParaRPr lang="en-US" dirty="0"/>
          </a:p>
        </p:txBody>
      </p:sp>
      <p:pic>
        <p:nvPicPr>
          <p:cNvPr id="104451" name="Picture 3"/>
          <p:cNvPicPr>
            <a:picLocks noChangeAspect="1" noChangeArrowheads="1"/>
          </p:cNvPicPr>
          <p:nvPr/>
        </p:nvPicPr>
        <p:blipFill>
          <a:blip r:embed="rId3" cstate="print"/>
          <a:srcRect/>
          <a:stretch>
            <a:fillRect/>
          </a:stretch>
        </p:blipFill>
        <p:spPr bwMode="auto">
          <a:xfrm>
            <a:off x="5486400" y="780150"/>
            <a:ext cx="2667000" cy="1474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01000" cy="609600"/>
          </a:xfrm>
        </p:spPr>
        <p:txBody>
          <a:bodyPr>
            <a:noAutofit/>
          </a:bodyPr>
          <a:lstStyle/>
          <a:p>
            <a:r>
              <a:rPr lang="en-US" sz="3600" b="1" dirty="0" err="1" smtClean="0"/>
              <a:t>Biquads</a:t>
            </a:r>
            <a:r>
              <a:rPr lang="en-US" sz="3600" b="1" dirty="0" smtClean="0"/>
              <a:t> Using Simulated Inductors</a:t>
            </a:r>
            <a:endParaRPr lang="en-US" sz="3600" dirty="0"/>
          </a:p>
        </p:txBody>
      </p:sp>
      <p:sp>
        <p:nvSpPr>
          <p:cNvPr id="4" name="Footer Placeholder 3"/>
          <p:cNvSpPr>
            <a:spLocks noGrp="1"/>
          </p:cNvSpPr>
          <p:nvPr>
            <p:ph type="ftr" sz="quarter" idx="11"/>
          </p:nvPr>
        </p:nvSpPr>
        <p:spPr/>
        <p:txBody>
          <a:bodyPr/>
          <a:lstStyle/>
          <a:p>
            <a:r>
              <a:rPr lang="el-GR" dirty="0" smtClean="0"/>
              <a:t>Προηγμένα Μικτά  Συστήματα</a:t>
            </a:r>
            <a:endParaRPr lang="en-US" dirty="0"/>
          </a:p>
        </p:txBody>
      </p:sp>
      <p:sp>
        <p:nvSpPr>
          <p:cNvPr id="5" name="Slide Number Placeholder 4"/>
          <p:cNvSpPr>
            <a:spLocks noGrp="1"/>
          </p:cNvSpPr>
          <p:nvPr>
            <p:ph type="sldNum" sz="quarter" idx="12"/>
          </p:nvPr>
        </p:nvSpPr>
        <p:spPr/>
        <p:txBody>
          <a:bodyPr/>
          <a:lstStyle/>
          <a:p>
            <a:fld id="{98B15F04-FFA8-4042-B188-32C057B50B7D}" type="slidenum">
              <a:rPr lang="en-US" smtClean="0"/>
              <a:pPr/>
              <a:t>50</a:t>
            </a:fld>
            <a:endParaRPr lang="en-US" dirty="0"/>
          </a:p>
        </p:txBody>
      </p:sp>
      <p:sp>
        <p:nvSpPr>
          <p:cNvPr id="7" name="Rectangle 6"/>
          <p:cNvSpPr/>
          <p:nvPr/>
        </p:nvSpPr>
        <p:spPr>
          <a:xfrm>
            <a:off x="152400" y="598716"/>
            <a:ext cx="8991600" cy="1200329"/>
          </a:xfrm>
          <a:prstGeom prst="rect">
            <a:avLst/>
          </a:prstGeom>
        </p:spPr>
        <p:txBody>
          <a:bodyPr wrap="square">
            <a:spAutoFit/>
          </a:bodyPr>
          <a:lstStyle/>
          <a:p>
            <a:r>
              <a:rPr lang="en-US" dirty="0" smtClean="0"/>
              <a:t>The result  derived in previous slide, i.e.                                   suggests that the circuit can </a:t>
            </a:r>
          </a:p>
          <a:p>
            <a:endParaRPr lang="en-US" dirty="0" smtClean="0"/>
          </a:p>
          <a:p>
            <a:r>
              <a:rPr lang="en-US" dirty="0" smtClean="0"/>
              <a:t>“convert” Z5 to a different type of  impedance if  Z1 - Z4 are chosen properly. For example, if Z5 = R</a:t>
            </a:r>
            <a:r>
              <a:rPr lang="en-US" baseline="-25000" dirty="0" smtClean="0"/>
              <a:t>X</a:t>
            </a:r>
            <a:r>
              <a:rPr lang="en-US" dirty="0" smtClean="0"/>
              <a:t>,  Z2 = (Cs)</a:t>
            </a:r>
            <a:r>
              <a:rPr lang="en-US" baseline="30000" dirty="0" smtClean="0"/>
              <a:t>-1</a:t>
            </a:r>
            <a:r>
              <a:rPr lang="en-US" dirty="0" smtClean="0"/>
              <a:t>, and Z1 = Z3 = Z4 = R</a:t>
            </a:r>
            <a:r>
              <a:rPr lang="en-US" baseline="-25000" dirty="0" smtClean="0"/>
              <a:t>Y  </a:t>
            </a:r>
            <a:r>
              <a:rPr lang="en-US" dirty="0" smtClean="0"/>
              <a:t>  we can get from the Figure below that:</a:t>
            </a:r>
            <a:endParaRPr lang="en-US" baseline="-25000" dirty="0" smtClean="0"/>
          </a:p>
        </p:txBody>
      </p:sp>
      <p:pic>
        <p:nvPicPr>
          <p:cNvPr id="8" name="Picture 1"/>
          <p:cNvPicPr>
            <a:picLocks noChangeAspect="1" noChangeArrowheads="1"/>
          </p:cNvPicPr>
          <p:nvPr/>
        </p:nvPicPr>
        <p:blipFill>
          <a:blip r:embed="rId2" cstate="print"/>
          <a:srcRect/>
          <a:stretch>
            <a:fillRect/>
          </a:stretch>
        </p:blipFill>
        <p:spPr bwMode="auto">
          <a:xfrm>
            <a:off x="3886200" y="370116"/>
            <a:ext cx="1722116" cy="807243"/>
          </a:xfrm>
          <a:prstGeom prst="rect">
            <a:avLst/>
          </a:prstGeom>
          <a:noFill/>
          <a:ln w="9525">
            <a:noFill/>
            <a:miter lim="800000"/>
            <a:headEnd/>
            <a:tailEnd/>
          </a:ln>
        </p:spPr>
      </p:pic>
      <p:pic>
        <p:nvPicPr>
          <p:cNvPr id="152578" name="Picture 2"/>
          <p:cNvPicPr>
            <a:picLocks noChangeAspect="1" noChangeArrowheads="1"/>
          </p:cNvPicPr>
          <p:nvPr/>
        </p:nvPicPr>
        <p:blipFill>
          <a:blip r:embed="rId3" cstate="print"/>
          <a:srcRect/>
          <a:stretch>
            <a:fillRect/>
          </a:stretch>
        </p:blipFill>
        <p:spPr bwMode="auto">
          <a:xfrm>
            <a:off x="228601" y="1756230"/>
            <a:ext cx="3868808" cy="2434770"/>
          </a:xfrm>
          <a:prstGeom prst="rect">
            <a:avLst/>
          </a:prstGeom>
          <a:noFill/>
          <a:ln w="9525">
            <a:noFill/>
            <a:miter lim="800000"/>
            <a:headEnd/>
            <a:tailEnd/>
          </a:ln>
        </p:spPr>
      </p:pic>
      <p:sp>
        <p:nvSpPr>
          <p:cNvPr id="10" name="Rectangle 9"/>
          <p:cNvSpPr/>
          <p:nvPr/>
        </p:nvSpPr>
        <p:spPr>
          <a:xfrm>
            <a:off x="381000" y="3962400"/>
            <a:ext cx="3112647" cy="338554"/>
          </a:xfrm>
          <a:prstGeom prst="rect">
            <a:avLst/>
          </a:prstGeom>
        </p:spPr>
        <p:txBody>
          <a:bodyPr wrap="none">
            <a:spAutoFit/>
          </a:bodyPr>
          <a:lstStyle/>
          <a:p>
            <a:r>
              <a:rPr lang="en-US" sz="1600" b="1" dirty="0" smtClean="0"/>
              <a:t>Example of inductance simulation.</a:t>
            </a:r>
            <a:endParaRPr lang="en-US" sz="1600" b="1" dirty="0"/>
          </a:p>
        </p:txBody>
      </p:sp>
      <p:pic>
        <p:nvPicPr>
          <p:cNvPr id="152580" name="Picture 4"/>
          <p:cNvPicPr>
            <a:picLocks noChangeAspect="1" noChangeArrowheads="1"/>
          </p:cNvPicPr>
          <p:nvPr/>
        </p:nvPicPr>
        <p:blipFill>
          <a:blip r:embed="rId4" cstate="print"/>
          <a:srcRect/>
          <a:stretch>
            <a:fillRect/>
          </a:stretch>
        </p:blipFill>
        <p:spPr bwMode="auto">
          <a:xfrm>
            <a:off x="5638800" y="2362200"/>
            <a:ext cx="1653988" cy="457200"/>
          </a:xfrm>
          <a:prstGeom prst="rect">
            <a:avLst/>
          </a:prstGeom>
          <a:noFill/>
          <a:ln w="9525">
            <a:noFill/>
            <a:miter lim="800000"/>
            <a:headEnd/>
            <a:tailEnd/>
          </a:ln>
        </p:spPr>
      </p:pic>
      <p:sp>
        <p:nvSpPr>
          <p:cNvPr id="13" name="Rectangle 12"/>
          <p:cNvSpPr/>
          <p:nvPr/>
        </p:nvSpPr>
        <p:spPr>
          <a:xfrm>
            <a:off x="4724400" y="2967335"/>
            <a:ext cx="4419600" cy="923330"/>
          </a:xfrm>
          <a:prstGeom prst="rect">
            <a:avLst/>
          </a:prstGeom>
        </p:spPr>
        <p:txBody>
          <a:bodyPr wrap="square">
            <a:spAutoFit/>
          </a:bodyPr>
          <a:lstStyle/>
          <a:p>
            <a:r>
              <a:rPr lang="en-US" dirty="0" smtClean="0"/>
              <a:t>which is an inductor of value R</a:t>
            </a:r>
            <a:r>
              <a:rPr lang="en-US" baseline="-25000" dirty="0" smtClean="0"/>
              <a:t>X</a:t>
            </a:r>
            <a:r>
              <a:rPr lang="en-US" dirty="0" smtClean="0"/>
              <a:t> R</a:t>
            </a:r>
            <a:r>
              <a:rPr lang="en-US" baseline="-25000" dirty="0" smtClean="0"/>
              <a:t>Y</a:t>
            </a:r>
            <a:r>
              <a:rPr lang="en-US" dirty="0" smtClean="0"/>
              <a:t> C.  We say the circuit converts a resistor to an  inductor, i.e., it “simulates” an inductor.</a:t>
            </a:r>
            <a:endParaRPr lang="en-US" dirty="0"/>
          </a:p>
        </p:txBody>
      </p:sp>
      <p:pic>
        <p:nvPicPr>
          <p:cNvPr id="152581" name="Picture 5"/>
          <p:cNvPicPr>
            <a:picLocks noChangeAspect="1" noChangeArrowheads="1"/>
          </p:cNvPicPr>
          <p:nvPr/>
        </p:nvPicPr>
        <p:blipFill>
          <a:blip r:embed="rId5" cstate="print"/>
          <a:srcRect/>
          <a:stretch>
            <a:fillRect/>
          </a:stretch>
        </p:blipFill>
        <p:spPr bwMode="auto">
          <a:xfrm>
            <a:off x="304800" y="4495800"/>
            <a:ext cx="3848100" cy="2295525"/>
          </a:xfrm>
          <a:prstGeom prst="rect">
            <a:avLst/>
          </a:prstGeom>
          <a:noFill/>
          <a:ln w="9525">
            <a:noFill/>
            <a:miter lim="800000"/>
            <a:headEnd/>
            <a:tailEnd/>
          </a:ln>
        </p:spPr>
      </p:pic>
      <p:sp>
        <p:nvSpPr>
          <p:cNvPr id="15" name="Rectangle 14"/>
          <p:cNvSpPr/>
          <p:nvPr/>
        </p:nvSpPr>
        <p:spPr>
          <a:xfrm>
            <a:off x="4267200" y="4369474"/>
            <a:ext cx="4876800" cy="2308324"/>
          </a:xfrm>
          <a:prstGeom prst="rect">
            <a:avLst/>
          </a:prstGeom>
        </p:spPr>
        <p:txBody>
          <a:bodyPr wrap="square">
            <a:spAutoFit/>
          </a:bodyPr>
          <a:lstStyle/>
          <a:p>
            <a:r>
              <a:rPr lang="en-US" dirty="0" smtClean="0"/>
              <a:t>From Eq. above, another possible  combination of components that yields a simulated  inductor is to choose Z4 = (Cs)</a:t>
            </a:r>
            <a:r>
              <a:rPr lang="en-US" baseline="30000" dirty="0" smtClean="0"/>
              <a:t>-1</a:t>
            </a:r>
            <a:r>
              <a:rPr lang="en-US" dirty="0" smtClean="0"/>
              <a:t> and the remaining passive elements to be resistors: Z1 =Z2 = Z3 = R</a:t>
            </a:r>
            <a:r>
              <a:rPr lang="en-US" baseline="-25000" dirty="0" smtClean="0"/>
              <a:t>Y</a:t>
            </a:r>
            <a:r>
              <a:rPr lang="en-US" dirty="0" smtClean="0"/>
              <a:t> . Thus, by the Eq. above it is derived that: </a:t>
            </a:r>
          </a:p>
          <a:p>
            <a:pPr algn="ctr"/>
            <a:r>
              <a:rPr lang="en-US" dirty="0" err="1" smtClean="0"/>
              <a:t>Zin</a:t>
            </a:r>
            <a:r>
              <a:rPr lang="en-US" dirty="0" smtClean="0"/>
              <a:t> = R</a:t>
            </a:r>
            <a:r>
              <a:rPr lang="en-US" baseline="-25000" dirty="0" smtClean="0"/>
              <a:t>X </a:t>
            </a:r>
            <a:r>
              <a:rPr lang="en-US" dirty="0" smtClean="0"/>
              <a:t>R</a:t>
            </a:r>
            <a:r>
              <a:rPr lang="en-US" sz="2000" baseline="-25000" dirty="0" smtClean="0"/>
              <a:t>Y</a:t>
            </a:r>
            <a:r>
              <a:rPr lang="en-US" dirty="0" smtClean="0"/>
              <a:t> C s</a:t>
            </a:r>
          </a:p>
          <a:p>
            <a:pPr algn="just"/>
            <a:r>
              <a:rPr lang="en-US" dirty="0" smtClean="0"/>
              <a:t>The resulting topology is shown in Fig. on the left</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51</a:t>
            </a:fld>
            <a:endParaRPr lang="en-US"/>
          </a:p>
        </p:txBody>
      </p:sp>
      <p:sp>
        <p:nvSpPr>
          <p:cNvPr id="6" name="Title 1"/>
          <p:cNvSpPr>
            <a:spLocks noGrp="1"/>
          </p:cNvSpPr>
          <p:nvPr>
            <p:ph type="title"/>
          </p:nvPr>
        </p:nvSpPr>
        <p:spPr>
          <a:xfrm>
            <a:off x="1600200" y="0"/>
            <a:ext cx="7086600" cy="533400"/>
          </a:xfrm>
        </p:spPr>
        <p:txBody>
          <a:bodyPr>
            <a:noAutofit/>
          </a:bodyPr>
          <a:lstStyle/>
          <a:p>
            <a:r>
              <a:rPr lang="en-US" sz="3600" b="1" dirty="0" err="1" smtClean="0"/>
              <a:t>Biquads</a:t>
            </a:r>
            <a:r>
              <a:rPr lang="en-US" sz="3600" b="1" dirty="0" smtClean="0"/>
              <a:t> Using Simulated Inductors</a:t>
            </a:r>
            <a:endParaRPr lang="en-US" sz="3600" dirty="0"/>
          </a:p>
        </p:txBody>
      </p:sp>
      <p:sp>
        <p:nvSpPr>
          <p:cNvPr id="7" name="Rectangle 6"/>
          <p:cNvSpPr/>
          <p:nvPr/>
        </p:nvSpPr>
        <p:spPr>
          <a:xfrm>
            <a:off x="0" y="457200"/>
            <a:ext cx="9144000" cy="1477328"/>
          </a:xfrm>
          <a:prstGeom prst="rect">
            <a:avLst/>
          </a:prstGeom>
        </p:spPr>
        <p:txBody>
          <a:bodyPr wrap="square">
            <a:spAutoFit/>
          </a:bodyPr>
          <a:lstStyle/>
          <a:p>
            <a:r>
              <a:rPr lang="en-US" dirty="0" smtClean="0"/>
              <a:t>The “general impedance converter” (GIC) and its descendants  presented in the previous slides, were Introduced by Antoniou, and are useful in transforming a passive RLC filter to an active counterpart. For example, as depicted in Fig. below , a high-pass  (RLC)  active section is obtained by replacing L1 with a simulated inductor.  Similar comments  hold  for the derivation of the </a:t>
            </a:r>
            <a:r>
              <a:rPr lang="en-US" dirty="0" err="1" smtClean="0"/>
              <a:t>bandpass</a:t>
            </a:r>
            <a:r>
              <a:rPr lang="en-US" dirty="0" smtClean="0"/>
              <a:t>  (RLC)  active section with respect to the corresponding L replacement</a:t>
            </a:r>
            <a:endParaRPr lang="en-US" dirty="0"/>
          </a:p>
        </p:txBody>
      </p:sp>
      <p:pic>
        <p:nvPicPr>
          <p:cNvPr id="153602" name="Picture 2"/>
          <p:cNvPicPr>
            <a:picLocks noChangeAspect="1" noChangeArrowheads="1"/>
          </p:cNvPicPr>
          <p:nvPr/>
        </p:nvPicPr>
        <p:blipFill>
          <a:blip r:embed="rId2" cstate="print"/>
          <a:srcRect/>
          <a:stretch>
            <a:fillRect/>
          </a:stretch>
        </p:blipFill>
        <p:spPr bwMode="auto">
          <a:xfrm>
            <a:off x="838200" y="1903857"/>
            <a:ext cx="7620000" cy="2515743"/>
          </a:xfrm>
          <a:prstGeom prst="rect">
            <a:avLst/>
          </a:prstGeom>
          <a:noFill/>
          <a:ln w="9525">
            <a:noFill/>
            <a:miter lim="800000"/>
            <a:headEnd/>
            <a:tailEnd/>
          </a:ln>
        </p:spPr>
      </p:pic>
      <p:sp>
        <p:nvSpPr>
          <p:cNvPr id="9" name="Rectangle 8"/>
          <p:cNvSpPr/>
          <p:nvPr/>
        </p:nvSpPr>
        <p:spPr>
          <a:xfrm>
            <a:off x="2514600" y="4393100"/>
            <a:ext cx="3799758" cy="338554"/>
          </a:xfrm>
          <a:prstGeom prst="rect">
            <a:avLst/>
          </a:prstGeom>
        </p:spPr>
        <p:txBody>
          <a:bodyPr wrap="none">
            <a:spAutoFit/>
          </a:bodyPr>
          <a:lstStyle/>
          <a:p>
            <a:r>
              <a:rPr lang="en-US" sz="1600" b="1" dirty="0" smtClean="0"/>
              <a:t>High-pass filter using a simulated inductor.</a:t>
            </a:r>
            <a:endParaRPr lang="en-US" sz="1600" b="1" dirty="0"/>
          </a:p>
        </p:txBody>
      </p:sp>
      <p:sp>
        <p:nvSpPr>
          <p:cNvPr id="10" name="Rectangle 9"/>
          <p:cNvSpPr/>
          <p:nvPr/>
        </p:nvSpPr>
        <p:spPr>
          <a:xfrm>
            <a:off x="228600" y="4579254"/>
            <a:ext cx="8534400" cy="369332"/>
          </a:xfrm>
          <a:prstGeom prst="rect">
            <a:avLst/>
          </a:prstGeom>
        </p:spPr>
        <p:txBody>
          <a:bodyPr wrap="square">
            <a:spAutoFit/>
          </a:bodyPr>
          <a:lstStyle/>
          <a:p>
            <a:r>
              <a:rPr lang="en-US" dirty="0" smtClean="0"/>
              <a:t>It can be proved  that node 4 in Fig. above  can also serve as an output. Specifically:</a:t>
            </a:r>
            <a:endParaRPr lang="en-US" dirty="0"/>
          </a:p>
        </p:txBody>
      </p:sp>
      <p:sp>
        <p:nvSpPr>
          <p:cNvPr id="11" name="Rectangle 10"/>
          <p:cNvSpPr/>
          <p:nvPr/>
        </p:nvSpPr>
        <p:spPr>
          <a:xfrm>
            <a:off x="304800" y="4960254"/>
            <a:ext cx="8839200" cy="369332"/>
          </a:xfrm>
          <a:prstGeom prst="rect">
            <a:avLst/>
          </a:prstGeom>
        </p:spPr>
        <p:txBody>
          <a:bodyPr wrap="square">
            <a:spAutoFit/>
          </a:bodyPr>
          <a:lstStyle/>
          <a:p>
            <a:r>
              <a:rPr lang="en-US" dirty="0" smtClean="0"/>
              <a:t>Since </a:t>
            </a:r>
            <a:r>
              <a:rPr lang="en-US" dirty="0" err="1" smtClean="0"/>
              <a:t>Vout</a:t>
            </a:r>
            <a:r>
              <a:rPr lang="en-US" dirty="0" smtClean="0"/>
              <a:t> = V1 = V3 = V5, the current flowing through R</a:t>
            </a:r>
            <a:r>
              <a:rPr lang="en-US" baseline="-25000" dirty="0" smtClean="0"/>
              <a:t>X</a:t>
            </a:r>
            <a:r>
              <a:rPr lang="en-US" dirty="0" smtClean="0"/>
              <a:t> is equal to </a:t>
            </a:r>
            <a:r>
              <a:rPr lang="en-US" dirty="0" err="1" smtClean="0"/>
              <a:t>Vout</a:t>
            </a:r>
            <a:r>
              <a:rPr lang="en-US" dirty="0" smtClean="0"/>
              <a:t>/R</a:t>
            </a:r>
            <a:r>
              <a:rPr lang="en-US" baseline="-25000" dirty="0" smtClean="0"/>
              <a:t>X</a:t>
            </a:r>
            <a:r>
              <a:rPr lang="en-US" dirty="0" smtClean="0"/>
              <a:t>, yielding</a:t>
            </a:r>
            <a:endParaRPr lang="en-US" dirty="0"/>
          </a:p>
        </p:txBody>
      </p:sp>
      <p:pic>
        <p:nvPicPr>
          <p:cNvPr id="153603" name="Picture 3"/>
          <p:cNvPicPr>
            <a:picLocks noChangeAspect="1" noChangeArrowheads="1"/>
          </p:cNvPicPr>
          <p:nvPr/>
        </p:nvPicPr>
        <p:blipFill>
          <a:blip r:embed="rId3" cstate="print"/>
          <a:srcRect/>
          <a:stretch>
            <a:fillRect/>
          </a:stretch>
        </p:blipFill>
        <p:spPr bwMode="auto">
          <a:xfrm>
            <a:off x="609600" y="5417454"/>
            <a:ext cx="2261419" cy="1143000"/>
          </a:xfrm>
          <a:prstGeom prst="rect">
            <a:avLst/>
          </a:prstGeom>
          <a:noFill/>
          <a:ln w="9525">
            <a:noFill/>
            <a:miter lim="800000"/>
            <a:headEnd/>
            <a:tailEnd/>
          </a:ln>
        </p:spPr>
      </p:pic>
      <p:sp>
        <p:nvSpPr>
          <p:cNvPr id="13" name="Rectangle 12"/>
          <p:cNvSpPr/>
          <p:nvPr/>
        </p:nvSpPr>
        <p:spPr>
          <a:xfrm>
            <a:off x="3505200" y="5417454"/>
            <a:ext cx="5257800" cy="1200329"/>
          </a:xfrm>
          <a:prstGeom prst="rect">
            <a:avLst/>
          </a:prstGeom>
        </p:spPr>
        <p:txBody>
          <a:bodyPr wrap="square">
            <a:spAutoFit/>
          </a:bodyPr>
          <a:lstStyle/>
          <a:p>
            <a:r>
              <a:rPr lang="en-US" dirty="0" smtClean="0"/>
              <a:t>This means that V4 is simply an amplified version of </a:t>
            </a:r>
            <a:r>
              <a:rPr lang="en-US" dirty="0" err="1" smtClean="0"/>
              <a:t>Vout</a:t>
            </a:r>
            <a:r>
              <a:rPr lang="en-US" dirty="0" smtClean="0"/>
              <a:t>. Driven by op amp A1, this port exhibits a lower output impedance than does node 1, and is often utilized as the output of the circuit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52</a:t>
            </a:fld>
            <a:endParaRPr lang="en-US"/>
          </a:p>
        </p:txBody>
      </p:sp>
      <p:sp>
        <p:nvSpPr>
          <p:cNvPr id="6" name="Title 1"/>
          <p:cNvSpPr>
            <a:spLocks noGrp="1"/>
          </p:cNvSpPr>
          <p:nvPr>
            <p:ph type="title"/>
          </p:nvPr>
        </p:nvSpPr>
        <p:spPr>
          <a:xfrm>
            <a:off x="1371600" y="0"/>
            <a:ext cx="7315200" cy="457200"/>
          </a:xfrm>
        </p:spPr>
        <p:txBody>
          <a:bodyPr>
            <a:noAutofit/>
          </a:bodyPr>
          <a:lstStyle/>
          <a:p>
            <a:r>
              <a:rPr lang="en-US" sz="3600" b="1" dirty="0" err="1" smtClean="0"/>
              <a:t>Biquads</a:t>
            </a:r>
            <a:r>
              <a:rPr lang="en-US" sz="3600" b="1" dirty="0" smtClean="0"/>
              <a:t> Using Simulated Inductors</a:t>
            </a:r>
            <a:endParaRPr lang="en-US" sz="3600" dirty="0"/>
          </a:p>
        </p:txBody>
      </p:sp>
      <p:pic>
        <p:nvPicPr>
          <p:cNvPr id="154626" name="Picture 2"/>
          <p:cNvPicPr>
            <a:picLocks noChangeAspect="1" noChangeArrowheads="1"/>
          </p:cNvPicPr>
          <p:nvPr/>
        </p:nvPicPr>
        <p:blipFill>
          <a:blip r:embed="rId2" cstate="print"/>
          <a:srcRect/>
          <a:stretch>
            <a:fillRect/>
          </a:stretch>
        </p:blipFill>
        <p:spPr bwMode="auto">
          <a:xfrm>
            <a:off x="0" y="2565402"/>
            <a:ext cx="3352801" cy="1862668"/>
          </a:xfrm>
          <a:prstGeom prst="rect">
            <a:avLst/>
          </a:prstGeom>
          <a:noFill/>
          <a:ln w="9525">
            <a:noFill/>
            <a:miter lim="800000"/>
            <a:headEnd/>
            <a:tailEnd/>
          </a:ln>
        </p:spPr>
      </p:pic>
      <p:sp>
        <p:nvSpPr>
          <p:cNvPr id="8" name="TextBox 7"/>
          <p:cNvSpPr txBox="1"/>
          <p:nvPr/>
        </p:nvSpPr>
        <p:spPr>
          <a:xfrm>
            <a:off x="0" y="246744"/>
            <a:ext cx="1676400" cy="400110"/>
          </a:xfrm>
          <a:prstGeom prst="rect">
            <a:avLst/>
          </a:prstGeom>
          <a:noFill/>
        </p:spPr>
        <p:txBody>
          <a:bodyPr wrap="square" rtlCol="0">
            <a:spAutoFit/>
          </a:bodyPr>
          <a:lstStyle/>
          <a:p>
            <a:r>
              <a:rPr lang="en-US" sz="2000" b="1" dirty="0" smtClean="0"/>
              <a:t>LPF case</a:t>
            </a:r>
            <a:endParaRPr lang="en-US" sz="2000" b="1" dirty="0"/>
          </a:p>
        </p:txBody>
      </p:sp>
      <p:pic>
        <p:nvPicPr>
          <p:cNvPr id="154627" name="Picture 3"/>
          <p:cNvPicPr>
            <a:picLocks noChangeAspect="1" noChangeArrowheads="1"/>
          </p:cNvPicPr>
          <p:nvPr/>
        </p:nvPicPr>
        <p:blipFill>
          <a:blip r:embed="rId3" cstate="print"/>
          <a:srcRect/>
          <a:stretch>
            <a:fillRect/>
          </a:stretch>
        </p:blipFill>
        <p:spPr bwMode="auto">
          <a:xfrm>
            <a:off x="7086600" y="381000"/>
            <a:ext cx="1981200" cy="1091529"/>
          </a:xfrm>
          <a:prstGeom prst="rect">
            <a:avLst/>
          </a:prstGeom>
          <a:noFill/>
          <a:ln w="9525">
            <a:noFill/>
            <a:miter lim="800000"/>
            <a:headEnd/>
            <a:tailEnd/>
          </a:ln>
        </p:spPr>
      </p:pic>
      <p:sp>
        <p:nvSpPr>
          <p:cNvPr id="10" name="Rectangle 9"/>
          <p:cNvSpPr/>
          <p:nvPr/>
        </p:nvSpPr>
        <p:spPr>
          <a:xfrm>
            <a:off x="0" y="587832"/>
            <a:ext cx="7239000" cy="923330"/>
          </a:xfrm>
          <a:prstGeom prst="rect">
            <a:avLst/>
          </a:prstGeom>
        </p:spPr>
        <p:txBody>
          <a:bodyPr wrap="square">
            <a:spAutoFit/>
          </a:bodyPr>
          <a:lstStyle/>
          <a:p>
            <a:r>
              <a:rPr lang="en-US" dirty="0" smtClean="0"/>
              <a:t>How is a low-pass filter derived? From the RLC network of Fig. on the right , we note the need for a floating (rather than grounded) inductor and attempt to create such a device as shown in Fig. (a) below . </a:t>
            </a:r>
            <a:endParaRPr lang="en-US" dirty="0"/>
          </a:p>
        </p:txBody>
      </p:sp>
      <p:pic>
        <p:nvPicPr>
          <p:cNvPr id="154628" name="Picture 4"/>
          <p:cNvPicPr>
            <a:picLocks noChangeAspect="1" noChangeArrowheads="1"/>
          </p:cNvPicPr>
          <p:nvPr/>
        </p:nvPicPr>
        <p:blipFill>
          <a:blip r:embed="rId4" cstate="print"/>
          <a:srcRect/>
          <a:stretch>
            <a:fillRect/>
          </a:stretch>
        </p:blipFill>
        <p:spPr bwMode="auto">
          <a:xfrm>
            <a:off x="3521911" y="2565402"/>
            <a:ext cx="5241089" cy="1846937"/>
          </a:xfrm>
          <a:prstGeom prst="rect">
            <a:avLst/>
          </a:prstGeom>
          <a:noFill/>
          <a:ln w="9525">
            <a:noFill/>
            <a:miter lim="800000"/>
            <a:headEnd/>
            <a:tailEnd/>
          </a:ln>
        </p:spPr>
      </p:pic>
      <p:sp>
        <p:nvSpPr>
          <p:cNvPr id="12" name="TextBox 11"/>
          <p:cNvSpPr txBox="1"/>
          <p:nvPr/>
        </p:nvSpPr>
        <p:spPr>
          <a:xfrm>
            <a:off x="0" y="1447800"/>
            <a:ext cx="9144000" cy="1200329"/>
          </a:xfrm>
          <a:prstGeom prst="rect">
            <a:avLst/>
          </a:prstGeom>
          <a:noFill/>
        </p:spPr>
        <p:txBody>
          <a:bodyPr wrap="square" rtlCol="0">
            <a:spAutoFit/>
          </a:bodyPr>
          <a:lstStyle/>
          <a:p>
            <a:r>
              <a:rPr lang="en-US" dirty="0" smtClean="0"/>
              <a:t>A simple test to see whether this circuit can behaves as an inductor is to tie a voltage source to node P and determine the </a:t>
            </a:r>
            <a:r>
              <a:rPr lang="en-US" dirty="0" err="1" smtClean="0"/>
              <a:t>Thevenin</a:t>
            </a:r>
            <a:r>
              <a:rPr lang="en-US" dirty="0" smtClean="0"/>
              <a:t> equivalent as seen from node Q (Fig. (b) below) . To compute the open-circuit voltage, </a:t>
            </a:r>
            <a:r>
              <a:rPr lang="en-US" dirty="0" err="1" smtClean="0"/>
              <a:t>VThev</a:t>
            </a:r>
            <a:r>
              <a:rPr lang="en-US" dirty="0" smtClean="0"/>
              <a:t>, recall that the op amps force V5 to be equal to VP (=Vin). Since no current flows through RX, </a:t>
            </a:r>
            <a:r>
              <a:rPr lang="en-US" dirty="0" err="1" smtClean="0"/>
              <a:t>VThev</a:t>
            </a:r>
            <a:r>
              <a:rPr lang="en-US" dirty="0" smtClean="0"/>
              <a:t> = Vin:</a:t>
            </a:r>
            <a:endParaRPr lang="en-US" dirty="0"/>
          </a:p>
        </p:txBody>
      </p:sp>
      <p:sp>
        <p:nvSpPr>
          <p:cNvPr id="14" name="Rectangle 13"/>
          <p:cNvSpPr/>
          <p:nvPr/>
        </p:nvSpPr>
        <p:spPr>
          <a:xfrm>
            <a:off x="0" y="4343401"/>
            <a:ext cx="8001000" cy="338554"/>
          </a:xfrm>
          <a:prstGeom prst="rect">
            <a:avLst/>
          </a:prstGeom>
        </p:spPr>
        <p:txBody>
          <a:bodyPr wrap="square">
            <a:spAutoFit/>
          </a:bodyPr>
          <a:lstStyle/>
          <a:p>
            <a:pPr marL="342900" indent="-342900">
              <a:buAutoNum type="alphaLcParenBoth"/>
            </a:pPr>
            <a:r>
              <a:rPr lang="en-US" sz="1600" b="1" i="1" dirty="0" smtClean="0"/>
              <a:t>General impedance converter as a floating impedance, (b) </a:t>
            </a:r>
            <a:r>
              <a:rPr lang="en-US" sz="1600" b="1" i="1" dirty="0" err="1" smtClean="0"/>
              <a:t>Thevenin</a:t>
            </a:r>
            <a:r>
              <a:rPr lang="en-US" sz="1600" b="1" i="1" dirty="0" smtClean="0"/>
              <a:t> equivalent</a:t>
            </a:r>
            <a:endParaRPr lang="en-US" sz="1600" b="1" i="1" dirty="0"/>
          </a:p>
        </p:txBody>
      </p:sp>
      <p:sp>
        <p:nvSpPr>
          <p:cNvPr id="15" name="Rectangle 14"/>
          <p:cNvSpPr/>
          <p:nvPr/>
        </p:nvSpPr>
        <p:spPr>
          <a:xfrm>
            <a:off x="3657600" y="4876800"/>
            <a:ext cx="5486400" cy="923330"/>
          </a:xfrm>
          <a:prstGeom prst="rect">
            <a:avLst/>
          </a:prstGeom>
        </p:spPr>
        <p:txBody>
          <a:bodyPr wrap="square">
            <a:spAutoFit/>
          </a:bodyPr>
          <a:lstStyle/>
          <a:p>
            <a:r>
              <a:rPr lang="en-US" dirty="0" smtClean="0"/>
              <a:t>To obtain </a:t>
            </a:r>
            <a:r>
              <a:rPr lang="en-US" dirty="0" err="1" smtClean="0"/>
              <a:t>Z</a:t>
            </a:r>
            <a:r>
              <a:rPr lang="en-US" baseline="-25000" dirty="0" err="1" smtClean="0"/>
              <a:t>thev</a:t>
            </a:r>
            <a:r>
              <a:rPr lang="el-GR" dirty="0" smtClean="0"/>
              <a:t> , </a:t>
            </a:r>
            <a:r>
              <a:rPr lang="en-US" dirty="0" smtClean="0"/>
              <a:t>we set Vin to zero and apply a voltage to the left terminal of R</a:t>
            </a:r>
            <a:r>
              <a:rPr lang="en-US" baseline="-25000" dirty="0" smtClean="0"/>
              <a:t>X</a:t>
            </a:r>
            <a:r>
              <a:rPr lang="en-US" dirty="0" smtClean="0"/>
              <a:t> [Fig. (c)].</a:t>
            </a:r>
          </a:p>
          <a:p>
            <a:r>
              <a:rPr lang="en-US" dirty="0" smtClean="0"/>
              <a:t>Since V5 = V1 = 0, I</a:t>
            </a:r>
            <a:r>
              <a:rPr lang="en-US" baseline="-25000" dirty="0" smtClean="0"/>
              <a:t>X</a:t>
            </a:r>
            <a:r>
              <a:rPr lang="en-US" dirty="0" smtClean="0"/>
              <a:t> = V</a:t>
            </a:r>
            <a:r>
              <a:rPr lang="en-US" baseline="-25000" dirty="0" smtClean="0"/>
              <a:t>X</a:t>
            </a:r>
            <a:r>
              <a:rPr lang="el-GR" dirty="0" smtClean="0"/>
              <a:t>/</a:t>
            </a:r>
            <a:r>
              <a:rPr lang="en-US" dirty="0" smtClean="0"/>
              <a:t>R</a:t>
            </a:r>
            <a:r>
              <a:rPr lang="en-US" baseline="-25000" dirty="0" smtClean="0"/>
              <a:t>X </a:t>
            </a:r>
            <a:r>
              <a:rPr lang="en-US" dirty="0" smtClean="0"/>
              <a:t>and hence </a:t>
            </a:r>
            <a:r>
              <a:rPr lang="en-US" dirty="0" err="1" smtClean="0"/>
              <a:t>Z</a:t>
            </a:r>
            <a:r>
              <a:rPr lang="en-US" baseline="-25000" dirty="0" err="1" smtClean="0"/>
              <a:t>Thev</a:t>
            </a:r>
            <a:r>
              <a:rPr lang="en-US" dirty="0" smtClean="0"/>
              <a:t> = R</a:t>
            </a:r>
            <a:r>
              <a:rPr lang="en-US" baseline="-25000" dirty="0" smtClean="0"/>
              <a:t>X</a:t>
            </a:r>
            <a:endParaRPr lang="en-US" dirty="0"/>
          </a:p>
        </p:txBody>
      </p:sp>
      <p:sp>
        <p:nvSpPr>
          <p:cNvPr id="16" name="TextBox 15"/>
          <p:cNvSpPr txBox="1"/>
          <p:nvPr/>
        </p:nvSpPr>
        <p:spPr>
          <a:xfrm>
            <a:off x="3810000" y="5943600"/>
            <a:ext cx="5029200" cy="646331"/>
          </a:xfrm>
          <a:prstGeom prst="rect">
            <a:avLst/>
          </a:prstGeom>
          <a:noFill/>
        </p:spPr>
        <p:txBody>
          <a:bodyPr wrap="square" rtlCol="0">
            <a:spAutoFit/>
          </a:bodyPr>
          <a:lstStyle/>
          <a:p>
            <a:r>
              <a:rPr lang="en-US" dirty="0" smtClean="0"/>
              <a:t>Consequently, the network operates as a simple resistor rather than a floating inductor</a:t>
            </a:r>
            <a:endParaRPr lang="en-US" dirty="0"/>
          </a:p>
        </p:txBody>
      </p:sp>
      <p:pic>
        <p:nvPicPr>
          <p:cNvPr id="154631" name="Picture 7"/>
          <p:cNvPicPr>
            <a:picLocks noChangeAspect="1" noChangeArrowheads="1"/>
          </p:cNvPicPr>
          <p:nvPr/>
        </p:nvPicPr>
        <p:blipFill>
          <a:blip r:embed="rId5" cstate="print"/>
          <a:srcRect/>
          <a:stretch>
            <a:fillRect/>
          </a:stretch>
        </p:blipFill>
        <p:spPr bwMode="auto">
          <a:xfrm>
            <a:off x="76200" y="4705189"/>
            <a:ext cx="3629025" cy="21528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53</a:t>
            </a:fld>
            <a:endParaRPr lang="en-US"/>
          </a:p>
        </p:txBody>
      </p:sp>
      <p:sp>
        <p:nvSpPr>
          <p:cNvPr id="6" name="Title 1"/>
          <p:cNvSpPr>
            <a:spLocks noGrp="1"/>
          </p:cNvSpPr>
          <p:nvPr>
            <p:ph type="title"/>
          </p:nvPr>
        </p:nvSpPr>
        <p:spPr>
          <a:xfrm>
            <a:off x="1219200" y="-76200"/>
            <a:ext cx="7467600" cy="639762"/>
          </a:xfrm>
        </p:spPr>
        <p:txBody>
          <a:bodyPr>
            <a:noAutofit/>
          </a:bodyPr>
          <a:lstStyle/>
          <a:p>
            <a:r>
              <a:rPr lang="en-US" sz="3600" b="1" dirty="0" err="1" smtClean="0"/>
              <a:t>Biquads</a:t>
            </a:r>
            <a:r>
              <a:rPr lang="en-US" sz="3600" b="1" dirty="0" smtClean="0"/>
              <a:t> Using Simulated Inductors</a:t>
            </a:r>
            <a:endParaRPr lang="en-US" sz="3600" dirty="0"/>
          </a:p>
        </p:txBody>
      </p:sp>
      <p:sp>
        <p:nvSpPr>
          <p:cNvPr id="7" name="TextBox 6"/>
          <p:cNvSpPr txBox="1"/>
          <p:nvPr/>
        </p:nvSpPr>
        <p:spPr>
          <a:xfrm>
            <a:off x="0" y="246744"/>
            <a:ext cx="1676400" cy="400110"/>
          </a:xfrm>
          <a:prstGeom prst="rect">
            <a:avLst/>
          </a:prstGeom>
          <a:noFill/>
        </p:spPr>
        <p:txBody>
          <a:bodyPr wrap="square" rtlCol="0">
            <a:spAutoFit/>
          </a:bodyPr>
          <a:lstStyle/>
          <a:p>
            <a:r>
              <a:rPr lang="en-US" sz="2000" b="1" dirty="0" smtClean="0"/>
              <a:t>LPF case</a:t>
            </a:r>
            <a:endParaRPr lang="en-US" sz="2000" b="1" dirty="0"/>
          </a:p>
        </p:txBody>
      </p:sp>
      <p:pic>
        <p:nvPicPr>
          <p:cNvPr id="155650" name="Picture 2"/>
          <p:cNvPicPr>
            <a:picLocks noChangeAspect="1" noChangeArrowheads="1"/>
          </p:cNvPicPr>
          <p:nvPr/>
        </p:nvPicPr>
        <p:blipFill>
          <a:blip r:embed="rId2" cstate="print"/>
          <a:srcRect/>
          <a:stretch>
            <a:fillRect/>
          </a:stretch>
        </p:blipFill>
        <p:spPr bwMode="auto">
          <a:xfrm>
            <a:off x="0" y="4288926"/>
            <a:ext cx="3600450" cy="2000250"/>
          </a:xfrm>
          <a:prstGeom prst="rect">
            <a:avLst/>
          </a:prstGeom>
          <a:noFill/>
          <a:ln w="9525">
            <a:noFill/>
            <a:miter lim="800000"/>
            <a:headEnd/>
            <a:tailEnd/>
          </a:ln>
        </p:spPr>
      </p:pic>
      <p:pic>
        <p:nvPicPr>
          <p:cNvPr id="155651" name="Picture 3"/>
          <p:cNvPicPr>
            <a:picLocks noChangeAspect="1" noChangeArrowheads="1"/>
          </p:cNvPicPr>
          <p:nvPr/>
        </p:nvPicPr>
        <p:blipFill>
          <a:blip r:embed="rId3" cstate="print"/>
          <a:srcRect/>
          <a:stretch>
            <a:fillRect/>
          </a:stretch>
        </p:blipFill>
        <p:spPr bwMode="auto">
          <a:xfrm>
            <a:off x="4743450" y="4250826"/>
            <a:ext cx="4095750" cy="1943100"/>
          </a:xfrm>
          <a:prstGeom prst="rect">
            <a:avLst/>
          </a:prstGeom>
          <a:noFill/>
          <a:ln w="9525">
            <a:noFill/>
            <a:miter lim="800000"/>
            <a:headEnd/>
            <a:tailEnd/>
          </a:ln>
        </p:spPr>
      </p:pic>
      <p:sp>
        <p:nvSpPr>
          <p:cNvPr id="10" name="Rectangle 9"/>
          <p:cNvSpPr/>
          <p:nvPr/>
        </p:nvSpPr>
        <p:spPr>
          <a:xfrm>
            <a:off x="0" y="6172200"/>
            <a:ext cx="9144000" cy="338554"/>
          </a:xfrm>
          <a:prstGeom prst="rect">
            <a:avLst/>
          </a:prstGeom>
        </p:spPr>
        <p:txBody>
          <a:bodyPr wrap="square">
            <a:spAutoFit/>
          </a:bodyPr>
          <a:lstStyle/>
          <a:p>
            <a:r>
              <a:rPr lang="en-US" sz="1600" i="1" dirty="0" smtClean="0"/>
              <a:t>(a) General impedance converter producing a “super capacitor,” (b) LPF filter obtained from (a).</a:t>
            </a:r>
            <a:endParaRPr lang="en-US" sz="1600" i="1" dirty="0"/>
          </a:p>
        </p:txBody>
      </p:sp>
      <p:sp>
        <p:nvSpPr>
          <p:cNvPr id="11" name="TextBox 10"/>
          <p:cNvSpPr txBox="1"/>
          <p:nvPr/>
        </p:nvSpPr>
        <p:spPr>
          <a:xfrm>
            <a:off x="0" y="558804"/>
            <a:ext cx="8686800" cy="1200329"/>
          </a:xfrm>
          <a:prstGeom prst="rect">
            <a:avLst/>
          </a:prstGeom>
          <a:noFill/>
        </p:spPr>
        <p:txBody>
          <a:bodyPr wrap="square" rtlCol="0">
            <a:spAutoFit/>
          </a:bodyPr>
          <a:lstStyle/>
          <a:p>
            <a:r>
              <a:rPr lang="en-US" dirty="0" smtClean="0"/>
              <a:t>Although the circuit of previous slide behave as  a resistor, this difficulty can be overcome and LPF can be derived through the impedance converter of Fig. (a) below . Consider the special case illustrated in Fig. (a), where Z1 = (Cs)</a:t>
            </a:r>
            <a:r>
              <a:rPr lang="en-US" baseline="30000" dirty="0" smtClean="0"/>
              <a:t>-1</a:t>
            </a:r>
            <a:r>
              <a:rPr lang="en-US" dirty="0" smtClean="0"/>
              <a:t>, Z3 = (Cs)</a:t>
            </a:r>
            <a:r>
              <a:rPr lang="en-US" baseline="30000" dirty="0" smtClean="0"/>
              <a:t>-1  </a:t>
            </a:r>
            <a:r>
              <a:rPr lang="en-US" dirty="0" smtClean="0"/>
              <a:t>II R</a:t>
            </a:r>
            <a:r>
              <a:rPr lang="en-US" baseline="-25000" dirty="0" smtClean="0"/>
              <a:t>X</a:t>
            </a:r>
            <a:r>
              <a:rPr lang="en-US" dirty="0" smtClean="0"/>
              <a:t>, and Z2 = Z4 = Z5 =</a:t>
            </a:r>
          </a:p>
          <a:p>
            <a:r>
              <a:rPr lang="en-US" dirty="0" smtClean="0"/>
              <a:t>R</a:t>
            </a:r>
            <a:r>
              <a:rPr lang="en-US" baseline="-25000" dirty="0" smtClean="0"/>
              <a:t>X</a:t>
            </a:r>
            <a:r>
              <a:rPr lang="en-US" dirty="0" smtClean="0"/>
              <a:t>. From (Antoniou) impedance equation we get</a:t>
            </a:r>
            <a:endParaRPr lang="en-US" dirty="0"/>
          </a:p>
        </p:txBody>
      </p:sp>
      <p:pic>
        <p:nvPicPr>
          <p:cNvPr id="12" name="Picture 1"/>
          <p:cNvPicPr>
            <a:picLocks noChangeAspect="1" noChangeArrowheads="1"/>
          </p:cNvPicPr>
          <p:nvPr/>
        </p:nvPicPr>
        <p:blipFill>
          <a:blip r:embed="rId4" cstate="print"/>
          <a:srcRect/>
          <a:stretch>
            <a:fillRect/>
          </a:stretch>
        </p:blipFill>
        <p:spPr bwMode="auto">
          <a:xfrm>
            <a:off x="533400" y="1701804"/>
            <a:ext cx="1722116" cy="807243"/>
          </a:xfrm>
          <a:prstGeom prst="rect">
            <a:avLst/>
          </a:prstGeom>
          <a:noFill/>
          <a:ln w="9525">
            <a:noFill/>
            <a:miter lim="800000"/>
            <a:headEnd/>
            <a:tailEnd/>
          </a:ln>
        </p:spPr>
      </p:pic>
      <p:sp>
        <p:nvSpPr>
          <p:cNvPr id="13" name="TextBox 12"/>
          <p:cNvSpPr txBox="1"/>
          <p:nvPr/>
        </p:nvSpPr>
        <p:spPr>
          <a:xfrm>
            <a:off x="2133600" y="2133600"/>
            <a:ext cx="457200" cy="369332"/>
          </a:xfrm>
          <a:prstGeom prst="rect">
            <a:avLst/>
          </a:prstGeom>
          <a:noFill/>
        </p:spPr>
        <p:txBody>
          <a:bodyPr wrap="square" rtlCol="0">
            <a:spAutoFit/>
          </a:bodyPr>
          <a:lstStyle/>
          <a:p>
            <a:r>
              <a:rPr lang="en-US" dirty="0" smtClean="0"/>
              <a:t>=&gt;</a:t>
            </a:r>
            <a:endParaRPr lang="en-US" dirty="0"/>
          </a:p>
        </p:txBody>
      </p:sp>
      <p:pic>
        <p:nvPicPr>
          <p:cNvPr id="155652" name="Picture 4"/>
          <p:cNvPicPr>
            <a:picLocks noChangeAspect="1" noChangeArrowheads="1"/>
          </p:cNvPicPr>
          <p:nvPr/>
        </p:nvPicPr>
        <p:blipFill>
          <a:blip r:embed="rId5" cstate="print"/>
          <a:srcRect/>
          <a:stretch>
            <a:fillRect/>
          </a:stretch>
        </p:blipFill>
        <p:spPr bwMode="auto">
          <a:xfrm>
            <a:off x="2414154" y="1669551"/>
            <a:ext cx="2410692" cy="774076"/>
          </a:xfrm>
          <a:prstGeom prst="rect">
            <a:avLst/>
          </a:prstGeom>
          <a:noFill/>
          <a:ln w="9525">
            <a:noFill/>
            <a:miter lim="800000"/>
            <a:headEnd/>
            <a:tailEnd/>
          </a:ln>
        </p:spPr>
      </p:pic>
      <p:pic>
        <p:nvPicPr>
          <p:cNvPr id="155653" name="Picture 5"/>
          <p:cNvPicPr>
            <a:picLocks noChangeAspect="1" noChangeArrowheads="1"/>
          </p:cNvPicPr>
          <p:nvPr/>
        </p:nvPicPr>
        <p:blipFill>
          <a:blip r:embed="rId6" cstate="print"/>
          <a:srcRect/>
          <a:stretch>
            <a:fillRect/>
          </a:stretch>
        </p:blipFill>
        <p:spPr bwMode="auto">
          <a:xfrm>
            <a:off x="4800600" y="1828800"/>
            <a:ext cx="1828800" cy="621324"/>
          </a:xfrm>
          <a:prstGeom prst="rect">
            <a:avLst/>
          </a:prstGeom>
          <a:noFill/>
          <a:ln w="9525">
            <a:noFill/>
            <a:miter lim="800000"/>
            <a:headEnd/>
            <a:tailEnd/>
          </a:ln>
        </p:spPr>
      </p:pic>
      <p:pic>
        <p:nvPicPr>
          <p:cNvPr id="155654" name="Picture 6"/>
          <p:cNvPicPr>
            <a:picLocks noChangeAspect="1" noChangeArrowheads="1"/>
          </p:cNvPicPr>
          <p:nvPr/>
        </p:nvPicPr>
        <p:blipFill>
          <a:blip r:embed="rId7" cstate="print"/>
          <a:srcRect/>
          <a:stretch>
            <a:fillRect/>
          </a:stretch>
        </p:blipFill>
        <p:spPr bwMode="auto">
          <a:xfrm>
            <a:off x="2819400" y="2743200"/>
            <a:ext cx="2373931" cy="321470"/>
          </a:xfrm>
          <a:prstGeom prst="rect">
            <a:avLst/>
          </a:prstGeom>
          <a:noFill/>
          <a:ln w="9525">
            <a:noFill/>
            <a:miter lim="800000"/>
            <a:headEnd/>
            <a:tailEnd/>
          </a:ln>
        </p:spPr>
      </p:pic>
      <p:sp>
        <p:nvSpPr>
          <p:cNvPr id="17" name="Rectangle 16"/>
          <p:cNvSpPr/>
          <p:nvPr/>
        </p:nvSpPr>
        <p:spPr>
          <a:xfrm>
            <a:off x="0" y="2463804"/>
            <a:ext cx="8915400" cy="1200329"/>
          </a:xfrm>
          <a:prstGeom prst="rect">
            <a:avLst/>
          </a:prstGeom>
        </p:spPr>
        <p:txBody>
          <a:bodyPr wrap="square">
            <a:spAutoFit/>
          </a:bodyPr>
          <a:lstStyle/>
          <a:p>
            <a:r>
              <a:rPr lang="en-US" dirty="0" smtClean="0"/>
              <a:t>This impedance may be viewed as a “super capacitor” because it is equal to the product of two  capacitive components:                                                 Now, by examining  the circuit  depicted in Fig. (b) below we have:</a:t>
            </a:r>
          </a:p>
          <a:p>
            <a:r>
              <a:rPr lang="en-US" dirty="0" smtClean="0"/>
              <a:t>     </a:t>
            </a:r>
            <a:endParaRPr lang="en-US" dirty="0"/>
          </a:p>
        </p:txBody>
      </p:sp>
      <p:pic>
        <p:nvPicPr>
          <p:cNvPr id="155655" name="Picture 7"/>
          <p:cNvPicPr>
            <a:picLocks noChangeAspect="1" noChangeArrowheads="1"/>
          </p:cNvPicPr>
          <p:nvPr/>
        </p:nvPicPr>
        <p:blipFill>
          <a:blip r:embed="rId8" cstate="print"/>
          <a:srcRect/>
          <a:stretch>
            <a:fillRect/>
          </a:stretch>
        </p:blipFill>
        <p:spPr bwMode="auto">
          <a:xfrm>
            <a:off x="3333937" y="3052886"/>
            <a:ext cx="1590302" cy="594846"/>
          </a:xfrm>
          <a:prstGeom prst="rect">
            <a:avLst/>
          </a:prstGeom>
          <a:noFill/>
          <a:ln w="9525">
            <a:noFill/>
            <a:miter lim="800000"/>
            <a:headEnd/>
            <a:tailEnd/>
          </a:ln>
        </p:spPr>
      </p:pic>
      <p:pic>
        <p:nvPicPr>
          <p:cNvPr id="155656" name="Picture 8"/>
          <p:cNvPicPr>
            <a:picLocks noChangeAspect="1" noChangeArrowheads="1"/>
          </p:cNvPicPr>
          <p:nvPr/>
        </p:nvPicPr>
        <p:blipFill>
          <a:blip r:embed="rId9" cstate="print"/>
          <a:srcRect/>
          <a:stretch>
            <a:fillRect/>
          </a:stretch>
        </p:blipFill>
        <p:spPr bwMode="auto">
          <a:xfrm>
            <a:off x="4991100" y="3119561"/>
            <a:ext cx="2476500" cy="594846"/>
          </a:xfrm>
          <a:prstGeom prst="rect">
            <a:avLst/>
          </a:prstGeom>
          <a:noFill/>
          <a:ln w="9525">
            <a:noFill/>
            <a:miter lim="800000"/>
            <a:headEnd/>
            <a:tailEnd/>
          </a:ln>
        </p:spPr>
      </p:pic>
      <p:sp>
        <p:nvSpPr>
          <p:cNvPr id="22" name="Rectangle 21"/>
          <p:cNvSpPr/>
          <p:nvPr/>
        </p:nvSpPr>
        <p:spPr>
          <a:xfrm>
            <a:off x="76200" y="3733800"/>
            <a:ext cx="9067800" cy="646331"/>
          </a:xfrm>
          <a:prstGeom prst="rect">
            <a:avLst/>
          </a:prstGeom>
        </p:spPr>
        <p:txBody>
          <a:bodyPr wrap="square">
            <a:spAutoFit/>
          </a:bodyPr>
          <a:lstStyle/>
          <a:p>
            <a:r>
              <a:rPr lang="en-US" dirty="0" smtClean="0"/>
              <a:t>This topology thus provides a second-order low-pass filter  response. As mentioned in the high pass case in previous slides, we note that node 4 serves as a better output port.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54</a:t>
            </a:fld>
            <a:endParaRPr lang="en-US"/>
          </a:p>
        </p:txBody>
      </p:sp>
      <p:sp>
        <p:nvSpPr>
          <p:cNvPr id="6" name="Title 1"/>
          <p:cNvSpPr>
            <a:spLocks noGrp="1"/>
          </p:cNvSpPr>
          <p:nvPr>
            <p:ph type="title"/>
          </p:nvPr>
        </p:nvSpPr>
        <p:spPr>
          <a:xfrm>
            <a:off x="1219200" y="-76200"/>
            <a:ext cx="7467600" cy="639762"/>
          </a:xfrm>
        </p:spPr>
        <p:txBody>
          <a:bodyPr>
            <a:noAutofit/>
          </a:bodyPr>
          <a:lstStyle/>
          <a:p>
            <a:r>
              <a:rPr lang="en-US" sz="3600" b="1" dirty="0" err="1" smtClean="0"/>
              <a:t>Biquads</a:t>
            </a:r>
            <a:r>
              <a:rPr lang="en-US" sz="3600" b="1" dirty="0" smtClean="0"/>
              <a:t> Using Simulated Inductors</a:t>
            </a:r>
            <a:endParaRPr lang="en-US" sz="3600" dirty="0"/>
          </a:p>
        </p:txBody>
      </p:sp>
      <p:sp>
        <p:nvSpPr>
          <p:cNvPr id="7" name="TextBox 6"/>
          <p:cNvSpPr txBox="1"/>
          <p:nvPr/>
        </p:nvSpPr>
        <p:spPr>
          <a:xfrm>
            <a:off x="0" y="538990"/>
            <a:ext cx="9144000" cy="646331"/>
          </a:xfrm>
          <a:prstGeom prst="rect">
            <a:avLst/>
          </a:prstGeom>
          <a:noFill/>
        </p:spPr>
        <p:txBody>
          <a:bodyPr wrap="square" rtlCol="0">
            <a:spAutoFit/>
          </a:bodyPr>
          <a:lstStyle/>
          <a:p>
            <a:r>
              <a:rPr lang="en-US" dirty="0" smtClean="0"/>
              <a:t>By using the general impedance converter, the circuit shown in Fig. below  can be derived  as an alternative to that in Fig. (b) of previous slide</a:t>
            </a:r>
            <a:endParaRPr lang="en-US" dirty="0"/>
          </a:p>
        </p:txBody>
      </p:sp>
      <p:sp>
        <p:nvSpPr>
          <p:cNvPr id="8" name="TextBox 7"/>
          <p:cNvSpPr txBox="1"/>
          <p:nvPr/>
        </p:nvSpPr>
        <p:spPr>
          <a:xfrm>
            <a:off x="0" y="246744"/>
            <a:ext cx="1676400" cy="400110"/>
          </a:xfrm>
          <a:prstGeom prst="rect">
            <a:avLst/>
          </a:prstGeom>
          <a:noFill/>
        </p:spPr>
        <p:txBody>
          <a:bodyPr wrap="square" rtlCol="0">
            <a:spAutoFit/>
          </a:bodyPr>
          <a:lstStyle/>
          <a:p>
            <a:r>
              <a:rPr lang="en-US" sz="2000" b="1" dirty="0" smtClean="0"/>
              <a:t>LPF case</a:t>
            </a:r>
            <a:endParaRPr lang="en-US" sz="2000" b="1" dirty="0"/>
          </a:p>
        </p:txBody>
      </p:sp>
      <p:sp>
        <p:nvSpPr>
          <p:cNvPr id="9" name="Rectangle 8"/>
          <p:cNvSpPr/>
          <p:nvPr/>
        </p:nvSpPr>
        <p:spPr>
          <a:xfrm>
            <a:off x="0" y="1079644"/>
            <a:ext cx="8382000" cy="923330"/>
          </a:xfrm>
          <a:prstGeom prst="rect">
            <a:avLst/>
          </a:prstGeom>
        </p:spPr>
        <p:txBody>
          <a:bodyPr wrap="square">
            <a:spAutoFit/>
          </a:bodyPr>
          <a:lstStyle/>
          <a:p>
            <a:r>
              <a:rPr lang="en-US" dirty="0" smtClean="0"/>
              <a:t>Specifically by employing Z3 = R</a:t>
            </a:r>
            <a:r>
              <a:rPr lang="en-US" baseline="-25000" dirty="0" smtClean="0"/>
              <a:t>X</a:t>
            </a:r>
            <a:r>
              <a:rPr lang="en-US" dirty="0" smtClean="0"/>
              <a:t> and Z5 = (Cs)</a:t>
            </a:r>
            <a:r>
              <a:rPr lang="en-US" baseline="30000" dirty="0" smtClean="0"/>
              <a:t>-1  </a:t>
            </a:r>
            <a:r>
              <a:rPr lang="en-US" dirty="0" smtClean="0"/>
              <a:t>II R</a:t>
            </a:r>
            <a:r>
              <a:rPr lang="en-US" baseline="-25000" dirty="0" smtClean="0"/>
              <a:t>X</a:t>
            </a:r>
            <a:r>
              <a:rPr lang="en-US" dirty="0" smtClean="0"/>
              <a:t> , this configuration provides the same transfer function as the one derived in previous slide . This topology , though  is less useful, since  V4 is no longer a scaled version of </a:t>
            </a:r>
            <a:r>
              <a:rPr lang="en-US" dirty="0" err="1" smtClean="0"/>
              <a:t>Vout</a:t>
            </a:r>
            <a:r>
              <a:rPr lang="en-US" dirty="0" smtClean="0"/>
              <a:t>:</a:t>
            </a:r>
            <a:endParaRPr lang="en-US" dirty="0"/>
          </a:p>
        </p:txBody>
      </p:sp>
      <p:pic>
        <p:nvPicPr>
          <p:cNvPr id="156674" name="Picture 2"/>
          <p:cNvPicPr>
            <a:picLocks noChangeAspect="1" noChangeArrowheads="1"/>
          </p:cNvPicPr>
          <p:nvPr/>
        </p:nvPicPr>
        <p:blipFill>
          <a:blip r:embed="rId2" cstate="print"/>
          <a:srcRect/>
          <a:stretch>
            <a:fillRect/>
          </a:stretch>
        </p:blipFill>
        <p:spPr bwMode="auto">
          <a:xfrm>
            <a:off x="1828800" y="2895600"/>
            <a:ext cx="5257800" cy="2351590"/>
          </a:xfrm>
          <a:prstGeom prst="rect">
            <a:avLst/>
          </a:prstGeom>
          <a:noFill/>
          <a:ln w="9525">
            <a:noFill/>
            <a:miter lim="800000"/>
            <a:headEnd/>
            <a:tailEnd/>
          </a:ln>
        </p:spPr>
      </p:pic>
      <p:sp>
        <p:nvSpPr>
          <p:cNvPr id="12" name="Rectangle 11"/>
          <p:cNvSpPr/>
          <p:nvPr/>
        </p:nvSpPr>
        <p:spPr>
          <a:xfrm>
            <a:off x="0" y="5105400"/>
            <a:ext cx="8991600" cy="923330"/>
          </a:xfrm>
          <a:prstGeom prst="rect">
            <a:avLst/>
          </a:prstGeom>
        </p:spPr>
        <p:txBody>
          <a:bodyPr wrap="square">
            <a:spAutoFit/>
          </a:bodyPr>
          <a:lstStyle/>
          <a:p>
            <a:r>
              <a:rPr lang="en-US" dirty="0" smtClean="0"/>
              <a:t>Thus, the output can be sensed at only node 1, suffering from a relatively high impedance (since it is positioned at the input of an op-amp which as it is well known is characterized by high impedance</a:t>
            </a:r>
            <a:endParaRPr lang="en-US" dirty="0"/>
          </a:p>
        </p:txBody>
      </p:sp>
      <p:pic>
        <p:nvPicPr>
          <p:cNvPr id="156676" name="Picture 4"/>
          <p:cNvPicPr>
            <a:picLocks noChangeAspect="1" noChangeArrowheads="1"/>
          </p:cNvPicPr>
          <p:nvPr/>
        </p:nvPicPr>
        <p:blipFill>
          <a:blip r:embed="rId3" cstate="print"/>
          <a:srcRect/>
          <a:stretch>
            <a:fillRect/>
          </a:stretch>
        </p:blipFill>
        <p:spPr bwMode="auto">
          <a:xfrm>
            <a:off x="3124200" y="1905000"/>
            <a:ext cx="3606800" cy="1023551"/>
          </a:xfrm>
          <a:prstGeom prst="rect">
            <a:avLst/>
          </a:prstGeom>
          <a:noFill/>
          <a:ln w="9525">
            <a:noFill/>
            <a:miter lim="800000"/>
            <a:headEnd/>
            <a:tailEnd/>
          </a:ln>
        </p:spPr>
      </p:pic>
      <p:sp>
        <p:nvSpPr>
          <p:cNvPr id="14" name="Rectangle 13"/>
          <p:cNvSpPr/>
          <p:nvPr/>
        </p:nvSpPr>
        <p:spPr>
          <a:xfrm>
            <a:off x="0" y="5943600"/>
            <a:ext cx="9144000" cy="923330"/>
          </a:xfrm>
          <a:prstGeom prst="rect">
            <a:avLst/>
          </a:prstGeom>
        </p:spPr>
        <p:txBody>
          <a:bodyPr wrap="square">
            <a:spAutoFit/>
          </a:bodyPr>
          <a:lstStyle/>
          <a:p>
            <a:r>
              <a:rPr lang="en-US" dirty="0" smtClean="0"/>
              <a:t>The important issue is that as it can be proved the sensitivities of the general impedance converter and the resulting filters with respect to component values are equal to 0.5 or 1. Such circuits therefore prove useful in both discrete and integrated design.</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685800"/>
          </a:xfrm>
        </p:spPr>
        <p:txBody>
          <a:bodyPr>
            <a:normAutofit fontScale="90000"/>
          </a:bodyPr>
          <a:lstStyle/>
          <a:p>
            <a:r>
              <a:rPr lang="en-US" sz="4000" dirty="0" smtClean="0"/>
              <a:t>Butterworth and </a:t>
            </a:r>
            <a:r>
              <a:rPr lang="en-US" sz="4000" dirty="0" err="1" smtClean="0"/>
              <a:t>Chebyshev</a:t>
            </a:r>
            <a:r>
              <a:rPr lang="en-US" sz="4000" dirty="0" smtClean="0"/>
              <a:t> Filters</a:t>
            </a:r>
            <a:endParaRPr lang="en-US" sz="4000"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55</a:t>
            </a:fld>
            <a:endParaRPr lang="en-US"/>
          </a:p>
        </p:txBody>
      </p:sp>
      <p:sp>
        <p:nvSpPr>
          <p:cNvPr id="6" name="Rectangle 5"/>
          <p:cNvSpPr/>
          <p:nvPr/>
        </p:nvSpPr>
        <p:spPr>
          <a:xfrm>
            <a:off x="0" y="304800"/>
            <a:ext cx="3371692" cy="369332"/>
          </a:xfrm>
          <a:prstGeom prst="rect">
            <a:avLst/>
          </a:prstGeom>
        </p:spPr>
        <p:txBody>
          <a:bodyPr wrap="none">
            <a:spAutoFit/>
          </a:bodyPr>
          <a:lstStyle/>
          <a:p>
            <a:r>
              <a:rPr lang="en-US" b="1" dirty="0" smtClean="0"/>
              <a:t>Approximation of Filter Response</a:t>
            </a:r>
            <a:endParaRPr lang="en-US" dirty="0"/>
          </a:p>
        </p:txBody>
      </p:sp>
      <p:sp>
        <p:nvSpPr>
          <p:cNvPr id="7" name="Rectangle 6"/>
          <p:cNvSpPr/>
          <p:nvPr/>
        </p:nvSpPr>
        <p:spPr>
          <a:xfrm>
            <a:off x="0" y="609600"/>
            <a:ext cx="9144000" cy="1754326"/>
          </a:xfrm>
          <a:prstGeom prst="rect">
            <a:avLst/>
          </a:prstGeom>
        </p:spPr>
        <p:txBody>
          <a:bodyPr wrap="square">
            <a:spAutoFit/>
          </a:bodyPr>
          <a:lstStyle/>
          <a:p>
            <a:r>
              <a:rPr lang="en-US" dirty="0" smtClean="0"/>
              <a:t>How does the design of a filter begin? Based on the expected levels of the desired signal we decide on the required </a:t>
            </a:r>
            <a:r>
              <a:rPr lang="en-US" dirty="0" err="1" smtClean="0"/>
              <a:t>stopband</a:t>
            </a:r>
            <a:r>
              <a:rPr lang="en-US" dirty="0" smtClean="0"/>
              <a:t> attenuation. Next, depending on how close the “interferer” frequency is to the desired signal frequency, we choose a slope for the transition band. Finally, depending on the nature of the desired signal (audio, video, etc.), we select the tolerable </a:t>
            </a:r>
            <a:r>
              <a:rPr lang="en-US" dirty="0" err="1" smtClean="0"/>
              <a:t>passband</a:t>
            </a:r>
            <a:r>
              <a:rPr lang="en-US" dirty="0" smtClean="0"/>
              <a:t> ripple (e.g., 0.5 dB). We thus arrive at a “template” such as that shown in Fig below for the filter frequency response</a:t>
            </a:r>
            <a:endParaRPr lang="en-US" dirty="0"/>
          </a:p>
        </p:txBody>
      </p:sp>
      <p:pic>
        <p:nvPicPr>
          <p:cNvPr id="157698" name="Picture 2"/>
          <p:cNvPicPr>
            <a:picLocks noChangeAspect="1" noChangeArrowheads="1"/>
          </p:cNvPicPr>
          <p:nvPr/>
        </p:nvPicPr>
        <p:blipFill>
          <a:blip r:embed="rId2" cstate="print"/>
          <a:srcRect/>
          <a:stretch>
            <a:fillRect/>
          </a:stretch>
        </p:blipFill>
        <p:spPr bwMode="auto">
          <a:xfrm>
            <a:off x="2209800" y="2286000"/>
            <a:ext cx="5151376" cy="2581275"/>
          </a:xfrm>
          <a:prstGeom prst="rect">
            <a:avLst/>
          </a:prstGeom>
          <a:noFill/>
          <a:ln w="9525">
            <a:noFill/>
            <a:miter lim="800000"/>
            <a:headEnd/>
            <a:tailEnd/>
          </a:ln>
        </p:spPr>
      </p:pic>
      <p:sp>
        <p:nvSpPr>
          <p:cNvPr id="9" name="Rectangle 8"/>
          <p:cNvSpPr/>
          <p:nvPr/>
        </p:nvSpPr>
        <p:spPr>
          <a:xfrm>
            <a:off x="0" y="4826675"/>
            <a:ext cx="9144000" cy="2031325"/>
          </a:xfrm>
          <a:prstGeom prst="rect">
            <a:avLst/>
          </a:prstGeom>
        </p:spPr>
        <p:txBody>
          <a:bodyPr wrap="square">
            <a:spAutoFit/>
          </a:bodyPr>
          <a:lstStyle/>
          <a:p>
            <a:r>
              <a:rPr lang="en-US" dirty="0" smtClean="0"/>
              <a:t>With the template in hand, how do we determine the required transfer function? This task is</a:t>
            </a:r>
          </a:p>
          <a:p>
            <a:r>
              <a:rPr lang="en-US" dirty="0" smtClean="0"/>
              <a:t>called the “approximation problem,” by which a transfer function is chosen to approximate the response dictated by the template. We prefer to select a transfer function that leads to efficient, low-sensitivity circuit realization.</a:t>
            </a:r>
          </a:p>
          <a:p>
            <a:r>
              <a:rPr lang="en-US" dirty="0" smtClean="0"/>
              <a:t>Several approximations with various trade-offs exist. Examples include “Butterworth,” “</a:t>
            </a:r>
            <a:r>
              <a:rPr lang="en-US" dirty="0" err="1" smtClean="0"/>
              <a:t>Chebyshev</a:t>
            </a:r>
            <a:r>
              <a:rPr lang="en-US" dirty="0" smtClean="0"/>
              <a:t>,” “elliptic,” and “Bessel” responses.  Most filters suffer from a trade-off between the </a:t>
            </a:r>
            <a:r>
              <a:rPr lang="en-US" dirty="0" err="1" smtClean="0"/>
              <a:t>passband</a:t>
            </a:r>
            <a:r>
              <a:rPr lang="en-US" dirty="0" smtClean="0"/>
              <a:t> ripple and the transition band slope. We study the first two types here.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56</a:t>
            </a:fld>
            <a:endParaRPr lang="en-US"/>
          </a:p>
        </p:txBody>
      </p:sp>
      <p:sp>
        <p:nvSpPr>
          <p:cNvPr id="6" name="Title 1"/>
          <p:cNvSpPr>
            <a:spLocks noGrp="1"/>
          </p:cNvSpPr>
          <p:nvPr>
            <p:ph type="title"/>
          </p:nvPr>
        </p:nvSpPr>
        <p:spPr>
          <a:xfrm>
            <a:off x="1143000" y="-152400"/>
            <a:ext cx="7543800" cy="685800"/>
          </a:xfrm>
        </p:spPr>
        <p:txBody>
          <a:bodyPr>
            <a:normAutofit fontScale="90000"/>
          </a:bodyPr>
          <a:lstStyle/>
          <a:p>
            <a:r>
              <a:rPr lang="en-US" sz="4000" dirty="0" smtClean="0"/>
              <a:t>Butterworth and </a:t>
            </a:r>
            <a:r>
              <a:rPr lang="en-US" sz="4000" dirty="0" err="1" smtClean="0"/>
              <a:t>Chebyshev</a:t>
            </a:r>
            <a:r>
              <a:rPr lang="en-US" sz="4000" dirty="0" smtClean="0"/>
              <a:t> Filters</a:t>
            </a:r>
            <a:endParaRPr lang="en-US" sz="4000" dirty="0"/>
          </a:p>
        </p:txBody>
      </p:sp>
      <p:sp>
        <p:nvSpPr>
          <p:cNvPr id="7" name="Rectangle 6"/>
          <p:cNvSpPr/>
          <p:nvPr/>
        </p:nvSpPr>
        <p:spPr>
          <a:xfrm>
            <a:off x="0" y="457200"/>
            <a:ext cx="2332818" cy="369332"/>
          </a:xfrm>
          <a:prstGeom prst="rect">
            <a:avLst/>
          </a:prstGeom>
        </p:spPr>
        <p:txBody>
          <a:bodyPr wrap="none">
            <a:spAutoFit/>
          </a:bodyPr>
          <a:lstStyle/>
          <a:p>
            <a:r>
              <a:rPr lang="en-US" b="1" dirty="0" smtClean="0"/>
              <a:t>Butterworth Response</a:t>
            </a:r>
            <a:endParaRPr lang="en-US" dirty="0"/>
          </a:p>
        </p:txBody>
      </p:sp>
      <p:sp>
        <p:nvSpPr>
          <p:cNvPr id="8" name="Rectangle 7"/>
          <p:cNvSpPr/>
          <p:nvPr/>
        </p:nvSpPr>
        <p:spPr>
          <a:xfrm>
            <a:off x="0" y="685800"/>
            <a:ext cx="9144000" cy="923330"/>
          </a:xfrm>
          <a:prstGeom prst="rect">
            <a:avLst/>
          </a:prstGeom>
        </p:spPr>
        <p:txBody>
          <a:bodyPr wrap="square">
            <a:spAutoFit/>
          </a:bodyPr>
          <a:lstStyle/>
          <a:p>
            <a:r>
              <a:rPr lang="en-US" dirty="0" smtClean="0"/>
              <a:t>The Butterworth response completely avoids ripple in the </a:t>
            </a:r>
            <a:r>
              <a:rPr lang="en-US" dirty="0" err="1" smtClean="0"/>
              <a:t>passband</a:t>
            </a:r>
            <a:r>
              <a:rPr lang="en-US" dirty="0" smtClean="0"/>
              <a:t> (and the </a:t>
            </a:r>
            <a:r>
              <a:rPr lang="en-US" dirty="0" err="1" smtClean="0"/>
              <a:t>stopband</a:t>
            </a:r>
            <a:r>
              <a:rPr lang="en-US" dirty="0" smtClean="0"/>
              <a:t>) at the cost of the transition band slope. This type of response defines the </a:t>
            </a:r>
            <a:r>
              <a:rPr lang="en-US" i="1" dirty="0" smtClean="0"/>
              <a:t>magnitude of the transfer </a:t>
            </a:r>
            <a:r>
              <a:rPr lang="en-US" dirty="0" smtClean="0"/>
              <a:t>function as:</a:t>
            </a:r>
            <a:endParaRPr lang="en-US" dirty="0"/>
          </a:p>
        </p:txBody>
      </p:sp>
      <p:pic>
        <p:nvPicPr>
          <p:cNvPr id="158722" name="Picture 2"/>
          <p:cNvPicPr>
            <a:picLocks noChangeAspect="1" noChangeArrowheads="1"/>
          </p:cNvPicPr>
          <p:nvPr/>
        </p:nvPicPr>
        <p:blipFill>
          <a:blip r:embed="rId2" cstate="print"/>
          <a:srcRect/>
          <a:stretch>
            <a:fillRect/>
          </a:stretch>
        </p:blipFill>
        <p:spPr bwMode="auto">
          <a:xfrm>
            <a:off x="1676400" y="1219200"/>
            <a:ext cx="2226067" cy="990600"/>
          </a:xfrm>
          <a:prstGeom prst="rect">
            <a:avLst/>
          </a:prstGeom>
          <a:noFill/>
          <a:ln w="9525">
            <a:noFill/>
            <a:miter lim="800000"/>
            <a:headEnd/>
            <a:tailEnd/>
          </a:ln>
        </p:spPr>
      </p:pic>
      <p:sp>
        <p:nvSpPr>
          <p:cNvPr id="10" name="Rectangle 9"/>
          <p:cNvSpPr/>
          <p:nvPr/>
        </p:nvSpPr>
        <p:spPr>
          <a:xfrm>
            <a:off x="4114800" y="1371600"/>
            <a:ext cx="3815532" cy="369332"/>
          </a:xfrm>
          <a:prstGeom prst="rect">
            <a:avLst/>
          </a:prstGeom>
        </p:spPr>
        <p:txBody>
          <a:bodyPr wrap="none">
            <a:spAutoFit/>
          </a:bodyPr>
          <a:lstStyle/>
          <a:p>
            <a:r>
              <a:rPr lang="en-US" dirty="0" smtClean="0"/>
              <a:t>where n denotes the order of the filter</a:t>
            </a:r>
            <a:endParaRPr lang="en-US" dirty="0"/>
          </a:p>
        </p:txBody>
      </p:sp>
      <p:sp>
        <p:nvSpPr>
          <p:cNvPr id="11" name="Rectangle 10"/>
          <p:cNvSpPr/>
          <p:nvPr/>
        </p:nvSpPr>
        <p:spPr>
          <a:xfrm>
            <a:off x="0" y="2286000"/>
            <a:ext cx="8686800" cy="646331"/>
          </a:xfrm>
          <a:prstGeom prst="rect">
            <a:avLst/>
          </a:prstGeom>
        </p:spPr>
        <p:txBody>
          <a:bodyPr wrap="square">
            <a:spAutoFit/>
          </a:bodyPr>
          <a:lstStyle/>
          <a:p>
            <a:r>
              <a:rPr lang="en-US" dirty="0" smtClean="0"/>
              <a:t>It is instructive to examine above equation carefully and understand its properties. First, we observe that the -3-dB bandwidth is calculated as:</a:t>
            </a:r>
            <a:endParaRPr lang="en-US" dirty="0"/>
          </a:p>
        </p:txBody>
      </p:sp>
      <p:pic>
        <p:nvPicPr>
          <p:cNvPr id="158723" name="Picture 3"/>
          <p:cNvPicPr>
            <a:picLocks noChangeAspect="1" noChangeArrowheads="1"/>
          </p:cNvPicPr>
          <p:nvPr/>
        </p:nvPicPr>
        <p:blipFill>
          <a:blip r:embed="rId3" cstate="print"/>
          <a:srcRect/>
          <a:stretch>
            <a:fillRect/>
          </a:stretch>
        </p:blipFill>
        <p:spPr bwMode="auto">
          <a:xfrm>
            <a:off x="2971800" y="2819400"/>
            <a:ext cx="2233173" cy="947737"/>
          </a:xfrm>
          <a:prstGeom prst="rect">
            <a:avLst/>
          </a:prstGeom>
          <a:noFill/>
          <a:ln w="9525">
            <a:noFill/>
            <a:miter lim="800000"/>
            <a:headEnd/>
            <a:tailEnd/>
          </a:ln>
        </p:spPr>
      </p:pic>
      <p:pic>
        <p:nvPicPr>
          <p:cNvPr id="158724" name="Picture 4"/>
          <p:cNvPicPr>
            <a:picLocks noChangeAspect="1" noChangeArrowheads="1"/>
          </p:cNvPicPr>
          <p:nvPr/>
        </p:nvPicPr>
        <p:blipFill>
          <a:blip r:embed="rId4" cstate="print"/>
          <a:srcRect/>
          <a:stretch>
            <a:fillRect/>
          </a:stretch>
        </p:blipFill>
        <p:spPr bwMode="auto">
          <a:xfrm>
            <a:off x="5715000" y="3058890"/>
            <a:ext cx="1295400" cy="259080"/>
          </a:xfrm>
          <a:prstGeom prst="rect">
            <a:avLst/>
          </a:prstGeom>
          <a:noFill/>
          <a:ln w="9525">
            <a:noFill/>
            <a:miter lim="800000"/>
            <a:headEnd/>
            <a:tailEnd/>
          </a:ln>
        </p:spPr>
      </p:pic>
      <p:sp>
        <p:nvSpPr>
          <p:cNvPr id="15" name="TextBox 14"/>
          <p:cNvSpPr txBox="1"/>
          <p:nvPr/>
        </p:nvSpPr>
        <p:spPr>
          <a:xfrm>
            <a:off x="5334000" y="2982690"/>
            <a:ext cx="457200" cy="369332"/>
          </a:xfrm>
          <a:prstGeom prst="rect">
            <a:avLst/>
          </a:prstGeom>
          <a:noFill/>
        </p:spPr>
        <p:txBody>
          <a:bodyPr wrap="square" rtlCol="0">
            <a:spAutoFit/>
          </a:bodyPr>
          <a:lstStyle/>
          <a:p>
            <a:r>
              <a:rPr lang="en-US" dirty="0" smtClean="0"/>
              <a:t>=&gt;</a:t>
            </a:r>
            <a:endParaRPr lang="en-US" dirty="0"/>
          </a:p>
        </p:txBody>
      </p:sp>
      <p:sp>
        <p:nvSpPr>
          <p:cNvPr id="16" name="Rectangle 15"/>
          <p:cNvSpPr/>
          <p:nvPr/>
        </p:nvSpPr>
        <p:spPr>
          <a:xfrm>
            <a:off x="0" y="3657600"/>
            <a:ext cx="9144000" cy="1200329"/>
          </a:xfrm>
          <a:prstGeom prst="rect">
            <a:avLst/>
          </a:prstGeom>
        </p:spPr>
        <p:txBody>
          <a:bodyPr wrap="square">
            <a:spAutoFit/>
          </a:bodyPr>
          <a:lstStyle/>
          <a:p>
            <a:r>
              <a:rPr lang="en-US" dirty="0" smtClean="0"/>
              <a:t>the -3-dB bandwidth remains independent of the order of the filter. Second, as n increases, the response exhibits a sharper transition band and a greater </a:t>
            </a:r>
            <a:r>
              <a:rPr lang="en-US" dirty="0" err="1" smtClean="0"/>
              <a:t>passband</a:t>
            </a:r>
            <a:r>
              <a:rPr lang="en-US" dirty="0" smtClean="0"/>
              <a:t> flatness. Third, the response exhibits no ripple (local maxima or minima) since the first derivative of the above equation with respect to </a:t>
            </a:r>
            <a:r>
              <a:rPr lang="el-GR" dirty="0" smtClean="0"/>
              <a:t>ω</a:t>
            </a:r>
            <a:r>
              <a:rPr lang="en-US" dirty="0" smtClean="0"/>
              <a:t> vanishes only at </a:t>
            </a:r>
            <a:r>
              <a:rPr lang="el-GR" dirty="0" smtClean="0"/>
              <a:t>ω</a:t>
            </a:r>
            <a:r>
              <a:rPr lang="en-US" dirty="0" smtClean="0"/>
              <a:t> = 0. Figure below illustrates these points</a:t>
            </a:r>
            <a:endParaRPr lang="en-US" dirty="0"/>
          </a:p>
        </p:txBody>
      </p:sp>
      <p:pic>
        <p:nvPicPr>
          <p:cNvPr id="158725" name="Picture 5"/>
          <p:cNvPicPr>
            <a:picLocks noChangeAspect="1" noChangeArrowheads="1"/>
          </p:cNvPicPr>
          <p:nvPr/>
        </p:nvPicPr>
        <p:blipFill>
          <a:blip r:embed="rId5" cstate="print"/>
          <a:srcRect/>
          <a:stretch>
            <a:fillRect/>
          </a:stretch>
        </p:blipFill>
        <p:spPr bwMode="auto">
          <a:xfrm>
            <a:off x="2514600" y="4886325"/>
            <a:ext cx="401002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57</a:t>
            </a:fld>
            <a:endParaRPr lang="en-US"/>
          </a:p>
        </p:txBody>
      </p:sp>
      <p:sp>
        <p:nvSpPr>
          <p:cNvPr id="6" name="Title 1"/>
          <p:cNvSpPr>
            <a:spLocks noGrp="1"/>
          </p:cNvSpPr>
          <p:nvPr>
            <p:ph type="title"/>
          </p:nvPr>
        </p:nvSpPr>
        <p:spPr>
          <a:xfrm>
            <a:off x="1143000" y="-152400"/>
            <a:ext cx="7543800" cy="685800"/>
          </a:xfrm>
        </p:spPr>
        <p:txBody>
          <a:bodyPr>
            <a:normAutofit fontScale="90000"/>
          </a:bodyPr>
          <a:lstStyle/>
          <a:p>
            <a:r>
              <a:rPr lang="en-US" sz="4000" dirty="0" smtClean="0"/>
              <a:t>Butterworth and </a:t>
            </a:r>
            <a:r>
              <a:rPr lang="en-US" sz="4000" dirty="0" err="1" smtClean="0"/>
              <a:t>Chebyshev</a:t>
            </a:r>
            <a:r>
              <a:rPr lang="en-US" sz="4000" dirty="0" smtClean="0"/>
              <a:t> Filters</a:t>
            </a:r>
            <a:endParaRPr lang="en-US" sz="4000" dirty="0"/>
          </a:p>
        </p:txBody>
      </p:sp>
      <p:sp>
        <p:nvSpPr>
          <p:cNvPr id="7" name="Rectangle 6"/>
          <p:cNvSpPr/>
          <p:nvPr/>
        </p:nvSpPr>
        <p:spPr>
          <a:xfrm>
            <a:off x="0" y="304800"/>
            <a:ext cx="2332818" cy="369332"/>
          </a:xfrm>
          <a:prstGeom prst="rect">
            <a:avLst/>
          </a:prstGeom>
        </p:spPr>
        <p:txBody>
          <a:bodyPr wrap="none">
            <a:spAutoFit/>
          </a:bodyPr>
          <a:lstStyle/>
          <a:p>
            <a:r>
              <a:rPr lang="en-US" b="1" dirty="0" smtClean="0"/>
              <a:t>Butterworth Response</a:t>
            </a:r>
            <a:endParaRPr lang="en-US" dirty="0"/>
          </a:p>
        </p:txBody>
      </p:sp>
      <p:sp>
        <p:nvSpPr>
          <p:cNvPr id="8" name="Rectangle 7"/>
          <p:cNvSpPr/>
          <p:nvPr/>
        </p:nvSpPr>
        <p:spPr>
          <a:xfrm>
            <a:off x="-76200" y="609600"/>
            <a:ext cx="9144000" cy="1477328"/>
          </a:xfrm>
          <a:prstGeom prst="rect">
            <a:avLst/>
          </a:prstGeom>
        </p:spPr>
        <p:txBody>
          <a:bodyPr wrap="square">
            <a:spAutoFit/>
          </a:bodyPr>
          <a:lstStyle/>
          <a:p>
            <a:r>
              <a:rPr lang="en-US" dirty="0" smtClean="0"/>
              <a:t>Given filter specifications and hence a template, we can readily choose</a:t>
            </a:r>
            <a:r>
              <a:rPr lang="el-GR" dirty="0" smtClean="0"/>
              <a:t> ωο</a:t>
            </a:r>
            <a:r>
              <a:rPr lang="en-US" dirty="0" smtClean="0"/>
              <a:t> and n in</a:t>
            </a:r>
            <a:endParaRPr lang="el-GR" dirty="0" smtClean="0"/>
          </a:p>
          <a:p>
            <a:endParaRPr lang="el-GR" dirty="0" smtClean="0"/>
          </a:p>
          <a:p>
            <a:endParaRPr lang="en-US" dirty="0" smtClean="0"/>
          </a:p>
          <a:p>
            <a:endParaRPr lang="en-US" dirty="0" smtClean="0"/>
          </a:p>
          <a:p>
            <a:r>
              <a:rPr lang="en-US" dirty="0" smtClean="0"/>
              <a:t> </a:t>
            </a:r>
            <a:endParaRPr lang="en-US" dirty="0"/>
          </a:p>
        </p:txBody>
      </p:sp>
      <p:pic>
        <p:nvPicPr>
          <p:cNvPr id="9" name="Picture 2"/>
          <p:cNvPicPr>
            <a:picLocks noChangeAspect="1" noChangeArrowheads="1"/>
          </p:cNvPicPr>
          <p:nvPr/>
        </p:nvPicPr>
        <p:blipFill>
          <a:blip r:embed="rId2" cstate="print"/>
          <a:srcRect/>
          <a:stretch>
            <a:fillRect/>
          </a:stretch>
        </p:blipFill>
        <p:spPr bwMode="auto">
          <a:xfrm>
            <a:off x="228601" y="913257"/>
            <a:ext cx="2057400" cy="915543"/>
          </a:xfrm>
          <a:prstGeom prst="rect">
            <a:avLst/>
          </a:prstGeom>
          <a:noFill/>
          <a:ln w="9525">
            <a:noFill/>
            <a:miter lim="800000"/>
            <a:headEnd/>
            <a:tailEnd/>
          </a:ln>
        </p:spPr>
      </p:pic>
      <p:sp>
        <p:nvSpPr>
          <p:cNvPr id="10" name="TextBox 9"/>
          <p:cNvSpPr txBox="1"/>
          <p:nvPr/>
        </p:nvSpPr>
        <p:spPr>
          <a:xfrm>
            <a:off x="0" y="1752600"/>
            <a:ext cx="8534400" cy="923330"/>
          </a:xfrm>
          <a:prstGeom prst="rect">
            <a:avLst/>
          </a:prstGeom>
          <a:noFill/>
        </p:spPr>
        <p:txBody>
          <a:bodyPr wrap="square" rtlCol="0">
            <a:spAutoFit/>
          </a:bodyPr>
          <a:lstStyle/>
          <a:p>
            <a:r>
              <a:rPr lang="en-US" dirty="0" smtClean="0"/>
              <a:t>This equation suggests that the corresponding transfer function contains no zeros. To obtain the poles, we make a reverse substitution, </a:t>
            </a:r>
            <a:r>
              <a:rPr lang="el-GR" dirty="0" smtClean="0"/>
              <a:t>ω</a:t>
            </a:r>
            <a:r>
              <a:rPr lang="en-US" dirty="0" smtClean="0"/>
              <a:t>= s</a:t>
            </a:r>
            <a:r>
              <a:rPr lang="el-GR" dirty="0" smtClean="0"/>
              <a:t>/</a:t>
            </a:r>
            <a:r>
              <a:rPr lang="en-US" dirty="0" smtClean="0"/>
              <a:t>j</a:t>
            </a:r>
            <a:r>
              <a:rPr lang="el-GR" dirty="0" smtClean="0"/>
              <a:t> </a:t>
            </a:r>
            <a:r>
              <a:rPr lang="en-US" dirty="0" smtClean="0"/>
              <a:t>,</a:t>
            </a:r>
            <a:r>
              <a:rPr lang="el-GR" dirty="0" smtClean="0"/>
              <a:t> </a:t>
            </a:r>
            <a:r>
              <a:rPr lang="en-US" dirty="0" smtClean="0"/>
              <a:t>and set the denominator to zero. We have:</a:t>
            </a:r>
            <a:endParaRPr lang="en-US" dirty="0"/>
          </a:p>
        </p:txBody>
      </p:sp>
      <p:sp>
        <p:nvSpPr>
          <p:cNvPr id="11" name="TextBox 10"/>
          <p:cNvSpPr txBox="1"/>
          <p:nvPr/>
        </p:nvSpPr>
        <p:spPr>
          <a:xfrm>
            <a:off x="2514600" y="1143000"/>
            <a:ext cx="5257800" cy="646331"/>
          </a:xfrm>
          <a:prstGeom prst="rect">
            <a:avLst/>
          </a:prstGeom>
          <a:noFill/>
        </p:spPr>
        <p:txBody>
          <a:bodyPr wrap="square" rtlCol="0">
            <a:spAutoFit/>
          </a:bodyPr>
          <a:lstStyle/>
          <a:p>
            <a:r>
              <a:rPr lang="en-US" dirty="0" smtClean="0"/>
              <a:t>to arrive at an acceptable Butterworth approximation. </a:t>
            </a:r>
          </a:p>
          <a:p>
            <a:endParaRPr lang="en-US" dirty="0"/>
          </a:p>
        </p:txBody>
      </p:sp>
      <p:pic>
        <p:nvPicPr>
          <p:cNvPr id="159746" name="Picture 2"/>
          <p:cNvPicPr>
            <a:picLocks noChangeAspect="1" noChangeArrowheads="1"/>
          </p:cNvPicPr>
          <p:nvPr/>
        </p:nvPicPr>
        <p:blipFill>
          <a:blip r:embed="rId3" cstate="print"/>
          <a:srcRect/>
          <a:stretch>
            <a:fillRect/>
          </a:stretch>
        </p:blipFill>
        <p:spPr bwMode="auto">
          <a:xfrm>
            <a:off x="1524000" y="2362200"/>
            <a:ext cx="6078384" cy="43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58</a:t>
            </a:fld>
            <a:endParaRPr lang="en-US"/>
          </a:p>
        </p:txBody>
      </p:sp>
      <p:sp>
        <p:nvSpPr>
          <p:cNvPr id="6" name="Title 1"/>
          <p:cNvSpPr>
            <a:spLocks noGrp="1"/>
          </p:cNvSpPr>
          <p:nvPr>
            <p:ph type="title"/>
          </p:nvPr>
        </p:nvSpPr>
        <p:spPr>
          <a:xfrm>
            <a:off x="1143000" y="-152400"/>
            <a:ext cx="7543800" cy="685800"/>
          </a:xfrm>
        </p:spPr>
        <p:txBody>
          <a:bodyPr>
            <a:normAutofit fontScale="90000"/>
          </a:bodyPr>
          <a:lstStyle/>
          <a:p>
            <a:r>
              <a:rPr lang="en-US" sz="4000" dirty="0" smtClean="0"/>
              <a:t>Butterworth and </a:t>
            </a:r>
            <a:r>
              <a:rPr lang="en-US" sz="4000" dirty="0" err="1" smtClean="0"/>
              <a:t>Chebyshev</a:t>
            </a:r>
            <a:r>
              <a:rPr lang="en-US" sz="4000" dirty="0" smtClean="0"/>
              <a:t> Filters</a:t>
            </a:r>
            <a:endParaRPr lang="en-US" sz="4000" dirty="0"/>
          </a:p>
        </p:txBody>
      </p:sp>
      <p:sp>
        <p:nvSpPr>
          <p:cNvPr id="7" name="Rectangle 6"/>
          <p:cNvSpPr/>
          <p:nvPr/>
        </p:nvSpPr>
        <p:spPr>
          <a:xfrm>
            <a:off x="0" y="304800"/>
            <a:ext cx="2332818" cy="369332"/>
          </a:xfrm>
          <a:prstGeom prst="rect">
            <a:avLst/>
          </a:prstGeom>
        </p:spPr>
        <p:txBody>
          <a:bodyPr wrap="none">
            <a:spAutoFit/>
          </a:bodyPr>
          <a:lstStyle/>
          <a:p>
            <a:r>
              <a:rPr lang="en-US" b="1" dirty="0" smtClean="0"/>
              <a:t>Butterworth Response</a:t>
            </a:r>
            <a:endParaRPr lang="en-US" dirty="0"/>
          </a:p>
        </p:txBody>
      </p:sp>
      <p:sp>
        <p:nvSpPr>
          <p:cNvPr id="8" name="Rectangle 7"/>
          <p:cNvSpPr/>
          <p:nvPr/>
        </p:nvSpPr>
        <p:spPr>
          <a:xfrm>
            <a:off x="0" y="533400"/>
            <a:ext cx="9144000" cy="369332"/>
          </a:xfrm>
          <a:prstGeom prst="rect">
            <a:avLst/>
          </a:prstGeom>
        </p:spPr>
        <p:txBody>
          <a:bodyPr wrap="square">
            <a:spAutoFit/>
          </a:bodyPr>
          <a:lstStyle/>
          <a:p>
            <a:r>
              <a:rPr lang="en-US" dirty="0" smtClean="0"/>
              <a:t>To get an idea how these poles are located in the complex plane let’s  assume that n = 2. Then,</a:t>
            </a:r>
            <a:endParaRPr lang="en-US" dirty="0"/>
          </a:p>
        </p:txBody>
      </p:sp>
      <p:pic>
        <p:nvPicPr>
          <p:cNvPr id="160770" name="Picture 2"/>
          <p:cNvPicPr>
            <a:picLocks noChangeAspect="1" noChangeArrowheads="1"/>
          </p:cNvPicPr>
          <p:nvPr/>
        </p:nvPicPr>
        <p:blipFill>
          <a:blip r:embed="rId2" cstate="print"/>
          <a:srcRect/>
          <a:stretch>
            <a:fillRect/>
          </a:stretch>
        </p:blipFill>
        <p:spPr bwMode="auto">
          <a:xfrm>
            <a:off x="2590800" y="1066800"/>
            <a:ext cx="2250282" cy="1143000"/>
          </a:xfrm>
          <a:prstGeom prst="rect">
            <a:avLst/>
          </a:prstGeom>
          <a:noFill/>
          <a:ln w="9525">
            <a:noFill/>
            <a:miter lim="800000"/>
            <a:headEnd/>
            <a:tailEnd/>
          </a:ln>
        </p:spPr>
      </p:pic>
      <p:sp>
        <p:nvSpPr>
          <p:cNvPr id="10" name="Rectangle 9"/>
          <p:cNvSpPr/>
          <p:nvPr/>
        </p:nvSpPr>
        <p:spPr>
          <a:xfrm>
            <a:off x="304800" y="2133600"/>
            <a:ext cx="8610600" cy="923330"/>
          </a:xfrm>
          <a:prstGeom prst="rect">
            <a:avLst/>
          </a:prstGeom>
        </p:spPr>
        <p:txBody>
          <a:bodyPr wrap="square">
            <a:spAutoFit/>
          </a:bodyPr>
          <a:lstStyle/>
          <a:p>
            <a:r>
              <a:rPr lang="en-US" dirty="0" smtClean="0"/>
              <a:t>As shown in Fig. below, the poles are located at    135</a:t>
            </a:r>
            <a:r>
              <a:rPr lang="el-GR" baseline="30000" dirty="0" smtClean="0"/>
              <a:t>ο</a:t>
            </a:r>
            <a:r>
              <a:rPr lang="en-US" dirty="0" smtClean="0"/>
              <a:t>, i.e., their real and imaginary parts are equal in magnitude. For larger values of n, each pole falls on a circle of radius  </a:t>
            </a:r>
            <a:r>
              <a:rPr lang="el-GR" dirty="0" smtClean="0"/>
              <a:t>ωο</a:t>
            </a:r>
            <a:r>
              <a:rPr lang="en-US" dirty="0" smtClean="0"/>
              <a:t> and bears an angle of </a:t>
            </a:r>
            <a:r>
              <a:rPr lang="el-GR" dirty="0" smtClean="0"/>
              <a:t>π/</a:t>
            </a:r>
            <a:r>
              <a:rPr lang="en-US" dirty="0" smtClean="0"/>
              <a:t>n with respect to the next pole [Fig (b)].</a:t>
            </a:r>
            <a:endParaRPr lang="en-US" dirty="0"/>
          </a:p>
        </p:txBody>
      </p:sp>
      <p:pic>
        <p:nvPicPr>
          <p:cNvPr id="160771" name="Picture 3"/>
          <p:cNvPicPr>
            <a:picLocks noChangeAspect="1" noChangeArrowheads="1"/>
          </p:cNvPicPr>
          <p:nvPr/>
        </p:nvPicPr>
        <p:blipFill>
          <a:blip r:embed="rId3" cstate="print"/>
          <a:srcRect/>
          <a:stretch>
            <a:fillRect/>
          </a:stretch>
        </p:blipFill>
        <p:spPr bwMode="auto">
          <a:xfrm>
            <a:off x="2133600" y="3048000"/>
            <a:ext cx="5295900" cy="2781300"/>
          </a:xfrm>
          <a:prstGeom prst="rect">
            <a:avLst/>
          </a:prstGeom>
          <a:noFill/>
          <a:ln w="9525">
            <a:noFill/>
            <a:miter lim="800000"/>
            <a:headEnd/>
            <a:tailEnd/>
          </a:ln>
        </p:spPr>
      </p:pic>
      <p:pic>
        <p:nvPicPr>
          <p:cNvPr id="160772" name="Picture 4"/>
          <p:cNvPicPr>
            <a:picLocks noChangeAspect="1" noChangeArrowheads="1"/>
          </p:cNvPicPr>
          <p:nvPr/>
        </p:nvPicPr>
        <p:blipFill>
          <a:blip r:embed="rId4" cstate="print"/>
          <a:srcRect/>
          <a:stretch>
            <a:fillRect/>
          </a:stretch>
        </p:blipFill>
        <p:spPr bwMode="auto">
          <a:xfrm>
            <a:off x="4791075" y="2286000"/>
            <a:ext cx="161925" cy="179917"/>
          </a:xfrm>
          <a:prstGeom prst="rect">
            <a:avLst/>
          </a:prstGeom>
          <a:noFill/>
          <a:ln w="9525">
            <a:noFill/>
            <a:miter lim="800000"/>
            <a:headEnd/>
            <a:tailEnd/>
          </a:ln>
        </p:spPr>
      </p:pic>
      <p:sp>
        <p:nvSpPr>
          <p:cNvPr id="13" name="Rectangle 12"/>
          <p:cNvSpPr/>
          <p:nvPr/>
        </p:nvSpPr>
        <p:spPr>
          <a:xfrm>
            <a:off x="0" y="5486400"/>
            <a:ext cx="9144000" cy="369332"/>
          </a:xfrm>
          <a:prstGeom prst="rect">
            <a:avLst/>
          </a:prstGeom>
        </p:spPr>
        <p:txBody>
          <a:bodyPr wrap="square">
            <a:spAutoFit/>
          </a:bodyPr>
          <a:lstStyle/>
          <a:p>
            <a:r>
              <a:rPr lang="en-US" dirty="0" smtClean="0"/>
              <a:t>Since we have given a closed expression for the poles  the transfer function can be written as:</a:t>
            </a:r>
            <a:endParaRPr lang="en-US" dirty="0"/>
          </a:p>
        </p:txBody>
      </p:sp>
      <p:pic>
        <p:nvPicPr>
          <p:cNvPr id="160773" name="Picture 5"/>
          <p:cNvPicPr>
            <a:picLocks noChangeAspect="1" noChangeArrowheads="1"/>
          </p:cNvPicPr>
          <p:nvPr/>
        </p:nvPicPr>
        <p:blipFill>
          <a:blip r:embed="rId5" cstate="print"/>
          <a:srcRect/>
          <a:stretch>
            <a:fillRect/>
          </a:stretch>
        </p:blipFill>
        <p:spPr bwMode="auto">
          <a:xfrm>
            <a:off x="838200" y="5943600"/>
            <a:ext cx="3426578" cy="714375"/>
          </a:xfrm>
          <a:prstGeom prst="rect">
            <a:avLst/>
          </a:prstGeom>
          <a:noFill/>
          <a:ln w="9525">
            <a:noFill/>
            <a:miter lim="800000"/>
            <a:headEnd/>
            <a:tailEnd/>
          </a:ln>
        </p:spPr>
      </p:pic>
      <p:sp>
        <p:nvSpPr>
          <p:cNvPr id="15" name="Rectangle 14"/>
          <p:cNvSpPr/>
          <p:nvPr/>
        </p:nvSpPr>
        <p:spPr>
          <a:xfrm>
            <a:off x="4648200" y="5943600"/>
            <a:ext cx="4191000" cy="646331"/>
          </a:xfrm>
          <a:prstGeom prst="rect">
            <a:avLst/>
          </a:prstGeom>
        </p:spPr>
        <p:txBody>
          <a:bodyPr wrap="square">
            <a:spAutoFit/>
          </a:bodyPr>
          <a:lstStyle/>
          <a:p>
            <a:r>
              <a:rPr lang="en-US" dirty="0" smtClean="0"/>
              <a:t>The factor in the numerator is included to yield H(s = 0) =1</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59</a:t>
            </a:fld>
            <a:endParaRPr lang="en-US"/>
          </a:p>
        </p:txBody>
      </p:sp>
      <p:sp>
        <p:nvSpPr>
          <p:cNvPr id="6" name="Title 1"/>
          <p:cNvSpPr>
            <a:spLocks noGrp="1"/>
          </p:cNvSpPr>
          <p:nvPr>
            <p:ph type="title"/>
          </p:nvPr>
        </p:nvSpPr>
        <p:spPr>
          <a:xfrm>
            <a:off x="1600200" y="-304800"/>
            <a:ext cx="7543800" cy="762000"/>
          </a:xfrm>
        </p:spPr>
        <p:txBody>
          <a:bodyPr>
            <a:normAutofit/>
          </a:bodyPr>
          <a:lstStyle/>
          <a:p>
            <a:r>
              <a:rPr lang="en-US" sz="3600" dirty="0" smtClean="0"/>
              <a:t>Butterworth and </a:t>
            </a:r>
            <a:r>
              <a:rPr lang="en-US" sz="3600" dirty="0" err="1" smtClean="0"/>
              <a:t>Chebyshev</a:t>
            </a:r>
            <a:r>
              <a:rPr lang="en-US" sz="3600" dirty="0" smtClean="0"/>
              <a:t> Filters</a:t>
            </a:r>
            <a:endParaRPr lang="en-US" sz="3600" dirty="0"/>
          </a:p>
        </p:txBody>
      </p:sp>
      <p:sp>
        <p:nvSpPr>
          <p:cNvPr id="8" name="Rectangle 7"/>
          <p:cNvSpPr/>
          <p:nvPr/>
        </p:nvSpPr>
        <p:spPr>
          <a:xfrm>
            <a:off x="152400" y="657070"/>
            <a:ext cx="8991600" cy="923330"/>
          </a:xfrm>
          <a:prstGeom prst="rect">
            <a:avLst/>
          </a:prstGeom>
        </p:spPr>
        <p:txBody>
          <a:bodyPr wrap="square">
            <a:spAutoFit/>
          </a:bodyPr>
          <a:lstStyle/>
          <a:p>
            <a:r>
              <a:rPr lang="en-US" dirty="0" smtClean="0"/>
              <a:t>A low-pass filter must provide a </a:t>
            </a:r>
            <a:r>
              <a:rPr lang="en-US" dirty="0" err="1" smtClean="0"/>
              <a:t>passband</a:t>
            </a:r>
            <a:r>
              <a:rPr lang="en-US" dirty="0" smtClean="0"/>
              <a:t> flatness of 0.45 dB for f &lt; f1 = 1 MHz and a</a:t>
            </a:r>
          </a:p>
          <a:p>
            <a:r>
              <a:rPr lang="en-US" dirty="0" err="1" smtClean="0"/>
              <a:t>stopband</a:t>
            </a:r>
            <a:r>
              <a:rPr lang="en-US" dirty="0" smtClean="0"/>
              <a:t> attenuation of 9 dB at f2 = 2 </a:t>
            </a:r>
            <a:r>
              <a:rPr lang="en-US" dirty="0" err="1" smtClean="0"/>
              <a:t>MHz.</a:t>
            </a:r>
            <a:r>
              <a:rPr lang="en-US" dirty="0" smtClean="0"/>
              <a:t> Determine the order of a Butterworth filter</a:t>
            </a:r>
          </a:p>
          <a:p>
            <a:r>
              <a:rPr lang="en-US" dirty="0" smtClean="0"/>
              <a:t>satisfying these requirements. Figure below shows the template of the desired response</a:t>
            </a:r>
          </a:p>
        </p:txBody>
      </p:sp>
      <p:pic>
        <p:nvPicPr>
          <p:cNvPr id="161794" name="Picture 2"/>
          <p:cNvPicPr>
            <a:picLocks noChangeAspect="1" noChangeArrowheads="1"/>
          </p:cNvPicPr>
          <p:nvPr/>
        </p:nvPicPr>
        <p:blipFill>
          <a:blip r:embed="rId2" cstate="print"/>
          <a:srcRect/>
          <a:stretch>
            <a:fillRect/>
          </a:stretch>
        </p:blipFill>
        <p:spPr bwMode="auto">
          <a:xfrm>
            <a:off x="1752600" y="1524000"/>
            <a:ext cx="5248275" cy="2397741"/>
          </a:xfrm>
          <a:prstGeom prst="rect">
            <a:avLst/>
          </a:prstGeom>
          <a:noFill/>
          <a:ln w="9525">
            <a:noFill/>
            <a:miter lim="800000"/>
            <a:headEnd/>
            <a:tailEnd/>
          </a:ln>
        </p:spPr>
      </p:pic>
      <p:sp>
        <p:nvSpPr>
          <p:cNvPr id="11" name="Rectangle 10"/>
          <p:cNvSpPr/>
          <p:nvPr/>
        </p:nvSpPr>
        <p:spPr>
          <a:xfrm>
            <a:off x="0" y="3886200"/>
            <a:ext cx="8759706" cy="646331"/>
          </a:xfrm>
          <a:prstGeom prst="rect">
            <a:avLst/>
          </a:prstGeom>
        </p:spPr>
        <p:txBody>
          <a:bodyPr wrap="none">
            <a:spAutoFit/>
          </a:bodyPr>
          <a:lstStyle/>
          <a:p>
            <a:r>
              <a:rPr lang="en-US" dirty="0" err="1" smtClean="0"/>
              <a:t>Clalculating</a:t>
            </a:r>
            <a:r>
              <a:rPr lang="en-US" dirty="0" smtClean="0"/>
              <a:t> that |H(f1 = 1 MHz)I = 0.95(= -0.45 dB) and IH(f2 = 2MHz)I = 0.355 (=-9 dB), the </a:t>
            </a:r>
          </a:p>
          <a:p>
            <a:r>
              <a:rPr lang="en-US" dirty="0" smtClean="0"/>
              <a:t>following two equations can be formed</a:t>
            </a:r>
            <a:endParaRPr lang="en-US" dirty="0"/>
          </a:p>
        </p:txBody>
      </p:sp>
      <p:pic>
        <p:nvPicPr>
          <p:cNvPr id="161795" name="Picture 3"/>
          <p:cNvPicPr>
            <a:picLocks noChangeAspect="1" noChangeArrowheads="1"/>
          </p:cNvPicPr>
          <p:nvPr/>
        </p:nvPicPr>
        <p:blipFill>
          <a:blip r:embed="rId3" cstate="print"/>
          <a:srcRect/>
          <a:stretch>
            <a:fillRect/>
          </a:stretch>
        </p:blipFill>
        <p:spPr bwMode="auto">
          <a:xfrm>
            <a:off x="4114800" y="4210708"/>
            <a:ext cx="2333916" cy="922181"/>
          </a:xfrm>
          <a:prstGeom prst="rect">
            <a:avLst/>
          </a:prstGeom>
          <a:noFill/>
          <a:ln w="9525">
            <a:noFill/>
            <a:miter lim="800000"/>
            <a:headEnd/>
            <a:tailEnd/>
          </a:ln>
        </p:spPr>
      </p:pic>
      <p:pic>
        <p:nvPicPr>
          <p:cNvPr id="161796" name="Picture 4"/>
          <p:cNvPicPr>
            <a:picLocks noChangeAspect="1" noChangeArrowheads="1"/>
          </p:cNvPicPr>
          <p:nvPr/>
        </p:nvPicPr>
        <p:blipFill>
          <a:blip r:embed="rId4" cstate="print"/>
          <a:srcRect/>
          <a:stretch>
            <a:fillRect/>
          </a:stretch>
        </p:blipFill>
        <p:spPr bwMode="auto">
          <a:xfrm>
            <a:off x="6521950" y="4215749"/>
            <a:ext cx="2497340" cy="840941"/>
          </a:xfrm>
          <a:prstGeom prst="rect">
            <a:avLst/>
          </a:prstGeom>
          <a:noFill/>
          <a:ln w="9525">
            <a:noFill/>
            <a:miter lim="800000"/>
            <a:headEnd/>
            <a:tailEnd/>
          </a:ln>
        </p:spPr>
      </p:pic>
      <p:sp>
        <p:nvSpPr>
          <p:cNvPr id="14" name="TextBox 13"/>
          <p:cNvSpPr txBox="1"/>
          <p:nvPr/>
        </p:nvSpPr>
        <p:spPr>
          <a:xfrm>
            <a:off x="0" y="4916269"/>
            <a:ext cx="2057400" cy="646331"/>
          </a:xfrm>
          <a:prstGeom prst="rect">
            <a:avLst/>
          </a:prstGeom>
          <a:noFill/>
        </p:spPr>
        <p:txBody>
          <a:bodyPr wrap="square" rtlCol="0">
            <a:spAutoFit/>
          </a:bodyPr>
          <a:lstStyle/>
          <a:p>
            <a:r>
              <a:rPr lang="en-US" dirty="0" smtClean="0"/>
              <a:t>The first equation yields</a:t>
            </a:r>
            <a:endParaRPr lang="en-US" dirty="0"/>
          </a:p>
        </p:txBody>
      </p:sp>
      <p:pic>
        <p:nvPicPr>
          <p:cNvPr id="161797" name="Picture 5"/>
          <p:cNvPicPr>
            <a:picLocks noChangeAspect="1" noChangeArrowheads="1"/>
          </p:cNvPicPr>
          <p:nvPr/>
        </p:nvPicPr>
        <p:blipFill>
          <a:blip r:embed="rId5" cstate="print"/>
          <a:srcRect/>
          <a:stretch>
            <a:fillRect/>
          </a:stretch>
        </p:blipFill>
        <p:spPr bwMode="auto">
          <a:xfrm>
            <a:off x="2362200" y="5080388"/>
            <a:ext cx="1524000" cy="558412"/>
          </a:xfrm>
          <a:prstGeom prst="rect">
            <a:avLst/>
          </a:prstGeom>
          <a:noFill/>
          <a:ln w="9525">
            <a:noFill/>
            <a:miter lim="800000"/>
            <a:headEnd/>
            <a:tailEnd/>
          </a:ln>
        </p:spPr>
      </p:pic>
      <p:sp>
        <p:nvSpPr>
          <p:cNvPr id="16" name="Rectangle 15"/>
          <p:cNvSpPr/>
          <p:nvPr/>
        </p:nvSpPr>
        <p:spPr>
          <a:xfrm>
            <a:off x="4267200" y="5105400"/>
            <a:ext cx="4388509" cy="369332"/>
          </a:xfrm>
          <a:prstGeom prst="rect">
            <a:avLst/>
          </a:prstGeom>
        </p:spPr>
        <p:txBody>
          <a:bodyPr wrap="none">
            <a:spAutoFit/>
          </a:bodyPr>
          <a:lstStyle/>
          <a:p>
            <a:r>
              <a:rPr lang="en-US" dirty="0" smtClean="0"/>
              <a:t>which, if used in the second equation , yields</a:t>
            </a:r>
            <a:endParaRPr lang="en-US" dirty="0"/>
          </a:p>
        </p:txBody>
      </p:sp>
      <p:pic>
        <p:nvPicPr>
          <p:cNvPr id="161798" name="Picture 6"/>
          <p:cNvPicPr>
            <a:picLocks noChangeAspect="1" noChangeArrowheads="1"/>
          </p:cNvPicPr>
          <p:nvPr/>
        </p:nvPicPr>
        <p:blipFill>
          <a:blip r:embed="rId6" cstate="print"/>
          <a:srcRect/>
          <a:stretch>
            <a:fillRect/>
          </a:stretch>
        </p:blipFill>
        <p:spPr bwMode="auto">
          <a:xfrm>
            <a:off x="609599" y="5715000"/>
            <a:ext cx="1586153" cy="714375"/>
          </a:xfrm>
          <a:prstGeom prst="rect">
            <a:avLst/>
          </a:prstGeom>
          <a:noFill/>
          <a:ln w="9525">
            <a:noFill/>
            <a:miter lim="800000"/>
            <a:headEnd/>
            <a:tailEnd/>
          </a:ln>
        </p:spPr>
      </p:pic>
      <p:sp>
        <p:nvSpPr>
          <p:cNvPr id="18" name="Rectangle 17"/>
          <p:cNvSpPr/>
          <p:nvPr/>
        </p:nvSpPr>
        <p:spPr>
          <a:xfrm>
            <a:off x="2286000" y="5562600"/>
            <a:ext cx="6858000" cy="923330"/>
          </a:xfrm>
          <a:prstGeom prst="rect">
            <a:avLst/>
          </a:prstGeom>
        </p:spPr>
        <p:txBody>
          <a:bodyPr wrap="square">
            <a:spAutoFit/>
          </a:bodyPr>
          <a:lstStyle/>
          <a:p>
            <a:r>
              <a:rPr lang="en-US" dirty="0" smtClean="0"/>
              <a:t>Since f2 = 2f1, the smallest n that satisfies equation on the left is 3.With n = 3, we obtain </a:t>
            </a:r>
            <a:r>
              <a:rPr lang="el-GR" dirty="0" smtClean="0"/>
              <a:t> ωο </a:t>
            </a:r>
            <a:r>
              <a:rPr lang="en-US" dirty="0" smtClean="0"/>
              <a:t>from the first equation above as follows:</a:t>
            </a:r>
          </a:p>
          <a:p>
            <a:r>
              <a:rPr lang="el-GR" dirty="0" smtClean="0"/>
              <a:t>ωο</a:t>
            </a:r>
            <a:r>
              <a:rPr lang="en-US" dirty="0" smtClean="0"/>
              <a:t> = 2</a:t>
            </a:r>
            <a:r>
              <a:rPr lang="el-GR" dirty="0" smtClean="0"/>
              <a:t>π </a:t>
            </a:r>
            <a:r>
              <a:rPr lang="en-US" dirty="0" smtClean="0"/>
              <a:t>x (1.45 MHz):</a:t>
            </a:r>
            <a:endParaRPr lang="en-US" dirty="0"/>
          </a:p>
        </p:txBody>
      </p:sp>
      <p:sp>
        <p:nvSpPr>
          <p:cNvPr id="17" name="TextBox 16"/>
          <p:cNvSpPr txBox="1"/>
          <p:nvPr/>
        </p:nvSpPr>
        <p:spPr>
          <a:xfrm>
            <a:off x="152400" y="228600"/>
            <a:ext cx="3352800" cy="369332"/>
          </a:xfrm>
          <a:prstGeom prst="rect">
            <a:avLst/>
          </a:prstGeom>
          <a:noFill/>
        </p:spPr>
        <p:txBody>
          <a:bodyPr wrap="square" rtlCol="0">
            <a:spAutoFit/>
          </a:bodyPr>
          <a:lstStyle/>
          <a:p>
            <a:r>
              <a:rPr lang="en-US" b="1" dirty="0" smtClean="0"/>
              <a:t>Example with Butterworth-Part1</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a:t>
            </a:fld>
            <a:endParaRPr lang="en-US"/>
          </a:p>
        </p:txBody>
      </p:sp>
      <p:sp>
        <p:nvSpPr>
          <p:cNvPr id="6" name="Title 1"/>
          <p:cNvSpPr>
            <a:spLocks noGrp="1"/>
          </p:cNvSpPr>
          <p:nvPr>
            <p:ph type="title"/>
          </p:nvPr>
        </p:nvSpPr>
        <p:spPr/>
        <p:txBody>
          <a:bodyPr>
            <a:normAutofit/>
          </a:bodyPr>
          <a:lstStyle/>
          <a:p>
            <a:r>
              <a:rPr lang="en-US" sz="3600" b="1" dirty="0" smtClean="0"/>
              <a:t>Classification of Filters</a:t>
            </a:r>
            <a:endParaRPr lang="en-US" sz="3600" dirty="0"/>
          </a:p>
        </p:txBody>
      </p:sp>
      <p:pic>
        <p:nvPicPr>
          <p:cNvPr id="105474" name="Picture 2"/>
          <p:cNvPicPr>
            <a:picLocks noGrp="1" noChangeAspect="1" noChangeArrowheads="1"/>
          </p:cNvPicPr>
          <p:nvPr>
            <p:ph idx="1"/>
          </p:nvPr>
        </p:nvPicPr>
        <p:blipFill>
          <a:blip r:embed="rId2" cstate="print"/>
          <a:srcRect/>
          <a:stretch>
            <a:fillRect/>
          </a:stretch>
        </p:blipFill>
        <p:spPr bwMode="auto">
          <a:xfrm>
            <a:off x="1003488" y="1676400"/>
            <a:ext cx="7362264" cy="3048000"/>
          </a:xfrm>
          <a:prstGeom prst="rect">
            <a:avLst/>
          </a:prstGeom>
          <a:noFill/>
          <a:ln w="9525">
            <a:noFill/>
            <a:miter lim="800000"/>
            <a:headEnd/>
            <a:tailEnd/>
          </a:ln>
        </p:spPr>
      </p:pic>
      <p:sp>
        <p:nvSpPr>
          <p:cNvPr id="8" name="Rectangle 7"/>
          <p:cNvSpPr/>
          <p:nvPr/>
        </p:nvSpPr>
        <p:spPr>
          <a:xfrm>
            <a:off x="3200400" y="4953000"/>
            <a:ext cx="4326249" cy="400110"/>
          </a:xfrm>
          <a:prstGeom prst="rect">
            <a:avLst/>
          </a:prstGeom>
        </p:spPr>
        <p:txBody>
          <a:bodyPr wrap="none">
            <a:spAutoFit/>
          </a:bodyPr>
          <a:lstStyle/>
          <a:p>
            <a:r>
              <a:rPr lang="en-US" sz="2000" dirty="0" smtClean="0"/>
              <a:t>Summarization of filters’ Classifications.</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60</a:t>
            </a:fld>
            <a:endParaRPr lang="en-US"/>
          </a:p>
        </p:txBody>
      </p:sp>
      <p:sp>
        <p:nvSpPr>
          <p:cNvPr id="6" name="Title 1"/>
          <p:cNvSpPr>
            <a:spLocks noGrp="1"/>
          </p:cNvSpPr>
          <p:nvPr>
            <p:ph type="title"/>
          </p:nvPr>
        </p:nvSpPr>
        <p:spPr>
          <a:xfrm>
            <a:off x="762000" y="-304800"/>
            <a:ext cx="8229600" cy="1143000"/>
          </a:xfrm>
        </p:spPr>
        <p:txBody>
          <a:bodyPr>
            <a:normAutofit/>
          </a:bodyPr>
          <a:lstStyle/>
          <a:p>
            <a:r>
              <a:rPr lang="en-US" sz="3600" dirty="0" smtClean="0"/>
              <a:t>Butterworth and </a:t>
            </a:r>
            <a:r>
              <a:rPr lang="en-US" sz="3600" dirty="0" err="1" smtClean="0"/>
              <a:t>Chebyshev</a:t>
            </a:r>
            <a:r>
              <a:rPr lang="en-US" sz="3600" dirty="0" smtClean="0"/>
              <a:t> Filters</a:t>
            </a:r>
            <a:endParaRPr lang="en-US" sz="3600" dirty="0"/>
          </a:p>
        </p:txBody>
      </p:sp>
      <p:sp>
        <p:nvSpPr>
          <p:cNvPr id="7" name="TextBox 6"/>
          <p:cNvSpPr txBox="1"/>
          <p:nvPr/>
        </p:nvSpPr>
        <p:spPr>
          <a:xfrm>
            <a:off x="76200" y="457200"/>
            <a:ext cx="3352800" cy="369332"/>
          </a:xfrm>
          <a:prstGeom prst="rect">
            <a:avLst/>
          </a:prstGeom>
          <a:noFill/>
        </p:spPr>
        <p:txBody>
          <a:bodyPr wrap="square" rtlCol="0">
            <a:spAutoFit/>
          </a:bodyPr>
          <a:lstStyle/>
          <a:p>
            <a:r>
              <a:rPr lang="en-US" b="1" dirty="0" smtClean="0"/>
              <a:t>Example with Butterworth-Part2</a:t>
            </a:r>
            <a:r>
              <a:rPr lang="en-US" dirty="0" smtClean="0"/>
              <a:t> </a:t>
            </a:r>
            <a:endParaRPr lang="en-US" dirty="0"/>
          </a:p>
        </p:txBody>
      </p:sp>
      <p:sp>
        <p:nvSpPr>
          <p:cNvPr id="8" name="Rectangle 7"/>
          <p:cNvSpPr/>
          <p:nvPr/>
        </p:nvSpPr>
        <p:spPr>
          <a:xfrm>
            <a:off x="0" y="762000"/>
            <a:ext cx="8686800" cy="646331"/>
          </a:xfrm>
          <a:prstGeom prst="rect">
            <a:avLst/>
          </a:prstGeom>
        </p:spPr>
        <p:txBody>
          <a:bodyPr wrap="square">
            <a:spAutoFit/>
          </a:bodyPr>
          <a:lstStyle/>
          <a:p>
            <a:r>
              <a:rPr lang="en-US" dirty="0" smtClean="0"/>
              <a:t>Using a </a:t>
            </a:r>
            <a:r>
              <a:rPr lang="en-US" dirty="0" err="1" smtClean="0"/>
              <a:t>Sallen</a:t>
            </a:r>
            <a:r>
              <a:rPr lang="en-US" dirty="0" smtClean="0"/>
              <a:t> and Key topology as basis ,  we would like to design a Butterworth filter having the response and parameters derived in the previous slide example .</a:t>
            </a:r>
            <a:endParaRPr lang="en-US" dirty="0"/>
          </a:p>
        </p:txBody>
      </p:sp>
      <p:sp>
        <p:nvSpPr>
          <p:cNvPr id="9" name="Rectangle 8"/>
          <p:cNvSpPr/>
          <p:nvPr/>
        </p:nvSpPr>
        <p:spPr>
          <a:xfrm>
            <a:off x="0" y="1371600"/>
            <a:ext cx="9144000" cy="923330"/>
          </a:xfrm>
          <a:prstGeom prst="rect">
            <a:avLst/>
          </a:prstGeom>
        </p:spPr>
        <p:txBody>
          <a:bodyPr wrap="square">
            <a:spAutoFit/>
          </a:bodyPr>
          <a:lstStyle/>
          <a:p>
            <a:r>
              <a:rPr lang="en-US" dirty="0" smtClean="0"/>
              <a:t>With n = 3 and </a:t>
            </a:r>
            <a:r>
              <a:rPr lang="el-GR" dirty="0" smtClean="0"/>
              <a:t>ωο</a:t>
            </a:r>
            <a:r>
              <a:rPr lang="en-US" dirty="0" smtClean="0"/>
              <a:t> = 2</a:t>
            </a:r>
            <a:r>
              <a:rPr lang="el-GR" dirty="0" smtClean="0"/>
              <a:t>π </a:t>
            </a:r>
            <a:r>
              <a:rPr lang="en-US" dirty="0" smtClean="0"/>
              <a:t>x (1.45 MHz) from previous example, the poles appear as shown in Fig. below. The complex conjugate poles p1 and p3 can be created by a second-order SK filter, and the real pole p2 by a simple RC section. Since</a:t>
            </a:r>
            <a:endParaRPr lang="en-US" dirty="0"/>
          </a:p>
        </p:txBody>
      </p:sp>
      <p:pic>
        <p:nvPicPr>
          <p:cNvPr id="164866" name="Picture 2"/>
          <p:cNvPicPr>
            <a:picLocks noChangeAspect="1" noChangeArrowheads="1"/>
          </p:cNvPicPr>
          <p:nvPr/>
        </p:nvPicPr>
        <p:blipFill>
          <a:blip r:embed="rId2" cstate="print"/>
          <a:srcRect/>
          <a:stretch>
            <a:fillRect/>
          </a:stretch>
        </p:blipFill>
        <p:spPr bwMode="auto">
          <a:xfrm>
            <a:off x="2438400" y="2562225"/>
            <a:ext cx="4272684" cy="1247775"/>
          </a:xfrm>
          <a:prstGeom prst="rect">
            <a:avLst/>
          </a:prstGeom>
          <a:noFill/>
          <a:ln w="9525">
            <a:noFill/>
            <a:miter lim="800000"/>
            <a:headEnd/>
            <a:tailEnd/>
          </a:ln>
        </p:spPr>
      </p:pic>
      <p:pic>
        <p:nvPicPr>
          <p:cNvPr id="164867" name="Picture 3"/>
          <p:cNvPicPr>
            <a:picLocks noChangeAspect="1" noChangeArrowheads="1"/>
          </p:cNvPicPr>
          <p:nvPr/>
        </p:nvPicPr>
        <p:blipFill>
          <a:blip r:embed="rId3" cstate="print"/>
          <a:srcRect/>
          <a:stretch>
            <a:fillRect/>
          </a:stretch>
        </p:blipFill>
        <p:spPr bwMode="auto">
          <a:xfrm>
            <a:off x="5791200" y="4724400"/>
            <a:ext cx="2438400" cy="687478"/>
          </a:xfrm>
          <a:prstGeom prst="rect">
            <a:avLst/>
          </a:prstGeom>
          <a:noFill/>
          <a:ln w="9525">
            <a:noFill/>
            <a:miter lim="800000"/>
            <a:headEnd/>
            <a:tailEnd/>
          </a:ln>
        </p:spPr>
      </p:pic>
      <p:sp>
        <p:nvSpPr>
          <p:cNvPr id="12" name="Rectangle 11"/>
          <p:cNvSpPr/>
          <p:nvPr/>
        </p:nvSpPr>
        <p:spPr>
          <a:xfrm>
            <a:off x="2895600" y="4763869"/>
            <a:ext cx="2401811" cy="646331"/>
          </a:xfrm>
          <a:prstGeom prst="rect">
            <a:avLst/>
          </a:prstGeom>
        </p:spPr>
        <p:txBody>
          <a:bodyPr wrap="none">
            <a:spAutoFit/>
          </a:bodyPr>
          <a:lstStyle/>
          <a:p>
            <a:r>
              <a:rPr lang="en-US" dirty="0" smtClean="0"/>
              <a:t>the SK transfer function</a:t>
            </a:r>
          </a:p>
          <a:p>
            <a:r>
              <a:rPr lang="en-US" dirty="0" smtClean="0"/>
              <a:t> can be written as</a:t>
            </a:r>
            <a:endParaRPr lang="en-US" dirty="0"/>
          </a:p>
        </p:txBody>
      </p:sp>
      <p:pic>
        <p:nvPicPr>
          <p:cNvPr id="164868" name="Picture 4"/>
          <p:cNvPicPr>
            <a:picLocks noChangeAspect="1" noChangeArrowheads="1"/>
          </p:cNvPicPr>
          <p:nvPr/>
        </p:nvPicPr>
        <p:blipFill>
          <a:blip r:embed="rId4" cstate="print"/>
          <a:srcRect/>
          <a:stretch>
            <a:fillRect/>
          </a:stretch>
        </p:blipFill>
        <p:spPr bwMode="auto">
          <a:xfrm>
            <a:off x="609600" y="3886200"/>
            <a:ext cx="197167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61</a:t>
            </a:fld>
            <a:endParaRPr lang="en-US"/>
          </a:p>
        </p:txBody>
      </p:sp>
      <p:sp>
        <p:nvSpPr>
          <p:cNvPr id="6" name="Title 1"/>
          <p:cNvSpPr>
            <a:spLocks noGrp="1"/>
          </p:cNvSpPr>
          <p:nvPr>
            <p:ph type="title"/>
          </p:nvPr>
        </p:nvSpPr>
        <p:spPr>
          <a:xfrm>
            <a:off x="762000" y="-304800"/>
            <a:ext cx="8229600" cy="1143000"/>
          </a:xfrm>
        </p:spPr>
        <p:txBody>
          <a:bodyPr>
            <a:normAutofit/>
          </a:bodyPr>
          <a:lstStyle/>
          <a:p>
            <a:r>
              <a:rPr lang="en-US" sz="3600" dirty="0" smtClean="0"/>
              <a:t>Butterworth and </a:t>
            </a:r>
            <a:r>
              <a:rPr lang="en-US" sz="3600" dirty="0" err="1" smtClean="0"/>
              <a:t>Chebyshev</a:t>
            </a:r>
            <a:r>
              <a:rPr lang="en-US" sz="3600" dirty="0" smtClean="0"/>
              <a:t> Filters</a:t>
            </a:r>
            <a:endParaRPr lang="en-US" sz="3600" dirty="0"/>
          </a:p>
        </p:txBody>
      </p:sp>
      <p:sp>
        <p:nvSpPr>
          <p:cNvPr id="7" name="TextBox 6"/>
          <p:cNvSpPr txBox="1"/>
          <p:nvPr/>
        </p:nvSpPr>
        <p:spPr>
          <a:xfrm>
            <a:off x="76200" y="457200"/>
            <a:ext cx="3352800" cy="369332"/>
          </a:xfrm>
          <a:prstGeom prst="rect">
            <a:avLst/>
          </a:prstGeom>
          <a:noFill/>
        </p:spPr>
        <p:txBody>
          <a:bodyPr wrap="square" rtlCol="0">
            <a:spAutoFit/>
          </a:bodyPr>
          <a:lstStyle/>
          <a:p>
            <a:r>
              <a:rPr lang="en-US" b="1" dirty="0" smtClean="0"/>
              <a:t>Example with Butterworth-Part2</a:t>
            </a:r>
            <a:r>
              <a:rPr lang="en-US" dirty="0" smtClean="0"/>
              <a:t> </a:t>
            </a:r>
            <a:endParaRPr lang="en-US" dirty="0"/>
          </a:p>
        </p:txBody>
      </p:sp>
      <p:pic>
        <p:nvPicPr>
          <p:cNvPr id="165890" name="Picture 2"/>
          <p:cNvPicPr>
            <a:picLocks noChangeAspect="1" noChangeArrowheads="1"/>
          </p:cNvPicPr>
          <p:nvPr/>
        </p:nvPicPr>
        <p:blipFill>
          <a:blip r:embed="rId3" cstate="print"/>
          <a:srcRect/>
          <a:stretch>
            <a:fillRect/>
          </a:stretch>
        </p:blipFill>
        <p:spPr bwMode="auto">
          <a:xfrm>
            <a:off x="3352800" y="687173"/>
            <a:ext cx="5334000" cy="913027"/>
          </a:xfrm>
          <a:prstGeom prst="rect">
            <a:avLst/>
          </a:prstGeom>
          <a:noFill/>
          <a:ln w="9525">
            <a:noFill/>
            <a:miter lim="800000"/>
            <a:headEnd/>
            <a:tailEnd/>
          </a:ln>
        </p:spPr>
      </p:pic>
      <p:sp>
        <p:nvSpPr>
          <p:cNvPr id="9" name="TextBox 8"/>
          <p:cNvSpPr txBox="1"/>
          <p:nvPr/>
        </p:nvSpPr>
        <p:spPr>
          <a:xfrm>
            <a:off x="3581400" y="457200"/>
            <a:ext cx="3505200" cy="369332"/>
          </a:xfrm>
          <a:prstGeom prst="rect">
            <a:avLst/>
          </a:prstGeom>
          <a:noFill/>
        </p:spPr>
        <p:txBody>
          <a:bodyPr wrap="square" rtlCol="0">
            <a:spAutoFit/>
          </a:bodyPr>
          <a:lstStyle/>
          <a:p>
            <a:r>
              <a:rPr lang="en-US" dirty="0" smtClean="0"/>
              <a:t>We remind from  previous slide </a:t>
            </a:r>
            <a:endParaRPr lang="en-US" dirty="0"/>
          </a:p>
        </p:txBody>
      </p:sp>
      <p:pic>
        <p:nvPicPr>
          <p:cNvPr id="11" name="Picture 3"/>
          <p:cNvPicPr>
            <a:picLocks noChangeAspect="1" noChangeArrowheads="1"/>
          </p:cNvPicPr>
          <p:nvPr/>
        </p:nvPicPr>
        <p:blipFill>
          <a:blip r:embed="rId4" cstate="print"/>
          <a:srcRect/>
          <a:stretch>
            <a:fillRect/>
          </a:stretch>
        </p:blipFill>
        <p:spPr bwMode="auto">
          <a:xfrm>
            <a:off x="533400" y="826451"/>
            <a:ext cx="2744395" cy="773750"/>
          </a:xfrm>
          <a:prstGeom prst="rect">
            <a:avLst/>
          </a:prstGeom>
          <a:noFill/>
          <a:ln w="9525">
            <a:noFill/>
            <a:miter lim="800000"/>
            <a:headEnd/>
            <a:tailEnd/>
          </a:ln>
        </p:spPr>
      </p:pic>
      <p:pic>
        <p:nvPicPr>
          <p:cNvPr id="165891" name="Picture 3"/>
          <p:cNvPicPr>
            <a:picLocks noChangeAspect="1" noChangeArrowheads="1"/>
          </p:cNvPicPr>
          <p:nvPr/>
        </p:nvPicPr>
        <p:blipFill>
          <a:blip r:embed="rId5" cstate="print"/>
          <a:srcRect/>
          <a:stretch>
            <a:fillRect/>
          </a:stretch>
        </p:blipFill>
        <p:spPr bwMode="auto">
          <a:xfrm>
            <a:off x="990600" y="1600200"/>
            <a:ext cx="2456792" cy="381000"/>
          </a:xfrm>
          <a:prstGeom prst="rect">
            <a:avLst/>
          </a:prstGeom>
          <a:noFill/>
          <a:ln w="9525">
            <a:noFill/>
            <a:miter lim="800000"/>
            <a:headEnd/>
            <a:tailEnd/>
          </a:ln>
        </p:spPr>
      </p:pic>
      <p:pic>
        <p:nvPicPr>
          <p:cNvPr id="165892" name="Picture 4"/>
          <p:cNvPicPr>
            <a:picLocks noChangeAspect="1" noChangeArrowheads="1"/>
          </p:cNvPicPr>
          <p:nvPr/>
        </p:nvPicPr>
        <p:blipFill>
          <a:blip r:embed="rId6" cstate="print"/>
          <a:srcRect/>
          <a:stretch>
            <a:fillRect/>
          </a:stretch>
        </p:blipFill>
        <p:spPr bwMode="auto">
          <a:xfrm>
            <a:off x="3505200" y="1524000"/>
            <a:ext cx="1726324" cy="685800"/>
          </a:xfrm>
          <a:prstGeom prst="rect">
            <a:avLst/>
          </a:prstGeom>
          <a:noFill/>
          <a:ln w="9525">
            <a:noFill/>
            <a:miter lim="800000"/>
            <a:headEnd/>
            <a:tailEnd/>
          </a:ln>
        </p:spPr>
      </p:pic>
      <p:sp>
        <p:nvSpPr>
          <p:cNvPr id="14" name="Rectangle 13"/>
          <p:cNvSpPr/>
          <p:nvPr/>
        </p:nvSpPr>
        <p:spPr>
          <a:xfrm>
            <a:off x="0" y="2971800"/>
            <a:ext cx="8915400" cy="1200329"/>
          </a:xfrm>
          <a:prstGeom prst="rect">
            <a:avLst/>
          </a:prstGeom>
        </p:spPr>
        <p:txBody>
          <a:bodyPr wrap="square">
            <a:spAutoFit/>
          </a:bodyPr>
          <a:lstStyle/>
          <a:p>
            <a:r>
              <a:rPr lang="en-US" dirty="0" smtClean="0"/>
              <a:t>In Eq. for Q above  we choose R1 = R2 and C1 = 4C2 to obtain Q = 1. From Eq. for </a:t>
            </a:r>
            <a:r>
              <a:rPr lang="el-GR" dirty="0" smtClean="0"/>
              <a:t>ω</a:t>
            </a:r>
            <a:r>
              <a:rPr lang="en-US" dirty="0" smtClean="0"/>
              <a:t>n above, to obtain                                                                                         ,    we have some freedom, e.g.,</a:t>
            </a:r>
          </a:p>
          <a:p>
            <a:r>
              <a:rPr lang="en-US" dirty="0" smtClean="0"/>
              <a:t>R1 = 1 k</a:t>
            </a:r>
            <a:r>
              <a:rPr lang="el-GR" dirty="0" smtClean="0"/>
              <a:t>Ω</a:t>
            </a:r>
            <a:r>
              <a:rPr lang="en-US" dirty="0" smtClean="0"/>
              <a:t> and C2 = 54.9 </a:t>
            </a:r>
            <a:r>
              <a:rPr lang="en-US" dirty="0" err="1" smtClean="0"/>
              <a:t>pF.</a:t>
            </a:r>
            <a:r>
              <a:rPr lang="en-US" dirty="0" smtClean="0"/>
              <a:t> It can be </a:t>
            </a:r>
            <a:r>
              <a:rPr lang="en-US" dirty="0" err="1" smtClean="0"/>
              <a:t>verifeid</a:t>
            </a:r>
            <a:r>
              <a:rPr lang="en-US" dirty="0" smtClean="0"/>
              <a:t> that this design achieves low sensitivities.</a:t>
            </a:r>
          </a:p>
          <a:p>
            <a:r>
              <a:rPr lang="en-US" dirty="0" smtClean="0"/>
              <a:t>The real pole, p2, is readily created by an RC section</a:t>
            </a:r>
            <a:endParaRPr lang="en-US" dirty="0"/>
          </a:p>
        </p:txBody>
      </p:sp>
      <p:pic>
        <p:nvPicPr>
          <p:cNvPr id="165893" name="Picture 5"/>
          <p:cNvPicPr>
            <a:picLocks noChangeAspect="1" noChangeArrowheads="1"/>
          </p:cNvPicPr>
          <p:nvPr/>
        </p:nvPicPr>
        <p:blipFill>
          <a:blip r:embed="rId7" cstate="print"/>
          <a:srcRect/>
          <a:stretch>
            <a:fillRect/>
          </a:stretch>
        </p:blipFill>
        <p:spPr bwMode="auto">
          <a:xfrm>
            <a:off x="2362199" y="4191000"/>
            <a:ext cx="2531165" cy="609600"/>
          </a:xfrm>
          <a:prstGeom prst="rect">
            <a:avLst/>
          </a:prstGeom>
          <a:noFill/>
          <a:ln w="9525">
            <a:noFill/>
            <a:miter lim="800000"/>
            <a:headEnd/>
            <a:tailEnd/>
          </a:ln>
        </p:spPr>
      </p:pic>
      <p:sp>
        <p:nvSpPr>
          <p:cNvPr id="16" name="Rectangle 15"/>
          <p:cNvSpPr/>
          <p:nvPr/>
        </p:nvSpPr>
        <p:spPr>
          <a:xfrm>
            <a:off x="5105400" y="4114800"/>
            <a:ext cx="4038600" cy="646331"/>
          </a:xfrm>
          <a:prstGeom prst="rect">
            <a:avLst/>
          </a:prstGeom>
        </p:spPr>
        <p:txBody>
          <a:bodyPr wrap="square">
            <a:spAutoFit/>
          </a:bodyPr>
          <a:lstStyle/>
          <a:p>
            <a:r>
              <a:rPr lang="en-US" dirty="0" smtClean="0"/>
              <a:t>For example,</a:t>
            </a:r>
            <a:r>
              <a:rPr lang="el-GR" dirty="0" smtClean="0"/>
              <a:t> </a:t>
            </a:r>
            <a:r>
              <a:rPr lang="en-US" dirty="0" smtClean="0"/>
              <a:t>it can be selected,  R3 = 1 k and C3 = 109:8 </a:t>
            </a:r>
            <a:r>
              <a:rPr lang="en-US" dirty="0" err="1" smtClean="0"/>
              <a:t>pF.</a:t>
            </a:r>
            <a:r>
              <a:rPr lang="en-US" dirty="0" smtClean="0"/>
              <a:t> </a:t>
            </a:r>
            <a:endParaRPr lang="en-US" dirty="0"/>
          </a:p>
        </p:txBody>
      </p:sp>
      <p:pic>
        <p:nvPicPr>
          <p:cNvPr id="165894" name="Picture 6"/>
          <p:cNvPicPr>
            <a:picLocks noChangeAspect="1" noChangeArrowheads="1"/>
          </p:cNvPicPr>
          <p:nvPr/>
        </p:nvPicPr>
        <p:blipFill>
          <a:blip r:embed="rId8" cstate="print"/>
          <a:srcRect/>
          <a:stretch>
            <a:fillRect/>
          </a:stretch>
        </p:blipFill>
        <p:spPr bwMode="auto">
          <a:xfrm>
            <a:off x="228600" y="5127801"/>
            <a:ext cx="4224659" cy="1730199"/>
          </a:xfrm>
          <a:prstGeom prst="rect">
            <a:avLst/>
          </a:prstGeom>
          <a:noFill/>
          <a:ln w="9525">
            <a:noFill/>
            <a:miter lim="800000"/>
            <a:headEnd/>
            <a:tailEnd/>
          </a:ln>
        </p:spPr>
      </p:pic>
      <p:sp>
        <p:nvSpPr>
          <p:cNvPr id="18" name="TextBox 17"/>
          <p:cNvSpPr txBox="1"/>
          <p:nvPr/>
        </p:nvSpPr>
        <p:spPr>
          <a:xfrm>
            <a:off x="0" y="1600200"/>
            <a:ext cx="1143000" cy="369332"/>
          </a:xfrm>
          <a:prstGeom prst="rect">
            <a:avLst/>
          </a:prstGeom>
          <a:noFill/>
        </p:spPr>
        <p:txBody>
          <a:bodyPr wrap="square" rtlCol="0">
            <a:spAutoFit/>
          </a:bodyPr>
          <a:lstStyle/>
          <a:p>
            <a:r>
              <a:rPr lang="en-US" dirty="0" smtClean="0"/>
              <a:t>and thus </a:t>
            </a:r>
            <a:endParaRPr lang="en-US" dirty="0"/>
          </a:p>
        </p:txBody>
      </p:sp>
      <p:sp>
        <p:nvSpPr>
          <p:cNvPr id="19" name="TextBox 18"/>
          <p:cNvSpPr txBox="1"/>
          <p:nvPr/>
        </p:nvSpPr>
        <p:spPr>
          <a:xfrm>
            <a:off x="5334000" y="1524000"/>
            <a:ext cx="3810000" cy="646331"/>
          </a:xfrm>
          <a:prstGeom prst="rect">
            <a:avLst/>
          </a:prstGeom>
          <a:noFill/>
        </p:spPr>
        <p:txBody>
          <a:bodyPr wrap="square" rtlCol="0">
            <a:spAutoFit/>
          </a:bodyPr>
          <a:lstStyle/>
          <a:p>
            <a:r>
              <a:rPr lang="en-US" dirty="0" smtClean="0"/>
              <a:t>It is  also reminded that in  SK filter it holds</a:t>
            </a:r>
            <a:endParaRPr lang="en-US" dirty="0"/>
          </a:p>
        </p:txBody>
      </p:sp>
      <p:pic>
        <p:nvPicPr>
          <p:cNvPr id="20" name="Picture 5"/>
          <p:cNvPicPr>
            <a:picLocks noChangeAspect="1" noChangeArrowheads="1"/>
          </p:cNvPicPr>
          <p:nvPr/>
        </p:nvPicPr>
        <p:blipFill>
          <a:blip r:embed="rId9" cstate="print"/>
          <a:srcRect/>
          <a:stretch>
            <a:fillRect/>
          </a:stretch>
        </p:blipFill>
        <p:spPr bwMode="auto">
          <a:xfrm>
            <a:off x="990600" y="2285999"/>
            <a:ext cx="2222500" cy="555625"/>
          </a:xfrm>
          <a:prstGeom prst="rect">
            <a:avLst/>
          </a:prstGeom>
          <a:noFill/>
          <a:ln w="9525">
            <a:noFill/>
            <a:miter lim="800000"/>
            <a:headEnd/>
            <a:tailEnd/>
          </a:ln>
        </p:spPr>
      </p:pic>
      <p:pic>
        <p:nvPicPr>
          <p:cNvPr id="21" name="Picture 6"/>
          <p:cNvPicPr>
            <a:picLocks noChangeAspect="1" noChangeArrowheads="1"/>
          </p:cNvPicPr>
          <p:nvPr/>
        </p:nvPicPr>
        <p:blipFill>
          <a:blip r:embed="rId10" cstate="print"/>
          <a:srcRect/>
          <a:stretch>
            <a:fillRect/>
          </a:stretch>
        </p:blipFill>
        <p:spPr bwMode="auto">
          <a:xfrm>
            <a:off x="3581400" y="2286000"/>
            <a:ext cx="1905000" cy="635000"/>
          </a:xfrm>
          <a:prstGeom prst="rect">
            <a:avLst/>
          </a:prstGeom>
          <a:noFill/>
          <a:ln w="9525">
            <a:noFill/>
            <a:miter lim="800000"/>
            <a:headEnd/>
            <a:tailEnd/>
          </a:ln>
        </p:spPr>
      </p:pic>
      <p:pic>
        <p:nvPicPr>
          <p:cNvPr id="165895" name="Picture 7"/>
          <p:cNvPicPr>
            <a:picLocks noChangeAspect="1" noChangeArrowheads="1"/>
          </p:cNvPicPr>
          <p:nvPr/>
        </p:nvPicPr>
        <p:blipFill>
          <a:blip r:embed="rId11" cstate="print"/>
          <a:srcRect/>
          <a:stretch>
            <a:fillRect/>
          </a:stretch>
        </p:blipFill>
        <p:spPr bwMode="auto">
          <a:xfrm>
            <a:off x="762000" y="3302578"/>
            <a:ext cx="4800600" cy="278822"/>
          </a:xfrm>
          <a:prstGeom prst="rect">
            <a:avLst/>
          </a:prstGeom>
          <a:noFill/>
          <a:ln w="9525">
            <a:noFill/>
            <a:miter lim="800000"/>
            <a:headEnd/>
            <a:tailEnd/>
          </a:ln>
        </p:spPr>
      </p:pic>
      <p:sp>
        <p:nvSpPr>
          <p:cNvPr id="23" name="TextBox 22"/>
          <p:cNvSpPr txBox="1"/>
          <p:nvPr/>
        </p:nvSpPr>
        <p:spPr>
          <a:xfrm>
            <a:off x="4800600" y="4648200"/>
            <a:ext cx="4343400" cy="2308324"/>
          </a:xfrm>
          <a:prstGeom prst="rect">
            <a:avLst/>
          </a:prstGeom>
          <a:noFill/>
        </p:spPr>
        <p:txBody>
          <a:bodyPr wrap="square" rtlCol="0">
            <a:spAutoFit/>
          </a:bodyPr>
          <a:lstStyle/>
          <a:p>
            <a:pPr algn="just"/>
            <a:r>
              <a:rPr lang="en-US" dirty="0" smtClean="0"/>
              <a:t>In general a Butterworth filter  is employed only in rare cases where no ripple in the </a:t>
            </a:r>
            <a:r>
              <a:rPr lang="en-US" dirty="0" err="1" smtClean="0"/>
              <a:t>passband</a:t>
            </a:r>
            <a:r>
              <a:rPr lang="en-US" dirty="0" smtClean="0"/>
              <a:t> can be tolerated. We typically allow a small ripple (e.g., 0.5 dB) so as to exploit responses that provide a sharper transition slope and hence a greater </a:t>
            </a:r>
            <a:r>
              <a:rPr lang="en-US" dirty="0" err="1" smtClean="0"/>
              <a:t>stopband</a:t>
            </a:r>
            <a:r>
              <a:rPr lang="en-US" dirty="0" smtClean="0"/>
              <a:t> attenuation. The </a:t>
            </a:r>
            <a:r>
              <a:rPr lang="en-US" dirty="0" err="1" smtClean="0"/>
              <a:t>Chebyshev</a:t>
            </a:r>
            <a:r>
              <a:rPr lang="en-US" dirty="0" smtClean="0"/>
              <a:t> response is one such example.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62</a:t>
            </a:fld>
            <a:endParaRPr lang="en-US"/>
          </a:p>
        </p:txBody>
      </p:sp>
      <p:sp>
        <p:nvSpPr>
          <p:cNvPr id="6" name="Title 1"/>
          <p:cNvSpPr>
            <a:spLocks noGrp="1"/>
          </p:cNvSpPr>
          <p:nvPr>
            <p:ph type="title"/>
          </p:nvPr>
        </p:nvSpPr>
        <p:spPr>
          <a:xfrm>
            <a:off x="1600200" y="-152400"/>
            <a:ext cx="7543800" cy="762000"/>
          </a:xfrm>
        </p:spPr>
        <p:txBody>
          <a:bodyPr>
            <a:normAutofit/>
          </a:bodyPr>
          <a:lstStyle/>
          <a:p>
            <a:r>
              <a:rPr lang="en-US" sz="3600" dirty="0" smtClean="0"/>
              <a:t>Butterworth and </a:t>
            </a:r>
            <a:r>
              <a:rPr lang="en-US" sz="3600" dirty="0" err="1" smtClean="0"/>
              <a:t>Chebyshev</a:t>
            </a:r>
            <a:r>
              <a:rPr lang="en-US" sz="3600" dirty="0" smtClean="0"/>
              <a:t> Filters</a:t>
            </a:r>
            <a:endParaRPr lang="en-US" sz="3600" dirty="0"/>
          </a:p>
        </p:txBody>
      </p:sp>
      <p:sp>
        <p:nvSpPr>
          <p:cNvPr id="7" name="TextBox 6"/>
          <p:cNvSpPr txBox="1"/>
          <p:nvPr/>
        </p:nvSpPr>
        <p:spPr>
          <a:xfrm>
            <a:off x="76200" y="316468"/>
            <a:ext cx="3352800" cy="369332"/>
          </a:xfrm>
          <a:prstGeom prst="rect">
            <a:avLst/>
          </a:prstGeom>
          <a:noFill/>
        </p:spPr>
        <p:txBody>
          <a:bodyPr wrap="square" rtlCol="0">
            <a:spAutoFit/>
          </a:bodyPr>
          <a:lstStyle/>
          <a:p>
            <a:r>
              <a:rPr lang="en-US" b="1" dirty="0" err="1" smtClean="0"/>
              <a:t>Chebyshev</a:t>
            </a:r>
            <a:r>
              <a:rPr lang="en-US" b="1" dirty="0" smtClean="0"/>
              <a:t> response</a:t>
            </a:r>
            <a:endParaRPr lang="en-US" dirty="0"/>
          </a:p>
        </p:txBody>
      </p:sp>
      <p:sp>
        <p:nvSpPr>
          <p:cNvPr id="19" name="Rectangle 18"/>
          <p:cNvSpPr/>
          <p:nvPr/>
        </p:nvSpPr>
        <p:spPr>
          <a:xfrm>
            <a:off x="228600" y="609600"/>
            <a:ext cx="8686800" cy="646331"/>
          </a:xfrm>
          <a:prstGeom prst="rect">
            <a:avLst/>
          </a:prstGeom>
        </p:spPr>
        <p:txBody>
          <a:bodyPr wrap="square">
            <a:spAutoFit/>
          </a:bodyPr>
          <a:lstStyle/>
          <a:p>
            <a:r>
              <a:rPr lang="en-US" dirty="0" smtClean="0"/>
              <a:t>The </a:t>
            </a:r>
            <a:r>
              <a:rPr lang="en-US" dirty="0" err="1" smtClean="0"/>
              <a:t>Chebyshev</a:t>
            </a:r>
            <a:r>
              <a:rPr lang="en-US" dirty="0" smtClean="0"/>
              <a:t> filter exhibits an “</a:t>
            </a:r>
            <a:r>
              <a:rPr lang="en-US" dirty="0" err="1" smtClean="0"/>
              <a:t>equiripple</a:t>
            </a:r>
            <a:r>
              <a:rPr lang="en-US" dirty="0" smtClean="0"/>
              <a:t>” </a:t>
            </a:r>
            <a:r>
              <a:rPr lang="en-US" dirty="0" err="1" smtClean="0"/>
              <a:t>passband</a:t>
            </a:r>
            <a:r>
              <a:rPr lang="en-US" dirty="0" smtClean="0"/>
              <a:t> behavior, i.e., with equal local maxima and minima). The magnitude of the transfer function is defined as :</a:t>
            </a:r>
            <a:endParaRPr lang="en-US" dirty="0"/>
          </a:p>
        </p:txBody>
      </p:sp>
      <p:pic>
        <p:nvPicPr>
          <p:cNvPr id="161799" name="Picture 7"/>
          <p:cNvPicPr>
            <a:picLocks noChangeAspect="1" noChangeArrowheads="1"/>
          </p:cNvPicPr>
          <p:nvPr/>
        </p:nvPicPr>
        <p:blipFill>
          <a:blip r:embed="rId2" cstate="print"/>
          <a:srcRect/>
          <a:stretch>
            <a:fillRect/>
          </a:stretch>
        </p:blipFill>
        <p:spPr bwMode="auto">
          <a:xfrm>
            <a:off x="3047999" y="1295400"/>
            <a:ext cx="2584174" cy="990600"/>
          </a:xfrm>
          <a:prstGeom prst="rect">
            <a:avLst/>
          </a:prstGeom>
          <a:noFill/>
          <a:ln w="9525">
            <a:noFill/>
            <a:miter lim="800000"/>
            <a:headEnd/>
            <a:tailEnd/>
          </a:ln>
        </p:spPr>
      </p:pic>
      <p:sp>
        <p:nvSpPr>
          <p:cNvPr id="22" name="Rectangle 21"/>
          <p:cNvSpPr/>
          <p:nvPr/>
        </p:nvSpPr>
        <p:spPr>
          <a:xfrm>
            <a:off x="0" y="2274838"/>
            <a:ext cx="9144000" cy="923330"/>
          </a:xfrm>
          <a:prstGeom prst="rect">
            <a:avLst/>
          </a:prstGeom>
        </p:spPr>
        <p:txBody>
          <a:bodyPr wrap="square">
            <a:spAutoFit/>
          </a:bodyPr>
          <a:lstStyle/>
          <a:p>
            <a:r>
              <a:rPr lang="en-US" dirty="0" smtClean="0"/>
              <a:t>where  </a:t>
            </a:r>
            <a:r>
              <a:rPr lang="el-GR" dirty="0" smtClean="0"/>
              <a:t>ϵ </a:t>
            </a:r>
            <a:r>
              <a:rPr lang="en-US" dirty="0" smtClean="0"/>
              <a:t>sets the amount of ripple and C</a:t>
            </a:r>
            <a:r>
              <a:rPr lang="en-US" baseline="30000" dirty="0" smtClean="0"/>
              <a:t>2</a:t>
            </a:r>
            <a:r>
              <a:rPr lang="en-US" baseline="-25000" dirty="0" smtClean="0"/>
              <a:t>n</a:t>
            </a:r>
            <a:r>
              <a:rPr lang="en-US" dirty="0" smtClean="0"/>
              <a:t> (</a:t>
            </a:r>
            <a:r>
              <a:rPr lang="el-GR" dirty="0" smtClean="0"/>
              <a:t>ω/ωο) </a:t>
            </a:r>
            <a:r>
              <a:rPr lang="en-US" dirty="0" smtClean="0"/>
              <a:t> denotes the “</a:t>
            </a:r>
            <a:r>
              <a:rPr lang="en-US" dirty="0" err="1" smtClean="0"/>
              <a:t>Chebyshev</a:t>
            </a:r>
            <a:r>
              <a:rPr lang="en-US" dirty="0" smtClean="0"/>
              <a:t> polynomial” of n-</a:t>
            </a:r>
            <a:r>
              <a:rPr lang="en-US" dirty="0" err="1" smtClean="0"/>
              <a:t>th</a:t>
            </a:r>
            <a:r>
              <a:rPr lang="en-US" dirty="0" smtClean="0"/>
              <a:t> order.</a:t>
            </a:r>
            <a:r>
              <a:rPr lang="el-GR" dirty="0" smtClean="0"/>
              <a:t> </a:t>
            </a:r>
            <a:r>
              <a:rPr lang="en-US" dirty="0" smtClean="0"/>
              <a:t>We consider </a:t>
            </a:r>
            <a:r>
              <a:rPr lang="el-GR" dirty="0" smtClean="0"/>
              <a:t>ωο</a:t>
            </a:r>
            <a:r>
              <a:rPr lang="en-US" dirty="0" smtClean="0"/>
              <a:t> as the “bandwidth” of the filter. These polynomials are expressed recursively</a:t>
            </a:r>
            <a:r>
              <a:rPr lang="el-GR" dirty="0" smtClean="0"/>
              <a:t>  </a:t>
            </a:r>
            <a:r>
              <a:rPr lang="en-US" dirty="0" smtClean="0"/>
              <a:t>as:</a:t>
            </a:r>
            <a:endParaRPr lang="en-US" dirty="0"/>
          </a:p>
        </p:txBody>
      </p:sp>
      <p:pic>
        <p:nvPicPr>
          <p:cNvPr id="161800" name="Picture 8"/>
          <p:cNvPicPr>
            <a:picLocks noChangeAspect="1" noChangeArrowheads="1"/>
          </p:cNvPicPr>
          <p:nvPr/>
        </p:nvPicPr>
        <p:blipFill>
          <a:blip r:embed="rId3" cstate="print"/>
          <a:srcRect/>
          <a:stretch>
            <a:fillRect/>
          </a:stretch>
        </p:blipFill>
        <p:spPr bwMode="auto">
          <a:xfrm>
            <a:off x="2971800" y="2971799"/>
            <a:ext cx="3886200" cy="2229787"/>
          </a:xfrm>
          <a:prstGeom prst="rect">
            <a:avLst/>
          </a:prstGeom>
          <a:noFill/>
          <a:ln w="9525">
            <a:noFill/>
            <a:miter lim="800000"/>
            <a:headEnd/>
            <a:tailEnd/>
          </a:ln>
        </p:spPr>
      </p:pic>
      <p:sp>
        <p:nvSpPr>
          <p:cNvPr id="24" name="Rectangle 23"/>
          <p:cNvSpPr/>
          <p:nvPr/>
        </p:nvSpPr>
        <p:spPr>
          <a:xfrm>
            <a:off x="228600" y="5334000"/>
            <a:ext cx="1940083" cy="369332"/>
          </a:xfrm>
          <a:prstGeom prst="rect">
            <a:avLst/>
          </a:prstGeom>
        </p:spPr>
        <p:txBody>
          <a:bodyPr wrap="none">
            <a:spAutoFit/>
          </a:bodyPr>
          <a:lstStyle/>
          <a:p>
            <a:r>
              <a:rPr lang="en-US" dirty="0" smtClean="0"/>
              <a:t>or, alternatively, as</a:t>
            </a:r>
            <a:endParaRPr lang="en-US" dirty="0"/>
          </a:p>
        </p:txBody>
      </p:sp>
      <p:pic>
        <p:nvPicPr>
          <p:cNvPr id="161801" name="Picture 9"/>
          <p:cNvPicPr>
            <a:picLocks noChangeAspect="1" noChangeArrowheads="1"/>
          </p:cNvPicPr>
          <p:nvPr/>
        </p:nvPicPr>
        <p:blipFill>
          <a:blip r:embed="rId4" cstate="print"/>
          <a:srcRect/>
          <a:stretch>
            <a:fillRect/>
          </a:stretch>
        </p:blipFill>
        <p:spPr bwMode="auto">
          <a:xfrm>
            <a:off x="2971800" y="5486400"/>
            <a:ext cx="383991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63</a:t>
            </a:fld>
            <a:endParaRPr lang="en-US"/>
          </a:p>
        </p:txBody>
      </p:sp>
      <p:pic>
        <p:nvPicPr>
          <p:cNvPr id="162818" name="Picture 2"/>
          <p:cNvPicPr>
            <a:picLocks noChangeAspect="1" noChangeArrowheads="1"/>
          </p:cNvPicPr>
          <p:nvPr/>
        </p:nvPicPr>
        <p:blipFill>
          <a:blip r:embed="rId2" cstate="print"/>
          <a:srcRect/>
          <a:stretch>
            <a:fillRect/>
          </a:stretch>
        </p:blipFill>
        <p:spPr bwMode="auto">
          <a:xfrm>
            <a:off x="2743200" y="1581150"/>
            <a:ext cx="3924300" cy="4726998"/>
          </a:xfrm>
          <a:prstGeom prst="rect">
            <a:avLst/>
          </a:prstGeom>
          <a:noFill/>
          <a:ln w="9525">
            <a:noFill/>
            <a:miter lim="800000"/>
            <a:headEnd/>
            <a:tailEnd/>
          </a:ln>
        </p:spPr>
      </p:pic>
      <p:sp>
        <p:nvSpPr>
          <p:cNvPr id="7" name="Title 1"/>
          <p:cNvSpPr>
            <a:spLocks noGrp="1"/>
          </p:cNvSpPr>
          <p:nvPr>
            <p:ph type="title"/>
          </p:nvPr>
        </p:nvSpPr>
        <p:spPr>
          <a:xfrm>
            <a:off x="1600200" y="-152400"/>
            <a:ext cx="7543800" cy="762000"/>
          </a:xfrm>
        </p:spPr>
        <p:txBody>
          <a:bodyPr>
            <a:normAutofit/>
          </a:bodyPr>
          <a:lstStyle/>
          <a:p>
            <a:r>
              <a:rPr lang="en-US" sz="3600" dirty="0" smtClean="0"/>
              <a:t>Butterworth and </a:t>
            </a:r>
            <a:r>
              <a:rPr lang="en-US" sz="3600" dirty="0" err="1" smtClean="0"/>
              <a:t>Chebyshev</a:t>
            </a:r>
            <a:r>
              <a:rPr lang="en-US" sz="3600" dirty="0" smtClean="0"/>
              <a:t> Filters</a:t>
            </a:r>
            <a:endParaRPr lang="en-US" sz="3600" dirty="0"/>
          </a:p>
        </p:txBody>
      </p:sp>
      <p:sp>
        <p:nvSpPr>
          <p:cNvPr id="8" name="TextBox 7"/>
          <p:cNvSpPr txBox="1"/>
          <p:nvPr/>
        </p:nvSpPr>
        <p:spPr>
          <a:xfrm>
            <a:off x="76200" y="316468"/>
            <a:ext cx="3352800" cy="369332"/>
          </a:xfrm>
          <a:prstGeom prst="rect">
            <a:avLst/>
          </a:prstGeom>
          <a:noFill/>
        </p:spPr>
        <p:txBody>
          <a:bodyPr wrap="square" rtlCol="0">
            <a:spAutoFit/>
          </a:bodyPr>
          <a:lstStyle/>
          <a:p>
            <a:r>
              <a:rPr lang="en-US" b="1" dirty="0" err="1" smtClean="0"/>
              <a:t>Chebyshev</a:t>
            </a:r>
            <a:r>
              <a:rPr lang="en-US" b="1" dirty="0" smtClean="0"/>
              <a:t> response</a:t>
            </a:r>
            <a:endParaRPr lang="en-US" dirty="0"/>
          </a:p>
        </p:txBody>
      </p:sp>
      <p:sp>
        <p:nvSpPr>
          <p:cNvPr id="9" name="Rectangle 8"/>
          <p:cNvSpPr/>
          <p:nvPr/>
        </p:nvSpPr>
        <p:spPr>
          <a:xfrm>
            <a:off x="533400" y="6324600"/>
            <a:ext cx="8686800" cy="369332"/>
          </a:xfrm>
          <a:prstGeom prst="rect">
            <a:avLst/>
          </a:prstGeom>
        </p:spPr>
        <p:txBody>
          <a:bodyPr wrap="square">
            <a:spAutoFit/>
          </a:bodyPr>
          <a:lstStyle/>
          <a:p>
            <a:r>
              <a:rPr lang="en-US" dirty="0" smtClean="0"/>
              <a:t>(a) Behavior of </a:t>
            </a:r>
            <a:r>
              <a:rPr lang="en-US" dirty="0" err="1" smtClean="0"/>
              <a:t>Chebyshev</a:t>
            </a:r>
            <a:r>
              <a:rPr lang="en-US" dirty="0" smtClean="0"/>
              <a:t> polynomials, (b) second- and third-order </a:t>
            </a:r>
            <a:r>
              <a:rPr lang="en-US" dirty="0" err="1" smtClean="0"/>
              <a:t>Chebyshev</a:t>
            </a:r>
            <a:r>
              <a:rPr lang="en-US" dirty="0" smtClean="0"/>
              <a:t> responses</a:t>
            </a:r>
            <a:endParaRPr lang="en-US" dirty="0"/>
          </a:p>
        </p:txBody>
      </p:sp>
      <p:sp>
        <p:nvSpPr>
          <p:cNvPr id="10" name="Rectangle 9"/>
          <p:cNvSpPr/>
          <p:nvPr/>
        </p:nvSpPr>
        <p:spPr>
          <a:xfrm>
            <a:off x="0" y="685800"/>
            <a:ext cx="9144000" cy="923330"/>
          </a:xfrm>
          <a:prstGeom prst="rect">
            <a:avLst/>
          </a:prstGeom>
        </p:spPr>
        <p:txBody>
          <a:bodyPr wrap="square">
            <a:spAutoFit/>
          </a:bodyPr>
          <a:lstStyle/>
          <a:p>
            <a:r>
              <a:rPr lang="en-US" dirty="0" smtClean="0"/>
              <a:t>As shown in Fig. (a), higher-order polynomials experience a greater number of fluctuations between 0 and 1 in the range of </a:t>
            </a:r>
            <a:r>
              <a:rPr lang="el-GR" dirty="0" smtClean="0"/>
              <a:t> </a:t>
            </a:r>
            <a:r>
              <a:rPr lang="en-US" dirty="0" smtClean="0"/>
              <a:t>0 </a:t>
            </a:r>
            <a:r>
              <a:rPr lang="el-GR" dirty="0" smtClean="0"/>
              <a:t>&lt;</a:t>
            </a:r>
            <a:r>
              <a:rPr lang="en-US" dirty="0" smtClean="0"/>
              <a:t> </a:t>
            </a:r>
            <a:r>
              <a:rPr lang="el-GR" dirty="0" smtClean="0"/>
              <a:t>ω</a:t>
            </a:r>
            <a:r>
              <a:rPr lang="en-US" dirty="0" smtClean="0"/>
              <a:t> </a:t>
            </a:r>
            <a:r>
              <a:rPr lang="el-GR" dirty="0" smtClean="0"/>
              <a:t>/ωο</a:t>
            </a:r>
            <a:r>
              <a:rPr lang="en-US" dirty="0" smtClean="0"/>
              <a:t> </a:t>
            </a:r>
            <a:r>
              <a:rPr lang="el-GR" dirty="0" smtClean="0"/>
              <a:t>&lt;</a:t>
            </a:r>
            <a:r>
              <a:rPr lang="en-US" dirty="0" smtClean="0"/>
              <a:t> 1, and monotonically rise thereafter. Scaled by</a:t>
            </a:r>
            <a:r>
              <a:rPr lang="el-GR" dirty="0" smtClean="0"/>
              <a:t> ϵ </a:t>
            </a:r>
            <a:r>
              <a:rPr lang="en-US" baseline="30000" dirty="0" smtClean="0"/>
              <a:t>2</a:t>
            </a:r>
            <a:r>
              <a:rPr lang="en-US" dirty="0" smtClean="0"/>
              <a:t>, these fluctuations lead to n ripples in the </a:t>
            </a:r>
            <a:r>
              <a:rPr lang="en-US" dirty="0" err="1" smtClean="0"/>
              <a:t>passband</a:t>
            </a:r>
            <a:r>
              <a:rPr lang="en-US" dirty="0" smtClean="0"/>
              <a:t> of </a:t>
            </a:r>
            <a:r>
              <a:rPr lang="el-GR" dirty="0" smtClean="0"/>
              <a:t>Ι</a:t>
            </a:r>
            <a:r>
              <a:rPr lang="en-US" dirty="0" smtClean="0"/>
              <a:t>H</a:t>
            </a:r>
            <a:r>
              <a:rPr lang="el-GR" dirty="0" smtClean="0"/>
              <a:t>Ι</a:t>
            </a:r>
            <a:r>
              <a:rPr lang="en-US" dirty="0" smtClean="0"/>
              <a:t> [Fig.(b)].</a:t>
            </a:r>
            <a:endParaRPr lang="en-US" dirty="0"/>
          </a:p>
        </p:txBody>
      </p:sp>
      <p:pic>
        <p:nvPicPr>
          <p:cNvPr id="11" name="Picture 7"/>
          <p:cNvPicPr>
            <a:picLocks noChangeAspect="1" noChangeArrowheads="1"/>
          </p:cNvPicPr>
          <p:nvPr/>
        </p:nvPicPr>
        <p:blipFill>
          <a:blip r:embed="rId3" cstate="print"/>
          <a:srcRect/>
          <a:stretch>
            <a:fillRect/>
          </a:stretch>
        </p:blipFill>
        <p:spPr bwMode="auto">
          <a:xfrm>
            <a:off x="0" y="2971800"/>
            <a:ext cx="2782957" cy="1066800"/>
          </a:xfrm>
          <a:prstGeom prst="rect">
            <a:avLst/>
          </a:prstGeom>
          <a:noFill/>
          <a:ln w="9525">
            <a:noFill/>
            <a:miter lim="800000"/>
            <a:headEnd/>
            <a:tailEnd/>
          </a:ln>
        </p:spPr>
      </p:pic>
      <p:sp>
        <p:nvSpPr>
          <p:cNvPr id="12" name="TextBox 11"/>
          <p:cNvSpPr txBox="1"/>
          <p:nvPr/>
        </p:nvSpPr>
        <p:spPr>
          <a:xfrm>
            <a:off x="2667000" y="3124200"/>
            <a:ext cx="457200" cy="369332"/>
          </a:xfrm>
          <a:prstGeom prst="rect">
            <a:avLst/>
          </a:prstGeom>
          <a:noFill/>
        </p:spPr>
        <p:txBody>
          <a:bodyPr wrap="square" rtlCol="0">
            <a:spAutoFit/>
          </a:bodyPr>
          <a:lstStyle/>
          <a:p>
            <a:r>
              <a:rPr lang="el-GR" dirty="0" smtClean="0"/>
              <a:t>=&gt;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64</a:t>
            </a:fld>
            <a:endParaRPr lang="en-US"/>
          </a:p>
        </p:txBody>
      </p:sp>
      <p:sp>
        <p:nvSpPr>
          <p:cNvPr id="6" name="Title 1"/>
          <p:cNvSpPr>
            <a:spLocks noGrp="1"/>
          </p:cNvSpPr>
          <p:nvPr>
            <p:ph type="title"/>
          </p:nvPr>
        </p:nvSpPr>
        <p:spPr>
          <a:xfrm>
            <a:off x="1600200" y="-152400"/>
            <a:ext cx="7543800" cy="762000"/>
          </a:xfrm>
        </p:spPr>
        <p:txBody>
          <a:bodyPr>
            <a:normAutofit/>
          </a:bodyPr>
          <a:lstStyle/>
          <a:p>
            <a:r>
              <a:rPr lang="en-US" sz="3600" dirty="0" smtClean="0"/>
              <a:t>Butterworth and </a:t>
            </a:r>
            <a:r>
              <a:rPr lang="en-US" sz="3600" dirty="0" err="1" smtClean="0"/>
              <a:t>Chebyshev</a:t>
            </a:r>
            <a:r>
              <a:rPr lang="en-US" sz="3600" dirty="0" smtClean="0"/>
              <a:t> Filters</a:t>
            </a:r>
            <a:endParaRPr lang="en-US" sz="3600" dirty="0"/>
          </a:p>
        </p:txBody>
      </p:sp>
      <p:sp>
        <p:nvSpPr>
          <p:cNvPr id="7" name="TextBox 6"/>
          <p:cNvSpPr txBox="1"/>
          <p:nvPr/>
        </p:nvSpPr>
        <p:spPr>
          <a:xfrm>
            <a:off x="76200" y="316468"/>
            <a:ext cx="3352800" cy="369332"/>
          </a:xfrm>
          <a:prstGeom prst="rect">
            <a:avLst/>
          </a:prstGeom>
          <a:noFill/>
        </p:spPr>
        <p:txBody>
          <a:bodyPr wrap="square" rtlCol="0">
            <a:spAutoFit/>
          </a:bodyPr>
          <a:lstStyle/>
          <a:p>
            <a:r>
              <a:rPr lang="en-US" b="1" dirty="0" err="1" smtClean="0"/>
              <a:t>Chebyshev</a:t>
            </a:r>
            <a:r>
              <a:rPr lang="en-US" b="1" dirty="0" smtClean="0"/>
              <a:t> response</a:t>
            </a:r>
            <a:endParaRPr lang="en-US" dirty="0"/>
          </a:p>
        </p:txBody>
      </p:sp>
      <p:sp>
        <p:nvSpPr>
          <p:cNvPr id="8" name="Rectangle 7"/>
          <p:cNvSpPr/>
          <p:nvPr/>
        </p:nvSpPr>
        <p:spPr>
          <a:xfrm>
            <a:off x="0" y="685800"/>
            <a:ext cx="9144000" cy="646331"/>
          </a:xfrm>
          <a:prstGeom prst="rect">
            <a:avLst/>
          </a:prstGeom>
        </p:spPr>
        <p:txBody>
          <a:bodyPr wrap="square">
            <a:spAutoFit/>
          </a:bodyPr>
          <a:lstStyle/>
          <a:p>
            <a:r>
              <a:rPr lang="en-US" dirty="0" smtClean="0"/>
              <a:t>Summarizing about  </a:t>
            </a:r>
            <a:r>
              <a:rPr lang="en-US" dirty="0" err="1" smtClean="0"/>
              <a:t>Chebyshev</a:t>
            </a:r>
            <a:r>
              <a:rPr lang="en-US" dirty="0" smtClean="0"/>
              <a:t> response,  As shown in Fig. below, the magnitude of the transfer function in the </a:t>
            </a:r>
            <a:r>
              <a:rPr lang="en-US" dirty="0" err="1" smtClean="0"/>
              <a:t>passband</a:t>
            </a:r>
            <a:r>
              <a:rPr lang="en-US" dirty="0" smtClean="0"/>
              <a:t> is given by</a:t>
            </a:r>
            <a:endParaRPr lang="en-US" dirty="0"/>
          </a:p>
        </p:txBody>
      </p:sp>
      <p:pic>
        <p:nvPicPr>
          <p:cNvPr id="163842" name="Picture 2"/>
          <p:cNvPicPr>
            <a:picLocks noChangeAspect="1" noChangeArrowheads="1"/>
          </p:cNvPicPr>
          <p:nvPr/>
        </p:nvPicPr>
        <p:blipFill>
          <a:blip r:embed="rId2" cstate="print"/>
          <a:srcRect/>
          <a:stretch>
            <a:fillRect/>
          </a:stretch>
        </p:blipFill>
        <p:spPr bwMode="auto">
          <a:xfrm>
            <a:off x="0" y="1295400"/>
            <a:ext cx="3817432" cy="990600"/>
          </a:xfrm>
          <a:prstGeom prst="rect">
            <a:avLst/>
          </a:prstGeom>
          <a:noFill/>
          <a:ln w="9525">
            <a:noFill/>
            <a:miter lim="800000"/>
            <a:headEnd/>
            <a:tailEnd/>
          </a:ln>
        </p:spPr>
      </p:pic>
      <p:sp>
        <p:nvSpPr>
          <p:cNvPr id="10" name="Rectangle 9"/>
          <p:cNvSpPr/>
          <p:nvPr/>
        </p:nvSpPr>
        <p:spPr>
          <a:xfrm>
            <a:off x="3657600" y="1371600"/>
            <a:ext cx="2590800" cy="646331"/>
          </a:xfrm>
          <a:prstGeom prst="rect">
            <a:avLst/>
          </a:prstGeom>
        </p:spPr>
        <p:txBody>
          <a:bodyPr wrap="square">
            <a:spAutoFit/>
          </a:bodyPr>
          <a:lstStyle/>
          <a:p>
            <a:r>
              <a:rPr lang="en-US" dirty="0" smtClean="0"/>
              <a:t> which exhibits a peak-to-peak ripple of</a:t>
            </a:r>
            <a:endParaRPr lang="en-US" dirty="0"/>
          </a:p>
        </p:txBody>
      </p:sp>
      <p:pic>
        <p:nvPicPr>
          <p:cNvPr id="163843" name="Picture 3"/>
          <p:cNvPicPr>
            <a:picLocks noChangeAspect="1" noChangeArrowheads="1"/>
          </p:cNvPicPr>
          <p:nvPr/>
        </p:nvPicPr>
        <p:blipFill>
          <a:blip r:embed="rId3" cstate="print"/>
          <a:srcRect/>
          <a:stretch>
            <a:fillRect/>
          </a:stretch>
        </p:blipFill>
        <p:spPr bwMode="auto">
          <a:xfrm>
            <a:off x="6248400" y="1371600"/>
            <a:ext cx="2743200" cy="478172"/>
          </a:xfrm>
          <a:prstGeom prst="rect">
            <a:avLst/>
          </a:prstGeom>
          <a:noFill/>
          <a:ln w="9525">
            <a:noFill/>
            <a:miter lim="800000"/>
            <a:headEnd/>
            <a:tailEnd/>
          </a:ln>
        </p:spPr>
      </p:pic>
      <p:sp>
        <p:nvSpPr>
          <p:cNvPr id="12" name="Rectangle 11"/>
          <p:cNvSpPr/>
          <p:nvPr/>
        </p:nvSpPr>
        <p:spPr>
          <a:xfrm>
            <a:off x="0" y="2438400"/>
            <a:ext cx="2845651" cy="646331"/>
          </a:xfrm>
          <a:prstGeom prst="rect">
            <a:avLst/>
          </a:prstGeom>
        </p:spPr>
        <p:txBody>
          <a:bodyPr wrap="none">
            <a:spAutoFit/>
          </a:bodyPr>
          <a:lstStyle/>
          <a:p>
            <a:r>
              <a:rPr lang="en-US" dirty="0" smtClean="0"/>
              <a:t>Regarding  </a:t>
            </a:r>
            <a:r>
              <a:rPr lang="en-US" dirty="0" err="1" smtClean="0"/>
              <a:t>stopband</a:t>
            </a:r>
            <a:r>
              <a:rPr lang="en-US" dirty="0" smtClean="0"/>
              <a:t> the </a:t>
            </a:r>
          </a:p>
          <a:p>
            <a:r>
              <a:rPr lang="en-US" dirty="0" smtClean="0"/>
              <a:t>transfer function is given by:</a:t>
            </a:r>
            <a:endParaRPr lang="en-US" dirty="0"/>
          </a:p>
        </p:txBody>
      </p:sp>
      <p:pic>
        <p:nvPicPr>
          <p:cNvPr id="163844" name="Picture 4"/>
          <p:cNvPicPr>
            <a:picLocks noChangeAspect="1" noChangeArrowheads="1"/>
          </p:cNvPicPr>
          <p:nvPr/>
        </p:nvPicPr>
        <p:blipFill>
          <a:blip r:embed="rId4" cstate="print"/>
          <a:srcRect/>
          <a:stretch>
            <a:fillRect/>
          </a:stretch>
        </p:blipFill>
        <p:spPr bwMode="auto">
          <a:xfrm>
            <a:off x="2819400" y="2430943"/>
            <a:ext cx="3505200" cy="921857"/>
          </a:xfrm>
          <a:prstGeom prst="rect">
            <a:avLst/>
          </a:prstGeom>
          <a:noFill/>
          <a:ln w="9525">
            <a:noFill/>
            <a:miter lim="800000"/>
            <a:headEnd/>
            <a:tailEnd/>
          </a:ln>
        </p:spPr>
      </p:pic>
      <p:pic>
        <p:nvPicPr>
          <p:cNvPr id="163845" name="Picture 5"/>
          <p:cNvPicPr>
            <a:picLocks noChangeAspect="1" noChangeArrowheads="1"/>
          </p:cNvPicPr>
          <p:nvPr/>
        </p:nvPicPr>
        <p:blipFill>
          <a:blip r:embed="rId5" cstate="print"/>
          <a:srcRect/>
          <a:stretch>
            <a:fillRect/>
          </a:stretch>
        </p:blipFill>
        <p:spPr bwMode="auto">
          <a:xfrm>
            <a:off x="1752600" y="3276600"/>
            <a:ext cx="5362575" cy="2514600"/>
          </a:xfrm>
          <a:prstGeom prst="rect">
            <a:avLst/>
          </a:prstGeom>
          <a:noFill/>
          <a:ln w="9525">
            <a:noFill/>
            <a:miter lim="800000"/>
            <a:headEnd/>
            <a:tailEnd/>
          </a:ln>
        </p:spPr>
      </p:pic>
      <p:sp>
        <p:nvSpPr>
          <p:cNvPr id="15" name="Rectangle 14"/>
          <p:cNvSpPr/>
          <p:nvPr/>
        </p:nvSpPr>
        <p:spPr>
          <a:xfrm>
            <a:off x="2819400" y="5638800"/>
            <a:ext cx="2952090" cy="369332"/>
          </a:xfrm>
          <a:prstGeom prst="rect">
            <a:avLst/>
          </a:prstGeom>
        </p:spPr>
        <p:txBody>
          <a:bodyPr wrap="none">
            <a:spAutoFit/>
          </a:bodyPr>
          <a:lstStyle/>
          <a:p>
            <a:r>
              <a:rPr lang="en-US" dirty="0" smtClean="0"/>
              <a:t>General </a:t>
            </a:r>
            <a:r>
              <a:rPr lang="en-US" dirty="0" err="1" smtClean="0"/>
              <a:t>Chebyshev</a:t>
            </a:r>
            <a:r>
              <a:rPr lang="en-US" dirty="0" smtClean="0"/>
              <a:t> response.</a:t>
            </a:r>
            <a:endParaRPr lang="en-US" dirty="0"/>
          </a:p>
        </p:txBody>
      </p:sp>
      <p:sp>
        <p:nvSpPr>
          <p:cNvPr id="16" name="Rectangle 15"/>
          <p:cNvSpPr/>
          <p:nvPr/>
        </p:nvSpPr>
        <p:spPr>
          <a:xfrm>
            <a:off x="6248400" y="2388275"/>
            <a:ext cx="2667000" cy="923330"/>
          </a:xfrm>
          <a:prstGeom prst="rect">
            <a:avLst/>
          </a:prstGeom>
        </p:spPr>
        <p:txBody>
          <a:bodyPr wrap="square">
            <a:spAutoFit/>
          </a:bodyPr>
          <a:lstStyle/>
          <a:p>
            <a:r>
              <a:rPr lang="en-US" dirty="0" smtClean="0"/>
              <a:t>which gives the attenuation at frequencies greater than </a:t>
            </a:r>
            <a:r>
              <a:rPr lang="el-GR" dirty="0" smtClean="0"/>
              <a:t>ωο</a:t>
            </a:r>
            <a:r>
              <a:rPr lang="en-US" dirty="0" smtClean="0"/>
              <a:t>. </a:t>
            </a:r>
            <a:endParaRPr lang="en-US" dirty="0"/>
          </a:p>
        </p:txBody>
      </p:sp>
      <p:sp>
        <p:nvSpPr>
          <p:cNvPr id="18" name="TextBox 17"/>
          <p:cNvSpPr txBox="1"/>
          <p:nvPr/>
        </p:nvSpPr>
        <p:spPr>
          <a:xfrm>
            <a:off x="0" y="6010870"/>
            <a:ext cx="9144000" cy="923330"/>
          </a:xfrm>
          <a:prstGeom prst="rect">
            <a:avLst/>
          </a:prstGeom>
          <a:noFill/>
        </p:spPr>
        <p:txBody>
          <a:bodyPr wrap="square" rtlCol="0">
            <a:spAutoFit/>
          </a:bodyPr>
          <a:lstStyle/>
          <a:p>
            <a:r>
              <a:rPr lang="en-US" dirty="0" smtClean="0"/>
              <a:t>In practice, we must determine n so as</a:t>
            </a:r>
            <a:r>
              <a:rPr lang="el-GR" dirty="0" smtClean="0"/>
              <a:t> </a:t>
            </a:r>
            <a:r>
              <a:rPr lang="en-US" dirty="0" smtClean="0"/>
              <a:t>to obtain the required values of </a:t>
            </a:r>
            <a:r>
              <a:rPr lang="el-GR" dirty="0" smtClean="0"/>
              <a:t>ωο</a:t>
            </a:r>
            <a:r>
              <a:rPr lang="en-US" dirty="0" smtClean="0"/>
              <a:t>, ripple, and </a:t>
            </a:r>
            <a:r>
              <a:rPr lang="en-US" dirty="0" err="1" smtClean="0"/>
              <a:t>stopband</a:t>
            </a:r>
            <a:r>
              <a:rPr lang="en-US" dirty="0" smtClean="0"/>
              <a:t> attenuation</a:t>
            </a:r>
            <a:r>
              <a:rPr lang="el-GR" dirty="0" smtClean="0"/>
              <a:t>. </a:t>
            </a:r>
            <a:r>
              <a:rPr lang="en-US" dirty="0" smtClean="0"/>
              <a:t>This will be demonstrated in the examples of following slides</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65</a:t>
            </a:fld>
            <a:endParaRPr lang="en-US"/>
          </a:p>
        </p:txBody>
      </p:sp>
      <p:sp>
        <p:nvSpPr>
          <p:cNvPr id="6" name="Title 1"/>
          <p:cNvSpPr>
            <a:spLocks noGrp="1"/>
          </p:cNvSpPr>
          <p:nvPr>
            <p:ph type="title"/>
          </p:nvPr>
        </p:nvSpPr>
        <p:spPr>
          <a:xfrm>
            <a:off x="1600200" y="-152400"/>
            <a:ext cx="7543800" cy="762000"/>
          </a:xfrm>
        </p:spPr>
        <p:txBody>
          <a:bodyPr>
            <a:normAutofit/>
          </a:bodyPr>
          <a:lstStyle/>
          <a:p>
            <a:r>
              <a:rPr lang="en-US" sz="3600" dirty="0" smtClean="0"/>
              <a:t>Butterworth and </a:t>
            </a:r>
            <a:r>
              <a:rPr lang="en-US" sz="3600" dirty="0" err="1" smtClean="0"/>
              <a:t>Chebyshev</a:t>
            </a:r>
            <a:r>
              <a:rPr lang="en-US" sz="3600" dirty="0" smtClean="0"/>
              <a:t> Filters</a:t>
            </a:r>
            <a:endParaRPr lang="en-US" sz="3600" dirty="0"/>
          </a:p>
        </p:txBody>
      </p:sp>
      <p:sp>
        <p:nvSpPr>
          <p:cNvPr id="7" name="TextBox 6"/>
          <p:cNvSpPr txBox="1"/>
          <p:nvPr/>
        </p:nvSpPr>
        <p:spPr>
          <a:xfrm>
            <a:off x="76200" y="621268"/>
            <a:ext cx="3352800" cy="369332"/>
          </a:xfrm>
          <a:prstGeom prst="rect">
            <a:avLst/>
          </a:prstGeom>
          <a:noFill/>
        </p:spPr>
        <p:txBody>
          <a:bodyPr wrap="square" rtlCol="0">
            <a:spAutoFit/>
          </a:bodyPr>
          <a:lstStyle/>
          <a:p>
            <a:r>
              <a:rPr lang="en-US" b="1" dirty="0" err="1" smtClean="0"/>
              <a:t>Chebyshev</a:t>
            </a:r>
            <a:r>
              <a:rPr lang="en-US" b="1" dirty="0" smtClean="0"/>
              <a:t> response</a:t>
            </a:r>
            <a:endParaRPr lang="en-US" dirty="0"/>
          </a:p>
        </p:txBody>
      </p:sp>
      <p:sp>
        <p:nvSpPr>
          <p:cNvPr id="8" name="Rectangle 7"/>
          <p:cNvSpPr/>
          <p:nvPr/>
        </p:nvSpPr>
        <p:spPr>
          <a:xfrm>
            <a:off x="0" y="1977552"/>
            <a:ext cx="8610600" cy="923330"/>
          </a:xfrm>
          <a:prstGeom prst="rect">
            <a:avLst/>
          </a:prstGeom>
        </p:spPr>
        <p:txBody>
          <a:bodyPr wrap="square">
            <a:spAutoFit/>
          </a:bodyPr>
          <a:lstStyle/>
          <a:p>
            <a:r>
              <a:rPr lang="en-US" dirty="0" smtClean="0"/>
              <a:t>After the order of the filter response has been  determined, the next step in the design is to obtain the poles and hence the transfer function. It can be shown that the poles are given by:</a:t>
            </a:r>
            <a:endParaRPr lang="en-US" dirty="0"/>
          </a:p>
        </p:txBody>
      </p:sp>
      <p:pic>
        <p:nvPicPr>
          <p:cNvPr id="167938" name="Picture 2"/>
          <p:cNvPicPr>
            <a:picLocks noChangeAspect="1" noChangeArrowheads="1"/>
          </p:cNvPicPr>
          <p:nvPr/>
        </p:nvPicPr>
        <p:blipFill>
          <a:blip r:embed="rId2" cstate="print"/>
          <a:srcRect/>
          <a:stretch>
            <a:fillRect/>
          </a:stretch>
        </p:blipFill>
        <p:spPr bwMode="auto">
          <a:xfrm>
            <a:off x="762000" y="3196752"/>
            <a:ext cx="7560208" cy="635010"/>
          </a:xfrm>
          <a:prstGeom prst="rect">
            <a:avLst/>
          </a:prstGeom>
          <a:noFill/>
          <a:ln w="9525">
            <a:noFill/>
            <a:miter lim="800000"/>
            <a:headEnd/>
            <a:tailEnd/>
          </a:ln>
        </p:spPr>
      </p:pic>
      <p:sp>
        <p:nvSpPr>
          <p:cNvPr id="10" name="Rectangle 9"/>
          <p:cNvSpPr/>
          <p:nvPr/>
        </p:nvSpPr>
        <p:spPr>
          <a:xfrm>
            <a:off x="6400800" y="3907962"/>
            <a:ext cx="1303562" cy="369332"/>
          </a:xfrm>
          <a:prstGeom prst="rect">
            <a:avLst/>
          </a:prstGeom>
        </p:spPr>
        <p:txBody>
          <a:bodyPr wrap="none">
            <a:spAutoFit/>
          </a:bodyPr>
          <a:lstStyle/>
          <a:p>
            <a:r>
              <a:rPr lang="en-US" dirty="0" smtClean="0"/>
              <a:t>k = 1, 2,…, n</a:t>
            </a:r>
            <a:endParaRPr lang="en-US" dirty="0"/>
          </a:p>
        </p:txBody>
      </p:sp>
      <p:sp>
        <p:nvSpPr>
          <p:cNvPr id="11" name="Rectangle 10"/>
          <p:cNvSpPr/>
          <p:nvPr/>
        </p:nvSpPr>
        <p:spPr>
          <a:xfrm>
            <a:off x="76200" y="4529230"/>
            <a:ext cx="8915400" cy="369332"/>
          </a:xfrm>
          <a:prstGeom prst="rect">
            <a:avLst/>
          </a:prstGeom>
        </p:spPr>
        <p:txBody>
          <a:bodyPr wrap="square">
            <a:spAutoFit/>
          </a:bodyPr>
          <a:lstStyle/>
          <a:p>
            <a:r>
              <a:rPr lang="en-US" dirty="0" smtClean="0"/>
              <a:t>The poles, as it can be shown, reside on an ellipse. The transfer function is then expressed as:</a:t>
            </a:r>
            <a:endParaRPr lang="en-US" dirty="0"/>
          </a:p>
        </p:txBody>
      </p:sp>
      <p:pic>
        <p:nvPicPr>
          <p:cNvPr id="167939" name="Picture 3"/>
          <p:cNvPicPr>
            <a:picLocks noChangeAspect="1" noChangeArrowheads="1"/>
          </p:cNvPicPr>
          <p:nvPr/>
        </p:nvPicPr>
        <p:blipFill>
          <a:blip r:embed="rId3" cstate="print"/>
          <a:srcRect/>
          <a:stretch>
            <a:fillRect/>
          </a:stretch>
        </p:blipFill>
        <p:spPr bwMode="auto">
          <a:xfrm>
            <a:off x="2895599" y="5203362"/>
            <a:ext cx="3739661" cy="838200"/>
          </a:xfrm>
          <a:prstGeom prst="rect">
            <a:avLst/>
          </a:prstGeom>
          <a:noFill/>
          <a:ln w="9525">
            <a:noFill/>
            <a:miter lim="800000"/>
            <a:headEnd/>
            <a:tailEnd/>
          </a:ln>
        </p:spPr>
      </p:pic>
      <p:sp>
        <p:nvSpPr>
          <p:cNvPr id="13" name="Rectangle 12"/>
          <p:cNvSpPr/>
          <p:nvPr/>
        </p:nvSpPr>
        <p:spPr>
          <a:xfrm>
            <a:off x="152400" y="1106269"/>
            <a:ext cx="8763000" cy="646331"/>
          </a:xfrm>
          <a:prstGeom prst="rect">
            <a:avLst/>
          </a:prstGeom>
        </p:spPr>
        <p:txBody>
          <a:bodyPr wrap="square">
            <a:spAutoFit/>
          </a:bodyPr>
          <a:lstStyle/>
          <a:p>
            <a:r>
              <a:rPr lang="en-US" dirty="0" smtClean="0"/>
              <a:t>As mentioned in previous slide , it is essential  that  the filter  order   n is determined  so as</a:t>
            </a:r>
            <a:r>
              <a:rPr lang="el-GR" dirty="0" smtClean="0"/>
              <a:t> </a:t>
            </a:r>
            <a:r>
              <a:rPr lang="en-US" dirty="0" smtClean="0"/>
              <a:t>to obtain the required values of </a:t>
            </a:r>
            <a:r>
              <a:rPr lang="el-GR" dirty="0" smtClean="0"/>
              <a:t>ωο</a:t>
            </a:r>
            <a:r>
              <a:rPr lang="en-US" dirty="0" smtClean="0"/>
              <a:t>, ripple, and </a:t>
            </a:r>
            <a:r>
              <a:rPr lang="en-US" dirty="0" err="1" smtClean="0"/>
              <a:t>stopband</a:t>
            </a:r>
            <a:r>
              <a:rPr lang="en-US" dirty="0" smtClean="0"/>
              <a:t> attenuation</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dirty="0" smtClean="0"/>
              <a:t>Προηγμένα Μικτά  Συστήματα</a:t>
            </a:r>
            <a:endParaRPr lang="en-US" dirty="0"/>
          </a:p>
        </p:txBody>
      </p:sp>
      <p:sp>
        <p:nvSpPr>
          <p:cNvPr id="5" name="Slide Number Placeholder 4"/>
          <p:cNvSpPr>
            <a:spLocks noGrp="1"/>
          </p:cNvSpPr>
          <p:nvPr>
            <p:ph type="sldNum" sz="quarter" idx="12"/>
          </p:nvPr>
        </p:nvSpPr>
        <p:spPr/>
        <p:txBody>
          <a:bodyPr/>
          <a:lstStyle/>
          <a:p>
            <a:fld id="{98B15F04-FFA8-4042-B188-32C057B50B7D}" type="slidenum">
              <a:rPr lang="en-US" smtClean="0"/>
              <a:pPr/>
              <a:t>66</a:t>
            </a:fld>
            <a:endParaRPr lang="en-US"/>
          </a:p>
        </p:txBody>
      </p:sp>
      <p:sp>
        <p:nvSpPr>
          <p:cNvPr id="6" name="Title 1"/>
          <p:cNvSpPr txBox="1">
            <a:spLocks/>
          </p:cNvSpPr>
          <p:nvPr/>
        </p:nvSpPr>
        <p:spPr>
          <a:xfrm>
            <a:off x="1600200" y="-152400"/>
            <a:ext cx="75438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Butterworth and Chebyshev Filters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76200" y="533400"/>
            <a:ext cx="2209800" cy="369332"/>
          </a:xfrm>
          <a:prstGeom prst="rect">
            <a:avLst/>
          </a:prstGeom>
          <a:noFill/>
        </p:spPr>
        <p:txBody>
          <a:bodyPr wrap="square" rtlCol="0">
            <a:spAutoFit/>
          </a:bodyPr>
          <a:lstStyle/>
          <a:p>
            <a:r>
              <a:rPr lang="en-US" b="1" dirty="0" smtClean="0"/>
              <a:t>Example 1</a:t>
            </a:r>
            <a:endParaRPr lang="en-US" b="1" dirty="0"/>
          </a:p>
        </p:txBody>
      </p:sp>
      <p:sp>
        <p:nvSpPr>
          <p:cNvPr id="10" name="Rectangle 9"/>
          <p:cNvSpPr/>
          <p:nvPr/>
        </p:nvSpPr>
        <p:spPr>
          <a:xfrm>
            <a:off x="228600" y="838200"/>
            <a:ext cx="8915400" cy="646331"/>
          </a:xfrm>
          <a:prstGeom prst="rect">
            <a:avLst/>
          </a:prstGeom>
        </p:spPr>
        <p:txBody>
          <a:bodyPr wrap="square">
            <a:spAutoFit/>
          </a:bodyPr>
          <a:lstStyle/>
          <a:p>
            <a:r>
              <a:rPr lang="en-US" dirty="0" smtClean="0"/>
              <a:t>Determine the order of a </a:t>
            </a:r>
            <a:r>
              <a:rPr lang="en-US" dirty="0" err="1" smtClean="0"/>
              <a:t>Chebyshev</a:t>
            </a:r>
            <a:r>
              <a:rPr lang="en-US" dirty="0" smtClean="0"/>
              <a:t> filter that provides a </a:t>
            </a:r>
            <a:r>
              <a:rPr lang="en-US" dirty="0" err="1" smtClean="0"/>
              <a:t>passband</a:t>
            </a:r>
            <a:r>
              <a:rPr lang="en-US" dirty="0" smtClean="0"/>
              <a:t> ripple of 1 dB across a bandwidth of 5 MHz and an attenuation of 30 dB at 10 </a:t>
            </a:r>
            <a:r>
              <a:rPr lang="en-US" dirty="0" err="1" smtClean="0"/>
              <a:t>MHz.</a:t>
            </a:r>
            <a:r>
              <a:rPr lang="en-US" dirty="0" smtClean="0"/>
              <a:t> </a:t>
            </a:r>
            <a:endParaRPr lang="en-US" dirty="0"/>
          </a:p>
        </p:txBody>
      </p:sp>
      <p:sp>
        <p:nvSpPr>
          <p:cNvPr id="11" name="Rectangle 10"/>
          <p:cNvSpPr/>
          <p:nvPr/>
        </p:nvSpPr>
        <p:spPr>
          <a:xfrm>
            <a:off x="304800" y="1600200"/>
            <a:ext cx="5315686" cy="369332"/>
          </a:xfrm>
          <a:prstGeom prst="rect">
            <a:avLst/>
          </a:prstGeom>
        </p:spPr>
        <p:txBody>
          <a:bodyPr wrap="none">
            <a:spAutoFit/>
          </a:bodyPr>
          <a:lstStyle/>
          <a:p>
            <a:r>
              <a:rPr lang="en-US" dirty="0" smtClean="0"/>
              <a:t>It is obvious that  </a:t>
            </a:r>
            <a:r>
              <a:rPr lang="el-GR" dirty="0" smtClean="0"/>
              <a:t>ωο=</a:t>
            </a:r>
            <a:r>
              <a:rPr lang="en-US" dirty="0" smtClean="0"/>
              <a:t> </a:t>
            </a:r>
            <a:r>
              <a:rPr lang="el-GR" dirty="0" smtClean="0"/>
              <a:t>2π</a:t>
            </a:r>
            <a:r>
              <a:rPr lang="en-US" dirty="0" smtClean="0"/>
              <a:t> x(5 MHz) and thus we have:</a:t>
            </a:r>
            <a:endParaRPr lang="en-US" dirty="0"/>
          </a:p>
        </p:txBody>
      </p:sp>
      <p:pic>
        <p:nvPicPr>
          <p:cNvPr id="166914" name="Picture 2"/>
          <p:cNvPicPr>
            <a:picLocks noChangeAspect="1" noChangeArrowheads="1"/>
          </p:cNvPicPr>
          <p:nvPr/>
        </p:nvPicPr>
        <p:blipFill>
          <a:blip r:embed="rId2" cstate="print"/>
          <a:srcRect/>
          <a:stretch>
            <a:fillRect/>
          </a:stretch>
        </p:blipFill>
        <p:spPr bwMode="auto">
          <a:xfrm>
            <a:off x="609600" y="2057400"/>
            <a:ext cx="2226906" cy="609600"/>
          </a:xfrm>
          <a:prstGeom prst="rect">
            <a:avLst/>
          </a:prstGeom>
          <a:noFill/>
          <a:ln w="9525">
            <a:noFill/>
            <a:miter lim="800000"/>
            <a:headEnd/>
            <a:tailEnd/>
          </a:ln>
        </p:spPr>
      </p:pic>
      <p:sp>
        <p:nvSpPr>
          <p:cNvPr id="13" name="TextBox 12"/>
          <p:cNvSpPr txBox="1"/>
          <p:nvPr/>
        </p:nvSpPr>
        <p:spPr>
          <a:xfrm>
            <a:off x="3200400" y="2209800"/>
            <a:ext cx="1828800" cy="381000"/>
          </a:xfrm>
          <a:prstGeom prst="rect">
            <a:avLst/>
          </a:prstGeom>
          <a:noFill/>
        </p:spPr>
        <p:txBody>
          <a:bodyPr wrap="square" rtlCol="0">
            <a:spAutoFit/>
          </a:bodyPr>
          <a:lstStyle/>
          <a:p>
            <a:r>
              <a:rPr lang="en-US" dirty="0" smtClean="0"/>
              <a:t>=&gt; </a:t>
            </a:r>
            <a:r>
              <a:rPr lang="el-GR" dirty="0" smtClean="0"/>
              <a:t>ϵ</a:t>
            </a:r>
            <a:r>
              <a:rPr lang="en-US" dirty="0" smtClean="0"/>
              <a:t>=0.509</a:t>
            </a:r>
            <a:endParaRPr lang="en-US" dirty="0"/>
          </a:p>
        </p:txBody>
      </p:sp>
      <p:sp>
        <p:nvSpPr>
          <p:cNvPr id="14" name="TextBox 13"/>
          <p:cNvSpPr txBox="1"/>
          <p:nvPr/>
        </p:nvSpPr>
        <p:spPr>
          <a:xfrm>
            <a:off x="-76200" y="2895600"/>
            <a:ext cx="8458200" cy="369332"/>
          </a:xfrm>
          <a:prstGeom prst="rect">
            <a:avLst/>
          </a:prstGeom>
          <a:noFill/>
        </p:spPr>
        <p:txBody>
          <a:bodyPr wrap="square" rtlCol="0">
            <a:spAutoFit/>
          </a:bodyPr>
          <a:lstStyle/>
          <a:p>
            <a:r>
              <a:rPr lang="en-US" dirty="0" smtClean="0"/>
              <a:t>We equate                                                                      to      </a:t>
            </a:r>
            <a:endParaRPr lang="en-US" dirty="0"/>
          </a:p>
        </p:txBody>
      </p:sp>
      <p:pic>
        <p:nvPicPr>
          <p:cNvPr id="15" name="Picture 4"/>
          <p:cNvPicPr>
            <a:picLocks noChangeAspect="1" noChangeArrowheads="1"/>
          </p:cNvPicPr>
          <p:nvPr/>
        </p:nvPicPr>
        <p:blipFill>
          <a:blip r:embed="rId3" cstate="print"/>
          <a:srcRect/>
          <a:stretch>
            <a:fillRect/>
          </a:stretch>
        </p:blipFill>
        <p:spPr bwMode="auto">
          <a:xfrm>
            <a:off x="1219200" y="2743200"/>
            <a:ext cx="4056320" cy="1066800"/>
          </a:xfrm>
          <a:prstGeom prst="rect">
            <a:avLst/>
          </a:prstGeom>
          <a:noFill/>
          <a:ln w="9525">
            <a:noFill/>
            <a:miter lim="800000"/>
            <a:headEnd/>
            <a:tailEnd/>
          </a:ln>
        </p:spPr>
      </p:pic>
      <p:sp>
        <p:nvSpPr>
          <p:cNvPr id="17" name="Rectangle 16"/>
          <p:cNvSpPr/>
          <p:nvPr/>
        </p:nvSpPr>
        <p:spPr>
          <a:xfrm>
            <a:off x="5257800" y="2819400"/>
            <a:ext cx="3886449" cy="369332"/>
          </a:xfrm>
          <a:prstGeom prst="rect">
            <a:avLst/>
          </a:prstGeom>
        </p:spPr>
        <p:txBody>
          <a:bodyPr wrap="none">
            <a:spAutoFit/>
          </a:bodyPr>
          <a:lstStyle/>
          <a:p>
            <a:r>
              <a:rPr lang="da-DK" dirty="0" smtClean="0"/>
              <a:t>to 0.0316 (= -30 dB) at  </a:t>
            </a:r>
            <a:r>
              <a:rPr lang="el-GR" dirty="0" smtClean="0"/>
              <a:t>ω=2ωο </a:t>
            </a:r>
            <a:r>
              <a:rPr lang="en-US" dirty="0" smtClean="0"/>
              <a:t>getting</a:t>
            </a:r>
            <a:r>
              <a:rPr lang="el-GR" dirty="0" smtClean="0"/>
              <a:t> </a:t>
            </a:r>
            <a:r>
              <a:rPr lang="en-US" dirty="0" smtClean="0"/>
              <a:t>:</a:t>
            </a:r>
            <a:endParaRPr lang="en-US" dirty="0"/>
          </a:p>
        </p:txBody>
      </p:sp>
      <p:pic>
        <p:nvPicPr>
          <p:cNvPr id="166915" name="Picture 3"/>
          <p:cNvPicPr>
            <a:picLocks noChangeAspect="1" noChangeArrowheads="1"/>
          </p:cNvPicPr>
          <p:nvPr/>
        </p:nvPicPr>
        <p:blipFill>
          <a:blip r:embed="rId4" cstate="print"/>
          <a:srcRect/>
          <a:stretch>
            <a:fillRect/>
          </a:stretch>
        </p:blipFill>
        <p:spPr bwMode="auto">
          <a:xfrm>
            <a:off x="1143000" y="3810000"/>
            <a:ext cx="4135272" cy="914400"/>
          </a:xfrm>
          <a:prstGeom prst="rect">
            <a:avLst/>
          </a:prstGeom>
          <a:noFill/>
          <a:ln w="9525">
            <a:noFill/>
            <a:miter lim="800000"/>
            <a:headEnd/>
            <a:tailEnd/>
          </a:ln>
        </p:spPr>
      </p:pic>
      <p:sp>
        <p:nvSpPr>
          <p:cNvPr id="19" name="Rectangle 18"/>
          <p:cNvSpPr/>
          <p:nvPr/>
        </p:nvSpPr>
        <p:spPr>
          <a:xfrm>
            <a:off x="304800" y="4800600"/>
            <a:ext cx="3766800" cy="369332"/>
          </a:xfrm>
          <a:prstGeom prst="rect">
            <a:avLst/>
          </a:prstGeom>
        </p:spPr>
        <p:txBody>
          <a:bodyPr wrap="none">
            <a:spAutoFit/>
          </a:bodyPr>
          <a:lstStyle/>
          <a:p>
            <a:r>
              <a:rPr lang="en-US" dirty="0" smtClean="0"/>
              <a:t>Since </a:t>
            </a:r>
            <a:r>
              <a:rPr lang="en-US" dirty="0" err="1" smtClean="0"/>
              <a:t>cosh</a:t>
            </a:r>
            <a:r>
              <a:rPr lang="el-GR" baseline="30000" dirty="0" smtClean="0"/>
              <a:t>-</a:t>
            </a:r>
            <a:r>
              <a:rPr lang="en-US" baseline="30000" dirty="0" smtClean="0"/>
              <a:t>1</a:t>
            </a:r>
            <a:r>
              <a:rPr lang="en-US" dirty="0" smtClean="0"/>
              <a:t> 2 </a:t>
            </a:r>
            <a:r>
              <a:rPr lang="el-GR" dirty="0" smtClean="0"/>
              <a:t>=</a:t>
            </a:r>
            <a:r>
              <a:rPr lang="en-US" dirty="0" smtClean="0"/>
              <a:t>1.317, Eq. above yields</a:t>
            </a:r>
            <a:endParaRPr lang="en-US" dirty="0"/>
          </a:p>
        </p:txBody>
      </p:sp>
      <p:pic>
        <p:nvPicPr>
          <p:cNvPr id="166916" name="Picture 4"/>
          <p:cNvPicPr>
            <a:picLocks noChangeAspect="1" noChangeArrowheads="1"/>
          </p:cNvPicPr>
          <p:nvPr/>
        </p:nvPicPr>
        <p:blipFill>
          <a:blip r:embed="rId5" cstate="print"/>
          <a:srcRect/>
          <a:stretch>
            <a:fillRect/>
          </a:stretch>
        </p:blipFill>
        <p:spPr bwMode="auto">
          <a:xfrm>
            <a:off x="4495799" y="4724400"/>
            <a:ext cx="2177143" cy="381000"/>
          </a:xfrm>
          <a:prstGeom prst="rect">
            <a:avLst/>
          </a:prstGeom>
          <a:noFill/>
          <a:ln w="9525">
            <a:noFill/>
            <a:miter lim="800000"/>
            <a:headEnd/>
            <a:tailEnd/>
          </a:ln>
        </p:spPr>
      </p:pic>
      <p:sp>
        <p:nvSpPr>
          <p:cNvPr id="21" name="Rectangle 20"/>
          <p:cNvSpPr/>
          <p:nvPr/>
        </p:nvSpPr>
        <p:spPr>
          <a:xfrm>
            <a:off x="533400" y="5638800"/>
            <a:ext cx="8382000" cy="369332"/>
          </a:xfrm>
          <a:prstGeom prst="rect">
            <a:avLst/>
          </a:prstGeom>
        </p:spPr>
        <p:txBody>
          <a:bodyPr wrap="square">
            <a:spAutoFit/>
          </a:bodyPr>
          <a:lstStyle/>
          <a:p>
            <a:r>
              <a:rPr lang="en-US" dirty="0" smtClean="0"/>
              <a:t>Which leads to n &gt; 3.66.    Consequently  we should select n = 4.</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67</a:t>
            </a:fld>
            <a:endParaRPr lang="en-US"/>
          </a:p>
        </p:txBody>
      </p:sp>
      <p:sp>
        <p:nvSpPr>
          <p:cNvPr id="6" name="Title 1"/>
          <p:cNvSpPr txBox="1">
            <a:spLocks/>
          </p:cNvSpPr>
          <p:nvPr/>
        </p:nvSpPr>
        <p:spPr>
          <a:xfrm>
            <a:off x="1600200" y="-152400"/>
            <a:ext cx="75438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Butterworth and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Chebyshev</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Filters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76200" y="381000"/>
            <a:ext cx="2209800" cy="369332"/>
          </a:xfrm>
          <a:prstGeom prst="rect">
            <a:avLst/>
          </a:prstGeom>
          <a:noFill/>
        </p:spPr>
        <p:txBody>
          <a:bodyPr wrap="square" rtlCol="0">
            <a:spAutoFit/>
          </a:bodyPr>
          <a:lstStyle/>
          <a:p>
            <a:r>
              <a:rPr lang="en-US" b="1" dirty="0" smtClean="0"/>
              <a:t>Example 2</a:t>
            </a:r>
            <a:endParaRPr lang="en-US" b="1" dirty="0"/>
          </a:p>
        </p:txBody>
      </p:sp>
      <p:sp>
        <p:nvSpPr>
          <p:cNvPr id="7" name="Rectangle 6"/>
          <p:cNvSpPr/>
          <p:nvPr/>
        </p:nvSpPr>
        <p:spPr>
          <a:xfrm>
            <a:off x="76200" y="762000"/>
            <a:ext cx="8915400" cy="1477328"/>
          </a:xfrm>
          <a:prstGeom prst="rect">
            <a:avLst/>
          </a:prstGeom>
        </p:spPr>
        <p:txBody>
          <a:bodyPr wrap="square">
            <a:spAutoFit/>
          </a:bodyPr>
          <a:lstStyle/>
          <a:p>
            <a:r>
              <a:rPr lang="en-US" dirty="0" smtClean="0"/>
              <a:t>Design a (</a:t>
            </a:r>
            <a:r>
              <a:rPr lang="en-US" dirty="0" err="1" smtClean="0"/>
              <a:t>Chebyshev</a:t>
            </a:r>
            <a:r>
              <a:rPr lang="en-US" dirty="0" smtClean="0"/>
              <a:t>)  filter using two </a:t>
            </a:r>
            <a:r>
              <a:rPr lang="en-US" dirty="0" err="1" smtClean="0"/>
              <a:t>Sallen</a:t>
            </a:r>
            <a:r>
              <a:rPr lang="en-US" dirty="0" smtClean="0"/>
              <a:t> Key filter stages, that satisfies the requirements in Example of previous slide, i.e. that the filter should provide a </a:t>
            </a:r>
            <a:r>
              <a:rPr lang="en-US" dirty="0" err="1" smtClean="0"/>
              <a:t>passband</a:t>
            </a:r>
            <a:r>
              <a:rPr lang="en-US" dirty="0" smtClean="0"/>
              <a:t> ripple of 1 dB across a bandwidth of 5 MHz and an attenuation of 30 dB at 10 MHz</a:t>
            </a:r>
          </a:p>
          <a:p>
            <a:r>
              <a:rPr lang="en-US" dirty="0" smtClean="0"/>
              <a:t>Having calculated from  previous  example that  in order to satisfy the above requirement this filter should  have  </a:t>
            </a:r>
            <a:r>
              <a:rPr lang="el-GR" dirty="0" smtClean="0"/>
              <a:t>ϵ</a:t>
            </a:r>
            <a:r>
              <a:rPr lang="en-US" dirty="0" smtClean="0"/>
              <a:t>= 0:509 and n = 4, the filter poles can be  calculated as follows:</a:t>
            </a:r>
            <a:endParaRPr lang="en-US" dirty="0"/>
          </a:p>
        </p:txBody>
      </p:sp>
      <p:pic>
        <p:nvPicPr>
          <p:cNvPr id="168962" name="Picture 2"/>
          <p:cNvPicPr>
            <a:picLocks noChangeAspect="1" noChangeArrowheads="1"/>
          </p:cNvPicPr>
          <p:nvPr/>
        </p:nvPicPr>
        <p:blipFill>
          <a:blip r:embed="rId2" cstate="print"/>
          <a:srcRect/>
          <a:stretch>
            <a:fillRect/>
          </a:stretch>
        </p:blipFill>
        <p:spPr bwMode="auto">
          <a:xfrm>
            <a:off x="1219200" y="2286000"/>
            <a:ext cx="6731000" cy="609600"/>
          </a:xfrm>
          <a:prstGeom prst="rect">
            <a:avLst/>
          </a:prstGeom>
          <a:noFill/>
          <a:ln w="9525">
            <a:noFill/>
            <a:miter lim="800000"/>
            <a:headEnd/>
            <a:tailEnd/>
          </a:ln>
        </p:spPr>
      </p:pic>
      <p:sp>
        <p:nvSpPr>
          <p:cNvPr id="8" name="TextBox 7"/>
          <p:cNvSpPr txBox="1"/>
          <p:nvPr/>
        </p:nvSpPr>
        <p:spPr>
          <a:xfrm>
            <a:off x="381000" y="2895600"/>
            <a:ext cx="7696200" cy="369332"/>
          </a:xfrm>
          <a:prstGeom prst="rect">
            <a:avLst/>
          </a:prstGeom>
          <a:noFill/>
        </p:spPr>
        <p:txBody>
          <a:bodyPr wrap="square" rtlCol="0">
            <a:spAutoFit/>
          </a:bodyPr>
          <a:lstStyle/>
          <a:p>
            <a:r>
              <a:rPr lang="en-US" dirty="0" smtClean="0"/>
              <a:t>These can be grouped in two set ,where each set contains the conjugate poles</a:t>
            </a:r>
            <a:endParaRPr lang="en-US" dirty="0"/>
          </a:p>
        </p:txBody>
      </p:sp>
      <p:pic>
        <p:nvPicPr>
          <p:cNvPr id="168963" name="Picture 3"/>
          <p:cNvPicPr>
            <a:picLocks noChangeAspect="1" noChangeArrowheads="1"/>
          </p:cNvPicPr>
          <p:nvPr/>
        </p:nvPicPr>
        <p:blipFill>
          <a:blip r:embed="rId3" cstate="print"/>
          <a:srcRect/>
          <a:stretch>
            <a:fillRect/>
          </a:stretch>
        </p:blipFill>
        <p:spPr bwMode="auto">
          <a:xfrm>
            <a:off x="152400" y="3276600"/>
            <a:ext cx="4644667" cy="1981200"/>
          </a:xfrm>
          <a:prstGeom prst="rect">
            <a:avLst/>
          </a:prstGeom>
          <a:noFill/>
          <a:ln w="9525">
            <a:noFill/>
            <a:miter lim="800000"/>
            <a:headEnd/>
            <a:tailEnd/>
          </a:ln>
        </p:spPr>
      </p:pic>
      <p:sp>
        <p:nvSpPr>
          <p:cNvPr id="10" name="Rectangle 9"/>
          <p:cNvSpPr/>
          <p:nvPr/>
        </p:nvSpPr>
        <p:spPr>
          <a:xfrm>
            <a:off x="2514600" y="5276671"/>
            <a:ext cx="4114800" cy="1200329"/>
          </a:xfrm>
          <a:prstGeom prst="rect">
            <a:avLst/>
          </a:prstGeom>
        </p:spPr>
        <p:txBody>
          <a:bodyPr wrap="square">
            <a:spAutoFit/>
          </a:bodyPr>
          <a:lstStyle/>
          <a:p>
            <a:r>
              <a:rPr lang="en-US" dirty="0" smtClean="0"/>
              <a:t>Figure (a) on the right plots the pole locations. We note that p1 and p4 fall close to the imaginary axis and thus  a relatively high Q is expected. </a:t>
            </a:r>
            <a:endParaRPr lang="en-US" dirty="0"/>
          </a:p>
        </p:txBody>
      </p:sp>
      <p:pic>
        <p:nvPicPr>
          <p:cNvPr id="12" name="Picture 2"/>
          <p:cNvPicPr>
            <a:picLocks noChangeAspect="1" noChangeArrowheads="1"/>
          </p:cNvPicPr>
          <p:nvPr/>
        </p:nvPicPr>
        <p:blipFill>
          <a:blip r:embed="rId4" cstate="print"/>
          <a:srcRect/>
          <a:stretch>
            <a:fillRect/>
          </a:stretch>
        </p:blipFill>
        <p:spPr bwMode="auto">
          <a:xfrm>
            <a:off x="6781800" y="3657600"/>
            <a:ext cx="1485900"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68</a:t>
            </a:fld>
            <a:endParaRPr lang="en-US"/>
          </a:p>
        </p:txBody>
      </p:sp>
      <p:sp>
        <p:nvSpPr>
          <p:cNvPr id="6" name="Title 1"/>
          <p:cNvSpPr txBox="1">
            <a:spLocks/>
          </p:cNvSpPr>
          <p:nvPr/>
        </p:nvSpPr>
        <p:spPr>
          <a:xfrm>
            <a:off x="1600200" y="-152400"/>
            <a:ext cx="75438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Butterworth and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Chebyshev</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Filters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76200" y="381000"/>
            <a:ext cx="2209800" cy="369332"/>
          </a:xfrm>
          <a:prstGeom prst="rect">
            <a:avLst/>
          </a:prstGeom>
          <a:noFill/>
        </p:spPr>
        <p:txBody>
          <a:bodyPr wrap="square" rtlCol="0">
            <a:spAutoFit/>
          </a:bodyPr>
          <a:lstStyle/>
          <a:p>
            <a:r>
              <a:rPr lang="en-US" b="1" dirty="0" smtClean="0"/>
              <a:t>Example 2</a:t>
            </a:r>
            <a:endParaRPr lang="en-US" b="1" dirty="0"/>
          </a:p>
        </p:txBody>
      </p:sp>
      <p:sp>
        <p:nvSpPr>
          <p:cNvPr id="9" name="Rectangle 8"/>
          <p:cNvSpPr/>
          <p:nvPr/>
        </p:nvSpPr>
        <p:spPr>
          <a:xfrm>
            <a:off x="228600" y="609600"/>
            <a:ext cx="8610600" cy="646331"/>
          </a:xfrm>
          <a:prstGeom prst="rect">
            <a:avLst/>
          </a:prstGeom>
        </p:spPr>
        <p:txBody>
          <a:bodyPr wrap="square">
            <a:spAutoFit/>
          </a:bodyPr>
          <a:lstStyle/>
          <a:p>
            <a:r>
              <a:rPr lang="en-US" dirty="0" smtClean="0"/>
              <a:t>Having calculated the poles ,the two SK stages  should be defined . For p1 and p4 the corresponding SK filter  is characterized by the following transfer function:</a:t>
            </a:r>
            <a:endParaRPr lang="en-US" dirty="0"/>
          </a:p>
        </p:txBody>
      </p:sp>
      <p:pic>
        <p:nvPicPr>
          <p:cNvPr id="10" name="Picture 4"/>
          <p:cNvPicPr>
            <a:picLocks noChangeAspect="1" noChangeArrowheads="1"/>
          </p:cNvPicPr>
          <p:nvPr/>
        </p:nvPicPr>
        <p:blipFill>
          <a:blip r:embed="rId2" cstate="print"/>
          <a:srcRect/>
          <a:stretch>
            <a:fillRect/>
          </a:stretch>
        </p:blipFill>
        <p:spPr bwMode="auto">
          <a:xfrm>
            <a:off x="1447800" y="1447800"/>
            <a:ext cx="2870200" cy="762000"/>
          </a:xfrm>
          <a:prstGeom prst="rect">
            <a:avLst/>
          </a:prstGeom>
          <a:noFill/>
          <a:ln w="9525">
            <a:noFill/>
            <a:miter lim="800000"/>
            <a:headEnd/>
            <a:tailEnd/>
          </a:ln>
        </p:spPr>
      </p:pic>
      <p:pic>
        <p:nvPicPr>
          <p:cNvPr id="169987" name="Picture 3"/>
          <p:cNvPicPr>
            <a:picLocks noChangeAspect="1" noChangeArrowheads="1"/>
          </p:cNvPicPr>
          <p:nvPr/>
        </p:nvPicPr>
        <p:blipFill>
          <a:blip r:embed="rId3" cstate="print"/>
          <a:srcRect/>
          <a:stretch>
            <a:fillRect/>
          </a:stretch>
        </p:blipFill>
        <p:spPr bwMode="auto">
          <a:xfrm>
            <a:off x="4267200" y="1371600"/>
            <a:ext cx="2421552" cy="776287"/>
          </a:xfrm>
          <a:prstGeom prst="rect">
            <a:avLst/>
          </a:prstGeom>
          <a:noFill/>
          <a:ln w="9525">
            <a:noFill/>
            <a:miter lim="800000"/>
            <a:headEnd/>
            <a:tailEnd/>
          </a:ln>
        </p:spPr>
      </p:pic>
      <p:sp>
        <p:nvSpPr>
          <p:cNvPr id="13" name="TextBox 12"/>
          <p:cNvSpPr txBox="1"/>
          <p:nvPr/>
        </p:nvSpPr>
        <p:spPr>
          <a:xfrm>
            <a:off x="0" y="2057400"/>
            <a:ext cx="9144000" cy="646331"/>
          </a:xfrm>
          <a:prstGeom prst="rect">
            <a:avLst/>
          </a:prstGeom>
          <a:noFill/>
        </p:spPr>
        <p:txBody>
          <a:bodyPr wrap="square" rtlCol="0">
            <a:spAutoFit/>
          </a:bodyPr>
          <a:lstStyle/>
          <a:p>
            <a:r>
              <a:rPr lang="en-US" dirty="0" smtClean="0"/>
              <a:t>Keeping in mind that the denominator of  a second order filter should be of the form: s</a:t>
            </a:r>
            <a:r>
              <a:rPr lang="en-US" baseline="30000" dirty="0" smtClean="0"/>
              <a:t>2</a:t>
            </a:r>
            <a:r>
              <a:rPr lang="en-US" dirty="0" smtClean="0"/>
              <a:t>+(</a:t>
            </a:r>
            <a:r>
              <a:rPr lang="el-GR" dirty="0" smtClean="0"/>
              <a:t>ω</a:t>
            </a:r>
            <a:r>
              <a:rPr lang="en-US" dirty="0" smtClean="0"/>
              <a:t>n/Q)s +</a:t>
            </a:r>
            <a:r>
              <a:rPr lang="el-GR" dirty="0" smtClean="0"/>
              <a:t>ω</a:t>
            </a:r>
            <a:r>
              <a:rPr lang="en-US" dirty="0" smtClean="0"/>
              <a:t>n</a:t>
            </a:r>
            <a:r>
              <a:rPr lang="en-US" baseline="30000" dirty="0" smtClean="0"/>
              <a:t>2  </a:t>
            </a:r>
            <a:r>
              <a:rPr lang="en-US" dirty="0" smtClean="0"/>
              <a:t> </a:t>
            </a:r>
            <a:r>
              <a:rPr lang="el-GR" dirty="0" smtClean="0"/>
              <a:t>ω</a:t>
            </a:r>
            <a:r>
              <a:rPr lang="en-US" dirty="0" smtClean="0"/>
              <a:t>n1  and  Q1  can be derived .Specifically:</a:t>
            </a:r>
            <a:endParaRPr lang="en-US" baseline="30000" dirty="0"/>
          </a:p>
        </p:txBody>
      </p:sp>
      <p:pic>
        <p:nvPicPr>
          <p:cNvPr id="169989" name="Picture 5"/>
          <p:cNvPicPr>
            <a:picLocks noChangeAspect="1" noChangeArrowheads="1"/>
          </p:cNvPicPr>
          <p:nvPr/>
        </p:nvPicPr>
        <p:blipFill>
          <a:blip r:embed="rId4" cstate="print"/>
          <a:srcRect/>
          <a:stretch>
            <a:fillRect/>
          </a:stretch>
        </p:blipFill>
        <p:spPr bwMode="auto">
          <a:xfrm>
            <a:off x="1039615" y="2698166"/>
            <a:ext cx="3577678" cy="353838"/>
          </a:xfrm>
          <a:prstGeom prst="rect">
            <a:avLst/>
          </a:prstGeom>
          <a:noFill/>
          <a:ln w="9525">
            <a:noFill/>
            <a:miter lim="800000"/>
            <a:headEnd/>
            <a:tailEnd/>
          </a:ln>
        </p:spPr>
      </p:pic>
      <p:pic>
        <p:nvPicPr>
          <p:cNvPr id="169990" name="Picture 6"/>
          <p:cNvPicPr>
            <a:picLocks noChangeAspect="1" noChangeArrowheads="1"/>
          </p:cNvPicPr>
          <p:nvPr/>
        </p:nvPicPr>
        <p:blipFill>
          <a:blip r:embed="rId5" cstate="print"/>
          <a:srcRect/>
          <a:stretch>
            <a:fillRect/>
          </a:stretch>
        </p:blipFill>
        <p:spPr bwMode="auto">
          <a:xfrm>
            <a:off x="4648200" y="2697666"/>
            <a:ext cx="1047750" cy="357768"/>
          </a:xfrm>
          <a:prstGeom prst="rect">
            <a:avLst/>
          </a:prstGeom>
          <a:noFill/>
          <a:ln w="9525">
            <a:noFill/>
            <a:miter lim="800000"/>
            <a:headEnd/>
            <a:tailEnd/>
          </a:ln>
        </p:spPr>
      </p:pic>
      <p:pic>
        <p:nvPicPr>
          <p:cNvPr id="169991" name="Picture 7"/>
          <p:cNvPicPr>
            <a:picLocks noChangeAspect="1" noChangeArrowheads="1"/>
          </p:cNvPicPr>
          <p:nvPr/>
        </p:nvPicPr>
        <p:blipFill>
          <a:blip r:embed="rId6" cstate="print"/>
          <a:srcRect/>
          <a:stretch>
            <a:fillRect/>
          </a:stretch>
        </p:blipFill>
        <p:spPr bwMode="auto">
          <a:xfrm>
            <a:off x="1295399" y="3048000"/>
            <a:ext cx="2161309" cy="685800"/>
          </a:xfrm>
          <a:prstGeom prst="rect">
            <a:avLst/>
          </a:prstGeom>
          <a:noFill/>
          <a:ln w="9525">
            <a:noFill/>
            <a:miter lim="800000"/>
            <a:headEnd/>
            <a:tailEnd/>
          </a:ln>
        </p:spPr>
      </p:pic>
      <p:sp>
        <p:nvSpPr>
          <p:cNvPr id="17" name="Rectangle 16"/>
          <p:cNvSpPr/>
          <p:nvPr/>
        </p:nvSpPr>
        <p:spPr>
          <a:xfrm>
            <a:off x="0" y="3200400"/>
            <a:ext cx="9144000" cy="1477328"/>
          </a:xfrm>
          <a:prstGeom prst="rect">
            <a:avLst/>
          </a:prstGeom>
        </p:spPr>
        <p:txBody>
          <a:bodyPr wrap="square">
            <a:spAutoFit/>
          </a:bodyPr>
          <a:lstStyle/>
          <a:p>
            <a:r>
              <a:rPr lang="en-US" dirty="0" smtClean="0"/>
              <a:t>Equation                                                   which estimates</a:t>
            </a:r>
            <a:r>
              <a:rPr lang="el-GR" dirty="0" smtClean="0"/>
              <a:t> </a:t>
            </a:r>
            <a:r>
              <a:rPr lang="en-US" dirty="0" smtClean="0"/>
              <a:t>Q  for SK filters   suggests that such a high </a:t>
            </a:r>
          </a:p>
          <a:p>
            <a:endParaRPr lang="en-US" dirty="0" smtClean="0"/>
          </a:p>
          <a:p>
            <a:r>
              <a:rPr lang="en-US" dirty="0" smtClean="0"/>
              <a:t>Value of  Q can be obtained only if C1/C2 is large. For example, with R1 = R2, </a:t>
            </a:r>
            <a:r>
              <a:rPr lang="el-GR" dirty="0" smtClean="0"/>
              <a:t> </a:t>
            </a:r>
            <a:r>
              <a:rPr lang="en-US" dirty="0" smtClean="0"/>
              <a:t>from the Q  equation above we require C1 = 50.4 </a:t>
            </a:r>
            <a:r>
              <a:rPr lang="el-GR" dirty="0" smtClean="0"/>
              <a:t> </a:t>
            </a:r>
            <a:r>
              <a:rPr lang="en-US" dirty="0" smtClean="0"/>
              <a:t>C2  and thus  from  the  equation   that  estimates </a:t>
            </a:r>
            <a:r>
              <a:rPr lang="el-GR" dirty="0" smtClean="0"/>
              <a:t>ω</a:t>
            </a:r>
            <a:r>
              <a:rPr lang="en-US" dirty="0" smtClean="0"/>
              <a:t>n for  SK filters we have: </a:t>
            </a:r>
            <a:endParaRPr lang="en-US" dirty="0"/>
          </a:p>
        </p:txBody>
      </p:sp>
      <p:pic>
        <p:nvPicPr>
          <p:cNvPr id="169992" name="Picture 8"/>
          <p:cNvPicPr>
            <a:picLocks noChangeAspect="1" noChangeArrowheads="1"/>
          </p:cNvPicPr>
          <p:nvPr/>
        </p:nvPicPr>
        <p:blipFill>
          <a:blip r:embed="rId7" cstate="print"/>
          <a:srcRect/>
          <a:stretch>
            <a:fillRect/>
          </a:stretch>
        </p:blipFill>
        <p:spPr bwMode="auto">
          <a:xfrm>
            <a:off x="2895600" y="4860131"/>
            <a:ext cx="3048000" cy="702469"/>
          </a:xfrm>
          <a:prstGeom prst="rect">
            <a:avLst/>
          </a:prstGeom>
          <a:noFill/>
          <a:ln w="9525">
            <a:noFill/>
            <a:miter lim="800000"/>
            <a:headEnd/>
            <a:tailEnd/>
          </a:ln>
        </p:spPr>
      </p:pic>
      <p:sp>
        <p:nvSpPr>
          <p:cNvPr id="19" name="Rectangle 18"/>
          <p:cNvSpPr/>
          <p:nvPr/>
        </p:nvSpPr>
        <p:spPr>
          <a:xfrm>
            <a:off x="152400" y="5678269"/>
            <a:ext cx="8763000" cy="646331"/>
          </a:xfrm>
          <a:prstGeom prst="rect">
            <a:avLst/>
          </a:prstGeom>
        </p:spPr>
        <p:txBody>
          <a:bodyPr wrap="square">
            <a:spAutoFit/>
          </a:bodyPr>
          <a:lstStyle/>
          <a:p>
            <a:r>
              <a:rPr lang="en-US" dirty="0" smtClean="0"/>
              <a:t>If  it is  assumed  that R1 = 1 k</a:t>
            </a:r>
            <a:r>
              <a:rPr lang="el-GR" dirty="0" smtClean="0"/>
              <a:t>Ω</a:t>
            </a:r>
            <a:r>
              <a:rPr lang="en-US" dirty="0" smtClean="0"/>
              <a:t>, then C2 = 4</a:t>
            </a:r>
            <a:r>
              <a:rPr lang="el-GR" dirty="0" smtClean="0"/>
              <a:t>.</a:t>
            </a:r>
            <a:r>
              <a:rPr lang="en-US" dirty="0" smtClean="0"/>
              <a:t>52 </a:t>
            </a:r>
            <a:r>
              <a:rPr lang="en-US" dirty="0" err="1" smtClean="0"/>
              <a:t>pF.</a:t>
            </a:r>
            <a:r>
              <a:rPr lang="en-US" dirty="0" smtClean="0"/>
              <a:t> (For discrete implementations, this value of C2 is excessively</a:t>
            </a:r>
            <a:r>
              <a:rPr lang="el-GR" dirty="0" smtClean="0"/>
              <a:t> </a:t>
            </a:r>
            <a:r>
              <a:rPr lang="en-US" dirty="0" smtClean="0"/>
              <a:t>small, necessitating that R1 be scaled down by a factor of, say, 5.)</a:t>
            </a:r>
            <a:endParaRPr lang="en-US" dirty="0"/>
          </a:p>
        </p:txBody>
      </p:sp>
      <p:pic>
        <p:nvPicPr>
          <p:cNvPr id="169993" name="Picture 9"/>
          <p:cNvPicPr>
            <a:picLocks noChangeAspect="1" noChangeArrowheads="1"/>
          </p:cNvPicPr>
          <p:nvPr/>
        </p:nvPicPr>
        <p:blipFill>
          <a:blip r:embed="rId8" cstate="print"/>
          <a:srcRect/>
          <a:stretch>
            <a:fillRect/>
          </a:stretch>
        </p:blipFill>
        <p:spPr bwMode="auto">
          <a:xfrm>
            <a:off x="381000" y="4876800"/>
            <a:ext cx="1865376" cy="609600"/>
          </a:xfrm>
          <a:prstGeom prst="rect">
            <a:avLst/>
          </a:prstGeom>
          <a:noFill/>
          <a:ln w="9525">
            <a:noFill/>
            <a:miter lim="800000"/>
            <a:headEnd/>
            <a:tailEnd/>
          </a:ln>
        </p:spPr>
      </p:pic>
      <p:sp>
        <p:nvSpPr>
          <p:cNvPr id="21" name="TextBox 20"/>
          <p:cNvSpPr txBox="1"/>
          <p:nvPr/>
        </p:nvSpPr>
        <p:spPr>
          <a:xfrm>
            <a:off x="2362200" y="4953000"/>
            <a:ext cx="533400" cy="369332"/>
          </a:xfrm>
          <a:prstGeom prst="rect">
            <a:avLst/>
          </a:prstGeom>
          <a:noFill/>
        </p:spPr>
        <p:txBody>
          <a:bodyPr wrap="square" rtlCol="0">
            <a:spAutoFit/>
          </a:bodyPr>
          <a:lstStyle/>
          <a:p>
            <a:r>
              <a:rPr lang="en-US" dirty="0" smtClean="0"/>
              <a:t>=&gt;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69</a:t>
            </a:fld>
            <a:endParaRPr lang="en-US"/>
          </a:p>
        </p:txBody>
      </p:sp>
      <p:sp>
        <p:nvSpPr>
          <p:cNvPr id="6" name="Title 1"/>
          <p:cNvSpPr txBox="1">
            <a:spLocks/>
          </p:cNvSpPr>
          <p:nvPr/>
        </p:nvSpPr>
        <p:spPr>
          <a:xfrm>
            <a:off x="1600200" y="-152400"/>
            <a:ext cx="75438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Butterworth and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Chebyshev</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Filters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76200" y="293916"/>
            <a:ext cx="2286000" cy="369332"/>
          </a:xfrm>
          <a:prstGeom prst="rect">
            <a:avLst/>
          </a:prstGeom>
          <a:noFill/>
        </p:spPr>
        <p:txBody>
          <a:bodyPr wrap="square" rtlCol="0">
            <a:spAutoFit/>
          </a:bodyPr>
          <a:lstStyle/>
          <a:p>
            <a:r>
              <a:rPr lang="en-US" b="1" dirty="0" smtClean="0"/>
              <a:t>Example 2</a:t>
            </a:r>
            <a:endParaRPr lang="en-US" b="1" dirty="0"/>
          </a:p>
        </p:txBody>
      </p:sp>
      <p:sp>
        <p:nvSpPr>
          <p:cNvPr id="8" name="Rectangle 7"/>
          <p:cNvSpPr/>
          <p:nvPr/>
        </p:nvSpPr>
        <p:spPr>
          <a:xfrm>
            <a:off x="0" y="587832"/>
            <a:ext cx="9167574" cy="369332"/>
          </a:xfrm>
          <a:prstGeom prst="rect">
            <a:avLst/>
          </a:prstGeom>
        </p:spPr>
        <p:txBody>
          <a:bodyPr wrap="none">
            <a:spAutoFit/>
          </a:bodyPr>
          <a:lstStyle/>
          <a:p>
            <a:r>
              <a:rPr lang="en-US" dirty="0" smtClean="0"/>
              <a:t>Similarly, the SK stage corresponding to poles p2 and p3 leads to the following  transfer function</a:t>
            </a:r>
            <a:endParaRPr lang="en-US" dirty="0"/>
          </a:p>
        </p:txBody>
      </p:sp>
      <p:pic>
        <p:nvPicPr>
          <p:cNvPr id="171010" name="Picture 2"/>
          <p:cNvPicPr>
            <a:picLocks noChangeAspect="1" noChangeArrowheads="1"/>
          </p:cNvPicPr>
          <p:nvPr/>
        </p:nvPicPr>
        <p:blipFill>
          <a:blip r:embed="rId2" cstate="print"/>
          <a:srcRect/>
          <a:stretch>
            <a:fillRect/>
          </a:stretch>
        </p:blipFill>
        <p:spPr bwMode="auto">
          <a:xfrm>
            <a:off x="2438400" y="968832"/>
            <a:ext cx="3658280" cy="1447800"/>
          </a:xfrm>
          <a:prstGeom prst="rect">
            <a:avLst/>
          </a:prstGeom>
          <a:noFill/>
          <a:ln w="9525">
            <a:noFill/>
            <a:miter lim="800000"/>
            <a:headEnd/>
            <a:tailEnd/>
          </a:ln>
        </p:spPr>
      </p:pic>
      <p:pic>
        <p:nvPicPr>
          <p:cNvPr id="171011" name="Picture 3"/>
          <p:cNvPicPr>
            <a:picLocks noChangeAspect="1" noChangeArrowheads="1"/>
          </p:cNvPicPr>
          <p:nvPr/>
        </p:nvPicPr>
        <p:blipFill>
          <a:blip r:embed="rId3" cstate="print"/>
          <a:srcRect/>
          <a:stretch>
            <a:fillRect/>
          </a:stretch>
        </p:blipFill>
        <p:spPr bwMode="auto">
          <a:xfrm>
            <a:off x="457200" y="2742932"/>
            <a:ext cx="3530330" cy="368840"/>
          </a:xfrm>
          <a:prstGeom prst="rect">
            <a:avLst/>
          </a:prstGeom>
          <a:noFill/>
          <a:ln w="9525">
            <a:noFill/>
            <a:miter lim="800000"/>
            <a:headEnd/>
            <a:tailEnd/>
          </a:ln>
        </p:spPr>
      </p:pic>
      <p:pic>
        <p:nvPicPr>
          <p:cNvPr id="171012" name="Picture 4"/>
          <p:cNvPicPr>
            <a:picLocks noChangeAspect="1" noChangeArrowheads="1"/>
          </p:cNvPicPr>
          <p:nvPr/>
        </p:nvPicPr>
        <p:blipFill>
          <a:blip r:embed="rId4" cstate="print"/>
          <a:srcRect/>
          <a:stretch>
            <a:fillRect/>
          </a:stretch>
        </p:blipFill>
        <p:spPr bwMode="auto">
          <a:xfrm>
            <a:off x="4019550" y="2681996"/>
            <a:ext cx="1238250" cy="289804"/>
          </a:xfrm>
          <a:prstGeom prst="rect">
            <a:avLst/>
          </a:prstGeom>
          <a:noFill/>
          <a:ln w="9525">
            <a:noFill/>
            <a:miter lim="800000"/>
            <a:headEnd/>
            <a:tailEnd/>
          </a:ln>
        </p:spPr>
      </p:pic>
      <p:sp>
        <p:nvSpPr>
          <p:cNvPr id="12" name="TextBox 11"/>
          <p:cNvSpPr txBox="1"/>
          <p:nvPr/>
        </p:nvSpPr>
        <p:spPr>
          <a:xfrm>
            <a:off x="76200" y="2275900"/>
            <a:ext cx="5562600" cy="369332"/>
          </a:xfrm>
          <a:prstGeom prst="rect">
            <a:avLst/>
          </a:prstGeom>
          <a:noFill/>
        </p:spPr>
        <p:txBody>
          <a:bodyPr wrap="square" rtlCol="0">
            <a:spAutoFit/>
          </a:bodyPr>
          <a:lstStyle/>
          <a:p>
            <a:r>
              <a:rPr lang="en-US" dirty="0" smtClean="0"/>
              <a:t>And  thus </a:t>
            </a:r>
            <a:r>
              <a:rPr lang="el-GR" dirty="0" smtClean="0"/>
              <a:t>ω</a:t>
            </a:r>
            <a:r>
              <a:rPr lang="en-US" dirty="0" smtClean="0"/>
              <a:t>n2 and Q2 can  be estimated as :</a:t>
            </a:r>
            <a:endParaRPr lang="en-US" dirty="0"/>
          </a:p>
        </p:txBody>
      </p:sp>
      <p:sp>
        <p:nvSpPr>
          <p:cNvPr id="13" name="Rectangle 12"/>
          <p:cNvSpPr/>
          <p:nvPr/>
        </p:nvSpPr>
        <p:spPr>
          <a:xfrm>
            <a:off x="0" y="3178632"/>
            <a:ext cx="8839200" cy="1200329"/>
          </a:xfrm>
          <a:prstGeom prst="rect">
            <a:avLst/>
          </a:prstGeom>
        </p:spPr>
        <p:txBody>
          <a:bodyPr wrap="square">
            <a:spAutoFit/>
          </a:bodyPr>
          <a:lstStyle/>
          <a:p>
            <a:r>
              <a:rPr lang="en-US" dirty="0" smtClean="0"/>
              <a:t>If we set R1 = R2 = 1 k, then the equations</a:t>
            </a:r>
          </a:p>
          <a:p>
            <a:endParaRPr lang="en-US" dirty="0" smtClean="0"/>
          </a:p>
          <a:p>
            <a:r>
              <a:rPr lang="en-US" dirty="0" smtClean="0"/>
              <a:t> which estimate </a:t>
            </a:r>
            <a:r>
              <a:rPr lang="el-GR" dirty="0" smtClean="0"/>
              <a:t>ω</a:t>
            </a:r>
            <a:r>
              <a:rPr lang="en-US" dirty="0" smtClean="0"/>
              <a:t>n  and Q  for SK  filters can be translated to C1 = 2.45 C2  (from the Q equation and C2 = 38.5 pF from the </a:t>
            </a:r>
            <a:r>
              <a:rPr lang="el-GR" dirty="0" smtClean="0"/>
              <a:t>ω</a:t>
            </a:r>
            <a:r>
              <a:rPr lang="en-US" dirty="0" smtClean="0"/>
              <a:t>n equation    </a:t>
            </a:r>
          </a:p>
        </p:txBody>
      </p:sp>
      <p:pic>
        <p:nvPicPr>
          <p:cNvPr id="14" name="Picture 9"/>
          <p:cNvPicPr>
            <a:picLocks noChangeAspect="1" noChangeArrowheads="1"/>
          </p:cNvPicPr>
          <p:nvPr/>
        </p:nvPicPr>
        <p:blipFill>
          <a:blip r:embed="rId5" cstate="print"/>
          <a:srcRect/>
          <a:stretch>
            <a:fillRect/>
          </a:stretch>
        </p:blipFill>
        <p:spPr bwMode="auto">
          <a:xfrm>
            <a:off x="4343400" y="3102432"/>
            <a:ext cx="1865376" cy="609600"/>
          </a:xfrm>
          <a:prstGeom prst="rect">
            <a:avLst/>
          </a:prstGeom>
          <a:noFill/>
          <a:ln w="9525">
            <a:noFill/>
            <a:miter lim="800000"/>
            <a:headEnd/>
            <a:tailEnd/>
          </a:ln>
        </p:spPr>
      </p:pic>
      <p:pic>
        <p:nvPicPr>
          <p:cNvPr id="15" name="Picture 7"/>
          <p:cNvPicPr>
            <a:picLocks noChangeAspect="1" noChangeArrowheads="1"/>
          </p:cNvPicPr>
          <p:nvPr/>
        </p:nvPicPr>
        <p:blipFill>
          <a:blip r:embed="rId6" cstate="print"/>
          <a:srcRect/>
          <a:stretch>
            <a:fillRect/>
          </a:stretch>
        </p:blipFill>
        <p:spPr bwMode="auto">
          <a:xfrm>
            <a:off x="6172200" y="2950032"/>
            <a:ext cx="2161309" cy="685800"/>
          </a:xfrm>
          <a:prstGeom prst="rect">
            <a:avLst/>
          </a:prstGeom>
          <a:noFill/>
          <a:ln w="9525">
            <a:noFill/>
            <a:miter lim="800000"/>
            <a:headEnd/>
            <a:tailEnd/>
          </a:ln>
        </p:spPr>
      </p:pic>
      <p:pic>
        <p:nvPicPr>
          <p:cNvPr id="171013" name="Picture 5"/>
          <p:cNvPicPr>
            <a:picLocks noChangeAspect="1" noChangeArrowheads="1"/>
          </p:cNvPicPr>
          <p:nvPr/>
        </p:nvPicPr>
        <p:blipFill>
          <a:blip r:embed="rId7" cstate="print"/>
          <a:srcRect/>
          <a:stretch>
            <a:fillRect/>
          </a:stretch>
        </p:blipFill>
        <p:spPr bwMode="auto">
          <a:xfrm>
            <a:off x="1828800" y="4495800"/>
            <a:ext cx="6023610" cy="2362200"/>
          </a:xfrm>
          <a:prstGeom prst="rect">
            <a:avLst/>
          </a:prstGeom>
          <a:noFill/>
          <a:ln w="9525">
            <a:noFill/>
            <a:miter lim="800000"/>
            <a:headEnd/>
            <a:tailEnd/>
          </a:ln>
        </p:spPr>
      </p:pic>
      <p:sp>
        <p:nvSpPr>
          <p:cNvPr id="18" name="TextBox 17"/>
          <p:cNvSpPr txBox="1"/>
          <p:nvPr/>
        </p:nvSpPr>
        <p:spPr>
          <a:xfrm>
            <a:off x="2133600" y="4333300"/>
            <a:ext cx="5181600" cy="369332"/>
          </a:xfrm>
          <a:prstGeom prst="rect">
            <a:avLst/>
          </a:prstGeom>
          <a:noFill/>
        </p:spPr>
        <p:txBody>
          <a:bodyPr wrap="square" rtlCol="0">
            <a:spAutoFit/>
          </a:bodyPr>
          <a:lstStyle/>
          <a:p>
            <a:r>
              <a:rPr lang="en-US" dirty="0" smtClean="0"/>
              <a:t>The overall design is shown  in Fig. (b)   below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685800"/>
          </a:xfrm>
        </p:spPr>
        <p:txBody>
          <a:bodyPr>
            <a:normAutofit fontScale="90000"/>
          </a:bodyPr>
          <a:lstStyle/>
          <a:p>
            <a:r>
              <a:rPr lang="en-US" b="1" dirty="0" smtClean="0"/>
              <a:t>Filter Transfer Function</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7</a:t>
            </a:fld>
            <a:endParaRPr lang="en-US"/>
          </a:p>
        </p:txBody>
      </p:sp>
      <p:sp>
        <p:nvSpPr>
          <p:cNvPr id="7" name="Rectangle 6"/>
          <p:cNvSpPr/>
          <p:nvPr/>
        </p:nvSpPr>
        <p:spPr>
          <a:xfrm>
            <a:off x="381000" y="3413879"/>
            <a:ext cx="8229600" cy="3139321"/>
          </a:xfrm>
          <a:prstGeom prst="rect">
            <a:avLst/>
          </a:prstGeom>
        </p:spPr>
        <p:txBody>
          <a:bodyPr wrap="square">
            <a:spAutoFit/>
          </a:bodyPr>
          <a:lstStyle/>
          <a:p>
            <a:r>
              <a:rPr lang="en-US" dirty="0" smtClean="0"/>
              <a:t>Filter applications point to the need for a sharp transition (a high selectivity) in many cases. How do we achieve a high selectivity? The simple low-pass filter of Fig. (a) exhibits a slope of only 20 dB/</a:t>
            </a:r>
            <a:r>
              <a:rPr lang="en-US" dirty="0" err="1" smtClean="0"/>
              <a:t>dec</a:t>
            </a:r>
            <a:r>
              <a:rPr lang="en-US" dirty="0" smtClean="0"/>
              <a:t> beyond the </a:t>
            </a:r>
            <a:r>
              <a:rPr lang="en-US" dirty="0" err="1" smtClean="0"/>
              <a:t>passband</a:t>
            </a:r>
            <a:r>
              <a:rPr lang="en-US" dirty="0" smtClean="0"/>
              <a:t>, thus providing only a tenfold suppression as the frequency increases by a factor of ten. We therefore postulate that cascading two such stages may sharpen the slope to 40 dB/</a:t>
            </a:r>
            <a:r>
              <a:rPr lang="en-US" dirty="0" err="1" smtClean="0"/>
              <a:t>dec</a:t>
            </a:r>
            <a:r>
              <a:rPr lang="en-US" dirty="0" smtClean="0"/>
              <a:t>, providing a suppression of 100 times for a tenfold increase in frequency [Fig. (b</a:t>
            </a:r>
            <a:r>
              <a:rPr lang="en-US" smtClean="0"/>
              <a:t>) above]. </a:t>
            </a:r>
            <a:r>
              <a:rPr lang="en-US" dirty="0" smtClean="0"/>
              <a:t>In other words, increasing the “order” of the transfer function can improve the selectivity of the filter.</a:t>
            </a:r>
          </a:p>
          <a:p>
            <a:r>
              <a:rPr lang="en-US" dirty="0" smtClean="0"/>
              <a:t>The selectivity, ripple, and other attributes of a filter are reflected in its transfer function, H(s) so it is important to get  to know the properties and characteristics  of filters arising from H(s). These will be analyzed in the following slides</a:t>
            </a:r>
            <a:endParaRPr lang="en-US" dirty="0"/>
          </a:p>
        </p:txBody>
      </p:sp>
      <p:pic>
        <p:nvPicPr>
          <p:cNvPr id="106498" name="Picture 2"/>
          <p:cNvPicPr>
            <a:picLocks noChangeAspect="1" noChangeArrowheads="1"/>
          </p:cNvPicPr>
          <p:nvPr/>
        </p:nvPicPr>
        <p:blipFill>
          <a:blip r:embed="rId2" cstate="print"/>
          <a:srcRect/>
          <a:stretch>
            <a:fillRect/>
          </a:stretch>
        </p:blipFill>
        <p:spPr bwMode="auto">
          <a:xfrm>
            <a:off x="762000" y="762000"/>
            <a:ext cx="7905847" cy="2057400"/>
          </a:xfrm>
          <a:prstGeom prst="rect">
            <a:avLst/>
          </a:prstGeom>
          <a:noFill/>
          <a:ln w="9525">
            <a:noFill/>
            <a:miter lim="800000"/>
            <a:headEnd/>
            <a:tailEnd/>
          </a:ln>
        </p:spPr>
      </p:pic>
      <p:sp>
        <p:nvSpPr>
          <p:cNvPr id="9" name="Rectangle 8"/>
          <p:cNvSpPr/>
          <p:nvPr/>
        </p:nvSpPr>
        <p:spPr>
          <a:xfrm>
            <a:off x="381000" y="2667000"/>
            <a:ext cx="8077200" cy="646331"/>
          </a:xfrm>
          <a:prstGeom prst="rect">
            <a:avLst/>
          </a:prstGeom>
        </p:spPr>
        <p:txBody>
          <a:bodyPr wrap="square">
            <a:spAutoFit/>
          </a:bodyPr>
          <a:lstStyle/>
          <a:p>
            <a:pPr algn="just"/>
            <a:r>
              <a:rPr lang="en-US" i="1" dirty="0" smtClean="0"/>
              <a:t>(a) First-order filter along with its frequency response, (b) addition of another RC section to sharpen the selectivity</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609600"/>
          </a:xfrm>
        </p:spPr>
        <p:txBody>
          <a:bodyPr>
            <a:normAutofit fontScale="90000"/>
          </a:bodyPr>
          <a:lstStyle/>
          <a:p>
            <a:r>
              <a:rPr lang="en-US" b="1" dirty="0" smtClean="0"/>
              <a:t>Filter Transfer Function</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8</a:t>
            </a:fld>
            <a:endParaRPr lang="en-US"/>
          </a:p>
        </p:txBody>
      </p:sp>
      <p:sp>
        <p:nvSpPr>
          <p:cNvPr id="6" name="Rectangle 5"/>
          <p:cNvSpPr/>
          <p:nvPr/>
        </p:nvSpPr>
        <p:spPr>
          <a:xfrm>
            <a:off x="76200" y="533400"/>
            <a:ext cx="8915400" cy="3693319"/>
          </a:xfrm>
          <a:prstGeom prst="rect">
            <a:avLst/>
          </a:prstGeom>
        </p:spPr>
        <p:txBody>
          <a:bodyPr wrap="square">
            <a:spAutoFit/>
          </a:bodyPr>
          <a:lstStyle/>
          <a:p>
            <a:r>
              <a:rPr lang="en-US" dirty="0" smtClean="0"/>
              <a:t>The selectivity, ripple, and other attributes of a filter are reflected in its transfer function, H(s):</a:t>
            </a:r>
          </a:p>
          <a:p>
            <a:endParaRPr lang="en-US" dirty="0" smtClean="0"/>
          </a:p>
          <a:p>
            <a:r>
              <a:rPr lang="en-US" dirty="0" smtClean="0"/>
              <a:t/>
            </a:r>
            <a:br>
              <a:rPr lang="en-US" dirty="0" smtClean="0"/>
            </a:br>
            <a:endParaRPr lang="en-US" dirty="0" smtClean="0"/>
          </a:p>
          <a:p>
            <a:r>
              <a:rPr lang="en-US" dirty="0" smtClean="0"/>
              <a:t>where </a:t>
            </a:r>
            <a:r>
              <a:rPr lang="en-US" dirty="0" err="1" smtClean="0"/>
              <a:t>z</a:t>
            </a:r>
            <a:r>
              <a:rPr lang="en-US" baseline="-25000" dirty="0" err="1" smtClean="0"/>
              <a:t>k</a:t>
            </a:r>
            <a:r>
              <a:rPr lang="en-US" dirty="0" smtClean="0"/>
              <a:t> and </a:t>
            </a:r>
            <a:r>
              <a:rPr lang="en-US" dirty="0" err="1" smtClean="0"/>
              <a:t>p</a:t>
            </a:r>
            <a:r>
              <a:rPr lang="en-US" baseline="-25000" dirty="0" err="1" smtClean="0"/>
              <a:t>k</a:t>
            </a:r>
            <a:r>
              <a:rPr lang="en-US" dirty="0" smtClean="0"/>
              <a:t> (real or complex) denote the zero and pole frequencies, respectively.</a:t>
            </a:r>
          </a:p>
          <a:p>
            <a:r>
              <a:rPr lang="en-US" dirty="0" smtClean="0"/>
              <a:t>It is common to express </a:t>
            </a:r>
            <a:r>
              <a:rPr lang="en-US" dirty="0" err="1" smtClean="0"/>
              <a:t>z</a:t>
            </a:r>
            <a:r>
              <a:rPr lang="en-US" baseline="-25000" dirty="0" err="1" smtClean="0"/>
              <a:t>k</a:t>
            </a:r>
            <a:r>
              <a:rPr lang="en-US" baseline="-25000" dirty="0" smtClean="0"/>
              <a:t> </a:t>
            </a:r>
            <a:r>
              <a:rPr lang="en-US" dirty="0" smtClean="0"/>
              <a:t>and </a:t>
            </a:r>
            <a:r>
              <a:rPr lang="en-US" dirty="0" err="1" smtClean="0"/>
              <a:t>p</a:t>
            </a:r>
            <a:r>
              <a:rPr lang="en-US" baseline="-25000" dirty="0" err="1" smtClean="0"/>
              <a:t>k</a:t>
            </a:r>
            <a:r>
              <a:rPr lang="en-US" dirty="0" smtClean="0"/>
              <a:t> as </a:t>
            </a:r>
            <a:r>
              <a:rPr lang="el-GR" dirty="0" smtClean="0"/>
              <a:t>σ</a:t>
            </a:r>
            <a:r>
              <a:rPr lang="en-US" baseline="-25000" dirty="0" smtClean="0"/>
              <a:t>k </a:t>
            </a:r>
            <a:r>
              <a:rPr lang="en-US" dirty="0" smtClean="0"/>
              <a:t>+ j</a:t>
            </a:r>
            <a:r>
              <a:rPr lang="el-GR" dirty="0" smtClean="0"/>
              <a:t> ω</a:t>
            </a:r>
            <a:r>
              <a:rPr lang="en-US" baseline="-25000" dirty="0" smtClean="0"/>
              <a:t>k</a:t>
            </a:r>
            <a:r>
              <a:rPr lang="en-US" dirty="0" smtClean="0"/>
              <a:t>, where</a:t>
            </a:r>
            <a:r>
              <a:rPr lang="el-GR" dirty="0" smtClean="0"/>
              <a:t> σ</a:t>
            </a:r>
            <a:r>
              <a:rPr lang="en-US" baseline="-25000" dirty="0" smtClean="0"/>
              <a:t>k </a:t>
            </a:r>
            <a:r>
              <a:rPr lang="en-US" dirty="0" smtClean="0"/>
              <a:t>represents the real part and </a:t>
            </a:r>
            <a:r>
              <a:rPr lang="el-GR" dirty="0" smtClean="0"/>
              <a:t>ω</a:t>
            </a:r>
            <a:r>
              <a:rPr lang="en-US" baseline="-25000" dirty="0" smtClean="0"/>
              <a:t>k</a:t>
            </a:r>
            <a:r>
              <a:rPr lang="en-US" dirty="0" smtClean="0"/>
              <a:t> the</a:t>
            </a:r>
          </a:p>
          <a:p>
            <a:r>
              <a:rPr lang="en-US" dirty="0" smtClean="0"/>
              <a:t>imaginary part. One can then plot the poles and zeros on the complex plane.</a:t>
            </a:r>
          </a:p>
          <a:p>
            <a:r>
              <a:rPr lang="en-US" dirty="0" smtClean="0"/>
              <a:t>The poles  of H (s) should always lie in the left half of the complex plane </a:t>
            </a:r>
            <a:r>
              <a:rPr lang="en-US" dirty="0" err="1" smtClean="0"/>
              <a:t>i.e</a:t>
            </a:r>
            <a:r>
              <a:rPr lang="en-US" dirty="0" smtClean="0"/>
              <a:t> their real parts should be negative for stability reasons . Why that?</a:t>
            </a:r>
          </a:p>
          <a:p>
            <a:r>
              <a:rPr lang="en-US" dirty="0" smtClean="0"/>
              <a:t>Recall that the impulse response of a system contains terms such as exp(</a:t>
            </a:r>
            <a:r>
              <a:rPr lang="en-US" dirty="0" err="1" smtClean="0"/>
              <a:t>p</a:t>
            </a:r>
            <a:r>
              <a:rPr lang="en-US" baseline="-25000" dirty="0" err="1" smtClean="0"/>
              <a:t>k</a:t>
            </a:r>
            <a:r>
              <a:rPr lang="en-US" dirty="0" err="1" smtClean="0"/>
              <a:t>t</a:t>
            </a:r>
            <a:r>
              <a:rPr lang="en-US" dirty="0" smtClean="0"/>
              <a:t>) =</a:t>
            </a:r>
          </a:p>
          <a:p>
            <a:r>
              <a:rPr lang="en-US" dirty="0" smtClean="0"/>
              <a:t>exp(</a:t>
            </a:r>
            <a:r>
              <a:rPr lang="el-GR" dirty="0" smtClean="0"/>
              <a:t>σ</a:t>
            </a:r>
            <a:r>
              <a:rPr lang="en-US" baseline="-25000" dirty="0" err="1" smtClean="0"/>
              <a:t>k</a:t>
            </a:r>
            <a:r>
              <a:rPr lang="en-US" dirty="0" err="1" smtClean="0"/>
              <a:t>t</a:t>
            </a:r>
            <a:r>
              <a:rPr lang="en-US" dirty="0" smtClean="0"/>
              <a:t>) exp(j</a:t>
            </a:r>
            <a:r>
              <a:rPr lang="el-GR" dirty="0" smtClean="0"/>
              <a:t>ω</a:t>
            </a:r>
            <a:r>
              <a:rPr lang="en-US" baseline="-25000" dirty="0" err="1" smtClean="0"/>
              <a:t>k</a:t>
            </a:r>
            <a:r>
              <a:rPr lang="en-US" dirty="0" err="1" smtClean="0"/>
              <a:t>t</a:t>
            </a:r>
            <a:r>
              <a:rPr lang="en-US" dirty="0" smtClean="0"/>
              <a:t>). If </a:t>
            </a:r>
            <a:r>
              <a:rPr lang="el-GR" dirty="0" smtClean="0"/>
              <a:t>σ</a:t>
            </a:r>
            <a:r>
              <a:rPr lang="en-US" baseline="-25000" dirty="0" smtClean="0"/>
              <a:t>k</a:t>
            </a:r>
            <a:r>
              <a:rPr lang="en-US" dirty="0" smtClean="0"/>
              <a:t>&gt; 0, these terms grow indefinitely with time while oscillating at a</a:t>
            </a:r>
          </a:p>
          <a:p>
            <a:r>
              <a:rPr lang="en-US" dirty="0" smtClean="0"/>
              <a:t>frequency of  </a:t>
            </a:r>
            <a:r>
              <a:rPr lang="el-GR" dirty="0" smtClean="0"/>
              <a:t>ω</a:t>
            </a:r>
            <a:r>
              <a:rPr lang="en-US" baseline="-25000" dirty="0" smtClean="0"/>
              <a:t>k </a:t>
            </a:r>
            <a:r>
              <a:rPr lang="el-GR" baseline="-25000" dirty="0" smtClean="0"/>
              <a:t> </a:t>
            </a:r>
            <a:r>
              <a:rPr lang="en-US" dirty="0" smtClean="0"/>
              <a:t>[Fig(a)]. If </a:t>
            </a:r>
            <a:r>
              <a:rPr lang="el-GR" dirty="0" smtClean="0"/>
              <a:t>σ</a:t>
            </a:r>
            <a:r>
              <a:rPr lang="en-US" baseline="-25000" dirty="0" smtClean="0"/>
              <a:t>k</a:t>
            </a:r>
            <a:r>
              <a:rPr lang="en-US" dirty="0" smtClean="0"/>
              <a:t> = 0, such terms still introduce oscillation at </a:t>
            </a:r>
            <a:r>
              <a:rPr lang="el-GR" dirty="0" smtClean="0"/>
              <a:t>ω</a:t>
            </a:r>
            <a:r>
              <a:rPr lang="en-US" baseline="-25000" dirty="0" smtClean="0"/>
              <a:t>k</a:t>
            </a:r>
            <a:r>
              <a:rPr lang="en-US" dirty="0" smtClean="0"/>
              <a:t> [Fig</a:t>
            </a:r>
            <a:r>
              <a:rPr lang="el-GR" dirty="0" smtClean="0"/>
              <a:t> (</a:t>
            </a:r>
            <a:r>
              <a:rPr lang="en-US" dirty="0" smtClean="0"/>
              <a:t>b)]. Thus, we require </a:t>
            </a:r>
            <a:r>
              <a:rPr lang="el-GR" dirty="0" smtClean="0"/>
              <a:t>σ</a:t>
            </a:r>
            <a:r>
              <a:rPr lang="en-US" baseline="-25000" dirty="0" smtClean="0"/>
              <a:t>k</a:t>
            </a:r>
            <a:r>
              <a:rPr lang="en-US" dirty="0" smtClean="0"/>
              <a:t> &lt; 0 for the system to remain stable [Fig(c)].</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1066800" y="838200"/>
            <a:ext cx="6075123" cy="914400"/>
          </a:xfrm>
          <a:prstGeom prst="rect">
            <a:avLst/>
          </a:prstGeom>
          <a:noFill/>
          <a:ln w="9525">
            <a:noFill/>
            <a:miter lim="800000"/>
            <a:headEnd/>
            <a:tailEnd/>
          </a:ln>
        </p:spPr>
      </p:pic>
      <p:pic>
        <p:nvPicPr>
          <p:cNvPr id="107523" name="Picture 3"/>
          <p:cNvPicPr>
            <a:picLocks noChangeAspect="1" noChangeArrowheads="1"/>
          </p:cNvPicPr>
          <p:nvPr/>
        </p:nvPicPr>
        <p:blipFill>
          <a:blip r:embed="rId3" cstate="print"/>
          <a:srcRect/>
          <a:stretch>
            <a:fillRect/>
          </a:stretch>
        </p:blipFill>
        <p:spPr bwMode="auto">
          <a:xfrm>
            <a:off x="838200" y="4210050"/>
            <a:ext cx="693420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96200" cy="838200"/>
          </a:xfrm>
        </p:spPr>
        <p:txBody>
          <a:bodyPr/>
          <a:lstStyle/>
          <a:p>
            <a:r>
              <a:rPr lang="en-US" b="1" dirty="0" smtClean="0"/>
              <a:t>Filter Transfer Function</a:t>
            </a:r>
            <a:endParaRPr lang="en-US" dirty="0"/>
          </a:p>
        </p:txBody>
      </p:sp>
      <p:sp>
        <p:nvSpPr>
          <p:cNvPr id="4" name="Footer Placeholder 3"/>
          <p:cNvSpPr>
            <a:spLocks noGrp="1"/>
          </p:cNvSpPr>
          <p:nvPr>
            <p:ph type="ftr" sz="quarter" idx="11"/>
          </p:nvPr>
        </p:nvSpPr>
        <p:spPr/>
        <p:txBody>
          <a:bodyPr/>
          <a:lstStyle/>
          <a:p>
            <a:r>
              <a:rPr lang="el-GR" smtClean="0"/>
              <a:t>Προηγμένα Μικτά  Συστήματα</a:t>
            </a:r>
            <a:endParaRPr lang="en-US"/>
          </a:p>
        </p:txBody>
      </p:sp>
      <p:sp>
        <p:nvSpPr>
          <p:cNvPr id="5" name="Slide Number Placeholder 4"/>
          <p:cNvSpPr>
            <a:spLocks noGrp="1"/>
          </p:cNvSpPr>
          <p:nvPr>
            <p:ph type="sldNum" sz="quarter" idx="12"/>
          </p:nvPr>
        </p:nvSpPr>
        <p:spPr/>
        <p:txBody>
          <a:bodyPr/>
          <a:lstStyle/>
          <a:p>
            <a:fld id="{98B15F04-FFA8-4042-B188-32C057B50B7D}" type="slidenum">
              <a:rPr lang="en-US" smtClean="0"/>
              <a:pPr/>
              <a:t>9</a:t>
            </a:fld>
            <a:endParaRPr lang="en-US"/>
          </a:p>
        </p:txBody>
      </p:sp>
      <p:sp>
        <p:nvSpPr>
          <p:cNvPr id="6" name="Rectangle 5"/>
          <p:cNvSpPr/>
          <p:nvPr/>
        </p:nvSpPr>
        <p:spPr>
          <a:xfrm>
            <a:off x="228600" y="762000"/>
            <a:ext cx="8153400" cy="3693319"/>
          </a:xfrm>
          <a:prstGeom prst="rect">
            <a:avLst/>
          </a:prstGeom>
        </p:spPr>
        <p:txBody>
          <a:bodyPr wrap="square">
            <a:spAutoFit/>
          </a:bodyPr>
          <a:lstStyle/>
          <a:p>
            <a:r>
              <a:rPr lang="en-US" dirty="0" smtClean="0"/>
              <a:t>It is instructive to make several observations in regards to  a filter transfer function(H(s)). </a:t>
            </a:r>
          </a:p>
          <a:p>
            <a:pPr marL="342900" indent="-342900">
              <a:buAutoNum type="arabicParenBoth"/>
            </a:pPr>
            <a:r>
              <a:rPr lang="en-US" dirty="0" smtClean="0"/>
              <a:t>The order of the  numerator, m, cannot exceed that of the denominator; otherwise, H(s) →  s as  </a:t>
            </a:r>
            <a:r>
              <a:rPr lang="en-US" dirty="0" smtClean="0"/>
              <a:t>s</a:t>
            </a:r>
            <a:r>
              <a:rPr lang="en-US" dirty="0" smtClean="0"/>
              <a:t>→ </a:t>
            </a:r>
            <a:r>
              <a:rPr lang="en-US" dirty="0" smtClean="0"/>
              <a:t>1, an unrealistic situation. </a:t>
            </a:r>
          </a:p>
          <a:p>
            <a:pPr marL="342900" indent="-342900"/>
            <a:r>
              <a:rPr lang="en-US" dirty="0" smtClean="0"/>
              <a:t>(2) For a physically-realizable transfer function, complex zeros or poles</a:t>
            </a:r>
          </a:p>
          <a:p>
            <a:r>
              <a:rPr lang="en-US" dirty="0" smtClean="0"/>
              <a:t>must occur in conjugate pairs, e.g., z1 = </a:t>
            </a:r>
            <a:r>
              <a:rPr lang="el-GR" dirty="0" smtClean="0"/>
              <a:t>σ</a:t>
            </a:r>
            <a:r>
              <a:rPr lang="en-US" dirty="0" smtClean="0"/>
              <a:t>1 + j</a:t>
            </a:r>
            <a:r>
              <a:rPr lang="el-GR" dirty="0" smtClean="0"/>
              <a:t>ω</a:t>
            </a:r>
            <a:r>
              <a:rPr lang="en-US" dirty="0" smtClean="0"/>
              <a:t>1 and z2 = </a:t>
            </a:r>
            <a:r>
              <a:rPr lang="el-GR" dirty="0" smtClean="0"/>
              <a:t>σ</a:t>
            </a:r>
            <a:r>
              <a:rPr lang="en-US" dirty="0" smtClean="0"/>
              <a:t>1 </a:t>
            </a:r>
            <a:r>
              <a:rPr lang="el-GR" dirty="0" smtClean="0"/>
              <a:t>-</a:t>
            </a:r>
            <a:r>
              <a:rPr lang="en-US" dirty="0" smtClean="0"/>
              <a:t>j</a:t>
            </a:r>
            <a:r>
              <a:rPr lang="el-GR" dirty="0" smtClean="0"/>
              <a:t>ω</a:t>
            </a:r>
            <a:r>
              <a:rPr lang="en-US" dirty="0" smtClean="0"/>
              <a:t>1. </a:t>
            </a:r>
          </a:p>
          <a:p>
            <a:r>
              <a:rPr lang="en-US" dirty="0" smtClean="0"/>
              <a:t>(3) If a zero is located on the j</a:t>
            </a:r>
            <a:r>
              <a:rPr lang="el-GR" dirty="0" smtClean="0"/>
              <a:t>ω</a:t>
            </a:r>
            <a:r>
              <a:rPr lang="en-US" dirty="0" smtClean="0"/>
              <a:t> axis, z1</a:t>
            </a:r>
            <a:r>
              <a:rPr lang="el-GR" dirty="0" smtClean="0"/>
              <a:t>,</a:t>
            </a:r>
            <a:r>
              <a:rPr lang="en-US" dirty="0" smtClean="0"/>
              <a:t>2 = </a:t>
            </a:r>
            <a:r>
              <a:rPr lang="el-GR" dirty="0" smtClean="0"/>
              <a:t>(+, - ) </a:t>
            </a:r>
            <a:r>
              <a:rPr lang="en-US" dirty="0" smtClean="0"/>
              <a:t>j</a:t>
            </a:r>
            <a:r>
              <a:rPr lang="el-GR" dirty="0" smtClean="0"/>
              <a:t>ω</a:t>
            </a:r>
            <a:r>
              <a:rPr lang="en-US" dirty="0" smtClean="0"/>
              <a:t>1, then H(s) drops to zero at a sinusoidal input frequency of </a:t>
            </a:r>
            <a:r>
              <a:rPr lang="el-GR" dirty="0" smtClean="0"/>
              <a:t>ω</a:t>
            </a:r>
            <a:r>
              <a:rPr lang="en-US" dirty="0" smtClean="0"/>
              <a:t>1 (see Fig. below). This is because the numerator contains a product such as. </a:t>
            </a:r>
            <a:r>
              <a:rPr lang="el-GR" dirty="0" smtClean="0"/>
              <a:t>                                                   </a:t>
            </a:r>
            <a:r>
              <a:rPr lang="en-US" dirty="0" smtClean="0"/>
              <a:t>which vanishes at s = j</a:t>
            </a:r>
            <a:r>
              <a:rPr lang="el-GR" dirty="0" smtClean="0"/>
              <a:t>ω</a:t>
            </a:r>
            <a:r>
              <a:rPr lang="en-US" dirty="0" smtClean="0"/>
              <a:t>1. In other words, imaginary zeros force </a:t>
            </a:r>
            <a:r>
              <a:rPr lang="el-GR" dirty="0" smtClean="0"/>
              <a:t>[</a:t>
            </a:r>
            <a:r>
              <a:rPr lang="en-US" dirty="0" err="1" smtClean="0"/>
              <a:t>Hj</a:t>
            </a:r>
            <a:r>
              <a:rPr lang="el-GR" dirty="0" smtClean="0"/>
              <a:t>]</a:t>
            </a:r>
            <a:r>
              <a:rPr lang="en-US" dirty="0" smtClean="0"/>
              <a:t> to zero, thereby providing</a:t>
            </a:r>
            <a:r>
              <a:rPr lang="el-GR" dirty="0" smtClean="0"/>
              <a:t> </a:t>
            </a:r>
            <a:r>
              <a:rPr lang="en-US" dirty="0" smtClean="0"/>
              <a:t>significant attenuation in their vicinity. For this reason, imaginary zeros are placed only in the</a:t>
            </a:r>
            <a:r>
              <a:rPr lang="el-GR" dirty="0" smtClean="0"/>
              <a:t> </a:t>
            </a:r>
            <a:r>
              <a:rPr lang="en-US" dirty="0" err="1" smtClean="0"/>
              <a:t>stopband</a:t>
            </a:r>
            <a:r>
              <a:rPr lang="en-US" dirty="0" smtClean="0"/>
              <a:t>.</a:t>
            </a:r>
          </a:p>
          <a:p>
            <a:endParaRPr lang="en-US" dirty="0"/>
          </a:p>
        </p:txBody>
      </p:sp>
      <p:pic>
        <p:nvPicPr>
          <p:cNvPr id="108546" name="Picture 2"/>
          <p:cNvPicPr>
            <a:picLocks noChangeAspect="1" noChangeArrowheads="1"/>
          </p:cNvPicPr>
          <p:nvPr/>
        </p:nvPicPr>
        <p:blipFill>
          <a:blip r:embed="rId2" cstate="print"/>
          <a:srcRect/>
          <a:stretch>
            <a:fillRect/>
          </a:stretch>
        </p:blipFill>
        <p:spPr bwMode="auto">
          <a:xfrm>
            <a:off x="2590800" y="4495800"/>
            <a:ext cx="3290455" cy="1905000"/>
          </a:xfrm>
          <a:prstGeom prst="rect">
            <a:avLst/>
          </a:prstGeom>
          <a:noFill/>
          <a:ln w="9525">
            <a:noFill/>
            <a:miter lim="800000"/>
            <a:headEnd/>
            <a:tailEnd/>
          </a:ln>
        </p:spPr>
      </p:pic>
      <p:sp>
        <p:nvSpPr>
          <p:cNvPr id="8" name="Rectangle 7"/>
          <p:cNvSpPr/>
          <p:nvPr/>
        </p:nvSpPr>
        <p:spPr>
          <a:xfrm>
            <a:off x="990600" y="6248400"/>
            <a:ext cx="5105400" cy="369332"/>
          </a:xfrm>
          <a:prstGeom prst="rect">
            <a:avLst/>
          </a:prstGeom>
        </p:spPr>
        <p:txBody>
          <a:bodyPr wrap="square">
            <a:spAutoFit/>
          </a:bodyPr>
          <a:lstStyle/>
          <a:p>
            <a:pPr algn="ctr"/>
            <a:r>
              <a:rPr lang="en-US" dirty="0" smtClean="0"/>
              <a:t>Effect of imaginary zero on the frequency response</a:t>
            </a:r>
            <a:endParaRPr lang="en-US" dirty="0"/>
          </a:p>
        </p:txBody>
      </p:sp>
      <p:pic>
        <p:nvPicPr>
          <p:cNvPr id="108547" name="Picture 3"/>
          <p:cNvPicPr>
            <a:picLocks noChangeAspect="1" noChangeArrowheads="1"/>
          </p:cNvPicPr>
          <p:nvPr/>
        </p:nvPicPr>
        <p:blipFill>
          <a:blip r:embed="rId3" cstate="print"/>
          <a:srcRect/>
          <a:stretch>
            <a:fillRect/>
          </a:stretch>
        </p:blipFill>
        <p:spPr bwMode="auto">
          <a:xfrm>
            <a:off x="2295525" y="1647825"/>
            <a:ext cx="311317" cy="257175"/>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3048000" y="1647825"/>
            <a:ext cx="311317" cy="257175"/>
          </a:xfrm>
          <a:prstGeom prst="rect">
            <a:avLst/>
          </a:prstGeom>
          <a:noFill/>
          <a:ln w="9525">
            <a:noFill/>
            <a:miter lim="800000"/>
            <a:headEnd/>
            <a:tailEnd/>
          </a:ln>
        </p:spPr>
      </p:pic>
      <p:pic>
        <p:nvPicPr>
          <p:cNvPr id="108548" name="Picture 4"/>
          <p:cNvPicPr>
            <a:picLocks noChangeAspect="1" noChangeArrowheads="1"/>
          </p:cNvPicPr>
          <p:nvPr/>
        </p:nvPicPr>
        <p:blipFill>
          <a:blip r:embed="rId4" cstate="print"/>
          <a:srcRect/>
          <a:stretch>
            <a:fillRect/>
          </a:stretch>
        </p:blipFill>
        <p:spPr bwMode="auto">
          <a:xfrm>
            <a:off x="2916399" y="3048000"/>
            <a:ext cx="2646201" cy="24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36760</TotalTime>
  <Words>8434</Words>
  <Application>Microsoft Office PowerPoint</Application>
  <PresentationFormat>On-screen Show (4:3)</PresentationFormat>
  <Paragraphs>662</Paragraphs>
  <Slides>69</Slides>
  <Notes>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ΑΝΑΛΟΓΙΚΑ  ΦΙΛΤΡΑ</vt:lpstr>
      <vt:lpstr>General Considerations Why Filters? </vt:lpstr>
      <vt:lpstr>Filter Characteristics</vt:lpstr>
      <vt:lpstr>Classification of Filters</vt:lpstr>
      <vt:lpstr>Classification of Filters</vt:lpstr>
      <vt:lpstr>Classification of Filters</vt:lpstr>
      <vt:lpstr>Filter Transfer Function</vt:lpstr>
      <vt:lpstr>Filter Transfer Function</vt:lpstr>
      <vt:lpstr>Filter Transfer Function</vt:lpstr>
      <vt:lpstr>Filter Transfer Function</vt:lpstr>
      <vt:lpstr>Filter Transfer Function</vt:lpstr>
      <vt:lpstr>Filter Transfer Function</vt:lpstr>
      <vt:lpstr>Filter Transfer Function</vt:lpstr>
      <vt:lpstr>Sensitivity</vt:lpstr>
      <vt:lpstr>Sensitivity</vt:lpstr>
      <vt:lpstr>First- Order Filters</vt:lpstr>
      <vt:lpstr>First- Order Filters</vt:lpstr>
      <vt:lpstr>First- Order Filters</vt:lpstr>
      <vt:lpstr>First- Order Filters</vt:lpstr>
      <vt:lpstr>Second-Order Filters</vt:lpstr>
      <vt:lpstr>Second-Order Filters</vt:lpstr>
      <vt:lpstr>Second-Order Filters(Highpass and Bandpass characteristics)</vt:lpstr>
      <vt:lpstr>Second-Order Filters(Highpass and Bandpass characteristics)</vt:lpstr>
      <vt:lpstr>Second-Order Filters(Highpass and Bandpass characteristics)</vt:lpstr>
      <vt:lpstr>RLC Realizations</vt:lpstr>
      <vt:lpstr>RLC Realizations</vt:lpstr>
      <vt:lpstr>RLC Realizations</vt:lpstr>
      <vt:lpstr>RLC Realizations</vt:lpstr>
      <vt:lpstr>RLC Realizations</vt:lpstr>
      <vt:lpstr>RLC Realizations</vt:lpstr>
      <vt:lpstr>RLC Realizations</vt:lpstr>
      <vt:lpstr>RLC Realizations</vt:lpstr>
      <vt:lpstr>Active Filters</vt:lpstr>
      <vt:lpstr>Active Filters</vt:lpstr>
      <vt:lpstr>Active Filters</vt:lpstr>
      <vt:lpstr>Active Filters</vt:lpstr>
      <vt:lpstr>Active Filters</vt:lpstr>
      <vt:lpstr>Active Filters</vt:lpstr>
      <vt:lpstr>Active Filters</vt:lpstr>
      <vt:lpstr>Active Filters</vt:lpstr>
      <vt:lpstr>Active Filters</vt:lpstr>
      <vt:lpstr>Active Filters</vt:lpstr>
      <vt:lpstr>Active Filters</vt:lpstr>
      <vt:lpstr>Active Filters</vt:lpstr>
      <vt:lpstr>Integrator-Based Biquads</vt:lpstr>
      <vt:lpstr>Integrator-Based Biquads</vt:lpstr>
      <vt:lpstr>Integrator-Based Biquads</vt:lpstr>
      <vt:lpstr>Integrator-Based Biquads</vt:lpstr>
      <vt:lpstr>Biquads Using Simulated Inductors</vt:lpstr>
      <vt:lpstr>Biquads Using Simulated Inductors</vt:lpstr>
      <vt:lpstr>Biquads Using Simulated Inductors</vt:lpstr>
      <vt:lpstr>Biquads Using Simulated Inductors</vt:lpstr>
      <vt:lpstr>Biquads Using Simulated Inductors</vt:lpstr>
      <vt:lpstr>Biquads Using Simulated Inductors</vt:lpstr>
      <vt:lpstr>Butterworth and Chebyshev Filters</vt:lpstr>
      <vt:lpstr>Butterworth and Chebyshev Filters</vt:lpstr>
      <vt:lpstr>Butterworth and Chebyshev Filters</vt:lpstr>
      <vt:lpstr>Butterworth and Chebyshev Filters</vt:lpstr>
      <vt:lpstr>Butterworth and Chebyshev Filters</vt:lpstr>
      <vt:lpstr>Butterworth and Chebyshev Filters</vt:lpstr>
      <vt:lpstr>Butterworth and Chebyshev Filters</vt:lpstr>
      <vt:lpstr>Butterworth and Chebyshev Filters</vt:lpstr>
      <vt:lpstr>Butterworth and Chebyshev Filters</vt:lpstr>
      <vt:lpstr>Butterworth and Chebyshev Filters</vt:lpstr>
      <vt:lpstr>Butterworth and Chebyshev Filters</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ΑΝΑΛΟΓΙΚΑ  ΦΙΛΤΡΑ</dc:title>
  <dc:creator>mbirbas</dc:creator>
  <cp:lastModifiedBy>Μιχάλης</cp:lastModifiedBy>
  <cp:revision>132</cp:revision>
  <dcterms:created xsi:type="dcterms:W3CDTF">2016-11-26T09:04:29Z</dcterms:created>
  <dcterms:modified xsi:type="dcterms:W3CDTF">2023-04-07T09:14:33Z</dcterms:modified>
</cp:coreProperties>
</file>