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4"/>
  </p:notesMasterIdLst>
  <p:sldIdLst>
    <p:sldId id="256" r:id="rId3"/>
    <p:sldId id="257" r:id="rId4"/>
    <p:sldId id="259" r:id="rId5"/>
    <p:sldId id="267" r:id="rId6"/>
    <p:sldId id="268" r:id="rId7"/>
    <p:sldId id="266" r:id="rId8"/>
    <p:sldId id="265" r:id="rId9"/>
    <p:sldId id="270" r:id="rId10"/>
    <p:sldId id="264" r:id="rId11"/>
    <p:sldId id="269" r:id="rId12"/>
    <p:sldId id="263" r:id="rId13"/>
    <p:sldId id="262" r:id="rId14"/>
    <p:sldId id="271" r:id="rId15"/>
    <p:sldId id="272" r:id="rId16"/>
    <p:sldId id="273" r:id="rId17"/>
    <p:sldId id="274" r:id="rId18"/>
    <p:sldId id="275" r:id="rId19"/>
    <p:sldId id="261" r:id="rId20"/>
    <p:sldId id="260" r:id="rId21"/>
    <p:sldId id="258" r:id="rId22"/>
    <p:sldId id="276" r:id="rId23"/>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43" d="100"/>
          <a:sy n="43" d="100"/>
        </p:scale>
        <p:origin x="28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613FC3-508F-4262-AFCA-4AB67A09D59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l-GR"/>
        </a:p>
      </dgm:t>
    </dgm:pt>
    <dgm:pt modelId="{EEDC9C87-E780-4CFC-B0E2-875E2F8B2D4E}">
      <dgm:prSet/>
      <dgm:spPr/>
      <dgm:t>
        <a:bodyPr/>
        <a:lstStyle/>
        <a:p>
          <a:r>
            <a:rPr lang="el-GR" dirty="0"/>
            <a:t>Συγκρίσεις μετρήσεων, όπου μπορούν να είναι τόσο ποσοτικές (κόστος, χρόνος) όσο και ποιοτικές (βαθμός ικανοποίησης του πελάτη, των εργαζομένων).</a:t>
          </a:r>
        </a:p>
      </dgm:t>
    </dgm:pt>
    <dgm:pt modelId="{9B0BE6AD-8379-469B-B4DB-BE8AF7E2156F}" type="parTrans" cxnId="{7EE33D8F-640D-453C-83C5-D84542963ACB}">
      <dgm:prSet/>
      <dgm:spPr/>
      <dgm:t>
        <a:bodyPr/>
        <a:lstStyle/>
        <a:p>
          <a:endParaRPr lang="el-GR"/>
        </a:p>
      </dgm:t>
    </dgm:pt>
    <dgm:pt modelId="{95BC012A-2296-4929-8658-6887B83BF5FF}" type="sibTrans" cxnId="{7EE33D8F-640D-453C-83C5-D84542963ACB}">
      <dgm:prSet/>
      <dgm:spPr/>
      <dgm:t>
        <a:bodyPr/>
        <a:lstStyle/>
        <a:p>
          <a:endParaRPr lang="el-GR"/>
        </a:p>
      </dgm:t>
    </dgm:pt>
    <dgm:pt modelId="{91E093DD-A819-4B5F-9879-CD1EA5F97C0F}">
      <dgm:prSet/>
      <dgm:spPr/>
      <dgm:t>
        <a:bodyPr/>
        <a:lstStyle/>
        <a:p>
          <a:r>
            <a:rPr lang="el-GR"/>
            <a:t>Εκτίμηση της θέσης συγκριτικά με ένα βέλτιστο επίπεδο.</a:t>
          </a:r>
          <a:endParaRPr lang="el-GR" dirty="0"/>
        </a:p>
      </dgm:t>
    </dgm:pt>
    <dgm:pt modelId="{A1FDDEC0-AAE4-4DFB-8C46-ED52D9FFB047}" type="parTrans" cxnId="{08CE75D1-9F1B-454A-9868-EE34FF5EE79A}">
      <dgm:prSet/>
      <dgm:spPr/>
      <dgm:t>
        <a:bodyPr/>
        <a:lstStyle/>
        <a:p>
          <a:endParaRPr lang="el-GR"/>
        </a:p>
      </dgm:t>
    </dgm:pt>
    <dgm:pt modelId="{B4B4D027-4D28-4E45-A1CD-4B21ACBF837F}" type="sibTrans" cxnId="{08CE75D1-9F1B-454A-9868-EE34FF5EE79A}">
      <dgm:prSet/>
      <dgm:spPr/>
      <dgm:t>
        <a:bodyPr/>
        <a:lstStyle/>
        <a:p>
          <a:endParaRPr lang="el-GR"/>
        </a:p>
      </dgm:t>
    </dgm:pt>
    <dgm:pt modelId="{3745FFB1-5C69-4627-982A-5F9177FA8B98}">
      <dgm:prSet/>
      <dgm:spPr/>
      <dgm:t>
        <a:bodyPr/>
        <a:lstStyle/>
        <a:p>
          <a:r>
            <a:rPr lang="el-GR"/>
            <a:t>Ανάλυση των διαδικασιών που οδηγούν στην επίτευξη εξαιρετικών αποτελεσμάτων, των αιτιών και των προσεγγίσεων που οδηγούν στη διαμόρφωση των βέλτιστων πρακτικών.</a:t>
          </a:r>
          <a:endParaRPr lang="el-GR" dirty="0"/>
        </a:p>
      </dgm:t>
    </dgm:pt>
    <dgm:pt modelId="{AE217DA8-4CD0-4AC9-9501-2D67C79A6261}" type="parTrans" cxnId="{770D1D74-7318-4A3F-AFD9-768A46CFEF0B}">
      <dgm:prSet/>
      <dgm:spPr/>
      <dgm:t>
        <a:bodyPr/>
        <a:lstStyle/>
        <a:p>
          <a:endParaRPr lang="el-GR"/>
        </a:p>
      </dgm:t>
    </dgm:pt>
    <dgm:pt modelId="{62BBC24C-7553-4FCD-B4DD-06C55F353D85}" type="sibTrans" cxnId="{770D1D74-7318-4A3F-AFD9-768A46CFEF0B}">
      <dgm:prSet/>
      <dgm:spPr/>
      <dgm:t>
        <a:bodyPr/>
        <a:lstStyle/>
        <a:p>
          <a:endParaRPr lang="el-GR"/>
        </a:p>
      </dgm:t>
    </dgm:pt>
    <dgm:pt modelId="{AC442D62-CACA-470B-A3B0-EF64A4B4C7E6}" type="pres">
      <dgm:prSet presAssocID="{EB613FC3-508F-4262-AFCA-4AB67A09D59B}" presName="diagram" presStyleCnt="0">
        <dgm:presLayoutVars>
          <dgm:dir/>
          <dgm:resizeHandles val="exact"/>
        </dgm:presLayoutVars>
      </dgm:prSet>
      <dgm:spPr/>
      <dgm:t>
        <a:bodyPr/>
        <a:lstStyle/>
        <a:p>
          <a:endParaRPr lang="el-GR"/>
        </a:p>
      </dgm:t>
    </dgm:pt>
    <dgm:pt modelId="{97E81A27-831B-4926-97A9-C2AF88CA77C2}" type="pres">
      <dgm:prSet presAssocID="{EEDC9C87-E780-4CFC-B0E2-875E2F8B2D4E}" presName="node" presStyleLbl="node1" presStyleIdx="0" presStyleCnt="3">
        <dgm:presLayoutVars>
          <dgm:bulletEnabled val="1"/>
        </dgm:presLayoutVars>
      </dgm:prSet>
      <dgm:spPr/>
      <dgm:t>
        <a:bodyPr/>
        <a:lstStyle/>
        <a:p>
          <a:endParaRPr lang="el-GR"/>
        </a:p>
      </dgm:t>
    </dgm:pt>
    <dgm:pt modelId="{33EEC282-1AB3-4062-AE4C-4A494E96FA7E}" type="pres">
      <dgm:prSet presAssocID="{95BC012A-2296-4929-8658-6887B83BF5FF}" presName="sibTrans" presStyleCnt="0"/>
      <dgm:spPr/>
    </dgm:pt>
    <dgm:pt modelId="{B6FCC998-B127-4585-86EB-052F1679257C}" type="pres">
      <dgm:prSet presAssocID="{3745FFB1-5C69-4627-982A-5F9177FA8B98}" presName="node" presStyleLbl="node1" presStyleIdx="1" presStyleCnt="3">
        <dgm:presLayoutVars>
          <dgm:bulletEnabled val="1"/>
        </dgm:presLayoutVars>
      </dgm:prSet>
      <dgm:spPr/>
      <dgm:t>
        <a:bodyPr/>
        <a:lstStyle/>
        <a:p>
          <a:endParaRPr lang="el-GR"/>
        </a:p>
      </dgm:t>
    </dgm:pt>
    <dgm:pt modelId="{C6EE56BA-A503-4ADB-84A5-9490D1E047B4}" type="pres">
      <dgm:prSet presAssocID="{62BBC24C-7553-4FCD-B4DD-06C55F353D85}" presName="sibTrans" presStyleCnt="0"/>
      <dgm:spPr/>
    </dgm:pt>
    <dgm:pt modelId="{3C6F8161-6120-44E3-B567-FA5BB492DB30}" type="pres">
      <dgm:prSet presAssocID="{91E093DD-A819-4B5F-9879-CD1EA5F97C0F}" presName="node" presStyleLbl="node1" presStyleIdx="2" presStyleCnt="3">
        <dgm:presLayoutVars>
          <dgm:bulletEnabled val="1"/>
        </dgm:presLayoutVars>
      </dgm:prSet>
      <dgm:spPr/>
      <dgm:t>
        <a:bodyPr/>
        <a:lstStyle/>
        <a:p>
          <a:endParaRPr lang="el-GR"/>
        </a:p>
      </dgm:t>
    </dgm:pt>
  </dgm:ptLst>
  <dgm:cxnLst>
    <dgm:cxn modelId="{7EE33D8F-640D-453C-83C5-D84542963ACB}" srcId="{EB613FC3-508F-4262-AFCA-4AB67A09D59B}" destId="{EEDC9C87-E780-4CFC-B0E2-875E2F8B2D4E}" srcOrd="0" destOrd="0" parTransId="{9B0BE6AD-8379-469B-B4DB-BE8AF7E2156F}" sibTransId="{95BC012A-2296-4929-8658-6887B83BF5FF}"/>
    <dgm:cxn modelId="{08CE75D1-9F1B-454A-9868-EE34FF5EE79A}" srcId="{EB613FC3-508F-4262-AFCA-4AB67A09D59B}" destId="{91E093DD-A819-4B5F-9879-CD1EA5F97C0F}" srcOrd="2" destOrd="0" parTransId="{A1FDDEC0-AAE4-4DFB-8C46-ED52D9FFB047}" sibTransId="{B4B4D027-4D28-4E45-A1CD-4B21ACBF837F}"/>
    <dgm:cxn modelId="{787DFB73-6919-4FE3-A136-2C06C2994866}" type="presOf" srcId="{EB613FC3-508F-4262-AFCA-4AB67A09D59B}" destId="{AC442D62-CACA-470B-A3B0-EF64A4B4C7E6}" srcOrd="0" destOrd="0" presId="urn:microsoft.com/office/officeart/2005/8/layout/default"/>
    <dgm:cxn modelId="{F4EBCDA6-85CB-48AD-BE45-E7E1C458BCAE}" type="presOf" srcId="{3745FFB1-5C69-4627-982A-5F9177FA8B98}" destId="{B6FCC998-B127-4585-86EB-052F1679257C}" srcOrd="0" destOrd="0" presId="urn:microsoft.com/office/officeart/2005/8/layout/default"/>
    <dgm:cxn modelId="{770D1D74-7318-4A3F-AFD9-768A46CFEF0B}" srcId="{EB613FC3-508F-4262-AFCA-4AB67A09D59B}" destId="{3745FFB1-5C69-4627-982A-5F9177FA8B98}" srcOrd="1" destOrd="0" parTransId="{AE217DA8-4CD0-4AC9-9501-2D67C79A6261}" sibTransId="{62BBC24C-7553-4FCD-B4DD-06C55F353D85}"/>
    <dgm:cxn modelId="{8852AD15-910E-464D-8F70-0A83F48D1992}" type="presOf" srcId="{91E093DD-A819-4B5F-9879-CD1EA5F97C0F}" destId="{3C6F8161-6120-44E3-B567-FA5BB492DB30}" srcOrd="0" destOrd="0" presId="urn:microsoft.com/office/officeart/2005/8/layout/default"/>
    <dgm:cxn modelId="{DBF9456F-8462-4368-ADB4-A437E4BA82E1}" type="presOf" srcId="{EEDC9C87-E780-4CFC-B0E2-875E2F8B2D4E}" destId="{97E81A27-831B-4926-97A9-C2AF88CA77C2}" srcOrd="0" destOrd="0" presId="urn:microsoft.com/office/officeart/2005/8/layout/default"/>
    <dgm:cxn modelId="{E9339899-2004-4A5B-9564-10456B49CA0C}" type="presParOf" srcId="{AC442D62-CACA-470B-A3B0-EF64A4B4C7E6}" destId="{97E81A27-831B-4926-97A9-C2AF88CA77C2}" srcOrd="0" destOrd="0" presId="urn:microsoft.com/office/officeart/2005/8/layout/default"/>
    <dgm:cxn modelId="{AFC8653E-A084-47CC-B5D6-A74A9780879E}" type="presParOf" srcId="{AC442D62-CACA-470B-A3B0-EF64A4B4C7E6}" destId="{33EEC282-1AB3-4062-AE4C-4A494E96FA7E}" srcOrd="1" destOrd="0" presId="urn:microsoft.com/office/officeart/2005/8/layout/default"/>
    <dgm:cxn modelId="{13D59BE0-4A0E-408D-873C-8A8D1A32C07A}" type="presParOf" srcId="{AC442D62-CACA-470B-A3B0-EF64A4B4C7E6}" destId="{B6FCC998-B127-4585-86EB-052F1679257C}" srcOrd="2" destOrd="0" presId="urn:microsoft.com/office/officeart/2005/8/layout/default"/>
    <dgm:cxn modelId="{6497DF37-1E1C-46A1-A83D-F772C466BA92}" type="presParOf" srcId="{AC442D62-CACA-470B-A3B0-EF64A4B4C7E6}" destId="{C6EE56BA-A503-4ADB-84A5-9490D1E047B4}" srcOrd="3" destOrd="0" presId="urn:microsoft.com/office/officeart/2005/8/layout/default"/>
    <dgm:cxn modelId="{3223C86C-AC3E-4D04-8629-91E8722AB83E}" type="presParOf" srcId="{AC442D62-CACA-470B-A3B0-EF64A4B4C7E6}" destId="{3C6F8161-6120-44E3-B567-FA5BB492DB3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20455724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extLst>
      <p:ext uri="{BB962C8B-B14F-4D97-AF65-F5344CB8AC3E}">
        <p14:creationId xmlns:p14="http://schemas.microsoft.com/office/powerpoint/2010/main" val="167356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dirty="0"/>
          </a:p>
        </p:txBody>
      </p:sp>
      <p:sp>
        <p:nvSpPr>
          <p:cNvPr id="28" name="Date Placeholder 27"/>
          <p:cNvSpPr>
            <a:spLocks noGrp="1"/>
          </p:cNvSpPr>
          <p:nvPr>
            <p:ph type="dt" sz="half" idx="10"/>
          </p:nvPr>
        </p:nvSpPr>
        <p:spPr>
          <a:xfrm>
            <a:off x="6583680" y="4206240"/>
            <a:ext cx="960120" cy="457200"/>
          </a:xfrm>
        </p:spPr>
        <p:txBody>
          <a:bodyPr/>
          <a:lstStyle/>
          <a:p>
            <a:fld id="{91B19C2B-C3E2-4DB8-8C83-A35692E9AA6F}" type="datetime4">
              <a:rPr lang="en-US" smtClean="0"/>
              <a:t>January 18, 2021</a:t>
            </a:fld>
            <a:endParaRPr lang="en-US"/>
          </a:p>
        </p:txBody>
      </p:sp>
      <p:sp>
        <p:nvSpPr>
          <p:cNvPr id="17" name="Footer Placeholder 16"/>
          <p:cNvSpPr>
            <a:spLocks noGrp="1"/>
          </p:cNvSpPr>
          <p:nvPr>
            <p:ph type="ftr" sz="quarter" idx="11"/>
          </p:nvPr>
        </p:nvSpPr>
        <p:spPr>
          <a:xfrm>
            <a:off x="5257800" y="4205288"/>
            <a:ext cx="1321592"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215C67AA-4880-4D52-8289-C960094E76D4}"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80E481C-D550-4A34-8F68-5B66D58BE7CB}"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0525F06-7B0B-4879-9770-0E205FE7C65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Content Placeholder 4"/>
          <p:cNvSpPr>
            <a:spLocks noGrp="1"/>
          </p:cNvSpPr>
          <p:nvPr>
            <p:ph sz="quarter" idx="3"/>
          </p:nvPr>
        </p:nvSpPr>
        <p:spPr>
          <a:xfrm>
            <a:off x="381000" y="2673349"/>
            <a:ext cx="4041648"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4718304" y="2673349"/>
            <a:ext cx="4041775"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6" name="Date Placeholder 25"/>
          <p:cNvSpPr>
            <a:spLocks noGrp="1"/>
          </p:cNvSpPr>
          <p:nvPr>
            <p:ph type="dt" sz="half" idx="10"/>
          </p:nvPr>
        </p:nvSpPr>
        <p:spPr/>
        <p:txBody>
          <a:bodyPr rtlCol="0"/>
          <a:lstStyle/>
          <a:p>
            <a:pPr algn="l"/>
            <a:fld id="{0D21892F-5F49-4F41-BEE5-424D61BDA41C}" type="datetime4">
              <a:rPr lang="en-US" smtClean="0"/>
              <a:t>January 18, 2021</a:t>
            </a:fld>
            <a:endParaRPr lang="en-US"/>
          </a:p>
        </p:txBody>
      </p:sp>
      <p:sp>
        <p:nvSpPr>
          <p:cNvPr id="27" name="Slide Number Placeholder 26"/>
          <p:cNvSpPr>
            <a:spLocks noGrp="1"/>
          </p:cNvSpPr>
          <p:nvPr>
            <p:ph type="sldNum" sz="quarter" idx="11"/>
          </p:nvPr>
        </p:nvSpPr>
        <p:spPr/>
        <p:txBody>
          <a:bodyPr rtlCol="0"/>
          <a:lstStyle/>
          <a:p>
            <a:pPr algn="r"/>
            <a:fld id="{A8CE10D6-5CB1-41CD-B815-79BC778FC61A}" type="slidenum">
              <a:rPr lang="en-US" sz="1800" smtClean="0">
                <a:solidFill>
                  <a:schemeClr val="bg1"/>
                </a:solidFill>
              </a:rPr>
              <a:pPr algn="r"/>
              <a:t>‹#›</a:t>
            </a:fld>
            <a:endParaRPr lang="en-US"/>
          </a:p>
        </p:txBody>
      </p:sp>
      <p:sp>
        <p:nvSpPr>
          <p:cNvPr id="28" name="Footer Placeholder 27"/>
          <p:cNvSpPr>
            <a:spLocks noGrp="1"/>
          </p:cNvSpPr>
          <p:nvPr>
            <p:ph type="ftr" sz="quarter" idx="12"/>
          </p:nvPr>
        </p:nvSpPr>
        <p:spPr/>
        <p:txBody>
          <a:bodyPr rtlCol="0"/>
          <a:lstStyle/>
          <a:p>
            <a:r>
              <a:rPr lang="el-GR" dirty="0"/>
              <a:t>Κεφάλαιο 6: Σύγκριση των επιδόσεων μεταξύ των επιχειρήσεων με την χρήση του Benchmarking</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lang="el-GR"/>
              <a:t>Στυλ κύριου τίτλου</a:t>
            </a:r>
            <a:endParaRPr lang="en-US" dirty="0"/>
          </a:p>
        </p:txBody>
      </p:sp>
      <p:sp>
        <p:nvSpPr>
          <p:cNvPr id="3" name="Date Placeholder 2"/>
          <p:cNvSpPr>
            <a:spLocks noGrp="1"/>
          </p:cNvSpPr>
          <p:nvPr>
            <p:ph type="dt" sz="half" idx="10"/>
          </p:nvPr>
        </p:nvSpPr>
        <p:spPr>
          <a:xfrm>
            <a:off x="6583680" y="612648"/>
            <a:ext cx="957264" cy="457200"/>
          </a:xfrm>
        </p:spPr>
        <p:txBody>
          <a:bodyPr/>
          <a:lstStyle/>
          <a:p>
            <a:fld id="{9C8B6CF2-D509-4A35-AE43-F7CA685C1BD9}" type="datetime4">
              <a:rPr lang="en-US" smtClean="0"/>
              <a:t>January 18, 2021</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61C44E05-631C-4892-B577-17C57620E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5CF1F-3859-4C6D-A0DD-A1578C73163C}" type="datetime4">
              <a:rPr lang="en-US" smtClean="0"/>
              <a:t>January 18, 2021</a:t>
            </a:fld>
            <a:endParaRPr lang="en-US"/>
          </a:p>
        </p:txBody>
      </p:sp>
      <p:sp>
        <p:nvSpPr>
          <p:cNvPr id="3" name="Footer Placeholder 2"/>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4" name="Slide Number Placeholder 3"/>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lvl1pPr>
          </a:lstStyle>
          <a:p>
            <a:r>
              <a:rPr lang="el-GR"/>
              <a:t>Στυλ κύριου τίτλου</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D3D1A2-A688-426A-AEA5-928D76FCAFFA}"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lvl1pPr>
          </a:lstStyle>
          <a:p>
            <a:r>
              <a:rPr lang="el-GR"/>
              <a:t>Στυλ κύριου τίτλου</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C9D3A9C-148A-4B52-8FCD-BDDC64DF3E7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l-GR"/>
              <a:t>Στυλ κύριου τίτλου</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a:defRPr sz="800">
                <a:solidFill>
                  <a:schemeClr val="accent2"/>
                </a:solidFill>
              </a:defRPr>
            </a:lvl1pPr>
          </a:lstStyle>
          <a:p>
            <a:pPr algn="l"/>
            <a:fld id="{75FB32F9-6393-4497-8C06-F58357BF6B9F}" type="datetime4">
              <a:rPr lang="en-US" smtClean="0"/>
              <a:t>January 18, 2021</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a:defRPr sz="800">
                <a:solidFill>
                  <a:schemeClr val="accent2"/>
                </a:solidFill>
              </a:defRPr>
            </a:lvl1pPr>
          </a:lstStyle>
          <a:p>
            <a:pPr algn="r"/>
            <a:r>
              <a:rPr lang="el-GR" sz="800" dirty="0">
                <a:solidFill>
                  <a:schemeClr val="accent2"/>
                </a:solidFill>
              </a:rPr>
              <a:t>Κεφάλαιο 6: Σύγκριση των επιδόσεων μεταξύ των επιχειρήσεων με την χρήση του Benchmarking</a:t>
            </a:r>
            <a:endParaRPr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a:defRPr sz="1800">
                <a:solidFill>
                  <a:srgbClr val="FFFFFF"/>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rtl="0" eaLnBrk="1" latinLnBrk="0" hangingPunct="1">
        <a:spcBef>
          <a:spcPct val="0"/>
        </a:spcBef>
        <a:buNone/>
        <a:defRP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23850" y="1452202"/>
            <a:ext cx="7128470" cy="1470025"/>
          </a:xfrm>
        </p:spPr>
        <p:txBody>
          <a:bodyPr>
            <a:normAutofit/>
          </a:bodyPr>
          <a:lstStyle/>
          <a:p>
            <a:r>
              <a:rPr lang="el-GR" sz="3600" dirty="0"/>
              <a:t>8. Συγκριτική Αξιολόγηση (</a:t>
            </a:r>
            <a:r>
              <a:rPr lang="en-US" sz="3600" dirty="0"/>
              <a:t>Benchmarking)</a:t>
            </a:r>
            <a:endParaRPr lang="el-GR" sz="3600" dirty="0"/>
          </a:p>
        </p:txBody>
      </p:sp>
      <p:pic>
        <p:nvPicPr>
          <p:cNvPr id="5" name="Εικόνα 4">
            <a:extLst>
              <a:ext uri="{FF2B5EF4-FFF2-40B4-BE49-F238E27FC236}">
                <a16:creationId xmlns:a16="http://schemas.microsoft.com/office/drawing/2014/main" xmlns="" id="{204619E5-C9CA-4E8D-B655-887888CE29AD}"/>
              </a:ext>
            </a:extLst>
          </p:cNvPr>
          <p:cNvPicPr>
            <a:picLocks noChangeAspect="1"/>
          </p:cNvPicPr>
          <p:nvPr/>
        </p:nvPicPr>
        <p:blipFill>
          <a:blip r:embed="rId3"/>
          <a:stretch>
            <a:fillRect/>
          </a:stretch>
        </p:blipFill>
        <p:spPr>
          <a:xfrm>
            <a:off x="438157" y="6450198"/>
            <a:ext cx="8705843" cy="377985"/>
          </a:xfrm>
          <a:prstGeom prst="rect">
            <a:avLst/>
          </a:prstGeom>
        </p:spPr>
      </p:pic>
      <p:sp>
        <p:nvSpPr>
          <p:cNvPr id="7" name="Θέση αριθμού διαφάνειας 6">
            <a:extLst>
              <a:ext uri="{FF2B5EF4-FFF2-40B4-BE49-F238E27FC236}">
                <a16:creationId xmlns:a16="http://schemas.microsoft.com/office/drawing/2014/main" xmlns="" id="{55E20A1B-4D5E-43D4-A099-F13724FFB6B1}"/>
              </a:ext>
            </a:extLst>
          </p:cNvPr>
          <p:cNvSpPr>
            <a:spLocks noGrp="1"/>
          </p:cNvSpPr>
          <p:nvPr>
            <p:ph type="sldNum" sz="quarter" idx="12"/>
          </p:nvPr>
        </p:nvSpPr>
        <p:spPr/>
        <p:txBody>
          <a:bodyPr/>
          <a:lstStyle/>
          <a:p>
            <a:pPr algn="r"/>
            <a:fld id="{A8CE10D6-5CB1-41CD-B815-79BC778FC61A}" type="slidenum">
              <a:rPr lang="en-US" sz="1800" smtClean="0">
                <a:solidFill>
                  <a:schemeClr val="bg1"/>
                </a:solidFill>
              </a:rPr>
              <a:pPr algn="r"/>
              <a:t>1</a:t>
            </a:fld>
            <a:endParaRPr lang="en-US" sz="1800" dirty="0">
              <a:solidFill>
                <a:schemeClr val="bg1"/>
              </a:solidFill>
            </a:endParaRPr>
          </a:p>
        </p:txBody>
      </p:sp>
      <p:sp>
        <p:nvSpPr>
          <p:cNvPr id="8" name="Ορθογώνιο 7"/>
          <p:cNvSpPr/>
          <p:nvPr/>
        </p:nvSpPr>
        <p:spPr>
          <a:xfrm>
            <a:off x="323850" y="184150"/>
            <a:ext cx="4572000" cy="646113"/>
          </a:xfrm>
          <a:prstGeom prst="rect">
            <a:avLst/>
          </a:prstGeom>
        </p:spPr>
        <p:txBody>
          <a:bodyPr>
            <a:spAutoFit/>
          </a:bodyPr>
          <a:lstStyle/>
          <a:p>
            <a:pPr>
              <a:defRPr/>
            </a:pPr>
            <a:r>
              <a:rPr lang="el-GR" altLang="ko-KR" b="1" dirty="0">
                <a:solidFill>
                  <a:schemeClr val="accent6"/>
                </a:solidFill>
                <a:latin typeface="Comic Sans MS" pitchFamily="66" charset="0"/>
              </a:rPr>
              <a:t>4601 Διοίκηση Ολικής Ποιότητας  Υπηρεσιών στον Τουρισμό </a:t>
            </a:r>
            <a:endParaRPr lang="el-GR" altLang="ko-KR" b="1" dirty="0">
              <a:solidFill>
                <a:schemeClr val="accent6"/>
              </a:solidFill>
              <a:latin typeface="Comic Sans MS" pitchFamily="66" charset="0"/>
            </a:endParaRPr>
          </a:p>
        </p:txBody>
      </p:sp>
      <p:sp>
        <p:nvSpPr>
          <p:cNvPr id="9" name="Rectangle 2"/>
          <p:cNvSpPr txBox="1">
            <a:spLocks/>
          </p:cNvSpPr>
          <p:nvPr/>
        </p:nvSpPr>
        <p:spPr bwMode="auto">
          <a:xfrm>
            <a:off x="3779912" y="3141847"/>
            <a:ext cx="52562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Διδάσκουσα:</a:t>
            </a:r>
            <a:endParaRPr lang="en-US" altLang="el-GR" sz="1800" b="1" dirty="0">
              <a:solidFill>
                <a:srgbClr val="FFFF00"/>
              </a:solidFill>
              <a:latin typeface="Comic Sans MS" panose="030F0702030302020204" pitchFamily="66" charset="0"/>
              <a:sym typeface="Arial" panose="020B0604020202020204" pitchFamily="34" charset="0"/>
            </a:endParaRPr>
          </a:p>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 </a:t>
            </a:r>
            <a:r>
              <a:rPr lang="el-GR" altLang="el-GR" sz="1800" b="1" dirty="0">
                <a:solidFill>
                  <a:srgbClr val="FFFF00"/>
                </a:solidFill>
                <a:latin typeface="Arial" panose="020B0604020202020204" pitchFamily="34" charset="0"/>
                <a:sym typeface="Arial" panose="020B0604020202020204" pitchFamily="34" charset="0"/>
              </a:rPr>
              <a:t>Άννα </a:t>
            </a:r>
            <a:r>
              <a:rPr lang="el-GR" altLang="el-GR" sz="1800" b="1" dirty="0" err="1">
                <a:solidFill>
                  <a:srgbClr val="FFFF00"/>
                </a:solidFill>
                <a:latin typeface="Arial" panose="020B0604020202020204" pitchFamily="34" charset="0"/>
                <a:sym typeface="Arial" panose="020B0604020202020204" pitchFamily="34" charset="0"/>
              </a:rPr>
              <a:t>Κουρτεσοπούλου</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Ph.D., M.B.A.</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MSc</a:t>
            </a:r>
            <a:endParaRPr lang="el-GR" altLang="el-GR" sz="1800" dirty="0">
              <a:solidFill>
                <a:srgbClr val="FFFF00"/>
              </a:solidFill>
              <a:latin typeface="Arial" panose="020B0604020202020204" pitchFamily="34" charset="0"/>
              <a:sym typeface="Arial" panose="020B0604020202020204" pitchFamily="34" charset="0"/>
            </a:endParaRPr>
          </a:p>
        </p:txBody>
      </p:sp>
      <p:sp>
        <p:nvSpPr>
          <p:cNvPr id="10" name="Θέση υποσέλιδου 3"/>
          <p:cNvSpPr txBox="1">
            <a:spLocks/>
          </p:cNvSpPr>
          <p:nvPr/>
        </p:nvSpPr>
        <p:spPr bwMode="auto">
          <a:xfrm>
            <a:off x="4859338" y="4210050"/>
            <a:ext cx="4284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eaLnBrk="1" hangingPunct="1">
              <a:spcBef>
                <a:spcPct val="0"/>
              </a:spcBef>
              <a:buClrTx/>
              <a:buFontTx/>
              <a:buNone/>
            </a:pPr>
            <a:r>
              <a:rPr lang="el-GR" altLang="el-GR" sz="1800" b="1" dirty="0">
                <a:solidFill>
                  <a:schemeClr val="accent2"/>
                </a:solidFill>
              </a:rPr>
              <a:t>ΠΑΝΕΠΙΣΤΗΜΙΟ ΠΑΤΡΩΝ</a:t>
            </a:r>
          </a:p>
          <a:p>
            <a:pPr algn="r" eaLnBrk="1" hangingPunct="1">
              <a:spcBef>
                <a:spcPct val="0"/>
              </a:spcBef>
              <a:buClrTx/>
              <a:buFontTx/>
              <a:buNone/>
            </a:pPr>
            <a:r>
              <a:rPr lang="el-GR" altLang="el-GR" sz="1800" b="1" dirty="0">
                <a:solidFill>
                  <a:schemeClr val="accent2"/>
                </a:solidFill>
              </a:rPr>
              <a:t>Τμήμα Διοίκησης Τουρισμού</a:t>
            </a:r>
            <a:endParaRPr lang="el-GR" altLang="el-GR" sz="1800" b="1" dirty="0">
              <a:solidFill>
                <a:schemeClr val="accent2"/>
              </a:solidFill>
            </a:endParaRPr>
          </a:p>
        </p:txBody>
      </p:sp>
      <p:sp>
        <p:nvSpPr>
          <p:cNvPr id="3" name="Ορθογώνιο 2"/>
          <p:cNvSpPr/>
          <p:nvPr/>
        </p:nvSpPr>
        <p:spPr>
          <a:xfrm>
            <a:off x="349604" y="6021288"/>
            <a:ext cx="8689590" cy="523220"/>
          </a:xfrm>
          <a:prstGeom prst="rect">
            <a:avLst/>
          </a:prstGeom>
        </p:spPr>
        <p:txBody>
          <a:bodyPr wrap="square">
            <a:spAutoFit/>
          </a:bodyPr>
          <a:lstStyle/>
          <a:p>
            <a:pPr marL="63500" eaLnBrk="1" hangingPunct="1"/>
            <a:r>
              <a:rPr lang="el-GR" altLang="el-GR" sz="1400" dirty="0"/>
              <a:t>Βασισμένο στο συνοδευτικό εκπαιδευτικό υλικό των βιβλίων:</a:t>
            </a:r>
          </a:p>
          <a:p>
            <a:pPr marL="63500" eaLnBrk="1" hangingPunct="1"/>
            <a:r>
              <a:rPr lang="el-GR" altLang="el-GR" sz="1400" dirty="0" err="1"/>
              <a:t>Δερβιτσιώτης</a:t>
            </a:r>
            <a:r>
              <a:rPr lang="el-GR" altLang="el-GR" sz="1400" dirty="0"/>
              <a:t> Κ. (2005). Διοίκηση Ολικής Ποιότητας. Εκδόσεις Νομική Βιβλιοθήκη</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Πλεονεκτήματα για τους δημόσιους οργανισμούς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323528" y="2209800"/>
            <a:ext cx="8496944" cy="4364736"/>
          </a:xfrm>
        </p:spPr>
        <p:txBody>
          <a:bodyPr>
            <a:noAutofit/>
          </a:bodyPr>
          <a:lstStyle/>
          <a:p>
            <a:pPr marL="109728" indent="0" algn="just" eaLnBrk="0" hangingPunct="0">
              <a:lnSpc>
                <a:spcPct val="120000"/>
              </a:lnSpc>
              <a:buNone/>
            </a:pPr>
            <a:r>
              <a:rPr lang="el-GR" sz="1600" dirty="0"/>
              <a:t> </a:t>
            </a:r>
          </a:p>
          <a:p>
            <a:pPr lvl="0" algn="just" eaLnBrk="0" hangingPunct="0">
              <a:lnSpc>
                <a:spcPct val="120000"/>
              </a:lnSpc>
              <a:buFont typeface="Wingdings" panose="05000000000000000000" pitchFamily="2" charset="2"/>
              <a:buChar char="ü"/>
            </a:pPr>
            <a:r>
              <a:rPr lang="el-GR" sz="1600" dirty="0" smtClean="0"/>
              <a:t>Η </a:t>
            </a:r>
            <a:r>
              <a:rPr lang="el-GR" sz="1600" dirty="0" err="1" smtClean="0"/>
              <a:t>επιτάγχυνση</a:t>
            </a:r>
            <a:r>
              <a:rPr lang="el-GR" sz="1600" dirty="0" smtClean="0"/>
              <a:t> </a:t>
            </a:r>
            <a:r>
              <a:rPr lang="el-GR" sz="1600" dirty="0"/>
              <a:t>των διαδικασιών της αναδόμησης, </a:t>
            </a:r>
            <a:endParaRPr lang="el-GR" sz="1600" dirty="0" smtClean="0"/>
          </a:p>
          <a:p>
            <a:pPr lvl="0" algn="just" eaLnBrk="0" hangingPunct="0">
              <a:lnSpc>
                <a:spcPct val="120000"/>
              </a:lnSpc>
              <a:buFont typeface="Wingdings" panose="05000000000000000000" pitchFamily="2" charset="2"/>
              <a:buChar char="ü"/>
            </a:pPr>
            <a:r>
              <a:rPr lang="el-GR" sz="1600" dirty="0" err="1" smtClean="0"/>
              <a:t>αναδιάρθωσης</a:t>
            </a:r>
            <a:r>
              <a:rPr lang="el-GR" sz="1600" dirty="0"/>
              <a:t>, </a:t>
            </a:r>
            <a:endParaRPr lang="el-GR" sz="1600" dirty="0" smtClean="0"/>
          </a:p>
          <a:p>
            <a:pPr lvl="0" algn="just" eaLnBrk="0" hangingPunct="0">
              <a:lnSpc>
                <a:spcPct val="120000"/>
              </a:lnSpc>
              <a:buFont typeface="Wingdings" panose="05000000000000000000" pitchFamily="2" charset="2"/>
              <a:buChar char="ü"/>
            </a:pPr>
            <a:r>
              <a:rPr lang="el-GR" sz="1600" dirty="0" smtClean="0"/>
              <a:t>ανασχεδιασμού</a:t>
            </a:r>
            <a:r>
              <a:rPr lang="el-GR" sz="1600" dirty="0"/>
              <a:t>, </a:t>
            </a:r>
            <a:endParaRPr lang="el-GR" sz="1600" dirty="0" smtClean="0"/>
          </a:p>
          <a:p>
            <a:pPr lvl="0" algn="just" eaLnBrk="0" hangingPunct="0">
              <a:lnSpc>
                <a:spcPct val="120000"/>
              </a:lnSpc>
              <a:buFont typeface="Wingdings" panose="05000000000000000000" pitchFamily="2" charset="2"/>
              <a:buChar char="ü"/>
            </a:pPr>
            <a:r>
              <a:rPr lang="el-GR" sz="1600" dirty="0" smtClean="0"/>
              <a:t>η </a:t>
            </a:r>
            <a:r>
              <a:rPr lang="el-GR" sz="1600" dirty="0"/>
              <a:t>αναζήτηση τρόπων δράσης εκτός των στενών ορίων του οργανισμού </a:t>
            </a:r>
            <a:endParaRPr lang="el-GR" sz="1600" dirty="0" smtClean="0"/>
          </a:p>
          <a:p>
            <a:pPr lvl="0" algn="just" eaLnBrk="0" hangingPunct="0">
              <a:lnSpc>
                <a:spcPct val="120000"/>
              </a:lnSpc>
              <a:buFont typeface="Wingdings" panose="05000000000000000000" pitchFamily="2" charset="2"/>
              <a:buChar char="ü"/>
            </a:pPr>
            <a:r>
              <a:rPr lang="el-GR" sz="1600" dirty="0" smtClean="0"/>
              <a:t>και </a:t>
            </a:r>
            <a:r>
              <a:rPr lang="el-GR" sz="1600" dirty="0"/>
              <a:t>η βελτίωση της ποιότητας του </a:t>
            </a:r>
            <a:r>
              <a:rPr lang="el-GR" sz="1600" dirty="0" err="1"/>
              <a:t>ενδοεπιχειρησιακού</a:t>
            </a:r>
            <a:r>
              <a:rPr lang="el-GR" sz="1600" dirty="0"/>
              <a:t> </a:t>
            </a:r>
            <a:r>
              <a:rPr lang="el-GR" sz="1600" dirty="0" smtClean="0"/>
              <a:t>περιβάλλοντος</a:t>
            </a:r>
            <a:endParaRPr lang="el-GR" sz="16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10</a:t>
            </a:fld>
            <a:endParaRPr lang="en-US"/>
          </a:p>
        </p:txBody>
      </p:sp>
    </p:spTree>
    <p:extLst>
      <p:ext uri="{BB962C8B-B14F-4D97-AF65-F5344CB8AC3E}">
        <p14:creationId xmlns:p14="http://schemas.microsoft.com/office/powerpoint/2010/main" val="26890218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775328"/>
            <a:ext cx="8229600" cy="1066800"/>
          </a:xfrm>
        </p:spPr>
        <p:txBody>
          <a:bodyPr/>
          <a:lstStyle/>
          <a:p>
            <a:pPr algn="ctr"/>
            <a:r>
              <a:rPr lang="el-GR" dirty="0"/>
              <a:t>6. Προβλήματα κατά την εφαρμογή </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539552" y="1999304"/>
            <a:ext cx="8229600" cy="4325112"/>
          </a:xfrm>
        </p:spPr>
        <p:txBody>
          <a:bodyPr>
            <a:normAutofit lnSpcReduction="10000"/>
          </a:bodyPr>
          <a:lstStyle/>
          <a:p>
            <a:pPr marL="109728" indent="0" algn="just" eaLnBrk="0" hangingPunct="0">
              <a:buNone/>
            </a:pPr>
            <a:r>
              <a:rPr lang="el-GR" sz="1800" dirty="0"/>
              <a:t>Τα βασικότερα </a:t>
            </a:r>
            <a:r>
              <a:rPr lang="el-GR" sz="1800" b="1" dirty="0"/>
              <a:t>προβλήματα</a:t>
            </a:r>
            <a:r>
              <a:rPr lang="el-GR" sz="1800" dirty="0"/>
              <a:t> κατά την εφαρμογή του </a:t>
            </a:r>
            <a:r>
              <a:rPr lang="el-GR" sz="1800" dirty="0" err="1"/>
              <a:t>benchmarking</a:t>
            </a:r>
            <a:r>
              <a:rPr lang="el-GR" sz="1800" dirty="0"/>
              <a:t> εντοπίζονται:</a:t>
            </a:r>
          </a:p>
          <a:p>
            <a:pPr lvl="0" algn="just" eaLnBrk="0" hangingPunct="0">
              <a:buFont typeface="Wingdings" panose="05000000000000000000" pitchFamily="2" charset="2"/>
              <a:buChar char="ü"/>
            </a:pPr>
            <a:r>
              <a:rPr lang="el-GR" sz="1600" dirty="0" smtClean="0"/>
              <a:t>Χρήση </a:t>
            </a:r>
            <a:r>
              <a:rPr lang="el-GR" sz="1600" dirty="0"/>
              <a:t>των δεδομένων του </a:t>
            </a:r>
            <a:r>
              <a:rPr lang="el-GR" sz="1600" dirty="0" err="1"/>
              <a:t>benchmarking</a:t>
            </a:r>
            <a:r>
              <a:rPr lang="el-GR" sz="1600" dirty="0"/>
              <a:t> ως στόχο αποδοτικότητας. </a:t>
            </a:r>
          </a:p>
          <a:p>
            <a:pPr lvl="0" algn="just" eaLnBrk="0" hangingPunct="0">
              <a:buFont typeface="Wingdings" panose="05000000000000000000" pitchFamily="2" charset="2"/>
              <a:buChar char="ü"/>
            </a:pPr>
            <a:r>
              <a:rPr lang="el-GR" sz="1600" dirty="0"/>
              <a:t>Πρώιμο </a:t>
            </a:r>
            <a:r>
              <a:rPr lang="el-GR" sz="1600" dirty="0" err="1"/>
              <a:t>benchmarking</a:t>
            </a:r>
            <a:r>
              <a:rPr lang="el-GR" sz="1600" dirty="0"/>
              <a:t>. </a:t>
            </a:r>
          </a:p>
          <a:p>
            <a:pPr lvl="0" algn="just" eaLnBrk="0" hangingPunct="0">
              <a:buFont typeface="Wingdings" panose="05000000000000000000" pitchFamily="2" charset="2"/>
              <a:buChar char="ü"/>
            </a:pPr>
            <a:r>
              <a:rPr lang="el-GR" sz="1600" dirty="0"/>
              <a:t>Αντιγραφή.</a:t>
            </a:r>
          </a:p>
          <a:p>
            <a:pPr lvl="0" algn="just" eaLnBrk="0" hangingPunct="0">
              <a:buFont typeface="Wingdings" panose="05000000000000000000" pitchFamily="2" charset="2"/>
              <a:buChar char="ü"/>
            </a:pPr>
            <a:r>
              <a:rPr lang="el-GR" sz="1600" dirty="0"/>
              <a:t>Ανήθικη εφαρμογή του </a:t>
            </a:r>
            <a:r>
              <a:rPr lang="el-GR" sz="1600" dirty="0" err="1"/>
              <a:t>benchmarking</a:t>
            </a:r>
            <a:r>
              <a:rPr lang="el-GR" sz="1600" dirty="0"/>
              <a:t>.</a:t>
            </a:r>
            <a:r>
              <a:rPr lang="el-GR" sz="1800" dirty="0"/>
              <a:t>  </a:t>
            </a:r>
            <a:endParaRPr lang="el-GR" sz="1800" dirty="0" smtClean="0"/>
          </a:p>
          <a:p>
            <a:pPr lvl="0" algn="just" eaLnBrk="0" hangingPunct="0">
              <a:buFont typeface="Wingdings" panose="05000000000000000000" pitchFamily="2" charset="2"/>
              <a:buChar char="ü"/>
            </a:pPr>
            <a:endParaRPr lang="el-GR" sz="1800" dirty="0"/>
          </a:p>
          <a:p>
            <a:pPr marL="109728" lvl="0" indent="0" algn="just" eaLnBrk="0" hangingPunct="0">
              <a:buNone/>
            </a:pPr>
            <a:r>
              <a:rPr lang="el-GR" sz="1800" b="1" dirty="0" smtClean="0"/>
              <a:t>Εμπόδια</a:t>
            </a:r>
            <a:r>
              <a:rPr lang="el-GR" sz="1800" dirty="0" smtClean="0"/>
              <a:t>:</a:t>
            </a:r>
          </a:p>
          <a:p>
            <a:pPr lvl="0" algn="just" eaLnBrk="0" hangingPunct="0">
              <a:buFont typeface="Wingdings" panose="05000000000000000000" pitchFamily="2" charset="2"/>
              <a:buChar char="ü"/>
            </a:pPr>
            <a:r>
              <a:rPr lang="el-GR" sz="1600" dirty="0" smtClean="0"/>
              <a:t>Εσωτερική εστίαση</a:t>
            </a:r>
          </a:p>
          <a:p>
            <a:pPr lvl="0" algn="just" eaLnBrk="0" hangingPunct="0">
              <a:buFont typeface="Wingdings" panose="05000000000000000000" pitchFamily="2" charset="2"/>
              <a:buChar char="ü"/>
            </a:pPr>
            <a:r>
              <a:rPr lang="el-GR" sz="1600" dirty="0" smtClean="0"/>
              <a:t>Υπερβολικά γενικός στόχος για τη συγκριτική αξιολόγηση</a:t>
            </a:r>
          </a:p>
          <a:p>
            <a:pPr lvl="0" algn="just" eaLnBrk="0" hangingPunct="0">
              <a:buFont typeface="Wingdings" panose="05000000000000000000" pitchFamily="2" charset="2"/>
              <a:buChar char="ü"/>
            </a:pPr>
            <a:r>
              <a:rPr lang="el-GR" sz="1600" dirty="0" smtClean="0"/>
              <a:t>Με ρεαλιστικά χρονοδιαγράμματα</a:t>
            </a:r>
          </a:p>
          <a:p>
            <a:pPr lvl="0" algn="just" eaLnBrk="0" hangingPunct="0">
              <a:buFont typeface="Wingdings" panose="05000000000000000000" pitchFamily="2" charset="2"/>
              <a:buChar char="ü"/>
            </a:pPr>
            <a:r>
              <a:rPr lang="el-GR" sz="1600" dirty="0" smtClean="0"/>
              <a:t>Στελέχωση της ομάδας με ανεπαρκή άτομα</a:t>
            </a:r>
          </a:p>
          <a:p>
            <a:pPr lvl="0" algn="just" eaLnBrk="0" hangingPunct="0">
              <a:buFont typeface="Wingdings" panose="05000000000000000000" pitchFamily="2" charset="2"/>
              <a:buChar char="ü"/>
            </a:pPr>
            <a:r>
              <a:rPr lang="el-GR" sz="1600" dirty="0" smtClean="0"/>
              <a:t>Κατάληξη στον αμέσως καλύτερο συνεργάτη</a:t>
            </a:r>
          </a:p>
          <a:p>
            <a:pPr lvl="0" algn="just" eaLnBrk="0" hangingPunct="0">
              <a:buFont typeface="Wingdings" panose="05000000000000000000" pitchFamily="2" charset="2"/>
              <a:buChar char="ü"/>
            </a:pPr>
            <a:r>
              <a:rPr lang="el-GR" sz="1600" dirty="0" smtClean="0"/>
              <a:t>Ακατάλληλη έμφαση (συλλογή ατελείωτου αριθμού δεδομένων)</a:t>
            </a:r>
          </a:p>
          <a:p>
            <a:pPr lvl="0" algn="just" eaLnBrk="0" hangingPunct="0">
              <a:buFont typeface="Wingdings" panose="05000000000000000000" pitchFamily="2" charset="2"/>
              <a:buChar char="ü"/>
            </a:pPr>
            <a:r>
              <a:rPr lang="el-GR" sz="1600" dirty="0" smtClean="0"/>
              <a:t>Αδιαφορία ως προς τους συνεργάτες</a:t>
            </a:r>
          </a:p>
          <a:p>
            <a:pPr lvl="0" algn="just" eaLnBrk="0" hangingPunct="0">
              <a:buFont typeface="Wingdings" panose="05000000000000000000" pitchFamily="2" charset="2"/>
              <a:buChar char="ü"/>
            </a:pPr>
            <a:r>
              <a:rPr lang="el-GR" sz="1600" dirty="0" smtClean="0"/>
              <a:t>Περιορισμένη υποστήριξη από τα ανώτερα στελέχη</a:t>
            </a:r>
          </a:p>
          <a:p>
            <a:pPr marL="109728" lvl="0" indent="0" algn="just" eaLnBrk="0" hangingPunct="0">
              <a:buNone/>
            </a:pPr>
            <a:endParaRPr lang="el-GR" sz="1600" dirty="0" smtClean="0"/>
          </a:p>
          <a:p>
            <a:pPr lvl="0" algn="just" eaLnBrk="0" hangingPunct="0">
              <a:buFont typeface="Wingdings" panose="05000000000000000000" pitchFamily="2" charset="2"/>
              <a:buChar char="ü"/>
            </a:pPr>
            <a:endParaRPr lang="el-GR" sz="1800" dirty="0" smtClean="0"/>
          </a:p>
          <a:p>
            <a:pPr lvl="0" algn="just" eaLnBrk="0" hangingPunct="0">
              <a:buFont typeface="Wingdings" panose="05000000000000000000" pitchFamily="2" charset="2"/>
              <a:buChar char="ü"/>
            </a:pPr>
            <a:endParaRPr lang="el-GR" sz="1800" dirty="0"/>
          </a:p>
          <a:p>
            <a:pPr marL="109728" indent="0">
              <a:buNone/>
            </a:pP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834480"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11</a:t>
            </a:fld>
            <a:endParaRPr lang="en-US"/>
          </a:p>
        </p:txBody>
      </p:sp>
      <p:pic>
        <p:nvPicPr>
          <p:cNvPr id="6" name="Εικόνα 5">
            <a:extLst>
              <a:ext uri="{FF2B5EF4-FFF2-40B4-BE49-F238E27FC236}">
                <a16:creationId xmlns:a16="http://schemas.microsoft.com/office/drawing/2014/main" xmlns="" id="{32339CF3-6F23-4CA5-9F99-1F9A9022B9F5}"/>
              </a:ext>
            </a:extLst>
          </p:cNvPr>
          <p:cNvPicPr>
            <a:picLocks noChangeAspect="1"/>
          </p:cNvPicPr>
          <p:nvPr/>
        </p:nvPicPr>
        <p:blipFill>
          <a:blip r:embed="rId2"/>
          <a:stretch>
            <a:fillRect/>
          </a:stretch>
        </p:blipFill>
        <p:spPr>
          <a:xfrm>
            <a:off x="7010741" y="4581128"/>
            <a:ext cx="2159902" cy="1597169"/>
          </a:xfrm>
          <a:prstGeom prst="rect">
            <a:avLst/>
          </a:prstGeom>
        </p:spPr>
      </p:pic>
    </p:spTree>
    <p:extLst>
      <p:ext uri="{BB962C8B-B14F-4D97-AF65-F5344CB8AC3E}">
        <p14:creationId xmlns:p14="http://schemas.microsoft.com/office/powerpoint/2010/main" val="2269386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1000"/>
                                        <p:tgtEl>
                                          <p:spTgt spid="3">
                                            <p:txEl>
                                              <p:pRg st="10" end="10"/>
                                            </p:txEl>
                                          </p:spTgt>
                                        </p:tgtEl>
                                      </p:cBhvr>
                                    </p:animEffect>
                                    <p:anim calcmode="lin" valueType="num">
                                      <p:cBhvr>
                                        <p:cTn id="5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fade">
                                      <p:cBhvr>
                                        <p:cTn id="63" dur="1000"/>
                                        <p:tgtEl>
                                          <p:spTgt spid="3">
                                            <p:txEl>
                                              <p:pRg st="11" end="11"/>
                                            </p:txEl>
                                          </p:spTgt>
                                        </p:tgtEl>
                                      </p:cBhvr>
                                    </p:animEffect>
                                    <p:anim calcmode="lin" valueType="num">
                                      <p:cBhvr>
                                        <p:cTn id="6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2" end="12"/>
                                            </p:txEl>
                                          </p:spTgt>
                                        </p:tgtEl>
                                        <p:attrNameLst>
                                          <p:attrName>style.visibility</p:attrName>
                                        </p:attrNameLst>
                                      </p:cBhvr>
                                      <p:to>
                                        <p:strVal val="visible"/>
                                      </p:to>
                                    </p:set>
                                    <p:animEffect transition="in" filter="fade">
                                      <p:cBhvr>
                                        <p:cTn id="68" dur="1000"/>
                                        <p:tgtEl>
                                          <p:spTgt spid="3">
                                            <p:txEl>
                                              <p:pRg st="12" end="12"/>
                                            </p:txEl>
                                          </p:spTgt>
                                        </p:tgtEl>
                                      </p:cBhvr>
                                    </p:animEffect>
                                    <p:anim calcmode="lin" valueType="num">
                                      <p:cBhvr>
                                        <p:cTn id="6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Effect transition="in" filter="fade">
                                      <p:cBhvr>
                                        <p:cTn id="73" dur="1000"/>
                                        <p:tgtEl>
                                          <p:spTgt spid="3">
                                            <p:txEl>
                                              <p:pRg st="13" end="13"/>
                                            </p:txEl>
                                          </p:spTgt>
                                        </p:tgtEl>
                                      </p:cBhvr>
                                    </p:animEffect>
                                    <p:anim calcmode="lin" valueType="num">
                                      <p:cBhvr>
                                        <p:cTn id="7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3">
                                            <p:txEl>
                                              <p:pRg st="14" end="14"/>
                                            </p:txEl>
                                          </p:spTgt>
                                        </p:tgtEl>
                                        <p:attrNameLst>
                                          <p:attrName>style.visibility</p:attrName>
                                        </p:attrNameLst>
                                      </p:cBhvr>
                                      <p:to>
                                        <p:strVal val="visible"/>
                                      </p:to>
                                    </p:set>
                                    <p:animEffect transition="in" filter="fade">
                                      <p:cBhvr>
                                        <p:cTn id="78" dur="1000"/>
                                        <p:tgtEl>
                                          <p:spTgt spid="3">
                                            <p:txEl>
                                              <p:pRg st="14" end="14"/>
                                            </p:txEl>
                                          </p:spTgt>
                                        </p:tgtEl>
                                      </p:cBhvr>
                                    </p:animEffect>
                                    <p:anim calcmode="lin" valueType="num">
                                      <p:cBhvr>
                                        <p:cTn id="7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lstStyle/>
          <a:p>
            <a:pPr algn="ctr"/>
            <a:r>
              <a:rPr lang="el-GR" dirty="0"/>
              <a:t>7. Φάσεις της διαδικασίας </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249424"/>
            <a:ext cx="8229600" cy="3987888"/>
          </a:xfrm>
        </p:spPr>
        <p:txBody>
          <a:bodyPr>
            <a:noAutofit/>
          </a:bodyPr>
          <a:lstStyle/>
          <a:p>
            <a:pPr marL="109728" indent="0" algn="just">
              <a:lnSpc>
                <a:spcPct val="110000"/>
              </a:lnSpc>
              <a:buNone/>
            </a:pPr>
            <a:r>
              <a:rPr lang="el-GR" sz="2000" dirty="0"/>
              <a:t>Η σύγχρονη βιβλιογραφία αποδέχεται πέντε φάσεις εφαρμογής του </a:t>
            </a:r>
            <a:r>
              <a:rPr lang="el-GR" sz="2000" dirty="0" err="1"/>
              <a:t>benchmarking</a:t>
            </a:r>
            <a:r>
              <a:rPr lang="el-GR" sz="2000" dirty="0"/>
              <a:t>:</a:t>
            </a:r>
          </a:p>
          <a:p>
            <a:pPr marL="109728" indent="0" algn="just">
              <a:lnSpc>
                <a:spcPct val="110000"/>
              </a:lnSpc>
              <a:buNone/>
            </a:pPr>
            <a:r>
              <a:rPr lang="el-GR" sz="2000" dirty="0"/>
              <a:t> </a:t>
            </a:r>
          </a:p>
          <a:p>
            <a:pPr marL="109728" indent="0" algn="ctr">
              <a:lnSpc>
                <a:spcPct val="110000"/>
              </a:lnSpc>
              <a:buNone/>
            </a:pPr>
            <a:r>
              <a:rPr lang="el-GR" sz="2000" dirty="0"/>
              <a:t>Σχεδιασμό, </a:t>
            </a:r>
          </a:p>
          <a:p>
            <a:pPr marL="109728" indent="0" algn="ctr">
              <a:lnSpc>
                <a:spcPct val="110000"/>
              </a:lnSpc>
              <a:buNone/>
            </a:pPr>
            <a:r>
              <a:rPr lang="el-GR" sz="2000" dirty="0"/>
              <a:t>Ανάλυση, </a:t>
            </a:r>
          </a:p>
          <a:p>
            <a:pPr marL="109728" indent="0" algn="ctr">
              <a:lnSpc>
                <a:spcPct val="110000"/>
              </a:lnSpc>
              <a:buNone/>
            </a:pPr>
            <a:r>
              <a:rPr lang="el-GR" sz="2000" dirty="0"/>
              <a:t>Ολοκλήρωση, </a:t>
            </a:r>
          </a:p>
          <a:p>
            <a:pPr marL="109728" indent="0" algn="ctr">
              <a:lnSpc>
                <a:spcPct val="110000"/>
              </a:lnSpc>
              <a:buNone/>
            </a:pPr>
            <a:r>
              <a:rPr lang="el-GR" sz="2000" dirty="0"/>
              <a:t>Δράση,</a:t>
            </a:r>
          </a:p>
          <a:p>
            <a:pPr marL="109728" indent="0" algn="ctr">
              <a:lnSpc>
                <a:spcPct val="110000"/>
              </a:lnSpc>
              <a:buNone/>
            </a:pPr>
            <a:r>
              <a:rPr lang="el-GR" sz="2000" dirty="0"/>
              <a:t>Ωριμότητα, </a:t>
            </a:r>
          </a:p>
          <a:p>
            <a:pPr marL="109728" indent="0" algn="ctr">
              <a:lnSpc>
                <a:spcPct val="110000"/>
              </a:lnSpc>
              <a:buNone/>
            </a:pPr>
            <a:endParaRPr lang="el-GR" sz="2000" dirty="0"/>
          </a:p>
          <a:p>
            <a:pPr marL="109728" indent="0" algn="just">
              <a:lnSpc>
                <a:spcPct val="110000"/>
              </a:lnSpc>
              <a:buNone/>
            </a:pPr>
            <a:r>
              <a:rPr lang="el-GR" sz="2000" dirty="0"/>
              <a:t>με την τελευταία να ολοκληρώνει την κατανόηση λειτουργίας των υπολοίπων.</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12</a:t>
            </a:fld>
            <a:endParaRPr lang="en-US"/>
          </a:p>
        </p:txBody>
      </p:sp>
      <p:pic>
        <p:nvPicPr>
          <p:cNvPr id="6" name="Εικόνα 5">
            <a:extLst>
              <a:ext uri="{FF2B5EF4-FFF2-40B4-BE49-F238E27FC236}">
                <a16:creationId xmlns:a16="http://schemas.microsoft.com/office/drawing/2014/main" xmlns="" id="{6C94B832-3761-479F-9BBA-8C9137AB3A27}"/>
              </a:ext>
            </a:extLst>
          </p:cNvPr>
          <p:cNvPicPr>
            <a:picLocks noChangeAspect="1"/>
          </p:cNvPicPr>
          <p:nvPr/>
        </p:nvPicPr>
        <p:blipFill>
          <a:blip r:embed="rId2"/>
          <a:stretch>
            <a:fillRect/>
          </a:stretch>
        </p:blipFill>
        <p:spPr>
          <a:xfrm>
            <a:off x="1187624" y="3501008"/>
            <a:ext cx="2400300" cy="1905000"/>
          </a:xfrm>
          <a:prstGeom prst="rect">
            <a:avLst/>
          </a:prstGeom>
        </p:spPr>
      </p:pic>
    </p:spTree>
    <p:extLst>
      <p:ext uri="{BB962C8B-B14F-4D97-AF65-F5344CB8AC3E}">
        <p14:creationId xmlns:p14="http://schemas.microsoft.com/office/powerpoint/2010/main" val="1897864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down)">
                                      <p:cBhvr>
                                        <p:cTn id="55" dur="580">
                                          <p:stCondLst>
                                            <p:cond delay="0"/>
                                          </p:stCondLst>
                                        </p:cTn>
                                        <p:tgtEl>
                                          <p:spTgt spid="6"/>
                                        </p:tgtEl>
                                      </p:cBhvr>
                                    </p:animEffect>
                                    <p:anim calcmode="lin" valueType="num">
                                      <p:cBhvr>
                                        <p:cTn id="5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gtEl>
                                      </p:cBhvr>
                                      <p:to x="100000" y="60000"/>
                                    </p:animScale>
                                    <p:animScale>
                                      <p:cBhvr>
                                        <p:cTn id="62" dur="166" decel="50000">
                                          <p:stCondLst>
                                            <p:cond delay="676"/>
                                          </p:stCondLst>
                                        </p:cTn>
                                        <p:tgtEl>
                                          <p:spTgt spid="6"/>
                                        </p:tgtEl>
                                      </p:cBhvr>
                                      <p:to x="100000" y="100000"/>
                                    </p:animScale>
                                    <p:animScale>
                                      <p:cBhvr>
                                        <p:cTn id="63" dur="26">
                                          <p:stCondLst>
                                            <p:cond delay="1312"/>
                                          </p:stCondLst>
                                        </p:cTn>
                                        <p:tgtEl>
                                          <p:spTgt spid="6"/>
                                        </p:tgtEl>
                                      </p:cBhvr>
                                      <p:to x="100000" y="80000"/>
                                    </p:animScale>
                                    <p:animScale>
                                      <p:cBhvr>
                                        <p:cTn id="64" dur="166" decel="50000">
                                          <p:stCondLst>
                                            <p:cond delay="1338"/>
                                          </p:stCondLst>
                                        </p:cTn>
                                        <p:tgtEl>
                                          <p:spTgt spid="6"/>
                                        </p:tgtEl>
                                      </p:cBhvr>
                                      <p:to x="100000" y="100000"/>
                                    </p:animScale>
                                    <p:animScale>
                                      <p:cBhvr>
                                        <p:cTn id="65" dur="26">
                                          <p:stCondLst>
                                            <p:cond delay="1642"/>
                                          </p:stCondLst>
                                        </p:cTn>
                                        <p:tgtEl>
                                          <p:spTgt spid="6"/>
                                        </p:tgtEl>
                                      </p:cBhvr>
                                      <p:to x="100000" y="90000"/>
                                    </p:animScale>
                                    <p:animScale>
                                      <p:cBhvr>
                                        <p:cTn id="66" dur="166" decel="50000">
                                          <p:stCondLst>
                                            <p:cond delay="1668"/>
                                          </p:stCondLst>
                                        </p:cTn>
                                        <p:tgtEl>
                                          <p:spTgt spid="6"/>
                                        </p:tgtEl>
                                      </p:cBhvr>
                                      <p:to x="100000" y="100000"/>
                                    </p:animScale>
                                    <p:animScale>
                                      <p:cBhvr>
                                        <p:cTn id="67" dur="26">
                                          <p:stCondLst>
                                            <p:cond delay="1808"/>
                                          </p:stCondLst>
                                        </p:cTn>
                                        <p:tgtEl>
                                          <p:spTgt spid="6"/>
                                        </p:tgtEl>
                                      </p:cBhvr>
                                      <p:to x="100000" y="95000"/>
                                    </p:animScale>
                                    <p:animScale>
                                      <p:cBhvr>
                                        <p:cTn id="6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Στάδιο 1 </a:t>
            </a:r>
            <a:r>
              <a:rPr lang="el-GR" sz="3600" dirty="0"/>
              <a:t>- Σχεδιασμός της έρευνας της συγκριτικής αξιολόγησης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636912"/>
            <a:ext cx="8229600" cy="3987888"/>
          </a:xfrm>
        </p:spPr>
        <p:txBody>
          <a:bodyPr>
            <a:noAutofit/>
          </a:bodyPr>
          <a:lstStyle/>
          <a:p>
            <a:r>
              <a:rPr lang="el-GR" sz="2000" dirty="0"/>
              <a:t>Επιλογή των κρίσιμων παραγόντων επιτυχίας που προσδιορίζουν την </a:t>
            </a:r>
            <a:r>
              <a:rPr lang="el-GR" sz="2000" dirty="0" smtClean="0"/>
              <a:t>ανταγωνιστικότητα </a:t>
            </a:r>
            <a:r>
              <a:rPr lang="el-GR" sz="2000" dirty="0"/>
              <a:t>μιας επιχείρησης στον κλάδο της. Τέτοιου είδους παράγοντες </a:t>
            </a:r>
            <a:r>
              <a:rPr lang="el-GR" sz="2000" dirty="0" smtClean="0"/>
              <a:t>θα μπορούσαν </a:t>
            </a:r>
            <a:r>
              <a:rPr lang="el-GR" sz="2000" dirty="0"/>
              <a:t>να είναι η ποιότητα, η ικανότητα για καινοτομίες, το κόστος, ο </a:t>
            </a:r>
            <a:r>
              <a:rPr lang="el-GR" sz="2000" dirty="0" smtClean="0"/>
              <a:t>χρόνος </a:t>
            </a:r>
            <a:r>
              <a:rPr lang="el-GR" sz="2000" dirty="0"/>
              <a:t>εισαγωγής νέων προϊόντων.</a:t>
            </a:r>
          </a:p>
          <a:p>
            <a:endParaRPr lang="el-GR" sz="2000" dirty="0" smtClean="0"/>
          </a:p>
          <a:p>
            <a:r>
              <a:rPr lang="el-GR" sz="2000" dirty="0" smtClean="0"/>
              <a:t>Επιλογή </a:t>
            </a:r>
            <a:r>
              <a:rPr lang="el-GR" sz="2000" dirty="0"/>
              <a:t>καλών ανταγωνιστών, ακόμη και των καλύτερων, ως σημεία </a:t>
            </a:r>
            <a:r>
              <a:rPr lang="el-GR" sz="2000" dirty="0" smtClean="0"/>
              <a:t>αναφοράς </a:t>
            </a:r>
            <a:r>
              <a:rPr lang="el-GR" sz="2000" dirty="0"/>
              <a:t>για σύγκριση σε επίπεδο επιδόσεων.</a:t>
            </a:r>
          </a:p>
          <a:p>
            <a:endParaRPr lang="el-GR" sz="2000" dirty="0" smtClean="0"/>
          </a:p>
          <a:p>
            <a:r>
              <a:rPr lang="el-GR" sz="2000" dirty="0" smtClean="0"/>
              <a:t>Επιλογή </a:t>
            </a:r>
            <a:r>
              <a:rPr lang="el-GR" sz="2000" dirty="0"/>
              <a:t>των καλύτερων επιχειρήσεων για </a:t>
            </a:r>
            <a:r>
              <a:rPr lang="el-GR" sz="2000" dirty="0" smtClean="0"/>
              <a:t>σύγκριση </a:t>
            </a:r>
            <a:r>
              <a:rPr lang="el-GR" sz="2000" u="sng" dirty="0" smtClean="0"/>
              <a:t>(η βέλτιστη εταιρεία στην διαδικασία που αξιολογείται) </a:t>
            </a:r>
            <a:r>
              <a:rPr lang="el-GR" sz="1800" dirty="0" smtClean="0"/>
              <a:t>επειδή οι διαδικασίες είναι κοινές σε πολλούς κλάδους </a:t>
            </a:r>
            <a:r>
              <a:rPr lang="el-GR" sz="1800" u="sng" dirty="0" smtClean="0"/>
              <a:t>μην περιορίζετε την έρευνας σας σε παρόμοιους κλάδους </a:t>
            </a:r>
            <a:r>
              <a:rPr lang="el-GR" sz="1800" dirty="0" smtClean="0"/>
              <a:t>γιατί θα χάσετε τις καλύτερες δυνατές ευκαιρίες για τη συγκριτική αξιολόγηση. </a:t>
            </a:r>
            <a:endParaRPr lang="el-GR" sz="1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13</a:t>
            </a:fld>
            <a:endParaRPr lang="en-US"/>
          </a:p>
        </p:txBody>
      </p:sp>
    </p:spTree>
    <p:extLst>
      <p:ext uri="{BB962C8B-B14F-4D97-AF65-F5344CB8AC3E}">
        <p14:creationId xmlns:p14="http://schemas.microsoft.com/office/powerpoint/2010/main" val="30353633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Στάδιο </a:t>
            </a:r>
            <a:r>
              <a:rPr lang="el-GR" dirty="0" smtClean="0"/>
              <a:t>2 </a:t>
            </a:r>
            <a:r>
              <a:rPr lang="el-GR" sz="3600" dirty="0"/>
              <a:t>- Συλλογή πληροφοριών από τη συγκριτική αξιολόγηση</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636912"/>
            <a:ext cx="8229600" cy="3987888"/>
          </a:xfrm>
        </p:spPr>
        <p:txBody>
          <a:bodyPr>
            <a:noAutofit/>
          </a:bodyPr>
          <a:lstStyle/>
          <a:p>
            <a:r>
              <a:rPr lang="el-GR" sz="2000" dirty="0"/>
              <a:t>Σχεδιασμός μεθόδων και εφαρμογή τους για τη συλλογή </a:t>
            </a:r>
            <a:r>
              <a:rPr lang="el-GR" sz="2000" dirty="0" smtClean="0"/>
              <a:t>στοιχείων </a:t>
            </a:r>
          </a:p>
          <a:p>
            <a:pPr marL="109728" indent="0">
              <a:buNone/>
            </a:pPr>
            <a:endParaRPr lang="el-GR" sz="2000" dirty="0"/>
          </a:p>
          <a:p>
            <a:r>
              <a:rPr lang="el-GR" sz="2000" dirty="0" smtClean="0"/>
              <a:t>Προσδιορισμός </a:t>
            </a:r>
            <a:r>
              <a:rPr lang="el-GR" sz="2000" dirty="0"/>
              <a:t>της απόδοσης της σημερινής λειτουργίας της επιχείρησης </a:t>
            </a:r>
            <a:r>
              <a:rPr lang="el-GR" sz="2000" dirty="0" smtClean="0"/>
              <a:t>σε σύγκριση </a:t>
            </a:r>
            <a:r>
              <a:rPr lang="el-GR" sz="2000" dirty="0"/>
              <a:t>με τους ανταγωνιστές.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14</a:t>
            </a:fld>
            <a:endParaRPr lang="en-US"/>
          </a:p>
        </p:txBody>
      </p:sp>
    </p:spTree>
    <p:extLst>
      <p:ext uri="{BB962C8B-B14F-4D97-AF65-F5344CB8AC3E}">
        <p14:creationId xmlns:p14="http://schemas.microsoft.com/office/powerpoint/2010/main" val="15326295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Στάδιο 3</a:t>
            </a:r>
            <a:r>
              <a:rPr lang="el-GR" dirty="0" smtClean="0"/>
              <a:t> </a:t>
            </a:r>
            <a:r>
              <a:rPr lang="el-GR" sz="3600" dirty="0"/>
              <a:t>- Ανάλυση, αξιολόγηση και επικοινωνία αποτελεσμάτων με προτάσεις</a:t>
            </a:r>
            <a:br>
              <a:rPr lang="el-GR" sz="3600" dirty="0"/>
            </a:br>
            <a:r>
              <a:rPr lang="el-GR" sz="3600" dirty="0"/>
              <a:t>για βελτιώσεις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636912"/>
            <a:ext cx="8229600" cy="3987888"/>
          </a:xfrm>
        </p:spPr>
        <p:txBody>
          <a:bodyPr>
            <a:noAutofit/>
          </a:bodyPr>
          <a:lstStyle/>
          <a:p>
            <a:r>
              <a:rPr lang="el-GR" sz="2000" dirty="0"/>
              <a:t>Προβολή των σημερινών επιδόσεων σε μελλοντικές χρονικές περιόδους </a:t>
            </a:r>
            <a:r>
              <a:rPr lang="el-GR" sz="2000" dirty="0" smtClean="0"/>
              <a:t>μέσω της </a:t>
            </a:r>
            <a:r>
              <a:rPr lang="el-GR" sz="2000" dirty="0"/>
              <a:t>ανάλυσης των λόγων στους οποίους οφείλεται η απόδοση του κλάδου.</a:t>
            </a:r>
          </a:p>
          <a:p>
            <a:r>
              <a:rPr lang="el-GR" sz="2000" dirty="0" smtClean="0"/>
              <a:t>Επικοινωνία </a:t>
            </a:r>
            <a:r>
              <a:rPr lang="el-GR" sz="2000" dirty="0"/>
              <a:t>των αποτελεσμάτων της μελέτης στην ομάδα των ανθρώπων </a:t>
            </a:r>
            <a:r>
              <a:rPr lang="el-GR" sz="2000" dirty="0" smtClean="0"/>
              <a:t>που εργάζονται </a:t>
            </a:r>
            <a:r>
              <a:rPr lang="el-GR" sz="2000" dirty="0"/>
              <a:t>στην επιχείρηση.</a:t>
            </a:r>
          </a:p>
          <a:p>
            <a:r>
              <a:rPr lang="el-GR" sz="2000" dirty="0" smtClean="0"/>
              <a:t>Συζήτηση </a:t>
            </a:r>
            <a:r>
              <a:rPr lang="el-GR" sz="2000" dirty="0"/>
              <a:t>με στόχο τη διαμόρφωση προτάσεων για βελτιώσεις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15</a:t>
            </a:fld>
            <a:endParaRPr lang="en-US"/>
          </a:p>
        </p:txBody>
      </p:sp>
    </p:spTree>
    <p:extLst>
      <p:ext uri="{BB962C8B-B14F-4D97-AF65-F5344CB8AC3E}">
        <p14:creationId xmlns:p14="http://schemas.microsoft.com/office/powerpoint/2010/main" val="33809898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Στάδιο </a:t>
            </a:r>
            <a:r>
              <a:rPr lang="el-GR" dirty="0" smtClean="0"/>
              <a:t>4 </a:t>
            </a:r>
            <a:r>
              <a:rPr lang="el-GR" sz="3600" dirty="0"/>
              <a:t>- Εφαρμογή προγραμμάτων δράσης για βελτιώσεις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636912"/>
            <a:ext cx="8229600" cy="3987888"/>
          </a:xfrm>
        </p:spPr>
        <p:txBody>
          <a:bodyPr>
            <a:noAutofit/>
          </a:bodyPr>
          <a:lstStyle/>
          <a:p>
            <a:r>
              <a:rPr lang="el-GR" sz="2000" dirty="0"/>
              <a:t>Προσδιορισμό των στόχων για επιχειρησιακές λειτουργίες και διαδικασίες.</a:t>
            </a:r>
          </a:p>
          <a:p>
            <a:r>
              <a:rPr lang="el-GR" sz="2000" dirty="0" smtClean="0"/>
              <a:t>Διαμόρφωση</a:t>
            </a:r>
            <a:r>
              <a:rPr lang="el-GR" sz="2000" dirty="0"/>
              <a:t>, υλοποίηση και παρακολούθηση των προγραμμάτων </a:t>
            </a:r>
            <a:r>
              <a:rPr lang="el-GR" sz="2000" dirty="0" smtClean="0"/>
              <a:t>δράσης, αξιολόγηση </a:t>
            </a:r>
            <a:r>
              <a:rPr lang="el-GR" sz="2000" dirty="0"/>
              <a:t>των αποτελεσμάτων και προσαρμογές.</a:t>
            </a:r>
          </a:p>
          <a:p>
            <a:r>
              <a:rPr lang="el-GR" sz="2000" dirty="0" smtClean="0"/>
              <a:t>Αναμόρφωση </a:t>
            </a:r>
            <a:r>
              <a:rPr lang="el-GR" sz="2000" dirty="0"/>
              <a:t>των στόχων βελτίωσης που προέκυψαν από τις </a:t>
            </a:r>
            <a:r>
              <a:rPr lang="el-GR" sz="2000" dirty="0" smtClean="0"/>
              <a:t>διεπιχειρησιακές </a:t>
            </a:r>
            <a:r>
              <a:rPr lang="el-GR" sz="2000" dirty="0"/>
              <a:t>ανταγωνιστικές επιδόσεις.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16</a:t>
            </a:fld>
            <a:endParaRPr lang="en-US"/>
          </a:p>
        </p:txBody>
      </p:sp>
    </p:spTree>
    <p:extLst>
      <p:ext uri="{BB962C8B-B14F-4D97-AF65-F5344CB8AC3E}">
        <p14:creationId xmlns:p14="http://schemas.microsoft.com/office/powerpoint/2010/main" val="34797160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Στάδιο 5</a:t>
            </a:r>
            <a:r>
              <a:rPr lang="el-GR" dirty="0" smtClean="0"/>
              <a:t> </a:t>
            </a:r>
            <a:r>
              <a:rPr lang="el-GR" sz="3600" dirty="0"/>
              <a:t>- Εφαρμογή προγραμμάτων δράσης για βελτιώσεις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636912"/>
            <a:ext cx="8229600" cy="3987888"/>
          </a:xfrm>
        </p:spPr>
        <p:txBody>
          <a:bodyPr>
            <a:noAutofit/>
          </a:bodyPr>
          <a:lstStyle/>
          <a:p>
            <a:r>
              <a:rPr lang="el-GR" sz="2000" dirty="0"/>
              <a:t>Προσδιορισμό των στόχων για επιχειρησιακές λειτουργίες και διαδικασίες.</a:t>
            </a:r>
          </a:p>
          <a:p>
            <a:r>
              <a:rPr lang="el-GR" sz="2000" dirty="0" smtClean="0"/>
              <a:t>Διαμόρφωση</a:t>
            </a:r>
            <a:r>
              <a:rPr lang="el-GR" sz="2000" dirty="0"/>
              <a:t>, υλοποίηση και παρακολούθηση των προγραμμάτων </a:t>
            </a:r>
            <a:r>
              <a:rPr lang="el-GR" sz="2000" dirty="0" smtClean="0"/>
              <a:t>δράσης, αξιολόγηση </a:t>
            </a:r>
            <a:r>
              <a:rPr lang="el-GR" sz="2000" dirty="0"/>
              <a:t>των αποτελεσμάτων και προσαρμογές.</a:t>
            </a:r>
          </a:p>
          <a:p>
            <a:r>
              <a:rPr lang="el-GR" sz="2000" dirty="0" smtClean="0"/>
              <a:t>Αναμόρφωση </a:t>
            </a:r>
            <a:r>
              <a:rPr lang="el-GR" sz="2000" dirty="0"/>
              <a:t>των στόχων βελτίωσης που προέκυψαν από τις </a:t>
            </a:r>
            <a:r>
              <a:rPr lang="el-GR" sz="2000" dirty="0" smtClean="0"/>
              <a:t>διεπιχειρησιακές </a:t>
            </a:r>
            <a:r>
              <a:rPr lang="el-GR" sz="2000" dirty="0"/>
              <a:t>ανταγωνιστικές επιδόσεις.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17</a:t>
            </a:fld>
            <a:endParaRPr lang="en-US"/>
          </a:p>
        </p:txBody>
      </p:sp>
    </p:spTree>
    <p:extLst>
      <p:ext uri="{BB962C8B-B14F-4D97-AF65-F5344CB8AC3E}">
        <p14:creationId xmlns:p14="http://schemas.microsoft.com/office/powerpoint/2010/main" val="23067877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normAutofit fontScale="90000"/>
          </a:bodyPr>
          <a:lstStyle/>
          <a:p>
            <a:pPr algn="ctr"/>
            <a:r>
              <a:rPr lang="el-GR" dirty="0"/>
              <a:t>8. </a:t>
            </a:r>
            <a:r>
              <a:rPr lang="el-GR" dirty="0" smtClean="0"/>
              <a:t>Πιο αναλυτικό Μοντέλο </a:t>
            </a:r>
            <a:r>
              <a:rPr lang="el-GR" dirty="0"/>
              <a:t>διαδικασίας εφαρμογής </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209800"/>
            <a:ext cx="8229600" cy="4364736"/>
          </a:xfrm>
        </p:spPr>
        <p:txBody>
          <a:bodyPr numCol="2">
            <a:normAutofit fontScale="55000" lnSpcReduction="20000"/>
          </a:bodyPr>
          <a:lstStyle/>
          <a:p>
            <a:pPr marL="109728" indent="0" algn="ctr" eaLnBrk="0" hangingPunct="0">
              <a:lnSpc>
                <a:spcPct val="120000"/>
              </a:lnSpc>
              <a:buNone/>
            </a:pPr>
            <a:r>
              <a:rPr lang="el-GR" sz="3300" dirty="0"/>
              <a:t>Τα βήματα που ακολουθούνται για τη διαδικασία περιγράφονται ως εξής:</a:t>
            </a:r>
          </a:p>
          <a:p>
            <a:pPr marL="109728" indent="0" eaLnBrk="0" hangingPunct="0">
              <a:buNone/>
            </a:pPr>
            <a:endParaRPr lang="el-GR" dirty="0"/>
          </a:p>
          <a:p>
            <a:pPr algn="ctr" eaLnBrk="0" hangingPunct="0"/>
            <a:r>
              <a:rPr lang="el-GR" dirty="0"/>
              <a:t>Εντοπισμός του πεδίου εφαρμογής της τεχνικής συγκριτικής αξιολόγησης</a:t>
            </a:r>
          </a:p>
          <a:p>
            <a:pPr marL="109728" indent="0" algn="ctr" eaLnBrk="0" hangingPunct="0">
              <a:buNone/>
            </a:pPr>
            <a:endParaRPr lang="el-GR" dirty="0"/>
          </a:p>
          <a:p>
            <a:pPr algn="ctr" eaLnBrk="0" hangingPunct="0"/>
            <a:r>
              <a:rPr lang="el-GR" dirty="0"/>
              <a:t>Δημιουργία της ομάδας συγκριτικής αξιολόγησης εντός του οργανισμού</a:t>
            </a:r>
          </a:p>
          <a:p>
            <a:pPr marL="109728" indent="0" algn="ctr" eaLnBrk="0" hangingPunct="0">
              <a:buNone/>
            </a:pPr>
            <a:endParaRPr lang="el-GR" dirty="0"/>
          </a:p>
          <a:p>
            <a:pPr algn="ctr" eaLnBrk="0" hangingPunct="0"/>
            <a:r>
              <a:rPr lang="el-GR" dirty="0"/>
              <a:t>Εντοπισμός της επιχείρησης ή των επιχειρήσεων που θα χρησιμοποιηθούν ως μέτρο σύγκρισης</a:t>
            </a:r>
          </a:p>
          <a:p>
            <a:pPr algn="ctr" eaLnBrk="0" hangingPunct="0"/>
            <a:endParaRPr lang="el-GR" dirty="0"/>
          </a:p>
          <a:p>
            <a:pPr algn="ctr" eaLnBrk="0" hangingPunct="0"/>
            <a:r>
              <a:rPr lang="el-GR" dirty="0"/>
              <a:t>Καθορισμός των δεικτών και της μεθόδου συλλογής δεδομένων</a:t>
            </a:r>
          </a:p>
          <a:p>
            <a:pPr marL="109728" indent="0" algn="ctr" eaLnBrk="0" hangingPunct="0">
              <a:buNone/>
            </a:pPr>
            <a:r>
              <a:rPr lang="el-GR" dirty="0"/>
              <a:t> </a:t>
            </a:r>
          </a:p>
          <a:p>
            <a:pPr algn="ctr" eaLnBrk="0" hangingPunct="0"/>
            <a:r>
              <a:rPr lang="el-GR" dirty="0"/>
              <a:t>Συλλογή δεδομένων</a:t>
            </a:r>
          </a:p>
          <a:p>
            <a:pPr marL="109728" indent="0" algn="ctr" eaLnBrk="0" hangingPunct="0">
              <a:buNone/>
            </a:pPr>
            <a:r>
              <a:rPr lang="el-GR" dirty="0"/>
              <a:t> </a:t>
            </a:r>
          </a:p>
          <a:p>
            <a:pPr algn="ctr" eaLnBrk="0" hangingPunct="0"/>
            <a:r>
              <a:rPr lang="el-GR" dirty="0"/>
              <a:t>Καθορισμός των επιπέδων επίδοσης</a:t>
            </a:r>
          </a:p>
          <a:p>
            <a:pPr algn="ctr" eaLnBrk="0" hangingPunct="0"/>
            <a:endParaRPr lang="el-GR" dirty="0"/>
          </a:p>
          <a:p>
            <a:pPr algn="ctr" eaLnBrk="0" hangingPunct="0"/>
            <a:endParaRPr lang="el-GR" dirty="0"/>
          </a:p>
          <a:p>
            <a:pPr algn="ctr" eaLnBrk="0" hangingPunct="0"/>
            <a:endParaRPr lang="el-GR" dirty="0"/>
          </a:p>
          <a:p>
            <a:pPr algn="ctr" eaLnBrk="0" hangingPunct="0"/>
            <a:endParaRPr lang="el-GR" dirty="0"/>
          </a:p>
          <a:p>
            <a:pPr algn="ctr" eaLnBrk="0" hangingPunct="0"/>
            <a:r>
              <a:rPr lang="el-GR" dirty="0"/>
              <a:t>Καθορισμός των μελλοντικών επιπέδων επίδοσης</a:t>
            </a:r>
            <a:br>
              <a:rPr lang="el-GR" dirty="0"/>
            </a:br>
            <a:r>
              <a:rPr lang="el-GR" dirty="0"/>
              <a:t> </a:t>
            </a:r>
          </a:p>
          <a:p>
            <a:pPr algn="ctr" eaLnBrk="0" hangingPunct="0"/>
            <a:r>
              <a:rPr lang="el-GR" dirty="0"/>
              <a:t>Διάδοση των αποτελεσμάτων του </a:t>
            </a:r>
            <a:r>
              <a:rPr lang="el-GR" dirty="0" err="1"/>
              <a:t>benchmarking</a:t>
            </a:r>
            <a:r>
              <a:rPr lang="el-GR" dirty="0"/>
              <a:t> και της αποδοχής τους</a:t>
            </a:r>
          </a:p>
          <a:p>
            <a:pPr marL="109728" indent="0" algn="ctr" eaLnBrk="0" hangingPunct="0">
              <a:buNone/>
            </a:pPr>
            <a:endParaRPr lang="el-GR" dirty="0"/>
          </a:p>
          <a:p>
            <a:pPr algn="ctr" eaLnBrk="0" hangingPunct="0"/>
            <a:r>
              <a:rPr lang="el-GR" dirty="0"/>
              <a:t>Ανάπτυξη σχεδίου δράσης / βελτίωσης</a:t>
            </a:r>
          </a:p>
          <a:p>
            <a:pPr marL="109728" indent="0" algn="ctr" eaLnBrk="0" hangingPunct="0">
              <a:buNone/>
            </a:pPr>
            <a:r>
              <a:rPr lang="el-GR" dirty="0"/>
              <a:t> </a:t>
            </a:r>
          </a:p>
          <a:p>
            <a:pPr algn="ctr" eaLnBrk="0" hangingPunct="0"/>
            <a:r>
              <a:rPr lang="el-GR" dirty="0"/>
              <a:t>Εφαρμογή συγκεκριμένων δράσεων και διαδικασία παρακολούθησης</a:t>
            </a:r>
          </a:p>
          <a:p>
            <a:pPr marL="109728" indent="0" algn="ctr" eaLnBrk="0" hangingPunct="0">
              <a:buNone/>
            </a:pPr>
            <a:r>
              <a:rPr lang="el-GR" dirty="0"/>
              <a:t> </a:t>
            </a:r>
          </a:p>
          <a:p>
            <a:pPr algn="ctr" eaLnBrk="0" hangingPunct="0"/>
            <a:r>
              <a:rPr lang="el-GR" dirty="0"/>
              <a:t>Αναπροσαρμογή των προτύπων αναφοράς</a:t>
            </a:r>
          </a:p>
          <a:p>
            <a:pPr marL="109728" indent="0" eaLnBrk="0" hangingPunct="0">
              <a:buNone/>
            </a:pP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122512"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18</a:t>
            </a:fld>
            <a:endParaRPr lang="en-US"/>
          </a:p>
        </p:txBody>
      </p:sp>
      <p:pic>
        <p:nvPicPr>
          <p:cNvPr id="6" name="Εικόνα 5">
            <a:extLst>
              <a:ext uri="{FF2B5EF4-FFF2-40B4-BE49-F238E27FC236}">
                <a16:creationId xmlns:a16="http://schemas.microsoft.com/office/drawing/2014/main" xmlns="" id="{13B2A256-1D64-4D84-97A2-842CB4CDF184}"/>
              </a:ext>
            </a:extLst>
          </p:cNvPr>
          <p:cNvPicPr>
            <a:picLocks noChangeAspect="1"/>
          </p:cNvPicPr>
          <p:nvPr/>
        </p:nvPicPr>
        <p:blipFill>
          <a:blip r:embed="rId2"/>
          <a:stretch>
            <a:fillRect/>
          </a:stretch>
        </p:blipFill>
        <p:spPr>
          <a:xfrm>
            <a:off x="6652447" y="5587715"/>
            <a:ext cx="1903289" cy="1270285"/>
          </a:xfrm>
          <a:prstGeom prst="rect">
            <a:avLst/>
          </a:prstGeom>
        </p:spPr>
      </p:pic>
    </p:spTree>
    <p:extLst>
      <p:ext uri="{BB962C8B-B14F-4D97-AF65-F5344CB8AC3E}">
        <p14:creationId xmlns:p14="http://schemas.microsoft.com/office/powerpoint/2010/main" val="42114240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500"/>
                                        <p:tgtEl>
                                          <p:spTgt spid="3">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arn(inVertical)">
                                      <p:cBhvr>
                                        <p:cTn id="25" dur="500"/>
                                        <p:tgtEl>
                                          <p:spTgt spid="3">
                                            <p:txEl>
                                              <p:pRg st="8" end="8"/>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arn(inVertical)">
                                      <p:cBhvr>
                                        <p:cTn id="28" dur="500"/>
                                        <p:tgtEl>
                                          <p:spTgt spid="3">
                                            <p:txEl>
                                              <p:pRg st="9" end="9"/>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barn(inVertical)">
                                      <p:cBhvr>
                                        <p:cTn id="31" dur="500"/>
                                        <p:tgtEl>
                                          <p:spTgt spid="3">
                                            <p:txEl>
                                              <p:pRg st="10" end="10"/>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barn(inVertical)">
                                      <p:cBhvr>
                                        <p:cTn id="34" dur="500"/>
                                        <p:tgtEl>
                                          <p:spTgt spid="3">
                                            <p:txEl>
                                              <p:pRg st="11" end="11"/>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arn(inVertical)">
                                      <p:cBhvr>
                                        <p:cTn id="37" dur="500"/>
                                        <p:tgtEl>
                                          <p:spTgt spid="3">
                                            <p:txEl>
                                              <p:pRg st="12" end="12"/>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17" end="17"/>
                                            </p:txEl>
                                          </p:spTgt>
                                        </p:tgtEl>
                                        <p:attrNameLst>
                                          <p:attrName>style.visibility</p:attrName>
                                        </p:attrNameLst>
                                      </p:cBhvr>
                                      <p:to>
                                        <p:strVal val="visible"/>
                                      </p:to>
                                    </p:set>
                                    <p:animEffect transition="in" filter="barn(inVertical)">
                                      <p:cBhvr>
                                        <p:cTn id="40" dur="500"/>
                                        <p:tgtEl>
                                          <p:spTgt spid="3">
                                            <p:txEl>
                                              <p:pRg st="17" end="17"/>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18" end="18"/>
                                            </p:txEl>
                                          </p:spTgt>
                                        </p:tgtEl>
                                        <p:attrNameLst>
                                          <p:attrName>style.visibility</p:attrName>
                                        </p:attrNameLst>
                                      </p:cBhvr>
                                      <p:to>
                                        <p:strVal val="visible"/>
                                      </p:to>
                                    </p:set>
                                    <p:animEffect transition="in" filter="barn(inVertical)">
                                      <p:cBhvr>
                                        <p:cTn id="43" dur="500"/>
                                        <p:tgtEl>
                                          <p:spTgt spid="3">
                                            <p:txEl>
                                              <p:pRg st="18" end="18"/>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3">
                                            <p:txEl>
                                              <p:pRg st="20" end="20"/>
                                            </p:txEl>
                                          </p:spTgt>
                                        </p:tgtEl>
                                        <p:attrNameLst>
                                          <p:attrName>style.visibility</p:attrName>
                                        </p:attrNameLst>
                                      </p:cBhvr>
                                      <p:to>
                                        <p:strVal val="visible"/>
                                      </p:to>
                                    </p:set>
                                    <p:animEffect transition="in" filter="barn(inVertical)">
                                      <p:cBhvr>
                                        <p:cTn id="46" dur="500"/>
                                        <p:tgtEl>
                                          <p:spTgt spid="3">
                                            <p:txEl>
                                              <p:pRg st="20" end="20"/>
                                            </p:txEl>
                                          </p:spTgt>
                                        </p:tgtEl>
                                      </p:cBhvr>
                                    </p:animEffect>
                                  </p:childTnLst>
                                </p:cTn>
                              </p:par>
                              <p:par>
                                <p:cTn id="47" presetID="16" presetClass="entr" presetSubtype="21" fill="hold" nodeType="withEffect">
                                  <p:stCondLst>
                                    <p:cond delay="0"/>
                                  </p:stCondLst>
                                  <p:childTnLst>
                                    <p:set>
                                      <p:cBhvr>
                                        <p:cTn id="48" dur="1" fill="hold">
                                          <p:stCondLst>
                                            <p:cond delay="0"/>
                                          </p:stCondLst>
                                        </p:cTn>
                                        <p:tgtEl>
                                          <p:spTgt spid="3">
                                            <p:txEl>
                                              <p:pRg st="21" end="21"/>
                                            </p:txEl>
                                          </p:spTgt>
                                        </p:tgtEl>
                                        <p:attrNameLst>
                                          <p:attrName>style.visibility</p:attrName>
                                        </p:attrNameLst>
                                      </p:cBhvr>
                                      <p:to>
                                        <p:strVal val="visible"/>
                                      </p:to>
                                    </p:set>
                                    <p:animEffect transition="in" filter="barn(inVertical)">
                                      <p:cBhvr>
                                        <p:cTn id="49" dur="500"/>
                                        <p:tgtEl>
                                          <p:spTgt spid="3">
                                            <p:txEl>
                                              <p:pRg st="21" end="21"/>
                                            </p:txEl>
                                          </p:spTgt>
                                        </p:tgtEl>
                                      </p:cBhvr>
                                    </p:animEffect>
                                  </p:childTnLst>
                                </p:cTn>
                              </p:par>
                              <p:par>
                                <p:cTn id="50" presetID="16" presetClass="entr" presetSubtype="21" fill="hold" nodeType="withEffect">
                                  <p:stCondLst>
                                    <p:cond delay="0"/>
                                  </p:stCondLst>
                                  <p:childTnLst>
                                    <p:set>
                                      <p:cBhvr>
                                        <p:cTn id="51" dur="1" fill="hold">
                                          <p:stCondLst>
                                            <p:cond delay="0"/>
                                          </p:stCondLst>
                                        </p:cTn>
                                        <p:tgtEl>
                                          <p:spTgt spid="3">
                                            <p:txEl>
                                              <p:pRg st="22" end="22"/>
                                            </p:txEl>
                                          </p:spTgt>
                                        </p:tgtEl>
                                        <p:attrNameLst>
                                          <p:attrName>style.visibility</p:attrName>
                                        </p:attrNameLst>
                                      </p:cBhvr>
                                      <p:to>
                                        <p:strVal val="visible"/>
                                      </p:to>
                                    </p:set>
                                    <p:animEffect transition="in" filter="barn(inVertical)">
                                      <p:cBhvr>
                                        <p:cTn id="52" dur="500"/>
                                        <p:tgtEl>
                                          <p:spTgt spid="3">
                                            <p:txEl>
                                              <p:pRg st="22" end="22"/>
                                            </p:txEl>
                                          </p:spTgt>
                                        </p:tgtEl>
                                      </p:cBhvr>
                                    </p:animEffect>
                                  </p:childTnLst>
                                </p:cTn>
                              </p:par>
                              <p:par>
                                <p:cTn id="53" presetID="16" presetClass="entr" presetSubtype="21" fill="hold" nodeType="with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animEffect transition="in" filter="barn(inVertical)">
                                      <p:cBhvr>
                                        <p:cTn id="55" dur="500"/>
                                        <p:tgtEl>
                                          <p:spTgt spid="3">
                                            <p:txEl>
                                              <p:pRg st="23" end="23"/>
                                            </p:txEl>
                                          </p:spTgt>
                                        </p:tgtEl>
                                      </p:cBhvr>
                                    </p:animEffect>
                                  </p:childTnLst>
                                </p:cTn>
                              </p:par>
                              <p:par>
                                <p:cTn id="56" presetID="16" presetClass="entr" presetSubtype="21" fill="hold" nodeType="withEffect">
                                  <p:stCondLst>
                                    <p:cond delay="0"/>
                                  </p:stCondLst>
                                  <p:childTnLst>
                                    <p:set>
                                      <p:cBhvr>
                                        <p:cTn id="57" dur="1" fill="hold">
                                          <p:stCondLst>
                                            <p:cond delay="0"/>
                                          </p:stCondLst>
                                        </p:cTn>
                                        <p:tgtEl>
                                          <p:spTgt spid="3">
                                            <p:txEl>
                                              <p:pRg st="24" end="24"/>
                                            </p:txEl>
                                          </p:spTgt>
                                        </p:tgtEl>
                                        <p:attrNameLst>
                                          <p:attrName>style.visibility</p:attrName>
                                        </p:attrNameLst>
                                      </p:cBhvr>
                                      <p:to>
                                        <p:strVal val="visible"/>
                                      </p:to>
                                    </p:set>
                                    <p:animEffect transition="in" filter="barn(inVertical)">
                                      <p:cBhvr>
                                        <p:cTn id="58" dur="500"/>
                                        <p:tgtEl>
                                          <p:spTgt spid="3">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1454151"/>
            <a:ext cx="8229600" cy="1066800"/>
          </a:xfrm>
        </p:spPr>
        <p:txBody>
          <a:bodyPr>
            <a:normAutofit fontScale="90000"/>
          </a:bodyPr>
          <a:lstStyle/>
          <a:p>
            <a:pPr algn="ctr"/>
            <a:r>
              <a:rPr lang="el-GR" dirty="0"/>
              <a:t>9. Βασικοί παράγοντες – κλειδιά για την επιτυχή εφαρμογή </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928446"/>
            <a:ext cx="8229600" cy="4325112"/>
          </a:xfrm>
        </p:spPr>
        <p:txBody>
          <a:bodyPr numCol="3">
            <a:normAutofit/>
          </a:bodyPr>
          <a:lstStyle/>
          <a:p>
            <a:pPr eaLnBrk="0" hangingPunct="0">
              <a:buFont typeface="Wingdings" panose="05000000000000000000" pitchFamily="2" charset="2"/>
              <a:buChar char="q"/>
            </a:pPr>
            <a:r>
              <a:rPr lang="el-GR" sz="2000" dirty="0"/>
              <a:t>Το μοντέλο πρέπει να συμβάλει στη βελτιστοποίηση της μάθησης</a:t>
            </a:r>
          </a:p>
          <a:p>
            <a:pPr eaLnBrk="0" hangingPunct="0">
              <a:buFont typeface="Wingdings" panose="05000000000000000000" pitchFamily="2" charset="2"/>
              <a:buChar char="q"/>
            </a:pPr>
            <a:r>
              <a:rPr lang="el-GR" sz="2000" dirty="0"/>
              <a:t>Το μοντέλο εφαρμογής πρέπει να έχει ευρύ πεδίο εφαρμογής</a:t>
            </a:r>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marL="109728" indent="0" eaLnBrk="0" hangingPunct="0">
              <a:buNone/>
            </a:pPr>
            <a:endParaRPr lang="el-GR" sz="2000" dirty="0"/>
          </a:p>
          <a:p>
            <a:pPr eaLnBrk="0" hangingPunct="0">
              <a:buFont typeface="Wingdings" panose="05000000000000000000" pitchFamily="2" charset="2"/>
              <a:buChar char="q"/>
            </a:pPr>
            <a:r>
              <a:rPr lang="el-GR" sz="2000" dirty="0"/>
              <a:t>Το μοντέλο πρέπει να έχει πολυδιάστατη προσέγγιση</a:t>
            </a:r>
          </a:p>
          <a:p>
            <a:pPr eaLnBrk="0" hangingPunct="0">
              <a:buFont typeface="Wingdings" panose="05000000000000000000" pitchFamily="2" charset="2"/>
              <a:buChar char="q"/>
            </a:pPr>
            <a:r>
              <a:rPr lang="el-GR" sz="2000" dirty="0"/>
              <a:t>Το μοντέλο πρέπει να κάνει χρήση εργαλείων υψηλού ποιοτικού επιπέδου</a:t>
            </a:r>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eaLnBrk="0" hangingPunct="0">
              <a:buFont typeface="Wingdings" panose="05000000000000000000" pitchFamily="2" charset="2"/>
              <a:buChar char="q"/>
            </a:pPr>
            <a:endParaRPr lang="el-GR" sz="2000" dirty="0"/>
          </a:p>
          <a:p>
            <a:pPr marL="109728" indent="0" eaLnBrk="0" hangingPunct="0">
              <a:buNone/>
            </a:pPr>
            <a:endParaRPr lang="el-GR" sz="2000" dirty="0"/>
          </a:p>
          <a:p>
            <a:pPr eaLnBrk="0" hangingPunct="0">
              <a:buFont typeface="Wingdings" panose="05000000000000000000" pitchFamily="2" charset="2"/>
              <a:buChar char="q"/>
            </a:pPr>
            <a:r>
              <a:rPr lang="el-GR" sz="2000" dirty="0"/>
              <a:t>Το μοντέλο δεν πρέπει να γίνεται μόνο από εξωτερικούς συμβούλους </a:t>
            </a:r>
          </a:p>
          <a:p>
            <a:pPr eaLnBrk="0" hangingPunct="0">
              <a:buFont typeface="Wingdings" panose="05000000000000000000" pitchFamily="2" charset="2"/>
              <a:buChar char="q"/>
            </a:pPr>
            <a:r>
              <a:rPr lang="el-GR" sz="2000" dirty="0"/>
              <a:t>Πρέπει να υπάρχει η δέουσα προσοχή στη διαχείριση ευαίσθητων δεδομένων </a:t>
            </a:r>
          </a:p>
          <a:p>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19</a:t>
            </a:fld>
            <a:endParaRPr lang="en-US"/>
          </a:p>
        </p:txBody>
      </p:sp>
    </p:spTree>
    <p:extLst>
      <p:ext uri="{BB962C8B-B14F-4D97-AF65-F5344CB8AC3E}">
        <p14:creationId xmlns:p14="http://schemas.microsoft.com/office/powerpoint/2010/main" val="1911556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down)">
                                      <p:cBhvr>
                                        <p:cTn id="13" dur="500"/>
                                        <p:tgtEl>
                                          <p:spTgt spid="3">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down)">
                                      <p:cBhvr>
                                        <p:cTn id="16" dur="500"/>
                                        <p:tgtEl>
                                          <p:spTgt spid="3">
                                            <p:txEl>
                                              <p:pRg st="8" end="8"/>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animEffect transition="in" filter="wipe(down)">
                                      <p:cBhvr>
                                        <p:cTn id="19" dur="500"/>
                                        <p:tgtEl>
                                          <p:spTgt spid="3">
                                            <p:txEl>
                                              <p:pRg st="14" end="1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15" end="15"/>
                                            </p:txEl>
                                          </p:spTgt>
                                        </p:tgtEl>
                                        <p:attrNameLst>
                                          <p:attrName>style.visibility</p:attrName>
                                        </p:attrNameLst>
                                      </p:cBhvr>
                                      <p:to>
                                        <p:strVal val="visible"/>
                                      </p:to>
                                    </p:set>
                                    <p:animEffect transition="in" filter="wipe(down)">
                                      <p:cBhvr>
                                        <p:cTn id="22" dur="500"/>
                                        <p:tgtEl>
                                          <p:spTgt spid="3">
                                            <p:txEl>
                                              <p:pRg st="15" end="1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5774DB-FF42-4DEE-9660-E35851471D3F}"/>
              </a:ext>
            </a:extLst>
          </p:cNvPr>
          <p:cNvSpPr>
            <a:spLocks noGrp="1"/>
          </p:cNvSpPr>
          <p:nvPr>
            <p:ph type="title"/>
          </p:nvPr>
        </p:nvSpPr>
        <p:spPr/>
        <p:txBody>
          <a:bodyPr>
            <a:normAutofit/>
          </a:bodyPr>
          <a:lstStyle/>
          <a:p>
            <a:pPr algn="ctr"/>
            <a:r>
              <a:rPr lang="el-GR" sz="4400" b="1" dirty="0"/>
              <a:t>Περιεχόμενα </a:t>
            </a:r>
          </a:p>
        </p:txBody>
      </p:sp>
      <p:sp>
        <p:nvSpPr>
          <p:cNvPr id="3" name="Θέση περιεχομένου 2">
            <a:extLst>
              <a:ext uri="{FF2B5EF4-FFF2-40B4-BE49-F238E27FC236}">
                <a16:creationId xmlns:a16="http://schemas.microsoft.com/office/drawing/2014/main" xmlns="" id="{BC34C108-7691-4E5B-A9C9-F8F563FA55DF}"/>
              </a:ext>
            </a:extLst>
          </p:cNvPr>
          <p:cNvSpPr>
            <a:spLocks noGrp="1"/>
          </p:cNvSpPr>
          <p:nvPr>
            <p:ph sz="half" idx="1"/>
          </p:nvPr>
        </p:nvSpPr>
        <p:spPr/>
        <p:txBody>
          <a:bodyPr/>
          <a:lstStyle/>
          <a:p>
            <a:pPr marL="109728" indent="0">
              <a:lnSpc>
                <a:spcPct val="150000"/>
              </a:lnSpc>
              <a:buNone/>
            </a:pPr>
            <a:r>
              <a:rPr lang="el-GR" b="1" dirty="0">
                <a:solidFill>
                  <a:schemeClr val="accent3"/>
                </a:solidFill>
              </a:rPr>
              <a:t>1</a:t>
            </a:r>
            <a:r>
              <a:rPr lang="el-GR" dirty="0"/>
              <a:t>. ΔΟΠ &amp; </a:t>
            </a:r>
            <a:r>
              <a:rPr lang="en-US" dirty="0"/>
              <a:t>Benchmarking </a:t>
            </a:r>
            <a:endParaRPr lang="el-GR" dirty="0"/>
          </a:p>
          <a:p>
            <a:pPr marL="109728" indent="0">
              <a:lnSpc>
                <a:spcPct val="150000"/>
              </a:lnSpc>
              <a:buNone/>
            </a:pPr>
            <a:r>
              <a:rPr lang="el-GR" b="1" dirty="0">
                <a:solidFill>
                  <a:schemeClr val="accent3"/>
                </a:solidFill>
              </a:rPr>
              <a:t>2. </a:t>
            </a:r>
            <a:r>
              <a:rPr lang="el-GR" dirty="0"/>
              <a:t>Ορισμός </a:t>
            </a:r>
          </a:p>
          <a:p>
            <a:pPr marL="109728" indent="0">
              <a:lnSpc>
                <a:spcPct val="150000"/>
              </a:lnSpc>
              <a:buNone/>
            </a:pPr>
            <a:r>
              <a:rPr lang="el-GR" b="1" dirty="0">
                <a:solidFill>
                  <a:schemeClr val="accent3"/>
                </a:solidFill>
              </a:rPr>
              <a:t>3</a:t>
            </a:r>
            <a:r>
              <a:rPr lang="el-GR" dirty="0"/>
              <a:t>. Σκοπός χρήσης</a:t>
            </a:r>
            <a:r>
              <a:rPr lang="en-US" dirty="0"/>
              <a:t> </a:t>
            </a:r>
            <a:endParaRPr lang="el-GR" dirty="0"/>
          </a:p>
          <a:p>
            <a:pPr marL="109728" indent="0">
              <a:lnSpc>
                <a:spcPct val="150000"/>
              </a:lnSpc>
              <a:buNone/>
            </a:pPr>
            <a:r>
              <a:rPr lang="en-US" b="1" dirty="0">
                <a:solidFill>
                  <a:schemeClr val="accent3"/>
                </a:solidFill>
              </a:rPr>
              <a:t>4. </a:t>
            </a:r>
            <a:r>
              <a:rPr lang="el-GR" dirty="0"/>
              <a:t>Τύποι</a:t>
            </a:r>
          </a:p>
          <a:p>
            <a:pPr marL="109728" indent="0">
              <a:lnSpc>
                <a:spcPct val="150000"/>
              </a:lnSpc>
              <a:buNone/>
            </a:pPr>
            <a:r>
              <a:rPr lang="el-GR" b="1" dirty="0">
                <a:solidFill>
                  <a:schemeClr val="accent3"/>
                </a:solidFill>
              </a:rPr>
              <a:t>5. </a:t>
            </a:r>
            <a:r>
              <a:rPr lang="el-GR" dirty="0"/>
              <a:t>Πλεονεκτήματα από τη χρήση</a:t>
            </a:r>
          </a:p>
          <a:p>
            <a:pPr marL="109728" indent="0">
              <a:lnSpc>
                <a:spcPct val="150000"/>
              </a:lnSpc>
              <a:buNone/>
            </a:pPr>
            <a:r>
              <a:rPr lang="el-GR" b="1" dirty="0">
                <a:solidFill>
                  <a:schemeClr val="accent3"/>
                </a:solidFill>
              </a:rPr>
              <a:t>6. </a:t>
            </a:r>
            <a:r>
              <a:rPr lang="el-GR" dirty="0"/>
              <a:t>Προβλήματα κατά την εφαρμογή </a:t>
            </a:r>
          </a:p>
          <a:p>
            <a:pPr marL="109728" indent="0">
              <a:lnSpc>
                <a:spcPct val="150000"/>
              </a:lnSpc>
              <a:buNone/>
            </a:pPr>
            <a:endParaRPr lang="en-US" dirty="0"/>
          </a:p>
          <a:p>
            <a:pPr marL="109728" indent="0">
              <a:lnSpc>
                <a:spcPct val="150000"/>
              </a:lnSpc>
              <a:buNone/>
            </a:pPr>
            <a:endParaRPr lang="el-GR" dirty="0"/>
          </a:p>
        </p:txBody>
      </p:sp>
      <p:sp>
        <p:nvSpPr>
          <p:cNvPr id="4" name="Θέση περιεχομένου 3">
            <a:extLst>
              <a:ext uri="{FF2B5EF4-FFF2-40B4-BE49-F238E27FC236}">
                <a16:creationId xmlns:a16="http://schemas.microsoft.com/office/drawing/2014/main" xmlns="" id="{0DCE6951-9FA9-44E8-BA9B-5F95C77DA908}"/>
              </a:ext>
            </a:extLst>
          </p:cNvPr>
          <p:cNvSpPr>
            <a:spLocks noGrp="1"/>
          </p:cNvSpPr>
          <p:nvPr>
            <p:ph sz="half" idx="2"/>
          </p:nvPr>
        </p:nvSpPr>
        <p:spPr>
          <a:xfrm>
            <a:off x="4860032" y="2249424"/>
            <a:ext cx="3826768" cy="4525963"/>
          </a:xfrm>
        </p:spPr>
        <p:txBody>
          <a:bodyPr/>
          <a:lstStyle/>
          <a:p>
            <a:pPr marL="109728" indent="0">
              <a:lnSpc>
                <a:spcPct val="150000"/>
              </a:lnSpc>
              <a:buNone/>
            </a:pPr>
            <a:r>
              <a:rPr lang="en-US" b="1" dirty="0">
                <a:solidFill>
                  <a:schemeClr val="accent3"/>
                </a:solidFill>
              </a:rPr>
              <a:t>7. </a:t>
            </a:r>
            <a:r>
              <a:rPr lang="el-GR" dirty="0"/>
              <a:t>Φάσεις της διαδικασίας </a:t>
            </a:r>
          </a:p>
          <a:p>
            <a:pPr marL="109728" indent="0">
              <a:lnSpc>
                <a:spcPct val="150000"/>
              </a:lnSpc>
              <a:buNone/>
            </a:pPr>
            <a:r>
              <a:rPr lang="en-US" b="1" dirty="0">
                <a:solidFill>
                  <a:schemeClr val="accent3"/>
                </a:solidFill>
              </a:rPr>
              <a:t>8. </a:t>
            </a:r>
            <a:r>
              <a:rPr lang="el-GR" dirty="0"/>
              <a:t>Μοντέλο διαδικασίας εφαρμογής</a:t>
            </a:r>
          </a:p>
          <a:p>
            <a:pPr marL="109728" indent="0">
              <a:lnSpc>
                <a:spcPct val="150000"/>
              </a:lnSpc>
              <a:buNone/>
            </a:pPr>
            <a:r>
              <a:rPr lang="el-GR" b="1" dirty="0">
                <a:solidFill>
                  <a:schemeClr val="accent3"/>
                </a:solidFill>
              </a:rPr>
              <a:t>9. </a:t>
            </a:r>
            <a:r>
              <a:rPr lang="el-GR" dirty="0"/>
              <a:t>Βασικοί παράγοντες – κλειδιά για την επιτυχή εφαρμογή</a:t>
            </a:r>
          </a:p>
        </p:txBody>
      </p:sp>
      <p:sp>
        <p:nvSpPr>
          <p:cNvPr id="5" name="Θέση υποσέλιδου 4">
            <a:extLst>
              <a:ext uri="{FF2B5EF4-FFF2-40B4-BE49-F238E27FC236}">
                <a16:creationId xmlns:a16="http://schemas.microsoft.com/office/drawing/2014/main" xmlns="" id="{4335D771-D423-4DD6-B392-00D82EC02296}"/>
              </a:ext>
            </a:extLst>
          </p:cNvPr>
          <p:cNvSpPr>
            <a:spLocks noGrp="1"/>
          </p:cNvSpPr>
          <p:nvPr>
            <p:ph type="ftr" sz="quarter" idx="11"/>
          </p:nvPr>
        </p:nvSpPr>
        <p:spPr>
          <a:xfrm>
            <a:off x="5257800" y="612648"/>
            <a:ext cx="1834480" cy="457200"/>
          </a:xfrm>
        </p:spPr>
        <p:txBody>
          <a:bodyPr/>
          <a:lstStyle/>
          <a:p>
            <a:r>
              <a:rPr lang="el-GR" sz="1100" dirty="0"/>
              <a:t>8. Συγκριτική Αξιολόγηση (</a:t>
            </a:r>
            <a:r>
              <a:rPr lang="en-US" sz="1100" dirty="0"/>
              <a:t>Benchmarking)</a:t>
            </a:r>
          </a:p>
        </p:txBody>
      </p:sp>
      <p:sp>
        <p:nvSpPr>
          <p:cNvPr id="6" name="Θέση αριθμού διαφάνειας 5">
            <a:extLst>
              <a:ext uri="{FF2B5EF4-FFF2-40B4-BE49-F238E27FC236}">
                <a16:creationId xmlns:a16="http://schemas.microsoft.com/office/drawing/2014/main" xmlns="" id="{1B76F7A3-FC36-4093-AF32-95AE6DD16D5A}"/>
              </a:ext>
            </a:extLst>
          </p:cNvPr>
          <p:cNvSpPr>
            <a:spLocks noGrp="1"/>
          </p:cNvSpPr>
          <p:nvPr>
            <p:ph type="sldNum" sz="quarter" idx="12"/>
          </p:nvPr>
        </p:nvSpPr>
        <p:spPr/>
        <p:txBody>
          <a:bodyPr/>
          <a:lstStyle/>
          <a:p>
            <a:fld id="{61C44E05-631C-4892-B577-17C57620ECE9}" type="slidenum">
              <a:rPr lang="en-US" smtClean="0"/>
              <a:pPr/>
              <a:t>2</a:t>
            </a:fld>
            <a:endParaRPr lang="en-US"/>
          </a:p>
        </p:txBody>
      </p:sp>
    </p:spTree>
    <p:extLst>
      <p:ext uri="{BB962C8B-B14F-4D97-AF65-F5344CB8AC3E}">
        <p14:creationId xmlns:p14="http://schemas.microsoft.com/office/powerpoint/2010/main" val="471080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barn(inVertical)">
                                      <p:cBhvr>
                                        <p:cTn id="39" dur="500"/>
                                        <p:tgtEl>
                                          <p:spTgt spid="4">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barn(inVertical)">
                                      <p:cBhvr>
                                        <p:cTn id="44" dur="500"/>
                                        <p:tgtEl>
                                          <p:spTgt spid="4">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animEffect transition="in" filter="barn(inVertical)">
                                      <p:cBhvr>
                                        <p:cTn id="4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A7F698-A1AE-45E9-B2F1-58F521B74892}"/>
              </a:ext>
            </a:extLst>
          </p:cNvPr>
          <p:cNvSpPr>
            <a:spLocks noGrp="1"/>
          </p:cNvSpPr>
          <p:nvPr>
            <p:ph type="title"/>
          </p:nvPr>
        </p:nvSpPr>
        <p:spPr/>
        <p:txBody>
          <a:bodyPr/>
          <a:lstStyle/>
          <a:p>
            <a:pPr algn="ctr"/>
            <a:r>
              <a:rPr lang="el-GR" b="1" dirty="0">
                <a:solidFill>
                  <a:srgbClr val="424456"/>
                </a:solidFill>
              </a:rPr>
              <a:t>Βιβλιογραφία</a:t>
            </a:r>
            <a:endParaRPr lang="el-GR" dirty="0"/>
          </a:p>
        </p:txBody>
      </p:sp>
      <p:sp>
        <p:nvSpPr>
          <p:cNvPr id="3" name="Θέση περιεχομένου 2">
            <a:extLst>
              <a:ext uri="{FF2B5EF4-FFF2-40B4-BE49-F238E27FC236}">
                <a16:creationId xmlns:a16="http://schemas.microsoft.com/office/drawing/2014/main" xmlns="" id="{F7A1C505-3FA0-400A-B8FC-F1A627E63E48}"/>
              </a:ext>
            </a:extLst>
          </p:cNvPr>
          <p:cNvSpPr>
            <a:spLocks noGrp="1"/>
          </p:cNvSpPr>
          <p:nvPr>
            <p:ph idx="1"/>
          </p:nvPr>
        </p:nvSpPr>
        <p:spPr>
          <a:xfrm>
            <a:off x="490736" y="2852936"/>
            <a:ext cx="8229600" cy="3123792"/>
          </a:xfrm>
        </p:spPr>
        <p:txBody>
          <a:bodyPr>
            <a:normAutofit/>
          </a:bodyPr>
          <a:lstStyle/>
          <a:p>
            <a:pPr marL="109728" indent="0">
              <a:buNone/>
            </a:pPr>
            <a:r>
              <a:rPr lang="el-GR" dirty="0"/>
              <a:t> </a:t>
            </a:r>
          </a:p>
          <a:p>
            <a:pPr algn="just" eaLnBrk="0" hangingPunct="0">
              <a:lnSpc>
                <a:spcPct val="110000"/>
              </a:lnSpc>
              <a:buFont typeface="Wingdings" panose="05000000000000000000" pitchFamily="2" charset="2"/>
              <a:buChar char="ü"/>
            </a:pPr>
            <a:endParaRPr lang="el-GR" dirty="0"/>
          </a:p>
        </p:txBody>
      </p:sp>
      <p:sp>
        <p:nvSpPr>
          <p:cNvPr id="4" name="Θέση υποσέλιδου 3">
            <a:extLst>
              <a:ext uri="{FF2B5EF4-FFF2-40B4-BE49-F238E27FC236}">
                <a16:creationId xmlns:a16="http://schemas.microsoft.com/office/drawing/2014/main" xmlns="" id="{4ECF7F71-DC5E-4EE6-A153-683876C3E37D}"/>
              </a:ext>
            </a:extLst>
          </p:cNvPr>
          <p:cNvSpPr>
            <a:spLocks noGrp="1"/>
          </p:cNvSpPr>
          <p:nvPr>
            <p:ph type="ftr" sz="quarter" idx="11"/>
          </p:nvPr>
        </p:nvSpPr>
        <p:spPr>
          <a:xfrm>
            <a:off x="5257800" y="612648"/>
            <a:ext cx="2050504"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7A14ABE2-DB4B-4A51-AE1F-BE5A8482DED8}"/>
              </a:ext>
            </a:extLst>
          </p:cNvPr>
          <p:cNvSpPr>
            <a:spLocks noGrp="1"/>
          </p:cNvSpPr>
          <p:nvPr>
            <p:ph type="sldNum" sz="quarter" idx="12"/>
          </p:nvPr>
        </p:nvSpPr>
        <p:spPr/>
        <p:txBody>
          <a:bodyPr/>
          <a:lstStyle/>
          <a:p>
            <a:fld id="{61C44E05-631C-4892-B577-17C57620ECE9}" type="slidenum">
              <a:rPr lang="en-US" smtClean="0"/>
              <a:pPr/>
              <a:t>20</a:t>
            </a:fld>
            <a:endParaRPr lang="en-US"/>
          </a:p>
        </p:txBody>
      </p:sp>
      <p:sp>
        <p:nvSpPr>
          <p:cNvPr id="7" name="Ορθογώνιο 6">
            <a:extLst>
              <a:ext uri="{FF2B5EF4-FFF2-40B4-BE49-F238E27FC236}">
                <a16:creationId xmlns:a16="http://schemas.microsoft.com/office/drawing/2014/main" xmlns="" id="{14A1F44B-F1B7-4798-A2CA-DD6D8F362966}"/>
              </a:ext>
            </a:extLst>
          </p:cNvPr>
          <p:cNvSpPr/>
          <p:nvPr/>
        </p:nvSpPr>
        <p:spPr>
          <a:xfrm>
            <a:off x="611560" y="2262809"/>
            <a:ext cx="7776864" cy="4162678"/>
          </a:xfrm>
          <a:prstGeom prst="rect">
            <a:avLst/>
          </a:prstGeom>
        </p:spPr>
        <p:txBody>
          <a:bodyPr wrap="square">
            <a:spAutoFit/>
          </a:bodyPr>
          <a:lstStyle/>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a:solidFill>
                  <a:prstClr val="black"/>
                </a:solidFill>
              </a:rPr>
              <a:t>Δερβιτσιώτης Κ. (2005). Διοίκηση Ολικής Ποιότητας. Εκδόσεις Νομική Βιβλιοθήκη</a:t>
            </a: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a:solidFill>
                  <a:prstClr val="black"/>
                </a:solidFill>
              </a:rPr>
              <a:t>Δερβιτσιώτης, Κ.Ν. (2001). </a:t>
            </a:r>
            <a:r>
              <a:rPr lang="el-GR" altLang="el-GR" i="1" dirty="0">
                <a:solidFill>
                  <a:prstClr val="black"/>
                </a:solidFill>
              </a:rPr>
              <a:t>Ανταγωνιστικότητα με διοίκηση ολικής ποιότητας</a:t>
            </a:r>
            <a:r>
              <a:rPr lang="el-GR" altLang="el-GR" dirty="0">
                <a:solidFill>
                  <a:prstClr val="black"/>
                </a:solidFill>
              </a:rPr>
              <a:t>. Αθήνα: </a:t>
            </a:r>
            <a:r>
              <a:rPr lang="el-GR" altLang="el-GR" dirty="0" err="1">
                <a:solidFill>
                  <a:prstClr val="black"/>
                </a:solidFill>
              </a:rPr>
              <a:t>Interbooks</a:t>
            </a:r>
            <a:r>
              <a:rPr lang="el-GR" altLang="el-GR" dirty="0">
                <a:solidFill>
                  <a:prstClr val="black"/>
                </a:solidFill>
              </a:rPr>
              <a:t>. </a:t>
            </a: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a:solidFill>
                  <a:prstClr val="black"/>
                </a:solidFill>
              </a:rPr>
              <a:t>Εθνική Συνομοσπονδία Ελληνικού Εμπορίου (2014). Διαχείριση ποιότητας. Προγράμματα δια βίου εκπαίδευσης για το ανθρώπινο δυναμικό των εμπορικών επιχειρήσεων. Εγχειρίδιο εκπαιδευομένων. </a:t>
            </a: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err="1">
                <a:solidFill>
                  <a:prstClr val="black"/>
                </a:solidFill>
              </a:rPr>
              <a:t>Goetsch</a:t>
            </a:r>
            <a:r>
              <a:rPr lang="en-US" altLang="el-GR" dirty="0">
                <a:solidFill>
                  <a:prstClr val="black"/>
                </a:solidFill>
              </a:rPr>
              <a:t>, D. &amp; Davis, S. (2018). </a:t>
            </a:r>
            <a:r>
              <a:rPr lang="el-GR" altLang="el-GR" dirty="0">
                <a:solidFill>
                  <a:prstClr val="black"/>
                </a:solidFill>
              </a:rPr>
              <a:t>Διαχείριση ποιότητας και </a:t>
            </a:r>
            <a:r>
              <a:rPr lang="el-GR" altLang="el-GR" dirty="0" err="1">
                <a:solidFill>
                  <a:prstClr val="black"/>
                </a:solidFill>
              </a:rPr>
              <a:t>οργανωσιακή</a:t>
            </a:r>
            <a:r>
              <a:rPr lang="el-GR" altLang="el-GR" dirty="0">
                <a:solidFill>
                  <a:prstClr val="black"/>
                </a:solidFill>
              </a:rPr>
              <a:t> αριστεία. Εκδόσεις </a:t>
            </a:r>
            <a:r>
              <a:rPr lang="el-GR" altLang="el-GR" dirty="0" err="1">
                <a:solidFill>
                  <a:prstClr val="black"/>
                </a:solidFill>
              </a:rPr>
              <a:t>Τζιόλα</a:t>
            </a:r>
            <a:endParaRPr lang="en-US" altLang="el-GR" dirty="0">
              <a:solidFill>
                <a:prstClr val="black"/>
              </a:solidFill>
            </a:endParaRPr>
          </a:p>
          <a:p>
            <a:pPr marL="365125" lvl="0" indent="-255588" eaLnBrk="0" fontAlgn="base" hangingPunct="0">
              <a:spcBef>
                <a:spcPts val="300"/>
              </a:spcBef>
              <a:spcAft>
                <a:spcPct val="0"/>
              </a:spcAft>
              <a:buClr>
                <a:srgbClr val="A04DA3"/>
              </a:buClr>
              <a:buFont typeface="Georgia" panose="02040502050405020303" pitchFamily="18" charset="0"/>
              <a:buChar char="•"/>
            </a:pPr>
            <a:r>
              <a:rPr lang="el-GR" altLang="el-GR" dirty="0" err="1">
                <a:solidFill>
                  <a:prstClr val="black"/>
                </a:solidFill>
              </a:rPr>
              <a:t>Κριεμάδης</a:t>
            </a:r>
            <a:r>
              <a:rPr lang="el-GR" altLang="el-GR" dirty="0">
                <a:solidFill>
                  <a:prstClr val="black"/>
                </a:solidFill>
              </a:rPr>
              <a:t>, Θ., &amp; Χρηστάκης, Μ. (2009). Αρχές και Πρότυπα Μάνατζμεντ για τη δημόσια διοίκηση και τους μη κερδοσκοπικούς οργανισμούς. Εκδόσεις Νομική Βιβλιοθήκη.</a:t>
            </a:r>
            <a:endParaRPr lang="en-US" altLang="el-GR" dirty="0">
              <a:solidFill>
                <a:prstClr val="black"/>
              </a:solidFill>
            </a:endParaRPr>
          </a:p>
          <a:p>
            <a:pPr marL="365125" lvl="0" indent="-255588" eaLnBrk="0" fontAlgn="base" hangingPunct="0">
              <a:spcBef>
                <a:spcPts val="300"/>
              </a:spcBef>
              <a:spcAft>
                <a:spcPct val="0"/>
              </a:spcAft>
              <a:buClr>
                <a:srgbClr val="A04DA3"/>
              </a:buClr>
              <a:buFont typeface="Georgia" panose="02040502050405020303" pitchFamily="18" charset="0"/>
              <a:buChar char="•"/>
            </a:pPr>
            <a:r>
              <a:rPr lang="el-GR" altLang="el-GR" dirty="0">
                <a:solidFill>
                  <a:prstClr val="black"/>
                </a:solidFill>
              </a:rPr>
              <a:t>Τσαρούχα, &amp; </a:t>
            </a:r>
            <a:r>
              <a:rPr lang="el-GR" altLang="el-GR" dirty="0" err="1">
                <a:solidFill>
                  <a:prstClr val="black"/>
                </a:solidFill>
              </a:rPr>
              <a:t>Ντέλιου</a:t>
            </a:r>
            <a:r>
              <a:rPr lang="el-GR" altLang="el-GR" dirty="0">
                <a:solidFill>
                  <a:prstClr val="black"/>
                </a:solidFill>
              </a:rPr>
              <a:t> (2017). Σύγχρονες Μέθοδοι στη Διοίκηση και Τεχνολογία Ποιότητας, Εκδόσεις </a:t>
            </a:r>
            <a:r>
              <a:rPr lang="el-GR" altLang="el-GR" dirty="0" err="1">
                <a:solidFill>
                  <a:prstClr val="black"/>
                </a:solidFill>
              </a:rPr>
              <a:t>Δίσιγμα</a:t>
            </a:r>
            <a:endParaRPr lang="el-GR" altLang="el-GR" dirty="0">
              <a:solidFill>
                <a:prstClr val="black"/>
              </a:solidFill>
            </a:endParaRPr>
          </a:p>
        </p:txBody>
      </p:sp>
    </p:spTree>
    <p:extLst>
      <p:ext uri="{BB962C8B-B14F-4D97-AF65-F5344CB8AC3E}">
        <p14:creationId xmlns:p14="http://schemas.microsoft.com/office/powerpoint/2010/main" val="35189425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additive="base">
                                        <p:cTn id="4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 calcmode="lin" valueType="num">
                                      <p:cBhvr additive="base">
                                        <p:cTn id="4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A7F698-A1AE-45E9-B2F1-58F521B74892}"/>
              </a:ext>
            </a:extLst>
          </p:cNvPr>
          <p:cNvSpPr>
            <a:spLocks noGrp="1"/>
          </p:cNvSpPr>
          <p:nvPr>
            <p:ph type="title"/>
          </p:nvPr>
        </p:nvSpPr>
        <p:spPr>
          <a:solidFill>
            <a:srgbClr val="FFC000"/>
          </a:solidFill>
        </p:spPr>
        <p:txBody>
          <a:bodyPr/>
          <a:lstStyle/>
          <a:p>
            <a:pPr algn="ctr"/>
            <a:r>
              <a:rPr lang="el-GR" b="1" dirty="0" smtClean="0">
                <a:solidFill>
                  <a:srgbClr val="424456"/>
                </a:solidFill>
              </a:rPr>
              <a:t>Άσκηση-εφαρμογή</a:t>
            </a:r>
            <a:endParaRPr lang="el-GR" dirty="0"/>
          </a:p>
        </p:txBody>
      </p:sp>
      <p:sp>
        <p:nvSpPr>
          <p:cNvPr id="3" name="Θέση περιεχομένου 2">
            <a:extLst>
              <a:ext uri="{FF2B5EF4-FFF2-40B4-BE49-F238E27FC236}">
                <a16:creationId xmlns:a16="http://schemas.microsoft.com/office/drawing/2014/main" xmlns="" id="{F7A1C505-3FA0-400A-B8FC-F1A627E63E48}"/>
              </a:ext>
            </a:extLst>
          </p:cNvPr>
          <p:cNvSpPr>
            <a:spLocks noGrp="1"/>
          </p:cNvSpPr>
          <p:nvPr>
            <p:ph idx="1"/>
          </p:nvPr>
        </p:nvSpPr>
        <p:spPr>
          <a:xfrm>
            <a:off x="490736" y="2852936"/>
            <a:ext cx="8229600" cy="3123792"/>
          </a:xfrm>
        </p:spPr>
        <p:txBody>
          <a:bodyPr>
            <a:normAutofit/>
          </a:bodyPr>
          <a:lstStyle/>
          <a:p>
            <a:pPr marL="109728" indent="0">
              <a:buNone/>
            </a:pPr>
            <a:r>
              <a:rPr lang="el-GR" dirty="0"/>
              <a:t> </a:t>
            </a:r>
          </a:p>
          <a:p>
            <a:pPr algn="just" eaLnBrk="0" hangingPunct="0">
              <a:lnSpc>
                <a:spcPct val="110000"/>
              </a:lnSpc>
              <a:buFont typeface="Wingdings" panose="05000000000000000000" pitchFamily="2" charset="2"/>
              <a:buChar char="ü"/>
            </a:pPr>
            <a:endParaRPr lang="el-GR" dirty="0"/>
          </a:p>
        </p:txBody>
      </p:sp>
      <p:sp>
        <p:nvSpPr>
          <p:cNvPr id="4" name="Θέση υποσέλιδου 3">
            <a:extLst>
              <a:ext uri="{FF2B5EF4-FFF2-40B4-BE49-F238E27FC236}">
                <a16:creationId xmlns:a16="http://schemas.microsoft.com/office/drawing/2014/main" xmlns="" id="{4ECF7F71-DC5E-4EE6-A153-683876C3E37D}"/>
              </a:ext>
            </a:extLst>
          </p:cNvPr>
          <p:cNvSpPr>
            <a:spLocks noGrp="1"/>
          </p:cNvSpPr>
          <p:nvPr>
            <p:ph type="ftr" sz="quarter" idx="11"/>
          </p:nvPr>
        </p:nvSpPr>
        <p:spPr>
          <a:xfrm>
            <a:off x="5257800" y="612648"/>
            <a:ext cx="2050504"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7A14ABE2-DB4B-4A51-AE1F-BE5A8482DED8}"/>
              </a:ext>
            </a:extLst>
          </p:cNvPr>
          <p:cNvSpPr>
            <a:spLocks noGrp="1"/>
          </p:cNvSpPr>
          <p:nvPr>
            <p:ph type="sldNum" sz="quarter" idx="12"/>
          </p:nvPr>
        </p:nvSpPr>
        <p:spPr/>
        <p:txBody>
          <a:bodyPr/>
          <a:lstStyle/>
          <a:p>
            <a:fld id="{61C44E05-631C-4892-B577-17C57620ECE9}" type="slidenum">
              <a:rPr lang="en-US" smtClean="0"/>
              <a:pPr/>
              <a:t>21</a:t>
            </a:fld>
            <a:endParaRPr lang="en-US"/>
          </a:p>
        </p:txBody>
      </p:sp>
      <p:sp>
        <p:nvSpPr>
          <p:cNvPr id="7" name="Ορθογώνιο 6">
            <a:extLst>
              <a:ext uri="{FF2B5EF4-FFF2-40B4-BE49-F238E27FC236}">
                <a16:creationId xmlns:a16="http://schemas.microsoft.com/office/drawing/2014/main" xmlns="" id="{14A1F44B-F1B7-4798-A2CA-DD6D8F362966}"/>
              </a:ext>
            </a:extLst>
          </p:cNvPr>
          <p:cNvSpPr/>
          <p:nvPr/>
        </p:nvSpPr>
        <p:spPr>
          <a:xfrm>
            <a:off x="611560" y="2262809"/>
            <a:ext cx="7776864" cy="5193729"/>
          </a:xfrm>
          <a:prstGeom prst="rect">
            <a:avLst/>
          </a:prstGeom>
        </p:spPr>
        <p:txBody>
          <a:bodyPr wrap="square">
            <a:spAutoFit/>
          </a:bodyPr>
          <a:lstStyle/>
          <a:p>
            <a:pPr marL="109537" lvl="0" algn="just" eaLnBrk="0" fontAlgn="base" hangingPunct="0">
              <a:spcBef>
                <a:spcPts val="300"/>
              </a:spcBef>
              <a:spcAft>
                <a:spcPct val="0"/>
              </a:spcAft>
              <a:buClr>
                <a:srgbClr val="A04DA3"/>
              </a:buClr>
            </a:pPr>
            <a:r>
              <a:rPr lang="el-GR" altLang="el-GR" b="1" dirty="0" smtClean="0">
                <a:solidFill>
                  <a:prstClr val="black"/>
                </a:solidFill>
              </a:rPr>
              <a:t>Διαβάζοντας την μελέτη περίπτωσης </a:t>
            </a:r>
            <a:r>
              <a:rPr lang="en-US" altLang="el-GR" b="1" dirty="0" smtClean="0">
                <a:solidFill>
                  <a:prstClr val="black"/>
                </a:solidFill>
              </a:rPr>
              <a:t>Empire Communication</a:t>
            </a:r>
            <a:r>
              <a:rPr lang="el-GR" altLang="el-GR" b="1" dirty="0" smtClean="0">
                <a:solidFill>
                  <a:prstClr val="black"/>
                </a:solidFill>
              </a:rPr>
              <a:t> η οποία είναι αναρτημένη στο </a:t>
            </a:r>
            <a:r>
              <a:rPr lang="en-US" altLang="el-GR" b="1" dirty="0" smtClean="0">
                <a:solidFill>
                  <a:prstClr val="black"/>
                </a:solidFill>
              </a:rPr>
              <a:t>e-class</a:t>
            </a:r>
            <a:r>
              <a:rPr lang="el-GR" altLang="el-GR" b="1" dirty="0" smtClean="0">
                <a:solidFill>
                  <a:prstClr val="black"/>
                </a:solidFill>
              </a:rPr>
              <a:t> απαντήστε στις ακόλουθες 4 ερωτήσεις:</a:t>
            </a:r>
          </a:p>
          <a:p>
            <a:pPr marL="452437" lvl="0" indent="-342900" algn="just" eaLnBrk="0" fontAlgn="base" hangingPunct="0">
              <a:spcBef>
                <a:spcPts val="300"/>
              </a:spcBef>
              <a:spcAft>
                <a:spcPct val="0"/>
              </a:spcAft>
              <a:buClr>
                <a:srgbClr val="A04DA3"/>
              </a:buClr>
              <a:buAutoNum type="arabicPeriod"/>
            </a:pPr>
            <a:r>
              <a:rPr lang="el-GR" altLang="el-GR" sz="1600" dirty="0" smtClean="0">
                <a:solidFill>
                  <a:prstClr val="black"/>
                </a:solidFill>
              </a:rPr>
              <a:t>Είστε ένας σύμβουλος συγκριτικής αξιολόγησης. Το προσωπικό της </a:t>
            </a:r>
            <a:r>
              <a:rPr lang="en-US" altLang="el-GR" sz="1600" dirty="0" smtClean="0">
                <a:solidFill>
                  <a:prstClr val="black"/>
                </a:solidFill>
              </a:rPr>
              <a:t>Empire </a:t>
            </a:r>
            <a:r>
              <a:rPr lang="el-GR" altLang="el-GR" sz="1600" dirty="0" smtClean="0">
                <a:solidFill>
                  <a:prstClr val="black"/>
                </a:solidFill>
              </a:rPr>
              <a:t>έχει μοιραστεί αυτές τις πληροφορίες μαζί σας και θέλει να μάθει γιατί νομίζετε ότι η συγκριτική αξιολόγηση αποτελεί το κατάλληλο πλαίσιο που πρέπει να ακολουθήσει. Μπορεί να βοηθήσει η συγκριτική αξιολόγηση την </a:t>
            </a:r>
            <a:r>
              <a:rPr lang="en-US" altLang="el-GR" sz="1600" dirty="0" smtClean="0">
                <a:solidFill>
                  <a:prstClr val="black"/>
                </a:solidFill>
              </a:rPr>
              <a:t>Empire</a:t>
            </a:r>
            <a:r>
              <a:rPr lang="el-GR" altLang="el-GR" sz="1600" dirty="0" smtClean="0">
                <a:solidFill>
                  <a:prstClr val="black"/>
                </a:solidFill>
              </a:rPr>
              <a:t>? Τι θα πείτε στο προσωπικό?</a:t>
            </a:r>
          </a:p>
          <a:p>
            <a:pPr marL="452437" lvl="0" indent="-342900" algn="just" eaLnBrk="0" fontAlgn="base" hangingPunct="0">
              <a:spcBef>
                <a:spcPts val="300"/>
              </a:spcBef>
              <a:spcAft>
                <a:spcPct val="0"/>
              </a:spcAft>
              <a:buClr>
                <a:srgbClr val="A04DA3"/>
              </a:buClr>
              <a:buAutoNum type="arabicPeriod"/>
            </a:pPr>
            <a:r>
              <a:rPr lang="el-GR" altLang="el-GR" sz="1600" dirty="0" smtClean="0">
                <a:solidFill>
                  <a:prstClr val="black"/>
                </a:solidFill>
              </a:rPr>
              <a:t>Μήπως το πρότυπο δαπανών πάνω από το μέσο όρο σε ορισμένους τομείς και κάτω από το μέσο όρο σε άλλους, σας υποδεικνύει κάτι? Πως θα επηρεάσει αυτό τη στρατηγική της συγκριτικής αξιολόγησης?</a:t>
            </a:r>
          </a:p>
          <a:p>
            <a:pPr marL="452437" lvl="0" indent="-342900" algn="just" eaLnBrk="0" fontAlgn="base" hangingPunct="0">
              <a:spcBef>
                <a:spcPts val="300"/>
              </a:spcBef>
              <a:spcAft>
                <a:spcPct val="0"/>
              </a:spcAft>
              <a:buClr>
                <a:srgbClr val="A04DA3"/>
              </a:buClr>
              <a:buAutoNum type="arabicPeriod"/>
            </a:pPr>
            <a:r>
              <a:rPr lang="el-GR" altLang="el-GR" sz="1600" dirty="0" smtClean="0">
                <a:solidFill>
                  <a:prstClr val="black"/>
                </a:solidFill>
              </a:rPr>
              <a:t>Πως θα καθορίσετε τους καλύτερους τομείς διαδικασίας για συγκριτική αξιολόγηση?</a:t>
            </a:r>
          </a:p>
          <a:p>
            <a:pPr marL="452437" lvl="0" indent="-342900" algn="just" eaLnBrk="0" fontAlgn="base" hangingPunct="0">
              <a:spcBef>
                <a:spcPts val="300"/>
              </a:spcBef>
              <a:spcAft>
                <a:spcPct val="0"/>
              </a:spcAft>
              <a:buClr>
                <a:srgbClr val="A04DA3"/>
              </a:buClr>
              <a:buAutoNum type="arabicPeriod"/>
            </a:pPr>
            <a:r>
              <a:rPr lang="el-GR" altLang="el-GR" sz="1600" dirty="0" smtClean="0">
                <a:solidFill>
                  <a:prstClr val="black"/>
                </a:solidFill>
              </a:rPr>
              <a:t>Αναπτύξτε μια πρόταση για την </a:t>
            </a:r>
            <a:r>
              <a:rPr lang="en-US" altLang="el-GR" sz="1600" dirty="0" smtClean="0">
                <a:solidFill>
                  <a:prstClr val="black"/>
                </a:solidFill>
              </a:rPr>
              <a:t>Empire </a:t>
            </a:r>
            <a:r>
              <a:rPr lang="el-GR" altLang="el-GR" sz="1600" dirty="0" smtClean="0">
                <a:solidFill>
                  <a:prstClr val="black"/>
                </a:solidFill>
              </a:rPr>
              <a:t>για το πώς σκοπεύετε να την καθοδηγήσετε στη διαδικασία αξιολόγησης και τι πρέπει να αναμένουν ότι θα είναι το όφελος από αυτή. </a:t>
            </a:r>
          </a:p>
          <a:p>
            <a:pPr marL="452437" lvl="0" indent="-342900" algn="just" eaLnBrk="0" fontAlgn="base" hangingPunct="0">
              <a:spcBef>
                <a:spcPts val="300"/>
              </a:spcBef>
              <a:spcAft>
                <a:spcPct val="0"/>
              </a:spcAft>
              <a:buClr>
                <a:srgbClr val="A04DA3"/>
              </a:buClr>
              <a:buAutoNum type="arabicPeriod"/>
            </a:pPr>
            <a:endParaRPr lang="el-GR" altLang="el-GR" sz="1600" dirty="0" smtClean="0">
              <a:solidFill>
                <a:prstClr val="black"/>
              </a:solidFill>
            </a:endParaRPr>
          </a:p>
          <a:p>
            <a:pPr marL="452437" lvl="0" indent="-342900" algn="just" eaLnBrk="0" fontAlgn="base" hangingPunct="0">
              <a:spcBef>
                <a:spcPts val="300"/>
              </a:spcBef>
              <a:spcAft>
                <a:spcPct val="0"/>
              </a:spcAft>
              <a:buClr>
                <a:srgbClr val="A04DA3"/>
              </a:buClr>
              <a:buAutoNum type="arabicPeriod"/>
            </a:pPr>
            <a:endParaRPr lang="el-GR" altLang="el-GR" dirty="0" smtClean="0">
              <a:solidFill>
                <a:prstClr val="black"/>
              </a:solidFill>
            </a:endParaRPr>
          </a:p>
          <a:p>
            <a:pPr marL="452437" lvl="0" indent="-342900" algn="just" eaLnBrk="0" fontAlgn="base" hangingPunct="0">
              <a:spcBef>
                <a:spcPts val="300"/>
              </a:spcBef>
              <a:spcAft>
                <a:spcPct val="0"/>
              </a:spcAft>
              <a:buClr>
                <a:srgbClr val="A04DA3"/>
              </a:buClr>
              <a:buAutoNum type="arabicPeriod"/>
            </a:pPr>
            <a:endParaRPr lang="el-GR" altLang="el-GR" dirty="0">
              <a:solidFill>
                <a:prstClr val="black"/>
              </a:solidFill>
            </a:endParaRPr>
          </a:p>
        </p:txBody>
      </p:sp>
    </p:spTree>
    <p:extLst>
      <p:ext uri="{BB962C8B-B14F-4D97-AF65-F5344CB8AC3E}">
        <p14:creationId xmlns:p14="http://schemas.microsoft.com/office/powerpoint/2010/main" val="40656272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additive="base">
                                        <p:cTn id="4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lstStyle/>
          <a:p>
            <a:pPr algn="ctr"/>
            <a:r>
              <a:rPr lang="en-US" dirty="0"/>
              <a:t>1. </a:t>
            </a:r>
            <a:r>
              <a:rPr lang="el-GR" dirty="0"/>
              <a:t>ΔΟΠ &amp; </a:t>
            </a:r>
            <a:r>
              <a:rPr lang="en-US" dirty="0"/>
              <a:t>Benchmarking </a:t>
            </a:r>
            <a:endParaRPr lang="el-GR"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p:txBody>
          <a:bodyPr>
            <a:normAutofit fontScale="77500" lnSpcReduction="20000"/>
          </a:bodyPr>
          <a:lstStyle/>
          <a:p>
            <a:pPr algn="just" eaLnBrk="0" hangingPunct="0">
              <a:lnSpc>
                <a:spcPct val="120000"/>
              </a:lnSpc>
            </a:pPr>
            <a:r>
              <a:rPr lang="el-GR" dirty="0"/>
              <a:t>Το Benchmarking και η ΔΟΠ έχουν </a:t>
            </a:r>
            <a:r>
              <a:rPr lang="el-GR" b="1" dirty="0">
                <a:solidFill>
                  <a:schemeClr val="accent3"/>
                </a:solidFill>
              </a:rPr>
              <a:t>παρόμοιες</a:t>
            </a:r>
            <a:r>
              <a:rPr lang="el-GR" dirty="0"/>
              <a:t> προσεγγίσεις: το </a:t>
            </a:r>
            <a:r>
              <a:rPr lang="el-GR" dirty="0" err="1"/>
              <a:t>Βenchmarking</a:t>
            </a:r>
            <a:r>
              <a:rPr lang="el-GR" dirty="0"/>
              <a:t> θεωρείται μια από τις βασικές τεχνικές της ΔΟΠ που ικανοποιεί τη συνθήκη για συνεχή βελτίωση και αποτελεί μια πολύ χρήσιμη ώθηση και καθοδήγηση των προγραμμάτων της.</a:t>
            </a:r>
          </a:p>
          <a:p>
            <a:pPr algn="just" eaLnBrk="0" hangingPunct="0">
              <a:lnSpc>
                <a:spcPct val="120000"/>
              </a:lnSpc>
            </a:pPr>
            <a:endParaRPr lang="el-GR" dirty="0"/>
          </a:p>
          <a:p>
            <a:pPr algn="just" eaLnBrk="0" hangingPunct="0">
              <a:lnSpc>
                <a:spcPct val="120000"/>
              </a:lnSpc>
            </a:pPr>
            <a:r>
              <a:rPr lang="el-GR" dirty="0"/>
              <a:t>Η τεχνική του </a:t>
            </a:r>
            <a:r>
              <a:rPr lang="el-GR" dirty="0" err="1"/>
              <a:t>Βenchmarking</a:t>
            </a:r>
            <a:r>
              <a:rPr lang="el-GR" dirty="0"/>
              <a:t> κι η ΔΟΠ </a:t>
            </a:r>
            <a:r>
              <a:rPr lang="el-GR" b="1" dirty="0">
                <a:solidFill>
                  <a:schemeClr val="accent3"/>
                </a:solidFill>
              </a:rPr>
              <a:t>διαφέρουν</a:t>
            </a:r>
            <a:r>
              <a:rPr lang="el-GR" dirty="0"/>
              <a:t> στο ότι το </a:t>
            </a:r>
            <a:r>
              <a:rPr lang="el-GR" dirty="0" err="1"/>
              <a:t>Βenchmarking</a:t>
            </a:r>
            <a:r>
              <a:rPr lang="el-GR" dirty="0"/>
              <a:t> επικεντρώνεται σε βασικά θέματα που πρέπει να διορθωθούν και στις καλύτερες δυνατές συγκρίσεις, ενώ η ΔΟΠ καλύπτει όλες τις πλευρές ενός οργανισμού και μπορεί να απορρέει μόνο από την εσωτερική πληροφόρηση του οργανισμού.</a:t>
            </a:r>
          </a:p>
          <a:p>
            <a:pPr marL="109728" indent="0">
              <a:buNone/>
            </a:pP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78496" cy="457200"/>
          </a:xfrm>
        </p:spPr>
        <p:txBody>
          <a:bodyPr/>
          <a:lstStyle/>
          <a:p>
            <a:r>
              <a:rPr lang="el-GR" sz="1100" dirty="0"/>
              <a:t>8. Συγκριτική Αξιολόγηση (</a:t>
            </a:r>
            <a:r>
              <a:rPr lang="en-US" sz="1100" dirty="0"/>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3</a:t>
            </a:fld>
            <a:endParaRPr lang="en-US"/>
          </a:p>
        </p:txBody>
      </p:sp>
    </p:spTree>
    <p:extLst>
      <p:ext uri="{BB962C8B-B14F-4D97-AF65-F5344CB8AC3E}">
        <p14:creationId xmlns:p14="http://schemas.microsoft.com/office/powerpoint/2010/main" val="17437023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a:t>2. Ορισμός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67544" y="1628800"/>
            <a:ext cx="8229600" cy="4325112"/>
          </a:xfrm>
        </p:spPr>
        <p:txBody>
          <a:bodyPr>
            <a:normAutofit/>
          </a:bodyPr>
          <a:lstStyle/>
          <a:p>
            <a:pPr algn="ctr" eaLnBrk="0" hangingPunct="0"/>
            <a:r>
              <a:rPr lang="el-GR" b="1" dirty="0">
                <a:solidFill>
                  <a:schemeClr val="accent3"/>
                </a:solidFill>
              </a:rPr>
              <a:t>Benchmarking:</a:t>
            </a:r>
          </a:p>
          <a:p>
            <a:pPr marL="109728" indent="0" eaLnBrk="0" hangingPunct="0">
              <a:buNone/>
            </a:pP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050504" cy="457200"/>
          </a:xfrm>
        </p:spPr>
        <p:txBody>
          <a:bodyPr/>
          <a:lstStyle/>
          <a:p>
            <a:r>
              <a:rPr lang="el-GR" sz="1100" dirty="0"/>
              <a:t>8. Συγκριτική Αξιολόγηση (</a:t>
            </a:r>
            <a:r>
              <a:rPr lang="en-US" sz="1100" dirty="0"/>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3787670174"/>
              </p:ext>
            </p:extLst>
          </p:nvPr>
        </p:nvGraphicFramePr>
        <p:xfrm>
          <a:off x="743988" y="2201924"/>
          <a:ext cx="7800893" cy="4358640"/>
        </p:xfrm>
        <a:graphic>
          <a:graphicData uri="http://schemas.openxmlformats.org/drawingml/2006/table">
            <a:tbl>
              <a:tblPr firstRow="1" bandRow="1">
                <a:tableStyleId>{5C22544A-7EE6-4342-B048-85BDC9FD1C3A}</a:tableStyleId>
              </a:tblPr>
              <a:tblGrid>
                <a:gridCol w="7800893">
                  <a:extLst>
                    <a:ext uri="{9D8B030D-6E8A-4147-A177-3AD203B41FA5}">
                      <a16:colId xmlns:a16="http://schemas.microsoft.com/office/drawing/2014/main" xmlns="" val="1670653688"/>
                    </a:ext>
                  </a:extLst>
                </a:gridCol>
              </a:tblGrid>
              <a:tr h="230719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600" b="0" i="0" dirty="0"/>
                        <a:t>Είναι μια </a:t>
                      </a:r>
                      <a:r>
                        <a:rPr lang="el-GR" sz="1600" b="1" i="0" dirty="0"/>
                        <a:t>συνεχή, συστηματική </a:t>
                      </a:r>
                      <a:r>
                        <a:rPr lang="el-GR" sz="1600" b="0" i="0" dirty="0"/>
                        <a:t>διαδικασία για αξιολόγηση προϊόντων, υπηρεσιών και διαδικασιών των οργανισμών, που αναγνωρίζεται ότι αντιπροσωπεύουν τις καλύτερες πρακτικές για οργανωτική βελτίωση. </a:t>
                      </a:r>
                      <a:endParaRPr lang="el-GR" sz="1600" b="0" i="0"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el-GR" sz="1600" b="0" i="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l-GR" sz="1600" b="0" i="0" dirty="0" smtClean="0"/>
                        <a:t>Περιλαμβάνει </a:t>
                      </a:r>
                      <a:r>
                        <a:rPr lang="el-GR" sz="1600" b="0" i="0" dirty="0"/>
                        <a:t>συνεχή μέτρηση </a:t>
                      </a:r>
                      <a:r>
                        <a:rPr lang="el-GR" sz="1600" b="1" i="0" dirty="0"/>
                        <a:t>τάσεων και εξελίξεων </a:t>
                      </a:r>
                      <a:r>
                        <a:rPr lang="el-GR" sz="1600" b="0" i="0" dirty="0"/>
                        <a:t>για μια σειρά από δραστηριότητες, με την απόκτηση γνώσης όχι μόνο πάνω στη μέτρηση προϊόντων (ποσοτική θεώρηση), αλλά και στην περαιτέρω διερεύνηση βελτίωσης αυτών (ποιοτική θεώρηση</a:t>
                      </a:r>
                      <a:r>
                        <a:rPr lang="el-GR" sz="1600" b="0" i="0" dirty="0" smtClean="0"/>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l-GR" i="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l-GR" i="0" dirty="0" smtClean="0"/>
                        <a:t>Το Αμερικάνικο Κέντρο Παραγωγικότητας και Ποιότητας ορίζει</a:t>
                      </a:r>
                    </a:p>
                    <a:p>
                      <a:pPr marL="0" marR="0" lvl="0" indent="0" algn="just" defTabSz="914400" rtl="0" eaLnBrk="1" fontAlgn="auto" latinLnBrk="0" hangingPunct="1">
                        <a:lnSpc>
                          <a:spcPct val="100000"/>
                        </a:lnSpc>
                        <a:spcBef>
                          <a:spcPts val="0"/>
                        </a:spcBef>
                        <a:spcAft>
                          <a:spcPts val="0"/>
                        </a:spcAft>
                        <a:buClrTx/>
                        <a:buSzTx/>
                        <a:buFontTx/>
                        <a:buNone/>
                        <a:tabLst/>
                        <a:defRPr/>
                      </a:pPr>
                      <a:r>
                        <a:rPr lang="el-GR" i="0" dirty="0" smtClean="0"/>
                        <a:t> ως μια διαδικασία που δίνει έμφαση σε τρία σημεία:</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600" b="0" i="0" dirty="0" smtClean="0"/>
                        <a:t>την επιλογή δραστηριοτήτων-κλειδιά για βελτιώσεις,</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600" b="0" i="0" dirty="0" smtClean="0"/>
                        <a:t>τον προσδιορισμό και τη μελέτη των καλύτερων μεθοδολογιών και πρακτικών</a:t>
                      </a:r>
                      <a:r>
                        <a:rPr lang="el-GR" sz="1600" b="0" i="0" baseline="0" dirty="0" smtClean="0"/>
                        <a:t> </a:t>
                      </a:r>
                      <a:r>
                        <a:rPr lang="el-GR" sz="1600" b="0" i="0" dirty="0" smtClean="0"/>
                        <a:t>άλλων επιχειρήσεων στους αναφερόμενους τομείς,</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600" b="0" i="0" dirty="0" smtClean="0"/>
                        <a:t>την ανάπτυξη και την εφαρμογή νέων διαδικασιών και συστημάτων για τη βελτίωση της παραγωγικότητας και της ποιότητάς τους.</a:t>
                      </a:r>
                      <a:endParaRPr lang="el-GR" sz="1600" b="0" i="0" dirty="0"/>
                    </a:p>
                    <a:p>
                      <a:pPr marL="285750" indent="-285750">
                        <a:buFont typeface="Wingdings" panose="05000000000000000000" pitchFamily="2" charset="2"/>
                        <a:buChar char="ü"/>
                      </a:pPr>
                      <a:endParaRPr lang="el-GR" dirty="0"/>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1547664" y="571497"/>
            <a:ext cx="996702" cy="996702"/>
          </a:xfrm>
          <a:prstGeom prst="rect">
            <a:avLst/>
          </a:prstGeom>
        </p:spPr>
      </p:pic>
    </p:spTree>
    <p:extLst>
      <p:ext uri="{BB962C8B-B14F-4D97-AF65-F5344CB8AC3E}">
        <p14:creationId xmlns:p14="http://schemas.microsoft.com/office/powerpoint/2010/main" val="22666631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841248"/>
            <a:ext cx="8229600" cy="1066800"/>
          </a:xfrm>
        </p:spPr>
        <p:txBody>
          <a:bodyPr/>
          <a:lstStyle/>
          <a:p>
            <a:pPr algn="ctr"/>
            <a:r>
              <a:rPr lang="el-GR" dirty="0" smtClean="0"/>
              <a:t>Στην πράξη</a:t>
            </a:r>
            <a:endParaRPr lang="el-GR"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395536" y="1772816"/>
            <a:ext cx="8229600" cy="4325112"/>
          </a:xfrm>
        </p:spPr>
        <p:txBody>
          <a:bodyPr>
            <a:normAutofit/>
          </a:bodyPr>
          <a:lstStyle/>
          <a:p>
            <a:pPr eaLnBrk="0" hangingPunct="0">
              <a:buFont typeface="Wingdings" panose="05000000000000000000" pitchFamily="2" charset="2"/>
              <a:buChar char="ü"/>
            </a:pPr>
            <a:r>
              <a:rPr lang="el-GR" sz="1600" dirty="0" smtClean="0"/>
              <a:t>Αποτελεί </a:t>
            </a:r>
            <a:r>
              <a:rPr lang="el-GR" sz="1600" dirty="0"/>
              <a:t>ένα τρόπο μέτρησης των επιδόσεων μιας οργάνωσης και σύγκριση των αποτελεσμάτων της με άλλες, οι οποίες θεωρούνται καλύτερες και αποδοτικότερες από </a:t>
            </a:r>
            <a:r>
              <a:rPr lang="el-GR" sz="1600" dirty="0" smtClean="0"/>
              <a:t>αυτήν.</a:t>
            </a:r>
          </a:p>
          <a:p>
            <a:pPr eaLnBrk="0" hangingPunct="0">
              <a:buFont typeface="Wingdings" panose="05000000000000000000" pitchFamily="2" charset="2"/>
              <a:buChar char="ü"/>
            </a:pPr>
            <a:endParaRPr lang="el-GR" sz="1600" dirty="0" smtClean="0"/>
          </a:p>
          <a:p>
            <a:pPr eaLnBrk="0" hangingPunct="0">
              <a:buFont typeface="Wingdings" panose="05000000000000000000" pitchFamily="2" charset="2"/>
              <a:buChar char="ü"/>
            </a:pPr>
            <a:r>
              <a:rPr lang="el-GR" sz="1600" dirty="0"/>
              <a:t>Οι τομείς λειτουργίας μιας τέτοιας τεχνικής μπορούν να αφορούν την ποιότητα των παρεχόμενων υπηρεσιών, το ανθρώπινο δυναμικό, την καινοτομία, την τεχνολογία κλπ. </a:t>
            </a:r>
            <a:endParaRPr lang="el-GR" sz="1600" dirty="0" smtClean="0"/>
          </a:p>
          <a:p>
            <a:pPr eaLnBrk="0" hangingPunct="0">
              <a:buFont typeface="Wingdings" panose="05000000000000000000" pitchFamily="2" charset="2"/>
              <a:buChar char="ü"/>
            </a:pPr>
            <a:endParaRPr lang="el-GR" sz="1600" dirty="0"/>
          </a:p>
          <a:p>
            <a:pPr eaLnBrk="0" hangingPunct="0">
              <a:buFont typeface="Wingdings" panose="05000000000000000000" pitchFamily="2" charset="2"/>
              <a:buChar char="ü"/>
            </a:pPr>
            <a:r>
              <a:rPr lang="el-GR" sz="1600" dirty="0" smtClean="0"/>
              <a:t>Στόχος </a:t>
            </a:r>
            <a:r>
              <a:rPr lang="el-GR" sz="1600" dirty="0"/>
              <a:t>δεν είναι η αντιγραφή μεθόδων που χρησιμοποιούν άλλοι οργανισμοί, αλλά </a:t>
            </a:r>
            <a:r>
              <a:rPr lang="el-GR" sz="1600" b="1" u="sng" dirty="0"/>
              <a:t>η ανεύρεση των βέλτιστων πρακτικών </a:t>
            </a:r>
            <a:r>
              <a:rPr lang="el-GR" sz="1600" dirty="0"/>
              <a:t>(</a:t>
            </a:r>
            <a:r>
              <a:rPr lang="el-GR" sz="1600" dirty="0" err="1"/>
              <a:t>best</a:t>
            </a:r>
            <a:r>
              <a:rPr lang="el-GR" sz="1600" dirty="0"/>
              <a:t> </a:t>
            </a:r>
            <a:r>
              <a:rPr lang="el-GR" sz="1600" dirty="0" err="1"/>
              <a:t>practices</a:t>
            </a:r>
            <a:r>
              <a:rPr lang="el-GR" sz="1600" dirty="0"/>
              <a:t>) άλλων οργανισμών και </a:t>
            </a:r>
            <a:r>
              <a:rPr lang="el-GR" sz="1600" b="1" u="sng" dirty="0"/>
              <a:t>η προσαρμογή τους </a:t>
            </a:r>
            <a:r>
              <a:rPr lang="el-GR" sz="1600" dirty="0"/>
              <a:t>στις ιδιαίτερες συνθήκες της εκάστοτε οργανωτικής μονάδας με σκοπό τη βελτίωση της</a:t>
            </a:r>
            <a:r>
              <a:rPr lang="el-GR" sz="1600" dirty="0" smtClean="0"/>
              <a:t>.</a:t>
            </a:r>
          </a:p>
          <a:p>
            <a:pPr marL="109728" indent="0" eaLnBrk="0" hangingPunct="0">
              <a:buNone/>
            </a:pPr>
            <a:endParaRPr lang="el-GR" sz="2400" dirty="0" smtClean="0">
              <a:solidFill>
                <a:srgbClr val="FF0000"/>
              </a:solidFill>
            </a:endParaRPr>
          </a:p>
          <a:p>
            <a:pPr marL="109728" indent="0" eaLnBrk="0" hangingPunct="0">
              <a:buNone/>
            </a:pPr>
            <a:r>
              <a:rPr lang="el-GR" sz="2400" dirty="0" smtClean="0">
                <a:solidFill>
                  <a:srgbClr val="FF0000"/>
                </a:solidFill>
              </a:rPr>
              <a:t>Τι δεν είναι: </a:t>
            </a:r>
            <a:r>
              <a:rPr lang="el-GR" sz="1800" dirty="0" smtClean="0"/>
              <a:t>εξαπάτηση, ανήθικη, με δεοντολογική, παράνομη, βιομηχανική κατασκοπεία</a:t>
            </a:r>
            <a:endParaRPr lang="el-GR" sz="2400" dirty="0" smtClean="0">
              <a:solidFill>
                <a:srgbClr val="FF0000"/>
              </a:solidFill>
            </a:endParaRPr>
          </a:p>
          <a:p>
            <a:pPr marL="109728" indent="0" eaLnBrk="0" hangingPunct="0">
              <a:buNone/>
            </a:pPr>
            <a:endParaRPr lang="el-GR" sz="1600" dirty="0" smtClean="0"/>
          </a:p>
          <a:p>
            <a:pPr marL="109728" indent="0" eaLnBrk="0" hangingPunct="0">
              <a:buNone/>
            </a:pPr>
            <a:endParaRPr lang="el-GR" sz="1800" dirty="0"/>
          </a:p>
          <a:p>
            <a:pPr marL="109728" indent="0" eaLnBrk="0" hangingPunct="0">
              <a:buNone/>
            </a:pPr>
            <a:endParaRPr lang="el-GR" sz="1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050504" cy="457200"/>
          </a:xfrm>
        </p:spPr>
        <p:txBody>
          <a:bodyPr/>
          <a:lstStyle/>
          <a:p>
            <a:r>
              <a:rPr lang="el-GR" sz="1100" dirty="0"/>
              <a:t>8. Συγκριτική Αξιολόγηση (</a:t>
            </a:r>
            <a:r>
              <a:rPr lang="en-US" sz="1100" dirty="0"/>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5</a:t>
            </a:fld>
            <a:endParaRPr lang="en-US"/>
          </a:p>
        </p:txBody>
      </p:sp>
    </p:spTree>
    <p:extLst>
      <p:ext uri="{BB962C8B-B14F-4D97-AF65-F5344CB8AC3E}">
        <p14:creationId xmlns:p14="http://schemas.microsoft.com/office/powerpoint/2010/main" val="16472232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lstStyle/>
          <a:p>
            <a:pPr algn="ctr"/>
            <a:r>
              <a:rPr lang="el-GR" dirty="0"/>
              <a:t>3. Σκοπός χρήσης</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3059832" y="2249424"/>
            <a:ext cx="5626968" cy="4325112"/>
          </a:xfrm>
        </p:spPr>
        <p:txBody>
          <a:bodyPr>
            <a:normAutofit fontScale="55000" lnSpcReduction="20000"/>
          </a:bodyPr>
          <a:lstStyle/>
          <a:p>
            <a:pPr lvl="0" algn="ctr" eaLnBrk="0" hangingPunct="0">
              <a:lnSpc>
                <a:spcPct val="120000"/>
              </a:lnSpc>
              <a:buFont typeface="Wingdings" panose="05000000000000000000" pitchFamily="2" charset="2"/>
              <a:buChar char="ü"/>
            </a:pPr>
            <a:r>
              <a:rPr lang="el-GR" i="1" dirty="0">
                <a:solidFill>
                  <a:schemeClr val="accent3"/>
                </a:solidFill>
              </a:rPr>
              <a:t>Είναι ένας πιο αποδοτικός τρόπος να κάνεις βελτιώσεις. </a:t>
            </a:r>
          </a:p>
          <a:p>
            <a:pPr lvl="0" algn="ctr" eaLnBrk="0" hangingPunct="0">
              <a:lnSpc>
                <a:spcPct val="120000"/>
              </a:lnSpc>
              <a:buFont typeface="Wingdings" panose="05000000000000000000" pitchFamily="2" charset="2"/>
              <a:buChar char="ü"/>
            </a:pPr>
            <a:r>
              <a:rPr lang="el-GR" i="1" dirty="0">
                <a:solidFill>
                  <a:schemeClr val="accent3"/>
                </a:solidFill>
              </a:rPr>
              <a:t>Επιταχύνει την ικανότητα ενός οργανισμού να κάνει αλλαγές.</a:t>
            </a:r>
          </a:p>
          <a:p>
            <a:pPr lvl="0" algn="ctr" eaLnBrk="0" hangingPunct="0">
              <a:lnSpc>
                <a:spcPct val="120000"/>
              </a:lnSpc>
              <a:buFont typeface="Wingdings" panose="05000000000000000000" pitchFamily="2" charset="2"/>
              <a:buChar char="ü"/>
            </a:pPr>
            <a:r>
              <a:rPr lang="el-GR" i="1" dirty="0">
                <a:solidFill>
                  <a:schemeClr val="accent3"/>
                </a:solidFill>
              </a:rPr>
              <a:t>Έχει την ικανότητα να ενώνει την κλαδική και την παγκόσμια αποδοτικότητα. </a:t>
            </a:r>
          </a:p>
          <a:p>
            <a:pPr lvl="0" algn="just" eaLnBrk="0" hangingPunct="0">
              <a:lnSpc>
                <a:spcPct val="120000"/>
              </a:lnSpc>
              <a:buFont typeface="Wingdings" panose="05000000000000000000" pitchFamily="2" charset="2"/>
              <a:buChar char="ü"/>
            </a:pPr>
            <a:endParaRPr lang="el-GR" dirty="0"/>
          </a:p>
          <a:p>
            <a:pPr marL="109728" lvl="0" indent="0" algn="just" eaLnBrk="0" hangingPunct="0">
              <a:lnSpc>
                <a:spcPct val="120000"/>
              </a:lnSpc>
              <a:buNone/>
            </a:pPr>
            <a:r>
              <a:rPr lang="el-GR" dirty="0"/>
              <a:t>Επίσης, τα ανώτερα διευθυντικά στελέχη μπορούν: </a:t>
            </a:r>
          </a:p>
          <a:p>
            <a:pPr marL="109728" lvl="0" indent="0" algn="just" eaLnBrk="0" hangingPunct="0">
              <a:lnSpc>
                <a:spcPct val="120000"/>
              </a:lnSpc>
              <a:buNone/>
            </a:pPr>
            <a:endParaRPr lang="el-GR" dirty="0"/>
          </a:p>
          <a:p>
            <a:pPr lvl="0" algn="just" eaLnBrk="0" hangingPunct="0">
              <a:lnSpc>
                <a:spcPct val="120000"/>
              </a:lnSpc>
              <a:buFont typeface="Wingdings" panose="05000000000000000000" pitchFamily="2" charset="2"/>
              <a:buChar char="ü"/>
            </a:pPr>
            <a:r>
              <a:rPr lang="el-GR" dirty="0"/>
              <a:t>Να θέσουν προκλητικούς και ρεαλιστικούς στόχους.</a:t>
            </a:r>
          </a:p>
          <a:p>
            <a:pPr lvl="0" algn="just" eaLnBrk="0" hangingPunct="0">
              <a:lnSpc>
                <a:spcPct val="120000"/>
              </a:lnSpc>
              <a:buFont typeface="Wingdings" panose="05000000000000000000" pitchFamily="2" charset="2"/>
              <a:buChar char="ü"/>
            </a:pPr>
            <a:r>
              <a:rPr lang="el-GR" dirty="0"/>
              <a:t>Να καθορίσουν πως οι στόχοι μπορούν να επιτευχθούν.</a:t>
            </a:r>
          </a:p>
          <a:p>
            <a:pPr lvl="0" algn="just" eaLnBrk="0" hangingPunct="0">
              <a:lnSpc>
                <a:spcPct val="120000"/>
              </a:lnSpc>
              <a:buFont typeface="Wingdings" panose="05000000000000000000" pitchFamily="2" charset="2"/>
              <a:buChar char="ü"/>
            </a:pPr>
            <a:r>
              <a:rPr lang="el-GR" dirty="0"/>
              <a:t>Να καθορίσουν τα κενά μεταξύ της επιχείρησης και των ανταγωνιστών της.</a:t>
            </a:r>
          </a:p>
          <a:p>
            <a:pPr lvl="0" algn="just" eaLnBrk="0" hangingPunct="0">
              <a:lnSpc>
                <a:spcPct val="120000"/>
              </a:lnSpc>
              <a:buFont typeface="Wingdings" panose="05000000000000000000" pitchFamily="2" charset="2"/>
              <a:buChar char="ü"/>
            </a:pPr>
            <a:r>
              <a:rPr lang="el-GR" dirty="0"/>
              <a:t>Να κερδίσουν μεγαλύτερο μερίδιο αγοράς. </a:t>
            </a:r>
          </a:p>
          <a:p>
            <a:pPr lvl="0" algn="just" eaLnBrk="0" hangingPunct="0">
              <a:lnSpc>
                <a:spcPct val="120000"/>
              </a:lnSpc>
              <a:buFont typeface="Wingdings" panose="05000000000000000000" pitchFamily="2" charset="2"/>
              <a:buChar char="ü"/>
            </a:pPr>
            <a:r>
              <a:rPr lang="el-GR" dirty="0"/>
              <a:t>Να μειώσουν τα κόστη παραγωγής.  </a:t>
            </a:r>
          </a:p>
          <a:p>
            <a:pPr lvl="0" algn="just" eaLnBrk="0" hangingPunct="0">
              <a:lnSpc>
                <a:spcPct val="120000"/>
              </a:lnSpc>
              <a:buFont typeface="Wingdings" panose="05000000000000000000" pitchFamily="2" charset="2"/>
              <a:buChar char="ü"/>
            </a:pPr>
            <a:r>
              <a:rPr lang="el-GR" dirty="0"/>
              <a:t>Να δουν πώς συναγωνίζονται τους ανταγωνιστές τους.</a:t>
            </a:r>
          </a:p>
          <a:p>
            <a:pPr lvl="0" algn="just" eaLnBrk="0" hangingPunct="0">
              <a:lnSpc>
                <a:spcPct val="120000"/>
              </a:lnSpc>
              <a:buFont typeface="Wingdings" panose="05000000000000000000" pitchFamily="2" charset="2"/>
              <a:buChar char="ü"/>
            </a:pPr>
            <a:r>
              <a:rPr lang="el-GR" dirty="0"/>
              <a:t>Να βοηθηθούν στην προσπάθεια εδραίωσης μιας αλλαγής.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194520" cy="457200"/>
          </a:xfrm>
        </p:spPr>
        <p:txBody>
          <a:bodyPr/>
          <a:lstStyle/>
          <a:p>
            <a:r>
              <a:rPr lang="el-GR" sz="1100" dirty="0"/>
              <a:t>8. Συγκριτική Αξιολόγηση (</a:t>
            </a:r>
            <a:r>
              <a:rPr lang="en-US" sz="1100" dirty="0"/>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6</a:t>
            </a:fld>
            <a:endParaRPr lang="en-US"/>
          </a:p>
        </p:txBody>
      </p:sp>
      <p:pic>
        <p:nvPicPr>
          <p:cNvPr id="6" name="Εικόνα 5">
            <a:extLst>
              <a:ext uri="{FF2B5EF4-FFF2-40B4-BE49-F238E27FC236}">
                <a16:creationId xmlns:a16="http://schemas.microsoft.com/office/drawing/2014/main" xmlns="" id="{9F1A6D95-D080-4C27-A9F5-860927A1A9EB}"/>
              </a:ext>
            </a:extLst>
          </p:cNvPr>
          <p:cNvPicPr>
            <a:picLocks noChangeAspect="1"/>
          </p:cNvPicPr>
          <p:nvPr/>
        </p:nvPicPr>
        <p:blipFill>
          <a:blip r:embed="rId2"/>
          <a:stretch>
            <a:fillRect/>
          </a:stretch>
        </p:blipFill>
        <p:spPr>
          <a:xfrm>
            <a:off x="31305" y="2282952"/>
            <a:ext cx="3145532" cy="1572766"/>
          </a:xfrm>
          <a:prstGeom prst="rect">
            <a:avLst/>
          </a:prstGeom>
        </p:spPr>
      </p:pic>
    </p:spTree>
    <p:extLst>
      <p:ext uri="{BB962C8B-B14F-4D97-AF65-F5344CB8AC3E}">
        <p14:creationId xmlns:p14="http://schemas.microsoft.com/office/powerpoint/2010/main" val="34297584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par>
                                <p:cTn id="16" presetID="53" presetClass="entr" presetSubtype="16"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par>
                                <p:cTn id="21" presetID="53" presetClass="entr" presetSubtype="16"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1000"/>
                                        <p:tgtEl>
                                          <p:spTgt spid="3">
                                            <p:txEl>
                                              <p:pRg st="10" end="10"/>
                                            </p:txEl>
                                          </p:spTgt>
                                        </p:tgtEl>
                                      </p:cBhvr>
                                    </p:animEffect>
                                    <p:anim calcmode="lin" valueType="num">
                                      <p:cBhvr>
                                        <p:cTn id="5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1000"/>
                                        <p:tgtEl>
                                          <p:spTgt spid="3">
                                            <p:txEl>
                                              <p:pRg st="11" end="11"/>
                                            </p:txEl>
                                          </p:spTgt>
                                        </p:tgtEl>
                                      </p:cBhvr>
                                    </p:animEffect>
                                    <p:anim calcmode="lin" valueType="num">
                                      <p:cBhvr>
                                        <p:cTn id="6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fade">
                                      <p:cBhvr>
                                        <p:cTn id="65" dur="1000"/>
                                        <p:tgtEl>
                                          <p:spTgt spid="3">
                                            <p:txEl>
                                              <p:pRg st="12" end="12"/>
                                            </p:txEl>
                                          </p:spTgt>
                                        </p:tgtEl>
                                      </p:cBhvr>
                                    </p:animEffect>
                                    <p:anim calcmode="lin" valueType="num">
                                      <p:cBhvr>
                                        <p:cTn id="6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lstStyle/>
          <a:p>
            <a:pPr algn="ctr"/>
            <a:r>
              <a:rPr lang="el-GR" dirty="0"/>
              <a:t>4. Τύποι</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249424"/>
            <a:ext cx="8075240" cy="3771864"/>
          </a:xfrm>
        </p:spPr>
        <p:txBody>
          <a:bodyPr>
            <a:normAutofit/>
          </a:bodyPr>
          <a:lstStyle/>
          <a:p>
            <a:pPr marL="109728" indent="0" algn="just" eaLnBrk="0" hangingPunct="0">
              <a:lnSpc>
                <a:spcPct val="110000"/>
              </a:lnSpc>
              <a:buNone/>
            </a:pPr>
            <a:r>
              <a:rPr lang="el-GR" sz="1800" dirty="0"/>
              <a:t>Οι κατηγοριοποιήσεις των τύπων του </a:t>
            </a:r>
            <a:r>
              <a:rPr lang="el-GR" sz="1800" dirty="0" err="1"/>
              <a:t>benchmarking</a:t>
            </a:r>
            <a:r>
              <a:rPr lang="el-GR" sz="1800" dirty="0"/>
              <a:t> μπορεί να καθοριστούν από τρεις προσεγγίσεις:</a:t>
            </a:r>
          </a:p>
          <a:p>
            <a:pPr marL="109728" indent="0" algn="just" eaLnBrk="0" hangingPunct="0">
              <a:lnSpc>
                <a:spcPct val="110000"/>
              </a:lnSpc>
              <a:buNone/>
            </a:pPr>
            <a:r>
              <a:rPr lang="el-GR" dirty="0"/>
              <a:t> </a:t>
            </a:r>
          </a:p>
          <a:p>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78496" cy="457200"/>
          </a:xfrm>
        </p:spPr>
        <p:txBody>
          <a:bodyPr/>
          <a:lstStyle/>
          <a:p>
            <a:r>
              <a:rPr lang="el-GR" sz="1100" dirty="0"/>
              <a:t>8. Συγκριτική Αξιολόγηση (</a:t>
            </a:r>
            <a:r>
              <a:rPr lang="en-US" sz="1100" dirty="0"/>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7</a:t>
            </a:fld>
            <a:endParaRPr lang="en-US"/>
          </a:p>
        </p:txBody>
      </p:sp>
      <p:graphicFrame>
        <p:nvGraphicFramePr>
          <p:cNvPr id="6" name="Διάγραμμα 5">
            <a:extLst>
              <a:ext uri="{FF2B5EF4-FFF2-40B4-BE49-F238E27FC236}">
                <a16:creationId xmlns:a16="http://schemas.microsoft.com/office/drawing/2014/main" xmlns="" id="{77FD5493-1CB5-4512-BE75-E7308E9B8BF4}"/>
              </a:ext>
            </a:extLst>
          </p:cNvPr>
          <p:cNvGraphicFramePr/>
          <p:nvPr>
            <p:extLst>
              <p:ext uri="{D42A27DB-BD31-4B8C-83A1-F6EECF244321}">
                <p14:modId xmlns:p14="http://schemas.microsoft.com/office/powerpoint/2010/main" val="3122379977"/>
              </p:ext>
            </p:extLst>
          </p:nvPr>
        </p:nvGraphicFramePr>
        <p:xfrm>
          <a:off x="1910040" y="2984768"/>
          <a:ext cx="6264696" cy="3703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Εικόνα 6">
            <a:extLst>
              <a:ext uri="{FF2B5EF4-FFF2-40B4-BE49-F238E27FC236}">
                <a16:creationId xmlns:a16="http://schemas.microsoft.com/office/drawing/2014/main" xmlns="" id="{63D0A6EA-F06A-42F2-A058-AA8E7EFBA7EB}"/>
              </a:ext>
            </a:extLst>
          </p:cNvPr>
          <p:cNvPicPr>
            <a:picLocks noChangeAspect="1"/>
          </p:cNvPicPr>
          <p:nvPr/>
        </p:nvPicPr>
        <p:blipFill>
          <a:blip r:embed="rId7"/>
          <a:stretch>
            <a:fillRect/>
          </a:stretch>
        </p:blipFill>
        <p:spPr>
          <a:xfrm>
            <a:off x="899592" y="5135454"/>
            <a:ext cx="1742220" cy="1219554"/>
          </a:xfrm>
          <a:prstGeom prst="rect">
            <a:avLst/>
          </a:prstGeom>
        </p:spPr>
      </p:pic>
    </p:spTree>
    <p:extLst>
      <p:ext uri="{BB962C8B-B14F-4D97-AF65-F5344CB8AC3E}">
        <p14:creationId xmlns:p14="http://schemas.microsoft.com/office/powerpoint/2010/main" val="25247089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35359" y="389835"/>
            <a:ext cx="5781328" cy="1066800"/>
          </a:xfrm>
        </p:spPr>
        <p:txBody>
          <a:bodyPr/>
          <a:lstStyle/>
          <a:p>
            <a:pPr algn="ctr"/>
            <a:r>
              <a:rPr lang="el-GR" dirty="0" err="1" smtClean="0"/>
              <a:t>Προυποθέσεις</a:t>
            </a:r>
            <a:r>
              <a:rPr lang="el-GR" dirty="0" smtClean="0"/>
              <a:t> </a:t>
            </a:r>
            <a:endParaRPr lang="el-GR"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368890" y="1456635"/>
            <a:ext cx="8496944" cy="4968552"/>
          </a:xfrm>
        </p:spPr>
        <p:txBody>
          <a:bodyPr>
            <a:noAutofit/>
          </a:bodyPr>
          <a:lstStyle/>
          <a:p>
            <a:pPr algn="just" eaLnBrk="0" hangingPunct="0">
              <a:lnSpc>
                <a:spcPct val="120000"/>
              </a:lnSpc>
              <a:buFont typeface="Wingdings" panose="05000000000000000000" pitchFamily="2" charset="2"/>
              <a:buChar char="ü"/>
            </a:pPr>
            <a:r>
              <a:rPr lang="el-GR" sz="1600" b="1" dirty="0" smtClean="0"/>
              <a:t>Βούληση &amp; δέσμευση </a:t>
            </a:r>
            <a:r>
              <a:rPr lang="el-GR" sz="1400" dirty="0" smtClean="0"/>
              <a:t>από την ανώτερη διοίκηση </a:t>
            </a:r>
          </a:p>
          <a:p>
            <a:pPr algn="just" eaLnBrk="0" hangingPunct="0">
              <a:lnSpc>
                <a:spcPct val="120000"/>
              </a:lnSpc>
              <a:buFont typeface="Wingdings" panose="05000000000000000000" pitchFamily="2" charset="2"/>
              <a:buChar char="ü"/>
            </a:pPr>
            <a:r>
              <a:rPr lang="el-GR" sz="1600" b="1" dirty="0" smtClean="0"/>
              <a:t>Σύνδεσμος οράματος &amp; στρατηγικού στόχου </a:t>
            </a:r>
            <a:r>
              <a:rPr lang="el-GR" sz="1400" dirty="0" smtClean="0"/>
              <a:t>(απαιτεί ισχυρή εστίαση αλλιώς υπάρχει ο κίνδυνος της απομάκρυνσης σε διαφορετικές κατευθύνσεις-σπατάλη πόρων και σύγχυση)</a:t>
            </a:r>
          </a:p>
          <a:p>
            <a:pPr algn="just" eaLnBrk="0" hangingPunct="0">
              <a:lnSpc>
                <a:spcPct val="120000"/>
              </a:lnSpc>
              <a:buFont typeface="Wingdings" panose="05000000000000000000" pitchFamily="2" charset="2"/>
              <a:buChar char="ü"/>
            </a:pPr>
            <a:r>
              <a:rPr lang="el-GR" sz="1600" b="1" dirty="0" smtClean="0"/>
              <a:t>Ο στόχος είναι η κορυφή όχι απλά η βελτίωση </a:t>
            </a:r>
            <a:r>
              <a:rPr lang="el-GR" sz="1400" dirty="0" smtClean="0"/>
              <a:t>(βασική επιδίωξη της εταιρείας να φτάσει στη κορυφή μέσω μιας ριζικής αλλαγής) </a:t>
            </a:r>
          </a:p>
          <a:p>
            <a:pPr algn="just" eaLnBrk="0" hangingPunct="0">
              <a:lnSpc>
                <a:spcPct val="120000"/>
              </a:lnSpc>
              <a:buFont typeface="Wingdings" panose="05000000000000000000" pitchFamily="2" charset="2"/>
              <a:buChar char="ü"/>
            </a:pPr>
            <a:r>
              <a:rPr lang="el-GR" sz="1600" b="1" dirty="0" smtClean="0"/>
              <a:t>Ανοικτή σε νέες ιδέες </a:t>
            </a:r>
            <a:r>
              <a:rPr lang="el-GR" sz="1400" dirty="0" smtClean="0"/>
              <a:t>(πολλές εταιρείες δεν είναι πρόθυμες να εξετάσουν ιδέες και προσεγγίσεις που δεν είναι δικές τους, συμβάλει λοιπόν στη διαμόρφωση μεγαλύτερης δεκτικότητας σε νέες ιδέες)</a:t>
            </a:r>
          </a:p>
          <a:p>
            <a:pPr algn="just" eaLnBrk="0" hangingPunct="0">
              <a:lnSpc>
                <a:spcPct val="120000"/>
              </a:lnSpc>
              <a:buFont typeface="Wingdings" panose="05000000000000000000" pitchFamily="2" charset="2"/>
              <a:buChar char="ü"/>
            </a:pPr>
            <a:r>
              <a:rPr lang="el-GR" sz="1600" b="1" dirty="0" smtClean="0"/>
              <a:t>Προσδιορισμός των βασικών επιχειρησιακών διαδικασιών </a:t>
            </a:r>
            <a:r>
              <a:rPr lang="el-GR" sz="1400" dirty="0" smtClean="0"/>
              <a:t>(που είναι κρίσιμες για την αποστολή της εταιρείας)</a:t>
            </a:r>
          </a:p>
          <a:p>
            <a:pPr algn="just" eaLnBrk="0" hangingPunct="0">
              <a:lnSpc>
                <a:spcPct val="120000"/>
              </a:lnSpc>
              <a:buFont typeface="Wingdings" panose="05000000000000000000" pitchFamily="2" charset="2"/>
              <a:buChar char="ü"/>
            </a:pPr>
            <a:r>
              <a:rPr lang="el-GR" sz="1600" b="1" dirty="0" smtClean="0"/>
              <a:t>Κατανόηση των υφιστάμενων διαδικασιών, προϊόντων, υπηρεσιών, πρακτικών και των πελατειακών αναγκών</a:t>
            </a:r>
            <a:r>
              <a:rPr lang="el-GR" sz="1600" dirty="0" smtClean="0"/>
              <a:t> </a:t>
            </a:r>
            <a:r>
              <a:rPr lang="el-GR" sz="1400" dirty="0" smtClean="0"/>
              <a:t>(για τον προσδιορισμό του τι ακριβώς πρέπει να αξιολογηθεί)</a:t>
            </a:r>
          </a:p>
          <a:p>
            <a:pPr algn="just" eaLnBrk="0" hangingPunct="0">
              <a:lnSpc>
                <a:spcPct val="120000"/>
              </a:lnSpc>
              <a:buFont typeface="Wingdings" panose="05000000000000000000" pitchFamily="2" charset="2"/>
              <a:buChar char="ü"/>
            </a:pPr>
            <a:r>
              <a:rPr lang="el-GR" sz="1600" b="1" dirty="0" smtClean="0"/>
              <a:t>Τεκμηριωμένες διαδικασίες </a:t>
            </a:r>
            <a:r>
              <a:rPr lang="el-GR" sz="1400" dirty="0" smtClean="0"/>
              <a:t>(κοινή κατανόηση τους, τεκμηριωμένο σημείο εκκίνησης, δυνατότητα η μη ομαδοποίησης τους)  </a:t>
            </a:r>
          </a:p>
          <a:p>
            <a:pPr algn="just" eaLnBrk="0" hangingPunct="0">
              <a:lnSpc>
                <a:spcPct val="120000"/>
              </a:lnSpc>
              <a:buFont typeface="Wingdings" panose="05000000000000000000" pitchFamily="2" charset="2"/>
              <a:buChar char="ü"/>
            </a:pPr>
            <a:r>
              <a:rPr lang="el-GR" sz="1600" b="1" dirty="0"/>
              <a:t>Δεξιότητες ανάλυσης διαδικασιών </a:t>
            </a:r>
            <a:r>
              <a:rPr lang="el-GR" sz="1400" dirty="0" smtClean="0"/>
              <a:t>(άτομα με τις απαραίτητες δεξιότητες)</a:t>
            </a:r>
          </a:p>
          <a:p>
            <a:pPr algn="just" eaLnBrk="0" hangingPunct="0">
              <a:lnSpc>
                <a:spcPct val="120000"/>
              </a:lnSpc>
              <a:buFont typeface="Wingdings" panose="05000000000000000000" pitchFamily="2" charset="2"/>
              <a:buChar char="ü"/>
            </a:pPr>
            <a:r>
              <a:rPr lang="el-GR" sz="1600" b="1" dirty="0"/>
              <a:t>Δεξιότητες έρευνας, επικοινωνίας &amp; διαμόρφωσης ομάδας </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8</a:t>
            </a:fld>
            <a:endParaRPr lang="en-US"/>
          </a:p>
        </p:txBody>
      </p:sp>
    </p:spTree>
    <p:extLst>
      <p:ext uri="{BB962C8B-B14F-4D97-AF65-F5344CB8AC3E}">
        <p14:creationId xmlns:p14="http://schemas.microsoft.com/office/powerpoint/2010/main" val="22681834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p:txBody>
          <a:bodyPr/>
          <a:lstStyle/>
          <a:p>
            <a:pPr algn="ctr"/>
            <a:r>
              <a:rPr lang="el-GR" dirty="0"/>
              <a:t>5. Πλεονεκτήματα από τη χρήση </a:t>
            </a:r>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323528" y="2209800"/>
            <a:ext cx="8496944" cy="4364736"/>
          </a:xfrm>
        </p:spPr>
        <p:txBody>
          <a:bodyPr>
            <a:noAutofit/>
          </a:bodyPr>
          <a:lstStyle/>
          <a:p>
            <a:pPr marL="109728" indent="0" algn="just" eaLnBrk="0" hangingPunct="0">
              <a:lnSpc>
                <a:spcPct val="120000"/>
              </a:lnSpc>
              <a:buNone/>
            </a:pPr>
            <a:r>
              <a:rPr lang="el-GR" sz="1600" dirty="0"/>
              <a:t>Τα πλεονεκτήματα από την εφαρμογή της τεχνικής του </a:t>
            </a:r>
            <a:r>
              <a:rPr lang="el-GR" sz="1600" dirty="0" err="1"/>
              <a:t>benchmarking</a:t>
            </a:r>
            <a:r>
              <a:rPr lang="el-GR" sz="1600" dirty="0"/>
              <a:t> είναι: </a:t>
            </a:r>
          </a:p>
          <a:p>
            <a:pPr marL="109728" indent="0" algn="just" eaLnBrk="0" hangingPunct="0">
              <a:lnSpc>
                <a:spcPct val="120000"/>
              </a:lnSpc>
              <a:buNone/>
            </a:pPr>
            <a:r>
              <a:rPr lang="el-GR" sz="1600" dirty="0"/>
              <a:t> </a:t>
            </a:r>
          </a:p>
          <a:p>
            <a:pPr lvl="0" algn="just" eaLnBrk="0" hangingPunct="0">
              <a:lnSpc>
                <a:spcPct val="120000"/>
              </a:lnSpc>
              <a:buFont typeface="Wingdings" panose="05000000000000000000" pitchFamily="2" charset="2"/>
              <a:buChar char="ü"/>
            </a:pPr>
            <a:r>
              <a:rPr lang="el-GR" sz="1600" dirty="0"/>
              <a:t>Εξοικονομεί χρόνο και πόρους από την καθολική και εκ νέου αλλαγή όλου του τρόπου λειτουργίας.</a:t>
            </a:r>
          </a:p>
          <a:p>
            <a:pPr lvl="0" algn="just" eaLnBrk="0" hangingPunct="0">
              <a:lnSpc>
                <a:spcPct val="120000"/>
              </a:lnSpc>
              <a:buFont typeface="Wingdings" panose="05000000000000000000" pitchFamily="2" charset="2"/>
              <a:buChar char="ü"/>
            </a:pPr>
            <a:r>
              <a:rPr lang="el-GR" sz="1600" dirty="0"/>
              <a:t>Ωθεί προς την πρωτότυπη σκέψη.</a:t>
            </a:r>
          </a:p>
          <a:p>
            <a:pPr lvl="0" algn="just" eaLnBrk="0" hangingPunct="0">
              <a:lnSpc>
                <a:spcPct val="120000"/>
              </a:lnSpc>
              <a:buFont typeface="Wingdings" panose="05000000000000000000" pitchFamily="2" charset="2"/>
              <a:buChar char="ü"/>
            </a:pPr>
            <a:r>
              <a:rPr lang="el-GR" sz="1600" dirty="0"/>
              <a:t>Ωθεί μια εταιρεία να εξετάσει προσεκτικά τις παρούσες διαδικασίες και λειτουργίες της.</a:t>
            </a:r>
          </a:p>
          <a:p>
            <a:pPr lvl="0" algn="just" eaLnBrk="0" hangingPunct="0">
              <a:lnSpc>
                <a:spcPct val="120000"/>
              </a:lnSpc>
              <a:buFont typeface="Wingdings" panose="05000000000000000000" pitchFamily="2" charset="2"/>
              <a:buChar char="ü"/>
            </a:pPr>
            <a:r>
              <a:rPr lang="el-GR" sz="1600" dirty="0"/>
              <a:t>Επιταχύνει την αλλαγή.</a:t>
            </a:r>
          </a:p>
          <a:p>
            <a:pPr lvl="0" algn="just" eaLnBrk="0" hangingPunct="0">
              <a:lnSpc>
                <a:spcPct val="120000"/>
              </a:lnSpc>
              <a:buFont typeface="Wingdings" panose="05000000000000000000" pitchFamily="2" charset="2"/>
              <a:buChar char="ü"/>
            </a:pPr>
            <a:r>
              <a:rPr lang="el-GR" sz="1600" dirty="0"/>
              <a:t>Προωθεί αλλαγή και εξέλιξη μέσω της συνεχούς μάθησης.</a:t>
            </a:r>
          </a:p>
          <a:p>
            <a:pPr lvl="0" algn="just" eaLnBrk="0" hangingPunct="0">
              <a:lnSpc>
                <a:spcPct val="120000"/>
              </a:lnSpc>
              <a:buFont typeface="Wingdings" panose="05000000000000000000" pitchFamily="2" charset="2"/>
              <a:buChar char="ü"/>
            </a:pPr>
            <a:r>
              <a:rPr lang="el-GR" sz="1600" dirty="0"/>
              <a:t>Προωθεί μια κουλτούρα προσανατολισμένη στον πελάτη.</a:t>
            </a:r>
          </a:p>
          <a:p>
            <a:pPr algn="just" eaLnBrk="0" hangingPunct="0">
              <a:lnSpc>
                <a:spcPct val="120000"/>
              </a:lnSpc>
              <a:buFont typeface="Wingdings" panose="05000000000000000000" pitchFamily="2" charset="2"/>
              <a:buChar char="ü"/>
            </a:pPr>
            <a:r>
              <a:rPr lang="el-GR" sz="1600" dirty="0"/>
              <a:t>Μπορεί να οδηγήσει σε μείωση κόστους, αύξηση παραγωγικότητας και μείωση του κύκλου παραγωγής.</a:t>
            </a:r>
          </a:p>
          <a:p>
            <a:pPr algn="just" eaLnBrk="0" hangingPunct="0">
              <a:lnSpc>
                <a:spcPct val="120000"/>
              </a:lnSpc>
              <a:buFont typeface="Wingdings" panose="05000000000000000000" pitchFamily="2" charset="2"/>
              <a:buChar char="ü"/>
            </a:pPr>
            <a:r>
              <a:rPr lang="el-GR" sz="1600" dirty="0"/>
              <a:t>Εντοπίζει τα δυνατά και αδύνατα σημεία σε ένα σύνολο συμμετεχόντων επιχειρήσεων.</a:t>
            </a:r>
          </a:p>
          <a:p>
            <a:pPr algn="just" eaLnBrk="0" hangingPunct="0">
              <a:lnSpc>
                <a:spcPct val="120000"/>
              </a:lnSpc>
              <a:buFont typeface="Wingdings" panose="05000000000000000000" pitchFamily="2" charset="2"/>
              <a:buChar char="ü"/>
            </a:pPr>
            <a:r>
              <a:rPr lang="el-GR" sz="1600" dirty="0"/>
              <a:t>Καταγράφει την πραγματική θέση της εταιρίας απέναντι στις υπόλοιπες. </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1906488" cy="457200"/>
          </a:xfrm>
        </p:spPr>
        <p:txBody>
          <a:bodyPr/>
          <a:lstStyle/>
          <a:p>
            <a:pPr lvl="0"/>
            <a:r>
              <a:rPr lang="el-GR" sz="1100" dirty="0">
                <a:solidFill>
                  <a:srgbClr val="438086"/>
                </a:solidFill>
              </a:rPr>
              <a:t>8. Συγκριτική Αξιολόγηση (</a:t>
            </a:r>
            <a:r>
              <a:rPr lang="en-US" sz="1100" dirty="0">
                <a:solidFill>
                  <a:srgbClr val="438086"/>
                </a:solidFill>
              </a:rPr>
              <a:t>Benchmarking)</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9</a:t>
            </a:fld>
            <a:endParaRPr lang="en-US"/>
          </a:p>
        </p:txBody>
      </p:sp>
    </p:spTree>
    <p:extLst>
      <p:ext uri="{BB962C8B-B14F-4D97-AF65-F5344CB8AC3E}">
        <p14:creationId xmlns:p14="http://schemas.microsoft.com/office/powerpoint/2010/main" val="5128342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Hndbk_TP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1BAC94-8733-4005-8CEB-4092A7BA6C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Εταιρικό εγχειρίδιο</Template>
  <TotalTime>0</TotalTime>
  <Words>1650</Words>
  <Application>Microsoft Office PowerPoint</Application>
  <PresentationFormat>Προβολή στην οθόνη (4:3)</PresentationFormat>
  <Paragraphs>242</Paragraphs>
  <Slides>21</Slides>
  <Notes>1</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21</vt:i4>
      </vt:variant>
    </vt:vector>
  </HeadingPairs>
  <TitlesOfParts>
    <vt:vector size="30" baseType="lpstr">
      <vt:lpstr>맑은 고딕</vt:lpstr>
      <vt:lpstr>Arial</vt:lpstr>
      <vt:lpstr>Calibri</vt:lpstr>
      <vt:lpstr>Comic Sans MS</vt:lpstr>
      <vt:lpstr>Georgia</vt:lpstr>
      <vt:lpstr>Trebuchet MS</vt:lpstr>
      <vt:lpstr>Wingdings</vt:lpstr>
      <vt:lpstr>Wingdings 2</vt:lpstr>
      <vt:lpstr>CompanyHndbk_TP10167124</vt:lpstr>
      <vt:lpstr>8. Συγκριτική Αξιολόγηση (Benchmarking)</vt:lpstr>
      <vt:lpstr>Περιεχόμενα </vt:lpstr>
      <vt:lpstr>1. ΔΟΠ &amp; Benchmarking </vt:lpstr>
      <vt:lpstr>2. Ορισμός</vt:lpstr>
      <vt:lpstr>Στην πράξη</vt:lpstr>
      <vt:lpstr>3. Σκοπός χρήσης</vt:lpstr>
      <vt:lpstr>4. Τύποι</vt:lpstr>
      <vt:lpstr>Προυποθέσεις </vt:lpstr>
      <vt:lpstr>5. Πλεονεκτήματα από τη χρήση </vt:lpstr>
      <vt:lpstr>Πλεονεκτήματα για τους δημόσιους οργανισμούς</vt:lpstr>
      <vt:lpstr>6. Προβλήματα κατά την εφαρμογή </vt:lpstr>
      <vt:lpstr>7. Φάσεις της διαδικασίας </vt:lpstr>
      <vt:lpstr>Στάδιο 1 - Σχεδιασμός της έρευνας της συγκριτικής αξιολόγησης</vt:lpstr>
      <vt:lpstr>Στάδιο 2 - Συλλογή πληροφοριών από τη συγκριτική αξιολόγηση</vt:lpstr>
      <vt:lpstr>Στάδιο 3 - Ανάλυση, αξιολόγηση και επικοινωνία αποτελεσμάτων με προτάσεις για βελτιώσεις</vt:lpstr>
      <vt:lpstr>Στάδιο 4 - Εφαρμογή προγραμμάτων δράσης για βελτιώσεις</vt:lpstr>
      <vt:lpstr>Στάδιο 5 - Εφαρμογή προγραμμάτων δράσης για βελτιώσεις</vt:lpstr>
      <vt:lpstr>8. Πιο αναλυτικό Μοντέλο διαδικασίας εφαρμογής </vt:lpstr>
      <vt:lpstr>9. Βασικοί παράγοντες – κλειδιά για την επιτυχή εφαρμογή </vt:lpstr>
      <vt:lpstr>Βιβλιογραφία</vt:lpstr>
      <vt:lpstr>Άσκηση-εφαρμογή</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2017-10-28T11:38:29Z</dcterms:created>
  <dcterms:modified xsi:type="dcterms:W3CDTF">2021-01-18T14:42:27Z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