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4"/>
  </p:notesMasterIdLst>
  <p:sldIdLst>
    <p:sldId id="280" r:id="rId2"/>
    <p:sldId id="281" r:id="rId3"/>
    <p:sldId id="282" r:id="rId4"/>
    <p:sldId id="290" r:id="rId5"/>
    <p:sldId id="257" r:id="rId6"/>
    <p:sldId id="258" r:id="rId7"/>
    <p:sldId id="259" r:id="rId8"/>
    <p:sldId id="260" r:id="rId9"/>
    <p:sldId id="261" r:id="rId10"/>
    <p:sldId id="262" r:id="rId11"/>
    <p:sldId id="263"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3" r:id="rId27"/>
    <p:sldId id="284" r:id="rId28"/>
    <p:sldId id="285" r:id="rId29"/>
    <p:sldId id="286" r:id="rId30"/>
    <p:sldId id="287" r:id="rId31"/>
    <p:sldId id="288" r:id="rId32"/>
    <p:sldId id="289" r:id="rId33"/>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72" y="3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FCCF4654-BE65-4878-91AD-39EC682E7B05}" type="datetimeFigureOut">
              <a:rPr lang="el-GR" smtClean="0"/>
              <a:t>29/11/2015</a:t>
            </a:fld>
            <a:endParaRPr lang="el-GR"/>
          </a:p>
        </p:txBody>
      </p:sp>
      <p:sp>
        <p:nvSpPr>
          <p:cNvPr id="4" name="Θέση εικόνας διαφάνειας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14652CA3-23B6-44FA-9987-797A5D6CA1FA}" type="slidenum">
              <a:rPr lang="el-GR" smtClean="0"/>
              <a:t>‹#›</a:t>
            </a:fld>
            <a:endParaRPr lang="el-GR"/>
          </a:p>
        </p:txBody>
      </p:sp>
    </p:spTree>
    <p:extLst>
      <p:ext uri="{BB962C8B-B14F-4D97-AF65-F5344CB8AC3E}">
        <p14:creationId xmlns:p14="http://schemas.microsoft.com/office/powerpoint/2010/main" val="1218259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Θέση εικόνας διαφάνειας 1"/>
          <p:cNvSpPr>
            <a:spLocks noGrp="1" noRot="1" noChangeAspect="1" noTextEdit="1"/>
          </p:cNvSpPr>
          <p:nvPr>
            <p:ph type="sldImg"/>
          </p:nvPr>
        </p:nvSpPr>
        <p:spPr>
          <a:xfrm>
            <a:off x="1004888" y="738188"/>
            <a:ext cx="4833937" cy="3627437"/>
          </a:xfrm>
          <a:ln>
            <a:solidFill>
              <a:srgbClr val="000000"/>
            </a:solidFill>
            <a:miter lim="800000"/>
            <a:headEnd/>
            <a:tailEnd/>
          </a:ln>
        </p:spPr>
      </p:sp>
      <p:sp>
        <p:nvSpPr>
          <p:cNvPr id="72707" name="Θέση σημειώσεων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171187" indent="-171187">
              <a:buFontTx/>
              <a:buChar char="•"/>
            </a:pPr>
            <a:endParaRPr lang="el-GR" smtClean="0">
              <a:solidFill>
                <a:srgbClr val="FF0000"/>
              </a:solidFill>
            </a:endParaRPr>
          </a:p>
        </p:txBody>
      </p:sp>
      <p:sp>
        <p:nvSpPr>
          <p:cNvPr id="72708" name="Θέση αριθμού διαφάνειας 3"/>
          <p:cNvSpPr>
            <a:spLocks noGrp="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1pPr>
            <a:lvl2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2pPr>
            <a:lvl3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3pPr>
            <a:lvl4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4pPr>
            <a:lvl5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5pPr>
            <a:lvl6pPr marL="2204550"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6pPr>
            <a:lvl7pPr marL="2605377"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7pPr>
            <a:lvl8pPr marL="3006204"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8pPr>
            <a:lvl9pPr marL="3407032"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9pPr>
          </a:lstStyle>
          <a:p>
            <a:fld id="{9843AF6F-2FE0-430A-B831-C133869EF145}" type="slidenum">
              <a:rPr lang="el-GR" smtClean="0">
                <a:solidFill>
                  <a:schemeClr val="tx1"/>
                </a:solidFill>
                <a:latin typeface="Calibri" pitchFamily="32" charset="0"/>
              </a:rPr>
              <a:pPr/>
              <a:t>1</a:t>
            </a:fld>
            <a:endParaRPr lang="el-GR" smtClean="0">
              <a:solidFill>
                <a:schemeClr val="tx1"/>
              </a:solidFill>
              <a:latin typeface="Calibri" pitchFamily="32" charset="0"/>
            </a:endParaRPr>
          </a:p>
        </p:txBody>
      </p:sp>
    </p:spTree>
    <p:extLst>
      <p:ext uri="{BB962C8B-B14F-4D97-AF65-F5344CB8AC3E}">
        <p14:creationId xmlns:p14="http://schemas.microsoft.com/office/powerpoint/2010/main" val="1250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Θέση εικόνας διαφάνειας 1"/>
          <p:cNvSpPr>
            <a:spLocks noGrp="1" noRot="1" noChangeAspect="1" noTextEdit="1"/>
          </p:cNvSpPr>
          <p:nvPr>
            <p:ph type="sldImg"/>
          </p:nvPr>
        </p:nvSpPr>
        <p:spPr>
          <a:xfrm>
            <a:off x="1004888" y="738188"/>
            <a:ext cx="4833937" cy="3627437"/>
          </a:xfrm>
          <a:ln>
            <a:solidFill>
              <a:srgbClr val="000000"/>
            </a:solidFill>
            <a:miter lim="800000"/>
            <a:headEnd/>
            <a:tailEnd/>
          </a:ln>
        </p:spPr>
      </p:sp>
      <p:sp>
        <p:nvSpPr>
          <p:cNvPr id="73731" name="Θέση σημειώσεων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l-GR" smtClean="0"/>
              <a:t> </a:t>
            </a:r>
          </a:p>
        </p:txBody>
      </p:sp>
      <p:sp>
        <p:nvSpPr>
          <p:cNvPr id="73732" name="Θέση αριθμού διαφάνειας 3"/>
          <p:cNvSpPr>
            <a:spLocks noGrp="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1pPr>
            <a:lvl2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2pPr>
            <a:lvl3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3pPr>
            <a:lvl4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4pPr>
            <a:lvl5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5pPr>
            <a:lvl6pPr marL="2204550"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6pPr>
            <a:lvl7pPr marL="2605377"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7pPr>
            <a:lvl8pPr marL="3006204"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8pPr>
            <a:lvl9pPr marL="3407032"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9pPr>
          </a:lstStyle>
          <a:p>
            <a:fld id="{45F36842-5A5B-40DD-81D4-52E97CC7818F}" type="slidenum">
              <a:rPr lang="el-GR" smtClean="0">
                <a:solidFill>
                  <a:schemeClr val="tx1"/>
                </a:solidFill>
                <a:latin typeface="Calibri" pitchFamily="32" charset="0"/>
              </a:rPr>
              <a:pPr/>
              <a:t>2</a:t>
            </a:fld>
            <a:endParaRPr lang="el-GR" smtClean="0">
              <a:solidFill>
                <a:schemeClr val="tx1"/>
              </a:solidFill>
              <a:latin typeface="Calibri" pitchFamily="32" charset="0"/>
            </a:endParaRPr>
          </a:p>
        </p:txBody>
      </p:sp>
    </p:spTree>
    <p:extLst>
      <p:ext uri="{BB962C8B-B14F-4D97-AF65-F5344CB8AC3E}">
        <p14:creationId xmlns:p14="http://schemas.microsoft.com/office/powerpoint/2010/main" val="32189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Θέση εικόνας διαφάνειας 1"/>
          <p:cNvSpPr>
            <a:spLocks noGrp="1" noRot="1" noChangeAspect="1" noTextEdit="1"/>
          </p:cNvSpPr>
          <p:nvPr>
            <p:ph type="sldImg"/>
          </p:nvPr>
        </p:nvSpPr>
        <p:spPr>
          <a:xfrm>
            <a:off x="1004888" y="738188"/>
            <a:ext cx="4833937" cy="3627437"/>
          </a:xfrm>
          <a:ln>
            <a:solidFill>
              <a:srgbClr val="000000"/>
            </a:solidFill>
            <a:miter lim="800000"/>
            <a:headEnd/>
            <a:tailEnd/>
          </a:ln>
        </p:spPr>
      </p:sp>
      <p:sp>
        <p:nvSpPr>
          <p:cNvPr id="74755" name="Θέση σημειώσεων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171187" indent="-171187">
              <a:buFontTx/>
              <a:buChar char="•"/>
            </a:pPr>
            <a:endParaRPr lang="el-GR" smtClean="0"/>
          </a:p>
        </p:txBody>
      </p:sp>
      <p:sp>
        <p:nvSpPr>
          <p:cNvPr id="74756" name="Θέση αριθμού διαφάνειας 3"/>
          <p:cNvSpPr>
            <a:spLocks noGrp="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1pPr>
            <a:lvl2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2pPr>
            <a:lvl3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3pPr>
            <a:lvl4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4pPr>
            <a:lvl5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5pPr>
            <a:lvl6pPr marL="2204550"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6pPr>
            <a:lvl7pPr marL="2605377"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7pPr>
            <a:lvl8pPr marL="3006204"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8pPr>
            <a:lvl9pPr marL="3407032"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9pPr>
          </a:lstStyle>
          <a:p>
            <a:fld id="{4BEEFF4D-4800-4CE8-91BA-19F224E6B64E}" type="slidenum">
              <a:rPr lang="el-GR" smtClean="0">
                <a:solidFill>
                  <a:schemeClr val="tx1"/>
                </a:solidFill>
                <a:latin typeface="Calibri" pitchFamily="32" charset="0"/>
              </a:rPr>
              <a:pPr/>
              <a:t>3</a:t>
            </a:fld>
            <a:endParaRPr lang="el-GR" smtClean="0">
              <a:solidFill>
                <a:schemeClr val="tx1"/>
              </a:solidFill>
              <a:latin typeface="Calibri" pitchFamily="32" charset="0"/>
            </a:endParaRPr>
          </a:p>
        </p:txBody>
      </p:sp>
    </p:spTree>
    <p:extLst>
      <p:ext uri="{BB962C8B-B14F-4D97-AF65-F5344CB8AC3E}">
        <p14:creationId xmlns:p14="http://schemas.microsoft.com/office/powerpoint/2010/main" val="2286469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FB46B1-401C-4397-894C-8D538394CF6D}" type="slidenum">
              <a:rPr lang="en-GB" altLang="el-GR"/>
              <a:pPr>
                <a:spcBef>
                  <a:spcPct val="0"/>
                </a:spcBef>
              </a:pPr>
              <a:t>12</a:t>
            </a:fld>
            <a:endParaRPr lang="en-GB" altLang="el-GR"/>
          </a:p>
        </p:txBody>
      </p:sp>
      <p:sp>
        <p:nvSpPr>
          <p:cNvPr id="15363"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2800792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741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C0E900-4EDE-4036-AA12-A1DD0E5BA499}" type="slidenum">
              <a:rPr lang="en-GB" altLang="el-GR">
                <a:latin typeface="Calibri" panose="020F0502020204030204" pitchFamily="34" charset="0"/>
              </a:rPr>
              <a:pPr/>
              <a:t>13</a:t>
            </a:fld>
            <a:endParaRPr lang="en-GB" altLang="el-GR">
              <a:latin typeface="Calibri" panose="020F0502020204030204" pitchFamily="34" charset="0"/>
            </a:endParaRPr>
          </a:p>
        </p:txBody>
      </p:sp>
    </p:spTree>
    <p:extLst>
      <p:ext uri="{BB962C8B-B14F-4D97-AF65-F5344CB8AC3E}">
        <p14:creationId xmlns:p14="http://schemas.microsoft.com/office/powerpoint/2010/main" val="2100336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1004888" y="738188"/>
            <a:ext cx="4833937" cy="3627437"/>
          </a:xfrm>
          <a:ln>
            <a:solidFill>
              <a:srgbClr val="000000"/>
            </a:solidFill>
            <a:miter lim="800000"/>
            <a:headEnd/>
            <a:tailEnd/>
          </a:ln>
        </p:spPr>
      </p:sp>
      <p:sp>
        <p:nvSpPr>
          <p:cNvPr id="122883"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2884" name="Slide Number Placeholder 3"/>
          <p:cNvSpPr>
            <a:spLocks noGrp="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1pPr>
            <a:lvl2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2pPr>
            <a:lvl3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3pPr>
            <a:lvl4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4pPr>
            <a:lvl5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5pPr>
            <a:lvl6pPr marL="2204550"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6pPr>
            <a:lvl7pPr marL="2605377"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7pPr>
            <a:lvl8pPr marL="3006204"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8pPr>
            <a:lvl9pPr marL="3407032"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9pPr>
          </a:lstStyle>
          <a:p>
            <a:fld id="{19D2CEB5-AED7-492D-A307-FF76B16630F4}" type="slidenum">
              <a:rPr lang="el-GR" smtClean="0">
                <a:solidFill>
                  <a:schemeClr val="tx1"/>
                </a:solidFill>
                <a:latin typeface="Calibri" pitchFamily="32" charset="0"/>
              </a:rPr>
              <a:pPr/>
              <a:t>30</a:t>
            </a:fld>
            <a:endParaRPr lang="el-GR" smtClean="0">
              <a:solidFill>
                <a:schemeClr val="tx1"/>
              </a:solidFill>
              <a:latin typeface="Calibri" pitchFamily="32" charset="0"/>
            </a:endParaRPr>
          </a:p>
        </p:txBody>
      </p:sp>
    </p:spTree>
    <p:extLst>
      <p:ext uri="{BB962C8B-B14F-4D97-AF65-F5344CB8AC3E}">
        <p14:creationId xmlns:p14="http://schemas.microsoft.com/office/powerpoint/2010/main" val="2191869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1004888" y="738188"/>
            <a:ext cx="4833937" cy="3627437"/>
          </a:xfrm>
          <a:ln>
            <a:solidFill>
              <a:srgbClr val="000000"/>
            </a:solidFill>
            <a:miter lim="800000"/>
            <a:headEnd/>
            <a:tailEnd/>
          </a:ln>
        </p:spPr>
      </p:sp>
      <p:sp>
        <p:nvSpPr>
          <p:cNvPr id="123907"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3908" name="Slide Number Placeholder 3"/>
          <p:cNvSpPr>
            <a:spLocks noGrp="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1pPr>
            <a:lvl2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2pPr>
            <a:lvl3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3pPr>
            <a:lvl4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4pPr>
            <a:lvl5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5pPr>
            <a:lvl6pPr marL="2204550"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6pPr>
            <a:lvl7pPr marL="2605377"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7pPr>
            <a:lvl8pPr marL="3006204"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8pPr>
            <a:lvl9pPr marL="3407032"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9pPr>
          </a:lstStyle>
          <a:p>
            <a:fld id="{6CB013EF-FD5C-443A-8AB2-8788732C5606}" type="slidenum">
              <a:rPr lang="el-GR" smtClean="0">
                <a:solidFill>
                  <a:schemeClr val="tx1"/>
                </a:solidFill>
                <a:latin typeface="Calibri" pitchFamily="32" charset="0"/>
              </a:rPr>
              <a:pPr/>
              <a:t>31</a:t>
            </a:fld>
            <a:endParaRPr lang="el-GR" smtClean="0">
              <a:solidFill>
                <a:schemeClr val="tx1"/>
              </a:solidFill>
              <a:latin typeface="Calibri" pitchFamily="32" charset="0"/>
            </a:endParaRPr>
          </a:p>
        </p:txBody>
      </p:sp>
    </p:spTree>
    <p:extLst>
      <p:ext uri="{BB962C8B-B14F-4D97-AF65-F5344CB8AC3E}">
        <p14:creationId xmlns:p14="http://schemas.microsoft.com/office/powerpoint/2010/main" val="954164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Θέση εικόνας διαφάνειας 1"/>
          <p:cNvSpPr>
            <a:spLocks noGrp="1" noRot="1" noChangeAspect="1" noTextEdit="1"/>
          </p:cNvSpPr>
          <p:nvPr>
            <p:ph type="sldImg"/>
          </p:nvPr>
        </p:nvSpPr>
        <p:spPr>
          <a:xfrm>
            <a:off x="1004888" y="738188"/>
            <a:ext cx="4833937" cy="3627437"/>
          </a:xfrm>
          <a:ln>
            <a:solidFill>
              <a:srgbClr val="000000"/>
            </a:solidFill>
            <a:miter lim="800000"/>
            <a:headEnd/>
            <a:tailEnd/>
          </a:ln>
        </p:spPr>
      </p:sp>
      <p:sp>
        <p:nvSpPr>
          <p:cNvPr id="124931" name="Θέση σημειώσεων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
        <p:nvSpPr>
          <p:cNvPr id="124932" name="Θέση αριθμού διαφάνειας 3"/>
          <p:cNvSpPr>
            <a:spLocks noGrp="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1pPr>
            <a:lvl2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2pPr>
            <a:lvl3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3pPr>
            <a:lvl4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4pPr>
            <a:lvl5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5pPr>
            <a:lvl6pPr marL="2204550"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6pPr>
            <a:lvl7pPr marL="2605377"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7pPr>
            <a:lvl8pPr marL="3006204"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8pPr>
            <a:lvl9pPr marL="3407032"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9pPr>
          </a:lstStyle>
          <a:p>
            <a:fld id="{6F1CF9EE-1CF6-48A0-A9B0-73CBEFBD74CF}" type="slidenum">
              <a:rPr lang="el-GR" smtClean="0">
                <a:solidFill>
                  <a:schemeClr val="tx1"/>
                </a:solidFill>
                <a:latin typeface="Calibri" pitchFamily="32" charset="0"/>
              </a:rPr>
              <a:pPr/>
              <a:t>32</a:t>
            </a:fld>
            <a:endParaRPr lang="el-GR" smtClean="0">
              <a:solidFill>
                <a:schemeClr val="tx1"/>
              </a:solidFill>
              <a:latin typeface="Calibri" pitchFamily="32" charset="0"/>
            </a:endParaRPr>
          </a:p>
        </p:txBody>
      </p:sp>
    </p:spTree>
    <p:extLst>
      <p:ext uri="{BB962C8B-B14F-4D97-AF65-F5344CB8AC3E}">
        <p14:creationId xmlns:p14="http://schemas.microsoft.com/office/powerpoint/2010/main" val="3311817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Διαφάνεια τίτλου">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7" name="Title 6"/>
          <p:cNvSpPr>
            <a:spLocks noGrp="1"/>
          </p:cNvSpPr>
          <p:nvPr>
            <p:ph type="title"/>
          </p:nvPr>
        </p:nvSpPr>
        <p:spPr/>
        <p:txBody>
          <a:bodyPr/>
          <a:lstStyle/>
          <a:p>
            <a:r>
              <a:rPr lang="el-GR" smtClean="0"/>
              <a:t>Στυλ κύριου τίτλου</a:t>
            </a:r>
            <a:endParaRPr lang="el-GR"/>
          </a:p>
        </p:txBody>
      </p:sp>
    </p:spTree>
    <p:extLst>
      <p:ext uri="{BB962C8B-B14F-4D97-AF65-F5344CB8AC3E}">
        <p14:creationId xmlns:p14="http://schemas.microsoft.com/office/powerpoint/2010/main" val="1409955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Κενή">
    <p:spTree>
      <p:nvGrpSpPr>
        <p:cNvPr id="1" name=""/>
        <p:cNvGrpSpPr/>
        <p:nvPr/>
      </p:nvGrpSpPr>
      <p:grpSpPr>
        <a:xfrm>
          <a:off x="0" y="0"/>
          <a:ext cx="0" cy="0"/>
          <a:chOff x="0" y="0"/>
          <a:chExt cx="0" cy="0"/>
        </a:xfrm>
      </p:grpSpPr>
      <p:sp>
        <p:nvSpPr>
          <p:cNvPr id="10" name="TextBox 9"/>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29/11/2015</a:t>
            </a:fld>
            <a:endParaRPr lang="el-GR" sz="900" b="0" dirty="0">
              <a:solidFill>
                <a:schemeClr val="bg1">
                  <a:lumMod val="50000"/>
                </a:schemeClr>
              </a:solidFill>
            </a:endParaRPr>
          </a:p>
        </p:txBody>
      </p:sp>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8" name="TextBox 12"/>
          <p:cNvSpPr txBox="1">
            <a:spLocks noChangeArrowheads="1"/>
          </p:cNvSpPr>
          <p:nvPr userDrawn="1"/>
        </p:nvSpPr>
        <p:spPr bwMode="auto">
          <a:xfrm>
            <a:off x="2676525" y="6497638"/>
            <a:ext cx="52562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l-GR" sz="900" dirty="0" smtClean="0">
                <a:latin typeface="Calibri" pitchFamily="34" charset="0"/>
              </a:rPr>
              <a:t>Οι Τεχνολογίες  της Επικοινωνίας και των Πληροφοριών  στη Διδασκαλία και τη Μάθηση</a:t>
            </a:r>
            <a:endParaRPr lang="el-GR" sz="900" dirty="0" smtClean="0">
              <a:solidFill>
                <a:srgbClr val="7F7F7F"/>
              </a:solidFill>
              <a:latin typeface="Calibri" pitchFamily="34" charset="0"/>
            </a:endParaRPr>
          </a:p>
        </p:txBody>
      </p: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
        <p:nvSpPr>
          <p:cNvPr id="8" name="TextBox 7"/>
          <p:cNvSpPr txBox="1"/>
          <p:nvPr/>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NUL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pic>
        <p:nvPicPr>
          <p:cNvPr id="7" name="Picture 2" descr="D:\PhD Files\ecedu.voulgari.gr\archive\icte_logo_2.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pic>
        <p:nvPicPr>
          <p:cNvPr id="8" name="Picture 9"/>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67990" y="6381328"/>
            <a:ext cx="84762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userDrawn="1"/>
        </p:nvSpPr>
        <p:spPr bwMode="auto">
          <a:xfrm>
            <a:off x="7812360" y="6498037"/>
            <a:ext cx="9350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fld id="{B5D0F6B3-B0BD-4C35-B20E-DED0AC73CE58}" type="slidenum">
              <a:rPr lang="el-GR" sz="900" smtClean="0">
                <a:solidFill>
                  <a:srgbClr val="7F7F7F"/>
                </a:solidFill>
              </a:rPr>
              <a:pPr algn="ctr">
                <a:defRPr/>
              </a:pPr>
              <a:t>‹#›</a:t>
            </a:fld>
            <a:endParaRPr lang="el-GR" sz="900" dirty="0" smtClean="0">
              <a:solidFill>
                <a:srgbClr val="7F7F7F"/>
              </a:solidFill>
            </a:endParaRPr>
          </a:p>
        </p:txBody>
      </p:sp>
      <p:sp>
        <p:nvSpPr>
          <p:cNvPr id="10" name="TextBox 12"/>
          <p:cNvSpPr txBox="1">
            <a:spLocks noChangeArrowheads="1"/>
          </p:cNvSpPr>
          <p:nvPr userDrawn="1"/>
        </p:nvSpPr>
        <p:spPr bwMode="auto">
          <a:xfrm>
            <a:off x="2676525" y="6497638"/>
            <a:ext cx="52562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l-GR" sz="900" dirty="0" smtClean="0">
                <a:latin typeface="Calibri" pitchFamily="34" charset="0"/>
              </a:rPr>
              <a:t>Οι Τεχνολογίες  της Επικοινωνίας και των Πληροφοριών  στη Διδασκαλία και τη Μάθηση</a:t>
            </a:r>
            <a:endParaRPr lang="el-GR" sz="900" dirty="0" smtClean="0">
              <a:solidFill>
                <a:srgbClr val="7F7F7F"/>
              </a:solidFill>
              <a:latin typeface="Calibri" pitchFamily="34" charset="0"/>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73" r:id="rId13"/>
    <p:sldLayoutId id="2147483679" r:id="rId14"/>
  </p:sldLayoutIdLst>
  <p:timing>
    <p:tnLst>
      <p:par>
        <p:cTn id="1" dur="indefinite" restart="never" nodeType="tmRoot"/>
      </p:par>
    </p:tnLst>
  </p:timing>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www.courselab.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myudutu.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komis@upatras.gr"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www.ecedu.upatras.gr/komi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publish.myudutu.com/published/courses/140/Course867/v2007_5_9_15_41_7/course/course867.html?redirect=tru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exelearning.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ctrTitle"/>
          </p:nvPr>
        </p:nvSpPr>
        <p:spPr>
          <a:xfrm>
            <a:off x="305281" y="1764185"/>
            <a:ext cx="8609760" cy="1628811"/>
          </a:xfrm>
        </p:spPr>
        <p:txBody>
          <a:bodyPr>
            <a:normAutofit fontScale="90000"/>
          </a:bodyPr>
          <a:lstStyle/>
          <a:p>
            <a:pPr algn="ctr" eaLnBrk="1" hangingPunct="1"/>
            <a:r>
              <a:rPr lang="el-GR" sz="3200"/>
              <a:t>Οι Τεχνολογίες της Πληροφορίας και των Επικοινωνιών στη Διδασκαλία και τη Μάθηση</a:t>
            </a:r>
            <a:r>
              <a:rPr lang="en-US" sz="2000"/>
              <a:t/>
            </a:r>
            <a:br>
              <a:rPr lang="en-US" sz="2000"/>
            </a:br>
            <a:r>
              <a:rPr lang="el-GR" sz="1800"/>
              <a:t>Μάθημα επιλογής </a:t>
            </a:r>
            <a:r>
              <a:rPr lang="en-US" sz="1800"/>
              <a:t>7</a:t>
            </a:r>
            <a:r>
              <a:rPr lang="el-GR" sz="1800"/>
              <a:t>ο εξάμηνο, </a:t>
            </a:r>
            <a:br>
              <a:rPr lang="el-GR" sz="1800"/>
            </a:br>
            <a:r>
              <a:rPr lang="en-US" sz="1800"/>
              <a:t/>
            </a:r>
            <a:br>
              <a:rPr lang="en-US" sz="1800"/>
            </a:br>
            <a:r>
              <a:rPr lang="el-GR" altLang="el-GR" sz="1800"/>
              <a:t>Τμήμα Επιστημών της Εκπαίδευσης και της Αγωγής στην Προσχολική</a:t>
            </a:r>
            <a:r>
              <a:rPr lang="en-US" altLang="el-GR" sz="1800"/>
              <a:t> </a:t>
            </a:r>
            <a:r>
              <a:rPr lang="el-GR" altLang="el-GR" sz="1800"/>
              <a:t>Ηλικία</a:t>
            </a:r>
            <a:r>
              <a:rPr lang="en-GB" altLang="el-GR" sz="1800"/>
              <a:t>, </a:t>
            </a:r>
            <a:r>
              <a:rPr lang="el-GR" altLang="el-GR" sz="1800"/>
              <a:t/>
            </a:r>
            <a:br>
              <a:rPr lang="el-GR" altLang="el-GR" sz="1800"/>
            </a:br>
            <a:r>
              <a:rPr lang="el-GR" altLang="el-GR" sz="1800"/>
              <a:t>Πανεπιστήμιο Πατρών</a:t>
            </a:r>
            <a:endParaRPr lang="el-GR" sz="1800"/>
          </a:p>
        </p:txBody>
      </p:sp>
      <p:sp>
        <p:nvSpPr>
          <p:cNvPr id="13315" name="Υπότιτλος 2"/>
          <p:cNvSpPr>
            <a:spLocks noGrp="1"/>
          </p:cNvSpPr>
          <p:nvPr>
            <p:ph type="subTitle" idx="1"/>
          </p:nvPr>
        </p:nvSpPr>
        <p:spPr>
          <a:xfrm>
            <a:off x="708481" y="3508208"/>
            <a:ext cx="7774560" cy="1826112"/>
          </a:xfrm>
        </p:spPr>
        <p:txBody>
          <a:bodyPr>
            <a:normAutofit fontScale="85000" lnSpcReduction="20000"/>
          </a:bodyPr>
          <a:lstStyle/>
          <a:p>
            <a:pPr eaLnBrk="1" hangingPunct="1">
              <a:spcBef>
                <a:spcPct val="0"/>
              </a:spcBef>
            </a:pPr>
            <a:r>
              <a:rPr lang="el-GR" sz="2800" b="1" dirty="0"/>
              <a:t>Ενότητα </a:t>
            </a:r>
            <a:r>
              <a:rPr lang="el-GR" sz="2800" b="1" dirty="0" smtClean="0"/>
              <a:t>13</a:t>
            </a:r>
            <a:r>
              <a:rPr lang="en-US" sz="2800" b="1" dirty="0" smtClean="0"/>
              <a:t> </a:t>
            </a:r>
            <a:r>
              <a:rPr lang="el-GR" sz="2800" b="1" dirty="0"/>
              <a:t>:</a:t>
            </a:r>
            <a:r>
              <a:rPr lang="en-US" sz="2800" dirty="0"/>
              <a:t> </a:t>
            </a:r>
            <a:r>
              <a:rPr lang="el-GR" sz="2800" dirty="0"/>
              <a:t> </a:t>
            </a:r>
            <a:r>
              <a:rPr lang="el-GR" sz="2800" b="1" dirty="0" smtClean="0">
                <a:cs typeface="Tahoma" pitchFamily="34" charset="0"/>
              </a:rPr>
              <a:t>Η έννοια των μαθησιακών αντικειμένων- Εργαλεία ανάπτυξης μαθησιακών αντικειμένων</a:t>
            </a:r>
            <a:endParaRPr lang="en-GB" sz="2800" dirty="0">
              <a:cs typeface="Tahoma" pitchFamily="34" charset="0"/>
            </a:endParaRPr>
          </a:p>
          <a:p>
            <a:pPr eaLnBrk="1" hangingPunct="1"/>
            <a:endParaRPr lang="el-GR" sz="2800" dirty="0"/>
          </a:p>
          <a:p>
            <a:pPr eaLnBrk="1" hangingPunct="1"/>
            <a:r>
              <a:rPr lang="el-GR" sz="2800" dirty="0"/>
              <a:t>Βασίλειος Κόμης</a:t>
            </a:r>
          </a:p>
          <a:p>
            <a:pPr eaLnBrk="1" hangingPunct="1"/>
            <a:r>
              <a:rPr lang="el-GR" sz="2800" dirty="0"/>
              <a:t>ΤΕΕΑΠΗ</a:t>
            </a:r>
          </a:p>
        </p:txBody>
      </p:sp>
      <p:pic>
        <p:nvPicPr>
          <p:cNvPr id="1331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1360" y="5450973"/>
            <a:ext cx="4309920" cy="102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C:\Users\user\Downloads\logo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01" y="260668"/>
            <a:ext cx="3672000" cy="180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001" y="704234"/>
            <a:ext cx="2468160" cy="91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60" y="5582027"/>
            <a:ext cx="1733760" cy="66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22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fr-FR" dirty="0" smtClean="0"/>
              <a:t>Course </a:t>
            </a:r>
            <a:r>
              <a:rPr lang="fr-FR" dirty="0" err="1" smtClean="0"/>
              <a:t>Lab</a:t>
            </a:r>
            <a:endParaRPr lang="el-GR" dirty="0"/>
          </a:p>
        </p:txBody>
      </p:sp>
      <p:sp>
        <p:nvSpPr>
          <p:cNvPr id="3" name="Θέση περιεχομένου 2"/>
          <p:cNvSpPr>
            <a:spLocks noGrp="1"/>
          </p:cNvSpPr>
          <p:nvPr>
            <p:ph idx="1"/>
          </p:nvPr>
        </p:nvSpPr>
        <p:spPr/>
        <p:txBody>
          <a:bodyPr>
            <a:normAutofit/>
          </a:bodyPr>
          <a:lstStyle/>
          <a:p>
            <a:r>
              <a:rPr lang="en-US" sz="2800" dirty="0" smtClean="0">
                <a:hlinkClick r:id="rId2"/>
              </a:rPr>
              <a:t>www.courselab.com</a:t>
            </a:r>
            <a:endParaRPr lang="en-US" sz="2800" dirty="0" smtClean="0"/>
          </a:p>
          <a:p>
            <a:r>
              <a:rPr lang="el-GR" sz="2800" dirty="0" smtClean="0"/>
              <a:t>Συγγραφικό εργαλείο για παρουσιάσεις </a:t>
            </a:r>
            <a:r>
              <a:rPr lang="el-GR" sz="2800" dirty="0" err="1" smtClean="0"/>
              <a:t>υπερκειμενικής</a:t>
            </a:r>
            <a:r>
              <a:rPr lang="el-GR" sz="2800" dirty="0" smtClean="0"/>
              <a:t> μορφής </a:t>
            </a:r>
            <a:endParaRPr lang="fr-FR" sz="2800" dirty="0" smtClean="0"/>
          </a:p>
          <a:p>
            <a:r>
              <a:rPr lang="el-GR" sz="2800" dirty="0" smtClean="0"/>
              <a:t>Κάθε σελίδα έχει το δικό της </a:t>
            </a:r>
            <a:r>
              <a:rPr lang="el-GR" sz="2800" dirty="0" err="1" smtClean="0"/>
              <a:t>πολυμεσικό</a:t>
            </a:r>
            <a:r>
              <a:rPr lang="el-GR" sz="2800" dirty="0" smtClean="0"/>
              <a:t> περιεχόμενο </a:t>
            </a:r>
            <a:endParaRPr lang="fr-FR" sz="2800" dirty="0" smtClean="0"/>
          </a:p>
          <a:p>
            <a:r>
              <a:rPr lang="el-GR" sz="2800" dirty="0" smtClean="0"/>
              <a:t>Επιτρέπει την πλοήγηση ανάμεσα στις σελίδες</a:t>
            </a:r>
            <a:endParaRPr lang="en-US" sz="2800" dirty="0" smtClean="0"/>
          </a:p>
          <a:p>
            <a:endParaRPr lang="el-GR" sz="2800" dirty="0"/>
          </a:p>
        </p:txBody>
      </p:sp>
    </p:spTree>
    <p:extLst>
      <p:ext uri="{BB962C8B-B14F-4D97-AF65-F5344CB8AC3E}">
        <p14:creationId xmlns:p14="http://schemas.microsoft.com/office/powerpoint/2010/main" val="54235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fr-FR" dirty="0" err="1" smtClean="0"/>
              <a:t>myUdutu</a:t>
            </a:r>
            <a:endParaRPr lang="el-GR" dirty="0"/>
          </a:p>
        </p:txBody>
      </p:sp>
      <p:sp>
        <p:nvSpPr>
          <p:cNvPr id="3" name="Θέση περιεχομένου 2"/>
          <p:cNvSpPr>
            <a:spLocks noGrp="1"/>
          </p:cNvSpPr>
          <p:nvPr>
            <p:ph idx="1"/>
          </p:nvPr>
        </p:nvSpPr>
        <p:spPr/>
        <p:txBody>
          <a:bodyPr>
            <a:normAutofit/>
          </a:bodyPr>
          <a:lstStyle/>
          <a:p>
            <a:r>
              <a:rPr lang="en-US" sz="2800" dirty="0" smtClean="0">
                <a:hlinkClick r:id="rId2"/>
              </a:rPr>
              <a:t>www.</a:t>
            </a:r>
            <a:r>
              <a:rPr lang="en-US" sz="2800" b="1" dirty="0" smtClean="0">
                <a:hlinkClick r:id="rId2"/>
              </a:rPr>
              <a:t>myudutu</a:t>
            </a:r>
            <a:r>
              <a:rPr lang="en-US" sz="2800" dirty="0" smtClean="0">
                <a:hlinkClick r:id="rId2"/>
              </a:rPr>
              <a:t>.com</a:t>
            </a:r>
            <a:r>
              <a:rPr lang="en-US" sz="2800" dirty="0" smtClean="0"/>
              <a:t> </a:t>
            </a:r>
          </a:p>
          <a:p>
            <a:r>
              <a:rPr lang="el-GR" sz="2800" dirty="0" smtClean="0"/>
              <a:t>Συγγραφικό εργαλείο για τη δημιουργία ιστοσελίδων </a:t>
            </a:r>
            <a:endParaRPr lang="fr-FR" sz="2800" dirty="0" smtClean="0"/>
          </a:p>
          <a:p>
            <a:r>
              <a:rPr lang="el-GR" sz="2800" dirty="0"/>
              <a:t>Κάθε σελίδα έχει το δικό της </a:t>
            </a:r>
            <a:r>
              <a:rPr lang="el-GR" sz="2800" dirty="0" err="1"/>
              <a:t>πολυμεσικό</a:t>
            </a:r>
            <a:r>
              <a:rPr lang="el-GR" sz="2800" dirty="0"/>
              <a:t> περιεχόμενο </a:t>
            </a:r>
            <a:endParaRPr lang="fr-FR" sz="2800" dirty="0"/>
          </a:p>
          <a:p>
            <a:r>
              <a:rPr lang="el-GR" sz="2800" dirty="0"/>
              <a:t>Επιτρέπει την πλοήγηση ανάμεσα στις </a:t>
            </a:r>
            <a:r>
              <a:rPr lang="el-GR" sz="2800" dirty="0" smtClean="0"/>
              <a:t>σελίδες και την οργάνωση του περιεχομένου με μη γραμμική δομή </a:t>
            </a:r>
            <a:endParaRPr lang="en-US" sz="2800" dirty="0"/>
          </a:p>
          <a:p>
            <a:pPr marL="0" indent="0">
              <a:buNone/>
            </a:pPr>
            <a:endParaRPr lang="el-GR" sz="2800" dirty="0"/>
          </a:p>
        </p:txBody>
      </p:sp>
    </p:spTree>
    <p:extLst>
      <p:ext uri="{BB962C8B-B14F-4D97-AF65-F5344CB8AC3E}">
        <p14:creationId xmlns:p14="http://schemas.microsoft.com/office/powerpoint/2010/main" val="2249231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7"/>
          <p:cNvSpPr>
            <a:spLocks noGrp="1" noChangeArrowheads="1"/>
          </p:cNvSpPr>
          <p:nvPr>
            <p:ph type="subTitle" idx="1"/>
          </p:nvPr>
        </p:nvSpPr>
        <p:spPr>
          <a:xfrm>
            <a:off x="1000125" y="4005263"/>
            <a:ext cx="7839075" cy="2303462"/>
          </a:xfrm>
        </p:spPr>
        <p:txBody>
          <a:bodyPr>
            <a:normAutofit fontScale="85000" lnSpcReduction="20000"/>
          </a:bodyPr>
          <a:lstStyle/>
          <a:p>
            <a:pPr eaLnBrk="1" fontAlgn="auto" hangingPunct="1">
              <a:lnSpc>
                <a:spcPct val="90000"/>
              </a:lnSpc>
              <a:spcAft>
                <a:spcPts val="0"/>
              </a:spcAft>
              <a:buFont typeface="Wingdings 2"/>
              <a:buNone/>
              <a:defRPr/>
            </a:pPr>
            <a:endParaRPr lang="el-GR" sz="2800" dirty="0" smtClean="0"/>
          </a:p>
          <a:p>
            <a:pPr eaLnBrk="1" fontAlgn="auto" hangingPunct="1">
              <a:lnSpc>
                <a:spcPct val="90000"/>
              </a:lnSpc>
              <a:spcAft>
                <a:spcPts val="0"/>
              </a:spcAft>
              <a:buFont typeface="Wingdings 2"/>
              <a:buNone/>
              <a:defRPr/>
            </a:pPr>
            <a:endParaRPr lang="el-GR" sz="2800" dirty="0" smtClean="0"/>
          </a:p>
          <a:p>
            <a:pPr eaLnBrk="1" fontAlgn="auto" hangingPunct="1">
              <a:lnSpc>
                <a:spcPct val="90000"/>
              </a:lnSpc>
              <a:spcAft>
                <a:spcPts val="0"/>
              </a:spcAft>
              <a:buFont typeface="Wingdings 2"/>
              <a:buNone/>
              <a:defRPr/>
            </a:pPr>
            <a:endParaRPr lang="el-GR" sz="2800" dirty="0" smtClean="0"/>
          </a:p>
          <a:p>
            <a:pPr eaLnBrk="1" fontAlgn="auto" hangingPunct="1">
              <a:lnSpc>
                <a:spcPct val="90000"/>
              </a:lnSpc>
              <a:spcAft>
                <a:spcPts val="0"/>
              </a:spcAft>
              <a:buFont typeface="Wingdings 2"/>
              <a:buNone/>
              <a:defRPr/>
            </a:pPr>
            <a:endParaRPr lang="el-GR" sz="2800" dirty="0" smtClean="0">
              <a:solidFill>
                <a:schemeClr val="hlink"/>
              </a:solidFill>
            </a:endParaRPr>
          </a:p>
          <a:p>
            <a:pPr marL="228600" eaLnBrk="1" fontAlgn="auto" hangingPunct="1">
              <a:lnSpc>
                <a:spcPct val="90000"/>
              </a:lnSpc>
              <a:spcAft>
                <a:spcPts val="0"/>
              </a:spcAft>
              <a:buFont typeface="Wingdings 2"/>
              <a:buNone/>
              <a:defRPr/>
            </a:pPr>
            <a:r>
              <a:rPr lang="en-GB" sz="2800" dirty="0" smtClean="0">
                <a:solidFill>
                  <a:schemeClr val="hlink"/>
                </a:solidFill>
              </a:rPr>
              <a:t>Βα</a:t>
            </a:r>
            <a:r>
              <a:rPr lang="en-GB" sz="2800" dirty="0" err="1" smtClean="0">
                <a:solidFill>
                  <a:schemeClr val="hlink"/>
                </a:solidFill>
              </a:rPr>
              <a:t>σίλης</a:t>
            </a:r>
            <a:r>
              <a:rPr lang="en-GB" sz="2800" dirty="0" smtClean="0">
                <a:solidFill>
                  <a:schemeClr val="hlink"/>
                </a:solidFill>
              </a:rPr>
              <a:t> </a:t>
            </a:r>
            <a:r>
              <a:rPr lang="en-GB" sz="2800" dirty="0">
                <a:solidFill>
                  <a:schemeClr val="hlink"/>
                </a:solidFill>
              </a:rPr>
              <a:t>Κόμης, </a:t>
            </a:r>
            <a:r>
              <a:rPr lang="el-GR" sz="2800" dirty="0" smtClean="0">
                <a:solidFill>
                  <a:schemeClr val="hlink"/>
                </a:solidFill>
              </a:rPr>
              <a:t>Καθηγητής</a:t>
            </a:r>
            <a:endParaRPr lang="en-GB" sz="2800" dirty="0">
              <a:solidFill>
                <a:schemeClr val="hlink"/>
              </a:solidFill>
            </a:endParaRPr>
          </a:p>
          <a:p>
            <a:pPr marL="230188" lvl="1" algn="l" eaLnBrk="1" fontAlgn="auto" hangingPunct="1">
              <a:lnSpc>
                <a:spcPct val="90000"/>
              </a:lnSpc>
              <a:spcAft>
                <a:spcPts val="0"/>
              </a:spcAft>
              <a:buFont typeface="Wingdings" pitchFamily="2" charset="2"/>
              <a:buNone/>
              <a:defRPr/>
            </a:pPr>
            <a:r>
              <a:rPr lang="en-GB" sz="2400" dirty="0" err="1" smtClean="0">
                <a:solidFill>
                  <a:schemeClr val="hlink"/>
                </a:solidFill>
                <a:hlinkClick r:id="rId3"/>
              </a:rPr>
              <a:t>komis</a:t>
            </a:r>
            <a:r>
              <a:rPr lang="en-GB" sz="2400" dirty="0" smtClean="0">
                <a:solidFill>
                  <a:schemeClr val="hlink"/>
                </a:solidFill>
                <a:hlinkClick r:id="rId3"/>
              </a:rPr>
              <a:t>@</a:t>
            </a:r>
            <a:r>
              <a:rPr lang="en-US" sz="2400" dirty="0" err="1">
                <a:solidFill>
                  <a:schemeClr val="hlink"/>
                </a:solidFill>
                <a:hlinkClick r:id="rId3"/>
              </a:rPr>
              <a:t>upatras</a:t>
            </a:r>
            <a:r>
              <a:rPr lang="en-GB" sz="2400" dirty="0">
                <a:solidFill>
                  <a:schemeClr val="hlink"/>
                </a:solidFill>
                <a:hlinkClick r:id="rId3"/>
              </a:rPr>
              <a:t>.</a:t>
            </a:r>
            <a:r>
              <a:rPr lang="en-GB" sz="2400" dirty="0" err="1">
                <a:solidFill>
                  <a:schemeClr val="hlink"/>
                </a:solidFill>
                <a:hlinkClick r:id="rId3"/>
              </a:rPr>
              <a:t>gr</a:t>
            </a:r>
            <a:endParaRPr lang="el-GR" sz="2400" dirty="0">
              <a:solidFill>
                <a:schemeClr val="hlink"/>
              </a:solidFill>
            </a:endParaRPr>
          </a:p>
          <a:p>
            <a:pPr marL="230188" lvl="1" algn="l" eaLnBrk="1" fontAlgn="auto" hangingPunct="1">
              <a:lnSpc>
                <a:spcPct val="90000"/>
              </a:lnSpc>
              <a:spcAft>
                <a:spcPts val="0"/>
              </a:spcAft>
              <a:buFont typeface="Wingdings" pitchFamily="2" charset="2"/>
              <a:buNone/>
              <a:defRPr/>
            </a:pPr>
            <a:r>
              <a:rPr lang="en-GB" sz="2400" dirty="0">
                <a:hlinkClick r:id="rId4"/>
              </a:rPr>
              <a:t>www.ecedu.upatras.gr/komis/</a:t>
            </a:r>
            <a:r>
              <a:rPr lang="en-GB" sz="2400" dirty="0"/>
              <a:t>  </a:t>
            </a:r>
            <a:endParaRPr lang="en-US" sz="2400" dirty="0"/>
          </a:p>
          <a:p>
            <a:pPr lvl="1" eaLnBrk="1" fontAlgn="auto" hangingPunct="1">
              <a:lnSpc>
                <a:spcPct val="90000"/>
              </a:lnSpc>
              <a:spcAft>
                <a:spcPts val="0"/>
              </a:spcAft>
              <a:buFont typeface="Wingdings" pitchFamily="2" charset="2"/>
              <a:buNone/>
              <a:defRPr/>
            </a:pPr>
            <a:endParaRPr lang="en-GB" sz="2400" dirty="0"/>
          </a:p>
        </p:txBody>
      </p:sp>
      <p:sp>
        <p:nvSpPr>
          <p:cNvPr id="5122" name="Rectangle 1026"/>
          <p:cNvSpPr>
            <a:spLocks noGrp="1" noChangeArrowheads="1"/>
          </p:cNvSpPr>
          <p:nvPr>
            <p:ph type="title"/>
          </p:nvPr>
        </p:nvSpPr>
        <p:spPr>
          <a:xfrm>
            <a:off x="1214438" y="928688"/>
            <a:ext cx="7478712" cy="2716212"/>
          </a:xfrm>
        </p:spPr>
        <p:txBody>
          <a:bodyPr>
            <a:noAutofit/>
          </a:bodyPr>
          <a:lstStyle/>
          <a:p>
            <a:pPr algn="ctr" eaLnBrk="1" fontAlgn="auto" hangingPunct="1">
              <a:spcAft>
                <a:spcPts val="0"/>
              </a:spcAft>
              <a:defRPr/>
            </a:pPr>
            <a:r>
              <a:rPr lang="en-US" sz="4400" b="1" dirty="0" err="1" smtClean="0"/>
              <a:t>MyUdutu</a:t>
            </a:r>
            <a:r>
              <a:rPr lang="en-US" sz="4400" b="1" dirty="0" smtClean="0"/>
              <a:t/>
            </a:r>
            <a:br>
              <a:rPr lang="en-US" sz="4400" b="1" dirty="0" smtClean="0"/>
            </a:br>
            <a:r>
              <a:rPr lang="el-GR" sz="4400" b="1" dirty="0" smtClean="0"/>
              <a:t>Λογισμικό Δημιουργίας Διαδικτυακών μαθημάτων</a:t>
            </a:r>
            <a:endParaRPr lang="en-GB" sz="4400" dirty="0">
              <a:solidFill>
                <a:schemeClr val="tx2">
                  <a:satMod val="130000"/>
                </a:schemeClr>
              </a:solidFill>
              <a:latin typeface="Tahoma Greek" charset="-95"/>
            </a:endParaRPr>
          </a:p>
        </p:txBody>
      </p:sp>
    </p:spTree>
    <p:extLst>
      <p:ext uri="{BB962C8B-B14F-4D97-AF65-F5344CB8AC3E}">
        <p14:creationId xmlns:p14="http://schemas.microsoft.com/office/powerpoint/2010/main" val="3012858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Περιεχόμενα</a:t>
            </a:r>
            <a:endParaRPr lang="en-US" dirty="0"/>
          </a:p>
        </p:txBody>
      </p:sp>
      <p:sp>
        <p:nvSpPr>
          <p:cNvPr id="14339" name="Content Placeholder 2"/>
          <p:cNvSpPr>
            <a:spLocks noGrp="1"/>
          </p:cNvSpPr>
          <p:nvPr>
            <p:ph idx="1"/>
          </p:nvPr>
        </p:nvSpPr>
        <p:spPr>
          <a:xfrm>
            <a:off x="1116013" y="1412875"/>
            <a:ext cx="7499350" cy="4800600"/>
          </a:xfrm>
        </p:spPr>
        <p:txBody>
          <a:bodyPr>
            <a:normAutofit lnSpcReduction="10000"/>
          </a:bodyPr>
          <a:lstStyle/>
          <a:p>
            <a:pPr>
              <a:defRPr/>
            </a:pPr>
            <a:r>
              <a:rPr lang="el-GR" dirty="0" smtClean="0"/>
              <a:t>Ορισμός</a:t>
            </a:r>
          </a:p>
          <a:p>
            <a:pPr>
              <a:defRPr/>
            </a:pPr>
            <a:r>
              <a:rPr lang="el-GR" dirty="0" smtClean="0"/>
              <a:t>Δυνατότητες χρήσης</a:t>
            </a:r>
          </a:p>
          <a:p>
            <a:pPr marL="857250">
              <a:buFont typeface="Courier New" pitchFamily="49" charset="0"/>
              <a:buChar char="o"/>
              <a:defRPr/>
            </a:pPr>
            <a:r>
              <a:rPr lang="el-GR" sz="2000" dirty="0" smtClean="0"/>
              <a:t>Δημιουργία μαθήματος</a:t>
            </a:r>
          </a:p>
          <a:p>
            <a:pPr marL="857250">
              <a:buFont typeface="Courier New" pitchFamily="49" charset="0"/>
              <a:buChar char="o"/>
              <a:defRPr/>
            </a:pPr>
            <a:r>
              <a:rPr lang="el-GR" sz="2000" dirty="0" smtClean="0"/>
              <a:t>Ρυθμίσεις μαθήματος</a:t>
            </a:r>
          </a:p>
          <a:p>
            <a:pPr marL="857250">
              <a:buFont typeface="Courier New" pitchFamily="49" charset="0"/>
              <a:buChar char="o"/>
              <a:defRPr/>
            </a:pPr>
            <a:r>
              <a:rPr lang="el-GR" sz="2000" dirty="0" smtClean="0"/>
              <a:t>Επιλογή τύπου οθόνης</a:t>
            </a:r>
          </a:p>
          <a:p>
            <a:pPr marL="857250">
              <a:buFont typeface="Courier New" pitchFamily="49" charset="0"/>
              <a:buChar char="o"/>
              <a:defRPr/>
            </a:pPr>
            <a:r>
              <a:rPr lang="el-GR" sz="2000" dirty="0" smtClean="0"/>
              <a:t>Εισαγωγή οθόνης</a:t>
            </a:r>
          </a:p>
          <a:p>
            <a:pPr marL="857250">
              <a:buFont typeface="Courier New" pitchFamily="49" charset="0"/>
              <a:buChar char="o"/>
              <a:defRPr/>
            </a:pPr>
            <a:r>
              <a:rPr lang="el-GR" sz="2000" dirty="0" smtClean="0"/>
              <a:t>Είδη οθονών αξιολόγησης</a:t>
            </a:r>
          </a:p>
          <a:p>
            <a:pPr marL="857250">
              <a:buFont typeface="Courier New" pitchFamily="49" charset="0"/>
              <a:buChar char="o"/>
              <a:defRPr/>
            </a:pPr>
            <a:r>
              <a:rPr lang="el-GR" sz="2000" dirty="0" smtClean="0"/>
              <a:t>Βιβλιοθήκη</a:t>
            </a:r>
          </a:p>
          <a:p>
            <a:pPr marL="857250">
              <a:buFont typeface="Courier New" pitchFamily="49" charset="0"/>
              <a:buChar char="o"/>
              <a:defRPr/>
            </a:pPr>
            <a:r>
              <a:rPr lang="el-GR" sz="2000" dirty="0" smtClean="0"/>
              <a:t>Εξαγωγή υλικού</a:t>
            </a:r>
          </a:p>
          <a:p>
            <a:pPr>
              <a:defRPr/>
            </a:pPr>
            <a:r>
              <a:rPr lang="el-GR" dirty="0" smtClean="0"/>
              <a:t>Σημαντικά σημεία</a:t>
            </a:r>
          </a:p>
          <a:p>
            <a:pPr>
              <a:defRPr/>
            </a:pPr>
            <a:r>
              <a:rPr lang="el-GR" dirty="0" smtClean="0"/>
              <a:t>Σύνδεσμοι</a:t>
            </a:r>
          </a:p>
        </p:txBody>
      </p:sp>
    </p:spTree>
    <p:extLst>
      <p:ext uri="{BB962C8B-B14F-4D97-AF65-F5344CB8AC3E}">
        <p14:creationId xmlns:p14="http://schemas.microsoft.com/office/powerpoint/2010/main" val="1337076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 </a:t>
            </a:r>
            <a:r>
              <a:rPr lang="en-US" dirty="0" err="1" smtClean="0"/>
              <a:t>myUdutu</a:t>
            </a:r>
            <a:r>
              <a:rPr lang="el-GR" dirty="0" smtClean="0"/>
              <a:t> (1/2)</a:t>
            </a:r>
            <a:endParaRPr lang="en-US" dirty="0"/>
          </a:p>
        </p:txBody>
      </p:sp>
      <p:sp>
        <p:nvSpPr>
          <p:cNvPr id="18435" name="Content Placeholder 2"/>
          <p:cNvSpPr>
            <a:spLocks noGrp="1"/>
          </p:cNvSpPr>
          <p:nvPr>
            <p:ph idx="1"/>
          </p:nvPr>
        </p:nvSpPr>
        <p:spPr/>
        <p:txBody>
          <a:bodyPr/>
          <a:lstStyle/>
          <a:p>
            <a:r>
              <a:rPr lang="el-GR" altLang="el-GR" sz="2400" smtClean="0"/>
              <a:t>Η σελίδα myUdutu.com είναι μία online υπηρεσία που επιτρέπει στους χρήστες να δημιουργούν και να διαχειρίζονται διαδικτυακά μαθήματα.</a:t>
            </a:r>
            <a:endParaRPr lang="en-US" altLang="el-GR" sz="2400" smtClean="0"/>
          </a:p>
          <a:p>
            <a:r>
              <a:rPr lang="el-GR" altLang="el-GR" sz="2400" smtClean="0"/>
              <a:t>Στον συγγραφέα του μαθήματος παρέχονται τα απαραίτητα εργαλεία για την δημιουργία πακέτων SCORM</a:t>
            </a:r>
            <a:r>
              <a:rPr lang="en-US" altLang="el-GR" sz="2400" smtClean="0"/>
              <a:t>.</a:t>
            </a:r>
          </a:p>
          <a:p>
            <a:r>
              <a:rPr lang="el-GR" altLang="el-GR" sz="2400" smtClean="0"/>
              <a:t>ο χρήστης έχει τη δυνατότητα συγγραφής και διαχείρισης μαθημάτων, τα οποία μπορεί να εξάγει σε έναν εξυπηρετητή δωρεάν. Επί πληρωμή ο ιστότοπος μπορεί να φιλοξενήσει τα μαθήματα του χρήστη.</a:t>
            </a:r>
            <a:endParaRPr lang="en-US" altLang="el-GR" sz="2400" smtClean="0"/>
          </a:p>
        </p:txBody>
      </p:sp>
    </p:spTree>
    <p:extLst>
      <p:ext uri="{BB962C8B-B14F-4D97-AF65-F5344CB8AC3E}">
        <p14:creationId xmlns:p14="http://schemas.microsoft.com/office/powerpoint/2010/main" val="1027134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myUdutu</a:t>
            </a:r>
            <a:r>
              <a:rPr lang="el-GR" dirty="0" smtClean="0"/>
              <a:t> (2/2)</a:t>
            </a:r>
            <a:endParaRPr lang="en-US" dirty="0"/>
          </a:p>
        </p:txBody>
      </p:sp>
      <p:sp>
        <p:nvSpPr>
          <p:cNvPr id="19459" name="Content Placeholder 2"/>
          <p:cNvSpPr>
            <a:spLocks noGrp="1"/>
          </p:cNvSpPr>
          <p:nvPr>
            <p:ph idx="1"/>
          </p:nvPr>
        </p:nvSpPr>
        <p:spPr/>
        <p:txBody>
          <a:bodyPr/>
          <a:lstStyle/>
          <a:p>
            <a:r>
              <a:rPr lang="el-GR" altLang="el-GR" sz="2400" smtClean="0"/>
              <a:t>Τα μαθήματα μπορούν να έχουν εικόνες: βασικές, αξιολόγησης, σεναρίου και προχωρημένες.</a:t>
            </a:r>
          </a:p>
          <a:p>
            <a:r>
              <a:rPr lang="el-GR" altLang="el-GR" sz="2400" smtClean="0"/>
              <a:t>Υποστηρίζει την εισαγωγή παρουσίασης </a:t>
            </a:r>
            <a:r>
              <a:rPr lang="en-US" altLang="el-GR" sz="2400" smtClean="0"/>
              <a:t>Power Point.</a:t>
            </a:r>
          </a:p>
          <a:p>
            <a:r>
              <a:rPr lang="el-GR" altLang="el-GR" sz="2400" smtClean="0"/>
              <a:t>Διαθέτει γραμμική και δενδρική πορεία παρουσίασης του μαθήματος. </a:t>
            </a:r>
          </a:p>
          <a:p>
            <a:r>
              <a:rPr lang="el-GR" altLang="el-GR" sz="2400" smtClean="0"/>
              <a:t>Δίνεται η δυνατότητα εξαγωγής των δεδομένων σε πρότυπο SCORM 2004 ή SCORM 1.2</a:t>
            </a:r>
          </a:p>
          <a:p>
            <a:r>
              <a:rPr lang="el-GR" altLang="el-GR" sz="2400" smtClean="0"/>
              <a:t>Διαθέτει </a:t>
            </a:r>
            <a:r>
              <a:rPr lang="en-US" altLang="el-GR" sz="2400" smtClean="0"/>
              <a:t>3 </a:t>
            </a:r>
            <a:r>
              <a:rPr lang="el-GR" altLang="el-GR" sz="2400" smtClean="0"/>
              <a:t>ενότητες: </a:t>
            </a:r>
            <a:r>
              <a:rPr lang="en-US" altLang="el-GR" sz="2400" smtClean="0"/>
              <a:t>Workspace (</a:t>
            </a:r>
            <a:r>
              <a:rPr lang="el-GR" altLang="el-GR" sz="2400" smtClean="0"/>
              <a:t>συγγραφή των μαθημάτων</a:t>
            </a:r>
            <a:r>
              <a:rPr lang="en-US" altLang="el-GR" sz="2400" smtClean="0"/>
              <a:t>)</a:t>
            </a:r>
            <a:r>
              <a:rPr lang="el-GR" altLang="el-GR" sz="2400" smtClean="0"/>
              <a:t>, </a:t>
            </a:r>
            <a:r>
              <a:rPr lang="en-US" altLang="el-GR" sz="2400" smtClean="0"/>
              <a:t>Library (</a:t>
            </a:r>
            <a:r>
              <a:rPr lang="el-GR" altLang="el-GR" sz="2400" smtClean="0"/>
              <a:t>αποθήκευση των δεδομένων</a:t>
            </a:r>
            <a:r>
              <a:rPr lang="en-US" altLang="el-GR" sz="2400" smtClean="0"/>
              <a:t>)</a:t>
            </a:r>
            <a:r>
              <a:rPr lang="el-GR" altLang="el-GR" sz="2400" smtClean="0"/>
              <a:t> και </a:t>
            </a:r>
            <a:r>
              <a:rPr lang="en-US" altLang="el-GR" sz="2400" smtClean="0"/>
              <a:t>Administration (</a:t>
            </a:r>
            <a:r>
              <a:rPr lang="el-GR" altLang="el-GR" sz="2400" smtClean="0"/>
              <a:t>διαχείριση και διαμόρφωση των οθονών</a:t>
            </a:r>
            <a:r>
              <a:rPr lang="en-US" altLang="el-GR" sz="2400" smtClean="0"/>
              <a:t>)</a:t>
            </a:r>
            <a:endParaRPr lang="el-GR" altLang="el-GR" sz="2400" smtClean="0"/>
          </a:p>
          <a:p>
            <a:endParaRPr lang="en-US" altLang="el-GR" smtClean="0"/>
          </a:p>
        </p:txBody>
      </p:sp>
    </p:spTree>
    <p:extLst>
      <p:ext uri="{BB962C8B-B14F-4D97-AF65-F5344CB8AC3E}">
        <p14:creationId xmlns:p14="http://schemas.microsoft.com/office/powerpoint/2010/main" val="3653312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Δημιουργία μαθήματος</a:t>
            </a:r>
            <a:endParaRPr lang="en-US" dirty="0"/>
          </a:p>
        </p:txBody>
      </p:sp>
      <p:sp>
        <p:nvSpPr>
          <p:cNvPr id="20483" name="Content Placeholder 2"/>
          <p:cNvSpPr>
            <a:spLocks noGrp="1"/>
          </p:cNvSpPr>
          <p:nvPr>
            <p:ph idx="1"/>
          </p:nvPr>
        </p:nvSpPr>
        <p:spPr/>
        <p:txBody>
          <a:bodyPr/>
          <a:lstStyle/>
          <a:p>
            <a:r>
              <a:rPr lang="el-GR" altLang="el-GR" sz="2800" smtClean="0"/>
              <a:t>Στην αρχική σελίδα: Α) Δημιουργία μαθήματος, Β) Άνοιγμα ήδη υπάρχοντος, </a:t>
            </a:r>
            <a:r>
              <a:rPr lang="en-US" altLang="el-GR" sz="2800" smtClean="0"/>
              <a:t>C) </a:t>
            </a:r>
            <a:r>
              <a:rPr lang="el-GR" altLang="el-GR" sz="2800" smtClean="0"/>
              <a:t>Εισαγωγή εξωτερικού μαθήματος</a:t>
            </a:r>
            <a:endParaRPr lang="en-US" altLang="el-GR" sz="2800" smtClean="0"/>
          </a:p>
        </p:txBody>
      </p:sp>
      <p:pic>
        <p:nvPicPr>
          <p:cNvPr id="2048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924175"/>
            <a:ext cx="6048375"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456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Ρυθμίσεις μαθήματος</a:t>
            </a:r>
            <a:endParaRPr lang="en-US" dirty="0"/>
          </a:p>
        </p:txBody>
      </p:sp>
      <p:sp>
        <p:nvSpPr>
          <p:cNvPr id="21507" name="Content Placeholder 2"/>
          <p:cNvSpPr>
            <a:spLocks noGrp="1"/>
          </p:cNvSpPr>
          <p:nvPr>
            <p:ph idx="1"/>
          </p:nvPr>
        </p:nvSpPr>
        <p:spPr>
          <a:xfrm>
            <a:off x="1435100" y="1447800"/>
            <a:ext cx="7240588" cy="1404938"/>
          </a:xfrm>
        </p:spPr>
        <p:txBody>
          <a:bodyPr>
            <a:normAutofit fontScale="92500"/>
          </a:bodyPr>
          <a:lstStyle/>
          <a:p>
            <a:r>
              <a:rPr lang="el-GR" altLang="el-GR" smtClean="0"/>
              <a:t>Στις ρυθμίσεις καθορίζουμε τις διαστάσεις 800</a:t>
            </a:r>
            <a:r>
              <a:rPr lang="en-US" altLang="el-GR" smtClean="0"/>
              <a:t>x</a:t>
            </a:r>
            <a:r>
              <a:rPr lang="el-GR" altLang="el-GR" smtClean="0"/>
              <a:t>600 και το πρότυπο </a:t>
            </a:r>
            <a:r>
              <a:rPr lang="en-US" altLang="el-GR" smtClean="0"/>
              <a:t>Scorm</a:t>
            </a:r>
            <a:endParaRPr lang="el-GR" altLang="el-GR" smtClean="0"/>
          </a:p>
          <a:p>
            <a:pPr>
              <a:buFont typeface="Wingdings 2" panose="05020102010507070707" pitchFamily="18" charset="2"/>
              <a:buNone/>
            </a:pPr>
            <a:endParaRPr lang="en-US" altLang="el-GR" smtClean="0"/>
          </a:p>
        </p:txBody>
      </p:sp>
      <p:pic>
        <p:nvPicPr>
          <p:cNvPr id="215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420888"/>
            <a:ext cx="69850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500563" y="4437063"/>
            <a:ext cx="1223962" cy="792162"/>
          </a:xfrm>
          <a:prstGeom prst="rect">
            <a:avLst/>
          </a:prstGeom>
          <a:noFill/>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en-US"/>
          </a:p>
        </p:txBody>
      </p:sp>
      <p:sp>
        <p:nvSpPr>
          <p:cNvPr id="9" name="Rectangle 8"/>
          <p:cNvSpPr/>
          <p:nvPr/>
        </p:nvSpPr>
        <p:spPr>
          <a:xfrm>
            <a:off x="6227763" y="4652963"/>
            <a:ext cx="1223962" cy="360362"/>
          </a:xfrm>
          <a:prstGeom prst="rect">
            <a:avLst/>
          </a:prstGeom>
          <a:noFill/>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en-US"/>
          </a:p>
        </p:txBody>
      </p:sp>
    </p:spTree>
    <p:extLst>
      <p:ext uri="{BB962C8B-B14F-4D97-AF65-F5344CB8AC3E}">
        <p14:creationId xmlns:p14="http://schemas.microsoft.com/office/powerpoint/2010/main" val="3321671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Επιλογή τύπου οθόνης</a:t>
            </a:r>
            <a:endParaRPr lang="en-US" dirty="0"/>
          </a:p>
        </p:txBody>
      </p:sp>
      <p:sp>
        <p:nvSpPr>
          <p:cNvPr id="22533" name="Content Placeholder 2"/>
          <p:cNvSpPr>
            <a:spLocks noGrp="1"/>
          </p:cNvSpPr>
          <p:nvPr>
            <p:ph idx="1"/>
          </p:nvPr>
        </p:nvSpPr>
        <p:spPr>
          <a:xfrm>
            <a:off x="1435100" y="1447800"/>
            <a:ext cx="7458075" cy="4800600"/>
          </a:xfrm>
        </p:spPr>
        <p:txBody>
          <a:bodyPr/>
          <a:lstStyle/>
          <a:p>
            <a:r>
              <a:rPr lang="el-GR" altLang="el-GR" sz="2800" smtClean="0"/>
              <a:t>Επιλογή εισαγωγής οθόνης: βασική, αξιολόγησης, προχωρημένη, σεναρίου, εισαγωγή διαφανειών </a:t>
            </a:r>
            <a:r>
              <a:rPr lang="en-US" altLang="el-GR" sz="2800" smtClean="0"/>
              <a:t>power point </a:t>
            </a:r>
            <a:r>
              <a:rPr lang="el-GR" altLang="el-GR" sz="2800" smtClean="0"/>
              <a:t>και εισαγωγή λέξεων στο γλωσσάρι</a:t>
            </a:r>
          </a:p>
          <a:p>
            <a:endParaRPr lang="el-GR" altLang="el-GR" smtClean="0"/>
          </a:p>
          <a:p>
            <a:pPr>
              <a:buFont typeface="Wingdings 2" panose="05020102010507070707" pitchFamily="18" charset="2"/>
              <a:buNone/>
            </a:pPr>
            <a:endParaRPr lang="en-US" altLang="el-GR" smtClean="0"/>
          </a:p>
        </p:txBody>
      </p:sp>
      <p:pic>
        <p:nvPicPr>
          <p:cNvPr id="22534" name="Picture 8" descr="F:\EAP\3h Ergasia\myUdutu\οθόνες.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573463"/>
            <a:ext cx="88931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960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Εισαγωγή οθόνης</a:t>
            </a:r>
            <a:endParaRPr lang="en-US" dirty="0"/>
          </a:p>
        </p:txBody>
      </p:sp>
      <p:sp>
        <p:nvSpPr>
          <p:cNvPr id="23555" name="Content Placeholder 2"/>
          <p:cNvSpPr>
            <a:spLocks noGrp="1"/>
          </p:cNvSpPr>
          <p:nvPr>
            <p:ph idx="1"/>
          </p:nvPr>
        </p:nvSpPr>
        <p:spPr/>
        <p:txBody>
          <a:bodyPr/>
          <a:lstStyle/>
          <a:p>
            <a:r>
              <a:rPr lang="el-GR" altLang="el-GR" smtClean="0"/>
              <a:t>Καθορισμός διάταξης, ονομασίας, εισαγωγή δεδομένων</a:t>
            </a:r>
            <a:endParaRPr lang="en-US" altLang="el-GR" smtClean="0"/>
          </a:p>
        </p:txBody>
      </p:sp>
      <p:pic>
        <p:nvPicPr>
          <p:cNvPr id="23558" name="Picture 2" descr="F:\EAP\3h Ergasia\myUdutu\basic scre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806" y="2600325"/>
            <a:ext cx="5999379" cy="359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588224" y="2420888"/>
            <a:ext cx="936625" cy="647700"/>
          </a:xfrm>
          <a:prstGeom prst="rect">
            <a:avLst/>
          </a:prstGeom>
          <a:noFill/>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en-US"/>
          </a:p>
        </p:txBody>
      </p:sp>
    </p:spTree>
    <p:extLst>
      <p:ext uri="{BB962C8B-B14F-4D97-AF65-F5344CB8AC3E}">
        <p14:creationId xmlns:p14="http://schemas.microsoft.com/office/powerpoint/2010/main" val="35306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title"/>
          </p:nvPr>
        </p:nvSpPr>
        <p:spPr/>
        <p:txBody>
          <a:bodyPr/>
          <a:lstStyle/>
          <a:p>
            <a:pPr algn="ctr" eaLnBrk="1" hangingPunct="1"/>
            <a:r>
              <a:rPr lang="el-GR" smtClean="0"/>
              <a:t>Άδειες Χρήσης</a:t>
            </a:r>
          </a:p>
        </p:txBody>
      </p:sp>
      <p:sp>
        <p:nvSpPr>
          <p:cNvPr id="14339" name="Subtitle 8"/>
          <p:cNvSpPr>
            <a:spLocks noGrp="1"/>
          </p:cNvSpPr>
          <p:nvPr>
            <p:ph idx="1"/>
          </p:nvPr>
        </p:nvSpPr>
        <p:spPr bwMode="gray"/>
        <p:txBody>
          <a:bodyPr/>
          <a:lstStyle/>
          <a:p>
            <a:pPr eaLnBrk="1" hangingPunct="1"/>
            <a:r>
              <a:rPr lang="el-GR" sz="2800" dirty="0"/>
              <a:t>Το παρόν εκπαιδευτικό υλικό υπόκειται σε</a:t>
            </a:r>
            <a:r>
              <a:rPr lang="en-US" sz="2800" dirty="0"/>
              <a:t> </a:t>
            </a:r>
            <a:r>
              <a:rPr lang="el-GR" sz="2800" dirty="0"/>
              <a:t>άδειες χρήσης </a:t>
            </a:r>
            <a:r>
              <a:rPr lang="en-US" sz="2800" dirty="0"/>
              <a:t>Creative Commons. </a:t>
            </a:r>
          </a:p>
          <a:p>
            <a:pPr eaLnBrk="1" hangingPunct="1"/>
            <a:r>
              <a:rPr lang="el-GR" sz="2800" dirty="0"/>
              <a:t>Για εκπαιδευτικό υλικό, όπως εικόνες, που υπόκειται σε άλλου τύπου άδειας χρήσης, η άδεια χρήσης αναφέρεται ρητώς. </a:t>
            </a: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280" y="4419824"/>
            <a:ext cx="1733760" cy="66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0611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Είδη οθονών αξιολόγησης</a:t>
            </a:r>
            <a:endParaRPr lang="en-US" dirty="0"/>
          </a:p>
        </p:txBody>
      </p:sp>
      <p:sp>
        <p:nvSpPr>
          <p:cNvPr id="4" name="Footer Placeholder 3"/>
          <p:cNvSpPr>
            <a:spLocks noGrp="1"/>
          </p:cNvSpPr>
          <p:nvPr>
            <p:ph type="ftr" sz="quarter" idx="4294967295"/>
          </p:nvPr>
        </p:nvSpPr>
        <p:spPr>
          <a:xfrm>
            <a:off x="6248400" y="6305550"/>
            <a:ext cx="2895600" cy="476250"/>
          </a:xfrm>
          <a:prstGeom prst="rect">
            <a:avLst/>
          </a:prstGeom>
        </p:spPr>
        <p:txBody>
          <a:bodyPr/>
          <a:lstStyle/>
          <a:p>
            <a:pPr>
              <a:defRPr/>
            </a:pPr>
            <a:r>
              <a:rPr lang="en-US"/>
              <a:t>MyUdutu</a:t>
            </a:r>
          </a:p>
        </p:txBody>
      </p:sp>
      <p:sp>
        <p:nvSpPr>
          <p:cNvPr id="24580" name="Slide Number Placeholder 4"/>
          <p:cNvSpPr>
            <a:spLocks noGrp="1"/>
          </p:cNvSpPr>
          <p:nvPr>
            <p:ph type="sldNum" sz="quarter" idx="4294967295"/>
          </p:nvPr>
        </p:nvSpPr>
        <p:spPr bwMode="auto">
          <a:xfrm>
            <a:off x="8686800"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3364F65-EB21-4067-84DD-40267D20C167}" type="slidenum">
              <a:rPr lang="en-US" altLang="el-GR" sz="1200">
                <a:solidFill>
                  <a:srgbClr val="B5A788"/>
                </a:solidFill>
              </a:rPr>
              <a:pPr>
                <a:spcBef>
                  <a:spcPct val="0"/>
                </a:spcBef>
                <a:buClrTx/>
                <a:buSzTx/>
                <a:buFontTx/>
                <a:buNone/>
              </a:pPr>
              <a:t>20</a:t>
            </a:fld>
            <a:endParaRPr lang="en-US" altLang="el-GR" sz="1200">
              <a:solidFill>
                <a:srgbClr val="B5A788"/>
              </a:solidFill>
            </a:endParaRPr>
          </a:p>
        </p:txBody>
      </p:sp>
      <p:pic>
        <p:nvPicPr>
          <p:cNvPr id="2458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2708275"/>
            <a:ext cx="61944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908175" y="2636838"/>
            <a:ext cx="2016125" cy="1079500"/>
          </a:xfrm>
          <a:prstGeom prst="rect">
            <a:avLst/>
          </a:prstGeom>
          <a:noFill/>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en-US"/>
          </a:p>
        </p:txBody>
      </p:sp>
      <p:sp>
        <p:nvSpPr>
          <p:cNvPr id="9" name="Rectangle 8"/>
          <p:cNvSpPr/>
          <p:nvPr/>
        </p:nvSpPr>
        <p:spPr>
          <a:xfrm>
            <a:off x="3995738" y="2636838"/>
            <a:ext cx="3024187" cy="1079500"/>
          </a:xfrm>
          <a:prstGeom prst="rect">
            <a:avLst/>
          </a:prstGeom>
          <a:noFill/>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en-US"/>
          </a:p>
        </p:txBody>
      </p:sp>
      <p:sp>
        <p:nvSpPr>
          <p:cNvPr id="10" name="TextBox 9"/>
          <p:cNvSpPr txBox="1"/>
          <p:nvPr/>
        </p:nvSpPr>
        <p:spPr>
          <a:xfrm>
            <a:off x="2195513" y="3860800"/>
            <a:ext cx="1584325" cy="708025"/>
          </a:xfrm>
          <a:prstGeom prst="rect">
            <a:avLst/>
          </a:prstGeom>
          <a:noFill/>
        </p:spPr>
        <p:txBody>
          <a:bodyPr>
            <a:spAutoFit/>
          </a:bodyPr>
          <a:lstStyle/>
          <a:p>
            <a:pPr eaLnBrk="1" hangingPunct="1">
              <a:defRPr/>
            </a:pPr>
            <a:r>
              <a:rPr lang="el-GR" sz="2000" dirty="0">
                <a:solidFill>
                  <a:schemeClr val="accent3">
                    <a:lumMod val="75000"/>
                  </a:schemeClr>
                </a:solidFill>
              </a:rPr>
              <a:t>Πολλαπλής επιλογής</a:t>
            </a:r>
            <a:endParaRPr lang="en-US" sz="2000" dirty="0">
              <a:solidFill>
                <a:schemeClr val="accent3">
                  <a:lumMod val="75000"/>
                </a:schemeClr>
              </a:solidFill>
            </a:endParaRPr>
          </a:p>
        </p:txBody>
      </p:sp>
      <p:sp>
        <p:nvSpPr>
          <p:cNvPr id="11" name="TextBox 10"/>
          <p:cNvSpPr txBox="1"/>
          <p:nvPr/>
        </p:nvSpPr>
        <p:spPr>
          <a:xfrm>
            <a:off x="4643438" y="3860800"/>
            <a:ext cx="1944687" cy="400050"/>
          </a:xfrm>
          <a:prstGeom prst="rect">
            <a:avLst/>
          </a:prstGeom>
          <a:noFill/>
        </p:spPr>
        <p:txBody>
          <a:bodyPr>
            <a:spAutoFit/>
          </a:bodyPr>
          <a:lstStyle/>
          <a:p>
            <a:pPr eaLnBrk="1" hangingPunct="1">
              <a:defRPr/>
            </a:pPr>
            <a:r>
              <a:rPr lang="el-GR" sz="2000" dirty="0">
                <a:solidFill>
                  <a:schemeClr val="accent3">
                    <a:lumMod val="75000"/>
                  </a:schemeClr>
                </a:solidFill>
              </a:rPr>
              <a:t>Αντιστοίχισης</a:t>
            </a:r>
            <a:endParaRPr lang="en-US" sz="2000" dirty="0">
              <a:solidFill>
                <a:schemeClr val="accent3">
                  <a:lumMod val="75000"/>
                </a:schemeClr>
              </a:solidFill>
            </a:endParaRPr>
          </a:p>
        </p:txBody>
      </p:sp>
      <p:sp>
        <p:nvSpPr>
          <p:cNvPr id="12" name="TextBox 11"/>
          <p:cNvSpPr txBox="1"/>
          <p:nvPr/>
        </p:nvSpPr>
        <p:spPr>
          <a:xfrm>
            <a:off x="7019925" y="3860800"/>
            <a:ext cx="1189038" cy="400050"/>
          </a:xfrm>
          <a:prstGeom prst="rect">
            <a:avLst/>
          </a:prstGeom>
          <a:noFill/>
        </p:spPr>
        <p:txBody>
          <a:bodyPr>
            <a:spAutoFit/>
          </a:bodyPr>
          <a:lstStyle/>
          <a:p>
            <a:pPr eaLnBrk="1" hangingPunct="1">
              <a:defRPr/>
            </a:pPr>
            <a:r>
              <a:rPr lang="el-GR" sz="2000" dirty="0">
                <a:solidFill>
                  <a:schemeClr val="accent3">
                    <a:lumMod val="75000"/>
                  </a:schemeClr>
                </a:solidFill>
              </a:rPr>
              <a:t>Διάταξη</a:t>
            </a:r>
            <a:endParaRPr lang="en-US" sz="2000" dirty="0">
              <a:solidFill>
                <a:schemeClr val="accent3">
                  <a:lumMod val="75000"/>
                </a:schemeClr>
              </a:solidFill>
            </a:endParaRPr>
          </a:p>
        </p:txBody>
      </p:sp>
    </p:spTree>
    <p:extLst>
      <p:ext uri="{BB962C8B-B14F-4D97-AF65-F5344CB8AC3E}">
        <p14:creationId xmlns:p14="http://schemas.microsoft.com/office/powerpoint/2010/main" val="753330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Βιβλιοθήκη</a:t>
            </a:r>
            <a:endParaRPr lang="en-US" dirty="0"/>
          </a:p>
        </p:txBody>
      </p:sp>
      <p:sp>
        <p:nvSpPr>
          <p:cNvPr id="25603" name="Content Placeholder 2"/>
          <p:cNvSpPr>
            <a:spLocks noGrp="1"/>
          </p:cNvSpPr>
          <p:nvPr>
            <p:ph idx="1"/>
          </p:nvPr>
        </p:nvSpPr>
        <p:spPr/>
        <p:txBody>
          <a:bodyPr/>
          <a:lstStyle/>
          <a:p>
            <a:r>
              <a:rPr lang="el-GR" altLang="el-GR" smtClean="0"/>
              <a:t>Στη βιβλιοθήκη αποθηκεύονται τα αρχεία</a:t>
            </a:r>
            <a:endParaRPr lang="en-US" altLang="el-GR" smtClean="0"/>
          </a:p>
        </p:txBody>
      </p:sp>
      <p:sp>
        <p:nvSpPr>
          <p:cNvPr id="4" name="Footer Placeholder 3"/>
          <p:cNvSpPr>
            <a:spLocks noGrp="1"/>
          </p:cNvSpPr>
          <p:nvPr>
            <p:ph type="ftr" sz="quarter" idx="4294967295"/>
          </p:nvPr>
        </p:nvSpPr>
        <p:spPr>
          <a:xfrm>
            <a:off x="6248400" y="6305550"/>
            <a:ext cx="2895600" cy="476250"/>
          </a:xfrm>
          <a:prstGeom prst="rect">
            <a:avLst/>
          </a:prstGeom>
        </p:spPr>
        <p:txBody>
          <a:bodyPr/>
          <a:lstStyle/>
          <a:p>
            <a:pPr>
              <a:defRPr/>
            </a:pPr>
            <a:r>
              <a:rPr lang="en-US"/>
              <a:t>MyUdutu</a:t>
            </a:r>
          </a:p>
        </p:txBody>
      </p:sp>
      <p:sp>
        <p:nvSpPr>
          <p:cNvPr id="25605" name="Slide Number Placeholder 4"/>
          <p:cNvSpPr>
            <a:spLocks noGrp="1"/>
          </p:cNvSpPr>
          <p:nvPr>
            <p:ph type="sldNum" sz="quarter" idx="4294967295"/>
          </p:nvPr>
        </p:nvSpPr>
        <p:spPr bwMode="auto">
          <a:xfrm>
            <a:off x="8686800"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93D78B13-F472-419E-8B7D-BBAED728F61F}" type="slidenum">
              <a:rPr lang="en-US" altLang="el-GR" sz="1200">
                <a:solidFill>
                  <a:srgbClr val="B5A788"/>
                </a:solidFill>
              </a:rPr>
              <a:pPr>
                <a:spcBef>
                  <a:spcPct val="0"/>
                </a:spcBef>
                <a:buClrTx/>
                <a:buSzTx/>
                <a:buFontTx/>
                <a:buNone/>
              </a:pPr>
              <a:t>21</a:t>
            </a:fld>
            <a:endParaRPr lang="en-US" altLang="el-GR" sz="1200">
              <a:solidFill>
                <a:srgbClr val="B5A788"/>
              </a:solidFill>
            </a:endParaRPr>
          </a:p>
        </p:txBody>
      </p:sp>
      <p:pic>
        <p:nvPicPr>
          <p:cNvPr id="25606" name="Picture 2" descr="F:\EAP\3h Ergasia\myUdutu\libra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565400"/>
            <a:ext cx="7848600"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304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Διαχείριση</a:t>
            </a:r>
            <a:endParaRPr lang="en-US" dirty="0"/>
          </a:p>
        </p:txBody>
      </p:sp>
      <p:sp>
        <p:nvSpPr>
          <p:cNvPr id="26627" name="Content Placeholder 2"/>
          <p:cNvSpPr>
            <a:spLocks noGrp="1"/>
          </p:cNvSpPr>
          <p:nvPr>
            <p:ph idx="1"/>
          </p:nvPr>
        </p:nvSpPr>
        <p:spPr/>
        <p:txBody>
          <a:bodyPr/>
          <a:lstStyle/>
          <a:p>
            <a:r>
              <a:rPr lang="el-GR" altLang="el-GR" sz="2400" smtClean="0"/>
              <a:t>Στην ενότητα διαχείριση υποστηρίζονται: συνδρομή για την ενσωμάτωση των μαθημάτων στον ιστότοπο, κατασκευή της διεπιφάνειας και ρυθμίσεις του λογαριασμού</a:t>
            </a:r>
            <a:endParaRPr lang="en-US" altLang="el-GR" sz="2400" smtClean="0"/>
          </a:p>
        </p:txBody>
      </p:sp>
      <p:sp>
        <p:nvSpPr>
          <p:cNvPr id="4" name="Footer Placeholder 3"/>
          <p:cNvSpPr>
            <a:spLocks noGrp="1"/>
          </p:cNvSpPr>
          <p:nvPr>
            <p:ph type="ftr" sz="quarter" idx="4294967295"/>
          </p:nvPr>
        </p:nvSpPr>
        <p:spPr>
          <a:xfrm>
            <a:off x="6248400" y="6305550"/>
            <a:ext cx="2895600" cy="476250"/>
          </a:xfrm>
          <a:prstGeom prst="rect">
            <a:avLst/>
          </a:prstGeom>
        </p:spPr>
        <p:txBody>
          <a:bodyPr/>
          <a:lstStyle/>
          <a:p>
            <a:pPr>
              <a:defRPr/>
            </a:pPr>
            <a:r>
              <a:rPr lang="en-US"/>
              <a:t>MyUdutu</a:t>
            </a:r>
          </a:p>
        </p:txBody>
      </p:sp>
      <p:sp>
        <p:nvSpPr>
          <p:cNvPr id="26629" name="Slide Number Placeholder 4"/>
          <p:cNvSpPr>
            <a:spLocks noGrp="1"/>
          </p:cNvSpPr>
          <p:nvPr>
            <p:ph type="sldNum" sz="quarter" idx="4294967295"/>
          </p:nvPr>
        </p:nvSpPr>
        <p:spPr bwMode="auto">
          <a:xfrm>
            <a:off x="8686800"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C0ACC80-280D-464D-BF57-EA859E7A2B42}" type="slidenum">
              <a:rPr lang="en-US" altLang="el-GR" sz="1200">
                <a:solidFill>
                  <a:srgbClr val="B5A788"/>
                </a:solidFill>
              </a:rPr>
              <a:pPr>
                <a:spcBef>
                  <a:spcPct val="0"/>
                </a:spcBef>
                <a:buClrTx/>
                <a:buSzTx/>
                <a:buFontTx/>
                <a:buNone/>
              </a:pPr>
              <a:t>22</a:t>
            </a:fld>
            <a:endParaRPr lang="en-US" altLang="el-GR" sz="1200">
              <a:solidFill>
                <a:srgbClr val="B5A788"/>
              </a:solidFill>
            </a:endParaRPr>
          </a:p>
        </p:txBody>
      </p:sp>
      <p:pic>
        <p:nvPicPr>
          <p:cNvPr id="26630" name="Picture 2" descr="F:\EAP\3h Ergasia\myUdutu\administr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3141663"/>
            <a:ext cx="709295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331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Εξαγωγή υλικού</a:t>
            </a:r>
            <a:endParaRPr lang="en-US" dirty="0"/>
          </a:p>
        </p:txBody>
      </p:sp>
      <p:sp>
        <p:nvSpPr>
          <p:cNvPr id="27651" name="Content Placeholder 2"/>
          <p:cNvSpPr>
            <a:spLocks noGrp="1"/>
          </p:cNvSpPr>
          <p:nvPr>
            <p:ph idx="1"/>
          </p:nvPr>
        </p:nvSpPr>
        <p:spPr/>
        <p:txBody>
          <a:bodyPr/>
          <a:lstStyle/>
          <a:p>
            <a:r>
              <a:rPr lang="el-GR" altLang="el-GR" sz="2800" smtClean="0"/>
              <a:t>Δυνατότητα εξαγωγής του πακέτου στη μορφή που έχετε επιλέξει στις αρχικές ρυθμίσεις του μαθήματος</a:t>
            </a:r>
            <a:endParaRPr lang="en-US" altLang="el-GR" sz="2800" smtClean="0"/>
          </a:p>
        </p:txBody>
      </p:sp>
      <p:pic>
        <p:nvPicPr>
          <p:cNvPr id="27654" name="Picture 2" descr="F:\EAP\3h Ergasia\myUdutu\publis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465387"/>
            <a:ext cx="7785100"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740650" y="5300663"/>
            <a:ext cx="1223963" cy="792162"/>
          </a:xfrm>
          <a:prstGeom prst="rect">
            <a:avLst/>
          </a:prstGeom>
          <a:noFill/>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en-US"/>
          </a:p>
        </p:txBody>
      </p:sp>
    </p:spTree>
    <p:extLst>
      <p:ext uri="{BB962C8B-B14F-4D97-AF65-F5344CB8AC3E}">
        <p14:creationId xmlns:p14="http://schemas.microsoft.com/office/powerpoint/2010/main" val="477308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Σημαντικά σημεία</a:t>
            </a:r>
            <a:endParaRPr lang="en-US" dirty="0"/>
          </a:p>
        </p:txBody>
      </p:sp>
      <p:sp>
        <p:nvSpPr>
          <p:cNvPr id="20483" name="Content Placeholder 2"/>
          <p:cNvSpPr>
            <a:spLocks noGrp="1"/>
          </p:cNvSpPr>
          <p:nvPr>
            <p:ph idx="1"/>
          </p:nvPr>
        </p:nvSpPr>
        <p:spPr/>
        <p:txBody>
          <a:bodyPr/>
          <a:lstStyle/>
          <a:p>
            <a:pPr>
              <a:defRPr/>
            </a:pPr>
            <a:r>
              <a:rPr lang="el-GR" dirty="0" smtClean="0"/>
              <a:t>Προτείνεται η αποθήκευση σε διαστάσεις 800</a:t>
            </a:r>
            <a:r>
              <a:rPr lang="en-US" dirty="0" smtClean="0"/>
              <a:t>x</a:t>
            </a:r>
            <a:r>
              <a:rPr lang="el-GR" dirty="0" smtClean="0"/>
              <a:t>600 για την καλή επισκόπηση στο περιβάλλον </a:t>
            </a:r>
            <a:r>
              <a:rPr lang="en-US" dirty="0" err="1" smtClean="0"/>
              <a:t>moodle</a:t>
            </a:r>
            <a:endParaRPr lang="en-US" dirty="0" smtClean="0"/>
          </a:p>
          <a:p>
            <a:pPr>
              <a:defRPr/>
            </a:pPr>
            <a:r>
              <a:rPr lang="el-GR" dirty="0" smtClean="0">
                <a:solidFill>
                  <a:schemeClr val="accent3">
                    <a:lumMod val="75000"/>
                  </a:schemeClr>
                </a:solidFill>
              </a:rPr>
              <a:t>Προσοχή</a:t>
            </a:r>
            <a:r>
              <a:rPr lang="el-GR" dirty="0" smtClean="0"/>
              <a:t> στην αποθήκευση των ρυθμίσεων της οθόνης βρίσκεται στο κάτω μέρος </a:t>
            </a:r>
            <a:endParaRPr lang="el-GR" dirty="0" smtClean="0">
              <a:sym typeface="Wingdings" pitchFamily="2" charset="2"/>
            </a:endParaRPr>
          </a:p>
          <a:p>
            <a:pPr>
              <a:defRPr/>
            </a:pPr>
            <a:endParaRPr lang="en-US" dirty="0" smtClean="0"/>
          </a:p>
        </p:txBody>
      </p:sp>
      <p:pic>
        <p:nvPicPr>
          <p:cNvPr id="28678" name="Picture 6" descr="F:\EAP\3h Ergasia\myUdutu\sav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375150"/>
            <a:ext cx="4835525"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716463" y="5445125"/>
            <a:ext cx="1223962" cy="647700"/>
          </a:xfrm>
          <a:prstGeom prst="rect">
            <a:avLst/>
          </a:prstGeom>
          <a:noFill/>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en-US"/>
          </a:p>
        </p:txBody>
      </p:sp>
    </p:spTree>
    <p:extLst>
      <p:ext uri="{BB962C8B-B14F-4D97-AF65-F5344CB8AC3E}">
        <p14:creationId xmlns:p14="http://schemas.microsoft.com/office/powerpoint/2010/main" val="871104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Σύνδεσμοι</a:t>
            </a:r>
            <a:endParaRPr lang="en-US" dirty="0"/>
          </a:p>
        </p:txBody>
      </p:sp>
      <p:sp>
        <p:nvSpPr>
          <p:cNvPr id="29699" name="Content Placeholder 2"/>
          <p:cNvSpPr>
            <a:spLocks noGrp="1"/>
          </p:cNvSpPr>
          <p:nvPr>
            <p:ph idx="1"/>
          </p:nvPr>
        </p:nvSpPr>
        <p:spPr>
          <a:xfrm>
            <a:off x="1403350" y="1412875"/>
            <a:ext cx="7499350" cy="4537075"/>
          </a:xfrm>
        </p:spPr>
        <p:txBody>
          <a:bodyPr/>
          <a:lstStyle/>
          <a:p>
            <a:r>
              <a:rPr lang="en-US" altLang="el-GR" sz="2800" smtClean="0">
                <a:hlinkClick r:id="rId2"/>
              </a:rPr>
              <a:t>http://www.myudutu.com/myudutu/login.aspx</a:t>
            </a:r>
            <a:endParaRPr lang="el-GR" altLang="el-GR" sz="2800" smtClean="0">
              <a:hlinkClick r:id="rId2"/>
            </a:endParaRPr>
          </a:p>
          <a:p>
            <a:r>
              <a:rPr lang="en-US" altLang="el-GR" sz="2800" smtClean="0">
                <a:hlinkClick r:id="rId2"/>
              </a:rPr>
              <a:t>http://www.myudutu.com/myudutu/main/workspace/udutu_getting_started_guide.pdf</a:t>
            </a:r>
            <a:endParaRPr lang="el-GR" altLang="el-GR" sz="2800" smtClean="0">
              <a:hlinkClick r:id="rId2"/>
            </a:endParaRPr>
          </a:p>
          <a:p>
            <a:r>
              <a:rPr lang="en-US" altLang="el-GR" sz="2800" smtClean="0">
                <a:hlinkClick r:id="rId2"/>
              </a:rPr>
              <a:t>http://publish.myudutu.com/published/courses/140/Course862/v2011_2_25_14_21_23/course/course862.html?redirect=true</a:t>
            </a:r>
            <a:endParaRPr lang="el-GR" altLang="el-GR" sz="2800" smtClean="0">
              <a:hlinkClick r:id="rId2"/>
            </a:endParaRPr>
          </a:p>
          <a:p>
            <a:r>
              <a:rPr lang="en-US" altLang="el-GR" sz="2800" smtClean="0">
                <a:hlinkClick r:id="rId2"/>
              </a:rPr>
              <a:t>http://publish.myudutu.com/published/courses/140/Course867/v2007_5_9_15_41_7/course/course867.html?redirect=true</a:t>
            </a:r>
            <a:r>
              <a:rPr lang="el-GR" altLang="el-GR" sz="2800" smtClean="0"/>
              <a:t> </a:t>
            </a:r>
          </a:p>
        </p:txBody>
      </p:sp>
    </p:spTree>
    <p:extLst>
      <p:ext uri="{BB962C8B-B14F-4D97-AF65-F5344CB8AC3E}">
        <p14:creationId xmlns:p14="http://schemas.microsoft.com/office/powerpoint/2010/main" val="967709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a:defRPr/>
            </a:pPr>
            <a:r>
              <a:rPr lang="el-GR" dirty="0" err="1" smtClean="0"/>
              <a:t>Σημειωματα</a:t>
            </a:r>
            <a:endParaRPr lang="el-GR" dirty="0"/>
          </a:p>
        </p:txBody>
      </p:sp>
      <p:sp>
        <p:nvSpPr>
          <p:cNvPr id="3" name="Θέση κειμένου 2"/>
          <p:cNvSpPr>
            <a:spLocks noGrp="1"/>
          </p:cNvSpPr>
          <p:nvPr>
            <p:ph type="body" idx="1"/>
          </p:nvPr>
        </p:nvSpPr>
        <p:spPr/>
        <p:txBody>
          <a:bodyPr rtlCol="0">
            <a:normAutofit/>
          </a:bodyPr>
          <a:lstStyle/>
          <a:p>
            <a:pPr>
              <a:defRPr/>
            </a:pPr>
            <a:endParaRPr lang="el-GR"/>
          </a:p>
        </p:txBody>
      </p:sp>
    </p:spTree>
    <p:extLst>
      <p:ext uri="{BB962C8B-B14F-4D97-AF65-F5344CB8AC3E}">
        <p14:creationId xmlns:p14="http://schemas.microsoft.com/office/powerpoint/2010/main" val="1949084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a:defRPr/>
            </a:pPr>
            <a:r>
              <a:rPr lang="el-GR" dirty="0" smtClean="0"/>
              <a:t>Σημείωμα Ιστορικού Εκδόσεων Έργου</a:t>
            </a:r>
            <a:endParaRPr lang="el-GR" dirty="0"/>
          </a:p>
        </p:txBody>
      </p:sp>
      <p:sp>
        <p:nvSpPr>
          <p:cNvPr id="64515" name="Θέση περιεχομένου 2"/>
          <p:cNvSpPr>
            <a:spLocks noGrp="1"/>
          </p:cNvSpPr>
          <p:nvPr>
            <p:ph idx="1"/>
          </p:nvPr>
        </p:nvSpPr>
        <p:spPr/>
        <p:txBody>
          <a:bodyPr/>
          <a:lstStyle/>
          <a:p>
            <a:pPr marL="0" indent="0">
              <a:buNone/>
            </a:pPr>
            <a:r>
              <a:rPr lang="el-GR" sz="2800"/>
              <a:t>Το παρόν έργο αποτελεί την </a:t>
            </a:r>
            <a:r>
              <a:rPr lang="el-GR" sz="2800" b="1"/>
              <a:t>έκδοση 1.0.</a:t>
            </a:r>
          </a:p>
          <a:p>
            <a:pPr marL="0" indent="0">
              <a:buNone/>
            </a:pPr>
            <a:endParaRPr lang="el-GR" sz="2800"/>
          </a:p>
          <a:p>
            <a:pPr marL="0" indent="0">
              <a:buNone/>
            </a:pPr>
            <a:r>
              <a:rPr lang="el-GR" sz="2800"/>
              <a:t>Έχουν προηγηθεί οι κάτωθι εκδόσεις:</a:t>
            </a:r>
          </a:p>
          <a:p>
            <a:pPr marL="0" indent="0">
              <a:buNone/>
            </a:pPr>
            <a:r>
              <a:rPr lang="el-GR" smtClean="0"/>
              <a:t>-</a:t>
            </a:r>
          </a:p>
        </p:txBody>
      </p:sp>
    </p:spTree>
    <p:extLst>
      <p:ext uri="{BB962C8B-B14F-4D97-AF65-F5344CB8AC3E}">
        <p14:creationId xmlns:p14="http://schemas.microsoft.com/office/powerpoint/2010/main" val="3489350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Τίτλος 1"/>
          <p:cNvSpPr>
            <a:spLocks noGrp="1"/>
          </p:cNvSpPr>
          <p:nvPr>
            <p:ph type="title"/>
          </p:nvPr>
        </p:nvSpPr>
        <p:spPr/>
        <p:txBody>
          <a:bodyPr/>
          <a:lstStyle/>
          <a:p>
            <a:pPr eaLnBrk="1" hangingPunct="1"/>
            <a:r>
              <a:rPr lang="el-GR" smtClean="0"/>
              <a:t>Σημείωμα Αναφοράς </a:t>
            </a:r>
          </a:p>
        </p:txBody>
      </p:sp>
      <p:sp>
        <p:nvSpPr>
          <p:cNvPr id="65539" name="Θέση περιεχομένου 2"/>
          <p:cNvSpPr>
            <a:spLocks noGrp="1"/>
          </p:cNvSpPr>
          <p:nvPr>
            <p:ph idx="1"/>
          </p:nvPr>
        </p:nvSpPr>
        <p:spPr/>
        <p:txBody>
          <a:bodyPr/>
          <a:lstStyle/>
          <a:p>
            <a:pPr marL="0" indent="0" algn="just">
              <a:buNone/>
            </a:pPr>
            <a:r>
              <a:rPr lang="en-US" sz="2800" dirty="0"/>
              <a:t>Copyright</a:t>
            </a:r>
            <a:r>
              <a:rPr lang="el-GR" sz="2800" dirty="0"/>
              <a:t> Πανεπιστήμιο Πατρών, Βασίλειος Κόμης. «Οι Τεχνολογίες της Πληροφορίας και των Επικοινωνιών στη Διδασκαλία και τη Μάθηση</a:t>
            </a:r>
            <a:r>
              <a:rPr lang="el-GR" sz="2800" dirty="0" smtClean="0"/>
              <a:t>: Η έννοια των μαθησιακών αντικειμένων – Εργαλεία ανάπτυξης μαθησιακών αντικειμένων». </a:t>
            </a:r>
            <a:r>
              <a:rPr lang="el-GR" sz="2800" dirty="0"/>
              <a:t>Έκδοση: 1.0. Πάτρα, 2015.</a:t>
            </a:r>
          </a:p>
          <a:p>
            <a:pPr marL="0" indent="0" algn="just">
              <a:buNone/>
            </a:pPr>
            <a:endParaRPr lang="el-GR" sz="2800" dirty="0"/>
          </a:p>
          <a:p>
            <a:pPr marL="0" indent="0" algn="just">
              <a:buNone/>
            </a:pPr>
            <a:r>
              <a:rPr lang="el-GR" sz="2800" dirty="0"/>
              <a:t>Διαθέσιμο από τη δικτυακή διεύθυνση:</a:t>
            </a:r>
          </a:p>
          <a:p>
            <a:pPr marL="0" indent="0" algn="just">
              <a:buNone/>
            </a:pPr>
            <a:r>
              <a:rPr lang="en-US" sz="2800" dirty="0"/>
              <a:t>https://eclass.upatras.gr/courses/PN14</a:t>
            </a:r>
            <a:r>
              <a:rPr lang="el-GR" sz="2800" dirty="0"/>
              <a:t>23</a:t>
            </a:r>
            <a:r>
              <a:rPr lang="en-US" sz="2800" dirty="0"/>
              <a:t>/</a:t>
            </a:r>
            <a:endParaRPr lang="el-GR" sz="2800" dirty="0"/>
          </a:p>
          <a:p>
            <a:pPr marL="0" indent="0" algn="just">
              <a:buNone/>
            </a:pPr>
            <a:endParaRPr lang="el-GR" dirty="0" smtClean="0"/>
          </a:p>
        </p:txBody>
      </p:sp>
    </p:spTree>
    <p:extLst>
      <p:ext uri="{BB962C8B-B14F-4D97-AF65-F5344CB8AC3E}">
        <p14:creationId xmlns:p14="http://schemas.microsoft.com/office/powerpoint/2010/main" val="25051289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Τίτλος 1"/>
          <p:cNvSpPr>
            <a:spLocks noGrp="1"/>
          </p:cNvSpPr>
          <p:nvPr>
            <p:ph type="title"/>
          </p:nvPr>
        </p:nvSpPr>
        <p:spPr>
          <a:xfrm>
            <a:off x="456480" y="305312"/>
            <a:ext cx="8231040" cy="1142040"/>
          </a:xfrm>
        </p:spPr>
        <p:txBody>
          <a:bodyPr/>
          <a:lstStyle/>
          <a:p>
            <a:pPr eaLnBrk="1" hangingPunct="1"/>
            <a:r>
              <a:rPr lang="el-GR" smtClean="0"/>
              <a:t>Σημείωμα Αδειοδότησης</a:t>
            </a:r>
          </a:p>
        </p:txBody>
      </p:sp>
      <p:sp>
        <p:nvSpPr>
          <p:cNvPr id="66563" name="Θέση περιεχομένου 2"/>
          <p:cNvSpPr>
            <a:spLocks noGrp="1"/>
          </p:cNvSpPr>
          <p:nvPr>
            <p:ph idx="1"/>
          </p:nvPr>
        </p:nvSpPr>
        <p:spPr/>
        <p:txBody>
          <a:bodyPr/>
          <a:lstStyle/>
          <a:p>
            <a:pPr marL="0" indent="0" algn="just">
              <a:buNone/>
            </a:pPr>
            <a:r>
              <a:rPr lang="el-GR" sz="1400"/>
              <a:t>Σημείωμα Αδειοδότησης 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endParaRPr lang="en-US" sz="1400"/>
          </a:p>
          <a:p>
            <a:pPr marL="0" indent="0" algn="just">
              <a:buNone/>
            </a:pPr>
            <a:r>
              <a:rPr lang="el-GR" sz="1400"/>
              <a:t> </a:t>
            </a:r>
          </a:p>
          <a:p>
            <a:pPr marL="0" indent="0" algn="just">
              <a:buNone/>
            </a:pPr>
            <a:endParaRPr lang="en-US" sz="1400"/>
          </a:p>
          <a:p>
            <a:pPr marL="0" indent="0" algn="just">
              <a:buNone/>
            </a:pPr>
            <a:endParaRPr lang="el-GR" sz="1400"/>
          </a:p>
          <a:p>
            <a:pPr marL="0" indent="0" algn="just">
              <a:buNone/>
            </a:pPr>
            <a:r>
              <a:rPr lang="el-GR" sz="1400"/>
              <a:t>[1] http://creativecommons.org/licenses/by-nc-sa/4.0/ </a:t>
            </a:r>
          </a:p>
          <a:p>
            <a:pPr marL="0" indent="0" algn="just">
              <a:buNone/>
            </a:pPr>
            <a:endParaRPr lang="en-US" sz="1400"/>
          </a:p>
          <a:p>
            <a:pPr marL="0" indent="0" algn="just">
              <a:buNone/>
            </a:pPr>
            <a:r>
              <a:rPr lang="el-GR" sz="1400"/>
              <a:t>Ως Μη Εμπορική ορίζεται η χρήση: </a:t>
            </a:r>
            <a:endParaRPr lang="en-US" sz="1400"/>
          </a:p>
          <a:p>
            <a:pPr marL="0" indent="0" algn="just">
              <a:buNone/>
            </a:pPr>
            <a:r>
              <a:rPr lang="el-GR" sz="1400"/>
              <a:t>• που δεν περιλαμβάνει άμεσο ή έμμεσο οικονομικό όφελος από την χρήση του έργου, για το διανομέα του έργου και αδειοδόχο</a:t>
            </a:r>
            <a:endParaRPr lang="en-US" sz="1400"/>
          </a:p>
          <a:p>
            <a:pPr marL="0" indent="0" algn="just">
              <a:buNone/>
            </a:pPr>
            <a:r>
              <a:rPr lang="el-GR" sz="1400"/>
              <a:t> • που δεν περιλαμβάνει οικονομική συναλλαγή ως προϋπόθεση για τη χρήση ή πρόσβαση στο έργο</a:t>
            </a:r>
            <a:endParaRPr lang="en-US" sz="1400"/>
          </a:p>
          <a:p>
            <a:pPr marL="0" indent="0" algn="just">
              <a:buNone/>
            </a:pPr>
            <a:r>
              <a:rPr lang="el-GR" sz="1400"/>
              <a:t> • που δεν προσπορίζει στο διανομέα του έργου και αδειοδόχο έμμεσο οικονομικό όφελος (π.χ. διαφημίσεις) από την προβολή του έργου σε διαδικτυακό τόπο </a:t>
            </a:r>
            <a:endParaRPr lang="en-US" sz="1400"/>
          </a:p>
          <a:p>
            <a:pPr marL="0" indent="0" algn="just">
              <a:buNone/>
            </a:pPr>
            <a:endParaRPr lang="en-US" sz="1400"/>
          </a:p>
          <a:p>
            <a:pPr marL="0" indent="0" algn="just">
              <a:buNone/>
            </a:pPr>
            <a:r>
              <a:rPr lang="el-GR" sz="1400"/>
              <a:t>Ο δικαιούχος μπορεί να παρέχει στον αδειοδόχο ξεχωριστή άδεια να χρησιμοποιεί το έργο για εμπορική χρήση, εφόσον αυτό του ζητηθεί.</a:t>
            </a:r>
          </a:p>
        </p:txBody>
      </p:sp>
      <p:pic>
        <p:nvPicPr>
          <p:cNvPr id="665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280" y="2609555"/>
            <a:ext cx="1733760" cy="66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8627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eaLnBrk="1" hangingPunct="1"/>
            <a:r>
              <a:rPr lang="el-GR" smtClean="0"/>
              <a:t>Χρηματοδότηση</a:t>
            </a:r>
          </a:p>
        </p:txBody>
      </p:sp>
      <p:sp>
        <p:nvSpPr>
          <p:cNvPr id="15363" name="Content Placeholder 2"/>
          <p:cNvSpPr>
            <a:spLocks noGrp="1"/>
          </p:cNvSpPr>
          <p:nvPr>
            <p:ph idx="1"/>
          </p:nvPr>
        </p:nvSpPr>
        <p:spPr>
          <a:xfrm>
            <a:off x="456480" y="1340781"/>
            <a:ext cx="8231040" cy="4526395"/>
          </a:xfrm>
        </p:spPr>
        <p:txBody>
          <a:bodyPr/>
          <a:lstStyle/>
          <a:p>
            <a:pPr eaLnBrk="1" hangingPunct="1"/>
            <a:r>
              <a:rPr lang="el-GR" sz="2400"/>
              <a:t>Το παρόν εκπαιδευτικό υλικό έχει αναπτυχθεί στα πλαίσια του εκπαιδευτικού έργου του διδάσκοντα.</a:t>
            </a:r>
            <a:endParaRPr lang="en-US" sz="2400"/>
          </a:p>
          <a:p>
            <a:pPr eaLnBrk="1" hangingPunct="1"/>
            <a:r>
              <a:rPr lang="el-GR" sz="2400"/>
              <a:t>Το έργο «</a:t>
            </a:r>
            <a:r>
              <a:rPr lang="el-GR" sz="2400" b="1"/>
              <a:t>Ανοικτά Ακαδημαϊκά Μαθήματα στο Πανεπιστήμιο Πατρών</a:t>
            </a:r>
            <a:r>
              <a:rPr lang="el-GR" sz="2400"/>
              <a:t>» έχει χρηματοδοτήσει μόνο τη αναδιαμόρφωση του εκπαιδευτικού υλικού. </a:t>
            </a:r>
          </a:p>
          <a:p>
            <a:pPr eaLnBrk="1" hangingPunct="1"/>
            <a:r>
              <a:rPr lang="el-GR" sz="240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5364" name="Picture 3" descr="Λογότυπο Επιχειρησιακού Προγράμματος Εκπαίδευση και Δια βίου Μάθηση"/>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520" y="4933959"/>
            <a:ext cx="6480000" cy="154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6827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l-GR" smtClean="0"/>
              <a:t>Διατήρηση Σημειωμάτων</a:t>
            </a:r>
          </a:p>
        </p:txBody>
      </p:sp>
      <p:sp>
        <p:nvSpPr>
          <p:cNvPr id="3" name="Content Placeholder 2"/>
          <p:cNvSpPr>
            <a:spLocks noGrp="1"/>
          </p:cNvSpPr>
          <p:nvPr>
            <p:ph idx="1"/>
          </p:nvPr>
        </p:nvSpPr>
        <p:spPr/>
        <p:txBody>
          <a:bodyPr rtlCol="0">
            <a:normAutofit/>
          </a:bodyPr>
          <a:lstStyle/>
          <a:p>
            <a:pPr marL="0" indent="0">
              <a:buNone/>
              <a:defRPr/>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defRP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defRP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defRP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defRPr/>
            </a:pPr>
            <a:r>
              <a:rPr lang="el-GR" sz="2000" dirty="0"/>
              <a:t>το Σημείωμα Χρήσης Έργων Τρίτων (εφόσον υπάρχει)</a:t>
            </a:r>
          </a:p>
          <a:p>
            <a:pPr marL="0" indent="0">
              <a:buNone/>
              <a:defRPr/>
            </a:pPr>
            <a:r>
              <a:rPr lang="el-GR" sz="2400" dirty="0"/>
              <a:t>μαζί με τους συνοδευόμενους </a:t>
            </a:r>
            <a:r>
              <a:rPr lang="el-GR" sz="2400" dirty="0" err="1"/>
              <a:t>υπερσυνδέσμους</a:t>
            </a:r>
            <a:r>
              <a:rPr lang="el-GR" sz="2400" dirty="0"/>
              <a:t>.</a:t>
            </a:r>
          </a:p>
          <a:p>
            <a:pPr>
              <a:defRPr/>
            </a:pPr>
            <a:endParaRPr lang="el-GR" sz="2000" dirty="0"/>
          </a:p>
        </p:txBody>
      </p:sp>
    </p:spTree>
    <p:extLst>
      <p:ext uri="{BB962C8B-B14F-4D97-AF65-F5344CB8AC3E}">
        <p14:creationId xmlns:p14="http://schemas.microsoft.com/office/powerpoint/2010/main" val="1011066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0" y="-99371"/>
            <a:ext cx="9144000" cy="1142040"/>
          </a:xfrm>
        </p:spPr>
        <p:txBody>
          <a:bodyPr/>
          <a:lstStyle/>
          <a:p>
            <a:pPr eaLnBrk="1" hangingPunct="1"/>
            <a:r>
              <a:rPr lang="el-GR" smtClean="0"/>
              <a:t>Σημείωμα Χρήσης Έργων Τρίτων</a:t>
            </a:r>
          </a:p>
        </p:txBody>
      </p:sp>
      <p:sp>
        <p:nvSpPr>
          <p:cNvPr id="68611" name="Content Placeholder 2"/>
          <p:cNvSpPr>
            <a:spLocks noGrp="1"/>
          </p:cNvSpPr>
          <p:nvPr>
            <p:ph idx="1"/>
          </p:nvPr>
        </p:nvSpPr>
        <p:spPr>
          <a:xfrm>
            <a:off x="180001" y="1556804"/>
            <a:ext cx="8856000" cy="4526395"/>
          </a:xfrm>
        </p:spPr>
        <p:txBody>
          <a:bodyPr/>
          <a:lstStyle/>
          <a:p>
            <a:pPr marL="0" indent="0">
              <a:buNone/>
            </a:pPr>
            <a:r>
              <a:rPr lang="el-GR" sz="2000"/>
              <a:t>Το Έργο αυτό κάνει χρήση των ακόλουθων έργων:</a:t>
            </a:r>
          </a:p>
          <a:p>
            <a:pPr marL="0" indent="0">
              <a:buNone/>
            </a:pPr>
            <a:r>
              <a:rPr lang="el-GR" sz="2000" b="1"/>
              <a:t>Εικόνες/Σχήματα/Διαγράμματα</a:t>
            </a:r>
            <a:r>
              <a:rPr lang="en-US" sz="2000" b="1"/>
              <a:t>/</a:t>
            </a:r>
            <a:r>
              <a:rPr lang="el-GR" sz="2000" b="1"/>
              <a:t>Φωτογραφίες</a:t>
            </a:r>
            <a:endParaRPr lang="en-US" sz="2000" b="1"/>
          </a:p>
          <a:p>
            <a:pPr marL="0" indent="0">
              <a:buNone/>
            </a:pPr>
            <a:r>
              <a:rPr lang="el-GR" sz="2000"/>
              <a:t>Οποιασδήποτε μορφής  υλικό περιλαμβάνεται στο ανωτέρω έργο και δεν αναφέρεται σε ξεχωριστή πηγή αναφοράς, τότε αποτελεί πνευματική ιδιοκτησία του διδάσκοντα Καθηγητή, Βασίλη Κόμη.</a:t>
            </a:r>
          </a:p>
        </p:txBody>
      </p:sp>
    </p:spTree>
    <p:extLst>
      <p:ext uri="{BB962C8B-B14F-4D97-AF65-F5344CB8AC3E}">
        <p14:creationId xmlns:p14="http://schemas.microsoft.com/office/powerpoint/2010/main" val="2710818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Τίτλος 6"/>
          <p:cNvSpPr>
            <a:spLocks noGrp="1"/>
          </p:cNvSpPr>
          <p:nvPr>
            <p:ph type="ctrTitle"/>
          </p:nvPr>
        </p:nvSpPr>
        <p:spPr>
          <a:xfrm>
            <a:off x="685440" y="2129984"/>
            <a:ext cx="7773120" cy="1470394"/>
          </a:xfrm>
        </p:spPr>
        <p:txBody>
          <a:bodyPr/>
          <a:lstStyle/>
          <a:p>
            <a:pPr eaLnBrk="1" hangingPunct="1"/>
            <a:r>
              <a:rPr lang="el-GR" dirty="0" smtClean="0"/>
              <a:t>Τέλος </a:t>
            </a:r>
            <a:r>
              <a:rPr lang="el-GR" dirty="0" smtClean="0"/>
              <a:t>13</a:t>
            </a:r>
            <a:r>
              <a:rPr lang="el-GR" baseline="30000" dirty="0" smtClean="0"/>
              <a:t>ης</a:t>
            </a:r>
            <a:r>
              <a:rPr lang="el-GR" dirty="0" smtClean="0"/>
              <a:t> </a:t>
            </a:r>
            <a:r>
              <a:rPr lang="el-GR" dirty="0" smtClean="0"/>
              <a:t>Ενότητας</a:t>
            </a:r>
          </a:p>
        </p:txBody>
      </p:sp>
      <p:sp>
        <p:nvSpPr>
          <p:cNvPr id="69635" name="Υπότιτλος 7"/>
          <p:cNvSpPr>
            <a:spLocks noGrp="1"/>
          </p:cNvSpPr>
          <p:nvPr>
            <p:ph type="subTitle" idx="1"/>
          </p:nvPr>
        </p:nvSpPr>
        <p:spPr>
          <a:xfrm>
            <a:off x="684000" y="3885528"/>
            <a:ext cx="7776000" cy="1752664"/>
          </a:xfrm>
        </p:spPr>
        <p:txBody>
          <a:bodyPr/>
          <a:lstStyle/>
          <a:p>
            <a:pPr eaLnBrk="1" hangingPunct="1"/>
            <a:endParaRPr lang="el-GR" smtClean="0"/>
          </a:p>
        </p:txBody>
      </p:sp>
      <p:pic>
        <p:nvPicPr>
          <p:cNvPr id="69636" name="Picture 3" descr="Λογότυπο Επιχειρησιακού Προγράμματος Εκπαίδευση και Δια βίου Μάθηση"/>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1921" y="5563305"/>
            <a:ext cx="3240000" cy="77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520" y="5790848"/>
            <a:ext cx="1733760" cy="66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999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Σκοπός</a:t>
            </a:r>
            <a:endParaRPr lang="en-US" dirty="0"/>
          </a:p>
        </p:txBody>
      </p:sp>
      <p:sp>
        <p:nvSpPr>
          <p:cNvPr id="3" name="Content Placeholder 2"/>
          <p:cNvSpPr>
            <a:spLocks noGrp="1"/>
          </p:cNvSpPr>
          <p:nvPr>
            <p:ph idx="1"/>
          </p:nvPr>
        </p:nvSpPr>
        <p:spPr/>
        <p:txBody>
          <a:bodyPr/>
          <a:lstStyle/>
          <a:p>
            <a:r>
              <a:rPr lang="el-GR" dirty="0"/>
              <a:t>Εισαγωγή στην έννοια Μαθησιακού Αντικειμένου - Ιδιότητες &amp; Πρότυπα Δημιουργίας </a:t>
            </a:r>
            <a:r>
              <a:rPr lang="el-GR" dirty="0" smtClean="0"/>
              <a:t>Μαθησιακών </a:t>
            </a:r>
            <a:r>
              <a:rPr lang="el-GR" dirty="0"/>
              <a:t>Αντικειμένων (SCORM) </a:t>
            </a:r>
          </a:p>
          <a:p>
            <a:r>
              <a:rPr lang="el-GR" dirty="0"/>
              <a:t>Παρουσίαση και εξοικείωση με Συγγραφικά Εργαλεία και Λογισμικά Δημιουργίας Διαδικτυακών Μαθημάτων</a:t>
            </a:r>
          </a:p>
          <a:p>
            <a:pPr marL="0" indent="0">
              <a:buNone/>
            </a:pPr>
            <a:endParaRPr lang="en-US" dirty="0"/>
          </a:p>
        </p:txBody>
      </p:sp>
    </p:spTree>
    <p:extLst>
      <p:ext uri="{BB962C8B-B14F-4D97-AF65-F5344CB8AC3E}">
        <p14:creationId xmlns:p14="http://schemas.microsoft.com/office/powerpoint/2010/main" val="2846063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Μαθησιακά Αντικείμενα</a:t>
            </a:r>
            <a:endParaRPr lang="el-GR" dirty="0"/>
          </a:p>
        </p:txBody>
      </p:sp>
      <p:sp>
        <p:nvSpPr>
          <p:cNvPr id="3" name="Θέση περιεχομένου 2"/>
          <p:cNvSpPr>
            <a:spLocks noGrp="1"/>
          </p:cNvSpPr>
          <p:nvPr>
            <p:ph idx="1"/>
          </p:nvPr>
        </p:nvSpPr>
        <p:spPr/>
        <p:txBody>
          <a:bodyPr>
            <a:normAutofit lnSpcReduction="10000"/>
          </a:bodyPr>
          <a:lstStyle/>
          <a:p>
            <a:r>
              <a:rPr lang="el-GR" b="1" dirty="0" smtClean="0"/>
              <a:t>Τι είναι τα Μαθησιακά Αντικείμενα </a:t>
            </a:r>
            <a:r>
              <a:rPr lang="fr-FR" dirty="0" smtClean="0"/>
              <a:t>(</a:t>
            </a:r>
            <a:r>
              <a:rPr lang="en-US" dirty="0" smtClean="0"/>
              <a:t>learning objects</a:t>
            </a:r>
            <a:r>
              <a:rPr lang="fr-FR" dirty="0" smtClean="0"/>
              <a:t>)</a:t>
            </a:r>
          </a:p>
          <a:p>
            <a:r>
              <a:rPr lang="el-GR" dirty="0" smtClean="0"/>
              <a:t>Μια συλλογή από περιεχόμενο και δραστηριότητες στο Διαδίκτυο οργανωμένα με τέτοιο τρόπο ώστε να υποστηρίζουν την επίτευξη ενός μαθησιακού αποτελέσματος </a:t>
            </a:r>
            <a:endParaRPr lang="en-US" dirty="0" smtClean="0"/>
          </a:p>
          <a:p>
            <a:r>
              <a:rPr lang="el-GR" dirty="0" smtClean="0"/>
              <a:t>Ορισμός </a:t>
            </a:r>
            <a:r>
              <a:rPr lang="en-US" dirty="0" smtClean="0"/>
              <a:t>IEEE</a:t>
            </a:r>
          </a:p>
          <a:p>
            <a:pPr lvl="1"/>
            <a:r>
              <a:rPr lang="en-US" dirty="0"/>
              <a:t>any entity, digital or non-digital, that may be used for learning, education or training</a:t>
            </a:r>
            <a:endParaRPr lang="en-US" dirty="0" smtClean="0"/>
          </a:p>
        </p:txBody>
      </p:sp>
    </p:spTree>
    <p:extLst>
      <p:ext uri="{BB962C8B-B14F-4D97-AF65-F5344CB8AC3E}">
        <p14:creationId xmlns:p14="http://schemas.microsoft.com/office/powerpoint/2010/main" val="2939462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Ιδιότητες των μαθησιακών αντικειμένων </a:t>
            </a:r>
            <a:endParaRPr lang="el-GR" dirty="0"/>
          </a:p>
        </p:txBody>
      </p:sp>
      <p:sp>
        <p:nvSpPr>
          <p:cNvPr id="3" name="Θέση περιεχομένου 2"/>
          <p:cNvSpPr>
            <a:spLocks noGrp="1"/>
          </p:cNvSpPr>
          <p:nvPr>
            <p:ph idx="1"/>
          </p:nvPr>
        </p:nvSpPr>
        <p:spPr/>
        <p:txBody>
          <a:bodyPr/>
          <a:lstStyle/>
          <a:p>
            <a:r>
              <a:rPr lang="el-GR" dirty="0" smtClean="0"/>
              <a:t>Μικρού μεγέθους και διάρκειας </a:t>
            </a:r>
            <a:endParaRPr lang="fr-FR" dirty="0" smtClean="0"/>
          </a:p>
          <a:p>
            <a:r>
              <a:rPr lang="el-GR" dirty="0" smtClean="0"/>
              <a:t>Επαναχρησιμοποιήσιμα </a:t>
            </a:r>
            <a:endParaRPr lang="fr-FR" dirty="0" smtClean="0"/>
          </a:p>
          <a:p>
            <a:r>
              <a:rPr lang="el-GR" dirty="0" smtClean="0"/>
              <a:t>Ανεξάρτητα</a:t>
            </a:r>
            <a:endParaRPr lang="fr-FR" dirty="0" smtClean="0"/>
          </a:p>
          <a:p>
            <a:r>
              <a:rPr lang="fr-FR" dirty="0" err="1" smtClean="0"/>
              <a:t>Agregation</a:t>
            </a:r>
            <a:r>
              <a:rPr lang="fr-FR" dirty="0" smtClean="0"/>
              <a:t> </a:t>
            </a:r>
          </a:p>
          <a:p>
            <a:r>
              <a:rPr lang="el-GR" dirty="0" smtClean="0"/>
              <a:t>Φορητά </a:t>
            </a:r>
            <a:endParaRPr lang="fr-FR" dirty="0" smtClean="0"/>
          </a:p>
          <a:p>
            <a:r>
              <a:rPr lang="el-GR" dirty="0" smtClean="0"/>
              <a:t>Περιέχουν </a:t>
            </a:r>
            <a:r>
              <a:rPr lang="el-GR" dirty="0" err="1" smtClean="0"/>
              <a:t>μεταδεδομένα</a:t>
            </a:r>
            <a:r>
              <a:rPr lang="el-GR" dirty="0" smtClean="0"/>
              <a:t> (</a:t>
            </a:r>
            <a:r>
              <a:rPr lang="en-US" dirty="0" smtClean="0"/>
              <a:t>metadata</a:t>
            </a:r>
            <a:r>
              <a:rPr lang="el-GR" dirty="0" smtClean="0"/>
              <a:t>)</a:t>
            </a:r>
            <a:endParaRPr lang="el-GR" dirty="0"/>
          </a:p>
        </p:txBody>
      </p:sp>
    </p:spTree>
    <p:extLst>
      <p:ext uri="{BB962C8B-B14F-4D97-AF65-F5344CB8AC3E}">
        <p14:creationId xmlns:p14="http://schemas.microsoft.com/office/powerpoint/2010/main" val="2198405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fr-FR" dirty="0" smtClean="0"/>
              <a:t>SCORM</a:t>
            </a:r>
            <a:endParaRPr lang="el-GR" dirty="0"/>
          </a:p>
        </p:txBody>
      </p:sp>
      <p:sp>
        <p:nvSpPr>
          <p:cNvPr id="3" name="Θέση περιεχομένου 2"/>
          <p:cNvSpPr>
            <a:spLocks noGrp="1"/>
          </p:cNvSpPr>
          <p:nvPr>
            <p:ph idx="1"/>
          </p:nvPr>
        </p:nvSpPr>
        <p:spPr>
          <a:xfrm>
            <a:off x="457200" y="1556792"/>
            <a:ext cx="8229600" cy="4525963"/>
          </a:xfrm>
        </p:spPr>
        <p:txBody>
          <a:bodyPr>
            <a:normAutofit/>
          </a:bodyPr>
          <a:lstStyle/>
          <a:p>
            <a:r>
              <a:rPr lang="fr-FR" b="1" dirty="0" err="1"/>
              <a:t>Sharable</a:t>
            </a:r>
            <a:r>
              <a:rPr lang="fr-FR" b="1" dirty="0"/>
              <a:t> Content Object Reference Model</a:t>
            </a:r>
            <a:r>
              <a:rPr lang="fr-FR" dirty="0"/>
              <a:t> (</a:t>
            </a:r>
            <a:r>
              <a:rPr lang="fr-FR" b="1" dirty="0"/>
              <a:t>SCORM</a:t>
            </a:r>
            <a:r>
              <a:rPr lang="fr-FR" dirty="0" smtClean="0"/>
              <a:t>)</a:t>
            </a:r>
            <a:r>
              <a:rPr lang="el-GR" dirty="0" smtClean="0"/>
              <a:t> είναι ένα πρότυπο κωδικοποίησης το οποίο επιτρέπει τη δημιουργία μαθησιακών αντικειμένων με δομημένο τρόπο </a:t>
            </a:r>
            <a:endParaRPr lang="fr-FR" dirty="0" smtClean="0"/>
          </a:p>
          <a:p>
            <a:r>
              <a:rPr lang="el-GR" dirty="0" smtClean="0"/>
              <a:t>Συλλογή προτύπων και προδιαγραφών για τη δημιουργία μαθημάτων και υλικού στο Διαδίκτυο </a:t>
            </a:r>
          </a:p>
        </p:txBody>
      </p:sp>
    </p:spTree>
    <p:extLst>
      <p:ext uri="{BB962C8B-B14F-4D97-AF65-F5344CB8AC3E}">
        <p14:creationId xmlns:p14="http://schemas.microsoft.com/office/powerpoint/2010/main" val="3011751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Συγγραφικά εργαλεία περιεχομένου </a:t>
            </a:r>
            <a:r>
              <a:rPr lang="fr-FR" dirty="0" smtClean="0"/>
              <a:t>SCORM</a:t>
            </a:r>
            <a:endParaRPr lang="el-GR" dirty="0"/>
          </a:p>
        </p:txBody>
      </p:sp>
      <p:sp>
        <p:nvSpPr>
          <p:cNvPr id="3" name="Θέση περιεχομένου 2"/>
          <p:cNvSpPr>
            <a:spLocks noGrp="1"/>
          </p:cNvSpPr>
          <p:nvPr>
            <p:ph idx="1"/>
          </p:nvPr>
        </p:nvSpPr>
        <p:spPr/>
        <p:txBody>
          <a:bodyPr>
            <a:normAutofit lnSpcReduction="10000"/>
          </a:bodyPr>
          <a:lstStyle/>
          <a:p>
            <a:r>
              <a:rPr lang="fr-FR" b="1" dirty="0" err="1" smtClean="0"/>
              <a:t>eXe</a:t>
            </a:r>
            <a:endParaRPr lang="fr-FR" b="1" dirty="0" smtClean="0"/>
          </a:p>
          <a:p>
            <a:pPr lvl="1"/>
            <a:r>
              <a:rPr lang="el-GR" dirty="0" smtClean="0"/>
              <a:t>Χρησιμοποιεί τη μεταφορά του κειμενογράφου </a:t>
            </a:r>
          </a:p>
          <a:p>
            <a:r>
              <a:rPr lang="fr-FR" b="1" dirty="0" smtClean="0"/>
              <a:t>Course </a:t>
            </a:r>
            <a:r>
              <a:rPr lang="fr-FR" b="1" dirty="0" err="1" smtClean="0"/>
              <a:t>Lab</a:t>
            </a:r>
            <a:endParaRPr lang="fr-FR" b="1" dirty="0" smtClean="0"/>
          </a:p>
          <a:p>
            <a:pPr lvl="1"/>
            <a:r>
              <a:rPr lang="el-GR" dirty="0" smtClean="0"/>
              <a:t>Χρησιμοποιεί τη μεταφορά της δημιουργίας παρουσιάσεων </a:t>
            </a:r>
            <a:endParaRPr lang="fr-FR" dirty="0" smtClean="0"/>
          </a:p>
          <a:p>
            <a:r>
              <a:rPr lang="fr-FR" b="1" dirty="0" err="1" smtClean="0"/>
              <a:t>Myudutu</a:t>
            </a:r>
            <a:endParaRPr lang="fr-FR" b="1" dirty="0" smtClean="0"/>
          </a:p>
          <a:p>
            <a:pPr lvl="1"/>
            <a:r>
              <a:rPr lang="el-GR" dirty="0" smtClean="0"/>
              <a:t>Χρησιμοποιεί τη μεταφορά της δημιουργίας ιστοσελίδων </a:t>
            </a:r>
            <a:endParaRPr lang="fr-FR" dirty="0" smtClean="0"/>
          </a:p>
          <a:p>
            <a:r>
              <a:rPr lang="fr-FR" b="1" dirty="0" smtClean="0"/>
              <a:t>Opale</a:t>
            </a:r>
            <a:endParaRPr lang="el-GR" b="1" dirty="0"/>
          </a:p>
        </p:txBody>
      </p:sp>
    </p:spTree>
    <p:extLst>
      <p:ext uri="{BB962C8B-B14F-4D97-AF65-F5344CB8AC3E}">
        <p14:creationId xmlns:p14="http://schemas.microsoft.com/office/powerpoint/2010/main" val="2342871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fr-FR" dirty="0" err="1" smtClean="0"/>
              <a:t>eXe</a:t>
            </a:r>
            <a:endParaRPr lang="el-GR" dirty="0"/>
          </a:p>
        </p:txBody>
      </p:sp>
      <p:sp>
        <p:nvSpPr>
          <p:cNvPr id="3" name="Θέση περιεχομένου 2"/>
          <p:cNvSpPr>
            <a:spLocks noGrp="1"/>
          </p:cNvSpPr>
          <p:nvPr>
            <p:ph idx="1"/>
          </p:nvPr>
        </p:nvSpPr>
        <p:spPr>
          <a:xfrm>
            <a:off x="323528" y="1600200"/>
            <a:ext cx="8363272" cy="4525963"/>
          </a:xfrm>
        </p:spPr>
        <p:txBody>
          <a:bodyPr>
            <a:normAutofit/>
          </a:bodyPr>
          <a:lstStyle/>
          <a:p>
            <a:r>
              <a:rPr lang="el-GR" dirty="0" smtClean="0"/>
              <a:t>Ανοικτό λογισμικό </a:t>
            </a:r>
            <a:endParaRPr lang="en-US" dirty="0" smtClean="0"/>
          </a:p>
          <a:p>
            <a:r>
              <a:rPr lang="el-GR" dirty="0" smtClean="0"/>
              <a:t>Συγγραφικό εργαλείο το οποίο επιτρέπει τη δημιουργία μαθημάτων στο Διαδίκτυο </a:t>
            </a:r>
          </a:p>
          <a:p>
            <a:pPr lvl="1"/>
            <a:r>
              <a:rPr lang="el-GR" dirty="0" smtClean="0"/>
              <a:t>Επιτρέπει την ολοκλήρωση πολλών μορφών περιεχομένου </a:t>
            </a:r>
          </a:p>
          <a:p>
            <a:pPr marL="457200" lvl="1" indent="0">
              <a:buNone/>
            </a:pPr>
            <a:endParaRPr lang="en-US" dirty="0" smtClean="0">
              <a:hlinkClick r:id="rId2"/>
            </a:endParaRPr>
          </a:p>
          <a:p>
            <a:r>
              <a:rPr lang="en-US" dirty="0" smtClean="0">
                <a:hlinkClick r:id="rId2"/>
              </a:rPr>
              <a:t>http</a:t>
            </a:r>
            <a:r>
              <a:rPr lang="en-US" dirty="0">
                <a:hlinkClick r:id="rId2"/>
              </a:rPr>
              <a:t>://www.exelearning.org</a:t>
            </a:r>
            <a:r>
              <a:rPr lang="en-US" dirty="0" smtClean="0">
                <a:hlinkClick r:id="rId2"/>
              </a:rPr>
              <a:t>/</a:t>
            </a:r>
            <a:r>
              <a:rPr lang="en-US" dirty="0" smtClean="0"/>
              <a:t> </a:t>
            </a:r>
          </a:p>
          <a:p>
            <a:endParaRPr lang="en-US" sz="2400" dirty="0" smtClean="0"/>
          </a:p>
        </p:txBody>
      </p:sp>
    </p:spTree>
    <p:extLst>
      <p:ext uri="{BB962C8B-B14F-4D97-AF65-F5344CB8AC3E}">
        <p14:creationId xmlns:p14="http://schemas.microsoft.com/office/powerpoint/2010/main" val="3258527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702</TotalTime>
  <Words>1028</Words>
  <Application>Microsoft Office PowerPoint</Application>
  <PresentationFormat>On-screen Show (4:3)</PresentationFormat>
  <Paragraphs>161</Paragraphs>
  <Slides>32</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Microsoft YaHei</vt:lpstr>
      <vt:lpstr>Arial</vt:lpstr>
      <vt:lpstr>Calibri</vt:lpstr>
      <vt:lpstr>Courier New</vt:lpstr>
      <vt:lpstr>Gill Sans MT</vt:lpstr>
      <vt:lpstr>Tahoma</vt:lpstr>
      <vt:lpstr>Tahoma Greek</vt:lpstr>
      <vt:lpstr>Wingdings</vt:lpstr>
      <vt:lpstr>Wingdings 2</vt:lpstr>
      <vt:lpstr>Theme1</vt:lpstr>
      <vt:lpstr>Οι Τεχνολογίες της Πληροφορίας και των Επικοινωνιών στη Διδασκαλία και τη Μάθηση Μάθημα επιλογής 7ο εξάμηνο,   Τμήμα Επιστημών της Εκπαίδευσης και της Αγωγής στην Προσχολική Ηλικία,  Πανεπιστήμιο Πατρών</vt:lpstr>
      <vt:lpstr>Άδειες Χρήσης</vt:lpstr>
      <vt:lpstr>Χρηματοδότηση</vt:lpstr>
      <vt:lpstr>Σκοπός</vt:lpstr>
      <vt:lpstr>Μαθησιακά Αντικείμενα</vt:lpstr>
      <vt:lpstr>Ιδιότητες των μαθησιακών αντικειμένων </vt:lpstr>
      <vt:lpstr>SCORM</vt:lpstr>
      <vt:lpstr>Συγγραφικά εργαλεία περιεχομένου SCORM</vt:lpstr>
      <vt:lpstr>eXe</vt:lpstr>
      <vt:lpstr>Course Lab</vt:lpstr>
      <vt:lpstr>myUdutu</vt:lpstr>
      <vt:lpstr>MyUdutu Λογισμικό Δημιουργίας Διαδικτυακών μαθημάτων</vt:lpstr>
      <vt:lpstr>Περιεχόμενα</vt:lpstr>
      <vt:lpstr> myUdutu (1/2)</vt:lpstr>
      <vt:lpstr>myUdutu (2/2)</vt:lpstr>
      <vt:lpstr>Δημιουργία μαθήματος</vt:lpstr>
      <vt:lpstr>Ρυθμίσεις μαθήματος</vt:lpstr>
      <vt:lpstr>Επιλογή τύπου οθόνης</vt:lpstr>
      <vt:lpstr>Εισαγωγή οθόνης</vt:lpstr>
      <vt:lpstr>Είδη οθονών αξιολόγησης</vt:lpstr>
      <vt:lpstr>Βιβλιοθήκη</vt:lpstr>
      <vt:lpstr>Διαχείριση</vt:lpstr>
      <vt:lpstr>Εξαγωγή υλικού</vt:lpstr>
      <vt:lpstr>Σημαντικά σημεία</vt:lpstr>
      <vt:lpstr>Σύνδεσμοι</vt:lpstr>
      <vt:lpstr>Σημειωματα</vt:lpstr>
      <vt:lpstr>Σημείωμα Ιστορικού Εκδόσεων Έργου</vt:lpstr>
      <vt:lpstr>Σημείωμα Αναφοράς </vt:lpstr>
      <vt:lpstr>Σημείωμα Αδειοδότησης</vt:lpstr>
      <vt:lpstr>Διατήρηση Σημειωμάτων</vt:lpstr>
      <vt:lpstr>Σημείωμα Χρήσης Έργων Τρίτων</vt:lpstr>
      <vt:lpstr>Τέλος 13ης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komis</dc:creator>
  <cp:lastModifiedBy>Georgia Antonelou</cp:lastModifiedBy>
  <cp:revision>31</cp:revision>
  <dcterms:created xsi:type="dcterms:W3CDTF">2014-03-09T17:36:28Z</dcterms:created>
  <dcterms:modified xsi:type="dcterms:W3CDTF">2015-11-29T07:41:23Z</dcterms:modified>
</cp:coreProperties>
</file>