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1" r:id="rId3"/>
    <p:sldId id="262" r:id="rId4"/>
    <p:sldId id="301" r:id="rId5"/>
    <p:sldId id="302" r:id="rId6"/>
    <p:sldId id="307" r:id="rId7"/>
    <p:sldId id="409" r:id="rId8"/>
    <p:sldId id="370" r:id="rId9"/>
    <p:sldId id="321" r:id="rId10"/>
    <p:sldId id="343" r:id="rId11"/>
    <p:sldId id="345" r:id="rId12"/>
    <p:sldId id="346" r:id="rId13"/>
    <p:sldId id="347" r:id="rId14"/>
    <p:sldId id="361" r:id="rId15"/>
    <p:sldId id="362" r:id="rId16"/>
    <p:sldId id="363" r:id="rId17"/>
    <p:sldId id="364" r:id="rId18"/>
    <p:sldId id="365" r:id="rId19"/>
    <p:sldId id="402" r:id="rId20"/>
    <p:sldId id="366" r:id="rId21"/>
    <p:sldId id="367" r:id="rId22"/>
    <p:sldId id="368" r:id="rId23"/>
    <p:sldId id="369" r:id="rId24"/>
    <p:sldId id="376" r:id="rId25"/>
    <p:sldId id="377" r:id="rId26"/>
    <p:sldId id="378" r:id="rId27"/>
    <p:sldId id="379" r:id="rId28"/>
    <p:sldId id="380" r:id="rId29"/>
    <p:sldId id="382" r:id="rId30"/>
    <p:sldId id="383" r:id="rId31"/>
    <p:sldId id="384" r:id="rId32"/>
    <p:sldId id="386" r:id="rId33"/>
    <p:sldId id="387" r:id="rId34"/>
    <p:sldId id="405" r:id="rId35"/>
    <p:sldId id="406" r:id="rId36"/>
    <p:sldId id="407" r:id="rId37"/>
    <p:sldId id="410" r:id="rId38"/>
    <p:sldId id="411" r:id="rId39"/>
    <p:sldId id="412" r:id="rId40"/>
    <p:sldId id="413" r:id="rId41"/>
    <p:sldId id="280" r:id="rId42"/>
    <p:sldId id="290" r:id="rId43"/>
    <p:sldId id="295" r:id="rId44"/>
    <p:sldId id="299" r:id="rId45"/>
    <p:sldId id="292" r:id="rId46"/>
    <p:sldId id="291" r:id="rId47"/>
    <p:sldId id="294" r:id="rId48"/>
    <p:sldId id="293" r:id="rId49"/>
    <p:sldId id="300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301"/>
            <p14:sldId id="302"/>
            <p14:sldId id="307"/>
            <p14:sldId id="409"/>
            <p14:sldId id="370"/>
            <p14:sldId id="321"/>
            <p14:sldId id="343"/>
            <p14:sldId id="345"/>
            <p14:sldId id="346"/>
            <p14:sldId id="347"/>
            <p14:sldId id="361"/>
            <p14:sldId id="362"/>
            <p14:sldId id="363"/>
            <p14:sldId id="364"/>
            <p14:sldId id="365"/>
            <p14:sldId id="402"/>
            <p14:sldId id="366"/>
            <p14:sldId id="367"/>
            <p14:sldId id="368"/>
            <p14:sldId id="369"/>
            <p14:sldId id="376"/>
            <p14:sldId id="377"/>
            <p14:sldId id="378"/>
            <p14:sldId id="379"/>
            <p14:sldId id="380"/>
            <p14:sldId id="382"/>
            <p14:sldId id="383"/>
            <p14:sldId id="384"/>
            <p14:sldId id="386"/>
            <p14:sldId id="387"/>
            <p14:sldId id="405"/>
            <p14:sldId id="406"/>
            <p14:sldId id="407"/>
            <p14:sldId id="410"/>
            <p14:sldId id="411"/>
            <p14:sldId id="412"/>
            <p14:sldId id="413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129" autoAdjust="0"/>
  </p:normalViewPr>
  <p:slideViewPr>
    <p:cSldViewPr>
      <p:cViewPr>
        <p:scale>
          <a:sx n="100" d="100"/>
          <a:sy n="100" d="100"/>
        </p:scale>
        <p:origin x="-209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0.e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e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e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e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e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3.e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e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e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3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13.emf"/><Relationship Id="rId4" Type="http://schemas.openxmlformats.org/officeDocument/2006/relationships/image" Target="../media/image12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emf"/><Relationship Id="rId4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5.e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19/6/2015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4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5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0.wmf"/><Relationship Id="rId22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9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6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52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69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20" Type="http://schemas.openxmlformats.org/officeDocument/2006/relationships/image" Target="../media/image70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6.png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75.wmf"/><Relationship Id="rId10" Type="http://schemas.openxmlformats.org/officeDocument/2006/relationships/image" Target="../media/image7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8.bin"/><Relationship Id="rId14" Type="http://schemas.openxmlformats.org/officeDocument/2006/relationships/oleObject" Target="../embeddings/oleObject7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75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13" Type="http://schemas.openxmlformats.org/officeDocument/2006/relationships/oleObject" Target="../embeddings/oleObject80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8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2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3.e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8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99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100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oleObject" Target="../embeddings/oleObject100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0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0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0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0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1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0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1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13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3.e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115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1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3.emf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2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1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3.e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22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4.e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26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google.gr/url?sa=i&amp;rct=j&amp;q=&amp;esrc=s&amp;source=images&amp;cd=&amp;cad=rja&amp;uact=8&amp;ved=0CAYQjB0&amp;url=https://commons.wikimedia.org/wiki/File:Tem_wave.gif&amp;ei=7sKDVcO9J4SU7QbG75b4BQ&amp;psig=AFQjCNG-16PnszZ6Or4IN2Xy5x3vlAncHw&amp;ust=143478466685525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gr/url?sa=i&amp;rct=j&amp;q=&amp;esrc=s&amp;source=images&amp;cd=&amp;cad=rja&amp;uact=8&amp;ved=0CAYQjB0&amp;url=https://en.wikipedia.org/?title=Plane_wave&amp;ei=ycKDVenOAtGQ7AbRsYOgAQ&amp;psig=AFQjCNGsX9gri00NMiheWI6PeAVXP2_clg&amp;ust=1434784662649021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Ηλεκτρομαγνητικά πεδία ΙΙ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8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Ανάκλαση επίπεδω κυμάτων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Σταύρος Κουλουρίδης</a:t>
            </a:r>
          </a:p>
          <a:p>
            <a:r>
              <a:rPr lang="el-GR" sz="2800" dirty="0" smtClean="0"/>
              <a:t>Σχολή Πολυτεχνική</a:t>
            </a:r>
          </a:p>
          <a:p>
            <a:r>
              <a:rPr lang="el-GR" sz="2800" dirty="0" smtClean="0"/>
              <a:t>Τμήμα Ηλεκτρολόγων Μηχανικών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Τα διανύσματα </a:t>
            </a:r>
            <a:r>
              <a:rPr lang="en-US" i="1" dirty="0" err="1"/>
              <a:t>k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, </a:t>
            </a:r>
            <a:r>
              <a:rPr lang="en-US" i="1" dirty="0" err="1"/>
              <a:t>k</a:t>
            </a:r>
            <a:r>
              <a:rPr lang="en-US" i="1" baseline="-25000" dirty="0" err="1"/>
              <a:t>r</a:t>
            </a:r>
            <a:r>
              <a:rPr lang="en-US" i="1" baseline="-25000" dirty="0"/>
              <a:t> </a:t>
            </a:r>
            <a:r>
              <a:rPr lang="en-US" dirty="0"/>
              <a:t>, </a:t>
            </a:r>
            <a:r>
              <a:rPr lang="en-US" i="1" dirty="0" err="1"/>
              <a:t>k</a:t>
            </a:r>
            <a:r>
              <a:rPr lang="en-US" i="1" baseline="-25000" dirty="0" err="1"/>
              <a:t>t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0" name="Rectangle 164"/>
          <p:cNvSpPr>
            <a:spLocks noChangeArrowheads="1"/>
          </p:cNvSpPr>
          <p:nvPr/>
        </p:nvSpPr>
        <p:spPr bwMode="auto">
          <a:xfrm>
            <a:off x="3600450" y="254254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1" name="Rectangle 165"/>
          <p:cNvSpPr>
            <a:spLocks noChangeArrowheads="1"/>
          </p:cNvSpPr>
          <p:nvPr/>
        </p:nvSpPr>
        <p:spPr bwMode="auto">
          <a:xfrm>
            <a:off x="3717131" y="407162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641794" y="1396030"/>
            <a:ext cx="1672271" cy="156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1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incident</a:t>
            </a:r>
          </a:p>
          <a:p>
            <a:pPr algn="just">
              <a:lnSpc>
                <a:spcPct val="15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reflected</a:t>
            </a:r>
          </a:p>
          <a:p>
            <a:pPr algn="just">
              <a:lnSpc>
                <a:spcPct val="15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transmitted</a:t>
            </a:r>
            <a:endParaRPr lang="el-GR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587177"/>
              </p:ext>
            </p:extLst>
          </p:nvPr>
        </p:nvGraphicFramePr>
        <p:xfrm>
          <a:off x="682500" y="3748931"/>
          <a:ext cx="19018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3" name="Equation" r:id="rId5" imgW="952200" imgH="952200" progId="Equation.DSMT4">
                  <p:embed/>
                </p:oleObj>
              </mc:Choice>
              <mc:Fallback>
                <p:oleObj name="Equation" r:id="rId5" imgW="9522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00" y="3748931"/>
                        <a:ext cx="1901825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20825" y="4198511"/>
            <a:ext cx="234526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Ενώ για το μαγνητικό (</a:t>
            </a:r>
            <a:r>
              <a:rPr lang="el-GR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l-G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252917"/>
              </p:ext>
            </p:extLst>
          </p:nvPr>
        </p:nvGraphicFramePr>
        <p:xfrm>
          <a:off x="4763446" y="3055193"/>
          <a:ext cx="441166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4" name="Equation" r:id="rId7" imgW="2209680" imgH="1600200" progId="Equation.DSMT4">
                  <p:embed/>
                </p:oleObj>
              </mc:Choice>
              <mc:Fallback>
                <p:oleObj name="Equation" r:id="rId7" imgW="220968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446" y="3055193"/>
                        <a:ext cx="4411663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157906"/>
              </p:ext>
            </p:extLst>
          </p:nvPr>
        </p:nvGraphicFramePr>
        <p:xfrm>
          <a:off x="269434" y="1217064"/>
          <a:ext cx="2276792" cy="185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" name="Visio" r:id="rId9" imgW="2746982" imgH="2381400" progId="Visio.Drawing.11">
                  <p:embed/>
                </p:oleObj>
              </mc:Choice>
              <mc:Fallback>
                <p:oleObj name="Visio" r:id="rId9" imgW="2746982" imgH="2381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34" y="1217064"/>
                        <a:ext cx="2276792" cy="1858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57521"/>
              </p:ext>
            </p:extLst>
          </p:nvPr>
        </p:nvGraphicFramePr>
        <p:xfrm>
          <a:off x="4069724" y="1426940"/>
          <a:ext cx="23288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Equation" r:id="rId11" imgW="1257120" imgH="266400" progId="Equation.DSMT4">
                  <p:embed/>
                </p:oleObj>
              </mc:Choice>
              <mc:Fallback>
                <p:oleObj name="Equation" r:id="rId11" imgW="12571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724" y="1426940"/>
                        <a:ext cx="23288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841288"/>
              </p:ext>
            </p:extLst>
          </p:nvPr>
        </p:nvGraphicFramePr>
        <p:xfrm>
          <a:off x="4055946" y="1927530"/>
          <a:ext cx="24241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7" name="Equation" r:id="rId13" imgW="1307880" imgH="266400" progId="Equation.DSMT4">
                  <p:embed/>
                </p:oleObj>
              </mc:Choice>
              <mc:Fallback>
                <p:oleObj name="Equation" r:id="rId13" imgW="13078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946" y="1927530"/>
                        <a:ext cx="242411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275124"/>
              </p:ext>
            </p:extLst>
          </p:nvPr>
        </p:nvGraphicFramePr>
        <p:xfrm>
          <a:off x="4067050" y="2457755"/>
          <a:ext cx="24003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8" name="Equation" r:id="rId15" imgW="1295280" imgH="266400" progId="Equation.DSMT4">
                  <p:embed/>
                </p:oleObj>
              </mc:Choice>
              <mc:Fallback>
                <p:oleObj name="Equation" r:id="rId15" imgW="1295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050" y="2457755"/>
                        <a:ext cx="24003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4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Αναλλοίωτο της συχνότητας του κύματος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0" name="Rectangle 164"/>
          <p:cNvSpPr>
            <a:spLocks noChangeArrowheads="1"/>
          </p:cNvSpPr>
          <p:nvPr/>
        </p:nvSpPr>
        <p:spPr bwMode="auto">
          <a:xfrm>
            <a:off x="3600450" y="254254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1" name="Rectangle 165"/>
          <p:cNvSpPr>
            <a:spLocks noChangeArrowheads="1"/>
          </p:cNvSpPr>
          <p:nvPr/>
        </p:nvSpPr>
        <p:spPr bwMode="auto">
          <a:xfrm>
            <a:off x="3717131" y="407162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11343" y="1956548"/>
            <a:ext cx="158356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incident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reflected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transmitted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51142"/>
              </p:ext>
            </p:extLst>
          </p:nvPr>
        </p:nvGraphicFramePr>
        <p:xfrm>
          <a:off x="4325232" y="1436904"/>
          <a:ext cx="2737486" cy="45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5" name="Equation" r:id="rId5" imgW="1447560" imgH="241200" progId="Equation.DSMT4">
                  <p:embed/>
                </p:oleObj>
              </mc:Choice>
              <mc:Fallback>
                <p:oleObj name="Equation" r:id="rId5" imgW="1447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232" y="1436904"/>
                        <a:ext cx="2737486" cy="4569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16193"/>
              </p:ext>
            </p:extLst>
          </p:nvPr>
        </p:nvGraphicFramePr>
        <p:xfrm>
          <a:off x="6338096" y="2052846"/>
          <a:ext cx="2232383" cy="55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6" name="Equation" r:id="rId7" imgW="1180800" imgH="291960" progId="Equation.DSMT4">
                  <p:embed/>
                </p:oleObj>
              </mc:Choice>
              <mc:Fallback>
                <p:oleObj name="Equation" r:id="rId7" imgW="1180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096" y="2052846"/>
                        <a:ext cx="2232383" cy="5532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020767"/>
              </p:ext>
            </p:extLst>
          </p:nvPr>
        </p:nvGraphicFramePr>
        <p:xfrm>
          <a:off x="3058088" y="2865993"/>
          <a:ext cx="6092825" cy="11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7" name="Equation" r:id="rId9" imgW="3225600" imgH="609480" progId="Equation.DSMT4">
                  <p:embed/>
                </p:oleObj>
              </mc:Choice>
              <mc:Fallback>
                <p:oleObj name="Equation" r:id="rId9" imgW="32256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088" y="2865993"/>
                        <a:ext cx="6092825" cy="1154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699123" y="1513512"/>
            <a:ext cx="58056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Αν</a:t>
            </a:r>
            <a:endParaRPr lang="el-GR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99794" y="2131480"/>
            <a:ext cx="23451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στη διαχωριστική επιφάνεια θα ισχύει</a:t>
            </a:r>
            <a:endParaRPr lang="el-GR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82474" y="3370782"/>
            <a:ext cx="389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i="1" u="sng" dirty="0" smtClean="0">
                <a:latin typeface="Times New Roman" pitchFamily="18" charset="0"/>
                <a:cs typeface="Times New Roman" pitchFamily="18" charset="0"/>
              </a:rPr>
              <a:t>ή</a:t>
            </a:r>
            <a:endParaRPr lang="el-GR" sz="2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164722"/>
              </p:ext>
            </p:extLst>
          </p:nvPr>
        </p:nvGraphicFramePr>
        <p:xfrm>
          <a:off x="37075" y="4270551"/>
          <a:ext cx="9063321" cy="192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8" name="Equation" r:id="rId11" imgW="4813200" imgH="1015920" progId="Equation.DSMT4">
                  <p:embed/>
                </p:oleObj>
              </mc:Choice>
              <mc:Fallback>
                <p:oleObj name="Equation" r:id="rId11" imgW="48132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5" y="4270551"/>
                        <a:ext cx="9063321" cy="19242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914" y="3919422"/>
            <a:ext cx="1558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7887"/>
              </p:ext>
            </p:extLst>
          </p:nvPr>
        </p:nvGraphicFramePr>
        <p:xfrm>
          <a:off x="6913" y="1398934"/>
          <a:ext cx="2180621" cy="1779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9" name="Visio" r:id="rId13" imgW="2737797" imgH="2235600" progId="Visio.Drawing.11">
                  <p:embed/>
                </p:oleObj>
              </mc:Choice>
              <mc:Fallback>
                <p:oleObj name="Visio" r:id="rId13" imgW="2737797" imgH="2235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" y="1398934"/>
                        <a:ext cx="2180621" cy="1779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3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Κοινά επίπεδα πρόσπτωσης, ανάκλασης και διάθλασης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0" name="Rectangle 164"/>
          <p:cNvSpPr>
            <a:spLocks noChangeArrowheads="1"/>
          </p:cNvSpPr>
          <p:nvPr/>
        </p:nvSpPr>
        <p:spPr bwMode="auto">
          <a:xfrm>
            <a:off x="3600450" y="254254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280199" y="1623832"/>
            <a:ext cx="167227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incident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reflected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transmitted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479691"/>
              </p:ext>
            </p:extLst>
          </p:nvPr>
        </p:nvGraphicFramePr>
        <p:xfrm>
          <a:off x="4175000" y="1522867"/>
          <a:ext cx="50419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7" name="Equation" r:id="rId5" imgW="2527200" imgH="634680" progId="Equation.DSMT4">
                  <p:embed/>
                </p:oleObj>
              </mc:Choice>
              <mc:Fallback>
                <p:oleObj name="Equation" r:id="rId5" imgW="25272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000" y="1522867"/>
                        <a:ext cx="50419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175378"/>
              </p:ext>
            </p:extLst>
          </p:nvPr>
        </p:nvGraphicFramePr>
        <p:xfrm>
          <a:off x="270279" y="3525763"/>
          <a:ext cx="542766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8" name="Equation" r:id="rId7" imgW="2730240" imgH="1676160" progId="Equation.DSMT4">
                  <p:embed/>
                </p:oleObj>
              </mc:Choice>
              <mc:Fallback>
                <p:oleObj name="Equation" r:id="rId7" imgW="273024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79" y="3525763"/>
                        <a:ext cx="5427663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09106" y="2879432"/>
            <a:ext cx="9479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Θεωρώντας ότι  η αρχή των αξόνων (αρχή του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βρίσκεται πάνω στη διαχωριστική επιφάνεια (χωρίς βλάβη της γενικότητας)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814145"/>
              </p:ext>
            </p:extLst>
          </p:nvPr>
        </p:nvGraphicFramePr>
        <p:xfrm>
          <a:off x="87187" y="1173934"/>
          <a:ext cx="2218756" cy="181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9" name="Visio" r:id="rId9" imgW="2737797" imgH="2235600" progId="Visio.Drawing.11">
                  <p:embed/>
                </p:oleObj>
              </mc:Choice>
              <mc:Fallback>
                <p:oleObj name="Visio" r:id="rId9" imgW="2737797" imgH="2235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87" y="1173934"/>
                        <a:ext cx="2218756" cy="1811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467736"/>
              </p:ext>
            </p:extLst>
          </p:nvPr>
        </p:nvGraphicFramePr>
        <p:xfrm>
          <a:off x="6504920" y="4321629"/>
          <a:ext cx="20701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0" name="Equation" r:id="rId11" imgW="1041120" imgH="711000" progId="Equation.DSMT4">
                  <p:embed/>
                </p:oleObj>
              </mc:Choice>
              <mc:Fallback>
                <p:oleObj name="Equation" r:id="rId11" imgW="10411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920" y="4321629"/>
                        <a:ext cx="20701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3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Κοινά επίπεδα πρόσπτωσης, ανάκλασης και </a:t>
            </a:r>
            <a:r>
              <a:rPr lang="el-GR" dirty="0" smtClean="0"/>
              <a:t>διάθλασης</a:t>
            </a:r>
            <a:r>
              <a:rPr lang="en-US" dirty="0" smtClean="0"/>
              <a:t>(2)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415183" y="2284439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3038873" y="6089359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247774" y="1583717"/>
            <a:ext cx="167227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1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incident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reflected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transmitted</a:t>
            </a:r>
            <a:endParaRPr lang="el-GR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126227"/>
              </p:ext>
            </p:extLst>
          </p:nvPr>
        </p:nvGraphicFramePr>
        <p:xfrm>
          <a:off x="444478" y="3172963"/>
          <a:ext cx="1968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2" name="Equation" r:id="rId5" imgW="990360" imgH="279360" progId="Equation.DSMT4">
                  <p:embed/>
                </p:oleObj>
              </mc:Choice>
              <mc:Fallback>
                <p:oleObj name="Equation" r:id="rId5" imgW="990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78" y="3172963"/>
                        <a:ext cx="19685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625494" y="1743694"/>
            <a:ext cx="5494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Θεωρώντας ότι  η αρχή των αξόνων (αρχή του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βρίσκεται πάνω στη διαχωριστική επιφάνεια (χωρίς βλάβη της γενικότητας)</a:t>
            </a:r>
            <a:r>
              <a:rPr lang="el-G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762175" y="3244900"/>
            <a:ext cx="6522720" cy="42473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Δηλαδή τα διανύσματα 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είναι 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ομοεπίπεδα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351501"/>
              </p:ext>
            </p:extLst>
          </p:nvPr>
        </p:nvGraphicFramePr>
        <p:xfrm>
          <a:off x="54762" y="1133819"/>
          <a:ext cx="2218756" cy="181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3" name="Visio" r:id="rId7" imgW="2737797" imgH="2235600" progId="Visio.Drawing.11">
                  <p:embed/>
                </p:oleObj>
              </mc:Choice>
              <mc:Fallback>
                <p:oleObj name="Visio" r:id="rId7" imgW="2737797" imgH="2235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2" y="1133819"/>
                        <a:ext cx="2218756" cy="1811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 Box 4"/>
              <p:cNvSpPr txBox="1">
                <a:spLocks noChangeArrowheads="1"/>
              </p:cNvSpPr>
              <p:nvPr/>
            </p:nvSpPr>
            <p:spPr bwMode="auto">
              <a:xfrm>
                <a:off x="376494" y="4890692"/>
                <a:ext cx="9093201" cy="590931"/>
              </a:xfrm>
              <a:prstGeom prst="rect">
                <a:avLst/>
              </a:prstGeom>
              <a:noFill/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ct val="40000"/>
                  </a:spcBef>
                  <a:spcAft>
                    <a:spcPts val="0"/>
                  </a:spcAft>
                  <a:buClrTx/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l-G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Επειδή επίσης θα είναι              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l-G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συμπεραίνεται ότι και το κάθετο στη διαχωριστική επιφάνεια διάνυσμα     θα βρίσκεται στο ίδιο επίπεδο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494" y="4890692"/>
                <a:ext cx="9093201" cy="590931"/>
              </a:xfrm>
              <a:prstGeom prst="rect">
                <a:avLst/>
              </a:prstGeom>
              <a:blipFill rotWithShape="1">
                <a:blip r:embed="rId9"/>
                <a:stretch>
                  <a:fillRect l="-536" t="-8081" b="-14141"/>
                </a:stretch>
              </a:blip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102188"/>
              </p:ext>
            </p:extLst>
          </p:nvPr>
        </p:nvGraphicFramePr>
        <p:xfrm>
          <a:off x="2603104" y="4799535"/>
          <a:ext cx="87153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4" name="Equation" r:id="rId10" imgW="469800" imgH="203040" progId="Equation.DSMT4">
                  <p:embed/>
                </p:oleObj>
              </mc:Choice>
              <mc:Fallback>
                <p:oleObj name="Equation" r:id="rId10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104" y="4799535"/>
                        <a:ext cx="87153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762175" y="3774260"/>
            <a:ext cx="652272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Αν 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18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=0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αναγκαστικά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=0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για παράδειγμα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053828" y="5881292"/>
            <a:ext cx="7441973" cy="42473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Το επίπεδο αυτό ορίζεται ως το επίπεδο πρόσπτωσης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Νόμος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Snell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Μελέτη πρόσπτωσης ανάκλασης διάθλασης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4149080"/>
            <a:ext cx="8458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b="1" u="sng" dirty="0" smtClean="0">
                <a:cs typeface="Times New Roman" pitchFamily="18" charset="0"/>
              </a:rPr>
              <a:t>Έστω ότι το διάνυσμα </a:t>
            </a:r>
            <a:r>
              <a:rPr lang="en-US" sz="2000" b="1" i="1" u="sng" dirty="0" smtClean="0">
                <a:cs typeface="Times New Roman" pitchFamily="18" charset="0"/>
              </a:rPr>
              <a:t>r</a:t>
            </a:r>
            <a:r>
              <a:rPr lang="en-US" sz="2000" b="1" u="sng" dirty="0" smtClean="0">
                <a:cs typeface="Times New Roman" pitchFamily="18" charset="0"/>
              </a:rPr>
              <a:t> </a:t>
            </a:r>
            <a:r>
              <a:rPr lang="el-GR" sz="2000" b="1" u="sng" dirty="0" smtClean="0">
                <a:cs typeface="Times New Roman" pitchFamily="18" charset="0"/>
              </a:rPr>
              <a:t>έχει φορέα τον άξονα </a:t>
            </a:r>
            <a:r>
              <a:rPr lang="en-US" sz="2000" b="1" i="1" u="sng" dirty="0" smtClean="0">
                <a:cs typeface="Times New Roman" pitchFamily="18" charset="0"/>
              </a:rPr>
              <a:t>x</a:t>
            </a:r>
            <a:r>
              <a:rPr lang="el-GR" sz="2000" b="1" u="sng" dirty="0" smtClean="0">
                <a:cs typeface="Times New Roman" pitchFamily="18" charset="0"/>
              </a:rPr>
              <a:t>. </a:t>
            </a:r>
            <a:r>
              <a:rPr lang="en-US" sz="2000" b="1" u="sng" dirty="0" smtClean="0">
                <a:cs typeface="Times New Roman" pitchFamily="18" charset="0"/>
              </a:rPr>
              <a:t>O </a:t>
            </a:r>
            <a:r>
              <a:rPr lang="el-GR" sz="2000" b="1" u="sng" dirty="0" smtClean="0">
                <a:cs typeface="Times New Roman" pitchFamily="18" charset="0"/>
              </a:rPr>
              <a:t>άξονας </a:t>
            </a:r>
            <a:r>
              <a:rPr lang="en-US" sz="2000" b="1" i="1" u="sng" dirty="0" smtClean="0">
                <a:cs typeface="Times New Roman" pitchFamily="18" charset="0"/>
              </a:rPr>
              <a:t>z</a:t>
            </a:r>
            <a:r>
              <a:rPr lang="en-US" sz="2000" b="1" u="sng" dirty="0" smtClean="0">
                <a:cs typeface="Times New Roman" pitchFamily="18" charset="0"/>
              </a:rPr>
              <a:t> </a:t>
            </a:r>
            <a:r>
              <a:rPr lang="el-GR" sz="2000" b="1" u="sng" dirty="0" smtClean="0">
                <a:cs typeface="Times New Roman" pitchFamily="18" charset="0"/>
              </a:rPr>
              <a:t>επιλέγεται κάθετος στη διαχωριστική επιφάνεια. Ή διαφορετικά το κοινό επίπεδο πρόσπτωσης, ανάκλασης και διάθλασης είναι το επίπεδο </a:t>
            </a:r>
            <a:r>
              <a:rPr lang="en-US" sz="2000" b="1" i="1" u="sng" dirty="0" smtClean="0">
                <a:cs typeface="Times New Roman" pitchFamily="18" charset="0"/>
              </a:rPr>
              <a:t>y</a:t>
            </a:r>
            <a:r>
              <a:rPr lang="en-US" sz="2000" b="1" u="sng" dirty="0" smtClean="0">
                <a:cs typeface="Times New Roman" pitchFamily="18" charset="0"/>
              </a:rPr>
              <a:t>=0</a:t>
            </a:r>
            <a:endParaRPr lang="el-GR" sz="2000" b="1" u="sng" dirty="0">
              <a:cs typeface="Times New Roman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98675"/>
              </p:ext>
            </p:extLst>
          </p:nvPr>
        </p:nvGraphicFramePr>
        <p:xfrm>
          <a:off x="3680603" y="2022787"/>
          <a:ext cx="19081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6" name="Visio" r:id="rId5" imgW="2164305" imgH="1958512" progId="Visio.Drawing.11">
                  <p:embed/>
                </p:oleObj>
              </mc:Choice>
              <mc:Fallback>
                <p:oleObj name="Visio" r:id="rId5" imgW="2164305" imgH="19585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603" y="2022787"/>
                        <a:ext cx="1908175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0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Νόμος </a:t>
            </a:r>
            <a:r>
              <a:rPr lang="en-US" dirty="0"/>
              <a:t>Snell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526338"/>
              </p:ext>
            </p:extLst>
          </p:nvPr>
        </p:nvGraphicFramePr>
        <p:xfrm>
          <a:off x="2200232" y="1162578"/>
          <a:ext cx="6943768" cy="196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2" name="Equation" r:id="rId5" imgW="3974760" imgH="1117440" progId="Equation.DSMT4">
                  <p:embed/>
                </p:oleObj>
              </mc:Choice>
              <mc:Fallback>
                <p:oleObj name="Equation" r:id="rId5" imgW="397476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32" y="1162578"/>
                        <a:ext cx="6943768" cy="1963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5830" y="1038380"/>
            <a:ext cx="1670871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Προφανώς θα πρέπει:</a:t>
            </a:r>
            <a:endParaRPr lang="el-GR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0626" y="3875413"/>
            <a:ext cx="154259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l-G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747845"/>
              </p:ext>
            </p:extLst>
          </p:nvPr>
        </p:nvGraphicFramePr>
        <p:xfrm>
          <a:off x="1458952" y="3692001"/>
          <a:ext cx="3023299" cy="81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3" name="Equation" r:id="rId7" imgW="1892160" imgH="507960" progId="Equation.DSMT4">
                  <p:embed/>
                </p:oleObj>
              </mc:Choice>
              <mc:Fallback>
                <p:oleObj name="Equation" r:id="rId7" imgW="1892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52" y="3692001"/>
                        <a:ext cx="3023299" cy="8168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07504" y="4994703"/>
            <a:ext cx="72159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l-G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93699"/>
              </p:ext>
            </p:extLst>
          </p:nvPr>
        </p:nvGraphicFramePr>
        <p:xfrm>
          <a:off x="830063" y="4550713"/>
          <a:ext cx="3078349" cy="9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4" name="Equation" r:id="rId9" imgW="1777680" imgH="558720" progId="Equation.DSMT4">
                  <p:embed/>
                </p:oleObj>
              </mc:Choice>
              <mc:Fallback>
                <p:oleObj name="Equation" r:id="rId9" imgW="17776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063" y="4550713"/>
                        <a:ext cx="3078349" cy="973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842969"/>
              </p:ext>
            </p:extLst>
          </p:nvPr>
        </p:nvGraphicFramePr>
        <p:xfrm>
          <a:off x="4289225" y="4550713"/>
          <a:ext cx="3122985" cy="9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5" name="Equation" r:id="rId11" imgW="1803240" imgH="558720" progId="Equation.DSMT4">
                  <p:embed/>
                </p:oleObj>
              </mc:Choice>
              <mc:Fallback>
                <p:oleObj name="Equation" r:id="rId11" imgW="18032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225" y="4550713"/>
                        <a:ext cx="3122985" cy="973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07494"/>
              </p:ext>
            </p:extLst>
          </p:nvPr>
        </p:nvGraphicFramePr>
        <p:xfrm>
          <a:off x="2566471" y="5532525"/>
          <a:ext cx="3496434" cy="97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6" name="Equation" r:id="rId13" imgW="2019240" imgH="558720" progId="Equation.DSMT4">
                  <p:embed/>
                </p:oleObj>
              </mc:Choice>
              <mc:Fallback>
                <p:oleObj name="Equation" r:id="rId13" imgW="20192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471" y="5532525"/>
                        <a:ext cx="3496434" cy="974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217541" y="5832056"/>
            <a:ext cx="99262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l-G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445487" y="5792493"/>
            <a:ext cx="2885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rgbClr val="C00000"/>
                </a:solidFill>
              </a:rPr>
              <a:t>Νόμος </a:t>
            </a:r>
            <a:r>
              <a:rPr lang="en-US" sz="2400" u="sng" dirty="0" smtClean="0">
                <a:solidFill>
                  <a:srgbClr val="C00000"/>
                </a:solidFill>
              </a:rPr>
              <a:t>Snell</a:t>
            </a:r>
            <a:endParaRPr lang="el-GR" sz="2400" u="sng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296123"/>
              </p:ext>
            </p:extLst>
          </p:nvPr>
        </p:nvGraphicFramePr>
        <p:xfrm>
          <a:off x="250626" y="1883111"/>
          <a:ext cx="1788389" cy="17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7" name="Visio" r:id="rId15" imgW="2164305" imgH="1958512" progId="Visio.Drawing.11">
                  <p:embed/>
                </p:oleObj>
              </mc:Choice>
              <mc:Fallback>
                <p:oleObj name="Visio" r:id="rId15" imgW="2164305" imgH="19585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26" y="1883111"/>
                        <a:ext cx="1788389" cy="172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8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Κρίσιμη γωνία (από νόμο </a:t>
            </a:r>
            <a:r>
              <a:rPr lang="en-US" dirty="0"/>
              <a:t>Snell)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53594" y="1049509"/>
            <a:ext cx="937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&lt; n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864002"/>
              </p:ext>
            </p:extLst>
          </p:nvPr>
        </p:nvGraphicFramePr>
        <p:xfrm>
          <a:off x="4212899" y="907586"/>
          <a:ext cx="31448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7" name="Equation" r:id="rId5" imgW="1701720" imgH="431640" progId="Equation.DSMT4">
                  <p:embed/>
                </p:oleObj>
              </mc:Choice>
              <mc:Fallback>
                <p:oleObj name="Equation" r:id="rId5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899" y="907586"/>
                        <a:ext cx="3144838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022274" y="1079989"/>
            <a:ext cx="1645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θα είναι: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935468"/>
              </p:ext>
            </p:extLst>
          </p:nvPr>
        </p:nvGraphicFramePr>
        <p:xfrm>
          <a:off x="4346884" y="1514011"/>
          <a:ext cx="1244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8" name="Equation" r:id="rId7" imgW="672840" imgH="393480" progId="Equation.DSMT4">
                  <p:embed/>
                </p:oleObj>
              </mc:Choice>
              <mc:Fallback>
                <p:oleObj name="Equation" r:id="rId7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884" y="1514011"/>
                        <a:ext cx="12446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961314" y="1704829"/>
            <a:ext cx="1645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και αφού: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631894"/>
              </p:ext>
            </p:extLst>
          </p:nvPr>
        </p:nvGraphicFramePr>
        <p:xfrm>
          <a:off x="4325929" y="2162981"/>
          <a:ext cx="798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9" name="Equation" r:id="rId9" imgW="431640" imgH="253800" progId="Equation.DSMT4">
                  <p:embed/>
                </p:oleObj>
              </mc:Choice>
              <mc:Fallback>
                <p:oleObj name="Equation" r:id="rId9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29" y="2162981"/>
                        <a:ext cx="798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968934" y="2215369"/>
            <a:ext cx="1645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προκύπτει: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68174" y="2933586"/>
            <a:ext cx="937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6441" y="3568501"/>
            <a:ext cx="1645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προκύπτει: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357737"/>
              </p:ext>
            </p:extLst>
          </p:nvPr>
        </p:nvGraphicFramePr>
        <p:xfrm>
          <a:off x="1550096" y="3481371"/>
          <a:ext cx="798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0" name="Equation" r:id="rId11" imgW="431640" imgH="253800" progId="Equation.DSMT4">
                  <p:embed/>
                </p:oleObj>
              </mc:Choice>
              <mc:Fallback>
                <p:oleObj name="Equation" r:id="rId11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096" y="3481371"/>
                        <a:ext cx="798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9470" y="4002454"/>
            <a:ext cx="7858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Προφανώς για να παίρνει πραγματικές τιμές η γωνία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πρέπει: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367292"/>
              </p:ext>
            </p:extLst>
          </p:nvPr>
        </p:nvGraphicFramePr>
        <p:xfrm>
          <a:off x="1353460" y="2775132"/>
          <a:ext cx="31448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1" name="Equation" r:id="rId13" imgW="1701720" imgH="431640" progId="Equation.DSMT4">
                  <p:embed/>
                </p:oleObj>
              </mc:Choice>
              <mc:Fallback>
                <p:oleObj name="Equation" r:id="rId13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460" y="2775132"/>
                        <a:ext cx="3144838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227631"/>
              </p:ext>
            </p:extLst>
          </p:nvPr>
        </p:nvGraphicFramePr>
        <p:xfrm>
          <a:off x="7714289" y="3803186"/>
          <a:ext cx="12430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2" name="Equation" r:id="rId15" imgW="672840" imgH="431640" progId="Equation.DSMT4">
                  <p:embed/>
                </p:oleObj>
              </mc:Choice>
              <mc:Fallback>
                <p:oleObj name="Equation" r:id="rId15" imgW="672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4289" y="3803186"/>
                        <a:ext cx="1243013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173004"/>
              </p:ext>
            </p:extLst>
          </p:nvPr>
        </p:nvGraphicFramePr>
        <p:xfrm>
          <a:off x="1472616" y="4384004"/>
          <a:ext cx="14081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3" name="Equation" r:id="rId17" imgW="761760" imgH="507960" progId="Equation.DSMT4">
                  <p:embed/>
                </p:oleObj>
              </mc:Choice>
              <mc:Fallback>
                <p:oleObj name="Equation" r:id="rId17" imgW="761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616" y="4384004"/>
                        <a:ext cx="1408113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33892" y="4630146"/>
            <a:ext cx="526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Η γωνία                       ονομάζεται κρίσιμη γωνία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26141" y="5312063"/>
            <a:ext cx="4014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Για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&gt;n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θα είναι (από νόμο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Snell)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727736"/>
              </p:ext>
            </p:extLst>
          </p:nvPr>
        </p:nvGraphicFramePr>
        <p:xfrm>
          <a:off x="4556078" y="4984017"/>
          <a:ext cx="17367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4" name="Equation" r:id="rId19" imgW="939600" imgH="507960" progId="Equation.DSMT4">
                  <p:embed/>
                </p:oleObj>
              </mc:Choice>
              <mc:Fallback>
                <p:oleObj name="Equation" r:id="rId19" imgW="939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078" y="4984017"/>
                        <a:ext cx="173672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547664" y="6084004"/>
            <a:ext cx="506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Επίσης όταν </a:t>
            </a:r>
            <a:r>
              <a:rPr lang="el-GR" sz="2000" i="1" u="sng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i="1" u="sng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l-GR" sz="2000" i="1" u="sng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i="1" u="sng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έχουμε πλήρη ανάκλαση</a:t>
            </a:r>
            <a:r>
              <a:rPr lang="el-GR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07015"/>
              </p:ext>
            </p:extLst>
          </p:nvPr>
        </p:nvGraphicFramePr>
        <p:xfrm>
          <a:off x="-15815" y="968745"/>
          <a:ext cx="19081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5" name="Visio" r:id="rId21" imgW="2164305" imgH="1958512" progId="Visio.Drawing.11">
                  <p:embed/>
                </p:oleObj>
              </mc:Choice>
              <mc:Fallback>
                <p:oleObj name="Visio" r:id="rId21" imgW="2164305" imgH="19585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15" y="968745"/>
                        <a:ext cx="1908175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7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Εξισώσεις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Fresnel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just"/>
            <a:endParaRPr lang="en-US" sz="2000" dirty="0" smtClean="0"/>
          </a:p>
          <a:p>
            <a:pPr algn="just"/>
            <a:endParaRPr lang="el-GR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</a:t>
            </a:r>
            <a:r>
              <a:rPr lang="en-US" dirty="0"/>
              <a:t>Fresnel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196753"/>
            <a:ext cx="6624736" cy="4818649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just"/>
            <a:endParaRPr lang="en-US" sz="2000" dirty="0" smtClean="0"/>
          </a:p>
          <a:p>
            <a:pPr algn="just"/>
            <a:endParaRPr lang="el-GR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376610"/>
              </p:ext>
            </p:extLst>
          </p:nvPr>
        </p:nvGraphicFramePr>
        <p:xfrm>
          <a:off x="1389916" y="3068960"/>
          <a:ext cx="20288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4" name="Equation" r:id="rId5" imgW="1015920" imgH="990360" progId="Equation.DSMT4">
                  <p:embed/>
                </p:oleObj>
              </mc:Choice>
              <mc:Fallback>
                <p:oleObj name="Equation" r:id="rId5" imgW="101592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916" y="3068960"/>
                        <a:ext cx="2028825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241709"/>
              </p:ext>
            </p:extLst>
          </p:nvPr>
        </p:nvGraphicFramePr>
        <p:xfrm>
          <a:off x="5341174" y="3069581"/>
          <a:ext cx="21558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5" name="Equation" r:id="rId7" imgW="1079280" imgH="990360" progId="Equation.DSMT4">
                  <p:embed/>
                </p:oleObj>
              </mc:Choice>
              <mc:Fallback>
                <p:oleObj name="Equation" r:id="rId7" imgW="10792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174" y="3069581"/>
                        <a:ext cx="2155825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448" y="1764020"/>
            <a:ext cx="90247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Τα πεδία μπορούν να αναλύονται σε κάθετες και παράλληλες συνιστώσες </a:t>
            </a:r>
            <a:r>
              <a:rPr lang="el-GR" sz="2000" b="1" u="sng" dirty="0" smtClean="0"/>
              <a:t>στο επίπεδο της πρόσπτωσης</a:t>
            </a:r>
            <a:endParaRPr lang="el-GR" sz="2000" b="1" u="sng" baseline="-25000" dirty="0"/>
          </a:p>
        </p:txBody>
      </p:sp>
    </p:spTree>
    <p:extLst>
      <p:ext uri="{BB962C8B-B14F-4D97-AF65-F5344CB8AC3E}">
        <p14:creationId xmlns:p14="http://schemas.microsoft.com/office/powerpoint/2010/main" val="29995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Νόμος </a:t>
            </a:r>
            <a:r>
              <a:rPr lang="en-US" dirty="0" smtClean="0"/>
              <a:t>Faraday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Εξισώσεις </a:t>
            </a:r>
            <a:r>
              <a:rPr lang="en-US" dirty="0"/>
              <a:t>Fresnel</a:t>
            </a:r>
            <a:r>
              <a:rPr lang="el-GR" dirty="0"/>
              <a:t>. Διάνυσμα Ε κάθετο στο επίπεδο πρόσπτωσης (1)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196753"/>
            <a:ext cx="8424936" cy="4818649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just"/>
            <a:endParaRPr lang="en-US" sz="2400" dirty="0" smtClean="0"/>
          </a:p>
          <a:p>
            <a:pPr algn="just"/>
            <a:endParaRPr lang="el-G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351473"/>
              </p:ext>
            </p:extLst>
          </p:nvPr>
        </p:nvGraphicFramePr>
        <p:xfrm>
          <a:off x="2657222" y="1699060"/>
          <a:ext cx="62118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8" name="Equation" r:id="rId5" imgW="3111480" imgH="634680" progId="Equation.DSMT4">
                  <p:embed/>
                </p:oleObj>
              </mc:Choice>
              <mc:Fallback>
                <p:oleObj name="Equation" r:id="rId5" imgW="31114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222" y="1699060"/>
                        <a:ext cx="6211888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23017" y="1364974"/>
            <a:ext cx="515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Συνέχεια </a:t>
            </a:r>
            <a:r>
              <a:rPr lang="el-GR" sz="2000" u="sng" dirty="0" err="1" smtClean="0">
                <a:latin typeface="Times New Roman" pitchFamily="18" charset="0"/>
                <a:cs typeface="Times New Roman" pitchFamily="18" charset="0"/>
              </a:rPr>
              <a:t>εφαπτομενικών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 συνιστωσών </a:t>
            </a:r>
            <a:r>
              <a:rPr lang="el-GR" sz="2000" b="1" i="1" u="sng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 στη</a:t>
            </a:r>
            <a:r>
              <a:rPr lang="el-GR" sz="2000" i="1" u="sng" dirty="0" smtClean="0">
                <a:latin typeface="Times New Roman" pitchFamily="18" charset="0"/>
                <a:cs typeface="Times New Roman" pitchFamily="18" charset="0"/>
              </a:rPr>
              <a:t>ν 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l-GR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40137" y="3010891"/>
            <a:ext cx="5849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Συνέχεια </a:t>
            </a:r>
            <a:r>
              <a:rPr lang="el-GR" sz="2000" u="sng" dirty="0" err="1" smtClean="0">
                <a:latin typeface="Times New Roman" pitchFamily="18" charset="0"/>
                <a:cs typeface="Times New Roman" pitchFamily="18" charset="0"/>
              </a:rPr>
              <a:t>εφαπτομενικών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 συνιστωσών </a:t>
            </a:r>
            <a:r>
              <a:rPr lang="el-GR" sz="2000" b="1" i="1" u="sng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 στην 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000" i="1" u="sng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2000" u="sng" dirty="0" err="1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00643"/>
              </p:ext>
            </p:extLst>
          </p:nvPr>
        </p:nvGraphicFramePr>
        <p:xfrm>
          <a:off x="2047622" y="3360983"/>
          <a:ext cx="69215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9" name="Equation" r:id="rId7" imgW="3466800" imgH="1676160" progId="Equation.DSMT4">
                  <p:embed/>
                </p:oleObj>
              </mc:Choice>
              <mc:Fallback>
                <p:oleObj name="Equation" r:id="rId7" imgW="346680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622" y="3360983"/>
                        <a:ext cx="69215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686967"/>
              </p:ext>
            </p:extLst>
          </p:nvPr>
        </p:nvGraphicFramePr>
        <p:xfrm>
          <a:off x="340687" y="1519795"/>
          <a:ext cx="2058987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0" name="Visio" r:id="rId9" imgW="2396349" imgH="2085024" progId="Visio.Drawing.11">
                  <p:embed/>
                </p:oleObj>
              </mc:Choice>
              <mc:Fallback>
                <p:oleObj name="Visio" r:id="rId9" imgW="2396349" imgH="20850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87" y="1519795"/>
                        <a:ext cx="2058987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6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Εξισώσεις </a:t>
            </a:r>
            <a:r>
              <a:rPr lang="en-US" dirty="0"/>
              <a:t>Fresnel</a:t>
            </a:r>
            <a:r>
              <a:rPr lang="el-GR" dirty="0"/>
              <a:t>. Διάνυσμα Ε κάθετο στο επίπεδο πρόσπτωσης (2)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524626"/>
              </p:ext>
            </p:extLst>
          </p:nvPr>
        </p:nvGraphicFramePr>
        <p:xfrm>
          <a:off x="2292515" y="1777953"/>
          <a:ext cx="34316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Equation" r:id="rId5" imgW="1815840" imgH="507960" progId="Equation.DSMT4">
                  <p:embed/>
                </p:oleObj>
              </mc:Choice>
              <mc:Fallback>
                <p:oleObj name="Equation" r:id="rId5" imgW="1815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515" y="1777953"/>
                        <a:ext cx="3431613" cy="1016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60930" y="1277110"/>
            <a:ext cx="515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Από τις πράξεις προκύπτει:</a:t>
            </a:r>
            <a:endParaRPr lang="el-GR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7933" y="3153615"/>
            <a:ext cx="5247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Ορίζοντας το συντελεστή ανάκλασης</a:t>
            </a:r>
            <a:endParaRPr lang="el-GR" sz="2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975373"/>
              </p:ext>
            </p:extLst>
          </p:nvPr>
        </p:nvGraphicFramePr>
        <p:xfrm>
          <a:off x="5978110" y="1770004"/>
          <a:ext cx="316589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9" name="Equation" r:id="rId7" imgW="1815840" imgH="507960" progId="Equation.DSMT4">
                  <p:embed/>
                </p:oleObj>
              </mc:Choice>
              <mc:Fallback>
                <p:oleObj name="Equation" r:id="rId7" imgW="1815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110" y="1770004"/>
                        <a:ext cx="3165890" cy="1016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078624"/>
              </p:ext>
            </p:extLst>
          </p:nvPr>
        </p:nvGraphicFramePr>
        <p:xfrm>
          <a:off x="4055648" y="2803408"/>
          <a:ext cx="11922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0" name="Equation" r:id="rId9" imgW="596880" imgH="507960" progId="Equation.DSMT4">
                  <p:embed/>
                </p:oleObj>
              </mc:Choice>
              <mc:Fallback>
                <p:oleObj name="Equation" r:id="rId9" imgW="596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648" y="2803408"/>
                        <a:ext cx="1192212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760" y="4068015"/>
            <a:ext cx="5247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Ορίζοντας το συντελεστή διάθλασης (διάδοσης)</a:t>
            </a:r>
            <a:endParaRPr lang="el-GR" sz="2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620292"/>
              </p:ext>
            </p:extLst>
          </p:nvPr>
        </p:nvGraphicFramePr>
        <p:xfrm>
          <a:off x="5287548" y="3693996"/>
          <a:ext cx="11414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Equation" r:id="rId11" imgW="571320" imgH="507960" progId="Equation.DSMT4">
                  <p:embed/>
                </p:oleObj>
              </mc:Choice>
              <mc:Fallback>
                <p:oleObj name="Equation" r:id="rId11" imgW="571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548" y="3693996"/>
                        <a:ext cx="1141412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984162"/>
              </p:ext>
            </p:extLst>
          </p:nvPr>
        </p:nvGraphicFramePr>
        <p:xfrm>
          <a:off x="669124" y="5229107"/>
          <a:ext cx="31686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2" name="Equation" r:id="rId13" imgW="1587240" imgH="507960" progId="Equation.DSMT4">
                  <p:embed/>
                </p:oleObj>
              </mc:Choice>
              <mc:Fallback>
                <p:oleObj name="Equation" r:id="rId13" imgW="1587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24" y="5229107"/>
                        <a:ext cx="31686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579905"/>
              </p:ext>
            </p:extLst>
          </p:nvPr>
        </p:nvGraphicFramePr>
        <p:xfrm>
          <a:off x="5039898" y="5205296"/>
          <a:ext cx="31178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3" name="Equation" r:id="rId15" imgW="1562040" imgH="507960" progId="Equation.DSMT4">
                  <p:embed/>
                </p:oleObj>
              </mc:Choice>
              <mc:Fallback>
                <p:oleObj name="Equation" r:id="rId15" imgW="1562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898" y="5205296"/>
                        <a:ext cx="31178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81988" y="4751827"/>
            <a:ext cx="8213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Προκύπτει για τους συντελεστές (με </a:t>
            </a:r>
            <a:r>
              <a:rPr lang="el-GR" sz="2000" b="1" i="1" u="sng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κάθετο στο επίπεδο πρόσπτωσης)</a:t>
            </a:r>
            <a:endParaRPr lang="el-GR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889879" y="6224768"/>
            <a:ext cx="30786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u="sng" dirty="0" smtClean="0"/>
              <a:t>Εξισώσεις </a:t>
            </a:r>
            <a:r>
              <a:rPr lang="en-US" sz="2000" u="sng" dirty="0" smtClean="0"/>
              <a:t>Fresnel</a:t>
            </a:r>
            <a:endParaRPr lang="el-GR" sz="2000" u="sng" baseline="-25000" dirty="0"/>
          </a:p>
        </p:txBody>
      </p:sp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520679"/>
              </p:ext>
            </p:extLst>
          </p:nvPr>
        </p:nvGraphicFramePr>
        <p:xfrm>
          <a:off x="178973" y="1431808"/>
          <a:ext cx="2058987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4" name="Visio" r:id="rId17" imgW="2396349" imgH="2085024" progId="Visio.Drawing.11">
                  <p:embed/>
                </p:oleObj>
              </mc:Choice>
              <mc:Fallback>
                <p:oleObj name="Visio" r:id="rId17" imgW="2396349" imgH="20850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73" y="1431808"/>
                        <a:ext cx="2058987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1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Εξισώσεις </a:t>
            </a:r>
            <a:r>
              <a:rPr lang="en-US" dirty="0"/>
              <a:t>Fresnel</a:t>
            </a:r>
            <a:r>
              <a:rPr lang="el-GR" dirty="0"/>
              <a:t>. Διάνυσμα Ε κάθετο στο επίπεδο πρόσπτωσης (3)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20095" y="2345851"/>
            <a:ext cx="515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l-GR" sz="2000" i="1" u="sng" dirty="0" smtClean="0">
                <a:latin typeface="Times New Roman" pitchFamily="18" charset="0"/>
                <a:cs typeface="Times New Roman" pitchFamily="18" charset="0"/>
              </a:rPr>
              <a:t> θ</a:t>
            </a:r>
            <a:r>
              <a:rPr lang="en-US" sz="2000" i="1" u="sng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u="sng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i="1" u="sng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0)-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κάθετη πρόσπτωση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513776"/>
              </p:ext>
            </p:extLst>
          </p:nvPr>
        </p:nvGraphicFramePr>
        <p:xfrm>
          <a:off x="2726457" y="2807172"/>
          <a:ext cx="17478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9" name="Equation" r:id="rId5" imgW="876240" imgH="507960" progId="Equation.DSMT4">
                  <p:embed/>
                </p:oleObj>
              </mc:Choice>
              <mc:Fallback>
                <p:oleObj name="Equation" r:id="rId5" imgW="876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457" y="2807172"/>
                        <a:ext cx="1747837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155343"/>
              </p:ext>
            </p:extLst>
          </p:nvPr>
        </p:nvGraphicFramePr>
        <p:xfrm>
          <a:off x="5770550" y="2767249"/>
          <a:ext cx="16970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0" name="Equation" r:id="rId7" imgW="850680" imgH="507960" progId="Equation.DSMT4">
                  <p:embed/>
                </p:oleObj>
              </mc:Choice>
              <mc:Fallback>
                <p:oleObj name="Equation" r:id="rId7" imgW="850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50" y="2767249"/>
                        <a:ext cx="1697038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899893" y="5749009"/>
            <a:ext cx="515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Τέλος εν γένει ισχύει </a:t>
            </a:r>
            <a:endParaRPr lang="el-GR" sz="2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41565"/>
              </p:ext>
            </p:extLst>
          </p:nvPr>
        </p:nvGraphicFramePr>
        <p:xfrm>
          <a:off x="4330452" y="5651847"/>
          <a:ext cx="15716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1" name="Equation" r:id="rId9" imgW="787320" imgH="279360" progId="Equation.DSMT4">
                  <p:embed/>
                </p:oleObj>
              </mc:Choice>
              <mc:Fallback>
                <p:oleObj name="Equation" r:id="rId9" imgW="787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452" y="5651847"/>
                        <a:ext cx="15716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416728" y="3856598"/>
            <a:ext cx="515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l-GR" sz="2000" i="1" u="sng" dirty="0" smtClean="0"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l-GR" sz="2000" u="sng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000" i="1" u="sng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2000" u="sng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344076"/>
              </p:ext>
            </p:extLst>
          </p:nvPr>
        </p:nvGraphicFramePr>
        <p:xfrm>
          <a:off x="2506471" y="4405466"/>
          <a:ext cx="25082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2" name="Equation" r:id="rId11" imgW="1257120" imgH="507960" progId="Equation.DSMT4">
                  <p:embed/>
                </p:oleObj>
              </mc:Choice>
              <mc:Fallback>
                <p:oleObj name="Equation" r:id="rId11" imgW="1257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471" y="4405466"/>
                        <a:ext cx="25082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23155"/>
              </p:ext>
            </p:extLst>
          </p:nvPr>
        </p:nvGraphicFramePr>
        <p:xfrm>
          <a:off x="5210880" y="4389591"/>
          <a:ext cx="24574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3" name="Equation" r:id="rId13" imgW="1231560" imgH="507960" progId="Equation.DSMT4">
                  <p:embed/>
                </p:oleObj>
              </mc:Choice>
              <mc:Fallback>
                <p:oleObj name="Equation" r:id="rId13" imgW="1231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880" y="4389591"/>
                        <a:ext cx="24574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62269"/>
              </p:ext>
            </p:extLst>
          </p:nvPr>
        </p:nvGraphicFramePr>
        <p:xfrm>
          <a:off x="159842" y="1538441"/>
          <a:ext cx="2058987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4" name="Visio" r:id="rId15" imgW="2396349" imgH="2085024" progId="Visio.Drawing.11">
                  <p:embed/>
                </p:oleObj>
              </mc:Choice>
              <mc:Fallback>
                <p:oleObj name="Visio" r:id="rId15" imgW="2396349" imgH="20850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42" y="1538441"/>
                        <a:ext cx="2058987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3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 smtClean="0"/>
              <a:t>Διάνυσμα </a:t>
            </a:r>
            <a:r>
              <a:rPr lang="el-GR" dirty="0"/>
              <a:t>Ε παράλληλο στο επίπεδο πρόσπτωσης. Γωνία  </a:t>
            </a:r>
            <a:r>
              <a:rPr lang="en-US" dirty="0"/>
              <a:t>Brewster</a:t>
            </a:r>
            <a:r>
              <a:rPr lang="el-GR" dirty="0"/>
              <a:t> (1).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675243"/>
              </p:ext>
            </p:extLst>
          </p:nvPr>
        </p:nvGraphicFramePr>
        <p:xfrm>
          <a:off x="5200913" y="1559588"/>
          <a:ext cx="3778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3" name="Equation" r:id="rId5" imgW="1892160" imgH="342720" progId="Equation.DSMT4">
                  <p:embed/>
                </p:oleObj>
              </mc:Choice>
              <mc:Fallback>
                <p:oleObj name="Equation" r:id="rId5" imgW="1892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913" y="1559588"/>
                        <a:ext cx="37782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17134" y="1562255"/>
            <a:ext cx="2949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Συνέχεια </a:t>
            </a:r>
            <a:r>
              <a:rPr lang="el-GR" sz="2000" u="sng" dirty="0" err="1" smtClean="0">
                <a:latin typeface="Times New Roman" pitchFamily="18" charset="0"/>
                <a:cs typeface="Times New Roman" pitchFamily="18" charset="0"/>
              </a:rPr>
              <a:t>εφαπτομενικών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 συνιστωσών </a:t>
            </a:r>
            <a:r>
              <a:rPr lang="el-GR" sz="2000" b="1" i="1" u="sng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 στην 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l-GR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993275" y="2420988"/>
            <a:ext cx="2918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Συνέχεια </a:t>
            </a:r>
            <a:r>
              <a:rPr lang="el-GR" sz="2000" u="sng" dirty="0" err="1" smtClean="0">
                <a:latin typeface="Times New Roman" pitchFamily="18" charset="0"/>
                <a:cs typeface="Times New Roman" pitchFamily="18" charset="0"/>
              </a:rPr>
              <a:t>εφαπτομενικών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 συνιστωσών </a:t>
            </a:r>
            <a:r>
              <a:rPr lang="el-GR" sz="2000" b="1" i="1" u="sng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 στην 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l-GR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945655"/>
              </p:ext>
            </p:extLst>
          </p:nvPr>
        </p:nvGraphicFramePr>
        <p:xfrm>
          <a:off x="5203024" y="2211156"/>
          <a:ext cx="22320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4" name="Equation" r:id="rId7" imgW="1117440" imgH="558720" progId="Equation.DSMT4">
                  <p:embed/>
                </p:oleObj>
              </mc:Choice>
              <mc:Fallback>
                <p:oleObj name="Equation" r:id="rId7" imgW="11174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024" y="2211156"/>
                        <a:ext cx="2232025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997789"/>
              </p:ext>
            </p:extLst>
          </p:nvPr>
        </p:nvGraphicFramePr>
        <p:xfrm>
          <a:off x="331899" y="3996808"/>
          <a:ext cx="31178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5" name="Equation" r:id="rId9" imgW="1562040" imgH="507960" progId="Equation.DSMT4">
                  <p:embed/>
                </p:oleObj>
              </mc:Choice>
              <mc:Fallback>
                <p:oleObj name="Equation" r:id="rId9" imgW="1562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99" y="3996808"/>
                        <a:ext cx="31178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44313"/>
              </p:ext>
            </p:extLst>
          </p:nvPr>
        </p:nvGraphicFramePr>
        <p:xfrm>
          <a:off x="3707904" y="3980962"/>
          <a:ext cx="30670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6" name="Equation" r:id="rId11" imgW="1536480" imgH="507960" progId="Equation.DSMT4">
                  <p:embed/>
                </p:oleObj>
              </mc:Choice>
              <mc:Fallback>
                <p:oleObj name="Equation" r:id="rId11" imgW="1536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980962"/>
                        <a:ext cx="30670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13499" y="5619571"/>
            <a:ext cx="3291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i="1" u="sng" dirty="0" smtClean="0">
                <a:latin typeface="Times New Roman" pitchFamily="18" charset="0"/>
                <a:cs typeface="Times New Roman" pitchFamily="18" charset="0"/>
              </a:rPr>
              <a:t>Για θ</a:t>
            </a:r>
            <a:r>
              <a:rPr lang="en-US" sz="2000" i="1" u="sng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=0 (</a:t>
            </a:r>
            <a:r>
              <a:rPr lang="el-GR" sz="2000" i="1" u="sng" dirty="0" smtClean="0">
                <a:latin typeface="Times New Roman" pitchFamily="18" charset="0"/>
                <a:cs typeface="Times New Roman" pitchFamily="18" charset="0"/>
              </a:rPr>
              <a:t>κάθετη πρόσπτωση)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102903"/>
              </p:ext>
            </p:extLst>
          </p:nvPr>
        </p:nvGraphicFramePr>
        <p:xfrm>
          <a:off x="7010650" y="3973686"/>
          <a:ext cx="22050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7" name="Equation" r:id="rId13" imgW="1104840" imgH="507960" progId="Equation.DSMT4">
                  <p:embed/>
                </p:oleObj>
              </mc:Choice>
              <mc:Fallback>
                <p:oleObj name="Equation" r:id="rId13" imgW="1104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650" y="3973686"/>
                        <a:ext cx="2205037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00868" y="3654702"/>
            <a:ext cx="2965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Επομένως προκύπτει: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917075"/>
              </p:ext>
            </p:extLst>
          </p:nvPr>
        </p:nvGraphicFramePr>
        <p:xfrm>
          <a:off x="4142485" y="5357337"/>
          <a:ext cx="16970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8" name="Equation" r:id="rId15" imgW="850680" imgH="507960" progId="Equation.DSMT4">
                  <p:embed/>
                </p:oleObj>
              </mc:Choice>
              <mc:Fallback>
                <p:oleObj name="Equation" r:id="rId15" imgW="850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2485" y="5357337"/>
                        <a:ext cx="1697037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744293"/>
              </p:ext>
            </p:extLst>
          </p:nvPr>
        </p:nvGraphicFramePr>
        <p:xfrm>
          <a:off x="6254397" y="5357348"/>
          <a:ext cx="1647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9" name="Equation" r:id="rId17" imgW="825480" imgH="507960" progId="Equation.DSMT4">
                  <p:embed/>
                </p:oleObj>
              </mc:Choice>
              <mc:Fallback>
                <p:oleObj name="Equation" r:id="rId17" imgW="825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397" y="5357348"/>
                        <a:ext cx="1647825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85905"/>
              </p:ext>
            </p:extLst>
          </p:nvPr>
        </p:nvGraphicFramePr>
        <p:xfrm>
          <a:off x="-80520" y="1532167"/>
          <a:ext cx="2058987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0" name="Visio" r:id="rId19" imgW="2396349" imgH="2190452" progId="Visio.Drawing.11">
                  <p:embed/>
                </p:oleObj>
              </mc:Choice>
              <mc:Fallback>
                <p:oleObj name="Visio" r:id="rId19" imgW="2396349" imgH="21904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0520" y="1532167"/>
                        <a:ext cx="2058987" cy="202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7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/>
            <a:r>
              <a:rPr lang="el-GR" sz="4000" dirty="0" smtClean="0"/>
              <a:t>Διάνυσμα </a:t>
            </a:r>
            <a:r>
              <a:rPr lang="el-GR" sz="4000" dirty="0"/>
              <a:t>Ε παράλληλο στο επίπεδο πρόσπτωσης. Γωνία  </a:t>
            </a:r>
            <a:r>
              <a:rPr lang="en-US" sz="4000" dirty="0"/>
              <a:t>Brewster</a:t>
            </a:r>
            <a:r>
              <a:rPr lang="el-GR" sz="4000" dirty="0"/>
              <a:t> (2). </a:t>
            </a:r>
            <a:endParaRPr lang="el-G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41666" y="1545919"/>
            <a:ext cx="1439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SzPct val="100000"/>
              <a:buFont typeface="Times New Roman" pitchFamily="18" charset="0"/>
              <a:buNone/>
            </a:pPr>
            <a:r>
              <a:rPr lang="el-GR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l-GR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l-GR" sz="2000" u="sng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2000" u="sng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826974"/>
              </p:ext>
            </p:extLst>
          </p:nvPr>
        </p:nvGraphicFramePr>
        <p:xfrm>
          <a:off x="3131840" y="1412776"/>
          <a:ext cx="22542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6" name="Equation" r:id="rId5" imgW="1130040" imgH="545760" progId="Equation.DSMT4">
                  <p:embed/>
                </p:oleObj>
              </mc:Choice>
              <mc:Fallback>
                <p:oleObj name="Equation" r:id="rId5" imgW="113004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412776"/>
                        <a:ext cx="225425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34379"/>
              </p:ext>
            </p:extLst>
          </p:nvPr>
        </p:nvGraphicFramePr>
        <p:xfrm>
          <a:off x="5417526" y="1455386"/>
          <a:ext cx="36004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7" name="Equation" r:id="rId7" imgW="1803240" imgH="520560" progId="Equation.DSMT4">
                  <p:embed/>
                </p:oleObj>
              </mc:Choice>
              <mc:Fallback>
                <p:oleObj name="Equation" r:id="rId7" imgW="18032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526" y="1455386"/>
                        <a:ext cx="360045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964374"/>
              </p:ext>
            </p:extLst>
          </p:nvPr>
        </p:nvGraphicFramePr>
        <p:xfrm>
          <a:off x="6351215" y="3137633"/>
          <a:ext cx="245268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8" name="Equation" r:id="rId9" imgW="1231560" imgH="558720" progId="Equation.DSMT4">
                  <p:embed/>
                </p:oleObj>
              </mc:Choice>
              <mc:Fallback>
                <p:oleObj name="Equation" r:id="rId9" imgW="12315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215" y="3137633"/>
                        <a:ext cx="2452687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372200" y="4114942"/>
            <a:ext cx="2645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l-GR" sz="2000" u="sng" dirty="0" smtClean="0">
                <a:solidFill>
                  <a:srgbClr val="C00000"/>
                </a:solidFill>
              </a:rPr>
              <a:t>Νόμος </a:t>
            </a:r>
            <a:r>
              <a:rPr lang="en-US" sz="2000" u="sng" dirty="0" smtClean="0">
                <a:solidFill>
                  <a:srgbClr val="C00000"/>
                </a:solidFill>
              </a:rPr>
              <a:t>Brewster</a:t>
            </a:r>
            <a:endParaRPr lang="el-GR" sz="2000" u="sng" baseline="-25000" dirty="0">
              <a:solidFill>
                <a:srgbClr val="C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0" y="4379240"/>
            <a:ext cx="9601199" cy="183558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000" dirty="0" smtClean="0"/>
              <a:t>Η </a:t>
            </a:r>
            <a:r>
              <a:rPr lang="el-GR" sz="2000" u="sng" dirty="0" smtClean="0"/>
              <a:t>γωνία </a:t>
            </a:r>
            <a:r>
              <a:rPr lang="en-US" sz="2000" u="sng" dirty="0" smtClean="0"/>
              <a:t>Brewster </a:t>
            </a:r>
            <a:r>
              <a:rPr lang="el-GR" sz="2000" dirty="0" smtClean="0"/>
              <a:t>είναι η γωνία για την οποία το </a:t>
            </a:r>
            <a:r>
              <a:rPr lang="el-GR" sz="2000" u="sng" dirty="0" smtClean="0"/>
              <a:t>προσπίπτον κύμα δεν ανακλάται</a:t>
            </a:r>
          </a:p>
          <a:p>
            <a:pPr>
              <a:spcBef>
                <a:spcPts val="600"/>
              </a:spcBef>
            </a:pPr>
            <a:r>
              <a:rPr lang="el-GR" sz="2000" dirty="0" smtClean="0"/>
              <a:t>Εμφανίζεται </a:t>
            </a:r>
            <a:r>
              <a:rPr lang="el-GR" sz="2000" u="sng" dirty="0" smtClean="0"/>
              <a:t>μόνο</a:t>
            </a:r>
            <a:r>
              <a:rPr lang="el-GR" sz="2000" dirty="0" smtClean="0"/>
              <a:t> για </a:t>
            </a:r>
            <a:r>
              <a:rPr lang="el-GR" sz="2000" b="1" i="1" u="sng" dirty="0" smtClean="0"/>
              <a:t>Ε</a:t>
            </a:r>
            <a:r>
              <a:rPr lang="en-US" sz="2000" b="1" u="sng" dirty="0" smtClean="0"/>
              <a:t> </a:t>
            </a:r>
            <a:r>
              <a:rPr lang="el-GR" sz="2000" u="sng" dirty="0" smtClean="0"/>
              <a:t>παράλληλο </a:t>
            </a:r>
            <a:r>
              <a:rPr lang="el-GR" sz="2000" dirty="0" smtClean="0"/>
              <a:t>στο επίπεδο πρόσπτωσης</a:t>
            </a:r>
          </a:p>
          <a:p>
            <a:pPr>
              <a:spcBef>
                <a:spcPts val="600"/>
              </a:spcBef>
            </a:pPr>
            <a:r>
              <a:rPr lang="el-GR" sz="2000" u="sng" dirty="0" smtClean="0"/>
              <a:t>Η πρόσπτωση </a:t>
            </a:r>
            <a:r>
              <a:rPr lang="el-GR" sz="2000" dirty="0" smtClean="0"/>
              <a:t>με τη γωνία </a:t>
            </a:r>
            <a:r>
              <a:rPr lang="en-US" sz="2000" dirty="0" smtClean="0"/>
              <a:t>Brewster </a:t>
            </a:r>
            <a:r>
              <a:rPr lang="el-GR" sz="2000" dirty="0" smtClean="0"/>
              <a:t>ενός κύματος </a:t>
            </a:r>
            <a:r>
              <a:rPr lang="el-GR" sz="2000" u="sng" dirty="0" smtClean="0"/>
              <a:t>με παράλληλες και κάθετες συνιστώσες </a:t>
            </a:r>
            <a:r>
              <a:rPr lang="el-GR" sz="2000" b="1" i="1" u="sng" dirty="0" smtClean="0"/>
              <a:t>Ε</a:t>
            </a:r>
            <a:r>
              <a:rPr lang="en-US" sz="2000" dirty="0" smtClean="0"/>
              <a:t> </a:t>
            </a:r>
            <a:r>
              <a:rPr lang="el-GR" sz="2000" dirty="0" smtClean="0"/>
              <a:t>θα δώσει </a:t>
            </a:r>
            <a:r>
              <a:rPr lang="el-GR" sz="2000" u="sng" dirty="0" smtClean="0"/>
              <a:t>την ανάκλαση μόνο της κάθετης συνιστώσας </a:t>
            </a:r>
            <a:r>
              <a:rPr lang="el-GR" sz="2000" dirty="0" smtClean="0"/>
              <a:t>και επομένως μπορεί να οδηγήσει </a:t>
            </a:r>
            <a:r>
              <a:rPr lang="el-GR" sz="2000" u="sng" dirty="0" smtClean="0"/>
              <a:t>στην πόλωση του κύματος</a:t>
            </a:r>
            <a:endParaRPr lang="el-GR" sz="2000" u="sng" dirty="0"/>
          </a:p>
        </p:txBody>
      </p:sp>
      <p:graphicFrame>
        <p:nvGraphicFramePr>
          <p:cNvPr id="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798494"/>
              </p:ext>
            </p:extLst>
          </p:nvPr>
        </p:nvGraphicFramePr>
        <p:xfrm>
          <a:off x="0" y="1271596"/>
          <a:ext cx="2058987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9" name="Visio" r:id="rId11" imgW="2396349" imgH="2190452" progId="Visio.Drawing.11">
                  <p:embed/>
                </p:oleObj>
              </mc:Choice>
              <mc:Fallback>
                <p:oleObj name="Visio" r:id="rId11" imgW="2396349" imgH="21904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71596"/>
                        <a:ext cx="2058987" cy="202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1934655" y="2496786"/>
                <a:ext cx="748286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ct val="40000"/>
                  </a:spcBef>
                  <a:spcAft>
                    <a:spcPts val="0"/>
                  </a:spcAft>
                  <a:buClrTx/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l-G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Η γωνία </a:t>
                </a:r>
                <a:r>
                  <a:rPr kumimoji="0" lang="el-GR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kumimoji="0" lang="en-US" sz="2000" b="0" i="1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l-GR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θ</a:t>
                </a:r>
                <a:r>
                  <a:rPr kumimoji="0" lang="en-US" sz="2000" b="0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kumimoji="0" lang="en-US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kumimoji="0" lang="el-GR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l-GR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𝜃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sSub>
                      <m:sSubPr>
                        <m:ctrlPr>
                          <a:rPr kumimoji="0" lang="el-G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l-GR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𝜃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kumimoji="0" lang="el-G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για την οποία</a:t>
                </a:r>
                <a:r>
                  <a:rPr kumimoji="0" lang="en-US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kumimoji="0" lang="el-G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ονομάζεται γωνία 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Brewster</a:t>
                </a:r>
                <a:endPara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4655" y="2496786"/>
                <a:ext cx="7482862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814" t="-9434" b="-160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190585"/>
              </p:ext>
            </p:extLst>
          </p:nvPr>
        </p:nvGraphicFramePr>
        <p:xfrm>
          <a:off x="5941987" y="2496786"/>
          <a:ext cx="860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" name="Equation" r:id="rId14" imgW="431640" imgH="241200" progId="Equation.DSMT4">
                  <p:embed/>
                </p:oleObj>
              </mc:Choice>
              <mc:Fallback>
                <p:oleObj name="Equation" r:id="rId14" imgW="431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987" y="2496786"/>
                        <a:ext cx="8604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027644" y="3271701"/>
            <a:ext cx="5686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Πρέπει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l-G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θ</a:t>
            </a:r>
            <a:r>
              <a:rPr kumimoji="0" lang="el-GR" sz="20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Β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θ</a:t>
            </a:r>
            <a:r>
              <a: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=π/2                             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ή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Ανάκλαση και διάδοση ισχύος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Ενεργειακοί συντελεστές ανάκλασης και διάθλασης (1)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83058"/>
              </p:ext>
            </p:extLst>
          </p:nvPr>
        </p:nvGraphicFramePr>
        <p:xfrm>
          <a:off x="135310" y="1212875"/>
          <a:ext cx="2413000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7" name="Visio" r:id="rId5" imgW="2412287" imgH="1761210" progId="Visio.Drawing.11">
                  <p:embed/>
                </p:oleObj>
              </mc:Choice>
              <mc:Fallback>
                <p:oleObj name="Visio" r:id="rId5" imgW="2412287" imgH="176121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10" y="1212875"/>
                        <a:ext cx="2413000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55728"/>
              </p:ext>
            </p:extLst>
          </p:nvPr>
        </p:nvGraphicFramePr>
        <p:xfrm>
          <a:off x="2686423" y="1465287"/>
          <a:ext cx="68627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8" name="Equation" r:id="rId7" imgW="3441600" imgH="482400" progId="Equation.DSMT4">
                  <p:embed/>
                </p:oleObj>
              </mc:Choice>
              <mc:Fallback>
                <p:oleObj name="Equation" r:id="rId7" imgW="344160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423" y="1465287"/>
                        <a:ext cx="68627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60637"/>
              </p:ext>
            </p:extLst>
          </p:nvPr>
        </p:nvGraphicFramePr>
        <p:xfrm>
          <a:off x="4153273" y="2768625"/>
          <a:ext cx="26098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9" name="Equation" r:id="rId9" imgW="1307880" imgH="507960" progId="Equation.DSMT4">
                  <p:embed/>
                </p:oleObj>
              </mc:Choice>
              <mc:Fallback>
                <p:oleObj name="Equation" r:id="rId9" imgW="130788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273" y="2768625"/>
                        <a:ext cx="26098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506014"/>
              </p:ext>
            </p:extLst>
          </p:nvPr>
        </p:nvGraphicFramePr>
        <p:xfrm>
          <a:off x="4104060" y="4121175"/>
          <a:ext cx="27098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0" name="Equation" r:id="rId11" imgW="1358640" imgH="507960" progId="Equation.DSMT4">
                  <p:embed/>
                </p:oleObj>
              </mc:Choice>
              <mc:Fallback>
                <p:oleObj name="Equation" r:id="rId11" imgW="135864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4060" y="4121175"/>
                        <a:ext cx="270986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722753"/>
              </p:ext>
            </p:extLst>
          </p:nvPr>
        </p:nvGraphicFramePr>
        <p:xfrm>
          <a:off x="4127873" y="5449912"/>
          <a:ext cx="26606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1" name="Equation" r:id="rId13" imgW="1333440" imgH="507960" progId="Equation.DSMT4">
                  <p:embed/>
                </p:oleObj>
              </mc:Choice>
              <mc:Fallback>
                <p:oleObj name="Equation" r:id="rId13" imgW="133344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873" y="5449912"/>
                        <a:ext cx="26606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5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Ενεργειακοί συντελεστές ανάκλασης και διάθλασης (2)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82" name="Rectangle 3"/>
          <p:cNvSpPr txBox="1">
            <a:spLocks noChangeArrowheads="1"/>
          </p:cNvSpPr>
          <p:nvPr/>
        </p:nvSpPr>
        <p:spPr>
          <a:xfrm>
            <a:off x="2563406" y="1774089"/>
            <a:ext cx="368300" cy="234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751015" y="1610677"/>
            <a:ext cx="65015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Η διαδιδόμενη ισχύς μπορεί να αναλυθεί σε δύο συνιστώσες: </a:t>
            </a:r>
            <a:r>
              <a:rPr lang="el-GR" sz="2400" u="sng" dirty="0" smtClean="0"/>
              <a:t>κάθετη</a:t>
            </a:r>
            <a:r>
              <a:rPr lang="el-GR" sz="2400" dirty="0" smtClean="0"/>
              <a:t> και </a:t>
            </a:r>
            <a:r>
              <a:rPr lang="el-GR" sz="2400" u="sng" dirty="0" smtClean="0"/>
              <a:t>παράλληλη</a:t>
            </a:r>
            <a:r>
              <a:rPr lang="el-GR" sz="2400" dirty="0" smtClean="0"/>
              <a:t> στη διαχωριστική επιφάνεια:                        </a:t>
            </a:r>
          </a:p>
          <a:p>
            <a:r>
              <a:rPr lang="el-GR" sz="2400" dirty="0" smtClean="0"/>
              <a:t>Η κάθετη στην επιφάνεια ισχύς που περιγράφει την ισχύ που προσπίπτει στην επιφάνεια, διέρχεται από την επιφάνεια ή ανακλάται από αυτήν είναι αυτή που έχει φυσική σημασία</a:t>
            </a:r>
            <a:endParaRPr lang="el-GR" sz="2400" baseline="-25000" dirty="0"/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412087"/>
              </p:ext>
            </p:extLst>
          </p:nvPr>
        </p:nvGraphicFramePr>
        <p:xfrm>
          <a:off x="6084168" y="2348880"/>
          <a:ext cx="1773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4" name="Equation" r:id="rId5" imgW="888840" imgH="241200" progId="Equation.DSMT4">
                  <p:embed/>
                </p:oleObj>
              </mc:Choice>
              <mc:Fallback>
                <p:oleObj name="Equation" r:id="rId5" imgW="888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348880"/>
                        <a:ext cx="1773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050135"/>
              </p:ext>
            </p:extLst>
          </p:nvPr>
        </p:nvGraphicFramePr>
        <p:xfrm>
          <a:off x="155331" y="1192133"/>
          <a:ext cx="2413000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5" name="Visio" r:id="rId7" imgW="2412287" imgH="1761210" progId="Visio.Drawing.11">
                  <p:embed/>
                </p:oleObj>
              </mc:Choice>
              <mc:Fallback>
                <p:oleObj name="Visio" r:id="rId7" imgW="2412287" imgH="17612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31" y="1192133"/>
                        <a:ext cx="2413000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70506" y="4149080"/>
            <a:ext cx="1734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/>
              <a:t>προφανώς:</a:t>
            </a:r>
            <a:endParaRPr lang="el-GR" sz="2400" u="sng" baseline="-25000" dirty="0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3005"/>
              </p:ext>
            </p:extLst>
          </p:nvPr>
        </p:nvGraphicFramePr>
        <p:xfrm>
          <a:off x="2267744" y="4194795"/>
          <a:ext cx="4838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6" name="Equation" r:id="rId9" imgW="2425680" imgH="431640" progId="Equation.DSMT4">
                  <p:embed/>
                </p:oleObj>
              </mc:Choice>
              <mc:Fallback>
                <p:oleObj name="Equation" r:id="rId9" imgW="2425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194795"/>
                        <a:ext cx="48387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777582"/>
              </p:ext>
            </p:extLst>
          </p:nvPr>
        </p:nvGraphicFramePr>
        <p:xfrm>
          <a:off x="2248694" y="5023470"/>
          <a:ext cx="4965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7" name="Equation" r:id="rId11" imgW="2489040" imgH="431640" progId="Equation.DSMT4">
                  <p:embed/>
                </p:oleObj>
              </mc:Choice>
              <mc:Fallback>
                <p:oleObj name="Equation" r:id="rId11" imgW="2489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694" y="5023470"/>
                        <a:ext cx="49657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361130"/>
              </p:ext>
            </p:extLst>
          </p:nvPr>
        </p:nvGraphicFramePr>
        <p:xfrm>
          <a:off x="2285207" y="5969620"/>
          <a:ext cx="4889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8" name="Equation" r:id="rId13" imgW="2450880" imgH="431640" progId="Equation.DSMT4">
                  <p:embed/>
                </p:oleObj>
              </mc:Choice>
              <mc:Fallback>
                <p:oleObj name="Equation" r:id="rId13" imgW="2450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207" y="5969620"/>
                        <a:ext cx="48895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Ενεργειακοί συντελεστές ανάκλασης και διάθλασης (3)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503487"/>
              </p:ext>
            </p:extLst>
          </p:nvPr>
        </p:nvGraphicFramePr>
        <p:xfrm>
          <a:off x="109414" y="1576862"/>
          <a:ext cx="2413000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6" name="Visio" r:id="rId5" imgW="2412287" imgH="1761210" progId="Visio.Drawing.11">
                  <p:embed/>
                </p:oleObj>
              </mc:Choice>
              <mc:Fallback>
                <p:oleObj name="Visio" r:id="rId5" imgW="2412287" imgH="17612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14" y="1576862"/>
                        <a:ext cx="2413000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02522" y="1626631"/>
            <a:ext cx="3913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Ορίζουμε τους ενεργειακούς συντελεστές ανάκλασης και διάθλασης ως:</a:t>
            </a:r>
            <a:endParaRPr lang="el-GR" sz="2000" baseline="-25000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059657"/>
              </p:ext>
            </p:extLst>
          </p:nvPr>
        </p:nvGraphicFramePr>
        <p:xfrm>
          <a:off x="6394723" y="1462484"/>
          <a:ext cx="27606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7" name="Equation" r:id="rId7" imgW="1384200" imgH="583920" progId="Equation.DSMT4">
                  <p:embed/>
                </p:oleObj>
              </mc:Choice>
              <mc:Fallback>
                <p:oleObj name="Equation" r:id="rId7" imgW="138420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723" y="1462484"/>
                        <a:ext cx="2760662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020006"/>
              </p:ext>
            </p:extLst>
          </p:nvPr>
        </p:nvGraphicFramePr>
        <p:xfrm>
          <a:off x="3707904" y="2605958"/>
          <a:ext cx="38004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8" name="Equation" r:id="rId9" imgW="1904760" imgH="583920" progId="Equation.DSMT4">
                  <p:embed/>
                </p:oleObj>
              </mc:Choice>
              <mc:Fallback>
                <p:oleObj name="Equation" r:id="rId9" imgW="19047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605958"/>
                        <a:ext cx="3800475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9414" y="3713339"/>
            <a:ext cx="9370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Με τη χρήση των συντελεστών ανάκλασης και διάθλασης:</a:t>
            </a:r>
            <a:endParaRPr lang="el-GR" sz="2000" baseline="-25000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50328"/>
              </p:ext>
            </p:extLst>
          </p:nvPr>
        </p:nvGraphicFramePr>
        <p:xfrm>
          <a:off x="481135" y="4265485"/>
          <a:ext cx="1241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9" name="Equation" r:id="rId11" imgW="622080" imgH="342720" progId="Equation.DSMT4">
                  <p:embed/>
                </p:oleObj>
              </mc:Choice>
              <mc:Fallback>
                <p:oleObj name="Equation" r:id="rId11" imgW="622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35" y="4265485"/>
                        <a:ext cx="12414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421535"/>
              </p:ext>
            </p:extLst>
          </p:nvPr>
        </p:nvGraphicFramePr>
        <p:xfrm>
          <a:off x="2089150" y="4085859"/>
          <a:ext cx="23066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0" name="Equation" r:id="rId13" imgW="1155600" imgH="507960" progId="Equation.DSMT4">
                  <p:embed/>
                </p:oleObj>
              </mc:Choice>
              <mc:Fallback>
                <p:oleObj name="Equation" r:id="rId13" imgW="1155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4085859"/>
                        <a:ext cx="2306638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2859" y="5174816"/>
            <a:ext cx="518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Τέλος ύστερα από πράξεις προκύπτει (ΑΔΕ):</a:t>
            </a:r>
            <a:endParaRPr lang="el-GR" sz="2000" baseline="-25000" dirty="0"/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676809"/>
              </p:ext>
            </p:extLst>
          </p:nvPr>
        </p:nvGraphicFramePr>
        <p:xfrm>
          <a:off x="346442" y="5582383"/>
          <a:ext cx="14954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1" name="Equation" r:id="rId15" imgW="749160" imgH="279360" progId="Equation.DSMT4">
                  <p:embed/>
                </p:oleObj>
              </mc:Choice>
              <mc:Fallback>
                <p:oleObj name="Equation" r:id="rId15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42" y="5582383"/>
                        <a:ext cx="14954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503868"/>
              </p:ext>
            </p:extLst>
          </p:nvPr>
        </p:nvGraphicFramePr>
        <p:xfrm>
          <a:off x="5540375" y="5518150"/>
          <a:ext cx="34718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2" name="Equation" r:id="rId17" imgW="1739880" imgH="304560" progId="Equation.DSMT4">
                  <p:embed/>
                </p:oleObj>
              </mc:Choice>
              <mc:Fallback>
                <p:oleObj name="Equation" r:id="rId17" imgW="1739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5518150"/>
                        <a:ext cx="34718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658337" y="5151370"/>
            <a:ext cx="1148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Δηλαδή:</a:t>
            </a:r>
            <a:endParaRPr lang="el-GR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4491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Κάθετη πρόσπτωση σε μέσο με απώλειες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000" dirty="0"/>
              <a:t>Τυχαία διάδοση στο χώρο</a:t>
            </a:r>
          </a:p>
          <a:p>
            <a:pPr>
              <a:spcBef>
                <a:spcPts val="600"/>
              </a:spcBef>
            </a:pPr>
            <a:r>
              <a:rPr lang="el-GR" sz="2000" dirty="0"/>
              <a:t>Ανάκλαση σε χώρο σ=0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Αναλλοίωτο συχνότητας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Επίπεδο πρόσπτωσης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Νόμος </a:t>
            </a:r>
            <a:r>
              <a:rPr lang="en-US" sz="2000" dirty="0"/>
              <a:t>Snell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Εξισώσεις </a:t>
            </a:r>
            <a:r>
              <a:rPr lang="en-US" sz="2000" dirty="0"/>
              <a:t>Fresnel</a:t>
            </a:r>
            <a:endParaRPr lang="el-GR" sz="2000" dirty="0"/>
          </a:p>
          <a:p>
            <a:pPr>
              <a:spcBef>
                <a:spcPts val="600"/>
              </a:spcBef>
            </a:pPr>
            <a:r>
              <a:rPr lang="el-GR" sz="2000" dirty="0"/>
              <a:t>Ανάκλαση και διάδοση ισχύος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Ενεργειακοί συντελεστές</a:t>
            </a:r>
          </a:p>
          <a:p>
            <a:pPr>
              <a:spcBef>
                <a:spcPts val="600"/>
              </a:spcBef>
            </a:pPr>
            <a:r>
              <a:rPr lang="el-GR" sz="2000" dirty="0"/>
              <a:t>Κάθετη πρόσπτωση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Σε μέσο με απώλειες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Σε τέλειο αγωγό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Σε διηλεκτρική πλάκα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Κάθετη πρόσπτωση σε μέσο με απώλειες (1)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938756"/>
              </p:ext>
            </p:extLst>
          </p:nvPr>
        </p:nvGraphicFramePr>
        <p:xfrm>
          <a:off x="552683" y="4557921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1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83" y="4557921"/>
                        <a:ext cx="812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038512"/>
              </p:ext>
            </p:extLst>
          </p:nvPr>
        </p:nvGraphicFramePr>
        <p:xfrm>
          <a:off x="1619483" y="4473784"/>
          <a:ext cx="16271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2" name="Equation" r:id="rId7" imgW="812520" imgH="266400" progId="Equation.DSMT4">
                  <p:embed/>
                </p:oleObj>
              </mc:Choice>
              <mc:Fallback>
                <p:oleObj name="Equation" r:id="rId7" imgW="812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483" y="4473784"/>
                        <a:ext cx="16271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232663"/>
              </p:ext>
            </p:extLst>
          </p:nvPr>
        </p:nvGraphicFramePr>
        <p:xfrm>
          <a:off x="4247748" y="1619378"/>
          <a:ext cx="296862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3" name="Equation" r:id="rId9" imgW="1485720" imgH="749160" progId="Equation.DSMT4">
                  <p:embed/>
                </p:oleObj>
              </mc:Choice>
              <mc:Fallback>
                <p:oleObj name="Equation" r:id="rId9" imgW="148572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748" y="1619378"/>
                        <a:ext cx="2968625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305"/>
              </p:ext>
            </p:extLst>
          </p:nvPr>
        </p:nvGraphicFramePr>
        <p:xfrm>
          <a:off x="712068" y="3350388"/>
          <a:ext cx="2611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4" name="Equation" r:id="rId11" imgW="1307880" imgH="457200" progId="Equation.DSMT4">
                  <p:embed/>
                </p:oleObj>
              </mc:Choice>
              <mc:Fallback>
                <p:oleObj name="Equation" r:id="rId11" imgW="130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68" y="3350388"/>
                        <a:ext cx="2611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79872"/>
              </p:ext>
            </p:extLst>
          </p:nvPr>
        </p:nvGraphicFramePr>
        <p:xfrm>
          <a:off x="4047406" y="3271909"/>
          <a:ext cx="512286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5" name="Equation" r:id="rId13" imgW="2565360" imgH="558720" progId="Equation.DSMT4">
                  <p:embed/>
                </p:oleObj>
              </mc:Choice>
              <mc:Fallback>
                <p:oleObj name="Equation" r:id="rId13" imgW="25653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406" y="3271909"/>
                        <a:ext cx="5122862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474610" y="3370151"/>
            <a:ext cx="1268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και</a:t>
            </a:r>
            <a:endParaRPr lang="el-GR" sz="2000" baseline="-25000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-98163" y="3395122"/>
            <a:ext cx="1268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αφού:</a:t>
            </a:r>
            <a:endParaRPr lang="el-GR" sz="2000" baseline="-250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583070" y="1648031"/>
            <a:ext cx="1268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Θα είναι:</a:t>
            </a:r>
            <a:endParaRPr lang="el-GR" sz="2000" baseline="-25000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-112753" y="4508841"/>
            <a:ext cx="460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με</a:t>
            </a:r>
            <a:endParaRPr lang="el-GR" sz="2000" baseline="-250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506028"/>
              </p:ext>
            </p:extLst>
          </p:nvPr>
        </p:nvGraphicFramePr>
        <p:xfrm>
          <a:off x="209783" y="4994403"/>
          <a:ext cx="41195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6" name="Equation" r:id="rId15" imgW="2057400" imgH="723600" progId="Equation.DSMT4">
                  <p:embed/>
                </p:oleObj>
              </mc:Choice>
              <mc:Fallback>
                <p:oleObj name="Equation" r:id="rId15" imgW="20574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83" y="4994403"/>
                        <a:ext cx="4119563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35462"/>
              </p:ext>
            </p:extLst>
          </p:nvPr>
        </p:nvGraphicFramePr>
        <p:xfrm>
          <a:off x="4532978" y="5049898"/>
          <a:ext cx="414496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7" name="Equation" r:id="rId17" imgW="2070000" imgH="723600" progId="Equation.DSMT4">
                  <p:embed/>
                </p:oleObj>
              </mc:Choice>
              <mc:Fallback>
                <p:oleObj name="Equation" r:id="rId17" imgW="20700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978" y="5049898"/>
                        <a:ext cx="4144962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228519"/>
              </p:ext>
            </p:extLst>
          </p:nvPr>
        </p:nvGraphicFramePr>
        <p:xfrm>
          <a:off x="0" y="919051"/>
          <a:ext cx="2981325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8" name="Visio" r:id="rId19" imgW="2980647" imgH="2450520" progId="Visio.Drawing.11">
                  <p:embed/>
                </p:oleObj>
              </mc:Choice>
              <mc:Fallback>
                <p:oleObj name="Visio" r:id="rId19" imgW="2980647" imgH="24505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9051"/>
                        <a:ext cx="2981325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1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Κάθετη πρόσπτωση σε μέσο με απώλειες (2)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59489"/>
              </p:ext>
            </p:extLst>
          </p:nvPr>
        </p:nvGraphicFramePr>
        <p:xfrm>
          <a:off x="4498298" y="1669739"/>
          <a:ext cx="2055812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name="Equation" r:id="rId5" imgW="1028520" imgH="1396800" progId="Equation.DSMT4">
                  <p:embed/>
                </p:oleObj>
              </mc:Choice>
              <mc:Fallback>
                <p:oleObj name="Equation" r:id="rId5" imgW="102852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298" y="1669739"/>
                        <a:ext cx="2055812" cy="279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47894" y="2721230"/>
            <a:ext cx="1640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Αντίστοιχα:</a:t>
            </a:r>
            <a:endParaRPr lang="el-GR" sz="2000" baseline="-25000" dirty="0"/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232698"/>
              </p:ext>
            </p:extLst>
          </p:nvPr>
        </p:nvGraphicFramePr>
        <p:xfrm>
          <a:off x="8723" y="1308642"/>
          <a:ext cx="2981325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7" name="Visio" r:id="rId7" imgW="2980647" imgH="2450520" progId="Visio.Drawing.11">
                  <p:embed/>
                </p:oleObj>
              </mc:Choice>
              <mc:Fallback>
                <p:oleObj name="Visio" r:id="rId7" imgW="2980647" imgH="24505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" y="1308642"/>
                        <a:ext cx="2981325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96877" y="4737599"/>
            <a:ext cx="34303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Από τις οριακές συνθήκες για συνέχεια </a:t>
            </a:r>
            <a:r>
              <a:rPr lang="el-GR" sz="2000" dirty="0" err="1" smtClean="0"/>
              <a:t>εφαπτομενικών</a:t>
            </a:r>
            <a:r>
              <a:rPr lang="el-GR" sz="2000" dirty="0" smtClean="0"/>
              <a:t> συνιστωσών </a:t>
            </a:r>
            <a:r>
              <a:rPr lang="el-GR" sz="2000" b="1" i="1" dirty="0" smtClean="0"/>
              <a:t>Ε</a:t>
            </a:r>
            <a:r>
              <a:rPr lang="el-GR" sz="2000" dirty="0" smtClean="0"/>
              <a:t> και </a:t>
            </a:r>
            <a:r>
              <a:rPr lang="el-GR" sz="2000" b="1" i="1" dirty="0" smtClean="0"/>
              <a:t>Η </a:t>
            </a:r>
            <a:r>
              <a:rPr lang="en-US" sz="2000" dirty="0" smtClean="0"/>
              <a:t>(z=0)</a:t>
            </a:r>
            <a:r>
              <a:rPr lang="el-GR" sz="2000" dirty="0" smtClean="0"/>
              <a:t>:</a:t>
            </a:r>
            <a:endParaRPr lang="el-GR" sz="2000" baseline="-25000" dirty="0"/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856660"/>
              </p:ext>
            </p:extLst>
          </p:nvPr>
        </p:nvGraphicFramePr>
        <p:xfrm>
          <a:off x="4056485" y="4786734"/>
          <a:ext cx="195421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8" name="Equation" r:id="rId9" imgW="977760" imgH="711000" progId="Equation.DSMT4">
                  <p:embed/>
                </p:oleObj>
              </mc:Choice>
              <mc:Fallback>
                <p:oleObj name="Equation" r:id="rId9" imgW="9777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485" y="4786734"/>
                        <a:ext cx="1954212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784206"/>
              </p:ext>
            </p:extLst>
          </p:nvPr>
        </p:nvGraphicFramePr>
        <p:xfrm>
          <a:off x="7588550" y="1841066"/>
          <a:ext cx="12684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9" name="Equation" r:id="rId11" imgW="634680" imgH="482400" progId="Equation.DSMT4">
                  <p:embed/>
                </p:oleObj>
              </mc:Choice>
              <mc:Fallback>
                <p:oleObj name="Equation" r:id="rId11" imgW="634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550" y="1841066"/>
                        <a:ext cx="126841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393145"/>
              </p:ext>
            </p:extLst>
          </p:nvPr>
        </p:nvGraphicFramePr>
        <p:xfrm>
          <a:off x="6937375" y="2936143"/>
          <a:ext cx="22066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0" name="Equation" r:id="rId13" imgW="1104840" imgH="482400" progId="Equation.DSMT4">
                  <p:embed/>
                </p:oleObj>
              </mc:Choice>
              <mc:Fallback>
                <p:oleObj name="Equation" r:id="rId13" imgW="11048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5" y="2936143"/>
                        <a:ext cx="22066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2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Κάθετη πρόσπτωση σε μέσο με απώλειες (</a:t>
            </a:r>
            <a:r>
              <a:rPr lang="en-US" dirty="0"/>
              <a:t>3</a:t>
            </a:r>
            <a:r>
              <a:rPr lang="el-GR" dirty="0"/>
              <a:t>)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515490"/>
              </p:ext>
            </p:extLst>
          </p:nvPr>
        </p:nvGraphicFramePr>
        <p:xfrm>
          <a:off x="61198" y="1010216"/>
          <a:ext cx="2981325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7" name="Visio" r:id="rId5" imgW="3191351" imgH="2563110" progId="Visio.Drawing.11">
                  <p:embed/>
                </p:oleObj>
              </mc:Choice>
              <mc:Fallback>
                <p:oleObj name="Visio" r:id="rId5" imgW="3191351" imgH="25631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" y="1010216"/>
                        <a:ext cx="2981325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88308" y="1727236"/>
            <a:ext cx="4008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Άρα συντελεστής ανάκλασης</a:t>
            </a:r>
            <a:endParaRPr lang="el-GR" sz="2000" baseline="-25000" dirty="0"/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817530"/>
              </p:ext>
            </p:extLst>
          </p:nvPr>
        </p:nvGraphicFramePr>
        <p:xfrm>
          <a:off x="4096748" y="2060898"/>
          <a:ext cx="52006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" name="Equation" r:id="rId7" imgW="2603160" imgH="990360" progId="Equation.DSMT4">
                  <p:embed/>
                </p:oleObj>
              </mc:Choice>
              <mc:Fallback>
                <p:oleObj name="Equation" r:id="rId7" imgW="26031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748" y="2060898"/>
                        <a:ext cx="520065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110302"/>
              </p:ext>
            </p:extLst>
          </p:nvPr>
        </p:nvGraphicFramePr>
        <p:xfrm>
          <a:off x="216654" y="4014011"/>
          <a:ext cx="514826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9" name="Equation" r:id="rId9" imgW="2577960" imgH="990360" progId="Equation.DSMT4">
                  <p:embed/>
                </p:oleObj>
              </mc:Choice>
              <mc:Fallback>
                <p:oleObj name="Equation" r:id="rId9" imgW="25779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54" y="4014011"/>
                        <a:ext cx="5148262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454402" y="4618928"/>
            <a:ext cx="2703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Συντελεστής διάδοσης</a:t>
            </a:r>
            <a:endParaRPr lang="el-GR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1136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Κάθετη πρόσπτωση σε μέσο με </a:t>
            </a:r>
            <a:r>
              <a:rPr lang="el-GR" dirty="0" smtClean="0"/>
              <a:t>απώλειες(4)(</a:t>
            </a:r>
            <a:r>
              <a:rPr lang="el-GR" dirty="0"/>
              <a:t>ε</a:t>
            </a:r>
            <a:r>
              <a:rPr lang="el-GR" baseline="-25000" dirty="0"/>
              <a:t>1</a:t>
            </a:r>
            <a:r>
              <a:rPr lang="el-GR" dirty="0"/>
              <a:t>=ε</a:t>
            </a:r>
            <a:r>
              <a:rPr lang="el-GR" baseline="-25000" dirty="0"/>
              <a:t>ο</a:t>
            </a:r>
            <a:r>
              <a:rPr lang="el-GR" dirty="0"/>
              <a:t>, μ</a:t>
            </a:r>
            <a:r>
              <a:rPr lang="el-GR" baseline="-25000" dirty="0"/>
              <a:t>1</a:t>
            </a:r>
            <a:r>
              <a:rPr lang="el-GR" dirty="0"/>
              <a:t>=μ</a:t>
            </a:r>
            <a:r>
              <a:rPr lang="el-GR" baseline="-25000" dirty="0"/>
              <a:t>2</a:t>
            </a:r>
            <a:r>
              <a:rPr lang="el-GR" dirty="0"/>
              <a:t>=μ</a:t>
            </a:r>
            <a:r>
              <a:rPr lang="el-GR" baseline="-25000" dirty="0"/>
              <a:t>ο</a:t>
            </a:r>
            <a:r>
              <a:rPr lang="el-GR" dirty="0"/>
              <a:t>, σ</a:t>
            </a:r>
            <a:r>
              <a:rPr lang="el-GR" dirty="0" smtClean="0"/>
              <a:t>&gt;&gt;ωε</a:t>
            </a:r>
            <a:r>
              <a:rPr lang="el-GR" baseline="-25000" dirty="0" smtClean="0"/>
              <a:t>2</a:t>
            </a:r>
            <a:r>
              <a:rPr lang="en-US" dirty="0" smtClean="0"/>
              <a:t>)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870416"/>
              </p:ext>
            </p:extLst>
          </p:nvPr>
        </p:nvGraphicFramePr>
        <p:xfrm>
          <a:off x="72827" y="1761671"/>
          <a:ext cx="2981325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name="Visio" r:id="rId5" imgW="3191351" imgH="2563110" progId="Visio.Drawing.11">
                  <p:embed/>
                </p:oleObj>
              </mc:Choice>
              <mc:Fallback>
                <p:oleObj name="Visio" r:id="rId5" imgW="3191351" imgH="2563110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27" y="1761671"/>
                        <a:ext cx="2981325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325472"/>
              </p:ext>
            </p:extLst>
          </p:nvPr>
        </p:nvGraphicFramePr>
        <p:xfrm>
          <a:off x="4552752" y="2404609"/>
          <a:ext cx="31972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name="Equation" r:id="rId7" imgW="1600200" imgH="914400" progId="Equation.DSMT4">
                  <p:embed/>
                </p:oleObj>
              </mc:Choice>
              <mc:Fallback>
                <p:oleObj name="Equation" r:id="rId7" imgW="1600200" imgH="914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752" y="2404609"/>
                        <a:ext cx="31972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84872"/>
              </p:ext>
            </p:extLst>
          </p:nvPr>
        </p:nvGraphicFramePr>
        <p:xfrm>
          <a:off x="4589265" y="4590596"/>
          <a:ext cx="3144837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9" name="Equation" r:id="rId9" imgW="1574800" imgH="698500" progId="Equation.DSMT4">
                  <p:embed/>
                </p:oleObj>
              </mc:Choice>
              <mc:Fallback>
                <p:oleObj name="Equation" r:id="rId9" imgW="1574800" imgH="6985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265" y="4590596"/>
                        <a:ext cx="3144837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7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Κάθετη πρόσπτωση σε τέλειο αγωγό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Κάθετη πρόσπτωση σε τέλειο αγωγό </a:t>
            </a:r>
            <a:br>
              <a:rPr lang="el-GR" dirty="0"/>
            </a:br>
            <a:r>
              <a:rPr lang="el-GR" dirty="0"/>
              <a:t>(σ=∞ </a:t>
            </a:r>
            <a:r>
              <a:rPr lang="el-GR" dirty="0">
                <a:sym typeface="Wingdings" pitchFamily="2" charset="2"/>
              </a:rPr>
              <a:t></a:t>
            </a:r>
            <a:r>
              <a:rPr lang="el-GR" dirty="0"/>
              <a:t>η</a:t>
            </a:r>
            <a:r>
              <a:rPr lang="en-US" baseline="-25000" dirty="0"/>
              <a:t>2</a:t>
            </a:r>
            <a:r>
              <a:rPr lang="el-GR" dirty="0"/>
              <a:t>=0)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3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581207"/>
              </p:ext>
            </p:extLst>
          </p:nvPr>
        </p:nvGraphicFramePr>
        <p:xfrm>
          <a:off x="2520647" y="1400688"/>
          <a:ext cx="3955301" cy="3324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8" name="Visio" r:id="rId5" imgW="3812656" imgH="3205710" progId="Visio.Drawing.11">
                  <p:embed/>
                </p:oleObj>
              </mc:Choice>
              <mc:Fallback>
                <p:oleObj name="Visio" r:id="rId5" imgW="3812656" imgH="32057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647" y="1400688"/>
                        <a:ext cx="3955301" cy="3324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314534"/>
              </p:ext>
            </p:extLst>
          </p:nvPr>
        </p:nvGraphicFramePr>
        <p:xfrm>
          <a:off x="1042063" y="4712127"/>
          <a:ext cx="7192714" cy="206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9" name="Equation" r:id="rId7" imgW="4063680" imgH="1168200" progId="Equation.DSMT4">
                  <p:embed/>
                </p:oleObj>
              </mc:Choice>
              <mc:Fallback>
                <p:oleObj name="Equation" r:id="rId7" imgW="406368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063" y="4712127"/>
                        <a:ext cx="7192714" cy="20677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638340" y="2405570"/>
            <a:ext cx="1372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u="sng" dirty="0" smtClean="0"/>
              <a:t>Στάσιμα κύματα</a:t>
            </a:r>
            <a:endParaRPr lang="el-GR" sz="2000" u="sng" baseline="-25000" dirty="0"/>
          </a:p>
        </p:txBody>
      </p:sp>
    </p:spTree>
    <p:extLst>
      <p:ext uri="{BB962C8B-B14F-4D97-AF65-F5344CB8AC3E}">
        <p14:creationId xmlns:p14="http://schemas.microsoft.com/office/powerpoint/2010/main" val="8805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Κάθετη πρόσπτωση σε διηλεκτρική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πλάκα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Κάθετη πρόσπτωση σε διηλεκτρική πλάκα (1)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758765"/>
              </p:ext>
            </p:extLst>
          </p:nvPr>
        </p:nvGraphicFramePr>
        <p:xfrm>
          <a:off x="33337" y="1172617"/>
          <a:ext cx="3398838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8" name="Visio" r:id="rId5" imgW="3399083" imgH="2501820" progId="Visio.Drawing.11">
                  <p:embed/>
                </p:oleObj>
              </mc:Choice>
              <mc:Fallback>
                <p:oleObj name="Visio" r:id="rId5" imgW="3399083" imgH="250182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" y="1172617"/>
                        <a:ext cx="3398838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792889"/>
              </p:ext>
            </p:extLst>
          </p:nvPr>
        </p:nvGraphicFramePr>
        <p:xfrm>
          <a:off x="3581400" y="1278979"/>
          <a:ext cx="26939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9" name="Equation" r:id="rId7" imgW="1485900" imgH="533400" progId="Equation.DSMT4">
                  <p:embed/>
                </p:oleObj>
              </mc:Choice>
              <mc:Fallback>
                <p:oleObj name="Equation" r:id="rId7" imgW="14859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78979"/>
                        <a:ext cx="2693987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340588"/>
              </p:ext>
            </p:extLst>
          </p:nvPr>
        </p:nvGraphicFramePr>
        <p:xfrm>
          <a:off x="6634162" y="1263104"/>
          <a:ext cx="26241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Equation" r:id="rId9" imgW="1447172" imgH="533169" progId="Equation.DSMT4">
                  <p:embed/>
                </p:oleObj>
              </mc:Choice>
              <mc:Fallback>
                <p:oleObj name="Equation" r:id="rId9" imgW="1447172" imgH="53316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2" y="1263104"/>
                        <a:ext cx="262413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165804"/>
              </p:ext>
            </p:extLst>
          </p:nvPr>
        </p:nvGraphicFramePr>
        <p:xfrm>
          <a:off x="3713162" y="2575967"/>
          <a:ext cx="5430838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1" name="Equation" r:id="rId11" imgW="2717640" imgH="787320" progId="Equation.DSMT4">
                  <p:embed/>
                </p:oleObj>
              </mc:Choice>
              <mc:Fallback>
                <p:oleObj name="Equation" r:id="rId11" imgW="2717640" imgH="787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2" y="2575967"/>
                        <a:ext cx="5430838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121160"/>
              </p:ext>
            </p:extLst>
          </p:nvPr>
        </p:nvGraphicFramePr>
        <p:xfrm>
          <a:off x="284162" y="4247604"/>
          <a:ext cx="5380038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2" name="Equation" r:id="rId13" imgW="2692080" imgH="787320" progId="Equation.DSMT4">
                  <p:embed/>
                </p:oleObj>
              </mc:Choice>
              <mc:Fallback>
                <p:oleObj name="Equation" r:id="rId13" imgW="2692080" imgH="787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" y="4247604"/>
                        <a:ext cx="5380038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057578"/>
              </p:ext>
            </p:extLst>
          </p:nvPr>
        </p:nvGraphicFramePr>
        <p:xfrm>
          <a:off x="5975350" y="5304879"/>
          <a:ext cx="29686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3" name="Equation" r:id="rId15" imgW="1485720" imgH="711000" progId="Equation.DSMT4">
                  <p:embed/>
                </p:oleObj>
              </mc:Choice>
              <mc:Fallback>
                <p:oleObj name="Equation" r:id="rId15" imgW="148572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350" y="5304879"/>
                        <a:ext cx="2968625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2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Κάθετη πρόσπτωση σε διηλεκτρική πλάκα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61711"/>
              </p:ext>
            </p:extLst>
          </p:nvPr>
        </p:nvGraphicFramePr>
        <p:xfrm>
          <a:off x="92621" y="1094856"/>
          <a:ext cx="3398837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" name="Visio" r:id="rId5" imgW="3399083" imgH="2501820" progId="Visio.Drawing.11">
                  <p:embed/>
                </p:oleObj>
              </mc:Choice>
              <mc:Fallback>
                <p:oleObj name="Visio" r:id="rId5" imgW="3399083" imgH="25018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21" y="1094856"/>
                        <a:ext cx="3398837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69955"/>
              </p:ext>
            </p:extLst>
          </p:nvPr>
        </p:nvGraphicFramePr>
        <p:xfrm>
          <a:off x="5203359" y="2932856"/>
          <a:ext cx="29940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Equation" r:id="rId7" imgW="1498320" imgH="711000" progId="Equation.DSMT4">
                  <p:embed/>
                </p:oleObj>
              </mc:Choice>
              <mc:Fallback>
                <p:oleObj name="Equation" r:id="rId7" imgW="1498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359" y="2932856"/>
                        <a:ext cx="2994025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39735"/>
              </p:ext>
            </p:extLst>
          </p:nvPr>
        </p:nvGraphicFramePr>
        <p:xfrm>
          <a:off x="5118675" y="4414926"/>
          <a:ext cx="395763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" name="Equation" r:id="rId9" imgW="1981080" imgH="711000" progId="Equation.DSMT4">
                  <p:embed/>
                </p:oleObj>
              </mc:Choice>
              <mc:Fallback>
                <p:oleObj name="Equation" r:id="rId9" imgW="19810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675" y="4414926"/>
                        <a:ext cx="3957638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961076" y="2379924"/>
            <a:ext cx="4415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/>
              <a:t>Εφαρμόζουμε οριακές συνθήκες:</a:t>
            </a:r>
            <a:endParaRPr lang="el-GR" sz="2000" baseline="-25000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323981" y="3289635"/>
            <a:ext cx="734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z=0</a:t>
            </a:r>
            <a:endParaRPr lang="el-GR" sz="2000" baseline="-250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339612" y="4618250"/>
            <a:ext cx="734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z=d</a:t>
            </a:r>
            <a:endParaRPr lang="el-GR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8657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Κάθετη πρόσπτωση σε διηλεκτρική πλάκα </a:t>
            </a:r>
            <a:r>
              <a:rPr lang="el-GR" dirty="0" smtClean="0"/>
              <a:t>(</a:t>
            </a:r>
            <a:r>
              <a:rPr lang="en-US" dirty="0"/>
              <a:t>3</a:t>
            </a:r>
            <a:r>
              <a:rPr lang="el-GR" dirty="0" smtClean="0"/>
              <a:t>)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086529"/>
              </p:ext>
            </p:extLst>
          </p:nvPr>
        </p:nvGraphicFramePr>
        <p:xfrm>
          <a:off x="149755" y="1020192"/>
          <a:ext cx="3398837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" name="Visio" r:id="rId5" imgW="3399083" imgH="2501820" progId="Visio.Drawing.11">
                  <p:embed/>
                </p:oleObj>
              </mc:Choice>
              <mc:Fallback>
                <p:oleObj name="Visio" r:id="rId5" imgW="3399083" imgH="25018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55" y="1020192"/>
                        <a:ext cx="3398837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003165"/>
              </p:ext>
            </p:extLst>
          </p:nvPr>
        </p:nvGraphicFramePr>
        <p:xfrm>
          <a:off x="894977" y="3579309"/>
          <a:ext cx="76374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Equation" r:id="rId7" imgW="3822480" imgH="482400" progId="Equation.DSMT4">
                  <p:embed/>
                </p:oleObj>
              </mc:Choice>
              <mc:Fallback>
                <p:oleObj name="Equation" r:id="rId7" imgW="3822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977" y="3579309"/>
                        <a:ext cx="763746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96465"/>
              </p:ext>
            </p:extLst>
          </p:nvPr>
        </p:nvGraphicFramePr>
        <p:xfrm>
          <a:off x="636629" y="4599884"/>
          <a:ext cx="80930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2" name="Equation" r:id="rId9" imgW="4051080" imgH="469800" progId="Equation.DSMT4">
                  <p:embed/>
                </p:oleObj>
              </mc:Choice>
              <mc:Fallback>
                <p:oleObj name="Equation" r:id="rId9" imgW="40510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29" y="4599884"/>
                        <a:ext cx="809307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532844"/>
              </p:ext>
            </p:extLst>
          </p:nvPr>
        </p:nvGraphicFramePr>
        <p:xfrm>
          <a:off x="2103235" y="5618435"/>
          <a:ext cx="35496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3" name="Equation" r:id="rId11" imgW="1777680" imgH="444240" progId="Equation.DSMT4">
                  <p:embed/>
                </p:oleObj>
              </mc:Choice>
              <mc:Fallback>
                <p:oleObj name="Equation" r:id="rId11" imgW="1777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235" y="5618435"/>
                        <a:ext cx="354965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861901" y="2258367"/>
            <a:ext cx="45194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Προκύπτουν οι ολικοί συντελεστές ανάκλασης και διάθλασης</a:t>
            </a:r>
            <a:endParaRPr lang="el-GR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3042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Εξισώσεις </a:t>
            </a:r>
            <a:r>
              <a:rPr lang="en-US" dirty="0"/>
              <a:t>Maxwell</a:t>
            </a:r>
            <a:r>
              <a:rPr lang="el-GR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Ολοκληρωτική μορφή</a:t>
            </a:r>
            <a:r>
              <a:rPr lang="en-US" dirty="0"/>
              <a:t>)</a:t>
            </a:r>
            <a:r>
              <a:rPr lang="el-GR" dirty="0"/>
              <a:t> 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1709738" algn="l"/>
              </a:tabLst>
            </a:pPr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505201" y="2120906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Faraday</a:t>
            </a:r>
            <a:endParaRPr kumimoji="0" lang="el-GR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648727"/>
              </p:ext>
            </p:extLst>
          </p:nvPr>
        </p:nvGraphicFramePr>
        <p:xfrm>
          <a:off x="1520825" y="2047875"/>
          <a:ext cx="2551113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Equation" r:id="rId5" imgW="1701720" imgH="2361960" progId="Equation.DSMT4">
                  <p:embed/>
                </p:oleObj>
              </mc:Choice>
              <mc:Fallback>
                <p:oleObj name="Equation" r:id="rId5" imgW="170172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047875"/>
                        <a:ext cx="2551113" cy="354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368800" y="3128967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Amp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ahoma" pitchFamily="34" charset="0"/>
              </a:rPr>
              <a:t>ère-Maxwell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000375" y="4064005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Gauss</a:t>
            </a: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ΗΠ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640013" y="5000629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Gauss</a:t>
            </a: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ΜΠ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85830" y="274638"/>
            <a:ext cx="8858170" cy="114300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Κάθετη πρόσπτωση σε </a:t>
            </a:r>
            <a:r>
              <a:rPr lang="el-GR"/>
              <a:t>διηλεκτρική </a:t>
            </a:r>
            <a:r>
              <a:rPr lang="el-GR" smtClean="0"/>
              <a:t>πλάκα (μέσο </a:t>
            </a:r>
            <a:r>
              <a:rPr lang="el-GR"/>
              <a:t>με </a:t>
            </a:r>
            <a:r>
              <a:rPr lang="el-GR" smtClean="0"/>
              <a:t>απώλειες)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55902"/>
              </p:ext>
            </p:extLst>
          </p:nvPr>
        </p:nvGraphicFramePr>
        <p:xfrm>
          <a:off x="259562" y="1129109"/>
          <a:ext cx="3398837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Visio" r:id="rId5" imgW="3399083" imgH="2501820" progId="Visio.Drawing.11">
                  <p:embed/>
                </p:oleObj>
              </mc:Choice>
              <mc:Fallback>
                <p:oleObj name="Visio" r:id="rId5" imgW="3399083" imgH="250182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62" y="1129109"/>
                        <a:ext cx="3398837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248419"/>
              </p:ext>
            </p:extLst>
          </p:nvPr>
        </p:nvGraphicFramePr>
        <p:xfrm>
          <a:off x="883449" y="3634184"/>
          <a:ext cx="75866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7" name="Equation" r:id="rId7" imgW="3797280" imgH="482400" progId="Equation.DSMT4">
                  <p:embed/>
                </p:oleObj>
              </mc:Choice>
              <mc:Fallback>
                <p:oleObj name="Equation" r:id="rId7" imgW="379728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449" y="3634184"/>
                        <a:ext cx="75866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404821"/>
              </p:ext>
            </p:extLst>
          </p:nvPr>
        </p:nvGraphicFramePr>
        <p:xfrm>
          <a:off x="702474" y="4653359"/>
          <a:ext cx="78882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8" name="Equation" r:id="rId9" imgW="3949560" imgH="469800" progId="Equation.DSMT4">
                  <p:embed/>
                </p:oleObj>
              </mc:Choice>
              <mc:Fallback>
                <p:oleObj name="Equation" r:id="rId9" imgW="394956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74" y="4653359"/>
                        <a:ext cx="78882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54725"/>
              </p:ext>
            </p:extLst>
          </p:nvPr>
        </p:nvGraphicFramePr>
        <p:xfrm>
          <a:off x="2066137" y="5672534"/>
          <a:ext cx="35496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9" name="Equation" r:id="rId11" imgW="1777680" imgH="444240" progId="Equation.DSMT4">
                  <p:embed/>
                </p:oleObj>
              </mc:Choice>
              <mc:Fallback>
                <p:oleObj name="Equation" r:id="rId11" imgW="177768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137" y="5672534"/>
                        <a:ext cx="35496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4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>
                <a:solidFill>
                  <a:srgbClr val="FF0000"/>
                </a:solidFill>
              </a:rPr>
              <a:t>Χ.ΥΖ</a:t>
            </a:r>
            <a:r>
              <a:rPr lang="el-GR" sz="2000" dirty="0"/>
              <a:t>.  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Χ1.Υ1Ζ1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Χ2.Υ2Ζ2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Χ3.Υ3Ζ3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 smtClean="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Τίτλος Μαθήματος. Τίτλος ενότητας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l-GR" sz="2000" dirty="0" smtClean="0">
                <a:solidFill>
                  <a:srgbClr val="FF0000"/>
                </a:solidFill>
              </a:rPr>
              <a:t>σύνδεσμο μαθήματος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6: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7: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 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Εξισώσεις </a:t>
            </a:r>
            <a:r>
              <a:rPr lang="en-US" dirty="0"/>
              <a:t>Maxwell</a:t>
            </a:r>
            <a:r>
              <a:rPr lang="el-GR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Διαφορική μορφή</a:t>
            </a:r>
            <a:r>
              <a:rPr lang="en-US" dirty="0"/>
              <a:t>)</a:t>
            </a:r>
            <a:r>
              <a:rPr lang="el-GR" dirty="0"/>
              <a:t> 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32175" y="2336804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Faraday</a:t>
            </a:r>
            <a:endParaRPr kumimoji="0" lang="el-GR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0657"/>
              </p:ext>
            </p:extLst>
          </p:nvPr>
        </p:nvGraphicFramePr>
        <p:xfrm>
          <a:off x="1541463" y="2381250"/>
          <a:ext cx="1541462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Equation" r:id="rId5" imgW="1028520" imgH="1917360" progId="Equation.DSMT4">
                  <p:embed/>
                </p:oleObj>
              </mc:Choice>
              <mc:Fallback>
                <p:oleObj name="Equation" r:id="rId5" imgW="102852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2381250"/>
                        <a:ext cx="1541462" cy="287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008438" y="3344869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Amp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ahoma" pitchFamily="34" charset="0"/>
              </a:rPr>
              <a:t>ère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-Maxwell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28938" y="4208467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Gauss</a:t>
            </a: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ΗΠ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640013" y="5000629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Gauss</a:t>
            </a: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ΜΠ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Επίπεδα κύματα</a:t>
            </a:r>
            <a:endParaRPr lang="en-GB" kern="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61397"/>
            <a:ext cx="3782114" cy="2324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695700" cy="2152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4653136"/>
            <a:ext cx="345638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Πηγή:[</a:t>
            </a:r>
            <a:r>
              <a:rPr lang="en-US" dirty="0" smtClean="0">
                <a:hlinkClick r:id="rId6"/>
              </a:rPr>
              <a:t>en.wikipedia.org</a:t>
            </a:r>
            <a:r>
              <a:rPr lang="el-GR" dirty="0" smtClean="0"/>
              <a:t>]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292080" y="4781897"/>
            <a:ext cx="345638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Πηγή:[</a:t>
            </a:r>
            <a:r>
              <a:rPr lang="en-US" dirty="0">
                <a:hlinkClick r:id="rId7"/>
              </a:rPr>
              <a:t>commons.wikimedia.org</a:t>
            </a:r>
            <a:r>
              <a:rPr lang="el-GR" dirty="0" smtClean="0"/>
              <a:t>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06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Πλάγια </a:t>
            </a:r>
            <a:r>
              <a:rPr lang="el-GR" dirty="0" smtClean="0"/>
              <a:t>διάδοση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257" y="2358757"/>
                <a:ext cx="8618199" cy="480371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Αν θεωρήσουμε ότι </a:t>
                </a:r>
                <a:r>
                  <a:rPr lang="el-GR" sz="2400" dirty="0"/>
                  <a:t>η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διεύθυνση διάδοσης είναι κατά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δηλαδή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𝒌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το </a:t>
                </a:r>
                <a:r>
                  <a:rPr lang="el-GR" sz="2400" dirty="0" smtClean="0"/>
                  <a:t>ηλεκτρικό πεδίο δίνονται από:</a:t>
                </a:r>
                <a:r>
                  <a:rPr lang="en-US" sz="2400" dirty="0" smtClean="0"/>
                  <a:t>             </a:t>
                </a:r>
                <a:endParaRPr lang="el-GR" sz="2400" dirty="0" smtClean="0"/>
              </a:p>
            </p:txBody>
          </p:sp>
        </mc:Choice>
        <mc:Fallback>
          <p:sp>
            <p:nvSpPr>
              <p:cNvPr id="1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57" y="2358757"/>
                <a:ext cx="8618199" cy="480371"/>
              </a:xfrm>
              <a:blipFill rotWithShape="1">
                <a:blip r:embed="rId5"/>
                <a:stretch>
                  <a:fillRect l="-991" t="-10127" r="-212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263036"/>
              </p:ext>
            </p:extLst>
          </p:nvPr>
        </p:nvGraphicFramePr>
        <p:xfrm>
          <a:off x="550416" y="3616530"/>
          <a:ext cx="2210349" cy="164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Visio" r:id="rId6" imgW="2675763" imgH="1988950" progId="Visio.Drawing.11">
                  <p:embed/>
                </p:oleObj>
              </mc:Choice>
              <mc:Fallback>
                <p:oleObj name="Visio" r:id="rId6" imgW="2675763" imgH="1988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16" y="3616530"/>
                        <a:ext cx="2210349" cy="1642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062456"/>
              </p:ext>
            </p:extLst>
          </p:nvPr>
        </p:nvGraphicFramePr>
        <p:xfrm>
          <a:off x="3139547" y="3634316"/>
          <a:ext cx="565785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Equation" r:id="rId8" imgW="2831760" imgH="711000" progId="Equation.DSMT4">
                  <p:embed/>
                </p:oleObj>
              </mc:Choice>
              <mc:Fallback>
                <p:oleObj name="Equation" r:id="rId8" imgW="28317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547" y="3634316"/>
                        <a:ext cx="565785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Ανάκλαση και διάθλαση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Οι νόμοι της ανάκλασης και διάθλασης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1844" y="1966556"/>
            <a:ext cx="1325718" cy="3522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539552" y="170080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800" dirty="0">
              <a:solidFill>
                <a:srgbClr val="FF0043"/>
              </a:solidFill>
              <a:latin typeface="96 Helvetica BlackItalic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33509" y="1340488"/>
            <a:ext cx="8710295" cy="3787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Ομοιόμορφο κύμα που διαδίδεται σε μέσο (1) και προσπίπτει σε διαχωριστική επιφάνεια θα ανακλαστεί εν μέρει και εν μέρει θα διαδοθεί σε μέσο (2)</a:t>
            </a:r>
          </a:p>
          <a:p>
            <a:pPr lvl="1"/>
            <a:r>
              <a:rPr lang="el-GR" dirty="0" smtClean="0"/>
              <a:t>Οι χώροι (1), (2) έχουν ιδιότητες ε</a:t>
            </a:r>
            <a:r>
              <a:rPr lang="el-GR" baseline="-25000" dirty="0" smtClean="0"/>
              <a:t>1,2</a:t>
            </a:r>
            <a:r>
              <a:rPr lang="el-GR" dirty="0" smtClean="0"/>
              <a:t>, μ</a:t>
            </a:r>
            <a:r>
              <a:rPr lang="el-GR" baseline="-25000" dirty="0" smtClean="0"/>
              <a:t>1,2</a:t>
            </a:r>
            <a:r>
              <a:rPr lang="el-GR" dirty="0" smtClean="0"/>
              <a:t>, σ</a:t>
            </a:r>
            <a:r>
              <a:rPr lang="el-GR" baseline="-25000" dirty="0" smtClean="0"/>
              <a:t>1,2</a:t>
            </a:r>
            <a:r>
              <a:rPr lang="el-GR" dirty="0" smtClean="0"/>
              <a:t> αλλά για ευκολία εδώ θα θεωρήσουμε ότι </a:t>
            </a:r>
            <a:r>
              <a:rPr lang="el-GR" b="1" u="sng" dirty="0" smtClean="0"/>
              <a:t>σ</a:t>
            </a:r>
            <a:r>
              <a:rPr lang="el-GR" b="1" u="sng" baseline="-25000" dirty="0" smtClean="0"/>
              <a:t>1,2</a:t>
            </a:r>
            <a:r>
              <a:rPr lang="el-GR" b="1" u="sng" dirty="0" smtClean="0"/>
              <a:t>=0</a:t>
            </a:r>
          </a:p>
          <a:p>
            <a:pPr lvl="1"/>
            <a:r>
              <a:rPr lang="el-GR" u="sng" dirty="0" smtClean="0"/>
              <a:t>Για να λυθεί τέτοιο πρόβλημα μελετώνται οι οριακές συνθήκες στη διαχωριστική επιφάνεια.</a:t>
            </a:r>
          </a:p>
          <a:p>
            <a:r>
              <a:rPr lang="el-GR" dirty="0" smtClean="0"/>
              <a:t>Προκύπτουν κάποιοι «κανόνες» που περιγράφονται από τις σχετικές εξισώσεις και αντιπροσωπεύουν τους νόμους διάθλασης και ανάκλασης</a:t>
            </a:r>
            <a:endParaRPr lang="el-GR" dirty="0" smtClean="0"/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754082"/>
              </p:ext>
            </p:extLst>
          </p:nvPr>
        </p:nvGraphicFramePr>
        <p:xfrm>
          <a:off x="5188656" y="4572325"/>
          <a:ext cx="2480945" cy="2025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5" name="Visio" r:id="rId5" imgW="2737797" imgH="2235600" progId="Visio.Drawing.11">
                  <p:embed/>
                </p:oleObj>
              </mc:Choice>
              <mc:Fallback>
                <p:oleObj name="Visio" r:id="rId5" imgW="2737797" imgH="2235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656" y="4572325"/>
                        <a:ext cx="2480945" cy="2025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 bwMode="auto">
          <a:xfrm flipH="1">
            <a:off x="3655343" y="5151445"/>
            <a:ext cx="2810934" cy="431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>
          <a:xfrm>
            <a:off x="1860408" y="5394862"/>
            <a:ext cx="2921001" cy="881260"/>
          </a:xfrm>
          <a:prstGeom prst="ellipse">
            <a:avLst/>
          </a:prstGeom>
          <a:solidFill>
            <a:srgbClr val="FFC000"/>
          </a:solidFill>
          <a:ln>
            <a:solidFill>
              <a:srgbClr val="FF0043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l-GR" sz="1200" baseline="0" dirty="0" smtClean="0">
                <a:solidFill>
                  <a:srgbClr val="C00000"/>
                </a:solidFill>
              </a:rPr>
              <a:t>Το διάνυσμα </a:t>
            </a:r>
            <a:r>
              <a:rPr lang="en-US" sz="1200" b="1" i="1" baseline="0" dirty="0" smtClean="0">
                <a:solidFill>
                  <a:srgbClr val="C00000"/>
                </a:solidFill>
              </a:rPr>
              <a:t>n</a:t>
            </a:r>
            <a:r>
              <a:rPr lang="el-GR" sz="1200" b="1" i="1" baseline="0" dirty="0" smtClean="0">
                <a:solidFill>
                  <a:srgbClr val="C00000"/>
                </a:solidFill>
              </a:rPr>
              <a:t> </a:t>
            </a:r>
            <a:r>
              <a:rPr lang="el-GR" sz="1200" baseline="0" dirty="0" smtClean="0">
                <a:solidFill>
                  <a:srgbClr val="C00000"/>
                </a:solidFill>
              </a:rPr>
              <a:t>εδώ</a:t>
            </a:r>
            <a:r>
              <a:rPr lang="el-GR" sz="1200" i="1" dirty="0" smtClean="0">
                <a:solidFill>
                  <a:srgbClr val="C00000"/>
                </a:solidFill>
              </a:rPr>
              <a:t> </a:t>
            </a:r>
            <a:r>
              <a:rPr lang="el-GR" sz="1200" dirty="0" smtClean="0">
                <a:solidFill>
                  <a:srgbClr val="C00000"/>
                </a:solidFill>
              </a:rPr>
              <a:t>συμβολίζει το κάθετο στη διαχωριστική επιφάνεια</a:t>
            </a:r>
            <a:endParaRPr lang="el-GR" sz="1200" baseline="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4006</TotalTime>
  <Words>1639</Words>
  <Application>Microsoft Office PowerPoint</Application>
  <PresentationFormat>On-screen Show (4:3)</PresentationFormat>
  <Paragraphs>312</Paragraphs>
  <Slides>49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Θέμα του Office</vt:lpstr>
      <vt:lpstr>Equation</vt:lpstr>
      <vt:lpstr>Visio</vt:lpstr>
      <vt:lpstr>Ηλεκτρομαγνητικά πεδία ΙΙ</vt:lpstr>
      <vt:lpstr>Σκοποί  ενότητας</vt:lpstr>
      <vt:lpstr>Περιεχόμενα ενότητας</vt:lpstr>
      <vt:lpstr>Εξισώσεις Maxwell  (Ολοκληρωτική μορφή) </vt:lpstr>
      <vt:lpstr>Εξισώσεις Maxwell  (Διαφορική μορφή) </vt:lpstr>
      <vt:lpstr>Επίπεδα κύματα</vt:lpstr>
      <vt:lpstr>Πλάγια διάδοση</vt:lpstr>
      <vt:lpstr>Ανάκλαση και διάθλαση</vt:lpstr>
      <vt:lpstr>Οι νόμοι της ανάκλασης και διάθλασης</vt:lpstr>
      <vt:lpstr>Τα διανύσματα ki , kr , kt</vt:lpstr>
      <vt:lpstr>Αναλλοίωτο της συχνότητας του κύματος</vt:lpstr>
      <vt:lpstr>Κοινά επίπεδα πρόσπτωσης, ανάκλασης και διάθλασης</vt:lpstr>
      <vt:lpstr>Κοινά επίπεδα πρόσπτωσης, ανάκλασης και διάθλασης(2)</vt:lpstr>
      <vt:lpstr>Νόμος Snell</vt:lpstr>
      <vt:lpstr>Μελέτη πρόσπτωσης ανάκλασης διάθλασης</vt:lpstr>
      <vt:lpstr>Νόμος Snell</vt:lpstr>
      <vt:lpstr>Κρίσιμη γωνία (από νόμο Snell)</vt:lpstr>
      <vt:lpstr>Εξισώσεις Fresnel</vt:lpstr>
      <vt:lpstr>Εξισώσεις Fresnel</vt:lpstr>
      <vt:lpstr>Εξισώσεις Fresnel. Διάνυσμα Ε κάθετο στο επίπεδο πρόσπτωσης (1)</vt:lpstr>
      <vt:lpstr>Εξισώσεις Fresnel. Διάνυσμα Ε κάθετο στο επίπεδο πρόσπτωσης (2)</vt:lpstr>
      <vt:lpstr>Εξισώσεις Fresnel. Διάνυσμα Ε κάθετο στο επίπεδο πρόσπτωσης (3)</vt:lpstr>
      <vt:lpstr>Διάνυσμα Ε παράλληλο στο επίπεδο πρόσπτωσης. Γωνία  Brewster (1). </vt:lpstr>
      <vt:lpstr>Διάνυσμα Ε παράλληλο στο επίπεδο πρόσπτωσης. Γωνία  Brewster (2). </vt:lpstr>
      <vt:lpstr>Ανάκλαση και διάδοση ισχύος</vt:lpstr>
      <vt:lpstr>Ενεργειακοί συντελεστές ανάκλασης και διάθλασης (1) </vt:lpstr>
      <vt:lpstr>Ενεργειακοί συντελεστές ανάκλασης και διάθλασης (2) </vt:lpstr>
      <vt:lpstr>Ενεργειακοί συντελεστές ανάκλασης και διάθλασης (3) </vt:lpstr>
      <vt:lpstr>Κάθετη πρόσπτωση σε μέσο με απώλειες</vt:lpstr>
      <vt:lpstr>Κάθετη πρόσπτωση σε μέσο με απώλειες (1)</vt:lpstr>
      <vt:lpstr>Κάθετη πρόσπτωση σε μέσο με απώλειες (2)</vt:lpstr>
      <vt:lpstr>Κάθετη πρόσπτωση σε μέσο με απώλειες (3)</vt:lpstr>
      <vt:lpstr>Κάθετη πρόσπτωση σε μέσο με απώλειες(4)(ε1=εο, μ1=μ2=μο, σ&gt;&gt;ωε2)</vt:lpstr>
      <vt:lpstr>Κάθετη πρόσπτωση σε τέλειο αγωγό</vt:lpstr>
      <vt:lpstr>Κάθετη πρόσπτωση σε τέλειο αγωγό  (σ=∞ η2=0)</vt:lpstr>
      <vt:lpstr>Κάθετη πρόσπτωση σε διηλεκτρική πλάκα</vt:lpstr>
      <vt:lpstr>Κάθετη πρόσπτωση σε διηλεκτρική πλάκα (1)</vt:lpstr>
      <vt:lpstr>Κάθετη πρόσπτωση σε διηλεκτρική πλάκα (2)</vt:lpstr>
      <vt:lpstr>Κάθετη πρόσπτωση σε διηλεκτρική πλάκα (3)</vt:lpstr>
      <vt:lpstr>Κάθετη πρόσπτωση σε διηλεκτρική πλάκα (μέσο με απώλειες)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Στεφανόπουλος Σπύρος</cp:lastModifiedBy>
  <cp:revision>315</cp:revision>
  <dcterms:created xsi:type="dcterms:W3CDTF">2012-09-06T09:03:05Z</dcterms:created>
  <dcterms:modified xsi:type="dcterms:W3CDTF">2015-06-19T12:47:28Z</dcterms:modified>
</cp:coreProperties>
</file>