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0"/>
  </p:notesMasterIdLst>
  <p:handoutMasterIdLst>
    <p:handoutMasterId r:id="rId61"/>
  </p:handoutMasterIdLst>
  <p:sldIdLst>
    <p:sldId id="277" r:id="rId3"/>
    <p:sldId id="267" r:id="rId4"/>
    <p:sldId id="371" r:id="rId5"/>
    <p:sldId id="374" r:id="rId6"/>
    <p:sldId id="375" r:id="rId7"/>
    <p:sldId id="279" r:id="rId8"/>
    <p:sldId id="319" r:id="rId9"/>
    <p:sldId id="320" r:id="rId10"/>
    <p:sldId id="321" r:id="rId11"/>
    <p:sldId id="322" r:id="rId12"/>
    <p:sldId id="323" r:id="rId13"/>
    <p:sldId id="324" r:id="rId14"/>
    <p:sldId id="325" r:id="rId15"/>
    <p:sldId id="326" r:id="rId16"/>
    <p:sldId id="328" r:id="rId17"/>
    <p:sldId id="358" r:id="rId18"/>
    <p:sldId id="359" r:id="rId19"/>
    <p:sldId id="361" r:id="rId20"/>
    <p:sldId id="329" r:id="rId21"/>
    <p:sldId id="330" r:id="rId22"/>
    <p:sldId id="331" r:id="rId23"/>
    <p:sldId id="332" r:id="rId24"/>
    <p:sldId id="333" r:id="rId25"/>
    <p:sldId id="334" r:id="rId26"/>
    <p:sldId id="335" r:id="rId27"/>
    <p:sldId id="336" r:id="rId28"/>
    <p:sldId id="337" r:id="rId29"/>
    <p:sldId id="372" r:id="rId30"/>
    <p:sldId id="338" r:id="rId31"/>
    <p:sldId id="339" r:id="rId32"/>
    <p:sldId id="340" r:id="rId33"/>
    <p:sldId id="341" r:id="rId34"/>
    <p:sldId id="281" r:id="rId35"/>
    <p:sldId id="342" r:id="rId36"/>
    <p:sldId id="370" r:id="rId37"/>
    <p:sldId id="360" r:id="rId38"/>
    <p:sldId id="343" r:id="rId39"/>
    <p:sldId id="344" r:id="rId40"/>
    <p:sldId id="345" r:id="rId41"/>
    <p:sldId id="346" r:id="rId42"/>
    <p:sldId id="347" r:id="rId43"/>
    <p:sldId id="362" r:id="rId44"/>
    <p:sldId id="364" r:id="rId45"/>
    <p:sldId id="365" r:id="rId46"/>
    <p:sldId id="366" r:id="rId47"/>
    <p:sldId id="367" r:id="rId48"/>
    <p:sldId id="349" r:id="rId49"/>
    <p:sldId id="350" r:id="rId50"/>
    <p:sldId id="351" r:id="rId51"/>
    <p:sldId id="352" r:id="rId52"/>
    <p:sldId id="373" r:id="rId53"/>
    <p:sldId id="353" r:id="rId54"/>
    <p:sldId id="354" r:id="rId55"/>
    <p:sldId id="355" r:id="rId56"/>
    <p:sldId id="356" r:id="rId57"/>
    <p:sldId id="357" r:id="rId58"/>
    <p:sldId id="275" r:id="rId59"/>
  </p:sldIdLst>
  <p:sldSz cx="12192000" cy="6858000"/>
  <p:notesSz cx="6877050" cy="10001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80474" autoAdjust="0"/>
  </p:normalViewPr>
  <p:slideViewPr>
    <p:cSldViewPr snapToGrid="0">
      <p:cViewPr varScale="1">
        <p:scale>
          <a:sx n="75" d="100"/>
          <a:sy n="75" d="100"/>
        </p:scale>
        <p:origin x="510" y="72"/>
      </p:cViewPr>
      <p:guideLst>
        <p:guide pos="3840"/>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194"/>
    </p:cViewPr>
  </p:sorterViewPr>
  <p:notesViewPr>
    <p:cSldViewPr snapToGrid="0">
      <p:cViewPr varScale="1">
        <p:scale>
          <a:sx n="78" d="100"/>
          <a:sy n="78" d="100"/>
        </p:scale>
        <p:origin x="396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80055" cy="501799"/>
          </a:xfrm>
          <a:prstGeom prst="rect">
            <a:avLst/>
          </a:prstGeom>
        </p:spPr>
        <p:txBody>
          <a:bodyPr vert="horz" lIns="96442" tIns="48221" rIns="96442" bIns="48221" rtlCol="0"/>
          <a:lstStyle>
            <a:lvl1pPr algn="l" latinLnBrk="0">
              <a:defRPr lang="el-GR" sz="1300"/>
            </a:lvl1pPr>
          </a:lstStyle>
          <a:p>
            <a:endParaRPr lang="el-GR"/>
          </a:p>
        </p:txBody>
      </p:sp>
      <p:sp>
        <p:nvSpPr>
          <p:cNvPr id="3" name="Σύμβολο κράτησης θέσης ημερομηνίας 2"/>
          <p:cNvSpPr>
            <a:spLocks noGrp="1"/>
          </p:cNvSpPr>
          <p:nvPr>
            <p:ph type="dt" sz="quarter" idx="1"/>
          </p:nvPr>
        </p:nvSpPr>
        <p:spPr>
          <a:xfrm>
            <a:off x="3895404" y="0"/>
            <a:ext cx="2980055" cy="501799"/>
          </a:xfrm>
          <a:prstGeom prst="rect">
            <a:avLst/>
          </a:prstGeom>
        </p:spPr>
        <p:txBody>
          <a:bodyPr vert="horz" lIns="96442" tIns="48221" rIns="96442" bIns="48221" rtlCol="0"/>
          <a:lstStyle>
            <a:lvl1pPr algn="r" latinLnBrk="0">
              <a:defRPr lang="el-GR" sz="1300"/>
            </a:lvl1pPr>
          </a:lstStyle>
          <a:p>
            <a:fld id="{65DD71D7-55AC-46BD-81B3-09AB2F9EFBD8}" type="datetimeFigureOut">
              <a:rPr lang="el-GR" smtClean="0"/>
              <a:t>20/11/2021</a:t>
            </a:fld>
            <a:endParaRPr lang="el-GR"/>
          </a:p>
        </p:txBody>
      </p:sp>
      <p:sp>
        <p:nvSpPr>
          <p:cNvPr id="4" name="Σύμβολο κράτησης θέσης υποσέλιδου 3"/>
          <p:cNvSpPr>
            <a:spLocks noGrp="1"/>
          </p:cNvSpPr>
          <p:nvPr>
            <p:ph type="ftr" sz="quarter" idx="2"/>
          </p:nvPr>
        </p:nvSpPr>
        <p:spPr>
          <a:xfrm>
            <a:off x="0" y="9499452"/>
            <a:ext cx="2980055" cy="501798"/>
          </a:xfrm>
          <a:prstGeom prst="rect">
            <a:avLst/>
          </a:prstGeom>
        </p:spPr>
        <p:txBody>
          <a:bodyPr vert="horz" lIns="96442" tIns="48221" rIns="96442" bIns="48221" rtlCol="0" anchor="b"/>
          <a:lstStyle>
            <a:lvl1pPr algn="l" latinLnBrk="0">
              <a:defRPr lang="el-GR" sz="1300"/>
            </a:lvl1pPr>
          </a:lstStyle>
          <a:p>
            <a:endParaRPr lang="el-GR"/>
          </a:p>
        </p:txBody>
      </p:sp>
      <p:sp>
        <p:nvSpPr>
          <p:cNvPr id="5" name="Σύμβολο κράτησης θέσης αριθμού διαφάνειας 4"/>
          <p:cNvSpPr>
            <a:spLocks noGrp="1"/>
          </p:cNvSpPr>
          <p:nvPr>
            <p:ph type="sldNum" sz="quarter" idx="3"/>
          </p:nvPr>
        </p:nvSpPr>
        <p:spPr>
          <a:xfrm>
            <a:off x="3895404" y="9499452"/>
            <a:ext cx="2980055" cy="501798"/>
          </a:xfrm>
          <a:prstGeom prst="rect">
            <a:avLst/>
          </a:prstGeom>
        </p:spPr>
        <p:txBody>
          <a:bodyPr vert="horz" lIns="96442" tIns="48221" rIns="96442" bIns="48221" rtlCol="0" anchor="b"/>
          <a:lstStyle>
            <a:lvl1pPr algn="r" latinLnBrk="0">
              <a:defRPr lang="el-GR" sz="1300"/>
            </a:lvl1pPr>
          </a:lstStyle>
          <a:p>
            <a:fld id="{2840BD58-3BFF-4EAF-BB8B-AC67FE801E47}" type="slidenum">
              <a:rPr lang="el-GR" smtClean="0"/>
              <a:t>‹#›</a:t>
            </a:fld>
            <a:endParaRPr lang="el-GR"/>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80055" cy="501799"/>
          </a:xfrm>
          <a:prstGeom prst="rect">
            <a:avLst/>
          </a:prstGeom>
        </p:spPr>
        <p:txBody>
          <a:bodyPr vert="horz" lIns="96442" tIns="48221" rIns="96442" bIns="48221" rtlCol="0"/>
          <a:lstStyle>
            <a:lvl1pPr algn="l" latinLnBrk="0">
              <a:defRPr lang="el-GR" sz="1300"/>
            </a:lvl1pPr>
          </a:lstStyle>
          <a:p>
            <a:endParaRPr lang="el-GR"/>
          </a:p>
        </p:txBody>
      </p:sp>
      <p:sp>
        <p:nvSpPr>
          <p:cNvPr id="3" name="Σύμβολο κράτησης θέσης ημερομηνίας 2"/>
          <p:cNvSpPr>
            <a:spLocks noGrp="1"/>
          </p:cNvSpPr>
          <p:nvPr>
            <p:ph type="dt" idx="1"/>
          </p:nvPr>
        </p:nvSpPr>
        <p:spPr>
          <a:xfrm>
            <a:off x="3895404" y="0"/>
            <a:ext cx="2980055" cy="501799"/>
          </a:xfrm>
          <a:prstGeom prst="rect">
            <a:avLst/>
          </a:prstGeom>
        </p:spPr>
        <p:txBody>
          <a:bodyPr vert="horz" lIns="96442" tIns="48221" rIns="96442" bIns="48221" rtlCol="0"/>
          <a:lstStyle>
            <a:lvl1pPr algn="r" latinLnBrk="0">
              <a:defRPr lang="el-GR" sz="1300"/>
            </a:lvl1pPr>
          </a:lstStyle>
          <a:p>
            <a:fld id="{1F89424F-BB59-4F4E-9822-4CA3E770FFD2}" type="datetimeFigureOut">
              <a:t>20/11/2021</a:t>
            </a:fld>
            <a:endParaRPr lang="el-GR"/>
          </a:p>
        </p:txBody>
      </p:sp>
      <p:sp>
        <p:nvSpPr>
          <p:cNvPr id="4" name="Σύμβολο κράτησης θέσης εικόνας διαφάνειας 3"/>
          <p:cNvSpPr>
            <a:spLocks noGrp="1" noRot="1" noChangeAspect="1"/>
          </p:cNvSpPr>
          <p:nvPr>
            <p:ph type="sldImg" idx="2"/>
          </p:nvPr>
        </p:nvSpPr>
        <p:spPr>
          <a:xfrm>
            <a:off x="438150" y="1249363"/>
            <a:ext cx="6000750" cy="3376612"/>
          </a:xfrm>
          <a:prstGeom prst="rect">
            <a:avLst/>
          </a:prstGeom>
          <a:noFill/>
          <a:ln w="12700">
            <a:solidFill>
              <a:prstClr val="black"/>
            </a:solidFill>
          </a:ln>
        </p:spPr>
        <p:txBody>
          <a:bodyPr vert="horz" lIns="96442" tIns="48221" rIns="96442" bIns="48221" rtlCol="0" anchor="ctr"/>
          <a:lstStyle/>
          <a:p>
            <a:endParaRPr lang="el-GR"/>
          </a:p>
        </p:txBody>
      </p:sp>
      <p:sp>
        <p:nvSpPr>
          <p:cNvPr id="5" name="Σύμβολο κράτησης θέσης σημειώσεων 4"/>
          <p:cNvSpPr>
            <a:spLocks noGrp="1"/>
          </p:cNvSpPr>
          <p:nvPr>
            <p:ph type="body" sz="quarter" idx="3"/>
          </p:nvPr>
        </p:nvSpPr>
        <p:spPr>
          <a:xfrm>
            <a:off x="687705" y="4813102"/>
            <a:ext cx="5501640" cy="3375422"/>
          </a:xfrm>
          <a:prstGeom prst="rect">
            <a:avLst/>
          </a:prstGeom>
        </p:spPr>
        <p:txBody>
          <a:bodyPr vert="horz" lIns="96442" tIns="48221" rIns="96442" bIns="48221" rtlCol="0"/>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Σύμβολο κράτησης θέσης υποσέλιδου 5"/>
          <p:cNvSpPr>
            <a:spLocks noGrp="1"/>
          </p:cNvSpPr>
          <p:nvPr>
            <p:ph type="ftr" sz="quarter" idx="4"/>
          </p:nvPr>
        </p:nvSpPr>
        <p:spPr>
          <a:xfrm>
            <a:off x="0" y="9499452"/>
            <a:ext cx="2980055" cy="501798"/>
          </a:xfrm>
          <a:prstGeom prst="rect">
            <a:avLst/>
          </a:prstGeom>
        </p:spPr>
        <p:txBody>
          <a:bodyPr vert="horz" lIns="96442" tIns="48221" rIns="96442" bIns="48221" rtlCol="0" anchor="b"/>
          <a:lstStyle>
            <a:lvl1pPr algn="l" latinLnBrk="0">
              <a:defRPr lang="el-GR" sz="1300"/>
            </a:lvl1pPr>
          </a:lstStyle>
          <a:p>
            <a:endParaRPr lang="el-GR"/>
          </a:p>
        </p:txBody>
      </p:sp>
      <p:sp>
        <p:nvSpPr>
          <p:cNvPr id="7" name="Σύμβολο κράτησης θέσης αριθμού διαφάνειας 6"/>
          <p:cNvSpPr>
            <a:spLocks noGrp="1"/>
          </p:cNvSpPr>
          <p:nvPr>
            <p:ph type="sldNum" sz="quarter" idx="5"/>
          </p:nvPr>
        </p:nvSpPr>
        <p:spPr>
          <a:xfrm>
            <a:off x="3895404" y="9499452"/>
            <a:ext cx="2980055" cy="501798"/>
          </a:xfrm>
          <a:prstGeom prst="rect">
            <a:avLst/>
          </a:prstGeom>
        </p:spPr>
        <p:txBody>
          <a:bodyPr vert="horz" lIns="96442" tIns="48221" rIns="96442" bIns="48221" rtlCol="0" anchor="b"/>
          <a:lstStyle>
            <a:lvl1pPr algn="r" latinLnBrk="0">
              <a:defRPr lang="el-GR" sz="1300"/>
            </a:lvl1pPr>
          </a:lstStyle>
          <a:p>
            <a:fld id="{68322CDD-9D6C-4F63-9EC2-648226624108}" type="slidenum">
              <a:t>‹#›</a:t>
            </a:fld>
            <a:endParaRPr lang="el-GR"/>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lang="el-GR" sz="1200" kern="1200">
        <a:solidFill>
          <a:schemeClr val="tx1"/>
        </a:solidFill>
        <a:latin typeface="+mn-lt"/>
        <a:ea typeface="+mn-ea"/>
        <a:cs typeface="+mn-cs"/>
      </a:defRPr>
    </a:lvl1pPr>
    <a:lvl2pPr marL="457200" algn="l" defTabSz="914400" rtl="0" eaLnBrk="1" latinLnBrk="0" hangingPunct="1">
      <a:defRPr lang="el-GR" sz="1200" kern="1200">
        <a:solidFill>
          <a:schemeClr val="tx1"/>
        </a:solidFill>
        <a:latin typeface="+mn-lt"/>
        <a:ea typeface="+mn-ea"/>
        <a:cs typeface="+mn-cs"/>
      </a:defRPr>
    </a:lvl2pPr>
    <a:lvl3pPr marL="914400" algn="l" defTabSz="914400" rtl="0" eaLnBrk="1" latinLnBrk="0" hangingPunct="1">
      <a:defRPr lang="el-GR" sz="1200" kern="1200">
        <a:solidFill>
          <a:schemeClr val="tx1"/>
        </a:solidFill>
        <a:latin typeface="+mn-lt"/>
        <a:ea typeface="+mn-ea"/>
        <a:cs typeface="+mn-cs"/>
      </a:defRPr>
    </a:lvl3pPr>
    <a:lvl4pPr marL="1371600" algn="l" defTabSz="914400" rtl="0" eaLnBrk="1" latinLnBrk="0" hangingPunct="1">
      <a:defRPr lang="el-GR" sz="1200" kern="1200">
        <a:solidFill>
          <a:schemeClr val="tx1"/>
        </a:solidFill>
        <a:latin typeface="+mn-lt"/>
        <a:ea typeface="+mn-ea"/>
        <a:cs typeface="+mn-cs"/>
      </a:defRPr>
    </a:lvl4pPr>
    <a:lvl5pPr marL="1828800" algn="l" defTabSz="914400" rtl="0" eaLnBrk="1" latinLnBrk="0" hangingPunct="1">
      <a:defRPr lang="el-GR" sz="1200" kern="1200">
        <a:solidFill>
          <a:schemeClr val="tx1"/>
        </a:solidFill>
        <a:latin typeface="+mn-lt"/>
        <a:ea typeface="+mn-ea"/>
        <a:cs typeface="+mn-cs"/>
      </a:defRPr>
    </a:lvl5pPr>
    <a:lvl6pPr marL="2286000" algn="l" defTabSz="914400" rtl="0" eaLnBrk="1" latinLnBrk="0" hangingPunct="1">
      <a:defRPr lang="el-GR" sz="1200" kern="1200">
        <a:solidFill>
          <a:schemeClr val="tx1"/>
        </a:solidFill>
        <a:latin typeface="+mn-lt"/>
        <a:ea typeface="+mn-ea"/>
        <a:cs typeface="+mn-cs"/>
      </a:defRPr>
    </a:lvl6pPr>
    <a:lvl7pPr marL="2743200" algn="l" defTabSz="914400" rtl="0" eaLnBrk="1" latinLnBrk="0" hangingPunct="1">
      <a:defRPr lang="el-GR" sz="1200" kern="1200">
        <a:solidFill>
          <a:schemeClr val="tx1"/>
        </a:solidFill>
        <a:latin typeface="+mn-lt"/>
        <a:ea typeface="+mn-ea"/>
        <a:cs typeface="+mn-cs"/>
      </a:defRPr>
    </a:lvl7pPr>
    <a:lvl8pPr marL="3200400" algn="l" defTabSz="914400" rtl="0" eaLnBrk="1" latinLnBrk="0" hangingPunct="1">
      <a:defRPr lang="el-GR" sz="1200" kern="1200">
        <a:solidFill>
          <a:schemeClr val="tx1"/>
        </a:solidFill>
        <a:latin typeface="+mn-lt"/>
        <a:ea typeface="+mn-ea"/>
        <a:cs typeface="+mn-cs"/>
      </a:defRPr>
    </a:lvl8pPr>
    <a:lvl9pPr marL="3657600" algn="l" defTabSz="914400" rtl="0" eaLnBrk="1" latinLnBrk="0" hangingPunct="1">
      <a:defRPr lang="el-G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1</a:t>
            </a:fld>
            <a:endParaRPr lang="el-GR"/>
          </a:p>
        </p:txBody>
      </p:sp>
    </p:spTree>
    <p:extLst>
      <p:ext uri="{BB962C8B-B14F-4D97-AF65-F5344CB8AC3E}">
        <p14:creationId xmlns:p14="http://schemas.microsoft.com/office/powerpoint/2010/main" val="2405445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None/>
            </a:pPr>
            <a:r>
              <a:rPr lang="el-GR" sz="1100" b="1" baseline="0" dirty="0" smtClean="0"/>
              <a:t>0. ΑΡΧΙΚΑ</a:t>
            </a:r>
          </a:p>
          <a:p>
            <a:pPr marL="0" indent="0">
              <a:buNone/>
            </a:pPr>
            <a:r>
              <a:rPr lang="en-US" sz="1100" b="0" baseline="0" dirty="0" smtClean="0"/>
              <a:t>Budapest-Vienna 2010</a:t>
            </a:r>
          </a:p>
          <a:p>
            <a:pPr marL="0" indent="0">
              <a:buNone/>
            </a:pPr>
            <a:r>
              <a:rPr lang="en-US" sz="1100" b="0" baseline="0" dirty="0" smtClean="0"/>
              <a:t>---</a:t>
            </a:r>
          </a:p>
          <a:p>
            <a:pPr marL="0" indent="0">
              <a:buNone/>
            </a:pPr>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13</a:t>
            </a:fld>
            <a:endParaRPr lang="el-GR"/>
          </a:p>
        </p:txBody>
      </p:sp>
    </p:spTree>
    <p:extLst>
      <p:ext uri="{BB962C8B-B14F-4D97-AF65-F5344CB8AC3E}">
        <p14:creationId xmlns:p14="http://schemas.microsoft.com/office/powerpoint/2010/main" val="1242027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None/>
            </a:pPr>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14</a:t>
            </a:fld>
            <a:endParaRPr lang="el-GR"/>
          </a:p>
        </p:txBody>
      </p:sp>
    </p:spTree>
    <p:extLst>
      <p:ext uri="{BB962C8B-B14F-4D97-AF65-F5344CB8AC3E}">
        <p14:creationId xmlns:p14="http://schemas.microsoft.com/office/powerpoint/2010/main" val="2839189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None/>
            </a:pPr>
            <a:r>
              <a:rPr lang="el-GR" sz="1100" b="1" baseline="0" dirty="0" smtClean="0"/>
              <a:t>ΣΤΟ ΤΕΛΟΣ</a:t>
            </a:r>
            <a:r>
              <a:rPr lang="el-GR" sz="1100" b="0" baseline="0" dirty="0" smtClean="0"/>
              <a:t/>
            </a:r>
            <a:br>
              <a:rPr lang="el-GR" sz="1100" b="0" baseline="0" dirty="0" smtClean="0"/>
            </a:br>
            <a:r>
              <a:rPr lang="el-GR" sz="1100" b="0" baseline="0" dirty="0" smtClean="0"/>
              <a:t>Η πλήρης και συνεκτική εφαρμογή των συμπεφωνημένων μεταρρυθμίσεων σε εθνικό επίπεδο απαιτεί κοινή δέσμευση από τους φορείς χάραξης πολιτικής και τις ακαδημαϊκές κοινότητες και ισχυρότερη συμμετοχή των ενδιαφερομένων.</a:t>
            </a:r>
          </a:p>
          <a:p>
            <a:pPr marL="0" indent="0">
              <a:buNone/>
            </a:pPr>
            <a:r>
              <a:rPr lang="el-GR" sz="1100" b="0" baseline="0" dirty="0" smtClean="0"/>
              <a:t>Επίσης έχει ληφθεί η έγκριση των εκθέσεων από τις ομάδες εργασίας για τις διαρθρωτικές μεταρρυθμίσεις, την κινητικότητα και τη διεθνοποίηση και την κοινωνική διάσταση και τη δια βίου μάθηση, καθώς και από την ομάδα </a:t>
            </a:r>
            <a:r>
              <a:rPr lang="el-GR" sz="1100" b="0" baseline="0" dirty="0" err="1" smtClean="0"/>
              <a:t>Pathfinder</a:t>
            </a:r>
            <a:r>
              <a:rPr lang="el-GR" sz="1100" b="0" baseline="0" dirty="0" smtClean="0"/>
              <a:t> για την αυτόματη αναγνώριση.</a:t>
            </a:r>
          </a:p>
          <a:p>
            <a:pPr marL="0" indent="0">
              <a:buNone/>
            </a:pPr>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15</a:t>
            </a:fld>
            <a:endParaRPr lang="el-GR"/>
          </a:p>
        </p:txBody>
      </p:sp>
    </p:spTree>
    <p:extLst>
      <p:ext uri="{BB962C8B-B14F-4D97-AF65-F5344CB8AC3E}">
        <p14:creationId xmlns:p14="http://schemas.microsoft.com/office/powerpoint/2010/main" val="4140680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None/>
            </a:pPr>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16</a:t>
            </a:fld>
            <a:endParaRPr lang="el-GR"/>
          </a:p>
        </p:txBody>
      </p:sp>
    </p:spTree>
    <p:extLst>
      <p:ext uri="{BB962C8B-B14F-4D97-AF65-F5344CB8AC3E}">
        <p14:creationId xmlns:p14="http://schemas.microsoft.com/office/powerpoint/2010/main" val="3681967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None/>
            </a:pPr>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17</a:t>
            </a:fld>
            <a:endParaRPr lang="el-GR"/>
          </a:p>
        </p:txBody>
      </p:sp>
    </p:spTree>
    <p:extLst>
      <p:ext uri="{BB962C8B-B14F-4D97-AF65-F5344CB8AC3E}">
        <p14:creationId xmlns:p14="http://schemas.microsoft.com/office/powerpoint/2010/main" val="358441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None/>
            </a:pPr>
            <a:r>
              <a:rPr lang="el-GR" sz="1100" b="0" u="sng" baseline="0" dirty="0" smtClean="0"/>
              <a:t>Απάντηση</a:t>
            </a:r>
          </a:p>
          <a:p>
            <a:pPr marL="0" indent="0">
              <a:buNone/>
            </a:pPr>
            <a:r>
              <a:rPr lang="el-GR" sz="1100" b="0" baseline="0" dirty="0" smtClean="0"/>
              <a:t>Οι όροι γνώσεις, δεξιότητες και ικανότητες, δεν έχουν κοινό περιεχόμενο σε κάθε χώρα μέλος, αλλά γενικά νοούνται ως:</a:t>
            </a:r>
          </a:p>
          <a:p>
            <a:pPr marL="0" indent="0">
              <a:buNone/>
            </a:pPr>
            <a:r>
              <a:rPr lang="el-GR" sz="1100" b="1" baseline="0" dirty="0" smtClean="0"/>
              <a:t>Γνώσεις</a:t>
            </a:r>
          </a:p>
          <a:p>
            <a:pPr marL="0" indent="0">
              <a:buNone/>
            </a:pPr>
            <a:r>
              <a:rPr lang="el-GR" sz="1100" b="0" baseline="0" dirty="0" smtClean="0"/>
              <a:t>«Το αποτέλεσμα της αφομοίωσης πληροφοριών μέσω μάθησης» </a:t>
            </a:r>
          </a:p>
          <a:p>
            <a:pPr marL="0" indent="0">
              <a:buNone/>
            </a:pPr>
            <a:r>
              <a:rPr lang="el-GR" sz="1100" b="1" baseline="0" dirty="0" smtClean="0"/>
              <a:t>Δεξιότητες</a:t>
            </a:r>
          </a:p>
          <a:p>
            <a:pPr marL="0" indent="0">
              <a:buNone/>
            </a:pPr>
            <a:r>
              <a:rPr lang="el-GR" sz="1100" b="0" baseline="0" dirty="0" smtClean="0"/>
              <a:t>«Η εφαρμογή γνώσεων και η αξιοποίηση τεχνογνωσίας για την εκπλήρωση εργασιών και την επίλυση προβλημάτων»  </a:t>
            </a:r>
          </a:p>
          <a:p>
            <a:pPr marL="0" indent="0">
              <a:buNone/>
            </a:pPr>
            <a:r>
              <a:rPr lang="el-GR" sz="1100" b="1" baseline="0" dirty="0" smtClean="0"/>
              <a:t>Ικανότητες</a:t>
            </a:r>
          </a:p>
          <a:p>
            <a:pPr marL="0" indent="0">
              <a:buNone/>
            </a:pPr>
            <a:r>
              <a:rPr lang="el-GR" sz="1100" b="0" baseline="0" dirty="0" smtClean="0"/>
              <a:t>«Η αποδεδειγμένη επάρκεια στη χρήση γνώσεων, δεξιοτήτων και προσωπικών, κοινωνικών, ή/και μεθοδολογικών δυνατοτήτων σε περιστάσεις εργασίας ή σπουδών και στην επαγγελματική ή/και προσωπική ανάπτυξη» </a:t>
            </a:r>
          </a:p>
          <a:p>
            <a:pPr marL="0" indent="0">
              <a:buNone/>
            </a:pPr>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19</a:t>
            </a:fld>
            <a:endParaRPr lang="el-GR"/>
          </a:p>
        </p:txBody>
      </p:sp>
    </p:spTree>
    <p:extLst>
      <p:ext uri="{BB962C8B-B14F-4D97-AF65-F5344CB8AC3E}">
        <p14:creationId xmlns:p14="http://schemas.microsoft.com/office/powerpoint/2010/main" val="932889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None/>
            </a:pPr>
            <a:r>
              <a:rPr lang="el-GR" sz="1100" b="0" baseline="0" dirty="0" smtClean="0"/>
              <a:t> </a:t>
            </a:r>
            <a:r>
              <a:rPr lang="el-GR" sz="1100" b="1" baseline="0" dirty="0" smtClean="0"/>
              <a:t>ΣΤΟ ΤΕΛΟΣ</a:t>
            </a:r>
          </a:p>
          <a:p>
            <a:pPr marL="0" indent="0">
              <a:buNone/>
            </a:pPr>
            <a:r>
              <a:rPr lang="el-GR" sz="1100" b="0" baseline="0" dirty="0" smtClean="0"/>
              <a:t>Βέβαια τα μαθησιακά αποτελέσματα είναι ένα εργαλείο, μία μεθοδολογική προσέγγιση που πρέπει να συνδυαστεί με άλλες μεταρρυθμίσεις και να εφαρμοσθούν</a:t>
            </a:r>
            <a:r>
              <a:rPr lang="en-US" sz="1100" b="0" baseline="0" dirty="0" smtClean="0"/>
              <a:t> </a:t>
            </a:r>
            <a:r>
              <a:rPr lang="el-GR" sz="1100" b="0" baseline="0" dirty="0" smtClean="0"/>
              <a:t> σε βάθος χρόνου για να υπάρχει επίτευξη των στόχων και ωφελειών από αυτά.</a:t>
            </a:r>
          </a:p>
          <a:p>
            <a:pPr marL="0" indent="0">
              <a:buNone/>
            </a:pPr>
            <a:r>
              <a:rPr lang="el-GR" sz="1100" b="0" baseline="0" dirty="0" smtClean="0"/>
              <a:t>Ταυτόχρονα η (σωστή) χρήση τους αντιπροσωπεύει μία τεράστια πολιτισμική (</a:t>
            </a:r>
            <a:r>
              <a:rPr lang="el-GR" sz="1100" b="0" baseline="0" dirty="0" err="1" smtClean="0"/>
              <a:t>κουλτουρική</a:t>
            </a:r>
            <a:r>
              <a:rPr lang="el-GR" sz="1100" b="0" baseline="0" dirty="0" smtClean="0"/>
              <a:t>) αλλαγή για τα εκάστοτε εκπαιδευτικά ιδρύματα.</a:t>
            </a:r>
          </a:p>
          <a:p>
            <a:pPr marL="0" indent="0">
              <a:buNone/>
            </a:pPr>
            <a:r>
              <a:rPr lang="el-GR" sz="1100" b="0" u="sng" baseline="0" dirty="0" smtClean="0"/>
              <a:t>Παρενθετικά για τη (σωστή) χρήση</a:t>
            </a:r>
            <a:r>
              <a:rPr lang="el-GR" sz="1100" b="0" baseline="0" dirty="0" smtClean="0"/>
              <a:t>:</a:t>
            </a:r>
          </a:p>
          <a:p>
            <a:pPr marL="0" indent="0">
              <a:buNone/>
            </a:pPr>
            <a:r>
              <a:rPr lang="el-GR" sz="1100" b="0" baseline="0" dirty="0" smtClean="0"/>
              <a:t>Όπως ήταν αναμενόμενο, στο ξεκίνημα της χρήσης των μαθησιακών αποτελεσμάτων στα ΠΣ η διαδικασία εφαρμογής των αλλαγών, σε αρκετές περιπτώσεις, ήταν επιφανειακή…</a:t>
            </a:r>
          </a:p>
          <a:p>
            <a:pPr marL="0" indent="0">
              <a:buNone/>
            </a:pPr>
            <a:r>
              <a:rPr lang="el-GR" sz="1100" b="0" baseline="0" dirty="0" smtClean="0"/>
              <a:t>Έτσι αντί κανείς να σκέφτεται με όρους ενός νέου εκπαιδευτικού παραδείγματος και μέσω αυτού του πρίσματος να «στήνει» τα νέα ΠΣ με τη χρήση των μαθησιακών αποτελεσμάτων το πρώτο πράγμα (εξαιτίας λογικών αντανακλαστικών) που συνέβη (σε αρκετές περιπτώσεις) ήταν τα προηγούμενα μακράς διάρκειας ΠΣ να «κόβονται» απλά σε δύο κύκλους και χωρίς κατά άλλη ουσιαστική αλλαγή να προστίθενται και κάποια μαθησιακά αποτελέσματα για τον κάθε νέο κύκλο σπουδών</a:t>
            </a:r>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20</a:t>
            </a:fld>
            <a:endParaRPr lang="el-GR"/>
          </a:p>
        </p:txBody>
      </p:sp>
    </p:spTree>
    <p:extLst>
      <p:ext uri="{BB962C8B-B14F-4D97-AF65-F5344CB8AC3E}">
        <p14:creationId xmlns:p14="http://schemas.microsoft.com/office/powerpoint/2010/main" val="3655591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None/>
            </a:pPr>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21</a:t>
            </a:fld>
            <a:endParaRPr lang="el-GR"/>
          </a:p>
        </p:txBody>
      </p:sp>
    </p:spTree>
    <p:extLst>
      <p:ext uri="{BB962C8B-B14F-4D97-AF65-F5344CB8AC3E}">
        <p14:creationId xmlns:p14="http://schemas.microsoft.com/office/powerpoint/2010/main" val="1854772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None/>
            </a:pPr>
            <a:r>
              <a:rPr lang="el-GR" sz="1100" b="1" baseline="0" dirty="0" smtClean="0"/>
              <a:t>1.</a:t>
            </a:r>
          </a:p>
          <a:p>
            <a:pPr marL="0" indent="0">
              <a:buNone/>
            </a:pPr>
            <a:r>
              <a:rPr lang="el-GR" sz="1100" b="0" baseline="0" dirty="0" smtClean="0"/>
              <a:t>Η υιοθέτηση μιας προσέγγισης για την κατασκευή ΠΣ μέσω των μαθησιακών αποτελεσμάτων εστιάζει στη δραστηριότητα του φοιτητή και απομακρύνεται από αυτήν του καθηγητή.</a:t>
            </a:r>
          </a:p>
          <a:p>
            <a:pPr marL="0" indent="0">
              <a:buNone/>
            </a:pPr>
            <a:r>
              <a:rPr lang="el-GR" sz="1100" b="0" baseline="0" dirty="0" smtClean="0"/>
              <a:t>Προωθεί την έννοια του καθηγητή ως διαμεσολαβητής ή ως διαχειριστή της μαθησιακής διαδικασίας και αναγνωρίζει ότι μεγάλο μέρος της μάθησης πραγματοποιείται έξω από την τάξη και τη διδασκαλία, χωρίς την παρουσία, δηλαδή του καθηγητή. </a:t>
            </a:r>
          </a:p>
          <a:p>
            <a:pPr marL="0" indent="0">
              <a:buNone/>
            </a:pPr>
            <a:r>
              <a:rPr lang="el-GR" sz="1100" b="0" baseline="0" dirty="0" smtClean="0"/>
              <a:t>Προτείνεται επίσης οι φοιτητές να συμμετέχουν ενεργά στο σχεδιασμό και τη διαχείριση της δικής τους προσωπικής μάθησης, σταδιακά αναλαμβάνοντας όλο και μεγαλύτερα μερίδια ευθύνης, καθώς θα αναπτύσσονται ως ανεξάρτητη εκπαιδευόμενοι – μαθητές.</a:t>
            </a:r>
          </a:p>
          <a:p>
            <a:pPr marL="0" indent="0">
              <a:buNone/>
            </a:pPr>
            <a:r>
              <a:rPr lang="el-GR" sz="1100" b="1" baseline="0" dirty="0" smtClean="0"/>
              <a:t>2.</a:t>
            </a:r>
          </a:p>
          <a:p>
            <a:pPr marL="0" indent="0">
              <a:buNone/>
            </a:pPr>
            <a:r>
              <a:rPr lang="el-GR" sz="1100" b="0" baseline="0" dirty="0" smtClean="0"/>
              <a:t>Πάντως ας κρατήσουμε στο μυαλό μας ότι ανάλογη δουλειά (με μεγάλη παραγωγή ειδικών κειμένων και κειμένων πολιτικής) έχει γίνει και στο χώρο της επαγγελματικής κατάρτισης και εκπαίδευσης. Σε πολλές περιπτώσεις μάλιστα οι αλλαγές, οι μεταρρυθμίσεις και η εφαρμογή τους έχει προχωρήσει περισσότερο και σε μεγαλύτερο βάθος.</a:t>
            </a:r>
          </a:p>
          <a:p>
            <a:pPr marL="0" indent="0">
              <a:buNone/>
            </a:pPr>
            <a:r>
              <a:rPr lang="el-GR" sz="1100" b="0" baseline="0" dirty="0" smtClean="0"/>
              <a:t>Ενδεικτικά μπορεί κανείς να δει την έκθεση: </a:t>
            </a:r>
          </a:p>
          <a:p>
            <a:pPr marL="0" indent="0">
              <a:buNone/>
            </a:pPr>
            <a:r>
              <a:rPr lang="el-GR" sz="1100" b="0" baseline="0" dirty="0" smtClean="0"/>
              <a:t>CEDEFOP (2009). The </a:t>
            </a:r>
            <a:r>
              <a:rPr lang="el-GR" sz="1100" b="0" baseline="0" dirty="0" err="1" smtClean="0"/>
              <a:t>shift</a:t>
            </a:r>
            <a:r>
              <a:rPr lang="el-GR" sz="1100" b="0" baseline="0" dirty="0" smtClean="0"/>
              <a:t> </a:t>
            </a:r>
            <a:r>
              <a:rPr lang="el-GR" sz="1100" b="0" baseline="0" dirty="0" err="1" smtClean="0"/>
              <a:t>to</a:t>
            </a:r>
            <a:r>
              <a:rPr lang="el-GR" sz="1100" b="0" baseline="0" dirty="0" smtClean="0"/>
              <a:t> </a:t>
            </a:r>
            <a:r>
              <a:rPr lang="el-GR" sz="1100" b="0" baseline="0" dirty="0" err="1" smtClean="0"/>
              <a:t>learning</a:t>
            </a:r>
            <a:r>
              <a:rPr lang="el-GR" sz="1100" b="0" baseline="0" dirty="0" smtClean="0"/>
              <a:t> </a:t>
            </a:r>
            <a:r>
              <a:rPr lang="el-GR" sz="1100" b="0" baseline="0" dirty="0" err="1" smtClean="0"/>
              <a:t>outcomes</a:t>
            </a:r>
            <a:r>
              <a:rPr lang="el-GR" sz="1100" b="0" baseline="0" dirty="0" smtClean="0"/>
              <a:t>, </a:t>
            </a:r>
            <a:r>
              <a:rPr lang="el-GR" sz="1100" b="0" baseline="0" dirty="0" err="1" smtClean="0"/>
              <a:t>Policies</a:t>
            </a:r>
            <a:r>
              <a:rPr lang="el-GR" sz="1100" b="0" baseline="0" dirty="0" smtClean="0"/>
              <a:t> and </a:t>
            </a:r>
            <a:r>
              <a:rPr lang="el-GR" sz="1100" b="0" baseline="0" dirty="0" err="1" smtClean="0"/>
              <a:t>practices</a:t>
            </a:r>
            <a:r>
              <a:rPr lang="el-GR" sz="1100" b="0" baseline="0" dirty="0" smtClean="0"/>
              <a:t> in Europe, </a:t>
            </a:r>
            <a:r>
              <a:rPr lang="el-GR" sz="1100" b="0" baseline="0" dirty="0" err="1" smtClean="0"/>
              <a:t>Luxembourg</a:t>
            </a:r>
            <a:r>
              <a:rPr lang="el-GR" sz="1100" b="0" baseline="0" dirty="0" smtClean="0"/>
              <a:t>: Office for Official </a:t>
            </a:r>
            <a:r>
              <a:rPr lang="el-GR" sz="1100" b="0" baseline="0" dirty="0" err="1" smtClean="0"/>
              <a:t>Publications</a:t>
            </a:r>
            <a:r>
              <a:rPr lang="el-GR" sz="1100" b="0" baseline="0" dirty="0" smtClean="0"/>
              <a:t> of the European </a:t>
            </a:r>
            <a:r>
              <a:rPr lang="el-GR" sz="1100" b="0" baseline="0" dirty="0" err="1" smtClean="0"/>
              <a:t>Communities</a:t>
            </a:r>
            <a:endParaRPr lang="el-GR" sz="1100" b="0" baseline="0" dirty="0" smtClean="0"/>
          </a:p>
          <a:p>
            <a:pPr marL="0" indent="0">
              <a:buNone/>
            </a:pPr>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22</a:t>
            </a:fld>
            <a:endParaRPr lang="el-GR"/>
          </a:p>
        </p:txBody>
      </p:sp>
    </p:spTree>
    <p:extLst>
      <p:ext uri="{BB962C8B-B14F-4D97-AF65-F5344CB8AC3E}">
        <p14:creationId xmlns:p14="http://schemas.microsoft.com/office/powerpoint/2010/main" val="319677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None/>
            </a:pPr>
            <a:r>
              <a:rPr lang="el-GR" sz="1100" b="1" baseline="0" dirty="0" smtClean="0">
                <a:solidFill>
                  <a:schemeClr val="tx1"/>
                </a:solidFill>
              </a:rPr>
              <a:t>1.</a:t>
            </a:r>
            <a:r>
              <a:rPr lang="en-US" sz="1100" b="1" baseline="0" dirty="0" smtClean="0">
                <a:solidFill>
                  <a:schemeClr val="tx1"/>
                </a:solidFill>
              </a:rPr>
              <a:t>     </a:t>
            </a:r>
            <a:r>
              <a:rPr lang="el-GR" sz="11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Με τον τρόπο αυτό θα αποσαφηνιστεί για τον φοιτητή: τι αναμένεται από αυτόν, αλλά και τις δεξιότητες, κατανόηση και ικανότητες θα αποκτήσει μετά την επιτυχή ολοκλήρωση των σπουδών στη συγκεκριμένη μονάδα μαθήματος ή του </a:t>
            </a:r>
            <a:r>
              <a:rPr lang="el-GR" sz="11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module</a:t>
            </a:r>
            <a:r>
              <a:rPr lang="el-GR" sz="11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r>
              <a:rPr lang="el-GR" sz="11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Για τον καθηγητή τα μαθησιακά αποτελέσματα διευκρινίζουν / ξεκαθαρίζουν τι ακριβώς θα πρέπει να έχει επιτευχθεί με την ολοκλήρωση της μονάδας του μαθήματος και πως θα πρέπει αυτά να συνδεθούν με κατάλληλο τρόπο με την παράδοση αλλά και την αξιολόγηση.</a:t>
            </a:r>
          </a:p>
          <a:p>
            <a:r>
              <a:rPr lang="el-GR" sz="1100" b="1" baseline="0" dirty="0" smtClean="0">
                <a:solidFill>
                  <a:schemeClr val="tx1"/>
                </a:solidFill>
                <a:effectLst/>
                <a:latin typeface="Calibri" panose="020F0502020204030204" pitchFamily="34" charset="0"/>
                <a:cs typeface="Times New Roman" panose="02020603050405020304" pitchFamily="18" charset="0"/>
              </a:rPr>
              <a:t>2.</a:t>
            </a:r>
            <a:r>
              <a:rPr lang="en-US" sz="1100" b="1" baseline="0" dirty="0" smtClean="0">
                <a:solidFill>
                  <a:schemeClr val="tx1"/>
                </a:solidFill>
                <a:effectLst/>
                <a:latin typeface="Calibri" panose="020F0502020204030204" pitchFamily="34" charset="0"/>
                <a:cs typeface="Times New Roman" panose="02020603050405020304" pitchFamily="18" charset="0"/>
              </a:rPr>
              <a:t>     </a:t>
            </a:r>
            <a:r>
              <a:rPr lang="el-GR" sz="1100" b="0" baseline="0" dirty="0" smtClean="0">
                <a:solidFill>
                  <a:schemeClr val="tx1"/>
                </a:solidFill>
              </a:rPr>
              <a:t>Επίσης συνολικά η διασφάλιση της ποιότητας βελτιώνεται, καθώς μπορούν να δημιουργηθούν ρητοί οδηγοί για τα πρότυπα με βάση τις περιγραφές των πλαισίων προσόντων και τις συγκριτικές περιγραφές των διδακτικών αντικειμένων (</a:t>
            </a:r>
            <a:r>
              <a:rPr lang="el-GR" sz="1100" b="0" baseline="0" dirty="0" err="1" smtClean="0">
                <a:solidFill>
                  <a:schemeClr val="tx1"/>
                </a:solidFill>
              </a:rPr>
              <a:t>subject</a:t>
            </a:r>
            <a:r>
              <a:rPr lang="el-GR" sz="1100" b="0" baseline="0" dirty="0" smtClean="0">
                <a:solidFill>
                  <a:schemeClr val="tx1"/>
                </a:solidFill>
              </a:rPr>
              <a:t> </a:t>
            </a:r>
            <a:r>
              <a:rPr lang="el-GR" sz="1100" b="0" baseline="0" dirty="0" err="1" smtClean="0">
                <a:solidFill>
                  <a:schemeClr val="tx1"/>
                </a:solidFill>
              </a:rPr>
              <a:t>benchmark</a:t>
            </a:r>
            <a:r>
              <a:rPr lang="el-GR" sz="1100" b="0" baseline="0" dirty="0" smtClean="0">
                <a:solidFill>
                  <a:schemeClr val="tx1"/>
                </a:solidFill>
              </a:rPr>
              <a:t> </a:t>
            </a:r>
            <a:r>
              <a:rPr lang="el-GR" sz="1100" b="0" baseline="0" dirty="0" err="1" smtClean="0">
                <a:solidFill>
                  <a:schemeClr val="tx1"/>
                </a:solidFill>
              </a:rPr>
              <a:t>statements</a:t>
            </a:r>
            <a:r>
              <a:rPr lang="el-GR" sz="1100" b="0" baseline="0" dirty="0" smtClean="0">
                <a:solidFill>
                  <a:schemeClr val="tx1"/>
                </a:solidFill>
              </a:rPr>
              <a:t>).</a:t>
            </a:r>
          </a:p>
          <a:p>
            <a:r>
              <a:rPr lang="el-GR" sz="1100" b="1" baseline="0" dirty="0" smtClean="0">
                <a:solidFill>
                  <a:schemeClr val="tx1"/>
                </a:solidFill>
              </a:rPr>
              <a:t>3. ΑΡΧΗ</a:t>
            </a:r>
            <a:r>
              <a:rPr lang="en-US" sz="1100" b="1" baseline="0" dirty="0" smtClean="0">
                <a:solidFill>
                  <a:schemeClr val="tx1"/>
                </a:solidFill>
              </a:rPr>
              <a:t>   </a:t>
            </a:r>
            <a:r>
              <a:rPr lang="el-GR" sz="1100" b="0" baseline="0" dirty="0" smtClean="0">
                <a:solidFill>
                  <a:schemeClr val="tx1"/>
                </a:solidFill>
              </a:rPr>
              <a:t>Εδώ τα μαθησιακά αποτελέσματα διαδραματίζουν έναν διαφορετικό ρόλο σε σχέση με το εθνικό και το επίπεδο των Ιδρυμάτων</a:t>
            </a:r>
          </a:p>
          <a:p>
            <a:r>
              <a:rPr lang="el-GR" sz="1100" b="0" baseline="0" dirty="0" smtClean="0">
                <a:solidFill>
                  <a:schemeClr val="tx1"/>
                </a:solidFill>
              </a:rPr>
              <a:t>Για παράδειγμα, ο ΕΧΑΕ έχει υιοθετήσει τις γενικές περιγραφές «του Δουβλίνου» για να χαρτογραφηθεί και να </a:t>
            </a:r>
            <a:r>
              <a:rPr lang="el-GR" sz="1100" b="0" baseline="0" dirty="0" err="1" smtClean="0">
                <a:solidFill>
                  <a:schemeClr val="tx1"/>
                </a:solidFill>
              </a:rPr>
              <a:t>περιγραφεί</a:t>
            </a:r>
            <a:r>
              <a:rPr lang="el-GR" sz="1100" b="0" baseline="0" dirty="0" smtClean="0">
                <a:solidFill>
                  <a:schemeClr val="tx1"/>
                </a:solidFill>
              </a:rPr>
              <a:t> μέσω μαθησιακών αποτελεσμάτων ο εκάστοτε κύκλος σπουδών στη διαδικασία της Μπολόνια.</a:t>
            </a:r>
          </a:p>
          <a:p>
            <a:r>
              <a:rPr lang="el-GR" sz="1100" b="0" baseline="0" dirty="0" smtClean="0">
                <a:solidFill>
                  <a:schemeClr val="tx1"/>
                </a:solidFill>
              </a:rPr>
              <a:t>Έτσι ανοίγεται η δυνατότητα για συνεργασία μεταξύ των διαφορετικών συστημάτων, για καλύτερη διαφάνεια, για ανάπτυξη της κινητικότητας και για δίκαιη αναγνώριση σπουδών ή και περιόδων σπουδών</a:t>
            </a:r>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23</a:t>
            </a:fld>
            <a:endParaRPr lang="el-GR"/>
          </a:p>
        </p:txBody>
      </p:sp>
    </p:spTree>
    <p:extLst>
      <p:ext uri="{BB962C8B-B14F-4D97-AF65-F5344CB8AC3E}">
        <p14:creationId xmlns:p14="http://schemas.microsoft.com/office/powerpoint/2010/main" val="121021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2</a:t>
            </a:fld>
            <a:endParaRPr lang="el-GR"/>
          </a:p>
        </p:txBody>
      </p:sp>
    </p:spTree>
    <p:extLst>
      <p:ext uri="{BB962C8B-B14F-4D97-AF65-F5344CB8AC3E}">
        <p14:creationId xmlns:p14="http://schemas.microsoft.com/office/powerpoint/2010/main" val="3177716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None/>
            </a:pPr>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24</a:t>
            </a:fld>
            <a:endParaRPr lang="el-GR"/>
          </a:p>
        </p:txBody>
      </p:sp>
    </p:spTree>
    <p:extLst>
      <p:ext uri="{BB962C8B-B14F-4D97-AF65-F5344CB8AC3E}">
        <p14:creationId xmlns:p14="http://schemas.microsoft.com/office/powerpoint/2010/main" val="3772763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None/>
            </a:pPr>
            <a:r>
              <a:rPr lang="el-GR" sz="1100" b="1" baseline="0" dirty="0" smtClean="0"/>
              <a:t>0.</a:t>
            </a:r>
          </a:p>
          <a:p>
            <a:pPr marL="0" indent="0">
              <a:buNone/>
            </a:pPr>
            <a:r>
              <a:rPr lang="el-GR" sz="1100" b="1" baseline="0" dirty="0" smtClean="0"/>
              <a:t>Το ECTS αποτελεί σημαντικό εργαλείο τόσο για την αναγνώριση ακόμη και περιόδων σπουδών σε ένα πανεπιστήμιο όσο και για τη δημιουργία προϋποθέσεων για ευρύτερες μεταβολές στη φιλοσοφία και οργάνωση των ΠΣ</a:t>
            </a:r>
          </a:p>
          <a:p>
            <a:pPr marL="0" indent="0">
              <a:buNone/>
            </a:pPr>
            <a:r>
              <a:rPr lang="el-GR" sz="1100" b="1" baseline="0" dirty="0" smtClean="0"/>
              <a:t>1.</a:t>
            </a:r>
            <a:endParaRPr lang="el-GR" sz="1100" b="0" baseline="0" dirty="0" smtClean="0"/>
          </a:p>
          <a:p>
            <a:pPr marL="0" indent="0">
              <a:buNone/>
            </a:pPr>
            <a:r>
              <a:rPr lang="el-GR" sz="1100" b="0" baseline="0" dirty="0" smtClean="0"/>
              <a:t>Πίσω στο 1989 αποφασίζεται το πρόγραμμα κινητικότητας </a:t>
            </a:r>
            <a:r>
              <a:rPr lang="el-GR" sz="1100" b="0" baseline="0" dirty="0" err="1" smtClean="0"/>
              <a:t>Erasmus</a:t>
            </a:r>
            <a:r>
              <a:rPr lang="el-GR" sz="1100" b="0" baseline="0" dirty="0" smtClean="0"/>
              <a:t>:</a:t>
            </a:r>
          </a:p>
          <a:p>
            <a:pPr marL="0" indent="0">
              <a:buNone/>
            </a:pPr>
            <a:r>
              <a:rPr lang="el-GR" sz="1100" b="1" baseline="0" dirty="0" smtClean="0"/>
              <a:t>ΑΠΟΦΑΣΗ ΤΟΥ ΣΥΜΒΟΥΛΙΟΥ της 14ης Δεκεμβρίου 1989 η οποία τροποποιεί την απόφαση 87/327/EOK για τη θέσπιση του κοινοτικού προγράμματος δράσης σχετικά με την κινητικότητα των φοιτητών (ΕRΑSΜUS) (89/663/EOK).</a:t>
            </a:r>
          </a:p>
          <a:p>
            <a:pPr marL="0" indent="0">
              <a:buNone/>
            </a:pPr>
            <a:r>
              <a:rPr lang="el-GR" sz="1100" b="0" baseline="0" dirty="0" smtClean="0"/>
              <a:t>Στο Παράρτημα αυτής της απόφασης περιγράφονται κάποιες απαραίτητες Ενέργειες. </a:t>
            </a:r>
          </a:p>
          <a:p>
            <a:pPr marL="0" indent="0">
              <a:buNone/>
            </a:pPr>
            <a:r>
              <a:rPr lang="el-GR" sz="1100" b="0" baseline="0" dirty="0" smtClean="0"/>
              <a:t>Στην Ενέργεια 3 περιγράφεται το ECTS:</a:t>
            </a:r>
          </a:p>
          <a:p>
            <a:pPr marL="0" indent="0">
              <a:buNone/>
            </a:pPr>
            <a:r>
              <a:rPr lang="el-GR" sz="1100" b="0" baseline="0" dirty="0" smtClean="0"/>
              <a:t>ΕΝΕΡΓΕΙΑ 3 - Μέτρα για την προώθηση της κινητικότητας μέσω της ακαδημαϊκής αναγνώρισης των διπλωμάτων και των περιόδων σπουδών </a:t>
            </a:r>
          </a:p>
          <a:p>
            <a:pPr marL="0" indent="0">
              <a:buNone/>
            </a:pPr>
            <a:r>
              <a:rPr lang="el-GR" sz="1100" b="0" baseline="0" dirty="0" smtClean="0"/>
              <a:t>H Κοινότητα, σε συνεργασία με τις αρμόδιες αρχές των κρατών μελών, θα αναλάβει τις ακόλουθες ενέργειες, για να προωθήσει την κινητικότητα, μέσω της ακαδημαϊκής αναγνώρισης των διπλωμάτων και των περιόδων σπουδών που πραγματοποιούνται σε άλλο κράτος μέλος: </a:t>
            </a:r>
          </a:p>
          <a:p>
            <a:pPr marL="0" indent="0">
              <a:buNone/>
            </a:pPr>
            <a:r>
              <a:rPr lang="el-GR" sz="1100" b="0" baseline="0" dirty="0" smtClean="0"/>
              <a:t>1 . </a:t>
            </a:r>
            <a:r>
              <a:rPr lang="el-GR" sz="1100" b="1" baseline="0" dirty="0" smtClean="0"/>
              <a:t>Μέτρα για την προώθηση του ευρωπαϊκού συστήματος ακαδημαϊκών μονάδων μεταφερόμενων σε όλη την Κοινότητα (ΕCΤS), σε πειραματική και εθελοντική βάση, προκειμένου να υπάρξει τρόπος μέσω του οποίου φοιτητές, που φοιτούν σε ιδρύματα τριτοβάθμιας εκπαίδευσης ή κατάρτισης ή έχουν αποφοιτήσει από αυτά, μπορούν να αποκτούν μονάδες αντιστοίχων σπουδών σε πανεπιστήμια άλλων κρατών μελών.</a:t>
            </a:r>
            <a:r>
              <a:rPr lang="el-GR" sz="1100" b="0" baseline="0" dirty="0" smtClean="0"/>
              <a:t> Ένας περιορισμένος αριθμός υποτροφιών μέχρι 20 000 </a:t>
            </a:r>
            <a:r>
              <a:rPr lang="el-GR" sz="1100" b="0" baseline="0" dirty="0" err="1" smtClean="0"/>
              <a:t>Ecu</a:t>
            </a:r>
            <a:r>
              <a:rPr lang="el-GR" sz="1100" b="0" baseline="0" dirty="0" smtClean="0"/>
              <a:t> θα χορηγείται στα πανεπιστήμια που θα λάβουν μέρος στο πρότυπο αυτό σύστημα.</a:t>
            </a:r>
          </a:p>
          <a:p>
            <a:pPr marL="0" indent="0">
              <a:buNone/>
            </a:pPr>
            <a:r>
              <a:rPr lang="el-GR" sz="1100" b="0" baseline="0" dirty="0" smtClean="0"/>
              <a:t>2. Μέτρα για την προώθηση, σε κοινοτική κλίμακα, των ανταλλαγών πληροφοριών σχετικά με την ακαδημαϊκή αναγνώριση των </a:t>
            </a:r>
            <a:r>
              <a:rPr lang="el-GR" sz="1100" b="0" baseline="0" dirty="0" err="1" smtClean="0"/>
              <a:t>αποκτηθέντων</a:t>
            </a:r>
            <a:r>
              <a:rPr lang="el-GR" sz="1100" b="0" baseline="0" dirty="0" smtClean="0"/>
              <a:t> διπλωμάτων και των περιόδων σπουδών που έχουν πραγματοποιηθεί σε άλλο κράτος μέλος, και ιδίως χάρη στη μεγαλύτερη ανάπτυξη του ευρωπαϊκού κοινοτικού δικτύου εθνικών κέντρων πληροφόρησης για την αναγνώριση των διπλωμάτων. Ετήσιες υποτροφίες ύψους μέχρι 20 000 </a:t>
            </a:r>
            <a:r>
              <a:rPr lang="el-GR" sz="1100" b="0" baseline="0" dirty="0" err="1" smtClean="0"/>
              <a:t>Ecu</a:t>
            </a:r>
            <a:r>
              <a:rPr lang="el-GR" sz="1100" b="0" baseline="0" dirty="0" smtClean="0"/>
              <a:t> θα χορηγούνται στα κέντρα για τη διευκόλυνση της ανταλλαγής πληροφοριών, ιδίως μέσω ενός </a:t>
            </a:r>
            <a:r>
              <a:rPr lang="el-GR" sz="1100" b="0" baseline="0" dirty="0" err="1" smtClean="0"/>
              <a:t>μηχανοργανωμένου</a:t>
            </a:r>
            <a:r>
              <a:rPr lang="el-GR" sz="1100" b="0" baseline="0" dirty="0" smtClean="0"/>
              <a:t> συστήματος ανταλλαγής δεδομένων.</a:t>
            </a:r>
          </a:p>
          <a:p>
            <a:pPr marL="0" indent="0">
              <a:buNone/>
            </a:pPr>
            <a:r>
              <a:rPr lang="el-GR" sz="1100" b="0" baseline="0" dirty="0" smtClean="0"/>
              <a:t>Επίσης στην περιγραφή της Ενέργειας 2 που σχετίζεται με τις διαδικασίες για τις υποτροφίες που θα δίνονται για την κινητικότητα των φοιτητών αναφερόταν ότι:</a:t>
            </a:r>
          </a:p>
          <a:p>
            <a:pPr marL="0" indent="0">
              <a:buNone/>
            </a:pPr>
            <a:r>
              <a:rPr lang="el-GR" sz="1100" b="0" baseline="0" dirty="0" smtClean="0"/>
              <a:t>β</a:t>
            </a:r>
            <a:r>
              <a:rPr lang="el-GR" sz="1100" b="1" baseline="0" dirty="0" smtClean="0"/>
              <a:t>) οι υποτροφίες θα χορηγούνται κατά προτεραιότητα στους φοιτητές που παρακολουθούν μαθήματα </a:t>
            </a:r>
            <a:r>
              <a:rPr lang="el-GR" sz="1100" b="1" baseline="0" dirty="0" err="1" smtClean="0"/>
              <a:t>εντεταγμένα</a:t>
            </a:r>
            <a:r>
              <a:rPr lang="el-GR" sz="1100" b="1" baseline="0" dirty="0" smtClean="0"/>
              <a:t> στο ευρωπαϊκό πανεπιστημιακό δίκτυο, όπως αυτό ορίζεται στην ενέργεια 1 , καθώς και στους φοιτητές που συμμετέχουν στο ευρωπαϊκό σύστημα ακαδημαϊκών μονάδων μεταφερόμενων σε όλη την Κοινότητα (</a:t>
            </a:r>
            <a:r>
              <a:rPr lang="el-GR" sz="1100" b="1" baseline="0" dirty="0" err="1" smtClean="0"/>
              <a:t>Européen</a:t>
            </a:r>
            <a:r>
              <a:rPr lang="el-GR" sz="1100" b="1" baseline="0" dirty="0" smtClean="0"/>
              <a:t> Community </a:t>
            </a:r>
            <a:r>
              <a:rPr lang="el-GR" sz="1100" b="1" baseline="0" dirty="0" err="1" smtClean="0"/>
              <a:t>Course</a:t>
            </a:r>
            <a:r>
              <a:rPr lang="el-GR" sz="1100" b="1" baseline="0" dirty="0" smtClean="0"/>
              <a:t> </a:t>
            </a:r>
            <a:r>
              <a:rPr lang="el-GR" sz="1100" b="1" baseline="0" dirty="0" err="1" smtClean="0"/>
              <a:t>Crédit</a:t>
            </a:r>
            <a:r>
              <a:rPr lang="el-GR" sz="1100" b="1" baseline="0" dirty="0" smtClean="0"/>
              <a:t> </a:t>
            </a:r>
            <a:r>
              <a:rPr lang="el-GR" sz="1100" b="1" baseline="0" dirty="0" err="1" smtClean="0"/>
              <a:t>Transfer</a:t>
            </a:r>
            <a:r>
              <a:rPr lang="el-GR" sz="1100" b="1" baseline="0" dirty="0" smtClean="0"/>
              <a:t> </a:t>
            </a:r>
            <a:r>
              <a:rPr lang="el-GR" sz="1100" b="1" baseline="0" dirty="0" err="1" smtClean="0"/>
              <a:t>System</a:t>
            </a:r>
            <a:r>
              <a:rPr lang="el-GR" sz="1100" b="1" baseline="0" dirty="0" smtClean="0"/>
              <a:t> — ECTS), όπως αυτό ορίζεται στην ενέργεια 3</a:t>
            </a:r>
          </a:p>
          <a:p>
            <a:pPr marL="0" indent="0">
              <a:buNone/>
            </a:pPr>
            <a:endParaRPr lang="el-GR" sz="1100" b="0" baseline="0" dirty="0" smtClean="0"/>
          </a:p>
          <a:p>
            <a:pPr marL="0" indent="0">
              <a:buNone/>
            </a:pPr>
            <a:r>
              <a:rPr lang="el-GR" sz="1100" b="0" u="sng" baseline="0" dirty="0" smtClean="0"/>
              <a:t>ΑΠΑΝΤΗΣΗ</a:t>
            </a:r>
            <a:r>
              <a:rPr lang="el-GR" sz="1100" b="0" baseline="0" dirty="0" smtClean="0"/>
              <a:t/>
            </a:r>
            <a:br>
              <a:rPr lang="el-GR" sz="1100" b="0" baseline="0" dirty="0" smtClean="0"/>
            </a:br>
            <a:r>
              <a:rPr lang="el-GR" sz="1100" b="0" baseline="0" dirty="0" smtClean="0">
                <a:solidFill>
                  <a:srgbClr val="FF0000"/>
                </a:solidFill>
              </a:rPr>
              <a:t>Όταν το ECTS χρησιμοποιείτο μόνο για μεταφορά και όχι για συσσώρευση πιστωτικών μονάδων, τότε το Ίδρυμα μπορούσε μεν να αναγνωρίσει το γεγονός ότι οι φοιτητές του είχαν παρακολουθήσει με επιτυχία ένα μάθημα σε ένα άλλο πανεπιστήμιο (και επομένως ο φοιτητής δεν το χρωστούσε όταν επέστρεφε για να συνεχίσει τις σπουδές του στο Ίδρυμα), αλλά ο βαθμός που αποδείκνυε το γεγονός της επιτυχίας δεν συνυπολογιζόταν στη διαδικασία καθορισμού του βαθμού πτυχίου, στοιχείο που αποδυνάμωνε τη σημασία και την αξία της ανταλλαγής και της κινητικότητας.</a:t>
            </a:r>
          </a:p>
          <a:p>
            <a:pPr marL="0" indent="0">
              <a:buNone/>
            </a:pPr>
            <a:r>
              <a:rPr lang="el-GR" sz="1100" b="0" baseline="0" dirty="0" smtClean="0">
                <a:solidFill>
                  <a:srgbClr val="FF0000"/>
                </a:solidFill>
              </a:rPr>
              <a:t>Σήμερα το ECTS είναι το μόνο σύστημα μεταφοράς και συσσώρευσης πιστωτικών μονάδων που χρησιμοποιείται με επιτυχία σε όλη την Ευρώπη</a:t>
            </a:r>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25</a:t>
            </a:fld>
            <a:endParaRPr lang="el-GR"/>
          </a:p>
        </p:txBody>
      </p:sp>
    </p:spTree>
    <p:extLst>
      <p:ext uri="{BB962C8B-B14F-4D97-AF65-F5344CB8AC3E}">
        <p14:creationId xmlns:p14="http://schemas.microsoft.com/office/powerpoint/2010/main" val="750118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None/>
            </a:pPr>
            <a:r>
              <a:rPr lang="el-GR" sz="1100" b="0" baseline="0" dirty="0" smtClean="0"/>
              <a:t>Ο φόρτος εργασίας του φοιτητή στο ECTS πρέπει να περιλαμβάνει το χρόνο που δαπανάται στην παρακολούθηση των διαλέξεων, σεμιναρίων, στην ατομική και ανεξάρτητη μελέτη, στην προετοιμασία που χρειάζεται να κάνει ο φοιτητής για να λάβει μέρος στις εκάστοτε εκπαιδευτικές υποχρεώσεις αλλά και στις εξετάσεις.</a:t>
            </a:r>
          </a:p>
          <a:p>
            <a:pPr marL="0" indent="0">
              <a:buNone/>
            </a:pPr>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26</a:t>
            </a:fld>
            <a:endParaRPr lang="el-GR"/>
          </a:p>
        </p:txBody>
      </p:sp>
    </p:spTree>
    <p:extLst>
      <p:ext uri="{BB962C8B-B14F-4D97-AF65-F5344CB8AC3E}">
        <p14:creationId xmlns:p14="http://schemas.microsoft.com/office/powerpoint/2010/main" val="4124706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None/>
            </a:pPr>
            <a:r>
              <a:rPr lang="el-GR" sz="1100" b="0" baseline="0" dirty="0" smtClean="0"/>
              <a:t>(όπως ενότητες, μαθήματα, μαθητία, πρακτική, στο έργο των εργασιών και της τελικής διπλωματικής εργασίας, </a:t>
            </a:r>
            <a:r>
              <a:rPr lang="el-GR" sz="1100" b="0" baseline="0" dirty="0" err="1" smtClean="0"/>
              <a:t>κλπ</a:t>
            </a:r>
            <a:r>
              <a:rPr lang="el-GR" sz="1100" b="0" baseline="0" dirty="0" smtClean="0"/>
              <a:t>) </a:t>
            </a:r>
          </a:p>
          <a:p>
            <a:pPr marL="0" indent="0">
              <a:buNone/>
            </a:pPr>
            <a:endParaRPr lang="el-GR" sz="1100" b="1" baseline="0" dirty="0" smtClean="0"/>
          </a:p>
          <a:p>
            <a:pPr marL="0" indent="0">
              <a:buNone/>
            </a:pPr>
            <a:r>
              <a:rPr lang="el-GR" sz="1100" b="1" baseline="0" dirty="0" smtClean="0"/>
              <a:t>ΣΤΟ ΤΕΛΟΣ</a:t>
            </a:r>
            <a:br>
              <a:rPr lang="el-GR" sz="1100" b="1" baseline="0" dirty="0" smtClean="0"/>
            </a:br>
            <a:r>
              <a:rPr lang="el-GR" sz="1100" b="0" baseline="0" dirty="0" smtClean="0"/>
              <a:t>Οπότε ένα πτυχίο 1ου κύκλου σπουδών το οποίο σύμφωνα με τη Διαδικασία της Μπολόνια, πρέπει να διαρκεί 3 ή 4 έτη πανεπιστημιακής φοίτησης, πρέπει να αντιστοιχεί σε 180 και 240 ECTS. </a:t>
            </a:r>
          </a:p>
          <a:p>
            <a:pPr marL="0" indent="0">
              <a:buNone/>
            </a:pPr>
            <a:r>
              <a:rPr lang="el-GR" sz="1100" b="0" baseline="0" dirty="0" smtClean="0"/>
              <a:t>Αντίστοιχα ένα πτυχίο 2ου κύκλου σπουδών διάρκειας ενός πλήρους έτους πρέπει να αντιστοιχεί σε 60 με 90 ECTS (2 με 3 εξάμηνα)</a:t>
            </a:r>
          </a:p>
          <a:p>
            <a:pPr marL="0" indent="0">
              <a:buNone/>
            </a:pPr>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27</a:t>
            </a:fld>
            <a:endParaRPr lang="el-GR"/>
          </a:p>
        </p:txBody>
      </p:sp>
    </p:spTree>
    <p:extLst>
      <p:ext uri="{BB962C8B-B14F-4D97-AF65-F5344CB8AC3E}">
        <p14:creationId xmlns:p14="http://schemas.microsoft.com/office/powerpoint/2010/main" val="3274304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All the following issues are monitored specifically:</a:t>
            </a:r>
          </a:p>
          <a:p>
            <a:r>
              <a:rPr lang="en-US" sz="1000" b="0" i="0" u="none" strike="noStrike" kern="1200" baseline="0" dirty="0" smtClean="0">
                <a:solidFill>
                  <a:schemeClr val="tx1"/>
                </a:solidFill>
                <a:latin typeface="+mn-lt"/>
                <a:ea typeface="+mn-ea"/>
                <a:cs typeface="+mn-cs"/>
              </a:rPr>
              <a:t>o ECTS credits are allocated on the basis of learning outcomes &amp; student workload;</a:t>
            </a:r>
          </a:p>
          <a:p>
            <a:r>
              <a:rPr lang="en-US" sz="1000" b="0" i="0" u="none" strike="noStrike" kern="1200" baseline="0" dirty="0" smtClean="0">
                <a:solidFill>
                  <a:schemeClr val="tx1"/>
                </a:solidFill>
                <a:latin typeface="+mn-lt"/>
                <a:ea typeface="+mn-ea"/>
                <a:cs typeface="+mn-cs"/>
              </a:rPr>
              <a:t>o ECTS credit allocation is regularly monitored and followed up by appropriate revision if necessary;</a:t>
            </a:r>
          </a:p>
          <a:p>
            <a:r>
              <a:rPr lang="en-US" sz="1000" b="0" i="0" u="none" strike="noStrike" kern="1200" baseline="0" dirty="0" smtClean="0">
                <a:solidFill>
                  <a:schemeClr val="tx1"/>
                </a:solidFill>
                <a:latin typeface="+mn-lt"/>
                <a:ea typeface="+mn-ea"/>
                <a:cs typeface="+mn-cs"/>
              </a:rPr>
              <a:t>o ECTS is used as a credit system for the accumulation of credits acquired within higher education institutions;</a:t>
            </a:r>
          </a:p>
          <a:p>
            <a:r>
              <a:rPr lang="en-US" sz="1000" b="0" i="0" u="none" strike="noStrike" kern="1200" baseline="0" dirty="0" smtClean="0">
                <a:solidFill>
                  <a:schemeClr val="tx1"/>
                </a:solidFill>
                <a:latin typeface="+mn-lt"/>
                <a:ea typeface="+mn-ea"/>
                <a:cs typeface="+mn-cs"/>
              </a:rPr>
              <a:t>o ECTS is used as a credit system for the transfer of credits for student learning outcomes acquired in another institution in the country;</a:t>
            </a:r>
          </a:p>
          <a:p>
            <a:r>
              <a:rPr lang="en-US" sz="1000" b="0" i="0" u="none" strike="noStrike" kern="1200" baseline="0" dirty="0" smtClean="0">
                <a:solidFill>
                  <a:schemeClr val="tx1"/>
                </a:solidFill>
                <a:latin typeface="+mn-lt"/>
                <a:ea typeface="+mn-ea"/>
                <a:cs typeface="+mn-cs"/>
              </a:rPr>
              <a:t>o ECTS is used as a credit system for the transfer of credits for periods of study abroad;</a:t>
            </a:r>
          </a:p>
          <a:p>
            <a:r>
              <a:rPr lang="en-US" sz="1000" b="0" i="0" u="none" strike="noStrike" kern="1200" baseline="0" dirty="0" smtClean="0">
                <a:solidFill>
                  <a:schemeClr val="tx1"/>
                </a:solidFill>
                <a:latin typeface="+mn-lt"/>
                <a:ea typeface="+mn-ea"/>
                <a:cs typeface="+mn-cs"/>
              </a:rPr>
              <a:t>o The higher education institution has an appropriate appeals procedure to deal with problems of credit recognition.</a:t>
            </a:r>
            <a:endParaRPr lang="el-GR" sz="1000" dirty="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28</a:t>
            </a:fld>
            <a:endParaRPr lang="el-GR"/>
          </a:p>
        </p:txBody>
      </p:sp>
    </p:spTree>
    <p:extLst>
      <p:ext uri="{BB962C8B-B14F-4D97-AF65-F5344CB8AC3E}">
        <p14:creationId xmlns:p14="http://schemas.microsoft.com/office/powerpoint/2010/main" val="2687475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None/>
            </a:pPr>
            <a:r>
              <a:rPr lang="el-GR" sz="1100" b="1" baseline="0" dirty="0" smtClean="0"/>
              <a:t>ΣΤΟ ΤΕΛΟΣ</a:t>
            </a:r>
            <a:br>
              <a:rPr lang="el-GR" sz="1100" b="1" baseline="0" dirty="0" smtClean="0"/>
            </a:br>
            <a:r>
              <a:rPr lang="el-GR" sz="1100" b="0" baseline="0" dirty="0" smtClean="0"/>
              <a:t>Το ECVET αποτελεί μέθοδο για την περιγραφή των επαγγελματικών προσόντων ενός ατόμου με όρους ενοτήτων-ψηφίδων μαθησιακών αποτελεσμάτων τα οποία μπορούν να μεταφερθούν και να συσσωρευτούν, καθώς είναι μετρήσιμα. </a:t>
            </a:r>
          </a:p>
          <a:p>
            <a:pPr marL="0" indent="0">
              <a:buNone/>
            </a:pPr>
            <a:r>
              <a:rPr lang="el-GR" sz="1100" b="0" baseline="0" dirty="0" smtClean="0"/>
              <a:t>Είναι «τεχνικό πλαίσιο» που επιτρέπει την αναγνώριση, τη μεταφορά και, κατά περίπτωση, τη συσσώρευση των μαθησιακών αποτελεσμάτων ενός προσώπου με σκοπό την απόκτηση ενός επαγγελματικού προσόντος (CEDEFOP, 2009: α &amp; δ). </a:t>
            </a:r>
          </a:p>
          <a:p>
            <a:pPr marL="0" indent="0">
              <a:buNone/>
            </a:pPr>
            <a:r>
              <a:rPr lang="el-GR" sz="1100" b="0" baseline="0" dirty="0" smtClean="0"/>
              <a:t>Θεωρεί δεδομένο ότι κάθε είδους μάθηση μπορεί να οδηγήσει σε επαγγελματικό προσόν και δεν κάνει διακρίσεις ως προς τον τρόπο με τον οποίο επιτεύχθηκε το μαθησιακό αποτέλεσμα, δηλαδή, εφαρμόζεται για όλα τα μαθησιακά αποτελέσματα που μπορεί να επιτευχθούν μέσω διαφόρων εκπαιδευτικών και μαθησιακών διαύλων (τυπικές, μη τυπικές ή άτυπες μορφές μάθησης) εντός της ίδιας ή διαφορετικών χωρών-μελών και σε όλα τα επίπεδα του EQF, με το οποίο και στηρίζεται στις ίδιες αρχές. </a:t>
            </a:r>
          </a:p>
          <a:p>
            <a:pPr marL="0" indent="0">
              <a:buNone/>
            </a:pPr>
            <a:r>
              <a:rPr lang="el-GR" sz="1100" b="0" baseline="0" dirty="0" smtClean="0"/>
              <a:t>Είναι δε συμβατό, συγκρίσιμο και συμπληρωματικό με το ECTS, που χρησιμοποιείται στον τομέα της ανώτατης εκπαίδευσης, αν και ακόμα εκκρεμεί η μεθοδολογία διασύνδεσης των δύο μηχανισμών (ECTS και ECVET). </a:t>
            </a:r>
          </a:p>
          <a:p>
            <a:pPr marL="0" indent="0">
              <a:buNone/>
            </a:pPr>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29</a:t>
            </a:fld>
            <a:endParaRPr lang="el-GR"/>
          </a:p>
        </p:txBody>
      </p:sp>
    </p:spTree>
    <p:extLst>
      <p:ext uri="{BB962C8B-B14F-4D97-AF65-F5344CB8AC3E}">
        <p14:creationId xmlns:p14="http://schemas.microsoft.com/office/powerpoint/2010/main" val="2199092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None/>
            </a:pPr>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30</a:t>
            </a:fld>
            <a:endParaRPr lang="el-GR"/>
          </a:p>
        </p:txBody>
      </p:sp>
    </p:spTree>
    <p:extLst>
      <p:ext uri="{BB962C8B-B14F-4D97-AF65-F5344CB8AC3E}">
        <p14:creationId xmlns:p14="http://schemas.microsoft.com/office/powerpoint/2010/main" val="2603541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None/>
            </a:pPr>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31</a:t>
            </a:fld>
            <a:endParaRPr lang="el-GR"/>
          </a:p>
        </p:txBody>
      </p:sp>
    </p:spTree>
    <p:extLst>
      <p:ext uri="{BB962C8B-B14F-4D97-AF65-F5344CB8AC3E}">
        <p14:creationId xmlns:p14="http://schemas.microsoft.com/office/powerpoint/2010/main" val="871940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None/>
            </a:pPr>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32</a:t>
            </a:fld>
            <a:endParaRPr lang="el-GR"/>
          </a:p>
        </p:txBody>
      </p:sp>
    </p:spTree>
    <p:extLst>
      <p:ext uri="{BB962C8B-B14F-4D97-AF65-F5344CB8AC3E}">
        <p14:creationId xmlns:p14="http://schemas.microsoft.com/office/powerpoint/2010/main" val="2846641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33</a:t>
            </a:fld>
            <a:endParaRPr lang="el-GR"/>
          </a:p>
        </p:txBody>
      </p:sp>
    </p:spTree>
    <p:extLst>
      <p:ext uri="{BB962C8B-B14F-4D97-AF65-F5344CB8AC3E}">
        <p14:creationId xmlns:p14="http://schemas.microsoft.com/office/powerpoint/2010/main" val="743609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100" b="1" dirty="0" smtClean="0"/>
              <a:t>2.</a:t>
            </a:r>
            <a:r>
              <a:rPr lang="el-GR" sz="1100" b="1" baseline="0" dirty="0" smtClean="0"/>
              <a:t> </a:t>
            </a:r>
          </a:p>
          <a:p>
            <a:r>
              <a:rPr lang="el-GR" sz="1100" baseline="0" dirty="0" smtClean="0"/>
              <a:t>Πιστωτικές μονάδες θα μπορούσαν επίσης να αποκτηθούν και σε μη-ανώτατα πλαίσια της εκπαίδευσης, σε δομές διά βίου μάθησης, με την προϋπόθεση ότι αναγνωρίζονται από τα εκάστοτε πανεπιστημιακά ιδρύματα</a:t>
            </a:r>
          </a:p>
          <a:p>
            <a:endParaRPr lang="el-GR" dirty="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6</a:t>
            </a:fld>
            <a:endParaRPr lang="el-GR"/>
          </a:p>
        </p:txBody>
      </p:sp>
    </p:spTree>
    <p:extLst>
      <p:ext uri="{BB962C8B-B14F-4D97-AF65-F5344CB8AC3E}">
        <p14:creationId xmlns:p14="http://schemas.microsoft.com/office/powerpoint/2010/main" val="128954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34</a:t>
            </a:fld>
            <a:endParaRPr lang="el-GR"/>
          </a:p>
        </p:txBody>
      </p:sp>
    </p:spTree>
    <p:extLst>
      <p:ext uri="{BB962C8B-B14F-4D97-AF65-F5344CB8AC3E}">
        <p14:creationId xmlns:p14="http://schemas.microsoft.com/office/powerpoint/2010/main" val="1476351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None/>
            </a:pPr>
            <a:r>
              <a:rPr lang="el-GR" sz="1100" b="0" baseline="0" dirty="0" smtClean="0"/>
              <a:t>Και τα δύο πλαίσια χρησιμοποιούν τα μαθησιακά αποτελέσματα για να περιγράψουν τα προσόντα και είναι συμβατά μεταξύ τους</a:t>
            </a:r>
          </a:p>
          <a:p>
            <a:pPr marL="0" indent="0">
              <a:buNone/>
            </a:pPr>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37</a:t>
            </a:fld>
            <a:endParaRPr lang="el-GR"/>
          </a:p>
        </p:txBody>
      </p:sp>
    </p:spTree>
    <p:extLst>
      <p:ext uri="{BB962C8B-B14F-4D97-AF65-F5344CB8AC3E}">
        <p14:creationId xmlns:p14="http://schemas.microsoft.com/office/powerpoint/2010/main" val="415172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None/>
            </a:pPr>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38</a:t>
            </a:fld>
            <a:endParaRPr lang="el-GR"/>
          </a:p>
        </p:txBody>
      </p:sp>
    </p:spTree>
    <p:extLst>
      <p:ext uri="{BB962C8B-B14F-4D97-AF65-F5344CB8AC3E}">
        <p14:creationId xmlns:p14="http://schemas.microsoft.com/office/powerpoint/2010/main" val="539646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None/>
            </a:pPr>
            <a:r>
              <a:rPr lang="el-GR" sz="1100" b="1" baseline="0" dirty="0" smtClean="0"/>
              <a:t>ΣΤΟ ΤΕΛΟΣ</a:t>
            </a:r>
          </a:p>
          <a:p>
            <a:pPr marL="0" indent="0">
              <a:buNone/>
            </a:pPr>
            <a:r>
              <a:rPr lang="el-GR" sz="1100" b="0" baseline="0" dirty="0" smtClean="0"/>
              <a:t>Προσόντα  του 1ου κύκλου του QF-EHEA με το επίπεδο 6 του EQF</a:t>
            </a:r>
          </a:p>
          <a:p>
            <a:pPr marL="0" indent="0">
              <a:buNone/>
            </a:pPr>
            <a:r>
              <a:rPr lang="el-GR" sz="1100" b="0" baseline="0" dirty="0" smtClean="0"/>
              <a:t>Προσόντα  του 2ου κύκλου του QF-EHEA με το επίπεδο 7 του EQF</a:t>
            </a:r>
          </a:p>
          <a:p>
            <a:pPr marL="0" indent="0">
              <a:buNone/>
            </a:pPr>
            <a:r>
              <a:rPr lang="el-GR" sz="1100" b="0" baseline="0" dirty="0" smtClean="0"/>
              <a:t>Προσόντα  του 3ου κύκλου του QF-EHEA με το επίπεδο 7 του EQF</a:t>
            </a:r>
          </a:p>
          <a:p>
            <a:pPr marL="0" indent="0">
              <a:buNone/>
            </a:pPr>
            <a:endParaRPr lang="el-GR" sz="1100" b="0" baseline="0" dirty="0" smtClean="0"/>
          </a:p>
          <a:p>
            <a:pPr marL="0" indent="0">
              <a:buNone/>
            </a:pPr>
            <a:r>
              <a:rPr lang="el-GR" sz="1100" b="1" baseline="0" dirty="0" smtClean="0"/>
              <a:t>Εδώ να σημειωθεί ότι το επίπεδο 5 του EQF συνδέεται με «τα προσόντα ενός σύντομου κύκλου» (</a:t>
            </a:r>
            <a:r>
              <a:rPr lang="el-GR" sz="1100" b="1" baseline="0" dirty="0" err="1" smtClean="0"/>
              <a:t>Dublin</a:t>
            </a:r>
            <a:r>
              <a:rPr lang="el-GR" sz="1100" b="1" baseline="0" dirty="0" smtClean="0"/>
              <a:t> </a:t>
            </a:r>
            <a:r>
              <a:rPr lang="el-GR" sz="1100" b="1" baseline="0" dirty="0" err="1" smtClean="0"/>
              <a:t>Descriptor</a:t>
            </a:r>
            <a:r>
              <a:rPr lang="el-GR" sz="1100" b="1" baseline="0" dirty="0" smtClean="0"/>
              <a:t>) που είτε συνδέεται, είτε βρίσκεται εντός του 1ου κύκλου προσόντων (στο QF-EHEA). </a:t>
            </a:r>
          </a:p>
          <a:p>
            <a:pPr marL="0" indent="0">
              <a:buNone/>
            </a:pPr>
            <a:r>
              <a:rPr lang="el-GR" sz="1100" b="1" baseline="0" dirty="0" smtClean="0"/>
              <a:t>[είναι η πιθανότητα -που αναφέρεται πλέον και σε έγγραφα της διαδικασίας της Μπολόνια- για την ύπαρξη ή τη δυνατότητα δημιουργίας ενός ενδιάμεσου επιπέδου προσόντων, εντός του 1ου κύκλου προσόντων]</a:t>
            </a:r>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39</a:t>
            </a:fld>
            <a:endParaRPr lang="el-GR"/>
          </a:p>
        </p:txBody>
      </p:sp>
    </p:spTree>
    <p:extLst>
      <p:ext uri="{BB962C8B-B14F-4D97-AF65-F5344CB8AC3E}">
        <p14:creationId xmlns:p14="http://schemas.microsoft.com/office/powerpoint/2010/main" val="383301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None/>
            </a:pPr>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40</a:t>
            </a:fld>
            <a:endParaRPr lang="el-GR"/>
          </a:p>
        </p:txBody>
      </p:sp>
    </p:spTree>
    <p:extLst>
      <p:ext uri="{BB962C8B-B14F-4D97-AF65-F5344CB8AC3E}">
        <p14:creationId xmlns:p14="http://schemas.microsoft.com/office/powerpoint/2010/main" val="17923568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None/>
            </a:pPr>
            <a:r>
              <a:rPr lang="el-GR" sz="1100" b="1" baseline="0" dirty="0" smtClean="0"/>
              <a:t>Ερώτηση 1</a:t>
            </a:r>
          </a:p>
          <a:p>
            <a:pPr marL="0" indent="0">
              <a:buNone/>
            </a:pPr>
            <a:r>
              <a:rPr lang="el-GR" sz="1100" b="0" baseline="0" dirty="0" smtClean="0"/>
              <a:t>Οι περιγραφικοί δείκτες έχουν συνταχθεί ώστε να καλύπτουν όλο το εύρος των μαθησιακών αποτελεσμάτων, ανεξάρτητα από το μαθησιακό ή θεσμικό περιβάλλον, από τη βασική εκπαίδευση, το σχολείο και τα επίπεδα των ανειδίκευτων εργατών, έως τα διδακτορικά ή ανώτατα επαγγελματικά επίπεδα. </a:t>
            </a:r>
          </a:p>
          <a:p>
            <a:pPr marL="0" indent="0">
              <a:buNone/>
            </a:pPr>
            <a:r>
              <a:rPr lang="el-GR" sz="1100" b="0" baseline="0" dirty="0" smtClean="0"/>
              <a:t>Καλύπτουν περιπτώσεις εργασίας και σπουδών, το ακαδημαϊκό αλλά και το επαγγελματικό περιβάλλον, και την αρχική αλλά και τη συνεχή εκπαίδευση ή κατάρτιση, δηλαδή όλες τις μορφές μάθησης, επίσημες, άτυπες και ανεπίσημες. Επιπλέον, οι περιγραφικοί δείκτες αντανακλούν εξειδικεύσεις και γενικεύσεις.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smtClean="0">
                <a:ln>
                  <a:noFill/>
                </a:ln>
                <a:solidFill>
                  <a:srgbClr val="514A40"/>
                </a:solidFill>
                <a:effectLst/>
                <a:uLnTx/>
                <a:uFillTx/>
                <a:latin typeface="+mn-lt"/>
                <a:ea typeface="+mn-ea"/>
                <a:cs typeface="+mn-cs"/>
              </a:rPr>
              <a:t>Ερώτηση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smtClean="0">
                <a:ln>
                  <a:noFill/>
                </a:ln>
                <a:solidFill>
                  <a:srgbClr val="514A40"/>
                </a:solidFill>
                <a:effectLst/>
                <a:uLnTx/>
                <a:uFillTx/>
                <a:latin typeface="+mn-lt"/>
                <a:ea typeface="+mn-ea"/>
                <a:cs typeface="+mn-cs"/>
              </a:rPr>
              <a:t>Τα υφιστάμενα επαγγελματικά προσόντα θα διαφέρουν σημαντικά σε ότι αφορά την εστίασή του στις γνώσεις, τις δεξιότητες και τις ικανότητες.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smtClean="0">
                <a:ln>
                  <a:noFill/>
                </a:ln>
                <a:solidFill>
                  <a:srgbClr val="514A40"/>
                </a:solidFill>
                <a:effectLst/>
                <a:uLnTx/>
                <a:uFillTx/>
                <a:latin typeface="+mn-lt"/>
                <a:ea typeface="+mn-ea"/>
                <a:cs typeface="+mn-cs"/>
              </a:rPr>
              <a:t>Για παράδειγμα, τα ακαδημαϊκά προσόντα ενδέχεται να εστιάζουν περισσότερο στις γνώσεις, ενώ ορισμένα επαγγελματικά προσόντα ενδέχεται να εστιάζουν περισσότερο στις δεξιότητες ή τις ικανότητες.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smtClean="0">
                <a:ln>
                  <a:noFill/>
                </a:ln>
                <a:solidFill>
                  <a:srgbClr val="514A40"/>
                </a:solidFill>
                <a:effectLst/>
                <a:uLnTx/>
                <a:uFillTx/>
                <a:latin typeface="+mn-lt"/>
                <a:ea typeface="+mn-ea"/>
                <a:cs typeface="+mn-cs"/>
              </a:rPr>
              <a:t>Οι τρεις διαστάσεις που παρουσιάζει το ΕΠΕΠ θα πρέπει να συμβάλλουν στον προσδιορισμό των διαφορών αυτών κατά τη διαδικασία απονομής επαγγελματικών προσόντων</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smtClean="0">
              <a:ln>
                <a:noFill/>
              </a:ln>
              <a:solidFill>
                <a:srgbClr val="514A4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smtClean="0">
              <a:ln>
                <a:noFill/>
              </a:ln>
              <a:solidFill>
                <a:srgbClr val="514A4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smtClean="0">
                <a:ln>
                  <a:noFill/>
                </a:ln>
                <a:solidFill>
                  <a:srgbClr val="514A40"/>
                </a:solidFill>
                <a:effectLst/>
                <a:uLnTx/>
                <a:uFillTx/>
                <a:latin typeface="+mn-lt"/>
                <a:ea typeface="+mn-ea"/>
                <a:cs typeface="+mn-cs"/>
              </a:rPr>
              <a:t>Ερώτηση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smtClean="0">
                <a:ln>
                  <a:noFill/>
                </a:ln>
                <a:solidFill>
                  <a:srgbClr val="514A40"/>
                </a:solidFill>
                <a:effectLst/>
                <a:uLnTx/>
                <a:uFillTx/>
                <a:latin typeface="+mn-lt"/>
                <a:ea typeface="+mn-ea"/>
                <a:cs typeface="+mn-cs"/>
              </a:rPr>
              <a:t>Το ΕΠΕΠ είναι μια κλίμακα με την έννοια ότι από το επίπεδο 1 έως το επίπεδο 8, η σχετική μάθηση γίνεται πιο πολύπλοκη και υπάρχουν μεγαλύτερες απαιτήσεις από τον εκπαιδευόμενο ή τον εργαζόμενο.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smtClean="0">
                <a:ln>
                  <a:noFill/>
                </a:ln>
                <a:solidFill>
                  <a:srgbClr val="514A40"/>
                </a:solidFill>
                <a:effectLst/>
                <a:uLnTx/>
                <a:uFillTx/>
                <a:latin typeface="+mn-lt"/>
                <a:ea typeface="+mn-ea"/>
                <a:cs typeface="+mn-cs"/>
              </a:rPr>
              <a:t>Οι αυξήσεις από το επίπεδο 1 έως το 8 σχετίζονται με διάφορους παράγοντες, όπως: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smtClean="0">
                <a:ln>
                  <a:noFill/>
                </a:ln>
                <a:solidFill>
                  <a:srgbClr val="514A40"/>
                </a:solidFill>
                <a:effectLst/>
                <a:uLnTx/>
                <a:uFillTx/>
                <a:latin typeface="+mn-lt"/>
                <a:ea typeface="+mn-ea"/>
                <a:cs typeface="+mn-cs"/>
              </a:rPr>
              <a:t>• την πολυπλοκότητα και το βάθος των γνώσεων και της κατανόησης,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smtClean="0">
                <a:ln>
                  <a:noFill/>
                </a:ln>
                <a:solidFill>
                  <a:srgbClr val="514A40"/>
                </a:solidFill>
                <a:effectLst/>
                <a:uLnTx/>
                <a:uFillTx/>
                <a:latin typeface="+mn-lt"/>
                <a:ea typeface="+mn-ea"/>
                <a:cs typeface="+mn-cs"/>
              </a:rPr>
              <a:t>• το βαθμό απαιτούμενης υποστήριξης ή διδασκαλίας,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smtClean="0">
                <a:ln>
                  <a:noFill/>
                </a:ln>
                <a:solidFill>
                  <a:srgbClr val="514A40"/>
                </a:solidFill>
                <a:effectLst/>
                <a:uLnTx/>
                <a:uFillTx/>
                <a:latin typeface="+mn-lt"/>
                <a:ea typeface="+mn-ea"/>
                <a:cs typeface="+mn-cs"/>
              </a:rPr>
              <a:t>• τον απαιτούμενο βαθμό ολοκλήρωσης, ανεξαρτησίας και δημιουργικότητας,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smtClean="0">
                <a:ln>
                  <a:noFill/>
                </a:ln>
                <a:solidFill>
                  <a:srgbClr val="514A40"/>
                </a:solidFill>
                <a:effectLst/>
                <a:uLnTx/>
                <a:uFillTx/>
                <a:latin typeface="+mn-lt"/>
                <a:ea typeface="+mn-ea"/>
                <a:cs typeface="+mn-cs"/>
              </a:rPr>
              <a:t>• το εύρος και την πολυπλοκότητα εφαρμογής/ πρακτικής,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smtClean="0">
                <a:ln>
                  <a:noFill/>
                </a:ln>
                <a:solidFill>
                  <a:srgbClr val="514A40"/>
                </a:solidFill>
                <a:effectLst/>
                <a:uLnTx/>
                <a:uFillTx/>
                <a:latin typeface="+mn-lt"/>
                <a:ea typeface="+mn-ea"/>
                <a:cs typeface="+mn-cs"/>
              </a:rPr>
              <a:t>• το βαθμό διαφάνειας και δυναμικής των καταστάσεων.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smtClean="0">
                <a:ln>
                  <a:noFill/>
                </a:ln>
                <a:solidFill>
                  <a:srgbClr val="514A40"/>
                </a:solidFill>
                <a:effectLst/>
                <a:uLnTx/>
                <a:uFillTx/>
                <a:latin typeface="+mn-lt"/>
                <a:ea typeface="+mn-ea"/>
                <a:cs typeface="+mn-cs"/>
              </a:rPr>
              <a:t>Όμως δεν πρέπει να ακολουθηθούν με τη σειρά όλα τα προηγούμενα επίπεδα-βήματα για να επιτευχθεί ένα επαγγελματικό προσόν συγκεκριμένου επιπέδου/</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smtClean="0">
                <a:ln>
                  <a:noFill/>
                </a:ln>
                <a:solidFill>
                  <a:srgbClr val="514A40"/>
                </a:solidFill>
                <a:effectLst/>
                <a:uLnTx/>
                <a:uFillTx/>
                <a:latin typeface="+mn-lt"/>
                <a:ea typeface="+mn-ea"/>
                <a:cs typeface="+mn-cs"/>
              </a:rPr>
              <a:t>Παράδειγμα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smtClean="0">
                <a:ln>
                  <a:noFill/>
                </a:ln>
                <a:solidFill>
                  <a:srgbClr val="514A40"/>
                </a:solidFill>
                <a:effectLst/>
                <a:uLnTx/>
                <a:uFillTx/>
                <a:latin typeface="+mn-lt"/>
                <a:ea typeface="+mn-ea"/>
                <a:cs typeface="+mn-cs"/>
              </a:rPr>
              <a:t>Ένα πιστοποιητικό μαθητείας σχετίζεται π.χ. με το επίπεδο 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smtClean="0">
                <a:ln>
                  <a:noFill/>
                </a:ln>
                <a:solidFill>
                  <a:srgbClr val="514A40"/>
                </a:solidFill>
                <a:effectLst/>
                <a:uLnTx/>
                <a:uFillTx/>
                <a:latin typeface="+mn-lt"/>
                <a:ea typeface="+mn-ea"/>
                <a:cs typeface="+mn-cs"/>
              </a:rPr>
              <a:t>Μετά από κάποια χρόνια εργασιακής εμπειρίας και περαιτέρω κατάρτισης στην εταιρία, ένας απόφοιτος κατάρτισης μαθητείας θέλει να συνεχίσει τη μαθησιακή του σταδιοδρομία σε κάποιο πανεπιστήμιο (π.χ. επίπεδο 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smtClean="0">
                <a:ln>
                  <a:noFill/>
                </a:ln>
                <a:solidFill>
                  <a:srgbClr val="514A40"/>
                </a:solidFill>
                <a:effectLst/>
                <a:uLnTx/>
                <a:uFillTx/>
                <a:latin typeface="+mn-lt"/>
                <a:ea typeface="+mn-ea"/>
                <a:cs typeface="+mn-cs"/>
              </a:rPr>
              <a:t>Στα πλαίσια αυτών των συγκεκριμένων εθνικών κανονισμών, οι δεξιότητες και οι ικανότητες που αποκτούνται με ανεπίσημο τρόπο (άτυπη μάθηση, όπως πχ η μάθηση μέσω εργασιακής εμπειρίας) γίνονται δεκτές ως προσόντα εισόδου στην ανώτατη εκπαίδευση και όχι ως επίσημα προσόντα στο επίπεδο 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smtClean="0">
                <a:ln>
                  <a:noFill/>
                </a:ln>
                <a:solidFill>
                  <a:srgbClr val="514A40"/>
                </a:solidFill>
                <a:effectLst/>
                <a:uLnTx/>
                <a:uFillTx/>
                <a:latin typeface="+mn-lt"/>
                <a:ea typeface="+mn-ea"/>
                <a:cs typeface="+mn-cs"/>
              </a:rPr>
              <a:t>Μετά την επιτυχή ολοκλήρωση του προγράμματος ανώτατης εκπαίδευσης, στο άτομο αυτό απονέμεται ένα επαγγελματικό προσόν, που ταξινομείται στο επίπεδο 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smtClean="0">
                <a:ln>
                  <a:noFill/>
                </a:ln>
                <a:solidFill>
                  <a:srgbClr val="514A40"/>
                </a:solidFill>
                <a:effectLst/>
                <a:uLnTx/>
                <a:uFillTx/>
                <a:latin typeface="+mn-lt"/>
                <a:ea typeface="+mn-ea"/>
                <a:cs typeface="+mn-cs"/>
              </a:rPr>
              <a:t>Κατά συνέπεια, το άτομο αυτό έχει λάβει ένα επίσημο προσόν στον επίπεδο 3 και ένα στο επίπεδο 5, άλλα όχι στο επίπεδο 4. Φαίνεται πως το άτομο αυτό έχει παραλείψει το επίπεδο 4. Ωστόσο, στην πραγματικότητα το άτομο διαθέτει τις απαραίτητες γνώσεις, δεξιότητες και ικανότητες του σταδίου 4 στην αρχή του προγράμματος σπουδών για την απόκτηση των προσόντων του επιπέδου 5, διότι αποτελούν προϋπόθεση εισόδου παρότι δεν κατέχει κάποιο επίσημο πιστοποιητικό</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100" b="0" i="0" u="none" strike="noStrike" kern="1200" cap="none" spc="0" normalizeH="0" baseline="0" noProof="0" dirty="0" smtClean="0">
              <a:ln>
                <a:noFill/>
              </a:ln>
              <a:solidFill>
                <a:srgbClr val="514A4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514A40"/>
                </a:solidFill>
                <a:effectLst/>
                <a:uLnTx/>
                <a:uFillTx/>
                <a:latin typeface="+mn-lt"/>
                <a:ea typeface="+mn-ea"/>
                <a:cs typeface="+mn-cs"/>
              </a:rPr>
              <a:t>http://kdvm.uth.gr/wp-content/uploads/2016/07/nqf_developments_2014_greece.pdf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100" b="0" i="0" u="none" strike="noStrike" kern="1200" cap="none" spc="0" normalizeH="0" baseline="0" noProof="0" dirty="0" smtClean="0">
              <a:ln>
                <a:noFill/>
              </a:ln>
              <a:solidFill>
                <a:srgbClr val="514A4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41</a:t>
            </a:fld>
            <a:endParaRPr lang="el-GR"/>
          </a:p>
        </p:txBody>
      </p:sp>
    </p:spTree>
    <p:extLst>
      <p:ext uri="{BB962C8B-B14F-4D97-AF65-F5344CB8AC3E}">
        <p14:creationId xmlns:p14="http://schemas.microsoft.com/office/powerpoint/2010/main" val="42457316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45</a:t>
            </a:fld>
            <a:endParaRPr lang="el-GR"/>
          </a:p>
        </p:txBody>
      </p:sp>
    </p:spTree>
    <p:extLst>
      <p:ext uri="{BB962C8B-B14F-4D97-AF65-F5344CB8AC3E}">
        <p14:creationId xmlns:p14="http://schemas.microsoft.com/office/powerpoint/2010/main" val="27646570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47</a:t>
            </a:fld>
            <a:endParaRPr lang="el-GR"/>
          </a:p>
        </p:txBody>
      </p:sp>
    </p:spTree>
    <p:extLst>
      <p:ext uri="{BB962C8B-B14F-4D97-AF65-F5344CB8AC3E}">
        <p14:creationId xmlns:p14="http://schemas.microsoft.com/office/powerpoint/2010/main" val="12542697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100" b="0" baseline="0" dirty="0" smtClean="0"/>
              <a:t>1.</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b="0" baseline="0" dirty="0" smtClean="0"/>
              <a:t>Οι Οδηγίες 89/48 και 92/51, το δίκτυο NARIC και το NARIC-ENIC –που καλύπτει και τις χώρες της UNESCO–, το ECTS, το </a:t>
            </a:r>
            <a:r>
              <a:rPr lang="el-GR" sz="1100" b="0" baseline="0" dirty="0" err="1" smtClean="0"/>
              <a:t>Diploma</a:t>
            </a:r>
            <a:r>
              <a:rPr lang="el-GR" sz="1100" b="0" baseline="0" dirty="0" smtClean="0"/>
              <a:t> </a:t>
            </a:r>
            <a:r>
              <a:rPr lang="el-GR" sz="1100" b="0" baseline="0" dirty="0" err="1" smtClean="0"/>
              <a:t>Supplement</a:t>
            </a:r>
            <a:r>
              <a:rPr lang="el-GR" sz="1100" b="0" baseline="0" dirty="0" smtClean="0"/>
              <a:t>, το </a:t>
            </a:r>
            <a:r>
              <a:rPr lang="el-GR" sz="1100" b="0" baseline="0" dirty="0" err="1" smtClean="0"/>
              <a:t>Certificate</a:t>
            </a:r>
            <a:r>
              <a:rPr lang="el-GR" sz="1100" b="0" baseline="0" dirty="0" smtClean="0"/>
              <a:t> </a:t>
            </a:r>
            <a:r>
              <a:rPr lang="el-GR" sz="1100" b="0" baseline="0" dirty="0" err="1" smtClean="0"/>
              <a:t>Supplement</a:t>
            </a:r>
            <a:r>
              <a:rPr lang="el-GR" sz="1100" b="0" baseline="0" dirty="0" smtClean="0"/>
              <a:t>, το European CV, το </a:t>
            </a:r>
            <a:r>
              <a:rPr lang="el-GR" sz="1100" b="0" baseline="0" dirty="0" err="1" smtClean="0"/>
              <a:t>Europass</a:t>
            </a:r>
            <a:r>
              <a:rPr lang="el-GR" sz="1100" b="0" baseline="0" dirty="0" smtClean="0"/>
              <a:t> </a:t>
            </a:r>
            <a:r>
              <a:rPr lang="el-GR" sz="1100" b="0" baseline="0" dirty="0" err="1" smtClean="0"/>
              <a:t>Training</a:t>
            </a:r>
            <a:r>
              <a:rPr lang="el-GR" sz="1100" b="0" baseline="0" dirty="0" smtClean="0"/>
              <a:t> –που αναφέρεται σε περιόδους μαθητείας–, αποτελούν ανειλημμένες δράσεις των οργάνων της ΕΕ προς αυτήν την κατεύθυνση</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b="0" baseline="0" dirty="0" smtClean="0"/>
              <a:t>2.</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b="0" baseline="0" dirty="0" smtClean="0"/>
              <a:t>Σε αυτήν τη κατεύθυνση εντάσσονταν και οι δράσεις για τη διαμόρφωση του «ευρωπαϊκού χώρου κατάρτισης και δεξιοτήτων», του «ευρωπαϊκού χώρου επαγγελμάτων», του «ευρωπαϊκού χώρου ειδικοτήτων», της «αναγνώρισης των πτυχίων, των πιστοποιητικών και άλλων τίτλων σπουδών μακράς διάρκειας στην Ανώτατη Εκπαίδευση» (Σταμέλος και Βασιλόπουλος, 2004: 67).</a:t>
            </a:r>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48</a:t>
            </a:fld>
            <a:endParaRPr lang="el-GR"/>
          </a:p>
        </p:txBody>
      </p:sp>
    </p:spTree>
    <p:extLst>
      <p:ext uri="{BB962C8B-B14F-4D97-AF65-F5344CB8AC3E}">
        <p14:creationId xmlns:p14="http://schemas.microsoft.com/office/powerpoint/2010/main" val="36601957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100" b="0" baseline="0" dirty="0" smtClean="0"/>
              <a:t>89/48/ΕΟΚ, 92/51/ΕΟΚ και 99/42/ΕΟΚ.</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b="0" baseline="0" dirty="0" smtClean="0"/>
              <a:t>Γιατρούς, νοσοκόμους/νοσηλευτές, μαίες, οδοντίατρους, κτηνίατρους, φαρμακοποιούς και αρχιτέκτονες.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b="1" baseline="0" dirty="0" smtClean="0"/>
              <a:t>ΣΤΟ ΤΕΛΟΣ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b="0" baseline="0" dirty="0" smtClean="0"/>
              <a:t>Με άλλα λόγια, όταν κάποιος διαθέτει τα προσόντα για να ασκήσει ένα επάγγελμα σε ένα κράτος-μέλος, τότε θα πρέπει να του χορηγείται άδεια για την άσκηση του ίδιου επαγγέλματος και σε άλλο κράτος.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b="0" baseline="0" dirty="0" smtClean="0"/>
              <a:t>Με αυτήν τη μεταρρύθμιση του συστήματος αναγνώρισης των επαγγελματικών προσόντων την οποία ανέλαβε η Επιτροπή, επιδιώκεται, ανάμεσα σε άλλα, η ενθάρρυνση της μεγαλύτερης αυτοματοποίησης στην αναγνώριση των επαγγελματικών προσόντων</a:t>
            </a:r>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49</a:t>
            </a:fld>
            <a:endParaRPr lang="el-GR"/>
          </a:p>
        </p:txBody>
      </p:sp>
    </p:spTree>
    <p:extLst>
      <p:ext uri="{BB962C8B-B14F-4D97-AF65-F5344CB8AC3E}">
        <p14:creationId xmlns:p14="http://schemas.microsoft.com/office/powerpoint/2010/main" val="934193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100" b="1" dirty="0" smtClean="0"/>
              <a:t>2.</a:t>
            </a:r>
            <a:r>
              <a:rPr lang="el-GR" sz="1100" b="1" baseline="0" dirty="0" smtClean="0"/>
              <a:t> </a:t>
            </a:r>
          </a:p>
          <a:p>
            <a:r>
              <a:rPr lang="el-GR" sz="1100" baseline="0" dirty="0" smtClean="0"/>
              <a:t>(ή κάποιο που να είναι συμβατό με αυτό)</a:t>
            </a:r>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7</a:t>
            </a:fld>
            <a:endParaRPr lang="el-GR"/>
          </a:p>
        </p:txBody>
      </p:sp>
    </p:spTree>
    <p:extLst>
      <p:ext uri="{BB962C8B-B14F-4D97-AF65-F5344CB8AC3E}">
        <p14:creationId xmlns:p14="http://schemas.microsoft.com/office/powerpoint/2010/main" val="40278684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100" b="0" baseline="0" dirty="0" smtClean="0"/>
              <a:t>Σ</a:t>
            </a:r>
            <a:r>
              <a:rPr lang="el-GR" sz="1100" b="1" baseline="0" dirty="0" smtClean="0"/>
              <a:t>ΤΟ ΤΕΛΟΣ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b="0" baseline="0" dirty="0" smtClean="0"/>
              <a:t>Καταλυτική, όμως, επίδραση στην οριστική ανάληψη δράσης προς αυτήν την κατεύθυνση είχε η δήλωση της Κοπεγχάγης.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b="0" baseline="0" dirty="0" smtClean="0"/>
              <a:t>Σε αυτήν, οι συμμετέχοντες συμπεριέλαβαν, υπό τον τίτλο «διαφάνεια, πληροφόρηση, καθοδήγηση», ως προτεραιότητα, την «αύξηση της διαφάνειας στην επαγγελματική εκπαίδευση και κατάρτιση με την εφαρμογή και την ορθολογική χρήση των μέσων και δικτύων πληροφόρησης, περιλαμβανομένης της ενσωμάτωσης των υφιστάμενων μέσων, όπως το ευρωπαϊκό βιογραφικό σημείωμα, το Παράρτημα (παράρτημα) διπλώματος και πιστοποιητικού σπουδών, το κοινό ευρωπαϊκό πλαίσιο αναφοράς για τις γλώσσες και το EUROPASS (ευρωπαϊκό βιβλιάριο κατάρτισης) σε ένα ενιαίο πλαίσιο».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b="0" baseline="0" dirty="0" smtClean="0"/>
              <a:t>Τελικά, με την Απόφαση του Ευρωπαϊκού Κοινοβουλίου και του Συμβουλίου της 15ης Δεκεμβρίου 2004, θεσπίστηκε το ενιαίο κοινοτικό πλαίσιο για τη διαφάνεια των επαγγελματικών προσόντων και ικανοτήτων  (Σταμέλος και Βασιλόπουλος, 2013: 92).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50</a:t>
            </a:fld>
            <a:endParaRPr lang="el-GR"/>
          </a:p>
        </p:txBody>
      </p:sp>
    </p:spTree>
    <p:extLst>
      <p:ext uri="{BB962C8B-B14F-4D97-AF65-F5344CB8AC3E}">
        <p14:creationId xmlns:p14="http://schemas.microsoft.com/office/powerpoint/2010/main" val="41696156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100" b="1" baseline="0" dirty="0" smtClean="0"/>
              <a:t>2.</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b="0" baseline="0" dirty="0" smtClean="0"/>
              <a:t>Ενδεικτικά στο ανακοινωθέν της </a:t>
            </a:r>
            <a:r>
              <a:rPr lang="el-GR" sz="1100" b="0" baseline="0" dirty="0" err="1" smtClean="0"/>
              <a:t>Leuven</a:t>
            </a:r>
            <a:r>
              <a:rPr lang="el-GR" sz="1100" b="0" baseline="0" dirty="0" smtClean="0"/>
              <a:t>/</a:t>
            </a:r>
            <a:r>
              <a:rPr lang="el-GR" sz="1100" b="0" baseline="0" dirty="0" err="1" smtClean="0"/>
              <a:t>Louvain-la-Neuve</a:t>
            </a:r>
            <a:r>
              <a:rPr lang="el-GR" sz="1100" b="0" baseline="0" dirty="0" smtClean="0"/>
              <a:t> το 2009 αναφέρεται ότι θα πρέπει να υπάρχει πρόβλεψη ότι, στο πλαίσιο της δια βίου μάθησης και της κοινωνικής διάστασης στην εκπαίδευση, τα προσόντα αποκτώνται και μέσω ευέλικτων διαδρομών μάθησης, συμπεριλαμβανομένων αυτής της μερικής φοίτησης καθώς και της μάθησης μέσω εργασιακής εμπειρίας (</a:t>
            </a:r>
            <a:r>
              <a:rPr lang="el-GR" sz="1100" b="0" baseline="0" dirty="0" err="1" smtClean="0"/>
              <a:t>Bologna</a:t>
            </a:r>
            <a:r>
              <a:rPr lang="el-GR" sz="1100" b="0" baseline="0" dirty="0" smtClean="0"/>
              <a:t> </a:t>
            </a:r>
            <a:r>
              <a:rPr lang="el-GR" sz="1100" b="0" baseline="0" dirty="0" err="1" smtClean="0"/>
              <a:t>Process</a:t>
            </a:r>
            <a:r>
              <a:rPr lang="el-GR" sz="1100" b="0" baseline="0" dirty="0" smtClean="0"/>
              <a:t>, 2009). </a:t>
            </a:r>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52</a:t>
            </a:fld>
            <a:endParaRPr lang="el-GR"/>
          </a:p>
        </p:txBody>
      </p:sp>
    </p:spTree>
    <p:extLst>
      <p:ext uri="{BB962C8B-B14F-4D97-AF65-F5344CB8AC3E}">
        <p14:creationId xmlns:p14="http://schemas.microsoft.com/office/powerpoint/2010/main" val="8874036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100" b="1" baseline="0" dirty="0" smtClean="0"/>
              <a:t>3.</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b="0" baseline="0" dirty="0" smtClean="0"/>
              <a:t>«Επίσης ενθάρρυναν τη στενότερη συνεργασία μεταξύ των δικτύων αναγνώρισης τίτλων σπουδών και των δικτύων διασφάλισης ποιότητας. Έδωσαν ιδιαίτερη έμφαση στην αναγκαιότητα στενής ευρωπαϊκής συνεργασίας για την αμοιβαία εμπιστοσύνη και αποδοχή των εθνικών συστημάτων διασφάλισης ποιότητας»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b="1" baseline="0" dirty="0" smtClean="0"/>
              <a:t>4.</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b="0" baseline="0" dirty="0" smtClean="0"/>
              <a:t>Ουσιαστικά, η συγκεκριμένη έκθεση καθόριζε τα τρία επίπεδα αξιολόγησης των Ιδρυμάτων ανώτατης εκπαίδευσης (εσωτερική, εξωτερική και αξιολόγηση των ανεξάρτητων αρχών διασφάλισης ποιότητας), τα πρότυπα και τις αντίστοιχες οδηγίες για τη διασφάλιση της ποιότητας. Με βάση την υποχρέωση που </a:t>
            </a:r>
            <a:r>
              <a:rPr lang="el-GR" sz="1100" b="0" baseline="0" dirty="0" err="1" smtClean="0"/>
              <a:t>προέκυπτε</a:t>
            </a:r>
            <a:r>
              <a:rPr lang="el-GR" sz="1100" b="0" baseline="0" dirty="0" smtClean="0"/>
              <a:t> από τις παραπάνω εξελίξεις ιδρύθηκε και λειτουργεί στην Ελλάδα, από το 2005 (με τον νόμο 3374/2005), η Αρχή Διασφάλισης και Πιστοποίησης της Ποιότητας στην Ανώτατη Εκπαίδευση (ΑΔΙΠ).</a:t>
            </a:r>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53</a:t>
            </a:fld>
            <a:endParaRPr lang="el-GR"/>
          </a:p>
        </p:txBody>
      </p:sp>
    </p:spTree>
    <p:extLst>
      <p:ext uri="{BB962C8B-B14F-4D97-AF65-F5344CB8AC3E}">
        <p14:creationId xmlns:p14="http://schemas.microsoft.com/office/powerpoint/2010/main" val="40080112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54</a:t>
            </a:fld>
            <a:endParaRPr lang="el-GR"/>
          </a:p>
        </p:txBody>
      </p:sp>
    </p:spTree>
    <p:extLst>
      <p:ext uri="{BB962C8B-B14F-4D97-AF65-F5344CB8AC3E}">
        <p14:creationId xmlns:p14="http://schemas.microsoft.com/office/powerpoint/2010/main" val="27021909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100" b="0" baseline="0" dirty="0" smtClean="0"/>
              <a:t>4.</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b="0" baseline="0" dirty="0" smtClean="0"/>
              <a:t>Οι φοιτητές με εμπειρία κινητικότητας έχουν δύο φορές λιγότερες πιθανότητες να βρεθούν σε κατάσταση μακροχρόνιας ανεργίας σε σχέση με εκείνους που δεν είχαν εμπειρία κινητικότητας.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b="0" baseline="0" dirty="0" smtClean="0"/>
              <a:t>Μάλιστα, η πλειονότητα των εργοδοτών θεωρεί ότι η διεθνής εμπειρία είναι σημαντική ως κριτήριο επιλογής προσωπικού και ως εκ τούτου ψάχνουν ακριβώς εκείνες τις οριζόντιες ικανότητες που αναπτύσσονται μέσω της διεθνούς εμπειρίας (</a:t>
            </a:r>
            <a:r>
              <a:rPr lang="el-GR" sz="1100" b="0" baseline="0" dirty="0" err="1" smtClean="0"/>
              <a:t>ανοικτότητα</a:t>
            </a:r>
            <a:r>
              <a:rPr lang="el-GR" sz="1100" b="0" baseline="0" dirty="0" smtClean="0"/>
              <a:t> και περιέργεια μπροστά σε νέες προκλήσεις, ικανότητα επίλυσης προβλημάτων και λήψης αποφάσεων, εμπιστοσύνη στις προσωπικές ικανότητες, ανοχή σε διαφορετικές αξίες και σε συμπεριφορές).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b="0" baseline="0" dirty="0" smtClean="0"/>
              <a:t>Τέλος, οι φοιτητές σε κινητικότητα είναι κοινωνοί μιας εμπειρίας στο εξωτερικό και έτσι είναι περισσότερο έτοιμοι να αναζητήσουν μια εργασία στο εξωτερικό (Commission </a:t>
            </a:r>
            <a:r>
              <a:rPr lang="el-GR" sz="1100" b="0" baseline="0" dirty="0" err="1" smtClean="0"/>
              <a:t>Européenne</a:t>
            </a:r>
            <a:r>
              <a:rPr lang="el-GR" sz="1100" b="0" baseline="0" dirty="0" smtClean="0"/>
              <a:t>, 2014).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55</a:t>
            </a:fld>
            <a:endParaRPr lang="el-GR"/>
          </a:p>
        </p:txBody>
      </p:sp>
    </p:spTree>
    <p:extLst>
      <p:ext uri="{BB962C8B-B14F-4D97-AF65-F5344CB8AC3E}">
        <p14:creationId xmlns:p14="http://schemas.microsoft.com/office/powerpoint/2010/main" val="3788843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56</a:t>
            </a:fld>
            <a:endParaRPr lang="el-GR"/>
          </a:p>
        </p:txBody>
      </p:sp>
    </p:spTree>
    <p:extLst>
      <p:ext uri="{BB962C8B-B14F-4D97-AF65-F5344CB8AC3E}">
        <p14:creationId xmlns:p14="http://schemas.microsoft.com/office/powerpoint/2010/main" val="7448721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57</a:t>
            </a:fld>
            <a:endParaRPr lang="el-GR"/>
          </a:p>
        </p:txBody>
      </p:sp>
    </p:spTree>
    <p:extLst>
      <p:ext uri="{BB962C8B-B14F-4D97-AF65-F5344CB8AC3E}">
        <p14:creationId xmlns:p14="http://schemas.microsoft.com/office/powerpoint/2010/main" val="3216175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100" b="1" dirty="0" smtClean="0"/>
              <a:t>1.</a:t>
            </a:r>
            <a:r>
              <a:rPr lang="el-GR" sz="1100" b="1" baseline="0" dirty="0" smtClean="0"/>
              <a:t> </a:t>
            </a:r>
          </a:p>
          <a:p>
            <a:r>
              <a:rPr lang="el-GR" sz="1100" b="0" baseline="0" dirty="0" smtClean="0"/>
              <a:t>Τα κράτη μέλη ενθαρρύνονται να επεξεργαστούν </a:t>
            </a:r>
            <a:r>
              <a:rPr lang="el-GR" sz="1100" b="1" i="1" baseline="0" dirty="0" smtClean="0"/>
              <a:t>ένα πλαίσιο συγκρίσιμων και συμβατών προσόντων</a:t>
            </a:r>
            <a:r>
              <a:rPr lang="el-GR" sz="1100" b="0" baseline="0" dirty="0" smtClean="0"/>
              <a:t> για τα συστήματα ανώτατης εκπαίδευσής τους, το οποίο θα πρέπει να επιδιώξει την περιγραφή των προσόντων σε σχέση με το φόρτο εργασίας (</a:t>
            </a:r>
            <a:r>
              <a:rPr lang="el-GR" sz="1100" b="0" baseline="0" dirty="0" err="1" smtClean="0"/>
              <a:t>work</a:t>
            </a:r>
            <a:r>
              <a:rPr lang="el-GR" sz="1100" b="0" baseline="0" dirty="0" smtClean="0"/>
              <a:t> </a:t>
            </a:r>
            <a:r>
              <a:rPr lang="el-GR" sz="1100" b="0" baseline="0" dirty="0" err="1" smtClean="0"/>
              <a:t>load</a:t>
            </a:r>
            <a:r>
              <a:rPr lang="el-GR" sz="1100" b="0" baseline="0" dirty="0" smtClean="0"/>
              <a:t>), το επίπεδο (</a:t>
            </a:r>
            <a:r>
              <a:rPr lang="el-GR" sz="1100" b="0" baseline="0" dirty="0" err="1" smtClean="0"/>
              <a:t>level</a:t>
            </a:r>
            <a:r>
              <a:rPr lang="el-GR" sz="1100" b="0" baseline="0" dirty="0" smtClean="0"/>
              <a:t>), τα μαθησιακά αποτελέσματα (</a:t>
            </a:r>
            <a:r>
              <a:rPr lang="el-GR" sz="1100" b="0" baseline="0" dirty="0" err="1" smtClean="0"/>
              <a:t>learning</a:t>
            </a:r>
            <a:r>
              <a:rPr lang="el-GR" sz="1100" b="0" baseline="0" dirty="0" smtClean="0"/>
              <a:t> </a:t>
            </a:r>
            <a:r>
              <a:rPr lang="el-GR" sz="1100" b="0" baseline="0" dirty="0" err="1" smtClean="0"/>
              <a:t>outcomes</a:t>
            </a:r>
            <a:r>
              <a:rPr lang="el-GR" sz="1100" b="0" baseline="0" dirty="0" smtClean="0"/>
              <a:t>), τις ικανότητες (</a:t>
            </a:r>
            <a:r>
              <a:rPr lang="el-GR" sz="1100" b="0" baseline="0" dirty="0" err="1" smtClean="0"/>
              <a:t>competences</a:t>
            </a:r>
            <a:r>
              <a:rPr lang="el-GR" sz="1100" b="0" baseline="0" dirty="0" smtClean="0"/>
              <a:t>) και το προφίλ (</a:t>
            </a:r>
            <a:r>
              <a:rPr lang="el-GR" sz="1100" b="0" baseline="0" dirty="0" err="1" smtClean="0"/>
              <a:t>profile</a:t>
            </a:r>
            <a:r>
              <a:rPr lang="el-GR" sz="1100" b="0" baseline="0" dirty="0" smtClean="0"/>
              <a:t>). </a:t>
            </a:r>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8</a:t>
            </a:fld>
            <a:endParaRPr lang="el-GR"/>
          </a:p>
        </p:txBody>
      </p:sp>
    </p:spTree>
    <p:extLst>
      <p:ext uri="{BB962C8B-B14F-4D97-AF65-F5344CB8AC3E}">
        <p14:creationId xmlns:p14="http://schemas.microsoft.com/office/powerpoint/2010/main" val="4192144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100" b="1" dirty="0" smtClean="0"/>
              <a:t>1.</a:t>
            </a:r>
            <a:r>
              <a:rPr lang="el-GR" sz="1100" b="1" baseline="0" dirty="0" smtClean="0"/>
              <a:t> </a:t>
            </a:r>
          </a:p>
          <a:p>
            <a:r>
              <a:rPr lang="el-GR" sz="1100" b="0" baseline="0" dirty="0" smtClean="0"/>
              <a:t>Σημειώνουν ότι το ECTS γίνεται όλο και περισσότερο μια γενικευμένη βάση για τα εθνικά πιστωτικά συστήματα. </a:t>
            </a:r>
          </a:p>
          <a:p>
            <a:r>
              <a:rPr lang="el-GR" sz="1100" b="0" baseline="0" dirty="0" smtClean="0"/>
              <a:t>Ενθαρρύνουν την περαιτέρω πρόοδο με στόχο το ECTS να γίνει όχι μόνο μια μεταφορά, αλλά και ένα σύστημα συσσώρευσης πιστωτικών μονάδων</a:t>
            </a:r>
          </a:p>
          <a:p>
            <a:r>
              <a:rPr lang="el-GR" sz="1100" b="1" baseline="0" dirty="0" smtClean="0"/>
              <a:t>2.</a:t>
            </a:r>
          </a:p>
          <a:p>
            <a:r>
              <a:rPr lang="el-GR" sz="1100" b="0" baseline="0" dirty="0" smtClean="0"/>
              <a:t>Ζητούν τα Ιδρύματα και οι εργοδότες να κάνουν πλήρη χρήση του Παραρτήματος Διπλώματος, έτσι ώστε να επωφεληθούν από τη βελτίωση της διαφάνειας και της ευελιξίας των συστημάτων ανώτατης εκπαίδευσης, με στόχο την ενίσχυση της απασχολησιμότητας και τη διευκόλυνση της ακαδημαϊκής αναγνώρισης για περαιτέρω σπουδές.</a:t>
            </a:r>
          </a:p>
          <a:p>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9</a:t>
            </a:fld>
            <a:endParaRPr lang="el-GR"/>
          </a:p>
        </p:txBody>
      </p:sp>
    </p:spTree>
    <p:extLst>
      <p:ext uri="{BB962C8B-B14F-4D97-AF65-F5344CB8AC3E}">
        <p14:creationId xmlns:p14="http://schemas.microsoft.com/office/powerpoint/2010/main" val="2624461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100" b="1" dirty="0" smtClean="0"/>
              <a:t>1.</a:t>
            </a:r>
            <a:r>
              <a:rPr lang="el-GR" sz="1100" b="1" baseline="0" dirty="0" smtClean="0"/>
              <a:t> </a:t>
            </a:r>
          </a:p>
          <a:p>
            <a:r>
              <a:rPr lang="el-GR" sz="1100" b="0" baseline="0" dirty="0" smtClean="0"/>
              <a:t>(αν και θα υπάρχει η δυνατότητα για ενδιάμεσα επίπεδα προσόντων)</a:t>
            </a:r>
          </a:p>
          <a:p>
            <a:r>
              <a:rPr lang="el-GR" sz="1100" b="1" baseline="0" dirty="0" smtClean="0"/>
              <a:t>2.</a:t>
            </a:r>
          </a:p>
          <a:p>
            <a:endParaRPr lang="el-GR" sz="1100" b="0" baseline="0" dirty="0" smtClean="0"/>
          </a:p>
          <a:p>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10</a:t>
            </a:fld>
            <a:endParaRPr lang="el-GR"/>
          </a:p>
        </p:txBody>
      </p:sp>
    </p:spTree>
    <p:extLst>
      <p:ext uri="{BB962C8B-B14F-4D97-AF65-F5344CB8AC3E}">
        <p14:creationId xmlns:p14="http://schemas.microsoft.com/office/powerpoint/2010/main" val="4205962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100" b="1" dirty="0" smtClean="0"/>
              <a:t>2</a:t>
            </a:r>
            <a:r>
              <a:rPr lang="en-US" sz="1100" b="1" dirty="0" smtClean="0"/>
              <a:t>.</a:t>
            </a:r>
          </a:p>
          <a:p>
            <a:r>
              <a:rPr lang="el-GR" sz="1100" b="0" baseline="0" dirty="0" smtClean="0"/>
              <a:t>Ευανάγνωστα και συγκρίσιμα πτυχία, </a:t>
            </a:r>
            <a:r>
              <a:rPr lang="el-GR" sz="1100" b="0" baseline="0" dirty="0" err="1" smtClean="0"/>
              <a:t>προσβάσιμες</a:t>
            </a:r>
            <a:r>
              <a:rPr lang="el-GR" sz="1100" b="0" baseline="0" dirty="0" smtClean="0"/>
              <a:t> πληροφορίες για τα εκπαιδευτικά συστήματα και τα πλαίσια προσόντων αποτελούν προϋποθέσεις για την κινητικότητα των πολιτών και τη διασφάλιση της συνεχιζόμενης ελκυστικότητας και της ανταγωνιστικότητας της ΕΧΑΕ</a:t>
            </a:r>
          </a:p>
          <a:p>
            <a:r>
              <a:rPr lang="el-GR" sz="1100" b="1" baseline="0" dirty="0" smtClean="0"/>
              <a:t>3.ΑΡΧΙΚΑ: </a:t>
            </a:r>
          </a:p>
          <a:p>
            <a:r>
              <a:rPr lang="el-GR" sz="1100" b="0" baseline="0" dirty="0" smtClean="0"/>
              <a:t>Τα πλαίσια επαγγελματικών προσόντων αποτελούν σημαντικά μέσα για την επίτευξη συγκρισιμότητας και της διαφάνειας στον ΕΧΑΕ και στη διευκόλυνση της κινητικότητας των φοιτητών εντός και μεταξύ των συστημάτων ανώτατης εκπαίδευσης. </a:t>
            </a:r>
          </a:p>
          <a:p>
            <a:r>
              <a:rPr lang="el-GR" sz="1100" b="0" baseline="0" dirty="0" smtClean="0"/>
              <a:t>Τα Ιδρύματα θα πρέπει να περιόδους σπουδών και ΠΣ βασισμένα στα μαθησιακά αποτελέσματα και τις πιστωτικές μονάδες καθώς αυτό θα διευκολύνει την αναγνώριση των επαγγελματικών προσόντων και των μορφών πρότερης μάθησης</a:t>
            </a:r>
          </a:p>
          <a:p>
            <a:r>
              <a:rPr lang="el-GR" sz="1100" b="1" baseline="0" dirty="0" smtClean="0"/>
              <a:t>3. Στο ΤΕΛΟΣ</a:t>
            </a:r>
          </a:p>
          <a:p>
            <a:r>
              <a:rPr lang="el-GR" sz="1100" b="0" baseline="0" dirty="0" smtClean="0"/>
              <a:t>Το 2008 εκδίδεται τελικώς η Σύσταση σχετικά με τη θέσπιση του ευρωπαϊκού πλαισίου επαγγελματικών προσόντων για τη διά βίου μάθηση:</a:t>
            </a:r>
          </a:p>
          <a:p>
            <a:r>
              <a:rPr lang="el-GR" sz="1100" b="0" baseline="0" dirty="0" smtClean="0"/>
              <a:t>Επίσημη Εφημερίδα της Ευρωπαϊκής Ένωσης (2008). Σύσταση του Ευρωπαϊκού Κοινοβουλίου και του Συμβουλίου της 23ης Απριλίου 2008 σχετικά με τη θέσπιση του ευρωπαϊκού πλαισίου επαγγελματικών προσόντων για τη διά βίου μάθηση (2008/C111/01).</a:t>
            </a:r>
          </a:p>
          <a:p>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11</a:t>
            </a:fld>
            <a:endParaRPr lang="el-GR"/>
          </a:p>
        </p:txBody>
      </p:sp>
    </p:spTree>
    <p:extLst>
      <p:ext uri="{BB962C8B-B14F-4D97-AF65-F5344CB8AC3E}">
        <p14:creationId xmlns:p14="http://schemas.microsoft.com/office/powerpoint/2010/main" val="2263168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None/>
            </a:pPr>
            <a:r>
              <a:rPr lang="el-GR" sz="1100" b="1" baseline="0" dirty="0" smtClean="0"/>
              <a:t>1. ΑΡΧΙΚΑ</a:t>
            </a:r>
          </a:p>
          <a:p>
            <a:pPr marL="0" indent="0">
              <a:buNone/>
            </a:pPr>
            <a:r>
              <a:rPr lang="el-GR" sz="1100" b="0" baseline="0" dirty="0" smtClean="0"/>
              <a:t>Η υλοποίηση των πολιτικών διά βίου μάθησης απαιτεί ισχυρές συνεργασίες μεταξύ των δημόσιων αρχών, των ιδρυμάτων ανώτατης εκπαίδευσης, των φοιτητών, των εργοδοτών και των εργαζομένων. </a:t>
            </a:r>
          </a:p>
          <a:p>
            <a:pPr marL="0" indent="0">
              <a:buNone/>
            </a:pPr>
            <a:r>
              <a:rPr lang="el-GR" sz="1100" b="0" baseline="0" dirty="0" smtClean="0"/>
              <a:t>Η EUA  με τη “ The European </a:t>
            </a:r>
            <a:r>
              <a:rPr lang="el-GR" sz="1100" b="0" baseline="0" dirty="0" err="1" smtClean="0"/>
              <a:t>Universities</a:t>
            </a:r>
            <a:r>
              <a:rPr lang="el-GR" sz="1100" b="0" baseline="0" dirty="0" smtClean="0"/>
              <a:t>’ </a:t>
            </a:r>
            <a:r>
              <a:rPr lang="el-GR" sz="1100" b="0" baseline="0" dirty="0" err="1" smtClean="0"/>
              <a:t>Charter</a:t>
            </a:r>
            <a:r>
              <a:rPr lang="el-GR" sz="1100" b="0" baseline="0" dirty="0" smtClean="0"/>
              <a:t> on </a:t>
            </a:r>
            <a:r>
              <a:rPr lang="el-GR" sz="1100" b="0" baseline="0" dirty="0" err="1" smtClean="0"/>
              <a:t>Lifelong</a:t>
            </a:r>
            <a:r>
              <a:rPr lang="el-GR" sz="1100" b="0" baseline="0" dirty="0" smtClean="0"/>
              <a:t> </a:t>
            </a:r>
            <a:r>
              <a:rPr lang="el-GR" sz="1100" b="0" baseline="0" dirty="0" err="1" smtClean="0"/>
              <a:t>Learning</a:t>
            </a:r>
            <a:r>
              <a:rPr lang="el-GR" sz="1100" b="0" baseline="0" dirty="0" smtClean="0"/>
              <a:t> ” παρέχει χρήσιμα στοιχεία για τον καθορισμό τέτοιων συνεργασιών. </a:t>
            </a:r>
          </a:p>
          <a:p>
            <a:pPr marL="0" indent="0">
              <a:buNone/>
            </a:pPr>
            <a:r>
              <a:rPr lang="el-GR" sz="1100" b="1" baseline="0" dirty="0" smtClean="0"/>
              <a:t>2.</a:t>
            </a:r>
            <a:r>
              <a:rPr lang="en-US" sz="1100" b="1" baseline="0" dirty="0" smtClean="0"/>
              <a:t>    </a:t>
            </a:r>
            <a:r>
              <a:rPr lang="el-GR" sz="1100" b="0" baseline="0" dirty="0" smtClean="0"/>
              <a:t>Επομένως η μεταρρύθμιση των ΠΣ θα είναι μια συνεχής διαδικασία που οδηγεί σε εκπαιδευτικά μονοπάτια υψηλής ποιότητα, ευέλικτα και πιο εξατομικευμένα. </a:t>
            </a:r>
          </a:p>
          <a:p>
            <a:pPr marL="0" indent="0">
              <a:buNone/>
            </a:pPr>
            <a:r>
              <a:rPr lang="el-GR" sz="1100" b="0" baseline="0" dirty="0" smtClean="0"/>
              <a:t>Ακαδημαϊκοί, σε στενή συνεργασία με τους εκπροσώπους των φοιτητών και των εργοδοτών, θα συνεχίσουν να αναπτύσσουν τα μαθησιακά αποτελέσματα και τα διεθνή σημεία αναφοράς για έναν αυξανόμενο αριθμό θεματικών περιοχών.</a:t>
            </a:r>
          </a:p>
          <a:p>
            <a:pPr marL="0" indent="0">
              <a:buNone/>
            </a:pPr>
            <a:r>
              <a:rPr lang="el-GR" sz="1100" b="1" baseline="0" dirty="0" smtClean="0"/>
              <a:t>3.</a:t>
            </a:r>
            <a:r>
              <a:rPr lang="en-US" sz="1100" b="1" baseline="0" dirty="0" smtClean="0"/>
              <a:t>    </a:t>
            </a:r>
            <a:r>
              <a:rPr lang="el-GR" sz="1100" b="0" baseline="0" dirty="0" smtClean="0"/>
              <a:t>Καλούμε σε κάθε χώρα να αυξηθεί η κινητικότητα, να εξασφαλιστεί η υψηλή της ποιότητα και να διασφαλιστεί η παροχή διαφορετικών τύπων και πεδίων εφαρμογής κινητικότητας.</a:t>
            </a:r>
          </a:p>
          <a:p>
            <a:pPr marL="0" indent="0">
              <a:buNone/>
            </a:pPr>
            <a:r>
              <a:rPr lang="el-GR" sz="1100" b="0" baseline="0" dirty="0" smtClean="0"/>
              <a:t>Το 2020, τουλάχιστον το 20% των αποφοίτων στον ΕΧΑΕ θα έπρεπε να έχει μια περίοδο σπουδών ή κατάρτισης στο εξωτερικό. </a:t>
            </a:r>
          </a:p>
          <a:p>
            <a:pPr marL="0" indent="0">
              <a:buNone/>
            </a:pPr>
            <a:r>
              <a:rPr lang="el-GR" sz="1100" b="0" baseline="0" dirty="0" smtClean="0"/>
              <a:t>Προφανώς ευέλικτες διαδρομές μάθησης, ενεργές δομές πληροφόρησης, πλήρης αναγνώρισης των περιόδων σπουδών και πλήρης δυνατότητα μεταφοράς υποτροφιών και δανείων είναι απαραίτητες προϋποθέσεις για αυτό τον στόχο.</a:t>
            </a:r>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12</a:t>
            </a:fld>
            <a:endParaRPr lang="el-GR"/>
          </a:p>
        </p:txBody>
      </p:sp>
    </p:spTree>
    <p:extLst>
      <p:ext uri="{BB962C8B-B14F-4D97-AF65-F5344CB8AC3E}">
        <p14:creationId xmlns:p14="http://schemas.microsoft.com/office/powerpoint/2010/main" val="4041288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66800" y="2606040"/>
            <a:ext cx="10058400" cy="2743200"/>
          </a:xfrm>
        </p:spPr>
        <p:txBody>
          <a:bodyPr anchor="b">
            <a:normAutofit/>
          </a:bodyPr>
          <a:lstStyle>
            <a:lvl1pPr algn="l" latinLnBrk="0">
              <a:lnSpc>
                <a:spcPct val="80000"/>
              </a:lnSpc>
              <a:defRPr lang="el-GR" sz="6800">
                <a:solidFill>
                  <a:schemeClr val="tx1"/>
                </a:solidFill>
                <a:effectLst>
                  <a:outerShdw blurRad="38100" dist="25400" dir="18900000" algn="bl" rotWithShape="0">
                    <a:schemeClr val="bg1">
                      <a:alpha val="80000"/>
                    </a:schemeClr>
                  </a:outerShdw>
                </a:effectLst>
              </a:defRPr>
            </a:lvl1pPr>
          </a:lstStyle>
          <a:p>
            <a:r>
              <a:rPr lang="el-GR" smtClean="0"/>
              <a:t>Στυλ κύριου τίτλου</a:t>
            </a:r>
            <a:endParaRPr lang="el-GR"/>
          </a:p>
        </p:txBody>
      </p:sp>
      <p:sp>
        <p:nvSpPr>
          <p:cNvPr id="3" name="Υπότιτλος 2"/>
          <p:cNvSpPr>
            <a:spLocks noGrp="1"/>
          </p:cNvSpPr>
          <p:nvPr>
            <p:ph type="subTitle" idx="1"/>
          </p:nvPr>
        </p:nvSpPr>
        <p:spPr>
          <a:xfrm>
            <a:off x="1066800" y="5360437"/>
            <a:ext cx="10058400" cy="365760"/>
          </a:xfrm>
        </p:spPr>
        <p:txBody>
          <a:bodyPr>
            <a:normAutofit/>
          </a:bodyPr>
          <a:lstStyle>
            <a:lvl1pPr marL="0" indent="0" algn="l" latinLnBrk="0">
              <a:spcBef>
                <a:spcPts val="0"/>
              </a:spcBef>
              <a:buNone/>
              <a:defRPr lang="el-GR" sz="2000" b="1" cap="all" baseline="0">
                <a:solidFill>
                  <a:schemeClr val="accent1"/>
                </a:solidFill>
                <a:effectLst/>
              </a:defRPr>
            </a:lvl1pPr>
            <a:lvl2pPr marL="457200" indent="0" algn="ctr" latinLnBrk="0">
              <a:buNone/>
              <a:defRPr lang="el-GR" sz="2000"/>
            </a:lvl2pPr>
            <a:lvl3pPr marL="914400" indent="0" algn="ctr" latinLnBrk="0">
              <a:buNone/>
              <a:defRPr lang="el-GR" sz="1800"/>
            </a:lvl3pPr>
            <a:lvl4pPr marL="1371600" indent="0" algn="ctr" latinLnBrk="0">
              <a:buNone/>
              <a:defRPr lang="el-GR" sz="1600"/>
            </a:lvl4pPr>
            <a:lvl5pPr marL="1828800" indent="0" algn="ctr" latinLnBrk="0">
              <a:buNone/>
              <a:defRPr lang="el-GR" sz="1600"/>
            </a:lvl5pPr>
            <a:lvl6pPr marL="2286000" indent="0" algn="ctr" latinLnBrk="0">
              <a:buNone/>
              <a:defRPr lang="el-GR" sz="1600"/>
            </a:lvl6pPr>
            <a:lvl7pPr marL="2743200" indent="0" algn="ctr" latinLnBrk="0">
              <a:buNone/>
              <a:defRPr lang="el-GR" sz="1600"/>
            </a:lvl7pPr>
            <a:lvl8pPr marL="3200400" indent="0" algn="ctr" latinLnBrk="0">
              <a:buNone/>
              <a:defRPr lang="el-GR" sz="1600"/>
            </a:lvl8pPr>
            <a:lvl9pPr marL="3657600" indent="0" algn="ctr" latinLnBrk="0">
              <a:buNone/>
              <a:defRPr lang="el-GR" sz="1600"/>
            </a:lvl9pPr>
          </a:lstStyle>
          <a:p>
            <a:r>
              <a:rPr lang="el-GR" smtClean="0"/>
              <a:t>Κάντε κλικ για να επεξεργαστείτε τον υπότιτλο του υποδείγματος</a:t>
            </a:r>
            <a:endParaRPr lang="el-GR"/>
          </a:p>
        </p:txBody>
      </p:sp>
      <p:sp>
        <p:nvSpPr>
          <p:cNvPr id="8" name="Ορθογώνιο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Σύμβολο κράτησης θέσης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ημερομηνίας 3"/>
          <p:cNvSpPr>
            <a:spLocks noGrp="1"/>
          </p:cNvSpPr>
          <p:nvPr>
            <p:ph type="dt" sz="half" idx="10"/>
          </p:nvPr>
        </p:nvSpPr>
        <p:spPr/>
        <p:txBody>
          <a:bodyPr/>
          <a:lstStyle/>
          <a:p>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E31375A4-56A4-47D6-9801-1991572033F7}" type="slidenum">
              <a:t>‹#›</a:t>
            </a:fld>
            <a:endParaRPr lang="el-G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525000" y="382230"/>
            <a:ext cx="1371600" cy="5561369"/>
          </a:xfrm>
        </p:spPr>
        <p:txBody>
          <a:bodyPr vert="eaVert"/>
          <a:lstStyle/>
          <a:p>
            <a:r>
              <a:rPr lang="el-GR" smtClean="0"/>
              <a:t>Στυλ κύριου τίτλου</a:t>
            </a:r>
            <a:endParaRPr lang="el-GR"/>
          </a:p>
        </p:txBody>
      </p:sp>
      <p:sp>
        <p:nvSpPr>
          <p:cNvPr id="3" name="Σύμβολο κράτησης θέσης κατακόρυφου κειμένου 2"/>
          <p:cNvSpPr>
            <a:spLocks noGrp="1"/>
          </p:cNvSpPr>
          <p:nvPr>
            <p:ph type="body" orient="vert" idx="1"/>
          </p:nvPr>
        </p:nvSpPr>
        <p:spPr>
          <a:xfrm>
            <a:off x="1295400" y="382230"/>
            <a:ext cx="7863840" cy="5561370"/>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ημερομηνίας 3"/>
          <p:cNvSpPr>
            <a:spLocks noGrp="1"/>
          </p:cNvSpPr>
          <p:nvPr>
            <p:ph type="dt" sz="half" idx="10"/>
          </p:nvPr>
        </p:nvSpPr>
        <p:spPr/>
        <p:txBody>
          <a:bodyPr/>
          <a:lstStyle/>
          <a:p>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E31375A4-56A4-47D6-9801-1991572033F7}" type="slidenum">
              <a:t>‹#›</a:t>
            </a:fld>
            <a:endParaRPr lang="el-G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Σύμβολο κράτησης θέσης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ημερομηνίας 3"/>
          <p:cNvSpPr>
            <a:spLocks noGrp="1"/>
          </p:cNvSpPr>
          <p:nvPr>
            <p:ph type="dt" sz="half" idx="10"/>
          </p:nvPr>
        </p:nvSpPr>
        <p:spPr/>
        <p:txBody>
          <a:bodyPr/>
          <a:lstStyle/>
          <a:p>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E31375A4-56A4-47D6-9801-1991572033F7}" type="slidenum">
              <a:t>‹#›</a:t>
            </a:fld>
            <a:endParaRPr lang="el-G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8" name="Εικόνα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Τίτλος 1"/>
          <p:cNvSpPr>
            <a:spLocks noGrp="1"/>
          </p:cNvSpPr>
          <p:nvPr>
            <p:ph type="title"/>
          </p:nvPr>
        </p:nvSpPr>
        <p:spPr>
          <a:xfrm>
            <a:off x="1066800" y="1565829"/>
            <a:ext cx="5943600" cy="4114800"/>
          </a:xfrm>
        </p:spPr>
        <p:txBody>
          <a:bodyPr anchor="b">
            <a:normAutofit/>
          </a:bodyPr>
          <a:lstStyle>
            <a:lvl1pPr latinLnBrk="0">
              <a:lnSpc>
                <a:spcPct val="80000"/>
              </a:lnSpc>
              <a:defRPr lang="el-GR" sz="5400">
                <a:effectLst>
                  <a:outerShdw blurRad="38100" dist="25400" dir="18900000" algn="bl" rotWithShape="0">
                    <a:schemeClr val="bg1">
                      <a:alpha val="80000"/>
                    </a:schemeClr>
                  </a:outerShdw>
                </a:effectLst>
              </a:defRPr>
            </a:lvl1pPr>
          </a:lstStyle>
          <a:p>
            <a:r>
              <a:rPr lang="el-GR" smtClean="0"/>
              <a:t>Στυλ κύριου τίτλου</a:t>
            </a:r>
            <a:endParaRPr lang="el-GR"/>
          </a:p>
        </p:txBody>
      </p:sp>
      <p:sp>
        <p:nvSpPr>
          <p:cNvPr id="3" name="Σύμβολο κράτησης θέσης κειμένου 2"/>
          <p:cNvSpPr>
            <a:spLocks noGrp="1"/>
          </p:cNvSpPr>
          <p:nvPr>
            <p:ph type="body" idx="1"/>
          </p:nvPr>
        </p:nvSpPr>
        <p:spPr>
          <a:xfrm>
            <a:off x="1066801" y="5682343"/>
            <a:ext cx="5943600" cy="410547"/>
          </a:xfrm>
        </p:spPr>
        <p:txBody>
          <a:bodyPr>
            <a:normAutofit/>
          </a:bodyPr>
          <a:lstStyle>
            <a:lvl1pPr marL="0" indent="0" latinLnBrk="0">
              <a:spcBef>
                <a:spcPts val="0"/>
              </a:spcBef>
              <a:buNone/>
              <a:defRPr lang="el-GR" sz="2200" b="1" cap="all" baseline="0"/>
            </a:lvl1pPr>
            <a:lvl2pPr marL="457200" indent="0" latinLnBrk="0">
              <a:buNone/>
              <a:defRPr lang="el-GR" sz="2000"/>
            </a:lvl2pPr>
            <a:lvl3pPr marL="914400" indent="0" latinLnBrk="0">
              <a:buNone/>
              <a:defRPr lang="el-GR" sz="1800"/>
            </a:lvl3pPr>
            <a:lvl4pPr marL="1371600" indent="0" latinLnBrk="0">
              <a:buNone/>
              <a:defRPr lang="el-GR" sz="1600"/>
            </a:lvl4pPr>
            <a:lvl5pPr marL="1828800" indent="0" latinLnBrk="0">
              <a:buNone/>
              <a:defRPr lang="el-GR" sz="1600"/>
            </a:lvl5pPr>
            <a:lvl6pPr marL="2286000" indent="0" latinLnBrk="0">
              <a:buNone/>
              <a:defRPr lang="el-GR" sz="1600"/>
            </a:lvl6pPr>
            <a:lvl7pPr marL="2743200" indent="0" latinLnBrk="0">
              <a:buNone/>
              <a:defRPr lang="el-GR" sz="1600"/>
            </a:lvl7pPr>
            <a:lvl8pPr marL="3200400" indent="0" latinLnBrk="0">
              <a:buNone/>
              <a:defRPr lang="el-GR" sz="1600"/>
            </a:lvl8pPr>
            <a:lvl9pPr marL="3657600" indent="0" latinLnBrk="0">
              <a:buNone/>
              <a:defRPr lang="el-GR" sz="1600"/>
            </a:lvl9pPr>
          </a:lstStyle>
          <a:p>
            <a:pPr lvl="0"/>
            <a:r>
              <a:rPr lang="el-GR" smtClean="0"/>
              <a:t>Επεξεργασία στυλ υποδείγματος κειμένου</a:t>
            </a:r>
          </a:p>
        </p:txBody>
      </p:sp>
      <p:sp>
        <p:nvSpPr>
          <p:cNvPr id="9" name="Ορθογώνιο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Σύμβολο κράτησης θέσης περιεχομένου 2"/>
          <p:cNvSpPr>
            <a:spLocks noGrp="1"/>
          </p:cNvSpPr>
          <p:nvPr>
            <p:ph sz="half" idx="1"/>
          </p:nvPr>
        </p:nvSpPr>
        <p:spPr>
          <a:xfrm>
            <a:off x="1295400" y="1825625"/>
            <a:ext cx="4724400" cy="4117975"/>
          </a:xfrm>
        </p:spPr>
        <p:txBody>
          <a:bodyPr>
            <a:normAutofit/>
          </a:bodyPr>
          <a:lstStyle>
            <a:lvl1pPr latinLnBrk="0">
              <a:defRPr lang="el-GR" sz="2000"/>
            </a:lvl1pPr>
            <a:lvl2pPr latinLnBrk="0">
              <a:defRPr lang="el-GR" sz="1800"/>
            </a:lvl2pPr>
            <a:lvl3pPr latinLnBrk="0">
              <a:defRPr lang="el-GR" sz="1600"/>
            </a:lvl3pPr>
            <a:lvl4pPr latinLnBrk="0">
              <a:defRPr lang="el-GR" sz="1400"/>
            </a:lvl4pPr>
            <a:lvl5pPr latinLnBrk="0">
              <a:defRPr lang="el-GR" sz="1400"/>
            </a:lvl5pPr>
            <a:lvl6pPr latinLnBrk="0">
              <a:defRPr lang="el-GR" sz="1800"/>
            </a:lvl6pPr>
            <a:lvl7pPr latinLnBrk="0">
              <a:defRPr lang="el-GR" sz="1800"/>
            </a:lvl7pPr>
            <a:lvl8pPr latinLnBrk="0">
              <a:defRPr lang="el-GR" sz="1800"/>
            </a:lvl8pPr>
            <a:lvl9pPr latinLnBrk="0">
              <a:defRPr lang="el-GR" sz="18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περιεχομένου 3"/>
          <p:cNvSpPr>
            <a:spLocks noGrp="1"/>
          </p:cNvSpPr>
          <p:nvPr>
            <p:ph sz="half" idx="2"/>
          </p:nvPr>
        </p:nvSpPr>
        <p:spPr>
          <a:xfrm>
            <a:off x="6172199" y="1825625"/>
            <a:ext cx="4724400" cy="4117975"/>
          </a:xfrm>
        </p:spPr>
        <p:txBody>
          <a:bodyPr>
            <a:normAutofit/>
          </a:bodyPr>
          <a:lstStyle>
            <a:lvl1pPr latinLnBrk="0">
              <a:defRPr lang="el-GR" sz="2000"/>
            </a:lvl1pPr>
            <a:lvl2pPr latinLnBrk="0">
              <a:defRPr lang="el-GR" sz="1800"/>
            </a:lvl2pPr>
            <a:lvl3pPr latinLnBrk="0">
              <a:defRPr lang="el-GR" sz="1600"/>
            </a:lvl3pPr>
            <a:lvl4pPr latinLnBrk="0">
              <a:defRPr lang="el-GR" sz="1400"/>
            </a:lvl4pPr>
            <a:lvl5pPr latinLnBrk="0">
              <a:defRPr lang="el-GR" sz="1400"/>
            </a:lvl5pPr>
            <a:lvl6pPr latinLnBrk="0">
              <a:defRPr lang="el-GR" sz="1800"/>
            </a:lvl6pPr>
            <a:lvl7pPr latinLnBrk="0">
              <a:defRPr lang="el-GR" sz="1800"/>
            </a:lvl7pPr>
            <a:lvl8pPr latinLnBrk="0">
              <a:defRPr lang="el-GR" sz="1800"/>
            </a:lvl8pPr>
            <a:lvl9pPr latinLnBrk="0">
              <a:defRPr lang="el-GR" sz="18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Σύμβολο κράτησης θέσης ημερομηνίας 4"/>
          <p:cNvSpPr>
            <a:spLocks noGrp="1"/>
          </p:cNvSpPr>
          <p:nvPr>
            <p:ph type="dt" sz="half" idx="10"/>
          </p:nvPr>
        </p:nvSpPr>
        <p:spPr/>
        <p:txBody>
          <a:bodyPr/>
          <a:lstStyle/>
          <a:p>
            <a:endParaRPr lang="el-GR"/>
          </a:p>
        </p:txBody>
      </p:sp>
      <p:sp>
        <p:nvSpPr>
          <p:cNvPr id="6" name="Σύμβολο κράτησης θέσης υποσέλιδου 5"/>
          <p:cNvSpPr>
            <a:spLocks noGrp="1"/>
          </p:cNvSpPr>
          <p:nvPr>
            <p:ph type="ftr" sz="quarter" idx="11"/>
          </p:nvPr>
        </p:nvSpPr>
        <p:spPr/>
        <p:txBody>
          <a:bodyPr/>
          <a:lstStyle/>
          <a:p>
            <a:endParaRPr lang="el-GR"/>
          </a:p>
        </p:txBody>
      </p:sp>
      <p:sp>
        <p:nvSpPr>
          <p:cNvPr id="7" name="Σύμβολο κράτησης θέσης αριθμού διαφάνειας 6"/>
          <p:cNvSpPr>
            <a:spLocks noGrp="1"/>
          </p:cNvSpPr>
          <p:nvPr>
            <p:ph type="sldNum" sz="quarter" idx="12"/>
          </p:nvPr>
        </p:nvSpPr>
        <p:spPr/>
        <p:txBody>
          <a:bodyPr/>
          <a:lstStyle/>
          <a:p>
            <a:fld id="{E31375A4-56A4-47D6-9801-1991572033F7}" type="slidenum">
              <a:t>‹#›</a:t>
            </a:fld>
            <a:endParaRPr lang="el-G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Σύμβολο κράτησης θέσης κειμένου 2"/>
          <p:cNvSpPr>
            <a:spLocks noGrp="1"/>
          </p:cNvSpPr>
          <p:nvPr>
            <p:ph type="body" idx="1"/>
          </p:nvPr>
        </p:nvSpPr>
        <p:spPr>
          <a:xfrm>
            <a:off x="1295400" y="1828800"/>
            <a:ext cx="4727448" cy="641350"/>
          </a:xfrm>
        </p:spPr>
        <p:txBody>
          <a:bodyPr anchor="ctr">
            <a:normAutofit/>
          </a:bodyPr>
          <a:lstStyle>
            <a:lvl1pPr marL="0" indent="0" latinLnBrk="0">
              <a:spcBef>
                <a:spcPts val="0"/>
              </a:spcBef>
              <a:buNone/>
              <a:defRPr lang="el-GR" sz="2000" b="1" cap="all" baseline="0"/>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smtClean="0"/>
              <a:t>Επεξεργασία στυλ υποδείγματος κειμένου</a:t>
            </a:r>
          </a:p>
        </p:txBody>
      </p:sp>
      <p:sp>
        <p:nvSpPr>
          <p:cNvPr id="4" name="Σύμβολο κράτησης θέσης περιεχομένου 3"/>
          <p:cNvSpPr>
            <a:spLocks noGrp="1"/>
          </p:cNvSpPr>
          <p:nvPr>
            <p:ph sz="half" idx="2"/>
          </p:nvPr>
        </p:nvSpPr>
        <p:spPr>
          <a:xfrm>
            <a:off x="1295400" y="2470151"/>
            <a:ext cx="4727448" cy="3473450"/>
          </a:xfrm>
        </p:spPr>
        <p:txBody>
          <a:bodyPr>
            <a:normAutofit/>
          </a:bodyPr>
          <a:lstStyle>
            <a:lvl1pPr latinLnBrk="0">
              <a:defRPr lang="el-GR" sz="2000"/>
            </a:lvl1pPr>
            <a:lvl2pPr latinLnBrk="0">
              <a:defRPr lang="el-GR" sz="1800"/>
            </a:lvl2pPr>
            <a:lvl3pPr latinLnBrk="0">
              <a:defRPr lang="el-GR" sz="1600"/>
            </a:lvl3pPr>
            <a:lvl4pPr latinLnBrk="0">
              <a:defRPr lang="el-GR" sz="1400"/>
            </a:lvl4pPr>
            <a:lvl5pPr latinLnBrk="0">
              <a:defRPr lang="el-GR" sz="1400"/>
            </a:lvl5pPr>
            <a:lvl6pPr latinLnBrk="0">
              <a:defRPr lang="el-GR" sz="1600"/>
            </a:lvl6pPr>
            <a:lvl7pPr latinLnBrk="0">
              <a:defRPr lang="el-GR" sz="1600"/>
            </a:lvl7pPr>
            <a:lvl8pPr latinLnBrk="0">
              <a:defRPr lang="el-GR" sz="1600"/>
            </a:lvl8pPr>
            <a:lvl9pPr latinLnBrk="0">
              <a:defRPr lang="el-GR" sz="16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Σύμβολο κράτησης θέσης κειμένου 4"/>
          <p:cNvSpPr>
            <a:spLocks noGrp="1"/>
          </p:cNvSpPr>
          <p:nvPr>
            <p:ph type="body" sz="quarter" idx="3"/>
          </p:nvPr>
        </p:nvSpPr>
        <p:spPr>
          <a:xfrm>
            <a:off x="6167628" y="1828800"/>
            <a:ext cx="4727448" cy="641350"/>
          </a:xfrm>
        </p:spPr>
        <p:txBody>
          <a:bodyPr anchor="ctr">
            <a:normAutofit/>
          </a:bodyPr>
          <a:lstStyle>
            <a:lvl1pPr marL="0" indent="0" latinLnBrk="0">
              <a:spcBef>
                <a:spcPts val="0"/>
              </a:spcBef>
              <a:buNone/>
              <a:defRPr lang="el-GR" sz="2000" b="1" cap="all" baseline="0"/>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smtClean="0"/>
              <a:t>Επεξεργασία στυλ υποδείγματος κειμένου</a:t>
            </a:r>
          </a:p>
        </p:txBody>
      </p:sp>
      <p:sp>
        <p:nvSpPr>
          <p:cNvPr id="6" name="Σύμβολο κράτησης θέσης περιεχομένου 5"/>
          <p:cNvSpPr>
            <a:spLocks noGrp="1"/>
          </p:cNvSpPr>
          <p:nvPr>
            <p:ph sz="quarter" idx="4"/>
          </p:nvPr>
        </p:nvSpPr>
        <p:spPr>
          <a:xfrm>
            <a:off x="6169152" y="2470151"/>
            <a:ext cx="4727448" cy="3473450"/>
          </a:xfrm>
        </p:spPr>
        <p:txBody>
          <a:bodyPr>
            <a:normAutofit/>
          </a:bodyPr>
          <a:lstStyle>
            <a:lvl1pPr latinLnBrk="0">
              <a:defRPr lang="el-GR" sz="2000"/>
            </a:lvl1pPr>
            <a:lvl2pPr latinLnBrk="0">
              <a:defRPr lang="el-GR" sz="1800"/>
            </a:lvl2pPr>
            <a:lvl3pPr latinLnBrk="0">
              <a:defRPr lang="el-GR" sz="1600"/>
            </a:lvl3pPr>
            <a:lvl4pPr latinLnBrk="0">
              <a:defRPr lang="el-GR" sz="1400"/>
            </a:lvl4pPr>
            <a:lvl5pPr latinLnBrk="0">
              <a:defRPr lang="el-GR" sz="1400"/>
            </a:lvl5pPr>
            <a:lvl6pPr latinLnBrk="0">
              <a:defRPr lang="el-GR" sz="1600"/>
            </a:lvl6pPr>
            <a:lvl7pPr latinLnBrk="0">
              <a:defRPr lang="el-GR" sz="1600"/>
            </a:lvl7pPr>
            <a:lvl8pPr latinLnBrk="0">
              <a:defRPr lang="el-GR" sz="1600"/>
            </a:lvl8pPr>
            <a:lvl9pPr latinLnBrk="0">
              <a:defRPr lang="el-GR" sz="16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Σύμβολο κράτησης θέσης ημερομηνίας 6"/>
          <p:cNvSpPr>
            <a:spLocks noGrp="1"/>
          </p:cNvSpPr>
          <p:nvPr>
            <p:ph type="dt" sz="half" idx="10"/>
          </p:nvPr>
        </p:nvSpPr>
        <p:spPr/>
        <p:txBody>
          <a:bodyPr/>
          <a:lstStyle/>
          <a:p>
            <a:endParaRPr lang="el-GR"/>
          </a:p>
        </p:txBody>
      </p:sp>
      <p:sp>
        <p:nvSpPr>
          <p:cNvPr id="8" name="Σύμβολο κράτησης θέσης υποσέλιδου 7"/>
          <p:cNvSpPr>
            <a:spLocks noGrp="1"/>
          </p:cNvSpPr>
          <p:nvPr>
            <p:ph type="ftr" sz="quarter" idx="11"/>
          </p:nvPr>
        </p:nvSpPr>
        <p:spPr/>
        <p:txBody>
          <a:bodyPr/>
          <a:lstStyle/>
          <a:p>
            <a:endParaRPr lang="el-GR"/>
          </a:p>
        </p:txBody>
      </p:sp>
      <p:sp>
        <p:nvSpPr>
          <p:cNvPr id="9" name="Σύμβολο κράτησης θέσης αριθμού διαφάνειας 8"/>
          <p:cNvSpPr>
            <a:spLocks noGrp="1"/>
          </p:cNvSpPr>
          <p:nvPr>
            <p:ph type="sldNum" sz="quarter" idx="12"/>
          </p:nvPr>
        </p:nvSpPr>
        <p:spPr/>
        <p:txBody>
          <a:bodyPr/>
          <a:lstStyle/>
          <a:p>
            <a:fld id="{E31375A4-56A4-47D6-9801-1991572033F7}" type="slidenum">
              <a:t>‹#›</a:t>
            </a:fld>
            <a:endParaRPr lang="el-G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Σύμβολο κράτησης θέσης ημερομηνίας 2"/>
          <p:cNvSpPr>
            <a:spLocks noGrp="1"/>
          </p:cNvSpPr>
          <p:nvPr>
            <p:ph type="dt" sz="half" idx="10"/>
          </p:nvPr>
        </p:nvSpPr>
        <p:spPr/>
        <p:txBody>
          <a:bodyPr/>
          <a:lstStyle/>
          <a:p>
            <a:endParaRPr lang="el-GR"/>
          </a:p>
        </p:txBody>
      </p:sp>
      <p:sp>
        <p:nvSpPr>
          <p:cNvPr id="4" name="Σύμβολο κράτησης θέσης υποσέλιδου 3"/>
          <p:cNvSpPr>
            <a:spLocks noGrp="1"/>
          </p:cNvSpPr>
          <p:nvPr>
            <p:ph type="ftr" sz="quarter" idx="11"/>
          </p:nvPr>
        </p:nvSpPr>
        <p:spPr/>
        <p:txBody>
          <a:bodyPr/>
          <a:lstStyle/>
          <a:p>
            <a:endParaRPr lang="el-GR"/>
          </a:p>
        </p:txBody>
      </p:sp>
      <p:sp>
        <p:nvSpPr>
          <p:cNvPr id="5" name="Σύμβολο κράτησης θέσης αριθμού διαφάνειας 4"/>
          <p:cNvSpPr>
            <a:spLocks noGrp="1"/>
          </p:cNvSpPr>
          <p:nvPr>
            <p:ph type="sldNum" sz="quarter" idx="12"/>
          </p:nvPr>
        </p:nvSpPr>
        <p:spPr/>
        <p:txBody>
          <a:bodyPr/>
          <a:lstStyle/>
          <a:p>
            <a:fld id="{E31375A4-56A4-47D6-9801-1991572033F7}" type="slidenum">
              <a:t>‹#›</a:t>
            </a:fld>
            <a:endParaRPr lang="el-G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a:lstStyle/>
          <a:p>
            <a:endParaRPr lang="el-GR"/>
          </a:p>
        </p:txBody>
      </p:sp>
      <p:sp>
        <p:nvSpPr>
          <p:cNvPr id="3" name="Σύμβολο κράτησης θέσης υποσέλιδου 2"/>
          <p:cNvSpPr>
            <a:spLocks noGrp="1"/>
          </p:cNvSpPr>
          <p:nvPr>
            <p:ph type="ftr" sz="quarter" idx="11"/>
          </p:nvPr>
        </p:nvSpPr>
        <p:spPr/>
        <p:txBody>
          <a:bodyPr/>
          <a:lstStyle/>
          <a:p>
            <a:endParaRPr lang="el-GR"/>
          </a:p>
        </p:txBody>
      </p:sp>
      <p:sp>
        <p:nvSpPr>
          <p:cNvPr id="4" name="Σύμβολο κράτησης θέσης αριθμού διαφάνειας 3"/>
          <p:cNvSpPr>
            <a:spLocks noGrp="1"/>
          </p:cNvSpPr>
          <p:nvPr>
            <p:ph type="sldNum" sz="quarter" idx="12"/>
          </p:nvPr>
        </p:nvSpPr>
        <p:spPr/>
        <p:txBody>
          <a:bodyPr/>
          <a:lstStyle/>
          <a:p>
            <a:fld id="{E31375A4-56A4-47D6-9801-1991572033F7}" type="slidenum">
              <a:t>‹#›</a:t>
            </a:fld>
            <a:endParaRPr lang="el-G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pic>
        <p:nvPicPr>
          <p:cNvPr id="9" name="Εικόνα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Ορθογώνιο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8229601" y="2514600"/>
            <a:ext cx="3474720" cy="1600200"/>
          </a:xfrm>
        </p:spPr>
        <p:txBody>
          <a:bodyPr anchor="b"/>
          <a:lstStyle>
            <a:lvl1pPr latinLnBrk="0">
              <a:defRPr lang="el-GR" sz="3200"/>
            </a:lvl1pPr>
          </a:lstStyle>
          <a:p>
            <a:r>
              <a:rPr lang="el-GR" smtClean="0"/>
              <a:t>Στυλ κύριου τίτλου</a:t>
            </a:r>
            <a:endParaRPr lang="el-GR"/>
          </a:p>
        </p:txBody>
      </p:sp>
      <p:sp>
        <p:nvSpPr>
          <p:cNvPr id="3" name="Σύμβολο κράτησης θέσης περιεχομένου 2"/>
          <p:cNvSpPr>
            <a:spLocks noGrp="1"/>
          </p:cNvSpPr>
          <p:nvPr>
            <p:ph idx="1"/>
          </p:nvPr>
        </p:nvSpPr>
        <p:spPr>
          <a:xfrm>
            <a:off x="790302" y="685800"/>
            <a:ext cx="6126480" cy="5486400"/>
          </a:xfrm>
        </p:spPr>
        <p:txBody>
          <a:bodyPr>
            <a:normAutofit/>
          </a:bodyPr>
          <a:lstStyle>
            <a:lvl1pPr latinLnBrk="0">
              <a:defRPr lang="el-GR" sz="2000"/>
            </a:lvl1pPr>
            <a:lvl2pPr latinLnBrk="0">
              <a:defRPr lang="el-GR" sz="1800"/>
            </a:lvl2pPr>
            <a:lvl3pPr latinLnBrk="0">
              <a:defRPr lang="el-GR" sz="1600"/>
            </a:lvl3pPr>
            <a:lvl4pPr latinLnBrk="0">
              <a:defRPr lang="el-GR" sz="1400"/>
            </a:lvl4pPr>
            <a:lvl5pPr latinLnBrk="0">
              <a:defRPr lang="el-GR" sz="1400"/>
            </a:lvl5pPr>
            <a:lvl6pPr latinLnBrk="0">
              <a:defRPr lang="el-GR" sz="2000"/>
            </a:lvl6pPr>
            <a:lvl7pPr latinLnBrk="0">
              <a:defRPr lang="el-GR" sz="2000"/>
            </a:lvl7pPr>
            <a:lvl8pPr latinLnBrk="0">
              <a:defRPr lang="el-GR" sz="2000"/>
            </a:lvl8pPr>
            <a:lvl9pPr latinLnBrk="0">
              <a:defRPr lang="el-G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κειμένου 3"/>
          <p:cNvSpPr>
            <a:spLocks noGrp="1"/>
          </p:cNvSpPr>
          <p:nvPr>
            <p:ph type="body" sz="half" idx="2"/>
          </p:nvPr>
        </p:nvSpPr>
        <p:spPr>
          <a:xfrm>
            <a:off x="8229600" y="4343400"/>
            <a:ext cx="3474720" cy="1188720"/>
          </a:xfrm>
        </p:spPr>
        <p:txBody>
          <a:bodyPr>
            <a:normAutofit/>
          </a:bodyPr>
          <a:lstStyle>
            <a:lvl1pPr marL="0" indent="0" latinLnBrk="0">
              <a:spcBef>
                <a:spcPts val="800"/>
              </a:spcBef>
              <a:buNone/>
              <a:defRPr lang="el-GR" sz="18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smtClean="0"/>
              <a:t>Επεξεργασία στυλ υποδείγματος κειμένου</a:t>
            </a:r>
          </a:p>
        </p:txBody>
      </p:sp>
      <p:sp>
        <p:nvSpPr>
          <p:cNvPr id="5" name="Σύμβολο κράτησης θέσης ημερομηνίας 4"/>
          <p:cNvSpPr>
            <a:spLocks noGrp="1"/>
          </p:cNvSpPr>
          <p:nvPr>
            <p:ph type="dt" sz="half" idx="10"/>
          </p:nvPr>
        </p:nvSpPr>
        <p:spPr/>
        <p:txBody>
          <a:bodyPr/>
          <a:lstStyle/>
          <a:p>
            <a:endParaRPr lang="el-GR"/>
          </a:p>
        </p:txBody>
      </p:sp>
      <p:sp>
        <p:nvSpPr>
          <p:cNvPr id="6" name="Σύμβολο κράτησης θέσης υποσέλιδου 5"/>
          <p:cNvSpPr>
            <a:spLocks noGrp="1"/>
          </p:cNvSpPr>
          <p:nvPr>
            <p:ph type="ftr" sz="quarter" idx="11"/>
          </p:nvPr>
        </p:nvSpPr>
        <p:spPr/>
        <p:txBody>
          <a:bodyPr/>
          <a:lstStyle/>
          <a:p>
            <a:endParaRPr lang="el-GR"/>
          </a:p>
        </p:txBody>
      </p:sp>
      <p:sp>
        <p:nvSpPr>
          <p:cNvPr id="7" name="Σύμβολο κράτησης θέσης αριθμού διαφάνειας 6"/>
          <p:cNvSpPr>
            <a:spLocks noGrp="1"/>
          </p:cNvSpPr>
          <p:nvPr>
            <p:ph type="sldNum" sz="quarter" idx="12"/>
          </p:nvPr>
        </p:nvSpPr>
        <p:spPr/>
        <p:txBody>
          <a:bodyPr/>
          <a:lstStyle/>
          <a:p>
            <a:fld id="{E31375A4-56A4-47D6-9801-1991572033F7}" type="slidenum">
              <a:t>‹#›</a:t>
            </a:fld>
            <a:endParaRPr lang="el-G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pic>
        <p:nvPicPr>
          <p:cNvPr id="8" name="Εικόνα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Ορθογώνιο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8229600" y="2514600"/>
            <a:ext cx="3474720" cy="1600200"/>
          </a:xfrm>
        </p:spPr>
        <p:txBody>
          <a:bodyPr anchor="b"/>
          <a:lstStyle>
            <a:lvl1pPr latinLnBrk="0">
              <a:defRPr lang="el-GR" sz="3200"/>
            </a:lvl1pPr>
          </a:lstStyle>
          <a:p>
            <a:r>
              <a:rPr lang="el-GR" smtClean="0"/>
              <a:t>Στυλ κύριου τίτλου</a:t>
            </a:r>
            <a:endParaRPr lang="el-GR"/>
          </a:p>
        </p:txBody>
      </p:sp>
      <p:sp>
        <p:nvSpPr>
          <p:cNvPr id="3" name="Σύμβολο κράτησης θέσης εικόνας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latinLnBrk="0">
              <a:buNone/>
              <a:defRPr lang="el-GR" sz="2400"/>
            </a:lvl1pPr>
            <a:lvl2pPr marL="457200" indent="0" latinLnBrk="0">
              <a:buNone/>
              <a:defRPr lang="el-GR" sz="2800"/>
            </a:lvl2pPr>
            <a:lvl3pPr marL="914400" indent="0" latinLnBrk="0">
              <a:buNone/>
              <a:defRPr lang="el-GR" sz="2400"/>
            </a:lvl3pPr>
            <a:lvl4pPr marL="1371600" indent="0" latinLnBrk="0">
              <a:buNone/>
              <a:defRPr lang="el-GR" sz="2000"/>
            </a:lvl4pPr>
            <a:lvl5pPr marL="1828800" indent="0" latinLnBrk="0">
              <a:buNone/>
              <a:defRPr lang="el-GR" sz="2000"/>
            </a:lvl5pPr>
            <a:lvl6pPr marL="2286000" indent="0" latinLnBrk="0">
              <a:buNone/>
              <a:defRPr lang="el-GR" sz="2000"/>
            </a:lvl6pPr>
            <a:lvl7pPr marL="2743200" indent="0" latinLnBrk="0">
              <a:buNone/>
              <a:defRPr lang="el-GR" sz="2000"/>
            </a:lvl7pPr>
            <a:lvl8pPr marL="3200400" indent="0" latinLnBrk="0">
              <a:buNone/>
              <a:defRPr lang="el-GR" sz="2000"/>
            </a:lvl8pPr>
            <a:lvl9pPr marL="3657600" indent="0" latinLnBrk="0">
              <a:buNone/>
              <a:defRPr lang="el-GR" sz="2000"/>
            </a:lvl9pPr>
          </a:lstStyle>
          <a:p>
            <a:r>
              <a:rPr lang="el-GR" smtClean="0"/>
              <a:t>Κάντε κλικ στο εικονίδιο για να προσθέσετε εικόνα</a:t>
            </a:r>
            <a:endParaRPr lang="el-GR"/>
          </a:p>
        </p:txBody>
      </p:sp>
      <p:sp>
        <p:nvSpPr>
          <p:cNvPr id="4" name="Σύμβολο κράτησης θέσης κειμένου 3"/>
          <p:cNvSpPr>
            <a:spLocks noGrp="1"/>
          </p:cNvSpPr>
          <p:nvPr>
            <p:ph type="body" sz="half" idx="2"/>
          </p:nvPr>
        </p:nvSpPr>
        <p:spPr>
          <a:xfrm>
            <a:off x="8229600" y="4343400"/>
            <a:ext cx="3474720" cy="1188720"/>
          </a:xfrm>
        </p:spPr>
        <p:txBody>
          <a:bodyPr>
            <a:normAutofit/>
          </a:bodyPr>
          <a:lstStyle>
            <a:lvl1pPr marL="0" indent="0" latinLnBrk="0">
              <a:spcBef>
                <a:spcPts val="800"/>
              </a:spcBef>
              <a:buNone/>
              <a:defRPr lang="el-GR" sz="18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smtClean="0"/>
              <a:t>Επεξεργασία στυλ υποδείγματος κειμένου</a:t>
            </a:r>
          </a:p>
        </p:txBody>
      </p:sp>
      <p:sp>
        <p:nvSpPr>
          <p:cNvPr id="5" name="Σύμβολο κράτησης θέσης ημερομηνίας 4"/>
          <p:cNvSpPr>
            <a:spLocks noGrp="1"/>
          </p:cNvSpPr>
          <p:nvPr>
            <p:ph type="dt" sz="half" idx="10"/>
          </p:nvPr>
        </p:nvSpPr>
        <p:spPr/>
        <p:txBody>
          <a:bodyPr/>
          <a:lstStyle/>
          <a:p>
            <a:endParaRPr lang="el-GR"/>
          </a:p>
        </p:txBody>
      </p:sp>
      <p:sp>
        <p:nvSpPr>
          <p:cNvPr id="6" name="Σύμβολο κράτησης θέσης υποσέλιδου 5"/>
          <p:cNvSpPr>
            <a:spLocks noGrp="1"/>
          </p:cNvSpPr>
          <p:nvPr>
            <p:ph type="ftr" sz="quarter" idx="11"/>
          </p:nvPr>
        </p:nvSpPr>
        <p:spPr/>
        <p:txBody>
          <a:bodyPr/>
          <a:lstStyle/>
          <a:p>
            <a:endParaRPr lang="el-GR"/>
          </a:p>
        </p:txBody>
      </p:sp>
      <p:sp>
        <p:nvSpPr>
          <p:cNvPr id="7" name="Σύμβολο κράτησης θέσης αριθμού διαφάνειας 6"/>
          <p:cNvSpPr>
            <a:spLocks noGrp="1"/>
          </p:cNvSpPr>
          <p:nvPr>
            <p:ph type="sldNum" sz="quarter" idx="12"/>
          </p:nvPr>
        </p:nvSpPr>
        <p:spPr/>
        <p:txBody>
          <a:bodyPr/>
          <a:lstStyle/>
          <a:p>
            <a:fld id="{E31375A4-56A4-47D6-9801-1991572033F7}" type="slidenum">
              <a:t>‹#›</a:t>
            </a:fld>
            <a:endParaRPr lang="el-G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Ορθογώνιο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Σύμβολο κράτησης θέσης τίτλου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l-GR"/>
              <a:t>Κάντε κλικ για να επεξεργαστείτε το στυλ υποδείγματος τίτλου</a:t>
            </a:r>
          </a:p>
        </p:txBody>
      </p:sp>
      <p:sp>
        <p:nvSpPr>
          <p:cNvPr id="3" name="Σύμβολο κράτησης θέσης κειμένου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Σύμβολο κράτησης θέσης ημερομηνίας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latinLnBrk="0">
              <a:defRPr lang="el-GR" sz="1000">
                <a:solidFill>
                  <a:schemeClr val="tx1"/>
                </a:solidFill>
              </a:defRPr>
            </a:lvl1pPr>
          </a:lstStyle>
          <a:p>
            <a:endParaRPr lang="el-GR"/>
          </a:p>
        </p:txBody>
      </p:sp>
      <p:sp>
        <p:nvSpPr>
          <p:cNvPr id="5" name="Σύμβολο κράτησης θέσης υποσέλιδου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latinLnBrk="0">
              <a:defRPr lang="el-GR" sz="1000">
                <a:solidFill>
                  <a:schemeClr val="tx1"/>
                </a:solidFill>
              </a:defRPr>
            </a:lvl1pPr>
          </a:lstStyle>
          <a:p>
            <a:endParaRPr lang="el-GR"/>
          </a:p>
        </p:txBody>
      </p:sp>
      <p:sp>
        <p:nvSpPr>
          <p:cNvPr id="6" name="Σύμβολο κράτησης θέσης αριθμού διαφάνειας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latinLnBrk="0">
              <a:defRPr lang="el-GR" sz="1000">
                <a:solidFill>
                  <a:schemeClr val="tx1"/>
                </a:solidFill>
              </a:defRPr>
            </a:lvl1pPr>
          </a:lstStyle>
          <a:p>
            <a:fld id="{E31375A4-56A4-47D6-9801-1991572033F7}" type="slidenum">
              <a:pPr/>
              <a:t>‹#›</a:t>
            </a:fld>
            <a:endParaRPr lang="el-GR"/>
          </a:p>
        </p:txBody>
      </p:sp>
      <p:sp>
        <p:nvSpPr>
          <p:cNvPr id="8" name="Ορθογώνιο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el-G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lang="el-G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lang="el-G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lang="el-G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9pPr>
    </p:bodyStyle>
    <p:otherStyle>
      <a:defPPr>
        <a:defRPr lang="el-GR"/>
      </a:defPPr>
      <a:lvl1pPr marL="0" algn="l" defTabSz="914400" rtl="0" eaLnBrk="1" latinLnBrk="0" hangingPunct="1">
        <a:defRPr lang="el-GR" sz="1800" kern="1200">
          <a:solidFill>
            <a:schemeClr val="tx1"/>
          </a:solidFill>
          <a:latin typeface="+mn-lt"/>
          <a:ea typeface="+mn-ea"/>
          <a:cs typeface="+mn-cs"/>
        </a:defRPr>
      </a:lvl1pPr>
      <a:lvl2pPr marL="457200" algn="l" defTabSz="914400" rtl="0" eaLnBrk="1" latinLnBrk="0" hangingPunct="1">
        <a:defRPr lang="el-GR" sz="1800" kern="1200">
          <a:solidFill>
            <a:schemeClr val="tx1"/>
          </a:solidFill>
          <a:latin typeface="+mn-lt"/>
          <a:ea typeface="+mn-ea"/>
          <a:cs typeface="+mn-cs"/>
        </a:defRPr>
      </a:lvl2pPr>
      <a:lvl3pPr marL="914400" algn="l" defTabSz="914400" rtl="0" eaLnBrk="1" latinLnBrk="0" hangingPunct="1">
        <a:defRPr lang="el-GR" sz="1800" kern="1200">
          <a:solidFill>
            <a:schemeClr val="tx1"/>
          </a:solidFill>
          <a:latin typeface="+mn-lt"/>
          <a:ea typeface="+mn-ea"/>
          <a:cs typeface="+mn-cs"/>
        </a:defRPr>
      </a:lvl3pPr>
      <a:lvl4pPr marL="1371600" algn="l" defTabSz="914400" rtl="0" eaLnBrk="1" latinLnBrk="0" hangingPunct="1">
        <a:defRPr lang="el-GR" sz="1800" kern="1200">
          <a:solidFill>
            <a:schemeClr val="tx1"/>
          </a:solidFill>
          <a:latin typeface="+mn-lt"/>
          <a:ea typeface="+mn-ea"/>
          <a:cs typeface="+mn-cs"/>
        </a:defRPr>
      </a:lvl4pPr>
      <a:lvl5pPr marL="1828800" algn="l" defTabSz="914400" rtl="0" eaLnBrk="1" latinLnBrk="0" hangingPunct="1">
        <a:defRPr lang="el-GR" sz="1800" kern="1200">
          <a:solidFill>
            <a:schemeClr val="tx1"/>
          </a:solidFill>
          <a:latin typeface="+mn-lt"/>
          <a:ea typeface="+mn-ea"/>
          <a:cs typeface="+mn-cs"/>
        </a:defRPr>
      </a:lvl5pPr>
      <a:lvl6pPr marL="2286000" algn="l" defTabSz="914400" rtl="0" eaLnBrk="1" latinLnBrk="0" hangingPunct="1">
        <a:defRPr lang="el-GR" sz="1800" kern="1200">
          <a:solidFill>
            <a:schemeClr val="tx1"/>
          </a:solidFill>
          <a:latin typeface="+mn-lt"/>
          <a:ea typeface="+mn-ea"/>
          <a:cs typeface="+mn-cs"/>
        </a:defRPr>
      </a:lvl6pPr>
      <a:lvl7pPr marL="2743200" algn="l" defTabSz="914400" rtl="0" eaLnBrk="1" latinLnBrk="0" hangingPunct="1">
        <a:defRPr lang="el-GR" sz="1800" kern="1200">
          <a:solidFill>
            <a:schemeClr val="tx1"/>
          </a:solidFill>
          <a:latin typeface="+mn-lt"/>
          <a:ea typeface="+mn-ea"/>
          <a:cs typeface="+mn-cs"/>
        </a:defRPr>
      </a:lvl7pPr>
      <a:lvl8pPr marL="3200400" algn="l" defTabSz="914400" rtl="0" eaLnBrk="1" latinLnBrk="0" hangingPunct="1">
        <a:defRPr lang="el-GR" sz="1800" kern="1200">
          <a:solidFill>
            <a:schemeClr val="tx1"/>
          </a:solidFill>
          <a:latin typeface="+mn-lt"/>
          <a:ea typeface="+mn-ea"/>
          <a:cs typeface="+mn-cs"/>
        </a:defRPr>
      </a:lvl8pPr>
      <a:lvl9pPr marL="3657600" algn="l" defTabSz="914400" rtl="0" eaLnBrk="1" latinLnBrk="0" hangingPunct="1">
        <a:defRPr lang="el-G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ur-lex.europa.eu/legal-content/EL/TXT/PDF/?uri=CELEX:32008H0506(01)&amp;from=E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eoppep.gr/images/European/ETHNIKO_PLAISIO_PROSONTON_NOVEMBER_2016.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cedefop.europa.eu/en/news-and-press/news/greece-hellenic-qualifications-framework-developments"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eur-lex.europa.eu/LexUriServ/LexUriServ.do?uri=OJ:L:2005:255:0022:0142:el: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rm.coe.int/CoERMPublicCommonSearchServices/DisplayDCTMContent?documentId=090000168007f107"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image" Target="../media/image20.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9477" y="244121"/>
            <a:ext cx="6188207" cy="1059359"/>
          </a:xfrm>
          <a:prstGeom prst="rect">
            <a:avLst/>
          </a:prstGeom>
          <a:effectLst>
            <a:innerShdw blurRad="114300">
              <a:schemeClr val="accent1">
                <a:lumMod val="60000"/>
                <a:lumOff val="40000"/>
              </a:schemeClr>
            </a:innerShdw>
          </a:effectLst>
        </p:spPr>
      </p:pic>
      <p:sp>
        <p:nvSpPr>
          <p:cNvPr id="2" name="Τίτλος 1"/>
          <p:cNvSpPr>
            <a:spLocks noGrp="1"/>
          </p:cNvSpPr>
          <p:nvPr>
            <p:ph type="ctrTitle"/>
          </p:nvPr>
        </p:nvSpPr>
        <p:spPr>
          <a:xfrm>
            <a:off x="1066800" y="1554480"/>
            <a:ext cx="10058400" cy="1341120"/>
          </a:xfrm>
        </p:spPr>
        <p:txBody>
          <a:bodyPr>
            <a:noAutofit/>
          </a:bodyPr>
          <a:lstStyle/>
          <a:p>
            <a:pPr algn="ctr">
              <a:lnSpc>
                <a:spcPct val="150000"/>
              </a:lnSpc>
              <a:spcBef>
                <a:spcPts val="1200"/>
              </a:spcBef>
            </a:pPr>
            <a:r>
              <a:rPr lang="el-GR" sz="2800" cap="none" dirty="0" smtClean="0">
                <a:latin typeface="Calibri" panose="020F0502020204030204" pitchFamily="34" charset="0"/>
                <a:cs typeface="Calibri" panose="020F0502020204030204" pitchFamily="34" charset="0"/>
              </a:rPr>
              <a:t>ΕΧΑΕ: Τα εργαλεία και οι χρήσεις τους</a:t>
            </a:r>
            <a:br>
              <a:rPr lang="el-GR" sz="2800" cap="none" dirty="0" smtClean="0">
                <a:latin typeface="Calibri" panose="020F0502020204030204" pitchFamily="34" charset="0"/>
                <a:cs typeface="Calibri" panose="020F0502020204030204" pitchFamily="34" charset="0"/>
              </a:rPr>
            </a:br>
            <a:r>
              <a:rPr lang="el-GR" sz="2400" b="0" cap="none" dirty="0" smtClean="0">
                <a:latin typeface="Calibri" panose="020F0502020204030204" pitchFamily="34" charset="0"/>
                <a:cs typeface="Calibri" panose="020F0502020204030204" pitchFamily="34" charset="0"/>
              </a:rPr>
              <a:t>Τα κεντρικά χαρακτηριστικά των εργαλείων εκπαιδευτικής λειτουργίας</a:t>
            </a:r>
            <a:endParaRPr lang="el-GR" sz="2400" b="0" cap="none" dirty="0">
              <a:latin typeface="Calibri" panose="020F0502020204030204" pitchFamily="34" charset="0"/>
              <a:cs typeface="Calibri" panose="020F0502020204030204" pitchFamily="34" charset="0"/>
            </a:endParaRPr>
          </a:p>
        </p:txBody>
      </p:sp>
      <p:sp>
        <p:nvSpPr>
          <p:cNvPr id="3" name="Υπότιτλος 2"/>
          <p:cNvSpPr>
            <a:spLocks noGrp="1"/>
          </p:cNvSpPr>
          <p:nvPr>
            <p:ph type="subTitle" idx="1"/>
          </p:nvPr>
        </p:nvSpPr>
        <p:spPr>
          <a:xfrm>
            <a:off x="1066800" y="3322320"/>
            <a:ext cx="10058400" cy="2403877"/>
          </a:xfrm>
        </p:spPr>
        <p:txBody>
          <a:bodyPr>
            <a:noAutofit/>
          </a:bodyPr>
          <a:lstStyle/>
          <a:p>
            <a:pPr algn="r">
              <a:lnSpc>
                <a:spcPct val="125000"/>
              </a:lnSpc>
              <a:spcBef>
                <a:spcPts val="600"/>
              </a:spcBef>
              <a:spcAft>
                <a:spcPts val="600"/>
              </a:spcAft>
            </a:pPr>
            <a:r>
              <a:rPr lang="el-GR" cap="none" dirty="0" smtClean="0">
                <a:latin typeface="Calibri" panose="020F0502020204030204" pitchFamily="34" charset="0"/>
                <a:cs typeface="Calibri" panose="020F0502020204030204" pitchFamily="34" charset="0"/>
              </a:rPr>
              <a:t>Παντελής Κυπριανός</a:t>
            </a:r>
            <a:br>
              <a:rPr lang="el-GR" cap="none" dirty="0" smtClean="0">
                <a:latin typeface="Calibri" panose="020F0502020204030204" pitchFamily="34" charset="0"/>
                <a:cs typeface="Calibri" panose="020F0502020204030204" pitchFamily="34" charset="0"/>
              </a:rPr>
            </a:br>
            <a:r>
              <a:rPr lang="el-GR" cap="none" dirty="0" err="1" smtClean="0">
                <a:latin typeface="Calibri" panose="020F0502020204030204" pitchFamily="34" charset="0"/>
                <a:cs typeface="Calibri" panose="020F0502020204030204" pitchFamily="34" charset="0"/>
              </a:rPr>
              <a:t>Ma</a:t>
            </a:r>
            <a:r>
              <a:rPr lang="en-US" cap="none" dirty="0" smtClean="0">
                <a:latin typeface="Calibri" panose="020F0502020204030204" pitchFamily="34" charset="0"/>
                <a:cs typeface="Calibri" panose="020F0502020204030204" pitchFamily="34" charset="0"/>
              </a:rPr>
              <a:t>H</a:t>
            </a:r>
            <a:r>
              <a:rPr lang="el-GR" cap="none" dirty="0" err="1" smtClean="0">
                <a:latin typeface="Calibri" panose="020F0502020204030204" pitchFamily="34" charset="0"/>
                <a:cs typeface="Calibri" panose="020F0502020204030204" pitchFamily="34" charset="0"/>
              </a:rPr>
              <a:t>ep</a:t>
            </a:r>
            <a:endParaRPr lang="el-GR" cap="none" dirty="0" smtClean="0">
              <a:latin typeface="Calibri" panose="020F0502020204030204" pitchFamily="34" charset="0"/>
              <a:cs typeface="Calibri" panose="020F0502020204030204" pitchFamily="34" charset="0"/>
            </a:endParaRPr>
          </a:p>
          <a:p>
            <a:pPr algn="r">
              <a:lnSpc>
                <a:spcPct val="125000"/>
              </a:lnSpc>
              <a:spcBef>
                <a:spcPts val="600"/>
              </a:spcBef>
              <a:spcAft>
                <a:spcPts val="600"/>
              </a:spcAft>
            </a:pPr>
            <a:r>
              <a:rPr lang="el-GR" dirty="0" smtClean="0">
                <a:latin typeface="Calibri" panose="020F0502020204030204" pitchFamily="34" charset="0"/>
                <a:cs typeface="Calibri" panose="020F0502020204030204" pitchFamily="34" charset="0"/>
              </a:rPr>
              <a:t>ΘΕ 3: </a:t>
            </a:r>
            <a:r>
              <a:rPr lang="el-GR" cap="none" dirty="0" smtClean="0">
                <a:latin typeface="Calibri" panose="020F0502020204030204" pitchFamily="34" charset="0"/>
                <a:cs typeface="Calibri" panose="020F0502020204030204" pitchFamily="34" charset="0"/>
              </a:rPr>
              <a:t>Ευρωπαϊκό πλαίσιο Ανώτατης Εκπαίδευσης</a:t>
            </a:r>
            <a:br>
              <a:rPr lang="el-GR" cap="none"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3.2</a:t>
            </a:r>
            <a:r>
              <a:rPr lang="en-US" dirty="0" smtClean="0">
                <a:latin typeface="Calibri" panose="020F0502020204030204" pitchFamily="34" charset="0"/>
                <a:cs typeface="Calibri" panose="020F0502020204030204" pitchFamily="34" charset="0"/>
              </a:rPr>
              <a:t>.</a:t>
            </a:r>
            <a:r>
              <a:rPr lang="el-GR" cap="none" dirty="0" smtClean="0">
                <a:latin typeface="Calibri" panose="020F0502020204030204" pitchFamily="34" charset="0"/>
                <a:cs typeface="Calibri" panose="020F0502020204030204" pitchFamily="34" charset="0"/>
              </a:rPr>
              <a:t>α</a:t>
            </a:r>
            <a:endParaRPr lang="en-US" cap="none" dirty="0" smtClean="0">
              <a:latin typeface="Calibri" panose="020F0502020204030204" pitchFamily="34" charset="0"/>
              <a:cs typeface="Calibri" panose="020F0502020204030204" pitchFamily="34" charset="0"/>
            </a:endParaRPr>
          </a:p>
          <a:p>
            <a:pPr algn="r">
              <a:lnSpc>
                <a:spcPct val="125000"/>
              </a:lnSpc>
              <a:spcBef>
                <a:spcPts val="600"/>
              </a:spcBef>
              <a:spcAft>
                <a:spcPts val="600"/>
              </a:spcAft>
            </a:pPr>
            <a:r>
              <a:rPr lang="el-GR" cap="none" dirty="0" smtClean="0">
                <a:latin typeface="Calibri" panose="020F0502020204030204" pitchFamily="34" charset="0"/>
                <a:cs typeface="Calibri" panose="020F0502020204030204" pitchFamily="34" charset="0"/>
              </a:rPr>
              <a:t>Χειμερινό Εξάμηνο </a:t>
            </a:r>
            <a:r>
              <a:rPr lang="el-GR" dirty="0" smtClean="0">
                <a:latin typeface="Calibri" panose="020F0502020204030204" pitchFamily="34" charset="0"/>
                <a:cs typeface="Calibri" panose="020F0502020204030204" pitchFamily="34" charset="0"/>
              </a:rPr>
              <a:t>2021-2022</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21/11/2021</a:t>
            </a:r>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smtClean="0">
                <a:latin typeface="Calibri" panose="020F0502020204030204" pitchFamily="34" charset="0"/>
                <a:cs typeface="Calibri" panose="020F0502020204030204" pitchFamily="34" charset="0"/>
              </a:rPr>
              <a:t>1. </a:t>
            </a:r>
            <a:r>
              <a:rPr lang="el-GR" sz="2400" cap="none" dirty="0">
                <a:latin typeface="Calibri" panose="020F0502020204030204" pitchFamily="34" charset="0"/>
                <a:cs typeface="Calibri" panose="020F0502020204030204" pitchFamily="34" charset="0"/>
              </a:rPr>
              <a:t>Εργαλεία εκπαιδευτικής λειτουργίας στον ΕΧΑΕ και διαδικασία της Μπολόνια: </a:t>
            </a:r>
            <a:r>
              <a:rPr lang="el-GR" sz="2400" cap="none" dirty="0" smtClean="0">
                <a:latin typeface="Calibri" panose="020F0502020204030204" pitchFamily="34" charset="0"/>
                <a:cs typeface="Calibri" panose="020F0502020204030204" pitchFamily="34" charset="0"/>
              </a:rPr>
              <a:t/>
            </a:r>
            <a:br>
              <a:rPr lang="el-GR" sz="2400" cap="none" dirty="0" smtClean="0">
                <a:latin typeface="Calibri" panose="020F0502020204030204" pitchFamily="34" charset="0"/>
                <a:cs typeface="Calibri" panose="020F0502020204030204" pitchFamily="34" charset="0"/>
              </a:rPr>
            </a:br>
            <a:r>
              <a:rPr lang="el-GR" sz="2400" i="1" cap="none" dirty="0" smtClean="0">
                <a:latin typeface="Calibri" panose="020F0502020204030204" pitchFamily="34" charset="0"/>
                <a:cs typeface="Calibri" panose="020F0502020204030204" pitchFamily="34" charset="0"/>
              </a:rPr>
              <a:t>    </a:t>
            </a:r>
            <a:r>
              <a:rPr lang="el-GR" sz="2400" i="1" u="sng" cap="none" dirty="0" smtClean="0">
                <a:latin typeface="Calibri" panose="020F0502020204030204" pitchFamily="34" charset="0"/>
                <a:cs typeface="Calibri" panose="020F0502020204030204" pitchFamily="34" charset="0"/>
              </a:rPr>
              <a:t>Το </a:t>
            </a:r>
            <a:r>
              <a:rPr lang="el-GR" sz="2400" i="1" u="sng" cap="none" dirty="0">
                <a:latin typeface="Calibri" panose="020F0502020204030204" pitchFamily="34" charset="0"/>
                <a:cs typeface="Calibri" panose="020F0502020204030204" pitchFamily="34" charset="0"/>
              </a:rPr>
              <a:t>πολιτικό επίπεδο</a:t>
            </a:r>
            <a:endParaRPr lang="en-US" sz="2400" i="1" u="sng" cap="none" dirty="0">
              <a:latin typeface="Calibri" panose="020F0502020204030204" pitchFamily="34" charset="0"/>
              <a:cs typeface="Calibri" panose="020F0502020204030204" pitchFamily="34" charset="0"/>
            </a:endParaRPr>
          </a:p>
        </p:txBody>
      </p:sp>
      <p:sp>
        <p:nvSpPr>
          <p:cNvPr id="3" name="Σύμβολο κράτησης θέσης περιεχομένου 2"/>
          <p:cNvSpPr>
            <a:spLocks noGrp="1"/>
          </p:cNvSpPr>
          <p:nvPr>
            <p:ph idx="1"/>
          </p:nvPr>
        </p:nvSpPr>
        <p:spPr>
          <a:xfrm>
            <a:off x="1064302" y="1127760"/>
            <a:ext cx="10178322" cy="5112000"/>
          </a:xfrm>
        </p:spPr>
        <p:txBody>
          <a:bodyPr>
            <a:normAutofit lnSpcReduction="10000"/>
          </a:bodyPr>
          <a:lstStyle/>
          <a:p>
            <a:pPr marL="45720" indent="0">
              <a:lnSpc>
                <a:spcPct val="125000"/>
              </a:lnSpc>
              <a:spcBef>
                <a:spcPts val="600"/>
              </a:spcBef>
              <a:spcAft>
                <a:spcPts val="1200"/>
              </a:spcAft>
              <a:buNone/>
            </a:pPr>
            <a:r>
              <a:rPr lang="el-GR" sz="1800" b="1" dirty="0" smtClean="0">
                <a:latin typeface="Calibri" panose="020F0502020204030204" pitchFamily="34" charset="0"/>
                <a:cs typeface="Calibri" panose="020F0502020204030204" pitchFamily="34" charset="0"/>
              </a:rPr>
              <a:t>1.4 </a:t>
            </a:r>
            <a:r>
              <a:rPr lang="en-US" sz="1800" b="1" dirty="0" smtClean="0">
                <a:latin typeface="Calibri" panose="020F0502020204030204" pitchFamily="34" charset="0"/>
                <a:cs typeface="Calibri" panose="020F0502020204030204" pitchFamily="34" charset="0"/>
              </a:rPr>
              <a:t>Bergen </a:t>
            </a:r>
            <a:r>
              <a:rPr lang="en-US" sz="1800" b="1" dirty="0">
                <a:latin typeface="Calibri" panose="020F0502020204030204" pitchFamily="34" charset="0"/>
                <a:cs typeface="Calibri" panose="020F0502020204030204" pitchFamily="34" charset="0"/>
              </a:rPr>
              <a:t>2005</a:t>
            </a:r>
            <a:endParaRPr lang="el-GR" sz="1800" dirty="0" smtClean="0">
              <a:latin typeface="Calibri" panose="020F0502020204030204" pitchFamily="34" charset="0"/>
              <a:cs typeface="Calibri" panose="020F0502020204030204" pitchFamily="34" charset="0"/>
            </a:endParaRPr>
          </a:p>
          <a:p>
            <a:pPr lvl="1">
              <a:lnSpc>
                <a:spcPct val="125000"/>
              </a:lnSpc>
              <a:spcBef>
                <a:spcPts val="600"/>
              </a:spcBef>
              <a:spcAft>
                <a:spcPts val="600"/>
              </a:spcAft>
              <a:buFont typeface="Wingdings" panose="05000000000000000000" pitchFamily="2" charset="2"/>
              <a:buChar char="Ø"/>
            </a:pPr>
            <a:r>
              <a:rPr lang="el-GR" sz="1600" b="1" i="1" dirty="0">
                <a:latin typeface="Calibri" panose="020F0502020204030204" pitchFamily="34" charset="0"/>
                <a:ea typeface="Calibri" panose="020F0502020204030204" pitchFamily="34" charset="0"/>
                <a:cs typeface="Times New Roman" panose="02020603050405020304" pitchFamily="18" charset="0"/>
              </a:rPr>
              <a:t>Το σύστημα πτυχίων</a:t>
            </a:r>
          </a:p>
          <a:p>
            <a:pPr marL="365760" lvl="1" indent="0">
              <a:lnSpc>
                <a:spcPct val="125000"/>
              </a:lnSpc>
              <a:spcBef>
                <a:spcPts val="600"/>
              </a:spcBef>
              <a:spcAft>
                <a:spcPts val="6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Υιοθετείται το γενικό πλαίσιο για τα επαγγελματικά προσόντα στον ΕΧΑΕ, που αποτελείται από τρεις κύκλους, τις γενικές περιγραφές κάθε κύκλου με βάση τα μαθησιακά αποτελέσματα και τις ικανότητες, και το φάσμα των πιστωτικών μονάδων στον 1ο και 2ο κύκλο </a:t>
            </a:r>
            <a:r>
              <a:rPr lang="el-GR" sz="1600" dirty="0" smtClean="0">
                <a:latin typeface="Calibri" panose="020F0502020204030204" pitchFamily="34" charset="0"/>
                <a:ea typeface="Calibri" panose="020F0502020204030204" pitchFamily="34" charset="0"/>
                <a:cs typeface="Times New Roman" panose="02020603050405020304" pitchFamily="18" charset="0"/>
              </a:rPr>
              <a:t>σπουδών.</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365760" lvl="1" indent="0">
              <a:lnSpc>
                <a:spcPct val="125000"/>
              </a:lnSpc>
              <a:spcBef>
                <a:spcPts val="600"/>
              </a:spcBef>
              <a:spcAft>
                <a:spcPts val="600"/>
              </a:spcAft>
              <a:buNone/>
            </a:pPr>
            <a:r>
              <a:rPr lang="el-GR" sz="1600" dirty="0" smtClean="0">
                <a:latin typeface="Calibri" panose="020F0502020204030204" pitchFamily="34" charset="0"/>
                <a:ea typeface="Calibri" panose="020F0502020204030204" pitchFamily="34" charset="0"/>
                <a:cs typeface="Times New Roman" panose="02020603050405020304" pitchFamily="18" charset="0"/>
              </a:rPr>
              <a:t>Δέσμευση για διαμόρφωση εθνικών πλαισίων προσόντων που </a:t>
            </a:r>
            <a:r>
              <a:rPr lang="el-GR" sz="1600" dirty="0">
                <a:latin typeface="Calibri" panose="020F0502020204030204" pitchFamily="34" charset="0"/>
                <a:ea typeface="Calibri" panose="020F0502020204030204" pitchFamily="34" charset="0"/>
                <a:cs typeface="Times New Roman" panose="02020603050405020304" pitchFamily="18" charset="0"/>
              </a:rPr>
              <a:t>θα είναι συμβατά με το ευρύτερο πλαίσιο </a:t>
            </a:r>
            <a:r>
              <a:rPr lang="el-GR" sz="1600" dirty="0" smtClean="0">
                <a:latin typeface="Calibri" panose="020F0502020204030204" pitchFamily="34" charset="0"/>
                <a:ea typeface="Calibri" panose="020F0502020204030204" pitchFamily="34" charset="0"/>
                <a:cs typeface="Times New Roman" panose="02020603050405020304" pitchFamily="18" charset="0"/>
              </a:rPr>
              <a:t>προσόντων </a:t>
            </a:r>
            <a:r>
              <a:rPr lang="el-GR" sz="1600" dirty="0">
                <a:latin typeface="Calibri" panose="020F0502020204030204" pitchFamily="34" charset="0"/>
                <a:ea typeface="Calibri" panose="020F0502020204030204" pitchFamily="34" charset="0"/>
                <a:cs typeface="Times New Roman" panose="02020603050405020304" pitchFamily="18" charset="0"/>
              </a:rPr>
              <a:t>του ΕΧΑΕ μέχρι το </a:t>
            </a:r>
            <a:r>
              <a:rPr lang="el-GR" sz="1600" dirty="0" smtClean="0">
                <a:latin typeface="Calibri" panose="020F0502020204030204" pitchFamily="34" charset="0"/>
                <a:ea typeface="Calibri" panose="020F0502020204030204" pitchFamily="34" charset="0"/>
                <a:cs typeface="Times New Roman" panose="02020603050405020304" pitchFamily="18" charset="0"/>
              </a:rPr>
              <a:t>2010.</a:t>
            </a:r>
          </a:p>
          <a:p>
            <a:pPr marL="365760" lvl="1" indent="0">
              <a:lnSpc>
                <a:spcPct val="125000"/>
              </a:lnSpc>
              <a:spcBef>
                <a:spcPts val="600"/>
              </a:spcBef>
              <a:spcAft>
                <a:spcPts val="600"/>
              </a:spcAft>
              <a:buNone/>
            </a:pP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45720" lvl="0" indent="0">
              <a:lnSpc>
                <a:spcPct val="125000"/>
              </a:lnSpc>
              <a:spcBef>
                <a:spcPts val="600"/>
              </a:spcBef>
              <a:spcAft>
                <a:spcPts val="1200"/>
              </a:spcAft>
              <a:buClr>
                <a:srgbClr val="A85229"/>
              </a:buClr>
              <a:buNone/>
            </a:pPr>
            <a:r>
              <a:rPr lang="el-GR" sz="1800" b="1" dirty="0" smtClean="0">
                <a:solidFill>
                  <a:srgbClr val="514A40"/>
                </a:solidFill>
                <a:latin typeface="Calibri" panose="020F0502020204030204" pitchFamily="34" charset="0"/>
                <a:cs typeface="Calibri" panose="020F0502020204030204" pitchFamily="34" charset="0"/>
              </a:rPr>
              <a:t>1.5 </a:t>
            </a:r>
            <a:r>
              <a:rPr lang="en-US" sz="1800" b="1" dirty="0">
                <a:solidFill>
                  <a:srgbClr val="514A40"/>
                </a:solidFill>
                <a:latin typeface="Calibri" panose="020F0502020204030204" pitchFamily="34" charset="0"/>
                <a:cs typeface="Calibri" panose="020F0502020204030204" pitchFamily="34" charset="0"/>
              </a:rPr>
              <a:t>London </a:t>
            </a:r>
            <a:r>
              <a:rPr lang="en-US" sz="1800" b="1" dirty="0" smtClean="0">
                <a:solidFill>
                  <a:srgbClr val="514A40"/>
                </a:solidFill>
                <a:latin typeface="Calibri" panose="020F0502020204030204" pitchFamily="34" charset="0"/>
                <a:cs typeface="Calibri" panose="020F0502020204030204" pitchFamily="34" charset="0"/>
              </a:rPr>
              <a:t>2007</a:t>
            </a:r>
            <a:r>
              <a:rPr lang="el-GR" sz="1800" b="1" dirty="0" smtClean="0">
                <a:solidFill>
                  <a:srgbClr val="514A40"/>
                </a:solidFill>
                <a:latin typeface="Calibri" panose="020F0502020204030204" pitchFamily="34" charset="0"/>
                <a:cs typeface="Calibri" panose="020F0502020204030204" pitchFamily="34" charset="0"/>
              </a:rPr>
              <a:t> (Ι)</a:t>
            </a:r>
            <a:endParaRPr lang="el-GR" sz="1800" dirty="0">
              <a:solidFill>
                <a:srgbClr val="514A40"/>
              </a:solidFill>
              <a:latin typeface="Calibri" panose="020F0502020204030204" pitchFamily="34" charset="0"/>
              <a:cs typeface="Calibri" panose="020F0502020204030204" pitchFamily="34" charset="0"/>
            </a:endParaRPr>
          </a:p>
          <a:p>
            <a:pPr lvl="1">
              <a:lnSpc>
                <a:spcPct val="125000"/>
              </a:lnSpc>
              <a:spcBef>
                <a:spcPts val="600"/>
              </a:spcBef>
              <a:spcAft>
                <a:spcPts val="600"/>
              </a:spcAft>
              <a:buClr>
                <a:srgbClr val="A85229"/>
              </a:buClr>
              <a:buFont typeface="Wingdings" panose="05000000000000000000" pitchFamily="2" charset="2"/>
              <a:buChar char="Ø"/>
            </a:pPr>
            <a:r>
              <a:rPr lang="el-GR" sz="1600" b="1" i="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Κινητικότητα</a:t>
            </a:r>
            <a:endParaRPr lang="el-GR" sz="1600" b="1" i="1" dirty="0">
              <a:solidFill>
                <a:srgbClr val="514A40"/>
              </a:solidFill>
              <a:latin typeface="Calibri" panose="020F0502020204030204" pitchFamily="34" charset="0"/>
              <a:ea typeface="Calibri" panose="020F0502020204030204" pitchFamily="34" charset="0"/>
              <a:cs typeface="Times New Roman" panose="02020603050405020304" pitchFamily="18" charset="0"/>
            </a:endParaRPr>
          </a:p>
          <a:p>
            <a:pPr marL="365760" lvl="1" indent="0">
              <a:lnSpc>
                <a:spcPct val="125000"/>
              </a:lnSpc>
              <a:spcBef>
                <a:spcPts val="600"/>
              </a:spcBef>
              <a:spcAft>
                <a:spcPts val="600"/>
              </a:spcAft>
              <a:buClr>
                <a:srgbClr val="A85229"/>
              </a:buClr>
              <a:buNone/>
            </a:pPr>
            <a:r>
              <a:rPr lang="el-GR" sz="1600"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Δέσμευση σε </a:t>
            </a:r>
            <a:r>
              <a:rPr lang="el-GR" sz="1600" dirty="0">
                <a:solidFill>
                  <a:srgbClr val="514A40"/>
                </a:solidFill>
                <a:latin typeface="Calibri" panose="020F0502020204030204" pitchFamily="34" charset="0"/>
                <a:ea typeface="Calibri" panose="020F0502020204030204" pitchFamily="34" charset="0"/>
                <a:cs typeface="Times New Roman" panose="02020603050405020304" pitchFamily="18" charset="0"/>
              </a:rPr>
              <a:t>εθνικό επίπεδο για την πλήρη εφαρμογή των συμφωνηθέντων εργαλείων και διαδικασιών αναγνώρισης και την εξέταση τρόπων για την περαιτέρω παροχή κινήτρων για την κινητικότητα, τόσο για το προσωπικό και τους </a:t>
            </a:r>
            <a:r>
              <a:rPr lang="el-GR" sz="1600"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φοιτητές.</a:t>
            </a: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560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smtClean="0">
                <a:latin typeface="Calibri" panose="020F0502020204030204" pitchFamily="34" charset="0"/>
                <a:cs typeface="Calibri" panose="020F0502020204030204" pitchFamily="34" charset="0"/>
              </a:rPr>
              <a:t>1. </a:t>
            </a:r>
            <a:r>
              <a:rPr lang="el-GR" sz="2400" cap="none" dirty="0">
                <a:latin typeface="Calibri" panose="020F0502020204030204" pitchFamily="34" charset="0"/>
                <a:cs typeface="Calibri" panose="020F0502020204030204" pitchFamily="34" charset="0"/>
              </a:rPr>
              <a:t>Εργαλεία εκπαιδευτικής λειτουργίας στον ΕΧΑΕ και διαδικασία της Μπολόνια: </a:t>
            </a:r>
            <a:r>
              <a:rPr lang="el-GR" sz="2400" cap="none" dirty="0" smtClean="0">
                <a:latin typeface="Calibri" panose="020F0502020204030204" pitchFamily="34" charset="0"/>
                <a:cs typeface="Calibri" panose="020F0502020204030204" pitchFamily="34" charset="0"/>
              </a:rPr>
              <a:t/>
            </a:r>
            <a:br>
              <a:rPr lang="el-GR" sz="2400" cap="none" dirty="0" smtClean="0">
                <a:latin typeface="Calibri" panose="020F0502020204030204" pitchFamily="34" charset="0"/>
                <a:cs typeface="Calibri" panose="020F0502020204030204" pitchFamily="34" charset="0"/>
              </a:rPr>
            </a:br>
            <a:r>
              <a:rPr lang="el-GR" sz="2400" cap="none" dirty="0" smtClean="0">
                <a:latin typeface="Calibri" panose="020F0502020204030204" pitchFamily="34" charset="0"/>
                <a:cs typeface="Calibri" panose="020F0502020204030204" pitchFamily="34" charset="0"/>
              </a:rPr>
              <a:t>    </a:t>
            </a:r>
            <a:r>
              <a:rPr lang="el-GR" sz="2400" i="1" u="sng" cap="none" dirty="0" smtClean="0">
                <a:latin typeface="Calibri" panose="020F0502020204030204" pitchFamily="34" charset="0"/>
                <a:cs typeface="Calibri" panose="020F0502020204030204" pitchFamily="34" charset="0"/>
              </a:rPr>
              <a:t>Το </a:t>
            </a:r>
            <a:r>
              <a:rPr lang="el-GR" sz="2400" i="1" u="sng" cap="none" dirty="0">
                <a:latin typeface="Calibri" panose="020F0502020204030204" pitchFamily="34" charset="0"/>
                <a:cs typeface="Calibri" panose="020F0502020204030204" pitchFamily="34" charset="0"/>
              </a:rPr>
              <a:t>πολιτικό επίπεδο</a:t>
            </a:r>
            <a:endParaRPr lang="en-US" sz="2400" i="1" u="sng" cap="none" dirty="0">
              <a:latin typeface="Calibri" panose="020F0502020204030204" pitchFamily="34" charset="0"/>
              <a:cs typeface="Calibri" panose="020F0502020204030204" pitchFamily="34" charset="0"/>
            </a:endParaRPr>
          </a:p>
        </p:txBody>
      </p:sp>
      <p:sp>
        <p:nvSpPr>
          <p:cNvPr id="3" name="Σύμβολο κράτησης θέσης περιεχομένου 2"/>
          <p:cNvSpPr>
            <a:spLocks noGrp="1"/>
          </p:cNvSpPr>
          <p:nvPr>
            <p:ph idx="1"/>
          </p:nvPr>
        </p:nvSpPr>
        <p:spPr>
          <a:xfrm>
            <a:off x="1064302" y="1127760"/>
            <a:ext cx="10178322" cy="5112000"/>
          </a:xfrm>
        </p:spPr>
        <p:txBody>
          <a:bodyPr>
            <a:normAutofit fontScale="92500"/>
          </a:bodyPr>
          <a:lstStyle/>
          <a:p>
            <a:pPr marL="45720" indent="0">
              <a:lnSpc>
                <a:spcPct val="125000"/>
              </a:lnSpc>
              <a:spcBef>
                <a:spcPts val="600"/>
              </a:spcBef>
              <a:spcAft>
                <a:spcPts val="1200"/>
              </a:spcAft>
              <a:buNone/>
            </a:pPr>
            <a:r>
              <a:rPr lang="el-GR" sz="1900" b="1" dirty="0" smtClean="0">
                <a:latin typeface="Calibri" panose="020F0502020204030204" pitchFamily="34" charset="0"/>
                <a:cs typeface="Calibri" panose="020F0502020204030204" pitchFamily="34" charset="0"/>
              </a:rPr>
              <a:t>1.5 </a:t>
            </a:r>
            <a:r>
              <a:rPr lang="en-US" sz="1900" b="1" dirty="0">
                <a:latin typeface="Calibri" panose="020F0502020204030204" pitchFamily="34" charset="0"/>
                <a:cs typeface="Calibri" panose="020F0502020204030204" pitchFamily="34" charset="0"/>
              </a:rPr>
              <a:t>London 2007 </a:t>
            </a:r>
            <a:r>
              <a:rPr lang="el-GR" sz="1900" b="1" dirty="0" smtClean="0">
                <a:latin typeface="Calibri" panose="020F0502020204030204" pitchFamily="34" charset="0"/>
                <a:cs typeface="Calibri" panose="020F0502020204030204" pitchFamily="34" charset="0"/>
              </a:rPr>
              <a:t>(ΙΙ)</a:t>
            </a:r>
            <a:endParaRPr lang="el-GR" sz="1900" dirty="0" smtClean="0">
              <a:latin typeface="Calibri" panose="020F0502020204030204" pitchFamily="34" charset="0"/>
              <a:cs typeface="Calibri" panose="020F0502020204030204" pitchFamily="34" charset="0"/>
            </a:endParaRPr>
          </a:p>
          <a:p>
            <a:pPr lvl="1">
              <a:lnSpc>
                <a:spcPct val="125000"/>
              </a:lnSpc>
              <a:spcBef>
                <a:spcPts val="600"/>
              </a:spcBef>
              <a:spcAft>
                <a:spcPts val="600"/>
              </a:spcAft>
              <a:buFont typeface="Wingdings" panose="05000000000000000000" pitchFamily="2" charset="2"/>
              <a:buChar char="Ø"/>
            </a:pPr>
            <a:r>
              <a:rPr lang="el-GR" sz="1700" b="1" i="1" dirty="0">
                <a:latin typeface="Calibri" panose="020F0502020204030204" pitchFamily="34" charset="0"/>
                <a:ea typeface="Calibri" panose="020F0502020204030204" pitchFamily="34" charset="0"/>
                <a:cs typeface="Times New Roman" panose="02020603050405020304" pitchFamily="18" charset="0"/>
              </a:rPr>
              <a:t>Διάρθρωση σπουδών</a:t>
            </a:r>
            <a:endParaRPr lang="el-GR" sz="1700" b="1" i="1" dirty="0" smtClean="0">
              <a:latin typeface="Calibri" panose="020F0502020204030204" pitchFamily="34" charset="0"/>
              <a:ea typeface="Calibri" panose="020F0502020204030204" pitchFamily="34" charset="0"/>
              <a:cs typeface="Times New Roman" panose="02020603050405020304" pitchFamily="18" charset="0"/>
            </a:endParaRPr>
          </a:p>
          <a:p>
            <a:pPr marL="365760" lvl="1" indent="0">
              <a:lnSpc>
                <a:spcPct val="125000"/>
              </a:lnSpc>
              <a:spcBef>
                <a:spcPts val="600"/>
              </a:spcBef>
              <a:spcAft>
                <a:spcPts val="600"/>
              </a:spcAft>
              <a:buNone/>
            </a:pPr>
            <a:r>
              <a:rPr lang="el-GR" sz="1700" dirty="0" smtClean="0">
                <a:latin typeface="Calibri" panose="020F0502020204030204" pitchFamily="34" charset="0"/>
                <a:ea typeface="Calibri" panose="020F0502020204030204" pitchFamily="34" charset="0"/>
                <a:cs typeface="Times New Roman" panose="02020603050405020304" pitchFamily="18" charset="0"/>
              </a:rPr>
              <a:t>Τονίζεται </a:t>
            </a:r>
            <a:r>
              <a:rPr lang="el-GR" sz="1700" dirty="0">
                <a:latin typeface="Calibri" panose="020F0502020204030204" pitchFamily="34" charset="0"/>
                <a:ea typeface="Calibri" panose="020F0502020204030204" pitchFamily="34" charset="0"/>
                <a:cs typeface="Times New Roman" panose="02020603050405020304" pitchFamily="18" charset="0"/>
              </a:rPr>
              <a:t>η σημασία της μεταρρύθμισης των ΠΣ που οδηγούν στην απόκτηση προσόντων καθώς αυτό ταιριάζει καλύτερα τόσο στις ανάγκες της αγοράς εργασίας όσο στη συνέχιση των </a:t>
            </a:r>
            <a:r>
              <a:rPr lang="el-GR" sz="1700" dirty="0" smtClean="0">
                <a:latin typeface="Calibri" panose="020F0502020204030204" pitchFamily="34" charset="0"/>
                <a:ea typeface="Calibri" panose="020F0502020204030204" pitchFamily="34" charset="0"/>
                <a:cs typeface="Times New Roman" panose="02020603050405020304" pitchFamily="18" charset="0"/>
              </a:rPr>
              <a:t>σπουδών.</a:t>
            </a:r>
            <a:endParaRPr lang="en-US" sz="1700" dirty="0" smtClean="0">
              <a:latin typeface="Calibri" panose="020F0502020204030204" pitchFamily="34" charset="0"/>
              <a:ea typeface="Calibri" panose="020F0502020204030204" pitchFamily="34" charset="0"/>
              <a:cs typeface="Times New Roman" panose="02020603050405020304" pitchFamily="18" charset="0"/>
            </a:endParaRPr>
          </a:p>
          <a:p>
            <a:pPr marL="365760" lvl="1" indent="0">
              <a:lnSpc>
                <a:spcPct val="125000"/>
              </a:lnSpc>
              <a:spcBef>
                <a:spcPts val="600"/>
              </a:spcBef>
              <a:spcAft>
                <a:spcPts val="600"/>
              </a:spcAft>
              <a:buNone/>
            </a:pPr>
            <a:r>
              <a:rPr lang="el-GR" sz="1700" dirty="0" smtClean="0">
                <a:latin typeface="Calibri" panose="020F0502020204030204" pitchFamily="34" charset="0"/>
                <a:ea typeface="Calibri" panose="020F0502020204030204" pitchFamily="34" charset="0"/>
                <a:cs typeface="Times New Roman" panose="02020603050405020304" pitchFamily="18" charset="0"/>
              </a:rPr>
              <a:t>Επικέντρωση στην </a:t>
            </a:r>
            <a:r>
              <a:rPr lang="el-GR" sz="1700" dirty="0">
                <a:latin typeface="Calibri" panose="020F0502020204030204" pitchFamily="34" charset="0"/>
                <a:ea typeface="Calibri" panose="020F0502020204030204" pitchFamily="34" charset="0"/>
                <a:cs typeface="Times New Roman" panose="02020603050405020304" pitchFamily="18" charset="0"/>
              </a:rPr>
              <a:t>άρση των εμποδίων για την πρόσβαση και </a:t>
            </a:r>
            <a:r>
              <a:rPr lang="el-GR" sz="1700" dirty="0" smtClean="0">
                <a:latin typeface="Calibri" panose="020F0502020204030204" pitchFamily="34" charset="0"/>
                <a:ea typeface="Calibri" panose="020F0502020204030204" pitchFamily="34" charset="0"/>
                <a:cs typeface="Times New Roman" panose="02020603050405020304" pitchFamily="18" charset="0"/>
              </a:rPr>
              <a:t>μετάβαση </a:t>
            </a:r>
            <a:r>
              <a:rPr lang="el-GR" sz="1700" dirty="0">
                <a:latin typeface="Calibri" panose="020F0502020204030204" pitchFamily="34" charset="0"/>
                <a:ea typeface="Calibri" panose="020F0502020204030204" pitchFamily="34" charset="0"/>
                <a:cs typeface="Times New Roman" panose="02020603050405020304" pitchFamily="18" charset="0"/>
              </a:rPr>
              <a:t>μεταξύ των κύκλων σπουδών αλλά και για την ορθή εφαρμογή του ECTS το οποίο βασίζεται στα μαθησιακά αποτελέσματα και στον φόρτο </a:t>
            </a:r>
            <a:r>
              <a:rPr lang="el-GR" sz="1700" dirty="0" smtClean="0">
                <a:latin typeface="Calibri" panose="020F0502020204030204" pitchFamily="34" charset="0"/>
                <a:ea typeface="Calibri" panose="020F0502020204030204" pitchFamily="34" charset="0"/>
                <a:cs typeface="Times New Roman" panose="02020603050405020304" pitchFamily="18" charset="0"/>
              </a:rPr>
              <a:t>εργασίας.</a:t>
            </a:r>
            <a:endParaRPr lang="en-US" sz="1700" dirty="0" smtClean="0">
              <a:latin typeface="Calibri" panose="020F0502020204030204" pitchFamily="34" charset="0"/>
              <a:ea typeface="Calibri" panose="020F0502020204030204" pitchFamily="34" charset="0"/>
              <a:cs typeface="Times New Roman" panose="02020603050405020304" pitchFamily="18" charset="0"/>
            </a:endParaRPr>
          </a:p>
          <a:p>
            <a:pPr marL="365760" lvl="1" indent="0">
              <a:lnSpc>
                <a:spcPct val="125000"/>
              </a:lnSpc>
              <a:spcBef>
                <a:spcPts val="600"/>
              </a:spcBef>
              <a:spcAft>
                <a:spcPts val="600"/>
              </a:spcAft>
              <a:buNone/>
            </a:pPr>
            <a:endParaRPr lang="el-GR" sz="5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Ø"/>
            </a:pPr>
            <a:r>
              <a:rPr lang="el-GR" sz="1700" b="1" i="1" dirty="0" smtClean="0">
                <a:latin typeface="Calibri" panose="020F0502020204030204" pitchFamily="34" charset="0"/>
                <a:ea typeface="Calibri" panose="020F0502020204030204" pitchFamily="34" charset="0"/>
                <a:cs typeface="Times New Roman" panose="02020603050405020304" pitchFamily="18" charset="0"/>
              </a:rPr>
              <a:t>Αναγνώριση</a:t>
            </a:r>
          </a:p>
          <a:p>
            <a:pPr marL="365760" lvl="1" indent="0">
              <a:lnSpc>
                <a:spcPct val="125000"/>
              </a:lnSpc>
              <a:spcBef>
                <a:spcPts val="600"/>
              </a:spcBef>
              <a:spcAft>
                <a:spcPts val="600"/>
              </a:spcAft>
              <a:buNone/>
            </a:pPr>
            <a:endParaRPr lang="el-GR" sz="5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Ø"/>
            </a:pPr>
            <a:r>
              <a:rPr lang="el-GR" sz="1700" b="1" i="1" dirty="0">
                <a:latin typeface="Calibri" panose="020F0502020204030204" pitchFamily="34" charset="0"/>
                <a:ea typeface="Calibri" panose="020F0502020204030204" pitchFamily="34" charset="0"/>
                <a:cs typeface="Times New Roman" panose="02020603050405020304" pitchFamily="18" charset="0"/>
              </a:rPr>
              <a:t>Πλαίσια </a:t>
            </a:r>
            <a:r>
              <a:rPr lang="el-GR" sz="1700" b="1" i="1" dirty="0" smtClean="0">
                <a:latin typeface="Calibri" panose="020F0502020204030204" pitchFamily="34" charset="0"/>
                <a:ea typeface="Calibri" panose="020F0502020204030204" pitchFamily="34" charset="0"/>
                <a:cs typeface="Times New Roman" panose="02020603050405020304" pitchFamily="18" charset="0"/>
              </a:rPr>
              <a:t>Προσόντων</a:t>
            </a:r>
          </a:p>
          <a:p>
            <a:pPr marL="365760" lvl="1" indent="0">
              <a:lnSpc>
                <a:spcPct val="125000"/>
              </a:lnSpc>
              <a:spcBef>
                <a:spcPts val="600"/>
              </a:spcBef>
              <a:spcAft>
                <a:spcPts val="600"/>
              </a:spcAft>
              <a:buNone/>
            </a:pPr>
            <a:r>
              <a:rPr lang="el-GR" sz="1700" dirty="0" smtClean="0">
                <a:latin typeface="Calibri" panose="020F0502020204030204" pitchFamily="34" charset="0"/>
                <a:ea typeface="Calibri" panose="020F0502020204030204" pitchFamily="34" charset="0"/>
                <a:cs typeface="Times New Roman" panose="02020603050405020304" pitchFamily="18" charset="0"/>
              </a:rPr>
              <a:t>Δηλώνεται η ικανοποίηση για το γεγονός </a:t>
            </a:r>
            <a:r>
              <a:rPr lang="el-GR" sz="1700" dirty="0">
                <a:latin typeface="Calibri" panose="020F0502020204030204" pitchFamily="34" charset="0"/>
                <a:ea typeface="Calibri" panose="020F0502020204030204" pitchFamily="34" charset="0"/>
                <a:cs typeface="Times New Roman" panose="02020603050405020304" pitchFamily="18" charset="0"/>
              </a:rPr>
              <a:t>ότι τα εθνικά πλαίσια </a:t>
            </a:r>
            <a:r>
              <a:rPr lang="el-GR" sz="1700" dirty="0" smtClean="0">
                <a:latin typeface="Calibri" panose="020F0502020204030204" pitchFamily="34" charset="0"/>
                <a:ea typeface="Calibri" panose="020F0502020204030204" pitchFamily="34" charset="0"/>
                <a:cs typeface="Times New Roman" panose="02020603050405020304" pitchFamily="18" charset="0"/>
              </a:rPr>
              <a:t>προσόντων, </a:t>
            </a:r>
            <a:r>
              <a:rPr lang="el-GR" sz="1700" dirty="0">
                <a:latin typeface="Calibri" panose="020F0502020204030204" pitchFamily="34" charset="0"/>
                <a:ea typeface="Calibri" panose="020F0502020204030204" pitchFamily="34" charset="0"/>
                <a:cs typeface="Times New Roman" panose="02020603050405020304" pitchFamily="18" charset="0"/>
              </a:rPr>
              <a:t>συμβατά με το γενικό Πλαίσιο Επαγγελματικών Προσόντων στον ΕΧΑΕ θα είναι επίσης συμβατά με την πρόταση της Ευρωπαϊκής Επιτροπής για το Ευρωπαϊκό Πλαίσιο Επαγγελματικών Προσόντων για τη Δια Βίου </a:t>
            </a:r>
            <a:r>
              <a:rPr lang="el-GR" sz="1700" dirty="0" smtClean="0">
                <a:latin typeface="Calibri" panose="020F0502020204030204" pitchFamily="34" charset="0"/>
                <a:ea typeface="Calibri" panose="020F0502020204030204" pitchFamily="34" charset="0"/>
                <a:cs typeface="Times New Roman" panose="02020603050405020304" pitchFamily="18" charset="0"/>
              </a:rPr>
              <a:t>Μάθηση…</a:t>
            </a:r>
            <a:endParaRPr lang="el-GR" sz="1600"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519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smtClean="0">
                <a:latin typeface="Calibri" panose="020F0502020204030204" pitchFamily="34" charset="0"/>
                <a:cs typeface="Calibri" panose="020F0502020204030204" pitchFamily="34" charset="0"/>
              </a:rPr>
              <a:t>1. </a:t>
            </a:r>
            <a:r>
              <a:rPr lang="el-GR" sz="2400" cap="none" dirty="0">
                <a:latin typeface="Calibri" panose="020F0502020204030204" pitchFamily="34" charset="0"/>
                <a:cs typeface="Calibri" panose="020F0502020204030204" pitchFamily="34" charset="0"/>
              </a:rPr>
              <a:t>Εργαλεία εκπαιδευτικής λειτουργίας στον ΕΧΑΕ και διαδικασία της Μπολόνια: </a:t>
            </a:r>
            <a:r>
              <a:rPr lang="el-GR" sz="2400" cap="none" dirty="0" smtClean="0">
                <a:latin typeface="Calibri" panose="020F0502020204030204" pitchFamily="34" charset="0"/>
                <a:cs typeface="Calibri" panose="020F0502020204030204" pitchFamily="34" charset="0"/>
              </a:rPr>
              <a:t/>
            </a:r>
            <a:br>
              <a:rPr lang="el-GR" sz="2400" cap="none" dirty="0" smtClean="0">
                <a:latin typeface="Calibri" panose="020F0502020204030204" pitchFamily="34" charset="0"/>
                <a:cs typeface="Calibri" panose="020F0502020204030204" pitchFamily="34" charset="0"/>
              </a:rPr>
            </a:br>
            <a:r>
              <a:rPr lang="el-GR" sz="2400" cap="none" dirty="0" smtClean="0">
                <a:latin typeface="Calibri" panose="020F0502020204030204" pitchFamily="34" charset="0"/>
                <a:cs typeface="Calibri" panose="020F0502020204030204" pitchFamily="34" charset="0"/>
              </a:rPr>
              <a:t>    </a:t>
            </a:r>
            <a:r>
              <a:rPr lang="el-GR" sz="2400" i="1" u="sng" cap="none" dirty="0" smtClean="0">
                <a:latin typeface="Calibri" panose="020F0502020204030204" pitchFamily="34" charset="0"/>
                <a:cs typeface="Calibri" panose="020F0502020204030204" pitchFamily="34" charset="0"/>
              </a:rPr>
              <a:t>Το </a:t>
            </a:r>
            <a:r>
              <a:rPr lang="el-GR" sz="2400" i="1" u="sng" cap="none" dirty="0">
                <a:latin typeface="Calibri" panose="020F0502020204030204" pitchFamily="34" charset="0"/>
                <a:cs typeface="Calibri" panose="020F0502020204030204" pitchFamily="34" charset="0"/>
              </a:rPr>
              <a:t>πολιτικό επίπεδο</a:t>
            </a:r>
            <a:endParaRPr lang="en-US" sz="2400" i="1" u="sng" cap="none" dirty="0">
              <a:latin typeface="Calibri" panose="020F0502020204030204" pitchFamily="34" charset="0"/>
              <a:cs typeface="Calibri" panose="020F0502020204030204" pitchFamily="34" charset="0"/>
            </a:endParaRPr>
          </a:p>
        </p:txBody>
      </p:sp>
      <p:sp>
        <p:nvSpPr>
          <p:cNvPr id="3" name="Σύμβολο κράτησης θέσης περιεχομένου 2"/>
          <p:cNvSpPr>
            <a:spLocks noGrp="1"/>
          </p:cNvSpPr>
          <p:nvPr>
            <p:ph idx="1"/>
          </p:nvPr>
        </p:nvSpPr>
        <p:spPr>
          <a:xfrm>
            <a:off x="1064302" y="1127760"/>
            <a:ext cx="10178322" cy="5112000"/>
          </a:xfrm>
        </p:spPr>
        <p:txBody>
          <a:bodyPr>
            <a:normAutofit/>
          </a:bodyPr>
          <a:lstStyle/>
          <a:p>
            <a:pPr marL="45720" indent="0">
              <a:lnSpc>
                <a:spcPct val="125000"/>
              </a:lnSpc>
              <a:spcBef>
                <a:spcPts val="600"/>
              </a:spcBef>
              <a:spcAft>
                <a:spcPts val="1200"/>
              </a:spcAft>
              <a:buNone/>
            </a:pPr>
            <a:r>
              <a:rPr lang="el-GR" sz="1900" b="1" dirty="0" smtClean="0">
                <a:latin typeface="Calibri" panose="020F0502020204030204" pitchFamily="34" charset="0"/>
                <a:cs typeface="Calibri" panose="020F0502020204030204" pitchFamily="34" charset="0"/>
              </a:rPr>
              <a:t>1.6 </a:t>
            </a:r>
            <a:r>
              <a:rPr lang="en-US" sz="1900" b="1" dirty="0">
                <a:latin typeface="Calibri" panose="020F0502020204030204" pitchFamily="34" charset="0"/>
                <a:cs typeface="Calibri" panose="020F0502020204030204" pitchFamily="34" charset="0"/>
              </a:rPr>
              <a:t>Leuven and Louvain-la-</a:t>
            </a:r>
            <a:r>
              <a:rPr lang="en-US" sz="1900" b="1" dirty="0" err="1">
                <a:latin typeface="Calibri" panose="020F0502020204030204" pitchFamily="34" charset="0"/>
                <a:cs typeface="Calibri" panose="020F0502020204030204" pitchFamily="34" charset="0"/>
              </a:rPr>
              <a:t>Neuve</a:t>
            </a:r>
            <a:r>
              <a:rPr lang="en-US" sz="1900" b="1" dirty="0">
                <a:latin typeface="Calibri" panose="020F0502020204030204" pitchFamily="34" charset="0"/>
                <a:cs typeface="Calibri" panose="020F0502020204030204" pitchFamily="34" charset="0"/>
              </a:rPr>
              <a:t> </a:t>
            </a:r>
            <a:r>
              <a:rPr lang="en-US" sz="1900" b="1" dirty="0" smtClean="0">
                <a:latin typeface="Calibri" panose="020F0502020204030204" pitchFamily="34" charset="0"/>
                <a:cs typeface="Calibri" panose="020F0502020204030204" pitchFamily="34" charset="0"/>
              </a:rPr>
              <a:t>2009</a:t>
            </a:r>
            <a:endParaRPr lang="el-GR" sz="1900" dirty="0" smtClean="0">
              <a:latin typeface="Calibri" panose="020F0502020204030204" pitchFamily="34" charset="0"/>
              <a:cs typeface="Calibri" panose="020F0502020204030204" pitchFamily="34" charset="0"/>
            </a:endParaRPr>
          </a:p>
          <a:p>
            <a:pPr lvl="1">
              <a:lnSpc>
                <a:spcPct val="125000"/>
              </a:lnSpc>
              <a:spcBef>
                <a:spcPts val="600"/>
              </a:spcBef>
              <a:spcAft>
                <a:spcPts val="600"/>
              </a:spcAft>
              <a:buFont typeface="Wingdings" panose="05000000000000000000" pitchFamily="2" charset="2"/>
              <a:buChar char="Ø"/>
            </a:pPr>
            <a:r>
              <a:rPr lang="el-GR" sz="1600" b="1" i="1" dirty="0" smtClean="0">
                <a:latin typeface="Calibri" panose="020F0502020204030204" pitchFamily="34" charset="0"/>
                <a:ea typeface="Calibri" panose="020F0502020204030204" pitchFamily="34" charset="0"/>
                <a:cs typeface="Times New Roman" panose="02020603050405020304" pitchFamily="18" charset="0"/>
              </a:rPr>
              <a:t>Υλοποίηση </a:t>
            </a:r>
            <a:r>
              <a:rPr lang="el-GR" sz="1600" b="1" i="1" dirty="0">
                <a:latin typeface="Calibri" panose="020F0502020204030204" pitchFamily="34" charset="0"/>
                <a:ea typeface="Calibri" panose="020F0502020204030204" pitchFamily="34" charset="0"/>
                <a:cs typeface="Times New Roman" panose="02020603050405020304" pitchFamily="18" charset="0"/>
              </a:rPr>
              <a:t>πολιτικών δια βίου μάθησης</a:t>
            </a:r>
            <a:endParaRPr lang="el-GR" sz="1600" b="1" i="1" dirty="0" smtClean="0">
              <a:latin typeface="Calibri" panose="020F0502020204030204" pitchFamily="34" charset="0"/>
              <a:ea typeface="Calibri" panose="020F0502020204030204" pitchFamily="34" charset="0"/>
              <a:cs typeface="Times New Roman" panose="02020603050405020304" pitchFamily="18" charset="0"/>
            </a:endParaRPr>
          </a:p>
          <a:p>
            <a:pPr marL="365760" lvl="1" indent="0">
              <a:lnSpc>
                <a:spcPct val="125000"/>
              </a:lnSpc>
              <a:spcBef>
                <a:spcPts val="600"/>
              </a:spcBef>
              <a:spcAft>
                <a:spcPts val="600"/>
              </a:spcAft>
              <a:buNone/>
            </a:pPr>
            <a:r>
              <a:rPr lang="el-GR" sz="1600" dirty="0" smtClean="0">
                <a:latin typeface="Calibri" panose="020F0502020204030204" pitchFamily="34" charset="0"/>
                <a:ea typeface="Calibri" panose="020F0502020204030204" pitchFamily="34" charset="0"/>
                <a:cs typeface="Times New Roman" panose="02020603050405020304" pitchFamily="18" charset="0"/>
              </a:rPr>
              <a:t>Οι πολιτικές θα περιλαμβάνουν τις αρχές </a:t>
            </a:r>
            <a:r>
              <a:rPr lang="el-GR" sz="1600" dirty="0">
                <a:latin typeface="Calibri" panose="020F0502020204030204" pitchFamily="34" charset="0"/>
                <a:ea typeface="Calibri" panose="020F0502020204030204" pitchFamily="34" charset="0"/>
                <a:cs typeface="Times New Roman" panose="02020603050405020304" pitchFamily="18" charset="0"/>
              </a:rPr>
              <a:t>και διαδικασίες για την αναγνώριση της πρότερης μάθησης βάσει των μαθησιακών αποτελεσμάτων, ανεξάρτητα από το κατά πόσον οι γνώσεις, δεξιότητες και ικανότητες αποκτήθηκαν μέσω τυπικής, μη τυπικής ή άτυπης μάθησης, δηλαδή ανεξάρτητα από </a:t>
            </a:r>
            <a:r>
              <a:rPr lang="el-GR" sz="1600" dirty="0" smtClean="0">
                <a:latin typeface="Calibri" panose="020F0502020204030204" pitchFamily="34" charset="0"/>
                <a:ea typeface="Calibri" panose="020F0502020204030204" pitchFamily="34" charset="0"/>
                <a:cs typeface="Times New Roman" panose="02020603050405020304" pitchFamily="18" charset="0"/>
              </a:rPr>
              <a:t>τα </a:t>
            </a:r>
            <a:r>
              <a:rPr lang="el-GR" sz="1600" dirty="0">
                <a:latin typeface="Calibri" panose="020F0502020204030204" pitchFamily="34" charset="0"/>
                <a:ea typeface="Calibri" panose="020F0502020204030204" pitchFamily="34" charset="0"/>
                <a:cs typeface="Times New Roman" panose="02020603050405020304" pitchFamily="18" charset="0"/>
              </a:rPr>
              <a:t>«μονοπάτια μάθησης</a:t>
            </a:r>
            <a:r>
              <a:rPr lang="el-GR" sz="1600" dirty="0" smtClean="0">
                <a:latin typeface="Calibri" panose="020F0502020204030204" pitchFamily="34" charset="0"/>
                <a:ea typeface="Calibri" panose="020F0502020204030204" pitchFamily="34" charset="0"/>
                <a:cs typeface="Times New Roman" panose="02020603050405020304" pitchFamily="18" charset="0"/>
              </a:rPr>
              <a:t>».</a:t>
            </a:r>
          </a:p>
          <a:p>
            <a:pPr lvl="1">
              <a:lnSpc>
                <a:spcPct val="125000"/>
              </a:lnSpc>
              <a:spcBef>
                <a:spcPts val="600"/>
              </a:spcBef>
              <a:spcAft>
                <a:spcPts val="600"/>
              </a:spcAft>
              <a:buFont typeface="Wingdings" panose="05000000000000000000" pitchFamily="2" charset="2"/>
              <a:buChar char="Ø"/>
            </a:pPr>
            <a:r>
              <a:rPr lang="el-GR" sz="1600" b="1" i="1" dirty="0" smtClean="0">
                <a:latin typeface="Calibri" panose="020F0502020204030204" pitchFamily="34" charset="0"/>
                <a:ea typeface="Calibri" panose="020F0502020204030204" pitchFamily="34" charset="0"/>
                <a:cs typeface="Times New Roman" panose="02020603050405020304" pitchFamily="18" charset="0"/>
              </a:rPr>
              <a:t>Φοιτητοκεντρική </a:t>
            </a:r>
            <a:r>
              <a:rPr lang="el-GR" sz="1600" b="1" i="1" dirty="0">
                <a:latin typeface="Calibri" panose="020F0502020204030204" pitchFamily="34" charset="0"/>
                <a:ea typeface="Calibri" panose="020F0502020204030204" pitchFamily="34" charset="0"/>
                <a:cs typeface="Times New Roman" panose="02020603050405020304" pitchFamily="18" charset="0"/>
              </a:rPr>
              <a:t>μάθηση και η εκπαιδευτική αποστολή της ανώτατης εκπαίδευσης</a:t>
            </a:r>
            <a:endParaRPr lang="el-GR" sz="1600" b="1" i="1" dirty="0" smtClean="0">
              <a:latin typeface="Calibri" panose="020F0502020204030204" pitchFamily="34" charset="0"/>
              <a:ea typeface="Calibri" panose="020F0502020204030204" pitchFamily="34" charset="0"/>
              <a:cs typeface="Times New Roman" panose="02020603050405020304" pitchFamily="18" charset="0"/>
            </a:endParaRPr>
          </a:p>
          <a:p>
            <a:pPr marL="365760" lvl="1" indent="0">
              <a:lnSpc>
                <a:spcPct val="125000"/>
              </a:lnSpc>
              <a:spcBef>
                <a:spcPts val="600"/>
              </a:spcBef>
              <a:spcAft>
                <a:spcPts val="600"/>
              </a:spcAft>
              <a:buNone/>
            </a:pPr>
            <a:r>
              <a:rPr lang="el-GR" sz="1600" dirty="0" smtClean="0">
                <a:latin typeface="Calibri" panose="020F0502020204030204" pitchFamily="34" charset="0"/>
                <a:ea typeface="Calibri" panose="020F0502020204030204" pitchFamily="34" charset="0"/>
                <a:cs typeface="Times New Roman" panose="02020603050405020304" pitchFamily="18" charset="0"/>
              </a:rPr>
              <a:t>Απαιτούνται νέες </a:t>
            </a:r>
            <a:r>
              <a:rPr lang="el-GR" sz="1600" dirty="0">
                <a:latin typeface="Calibri" panose="020F0502020204030204" pitchFamily="34" charset="0"/>
                <a:ea typeface="Calibri" panose="020F0502020204030204" pitchFamily="34" charset="0"/>
                <a:cs typeface="Times New Roman" panose="02020603050405020304" pitchFamily="18" charset="0"/>
              </a:rPr>
              <a:t>προσεγγίσεις στη διδασκαλία και τη μάθηση, την αποτελεσματική υποστήριξη και καθοδήγηση των δομών και ένα ΠΣ το οποίο να επικεντρώνεται σαφέστερα στο φοιτητή και στους τρεις κύκλους </a:t>
            </a:r>
            <a:r>
              <a:rPr lang="el-GR" sz="1600" dirty="0" smtClean="0">
                <a:latin typeface="Calibri" panose="020F0502020204030204" pitchFamily="34" charset="0"/>
                <a:ea typeface="Calibri" panose="020F0502020204030204" pitchFamily="34" charset="0"/>
                <a:cs typeface="Times New Roman" panose="02020603050405020304" pitchFamily="18" charset="0"/>
              </a:rPr>
              <a:t>σπουδών.</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Ø"/>
            </a:pPr>
            <a:r>
              <a:rPr lang="el-GR" sz="1600" b="1" i="1" dirty="0" smtClean="0">
                <a:latin typeface="Calibri" panose="020F0502020204030204" pitchFamily="34" charset="0"/>
                <a:ea typeface="Calibri" panose="020F0502020204030204" pitchFamily="34" charset="0"/>
                <a:cs typeface="Times New Roman" panose="02020603050405020304" pitchFamily="18" charset="0"/>
              </a:rPr>
              <a:t>Κινητικότητα</a:t>
            </a:r>
          </a:p>
          <a:p>
            <a:pPr marL="365760" lvl="1" indent="0">
              <a:lnSpc>
                <a:spcPct val="125000"/>
              </a:lnSpc>
              <a:spcBef>
                <a:spcPts val="600"/>
              </a:spcBef>
              <a:spcAft>
                <a:spcPts val="6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Η κινητικότητα θα πρέπει να είναι το σήμα κατατεθέν του </a:t>
            </a:r>
            <a:r>
              <a:rPr lang="el-GR" sz="1600" dirty="0" smtClean="0">
                <a:latin typeface="Calibri" panose="020F0502020204030204" pitchFamily="34" charset="0"/>
                <a:ea typeface="Calibri" panose="020F0502020204030204" pitchFamily="34" charset="0"/>
                <a:cs typeface="Times New Roman" panose="02020603050405020304" pitchFamily="18" charset="0"/>
              </a:rPr>
              <a:t>ΕΧΑΕ…</a:t>
            </a:r>
          </a:p>
        </p:txBody>
      </p:sp>
    </p:spTree>
    <p:extLst>
      <p:ext uri="{BB962C8B-B14F-4D97-AF65-F5344CB8AC3E}">
        <p14:creationId xmlns:p14="http://schemas.microsoft.com/office/powerpoint/2010/main" val="179160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smtClean="0">
                <a:latin typeface="Calibri" panose="020F0502020204030204" pitchFamily="34" charset="0"/>
                <a:cs typeface="Calibri" panose="020F0502020204030204" pitchFamily="34" charset="0"/>
              </a:rPr>
              <a:t>1. </a:t>
            </a:r>
            <a:r>
              <a:rPr lang="el-GR" sz="2400" cap="none" dirty="0">
                <a:latin typeface="Calibri" panose="020F0502020204030204" pitchFamily="34" charset="0"/>
                <a:cs typeface="Calibri" panose="020F0502020204030204" pitchFamily="34" charset="0"/>
              </a:rPr>
              <a:t>Εργαλεία εκπαιδευτικής λειτουργίας στον ΕΧΑΕ και διαδικασία της Μπολόνια: </a:t>
            </a:r>
            <a:r>
              <a:rPr lang="el-GR" sz="2400" cap="none" dirty="0" smtClean="0">
                <a:latin typeface="Calibri" panose="020F0502020204030204" pitchFamily="34" charset="0"/>
                <a:cs typeface="Calibri" panose="020F0502020204030204" pitchFamily="34" charset="0"/>
              </a:rPr>
              <a:t/>
            </a:r>
            <a:br>
              <a:rPr lang="el-GR" sz="2400" cap="none" dirty="0" smtClean="0">
                <a:latin typeface="Calibri" panose="020F0502020204030204" pitchFamily="34" charset="0"/>
                <a:cs typeface="Calibri" panose="020F0502020204030204" pitchFamily="34" charset="0"/>
              </a:rPr>
            </a:br>
            <a:r>
              <a:rPr lang="el-GR" sz="2400" cap="none" dirty="0" smtClean="0">
                <a:latin typeface="Calibri" panose="020F0502020204030204" pitchFamily="34" charset="0"/>
                <a:cs typeface="Calibri" panose="020F0502020204030204" pitchFamily="34" charset="0"/>
              </a:rPr>
              <a:t>    </a:t>
            </a:r>
            <a:r>
              <a:rPr lang="el-GR" sz="2400" i="1" u="sng" cap="none" dirty="0" smtClean="0">
                <a:latin typeface="Calibri" panose="020F0502020204030204" pitchFamily="34" charset="0"/>
                <a:cs typeface="Calibri" panose="020F0502020204030204" pitchFamily="34" charset="0"/>
              </a:rPr>
              <a:t>Το </a:t>
            </a:r>
            <a:r>
              <a:rPr lang="el-GR" sz="2400" i="1" u="sng" cap="none" dirty="0">
                <a:latin typeface="Calibri" panose="020F0502020204030204" pitchFamily="34" charset="0"/>
                <a:cs typeface="Calibri" panose="020F0502020204030204" pitchFamily="34" charset="0"/>
              </a:rPr>
              <a:t>πολιτικό επίπεδο</a:t>
            </a:r>
            <a:endParaRPr lang="en-US" sz="2400" i="1" u="sng" cap="none" dirty="0">
              <a:latin typeface="Calibri" panose="020F0502020204030204" pitchFamily="34" charset="0"/>
              <a:cs typeface="Calibri" panose="020F0502020204030204" pitchFamily="34" charset="0"/>
            </a:endParaRP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45720" indent="0">
              <a:lnSpc>
                <a:spcPct val="125000"/>
              </a:lnSpc>
              <a:spcBef>
                <a:spcPts val="600"/>
              </a:spcBef>
              <a:spcAft>
                <a:spcPts val="1200"/>
              </a:spcAft>
              <a:buNone/>
            </a:pPr>
            <a:r>
              <a:rPr lang="el-GR" sz="1800" b="1" dirty="0" smtClean="0">
                <a:latin typeface="Calibri" panose="020F0502020204030204" pitchFamily="34" charset="0"/>
                <a:cs typeface="Calibri" panose="020F0502020204030204" pitchFamily="34" charset="0"/>
              </a:rPr>
              <a:t>1.7 </a:t>
            </a:r>
            <a:r>
              <a:rPr lang="en-US" sz="1800" b="1" dirty="0">
                <a:latin typeface="Calibri" panose="020F0502020204030204" pitchFamily="34" charset="0"/>
                <a:cs typeface="Calibri" panose="020F0502020204030204" pitchFamily="34" charset="0"/>
              </a:rPr>
              <a:t>Bucharest </a:t>
            </a:r>
            <a:r>
              <a:rPr lang="en-US" sz="1800" b="1" dirty="0" smtClean="0">
                <a:latin typeface="Calibri" panose="020F0502020204030204" pitchFamily="34" charset="0"/>
                <a:cs typeface="Calibri" panose="020F0502020204030204" pitchFamily="34" charset="0"/>
              </a:rPr>
              <a:t>2012</a:t>
            </a:r>
            <a:r>
              <a:rPr lang="el-GR" sz="1800" b="1" dirty="0" smtClean="0">
                <a:latin typeface="Calibri" panose="020F0502020204030204" pitchFamily="34" charset="0"/>
                <a:cs typeface="Calibri" panose="020F0502020204030204" pitchFamily="34" charset="0"/>
              </a:rPr>
              <a:t> (Ι)</a:t>
            </a:r>
            <a:endParaRPr lang="el-GR" sz="1800" b="1" i="1" dirty="0" smtClean="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
            </a:pPr>
            <a:r>
              <a:rPr lang="el-GR" sz="1600" dirty="0" smtClean="0">
                <a:latin typeface="Calibri" panose="020F0502020204030204" pitchFamily="34" charset="0"/>
                <a:ea typeface="Calibri" panose="020F0502020204030204" pitchFamily="34" charset="0"/>
                <a:cs typeface="Times New Roman" panose="02020603050405020304" pitchFamily="18" charset="0"/>
              </a:rPr>
              <a:t>Ουσιαστική </a:t>
            </a:r>
            <a:r>
              <a:rPr lang="el-GR" sz="1600" dirty="0">
                <a:latin typeface="Calibri" panose="020F0502020204030204" pitchFamily="34" charset="0"/>
                <a:ea typeface="Calibri" panose="020F0502020204030204" pitchFamily="34" charset="0"/>
                <a:cs typeface="Times New Roman" panose="02020603050405020304" pitchFamily="18" charset="0"/>
              </a:rPr>
              <a:t>εφαρμογή των μαθησιακών </a:t>
            </a:r>
            <a:r>
              <a:rPr lang="el-GR" sz="1600" dirty="0" smtClean="0">
                <a:latin typeface="Calibri" panose="020F0502020204030204" pitchFamily="34" charset="0"/>
                <a:ea typeface="Calibri" panose="020F0502020204030204" pitchFamily="34" charset="0"/>
                <a:cs typeface="Times New Roman" panose="02020603050405020304" pitchFamily="18" charset="0"/>
              </a:rPr>
              <a:t>αποτελεσμάτων.</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
            </a:pPr>
            <a:r>
              <a:rPr lang="el-GR" sz="1600" dirty="0">
                <a:latin typeface="Calibri" panose="020F0502020204030204" pitchFamily="34" charset="0"/>
                <a:ea typeface="Calibri" panose="020F0502020204030204" pitchFamily="34" charset="0"/>
                <a:cs typeface="Times New Roman" panose="02020603050405020304" pitchFamily="18" charset="0"/>
              </a:rPr>
              <a:t>Η ανάπτυξη, η κατανόηση και η </a:t>
            </a:r>
            <a:r>
              <a:rPr lang="el-GR" sz="1600" dirty="0" smtClean="0">
                <a:latin typeface="Calibri" panose="020F0502020204030204" pitchFamily="34" charset="0"/>
                <a:ea typeface="Calibri" panose="020F0502020204030204" pitchFamily="34" charset="0"/>
                <a:cs typeface="Times New Roman" panose="02020603050405020304" pitchFamily="18" charset="0"/>
              </a:rPr>
              <a:t>(ουσιώδης</a:t>
            </a:r>
            <a:r>
              <a:rPr lang="el-GR" sz="1600" dirty="0">
                <a:latin typeface="Calibri" panose="020F0502020204030204" pitchFamily="34" charset="0"/>
                <a:ea typeface="Calibri" panose="020F0502020204030204" pitchFamily="34" charset="0"/>
                <a:cs typeface="Times New Roman" panose="02020603050405020304" pitchFamily="18" charset="0"/>
              </a:rPr>
              <a:t>) χρήση των μαθησιακών αποτελεσμάτων είναι ζωτικής σημασίας για την επιτυχία του ECTS, του Παραρτήματος Διπλώματος, των διαδικασιών αναγνώρισης, των Πλαισίων Προσόντων και της διασφάλισης της ποιότητας - τα οποία είναι όλα </a:t>
            </a:r>
            <a:r>
              <a:rPr lang="el-GR" sz="1600" dirty="0" smtClean="0">
                <a:latin typeface="Calibri" panose="020F0502020204030204" pitchFamily="34" charset="0"/>
                <a:ea typeface="Calibri" panose="020F0502020204030204" pitchFamily="34" charset="0"/>
                <a:cs typeface="Times New Roman" panose="02020603050405020304" pitchFamily="18" charset="0"/>
              </a:rPr>
              <a:t>αλληλένδετα.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
            </a:pPr>
            <a:r>
              <a:rPr lang="el-GR" sz="1600" dirty="0" smtClean="0">
                <a:latin typeface="Calibri" panose="020F0502020204030204" pitchFamily="34" charset="0"/>
                <a:ea typeface="Calibri" panose="020F0502020204030204" pitchFamily="34" charset="0"/>
                <a:cs typeface="Times New Roman" panose="02020603050405020304" pitchFamily="18" charset="0"/>
              </a:rPr>
              <a:t>Καλούνται τα </a:t>
            </a:r>
            <a:r>
              <a:rPr lang="el-GR" sz="1600" dirty="0">
                <a:latin typeface="Calibri" panose="020F0502020204030204" pitchFamily="34" charset="0"/>
                <a:ea typeface="Calibri" panose="020F0502020204030204" pitchFamily="34" charset="0"/>
                <a:cs typeface="Times New Roman" panose="02020603050405020304" pitchFamily="18" charset="0"/>
              </a:rPr>
              <a:t>Ιδρύματα για </a:t>
            </a:r>
            <a:r>
              <a:rPr lang="el-GR" sz="1600" dirty="0" smtClean="0">
                <a:latin typeface="Calibri" panose="020F0502020204030204" pitchFamily="34" charset="0"/>
                <a:ea typeface="Calibri" panose="020F0502020204030204" pitchFamily="34" charset="0"/>
                <a:cs typeface="Times New Roman" panose="02020603050405020304" pitchFamily="18" charset="0"/>
              </a:rPr>
              <a:t>περαιτέρω </a:t>
            </a:r>
            <a:r>
              <a:rPr lang="el-GR" sz="1600" dirty="0">
                <a:latin typeface="Calibri" panose="020F0502020204030204" pitchFamily="34" charset="0"/>
                <a:ea typeface="Calibri" panose="020F0502020204030204" pitchFamily="34" charset="0"/>
                <a:cs typeface="Times New Roman" panose="02020603050405020304" pitchFamily="18" charset="0"/>
              </a:rPr>
              <a:t>σύνδεση των </a:t>
            </a:r>
            <a:r>
              <a:rPr lang="en-US" sz="1600" dirty="0" smtClean="0">
                <a:latin typeface="Calibri" panose="020F0502020204030204" pitchFamily="34" charset="0"/>
                <a:ea typeface="Calibri" panose="020F0502020204030204" pitchFamily="34" charset="0"/>
                <a:cs typeface="Times New Roman" panose="02020603050405020304" pitchFamily="18" charset="0"/>
              </a:rPr>
              <a:t>ECTS</a:t>
            </a:r>
            <a:r>
              <a:rPr lang="el-GR" sz="1600" dirty="0" smtClean="0">
                <a:latin typeface="Calibri" panose="020F0502020204030204" pitchFamily="34" charset="0"/>
                <a:ea typeface="Calibri" panose="020F0502020204030204" pitchFamily="34" charset="0"/>
                <a:cs typeface="Times New Roman" panose="02020603050405020304" pitchFamily="18" charset="0"/>
              </a:rPr>
              <a:t> με </a:t>
            </a:r>
            <a:r>
              <a:rPr lang="el-GR" sz="1600" dirty="0">
                <a:latin typeface="Calibri" panose="020F0502020204030204" pitchFamily="34" charset="0"/>
                <a:ea typeface="Calibri" panose="020F0502020204030204" pitchFamily="34" charset="0"/>
                <a:cs typeface="Times New Roman" panose="02020603050405020304" pitchFamily="18" charset="0"/>
              </a:rPr>
              <a:t>τα μαθησιακά αποτελέσματα και το φόρτο εργασίας των </a:t>
            </a:r>
            <a:r>
              <a:rPr lang="el-GR" sz="1600" dirty="0" smtClean="0">
                <a:latin typeface="Calibri" panose="020F0502020204030204" pitchFamily="34" charset="0"/>
                <a:ea typeface="Calibri" panose="020F0502020204030204" pitchFamily="34" charset="0"/>
                <a:cs typeface="Times New Roman" panose="02020603050405020304" pitchFamily="18" charset="0"/>
              </a:rPr>
              <a:t>φοιτητών. Πρέπει να εξετάζεται η επίτευξη </a:t>
            </a:r>
            <a:r>
              <a:rPr lang="el-GR" sz="1600" dirty="0">
                <a:latin typeface="Calibri" panose="020F0502020204030204" pitchFamily="34" charset="0"/>
                <a:ea typeface="Calibri" panose="020F0502020204030204" pitchFamily="34" charset="0"/>
                <a:cs typeface="Times New Roman" panose="02020603050405020304" pitchFamily="18" charset="0"/>
              </a:rPr>
              <a:t>των μαθησιακών αποτελεσμάτων στις διαδικασίες </a:t>
            </a:r>
            <a:r>
              <a:rPr lang="el-GR" sz="1600" dirty="0" smtClean="0">
                <a:latin typeface="Calibri" panose="020F0502020204030204" pitchFamily="34" charset="0"/>
                <a:ea typeface="Calibri" panose="020F0502020204030204" pitchFamily="34" charset="0"/>
                <a:cs typeface="Times New Roman" panose="02020603050405020304" pitchFamily="18" charset="0"/>
              </a:rPr>
              <a:t>αξιολόγησης.</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
            </a:pPr>
            <a:r>
              <a:rPr lang="el-GR" sz="1600" dirty="0" smtClean="0">
                <a:latin typeface="Calibri" panose="020F0502020204030204" pitchFamily="34" charset="0"/>
                <a:ea typeface="Calibri" panose="020F0502020204030204" pitchFamily="34" charset="0"/>
                <a:cs typeface="Times New Roman" panose="02020603050405020304" pitchFamily="18" charset="0"/>
              </a:rPr>
              <a:t>Χαιρετίζεται η πρόοδος </a:t>
            </a:r>
            <a:r>
              <a:rPr lang="el-GR" sz="1600" dirty="0">
                <a:latin typeface="Calibri" panose="020F0502020204030204" pitchFamily="34" charset="0"/>
                <a:ea typeface="Calibri" panose="020F0502020204030204" pitchFamily="34" charset="0"/>
                <a:cs typeface="Times New Roman" panose="02020603050405020304" pitchFamily="18" charset="0"/>
              </a:rPr>
              <a:t>στην ανάπτυξη πλαισίων προσόντων καθώς θα βελτιώσει τη διαφάνεια και θα επιτρέψει στα συστήματα ανώτατης εκπαίδευσης να είναι πιο ανοικτά και </a:t>
            </a:r>
            <a:r>
              <a:rPr lang="el-GR" sz="1600" dirty="0" smtClean="0">
                <a:latin typeface="Calibri" panose="020F0502020204030204" pitchFamily="34" charset="0"/>
                <a:ea typeface="Calibri" panose="020F0502020204030204" pitchFamily="34" charset="0"/>
                <a:cs typeface="Times New Roman" panose="02020603050405020304" pitchFamily="18" charset="0"/>
              </a:rPr>
              <a:t>ευέλικτα.</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
            </a:pPr>
            <a:r>
              <a:rPr lang="el-GR" sz="1600" dirty="0" smtClean="0">
                <a:latin typeface="Calibri" panose="020F0502020204030204" pitchFamily="34" charset="0"/>
                <a:ea typeface="Calibri" panose="020F0502020204030204" pitchFamily="34" charset="0"/>
                <a:cs typeface="Times New Roman" panose="02020603050405020304" pitchFamily="18" charset="0"/>
              </a:rPr>
              <a:t>Η κοινή κατανόηση των πλαισίων </a:t>
            </a:r>
            <a:r>
              <a:rPr lang="el-GR" sz="1600" dirty="0">
                <a:latin typeface="Calibri" panose="020F0502020204030204" pitchFamily="34" charset="0"/>
                <a:ea typeface="Calibri" panose="020F0502020204030204" pitchFamily="34" charset="0"/>
                <a:cs typeface="Times New Roman" panose="02020603050405020304" pitchFamily="18" charset="0"/>
              </a:rPr>
              <a:t>προσόντων είναι απαραίτητη στην αναγνώριση τόσο για ακαδημαϊκούς όσο και για επαγγελματικούς </a:t>
            </a:r>
            <a:r>
              <a:rPr lang="el-GR" sz="1600" dirty="0" smtClean="0">
                <a:latin typeface="Calibri" panose="020F0502020204030204" pitchFamily="34" charset="0"/>
                <a:ea typeface="Calibri" panose="020F0502020204030204" pitchFamily="34" charset="0"/>
                <a:cs typeface="Times New Roman" panose="02020603050405020304" pitchFamily="18" charset="0"/>
              </a:rPr>
              <a:t>σκοπούς.</a:t>
            </a: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846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smtClean="0">
                <a:latin typeface="Calibri" panose="020F0502020204030204" pitchFamily="34" charset="0"/>
                <a:cs typeface="Calibri" panose="020F0502020204030204" pitchFamily="34" charset="0"/>
              </a:rPr>
              <a:t>1. </a:t>
            </a:r>
            <a:r>
              <a:rPr lang="el-GR" sz="2400" cap="none" dirty="0">
                <a:latin typeface="Calibri" panose="020F0502020204030204" pitchFamily="34" charset="0"/>
                <a:cs typeface="Calibri" panose="020F0502020204030204" pitchFamily="34" charset="0"/>
              </a:rPr>
              <a:t>Εργαλεία εκπαιδευτικής λειτουργίας στον ΕΧΑΕ και διαδικασία της Μπολόνια: </a:t>
            </a:r>
            <a:r>
              <a:rPr lang="el-GR" sz="2400" cap="none" dirty="0" smtClean="0">
                <a:latin typeface="Calibri" panose="020F0502020204030204" pitchFamily="34" charset="0"/>
                <a:cs typeface="Calibri" panose="020F0502020204030204" pitchFamily="34" charset="0"/>
              </a:rPr>
              <a:t/>
            </a:r>
            <a:br>
              <a:rPr lang="el-GR" sz="2400" cap="none" dirty="0" smtClean="0">
                <a:latin typeface="Calibri" panose="020F0502020204030204" pitchFamily="34" charset="0"/>
                <a:cs typeface="Calibri" panose="020F0502020204030204" pitchFamily="34" charset="0"/>
              </a:rPr>
            </a:br>
            <a:r>
              <a:rPr lang="el-GR" sz="2400" cap="none" dirty="0" smtClean="0">
                <a:latin typeface="Calibri" panose="020F0502020204030204" pitchFamily="34" charset="0"/>
                <a:cs typeface="Calibri" panose="020F0502020204030204" pitchFamily="34" charset="0"/>
              </a:rPr>
              <a:t>    </a:t>
            </a:r>
            <a:r>
              <a:rPr lang="el-GR" sz="2400" i="1" u="sng" cap="none" dirty="0" smtClean="0">
                <a:latin typeface="Calibri" panose="020F0502020204030204" pitchFamily="34" charset="0"/>
                <a:cs typeface="Calibri" panose="020F0502020204030204" pitchFamily="34" charset="0"/>
              </a:rPr>
              <a:t>Το </a:t>
            </a:r>
            <a:r>
              <a:rPr lang="el-GR" sz="2400" i="1" u="sng" cap="none" dirty="0">
                <a:latin typeface="Calibri" panose="020F0502020204030204" pitchFamily="34" charset="0"/>
                <a:cs typeface="Calibri" panose="020F0502020204030204" pitchFamily="34" charset="0"/>
              </a:rPr>
              <a:t>πολιτικό επίπεδο</a:t>
            </a:r>
            <a:endParaRPr lang="en-US" sz="2400" i="1" u="sng" cap="none" dirty="0">
              <a:latin typeface="Calibri" panose="020F0502020204030204" pitchFamily="34" charset="0"/>
              <a:cs typeface="Calibri" panose="020F0502020204030204" pitchFamily="34" charset="0"/>
            </a:endParaRP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45720" indent="0">
              <a:lnSpc>
                <a:spcPct val="125000"/>
              </a:lnSpc>
              <a:spcBef>
                <a:spcPts val="600"/>
              </a:spcBef>
              <a:spcAft>
                <a:spcPts val="1200"/>
              </a:spcAft>
              <a:buNone/>
            </a:pPr>
            <a:r>
              <a:rPr lang="el-GR" sz="1800" b="1" dirty="0" smtClean="0">
                <a:latin typeface="Calibri" panose="020F0502020204030204" pitchFamily="34" charset="0"/>
                <a:cs typeface="Calibri" panose="020F0502020204030204" pitchFamily="34" charset="0"/>
              </a:rPr>
              <a:t>1.7 </a:t>
            </a:r>
            <a:r>
              <a:rPr lang="en-US" sz="1800" b="1" dirty="0">
                <a:latin typeface="Calibri" panose="020F0502020204030204" pitchFamily="34" charset="0"/>
                <a:cs typeface="Calibri" panose="020F0502020204030204" pitchFamily="34" charset="0"/>
              </a:rPr>
              <a:t>Bucharest </a:t>
            </a:r>
            <a:r>
              <a:rPr lang="en-US" sz="1800" b="1" dirty="0" smtClean="0">
                <a:latin typeface="Calibri" panose="020F0502020204030204" pitchFamily="34" charset="0"/>
                <a:cs typeface="Calibri" panose="020F0502020204030204" pitchFamily="34" charset="0"/>
              </a:rPr>
              <a:t>2012</a:t>
            </a:r>
            <a:r>
              <a:rPr lang="el-GR" sz="1800" b="1" dirty="0" smtClean="0">
                <a:latin typeface="Calibri" panose="020F0502020204030204" pitchFamily="34" charset="0"/>
                <a:cs typeface="Calibri" panose="020F0502020204030204" pitchFamily="34" charset="0"/>
              </a:rPr>
              <a:t> (ΙΙ)</a:t>
            </a:r>
            <a:endParaRPr lang="el-GR" sz="1800" b="1" i="1" dirty="0" smtClean="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
            </a:pPr>
            <a:r>
              <a:rPr lang="el-GR" sz="1600" dirty="0" smtClean="0">
                <a:latin typeface="Calibri" panose="020F0502020204030204" pitchFamily="34" charset="0"/>
                <a:ea typeface="Calibri" panose="020F0502020204030204" pitchFamily="34" charset="0"/>
                <a:cs typeface="Times New Roman" panose="02020603050405020304" pitchFamily="18" charset="0"/>
              </a:rPr>
              <a:t>Οι απόφοιτοι δευτεροβάθμιας (με δικαίωμα εισόδου στην ανώτατη εκπαίδευση) </a:t>
            </a:r>
            <a:r>
              <a:rPr lang="el-GR" sz="1600" dirty="0">
                <a:latin typeface="Calibri" panose="020F0502020204030204" pitchFamily="34" charset="0"/>
                <a:ea typeface="Calibri" panose="020F0502020204030204" pitchFamily="34" charset="0"/>
                <a:cs typeface="Times New Roman" panose="02020603050405020304" pitchFamily="18" charset="0"/>
              </a:rPr>
              <a:t>θα πρέπει να θεωρηθούν ότι ανήκουν στο επίπεδο 4 </a:t>
            </a:r>
            <a:r>
              <a:rPr lang="el-GR" sz="1600" dirty="0" smtClean="0">
                <a:latin typeface="Calibri" panose="020F0502020204030204" pitchFamily="34" charset="0"/>
                <a:ea typeface="Calibri" panose="020F0502020204030204" pitchFamily="34" charset="0"/>
                <a:cs typeface="Times New Roman" panose="02020603050405020304" pitchFamily="18" charset="0"/>
              </a:rPr>
              <a:t>του Ευρωπαϊκού Πλαισίου Επαγγελματικών </a:t>
            </a:r>
            <a:r>
              <a:rPr lang="el-GR" sz="1600" dirty="0">
                <a:latin typeface="Calibri" panose="020F0502020204030204" pitchFamily="34" charset="0"/>
                <a:ea typeface="Calibri" panose="020F0502020204030204" pitchFamily="34" charset="0"/>
                <a:cs typeface="Times New Roman" panose="02020603050405020304" pitchFamily="18" charset="0"/>
              </a:rPr>
              <a:t>Προσόντων (EQF</a:t>
            </a:r>
            <a:r>
              <a:rPr lang="el-GR" sz="1600" dirty="0" smtClean="0">
                <a:latin typeface="Calibri" panose="020F0502020204030204" pitchFamily="34" charset="0"/>
                <a:ea typeface="Calibri" panose="020F0502020204030204" pitchFamily="34" charset="0"/>
                <a:cs typeface="Times New Roman" panose="02020603050405020304" pitchFamily="18" charset="0"/>
              </a:rPr>
              <a:t>).</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
            </a:pPr>
            <a:r>
              <a:rPr lang="el-GR" sz="1600" dirty="0" smtClean="0">
                <a:latin typeface="Calibri" panose="020F0502020204030204" pitchFamily="34" charset="0"/>
                <a:ea typeface="Calibri" panose="020F0502020204030204" pitchFamily="34" charset="0"/>
                <a:cs typeface="Times New Roman" panose="02020603050405020304" pitchFamily="18" charset="0"/>
              </a:rPr>
              <a:t>Πρέπει να συνδεθούν οι 3 κύκλοι σπουδών και τα αντίστοιχα προσόντα του ΕΧΑΕ </a:t>
            </a:r>
            <a:r>
              <a:rPr lang="el-GR" sz="1600" dirty="0">
                <a:latin typeface="Calibri" panose="020F0502020204030204" pitchFamily="34" charset="0"/>
                <a:ea typeface="Calibri" panose="020F0502020204030204" pitchFamily="34" charset="0"/>
                <a:cs typeface="Times New Roman" panose="02020603050405020304" pitchFamily="18" charset="0"/>
              </a:rPr>
              <a:t>με τα ευρωπαϊκά πλαίσια προσόντων του επιπέδου 6, 7 και 8, </a:t>
            </a:r>
            <a:r>
              <a:rPr lang="el-GR" sz="1600" dirty="0" smtClean="0">
                <a:latin typeface="Calibri" panose="020F0502020204030204" pitchFamily="34" charset="0"/>
                <a:ea typeface="Calibri" panose="020F0502020204030204" pitchFamily="34" charset="0"/>
                <a:cs typeface="Times New Roman" panose="02020603050405020304" pitchFamily="18" charset="0"/>
              </a:rPr>
              <a:t>αντίστοιχα.</a:t>
            </a:r>
          </a:p>
          <a:p>
            <a:pPr lvl="1">
              <a:lnSpc>
                <a:spcPct val="125000"/>
              </a:lnSpc>
              <a:spcBef>
                <a:spcPts val="600"/>
              </a:spcBef>
              <a:spcAft>
                <a:spcPts val="600"/>
              </a:spcAft>
              <a:buFont typeface="Wingdings" panose="05000000000000000000" pitchFamily="2" charset="2"/>
              <a:buChar char="§"/>
            </a:pPr>
            <a:r>
              <a:rPr lang="el-GR" sz="1600" b="1" dirty="0" smtClean="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Θα </a:t>
            </a:r>
            <a:r>
              <a:rPr lang="el-GR" sz="1600" b="1" dirty="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διερευνηθεί </a:t>
            </a:r>
            <a:r>
              <a:rPr lang="el-GR" sz="1600" b="1" dirty="0" smtClean="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εάν η </a:t>
            </a:r>
            <a:r>
              <a:rPr lang="el-GR" sz="1600" b="1" dirty="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QF-EHEA θα μπορούσε να λάβει υπόψη της ένα μικρό κύκλο προσόντων (αντίστοιχο με το επίπεδο 5 του EQF) και να ενθαρρύνει τις χώρες να χρησιμοποιούν το QF-EHEA για την αναφορά αυτών των προσόντων στα εθνικά </a:t>
            </a:r>
            <a:r>
              <a:rPr lang="el-GR" sz="1600" b="1" dirty="0" smtClean="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πλαίσια</a:t>
            </a:r>
            <a:r>
              <a:rPr lang="el-GR" sz="1600" dirty="0" smtClean="0">
                <a:latin typeface="Calibri" panose="020F0502020204030204" pitchFamily="34" charset="0"/>
                <a:ea typeface="Calibri" panose="020F0502020204030204" pitchFamily="34" charset="0"/>
                <a:cs typeface="Times New Roman" panose="02020603050405020304" pitchFamily="18" charset="0"/>
              </a:rPr>
              <a:t>.</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
            </a:pPr>
            <a:r>
              <a:rPr lang="el-GR" sz="1600" dirty="0" smtClean="0">
                <a:latin typeface="Calibri" panose="020F0502020204030204" pitchFamily="34" charset="0"/>
                <a:ea typeface="Calibri" panose="020F0502020204030204" pitchFamily="34" charset="0"/>
                <a:cs typeface="Times New Roman" panose="02020603050405020304" pitchFamily="18" charset="0"/>
              </a:rPr>
              <a:t>Θετική η σαφή </a:t>
            </a:r>
            <a:r>
              <a:rPr lang="el-GR" sz="1600" dirty="0">
                <a:latin typeface="Calibri" panose="020F0502020204030204" pitchFamily="34" charset="0"/>
                <a:ea typeface="Calibri" panose="020F0502020204030204" pitchFamily="34" charset="0"/>
                <a:cs typeface="Times New Roman" panose="02020603050405020304" pitchFamily="18" charset="0"/>
              </a:rPr>
              <a:t>αναφορά στο ECTS, στο Ευρωπαϊκό Πλαίσιο </a:t>
            </a:r>
            <a:r>
              <a:rPr lang="el-GR" sz="1600" dirty="0" smtClean="0">
                <a:latin typeface="Calibri" panose="020F0502020204030204" pitchFamily="34" charset="0"/>
                <a:ea typeface="Calibri" panose="020F0502020204030204" pitchFamily="34" charset="0"/>
                <a:cs typeface="Times New Roman" panose="02020603050405020304" pitchFamily="18" charset="0"/>
              </a:rPr>
              <a:t>Προσόντων.</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
            </a:pPr>
            <a:r>
              <a:rPr lang="el-GR" sz="1600" dirty="0">
                <a:latin typeface="Calibri" panose="020F0502020204030204" pitchFamily="34" charset="0"/>
                <a:ea typeface="Calibri" panose="020F0502020204030204" pitchFamily="34" charset="0"/>
                <a:cs typeface="Times New Roman" panose="02020603050405020304" pitchFamily="18" charset="0"/>
              </a:rPr>
              <a:t>Η δίκαιη ακαδημαϊκή και επαγγελματική αναγνώριση, συμπεριλαμβανομένης της αναγνώρισης της μη τυπικής και της άτυπης μάθησης, βρίσκεται στον πυρήνα της </a:t>
            </a:r>
            <a:r>
              <a:rPr lang="el-GR" sz="1600" dirty="0" smtClean="0">
                <a:latin typeface="Calibri" panose="020F0502020204030204" pitchFamily="34" charset="0"/>
                <a:ea typeface="Calibri" panose="020F0502020204030204" pitchFamily="34" charset="0"/>
                <a:cs typeface="Times New Roman" panose="02020603050405020304" pitchFamily="18" charset="0"/>
              </a:rPr>
              <a:t>ΕΧΑΕ.</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
            </a:pP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406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smtClean="0">
                <a:latin typeface="Calibri" panose="020F0502020204030204" pitchFamily="34" charset="0"/>
                <a:cs typeface="Calibri" panose="020F0502020204030204" pitchFamily="34" charset="0"/>
              </a:rPr>
              <a:t>1. </a:t>
            </a:r>
            <a:r>
              <a:rPr lang="el-GR" sz="2400" cap="none" dirty="0">
                <a:latin typeface="Calibri" panose="020F0502020204030204" pitchFamily="34" charset="0"/>
                <a:cs typeface="Calibri" panose="020F0502020204030204" pitchFamily="34" charset="0"/>
              </a:rPr>
              <a:t>Εργαλεία εκπαιδευτικής λειτουργίας στον ΕΧΑΕ και διαδικασία της Μπολόνια: </a:t>
            </a:r>
            <a:r>
              <a:rPr lang="el-GR" sz="2400" cap="none" dirty="0" smtClean="0">
                <a:latin typeface="Calibri" panose="020F0502020204030204" pitchFamily="34" charset="0"/>
                <a:cs typeface="Calibri" panose="020F0502020204030204" pitchFamily="34" charset="0"/>
              </a:rPr>
              <a:t/>
            </a:r>
            <a:br>
              <a:rPr lang="el-GR" sz="2400" cap="none" dirty="0" smtClean="0">
                <a:latin typeface="Calibri" panose="020F0502020204030204" pitchFamily="34" charset="0"/>
                <a:cs typeface="Calibri" panose="020F0502020204030204" pitchFamily="34" charset="0"/>
              </a:rPr>
            </a:br>
            <a:r>
              <a:rPr lang="el-GR" sz="2400" cap="none" dirty="0" smtClean="0">
                <a:latin typeface="Calibri" panose="020F0502020204030204" pitchFamily="34" charset="0"/>
                <a:cs typeface="Calibri" panose="020F0502020204030204" pitchFamily="34" charset="0"/>
              </a:rPr>
              <a:t>    </a:t>
            </a:r>
            <a:r>
              <a:rPr lang="el-GR" sz="2400" i="1" u="sng" cap="none" dirty="0" smtClean="0">
                <a:latin typeface="Calibri" panose="020F0502020204030204" pitchFamily="34" charset="0"/>
                <a:cs typeface="Calibri" panose="020F0502020204030204" pitchFamily="34" charset="0"/>
              </a:rPr>
              <a:t>Το </a:t>
            </a:r>
            <a:r>
              <a:rPr lang="el-GR" sz="2400" i="1" u="sng" cap="none" dirty="0">
                <a:latin typeface="Calibri" panose="020F0502020204030204" pitchFamily="34" charset="0"/>
                <a:cs typeface="Calibri" panose="020F0502020204030204" pitchFamily="34" charset="0"/>
              </a:rPr>
              <a:t>πολιτικό επίπεδο</a:t>
            </a:r>
            <a:endParaRPr lang="en-US" sz="2400" i="1" u="sng" cap="none" dirty="0">
              <a:latin typeface="Calibri" panose="020F0502020204030204" pitchFamily="34" charset="0"/>
              <a:cs typeface="Calibri" panose="020F0502020204030204" pitchFamily="34" charset="0"/>
            </a:endParaRP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45720" indent="0">
              <a:lnSpc>
                <a:spcPct val="125000"/>
              </a:lnSpc>
              <a:spcBef>
                <a:spcPts val="600"/>
              </a:spcBef>
              <a:spcAft>
                <a:spcPts val="1200"/>
              </a:spcAft>
              <a:buNone/>
            </a:pPr>
            <a:r>
              <a:rPr lang="el-GR" sz="1800" b="1" dirty="0" smtClean="0">
                <a:latin typeface="Calibri" panose="020F0502020204030204" pitchFamily="34" charset="0"/>
                <a:cs typeface="Calibri" panose="020F0502020204030204" pitchFamily="34" charset="0"/>
              </a:rPr>
              <a:t>1.8 </a:t>
            </a:r>
            <a:r>
              <a:rPr lang="en-US" sz="1800" b="1" dirty="0">
                <a:latin typeface="Calibri" panose="020F0502020204030204" pitchFamily="34" charset="0"/>
                <a:cs typeface="Calibri" panose="020F0502020204030204" pitchFamily="34" charset="0"/>
              </a:rPr>
              <a:t>Yerevan 2015</a:t>
            </a:r>
            <a:endParaRPr lang="el-GR" sz="1800" b="1" i="1" dirty="0" smtClean="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
            </a:pPr>
            <a:r>
              <a:rPr lang="el-GR" sz="1600" dirty="0" smtClean="0">
                <a:latin typeface="Calibri" panose="020F0502020204030204" pitchFamily="34" charset="0"/>
                <a:ea typeface="Calibri" panose="020F0502020204030204" pitchFamily="34" charset="0"/>
                <a:cs typeface="Times New Roman" panose="02020603050405020304" pitchFamily="18" charset="0"/>
              </a:rPr>
              <a:t>Η </a:t>
            </a:r>
            <a:r>
              <a:rPr lang="el-GR" sz="1600" b="1" i="1" dirty="0">
                <a:latin typeface="Calibri" panose="020F0502020204030204" pitchFamily="34" charset="0"/>
                <a:ea typeface="Calibri" panose="020F0502020204030204" pitchFamily="34" charset="0"/>
                <a:cs typeface="Times New Roman" panose="02020603050405020304" pitchFamily="18" charset="0"/>
              </a:rPr>
              <a:t>υλοποίηση των συμφωνημένων διαρθρωτικών μεταρρυθμίσεων</a:t>
            </a:r>
            <a:r>
              <a:rPr lang="el-GR" sz="1600" dirty="0">
                <a:latin typeface="Calibri" panose="020F0502020204030204" pitchFamily="34" charset="0"/>
                <a:ea typeface="Calibri" panose="020F0502020204030204" pitchFamily="34" charset="0"/>
                <a:cs typeface="Times New Roman" panose="02020603050405020304" pitchFamily="18" charset="0"/>
              </a:rPr>
              <a:t> αποτελεί προϋπόθεση για την εδραίωση του ΕΧΑΕ και, μακροπρόθεσμα, για την επιτυχία του. Θεμέλια του ΕΧΑΕ </a:t>
            </a:r>
            <a:r>
              <a:rPr lang="el-GR" sz="1600" dirty="0" smtClean="0">
                <a:latin typeface="Calibri" panose="020F0502020204030204" pitchFamily="34" charset="0"/>
                <a:ea typeface="Calibri" panose="020F0502020204030204" pitchFamily="34" charset="0"/>
                <a:cs typeface="Times New Roman" panose="02020603050405020304" pitchFamily="18" charset="0"/>
              </a:rPr>
              <a:t>είναι:</a:t>
            </a:r>
          </a:p>
          <a:p>
            <a:pPr lvl="3">
              <a:lnSpc>
                <a:spcPct val="125000"/>
              </a:lnSpc>
              <a:spcBef>
                <a:spcPts val="600"/>
              </a:spcBef>
              <a:spcAft>
                <a:spcPts val="600"/>
              </a:spcAft>
              <a:buFont typeface="Wingdings" panose="05000000000000000000" pitchFamily="2" charset="2"/>
              <a:buChar char="Ø"/>
            </a:pPr>
            <a:r>
              <a:rPr lang="el-GR" sz="1600" dirty="0" smtClean="0">
                <a:latin typeface="Calibri" panose="020F0502020204030204" pitchFamily="34" charset="0"/>
                <a:ea typeface="Calibri" panose="020F0502020204030204" pitchFamily="34" charset="0"/>
                <a:cs typeface="Times New Roman" panose="02020603050405020304" pitchFamily="18" charset="0"/>
              </a:rPr>
              <a:t>ένα </a:t>
            </a:r>
            <a:r>
              <a:rPr lang="el-GR" sz="1600" dirty="0">
                <a:latin typeface="Calibri" panose="020F0502020204030204" pitchFamily="34" charset="0"/>
                <a:ea typeface="Calibri" panose="020F0502020204030204" pitchFamily="34" charset="0"/>
                <a:cs typeface="Times New Roman" panose="02020603050405020304" pitchFamily="18" charset="0"/>
              </a:rPr>
              <a:t>κοινό σύστημα δομής των πτυχίων και των πιστωτικών μονάδων, </a:t>
            </a:r>
          </a:p>
          <a:p>
            <a:pPr lvl="3">
              <a:lnSpc>
                <a:spcPct val="125000"/>
              </a:lnSpc>
              <a:spcBef>
                <a:spcPts val="600"/>
              </a:spcBef>
              <a:spcAft>
                <a:spcPts val="600"/>
              </a:spcAft>
              <a:buFont typeface="Wingdings" panose="05000000000000000000" pitchFamily="2" charset="2"/>
              <a:buChar char="Ø"/>
            </a:pPr>
            <a:r>
              <a:rPr lang="el-GR" sz="1600" dirty="0" smtClean="0">
                <a:latin typeface="Calibri" panose="020F0502020204030204" pitchFamily="34" charset="0"/>
                <a:ea typeface="Calibri" panose="020F0502020204030204" pitchFamily="34" charset="0"/>
                <a:cs typeface="Times New Roman" panose="02020603050405020304" pitchFamily="18" charset="0"/>
              </a:rPr>
              <a:t>κοινά </a:t>
            </a:r>
            <a:r>
              <a:rPr lang="el-GR" sz="1600" dirty="0">
                <a:latin typeface="Calibri" panose="020F0502020204030204" pitchFamily="34" charset="0"/>
                <a:ea typeface="Calibri" panose="020F0502020204030204" pitchFamily="34" charset="0"/>
                <a:cs typeface="Times New Roman" panose="02020603050405020304" pitchFamily="18" charset="0"/>
              </a:rPr>
              <a:t>πρότυπα και κατευθυντήριες γραμμές διασφάλισης της ποιότητας,</a:t>
            </a:r>
          </a:p>
          <a:p>
            <a:pPr lvl="3">
              <a:lnSpc>
                <a:spcPct val="125000"/>
              </a:lnSpc>
              <a:spcBef>
                <a:spcPts val="600"/>
              </a:spcBef>
              <a:spcAft>
                <a:spcPts val="600"/>
              </a:spcAft>
              <a:buFont typeface="Wingdings" panose="05000000000000000000" pitchFamily="2" charset="2"/>
              <a:buChar char="Ø"/>
            </a:pPr>
            <a:r>
              <a:rPr lang="el-GR" sz="1600" dirty="0" smtClean="0">
                <a:latin typeface="Calibri" panose="020F0502020204030204" pitchFamily="34" charset="0"/>
                <a:ea typeface="Calibri" panose="020F0502020204030204" pitchFamily="34" charset="0"/>
                <a:cs typeface="Times New Roman" panose="02020603050405020304" pitchFamily="18" charset="0"/>
              </a:rPr>
              <a:t>η </a:t>
            </a:r>
            <a:r>
              <a:rPr lang="el-GR" sz="1600" dirty="0">
                <a:latin typeface="Calibri" panose="020F0502020204030204" pitchFamily="34" charset="0"/>
                <a:ea typeface="Calibri" panose="020F0502020204030204" pitchFamily="34" charset="0"/>
                <a:cs typeface="Times New Roman" panose="02020603050405020304" pitchFamily="18" charset="0"/>
              </a:rPr>
              <a:t>συνεργασία για την κινητικότητα και κοινά προγράμματα και </a:t>
            </a:r>
            <a:r>
              <a:rPr lang="el-GR" sz="1600" dirty="0" smtClean="0">
                <a:latin typeface="Calibri" panose="020F0502020204030204" pitchFamily="34" charset="0"/>
                <a:ea typeface="Calibri" panose="020F0502020204030204" pitchFamily="34" charset="0"/>
                <a:cs typeface="Times New Roman" panose="02020603050405020304" pitchFamily="18" charset="0"/>
              </a:rPr>
              <a:t>πτυχία.</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
            </a:pPr>
            <a:r>
              <a:rPr lang="el-GR" sz="1600" dirty="0" smtClean="0">
                <a:latin typeface="Calibri" panose="020F0502020204030204" pitchFamily="34" charset="0"/>
                <a:ea typeface="Calibri" panose="020F0502020204030204" pitchFamily="34" charset="0"/>
                <a:cs typeface="Times New Roman" panose="02020603050405020304" pitchFamily="18" charset="0"/>
              </a:rPr>
              <a:t>Ανάπτυξη πολιτικών σχετικά με:</a:t>
            </a:r>
          </a:p>
          <a:p>
            <a:pPr lvl="3">
              <a:lnSpc>
                <a:spcPct val="125000"/>
              </a:lnSpc>
              <a:spcBef>
                <a:spcPts val="600"/>
              </a:spcBef>
              <a:spcAft>
                <a:spcPts val="600"/>
              </a:spcAft>
              <a:buFont typeface="Wingdings" panose="05000000000000000000" pitchFamily="2" charset="2"/>
              <a:buChar char="Ø"/>
            </a:pPr>
            <a:r>
              <a:rPr lang="el-GR" sz="1600" dirty="0" smtClean="0">
                <a:latin typeface="Calibri" panose="020F0502020204030204" pitchFamily="34" charset="0"/>
                <a:ea typeface="Calibri" panose="020F0502020204030204" pitchFamily="34" charset="0"/>
                <a:cs typeface="Times New Roman" panose="02020603050405020304" pitchFamily="18" charset="0"/>
              </a:rPr>
              <a:t>την </a:t>
            </a:r>
            <a:r>
              <a:rPr lang="el-GR" sz="1600" dirty="0">
                <a:latin typeface="Calibri" panose="020F0502020204030204" pitchFamily="34" charset="0"/>
                <a:ea typeface="Calibri" panose="020F0502020204030204" pitchFamily="34" charset="0"/>
                <a:cs typeface="Times New Roman" panose="02020603050405020304" pitchFamily="18" charset="0"/>
              </a:rPr>
              <a:t>αναγνώριση των πιστωτικών μονάδων που αποκτώνται στο εξωτερικό, </a:t>
            </a:r>
          </a:p>
          <a:p>
            <a:pPr lvl="3">
              <a:lnSpc>
                <a:spcPct val="125000"/>
              </a:lnSpc>
              <a:spcBef>
                <a:spcPts val="600"/>
              </a:spcBef>
              <a:spcAft>
                <a:spcPts val="600"/>
              </a:spcAft>
              <a:buFont typeface="Wingdings" panose="05000000000000000000" pitchFamily="2" charset="2"/>
              <a:buChar char="Ø"/>
            </a:pPr>
            <a:r>
              <a:rPr lang="el-GR" sz="1600" dirty="0" smtClean="0">
                <a:latin typeface="Calibri" panose="020F0502020204030204" pitchFamily="34" charset="0"/>
                <a:ea typeface="Calibri" panose="020F0502020204030204" pitchFamily="34" charset="0"/>
                <a:cs typeface="Times New Roman" panose="02020603050405020304" pitchFamily="18" charset="0"/>
              </a:rPr>
              <a:t>τις </a:t>
            </a:r>
            <a:r>
              <a:rPr lang="el-GR" sz="1600" dirty="0">
                <a:latin typeface="Calibri" panose="020F0502020204030204" pitchFamily="34" charset="0"/>
                <a:ea typeface="Calibri" panose="020F0502020204030204" pitchFamily="34" charset="0"/>
                <a:cs typeface="Times New Roman" panose="02020603050405020304" pitchFamily="18" charset="0"/>
              </a:rPr>
              <a:t>διαδικασίες αναγνώρισης των διπλωμάτων για ακαδημαϊκούς και επαγγελματικούς σκοπούς, </a:t>
            </a:r>
          </a:p>
          <a:p>
            <a:pPr lvl="3">
              <a:lnSpc>
                <a:spcPct val="125000"/>
              </a:lnSpc>
              <a:spcBef>
                <a:spcPts val="600"/>
              </a:spcBef>
              <a:spcAft>
                <a:spcPts val="600"/>
              </a:spcAft>
              <a:buFont typeface="Wingdings" panose="05000000000000000000" pitchFamily="2" charset="2"/>
              <a:buChar char="Ø"/>
            </a:pPr>
            <a:r>
              <a:rPr lang="el-GR" sz="1600" dirty="0" smtClean="0">
                <a:latin typeface="Calibri" panose="020F0502020204030204" pitchFamily="34" charset="0"/>
                <a:ea typeface="Calibri" panose="020F0502020204030204" pitchFamily="34" charset="0"/>
                <a:cs typeface="Times New Roman" panose="02020603050405020304" pitchFamily="18" charset="0"/>
              </a:rPr>
              <a:t>τις </a:t>
            </a:r>
            <a:r>
              <a:rPr lang="el-GR" sz="1600" dirty="0">
                <a:latin typeface="Calibri" panose="020F0502020204030204" pitchFamily="34" charset="0"/>
                <a:ea typeface="Calibri" panose="020F0502020204030204" pitchFamily="34" charset="0"/>
                <a:cs typeface="Times New Roman" panose="02020603050405020304" pitchFamily="18" charset="0"/>
              </a:rPr>
              <a:t>διαδικασίες αναγνώρισης της πρότερης </a:t>
            </a:r>
            <a:r>
              <a:rPr lang="el-GR" sz="1600" dirty="0" smtClean="0">
                <a:latin typeface="Calibri" panose="020F0502020204030204" pitchFamily="34" charset="0"/>
                <a:ea typeface="Calibri" panose="020F0502020204030204" pitchFamily="34" charset="0"/>
                <a:cs typeface="Times New Roman" panose="02020603050405020304" pitchFamily="18" charset="0"/>
              </a:rPr>
              <a:t>μάθησης.</a:t>
            </a: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119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smtClean="0">
                <a:latin typeface="Calibri" panose="020F0502020204030204" pitchFamily="34" charset="0"/>
                <a:cs typeface="Calibri" panose="020F0502020204030204" pitchFamily="34" charset="0"/>
              </a:rPr>
              <a:t>1. </a:t>
            </a:r>
            <a:r>
              <a:rPr lang="el-GR" sz="2400" cap="none" dirty="0">
                <a:latin typeface="Calibri" panose="020F0502020204030204" pitchFamily="34" charset="0"/>
                <a:cs typeface="Calibri" panose="020F0502020204030204" pitchFamily="34" charset="0"/>
              </a:rPr>
              <a:t>Εργαλεία εκπαιδευτικής λειτουργίας στον ΕΧΑΕ και διαδικασία της Μπολόνια: </a:t>
            </a:r>
            <a:r>
              <a:rPr lang="el-GR" sz="2400" cap="none" dirty="0" smtClean="0">
                <a:latin typeface="Calibri" panose="020F0502020204030204" pitchFamily="34" charset="0"/>
                <a:cs typeface="Calibri" panose="020F0502020204030204" pitchFamily="34" charset="0"/>
              </a:rPr>
              <a:t/>
            </a:r>
            <a:br>
              <a:rPr lang="el-GR" sz="2400" cap="none" dirty="0" smtClean="0">
                <a:latin typeface="Calibri" panose="020F0502020204030204" pitchFamily="34" charset="0"/>
                <a:cs typeface="Calibri" panose="020F0502020204030204" pitchFamily="34" charset="0"/>
              </a:rPr>
            </a:br>
            <a:r>
              <a:rPr lang="el-GR" sz="2400" cap="none" dirty="0" smtClean="0">
                <a:latin typeface="Calibri" panose="020F0502020204030204" pitchFamily="34" charset="0"/>
                <a:cs typeface="Calibri" panose="020F0502020204030204" pitchFamily="34" charset="0"/>
              </a:rPr>
              <a:t>    </a:t>
            </a:r>
            <a:r>
              <a:rPr lang="el-GR" sz="2400" i="1" u="sng" cap="none" dirty="0" smtClean="0">
                <a:latin typeface="Calibri" panose="020F0502020204030204" pitchFamily="34" charset="0"/>
                <a:cs typeface="Calibri" panose="020F0502020204030204" pitchFamily="34" charset="0"/>
              </a:rPr>
              <a:t>Το </a:t>
            </a:r>
            <a:r>
              <a:rPr lang="el-GR" sz="2400" i="1" u="sng" cap="none" dirty="0">
                <a:latin typeface="Calibri" panose="020F0502020204030204" pitchFamily="34" charset="0"/>
                <a:cs typeface="Calibri" panose="020F0502020204030204" pitchFamily="34" charset="0"/>
              </a:rPr>
              <a:t>πολιτικό επίπεδο</a:t>
            </a:r>
            <a:endParaRPr lang="en-US" sz="2400" i="1" u="sng" cap="none" dirty="0">
              <a:latin typeface="Calibri" panose="020F0502020204030204" pitchFamily="34" charset="0"/>
              <a:cs typeface="Calibri" panose="020F0502020204030204" pitchFamily="34" charset="0"/>
            </a:endParaRP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45720" indent="0">
              <a:lnSpc>
                <a:spcPct val="125000"/>
              </a:lnSpc>
              <a:spcBef>
                <a:spcPts val="600"/>
              </a:spcBef>
              <a:spcAft>
                <a:spcPts val="1200"/>
              </a:spcAft>
              <a:buNone/>
            </a:pPr>
            <a:r>
              <a:rPr lang="el-GR" sz="1800" b="1" dirty="0" smtClean="0">
                <a:latin typeface="Calibri" panose="020F0502020204030204" pitchFamily="34" charset="0"/>
                <a:cs typeface="Calibri" panose="020F0502020204030204" pitchFamily="34" charset="0"/>
              </a:rPr>
              <a:t>1.9 </a:t>
            </a:r>
            <a:r>
              <a:rPr lang="en-US" sz="1800" b="1" dirty="0" smtClean="0">
                <a:latin typeface="Calibri" panose="020F0502020204030204" pitchFamily="34" charset="0"/>
                <a:cs typeface="Calibri" panose="020F0502020204030204" pitchFamily="34" charset="0"/>
              </a:rPr>
              <a:t>Paris 2018</a:t>
            </a:r>
            <a:r>
              <a:rPr lang="el-GR" sz="1800" b="1" dirty="0" smtClean="0">
                <a:latin typeface="Calibri" panose="020F0502020204030204" pitchFamily="34" charset="0"/>
                <a:cs typeface="Calibri" panose="020F0502020204030204" pitchFamily="34" charset="0"/>
              </a:rPr>
              <a:t> (Ι)</a:t>
            </a:r>
            <a:endParaRPr lang="el-GR" sz="1800" b="1" i="1" dirty="0" smtClean="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
            </a:pPr>
            <a:r>
              <a:rPr lang="el-GR" sz="1600" dirty="0" smtClean="0">
                <a:latin typeface="Calibri" panose="020F0502020204030204" pitchFamily="34" charset="0"/>
                <a:ea typeface="Calibri" panose="020F0502020204030204" pitchFamily="34" charset="0"/>
                <a:cs typeface="Times New Roman" panose="02020603050405020304" pitchFamily="18" charset="0"/>
              </a:rPr>
              <a:t>Προώθηση </a:t>
            </a:r>
            <a:r>
              <a:rPr lang="el-GR" sz="1600" dirty="0">
                <a:latin typeface="Calibri" panose="020F0502020204030204" pitchFamily="34" charset="0"/>
                <a:ea typeface="Calibri" panose="020F0502020204030204" pitchFamily="34" charset="0"/>
                <a:cs typeface="Times New Roman" panose="02020603050405020304" pitchFamily="18" charset="0"/>
              </a:rPr>
              <a:t>κινητικότητας και διαδικασιών αναγνώρισης προς μία σχεδόν αυτόματη διαδικασία αναγνώρισης στον </a:t>
            </a:r>
            <a:r>
              <a:rPr lang="el-GR" sz="1600" dirty="0" smtClean="0">
                <a:latin typeface="Calibri" panose="020F0502020204030204" pitchFamily="34" charset="0"/>
                <a:ea typeface="Calibri" panose="020F0502020204030204" pitchFamily="34" charset="0"/>
                <a:cs typeface="Times New Roman" panose="02020603050405020304" pitchFamily="18" charset="0"/>
              </a:rPr>
              <a:t>ΕΧΑΕ.</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
            </a:pPr>
            <a:r>
              <a:rPr lang="el-GR" sz="1600" dirty="0">
                <a:latin typeface="Calibri" panose="020F0502020204030204" pitchFamily="34" charset="0"/>
                <a:ea typeface="Calibri" panose="020F0502020204030204" pitchFamily="34" charset="0"/>
                <a:cs typeface="Times New Roman" panose="02020603050405020304" pitchFamily="18" charset="0"/>
              </a:rPr>
              <a:t>Διαδικασίες αναγνώρισης προσόντων (ιδιαίτερα των μετατοπισμένων και των μεταναστών</a:t>
            </a:r>
            <a:r>
              <a:rPr lang="el-GR" sz="1600" dirty="0" smtClean="0">
                <a:latin typeface="Calibri" panose="020F0502020204030204" pitchFamily="34" charset="0"/>
                <a:ea typeface="Calibri" panose="020F0502020204030204" pitchFamily="34" charset="0"/>
                <a:cs typeface="Times New Roman" panose="02020603050405020304" pitchFamily="18" charset="0"/>
              </a:rPr>
              <a:t>).</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
            </a:pPr>
            <a:r>
              <a:rPr lang="el-GR" sz="1600" dirty="0" smtClean="0">
                <a:latin typeface="Calibri" panose="020F0502020204030204" pitchFamily="34" charset="0"/>
                <a:ea typeface="Calibri" panose="020F0502020204030204" pitchFamily="34" charset="0"/>
                <a:cs typeface="Times New Roman" panose="02020603050405020304" pitchFamily="18" charset="0"/>
              </a:rPr>
              <a:t>Έγκριση αναθεωρημένου Παραρτήματος Διπλώματος </a:t>
            </a:r>
            <a:r>
              <a:rPr lang="el-GR" sz="1600" dirty="0">
                <a:latin typeface="Calibri" panose="020F0502020204030204" pitchFamily="34" charset="0"/>
                <a:ea typeface="Calibri" panose="020F0502020204030204" pitchFamily="34" charset="0"/>
                <a:cs typeface="Times New Roman" panose="02020603050405020304" pitchFamily="18" charset="0"/>
              </a:rPr>
              <a:t>(θα αναφερθούμε στη συνέχεια</a:t>
            </a:r>
            <a:r>
              <a:rPr lang="el-GR" sz="1600" dirty="0" smtClean="0">
                <a:latin typeface="Calibri" panose="020F0502020204030204" pitchFamily="34" charset="0"/>
                <a:ea typeface="Calibri" panose="020F0502020204030204" pitchFamily="34" charset="0"/>
                <a:cs typeface="Times New Roman" panose="02020603050405020304" pitchFamily="18" charset="0"/>
              </a:rPr>
              <a:t>).</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
            </a:pPr>
            <a:r>
              <a:rPr lang="el-GR" sz="1600" dirty="0">
                <a:latin typeface="Calibri" panose="020F0502020204030204" pitchFamily="34" charset="0"/>
                <a:ea typeface="Calibri" panose="020F0502020204030204" pitchFamily="34" charset="0"/>
                <a:cs typeface="Times New Roman" panose="02020603050405020304" pitchFamily="18" charset="0"/>
              </a:rPr>
              <a:t>Ανάπτυξη </a:t>
            </a:r>
            <a:r>
              <a:rPr lang="el-GR" sz="1600" dirty="0" smtClean="0">
                <a:latin typeface="Calibri" panose="020F0502020204030204" pitchFamily="34" charset="0"/>
                <a:ea typeface="Calibri" panose="020F0502020204030204" pitchFamily="34" charset="0"/>
                <a:cs typeface="Times New Roman" panose="02020603050405020304" pitchFamily="18" charset="0"/>
              </a:rPr>
              <a:t>του συστήματος ECTS και </a:t>
            </a:r>
            <a:r>
              <a:rPr lang="el-GR" sz="1600" dirty="0">
                <a:latin typeface="Calibri" panose="020F0502020204030204" pitchFamily="34" charset="0"/>
                <a:ea typeface="Calibri" panose="020F0502020204030204" pitchFamily="34" charset="0"/>
                <a:cs typeface="Times New Roman" panose="02020603050405020304" pitchFamily="18" charset="0"/>
              </a:rPr>
              <a:t>στις σπουδές σύντομης διάρκειας καθώς αυτές βελτιώνουν την κοινωνική συνοχή και προωθούν αποτελεσματικά τη δια βίου </a:t>
            </a:r>
            <a:r>
              <a:rPr lang="el-GR" sz="1600" dirty="0" smtClean="0">
                <a:latin typeface="Calibri" panose="020F0502020204030204" pitchFamily="34" charset="0"/>
                <a:ea typeface="Calibri" panose="020F0502020204030204" pitchFamily="34" charset="0"/>
                <a:cs typeface="Times New Roman" panose="02020603050405020304" pitchFamily="18" charset="0"/>
              </a:rPr>
              <a:t>μάθηση.</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
            </a:pPr>
            <a:r>
              <a:rPr lang="el-GR" sz="1600" u="sng" dirty="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Για τη διετία 2018-20 οι θεματικές ομάδες θα εστιάσουν</a:t>
            </a:r>
            <a:r>
              <a:rPr lang="el-GR" sz="1600" dirty="0">
                <a:latin typeface="Calibri" panose="020F0502020204030204" pitchFamily="34" charset="0"/>
                <a:ea typeface="Calibri" panose="020F0502020204030204" pitchFamily="34" charset="0"/>
                <a:cs typeface="Times New Roman" panose="02020603050405020304" pitchFamily="18" charset="0"/>
              </a:rPr>
              <a:t>: </a:t>
            </a:r>
          </a:p>
          <a:p>
            <a:pPr lvl="3">
              <a:lnSpc>
                <a:spcPct val="125000"/>
              </a:lnSpc>
              <a:spcBef>
                <a:spcPts val="600"/>
              </a:spcBef>
              <a:spcAft>
                <a:spcPts val="600"/>
              </a:spcAft>
              <a:buFont typeface="Wingdings" panose="05000000000000000000" pitchFamily="2" charset="2"/>
              <a:buChar char="Ø"/>
            </a:pPr>
            <a:r>
              <a:rPr lang="el-GR" sz="1600" dirty="0" smtClean="0">
                <a:latin typeface="Calibri" panose="020F0502020204030204" pitchFamily="34" charset="0"/>
                <a:ea typeface="Calibri" panose="020F0502020204030204" pitchFamily="34" charset="0"/>
                <a:cs typeface="Times New Roman" panose="02020603050405020304" pitchFamily="18" charset="0"/>
              </a:rPr>
              <a:t>Στη </a:t>
            </a:r>
            <a:r>
              <a:rPr lang="el-GR" sz="1600" dirty="0">
                <a:latin typeface="Calibri" panose="020F0502020204030204" pitchFamily="34" charset="0"/>
                <a:ea typeface="Calibri" panose="020F0502020204030204" pitchFamily="34" charset="0"/>
                <a:cs typeface="Times New Roman" panose="02020603050405020304" pitchFamily="18" charset="0"/>
              </a:rPr>
              <a:t>σύνδεση των ECTS </a:t>
            </a:r>
            <a:r>
              <a:rPr lang="el-GR" sz="1600" dirty="0" smtClean="0">
                <a:latin typeface="Calibri" panose="020F0502020204030204" pitchFamily="34" charset="0"/>
                <a:ea typeface="Calibri" panose="020F0502020204030204" pitchFamily="34" charset="0"/>
                <a:cs typeface="Times New Roman" panose="02020603050405020304" pitchFamily="18" charset="0"/>
              </a:rPr>
              <a:t>και των πτυχίων </a:t>
            </a:r>
            <a:r>
              <a:rPr lang="el-GR" sz="1600" dirty="0">
                <a:latin typeface="Calibri" panose="020F0502020204030204" pitchFamily="34" charset="0"/>
                <a:ea typeface="Calibri" panose="020F0502020204030204" pitchFamily="34" charset="0"/>
                <a:cs typeface="Times New Roman" panose="02020603050405020304" pitchFamily="18" charset="0"/>
              </a:rPr>
              <a:t>1ου και 2ου κύκλου με το ευρωπαϊκό πλαίσιο </a:t>
            </a:r>
            <a:r>
              <a:rPr lang="el-GR" sz="1600" dirty="0" smtClean="0">
                <a:latin typeface="Calibri" panose="020F0502020204030204" pitchFamily="34" charset="0"/>
                <a:ea typeface="Calibri" panose="020F0502020204030204" pitchFamily="34" charset="0"/>
                <a:cs typeface="Times New Roman" panose="02020603050405020304" pitchFamily="18" charset="0"/>
              </a:rPr>
              <a:t>προσόντων,</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lvl="3">
              <a:lnSpc>
                <a:spcPct val="125000"/>
              </a:lnSpc>
              <a:spcBef>
                <a:spcPts val="600"/>
              </a:spcBef>
              <a:spcAft>
                <a:spcPts val="600"/>
              </a:spcAft>
              <a:buFont typeface="Wingdings" panose="05000000000000000000" pitchFamily="2" charset="2"/>
              <a:buChar char="Ø"/>
            </a:pPr>
            <a:r>
              <a:rPr lang="el-GR" sz="1600" dirty="0">
                <a:latin typeface="Calibri" panose="020F0502020204030204" pitchFamily="34" charset="0"/>
                <a:ea typeface="Calibri" panose="020F0502020204030204" pitchFamily="34" charset="0"/>
                <a:cs typeface="Times New Roman" panose="02020603050405020304" pitchFamily="18" charset="0"/>
              </a:rPr>
              <a:t>Στη συμμόρφωση με την </a:t>
            </a:r>
            <a:r>
              <a:rPr lang="el-GR" sz="1600" dirty="0" err="1">
                <a:latin typeface="Calibri" panose="020F0502020204030204" pitchFamily="34" charset="0"/>
                <a:ea typeface="Calibri" panose="020F0502020204030204" pitchFamily="34" charset="0"/>
                <a:cs typeface="Times New Roman" panose="02020603050405020304" pitchFamily="18" charset="0"/>
              </a:rPr>
              <a:t>Lisbon</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Recognition</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smtClean="0">
                <a:latin typeface="Calibri" panose="020F0502020204030204" pitchFamily="34" charset="0"/>
                <a:ea typeface="Calibri" panose="020F0502020204030204" pitchFamily="34" charset="0"/>
                <a:cs typeface="Times New Roman" panose="02020603050405020304" pitchFamily="18" charset="0"/>
              </a:rPr>
              <a:t>Convention,</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lvl="3">
              <a:lnSpc>
                <a:spcPct val="125000"/>
              </a:lnSpc>
              <a:spcBef>
                <a:spcPts val="600"/>
              </a:spcBef>
              <a:spcAft>
                <a:spcPts val="600"/>
              </a:spcAft>
              <a:buFont typeface="Wingdings" panose="05000000000000000000" pitchFamily="2" charset="2"/>
              <a:buChar char="Ø"/>
            </a:pPr>
            <a:r>
              <a:rPr lang="el-GR" sz="1600" dirty="0">
                <a:latin typeface="Calibri" panose="020F0502020204030204" pitchFamily="34" charset="0"/>
                <a:ea typeface="Calibri" panose="020F0502020204030204" pitchFamily="34" charset="0"/>
                <a:cs typeface="Times New Roman" panose="02020603050405020304" pitchFamily="18" charset="0"/>
              </a:rPr>
              <a:t>Στις διαδικασίες QA μέσω των </a:t>
            </a:r>
            <a:r>
              <a:rPr lang="el-GR" sz="1600" dirty="0" err="1">
                <a:latin typeface="Calibri" panose="020F0502020204030204" pitchFamily="34" charset="0"/>
                <a:ea typeface="Calibri" panose="020F0502020204030204" pitchFamily="34" charset="0"/>
                <a:cs typeface="Times New Roman" panose="02020603050405020304" pitchFamily="18" charset="0"/>
              </a:rPr>
              <a:t>ESGs</a:t>
            </a:r>
            <a:r>
              <a:rPr lang="el-GR" sz="1600" dirty="0">
                <a:latin typeface="Calibri" panose="020F0502020204030204" pitchFamily="34" charset="0"/>
                <a:ea typeface="Calibri" panose="020F0502020204030204" pitchFamily="34" charset="0"/>
                <a:cs typeface="Times New Roman" panose="02020603050405020304" pitchFamily="18" charset="0"/>
              </a:rPr>
              <a:t> σε όλα τα επίπεδα σπουδών εντός του ΕΧΑΕ (1ος, 2ος, 3ος κύκλος αλλά και </a:t>
            </a:r>
            <a:r>
              <a:rPr lang="el-GR" sz="1600" dirty="0" smtClean="0">
                <a:latin typeface="Calibri" panose="020F0502020204030204" pitchFamily="34" charset="0"/>
                <a:ea typeface="Calibri" panose="020F0502020204030204" pitchFamily="34" charset="0"/>
                <a:cs typeface="Times New Roman" panose="02020603050405020304" pitchFamily="18" charset="0"/>
              </a:rPr>
              <a:t>σε </a:t>
            </a:r>
            <a:r>
              <a:rPr lang="el-GR" sz="1600" u="sng" dirty="0" smtClean="0">
                <a:latin typeface="Calibri" panose="020F0502020204030204" pitchFamily="34" charset="0"/>
                <a:ea typeface="Calibri" panose="020F0502020204030204" pitchFamily="34" charset="0"/>
                <a:cs typeface="Times New Roman" panose="02020603050405020304" pitchFamily="18" charset="0"/>
              </a:rPr>
              <a:t>σπουδές </a:t>
            </a:r>
            <a:r>
              <a:rPr lang="el-GR" sz="1600" u="sng" dirty="0">
                <a:latin typeface="Calibri" panose="020F0502020204030204" pitchFamily="34" charset="0"/>
                <a:ea typeface="Calibri" panose="020F0502020204030204" pitchFamily="34" charset="0"/>
                <a:cs typeface="Times New Roman" panose="02020603050405020304" pitchFamily="18" charset="0"/>
              </a:rPr>
              <a:t>σύντομης διάρκειας</a:t>
            </a:r>
            <a:r>
              <a:rPr lang="el-GR" sz="1600" dirty="0" smtClean="0">
                <a:latin typeface="Calibri" panose="020F0502020204030204" pitchFamily="34" charset="0"/>
                <a:ea typeface="Calibri" panose="020F0502020204030204" pitchFamily="34" charset="0"/>
                <a:cs typeface="Times New Roman" panose="02020603050405020304" pitchFamily="18" charset="0"/>
              </a:rPr>
              <a:t>).</a:t>
            </a: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263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smtClean="0">
                <a:latin typeface="Calibri" panose="020F0502020204030204" pitchFamily="34" charset="0"/>
                <a:cs typeface="Calibri" panose="020F0502020204030204" pitchFamily="34" charset="0"/>
              </a:rPr>
              <a:t>1. </a:t>
            </a:r>
            <a:r>
              <a:rPr lang="el-GR" sz="2400" cap="none" dirty="0">
                <a:latin typeface="Calibri" panose="020F0502020204030204" pitchFamily="34" charset="0"/>
                <a:cs typeface="Calibri" panose="020F0502020204030204" pitchFamily="34" charset="0"/>
              </a:rPr>
              <a:t>Εργαλεία εκπαιδευτικής λειτουργίας στον ΕΧΑΕ και διαδικασία της Μπολόνια: </a:t>
            </a:r>
            <a:r>
              <a:rPr lang="el-GR" sz="2400" cap="none" dirty="0" smtClean="0">
                <a:latin typeface="Calibri" panose="020F0502020204030204" pitchFamily="34" charset="0"/>
                <a:cs typeface="Calibri" panose="020F0502020204030204" pitchFamily="34" charset="0"/>
              </a:rPr>
              <a:t/>
            </a:r>
            <a:br>
              <a:rPr lang="el-GR" sz="2400" cap="none" dirty="0" smtClean="0">
                <a:latin typeface="Calibri" panose="020F0502020204030204" pitchFamily="34" charset="0"/>
                <a:cs typeface="Calibri" panose="020F0502020204030204" pitchFamily="34" charset="0"/>
              </a:rPr>
            </a:br>
            <a:r>
              <a:rPr lang="el-GR" sz="2400" cap="none" dirty="0" smtClean="0">
                <a:latin typeface="Calibri" panose="020F0502020204030204" pitchFamily="34" charset="0"/>
                <a:cs typeface="Calibri" panose="020F0502020204030204" pitchFamily="34" charset="0"/>
              </a:rPr>
              <a:t>    </a:t>
            </a:r>
            <a:r>
              <a:rPr lang="el-GR" sz="2400" i="1" u="sng" cap="none" dirty="0" smtClean="0">
                <a:latin typeface="Calibri" panose="020F0502020204030204" pitchFamily="34" charset="0"/>
                <a:cs typeface="Calibri" panose="020F0502020204030204" pitchFamily="34" charset="0"/>
              </a:rPr>
              <a:t>Το </a:t>
            </a:r>
            <a:r>
              <a:rPr lang="el-GR" sz="2400" i="1" u="sng" cap="none" dirty="0">
                <a:latin typeface="Calibri" panose="020F0502020204030204" pitchFamily="34" charset="0"/>
                <a:cs typeface="Calibri" panose="020F0502020204030204" pitchFamily="34" charset="0"/>
              </a:rPr>
              <a:t>πολιτικό επίπεδο</a:t>
            </a:r>
            <a:endParaRPr lang="en-US" sz="2400" i="1" u="sng" cap="none" dirty="0">
              <a:latin typeface="Calibri" panose="020F0502020204030204" pitchFamily="34" charset="0"/>
              <a:cs typeface="Calibri" panose="020F0502020204030204" pitchFamily="34" charset="0"/>
            </a:endParaRP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45720" indent="0">
              <a:lnSpc>
                <a:spcPct val="125000"/>
              </a:lnSpc>
              <a:spcBef>
                <a:spcPts val="600"/>
              </a:spcBef>
              <a:spcAft>
                <a:spcPts val="1200"/>
              </a:spcAft>
              <a:buNone/>
            </a:pPr>
            <a:r>
              <a:rPr lang="el-GR" sz="1800" b="1" dirty="0" smtClean="0">
                <a:latin typeface="Calibri" panose="020F0502020204030204" pitchFamily="34" charset="0"/>
                <a:cs typeface="Calibri" panose="020F0502020204030204" pitchFamily="34" charset="0"/>
              </a:rPr>
              <a:t>1.9 </a:t>
            </a:r>
            <a:r>
              <a:rPr lang="en-US" sz="1800" b="1" dirty="0" smtClean="0">
                <a:latin typeface="Calibri" panose="020F0502020204030204" pitchFamily="34" charset="0"/>
                <a:cs typeface="Calibri" panose="020F0502020204030204" pitchFamily="34" charset="0"/>
              </a:rPr>
              <a:t>Paris 2018</a:t>
            </a:r>
            <a:r>
              <a:rPr lang="el-GR" sz="1800" b="1" dirty="0" smtClean="0">
                <a:latin typeface="Calibri" panose="020F0502020204030204" pitchFamily="34" charset="0"/>
                <a:cs typeface="Calibri" panose="020F0502020204030204" pitchFamily="34" charset="0"/>
              </a:rPr>
              <a:t> (ΙΙ)</a:t>
            </a:r>
            <a:endParaRPr lang="el-GR" sz="1800" b="1" i="1" dirty="0" smtClean="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
            </a:pPr>
            <a:r>
              <a:rPr lang="el-GR" sz="2400" dirty="0" smtClean="0">
                <a:latin typeface="Calibri" panose="020F0502020204030204" pitchFamily="34" charset="0"/>
                <a:ea typeface="Calibri" panose="020F0502020204030204" pitchFamily="34" charset="0"/>
                <a:cs typeface="Times New Roman" panose="02020603050405020304" pitchFamily="18" charset="0"/>
              </a:rPr>
              <a:t>Επίσης κεντρικοί στόχοι για την επόμενη περίοδο:</a:t>
            </a:r>
          </a:p>
          <a:p>
            <a:pPr lvl="2">
              <a:lnSpc>
                <a:spcPct val="125000"/>
              </a:lnSpc>
              <a:spcBef>
                <a:spcPts val="600"/>
              </a:spcBef>
              <a:spcAft>
                <a:spcPts val="600"/>
              </a:spcAft>
              <a:buFont typeface="Wingdings" panose="05000000000000000000" pitchFamily="2" charset="2"/>
              <a:buChar char="Ø"/>
            </a:pPr>
            <a:r>
              <a:rPr lang="el-GR"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Φοιτητοκεντρική</a:t>
            </a:r>
            <a:r>
              <a:rPr lang="el-GR"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μάθηση και ανοικτή εκπαίδευση στο πλαίσιο της δια βίου </a:t>
            </a:r>
            <a:r>
              <a:rPr lang="el-GR"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μάθησης.</a:t>
            </a:r>
            <a:endParaRPr lang="el-GR"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2">
              <a:lnSpc>
                <a:spcPct val="125000"/>
              </a:lnSpc>
              <a:spcBef>
                <a:spcPts val="600"/>
              </a:spcBef>
              <a:spcAft>
                <a:spcPts val="600"/>
              </a:spcAft>
              <a:buFont typeface="Wingdings" panose="05000000000000000000" pitchFamily="2" charset="2"/>
              <a:buChar char="Ø"/>
            </a:pPr>
            <a:r>
              <a:rPr lang="el-GR" sz="2400" dirty="0" err="1">
                <a:latin typeface="Calibri" panose="020F0502020204030204" pitchFamily="34" charset="0"/>
                <a:ea typeface="Calibri" panose="020F0502020204030204" pitchFamily="34" charset="0"/>
                <a:cs typeface="Times New Roman" panose="02020603050405020304" pitchFamily="18" charset="0"/>
              </a:rPr>
              <a:t>Digitalization</a:t>
            </a:r>
            <a:r>
              <a:rPr lang="el-GR" sz="2400" dirty="0">
                <a:latin typeface="Calibri" panose="020F0502020204030204" pitchFamily="34" charset="0"/>
                <a:ea typeface="Calibri" panose="020F0502020204030204" pitchFamily="34" charset="0"/>
                <a:cs typeface="Times New Roman" panose="02020603050405020304" pitchFamily="18" charset="0"/>
              </a:rPr>
              <a:t> και μάθηση στον </a:t>
            </a:r>
            <a:r>
              <a:rPr lang="el-GR" sz="2400" dirty="0" smtClean="0">
                <a:latin typeface="Calibri" panose="020F0502020204030204" pitchFamily="34" charset="0"/>
                <a:ea typeface="Calibri" panose="020F0502020204030204" pitchFamily="34" charset="0"/>
                <a:cs typeface="Times New Roman" panose="02020603050405020304" pitchFamily="18" charset="0"/>
              </a:rPr>
              <a:t>ΕΧΑΕ.</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lvl="2">
              <a:lnSpc>
                <a:spcPct val="125000"/>
              </a:lnSpc>
              <a:spcBef>
                <a:spcPts val="600"/>
              </a:spcBef>
              <a:spcAft>
                <a:spcPts val="600"/>
              </a:spcAft>
              <a:buFont typeface="Wingdings" panose="05000000000000000000" pitchFamily="2" charset="2"/>
              <a:buChar char="Ø"/>
            </a:pPr>
            <a:r>
              <a:rPr lang="el-GR" sz="2400" dirty="0">
                <a:latin typeface="Calibri" panose="020F0502020204030204" pitchFamily="34" charset="0"/>
                <a:ea typeface="Calibri" panose="020F0502020204030204" pitchFamily="34" charset="0"/>
                <a:cs typeface="Times New Roman" panose="02020603050405020304" pitchFamily="18" charset="0"/>
              </a:rPr>
              <a:t>Αναγνώριση του παιδαγωγικού και διδακτικού ρόλου των καθηγητών στον ΕΧΑΕ για την επαγγελματικής τους </a:t>
            </a:r>
            <a:r>
              <a:rPr lang="el-GR" sz="2400" dirty="0" smtClean="0">
                <a:latin typeface="Calibri" panose="020F0502020204030204" pitchFamily="34" charset="0"/>
                <a:ea typeface="Calibri" panose="020F0502020204030204" pitchFamily="34" charset="0"/>
                <a:cs typeface="Times New Roman" panose="02020603050405020304" pitchFamily="18" charset="0"/>
              </a:rPr>
              <a:t>ανάπτυξη.</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lvl="2">
              <a:lnSpc>
                <a:spcPct val="125000"/>
              </a:lnSpc>
              <a:spcBef>
                <a:spcPts val="600"/>
              </a:spcBef>
              <a:spcAft>
                <a:spcPts val="600"/>
              </a:spcAft>
              <a:buFont typeface="Wingdings" panose="05000000000000000000" pitchFamily="2" charset="2"/>
              <a:buChar char="Ø"/>
            </a:pPr>
            <a:r>
              <a:rPr lang="el-GR" sz="2400" dirty="0">
                <a:latin typeface="Calibri" panose="020F0502020204030204" pitchFamily="34" charset="0"/>
                <a:ea typeface="Calibri" panose="020F0502020204030204" pitchFamily="34" charset="0"/>
                <a:cs typeface="Times New Roman" panose="02020603050405020304" pitchFamily="18" charset="0"/>
              </a:rPr>
              <a:t>Περαιτέρω σύνδεση ΕΗΕΑ και </a:t>
            </a:r>
            <a:r>
              <a:rPr lang="el-GR" sz="2400" dirty="0" smtClean="0">
                <a:latin typeface="Calibri" panose="020F0502020204030204" pitchFamily="34" charset="0"/>
                <a:ea typeface="Calibri" panose="020F0502020204030204" pitchFamily="34" charset="0"/>
                <a:cs typeface="Times New Roman" panose="02020603050405020304" pitchFamily="18" charset="0"/>
              </a:rPr>
              <a:t>ERA.</a:t>
            </a:r>
            <a:endParaRPr lang="el-GR"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108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cap="none" dirty="0">
                <a:latin typeface="Calibri" panose="020F0502020204030204" pitchFamily="34" charset="0"/>
                <a:cs typeface="Calibri" panose="020F0502020204030204" pitchFamily="34" charset="0"/>
              </a:rPr>
              <a:t>1. Εργαλεία εκπαιδευτικής λειτουργίας στον ΕΧΑΕ και διαδικασία της Μπολόνια: </a:t>
            </a:r>
            <a:br>
              <a:rPr lang="el-GR" cap="none" dirty="0">
                <a:latin typeface="Calibri" panose="020F0502020204030204" pitchFamily="34" charset="0"/>
                <a:cs typeface="Calibri" panose="020F0502020204030204" pitchFamily="34" charset="0"/>
              </a:rPr>
            </a:br>
            <a:r>
              <a:rPr lang="el-GR" cap="none" dirty="0">
                <a:latin typeface="Calibri" panose="020F0502020204030204" pitchFamily="34" charset="0"/>
                <a:cs typeface="Calibri" panose="020F0502020204030204" pitchFamily="34" charset="0"/>
              </a:rPr>
              <a:t>    </a:t>
            </a:r>
            <a:r>
              <a:rPr lang="el-GR" i="1" u="sng" cap="none" dirty="0">
                <a:latin typeface="Calibri" panose="020F0502020204030204" pitchFamily="34" charset="0"/>
                <a:cs typeface="Calibri" panose="020F0502020204030204" pitchFamily="34" charset="0"/>
              </a:rPr>
              <a:t>Το πολιτικό επίπεδο</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smtClean="0"/>
              <a:t>1.10. Ρώμη 2020</a:t>
            </a:r>
            <a:endParaRPr lang="en-US" dirty="0" smtClean="0"/>
          </a:p>
          <a:p>
            <a:pPr algn="just"/>
            <a:r>
              <a:rPr lang="en-US" dirty="0"/>
              <a:t>We commit to completing and further developing the National Qualifications Frameworks compatible with the Overarching Framework of Qualifications of the European Higher Education Area (QF-EHEA) and ask the BFUG to update the criteria for self-certification to include a stronger element of peer review of national reports. We mandate the Network of QF correspondents to continue its work, contributing to the further development of the QF-EHEA and the self-certification of national </a:t>
            </a:r>
            <a:r>
              <a:rPr lang="en-US"/>
              <a:t>qualifications </a:t>
            </a:r>
            <a:r>
              <a:rPr lang="en-US" smtClean="0"/>
              <a:t>frameworks </a:t>
            </a:r>
            <a:r>
              <a:rPr lang="en-US" dirty="0"/>
              <a:t>against it</a:t>
            </a:r>
            <a:r>
              <a:rPr lang="en-US" dirty="0" smtClean="0"/>
              <a:t>.</a:t>
            </a:r>
          </a:p>
          <a:p>
            <a:pPr algn="just"/>
            <a:r>
              <a:rPr lang="en-US" dirty="0" smtClean="0"/>
              <a:t>We </a:t>
            </a:r>
            <a:r>
              <a:rPr lang="en-US" dirty="0"/>
              <a:t>will strengthen the implementation of the Council of Europe/UNESCO Lisbon Recognition Convention and apply its principles to qualifications and periods of study outside the EHEA, using common assessment criteria and reports, in collaboration with the Lisbon Recognition Convention Committee and the ENIC and NARIC Networks</a:t>
            </a:r>
            <a:r>
              <a:rPr lang="en-US" dirty="0" smtClean="0"/>
              <a:t>. </a:t>
            </a:r>
          </a:p>
          <a:p>
            <a:pPr algn="just"/>
            <a:r>
              <a:rPr lang="en-US" dirty="0" smtClean="0"/>
              <a:t>We </a:t>
            </a:r>
            <a:r>
              <a:rPr lang="en-US" dirty="0"/>
              <a:t>will ensure automatic recognition of academic qualifications and periods of study within the EHEA so that students, staff and graduates are able to move </a:t>
            </a:r>
            <a:r>
              <a:rPr lang="en-US" dirty="0" smtClean="0"/>
              <a:t>freely </a:t>
            </a:r>
            <a:r>
              <a:rPr lang="en-US" dirty="0"/>
              <a:t>to study, teach and do research. We will make the necessary legislative changes to guarantee automatic recognition at system level for qualifications delivered in EHEA countries where quality assurance operates in compliance with the ESG and where a fully operational national qualifications </a:t>
            </a:r>
            <a:r>
              <a:rPr lang="en-US" dirty="0" smtClean="0"/>
              <a:t>framework </a:t>
            </a:r>
            <a:r>
              <a:rPr lang="en-US" dirty="0"/>
              <a:t>has been established. We also encourage the application of agreed and secure systems of digital certification and communication such as </a:t>
            </a:r>
            <a:r>
              <a:rPr lang="en-US" dirty="0" err="1"/>
              <a:t>blockchain</a:t>
            </a:r>
            <a:r>
              <a:rPr lang="en-US" dirty="0"/>
              <a:t>, as well as the further development of the Database of External Quality Assurance Results (DEQAR) to facilitate automatic recognition</a:t>
            </a:r>
            <a:r>
              <a:rPr lang="el-GR" dirty="0" smtClean="0"/>
              <a:t> </a:t>
            </a:r>
            <a:endParaRPr lang="el-GR" dirty="0"/>
          </a:p>
        </p:txBody>
      </p:sp>
    </p:spTree>
    <p:extLst>
      <p:ext uri="{BB962C8B-B14F-4D97-AF65-F5344CB8AC3E}">
        <p14:creationId xmlns:p14="http://schemas.microsoft.com/office/powerpoint/2010/main" val="84605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pPr>
              <a:lnSpc>
                <a:spcPct val="100000"/>
              </a:lnSpc>
            </a:pPr>
            <a:r>
              <a:rPr lang="el-GR" sz="2400" cap="none" dirty="0">
                <a:latin typeface="Calibri" panose="020F0502020204030204" pitchFamily="34" charset="0"/>
                <a:cs typeface="Calibri" panose="020F0502020204030204" pitchFamily="34" charset="0"/>
              </a:rPr>
              <a:t>2</a:t>
            </a:r>
            <a:r>
              <a:rPr lang="el-GR" sz="2400" cap="none" dirty="0" smtClean="0">
                <a:latin typeface="Calibri" panose="020F0502020204030204" pitchFamily="34" charset="0"/>
                <a:cs typeface="Calibri" panose="020F0502020204030204" pitchFamily="34" charset="0"/>
              </a:rPr>
              <a:t>. </a:t>
            </a:r>
            <a:r>
              <a:rPr lang="el-GR" sz="2400" cap="none" dirty="0">
                <a:latin typeface="Calibri" panose="020F0502020204030204" pitchFamily="34" charset="0"/>
                <a:cs typeface="Calibri" panose="020F0502020204030204" pitchFamily="34" charset="0"/>
              </a:rPr>
              <a:t>Ανάλυση των Εργαλείων προώθησης της εκπαιδευτικής λειτουργίας στον ΕΧΑΕ</a:t>
            </a: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45720" indent="0">
              <a:lnSpc>
                <a:spcPct val="125000"/>
              </a:lnSpc>
              <a:spcBef>
                <a:spcPts val="600"/>
              </a:spcBef>
              <a:spcAft>
                <a:spcPts val="1200"/>
              </a:spcAft>
              <a:buNone/>
            </a:pPr>
            <a:r>
              <a:rPr lang="el-GR" sz="1800" b="1" i="1" dirty="0">
                <a:latin typeface="Calibri" panose="020F0502020204030204" pitchFamily="34" charset="0"/>
                <a:ea typeface="Calibri" panose="020F0502020204030204" pitchFamily="34" charset="0"/>
                <a:cs typeface="Times New Roman" panose="02020603050405020304" pitchFamily="18" charset="0"/>
              </a:rPr>
              <a:t>2.1. Μαθησιακά αποτελέσματα (</a:t>
            </a:r>
            <a:r>
              <a:rPr lang="el-GR" sz="1800" b="1" i="1" dirty="0" err="1">
                <a:latin typeface="Calibri" panose="020F0502020204030204" pitchFamily="34" charset="0"/>
                <a:ea typeface="Calibri" panose="020F0502020204030204" pitchFamily="34" charset="0"/>
                <a:cs typeface="Times New Roman" panose="02020603050405020304" pitchFamily="18" charset="0"/>
              </a:rPr>
              <a:t>Learning</a:t>
            </a:r>
            <a:r>
              <a:rPr lang="el-GR" sz="1800" b="1" i="1" dirty="0">
                <a:latin typeface="Calibri" panose="020F0502020204030204" pitchFamily="34" charset="0"/>
                <a:ea typeface="Calibri" panose="020F0502020204030204" pitchFamily="34" charset="0"/>
                <a:cs typeface="Times New Roman" panose="02020603050405020304" pitchFamily="18" charset="0"/>
              </a:rPr>
              <a:t> </a:t>
            </a:r>
            <a:r>
              <a:rPr lang="el-GR" sz="1800" b="1" i="1" dirty="0" err="1">
                <a:latin typeface="Calibri" panose="020F0502020204030204" pitchFamily="34" charset="0"/>
                <a:ea typeface="Calibri" panose="020F0502020204030204" pitchFamily="34" charset="0"/>
                <a:cs typeface="Times New Roman" panose="02020603050405020304" pitchFamily="18" charset="0"/>
              </a:rPr>
              <a:t>outcomes</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 (Ι)</a:t>
            </a:r>
          </a:p>
          <a:p>
            <a:pPr>
              <a:lnSpc>
                <a:spcPct val="110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Είναι οι «διατυπώσεις </a:t>
            </a:r>
            <a:r>
              <a:rPr lang="el-GR" sz="1600" dirty="0">
                <a:latin typeface="Calibri" panose="020F0502020204030204" pitchFamily="34" charset="0"/>
                <a:ea typeface="Calibri" panose="020F0502020204030204" pitchFamily="34" charset="0"/>
                <a:cs typeface="Times New Roman" panose="02020603050405020304" pitchFamily="18" charset="0"/>
              </a:rPr>
              <a:t>όλων αυτών που ο εκπαιδευόμενος γνωρίζει, κατανοεί και μπορεί να κάνει μετά την ολοκλήρωση μιας μαθησιακής διαδικασίας, και οι σχετικοί ορισμοί αφορούν τις </a:t>
            </a:r>
            <a:r>
              <a:rPr lang="el-GR" sz="1600" b="1" i="1" dirty="0">
                <a:latin typeface="Calibri" panose="020F0502020204030204" pitchFamily="34" charset="0"/>
                <a:ea typeface="Calibri" panose="020F0502020204030204" pitchFamily="34" charset="0"/>
                <a:cs typeface="Times New Roman" panose="02020603050405020304" pitchFamily="18" charset="0"/>
              </a:rPr>
              <a:t>γνώσεις</a:t>
            </a:r>
            <a:r>
              <a:rPr lang="el-GR" sz="1600" dirty="0">
                <a:latin typeface="Calibri" panose="020F0502020204030204" pitchFamily="34" charset="0"/>
                <a:ea typeface="Calibri" panose="020F0502020204030204" pitchFamily="34" charset="0"/>
                <a:cs typeface="Times New Roman" panose="02020603050405020304" pitchFamily="18" charset="0"/>
              </a:rPr>
              <a:t>, τις </a:t>
            </a:r>
            <a:r>
              <a:rPr lang="el-GR" sz="1600" b="1" i="1" dirty="0">
                <a:latin typeface="Calibri" panose="020F0502020204030204" pitchFamily="34" charset="0"/>
                <a:ea typeface="Calibri" panose="020F0502020204030204" pitchFamily="34" charset="0"/>
                <a:cs typeface="Times New Roman" panose="02020603050405020304" pitchFamily="18" charset="0"/>
              </a:rPr>
              <a:t>δεξιότητες</a:t>
            </a:r>
            <a:r>
              <a:rPr lang="el-GR" sz="1600" dirty="0">
                <a:latin typeface="Calibri" panose="020F0502020204030204" pitchFamily="34" charset="0"/>
                <a:ea typeface="Calibri" panose="020F0502020204030204" pitchFamily="34" charset="0"/>
                <a:cs typeface="Times New Roman" panose="02020603050405020304" pitchFamily="18" charset="0"/>
              </a:rPr>
              <a:t> και τις </a:t>
            </a:r>
            <a:r>
              <a:rPr lang="el-GR" sz="1600" b="1" i="1" dirty="0">
                <a:latin typeface="Calibri" panose="020F0502020204030204" pitchFamily="34" charset="0"/>
                <a:ea typeface="Calibri" panose="020F0502020204030204" pitchFamily="34" charset="0"/>
                <a:cs typeface="Times New Roman" panose="02020603050405020304" pitchFamily="18" charset="0"/>
              </a:rPr>
              <a:t>ικανότητες</a:t>
            </a:r>
            <a:r>
              <a:rPr lang="el-GR" sz="1600" dirty="0" smtClean="0">
                <a:latin typeface="Calibri" panose="020F0502020204030204" pitchFamily="34" charset="0"/>
                <a:ea typeface="Calibri" panose="020F0502020204030204" pitchFamily="34" charset="0"/>
                <a:cs typeface="Times New Roman" panose="02020603050405020304" pitchFamily="18" charset="0"/>
              </a:rPr>
              <a:t>» </a:t>
            </a:r>
            <a:r>
              <a:rPr lang="el-GR" sz="1600" b="1"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10000"/>
              </a:lnSpc>
              <a:spcBef>
                <a:spcPts val="600"/>
              </a:spcBef>
              <a:spcAft>
                <a:spcPts val="600"/>
              </a:spcAft>
            </a:pPr>
            <a:endParaRPr lang="el-GR"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Στο πλαίσιο </a:t>
            </a:r>
            <a:r>
              <a:rPr lang="el-GR" sz="1600" dirty="0">
                <a:latin typeface="Calibri" panose="020F0502020204030204" pitchFamily="34" charset="0"/>
                <a:ea typeface="Calibri" panose="020F0502020204030204" pitchFamily="34" charset="0"/>
                <a:cs typeface="Times New Roman" panose="02020603050405020304" pitchFamily="18" charset="0"/>
              </a:rPr>
              <a:t>της διά βίου μάθησης, τα </a:t>
            </a:r>
            <a:r>
              <a:rPr lang="el-GR" sz="1600" b="1" i="1" dirty="0">
                <a:latin typeface="Calibri" panose="020F0502020204030204" pitchFamily="34" charset="0"/>
                <a:ea typeface="Calibri" panose="020F0502020204030204" pitchFamily="34" charset="0"/>
                <a:cs typeface="Times New Roman" panose="02020603050405020304" pitchFamily="18" charset="0"/>
              </a:rPr>
              <a:t>μαθησιακά αποτελέσματα </a:t>
            </a:r>
            <a:r>
              <a:rPr lang="el-GR" sz="1600" dirty="0">
                <a:latin typeface="Calibri" panose="020F0502020204030204" pitchFamily="34" charset="0"/>
                <a:ea typeface="Calibri" panose="020F0502020204030204" pitchFamily="34" charset="0"/>
                <a:cs typeface="Times New Roman" panose="02020603050405020304" pitchFamily="18" charset="0"/>
              </a:rPr>
              <a:t>μπορεί να «αποκτηθούν» από μία ποικιλία μαθησιακών διαδρομών (σε ένα σχολείο, σε μία εταιρεία, σε ένα κέντρο εκπαιδευτικής κατάρτισης) και σε διαφορετικά μαθησιακά περιβάλλοντα (τυπική, μη τυπική και άτυπη εκπαίδευση) και, τελικά, να οδηγήσουν στην απονομή </a:t>
            </a:r>
            <a:r>
              <a:rPr lang="el-GR" sz="1600" b="1" i="1" dirty="0">
                <a:latin typeface="Calibri" panose="020F0502020204030204" pitchFamily="34" charset="0"/>
                <a:ea typeface="Calibri" panose="020F0502020204030204" pitchFamily="34" charset="0"/>
                <a:cs typeface="Times New Roman" panose="02020603050405020304" pitchFamily="18" charset="0"/>
              </a:rPr>
              <a:t>τυπικών προσόντων </a:t>
            </a:r>
            <a:r>
              <a:rPr lang="el-GR" sz="1600" dirty="0">
                <a:latin typeface="Calibri" panose="020F0502020204030204" pitchFamily="34" charset="0"/>
                <a:ea typeface="Calibri" panose="020F0502020204030204" pitchFamily="34" charset="0"/>
                <a:cs typeface="Times New Roman" panose="02020603050405020304" pitchFamily="18" charset="0"/>
              </a:rPr>
              <a:t>(</a:t>
            </a:r>
            <a:r>
              <a:rPr lang="el-GR" sz="1600" dirty="0" err="1">
                <a:latin typeface="Calibri" panose="020F0502020204030204" pitchFamily="34" charset="0"/>
                <a:ea typeface="Calibri" panose="020F0502020204030204" pitchFamily="34" charset="0"/>
                <a:cs typeface="Times New Roman" panose="02020603050405020304" pitchFamily="18" charset="0"/>
              </a:rPr>
              <a:t>qualifications</a:t>
            </a:r>
            <a:r>
              <a:rPr lang="el-GR" sz="1600" dirty="0">
                <a:latin typeface="Calibri" panose="020F0502020204030204" pitchFamily="34" charset="0"/>
                <a:ea typeface="Calibri" panose="020F0502020204030204" pitchFamily="34" charset="0"/>
                <a:cs typeface="Times New Roman" panose="02020603050405020304" pitchFamily="18" charset="0"/>
              </a:rPr>
              <a:t>):</a:t>
            </a:r>
            <a:endParaRPr lang="el-GR" sz="1600" dirty="0" smtClean="0">
              <a:latin typeface="Calibri" panose="020F0502020204030204" pitchFamily="34" charset="0"/>
              <a:ea typeface="Calibri" panose="020F0502020204030204" pitchFamily="34" charset="0"/>
              <a:cs typeface="Times New Roman" panose="02020603050405020304" pitchFamily="18" charset="0"/>
            </a:endParaRPr>
          </a:p>
          <a:p>
            <a:pPr lvl="3">
              <a:lnSpc>
                <a:spcPct val="125000"/>
              </a:lnSpc>
              <a:spcBef>
                <a:spcPts val="600"/>
              </a:spcBef>
              <a:spcAft>
                <a:spcPts val="600"/>
              </a:spcAft>
              <a:buFont typeface="Wingdings" panose="05000000000000000000" pitchFamily="2" charset="2"/>
              <a:buChar char="Ø"/>
            </a:pP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smtClean="0">
                <a:latin typeface="Calibri" panose="020F0502020204030204" pitchFamily="34" charset="0"/>
                <a:ea typeface="Calibri" panose="020F0502020204030204" pitchFamily="34" charset="0"/>
                <a:cs typeface="Times New Roman" panose="02020603050405020304" pitchFamily="18" charset="0"/>
              </a:rPr>
              <a:t>Το </a:t>
            </a:r>
            <a:r>
              <a:rPr lang="el-GR" sz="1600" dirty="0">
                <a:latin typeface="Calibri" panose="020F0502020204030204" pitchFamily="34" charset="0"/>
                <a:ea typeface="Calibri" panose="020F0502020204030204" pitchFamily="34" charset="0"/>
                <a:cs typeface="Times New Roman" panose="02020603050405020304" pitchFamily="18" charset="0"/>
              </a:rPr>
              <a:t>επίσημο αποτέλεσμα μιας διαδικασίας αξιολόγησης και επικύρωσης, το οποίο επιτυγχάνεται όταν ο αρμόδιος φορέας διαπιστώνει ότι ένα άτομο έχει επιτύχει μαθησιακά αποτελέσματα που ανταποκρίνονται σε συγκεκριμένες </a:t>
            </a:r>
            <a:r>
              <a:rPr lang="el-GR" sz="1600" dirty="0" smtClean="0">
                <a:latin typeface="Calibri" panose="020F0502020204030204" pitchFamily="34" charset="0"/>
                <a:ea typeface="Calibri" panose="020F0502020204030204" pitchFamily="34" charset="0"/>
                <a:cs typeface="Times New Roman" panose="02020603050405020304" pitchFamily="18" charset="0"/>
              </a:rPr>
              <a:t>προδιαγραφές.</a:t>
            </a: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398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smtClean="0">
                <a:latin typeface="Calibri" panose="020F0502020204030204" pitchFamily="34" charset="0"/>
                <a:cs typeface="Calibri" panose="020F0502020204030204" pitchFamily="34" charset="0"/>
              </a:rPr>
              <a:t>3.2 ΕΧΑΕ</a:t>
            </a:r>
            <a:r>
              <a:rPr lang="el-GR" sz="2400" cap="none" dirty="0">
                <a:latin typeface="Calibri" panose="020F0502020204030204" pitchFamily="34" charset="0"/>
                <a:cs typeface="Calibri" panose="020F0502020204030204" pitchFamily="34" charset="0"/>
              </a:rPr>
              <a:t>: Τα εργαλεία και οι χρήσεις τους</a:t>
            </a:r>
            <a:br>
              <a:rPr lang="el-GR" sz="2400" cap="none" dirty="0">
                <a:latin typeface="Calibri" panose="020F0502020204030204" pitchFamily="34" charset="0"/>
                <a:cs typeface="Calibri" panose="020F0502020204030204" pitchFamily="34" charset="0"/>
              </a:rPr>
            </a:br>
            <a:r>
              <a:rPr lang="el-GR" sz="2400" b="0" cap="none" dirty="0">
                <a:latin typeface="Calibri" panose="020F0502020204030204" pitchFamily="34" charset="0"/>
                <a:cs typeface="Calibri" panose="020F0502020204030204" pitchFamily="34" charset="0"/>
              </a:rPr>
              <a:t>Τα κεντρικά χαρακτηριστικά των εργαλείων εκπαιδευτικής λειτουργίας</a:t>
            </a:r>
          </a:p>
        </p:txBody>
      </p:sp>
      <p:sp>
        <p:nvSpPr>
          <p:cNvPr id="3" name="Σύμβολο κράτησης θέσης περιεχομένου 2"/>
          <p:cNvSpPr>
            <a:spLocks noGrp="1"/>
          </p:cNvSpPr>
          <p:nvPr>
            <p:ph idx="1"/>
          </p:nvPr>
        </p:nvSpPr>
        <p:spPr>
          <a:xfrm>
            <a:off x="1100528" y="1011382"/>
            <a:ext cx="10037164" cy="4879752"/>
          </a:xfrm>
        </p:spPr>
        <p:txBody>
          <a:bodyPr>
            <a:noAutofit/>
          </a:bodyPr>
          <a:lstStyle/>
          <a:p>
            <a:pPr marL="45720" indent="0">
              <a:lnSpc>
                <a:spcPct val="125000"/>
              </a:lnSpc>
              <a:spcBef>
                <a:spcPts val="600"/>
              </a:spcBef>
              <a:buNone/>
            </a:pPr>
            <a:r>
              <a:rPr lang="el-GR" b="1" dirty="0" smtClean="0">
                <a:latin typeface="Calibri" panose="020F0502020204030204" pitchFamily="34" charset="0"/>
                <a:cs typeface="Calibri" panose="020F0502020204030204" pitchFamily="34" charset="0"/>
              </a:rPr>
              <a:t>Διδακτικό αντικείμενο 3.2.α …………. Κωδικός </a:t>
            </a:r>
            <a:r>
              <a:rPr lang="en-US" b="1" dirty="0" smtClean="0">
                <a:latin typeface="Calibri" panose="020F0502020204030204" pitchFamily="34" charset="0"/>
                <a:cs typeface="Calibri" panose="020F0502020204030204" pitchFamily="34" charset="0"/>
              </a:rPr>
              <a:t>e-class</a:t>
            </a:r>
            <a:r>
              <a:rPr lang="el-GR" b="1" dirty="0" smtClean="0">
                <a:latin typeface="Calibri" panose="020F0502020204030204" pitchFamily="34" charset="0"/>
                <a:cs typeface="Calibri" panose="020F0502020204030204" pitchFamily="34" charset="0"/>
              </a:rPr>
              <a:t>:  </a:t>
            </a:r>
            <a:r>
              <a:rPr lang="en-US" sz="2800" b="1" dirty="0">
                <a:solidFill>
                  <a:srgbClr val="C00000"/>
                </a:solidFill>
                <a:latin typeface="Calibri" panose="020F0502020204030204" pitchFamily="34" charset="0"/>
                <a:cs typeface="Calibri" panose="020F0502020204030204" pitchFamily="34" charset="0"/>
              </a:rPr>
              <a:t>ak_2019-20</a:t>
            </a:r>
            <a:endParaRPr lang="el-GR" sz="2800" b="1" dirty="0">
              <a:solidFill>
                <a:srgbClr val="C00000"/>
              </a:solidFill>
              <a:latin typeface="Calibri" panose="020F0502020204030204" pitchFamily="34" charset="0"/>
              <a:cs typeface="Calibri" panose="020F0502020204030204" pitchFamily="34" charset="0"/>
            </a:endParaRPr>
          </a:p>
          <a:p>
            <a:pPr>
              <a:lnSpc>
                <a:spcPct val="125000"/>
              </a:lnSpc>
              <a:spcBef>
                <a:spcPts val="600"/>
              </a:spcBef>
              <a:spcAft>
                <a:spcPts val="600"/>
              </a:spcAft>
            </a:pPr>
            <a:r>
              <a:rPr lang="el-GR" sz="1600" dirty="0" smtClean="0">
                <a:latin typeface="Calibri" panose="020F0502020204030204" pitchFamily="34" charset="0"/>
                <a:cs typeface="Calibri" panose="020F0502020204030204" pitchFamily="34" charset="0"/>
              </a:rPr>
              <a:t>Θα παρουσιαστούν και θα αναλυθούν οι άξονες της εκπαιδευτικής λειτουργίας στον ΕΧΑΕ με χρήση εγγράφων κυρίως από τη διαδικασία της Μπολόνια.</a:t>
            </a:r>
            <a:endParaRPr lang="en-US" sz="1600" dirty="0" smtClean="0">
              <a:latin typeface="Calibri" panose="020F0502020204030204" pitchFamily="34" charset="0"/>
              <a:cs typeface="Calibri" panose="020F0502020204030204" pitchFamily="34" charset="0"/>
            </a:endParaRPr>
          </a:p>
          <a:p>
            <a:pPr>
              <a:lnSpc>
                <a:spcPct val="125000"/>
              </a:lnSpc>
              <a:spcBef>
                <a:spcPts val="600"/>
              </a:spcBef>
              <a:spcAft>
                <a:spcPts val="600"/>
              </a:spcAft>
            </a:pPr>
            <a:r>
              <a:rPr lang="en-US" sz="1600" dirty="0" smtClean="0">
                <a:solidFill>
                  <a:srgbClr val="FF0000"/>
                </a:solidFill>
                <a:latin typeface="Calibri" panose="020F0502020204030204" pitchFamily="34" charset="0"/>
                <a:cs typeface="Calibri" panose="020F0502020204030204" pitchFamily="34" charset="0"/>
              </a:rPr>
              <a:t>H </a:t>
            </a:r>
            <a:r>
              <a:rPr lang="el-GR" sz="1600" dirty="0" smtClean="0">
                <a:solidFill>
                  <a:srgbClr val="FF0000"/>
                </a:solidFill>
                <a:latin typeface="Calibri" panose="020F0502020204030204" pitchFamily="34" charset="0"/>
                <a:cs typeface="Calibri" panose="020F0502020204030204" pitchFamily="34" charset="0"/>
              </a:rPr>
              <a:t>φιλοσοφία. </a:t>
            </a:r>
            <a:r>
              <a:rPr lang="el-GR" sz="1600" dirty="0">
                <a:solidFill>
                  <a:srgbClr val="FF0000"/>
                </a:solidFill>
                <a:latin typeface="Calibri" panose="020F0502020204030204" pitchFamily="34" charset="0"/>
                <a:cs typeface="Calibri" panose="020F0502020204030204" pitchFamily="34" charset="0"/>
              </a:rPr>
              <a:t> </a:t>
            </a:r>
            <a:r>
              <a:rPr lang="el-GR" sz="1600" dirty="0" smtClean="0">
                <a:solidFill>
                  <a:srgbClr val="FF0000"/>
                </a:solidFill>
                <a:latin typeface="Calibri" panose="020F0502020204030204" pitchFamily="34" charset="0"/>
                <a:cs typeface="Calibri" panose="020F0502020204030204" pitchFamily="34" charset="0"/>
              </a:rPr>
              <a:t>Ένα κοινό πεδίο αναγνωρίσιμο με τη δυνατότητα ελεύθερης κίνησης </a:t>
            </a:r>
          </a:p>
          <a:p>
            <a:pPr>
              <a:lnSpc>
                <a:spcPct val="125000"/>
              </a:lnSpc>
              <a:spcBef>
                <a:spcPts val="600"/>
              </a:spcBef>
              <a:spcAft>
                <a:spcPts val="600"/>
              </a:spcAft>
            </a:pPr>
            <a:r>
              <a:rPr lang="el-GR" sz="1600" dirty="0" smtClean="0">
                <a:latin typeface="Calibri" panose="020F0502020204030204" pitchFamily="34" charset="0"/>
                <a:cs typeface="Calibri" panose="020F0502020204030204" pitchFamily="34" charset="0"/>
              </a:rPr>
              <a:t>Εστιάζουμε στα εξής εργαλεία προώθησης πολιτικών σχετικά με την εκπαιδευτική λειτουργία των  ΑΕΙ :</a:t>
            </a:r>
          </a:p>
          <a:p>
            <a:pPr lvl="1">
              <a:lnSpc>
                <a:spcPct val="125000"/>
              </a:lnSpc>
              <a:spcBef>
                <a:spcPts val="600"/>
              </a:spcBef>
              <a:spcAft>
                <a:spcPts val="600"/>
              </a:spcAft>
              <a:buFont typeface="Wingdings" panose="05000000000000000000" pitchFamily="2" charset="2"/>
              <a:buChar char="Ø"/>
            </a:pPr>
            <a:r>
              <a:rPr lang="el-GR" sz="1600" dirty="0" smtClean="0">
                <a:latin typeface="Calibri" panose="020F0502020204030204" pitchFamily="34" charset="0"/>
                <a:cs typeface="Calibri" panose="020F0502020204030204" pitchFamily="34" charset="0"/>
              </a:rPr>
              <a:t>Μαθησιακά </a:t>
            </a:r>
            <a:r>
              <a:rPr lang="el-GR" sz="1600" dirty="0">
                <a:latin typeface="Calibri" panose="020F0502020204030204" pitchFamily="34" charset="0"/>
                <a:cs typeface="Calibri" panose="020F0502020204030204" pitchFamily="34" charset="0"/>
              </a:rPr>
              <a:t>αποτελέσματα (</a:t>
            </a:r>
            <a:r>
              <a:rPr lang="en-US" sz="1600" dirty="0">
                <a:latin typeface="Calibri" panose="020F0502020204030204" pitchFamily="34" charset="0"/>
                <a:cs typeface="Calibri" panose="020F0502020204030204" pitchFamily="34" charset="0"/>
              </a:rPr>
              <a:t>Learning outcomes) </a:t>
            </a:r>
          </a:p>
          <a:p>
            <a:pPr lvl="1">
              <a:lnSpc>
                <a:spcPct val="125000"/>
              </a:lnSpc>
              <a:spcBef>
                <a:spcPts val="600"/>
              </a:spcBef>
              <a:spcAft>
                <a:spcPts val="600"/>
              </a:spcAft>
              <a:buFont typeface="Wingdings" panose="05000000000000000000" pitchFamily="2" charset="2"/>
              <a:buChar char="Ø"/>
            </a:pPr>
            <a:r>
              <a:rPr lang="el-GR" sz="1600" dirty="0" smtClean="0">
                <a:latin typeface="Calibri" panose="020F0502020204030204" pitchFamily="34" charset="0"/>
                <a:cs typeface="Calibri" panose="020F0502020204030204" pitchFamily="34" charset="0"/>
              </a:rPr>
              <a:t>Ευρωπαϊκό </a:t>
            </a:r>
            <a:r>
              <a:rPr lang="el-GR" sz="1600" dirty="0">
                <a:latin typeface="Calibri" panose="020F0502020204030204" pitchFamily="34" charset="0"/>
                <a:cs typeface="Calibri" panose="020F0502020204030204" pitchFamily="34" charset="0"/>
              </a:rPr>
              <a:t>Σύστημα Μεταφοράς και Συσσώρευσης Πιστωτικών Μονάδων (</a:t>
            </a:r>
            <a:r>
              <a:rPr lang="en-US" sz="1600" dirty="0">
                <a:latin typeface="Calibri" panose="020F0502020204030204" pitchFamily="34" charset="0"/>
                <a:cs typeface="Calibri" panose="020F0502020204030204" pitchFamily="34" charset="0"/>
              </a:rPr>
              <a:t>European Credit Transfer and Accumulation System - ECTS)</a:t>
            </a:r>
          </a:p>
          <a:p>
            <a:pPr lvl="1">
              <a:lnSpc>
                <a:spcPct val="125000"/>
              </a:lnSpc>
              <a:spcBef>
                <a:spcPts val="600"/>
              </a:spcBef>
              <a:spcAft>
                <a:spcPts val="600"/>
              </a:spcAft>
              <a:buFont typeface="Wingdings" panose="05000000000000000000" pitchFamily="2" charset="2"/>
              <a:buChar char="Ø"/>
            </a:pPr>
            <a:r>
              <a:rPr lang="el-GR" sz="1600" dirty="0" smtClean="0">
                <a:latin typeface="Calibri" panose="020F0502020204030204" pitchFamily="34" charset="0"/>
                <a:cs typeface="Calibri" panose="020F0502020204030204" pitchFamily="34" charset="0"/>
              </a:rPr>
              <a:t>Παράρτημα </a:t>
            </a:r>
            <a:r>
              <a:rPr lang="el-GR" sz="1600" dirty="0">
                <a:latin typeface="Calibri" panose="020F0502020204030204" pitchFamily="34" charset="0"/>
                <a:cs typeface="Calibri" panose="020F0502020204030204" pitchFamily="34" charset="0"/>
              </a:rPr>
              <a:t>Διπλώματος (</a:t>
            </a:r>
            <a:r>
              <a:rPr lang="en-US" sz="1600" dirty="0">
                <a:latin typeface="Calibri" panose="020F0502020204030204" pitchFamily="34" charset="0"/>
                <a:cs typeface="Calibri" panose="020F0502020204030204" pitchFamily="34" charset="0"/>
              </a:rPr>
              <a:t>Diploma Supplement)</a:t>
            </a:r>
          </a:p>
          <a:p>
            <a:pPr lvl="1">
              <a:lnSpc>
                <a:spcPct val="125000"/>
              </a:lnSpc>
              <a:spcBef>
                <a:spcPts val="600"/>
              </a:spcBef>
              <a:spcAft>
                <a:spcPts val="600"/>
              </a:spcAft>
              <a:buFont typeface="Wingdings" panose="05000000000000000000" pitchFamily="2" charset="2"/>
              <a:buChar char="Ø"/>
            </a:pPr>
            <a:r>
              <a:rPr lang="el-GR" sz="1600" dirty="0" smtClean="0">
                <a:latin typeface="Calibri" panose="020F0502020204030204" pitchFamily="34" charset="0"/>
                <a:cs typeface="Calibri" panose="020F0502020204030204" pitchFamily="34" charset="0"/>
              </a:rPr>
              <a:t>Πλαίσιο </a:t>
            </a:r>
            <a:r>
              <a:rPr lang="el-GR" sz="1600" dirty="0">
                <a:latin typeface="Calibri" panose="020F0502020204030204" pitchFamily="34" charset="0"/>
                <a:cs typeface="Calibri" panose="020F0502020204030204" pitchFamily="34" charset="0"/>
              </a:rPr>
              <a:t>προσόντων (</a:t>
            </a:r>
            <a:r>
              <a:rPr lang="en-US" sz="1600" dirty="0">
                <a:latin typeface="Calibri" panose="020F0502020204030204" pitchFamily="34" charset="0"/>
                <a:cs typeface="Calibri" panose="020F0502020204030204" pitchFamily="34" charset="0"/>
              </a:rPr>
              <a:t>Qualifications Framework) </a:t>
            </a:r>
            <a:endParaRPr lang="el-GR" sz="1600" dirty="0" smtClean="0">
              <a:latin typeface="Calibri" panose="020F0502020204030204" pitchFamily="34" charset="0"/>
              <a:cs typeface="Calibri" panose="020F0502020204030204" pitchFamily="34" charset="0"/>
            </a:endParaRPr>
          </a:p>
          <a:p>
            <a:pPr marL="365125" lvl="1" indent="-365125">
              <a:lnSpc>
                <a:spcPct val="125000"/>
              </a:lnSpc>
              <a:spcBef>
                <a:spcPts val="600"/>
              </a:spcBef>
              <a:spcAft>
                <a:spcPts val="600"/>
              </a:spcAft>
              <a:buFont typeface="Wingdings" panose="05000000000000000000" pitchFamily="2" charset="2"/>
              <a:buChar char="§"/>
            </a:pPr>
            <a:r>
              <a:rPr lang="el-GR" sz="1600" dirty="0">
                <a:latin typeface="Calibri" panose="020F0502020204030204" pitchFamily="34" charset="0"/>
                <a:cs typeface="Calibri" panose="020F0502020204030204" pitchFamily="34" charset="0"/>
              </a:rPr>
              <a:t>Στο τελευταίο μέρος της συζήτησης θα συνδεθούν τα συγκεκριμένα εργαλεία με την ευρύτερη «αρχιτεκτονική» του </a:t>
            </a:r>
            <a:r>
              <a:rPr lang="el-GR" sz="1600" dirty="0" smtClean="0">
                <a:latin typeface="Calibri" panose="020F0502020204030204" pitchFamily="34" charset="0"/>
                <a:cs typeface="Calibri" panose="020F0502020204030204" pitchFamily="34" charset="0"/>
              </a:rPr>
              <a:t>ΕΧΑΕ. Θα συνδέσουμε τις εξελίξεις με τη συζήτηση περί «Κοινωνίας της Γνώσης».</a:t>
            </a: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a:t>
            </a:r>
            <a:r>
              <a:rPr lang="el-GR" sz="2400" cap="none" dirty="0" smtClean="0">
                <a:latin typeface="Calibri" panose="020F0502020204030204" pitchFamily="34" charset="0"/>
                <a:cs typeface="Calibri" panose="020F0502020204030204" pitchFamily="34" charset="0"/>
              </a:rPr>
              <a:t>. </a:t>
            </a:r>
            <a:r>
              <a:rPr lang="el-GR" sz="2400" cap="none" dirty="0">
                <a:latin typeface="Calibri" panose="020F0502020204030204" pitchFamily="34" charset="0"/>
                <a:cs typeface="Calibri" panose="020F0502020204030204" pitchFamily="34" charset="0"/>
              </a:rPr>
              <a:t>Ανάλυση των Εργαλείων προώθησης της εκπαιδευτικής λειτουργίας στον ΕΧΑΕ</a:t>
            </a:r>
          </a:p>
        </p:txBody>
      </p:sp>
      <p:sp>
        <p:nvSpPr>
          <p:cNvPr id="3" name="Σύμβολο κράτησης θέσης περιεχομένου 2"/>
          <p:cNvSpPr>
            <a:spLocks noGrp="1"/>
          </p:cNvSpPr>
          <p:nvPr>
            <p:ph idx="1"/>
          </p:nvPr>
        </p:nvSpPr>
        <p:spPr>
          <a:xfrm>
            <a:off x="1064302" y="1072340"/>
            <a:ext cx="10178322" cy="5112000"/>
          </a:xfrm>
        </p:spPr>
        <p:txBody>
          <a:bodyPr>
            <a:noAutofit/>
          </a:bodyPr>
          <a:lstStyle/>
          <a:p>
            <a:pPr marL="45720" indent="0">
              <a:lnSpc>
                <a:spcPct val="125000"/>
              </a:lnSpc>
              <a:spcBef>
                <a:spcPts val="600"/>
              </a:spcBef>
              <a:spcAft>
                <a:spcPts val="1200"/>
              </a:spcAft>
              <a:buNone/>
            </a:pPr>
            <a:r>
              <a:rPr lang="el-GR" sz="1800" b="1" i="1" dirty="0">
                <a:latin typeface="Calibri" panose="020F0502020204030204" pitchFamily="34" charset="0"/>
                <a:ea typeface="Calibri" panose="020F0502020204030204" pitchFamily="34" charset="0"/>
                <a:cs typeface="Times New Roman" panose="02020603050405020304" pitchFamily="18" charset="0"/>
              </a:rPr>
              <a:t>2.1. Μαθησιακά αποτελέσματα (</a:t>
            </a:r>
            <a:r>
              <a:rPr lang="el-GR" sz="1800" b="1" i="1" dirty="0" err="1">
                <a:latin typeface="Calibri" panose="020F0502020204030204" pitchFamily="34" charset="0"/>
                <a:ea typeface="Calibri" panose="020F0502020204030204" pitchFamily="34" charset="0"/>
                <a:cs typeface="Times New Roman" panose="02020603050405020304" pitchFamily="18" charset="0"/>
              </a:rPr>
              <a:t>Learning</a:t>
            </a:r>
            <a:r>
              <a:rPr lang="el-GR" sz="1800" b="1" i="1" dirty="0">
                <a:latin typeface="Calibri" panose="020F0502020204030204" pitchFamily="34" charset="0"/>
                <a:ea typeface="Calibri" panose="020F0502020204030204" pitchFamily="34" charset="0"/>
                <a:cs typeface="Times New Roman" panose="02020603050405020304" pitchFamily="18" charset="0"/>
              </a:rPr>
              <a:t> </a:t>
            </a:r>
            <a:r>
              <a:rPr lang="el-GR" sz="1800" b="1" i="1" dirty="0" err="1">
                <a:latin typeface="Calibri" panose="020F0502020204030204" pitchFamily="34" charset="0"/>
                <a:ea typeface="Calibri" panose="020F0502020204030204" pitchFamily="34" charset="0"/>
                <a:cs typeface="Times New Roman" panose="02020603050405020304" pitchFamily="18" charset="0"/>
              </a:rPr>
              <a:t>outcomes</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 (ΙΙ)</a:t>
            </a:r>
          </a:p>
          <a:p>
            <a:pPr>
              <a:lnSpc>
                <a:spcPct val="110000"/>
              </a:lnSpc>
              <a:spcBef>
                <a:spcPts val="600"/>
              </a:spcBef>
              <a:spcAft>
                <a:spcPts val="600"/>
              </a:spcAft>
            </a:pPr>
            <a:r>
              <a:rPr lang="el-GR" sz="16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Υπάρχουν </a:t>
            </a:r>
            <a:r>
              <a:rPr lang="el-GR" sz="16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κίνητρα </a:t>
            </a:r>
            <a:r>
              <a:rPr lang="el-GR" sz="16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πίσω από αυτή τη στροφή προς τα μαθησιακά </a:t>
            </a:r>
            <a:r>
              <a:rPr lang="el-GR" sz="16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αποτελέσματα </a:t>
            </a:r>
            <a:r>
              <a:rPr lang="el-GR" sz="1600" b="1" i="1" dirty="0" smtClean="0">
                <a:latin typeface="Calibri" panose="020F0502020204030204" pitchFamily="34" charset="0"/>
                <a:ea typeface="Calibri" panose="020F0502020204030204" pitchFamily="34" charset="0"/>
                <a:cs typeface="Times New Roman" panose="02020603050405020304" pitchFamily="18" charset="0"/>
              </a:rPr>
              <a:t>??</a:t>
            </a:r>
          </a:p>
          <a:p>
            <a:pPr lvl="3">
              <a:lnSpc>
                <a:spcPct val="125000"/>
              </a:lnSpc>
              <a:spcBef>
                <a:spcPts val="600"/>
              </a:spcBef>
              <a:spcAft>
                <a:spcPts val="600"/>
              </a:spcAft>
              <a:buFont typeface="Wingdings" panose="05000000000000000000" pitchFamily="2" charset="2"/>
              <a:buChar char="Ø"/>
            </a:pPr>
            <a:r>
              <a:rPr lang="el-GR" sz="1600" dirty="0" smtClean="0">
                <a:latin typeface="Calibri" panose="020F0502020204030204" pitchFamily="34" charset="0"/>
                <a:ea typeface="Calibri" panose="020F0502020204030204" pitchFamily="34" charset="0"/>
                <a:cs typeface="Times New Roman" panose="02020603050405020304" pitchFamily="18" charset="0"/>
              </a:rPr>
              <a:t>Η </a:t>
            </a:r>
            <a:r>
              <a:rPr lang="el-GR" sz="1600" dirty="0">
                <a:latin typeface="Calibri" panose="020F0502020204030204" pitchFamily="34" charset="0"/>
                <a:ea typeface="Calibri" panose="020F0502020204030204" pitchFamily="34" charset="0"/>
                <a:cs typeface="Times New Roman" panose="02020603050405020304" pitchFamily="18" charset="0"/>
              </a:rPr>
              <a:t>επιθυμία να υπάρχει μεγαλύτερη ακρίβεια και διαφάνεια τόσο στην απόδοση προσόντων όσο και στα πλαίσια </a:t>
            </a:r>
            <a:r>
              <a:rPr lang="el-GR" sz="1600" dirty="0" smtClean="0">
                <a:latin typeface="Calibri" panose="020F0502020204030204" pitchFamily="34" charset="0"/>
                <a:ea typeface="Calibri" panose="020F0502020204030204" pitchFamily="34" charset="0"/>
                <a:cs typeface="Times New Roman" panose="02020603050405020304" pitchFamily="18" charset="0"/>
              </a:rPr>
              <a:t>προσόντων.</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lvl="3">
              <a:lnSpc>
                <a:spcPct val="125000"/>
              </a:lnSpc>
              <a:spcBef>
                <a:spcPts val="600"/>
              </a:spcBef>
              <a:spcAft>
                <a:spcPts val="600"/>
              </a:spcAft>
              <a:buFont typeface="Wingdings" panose="05000000000000000000" pitchFamily="2" charset="2"/>
              <a:buChar char="Ø"/>
            </a:pPr>
            <a:r>
              <a:rPr lang="el-GR" sz="1600" dirty="0" smtClean="0">
                <a:latin typeface="Calibri" panose="020F0502020204030204" pitchFamily="34" charset="0"/>
                <a:ea typeface="Calibri" panose="020F0502020204030204" pitchFamily="34" charset="0"/>
                <a:cs typeface="Times New Roman" panose="02020603050405020304" pitchFamily="18" charset="0"/>
              </a:rPr>
              <a:t>Να </a:t>
            </a:r>
            <a:r>
              <a:rPr lang="el-GR" sz="1600" dirty="0">
                <a:latin typeface="Calibri" panose="020F0502020204030204" pitchFamily="34" charset="0"/>
                <a:ea typeface="Calibri" panose="020F0502020204030204" pitchFamily="34" charset="0"/>
                <a:cs typeface="Times New Roman" panose="02020603050405020304" pitchFamily="18" charset="0"/>
              </a:rPr>
              <a:t>υπάρχει σαφής </a:t>
            </a:r>
            <a:r>
              <a:rPr lang="el-GR" sz="1600" dirty="0" smtClean="0">
                <a:latin typeface="Calibri" panose="020F0502020204030204" pitchFamily="34" charset="0"/>
                <a:ea typeface="Calibri" panose="020F0502020204030204" pitchFamily="34" charset="0"/>
                <a:cs typeface="Times New Roman" panose="02020603050405020304" pitchFamily="18" charset="0"/>
              </a:rPr>
              <a:t>πληροφόρηση προς τους εκπαιδευόμενους.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lvl="3">
              <a:lnSpc>
                <a:spcPct val="125000"/>
              </a:lnSpc>
              <a:spcBef>
                <a:spcPts val="600"/>
              </a:spcBef>
              <a:spcAft>
                <a:spcPts val="600"/>
              </a:spcAft>
              <a:buFont typeface="Wingdings" panose="05000000000000000000" pitchFamily="2" charset="2"/>
              <a:buChar char="Ø"/>
            </a:pPr>
            <a:r>
              <a:rPr lang="el-GR" sz="1600" dirty="0" smtClean="0">
                <a:latin typeface="Calibri" panose="020F0502020204030204" pitchFamily="34" charset="0"/>
                <a:ea typeface="Calibri" panose="020F0502020204030204" pitchFamily="34" charset="0"/>
                <a:cs typeface="Times New Roman" panose="02020603050405020304" pitchFamily="18" charset="0"/>
              </a:rPr>
              <a:t>Η </a:t>
            </a:r>
            <a:r>
              <a:rPr lang="el-GR" sz="1600" dirty="0">
                <a:latin typeface="Calibri" panose="020F0502020204030204" pitchFamily="34" charset="0"/>
                <a:ea typeface="Calibri" panose="020F0502020204030204" pitchFamily="34" charset="0"/>
                <a:cs typeface="Times New Roman" panose="02020603050405020304" pitchFamily="18" charset="0"/>
              </a:rPr>
              <a:t>εκπαίδευση να προσαρμόζεται ευκολότερα σε ατομικές ανάγκες και σε ευέλικτες </a:t>
            </a:r>
            <a:r>
              <a:rPr lang="el-GR" sz="1600" dirty="0" smtClean="0">
                <a:latin typeface="Calibri" panose="020F0502020204030204" pitchFamily="34" charset="0"/>
                <a:ea typeface="Calibri" panose="020F0502020204030204" pitchFamily="34" charset="0"/>
                <a:cs typeface="Times New Roman" panose="02020603050405020304" pitchFamily="18" charset="0"/>
              </a:rPr>
              <a:t>διαδρομές.</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lvl="3">
              <a:lnSpc>
                <a:spcPct val="125000"/>
              </a:lnSpc>
              <a:spcBef>
                <a:spcPts val="600"/>
              </a:spcBef>
              <a:spcAft>
                <a:spcPts val="600"/>
              </a:spcAft>
              <a:buFont typeface="Wingdings" panose="05000000000000000000" pitchFamily="2" charset="2"/>
              <a:buChar char="Ø"/>
            </a:pPr>
            <a:r>
              <a:rPr lang="el-GR" sz="1600" dirty="0" smtClean="0">
                <a:latin typeface="Calibri" panose="020F0502020204030204" pitchFamily="34" charset="0"/>
                <a:ea typeface="Calibri" panose="020F0502020204030204" pitchFamily="34" charset="0"/>
                <a:cs typeface="Times New Roman" panose="02020603050405020304" pitchFamily="18" charset="0"/>
              </a:rPr>
              <a:t>Βελτίωση </a:t>
            </a:r>
            <a:r>
              <a:rPr lang="el-GR" sz="1600" dirty="0">
                <a:latin typeface="Calibri" panose="020F0502020204030204" pitchFamily="34" charset="0"/>
                <a:ea typeface="Calibri" panose="020F0502020204030204" pitchFamily="34" charset="0"/>
                <a:cs typeface="Times New Roman" panose="02020603050405020304" pitchFamily="18" charset="0"/>
              </a:rPr>
              <a:t>των δεσμών με την αγορά εργασίας και την </a:t>
            </a:r>
            <a:r>
              <a:rPr lang="el-GR" sz="1600" dirty="0" smtClean="0">
                <a:latin typeface="Calibri" panose="020F0502020204030204" pitchFamily="34" charset="0"/>
                <a:ea typeface="Calibri" panose="020F0502020204030204" pitchFamily="34" charset="0"/>
                <a:cs typeface="Times New Roman" panose="02020603050405020304" pitchFamily="18" charset="0"/>
              </a:rPr>
              <a:t>απασχόληση.</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lvl="3">
              <a:lnSpc>
                <a:spcPct val="125000"/>
              </a:lnSpc>
              <a:spcBef>
                <a:spcPts val="600"/>
              </a:spcBef>
              <a:spcAft>
                <a:spcPts val="600"/>
              </a:spcAft>
              <a:buFont typeface="Wingdings" panose="05000000000000000000" pitchFamily="2" charset="2"/>
              <a:buChar char="Ø"/>
            </a:pPr>
            <a:r>
              <a:rPr lang="el-GR" sz="1600" dirty="0" smtClean="0">
                <a:latin typeface="Calibri" panose="020F0502020204030204" pitchFamily="34" charset="0"/>
                <a:ea typeface="Calibri" panose="020F0502020204030204" pitchFamily="34" charset="0"/>
                <a:cs typeface="Times New Roman" panose="02020603050405020304" pitchFamily="18" charset="0"/>
              </a:rPr>
              <a:t>Διευκόλυνση </a:t>
            </a:r>
            <a:r>
              <a:rPr lang="el-GR" sz="1600" dirty="0">
                <a:latin typeface="Calibri" panose="020F0502020204030204" pitchFamily="34" charset="0"/>
                <a:ea typeface="Calibri" panose="020F0502020204030204" pitchFamily="34" charset="0"/>
                <a:cs typeface="Times New Roman" panose="02020603050405020304" pitchFamily="18" charset="0"/>
              </a:rPr>
              <a:t>και προώθηση της αναγνώρισης περιόδων </a:t>
            </a:r>
            <a:r>
              <a:rPr lang="el-GR" sz="1600" dirty="0" smtClean="0">
                <a:latin typeface="Calibri" panose="020F0502020204030204" pitchFamily="34" charset="0"/>
                <a:ea typeface="Calibri" panose="020F0502020204030204" pitchFamily="34" charset="0"/>
                <a:cs typeface="Times New Roman" panose="02020603050405020304" pitchFamily="18" charset="0"/>
              </a:rPr>
              <a:t>σπουδών.</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lvl="3">
              <a:lnSpc>
                <a:spcPct val="125000"/>
              </a:lnSpc>
              <a:spcBef>
                <a:spcPts val="600"/>
              </a:spcBef>
              <a:spcAft>
                <a:spcPts val="600"/>
              </a:spcAft>
              <a:buFont typeface="Wingdings" panose="05000000000000000000" pitchFamily="2" charset="2"/>
              <a:buChar char="Ø"/>
            </a:pPr>
            <a:r>
              <a:rPr lang="el-GR" sz="1600" dirty="0" smtClean="0">
                <a:latin typeface="Calibri" panose="020F0502020204030204" pitchFamily="34" charset="0"/>
                <a:ea typeface="Calibri" panose="020F0502020204030204" pitchFamily="34" charset="0"/>
                <a:cs typeface="Times New Roman" panose="02020603050405020304" pitchFamily="18" charset="0"/>
              </a:rPr>
              <a:t>Καλύτερη </a:t>
            </a:r>
            <a:r>
              <a:rPr lang="el-GR" sz="1600" dirty="0">
                <a:latin typeface="Calibri" panose="020F0502020204030204" pitchFamily="34" charset="0"/>
                <a:ea typeface="Calibri" panose="020F0502020204030204" pitchFamily="34" charset="0"/>
                <a:cs typeface="Times New Roman" panose="02020603050405020304" pitchFamily="18" charset="0"/>
              </a:rPr>
              <a:t>και απρόσκοπτη σύνδεση μεταξύ της επαγγελματικής κατάρτισης και εκπαίδευσης με την ανώτατη </a:t>
            </a:r>
            <a:r>
              <a:rPr lang="el-GR" sz="1600" dirty="0" smtClean="0">
                <a:latin typeface="Calibri" panose="020F0502020204030204" pitchFamily="34" charset="0"/>
                <a:ea typeface="Calibri" panose="020F0502020204030204" pitchFamily="34" charset="0"/>
                <a:cs typeface="Times New Roman" panose="02020603050405020304" pitchFamily="18" charset="0"/>
              </a:rPr>
              <a:t>εκπαίδευση.</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lvl="3">
              <a:lnSpc>
                <a:spcPct val="125000"/>
              </a:lnSpc>
              <a:spcBef>
                <a:spcPts val="600"/>
              </a:spcBef>
              <a:spcAft>
                <a:spcPts val="600"/>
              </a:spcAft>
              <a:buFont typeface="Wingdings" panose="05000000000000000000" pitchFamily="2" charset="2"/>
              <a:buChar char="Ø"/>
            </a:pPr>
            <a:r>
              <a:rPr lang="el-GR" sz="1600" dirty="0" smtClean="0">
                <a:latin typeface="Calibri" panose="020F0502020204030204" pitchFamily="34" charset="0"/>
                <a:ea typeface="Calibri" panose="020F0502020204030204" pitchFamily="34" charset="0"/>
                <a:cs typeface="Times New Roman" panose="02020603050405020304" pitchFamily="18" charset="0"/>
              </a:rPr>
              <a:t>Προώθηση </a:t>
            </a:r>
            <a:r>
              <a:rPr lang="el-GR" sz="1600" dirty="0">
                <a:latin typeface="Calibri" panose="020F0502020204030204" pitchFamily="34" charset="0"/>
                <a:ea typeface="Calibri" panose="020F0502020204030204" pitchFamily="34" charset="0"/>
                <a:cs typeface="Times New Roman" panose="02020603050405020304" pitchFamily="18" charset="0"/>
              </a:rPr>
              <a:t>μεταρρυθμίσεων στα </a:t>
            </a:r>
            <a:r>
              <a:rPr lang="el-GR" sz="1600" dirty="0" smtClean="0">
                <a:latin typeface="Calibri" panose="020F0502020204030204" pitchFamily="34" charset="0"/>
                <a:ea typeface="Calibri" panose="020F0502020204030204" pitchFamily="34" charset="0"/>
                <a:cs typeface="Times New Roman" panose="02020603050405020304" pitchFamily="18" charset="0"/>
              </a:rPr>
              <a:t>ΠΣ.</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lvl="3">
              <a:lnSpc>
                <a:spcPct val="125000"/>
              </a:lnSpc>
              <a:spcBef>
                <a:spcPts val="600"/>
              </a:spcBef>
              <a:spcAft>
                <a:spcPts val="600"/>
              </a:spcAft>
              <a:buFont typeface="Wingdings" panose="05000000000000000000" pitchFamily="2" charset="2"/>
              <a:buChar char="Ø"/>
            </a:pPr>
            <a:r>
              <a:rPr lang="el-GR" sz="16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Όμως κυρίως είναι οι ευρύτερες εξελίξεις στην εποχή της δια βίου μάθησης…</a:t>
            </a:r>
            <a:endParaRPr lang="el-GR" sz="16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653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a:t>
            </a:r>
            <a:r>
              <a:rPr lang="el-GR" sz="2400" cap="none" dirty="0" smtClean="0">
                <a:latin typeface="Calibri" panose="020F0502020204030204" pitchFamily="34" charset="0"/>
                <a:cs typeface="Calibri" panose="020F0502020204030204" pitchFamily="34" charset="0"/>
              </a:rPr>
              <a:t>. </a:t>
            </a:r>
            <a:r>
              <a:rPr lang="el-GR" sz="2400" cap="none" dirty="0">
                <a:latin typeface="Calibri" panose="020F0502020204030204" pitchFamily="34" charset="0"/>
                <a:cs typeface="Calibri" panose="020F0502020204030204" pitchFamily="34" charset="0"/>
              </a:rPr>
              <a:t>Ανάλυση των Εργαλείων προώθησης της εκπαιδευτικής λειτουργίας στον ΕΧΑΕ</a:t>
            </a: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45720" indent="0">
              <a:lnSpc>
                <a:spcPct val="125000"/>
              </a:lnSpc>
              <a:spcBef>
                <a:spcPts val="600"/>
              </a:spcBef>
              <a:spcAft>
                <a:spcPts val="1200"/>
              </a:spcAft>
              <a:buNone/>
            </a:pPr>
            <a:r>
              <a:rPr lang="el-GR" sz="1800" b="1" i="1" dirty="0">
                <a:latin typeface="Calibri" panose="020F0502020204030204" pitchFamily="34" charset="0"/>
                <a:ea typeface="Calibri" panose="020F0502020204030204" pitchFamily="34" charset="0"/>
                <a:cs typeface="Times New Roman" panose="02020603050405020304" pitchFamily="18" charset="0"/>
              </a:rPr>
              <a:t>2.1. Μαθησιακά αποτελέσματα (</a:t>
            </a:r>
            <a:r>
              <a:rPr lang="el-GR" sz="1800" b="1" i="1" dirty="0" err="1">
                <a:latin typeface="Calibri" panose="020F0502020204030204" pitchFamily="34" charset="0"/>
                <a:ea typeface="Calibri" panose="020F0502020204030204" pitchFamily="34" charset="0"/>
                <a:cs typeface="Times New Roman" panose="02020603050405020304" pitchFamily="18" charset="0"/>
              </a:rPr>
              <a:t>Learning</a:t>
            </a:r>
            <a:r>
              <a:rPr lang="el-GR" sz="1800" b="1" i="1" dirty="0">
                <a:latin typeface="Calibri" panose="020F0502020204030204" pitchFamily="34" charset="0"/>
                <a:ea typeface="Calibri" panose="020F0502020204030204" pitchFamily="34" charset="0"/>
                <a:cs typeface="Times New Roman" panose="02020603050405020304" pitchFamily="18" charset="0"/>
              </a:rPr>
              <a:t> </a:t>
            </a:r>
            <a:r>
              <a:rPr lang="el-GR" sz="1800" b="1" i="1" dirty="0" err="1">
                <a:latin typeface="Calibri" panose="020F0502020204030204" pitchFamily="34" charset="0"/>
                <a:ea typeface="Calibri" panose="020F0502020204030204" pitchFamily="34" charset="0"/>
                <a:cs typeface="Times New Roman" panose="02020603050405020304" pitchFamily="18" charset="0"/>
              </a:rPr>
              <a:t>outcomes</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 (ΙΙΙ</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a:t>
            </a:r>
          </a:p>
          <a:p>
            <a:pPr marL="45720" indent="0">
              <a:lnSpc>
                <a:spcPct val="125000"/>
              </a:lnSpc>
              <a:spcBef>
                <a:spcPts val="600"/>
              </a:spcBef>
              <a:spcAft>
                <a:spcPts val="1200"/>
              </a:spcAft>
              <a:buNone/>
            </a:pPr>
            <a:r>
              <a:rPr lang="el-GR" sz="1800" b="1" i="1" dirty="0" smtClean="0">
                <a:latin typeface="Calibri" panose="020F0502020204030204" pitchFamily="34" charset="0"/>
                <a:ea typeface="Calibri" panose="020F0502020204030204" pitchFamily="34" charset="0"/>
                <a:cs typeface="Times New Roman" panose="02020603050405020304" pitchFamily="18" charset="0"/>
              </a:rPr>
              <a:t> </a:t>
            </a:r>
            <a:r>
              <a:rPr lang="el-GR" sz="16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Σκέψεις </a:t>
            </a:r>
            <a:r>
              <a:rPr lang="el-GR" sz="16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για το συνδυασμό ή τη σύνδεση των μαθησιακών αποτελεσμάτων με άλλες μεταρρυθμίσεις </a:t>
            </a:r>
            <a:r>
              <a:rPr lang="el-GR" sz="1600" b="1" i="1" dirty="0" smtClean="0">
                <a:latin typeface="Calibri" panose="020F0502020204030204" pitchFamily="34" charset="0"/>
                <a:ea typeface="Calibri" panose="020F0502020204030204" pitchFamily="34" charset="0"/>
                <a:cs typeface="Times New Roman" panose="02020603050405020304" pitchFamily="18" charset="0"/>
              </a:rPr>
              <a:t>??</a:t>
            </a:r>
          </a:p>
          <a:p>
            <a:pPr lvl="3">
              <a:lnSpc>
                <a:spcPct val="125000"/>
              </a:lnSpc>
              <a:spcBef>
                <a:spcPts val="600"/>
              </a:spcBef>
              <a:spcAft>
                <a:spcPts val="600"/>
              </a:spcAft>
              <a:buFont typeface="Wingdings" panose="05000000000000000000" pitchFamily="2" charset="2"/>
              <a:buChar char="Ø"/>
            </a:pPr>
            <a:r>
              <a:rPr lang="el-GR" sz="1800" dirty="0" smtClean="0">
                <a:latin typeface="Calibri" panose="020F0502020204030204" pitchFamily="34" charset="0"/>
                <a:ea typeface="Calibri" panose="020F0502020204030204" pitchFamily="34" charset="0"/>
                <a:cs typeface="Times New Roman" panose="02020603050405020304" pitchFamily="18" charset="0"/>
              </a:rPr>
              <a:t>Η </a:t>
            </a:r>
            <a:r>
              <a:rPr lang="el-GR" sz="1800" dirty="0">
                <a:latin typeface="Calibri" panose="020F0502020204030204" pitchFamily="34" charset="0"/>
                <a:ea typeface="Calibri" panose="020F0502020204030204" pitchFamily="34" charset="0"/>
                <a:cs typeface="Times New Roman" panose="02020603050405020304" pitchFamily="18" charset="0"/>
              </a:rPr>
              <a:t>αναγνώριση της άτυπης, μη τυπικής μάθησης αλλά και η μάθηση μέσω εργασιακής εμπειρίας εξακολουθεί να αποτελεί βασική πρόκληση για τα εκπαιδευτικά ιδρύματα στο πλαίσιο της δια βίου </a:t>
            </a:r>
            <a:r>
              <a:rPr lang="el-GR" sz="1800" dirty="0" smtClean="0">
                <a:latin typeface="Calibri" panose="020F0502020204030204" pitchFamily="34" charset="0"/>
                <a:ea typeface="Calibri" panose="020F0502020204030204" pitchFamily="34" charset="0"/>
                <a:cs typeface="Times New Roman" panose="02020603050405020304" pitchFamily="18" charset="0"/>
              </a:rPr>
              <a:t>μάθησης</a:t>
            </a:r>
            <a:r>
              <a:rPr lang="el-GR" sz="1800" dirty="0">
                <a:latin typeface="Calibri" panose="020F0502020204030204" pitchFamily="34" charset="0"/>
                <a:ea typeface="Calibri" panose="020F0502020204030204" pitchFamily="34" charset="0"/>
                <a:cs typeface="Times New Roman" panose="02020603050405020304" pitchFamily="18" charset="0"/>
              </a:rPr>
              <a:t> </a:t>
            </a:r>
            <a:r>
              <a:rPr lang="el-GR" sz="1800" dirty="0" smtClean="0">
                <a:latin typeface="Calibri" panose="020F0502020204030204" pitchFamily="34" charset="0"/>
                <a:ea typeface="Calibri" panose="020F0502020204030204" pitchFamily="34" charset="0"/>
                <a:cs typeface="Times New Roman" panose="02020603050405020304" pitchFamily="18" charset="0"/>
              </a:rPr>
              <a:t>– Τα μαθησιακά αποτελέσματα είναι ένα εργαλείο που βοηθά στην αναγνώρισή τους.</a:t>
            </a:r>
          </a:p>
          <a:p>
            <a:pPr lvl="3">
              <a:lnSpc>
                <a:spcPct val="125000"/>
              </a:lnSpc>
              <a:spcBef>
                <a:spcPts val="600"/>
              </a:spcBef>
              <a:spcAft>
                <a:spcPts val="600"/>
              </a:spcAft>
              <a:buFont typeface="Wingdings" panose="05000000000000000000" pitchFamily="2" charset="2"/>
              <a:buChar char="Ø"/>
            </a:pPr>
            <a:r>
              <a:rPr lang="el-GR" sz="1800" dirty="0" smtClean="0">
                <a:latin typeface="Calibri" panose="020F0502020204030204" pitchFamily="34" charset="0"/>
                <a:ea typeface="Calibri" panose="020F0502020204030204" pitchFamily="34" charset="0"/>
                <a:cs typeface="Times New Roman" panose="02020603050405020304" pitchFamily="18" charset="0"/>
              </a:rPr>
              <a:t>Τα </a:t>
            </a:r>
            <a:r>
              <a:rPr lang="el-GR" sz="1800" dirty="0">
                <a:latin typeface="Calibri" panose="020F0502020204030204" pitchFamily="34" charset="0"/>
                <a:ea typeface="Calibri" panose="020F0502020204030204" pitchFamily="34" charset="0"/>
                <a:cs typeface="Times New Roman" panose="02020603050405020304" pitchFamily="18" charset="0"/>
              </a:rPr>
              <a:t>ECTS (που θα πρέπει να αναπτυχθούν περαιτέρω) σε συνδυασμό με τα μαθησιακά αποτελέσματα ώστε αυτά να αναγνωρίζονται επίσημα για όλους τους διαφορετικούς τύπους της </a:t>
            </a:r>
            <a:r>
              <a:rPr lang="el-GR" sz="1800" dirty="0" smtClean="0">
                <a:latin typeface="Calibri" panose="020F0502020204030204" pitchFamily="34" charset="0"/>
                <a:ea typeface="Calibri" panose="020F0502020204030204" pitchFamily="34" charset="0"/>
                <a:cs typeface="Times New Roman" panose="02020603050405020304" pitchFamily="18" charset="0"/>
              </a:rPr>
              <a:t>μάθησης.</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lvl="3">
              <a:lnSpc>
                <a:spcPct val="125000"/>
              </a:lnSpc>
              <a:spcBef>
                <a:spcPts val="600"/>
              </a:spcBef>
              <a:spcAft>
                <a:spcPts val="600"/>
              </a:spcAft>
              <a:buFont typeface="Wingdings" panose="05000000000000000000" pitchFamily="2" charset="2"/>
              <a:buChar char="Ø"/>
            </a:pPr>
            <a:r>
              <a:rPr lang="el-GR" sz="1800" dirty="0">
                <a:latin typeface="Calibri" panose="020F0502020204030204" pitchFamily="34" charset="0"/>
                <a:ea typeface="Calibri" panose="020F0502020204030204" pitchFamily="34" charset="0"/>
                <a:cs typeface="Times New Roman" panose="02020603050405020304" pitchFamily="18" charset="0"/>
              </a:rPr>
              <a:t>Οι τρεις κύκλοι σπουδών της διαδικασίας της Μπολόνια βασίζονται στις γενικές περιγραφές των </a:t>
            </a:r>
            <a:r>
              <a:rPr lang="el-GR" sz="1800" dirty="0" smtClean="0">
                <a:latin typeface="Calibri" panose="020F0502020204030204" pitchFamily="34" charset="0"/>
                <a:ea typeface="Calibri" panose="020F0502020204030204" pitchFamily="34" charset="0"/>
                <a:cs typeface="Times New Roman" panose="02020603050405020304" pitchFamily="18" charset="0"/>
              </a:rPr>
              <a:t>εκάστοτε </a:t>
            </a:r>
            <a:r>
              <a:rPr lang="el-GR" sz="1800" dirty="0">
                <a:latin typeface="Calibri" panose="020F0502020204030204" pitchFamily="34" charset="0"/>
                <a:ea typeface="Calibri" panose="020F0502020204030204" pitchFamily="34" charset="0"/>
                <a:cs typeface="Times New Roman" panose="02020603050405020304" pitchFamily="18" charset="0"/>
              </a:rPr>
              <a:t>μαθησιακών </a:t>
            </a:r>
            <a:r>
              <a:rPr lang="el-GR" sz="1800" dirty="0" smtClean="0">
                <a:latin typeface="Calibri" panose="020F0502020204030204" pitchFamily="34" charset="0"/>
                <a:ea typeface="Calibri" panose="020F0502020204030204" pitchFamily="34" charset="0"/>
                <a:cs typeface="Times New Roman" panose="02020603050405020304" pitchFamily="18" charset="0"/>
              </a:rPr>
              <a:t>αποτελεσμάτων.</a:t>
            </a:r>
            <a:endParaRPr lang="en-US" sz="1800" dirty="0" smtClean="0">
              <a:latin typeface="Calibri" panose="020F0502020204030204" pitchFamily="34" charset="0"/>
              <a:ea typeface="Calibri" panose="020F0502020204030204" pitchFamily="34" charset="0"/>
              <a:cs typeface="Times New Roman" panose="02020603050405020304" pitchFamily="18" charset="0"/>
            </a:endParaRPr>
          </a:p>
          <a:p>
            <a:pPr lvl="3">
              <a:lnSpc>
                <a:spcPct val="125000"/>
              </a:lnSpc>
              <a:spcBef>
                <a:spcPts val="600"/>
              </a:spcBef>
              <a:spcAft>
                <a:spcPts val="600"/>
              </a:spcAft>
              <a:buFont typeface="Wingdings" panose="05000000000000000000" pitchFamily="2" charset="2"/>
              <a:buChar char="Ø"/>
            </a:pPr>
            <a:r>
              <a:rPr lang="el-GR" sz="1800" dirty="0" smtClean="0">
                <a:latin typeface="Calibri" panose="020F0502020204030204" pitchFamily="34" charset="0"/>
                <a:ea typeface="Calibri" panose="020F0502020204030204" pitchFamily="34" charset="0"/>
                <a:cs typeface="Times New Roman" panose="02020603050405020304" pitchFamily="18" charset="0"/>
              </a:rPr>
              <a:t>Εθνικά πλαίσια προσόντων.</a:t>
            </a:r>
          </a:p>
          <a:p>
            <a:pPr lvl="3">
              <a:lnSpc>
                <a:spcPct val="125000"/>
              </a:lnSpc>
              <a:spcBef>
                <a:spcPts val="600"/>
              </a:spcBef>
              <a:spcAft>
                <a:spcPts val="600"/>
              </a:spcAft>
              <a:buFont typeface="Wingdings" panose="05000000000000000000" pitchFamily="2" charset="2"/>
              <a:buChar char="Ø"/>
            </a:pPr>
            <a:r>
              <a:rPr lang="el-GR" sz="1800" dirty="0" smtClean="0">
                <a:latin typeface="Calibri" panose="020F0502020204030204" pitchFamily="34" charset="0"/>
                <a:ea typeface="Calibri" panose="020F0502020204030204" pitchFamily="34" charset="0"/>
                <a:cs typeface="Times New Roman" panose="02020603050405020304" pitchFamily="18" charset="0"/>
              </a:rPr>
              <a:t>Διασφάλιση ποιότητας (ιδιαίτερα μετά τα νέα </a:t>
            </a:r>
            <a:r>
              <a:rPr lang="en-US" sz="1800" dirty="0" smtClean="0">
                <a:latin typeface="Calibri" panose="020F0502020204030204" pitchFamily="34" charset="0"/>
                <a:ea typeface="Calibri" panose="020F0502020204030204" pitchFamily="34" charset="0"/>
                <a:cs typeface="Times New Roman" panose="02020603050405020304" pitchFamily="18" charset="0"/>
              </a:rPr>
              <a:t>ESGs)</a:t>
            </a:r>
            <a:r>
              <a:rPr lang="el-GR" sz="1800" dirty="0" smtClean="0">
                <a:latin typeface="Calibri" panose="020F0502020204030204" pitchFamily="34" charset="0"/>
                <a:ea typeface="Calibri" panose="020F0502020204030204" pitchFamily="34" charset="0"/>
                <a:cs typeface="Times New Roman" panose="02020603050405020304" pitchFamily="18" charset="0"/>
              </a:rPr>
              <a:t>.</a:t>
            </a:r>
          </a:p>
          <a:p>
            <a:pPr lvl="3">
              <a:lnSpc>
                <a:spcPct val="125000"/>
              </a:lnSpc>
              <a:spcBef>
                <a:spcPts val="600"/>
              </a:spcBef>
              <a:spcAft>
                <a:spcPts val="600"/>
              </a:spcAft>
              <a:buFont typeface="Wingdings" panose="05000000000000000000" pitchFamily="2" charset="2"/>
              <a:buChar char="Ø"/>
            </a:pPr>
            <a:r>
              <a:rPr lang="el-GR" sz="1800" dirty="0" smtClean="0">
                <a:latin typeface="Calibri" panose="020F0502020204030204" pitchFamily="34" charset="0"/>
                <a:ea typeface="Calibri" panose="020F0502020204030204" pitchFamily="34" charset="0"/>
                <a:cs typeface="Times New Roman" panose="02020603050405020304" pitchFamily="18" charset="0"/>
              </a:rPr>
              <a:t>Παράρτημα Διπλώματος.</a:t>
            </a:r>
            <a:endParaRPr lang="el-GR"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802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a:t>
            </a:r>
            <a:r>
              <a:rPr lang="el-GR" sz="2400" cap="none" dirty="0" smtClean="0">
                <a:latin typeface="Calibri" panose="020F0502020204030204" pitchFamily="34" charset="0"/>
                <a:cs typeface="Calibri" panose="020F0502020204030204" pitchFamily="34" charset="0"/>
              </a:rPr>
              <a:t>. </a:t>
            </a:r>
            <a:r>
              <a:rPr lang="el-GR" sz="2400" cap="none" dirty="0">
                <a:latin typeface="Calibri" panose="020F0502020204030204" pitchFamily="34" charset="0"/>
                <a:cs typeface="Calibri" panose="020F0502020204030204" pitchFamily="34" charset="0"/>
              </a:rPr>
              <a:t>Ανάλυση των Εργαλείων προώθησης της εκπαιδευτικής λειτουργίας στον ΕΧΑΕ</a:t>
            </a: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45720" indent="0">
              <a:lnSpc>
                <a:spcPct val="125000"/>
              </a:lnSpc>
              <a:spcBef>
                <a:spcPts val="600"/>
              </a:spcBef>
              <a:spcAft>
                <a:spcPts val="1200"/>
              </a:spcAft>
              <a:buNone/>
            </a:pPr>
            <a:r>
              <a:rPr lang="el-GR" sz="1800" b="1" i="1" dirty="0">
                <a:latin typeface="Calibri" panose="020F0502020204030204" pitchFamily="34" charset="0"/>
                <a:ea typeface="Calibri" panose="020F0502020204030204" pitchFamily="34" charset="0"/>
                <a:cs typeface="Times New Roman" panose="02020603050405020304" pitchFamily="18" charset="0"/>
              </a:rPr>
              <a:t>2.1. Μαθησιακά αποτελέσματα (</a:t>
            </a:r>
            <a:r>
              <a:rPr lang="el-GR" sz="1800" b="1" i="1" dirty="0" err="1">
                <a:latin typeface="Calibri" panose="020F0502020204030204" pitchFamily="34" charset="0"/>
                <a:ea typeface="Calibri" panose="020F0502020204030204" pitchFamily="34" charset="0"/>
                <a:cs typeface="Times New Roman" panose="02020603050405020304" pitchFamily="18" charset="0"/>
              </a:rPr>
              <a:t>Learning</a:t>
            </a:r>
            <a:r>
              <a:rPr lang="el-GR" sz="1800" b="1" i="1" dirty="0">
                <a:latin typeface="Calibri" panose="020F0502020204030204" pitchFamily="34" charset="0"/>
                <a:ea typeface="Calibri" panose="020F0502020204030204" pitchFamily="34" charset="0"/>
                <a:cs typeface="Times New Roman" panose="02020603050405020304" pitchFamily="18" charset="0"/>
              </a:rPr>
              <a:t> </a:t>
            </a:r>
            <a:r>
              <a:rPr lang="el-GR" sz="1800" b="1" i="1" dirty="0" err="1">
                <a:latin typeface="Calibri" panose="020F0502020204030204" pitchFamily="34" charset="0"/>
                <a:ea typeface="Calibri" panose="020F0502020204030204" pitchFamily="34" charset="0"/>
                <a:cs typeface="Times New Roman" panose="02020603050405020304" pitchFamily="18" charset="0"/>
              </a:rPr>
              <a:t>outcomes</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 </a:t>
            </a:r>
            <a:r>
              <a:rPr lang="en-US" sz="1800" i="1" dirty="0" smtClean="0">
                <a:latin typeface="Calibri" panose="020F0502020204030204" pitchFamily="34" charset="0"/>
                <a:ea typeface="Calibri" panose="020F0502020204030204" pitchFamily="34" charset="0"/>
                <a:cs typeface="Times New Roman" panose="02020603050405020304" pitchFamily="18" charset="0"/>
              </a:rPr>
              <a:t>[</a:t>
            </a:r>
            <a:r>
              <a:rPr lang="el-GR" sz="1800" i="1" dirty="0" smtClean="0">
                <a:latin typeface="Calibri" panose="020F0502020204030204" pitchFamily="34" charset="0"/>
                <a:ea typeface="Calibri" panose="020F0502020204030204" pitchFamily="34" charset="0"/>
                <a:cs typeface="Times New Roman" panose="02020603050405020304" pitchFamily="18" charset="0"/>
              </a:rPr>
              <a:t>και η μεταρρύθμιση στα ΠΣ] </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a:t>
            </a:r>
            <a:r>
              <a:rPr lang="en-US" sz="1800" b="1" i="1" dirty="0" smtClean="0">
                <a:latin typeface="Calibri" panose="020F0502020204030204" pitchFamily="34" charset="0"/>
                <a:ea typeface="Calibri" panose="020F0502020204030204" pitchFamily="34" charset="0"/>
                <a:cs typeface="Times New Roman" panose="02020603050405020304" pitchFamily="18" charset="0"/>
              </a:rPr>
              <a:t>IV)</a:t>
            </a:r>
            <a:endParaRPr lang="el-GR" sz="1800" b="1" i="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Τα </a:t>
            </a:r>
            <a:r>
              <a:rPr lang="el-GR" sz="1600" dirty="0">
                <a:latin typeface="Calibri" panose="020F0502020204030204" pitchFamily="34" charset="0"/>
                <a:ea typeface="Calibri" panose="020F0502020204030204" pitchFamily="34" charset="0"/>
                <a:cs typeface="Times New Roman" panose="02020603050405020304" pitchFamily="18" charset="0"/>
              </a:rPr>
              <a:t>μαθησιακά αποτελέσματα αποτελούν το βασικό εργαλείο για τη μετάβαση προς τη φοιτητοκεντρική μάθηση καθώς εστιάζουν μέσω των σαφών και λεπτομερών περιγραφών τους στο τι μαθαίνει ο φοιτητής και στο ποιες δεξιότητες και ικανότητες επιδιώκονται να </a:t>
            </a:r>
            <a:r>
              <a:rPr lang="el-GR" sz="1600" dirty="0" smtClean="0">
                <a:latin typeface="Calibri" panose="020F0502020204030204" pitchFamily="34" charset="0"/>
                <a:ea typeface="Calibri" panose="020F0502020204030204" pitchFamily="34" charset="0"/>
                <a:cs typeface="Times New Roman" panose="02020603050405020304" pitchFamily="18" charset="0"/>
              </a:rPr>
              <a:t>αναπτυχθούν</a:t>
            </a:r>
            <a:r>
              <a:rPr lang="en-US" sz="1600" dirty="0" smtClean="0">
                <a:latin typeface="Calibri" panose="020F0502020204030204" pitchFamily="34" charset="0"/>
                <a:ea typeface="Calibri" panose="020F0502020204030204" pitchFamily="34" charset="0"/>
                <a:cs typeface="Times New Roman" panose="02020603050405020304" pitchFamily="18" charset="0"/>
              </a:rPr>
              <a:t> </a:t>
            </a:r>
            <a:r>
              <a:rPr lang="en-US" sz="1600" b="1" dirty="0" smtClean="0">
                <a:latin typeface="Calibri" panose="020F0502020204030204" pitchFamily="34" charset="0"/>
                <a:ea typeface="Calibri" panose="020F0502020204030204" pitchFamily="34" charset="0"/>
                <a:cs typeface="Times New Roman" panose="02020603050405020304" pitchFamily="18" charset="0"/>
              </a:rPr>
              <a:t>??</a:t>
            </a:r>
            <a:endParaRPr lang="el-GR" sz="1600" b="1" dirty="0" smtClean="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Ø"/>
            </a:pPr>
            <a:r>
              <a:rPr lang="el-GR" sz="1600" dirty="0" smtClean="0">
                <a:latin typeface="Calibri" panose="020F0502020204030204" pitchFamily="34" charset="0"/>
                <a:ea typeface="Calibri" panose="020F0502020204030204" pitchFamily="34" charset="0"/>
                <a:cs typeface="Times New Roman" panose="02020603050405020304" pitchFamily="18" charset="0"/>
              </a:rPr>
              <a:t>Η </a:t>
            </a:r>
            <a:r>
              <a:rPr lang="el-GR" sz="1600" b="1" i="1" dirty="0">
                <a:latin typeface="Calibri" panose="020F0502020204030204" pitchFamily="34" charset="0"/>
                <a:ea typeface="Calibri" panose="020F0502020204030204" pitchFamily="34" charset="0"/>
                <a:cs typeface="Times New Roman" panose="02020603050405020304" pitchFamily="18" charset="0"/>
              </a:rPr>
              <a:t>αλλαγή του εκπαιδευτικού παραδείγματος</a:t>
            </a:r>
            <a:r>
              <a:rPr lang="el-GR" sz="1600" dirty="0">
                <a:latin typeface="Calibri" panose="020F0502020204030204" pitchFamily="34" charset="0"/>
                <a:ea typeface="Calibri" panose="020F0502020204030204" pitchFamily="34" charset="0"/>
                <a:cs typeface="Times New Roman" panose="02020603050405020304" pitchFamily="18" charset="0"/>
              </a:rPr>
              <a:t> περιλαμβάνει σε εξέλιξη τη μετάβαση από μια «input-centred» προσέγγιση σε μια «output-focused  student-centred» προσέγγιση στην οποία μαθησιακά αποτελέσματα διαδραματίζουν κεντρικό </a:t>
            </a:r>
            <a:r>
              <a:rPr lang="el-GR" sz="1600" dirty="0" smtClean="0">
                <a:latin typeface="Calibri" panose="020F0502020204030204" pitchFamily="34" charset="0"/>
                <a:ea typeface="Calibri" panose="020F0502020204030204" pitchFamily="34" charset="0"/>
                <a:cs typeface="Times New Roman" panose="02020603050405020304" pitchFamily="18" charset="0"/>
              </a:rPr>
              <a:t>ρόλο</a:t>
            </a:r>
            <a:r>
              <a:rPr lang="el-GR" sz="1600" dirty="0" smtClean="0">
                <a:latin typeface="Calibri" panose="020F0502020204030204" pitchFamily="34" charset="0"/>
                <a:ea typeface="Calibri" panose="020F0502020204030204" pitchFamily="34" charset="0"/>
                <a:cs typeface="Times New Roman" panose="02020603050405020304" pitchFamily="18" charset="0"/>
              </a:rPr>
              <a:t>.</a:t>
            </a:r>
            <a:endParaRPr lang="el-GR" sz="5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Τα </a:t>
            </a:r>
            <a:r>
              <a:rPr lang="el-GR" sz="1600" dirty="0">
                <a:latin typeface="Calibri" panose="020F0502020204030204" pitchFamily="34" charset="0"/>
                <a:ea typeface="Calibri" panose="020F0502020204030204" pitchFamily="34" charset="0"/>
                <a:cs typeface="Times New Roman" panose="02020603050405020304" pitchFamily="18" charset="0"/>
              </a:rPr>
              <a:t>μαθησιακά </a:t>
            </a:r>
            <a:r>
              <a:rPr lang="el-GR" sz="1600" dirty="0" smtClean="0">
                <a:latin typeface="Calibri" panose="020F0502020204030204" pitchFamily="34" charset="0"/>
                <a:ea typeface="Calibri" panose="020F0502020204030204" pitchFamily="34" charset="0"/>
                <a:cs typeface="Times New Roman" panose="02020603050405020304" pitchFamily="18" charset="0"/>
              </a:rPr>
              <a:t>αποτελέσματα φαίνεται να </a:t>
            </a:r>
            <a:r>
              <a:rPr lang="el-GR" sz="1600" dirty="0">
                <a:latin typeface="Calibri" panose="020F0502020204030204" pitchFamily="34" charset="0"/>
                <a:ea typeface="Calibri" panose="020F0502020204030204" pitchFamily="34" charset="0"/>
                <a:cs typeface="Times New Roman" panose="02020603050405020304" pitchFamily="18" charset="0"/>
              </a:rPr>
              <a:t>συμβάλουν σε διαφορετικά επίπεδα και διαστάσεις της </a:t>
            </a:r>
            <a:r>
              <a:rPr lang="el-GR" sz="1600" dirty="0" smtClean="0">
                <a:latin typeface="Calibri" panose="020F0502020204030204" pitchFamily="34" charset="0"/>
                <a:ea typeface="Calibri" panose="020F0502020204030204" pitchFamily="34" charset="0"/>
                <a:cs typeface="Times New Roman" panose="02020603050405020304" pitchFamily="18" charset="0"/>
              </a:rPr>
              <a:t>εκπαίδευσης.</a:t>
            </a:r>
          </a:p>
          <a:p>
            <a:pPr>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Δεν </a:t>
            </a:r>
            <a:r>
              <a:rPr lang="el-GR" sz="1600" dirty="0">
                <a:latin typeface="Calibri" panose="020F0502020204030204" pitchFamily="34" charset="0"/>
                <a:ea typeface="Calibri" panose="020F0502020204030204" pitchFamily="34" charset="0"/>
                <a:cs typeface="Times New Roman" panose="02020603050405020304" pitchFamily="18" charset="0"/>
              </a:rPr>
              <a:t>είναι δηλαδή μόνο το εργαλείο για να γίνει η περιγραφή της «διδακτέας ύλης» αλλά είναι και ένας τρόπος ώστε να διευκολύνεται η επικοινωνία και η συνεργασία σε περιφερειακό, εθνικό και διεθνές </a:t>
            </a:r>
            <a:r>
              <a:rPr lang="el-GR" sz="1600" dirty="0" smtClean="0">
                <a:latin typeface="Calibri" panose="020F0502020204030204" pitchFamily="34" charset="0"/>
                <a:ea typeface="Calibri" panose="020F0502020204030204" pitchFamily="34" charset="0"/>
                <a:cs typeface="Times New Roman" panose="02020603050405020304" pitchFamily="18" charset="0"/>
              </a:rPr>
              <a:t>επίπεδο.</a:t>
            </a:r>
          </a:p>
          <a:p>
            <a:pPr>
              <a:lnSpc>
                <a:spcPct val="125000"/>
              </a:lnSpc>
              <a:spcBef>
                <a:spcPts val="600"/>
              </a:spcBef>
              <a:spcAft>
                <a:spcPts val="600"/>
              </a:spcAft>
            </a:pPr>
            <a:r>
              <a:rPr lang="el-GR" sz="1600" dirty="0">
                <a:latin typeface="Calibri" panose="020F0502020204030204" pitchFamily="34" charset="0"/>
                <a:ea typeface="Calibri" panose="020F0502020204030204" pitchFamily="34" charset="0"/>
                <a:cs typeface="Times New Roman" panose="02020603050405020304" pitchFamily="18" charset="0"/>
              </a:rPr>
              <a:t>Οι αλλαγές βέβαια που επιφέρουν μπορούν να </a:t>
            </a:r>
            <a:r>
              <a:rPr lang="el-GR" sz="1600" dirty="0" err="1" smtClean="0">
                <a:latin typeface="Calibri" panose="020F0502020204030204" pitchFamily="34" charset="0"/>
                <a:ea typeface="Calibri" panose="020F0502020204030204" pitchFamily="34" charset="0"/>
                <a:cs typeface="Times New Roman" panose="02020603050405020304" pitchFamily="18" charset="0"/>
              </a:rPr>
              <a:t>περιγραφούνε</a:t>
            </a:r>
            <a:r>
              <a:rPr lang="el-GR" sz="1600" dirty="0" smtClean="0">
                <a:latin typeface="Calibri" panose="020F0502020204030204" pitchFamily="34" charset="0"/>
                <a:ea typeface="Calibri" panose="020F0502020204030204" pitchFamily="34" charset="0"/>
                <a:cs typeface="Times New Roman" panose="02020603050405020304" pitchFamily="18" charset="0"/>
              </a:rPr>
              <a:t> </a:t>
            </a:r>
            <a:r>
              <a:rPr lang="el-GR" sz="1600" dirty="0">
                <a:latin typeface="Calibri" panose="020F0502020204030204" pitchFamily="34" charset="0"/>
                <a:ea typeface="Calibri" panose="020F0502020204030204" pitchFamily="34" charset="0"/>
                <a:cs typeface="Times New Roman" panose="02020603050405020304" pitchFamily="18" charset="0"/>
              </a:rPr>
              <a:t>σε τρία διαφορετικά επίπεδα: στο </a:t>
            </a:r>
            <a:r>
              <a:rPr lang="el-GR" sz="1600" b="1" i="1" dirty="0">
                <a:latin typeface="Calibri" panose="020F0502020204030204" pitchFamily="34" charset="0"/>
                <a:ea typeface="Calibri" panose="020F0502020204030204" pitchFamily="34" charset="0"/>
                <a:cs typeface="Times New Roman" panose="02020603050405020304" pitchFamily="18" charset="0"/>
              </a:rPr>
              <a:t>επίπεδο του Ιδρύματος</a:t>
            </a:r>
            <a:r>
              <a:rPr lang="el-GR" sz="1600" dirty="0">
                <a:latin typeface="Calibri" panose="020F0502020204030204" pitchFamily="34" charset="0"/>
                <a:ea typeface="Calibri" panose="020F0502020204030204" pitchFamily="34" charset="0"/>
                <a:cs typeface="Times New Roman" panose="02020603050405020304" pitchFamily="18" charset="0"/>
              </a:rPr>
              <a:t>, στο </a:t>
            </a:r>
            <a:r>
              <a:rPr lang="el-GR" sz="1600" b="1" i="1" dirty="0">
                <a:latin typeface="Calibri" panose="020F0502020204030204" pitchFamily="34" charset="0"/>
                <a:ea typeface="Calibri" panose="020F0502020204030204" pitchFamily="34" charset="0"/>
                <a:cs typeface="Times New Roman" panose="02020603050405020304" pitchFamily="18" charset="0"/>
              </a:rPr>
              <a:t>εθνικό επίπεδο </a:t>
            </a:r>
            <a:r>
              <a:rPr lang="el-GR" sz="1600" dirty="0">
                <a:latin typeface="Calibri" panose="020F0502020204030204" pitchFamily="34" charset="0"/>
                <a:ea typeface="Calibri" panose="020F0502020204030204" pitchFamily="34" charset="0"/>
                <a:cs typeface="Times New Roman" panose="02020603050405020304" pitchFamily="18" charset="0"/>
              </a:rPr>
              <a:t>και στο </a:t>
            </a:r>
            <a:r>
              <a:rPr lang="el-GR" sz="1600" b="1" i="1" dirty="0">
                <a:latin typeface="Calibri" panose="020F0502020204030204" pitchFamily="34" charset="0"/>
                <a:ea typeface="Calibri" panose="020F0502020204030204" pitchFamily="34" charset="0"/>
                <a:cs typeface="Times New Roman" panose="02020603050405020304" pitchFamily="18" charset="0"/>
              </a:rPr>
              <a:t>διεθνές </a:t>
            </a:r>
            <a:r>
              <a:rPr lang="el-GR" sz="1600" b="1" i="1" dirty="0" smtClean="0">
                <a:latin typeface="Calibri" panose="020F0502020204030204" pitchFamily="34" charset="0"/>
                <a:ea typeface="Calibri" panose="020F0502020204030204" pitchFamily="34" charset="0"/>
                <a:cs typeface="Times New Roman" panose="02020603050405020304" pitchFamily="18" charset="0"/>
              </a:rPr>
              <a:t>επίπεδο.</a:t>
            </a:r>
          </a:p>
        </p:txBody>
      </p:sp>
    </p:spTree>
    <p:extLst>
      <p:ext uri="{BB962C8B-B14F-4D97-AF65-F5344CB8AC3E}">
        <p14:creationId xmlns:p14="http://schemas.microsoft.com/office/powerpoint/2010/main" val="213804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a:t>
            </a:r>
            <a:r>
              <a:rPr lang="el-GR" sz="2400" cap="none" dirty="0" smtClean="0">
                <a:latin typeface="Calibri" panose="020F0502020204030204" pitchFamily="34" charset="0"/>
                <a:cs typeface="Calibri" panose="020F0502020204030204" pitchFamily="34" charset="0"/>
              </a:rPr>
              <a:t>. </a:t>
            </a:r>
            <a:r>
              <a:rPr lang="el-GR" sz="2400" cap="none" dirty="0">
                <a:latin typeface="Calibri" panose="020F0502020204030204" pitchFamily="34" charset="0"/>
                <a:cs typeface="Calibri" panose="020F0502020204030204" pitchFamily="34" charset="0"/>
              </a:rPr>
              <a:t>Ανάλυση των Εργαλείων προώθησης της εκπαιδευτικής λειτουργίας στον ΕΧΑΕ</a:t>
            </a: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45720" indent="0">
              <a:lnSpc>
                <a:spcPct val="125000"/>
              </a:lnSpc>
              <a:spcBef>
                <a:spcPts val="600"/>
              </a:spcBef>
              <a:spcAft>
                <a:spcPts val="1200"/>
              </a:spcAft>
              <a:buNone/>
            </a:pPr>
            <a:r>
              <a:rPr lang="el-GR" sz="1800" b="1" i="1" dirty="0">
                <a:latin typeface="Calibri" panose="020F0502020204030204" pitchFamily="34" charset="0"/>
                <a:ea typeface="Calibri" panose="020F0502020204030204" pitchFamily="34" charset="0"/>
                <a:cs typeface="Times New Roman" panose="02020603050405020304" pitchFamily="18" charset="0"/>
              </a:rPr>
              <a:t>2.1. Μαθησιακά αποτελέσματα (</a:t>
            </a:r>
            <a:r>
              <a:rPr lang="el-GR" sz="1800" b="1" i="1" dirty="0" err="1">
                <a:latin typeface="Calibri" panose="020F0502020204030204" pitchFamily="34" charset="0"/>
                <a:ea typeface="Calibri" panose="020F0502020204030204" pitchFamily="34" charset="0"/>
                <a:cs typeface="Times New Roman" panose="02020603050405020304" pitchFamily="18" charset="0"/>
              </a:rPr>
              <a:t>Learning</a:t>
            </a:r>
            <a:r>
              <a:rPr lang="el-GR" sz="1800" b="1" i="1" dirty="0">
                <a:latin typeface="Calibri" panose="020F0502020204030204" pitchFamily="34" charset="0"/>
                <a:ea typeface="Calibri" panose="020F0502020204030204" pitchFamily="34" charset="0"/>
                <a:cs typeface="Times New Roman" panose="02020603050405020304" pitchFamily="18" charset="0"/>
              </a:rPr>
              <a:t> </a:t>
            </a:r>
            <a:r>
              <a:rPr lang="el-GR" sz="1800" b="1" i="1" dirty="0" err="1">
                <a:latin typeface="Calibri" panose="020F0502020204030204" pitchFamily="34" charset="0"/>
                <a:ea typeface="Calibri" panose="020F0502020204030204" pitchFamily="34" charset="0"/>
                <a:cs typeface="Times New Roman" panose="02020603050405020304" pitchFamily="18" charset="0"/>
              </a:rPr>
              <a:t>outcomes</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 </a:t>
            </a:r>
            <a:r>
              <a:rPr lang="en-US" sz="1800" i="1" dirty="0" smtClean="0">
                <a:latin typeface="Calibri" panose="020F0502020204030204" pitchFamily="34" charset="0"/>
                <a:ea typeface="Calibri" panose="020F0502020204030204" pitchFamily="34" charset="0"/>
                <a:cs typeface="Times New Roman" panose="02020603050405020304" pitchFamily="18" charset="0"/>
              </a:rPr>
              <a:t>[</a:t>
            </a:r>
            <a:r>
              <a:rPr lang="el-GR" sz="1800" i="1" dirty="0" smtClean="0">
                <a:latin typeface="Calibri" panose="020F0502020204030204" pitchFamily="34" charset="0"/>
                <a:ea typeface="Calibri" panose="020F0502020204030204" pitchFamily="34" charset="0"/>
                <a:cs typeface="Times New Roman" panose="02020603050405020304" pitchFamily="18" charset="0"/>
              </a:rPr>
              <a:t>και η μεταρρύθμιση στα ΠΣ]</a:t>
            </a:r>
            <a:r>
              <a:rPr lang="en-US" sz="1800" i="1" dirty="0" smtClean="0">
                <a:latin typeface="Calibri" panose="020F0502020204030204" pitchFamily="34" charset="0"/>
                <a:ea typeface="Calibri" panose="020F0502020204030204" pitchFamily="34" charset="0"/>
                <a:cs typeface="Times New Roman" panose="02020603050405020304" pitchFamily="18" charset="0"/>
              </a:rPr>
              <a:t> </a:t>
            </a:r>
            <a:r>
              <a:rPr lang="en-US" sz="1800" b="1" i="1" dirty="0" smtClean="0">
                <a:latin typeface="Calibri" panose="020F0502020204030204" pitchFamily="34" charset="0"/>
                <a:ea typeface="Calibri" panose="020F0502020204030204" pitchFamily="34" charset="0"/>
                <a:cs typeface="Times New Roman" panose="02020603050405020304" pitchFamily="18" charset="0"/>
              </a:rPr>
              <a:t>(V)</a:t>
            </a:r>
            <a:endParaRPr lang="el-GR" sz="1800" b="1" i="1" dirty="0" smtClean="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Ø"/>
            </a:pPr>
            <a:r>
              <a:rPr lang="el-GR" sz="1600" b="1" i="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Επίπεδο Ιδρύματος </a:t>
            </a:r>
            <a:r>
              <a:rPr lang="el-GR" sz="1600" b="1" i="1" dirty="0" smtClean="0">
                <a:latin typeface="Calibri" panose="020F0502020204030204" pitchFamily="34" charset="0"/>
                <a:ea typeface="Calibri" panose="020F0502020204030204" pitchFamily="34" charset="0"/>
                <a:cs typeface="Times New Roman" panose="02020603050405020304" pitchFamily="18" charset="0"/>
              </a:rPr>
              <a:t>??</a:t>
            </a:r>
            <a:endParaRPr lang="el-GR" sz="1600" b="1" i="1" dirty="0">
              <a:latin typeface="Calibri" panose="020F0502020204030204" pitchFamily="34" charset="0"/>
              <a:ea typeface="Calibri" panose="020F0502020204030204" pitchFamily="34" charset="0"/>
              <a:cs typeface="Times New Roman" panose="02020603050405020304" pitchFamily="18" charset="0"/>
            </a:endParaRPr>
          </a:p>
          <a:p>
            <a:pPr>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Έχουν </a:t>
            </a:r>
            <a:r>
              <a:rPr lang="el-GR" sz="1600" dirty="0">
                <a:latin typeface="Calibri" panose="020F0502020204030204" pitchFamily="34" charset="0"/>
                <a:ea typeface="Calibri" panose="020F0502020204030204" pitchFamily="34" charset="0"/>
                <a:cs typeface="Times New Roman" panose="02020603050405020304" pitchFamily="18" charset="0"/>
              </a:rPr>
              <a:t>επιπτώσεις στο αναλυτικό πρόγραμμα, στη διδασκαλία, στη μάθηση και στην </a:t>
            </a:r>
            <a:r>
              <a:rPr lang="el-GR" sz="1600" dirty="0" smtClean="0">
                <a:latin typeface="Calibri" panose="020F0502020204030204" pitchFamily="34" charset="0"/>
                <a:ea typeface="Calibri" panose="020F0502020204030204" pitchFamily="34" charset="0"/>
                <a:cs typeface="Times New Roman" panose="02020603050405020304" pitchFamily="18" charset="0"/>
              </a:rPr>
              <a:t>αξιολόγηση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25000"/>
              </a:lnSpc>
              <a:spcBef>
                <a:spcPts val="600"/>
              </a:spcBef>
              <a:spcAft>
                <a:spcPts val="600"/>
              </a:spcAft>
            </a:pPr>
            <a:r>
              <a:rPr lang="el-GR" sz="1600" dirty="0">
                <a:latin typeface="Calibri" panose="020F0502020204030204" pitchFamily="34" charset="0"/>
                <a:ea typeface="Calibri" panose="020F0502020204030204" pitchFamily="34" charset="0"/>
                <a:cs typeface="Times New Roman" panose="02020603050405020304" pitchFamily="18" charset="0"/>
              </a:rPr>
              <a:t>Μπορούν να χρησιμοποιηθούν για να περιγράψουν τη μάθηση στο επίπεδο της μονάδας μαθήματος ή ενός </a:t>
            </a:r>
            <a:r>
              <a:rPr lang="el-GR" sz="1600" dirty="0" err="1">
                <a:latin typeface="Calibri" panose="020F0502020204030204" pitchFamily="34" charset="0"/>
                <a:ea typeface="Calibri" panose="020F0502020204030204" pitchFamily="34" charset="0"/>
                <a:cs typeface="Times New Roman" panose="02020603050405020304" pitchFamily="18" charset="0"/>
              </a:rPr>
              <a:t>module</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Ø"/>
            </a:pPr>
            <a:r>
              <a:rPr lang="el-GR" sz="1600" b="1" i="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Εθνικό επίπεδο </a:t>
            </a:r>
            <a:r>
              <a:rPr lang="el-GR" sz="1600" b="1" i="1" dirty="0" smtClean="0">
                <a:latin typeface="Calibri" panose="020F0502020204030204" pitchFamily="34" charset="0"/>
                <a:ea typeface="Calibri" panose="020F0502020204030204" pitchFamily="34" charset="0"/>
                <a:cs typeface="Times New Roman" panose="02020603050405020304" pitchFamily="18" charset="0"/>
              </a:rPr>
              <a:t>??</a:t>
            </a:r>
            <a:endParaRPr lang="el-GR" sz="1600" b="1" i="1" dirty="0">
              <a:latin typeface="Calibri" panose="020F0502020204030204" pitchFamily="34" charset="0"/>
              <a:ea typeface="Calibri" panose="020F0502020204030204" pitchFamily="34" charset="0"/>
              <a:cs typeface="Times New Roman" panose="02020603050405020304" pitchFamily="18" charset="0"/>
            </a:endParaRPr>
          </a:p>
          <a:p>
            <a:pPr marL="285750" lvl="1" indent="-285750">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Διαδραματίζουν </a:t>
            </a:r>
            <a:r>
              <a:rPr lang="el-GR" sz="1600" dirty="0">
                <a:latin typeface="Calibri" panose="020F0502020204030204" pitchFamily="34" charset="0"/>
                <a:ea typeface="Calibri" panose="020F0502020204030204" pitchFamily="34" charset="0"/>
                <a:cs typeface="Times New Roman" panose="02020603050405020304" pitchFamily="18" charset="0"/>
              </a:rPr>
              <a:t>έναν ευρύτερο ρόλο που διαπερνά τους τρόπους με τους οποίους το εθνικό πλαίσιο προσόντων περιγράφεται παρέχοντας ταυτόχρονα και τα απαραίτητα εργαλεία για τη δημιουργία και την περιγραφή του </a:t>
            </a:r>
            <a:r>
              <a:rPr lang="el-GR" sz="1600" dirty="0" smtClean="0">
                <a:latin typeface="Calibri" panose="020F0502020204030204" pitchFamily="34" charset="0"/>
                <a:ea typeface="Calibri" panose="020F0502020204030204" pitchFamily="34" charset="0"/>
                <a:cs typeface="Times New Roman" panose="02020603050405020304" pitchFamily="18" charset="0"/>
              </a:rPr>
              <a:t>εθνικού </a:t>
            </a:r>
            <a:r>
              <a:rPr lang="el-GR" sz="1600" dirty="0">
                <a:latin typeface="Calibri" panose="020F0502020204030204" pitchFamily="34" charset="0"/>
                <a:ea typeface="Calibri" panose="020F0502020204030204" pitchFamily="34" charset="0"/>
                <a:cs typeface="Times New Roman" panose="02020603050405020304" pitchFamily="18" charset="0"/>
              </a:rPr>
              <a:t>πλαισίου </a:t>
            </a:r>
            <a:r>
              <a:rPr lang="el-GR" sz="1600" dirty="0" smtClean="0">
                <a:latin typeface="Calibri" panose="020F0502020204030204" pitchFamily="34" charset="0"/>
                <a:ea typeface="Calibri" panose="020F0502020204030204" pitchFamily="34" charset="0"/>
                <a:cs typeface="Times New Roman" panose="02020603050405020304" pitchFamily="18" charset="0"/>
              </a:rPr>
              <a:t>προσόντων.</a:t>
            </a:r>
          </a:p>
          <a:p>
            <a:pPr marL="605790" lvl="2" indent="-285750">
              <a:lnSpc>
                <a:spcPct val="125000"/>
              </a:lnSpc>
              <a:spcBef>
                <a:spcPts val="600"/>
              </a:spcBef>
              <a:spcAft>
                <a:spcPts val="600"/>
              </a:spcAft>
              <a:buFont typeface="Wingdings" panose="05000000000000000000" pitchFamily="2" charset="2"/>
              <a:buChar char="Ø"/>
            </a:pPr>
            <a:r>
              <a:rPr lang="el-GR" b="1" i="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Διεθνές επίπεδο </a:t>
            </a:r>
            <a:r>
              <a:rPr lang="el-GR" b="1" i="1" dirty="0" smtClean="0">
                <a:latin typeface="Calibri" panose="020F0502020204030204" pitchFamily="34" charset="0"/>
                <a:ea typeface="Calibri" panose="020F0502020204030204" pitchFamily="34" charset="0"/>
                <a:cs typeface="Times New Roman" panose="02020603050405020304" pitchFamily="18" charset="0"/>
              </a:rPr>
              <a:t>??</a:t>
            </a:r>
          </a:p>
          <a:p>
            <a:pPr marL="319088" lvl="2" indent="-319088">
              <a:lnSpc>
                <a:spcPct val="125000"/>
              </a:lnSpc>
              <a:spcBef>
                <a:spcPts val="600"/>
              </a:spcBef>
              <a:spcAft>
                <a:spcPts val="600"/>
              </a:spcAft>
            </a:pPr>
            <a:r>
              <a:rPr lang="el-GR" dirty="0">
                <a:latin typeface="Calibri" panose="020F0502020204030204" pitchFamily="34" charset="0"/>
                <a:ea typeface="Calibri" panose="020F0502020204030204" pitchFamily="34" charset="0"/>
                <a:cs typeface="Times New Roman" panose="02020603050405020304" pitchFamily="18" charset="0"/>
              </a:rPr>
              <a:t>Είναι εξ ορισμού πολύ ευρύτερα και λιγότερο ακριβή </a:t>
            </a:r>
            <a:r>
              <a:rPr lang="el-GR" dirty="0" smtClean="0">
                <a:latin typeface="Calibri" panose="020F0502020204030204" pitchFamily="34" charset="0"/>
                <a:ea typeface="Calibri" panose="020F0502020204030204" pitchFamily="34" charset="0"/>
                <a:cs typeface="Times New Roman" panose="02020603050405020304" pitchFamily="18" charset="0"/>
              </a:rPr>
              <a:t>από </a:t>
            </a:r>
            <a:r>
              <a:rPr lang="el-GR" dirty="0">
                <a:latin typeface="Calibri" panose="020F0502020204030204" pitchFamily="34" charset="0"/>
                <a:ea typeface="Calibri" panose="020F0502020204030204" pitchFamily="34" charset="0"/>
                <a:cs typeface="Times New Roman" panose="02020603050405020304" pitchFamily="18" charset="0"/>
              </a:rPr>
              <a:t>οποιαδήποτε εθνική </a:t>
            </a:r>
            <a:r>
              <a:rPr lang="el-GR" dirty="0" smtClean="0">
                <a:latin typeface="Calibri" panose="020F0502020204030204" pitchFamily="34" charset="0"/>
                <a:ea typeface="Calibri" panose="020F0502020204030204" pitchFamily="34" charset="0"/>
                <a:cs typeface="Times New Roman" panose="02020603050405020304" pitchFamily="18" charset="0"/>
              </a:rPr>
              <a:t>περιγραφή.</a:t>
            </a:r>
          </a:p>
          <a:p>
            <a:pPr marL="319088" lvl="2" indent="-319088">
              <a:lnSpc>
                <a:spcPct val="125000"/>
              </a:lnSpc>
              <a:spcBef>
                <a:spcPts val="600"/>
              </a:spcBef>
              <a:spcAft>
                <a:spcPts val="600"/>
              </a:spcAft>
            </a:pPr>
            <a:r>
              <a:rPr lang="el-GR" dirty="0" smtClean="0">
                <a:latin typeface="Calibri" panose="020F0502020204030204" pitchFamily="34" charset="0"/>
                <a:ea typeface="Calibri" panose="020F0502020204030204" pitchFamily="34" charset="0"/>
                <a:cs typeface="Times New Roman" panose="02020603050405020304" pitchFamily="18" charset="0"/>
              </a:rPr>
              <a:t>Αν και λιγότερο σαφές το (ευρωπαϊκό) σύστημα μαθησιακών </a:t>
            </a:r>
            <a:r>
              <a:rPr lang="el-GR" dirty="0">
                <a:latin typeface="Calibri" panose="020F0502020204030204" pitchFamily="34" charset="0"/>
                <a:ea typeface="Calibri" panose="020F0502020204030204" pitchFamily="34" charset="0"/>
                <a:cs typeface="Times New Roman" panose="02020603050405020304" pitchFamily="18" charset="0"/>
              </a:rPr>
              <a:t>αποτελεσμάτων βοηθά τις εθνικές αρχές να αναπτύξουν τις δικό τους λεπτομερές σύστημα μαθησιακών αποτελεσμάτων ανά επίπεδο </a:t>
            </a:r>
            <a:r>
              <a:rPr lang="el-GR" dirty="0" smtClean="0">
                <a:latin typeface="Calibri" panose="020F0502020204030204" pitchFamily="34" charset="0"/>
                <a:ea typeface="Calibri" panose="020F0502020204030204" pitchFamily="34" charset="0"/>
                <a:cs typeface="Times New Roman" panose="02020603050405020304" pitchFamily="18" charset="0"/>
              </a:rPr>
              <a:t>σπουδών.</a:t>
            </a:r>
          </a:p>
        </p:txBody>
      </p:sp>
    </p:spTree>
    <p:extLst>
      <p:ext uri="{BB962C8B-B14F-4D97-AF65-F5344CB8AC3E}">
        <p14:creationId xmlns:p14="http://schemas.microsoft.com/office/powerpoint/2010/main" val="54624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a:t>
            </a:r>
            <a:r>
              <a:rPr lang="el-GR" sz="2400" cap="none" dirty="0" smtClean="0">
                <a:latin typeface="Calibri" panose="020F0502020204030204" pitchFamily="34" charset="0"/>
                <a:cs typeface="Calibri" panose="020F0502020204030204" pitchFamily="34" charset="0"/>
              </a:rPr>
              <a:t>. </a:t>
            </a:r>
            <a:r>
              <a:rPr lang="el-GR" sz="2400" cap="none" dirty="0">
                <a:latin typeface="Calibri" panose="020F0502020204030204" pitchFamily="34" charset="0"/>
                <a:cs typeface="Calibri" panose="020F0502020204030204" pitchFamily="34" charset="0"/>
              </a:rPr>
              <a:t>Ανάλυση των Εργαλείων προώθησης της εκπαιδευτικής λειτουργίας στον ΕΧΑΕ</a:t>
            </a: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45720" indent="0">
              <a:lnSpc>
                <a:spcPct val="125000"/>
              </a:lnSpc>
              <a:spcBef>
                <a:spcPts val="600"/>
              </a:spcBef>
              <a:spcAft>
                <a:spcPts val="1200"/>
              </a:spcAft>
              <a:buNone/>
            </a:pPr>
            <a:r>
              <a:rPr lang="el-GR" sz="1800" b="1" i="1" dirty="0">
                <a:latin typeface="Calibri" panose="020F0502020204030204" pitchFamily="34" charset="0"/>
                <a:ea typeface="Calibri" panose="020F0502020204030204" pitchFamily="34" charset="0"/>
                <a:cs typeface="Times New Roman" panose="02020603050405020304" pitchFamily="18" charset="0"/>
              </a:rPr>
              <a:t>2.1. Μαθησιακά αποτελέσματα (</a:t>
            </a:r>
            <a:r>
              <a:rPr lang="el-GR" sz="1800" b="1" i="1" dirty="0" err="1">
                <a:latin typeface="Calibri" panose="020F0502020204030204" pitchFamily="34" charset="0"/>
                <a:ea typeface="Calibri" panose="020F0502020204030204" pitchFamily="34" charset="0"/>
                <a:cs typeface="Times New Roman" panose="02020603050405020304" pitchFamily="18" charset="0"/>
              </a:rPr>
              <a:t>Learning</a:t>
            </a:r>
            <a:r>
              <a:rPr lang="el-GR" sz="1800" b="1" i="1" dirty="0">
                <a:latin typeface="Calibri" panose="020F0502020204030204" pitchFamily="34" charset="0"/>
                <a:ea typeface="Calibri" panose="020F0502020204030204" pitchFamily="34" charset="0"/>
                <a:cs typeface="Times New Roman" panose="02020603050405020304" pitchFamily="18" charset="0"/>
              </a:rPr>
              <a:t> </a:t>
            </a:r>
            <a:r>
              <a:rPr lang="el-GR" sz="1800" b="1" i="1" dirty="0" err="1">
                <a:latin typeface="Calibri" panose="020F0502020204030204" pitchFamily="34" charset="0"/>
                <a:ea typeface="Calibri" panose="020F0502020204030204" pitchFamily="34" charset="0"/>
                <a:cs typeface="Times New Roman" panose="02020603050405020304" pitchFamily="18" charset="0"/>
              </a:rPr>
              <a:t>outcomes</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a:t>
            </a:r>
            <a:r>
              <a:rPr lang="en-US" sz="1800" b="1" i="1" dirty="0" smtClean="0">
                <a:latin typeface="Calibri" panose="020F0502020204030204" pitchFamily="34" charset="0"/>
                <a:ea typeface="Calibri" panose="020F0502020204030204" pitchFamily="34" charset="0"/>
                <a:cs typeface="Times New Roman" panose="02020603050405020304" pitchFamily="18" charset="0"/>
              </a:rPr>
              <a:t> (VI)</a:t>
            </a:r>
            <a:endParaRPr lang="el-GR" sz="1800" b="1" i="1" dirty="0" smtClean="0">
              <a:latin typeface="Calibri" panose="020F0502020204030204" pitchFamily="34" charset="0"/>
              <a:ea typeface="Calibri" panose="020F0502020204030204" pitchFamily="34" charset="0"/>
              <a:cs typeface="Times New Roman" panose="02020603050405020304" pitchFamily="18" charset="0"/>
            </a:endParaRPr>
          </a:p>
          <a:p>
            <a:pPr marL="365760" lvl="1" indent="0">
              <a:lnSpc>
                <a:spcPct val="125000"/>
              </a:lnSpc>
              <a:spcBef>
                <a:spcPts val="600"/>
              </a:spcBef>
              <a:spcAft>
                <a:spcPts val="600"/>
              </a:spcAft>
              <a:buNone/>
            </a:pPr>
            <a:r>
              <a:rPr lang="el-GR" sz="1600" b="1" i="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Συμπερασματικά:</a:t>
            </a:r>
            <a:endParaRPr lang="el-GR" sz="1600" b="1" i="1" dirty="0">
              <a:latin typeface="Calibri" panose="020F0502020204030204" pitchFamily="34" charset="0"/>
              <a:ea typeface="Calibri" panose="020F0502020204030204" pitchFamily="34" charset="0"/>
              <a:cs typeface="Times New Roman" panose="02020603050405020304" pitchFamily="18" charset="0"/>
            </a:endParaRPr>
          </a:p>
          <a:p>
            <a:pPr marL="365760" lvl="1" indent="0">
              <a:lnSpc>
                <a:spcPct val="125000"/>
              </a:lnSpc>
              <a:spcBef>
                <a:spcPts val="600"/>
              </a:spcBef>
              <a:spcAft>
                <a:spcPts val="600"/>
              </a:spcAft>
              <a:buNone/>
            </a:pPr>
            <a:r>
              <a:rPr lang="el-GR" sz="1600" b="1" i="1" dirty="0" smtClean="0">
                <a:latin typeface="Calibri" panose="020F0502020204030204" pitchFamily="34" charset="0"/>
                <a:ea typeface="Calibri" panose="020F0502020204030204" pitchFamily="34" charset="0"/>
                <a:cs typeface="Times New Roman" panose="02020603050405020304" pitchFamily="18" charset="0"/>
              </a:rPr>
              <a:t>Η μετάθεση </a:t>
            </a:r>
            <a:r>
              <a:rPr lang="el-GR" sz="1600" b="1" i="1" dirty="0">
                <a:latin typeface="Calibri" panose="020F0502020204030204" pitchFamily="34" charset="0"/>
                <a:ea typeface="Calibri" panose="020F0502020204030204" pitchFamily="34" charset="0"/>
                <a:cs typeface="Times New Roman" panose="02020603050405020304" pitchFamily="18" charset="0"/>
              </a:rPr>
              <a:t>της έμφασης στα αποτελέσματα της μαθησιακής διαδικασίας θεωρείται σημαντική καθώς</a:t>
            </a:r>
            <a:r>
              <a:rPr lang="el-GR" sz="1600" dirty="0" smtClean="0">
                <a:latin typeface="Calibri" panose="020F0502020204030204" pitchFamily="34" charset="0"/>
                <a:ea typeface="Calibri" panose="020F0502020204030204" pitchFamily="34" charset="0"/>
                <a:cs typeface="Times New Roman" panose="02020603050405020304" pitchFamily="18" charset="0"/>
              </a:rPr>
              <a:t>:</a:t>
            </a:r>
          </a:p>
          <a:p>
            <a:pPr marL="662940" lvl="1" indent="-342900">
              <a:lnSpc>
                <a:spcPct val="110000"/>
              </a:lnSpc>
              <a:spcBef>
                <a:spcPts val="1800"/>
              </a:spcBef>
              <a:spcAft>
                <a:spcPts val="1200"/>
              </a:spcAft>
              <a:buFont typeface="Wingdings" panose="05000000000000000000" pitchFamily="2" charset="2"/>
              <a:buChar char=""/>
            </a:pPr>
            <a:r>
              <a:rPr lang="el-GR" sz="1600" b="1" dirty="0" smtClean="0">
                <a:latin typeface="Calibri" panose="020F0502020204030204" pitchFamily="34" charset="0"/>
                <a:ea typeface="Calibri" panose="020F0502020204030204" pitchFamily="34" charset="0"/>
                <a:cs typeface="Times New Roman" panose="02020603050405020304" pitchFamily="18" charset="0"/>
              </a:rPr>
              <a:t>μεταφέρει </a:t>
            </a:r>
            <a:r>
              <a:rPr lang="el-GR" sz="1600" b="1" dirty="0">
                <a:latin typeface="Calibri" panose="020F0502020204030204" pitchFamily="34" charset="0"/>
                <a:ea typeface="Calibri" panose="020F0502020204030204" pitchFamily="34" charset="0"/>
                <a:cs typeface="Times New Roman" panose="02020603050405020304" pitchFamily="18" charset="0"/>
              </a:rPr>
              <a:t>το κέντρο του ενδιαφέροντος, από τους παρόχους υπηρεσιών εκπαίδευσης και κατάρτισης, στους χρήστες των συγκεκριμένων </a:t>
            </a:r>
            <a:r>
              <a:rPr lang="el-GR" sz="1600" b="1" dirty="0" smtClean="0">
                <a:latin typeface="Calibri" panose="020F0502020204030204" pitchFamily="34" charset="0"/>
                <a:ea typeface="Calibri" panose="020F0502020204030204" pitchFamily="34" charset="0"/>
                <a:cs typeface="Times New Roman" panose="02020603050405020304" pitchFamily="18" charset="0"/>
              </a:rPr>
              <a:t>υπηρεσιών,</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662940" lvl="1" indent="-342900">
              <a:lnSpc>
                <a:spcPct val="110000"/>
              </a:lnSpc>
              <a:spcBef>
                <a:spcPts val="1200"/>
              </a:spcBef>
              <a:spcAft>
                <a:spcPts val="1200"/>
              </a:spcAft>
              <a:buFont typeface="Wingdings" panose="05000000000000000000" pitchFamily="2" charset="2"/>
              <a:buChar char=""/>
            </a:pPr>
            <a:r>
              <a:rPr lang="el-GR" sz="1600" b="1" dirty="0" smtClean="0">
                <a:latin typeface="Calibri" panose="020F0502020204030204" pitchFamily="34" charset="0"/>
                <a:ea typeface="Calibri" panose="020F0502020204030204" pitchFamily="34" charset="0"/>
                <a:cs typeface="Times New Roman" panose="02020603050405020304" pitchFamily="18" charset="0"/>
              </a:rPr>
              <a:t>εισάγει </a:t>
            </a:r>
            <a:r>
              <a:rPr lang="el-GR" sz="1600" b="1" dirty="0">
                <a:latin typeface="Calibri" panose="020F0502020204030204" pitchFamily="34" charset="0"/>
                <a:ea typeface="Calibri" panose="020F0502020204030204" pitchFamily="34" charset="0"/>
                <a:cs typeface="Times New Roman" panose="02020603050405020304" pitchFamily="18" charset="0"/>
              </a:rPr>
              <a:t>μια κοινή γλώσσα που επιτρέπει την κινητικότητα στο σύνολο των δομών και υπηρεσιών διά βίου (επαγγελματικής) εκπαίδευσης και κατάρτισης ενός </a:t>
            </a:r>
            <a:r>
              <a:rPr lang="el-GR" sz="1600" b="1" dirty="0" smtClean="0">
                <a:latin typeface="Calibri" panose="020F0502020204030204" pitchFamily="34" charset="0"/>
                <a:ea typeface="Calibri" panose="020F0502020204030204" pitchFamily="34" charset="0"/>
                <a:cs typeface="Times New Roman" panose="02020603050405020304" pitchFamily="18" charset="0"/>
              </a:rPr>
              <a:t>κράτους,</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662940" lvl="1" indent="-342900">
              <a:lnSpc>
                <a:spcPct val="110000"/>
              </a:lnSpc>
              <a:spcBef>
                <a:spcPts val="1200"/>
              </a:spcBef>
              <a:spcAft>
                <a:spcPts val="1200"/>
              </a:spcAft>
              <a:buFont typeface="Wingdings" panose="05000000000000000000" pitchFamily="2" charset="2"/>
              <a:buChar char=""/>
            </a:pPr>
            <a:r>
              <a:rPr lang="el-GR" sz="1600" b="1" dirty="0" smtClean="0">
                <a:latin typeface="Calibri" panose="020F0502020204030204" pitchFamily="34" charset="0"/>
                <a:ea typeface="Calibri" panose="020F0502020204030204" pitchFamily="34" charset="0"/>
                <a:cs typeface="Times New Roman" panose="02020603050405020304" pitchFamily="18" charset="0"/>
              </a:rPr>
              <a:t>παρέχει </a:t>
            </a:r>
            <a:r>
              <a:rPr lang="el-GR" sz="1600" b="1" dirty="0">
                <a:latin typeface="Calibri" panose="020F0502020204030204" pitchFamily="34" charset="0"/>
                <a:ea typeface="Calibri" panose="020F0502020204030204" pitchFamily="34" charset="0"/>
                <a:cs typeface="Times New Roman" panose="02020603050405020304" pitchFamily="18" charset="0"/>
              </a:rPr>
              <a:t>ένα σημαντικό εργαλείο για τη διεθνή </a:t>
            </a:r>
            <a:r>
              <a:rPr lang="el-GR" sz="1600" b="1" dirty="0" smtClean="0">
                <a:latin typeface="Calibri" panose="020F0502020204030204" pitchFamily="34" charset="0"/>
                <a:ea typeface="Calibri" panose="020F0502020204030204" pitchFamily="34" charset="0"/>
                <a:cs typeface="Times New Roman" panose="02020603050405020304" pitchFamily="18" charset="0"/>
              </a:rPr>
              <a:t>συνεργασία.</a:t>
            </a: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16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a:t>
            </a:r>
            <a:r>
              <a:rPr lang="el-GR" sz="2400" cap="none" dirty="0" smtClean="0">
                <a:latin typeface="Calibri" panose="020F0502020204030204" pitchFamily="34" charset="0"/>
                <a:cs typeface="Calibri" panose="020F0502020204030204" pitchFamily="34" charset="0"/>
              </a:rPr>
              <a:t>. </a:t>
            </a:r>
            <a:r>
              <a:rPr lang="el-GR" sz="2400" cap="none" dirty="0">
                <a:latin typeface="Calibri" panose="020F0502020204030204" pitchFamily="34" charset="0"/>
                <a:cs typeface="Calibri" panose="020F0502020204030204" pitchFamily="34" charset="0"/>
              </a:rPr>
              <a:t>Ανάλυση των Εργαλείων προώθησης της εκπαιδευτικής λειτουργίας στον ΕΧΑΕ</a:t>
            </a: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45720" indent="0">
              <a:lnSpc>
                <a:spcPct val="125000"/>
              </a:lnSpc>
              <a:spcBef>
                <a:spcPts val="600"/>
              </a:spcBef>
              <a:spcAft>
                <a:spcPts val="1200"/>
              </a:spcAft>
              <a:buNone/>
            </a:pPr>
            <a:r>
              <a:rPr lang="el-GR" sz="1800" b="1" i="1" dirty="0" smtClean="0">
                <a:latin typeface="Calibri" panose="020F0502020204030204" pitchFamily="34" charset="0"/>
                <a:ea typeface="Calibri" panose="020F0502020204030204" pitchFamily="34" charset="0"/>
                <a:cs typeface="Times New Roman" panose="02020603050405020304" pitchFamily="18" charset="0"/>
              </a:rPr>
              <a:t>2.2</a:t>
            </a:r>
            <a:r>
              <a:rPr lang="el-GR" sz="1800" b="1" i="1" dirty="0">
                <a:latin typeface="Calibri" panose="020F0502020204030204" pitchFamily="34" charset="0"/>
                <a:ea typeface="Calibri" panose="020F0502020204030204" pitchFamily="34" charset="0"/>
                <a:cs typeface="Times New Roman" panose="02020603050405020304" pitchFamily="18" charset="0"/>
              </a:rPr>
              <a:t>. Ευρωπαϊκό Σύστημα Μεταφοράς και Συσσώρευσης Πιστωτικών Μονάδων </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 </a:t>
            </a:r>
            <a:r>
              <a:rPr lang="en-US" sz="1800" b="1" i="1" dirty="0" smtClean="0">
                <a:latin typeface="Calibri" panose="020F0502020204030204" pitchFamily="34" charset="0"/>
                <a:ea typeface="Calibri" panose="020F0502020204030204" pitchFamily="34" charset="0"/>
                <a:cs typeface="Times New Roman" panose="02020603050405020304" pitchFamily="18" charset="0"/>
              </a:rPr>
              <a:t>ECTS (</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και </a:t>
            </a:r>
            <a:r>
              <a:rPr lang="en-US" sz="1800" b="1" i="1" dirty="0" smtClean="0">
                <a:latin typeface="Calibri" panose="020F0502020204030204" pitchFamily="34" charset="0"/>
                <a:ea typeface="Calibri" panose="020F0502020204030204" pitchFamily="34" charset="0"/>
                <a:cs typeface="Times New Roman" panose="02020603050405020304" pitchFamily="18" charset="0"/>
              </a:rPr>
              <a:t>ECVET) (I)</a:t>
            </a:r>
            <a:endParaRPr lang="el-GR" sz="1800" b="1" i="1"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Ø"/>
            </a:pPr>
            <a:r>
              <a:rPr lang="el-GR" sz="1600" dirty="0" smtClean="0">
                <a:latin typeface="Calibri" panose="020F0502020204030204" pitchFamily="34" charset="0"/>
                <a:ea typeface="Calibri" panose="020F0502020204030204" pitchFamily="34" charset="0"/>
                <a:cs typeface="Times New Roman" panose="02020603050405020304" pitchFamily="18" charset="0"/>
              </a:rPr>
              <a:t>Πως αναπτύχθηκε;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73050" indent="-273050">
              <a:lnSpc>
                <a:spcPct val="125000"/>
              </a:lnSpc>
              <a:spcBef>
                <a:spcPts val="600"/>
              </a:spcBef>
              <a:spcAft>
                <a:spcPts val="600"/>
              </a:spcAft>
            </a:pPr>
            <a:r>
              <a:rPr lang="el-GR" sz="1600" dirty="0">
                <a:latin typeface="Calibri" panose="020F0502020204030204" pitchFamily="34" charset="0"/>
                <a:ea typeface="Calibri" panose="020F0502020204030204" pitchFamily="34" charset="0"/>
                <a:cs typeface="Times New Roman" panose="02020603050405020304" pitchFamily="18" charset="0"/>
              </a:rPr>
              <a:t>Το ECTS εισήχθη το 1989, στο πλαίσιο του προγράμματος </a:t>
            </a:r>
            <a:r>
              <a:rPr lang="el-GR" sz="1600" dirty="0" err="1">
                <a:latin typeface="Calibri" panose="020F0502020204030204" pitchFamily="34" charset="0"/>
                <a:ea typeface="Calibri" panose="020F0502020204030204" pitchFamily="34" charset="0"/>
                <a:cs typeface="Times New Roman" panose="02020603050405020304" pitchFamily="18" charset="0"/>
              </a:rPr>
              <a:t>Erasmus</a:t>
            </a:r>
            <a:r>
              <a:rPr lang="el-GR" sz="1600" dirty="0">
                <a:latin typeface="Calibri" panose="020F0502020204030204" pitchFamily="34" charset="0"/>
                <a:ea typeface="Calibri" panose="020F0502020204030204" pitchFamily="34" charset="0"/>
                <a:cs typeface="Times New Roman" panose="02020603050405020304" pitchFamily="18" charset="0"/>
              </a:rPr>
              <a:t> και στη συνέχεια ήταν μέρος του ευρωπαϊκού προγράμματος </a:t>
            </a:r>
            <a:r>
              <a:rPr lang="el-GR" sz="1600" dirty="0" smtClean="0">
                <a:latin typeface="Calibri" panose="020F0502020204030204" pitchFamily="34" charset="0"/>
                <a:ea typeface="Calibri" panose="020F0502020204030204" pitchFamily="34" charset="0"/>
                <a:cs typeface="Times New Roman" panose="02020603050405020304" pitchFamily="18" charset="0"/>
              </a:rPr>
              <a:t>Σωκράτη. Στην </a:t>
            </a:r>
            <a:r>
              <a:rPr lang="el-GR" sz="1600" dirty="0">
                <a:latin typeface="Calibri" panose="020F0502020204030204" pitchFamily="34" charset="0"/>
                <a:ea typeface="Calibri" panose="020F0502020204030204" pitchFamily="34" charset="0"/>
                <a:cs typeface="Times New Roman" panose="02020603050405020304" pitchFamily="18" charset="0"/>
              </a:rPr>
              <a:t>αρχική μορφή το ECTS ήταν ένα σύστημα μεταφοράς και όχι συσσώρευσης πιστωτικών </a:t>
            </a:r>
            <a:r>
              <a:rPr lang="el-GR" sz="1600" dirty="0" smtClean="0">
                <a:latin typeface="Calibri" panose="020F0502020204030204" pitchFamily="34" charset="0"/>
                <a:ea typeface="Calibri" panose="020F0502020204030204" pitchFamily="34" charset="0"/>
                <a:cs typeface="Times New Roman" panose="02020603050405020304" pitchFamily="18" charset="0"/>
              </a:rPr>
              <a:t>μονάδων.</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73050" indent="-273050">
              <a:lnSpc>
                <a:spcPct val="125000"/>
              </a:lnSpc>
              <a:spcBef>
                <a:spcPts val="600"/>
              </a:spcBef>
              <a:spcAft>
                <a:spcPts val="600"/>
              </a:spcAft>
            </a:pPr>
            <a:r>
              <a:rPr lang="el-GR" sz="1600" dirty="0">
                <a:latin typeface="Calibri" panose="020F0502020204030204" pitchFamily="34" charset="0"/>
                <a:ea typeface="Calibri" panose="020F0502020204030204" pitchFamily="34" charset="0"/>
                <a:cs typeface="Times New Roman" panose="02020603050405020304" pitchFamily="18" charset="0"/>
              </a:rPr>
              <a:t>Δ</a:t>
            </a:r>
            <a:r>
              <a:rPr lang="el-GR" sz="1600" dirty="0" smtClean="0">
                <a:latin typeface="Calibri" panose="020F0502020204030204" pitchFamily="34" charset="0"/>
                <a:ea typeface="Calibri" panose="020F0502020204030204" pitchFamily="34" charset="0"/>
                <a:cs typeface="Times New Roman" panose="02020603050405020304" pitchFamily="18" charset="0"/>
              </a:rPr>
              <a:t>ιευκόλυνε </a:t>
            </a:r>
            <a:r>
              <a:rPr lang="el-GR" sz="1600" dirty="0">
                <a:latin typeface="Calibri" panose="020F0502020204030204" pitchFamily="34" charset="0"/>
                <a:ea typeface="Calibri" panose="020F0502020204030204" pitchFamily="34" charset="0"/>
                <a:cs typeface="Times New Roman" panose="02020603050405020304" pitchFamily="18" charset="0"/>
              </a:rPr>
              <a:t>την αναγνώριση των περιόδων σπουδών στο εξωτερικό και έτσι ενίσχυσε την </a:t>
            </a:r>
            <a:r>
              <a:rPr lang="el-GR" sz="1600" dirty="0" smtClean="0">
                <a:latin typeface="Calibri" panose="020F0502020204030204" pitchFamily="34" charset="0"/>
                <a:ea typeface="Calibri" panose="020F0502020204030204" pitchFamily="34" charset="0"/>
                <a:cs typeface="Times New Roman" panose="02020603050405020304" pitchFamily="18" charset="0"/>
              </a:rPr>
              <a:t>κινητικότητα </a:t>
            </a:r>
            <a:r>
              <a:rPr lang="el-GR" sz="1600" dirty="0">
                <a:latin typeface="Calibri" panose="020F0502020204030204" pitchFamily="34" charset="0"/>
                <a:ea typeface="Calibri" panose="020F0502020204030204" pitchFamily="34" charset="0"/>
                <a:cs typeface="Times New Roman" panose="02020603050405020304" pitchFamily="18" charset="0"/>
              </a:rPr>
              <a:t>των </a:t>
            </a:r>
            <a:r>
              <a:rPr lang="el-GR" sz="1600" dirty="0" smtClean="0">
                <a:latin typeface="Calibri" panose="020F0502020204030204" pitchFamily="34" charset="0"/>
                <a:ea typeface="Calibri" panose="020F0502020204030204" pitchFamily="34" charset="0"/>
                <a:cs typeface="Times New Roman" panose="02020603050405020304" pitchFamily="18" charset="0"/>
              </a:rPr>
              <a:t>φοιτητών.</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73050" indent="-273050">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Ουσιαστικά </a:t>
            </a:r>
            <a:r>
              <a:rPr lang="el-GR" sz="1600" dirty="0">
                <a:latin typeface="Calibri" panose="020F0502020204030204" pitchFamily="34" charset="0"/>
                <a:ea typeface="Calibri" panose="020F0502020204030204" pitchFamily="34" charset="0"/>
                <a:cs typeface="Times New Roman" panose="02020603050405020304" pitchFamily="18" charset="0"/>
              </a:rPr>
              <a:t>το ECTS εξελίχθηκε και σε ένα σύστημα συσσώρευσης που εφαρμόζεται σε ιδρυματικό, περιφερειακό, εθνικό και ευρωπαϊκό </a:t>
            </a:r>
            <a:r>
              <a:rPr lang="el-GR" sz="1600" dirty="0" smtClean="0">
                <a:latin typeface="Calibri" panose="020F0502020204030204" pitchFamily="34" charset="0"/>
                <a:ea typeface="Calibri" panose="020F0502020204030204" pitchFamily="34" charset="0"/>
                <a:cs typeface="Times New Roman" panose="02020603050405020304" pitchFamily="18" charset="0"/>
              </a:rPr>
              <a:t>επίπεδο – Η αλλαγή γίνεται με την έναρξη της διαδικασίας </a:t>
            </a:r>
            <a:r>
              <a:rPr lang="el-GR" sz="1600" dirty="0">
                <a:latin typeface="Calibri" panose="020F0502020204030204" pitchFamily="34" charset="0"/>
                <a:ea typeface="Calibri" panose="020F0502020204030204" pitchFamily="34" charset="0"/>
                <a:cs typeface="Times New Roman" panose="02020603050405020304" pitchFamily="18" charset="0"/>
              </a:rPr>
              <a:t>της Μπολόνια </a:t>
            </a:r>
            <a:r>
              <a:rPr lang="el-GR" sz="1600" dirty="0" smtClean="0">
                <a:latin typeface="Calibri" panose="020F0502020204030204" pitchFamily="34" charset="0"/>
                <a:ea typeface="Calibri" panose="020F0502020204030204" pitchFamily="34" charset="0"/>
                <a:cs typeface="Times New Roman" panose="02020603050405020304" pitchFamily="18" charset="0"/>
              </a:rPr>
              <a:t>το 1999.</a:t>
            </a:r>
          </a:p>
          <a:p>
            <a:r>
              <a:rPr lang="en-US" sz="1600" dirty="0"/>
              <a:t>The 2015 ECTS Users’ Guide offers guidelines for implementing ECTS and links to useful supporting</a:t>
            </a:r>
          </a:p>
          <a:p>
            <a:r>
              <a:rPr lang="en-US" sz="1600" dirty="0"/>
              <a:t>documents. It is based on the work done both within the Bologna Process and in individual countries</a:t>
            </a:r>
            <a:r>
              <a:rPr lang="en-US" sz="1600" dirty="0" smtClean="0"/>
              <a:t>,.</a:t>
            </a:r>
            <a:endParaRPr lang="el-GR" sz="1600" dirty="0" smtClean="0">
              <a:latin typeface="Calibri" panose="020F0502020204030204" pitchFamily="34" charset="0"/>
              <a:ea typeface="Calibri" panose="020F0502020204030204" pitchFamily="34" charset="0"/>
              <a:cs typeface="Times New Roman" panose="02020603050405020304" pitchFamily="18" charset="0"/>
            </a:endParaRPr>
          </a:p>
          <a:p>
            <a:pPr marL="273050" indent="-273050">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Και </a:t>
            </a:r>
            <a:r>
              <a:rPr lang="el-GR" sz="1600" dirty="0">
                <a:latin typeface="Calibri" panose="020F0502020204030204" pitchFamily="34" charset="0"/>
                <a:ea typeface="Calibri" panose="020F0502020204030204" pitchFamily="34" charset="0"/>
                <a:cs typeface="Times New Roman" panose="02020603050405020304" pitchFamily="18" charset="0"/>
              </a:rPr>
              <a:t>μετά τις αλλαγές στο </a:t>
            </a:r>
            <a:r>
              <a:rPr lang="en-US" sz="1600" dirty="0">
                <a:latin typeface="Calibri" panose="020F0502020204030204" pitchFamily="34" charset="0"/>
                <a:ea typeface="Calibri" panose="020F0502020204030204" pitchFamily="34" charset="0"/>
                <a:cs typeface="Times New Roman" panose="02020603050405020304" pitchFamily="18" charset="0"/>
              </a:rPr>
              <a:t>ECTS</a:t>
            </a:r>
            <a:r>
              <a:rPr lang="el-GR" sz="1600" dirty="0">
                <a:latin typeface="Calibri" panose="020F0502020204030204" pitchFamily="34" charset="0"/>
                <a:ea typeface="Calibri" panose="020F0502020204030204" pitchFamily="34" charset="0"/>
                <a:cs typeface="Times New Roman" panose="02020603050405020304" pitchFamily="18" charset="0"/>
              </a:rPr>
              <a:t> τα πανεπιστήμια για αρκετό διάστημα το χρησιμοποιούσαν στην αρχική του </a:t>
            </a:r>
            <a:r>
              <a:rPr lang="el-GR" sz="1600" dirty="0" smtClean="0">
                <a:latin typeface="Calibri" panose="020F0502020204030204" pitchFamily="34" charset="0"/>
                <a:ea typeface="Calibri" panose="020F0502020204030204" pitchFamily="34" charset="0"/>
                <a:cs typeface="Times New Roman" panose="02020603050405020304" pitchFamily="18" charset="0"/>
              </a:rPr>
              <a:t>μορφή.</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605790" lvl="1" indent="-285750">
              <a:lnSpc>
                <a:spcPct val="125000"/>
              </a:lnSpc>
              <a:spcBef>
                <a:spcPts val="600"/>
              </a:spcBef>
              <a:spcAft>
                <a:spcPts val="600"/>
              </a:spcAft>
              <a:buFont typeface="Wingdings" panose="05000000000000000000" pitchFamily="2" charset="2"/>
              <a:buChar char="Ø"/>
            </a:pPr>
            <a:r>
              <a:rPr lang="el-GR" sz="1600" b="1" i="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Ποια είναι η διαφορά </a:t>
            </a:r>
            <a:r>
              <a:rPr lang="el-GR" sz="1600" b="1" i="1" dirty="0" smtClean="0">
                <a:latin typeface="Calibri" panose="020F0502020204030204" pitchFamily="34" charset="0"/>
                <a:ea typeface="Calibri" panose="020F0502020204030204" pitchFamily="34" charset="0"/>
                <a:cs typeface="Times New Roman" panose="02020603050405020304" pitchFamily="18" charset="0"/>
              </a:rPr>
              <a:t>??</a:t>
            </a:r>
            <a:endParaRPr lang="el-GR" sz="1600" b="1"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782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a:t>
            </a:r>
            <a:r>
              <a:rPr lang="el-GR" sz="2400" cap="none" dirty="0" smtClean="0">
                <a:latin typeface="Calibri" panose="020F0502020204030204" pitchFamily="34" charset="0"/>
                <a:cs typeface="Calibri" panose="020F0502020204030204" pitchFamily="34" charset="0"/>
              </a:rPr>
              <a:t>. </a:t>
            </a:r>
            <a:r>
              <a:rPr lang="el-GR" sz="2400" cap="none" dirty="0">
                <a:latin typeface="Calibri" panose="020F0502020204030204" pitchFamily="34" charset="0"/>
                <a:cs typeface="Calibri" panose="020F0502020204030204" pitchFamily="34" charset="0"/>
              </a:rPr>
              <a:t>Ανάλυση των Εργαλείων προώθησης της εκπαιδευτικής λειτουργίας στον ΕΧΑΕ</a:t>
            </a: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45720" indent="0">
              <a:lnSpc>
                <a:spcPct val="125000"/>
              </a:lnSpc>
              <a:spcBef>
                <a:spcPts val="600"/>
              </a:spcBef>
              <a:spcAft>
                <a:spcPts val="1200"/>
              </a:spcAft>
              <a:buNone/>
            </a:pPr>
            <a:r>
              <a:rPr lang="el-GR" sz="1800" b="1" i="1" dirty="0" smtClean="0">
                <a:latin typeface="Calibri" panose="020F0502020204030204" pitchFamily="34" charset="0"/>
                <a:ea typeface="Calibri" panose="020F0502020204030204" pitchFamily="34" charset="0"/>
                <a:cs typeface="Times New Roman" panose="02020603050405020304" pitchFamily="18" charset="0"/>
              </a:rPr>
              <a:t>2.2</a:t>
            </a:r>
            <a:r>
              <a:rPr lang="el-GR" sz="1800" b="1" i="1" dirty="0">
                <a:latin typeface="Calibri" panose="020F0502020204030204" pitchFamily="34" charset="0"/>
                <a:ea typeface="Calibri" panose="020F0502020204030204" pitchFamily="34" charset="0"/>
                <a:cs typeface="Times New Roman" panose="02020603050405020304" pitchFamily="18" charset="0"/>
              </a:rPr>
              <a:t>. Ευρωπαϊκό Σύστημα Μεταφοράς και Συσσώρευσης Πιστωτικών Μονάδων </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 </a:t>
            </a:r>
            <a:r>
              <a:rPr lang="en-US" sz="1800" b="1" i="1" dirty="0" smtClean="0">
                <a:latin typeface="Calibri" panose="020F0502020204030204" pitchFamily="34" charset="0"/>
                <a:ea typeface="Calibri" panose="020F0502020204030204" pitchFamily="34" charset="0"/>
                <a:cs typeface="Times New Roman" panose="02020603050405020304" pitchFamily="18" charset="0"/>
              </a:rPr>
              <a:t>ECTS (</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και </a:t>
            </a:r>
            <a:r>
              <a:rPr lang="en-US" sz="1800" b="1" i="1" dirty="0" smtClean="0">
                <a:latin typeface="Calibri" panose="020F0502020204030204" pitchFamily="34" charset="0"/>
                <a:ea typeface="Calibri" panose="020F0502020204030204" pitchFamily="34" charset="0"/>
                <a:cs typeface="Times New Roman" panose="02020603050405020304" pitchFamily="18" charset="0"/>
              </a:rPr>
              <a:t>ECVET) (II)</a:t>
            </a:r>
            <a:endParaRPr lang="el-GR" sz="1800" b="1" i="1"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Ø"/>
            </a:pPr>
            <a:r>
              <a:rPr lang="el-GR" sz="16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Βασικά </a:t>
            </a:r>
            <a:r>
              <a:rPr lang="el-GR" sz="16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χαρακτηριστικά του ECTS στη σημερινή του </a:t>
            </a:r>
            <a:r>
              <a:rPr lang="el-GR" sz="16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μορφή </a:t>
            </a:r>
            <a:endParaRPr lang="el-GR" sz="16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73050" indent="-273050">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Βασίζεται </a:t>
            </a:r>
            <a:r>
              <a:rPr lang="el-GR" sz="1600" dirty="0">
                <a:latin typeface="Calibri" panose="020F0502020204030204" pitchFamily="34" charset="0"/>
                <a:ea typeface="Calibri" panose="020F0502020204030204" pitchFamily="34" charset="0"/>
                <a:cs typeface="Times New Roman" panose="02020603050405020304" pitchFamily="18" charset="0"/>
              </a:rPr>
              <a:t>στη στάθμιση του φόρτου εργασίας (</a:t>
            </a:r>
            <a:r>
              <a:rPr lang="el-GR" sz="1600" dirty="0" err="1">
                <a:latin typeface="Calibri" panose="020F0502020204030204" pitchFamily="34" charset="0"/>
                <a:ea typeface="Calibri" panose="020F0502020204030204" pitchFamily="34" charset="0"/>
                <a:cs typeface="Times New Roman" panose="02020603050405020304" pitchFamily="18" charset="0"/>
              </a:rPr>
              <a:t>work</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load</a:t>
            </a:r>
            <a:r>
              <a:rPr lang="el-GR" sz="1600" dirty="0">
                <a:latin typeface="Calibri" panose="020F0502020204030204" pitchFamily="34" charset="0"/>
                <a:ea typeface="Calibri" panose="020F0502020204030204" pitchFamily="34" charset="0"/>
                <a:cs typeface="Times New Roman" panose="02020603050405020304" pitchFamily="18" charset="0"/>
              </a:rPr>
              <a:t>) του </a:t>
            </a:r>
            <a:r>
              <a:rPr lang="el-GR" sz="1600" dirty="0" smtClean="0">
                <a:latin typeface="Calibri" panose="020F0502020204030204" pitchFamily="34" charset="0"/>
                <a:ea typeface="Calibri" panose="020F0502020204030204" pitchFamily="34" charset="0"/>
                <a:cs typeface="Times New Roman" panose="02020603050405020304" pitchFamily="18" charset="0"/>
              </a:rPr>
              <a:t>φοιτητή.</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73050" indent="-273050">
              <a:lnSpc>
                <a:spcPct val="125000"/>
              </a:lnSpc>
              <a:spcBef>
                <a:spcPts val="600"/>
              </a:spcBef>
              <a:spcAft>
                <a:spcPts val="600"/>
              </a:spcAft>
            </a:pPr>
            <a:r>
              <a:rPr lang="el-GR" sz="1600" dirty="0">
                <a:latin typeface="Calibri" panose="020F0502020204030204" pitchFamily="34" charset="0"/>
                <a:ea typeface="Calibri" panose="020F0502020204030204" pitchFamily="34" charset="0"/>
                <a:cs typeface="Times New Roman" panose="02020603050405020304" pitchFamily="18" charset="0"/>
              </a:rPr>
              <a:t>Ο φόρτος εργασίας αναφέρεται στο θεωρητικό χρόνο που ένας μέσος φοιτητής χρειάζεται για να ολοκληρώσει τα απαιτούμενα μαθησιακά </a:t>
            </a:r>
            <a:r>
              <a:rPr lang="el-GR" sz="1600" dirty="0" smtClean="0">
                <a:latin typeface="Calibri" panose="020F0502020204030204" pitchFamily="34" charset="0"/>
                <a:ea typeface="Calibri" panose="020F0502020204030204" pitchFamily="34" charset="0"/>
                <a:cs typeface="Times New Roman" panose="02020603050405020304" pitchFamily="18" charset="0"/>
              </a:rPr>
              <a:t>αποτελέσματα…</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73050" indent="-273050">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Κάθε </a:t>
            </a:r>
            <a:r>
              <a:rPr lang="el-GR" sz="1600" dirty="0">
                <a:latin typeface="Calibri" panose="020F0502020204030204" pitchFamily="34" charset="0"/>
                <a:ea typeface="Calibri" panose="020F0502020204030204" pitchFamily="34" charset="0"/>
                <a:cs typeface="Times New Roman" panose="02020603050405020304" pitchFamily="18" charset="0"/>
              </a:rPr>
              <a:t>ακαδημαϊκό εξάμηνο </a:t>
            </a:r>
            <a:r>
              <a:rPr lang="el-GR" sz="1600" dirty="0" smtClean="0">
                <a:latin typeface="Calibri" panose="020F0502020204030204" pitchFamily="34" charset="0"/>
                <a:ea typeface="Calibri" panose="020F0502020204030204" pitchFamily="34" charset="0"/>
                <a:cs typeface="Times New Roman" panose="02020603050405020304" pitchFamily="18" charset="0"/>
              </a:rPr>
              <a:t>έχει </a:t>
            </a:r>
            <a:r>
              <a:rPr lang="el-GR" sz="1600" dirty="0">
                <a:latin typeface="Calibri" panose="020F0502020204030204" pitchFamily="34" charset="0"/>
                <a:ea typeface="Calibri" panose="020F0502020204030204" pitchFamily="34" charset="0"/>
                <a:cs typeface="Times New Roman" panose="02020603050405020304" pitchFamily="18" charset="0"/>
              </a:rPr>
              <a:t>30 </a:t>
            </a:r>
            <a:r>
              <a:rPr lang="el-GR" sz="1600" dirty="0" smtClean="0">
                <a:latin typeface="Calibri" panose="020F0502020204030204" pitchFamily="34" charset="0"/>
                <a:ea typeface="Calibri" panose="020F0502020204030204" pitchFamily="34" charset="0"/>
                <a:cs typeface="Times New Roman" panose="02020603050405020304" pitchFamily="18" charset="0"/>
              </a:rPr>
              <a:t>ECTS.</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73050" indent="-273050">
              <a:lnSpc>
                <a:spcPct val="125000"/>
              </a:lnSpc>
              <a:spcBef>
                <a:spcPts val="600"/>
              </a:spcBef>
              <a:spcAft>
                <a:spcPts val="600"/>
              </a:spcAft>
            </a:pPr>
            <a:r>
              <a:rPr lang="el-GR" sz="1600" dirty="0">
                <a:latin typeface="Calibri" panose="020F0502020204030204" pitchFamily="34" charset="0"/>
                <a:ea typeface="Calibri" panose="020F0502020204030204" pitchFamily="34" charset="0"/>
                <a:cs typeface="Times New Roman" panose="02020603050405020304" pitchFamily="18" charset="0"/>
              </a:rPr>
              <a:t>Οι πιστωτικές μονάδες </a:t>
            </a:r>
            <a:r>
              <a:rPr lang="el-GR" sz="1600" dirty="0" smtClean="0">
                <a:latin typeface="Calibri" panose="020F0502020204030204" pitchFamily="34" charset="0"/>
                <a:ea typeface="Calibri" panose="020F0502020204030204" pitchFamily="34" charset="0"/>
                <a:cs typeface="Times New Roman" panose="02020603050405020304" pitchFamily="18" charset="0"/>
              </a:rPr>
              <a:t>ποσοτικοποιούν τα μαθησιακά αποτελέσματα.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73050" indent="-273050">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Πιστωτικές </a:t>
            </a:r>
            <a:r>
              <a:rPr lang="el-GR" sz="1600" dirty="0">
                <a:latin typeface="Calibri" panose="020F0502020204030204" pitchFamily="34" charset="0"/>
                <a:ea typeface="Calibri" panose="020F0502020204030204" pitchFamily="34" charset="0"/>
                <a:cs typeface="Times New Roman" panose="02020603050405020304" pitchFamily="18" charset="0"/>
              </a:rPr>
              <a:t>μονάδες μπορεί να λάβει ένας φοιτητής μόνο μετά την ολοκλήρωση της απαιτούμενης εργασίας και την αξιολόγηση των μαθησιακών αποτελεσμάτων που έχει </a:t>
            </a:r>
            <a:r>
              <a:rPr lang="el-GR" sz="1600" dirty="0" smtClean="0">
                <a:latin typeface="Calibri" panose="020F0502020204030204" pitchFamily="34" charset="0"/>
                <a:ea typeface="Calibri" panose="020F0502020204030204" pitchFamily="34" charset="0"/>
                <a:cs typeface="Times New Roman" panose="02020603050405020304" pitchFamily="18" charset="0"/>
              </a:rPr>
              <a:t>επιτύχει.</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73050" indent="-273050">
              <a:lnSpc>
                <a:spcPct val="125000"/>
              </a:lnSpc>
              <a:spcBef>
                <a:spcPts val="600"/>
              </a:spcBef>
              <a:spcAft>
                <a:spcPts val="600"/>
              </a:spcAft>
            </a:pPr>
            <a:r>
              <a:rPr lang="el-GR" sz="1600" dirty="0">
                <a:latin typeface="Calibri" panose="020F0502020204030204" pitchFamily="34" charset="0"/>
                <a:ea typeface="Calibri" panose="020F0502020204030204" pitchFamily="34" charset="0"/>
                <a:cs typeface="Times New Roman" panose="02020603050405020304" pitchFamily="18" charset="0"/>
              </a:rPr>
              <a:t>Η κατανομή των πιστωτικών μονάδων βασίζεται στην επίσημη διάρκεια του κύκλου σπουδών του εκάστοτε </a:t>
            </a:r>
            <a:r>
              <a:rPr lang="el-GR" sz="1600" dirty="0" smtClean="0">
                <a:latin typeface="Calibri" panose="020F0502020204030204" pitchFamily="34" charset="0"/>
                <a:ea typeface="Calibri" panose="020F0502020204030204" pitchFamily="34" charset="0"/>
                <a:cs typeface="Times New Roman" panose="02020603050405020304" pitchFamily="18" charset="0"/>
              </a:rPr>
              <a:t>ΠΣ.</a:t>
            </a: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93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a:t>
            </a:r>
            <a:r>
              <a:rPr lang="el-GR" sz="2400" cap="none" dirty="0" smtClean="0">
                <a:latin typeface="Calibri" panose="020F0502020204030204" pitchFamily="34" charset="0"/>
                <a:cs typeface="Calibri" panose="020F0502020204030204" pitchFamily="34" charset="0"/>
              </a:rPr>
              <a:t>. </a:t>
            </a:r>
            <a:r>
              <a:rPr lang="el-GR" sz="2400" cap="none" dirty="0">
                <a:latin typeface="Calibri" panose="020F0502020204030204" pitchFamily="34" charset="0"/>
                <a:cs typeface="Calibri" panose="020F0502020204030204" pitchFamily="34" charset="0"/>
              </a:rPr>
              <a:t>Ανάλυση των Εργαλείων προώθησης της εκπαιδευτικής λειτουργίας στον ΕΧΑΕ</a:t>
            </a: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45720" indent="0">
              <a:lnSpc>
                <a:spcPct val="125000"/>
              </a:lnSpc>
              <a:spcBef>
                <a:spcPts val="600"/>
              </a:spcBef>
              <a:spcAft>
                <a:spcPts val="1200"/>
              </a:spcAft>
              <a:buNone/>
            </a:pPr>
            <a:r>
              <a:rPr lang="el-GR" sz="1800" b="1" i="1" dirty="0" smtClean="0">
                <a:latin typeface="Calibri" panose="020F0502020204030204" pitchFamily="34" charset="0"/>
                <a:ea typeface="Calibri" panose="020F0502020204030204" pitchFamily="34" charset="0"/>
                <a:cs typeface="Times New Roman" panose="02020603050405020304" pitchFamily="18" charset="0"/>
              </a:rPr>
              <a:t>2.2</a:t>
            </a:r>
            <a:r>
              <a:rPr lang="el-GR" sz="1800" b="1" i="1" dirty="0">
                <a:latin typeface="Calibri" panose="020F0502020204030204" pitchFamily="34" charset="0"/>
                <a:ea typeface="Calibri" panose="020F0502020204030204" pitchFamily="34" charset="0"/>
                <a:cs typeface="Times New Roman" panose="02020603050405020304" pitchFamily="18" charset="0"/>
              </a:rPr>
              <a:t>. Ευρωπαϊκό Σύστημα Μεταφοράς και Συσσώρευσης Πιστωτικών Μονάδων </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 </a:t>
            </a:r>
            <a:r>
              <a:rPr lang="en-US" sz="1800" b="1" i="1" dirty="0" smtClean="0">
                <a:latin typeface="Calibri" panose="020F0502020204030204" pitchFamily="34" charset="0"/>
                <a:ea typeface="Calibri" panose="020F0502020204030204" pitchFamily="34" charset="0"/>
                <a:cs typeface="Times New Roman" panose="02020603050405020304" pitchFamily="18" charset="0"/>
              </a:rPr>
              <a:t>ECTS (</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και </a:t>
            </a:r>
            <a:r>
              <a:rPr lang="en-US" sz="1800" b="1" i="1" dirty="0" smtClean="0">
                <a:latin typeface="Calibri" panose="020F0502020204030204" pitchFamily="34" charset="0"/>
                <a:ea typeface="Calibri" panose="020F0502020204030204" pitchFamily="34" charset="0"/>
                <a:cs typeface="Times New Roman" panose="02020603050405020304" pitchFamily="18" charset="0"/>
              </a:rPr>
              <a:t>ECVET) (III)</a:t>
            </a:r>
            <a:endParaRPr lang="el-GR" sz="1800" b="1" i="1"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Ø"/>
            </a:pPr>
            <a:r>
              <a:rPr lang="el-GR"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Βασικά </a:t>
            </a:r>
            <a:r>
              <a:rPr lang="el-G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χαρακτηριστικά του ECTS στη σημερινή του </a:t>
            </a:r>
            <a:r>
              <a:rPr lang="el-GR"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μορφή </a:t>
            </a:r>
            <a:endParaRPr lang="el-G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73050" indent="-273050">
              <a:lnSpc>
                <a:spcPct val="125000"/>
              </a:lnSpc>
              <a:spcBef>
                <a:spcPts val="600"/>
              </a:spcBef>
              <a:spcAft>
                <a:spcPts val="600"/>
              </a:spcAft>
            </a:pPr>
            <a:r>
              <a:rPr lang="el-GR" sz="1800" dirty="0" smtClean="0">
                <a:latin typeface="Calibri" panose="020F0502020204030204" pitchFamily="34" charset="0"/>
                <a:ea typeface="Calibri" panose="020F0502020204030204" pitchFamily="34" charset="0"/>
                <a:cs typeface="Times New Roman" panose="02020603050405020304" pitchFamily="18" charset="0"/>
              </a:rPr>
              <a:t>Οι </a:t>
            </a:r>
            <a:r>
              <a:rPr lang="el-GR" sz="1800" dirty="0">
                <a:latin typeface="Calibri" panose="020F0502020204030204" pitchFamily="34" charset="0"/>
                <a:ea typeface="Calibri" panose="020F0502020204030204" pitchFamily="34" charset="0"/>
                <a:cs typeface="Times New Roman" panose="02020603050405020304" pitchFamily="18" charset="0"/>
              </a:rPr>
              <a:t>πιστωτικές μονάδες κατανέμονται σε όλες τις εκπαιδευτικές συνιστώσες του </a:t>
            </a:r>
            <a:r>
              <a:rPr lang="el-GR" sz="1800" dirty="0" smtClean="0">
                <a:latin typeface="Calibri" panose="020F0502020204030204" pitchFamily="34" charset="0"/>
                <a:ea typeface="Calibri" panose="020F0502020204030204" pitchFamily="34" charset="0"/>
                <a:cs typeface="Times New Roman" panose="02020603050405020304" pitchFamily="18" charset="0"/>
              </a:rPr>
              <a:t>ΠΣ […]. Ανταποκρίνονται </a:t>
            </a:r>
            <a:r>
              <a:rPr lang="el-GR" sz="1800">
                <a:latin typeface="Calibri" panose="020F0502020204030204" pitchFamily="34" charset="0"/>
                <a:ea typeface="Calibri" panose="020F0502020204030204" pitchFamily="34" charset="0"/>
                <a:cs typeface="Times New Roman" panose="02020603050405020304" pitchFamily="18" charset="0"/>
              </a:rPr>
              <a:t>σ</a:t>
            </a:r>
            <a:r>
              <a:rPr lang="el-GR" sz="1800" smtClean="0">
                <a:latin typeface="Calibri" panose="020F0502020204030204" pitchFamily="34" charset="0"/>
                <a:ea typeface="Calibri" panose="020F0502020204030204" pitchFamily="34" charset="0"/>
                <a:cs typeface="Times New Roman" panose="02020603050405020304" pitchFamily="18" charset="0"/>
              </a:rPr>
              <a:t>την εργασία </a:t>
            </a:r>
            <a:r>
              <a:rPr lang="el-GR" sz="1800" dirty="0">
                <a:latin typeface="Calibri" panose="020F0502020204030204" pitchFamily="34" charset="0"/>
                <a:ea typeface="Calibri" panose="020F0502020204030204" pitchFamily="34" charset="0"/>
                <a:cs typeface="Times New Roman" panose="02020603050405020304" pitchFamily="18" charset="0"/>
              </a:rPr>
              <a:t>που απαιτείται για κάθε μία από αυτές τις </a:t>
            </a:r>
            <a:r>
              <a:rPr lang="el-GR" sz="1800" dirty="0" smtClean="0">
                <a:latin typeface="Calibri" panose="020F0502020204030204" pitchFamily="34" charset="0"/>
                <a:ea typeface="Calibri" panose="020F0502020204030204" pitchFamily="34" charset="0"/>
                <a:cs typeface="Times New Roman" panose="02020603050405020304" pitchFamily="18" charset="0"/>
              </a:rPr>
              <a:t>συνιστώσες </a:t>
            </a:r>
            <a:r>
              <a:rPr lang="el-GR" sz="1800" dirty="0">
                <a:latin typeface="Calibri" panose="020F0502020204030204" pitchFamily="34" charset="0"/>
                <a:ea typeface="Calibri" panose="020F0502020204030204" pitchFamily="34" charset="0"/>
                <a:cs typeface="Times New Roman" panose="02020603050405020304" pitchFamily="18" charset="0"/>
              </a:rPr>
              <a:t>σ</a:t>
            </a:r>
            <a:r>
              <a:rPr lang="el-GR" sz="1800" dirty="0" smtClean="0">
                <a:latin typeface="Calibri" panose="020F0502020204030204" pitchFamily="34" charset="0"/>
                <a:ea typeface="Calibri" panose="020F0502020204030204" pitchFamily="34" charset="0"/>
                <a:cs typeface="Times New Roman" panose="02020603050405020304" pitchFamily="18" charset="0"/>
              </a:rPr>
              <a:t>ε </a:t>
            </a:r>
            <a:r>
              <a:rPr lang="el-GR" sz="1800" dirty="0">
                <a:latin typeface="Calibri" panose="020F0502020204030204" pitchFamily="34" charset="0"/>
                <a:ea typeface="Calibri" panose="020F0502020204030204" pitchFamily="34" charset="0"/>
                <a:cs typeface="Times New Roman" panose="02020603050405020304" pitchFamily="18" charset="0"/>
              </a:rPr>
              <a:t>σχέση με τη συνολική ποσότητα της εργασίας που απαιτείται για την ολοκλήρωση ενός πλήρους έτους στο </a:t>
            </a:r>
            <a:r>
              <a:rPr lang="el-GR" sz="1800" dirty="0" smtClean="0">
                <a:latin typeface="Calibri" panose="020F0502020204030204" pitchFamily="34" charset="0"/>
                <a:ea typeface="Calibri" panose="020F0502020204030204" pitchFamily="34" charset="0"/>
                <a:cs typeface="Times New Roman" panose="02020603050405020304" pitchFamily="18" charset="0"/>
              </a:rPr>
              <a:t>ΠΣ.</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L="273050" indent="-273050">
              <a:lnSpc>
                <a:spcPct val="125000"/>
              </a:lnSpc>
              <a:spcBef>
                <a:spcPts val="600"/>
              </a:spcBef>
              <a:spcAft>
                <a:spcPts val="600"/>
              </a:spcAft>
            </a:pPr>
            <a:r>
              <a:rPr lang="el-GR" sz="1800" dirty="0">
                <a:latin typeface="Calibri" panose="020F0502020204030204" pitchFamily="34" charset="0"/>
                <a:ea typeface="Calibri" panose="020F0502020204030204" pitchFamily="34" charset="0"/>
                <a:cs typeface="Times New Roman" panose="02020603050405020304" pitchFamily="18" charset="0"/>
              </a:rPr>
              <a:t>Κάθε 1 ECTS αντιπροσωπεύει 25-30 ώρες φοιτητικής </a:t>
            </a:r>
            <a:r>
              <a:rPr lang="el-GR" sz="1800" dirty="0" smtClean="0">
                <a:latin typeface="Calibri" panose="020F0502020204030204" pitchFamily="34" charset="0"/>
                <a:ea typeface="Calibri" panose="020F0502020204030204" pitchFamily="34" charset="0"/>
                <a:cs typeface="Times New Roman" panose="02020603050405020304" pitchFamily="18" charset="0"/>
              </a:rPr>
              <a:t>εργασίας.</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L="273050" indent="-273050">
              <a:lnSpc>
                <a:spcPct val="125000"/>
              </a:lnSpc>
              <a:spcBef>
                <a:spcPts val="600"/>
              </a:spcBef>
              <a:spcAft>
                <a:spcPts val="600"/>
              </a:spcAft>
            </a:pPr>
            <a:r>
              <a:rPr lang="el-GR" sz="1800" dirty="0">
                <a:latin typeface="Calibri" panose="020F0502020204030204" pitchFamily="34" charset="0"/>
                <a:ea typeface="Calibri" panose="020F0502020204030204" pitchFamily="34" charset="0"/>
                <a:cs typeface="Times New Roman" panose="02020603050405020304" pitchFamily="18" charset="0"/>
              </a:rPr>
              <a:t>Συνεπώς, η φοιτητική εργασία πρέπει να είναι μεταξύ 750-900 ωρών ανά </a:t>
            </a:r>
            <a:r>
              <a:rPr lang="el-GR" sz="1800" dirty="0" smtClean="0">
                <a:latin typeface="Calibri" panose="020F0502020204030204" pitchFamily="34" charset="0"/>
                <a:ea typeface="Calibri" panose="020F0502020204030204" pitchFamily="34" charset="0"/>
                <a:cs typeface="Times New Roman" panose="02020603050405020304" pitchFamily="18" charset="0"/>
              </a:rPr>
              <a:t>εξάμηνο.</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L="273050" indent="-273050">
              <a:lnSpc>
                <a:spcPct val="125000"/>
              </a:lnSpc>
              <a:spcBef>
                <a:spcPts val="600"/>
              </a:spcBef>
              <a:spcAft>
                <a:spcPts val="600"/>
              </a:spcAft>
            </a:pPr>
            <a:r>
              <a:rPr lang="el-GR" sz="1800" dirty="0">
                <a:latin typeface="Calibri" panose="020F0502020204030204" pitchFamily="34" charset="0"/>
                <a:ea typeface="Calibri" panose="020F0502020204030204" pitchFamily="34" charset="0"/>
                <a:cs typeface="Times New Roman" panose="02020603050405020304" pitchFamily="18" charset="0"/>
              </a:rPr>
              <a:t>Ένα εξάμηνο πανεπιστημιακών σπουδών στην Ευρώπη διαρκεί κατά μέσω όρο 18 με 20 </a:t>
            </a:r>
            <a:r>
              <a:rPr lang="el-GR" sz="1800" dirty="0" smtClean="0">
                <a:latin typeface="Calibri" panose="020F0502020204030204" pitchFamily="34" charset="0"/>
                <a:ea typeface="Calibri" panose="020F0502020204030204" pitchFamily="34" charset="0"/>
                <a:cs typeface="Times New Roman" panose="02020603050405020304" pitchFamily="18" charset="0"/>
              </a:rPr>
              <a:t>εβδομάδες.</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L="605790" lvl="1" indent="-285750">
              <a:lnSpc>
                <a:spcPct val="125000"/>
              </a:lnSpc>
              <a:spcBef>
                <a:spcPts val="600"/>
              </a:spcBef>
              <a:spcAft>
                <a:spcPts val="600"/>
              </a:spcAft>
              <a:buFont typeface="Wingdings" panose="05000000000000000000" pitchFamily="2" charset="2"/>
              <a:buChar char="Ø"/>
            </a:pPr>
            <a:r>
              <a:rPr lang="el-GR" dirty="0">
                <a:latin typeface="Calibri" panose="020F0502020204030204" pitchFamily="34" charset="0"/>
                <a:ea typeface="Calibri" panose="020F0502020204030204" pitchFamily="34" charset="0"/>
                <a:cs typeface="Times New Roman" panose="02020603050405020304" pitchFamily="18" charset="0"/>
              </a:rPr>
              <a:t>Επομένως σε ένα έτος πανεπιστημιακών σπουδών στον ΕΧΑΕ </a:t>
            </a:r>
            <a:r>
              <a:rPr lang="el-GR" dirty="0" smtClean="0">
                <a:latin typeface="Calibri" panose="020F0502020204030204" pitchFamily="34" charset="0"/>
                <a:ea typeface="Calibri" panose="020F0502020204030204" pitchFamily="34" charset="0"/>
                <a:cs typeface="Times New Roman" panose="02020603050405020304" pitchFamily="18" charset="0"/>
              </a:rPr>
              <a:t>έχουμε 60 </a:t>
            </a:r>
            <a:r>
              <a:rPr lang="el-GR" dirty="0">
                <a:latin typeface="Calibri" panose="020F0502020204030204" pitchFamily="34" charset="0"/>
                <a:ea typeface="Calibri" panose="020F0502020204030204" pitchFamily="34" charset="0"/>
                <a:cs typeface="Times New Roman" panose="02020603050405020304" pitchFamily="18" charset="0"/>
              </a:rPr>
              <a:t>ECTS τα οποία αντιστοιχούν </a:t>
            </a:r>
            <a:r>
              <a:rPr lang="el-GR" dirty="0" smtClean="0">
                <a:latin typeface="Calibri" panose="020F0502020204030204" pitchFamily="34" charset="0"/>
                <a:ea typeface="Calibri" panose="020F0502020204030204" pitchFamily="34" charset="0"/>
                <a:cs typeface="Times New Roman" panose="02020603050405020304" pitchFamily="18" charset="0"/>
              </a:rPr>
              <a:t>σε:</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925830" lvl="2" indent="-285750">
              <a:lnSpc>
                <a:spcPct val="125000"/>
              </a:lnSpc>
              <a:spcBef>
                <a:spcPts val="600"/>
              </a:spcBef>
              <a:spcAft>
                <a:spcPts val="600"/>
              </a:spcAft>
              <a:buFont typeface="Wingdings" panose="05000000000000000000" pitchFamily="2" charset="2"/>
              <a:buChar char="Ø"/>
            </a:pPr>
            <a:r>
              <a:rPr lang="el-GR" sz="1800" dirty="0">
                <a:latin typeface="Calibri" panose="020F0502020204030204" pitchFamily="34" charset="0"/>
                <a:ea typeface="Calibri" panose="020F0502020204030204" pitchFamily="34" charset="0"/>
                <a:cs typeface="Times New Roman" panose="02020603050405020304" pitchFamily="18" charset="0"/>
              </a:rPr>
              <a:t>1.500-1.800 ώρες φοιτητικής εργασίας και κατανέμονται σε </a:t>
            </a:r>
            <a:r>
              <a:rPr lang="el-GR" sz="1800" dirty="0" smtClean="0">
                <a:latin typeface="Calibri" panose="020F0502020204030204" pitchFamily="34" charset="0"/>
                <a:ea typeface="Calibri" panose="020F0502020204030204" pitchFamily="34" charset="0"/>
                <a:cs typeface="Times New Roman" panose="02020603050405020304" pitchFamily="18" charset="0"/>
              </a:rPr>
              <a:t>36 </a:t>
            </a:r>
            <a:r>
              <a:rPr lang="el-GR" sz="1800" dirty="0">
                <a:latin typeface="Calibri" panose="020F0502020204030204" pitchFamily="34" charset="0"/>
                <a:ea typeface="Calibri" panose="020F0502020204030204" pitchFamily="34" charset="0"/>
                <a:cs typeface="Times New Roman" panose="02020603050405020304" pitchFamily="18" charset="0"/>
              </a:rPr>
              <a:t>με 40 </a:t>
            </a:r>
            <a:r>
              <a:rPr lang="el-GR" sz="1800" dirty="0" smtClean="0">
                <a:latin typeface="Calibri" panose="020F0502020204030204" pitchFamily="34" charset="0"/>
                <a:ea typeface="Calibri" panose="020F0502020204030204" pitchFamily="34" charset="0"/>
                <a:cs typeface="Times New Roman" panose="02020603050405020304" pitchFamily="18" charset="0"/>
              </a:rPr>
              <a:t>εβδομάδες.</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L="273050" indent="-273050">
              <a:lnSpc>
                <a:spcPct val="125000"/>
              </a:lnSpc>
              <a:spcBef>
                <a:spcPts val="600"/>
              </a:spcBef>
              <a:spcAft>
                <a:spcPts val="600"/>
              </a:spcAft>
            </a:pPr>
            <a:endParaRPr lang="el-GR" sz="1600" b="1"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895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fr-FR" sz="2000" dirty="0" err="1" smtClean="0"/>
              <a:t>Scorecard</a:t>
            </a:r>
            <a:r>
              <a:rPr lang="fr-FR" sz="2000" dirty="0" smtClean="0"/>
              <a:t> </a:t>
            </a:r>
            <a:r>
              <a:rPr lang="fr-FR" sz="2000" dirty="0" err="1"/>
              <a:t>indicator</a:t>
            </a:r>
            <a:r>
              <a:rPr lang="fr-FR" sz="2000" dirty="0"/>
              <a:t> n°1:</a:t>
            </a:r>
            <a:br>
              <a:rPr lang="fr-FR" sz="2000" dirty="0"/>
            </a:br>
            <a:r>
              <a:rPr lang="en-US" sz="2000" dirty="0"/>
              <a:t>Monitoring the implementation of the ECTS system by external quality assurance, </a:t>
            </a:r>
            <a:r>
              <a:rPr lang="en-US" sz="2000" dirty="0" smtClean="0"/>
              <a:t>2018/19 (</a:t>
            </a:r>
            <a:r>
              <a:rPr lang="el-GR" sz="2000" dirty="0" smtClean="0"/>
              <a:t>ΧΩΡΕΣ </a:t>
            </a:r>
            <a:r>
              <a:rPr lang="en-US" sz="2000" dirty="0" smtClean="0"/>
              <a:t>25-9-6-8-3 </a:t>
            </a:r>
            <a:endParaRPr lang="el-GR" sz="2000" dirty="0"/>
          </a:p>
        </p:txBody>
      </p:sp>
      <p:pic>
        <p:nvPicPr>
          <p:cNvPr id="4" name="Θέση περιεχομένου 3"/>
          <p:cNvPicPr>
            <a:picLocks noGrp="1" noChangeAspect="1"/>
          </p:cNvPicPr>
          <p:nvPr>
            <p:ph idx="1"/>
          </p:nvPr>
        </p:nvPicPr>
        <p:blipFill>
          <a:blip r:embed="rId3"/>
          <a:stretch>
            <a:fillRect/>
          </a:stretch>
        </p:blipFill>
        <p:spPr>
          <a:xfrm>
            <a:off x="2484120" y="1828800"/>
            <a:ext cx="7223759" cy="4114800"/>
          </a:xfrm>
          <a:prstGeom prst="rect">
            <a:avLst/>
          </a:prstGeom>
        </p:spPr>
      </p:pic>
    </p:spTree>
    <p:extLst>
      <p:ext uri="{BB962C8B-B14F-4D97-AF65-F5344CB8AC3E}">
        <p14:creationId xmlns:p14="http://schemas.microsoft.com/office/powerpoint/2010/main" val="207991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a:t>
            </a:r>
            <a:r>
              <a:rPr lang="el-GR" sz="2400" cap="none" dirty="0" smtClean="0">
                <a:latin typeface="Calibri" panose="020F0502020204030204" pitchFamily="34" charset="0"/>
                <a:cs typeface="Calibri" panose="020F0502020204030204" pitchFamily="34" charset="0"/>
              </a:rPr>
              <a:t>. </a:t>
            </a:r>
            <a:r>
              <a:rPr lang="el-GR" sz="2400" cap="none" dirty="0">
                <a:latin typeface="Calibri" panose="020F0502020204030204" pitchFamily="34" charset="0"/>
                <a:cs typeface="Calibri" panose="020F0502020204030204" pitchFamily="34" charset="0"/>
              </a:rPr>
              <a:t>Ανάλυση των Εργαλείων προώθησης της εκπαιδευτικής λειτουργίας στον ΕΧΑΕ</a:t>
            </a: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45720" indent="0">
              <a:lnSpc>
                <a:spcPct val="125000"/>
              </a:lnSpc>
              <a:spcBef>
                <a:spcPts val="600"/>
              </a:spcBef>
              <a:spcAft>
                <a:spcPts val="1200"/>
              </a:spcAft>
              <a:buNone/>
            </a:pPr>
            <a:r>
              <a:rPr lang="el-GR" sz="1800" b="1" i="1" dirty="0" smtClean="0">
                <a:latin typeface="Calibri" panose="020F0502020204030204" pitchFamily="34" charset="0"/>
                <a:ea typeface="Calibri" panose="020F0502020204030204" pitchFamily="34" charset="0"/>
                <a:cs typeface="Times New Roman" panose="02020603050405020304" pitchFamily="18" charset="0"/>
              </a:rPr>
              <a:t>2.2</a:t>
            </a:r>
            <a:r>
              <a:rPr lang="el-GR" sz="1800" b="1" i="1" dirty="0">
                <a:latin typeface="Calibri" panose="020F0502020204030204" pitchFamily="34" charset="0"/>
                <a:ea typeface="Calibri" panose="020F0502020204030204" pitchFamily="34" charset="0"/>
                <a:cs typeface="Times New Roman" panose="02020603050405020304" pitchFamily="18" charset="0"/>
              </a:rPr>
              <a:t>. Ευρωπαϊκό Σύστημα Μεταφοράς και Συσσώρευσης Πιστωτικών Μονάδων </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 </a:t>
            </a:r>
            <a:r>
              <a:rPr lang="en-US" sz="1800" b="1" i="1" dirty="0" smtClean="0">
                <a:latin typeface="Calibri" panose="020F0502020204030204" pitchFamily="34" charset="0"/>
                <a:ea typeface="Calibri" panose="020F0502020204030204" pitchFamily="34" charset="0"/>
                <a:cs typeface="Times New Roman" panose="02020603050405020304" pitchFamily="18" charset="0"/>
              </a:rPr>
              <a:t>ECTS (</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και </a:t>
            </a:r>
            <a:r>
              <a:rPr lang="en-US" sz="1800" b="1" i="1" dirty="0" smtClean="0">
                <a:latin typeface="Calibri" panose="020F0502020204030204" pitchFamily="34" charset="0"/>
                <a:ea typeface="Calibri" panose="020F0502020204030204" pitchFamily="34" charset="0"/>
                <a:cs typeface="Times New Roman" panose="02020603050405020304" pitchFamily="18" charset="0"/>
              </a:rPr>
              <a:t>ECVET) (IV)</a:t>
            </a:r>
            <a:endParaRPr lang="el-GR" sz="1800" b="1" i="1"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Ø"/>
            </a:pPr>
            <a:r>
              <a:rPr lang="en-US" sz="1600" dirty="0" smtClean="0">
                <a:latin typeface="Calibri" panose="020F0502020204030204" pitchFamily="34" charset="0"/>
                <a:ea typeface="Calibri" panose="020F0502020204030204" pitchFamily="34" charset="0"/>
                <a:cs typeface="Times New Roman" panose="02020603050405020304" pitchFamily="18" charset="0"/>
              </a:rPr>
              <a:t>ECVET</a:t>
            </a:r>
            <a:r>
              <a:rPr lang="el-GR" sz="1600" dirty="0" smtClean="0">
                <a:latin typeface="Calibri" panose="020F0502020204030204" pitchFamily="34" charset="0"/>
                <a:ea typeface="Calibri" panose="020F0502020204030204" pitchFamily="34" charset="0"/>
                <a:cs typeface="Times New Roman" panose="02020603050405020304" pitchFamily="18" charset="0"/>
              </a:rPr>
              <a:t> </a:t>
            </a:r>
            <a:r>
              <a:rPr lang="en-US" sz="1600" dirty="0" smtClean="0">
                <a:latin typeface="Calibri" panose="020F0502020204030204" pitchFamily="34" charset="0"/>
                <a:ea typeface="Calibri" panose="020F0502020204030204" pitchFamily="34" charset="0"/>
                <a:cs typeface="Times New Roman" panose="02020603050405020304" pitchFamily="18" charset="0"/>
              </a:rPr>
              <a:t>- </a:t>
            </a:r>
            <a:r>
              <a:rPr lang="el-GR" sz="1600" dirty="0">
                <a:latin typeface="Calibri" panose="020F0502020204030204" pitchFamily="34" charset="0"/>
                <a:ea typeface="Calibri" panose="020F0502020204030204" pitchFamily="34" charset="0"/>
                <a:cs typeface="Times New Roman" panose="02020603050405020304" pitchFamily="18" charset="0"/>
              </a:rPr>
              <a:t>Ευρωπαϊκό Σύστημα Μεταφοράς Διδακτικών Μονάδων για την Επαγγελματική Εκπαίδευση και Κατάρτιση </a:t>
            </a:r>
          </a:p>
          <a:p>
            <a:pPr marL="273050" indent="-273050">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Δημιουργήθηκε </a:t>
            </a:r>
            <a:r>
              <a:rPr lang="el-GR" sz="1600" dirty="0">
                <a:latin typeface="Calibri" panose="020F0502020204030204" pitchFamily="34" charset="0"/>
                <a:ea typeface="Calibri" panose="020F0502020204030204" pitchFamily="34" charset="0"/>
                <a:cs typeface="Times New Roman" panose="02020603050405020304" pitchFamily="18" charset="0"/>
              </a:rPr>
              <a:t>μέσω της Σύστασης Του Ευρωπαϊκού Κοινοβουλίου και του Συμβουλίου της 18ης Ιουνίου 2009 για τη θέσπιση του ευρωπαϊκού συστήματος πιστωτικών μονάδων για την επαγγελματική εκπαίδευση και κατάρτιση (ECVET) - (2009/C </a:t>
            </a:r>
            <a:r>
              <a:rPr lang="el-GR" sz="1600" dirty="0" smtClean="0">
                <a:latin typeface="Calibri" panose="020F0502020204030204" pitchFamily="34" charset="0"/>
                <a:ea typeface="Calibri" panose="020F0502020204030204" pitchFamily="34" charset="0"/>
                <a:cs typeface="Times New Roman" panose="02020603050405020304" pitchFamily="18" charset="0"/>
              </a:rPr>
              <a:t>155/02)</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73050" indent="-273050">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Έχει ως στόχο:</a:t>
            </a:r>
          </a:p>
          <a:p>
            <a:pPr marL="605790" lvl="1" indent="-285750">
              <a:lnSpc>
                <a:spcPct val="125000"/>
              </a:lnSpc>
              <a:spcBef>
                <a:spcPts val="600"/>
              </a:spcBef>
              <a:spcAft>
                <a:spcPts val="600"/>
              </a:spcAft>
              <a:buFont typeface="Wingdings" panose="05000000000000000000" pitchFamily="2" charset="2"/>
              <a:buChar char="Ø"/>
            </a:pPr>
            <a:r>
              <a:rPr lang="el-GR" sz="1600" dirty="0" smtClean="0">
                <a:latin typeface="Calibri" panose="020F0502020204030204" pitchFamily="34" charset="0"/>
                <a:ea typeface="Calibri" panose="020F0502020204030204" pitchFamily="34" charset="0"/>
                <a:cs typeface="Times New Roman" panose="02020603050405020304" pitchFamily="18" charset="0"/>
              </a:rPr>
              <a:t>Τη </a:t>
            </a:r>
            <a:r>
              <a:rPr lang="el-GR" sz="1600" dirty="0">
                <a:latin typeface="Calibri" panose="020F0502020204030204" pitchFamily="34" charset="0"/>
                <a:ea typeface="Calibri" panose="020F0502020204030204" pitchFamily="34" charset="0"/>
                <a:cs typeface="Times New Roman" panose="02020603050405020304" pitchFamily="18" charset="0"/>
              </a:rPr>
              <a:t>διευκόλυνση της προσωπικής και επαγγελματικής ανέλιξης των πολιτών της </a:t>
            </a:r>
            <a:r>
              <a:rPr lang="el-GR" sz="1600" dirty="0" smtClean="0">
                <a:latin typeface="Calibri" panose="020F0502020204030204" pitchFamily="34" charset="0"/>
                <a:ea typeface="Calibri" panose="020F0502020204030204" pitchFamily="34" charset="0"/>
                <a:cs typeface="Times New Roman" panose="02020603050405020304" pitchFamily="18" charset="0"/>
              </a:rPr>
              <a:t>ΕΕ.</a:t>
            </a:r>
          </a:p>
          <a:p>
            <a:pPr marL="605790" lvl="1" indent="-285750">
              <a:lnSpc>
                <a:spcPct val="125000"/>
              </a:lnSpc>
              <a:spcBef>
                <a:spcPts val="600"/>
              </a:spcBef>
              <a:spcAft>
                <a:spcPts val="600"/>
              </a:spcAft>
              <a:buFont typeface="Wingdings" panose="05000000000000000000" pitchFamily="2" charset="2"/>
              <a:buChar char="Ø"/>
            </a:pPr>
            <a:r>
              <a:rPr lang="el-GR" sz="1600" dirty="0">
                <a:latin typeface="Calibri" panose="020F0502020204030204" pitchFamily="34" charset="0"/>
                <a:ea typeface="Calibri" panose="020F0502020204030204" pitchFamily="34" charset="0"/>
                <a:cs typeface="Times New Roman" panose="02020603050405020304" pitchFamily="18" charset="0"/>
              </a:rPr>
              <a:t>Τ</a:t>
            </a:r>
            <a:r>
              <a:rPr lang="el-GR" sz="1600" dirty="0" smtClean="0">
                <a:latin typeface="Calibri" panose="020F0502020204030204" pitchFamily="34" charset="0"/>
                <a:ea typeface="Calibri" panose="020F0502020204030204" pitchFamily="34" charset="0"/>
                <a:cs typeface="Times New Roman" panose="02020603050405020304" pitchFamily="18" charset="0"/>
              </a:rPr>
              <a:t>ην </a:t>
            </a:r>
            <a:r>
              <a:rPr lang="el-GR" sz="1600" dirty="0">
                <a:latin typeface="Calibri" panose="020F0502020204030204" pitchFamily="34" charset="0"/>
                <a:ea typeface="Calibri" panose="020F0502020204030204" pitchFamily="34" charset="0"/>
                <a:cs typeface="Times New Roman" panose="02020603050405020304" pitchFamily="18" charset="0"/>
              </a:rPr>
              <a:t>προώθηση της ανταγωνιστικότητας, της απασχόλησης και της κοινωνικής συνοχής στην </a:t>
            </a:r>
            <a:r>
              <a:rPr lang="el-GR" sz="1600" dirty="0" smtClean="0">
                <a:latin typeface="Calibri" panose="020F0502020204030204" pitchFamily="34" charset="0"/>
                <a:ea typeface="Calibri" panose="020F0502020204030204" pitchFamily="34" charset="0"/>
                <a:cs typeface="Times New Roman" panose="02020603050405020304" pitchFamily="18" charset="0"/>
              </a:rPr>
              <a:t>Κοινότητα.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605790" lvl="1" indent="-285750">
              <a:lnSpc>
                <a:spcPct val="125000"/>
              </a:lnSpc>
              <a:spcBef>
                <a:spcPts val="600"/>
              </a:spcBef>
              <a:spcAft>
                <a:spcPts val="600"/>
              </a:spcAft>
              <a:buFont typeface="Wingdings" panose="05000000000000000000" pitchFamily="2" charset="2"/>
              <a:buChar char="Ø"/>
            </a:pPr>
            <a:r>
              <a:rPr lang="el-GR" sz="1600" dirty="0" smtClean="0">
                <a:latin typeface="Calibri" panose="020F0502020204030204" pitchFamily="34" charset="0"/>
                <a:ea typeface="Calibri" panose="020F0502020204030204" pitchFamily="34" charset="0"/>
                <a:cs typeface="Times New Roman" panose="02020603050405020304" pitchFamily="18" charset="0"/>
              </a:rPr>
              <a:t>Τη διευκόλυνση </a:t>
            </a:r>
            <a:r>
              <a:rPr lang="el-GR" sz="1600" dirty="0">
                <a:latin typeface="Calibri" panose="020F0502020204030204" pitchFamily="34" charset="0"/>
                <a:ea typeface="Calibri" panose="020F0502020204030204" pitchFamily="34" charset="0"/>
                <a:cs typeface="Times New Roman" panose="02020603050405020304" pitchFamily="18" charset="0"/>
              </a:rPr>
              <a:t>της διακρατικής κινητικότητας των </a:t>
            </a:r>
            <a:r>
              <a:rPr lang="el-GR" sz="1600" dirty="0" smtClean="0">
                <a:latin typeface="Calibri" panose="020F0502020204030204" pitchFamily="34" charset="0"/>
                <a:ea typeface="Calibri" panose="020F0502020204030204" pitchFamily="34" charset="0"/>
                <a:cs typeface="Times New Roman" panose="02020603050405020304" pitchFamily="18" charset="0"/>
              </a:rPr>
              <a:t>εργαζομένων.</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73050" indent="-273050">
              <a:lnSpc>
                <a:spcPct val="125000"/>
              </a:lnSpc>
              <a:spcBef>
                <a:spcPts val="600"/>
              </a:spcBef>
              <a:spcAft>
                <a:spcPts val="600"/>
              </a:spcAft>
            </a:pPr>
            <a:r>
              <a:rPr lang="el-GR" sz="1600" i="1" dirty="0" smtClean="0">
                <a:latin typeface="Calibri" panose="020F0502020204030204" pitchFamily="34" charset="0"/>
                <a:ea typeface="Calibri" panose="020F0502020204030204" pitchFamily="34" charset="0"/>
                <a:cs typeface="Times New Roman" panose="02020603050405020304" pitchFamily="18" charset="0"/>
              </a:rPr>
              <a:t>Μερικά επιπλέον σχόλια …</a:t>
            </a:r>
          </a:p>
        </p:txBody>
      </p:sp>
    </p:spTree>
    <p:extLst>
      <p:ext uri="{BB962C8B-B14F-4D97-AF65-F5344CB8AC3E}">
        <p14:creationId xmlns:p14="http://schemas.microsoft.com/office/powerpoint/2010/main" val="200376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ΕΧΑΕ</a:t>
            </a:r>
            <a:endParaRPr lang="el-GR" dirty="0"/>
          </a:p>
        </p:txBody>
      </p:sp>
      <p:sp>
        <p:nvSpPr>
          <p:cNvPr id="3" name="Θέση περιεχομένου 2"/>
          <p:cNvSpPr>
            <a:spLocks noGrp="1"/>
          </p:cNvSpPr>
          <p:nvPr>
            <p:ph idx="1"/>
          </p:nvPr>
        </p:nvSpPr>
        <p:spPr/>
        <p:txBody>
          <a:bodyPr>
            <a:normAutofit fontScale="77500" lnSpcReduction="20000"/>
          </a:bodyPr>
          <a:lstStyle/>
          <a:p>
            <a:pPr algn="just">
              <a:lnSpc>
                <a:spcPct val="200000"/>
              </a:lnSpc>
            </a:pPr>
            <a:r>
              <a:rPr lang="en-US"/>
              <a:t>At the end of the first decade of national reforms, the European Higher Education Area (EHEA) </a:t>
            </a:r>
            <a:r>
              <a:rPr lang="en-US" smtClean="0"/>
              <a:t>was</a:t>
            </a:r>
            <a:r>
              <a:rPr lang="el-GR" smtClean="0"/>
              <a:t> </a:t>
            </a:r>
            <a:r>
              <a:rPr lang="en-US" smtClean="0"/>
              <a:t>officially </a:t>
            </a:r>
            <a:r>
              <a:rPr lang="en-US" dirty="0"/>
              <a:t>launched in 2010. This moment was celebrated at a conference in Budapest and Vienna, </a:t>
            </a:r>
            <a:r>
              <a:rPr lang="en-US" dirty="0" smtClean="0"/>
              <a:t>and</a:t>
            </a:r>
            <a:r>
              <a:rPr lang="el-GR" smtClean="0"/>
              <a:t> </a:t>
            </a:r>
            <a:r>
              <a:rPr lang="en-US" smtClean="0"/>
              <a:t>Kazakhstan </a:t>
            </a:r>
            <a:r>
              <a:rPr lang="en-US" dirty="0"/>
              <a:t>became the next country to join the process, bringing the number </a:t>
            </a:r>
            <a:r>
              <a:rPr lang="en-US"/>
              <a:t>of </a:t>
            </a:r>
            <a:r>
              <a:rPr lang="en-US" smtClean="0"/>
              <a:t>participating</a:t>
            </a:r>
            <a:r>
              <a:rPr lang="el-GR" smtClean="0"/>
              <a:t> </a:t>
            </a:r>
            <a:r>
              <a:rPr lang="fr-FR" smtClean="0"/>
              <a:t>countries </a:t>
            </a:r>
            <a:r>
              <a:rPr lang="fr-FR"/>
              <a:t>to 47</a:t>
            </a:r>
            <a:r>
              <a:rPr lang="fr-FR" smtClean="0"/>
              <a:t>.</a:t>
            </a:r>
            <a:endParaRPr lang="el-GR" smtClean="0"/>
          </a:p>
          <a:p>
            <a:pPr algn="just"/>
            <a:r>
              <a:rPr lang="en-US"/>
              <a:t>The next ministerial conference took place in Bucharest in 2012. </a:t>
            </a:r>
            <a:r>
              <a:rPr lang="en-US" dirty="0"/>
              <a:t>Under the title, ‘Making the Most of</a:t>
            </a:r>
          </a:p>
          <a:p>
            <a:pPr marL="45720" indent="0" algn="just">
              <a:buNone/>
            </a:pPr>
            <a:r>
              <a:rPr lang="en-US" dirty="0"/>
              <a:t>Our Potential: Consolidating the European Higher Education Area’ the conference was strongly</a:t>
            </a:r>
          </a:p>
          <a:p>
            <a:pPr marL="45720" indent="0" algn="just">
              <a:buNone/>
            </a:pPr>
            <a:r>
              <a:rPr lang="en-US" dirty="0"/>
              <a:t>influenced by the diverse national responses to the 2008 European economic and financial crisis</a:t>
            </a:r>
          </a:p>
          <a:p>
            <a:pPr marL="45720" indent="0" algn="just">
              <a:buNone/>
            </a:pPr>
            <a:r>
              <a:rPr lang="en-US" dirty="0"/>
              <a:t>which had affected higher education systems in different ways. While some systems faced significant</a:t>
            </a:r>
          </a:p>
          <a:p>
            <a:pPr marL="45720" indent="0" algn="just">
              <a:buNone/>
            </a:pPr>
            <a:r>
              <a:rPr lang="en-US" dirty="0"/>
              <a:t>financial cuts, others were receiving additional investment as part of national recovery strategies.</a:t>
            </a:r>
            <a:endParaRPr lang="el-GR"/>
          </a:p>
        </p:txBody>
      </p:sp>
    </p:spTree>
    <p:extLst>
      <p:ext uri="{BB962C8B-B14F-4D97-AF65-F5344CB8AC3E}">
        <p14:creationId xmlns:p14="http://schemas.microsoft.com/office/powerpoint/2010/main" val="8161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a:t>
            </a:r>
            <a:r>
              <a:rPr lang="el-GR" sz="2400" cap="none" dirty="0" smtClean="0">
                <a:latin typeface="Calibri" panose="020F0502020204030204" pitchFamily="34" charset="0"/>
                <a:cs typeface="Calibri" panose="020F0502020204030204" pitchFamily="34" charset="0"/>
              </a:rPr>
              <a:t>. </a:t>
            </a:r>
            <a:r>
              <a:rPr lang="el-GR" sz="2400" cap="none" dirty="0">
                <a:latin typeface="Calibri" panose="020F0502020204030204" pitchFamily="34" charset="0"/>
                <a:cs typeface="Calibri" panose="020F0502020204030204" pitchFamily="34" charset="0"/>
              </a:rPr>
              <a:t>Ανάλυση των Εργαλείων προώθησης της εκπαιδευτικής λειτουργίας στον ΕΧΑΕ</a:t>
            </a: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45720" indent="0">
              <a:lnSpc>
                <a:spcPct val="125000"/>
              </a:lnSpc>
              <a:spcBef>
                <a:spcPts val="600"/>
              </a:spcBef>
              <a:spcAft>
                <a:spcPts val="1200"/>
              </a:spcAft>
              <a:buNone/>
            </a:pPr>
            <a:r>
              <a:rPr lang="el-GR" sz="1800" b="1" i="1" dirty="0" smtClean="0">
                <a:latin typeface="Calibri" panose="020F0502020204030204" pitchFamily="34" charset="0"/>
                <a:ea typeface="Calibri" panose="020F0502020204030204" pitchFamily="34" charset="0"/>
                <a:cs typeface="Times New Roman" panose="02020603050405020304" pitchFamily="18" charset="0"/>
              </a:rPr>
              <a:t>2.2</a:t>
            </a:r>
            <a:r>
              <a:rPr lang="el-GR" sz="1800" b="1" i="1" dirty="0">
                <a:latin typeface="Calibri" panose="020F0502020204030204" pitchFamily="34" charset="0"/>
                <a:ea typeface="Calibri" panose="020F0502020204030204" pitchFamily="34" charset="0"/>
                <a:cs typeface="Times New Roman" panose="02020603050405020304" pitchFamily="18" charset="0"/>
              </a:rPr>
              <a:t>. Ευρωπαϊκό Σύστημα Μεταφοράς και Συσσώρευσης Πιστωτικών Μονάδων </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 </a:t>
            </a:r>
            <a:r>
              <a:rPr lang="en-US" sz="1800" b="1" i="1" dirty="0" smtClean="0">
                <a:latin typeface="Calibri" panose="020F0502020204030204" pitchFamily="34" charset="0"/>
                <a:ea typeface="Calibri" panose="020F0502020204030204" pitchFamily="34" charset="0"/>
                <a:cs typeface="Times New Roman" panose="02020603050405020304" pitchFamily="18" charset="0"/>
              </a:rPr>
              <a:t>ECTS (</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και </a:t>
            </a:r>
            <a:r>
              <a:rPr lang="en-US" sz="1800" b="1" i="1" dirty="0" smtClean="0">
                <a:latin typeface="Calibri" panose="020F0502020204030204" pitchFamily="34" charset="0"/>
                <a:ea typeface="Calibri" panose="020F0502020204030204" pitchFamily="34" charset="0"/>
                <a:cs typeface="Times New Roman" panose="02020603050405020304" pitchFamily="18" charset="0"/>
              </a:rPr>
              <a:t>ECVET) (V)</a:t>
            </a:r>
            <a:endParaRPr lang="el-GR" sz="1800" b="1" i="1"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Ø"/>
            </a:pPr>
            <a:r>
              <a:rPr lang="el-GR" sz="1600" b="1"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Οπότε ποια νομίζετε ότι είναι η επίδραση των ECTS στη δομή και οργάνωση των σπουδών </a:t>
            </a:r>
            <a:r>
              <a:rPr lang="el-GR" sz="1600" b="1" i="1" dirty="0" smtClean="0">
                <a:latin typeface="Calibri" panose="020F0502020204030204" pitchFamily="34" charset="0"/>
                <a:ea typeface="Calibri" panose="020F0502020204030204" pitchFamily="34" charset="0"/>
                <a:cs typeface="Times New Roman" panose="02020603050405020304" pitchFamily="18" charset="0"/>
              </a:rPr>
              <a:t>??</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73050" indent="-273050">
              <a:lnSpc>
                <a:spcPct val="125000"/>
              </a:lnSpc>
              <a:spcBef>
                <a:spcPts val="600"/>
              </a:spcBef>
              <a:spcAft>
                <a:spcPts val="600"/>
              </a:spcAft>
            </a:pPr>
            <a:r>
              <a:rPr lang="el-GR" dirty="0" smtClean="0">
                <a:latin typeface="Calibri" panose="020F0502020204030204" pitchFamily="34" charset="0"/>
                <a:ea typeface="Calibri" panose="020F0502020204030204" pitchFamily="34" charset="0"/>
                <a:cs typeface="Times New Roman" panose="02020603050405020304" pitchFamily="18" charset="0"/>
              </a:rPr>
              <a:t>Η νέα </a:t>
            </a:r>
            <a:r>
              <a:rPr lang="el-GR" dirty="0">
                <a:latin typeface="Calibri" panose="020F0502020204030204" pitchFamily="34" charset="0"/>
                <a:ea typeface="Calibri" panose="020F0502020204030204" pitchFamily="34" charset="0"/>
                <a:cs typeface="Times New Roman" panose="02020603050405020304" pitchFamily="18" charset="0"/>
              </a:rPr>
              <a:t>αρχιτεκτονική αυτή επηρεάζει κατά τρόπο δραστικό τη δομή και την οργάνωση των ΠΣ  αλλά και τις επιμέρους εκπαιδευτικές δραστηριότητες είτε αυτές είναι μάθημα είτε είναι εργαστήριο, πρακτική άσκηση ή όποια άλλη δραστηριότητα. </a:t>
            </a:r>
          </a:p>
          <a:p>
            <a:pPr marL="273050" indent="-273050">
              <a:lnSpc>
                <a:spcPct val="125000"/>
              </a:lnSpc>
              <a:spcBef>
                <a:spcPts val="600"/>
              </a:spcBef>
              <a:spcAft>
                <a:spcPts val="600"/>
              </a:spcAft>
            </a:pPr>
            <a:r>
              <a:rPr lang="el-GR" dirty="0">
                <a:latin typeface="Calibri" panose="020F0502020204030204" pitchFamily="34" charset="0"/>
                <a:ea typeface="Calibri" panose="020F0502020204030204" pitchFamily="34" charset="0"/>
                <a:cs typeface="Times New Roman" panose="02020603050405020304" pitchFamily="18" charset="0"/>
              </a:rPr>
              <a:t>Αν σε αυτό προσθέσει κανείς και την έκφραση του προγράμματος σε μαθησιακά αποτελέσματα (που αναφέραμε νωρίτερα), μπορεί να </a:t>
            </a:r>
            <a:r>
              <a:rPr lang="el-GR" dirty="0" smtClean="0">
                <a:latin typeface="Calibri" panose="020F0502020204030204" pitchFamily="34" charset="0"/>
                <a:ea typeface="Calibri" panose="020F0502020204030204" pitchFamily="34" charset="0"/>
                <a:cs typeface="Times New Roman" panose="02020603050405020304" pitchFamily="18" charset="0"/>
              </a:rPr>
              <a:t>συνειδητοποιήσουμε τη </a:t>
            </a:r>
            <a:r>
              <a:rPr lang="el-GR" dirty="0">
                <a:latin typeface="Calibri" panose="020F0502020204030204" pitchFamily="34" charset="0"/>
                <a:ea typeface="Calibri" panose="020F0502020204030204" pitchFamily="34" charset="0"/>
                <a:cs typeface="Times New Roman" panose="02020603050405020304" pitchFamily="18" charset="0"/>
              </a:rPr>
              <a:t>ριζική αλλαγή στον τρόπο συγκρότησης και άρθρωσης ενός πανεπιστημιακού ΠΣ.</a:t>
            </a:r>
          </a:p>
          <a:p>
            <a:pPr marL="273050" indent="-273050">
              <a:lnSpc>
                <a:spcPct val="125000"/>
              </a:lnSpc>
              <a:spcBef>
                <a:spcPts val="600"/>
              </a:spcBef>
              <a:spcAft>
                <a:spcPts val="600"/>
              </a:spcAft>
            </a:pPr>
            <a:r>
              <a:rPr lang="el-GR" dirty="0">
                <a:latin typeface="Calibri" panose="020F0502020204030204" pitchFamily="34" charset="0"/>
                <a:ea typeface="Calibri" panose="020F0502020204030204" pitchFamily="34" charset="0"/>
                <a:cs typeface="Times New Roman" panose="02020603050405020304" pitchFamily="18" charset="0"/>
              </a:rPr>
              <a:t>Πράγματι, κάθε μάθημα (ή άλλη εκπαιδευτική δραστηριότητα) πρέπει να εντάσσεται δομικά στη </a:t>
            </a:r>
            <a:r>
              <a:rPr lang="el-GR" dirty="0" err="1">
                <a:latin typeface="Calibri" panose="020F0502020204030204" pitchFamily="34" charset="0"/>
                <a:ea typeface="Calibri" panose="020F0502020204030204" pitchFamily="34" charset="0"/>
                <a:cs typeface="Times New Roman" panose="02020603050405020304" pitchFamily="18" charset="0"/>
              </a:rPr>
              <a:t>στοχοθεσία</a:t>
            </a:r>
            <a:r>
              <a:rPr lang="el-GR" dirty="0">
                <a:latin typeface="Calibri" panose="020F0502020204030204" pitchFamily="34" charset="0"/>
                <a:ea typeface="Calibri" panose="020F0502020204030204" pitchFamily="34" charset="0"/>
                <a:cs typeface="Times New Roman" panose="02020603050405020304" pitchFamily="18" charset="0"/>
              </a:rPr>
              <a:t> ενός ΠΣ και να αναλύεται σε μαθησιακά αποτελέσματα (</a:t>
            </a:r>
            <a:r>
              <a:rPr lang="el-GR" dirty="0" err="1">
                <a:latin typeface="Calibri" panose="020F0502020204030204" pitchFamily="34" charset="0"/>
                <a:ea typeface="Calibri" panose="020F0502020204030204" pitchFamily="34" charset="0"/>
                <a:cs typeface="Times New Roman" panose="02020603050405020304" pitchFamily="18" charset="0"/>
              </a:rPr>
              <a:t>learning</a:t>
            </a:r>
            <a:r>
              <a:rPr lang="el-GR" dirty="0">
                <a:latin typeface="Calibri" panose="020F0502020204030204" pitchFamily="34" charset="0"/>
                <a:ea typeface="Calibri" panose="020F0502020204030204" pitchFamily="34" charset="0"/>
                <a:cs typeface="Times New Roman" panose="02020603050405020304" pitchFamily="18" charset="0"/>
              </a:rPr>
              <a:t> </a:t>
            </a:r>
            <a:r>
              <a:rPr lang="el-GR" dirty="0" err="1">
                <a:latin typeface="Calibri" panose="020F0502020204030204" pitchFamily="34" charset="0"/>
                <a:ea typeface="Calibri" panose="020F0502020204030204" pitchFamily="34" charset="0"/>
                <a:cs typeface="Times New Roman" panose="02020603050405020304" pitchFamily="18" charset="0"/>
              </a:rPr>
              <a:t>outcomes</a:t>
            </a:r>
            <a:r>
              <a:rPr lang="el-GR" dirty="0">
                <a:latin typeface="Calibri" panose="020F0502020204030204" pitchFamily="34" charset="0"/>
                <a:ea typeface="Calibri" panose="020F0502020204030204" pitchFamily="34" charset="0"/>
                <a:cs typeface="Times New Roman" panose="02020603050405020304" pitchFamily="18" charset="0"/>
              </a:rPr>
              <a:t>) και ικανότητες (</a:t>
            </a:r>
            <a:r>
              <a:rPr lang="el-GR" dirty="0" err="1">
                <a:latin typeface="Calibri" panose="020F0502020204030204" pitchFamily="34" charset="0"/>
                <a:ea typeface="Calibri" panose="020F0502020204030204" pitchFamily="34" charset="0"/>
                <a:cs typeface="Times New Roman" panose="02020603050405020304" pitchFamily="18" charset="0"/>
              </a:rPr>
              <a:t>competences</a:t>
            </a:r>
            <a:r>
              <a:rPr lang="el-GR" dirty="0">
                <a:latin typeface="Calibri" panose="020F0502020204030204" pitchFamily="34" charset="0"/>
                <a:ea typeface="Calibri" panose="020F0502020204030204" pitchFamily="34" charset="0"/>
                <a:cs typeface="Times New Roman" panose="02020603050405020304" pitchFamily="18" charset="0"/>
              </a:rPr>
              <a:t>), τις οποίες ένας φοιτητής θα πρέπει να αποκτήσει παρακολουθώντας το συγκεκριμένο μάθημα και κατ’ επέκταση το συγκεκριμένο </a:t>
            </a:r>
            <a:r>
              <a:rPr lang="el-GR" dirty="0" smtClean="0">
                <a:latin typeface="Calibri" panose="020F0502020204030204" pitchFamily="34" charset="0"/>
                <a:ea typeface="Calibri" panose="020F0502020204030204" pitchFamily="34" charset="0"/>
                <a:cs typeface="Times New Roman" panose="02020603050405020304" pitchFamily="18" charset="0"/>
              </a:rPr>
              <a:t>ΠΣ</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l-G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384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a:t>
            </a:r>
            <a:r>
              <a:rPr lang="el-GR" sz="2400" cap="none" dirty="0" smtClean="0">
                <a:latin typeface="Calibri" panose="020F0502020204030204" pitchFamily="34" charset="0"/>
                <a:cs typeface="Calibri" panose="020F0502020204030204" pitchFamily="34" charset="0"/>
              </a:rPr>
              <a:t>. </a:t>
            </a:r>
            <a:r>
              <a:rPr lang="el-GR" sz="2400" cap="none" dirty="0">
                <a:latin typeface="Calibri" panose="020F0502020204030204" pitchFamily="34" charset="0"/>
                <a:cs typeface="Calibri" panose="020F0502020204030204" pitchFamily="34" charset="0"/>
              </a:rPr>
              <a:t>Ανάλυση των Εργαλείων προώθησης της εκπαιδευτικής λειτουργίας στον ΕΧΑΕ</a:t>
            </a:r>
          </a:p>
        </p:txBody>
      </p:sp>
      <p:sp>
        <p:nvSpPr>
          <p:cNvPr id="3" name="Σύμβολο κράτησης θέσης περιεχομένου 2"/>
          <p:cNvSpPr>
            <a:spLocks noGrp="1"/>
          </p:cNvSpPr>
          <p:nvPr>
            <p:ph idx="1"/>
          </p:nvPr>
        </p:nvSpPr>
        <p:spPr>
          <a:xfrm>
            <a:off x="1084839" y="992849"/>
            <a:ext cx="10178322" cy="5112000"/>
          </a:xfrm>
        </p:spPr>
        <p:txBody>
          <a:bodyPr>
            <a:noAutofit/>
          </a:bodyPr>
          <a:lstStyle/>
          <a:p>
            <a:pPr marL="45720" indent="0">
              <a:lnSpc>
                <a:spcPct val="125000"/>
              </a:lnSpc>
              <a:spcBef>
                <a:spcPts val="600"/>
              </a:spcBef>
              <a:spcAft>
                <a:spcPts val="1200"/>
              </a:spcAft>
              <a:buNone/>
            </a:pPr>
            <a:r>
              <a:rPr lang="el-GR" sz="1800" b="1" i="1" dirty="0">
                <a:latin typeface="Calibri" panose="020F0502020204030204" pitchFamily="34" charset="0"/>
                <a:ea typeface="Calibri" panose="020F0502020204030204" pitchFamily="34" charset="0"/>
                <a:cs typeface="Times New Roman" panose="02020603050405020304" pitchFamily="18" charset="0"/>
              </a:rPr>
              <a:t>2.3. Παράρτημα Διπλώματος (</a:t>
            </a:r>
            <a:r>
              <a:rPr lang="en-US" sz="1800" b="1" i="1" dirty="0">
                <a:latin typeface="Calibri" panose="020F0502020204030204" pitchFamily="34" charset="0"/>
                <a:ea typeface="Calibri" panose="020F0502020204030204" pitchFamily="34" charset="0"/>
                <a:cs typeface="Times New Roman" panose="02020603050405020304" pitchFamily="18" charset="0"/>
              </a:rPr>
              <a:t>Diploma Supplement</a:t>
            </a:r>
            <a:r>
              <a:rPr lang="en-US" sz="1800" b="1" i="1" dirty="0" smtClean="0">
                <a:latin typeface="Calibri" panose="020F0502020204030204" pitchFamily="34" charset="0"/>
                <a:ea typeface="Calibri" panose="020F0502020204030204" pitchFamily="34" charset="0"/>
                <a:cs typeface="Times New Roman" panose="02020603050405020304" pitchFamily="18" charset="0"/>
              </a:rPr>
              <a:t>) (I)</a:t>
            </a:r>
            <a:endParaRPr lang="el-GR" sz="1800" b="1" i="1" dirty="0">
              <a:latin typeface="Calibri" panose="020F0502020204030204" pitchFamily="34" charset="0"/>
              <a:ea typeface="Calibri" panose="020F0502020204030204" pitchFamily="34" charset="0"/>
              <a:cs typeface="Times New Roman" panose="02020603050405020304" pitchFamily="18" charset="0"/>
            </a:endParaRPr>
          </a:p>
          <a:p>
            <a:pPr marL="273050" indent="-273050">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Προσαρτάται </a:t>
            </a:r>
            <a:r>
              <a:rPr lang="el-GR" sz="1600" dirty="0">
                <a:latin typeface="Calibri" panose="020F0502020204030204" pitchFamily="34" charset="0"/>
                <a:ea typeface="Calibri" panose="020F0502020204030204" pitchFamily="34" charset="0"/>
                <a:cs typeface="Times New Roman" panose="02020603050405020304" pitchFamily="18" charset="0"/>
              </a:rPr>
              <a:t>στο δίπλωμα ανώτατης εκπαίδευσης (πτυχίο) και παρέχει μια τυποποιημένη περιγραφή της φύσης, του επιπέδου, του πλαισίου, του περιεχομένου και του στάτους των σπουδών που πραγματοποιήθηκαν και ολοκληρώθηκαν με επιτυχία από τον </a:t>
            </a:r>
            <a:r>
              <a:rPr lang="el-GR" sz="1600" dirty="0" smtClean="0">
                <a:latin typeface="Calibri" panose="020F0502020204030204" pitchFamily="34" charset="0"/>
                <a:ea typeface="Calibri" panose="020F0502020204030204" pitchFamily="34" charset="0"/>
                <a:cs typeface="Times New Roman" panose="02020603050405020304" pitchFamily="18" charset="0"/>
              </a:rPr>
              <a:t>απόφοιτο.</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73050" indent="-273050">
              <a:lnSpc>
                <a:spcPct val="125000"/>
              </a:lnSpc>
              <a:spcBef>
                <a:spcPts val="600"/>
              </a:spcBef>
              <a:spcAft>
                <a:spcPts val="600"/>
              </a:spcAft>
            </a:pPr>
            <a:r>
              <a:rPr lang="el-GR" sz="1600" dirty="0">
                <a:latin typeface="Calibri" panose="020F0502020204030204" pitchFamily="34" charset="0"/>
                <a:ea typeface="Calibri" panose="020F0502020204030204" pitchFamily="34" charset="0"/>
                <a:cs typeface="Times New Roman" panose="02020603050405020304" pitchFamily="18" charset="0"/>
              </a:rPr>
              <a:t>Παρέχεται από τα </a:t>
            </a:r>
            <a:r>
              <a:rPr lang="el-GR" sz="1600" dirty="0" smtClean="0">
                <a:latin typeface="Calibri" panose="020F0502020204030204" pitchFamily="34" charset="0"/>
                <a:ea typeface="Calibri" panose="020F0502020204030204" pitchFamily="34" charset="0"/>
                <a:cs typeface="Times New Roman" panose="02020603050405020304" pitchFamily="18" charset="0"/>
              </a:rPr>
              <a:t>ΑΕΙ σύμφωνα </a:t>
            </a:r>
            <a:r>
              <a:rPr lang="el-GR" sz="1600" dirty="0">
                <a:latin typeface="Calibri" panose="020F0502020204030204" pitchFamily="34" charset="0"/>
                <a:ea typeface="Calibri" panose="020F0502020204030204" pitchFamily="34" charset="0"/>
                <a:cs typeface="Times New Roman" panose="02020603050405020304" pitchFamily="18" charset="0"/>
              </a:rPr>
              <a:t>με τα πρότυπα που συμφωνήθηκαν από την </a:t>
            </a:r>
            <a:r>
              <a:rPr lang="el-GR" sz="1600" dirty="0" smtClean="0">
                <a:latin typeface="Calibri" panose="020F0502020204030204" pitchFamily="34" charset="0"/>
                <a:ea typeface="Calibri" panose="020F0502020204030204" pitchFamily="34" charset="0"/>
                <a:cs typeface="Times New Roman" panose="02020603050405020304" pitchFamily="18" charset="0"/>
              </a:rPr>
              <a:t>Ευρωπαϊκή Επιτροπή, </a:t>
            </a:r>
            <a:r>
              <a:rPr lang="el-GR" sz="1600" dirty="0">
                <a:latin typeface="Calibri" panose="020F0502020204030204" pitchFamily="34" charset="0"/>
                <a:ea typeface="Calibri" panose="020F0502020204030204" pitchFamily="34" charset="0"/>
                <a:cs typeface="Times New Roman" panose="02020603050405020304" pitchFamily="18" charset="0"/>
              </a:rPr>
              <a:t>το Συμβούλιο της Ευρώπης και η </a:t>
            </a:r>
            <a:r>
              <a:rPr lang="el-GR" sz="1600" dirty="0" smtClean="0">
                <a:latin typeface="Calibri" panose="020F0502020204030204" pitchFamily="34" charset="0"/>
                <a:ea typeface="Calibri" panose="020F0502020204030204" pitchFamily="34" charset="0"/>
                <a:cs typeface="Times New Roman" panose="02020603050405020304" pitchFamily="18" charset="0"/>
              </a:rPr>
              <a:t>UNESCO – Εγκρίθηκε το 1999.</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73050" indent="-273050">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Είναι μέρος </a:t>
            </a:r>
            <a:r>
              <a:rPr lang="el-GR" sz="1600" dirty="0">
                <a:latin typeface="Calibri" panose="020F0502020204030204" pitchFamily="34" charset="0"/>
                <a:ea typeface="Calibri" panose="020F0502020204030204" pitchFamily="34" charset="0"/>
                <a:cs typeface="Times New Roman" panose="02020603050405020304" pitchFamily="18" charset="0"/>
              </a:rPr>
              <a:t>των εγγράφων </a:t>
            </a:r>
            <a:r>
              <a:rPr lang="el-GR" sz="1600" dirty="0" err="1">
                <a:latin typeface="Calibri" panose="020F0502020204030204" pitchFamily="34" charset="0"/>
                <a:ea typeface="Calibri" panose="020F0502020204030204" pitchFamily="34" charset="0"/>
                <a:cs typeface="Times New Roman" panose="02020603050405020304" pitchFamily="18" charset="0"/>
              </a:rPr>
              <a:t>Europass</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smtClean="0">
                <a:latin typeface="Calibri" panose="020F0502020204030204" pitchFamily="34" charset="0"/>
                <a:ea typeface="Calibri" panose="020F0502020204030204" pitchFamily="34" charset="0"/>
                <a:cs typeface="Times New Roman" panose="02020603050405020304" pitchFamily="18" charset="0"/>
              </a:rPr>
              <a:t>(δηλαδή σε </a:t>
            </a:r>
            <a:r>
              <a:rPr lang="el-GR" sz="1600" dirty="0">
                <a:latin typeface="Calibri" panose="020F0502020204030204" pitchFamily="34" charset="0"/>
                <a:ea typeface="Calibri" panose="020F0502020204030204" pitchFamily="34" charset="0"/>
                <a:cs typeface="Times New Roman" panose="02020603050405020304" pitchFamily="18" charset="0"/>
              </a:rPr>
              <a:t>ένα </a:t>
            </a:r>
            <a:r>
              <a:rPr lang="el-GR" sz="1600" dirty="0" smtClean="0">
                <a:latin typeface="Calibri" panose="020F0502020204030204" pitchFamily="34" charset="0"/>
                <a:ea typeface="Calibri" panose="020F0502020204030204" pitchFamily="34" charset="0"/>
                <a:cs typeface="Times New Roman" panose="02020603050405020304" pitchFamily="18" charset="0"/>
              </a:rPr>
              <a:t>πλαίσιο εγγράφων </a:t>
            </a:r>
            <a:r>
              <a:rPr lang="el-GR" sz="1600" dirty="0">
                <a:latin typeface="Calibri" panose="020F0502020204030204" pitchFamily="34" charset="0"/>
                <a:ea typeface="Calibri" panose="020F0502020204030204" pitchFamily="34" charset="0"/>
                <a:cs typeface="Times New Roman" panose="02020603050405020304" pitchFamily="18" charset="0"/>
              </a:rPr>
              <a:t>διαφάνειας που δημιουργείται στον </a:t>
            </a:r>
            <a:r>
              <a:rPr lang="el-GR" sz="1600" dirty="0" smtClean="0">
                <a:latin typeface="Calibri" panose="020F0502020204030204" pitchFamily="34" charset="0"/>
                <a:ea typeface="Calibri" panose="020F0502020204030204" pitchFamily="34" charset="0"/>
                <a:cs typeface="Times New Roman" panose="02020603050405020304" pitchFamily="18" charset="0"/>
              </a:rPr>
              <a:t>ΕΧΑΕ).</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25000"/>
              </a:lnSpc>
              <a:spcBef>
                <a:spcPts val="600"/>
              </a:spcBef>
              <a:spcAft>
                <a:spcPts val="600"/>
              </a:spcAft>
              <a:buNone/>
            </a:pPr>
            <a:endParaRPr lang="el-GR" sz="800" dirty="0" smtClean="0">
              <a:latin typeface="Calibri" panose="020F0502020204030204" pitchFamily="34" charset="0"/>
              <a:ea typeface="Calibri" panose="020F0502020204030204" pitchFamily="34" charset="0"/>
              <a:cs typeface="Times New Roman" panose="02020603050405020304" pitchFamily="18" charset="0"/>
            </a:endParaRPr>
          </a:p>
          <a:p>
            <a:pPr marL="605790" lvl="1" indent="-285750">
              <a:lnSpc>
                <a:spcPct val="125000"/>
              </a:lnSpc>
              <a:spcBef>
                <a:spcPts val="600"/>
              </a:spcBef>
              <a:spcAft>
                <a:spcPts val="600"/>
              </a:spcAft>
              <a:buFont typeface="Wingdings" panose="05000000000000000000" pitchFamily="2" charset="2"/>
              <a:buChar char="Ø"/>
            </a:pPr>
            <a:r>
              <a:rPr lang="el-GR" sz="1600" b="1" i="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Θεμελιώδεις αρχές</a:t>
            </a:r>
            <a:endParaRPr lang="el-GR" sz="1400" b="1" i="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19088" lvl="1" indent="-319088">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Ευέλικτο</a:t>
            </a:r>
            <a:r>
              <a:rPr lang="el-GR" sz="1600" dirty="0">
                <a:latin typeface="Calibri" panose="020F0502020204030204" pitchFamily="34" charset="0"/>
                <a:ea typeface="Calibri" panose="020F0502020204030204" pitchFamily="34" charset="0"/>
                <a:cs typeface="Times New Roman" panose="02020603050405020304" pitchFamily="18" charset="0"/>
              </a:rPr>
              <a:t>, μη δεσμευτικό μέσο που προσαρμόζεται στις ιδιαίτερες τοπικές </a:t>
            </a:r>
            <a:r>
              <a:rPr lang="el-GR" sz="1600" dirty="0" smtClean="0">
                <a:latin typeface="Calibri" panose="020F0502020204030204" pitchFamily="34" charset="0"/>
                <a:ea typeface="Calibri" panose="020F0502020204030204" pitchFamily="34" charset="0"/>
                <a:cs typeface="Times New Roman" panose="02020603050405020304" pitchFamily="18" charset="0"/>
              </a:rPr>
              <a:t>συνθήκες.</a:t>
            </a:r>
          </a:p>
          <a:p>
            <a:pPr marL="319088" lvl="1" indent="-319088">
              <a:lnSpc>
                <a:spcPct val="125000"/>
              </a:lnSpc>
              <a:spcBef>
                <a:spcPts val="600"/>
              </a:spcBef>
              <a:spcAft>
                <a:spcPts val="600"/>
              </a:spcAft>
            </a:pPr>
            <a:r>
              <a:rPr lang="el-GR" sz="1600" dirty="0">
                <a:latin typeface="Calibri" panose="020F0502020204030204" pitchFamily="34" charset="0"/>
                <a:ea typeface="Calibri" panose="020F0502020204030204" pitchFamily="34" charset="0"/>
                <a:cs typeface="Times New Roman" panose="02020603050405020304" pitchFamily="18" charset="0"/>
              </a:rPr>
              <a:t>Έχει </a:t>
            </a:r>
            <a:r>
              <a:rPr lang="el-GR" sz="1600" dirty="0" smtClean="0">
                <a:latin typeface="Calibri" panose="020F0502020204030204" pitchFamily="34" charset="0"/>
                <a:ea typeface="Calibri" panose="020F0502020204030204" pitchFamily="34" charset="0"/>
                <a:cs typeface="Times New Roman" panose="02020603050405020304" pitchFamily="18" charset="0"/>
              </a:rPr>
              <a:t>σχεδιαστεί </a:t>
            </a:r>
            <a:r>
              <a:rPr lang="el-GR" sz="1600" dirty="0">
                <a:latin typeface="Calibri" panose="020F0502020204030204" pitchFamily="34" charset="0"/>
                <a:ea typeface="Calibri" panose="020F0502020204030204" pitchFamily="34" charset="0"/>
                <a:cs typeface="Times New Roman" panose="02020603050405020304" pitchFamily="18" charset="0"/>
              </a:rPr>
              <a:t>για να βοηθήσει στην επίλυση των διεθνών ζητημάτων αναγνώρισης </a:t>
            </a:r>
            <a:r>
              <a:rPr lang="el-GR" sz="1600" dirty="0" smtClean="0">
                <a:latin typeface="Calibri" panose="020F0502020204030204" pitchFamily="34" charset="0"/>
                <a:ea typeface="Calibri" panose="020F0502020204030204" pitchFamily="34" charset="0"/>
                <a:cs typeface="Times New Roman" panose="02020603050405020304" pitchFamily="18" charset="0"/>
              </a:rPr>
              <a:t>σπουδών.</a:t>
            </a:r>
          </a:p>
          <a:p>
            <a:pPr marL="319088" lvl="1" indent="-319088">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Είναι </a:t>
            </a:r>
            <a:r>
              <a:rPr lang="el-GR" sz="1600" dirty="0">
                <a:latin typeface="Calibri" panose="020F0502020204030204" pitchFamily="34" charset="0"/>
                <a:ea typeface="Calibri" panose="020F0502020204030204" pitchFamily="34" charset="0"/>
                <a:cs typeface="Times New Roman" panose="02020603050405020304" pitchFamily="18" charset="0"/>
              </a:rPr>
              <a:t>χρήσιμο για όλους: τα </a:t>
            </a:r>
            <a:r>
              <a:rPr lang="el-GR" sz="1600" dirty="0" smtClean="0">
                <a:latin typeface="Calibri" panose="020F0502020204030204" pitchFamily="34" charset="0"/>
                <a:ea typeface="Calibri" panose="020F0502020204030204" pitchFamily="34" charset="0"/>
                <a:cs typeface="Times New Roman" panose="02020603050405020304" pitchFamily="18" charset="0"/>
              </a:rPr>
              <a:t>ΑΕΙ, </a:t>
            </a:r>
            <a:r>
              <a:rPr lang="el-GR" sz="1600" dirty="0">
                <a:latin typeface="Calibri" panose="020F0502020204030204" pitchFamily="34" charset="0"/>
                <a:ea typeface="Calibri" panose="020F0502020204030204" pitchFamily="34" charset="0"/>
                <a:cs typeface="Times New Roman" panose="02020603050405020304" pitchFamily="18" charset="0"/>
              </a:rPr>
              <a:t>τους επαγγελματικούς φορείς, τους φοιτητές, τους εργοδότες, τους δημόσιους οργανισμούς, τις κυβερνήσεις και τους </a:t>
            </a:r>
            <a:r>
              <a:rPr lang="el-GR" sz="1600" dirty="0" smtClean="0">
                <a:latin typeface="Calibri" panose="020F0502020204030204" pitchFamily="34" charset="0"/>
                <a:ea typeface="Calibri" panose="020F0502020204030204" pitchFamily="34" charset="0"/>
                <a:cs typeface="Times New Roman" panose="02020603050405020304" pitchFamily="18" charset="0"/>
              </a:rPr>
              <a:t>πολίτες.</a:t>
            </a:r>
          </a:p>
        </p:txBody>
      </p:sp>
    </p:spTree>
    <p:extLst>
      <p:ext uri="{BB962C8B-B14F-4D97-AF65-F5344CB8AC3E}">
        <p14:creationId xmlns:p14="http://schemas.microsoft.com/office/powerpoint/2010/main" val="46606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a:t>
            </a:r>
            <a:r>
              <a:rPr lang="el-GR" sz="2400" cap="none" dirty="0" smtClean="0">
                <a:latin typeface="Calibri" panose="020F0502020204030204" pitchFamily="34" charset="0"/>
                <a:cs typeface="Calibri" panose="020F0502020204030204" pitchFamily="34" charset="0"/>
              </a:rPr>
              <a:t>. </a:t>
            </a:r>
            <a:r>
              <a:rPr lang="el-GR" sz="2400" cap="none" dirty="0">
                <a:latin typeface="Calibri" panose="020F0502020204030204" pitchFamily="34" charset="0"/>
                <a:cs typeface="Calibri" panose="020F0502020204030204" pitchFamily="34" charset="0"/>
              </a:rPr>
              <a:t>Ανάλυση των Εργαλείων προώθησης της εκπαιδευτικής λειτουργίας στον ΕΧΑΕ</a:t>
            </a:r>
          </a:p>
        </p:txBody>
      </p:sp>
      <p:sp>
        <p:nvSpPr>
          <p:cNvPr id="3" name="Σύμβολο κράτησης θέσης περιεχομένου 2"/>
          <p:cNvSpPr>
            <a:spLocks noGrp="1"/>
          </p:cNvSpPr>
          <p:nvPr>
            <p:ph idx="1"/>
          </p:nvPr>
        </p:nvSpPr>
        <p:spPr>
          <a:xfrm>
            <a:off x="1084839" y="1127761"/>
            <a:ext cx="10178322" cy="5112000"/>
          </a:xfrm>
        </p:spPr>
        <p:txBody>
          <a:bodyPr>
            <a:noAutofit/>
          </a:bodyPr>
          <a:lstStyle/>
          <a:p>
            <a:pPr marL="45720" indent="0">
              <a:lnSpc>
                <a:spcPct val="125000"/>
              </a:lnSpc>
              <a:spcBef>
                <a:spcPts val="600"/>
              </a:spcBef>
              <a:spcAft>
                <a:spcPts val="1200"/>
              </a:spcAft>
              <a:buNone/>
            </a:pPr>
            <a:r>
              <a:rPr lang="el-GR" sz="1800" b="1" i="1" dirty="0">
                <a:latin typeface="Calibri" panose="020F0502020204030204" pitchFamily="34" charset="0"/>
                <a:ea typeface="Calibri" panose="020F0502020204030204" pitchFamily="34" charset="0"/>
                <a:cs typeface="Times New Roman" panose="02020603050405020304" pitchFamily="18" charset="0"/>
              </a:rPr>
              <a:t>2.3. Παράρτημα Διπλώματος (</a:t>
            </a:r>
            <a:r>
              <a:rPr lang="en-US" sz="1800" b="1" i="1" dirty="0">
                <a:latin typeface="Calibri" panose="020F0502020204030204" pitchFamily="34" charset="0"/>
                <a:ea typeface="Calibri" panose="020F0502020204030204" pitchFamily="34" charset="0"/>
                <a:cs typeface="Times New Roman" panose="02020603050405020304" pitchFamily="18" charset="0"/>
              </a:rPr>
              <a:t>Diploma Supplement</a:t>
            </a:r>
            <a:r>
              <a:rPr lang="en-US" sz="1800" b="1" i="1" dirty="0" smtClean="0">
                <a:latin typeface="Calibri" panose="020F0502020204030204" pitchFamily="34" charset="0"/>
                <a:ea typeface="Calibri" panose="020F0502020204030204" pitchFamily="34" charset="0"/>
                <a:cs typeface="Times New Roman" panose="02020603050405020304" pitchFamily="18" charset="0"/>
              </a:rPr>
              <a:t>) (II)</a:t>
            </a:r>
            <a:endParaRPr lang="el-GR" sz="1800" b="1" i="1" dirty="0">
              <a:latin typeface="Calibri" panose="020F0502020204030204" pitchFamily="34" charset="0"/>
              <a:ea typeface="Calibri" panose="020F0502020204030204" pitchFamily="34" charset="0"/>
              <a:cs typeface="Times New Roman" panose="02020603050405020304" pitchFamily="18" charset="0"/>
            </a:endParaRPr>
          </a:p>
          <a:p>
            <a:pPr marL="605790" lvl="1" indent="-285750">
              <a:lnSpc>
                <a:spcPct val="125000"/>
              </a:lnSpc>
              <a:spcBef>
                <a:spcPts val="600"/>
              </a:spcBef>
              <a:spcAft>
                <a:spcPts val="600"/>
              </a:spcAft>
              <a:buFont typeface="Wingdings" panose="05000000000000000000" pitchFamily="2" charset="2"/>
              <a:buChar char="Ø"/>
            </a:pPr>
            <a:r>
              <a:rPr lang="el-GR" sz="1600" b="1" i="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Θεμελιώδεις αρχές </a:t>
            </a:r>
            <a:r>
              <a:rPr lang="el-GR" sz="1600" dirty="0" smtClean="0">
                <a:latin typeface="Calibri" panose="020F0502020204030204" pitchFamily="34" charset="0"/>
                <a:ea typeface="Calibri" panose="020F0502020204030204" pitchFamily="34" charset="0"/>
                <a:cs typeface="Times New Roman" panose="02020603050405020304" pitchFamily="18" charset="0"/>
              </a:rPr>
              <a:t>(συνέχεια…)</a:t>
            </a:r>
            <a:endParaRPr lang="el-GR" sz="1400" dirty="0" smtClean="0">
              <a:latin typeface="Calibri" panose="020F0502020204030204" pitchFamily="34" charset="0"/>
              <a:ea typeface="Calibri" panose="020F0502020204030204" pitchFamily="34" charset="0"/>
              <a:cs typeface="Times New Roman" panose="02020603050405020304" pitchFamily="18" charset="0"/>
            </a:endParaRPr>
          </a:p>
          <a:p>
            <a:pPr marL="319088" lvl="1" indent="-319088">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Παρέχει </a:t>
            </a:r>
            <a:r>
              <a:rPr lang="el-GR" sz="1600" dirty="0">
                <a:latin typeface="Calibri" panose="020F0502020204030204" pitchFamily="34" charset="0"/>
                <a:ea typeface="Calibri" panose="020F0502020204030204" pitchFamily="34" charset="0"/>
                <a:cs typeface="Times New Roman" panose="02020603050405020304" pitchFamily="18" charset="0"/>
              </a:rPr>
              <a:t>επαρκείς αντικειμενικές πληροφορίες ώστε ο ενδιαφερόμενος παραλήπτης να λάβει τις δικές του αποφάσεις σχετικά με την </a:t>
            </a:r>
            <a:r>
              <a:rPr lang="el-GR" sz="1600" dirty="0" smtClean="0">
                <a:latin typeface="Calibri" panose="020F0502020204030204" pitchFamily="34" charset="0"/>
                <a:ea typeface="Calibri" panose="020F0502020204030204" pitchFamily="34" charset="0"/>
                <a:cs typeface="Times New Roman" panose="02020603050405020304" pitchFamily="18" charset="0"/>
              </a:rPr>
              <a:t>αναγνώριση.</a:t>
            </a:r>
          </a:p>
          <a:p>
            <a:pPr marL="319088" lvl="1" indent="-319088">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Είναι </a:t>
            </a:r>
            <a:r>
              <a:rPr lang="el-GR" sz="1600" dirty="0">
                <a:latin typeface="Calibri" panose="020F0502020204030204" pitchFamily="34" charset="0"/>
                <a:ea typeface="Calibri" panose="020F0502020204030204" pitchFamily="34" charset="0"/>
                <a:cs typeface="Times New Roman" panose="02020603050405020304" pitchFamily="18" charset="0"/>
              </a:rPr>
              <a:t>ένα σύστημα που δεν εγγυάται την αυτόματη αποδοχή ή αναγνώριση, απλώς διευκολύνει τη διαδικασία αναγνώρισης και </a:t>
            </a:r>
            <a:r>
              <a:rPr lang="el-GR" sz="1600" dirty="0" smtClean="0">
                <a:latin typeface="Calibri" panose="020F0502020204030204" pitchFamily="34" charset="0"/>
                <a:ea typeface="Calibri" panose="020F0502020204030204" pitchFamily="34" charset="0"/>
                <a:cs typeface="Times New Roman" panose="02020603050405020304" pitchFamily="18" charset="0"/>
              </a:rPr>
              <a:t>πρόσβασης</a:t>
            </a:r>
            <a:r>
              <a:rPr lang="el-GR" sz="1600" dirty="0">
                <a:latin typeface="Calibri" panose="020F0502020204030204" pitchFamily="34" charset="0"/>
                <a:ea typeface="Calibri" panose="020F0502020204030204" pitchFamily="34" charset="0"/>
                <a:cs typeface="Times New Roman" panose="02020603050405020304" pitchFamily="18" charset="0"/>
              </a:rPr>
              <a:t>, χωρίς να παρεμβαίνει στους φορείς που θα εκδίδουν τις εκάστοτε </a:t>
            </a:r>
            <a:r>
              <a:rPr lang="el-GR" sz="1600" dirty="0" smtClean="0">
                <a:latin typeface="Calibri" panose="020F0502020204030204" pitchFamily="34" charset="0"/>
                <a:ea typeface="Calibri" panose="020F0502020204030204" pitchFamily="34" charset="0"/>
                <a:cs typeface="Times New Roman" panose="02020603050405020304" pitchFamily="18" charset="0"/>
              </a:rPr>
              <a:t>αποφάσεις.</a:t>
            </a:r>
          </a:p>
          <a:p>
            <a:pPr marL="319088" lvl="1" indent="-319088">
              <a:lnSpc>
                <a:spcPct val="125000"/>
              </a:lnSpc>
              <a:spcBef>
                <a:spcPts val="600"/>
              </a:spcBef>
              <a:spcAft>
                <a:spcPts val="600"/>
              </a:spcAft>
            </a:pPr>
            <a:r>
              <a:rPr lang="el-GR" sz="1600" dirty="0">
                <a:latin typeface="Calibri" panose="020F0502020204030204" pitchFamily="34" charset="0"/>
                <a:ea typeface="Calibri" panose="020F0502020204030204" pitchFamily="34" charset="0"/>
                <a:cs typeface="Times New Roman" panose="02020603050405020304" pitchFamily="18" charset="0"/>
              </a:rPr>
              <a:t>Οι χρήστες του Παραρτήματος ενθαρρύνονται να επικεντρώνονται στα μαθησιακά αποτελέσματα και να λαμβάνουν τις </a:t>
            </a:r>
            <a:r>
              <a:rPr lang="el-GR" sz="1600" dirty="0" smtClean="0">
                <a:latin typeface="Calibri" panose="020F0502020204030204" pitchFamily="34" charset="0"/>
                <a:ea typeface="Calibri" panose="020F0502020204030204" pitchFamily="34" charset="0"/>
                <a:cs typeface="Times New Roman" panose="02020603050405020304" pitchFamily="18" charset="0"/>
              </a:rPr>
              <a:t>αποφάσεις </a:t>
            </a:r>
            <a:r>
              <a:rPr lang="el-GR" sz="1600" dirty="0">
                <a:latin typeface="Calibri" panose="020F0502020204030204" pitchFamily="34" charset="0"/>
                <a:ea typeface="Calibri" panose="020F0502020204030204" pitchFamily="34" charset="0"/>
                <a:cs typeface="Times New Roman" panose="02020603050405020304" pitchFamily="18" charset="0"/>
              </a:rPr>
              <a:t>τους, χρησιμοποιώντας τις ποιοτικές και ποσοτικές πληροφορίες που </a:t>
            </a:r>
            <a:r>
              <a:rPr lang="el-GR" sz="1600" dirty="0" smtClean="0">
                <a:latin typeface="Calibri" panose="020F0502020204030204" pitchFamily="34" charset="0"/>
                <a:ea typeface="Calibri" panose="020F0502020204030204" pitchFamily="34" charset="0"/>
                <a:cs typeface="Times New Roman" panose="02020603050405020304" pitchFamily="18" charset="0"/>
              </a:rPr>
              <a:t>παρέχονται.</a:t>
            </a:r>
          </a:p>
          <a:p>
            <a:pPr marL="319088" lvl="1" indent="-319088">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Παρέχει </a:t>
            </a:r>
            <a:r>
              <a:rPr lang="el-GR" sz="1600" dirty="0">
                <a:latin typeface="Calibri" panose="020F0502020204030204" pitchFamily="34" charset="0"/>
                <a:ea typeface="Calibri" panose="020F0502020204030204" pitchFamily="34" charset="0"/>
                <a:cs typeface="Times New Roman" panose="02020603050405020304" pitchFamily="18" charset="0"/>
              </a:rPr>
              <a:t>όλες τις απαραίτητες πληροφορίες για μια απόφαση, αποφεύγεται η συμπερίληψη πολλών λεπτομερειών που δυσκολεύει τον χρήστη </a:t>
            </a:r>
            <a:r>
              <a:rPr lang="el-GR" sz="1600" dirty="0" smtClean="0">
                <a:latin typeface="Calibri" panose="020F0502020204030204" pitchFamily="34" charset="0"/>
                <a:ea typeface="Calibri" panose="020F0502020204030204" pitchFamily="34" charset="0"/>
                <a:cs typeface="Times New Roman" panose="02020603050405020304" pitchFamily="18" charset="0"/>
              </a:rPr>
              <a:t>και </a:t>
            </a:r>
            <a:r>
              <a:rPr lang="el-GR" sz="1600" dirty="0">
                <a:latin typeface="Calibri" panose="020F0502020204030204" pitchFamily="34" charset="0"/>
                <a:ea typeface="Calibri" panose="020F0502020204030204" pitchFamily="34" charset="0"/>
                <a:cs typeface="Times New Roman" panose="02020603050405020304" pitchFamily="18" charset="0"/>
              </a:rPr>
              <a:t>τις </a:t>
            </a:r>
            <a:r>
              <a:rPr lang="el-GR" sz="1600" dirty="0" smtClean="0">
                <a:latin typeface="Calibri" panose="020F0502020204030204" pitchFamily="34" charset="0"/>
                <a:ea typeface="Calibri" panose="020F0502020204030204" pitchFamily="34" charset="0"/>
                <a:cs typeface="Times New Roman" panose="02020603050405020304" pitchFamily="18" charset="0"/>
              </a:rPr>
              <a:t>διαδικασίες.</a:t>
            </a:r>
          </a:p>
          <a:p>
            <a:pPr marL="319088" lvl="1" indent="-319088">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Συνοδεύει </a:t>
            </a:r>
            <a:r>
              <a:rPr lang="el-GR" sz="1600" dirty="0">
                <a:latin typeface="Calibri" panose="020F0502020204030204" pitchFamily="34" charset="0"/>
                <a:ea typeface="Calibri" panose="020F0502020204030204" pitchFamily="34" charset="0"/>
                <a:cs typeface="Times New Roman" panose="02020603050405020304" pitchFamily="18" charset="0"/>
              </a:rPr>
              <a:t>το επίσημο έγγραφο που αποδεικνύει την ολοκλήρωση σπουδών και τη λήψη του διπλώματος, δεν παρεμβαίνει στο φορμάτ του πτυχίου και δεν μπορεί να χρησιμοποιηθεί στη θέση </a:t>
            </a:r>
            <a:r>
              <a:rPr lang="el-GR" sz="1600" dirty="0" smtClean="0">
                <a:latin typeface="Calibri" panose="020F0502020204030204" pitchFamily="34" charset="0"/>
                <a:ea typeface="Calibri" panose="020F0502020204030204" pitchFamily="34" charset="0"/>
                <a:cs typeface="Times New Roman" panose="02020603050405020304" pitchFamily="18" charset="0"/>
              </a:rPr>
              <a:t>αυτού.</a:t>
            </a:r>
          </a:p>
        </p:txBody>
      </p:sp>
    </p:spTree>
    <p:extLst>
      <p:ext uri="{BB962C8B-B14F-4D97-AF65-F5344CB8AC3E}">
        <p14:creationId xmlns:p14="http://schemas.microsoft.com/office/powerpoint/2010/main" val="149871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p:cNvSpPr>
            <a:spLocks noGrp="1"/>
          </p:cNvSpPr>
          <p:nvPr>
            <p:ph type="body" idx="1"/>
          </p:nvPr>
        </p:nvSpPr>
        <p:spPr>
          <a:xfrm>
            <a:off x="920646" y="1049606"/>
            <a:ext cx="9601200" cy="419430"/>
          </a:xfrm>
        </p:spPr>
        <p:txBody>
          <a:bodyPr>
            <a:noAutofit/>
          </a:bodyPr>
          <a:lstStyle/>
          <a:p>
            <a:pPr marL="45720" lvl="0">
              <a:lnSpc>
                <a:spcPct val="125000"/>
              </a:lnSpc>
              <a:spcBef>
                <a:spcPts val="600"/>
              </a:spcBef>
              <a:spcAft>
                <a:spcPts val="1200"/>
              </a:spcAft>
              <a:buClr>
                <a:srgbClr val="A85229"/>
              </a:buClr>
            </a:pPr>
            <a:r>
              <a:rPr lang="el-GR" sz="1800" i="1" cap="none" dirty="0">
                <a:solidFill>
                  <a:srgbClr val="514A40"/>
                </a:solidFill>
                <a:latin typeface="Calibri" panose="020F0502020204030204" pitchFamily="34" charset="0"/>
                <a:ea typeface="Calibri" panose="020F0502020204030204" pitchFamily="34" charset="0"/>
                <a:cs typeface="Times New Roman" panose="02020603050405020304" pitchFamily="18" charset="0"/>
              </a:rPr>
              <a:t>2.3. Παράρτημα Διπλώματος (</a:t>
            </a:r>
            <a:r>
              <a:rPr lang="en-US" sz="1800" i="1" cap="none" dirty="0">
                <a:solidFill>
                  <a:srgbClr val="514A40"/>
                </a:solidFill>
                <a:latin typeface="Calibri" panose="020F0502020204030204" pitchFamily="34" charset="0"/>
                <a:ea typeface="Calibri" panose="020F0502020204030204" pitchFamily="34" charset="0"/>
                <a:cs typeface="Times New Roman" panose="02020603050405020304" pitchFamily="18" charset="0"/>
              </a:rPr>
              <a:t>Diploma Supplement</a:t>
            </a:r>
            <a:r>
              <a:rPr lang="en-US" sz="1800" i="1" cap="none"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a:t>
            </a:r>
            <a:r>
              <a:rPr lang="el-GR" sz="1800" i="1" cap="none"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 – </a:t>
            </a:r>
            <a:r>
              <a:rPr lang="en-US" sz="1800" i="1" cap="none"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format (III)</a:t>
            </a:r>
            <a:endParaRPr lang="el-GR" sz="1800" i="1" cap="none" dirty="0">
              <a:solidFill>
                <a:srgbClr val="514A4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Σύμβολο κράτησης θέσης περιεχομένου 2"/>
          <p:cNvSpPr>
            <a:spLocks noGrp="1"/>
          </p:cNvSpPr>
          <p:nvPr>
            <p:ph sz="half" idx="2"/>
          </p:nvPr>
        </p:nvSpPr>
        <p:spPr>
          <a:xfrm>
            <a:off x="504000" y="1618642"/>
            <a:ext cx="5580000" cy="4449648"/>
          </a:xfrm>
        </p:spPr>
        <p:txBody>
          <a:bodyPr>
            <a:noAutofit/>
          </a:bodyPr>
          <a:lstStyle/>
          <a:p>
            <a:pPr marL="45720" indent="0">
              <a:lnSpc>
                <a:spcPct val="125000"/>
              </a:lnSpc>
              <a:spcBef>
                <a:spcPts val="0"/>
              </a:spcBef>
              <a:buNone/>
            </a:pPr>
            <a:r>
              <a:rPr lang="el-GR" sz="1600" b="1" i="1" dirty="0" smtClean="0">
                <a:latin typeface="Calibri" panose="020F0502020204030204" pitchFamily="34" charset="0"/>
                <a:cs typeface="Calibri" panose="020F0502020204030204" pitchFamily="34" charset="0"/>
              </a:rPr>
              <a:t>1. Ταυτότητα του κάτοχου του τίτλου σπουδών</a:t>
            </a:r>
          </a:p>
          <a:p>
            <a:pPr marL="45720" indent="0">
              <a:lnSpc>
                <a:spcPct val="125000"/>
              </a:lnSpc>
              <a:spcBef>
                <a:spcPts val="0"/>
              </a:spcBef>
              <a:buNone/>
            </a:pPr>
            <a:r>
              <a:rPr lang="el-GR" sz="1600" dirty="0">
                <a:latin typeface="Calibri" panose="020F0502020204030204" pitchFamily="34" charset="0"/>
                <a:cs typeface="Calibri" panose="020F0502020204030204" pitchFamily="34" charset="0"/>
              </a:rPr>
              <a:t>1.1 Επώνυμο (-α</a:t>
            </a:r>
            <a:r>
              <a:rPr lang="el-GR" sz="1600" dirty="0" smtClean="0">
                <a:latin typeface="Calibri" panose="020F0502020204030204" pitchFamily="34" charset="0"/>
                <a:cs typeface="Calibri" panose="020F0502020204030204" pitchFamily="34" charset="0"/>
              </a:rPr>
              <a:t>)</a:t>
            </a:r>
            <a:endParaRPr lang="el-GR" sz="1600" dirty="0">
              <a:latin typeface="Calibri" panose="020F0502020204030204" pitchFamily="34" charset="0"/>
              <a:cs typeface="Calibri" panose="020F0502020204030204" pitchFamily="34" charset="0"/>
            </a:endParaRPr>
          </a:p>
          <a:p>
            <a:pPr marL="45720" indent="0">
              <a:lnSpc>
                <a:spcPct val="125000"/>
              </a:lnSpc>
              <a:spcBef>
                <a:spcPts val="0"/>
              </a:spcBef>
              <a:buNone/>
            </a:pPr>
            <a:r>
              <a:rPr lang="el-GR" sz="1600" dirty="0">
                <a:latin typeface="Calibri" panose="020F0502020204030204" pitchFamily="34" charset="0"/>
                <a:cs typeface="Calibri" panose="020F0502020204030204" pitchFamily="34" charset="0"/>
              </a:rPr>
              <a:t>1.2 Όνομα (ονόματα</a:t>
            </a:r>
            <a:r>
              <a:rPr lang="el-GR" sz="1600" dirty="0" smtClean="0">
                <a:latin typeface="Calibri" panose="020F0502020204030204" pitchFamily="34" charset="0"/>
                <a:cs typeface="Calibri" panose="020F0502020204030204" pitchFamily="34" charset="0"/>
              </a:rPr>
              <a:t>)</a:t>
            </a:r>
            <a:endParaRPr lang="el-GR" sz="1600" dirty="0">
              <a:latin typeface="Calibri" panose="020F0502020204030204" pitchFamily="34" charset="0"/>
              <a:cs typeface="Calibri" panose="020F0502020204030204" pitchFamily="34" charset="0"/>
            </a:endParaRPr>
          </a:p>
          <a:p>
            <a:pPr marL="45720" indent="0">
              <a:lnSpc>
                <a:spcPct val="125000"/>
              </a:lnSpc>
              <a:spcBef>
                <a:spcPts val="0"/>
              </a:spcBef>
              <a:buNone/>
            </a:pPr>
            <a:r>
              <a:rPr lang="el-GR" sz="1600" dirty="0">
                <a:latin typeface="Calibri" panose="020F0502020204030204" pitchFamily="34" charset="0"/>
                <a:cs typeface="Calibri" panose="020F0502020204030204" pitchFamily="34" charset="0"/>
              </a:rPr>
              <a:t>1.3 Ημερομηνία γέννησης (ημέρα / μήνας / έτος</a:t>
            </a:r>
            <a:r>
              <a:rPr lang="el-GR" sz="1600" dirty="0" smtClean="0">
                <a:latin typeface="Calibri" panose="020F0502020204030204" pitchFamily="34" charset="0"/>
                <a:cs typeface="Calibri" panose="020F0502020204030204" pitchFamily="34" charset="0"/>
              </a:rPr>
              <a:t>)</a:t>
            </a:r>
            <a:endParaRPr lang="el-GR" sz="1600" dirty="0">
              <a:latin typeface="Calibri" panose="020F0502020204030204" pitchFamily="34" charset="0"/>
              <a:cs typeface="Calibri" panose="020F0502020204030204" pitchFamily="34" charset="0"/>
            </a:endParaRPr>
          </a:p>
          <a:p>
            <a:pPr marL="45720" indent="0">
              <a:lnSpc>
                <a:spcPct val="125000"/>
              </a:lnSpc>
              <a:spcBef>
                <a:spcPts val="0"/>
              </a:spcBef>
              <a:buNone/>
            </a:pPr>
            <a:r>
              <a:rPr lang="el-GR" sz="1600" dirty="0">
                <a:latin typeface="Calibri" panose="020F0502020204030204" pitchFamily="34" charset="0"/>
                <a:cs typeface="Calibri" panose="020F0502020204030204" pitchFamily="34" charset="0"/>
              </a:rPr>
              <a:t>1.4 Κωδικός ή αριθμός φοιτητικής </a:t>
            </a:r>
            <a:r>
              <a:rPr lang="el-GR" sz="1600" dirty="0" smtClean="0">
                <a:latin typeface="Calibri" panose="020F0502020204030204" pitchFamily="34" charset="0"/>
                <a:cs typeface="Calibri" panose="020F0502020204030204" pitchFamily="34" charset="0"/>
              </a:rPr>
              <a:t>ταυτότητας</a:t>
            </a:r>
          </a:p>
          <a:p>
            <a:pPr marL="45720" indent="0">
              <a:lnSpc>
                <a:spcPct val="125000"/>
              </a:lnSpc>
              <a:spcBef>
                <a:spcPts val="0"/>
              </a:spcBef>
              <a:buNone/>
            </a:pPr>
            <a:endParaRPr lang="el-GR" sz="800" dirty="0">
              <a:latin typeface="Calibri" panose="020F0502020204030204" pitchFamily="34" charset="0"/>
              <a:cs typeface="Calibri" panose="020F0502020204030204" pitchFamily="34" charset="0"/>
            </a:endParaRPr>
          </a:p>
          <a:p>
            <a:pPr marL="45720" indent="0">
              <a:lnSpc>
                <a:spcPct val="125000"/>
              </a:lnSpc>
              <a:spcBef>
                <a:spcPts val="0"/>
              </a:spcBef>
              <a:buNone/>
            </a:pPr>
            <a:endParaRPr lang="el-GR" sz="500" dirty="0" smtClean="0">
              <a:latin typeface="Calibri" panose="020F0502020204030204" pitchFamily="34" charset="0"/>
              <a:cs typeface="Calibri" panose="020F0502020204030204" pitchFamily="34" charset="0"/>
            </a:endParaRPr>
          </a:p>
          <a:p>
            <a:pPr marL="45720" indent="0">
              <a:lnSpc>
                <a:spcPct val="125000"/>
              </a:lnSpc>
              <a:spcBef>
                <a:spcPts val="0"/>
              </a:spcBef>
              <a:buNone/>
            </a:pPr>
            <a:r>
              <a:rPr lang="el-GR" sz="1600" b="1" i="1" dirty="0" smtClean="0">
                <a:latin typeface="Calibri" panose="020F0502020204030204" pitchFamily="34" charset="0"/>
                <a:cs typeface="Calibri" panose="020F0502020204030204" pitchFamily="34" charset="0"/>
              </a:rPr>
              <a:t>2. Ταυτότητα του τίτλου σπουδών</a:t>
            </a:r>
          </a:p>
          <a:p>
            <a:pPr marL="45720" indent="0">
              <a:lnSpc>
                <a:spcPct val="125000"/>
              </a:lnSpc>
              <a:spcBef>
                <a:spcPts val="0"/>
              </a:spcBef>
              <a:buNone/>
            </a:pPr>
            <a:r>
              <a:rPr lang="el-GR" sz="1600" dirty="0">
                <a:latin typeface="Calibri" panose="020F0502020204030204" pitchFamily="34" charset="0"/>
                <a:cs typeface="Calibri" panose="020F0502020204030204" pitchFamily="34" charset="0"/>
              </a:rPr>
              <a:t>2.1 Ονομασία του τίτλου σπουδών (στην πρωτότυπη γλώσσα</a:t>
            </a:r>
            <a:r>
              <a:rPr lang="el-GR" sz="1600" dirty="0" smtClean="0">
                <a:latin typeface="Calibri" panose="020F0502020204030204" pitchFamily="34" charset="0"/>
                <a:cs typeface="Calibri" panose="020F0502020204030204" pitchFamily="34" charset="0"/>
              </a:rPr>
              <a:t>)</a:t>
            </a:r>
            <a:endParaRPr lang="el-GR" sz="1600" dirty="0">
              <a:latin typeface="Calibri" panose="020F0502020204030204" pitchFamily="34" charset="0"/>
              <a:cs typeface="Calibri" panose="020F0502020204030204" pitchFamily="34" charset="0"/>
            </a:endParaRPr>
          </a:p>
          <a:p>
            <a:pPr marL="45720" indent="0">
              <a:lnSpc>
                <a:spcPct val="125000"/>
              </a:lnSpc>
              <a:spcBef>
                <a:spcPts val="0"/>
              </a:spcBef>
              <a:buNone/>
            </a:pPr>
            <a:r>
              <a:rPr lang="el-GR" sz="1600" dirty="0">
                <a:latin typeface="Calibri" panose="020F0502020204030204" pitchFamily="34" charset="0"/>
                <a:cs typeface="Calibri" panose="020F0502020204030204" pitchFamily="34" charset="0"/>
              </a:rPr>
              <a:t>2.2 Κύριος τομέας (</a:t>
            </a:r>
            <a:r>
              <a:rPr lang="el-GR" sz="1600" dirty="0" err="1">
                <a:latin typeface="Calibri" panose="020F0502020204030204" pitchFamily="34" charset="0"/>
                <a:cs typeface="Calibri" panose="020F0502020204030204" pitchFamily="34" charset="0"/>
              </a:rPr>
              <a:t>ες</a:t>
            </a:r>
            <a:r>
              <a:rPr lang="el-GR" sz="1600" dirty="0">
                <a:latin typeface="Calibri" panose="020F0502020204030204" pitchFamily="34" charset="0"/>
                <a:cs typeface="Calibri" panose="020F0502020204030204" pitchFamily="34" charset="0"/>
              </a:rPr>
              <a:t>) των σπουδών για το </a:t>
            </a:r>
            <a:r>
              <a:rPr lang="el-GR" sz="1600" dirty="0" smtClean="0">
                <a:latin typeface="Calibri" panose="020F0502020204030204" pitchFamily="34" charset="0"/>
                <a:cs typeface="Calibri" panose="020F0502020204030204" pitchFamily="34" charset="0"/>
              </a:rPr>
              <a:t>προσόν</a:t>
            </a:r>
            <a:endParaRPr lang="el-GR" sz="1600" dirty="0">
              <a:latin typeface="Calibri" panose="020F0502020204030204" pitchFamily="34" charset="0"/>
              <a:cs typeface="Calibri" panose="020F0502020204030204" pitchFamily="34" charset="0"/>
            </a:endParaRPr>
          </a:p>
          <a:p>
            <a:pPr marL="45720" indent="0">
              <a:lnSpc>
                <a:spcPct val="125000"/>
              </a:lnSpc>
              <a:spcBef>
                <a:spcPts val="0"/>
              </a:spcBef>
              <a:buNone/>
            </a:pPr>
            <a:r>
              <a:rPr lang="el-GR" sz="1600" dirty="0">
                <a:latin typeface="Calibri" panose="020F0502020204030204" pitchFamily="34" charset="0"/>
                <a:cs typeface="Calibri" panose="020F0502020204030204" pitchFamily="34" charset="0"/>
              </a:rPr>
              <a:t>2.3 Ονομασία και στάτους του απονέμοντος ιδρύματος </a:t>
            </a:r>
            <a:endParaRPr lang="el-GR" sz="1600" dirty="0" smtClean="0">
              <a:latin typeface="Calibri" panose="020F0502020204030204" pitchFamily="34" charset="0"/>
              <a:cs typeface="Calibri" panose="020F0502020204030204" pitchFamily="34" charset="0"/>
            </a:endParaRPr>
          </a:p>
          <a:p>
            <a:pPr marL="45720" indent="0">
              <a:lnSpc>
                <a:spcPct val="125000"/>
              </a:lnSpc>
              <a:spcBef>
                <a:spcPts val="0"/>
              </a:spcBef>
              <a:buNone/>
            </a:pPr>
            <a:r>
              <a:rPr lang="el-GR" sz="1600" dirty="0" smtClean="0">
                <a:latin typeface="Calibri" panose="020F0502020204030204" pitchFamily="34" charset="0"/>
                <a:cs typeface="Calibri" panose="020F0502020204030204" pitchFamily="34" charset="0"/>
              </a:rPr>
              <a:t>2.4 </a:t>
            </a:r>
            <a:r>
              <a:rPr lang="el-GR" sz="1600" dirty="0">
                <a:latin typeface="Calibri" panose="020F0502020204030204" pitchFamily="34" charset="0"/>
                <a:cs typeface="Calibri" panose="020F0502020204030204" pitchFamily="34" charset="0"/>
              </a:rPr>
              <a:t>Ονομασία και στάτους του ιδρύματος (εάν διαφέρει από το σημείο 2.3) που παρέχει τις σπουδές </a:t>
            </a:r>
            <a:endParaRPr lang="el-GR" sz="1600" dirty="0" smtClean="0">
              <a:latin typeface="Calibri" panose="020F0502020204030204" pitchFamily="34" charset="0"/>
              <a:cs typeface="Calibri" panose="020F0502020204030204" pitchFamily="34" charset="0"/>
            </a:endParaRPr>
          </a:p>
          <a:p>
            <a:pPr marL="45720" indent="0">
              <a:lnSpc>
                <a:spcPct val="125000"/>
              </a:lnSpc>
              <a:spcBef>
                <a:spcPts val="0"/>
              </a:spcBef>
              <a:buNone/>
            </a:pPr>
            <a:r>
              <a:rPr lang="el-GR" sz="1600" dirty="0" smtClean="0">
                <a:latin typeface="Calibri" panose="020F0502020204030204" pitchFamily="34" charset="0"/>
                <a:cs typeface="Calibri" panose="020F0502020204030204" pitchFamily="34" charset="0"/>
              </a:rPr>
              <a:t>2.5 </a:t>
            </a:r>
            <a:r>
              <a:rPr lang="el-GR" sz="1600" dirty="0">
                <a:latin typeface="Calibri" panose="020F0502020204030204" pitchFamily="34" charset="0"/>
                <a:cs typeface="Calibri" panose="020F0502020204030204" pitchFamily="34" charset="0"/>
              </a:rPr>
              <a:t>Γλώσσα (-</a:t>
            </a:r>
            <a:r>
              <a:rPr lang="el-GR" sz="1600" dirty="0" err="1">
                <a:latin typeface="Calibri" panose="020F0502020204030204" pitchFamily="34" charset="0"/>
                <a:cs typeface="Calibri" panose="020F0502020204030204" pitchFamily="34" charset="0"/>
              </a:rPr>
              <a:t>ες</a:t>
            </a:r>
            <a:r>
              <a:rPr lang="el-GR" sz="1600" dirty="0">
                <a:latin typeface="Calibri" panose="020F0502020204030204" pitchFamily="34" charset="0"/>
                <a:cs typeface="Calibri" panose="020F0502020204030204" pitchFamily="34" charset="0"/>
              </a:rPr>
              <a:t>) διδασκαλίας / </a:t>
            </a:r>
            <a:r>
              <a:rPr lang="el-GR" sz="1600" dirty="0" smtClean="0">
                <a:latin typeface="Calibri" panose="020F0502020204030204" pitchFamily="34" charset="0"/>
                <a:cs typeface="Calibri" panose="020F0502020204030204" pitchFamily="34" charset="0"/>
              </a:rPr>
              <a:t>εξετάσεων</a:t>
            </a:r>
            <a:endParaRPr lang="el-GR" sz="1600" dirty="0">
              <a:latin typeface="Calibri" panose="020F0502020204030204" pitchFamily="34" charset="0"/>
              <a:cs typeface="Calibri" panose="020F0502020204030204" pitchFamily="34" charset="0"/>
            </a:endParaRPr>
          </a:p>
          <a:p>
            <a:pPr marL="45720" indent="0">
              <a:lnSpc>
                <a:spcPct val="125000"/>
              </a:lnSpc>
              <a:spcBef>
                <a:spcPts val="0"/>
              </a:spcBef>
              <a:buNone/>
            </a:pPr>
            <a:endParaRPr lang="el-GR" sz="1600" dirty="0">
              <a:latin typeface="Calibri" panose="020F0502020204030204" pitchFamily="34" charset="0"/>
              <a:cs typeface="Calibri" panose="020F0502020204030204" pitchFamily="34" charset="0"/>
            </a:endParaRPr>
          </a:p>
        </p:txBody>
      </p:sp>
      <p:sp>
        <p:nvSpPr>
          <p:cNvPr id="7" name="Θέση περιεχομένου 6"/>
          <p:cNvSpPr>
            <a:spLocks noGrp="1"/>
          </p:cNvSpPr>
          <p:nvPr>
            <p:ph sz="quarter" idx="4"/>
          </p:nvPr>
        </p:nvSpPr>
        <p:spPr>
          <a:xfrm>
            <a:off x="6174000" y="1618642"/>
            <a:ext cx="5580000" cy="4449648"/>
          </a:xfrm>
        </p:spPr>
        <p:txBody>
          <a:bodyPr>
            <a:noAutofit/>
          </a:bodyPr>
          <a:lstStyle/>
          <a:p>
            <a:pPr marL="45720" indent="0">
              <a:lnSpc>
                <a:spcPct val="135000"/>
              </a:lnSpc>
              <a:spcBef>
                <a:spcPts val="0"/>
              </a:spcBef>
              <a:buNone/>
            </a:pPr>
            <a:r>
              <a:rPr lang="el-GR" sz="1600" b="1" i="1" dirty="0">
                <a:latin typeface="Calibri" panose="020F0502020204030204" pitchFamily="34" charset="0"/>
                <a:cs typeface="Calibri" panose="020F0502020204030204" pitchFamily="34" charset="0"/>
              </a:rPr>
              <a:t>3. Ε</a:t>
            </a:r>
            <a:r>
              <a:rPr lang="el-GR" sz="1600" b="1" i="1" dirty="0" smtClean="0">
                <a:latin typeface="Calibri" panose="020F0502020204030204" pitchFamily="34" charset="0"/>
                <a:cs typeface="Calibri" panose="020F0502020204030204" pitchFamily="34" charset="0"/>
              </a:rPr>
              <a:t>πίπεδο του τίτλου</a:t>
            </a:r>
          </a:p>
          <a:p>
            <a:pPr marL="45720" indent="0">
              <a:lnSpc>
                <a:spcPct val="135000"/>
              </a:lnSpc>
              <a:spcBef>
                <a:spcPts val="0"/>
              </a:spcBef>
              <a:buNone/>
            </a:pPr>
            <a:r>
              <a:rPr lang="el-GR" sz="1600" dirty="0">
                <a:latin typeface="Calibri" panose="020F0502020204030204" pitchFamily="34" charset="0"/>
                <a:cs typeface="Calibri" panose="020F0502020204030204" pitchFamily="34" charset="0"/>
              </a:rPr>
              <a:t>3.1 Επίπεδο του </a:t>
            </a:r>
            <a:r>
              <a:rPr lang="el-GR" sz="1600" dirty="0" smtClean="0">
                <a:latin typeface="Calibri" panose="020F0502020204030204" pitchFamily="34" charset="0"/>
                <a:cs typeface="Calibri" panose="020F0502020204030204" pitchFamily="34" charset="0"/>
              </a:rPr>
              <a:t>τίτλου</a:t>
            </a:r>
            <a:endParaRPr lang="el-GR" sz="1600" dirty="0">
              <a:latin typeface="Calibri" panose="020F0502020204030204" pitchFamily="34" charset="0"/>
              <a:cs typeface="Calibri" panose="020F0502020204030204" pitchFamily="34" charset="0"/>
            </a:endParaRPr>
          </a:p>
          <a:p>
            <a:pPr marL="45720" indent="0">
              <a:lnSpc>
                <a:spcPct val="135000"/>
              </a:lnSpc>
              <a:spcBef>
                <a:spcPts val="0"/>
              </a:spcBef>
              <a:buNone/>
            </a:pPr>
            <a:r>
              <a:rPr lang="el-GR" sz="1600" dirty="0">
                <a:latin typeface="Calibri" panose="020F0502020204030204" pitchFamily="34" charset="0"/>
                <a:cs typeface="Calibri" panose="020F0502020204030204" pitchFamily="34" charset="0"/>
              </a:rPr>
              <a:t>3.2 Επίσημη διάρκεια του </a:t>
            </a:r>
            <a:r>
              <a:rPr lang="el-GR" sz="1600" dirty="0" smtClean="0">
                <a:latin typeface="Calibri" panose="020F0502020204030204" pitchFamily="34" charset="0"/>
                <a:cs typeface="Calibri" panose="020F0502020204030204" pitchFamily="34" charset="0"/>
              </a:rPr>
              <a:t>προγράμματος</a:t>
            </a:r>
            <a:endParaRPr lang="el-GR" sz="1600" dirty="0">
              <a:latin typeface="Calibri" panose="020F0502020204030204" pitchFamily="34" charset="0"/>
              <a:cs typeface="Calibri" panose="020F0502020204030204" pitchFamily="34" charset="0"/>
            </a:endParaRPr>
          </a:p>
          <a:p>
            <a:pPr marL="45720" indent="0">
              <a:lnSpc>
                <a:spcPct val="135000"/>
              </a:lnSpc>
              <a:spcBef>
                <a:spcPts val="0"/>
              </a:spcBef>
              <a:buNone/>
            </a:pPr>
            <a:r>
              <a:rPr lang="el-GR" sz="1600" dirty="0">
                <a:latin typeface="Calibri" panose="020F0502020204030204" pitchFamily="34" charset="0"/>
                <a:cs typeface="Calibri" panose="020F0502020204030204" pitchFamily="34" charset="0"/>
              </a:rPr>
              <a:t>3.3 Απαιτήσεις για την εισαγωγή στον </a:t>
            </a:r>
            <a:r>
              <a:rPr lang="el-GR" sz="1600" dirty="0" smtClean="0">
                <a:latin typeface="Calibri" panose="020F0502020204030204" pitchFamily="34" charset="0"/>
                <a:cs typeface="Calibri" panose="020F0502020204030204" pitchFamily="34" charset="0"/>
              </a:rPr>
              <a:t>ΠΣ</a:t>
            </a:r>
            <a:endParaRPr lang="el-GR" sz="1600" dirty="0">
              <a:latin typeface="Calibri" panose="020F0502020204030204" pitchFamily="34" charset="0"/>
              <a:cs typeface="Calibri" panose="020F0502020204030204" pitchFamily="34" charset="0"/>
            </a:endParaRPr>
          </a:p>
          <a:p>
            <a:pPr marL="45720" indent="0">
              <a:lnSpc>
                <a:spcPct val="135000"/>
              </a:lnSpc>
              <a:spcBef>
                <a:spcPts val="0"/>
              </a:spcBef>
              <a:buNone/>
            </a:pPr>
            <a:endParaRPr lang="el-GR" sz="800" dirty="0">
              <a:latin typeface="Calibri" panose="020F0502020204030204" pitchFamily="34" charset="0"/>
              <a:cs typeface="Calibri" panose="020F0502020204030204" pitchFamily="34" charset="0"/>
            </a:endParaRPr>
          </a:p>
          <a:p>
            <a:pPr marL="45720" indent="0">
              <a:lnSpc>
                <a:spcPct val="135000"/>
              </a:lnSpc>
              <a:spcBef>
                <a:spcPts val="0"/>
              </a:spcBef>
              <a:buNone/>
            </a:pPr>
            <a:r>
              <a:rPr lang="el-GR" sz="1600" b="1" i="1" dirty="0">
                <a:latin typeface="Calibri" panose="020F0502020204030204" pitchFamily="34" charset="0"/>
                <a:cs typeface="Calibri" panose="020F0502020204030204" pitchFamily="34" charset="0"/>
              </a:rPr>
              <a:t>4. </a:t>
            </a:r>
            <a:r>
              <a:rPr lang="el-GR" sz="1600" b="1" i="1" dirty="0" smtClean="0">
                <a:latin typeface="Calibri" panose="020F0502020204030204" pitchFamily="34" charset="0"/>
                <a:cs typeface="Calibri" panose="020F0502020204030204" pitchFamily="34" charset="0"/>
              </a:rPr>
              <a:t>Περιεχόμενο </a:t>
            </a:r>
            <a:r>
              <a:rPr lang="el-GR" sz="1600" b="1" i="1" dirty="0">
                <a:latin typeface="Calibri" panose="020F0502020204030204" pitchFamily="34" charset="0"/>
                <a:cs typeface="Calibri" panose="020F0502020204030204" pitchFamily="34" charset="0"/>
              </a:rPr>
              <a:t>κ</a:t>
            </a:r>
            <a:r>
              <a:rPr lang="el-GR" sz="1600" b="1" i="1" dirty="0" smtClean="0">
                <a:latin typeface="Calibri" panose="020F0502020204030204" pitchFamily="34" charset="0"/>
                <a:cs typeface="Calibri" panose="020F0502020204030204" pitchFamily="34" charset="0"/>
              </a:rPr>
              <a:t>αι τελικά αποτελέσματα</a:t>
            </a:r>
          </a:p>
          <a:p>
            <a:pPr marL="45720" indent="0">
              <a:lnSpc>
                <a:spcPct val="135000"/>
              </a:lnSpc>
              <a:spcBef>
                <a:spcPts val="0"/>
              </a:spcBef>
              <a:buNone/>
            </a:pPr>
            <a:r>
              <a:rPr lang="el-GR" sz="1600" dirty="0" smtClean="0">
                <a:latin typeface="Calibri" panose="020F0502020204030204" pitchFamily="34" charset="0"/>
                <a:cs typeface="Calibri" panose="020F0502020204030204" pitchFamily="34" charset="0"/>
              </a:rPr>
              <a:t>4.1 </a:t>
            </a:r>
            <a:r>
              <a:rPr lang="el-GR" sz="1600" dirty="0">
                <a:latin typeface="Calibri" panose="020F0502020204030204" pitchFamily="34" charset="0"/>
                <a:cs typeface="Calibri" panose="020F0502020204030204" pitchFamily="34" charset="0"/>
              </a:rPr>
              <a:t>Τρόπος </a:t>
            </a:r>
            <a:r>
              <a:rPr lang="el-GR" sz="1600" dirty="0" smtClean="0">
                <a:latin typeface="Calibri" panose="020F0502020204030204" pitchFamily="34" charset="0"/>
                <a:cs typeface="Calibri" panose="020F0502020204030204" pitchFamily="34" charset="0"/>
              </a:rPr>
              <a:t>σπουδών</a:t>
            </a:r>
            <a:endParaRPr lang="el-GR" sz="1600" dirty="0">
              <a:latin typeface="Calibri" panose="020F0502020204030204" pitchFamily="34" charset="0"/>
              <a:cs typeface="Calibri" panose="020F0502020204030204" pitchFamily="34" charset="0"/>
            </a:endParaRPr>
          </a:p>
          <a:p>
            <a:pPr marL="45720" indent="0">
              <a:lnSpc>
                <a:spcPct val="135000"/>
              </a:lnSpc>
              <a:spcBef>
                <a:spcPts val="0"/>
              </a:spcBef>
              <a:buNone/>
            </a:pPr>
            <a:r>
              <a:rPr lang="el-GR" sz="1600" dirty="0">
                <a:latin typeface="Calibri" panose="020F0502020204030204" pitchFamily="34" charset="0"/>
                <a:cs typeface="Calibri" panose="020F0502020204030204" pitchFamily="34" charset="0"/>
              </a:rPr>
              <a:t>4.2 Απαιτήσεις του </a:t>
            </a:r>
            <a:r>
              <a:rPr lang="el-GR" sz="1600" dirty="0" smtClean="0">
                <a:latin typeface="Calibri" panose="020F0502020204030204" pitchFamily="34" charset="0"/>
                <a:cs typeface="Calibri" panose="020F0502020204030204" pitchFamily="34" charset="0"/>
              </a:rPr>
              <a:t>ΠΣ</a:t>
            </a:r>
            <a:endParaRPr lang="el-GR" sz="1600" dirty="0">
              <a:latin typeface="Calibri" panose="020F0502020204030204" pitchFamily="34" charset="0"/>
              <a:cs typeface="Calibri" panose="020F0502020204030204" pitchFamily="34" charset="0"/>
            </a:endParaRPr>
          </a:p>
          <a:p>
            <a:pPr marL="45720" indent="0">
              <a:lnSpc>
                <a:spcPct val="135000"/>
              </a:lnSpc>
              <a:spcBef>
                <a:spcPts val="0"/>
              </a:spcBef>
              <a:buNone/>
            </a:pPr>
            <a:r>
              <a:rPr lang="el-GR" sz="1600" dirty="0">
                <a:latin typeface="Calibri" panose="020F0502020204030204" pitchFamily="34" charset="0"/>
                <a:cs typeface="Calibri" panose="020F0502020204030204" pitchFamily="34" charset="0"/>
              </a:rPr>
              <a:t>4.3 Στοιχεία του ΠΣ: (π.χ. ενότητες ή μονάδες που μελετήθηκαν) και οι επιμέρους βαθμοί / πιστωτικές μονάδες που </a:t>
            </a:r>
            <a:r>
              <a:rPr lang="el-GR" sz="1600" dirty="0" smtClean="0">
                <a:latin typeface="Calibri" panose="020F0502020204030204" pitchFamily="34" charset="0"/>
                <a:cs typeface="Calibri" panose="020F0502020204030204" pitchFamily="34" charset="0"/>
              </a:rPr>
              <a:t>αποκτήθηκαν</a:t>
            </a:r>
          </a:p>
          <a:p>
            <a:pPr marL="45720" indent="0">
              <a:lnSpc>
                <a:spcPct val="135000"/>
              </a:lnSpc>
              <a:spcBef>
                <a:spcPts val="0"/>
              </a:spcBef>
              <a:buNone/>
            </a:pPr>
            <a:r>
              <a:rPr lang="el-GR" sz="1600" dirty="0" smtClean="0">
                <a:latin typeface="Calibri" panose="020F0502020204030204" pitchFamily="34" charset="0"/>
                <a:cs typeface="Calibri" panose="020F0502020204030204" pitchFamily="34" charset="0"/>
              </a:rPr>
              <a:t>4.4 </a:t>
            </a:r>
            <a:r>
              <a:rPr lang="el-GR" sz="1600" dirty="0">
                <a:latin typeface="Calibri" panose="020F0502020204030204" pitchFamily="34" charset="0"/>
                <a:cs typeface="Calibri" panose="020F0502020204030204" pitchFamily="34" charset="0"/>
              </a:rPr>
              <a:t>Σύστημα βαθμολογίας και, εάν υπάρχουν, οδηγίες κατανομής </a:t>
            </a:r>
            <a:r>
              <a:rPr lang="el-GR" sz="1600" dirty="0" smtClean="0">
                <a:latin typeface="Calibri" panose="020F0502020204030204" pitchFamily="34" charset="0"/>
                <a:cs typeface="Calibri" panose="020F0502020204030204" pitchFamily="34" charset="0"/>
              </a:rPr>
              <a:t>βαθμολογίας</a:t>
            </a:r>
            <a:endParaRPr lang="el-GR" sz="1600" dirty="0">
              <a:latin typeface="Calibri" panose="020F0502020204030204" pitchFamily="34" charset="0"/>
              <a:cs typeface="Calibri" panose="020F0502020204030204" pitchFamily="34" charset="0"/>
            </a:endParaRPr>
          </a:p>
          <a:p>
            <a:pPr marL="45720" indent="0">
              <a:lnSpc>
                <a:spcPct val="135000"/>
              </a:lnSpc>
              <a:spcBef>
                <a:spcPts val="0"/>
              </a:spcBef>
              <a:buNone/>
            </a:pPr>
            <a:r>
              <a:rPr lang="el-GR" sz="1600" dirty="0">
                <a:latin typeface="Calibri" panose="020F0502020204030204" pitchFamily="34" charset="0"/>
                <a:cs typeface="Calibri" panose="020F0502020204030204" pitchFamily="34" charset="0"/>
              </a:rPr>
              <a:t>4.5 Γενική ταξινόμηση του τίτλου </a:t>
            </a:r>
            <a:r>
              <a:rPr lang="el-GR" sz="1600" dirty="0" smtClean="0">
                <a:latin typeface="Calibri" panose="020F0502020204030204" pitchFamily="34" charset="0"/>
                <a:cs typeface="Calibri" panose="020F0502020204030204" pitchFamily="34" charset="0"/>
              </a:rPr>
              <a:t>σπουδών</a:t>
            </a:r>
            <a:endParaRPr lang="el-GR" sz="1600" dirty="0">
              <a:latin typeface="Calibri" panose="020F0502020204030204" pitchFamily="34" charset="0"/>
              <a:cs typeface="Calibri" panose="020F0502020204030204" pitchFamily="34" charset="0"/>
            </a:endParaRPr>
          </a:p>
        </p:txBody>
      </p:sp>
      <p:sp>
        <p:nvSpPr>
          <p:cNvPr id="8" name="Τίτλος 7"/>
          <p:cNvSpPr>
            <a:spLocks noGrp="1"/>
          </p:cNvSpPr>
          <p:nvPr>
            <p:ph type="title"/>
          </p:nvPr>
        </p:nvSpPr>
        <p:spPr>
          <a:xfrm>
            <a:off x="504000" y="288000"/>
            <a:ext cx="11340000" cy="612000"/>
          </a:xfrm>
        </p:spPr>
        <p:txBody>
          <a:bodyPr>
            <a:noAutofit/>
          </a:bodyPr>
          <a:lstStyle/>
          <a:p>
            <a:r>
              <a:rPr lang="el-GR" sz="2400" cap="none" dirty="0">
                <a:solidFill>
                  <a:srgbClr val="A85229"/>
                </a:solidFill>
                <a:effectLst>
                  <a:outerShdw blurRad="38100" dist="25400" dir="18900000" algn="bl" rotWithShape="0">
                    <a:prstClr val="white">
                      <a:alpha val="80000"/>
                    </a:prstClr>
                  </a:outerShdw>
                </a:effectLst>
                <a:latin typeface="Calibri" panose="020F0502020204030204" pitchFamily="34" charset="0"/>
                <a:cs typeface="Calibri" panose="020F0502020204030204" pitchFamily="34" charset="0"/>
              </a:rPr>
              <a:t>2. Ανάλυση των Εργαλείων προώθησης της εκπαιδευτικής λειτουργίας στον ΕΧΑΕ</a:t>
            </a:r>
            <a:endParaRPr lang="el-GR" sz="2800" dirty="0"/>
          </a:p>
        </p:txBody>
      </p:sp>
    </p:spTree>
    <p:extLst>
      <p:ext uri="{BB962C8B-B14F-4D97-AF65-F5344CB8AC3E}">
        <p14:creationId xmlns:p14="http://schemas.microsoft.com/office/powerpoint/2010/main" val="195624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fade">
                                      <p:cBhvr>
                                        <p:cTn id="51" dur="500"/>
                                        <p:tgtEl>
                                          <p:spTgt spid="3">
                                            <p:txEl>
                                              <p:pRg st="12" end="1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animEffect transition="in" filter="fade">
                                      <p:cBhvr>
                                        <p:cTn id="56" dur="500"/>
                                        <p:tgtEl>
                                          <p:spTgt spid="7">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xEl>
                                              <p:pRg st="1" end="1"/>
                                            </p:txEl>
                                          </p:spTgt>
                                        </p:tgtEl>
                                        <p:attrNameLst>
                                          <p:attrName>style.visibility</p:attrName>
                                        </p:attrNameLst>
                                      </p:cBhvr>
                                      <p:to>
                                        <p:strVal val="visible"/>
                                      </p:to>
                                    </p:set>
                                    <p:animEffect transition="in" filter="fade">
                                      <p:cBhvr>
                                        <p:cTn id="61" dur="500"/>
                                        <p:tgtEl>
                                          <p:spTgt spid="7">
                                            <p:txEl>
                                              <p:pRg st="1" end="1"/>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7">
                                            <p:txEl>
                                              <p:pRg st="2" end="2"/>
                                            </p:txEl>
                                          </p:spTgt>
                                        </p:tgtEl>
                                        <p:attrNameLst>
                                          <p:attrName>style.visibility</p:attrName>
                                        </p:attrNameLst>
                                      </p:cBhvr>
                                      <p:to>
                                        <p:strVal val="visible"/>
                                      </p:to>
                                    </p:set>
                                    <p:animEffect transition="in" filter="fade">
                                      <p:cBhvr>
                                        <p:cTn id="64" dur="500"/>
                                        <p:tgtEl>
                                          <p:spTgt spid="7">
                                            <p:txEl>
                                              <p:pRg st="2" end="2"/>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animEffect transition="in" filter="fade">
                                      <p:cBhvr>
                                        <p:cTn id="67" dur="500"/>
                                        <p:tgtEl>
                                          <p:spTgt spid="7">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fade">
                                      <p:cBhvr>
                                        <p:cTn id="72" dur="500"/>
                                        <p:tgtEl>
                                          <p:spTgt spid="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Effect transition="in" filter="fade">
                                      <p:cBhvr>
                                        <p:cTn id="77" dur="500"/>
                                        <p:tgtEl>
                                          <p:spTgt spid="7">
                                            <p:txEl>
                                              <p:pRg st="6" end="6"/>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7">
                                            <p:txEl>
                                              <p:pRg st="7" end="7"/>
                                            </p:txEl>
                                          </p:spTgt>
                                        </p:tgtEl>
                                        <p:attrNameLst>
                                          <p:attrName>style.visibility</p:attrName>
                                        </p:attrNameLst>
                                      </p:cBhvr>
                                      <p:to>
                                        <p:strVal val="visible"/>
                                      </p:to>
                                    </p:set>
                                    <p:animEffect transition="in" filter="fade">
                                      <p:cBhvr>
                                        <p:cTn id="80" dur="500"/>
                                        <p:tgtEl>
                                          <p:spTgt spid="7">
                                            <p:txEl>
                                              <p:pRg st="7" end="7"/>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7">
                                            <p:txEl>
                                              <p:pRg st="8" end="8"/>
                                            </p:txEl>
                                          </p:spTgt>
                                        </p:tgtEl>
                                        <p:attrNameLst>
                                          <p:attrName>style.visibility</p:attrName>
                                        </p:attrNameLst>
                                      </p:cBhvr>
                                      <p:to>
                                        <p:strVal val="visible"/>
                                      </p:to>
                                    </p:set>
                                    <p:animEffect transition="in" filter="fade">
                                      <p:cBhvr>
                                        <p:cTn id="83" dur="500"/>
                                        <p:tgtEl>
                                          <p:spTgt spid="7">
                                            <p:txEl>
                                              <p:pRg st="8" end="8"/>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7">
                                            <p:txEl>
                                              <p:pRg st="9" end="9"/>
                                            </p:txEl>
                                          </p:spTgt>
                                        </p:tgtEl>
                                        <p:attrNameLst>
                                          <p:attrName>style.visibility</p:attrName>
                                        </p:attrNameLst>
                                      </p:cBhvr>
                                      <p:to>
                                        <p:strVal val="visible"/>
                                      </p:to>
                                    </p:set>
                                    <p:animEffect transition="in" filter="fade">
                                      <p:cBhvr>
                                        <p:cTn id="86" dur="500"/>
                                        <p:tgtEl>
                                          <p:spTgt spid="7">
                                            <p:txEl>
                                              <p:pRg st="9" end="9"/>
                                            </p:txEl>
                                          </p:spTgt>
                                        </p:tgtEl>
                                      </p:cBhvr>
                                    </p:animEffect>
                                  </p:childTnLst>
                                </p:cTn>
                              </p:par>
                              <p:par>
                                <p:cTn id="87" presetID="10" presetClass="entr" presetSubtype="0" fill="hold" nodeType="withEffect">
                                  <p:stCondLst>
                                    <p:cond delay="0"/>
                                  </p:stCondLst>
                                  <p:childTnLst>
                                    <p:set>
                                      <p:cBhvr>
                                        <p:cTn id="88" dur="1" fill="hold">
                                          <p:stCondLst>
                                            <p:cond delay="0"/>
                                          </p:stCondLst>
                                        </p:cTn>
                                        <p:tgtEl>
                                          <p:spTgt spid="7">
                                            <p:txEl>
                                              <p:pRg st="10" end="10"/>
                                            </p:txEl>
                                          </p:spTgt>
                                        </p:tgtEl>
                                        <p:attrNameLst>
                                          <p:attrName>style.visibility</p:attrName>
                                        </p:attrNameLst>
                                      </p:cBhvr>
                                      <p:to>
                                        <p:strVal val="visible"/>
                                      </p:to>
                                    </p:set>
                                    <p:animEffect transition="in" filter="fade">
                                      <p:cBhvr>
                                        <p:cTn id="89"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p:cNvSpPr>
            <a:spLocks noGrp="1"/>
          </p:cNvSpPr>
          <p:nvPr>
            <p:ph type="body" idx="1"/>
          </p:nvPr>
        </p:nvSpPr>
        <p:spPr>
          <a:xfrm>
            <a:off x="920646" y="1049606"/>
            <a:ext cx="9601200" cy="419430"/>
          </a:xfrm>
        </p:spPr>
        <p:txBody>
          <a:bodyPr>
            <a:noAutofit/>
          </a:bodyPr>
          <a:lstStyle/>
          <a:p>
            <a:pPr marL="45720" lvl="0">
              <a:lnSpc>
                <a:spcPct val="125000"/>
              </a:lnSpc>
              <a:spcBef>
                <a:spcPts val="600"/>
              </a:spcBef>
              <a:spcAft>
                <a:spcPts val="1200"/>
              </a:spcAft>
              <a:buClr>
                <a:srgbClr val="A85229"/>
              </a:buClr>
            </a:pPr>
            <a:r>
              <a:rPr lang="el-GR" sz="1800" i="1" cap="none" dirty="0">
                <a:solidFill>
                  <a:srgbClr val="514A40"/>
                </a:solidFill>
                <a:latin typeface="Calibri" panose="020F0502020204030204" pitchFamily="34" charset="0"/>
                <a:ea typeface="Calibri" panose="020F0502020204030204" pitchFamily="34" charset="0"/>
                <a:cs typeface="Times New Roman" panose="02020603050405020304" pitchFamily="18" charset="0"/>
              </a:rPr>
              <a:t>2.3. Παράρτημα Διπλώματος (</a:t>
            </a:r>
            <a:r>
              <a:rPr lang="en-US" sz="1800" i="1" cap="none" dirty="0">
                <a:solidFill>
                  <a:srgbClr val="514A40"/>
                </a:solidFill>
                <a:latin typeface="Calibri" panose="020F0502020204030204" pitchFamily="34" charset="0"/>
                <a:ea typeface="Calibri" panose="020F0502020204030204" pitchFamily="34" charset="0"/>
                <a:cs typeface="Times New Roman" panose="02020603050405020304" pitchFamily="18" charset="0"/>
              </a:rPr>
              <a:t>Diploma Supplement</a:t>
            </a:r>
            <a:r>
              <a:rPr lang="en-US" sz="1800" i="1" cap="none"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a:t>
            </a:r>
            <a:r>
              <a:rPr lang="el-GR" sz="1800" i="1" cap="none"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 – </a:t>
            </a:r>
            <a:r>
              <a:rPr lang="en-US" sz="1800" i="1" cap="none"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format (IV)</a:t>
            </a:r>
            <a:endParaRPr lang="el-GR" sz="1800" i="1" cap="none" dirty="0">
              <a:solidFill>
                <a:srgbClr val="514A4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Σύμβολο κράτησης θέσης περιεχομένου 2"/>
          <p:cNvSpPr>
            <a:spLocks noGrp="1"/>
          </p:cNvSpPr>
          <p:nvPr>
            <p:ph sz="half" idx="2"/>
          </p:nvPr>
        </p:nvSpPr>
        <p:spPr>
          <a:xfrm>
            <a:off x="504000" y="1618642"/>
            <a:ext cx="5580000" cy="4449648"/>
          </a:xfrm>
        </p:spPr>
        <p:txBody>
          <a:bodyPr>
            <a:noAutofit/>
          </a:bodyPr>
          <a:lstStyle/>
          <a:p>
            <a:pPr marL="45720" indent="0">
              <a:lnSpc>
                <a:spcPct val="125000"/>
              </a:lnSpc>
              <a:spcBef>
                <a:spcPts val="0"/>
              </a:spcBef>
              <a:buNone/>
            </a:pPr>
            <a:r>
              <a:rPr lang="el-GR" sz="1600" b="1" i="1" dirty="0">
                <a:latin typeface="Calibri" panose="020F0502020204030204" pitchFamily="34" charset="0"/>
                <a:cs typeface="Calibri" panose="020F0502020204030204" pitchFamily="34" charset="0"/>
              </a:rPr>
              <a:t>5</a:t>
            </a:r>
            <a:r>
              <a:rPr lang="el-GR" sz="1600" b="1" i="1" dirty="0" smtClean="0">
                <a:latin typeface="Calibri" panose="020F0502020204030204" pitchFamily="34" charset="0"/>
                <a:cs typeface="Calibri" panose="020F0502020204030204" pitchFamily="34" charset="0"/>
              </a:rPr>
              <a:t>. Λειτουργία του τίτλου</a:t>
            </a:r>
          </a:p>
          <a:p>
            <a:pPr marL="45720" indent="0">
              <a:lnSpc>
                <a:spcPct val="125000"/>
              </a:lnSpc>
              <a:spcBef>
                <a:spcPts val="0"/>
              </a:spcBef>
              <a:buNone/>
            </a:pPr>
            <a:r>
              <a:rPr lang="el-GR" sz="1600" dirty="0">
                <a:latin typeface="Calibri" panose="020F0502020204030204" pitchFamily="34" charset="0"/>
                <a:cs typeface="Calibri" panose="020F0502020204030204" pitchFamily="34" charset="0"/>
              </a:rPr>
              <a:t>5.1 Πρόσβαση σε περαιτέρω </a:t>
            </a:r>
            <a:r>
              <a:rPr lang="el-GR" sz="1600" dirty="0" smtClean="0">
                <a:latin typeface="Calibri" panose="020F0502020204030204" pitchFamily="34" charset="0"/>
                <a:cs typeface="Calibri" panose="020F0502020204030204" pitchFamily="34" charset="0"/>
              </a:rPr>
              <a:t>σπουδές</a:t>
            </a:r>
            <a:endParaRPr lang="el-GR" sz="1600" dirty="0">
              <a:latin typeface="Calibri" panose="020F0502020204030204" pitchFamily="34" charset="0"/>
              <a:cs typeface="Calibri" panose="020F0502020204030204" pitchFamily="34" charset="0"/>
            </a:endParaRPr>
          </a:p>
          <a:p>
            <a:pPr marL="45720" indent="0">
              <a:lnSpc>
                <a:spcPct val="125000"/>
              </a:lnSpc>
              <a:spcBef>
                <a:spcPts val="0"/>
              </a:spcBef>
              <a:buNone/>
            </a:pPr>
            <a:r>
              <a:rPr lang="el-GR" sz="1600" dirty="0">
                <a:latin typeface="Calibri" panose="020F0502020204030204" pitchFamily="34" charset="0"/>
                <a:cs typeface="Calibri" panose="020F0502020204030204" pitchFamily="34" charset="0"/>
              </a:rPr>
              <a:t>5.2 Επαγγελματικό καθεστώς (εάν υπάρχει</a:t>
            </a:r>
            <a:r>
              <a:rPr lang="el-GR" sz="1600" dirty="0" smtClean="0">
                <a:latin typeface="Calibri" panose="020F0502020204030204" pitchFamily="34" charset="0"/>
                <a:cs typeface="Calibri" panose="020F0502020204030204" pitchFamily="34" charset="0"/>
              </a:rPr>
              <a:t>)</a:t>
            </a:r>
            <a:endParaRPr lang="el-GR" sz="1600" dirty="0">
              <a:latin typeface="Calibri" panose="020F0502020204030204" pitchFamily="34" charset="0"/>
              <a:cs typeface="Calibri" panose="020F0502020204030204" pitchFamily="34" charset="0"/>
            </a:endParaRPr>
          </a:p>
          <a:p>
            <a:pPr marL="45720" indent="0">
              <a:lnSpc>
                <a:spcPct val="125000"/>
              </a:lnSpc>
              <a:spcBef>
                <a:spcPts val="0"/>
              </a:spcBef>
              <a:buNone/>
            </a:pPr>
            <a:endParaRPr lang="el-GR" sz="500" dirty="0" smtClean="0">
              <a:latin typeface="Calibri" panose="020F0502020204030204" pitchFamily="34" charset="0"/>
              <a:cs typeface="Calibri" panose="020F0502020204030204" pitchFamily="34" charset="0"/>
            </a:endParaRPr>
          </a:p>
          <a:p>
            <a:pPr marL="45720" indent="0">
              <a:lnSpc>
                <a:spcPct val="125000"/>
              </a:lnSpc>
              <a:spcBef>
                <a:spcPts val="0"/>
              </a:spcBef>
              <a:buNone/>
            </a:pPr>
            <a:r>
              <a:rPr lang="el-GR" sz="1600" b="1" i="1" dirty="0" smtClean="0">
                <a:latin typeface="Calibri" panose="020F0502020204030204" pitchFamily="34" charset="0"/>
                <a:cs typeface="Calibri" panose="020F0502020204030204" pitchFamily="34" charset="0"/>
              </a:rPr>
              <a:t>6</a:t>
            </a:r>
            <a:r>
              <a:rPr lang="el-GR" sz="1600" b="1" i="1" dirty="0">
                <a:latin typeface="Calibri" panose="020F0502020204030204" pitchFamily="34" charset="0"/>
                <a:cs typeface="Calibri" panose="020F0502020204030204" pitchFamily="34" charset="0"/>
              </a:rPr>
              <a:t>. Π</a:t>
            </a:r>
            <a:r>
              <a:rPr lang="el-GR" sz="1600" b="1" i="1" dirty="0" smtClean="0">
                <a:latin typeface="Calibri" panose="020F0502020204030204" pitchFamily="34" charset="0"/>
                <a:cs typeface="Calibri" panose="020F0502020204030204" pitchFamily="34" charset="0"/>
              </a:rPr>
              <a:t>ρόσθετες πληροφορίες</a:t>
            </a:r>
          </a:p>
          <a:p>
            <a:pPr marL="45720" indent="0">
              <a:lnSpc>
                <a:spcPct val="125000"/>
              </a:lnSpc>
              <a:spcBef>
                <a:spcPts val="0"/>
              </a:spcBef>
              <a:buNone/>
            </a:pPr>
            <a:r>
              <a:rPr lang="el-GR" sz="1600" dirty="0">
                <a:latin typeface="Calibri" panose="020F0502020204030204" pitchFamily="34" charset="0"/>
                <a:cs typeface="Calibri" panose="020F0502020204030204" pitchFamily="34" charset="0"/>
              </a:rPr>
              <a:t>6.1 Πρόσθετες </a:t>
            </a:r>
            <a:r>
              <a:rPr lang="el-GR" sz="1600" dirty="0" smtClean="0">
                <a:latin typeface="Calibri" panose="020F0502020204030204" pitchFamily="34" charset="0"/>
                <a:cs typeface="Calibri" panose="020F0502020204030204" pitchFamily="34" charset="0"/>
              </a:rPr>
              <a:t>πληροφορίες</a:t>
            </a:r>
            <a:endParaRPr lang="el-GR" sz="1600" dirty="0">
              <a:latin typeface="Calibri" panose="020F0502020204030204" pitchFamily="34" charset="0"/>
              <a:cs typeface="Calibri" panose="020F0502020204030204" pitchFamily="34" charset="0"/>
            </a:endParaRPr>
          </a:p>
          <a:p>
            <a:pPr marL="45720" indent="0">
              <a:lnSpc>
                <a:spcPct val="125000"/>
              </a:lnSpc>
              <a:spcBef>
                <a:spcPts val="0"/>
              </a:spcBef>
              <a:buNone/>
            </a:pPr>
            <a:r>
              <a:rPr lang="el-GR" sz="1600" dirty="0">
                <a:latin typeface="Calibri" panose="020F0502020204030204" pitchFamily="34" charset="0"/>
                <a:cs typeface="Calibri" panose="020F0502020204030204" pitchFamily="34" charset="0"/>
              </a:rPr>
              <a:t>6.2 Άλλες πηγές πληροφοριών</a:t>
            </a:r>
          </a:p>
          <a:p>
            <a:pPr marL="45720" indent="0">
              <a:lnSpc>
                <a:spcPct val="125000"/>
              </a:lnSpc>
              <a:spcBef>
                <a:spcPts val="0"/>
              </a:spcBef>
              <a:buNone/>
            </a:pPr>
            <a:endParaRPr lang="el-GR" sz="800" dirty="0" smtClean="0">
              <a:latin typeface="Calibri" panose="020F0502020204030204" pitchFamily="34" charset="0"/>
              <a:cs typeface="Calibri" panose="020F0502020204030204" pitchFamily="34" charset="0"/>
            </a:endParaRPr>
          </a:p>
          <a:p>
            <a:pPr marL="45720" indent="0">
              <a:lnSpc>
                <a:spcPct val="125000"/>
              </a:lnSpc>
              <a:spcBef>
                <a:spcPts val="0"/>
              </a:spcBef>
              <a:buNone/>
            </a:pPr>
            <a:r>
              <a:rPr lang="el-GR" sz="1600" b="1" i="1" dirty="0">
                <a:latin typeface="Calibri" panose="020F0502020204030204" pitchFamily="34" charset="0"/>
                <a:cs typeface="Calibri" panose="020F0502020204030204" pitchFamily="34" charset="0"/>
              </a:rPr>
              <a:t>7. Π</a:t>
            </a:r>
            <a:r>
              <a:rPr lang="el-GR" sz="1600" b="1" i="1" dirty="0" smtClean="0">
                <a:latin typeface="Calibri" panose="020F0502020204030204" pitchFamily="34" charset="0"/>
                <a:cs typeface="Calibri" panose="020F0502020204030204" pitchFamily="34" charset="0"/>
              </a:rPr>
              <a:t>ιστοποίηση του Παραρτήματος</a:t>
            </a:r>
            <a:endParaRPr lang="el-GR" sz="1600" b="1" i="1" dirty="0">
              <a:latin typeface="Calibri" panose="020F0502020204030204" pitchFamily="34" charset="0"/>
              <a:cs typeface="Calibri" panose="020F0502020204030204" pitchFamily="34" charset="0"/>
            </a:endParaRPr>
          </a:p>
          <a:p>
            <a:pPr marL="45720" indent="0">
              <a:lnSpc>
                <a:spcPct val="125000"/>
              </a:lnSpc>
              <a:spcBef>
                <a:spcPts val="0"/>
              </a:spcBef>
              <a:buNone/>
            </a:pPr>
            <a:r>
              <a:rPr lang="el-GR" sz="1600" dirty="0">
                <a:latin typeface="Calibri" panose="020F0502020204030204" pitchFamily="34" charset="0"/>
                <a:cs typeface="Calibri" panose="020F0502020204030204" pitchFamily="34" charset="0"/>
              </a:rPr>
              <a:t>7.1 </a:t>
            </a:r>
            <a:r>
              <a:rPr lang="el-GR" sz="1600" dirty="0" smtClean="0">
                <a:latin typeface="Calibri" panose="020F0502020204030204" pitchFamily="34" charset="0"/>
                <a:cs typeface="Calibri" panose="020F0502020204030204" pitchFamily="34" charset="0"/>
              </a:rPr>
              <a:t>Ημερομηνία</a:t>
            </a:r>
            <a:endParaRPr lang="el-GR" sz="1600" dirty="0">
              <a:latin typeface="Calibri" panose="020F0502020204030204" pitchFamily="34" charset="0"/>
              <a:cs typeface="Calibri" panose="020F0502020204030204" pitchFamily="34" charset="0"/>
            </a:endParaRPr>
          </a:p>
          <a:p>
            <a:pPr marL="45720" indent="0">
              <a:lnSpc>
                <a:spcPct val="125000"/>
              </a:lnSpc>
              <a:spcBef>
                <a:spcPts val="0"/>
              </a:spcBef>
              <a:buNone/>
            </a:pPr>
            <a:r>
              <a:rPr lang="el-GR" sz="1600" dirty="0">
                <a:latin typeface="Calibri" panose="020F0502020204030204" pitchFamily="34" charset="0"/>
                <a:cs typeface="Calibri" panose="020F0502020204030204" pitchFamily="34" charset="0"/>
              </a:rPr>
              <a:t>7.2 </a:t>
            </a:r>
            <a:r>
              <a:rPr lang="el-GR" sz="1600" dirty="0" smtClean="0">
                <a:latin typeface="Calibri" panose="020F0502020204030204" pitchFamily="34" charset="0"/>
                <a:cs typeface="Calibri" panose="020F0502020204030204" pitchFamily="34" charset="0"/>
              </a:rPr>
              <a:t>Υπογραφή</a:t>
            </a:r>
            <a:endParaRPr lang="el-GR" sz="1600" dirty="0">
              <a:latin typeface="Calibri" panose="020F0502020204030204" pitchFamily="34" charset="0"/>
              <a:cs typeface="Calibri" panose="020F0502020204030204" pitchFamily="34" charset="0"/>
            </a:endParaRPr>
          </a:p>
          <a:p>
            <a:pPr marL="45720" indent="0">
              <a:lnSpc>
                <a:spcPct val="125000"/>
              </a:lnSpc>
              <a:spcBef>
                <a:spcPts val="0"/>
              </a:spcBef>
              <a:buNone/>
            </a:pPr>
            <a:r>
              <a:rPr lang="el-GR" sz="1600" dirty="0">
                <a:latin typeface="Calibri" panose="020F0502020204030204" pitchFamily="34" charset="0"/>
                <a:cs typeface="Calibri" panose="020F0502020204030204" pitchFamily="34" charset="0"/>
              </a:rPr>
              <a:t>7.3 </a:t>
            </a:r>
            <a:r>
              <a:rPr lang="el-GR" sz="1600" dirty="0" smtClean="0">
                <a:latin typeface="Calibri" panose="020F0502020204030204" pitchFamily="34" charset="0"/>
                <a:cs typeface="Calibri" panose="020F0502020204030204" pitchFamily="34" charset="0"/>
              </a:rPr>
              <a:t>Αρχή</a:t>
            </a:r>
            <a:endParaRPr lang="el-GR" sz="1600" dirty="0">
              <a:latin typeface="Calibri" panose="020F0502020204030204" pitchFamily="34" charset="0"/>
              <a:cs typeface="Calibri" panose="020F0502020204030204" pitchFamily="34" charset="0"/>
            </a:endParaRPr>
          </a:p>
          <a:p>
            <a:pPr marL="45720" indent="0">
              <a:lnSpc>
                <a:spcPct val="125000"/>
              </a:lnSpc>
              <a:spcBef>
                <a:spcPts val="0"/>
              </a:spcBef>
              <a:buNone/>
            </a:pPr>
            <a:r>
              <a:rPr lang="el-GR" sz="1600" dirty="0">
                <a:latin typeface="Calibri" panose="020F0502020204030204" pitchFamily="34" charset="0"/>
                <a:cs typeface="Calibri" panose="020F0502020204030204" pitchFamily="34" charset="0"/>
              </a:rPr>
              <a:t>7.4 Επίσημη </a:t>
            </a:r>
            <a:r>
              <a:rPr lang="el-GR" sz="1600" dirty="0" smtClean="0">
                <a:latin typeface="Calibri" panose="020F0502020204030204" pitchFamily="34" charset="0"/>
                <a:cs typeface="Calibri" panose="020F0502020204030204" pitchFamily="34" charset="0"/>
              </a:rPr>
              <a:t>σφραγίδα</a:t>
            </a:r>
            <a:endParaRPr lang="el-GR" sz="1600" dirty="0">
              <a:latin typeface="Calibri" panose="020F0502020204030204" pitchFamily="34" charset="0"/>
              <a:cs typeface="Calibri" panose="020F0502020204030204" pitchFamily="34" charset="0"/>
            </a:endParaRPr>
          </a:p>
          <a:p>
            <a:pPr marL="45720" indent="0">
              <a:lnSpc>
                <a:spcPct val="125000"/>
              </a:lnSpc>
              <a:spcBef>
                <a:spcPts val="0"/>
              </a:spcBef>
              <a:buNone/>
            </a:pPr>
            <a:endParaRPr lang="el-GR" sz="1600" dirty="0">
              <a:latin typeface="Calibri" panose="020F0502020204030204" pitchFamily="34" charset="0"/>
              <a:cs typeface="Calibri" panose="020F0502020204030204" pitchFamily="34" charset="0"/>
            </a:endParaRPr>
          </a:p>
          <a:p>
            <a:pPr marL="45720" indent="0">
              <a:lnSpc>
                <a:spcPct val="125000"/>
              </a:lnSpc>
              <a:spcBef>
                <a:spcPts val="0"/>
              </a:spcBef>
              <a:buNone/>
            </a:pPr>
            <a:endParaRPr lang="el-GR" sz="1600" dirty="0">
              <a:latin typeface="Calibri" panose="020F0502020204030204" pitchFamily="34" charset="0"/>
              <a:cs typeface="Calibri" panose="020F0502020204030204" pitchFamily="34" charset="0"/>
            </a:endParaRPr>
          </a:p>
        </p:txBody>
      </p:sp>
      <p:sp>
        <p:nvSpPr>
          <p:cNvPr id="7" name="Θέση περιεχομένου 6"/>
          <p:cNvSpPr>
            <a:spLocks noGrp="1"/>
          </p:cNvSpPr>
          <p:nvPr>
            <p:ph sz="quarter" idx="4"/>
          </p:nvPr>
        </p:nvSpPr>
        <p:spPr>
          <a:xfrm>
            <a:off x="6174000" y="1618642"/>
            <a:ext cx="5580000" cy="4449648"/>
          </a:xfrm>
        </p:spPr>
        <p:txBody>
          <a:bodyPr>
            <a:noAutofit/>
          </a:bodyPr>
          <a:lstStyle/>
          <a:p>
            <a:pPr marL="45720" indent="0">
              <a:lnSpc>
                <a:spcPct val="135000"/>
              </a:lnSpc>
              <a:spcBef>
                <a:spcPts val="0"/>
              </a:spcBef>
              <a:buNone/>
            </a:pPr>
            <a:r>
              <a:rPr lang="el-GR" sz="1600" b="1" i="1" dirty="0" smtClean="0">
                <a:latin typeface="Calibri" panose="020F0502020204030204" pitchFamily="34" charset="0"/>
                <a:cs typeface="Calibri" panose="020F0502020204030204" pitchFamily="34" charset="0"/>
              </a:rPr>
              <a:t>8</a:t>
            </a:r>
            <a:r>
              <a:rPr lang="el-GR" sz="1600" b="1" i="1" dirty="0">
                <a:latin typeface="Calibri" panose="020F0502020204030204" pitchFamily="34" charset="0"/>
                <a:cs typeface="Calibri" panose="020F0502020204030204" pitchFamily="34" charset="0"/>
              </a:rPr>
              <a:t>. Πληροφορίες σχετικά με το εθνικό σύστημα ανώτατης </a:t>
            </a:r>
            <a:r>
              <a:rPr lang="el-GR" sz="1600" b="1" i="1" dirty="0" smtClean="0">
                <a:latin typeface="Calibri" panose="020F0502020204030204" pitchFamily="34" charset="0"/>
                <a:cs typeface="Calibri" panose="020F0502020204030204" pitchFamily="34" charset="0"/>
              </a:rPr>
              <a:t>εκπαίδευσης</a:t>
            </a:r>
          </a:p>
          <a:p>
            <a:pPr marL="45720" indent="0">
              <a:lnSpc>
                <a:spcPct val="135000"/>
              </a:lnSpc>
              <a:spcBef>
                <a:spcPts val="0"/>
              </a:spcBef>
              <a:buNone/>
            </a:pPr>
            <a:r>
              <a:rPr lang="el-GR" sz="1600" i="1" dirty="0" smtClean="0">
                <a:latin typeface="Calibri" panose="020F0502020204030204" pitchFamily="34" charset="0"/>
                <a:cs typeface="Calibri" panose="020F0502020204030204" pitchFamily="34" charset="0"/>
              </a:rPr>
              <a:t> </a:t>
            </a:r>
            <a:r>
              <a:rPr lang="el-GR" sz="1600" i="1" dirty="0">
                <a:latin typeface="Calibri" panose="020F0502020204030204" pitchFamily="34" charset="0"/>
                <a:cs typeface="Calibri" panose="020F0502020204030204" pitchFamily="34" charset="0"/>
              </a:rPr>
              <a:t>Τ</a:t>
            </a:r>
            <a:r>
              <a:rPr lang="el-GR" sz="1600" i="1" dirty="0" smtClean="0">
                <a:latin typeface="Calibri" panose="020F0502020204030204" pitchFamily="34" charset="0"/>
                <a:cs typeface="Calibri" panose="020F0502020204030204" pitchFamily="34" charset="0"/>
              </a:rPr>
              <a:t>ο </a:t>
            </a:r>
            <a:r>
              <a:rPr lang="el-GR" sz="1600" i="1" dirty="0">
                <a:latin typeface="Calibri" panose="020F0502020204030204" pitchFamily="34" charset="0"/>
                <a:cs typeface="Calibri" panose="020F0502020204030204" pitchFamily="34" charset="0"/>
              </a:rPr>
              <a:t>τμήμα αυτό του </a:t>
            </a:r>
            <a:r>
              <a:rPr lang="el-GR" sz="1600" i="1" dirty="0" smtClean="0">
                <a:latin typeface="Calibri" panose="020F0502020204030204" pitchFamily="34" charset="0"/>
                <a:cs typeface="Calibri" panose="020F0502020204030204" pitchFamily="34" charset="0"/>
              </a:rPr>
              <a:t>ΠΔ </a:t>
            </a:r>
            <a:r>
              <a:rPr lang="el-GR" sz="1600" i="1" dirty="0">
                <a:latin typeface="Calibri" panose="020F0502020204030204" pitchFamily="34" charset="0"/>
                <a:cs typeface="Calibri" panose="020F0502020204030204" pitchFamily="34" charset="0"/>
              </a:rPr>
              <a:t>περιγράφει την εθνική δομή της ανώτατης εκπαίδευσης </a:t>
            </a:r>
            <a:r>
              <a:rPr lang="el-GR" sz="1600" b="1" i="1" dirty="0" smtClean="0">
                <a:latin typeface="Calibri" panose="020F0502020204030204" pitchFamily="34" charset="0"/>
                <a:cs typeface="Calibri" panose="020F0502020204030204" pitchFamily="34" charset="0"/>
              </a:rPr>
              <a:t>κατά </a:t>
            </a:r>
            <a:r>
              <a:rPr lang="el-GR" sz="1600" b="1" i="1" dirty="0">
                <a:latin typeface="Calibri" panose="020F0502020204030204" pitchFamily="34" charset="0"/>
                <a:cs typeface="Calibri" panose="020F0502020204030204" pitchFamily="34" charset="0"/>
              </a:rPr>
              <a:t>τη στιγμή</a:t>
            </a:r>
            <a:r>
              <a:rPr lang="el-GR" sz="1600" i="1" dirty="0">
                <a:latin typeface="Calibri" panose="020F0502020204030204" pitchFamily="34" charset="0"/>
                <a:cs typeface="Calibri" panose="020F0502020204030204" pitchFamily="34" charset="0"/>
              </a:rPr>
              <a:t> της απονομής του τίτλου σπουδών στον </a:t>
            </a:r>
            <a:r>
              <a:rPr lang="el-GR" sz="1600" i="1" dirty="0" smtClean="0">
                <a:latin typeface="Calibri" panose="020F0502020204030204" pitchFamily="34" charset="0"/>
                <a:cs typeface="Calibri" panose="020F0502020204030204" pitchFamily="34" charset="0"/>
              </a:rPr>
              <a:t>απόφοιτο</a:t>
            </a:r>
            <a:endParaRPr lang="el-GR" sz="1400" dirty="0">
              <a:latin typeface="Calibri" panose="020F0502020204030204" pitchFamily="34" charset="0"/>
              <a:cs typeface="Calibri" panose="020F0502020204030204" pitchFamily="34" charset="0"/>
            </a:endParaRPr>
          </a:p>
          <a:p>
            <a:pPr marL="45720" indent="0">
              <a:lnSpc>
                <a:spcPct val="135000"/>
              </a:lnSpc>
              <a:spcBef>
                <a:spcPts val="0"/>
              </a:spcBef>
              <a:buNone/>
            </a:pPr>
            <a:r>
              <a:rPr lang="en-US" sz="1400" dirty="0" smtClean="0"/>
              <a:t>The </a:t>
            </a:r>
            <a:r>
              <a:rPr lang="en-US" sz="1400" dirty="0"/>
              <a:t>Berlin Communiqué contained the concrete commitment that, ‘every student graduating as </a:t>
            </a:r>
            <a:r>
              <a:rPr lang="en-US" sz="1400" dirty="0" smtClean="0"/>
              <a:t>from</a:t>
            </a:r>
            <a:r>
              <a:rPr lang="el-GR" sz="1400" dirty="0" smtClean="0"/>
              <a:t> </a:t>
            </a:r>
            <a:r>
              <a:rPr lang="en-US" sz="1400" dirty="0" smtClean="0"/>
              <a:t>2005 </a:t>
            </a:r>
            <a:r>
              <a:rPr lang="en-US" sz="1400" dirty="0"/>
              <a:t>should receive the Diploma Supplement automatically and free of charge. It should be issued </a:t>
            </a:r>
            <a:r>
              <a:rPr lang="en-US" sz="1400" dirty="0" smtClean="0"/>
              <a:t>in</a:t>
            </a:r>
            <a:r>
              <a:rPr lang="el-GR" sz="1400" dirty="0" smtClean="0"/>
              <a:t> </a:t>
            </a:r>
            <a:r>
              <a:rPr lang="en-US" sz="1400" dirty="0" smtClean="0"/>
              <a:t>a </a:t>
            </a:r>
            <a:r>
              <a:rPr lang="en-US" sz="1400" dirty="0"/>
              <a:t>widely spoken European language’ (p. 5). Ministers also called upon institutions and employers ‘</a:t>
            </a:r>
            <a:r>
              <a:rPr lang="en-US" sz="1400" dirty="0" smtClean="0"/>
              <a:t>to</a:t>
            </a:r>
            <a:r>
              <a:rPr lang="el-GR" sz="1400" dirty="0" smtClean="0"/>
              <a:t> </a:t>
            </a:r>
            <a:r>
              <a:rPr lang="en-US" sz="1400" dirty="0" smtClean="0"/>
              <a:t>make </a:t>
            </a:r>
            <a:r>
              <a:rPr lang="en-US" sz="1400" dirty="0"/>
              <a:t>full use of the Diploma Supplement, so as to take advantage of the improved transparency </a:t>
            </a:r>
            <a:r>
              <a:rPr lang="en-US" sz="1400" dirty="0" smtClean="0"/>
              <a:t>and</a:t>
            </a:r>
            <a:r>
              <a:rPr lang="el-GR" sz="1400" dirty="0" smtClean="0"/>
              <a:t> </a:t>
            </a:r>
            <a:r>
              <a:rPr lang="en-US" sz="1400" dirty="0" smtClean="0"/>
              <a:t>flexibility </a:t>
            </a:r>
            <a:r>
              <a:rPr lang="en-US" sz="1400" dirty="0"/>
              <a:t>of the higher education degree systems, for fostering employability and facilitating </a:t>
            </a:r>
            <a:r>
              <a:rPr lang="en-US" sz="1400" dirty="0" smtClean="0"/>
              <a:t>academic</a:t>
            </a:r>
            <a:r>
              <a:rPr lang="el-GR" sz="1400" dirty="0" smtClean="0"/>
              <a:t> </a:t>
            </a:r>
            <a:r>
              <a:rPr lang="en-US" sz="1400" dirty="0" smtClean="0"/>
              <a:t>recognition </a:t>
            </a:r>
            <a:r>
              <a:rPr lang="en-US" sz="1400" dirty="0"/>
              <a:t>for further studies’ (p. 5</a:t>
            </a:r>
            <a:r>
              <a:rPr lang="en-US" sz="1400" dirty="0" smtClean="0"/>
              <a:t>).</a:t>
            </a:r>
            <a:r>
              <a:rPr lang="el-GR" sz="1400" dirty="0"/>
              <a:t> </a:t>
            </a:r>
            <a:r>
              <a:rPr lang="el-GR" sz="1400" dirty="0" smtClean="0"/>
              <a:t>Αναθεώρηση </a:t>
            </a:r>
            <a:r>
              <a:rPr lang="el-GR" sz="1600" b="1" dirty="0" smtClean="0">
                <a:solidFill>
                  <a:schemeClr val="accent1">
                    <a:lumMod val="75000"/>
                  </a:schemeClr>
                </a:solidFill>
                <a:latin typeface="Calibri" panose="020F0502020204030204" pitchFamily="34" charset="0"/>
                <a:cs typeface="Calibri" panose="020F0502020204030204" pitchFamily="34" charset="0"/>
              </a:rPr>
              <a:t>στη συνάντηση των υπουργών στο Παρίσι τον Μάιο του 2018 και σε </a:t>
            </a:r>
            <a:r>
              <a:rPr lang="el-GR" sz="1600" b="1" dirty="0" err="1" smtClean="0">
                <a:solidFill>
                  <a:schemeClr val="accent1">
                    <a:lumMod val="75000"/>
                  </a:schemeClr>
                </a:solidFill>
                <a:latin typeface="Calibri" panose="020F0502020204030204" pitchFamily="34" charset="0"/>
                <a:cs typeface="Calibri" panose="020F0502020204030204" pitchFamily="34" charset="0"/>
              </a:rPr>
              <a:t>ηλεκτορνική</a:t>
            </a:r>
            <a:r>
              <a:rPr lang="el-GR" sz="1600" b="1" dirty="0" smtClean="0">
                <a:solidFill>
                  <a:schemeClr val="accent1">
                    <a:lumMod val="75000"/>
                  </a:schemeClr>
                </a:solidFill>
                <a:latin typeface="Calibri" panose="020F0502020204030204" pitchFamily="34" charset="0"/>
                <a:cs typeface="Calibri" panose="020F0502020204030204" pitchFamily="34" charset="0"/>
              </a:rPr>
              <a:t> μορφή</a:t>
            </a:r>
            <a:endParaRPr lang="el-GR" sz="1600" b="1" dirty="0">
              <a:solidFill>
                <a:schemeClr val="accent1">
                  <a:lumMod val="75000"/>
                </a:schemeClr>
              </a:solidFill>
              <a:latin typeface="Calibri" panose="020F0502020204030204" pitchFamily="34" charset="0"/>
              <a:cs typeface="Calibri" panose="020F0502020204030204" pitchFamily="34" charset="0"/>
            </a:endParaRPr>
          </a:p>
          <a:p>
            <a:pPr marL="45720" indent="0">
              <a:lnSpc>
                <a:spcPct val="135000"/>
              </a:lnSpc>
              <a:spcBef>
                <a:spcPts val="0"/>
              </a:spcBef>
              <a:buNone/>
            </a:pPr>
            <a:endParaRPr lang="el-GR" sz="1600" dirty="0">
              <a:latin typeface="Calibri" panose="020F0502020204030204" pitchFamily="34" charset="0"/>
              <a:cs typeface="Calibri" panose="020F0502020204030204" pitchFamily="34" charset="0"/>
            </a:endParaRPr>
          </a:p>
        </p:txBody>
      </p:sp>
      <p:sp>
        <p:nvSpPr>
          <p:cNvPr id="8" name="Τίτλος 7"/>
          <p:cNvSpPr>
            <a:spLocks noGrp="1"/>
          </p:cNvSpPr>
          <p:nvPr>
            <p:ph type="title"/>
          </p:nvPr>
        </p:nvSpPr>
        <p:spPr>
          <a:xfrm>
            <a:off x="504000" y="288000"/>
            <a:ext cx="11340000" cy="612000"/>
          </a:xfrm>
        </p:spPr>
        <p:txBody>
          <a:bodyPr>
            <a:noAutofit/>
          </a:bodyPr>
          <a:lstStyle/>
          <a:p>
            <a:r>
              <a:rPr lang="el-GR" sz="2400" cap="none" dirty="0">
                <a:solidFill>
                  <a:srgbClr val="A85229"/>
                </a:solidFill>
                <a:effectLst>
                  <a:outerShdw blurRad="38100" dist="25400" dir="18900000" algn="bl" rotWithShape="0">
                    <a:prstClr val="white">
                      <a:alpha val="80000"/>
                    </a:prstClr>
                  </a:outerShdw>
                </a:effectLst>
                <a:latin typeface="Calibri" panose="020F0502020204030204" pitchFamily="34" charset="0"/>
                <a:cs typeface="Calibri" panose="020F0502020204030204" pitchFamily="34" charset="0"/>
              </a:rPr>
              <a:t>2. Ανάλυση των Εργαλείων προώθησης της εκπαιδευτικής λειτουργίας στον ΕΧΑΕ</a:t>
            </a:r>
            <a:endParaRPr lang="el-GR" sz="2800" dirty="0"/>
          </a:p>
        </p:txBody>
      </p:sp>
    </p:spTree>
    <p:extLst>
      <p:ext uri="{BB962C8B-B14F-4D97-AF65-F5344CB8AC3E}">
        <p14:creationId xmlns:p14="http://schemas.microsoft.com/office/powerpoint/2010/main" val="170795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fade">
                                      <p:cBhvr>
                                        <p:cTn id="55" dur="500"/>
                                        <p:tgtEl>
                                          <p:spTgt spid="3">
                                            <p:txEl>
                                              <p:pRg st="12" end="1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7">
                                            <p:txEl>
                                              <p:pRg st="0" end="0"/>
                                            </p:txEl>
                                          </p:spTgt>
                                        </p:tgtEl>
                                        <p:attrNameLst>
                                          <p:attrName>style.visibility</p:attrName>
                                        </p:attrNameLst>
                                      </p:cBhvr>
                                      <p:to>
                                        <p:strVal val="visible"/>
                                      </p:to>
                                    </p:set>
                                    <p:animEffect transition="in" filter="fade">
                                      <p:cBhvr>
                                        <p:cTn id="60" dur="500"/>
                                        <p:tgtEl>
                                          <p:spTgt spid="7">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7">
                                            <p:txEl>
                                              <p:pRg st="1" end="1"/>
                                            </p:txEl>
                                          </p:spTgt>
                                        </p:tgtEl>
                                        <p:attrNameLst>
                                          <p:attrName>style.visibility</p:attrName>
                                        </p:attrNameLst>
                                      </p:cBhvr>
                                      <p:to>
                                        <p:strVal val="visible"/>
                                      </p:to>
                                    </p:set>
                                    <p:animEffect transition="in" filter="fade">
                                      <p:cBhvr>
                                        <p:cTn id="65" dur="500"/>
                                        <p:tgtEl>
                                          <p:spTgt spid="7">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7">
                                            <p:txEl>
                                              <p:pRg st="2" end="2"/>
                                            </p:txEl>
                                          </p:spTgt>
                                        </p:tgtEl>
                                        <p:attrNameLst>
                                          <p:attrName>style.visibility</p:attrName>
                                        </p:attrNameLst>
                                      </p:cBhvr>
                                      <p:to>
                                        <p:strVal val="visible"/>
                                      </p:to>
                                    </p:set>
                                    <p:animEffect transition="in" filter="fade">
                                      <p:cBhvr>
                                        <p:cTn id="7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l-GR" dirty="0" smtClean="0"/>
              <a:t>Πως και </a:t>
            </a:r>
            <a:r>
              <a:rPr lang="el-GR" dirty="0" err="1" smtClean="0"/>
              <a:t>γιατι</a:t>
            </a:r>
            <a:endParaRPr lang="el-GR" dirty="0"/>
          </a:p>
        </p:txBody>
      </p:sp>
      <p:sp>
        <p:nvSpPr>
          <p:cNvPr id="4" name="Θέση περιεχομένου 3"/>
          <p:cNvSpPr>
            <a:spLocks noGrp="1"/>
          </p:cNvSpPr>
          <p:nvPr>
            <p:ph idx="1"/>
          </p:nvPr>
        </p:nvSpPr>
        <p:spPr/>
        <p:txBody>
          <a:bodyPr>
            <a:normAutofit fontScale="70000" lnSpcReduction="20000"/>
          </a:bodyPr>
          <a:lstStyle/>
          <a:p>
            <a:pPr algn="just"/>
            <a:r>
              <a:rPr lang="en-US" dirty="0"/>
              <a:t>Concretely the Bologna Declaration outlined six objectives. Ministers confirmed their commitment to</a:t>
            </a:r>
          </a:p>
          <a:p>
            <a:pPr marL="45720" indent="0" algn="just">
              <a:buNone/>
            </a:pPr>
            <a:r>
              <a:rPr lang="en-US" dirty="0"/>
              <a:t>introduce the two-cycle system, with a first cycle of at least three years duration leading to a first</a:t>
            </a:r>
          </a:p>
          <a:p>
            <a:pPr marL="45720" indent="0" algn="just">
              <a:buNone/>
            </a:pPr>
            <a:r>
              <a:rPr lang="en-US" dirty="0"/>
              <a:t>degree ‘relevant to the </a:t>
            </a:r>
            <a:r>
              <a:rPr lang="en-US" dirty="0" err="1"/>
              <a:t>labour</a:t>
            </a:r>
            <a:r>
              <a:rPr lang="en-US" dirty="0"/>
              <a:t> market’ (p. 3) and a second cycle leading to a master or a doctoral</a:t>
            </a:r>
          </a:p>
          <a:p>
            <a:pPr marL="45720" indent="0" algn="just">
              <a:buNone/>
            </a:pPr>
            <a:r>
              <a:rPr lang="en-US" dirty="0"/>
              <a:t>degree. </a:t>
            </a:r>
            <a:r>
              <a:rPr lang="en-US" b="1" dirty="0"/>
              <a:t>The ministers also introduced the Diploma Supplement (already integrated into the Lisbon</a:t>
            </a:r>
          </a:p>
          <a:p>
            <a:pPr marL="45720" indent="0" algn="just">
              <a:buNone/>
            </a:pPr>
            <a:r>
              <a:rPr lang="en-US" b="1" dirty="0"/>
              <a:t>Recognition Convention framework) as a transparency tool to enhance readability and comparability of</a:t>
            </a:r>
          </a:p>
          <a:p>
            <a:pPr marL="45720" indent="0" algn="just">
              <a:buNone/>
            </a:pPr>
            <a:r>
              <a:rPr lang="en-US" b="1" dirty="0"/>
              <a:t>degrees, and committed themselves to using a credit system to promote student mobility. They sought</a:t>
            </a:r>
          </a:p>
          <a:p>
            <a:pPr marL="45720" indent="0" algn="just">
              <a:buNone/>
            </a:pPr>
            <a:r>
              <a:rPr lang="en-US" b="1" dirty="0"/>
              <a:t>to enhance and promote mobility by overcoming obstacles for students, teachers and researchers as</a:t>
            </a:r>
          </a:p>
          <a:p>
            <a:pPr marL="45720" indent="0" algn="just">
              <a:buNone/>
            </a:pPr>
            <a:r>
              <a:rPr lang="en-US" b="1" dirty="0"/>
              <a:t>well as for administrative staff. Co-operation in quality assurance was also specified in order to</a:t>
            </a:r>
          </a:p>
          <a:p>
            <a:pPr marL="45720" indent="0" algn="just">
              <a:buNone/>
            </a:pPr>
            <a:r>
              <a:rPr lang="en-US" b="1" dirty="0"/>
              <a:t>develop comparable criteria and methodologies. A European dimension was to be promoted</a:t>
            </a:r>
          </a:p>
          <a:p>
            <a:pPr marL="45720" indent="0" algn="just">
              <a:buNone/>
            </a:pPr>
            <a:r>
              <a:rPr lang="en-US" b="1" dirty="0"/>
              <a:t>‘particularly with regards to curricular development, interinstitutional co-operation, mobility schemes</a:t>
            </a:r>
          </a:p>
          <a:p>
            <a:pPr marL="45720" indent="0" algn="just">
              <a:buNone/>
            </a:pPr>
            <a:r>
              <a:rPr lang="en-US" b="1" dirty="0"/>
              <a:t>and integrated </a:t>
            </a:r>
            <a:r>
              <a:rPr lang="en-US" b="1" dirty="0" err="1"/>
              <a:t>programmes</a:t>
            </a:r>
            <a:r>
              <a:rPr lang="en-US" b="1" dirty="0"/>
              <a:t> of study, training and research’</a:t>
            </a:r>
            <a:r>
              <a:rPr lang="en-US" b="1" i="1" dirty="0"/>
              <a:t>.</a:t>
            </a:r>
            <a:endParaRPr lang="el-GR" b="1" dirty="0"/>
          </a:p>
        </p:txBody>
      </p:sp>
    </p:spTree>
    <p:extLst>
      <p:ext uri="{BB962C8B-B14F-4D97-AF65-F5344CB8AC3E}">
        <p14:creationId xmlns:p14="http://schemas.microsoft.com/office/powerpoint/2010/main" val="330786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Users\Aggelos\Pictures\Screenshots\Screenshot (16).png"/>
          <p:cNvPicPr>
            <a:picLocks noGrp="1"/>
          </p:cNvPicPr>
          <p:nvPr>
            <p:ph sz="half" idx="2"/>
          </p:nvPr>
        </p:nvPicPr>
        <p:blipFill rotWithShape="1">
          <a:blip r:embed="rId2">
            <a:extLst>
              <a:ext uri="{28A0092B-C50C-407E-A947-70E740481C1C}">
                <a14:useLocalDpi xmlns:a14="http://schemas.microsoft.com/office/drawing/2010/main" val="0"/>
              </a:ext>
            </a:extLst>
          </a:blip>
          <a:srcRect l="32634" t="15038" r="36354" b="3825"/>
          <a:stretch/>
        </p:blipFill>
        <p:spPr bwMode="auto">
          <a:xfrm>
            <a:off x="246075" y="193963"/>
            <a:ext cx="3916771" cy="5764212"/>
          </a:xfrm>
          <a:prstGeom prst="rect">
            <a:avLst/>
          </a:prstGeom>
          <a:noFill/>
          <a:ln>
            <a:noFill/>
          </a:ln>
          <a:extLst>
            <a:ext uri="{53640926-AAD7-44D8-BBD7-CCE9431645EC}">
              <a14:shadowObscured xmlns:a14="http://schemas.microsoft.com/office/drawing/2010/main"/>
            </a:ext>
          </a:extLst>
        </p:spPr>
      </p:pic>
      <p:pic>
        <p:nvPicPr>
          <p:cNvPr id="8" name="Content Placeholder 7" descr="C:\Users\Aggelos\Pictures\Screenshots\Screenshot (17).png"/>
          <p:cNvPicPr>
            <a:picLocks noGrp="1"/>
          </p:cNvPicPr>
          <p:nvPr>
            <p:ph sz="quarter" idx="4"/>
          </p:nvPr>
        </p:nvPicPr>
        <p:blipFill rotWithShape="1">
          <a:blip r:embed="rId3">
            <a:extLst>
              <a:ext uri="{28A0092B-C50C-407E-A947-70E740481C1C}">
                <a14:useLocalDpi xmlns:a14="http://schemas.microsoft.com/office/drawing/2010/main" val="0"/>
              </a:ext>
            </a:extLst>
          </a:blip>
          <a:srcRect l="31961" t="13252" r="35643" b="3925"/>
          <a:stretch/>
        </p:blipFill>
        <p:spPr bwMode="auto">
          <a:xfrm>
            <a:off x="4453667" y="193964"/>
            <a:ext cx="3817497" cy="5764212"/>
          </a:xfrm>
          <a:prstGeom prst="rect">
            <a:avLst/>
          </a:prstGeom>
          <a:noFill/>
          <a:ln>
            <a:noFill/>
          </a:ln>
          <a:extLst>
            <a:ext uri="{53640926-AAD7-44D8-BBD7-CCE9431645EC}">
              <a14:shadowObscured xmlns:a14="http://schemas.microsoft.com/office/drawing/2010/main"/>
            </a:ext>
          </a:extLst>
        </p:spPr>
      </p:pic>
      <p:pic>
        <p:nvPicPr>
          <p:cNvPr id="9" name="Picture 8" descr="C:\Users\Aggelos\Pictures\Screenshots\Screenshot (18).png"/>
          <p:cNvPicPr/>
          <p:nvPr/>
        </p:nvPicPr>
        <p:blipFill rotWithShape="1">
          <a:blip r:embed="rId4">
            <a:extLst>
              <a:ext uri="{28A0092B-C50C-407E-A947-70E740481C1C}">
                <a14:useLocalDpi xmlns:a14="http://schemas.microsoft.com/office/drawing/2010/main" val="0"/>
              </a:ext>
            </a:extLst>
          </a:blip>
          <a:srcRect l="32391" t="10706" r="36647" b="5708"/>
          <a:stretch/>
        </p:blipFill>
        <p:spPr bwMode="auto">
          <a:xfrm>
            <a:off x="8451273" y="193963"/>
            <a:ext cx="3711443" cy="57642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110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a:t>
            </a:r>
            <a:r>
              <a:rPr lang="el-GR" sz="2400" cap="none" dirty="0" smtClean="0">
                <a:latin typeface="Calibri" panose="020F0502020204030204" pitchFamily="34" charset="0"/>
                <a:cs typeface="Calibri" panose="020F0502020204030204" pitchFamily="34" charset="0"/>
              </a:rPr>
              <a:t>. </a:t>
            </a:r>
            <a:r>
              <a:rPr lang="el-GR" sz="2400" cap="none" dirty="0">
                <a:latin typeface="Calibri" panose="020F0502020204030204" pitchFamily="34" charset="0"/>
                <a:cs typeface="Calibri" panose="020F0502020204030204" pitchFamily="34" charset="0"/>
              </a:rPr>
              <a:t>Ανάλυση των Εργαλείων προώθησης της εκπαιδευτικής λειτουργίας στον ΕΧΑΕ</a:t>
            </a:r>
          </a:p>
        </p:txBody>
      </p:sp>
      <p:sp>
        <p:nvSpPr>
          <p:cNvPr id="3" name="Σύμβολο κράτησης θέσης περιεχομένου 2"/>
          <p:cNvSpPr>
            <a:spLocks noGrp="1"/>
          </p:cNvSpPr>
          <p:nvPr>
            <p:ph idx="1"/>
          </p:nvPr>
        </p:nvSpPr>
        <p:spPr>
          <a:xfrm>
            <a:off x="1084839" y="992849"/>
            <a:ext cx="10178322" cy="5112000"/>
          </a:xfrm>
        </p:spPr>
        <p:txBody>
          <a:bodyPr>
            <a:noAutofit/>
          </a:bodyPr>
          <a:lstStyle/>
          <a:p>
            <a:pPr marL="45720" indent="0">
              <a:lnSpc>
                <a:spcPct val="125000"/>
              </a:lnSpc>
              <a:spcBef>
                <a:spcPts val="600"/>
              </a:spcBef>
              <a:spcAft>
                <a:spcPts val="1200"/>
              </a:spcAft>
              <a:buNone/>
            </a:pPr>
            <a:r>
              <a:rPr lang="el-GR" sz="1800" b="1" i="1" dirty="0" smtClean="0">
                <a:latin typeface="Calibri" panose="020F0502020204030204" pitchFamily="34" charset="0"/>
                <a:ea typeface="Calibri" panose="020F0502020204030204" pitchFamily="34" charset="0"/>
                <a:cs typeface="Times New Roman" panose="02020603050405020304" pitchFamily="18" charset="0"/>
              </a:rPr>
              <a:t>2.4</a:t>
            </a:r>
            <a:r>
              <a:rPr lang="el-GR" sz="1800" b="1" i="1" dirty="0">
                <a:latin typeface="Calibri" panose="020F0502020204030204" pitchFamily="34" charset="0"/>
                <a:ea typeface="Calibri" panose="020F0502020204030204" pitchFamily="34" charset="0"/>
                <a:cs typeface="Times New Roman" panose="02020603050405020304" pitchFamily="18" charset="0"/>
              </a:rPr>
              <a:t>. (Ευρωπαϊκό) Πλαίσιο προσόντων /</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 </a:t>
            </a:r>
            <a:r>
              <a:rPr lang="en-US" sz="1800" b="1" i="1" dirty="0" smtClean="0">
                <a:latin typeface="Calibri" panose="020F0502020204030204" pitchFamily="34" charset="0"/>
                <a:ea typeface="Calibri" panose="020F0502020204030204" pitchFamily="34" charset="0"/>
                <a:cs typeface="Times New Roman" panose="02020603050405020304" pitchFamily="18" charset="0"/>
              </a:rPr>
              <a:t>EQF-LLL</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 (αλλά και </a:t>
            </a:r>
            <a:r>
              <a:rPr lang="en-US" sz="1800" b="1" i="1" dirty="0" smtClean="0">
                <a:latin typeface="Calibri" panose="020F0502020204030204" pitchFamily="34" charset="0"/>
                <a:ea typeface="Calibri" panose="020F0502020204030204" pitchFamily="34" charset="0"/>
                <a:cs typeface="Times New Roman" panose="02020603050405020304" pitchFamily="18" charset="0"/>
              </a:rPr>
              <a:t>QF-EHEA)</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 (Ι)</a:t>
            </a:r>
            <a:endParaRPr lang="el-GR" sz="1800" b="1" i="1" dirty="0">
              <a:latin typeface="Calibri" panose="020F0502020204030204" pitchFamily="34" charset="0"/>
              <a:ea typeface="Calibri" panose="020F0502020204030204" pitchFamily="34" charset="0"/>
              <a:cs typeface="Times New Roman" panose="02020603050405020304" pitchFamily="18" charset="0"/>
            </a:endParaRPr>
          </a:p>
          <a:p>
            <a:pPr marL="273050" indent="-273050">
              <a:lnSpc>
                <a:spcPct val="125000"/>
              </a:lnSpc>
              <a:spcBef>
                <a:spcPts val="600"/>
              </a:spcBef>
              <a:spcAft>
                <a:spcPts val="600"/>
              </a:spcAft>
            </a:pPr>
            <a:r>
              <a:rPr lang="el-GR" sz="16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Δύο </a:t>
            </a:r>
            <a:r>
              <a:rPr lang="el-GR" sz="16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ευρωπαϊκά πλαίσια προσόντων</a:t>
            </a:r>
            <a:r>
              <a:rPr lang="el-GR" sz="16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605790" lvl="1" indent="-285750">
              <a:lnSpc>
                <a:spcPct val="125000"/>
              </a:lnSpc>
              <a:spcBef>
                <a:spcPts val="600"/>
              </a:spcBef>
              <a:spcAft>
                <a:spcPts val="600"/>
              </a:spcAft>
              <a:buFont typeface="Wingdings" panose="05000000000000000000" pitchFamily="2" charset="2"/>
              <a:buChar char="Ø"/>
            </a:pPr>
            <a:r>
              <a:rPr lang="el-GR" sz="1600" dirty="0" smtClean="0">
                <a:latin typeface="Calibri" panose="020F0502020204030204" pitchFamily="34" charset="0"/>
                <a:ea typeface="Calibri" panose="020F0502020204030204" pitchFamily="34" charset="0"/>
                <a:cs typeface="Times New Roman" panose="02020603050405020304" pitchFamily="18" charset="0"/>
              </a:rPr>
              <a:t>Πλαίσιο </a:t>
            </a:r>
            <a:r>
              <a:rPr lang="el-GR" sz="1600" dirty="0">
                <a:latin typeface="Calibri" panose="020F0502020204030204" pitchFamily="34" charset="0"/>
                <a:ea typeface="Calibri" panose="020F0502020204030204" pitchFamily="34" charset="0"/>
                <a:cs typeface="Times New Roman" panose="02020603050405020304" pitchFamily="18" charset="0"/>
              </a:rPr>
              <a:t>Επαγγελματικών Προσόντων του Ευρωπαϊκού Χώρου Ανώτατης Εκπαίδευσης (QF-EHEA) και </a:t>
            </a:r>
          </a:p>
          <a:p>
            <a:pPr marL="605790" lvl="1" indent="-285750">
              <a:lnSpc>
                <a:spcPct val="125000"/>
              </a:lnSpc>
              <a:spcBef>
                <a:spcPts val="600"/>
              </a:spcBef>
              <a:spcAft>
                <a:spcPts val="600"/>
              </a:spcAft>
              <a:buFont typeface="Wingdings" panose="05000000000000000000" pitchFamily="2" charset="2"/>
              <a:buChar char="Ø"/>
            </a:pPr>
            <a:r>
              <a:rPr lang="el-GR" sz="1600" b="1" dirty="0" smtClean="0">
                <a:latin typeface="Calibri" panose="020F0502020204030204" pitchFamily="34" charset="0"/>
                <a:ea typeface="Calibri" panose="020F0502020204030204" pitchFamily="34" charset="0"/>
                <a:cs typeface="Times New Roman" panose="02020603050405020304" pitchFamily="18" charset="0"/>
              </a:rPr>
              <a:t>Ευρωπαϊκό </a:t>
            </a:r>
            <a:r>
              <a:rPr lang="el-GR" sz="1600" b="1" dirty="0">
                <a:latin typeface="Calibri" panose="020F0502020204030204" pitchFamily="34" charset="0"/>
                <a:ea typeface="Calibri" panose="020F0502020204030204" pitchFamily="34" charset="0"/>
                <a:cs typeface="Times New Roman" panose="02020603050405020304" pitchFamily="18" charset="0"/>
              </a:rPr>
              <a:t>Πλαίσιο (Επαγγελματικών) Προσόντων για τη διά βίου μάθηση στην ΕΕ (EQF-LLL). </a:t>
            </a:r>
          </a:p>
          <a:p>
            <a:pPr marL="0" indent="0">
              <a:lnSpc>
                <a:spcPct val="125000"/>
              </a:lnSpc>
              <a:spcBef>
                <a:spcPts val="600"/>
              </a:spcBef>
              <a:spcAft>
                <a:spcPts val="600"/>
              </a:spcAft>
              <a:buNone/>
            </a:pPr>
            <a:endParaRPr lang="el-GR" sz="1600" dirty="0">
              <a:latin typeface="Calibri" panose="020F0502020204030204" pitchFamily="34" charset="0"/>
              <a:ea typeface="Calibri" panose="020F0502020204030204" pitchFamily="34" charset="0"/>
              <a:cs typeface="Times New Roman" panose="02020603050405020304" pitchFamily="18" charset="0"/>
            </a:endParaRPr>
          </a:p>
          <a:p>
            <a:r>
              <a:rPr lang="el-GR" sz="1600" dirty="0" smtClean="0">
                <a:latin typeface="Calibri" panose="020F0502020204030204" pitchFamily="34" charset="0"/>
                <a:ea typeface="Calibri" panose="020F0502020204030204" pitchFamily="34" charset="0"/>
                <a:cs typeface="Times New Roman" panose="02020603050405020304" pitchFamily="18" charset="0"/>
              </a:rPr>
              <a:t>Το </a:t>
            </a:r>
            <a:r>
              <a:rPr lang="el-GR" sz="1600" dirty="0">
                <a:latin typeface="Calibri" panose="020F0502020204030204" pitchFamily="34" charset="0"/>
                <a:ea typeface="Calibri" panose="020F0502020204030204" pitchFamily="34" charset="0"/>
                <a:cs typeface="Times New Roman" panose="02020603050405020304" pitchFamily="18" charset="0"/>
              </a:rPr>
              <a:t>QF-EHEA έχει </a:t>
            </a:r>
            <a:r>
              <a:rPr lang="el-GR" sz="1600" dirty="0" smtClean="0">
                <a:latin typeface="Calibri" panose="020F0502020204030204" pitchFamily="34" charset="0"/>
                <a:ea typeface="Calibri" panose="020F0502020204030204" pitchFamily="34" charset="0"/>
                <a:cs typeface="Times New Roman" panose="02020603050405020304" pitchFamily="18" charset="0"/>
              </a:rPr>
              <a:t>4 </a:t>
            </a:r>
            <a:r>
              <a:rPr lang="el-GR" sz="1600" dirty="0">
                <a:latin typeface="Calibri" panose="020F0502020204030204" pitchFamily="34" charset="0"/>
                <a:ea typeface="Calibri" panose="020F0502020204030204" pitchFamily="34" charset="0"/>
                <a:cs typeface="Times New Roman" panose="02020603050405020304" pitchFamily="18" charset="0"/>
              </a:rPr>
              <a:t>επίπεδα (που αντιστοιχούν στους 3 κύκλους </a:t>
            </a:r>
            <a:r>
              <a:rPr lang="el-GR" sz="1600" dirty="0" smtClean="0">
                <a:latin typeface="Calibri" panose="020F0502020204030204" pitchFamily="34" charset="0"/>
                <a:ea typeface="Calibri" panose="020F0502020204030204" pitchFamily="34" charset="0"/>
                <a:cs typeface="Times New Roman" panose="02020603050405020304" pitchFamily="18" charset="0"/>
              </a:rPr>
              <a:t>σπουδών) και ορίζονται - περιγράφονται από </a:t>
            </a:r>
            <a:r>
              <a:rPr lang="el-GR" sz="1600" dirty="0">
                <a:latin typeface="Calibri" panose="020F0502020204030204" pitchFamily="34" charset="0"/>
                <a:ea typeface="Calibri" panose="020F0502020204030204" pitchFamily="34" charset="0"/>
                <a:cs typeface="Times New Roman" panose="02020603050405020304" pitchFamily="18" charset="0"/>
              </a:rPr>
              <a:t>τους «</a:t>
            </a:r>
            <a:r>
              <a:rPr lang="el-GR" sz="1600" dirty="0" err="1">
                <a:latin typeface="Calibri" panose="020F0502020204030204" pitchFamily="34" charset="0"/>
                <a:ea typeface="Calibri" panose="020F0502020204030204" pitchFamily="34" charset="0"/>
                <a:cs typeface="Times New Roman" panose="02020603050405020304" pitchFamily="18" charset="0"/>
              </a:rPr>
              <a:t>Dublin</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Descriptors</a:t>
            </a:r>
            <a:r>
              <a:rPr lang="el-GR" sz="1600" dirty="0">
                <a:latin typeface="Calibri" panose="020F0502020204030204" pitchFamily="34" charset="0"/>
                <a:ea typeface="Calibri" panose="020F0502020204030204" pitchFamily="34" charset="0"/>
                <a:cs typeface="Times New Roman" panose="02020603050405020304" pitchFamily="18" charset="0"/>
              </a:rPr>
              <a:t>» οι οποίοι αφορούν</a:t>
            </a:r>
            <a:r>
              <a:rPr lang="el-GR" sz="1600" dirty="0" smtClean="0">
                <a:latin typeface="Calibri" panose="020F0502020204030204" pitchFamily="34" charset="0"/>
                <a:ea typeface="Calibri" panose="020F0502020204030204" pitchFamily="34" charset="0"/>
                <a:cs typeface="Times New Roman" panose="02020603050405020304" pitchFamily="18" charset="0"/>
              </a:rPr>
              <a:t>: (</a:t>
            </a:r>
            <a:r>
              <a:rPr lang="en-US" sz="1600" dirty="0"/>
              <a:t>Meanwhile the QF-EHEA was extended in the </a:t>
            </a:r>
            <a:r>
              <a:rPr lang="en-US" sz="1600" dirty="0" smtClean="0"/>
              <a:t>Paris</a:t>
            </a:r>
            <a:r>
              <a:rPr lang="el-GR" sz="1600" dirty="0" smtClean="0"/>
              <a:t> </a:t>
            </a:r>
            <a:r>
              <a:rPr lang="en-US" sz="1600" smtClean="0"/>
              <a:t>Communiqué </a:t>
            </a:r>
            <a:r>
              <a:rPr lang="en-US" sz="1600"/>
              <a:t>to include short-cycle higher education as a self-standing qualifications </a:t>
            </a:r>
            <a:r>
              <a:rPr lang="en-US" sz="1600" smtClean="0"/>
              <a:t>level</a:t>
            </a:r>
            <a:r>
              <a:rPr lang="el-GR" sz="1600" smtClean="0"/>
              <a:t>)</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605790" lvl="1" indent="-285750">
              <a:lnSpc>
                <a:spcPct val="125000"/>
              </a:lnSpc>
              <a:spcBef>
                <a:spcPts val="600"/>
              </a:spcBef>
              <a:spcAft>
                <a:spcPts val="600"/>
              </a:spcAft>
              <a:buFont typeface="Wingdings" panose="05000000000000000000" pitchFamily="2" charset="2"/>
              <a:buChar char="Ø"/>
            </a:pPr>
            <a:r>
              <a:rPr lang="el-GR" sz="1600" dirty="0">
                <a:latin typeface="Calibri" panose="020F0502020204030204" pitchFamily="34" charset="0"/>
                <a:ea typeface="Calibri" panose="020F0502020204030204" pitchFamily="34" charset="0"/>
                <a:cs typeface="Times New Roman" panose="02020603050405020304" pitchFamily="18" charset="0"/>
              </a:rPr>
              <a:t>την εφαρμογή της γνώσης και της </a:t>
            </a:r>
            <a:r>
              <a:rPr lang="el-GR" sz="1600" dirty="0" smtClean="0">
                <a:latin typeface="Calibri" panose="020F0502020204030204" pitchFamily="34" charset="0"/>
                <a:ea typeface="Calibri" panose="020F0502020204030204" pitchFamily="34" charset="0"/>
                <a:cs typeface="Times New Roman" panose="02020603050405020304" pitchFamily="18" charset="0"/>
              </a:rPr>
              <a:t>κατανόησης,</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605790" lvl="1" indent="-285750">
              <a:lnSpc>
                <a:spcPct val="125000"/>
              </a:lnSpc>
              <a:spcBef>
                <a:spcPts val="600"/>
              </a:spcBef>
              <a:spcAft>
                <a:spcPts val="600"/>
              </a:spcAft>
              <a:buFont typeface="Wingdings" panose="05000000000000000000" pitchFamily="2" charset="2"/>
              <a:buChar char="Ø"/>
            </a:pPr>
            <a:r>
              <a:rPr lang="el-GR" sz="1600" dirty="0">
                <a:latin typeface="Calibri" panose="020F0502020204030204" pitchFamily="34" charset="0"/>
                <a:ea typeface="Calibri" panose="020F0502020204030204" pitchFamily="34" charset="0"/>
                <a:cs typeface="Times New Roman" panose="02020603050405020304" pitchFamily="18" charset="0"/>
              </a:rPr>
              <a:t>τη λήψη </a:t>
            </a:r>
            <a:r>
              <a:rPr lang="el-GR" sz="1600" dirty="0" smtClean="0">
                <a:latin typeface="Calibri" panose="020F0502020204030204" pitchFamily="34" charset="0"/>
                <a:ea typeface="Calibri" panose="020F0502020204030204" pitchFamily="34" charset="0"/>
                <a:cs typeface="Times New Roman" panose="02020603050405020304" pitchFamily="18" charset="0"/>
              </a:rPr>
              <a:t>αποφάσεων,</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605790" lvl="1" indent="-285750">
              <a:lnSpc>
                <a:spcPct val="125000"/>
              </a:lnSpc>
              <a:spcBef>
                <a:spcPts val="600"/>
              </a:spcBef>
              <a:spcAft>
                <a:spcPts val="600"/>
              </a:spcAft>
              <a:buFont typeface="Wingdings" panose="05000000000000000000" pitchFamily="2" charset="2"/>
              <a:buChar char="Ø"/>
            </a:pPr>
            <a:r>
              <a:rPr lang="el-GR" sz="1600" dirty="0">
                <a:latin typeface="Calibri" panose="020F0502020204030204" pitchFamily="34" charset="0"/>
                <a:ea typeface="Calibri" panose="020F0502020204030204" pitchFamily="34" charset="0"/>
                <a:cs typeface="Times New Roman" panose="02020603050405020304" pitchFamily="18" charset="0"/>
              </a:rPr>
              <a:t>τις δεξιότητες επικοινωνίας και </a:t>
            </a:r>
          </a:p>
          <a:p>
            <a:pPr marL="605790" lvl="1" indent="-285750">
              <a:lnSpc>
                <a:spcPct val="125000"/>
              </a:lnSpc>
              <a:spcBef>
                <a:spcPts val="600"/>
              </a:spcBef>
              <a:spcAft>
                <a:spcPts val="600"/>
              </a:spcAft>
              <a:buFont typeface="Wingdings" panose="05000000000000000000" pitchFamily="2" charset="2"/>
              <a:buChar char="Ø"/>
            </a:pPr>
            <a:r>
              <a:rPr lang="el-GR" sz="1600" dirty="0">
                <a:latin typeface="Calibri" panose="020F0502020204030204" pitchFamily="34" charset="0"/>
                <a:ea typeface="Calibri" panose="020F0502020204030204" pitchFamily="34" charset="0"/>
                <a:cs typeface="Times New Roman" panose="02020603050405020304" pitchFamily="18" charset="0"/>
              </a:rPr>
              <a:t>την ικανότητα να μαθαίνει κανείς πώς να </a:t>
            </a:r>
            <a:r>
              <a:rPr lang="el-GR" sz="1600" dirty="0" smtClean="0">
                <a:latin typeface="Calibri" panose="020F0502020204030204" pitchFamily="34" charset="0"/>
                <a:ea typeface="Calibri" panose="020F0502020204030204" pitchFamily="34" charset="0"/>
                <a:cs typeface="Times New Roman" panose="02020603050405020304" pitchFamily="18" charset="0"/>
              </a:rPr>
              <a:t>μάθει.</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73050" indent="-273050">
              <a:lnSpc>
                <a:spcPct val="125000"/>
              </a:lnSpc>
              <a:spcBef>
                <a:spcPts val="600"/>
              </a:spcBef>
              <a:spcAft>
                <a:spcPts val="600"/>
              </a:spcAft>
            </a:pPr>
            <a:endParaRPr lang="el-GR" sz="1600"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543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a:t>
            </a:r>
            <a:r>
              <a:rPr lang="el-GR" sz="2400" cap="none" dirty="0" smtClean="0">
                <a:latin typeface="Calibri" panose="020F0502020204030204" pitchFamily="34" charset="0"/>
                <a:cs typeface="Calibri" panose="020F0502020204030204" pitchFamily="34" charset="0"/>
              </a:rPr>
              <a:t>. </a:t>
            </a:r>
            <a:r>
              <a:rPr lang="el-GR" sz="2400" cap="none" dirty="0">
                <a:latin typeface="Calibri" panose="020F0502020204030204" pitchFamily="34" charset="0"/>
                <a:cs typeface="Calibri" panose="020F0502020204030204" pitchFamily="34" charset="0"/>
              </a:rPr>
              <a:t>Ανάλυση των Εργαλείων προώθησης της εκπαιδευτικής λειτουργίας στον ΕΧΑΕ</a:t>
            </a:r>
          </a:p>
        </p:txBody>
      </p:sp>
      <p:sp>
        <p:nvSpPr>
          <p:cNvPr id="3" name="Σύμβολο κράτησης θέσης περιεχομένου 2"/>
          <p:cNvSpPr>
            <a:spLocks noGrp="1"/>
          </p:cNvSpPr>
          <p:nvPr>
            <p:ph idx="1"/>
          </p:nvPr>
        </p:nvSpPr>
        <p:spPr>
          <a:xfrm>
            <a:off x="1084839" y="992849"/>
            <a:ext cx="10178322" cy="5112000"/>
          </a:xfrm>
        </p:spPr>
        <p:txBody>
          <a:bodyPr>
            <a:noAutofit/>
          </a:bodyPr>
          <a:lstStyle/>
          <a:p>
            <a:pPr marL="45720" indent="0">
              <a:lnSpc>
                <a:spcPct val="125000"/>
              </a:lnSpc>
              <a:spcBef>
                <a:spcPts val="600"/>
              </a:spcBef>
              <a:spcAft>
                <a:spcPts val="1200"/>
              </a:spcAft>
              <a:buNone/>
            </a:pPr>
            <a:r>
              <a:rPr lang="el-GR" sz="1800" b="1" i="1" dirty="0" smtClean="0">
                <a:latin typeface="Calibri" panose="020F0502020204030204" pitchFamily="34" charset="0"/>
                <a:ea typeface="Calibri" panose="020F0502020204030204" pitchFamily="34" charset="0"/>
                <a:cs typeface="Times New Roman" panose="02020603050405020304" pitchFamily="18" charset="0"/>
              </a:rPr>
              <a:t>2.4</a:t>
            </a:r>
            <a:r>
              <a:rPr lang="el-GR" sz="1800" b="1" i="1" dirty="0">
                <a:latin typeface="Calibri" panose="020F0502020204030204" pitchFamily="34" charset="0"/>
                <a:ea typeface="Calibri" panose="020F0502020204030204" pitchFamily="34" charset="0"/>
                <a:cs typeface="Times New Roman" panose="02020603050405020304" pitchFamily="18" charset="0"/>
              </a:rPr>
              <a:t>. (Ευρωπαϊκό) Πλαίσιο προσόντων /</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 </a:t>
            </a:r>
            <a:r>
              <a:rPr lang="en-US" sz="1800" b="1" i="1" dirty="0" smtClean="0">
                <a:latin typeface="Calibri" panose="020F0502020204030204" pitchFamily="34" charset="0"/>
                <a:ea typeface="Calibri" panose="020F0502020204030204" pitchFamily="34" charset="0"/>
                <a:cs typeface="Times New Roman" panose="02020603050405020304" pitchFamily="18" charset="0"/>
              </a:rPr>
              <a:t>EQF-LLL</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 (αλλά και </a:t>
            </a:r>
            <a:r>
              <a:rPr lang="en-US" sz="1800" b="1" i="1" dirty="0" smtClean="0">
                <a:latin typeface="Calibri" panose="020F0502020204030204" pitchFamily="34" charset="0"/>
                <a:ea typeface="Calibri" panose="020F0502020204030204" pitchFamily="34" charset="0"/>
                <a:cs typeface="Times New Roman" panose="02020603050405020304" pitchFamily="18" charset="0"/>
              </a:rPr>
              <a:t>QF-EHEA)</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 (ΙΙ)</a:t>
            </a:r>
            <a:endParaRPr lang="el-GR" sz="1800" b="1" i="1" dirty="0">
              <a:latin typeface="Calibri" panose="020F0502020204030204" pitchFamily="34" charset="0"/>
              <a:ea typeface="Calibri" panose="020F0502020204030204" pitchFamily="34" charset="0"/>
              <a:cs typeface="Times New Roman" panose="02020603050405020304" pitchFamily="18" charset="0"/>
            </a:endParaRPr>
          </a:p>
          <a:p>
            <a:pPr marL="605790" lvl="1" indent="-285750">
              <a:lnSpc>
                <a:spcPct val="125000"/>
              </a:lnSpc>
              <a:spcBef>
                <a:spcPts val="600"/>
              </a:spcBef>
              <a:spcAft>
                <a:spcPts val="600"/>
              </a:spcAft>
              <a:buFont typeface="Wingdings" panose="05000000000000000000" pitchFamily="2" charset="2"/>
              <a:buChar char="Ø"/>
            </a:pPr>
            <a:r>
              <a:rPr lang="el-GR" sz="16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EQF-LLL </a:t>
            </a:r>
            <a:r>
              <a:rPr lang="el-GR" sz="1600" dirty="0">
                <a:latin typeface="Calibri" panose="020F0502020204030204" pitchFamily="34" charset="0"/>
                <a:ea typeface="Calibri" panose="020F0502020204030204" pitchFamily="34" charset="0"/>
                <a:cs typeface="Times New Roman" panose="02020603050405020304" pitchFamily="18" charset="0"/>
              </a:rPr>
              <a:t>(συνήθως αναφέρεται μόνο ως </a:t>
            </a:r>
            <a:r>
              <a:rPr lang="el-GR" sz="1600" dirty="0" smtClean="0">
                <a:latin typeface="Calibri" panose="020F0502020204030204" pitchFamily="34" charset="0"/>
                <a:ea typeface="Calibri" panose="020F0502020204030204" pitchFamily="34" charset="0"/>
                <a:cs typeface="Times New Roman" panose="02020603050405020304" pitchFamily="18" charset="0"/>
              </a:rPr>
              <a:t>EQF)</a:t>
            </a:r>
          </a:p>
          <a:p>
            <a:pPr marL="285750" indent="-285750">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Είναι ένα </a:t>
            </a:r>
            <a:r>
              <a:rPr lang="el-GR" sz="1600" dirty="0">
                <a:latin typeface="Calibri" panose="020F0502020204030204" pitchFamily="34" charset="0"/>
                <a:ea typeface="Calibri" panose="020F0502020204030204" pitchFamily="34" charset="0"/>
                <a:cs typeface="Times New Roman" panose="02020603050405020304" pitchFamily="18" charset="0"/>
              </a:rPr>
              <a:t>κοινό ευρωπαϊκό πλαίσιο αναφοράς προσόντων </a:t>
            </a:r>
            <a:r>
              <a:rPr lang="el-GR" sz="1600" dirty="0" smtClean="0">
                <a:latin typeface="Calibri" panose="020F0502020204030204" pitchFamily="34" charset="0"/>
                <a:ea typeface="Calibri" panose="020F0502020204030204" pitchFamily="34" charset="0"/>
                <a:cs typeface="Times New Roman" panose="02020603050405020304" pitchFamily="18" charset="0"/>
              </a:rPr>
              <a:t>που επιτρέπει </a:t>
            </a:r>
            <a:r>
              <a:rPr lang="el-GR" sz="1600" dirty="0">
                <a:latin typeface="Calibri" panose="020F0502020204030204" pitchFamily="34" charset="0"/>
                <a:ea typeface="Calibri" panose="020F0502020204030204" pitchFamily="34" charset="0"/>
                <a:cs typeface="Times New Roman" panose="02020603050405020304" pitchFamily="18" charset="0"/>
              </a:rPr>
              <a:t>τη συνεργασία (και στο επίπεδο της αναγνώρισης</a:t>
            </a:r>
            <a:r>
              <a:rPr lang="el-GR" sz="1600" dirty="0" smtClean="0">
                <a:latin typeface="Calibri" panose="020F0502020204030204" pitchFamily="34" charset="0"/>
                <a:ea typeface="Calibri" panose="020F0502020204030204" pitchFamily="34" charset="0"/>
                <a:cs typeface="Times New Roman" panose="02020603050405020304" pitchFamily="18" charset="0"/>
              </a:rPr>
              <a:t>). Η απόφαση </a:t>
            </a:r>
            <a:r>
              <a:rPr lang="el-GR" sz="1600" dirty="0">
                <a:latin typeface="Calibri" panose="020F0502020204030204" pitchFamily="34" charset="0"/>
                <a:ea typeface="Calibri" panose="020F0502020204030204" pitchFamily="34" charset="0"/>
                <a:cs typeface="Times New Roman" panose="02020603050405020304" pitchFamily="18" charset="0"/>
              </a:rPr>
              <a:t>έγκρισή </a:t>
            </a:r>
            <a:r>
              <a:rPr lang="el-GR" sz="1600" dirty="0" smtClean="0">
                <a:latin typeface="Calibri" panose="020F0502020204030204" pitchFamily="34" charset="0"/>
                <a:ea typeface="Calibri" panose="020F0502020204030204" pitchFamily="34" charset="0"/>
                <a:cs typeface="Times New Roman" panose="02020603050405020304" pitchFamily="18" charset="0"/>
              </a:rPr>
              <a:t>τους έγινε </a:t>
            </a:r>
            <a:r>
              <a:rPr lang="el-GR" sz="1600" dirty="0">
                <a:latin typeface="Calibri" panose="020F0502020204030204" pitchFamily="34" charset="0"/>
                <a:ea typeface="Calibri" panose="020F0502020204030204" pitchFamily="34" charset="0"/>
                <a:cs typeface="Times New Roman" panose="02020603050405020304" pitchFamily="18" charset="0"/>
              </a:rPr>
              <a:t>από το Ευρωπαϊκό Κοινοβούλιο και το Συμβούλιο στις </a:t>
            </a:r>
            <a:r>
              <a:rPr lang="el-GR" sz="1600" dirty="0" smtClean="0">
                <a:latin typeface="Calibri" panose="020F0502020204030204" pitchFamily="34" charset="0"/>
                <a:ea typeface="Calibri" panose="020F0502020204030204" pitchFamily="34" charset="0"/>
                <a:cs typeface="Times New Roman" panose="02020603050405020304" pitchFamily="18" charset="0"/>
              </a:rPr>
              <a:t>23/4/2008.</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Περιγράφει </a:t>
            </a:r>
            <a:r>
              <a:rPr lang="el-GR" sz="1600" dirty="0">
                <a:latin typeface="Calibri" panose="020F0502020204030204" pitchFamily="34" charset="0"/>
                <a:ea typeface="Calibri" panose="020F0502020204030204" pitchFamily="34" charset="0"/>
                <a:cs typeface="Times New Roman" panose="02020603050405020304" pitchFamily="18" charset="0"/>
              </a:rPr>
              <a:t>«επίπεδα </a:t>
            </a:r>
            <a:r>
              <a:rPr lang="el-GR" sz="1600" dirty="0" smtClean="0">
                <a:latin typeface="Calibri" panose="020F0502020204030204" pitchFamily="34" charset="0"/>
                <a:ea typeface="Calibri" panose="020F0502020204030204" pitchFamily="34" charset="0"/>
                <a:cs typeface="Times New Roman" panose="02020603050405020304" pitchFamily="18" charset="0"/>
              </a:rPr>
              <a:t>προσόντων</a:t>
            </a:r>
            <a:r>
              <a:rPr lang="el-GR" sz="1600" dirty="0">
                <a:latin typeface="Calibri" panose="020F0502020204030204" pitchFamily="34" charset="0"/>
                <a:ea typeface="Calibri" panose="020F0502020204030204" pitchFamily="34" charset="0"/>
                <a:cs typeface="Times New Roman" panose="02020603050405020304" pitchFamily="18" charset="0"/>
              </a:rPr>
              <a:t>» χωρίς να αναφέρει και </a:t>
            </a:r>
            <a:r>
              <a:rPr lang="el-GR" sz="1600" dirty="0" smtClean="0">
                <a:latin typeface="Calibri" panose="020F0502020204030204" pitchFamily="34" charset="0"/>
                <a:ea typeface="Calibri" panose="020F0502020204030204" pitchFamily="34" charset="0"/>
                <a:cs typeface="Times New Roman" panose="02020603050405020304" pitchFamily="18" charset="0"/>
              </a:rPr>
              <a:t>να τα </a:t>
            </a:r>
            <a:r>
              <a:rPr lang="el-GR" sz="1600" dirty="0">
                <a:latin typeface="Calibri" panose="020F0502020204030204" pitchFamily="34" charset="0"/>
                <a:ea typeface="Calibri" panose="020F0502020204030204" pitchFamily="34" charset="0"/>
                <a:cs typeface="Times New Roman" panose="02020603050405020304" pitchFamily="18" charset="0"/>
              </a:rPr>
              <a:t>αντιστοιχεί με πιστωτικές </a:t>
            </a:r>
            <a:r>
              <a:rPr lang="el-GR" sz="1600" dirty="0" smtClean="0">
                <a:latin typeface="Calibri" panose="020F0502020204030204" pitchFamily="34" charset="0"/>
                <a:ea typeface="Calibri" panose="020F0502020204030204" pitchFamily="34" charset="0"/>
                <a:cs typeface="Times New Roman" panose="02020603050405020304" pitchFamily="18" charset="0"/>
              </a:rPr>
              <a:t>μονάδες.</a:t>
            </a:r>
          </a:p>
          <a:p>
            <a:pPr marL="285750" indent="-285750">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Παρέχει </a:t>
            </a:r>
            <a:r>
              <a:rPr lang="el-GR" sz="1600" dirty="0">
                <a:latin typeface="Calibri" panose="020F0502020204030204" pitchFamily="34" charset="0"/>
                <a:ea typeface="Calibri" panose="020F0502020204030204" pitchFamily="34" charset="0"/>
                <a:cs typeface="Times New Roman" panose="02020603050405020304" pitchFamily="18" charset="0"/>
              </a:rPr>
              <a:t>ένα κοινό πλαίσιο αναφοράς που βοηθά στη σύγκριση των εθνικών συστημάτων επαγγελματικών προσόντων και των επιπέδων </a:t>
            </a:r>
            <a:r>
              <a:rPr lang="el-GR" sz="1600" dirty="0" smtClean="0">
                <a:latin typeface="Calibri" panose="020F0502020204030204" pitchFamily="34" charset="0"/>
                <a:ea typeface="Calibri" panose="020F0502020204030204" pitchFamily="34" charset="0"/>
                <a:cs typeface="Times New Roman" panose="02020603050405020304" pitchFamily="18" charset="0"/>
              </a:rPr>
              <a:t>τους.</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Βασίζεται </a:t>
            </a:r>
            <a:r>
              <a:rPr lang="el-GR" sz="1600" dirty="0">
                <a:latin typeface="Calibri" panose="020F0502020204030204" pitchFamily="34" charset="0"/>
                <a:ea typeface="Calibri" panose="020F0502020204030204" pitchFamily="34" charset="0"/>
                <a:cs typeface="Times New Roman" panose="02020603050405020304" pitchFamily="18" charset="0"/>
              </a:rPr>
              <a:t>σε οκτώ επίπεδα (επαγγελματικών) </a:t>
            </a:r>
            <a:r>
              <a:rPr lang="el-GR" sz="1600" dirty="0" smtClean="0">
                <a:latin typeface="Calibri" panose="020F0502020204030204" pitchFamily="34" charset="0"/>
                <a:ea typeface="Calibri" panose="020F0502020204030204" pitchFamily="34" charset="0"/>
                <a:cs typeface="Times New Roman" panose="02020603050405020304" pitchFamily="18" charset="0"/>
              </a:rPr>
              <a:t>προσόντων.</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Ως </a:t>
            </a:r>
            <a:r>
              <a:rPr lang="el-GR" sz="1600" dirty="0">
                <a:latin typeface="Calibri" panose="020F0502020204030204" pitchFamily="34" charset="0"/>
                <a:ea typeface="Calibri" panose="020F0502020204030204" pitchFamily="34" charset="0"/>
                <a:cs typeface="Times New Roman" panose="02020603050405020304" pitchFamily="18" charset="0"/>
              </a:rPr>
              <a:t>μέσο για την προώθηση της δια βίου μάθησης, το EQF περιλαμβάνει</a:t>
            </a:r>
            <a:r>
              <a:rPr lang="el-GR" sz="1600" dirty="0" smtClean="0">
                <a:latin typeface="Calibri" panose="020F0502020204030204" pitchFamily="34" charset="0"/>
                <a:ea typeface="Calibri" panose="020F0502020204030204" pitchFamily="34" charset="0"/>
                <a:cs typeface="Times New Roman" panose="02020603050405020304" pitchFamily="18" charset="0"/>
              </a:rPr>
              <a:t>: Α) τη </a:t>
            </a:r>
            <a:r>
              <a:rPr lang="el-GR" sz="1600" dirty="0">
                <a:latin typeface="Calibri" panose="020F0502020204030204" pitchFamily="34" charset="0"/>
                <a:ea typeface="Calibri" panose="020F0502020204030204" pitchFamily="34" charset="0"/>
                <a:cs typeface="Times New Roman" panose="02020603050405020304" pitchFamily="18" charset="0"/>
              </a:rPr>
              <a:t>γενική </a:t>
            </a:r>
            <a:r>
              <a:rPr lang="el-GR" sz="1600" dirty="0" smtClean="0">
                <a:latin typeface="Calibri" panose="020F0502020204030204" pitchFamily="34" charset="0"/>
                <a:ea typeface="Calibri" panose="020F0502020204030204" pitchFamily="34" charset="0"/>
                <a:cs typeface="Times New Roman" panose="02020603050405020304" pitchFamily="18" charset="0"/>
              </a:rPr>
              <a:t>εκπαίδευση, Β) την </a:t>
            </a:r>
            <a:r>
              <a:rPr lang="el-GR" sz="1600" dirty="0">
                <a:latin typeface="Calibri" panose="020F0502020204030204" pitchFamily="34" charset="0"/>
                <a:ea typeface="Calibri" panose="020F0502020204030204" pitchFamily="34" charset="0"/>
                <a:cs typeface="Times New Roman" panose="02020603050405020304" pitchFamily="18" charset="0"/>
              </a:rPr>
              <a:t>εκπαίδευση ενηλίκων</a:t>
            </a:r>
            <a:r>
              <a:rPr lang="el-GR" sz="1600" dirty="0" smtClean="0">
                <a:latin typeface="Calibri" panose="020F0502020204030204" pitchFamily="34" charset="0"/>
                <a:ea typeface="Calibri" panose="020F0502020204030204" pitchFamily="34" charset="0"/>
                <a:cs typeface="Times New Roman" panose="02020603050405020304" pitchFamily="18" charset="0"/>
              </a:rPr>
              <a:t>, Γ) την </a:t>
            </a:r>
            <a:r>
              <a:rPr lang="el-GR" sz="1600" dirty="0">
                <a:latin typeface="Calibri" panose="020F0502020204030204" pitchFamily="34" charset="0"/>
                <a:ea typeface="Calibri" panose="020F0502020204030204" pitchFamily="34" charset="0"/>
                <a:cs typeface="Times New Roman" panose="02020603050405020304" pitchFamily="18" charset="0"/>
              </a:rPr>
              <a:t>επαγγελματική εκπαίδευση και κατάρτιση </a:t>
            </a:r>
            <a:r>
              <a:rPr lang="el-GR" sz="1600" dirty="0" smtClean="0">
                <a:latin typeface="Calibri" panose="020F0502020204030204" pitchFamily="34" charset="0"/>
                <a:ea typeface="Calibri" panose="020F0502020204030204" pitchFamily="34" charset="0"/>
                <a:cs typeface="Times New Roman" panose="02020603050405020304" pitchFamily="18" charset="0"/>
              </a:rPr>
              <a:t>και Δ) την </a:t>
            </a:r>
            <a:r>
              <a:rPr lang="el-GR" sz="1600" dirty="0">
                <a:latin typeface="Calibri" panose="020F0502020204030204" pitchFamily="34" charset="0"/>
                <a:ea typeface="Calibri" panose="020F0502020204030204" pitchFamily="34" charset="0"/>
                <a:cs typeface="Times New Roman" panose="02020603050405020304" pitchFamily="18" charset="0"/>
              </a:rPr>
              <a:t>ανώτατη </a:t>
            </a:r>
            <a:r>
              <a:rPr lang="el-GR" sz="1600" dirty="0" smtClean="0">
                <a:latin typeface="Calibri" panose="020F0502020204030204" pitchFamily="34" charset="0"/>
                <a:ea typeface="Calibri" panose="020F0502020204030204" pitchFamily="34" charset="0"/>
                <a:cs typeface="Times New Roman" panose="02020603050405020304" pitchFamily="18" charset="0"/>
              </a:rPr>
              <a:t>εκπαίδευση.</a:t>
            </a:r>
          </a:p>
          <a:p>
            <a:pPr marL="285750" indent="-285750">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Τα </a:t>
            </a:r>
            <a:r>
              <a:rPr lang="el-GR" sz="1600" dirty="0">
                <a:latin typeface="Calibri" panose="020F0502020204030204" pitchFamily="34" charset="0"/>
                <a:ea typeface="Calibri" panose="020F0502020204030204" pitchFamily="34" charset="0"/>
                <a:cs typeface="Times New Roman" panose="02020603050405020304" pitchFamily="18" charset="0"/>
              </a:rPr>
              <a:t>οκτώ επίπεδα καλύπτουν όλο το φάσμα των επαγγελματικών προσόντων από αυτά που αποκτώνται στο τέλος της υποχρεωτικής εκπαίδευσης μέχρι αυτά που αποκτώνται στο ανώτατο επίπεδο ακαδημαϊκής και επαγγελματικής εκπαίδευσης και </a:t>
            </a:r>
            <a:r>
              <a:rPr lang="el-GR" sz="1600" dirty="0" smtClean="0">
                <a:latin typeface="Calibri" panose="020F0502020204030204" pitchFamily="34" charset="0"/>
                <a:ea typeface="Calibri" panose="020F0502020204030204" pitchFamily="34" charset="0"/>
                <a:cs typeface="Times New Roman" panose="02020603050405020304" pitchFamily="18" charset="0"/>
              </a:rPr>
              <a:t>κατάρτισης.</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25000"/>
              </a:lnSpc>
              <a:spcBef>
                <a:spcPts val="600"/>
              </a:spcBef>
              <a:spcAft>
                <a:spcPts val="600"/>
              </a:spcAft>
            </a:pP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25000"/>
              </a:lnSpc>
              <a:spcBef>
                <a:spcPts val="600"/>
              </a:spcBef>
              <a:spcAft>
                <a:spcPts val="600"/>
              </a:spcAft>
            </a:pPr>
            <a:endParaRPr lang="el-GR" sz="1600"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333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a:t>
            </a:r>
            <a:r>
              <a:rPr lang="el-GR" sz="2400" cap="none" dirty="0" smtClean="0">
                <a:latin typeface="Calibri" panose="020F0502020204030204" pitchFamily="34" charset="0"/>
                <a:cs typeface="Calibri" panose="020F0502020204030204" pitchFamily="34" charset="0"/>
              </a:rPr>
              <a:t>. </a:t>
            </a:r>
            <a:r>
              <a:rPr lang="el-GR" sz="2400" cap="none" dirty="0">
                <a:latin typeface="Calibri" panose="020F0502020204030204" pitchFamily="34" charset="0"/>
                <a:cs typeface="Calibri" panose="020F0502020204030204" pitchFamily="34" charset="0"/>
              </a:rPr>
              <a:t>Ανάλυση των Εργαλείων προώθησης της εκπαιδευτικής λειτουργίας στον ΕΧΑΕ</a:t>
            </a:r>
          </a:p>
        </p:txBody>
      </p:sp>
      <p:sp>
        <p:nvSpPr>
          <p:cNvPr id="3" name="Σύμβολο κράτησης θέσης περιεχομένου 2"/>
          <p:cNvSpPr>
            <a:spLocks noGrp="1"/>
          </p:cNvSpPr>
          <p:nvPr>
            <p:ph idx="1"/>
          </p:nvPr>
        </p:nvSpPr>
        <p:spPr>
          <a:xfrm>
            <a:off x="1084839" y="992849"/>
            <a:ext cx="10178322" cy="5112000"/>
          </a:xfrm>
        </p:spPr>
        <p:txBody>
          <a:bodyPr>
            <a:noAutofit/>
          </a:bodyPr>
          <a:lstStyle/>
          <a:p>
            <a:pPr marL="45720" indent="0">
              <a:lnSpc>
                <a:spcPct val="125000"/>
              </a:lnSpc>
              <a:spcBef>
                <a:spcPts val="600"/>
              </a:spcBef>
              <a:spcAft>
                <a:spcPts val="1200"/>
              </a:spcAft>
              <a:buNone/>
            </a:pPr>
            <a:r>
              <a:rPr lang="el-GR" sz="1800" b="1" i="1" dirty="0" smtClean="0">
                <a:latin typeface="Calibri" panose="020F0502020204030204" pitchFamily="34" charset="0"/>
                <a:ea typeface="Calibri" panose="020F0502020204030204" pitchFamily="34" charset="0"/>
                <a:cs typeface="Times New Roman" panose="02020603050405020304" pitchFamily="18" charset="0"/>
              </a:rPr>
              <a:t>2.4</a:t>
            </a:r>
            <a:r>
              <a:rPr lang="el-GR" sz="1800" b="1" i="1" dirty="0">
                <a:latin typeface="Calibri" panose="020F0502020204030204" pitchFamily="34" charset="0"/>
                <a:ea typeface="Calibri" panose="020F0502020204030204" pitchFamily="34" charset="0"/>
                <a:cs typeface="Times New Roman" panose="02020603050405020304" pitchFamily="18" charset="0"/>
              </a:rPr>
              <a:t>. (Ευρωπαϊκό) Πλαίσιο προσόντων /</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 </a:t>
            </a:r>
            <a:r>
              <a:rPr lang="en-US" sz="1800" b="1" i="1" dirty="0" smtClean="0">
                <a:latin typeface="Calibri" panose="020F0502020204030204" pitchFamily="34" charset="0"/>
                <a:ea typeface="Calibri" panose="020F0502020204030204" pitchFamily="34" charset="0"/>
                <a:cs typeface="Times New Roman" panose="02020603050405020304" pitchFamily="18" charset="0"/>
              </a:rPr>
              <a:t>EQF-LLL</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 (αλλά και </a:t>
            </a:r>
            <a:r>
              <a:rPr lang="en-US" sz="1800" b="1" i="1" dirty="0" smtClean="0">
                <a:latin typeface="Calibri" panose="020F0502020204030204" pitchFamily="34" charset="0"/>
                <a:ea typeface="Calibri" panose="020F0502020204030204" pitchFamily="34" charset="0"/>
                <a:cs typeface="Times New Roman" panose="02020603050405020304" pitchFamily="18" charset="0"/>
              </a:rPr>
              <a:t>QF-EHEA)</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 (ΙΙΙ)</a:t>
            </a:r>
            <a:endParaRPr lang="el-GR" sz="1800" b="1" i="1" dirty="0">
              <a:latin typeface="Calibri" panose="020F0502020204030204" pitchFamily="34" charset="0"/>
              <a:ea typeface="Calibri" panose="020F0502020204030204" pitchFamily="34" charset="0"/>
              <a:cs typeface="Times New Roman" panose="02020603050405020304" pitchFamily="18" charset="0"/>
            </a:endParaRPr>
          </a:p>
          <a:p>
            <a:pPr marL="605790" lvl="1" indent="-285750">
              <a:lnSpc>
                <a:spcPct val="125000"/>
              </a:lnSpc>
              <a:spcBef>
                <a:spcPts val="600"/>
              </a:spcBef>
              <a:spcAft>
                <a:spcPts val="600"/>
              </a:spcAft>
              <a:buFont typeface="Wingdings" panose="05000000000000000000" pitchFamily="2" charset="2"/>
              <a:buChar char="Ø"/>
            </a:pPr>
            <a:r>
              <a:rPr lang="el-GR" sz="16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EQF-LLL</a:t>
            </a:r>
            <a:r>
              <a:rPr lang="el-GR" sz="1600" dirty="0" smtClean="0">
                <a:latin typeface="Calibri" panose="020F0502020204030204" pitchFamily="34" charset="0"/>
                <a:ea typeface="Calibri" panose="020F0502020204030204" pitchFamily="34" charset="0"/>
                <a:cs typeface="Times New Roman" panose="02020603050405020304" pitchFamily="18" charset="0"/>
              </a:rPr>
              <a:t> </a:t>
            </a:r>
            <a:r>
              <a:rPr lang="el-GR" sz="1600" dirty="0">
                <a:latin typeface="Calibri" panose="020F0502020204030204" pitchFamily="34" charset="0"/>
                <a:ea typeface="Calibri" panose="020F0502020204030204" pitchFamily="34" charset="0"/>
                <a:cs typeface="Times New Roman" panose="02020603050405020304" pitchFamily="18" charset="0"/>
              </a:rPr>
              <a:t>(συνήθως αναφέρεται μόνο ως </a:t>
            </a:r>
            <a:r>
              <a:rPr lang="el-GR" sz="1600" dirty="0" smtClean="0">
                <a:latin typeface="Calibri" panose="020F0502020204030204" pitchFamily="34" charset="0"/>
                <a:ea typeface="Calibri" panose="020F0502020204030204" pitchFamily="34" charset="0"/>
                <a:cs typeface="Times New Roman" panose="02020603050405020304" pitchFamily="18" charset="0"/>
              </a:rPr>
              <a:t>EQF) (συνέχεια…)</a:t>
            </a:r>
          </a:p>
          <a:p>
            <a:pPr marL="285750" indent="-285750">
              <a:lnSpc>
                <a:spcPct val="125000"/>
              </a:lnSpc>
              <a:spcBef>
                <a:spcPts val="600"/>
              </a:spcBef>
              <a:spcAft>
                <a:spcPts val="600"/>
              </a:spcAft>
            </a:pPr>
            <a:r>
              <a:rPr lang="el-GR" sz="1600" dirty="0">
                <a:latin typeface="Calibri" panose="020F0502020204030204" pitchFamily="34" charset="0"/>
                <a:ea typeface="Calibri" panose="020F0502020204030204" pitchFamily="34" charset="0"/>
                <a:cs typeface="Times New Roman" panose="02020603050405020304" pitchFamily="18" charset="0"/>
              </a:rPr>
              <a:t>Κάθε επίπεδο θα πρέπει επί της αρχής να μπορεί να επιτευχθεί μέσω μιας ποικιλίας διαδρομών εκπαίδευσης και </a:t>
            </a:r>
            <a:r>
              <a:rPr lang="el-GR" sz="1600" dirty="0" smtClean="0">
                <a:latin typeface="Calibri" panose="020F0502020204030204" pitchFamily="34" charset="0"/>
                <a:ea typeface="Calibri" panose="020F0502020204030204" pitchFamily="34" charset="0"/>
                <a:cs typeface="Times New Roman" panose="02020603050405020304" pitchFamily="18" charset="0"/>
              </a:rPr>
              <a:t>σταδιοδρομίας.</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Τα </a:t>
            </a:r>
            <a:r>
              <a:rPr lang="el-GR" sz="1600" dirty="0">
                <a:latin typeface="Calibri" panose="020F0502020204030204" pitchFamily="34" charset="0"/>
                <a:ea typeface="Calibri" panose="020F0502020204030204" pitchFamily="34" charset="0"/>
                <a:cs typeface="Times New Roman" panose="02020603050405020304" pitchFamily="18" charset="0"/>
              </a:rPr>
              <a:t>μαθησιακά αποτελέσματα καθορίζονται με τις τρεις κατηγορίες «γνώσεις», «δεξιότητες» και «ικανότητες</a:t>
            </a:r>
            <a:r>
              <a:rPr lang="el-GR" sz="1600" dirty="0" smtClean="0">
                <a:latin typeface="Calibri" panose="020F0502020204030204" pitchFamily="34" charset="0"/>
                <a:ea typeface="Calibri" panose="020F0502020204030204" pitchFamily="34" charset="0"/>
                <a:cs typeface="Times New Roman" panose="02020603050405020304" pitchFamily="18" charset="0"/>
              </a:rPr>
              <a:t>».</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Τα </a:t>
            </a:r>
            <a:r>
              <a:rPr lang="el-GR" sz="1600" dirty="0">
                <a:latin typeface="Calibri" panose="020F0502020204030204" pitchFamily="34" charset="0"/>
                <a:ea typeface="Calibri" panose="020F0502020204030204" pitchFamily="34" charset="0"/>
                <a:cs typeface="Times New Roman" panose="02020603050405020304" pitchFamily="18" charset="0"/>
              </a:rPr>
              <a:t>προσόντα μ</a:t>
            </a:r>
            <a:r>
              <a:rPr lang="el-GR" sz="1600" dirty="0" smtClean="0">
                <a:latin typeface="Calibri" panose="020F0502020204030204" pitchFamily="34" charset="0"/>
                <a:ea typeface="Calibri" panose="020F0502020204030204" pitchFamily="34" charset="0"/>
                <a:cs typeface="Times New Roman" panose="02020603050405020304" pitchFamily="18" charset="0"/>
              </a:rPr>
              <a:t>πορούν </a:t>
            </a:r>
            <a:r>
              <a:rPr lang="el-GR" sz="1600" dirty="0">
                <a:latin typeface="Calibri" panose="020F0502020204030204" pitchFamily="34" charset="0"/>
                <a:ea typeface="Calibri" panose="020F0502020204030204" pitchFamily="34" charset="0"/>
                <a:cs typeface="Times New Roman" panose="02020603050405020304" pitchFamily="18" charset="0"/>
              </a:rPr>
              <a:t>να αποκτηθούν με διαφορετικούς </a:t>
            </a:r>
            <a:r>
              <a:rPr lang="el-GR" sz="1600" dirty="0" smtClean="0">
                <a:latin typeface="Calibri" panose="020F0502020204030204" pitchFamily="34" charset="0"/>
                <a:ea typeface="Calibri" panose="020F0502020204030204" pitchFamily="34" charset="0"/>
                <a:cs typeface="Times New Roman" panose="02020603050405020304" pitchFamily="18" charset="0"/>
              </a:rPr>
              <a:t>συνδυασμούς και έχουν ένα </a:t>
            </a:r>
            <a:r>
              <a:rPr lang="el-GR" sz="1600" dirty="0">
                <a:latin typeface="Calibri" panose="020F0502020204030204" pitchFamily="34" charset="0"/>
                <a:ea typeface="Calibri" panose="020F0502020204030204" pitchFamily="34" charset="0"/>
                <a:cs typeface="Times New Roman" panose="02020603050405020304" pitchFamily="18" charset="0"/>
              </a:rPr>
              <a:t>ευρύ πεδίο των μαθησιακών αποτελεσμάτων, συμπεριλαμβανομένων των θεωρητικών γνώσεων, πρακτικών και τεχνικών δεξιοτήτων, αλλά και κοινωνικών </a:t>
            </a:r>
            <a:r>
              <a:rPr lang="el-GR" sz="1600" dirty="0" smtClean="0">
                <a:latin typeface="Calibri" panose="020F0502020204030204" pitchFamily="34" charset="0"/>
                <a:ea typeface="Calibri" panose="020F0502020204030204" pitchFamily="34" charset="0"/>
                <a:cs typeface="Times New Roman" panose="02020603050405020304" pitchFamily="18" charset="0"/>
              </a:rPr>
              <a:t>ικανοτήτων.</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Μετατοπίζεται η εστίαση </a:t>
            </a:r>
            <a:r>
              <a:rPr lang="el-GR" sz="1600" dirty="0">
                <a:latin typeface="Calibri" panose="020F0502020204030204" pitchFamily="34" charset="0"/>
                <a:ea typeface="Calibri" panose="020F0502020204030204" pitchFamily="34" charset="0"/>
                <a:cs typeface="Times New Roman" panose="02020603050405020304" pitchFamily="18" charset="0"/>
              </a:rPr>
              <a:t>από την «είσοδο» (πχ ο χρόνος μίας μαθησιακής εμπειρίας, ενός προγράμματος, ή ο τύπος ενός ιδρύματος) στην «έξοδο», δηλαδή </a:t>
            </a:r>
            <a:r>
              <a:rPr lang="el-GR" sz="1600" dirty="0" smtClean="0">
                <a:latin typeface="Calibri" panose="020F0502020204030204" pitchFamily="34" charset="0"/>
                <a:ea typeface="Calibri" panose="020F0502020204030204" pitchFamily="34" charset="0"/>
                <a:cs typeface="Times New Roman" panose="02020603050405020304" pitchFamily="18" charset="0"/>
              </a:rPr>
              <a:t>τι κανείς πραγματικά </a:t>
            </a:r>
            <a:r>
              <a:rPr lang="el-GR" sz="1600" dirty="0">
                <a:latin typeface="Calibri" panose="020F0502020204030204" pitchFamily="34" charset="0"/>
                <a:ea typeface="Calibri" panose="020F0502020204030204" pitchFamily="34" charset="0"/>
                <a:cs typeface="Times New Roman" panose="02020603050405020304" pitchFamily="18" charset="0"/>
              </a:rPr>
              <a:t>γνωρίζει και είναι σε θέση να </a:t>
            </a:r>
            <a:r>
              <a:rPr lang="el-GR" sz="1600" dirty="0" smtClean="0">
                <a:latin typeface="Calibri" panose="020F0502020204030204" pitchFamily="34" charset="0"/>
                <a:ea typeface="Calibri" panose="020F0502020204030204" pitchFamily="34" charset="0"/>
                <a:cs typeface="Times New Roman" panose="02020603050405020304" pitchFamily="18" charset="0"/>
              </a:rPr>
              <a:t>κάνει.</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Η </a:t>
            </a:r>
            <a:r>
              <a:rPr lang="el-GR" sz="1600" dirty="0">
                <a:latin typeface="Calibri" panose="020F0502020204030204" pitchFamily="34" charset="0"/>
                <a:ea typeface="Calibri" panose="020F0502020204030204" pitchFamily="34" charset="0"/>
                <a:cs typeface="Times New Roman" panose="02020603050405020304" pitchFamily="18" charset="0"/>
              </a:rPr>
              <a:t>χρήση του EQF κάνει τα προσόντα πιο κατανοητά μεταξύ των διαφόρων χωρών και συστημάτων στην </a:t>
            </a:r>
            <a:r>
              <a:rPr lang="el-GR" sz="1600" dirty="0" smtClean="0">
                <a:latin typeface="Calibri" panose="020F0502020204030204" pitchFamily="34" charset="0"/>
                <a:ea typeface="Calibri" panose="020F0502020204030204" pitchFamily="34" charset="0"/>
                <a:cs typeface="Times New Roman" panose="02020603050405020304" pitchFamily="18" charset="0"/>
              </a:rPr>
              <a:t>ΕΕ.</a:t>
            </a: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marL="605790" lvl="1" indent="-285750">
              <a:lnSpc>
                <a:spcPct val="125000"/>
              </a:lnSpc>
              <a:spcBef>
                <a:spcPts val="600"/>
              </a:spcBef>
              <a:spcAft>
                <a:spcPts val="600"/>
              </a:spcAft>
            </a:pPr>
            <a:r>
              <a:rPr lang="el-GR" sz="1600" dirty="0">
                <a:latin typeface="Calibri" panose="020F0502020204030204" pitchFamily="34" charset="0"/>
                <a:ea typeface="Calibri" panose="020F0502020204030204" pitchFamily="34" charset="0"/>
                <a:cs typeface="Times New Roman" panose="02020603050405020304" pitchFamily="18" charset="0"/>
              </a:rPr>
              <a:t>Η αντιστοιχία του EQF  με το QF-EHEA </a:t>
            </a:r>
            <a:r>
              <a:rPr lang="el-GR" sz="1600" dirty="0" smtClean="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53498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fr-FR" dirty="0" smtClean="0">
                <a:effectLst/>
              </a:rPr>
              <a:t>ROME </a:t>
            </a:r>
            <a:r>
              <a:rPr lang="fr-FR" dirty="0">
                <a:effectLst/>
              </a:rPr>
              <a:t>MINISTERIAL COMMUNIQUÉ | 19 </a:t>
            </a:r>
            <a:r>
              <a:rPr lang="fr-FR" dirty="0" err="1">
                <a:effectLst/>
              </a:rPr>
              <a:t>November</a:t>
            </a:r>
            <a:r>
              <a:rPr lang="fr-FR" dirty="0">
                <a:effectLst/>
              </a:rPr>
              <a:t> </a:t>
            </a:r>
            <a:r>
              <a:rPr lang="fr-FR" dirty="0" smtClean="0">
                <a:effectLst/>
              </a:rPr>
              <a:t>2020 – Our vision </a:t>
            </a:r>
            <a:endParaRPr lang="el-GR" dirty="0"/>
          </a:p>
        </p:txBody>
      </p:sp>
      <p:sp>
        <p:nvSpPr>
          <p:cNvPr id="3" name="Θέση περιεχομένου 2"/>
          <p:cNvSpPr>
            <a:spLocks noGrp="1"/>
          </p:cNvSpPr>
          <p:nvPr>
            <p:ph idx="1"/>
          </p:nvPr>
        </p:nvSpPr>
        <p:spPr/>
        <p:txBody>
          <a:bodyPr>
            <a:normAutofit lnSpcReduction="10000"/>
          </a:bodyPr>
          <a:lstStyle/>
          <a:p>
            <a:pPr algn="just"/>
            <a:r>
              <a:rPr lang="en-US" sz="2300" dirty="0"/>
              <a:t>We envision the EHEA as an area where students, staff and graduates can move freely to study, teach and do research. The EHEA of our vision will fully respect the fundamental values of higher education and democracy and the rule of law. It will encourage creativity, critical thinking, </a:t>
            </a:r>
            <a:r>
              <a:rPr lang="en-US" sz="2300" dirty="0" smtClean="0"/>
              <a:t>free </a:t>
            </a:r>
            <a:r>
              <a:rPr lang="en-US" sz="2300" dirty="0"/>
              <a:t>circulation of knowledge and will expand the opportunities offered by technological development for research-based learning and teaching. It will ensure that our higher education systems offer all learners equitability of opportunities in accordance with their potential and aspirations. We recognize that accomplishing this will require enacting policies and implementing measures in our national </a:t>
            </a:r>
            <a:r>
              <a:rPr lang="en-US" sz="2300" dirty="0" smtClean="0"/>
              <a:t>frameworks</a:t>
            </a:r>
            <a:r>
              <a:rPr lang="en-US" sz="2300" dirty="0"/>
              <a:t>, some of which will go beyond our higher education systems and will entail alignment of wider national economic, financial and social strategies</a:t>
            </a:r>
            <a:r>
              <a:rPr lang="en-US" sz="2300" dirty="0" smtClean="0"/>
              <a:t>.</a:t>
            </a:r>
            <a:endParaRPr lang="en-US" sz="2300" dirty="0" smtClean="0"/>
          </a:p>
        </p:txBody>
      </p:sp>
    </p:spTree>
    <p:extLst>
      <p:ext uri="{BB962C8B-B14F-4D97-AF65-F5344CB8AC3E}">
        <p14:creationId xmlns:p14="http://schemas.microsoft.com/office/powerpoint/2010/main" val="266958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a:t>
            </a:r>
            <a:r>
              <a:rPr lang="el-GR" sz="2400" cap="none" dirty="0" smtClean="0">
                <a:latin typeface="Calibri" panose="020F0502020204030204" pitchFamily="34" charset="0"/>
                <a:cs typeface="Calibri" panose="020F0502020204030204" pitchFamily="34" charset="0"/>
              </a:rPr>
              <a:t>. </a:t>
            </a:r>
            <a:r>
              <a:rPr lang="el-GR" sz="2400" cap="none" dirty="0">
                <a:latin typeface="Calibri" panose="020F0502020204030204" pitchFamily="34" charset="0"/>
                <a:cs typeface="Calibri" panose="020F0502020204030204" pitchFamily="34" charset="0"/>
              </a:rPr>
              <a:t>Ανάλυση των Εργαλείων προώθησης της εκπαιδευτικής λειτουργίας στον ΕΧΑΕ</a:t>
            </a:r>
          </a:p>
        </p:txBody>
      </p:sp>
      <p:sp>
        <p:nvSpPr>
          <p:cNvPr id="3" name="Σύμβολο κράτησης θέσης περιεχομένου 2"/>
          <p:cNvSpPr>
            <a:spLocks noGrp="1"/>
          </p:cNvSpPr>
          <p:nvPr>
            <p:ph idx="1"/>
          </p:nvPr>
        </p:nvSpPr>
        <p:spPr>
          <a:xfrm>
            <a:off x="1084839" y="992849"/>
            <a:ext cx="10178322" cy="5112000"/>
          </a:xfrm>
        </p:spPr>
        <p:txBody>
          <a:bodyPr>
            <a:noAutofit/>
          </a:bodyPr>
          <a:lstStyle/>
          <a:p>
            <a:pPr marL="45720" indent="0">
              <a:lnSpc>
                <a:spcPct val="125000"/>
              </a:lnSpc>
              <a:spcBef>
                <a:spcPts val="600"/>
              </a:spcBef>
              <a:spcAft>
                <a:spcPts val="1200"/>
              </a:spcAft>
              <a:buNone/>
            </a:pPr>
            <a:r>
              <a:rPr lang="el-GR" sz="1800" b="1" i="1" dirty="0" smtClean="0">
                <a:latin typeface="Calibri" panose="020F0502020204030204" pitchFamily="34" charset="0"/>
                <a:ea typeface="Calibri" panose="020F0502020204030204" pitchFamily="34" charset="0"/>
                <a:cs typeface="Times New Roman" panose="02020603050405020304" pitchFamily="18" charset="0"/>
              </a:rPr>
              <a:t>2.4</a:t>
            </a:r>
            <a:r>
              <a:rPr lang="el-GR" sz="1800" b="1" i="1" dirty="0">
                <a:latin typeface="Calibri" panose="020F0502020204030204" pitchFamily="34" charset="0"/>
                <a:ea typeface="Calibri" panose="020F0502020204030204" pitchFamily="34" charset="0"/>
                <a:cs typeface="Times New Roman" panose="02020603050405020304" pitchFamily="18" charset="0"/>
              </a:rPr>
              <a:t>. (Ευρωπαϊκό) Πλαίσιο προσόντων /</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 </a:t>
            </a:r>
            <a:r>
              <a:rPr lang="en-US" sz="1800" b="1" i="1" dirty="0" smtClean="0">
                <a:latin typeface="Calibri" panose="020F0502020204030204" pitchFamily="34" charset="0"/>
                <a:ea typeface="Calibri" panose="020F0502020204030204" pitchFamily="34" charset="0"/>
                <a:cs typeface="Times New Roman" panose="02020603050405020304" pitchFamily="18" charset="0"/>
              </a:rPr>
              <a:t>EQF-LLL</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 (αλλά και </a:t>
            </a:r>
            <a:r>
              <a:rPr lang="en-US" sz="1800" b="1" i="1" dirty="0" smtClean="0">
                <a:latin typeface="Calibri" panose="020F0502020204030204" pitchFamily="34" charset="0"/>
                <a:ea typeface="Calibri" panose="020F0502020204030204" pitchFamily="34" charset="0"/>
                <a:cs typeface="Times New Roman" panose="02020603050405020304" pitchFamily="18" charset="0"/>
              </a:rPr>
              <a:t>QF-EHEA)</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 (Ι</a:t>
            </a:r>
            <a:r>
              <a:rPr lang="en-US" sz="1800" b="1" i="1" dirty="0" smtClean="0">
                <a:latin typeface="Calibri" panose="020F0502020204030204" pitchFamily="34" charset="0"/>
                <a:ea typeface="Calibri" panose="020F0502020204030204" pitchFamily="34" charset="0"/>
                <a:cs typeface="Times New Roman" panose="02020603050405020304" pitchFamily="18" charset="0"/>
              </a:rPr>
              <a:t>V)</a:t>
            </a:r>
            <a:endParaRPr lang="el-GR" sz="1800" b="1" i="1" dirty="0">
              <a:latin typeface="Calibri" panose="020F0502020204030204" pitchFamily="34" charset="0"/>
              <a:ea typeface="Calibri" panose="020F0502020204030204" pitchFamily="34" charset="0"/>
              <a:cs typeface="Times New Roman" panose="02020603050405020304" pitchFamily="18" charset="0"/>
            </a:endParaRPr>
          </a:p>
          <a:p>
            <a:pPr marL="605790" lvl="1" indent="-285750">
              <a:lnSpc>
                <a:spcPct val="125000"/>
              </a:lnSpc>
              <a:spcBef>
                <a:spcPts val="600"/>
              </a:spcBef>
              <a:spcAft>
                <a:spcPts val="600"/>
              </a:spcAft>
              <a:buFont typeface="Wingdings" panose="05000000000000000000" pitchFamily="2" charset="2"/>
              <a:buChar char="Ø"/>
            </a:pPr>
            <a:r>
              <a:rPr lang="el-GR" sz="1600" dirty="0">
                <a:latin typeface="Calibri" panose="020F0502020204030204" pitchFamily="34" charset="0"/>
                <a:ea typeface="Calibri" panose="020F0502020204030204" pitchFamily="34" charset="0"/>
                <a:cs typeface="Times New Roman" panose="02020603050405020304" pitchFamily="18" charset="0"/>
              </a:rPr>
              <a:t>Επίσημη Εφημερίδα της Ευρωπαϊκής Ένωσης (2008). Σύσταση του Ευρωπαϊκού Κοινοβουλίου και του Συμβουλίου της 23ης Απριλίου 2008 σχετικά με τη θέσπιση του ευρωπαϊκού πλαισίου επαγγελματικών προσόντων για τη διά βίου μάθηση (</a:t>
            </a:r>
            <a:r>
              <a:rPr lang="el-GR" sz="1600" dirty="0" smtClean="0">
                <a:latin typeface="Calibri" panose="020F0502020204030204" pitchFamily="34" charset="0"/>
                <a:ea typeface="Calibri" panose="020F0502020204030204" pitchFamily="34" charset="0"/>
                <a:cs typeface="Times New Roman" panose="02020603050405020304" pitchFamily="18" charset="0"/>
              </a:rPr>
              <a:t>2008/C111/01)</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320040" lvl="1" indent="0">
              <a:lnSpc>
                <a:spcPct val="125000"/>
              </a:lnSpc>
              <a:spcBef>
                <a:spcPts val="600"/>
              </a:spcBef>
              <a:spcAft>
                <a:spcPts val="600"/>
              </a:spcAft>
              <a:buNone/>
            </a:pPr>
            <a:endParaRPr lang="el-GR" sz="1600" dirty="0" smtClean="0">
              <a:latin typeface="Calibri" panose="020F0502020204030204" pitchFamily="34" charset="0"/>
              <a:ea typeface="Calibri" panose="020F0502020204030204" pitchFamily="34" charset="0"/>
              <a:cs typeface="Times New Roman" panose="02020603050405020304" pitchFamily="18" charset="0"/>
              <a:hlinkClick r:id="rId3"/>
            </a:endParaRPr>
          </a:p>
          <a:p>
            <a:pPr marL="320040" lvl="1" indent="0">
              <a:lnSpc>
                <a:spcPct val="125000"/>
              </a:lnSpc>
              <a:spcBef>
                <a:spcPts val="600"/>
              </a:spcBef>
              <a:spcAft>
                <a:spcPts val="600"/>
              </a:spcAft>
              <a:buNone/>
            </a:pPr>
            <a:r>
              <a:rPr lang="en-US" sz="1600" dirty="0" smtClean="0">
                <a:latin typeface="Calibri" panose="020F0502020204030204" pitchFamily="34" charset="0"/>
                <a:ea typeface="Calibri" panose="020F0502020204030204" pitchFamily="34" charset="0"/>
                <a:cs typeface="Times New Roman" panose="02020603050405020304" pitchFamily="18" charset="0"/>
                <a:hlinkClick r:id="rId3"/>
              </a:rPr>
              <a:t>http</a:t>
            </a:r>
            <a:r>
              <a:rPr lang="en-US" sz="1600" dirty="0">
                <a:latin typeface="Calibri" panose="020F0502020204030204" pitchFamily="34" charset="0"/>
                <a:ea typeface="Calibri" panose="020F0502020204030204" pitchFamily="34" charset="0"/>
                <a:cs typeface="Times New Roman" panose="02020603050405020304" pitchFamily="18" charset="0"/>
                <a:hlinkClick r:id="rId3"/>
              </a:rPr>
              <a:t>://eur-lex.europa.eu/legal-content/EL/TXT/PDF/?uri=CELEX:32008H0506(01)&amp;</a:t>
            </a:r>
            <a:r>
              <a:rPr lang="en-US" sz="1600" dirty="0" smtClean="0">
                <a:latin typeface="Calibri" panose="020F0502020204030204" pitchFamily="34" charset="0"/>
                <a:ea typeface="Calibri" panose="020F0502020204030204" pitchFamily="34" charset="0"/>
                <a:cs typeface="Times New Roman" panose="02020603050405020304" pitchFamily="18" charset="0"/>
                <a:hlinkClick r:id="rId3"/>
              </a:rPr>
              <a:t>from=EL</a:t>
            </a:r>
            <a:r>
              <a:rPr lang="el-GR" sz="1600" dirty="0" smtClean="0">
                <a:latin typeface="Calibri" panose="020F0502020204030204" pitchFamily="34" charset="0"/>
                <a:ea typeface="Calibri" panose="020F0502020204030204" pitchFamily="34" charset="0"/>
                <a:cs typeface="Times New Roman" panose="02020603050405020304" pitchFamily="18" charset="0"/>
              </a:rPr>
              <a:t> </a:t>
            </a:r>
          </a:p>
          <a:p>
            <a:pPr marL="320040" lvl="1" indent="0">
              <a:lnSpc>
                <a:spcPct val="125000"/>
              </a:lnSpc>
              <a:spcBef>
                <a:spcPts val="600"/>
              </a:spcBef>
              <a:spcAft>
                <a:spcPts val="600"/>
              </a:spcAft>
              <a:buNone/>
            </a:pPr>
            <a:endParaRPr lang="el-GR" sz="1600" b="1" dirty="0" smtClean="0">
              <a:latin typeface="Calibri" panose="020F0502020204030204" pitchFamily="34" charset="0"/>
              <a:ea typeface="Calibri" panose="020F0502020204030204" pitchFamily="34" charset="0"/>
              <a:cs typeface="Times New Roman" panose="02020603050405020304" pitchFamily="18" charset="0"/>
            </a:endParaRPr>
          </a:p>
          <a:p>
            <a:pPr marL="320040" lvl="1" indent="0">
              <a:lnSpc>
                <a:spcPct val="125000"/>
              </a:lnSpc>
              <a:spcBef>
                <a:spcPts val="600"/>
              </a:spcBef>
              <a:spcAft>
                <a:spcPts val="600"/>
              </a:spcAft>
              <a:buNone/>
            </a:pPr>
            <a:endParaRPr lang="el-GR" sz="1600" b="1" dirty="0" smtClean="0">
              <a:latin typeface="Calibri" panose="020F0502020204030204" pitchFamily="34" charset="0"/>
              <a:ea typeface="Calibri" panose="020F0502020204030204" pitchFamily="34" charset="0"/>
              <a:cs typeface="Times New Roman" panose="02020603050405020304" pitchFamily="18" charset="0"/>
            </a:endParaRPr>
          </a:p>
          <a:p>
            <a:pPr marL="320040" lvl="1" indent="0">
              <a:lnSpc>
                <a:spcPct val="125000"/>
              </a:lnSpc>
              <a:spcBef>
                <a:spcPts val="600"/>
              </a:spcBef>
              <a:spcAft>
                <a:spcPts val="600"/>
              </a:spcAft>
              <a:buNone/>
            </a:pP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359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a:t>
            </a:r>
            <a:r>
              <a:rPr lang="el-GR" sz="2400" cap="none" dirty="0" smtClean="0">
                <a:latin typeface="Calibri" panose="020F0502020204030204" pitchFamily="34" charset="0"/>
                <a:cs typeface="Calibri" panose="020F0502020204030204" pitchFamily="34" charset="0"/>
              </a:rPr>
              <a:t>. </a:t>
            </a:r>
            <a:r>
              <a:rPr lang="el-GR" sz="2400" cap="none" dirty="0">
                <a:latin typeface="Calibri" panose="020F0502020204030204" pitchFamily="34" charset="0"/>
                <a:cs typeface="Calibri" panose="020F0502020204030204" pitchFamily="34" charset="0"/>
              </a:rPr>
              <a:t>Ανάλυση των Εργαλείων προώθησης της εκπαιδευτικής λειτουργίας στον ΕΧΑΕ</a:t>
            </a:r>
          </a:p>
        </p:txBody>
      </p:sp>
      <p:sp>
        <p:nvSpPr>
          <p:cNvPr id="3" name="Σύμβολο κράτησης θέσης περιεχομένου 2"/>
          <p:cNvSpPr>
            <a:spLocks noGrp="1"/>
          </p:cNvSpPr>
          <p:nvPr>
            <p:ph idx="1"/>
          </p:nvPr>
        </p:nvSpPr>
        <p:spPr>
          <a:xfrm>
            <a:off x="1084839" y="992849"/>
            <a:ext cx="10178322" cy="5112000"/>
          </a:xfrm>
        </p:spPr>
        <p:txBody>
          <a:bodyPr>
            <a:noAutofit/>
          </a:bodyPr>
          <a:lstStyle/>
          <a:p>
            <a:pPr marL="45720" indent="0">
              <a:lnSpc>
                <a:spcPct val="125000"/>
              </a:lnSpc>
              <a:spcBef>
                <a:spcPts val="600"/>
              </a:spcBef>
              <a:spcAft>
                <a:spcPts val="1200"/>
              </a:spcAft>
              <a:buNone/>
            </a:pPr>
            <a:r>
              <a:rPr lang="el-GR" sz="1800" b="1" i="1" dirty="0" smtClean="0">
                <a:latin typeface="Calibri" panose="020F0502020204030204" pitchFamily="34" charset="0"/>
                <a:ea typeface="Calibri" panose="020F0502020204030204" pitchFamily="34" charset="0"/>
                <a:cs typeface="Times New Roman" panose="02020603050405020304" pitchFamily="18" charset="0"/>
              </a:rPr>
              <a:t>2.4</a:t>
            </a:r>
            <a:r>
              <a:rPr lang="el-GR" sz="1800" b="1" i="1" dirty="0">
                <a:latin typeface="Calibri" panose="020F0502020204030204" pitchFamily="34" charset="0"/>
                <a:ea typeface="Calibri" panose="020F0502020204030204" pitchFamily="34" charset="0"/>
                <a:cs typeface="Times New Roman" panose="02020603050405020304" pitchFamily="18" charset="0"/>
              </a:rPr>
              <a:t>. (Ευρωπαϊκό) Πλαίσιο προσόντων /</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 </a:t>
            </a:r>
            <a:r>
              <a:rPr lang="en-US" sz="1800" b="1" i="1" dirty="0" smtClean="0">
                <a:latin typeface="Calibri" panose="020F0502020204030204" pitchFamily="34" charset="0"/>
                <a:ea typeface="Calibri" panose="020F0502020204030204" pitchFamily="34" charset="0"/>
                <a:cs typeface="Times New Roman" panose="02020603050405020304" pitchFamily="18" charset="0"/>
              </a:rPr>
              <a:t>EQF-LLL</a:t>
            </a:r>
            <a:r>
              <a:rPr lang="el-GR" sz="1800" b="1" i="1" dirty="0" smtClean="0">
                <a:latin typeface="Calibri" panose="020F0502020204030204" pitchFamily="34" charset="0"/>
                <a:ea typeface="Calibri" panose="020F0502020204030204" pitchFamily="34" charset="0"/>
                <a:cs typeface="Times New Roman" panose="02020603050405020304" pitchFamily="18" charset="0"/>
              </a:rPr>
              <a:t> (αλλά και </a:t>
            </a:r>
            <a:r>
              <a:rPr lang="en-US" sz="1800" b="1" i="1" dirty="0" smtClean="0">
                <a:latin typeface="Calibri" panose="020F0502020204030204" pitchFamily="34" charset="0"/>
                <a:ea typeface="Calibri" panose="020F0502020204030204" pitchFamily="34" charset="0"/>
                <a:cs typeface="Times New Roman" panose="02020603050405020304" pitchFamily="18" charset="0"/>
              </a:rPr>
              <a:t>QF-EHEA) (V)</a:t>
            </a:r>
            <a:endParaRPr lang="el-GR" sz="1800" b="1" i="1" dirty="0">
              <a:latin typeface="Calibri" panose="020F0502020204030204" pitchFamily="34" charset="0"/>
              <a:ea typeface="Calibri" panose="020F0502020204030204" pitchFamily="34" charset="0"/>
              <a:cs typeface="Times New Roman" panose="02020603050405020304" pitchFamily="18" charset="0"/>
            </a:endParaRPr>
          </a:p>
          <a:p>
            <a:pPr marL="320040" lvl="1" indent="0">
              <a:lnSpc>
                <a:spcPct val="125000"/>
              </a:lnSpc>
              <a:spcBef>
                <a:spcPts val="600"/>
              </a:spcBef>
              <a:spcAft>
                <a:spcPts val="600"/>
              </a:spcAft>
              <a:buNone/>
            </a:pPr>
            <a:r>
              <a:rPr lang="el-GR" sz="1600" b="1" i="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Βασικές </a:t>
            </a:r>
            <a:r>
              <a:rPr lang="el-GR" sz="1600" b="1"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ερωτήσεις – επισημάνσεις σε σχέση με το </a:t>
            </a:r>
            <a:r>
              <a:rPr lang="el-GR" sz="1600" b="1" i="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EQF</a:t>
            </a:r>
          </a:p>
          <a:p>
            <a:pPr marL="605790" lvl="1" indent="-285750">
              <a:lnSpc>
                <a:spcPct val="125000"/>
              </a:lnSpc>
              <a:spcBef>
                <a:spcPts val="600"/>
              </a:spcBef>
              <a:spcAft>
                <a:spcPts val="600"/>
              </a:spcAft>
              <a:buFont typeface="Wingdings" panose="05000000000000000000" pitchFamily="2" charset="2"/>
              <a:buChar char="Ø"/>
            </a:pPr>
            <a:r>
              <a:rPr lang="el-GR" sz="1600" i="1" dirty="0" smtClean="0">
                <a:latin typeface="Calibri" panose="020F0502020204030204" pitchFamily="34" charset="0"/>
                <a:ea typeface="Calibri" panose="020F0502020204030204" pitchFamily="34" charset="0"/>
                <a:cs typeface="Times New Roman" panose="02020603050405020304" pitchFamily="18" charset="0"/>
              </a:rPr>
              <a:t>Ποιες </a:t>
            </a:r>
            <a:r>
              <a:rPr lang="el-GR" sz="1600" i="1" dirty="0">
                <a:latin typeface="Calibri" panose="020F0502020204030204" pitchFamily="34" charset="0"/>
                <a:ea typeface="Calibri" panose="020F0502020204030204" pitchFamily="34" charset="0"/>
                <a:cs typeface="Times New Roman" panose="02020603050405020304" pitchFamily="18" charset="0"/>
              </a:rPr>
              <a:t>αρχές διέπουν τους περιγραφικούς δείκτες του EQF (ΕΠΕΠ) και ποια η σημασία της διατύπωσής τους</a:t>
            </a:r>
            <a:r>
              <a:rPr lang="el-GR" sz="1600" i="1" dirty="0" smtClean="0">
                <a:latin typeface="Calibri" panose="020F0502020204030204" pitchFamily="34" charset="0"/>
                <a:ea typeface="Calibri" panose="020F0502020204030204" pitchFamily="34" charset="0"/>
                <a:cs typeface="Times New Roman" panose="02020603050405020304" pitchFamily="18" charset="0"/>
              </a:rPr>
              <a:t>;</a:t>
            </a:r>
          </a:p>
          <a:p>
            <a:pPr marL="605790" lvl="1" indent="-285750">
              <a:lnSpc>
                <a:spcPct val="125000"/>
              </a:lnSpc>
              <a:spcBef>
                <a:spcPts val="600"/>
              </a:spcBef>
              <a:spcAft>
                <a:spcPts val="600"/>
              </a:spcAft>
              <a:buFont typeface="Wingdings" panose="05000000000000000000" pitchFamily="2" charset="2"/>
              <a:buChar char="Ø"/>
            </a:pPr>
            <a:r>
              <a:rPr lang="el-GR" sz="1600" i="1" dirty="0" smtClean="0">
                <a:latin typeface="Calibri" panose="020F0502020204030204" pitchFamily="34" charset="0"/>
                <a:ea typeface="Calibri" panose="020F0502020204030204" pitchFamily="34" charset="0"/>
                <a:cs typeface="Times New Roman" panose="02020603050405020304" pitchFamily="18" charset="0"/>
              </a:rPr>
              <a:t>Είναι </a:t>
            </a:r>
            <a:r>
              <a:rPr lang="el-GR" sz="1600" i="1" dirty="0">
                <a:latin typeface="Calibri" panose="020F0502020204030204" pitchFamily="34" charset="0"/>
                <a:ea typeface="Calibri" panose="020F0502020204030204" pitchFamily="34" charset="0"/>
                <a:cs typeface="Times New Roman" panose="02020603050405020304" pitchFamily="18" charset="0"/>
              </a:rPr>
              <a:t>κάποια στήλη του πίνακα των περιγραφικών δεικτών πιο σημαντική από τις άλλες</a:t>
            </a:r>
            <a:r>
              <a:rPr lang="el-GR" sz="1600" i="1" dirty="0" smtClean="0">
                <a:latin typeface="Calibri" panose="020F0502020204030204" pitchFamily="34" charset="0"/>
                <a:ea typeface="Calibri" panose="020F0502020204030204" pitchFamily="34" charset="0"/>
                <a:cs typeface="Times New Roman" panose="02020603050405020304" pitchFamily="18" charset="0"/>
              </a:rPr>
              <a:t>;</a:t>
            </a:r>
          </a:p>
          <a:p>
            <a:pPr marL="605790" lvl="1" indent="-285750">
              <a:lnSpc>
                <a:spcPct val="125000"/>
              </a:lnSpc>
              <a:spcBef>
                <a:spcPts val="600"/>
              </a:spcBef>
              <a:spcAft>
                <a:spcPts val="600"/>
              </a:spcAft>
              <a:buFont typeface="Wingdings" panose="05000000000000000000" pitchFamily="2" charset="2"/>
              <a:buChar char="Ø"/>
            </a:pPr>
            <a:r>
              <a:rPr lang="el-GR" sz="1600" i="1" dirty="0" smtClean="0">
                <a:latin typeface="Calibri" panose="020F0502020204030204" pitchFamily="34" charset="0"/>
                <a:ea typeface="Calibri" panose="020F0502020204030204" pitchFamily="34" charset="0"/>
                <a:cs typeface="Times New Roman" panose="02020603050405020304" pitchFamily="18" charset="0"/>
              </a:rPr>
              <a:t>Το </a:t>
            </a:r>
            <a:r>
              <a:rPr lang="el-GR" sz="1600" i="1" dirty="0">
                <a:latin typeface="Calibri" panose="020F0502020204030204" pitchFamily="34" charset="0"/>
                <a:ea typeface="Calibri" panose="020F0502020204030204" pitchFamily="34" charset="0"/>
                <a:cs typeface="Times New Roman" panose="02020603050405020304" pitchFamily="18" charset="0"/>
              </a:rPr>
              <a:t>ΕΠΕΠ πρέπει να νοείται ως κλίμακα; Πρέπει να ακολουθηθούν όλα τα βήματα προκειμένου να επιτευχθεί ένα επαγγελματικό προσόν σε ένα συγκεκριμένο </a:t>
            </a:r>
            <a:r>
              <a:rPr lang="el-GR" sz="1600" i="1" dirty="0" smtClean="0">
                <a:latin typeface="Calibri" panose="020F0502020204030204" pitchFamily="34" charset="0"/>
                <a:ea typeface="Calibri" panose="020F0502020204030204" pitchFamily="34" charset="0"/>
                <a:cs typeface="Times New Roman" panose="02020603050405020304" pitchFamily="18" charset="0"/>
              </a:rPr>
              <a:t>επίπεδο…</a:t>
            </a:r>
          </a:p>
          <a:p>
            <a:pPr marL="376238" lvl="1" indent="-285750">
              <a:lnSpc>
                <a:spcPct val="125000"/>
              </a:lnSpc>
              <a:spcBef>
                <a:spcPts val="600"/>
              </a:spcBef>
              <a:spcAft>
                <a:spcPts val="600"/>
              </a:spcAft>
            </a:pPr>
            <a:r>
              <a:rPr lang="el-GR" sz="1600" i="1" dirty="0" smtClean="0">
                <a:latin typeface="Calibri" panose="020F0502020204030204" pitchFamily="34" charset="0"/>
                <a:ea typeface="Calibri" panose="020F0502020204030204" pitchFamily="34" charset="0"/>
                <a:cs typeface="Times New Roman" panose="02020603050405020304" pitchFamily="18" charset="0"/>
              </a:rPr>
              <a:t>Εθνικό </a:t>
            </a:r>
            <a:r>
              <a:rPr lang="el-GR" sz="1600" i="1" dirty="0">
                <a:latin typeface="Calibri" panose="020F0502020204030204" pitchFamily="34" charset="0"/>
                <a:ea typeface="Calibri" panose="020F0502020204030204" pitchFamily="34" charset="0"/>
                <a:cs typeface="Times New Roman" panose="02020603050405020304" pitchFamily="18" charset="0"/>
              </a:rPr>
              <a:t>Πλαίσιο Προσόντων (NQF) </a:t>
            </a:r>
          </a:p>
          <a:p>
            <a:pPr marL="376238" lvl="1" indent="-285750">
              <a:lnSpc>
                <a:spcPct val="125000"/>
              </a:lnSpc>
              <a:spcBef>
                <a:spcPts val="600"/>
              </a:spcBef>
              <a:spcAft>
                <a:spcPts val="600"/>
              </a:spcAft>
            </a:pPr>
            <a:r>
              <a:rPr lang="el-GR" sz="1600" i="1" dirty="0" smtClean="0">
                <a:latin typeface="Calibri" panose="020F0502020204030204" pitchFamily="34" charset="0"/>
                <a:ea typeface="Calibri" panose="020F0502020204030204" pitchFamily="34" charset="0"/>
                <a:cs typeface="Times New Roman" panose="02020603050405020304" pitchFamily="18" charset="0"/>
              </a:rPr>
              <a:t>Ελληνικό </a:t>
            </a:r>
            <a:r>
              <a:rPr lang="el-GR" sz="1600" i="1" dirty="0">
                <a:latin typeface="Calibri" panose="020F0502020204030204" pitchFamily="34" charset="0"/>
                <a:ea typeface="Calibri" panose="020F0502020204030204" pitchFamily="34" charset="0"/>
                <a:cs typeface="Times New Roman" panose="02020603050405020304" pitchFamily="18" charset="0"/>
              </a:rPr>
              <a:t>Πλαίσιο Προσόντων (HQF)</a:t>
            </a:r>
          </a:p>
          <a:p>
            <a:pPr marL="320040" lvl="1" indent="0">
              <a:lnSpc>
                <a:spcPct val="125000"/>
              </a:lnSpc>
              <a:spcBef>
                <a:spcPts val="600"/>
              </a:spcBef>
              <a:spcAft>
                <a:spcPts val="600"/>
              </a:spcAft>
              <a:buNone/>
            </a:pPr>
            <a:r>
              <a:rPr lang="en-US" sz="1400" dirty="0">
                <a:latin typeface="Calibri" panose="020F0502020204030204" pitchFamily="34" charset="0"/>
                <a:ea typeface="Calibri" panose="020F0502020204030204" pitchFamily="34" charset="0"/>
                <a:cs typeface="Times New Roman" panose="02020603050405020304" pitchFamily="18" charset="0"/>
                <a:hlinkClick r:id="rId3"/>
              </a:rPr>
              <a:t>http://</a:t>
            </a:r>
            <a:r>
              <a:rPr lang="en-US" sz="1400" dirty="0" smtClean="0">
                <a:latin typeface="Calibri" panose="020F0502020204030204" pitchFamily="34" charset="0"/>
                <a:ea typeface="Calibri" panose="020F0502020204030204" pitchFamily="34" charset="0"/>
                <a:cs typeface="Times New Roman" panose="02020603050405020304" pitchFamily="18" charset="0"/>
                <a:hlinkClick r:id="rId3"/>
              </a:rPr>
              <a:t>www.eoppep.gr/images/European/ETHNIKO_PLAISIO_PROSONTON_NOVEMBER_2016.pdf</a:t>
            </a:r>
            <a:r>
              <a:rPr lang="el-GR" sz="1400" dirty="0" smtClean="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20040" lvl="1" indent="0">
              <a:lnSpc>
                <a:spcPct val="125000"/>
              </a:lnSpc>
              <a:spcBef>
                <a:spcPts val="600"/>
              </a:spcBef>
              <a:spcAft>
                <a:spcPts val="600"/>
              </a:spcAft>
              <a:buNone/>
            </a:pPr>
            <a:r>
              <a:rPr lang="en-US" sz="1400" dirty="0">
                <a:latin typeface="Calibri" panose="020F0502020204030204" pitchFamily="34" charset="0"/>
                <a:ea typeface="Calibri" panose="020F0502020204030204" pitchFamily="34" charset="0"/>
                <a:cs typeface="Times New Roman" panose="02020603050405020304" pitchFamily="18" charset="0"/>
                <a:hlinkClick r:id="rId4"/>
              </a:rPr>
              <a:t>http://</a:t>
            </a:r>
            <a:r>
              <a:rPr lang="en-US" sz="1400" dirty="0" smtClean="0">
                <a:latin typeface="Calibri" panose="020F0502020204030204" pitchFamily="34" charset="0"/>
                <a:ea typeface="Calibri" panose="020F0502020204030204" pitchFamily="34" charset="0"/>
                <a:cs typeface="Times New Roman" panose="02020603050405020304" pitchFamily="18" charset="0"/>
                <a:hlinkClick r:id="rId4"/>
              </a:rPr>
              <a:t>www.cedefop.europa.eu/en/news-and-press/news/greece-hellenic-qualifications-framework-developments</a:t>
            </a:r>
            <a:r>
              <a:rPr lang="el-GR" sz="1400" dirty="0" smtClean="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605790" lvl="1" indent="-285750">
              <a:lnSpc>
                <a:spcPct val="125000"/>
              </a:lnSpc>
              <a:spcBef>
                <a:spcPts val="600"/>
              </a:spcBef>
              <a:spcAft>
                <a:spcPts val="600"/>
              </a:spcAft>
            </a:pPr>
            <a:endParaRPr lang="el-GR" sz="1600" i="1"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577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2461608" y="1828800"/>
            <a:ext cx="7268783" cy="4114800"/>
          </a:xfrm>
          <a:prstGeom prst="rect">
            <a:avLst/>
          </a:prstGeom>
        </p:spPr>
      </p:pic>
    </p:spTree>
    <p:extLst>
      <p:ext uri="{BB962C8B-B14F-4D97-AF65-F5344CB8AC3E}">
        <p14:creationId xmlns:p14="http://schemas.microsoft.com/office/powerpoint/2010/main" val="400938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p:cNvPicPr>
            <a:picLocks noChangeAspect="1"/>
          </p:cNvPicPr>
          <p:nvPr/>
        </p:nvPicPr>
        <p:blipFill>
          <a:blip r:embed="rId2"/>
          <a:stretch>
            <a:fillRect/>
          </a:stretch>
        </p:blipFill>
        <p:spPr>
          <a:xfrm>
            <a:off x="280560" y="-723900"/>
            <a:ext cx="12114640" cy="6858000"/>
          </a:xfrm>
          <a:prstGeom prst="rect">
            <a:avLst/>
          </a:prstGeom>
        </p:spPr>
      </p:pic>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endParaRPr lang="el-GR" dirty="0"/>
          </a:p>
        </p:txBody>
      </p:sp>
    </p:spTree>
    <p:extLst>
      <p:ext uri="{BB962C8B-B14F-4D97-AF65-F5344CB8AC3E}">
        <p14:creationId xmlns:p14="http://schemas.microsoft.com/office/powerpoint/2010/main" val="334617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38680" y="0"/>
            <a:ext cx="12114640" cy="6858000"/>
          </a:xfrm>
          <a:prstGeom prst="rect">
            <a:avLst/>
          </a:prstGeom>
        </p:spPr>
      </p:pic>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endParaRPr lang="el-GR" dirty="0"/>
          </a:p>
        </p:txBody>
      </p:sp>
    </p:spTree>
    <p:extLst>
      <p:ext uri="{BB962C8B-B14F-4D97-AF65-F5344CB8AC3E}">
        <p14:creationId xmlns:p14="http://schemas.microsoft.com/office/powerpoint/2010/main" val="336366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endParaRPr lang="el-GR"/>
          </a:p>
        </p:txBody>
      </p:sp>
      <p:pic>
        <p:nvPicPr>
          <p:cNvPr id="11" name="Εικόνα 10"/>
          <p:cNvPicPr>
            <a:picLocks noChangeAspect="1"/>
          </p:cNvPicPr>
          <p:nvPr/>
        </p:nvPicPr>
        <p:blipFill>
          <a:blip r:embed="rId3"/>
          <a:stretch>
            <a:fillRect/>
          </a:stretch>
        </p:blipFill>
        <p:spPr>
          <a:xfrm>
            <a:off x="77360" y="0"/>
            <a:ext cx="12114640" cy="6858000"/>
          </a:xfrm>
          <a:prstGeom prst="rect">
            <a:avLst/>
          </a:prstGeom>
        </p:spPr>
      </p:pic>
      <p:sp>
        <p:nvSpPr>
          <p:cNvPr id="10" name="AutoShape 12" descr="blob:moz-extension://0f1bcd81-5806-4461-a91c-24b563354088/ec4a8e9b-ab76-4549-9d45-80ef176fb045"/>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Tree>
    <p:extLst>
      <p:ext uri="{BB962C8B-B14F-4D97-AF65-F5344CB8AC3E}">
        <p14:creationId xmlns:p14="http://schemas.microsoft.com/office/powerpoint/2010/main" val="213394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38680" y="0"/>
            <a:ext cx="12114640" cy="6858000"/>
          </a:xfrm>
          <a:prstGeom prst="rect">
            <a:avLst/>
          </a:prstGeom>
        </p:spPr>
      </p:pic>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endParaRPr lang="el-GR" dirty="0"/>
          </a:p>
        </p:txBody>
      </p:sp>
    </p:spTree>
    <p:extLst>
      <p:ext uri="{BB962C8B-B14F-4D97-AF65-F5344CB8AC3E}">
        <p14:creationId xmlns:p14="http://schemas.microsoft.com/office/powerpoint/2010/main" val="85519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3</a:t>
            </a:r>
            <a:r>
              <a:rPr lang="el-GR" sz="2400" cap="none" dirty="0" smtClean="0">
                <a:latin typeface="Calibri" panose="020F0502020204030204" pitchFamily="34" charset="0"/>
                <a:cs typeface="Calibri" panose="020F0502020204030204" pitchFamily="34" charset="0"/>
              </a:rPr>
              <a:t>. Σύνδεση των εργαλείων με την ευρύτερη «αρχιτεκτονική» του </a:t>
            </a:r>
            <a:r>
              <a:rPr lang="el-GR" sz="2400" cap="none" dirty="0">
                <a:latin typeface="Calibri" panose="020F0502020204030204" pitchFamily="34" charset="0"/>
                <a:cs typeface="Calibri" panose="020F0502020204030204" pitchFamily="34" charset="0"/>
              </a:rPr>
              <a:t>ΕΧΑΕ</a:t>
            </a:r>
          </a:p>
        </p:txBody>
      </p:sp>
      <p:sp>
        <p:nvSpPr>
          <p:cNvPr id="3" name="Σύμβολο κράτησης θέσης περιεχομένου 2"/>
          <p:cNvSpPr>
            <a:spLocks noGrp="1"/>
          </p:cNvSpPr>
          <p:nvPr>
            <p:ph idx="1"/>
          </p:nvPr>
        </p:nvSpPr>
        <p:spPr>
          <a:xfrm>
            <a:off x="1084839" y="992849"/>
            <a:ext cx="10178322" cy="5112000"/>
          </a:xfrm>
        </p:spPr>
        <p:txBody>
          <a:bodyPr>
            <a:noAutofit/>
          </a:bodyPr>
          <a:lstStyle/>
          <a:p>
            <a:pPr marL="45720" indent="0">
              <a:lnSpc>
                <a:spcPct val="125000"/>
              </a:lnSpc>
              <a:spcBef>
                <a:spcPts val="600"/>
              </a:spcBef>
              <a:spcAft>
                <a:spcPts val="1200"/>
              </a:spcAft>
              <a:buNone/>
            </a:pPr>
            <a:r>
              <a:rPr lang="el-GR" sz="1800" b="1" i="1" dirty="0" smtClean="0">
                <a:latin typeface="Calibri" panose="020F0502020204030204" pitchFamily="34" charset="0"/>
                <a:ea typeface="Calibri" panose="020F0502020204030204" pitchFamily="34" charset="0"/>
                <a:cs typeface="Times New Roman" panose="02020603050405020304" pitchFamily="18" charset="0"/>
              </a:rPr>
              <a:t>Η αρχιτεκτονική του ΕΧΑΕ και τα βασικά χαρακτηριστικά του</a:t>
            </a:r>
            <a:endParaRPr lang="el-GR" sz="1800" b="1" i="1" dirty="0">
              <a:latin typeface="Calibri" panose="020F0502020204030204" pitchFamily="34" charset="0"/>
              <a:ea typeface="Calibri" panose="020F0502020204030204" pitchFamily="34" charset="0"/>
              <a:cs typeface="Times New Roman" panose="02020603050405020304" pitchFamily="18" charset="0"/>
            </a:endParaRPr>
          </a:p>
          <a:p>
            <a:pPr marL="320040" lvl="1" indent="0">
              <a:lnSpc>
                <a:spcPct val="125000"/>
              </a:lnSpc>
              <a:spcBef>
                <a:spcPts val="600"/>
              </a:spcBef>
              <a:spcAft>
                <a:spcPts val="600"/>
              </a:spcAft>
              <a:buNone/>
            </a:pPr>
            <a:r>
              <a:rPr lang="el-GR" sz="1600" b="1" i="1" dirty="0" smtClean="0">
                <a:latin typeface="Calibri" panose="020F0502020204030204" pitchFamily="34" charset="0"/>
                <a:ea typeface="Calibri" panose="020F0502020204030204" pitchFamily="34" charset="0"/>
                <a:cs typeface="Times New Roman" panose="02020603050405020304" pitchFamily="18" charset="0"/>
              </a:rPr>
              <a:t>Η βασική αρχιτεκτονική</a:t>
            </a:r>
          </a:p>
          <a:p>
            <a:pPr marL="605790" lvl="1" indent="-285750">
              <a:lnSpc>
                <a:spcPct val="125000"/>
              </a:lnSpc>
              <a:spcBef>
                <a:spcPts val="600"/>
              </a:spcBef>
              <a:spcAft>
                <a:spcPts val="600"/>
              </a:spcAft>
              <a:buFont typeface="Wingdings" panose="05000000000000000000" pitchFamily="2" charset="2"/>
              <a:buChar char="Ø"/>
            </a:pPr>
            <a:r>
              <a:rPr lang="el-GR" sz="1600" dirty="0">
                <a:latin typeface="Calibri" panose="020F0502020204030204" pitchFamily="34" charset="0"/>
                <a:ea typeface="Calibri" panose="020F0502020204030204" pitchFamily="34" charset="0"/>
                <a:cs typeface="Times New Roman" panose="02020603050405020304" pitchFamily="18" charset="0"/>
              </a:rPr>
              <a:t>Π</a:t>
            </a:r>
            <a:r>
              <a:rPr lang="el-GR" sz="1600" dirty="0" smtClean="0">
                <a:latin typeface="Calibri" panose="020F0502020204030204" pitchFamily="34" charset="0"/>
                <a:ea typeface="Calibri" panose="020F0502020204030204" pitchFamily="34" charset="0"/>
                <a:cs typeface="Times New Roman" panose="02020603050405020304" pitchFamily="18" charset="0"/>
              </a:rPr>
              <a:t>ρώτο </a:t>
            </a:r>
            <a:r>
              <a:rPr lang="el-GR" sz="1600" dirty="0">
                <a:latin typeface="Calibri" panose="020F0502020204030204" pitchFamily="34" charset="0"/>
                <a:ea typeface="Calibri" panose="020F0502020204030204" pitchFamily="34" charset="0"/>
                <a:cs typeface="Times New Roman" panose="02020603050405020304" pitchFamily="18" charset="0"/>
              </a:rPr>
              <a:t>πτυχίο, μετά από 3 ή 4 έτη σπουδών, που αντιστοιχεί στο επίπεδο 6 του </a:t>
            </a:r>
            <a:r>
              <a:rPr lang="el-GR" sz="1600" dirty="0" smtClean="0">
                <a:latin typeface="Calibri" panose="020F0502020204030204" pitchFamily="34" charset="0"/>
                <a:ea typeface="Calibri" panose="020F0502020204030204" pitchFamily="34" charset="0"/>
                <a:cs typeface="Times New Roman" panose="02020603050405020304" pitchFamily="18" charset="0"/>
              </a:rPr>
              <a:t>EQF.</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605790" lvl="1" indent="-285750">
              <a:lnSpc>
                <a:spcPct val="125000"/>
              </a:lnSpc>
              <a:spcBef>
                <a:spcPts val="600"/>
              </a:spcBef>
              <a:spcAft>
                <a:spcPts val="600"/>
              </a:spcAft>
              <a:buFont typeface="Wingdings" panose="05000000000000000000" pitchFamily="2" charset="2"/>
              <a:buChar char="Ø"/>
            </a:pPr>
            <a:r>
              <a:rPr lang="el-GR" sz="1600" dirty="0">
                <a:latin typeface="Calibri" panose="020F0502020204030204" pitchFamily="34" charset="0"/>
                <a:ea typeface="Calibri" panose="020F0502020204030204" pitchFamily="34" charset="0"/>
                <a:cs typeface="Times New Roman" panose="02020603050405020304" pitchFamily="18" charset="0"/>
              </a:rPr>
              <a:t>Δ</a:t>
            </a:r>
            <a:r>
              <a:rPr lang="el-GR" sz="1600" dirty="0" smtClean="0">
                <a:latin typeface="Calibri" panose="020F0502020204030204" pitchFamily="34" charset="0"/>
                <a:ea typeface="Calibri" panose="020F0502020204030204" pitchFamily="34" charset="0"/>
                <a:cs typeface="Times New Roman" panose="02020603050405020304" pitchFamily="18" charset="0"/>
              </a:rPr>
              <a:t>εύτερο </a:t>
            </a:r>
            <a:r>
              <a:rPr lang="el-GR" sz="1600" dirty="0">
                <a:latin typeface="Calibri" panose="020F0502020204030204" pitchFamily="34" charset="0"/>
                <a:ea typeface="Calibri" panose="020F0502020204030204" pitchFamily="34" charset="0"/>
                <a:cs typeface="Times New Roman" panose="02020603050405020304" pitchFamily="18" charset="0"/>
              </a:rPr>
              <a:t>πτυχίο (Μάστερ) μετά από 1 ή 2 έτη σπουδών που αντιστοιχεί στο επίπεδο 7 του </a:t>
            </a:r>
            <a:r>
              <a:rPr lang="el-GR" sz="1600" dirty="0" smtClean="0">
                <a:latin typeface="Calibri" panose="020F0502020204030204" pitchFamily="34" charset="0"/>
                <a:ea typeface="Calibri" panose="020F0502020204030204" pitchFamily="34" charset="0"/>
                <a:cs typeface="Times New Roman" panose="02020603050405020304" pitchFamily="18" charset="0"/>
              </a:rPr>
              <a:t>EQF.</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605790" lvl="1" indent="-285750">
              <a:lnSpc>
                <a:spcPct val="125000"/>
              </a:lnSpc>
              <a:spcBef>
                <a:spcPts val="600"/>
              </a:spcBef>
              <a:spcAft>
                <a:spcPts val="600"/>
              </a:spcAft>
              <a:buFont typeface="Wingdings" panose="05000000000000000000" pitchFamily="2" charset="2"/>
              <a:buChar char="Ø"/>
            </a:pPr>
            <a:r>
              <a:rPr lang="el-GR" sz="1600" dirty="0">
                <a:latin typeface="Calibri" panose="020F0502020204030204" pitchFamily="34" charset="0"/>
                <a:ea typeface="Calibri" panose="020F0502020204030204" pitchFamily="34" charset="0"/>
                <a:cs typeface="Times New Roman" panose="02020603050405020304" pitchFamily="18" charset="0"/>
              </a:rPr>
              <a:t>Τ</a:t>
            </a:r>
            <a:r>
              <a:rPr lang="el-GR" sz="1600" dirty="0" smtClean="0">
                <a:latin typeface="Calibri" panose="020F0502020204030204" pitchFamily="34" charset="0"/>
                <a:ea typeface="Calibri" panose="020F0502020204030204" pitchFamily="34" charset="0"/>
                <a:cs typeface="Times New Roman" panose="02020603050405020304" pitchFamily="18" charset="0"/>
              </a:rPr>
              <a:t>ρίτο </a:t>
            </a:r>
            <a:r>
              <a:rPr lang="el-GR" sz="1600" dirty="0">
                <a:latin typeface="Calibri" panose="020F0502020204030204" pitchFamily="34" charset="0"/>
                <a:ea typeface="Calibri" panose="020F0502020204030204" pitchFamily="34" charset="0"/>
                <a:cs typeface="Times New Roman" panose="02020603050405020304" pitchFamily="18" charset="0"/>
              </a:rPr>
              <a:t>πτυχίο (Διδακτορικό) μετά από 3 έτη σπουδών που αντιστοιχεί στο επίπεδο 8 του </a:t>
            </a:r>
            <a:r>
              <a:rPr lang="el-GR" sz="1600" dirty="0" smtClean="0">
                <a:latin typeface="Calibri" panose="020F0502020204030204" pitchFamily="34" charset="0"/>
                <a:ea typeface="Calibri" panose="020F0502020204030204" pitchFamily="34" charset="0"/>
                <a:cs typeface="Times New Roman" panose="02020603050405020304" pitchFamily="18" charset="0"/>
              </a:rPr>
              <a:t>EQF.</a:t>
            </a:r>
          </a:p>
          <a:p>
            <a:pPr marL="320040" lvl="1" indent="0">
              <a:lnSpc>
                <a:spcPct val="125000"/>
              </a:lnSpc>
              <a:spcBef>
                <a:spcPts val="600"/>
              </a:spcBef>
              <a:spcAft>
                <a:spcPts val="600"/>
              </a:spcAft>
              <a:buNone/>
            </a:pP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320040" lvl="1" indent="0">
              <a:lnSpc>
                <a:spcPct val="125000"/>
              </a:lnSpc>
              <a:spcBef>
                <a:spcPts val="600"/>
              </a:spcBef>
              <a:spcAft>
                <a:spcPts val="600"/>
              </a:spcAft>
              <a:buClr>
                <a:srgbClr val="A85229"/>
              </a:buClr>
              <a:buNone/>
            </a:pPr>
            <a:r>
              <a:rPr lang="el-GR" sz="1600" b="1" i="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Χαρακτηριστικά του ΕΧΑΕ – σύνδεση με τα βασικά εργαλεία εκπαιδευτικής διαδικασίας στον ΕΧΑΕ</a:t>
            </a:r>
            <a:endParaRPr lang="el-GR" sz="1600" b="1" i="1" dirty="0">
              <a:solidFill>
                <a:srgbClr val="514A40"/>
              </a:solidFill>
              <a:latin typeface="Calibri" panose="020F0502020204030204" pitchFamily="34" charset="0"/>
              <a:ea typeface="Calibri" panose="020F0502020204030204" pitchFamily="34" charset="0"/>
              <a:cs typeface="Times New Roman" panose="02020603050405020304" pitchFamily="18" charset="0"/>
            </a:endParaRPr>
          </a:p>
          <a:p>
            <a:pPr marL="605790" lvl="1" indent="-285750">
              <a:lnSpc>
                <a:spcPct val="125000"/>
              </a:lnSpc>
              <a:spcBef>
                <a:spcPts val="600"/>
              </a:spcBef>
              <a:spcAft>
                <a:spcPts val="600"/>
              </a:spcAft>
              <a:buClr>
                <a:srgbClr val="A85229"/>
              </a:buClr>
              <a:buFont typeface="Wingdings" panose="05000000000000000000" pitchFamily="2" charset="2"/>
              <a:buChar char="Ø"/>
            </a:pPr>
            <a:r>
              <a:rPr lang="el-GR" sz="1600"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Διαφάνεια </a:t>
            </a:r>
            <a:r>
              <a:rPr lang="el-GR" sz="1600" dirty="0">
                <a:solidFill>
                  <a:srgbClr val="514A40"/>
                </a:solidFill>
                <a:latin typeface="Calibri" panose="020F0502020204030204" pitchFamily="34" charset="0"/>
                <a:ea typeface="Calibri" panose="020F0502020204030204" pitchFamily="34" charset="0"/>
                <a:cs typeface="Times New Roman" panose="02020603050405020304" pitchFamily="18" charset="0"/>
              </a:rPr>
              <a:t>και </a:t>
            </a:r>
            <a:r>
              <a:rPr lang="el-GR" sz="1600"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συγκρισιμότητα - Διαδικασίες αναγνώρισης.</a:t>
            </a:r>
          </a:p>
          <a:p>
            <a:pPr marL="605790" lvl="1" indent="-285750">
              <a:lnSpc>
                <a:spcPct val="125000"/>
              </a:lnSpc>
              <a:spcBef>
                <a:spcPts val="600"/>
              </a:spcBef>
              <a:spcAft>
                <a:spcPts val="600"/>
              </a:spcAft>
              <a:buClr>
                <a:srgbClr val="A85229"/>
              </a:buClr>
              <a:buFont typeface="Wingdings" panose="05000000000000000000" pitchFamily="2" charset="2"/>
              <a:buChar char="Ø"/>
            </a:pPr>
            <a:r>
              <a:rPr lang="el-GR" sz="1600"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Αναγνώριση </a:t>
            </a:r>
            <a:r>
              <a:rPr lang="el-GR" sz="1600" dirty="0">
                <a:solidFill>
                  <a:srgbClr val="514A40"/>
                </a:solidFill>
                <a:latin typeface="Calibri" panose="020F0502020204030204" pitchFamily="34" charset="0"/>
                <a:ea typeface="Calibri" panose="020F0502020204030204" pitchFamily="34" charset="0"/>
                <a:cs typeface="Times New Roman" panose="02020603050405020304" pitchFamily="18" charset="0"/>
              </a:rPr>
              <a:t>πρότερης γνώσης και ευέλικτες διαδρομές </a:t>
            </a:r>
            <a:r>
              <a:rPr lang="el-GR" sz="1600"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μάθησης.</a:t>
            </a:r>
          </a:p>
          <a:p>
            <a:pPr marL="605790" lvl="1" indent="-285750">
              <a:lnSpc>
                <a:spcPct val="125000"/>
              </a:lnSpc>
              <a:spcBef>
                <a:spcPts val="600"/>
              </a:spcBef>
              <a:spcAft>
                <a:spcPts val="600"/>
              </a:spcAft>
              <a:buClr>
                <a:srgbClr val="A85229"/>
              </a:buClr>
              <a:buFont typeface="Wingdings" panose="05000000000000000000" pitchFamily="2" charset="2"/>
              <a:buChar char="Ø"/>
            </a:pPr>
            <a:r>
              <a:rPr lang="en-US" sz="1600" dirty="0">
                <a:latin typeface="Calibri" panose="020F0502020204030204" pitchFamily="34" charset="0"/>
                <a:ea typeface="Calibri" panose="020F0502020204030204" pitchFamily="34" charset="0"/>
                <a:cs typeface="Times New Roman" panose="02020603050405020304" pitchFamily="18" charset="0"/>
              </a:rPr>
              <a:t>ESGs </a:t>
            </a:r>
            <a:r>
              <a:rPr lang="el-GR" sz="1600" dirty="0">
                <a:latin typeface="Calibri" panose="020F0502020204030204" pitchFamily="34" charset="0"/>
                <a:ea typeface="Calibri" panose="020F0502020204030204" pitchFamily="34" charset="0"/>
                <a:cs typeface="Times New Roman" panose="02020603050405020304" pitchFamily="18" charset="0"/>
              </a:rPr>
              <a:t>και διασφάλιση </a:t>
            </a:r>
            <a:r>
              <a:rPr lang="el-GR" sz="1600" dirty="0" smtClean="0">
                <a:latin typeface="Calibri" panose="020F0502020204030204" pitchFamily="34" charset="0"/>
                <a:ea typeface="Calibri" panose="020F0502020204030204" pitchFamily="34" charset="0"/>
                <a:cs typeface="Times New Roman" panose="02020603050405020304" pitchFamily="18" charset="0"/>
              </a:rPr>
              <a:t>ποιότητας.</a:t>
            </a:r>
          </a:p>
          <a:p>
            <a:pPr marL="605790" lvl="1" indent="-285750">
              <a:lnSpc>
                <a:spcPct val="125000"/>
              </a:lnSpc>
              <a:spcBef>
                <a:spcPts val="600"/>
              </a:spcBef>
              <a:spcAft>
                <a:spcPts val="600"/>
              </a:spcAft>
              <a:buClr>
                <a:srgbClr val="A85229"/>
              </a:buClr>
              <a:buFont typeface="Wingdings" panose="05000000000000000000" pitchFamily="2" charset="2"/>
              <a:buChar char="Ø"/>
            </a:pPr>
            <a:r>
              <a:rPr lang="el-GR" sz="1600" dirty="0" smtClean="0">
                <a:latin typeface="Calibri" panose="020F0502020204030204" pitchFamily="34" charset="0"/>
                <a:ea typeface="Calibri" panose="020F0502020204030204" pitchFamily="34" charset="0"/>
                <a:cs typeface="Times New Roman" panose="02020603050405020304" pitchFamily="18" charset="0"/>
              </a:rPr>
              <a:t>Κινητικότητα.</a:t>
            </a:r>
          </a:p>
        </p:txBody>
      </p:sp>
    </p:spTree>
    <p:extLst>
      <p:ext uri="{BB962C8B-B14F-4D97-AF65-F5344CB8AC3E}">
        <p14:creationId xmlns:p14="http://schemas.microsoft.com/office/powerpoint/2010/main" val="231945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3</a:t>
            </a:r>
            <a:r>
              <a:rPr lang="el-GR" sz="2400" cap="none" dirty="0" smtClean="0">
                <a:latin typeface="Calibri" panose="020F0502020204030204" pitchFamily="34" charset="0"/>
                <a:cs typeface="Calibri" panose="020F0502020204030204" pitchFamily="34" charset="0"/>
              </a:rPr>
              <a:t>. Σύνδεση των εργαλείων με την ευρύτερη «αρχιτεκτονική» του </a:t>
            </a:r>
            <a:r>
              <a:rPr lang="el-GR" sz="2400" cap="none" dirty="0">
                <a:latin typeface="Calibri" panose="020F0502020204030204" pitchFamily="34" charset="0"/>
                <a:cs typeface="Calibri" panose="020F0502020204030204" pitchFamily="34" charset="0"/>
              </a:rPr>
              <a:t>ΕΧΑΕ</a:t>
            </a:r>
          </a:p>
        </p:txBody>
      </p:sp>
      <p:sp>
        <p:nvSpPr>
          <p:cNvPr id="3" name="Σύμβολο κράτησης θέσης περιεχομένου 2"/>
          <p:cNvSpPr>
            <a:spLocks noGrp="1"/>
          </p:cNvSpPr>
          <p:nvPr>
            <p:ph idx="1"/>
          </p:nvPr>
        </p:nvSpPr>
        <p:spPr>
          <a:xfrm>
            <a:off x="1084839" y="992849"/>
            <a:ext cx="10178322" cy="5112000"/>
          </a:xfrm>
        </p:spPr>
        <p:txBody>
          <a:bodyPr>
            <a:noAutofit/>
          </a:bodyPr>
          <a:lstStyle/>
          <a:p>
            <a:pPr marL="45720" indent="0">
              <a:lnSpc>
                <a:spcPct val="125000"/>
              </a:lnSpc>
              <a:spcBef>
                <a:spcPts val="600"/>
              </a:spcBef>
              <a:spcAft>
                <a:spcPts val="1200"/>
              </a:spcAft>
              <a:buNone/>
            </a:pPr>
            <a:r>
              <a:rPr lang="el-GR" sz="1600" b="1" i="1" dirty="0">
                <a:latin typeface="Calibri" panose="020F0502020204030204" pitchFamily="34" charset="0"/>
                <a:ea typeface="Calibri" panose="020F0502020204030204" pitchFamily="34" charset="0"/>
                <a:cs typeface="Times New Roman" panose="02020603050405020304" pitchFamily="18" charset="0"/>
              </a:rPr>
              <a:t>Διαφάνεια και συγκρισιμότητα - Διαδικασίες </a:t>
            </a:r>
            <a:r>
              <a:rPr lang="el-GR" sz="1600" b="1" i="1" dirty="0" smtClean="0">
                <a:latin typeface="Calibri" panose="020F0502020204030204" pitchFamily="34" charset="0"/>
                <a:ea typeface="Calibri" panose="020F0502020204030204" pitchFamily="34" charset="0"/>
                <a:cs typeface="Times New Roman" panose="02020603050405020304" pitchFamily="18" charset="0"/>
              </a:rPr>
              <a:t>αναγνώρισης</a:t>
            </a:r>
            <a:r>
              <a:rPr lang="en-US" sz="1600" b="1" i="1" dirty="0" smtClean="0">
                <a:latin typeface="Calibri" panose="020F0502020204030204" pitchFamily="34" charset="0"/>
                <a:ea typeface="Calibri" panose="020F0502020204030204" pitchFamily="34" charset="0"/>
                <a:cs typeface="Times New Roman" panose="02020603050405020304" pitchFamily="18" charset="0"/>
              </a:rPr>
              <a:t> (I)</a:t>
            </a:r>
            <a:endParaRPr lang="el-GR" sz="1600" b="1" i="1" dirty="0">
              <a:latin typeface="Calibri" panose="020F0502020204030204" pitchFamily="34" charset="0"/>
              <a:ea typeface="Calibri" panose="020F0502020204030204" pitchFamily="34" charset="0"/>
              <a:cs typeface="Times New Roman" panose="02020603050405020304" pitchFamily="18" charset="0"/>
            </a:endParaRPr>
          </a:p>
          <a:p>
            <a:pPr marL="605790" lvl="1" indent="-285750">
              <a:lnSpc>
                <a:spcPct val="125000"/>
              </a:lnSpc>
              <a:spcBef>
                <a:spcPts val="600"/>
              </a:spcBef>
              <a:spcAft>
                <a:spcPts val="600"/>
              </a:spcAft>
              <a:buFont typeface="Wingdings" panose="05000000000000000000" pitchFamily="2" charset="2"/>
              <a:buChar char="Ø"/>
            </a:pPr>
            <a:r>
              <a:rPr lang="el-GR" sz="1600" dirty="0" smtClean="0">
                <a:latin typeface="Calibri" panose="020F0502020204030204" pitchFamily="34" charset="0"/>
                <a:ea typeface="Calibri" panose="020F0502020204030204" pitchFamily="34" charset="0"/>
                <a:cs typeface="Times New Roman" panose="02020603050405020304" pitchFamily="18" charset="0"/>
              </a:rPr>
              <a:t>Πάγιο </a:t>
            </a:r>
            <a:r>
              <a:rPr lang="el-GR" sz="1600" dirty="0">
                <a:latin typeface="Calibri" panose="020F0502020204030204" pitchFamily="34" charset="0"/>
                <a:ea typeface="Calibri" panose="020F0502020204030204" pitchFamily="34" charset="0"/>
                <a:cs typeface="Times New Roman" panose="02020603050405020304" pitchFamily="18" charset="0"/>
              </a:rPr>
              <a:t>στόχο της ΕΕΠ αποτέλεσε η ανάπτυξη ενός συστήματος αμοιβαίας αναγνώρισης των τίτλων σπουδών και διπλωμάτων, καθώς και η ανάπτυξη μεθόδων για την ενδυνάμωση της διαφάνειας του περιεχομένου των προσόντων που κατέχει το εργατικό </a:t>
            </a:r>
            <a:r>
              <a:rPr lang="el-GR" sz="1600" dirty="0" smtClean="0">
                <a:latin typeface="Calibri" panose="020F0502020204030204" pitchFamily="34" charset="0"/>
                <a:ea typeface="Calibri" panose="020F0502020204030204" pitchFamily="34" charset="0"/>
                <a:cs typeface="Times New Roman" panose="02020603050405020304" pitchFamily="18" charset="0"/>
              </a:rPr>
              <a:t>δυναμικό.</a:t>
            </a:r>
          </a:p>
          <a:p>
            <a:pPr marL="605790" lvl="1" indent="-285750">
              <a:lnSpc>
                <a:spcPct val="125000"/>
              </a:lnSpc>
              <a:spcBef>
                <a:spcPts val="600"/>
              </a:spcBef>
              <a:spcAft>
                <a:spcPts val="600"/>
              </a:spcAft>
              <a:buFont typeface="Wingdings" panose="05000000000000000000" pitchFamily="2" charset="2"/>
              <a:buChar char="Ø"/>
            </a:pPr>
            <a:r>
              <a:rPr lang="el-GR" sz="1600" dirty="0">
                <a:latin typeface="Calibri" panose="020F0502020204030204" pitchFamily="34" charset="0"/>
                <a:ea typeface="Calibri" panose="020F0502020204030204" pitchFamily="34" charset="0"/>
                <a:cs typeface="Times New Roman" panose="02020603050405020304" pitchFamily="18" charset="0"/>
              </a:rPr>
              <a:t>Το ενδιαφέρον σχετιζόταν πρωταρχικά με την επαγγελματική και όχι την ακαδημαϊκή αναγνώριση των σπουδών, οπότε στόχος ήταν τα κράτη να παρέχουν και να αναγνωρίζουν τα πτυχία (ακαδημαϊκή αναγνώριση), και η ΕΕ να καθορίζει τα επαγγελματικά δικαιώματα (επαγγελματική αναγνώριση</a:t>
            </a:r>
            <a:r>
              <a:rPr lang="el-GR" sz="1600" dirty="0" smtClean="0">
                <a:latin typeface="Calibri" panose="020F0502020204030204" pitchFamily="34" charset="0"/>
                <a:ea typeface="Calibri" panose="020F0502020204030204" pitchFamily="34" charset="0"/>
                <a:cs typeface="Times New Roman" panose="02020603050405020304" pitchFamily="18" charset="0"/>
              </a:rPr>
              <a:t>).</a:t>
            </a:r>
          </a:p>
          <a:p>
            <a:pPr marL="605790" lvl="1" indent="-285750">
              <a:lnSpc>
                <a:spcPct val="125000"/>
              </a:lnSpc>
              <a:spcBef>
                <a:spcPts val="600"/>
              </a:spcBef>
              <a:spcAft>
                <a:spcPts val="600"/>
              </a:spcAft>
              <a:buFont typeface="Wingdings" panose="05000000000000000000" pitchFamily="2" charset="2"/>
              <a:buChar char="Ø"/>
            </a:pPr>
            <a:r>
              <a:rPr lang="el-GR" sz="1600" dirty="0" smtClean="0">
                <a:latin typeface="Calibri" panose="020F0502020204030204" pitchFamily="34" charset="0"/>
                <a:ea typeface="Calibri" panose="020F0502020204030204" pitchFamily="34" charset="0"/>
                <a:cs typeface="Times New Roman" panose="02020603050405020304" pitchFamily="18" charset="0"/>
              </a:rPr>
              <a:t>Υπάρχουν </a:t>
            </a:r>
            <a:r>
              <a:rPr lang="el-GR" sz="1600" dirty="0">
                <a:latin typeface="Calibri" panose="020F0502020204030204" pitchFamily="34" charset="0"/>
                <a:ea typeface="Calibri" panose="020F0502020204030204" pitchFamily="34" charset="0"/>
                <a:cs typeface="Times New Roman" panose="02020603050405020304" pitchFamily="18" charset="0"/>
              </a:rPr>
              <a:t>δύο καθεστώτα που ρυθμίζουν την αναγνώριση τίτλων σπουδών και επαγγελματικών προσόντων που απορρέουν από </a:t>
            </a:r>
            <a:r>
              <a:rPr lang="el-GR" sz="1600" dirty="0" smtClean="0">
                <a:latin typeface="Calibri" panose="020F0502020204030204" pitchFamily="34" charset="0"/>
                <a:ea typeface="Calibri" panose="020F0502020204030204" pitchFamily="34" charset="0"/>
                <a:cs typeface="Times New Roman" panose="02020603050405020304" pitchFamily="18" charset="0"/>
              </a:rPr>
              <a:t>αυτούς.</a:t>
            </a:r>
          </a:p>
          <a:p>
            <a:pPr marL="925830" lvl="2" indent="-285750">
              <a:lnSpc>
                <a:spcPct val="125000"/>
              </a:lnSpc>
              <a:spcBef>
                <a:spcPts val="600"/>
              </a:spcBef>
              <a:spcAft>
                <a:spcPts val="600"/>
              </a:spcAft>
              <a:buFont typeface="Wingdings" panose="05000000000000000000" pitchFamily="2" charset="2"/>
              <a:buChar char="Ø"/>
            </a:pPr>
            <a:r>
              <a:rPr lang="el-GR" dirty="0" smtClean="0">
                <a:latin typeface="Calibri" panose="020F0502020204030204" pitchFamily="34" charset="0"/>
                <a:ea typeface="Calibri" panose="020F0502020204030204" pitchFamily="34" charset="0"/>
                <a:cs typeface="Times New Roman" panose="02020603050405020304" pitchFamily="18" charset="0"/>
              </a:rPr>
              <a:t>Το </a:t>
            </a:r>
            <a:r>
              <a:rPr lang="el-GR" dirty="0">
                <a:latin typeface="Calibri" panose="020F0502020204030204" pitchFamily="34" charset="0"/>
                <a:ea typeface="Calibri" panose="020F0502020204030204" pitchFamily="34" charset="0"/>
                <a:cs typeface="Times New Roman" panose="02020603050405020304" pitchFamily="18" charset="0"/>
              </a:rPr>
              <a:t>πρώτο ρυθμίζεται από την κοινοτική νομοθεσία και </a:t>
            </a:r>
            <a:endParaRPr lang="el-GR" dirty="0" smtClean="0">
              <a:latin typeface="Calibri" panose="020F0502020204030204" pitchFamily="34" charset="0"/>
              <a:ea typeface="Calibri" panose="020F0502020204030204" pitchFamily="34" charset="0"/>
              <a:cs typeface="Times New Roman" panose="02020603050405020304" pitchFamily="18" charset="0"/>
            </a:endParaRPr>
          </a:p>
          <a:p>
            <a:pPr marL="925830" lvl="2" indent="-285750">
              <a:lnSpc>
                <a:spcPct val="125000"/>
              </a:lnSpc>
              <a:spcBef>
                <a:spcPts val="600"/>
              </a:spcBef>
              <a:spcAft>
                <a:spcPts val="600"/>
              </a:spcAft>
              <a:buFont typeface="Wingdings" panose="05000000000000000000" pitchFamily="2" charset="2"/>
              <a:buChar char="Ø"/>
            </a:pPr>
            <a:r>
              <a:rPr lang="el-GR" dirty="0" smtClean="0">
                <a:latin typeface="Calibri" panose="020F0502020204030204" pitchFamily="34" charset="0"/>
                <a:ea typeface="Calibri" panose="020F0502020204030204" pitchFamily="34" charset="0"/>
                <a:cs typeface="Times New Roman" panose="02020603050405020304" pitchFamily="18" charset="0"/>
              </a:rPr>
              <a:t>Το </a:t>
            </a:r>
            <a:r>
              <a:rPr lang="el-GR" dirty="0">
                <a:latin typeface="Calibri" panose="020F0502020204030204" pitchFamily="34" charset="0"/>
                <a:ea typeface="Calibri" panose="020F0502020204030204" pitchFamily="34" charset="0"/>
                <a:cs typeface="Times New Roman" panose="02020603050405020304" pitchFamily="18" charset="0"/>
              </a:rPr>
              <a:t>δεύτερο από τη Σύμβαση της </a:t>
            </a:r>
            <a:r>
              <a:rPr lang="el-GR" dirty="0" smtClean="0">
                <a:latin typeface="Calibri" panose="020F0502020204030204" pitchFamily="34" charset="0"/>
                <a:ea typeface="Calibri" panose="020F0502020204030204" pitchFamily="34" charset="0"/>
                <a:cs typeface="Times New Roman" panose="02020603050405020304" pitchFamily="18" charset="0"/>
              </a:rPr>
              <a:t>Λισαβόνας.</a:t>
            </a:r>
          </a:p>
        </p:txBody>
      </p:sp>
    </p:spTree>
    <p:extLst>
      <p:ext uri="{BB962C8B-B14F-4D97-AF65-F5344CB8AC3E}">
        <p14:creationId xmlns:p14="http://schemas.microsoft.com/office/powerpoint/2010/main" val="184936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3</a:t>
            </a:r>
            <a:r>
              <a:rPr lang="el-GR" sz="2400" cap="none" dirty="0" smtClean="0">
                <a:latin typeface="Calibri" panose="020F0502020204030204" pitchFamily="34" charset="0"/>
                <a:cs typeface="Calibri" panose="020F0502020204030204" pitchFamily="34" charset="0"/>
              </a:rPr>
              <a:t>. Σύνδεση των εργαλείων με την ευρύτερη «αρχιτεκτονική» του </a:t>
            </a:r>
            <a:r>
              <a:rPr lang="el-GR" sz="2400" cap="none" dirty="0">
                <a:latin typeface="Calibri" panose="020F0502020204030204" pitchFamily="34" charset="0"/>
                <a:cs typeface="Calibri" panose="020F0502020204030204" pitchFamily="34" charset="0"/>
              </a:rPr>
              <a:t>ΕΧΑΕ</a:t>
            </a:r>
          </a:p>
        </p:txBody>
      </p:sp>
      <p:sp>
        <p:nvSpPr>
          <p:cNvPr id="3" name="Σύμβολο κράτησης θέσης περιεχομένου 2"/>
          <p:cNvSpPr>
            <a:spLocks noGrp="1"/>
          </p:cNvSpPr>
          <p:nvPr>
            <p:ph idx="1"/>
          </p:nvPr>
        </p:nvSpPr>
        <p:spPr>
          <a:xfrm>
            <a:off x="1084839" y="992849"/>
            <a:ext cx="10178322" cy="5112000"/>
          </a:xfrm>
        </p:spPr>
        <p:txBody>
          <a:bodyPr>
            <a:noAutofit/>
          </a:bodyPr>
          <a:lstStyle/>
          <a:p>
            <a:pPr marL="45720" indent="0">
              <a:lnSpc>
                <a:spcPct val="125000"/>
              </a:lnSpc>
              <a:spcBef>
                <a:spcPts val="600"/>
              </a:spcBef>
              <a:spcAft>
                <a:spcPts val="1200"/>
              </a:spcAft>
              <a:buNone/>
            </a:pPr>
            <a:r>
              <a:rPr lang="el-GR" b="1" i="1" dirty="0">
                <a:latin typeface="Calibri" panose="020F0502020204030204" pitchFamily="34" charset="0"/>
                <a:ea typeface="Calibri" panose="020F0502020204030204" pitchFamily="34" charset="0"/>
                <a:cs typeface="Times New Roman" panose="02020603050405020304" pitchFamily="18" charset="0"/>
              </a:rPr>
              <a:t>Διαφάνεια και συγκρισιμότητα - Διαδικασίες </a:t>
            </a:r>
            <a:r>
              <a:rPr lang="el-GR" b="1" i="1" dirty="0" smtClean="0">
                <a:latin typeface="Calibri" panose="020F0502020204030204" pitchFamily="34" charset="0"/>
                <a:ea typeface="Calibri" panose="020F0502020204030204" pitchFamily="34" charset="0"/>
                <a:cs typeface="Times New Roman" panose="02020603050405020304" pitchFamily="18" charset="0"/>
              </a:rPr>
              <a:t>αναγνώρισης</a:t>
            </a:r>
            <a:r>
              <a:rPr lang="en-US" b="1" i="1" dirty="0" smtClean="0">
                <a:latin typeface="Calibri" panose="020F0502020204030204" pitchFamily="34" charset="0"/>
                <a:ea typeface="Calibri" panose="020F0502020204030204" pitchFamily="34" charset="0"/>
                <a:cs typeface="Times New Roman" panose="02020603050405020304" pitchFamily="18" charset="0"/>
              </a:rPr>
              <a:t> (II)</a:t>
            </a:r>
            <a:endParaRPr lang="el-GR" b="1" i="1" dirty="0" smtClean="0">
              <a:latin typeface="Calibri" panose="020F0502020204030204" pitchFamily="34" charset="0"/>
              <a:ea typeface="Calibri" panose="020F0502020204030204" pitchFamily="34" charset="0"/>
              <a:cs typeface="Times New Roman" panose="02020603050405020304" pitchFamily="18" charset="0"/>
            </a:endParaRPr>
          </a:p>
          <a:p>
            <a:pPr marL="45720" indent="0">
              <a:lnSpc>
                <a:spcPct val="125000"/>
              </a:lnSpc>
              <a:spcBef>
                <a:spcPts val="600"/>
              </a:spcBef>
              <a:spcAft>
                <a:spcPts val="600"/>
              </a:spcAft>
              <a:buNone/>
            </a:pPr>
            <a:r>
              <a:rPr lang="el-GR" b="1" i="1" dirty="0" smtClean="0">
                <a:latin typeface="Calibri" panose="020F0502020204030204" pitchFamily="34" charset="0"/>
                <a:ea typeface="Calibri" panose="020F0502020204030204" pitchFamily="34" charset="0"/>
                <a:cs typeface="Times New Roman" panose="02020603050405020304" pitchFamily="18" charset="0"/>
              </a:rPr>
              <a:t>	Κοινοτική Οδηγία </a:t>
            </a:r>
            <a:r>
              <a:rPr lang="en-US" dirty="0" smtClean="0">
                <a:latin typeface="Calibri" panose="020F0502020204030204" pitchFamily="34" charset="0"/>
                <a:ea typeface="Calibri" panose="020F0502020204030204" pitchFamily="34" charset="0"/>
                <a:cs typeface="Times New Roman" panose="02020603050405020304" pitchFamily="18" charset="0"/>
                <a:hlinkClick r:id="rId3"/>
              </a:rPr>
              <a:t>http</a:t>
            </a:r>
            <a:r>
              <a:rPr lang="en-US" dirty="0">
                <a:latin typeface="Calibri" panose="020F0502020204030204" pitchFamily="34" charset="0"/>
                <a:ea typeface="Calibri" panose="020F0502020204030204" pitchFamily="34" charset="0"/>
                <a:cs typeface="Times New Roman" panose="02020603050405020304" pitchFamily="18" charset="0"/>
                <a:hlinkClick r:id="rId3"/>
              </a:rPr>
              <a:t>://</a:t>
            </a:r>
            <a:r>
              <a:rPr lang="en-US" dirty="0" smtClean="0">
                <a:latin typeface="Calibri" panose="020F0502020204030204" pitchFamily="34" charset="0"/>
                <a:ea typeface="Calibri" panose="020F0502020204030204" pitchFamily="34" charset="0"/>
                <a:cs typeface="Times New Roman" panose="02020603050405020304" pitchFamily="18" charset="0"/>
                <a:hlinkClick r:id="rId3"/>
              </a:rPr>
              <a:t>eur-lex.europa.eu/LexUriServ/LexUriServ.do?uri=OJ:L:2005:255:0022:0142:el:PDF</a:t>
            </a:r>
            <a:r>
              <a:rPr lang="el-GR" dirty="0" smtClean="0">
                <a:latin typeface="Calibri" panose="020F0502020204030204" pitchFamily="34" charset="0"/>
                <a:ea typeface="Calibri" panose="020F0502020204030204" pitchFamily="34" charset="0"/>
                <a:cs typeface="Times New Roman" panose="02020603050405020304" pitchFamily="18" charset="0"/>
              </a:rPr>
              <a:t> </a:t>
            </a:r>
            <a:endParaRPr lang="el-GR" sz="2000" dirty="0" smtClean="0">
              <a:latin typeface="Calibri" panose="020F0502020204030204" pitchFamily="34" charset="0"/>
              <a:ea typeface="Calibri" panose="020F0502020204030204" pitchFamily="34" charset="0"/>
              <a:cs typeface="Times New Roman" panose="02020603050405020304" pitchFamily="18" charset="0"/>
            </a:endParaRPr>
          </a:p>
          <a:p>
            <a:pPr marL="605790" lvl="1" indent="-285750">
              <a:lnSpc>
                <a:spcPct val="125000"/>
              </a:lnSpc>
              <a:spcBef>
                <a:spcPts val="600"/>
              </a:spcBef>
              <a:spcAft>
                <a:spcPts val="600"/>
              </a:spcAft>
              <a:buFont typeface="Wingdings" panose="05000000000000000000" pitchFamily="2" charset="2"/>
              <a:buChar char="Ø"/>
            </a:pPr>
            <a:r>
              <a:rPr lang="el-GR" sz="2000" dirty="0" smtClean="0">
                <a:latin typeface="Calibri" panose="020F0502020204030204" pitchFamily="34" charset="0"/>
                <a:ea typeface="Calibri" panose="020F0502020204030204" pitchFamily="34" charset="0"/>
                <a:cs typeface="Times New Roman" panose="02020603050405020304" pitchFamily="18" charset="0"/>
              </a:rPr>
              <a:t>Η </a:t>
            </a:r>
            <a:r>
              <a:rPr lang="el-GR" sz="2000" dirty="0">
                <a:latin typeface="Calibri" panose="020F0502020204030204" pitchFamily="34" charset="0"/>
                <a:ea typeface="Calibri" panose="020F0502020204030204" pitchFamily="34" charset="0"/>
                <a:cs typeface="Times New Roman" panose="02020603050405020304" pitchFamily="18" charset="0"/>
              </a:rPr>
              <a:t>αμοιβαία αναγνώριση προσόντων στον τομέα των νομοθετικά κατοχυρωμένων επαγγελμάτων </a:t>
            </a:r>
            <a:r>
              <a:rPr lang="el-GR" sz="2000" dirty="0" smtClean="0">
                <a:latin typeface="Calibri" panose="020F0502020204030204" pitchFamily="34" charset="0"/>
                <a:ea typeface="Calibri" panose="020F0502020204030204" pitchFamily="34" charset="0"/>
                <a:cs typeface="Times New Roman" panose="02020603050405020304" pitchFamily="18" charset="0"/>
              </a:rPr>
              <a:t>διασφαλίζεται  </a:t>
            </a:r>
            <a:r>
              <a:rPr lang="el-GR" sz="2000" dirty="0">
                <a:latin typeface="Calibri" panose="020F0502020204030204" pitchFamily="34" charset="0"/>
                <a:ea typeface="Calibri" panose="020F0502020204030204" pitchFamily="34" charset="0"/>
                <a:cs typeface="Times New Roman" panose="02020603050405020304" pitchFamily="18" charset="0"/>
              </a:rPr>
              <a:t>με την Οδηγία 2005/36/EK, η οποία εκδόθηκε στις </a:t>
            </a:r>
            <a:r>
              <a:rPr lang="el-GR" sz="2000" dirty="0" smtClean="0">
                <a:latin typeface="Calibri" panose="020F0502020204030204" pitchFamily="34" charset="0"/>
                <a:ea typeface="Calibri" panose="020F0502020204030204" pitchFamily="34" charset="0"/>
                <a:cs typeface="Times New Roman" panose="02020603050405020304" pitchFamily="18" charset="0"/>
              </a:rPr>
              <a:t>7/9/2005.</a:t>
            </a:r>
          </a:p>
          <a:p>
            <a:pPr marL="605790" lvl="1" indent="-285750">
              <a:lnSpc>
                <a:spcPct val="125000"/>
              </a:lnSpc>
              <a:spcBef>
                <a:spcPts val="600"/>
              </a:spcBef>
              <a:spcAft>
                <a:spcPts val="600"/>
              </a:spcAft>
              <a:buFont typeface="Wingdings" panose="05000000000000000000" pitchFamily="2" charset="2"/>
              <a:buChar char="Ø"/>
            </a:pPr>
            <a:r>
              <a:rPr lang="el-GR" sz="2000" dirty="0" smtClean="0">
                <a:latin typeface="Calibri" panose="020F0502020204030204" pitchFamily="34" charset="0"/>
                <a:ea typeface="Calibri" panose="020F0502020204030204" pitchFamily="34" charset="0"/>
                <a:cs typeface="Times New Roman" panose="02020603050405020304" pitchFamily="18" charset="0"/>
              </a:rPr>
              <a:t>Με την Οδηγία ενοποιούνται</a:t>
            </a:r>
            <a:r>
              <a:rPr lang="el-GR" sz="2000" dirty="0">
                <a:latin typeface="Calibri" panose="020F0502020204030204" pitchFamily="34" charset="0"/>
                <a:ea typeface="Calibri" panose="020F0502020204030204" pitchFamily="34" charset="0"/>
                <a:cs typeface="Times New Roman" panose="02020603050405020304" pitchFamily="18" charset="0"/>
              </a:rPr>
              <a:t>, εκσυγχρονίζονται και απλουστεύονται 15 ισχύουσες οδηγίες που εκδόθηκαν από το 1975 έως το </a:t>
            </a:r>
            <a:r>
              <a:rPr lang="el-GR" sz="2000" dirty="0" smtClean="0">
                <a:latin typeface="Calibri" panose="020F0502020204030204" pitchFamily="34" charset="0"/>
                <a:ea typeface="Calibri" panose="020F0502020204030204" pitchFamily="34" charset="0"/>
                <a:cs typeface="Times New Roman" panose="02020603050405020304" pitchFamily="18" charset="0"/>
              </a:rPr>
              <a:t>1999 και προβλέπεται ένα </a:t>
            </a:r>
            <a:r>
              <a:rPr lang="el-GR" sz="2000" dirty="0">
                <a:latin typeface="Calibri" panose="020F0502020204030204" pitchFamily="34" charset="0"/>
                <a:ea typeface="Calibri" panose="020F0502020204030204" pitchFamily="34" charset="0"/>
                <a:cs typeface="Times New Roman" panose="02020603050405020304" pitchFamily="18" charset="0"/>
              </a:rPr>
              <a:t>σύστημα αυτόματης αναγνώρισης προσόντων για επαγγέλματα με εναρμονισμένες απαιτήσεις </a:t>
            </a:r>
            <a:r>
              <a:rPr lang="el-GR" sz="2000" dirty="0" smtClean="0">
                <a:latin typeface="Calibri" panose="020F0502020204030204" pitchFamily="34" charset="0"/>
                <a:ea typeface="Calibri" panose="020F0502020204030204" pitchFamily="34" charset="0"/>
                <a:cs typeface="Times New Roman" panose="02020603050405020304" pitchFamily="18" charset="0"/>
              </a:rPr>
              <a:t>κατάρτισης.</a:t>
            </a:r>
          </a:p>
          <a:p>
            <a:pPr marL="605790" lvl="1" indent="-285750">
              <a:lnSpc>
                <a:spcPct val="125000"/>
              </a:lnSpc>
              <a:spcBef>
                <a:spcPts val="600"/>
              </a:spcBef>
              <a:spcAft>
                <a:spcPts val="600"/>
              </a:spcAft>
              <a:buFont typeface="Wingdings" panose="05000000000000000000" pitchFamily="2" charset="2"/>
              <a:buChar char="Ø"/>
            </a:pPr>
            <a:r>
              <a:rPr lang="el-GR" sz="2000" dirty="0">
                <a:latin typeface="Calibri" panose="020F0502020204030204" pitchFamily="34" charset="0"/>
                <a:ea typeface="Calibri" panose="020F0502020204030204" pitchFamily="34" charset="0"/>
                <a:cs typeface="Times New Roman" panose="02020603050405020304" pitchFamily="18" charset="0"/>
              </a:rPr>
              <a:t>Για τα υπόλοιπα </a:t>
            </a:r>
            <a:r>
              <a:rPr lang="el-GR" sz="2000" dirty="0" smtClean="0">
                <a:latin typeface="Calibri" panose="020F0502020204030204" pitchFamily="34" charset="0"/>
                <a:ea typeface="Calibri" panose="020F0502020204030204" pitchFamily="34" charset="0"/>
                <a:cs typeface="Times New Roman" panose="02020603050405020304" pitchFamily="18" charset="0"/>
              </a:rPr>
              <a:t>κατοχυρωμένα </a:t>
            </a:r>
            <a:r>
              <a:rPr lang="el-GR" sz="2000" dirty="0">
                <a:latin typeface="Calibri" panose="020F0502020204030204" pitchFamily="34" charset="0"/>
                <a:ea typeface="Calibri" panose="020F0502020204030204" pitchFamily="34" charset="0"/>
                <a:cs typeface="Times New Roman" panose="02020603050405020304" pitchFamily="18" charset="0"/>
              </a:rPr>
              <a:t>επαγγέλματα το σύστημα βασίζεται στην αμοιβαία </a:t>
            </a:r>
            <a:r>
              <a:rPr lang="el-GR" sz="2000" dirty="0" smtClean="0">
                <a:latin typeface="Calibri" panose="020F0502020204030204" pitchFamily="34" charset="0"/>
                <a:ea typeface="Calibri" panose="020F0502020204030204" pitchFamily="34" charset="0"/>
                <a:cs typeface="Times New Roman" panose="02020603050405020304" pitchFamily="18" charset="0"/>
              </a:rPr>
              <a:t>αναγνώριση. </a:t>
            </a:r>
          </a:p>
        </p:txBody>
      </p:sp>
    </p:spTree>
    <p:extLst>
      <p:ext uri="{BB962C8B-B14F-4D97-AF65-F5344CB8AC3E}">
        <p14:creationId xmlns:p14="http://schemas.microsoft.com/office/powerpoint/2010/main" val="309505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Συνέχεια</a:t>
            </a:r>
            <a:endParaRPr lang="el-GR" dirty="0"/>
          </a:p>
        </p:txBody>
      </p:sp>
      <p:sp>
        <p:nvSpPr>
          <p:cNvPr id="3" name="Θέση περιεχομένου 2"/>
          <p:cNvSpPr>
            <a:spLocks noGrp="1"/>
          </p:cNvSpPr>
          <p:nvPr>
            <p:ph idx="1"/>
          </p:nvPr>
        </p:nvSpPr>
        <p:spPr/>
        <p:txBody>
          <a:bodyPr/>
          <a:lstStyle/>
          <a:p>
            <a:r>
              <a:rPr lang="en-US" dirty="0"/>
              <a:t>To achieve our vision, we commit to building an inclusive, innovative and interconnected EHEA by 2030, able to underpin a sustainable, cohesive and peaceful Europe:</a:t>
            </a:r>
          </a:p>
          <a:p>
            <a:r>
              <a:rPr lang="en-US" dirty="0"/>
              <a:t>Inclusive, because every learner will have equitable access to higher education and will be fully supported in completing their studies and training;</a:t>
            </a:r>
          </a:p>
          <a:p>
            <a:r>
              <a:rPr lang="en-US" dirty="0"/>
              <a:t>Innovative, because it will introduce new and better aligned learning, teaching and assessment methods and practices, closely linked to research;</a:t>
            </a:r>
          </a:p>
          <a:p>
            <a:r>
              <a:rPr lang="en-US" dirty="0"/>
              <a:t>Interconnected, because our shared frameworks and tools will continue to facilitate and enhance international cooperation and reform, exchange of knowledge and mobility of staff and students.</a:t>
            </a:r>
            <a:endParaRPr lang="el-GR" dirty="0"/>
          </a:p>
          <a:p>
            <a:endParaRPr lang="el-GR" dirty="0"/>
          </a:p>
        </p:txBody>
      </p:sp>
    </p:spTree>
    <p:extLst>
      <p:ext uri="{BB962C8B-B14F-4D97-AF65-F5344CB8AC3E}">
        <p14:creationId xmlns:p14="http://schemas.microsoft.com/office/powerpoint/2010/main" val="299595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3</a:t>
            </a:r>
            <a:r>
              <a:rPr lang="el-GR" sz="2400" cap="none" dirty="0" smtClean="0">
                <a:latin typeface="Calibri" panose="020F0502020204030204" pitchFamily="34" charset="0"/>
                <a:cs typeface="Calibri" panose="020F0502020204030204" pitchFamily="34" charset="0"/>
              </a:rPr>
              <a:t>. Σύνδεση των εργαλείων με την ευρύτερη «αρχιτεκτονική» του </a:t>
            </a:r>
            <a:r>
              <a:rPr lang="el-GR" sz="2400" cap="none" dirty="0">
                <a:latin typeface="Calibri" panose="020F0502020204030204" pitchFamily="34" charset="0"/>
                <a:cs typeface="Calibri" panose="020F0502020204030204" pitchFamily="34" charset="0"/>
              </a:rPr>
              <a:t>ΕΧΑΕ</a:t>
            </a:r>
          </a:p>
        </p:txBody>
      </p:sp>
      <p:sp>
        <p:nvSpPr>
          <p:cNvPr id="3" name="Σύμβολο κράτησης θέσης περιεχομένου 2"/>
          <p:cNvSpPr>
            <a:spLocks noGrp="1"/>
          </p:cNvSpPr>
          <p:nvPr>
            <p:ph idx="1"/>
          </p:nvPr>
        </p:nvSpPr>
        <p:spPr>
          <a:xfrm>
            <a:off x="1084839" y="992849"/>
            <a:ext cx="10178322" cy="5112000"/>
          </a:xfrm>
        </p:spPr>
        <p:txBody>
          <a:bodyPr>
            <a:noAutofit/>
          </a:bodyPr>
          <a:lstStyle/>
          <a:p>
            <a:pPr marL="45720" indent="0">
              <a:lnSpc>
                <a:spcPct val="125000"/>
              </a:lnSpc>
              <a:spcBef>
                <a:spcPts val="600"/>
              </a:spcBef>
              <a:spcAft>
                <a:spcPts val="1200"/>
              </a:spcAft>
              <a:buNone/>
            </a:pPr>
            <a:r>
              <a:rPr lang="el-GR" sz="1600" b="1" i="1" dirty="0">
                <a:latin typeface="Calibri" panose="020F0502020204030204" pitchFamily="34" charset="0"/>
                <a:ea typeface="Calibri" panose="020F0502020204030204" pitchFamily="34" charset="0"/>
                <a:cs typeface="Times New Roman" panose="02020603050405020304" pitchFamily="18" charset="0"/>
              </a:rPr>
              <a:t>Διαφάνεια και συγκρισιμότητα - Διαδικασίες </a:t>
            </a:r>
            <a:r>
              <a:rPr lang="el-GR" sz="1600" b="1" i="1" dirty="0" smtClean="0">
                <a:latin typeface="Calibri" panose="020F0502020204030204" pitchFamily="34" charset="0"/>
                <a:ea typeface="Calibri" panose="020F0502020204030204" pitchFamily="34" charset="0"/>
                <a:cs typeface="Times New Roman" panose="02020603050405020304" pitchFamily="18" charset="0"/>
              </a:rPr>
              <a:t>αναγνώρισης</a:t>
            </a:r>
            <a:r>
              <a:rPr lang="en-US" sz="1600" b="1" i="1" dirty="0" smtClean="0">
                <a:latin typeface="Calibri" panose="020F0502020204030204" pitchFamily="34" charset="0"/>
                <a:ea typeface="Calibri" panose="020F0502020204030204" pitchFamily="34" charset="0"/>
                <a:cs typeface="Times New Roman" panose="02020603050405020304" pitchFamily="18" charset="0"/>
              </a:rPr>
              <a:t> (III)</a:t>
            </a:r>
            <a:r>
              <a:rPr lang="el-GR" sz="1600" b="1" i="1" dirty="0">
                <a:latin typeface="Calibri" panose="020F0502020204030204" pitchFamily="34" charset="0"/>
                <a:ea typeface="Calibri" panose="020F0502020204030204" pitchFamily="34" charset="0"/>
                <a:cs typeface="Times New Roman" panose="02020603050405020304" pitchFamily="18" charset="0"/>
              </a:rPr>
              <a:t> </a:t>
            </a:r>
            <a:r>
              <a:rPr lang="el-GR" sz="1600" b="1" i="1" dirty="0" smtClean="0">
                <a:latin typeface="Calibri" panose="020F0502020204030204" pitchFamily="34" charset="0"/>
                <a:ea typeface="Calibri" panose="020F0502020204030204" pitchFamily="34" charset="0"/>
                <a:cs typeface="Times New Roman" panose="02020603050405020304" pitchFamily="18" charset="0"/>
              </a:rPr>
              <a:t>Σύμβαση της Λισαβόνας</a:t>
            </a:r>
          </a:p>
          <a:p>
            <a:pPr marL="900113" indent="0">
              <a:lnSpc>
                <a:spcPct val="125000"/>
              </a:lnSpc>
              <a:spcBef>
                <a:spcPts val="600"/>
              </a:spcBef>
              <a:spcAft>
                <a:spcPts val="600"/>
              </a:spcAft>
              <a:buNone/>
            </a:pPr>
            <a:r>
              <a:rPr lang="en-US" sz="1400" dirty="0">
                <a:latin typeface="Calibri" panose="020F0502020204030204" pitchFamily="34" charset="0"/>
                <a:ea typeface="Calibri" panose="020F0502020204030204" pitchFamily="34" charset="0"/>
                <a:cs typeface="Times New Roman" panose="02020603050405020304" pitchFamily="18" charset="0"/>
                <a:hlinkClick r:id="rId3"/>
              </a:rPr>
              <a:t>https://</a:t>
            </a:r>
            <a:r>
              <a:rPr lang="en-US" sz="1400" dirty="0" smtClean="0">
                <a:latin typeface="Calibri" panose="020F0502020204030204" pitchFamily="34" charset="0"/>
                <a:ea typeface="Calibri" panose="020F0502020204030204" pitchFamily="34" charset="0"/>
                <a:cs typeface="Times New Roman" panose="02020603050405020304" pitchFamily="18" charset="0"/>
                <a:hlinkClick r:id="rId3"/>
              </a:rPr>
              <a:t>rm.coe.int/CoERMPublicCommonSearchServices/DisplayDCTMContent?documentId=090000168007f107</a:t>
            </a:r>
            <a:r>
              <a:rPr lang="el-GR" sz="1400" dirty="0" smtClean="0">
                <a:latin typeface="Calibri" panose="020F0502020204030204" pitchFamily="34" charset="0"/>
                <a:ea typeface="Calibri" panose="020F0502020204030204" pitchFamily="34" charset="0"/>
                <a:cs typeface="Times New Roman" panose="02020603050405020304" pitchFamily="18" charset="0"/>
              </a:rPr>
              <a:t> </a:t>
            </a:r>
            <a:endParaRPr lang="el-GR" sz="1600" dirty="0" smtClean="0">
              <a:latin typeface="Calibri" panose="020F0502020204030204" pitchFamily="34" charset="0"/>
              <a:ea typeface="Calibri" panose="020F0502020204030204" pitchFamily="34" charset="0"/>
              <a:cs typeface="Times New Roman" panose="02020603050405020304" pitchFamily="18" charset="0"/>
            </a:endParaRPr>
          </a:p>
          <a:p>
            <a:pPr marL="605790" lvl="1" indent="-285750">
              <a:lnSpc>
                <a:spcPct val="125000"/>
              </a:lnSpc>
              <a:spcBef>
                <a:spcPts val="600"/>
              </a:spcBef>
              <a:spcAft>
                <a:spcPts val="600"/>
              </a:spcAft>
              <a:buFont typeface="Wingdings" panose="05000000000000000000" pitchFamily="2" charset="2"/>
              <a:buChar char="Ø"/>
            </a:pPr>
            <a:r>
              <a:rPr lang="el-GR" sz="2000" dirty="0" smtClean="0">
                <a:latin typeface="Calibri" panose="020F0502020204030204" pitchFamily="34" charset="0"/>
                <a:ea typeface="Calibri" panose="020F0502020204030204" pitchFamily="34" charset="0"/>
                <a:cs typeface="Times New Roman" panose="02020603050405020304" pitchFamily="18" charset="0"/>
              </a:rPr>
              <a:t>Η </a:t>
            </a:r>
            <a:r>
              <a:rPr lang="el-GR" sz="2000" dirty="0">
                <a:latin typeface="Calibri" panose="020F0502020204030204" pitchFamily="34" charset="0"/>
                <a:ea typeface="Calibri" panose="020F0502020204030204" pitchFamily="34" charset="0"/>
                <a:cs typeface="Times New Roman" panose="02020603050405020304" pitchFamily="18" charset="0"/>
              </a:rPr>
              <a:t>Σύμβαση της </a:t>
            </a:r>
            <a:r>
              <a:rPr lang="el-GR" sz="2000" dirty="0" smtClean="0">
                <a:latin typeface="Calibri" panose="020F0502020204030204" pitchFamily="34" charset="0"/>
                <a:ea typeface="Calibri" panose="020F0502020204030204" pitchFamily="34" charset="0"/>
                <a:cs typeface="Times New Roman" panose="02020603050405020304" pitchFamily="18" charset="0"/>
              </a:rPr>
              <a:t>Λισαβόνας (Συμβούλιο </a:t>
            </a:r>
            <a:r>
              <a:rPr lang="el-GR" sz="2000" dirty="0">
                <a:latin typeface="Calibri" panose="020F0502020204030204" pitchFamily="34" charset="0"/>
                <a:ea typeface="Calibri" panose="020F0502020204030204" pitchFamily="34" charset="0"/>
                <a:cs typeface="Times New Roman" panose="02020603050405020304" pitchFamily="18" charset="0"/>
              </a:rPr>
              <a:t>της Ευρώπης </a:t>
            </a:r>
            <a:r>
              <a:rPr lang="el-GR" sz="2000" dirty="0" smtClean="0">
                <a:latin typeface="Calibri" panose="020F0502020204030204" pitchFamily="34" charset="0"/>
                <a:ea typeface="Calibri" panose="020F0502020204030204" pitchFamily="34" charset="0"/>
                <a:cs typeface="Times New Roman" panose="02020603050405020304" pitchFamily="18" charset="0"/>
              </a:rPr>
              <a:t>και UNESCO) </a:t>
            </a:r>
            <a:r>
              <a:rPr lang="el-GR" sz="2000" dirty="0">
                <a:latin typeface="Calibri" panose="020F0502020204030204" pitchFamily="34" charset="0"/>
                <a:ea typeface="Calibri" panose="020F0502020204030204" pitchFamily="34" charset="0"/>
                <a:cs typeface="Times New Roman" panose="02020603050405020304" pitchFamily="18" charset="0"/>
              </a:rPr>
              <a:t>για την Αναγνώριση των Τίτλων Σπουδών </a:t>
            </a:r>
            <a:r>
              <a:rPr lang="el-GR" sz="2000" dirty="0" smtClean="0">
                <a:latin typeface="Calibri" panose="020F0502020204030204" pitchFamily="34" charset="0"/>
                <a:ea typeface="Calibri" panose="020F0502020204030204" pitchFamily="34" charset="0"/>
                <a:cs typeface="Times New Roman" panose="02020603050405020304" pitchFamily="18" charset="0"/>
              </a:rPr>
              <a:t>Ανώτατης Εκπαίδευσης </a:t>
            </a:r>
            <a:r>
              <a:rPr lang="el-GR" sz="2000" dirty="0">
                <a:latin typeface="Calibri" panose="020F0502020204030204" pitchFamily="34" charset="0"/>
                <a:ea typeface="Calibri" panose="020F0502020204030204" pitchFamily="34" charset="0"/>
                <a:cs typeface="Times New Roman" panose="02020603050405020304" pitchFamily="18" charset="0"/>
              </a:rPr>
              <a:t>στην Ευρώπη, ήταν το αποτέλεσμα της κοινής </a:t>
            </a:r>
            <a:r>
              <a:rPr lang="el-GR" sz="2000" dirty="0" smtClean="0">
                <a:latin typeface="Calibri" panose="020F0502020204030204" pitchFamily="34" charset="0"/>
                <a:ea typeface="Calibri" panose="020F0502020204030204" pitchFamily="34" charset="0"/>
                <a:cs typeface="Times New Roman" panose="02020603050405020304" pitchFamily="18" charset="0"/>
              </a:rPr>
              <a:t>δράσης των </a:t>
            </a:r>
            <a:r>
              <a:rPr lang="el-GR" sz="2000" dirty="0">
                <a:latin typeface="Calibri" panose="020F0502020204030204" pitchFamily="34" charset="0"/>
                <a:ea typeface="Calibri" panose="020F0502020204030204" pitchFamily="34" charset="0"/>
                <a:cs typeface="Times New Roman" panose="02020603050405020304" pitchFamily="18" charset="0"/>
              </a:rPr>
              <a:t>δύο </a:t>
            </a:r>
            <a:r>
              <a:rPr lang="el-GR" sz="2000" dirty="0" smtClean="0">
                <a:latin typeface="Calibri" panose="020F0502020204030204" pitchFamily="34" charset="0"/>
                <a:ea typeface="Calibri" panose="020F0502020204030204" pitchFamily="34" charset="0"/>
                <a:cs typeface="Times New Roman" panose="02020603050405020304" pitchFamily="18" charset="0"/>
              </a:rPr>
              <a:t>οργανισμών. Ξεκίνησε τέλος </a:t>
            </a:r>
            <a:r>
              <a:rPr lang="el-GR" sz="2000" dirty="0">
                <a:latin typeface="Calibri" panose="020F0502020204030204" pitchFamily="34" charset="0"/>
                <a:ea typeface="Calibri" panose="020F0502020204030204" pitchFamily="34" charset="0"/>
                <a:cs typeface="Times New Roman" panose="02020603050405020304" pitchFamily="18" charset="0"/>
              </a:rPr>
              <a:t>του 1992 και υιοθετήθηκε στις </a:t>
            </a:r>
            <a:r>
              <a:rPr lang="el-GR" sz="2000" dirty="0" smtClean="0">
                <a:latin typeface="Calibri" panose="020F0502020204030204" pitchFamily="34" charset="0"/>
                <a:ea typeface="Calibri" panose="020F0502020204030204" pitchFamily="34" charset="0"/>
                <a:cs typeface="Times New Roman" panose="02020603050405020304" pitchFamily="18" charset="0"/>
              </a:rPr>
              <a:t>11/4/1997.</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605790" lvl="1" indent="-285750">
              <a:lnSpc>
                <a:spcPct val="125000"/>
              </a:lnSpc>
              <a:spcBef>
                <a:spcPts val="600"/>
              </a:spcBef>
              <a:spcAft>
                <a:spcPts val="600"/>
              </a:spcAft>
              <a:buFont typeface="Wingdings" panose="05000000000000000000" pitchFamily="2" charset="2"/>
              <a:buChar char="Ø"/>
            </a:pPr>
            <a:r>
              <a:rPr lang="el-GR" sz="2000" dirty="0">
                <a:latin typeface="Calibri" panose="020F0502020204030204" pitchFamily="34" charset="0"/>
                <a:ea typeface="Calibri" panose="020F0502020204030204" pitchFamily="34" charset="0"/>
                <a:cs typeface="Times New Roman" panose="02020603050405020304" pitchFamily="18" charset="0"/>
              </a:rPr>
              <a:t>Αποτελεί νομικώς δεσμευτικό </a:t>
            </a:r>
            <a:r>
              <a:rPr lang="el-GR" sz="2000" dirty="0" smtClean="0">
                <a:latin typeface="Calibri" panose="020F0502020204030204" pitchFamily="34" charset="0"/>
                <a:ea typeface="Calibri" panose="020F0502020204030204" pitchFamily="34" charset="0"/>
                <a:cs typeface="Times New Roman" panose="02020603050405020304" pitchFamily="18" charset="0"/>
              </a:rPr>
              <a:t>κείμενο. </a:t>
            </a:r>
            <a:r>
              <a:rPr lang="el-GR" sz="2000" dirty="0">
                <a:latin typeface="Calibri" panose="020F0502020204030204" pitchFamily="34" charset="0"/>
                <a:ea typeface="Calibri" panose="020F0502020204030204" pitchFamily="34" charset="0"/>
                <a:cs typeface="Times New Roman" panose="02020603050405020304" pitchFamily="18" charset="0"/>
              </a:rPr>
              <a:t>Δ</a:t>
            </a:r>
            <a:r>
              <a:rPr lang="el-GR" sz="2000" dirty="0" smtClean="0">
                <a:latin typeface="Calibri" panose="020F0502020204030204" pitchFamily="34" charset="0"/>
                <a:ea typeface="Calibri" panose="020F0502020204030204" pitchFamily="34" charset="0"/>
                <a:cs typeface="Times New Roman" panose="02020603050405020304" pitchFamily="18" charset="0"/>
              </a:rPr>
              <a:t>εσμεύει </a:t>
            </a:r>
            <a:r>
              <a:rPr lang="el-GR" sz="2000" dirty="0">
                <a:latin typeface="Calibri" panose="020F0502020204030204" pitchFamily="34" charset="0"/>
                <a:ea typeface="Calibri" panose="020F0502020204030204" pitchFamily="34" charset="0"/>
                <a:cs typeface="Times New Roman" panose="02020603050405020304" pitchFamily="18" charset="0"/>
              </a:rPr>
              <a:t>τις εθνικές αρχές </a:t>
            </a:r>
            <a:r>
              <a:rPr lang="el-GR" sz="2000" dirty="0" smtClean="0">
                <a:latin typeface="Calibri" panose="020F0502020204030204" pitchFamily="34" charset="0"/>
                <a:ea typeface="Calibri" panose="020F0502020204030204" pitchFamily="34" charset="0"/>
                <a:cs typeface="Times New Roman" panose="02020603050405020304" pitchFamily="18" charset="0"/>
              </a:rPr>
              <a:t>ή/και </a:t>
            </a:r>
            <a:r>
              <a:rPr lang="el-GR" sz="2000" dirty="0">
                <a:latin typeface="Calibri" panose="020F0502020204030204" pitchFamily="34" charset="0"/>
                <a:ea typeface="Calibri" panose="020F0502020204030204" pitchFamily="34" charset="0"/>
                <a:cs typeface="Times New Roman" panose="02020603050405020304" pitchFamily="18" charset="0"/>
              </a:rPr>
              <a:t>τα ιδρύματα που λαμβάνουν τις αποφάσεις για την αναγνώριση τίτλων και περιόδων σπουδών. Αφορά: </a:t>
            </a:r>
          </a:p>
          <a:p>
            <a:pPr marL="925830" lvl="2" indent="-285750">
              <a:lnSpc>
                <a:spcPct val="125000"/>
              </a:lnSpc>
              <a:spcBef>
                <a:spcPts val="600"/>
              </a:spcBef>
              <a:spcAft>
                <a:spcPts val="600"/>
              </a:spcAft>
            </a:pPr>
            <a:r>
              <a:rPr lang="el-GR" sz="2000" dirty="0" smtClean="0">
                <a:latin typeface="Calibri" panose="020F0502020204030204" pitchFamily="34" charset="0"/>
                <a:ea typeface="Calibri" panose="020F0502020204030204" pitchFamily="34" charset="0"/>
                <a:cs typeface="Times New Roman" panose="02020603050405020304" pitchFamily="18" charset="0"/>
              </a:rPr>
              <a:t>την </a:t>
            </a:r>
            <a:r>
              <a:rPr lang="el-GR" sz="2000" dirty="0">
                <a:latin typeface="Calibri" panose="020F0502020204030204" pitchFamily="34" charset="0"/>
                <a:ea typeface="Calibri" panose="020F0502020204030204" pitchFamily="34" charset="0"/>
                <a:cs typeface="Times New Roman" panose="02020603050405020304" pitchFamily="18" charset="0"/>
              </a:rPr>
              <a:t>αναγνώριση τίτλων σπουδών της Ανώτατης Εκπαίδευσης, </a:t>
            </a:r>
          </a:p>
          <a:p>
            <a:pPr marL="925830" lvl="2" indent="-285750">
              <a:lnSpc>
                <a:spcPct val="125000"/>
              </a:lnSpc>
              <a:spcBef>
                <a:spcPts val="600"/>
              </a:spcBef>
              <a:spcAft>
                <a:spcPts val="600"/>
              </a:spcAft>
            </a:pPr>
            <a:r>
              <a:rPr lang="el-GR" sz="2000" dirty="0" smtClean="0">
                <a:latin typeface="Calibri" panose="020F0502020204030204" pitchFamily="34" charset="0"/>
                <a:ea typeface="Calibri" panose="020F0502020204030204" pitchFamily="34" charset="0"/>
                <a:cs typeface="Times New Roman" panose="02020603050405020304" pitchFamily="18" charset="0"/>
              </a:rPr>
              <a:t>την </a:t>
            </a:r>
            <a:r>
              <a:rPr lang="el-GR" sz="2000" dirty="0">
                <a:latin typeface="Calibri" panose="020F0502020204030204" pitchFamily="34" charset="0"/>
                <a:ea typeface="Calibri" panose="020F0502020204030204" pitchFamily="34" charset="0"/>
                <a:cs typeface="Times New Roman" panose="02020603050405020304" pitchFamily="18" charset="0"/>
              </a:rPr>
              <a:t>αναγνώριση τίτλων σπουδών που δίνουν όχι μόνο πρόσβαση αλλά και αποδοχή σε ένα πρόγραμμα Ανώτατης Εκπαίδευσης, και </a:t>
            </a:r>
          </a:p>
          <a:p>
            <a:pPr marL="925830" lvl="2" indent="-285750">
              <a:lnSpc>
                <a:spcPct val="125000"/>
              </a:lnSpc>
              <a:spcBef>
                <a:spcPts val="600"/>
              </a:spcBef>
              <a:spcAft>
                <a:spcPts val="600"/>
              </a:spcAft>
            </a:pPr>
            <a:r>
              <a:rPr lang="el-GR" sz="2000" dirty="0" smtClean="0">
                <a:latin typeface="Calibri" panose="020F0502020204030204" pitchFamily="34" charset="0"/>
                <a:ea typeface="Calibri" panose="020F0502020204030204" pitchFamily="34" charset="0"/>
                <a:cs typeface="Times New Roman" panose="02020603050405020304" pitchFamily="18" charset="0"/>
              </a:rPr>
              <a:t>την </a:t>
            </a:r>
            <a:r>
              <a:rPr lang="el-GR" sz="2000" dirty="0">
                <a:latin typeface="Calibri" panose="020F0502020204030204" pitchFamily="34" charset="0"/>
                <a:ea typeface="Calibri" panose="020F0502020204030204" pitchFamily="34" charset="0"/>
                <a:cs typeface="Times New Roman" panose="02020603050405020304" pitchFamily="18" charset="0"/>
              </a:rPr>
              <a:t>αναγνώριση περιόδων σπουδών που πραγματοποιήθηκαν σε άλλη </a:t>
            </a:r>
            <a:r>
              <a:rPr lang="el-GR" sz="2000" dirty="0" smtClean="0">
                <a:latin typeface="Calibri" panose="020F0502020204030204" pitchFamily="34" charset="0"/>
                <a:ea typeface="Calibri" panose="020F0502020204030204" pitchFamily="34" charset="0"/>
                <a:cs typeface="Times New Roman" panose="02020603050405020304" pitchFamily="18" charset="0"/>
              </a:rPr>
              <a:t>χώρα.</a:t>
            </a:r>
          </a:p>
        </p:txBody>
      </p:sp>
    </p:spTree>
    <p:extLst>
      <p:ext uri="{BB962C8B-B14F-4D97-AF65-F5344CB8AC3E}">
        <p14:creationId xmlns:p14="http://schemas.microsoft.com/office/powerpoint/2010/main" val="407619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dirty="0" err="1" smtClean="0"/>
              <a:t>ΣυνΘΗκη</a:t>
            </a:r>
            <a:r>
              <a:rPr lang="el-GR" dirty="0" smtClean="0"/>
              <a:t> της </a:t>
            </a:r>
            <a:r>
              <a:rPr lang="el-GR" dirty="0" err="1" smtClean="0"/>
              <a:t>λισσαβωνας</a:t>
            </a:r>
            <a:r>
              <a:rPr lang="el-GR" dirty="0" smtClean="0"/>
              <a:t> </a:t>
            </a:r>
            <a:r>
              <a:rPr lang="fr-FR" sz="2000" dirty="0"/>
              <a:t>https://www.coe.int/en/web/conventions/full-list/-/conventions/treaty/165</a:t>
            </a:r>
            <a:endParaRPr lang="el-GR" sz="2000" dirty="0"/>
          </a:p>
        </p:txBody>
      </p:sp>
      <p:sp>
        <p:nvSpPr>
          <p:cNvPr id="3" name="Θέση περιεχομένου 2"/>
          <p:cNvSpPr>
            <a:spLocks noGrp="1"/>
          </p:cNvSpPr>
          <p:nvPr>
            <p:ph idx="1"/>
          </p:nvPr>
        </p:nvSpPr>
        <p:spPr/>
        <p:txBody>
          <a:bodyPr>
            <a:normAutofit fontScale="92500" lnSpcReduction="20000"/>
          </a:bodyPr>
          <a:lstStyle/>
          <a:p>
            <a:pPr algn="just"/>
            <a:r>
              <a:rPr lang="en-US" dirty="0"/>
              <a:t>The Convention aims to facilitate the recognition of qualifications granted in one Party in another Party. It provides that requests should be assessed in a fair manner and within a reasonable time. The recognition can only be refused if the qualification is substantially different from that of the host country - and the onus is on its educational institution to prove that it is. Each State, the Holy See or the European Union inform either depository of the Convention of the authorities which are competent to make different categories of decisions in recognition cases.</a:t>
            </a:r>
          </a:p>
          <a:p>
            <a:pPr algn="just"/>
            <a:r>
              <a:rPr lang="en-US" dirty="0"/>
              <a:t>Two bodies, namely the Committee of the Convention on the Recognition of Qualifications concerning Higher Education in the European Region and the European Network of National Information </a:t>
            </a:r>
            <a:r>
              <a:rPr lang="en-US" dirty="0" err="1"/>
              <a:t>Centres</a:t>
            </a:r>
            <a:r>
              <a:rPr lang="en-US" dirty="0"/>
              <a:t> on Academic Mobility and Recognition (the ENIC Network) are to oversee, promote and facilitate the implementation of the Convention. The Committee is responsible for promoting the application of the Convention and overseeing its implementation. To this end, it can adopt, by a majority of the Parties, recommendations, declarations, protocols and models of good practice to guide the competent authorities of the Parties. Before making its decisions, the Committee seeks the opinion of the ENIC Network. As for ENIC Network, it upholds and assists the practical implementation of the Convention by the competent national authorities.</a:t>
            </a:r>
          </a:p>
          <a:p>
            <a:endParaRPr lang="el-GR" dirty="0"/>
          </a:p>
        </p:txBody>
      </p:sp>
      <p:pic>
        <p:nvPicPr>
          <p:cNvPr id="1025" name="Picture 1" descr="Deuts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1619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ngl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8600" cy="1619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rança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8600" cy="161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talia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8600" cy="1619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русский"/>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28600" cy="16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01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3</a:t>
            </a:r>
            <a:r>
              <a:rPr lang="el-GR" sz="2400" cap="none" dirty="0" smtClean="0">
                <a:latin typeface="Calibri" panose="020F0502020204030204" pitchFamily="34" charset="0"/>
                <a:cs typeface="Calibri" panose="020F0502020204030204" pitchFamily="34" charset="0"/>
              </a:rPr>
              <a:t>. Σύνδεση των εργαλείων με την ευρύτερη «αρχιτεκτονική» του </a:t>
            </a:r>
            <a:r>
              <a:rPr lang="el-GR" sz="2400" cap="none" dirty="0">
                <a:latin typeface="Calibri" panose="020F0502020204030204" pitchFamily="34" charset="0"/>
                <a:cs typeface="Calibri" panose="020F0502020204030204" pitchFamily="34" charset="0"/>
              </a:rPr>
              <a:t>ΕΧΑΕ</a:t>
            </a:r>
          </a:p>
        </p:txBody>
      </p:sp>
      <p:sp>
        <p:nvSpPr>
          <p:cNvPr id="3" name="Σύμβολο κράτησης θέσης περιεχομένου 2"/>
          <p:cNvSpPr>
            <a:spLocks noGrp="1"/>
          </p:cNvSpPr>
          <p:nvPr>
            <p:ph idx="1"/>
          </p:nvPr>
        </p:nvSpPr>
        <p:spPr>
          <a:xfrm>
            <a:off x="1084839" y="992849"/>
            <a:ext cx="10178322" cy="5112000"/>
          </a:xfrm>
        </p:spPr>
        <p:txBody>
          <a:bodyPr>
            <a:noAutofit/>
          </a:bodyPr>
          <a:lstStyle/>
          <a:p>
            <a:pPr marL="45720" indent="0">
              <a:lnSpc>
                <a:spcPct val="125000"/>
              </a:lnSpc>
              <a:spcBef>
                <a:spcPts val="600"/>
              </a:spcBef>
              <a:spcAft>
                <a:spcPts val="1200"/>
              </a:spcAft>
              <a:buNone/>
            </a:pPr>
            <a:r>
              <a:rPr lang="el-GR" sz="1600" b="1" i="1" dirty="0">
                <a:latin typeface="Calibri" panose="020F0502020204030204" pitchFamily="34" charset="0"/>
                <a:ea typeface="Calibri" panose="020F0502020204030204" pitchFamily="34" charset="0"/>
                <a:cs typeface="Times New Roman" panose="02020603050405020304" pitchFamily="18" charset="0"/>
              </a:rPr>
              <a:t>Αναγνώριση πρότερης γνώσης και ευέλικτες διαδρομές </a:t>
            </a:r>
            <a:r>
              <a:rPr lang="el-GR" sz="1600" b="1" i="1" dirty="0" smtClean="0">
                <a:latin typeface="Calibri" panose="020F0502020204030204" pitchFamily="34" charset="0"/>
                <a:ea typeface="Calibri" panose="020F0502020204030204" pitchFamily="34" charset="0"/>
                <a:cs typeface="Times New Roman" panose="02020603050405020304" pitchFamily="18" charset="0"/>
              </a:rPr>
              <a:t>μάθησης</a:t>
            </a:r>
          </a:p>
          <a:p>
            <a:pPr>
              <a:lnSpc>
                <a:spcPct val="125000"/>
              </a:lnSpc>
              <a:spcBef>
                <a:spcPts val="600"/>
              </a:spcBef>
              <a:spcAft>
                <a:spcPts val="600"/>
              </a:spcAft>
            </a:pPr>
            <a:r>
              <a:rPr lang="el-GR" sz="1600" dirty="0">
                <a:latin typeface="Calibri" panose="020F0502020204030204" pitchFamily="34" charset="0"/>
                <a:ea typeface="Calibri" panose="020F0502020204030204" pitchFamily="34" charset="0"/>
                <a:cs typeface="Times New Roman" panose="02020603050405020304" pitchFamily="18" charset="0"/>
              </a:rPr>
              <a:t>Το Ευρωπαϊκό Συμβούλιο, το 2012, συστήνει στα κράτη μέλη ότι θα πρέπει να «προσφέρουν στους ανθρώπους τη δυνατότητα να δείχνουν τι έχουν μάθει εκτός της τυπικής εκπαίδευσης και κατάρτισης και να αξιοποιούν τις γνώσεις αυτές στη σταδιοδρομία τους και στη συνέχιση της μαθητείας τους</a:t>
            </a:r>
            <a:r>
              <a:rPr lang="el-GR" sz="1600"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25000"/>
              </a:lnSpc>
              <a:spcBef>
                <a:spcPts val="600"/>
              </a:spcBef>
              <a:spcAft>
                <a:spcPts val="600"/>
              </a:spcAft>
            </a:pPr>
            <a:r>
              <a:rPr lang="el-GR" sz="1600" dirty="0">
                <a:latin typeface="Calibri" panose="020F0502020204030204" pitchFamily="34" charset="0"/>
                <a:ea typeface="Calibri" panose="020F0502020204030204" pitchFamily="34" charset="0"/>
                <a:cs typeface="Times New Roman" panose="02020603050405020304" pitchFamily="18" charset="0"/>
              </a:rPr>
              <a:t>Για την αναγνώριση της πρότερης γνώσης, αλλά και για τις ευέλικτες διαδρομές μάθησης γίνονται αναφορές και στη διαδικασία της </a:t>
            </a:r>
            <a:r>
              <a:rPr lang="el-GR" sz="1600" dirty="0" smtClean="0">
                <a:latin typeface="Calibri" panose="020F0502020204030204" pitchFamily="34" charset="0"/>
                <a:ea typeface="Calibri" panose="020F0502020204030204" pitchFamily="34" charset="0"/>
                <a:cs typeface="Times New Roman" panose="02020603050405020304" pitchFamily="18" charset="0"/>
              </a:rPr>
              <a:t>Μπολόνια…</a:t>
            </a:r>
          </a:p>
          <a:p>
            <a:pPr>
              <a:lnSpc>
                <a:spcPct val="125000"/>
              </a:lnSpc>
              <a:spcBef>
                <a:spcPts val="600"/>
              </a:spcBef>
              <a:spcAft>
                <a:spcPts val="600"/>
              </a:spcAft>
            </a:pPr>
            <a:r>
              <a:rPr lang="el-GR" sz="1600" dirty="0">
                <a:latin typeface="Calibri" panose="020F0502020204030204" pitchFamily="34" charset="0"/>
                <a:ea typeface="Calibri" panose="020F0502020204030204" pitchFamily="34" charset="0"/>
                <a:cs typeface="Times New Roman" panose="02020603050405020304" pitchFamily="18" charset="0"/>
              </a:rPr>
              <a:t>Σε σχετική έκθεση του CEDEFOP αναφέρεται ως ορισμός της μάθησης μέσω εργασιακής εμπειρίας (</a:t>
            </a:r>
            <a:r>
              <a:rPr lang="el-GR" sz="1600" dirty="0" err="1">
                <a:latin typeface="Calibri" panose="020F0502020204030204" pitchFamily="34" charset="0"/>
                <a:ea typeface="Calibri" panose="020F0502020204030204" pitchFamily="34" charset="0"/>
                <a:cs typeface="Times New Roman" panose="02020603050405020304" pitchFamily="18" charset="0"/>
              </a:rPr>
              <a:t>Work</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Based</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Learning</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b="1" dirty="0" smtClean="0">
                <a:latin typeface="Calibri" panose="020F0502020204030204" pitchFamily="34" charset="0"/>
                <a:ea typeface="Calibri" panose="020F0502020204030204" pitchFamily="34" charset="0"/>
                <a:cs typeface="Times New Roman" panose="02020603050405020304" pitchFamily="18" charset="0"/>
              </a:rPr>
              <a:t>??</a:t>
            </a:r>
          </a:p>
          <a:p>
            <a:pPr lvl="1">
              <a:lnSpc>
                <a:spcPct val="125000"/>
              </a:lnSpc>
              <a:spcBef>
                <a:spcPts val="600"/>
              </a:spcBef>
              <a:spcAft>
                <a:spcPts val="600"/>
              </a:spcAft>
              <a:buFont typeface="Wingdings" panose="05000000000000000000" pitchFamily="2" charset="2"/>
              <a:buChar char="Ø"/>
            </a:pPr>
            <a:r>
              <a:rPr lang="el-GR" sz="1600" dirty="0" smtClean="0">
                <a:latin typeface="Calibri" panose="020F0502020204030204" pitchFamily="34" charset="0"/>
                <a:ea typeface="Calibri" panose="020F0502020204030204" pitchFamily="34" charset="0"/>
                <a:cs typeface="Times New Roman" panose="02020603050405020304" pitchFamily="18" charset="0"/>
              </a:rPr>
              <a:t>Η </a:t>
            </a:r>
            <a:r>
              <a:rPr lang="el-GR" sz="1600" dirty="0">
                <a:latin typeface="Calibri" panose="020F0502020204030204" pitchFamily="34" charset="0"/>
                <a:ea typeface="Calibri" panose="020F0502020204030204" pitchFamily="34" charset="0"/>
                <a:cs typeface="Times New Roman" panose="02020603050405020304" pitchFamily="18" charset="0"/>
              </a:rPr>
              <a:t>WBL είναι η </a:t>
            </a:r>
            <a:r>
              <a:rPr lang="el-GR" sz="1600" dirty="0" err="1">
                <a:latin typeface="Calibri" panose="020F0502020204030204" pitchFamily="34" charset="0"/>
                <a:ea typeface="Calibri" panose="020F0502020204030204" pitchFamily="34" charset="0"/>
                <a:cs typeface="Times New Roman" panose="02020603050405020304" pitchFamily="18" charset="0"/>
              </a:rPr>
              <a:t>στοχευμένη</a:t>
            </a:r>
            <a:r>
              <a:rPr lang="el-GR" sz="1600" dirty="0">
                <a:latin typeface="Calibri" panose="020F0502020204030204" pitchFamily="34" charset="0"/>
                <a:ea typeface="Calibri" panose="020F0502020204030204" pitchFamily="34" charset="0"/>
                <a:cs typeface="Times New Roman" panose="02020603050405020304" pitchFamily="18" charset="0"/>
              </a:rPr>
              <a:t> και δομημένη μάθηση που βρίσκεται σε άμεση σχέση με τις τρέχουσες ή μελλοντικές υποχρεώσεις του εργαζόμενου, η οποία λαμβάνει χώρα σε πραγματικές ή σε προσομοιωμένες συνθήκες εργασίας του εκπαιδευόμενου, ή ακόμη και εκτός του εργασιακού χώρου αλλά έχοντας συγκεκριμένους στόχους μάθησης ώστε οι δεξιότητες που αποκτώνται να είναι χρήσιμες και να μπορούν να εφαρμοστούν στον χώρο της </a:t>
            </a:r>
            <a:r>
              <a:rPr lang="el-GR" sz="1600" dirty="0" smtClean="0">
                <a:latin typeface="Calibri" panose="020F0502020204030204" pitchFamily="34" charset="0"/>
                <a:ea typeface="Calibri" panose="020F0502020204030204" pitchFamily="34" charset="0"/>
                <a:cs typeface="Times New Roman" panose="02020603050405020304" pitchFamily="18" charset="0"/>
              </a:rPr>
              <a:t>εργασίας.</a:t>
            </a: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682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3</a:t>
            </a:r>
            <a:r>
              <a:rPr lang="el-GR" sz="2400" cap="none" dirty="0" smtClean="0">
                <a:latin typeface="Calibri" panose="020F0502020204030204" pitchFamily="34" charset="0"/>
                <a:cs typeface="Calibri" panose="020F0502020204030204" pitchFamily="34" charset="0"/>
              </a:rPr>
              <a:t>. Σύνδεση των εργαλείων με την ευρύτερη «αρχιτεκτονική» του </a:t>
            </a:r>
            <a:r>
              <a:rPr lang="el-GR" sz="2400" cap="none" dirty="0">
                <a:latin typeface="Calibri" panose="020F0502020204030204" pitchFamily="34" charset="0"/>
                <a:cs typeface="Calibri" panose="020F0502020204030204" pitchFamily="34" charset="0"/>
              </a:rPr>
              <a:t>ΕΧΑΕ</a:t>
            </a:r>
          </a:p>
        </p:txBody>
      </p:sp>
      <p:sp>
        <p:nvSpPr>
          <p:cNvPr id="3" name="Σύμβολο κράτησης θέσης περιεχομένου 2"/>
          <p:cNvSpPr>
            <a:spLocks noGrp="1"/>
          </p:cNvSpPr>
          <p:nvPr>
            <p:ph idx="1"/>
          </p:nvPr>
        </p:nvSpPr>
        <p:spPr>
          <a:xfrm>
            <a:off x="1084839" y="992849"/>
            <a:ext cx="10178322" cy="5112000"/>
          </a:xfrm>
        </p:spPr>
        <p:txBody>
          <a:bodyPr>
            <a:noAutofit/>
          </a:bodyPr>
          <a:lstStyle/>
          <a:p>
            <a:pPr marL="45720" indent="0">
              <a:lnSpc>
                <a:spcPct val="125000"/>
              </a:lnSpc>
              <a:spcBef>
                <a:spcPts val="600"/>
              </a:spcBef>
              <a:spcAft>
                <a:spcPts val="1200"/>
              </a:spcAft>
              <a:buNone/>
            </a:pPr>
            <a:r>
              <a:rPr lang="en-US" sz="1600" b="1" i="1" dirty="0">
                <a:latin typeface="Calibri" panose="020F0502020204030204" pitchFamily="34" charset="0"/>
                <a:ea typeface="Calibri" panose="020F0502020204030204" pitchFamily="34" charset="0"/>
                <a:cs typeface="Times New Roman" panose="02020603050405020304" pitchFamily="18" charset="0"/>
              </a:rPr>
              <a:t>ESGs </a:t>
            </a:r>
            <a:r>
              <a:rPr lang="el-GR" sz="1600" b="1" i="1" dirty="0">
                <a:latin typeface="Calibri" panose="020F0502020204030204" pitchFamily="34" charset="0"/>
                <a:ea typeface="Calibri" panose="020F0502020204030204" pitchFamily="34" charset="0"/>
                <a:cs typeface="Times New Roman" panose="02020603050405020304" pitchFamily="18" charset="0"/>
              </a:rPr>
              <a:t>και διασφάλιση </a:t>
            </a:r>
            <a:r>
              <a:rPr lang="el-GR" sz="1600" b="1" i="1" dirty="0" smtClean="0">
                <a:latin typeface="Calibri" panose="020F0502020204030204" pitchFamily="34" charset="0"/>
                <a:ea typeface="Calibri" panose="020F0502020204030204" pitchFamily="34" charset="0"/>
                <a:cs typeface="Times New Roman" panose="02020603050405020304" pitchFamily="18" charset="0"/>
              </a:rPr>
              <a:t>ποιότητας</a:t>
            </a:r>
          </a:p>
          <a:p>
            <a:pPr>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Τον </a:t>
            </a:r>
            <a:r>
              <a:rPr lang="el-GR" sz="1600" dirty="0">
                <a:latin typeface="Calibri" panose="020F0502020204030204" pitchFamily="34" charset="0"/>
                <a:ea typeface="Calibri" panose="020F0502020204030204" pitchFamily="34" charset="0"/>
                <a:cs typeface="Times New Roman" panose="02020603050405020304" pitchFamily="18" charset="0"/>
              </a:rPr>
              <a:t>Σεπτέμβριο του 1998, ανακοινώνεται από την Ευρωπαϊκή Επιτροπή η Σύσταση για την ευρωπαϊκή συνεργασία με σκοπό τη διασφάλιση της ποιότητας στην ανώτατη </a:t>
            </a:r>
            <a:r>
              <a:rPr lang="el-GR" sz="1600" dirty="0" smtClean="0">
                <a:latin typeface="Calibri" panose="020F0502020204030204" pitchFamily="34" charset="0"/>
                <a:ea typeface="Calibri" panose="020F0502020204030204" pitchFamily="34" charset="0"/>
                <a:cs typeface="Times New Roman" panose="02020603050405020304" pitchFamily="18" charset="0"/>
              </a:rPr>
              <a:t>εκπαίδευση.</a:t>
            </a:r>
          </a:p>
          <a:p>
            <a:pPr>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Συστήνεται </a:t>
            </a:r>
            <a:r>
              <a:rPr lang="el-GR" sz="1600" dirty="0">
                <a:latin typeface="Calibri" panose="020F0502020204030204" pitchFamily="34" charset="0"/>
                <a:ea typeface="Calibri" panose="020F0502020204030204" pitchFamily="34" charset="0"/>
                <a:cs typeface="Times New Roman" panose="02020603050405020304" pitchFamily="18" charset="0"/>
              </a:rPr>
              <a:t>η υποστήριξη και η δημιουργία διαφανών συστημάτων αξιολόγησης της ποιότητας στην ευρωπαϊκή </a:t>
            </a:r>
            <a:r>
              <a:rPr lang="el-GR" sz="1600" dirty="0" smtClean="0">
                <a:latin typeface="Calibri" panose="020F0502020204030204" pitchFamily="34" charset="0"/>
                <a:ea typeface="Calibri" panose="020F0502020204030204" pitchFamily="34" charset="0"/>
                <a:cs typeface="Times New Roman" panose="02020603050405020304" pitchFamily="18" charset="0"/>
              </a:rPr>
              <a:t>ανώτατη </a:t>
            </a:r>
            <a:r>
              <a:rPr lang="el-GR" sz="1600" dirty="0">
                <a:latin typeface="Calibri" panose="020F0502020204030204" pitchFamily="34" charset="0"/>
                <a:ea typeface="Calibri" panose="020F0502020204030204" pitchFamily="34" charset="0"/>
                <a:cs typeface="Times New Roman" panose="02020603050405020304" pitchFamily="18" charset="0"/>
              </a:rPr>
              <a:t>εκπαίδευση και η ανάπτυξη συνεργασιών τόσο μεταξύ των κρατών-μελών όσο και σε ευρωπαϊκό </a:t>
            </a:r>
            <a:r>
              <a:rPr lang="el-GR" sz="1600" dirty="0" smtClean="0">
                <a:latin typeface="Calibri" panose="020F0502020204030204" pitchFamily="34" charset="0"/>
                <a:ea typeface="Calibri" panose="020F0502020204030204" pitchFamily="34" charset="0"/>
                <a:cs typeface="Times New Roman" panose="02020603050405020304" pitchFamily="18" charset="0"/>
              </a:rPr>
              <a:t>επίπεδο.</a:t>
            </a:r>
          </a:p>
          <a:p>
            <a:pPr>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Στο </a:t>
            </a:r>
            <a:r>
              <a:rPr lang="el-GR" sz="1600" dirty="0">
                <a:latin typeface="Calibri" panose="020F0502020204030204" pitchFamily="34" charset="0"/>
                <a:ea typeface="Calibri" panose="020F0502020204030204" pitchFamily="34" charset="0"/>
                <a:cs typeface="Times New Roman" panose="02020603050405020304" pitchFamily="18" charset="0"/>
              </a:rPr>
              <a:t>τελικό ανακοινωθέν της Πράγας το 2001, αναφέρθηκε ότι οι υπουργοί παιδείας: «αναγνώρισαν τον ζωτικό ρόλο που παίζουν τα συστήματα διασφάλισης ποιότητας για την εξασφάλιση υψηλών ποιοτικών κριτηρίων και για τη διευκόλυνση της συγκρισιμότητας των πιστοποιημένων προσόντων σε ολόκληρη την </a:t>
            </a:r>
            <a:r>
              <a:rPr lang="el-GR" sz="1600" dirty="0" smtClean="0">
                <a:latin typeface="Calibri" panose="020F0502020204030204" pitchFamily="34" charset="0"/>
                <a:ea typeface="Calibri" panose="020F0502020204030204" pitchFamily="34" charset="0"/>
                <a:cs typeface="Times New Roman" panose="02020603050405020304" pitchFamily="18" charset="0"/>
              </a:rPr>
              <a:t>Ευρώπη».</a:t>
            </a:r>
          </a:p>
          <a:p>
            <a:pPr>
              <a:lnSpc>
                <a:spcPct val="125000"/>
              </a:lnSpc>
              <a:spcBef>
                <a:spcPts val="600"/>
              </a:spcBef>
              <a:spcAft>
                <a:spcPts val="600"/>
              </a:spcAft>
            </a:pPr>
            <a:r>
              <a:rPr lang="el-GR" sz="1600" dirty="0">
                <a:latin typeface="Calibri" panose="020F0502020204030204" pitchFamily="34" charset="0"/>
                <a:ea typeface="Calibri" panose="020F0502020204030204" pitchFamily="34" charset="0"/>
                <a:cs typeface="Times New Roman" panose="02020603050405020304" pitchFamily="18" charset="0"/>
              </a:rPr>
              <a:t>Στην υπουργική συνάντηση του Bergen, οι υπουργοί δέχτηκαν τις προτάσεις της έκθεσης </a:t>
            </a:r>
            <a:r>
              <a:rPr lang="en-US" sz="1600" dirty="0" smtClean="0">
                <a:latin typeface="Calibri" panose="020F0502020204030204" pitchFamily="34" charset="0"/>
                <a:ea typeface="Calibri" panose="020F0502020204030204" pitchFamily="34" charset="0"/>
                <a:cs typeface="Times New Roman" panose="02020603050405020304" pitchFamily="18" charset="0"/>
              </a:rPr>
              <a:t>ESGs</a:t>
            </a:r>
            <a:r>
              <a:rPr lang="el-GR" sz="1600" dirty="0">
                <a:latin typeface="Calibri" panose="020F0502020204030204" pitchFamily="34" charset="0"/>
                <a:ea typeface="Calibri" panose="020F0502020204030204" pitchFamily="34" charset="0"/>
                <a:cs typeface="Times New Roman" panose="02020603050405020304" pitchFamily="18" charset="0"/>
              </a:rPr>
              <a:t> και </a:t>
            </a:r>
            <a:r>
              <a:rPr lang="el-GR" sz="1600" dirty="0" smtClean="0">
                <a:latin typeface="Calibri" panose="020F0502020204030204" pitchFamily="34" charset="0"/>
                <a:ea typeface="Calibri" panose="020F0502020204030204" pitchFamily="34" charset="0"/>
                <a:cs typeface="Times New Roman" panose="02020603050405020304" pitchFamily="18" charset="0"/>
              </a:rPr>
              <a:t>ώθησαν </a:t>
            </a:r>
            <a:r>
              <a:rPr lang="el-GR" sz="1600" dirty="0">
                <a:latin typeface="Calibri" panose="020F0502020204030204" pitchFamily="34" charset="0"/>
                <a:ea typeface="Calibri" panose="020F0502020204030204" pitchFamily="34" charset="0"/>
                <a:cs typeface="Times New Roman" panose="02020603050405020304" pitchFamily="18" charset="0"/>
              </a:rPr>
              <a:t>τις εξελίξεις στον άξονα διασφάλισης της ποιότητας και στην ανάπτυξη ενός συστήματος αναγνώρισης τίτλων και περιόδων σπουδών στην ανώτατη </a:t>
            </a:r>
            <a:r>
              <a:rPr lang="el-GR" sz="1600" dirty="0" smtClean="0">
                <a:latin typeface="Calibri" panose="020F0502020204030204" pitchFamily="34" charset="0"/>
                <a:ea typeface="Calibri" panose="020F0502020204030204" pitchFamily="34" charset="0"/>
                <a:cs typeface="Times New Roman" panose="02020603050405020304" pitchFamily="18" charset="0"/>
              </a:rPr>
              <a:t>εκπαίδευση.</a:t>
            </a:r>
          </a:p>
          <a:p>
            <a:pPr>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Στο </a:t>
            </a:r>
            <a:r>
              <a:rPr lang="el-GR" sz="1600" dirty="0">
                <a:latin typeface="Calibri" panose="020F0502020204030204" pitchFamily="34" charset="0"/>
                <a:ea typeface="Calibri" panose="020F0502020204030204" pitchFamily="34" charset="0"/>
                <a:cs typeface="Times New Roman" panose="02020603050405020304" pitchFamily="18" charset="0"/>
              </a:rPr>
              <a:t>Yerevan, </a:t>
            </a:r>
            <a:r>
              <a:rPr lang="el-GR" sz="1600" dirty="0" smtClean="0">
                <a:latin typeface="Calibri" panose="020F0502020204030204" pitchFamily="34" charset="0"/>
                <a:ea typeface="Calibri" panose="020F0502020204030204" pitchFamily="34" charset="0"/>
                <a:cs typeface="Times New Roman" panose="02020603050405020304" pitchFamily="18" charset="0"/>
              </a:rPr>
              <a:t>επικαιροποιήθηκε η έκθεση </a:t>
            </a:r>
            <a:r>
              <a:rPr lang="el-GR" sz="1600" dirty="0">
                <a:latin typeface="Calibri" panose="020F0502020204030204" pitchFamily="34" charset="0"/>
                <a:ea typeface="Calibri" panose="020F0502020204030204" pitchFamily="34" charset="0"/>
                <a:cs typeface="Times New Roman" panose="02020603050405020304" pitchFamily="18" charset="0"/>
              </a:rPr>
              <a:t>“ESG” </a:t>
            </a:r>
            <a:r>
              <a:rPr lang="el-GR" sz="1600" dirty="0" smtClean="0">
                <a:latin typeface="Calibri" panose="020F0502020204030204" pitchFamily="34" charset="0"/>
                <a:ea typeface="Calibri" panose="020F0502020204030204" pitchFamily="34" charset="0"/>
                <a:cs typeface="Times New Roman" panose="02020603050405020304" pitchFamily="18" charset="0"/>
              </a:rPr>
              <a:t>με στόχο τη </a:t>
            </a:r>
            <a:r>
              <a:rPr lang="el-GR" sz="1600" dirty="0">
                <a:latin typeface="Calibri" panose="020F0502020204030204" pitchFamily="34" charset="0"/>
                <a:ea typeface="Calibri" panose="020F0502020204030204" pitchFamily="34" charset="0"/>
                <a:cs typeface="Times New Roman" panose="02020603050405020304" pitchFamily="18" charset="0"/>
              </a:rPr>
              <a:t>βελτίωση της σαφήνειας, της </a:t>
            </a:r>
            <a:r>
              <a:rPr lang="el-GR" sz="1600" dirty="0" smtClean="0">
                <a:latin typeface="Calibri" panose="020F0502020204030204" pitchFamily="34" charset="0"/>
                <a:ea typeface="Calibri" panose="020F0502020204030204" pitchFamily="34" charset="0"/>
                <a:cs typeface="Times New Roman" panose="02020603050405020304" pitchFamily="18" charset="0"/>
              </a:rPr>
              <a:t>χρησιμότητας </a:t>
            </a:r>
            <a:r>
              <a:rPr lang="el-GR" sz="1600" dirty="0">
                <a:latin typeface="Calibri" panose="020F0502020204030204" pitchFamily="34" charset="0"/>
                <a:ea typeface="Calibri" panose="020F0502020204030204" pitchFamily="34" charset="0"/>
                <a:cs typeface="Times New Roman" panose="02020603050405020304" pitchFamily="18" charset="0"/>
              </a:rPr>
              <a:t>και της εφαρμοσιμότητας </a:t>
            </a:r>
            <a:r>
              <a:rPr lang="el-GR" sz="1600" dirty="0" smtClean="0">
                <a:latin typeface="Calibri" panose="020F0502020204030204" pitchFamily="34" charset="0"/>
                <a:ea typeface="Calibri" panose="020F0502020204030204" pitchFamily="34" charset="0"/>
                <a:cs typeface="Times New Roman" panose="02020603050405020304" pitchFamily="18" charset="0"/>
              </a:rPr>
              <a:t>της. </a:t>
            </a:r>
            <a:r>
              <a:rPr lang="el-GR" sz="1600" dirty="0">
                <a:latin typeface="Calibri" panose="020F0502020204030204" pitchFamily="34" charset="0"/>
                <a:ea typeface="Calibri" panose="020F0502020204030204" pitchFamily="34" charset="0"/>
                <a:cs typeface="Times New Roman" panose="02020603050405020304" pitchFamily="18" charset="0"/>
              </a:rPr>
              <a:t>Βασική αλλαγή </a:t>
            </a:r>
            <a:r>
              <a:rPr lang="el-GR" sz="1600" dirty="0" smtClean="0">
                <a:latin typeface="Calibri" panose="020F0502020204030204" pitchFamily="34" charset="0"/>
                <a:ea typeface="Calibri" panose="020F0502020204030204" pitchFamily="34" charset="0"/>
                <a:cs typeface="Times New Roman" panose="02020603050405020304" pitchFamily="18" charset="0"/>
              </a:rPr>
              <a:t>στη φιλοσοφία είναι η </a:t>
            </a:r>
            <a:r>
              <a:rPr lang="el-GR" sz="1600" dirty="0">
                <a:latin typeface="Calibri" panose="020F0502020204030204" pitchFamily="34" charset="0"/>
                <a:ea typeface="Calibri" panose="020F0502020204030204" pitchFamily="34" charset="0"/>
                <a:cs typeface="Times New Roman" panose="02020603050405020304" pitchFamily="18" charset="0"/>
              </a:rPr>
              <a:t>κεντρική σημασία </a:t>
            </a:r>
            <a:r>
              <a:rPr lang="el-GR" sz="1600" dirty="0" smtClean="0">
                <a:latin typeface="Calibri" panose="020F0502020204030204" pitchFamily="34" charset="0"/>
                <a:ea typeface="Calibri" panose="020F0502020204030204" pitchFamily="34" charset="0"/>
                <a:cs typeface="Times New Roman" panose="02020603050405020304" pitchFamily="18" charset="0"/>
              </a:rPr>
              <a:t>που δίνεται στη φοιτητοκεντρική </a:t>
            </a:r>
            <a:r>
              <a:rPr lang="el-GR" sz="1600" dirty="0">
                <a:latin typeface="Calibri" panose="020F0502020204030204" pitchFamily="34" charset="0"/>
                <a:ea typeface="Calibri" panose="020F0502020204030204" pitchFamily="34" charset="0"/>
                <a:cs typeface="Times New Roman" panose="02020603050405020304" pitchFamily="18" charset="0"/>
              </a:rPr>
              <a:t>μάθηση </a:t>
            </a:r>
            <a:r>
              <a:rPr lang="el-GR" sz="1600" dirty="0" smtClean="0">
                <a:latin typeface="Calibri" panose="020F0502020204030204" pitchFamily="34" charset="0"/>
                <a:ea typeface="Calibri" panose="020F0502020204030204" pitchFamily="34" charset="0"/>
                <a:cs typeface="Times New Roman" panose="02020603050405020304" pitchFamily="18" charset="0"/>
              </a:rPr>
              <a:t>κυρίως στα </a:t>
            </a:r>
            <a:r>
              <a:rPr lang="el-GR" sz="1600" dirty="0">
                <a:latin typeface="Calibri" panose="020F0502020204030204" pitchFamily="34" charset="0"/>
                <a:ea typeface="Calibri" panose="020F0502020204030204" pitchFamily="34" charset="0"/>
                <a:cs typeface="Times New Roman" panose="02020603050405020304" pitchFamily="18" charset="0"/>
              </a:rPr>
              <a:t>πρότυπα και στις οδηγίες </a:t>
            </a:r>
            <a:r>
              <a:rPr lang="el-GR" sz="1600" dirty="0" smtClean="0">
                <a:latin typeface="Calibri" panose="020F0502020204030204" pitchFamily="34" charset="0"/>
                <a:ea typeface="Calibri" panose="020F0502020204030204" pitchFamily="34" charset="0"/>
                <a:cs typeface="Times New Roman" panose="02020603050405020304" pitchFamily="18" charset="0"/>
              </a:rPr>
              <a:t>σχετικά με την </a:t>
            </a:r>
            <a:r>
              <a:rPr lang="el-GR" sz="1600" dirty="0">
                <a:latin typeface="Calibri" panose="020F0502020204030204" pitchFamily="34" charset="0"/>
                <a:ea typeface="Calibri" panose="020F0502020204030204" pitchFamily="34" charset="0"/>
                <a:cs typeface="Times New Roman" panose="02020603050405020304" pitchFamily="18" charset="0"/>
              </a:rPr>
              <a:t>εκπαιδευτική διαδικασία εντός </a:t>
            </a:r>
            <a:r>
              <a:rPr lang="el-GR" sz="1600" dirty="0" smtClean="0">
                <a:latin typeface="Calibri" panose="020F0502020204030204" pitchFamily="34" charset="0"/>
                <a:ea typeface="Calibri" panose="020F0502020204030204" pitchFamily="34" charset="0"/>
                <a:cs typeface="Times New Roman" panose="02020603050405020304" pitchFamily="18" charset="0"/>
              </a:rPr>
              <a:t>των ΑΕΙ.</a:t>
            </a: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386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3</a:t>
            </a:r>
            <a:r>
              <a:rPr lang="el-GR" sz="2400" cap="none" dirty="0" smtClean="0">
                <a:latin typeface="Calibri" panose="020F0502020204030204" pitchFamily="34" charset="0"/>
                <a:cs typeface="Calibri" panose="020F0502020204030204" pitchFamily="34" charset="0"/>
              </a:rPr>
              <a:t>. Σύνδεση των εργαλείων με την ευρύτερη «αρχιτεκτονική» του </a:t>
            </a:r>
            <a:r>
              <a:rPr lang="el-GR" sz="2400" cap="none" dirty="0">
                <a:latin typeface="Calibri" panose="020F0502020204030204" pitchFamily="34" charset="0"/>
                <a:cs typeface="Calibri" panose="020F0502020204030204" pitchFamily="34" charset="0"/>
              </a:rPr>
              <a:t>ΕΧΑΕ</a:t>
            </a:r>
          </a:p>
        </p:txBody>
      </p:sp>
      <p:sp>
        <p:nvSpPr>
          <p:cNvPr id="3" name="Σύμβολο κράτησης θέσης περιεχομένου 2"/>
          <p:cNvSpPr>
            <a:spLocks noGrp="1"/>
          </p:cNvSpPr>
          <p:nvPr>
            <p:ph idx="1"/>
          </p:nvPr>
        </p:nvSpPr>
        <p:spPr>
          <a:xfrm>
            <a:off x="1084839" y="992849"/>
            <a:ext cx="10178322" cy="5112000"/>
          </a:xfrm>
        </p:spPr>
        <p:txBody>
          <a:bodyPr>
            <a:noAutofit/>
          </a:bodyPr>
          <a:lstStyle/>
          <a:p>
            <a:pPr marL="45720" indent="0">
              <a:lnSpc>
                <a:spcPct val="125000"/>
              </a:lnSpc>
              <a:spcBef>
                <a:spcPts val="600"/>
              </a:spcBef>
              <a:spcAft>
                <a:spcPts val="1200"/>
              </a:spcAft>
              <a:buNone/>
            </a:pPr>
            <a:r>
              <a:rPr lang="el-GR" sz="1600" b="1" i="1" dirty="0" smtClean="0">
                <a:latin typeface="Calibri" panose="020F0502020204030204" pitchFamily="34" charset="0"/>
                <a:ea typeface="Calibri" panose="020F0502020204030204" pitchFamily="34" charset="0"/>
                <a:cs typeface="Times New Roman" panose="02020603050405020304" pitchFamily="18" charset="0"/>
              </a:rPr>
              <a:t>Κινητικότητα</a:t>
            </a:r>
          </a:p>
          <a:p>
            <a:pPr>
              <a:lnSpc>
                <a:spcPct val="125000"/>
              </a:lnSpc>
              <a:spcBef>
                <a:spcPts val="600"/>
              </a:spcBef>
              <a:spcAft>
                <a:spcPts val="600"/>
              </a:spcAft>
            </a:pPr>
            <a:r>
              <a:rPr lang="el-GR" sz="1600" dirty="0">
                <a:latin typeface="Calibri" panose="020F0502020204030204" pitchFamily="34" charset="0"/>
                <a:ea typeface="Calibri" panose="020F0502020204030204" pitchFamily="34" charset="0"/>
                <a:cs typeface="Times New Roman" panose="02020603050405020304" pitchFamily="18" charset="0"/>
              </a:rPr>
              <a:t>Η στόχευση των ΕΕΠ για την αμοιβαία αναγνώριση των τίτλων σπουδών και διπλωμάτων και την ενδυνάμωση της διαφάνειας του περιεχομένου των προσόντων που κατέχει το εργατικό δυναμικό σχετίζεται με την προσπάθεια διαμόρφωσης του ευρωπαϊκού οικονομικού </a:t>
            </a:r>
            <a:r>
              <a:rPr lang="el-GR" sz="1600" dirty="0" smtClean="0">
                <a:latin typeface="Calibri" panose="020F0502020204030204" pitchFamily="34" charset="0"/>
                <a:ea typeface="Calibri" panose="020F0502020204030204" pitchFamily="34" charset="0"/>
                <a:cs typeface="Times New Roman" panose="02020603050405020304" pitchFamily="18" charset="0"/>
              </a:rPr>
              <a:t>χώρου – </a:t>
            </a:r>
            <a:r>
              <a:rPr lang="el-GR" sz="1600" b="1" i="1" dirty="0" smtClean="0">
                <a:latin typeface="Calibri" panose="020F0502020204030204" pitchFamily="34" charset="0"/>
                <a:ea typeface="Calibri" panose="020F0502020204030204" pitchFamily="34" charset="0"/>
                <a:cs typeface="Times New Roman" panose="02020603050405020304" pitchFamily="18" charset="0"/>
              </a:rPr>
              <a:t>Εκπαιδευτικές προεκτάσεις: φοιτητική κινητικότητα.</a:t>
            </a:r>
            <a:endParaRPr lang="el-GR" sz="16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25000"/>
              </a:lnSpc>
              <a:spcBef>
                <a:spcPts val="600"/>
              </a:spcBef>
              <a:spcAft>
                <a:spcPts val="600"/>
              </a:spcAft>
            </a:pPr>
            <a:r>
              <a:rPr lang="el-GR" sz="1600" dirty="0">
                <a:latin typeface="Calibri" panose="020F0502020204030204" pitchFamily="34" charset="0"/>
                <a:ea typeface="Calibri" panose="020F0502020204030204" pitchFamily="34" charset="0"/>
                <a:cs typeface="Times New Roman" panose="02020603050405020304" pitchFamily="18" charset="0"/>
              </a:rPr>
              <a:t>Η</a:t>
            </a:r>
            <a:r>
              <a:rPr lang="el-GR" sz="1600" dirty="0" smtClean="0">
                <a:latin typeface="Calibri" panose="020F0502020204030204" pitchFamily="34" charset="0"/>
                <a:ea typeface="Calibri" panose="020F0502020204030204" pitchFamily="34" charset="0"/>
                <a:cs typeface="Times New Roman" panose="02020603050405020304" pitchFamily="18" charset="0"/>
              </a:rPr>
              <a:t> </a:t>
            </a:r>
            <a:r>
              <a:rPr lang="el-GR" sz="1600" dirty="0">
                <a:latin typeface="Calibri" panose="020F0502020204030204" pitchFamily="34" charset="0"/>
                <a:ea typeface="Calibri" panose="020F0502020204030204" pitchFamily="34" charset="0"/>
                <a:cs typeface="Times New Roman" panose="02020603050405020304" pitchFamily="18" charset="0"/>
              </a:rPr>
              <a:t>ΕΕ επιδιώκει μέσω της αποτελεσματικής κινητικότητας των φοιτητών να επιτύχει την αποτελεσματική κινητικότητα των </a:t>
            </a:r>
            <a:r>
              <a:rPr lang="el-GR" sz="1600" dirty="0" smtClean="0">
                <a:latin typeface="Calibri" panose="020F0502020204030204" pitchFamily="34" charset="0"/>
                <a:ea typeface="Calibri" panose="020F0502020204030204" pitchFamily="34" charset="0"/>
                <a:cs typeface="Times New Roman" panose="02020603050405020304" pitchFamily="18" charset="0"/>
              </a:rPr>
              <a:t>εργαζομένων.</a:t>
            </a:r>
          </a:p>
          <a:p>
            <a:pPr>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Στο </a:t>
            </a:r>
            <a:r>
              <a:rPr lang="el-GR" sz="1600" dirty="0">
                <a:latin typeface="Calibri" panose="020F0502020204030204" pitchFamily="34" charset="0"/>
                <a:ea typeface="Calibri" panose="020F0502020204030204" pitchFamily="34" charset="0"/>
                <a:cs typeface="Times New Roman" panose="02020603050405020304" pitchFamily="18" charset="0"/>
              </a:rPr>
              <a:t>πρόγραμμα, στο «</a:t>
            </a:r>
            <a:r>
              <a:rPr lang="el-GR" sz="1600" dirty="0" err="1">
                <a:latin typeface="Calibri" panose="020F0502020204030204" pitchFamily="34" charset="0"/>
                <a:ea typeface="Calibri" panose="020F0502020204030204" pitchFamily="34" charset="0"/>
                <a:cs typeface="Times New Roman" panose="02020603050405020304" pitchFamily="18" charset="0"/>
              </a:rPr>
              <a:t>Erasmus</a:t>
            </a:r>
            <a:r>
              <a:rPr lang="el-GR" sz="1600" dirty="0">
                <a:latin typeface="Calibri" panose="020F0502020204030204" pitchFamily="34" charset="0"/>
                <a:ea typeface="Calibri" panose="020F0502020204030204" pitchFamily="34" charset="0"/>
                <a:cs typeface="Times New Roman" panose="02020603050405020304" pitchFamily="18" charset="0"/>
              </a:rPr>
              <a:t> για όλους» (2014-2020), </a:t>
            </a:r>
            <a:r>
              <a:rPr lang="el-GR" sz="1600" dirty="0" smtClean="0">
                <a:latin typeface="Calibri" panose="020F0502020204030204" pitchFamily="34" charset="0"/>
                <a:ea typeface="Calibri" panose="020F0502020204030204" pitchFamily="34" charset="0"/>
                <a:cs typeface="Times New Roman" panose="02020603050405020304" pitchFamily="18" charset="0"/>
              </a:rPr>
              <a:t>η Βασική </a:t>
            </a:r>
            <a:r>
              <a:rPr lang="el-GR" sz="1600" dirty="0">
                <a:latin typeface="Calibri" panose="020F0502020204030204" pitchFamily="34" charset="0"/>
                <a:ea typeface="Calibri" panose="020F0502020204030204" pitchFamily="34" charset="0"/>
                <a:cs typeface="Times New Roman" panose="02020603050405020304" pitchFamily="18" charset="0"/>
              </a:rPr>
              <a:t>Δράση 1 αναφέρεται στη </a:t>
            </a:r>
            <a:r>
              <a:rPr lang="el-GR" sz="1600" dirty="0" smtClean="0">
                <a:latin typeface="Calibri" panose="020F0502020204030204" pitchFamily="34" charset="0"/>
                <a:ea typeface="Calibri" panose="020F0502020204030204" pitchFamily="34" charset="0"/>
                <a:cs typeface="Times New Roman" panose="02020603050405020304" pitchFamily="18" charset="0"/>
              </a:rPr>
              <a:t>μαθησιακή (φοιτητική) </a:t>
            </a:r>
            <a:r>
              <a:rPr lang="el-GR" sz="1600" dirty="0">
                <a:latin typeface="Calibri" panose="020F0502020204030204" pitchFamily="34" charset="0"/>
                <a:ea typeface="Calibri" panose="020F0502020204030204" pitchFamily="34" charset="0"/>
                <a:cs typeface="Times New Roman" panose="02020603050405020304" pitchFamily="18" charset="0"/>
              </a:rPr>
              <a:t>κινητικότητα των ατόμων, η οποία </a:t>
            </a:r>
            <a:r>
              <a:rPr lang="el-GR" sz="1600" dirty="0" smtClean="0">
                <a:latin typeface="Calibri" panose="020F0502020204030204" pitchFamily="34" charset="0"/>
                <a:ea typeface="Calibri" panose="020F0502020204030204" pitchFamily="34" charset="0"/>
                <a:cs typeface="Times New Roman" panose="02020603050405020304" pitchFamily="18" charset="0"/>
              </a:rPr>
              <a:t>σύμφωνα </a:t>
            </a:r>
            <a:r>
              <a:rPr lang="el-GR" sz="1600" dirty="0">
                <a:latin typeface="Calibri" panose="020F0502020204030204" pitchFamily="34" charset="0"/>
                <a:ea typeface="Calibri" panose="020F0502020204030204" pitchFamily="34" charset="0"/>
                <a:cs typeface="Times New Roman" panose="02020603050405020304" pitchFamily="18" charset="0"/>
              </a:rPr>
              <a:t>με τις προβλέψεις θα απορροφήσει περίπου το 66% της συνολικής χρηματοδότησης του </a:t>
            </a:r>
            <a:r>
              <a:rPr lang="el-GR" sz="1600" dirty="0" smtClean="0">
                <a:latin typeface="Calibri" panose="020F0502020204030204" pitchFamily="34" charset="0"/>
                <a:ea typeface="Calibri" panose="020F0502020204030204" pitchFamily="34" charset="0"/>
                <a:cs typeface="Times New Roman" panose="02020603050405020304" pitchFamily="18" charset="0"/>
              </a:rPr>
              <a:t>προγράμματος.</a:t>
            </a:r>
          </a:p>
          <a:p>
            <a:pPr>
              <a:lnSpc>
                <a:spcPct val="125000"/>
              </a:lnSpc>
              <a:spcBef>
                <a:spcPts val="600"/>
              </a:spcBef>
              <a:spcAft>
                <a:spcPts val="600"/>
              </a:spcAft>
            </a:pPr>
            <a:r>
              <a:rPr lang="el-GR" sz="1600" dirty="0">
                <a:latin typeface="Calibri" panose="020F0502020204030204" pitchFamily="34" charset="0"/>
                <a:ea typeface="Calibri" panose="020F0502020204030204" pitchFamily="34" charset="0"/>
                <a:cs typeface="Times New Roman" panose="02020603050405020304" pitchFamily="18" charset="0"/>
              </a:rPr>
              <a:t>Η κεντρική σημασία της κινητικότητας είχε αναδειχθεί ήδη από το 2009 με  το υπουργικό ανακοινωθέν της Leuven/</a:t>
            </a:r>
            <a:r>
              <a:rPr lang="el-GR" sz="1600" dirty="0" err="1">
                <a:latin typeface="Calibri" panose="020F0502020204030204" pitchFamily="34" charset="0"/>
                <a:ea typeface="Calibri" panose="020F0502020204030204" pitchFamily="34" charset="0"/>
                <a:cs typeface="Times New Roman" panose="02020603050405020304" pitchFamily="18" charset="0"/>
              </a:rPr>
              <a:t>Louvain-la-Neuve</a:t>
            </a:r>
            <a:r>
              <a:rPr lang="el-GR" sz="1600" dirty="0">
                <a:latin typeface="Calibri" panose="020F0502020204030204" pitchFamily="34" charset="0"/>
                <a:ea typeface="Calibri" panose="020F0502020204030204" pitchFamily="34" charset="0"/>
                <a:cs typeface="Times New Roman" panose="02020603050405020304" pitchFamily="18" charset="0"/>
              </a:rPr>
              <a:t>, όπου η Επιτροπή καθόρισε ως στόχο για το 2020 το 20% των αποφοίτων να έχει περάσει από μια εμπειρία κινητικότητας στο εξωτερικό στο πλαίσιο των σπουδών </a:t>
            </a:r>
            <a:r>
              <a:rPr lang="el-GR" sz="1600" dirty="0" smtClean="0">
                <a:latin typeface="Calibri" panose="020F0502020204030204" pitchFamily="34" charset="0"/>
                <a:ea typeface="Calibri" panose="020F0502020204030204" pitchFamily="34" charset="0"/>
                <a:cs typeface="Times New Roman" panose="02020603050405020304" pitchFamily="18" charset="0"/>
              </a:rPr>
              <a:t>του.</a:t>
            </a:r>
          </a:p>
        </p:txBody>
      </p:sp>
    </p:spTree>
    <p:extLst>
      <p:ext uri="{BB962C8B-B14F-4D97-AF65-F5344CB8AC3E}">
        <p14:creationId xmlns:p14="http://schemas.microsoft.com/office/powerpoint/2010/main" val="347955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3</a:t>
            </a:r>
            <a:r>
              <a:rPr lang="el-GR" sz="2400" cap="none" dirty="0" smtClean="0">
                <a:latin typeface="Calibri" panose="020F0502020204030204" pitchFamily="34" charset="0"/>
                <a:cs typeface="Calibri" panose="020F0502020204030204" pitchFamily="34" charset="0"/>
              </a:rPr>
              <a:t>. Σύνδεση των εργαλείων με την ευρύτερη «αρχιτεκτονική» του </a:t>
            </a:r>
            <a:r>
              <a:rPr lang="el-GR" sz="2400" cap="none" dirty="0">
                <a:latin typeface="Calibri" panose="020F0502020204030204" pitchFamily="34" charset="0"/>
                <a:cs typeface="Calibri" panose="020F0502020204030204" pitchFamily="34" charset="0"/>
              </a:rPr>
              <a:t>ΕΧΑΕ</a:t>
            </a:r>
          </a:p>
        </p:txBody>
      </p:sp>
      <p:sp>
        <p:nvSpPr>
          <p:cNvPr id="3" name="Σύμβολο κράτησης θέσης περιεχομένου 2"/>
          <p:cNvSpPr>
            <a:spLocks noGrp="1"/>
          </p:cNvSpPr>
          <p:nvPr>
            <p:ph idx="1"/>
          </p:nvPr>
        </p:nvSpPr>
        <p:spPr>
          <a:xfrm>
            <a:off x="1084839" y="992848"/>
            <a:ext cx="10178322" cy="5212009"/>
          </a:xfrm>
        </p:spPr>
        <p:txBody>
          <a:bodyPr>
            <a:noAutofit/>
          </a:bodyPr>
          <a:lstStyle/>
          <a:p>
            <a:pPr marL="45720" indent="0">
              <a:lnSpc>
                <a:spcPct val="125000"/>
              </a:lnSpc>
              <a:spcBef>
                <a:spcPts val="600"/>
              </a:spcBef>
              <a:spcAft>
                <a:spcPts val="1200"/>
              </a:spcAft>
              <a:buNone/>
            </a:pPr>
            <a:r>
              <a:rPr lang="el-GR" sz="1600" b="1" i="1" dirty="0" smtClean="0">
                <a:latin typeface="Calibri" panose="020F0502020204030204" pitchFamily="34" charset="0"/>
                <a:ea typeface="Calibri" panose="020F0502020204030204" pitchFamily="34" charset="0"/>
                <a:cs typeface="Times New Roman" panose="02020603050405020304" pitchFamily="18" charset="0"/>
              </a:rPr>
              <a:t>Κινητικότητα - </a:t>
            </a:r>
            <a:r>
              <a:rPr lang="el-GR" sz="1600" i="1" dirty="0" smtClean="0">
                <a:latin typeface="Calibri" panose="020F0502020204030204" pitchFamily="34" charset="0"/>
                <a:ea typeface="Calibri" panose="020F0502020204030204" pitchFamily="34" charset="0"/>
                <a:cs typeface="Times New Roman" panose="02020603050405020304" pitchFamily="18" charset="0"/>
              </a:rPr>
              <a:t>Γιατί </a:t>
            </a:r>
            <a:r>
              <a:rPr lang="el-GR" sz="1600" i="1" dirty="0">
                <a:latin typeface="Calibri" panose="020F0502020204030204" pitchFamily="34" charset="0"/>
                <a:ea typeface="Calibri" panose="020F0502020204030204" pitchFamily="34" charset="0"/>
                <a:cs typeface="Times New Roman" panose="02020603050405020304" pitchFamily="18" charset="0"/>
              </a:rPr>
              <a:t>η κινητικότητα θεωρείται τόσο </a:t>
            </a:r>
            <a:r>
              <a:rPr lang="el-GR" sz="1600" i="1" dirty="0" smtClean="0">
                <a:latin typeface="Calibri" panose="020F0502020204030204" pitchFamily="34" charset="0"/>
                <a:ea typeface="Calibri" panose="020F0502020204030204" pitchFamily="34" charset="0"/>
                <a:cs typeface="Times New Roman" panose="02020603050405020304" pitchFamily="18" charset="0"/>
              </a:rPr>
              <a:t>σημαντική</a:t>
            </a:r>
            <a:r>
              <a:rPr lang="el-GR" sz="1600" i="1" dirty="0">
                <a:latin typeface="Calibri" panose="020F0502020204030204" pitchFamily="34" charset="0"/>
                <a:ea typeface="Calibri" panose="020F0502020204030204" pitchFamily="34" charset="0"/>
                <a:cs typeface="Times New Roman" panose="02020603050405020304" pitchFamily="18" charset="0"/>
              </a:rPr>
              <a:t> </a:t>
            </a:r>
            <a:r>
              <a:rPr lang="el-GR" sz="1600" b="1" i="1" dirty="0" smtClean="0">
                <a:latin typeface="Calibri" panose="020F0502020204030204" pitchFamily="34" charset="0"/>
                <a:ea typeface="Calibri" panose="020F0502020204030204" pitchFamily="34" charset="0"/>
                <a:cs typeface="Times New Roman" panose="02020603050405020304" pitchFamily="18" charset="0"/>
              </a:rPr>
              <a:t>??</a:t>
            </a:r>
          </a:p>
          <a:p>
            <a:pPr marL="285750" lvl="1" indent="-285750">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Φαίνεται </a:t>
            </a:r>
            <a:r>
              <a:rPr lang="el-GR" sz="1600" dirty="0">
                <a:latin typeface="Calibri" panose="020F0502020204030204" pitchFamily="34" charset="0"/>
                <a:ea typeface="Calibri" panose="020F0502020204030204" pitchFamily="34" charset="0"/>
                <a:cs typeface="Times New Roman" panose="02020603050405020304" pitchFamily="18" charset="0"/>
              </a:rPr>
              <a:t>ότι η παραμονή ενός φοιτητή στο εξωτερικό μπορεί να επιδράσει κατά τρόπο σημαντικό στην ατομική, πολιτισμική και γλωσσική του ταυτότητα και να τον ωριμάσει μέσα από τη διεύρυνση των οριζόντων </a:t>
            </a:r>
            <a:r>
              <a:rPr lang="el-GR" sz="1600" dirty="0" smtClean="0">
                <a:latin typeface="Calibri" panose="020F0502020204030204" pitchFamily="34" charset="0"/>
                <a:ea typeface="Calibri" panose="020F0502020204030204" pitchFamily="34" charset="0"/>
                <a:cs typeface="Times New Roman" panose="02020603050405020304" pitchFamily="18" charset="0"/>
              </a:rPr>
              <a:t>του.</a:t>
            </a:r>
          </a:p>
          <a:p>
            <a:pPr marL="285750" lvl="1" indent="-285750">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Μοιάζει </a:t>
            </a:r>
            <a:r>
              <a:rPr lang="el-GR" sz="1600" dirty="0">
                <a:latin typeface="Calibri" panose="020F0502020204030204" pitchFamily="34" charset="0"/>
                <a:ea typeface="Calibri" panose="020F0502020204030204" pitchFamily="34" charset="0"/>
                <a:cs typeface="Times New Roman" panose="02020603050405020304" pitchFamily="18" charset="0"/>
              </a:rPr>
              <a:t>να επιδρά θετικά και στο ακαδημαϊκό και επαγγελματικό επίπεδο. Έχει αποδειχθεί ότι έχει σημαντική </a:t>
            </a:r>
            <a:r>
              <a:rPr lang="el-GR" sz="1600" dirty="0" smtClean="0">
                <a:latin typeface="Calibri" panose="020F0502020204030204" pitchFamily="34" charset="0"/>
                <a:ea typeface="Calibri" panose="020F0502020204030204" pitchFamily="34" charset="0"/>
                <a:cs typeface="Times New Roman" panose="02020603050405020304" pitchFamily="18" charset="0"/>
              </a:rPr>
              <a:t>επίδραση </a:t>
            </a:r>
            <a:r>
              <a:rPr lang="el-GR" sz="1600" dirty="0">
                <a:latin typeface="Calibri" panose="020F0502020204030204" pitchFamily="34" charset="0"/>
                <a:ea typeface="Calibri" panose="020F0502020204030204" pitchFamily="34" charset="0"/>
                <a:cs typeface="Times New Roman" panose="02020603050405020304" pitchFamily="18" charset="0"/>
              </a:rPr>
              <a:t>πάνω στο άτομο που </a:t>
            </a:r>
            <a:r>
              <a:rPr lang="el-GR" sz="1600" dirty="0" smtClean="0">
                <a:latin typeface="Calibri" panose="020F0502020204030204" pitchFamily="34" charset="0"/>
                <a:ea typeface="Calibri" panose="020F0502020204030204" pitchFamily="34" charset="0"/>
                <a:cs typeface="Times New Roman" panose="02020603050405020304" pitchFamily="18" charset="0"/>
              </a:rPr>
              <a:t>μετακινείται.</a:t>
            </a:r>
          </a:p>
          <a:p>
            <a:pPr marL="285750" lvl="1" indent="-285750">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Επιτρέπει </a:t>
            </a:r>
            <a:r>
              <a:rPr lang="el-GR" sz="1600" dirty="0">
                <a:latin typeface="Calibri" panose="020F0502020204030204" pitchFamily="34" charset="0"/>
                <a:ea typeface="Calibri" panose="020F0502020204030204" pitchFamily="34" charset="0"/>
                <a:cs typeface="Times New Roman" panose="02020603050405020304" pitchFamily="18" charset="0"/>
              </a:rPr>
              <a:t>την απόκτηση «ικανοτήτων ζωής» </a:t>
            </a:r>
            <a:r>
              <a:rPr lang="el-GR" sz="1600" dirty="0" smtClean="0">
                <a:latin typeface="Calibri" panose="020F0502020204030204" pitchFamily="34" charset="0"/>
                <a:ea typeface="Calibri" panose="020F0502020204030204" pitchFamily="34" charset="0"/>
                <a:cs typeface="Times New Roman" panose="02020603050405020304" pitchFamily="18" charset="0"/>
              </a:rPr>
              <a:t>που </a:t>
            </a:r>
            <a:r>
              <a:rPr lang="el-GR" sz="1600" dirty="0">
                <a:latin typeface="Calibri" panose="020F0502020204030204" pitchFamily="34" charset="0"/>
                <a:ea typeface="Calibri" panose="020F0502020204030204" pitchFamily="34" charset="0"/>
                <a:cs typeface="Times New Roman" panose="02020603050405020304" pitchFamily="18" charset="0"/>
              </a:rPr>
              <a:t>εμπλουτίζουν εκείνο το πολιτισμικό κεφάλαιο που είναι περιζήτητο από τον κόσμο των επιχειρήσεων και μπορεί να είναι απολύτως χρήσιμο στην επαγγελματική </a:t>
            </a:r>
            <a:r>
              <a:rPr lang="el-GR" sz="1600" dirty="0" smtClean="0">
                <a:latin typeface="Calibri" panose="020F0502020204030204" pitchFamily="34" charset="0"/>
                <a:ea typeface="Calibri" panose="020F0502020204030204" pitchFamily="34" charset="0"/>
                <a:cs typeface="Times New Roman" panose="02020603050405020304" pitchFamily="18" charset="0"/>
              </a:rPr>
              <a:t>ζωή. </a:t>
            </a:r>
          </a:p>
          <a:p>
            <a:pPr marL="285750" lvl="1" indent="-285750">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Φαίνεται </a:t>
            </a:r>
            <a:r>
              <a:rPr lang="el-GR" sz="1600" dirty="0">
                <a:latin typeface="Calibri" panose="020F0502020204030204" pitchFamily="34" charset="0"/>
                <a:ea typeface="Calibri" panose="020F0502020204030204" pitchFamily="34" charset="0"/>
                <a:cs typeface="Times New Roman" panose="02020603050405020304" pitchFamily="18" charset="0"/>
              </a:rPr>
              <a:t>να συνδέεται καθοριστικά με τις προοπτικές απασχόλησης </a:t>
            </a:r>
            <a:r>
              <a:rPr lang="el-GR" sz="1600" dirty="0" smtClean="0">
                <a:latin typeface="Calibri" panose="020F0502020204030204" pitchFamily="34" charset="0"/>
                <a:ea typeface="Calibri" panose="020F0502020204030204" pitchFamily="34" charset="0"/>
                <a:cs typeface="Times New Roman" panose="02020603050405020304" pitchFamily="18" charset="0"/>
              </a:rPr>
              <a:t>καθώς σύμφωνα με </a:t>
            </a:r>
            <a:r>
              <a:rPr lang="el-GR" sz="1600" dirty="0">
                <a:latin typeface="Calibri" panose="020F0502020204030204" pitchFamily="34" charset="0"/>
                <a:ea typeface="Calibri" panose="020F0502020204030204" pitchFamily="34" charset="0"/>
                <a:cs typeface="Times New Roman" panose="02020603050405020304" pitchFamily="18" charset="0"/>
              </a:rPr>
              <a:t>έρευνα </a:t>
            </a:r>
            <a:r>
              <a:rPr lang="el-GR" sz="1600" dirty="0" smtClean="0">
                <a:latin typeface="Calibri" panose="020F0502020204030204" pitchFamily="34" charset="0"/>
                <a:ea typeface="Calibri" panose="020F0502020204030204" pitchFamily="34" charset="0"/>
                <a:cs typeface="Times New Roman" panose="02020603050405020304" pitchFamily="18" charset="0"/>
              </a:rPr>
              <a:t>οι φοιτητές που </a:t>
            </a:r>
            <a:r>
              <a:rPr lang="el-GR" sz="1600" dirty="0">
                <a:latin typeface="Calibri" panose="020F0502020204030204" pitchFamily="34" charset="0"/>
                <a:ea typeface="Calibri" panose="020F0502020204030204" pitchFamily="34" charset="0"/>
                <a:cs typeface="Times New Roman" panose="02020603050405020304" pitchFamily="18" charset="0"/>
              </a:rPr>
              <a:t>μετακινήθηκαν διαθέτουν καλύτερα χαρακτηριστικά για να </a:t>
            </a:r>
            <a:r>
              <a:rPr lang="el-GR" sz="1600" dirty="0" smtClean="0">
                <a:latin typeface="Calibri" panose="020F0502020204030204" pitchFamily="34" charset="0"/>
                <a:ea typeface="Calibri" panose="020F0502020204030204" pitchFamily="34" charset="0"/>
                <a:cs typeface="Times New Roman" panose="02020603050405020304" pitchFamily="18" charset="0"/>
              </a:rPr>
              <a:t>έχουν καλύτερη </a:t>
            </a:r>
            <a:r>
              <a:rPr lang="el-GR" sz="1600" dirty="0">
                <a:latin typeface="Calibri" panose="020F0502020204030204" pitchFamily="34" charset="0"/>
                <a:ea typeface="Calibri" panose="020F0502020204030204" pitchFamily="34" charset="0"/>
                <a:cs typeface="Times New Roman" panose="02020603050405020304" pitchFamily="18" charset="0"/>
              </a:rPr>
              <a:t>προοπτική επαγγελματικής </a:t>
            </a:r>
            <a:r>
              <a:rPr lang="el-GR" sz="1600" dirty="0" smtClean="0">
                <a:latin typeface="Calibri" panose="020F0502020204030204" pitchFamily="34" charset="0"/>
                <a:ea typeface="Calibri" panose="020F0502020204030204" pitchFamily="34" charset="0"/>
                <a:cs typeface="Times New Roman" panose="02020603050405020304" pitchFamily="18" charset="0"/>
              </a:rPr>
              <a:t>εξέλιξης…</a:t>
            </a:r>
          </a:p>
          <a:p>
            <a:pPr marL="285750" lvl="1" indent="-285750">
              <a:lnSpc>
                <a:spcPct val="125000"/>
              </a:lnSpc>
              <a:spcBef>
                <a:spcPts val="600"/>
              </a:spcBef>
              <a:spcAft>
                <a:spcPts val="600"/>
              </a:spcAft>
            </a:pPr>
            <a:r>
              <a:rPr lang="el-GR" sz="1600" dirty="0">
                <a:latin typeface="Calibri" panose="020F0502020204030204" pitchFamily="34" charset="0"/>
                <a:ea typeface="Calibri" panose="020F0502020204030204" pitchFamily="34" charset="0"/>
                <a:cs typeface="Times New Roman" panose="02020603050405020304" pitchFamily="18" charset="0"/>
              </a:rPr>
              <a:t>Οι φοιτητές με διεθνή εμπειρία συνειδητοποιούν καλύτερα την ένταξή τους σε ένα κοινό ευρωπαϊκό </a:t>
            </a:r>
            <a:r>
              <a:rPr lang="el-GR" sz="1600" dirty="0" smtClean="0">
                <a:latin typeface="Calibri" panose="020F0502020204030204" pitchFamily="34" charset="0"/>
                <a:ea typeface="Calibri" panose="020F0502020204030204" pitchFamily="34" charset="0"/>
                <a:cs typeface="Times New Roman" panose="02020603050405020304" pitchFamily="18" charset="0"/>
              </a:rPr>
              <a:t>περιβάλλον. </a:t>
            </a:r>
          </a:p>
          <a:p>
            <a:pPr marL="285750" lvl="1" indent="-285750">
              <a:lnSpc>
                <a:spcPct val="125000"/>
              </a:lnSpc>
              <a:spcBef>
                <a:spcPts val="600"/>
              </a:spcBef>
              <a:spcAft>
                <a:spcPts val="600"/>
              </a:spcAft>
            </a:pPr>
            <a:r>
              <a:rPr lang="el-GR" sz="1600" dirty="0">
                <a:latin typeface="Calibri" panose="020F0502020204030204" pitchFamily="34" charset="0"/>
                <a:ea typeface="Calibri" panose="020F0502020204030204" pitchFamily="34" charset="0"/>
                <a:cs typeface="Times New Roman" panose="02020603050405020304" pitchFamily="18" charset="0"/>
              </a:rPr>
              <a:t>Το αποτέλεσμα είναι η ανάπτυξη δεσμών μεταξύ ανθρώπων και τόπων σε ευρωπαϊκό επίπεδο, που με τη σειρά της βοηθά στη διάχυση των κοινών ευρωπαϊκών </a:t>
            </a:r>
            <a:r>
              <a:rPr lang="el-GR" sz="1600" dirty="0" smtClean="0">
                <a:latin typeface="Calibri" panose="020F0502020204030204" pitchFamily="34" charset="0"/>
                <a:ea typeface="Calibri" panose="020F0502020204030204" pitchFamily="34" charset="0"/>
                <a:cs typeface="Times New Roman" panose="02020603050405020304" pitchFamily="18" charset="0"/>
              </a:rPr>
              <a:t>αξιών (ευρωπαϊκή πολιτειότητα των νέων).</a:t>
            </a:r>
          </a:p>
          <a:p>
            <a:pPr marL="285750" lvl="1" indent="-285750">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Έχει </a:t>
            </a:r>
            <a:r>
              <a:rPr lang="el-GR" sz="1600" dirty="0">
                <a:latin typeface="Calibri" panose="020F0502020204030204" pitchFamily="34" charset="0"/>
                <a:ea typeface="Calibri" panose="020F0502020204030204" pitchFamily="34" charset="0"/>
                <a:cs typeface="Times New Roman" panose="02020603050405020304" pitchFamily="18" charset="0"/>
              </a:rPr>
              <a:t>θετικές επιδράσεις και στα ιδρύματα ανώτατης </a:t>
            </a:r>
            <a:r>
              <a:rPr lang="el-GR" sz="1600" dirty="0" smtClean="0">
                <a:latin typeface="Calibri" panose="020F0502020204030204" pitchFamily="34" charset="0"/>
                <a:ea typeface="Calibri" panose="020F0502020204030204" pitchFamily="34" charset="0"/>
                <a:cs typeface="Times New Roman" panose="02020603050405020304" pitchFamily="18" charset="0"/>
              </a:rPr>
              <a:t>εκπαίδευσης – διεθνοποίηση!</a:t>
            </a: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33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3</a:t>
            </a:r>
            <a:r>
              <a:rPr lang="el-GR" sz="2400" cap="none" dirty="0" smtClean="0">
                <a:latin typeface="Calibri" panose="020F0502020204030204" pitchFamily="34" charset="0"/>
                <a:cs typeface="Calibri" panose="020F0502020204030204" pitchFamily="34" charset="0"/>
              </a:rPr>
              <a:t>. Σύνδεση των εργαλείων με την ευρύτερη «αρχιτεκτονική» του </a:t>
            </a:r>
            <a:r>
              <a:rPr lang="el-GR" sz="2400" cap="none" dirty="0">
                <a:latin typeface="Calibri" panose="020F0502020204030204" pitchFamily="34" charset="0"/>
                <a:cs typeface="Calibri" panose="020F0502020204030204" pitchFamily="34" charset="0"/>
              </a:rPr>
              <a:t>ΕΧΑΕ</a:t>
            </a:r>
          </a:p>
        </p:txBody>
      </p:sp>
      <p:sp>
        <p:nvSpPr>
          <p:cNvPr id="3" name="Σύμβολο κράτησης θέσης περιεχομένου 2"/>
          <p:cNvSpPr>
            <a:spLocks noGrp="1"/>
          </p:cNvSpPr>
          <p:nvPr>
            <p:ph idx="1"/>
          </p:nvPr>
        </p:nvSpPr>
        <p:spPr>
          <a:xfrm>
            <a:off x="1084839" y="992849"/>
            <a:ext cx="10178322" cy="5112000"/>
          </a:xfrm>
        </p:spPr>
        <p:txBody>
          <a:bodyPr>
            <a:noAutofit/>
          </a:bodyPr>
          <a:lstStyle/>
          <a:p>
            <a:pPr marL="45720" indent="0">
              <a:lnSpc>
                <a:spcPct val="125000"/>
              </a:lnSpc>
              <a:spcBef>
                <a:spcPts val="600"/>
              </a:spcBef>
              <a:spcAft>
                <a:spcPts val="1200"/>
              </a:spcAft>
              <a:buNone/>
            </a:pPr>
            <a:r>
              <a:rPr lang="el-GR" sz="1600" b="1" i="1" dirty="0" smtClean="0">
                <a:latin typeface="Calibri" panose="020F0502020204030204" pitchFamily="34" charset="0"/>
                <a:ea typeface="Calibri" panose="020F0502020204030204" pitchFamily="34" charset="0"/>
                <a:cs typeface="Times New Roman" panose="02020603050405020304" pitchFamily="18" charset="0"/>
              </a:rPr>
              <a:t>Όλα τα προηγούμενα (εξελίξεις των εργαλείων και αρχιτεκτονική του ΕΧΑΕ) σχετίζονται με την έλευση της «κοινωνίας της γνώσης» και εν τέλει την ανάγκη δια βίου μάθησης ??</a:t>
            </a:r>
          </a:p>
          <a:p>
            <a:pPr marL="285750" lvl="1" indent="-285750">
              <a:lnSpc>
                <a:spcPct val="125000"/>
              </a:lnSpc>
              <a:spcBef>
                <a:spcPts val="600"/>
              </a:spcBef>
              <a:spcAft>
                <a:spcPts val="6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Φαίνεται να αλλάζουν συνολικά τα δεδομένα ευρύτερα στα συστήματα εκπαίδευσης – κατάρτισης και </a:t>
            </a:r>
            <a:r>
              <a:rPr lang="el-GR" sz="1600" dirty="0" smtClean="0">
                <a:latin typeface="Calibri" panose="020F0502020204030204" pitchFamily="34" charset="0"/>
                <a:ea typeface="Calibri" panose="020F0502020204030204" pitchFamily="34" charset="0"/>
                <a:cs typeface="Times New Roman" panose="02020603050405020304" pitchFamily="18" charset="0"/>
              </a:rPr>
              <a:t>επομένως </a:t>
            </a:r>
            <a:r>
              <a:rPr lang="el-GR" sz="1600" dirty="0" smtClean="0">
                <a:latin typeface="Calibri" panose="020F0502020204030204" pitchFamily="34" charset="0"/>
                <a:ea typeface="Calibri" panose="020F0502020204030204" pitchFamily="34" charset="0"/>
                <a:cs typeface="Times New Roman" panose="02020603050405020304" pitchFamily="18" charset="0"/>
              </a:rPr>
              <a:t>στα συστήματα ανώτατης εκπαίδευσης, δηλαδή στον ΕΧΑΕ που εδώ μας ενδιαφέρει.</a:t>
            </a:r>
          </a:p>
          <a:p>
            <a:pPr marL="285750" lvl="1" indent="-285750">
              <a:lnSpc>
                <a:spcPct val="125000"/>
              </a:lnSpc>
              <a:spcBef>
                <a:spcPts val="3000"/>
              </a:spcBef>
              <a:spcAft>
                <a:spcPts val="1800"/>
              </a:spcAft>
            </a:pPr>
            <a:r>
              <a:rPr lang="el-GR" sz="16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Κοινωνία της γνώσης….</a:t>
            </a:r>
          </a:p>
          <a:p>
            <a:pPr marL="285750" lvl="1" indent="-285750">
              <a:lnSpc>
                <a:spcPct val="125000"/>
              </a:lnSpc>
              <a:spcBef>
                <a:spcPts val="1800"/>
              </a:spcBef>
              <a:spcAft>
                <a:spcPts val="1800"/>
              </a:spcAft>
            </a:pPr>
            <a:r>
              <a:rPr lang="el-GR" sz="16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Δια βίου εκπαίδευση…. και πλέον δια βίου μάθηση…</a:t>
            </a:r>
          </a:p>
          <a:p>
            <a:pPr marL="285750" lvl="1" indent="-285750">
              <a:lnSpc>
                <a:spcPct val="125000"/>
              </a:lnSpc>
              <a:spcBef>
                <a:spcPts val="600"/>
              </a:spcBef>
              <a:spcAft>
                <a:spcPts val="600"/>
              </a:spcAft>
            </a:pP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479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0" y="983672"/>
            <a:ext cx="3474720" cy="2667000"/>
          </a:xfrm>
        </p:spPr>
        <p:txBody>
          <a:bodyPr>
            <a:normAutofit/>
          </a:bodyPr>
          <a:lstStyle/>
          <a:p>
            <a:pPr algn="r"/>
            <a:r>
              <a:rPr lang="en-US" sz="2000" cap="none" dirty="0" smtClean="0">
                <a:latin typeface="Calibri" panose="020F0502020204030204" pitchFamily="34" charset="0"/>
                <a:cs typeface="Calibri" panose="020F0502020204030204" pitchFamily="34" charset="0"/>
              </a:rPr>
              <a:t> </a:t>
            </a:r>
            <a:r>
              <a:rPr lang="en-US" sz="2000" cap="none" dirty="0">
                <a:latin typeface="Calibri" panose="020F0502020204030204" pitchFamily="34" charset="0"/>
                <a:cs typeface="Calibri" panose="020F0502020204030204" pitchFamily="34" charset="0"/>
              </a:rPr>
              <a:t/>
            </a:r>
            <a:br>
              <a:rPr lang="en-US" sz="2000" cap="none" dirty="0">
                <a:latin typeface="Calibri" panose="020F0502020204030204" pitchFamily="34" charset="0"/>
                <a:cs typeface="Calibri" panose="020F0502020204030204" pitchFamily="34" charset="0"/>
              </a:rPr>
            </a:br>
            <a:r>
              <a:rPr lang="el-GR" sz="2000" cap="none" dirty="0" smtClean="0">
                <a:latin typeface="Calibri" panose="020F0502020204030204" pitchFamily="34" charset="0"/>
                <a:cs typeface="Calibri" panose="020F0502020204030204" pitchFamily="34" charset="0"/>
              </a:rPr>
              <a:t/>
            </a:r>
            <a:br>
              <a:rPr lang="el-GR" sz="2000" cap="none" dirty="0" smtClean="0">
                <a:latin typeface="Calibri" panose="020F0502020204030204" pitchFamily="34" charset="0"/>
                <a:cs typeface="Calibri" panose="020F0502020204030204" pitchFamily="34" charset="0"/>
              </a:rPr>
            </a:br>
            <a:r>
              <a:rPr lang="el-GR" sz="2000" cap="none" dirty="0" err="1" smtClean="0">
                <a:latin typeface="Calibri" panose="020F0502020204030204" pitchFamily="34" charset="0"/>
                <a:cs typeface="Calibri" panose="020F0502020204030204" pitchFamily="34" charset="0"/>
              </a:rPr>
              <a:t>Mahep</a:t>
            </a:r>
            <a:endParaRPr lang="en-US" sz="2000" dirty="0"/>
          </a:p>
        </p:txBody>
      </p:sp>
      <p:sp>
        <p:nvSpPr>
          <p:cNvPr id="3" name="Content Placeholder 2"/>
          <p:cNvSpPr>
            <a:spLocks noGrp="1"/>
          </p:cNvSpPr>
          <p:nvPr>
            <p:ph idx="1"/>
          </p:nvPr>
        </p:nvSpPr>
        <p:spPr>
          <a:xfrm>
            <a:off x="790301" y="685800"/>
            <a:ext cx="6400207" cy="3262745"/>
          </a:xfrm>
        </p:spPr>
        <p:txBody>
          <a:bodyPr>
            <a:normAutofit/>
          </a:bodyPr>
          <a:lstStyle/>
          <a:p>
            <a:endParaRPr lang="el-GR" dirty="0" smtClean="0"/>
          </a:p>
          <a:p>
            <a:endParaRPr lang="el-GR" dirty="0"/>
          </a:p>
          <a:p>
            <a:endParaRPr lang="el-GR" dirty="0" smtClean="0"/>
          </a:p>
          <a:p>
            <a:pPr marL="45720" indent="0" algn="ctr">
              <a:lnSpc>
                <a:spcPct val="125000"/>
              </a:lnSpc>
              <a:spcBef>
                <a:spcPts val="600"/>
              </a:spcBef>
              <a:spcAft>
                <a:spcPts val="600"/>
              </a:spcAft>
              <a:buNone/>
            </a:pPr>
            <a:r>
              <a:rPr lang="el-GR" sz="3000" b="1" dirty="0">
                <a:latin typeface="Calibri" panose="020F0502020204030204" pitchFamily="34" charset="0"/>
                <a:cs typeface="Calibri" panose="020F0502020204030204" pitchFamily="34" charset="0"/>
              </a:rPr>
              <a:t>ΕΧΑΕ: Τα εργαλεία και οι χρήσεις τους</a:t>
            </a:r>
            <a:r>
              <a:rPr lang="el-GR" sz="3000" dirty="0">
                <a:latin typeface="Calibri" panose="020F0502020204030204" pitchFamily="34" charset="0"/>
                <a:cs typeface="Calibri" panose="020F0502020204030204" pitchFamily="34" charset="0"/>
              </a:rPr>
              <a:t/>
            </a:r>
            <a:br>
              <a:rPr lang="el-GR" sz="3000" dirty="0">
                <a:latin typeface="Calibri" panose="020F0502020204030204" pitchFamily="34" charset="0"/>
                <a:cs typeface="Calibri" panose="020F0502020204030204" pitchFamily="34" charset="0"/>
              </a:rPr>
            </a:br>
            <a:r>
              <a:rPr lang="el-GR" sz="2400" dirty="0">
                <a:latin typeface="Calibri" panose="020F0502020204030204" pitchFamily="34" charset="0"/>
                <a:cs typeface="Calibri" panose="020F0502020204030204" pitchFamily="34" charset="0"/>
              </a:rPr>
              <a:t>Τα κεντρικά χαρακτηριστικά των εργαλείων εκπαιδευτικής λειτουργίας</a:t>
            </a:r>
            <a:endParaRPr lang="el-GR" sz="2400" dirty="0" smtClean="0">
              <a:latin typeface="Calibri" panose="020F0502020204030204" pitchFamily="34" charset="0"/>
              <a:cs typeface="Calibri" panose="020F0502020204030204" pitchFamily="34" charset="0"/>
            </a:endParaRPr>
          </a:p>
        </p:txBody>
      </p:sp>
      <p:sp>
        <p:nvSpPr>
          <p:cNvPr id="4" name="Text Placeholder 3"/>
          <p:cNvSpPr>
            <a:spLocks noGrp="1"/>
          </p:cNvSpPr>
          <p:nvPr>
            <p:ph type="body" sz="half" idx="2"/>
          </p:nvPr>
        </p:nvSpPr>
        <p:spPr>
          <a:xfrm>
            <a:off x="8229600" y="3948546"/>
            <a:ext cx="3699163" cy="2729346"/>
          </a:xfrm>
        </p:spPr>
        <p:txBody>
          <a:bodyPr>
            <a:normAutofit/>
          </a:bodyPr>
          <a:lstStyle/>
          <a:p>
            <a:pPr algn="r">
              <a:lnSpc>
                <a:spcPct val="125000"/>
              </a:lnSpc>
              <a:spcBef>
                <a:spcPts val="600"/>
              </a:spcBef>
              <a:spcAft>
                <a:spcPts val="600"/>
              </a:spcAft>
            </a:pPr>
            <a:r>
              <a:rPr lang="el-GR" b="1" dirty="0" smtClean="0">
                <a:latin typeface="Calibri" panose="020F0502020204030204" pitchFamily="34" charset="0"/>
                <a:cs typeface="Calibri" panose="020F0502020204030204" pitchFamily="34" charset="0"/>
              </a:rPr>
              <a:t>ΘΕ 3</a:t>
            </a:r>
          </a:p>
          <a:p>
            <a:pPr algn="r">
              <a:lnSpc>
                <a:spcPct val="125000"/>
              </a:lnSpc>
              <a:spcBef>
                <a:spcPts val="600"/>
              </a:spcBef>
              <a:spcAft>
                <a:spcPts val="600"/>
              </a:spcAft>
            </a:pPr>
            <a:r>
              <a:rPr lang="el-GR" b="1" dirty="0" smtClean="0">
                <a:latin typeface="Calibri" panose="020F0502020204030204" pitchFamily="34" charset="0"/>
                <a:cs typeface="Calibri" panose="020F0502020204030204" pitchFamily="34" charset="0"/>
              </a:rPr>
              <a:t>Ευρωπαϊκό πλαίσιο Ανώτατης Εκπαίδευσης</a:t>
            </a:r>
            <a:r>
              <a:rPr lang="el-GR" b="1" dirty="0">
                <a:latin typeface="Calibri" panose="020F0502020204030204" pitchFamily="34" charset="0"/>
                <a:cs typeface="Calibri" panose="020F0502020204030204" pitchFamily="34" charset="0"/>
              </a:rPr>
              <a:t/>
            </a:r>
            <a:br>
              <a:rPr lang="el-GR" b="1" dirty="0">
                <a:latin typeface="Calibri" panose="020F0502020204030204" pitchFamily="34" charset="0"/>
                <a:cs typeface="Calibri" panose="020F0502020204030204" pitchFamily="34" charset="0"/>
              </a:rPr>
            </a:br>
            <a:endParaRPr lang="el-GR" b="1" dirty="0" smtClean="0">
              <a:latin typeface="Calibri" panose="020F0502020204030204" pitchFamily="34" charset="0"/>
              <a:cs typeface="Calibri" panose="020F0502020204030204" pitchFamily="34" charset="0"/>
            </a:endParaRPr>
          </a:p>
          <a:p>
            <a:pPr algn="r">
              <a:lnSpc>
                <a:spcPct val="125000"/>
              </a:lnSpc>
              <a:spcBef>
                <a:spcPts val="600"/>
              </a:spcBef>
              <a:spcAft>
                <a:spcPts val="600"/>
              </a:spcAft>
            </a:pPr>
            <a:r>
              <a:rPr lang="el-GR" dirty="0" smtClean="0">
                <a:latin typeface="Calibri" panose="020F0502020204030204" pitchFamily="34" charset="0"/>
                <a:cs typeface="Calibri" panose="020F0502020204030204" pitchFamily="34" charset="0"/>
              </a:rPr>
              <a:t>3.2.α</a:t>
            </a:r>
            <a:r>
              <a:rPr lang="el-GR" dirty="0">
                <a:latin typeface="Calibri" panose="020F0502020204030204" pitchFamily="34" charset="0"/>
                <a:cs typeface="Calibri" panose="020F0502020204030204" pitchFamily="34" charset="0"/>
              </a:rPr>
              <a:t/>
            </a:r>
            <a:br>
              <a:rPr lang="el-GR" dirty="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Χειμερινό </a:t>
            </a:r>
            <a:r>
              <a:rPr lang="el-GR" smtClean="0">
                <a:latin typeface="Calibri" panose="020F0502020204030204" pitchFamily="34" charset="0"/>
                <a:cs typeface="Calibri" panose="020F0502020204030204" pitchFamily="34" charset="0"/>
              </a:rPr>
              <a:t>εξάμηνο 2021-21/11/2021</a:t>
            </a:r>
            <a:endParaRPr lang="en-US" dirty="0">
              <a:latin typeface="Calibri" panose="020F0502020204030204" pitchFamily="34" charset="0"/>
              <a:cs typeface="Calibri" panose="020F0502020204030204" pitchFamily="34" charset="0"/>
            </a:endParaRPr>
          </a:p>
        </p:txBody>
      </p:sp>
      <p:pic>
        <p:nvPicPr>
          <p:cNvPr id="5" name="Εικόνα 4"/>
          <p:cNvPicPr>
            <a:picLocks noChangeAspect="1"/>
          </p:cNvPicPr>
          <p:nvPr/>
        </p:nvPicPr>
        <p:blipFill>
          <a:blip r:embed="rId3"/>
          <a:stretch>
            <a:fillRect/>
          </a:stretch>
        </p:blipFill>
        <p:spPr>
          <a:xfrm>
            <a:off x="790302" y="296056"/>
            <a:ext cx="6187976" cy="1060796"/>
          </a:xfrm>
          <a:prstGeom prst="rect">
            <a:avLst/>
          </a:prstGeom>
        </p:spPr>
      </p:pic>
      <p:pic>
        <p:nvPicPr>
          <p:cNvPr id="6" name="Εικόνα 5" descr="http://www.phdcomics.com/comics/archive/phd010509s.gif"/>
          <p:cNvPicPr/>
          <p:nvPr/>
        </p:nvPicPr>
        <p:blipFill>
          <a:blip r:embed="rId4">
            <a:extLst>
              <a:ext uri="{28A0092B-C50C-407E-A947-70E740481C1C}">
                <a14:useLocalDpi xmlns:a14="http://schemas.microsoft.com/office/drawing/2010/main" val="0"/>
              </a:ext>
            </a:extLst>
          </a:blip>
          <a:srcRect/>
          <a:stretch>
            <a:fillRect/>
          </a:stretch>
        </p:blipFill>
        <p:spPr bwMode="auto">
          <a:xfrm>
            <a:off x="790301" y="4343399"/>
            <a:ext cx="6289371" cy="2514601"/>
          </a:xfrm>
          <a:prstGeom prst="rect">
            <a:avLst/>
          </a:prstGeom>
          <a:noFill/>
          <a:ln>
            <a:noFill/>
          </a:ln>
        </p:spPr>
      </p:pic>
    </p:spTree>
    <p:extLst>
      <p:ext uri="{BB962C8B-B14F-4D97-AF65-F5344CB8AC3E}">
        <p14:creationId xmlns:p14="http://schemas.microsoft.com/office/powerpoint/2010/main" val="159345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smtClean="0">
                <a:latin typeface="Calibri" panose="020F0502020204030204" pitchFamily="34" charset="0"/>
                <a:cs typeface="Calibri" panose="020F0502020204030204" pitchFamily="34" charset="0"/>
              </a:rPr>
              <a:t>1. </a:t>
            </a:r>
            <a:r>
              <a:rPr lang="el-GR" sz="2400" cap="none" dirty="0">
                <a:latin typeface="Calibri" panose="020F0502020204030204" pitchFamily="34" charset="0"/>
                <a:cs typeface="Calibri" panose="020F0502020204030204" pitchFamily="34" charset="0"/>
              </a:rPr>
              <a:t>Εργαλεία εκπαιδευτικής λειτουργίας στον ΕΧΑΕ και διαδικασία της Μπολόνια: </a:t>
            </a:r>
            <a:r>
              <a:rPr lang="el-GR" sz="2400" cap="none" dirty="0" smtClean="0">
                <a:latin typeface="Calibri" panose="020F0502020204030204" pitchFamily="34" charset="0"/>
                <a:cs typeface="Calibri" panose="020F0502020204030204" pitchFamily="34" charset="0"/>
              </a:rPr>
              <a:t/>
            </a:r>
            <a:br>
              <a:rPr lang="el-GR" sz="2400" cap="none" dirty="0" smtClean="0">
                <a:latin typeface="Calibri" panose="020F0502020204030204" pitchFamily="34" charset="0"/>
                <a:cs typeface="Calibri" panose="020F0502020204030204" pitchFamily="34" charset="0"/>
              </a:rPr>
            </a:br>
            <a:r>
              <a:rPr lang="el-GR" sz="2400" cap="none" dirty="0" smtClean="0">
                <a:latin typeface="Calibri" panose="020F0502020204030204" pitchFamily="34" charset="0"/>
                <a:cs typeface="Calibri" panose="020F0502020204030204" pitchFamily="34" charset="0"/>
              </a:rPr>
              <a:t>    </a:t>
            </a:r>
            <a:r>
              <a:rPr lang="el-GR" sz="2400" i="1" u="sng" cap="none" dirty="0" smtClean="0">
                <a:latin typeface="Calibri" panose="020F0502020204030204" pitchFamily="34" charset="0"/>
                <a:cs typeface="Calibri" panose="020F0502020204030204" pitchFamily="34" charset="0"/>
              </a:rPr>
              <a:t>Το </a:t>
            </a:r>
            <a:r>
              <a:rPr lang="el-GR" sz="2400" i="1" u="sng" cap="none" dirty="0">
                <a:latin typeface="Calibri" panose="020F0502020204030204" pitchFamily="34" charset="0"/>
                <a:cs typeface="Calibri" panose="020F0502020204030204" pitchFamily="34" charset="0"/>
              </a:rPr>
              <a:t>πολιτικό επίπεδο</a:t>
            </a:r>
            <a:endParaRPr lang="en-US" sz="2400" i="1" u="sng" cap="none" dirty="0">
              <a:latin typeface="Calibri" panose="020F0502020204030204" pitchFamily="34" charset="0"/>
              <a:cs typeface="Calibri" panose="020F0502020204030204" pitchFamily="34" charset="0"/>
            </a:endParaRPr>
          </a:p>
        </p:txBody>
      </p:sp>
      <p:sp>
        <p:nvSpPr>
          <p:cNvPr id="3" name="Σύμβολο κράτησης θέσης περιεχομένου 2"/>
          <p:cNvSpPr>
            <a:spLocks noGrp="1"/>
          </p:cNvSpPr>
          <p:nvPr>
            <p:ph idx="1"/>
          </p:nvPr>
        </p:nvSpPr>
        <p:spPr>
          <a:xfrm>
            <a:off x="1064302" y="1127760"/>
            <a:ext cx="10178322" cy="5112000"/>
          </a:xfrm>
        </p:spPr>
        <p:txBody>
          <a:bodyPr/>
          <a:lstStyle/>
          <a:p>
            <a:pPr marL="45720" indent="0">
              <a:lnSpc>
                <a:spcPct val="125000"/>
              </a:lnSpc>
              <a:spcBef>
                <a:spcPts val="600"/>
              </a:spcBef>
              <a:spcAft>
                <a:spcPts val="1200"/>
              </a:spcAft>
              <a:buNone/>
            </a:pPr>
            <a:r>
              <a:rPr lang="el-GR" sz="1800" b="1" dirty="0" smtClean="0">
                <a:latin typeface="Calibri" panose="020F0502020204030204" pitchFamily="34" charset="0"/>
                <a:cs typeface="Calibri" panose="020F0502020204030204" pitchFamily="34" charset="0"/>
              </a:rPr>
              <a:t>1.1 </a:t>
            </a:r>
            <a:r>
              <a:rPr lang="en-US" sz="1800" b="1" dirty="0">
                <a:latin typeface="Calibri" panose="020F0502020204030204" pitchFamily="34" charset="0"/>
                <a:cs typeface="Calibri" panose="020F0502020204030204" pitchFamily="34" charset="0"/>
              </a:rPr>
              <a:t>Bologna </a:t>
            </a:r>
            <a:r>
              <a:rPr lang="en-US" sz="1800" b="1" dirty="0" smtClean="0">
                <a:latin typeface="Calibri" panose="020F0502020204030204" pitchFamily="34" charset="0"/>
                <a:cs typeface="Calibri" panose="020F0502020204030204" pitchFamily="34" charset="0"/>
              </a:rPr>
              <a:t>1999</a:t>
            </a:r>
            <a:r>
              <a:rPr lang="el-GR" sz="1800" b="1" dirty="0" smtClean="0">
                <a:latin typeface="Calibri" panose="020F0502020204030204" pitchFamily="34" charset="0"/>
                <a:cs typeface="Calibri" panose="020F0502020204030204" pitchFamily="34" charset="0"/>
              </a:rPr>
              <a:t> - 2020</a:t>
            </a:r>
            <a:endParaRPr lang="el-GR" sz="1800" dirty="0" smtClean="0">
              <a:latin typeface="Calibri" panose="020F0502020204030204" pitchFamily="34" charset="0"/>
              <a:cs typeface="Calibri" panose="020F0502020204030204" pitchFamily="34" charset="0"/>
            </a:endParaRPr>
          </a:p>
          <a:p>
            <a:pPr lvl="1">
              <a:lnSpc>
                <a:spcPct val="125000"/>
              </a:lnSpc>
              <a:spcBef>
                <a:spcPts val="1200"/>
              </a:spcBef>
              <a:buFont typeface="Wingdings" panose="05000000000000000000" pitchFamily="2" charset="2"/>
              <a:buChar char="Ø"/>
            </a:pPr>
            <a:r>
              <a:rPr lang="el-GR" sz="2000" b="1" i="1" dirty="0">
                <a:latin typeface="Calibri" panose="020F0502020204030204" pitchFamily="34" charset="0"/>
                <a:ea typeface="Calibri" panose="020F0502020204030204" pitchFamily="34" charset="0"/>
                <a:cs typeface="Times New Roman" panose="02020603050405020304" pitchFamily="18" charset="0"/>
              </a:rPr>
              <a:t>Υιοθέτηση ενός συστήματος εύκολα αναγνώσιμων και συγκρίσιμων πτυχίων</a:t>
            </a:r>
            <a:r>
              <a:rPr lang="el-GR" sz="2000" dirty="0">
                <a:latin typeface="Calibri" panose="020F0502020204030204" pitchFamily="34" charset="0"/>
                <a:ea typeface="Calibri" panose="020F0502020204030204" pitchFamily="34" charset="0"/>
                <a:cs typeface="Times New Roman" panose="02020603050405020304" pitchFamily="18" charset="0"/>
              </a:rPr>
              <a:t> και του </a:t>
            </a:r>
            <a:r>
              <a:rPr lang="el-GR" sz="2000" b="1" i="1" dirty="0">
                <a:latin typeface="Calibri" panose="020F0502020204030204" pitchFamily="34" charset="0"/>
                <a:ea typeface="Calibri" panose="020F0502020204030204" pitchFamily="34" charset="0"/>
                <a:cs typeface="Times New Roman" panose="02020603050405020304" pitchFamily="18" charset="0"/>
              </a:rPr>
              <a:t>Παραρτήματος Διπλώματος</a:t>
            </a:r>
            <a:r>
              <a:rPr lang="el-GR" sz="2000" dirty="0">
                <a:latin typeface="Calibri" panose="020F0502020204030204" pitchFamily="34" charset="0"/>
                <a:ea typeface="Calibri" panose="020F0502020204030204" pitchFamily="34" charset="0"/>
                <a:cs typeface="Times New Roman" panose="02020603050405020304" pitchFamily="18" charset="0"/>
              </a:rPr>
              <a:t>, προκειμένου να προωθηθεί η απασχολησιμότητα των Ευρωπαίων πολιτών και η διεθνής ανταγωνιστικότητα του </a:t>
            </a:r>
            <a:r>
              <a:rPr lang="el-GR" sz="2000" dirty="0" smtClean="0">
                <a:latin typeface="Calibri" panose="020F0502020204030204" pitchFamily="34" charset="0"/>
                <a:ea typeface="Calibri" panose="020F0502020204030204" pitchFamily="34" charset="0"/>
                <a:cs typeface="Times New Roman" panose="02020603050405020304" pitchFamily="18" charset="0"/>
              </a:rPr>
              <a:t>ΕΧΑΕ.</a:t>
            </a:r>
            <a:endParaRPr lang="el-GR" sz="2000" dirty="0" smtClean="0">
              <a:latin typeface="Calibri" panose="020F0502020204030204" pitchFamily="34" charset="0"/>
              <a:cs typeface="Calibri" panose="020F0502020204030204" pitchFamily="34" charset="0"/>
            </a:endParaRPr>
          </a:p>
          <a:p>
            <a:pPr lvl="1" algn="just">
              <a:lnSpc>
                <a:spcPct val="125000"/>
              </a:lnSpc>
              <a:spcBef>
                <a:spcPts val="1200"/>
              </a:spcBef>
              <a:buFont typeface="Wingdings" panose="05000000000000000000" pitchFamily="2" charset="2"/>
              <a:buChar char="Ø"/>
            </a:pPr>
            <a:r>
              <a:rPr lang="el-GR" sz="2000" dirty="0">
                <a:latin typeface="Calibri" panose="020F0502020204030204" pitchFamily="34" charset="0"/>
                <a:ea typeface="Calibri" panose="020F0502020204030204" pitchFamily="34" charset="0"/>
                <a:cs typeface="Times New Roman" panose="02020603050405020304" pitchFamily="18" charset="0"/>
              </a:rPr>
              <a:t>Καθιέρωση ενός </a:t>
            </a:r>
            <a:r>
              <a:rPr lang="el-GR" sz="2000" b="1" i="1" dirty="0">
                <a:latin typeface="Calibri" panose="020F0502020204030204" pitchFamily="34" charset="0"/>
                <a:ea typeface="Calibri" panose="020F0502020204030204" pitchFamily="34" charset="0"/>
                <a:cs typeface="Times New Roman" panose="02020603050405020304" pitchFamily="18" charset="0"/>
              </a:rPr>
              <a:t>συστήματος μεταφοράς και συσσώρευσης πιστωτικών μονάδων</a:t>
            </a:r>
            <a:r>
              <a:rPr lang="el-GR" sz="2000" dirty="0">
                <a:latin typeface="Calibri" panose="020F0502020204030204" pitchFamily="34" charset="0"/>
                <a:ea typeface="Calibri" panose="020F0502020204030204" pitchFamily="34" charset="0"/>
                <a:cs typeface="Times New Roman" panose="02020603050405020304" pitchFamily="18" charset="0"/>
              </a:rPr>
              <a:t> (όπως το </a:t>
            </a:r>
            <a:r>
              <a:rPr lang="en-US" sz="2000" dirty="0">
                <a:latin typeface="Calibri" panose="020F0502020204030204" pitchFamily="34" charset="0"/>
                <a:ea typeface="Calibri" panose="020F0502020204030204" pitchFamily="34" charset="0"/>
                <a:cs typeface="Times New Roman" panose="02020603050405020304" pitchFamily="18" charset="0"/>
              </a:rPr>
              <a:t>ECTS</a:t>
            </a:r>
            <a:r>
              <a:rPr lang="el-GR" sz="2000" dirty="0">
                <a:latin typeface="Calibri" panose="020F0502020204030204" pitchFamily="34" charset="0"/>
                <a:ea typeface="Calibri" panose="020F0502020204030204" pitchFamily="34" charset="0"/>
                <a:cs typeface="Times New Roman" panose="02020603050405020304" pitchFamily="18" charset="0"/>
              </a:rPr>
              <a:t>) ως κατάλληλο μέσο για μία πιο εκτεταμένη φοιτητική </a:t>
            </a:r>
            <a:r>
              <a:rPr lang="el-GR" sz="2000" dirty="0" smtClean="0">
                <a:latin typeface="Calibri" panose="020F0502020204030204" pitchFamily="34" charset="0"/>
                <a:ea typeface="Calibri" panose="020F0502020204030204" pitchFamily="34" charset="0"/>
                <a:cs typeface="Times New Roman" panose="02020603050405020304" pitchFamily="18" charset="0"/>
              </a:rPr>
              <a:t>κινητικότητα.</a:t>
            </a:r>
          </a:p>
          <a:p>
            <a:pPr lvl="1" algn="just">
              <a:lnSpc>
                <a:spcPct val="125000"/>
              </a:lnSpc>
              <a:spcBef>
                <a:spcPts val="1200"/>
              </a:spcBef>
              <a:buFont typeface="Wingdings" panose="05000000000000000000" pitchFamily="2" charset="2"/>
              <a:buChar char="Ø"/>
            </a:pPr>
            <a:r>
              <a:rPr lang="el-GR" sz="2000" b="1" i="1" dirty="0">
                <a:latin typeface="Calibri" panose="020F0502020204030204" pitchFamily="34" charset="0"/>
                <a:ea typeface="Calibri" panose="020F0502020204030204" pitchFamily="34" charset="0"/>
                <a:cs typeface="Times New Roman" panose="02020603050405020304" pitchFamily="18" charset="0"/>
              </a:rPr>
              <a:t>Προώθηση της κινητικότητας</a:t>
            </a:r>
            <a:r>
              <a:rPr lang="el-GR" sz="2000" dirty="0">
                <a:latin typeface="Calibri" panose="020F0502020204030204" pitchFamily="34" charset="0"/>
                <a:ea typeface="Calibri" panose="020F0502020204030204" pitchFamily="34" charset="0"/>
                <a:cs typeface="Times New Roman" panose="02020603050405020304" pitchFamily="18" charset="0"/>
              </a:rPr>
              <a:t> με την υπερνίκηση των εμποδίων για την αποτελεσματική άσκηση της ελεύθερης κυκλοφορίας φοιτητών και ευρύτερα ευρωπαίων </a:t>
            </a:r>
            <a:r>
              <a:rPr lang="el-GR" sz="2000" dirty="0" smtClean="0">
                <a:latin typeface="Calibri" panose="020F0502020204030204" pitchFamily="34" charset="0"/>
                <a:ea typeface="Calibri" panose="020F0502020204030204" pitchFamily="34" charset="0"/>
                <a:cs typeface="Times New Roman" panose="02020603050405020304" pitchFamily="18" charset="0"/>
              </a:rPr>
              <a:t>πολιτών.</a:t>
            </a:r>
          </a:p>
          <a:p>
            <a:pPr lvl="1" algn="just">
              <a:lnSpc>
                <a:spcPct val="125000"/>
              </a:lnSpc>
              <a:spcBef>
                <a:spcPts val="1200"/>
              </a:spcBef>
              <a:buFont typeface="Wingdings" panose="05000000000000000000" pitchFamily="2" charset="2"/>
              <a:buChar char="Ø"/>
            </a:pPr>
            <a:r>
              <a:rPr lang="fr-FR" sz="2000" dirty="0">
                <a:latin typeface="Calibri" panose="020F0502020204030204" pitchFamily="34" charset="0"/>
                <a:cs typeface="Calibri" panose="020F0502020204030204" pitchFamily="34" charset="0"/>
              </a:rPr>
              <a:t>http://mohe.minedu.gov.gr/?page_id=1608&amp;lang=en</a:t>
            </a:r>
            <a:endParaRPr lang="el-G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723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smtClean="0">
                <a:latin typeface="Calibri" panose="020F0502020204030204" pitchFamily="34" charset="0"/>
                <a:cs typeface="Calibri" panose="020F0502020204030204" pitchFamily="34" charset="0"/>
              </a:rPr>
              <a:t>1. </a:t>
            </a:r>
            <a:r>
              <a:rPr lang="el-GR" sz="2400" cap="none" dirty="0">
                <a:latin typeface="Calibri" panose="020F0502020204030204" pitchFamily="34" charset="0"/>
                <a:cs typeface="Calibri" panose="020F0502020204030204" pitchFamily="34" charset="0"/>
              </a:rPr>
              <a:t>Εργαλεία εκπαιδευτικής λειτουργίας στον ΕΧΑΕ και διαδικασία της Μπολόνια: </a:t>
            </a:r>
            <a:r>
              <a:rPr lang="el-GR" sz="2400" cap="none" dirty="0" smtClean="0">
                <a:latin typeface="Calibri" panose="020F0502020204030204" pitchFamily="34" charset="0"/>
                <a:cs typeface="Calibri" panose="020F0502020204030204" pitchFamily="34" charset="0"/>
              </a:rPr>
              <a:t/>
            </a:r>
            <a:br>
              <a:rPr lang="el-GR" sz="2400" cap="none" dirty="0" smtClean="0">
                <a:latin typeface="Calibri" panose="020F0502020204030204" pitchFamily="34" charset="0"/>
                <a:cs typeface="Calibri" panose="020F0502020204030204" pitchFamily="34" charset="0"/>
              </a:rPr>
            </a:br>
            <a:r>
              <a:rPr lang="el-GR" sz="2400" cap="none" dirty="0" smtClean="0">
                <a:latin typeface="Calibri" panose="020F0502020204030204" pitchFamily="34" charset="0"/>
                <a:cs typeface="Calibri" panose="020F0502020204030204" pitchFamily="34" charset="0"/>
              </a:rPr>
              <a:t>    </a:t>
            </a:r>
            <a:r>
              <a:rPr lang="el-GR" sz="2400" i="1" u="sng" cap="none" dirty="0" smtClean="0">
                <a:latin typeface="Calibri" panose="020F0502020204030204" pitchFamily="34" charset="0"/>
                <a:cs typeface="Calibri" panose="020F0502020204030204" pitchFamily="34" charset="0"/>
              </a:rPr>
              <a:t>Το </a:t>
            </a:r>
            <a:r>
              <a:rPr lang="el-GR" sz="2400" i="1" u="sng" cap="none" dirty="0">
                <a:latin typeface="Calibri" panose="020F0502020204030204" pitchFamily="34" charset="0"/>
                <a:cs typeface="Calibri" panose="020F0502020204030204" pitchFamily="34" charset="0"/>
              </a:rPr>
              <a:t>πολιτικό επίπεδο</a:t>
            </a:r>
            <a:endParaRPr lang="en-US" sz="2400" i="1" u="sng" cap="none" dirty="0">
              <a:latin typeface="Calibri" panose="020F0502020204030204" pitchFamily="34" charset="0"/>
              <a:cs typeface="Calibri" panose="020F0502020204030204" pitchFamily="34" charset="0"/>
            </a:endParaRPr>
          </a:p>
        </p:txBody>
      </p:sp>
      <p:sp>
        <p:nvSpPr>
          <p:cNvPr id="3" name="Σύμβολο κράτησης θέσης περιεχομένου 2"/>
          <p:cNvSpPr>
            <a:spLocks noGrp="1"/>
          </p:cNvSpPr>
          <p:nvPr>
            <p:ph idx="1"/>
          </p:nvPr>
        </p:nvSpPr>
        <p:spPr>
          <a:xfrm>
            <a:off x="1064302" y="1127760"/>
            <a:ext cx="10178322" cy="5112000"/>
          </a:xfrm>
        </p:spPr>
        <p:txBody>
          <a:bodyPr>
            <a:normAutofit/>
          </a:bodyPr>
          <a:lstStyle/>
          <a:p>
            <a:pPr marL="45720" indent="0">
              <a:lnSpc>
                <a:spcPct val="125000"/>
              </a:lnSpc>
              <a:spcBef>
                <a:spcPts val="600"/>
              </a:spcBef>
              <a:spcAft>
                <a:spcPts val="1200"/>
              </a:spcAft>
              <a:buNone/>
            </a:pPr>
            <a:r>
              <a:rPr lang="el-GR" sz="1800" b="1" dirty="0" smtClean="0">
                <a:latin typeface="Calibri" panose="020F0502020204030204" pitchFamily="34" charset="0"/>
                <a:cs typeface="Calibri" panose="020F0502020204030204" pitchFamily="34" charset="0"/>
              </a:rPr>
              <a:t>1.2 </a:t>
            </a:r>
            <a:r>
              <a:rPr lang="en-US" sz="1800" b="1" dirty="0" smtClean="0">
                <a:latin typeface="Calibri" panose="020F0502020204030204" pitchFamily="34" charset="0"/>
                <a:cs typeface="Calibri" panose="020F0502020204030204" pitchFamily="34" charset="0"/>
              </a:rPr>
              <a:t>Prague </a:t>
            </a:r>
            <a:r>
              <a:rPr lang="en-US" sz="1800" b="1" dirty="0">
                <a:latin typeface="Calibri" panose="020F0502020204030204" pitchFamily="34" charset="0"/>
                <a:cs typeface="Calibri" panose="020F0502020204030204" pitchFamily="34" charset="0"/>
              </a:rPr>
              <a:t>2001</a:t>
            </a:r>
            <a:endParaRPr lang="el-GR" sz="1800" dirty="0" smtClean="0">
              <a:latin typeface="Calibri" panose="020F0502020204030204" pitchFamily="34" charset="0"/>
              <a:cs typeface="Calibri" panose="020F0502020204030204" pitchFamily="34" charset="0"/>
            </a:endParaRPr>
          </a:p>
          <a:p>
            <a:pPr lvl="1">
              <a:lnSpc>
                <a:spcPct val="125000"/>
              </a:lnSpc>
              <a:spcBef>
                <a:spcPts val="600"/>
              </a:spcBef>
              <a:spcAft>
                <a:spcPts val="600"/>
              </a:spcAft>
              <a:buFont typeface="Wingdings" panose="05000000000000000000" pitchFamily="2" charset="2"/>
              <a:buChar char="Ø"/>
            </a:pPr>
            <a:r>
              <a:rPr lang="el-GR" sz="1600" b="1" i="1" dirty="0" smtClean="0">
                <a:latin typeface="Calibri" panose="020F0502020204030204" pitchFamily="34" charset="0"/>
                <a:ea typeface="Calibri" panose="020F0502020204030204" pitchFamily="34" charset="0"/>
                <a:cs typeface="Times New Roman" panose="02020603050405020304" pitchFamily="18" charset="0"/>
              </a:rPr>
              <a:t>Υιοθέτηση </a:t>
            </a:r>
            <a:r>
              <a:rPr lang="el-GR" sz="1600" b="1" i="1" dirty="0">
                <a:latin typeface="Calibri" panose="020F0502020204030204" pitchFamily="34" charset="0"/>
                <a:ea typeface="Calibri" panose="020F0502020204030204" pitchFamily="34" charset="0"/>
                <a:cs typeface="Times New Roman" panose="02020603050405020304" pitchFamily="18" charset="0"/>
              </a:rPr>
              <a:t>ενός συστήματος εύκολα αναγνώσιμων και συγκρίσιμων πτυχίων</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365760" lvl="1" indent="0">
              <a:lnSpc>
                <a:spcPct val="125000"/>
              </a:lnSpc>
              <a:spcBef>
                <a:spcPts val="600"/>
              </a:spcBef>
              <a:spcAft>
                <a:spcPts val="600"/>
              </a:spcAft>
              <a:buNone/>
            </a:pPr>
            <a:r>
              <a:rPr lang="el-GR" sz="1600" dirty="0" smtClean="0">
                <a:latin typeface="Calibri" panose="020F0502020204030204" pitchFamily="34" charset="0"/>
                <a:ea typeface="Calibri" panose="020F0502020204030204" pitchFamily="34" charset="0"/>
                <a:cs typeface="Times New Roman" panose="02020603050405020304" pitchFamily="18" charset="0"/>
              </a:rPr>
              <a:t>Προτείνεται τα ΑΕΙ να </a:t>
            </a:r>
            <a:r>
              <a:rPr lang="el-GR" sz="1600" dirty="0">
                <a:latin typeface="Calibri" panose="020F0502020204030204" pitchFamily="34" charset="0"/>
                <a:ea typeface="Calibri" panose="020F0502020204030204" pitchFamily="34" charset="0"/>
                <a:cs typeface="Times New Roman" panose="02020603050405020304" pitchFamily="18" charset="0"/>
              </a:rPr>
              <a:t>επωφεληθούν πλήρως από την ισχύουσα εθνική νομοθεσία και τα ευρωπαϊκά εργαλεία που αποσκοπούν στην διευκόλυνση της ακαδημαϊκής και επαγγελματικής αναγνώρισης των μαθημάτων και των </a:t>
            </a:r>
            <a:r>
              <a:rPr lang="el-GR" sz="1600" dirty="0" smtClean="0">
                <a:latin typeface="Calibri" panose="020F0502020204030204" pitchFamily="34" charset="0"/>
                <a:ea typeface="Calibri" panose="020F0502020204030204" pitchFamily="34" charset="0"/>
                <a:cs typeface="Times New Roman" panose="02020603050405020304" pitchFamily="18" charset="0"/>
              </a:rPr>
              <a:t>πτυχίων.</a:t>
            </a:r>
          </a:p>
          <a:p>
            <a:pPr marL="365760" lvl="1" indent="0">
              <a:lnSpc>
                <a:spcPct val="125000"/>
              </a:lnSpc>
              <a:spcBef>
                <a:spcPts val="600"/>
              </a:spcBef>
              <a:spcAft>
                <a:spcPts val="600"/>
              </a:spcAft>
              <a:buNone/>
            </a:pPr>
            <a:r>
              <a:rPr lang="el-GR" sz="1600" dirty="0" smtClean="0">
                <a:latin typeface="Calibri" panose="020F0502020204030204" pitchFamily="34" charset="0"/>
                <a:ea typeface="Calibri" panose="020F0502020204030204" pitchFamily="34" charset="0"/>
                <a:cs typeface="Times New Roman" panose="02020603050405020304" pitchFamily="18" charset="0"/>
              </a:rPr>
              <a:t>Ως αποτέλεσμα οι ευρωπαίοι πολίτες θα μπορούν </a:t>
            </a:r>
            <a:r>
              <a:rPr lang="el-GR" sz="1600" dirty="0">
                <a:latin typeface="Calibri" panose="020F0502020204030204" pitchFamily="34" charset="0"/>
                <a:ea typeface="Calibri" panose="020F0502020204030204" pitchFamily="34" charset="0"/>
                <a:cs typeface="Times New Roman" panose="02020603050405020304" pitchFamily="18" charset="0"/>
              </a:rPr>
              <a:t>να χρησιμοποιούν αποτελεσματικά τα προσόντα, τις ικανότητες και τις δεξιότητές τους σε όλη τον </a:t>
            </a:r>
            <a:r>
              <a:rPr lang="el-GR" sz="1600" dirty="0" smtClean="0">
                <a:latin typeface="Calibri" panose="020F0502020204030204" pitchFamily="34" charset="0"/>
                <a:ea typeface="Calibri" panose="020F0502020204030204" pitchFamily="34" charset="0"/>
                <a:cs typeface="Times New Roman" panose="02020603050405020304" pitchFamily="18" charset="0"/>
              </a:rPr>
              <a:t>ΕΧΑΕ.</a:t>
            </a:r>
          </a:p>
          <a:p>
            <a:pPr marL="365760" lvl="1" indent="0">
              <a:lnSpc>
                <a:spcPct val="125000"/>
              </a:lnSpc>
              <a:spcBef>
                <a:spcPts val="600"/>
              </a:spcBef>
              <a:spcAft>
                <a:spcPts val="600"/>
              </a:spcAft>
              <a:buNone/>
            </a:pPr>
            <a:endParaRPr lang="el-GR" sz="800" b="1" i="1" dirty="0" smtClean="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Ø"/>
            </a:pPr>
            <a:r>
              <a:rPr lang="el-GR" sz="1600" b="1" i="1" dirty="0" smtClean="0">
                <a:latin typeface="Calibri" panose="020F0502020204030204" pitchFamily="34" charset="0"/>
                <a:ea typeface="Calibri" panose="020F0502020204030204" pitchFamily="34" charset="0"/>
                <a:cs typeface="Times New Roman" panose="02020603050405020304" pitchFamily="18" charset="0"/>
              </a:rPr>
              <a:t>Καθιέρωση </a:t>
            </a:r>
            <a:r>
              <a:rPr lang="el-GR" sz="1600" b="1" i="1" dirty="0">
                <a:latin typeface="Calibri" panose="020F0502020204030204" pitchFamily="34" charset="0"/>
                <a:ea typeface="Calibri" panose="020F0502020204030204" pitchFamily="34" charset="0"/>
                <a:cs typeface="Times New Roman" panose="02020603050405020304" pitchFamily="18" charset="0"/>
              </a:rPr>
              <a:t>ενός συστήματος πιστωτικών </a:t>
            </a:r>
            <a:r>
              <a:rPr lang="el-GR" sz="1600" b="1" i="1" dirty="0" smtClean="0">
                <a:latin typeface="Calibri" panose="020F0502020204030204" pitchFamily="34" charset="0"/>
                <a:ea typeface="Calibri" panose="020F0502020204030204" pitchFamily="34" charset="0"/>
                <a:cs typeface="Times New Roman" panose="02020603050405020304" pitchFamily="18" charset="0"/>
              </a:rPr>
              <a:t>μονάδων</a:t>
            </a:r>
          </a:p>
          <a:p>
            <a:pPr marL="365760" lvl="1" indent="0">
              <a:lnSpc>
                <a:spcPct val="125000"/>
              </a:lnSpc>
              <a:spcBef>
                <a:spcPts val="600"/>
              </a:spcBef>
              <a:spcAft>
                <a:spcPts val="600"/>
              </a:spcAft>
              <a:buNone/>
            </a:pPr>
            <a:r>
              <a:rPr lang="el-GR" sz="1600" dirty="0" smtClean="0">
                <a:latin typeface="Calibri" panose="020F0502020204030204" pitchFamily="34" charset="0"/>
                <a:ea typeface="Calibri" panose="020F0502020204030204" pitchFamily="34" charset="0"/>
                <a:cs typeface="Times New Roman" panose="02020603050405020304" pitchFamily="18" charset="0"/>
              </a:rPr>
              <a:t>Με στόχο τη μεγαλύτερη </a:t>
            </a:r>
            <a:r>
              <a:rPr lang="el-GR" sz="1600" dirty="0">
                <a:latin typeface="Calibri" panose="020F0502020204030204" pitchFamily="34" charset="0"/>
                <a:ea typeface="Calibri" panose="020F0502020204030204" pitchFamily="34" charset="0"/>
                <a:cs typeface="Times New Roman" panose="02020603050405020304" pitchFamily="18" charset="0"/>
              </a:rPr>
              <a:t>ευελιξία στη μάθηση και στην απόκτηση (και κατοχύρωση) προσόντων </a:t>
            </a:r>
            <a:r>
              <a:rPr lang="el-GR" sz="1600" dirty="0" smtClean="0">
                <a:latin typeface="Calibri" panose="020F0502020204030204" pitchFamily="34" charset="0"/>
                <a:ea typeface="Calibri" panose="020F0502020204030204" pitchFamily="34" charset="0"/>
                <a:cs typeface="Times New Roman" panose="02020603050405020304" pitchFamily="18" charset="0"/>
              </a:rPr>
              <a:t>προετοιμάζεται ή υιοθέτηση </a:t>
            </a:r>
            <a:r>
              <a:rPr lang="el-GR" sz="1600" dirty="0">
                <a:latin typeface="Calibri" panose="020F0502020204030204" pitchFamily="34" charset="0"/>
                <a:ea typeface="Calibri" panose="020F0502020204030204" pitchFamily="34" charset="0"/>
                <a:cs typeface="Times New Roman" panose="02020603050405020304" pitchFamily="18" charset="0"/>
              </a:rPr>
              <a:t>κοινών συστημάτων προσόντων που θα </a:t>
            </a:r>
            <a:r>
              <a:rPr lang="el-GR" sz="1600" dirty="0" smtClean="0">
                <a:latin typeface="Calibri" panose="020F0502020204030204" pitchFamily="34" charset="0"/>
                <a:ea typeface="Calibri" panose="020F0502020204030204" pitchFamily="34" charset="0"/>
                <a:cs typeface="Times New Roman" panose="02020603050405020304" pitchFamily="18" charset="0"/>
              </a:rPr>
              <a:t>υποστηρίζονται από </a:t>
            </a:r>
            <a:r>
              <a:rPr lang="el-GR" sz="1600" dirty="0">
                <a:latin typeface="Calibri" panose="020F0502020204030204" pitchFamily="34" charset="0"/>
                <a:ea typeface="Calibri" panose="020F0502020204030204" pitchFamily="34" charset="0"/>
                <a:cs typeface="Times New Roman" panose="02020603050405020304" pitchFamily="18" charset="0"/>
              </a:rPr>
              <a:t>ένα σύστημα πιστωτικών μονάδων, όπως το </a:t>
            </a:r>
            <a:r>
              <a:rPr lang="el-GR" sz="1600" dirty="0" smtClean="0">
                <a:latin typeface="Calibri" panose="020F0502020204030204" pitchFamily="34" charset="0"/>
                <a:ea typeface="Calibri" panose="020F0502020204030204" pitchFamily="34" charset="0"/>
                <a:cs typeface="Times New Roman" panose="02020603050405020304" pitchFamily="18" charset="0"/>
              </a:rPr>
              <a:t>ECTS τα </a:t>
            </a:r>
            <a:r>
              <a:rPr lang="el-GR" sz="1600" dirty="0">
                <a:latin typeface="Calibri" panose="020F0502020204030204" pitchFamily="34" charset="0"/>
                <a:ea typeface="Calibri" panose="020F0502020204030204" pitchFamily="34" charset="0"/>
                <a:cs typeface="Times New Roman" panose="02020603050405020304" pitchFamily="18" charset="0"/>
              </a:rPr>
              <a:t>οποία θα παρέχουν δύο σημαντικές λειτουργίες τη μεταφορά και τη συσσώρευση των </a:t>
            </a:r>
            <a:r>
              <a:rPr lang="el-GR" sz="1600" dirty="0" smtClean="0">
                <a:latin typeface="Calibri" panose="020F0502020204030204" pitchFamily="34" charset="0"/>
                <a:ea typeface="Calibri" panose="020F0502020204030204" pitchFamily="34" charset="0"/>
                <a:cs typeface="Times New Roman" panose="02020603050405020304" pitchFamily="18" charset="0"/>
              </a:rPr>
              <a:t>μονάδων.</a:t>
            </a:r>
          </a:p>
        </p:txBody>
      </p:sp>
    </p:spTree>
    <p:extLst>
      <p:ext uri="{BB962C8B-B14F-4D97-AF65-F5344CB8AC3E}">
        <p14:creationId xmlns:p14="http://schemas.microsoft.com/office/powerpoint/2010/main" val="285762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smtClean="0">
                <a:latin typeface="Calibri" panose="020F0502020204030204" pitchFamily="34" charset="0"/>
                <a:cs typeface="Calibri" panose="020F0502020204030204" pitchFamily="34" charset="0"/>
              </a:rPr>
              <a:t>1. </a:t>
            </a:r>
            <a:r>
              <a:rPr lang="el-GR" sz="2400" cap="none" dirty="0">
                <a:latin typeface="Calibri" panose="020F0502020204030204" pitchFamily="34" charset="0"/>
                <a:cs typeface="Calibri" panose="020F0502020204030204" pitchFamily="34" charset="0"/>
              </a:rPr>
              <a:t>Εργαλεία εκπαιδευτικής λειτουργίας στον ΕΧΑΕ και διαδικασία της Μπολόνια: </a:t>
            </a:r>
            <a:r>
              <a:rPr lang="el-GR" sz="2400" cap="none" dirty="0" smtClean="0">
                <a:latin typeface="Calibri" panose="020F0502020204030204" pitchFamily="34" charset="0"/>
                <a:cs typeface="Calibri" panose="020F0502020204030204" pitchFamily="34" charset="0"/>
              </a:rPr>
              <a:t/>
            </a:r>
            <a:br>
              <a:rPr lang="el-GR" sz="2400" cap="none" dirty="0" smtClean="0">
                <a:latin typeface="Calibri" panose="020F0502020204030204" pitchFamily="34" charset="0"/>
                <a:cs typeface="Calibri" panose="020F0502020204030204" pitchFamily="34" charset="0"/>
              </a:rPr>
            </a:br>
            <a:r>
              <a:rPr lang="el-GR" sz="2400" i="1" cap="none" dirty="0" smtClean="0">
                <a:latin typeface="Calibri" panose="020F0502020204030204" pitchFamily="34" charset="0"/>
                <a:cs typeface="Calibri" panose="020F0502020204030204" pitchFamily="34" charset="0"/>
              </a:rPr>
              <a:t>    </a:t>
            </a:r>
            <a:r>
              <a:rPr lang="el-GR" sz="2400" i="1" u="sng" cap="none" dirty="0" smtClean="0">
                <a:latin typeface="Calibri" panose="020F0502020204030204" pitchFamily="34" charset="0"/>
                <a:cs typeface="Calibri" panose="020F0502020204030204" pitchFamily="34" charset="0"/>
              </a:rPr>
              <a:t>Το </a:t>
            </a:r>
            <a:r>
              <a:rPr lang="el-GR" sz="2400" i="1" u="sng" cap="none" dirty="0">
                <a:latin typeface="Calibri" panose="020F0502020204030204" pitchFamily="34" charset="0"/>
                <a:cs typeface="Calibri" panose="020F0502020204030204" pitchFamily="34" charset="0"/>
              </a:rPr>
              <a:t>πολιτικό επίπεδο</a:t>
            </a:r>
            <a:endParaRPr lang="en-US" sz="2400" i="1" u="sng" cap="none" dirty="0">
              <a:latin typeface="Calibri" panose="020F0502020204030204" pitchFamily="34" charset="0"/>
              <a:cs typeface="Calibri" panose="020F0502020204030204" pitchFamily="34" charset="0"/>
            </a:endParaRPr>
          </a:p>
        </p:txBody>
      </p:sp>
      <p:sp>
        <p:nvSpPr>
          <p:cNvPr id="3" name="Σύμβολο κράτησης θέσης περιεχομένου 2"/>
          <p:cNvSpPr>
            <a:spLocks noGrp="1"/>
          </p:cNvSpPr>
          <p:nvPr>
            <p:ph idx="1"/>
          </p:nvPr>
        </p:nvSpPr>
        <p:spPr>
          <a:xfrm>
            <a:off x="1064302" y="1127760"/>
            <a:ext cx="10178322" cy="5112000"/>
          </a:xfrm>
        </p:spPr>
        <p:txBody>
          <a:bodyPr>
            <a:normAutofit fontScale="62500" lnSpcReduction="20000"/>
          </a:bodyPr>
          <a:lstStyle/>
          <a:p>
            <a:pPr marL="45720" indent="0">
              <a:lnSpc>
                <a:spcPct val="125000"/>
              </a:lnSpc>
              <a:spcBef>
                <a:spcPts val="600"/>
              </a:spcBef>
              <a:spcAft>
                <a:spcPts val="1200"/>
              </a:spcAft>
              <a:buNone/>
            </a:pPr>
            <a:r>
              <a:rPr lang="el-GR" sz="2900" b="1" dirty="0" smtClean="0">
                <a:latin typeface="Calibri" panose="020F0502020204030204" pitchFamily="34" charset="0"/>
                <a:cs typeface="Calibri" panose="020F0502020204030204" pitchFamily="34" charset="0"/>
              </a:rPr>
              <a:t>1.3 </a:t>
            </a:r>
            <a:r>
              <a:rPr lang="en-US" sz="2900" b="1" dirty="0">
                <a:latin typeface="Calibri" panose="020F0502020204030204" pitchFamily="34" charset="0"/>
                <a:cs typeface="Calibri" panose="020F0502020204030204" pitchFamily="34" charset="0"/>
              </a:rPr>
              <a:t>Berlin </a:t>
            </a:r>
            <a:r>
              <a:rPr lang="en-US" sz="2900" b="1" dirty="0" smtClean="0">
                <a:latin typeface="Calibri" panose="020F0502020204030204" pitchFamily="34" charset="0"/>
                <a:cs typeface="Calibri" panose="020F0502020204030204" pitchFamily="34" charset="0"/>
              </a:rPr>
              <a:t>2003</a:t>
            </a:r>
            <a:r>
              <a:rPr lang="el-GR" sz="2900" b="1" dirty="0" smtClean="0">
                <a:latin typeface="Calibri" panose="020F0502020204030204" pitchFamily="34" charset="0"/>
                <a:cs typeface="Calibri" panose="020F0502020204030204" pitchFamily="34" charset="0"/>
              </a:rPr>
              <a:t> (Ι)</a:t>
            </a:r>
            <a:endParaRPr lang="el-GR" sz="2900" dirty="0" smtClean="0">
              <a:latin typeface="Calibri" panose="020F0502020204030204" pitchFamily="34" charset="0"/>
              <a:cs typeface="Calibri" panose="020F0502020204030204" pitchFamily="34" charset="0"/>
            </a:endParaRPr>
          </a:p>
          <a:p>
            <a:pPr lvl="1">
              <a:lnSpc>
                <a:spcPct val="125000"/>
              </a:lnSpc>
              <a:spcBef>
                <a:spcPts val="600"/>
              </a:spcBef>
              <a:spcAft>
                <a:spcPts val="600"/>
              </a:spcAft>
              <a:buFont typeface="Wingdings" panose="05000000000000000000" pitchFamily="2" charset="2"/>
              <a:buChar char="Ø"/>
            </a:pPr>
            <a:r>
              <a:rPr lang="el-GR" sz="2600" b="1" i="1" dirty="0">
                <a:latin typeface="Calibri" panose="020F0502020204030204" pitchFamily="34" charset="0"/>
                <a:ea typeface="Calibri" panose="020F0502020204030204" pitchFamily="34" charset="0"/>
                <a:cs typeface="Times New Roman" panose="02020603050405020304" pitchFamily="18" charset="0"/>
              </a:rPr>
              <a:t>Διάρθρωση Σπουδών: Υιοθέτηση ενός συστήματος βασισμένου σε δύο βασικούς κύκλους </a:t>
            </a:r>
            <a:r>
              <a:rPr lang="el-GR" sz="2600" b="1" i="1" dirty="0" smtClean="0">
                <a:latin typeface="Calibri" panose="020F0502020204030204" pitchFamily="34" charset="0"/>
                <a:ea typeface="Calibri" panose="020F0502020204030204" pitchFamily="34" charset="0"/>
                <a:cs typeface="Times New Roman" panose="02020603050405020304" pitchFamily="18" charset="0"/>
              </a:rPr>
              <a:t>σπουδών</a:t>
            </a:r>
          </a:p>
          <a:p>
            <a:pPr marL="365760" lvl="1" indent="0">
              <a:lnSpc>
                <a:spcPct val="125000"/>
              </a:lnSpc>
              <a:spcBef>
                <a:spcPts val="600"/>
              </a:spcBef>
              <a:spcAft>
                <a:spcPts val="600"/>
              </a:spcAft>
              <a:buNone/>
            </a:pPr>
            <a:r>
              <a:rPr lang="el-GR" sz="2600" dirty="0" smtClean="0">
                <a:latin typeface="Calibri" panose="020F0502020204030204" pitchFamily="34" charset="0"/>
                <a:ea typeface="Calibri" panose="020F0502020204030204" pitchFamily="34" charset="0"/>
                <a:cs typeface="Times New Roman" panose="02020603050405020304" pitchFamily="18" charset="0"/>
              </a:rPr>
              <a:t>Τα </a:t>
            </a:r>
            <a:r>
              <a:rPr lang="el-GR" sz="2600" dirty="0">
                <a:latin typeface="Calibri" panose="020F0502020204030204" pitchFamily="34" charset="0"/>
                <a:ea typeface="Calibri" panose="020F0502020204030204" pitchFamily="34" charset="0"/>
                <a:cs typeface="Times New Roman" panose="02020603050405020304" pitchFamily="18" charset="0"/>
              </a:rPr>
              <a:t>πτυχία 1ου και 2ου κύκλου θα πρέπει να έχουν διαφορετικούς προσανατολισμούς που θα αντιστοιχούν στην ποικιλία των ατομικών, ακαδημαϊκών και εργασιακών </a:t>
            </a:r>
            <a:r>
              <a:rPr lang="el-GR" sz="2600" dirty="0" smtClean="0">
                <a:latin typeface="Calibri" panose="020F0502020204030204" pitchFamily="34" charset="0"/>
                <a:ea typeface="Calibri" panose="020F0502020204030204" pitchFamily="34" charset="0"/>
                <a:cs typeface="Times New Roman" panose="02020603050405020304" pitchFamily="18" charset="0"/>
              </a:rPr>
              <a:t>αναγκών.</a:t>
            </a:r>
            <a:endParaRPr lang="el-GR" sz="2600" dirty="0">
              <a:latin typeface="Calibri" panose="020F0502020204030204" pitchFamily="34" charset="0"/>
              <a:ea typeface="Calibri" panose="020F0502020204030204" pitchFamily="34" charset="0"/>
              <a:cs typeface="Times New Roman" panose="02020603050405020304" pitchFamily="18" charset="0"/>
            </a:endParaRPr>
          </a:p>
          <a:p>
            <a:pPr marL="365760" lvl="1" indent="0">
              <a:lnSpc>
                <a:spcPct val="125000"/>
              </a:lnSpc>
              <a:spcBef>
                <a:spcPts val="600"/>
              </a:spcBef>
              <a:spcAft>
                <a:spcPts val="600"/>
              </a:spcAft>
              <a:buNone/>
            </a:pPr>
            <a:r>
              <a:rPr lang="el-GR" sz="2600" dirty="0">
                <a:latin typeface="Calibri" panose="020F0502020204030204" pitchFamily="34" charset="0"/>
                <a:ea typeface="Calibri" panose="020F0502020204030204" pitchFamily="34" charset="0"/>
                <a:cs typeface="Times New Roman" panose="02020603050405020304" pitchFamily="18" charset="0"/>
              </a:rPr>
              <a:t>Πτυχίο του 1ου κύκλου θα δίνει αυτόματη πρόσβαση σε πρόγραμμα 2ου κύκλου. Πτυχίο του 2ου κύκλου θα δίνει πρόσβαση σε διδακτορικές </a:t>
            </a:r>
            <a:r>
              <a:rPr lang="el-GR" sz="2600" dirty="0" smtClean="0">
                <a:latin typeface="Calibri" panose="020F0502020204030204" pitchFamily="34" charset="0"/>
                <a:ea typeface="Calibri" panose="020F0502020204030204" pitchFamily="34" charset="0"/>
                <a:cs typeface="Times New Roman" panose="02020603050405020304" pitchFamily="18" charset="0"/>
              </a:rPr>
              <a:t>σπουδές.</a:t>
            </a:r>
          </a:p>
          <a:p>
            <a:pPr marL="365760" lvl="1" indent="0">
              <a:lnSpc>
                <a:spcPct val="125000"/>
              </a:lnSpc>
              <a:spcBef>
                <a:spcPts val="600"/>
              </a:spcBef>
              <a:spcAft>
                <a:spcPts val="600"/>
              </a:spcAft>
              <a:buNone/>
            </a:pPr>
            <a:r>
              <a:rPr lang="el-GR" sz="2600" dirty="0" smtClean="0">
                <a:latin typeface="Calibri" panose="020F0502020204030204" pitchFamily="34" charset="0"/>
                <a:ea typeface="Calibri" panose="020F0502020204030204" pitchFamily="34" charset="0"/>
                <a:cs typeface="Times New Roman" panose="02020603050405020304" pitchFamily="18" charset="0"/>
              </a:rPr>
              <a:t>Πρόταση για πλαίσιο προσόντων στον ΕΧΑΕ.</a:t>
            </a:r>
            <a:endParaRPr lang="el-GR" sz="2600" dirty="0">
              <a:latin typeface="Calibri" panose="020F0502020204030204" pitchFamily="34" charset="0"/>
              <a:ea typeface="Calibri" panose="020F0502020204030204" pitchFamily="34" charset="0"/>
              <a:cs typeface="Times New Roman" panose="02020603050405020304" pitchFamily="18" charset="0"/>
            </a:endParaRPr>
          </a:p>
          <a:p>
            <a:pPr marL="365760" lvl="1" indent="0">
              <a:lnSpc>
                <a:spcPct val="125000"/>
              </a:lnSpc>
              <a:spcBef>
                <a:spcPts val="600"/>
              </a:spcBef>
              <a:spcAft>
                <a:spcPts val="600"/>
              </a:spcAft>
              <a:buNone/>
            </a:pPr>
            <a:r>
              <a:rPr lang="el-GR" sz="2600" dirty="0" smtClean="0">
                <a:latin typeface="Calibri" panose="020F0502020204030204" pitchFamily="34" charset="0"/>
                <a:ea typeface="Calibri" panose="020F0502020204030204" pitchFamily="34" charset="0"/>
                <a:cs typeface="Times New Roman" panose="02020603050405020304" pitchFamily="18" charset="0"/>
              </a:rPr>
              <a:t>Καθορισμένα μαθησιακά αποτελέσματα.</a:t>
            </a:r>
          </a:p>
          <a:p>
            <a:pPr marL="365760" lvl="1" indent="0">
              <a:lnSpc>
                <a:spcPct val="125000"/>
              </a:lnSpc>
              <a:spcBef>
                <a:spcPts val="600"/>
              </a:spcBef>
              <a:spcAft>
                <a:spcPts val="600"/>
              </a:spcAft>
              <a:buNone/>
            </a:pPr>
            <a:endParaRPr lang="el-GR" sz="11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Ø"/>
            </a:pPr>
            <a:r>
              <a:rPr lang="el-GR" sz="2600" b="1" i="1" dirty="0" smtClean="0">
                <a:latin typeface="Calibri" panose="020F0502020204030204" pitchFamily="34" charset="0"/>
                <a:ea typeface="Calibri" panose="020F0502020204030204" pitchFamily="34" charset="0"/>
                <a:cs typeface="Times New Roman" panose="02020603050405020304" pitchFamily="18" charset="0"/>
              </a:rPr>
              <a:t>Προώθηση </a:t>
            </a:r>
            <a:r>
              <a:rPr lang="el-GR" sz="2600" b="1" i="1" dirty="0">
                <a:latin typeface="Calibri" panose="020F0502020204030204" pitchFamily="34" charset="0"/>
                <a:ea typeface="Calibri" panose="020F0502020204030204" pitchFamily="34" charset="0"/>
                <a:cs typeface="Times New Roman" panose="02020603050405020304" pitchFamily="18" charset="0"/>
              </a:rPr>
              <a:t>της κινητικότητας</a:t>
            </a:r>
            <a:endParaRPr lang="el-GR" sz="2600" b="1" i="1" dirty="0" smtClean="0">
              <a:latin typeface="Calibri" panose="020F0502020204030204" pitchFamily="34" charset="0"/>
              <a:ea typeface="Calibri" panose="020F0502020204030204" pitchFamily="34" charset="0"/>
              <a:cs typeface="Times New Roman" panose="02020603050405020304" pitchFamily="18" charset="0"/>
            </a:endParaRPr>
          </a:p>
          <a:p>
            <a:pPr marL="365760" lvl="1" indent="0">
              <a:lnSpc>
                <a:spcPct val="125000"/>
              </a:lnSpc>
              <a:spcBef>
                <a:spcPts val="600"/>
              </a:spcBef>
              <a:spcAft>
                <a:spcPts val="600"/>
              </a:spcAft>
              <a:buNone/>
            </a:pPr>
            <a:r>
              <a:rPr lang="el-GR" sz="2600" dirty="0" smtClean="0">
                <a:latin typeface="Calibri" panose="020F0502020204030204" pitchFamily="34" charset="0"/>
                <a:ea typeface="Calibri" panose="020F0502020204030204" pitchFamily="34" charset="0"/>
                <a:cs typeface="Times New Roman" panose="02020603050405020304" pitchFamily="18" charset="0"/>
              </a:rPr>
              <a:t>Η </a:t>
            </a:r>
            <a:r>
              <a:rPr lang="el-GR" sz="2600" dirty="0">
                <a:latin typeface="Calibri" panose="020F0502020204030204" pitchFamily="34" charset="0"/>
                <a:ea typeface="Calibri" panose="020F0502020204030204" pitchFamily="34" charset="0"/>
                <a:cs typeface="Times New Roman" panose="02020603050405020304" pitchFamily="18" charset="0"/>
              </a:rPr>
              <a:t>κινητικότητα των φοιτητών και του </a:t>
            </a:r>
            <a:r>
              <a:rPr lang="el-GR" sz="2600" dirty="0" smtClean="0">
                <a:latin typeface="Calibri" panose="020F0502020204030204" pitchFamily="34" charset="0"/>
                <a:ea typeface="Calibri" panose="020F0502020204030204" pitchFamily="34" charset="0"/>
                <a:cs typeface="Times New Roman" panose="02020603050405020304" pitchFamily="18" charset="0"/>
              </a:rPr>
              <a:t>ακαδημαϊκού/διοικητικού </a:t>
            </a:r>
            <a:r>
              <a:rPr lang="el-GR" sz="2600" dirty="0">
                <a:latin typeface="Calibri" panose="020F0502020204030204" pitchFamily="34" charset="0"/>
                <a:ea typeface="Calibri" panose="020F0502020204030204" pitchFamily="34" charset="0"/>
                <a:cs typeface="Times New Roman" panose="02020603050405020304" pitchFamily="18" charset="0"/>
              </a:rPr>
              <a:t>προσωπικού είναι η βάση για τη δημιουργία ενός </a:t>
            </a:r>
            <a:r>
              <a:rPr lang="el-GR" sz="2600" dirty="0" smtClean="0">
                <a:latin typeface="Calibri" panose="020F0502020204030204" pitchFamily="34" charset="0"/>
                <a:ea typeface="Calibri" panose="020F0502020204030204" pitchFamily="34" charset="0"/>
                <a:cs typeface="Times New Roman" panose="02020603050405020304" pitchFamily="18" charset="0"/>
              </a:rPr>
              <a:t>ΕΧΑΕ.</a:t>
            </a:r>
          </a:p>
          <a:p>
            <a:pPr marL="365760" lvl="1" indent="0">
              <a:lnSpc>
                <a:spcPct val="125000"/>
              </a:lnSpc>
              <a:spcBef>
                <a:spcPts val="600"/>
              </a:spcBef>
              <a:spcAft>
                <a:spcPts val="600"/>
              </a:spcAft>
              <a:buNone/>
            </a:pPr>
            <a:r>
              <a:rPr lang="el-GR" sz="2600" dirty="0" smtClean="0">
                <a:latin typeface="Calibri" panose="020F0502020204030204" pitchFamily="34" charset="0"/>
                <a:ea typeface="Calibri" panose="020F0502020204030204" pitchFamily="34" charset="0"/>
                <a:cs typeface="Times New Roman" panose="02020603050405020304" pitchFamily="18" charset="0"/>
              </a:rPr>
              <a:t>Τονίζεται η σημασία </a:t>
            </a:r>
            <a:r>
              <a:rPr lang="el-GR" sz="2600" dirty="0">
                <a:latin typeface="Calibri" panose="020F0502020204030204" pitchFamily="34" charset="0"/>
                <a:ea typeface="Calibri" panose="020F0502020204030204" pitchFamily="34" charset="0"/>
                <a:cs typeface="Times New Roman" panose="02020603050405020304" pitchFamily="18" charset="0"/>
              </a:rPr>
              <a:t>της </a:t>
            </a:r>
            <a:r>
              <a:rPr lang="el-GR" sz="2600" dirty="0" smtClean="0">
                <a:latin typeface="Calibri" panose="020F0502020204030204" pitchFamily="34" charset="0"/>
                <a:ea typeface="Calibri" panose="020F0502020204030204" pitchFamily="34" charset="0"/>
                <a:cs typeface="Times New Roman" panose="02020603050405020304" pitchFamily="18" charset="0"/>
              </a:rPr>
              <a:t>σχετικά με τα ακαδημαϊκό, πολιτιστικό, πολιτικό, οικονομικό και κοινωνικό πλαίσιο</a:t>
            </a:r>
            <a:r>
              <a:rPr lang="el-GR" sz="2100" dirty="0" smtClean="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87903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smtClean="0">
                <a:latin typeface="Calibri" panose="020F0502020204030204" pitchFamily="34" charset="0"/>
                <a:cs typeface="Calibri" panose="020F0502020204030204" pitchFamily="34" charset="0"/>
              </a:rPr>
              <a:t>1. </a:t>
            </a:r>
            <a:r>
              <a:rPr lang="el-GR" sz="2400" cap="none" dirty="0">
                <a:latin typeface="Calibri" panose="020F0502020204030204" pitchFamily="34" charset="0"/>
                <a:cs typeface="Calibri" panose="020F0502020204030204" pitchFamily="34" charset="0"/>
              </a:rPr>
              <a:t>Εργαλεία εκπαιδευτικής λειτουργίας στον ΕΧΑΕ και διαδικασία της Μπολόνια: </a:t>
            </a:r>
            <a:r>
              <a:rPr lang="el-GR" sz="2400" cap="none" dirty="0" smtClean="0">
                <a:latin typeface="Calibri" panose="020F0502020204030204" pitchFamily="34" charset="0"/>
                <a:cs typeface="Calibri" panose="020F0502020204030204" pitchFamily="34" charset="0"/>
              </a:rPr>
              <a:t/>
            </a:r>
            <a:br>
              <a:rPr lang="el-GR" sz="2400" cap="none" dirty="0" smtClean="0">
                <a:latin typeface="Calibri" panose="020F0502020204030204" pitchFamily="34" charset="0"/>
                <a:cs typeface="Calibri" panose="020F0502020204030204" pitchFamily="34" charset="0"/>
              </a:rPr>
            </a:br>
            <a:r>
              <a:rPr lang="el-GR" sz="2400" cap="none" dirty="0" smtClean="0">
                <a:latin typeface="Calibri" panose="020F0502020204030204" pitchFamily="34" charset="0"/>
                <a:cs typeface="Calibri" panose="020F0502020204030204" pitchFamily="34" charset="0"/>
              </a:rPr>
              <a:t>    </a:t>
            </a:r>
            <a:r>
              <a:rPr lang="el-GR" sz="2400" i="1" u="sng" cap="none" dirty="0" smtClean="0">
                <a:latin typeface="Calibri" panose="020F0502020204030204" pitchFamily="34" charset="0"/>
                <a:cs typeface="Calibri" panose="020F0502020204030204" pitchFamily="34" charset="0"/>
              </a:rPr>
              <a:t>Το </a:t>
            </a:r>
            <a:r>
              <a:rPr lang="el-GR" sz="2400" i="1" u="sng" cap="none" dirty="0">
                <a:latin typeface="Calibri" panose="020F0502020204030204" pitchFamily="34" charset="0"/>
                <a:cs typeface="Calibri" panose="020F0502020204030204" pitchFamily="34" charset="0"/>
              </a:rPr>
              <a:t>πολιτικό επίπεδο</a:t>
            </a:r>
            <a:endParaRPr lang="en-US" sz="2400" i="1" u="sng" cap="none" dirty="0">
              <a:latin typeface="Calibri" panose="020F0502020204030204" pitchFamily="34" charset="0"/>
              <a:cs typeface="Calibri" panose="020F0502020204030204" pitchFamily="34" charset="0"/>
            </a:endParaRPr>
          </a:p>
        </p:txBody>
      </p:sp>
      <p:sp>
        <p:nvSpPr>
          <p:cNvPr id="3" name="Σύμβολο κράτησης θέσης περιεχομένου 2"/>
          <p:cNvSpPr>
            <a:spLocks noGrp="1"/>
          </p:cNvSpPr>
          <p:nvPr>
            <p:ph idx="1"/>
          </p:nvPr>
        </p:nvSpPr>
        <p:spPr>
          <a:xfrm>
            <a:off x="1064302" y="1127760"/>
            <a:ext cx="10178322" cy="5112000"/>
          </a:xfrm>
        </p:spPr>
        <p:txBody>
          <a:bodyPr>
            <a:normAutofit fontScale="92500" lnSpcReduction="20000"/>
          </a:bodyPr>
          <a:lstStyle/>
          <a:p>
            <a:pPr marL="45720" indent="0">
              <a:lnSpc>
                <a:spcPct val="125000"/>
              </a:lnSpc>
              <a:spcBef>
                <a:spcPts val="600"/>
              </a:spcBef>
              <a:spcAft>
                <a:spcPts val="1200"/>
              </a:spcAft>
              <a:buNone/>
            </a:pPr>
            <a:r>
              <a:rPr lang="el-GR" sz="1900" b="1" dirty="0" smtClean="0">
                <a:latin typeface="Calibri" panose="020F0502020204030204" pitchFamily="34" charset="0"/>
                <a:cs typeface="Calibri" panose="020F0502020204030204" pitchFamily="34" charset="0"/>
              </a:rPr>
              <a:t>1.3 </a:t>
            </a:r>
            <a:r>
              <a:rPr lang="en-US" sz="1900" b="1" dirty="0">
                <a:latin typeface="Calibri" panose="020F0502020204030204" pitchFamily="34" charset="0"/>
                <a:cs typeface="Calibri" panose="020F0502020204030204" pitchFamily="34" charset="0"/>
              </a:rPr>
              <a:t>Berlin </a:t>
            </a:r>
            <a:r>
              <a:rPr lang="en-US" sz="1900" b="1" dirty="0" smtClean="0">
                <a:latin typeface="Calibri" panose="020F0502020204030204" pitchFamily="34" charset="0"/>
                <a:cs typeface="Calibri" panose="020F0502020204030204" pitchFamily="34" charset="0"/>
              </a:rPr>
              <a:t>2003</a:t>
            </a:r>
            <a:r>
              <a:rPr lang="el-GR" sz="1900" b="1" dirty="0" smtClean="0">
                <a:latin typeface="Calibri" panose="020F0502020204030204" pitchFamily="34" charset="0"/>
                <a:cs typeface="Calibri" panose="020F0502020204030204" pitchFamily="34" charset="0"/>
              </a:rPr>
              <a:t> (ΙΙ)</a:t>
            </a:r>
            <a:endParaRPr lang="el-GR" sz="1900" dirty="0" smtClean="0">
              <a:latin typeface="Calibri" panose="020F0502020204030204" pitchFamily="34" charset="0"/>
              <a:cs typeface="Calibri" panose="020F0502020204030204" pitchFamily="34" charset="0"/>
            </a:endParaRPr>
          </a:p>
          <a:p>
            <a:pPr lvl="1">
              <a:lnSpc>
                <a:spcPct val="125000"/>
              </a:lnSpc>
              <a:spcBef>
                <a:spcPts val="600"/>
              </a:spcBef>
              <a:spcAft>
                <a:spcPts val="600"/>
              </a:spcAft>
              <a:buFont typeface="Wingdings" panose="05000000000000000000" pitchFamily="2" charset="2"/>
              <a:buChar char="Ø"/>
            </a:pPr>
            <a:r>
              <a:rPr lang="el-GR" sz="1700" b="1" i="1" dirty="0">
                <a:latin typeface="Calibri" panose="020F0502020204030204" pitchFamily="34" charset="0"/>
                <a:ea typeface="Calibri" panose="020F0502020204030204" pitchFamily="34" charset="0"/>
                <a:cs typeface="Times New Roman" panose="02020603050405020304" pitchFamily="18" charset="0"/>
              </a:rPr>
              <a:t>Καθιέρωση ενός συστήματος πιστωτικών </a:t>
            </a:r>
            <a:r>
              <a:rPr lang="el-GR" sz="1700" b="1" i="1" dirty="0" smtClean="0">
                <a:latin typeface="Calibri" panose="020F0502020204030204" pitchFamily="34" charset="0"/>
                <a:ea typeface="Calibri" panose="020F0502020204030204" pitchFamily="34" charset="0"/>
                <a:cs typeface="Times New Roman" panose="02020603050405020304" pitchFamily="18" charset="0"/>
              </a:rPr>
              <a:t>μονάδων</a:t>
            </a:r>
          </a:p>
          <a:p>
            <a:pPr marL="365760" lvl="1" indent="0">
              <a:lnSpc>
                <a:spcPct val="125000"/>
              </a:lnSpc>
              <a:spcBef>
                <a:spcPts val="600"/>
              </a:spcBef>
              <a:spcAft>
                <a:spcPts val="600"/>
              </a:spcAft>
              <a:buNone/>
            </a:pPr>
            <a:r>
              <a:rPr lang="el-GR" sz="1700" dirty="0" smtClean="0">
                <a:latin typeface="Calibri" panose="020F0502020204030204" pitchFamily="34" charset="0"/>
                <a:ea typeface="Calibri" panose="020F0502020204030204" pitchFamily="34" charset="0"/>
                <a:cs typeface="Times New Roman" panose="02020603050405020304" pitchFamily="18" charset="0"/>
              </a:rPr>
              <a:t>Τονίζεται ο σημαντικός ρόλος </a:t>
            </a:r>
            <a:r>
              <a:rPr lang="el-GR" sz="1700" dirty="0">
                <a:latin typeface="Calibri" panose="020F0502020204030204" pitchFamily="34" charset="0"/>
                <a:ea typeface="Calibri" panose="020F0502020204030204" pitchFamily="34" charset="0"/>
                <a:cs typeface="Times New Roman" panose="02020603050405020304" pitchFamily="18" charset="0"/>
              </a:rPr>
              <a:t>που διαδραματίζει </a:t>
            </a:r>
            <a:r>
              <a:rPr lang="el-GR" sz="1700" dirty="0" smtClean="0">
                <a:latin typeface="Calibri" panose="020F0502020204030204" pitchFamily="34" charset="0"/>
                <a:ea typeface="Calibri" panose="020F0502020204030204" pitchFamily="34" charset="0"/>
                <a:cs typeface="Times New Roman" panose="02020603050405020304" pitchFamily="18" charset="0"/>
              </a:rPr>
              <a:t>το σύστημα των ECTS </a:t>
            </a:r>
            <a:r>
              <a:rPr lang="el-GR" sz="1700" dirty="0">
                <a:latin typeface="Calibri" panose="020F0502020204030204" pitchFamily="34" charset="0"/>
                <a:ea typeface="Calibri" panose="020F0502020204030204" pitchFamily="34" charset="0"/>
                <a:cs typeface="Times New Roman" panose="02020603050405020304" pitchFamily="18" charset="0"/>
              </a:rPr>
              <a:t>στη διευκόλυνση της κινητικότητας των φοιτητών και στην ανάπτυξη διεθνών </a:t>
            </a:r>
            <a:r>
              <a:rPr lang="el-GR" sz="1700" dirty="0" smtClean="0">
                <a:latin typeface="Calibri" panose="020F0502020204030204" pitchFamily="34" charset="0"/>
                <a:ea typeface="Calibri" panose="020F0502020204030204" pitchFamily="34" charset="0"/>
                <a:cs typeface="Times New Roman" panose="02020603050405020304" pitchFamily="18" charset="0"/>
              </a:rPr>
              <a:t>ΠΣ.</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365760" lvl="1" indent="0">
              <a:lnSpc>
                <a:spcPct val="125000"/>
              </a:lnSpc>
              <a:spcBef>
                <a:spcPts val="600"/>
              </a:spcBef>
              <a:spcAft>
                <a:spcPts val="600"/>
              </a:spcAft>
              <a:buNone/>
            </a:pPr>
            <a:endParaRPr lang="el-GR" sz="5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Ø"/>
            </a:pPr>
            <a:r>
              <a:rPr lang="el-GR" sz="1700" b="1" i="1" dirty="0">
                <a:latin typeface="Calibri" panose="020F0502020204030204" pitchFamily="34" charset="0"/>
                <a:ea typeface="Calibri" panose="020F0502020204030204" pitchFamily="34" charset="0"/>
                <a:cs typeface="Times New Roman" panose="02020603050405020304" pitchFamily="18" charset="0"/>
              </a:rPr>
              <a:t>Αναγνώριση των πτυχίων: Υιοθέτηση ενός συστήματος εύκολα αναγνώσιμων και συγκρίσιμων </a:t>
            </a:r>
            <a:r>
              <a:rPr lang="el-GR" sz="1700" b="1" i="1" dirty="0" smtClean="0">
                <a:latin typeface="Calibri" panose="020F0502020204030204" pitchFamily="34" charset="0"/>
                <a:ea typeface="Calibri" panose="020F0502020204030204" pitchFamily="34" charset="0"/>
                <a:cs typeface="Times New Roman" panose="02020603050405020304" pitchFamily="18" charset="0"/>
              </a:rPr>
              <a:t>πτυχίων</a:t>
            </a:r>
          </a:p>
          <a:p>
            <a:pPr marL="365760" lvl="1" indent="0">
              <a:lnSpc>
                <a:spcPct val="125000"/>
              </a:lnSpc>
              <a:spcBef>
                <a:spcPts val="600"/>
              </a:spcBef>
              <a:spcAft>
                <a:spcPts val="600"/>
              </a:spcAft>
              <a:buNone/>
            </a:pPr>
            <a:r>
              <a:rPr lang="el-GR" sz="1700" dirty="0" smtClean="0">
                <a:latin typeface="Calibri" panose="020F0502020204030204" pitchFamily="34" charset="0"/>
                <a:ea typeface="Calibri" panose="020F0502020204030204" pitchFamily="34" charset="0"/>
                <a:cs typeface="Times New Roman" panose="02020603050405020304" pitchFamily="18" charset="0"/>
              </a:rPr>
              <a:t>Υπογραμμίζεται η </a:t>
            </a:r>
            <a:r>
              <a:rPr lang="el-GR" sz="1700" dirty="0">
                <a:latin typeface="Calibri" panose="020F0502020204030204" pitchFamily="34" charset="0"/>
                <a:ea typeface="Calibri" panose="020F0502020204030204" pitchFamily="34" charset="0"/>
                <a:cs typeface="Times New Roman" panose="02020603050405020304" pitchFamily="18" charset="0"/>
              </a:rPr>
              <a:t>σημασία της Σύμβασης Αναγνώρισης της Λισαβόνας (</a:t>
            </a:r>
            <a:r>
              <a:rPr lang="el-GR" sz="1700" dirty="0" err="1">
                <a:latin typeface="Calibri" panose="020F0502020204030204" pitchFamily="34" charset="0"/>
                <a:ea typeface="Calibri" panose="020F0502020204030204" pitchFamily="34" charset="0"/>
                <a:cs typeface="Times New Roman" panose="02020603050405020304" pitchFamily="18" charset="0"/>
              </a:rPr>
              <a:t>Lisbon</a:t>
            </a:r>
            <a:r>
              <a:rPr lang="el-GR" sz="1700" dirty="0">
                <a:latin typeface="Calibri" panose="020F0502020204030204" pitchFamily="34" charset="0"/>
                <a:ea typeface="Calibri" panose="020F0502020204030204" pitchFamily="34" charset="0"/>
                <a:cs typeface="Times New Roman" panose="02020603050405020304" pitchFamily="18" charset="0"/>
              </a:rPr>
              <a:t> </a:t>
            </a:r>
            <a:r>
              <a:rPr lang="el-GR" sz="1700" dirty="0" err="1">
                <a:latin typeface="Calibri" panose="020F0502020204030204" pitchFamily="34" charset="0"/>
                <a:ea typeface="Calibri" panose="020F0502020204030204" pitchFamily="34" charset="0"/>
                <a:cs typeface="Times New Roman" panose="02020603050405020304" pitchFamily="18" charset="0"/>
              </a:rPr>
              <a:t>Recognition</a:t>
            </a:r>
            <a:r>
              <a:rPr lang="el-GR" sz="1700" dirty="0">
                <a:latin typeface="Calibri" panose="020F0502020204030204" pitchFamily="34" charset="0"/>
                <a:ea typeface="Calibri" panose="020F0502020204030204" pitchFamily="34" charset="0"/>
                <a:cs typeface="Times New Roman" panose="02020603050405020304" pitchFamily="18" charset="0"/>
              </a:rPr>
              <a:t> Convention</a:t>
            </a:r>
            <a:r>
              <a:rPr lang="el-GR" sz="1700" dirty="0" smtClean="0">
                <a:latin typeface="Calibri" panose="020F0502020204030204" pitchFamily="34" charset="0"/>
                <a:ea typeface="Calibri" panose="020F0502020204030204" pitchFamily="34" charset="0"/>
                <a:cs typeface="Times New Roman" panose="02020603050405020304" pitchFamily="18" charset="0"/>
              </a:rPr>
              <a:t>), </a:t>
            </a:r>
            <a:r>
              <a:rPr lang="el-GR" sz="1700" dirty="0">
                <a:latin typeface="Calibri" panose="020F0502020204030204" pitchFamily="34" charset="0"/>
                <a:ea typeface="Calibri" panose="020F0502020204030204" pitchFamily="34" charset="0"/>
                <a:cs typeface="Times New Roman" panose="02020603050405020304" pitchFamily="18" charset="0"/>
              </a:rPr>
              <a:t>η οποία θα πρέπει να επικυρωθεί από όλες τις χώρες που συμμετέχουν στη Διαδικασία της </a:t>
            </a:r>
            <a:r>
              <a:rPr lang="el-GR" sz="1700" dirty="0" smtClean="0">
                <a:latin typeface="Calibri" panose="020F0502020204030204" pitchFamily="34" charset="0"/>
                <a:ea typeface="Calibri" panose="020F0502020204030204" pitchFamily="34" charset="0"/>
                <a:cs typeface="Times New Roman" panose="02020603050405020304" pitchFamily="18" charset="0"/>
              </a:rPr>
              <a:t>Μπολόνια.</a:t>
            </a:r>
          </a:p>
          <a:p>
            <a:pPr marL="365760" lvl="1" indent="0">
              <a:lnSpc>
                <a:spcPct val="125000"/>
              </a:lnSpc>
              <a:spcBef>
                <a:spcPts val="600"/>
              </a:spcBef>
              <a:spcAft>
                <a:spcPts val="600"/>
              </a:spcAft>
              <a:buNone/>
            </a:pPr>
            <a:r>
              <a:rPr lang="el-GR" sz="1700" dirty="0" smtClean="0">
                <a:latin typeface="Calibri" panose="020F0502020204030204" pitchFamily="34" charset="0"/>
                <a:ea typeface="Calibri" panose="020F0502020204030204" pitchFamily="34" charset="0"/>
                <a:cs typeface="Times New Roman" panose="02020603050405020304" pitchFamily="18" charset="0"/>
              </a:rPr>
              <a:t>Ως στόχος τίθεται κάθε </a:t>
            </a:r>
            <a:r>
              <a:rPr lang="el-GR" sz="1700" dirty="0">
                <a:latin typeface="Calibri" panose="020F0502020204030204" pitchFamily="34" charset="0"/>
                <a:ea typeface="Calibri" panose="020F0502020204030204" pitchFamily="34" charset="0"/>
                <a:cs typeface="Times New Roman" panose="02020603050405020304" pitchFamily="18" charset="0"/>
              </a:rPr>
              <a:t>απόφοιτος από το 2005 και </a:t>
            </a:r>
            <a:r>
              <a:rPr lang="el-GR" sz="1700" dirty="0" smtClean="0">
                <a:latin typeface="Calibri" panose="020F0502020204030204" pitchFamily="34" charset="0"/>
                <a:ea typeface="Calibri" panose="020F0502020204030204" pitchFamily="34" charset="0"/>
                <a:cs typeface="Times New Roman" panose="02020603050405020304" pitchFamily="18" charset="0"/>
              </a:rPr>
              <a:t>μετά </a:t>
            </a:r>
            <a:r>
              <a:rPr lang="el-GR" sz="1700" dirty="0">
                <a:latin typeface="Calibri" panose="020F0502020204030204" pitchFamily="34" charset="0"/>
                <a:ea typeface="Calibri" panose="020F0502020204030204" pitchFamily="34" charset="0"/>
                <a:cs typeface="Times New Roman" panose="02020603050405020304" pitchFamily="18" charset="0"/>
              </a:rPr>
              <a:t>να λαμβάνει το Παράρτημα Διπλώματος (</a:t>
            </a:r>
            <a:r>
              <a:rPr lang="el-GR" sz="1700" dirty="0" err="1">
                <a:latin typeface="Calibri" panose="020F0502020204030204" pitchFamily="34" charset="0"/>
                <a:ea typeface="Calibri" panose="020F0502020204030204" pitchFamily="34" charset="0"/>
                <a:cs typeface="Times New Roman" panose="02020603050405020304" pitchFamily="18" charset="0"/>
              </a:rPr>
              <a:t>Diploma</a:t>
            </a:r>
            <a:r>
              <a:rPr lang="el-GR" sz="1700" dirty="0">
                <a:latin typeface="Calibri" panose="020F0502020204030204" pitchFamily="34" charset="0"/>
                <a:ea typeface="Calibri" panose="020F0502020204030204" pitchFamily="34" charset="0"/>
                <a:cs typeface="Times New Roman" panose="02020603050405020304" pitchFamily="18" charset="0"/>
              </a:rPr>
              <a:t> </a:t>
            </a:r>
            <a:r>
              <a:rPr lang="el-GR" sz="1700" dirty="0" err="1">
                <a:latin typeface="Calibri" panose="020F0502020204030204" pitchFamily="34" charset="0"/>
                <a:ea typeface="Calibri" panose="020F0502020204030204" pitchFamily="34" charset="0"/>
                <a:cs typeface="Times New Roman" panose="02020603050405020304" pitchFamily="18" charset="0"/>
              </a:rPr>
              <a:t>Supplement</a:t>
            </a:r>
            <a:r>
              <a:rPr lang="el-GR" sz="1700" dirty="0">
                <a:latin typeface="Calibri" panose="020F0502020204030204" pitchFamily="34" charset="0"/>
                <a:ea typeface="Calibri" panose="020F0502020204030204" pitchFamily="34" charset="0"/>
                <a:cs typeface="Times New Roman" panose="02020603050405020304" pitchFamily="18" charset="0"/>
              </a:rPr>
              <a:t>) αυτόματα (μαζί με το πτυχίο του) και </a:t>
            </a:r>
            <a:r>
              <a:rPr lang="el-GR" sz="1700" dirty="0" smtClean="0">
                <a:latin typeface="Calibri" panose="020F0502020204030204" pitchFamily="34" charset="0"/>
                <a:ea typeface="Calibri" panose="020F0502020204030204" pitchFamily="34" charset="0"/>
                <a:cs typeface="Times New Roman" panose="02020603050405020304" pitchFamily="18" charset="0"/>
              </a:rPr>
              <a:t>δωρεάν.</a:t>
            </a:r>
            <a:endParaRPr lang="el-GR" sz="1600" dirty="0" smtClean="0">
              <a:latin typeface="Calibri" panose="020F0502020204030204" pitchFamily="34" charset="0"/>
              <a:ea typeface="Calibri" panose="020F0502020204030204" pitchFamily="34" charset="0"/>
              <a:cs typeface="Times New Roman" panose="02020603050405020304" pitchFamily="18" charset="0"/>
            </a:endParaRPr>
          </a:p>
          <a:p>
            <a:pPr marL="365760" lvl="1" indent="0">
              <a:lnSpc>
                <a:spcPct val="125000"/>
              </a:lnSpc>
              <a:spcBef>
                <a:spcPts val="600"/>
              </a:spcBef>
              <a:spcAft>
                <a:spcPts val="600"/>
              </a:spcAft>
              <a:buNone/>
            </a:pPr>
            <a:endParaRPr lang="el-GR" sz="5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Ø"/>
            </a:pPr>
            <a:r>
              <a:rPr lang="el-GR" sz="1700" b="1" i="1" dirty="0">
                <a:latin typeface="Calibri" panose="020F0502020204030204" pitchFamily="34" charset="0"/>
                <a:ea typeface="Calibri" panose="020F0502020204030204" pitchFamily="34" charset="0"/>
                <a:cs typeface="Times New Roman" panose="02020603050405020304" pitchFamily="18" charset="0"/>
              </a:rPr>
              <a:t>Δια βίου </a:t>
            </a:r>
            <a:r>
              <a:rPr lang="el-GR" sz="1700" b="1" i="1" dirty="0" smtClean="0">
                <a:latin typeface="Calibri" panose="020F0502020204030204" pitchFamily="34" charset="0"/>
                <a:ea typeface="Calibri" panose="020F0502020204030204" pitchFamily="34" charset="0"/>
                <a:cs typeface="Times New Roman" panose="02020603050405020304" pitchFamily="18" charset="0"/>
              </a:rPr>
              <a:t>μάθηση</a:t>
            </a:r>
          </a:p>
          <a:p>
            <a:pPr marL="365760" lvl="1" indent="0">
              <a:lnSpc>
                <a:spcPct val="125000"/>
              </a:lnSpc>
              <a:spcBef>
                <a:spcPts val="600"/>
              </a:spcBef>
              <a:spcAft>
                <a:spcPts val="600"/>
              </a:spcAft>
              <a:buNone/>
            </a:pPr>
            <a:r>
              <a:rPr lang="el-GR" sz="1700" dirty="0" smtClean="0">
                <a:latin typeface="Calibri" panose="020F0502020204030204" pitchFamily="34" charset="0"/>
                <a:ea typeface="Calibri" panose="020F0502020204030204" pitchFamily="34" charset="0"/>
                <a:cs typeface="Times New Roman" panose="02020603050405020304" pitchFamily="18" charset="0"/>
              </a:rPr>
              <a:t>Προτείνεται η δημιουργία του πλαισίου προσόντων για τον ΕΧΑΕ να </a:t>
            </a:r>
            <a:r>
              <a:rPr lang="el-GR" sz="1700" dirty="0">
                <a:latin typeface="Calibri" panose="020F0502020204030204" pitchFamily="34" charset="0"/>
                <a:ea typeface="Calibri" panose="020F0502020204030204" pitchFamily="34" charset="0"/>
                <a:cs typeface="Times New Roman" panose="02020603050405020304" pitchFamily="18" charset="0"/>
              </a:rPr>
              <a:t>ληφθεί υπόψη το ευρύ φάσμα ευέλικτων διαδρομών μάθησης </a:t>
            </a:r>
            <a:r>
              <a:rPr lang="el-GR" sz="1700" dirty="0" smtClean="0">
                <a:latin typeface="Calibri" panose="020F0502020204030204" pitchFamily="34" charset="0"/>
                <a:ea typeface="Calibri" panose="020F0502020204030204" pitchFamily="34" charset="0"/>
                <a:cs typeface="Times New Roman" panose="02020603050405020304" pitchFamily="18" charset="0"/>
              </a:rPr>
              <a:t>και να γίνει η κατάλληλη χρήση των </a:t>
            </a:r>
            <a:r>
              <a:rPr lang="en-US" sz="1700" dirty="0" smtClean="0">
                <a:latin typeface="Calibri" panose="020F0502020204030204" pitchFamily="34" charset="0"/>
                <a:ea typeface="Calibri" panose="020F0502020204030204" pitchFamily="34" charset="0"/>
                <a:cs typeface="Times New Roman" panose="02020603050405020304" pitchFamily="18" charset="0"/>
              </a:rPr>
              <a:t>ECTS</a:t>
            </a:r>
            <a:r>
              <a:rPr lang="el-GR" sz="1700" dirty="0" smtClean="0">
                <a:latin typeface="Calibri" panose="020F0502020204030204" pitchFamily="34" charset="0"/>
                <a:ea typeface="Calibri" panose="020F0502020204030204" pitchFamily="34" charset="0"/>
                <a:cs typeface="Times New Roman" panose="02020603050405020304" pitchFamily="18" charset="0"/>
              </a:rPr>
              <a:t>.</a:t>
            </a:r>
            <a:endParaRPr lang="el-GR" sz="1600"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037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C2B9CB3-2E38-44E1-9059-1BD6223ED2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10018</Words>
  <Application>Microsoft Office PowerPoint</Application>
  <PresentationFormat>Ευρεία οθόνη</PresentationFormat>
  <Paragraphs>629</Paragraphs>
  <Slides>57</Slides>
  <Notes>46</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57</vt:i4>
      </vt:variant>
    </vt:vector>
  </HeadingPairs>
  <TitlesOfParts>
    <vt:vector size="64" baseType="lpstr">
      <vt:lpstr>Arial</vt:lpstr>
      <vt:lpstr>Calibri</vt:lpstr>
      <vt:lpstr>Cambria</vt:lpstr>
      <vt:lpstr>Tahoma</vt:lpstr>
      <vt:lpstr>Times New Roman</vt:lpstr>
      <vt:lpstr>Wingdings</vt:lpstr>
      <vt:lpstr>Red Line Business 16x9</vt:lpstr>
      <vt:lpstr>ΕΧΑΕ: Τα εργαλεία και οι χρήσεις τους Τα κεντρικά χαρακτηριστικά των εργαλείων εκπαιδευτικής λειτουργίας</vt:lpstr>
      <vt:lpstr>3.2 ΕΧΑΕ: Τα εργαλεία και οι χρήσεις τους Τα κεντρικά χαρακτηριστικά των εργαλείων εκπαιδευτικής λειτουργίας</vt:lpstr>
      <vt:lpstr>ΕΧΑΕ</vt:lpstr>
      <vt:lpstr>ROME MINISTERIAL COMMUNIQUÉ | 19 November 2020 – Our vision </vt:lpstr>
      <vt:lpstr>Συνέχεια</vt:lpstr>
      <vt:lpstr>1. Εργαλεία εκπαιδευτικής λειτουργίας στον ΕΧΑΕ και διαδικασία της Μπολόνια:      Το πολιτικό επίπεδο</vt:lpstr>
      <vt:lpstr>1. Εργαλεία εκπαιδευτικής λειτουργίας στον ΕΧΑΕ και διαδικασία της Μπολόνια:      Το πολιτικό επίπεδο</vt:lpstr>
      <vt:lpstr>1. Εργαλεία εκπαιδευτικής λειτουργίας στον ΕΧΑΕ και διαδικασία της Μπολόνια:      Το πολιτικό επίπεδο</vt:lpstr>
      <vt:lpstr>1. Εργαλεία εκπαιδευτικής λειτουργίας στον ΕΧΑΕ και διαδικασία της Μπολόνια:      Το πολιτικό επίπεδο</vt:lpstr>
      <vt:lpstr>1. Εργαλεία εκπαιδευτικής λειτουργίας στον ΕΧΑΕ και διαδικασία της Μπολόνια:      Το πολιτικό επίπεδο</vt:lpstr>
      <vt:lpstr>1. Εργαλεία εκπαιδευτικής λειτουργίας στον ΕΧΑΕ και διαδικασία της Μπολόνια:      Το πολιτικό επίπεδο</vt:lpstr>
      <vt:lpstr>1. Εργαλεία εκπαιδευτικής λειτουργίας στον ΕΧΑΕ και διαδικασία της Μπολόνια:      Το πολιτικό επίπεδο</vt:lpstr>
      <vt:lpstr>1. Εργαλεία εκπαιδευτικής λειτουργίας στον ΕΧΑΕ και διαδικασία της Μπολόνια:      Το πολιτικό επίπεδο</vt:lpstr>
      <vt:lpstr>1. Εργαλεία εκπαιδευτικής λειτουργίας στον ΕΧΑΕ και διαδικασία της Μπολόνια:      Το πολιτικό επίπεδο</vt:lpstr>
      <vt:lpstr>1. Εργαλεία εκπαιδευτικής λειτουργίας στον ΕΧΑΕ και διαδικασία της Μπολόνια:      Το πολιτικό επίπεδο</vt:lpstr>
      <vt:lpstr>1. Εργαλεία εκπαιδευτικής λειτουργίας στον ΕΧΑΕ και διαδικασία της Μπολόνια:      Το πολιτικό επίπεδο</vt:lpstr>
      <vt:lpstr>1. Εργαλεία εκπαιδευτικής λειτουργίας στον ΕΧΑΕ και διαδικασία της Μπολόνια:      Το πολιτικό επίπεδο</vt:lpstr>
      <vt:lpstr>1. Εργαλεία εκπαιδευτικής λειτουργίας στον ΕΧΑΕ και διαδικασία της Μπολόνια:      Το πολιτικό επίπεδο</vt:lpstr>
      <vt:lpstr>2. Ανάλυση των Εργαλείων προώθησης της εκπαιδευτικής λειτουργίας στον ΕΧΑΕ</vt:lpstr>
      <vt:lpstr>2. Ανάλυση των Εργαλείων προώθησης της εκπαιδευτικής λειτουργίας στον ΕΧΑΕ</vt:lpstr>
      <vt:lpstr>2. Ανάλυση των Εργαλείων προώθησης της εκπαιδευτικής λειτουργίας στον ΕΧΑΕ</vt:lpstr>
      <vt:lpstr>2. Ανάλυση των Εργαλείων προώθησης της εκπαιδευτικής λειτουργίας στον ΕΧΑΕ</vt:lpstr>
      <vt:lpstr>2. Ανάλυση των Εργαλείων προώθησης της εκπαιδευτικής λειτουργίας στον ΕΧΑΕ</vt:lpstr>
      <vt:lpstr>2. Ανάλυση των Εργαλείων προώθησης της εκπαιδευτικής λειτουργίας στον ΕΧΑΕ</vt:lpstr>
      <vt:lpstr>2. Ανάλυση των Εργαλείων προώθησης της εκπαιδευτικής λειτουργίας στον ΕΧΑΕ</vt:lpstr>
      <vt:lpstr>2. Ανάλυση των Εργαλείων προώθησης της εκπαιδευτικής λειτουργίας στον ΕΧΑΕ</vt:lpstr>
      <vt:lpstr>2. Ανάλυση των Εργαλείων προώθησης της εκπαιδευτικής λειτουργίας στον ΕΧΑΕ</vt:lpstr>
      <vt:lpstr>Scorecard indicator n°1: Monitoring the implementation of the ECTS system by external quality assurance, 2018/19 (ΧΩΡΕΣ 25-9-6-8-3 </vt:lpstr>
      <vt:lpstr>2. Ανάλυση των Εργαλείων προώθησης της εκπαιδευτικής λειτουργίας στον ΕΧΑΕ</vt:lpstr>
      <vt:lpstr>2. Ανάλυση των Εργαλείων προώθησης της εκπαιδευτικής λειτουργίας στον ΕΧΑΕ</vt:lpstr>
      <vt:lpstr>2. Ανάλυση των Εργαλείων προώθησης της εκπαιδευτικής λειτουργίας στον ΕΧΑΕ</vt:lpstr>
      <vt:lpstr>2. Ανάλυση των Εργαλείων προώθησης της εκπαιδευτικής λειτουργίας στον ΕΧΑΕ</vt:lpstr>
      <vt:lpstr>2. Ανάλυση των Εργαλείων προώθησης της εκπαιδευτικής λειτουργίας στον ΕΧΑΕ</vt:lpstr>
      <vt:lpstr>2. Ανάλυση των Εργαλείων προώθησης της εκπαιδευτικής λειτουργίας στον ΕΧΑΕ</vt:lpstr>
      <vt:lpstr>Πως και γιατι</vt:lpstr>
      <vt:lpstr>Παρουσίαση του PowerPoint</vt:lpstr>
      <vt:lpstr>2. Ανάλυση των Εργαλείων προώθησης της εκπαιδευτικής λειτουργίας στον ΕΧΑΕ</vt:lpstr>
      <vt:lpstr>2. Ανάλυση των Εργαλείων προώθησης της εκπαιδευτικής λειτουργίας στον ΕΧΑΕ</vt:lpstr>
      <vt:lpstr>2. Ανάλυση των Εργαλείων προώθησης της εκπαιδευτικής λειτουργίας στον ΕΧΑΕ</vt:lpstr>
      <vt:lpstr>2. Ανάλυση των Εργαλείων προώθησης της εκπαιδευτικής λειτουργίας στον ΕΧΑΕ</vt:lpstr>
      <vt:lpstr>2. Ανάλυση των Εργαλείων προώθησης της εκπαιδευτικής λειτουργίας στον ΕΧΑΕ</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3. Σύνδεση των εργαλείων με την ευρύτερη «αρχιτεκτονική» του ΕΧΑΕ</vt:lpstr>
      <vt:lpstr>3. Σύνδεση των εργαλείων με την ευρύτερη «αρχιτεκτονική» του ΕΧΑΕ</vt:lpstr>
      <vt:lpstr>3. Σύνδεση των εργαλείων με την ευρύτερη «αρχιτεκτονική» του ΕΧΑΕ</vt:lpstr>
      <vt:lpstr>3. Σύνδεση των εργαλείων με την ευρύτερη «αρχιτεκτονική» του ΕΧΑΕ</vt:lpstr>
      <vt:lpstr>ΣυνΘΗκη της λισσαβωνας https://www.coe.int/en/web/conventions/full-list/-/conventions/treaty/165</vt:lpstr>
      <vt:lpstr>3. Σύνδεση των εργαλείων με την ευρύτερη «αρχιτεκτονική» του ΕΧΑΕ</vt:lpstr>
      <vt:lpstr>3. Σύνδεση των εργαλείων με την ευρύτερη «αρχιτεκτονική» του ΕΧΑΕ</vt:lpstr>
      <vt:lpstr>3. Σύνδεση των εργαλείων με την ευρύτερη «αρχιτεκτονική» του ΕΧΑΕ</vt:lpstr>
      <vt:lpstr>3. Σύνδεση των εργαλείων με την ευρύτερη «αρχιτεκτονική» του ΕΧΑΕ</vt:lpstr>
      <vt:lpstr>3. Σύνδεση των εργαλείων με την ευρύτερη «αρχιτεκτονική» του ΕΧΑΕ</vt:lpstr>
      <vt:lpstr>   Mahep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2016-10-29T16:03:50Z</dcterms:created>
  <dcterms:modified xsi:type="dcterms:W3CDTF">2021-11-20T17:30:53Z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