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1" r:id="rId5"/>
    <p:sldId id="262" r:id="rId6"/>
    <p:sldId id="266" r:id="rId7"/>
    <p:sldId id="289" r:id="rId8"/>
    <p:sldId id="290" r:id="rId9"/>
    <p:sldId id="291" r:id="rId10"/>
    <p:sldId id="301" r:id="rId11"/>
    <p:sldId id="273" r:id="rId12"/>
    <p:sldId id="292" r:id="rId13"/>
    <p:sldId id="294" r:id="rId14"/>
    <p:sldId id="293" r:id="rId15"/>
    <p:sldId id="300" r:id="rId16"/>
    <p:sldId id="299" r:id="rId17"/>
    <p:sldId id="298" r:id="rId18"/>
    <p:sldId id="309" r:id="rId19"/>
    <p:sldId id="307" r:id="rId20"/>
    <p:sldId id="305" r:id="rId21"/>
    <p:sldId id="304" r:id="rId22"/>
    <p:sldId id="310" r:id="rId23"/>
    <p:sldId id="314" r:id="rId24"/>
    <p:sldId id="313" r:id="rId25"/>
    <p:sldId id="312" r:id="rId26"/>
    <p:sldId id="311" r:id="rId27"/>
    <p:sldId id="280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74" d="100"/>
          <a:sy n="74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156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Αρχαίο Ελληνικό Δράμα: Ευριπίδης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13:</a:t>
            </a:r>
            <a:r>
              <a:rPr lang="en-US" sz="2800" dirty="0" smtClean="0"/>
              <a:t> </a:t>
            </a:r>
            <a:r>
              <a:rPr lang="el-GR" sz="2800" dirty="0" smtClean="0"/>
              <a:t>Στίχοι 663-778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/>
              <a:t>Μενέλαος Χριστόπουλος</a:t>
            </a:r>
          </a:p>
          <a:p>
            <a:r>
              <a:rPr lang="el-GR" sz="2800" dirty="0" smtClean="0"/>
              <a:t>Τμήμα Φιλολογίας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Δειγματικές απεικονίσεις της Μήδειας στην νεότερη τέχνη.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942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Μήδεια (</a:t>
            </a:r>
            <a:r>
              <a:rPr lang="en-US" sz="2400" dirty="0"/>
              <a:t>http://</a:t>
            </a:r>
            <a:r>
              <a:rPr lang="en-US" sz="2400" dirty="0" smtClean="0"/>
              <a:t>en.wikipedia.org/wiki/Medea</a:t>
            </a:r>
            <a:r>
              <a:rPr lang="el-GR" sz="2400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/>
              <a:t>Evelyn de Morgan, </a:t>
            </a:r>
            <a:r>
              <a:rPr lang="el-GR" dirty="0"/>
              <a:t>Λονδίνο</a:t>
            </a:r>
            <a:r>
              <a:rPr lang="en-US" dirty="0"/>
              <a:t> (</a:t>
            </a:r>
            <a:r>
              <a:rPr lang="el-GR" dirty="0"/>
              <a:t>1855-1919 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" name="Θέση εικόνας 4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71" r="-74171"/>
          <a:stretch/>
        </p:blipFill>
        <p:spPr/>
      </p:pic>
    </p:spTree>
    <p:extLst>
      <p:ext uri="{BB962C8B-B14F-4D97-AF65-F5344CB8AC3E}">
        <p14:creationId xmlns:p14="http://schemas.microsoft.com/office/powerpoint/2010/main" val="38887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1866-1868</a:t>
            </a:r>
            <a:r>
              <a:rPr lang="el-GR" dirty="0"/>
              <a:t>. Υποβλήθηκε για να εκτεθεί στη </a:t>
            </a:r>
            <a:r>
              <a:rPr lang="en-US" dirty="0"/>
              <a:t>Royal Academy of Arts </a:t>
            </a:r>
            <a:r>
              <a:rPr lang="el-GR" dirty="0"/>
              <a:t>το 1868, αλλά δεν έγινε </a:t>
            </a:r>
            <a:r>
              <a:rPr lang="el-GR" dirty="0" smtClean="0"/>
              <a:t>δεκτός. </a:t>
            </a:r>
            <a:r>
              <a:rPr lang="el-GR" dirty="0"/>
              <a:t>Έγινε δεκτός την επόμενη </a:t>
            </a:r>
            <a:r>
              <a:rPr lang="el-GR" dirty="0" smtClean="0"/>
              <a:t>χρονιά. (</a:t>
            </a:r>
            <a:r>
              <a:rPr lang="en-US" dirty="0"/>
              <a:t>http://</a:t>
            </a:r>
            <a:r>
              <a:rPr lang="en-US" dirty="0" smtClean="0"/>
              <a:t>en.wikipedia.org/wiki/Medea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Frederic Anthony August </a:t>
            </a:r>
            <a:r>
              <a:rPr lang="en-US" dirty="0" err="1"/>
              <a:t>Sandys</a:t>
            </a:r>
            <a:endParaRPr lang="el-GR" dirty="0"/>
          </a:p>
        </p:txBody>
      </p:sp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58" r="-52258"/>
          <a:stretch/>
        </p:blipFill>
        <p:spPr/>
      </p:pic>
    </p:spTree>
    <p:extLst>
      <p:ext uri="{BB962C8B-B14F-4D97-AF65-F5344CB8AC3E}">
        <p14:creationId xmlns:p14="http://schemas.microsoft.com/office/powerpoint/2010/main" val="2526741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193" r="-93193"/>
          <a:stretch/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Ιάσων και </a:t>
            </a:r>
            <a:r>
              <a:rPr lang="el-GR" dirty="0" smtClean="0"/>
              <a:t>Μήδεια </a:t>
            </a:r>
            <a:r>
              <a:rPr lang="en-US" dirty="0" smtClean="0"/>
              <a:t>(1865</a:t>
            </a:r>
            <a:r>
              <a:rPr lang="en-US" dirty="0"/>
              <a:t>, </a:t>
            </a:r>
            <a:r>
              <a:rPr lang="el-GR" dirty="0"/>
              <a:t>Μουσείο </a:t>
            </a:r>
            <a:r>
              <a:rPr lang="en-US" dirty="0" err="1" smtClean="0"/>
              <a:t>Orsay</a:t>
            </a:r>
            <a:r>
              <a:rPr lang="el-GR" dirty="0" smtClean="0"/>
              <a:t>, Παρίσι</a:t>
            </a:r>
            <a:r>
              <a:rPr lang="en-US" dirty="0"/>
              <a:t>)</a:t>
            </a:r>
            <a:r>
              <a:rPr lang="el-GR" dirty="0"/>
              <a:t/>
            </a:r>
            <a:br>
              <a:rPr lang="el-GR" dirty="0"/>
            </a:br>
            <a:r>
              <a:rPr lang="el-GR" dirty="0" smtClean="0"/>
              <a:t>(</a:t>
            </a:r>
            <a:r>
              <a:rPr lang="en-US" dirty="0" smtClean="0"/>
              <a:t>http</a:t>
            </a:r>
            <a:r>
              <a:rPr lang="en-US" dirty="0"/>
              <a:t>://en.wikipedia.org/wiki/Medea_(Benda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Gustave Moreau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7805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Η Μήδεια πριν σκοτώσει τα παιδιά της </a:t>
            </a:r>
            <a:br>
              <a:rPr lang="el-GR" dirty="0"/>
            </a:br>
            <a:r>
              <a:rPr lang="el-GR" dirty="0" smtClean="0"/>
              <a:t>(1838</a:t>
            </a:r>
            <a:r>
              <a:rPr lang="el-GR" dirty="0"/>
              <a:t>, </a:t>
            </a:r>
            <a:r>
              <a:rPr lang="el-GR" dirty="0" smtClean="0"/>
              <a:t>Λούβρο). (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en.wikipedia.org/wiki/Medea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Eugene Delacroix</a:t>
            </a:r>
            <a:endParaRPr lang="el-GR" dirty="0"/>
          </a:p>
        </p:txBody>
      </p:sp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66" r="-55966"/>
          <a:stretch/>
        </p:blipFill>
        <p:spPr/>
      </p:pic>
    </p:spTree>
    <p:extLst>
      <p:ext uri="{BB962C8B-B14F-4D97-AF65-F5344CB8AC3E}">
        <p14:creationId xmlns:p14="http://schemas.microsoft.com/office/powerpoint/2010/main" val="152535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Μήδεια (1870). (</a:t>
            </a: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de.wikipedia.org/wiki/Medea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Anselm Feuerbach (1829-1880)</a:t>
            </a:r>
            <a:endParaRPr lang="el-GR" dirty="0"/>
          </a:p>
        </p:txBody>
      </p:sp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54" b="-13554"/>
          <a:stretch/>
        </p:blipFill>
        <p:spPr/>
      </p:pic>
    </p:spTree>
    <p:extLst>
      <p:ext uri="{BB962C8B-B14F-4D97-AF65-F5344CB8AC3E}">
        <p14:creationId xmlns:p14="http://schemas.microsoft.com/office/powerpoint/2010/main" val="380630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843" r="-50843"/>
          <a:stretch/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Ιάσων και </a:t>
            </a:r>
            <a:r>
              <a:rPr lang="el-GR" dirty="0" smtClean="0"/>
              <a:t>Μήδεια (1907) (</a:t>
            </a:r>
            <a:r>
              <a:rPr lang="en-US" dirty="0"/>
              <a:t>http://</a:t>
            </a:r>
            <a:r>
              <a:rPr lang="en-US" dirty="0" smtClean="0"/>
              <a:t>en.wikipedia.org/wiki/Medea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John William </a:t>
            </a:r>
            <a:r>
              <a:rPr lang="en-US" dirty="0" smtClean="0"/>
              <a:t>Waterhouse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021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04" r="-20704"/>
          <a:stretch/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Η Μήδεια και τα παιδιά της</a:t>
            </a:r>
            <a:br>
              <a:rPr lang="el-GR" dirty="0"/>
            </a:br>
            <a:r>
              <a:rPr lang="el-GR" dirty="0" smtClean="0"/>
              <a:t>(1966 Νέα Υόρκη). (</a:t>
            </a:r>
            <a:r>
              <a:rPr lang="en-US" dirty="0"/>
              <a:t>http://</a:t>
            </a:r>
            <a:r>
              <a:rPr lang="en-US" dirty="0" smtClean="0"/>
              <a:t>www.safran-arts.com/bio.html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Bernard </a:t>
            </a:r>
            <a:r>
              <a:rPr lang="en-US" dirty="0" err="1" smtClean="0"/>
              <a:t>Safran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3810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Αγγειογραφικές</a:t>
            </a:r>
            <a:r>
              <a:rPr lang="el-GR" dirty="0" smtClean="0"/>
              <a:t> απεικονίσεις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44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988" r="-74988"/>
          <a:stretch/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Καμπανία</a:t>
            </a:r>
            <a:r>
              <a:rPr lang="el-GR" dirty="0"/>
              <a:t>, </a:t>
            </a:r>
            <a:r>
              <a:rPr lang="el-GR" dirty="0" smtClean="0"/>
              <a:t>300 </a:t>
            </a:r>
            <a:r>
              <a:rPr lang="el-GR" dirty="0"/>
              <a:t>π. Χ. </a:t>
            </a:r>
            <a:r>
              <a:rPr lang="el-GR" dirty="0" smtClean="0"/>
              <a:t>Περίπου</a:t>
            </a:r>
            <a:r>
              <a:rPr lang="en-US" dirty="0" smtClean="0"/>
              <a:t>. </a:t>
            </a:r>
            <a:r>
              <a:rPr lang="el-GR" dirty="0" smtClean="0"/>
              <a:t>Εικονίζεται </a:t>
            </a:r>
            <a:r>
              <a:rPr lang="el-GR" dirty="0"/>
              <a:t>η Μήδεια τη στιγμή της </a:t>
            </a:r>
            <a:r>
              <a:rPr lang="el-GR" dirty="0" smtClean="0"/>
              <a:t>παιδοκτονίας</a:t>
            </a:r>
            <a:r>
              <a:rPr lang="en-US" dirty="0" smtClean="0"/>
              <a:t>.</a:t>
            </a:r>
            <a:r>
              <a:rPr lang="el-GR" dirty="0" smtClean="0"/>
              <a:t> (</a:t>
            </a:r>
            <a:r>
              <a:rPr lang="en-US" dirty="0"/>
              <a:t>http://</a:t>
            </a:r>
            <a:r>
              <a:rPr lang="en-US" dirty="0" smtClean="0"/>
              <a:t>en.wikipedia.org/wiki/Red-figure_pottery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Ερυθρόμορφος αμφορέας </a:t>
            </a:r>
          </a:p>
        </p:txBody>
      </p:sp>
    </p:spTree>
    <p:extLst>
      <p:ext uri="{BB962C8B-B14F-4D97-AF65-F5344CB8AC3E}">
        <p14:creationId xmlns:p14="http://schemas.microsoft.com/office/powerpoint/2010/main" val="143054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08" r="-29208"/>
          <a:stretch/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500-450 </a:t>
            </a:r>
            <a:r>
              <a:rPr lang="el-GR" dirty="0" err="1"/>
              <a:t>π.Χ.</a:t>
            </a:r>
            <a:r>
              <a:rPr lang="el-GR" dirty="0"/>
              <a:t> (Μουσείο Βατικανού</a:t>
            </a:r>
            <a:r>
              <a:rPr lang="el-GR" dirty="0" smtClean="0"/>
              <a:t>).</a:t>
            </a:r>
            <a:r>
              <a:rPr lang="en-US" dirty="0" smtClean="0"/>
              <a:t> </a:t>
            </a:r>
            <a:r>
              <a:rPr lang="el-GR" dirty="0" smtClean="0"/>
              <a:t>Ο </a:t>
            </a:r>
            <a:r>
              <a:rPr lang="el-GR" dirty="0"/>
              <a:t>Ιάσων βγαίνει από το στόμα του </a:t>
            </a:r>
            <a:r>
              <a:rPr lang="el-GR" dirty="0" smtClean="0"/>
              <a:t>δράκοντα. </a:t>
            </a:r>
            <a:r>
              <a:rPr lang="el-GR" dirty="0"/>
              <a:t>Η εκδοχή αυτή δεν σώζεται σε καμιά γραπτή </a:t>
            </a:r>
            <a:r>
              <a:rPr lang="el-GR" dirty="0" smtClean="0"/>
              <a:t>μαρτυρία. (</a:t>
            </a:r>
            <a:r>
              <a:rPr lang="en-US" dirty="0"/>
              <a:t>http://</a:t>
            </a:r>
            <a:r>
              <a:rPr lang="en-US" dirty="0" smtClean="0"/>
              <a:t>en.wikipedia.org/wiki/Golden_Fleece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Ερυθρόμορφη κύλιξ </a:t>
            </a:r>
          </a:p>
        </p:txBody>
      </p:sp>
    </p:spTree>
    <p:extLst>
      <p:ext uri="{BB962C8B-B14F-4D97-AF65-F5344CB8AC3E}">
        <p14:creationId xmlns:p14="http://schemas.microsoft.com/office/powerpoint/2010/main" val="1344708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151" b="-52151"/>
          <a:stretch/>
        </p:blipFill>
        <p:spPr/>
      </p:pic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140-150 </a:t>
            </a:r>
            <a:r>
              <a:rPr lang="el-GR" dirty="0"/>
              <a:t>π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Χ</a:t>
            </a:r>
            <a:r>
              <a:rPr lang="el-GR" dirty="0"/>
              <a:t>. περίπου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Απεικονίζονται </a:t>
            </a:r>
            <a:r>
              <a:rPr lang="el-GR" dirty="0"/>
              <a:t>σκηνές από το μύθο της </a:t>
            </a:r>
            <a:r>
              <a:rPr lang="el-GR" dirty="0" smtClean="0"/>
              <a:t>Μήδειας</a:t>
            </a:r>
            <a:r>
              <a:rPr lang="en-US" dirty="0" smtClean="0"/>
              <a:t>.</a:t>
            </a:r>
            <a:r>
              <a:rPr lang="el-GR" dirty="0" smtClean="0"/>
              <a:t> (</a:t>
            </a:r>
            <a:r>
              <a:rPr lang="en-US" dirty="0"/>
              <a:t>http://commons.wikimedia.org/wiki/File:Altes_Museum_-_</a:t>
            </a:r>
            <a:r>
              <a:rPr lang="en-US" dirty="0" smtClean="0"/>
              <a:t>Medea-Sarkophag.jpg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Ρωμαϊκή σαρκοφάγος</a:t>
            </a:r>
          </a:p>
        </p:txBody>
      </p:sp>
    </p:spTree>
    <p:extLst>
      <p:ext uri="{BB962C8B-B14F-4D97-AF65-F5344CB8AC3E}">
        <p14:creationId xmlns:p14="http://schemas.microsoft.com/office/powerpoint/2010/main" val="32798589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Άγαλμα της Μήδειας </a:t>
            </a:r>
            <a:r>
              <a:rPr lang="el-GR" dirty="0" smtClean="0"/>
              <a:t>στην </a:t>
            </a:r>
            <a:r>
              <a:rPr lang="el-GR" dirty="0"/>
              <a:t>πόλη </a:t>
            </a:r>
            <a:r>
              <a:rPr lang="en-US" dirty="0"/>
              <a:t>Batumi </a:t>
            </a:r>
            <a:r>
              <a:rPr lang="el-GR" dirty="0"/>
              <a:t>της Γεωργίας, στην περιοχή της αρχαίας </a:t>
            </a:r>
            <a:r>
              <a:rPr lang="el-GR" dirty="0" err="1"/>
              <a:t>Κολχίδας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Α</a:t>
            </a:r>
            <a:r>
              <a:rPr lang="el-GR" dirty="0" smtClean="0"/>
              <a:t>ποκαλύφθηκε </a:t>
            </a:r>
            <a:r>
              <a:rPr lang="el-GR" dirty="0"/>
              <a:t>τον Ιούλιο του </a:t>
            </a:r>
            <a:r>
              <a:rPr lang="el-GR" dirty="0" smtClean="0"/>
              <a:t>2007. Συμβολίζει </a:t>
            </a:r>
            <a:r>
              <a:rPr lang="el-GR" dirty="0"/>
              <a:t>το άνοιγμα της Γεωργίας προς την </a:t>
            </a:r>
            <a:r>
              <a:rPr lang="el-GR" dirty="0" smtClean="0"/>
              <a:t>Ευρώπη</a:t>
            </a:r>
            <a:r>
              <a:rPr lang="en-US" dirty="0" smtClean="0"/>
              <a:t>.</a:t>
            </a:r>
            <a:r>
              <a:rPr lang="el-GR" dirty="0" smtClean="0"/>
              <a:t> (</a:t>
            </a:r>
            <a:r>
              <a:rPr lang="en-US" dirty="0"/>
              <a:t>http://</a:t>
            </a:r>
            <a:r>
              <a:rPr lang="en-US" dirty="0" smtClean="0"/>
              <a:t>it.wikipedia.org/wiki/Statua_di_Medea</a:t>
            </a:r>
            <a:r>
              <a:rPr lang="el-GR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Μήδεια, </a:t>
            </a:r>
            <a:r>
              <a:rPr lang="en-US" dirty="0"/>
              <a:t>Batumi </a:t>
            </a:r>
            <a:r>
              <a:rPr lang="el-GR" dirty="0" smtClean="0"/>
              <a:t>Γεωργίας</a:t>
            </a:r>
            <a:endParaRPr lang="el-GR" dirty="0"/>
          </a:p>
        </p:txBody>
      </p:sp>
      <p:pic>
        <p:nvPicPr>
          <p:cNvPr id="7" name="Θέση εικόνας 6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78" r="-55778"/>
          <a:stretch/>
        </p:blipFill>
        <p:spPr/>
      </p:pic>
    </p:spTree>
    <p:extLst>
      <p:ext uri="{BB962C8B-B14F-4D97-AF65-F5344CB8AC3E}">
        <p14:creationId xmlns:p14="http://schemas.microsoft.com/office/powerpoint/2010/main" val="362274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Η Αργώ. 17</a:t>
            </a:r>
            <a:r>
              <a:rPr lang="el-GR" baseline="30000" dirty="0"/>
              <a:t>ος</a:t>
            </a:r>
            <a:r>
              <a:rPr lang="el-GR" dirty="0"/>
              <a:t> αιώνας, </a:t>
            </a:r>
            <a:r>
              <a:rPr lang="el-GR" dirty="0" err="1"/>
              <a:t>Πάδουα</a:t>
            </a:r>
            <a:r>
              <a:rPr lang="el-GR" dirty="0"/>
              <a:t>. (</a:t>
            </a:r>
            <a:r>
              <a:rPr lang="en-US" dirty="0"/>
              <a:t>http://en.wikipedia.org/wiki/Argo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Lorenzo Costa</a:t>
            </a:r>
            <a:endParaRPr lang="el-GR" dirty="0"/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b="10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28064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1886.</a:t>
            </a:r>
            <a:r>
              <a:rPr lang="el-GR" dirty="0"/>
              <a:t> Μέσα στην Αργώ εμφανίζονται Άγγλοι λόγιοι και συγγραφείς (ανάμεσά τους και ο </a:t>
            </a:r>
            <a:r>
              <a:rPr lang="el-GR" dirty="0" err="1"/>
              <a:t>Όσκαρ</a:t>
            </a:r>
            <a:r>
              <a:rPr lang="el-GR" dirty="0"/>
              <a:t> </a:t>
            </a:r>
            <a:r>
              <a:rPr lang="el-GR" dirty="0" err="1"/>
              <a:t>Ουάϊλντ</a:t>
            </a:r>
            <a:r>
              <a:rPr lang="el-GR" dirty="0"/>
              <a:t>) που πλουτίζουν (=χρυσόμαλλο δέρας) στην Αμερική. (</a:t>
            </a:r>
            <a:r>
              <a:rPr lang="en-US" dirty="0"/>
              <a:t>http://neverpedia.com/pan/Oliver_Herford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Oliver Herford</a:t>
            </a:r>
            <a:endParaRPr lang="el-GR" dirty="0"/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" b="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2133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Αφίσα του </a:t>
            </a:r>
            <a:r>
              <a:rPr lang="en-US" dirty="0"/>
              <a:t>Alphonse </a:t>
            </a:r>
            <a:r>
              <a:rPr lang="en-US" dirty="0" err="1"/>
              <a:t>Mucha</a:t>
            </a:r>
            <a:r>
              <a:rPr lang="en-US" dirty="0"/>
              <a:t> </a:t>
            </a:r>
            <a:r>
              <a:rPr lang="el-GR" dirty="0"/>
              <a:t>για την παράσταση της Μήδειας το 1898 στο Παρίσι. (</a:t>
            </a:r>
            <a:r>
              <a:rPr lang="en-US" dirty="0"/>
              <a:t>http://en.wikipedia.org/wiki/List_of_works_by_Alphonse_Mucha</a:t>
            </a:r>
            <a:r>
              <a:rPr lang="el-GR" dirty="0"/>
              <a:t>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Alphonse</a:t>
            </a:r>
            <a:r>
              <a:rPr lang="el-GR" dirty="0"/>
              <a:t> </a:t>
            </a:r>
            <a:r>
              <a:rPr lang="en-US" dirty="0" err="1"/>
              <a:t>Mucha</a:t>
            </a:r>
            <a:endParaRPr lang="el-GR" dirty="0"/>
          </a:p>
        </p:txBody>
      </p:sp>
      <p:pic>
        <p:nvPicPr>
          <p:cNvPr id="13" name="Θέση εικόνας 1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74" r="-184874"/>
          <a:stretch/>
        </p:blipFill>
        <p:spPr/>
      </p:pic>
    </p:spTree>
    <p:extLst>
      <p:ext uri="{BB962C8B-B14F-4D97-AF65-F5344CB8AC3E}">
        <p14:creationId xmlns:p14="http://schemas.microsoft.com/office/powerpoint/2010/main" val="919142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l-GR" dirty="0"/>
              <a:t>Αφίσα της κινηματογραφικής ταινίας </a:t>
            </a:r>
            <a:r>
              <a:rPr lang="en-US" dirty="0"/>
              <a:t>Argo (</a:t>
            </a:r>
            <a:r>
              <a:rPr lang="el-GR" dirty="0"/>
              <a:t>2012</a:t>
            </a:r>
            <a:r>
              <a:rPr lang="en-US" dirty="0"/>
              <a:t>). (http://en.wikipedia.org/wiki/Argo_(2012_film)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 Affleck (</a:t>
            </a:r>
            <a:r>
              <a:rPr lang="el-GR" dirty="0"/>
              <a:t>σκηνοθεσία)</a:t>
            </a:r>
            <a:endParaRPr lang="el-GR" dirty="0"/>
          </a:p>
        </p:txBody>
      </p:sp>
      <p:pic>
        <p:nvPicPr>
          <p:cNvPr id="6" name="Θέση εικόνας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" b="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36966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/>
              <a:t>Η ενότητα στοχεύει στην παροχή βασικών πληροφοριών για την ερμηνεία των στίχων 663-718 της </a:t>
            </a:r>
            <a:r>
              <a:rPr lang="el-GR" i="1" dirty="0"/>
              <a:t>Μήδειας,</a:t>
            </a:r>
            <a:r>
              <a:rPr lang="el-GR" dirty="0"/>
              <a:t> που αποτελεί το βασικό αντικείμενο μελέτης του </a:t>
            </a:r>
            <a:r>
              <a:rPr lang="el-GR" dirty="0" smtClean="0"/>
              <a:t>μαθήματος</a:t>
            </a:r>
            <a:r>
              <a:rPr lang="el-GR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Εικαστικές απεικονίσεις του μύθου της Μήδειας στην Αρχαία και νεότερη τέχνη (αγγειογραφία, ζωγραφική, γλυπτική, </a:t>
            </a:r>
            <a:r>
              <a:rPr lang="el-GR" dirty="0" smtClean="0"/>
              <a:t>θέατρο</a:t>
            </a:r>
            <a:r>
              <a:rPr lang="en-US" dirty="0" smtClean="0"/>
              <a:t>, </a:t>
            </a:r>
            <a:r>
              <a:rPr lang="el-GR" smtClean="0"/>
              <a:t>κινηματογράφος)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μύθος της Μήδειας και οι επιδράσεις του στην τέχνη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Δειγματικές παραστάσεις</a:t>
            </a:r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Μήδεια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στις </a:t>
            </a:r>
            <a:r>
              <a:rPr lang="el-GR" dirty="0"/>
              <a:t>εικαστικές απεικονίσεις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μύθος της Μήδειας επέδρασε στις περισσότερες μορφές </a:t>
            </a:r>
            <a:r>
              <a:rPr lang="el-GR" dirty="0" smtClean="0"/>
              <a:t>τέχνης.</a:t>
            </a:r>
            <a:endParaRPr lang="el-GR" dirty="0"/>
          </a:p>
          <a:p>
            <a:r>
              <a:rPr lang="el-GR" dirty="0"/>
              <a:t>Στις επόμενες διαφάνειες παρουσιάζονται έργα ζωγραφικής, τα περισσότερα του 19</a:t>
            </a:r>
            <a:r>
              <a:rPr lang="el-GR" baseline="30000" dirty="0"/>
              <a:t>ου</a:t>
            </a:r>
            <a:r>
              <a:rPr lang="el-GR" dirty="0"/>
              <a:t> αιώνα, που εμπνέονται από το μύθο της </a:t>
            </a:r>
            <a:r>
              <a:rPr lang="el-GR" dirty="0" smtClean="0"/>
              <a:t>Μήδειας, </a:t>
            </a:r>
            <a:r>
              <a:rPr lang="el-GR" dirty="0"/>
              <a:t>ορισμένες σκηνικές απεικονίσεις καθώς και χαρακτηριστικές αγγειογραφίες των κλασικών χρόνων.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9079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Επιδράσεις του μύθου της Μήδειας </a:t>
            </a:r>
            <a:br>
              <a:rPr lang="el-GR" dirty="0"/>
            </a:br>
            <a:r>
              <a:rPr lang="el-GR" dirty="0"/>
              <a:t>στις θετικές επιστήμες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Η επίδραση του μύθου έχει αγγίξει και τις θετικές επιστήμες. Πρόσφατα ο παλαιοντολόγος </a:t>
            </a:r>
            <a:r>
              <a:rPr lang="en-US" dirty="0"/>
              <a:t>Peter Ward </a:t>
            </a:r>
            <a:r>
              <a:rPr lang="el-GR" dirty="0"/>
              <a:t>δημοσίευσε ένα βιβλίο με τίτλο </a:t>
            </a:r>
            <a:r>
              <a:rPr lang="en-US" i="1" dirty="0"/>
              <a:t>The Medea Hypothesis </a:t>
            </a:r>
            <a:r>
              <a:rPr lang="en-US" dirty="0"/>
              <a:t>(Princeton 2009</a:t>
            </a:r>
            <a:r>
              <a:rPr lang="en-US" dirty="0" smtClean="0"/>
              <a:t>)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/>
              <a:t>όπου υποστηρίζει ότι η ζωή στη γη δεν λειτουργεί μόνον προς την κατεύθυνση της επιβίωσης αλλά και προς την κατεύθυνση της αυτοκαταστροφής. Αντιτίθεται έτσι στη θεωρία του </a:t>
            </a:r>
            <a:r>
              <a:rPr lang="en-US" dirty="0"/>
              <a:t>J. Lovelock </a:t>
            </a:r>
            <a:r>
              <a:rPr lang="el-GR" dirty="0"/>
              <a:t>που, μερικές δεκαετίες νωρίτερα, διατύπωσε τη θεωρία ότι η ζωή στη γη </a:t>
            </a:r>
            <a:r>
              <a:rPr lang="el-GR" dirty="0" err="1"/>
              <a:t>αυτο</a:t>
            </a:r>
            <a:r>
              <a:rPr lang="el-GR" dirty="0"/>
              <a:t>--προστατεύεται  με στόχο τη διατήρησή της (είναι η περίφημη </a:t>
            </a:r>
            <a:r>
              <a:rPr lang="en-US" dirty="0"/>
              <a:t>Gaia Hypothesis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68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Ευριπίδης, </a:t>
            </a:r>
            <a:r>
              <a:rPr lang="en-US" dirty="0"/>
              <a:t>Freud, Ward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l-GR" dirty="0"/>
              <a:t>Το όνομα της θεωρίας του </a:t>
            </a:r>
            <a:r>
              <a:rPr lang="en-US" dirty="0"/>
              <a:t>P. Ward</a:t>
            </a:r>
            <a:r>
              <a:rPr lang="el-GR" dirty="0"/>
              <a:t> βασίζεται φυσικά στην ιδέα της αυτοκαταστροφής που διακατέχει το μύθο της Μήδειας με την εικόνα της μητέρας που σκοτώνει τα ίδια τα παιδιά της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pPr algn="just"/>
            <a:r>
              <a:rPr lang="el-GR" dirty="0" smtClean="0"/>
              <a:t>Η </a:t>
            </a:r>
            <a:r>
              <a:rPr lang="el-GR" dirty="0"/>
              <a:t>ιδέα αυτή τείνει να συναντήσει από άλλο δρόμο τη θέση του</a:t>
            </a:r>
            <a:r>
              <a:rPr lang="en-US" dirty="0"/>
              <a:t> S. Freud (</a:t>
            </a:r>
            <a:r>
              <a:rPr lang="el-GR" dirty="0"/>
              <a:t>στο βιβλίο του </a:t>
            </a:r>
            <a:r>
              <a:rPr lang="el-GR" i="1" dirty="0"/>
              <a:t>Πέρα από την αρχή της ηδονής</a:t>
            </a:r>
            <a:r>
              <a:rPr lang="en-US" dirty="0"/>
              <a:t>)</a:t>
            </a:r>
            <a:r>
              <a:rPr lang="el-GR" dirty="0"/>
              <a:t> σύμφωνα με την οποία εκτός από την εσωτερική τάση που οδηγεί τον άνθρωπο προς την ηδονή, υπάρχει συγχρόνως μια αντίρροπη τάση που οδηγεί τον άνθρωπο προς το θάνατο.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232354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779</Words>
  <Application>Microsoft Office PowerPoint</Application>
  <PresentationFormat>Προβολή στην οθόνη (4:3)</PresentationFormat>
  <Paragraphs>100</Paragraphs>
  <Slides>27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Αρχαίο Ελληνικό Δράμα: Ευριπίδης</vt:lpstr>
      <vt:lpstr>Άδειες Χρήσης</vt:lpstr>
      <vt:lpstr>Χρηματοδότηση</vt:lpstr>
      <vt:lpstr>Σκοποί  ενότητας</vt:lpstr>
      <vt:lpstr>Περιεχόμενα ενότητας</vt:lpstr>
      <vt:lpstr>Ο μύθος της Μήδειας και οι επιδράσεις του στην τέχνη.</vt:lpstr>
      <vt:lpstr>Η Μήδεια  στις εικαστικές απεικονίσεις</vt:lpstr>
      <vt:lpstr>Επιδράσεις του μύθου της Μήδειας  στις θετικές επιστήμες</vt:lpstr>
      <vt:lpstr>Ευριπίδης, Freud, Ward</vt:lpstr>
      <vt:lpstr>Δειγματικές απεικονίσεις της Μήδειας στην νεότερη τέχνη.</vt:lpstr>
      <vt:lpstr> Evelyn de Morgan, Λονδίνο (1855-1919 )</vt:lpstr>
      <vt:lpstr>Frederic Anthony August Sandys</vt:lpstr>
      <vt:lpstr>Gustave Moreau</vt:lpstr>
      <vt:lpstr>Eugene Delacroix</vt:lpstr>
      <vt:lpstr>Anselm Feuerbach (1829-1880)</vt:lpstr>
      <vt:lpstr>John William Waterhouse</vt:lpstr>
      <vt:lpstr>Bernard Safran</vt:lpstr>
      <vt:lpstr>Αγγειογραφικές απεικονίσεις</vt:lpstr>
      <vt:lpstr>Ερυθρόμορφος αμφορέας </vt:lpstr>
      <vt:lpstr>Ερυθρόμορφη κύλιξ </vt:lpstr>
      <vt:lpstr>Ρωμαϊκή σαρκοφάγος</vt:lpstr>
      <vt:lpstr>Μήδεια, Batumi Γεωργίας</vt:lpstr>
      <vt:lpstr>Lorenzo Costa</vt:lpstr>
      <vt:lpstr>Oliver Herford</vt:lpstr>
      <vt:lpstr>Alphonse Mucha</vt:lpstr>
      <vt:lpstr>Ben Affleck (σκηνοθεσία)</vt:lpstr>
      <vt:lpstr>Τέλος Ενότητας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Σωτήρης</cp:lastModifiedBy>
  <cp:revision>142</cp:revision>
  <dcterms:created xsi:type="dcterms:W3CDTF">2012-09-06T09:03:05Z</dcterms:created>
  <dcterms:modified xsi:type="dcterms:W3CDTF">2014-12-07T19:38:51Z</dcterms:modified>
</cp:coreProperties>
</file>