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58" r:id="rId4"/>
    <p:sldId id="259" r:id="rId5"/>
    <p:sldId id="260" r:id="rId6"/>
    <p:sldId id="261" r:id="rId7"/>
    <p:sldId id="262" r:id="rId8"/>
    <p:sldId id="265" r:id="rId9"/>
    <p:sldId id="266" r:id="rId10"/>
    <p:sldId id="268" r:id="rId11"/>
    <p:sldId id="269" r:id="rId12"/>
    <p:sldId id="270" r:id="rId13"/>
    <p:sldId id="298" r:id="rId14"/>
    <p:sldId id="299" r:id="rId15"/>
    <p:sldId id="300" r:id="rId16"/>
    <p:sldId id="301" r:id="rId17"/>
    <p:sldId id="302" r:id="rId18"/>
    <p:sldId id="303" r:id="rId19"/>
    <p:sldId id="304" r:id="rId20"/>
    <p:sldId id="263" r:id="rId21"/>
    <p:sldId id="264" r:id="rId22"/>
    <p:sldId id="271" r:id="rId23"/>
    <p:sldId id="272" r:id="rId24"/>
    <p:sldId id="273" r:id="rId25"/>
    <p:sldId id="274" r:id="rId26"/>
    <p:sldId id="275" r:id="rId27"/>
    <p:sldId id="276" r:id="rId28"/>
    <p:sldId id="277" r:id="rId29"/>
    <p:sldId id="278" r:id="rId30"/>
    <p:sldId id="279" r:id="rId31"/>
    <p:sldId id="280" r:id="rId32"/>
    <p:sldId id="285" r:id="rId33"/>
    <p:sldId id="281" r:id="rId34"/>
    <p:sldId id="294" r:id="rId35"/>
    <p:sldId id="282" r:id="rId36"/>
    <p:sldId id="283" r:id="rId37"/>
    <p:sldId id="284" r:id="rId38"/>
    <p:sldId id="291" r:id="rId39"/>
    <p:sldId id="306" r:id="rId40"/>
    <p:sldId id="307" r:id="rId41"/>
    <p:sldId id="308" r:id="rId42"/>
    <p:sldId id="292" r:id="rId43"/>
    <p:sldId id="286" r:id="rId44"/>
    <p:sldId id="287" r:id="rId45"/>
    <p:sldId id="288" r:id="rId46"/>
    <p:sldId id="289" r:id="rId47"/>
    <p:sldId id="290" r:id="rId48"/>
    <p:sldId id="296" r:id="rId49"/>
    <p:sldId id="295" r:id="rId50"/>
    <p:sldId id="297" r:id="rId51"/>
    <p:sldId id="309" r:id="rId52"/>
  </p:sldIdLst>
  <p:sldSz cx="11917363" cy="7272338"/>
  <p:notesSz cx="6858000" cy="9144000"/>
  <p:defaultTextStyle>
    <a:defPPr>
      <a:defRPr lang="el-GR"/>
    </a:defPPr>
    <a:lvl1pPr marL="0" algn="l" defTabSz="1055400" rtl="0" eaLnBrk="1" latinLnBrk="0" hangingPunct="1">
      <a:defRPr sz="2100" kern="1200">
        <a:solidFill>
          <a:schemeClr val="tx1"/>
        </a:solidFill>
        <a:latin typeface="+mn-lt"/>
        <a:ea typeface="+mn-ea"/>
        <a:cs typeface="+mn-cs"/>
      </a:defRPr>
    </a:lvl1pPr>
    <a:lvl2pPr marL="527700" algn="l" defTabSz="1055400" rtl="0" eaLnBrk="1" latinLnBrk="0" hangingPunct="1">
      <a:defRPr sz="2100" kern="1200">
        <a:solidFill>
          <a:schemeClr val="tx1"/>
        </a:solidFill>
        <a:latin typeface="+mn-lt"/>
        <a:ea typeface="+mn-ea"/>
        <a:cs typeface="+mn-cs"/>
      </a:defRPr>
    </a:lvl2pPr>
    <a:lvl3pPr marL="1055400" algn="l" defTabSz="1055400" rtl="0" eaLnBrk="1" latinLnBrk="0" hangingPunct="1">
      <a:defRPr sz="2100" kern="1200">
        <a:solidFill>
          <a:schemeClr val="tx1"/>
        </a:solidFill>
        <a:latin typeface="+mn-lt"/>
        <a:ea typeface="+mn-ea"/>
        <a:cs typeface="+mn-cs"/>
      </a:defRPr>
    </a:lvl3pPr>
    <a:lvl4pPr marL="1583101" algn="l" defTabSz="1055400" rtl="0" eaLnBrk="1" latinLnBrk="0" hangingPunct="1">
      <a:defRPr sz="2100" kern="1200">
        <a:solidFill>
          <a:schemeClr val="tx1"/>
        </a:solidFill>
        <a:latin typeface="+mn-lt"/>
        <a:ea typeface="+mn-ea"/>
        <a:cs typeface="+mn-cs"/>
      </a:defRPr>
    </a:lvl4pPr>
    <a:lvl5pPr marL="2110801" algn="l" defTabSz="1055400" rtl="0" eaLnBrk="1" latinLnBrk="0" hangingPunct="1">
      <a:defRPr sz="2100" kern="1200">
        <a:solidFill>
          <a:schemeClr val="tx1"/>
        </a:solidFill>
        <a:latin typeface="+mn-lt"/>
        <a:ea typeface="+mn-ea"/>
        <a:cs typeface="+mn-cs"/>
      </a:defRPr>
    </a:lvl5pPr>
    <a:lvl6pPr marL="2638501" algn="l" defTabSz="1055400" rtl="0" eaLnBrk="1" latinLnBrk="0" hangingPunct="1">
      <a:defRPr sz="2100" kern="1200">
        <a:solidFill>
          <a:schemeClr val="tx1"/>
        </a:solidFill>
        <a:latin typeface="+mn-lt"/>
        <a:ea typeface="+mn-ea"/>
        <a:cs typeface="+mn-cs"/>
      </a:defRPr>
    </a:lvl6pPr>
    <a:lvl7pPr marL="3166201" algn="l" defTabSz="1055400" rtl="0" eaLnBrk="1" latinLnBrk="0" hangingPunct="1">
      <a:defRPr sz="2100" kern="1200">
        <a:solidFill>
          <a:schemeClr val="tx1"/>
        </a:solidFill>
        <a:latin typeface="+mn-lt"/>
        <a:ea typeface="+mn-ea"/>
        <a:cs typeface="+mn-cs"/>
      </a:defRPr>
    </a:lvl7pPr>
    <a:lvl8pPr marL="3693902" algn="l" defTabSz="1055400" rtl="0" eaLnBrk="1" latinLnBrk="0" hangingPunct="1">
      <a:defRPr sz="2100" kern="1200">
        <a:solidFill>
          <a:schemeClr val="tx1"/>
        </a:solidFill>
        <a:latin typeface="+mn-lt"/>
        <a:ea typeface="+mn-ea"/>
        <a:cs typeface="+mn-cs"/>
      </a:defRPr>
    </a:lvl8pPr>
    <a:lvl9pPr marL="4221602" algn="l" defTabSz="105540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08" autoAdjust="0"/>
    <p:restoredTop sz="94660"/>
  </p:normalViewPr>
  <p:slideViewPr>
    <p:cSldViewPr>
      <p:cViewPr varScale="1">
        <p:scale>
          <a:sx n="61" d="100"/>
          <a:sy n="61" d="100"/>
        </p:scale>
        <p:origin x="-1074" y="-90"/>
      </p:cViewPr>
      <p:guideLst>
        <p:guide orient="horz" pos="2291"/>
        <p:guide pos="375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6FB566-7BE0-498E-985D-C1A94E5C3C8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40C00C57-D7E5-4B46-B752-62D9A0161105}">
      <dgm:prSet phldrT="[Κείμενο]"/>
      <dgm:spPr/>
      <dgm:t>
        <a:bodyPr/>
        <a:lstStyle/>
        <a:p>
          <a:r>
            <a:rPr lang="el-GR" dirty="0" smtClean="0"/>
            <a:t>Απτική αντίληψη</a:t>
          </a:r>
          <a:endParaRPr lang="el-GR" dirty="0"/>
        </a:p>
      </dgm:t>
    </dgm:pt>
    <dgm:pt modelId="{9218C91D-8A05-4B26-8A22-0EA3520A705F}" type="parTrans" cxnId="{876F86FF-DC6C-4653-A497-F44F757781B8}">
      <dgm:prSet/>
      <dgm:spPr/>
      <dgm:t>
        <a:bodyPr/>
        <a:lstStyle/>
        <a:p>
          <a:endParaRPr lang="el-GR"/>
        </a:p>
      </dgm:t>
    </dgm:pt>
    <dgm:pt modelId="{453FF593-7DC9-41AF-AEB4-49F1BD567733}" type="sibTrans" cxnId="{876F86FF-DC6C-4653-A497-F44F757781B8}">
      <dgm:prSet/>
      <dgm:spPr/>
      <dgm:t>
        <a:bodyPr/>
        <a:lstStyle/>
        <a:p>
          <a:endParaRPr lang="el-GR"/>
        </a:p>
      </dgm:t>
    </dgm:pt>
    <dgm:pt modelId="{D926AF31-DC17-4FDB-BCE4-67AB43E26F1D}">
      <dgm:prSet phldrT="[Κείμενο]"/>
      <dgm:spPr/>
      <dgm:t>
        <a:bodyPr/>
        <a:lstStyle/>
        <a:p>
          <a:r>
            <a:rPr lang="el-GR" dirty="0" err="1" smtClean="0"/>
            <a:t>πολυεπίπεδη</a:t>
          </a:r>
          <a:endParaRPr lang="el-GR" dirty="0"/>
        </a:p>
      </dgm:t>
    </dgm:pt>
    <dgm:pt modelId="{FB1B8985-9F01-480A-AF48-960F70C5F220}" type="parTrans" cxnId="{D0E6B52E-5348-447D-8186-0872C4E826E1}">
      <dgm:prSet/>
      <dgm:spPr/>
      <dgm:t>
        <a:bodyPr/>
        <a:lstStyle/>
        <a:p>
          <a:endParaRPr lang="el-GR"/>
        </a:p>
      </dgm:t>
    </dgm:pt>
    <dgm:pt modelId="{4FD19D7E-CD88-434E-A63C-E79184BDBF86}" type="sibTrans" cxnId="{D0E6B52E-5348-447D-8186-0872C4E826E1}">
      <dgm:prSet/>
      <dgm:spPr/>
      <dgm:t>
        <a:bodyPr/>
        <a:lstStyle/>
        <a:p>
          <a:endParaRPr lang="el-GR"/>
        </a:p>
      </dgm:t>
    </dgm:pt>
    <dgm:pt modelId="{861E7059-7162-4CDF-8F2D-1B88503312EC}">
      <dgm:prSet phldrT="[Κείμενο]"/>
      <dgm:spPr/>
      <dgm:t>
        <a:bodyPr/>
        <a:lstStyle/>
        <a:p>
          <a:r>
            <a:rPr lang="el-GR" dirty="0" smtClean="0"/>
            <a:t>πολυσύνθετη</a:t>
          </a:r>
          <a:endParaRPr lang="el-GR" dirty="0"/>
        </a:p>
      </dgm:t>
    </dgm:pt>
    <dgm:pt modelId="{C3C9A85E-4F87-486A-82A9-6E5D8AB6A52A}" type="parTrans" cxnId="{AF610B92-478D-4DC0-A86A-7D4E0194571C}">
      <dgm:prSet/>
      <dgm:spPr/>
      <dgm:t>
        <a:bodyPr/>
        <a:lstStyle/>
        <a:p>
          <a:endParaRPr lang="el-GR"/>
        </a:p>
      </dgm:t>
    </dgm:pt>
    <dgm:pt modelId="{6F26EFA9-E850-4415-B24F-3C4BF6AE667A}" type="sibTrans" cxnId="{AF610B92-478D-4DC0-A86A-7D4E0194571C}">
      <dgm:prSet/>
      <dgm:spPr/>
      <dgm:t>
        <a:bodyPr/>
        <a:lstStyle/>
        <a:p>
          <a:endParaRPr lang="el-GR"/>
        </a:p>
      </dgm:t>
    </dgm:pt>
    <dgm:pt modelId="{0915456D-45E3-4ACB-B80F-D539BFC20DF1}" type="pres">
      <dgm:prSet presAssocID="{6D6FB566-7BE0-498E-985D-C1A94E5C3C80}" presName="hierChild1" presStyleCnt="0">
        <dgm:presLayoutVars>
          <dgm:chPref val="1"/>
          <dgm:dir/>
          <dgm:animOne val="branch"/>
          <dgm:animLvl val="lvl"/>
          <dgm:resizeHandles/>
        </dgm:presLayoutVars>
      </dgm:prSet>
      <dgm:spPr/>
      <dgm:t>
        <a:bodyPr/>
        <a:lstStyle/>
        <a:p>
          <a:endParaRPr lang="el-GR"/>
        </a:p>
      </dgm:t>
    </dgm:pt>
    <dgm:pt modelId="{69C33D53-985B-4C58-BF5F-E8CE607F1884}" type="pres">
      <dgm:prSet presAssocID="{40C00C57-D7E5-4B46-B752-62D9A0161105}" presName="hierRoot1" presStyleCnt="0"/>
      <dgm:spPr/>
    </dgm:pt>
    <dgm:pt modelId="{11312043-D563-425A-BF2C-2CE8F865F828}" type="pres">
      <dgm:prSet presAssocID="{40C00C57-D7E5-4B46-B752-62D9A0161105}" presName="composite" presStyleCnt="0"/>
      <dgm:spPr/>
    </dgm:pt>
    <dgm:pt modelId="{350B94FF-AA6D-462A-965D-DFE54FFF2ABE}" type="pres">
      <dgm:prSet presAssocID="{40C00C57-D7E5-4B46-B752-62D9A0161105}" presName="background" presStyleLbl="node0" presStyleIdx="0" presStyleCnt="1"/>
      <dgm:spPr/>
    </dgm:pt>
    <dgm:pt modelId="{75157130-373D-4FB2-91E2-9FBC05D26669}" type="pres">
      <dgm:prSet presAssocID="{40C00C57-D7E5-4B46-B752-62D9A0161105}" presName="text" presStyleLbl="fgAcc0" presStyleIdx="0" presStyleCnt="1">
        <dgm:presLayoutVars>
          <dgm:chPref val="3"/>
        </dgm:presLayoutVars>
      </dgm:prSet>
      <dgm:spPr/>
      <dgm:t>
        <a:bodyPr/>
        <a:lstStyle/>
        <a:p>
          <a:endParaRPr lang="el-GR"/>
        </a:p>
      </dgm:t>
    </dgm:pt>
    <dgm:pt modelId="{43A35526-786F-4D0B-80CA-0029E3D0F923}" type="pres">
      <dgm:prSet presAssocID="{40C00C57-D7E5-4B46-B752-62D9A0161105}" presName="hierChild2" presStyleCnt="0"/>
      <dgm:spPr/>
    </dgm:pt>
    <dgm:pt modelId="{0E2F3DB3-5291-4A14-A4E3-BAA57D19BAD7}" type="pres">
      <dgm:prSet presAssocID="{FB1B8985-9F01-480A-AF48-960F70C5F220}" presName="Name10" presStyleLbl="parChTrans1D2" presStyleIdx="0" presStyleCnt="2"/>
      <dgm:spPr/>
      <dgm:t>
        <a:bodyPr/>
        <a:lstStyle/>
        <a:p>
          <a:endParaRPr lang="el-GR"/>
        </a:p>
      </dgm:t>
    </dgm:pt>
    <dgm:pt modelId="{208B2C6D-E2E4-4C42-9A8B-894C8EEE3AC1}" type="pres">
      <dgm:prSet presAssocID="{D926AF31-DC17-4FDB-BCE4-67AB43E26F1D}" presName="hierRoot2" presStyleCnt="0"/>
      <dgm:spPr/>
    </dgm:pt>
    <dgm:pt modelId="{5AF47806-769C-4AE0-A606-70826FC76AB9}" type="pres">
      <dgm:prSet presAssocID="{D926AF31-DC17-4FDB-BCE4-67AB43E26F1D}" presName="composite2" presStyleCnt="0"/>
      <dgm:spPr/>
    </dgm:pt>
    <dgm:pt modelId="{38E7707D-4A22-41DE-99EC-D3FE3B46EFBF}" type="pres">
      <dgm:prSet presAssocID="{D926AF31-DC17-4FDB-BCE4-67AB43E26F1D}" presName="background2" presStyleLbl="node2" presStyleIdx="0" presStyleCnt="2"/>
      <dgm:spPr/>
    </dgm:pt>
    <dgm:pt modelId="{B3095A67-684C-40DA-B2A3-F95CD8A93170}" type="pres">
      <dgm:prSet presAssocID="{D926AF31-DC17-4FDB-BCE4-67AB43E26F1D}" presName="text2" presStyleLbl="fgAcc2" presStyleIdx="0" presStyleCnt="2">
        <dgm:presLayoutVars>
          <dgm:chPref val="3"/>
        </dgm:presLayoutVars>
      </dgm:prSet>
      <dgm:spPr/>
      <dgm:t>
        <a:bodyPr/>
        <a:lstStyle/>
        <a:p>
          <a:endParaRPr lang="el-GR"/>
        </a:p>
      </dgm:t>
    </dgm:pt>
    <dgm:pt modelId="{C084A56E-0AC4-4B2E-8BC5-5006E8A3DA50}" type="pres">
      <dgm:prSet presAssocID="{D926AF31-DC17-4FDB-BCE4-67AB43E26F1D}" presName="hierChild3" presStyleCnt="0"/>
      <dgm:spPr/>
    </dgm:pt>
    <dgm:pt modelId="{EA350566-0D18-44E9-8F5E-51A70293CB8B}" type="pres">
      <dgm:prSet presAssocID="{C3C9A85E-4F87-486A-82A9-6E5D8AB6A52A}" presName="Name10" presStyleLbl="parChTrans1D2" presStyleIdx="1" presStyleCnt="2"/>
      <dgm:spPr/>
      <dgm:t>
        <a:bodyPr/>
        <a:lstStyle/>
        <a:p>
          <a:endParaRPr lang="el-GR"/>
        </a:p>
      </dgm:t>
    </dgm:pt>
    <dgm:pt modelId="{51E93C08-3AB0-428D-851D-27FC57EB2422}" type="pres">
      <dgm:prSet presAssocID="{861E7059-7162-4CDF-8F2D-1B88503312EC}" presName="hierRoot2" presStyleCnt="0"/>
      <dgm:spPr/>
    </dgm:pt>
    <dgm:pt modelId="{53961EFD-666D-4C36-99FE-45162151B6FD}" type="pres">
      <dgm:prSet presAssocID="{861E7059-7162-4CDF-8F2D-1B88503312EC}" presName="composite2" presStyleCnt="0"/>
      <dgm:spPr/>
    </dgm:pt>
    <dgm:pt modelId="{4F0D5B41-3BF8-4E60-882F-069E0B5C3459}" type="pres">
      <dgm:prSet presAssocID="{861E7059-7162-4CDF-8F2D-1B88503312EC}" presName="background2" presStyleLbl="node2" presStyleIdx="1" presStyleCnt="2"/>
      <dgm:spPr/>
    </dgm:pt>
    <dgm:pt modelId="{9CDC8A50-C5AD-407F-A681-5767F7C73C40}" type="pres">
      <dgm:prSet presAssocID="{861E7059-7162-4CDF-8F2D-1B88503312EC}" presName="text2" presStyleLbl="fgAcc2" presStyleIdx="1" presStyleCnt="2">
        <dgm:presLayoutVars>
          <dgm:chPref val="3"/>
        </dgm:presLayoutVars>
      </dgm:prSet>
      <dgm:spPr/>
      <dgm:t>
        <a:bodyPr/>
        <a:lstStyle/>
        <a:p>
          <a:endParaRPr lang="el-GR"/>
        </a:p>
      </dgm:t>
    </dgm:pt>
    <dgm:pt modelId="{E48FD5B8-5E5F-40ED-8922-D5589A961C66}" type="pres">
      <dgm:prSet presAssocID="{861E7059-7162-4CDF-8F2D-1B88503312EC}" presName="hierChild3" presStyleCnt="0"/>
      <dgm:spPr/>
    </dgm:pt>
  </dgm:ptLst>
  <dgm:cxnLst>
    <dgm:cxn modelId="{6388E584-8A7E-4445-B2A2-95A3028B490E}" type="presOf" srcId="{40C00C57-D7E5-4B46-B752-62D9A0161105}" destId="{75157130-373D-4FB2-91E2-9FBC05D26669}" srcOrd="0" destOrd="0" presId="urn:microsoft.com/office/officeart/2005/8/layout/hierarchy1"/>
    <dgm:cxn modelId="{AF610B92-478D-4DC0-A86A-7D4E0194571C}" srcId="{40C00C57-D7E5-4B46-B752-62D9A0161105}" destId="{861E7059-7162-4CDF-8F2D-1B88503312EC}" srcOrd="1" destOrd="0" parTransId="{C3C9A85E-4F87-486A-82A9-6E5D8AB6A52A}" sibTransId="{6F26EFA9-E850-4415-B24F-3C4BF6AE667A}"/>
    <dgm:cxn modelId="{1C35F50F-BD6A-4523-B3C7-F4283B231CD9}" type="presOf" srcId="{D926AF31-DC17-4FDB-BCE4-67AB43E26F1D}" destId="{B3095A67-684C-40DA-B2A3-F95CD8A93170}" srcOrd="0" destOrd="0" presId="urn:microsoft.com/office/officeart/2005/8/layout/hierarchy1"/>
    <dgm:cxn modelId="{4F93FA08-5073-436A-B422-662651D71D4C}" type="presOf" srcId="{861E7059-7162-4CDF-8F2D-1B88503312EC}" destId="{9CDC8A50-C5AD-407F-A681-5767F7C73C40}" srcOrd="0" destOrd="0" presId="urn:microsoft.com/office/officeart/2005/8/layout/hierarchy1"/>
    <dgm:cxn modelId="{87BCD453-31EE-46A7-B64F-AD9C271786A4}" type="presOf" srcId="{6D6FB566-7BE0-498E-985D-C1A94E5C3C80}" destId="{0915456D-45E3-4ACB-B80F-D539BFC20DF1}" srcOrd="0" destOrd="0" presId="urn:microsoft.com/office/officeart/2005/8/layout/hierarchy1"/>
    <dgm:cxn modelId="{D58B8EEE-8C6D-4C26-9CBB-82D4408E215F}" type="presOf" srcId="{FB1B8985-9F01-480A-AF48-960F70C5F220}" destId="{0E2F3DB3-5291-4A14-A4E3-BAA57D19BAD7}" srcOrd="0" destOrd="0" presId="urn:microsoft.com/office/officeart/2005/8/layout/hierarchy1"/>
    <dgm:cxn modelId="{876F86FF-DC6C-4653-A497-F44F757781B8}" srcId="{6D6FB566-7BE0-498E-985D-C1A94E5C3C80}" destId="{40C00C57-D7E5-4B46-B752-62D9A0161105}" srcOrd="0" destOrd="0" parTransId="{9218C91D-8A05-4B26-8A22-0EA3520A705F}" sibTransId="{453FF593-7DC9-41AF-AEB4-49F1BD567733}"/>
    <dgm:cxn modelId="{D0E6B52E-5348-447D-8186-0872C4E826E1}" srcId="{40C00C57-D7E5-4B46-B752-62D9A0161105}" destId="{D926AF31-DC17-4FDB-BCE4-67AB43E26F1D}" srcOrd="0" destOrd="0" parTransId="{FB1B8985-9F01-480A-AF48-960F70C5F220}" sibTransId="{4FD19D7E-CD88-434E-A63C-E79184BDBF86}"/>
    <dgm:cxn modelId="{28E52497-0A5D-4E3F-8188-D63C3E494E91}" type="presOf" srcId="{C3C9A85E-4F87-486A-82A9-6E5D8AB6A52A}" destId="{EA350566-0D18-44E9-8F5E-51A70293CB8B}" srcOrd="0" destOrd="0" presId="urn:microsoft.com/office/officeart/2005/8/layout/hierarchy1"/>
    <dgm:cxn modelId="{56680A4F-9DB1-4B18-BE24-042F678A3F46}" type="presParOf" srcId="{0915456D-45E3-4ACB-B80F-D539BFC20DF1}" destId="{69C33D53-985B-4C58-BF5F-E8CE607F1884}" srcOrd="0" destOrd="0" presId="urn:microsoft.com/office/officeart/2005/8/layout/hierarchy1"/>
    <dgm:cxn modelId="{9ADEBD52-8E97-4D4D-AD60-AC3D31A7358B}" type="presParOf" srcId="{69C33D53-985B-4C58-BF5F-E8CE607F1884}" destId="{11312043-D563-425A-BF2C-2CE8F865F828}" srcOrd="0" destOrd="0" presId="urn:microsoft.com/office/officeart/2005/8/layout/hierarchy1"/>
    <dgm:cxn modelId="{4D4A494A-EC1C-465E-B518-0BA01C35781E}" type="presParOf" srcId="{11312043-D563-425A-BF2C-2CE8F865F828}" destId="{350B94FF-AA6D-462A-965D-DFE54FFF2ABE}" srcOrd="0" destOrd="0" presId="urn:microsoft.com/office/officeart/2005/8/layout/hierarchy1"/>
    <dgm:cxn modelId="{2ADB799F-D350-4B43-9320-5199D215F142}" type="presParOf" srcId="{11312043-D563-425A-BF2C-2CE8F865F828}" destId="{75157130-373D-4FB2-91E2-9FBC05D26669}" srcOrd="1" destOrd="0" presId="urn:microsoft.com/office/officeart/2005/8/layout/hierarchy1"/>
    <dgm:cxn modelId="{857DBE88-FE03-40DA-B42D-BEEE3D81A881}" type="presParOf" srcId="{69C33D53-985B-4C58-BF5F-E8CE607F1884}" destId="{43A35526-786F-4D0B-80CA-0029E3D0F923}" srcOrd="1" destOrd="0" presId="urn:microsoft.com/office/officeart/2005/8/layout/hierarchy1"/>
    <dgm:cxn modelId="{495C5119-DBF6-481D-9906-815D42AB4427}" type="presParOf" srcId="{43A35526-786F-4D0B-80CA-0029E3D0F923}" destId="{0E2F3DB3-5291-4A14-A4E3-BAA57D19BAD7}" srcOrd="0" destOrd="0" presId="urn:microsoft.com/office/officeart/2005/8/layout/hierarchy1"/>
    <dgm:cxn modelId="{93FC6B40-E1D5-426D-B23F-191732565EFF}" type="presParOf" srcId="{43A35526-786F-4D0B-80CA-0029E3D0F923}" destId="{208B2C6D-E2E4-4C42-9A8B-894C8EEE3AC1}" srcOrd="1" destOrd="0" presId="urn:microsoft.com/office/officeart/2005/8/layout/hierarchy1"/>
    <dgm:cxn modelId="{E20ADC3F-75F1-41BE-AC9A-EC72AE4B3BD0}" type="presParOf" srcId="{208B2C6D-E2E4-4C42-9A8B-894C8EEE3AC1}" destId="{5AF47806-769C-4AE0-A606-70826FC76AB9}" srcOrd="0" destOrd="0" presId="urn:microsoft.com/office/officeart/2005/8/layout/hierarchy1"/>
    <dgm:cxn modelId="{A1F59327-36D5-4793-9826-F259EBB4DFD0}" type="presParOf" srcId="{5AF47806-769C-4AE0-A606-70826FC76AB9}" destId="{38E7707D-4A22-41DE-99EC-D3FE3B46EFBF}" srcOrd="0" destOrd="0" presId="urn:microsoft.com/office/officeart/2005/8/layout/hierarchy1"/>
    <dgm:cxn modelId="{4CB7E311-170F-4940-B545-9CF9974DB2EA}" type="presParOf" srcId="{5AF47806-769C-4AE0-A606-70826FC76AB9}" destId="{B3095A67-684C-40DA-B2A3-F95CD8A93170}" srcOrd="1" destOrd="0" presId="urn:microsoft.com/office/officeart/2005/8/layout/hierarchy1"/>
    <dgm:cxn modelId="{3F85EAD0-938E-4F20-A58C-0C41BF2E76B7}" type="presParOf" srcId="{208B2C6D-E2E4-4C42-9A8B-894C8EEE3AC1}" destId="{C084A56E-0AC4-4B2E-8BC5-5006E8A3DA50}" srcOrd="1" destOrd="0" presId="urn:microsoft.com/office/officeart/2005/8/layout/hierarchy1"/>
    <dgm:cxn modelId="{CA0375EC-2B70-44ED-BCE7-31BCE5F49FF6}" type="presParOf" srcId="{43A35526-786F-4D0B-80CA-0029E3D0F923}" destId="{EA350566-0D18-44E9-8F5E-51A70293CB8B}" srcOrd="2" destOrd="0" presId="urn:microsoft.com/office/officeart/2005/8/layout/hierarchy1"/>
    <dgm:cxn modelId="{EF6FB5E9-61E4-4748-A0B3-08C09101672B}" type="presParOf" srcId="{43A35526-786F-4D0B-80CA-0029E3D0F923}" destId="{51E93C08-3AB0-428D-851D-27FC57EB2422}" srcOrd="3" destOrd="0" presId="urn:microsoft.com/office/officeart/2005/8/layout/hierarchy1"/>
    <dgm:cxn modelId="{FAE0FDE8-F10B-4D9C-A1EC-8CCA8571C985}" type="presParOf" srcId="{51E93C08-3AB0-428D-851D-27FC57EB2422}" destId="{53961EFD-666D-4C36-99FE-45162151B6FD}" srcOrd="0" destOrd="0" presId="urn:microsoft.com/office/officeart/2005/8/layout/hierarchy1"/>
    <dgm:cxn modelId="{35C0FB92-BA7C-4199-9067-74B7A1A09338}" type="presParOf" srcId="{53961EFD-666D-4C36-99FE-45162151B6FD}" destId="{4F0D5B41-3BF8-4E60-882F-069E0B5C3459}" srcOrd="0" destOrd="0" presId="urn:microsoft.com/office/officeart/2005/8/layout/hierarchy1"/>
    <dgm:cxn modelId="{511AD998-C72E-4DA2-AE2B-C9FC5760616B}" type="presParOf" srcId="{53961EFD-666D-4C36-99FE-45162151B6FD}" destId="{9CDC8A50-C5AD-407F-A681-5767F7C73C40}" srcOrd="1" destOrd="0" presId="urn:microsoft.com/office/officeart/2005/8/layout/hierarchy1"/>
    <dgm:cxn modelId="{7D76815D-1C04-42A1-A788-247C9EE23EAE}" type="presParOf" srcId="{51E93C08-3AB0-428D-851D-27FC57EB2422}" destId="{E48FD5B8-5E5F-40ED-8922-D5589A961C66}"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4" name="13 - Τίτλος"/>
          <p:cNvSpPr>
            <a:spLocks noGrp="1"/>
          </p:cNvSpPr>
          <p:nvPr>
            <p:ph type="ctrTitle"/>
          </p:nvPr>
        </p:nvSpPr>
        <p:spPr>
          <a:xfrm>
            <a:off x="1867054" y="381643"/>
            <a:ext cx="9653064" cy="1561129"/>
          </a:xfrm>
        </p:spPr>
        <p:txBody>
          <a:bodyPr anchor="b"/>
          <a:lstStyle>
            <a:lvl1pPr algn="l">
              <a:defRPr/>
            </a:lvl1pPr>
            <a:extLst/>
          </a:lstStyle>
          <a:p>
            <a:r>
              <a:rPr kumimoji="0" lang="el-GR" smtClean="0"/>
              <a:t>Kλικ για επεξεργασία του τίτλου</a:t>
            </a:r>
            <a:endParaRPr kumimoji="0" lang="en-US"/>
          </a:p>
        </p:txBody>
      </p:sp>
      <p:sp>
        <p:nvSpPr>
          <p:cNvPr id="22" name="21 - Υπότιτλος"/>
          <p:cNvSpPr>
            <a:spLocks noGrp="1"/>
          </p:cNvSpPr>
          <p:nvPr>
            <p:ph type="subTitle" idx="1"/>
          </p:nvPr>
        </p:nvSpPr>
        <p:spPr>
          <a:xfrm>
            <a:off x="1867054" y="1961839"/>
            <a:ext cx="9653064" cy="1858486"/>
          </a:xfrm>
        </p:spPr>
        <p:txBody>
          <a:bodyPr tIns="0"/>
          <a:lstStyle>
            <a:lvl1pPr marL="31662" indent="0" algn="l">
              <a:buNone/>
              <a:defRPr sz="3000">
                <a:solidFill>
                  <a:schemeClr val="tx2">
                    <a:shade val="30000"/>
                    <a:satMod val="150000"/>
                  </a:schemeClr>
                </a:solidFill>
              </a:defRPr>
            </a:lvl1pPr>
            <a:lvl2pPr marL="527700" indent="0" algn="ctr">
              <a:buNone/>
            </a:lvl2pPr>
            <a:lvl3pPr marL="1055400" indent="0" algn="ctr">
              <a:buNone/>
            </a:lvl3pPr>
            <a:lvl4pPr marL="1583101" indent="0" algn="ctr">
              <a:buNone/>
            </a:lvl4pPr>
            <a:lvl5pPr marL="2110801" indent="0" algn="ctr">
              <a:buNone/>
            </a:lvl5pPr>
            <a:lvl6pPr marL="2638501" indent="0" algn="ctr">
              <a:buNone/>
            </a:lvl6pPr>
            <a:lvl7pPr marL="3166201" indent="0" algn="ctr">
              <a:buNone/>
            </a:lvl7pPr>
            <a:lvl8pPr marL="3693902" indent="0" algn="ctr">
              <a:buNone/>
            </a:lvl8pPr>
            <a:lvl9pPr marL="4221602"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20" name="19 - Θέση υποσέλιδου"/>
          <p:cNvSpPr>
            <a:spLocks noGrp="1"/>
          </p:cNvSpPr>
          <p:nvPr>
            <p:ph type="ftr" sz="quarter" idx="11"/>
          </p:nvPr>
        </p:nvSpPr>
        <p:spPr/>
        <p:txBody>
          <a:bodyPr/>
          <a:lstStyle>
            <a:extLst/>
          </a:lstStyle>
          <a:p>
            <a:endParaRPr lang="el-GR"/>
          </a:p>
        </p:txBody>
      </p:sp>
      <p:sp>
        <p:nvSpPr>
          <p:cNvPr id="10" name="9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Έλλειψη"/>
          <p:cNvSpPr/>
          <p:nvPr/>
        </p:nvSpPr>
        <p:spPr>
          <a:xfrm>
            <a:off x="1200904" y="1499219"/>
            <a:ext cx="274099" cy="22301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5540" tIns="52770" rIns="105540" bIns="52770" anchor="ctr"/>
          <a:lstStyle>
            <a:extLst/>
          </a:lstStyle>
          <a:p>
            <a:pPr algn="ctr" eaLnBrk="1" latinLnBrk="0" hangingPunct="1"/>
            <a:endParaRPr kumimoji="0" lang="en-US"/>
          </a:p>
        </p:txBody>
      </p:sp>
      <p:sp>
        <p:nvSpPr>
          <p:cNvPr id="9" name="8 - Έλλειψη"/>
          <p:cNvSpPr/>
          <p:nvPr/>
        </p:nvSpPr>
        <p:spPr>
          <a:xfrm>
            <a:off x="1508146" y="1426279"/>
            <a:ext cx="83422" cy="6787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5540" tIns="52770" rIns="105540" bIns="5277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938023" y="291233"/>
            <a:ext cx="2383473" cy="6205055"/>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1489670" y="291234"/>
            <a:ext cx="7249730" cy="620505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10/22/2019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Ορθογώνιο"/>
          <p:cNvSpPr/>
          <p:nvPr/>
        </p:nvSpPr>
        <p:spPr>
          <a:xfrm>
            <a:off x="2975287" y="-57"/>
            <a:ext cx="8938023" cy="727239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2" name="1 - Τίτλος"/>
          <p:cNvSpPr>
            <a:spLocks noGrp="1"/>
          </p:cNvSpPr>
          <p:nvPr>
            <p:ph type="title"/>
          </p:nvPr>
        </p:nvSpPr>
        <p:spPr>
          <a:xfrm>
            <a:off x="3360415" y="2757429"/>
            <a:ext cx="8342155" cy="2424113"/>
          </a:xfrm>
        </p:spPr>
        <p:txBody>
          <a:bodyPr anchor="t"/>
          <a:lstStyle>
            <a:lvl1pPr algn="l">
              <a:lnSpc>
                <a:spcPts val="5194"/>
              </a:lnSpc>
              <a:buNone/>
              <a:defRPr sz="46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360415" y="1131253"/>
            <a:ext cx="8342155" cy="1600924"/>
          </a:xfrm>
        </p:spPr>
        <p:txBody>
          <a:bodyPr anchor="b"/>
          <a:lstStyle>
            <a:lvl1pPr marL="21108" indent="0">
              <a:lnSpc>
                <a:spcPts val="2655"/>
              </a:lnSpc>
              <a:spcBef>
                <a:spcPts val="0"/>
              </a:spcBef>
              <a:buNone/>
              <a:defRPr sz="2300">
                <a:solidFill>
                  <a:schemeClr val="tx2">
                    <a:shade val="30000"/>
                    <a:satMod val="150000"/>
                  </a:schemeClr>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10" name="9 - Ορθογώνιο"/>
          <p:cNvSpPr/>
          <p:nvPr/>
        </p:nvSpPr>
        <p:spPr bwMode="invGray">
          <a:xfrm>
            <a:off x="2979341" y="1"/>
            <a:ext cx="99312" cy="727239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8" name="7 - Έλλειψη"/>
          <p:cNvSpPr/>
          <p:nvPr/>
        </p:nvSpPr>
        <p:spPr>
          <a:xfrm>
            <a:off x="2831184" y="2984709"/>
            <a:ext cx="274099" cy="22301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5540" tIns="52770" rIns="105540" bIns="52770" anchor="ctr"/>
          <a:lstStyle>
            <a:extLst/>
          </a:lstStyle>
          <a:p>
            <a:pPr algn="ctr" eaLnBrk="1" latinLnBrk="0" hangingPunct="1"/>
            <a:endParaRPr kumimoji="0" lang="en-US"/>
          </a:p>
        </p:txBody>
      </p:sp>
      <p:sp>
        <p:nvSpPr>
          <p:cNvPr id="9" name="8 - Έλλειψη"/>
          <p:cNvSpPr/>
          <p:nvPr/>
        </p:nvSpPr>
        <p:spPr>
          <a:xfrm>
            <a:off x="3138426" y="2911768"/>
            <a:ext cx="83422" cy="67875"/>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5540" tIns="52770" rIns="105540" bIns="52770"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71026" y="290894"/>
            <a:ext cx="9772238" cy="1212056"/>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1871026" y="1616075"/>
            <a:ext cx="4766945" cy="4945190"/>
          </a:xfrm>
        </p:spPr>
        <p:txBody>
          <a:bodyPr/>
          <a:lstStyle>
            <a:lvl1pPr>
              <a:defRPr sz="3200"/>
            </a:lvl1pPr>
            <a:lvl2pPr>
              <a:defRPr sz="2800"/>
            </a:lvl2pPr>
            <a:lvl3pPr>
              <a:defRPr sz="2300"/>
            </a:lvl3pPr>
            <a:lvl4pPr>
              <a:defRPr sz="2100"/>
            </a:lvl4pPr>
            <a:lvl5pPr>
              <a:defRPr sz="21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6876319" y="1616075"/>
            <a:ext cx="4766945" cy="4945190"/>
          </a:xfrm>
        </p:spPr>
        <p:txBody>
          <a:bodyPr/>
          <a:lstStyle>
            <a:lvl1pPr>
              <a:defRPr sz="3200"/>
            </a:lvl1pPr>
            <a:lvl2pPr>
              <a:defRPr sz="2800"/>
            </a:lvl2pPr>
            <a:lvl3pPr>
              <a:defRPr sz="2300"/>
            </a:lvl3pPr>
            <a:lvl4pPr>
              <a:defRPr sz="2100"/>
            </a:lvl4pPr>
            <a:lvl5pPr>
              <a:defRPr sz="21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95869" y="5472107"/>
            <a:ext cx="10725627" cy="1212056"/>
          </a:xfrm>
        </p:spPr>
        <p:txBody>
          <a:bodyPr anchor="ctr"/>
          <a:lstStyle>
            <a:lvl1pPr algn="ctr">
              <a:defRPr sz="5200" b="1" cap="none"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95868" y="348111"/>
            <a:ext cx="5243640" cy="678752"/>
          </a:xfrm>
          <a:solidFill>
            <a:schemeClr val="bg1"/>
          </a:solidFill>
          <a:ln w="10795">
            <a:solidFill>
              <a:schemeClr val="bg1"/>
            </a:solidFill>
            <a:miter lim="800000"/>
          </a:ln>
        </p:spPr>
        <p:txBody>
          <a:bodyPr anchor="ctr"/>
          <a:lstStyle>
            <a:lvl1pPr marL="73878" indent="0" algn="l">
              <a:lnSpc>
                <a:spcPct val="100000"/>
              </a:lnSpc>
              <a:spcBef>
                <a:spcPts val="115"/>
              </a:spcBef>
              <a:buNone/>
              <a:defRPr sz="2200" b="0">
                <a:solidFill>
                  <a:schemeClr val="tx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6077856" y="348111"/>
            <a:ext cx="5243640" cy="678752"/>
          </a:xfrm>
          <a:solidFill>
            <a:schemeClr val="bg1"/>
          </a:solidFill>
          <a:ln w="10795">
            <a:solidFill>
              <a:schemeClr val="bg1"/>
            </a:solidFill>
            <a:miter lim="800000"/>
          </a:ln>
        </p:spPr>
        <p:txBody>
          <a:bodyPr anchor="ctr"/>
          <a:lstStyle>
            <a:lvl1pPr marL="73878" indent="0" algn="l">
              <a:lnSpc>
                <a:spcPct val="100000"/>
              </a:lnSpc>
              <a:spcBef>
                <a:spcPts val="115"/>
              </a:spcBef>
              <a:buNone/>
              <a:defRPr sz="2200" b="0">
                <a:solidFill>
                  <a:schemeClr val="tx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95868" y="1027901"/>
            <a:ext cx="5243640" cy="4363403"/>
          </a:xfrm>
          <a:ln w="10795">
            <a:solidFill>
              <a:schemeClr val="bg1"/>
            </a:solidFill>
            <a:prstDash val="dash"/>
            <a:miter lim="800000"/>
          </a:ln>
        </p:spPr>
        <p:txBody>
          <a:bodyPr/>
          <a:lstStyle>
            <a:lvl1pPr marL="453822" indent="-316620">
              <a:lnSpc>
                <a:spcPct val="100000"/>
              </a:lnSpc>
              <a:spcBef>
                <a:spcPts val="808"/>
              </a:spcBef>
              <a:defRPr sz="2800"/>
            </a:lvl1pPr>
            <a:lvl2pPr>
              <a:lnSpc>
                <a:spcPct val="100000"/>
              </a:lnSpc>
              <a:spcBef>
                <a:spcPts val="808"/>
              </a:spcBef>
              <a:defRPr sz="2300"/>
            </a:lvl2pPr>
            <a:lvl3pPr>
              <a:lnSpc>
                <a:spcPct val="100000"/>
              </a:lnSpc>
              <a:spcBef>
                <a:spcPts val="808"/>
              </a:spcBef>
              <a:defRPr sz="2100"/>
            </a:lvl3pPr>
            <a:lvl4pPr>
              <a:lnSpc>
                <a:spcPct val="100000"/>
              </a:lnSpc>
              <a:spcBef>
                <a:spcPts val="808"/>
              </a:spcBef>
              <a:defRPr sz="1800"/>
            </a:lvl4pPr>
            <a:lvl5pPr>
              <a:lnSpc>
                <a:spcPct val="100000"/>
              </a:lnSpc>
              <a:spcBef>
                <a:spcPts val="808"/>
              </a:spcBef>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6077856" y="1027901"/>
            <a:ext cx="5243640" cy="4363403"/>
          </a:xfrm>
          <a:ln w="10795">
            <a:solidFill>
              <a:schemeClr val="bg1"/>
            </a:solidFill>
            <a:prstDash val="dash"/>
            <a:miter lim="800000"/>
          </a:ln>
        </p:spPr>
        <p:txBody>
          <a:bodyPr/>
          <a:lstStyle>
            <a:lvl1pPr marL="453822" indent="-316620">
              <a:lnSpc>
                <a:spcPct val="100000"/>
              </a:lnSpc>
              <a:spcBef>
                <a:spcPts val="808"/>
              </a:spcBef>
              <a:defRPr sz="2800"/>
            </a:lvl1pPr>
            <a:lvl2pPr>
              <a:lnSpc>
                <a:spcPct val="100000"/>
              </a:lnSpc>
              <a:spcBef>
                <a:spcPts val="808"/>
              </a:spcBef>
              <a:defRPr sz="2300"/>
            </a:lvl2pPr>
            <a:lvl3pPr>
              <a:lnSpc>
                <a:spcPct val="100000"/>
              </a:lnSpc>
              <a:spcBef>
                <a:spcPts val="808"/>
              </a:spcBef>
              <a:defRPr sz="2100"/>
            </a:lvl3pPr>
            <a:lvl4pPr>
              <a:lnSpc>
                <a:spcPct val="100000"/>
              </a:lnSpc>
              <a:spcBef>
                <a:spcPts val="808"/>
              </a:spcBef>
              <a:defRPr sz="1800"/>
            </a:lvl4pPr>
            <a:lvl5pPr>
              <a:lnSpc>
                <a:spcPct val="100000"/>
              </a:lnSpc>
              <a:spcBef>
                <a:spcPts val="808"/>
              </a:spcBef>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1871026" y="290894"/>
            <a:ext cx="9772238" cy="1212056"/>
          </a:xfrm>
        </p:spPr>
        <p:txBody>
          <a:bodyPr anchor="ct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4 - Ορθογώνιο"/>
          <p:cNvSpPr/>
          <p:nvPr/>
        </p:nvSpPr>
        <p:spPr>
          <a:xfrm>
            <a:off x="1322827" y="0"/>
            <a:ext cx="10594536" cy="7272338"/>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6" name="5 - Ορθογώνιο"/>
          <p:cNvSpPr/>
          <p:nvPr/>
        </p:nvSpPr>
        <p:spPr bwMode="invGray">
          <a:xfrm>
            <a:off x="1322827" y="-57"/>
            <a:ext cx="95339" cy="727239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95868" y="229876"/>
            <a:ext cx="4965568" cy="1232257"/>
          </a:xfrm>
          <a:ln>
            <a:noFill/>
          </a:ln>
        </p:spPr>
        <p:txBody>
          <a:bodyPr anchor="b"/>
          <a:lstStyle>
            <a:lvl1pPr algn="l">
              <a:lnSpc>
                <a:spcPts val="2308"/>
              </a:lnSpc>
              <a:buNone/>
              <a:defRPr sz="2500" b="1" cap="all" baseline="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95868" y="1491969"/>
            <a:ext cx="4965568" cy="740701"/>
          </a:xfrm>
        </p:spPr>
        <p:txBody>
          <a:bodyPr/>
          <a:lstStyle>
            <a:lvl1pPr marL="52770" indent="0">
              <a:lnSpc>
                <a:spcPct val="100000"/>
              </a:lnSpc>
              <a:spcBef>
                <a:spcPts val="0"/>
              </a:spcBef>
              <a:buNone/>
              <a:defRPr sz="1600"/>
            </a:lvl1pPr>
            <a:lvl2pPr>
              <a:buNone/>
              <a:defRPr sz="1400"/>
            </a:lvl2pPr>
            <a:lvl3pPr>
              <a:buNone/>
              <a:defRPr sz="1200"/>
            </a:lvl3pPr>
            <a:lvl4pPr>
              <a:buNone/>
              <a:defRPr sz="1000"/>
            </a:lvl4pPr>
            <a:lvl5pPr>
              <a:buNone/>
              <a:defRPr sz="10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595868" y="2262507"/>
            <a:ext cx="10626315" cy="4233781"/>
          </a:xfrm>
        </p:spPr>
        <p:txBody>
          <a:bodyPr/>
          <a:lstStyle>
            <a:lvl1pPr>
              <a:defRPr sz="3700"/>
            </a:lvl1pPr>
            <a:lvl2pPr>
              <a:defRPr sz="3200"/>
            </a:lvl2pPr>
            <a:lvl3pPr>
              <a:defRPr sz="2800"/>
            </a:lvl3pPr>
            <a:lvl4pPr>
              <a:defRPr sz="2300"/>
            </a:lvl4pPr>
            <a:lvl5pPr>
              <a:defRPr sz="23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672383" y="1131252"/>
            <a:ext cx="3575209" cy="2100898"/>
          </a:xfrm>
        </p:spPr>
        <p:txBody>
          <a:bodyPr anchor="b">
            <a:noAutofit/>
          </a:bodyPr>
          <a:lstStyle>
            <a:lvl1pPr algn="l">
              <a:buNone/>
              <a:defRPr sz="2400" b="1">
                <a:effectLst/>
              </a:defRPr>
            </a:lvl1pPr>
            <a:extLst/>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extLst/>
          </a:lstStyle>
          <a:p>
            <a:fld id="{2342CEA3-3058-4D43-AE35-B3DA76CB4003}" type="datetimeFigureOut">
              <a:rPr lang="el-GR" smtClean="0"/>
              <a:pPr/>
              <a:t>22/10/2019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D3F1D1C4-C2D9-4231-9FB2-B2D9D97AA41D}" type="slidenum">
              <a:rPr lang="el-GR" smtClean="0"/>
              <a:pPr/>
              <a:t>‹#›</a:t>
            </a:fld>
            <a:endParaRPr lang="el-GR"/>
          </a:p>
        </p:txBody>
      </p:sp>
      <p:sp>
        <p:nvSpPr>
          <p:cNvPr id="8" name="7 - Ορθογώνιο"/>
          <p:cNvSpPr/>
          <p:nvPr/>
        </p:nvSpPr>
        <p:spPr>
          <a:xfrm>
            <a:off x="993114" y="1131254"/>
            <a:ext cx="5958682" cy="4848225"/>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5540" tIns="316620" rIns="105540" bIns="52770" rtlCol="0" anchor="t">
            <a:normAutofit/>
          </a:bodyPr>
          <a:lstStyle>
            <a:extLst/>
          </a:lstStyle>
          <a:p>
            <a:pPr marL="0" indent="-327174" algn="l" rtl="0" eaLnBrk="1" latinLnBrk="0" hangingPunct="1">
              <a:lnSpc>
                <a:spcPts val="3463"/>
              </a:lnSpc>
              <a:spcBef>
                <a:spcPts val="693"/>
              </a:spcBef>
              <a:buClr>
                <a:schemeClr val="accent1"/>
              </a:buClr>
              <a:buSzPct val="80000"/>
              <a:buFont typeface="Wingdings 2"/>
              <a:buNone/>
            </a:pPr>
            <a:endParaRPr kumimoji="0" lang="en-US" sz="3700" kern="1200" dirty="0">
              <a:solidFill>
                <a:schemeClr val="tx1"/>
              </a:solidFill>
              <a:latin typeface="+mn-lt"/>
              <a:ea typeface="+mn-ea"/>
              <a:cs typeface="+mn-cs"/>
            </a:endParaRPr>
          </a:p>
        </p:txBody>
      </p:sp>
      <p:sp>
        <p:nvSpPr>
          <p:cNvPr id="3" name="2 - Θέση εικόνας"/>
          <p:cNvSpPr>
            <a:spLocks noGrp="1"/>
          </p:cNvSpPr>
          <p:nvPr>
            <p:ph type="pic" idx="1"/>
          </p:nvPr>
        </p:nvSpPr>
        <p:spPr>
          <a:xfrm>
            <a:off x="1092426" y="1212060"/>
            <a:ext cx="5760058" cy="3726868"/>
          </a:xfrm>
          <a:prstGeom prst="roundRect">
            <a:avLst>
              <a:gd name="adj" fmla="val 783"/>
            </a:avLst>
          </a:prstGeom>
          <a:solidFill>
            <a:schemeClr val="bg2"/>
          </a:solidFill>
          <a:ln w="127000">
            <a:noFill/>
            <a:miter lim="800000"/>
          </a:ln>
          <a:effectLst/>
        </p:spPr>
        <p:txBody>
          <a:bodyPr lIns="105540" tIns="316620" anchor="t"/>
          <a:lstStyle>
            <a:lvl1pPr marL="0" indent="0" algn="l" eaLnBrk="1" latinLnBrk="0" hangingPunct="1">
              <a:buNone/>
              <a:defRPr sz="3700"/>
            </a:lvl1pPr>
            <a:extLst/>
          </a:lstStyle>
          <a:p>
            <a:pPr marL="0" algn="l" eaLnBrk="1" latinLnBrk="0" hangingPunct="1"/>
            <a:r>
              <a:rPr kumimoji="0" lang="el-GR" dirty="0" smtClean="0"/>
              <a:t>Κάντε κλικ στο εικονίδιο για να προσθέσετε μια εικόνα</a:t>
            </a:r>
            <a:endParaRPr kumimoji="0" lang="en-US" dirty="0"/>
          </a:p>
        </p:txBody>
      </p:sp>
      <p:sp>
        <p:nvSpPr>
          <p:cNvPr id="9" name="8 - Διάγραμμα ροής: Διεργασία"/>
          <p:cNvSpPr/>
          <p:nvPr/>
        </p:nvSpPr>
        <p:spPr>
          <a:xfrm rot="19468671">
            <a:off x="517051" y="1011999"/>
            <a:ext cx="893802" cy="21665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10" name="9 - Διάγραμμα ροής: Διεργασία"/>
          <p:cNvSpPr/>
          <p:nvPr/>
        </p:nvSpPr>
        <p:spPr>
          <a:xfrm rot="2103354" flipH="1">
            <a:off x="6521273" y="993383"/>
            <a:ext cx="846133" cy="21665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dirty="0"/>
          </a:p>
        </p:txBody>
      </p:sp>
      <p:sp>
        <p:nvSpPr>
          <p:cNvPr id="4" name="3 - Θέση κειμένου"/>
          <p:cNvSpPr>
            <a:spLocks noGrp="1"/>
          </p:cNvSpPr>
          <p:nvPr>
            <p:ph type="body" sz="half" idx="2"/>
          </p:nvPr>
        </p:nvSpPr>
        <p:spPr>
          <a:xfrm>
            <a:off x="1092426" y="5090636"/>
            <a:ext cx="5760058" cy="808038"/>
          </a:xfrm>
        </p:spPr>
        <p:txBody>
          <a:bodyPr anchor="ctr"/>
          <a:lstStyle>
            <a:lvl1pPr marL="0" indent="0" algn="l">
              <a:lnSpc>
                <a:spcPts val="1847"/>
              </a:lnSpc>
              <a:spcBef>
                <a:spcPts val="0"/>
              </a:spcBef>
              <a:buNone/>
              <a:defRPr sz="1600">
                <a:solidFill>
                  <a:srgbClr val="777777"/>
                </a:solidFill>
              </a:defRPr>
            </a:lvl1pPr>
            <a:lvl2pPr>
              <a:defRPr sz="1400"/>
            </a:lvl2pPr>
            <a:lvl3pPr>
              <a:defRPr sz="1200"/>
            </a:lvl3pPr>
            <a:lvl4pPr>
              <a:defRPr sz="1000"/>
            </a:lvl4pPr>
            <a:lvl5pPr>
              <a:defRPr sz="1000"/>
            </a:lvl5pPr>
            <a:extLst/>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Πίτα"/>
          <p:cNvSpPr/>
          <p:nvPr/>
        </p:nvSpPr>
        <p:spPr>
          <a:xfrm>
            <a:off x="-1063396" y="-865217"/>
            <a:ext cx="2135960" cy="1737903"/>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8" name="7 - Έλλειψη"/>
          <p:cNvSpPr/>
          <p:nvPr/>
        </p:nvSpPr>
        <p:spPr>
          <a:xfrm>
            <a:off x="220019" y="22377"/>
            <a:ext cx="2218463" cy="1805032"/>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11" name="10 - Κουλούρα"/>
          <p:cNvSpPr/>
          <p:nvPr/>
        </p:nvSpPr>
        <p:spPr>
          <a:xfrm rot="2315675">
            <a:off x="238350" y="1118822"/>
            <a:ext cx="1467145" cy="1169241"/>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12" name="11 - Ορθογώνιο"/>
          <p:cNvSpPr/>
          <p:nvPr/>
        </p:nvSpPr>
        <p:spPr>
          <a:xfrm>
            <a:off x="1320077" y="-57"/>
            <a:ext cx="10597287" cy="727239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
        <p:nvSpPr>
          <p:cNvPr id="5" name="4 - Θέση τίτλου"/>
          <p:cNvSpPr>
            <a:spLocks noGrp="1"/>
          </p:cNvSpPr>
          <p:nvPr>
            <p:ph type="title"/>
          </p:nvPr>
        </p:nvSpPr>
        <p:spPr>
          <a:xfrm>
            <a:off x="1871026" y="291231"/>
            <a:ext cx="9772238" cy="1212056"/>
          </a:xfrm>
          <a:prstGeom prst="rect">
            <a:avLst/>
          </a:prstGeom>
        </p:spPr>
        <p:txBody>
          <a:bodyPr lIns="105540" tIns="52770" rIns="105540" bIns="52770" anchor="ctr">
            <a:normAutofit/>
          </a:bodyPr>
          <a:lstStyle>
            <a:extLst/>
          </a:lstStyle>
          <a:p>
            <a:r>
              <a:rPr kumimoji="0" lang="el-GR" smtClean="0"/>
              <a:t>Kλικ για επεξεργασία του τίτλου</a:t>
            </a:r>
            <a:endParaRPr kumimoji="0" lang="en-US"/>
          </a:p>
        </p:txBody>
      </p:sp>
      <p:sp>
        <p:nvSpPr>
          <p:cNvPr id="9" name="8 - Θέση κειμένου"/>
          <p:cNvSpPr>
            <a:spLocks noGrp="1"/>
          </p:cNvSpPr>
          <p:nvPr>
            <p:ph type="body" idx="1"/>
          </p:nvPr>
        </p:nvSpPr>
        <p:spPr>
          <a:xfrm>
            <a:off x="1871026" y="1535272"/>
            <a:ext cx="9772238" cy="5090637"/>
          </a:xfrm>
          <a:prstGeom prst="rect">
            <a:avLst/>
          </a:prstGeom>
        </p:spPr>
        <p:txBody>
          <a:bodyPr lIns="105540" tIns="52770" rIns="105540" bIns="5277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4667635" y="6686512"/>
            <a:ext cx="2780718" cy="505023"/>
          </a:xfrm>
          <a:prstGeom prst="rect">
            <a:avLst/>
          </a:prstGeom>
        </p:spPr>
        <p:txBody>
          <a:bodyPr lIns="105540" tIns="52770" rIns="105540" bIns="52770" anchor="b"/>
          <a:lstStyle>
            <a:lvl1pPr algn="r" eaLnBrk="1" latinLnBrk="0" hangingPunct="1">
              <a:defRPr kumimoji="0" sz="1400">
                <a:solidFill>
                  <a:schemeClr val="bg2">
                    <a:shade val="50000"/>
                    <a:satMod val="200000"/>
                  </a:schemeClr>
                </a:solidFill>
              </a:defRPr>
            </a:lvl1pPr>
            <a:extLst/>
          </a:lstStyle>
          <a:p>
            <a:fld id="{2342CEA3-3058-4D43-AE35-B3DA76CB4003}" type="datetimeFigureOut">
              <a:rPr lang="el-GR" smtClean="0"/>
              <a:pPr/>
              <a:t>22/10/2019</a:t>
            </a:fld>
            <a:endParaRPr lang="el-GR"/>
          </a:p>
        </p:txBody>
      </p:sp>
      <p:sp>
        <p:nvSpPr>
          <p:cNvPr id="10" name="9 - Θέση υποσέλιδου"/>
          <p:cNvSpPr>
            <a:spLocks noGrp="1"/>
          </p:cNvSpPr>
          <p:nvPr>
            <p:ph type="ftr" sz="quarter" idx="3"/>
          </p:nvPr>
        </p:nvSpPr>
        <p:spPr>
          <a:xfrm>
            <a:off x="7448352" y="6686512"/>
            <a:ext cx="3773832" cy="505023"/>
          </a:xfrm>
          <a:prstGeom prst="rect">
            <a:avLst/>
          </a:prstGeom>
        </p:spPr>
        <p:txBody>
          <a:bodyPr lIns="105540" tIns="52770" rIns="105540" bIns="52770" anchor="b"/>
          <a:lstStyle>
            <a:lvl1pPr eaLnBrk="1" latinLnBrk="0" hangingPunct="1">
              <a:defRPr kumimoji="0" sz="1400">
                <a:solidFill>
                  <a:schemeClr val="bg2">
                    <a:shade val="50000"/>
                    <a:satMod val="200000"/>
                  </a:schemeClr>
                </a:solidFill>
                <a:effectLst/>
              </a:defRPr>
            </a:lvl1pPr>
            <a:extLst/>
          </a:lstStyle>
          <a:p>
            <a:endParaRPr lang="el-GR"/>
          </a:p>
        </p:txBody>
      </p:sp>
      <p:sp>
        <p:nvSpPr>
          <p:cNvPr id="22" name="21 - Θέση αριθμού διαφάνειας"/>
          <p:cNvSpPr>
            <a:spLocks noGrp="1"/>
          </p:cNvSpPr>
          <p:nvPr>
            <p:ph type="sldNum" sz="quarter" idx="4"/>
          </p:nvPr>
        </p:nvSpPr>
        <p:spPr>
          <a:xfrm>
            <a:off x="11226156" y="6686512"/>
            <a:ext cx="595868" cy="505023"/>
          </a:xfrm>
          <a:prstGeom prst="rect">
            <a:avLst/>
          </a:prstGeom>
        </p:spPr>
        <p:txBody>
          <a:bodyPr lIns="105540" tIns="52770" rIns="105540" bIns="52770" anchor="b"/>
          <a:lstStyle>
            <a:lvl1pPr algn="ctr" eaLnBrk="1" latinLnBrk="0" hangingPunct="1">
              <a:defRPr kumimoji="0" sz="1400">
                <a:solidFill>
                  <a:schemeClr val="bg2">
                    <a:shade val="50000"/>
                    <a:satMod val="200000"/>
                  </a:schemeClr>
                </a:solidFill>
                <a:effectLst/>
              </a:defRPr>
            </a:lvl1pPr>
            <a:extLst/>
          </a:lstStyle>
          <a:p>
            <a:fld id="{D3F1D1C4-C2D9-4231-9FB2-B2D9D97AA41D}" type="slidenum">
              <a:rPr lang="el-GR" smtClean="0"/>
              <a:pPr/>
              <a:t>‹#›</a:t>
            </a:fld>
            <a:endParaRPr lang="el-GR"/>
          </a:p>
        </p:txBody>
      </p:sp>
      <p:sp>
        <p:nvSpPr>
          <p:cNvPr id="15" name="14 - Ορθογώνιο"/>
          <p:cNvSpPr/>
          <p:nvPr/>
        </p:nvSpPr>
        <p:spPr bwMode="invGray">
          <a:xfrm>
            <a:off x="1322827" y="-57"/>
            <a:ext cx="95339" cy="727239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5540" tIns="52770" rIns="105540" bIns="52770"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22160" indent="-327174" algn="l" rtl="0" eaLnBrk="1" latinLnBrk="0" hangingPunct="1">
        <a:lnSpc>
          <a:spcPct val="100000"/>
        </a:lnSpc>
        <a:spcBef>
          <a:spcPts val="693"/>
        </a:spcBef>
        <a:buClr>
          <a:schemeClr val="accent1"/>
        </a:buClr>
        <a:buSzPct val="80000"/>
        <a:buFont typeface="Wingdings 2"/>
        <a:buChar char=""/>
        <a:defRPr kumimoji="0" sz="3700" kern="1200">
          <a:solidFill>
            <a:schemeClr val="tx1"/>
          </a:solidFill>
          <a:latin typeface="+mn-lt"/>
          <a:ea typeface="+mn-ea"/>
          <a:cs typeface="+mn-cs"/>
        </a:defRPr>
      </a:lvl1pPr>
      <a:lvl2pPr marL="738780" indent="-274404" algn="l" rtl="0" eaLnBrk="1" latinLnBrk="0" hangingPunct="1">
        <a:lnSpc>
          <a:spcPct val="100000"/>
        </a:lnSpc>
        <a:spcBef>
          <a:spcPts val="635"/>
        </a:spcBef>
        <a:buClr>
          <a:schemeClr val="accent1"/>
        </a:buClr>
        <a:buFont typeface="Verdana"/>
        <a:buChar char="◦"/>
        <a:defRPr kumimoji="0" sz="3200" kern="1200">
          <a:solidFill>
            <a:schemeClr val="tx1"/>
          </a:solidFill>
          <a:latin typeface="+mn-lt"/>
          <a:ea typeface="+mn-ea"/>
          <a:cs typeface="+mn-cs"/>
        </a:defRPr>
      </a:lvl2pPr>
      <a:lvl3pPr marL="1023738" indent="-263850" algn="l" rtl="0" eaLnBrk="1" latinLnBrk="0" hangingPunct="1">
        <a:lnSpc>
          <a:spcPct val="100000"/>
        </a:lnSpc>
        <a:spcBef>
          <a:spcPct val="20000"/>
        </a:spcBef>
        <a:buClr>
          <a:schemeClr val="accent2"/>
        </a:buClr>
        <a:buFont typeface="Wingdings 2"/>
        <a:buChar char=""/>
        <a:defRPr kumimoji="0" sz="2800" kern="1200">
          <a:solidFill>
            <a:schemeClr val="tx1"/>
          </a:solidFill>
          <a:latin typeface="+mn-lt"/>
          <a:ea typeface="+mn-ea"/>
          <a:cs typeface="+mn-cs"/>
        </a:defRPr>
      </a:lvl3pPr>
      <a:lvl4pPr marL="1266481" indent="-200526" algn="l" rtl="0" eaLnBrk="1" latinLnBrk="0" hangingPunct="1">
        <a:lnSpc>
          <a:spcPct val="100000"/>
        </a:lnSpc>
        <a:spcBef>
          <a:spcPct val="20000"/>
        </a:spcBef>
        <a:buClr>
          <a:schemeClr val="accent3"/>
        </a:buClr>
        <a:buFont typeface="Wingdings 2"/>
        <a:buChar char=""/>
        <a:defRPr kumimoji="0" sz="2300" kern="1200">
          <a:solidFill>
            <a:schemeClr val="tx1"/>
          </a:solidFill>
          <a:latin typeface="+mn-lt"/>
          <a:ea typeface="+mn-ea"/>
          <a:cs typeface="+mn-cs"/>
        </a:defRPr>
      </a:lvl4pPr>
      <a:lvl5pPr marL="1498669" indent="-211080" algn="l" rtl="0" eaLnBrk="1" latinLnBrk="0" hangingPunct="1">
        <a:lnSpc>
          <a:spcPct val="100000"/>
        </a:lnSpc>
        <a:spcBef>
          <a:spcPct val="20000"/>
        </a:spcBef>
        <a:buClr>
          <a:schemeClr val="accent4"/>
        </a:buClr>
        <a:buFont typeface="Wingdings 2"/>
        <a:buChar char=""/>
        <a:defRPr kumimoji="0" sz="2300" kern="1200">
          <a:solidFill>
            <a:schemeClr val="tx1"/>
          </a:solidFill>
          <a:latin typeface="+mn-lt"/>
          <a:ea typeface="+mn-ea"/>
          <a:cs typeface="+mn-cs"/>
        </a:defRPr>
      </a:lvl5pPr>
      <a:lvl6pPr marL="1741411" indent="-211080" algn="l" rtl="0" eaLnBrk="1" latinLnBrk="0" hangingPunct="1">
        <a:lnSpc>
          <a:spcPct val="100000"/>
        </a:lnSpc>
        <a:spcBef>
          <a:spcPct val="20000"/>
        </a:spcBef>
        <a:buClr>
          <a:schemeClr val="accent5"/>
        </a:buClr>
        <a:buFont typeface="Wingdings 2"/>
        <a:buChar char=""/>
        <a:defRPr kumimoji="0" sz="2300" kern="1200">
          <a:solidFill>
            <a:schemeClr val="tx1"/>
          </a:solidFill>
          <a:latin typeface="+mn-lt"/>
          <a:ea typeface="+mn-ea"/>
          <a:cs typeface="+mn-cs"/>
        </a:defRPr>
      </a:lvl6pPr>
      <a:lvl7pPr marL="1984153" indent="-211080"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7pPr>
      <a:lvl8pPr marL="2216341" indent="-211080"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8pPr>
      <a:lvl9pPr marL="2459083" indent="-211080" algn="l" rtl="0" eaLnBrk="1" latinLnBrk="0" hangingPunct="1">
        <a:lnSpc>
          <a:spcPct val="100000"/>
        </a:lnSpc>
        <a:spcBef>
          <a:spcPct val="20000"/>
        </a:spcBef>
        <a:buClr>
          <a:schemeClr val="accent6"/>
        </a:buClr>
        <a:buFont typeface="Wingdings 2"/>
        <a:buChar char=""/>
        <a:defRPr kumimoji="0" sz="23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7700" algn="l" rtl="0" eaLnBrk="1" latinLnBrk="0" hangingPunct="1">
        <a:defRPr kumimoji="0" kern="1200">
          <a:solidFill>
            <a:schemeClr val="tx1"/>
          </a:solidFill>
          <a:latin typeface="+mn-lt"/>
          <a:ea typeface="+mn-ea"/>
          <a:cs typeface="+mn-cs"/>
        </a:defRPr>
      </a:lvl2pPr>
      <a:lvl3pPr marL="1055400" algn="l" rtl="0" eaLnBrk="1" latinLnBrk="0" hangingPunct="1">
        <a:defRPr kumimoji="0" kern="1200">
          <a:solidFill>
            <a:schemeClr val="tx1"/>
          </a:solidFill>
          <a:latin typeface="+mn-lt"/>
          <a:ea typeface="+mn-ea"/>
          <a:cs typeface="+mn-cs"/>
        </a:defRPr>
      </a:lvl3pPr>
      <a:lvl4pPr marL="1583101" algn="l" rtl="0" eaLnBrk="1" latinLnBrk="0" hangingPunct="1">
        <a:defRPr kumimoji="0" kern="1200">
          <a:solidFill>
            <a:schemeClr val="tx1"/>
          </a:solidFill>
          <a:latin typeface="+mn-lt"/>
          <a:ea typeface="+mn-ea"/>
          <a:cs typeface="+mn-cs"/>
        </a:defRPr>
      </a:lvl4pPr>
      <a:lvl5pPr marL="2110801" algn="l" rtl="0" eaLnBrk="1" latinLnBrk="0" hangingPunct="1">
        <a:defRPr kumimoji="0" kern="1200">
          <a:solidFill>
            <a:schemeClr val="tx1"/>
          </a:solidFill>
          <a:latin typeface="+mn-lt"/>
          <a:ea typeface="+mn-ea"/>
          <a:cs typeface="+mn-cs"/>
        </a:defRPr>
      </a:lvl5pPr>
      <a:lvl6pPr marL="2638501" algn="l" rtl="0" eaLnBrk="1" latinLnBrk="0" hangingPunct="1">
        <a:defRPr kumimoji="0" kern="1200">
          <a:solidFill>
            <a:schemeClr val="tx1"/>
          </a:solidFill>
          <a:latin typeface="+mn-lt"/>
          <a:ea typeface="+mn-ea"/>
          <a:cs typeface="+mn-cs"/>
        </a:defRPr>
      </a:lvl6pPr>
      <a:lvl7pPr marL="3166201" algn="l" rtl="0" eaLnBrk="1" latinLnBrk="0" hangingPunct="1">
        <a:defRPr kumimoji="0" kern="1200">
          <a:solidFill>
            <a:schemeClr val="tx1"/>
          </a:solidFill>
          <a:latin typeface="+mn-lt"/>
          <a:ea typeface="+mn-ea"/>
          <a:cs typeface="+mn-cs"/>
        </a:defRPr>
      </a:lvl7pPr>
      <a:lvl8pPr marL="3693902" algn="l" rtl="0" eaLnBrk="1" latinLnBrk="0" hangingPunct="1">
        <a:defRPr kumimoji="0" kern="1200">
          <a:solidFill>
            <a:schemeClr val="tx1"/>
          </a:solidFill>
          <a:latin typeface="+mn-lt"/>
          <a:ea typeface="+mn-ea"/>
          <a:cs typeface="+mn-cs"/>
        </a:defRPr>
      </a:lvl8pPr>
      <a:lvl9pPr marL="422160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5.png"/><Relationship Id="rId21" Type="http://schemas.openxmlformats.org/officeDocument/2006/relationships/image" Target="../media/image50.png"/><Relationship Id="rId7" Type="http://schemas.openxmlformats.org/officeDocument/2006/relationships/image" Target="../media/image39.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0.png"/><Relationship Id="rId2" Type="http://schemas.openxmlformats.org/officeDocument/2006/relationships/image" Target="../media/image36.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34.png"/><Relationship Id="rId5" Type="http://schemas.openxmlformats.org/officeDocument/2006/relationships/image" Target="../media/image37.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48.png"/><Relationship Id="rId31" Type="http://schemas.openxmlformats.org/officeDocument/2006/relationships/image" Target="../media/image59.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www.tactualmuseum.gr/html/ekth.ht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chemeClr val="accent3"/>
                </a:solidFill>
              </a:rPr>
              <a:t>ΠΡΟΒΛΗΜΑΤΑ ΟΡΑΣΗΣ</a:t>
            </a:r>
            <a:endParaRPr lang="el-GR" sz="3200" dirty="0">
              <a:solidFill>
                <a:schemeClr val="accent3"/>
              </a:solidFill>
            </a:endParaRPr>
          </a:p>
        </p:txBody>
      </p:sp>
      <p:sp>
        <p:nvSpPr>
          <p:cNvPr id="3" name="2 - Θέση κειμένου"/>
          <p:cNvSpPr>
            <a:spLocks noGrp="1"/>
          </p:cNvSpPr>
          <p:nvPr>
            <p:ph type="body" idx="2"/>
          </p:nvPr>
        </p:nvSpPr>
        <p:spPr/>
        <p:txBody>
          <a:bodyPr>
            <a:normAutofit fontScale="85000" lnSpcReduction="20000"/>
          </a:bodyPr>
          <a:lstStyle/>
          <a:p>
            <a:r>
              <a:rPr lang="el-GR" sz="1900" b="1" dirty="0" smtClean="0"/>
              <a:t>Παιδιά με ειδικές ανάγκες ή/ και αναπηρία</a:t>
            </a:r>
          </a:p>
          <a:p>
            <a:r>
              <a:rPr lang="el-GR" sz="1900" b="1" dirty="0" smtClean="0"/>
              <a:t>Διδάσκουσα Ρήγα Ασημίνα</a:t>
            </a:r>
          </a:p>
          <a:p>
            <a:r>
              <a:rPr lang="el-GR" sz="1900" b="1" dirty="0" smtClean="0"/>
              <a:t>ΤΕΕΑΠΗ, Πανεπιστήμιο Πατρών</a:t>
            </a:r>
          </a:p>
          <a:p>
            <a:endParaRPr lang="el-GR" dirty="0"/>
          </a:p>
        </p:txBody>
      </p:sp>
      <p:pic>
        <p:nvPicPr>
          <p:cNvPr id="5" name="4 - Θέση περιεχομένου"/>
          <p:cNvPicPr>
            <a:picLocks noGrp="1"/>
          </p:cNvPicPr>
          <p:nvPr>
            <p:ph sz="half" idx="1"/>
          </p:nvPr>
        </p:nvPicPr>
        <p:blipFill>
          <a:blip r:embed="rId2"/>
          <a:srcRect/>
          <a:stretch>
            <a:fillRect/>
          </a:stretch>
        </p:blipFill>
        <p:spPr bwMode="auto">
          <a:xfrm>
            <a:off x="2243905" y="2421723"/>
            <a:ext cx="7500990" cy="4000528"/>
          </a:xfrm>
          <a:prstGeom prst="rect">
            <a:avLst/>
          </a:prstGeom>
          <a:noFill/>
          <a:ln w="9525" cmpd="sng">
            <a:solidFill>
              <a:srgbClr val="0070C0"/>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Διάγνωση και τρόποι αντιμετώπισης των προβλημάτων όρασης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a:t>
            </a:r>
            <a:r>
              <a:rPr lang="en-US" dirty="0" err="1" smtClean="0"/>
              <a:t>i</a:t>
            </a:r>
            <a:r>
              <a:rPr lang="el-GR" dirty="0" smtClean="0"/>
              <a:t>). βλέφαρα κόκκινα και μάτια, και συχνό τρίψιμο των ματιών (</a:t>
            </a:r>
            <a:r>
              <a:rPr lang="en-US" dirty="0" smtClean="0"/>
              <a:t>ii</a:t>
            </a:r>
            <a:r>
              <a:rPr lang="el-GR" dirty="0" smtClean="0"/>
              <a:t>). στραβισμός, (</a:t>
            </a:r>
            <a:r>
              <a:rPr lang="en-US" dirty="0" smtClean="0"/>
              <a:t>iii</a:t>
            </a:r>
            <a:r>
              <a:rPr lang="el-GR" dirty="0" smtClean="0"/>
              <a:t>). αδυναμία συντονισμού των ματιών σε οπτικό σήμα και προσοχής όταν πρόκειται για μακρινά αντικείμενα και όρασης αντικειμένων ορατών από άλλους καθώς και αδυναμία διάκρισης χρωμάτων, (</a:t>
            </a:r>
            <a:r>
              <a:rPr lang="en-US" dirty="0" smtClean="0"/>
              <a:t>iv</a:t>
            </a:r>
            <a:r>
              <a:rPr lang="el-GR" dirty="0" smtClean="0"/>
              <a:t>). τέντωμα του κορμού και της κεφαλής εμπρός, αστάθεια σώματος και περπάτημα με προσοχή, και (</a:t>
            </a:r>
            <a:r>
              <a:rPr lang="en-US" dirty="0" smtClean="0"/>
              <a:t>viii</a:t>
            </a:r>
            <a:r>
              <a:rPr lang="el-GR" dirty="0" smtClean="0"/>
              <a:t>). αδυναμία και δυσκολία εκτίμησης αποστάσεων (</a:t>
            </a:r>
            <a:r>
              <a:rPr lang="en-US" dirty="0" smtClean="0"/>
              <a:t>Frick et al</a:t>
            </a:r>
            <a:r>
              <a:rPr lang="el-GR" dirty="0" smtClean="0"/>
              <a:t>., 2010; </a:t>
            </a:r>
            <a:r>
              <a:rPr lang="en-US" dirty="0" smtClean="0"/>
              <a:t>Wright </a:t>
            </a:r>
            <a:r>
              <a:rPr lang="el-GR" dirty="0" smtClean="0"/>
              <a:t>&amp; </a:t>
            </a:r>
            <a:r>
              <a:rPr lang="en-US" dirty="0" smtClean="0"/>
              <a:t>Stratton</a:t>
            </a:r>
            <a:r>
              <a:rPr lang="el-GR" dirty="0" smtClean="0"/>
              <a:t>, 2007).</a:t>
            </a:r>
          </a:p>
          <a:p>
            <a:r>
              <a:rPr lang="el-GR" dirty="0" smtClean="0"/>
              <a:t>Η ύπαρξη μιας ή περισσότερων από τις παραπάνω ενδείξεις υποδηλώνει την ανάγκη ελέγχου και παραπομπής του ατόμου και κυρίως των παιδιών σε οφθαλμολογική εξέταση έστω και σε στάδιο πρόληψης.</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dirty="0" smtClean="0"/>
              <a:t>Σημαντικό ρόλο στην πνευματική και ψυχική ανάπτυξη του ατόμου παίζει η ηλικία που επέρχεται η τύφλωση. Έτσι, αν ένα παιδί έχασε την όρασή του πριν από την ηλικία των τεσσάρων ετών, συμπεριφέρεται σαν να μην είδε ποτέ. Το σύνολο των αναμνήσεων που υπάρχουν, μαζί με τις υπόλοιπες άλλες αισθήσεις, τη νοημοσύνη του και το επίπεδο του περιβάλλοντός του διέπουν τη θέση του τυφλού στο ορατό περιβάλλον. Η μητέρα είναι η πρώτη που θα καθοδηγήσει και θα διδάξει στο παιδί της, διεγείροντας την ακοή και την περιέργεια, περιγράφοντάς του το κάθε τι και συγκρίνοντας τα άγνωστα με τα ήδη γνωστά αντικείμενα (</a:t>
            </a:r>
            <a:r>
              <a:rPr lang="en-US" dirty="0" smtClean="0"/>
              <a:t>Freeman</a:t>
            </a:r>
            <a:r>
              <a:rPr lang="el-GR" dirty="0" smtClean="0"/>
              <a:t>, 2011; </a:t>
            </a:r>
            <a:r>
              <a:rPr lang="en-US" dirty="0" err="1" smtClean="0"/>
              <a:t>Nieman</a:t>
            </a:r>
            <a:r>
              <a:rPr lang="en-US" dirty="0" smtClean="0"/>
              <a:t> </a:t>
            </a:r>
            <a:r>
              <a:rPr lang="el-GR" dirty="0" smtClean="0"/>
              <a:t>&amp; </a:t>
            </a:r>
            <a:r>
              <a:rPr lang="en-US" dirty="0" smtClean="0"/>
              <a:t>Jacob</a:t>
            </a:r>
            <a:r>
              <a:rPr lang="el-GR" dirty="0" smtClean="0"/>
              <a:t>, 2000).</a:t>
            </a:r>
          </a:p>
          <a:p>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Η μόρφωση αρχίζει στην ηλικία των πέντε χρόνων περίπου, με την είσοδο του παιδιού στο νηπιαγωγείο, ώστε να προσαρμοσθεί στον κόσμο που θα ζήσει. Αυτό προϋποθέτει την προηγούμενη εκπαίδευση του παιδιού, ώστε να είναι ικανό να κινείται, να προσανατολίζεται και να αυτοεξυπηρετείται. Αργότερα παρακολουθεί μαθήματα σε κανονικό σχολείο, με παράλληλη ειδική εκπαίδευση για τυφλούς με το σύστημα </a:t>
            </a:r>
            <a:r>
              <a:rPr lang="el-GR" dirty="0" err="1" smtClean="0"/>
              <a:t>Braille</a:t>
            </a:r>
            <a:r>
              <a:rPr lang="el-GR" dirty="0" smtClean="0"/>
              <a:t> το οποίο προϋποθέτει ικανοποιητική νοημοσύνη και καλή αφή (</a:t>
            </a:r>
            <a:r>
              <a:rPr lang="en-US" dirty="0" smtClean="0"/>
              <a:t>Freeman</a:t>
            </a:r>
            <a:r>
              <a:rPr lang="el-GR" dirty="0" smtClean="0"/>
              <a:t>, 2011).</a:t>
            </a:r>
            <a:endParaRPr lang="el-GR" smtClean="0"/>
          </a:p>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026" y="291231"/>
            <a:ext cx="9772238" cy="1257855"/>
          </a:xfrm>
          <a:prstGeom prst="rect">
            <a:avLst/>
          </a:prstGeom>
        </p:spPr>
        <p:txBody>
          <a:bodyPr vert="horz" wrap="square" lIns="0" tIns="270330" rIns="0" bIns="0" rtlCol="0">
            <a:spAutoFit/>
          </a:bodyPr>
          <a:lstStyle/>
          <a:p>
            <a:pPr marL="90618" marR="6092" indent="803374">
              <a:spcBef>
                <a:spcPts val="114"/>
              </a:spcBef>
            </a:pPr>
            <a:r>
              <a:rPr sz="3200" spc="-12" dirty="0">
                <a:latin typeface="Arial"/>
                <a:cs typeface="Arial"/>
              </a:rPr>
              <a:t>Ποια </a:t>
            </a:r>
            <a:r>
              <a:rPr sz="3200" spc="-6" dirty="0">
                <a:latin typeface="Arial"/>
                <a:cs typeface="Arial"/>
              </a:rPr>
              <a:t>συμπτώματα </a:t>
            </a:r>
            <a:r>
              <a:rPr sz="3200" i="0" dirty="0">
                <a:latin typeface="Arial"/>
                <a:cs typeface="Arial"/>
              </a:rPr>
              <a:t>παραπέμπουν </a:t>
            </a:r>
            <a:r>
              <a:rPr sz="3200" spc="-12" dirty="0">
                <a:latin typeface="Arial"/>
                <a:cs typeface="Arial"/>
              </a:rPr>
              <a:t>σε  δυσλειτουργίες που </a:t>
            </a:r>
            <a:r>
              <a:rPr sz="3200" spc="-6" dirty="0">
                <a:latin typeface="Arial"/>
                <a:cs typeface="Arial"/>
              </a:rPr>
              <a:t>επηρεάζουν την</a:t>
            </a:r>
            <a:r>
              <a:rPr sz="3200" spc="84" dirty="0">
                <a:latin typeface="Arial"/>
                <a:cs typeface="Arial"/>
              </a:rPr>
              <a:t> </a:t>
            </a:r>
            <a:r>
              <a:rPr sz="3200" spc="-12" dirty="0">
                <a:latin typeface="Arial"/>
                <a:cs typeface="Arial"/>
              </a:rPr>
              <a:t>όραση;</a:t>
            </a:r>
          </a:p>
        </p:txBody>
      </p:sp>
      <p:sp>
        <p:nvSpPr>
          <p:cNvPr id="3" name="object 3"/>
          <p:cNvSpPr txBox="1"/>
          <p:nvPr/>
        </p:nvSpPr>
        <p:spPr>
          <a:xfrm>
            <a:off x="1672401" y="1724083"/>
            <a:ext cx="9429780" cy="2683544"/>
          </a:xfrm>
          <a:prstGeom prst="rect">
            <a:avLst/>
          </a:prstGeom>
        </p:spPr>
        <p:txBody>
          <a:bodyPr vert="horz" wrap="square" lIns="0" tIns="15991" rIns="0" bIns="0" rtlCol="0">
            <a:spAutoFit/>
          </a:bodyPr>
          <a:lstStyle/>
          <a:p>
            <a:pPr marL="426436" marR="593202" indent="-411206">
              <a:spcBef>
                <a:spcPts val="126"/>
              </a:spcBef>
            </a:pPr>
            <a:endParaRPr lang="el-GR" sz="2400" spc="-6" dirty="0" smtClean="0">
              <a:latin typeface="Arial"/>
              <a:cs typeface="Arial"/>
            </a:endParaRPr>
          </a:p>
          <a:p>
            <a:pPr marL="426436" marR="593202" indent="-411206">
              <a:spcBef>
                <a:spcPts val="126"/>
              </a:spcBef>
            </a:pPr>
            <a:r>
              <a:rPr sz="2400" spc="-6" smtClean="0">
                <a:latin typeface="Arial"/>
                <a:cs typeface="Arial"/>
              </a:rPr>
              <a:t>Υπάρχουν </a:t>
            </a:r>
            <a:r>
              <a:rPr sz="2400" dirty="0">
                <a:latin typeface="Arial"/>
                <a:cs typeface="Arial"/>
              </a:rPr>
              <a:t>πολλές παθήσεις που </a:t>
            </a:r>
            <a:r>
              <a:rPr sz="2400" spc="-6" dirty="0">
                <a:latin typeface="Arial"/>
                <a:cs typeface="Arial"/>
              </a:rPr>
              <a:t>επηρεάζουν την όραση. Σε αυτές  συμπεριλαμβάνονται</a:t>
            </a:r>
            <a:r>
              <a:rPr sz="2400" spc="-48" dirty="0">
                <a:latin typeface="Arial"/>
                <a:cs typeface="Arial"/>
              </a:rPr>
              <a:t> </a:t>
            </a:r>
            <a:r>
              <a:rPr sz="2400" dirty="0">
                <a:latin typeface="Arial"/>
                <a:cs typeface="Arial"/>
              </a:rPr>
              <a:t>προβλήματα:</a:t>
            </a:r>
            <a:endParaRPr sz="2400">
              <a:latin typeface="Arial"/>
              <a:cs typeface="Arial"/>
            </a:endParaRPr>
          </a:p>
          <a:p>
            <a:pPr marL="983846" indent="-421105">
              <a:spcBef>
                <a:spcPts val="528"/>
              </a:spcBef>
              <a:buChar char="–"/>
              <a:tabLst>
                <a:tab pos="983846" algn="l"/>
                <a:tab pos="984609" algn="l"/>
              </a:tabLst>
            </a:pPr>
            <a:r>
              <a:rPr sz="2200" spc="-6" dirty="0">
                <a:latin typeface="Arial"/>
                <a:cs typeface="Arial"/>
              </a:rPr>
              <a:t>στη σκοτοπική ευαισθησία,</a:t>
            </a:r>
            <a:endParaRPr sz="2200">
              <a:latin typeface="Arial"/>
              <a:cs typeface="Arial"/>
            </a:endParaRPr>
          </a:p>
          <a:p>
            <a:pPr marL="983846" indent="-421105">
              <a:spcBef>
                <a:spcPts val="520"/>
              </a:spcBef>
              <a:buChar char="–"/>
              <a:tabLst>
                <a:tab pos="983846" algn="l"/>
                <a:tab pos="984609" algn="l"/>
              </a:tabLst>
            </a:pPr>
            <a:r>
              <a:rPr sz="2200" spc="-6" dirty="0">
                <a:latin typeface="Arial"/>
                <a:cs typeface="Arial"/>
              </a:rPr>
              <a:t>στον οπτικό συντονισμό </a:t>
            </a:r>
            <a:r>
              <a:rPr sz="2200" dirty="0">
                <a:latin typeface="Arial"/>
                <a:cs typeface="Arial"/>
              </a:rPr>
              <a:t>και</a:t>
            </a:r>
            <a:r>
              <a:rPr sz="2200" spc="24" dirty="0">
                <a:latin typeface="Arial"/>
                <a:cs typeface="Arial"/>
              </a:rPr>
              <a:t> </a:t>
            </a:r>
            <a:r>
              <a:rPr sz="2200" spc="-6" dirty="0">
                <a:latin typeface="Arial"/>
                <a:cs typeface="Arial"/>
              </a:rPr>
              <a:t>εστίαση,</a:t>
            </a:r>
            <a:endParaRPr sz="2200">
              <a:latin typeface="Arial"/>
              <a:cs typeface="Arial"/>
            </a:endParaRPr>
          </a:p>
          <a:p>
            <a:pPr marL="906937" marR="6092" indent="-344194">
              <a:spcBef>
                <a:spcPts val="516"/>
              </a:spcBef>
              <a:buChar char="–"/>
              <a:tabLst>
                <a:tab pos="906937" algn="l"/>
                <a:tab pos="907698" algn="l"/>
              </a:tabLst>
            </a:pPr>
            <a:r>
              <a:rPr sz="2200" spc="-6" dirty="0">
                <a:latin typeface="Arial"/>
                <a:cs typeface="Arial"/>
              </a:rPr>
              <a:t>στην προσαρμοστικότητα, </a:t>
            </a:r>
            <a:r>
              <a:rPr sz="2200" dirty="0">
                <a:latin typeface="Arial"/>
                <a:cs typeface="Arial"/>
              </a:rPr>
              <a:t>καθώς και </a:t>
            </a:r>
            <a:r>
              <a:rPr sz="2200" spc="-6" dirty="0">
                <a:latin typeface="Arial"/>
                <a:cs typeface="Arial"/>
              </a:rPr>
              <a:t>στην οπτική επεξεργασία </a:t>
            </a:r>
            <a:r>
              <a:rPr sz="2200" dirty="0">
                <a:latin typeface="Arial"/>
                <a:cs typeface="Arial"/>
              </a:rPr>
              <a:t>και </a:t>
            </a:r>
            <a:r>
              <a:rPr sz="2200" spc="-6" dirty="0">
                <a:latin typeface="Arial"/>
                <a:cs typeface="Arial"/>
              </a:rPr>
              <a:t>στον  οπτικο-κινητικό</a:t>
            </a:r>
            <a:r>
              <a:rPr sz="2200" spc="30" dirty="0">
                <a:latin typeface="Arial"/>
                <a:cs typeface="Arial"/>
              </a:rPr>
              <a:t> </a:t>
            </a:r>
            <a:r>
              <a:rPr sz="2200" spc="-6" dirty="0">
                <a:latin typeface="Arial"/>
                <a:cs typeface="Arial"/>
              </a:rPr>
              <a:t>συντονισμό.</a:t>
            </a:r>
            <a:endParaRPr sz="220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026" y="291231"/>
            <a:ext cx="9772238" cy="1011634"/>
          </a:xfrm>
          <a:prstGeom prst="rect">
            <a:avLst/>
          </a:prstGeom>
        </p:spPr>
        <p:txBody>
          <a:bodyPr vert="horz" wrap="square" lIns="0" tIns="270330" rIns="0" bIns="0" rtlCol="0">
            <a:spAutoFit/>
          </a:bodyPr>
          <a:lstStyle/>
          <a:p>
            <a:pPr marL="684581" marR="6092" indent="-546751">
              <a:spcBef>
                <a:spcPts val="114"/>
              </a:spcBef>
            </a:pPr>
            <a:r>
              <a:rPr sz="2400" b="1" spc="-12" dirty="0">
                <a:latin typeface="Arial"/>
                <a:cs typeface="Arial"/>
              </a:rPr>
              <a:t>Συμπτώματα </a:t>
            </a:r>
            <a:r>
              <a:rPr sz="2400" b="1" spc="-6" dirty="0">
                <a:latin typeface="Arial"/>
                <a:cs typeface="Arial"/>
              </a:rPr>
              <a:t>που παραπέμπουν σε ‘σκοτοπική  ευαισθησία’ ή προβλήματα</a:t>
            </a:r>
            <a:r>
              <a:rPr sz="2400" b="1" spc="24" dirty="0">
                <a:latin typeface="Arial"/>
                <a:cs typeface="Arial"/>
              </a:rPr>
              <a:t> </a:t>
            </a:r>
            <a:r>
              <a:rPr sz="2400" b="1" spc="-6" dirty="0">
                <a:latin typeface="Arial"/>
                <a:cs typeface="Arial"/>
              </a:rPr>
              <a:t>προσαρμογής</a:t>
            </a:r>
          </a:p>
        </p:txBody>
      </p:sp>
      <p:sp>
        <p:nvSpPr>
          <p:cNvPr id="3" name="object 3"/>
          <p:cNvSpPr txBox="1"/>
          <p:nvPr/>
        </p:nvSpPr>
        <p:spPr>
          <a:xfrm>
            <a:off x="1315211" y="1350153"/>
            <a:ext cx="10602152" cy="6110123"/>
          </a:xfrm>
          <a:prstGeom prst="rect">
            <a:avLst/>
          </a:prstGeom>
        </p:spPr>
        <p:txBody>
          <a:bodyPr vert="horz" wrap="square" lIns="0" tIns="15991" rIns="0" bIns="0" rtlCol="0">
            <a:spAutoFit/>
          </a:bodyPr>
          <a:lstStyle/>
          <a:p>
            <a:pPr marL="746262" indent="-731794">
              <a:lnSpc>
                <a:spcPct val="150000"/>
              </a:lnSpc>
              <a:spcBef>
                <a:spcPts val="126"/>
              </a:spcBef>
              <a:tabLst>
                <a:tab pos="746262" algn="l"/>
                <a:tab pos="747024" algn="l"/>
              </a:tabLst>
            </a:pPr>
            <a:r>
              <a:rPr sz="2400" dirty="0">
                <a:latin typeface="Arial"/>
                <a:cs typeface="Arial"/>
              </a:rPr>
              <a:t>Θολή </a:t>
            </a:r>
            <a:r>
              <a:rPr sz="2400" spc="-6" dirty="0">
                <a:latin typeface="Arial"/>
                <a:cs typeface="Arial"/>
              </a:rPr>
              <a:t>όραση </a:t>
            </a:r>
            <a:r>
              <a:rPr sz="2400" dirty="0">
                <a:latin typeface="Arial"/>
                <a:cs typeface="Arial"/>
              </a:rPr>
              <a:t>(Τα παιδιά σπάνια παραπονιούνται </a:t>
            </a:r>
            <a:r>
              <a:rPr sz="2400" spc="6" dirty="0">
                <a:latin typeface="Arial"/>
                <a:cs typeface="Arial"/>
              </a:rPr>
              <a:t>για</a:t>
            </a:r>
            <a:r>
              <a:rPr sz="2400" spc="-162" dirty="0">
                <a:latin typeface="Arial"/>
                <a:cs typeface="Arial"/>
              </a:rPr>
              <a:t> </a:t>
            </a:r>
            <a:r>
              <a:rPr sz="2400" spc="-6" dirty="0">
                <a:latin typeface="Arial"/>
                <a:cs typeface="Arial"/>
              </a:rPr>
              <a:t>αυτό).</a:t>
            </a:r>
            <a:endParaRPr sz="2400">
              <a:latin typeface="Arial"/>
              <a:cs typeface="Arial"/>
            </a:endParaRPr>
          </a:p>
          <a:p>
            <a:pPr marL="746262" marR="1040958" indent="-731794">
              <a:lnSpc>
                <a:spcPct val="150000"/>
              </a:lnSpc>
              <a:tabLst>
                <a:tab pos="746262" algn="l"/>
                <a:tab pos="747024" algn="l"/>
              </a:tabLst>
            </a:pPr>
            <a:r>
              <a:rPr sz="2400" smtClean="0">
                <a:latin typeface="Arial"/>
                <a:cs typeface="Arial"/>
              </a:rPr>
              <a:t>Το </a:t>
            </a:r>
            <a:r>
              <a:rPr sz="2400" dirty="0">
                <a:latin typeface="Arial"/>
                <a:cs typeface="Arial"/>
              </a:rPr>
              <a:t>παιδί προτιμά να διαβάζει </a:t>
            </a:r>
            <a:r>
              <a:rPr sz="2400" spc="-6" dirty="0">
                <a:latin typeface="Arial"/>
                <a:cs typeface="Arial"/>
              </a:rPr>
              <a:t>στα </a:t>
            </a:r>
            <a:r>
              <a:rPr sz="2400" dirty="0">
                <a:latin typeface="Arial"/>
                <a:cs typeface="Arial"/>
              </a:rPr>
              <a:t>σκοτεινά ή </a:t>
            </a:r>
            <a:r>
              <a:rPr sz="2400" spc="-6" dirty="0">
                <a:latin typeface="Arial"/>
                <a:cs typeface="Arial"/>
              </a:rPr>
              <a:t>αποφεύγει το  διάβασμα.</a:t>
            </a:r>
            <a:endParaRPr sz="2400">
              <a:latin typeface="Arial"/>
              <a:cs typeface="Arial"/>
            </a:endParaRPr>
          </a:p>
          <a:p>
            <a:pPr marL="731032" marR="940443" indent="-731032">
              <a:lnSpc>
                <a:spcPct val="150000"/>
              </a:lnSpc>
              <a:tabLst>
                <a:tab pos="731032" algn="l"/>
                <a:tab pos="747024" algn="l"/>
              </a:tabLst>
            </a:pPr>
            <a:r>
              <a:rPr sz="2400" smtClean="0">
                <a:latin typeface="Arial"/>
                <a:cs typeface="Arial"/>
              </a:rPr>
              <a:t>Η </a:t>
            </a:r>
            <a:r>
              <a:rPr sz="2400" dirty="0">
                <a:latin typeface="Arial"/>
                <a:cs typeface="Arial"/>
              </a:rPr>
              <a:t>κατανόηση </a:t>
            </a:r>
            <a:r>
              <a:rPr sz="2400" spc="-6" dirty="0">
                <a:latin typeface="Arial"/>
                <a:cs typeface="Arial"/>
              </a:rPr>
              <a:t>κειμένου είναι </a:t>
            </a:r>
            <a:r>
              <a:rPr sz="2400" dirty="0">
                <a:latin typeface="Arial"/>
                <a:cs typeface="Arial"/>
              </a:rPr>
              <a:t>ικανοποιητική </a:t>
            </a:r>
            <a:r>
              <a:rPr sz="2400" spc="-6" dirty="0">
                <a:latin typeface="Arial"/>
                <a:cs typeface="Arial"/>
              </a:rPr>
              <a:t>στην αρχή,</a:t>
            </a:r>
            <a:r>
              <a:rPr sz="2400" spc="-156" dirty="0">
                <a:latin typeface="Arial"/>
                <a:cs typeface="Arial"/>
              </a:rPr>
              <a:t> </a:t>
            </a:r>
            <a:r>
              <a:rPr sz="2400" dirty="0">
                <a:latin typeface="Arial"/>
                <a:cs typeface="Arial"/>
              </a:rPr>
              <a:t>αλλά</a:t>
            </a:r>
            <a:endParaRPr sz="2400">
              <a:latin typeface="Arial"/>
              <a:cs typeface="Arial"/>
            </a:endParaRPr>
          </a:p>
          <a:p>
            <a:pPr marR="913029" algn="ctr">
              <a:lnSpc>
                <a:spcPct val="150000"/>
              </a:lnSpc>
            </a:pPr>
            <a:r>
              <a:rPr sz="2400" dirty="0">
                <a:latin typeface="Arial"/>
                <a:cs typeface="Arial"/>
              </a:rPr>
              <a:t>γρήγορα ελαττώνεται καθώς συνεχίζεται η</a:t>
            </a:r>
            <a:r>
              <a:rPr sz="2400" spc="-126" dirty="0">
                <a:latin typeface="Arial"/>
                <a:cs typeface="Arial"/>
              </a:rPr>
              <a:t> </a:t>
            </a:r>
            <a:r>
              <a:rPr sz="2400" spc="-6" dirty="0">
                <a:latin typeface="Arial"/>
                <a:cs typeface="Arial"/>
              </a:rPr>
              <a:t>ανάγνωση.</a:t>
            </a:r>
            <a:endParaRPr sz="2400">
              <a:latin typeface="Arial"/>
              <a:cs typeface="Arial"/>
            </a:endParaRPr>
          </a:p>
          <a:p>
            <a:pPr marL="746262" marR="775960" indent="-731794">
              <a:lnSpc>
                <a:spcPct val="150000"/>
              </a:lnSpc>
              <a:tabLst>
                <a:tab pos="746262" algn="l"/>
                <a:tab pos="747024" algn="l"/>
              </a:tabLst>
            </a:pPr>
            <a:r>
              <a:rPr sz="2400" smtClean="0">
                <a:latin typeface="Arial"/>
                <a:cs typeface="Arial"/>
              </a:rPr>
              <a:t>Το </a:t>
            </a:r>
            <a:r>
              <a:rPr sz="2400" dirty="0">
                <a:latin typeface="Arial"/>
                <a:cs typeface="Arial"/>
              </a:rPr>
              <a:t>παιδί παραπονιέται </a:t>
            </a:r>
            <a:r>
              <a:rPr sz="2400" spc="6" dirty="0">
                <a:latin typeface="Arial"/>
                <a:cs typeface="Arial"/>
              </a:rPr>
              <a:t>για </a:t>
            </a:r>
            <a:r>
              <a:rPr sz="2400" spc="-6" dirty="0">
                <a:latin typeface="Arial"/>
                <a:cs typeface="Arial"/>
              </a:rPr>
              <a:t>ενόχληση </a:t>
            </a:r>
            <a:r>
              <a:rPr sz="2400" dirty="0">
                <a:latin typeface="Arial"/>
                <a:cs typeface="Arial"/>
              </a:rPr>
              <a:t>γύρω </a:t>
            </a:r>
            <a:r>
              <a:rPr sz="2400" spc="-6" dirty="0">
                <a:latin typeface="Arial"/>
                <a:cs typeface="Arial"/>
              </a:rPr>
              <a:t>από </a:t>
            </a:r>
            <a:r>
              <a:rPr sz="2400" dirty="0">
                <a:latin typeface="Arial"/>
                <a:cs typeface="Arial"/>
              </a:rPr>
              <a:t>τα </a:t>
            </a:r>
            <a:r>
              <a:rPr sz="2400" spc="-6" dirty="0">
                <a:latin typeface="Arial"/>
                <a:cs typeface="Arial"/>
              </a:rPr>
              <a:t>μάτια,</a:t>
            </a:r>
            <a:r>
              <a:rPr sz="2400" spc="-168" dirty="0">
                <a:latin typeface="Arial"/>
                <a:cs typeface="Arial"/>
              </a:rPr>
              <a:t> </a:t>
            </a:r>
            <a:r>
              <a:rPr sz="2400" spc="6" dirty="0">
                <a:latin typeface="Arial"/>
                <a:cs typeface="Arial"/>
              </a:rPr>
              <a:t>και  </a:t>
            </a:r>
            <a:r>
              <a:rPr sz="2400" dirty="0">
                <a:latin typeface="Arial"/>
                <a:cs typeface="Arial"/>
              </a:rPr>
              <a:t>κοιλιακούς </a:t>
            </a:r>
            <a:r>
              <a:rPr sz="2400" spc="-6" dirty="0">
                <a:latin typeface="Arial"/>
                <a:cs typeface="Arial"/>
              </a:rPr>
              <a:t>πόνους </a:t>
            </a:r>
            <a:r>
              <a:rPr sz="2400" dirty="0">
                <a:latin typeface="Arial"/>
                <a:cs typeface="Arial"/>
              </a:rPr>
              <a:t>ή </a:t>
            </a:r>
            <a:r>
              <a:rPr sz="2400" spc="-6" dirty="0">
                <a:latin typeface="Arial"/>
                <a:cs typeface="Arial"/>
              </a:rPr>
              <a:t>πονοκεφάλους. </a:t>
            </a:r>
            <a:r>
              <a:rPr sz="2400" dirty="0">
                <a:latin typeface="Arial"/>
                <a:cs typeface="Arial"/>
              </a:rPr>
              <a:t>Τα μικρότερα </a:t>
            </a:r>
            <a:r>
              <a:rPr sz="2400" spc="-6" dirty="0">
                <a:latin typeface="Arial"/>
                <a:cs typeface="Arial"/>
              </a:rPr>
              <a:t>σε</a:t>
            </a:r>
            <a:r>
              <a:rPr sz="2400" spc="-96" dirty="0">
                <a:latin typeface="Arial"/>
                <a:cs typeface="Arial"/>
              </a:rPr>
              <a:t> </a:t>
            </a:r>
            <a:r>
              <a:rPr sz="2400" dirty="0">
                <a:latin typeface="Arial"/>
                <a:cs typeface="Arial"/>
              </a:rPr>
              <a:t>ηλικία</a:t>
            </a:r>
            <a:endParaRPr sz="2400">
              <a:latin typeface="Arial"/>
              <a:cs typeface="Arial"/>
            </a:endParaRPr>
          </a:p>
          <a:p>
            <a:pPr marL="746262">
              <a:lnSpc>
                <a:spcPct val="150000"/>
              </a:lnSpc>
            </a:pPr>
            <a:r>
              <a:rPr sz="2400" dirty="0">
                <a:latin typeface="Arial"/>
                <a:cs typeface="Arial"/>
              </a:rPr>
              <a:t>παιδιά </a:t>
            </a:r>
            <a:r>
              <a:rPr sz="2400" spc="-6" dirty="0">
                <a:latin typeface="Arial"/>
                <a:cs typeface="Arial"/>
              </a:rPr>
              <a:t>ενδέχεται αντί </a:t>
            </a:r>
            <a:r>
              <a:rPr sz="2400" dirty="0">
                <a:latin typeface="Arial"/>
                <a:cs typeface="Arial"/>
              </a:rPr>
              <a:t>να </a:t>
            </a:r>
            <a:r>
              <a:rPr sz="2400" spc="-6" dirty="0">
                <a:latin typeface="Arial"/>
                <a:cs typeface="Arial"/>
              </a:rPr>
              <a:t>παραπονιούνται </a:t>
            </a:r>
            <a:r>
              <a:rPr sz="2400" dirty="0">
                <a:latin typeface="Arial"/>
                <a:cs typeface="Arial"/>
              </a:rPr>
              <a:t>να τρίβουν τα </a:t>
            </a:r>
            <a:r>
              <a:rPr sz="2400" spc="-6" dirty="0">
                <a:latin typeface="Arial"/>
                <a:cs typeface="Arial"/>
              </a:rPr>
              <a:t>μάτια</a:t>
            </a:r>
            <a:r>
              <a:rPr sz="2400" spc="-18" dirty="0">
                <a:latin typeface="Arial"/>
                <a:cs typeface="Arial"/>
              </a:rPr>
              <a:t> </a:t>
            </a:r>
            <a:r>
              <a:rPr sz="2400" dirty="0">
                <a:latin typeface="Arial"/>
                <a:cs typeface="Arial"/>
              </a:rPr>
              <a:t>τους</a:t>
            </a:r>
            <a:endParaRPr sz="2400">
              <a:latin typeface="Arial"/>
              <a:cs typeface="Arial"/>
            </a:endParaRPr>
          </a:p>
          <a:p>
            <a:pPr marL="746262">
              <a:lnSpc>
                <a:spcPct val="150000"/>
              </a:lnSpc>
            </a:pPr>
            <a:r>
              <a:rPr sz="2400" dirty="0">
                <a:latin typeface="Arial"/>
                <a:cs typeface="Arial"/>
              </a:rPr>
              <a:t>ή </a:t>
            </a:r>
            <a:r>
              <a:rPr sz="2400" spc="-6" dirty="0">
                <a:latin typeface="Arial"/>
                <a:cs typeface="Arial"/>
              </a:rPr>
              <a:t>να </a:t>
            </a:r>
            <a:r>
              <a:rPr sz="2400" dirty="0">
                <a:latin typeface="Arial"/>
                <a:cs typeface="Arial"/>
              </a:rPr>
              <a:t>αποφεύγουν </a:t>
            </a:r>
            <a:r>
              <a:rPr sz="2400" spc="-6" dirty="0">
                <a:latin typeface="Arial"/>
                <a:cs typeface="Arial"/>
              </a:rPr>
              <a:t>το</a:t>
            </a:r>
            <a:r>
              <a:rPr sz="2400" spc="-42" dirty="0">
                <a:latin typeface="Arial"/>
                <a:cs typeface="Arial"/>
              </a:rPr>
              <a:t> </a:t>
            </a:r>
            <a:r>
              <a:rPr sz="2400" dirty="0">
                <a:latin typeface="Arial"/>
                <a:cs typeface="Arial"/>
              </a:rPr>
              <a:t>διάβασμα.</a:t>
            </a:r>
            <a:endParaRPr sz="2400">
              <a:latin typeface="Arial"/>
              <a:cs typeface="Arial"/>
            </a:endParaRPr>
          </a:p>
          <a:p>
            <a:pPr marL="746262" indent="-731794">
              <a:lnSpc>
                <a:spcPct val="150000"/>
              </a:lnSpc>
              <a:spcBef>
                <a:spcPts val="6"/>
              </a:spcBef>
              <a:tabLst>
                <a:tab pos="746262" algn="l"/>
                <a:tab pos="747024" algn="l"/>
              </a:tabLst>
            </a:pPr>
            <a:r>
              <a:rPr sz="2400" spc="-6" smtClean="0">
                <a:latin typeface="Arial"/>
                <a:cs typeface="Arial"/>
              </a:rPr>
              <a:t>Κάνει </a:t>
            </a:r>
            <a:r>
              <a:rPr sz="2400" dirty="0">
                <a:latin typeface="Arial"/>
                <a:cs typeface="Arial"/>
              </a:rPr>
              <a:t>λάθη </a:t>
            </a:r>
            <a:r>
              <a:rPr sz="2400" spc="-6" dirty="0">
                <a:latin typeface="Arial"/>
                <a:cs typeface="Arial"/>
              </a:rPr>
              <a:t>απροσεξίας </a:t>
            </a:r>
            <a:r>
              <a:rPr sz="2400" dirty="0">
                <a:latin typeface="Arial"/>
                <a:cs typeface="Arial"/>
              </a:rPr>
              <a:t>όταν αντιγράφει </a:t>
            </a:r>
            <a:r>
              <a:rPr sz="2400" spc="-6" dirty="0">
                <a:latin typeface="Arial"/>
                <a:cs typeface="Arial"/>
              </a:rPr>
              <a:t>από τον</a:t>
            </a:r>
            <a:r>
              <a:rPr sz="2400" spc="-108" dirty="0">
                <a:latin typeface="Arial"/>
                <a:cs typeface="Arial"/>
              </a:rPr>
              <a:t> </a:t>
            </a:r>
            <a:r>
              <a:rPr sz="2400" dirty="0">
                <a:latin typeface="Arial"/>
                <a:cs typeface="Arial"/>
              </a:rPr>
              <a:t>πίνακα.</a:t>
            </a:r>
            <a:endParaRPr sz="2400">
              <a:latin typeface="Arial"/>
              <a:cs typeface="Arial"/>
            </a:endParaRPr>
          </a:p>
          <a:p>
            <a:pPr marL="746262" indent="-731794">
              <a:lnSpc>
                <a:spcPct val="150000"/>
              </a:lnSpc>
              <a:tabLst>
                <a:tab pos="746262" algn="l"/>
                <a:tab pos="747024" algn="l"/>
              </a:tabLst>
            </a:pPr>
            <a:r>
              <a:rPr sz="2400" smtClean="0">
                <a:latin typeface="Arial"/>
                <a:cs typeface="Arial"/>
              </a:rPr>
              <a:t>Η </a:t>
            </a:r>
            <a:r>
              <a:rPr sz="2400" dirty="0">
                <a:latin typeface="Arial"/>
                <a:cs typeface="Arial"/>
              </a:rPr>
              <a:t>κατανόηση κειμένου </a:t>
            </a:r>
            <a:r>
              <a:rPr sz="2400" spc="6" dirty="0">
                <a:latin typeface="Arial"/>
                <a:cs typeface="Arial"/>
              </a:rPr>
              <a:t>για </a:t>
            </a:r>
            <a:r>
              <a:rPr sz="2400" spc="-6" dirty="0">
                <a:latin typeface="Arial"/>
                <a:cs typeface="Arial"/>
              </a:rPr>
              <a:t>το </a:t>
            </a:r>
            <a:r>
              <a:rPr sz="2400" dirty="0">
                <a:latin typeface="Arial"/>
                <a:cs typeface="Arial"/>
              </a:rPr>
              <a:t>παιδί είναι </a:t>
            </a:r>
            <a:r>
              <a:rPr sz="2400" spc="-6" dirty="0">
                <a:latin typeface="Arial"/>
                <a:cs typeface="Arial"/>
              </a:rPr>
              <a:t>φτωχότερη σε σχέση</a:t>
            </a:r>
            <a:r>
              <a:rPr sz="2400" spc="-144" dirty="0">
                <a:latin typeface="Arial"/>
                <a:cs typeface="Arial"/>
              </a:rPr>
              <a:t> </a:t>
            </a:r>
            <a:r>
              <a:rPr sz="2400" spc="-6" dirty="0">
                <a:latin typeface="Arial"/>
                <a:cs typeface="Arial"/>
              </a:rPr>
              <a:t>με</a:t>
            </a:r>
            <a:endParaRPr sz="2400">
              <a:latin typeface="Arial"/>
              <a:cs typeface="Arial"/>
            </a:endParaRPr>
          </a:p>
          <a:p>
            <a:pPr marL="746262">
              <a:lnSpc>
                <a:spcPct val="150000"/>
              </a:lnSpc>
            </a:pPr>
            <a:r>
              <a:rPr sz="2400" spc="-6" dirty="0">
                <a:latin typeface="Arial"/>
                <a:cs typeface="Arial"/>
              </a:rPr>
              <a:t>αυτή </a:t>
            </a:r>
            <a:r>
              <a:rPr sz="2400" dirty="0">
                <a:latin typeface="Arial"/>
                <a:cs typeface="Arial"/>
              </a:rPr>
              <a:t>που θα </a:t>
            </a:r>
            <a:r>
              <a:rPr sz="2400" spc="-6" dirty="0">
                <a:latin typeface="Arial"/>
                <a:cs typeface="Arial"/>
              </a:rPr>
              <a:t>προέβλεπε </a:t>
            </a:r>
            <a:r>
              <a:rPr sz="2400" dirty="0">
                <a:latin typeface="Arial"/>
                <a:cs typeface="Arial"/>
              </a:rPr>
              <a:t>η </a:t>
            </a:r>
            <a:r>
              <a:rPr sz="2400" spc="-6" dirty="0">
                <a:latin typeface="Arial"/>
                <a:cs typeface="Arial"/>
              </a:rPr>
              <a:t>εξυπνάδα</a:t>
            </a:r>
            <a:r>
              <a:rPr sz="2400" spc="-96" dirty="0">
                <a:latin typeface="Arial"/>
                <a:cs typeface="Arial"/>
              </a:rPr>
              <a:t> </a:t>
            </a:r>
            <a:r>
              <a:rPr sz="2400" spc="-6" dirty="0">
                <a:latin typeface="Arial"/>
                <a:cs typeface="Arial"/>
              </a:rPr>
              <a:t>του.</a:t>
            </a:r>
            <a:endParaRPr sz="2400">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1026" y="291231"/>
            <a:ext cx="9772238" cy="876384"/>
          </a:xfrm>
          <a:prstGeom prst="rect">
            <a:avLst/>
          </a:prstGeom>
        </p:spPr>
        <p:txBody>
          <a:bodyPr vert="horz" wrap="square" lIns="0" tIns="14468" rIns="0" bIns="0" rtlCol="0">
            <a:spAutoFit/>
          </a:bodyPr>
          <a:lstStyle/>
          <a:p>
            <a:pPr marL="5330" algn="ctr">
              <a:spcBef>
                <a:spcPts val="114"/>
              </a:spcBef>
            </a:pPr>
            <a:r>
              <a:rPr sz="2800" spc="-6" dirty="0"/>
              <a:t>Συμπτώματα που παραπέμπουν</a:t>
            </a:r>
            <a:r>
              <a:rPr sz="2800" spc="18" dirty="0"/>
              <a:t> </a:t>
            </a:r>
            <a:r>
              <a:rPr sz="2800" spc="-6" dirty="0"/>
              <a:t>σε</a:t>
            </a:r>
          </a:p>
          <a:p>
            <a:pPr marL="19799" marR="6092" algn="ctr">
              <a:spcBef>
                <a:spcPts val="6"/>
              </a:spcBef>
            </a:pPr>
            <a:r>
              <a:rPr sz="2800" spc="-6" dirty="0"/>
              <a:t>προβλήματα συγχρονισμού και εστίασης των  </a:t>
            </a:r>
            <a:r>
              <a:rPr sz="2800" i="1" spc="-12" dirty="0"/>
              <a:t>ματιών</a:t>
            </a:r>
          </a:p>
        </p:txBody>
      </p:sp>
      <p:sp>
        <p:nvSpPr>
          <p:cNvPr id="3" name="object 3"/>
          <p:cNvSpPr txBox="1"/>
          <p:nvPr/>
        </p:nvSpPr>
        <p:spPr>
          <a:xfrm>
            <a:off x="698490" y="2888060"/>
            <a:ext cx="149795" cy="754811"/>
          </a:xfrm>
          <a:prstGeom prst="rect">
            <a:avLst/>
          </a:prstGeom>
        </p:spPr>
        <p:txBody>
          <a:bodyPr vert="horz" wrap="square" lIns="0" tIns="15991" rIns="0" bIns="0" rtlCol="0">
            <a:spAutoFit/>
          </a:bodyPr>
          <a:lstStyle/>
          <a:p>
            <a:pPr marL="15230">
              <a:spcBef>
                <a:spcPts val="126"/>
              </a:spcBef>
            </a:pPr>
            <a:r>
              <a:rPr sz="2400" dirty="0">
                <a:latin typeface="Arial"/>
                <a:cs typeface="Arial"/>
              </a:rPr>
              <a:t>•</a:t>
            </a:r>
            <a:endParaRPr sz="2400">
              <a:latin typeface="Arial"/>
              <a:cs typeface="Arial"/>
            </a:endParaRPr>
          </a:p>
          <a:p>
            <a:pPr marL="15230"/>
            <a:r>
              <a:rPr sz="2400" dirty="0">
                <a:latin typeface="Arial"/>
                <a:cs typeface="Arial"/>
              </a:rPr>
              <a:t>•</a:t>
            </a:r>
            <a:endParaRPr sz="2400">
              <a:latin typeface="Arial"/>
              <a:cs typeface="Arial"/>
            </a:endParaRPr>
          </a:p>
        </p:txBody>
      </p:sp>
      <p:sp>
        <p:nvSpPr>
          <p:cNvPr id="4" name="object 4"/>
          <p:cNvSpPr txBox="1"/>
          <p:nvPr/>
        </p:nvSpPr>
        <p:spPr>
          <a:xfrm>
            <a:off x="698490" y="3793062"/>
            <a:ext cx="149795" cy="385479"/>
          </a:xfrm>
          <a:prstGeom prst="rect">
            <a:avLst/>
          </a:prstGeom>
        </p:spPr>
        <p:txBody>
          <a:bodyPr vert="horz" wrap="square" lIns="0" tIns="15991" rIns="0" bIns="0" rtlCol="0">
            <a:spAutoFit/>
          </a:bodyPr>
          <a:lstStyle/>
          <a:p>
            <a:pPr marL="15230">
              <a:spcBef>
                <a:spcPts val="126"/>
              </a:spcBef>
            </a:pPr>
            <a:r>
              <a:rPr sz="2400" dirty="0">
                <a:latin typeface="Arial"/>
                <a:cs typeface="Arial"/>
              </a:rPr>
              <a:t>•</a:t>
            </a:r>
            <a:endParaRPr sz="2400">
              <a:latin typeface="Arial"/>
              <a:cs typeface="Arial"/>
            </a:endParaRPr>
          </a:p>
        </p:txBody>
      </p:sp>
      <p:sp>
        <p:nvSpPr>
          <p:cNvPr id="5" name="object 5"/>
          <p:cNvSpPr txBox="1"/>
          <p:nvPr/>
        </p:nvSpPr>
        <p:spPr>
          <a:xfrm>
            <a:off x="698490" y="4375118"/>
            <a:ext cx="149795" cy="1862038"/>
          </a:xfrm>
          <a:prstGeom prst="rect">
            <a:avLst/>
          </a:prstGeom>
        </p:spPr>
        <p:txBody>
          <a:bodyPr vert="horz" wrap="square" lIns="0" tIns="15230" rIns="0" bIns="0" rtlCol="0">
            <a:spAutoFit/>
          </a:bodyPr>
          <a:lstStyle/>
          <a:p>
            <a:pPr marL="15230">
              <a:spcBef>
                <a:spcPts val="120"/>
              </a:spcBef>
            </a:pPr>
            <a:r>
              <a:rPr sz="2400" dirty="0">
                <a:latin typeface="Arial"/>
                <a:cs typeface="Arial"/>
              </a:rPr>
              <a:t>•</a:t>
            </a:r>
            <a:endParaRPr sz="2400">
              <a:latin typeface="Arial"/>
              <a:cs typeface="Arial"/>
            </a:endParaRPr>
          </a:p>
          <a:p>
            <a:pPr marL="15230"/>
            <a:r>
              <a:rPr sz="2400" dirty="0">
                <a:latin typeface="Arial"/>
                <a:cs typeface="Arial"/>
              </a:rPr>
              <a:t>•</a:t>
            </a:r>
            <a:endParaRPr sz="2400">
              <a:latin typeface="Arial"/>
              <a:cs typeface="Arial"/>
            </a:endParaRPr>
          </a:p>
          <a:p>
            <a:pPr marL="15230"/>
            <a:r>
              <a:rPr sz="2400" dirty="0">
                <a:latin typeface="Arial"/>
                <a:cs typeface="Arial"/>
              </a:rPr>
              <a:t>•</a:t>
            </a:r>
            <a:endParaRPr sz="2400">
              <a:latin typeface="Arial"/>
              <a:cs typeface="Arial"/>
            </a:endParaRPr>
          </a:p>
          <a:p>
            <a:pPr marL="15230"/>
            <a:r>
              <a:rPr sz="2400" dirty="0">
                <a:latin typeface="Arial"/>
                <a:cs typeface="Arial"/>
              </a:rPr>
              <a:t>•</a:t>
            </a:r>
            <a:endParaRPr sz="2400">
              <a:latin typeface="Arial"/>
              <a:cs typeface="Arial"/>
            </a:endParaRPr>
          </a:p>
          <a:p>
            <a:pPr marL="15230">
              <a:spcBef>
                <a:spcPts val="6"/>
              </a:spcBef>
            </a:pPr>
            <a:r>
              <a:rPr sz="2400" dirty="0">
                <a:latin typeface="Arial"/>
                <a:cs typeface="Arial"/>
              </a:rPr>
              <a:t>•</a:t>
            </a:r>
            <a:endParaRPr sz="2400">
              <a:latin typeface="Arial"/>
              <a:cs typeface="Arial"/>
            </a:endParaRPr>
          </a:p>
        </p:txBody>
      </p:sp>
      <p:sp>
        <p:nvSpPr>
          <p:cNvPr id="6" name="object 6"/>
          <p:cNvSpPr txBox="1">
            <a:spLocks noGrp="1"/>
          </p:cNvSpPr>
          <p:nvPr>
            <p:ph type="body" idx="1"/>
          </p:nvPr>
        </p:nvSpPr>
        <p:spPr>
          <a:xfrm>
            <a:off x="1386649" y="1535272"/>
            <a:ext cx="10256615" cy="4517379"/>
          </a:xfrm>
          <a:prstGeom prst="rect">
            <a:avLst/>
          </a:prstGeom>
        </p:spPr>
        <p:txBody>
          <a:bodyPr vert="horz" wrap="square" lIns="0" tIns="15991" rIns="0" bIns="0" rtlCol="0">
            <a:spAutoFit/>
          </a:bodyPr>
          <a:lstStyle/>
          <a:p>
            <a:pPr marL="746262" indent="-731794">
              <a:spcBef>
                <a:spcPts val="126"/>
              </a:spcBef>
              <a:tabLst>
                <a:tab pos="746262" algn="l"/>
                <a:tab pos="747024" algn="l"/>
              </a:tabLst>
            </a:pPr>
            <a:r>
              <a:rPr sz="2000" dirty="0"/>
              <a:t>Το παιδί παραπονιέται </a:t>
            </a:r>
            <a:r>
              <a:rPr sz="2000" spc="6" dirty="0"/>
              <a:t>για </a:t>
            </a:r>
            <a:r>
              <a:rPr sz="2000"/>
              <a:t>διπλή</a:t>
            </a:r>
            <a:r>
              <a:rPr sz="2000" spc="-137"/>
              <a:t> </a:t>
            </a:r>
            <a:r>
              <a:rPr sz="2000" spc="-6" smtClean="0"/>
              <a:t>όραση.</a:t>
            </a:r>
            <a:endParaRPr lang="el-GR" sz="2000" spc="-6" dirty="0" smtClean="0"/>
          </a:p>
          <a:p>
            <a:pPr marL="746262" indent="-731794">
              <a:spcBef>
                <a:spcPts val="126"/>
              </a:spcBef>
              <a:tabLst>
                <a:tab pos="746262" algn="l"/>
                <a:tab pos="747024" algn="l"/>
              </a:tabLst>
            </a:pPr>
            <a:r>
              <a:rPr sz="2000" smtClean="0"/>
              <a:t>Καλύπτει </a:t>
            </a:r>
            <a:r>
              <a:rPr sz="2000" spc="-6" dirty="0"/>
              <a:t>το ένα του μάτι </a:t>
            </a:r>
            <a:r>
              <a:rPr sz="2000"/>
              <a:t>όταν</a:t>
            </a:r>
            <a:r>
              <a:rPr sz="2000" spc="-60"/>
              <a:t> </a:t>
            </a:r>
            <a:r>
              <a:rPr sz="2000" smtClean="0"/>
              <a:t>διαβάζει.</a:t>
            </a:r>
            <a:endParaRPr lang="el-GR" sz="2000" dirty="0" smtClean="0"/>
          </a:p>
          <a:p>
            <a:pPr marL="746262" indent="-731794">
              <a:spcBef>
                <a:spcPts val="126"/>
              </a:spcBef>
              <a:tabLst>
                <a:tab pos="746262" algn="l"/>
                <a:tab pos="747024" algn="l"/>
              </a:tabLst>
            </a:pPr>
            <a:r>
              <a:rPr sz="2000" smtClean="0"/>
              <a:t>Κρατά </a:t>
            </a:r>
            <a:r>
              <a:rPr sz="2000" dirty="0"/>
              <a:t>το βιβλίο </a:t>
            </a:r>
            <a:r>
              <a:rPr sz="2000" spc="-6" dirty="0"/>
              <a:t>προς </a:t>
            </a:r>
            <a:r>
              <a:rPr sz="2000" dirty="0"/>
              <a:t>τη μία πλευρά έτσι </a:t>
            </a:r>
            <a:r>
              <a:rPr sz="2000" spc="-6" dirty="0"/>
              <a:t>ώστε να </a:t>
            </a:r>
            <a:r>
              <a:rPr sz="2000" dirty="0"/>
              <a:t>μην </a:t>
            </a:r>
            <a:r>
              <a:rPr sz="2000" spc="-6"/>
              <a:t>βλέπει</a:t>
            </a:r>
            <a:r>
              <a:rPr sz="2000" spc="-222"/>
              <a:t> </a:t>
            </a:r>
            <a:r>
              <a:rPr sz="2000" smtClean="0"/>
              <a:t>και</a:t>
            </a:r>
            <a:r>
              <a:rPr lang="el-GR" sz="2000" dirty="0" smtClean="0"/>
              <a:t> </a:t>
            </a:r>
            <a:r>
              <a:rPr sz="2000" spc="-6" smtClean="0"/>
              <a:t>με </a:t>
            </a:r>
            <a:r>
              <a:rPr sz="2000" spc="-6" dirty="0"/>
              <a:t>τα </a:t>
            </a:r>
            <a:r>
              <a:rPr sz="2000" dirty="0"/>
              <a:t>δύο μάτια ταυτόχρονα </a:t>
            </a:r>
            <a:r>
              <a:rPr sz="2000" spc="-6" dirty="0"/>
              <a:t>το εκτυπωμένο</a:t>
            </a:r>
            <a:r>
              <a:rPr sz="2000" spc="-114" dirty="0"/>
              <a:t> </a:t>
            </a:r>
            <a:r>
              <a:rPr sz="2000" dirty="0"/>
              <a:t>κείμενο.</a:t>
            </a:r>
          </a:p>
          <a:p>
            <a:pPr marL="746262"/>
            <a:r>
              <a:rPr sz="2000" spc="-6" dirty="0"/>
              <a:t>Προσθέτει </a:t>
            </a:r>
            <a:r>
              <a:rPr sz="2000" dirty="0"/>
              <a:t>ή </a:t>
            </a:r>
            <a:r>
              <a:rPr sz="2000" spc="-6" dirty="0"/>
              <a:t>αφαιρεί μέρη </a:t>
            </a:r>
            <a:r>
              <a:rPr sz="2000" dirty="0"/>
              <a:t>των λέξεων </a:t>
            </a:r>
            <a:r>
              <a:rPr sz="2000" spc="-6" dirty="0"/>
              <a:t>όταν</a:t>
            </a:r>
            <a:r>
              <a:rPr sz="2000" spc="-96" dirty="0"/>
              <a:t> </a:t>
            </a:r>
            <a:r>
              <a:rPr sz="2000" dirty="0"/>
              <a:t>διαβάζει.</a:t>
            </a:r>
          </a:p>
          <a:p>
            <a:pPr marL="746262" marR="727986">
              <a:lnSpc>
                <a:spcPts val="2302"/>
              </a:lnSpc>
              <a:spcBef>
                <a:spcPts val="558"/>
              </a:spcBef>
            </a:pPr>
            <a:r>
              <a:rPr sz="2000" spc="-6" dirty="0"/>
              <a:t>Επαναλαμβάνει </a:t>
            </a:r>
            <a:r>
              <a:rPr sz="2000" dirty="0"/>
              <a:t>γράμματα λέξεων όταν αντιγράφει </a:t>
            </a:r>
            <a:r>
              <a:rPr sz="2000" spc="-6" dirty="0"/>
              <a:t>από τον  </a:t>
            </a:r>
            <a:r>
              <a:rPr sz="2000" dirty="0"/>
              <a:t>πίνακα.</a:t>
            </a:r>
          </a:p>
          <a:p>
            <a:pPr marL="746262" marR="1625785">
              <a:lnSpc>
                <a:spcPts val="2302"/>
              </a:lnSpc>
              <a:spcBef>
                <a:spcPts val="576"/>
              </a:spcBef>
            </a:pPr>
            <a:r>
              <a:rPr sz="2000" spc="-6" dirty="0"/>
              <a:t>Όταν λύνει </a:t>
            </a:r>
            <a:r>
              <a:rPr sz="2000" dirty="0"/>
              <a:t>προβλήματα μαθηματικών </a:t>
            </a:r>
            <a:r>
              <a:rPr sz="2000" spc="-6" dirty="0"/>
              <a:t>δεν μπορεί</a:t>
            </a:r>
            <a:r>
              <a:rPr sz="2000" spc="-168" dirty="0"/>
              <a:t> </a:t>
            </a:r>
            <a:r>
              <a:rPr sz="2000" dirty="0"/>
              <a:t>να  </a:t>
            </a:r>
            <a:r>
              <a:rPr sz="2000" spc="-6" dirty="0"/>
              <a:t>ευθυγραμμίσει </a:t>
            </a:r>
            <a:r>
              <a:rPr sz="2000" dirty="0"/>
              <a:t>τις στήλες των</a:t>
            </a:r>
            <a:r>
              <a:rPr sz="2000" spc="-90" dirty="0"/>
              <a:t> </a:t>
            </a:r>
            <a:r>
              <a:rPr sz="2000" spc="-6" dirty="0"/>
              <a:t>αριθμών.</a:t>
            </a:r>
          </a:p>
          <a:p>
            <a:pPr marL="746262">
              <a:spcBef>
                <a:spcPts val="24"/>
              </a:spcBef>
            </a:pPr>
            <a:r>
              <a:rPr sz="2000" spc="-6" dirty="0"/>
              <a:t>Κουνάει το </a:t>
            </a:r>
            <a:r>
              <a:rPr sz="2000" dirty="0"/>
              <a:t>κεφάλι </a:t>
            </a:r>
            <a:r>
              <a:rPr sz="2000" spc="-6" dirty="0"/>
              <a:t>του αντί </a:t>
            </a:r>
            <a:r>
              <a:rPr sz="2000" spc="6" dirty="0"/>
              <a:t>για </a:t>
            </a:r>
            <a:r>
              <a:rPr sz="2000" dirty="0"/>
              <a:t>τα </a:t>
            </a:r>
            <a:r>
              <a:rPr sz="2000" spc="-6" dirty="0"/>
              <a:t>μάτια του </a:t>
            </a:r>
            <a:r>
              <a:rPr sz="2000" dirty="0"/>
              <a:t>όταν</a:t>
            </a:r>
            <a:r>
              <a:rPr sz="2000" spc="-90" dirty="0"/>
              <a:t> </a:t>
            </a:r>
            <a:r>
              <a:rPr sz="2000" dirty="0"/>
              <a:t>διαβάζει.</a:t>
            </a:r>
          </a:p>
          <a:p>
            <a:pPr marL="746262" marR="24368"/>
            <a:r>
              <a:rPr sz="2000" spc="-6" dirty="0"/>
              <a:t>Συχνά χάνει τη θέση του στο </a:t>
            </a:r>
            <a:r>
              <a:rPr sz="2000" dirty="0"/>
              <a:t>κείμενο όταν διαβάζει ή αντιγράφει.  </a:t>
            </a:r>
            <a:r>
              <a:rPr sz="2000" spc="-6" dirty="0"/>
              <a:t>Συχνά </a:t>
            </a:r>
            <a:r>
              <a:rPr sz="2000" dirty="0"/>
              <a:t>παραλείπει λέξεις ή γραμμές</a:t>
            </a:r>
            <a:r>
              <a:rPr sz="2000" spc="-132" dirty="0"/>
              <a:t> </a:t>
            </a:r>
            <a:r>
              <a:rPr sz="2000" dirty="0"/>
              <a:t>κειμένου.</a:t>
            </a:r>
          </a:p>
          <a:p>
            <a:pPr marL="746262"/>
            <a:r>
              <a:rPr sz="2000" spc="-6" dirty="0"/>
              <a:t>Κάνει </a:t>
            </a:r>
            <a:r>
              <a:rPr sz="2000" dirty="0"/>
              <a:t>λάθη</a:t>
            </a:r>
            <a:r>
              <a:rPr sz="2000" spc="-24" dirty="0"/>
              <a:t> </a:t>
            </a:r>
            <a:r>
              <a:rPr sz="2000" spc="-6" dirty="0"/>
              <a:t>απροσεξίας.</a:t>
            </a:r>
          </a:p>
          <a:p>
            <a:pPr marL="746262"/>
            <a:r>
              <a:rPr sz="2000" dirty="0"/>
              <a:t>Δεν </a:t>
            </a:r>
            <a:r>
              <a:rPr sz="2000" spc="-6" dirty="0"/>
              <a:t>είναι</a:t>
            </a:r>
            <a:r>
              <a:rPr sz="2000" spc="-24" dirty="0"/>
              <a:t> </a:t>
            </a:r>
            <a:r>
              <a:rPr sz="2000" spc="-6" dirty="0"/>
              <a:t>συγκεντρωμένο.</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3769" y="0"/>
            <a:ext cx="9385750" cy="876384"/>
          </a:xfrm>
          <a:prstGeom prst="rect">
            <a:avLst/>
          </a:prstGeom>
        </p:spPr>
        <p:txBody>
          <a:bodyPr vert="horz" wrap="square" lIns="0" tIns="14468" rIns="0" bIns="0" rtlCol="0">
            <a:spAutoFit/>
          </a:bodyPr>
          <a:lstStyle/>
          <a:p>
            <a:pPr marL="15230" marR="6092" indent="549797">
              <a:spcBef>
                <a:spcPts val="114"/>
              </a:spcBef>
            </a:pPr>
            <a:r>
              <a:rPr sz="2800" spc="-12" dirty="0"/>
              <a:t>Σημάδια </a:t>
            </a:r>
            <a:r>
              <a:rPr sz="2800" spc="-6" dirty="0"/>
              <a:t>προβλήματος στην </a:t>
            </a:r>
            <a:r>
              <a:rPr sz="2800" spc="-12" dirty="0"/>
              <a:t>Αίσθηση  </a:t>
            </a:r>
            <a:r>
              <a:rPr sz="2800" i="1" spc="-12" dirty="0"/>
              <a:t>Κατεύθυνσης </a:t>
            </a:r>
            <a:r>
              <a:rPr sz="2800" i="1" spc="-6" dirty="0"/>
              <a:t>, στις Σχέσεις </a:t>
            </a:r>
            <a:r>
              <a:rPr sz="2800" i="1" spc="-12" dirty="0"/>
              <a:t>Χώρου, </a:t>
            </a:r>
            <a:r>
              <a:rPr sz="2800" i="1" spc="-6"/>
              <a:t>ή</a:t>
            </a:r>
            <a:r>
              <a:rPr sz="2800" i="1" spc="72"/>
              <a:t> </a:t>
            </a:r>
            <a:r>
              <a:rPr sz="2800" i="1" spc="-6" smtClean="0"/>
              <a:t>στην</a:t>
            </a:r>
            <a:r>
              <a:rPr lang="el-GR" sz="2800" i="1" spc="-6" dirty="0" smtClean="0"/>
              <a:t> </a:t>
            </a:r>
            <a:r>
              <a:rPr sz="2800" spc="-6" smtClean="0"/>
              <a:t>Οπτική</a:t>
            </a:r>
            <a:r>
              <a:rPr sz="2800" smtClean="0"/>
              <a:t> </a:t>
            </a:r>
            <a:r>
              <a:rPr sz="2800" spc="-12" dirty="0"/>
              <a:t>Αντίληψη</a:t>
            </a:r>
          </a:p>
        </p:txBody>
      </p:sp>
      <p:sp>
        <p:nvSpPr>
          <p:cNvPr id="3" name="object 3"/>
          <p:cNvSpPr txBox="1"/>
          <p:nvPr/>
        </p:nvSpPr>
        <p:spPr>
          <a:xfrm>
            <a:off x="698491" y="1691762"/>
            <a:ext cx="10489762" cy="5094946"/>
          </a:xfrm>
          <a:prstGeom prst="rect">
            <a:avLst/>
          </a:prstGeom>
        </p:spPr>
        <p:txBody>
          <a:bodyPr vert="horz" wrap="square" lIns="0" tIns="57112" rIns="0" bIns="0" rtlCol="0">
            <a:spAutoFit/>
          </a:bodyPr>
          <a:lstStyle/>
          <a:p>
            <a:pPr marL="746262" marR="60919" indent="-731794">
              <a:lnSpc>
                <a:spcPts val="2590"/>
              </a:lnSpc>
              <a:spcBef>
                <a:spcPts val="450"/>
              </a:spcBef>
              <a:buChar char="•"/>
              <a:tabLst>
                <a:tab pos="746262" algn="l"/>
                <a:tab pos="747024" algn="l"/>
              </a:tabLst>
            </a:pPr>
            <a:r>
              <a:rPr sz="2400" dirty="0">
                <a:latin typeface="Arial"/>
                <a:cs typeface="Arial"/>
              </a:rPr>
              <a:t>Το παιδί </a:t>
            </a:r>
            <a:r>
              <a:rPr sz="2400" spc="-6" dirty="0">
                <a:latin typeface="Arial"/>
                <a:cs typeface="Arial"/>
              </a:rPr>
              <a:t>μπερδεύει το ‘αριστερά’ </a:t>
            </a:r>
            <a:r>
              <a:rPr sz="2400" spc="6" dirty="0">
                <a:latin typeface="Arial"/>
                <a:cs typeface="Arial"/>
              </a:rPr>
              <a:t>και </a:t>
            </a:r>
            <a:r>
              <a:rPr sz="2400" spc="-6" dirty="0">
                <a:latin typeface="Arial"/>
                <a:cs typeface="Arial"/>
              </a:rPr>
              <a:t>το ‘δεξιά’ μετά την </a:t>
            </a:r>
            <a:r>
              <a:rPr sz="2400" spc="6" dirty="0">
                <a:latin typeface="Arial"/>
                <a:cs typeface="Arial"/>
              </a:rPr>
              <a:t>ηλικία </a:t>
            </a:r>
            <a:r>
              <a:rPr sz="2400" dirty="0">
                <a:latin typeface="Arial"/>
                <a:cs typeface="Arial"/>
              </a:rPr>
              <a:t>των  </a:t>
            </a:r>
            <a:r>
              <a:rPr sz="2400" spc="-6" dirty="0">
                <a:latin typeface="Arial"/>
                <a:cs typeface="Arial"/>
              </a:rPr>
              <a:t>επτά </a:t>
            </a:r>
            <a:r>
              <a:rPr sz="2400" spc="6" dirty="0">
                <a:latin typeface="Arial"/>
                <a:cs typeface="Arial"/>
              </a:rPr>
              <a:t>και</a:t>
            </a:r>
            <a:r>
              <a:rPr sz="2400" spc="-42" dirty="0">
                <a:latin typeface="Arial"/>
                <a:cs typeface="Arial"/>
              </a:rPr>
              <a:t> </a:t>
            </a:r>
            <a:r>
              <a:rPr sz="2400" spc="-6" dirty="0">
                <a:latin typeface="Arial"/>
                <a:cs typeface="Arial"/>
              </a:rPr>
              <a:t>μισό.</a:t>
            </a:r>
            <a:endParaRPr sz="2400">
              <a:latin typeface="Arial"/>
              <a:cs typeface="Arial"/>
            </a:endParaRPr>
          </a:p>
          <a:p>
            <a:pPr>
              <a:spcBef>
                <a:spcPts val="36"/>
              </a:spcBef>
              <a:buFont typeface="Arial"/>
              <a:buChar char="•"/>
            </a:pPr>
            <a:endParaRPr sz="2900">
              <a:latin typeface="Times New Roman"/>
              <a:cs typeface="Times New Roman"/>
            </a:endParaRPr>
          </a:p>
          <a:p>
            <a:pPr marL="746262" indent="-731794">
              <a:spcBef>
                <a:spcPts val="6"/>
              </a:spcBef>
              <a:buChar char="•"/>
              <a:tabLst>
                <a:tab pos="746262" algn="l"/>
                <a:tab pos="747024" algn="l"/>
              </a:tabLst>
            </a:pPr>
            <a:r>
              <a:rPr sz="2400" spc="-6" dirty="0">
                <a:latin typeface="Arial"/>
                <a:cs typeface="Arial"/>
              </a:rPr>
              <a:t>Μπερδεύει </a:t>
            </a:r>
            <a:r>
              <a:rPr sz="2400" dirty="0">
                <a:latin typeface="Arial"/>
                <a:cs typeface="Arial"/>
              </a:rPr>
              <a:t>παρόμοια γράμματα </a:t>
            </a:r>
            <a:r>
              <a:rPr sz="2400" spc="-6" dirty="0">
                <a:latin typeface="Arial"/>
                <a:cs typeface="Arial"/>
              </a:rPr>
              <a:t>όπως το ‘β’ </a:t>
            </a:r>
            <a:r>
              <a:rPr sz="2400" spc="6" dirty="0">
                <a:latin typeface="Arial"/>
                <a:cs typeface="Arial"/>
              </a:rPr>
              <a:t>και </a:t>
            </a:r>
            <a:r>
              <a:rPr sz="2400" spc="-6" dirty="0">
                <a:latin typeface="Arial"/>
                <a:cs typeface="Arial"/>
              </a:rPr>
              <a:t>το ’δ’, </a:t>
            </a:r>
            <a:r>
              <a:rPr sz="2400" spc="6" dirty="0">
                <a:latin typeface="Arial"/>
                <a:cs typeface="Arial"/>
              </a:rPr>
              <a:t>και</a:t>
            </a:r>
            <a:r>
              <a:rPr sz="2400" spc="-137" dirty="0">
                <a:latin typeface="Arial"/>
                <a:cs typeface="Arial"/>
              </a:rPr>
              <a:t> </a:t>
            </a:r>
            <a:r>
              <a:rPr sz="2400" dirty="0">
                <a:latin typeface="Arial"/>
                <a:cs typeface="Arial"/>
              </a:rPr>
              <a:t>λέξεις.</a:t>
            </a:r>
            <a:endParaRPr sz="2400">
              <a:latin typeface="Arial"/>
              <a:cs typeface="Arial"/>
            </a:endParaRPr>
          </a:p>
          <a:p>
            <a:pPr marL="746262" indent="-731794">
              <a:spcBef>
                <a:spcPts val="288"/>
              </a:spcBef>
              <a:buChar char="•"/>
              <a:tabLst>
                <a:tab pos="746262" algn="l"/>
                <a:tab pos="747024" algn="l"/>
              </a:tabLst>
            </a:pPr>
            <a:r>
              <a:rPr sz="2400" spc="-6" dirty="0">
                <a:latin typeface="Arial"/>
                <a:cs typeface="Arial"/>
              </a:rPr>
              <a:t>Αντιστρέφει αριθμούς, π.χ. 24 </a:t>
            </a:r>
            <a:r>
              <a:rPr sz="2400" spc="6" dirty="0">
                <a:latin typeface="Arial"/>
                <a:cs typeface="Arial"/>
              </a:rPr>
              <a:t>και</a:t>
            </a:r>
            <a:r>
              <a:rPr sz="2400" spc="-78" dirty="0">
                <a:latin typeface="Arial"/>
                <a:cs typeface="Arial"/>
              </a:rPr>
              <a:t> </a:t>
            </a:r>
            <a:r>
              <a:rPr sz="2400" spc="-6" dirty="0">
                <a:latin typeface="Arial"/>
                <a:cs typeface="Arial"/>
              </a:rPr>
              <a:t>42.</a:t>
            </a:r>
            <a:endParaRPr sz="2400">
              <a:latin typeface="Arial"/>
              <a:cs typeface="Arial"/>
            </a:endParaRPr>
          </a:p>
          <a:p>
            <a:pPr>
              <a:spcBef>
                <a:spcPts val="54"/>
              </a:spcBef>
              <a:buFont typeface="Arial"/>
              <a:buChar char="•"/>
            </a:pPr>
            <a:endParaRPr sz="3200">
              <a:latin typeface="Times New Roman"/>
              <a:cs typeface="Times New Roman"/>
            </a:endParaRPr>
          </a:p>
          <a:p>
            <a:pPr marL="746262" marR="816319" indent="-731794">
              <a:lnSpc>
                <a:spcPts val="2590"/>
              </a:lnSpc>
              <a:buChar char="•"/>
              <a:tabLst>
                <a:tab pos="746262" algn="l"/>
                <a:tab pos="747024" algn="l"/>
              </a:tabLst>
            </a:pPr>
            <a:r>
              <a:rPr sz="2400" dirty="0">
                <a:latin typeface="Arial"/>
                <a:cs typeface="Arial"/>
              </a:rPr>
              <a:t>Αντιμετωπίζει πρόβλημα </a:t>
            </a:r>
            <a:r>
              <a:rPr sz="2400" spc="-6" dirty="0">
                <a:latin typeface="Arial"/>
                <a:cs typeface="Arial"/>
              </a:rPr>
              <a:t>με </a:t>
            </a:r>
            <a:r>
              <a:rPr sz="2400" dirty="0">
                <a:latin typeface="Arial"/>
                <a:cs typeface="Arial"/>
              </a:rPr>
              <a:t>διαδοχικά καθήκοντα </a:t>
            </a:r>
            <a:r>
              <a:rPr sz="2400" spc="6" dirty="0">
                <a:latin typeface="Arial"/>
                <a:cs typeface="Arial"/>
              </a:rPr>
              <a:t>και </a:t>
            </a:r>
            <a:r>
              <a:rPr sz="2400" spc="-6" dirty="0">
                <a:latin typeface="Arial"/>
                <a:cs typeface="Arial"/>
              </a:rPr>
              <a:t>στο</a:t>
            </a:r>
            <a:r>
              <a:rPr sz="2400" spc="-222" dirty="0">
                <a:latin typeface="Arial"/>
                <a:cs typeface="Arial"/>
              </a:rPr>
              <a:t> </a:t>
            </a:r>
            <a:r>
              <a:rPr sz="2400" spc="-6" dirty="0">
                <a:latin typeface="Arial"/>
                <a:cs typeface="Arial"/>
              </a:rPr>
              <a:t>να  θυμάται </a:t>
            </a:r>
            <a:r>
              <a:rPr sz="2400" dirty="0">
                <a:latin typeface="Arial"/>
                <a:cs typeface="Arial"/>
              </a:rPr>
              <a:t>τα στάδια </a:t>
            </a:r>
            <a:r>
              <a:rPr sz="2400" spc="-6" dirty="0">
                <a:latin typeface="Arial"/>
                <a:cs typeface="Arial"/>
              </a:rPr>
              <a:t>στη </a:t>
            </a:r>
            <a:r>
              <a:rPr sz="2400" dirty="0">
                <a:latin typeface="Arial"/>
                <a:cs typeface="Arial"/>
              </a:rPr>
              <a:t>διαδικασία λύσης</a:t>
            </a:r>
            <a:r>
              <a:rPr sz="2400" spc="-102" dirty="0">
                <a:latin typeface="Arial"/>
                <a:cs typeface="Arial"/>
              </a:rPr>
              <a:t> </a:t>
            </a:r>
            <a:r>
              <a:rPr sz="2400" spc="-6" dirty="0">
                <a:latin typeface="Arial"/>
                <a:cs typeface="Arial"/>
              </a:rPr>
              <a:t>προβλήματος.</a:t>
            </a:r>
            <a:endParaRPr sz="2400">
              <a:latin typeface="Arial"/>
              <a:cs typeface="Arial"/>
            </a:endParaRPr>
          </a:p>
          <a:p>
            <a:pPr>
              <a:spcBef>
                <a:spcPts val="18"/>
              </a:spcBef>
              <a:buFont typeface="Arial"/>
              <a:buChar char="•"/>
            </a:pPr>
            <a:endParaRPr sz="3200">
              <a:latin typeface="Times New Roman"/>
              <a:cs typeface="Times New Roman"/>
            </a:endParaRPr>
          </a:p>
          <a:p>
            <a:pPr marL="746262" marR="6092" indent="-731794">
              <a:lnSpc>
                <a:spcPts val="2590"/>
              </a:lnSpc>
              <a:spcBef>
                <a:spcPts val="6"/>
              </a:spcBef>
              <a:buChar char="•"/>
              <a:tabLst>
                <a:tab pos="746262" algn="l"/>
                <a:tab pos="747024" algn="l"/>
              </a:tabLst>
            </a:pPr>
            <a:r>
              <a:rPr sz="2400" dirty="0">
                <a:latin typeface="Arial"/>
                <a:cs typeface="Arial"/>
              </a:rPr>
              <a:t>Αντιμετωπίζει πρόβλημα </a:t>
            </a:r>
            <a:r>
              <a:rPr sz="2400" spc="-6" dirty="0">
                <a:latin typeface="Arial"/>
                <a:cs typeface="Arial"/>
              </a:rPr>
              <a:t>με </a:t>
            </a:r>
            <a:r>
              <a:rPr sz="2400" dirty="0">
                <a:latin typeface="Arial"/>
                <a:cs typeface="Arial"/>
              </a:rPr>
              <a:t>τις </a:t>
            </a:r>
            <a:r>
              <a:rPr sz="2400" spc="-6" dirty="0">
                <a:latin typeface="Arial"/>
                <a:cs typeface="Arial"/>
              </a:rPr>
              <a:t>έννοιες </a:t>
            </a:r>
            <a:r>
              <a:rPr sz="2400" dirty="0">
                <a:latin typeface="Arial"/>
                <a:cs typeface="Arial"/>
              </a:rPr>
              <a:t>του </a:t>
            </a:r>
            <a:r>
              <a:rPr sz="2400" spc="-6" dirty="0">
                <a:latin typeface="Arial"/>
                <a:cs typeface="Arial"/>
              </a:rPr>
              <a:t>πάνω, </a:t>
            </a:r>
            <a:r>
              <a:rPr sz="2400" dirty="0">
                <a:latin typeface="Arial"/>
                <a:cs typeface="Arial"/>
              </a:rPr>
              <a:t>κάτω,</a:t>
            </a:r>
            <a:r>
              <a:rPr sz="2400" spc="-186" dirty="0">
                <a:latin typeface="Arial"/>
                <a:cs typeface="Arial"/>
              </a:rPr>
              <a:t> </a:t>
            </a:r>
            <a:r>
              <a:rPr sz="2400" spc="-6" dirty="0">
                <a:latin typeface="Arial"/>
                <a:cs typeface="Arial"/>
              </a:rPr>
              <a:t>μπροστά,  </a:t>
            </a:r>
            <a:r>
              <a:rPr sz="2400" dirty="0">
                <a:latin typeface="Arial"/>
                <a:cs typeface="Arial"/>
              </a:rPr>
              <a:t>πίσω</a:t>
            </a:r>
            <a:r>
              <a:rPr sz="2400" spc="-36" dirty="0">
                <a:latin typeface="Arial"/>
                <a:cs typeface="Arial"/>
              </a:rPr>
              <a:t> </a:t>
            </a:r>
            <a:r>
              <a:rPr sz="2400" dirty="0">
                <a:latin typeface="Arial"/>
                <a:cs typeface="Arial"/>
              </a:rPr>
              <a:t>κ.ο.κ.</a:t>
            </a:r>
            <a:endParaRPr sz="2400">
              <a:latin typeface="Arial"/>
              <a:cs typeface="Arial"/>
            </a:endParaRPr>
          </a:p>
          <a:p>
            <a:pPr>
              <a:spcBef>
                <a:spcPts val="36"/>
              </a:spcBef>
              <a:buFont typeface="Arial"/>
              <a:buChar char="•"/>
            </a:pPr>
            <a:endParaRPr sz="2900">
              <a:latin typeface="Times New Roman"/>
              <a:cs typeface="Times New Roman"/>
            </a:endParaRPr>
          </a:p>
          <a:p>
            <a:pPr marL="746262" indent="-731794">
              <a:buChar char="•"/>
              <a:tabLst>
                <a:tab pos="746262" algn="l"/>
                <a:tab pos="747024" algn="l"/>
              </a:tabLst>
            </a:pPr>
            <a:r>
              <a:rPr sz="2400" dirty="0">
                <a:latin typeface="Arial"/>
                <a:cs typeface="Arial"/>
              </a:rPr>
              <a:t>Αντιμετωπίζει πρόβλημα </a:t>
            </a:r>
            <a:r>
              <a:rPr sz="2400" spc="-6" dirty="0">
                <a:latin typeface="Arial"/>
                <a:cs typeface="Arial"/>
              </a:rPr>
              <a:t>με </a:t>
            </a:r>
            <a:r>
              <a:rPr sz="2400" dirty="0">
                <a:latin typeface="Arial"/>
                <a:cs typeface="Arial"/>
              </a:rPr>
              <a:t>την </a:t>
            </a:r>
            <a:r>
              <a:rPr sz="2400" spc="-6" dirty="0">
                <a:latin typeface="Arial"/>
                <a:cs typeface="Arial"/>
              </a:rPr>
              <a:t>μορφολογική</a:t>
            </a:r>
            <a:r>
              <a:rPr sz="2400" spc="-156" dirty="0">
                <a:latin typeface="Arial"/>
                <a:cs typeface="Arial"/>
              </a:rPr>
              <a:t> </a:t>
            </a:r>
            <a:r>
              <a:rPr sz="2400" dirty="0">
                <a:latin typeface="Arial"/>
                <a:cs typeface="Arial"/>
              </a:rPr>
              <a:t>αντίληψη.</a:t>
            </a:r>
            <a:endParaRPr sz="240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8490" y="1659440"/>
            <a:ext cx="10452520" cy="4886663"/>
          </a:xfrm>
          <a:prstGeom prst="rect">
            <a:avLst/>
          </a:prstGeom>
        </p:spPr>
        <p:txBody>
          <a:bodyPr vert="horz" wrap="square" lIns="0" tIns="89095" rIns="0" bIns="0" rtlCol="0">
            <a:spAutoFit/>
          </a:bodyPr>
          <a:lstStyle/>
          <a:p>
            <a:pPr marL="746262" marR="1184120" indent="-731794">
              <a:lnSpc>
                <a:spcPct val="80000"/>
              </a:lnSpc>
              <a:spcBef>
                <a:spcPts val="702"/>
              </a:spcBef>
              <a:buChar char="•"/>
              <a:tabLst>
                <a:tab pos="746262" algn="l"/>
                <a:tab pos="747024" algn="l"/>
              </a:tabLst>
            </a:pPr>
            <a:r>
              <a:rPr sz="2400" dirty="0">
                <a:latin typeface="Arial"/>
                <a:cs typeface="Arial"/>
              </a:rPr>
              <a:t>Δεν </a:t>
            </a:r>
            <a:r>
              <a:rPr sz="2400" spc="-6" dirty="0">
                <a:latin typeface="Arial"/>
                <a:cs typeface="Arial"/>
              </a:rPr>
              <a:t>μαθαίνει </a:t>
            </a:r>
            <a:r>
              <a:rPr sz="2400" dirty="0">
                <a:latin typeface="Arial"/>
                <a:cs typeface="Arial"/>
              </a:rPr>
              <a:t>να διαβάζει </a:t>
            </a:r>
            <a:r>
              <a:rPr sz="2400" spc="-6" dirty="0">
                <a:latin typeface="Arial"/>
                <a:cs typeface="Arial"/>
              </a:rPr>
              <a:t>σύμφωνα με το </a:t>
            </a:r>
            <a:r>
              <a:rPr sz="2400" dirty="0">
                <a:latin typeface="Arial"/>
                <a:cs typeface="Arial"/>
              </a:rPr>
              <a:t>πρόγραμμα, </a:t>
            </a:r>
            <a:r>
              <a:rPr sz="2400" spc="6" dirty="0">
                <a:latin typeface="Arial"/>
                <a:cs typeface="Arial"/>
              </a:rPr>
              <a:t>και  </a:t>
            </a:r>
            <a:r>
              <a:rPr sz="2400" dirty="0">
                <a:latin typeface="Arial"/>
                <a:cs typeface="Arial"/>
              </a:rPr>
              <a:t>δυσκολεύεται </a:t>
            </a:r>
            <a:r>
              <a:rPr sz="2400" spc="-6" dirty="0">
                <a:latin typeface="Arial"/>
                <a:cs typeface="Arial"/>
              </a:rPr>
              <a:t>στην </a:t>
            </a:r>
            <a:r>
              <a:rPr sz="2400" dirty="0">
                <a:latin typeface="Arial"/>
                <a:cs typeface="Arial"/>
              </a:rPr>
              <a:t>εκμάθηση </a:t>
            </a:r>
            <a:r>
              <a:rPr sz="2400" spc="-6" dirty="0">
                <a:latin typeface="Arial"/>
                <a:cs typeface="Arial"/>
              </a:rPr>
              <a:t>αναγνώρισης</a:t>
            </a:r>
            <a:r>
              <a:rPr sz="2400" spc="-96" dirty="0">
                <a:latin typeface="Arial"/>
                <a:cs typeface="Arial"/>
              </a:rPr>
              <a:t> </a:t>
            </a:r>
            <a:r>
              <a:rPr sz="2400" dirty="0">
                <a:latin typeface="Arial"/>
                <a:cs typeface="Arial"/>
              </a:rPr>
              <a:t>λέξεων.</a:t>
            </a:r>
            <a:endParaRPr sz="2400">
              <a:latin typeface="Arial"/>
              <a:cs typeface="Arial"/>
            </a:endParaRPr>
          </a:p>
          <a:p>
            <a:pPr>
              <a:spcBef>
                <a:spcPts val="54"/>
              </a:spcBef>
              <a:buFont typeface="Arial"/>
              <a:buChar char="•"/>
            </a:pPr>
            <a:endParaRPr sz="2900">
              <a:latin typeface="Times New Roman"/>
              <a:cs typeface="Times New Roman"/>
            </a:endParaRPr>
          </a:p>
          <a:p>
            <a:pPr marL="746262" marR="627469" indent="-731794">
              <a:lnSpc>
                <a:spcPts val="2302"/>
              </a:lnSpc>
              <a:buChar char="•"/>
              <a:tabLst>
                <a:tab pos="746262" algn="l"/>
                <a:tab pos="747024" algn="l"/>
              </a:tabLst>
            </a:pPr>
            <a:r>
              <a:rPr sz="2400" dirty="0">
                <a:latin typeface="Arial"/>
                <a:cs typeface="Arial"/>
              </a:rPr>
              <a:t>Αντιμετωπίζει δυσκολίες </a:t>
            </a:r>
            <a:r>
              <a:rPr sz="2400" spc="-6" dirty="0">
                <a:latin typeface="Arial"/>
                <a:cs typeface="Arial"/>
              </a:rPr>
              <a:t>στην αναγνώριση </a:t>
            </a:r>
            <a:r>
              <a:rPr sz="2400" dirty="0">
                <a:latin typeface="Arial"/>
                <a:cs typeface="Arial"/>
              </a:rPr>
              <a:t>λέξεων ή </a:t>
            </a:r>
            <a:r>
              <a:rPr sz="2400" spc="-6" dirty="0">
                <a:latin typeface="Arial"/>
                <a:cs typeface="Arial"/>
              </a:rPr>
              <a:t>αριθμών  </a:t>
            </a:r>
            <a:r>
              <a:rPr sz="2400" dirty="0">
                <a:latin typeface="Arial"/>
                <a:cs typeface="Arial"/>
              </a:rPr>
              <a:t>ακόμα </a:t>
            </a:r>
            <a:r>
              <a:rPr sz="2400" spc="6" dirty="0">
                <a:latin typeface="Arial"/>
                <a:cs typeface="Arial"/>
              </a:rPr>
              <a:t>και </a:t>
            </a:r>
            <a:r>
              <a:rPr sz="2400" spc="-6" dirty="0">
                <a:latin typeface="Arial"/>
                <a:cs typeface="Arial"/>
              </a:rPr>
              <a:t>μετά την </a:t>
            </a:r>
            <a:r>
              <a:rPr sz="2400" spc="6" dirty="0">
                <a:latin typeface="Arial"/>
                <a:cs typeface="Arial"/>
              </a:rPr>
              <a:t>ηλικία </a:t>
            </a:r>
            <a:r>
              <a:rPr sz="2400" dirty="0">
                <a:latin typeface="Arial"/>
                <a:cs typeface="Arial"/>
              </a:rPr>
              <a:t>των</a:t>
            </a:r>
            <a:r>
              <a:rPr sz="2400" spc="-144" dirty="0">
                <a:latin typeface="Arial"/>
                <a:cs typeface="Arial"/>
              </a:rPr>
              <a:t> </a:t>
            </a:r>
            <a:r>
              <a:rPr sz="2400" dirty="0">
                <a:latin typeface="Arial"/>
                <a:cs typeface="Arial"/>
              </a:rPr>
              <a:t>έξι.</a:t>
            </a:r>
            <a:endParaRPr sz="2400">
              <a:latin typeface="Arial"/>
              <a:cs typeface="Arial"/>
            </a:endParaRPr>
          </a:p>
          <a:p>
            <a:pPr>
              <a:spcBef>
                <a:spcPts val="30"/>
              </a:spcBef>
              <a:buFont typeface="Arial"/>
              <a:buChar char="•"/>
            </a:pPr>
            <a:endParaRPr sz="3000">
              <a:latin typeface="Times New Roman"/>
              <a:cs typeface="Times New Roman"/>
            </a:endParaRPr>
          </a:p>
          <a:p>
            <a:pPr marL="746262" marR="236063" indent="-731794">
              <a:lnSpc>
                <a:spcPct val="80000"/>
              </a:lnSpc>
              <a:buChar char="•"/>
              <a:tabLst>
                <a:tab pos="746262" algn="l"/>
                <a:tab pos="747024" algn="l"/>
              </a:tabLst>
            </a:pPr>
            <a:r>
              <a:rPr sz="2400" spc="-6" dirty="0">
                <a:latin typeface="Arial"/>
                <a:cs typeface="Arial"/>
              </a:rPr>
              <a:t>Συχνά μπερδεύει </a:t>
            </a:r>
            <a:r>
              <a:rPr sz="2400" dirty="0">
                <a:latin typeface="Arial"/>
                <a:cs typeface="Arial"/>
              </a:rPr>
              <a:t>λέξεις που ξεκινούν ή </a:t>
            </a:r>
            <a:r>
              <a:rPr sz="2400" spc="-6" dirty="0">
                <a:latin typeface="Arial"/>
                <a:cs typeface="Arial"/>
              </a:rPr>
              <a:t>τελειώνουν με παρόμοιο  </a:t>
            </a:r>
            <a:r>
              <a:rPr sz="2400" dirty="0">
                <a:latin typeface="Arial"/>
                <a:cs typeface="Arial"/>
              </a:rPr>
              <a:t>τρόπο.</a:t>
            </a:r>
            <a:endParaRPr sz="2400">
              <a:latin typeface="Arial"/>
              <a:cs typeface="Arial"/>
            </a:endParaRPr>
          </a:p>
          <a:p>
            <a:pPr>
              <a:spcBef>
                <a:spcPts val="6"/>
              </a:spcBef>
              <a:buFont typeface="Arial"/>
              <a:buChar char="•"/>
            </a:pPr>
            <a:endParaRPr sz="3000">
              <a:latin typeface="Times New Roman"/>
              <a:cs typeface="Times New Roman"/>
            </a:endParaRPr>
          </a:p>
          <a:p>
            <a:pPr marL="746262" marR="6092" indent="-731794">
              <a:lnSpc>
                <a:spcPct val="80000"/>
              </a:lnSpc>
              <a:buChar char="•"/>
              <a:tabLst>
                <a:tab pos="746262" algn="l"/>
                <a:tab pos="747024" algn="l"/>
              </a:tabLst>
            </a:pPr>
            <a:r>
              <a:rPr sz="2400" dirty="0">
                <a:latin typeface="Arial"/>
                <a:cs typeface="Arial"/>
              </a:rPr>
              <a:t>Αναγνωρίζει </a:t>
            </a:r>
            <a:r>
              <a:rPr sz="2400" spc="-6" dirty="0">
                <a:latin typeface="Arial"/>
                <a:cs typeface="Arial"/>
              </a:rPr>
              <a:t>τον ήχο μεμονωμένων γραμμάτων, μα δεν μπορεί </a:t>
            </a:r>
            <a:r>
              <a:rPr sz="2400" dirty="0">
                <a:latin typeface="Arial"/>
                <a:cs typeface="Arial"/>
              </a:rPr>
              <a:t>να  χωρίσει λέξεις στις </a:t>
            </a:r>
            <a:r>
              <a:rPr sz="2400" spc="-6" dirty="0">
                <a:latin typeface="Arial"/>
                <a:cs typeface="Arial"/>
              </a:rPr>
              <a:t>συλλαβές</a:t>
            </a:r>
            <a:r>
              <a:rPr sz="2400" spc="-108" dirty="0">
                <a:latin typeface="Arial"/>
                <a:cs typeface="Arial"/>
              </a:rPr>
              <a:t> </a:t>
            </a:r>
            <a:r>
              <a:rPr sz="2400" spc="-6" dirty="0">
                <a:latin typeface="Arial"/>
                <a:cs typeface="Arial"/>
              </a:rPr>
              <a:t>τους.</a:t>
            </a:r>
            <a:endParaRPr sz="2400">
              <a:latin typeface="Arial"/>
              <a:cs typeface="Arial"/>
            </a:endParaRPr>
          </a:p>
          <a:p>
            <a:pPr>
              <a:spcBef>
                <a:spcPts val="48"/>
              </a:spcBef>
              <a:buFont typeface="Arial"/>
              <a:buChar char="•"/>
            </a:pPr>
            <a:endParaRPr sz="2500">
              <a:latin typeface="Times New Roman"/>
              <a:cs typeface="Times New Roman"/>
            </a:endParaRPr>
          </a:p>
          <a:p>
            <a:pPr marL="746262" indent="-731794">
              <a:lnSpc>
                <a:spcPts val="2590"/>
              </a:lnSpc>
              <a:spcBef>
                <a:spcPts val="6"/>
              </a:spcBef>
              <a:buChar char="•"/>
              <a:tabLst>
                <a:tab pos="746262" algn="l"/>
                <a:tab pos="747024" algn="l"/>
              </a:tabLst>
            </a:pPr>
            <a:r>
              <a:rPr sz="2400" spc="-6" dirty="0">
                <a:latin typeface="Arial"/>
                <a:cs typeface="Arial"/>
              </a:rPr>
              <a:t>Αποσπάται </a:t>
            </a:r>
            <a:r>
              <a:rPr sz="2400" dirty="0">
                <a:latin typeface="Arial"/>
                <a:cs typeface="Arial"/>
              </a:rPr>
              <a:t>εύκολα, </a:t>
            </a:r>
            <a:r>
              <a:rPr sz="2400" spc="6" dirty="0">
                <a:latin typeface="Arial"/>
                <a:cs typeface="Arial"/>
              </a:rPr>
              <a:t>και </a:t>
            </a:r>
            <a:r>
              <a:rPr sz="2400" dirty="0">
                <a:latin typeface="Arial"/>
                <a:cs typeface="Arial"/>
              </a:rPr>
              <a:t>δυσκολεύεται </a:t>
            </a:r>
            <a:r>
              <a:rPr sz="2400" spc="-6" dirty="0">
                <a:latin typeface="Arial"/>
                <a:cs typeface="Arial"/>
              </a:rPr>
              <a:t>στο </a:t>
            </a:r>
            <a:r>
              <a:rPr sz="2400" dirty="0">
                <a:latin typeface="Arial"/>
                <a:cs typeface="Arial"/>
              </a:rPr>
              <a:t>να</a:t>
            </a:r>
            <a:r>
              <a:rPr sz="2400" spc="-102" dirty="0">
                <a:latin typeface="Arial"/>
                <a:cs typeface="Arial"/>
              </a:rPr>
              <a:t> </a:t>
            </a:r>
            <a:r>
              <a:rPr sz="2400" spc="-6" dirty="0">
                <a:latin typeface="Arial"/>
                <a:cs typeface="Arial"/>
              </a:rPr>
              <a:t>βρίσκει</a:t>
            </a:r>
            <a:endParaRPr sz="2400">
              <a:latin typeface="Arial"/>
              <a:cs typeface="Arial"/>
            </a:endParaRPr>
          </a:p>
          <a:p>
            <a:pPr marL="746262">
              <a:lnSpc>
                <a:spcPts val="2590"/>
              </a:lnSpc>
            </a:pPr>
            <a:r>
              <a:rPr sz="2400" spc="-6" dirty="0">
                <a:latin typeface="Arial"/>
                <a:cs typeface="Arial"/>
              </a:rPr>
              <a:t>συγκεκριμένα</a:t>
            </a:r>
            <a:r>
              <a:rPr sz="2400" spc="-30" dirty="0">
                <a:latin typeface="Arial"/>
                <a:cs typeface="Arial"/>
              </a:rPr>
              <a:t> </a:t>
            </a:r>
            <a:r>
              <a:rPr sz="2400" spc="-6" dirty="0">
                <a:latin typeface="Arial"/>
                <a:cs typeface="Arial"/>
              </a:rPr>
              <a:t>αντικείμενα.</a:t>
            </a:r>
            <a:endParaRPr sz="240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1853" y="353732"/>
            <a:ext cx="9417200" cy="1185698"/>
          </a:xfrm>
          <a:prstGeom prst="rect">
            <a:avLst/>
          </a:prstGeom>
        </p:spPr>
        <p:txBody>
          <a:bodyPr vert="horz" wrap="square" lIns="0" tIns="15991" rIns="0" bIns="0" rtlCol="0">
            <a:spAutoFit/>
          </a:bodyPr>
          <a:lstStyle/>
          <a:p>
            <a:pPr marL="2851788" marR="6092" indent="-2837319">
              <a:spcBef>
                <a:spcPts val="126"/>
              </a:spcBef>
            </a:pPr>
            <a:r>
              <a:rPr sz="3800" spc="-6" dirty="0">
                <a:latin typeface="Arial"/>
                <a:cs typeface="Arial"/>
              </a:rPr>
              <a:t>Σημάδια προβλήματος στον συντονισμό  ματιού-χεριού</a:t>
            </a:r>
            <a:endParaRPr sz="3800">
              <a:latin typeface="Arial"/>
              <a:cs typeface="Arial"/>
            </a:endParaRPr>
          </a:p>
        </p:txBody>
      </p:sp>
      <p:sp>
        <p:nvSpPr>
          <p:cNvPr id="3" name="object 3"/>
          <p:cNvSpPr txBox="1"/>
          <p:nvPr/>
        </p:nvSpPr>
        <p:spPr>
          <a:xfrm>
            <a:off x="698490" y="1659440"/>
            <a:ext cx="10445071" cy="5195465"/>
          </a:xfrm>
          <a:prstGeom prst="rect">
            <a:avLst/>
          </a:prstGeom>
        </p:spPr>
        <p:txBody>
          <a:bodyPr vert="horz" wrap="square" lIns="0" tIns="89095" rIns="0" bIns="0" rtlCol="0">
            <a:spAutoFit/>
          </a:bodyPr>
          <a:lstStyle/>
          <a:p>
            <a:pPr marL="746262" marR="6092" indent="-731794">
              <a:lnSpc>
                <a:spcPct val="80000"/>
              </a:lnSpc>
              <a:spcBef>
                <a:spcPts val="702"/>
              </a:spcBef>
              <a:buChar char="•"/>
              <a:tabLst>
                <a:tab pos="746262" algn="l"/>
                <a:tab pos="747024" algn="l"/>
                <a:tab pos="3998594" algn="l"/>
              </a:tabLst>
            </a:pPr>
            <a:r>
              <a:rPr sz="2400" dirty="0">
                <a:latin typeface="Arial"/>
                <a:cs typeface="Arial"/>
              </a:rPr>
              <a:t>Το παιδί </a:t>
            </a:r>
            <a:r>
              <a:rPr sz="2400" spc="-6" dirty="0">
                <a:latin typeface="Arial"/>
                <a:cs typeface="Arial"/>
              </a:rPr>
              <a:t>αντιμετωπίζει </a:t>
            </a:r>
            <a:r>
              <a:rPr sz="2400" dirty="0">
                <a:latin typeface="Arial"/>
                <a:cs typeface="Arial"/>
              </a:rPr>
              <a:t>δυσκολίες </a:t>
            </a:r>
            <a:r>
              <a:rPr sz="2400" spc="-6" dirty="0">
                <a:latin typeface="Arial"/>
                <a:cs typeface="Arial"/>
              </a:rPr>
              <a:t>στη </a:t>
            </a:r>
            <a:r>
              <a:rPr sz="2400" dirty="0">
                <a:latin typeface="Arial"/>
                <a:cs typeface="Arial"/>
              </a:rPr>
              <a:t>διάταξη των λέξεων </a:t>
            </a:r>
            <a:r>
              <a:rPr sz="2400" spc="6" dirty="0">
                <a:latin typeface="Arial"/>
                <a:cs typeface="Arial"/>
              </a:rPr>
              <a:t>και </a:t>
            </a:r>
            <a:r>
              <a:rPr sz="2400" spc="-6" dirty="0">
                <a:latin typeface="Arial"/>
                <a:cs typeface="Arial"/>
              </a:rPr>
              <a:t>στη  διατήρησή </a:t>
            </a:r>
            <a:r>
              <a:rPr sz="2400" dirty="0">
                <a:latin typeface="Arial"/>
                <a:cs typeface="Arial"/>
              </a:rPr>
              <a:t>τους</a:t>
            </a:r>
            <a:r>
              <a:rPr sz="2400" spc="6" dirty="0">
                <a:latin typeface="Arial"/>
                <a:cs typeface="Arial"/>
              </a:rPr>
              <a:t> </a:t>
            </a:r>
            <a:r>
              <a:rPr sz="2400" spc="-6" dirty="0">
                <a:latin typeface="Arial"/>
                <a:cs typeface="Arial"/>
              </a:rPr>
              <a:t>σε</a:t>
            </a:r>
            <a:r>
              <a:rPr sz="2400" dirty="0">
                <a:latin typeface="Arial"/>
                <a:cs typeface="Arial"/>
              </a:rPr>
              <a:t> ίσια	γραμμή κατά </a:t>
            </a:r>
            <a:r>
              <a:rPr sz="2400" spc="-6" dirty="0">
                <a:latin typeface="Arial"/>
                <a:cs typeface="Arial"/>
              </a:rPr>
              <a:t>τη </a:t>
            </a:r>
            <a:r>
              <a:rPr sz="2400" dirty="0">
                <a:latin typeface="Arial"/>
                <a:cs typeface="Arial"/>
              </a:rPr>
              <a:t>διάρκεια </a:t>
            </a:r>
            <a:r>
              <a:rPr sz="2400" spc="-6" dirty="0">
                <a:latin typeface="Arial"/>
                <a:cs typeface="Arial"/>
              </a:rPr>
              <a:t>του</a:t>
            </a:r>
            <a:r>
              <a:rPr sz="2400" spc="-168" dirty="0">
                <a:latin typeface="Arial"/>
                <a:cs typeface="Arial"/>
              </a:rPr>
              <a:t> </a:t>
            </a:r>
            <a:r>
              <a:rPr sz="2400" dirty="0">
                <a:latin typeface="Arial"/>
                <a:cs typeface="Arial"/>
              </a:rPr>
              <a:t>γραψίματος.</a:t>
            </a:r>
            <a:endParaRPr sz="2400">
              <a:latin typeface="Arial"/>
              <a:cs typeface="Arial"/>
            </a:endParaRPr>
          </a:p>
          <a:p>
            <a:pPr>
              <a:spcBef>
                <a:spcPts val="48"/>
              </a:spcBef>
              <a:buFont typeface="Arial"/>
              <a:buChar char="•"/>
            </a:pPr>
            <a:endParaRPr sz="2500">
              <a:latin typeface="Times New Roman"/>
              <a:cs typeface="Times New Roman"/>
            </a:endParaRPr>
          </a:p>
          <a:p>
            <a:pPr marL="746262" indent="-731794">
              <a:spcBef>
                <a:spcPts val="6"/>
              </a:spcBef>
              <a:buChar char="•"/>
              <a:tabLst>
                <a:tab pos="746262" algn="l"/>
                <a:tab pos="747024" algn="l"/>
              </a:tabLst>
            </a:pPr>
            <a:r>
              <a:rPr sz="2400" dirty="0">
                <a:latin typeface="Arial"/>
                <a:cs typeface="Arial"/>
              </a:rPr>
              <a:t>Ο γραφικός χαρακτήρας </a:t>
            </a:r>
            <a:r>
              <a:rPr sz="2400" spc="-6" dirty="0">
                <a:latin typeface="Arial"/>
                <a:cs typeface="Arial"/>
              </a:rPr>
              <a:t>του </a:t>
            </a:r>
            <a:r>
              <a:rPr sz="2400" dirty="0">
                <a:latin typeface="Arial"/>
                <a:cs typeface="Arial"/>
              </a:rPr>
              <a:t>παιδιού είναι</a:t>
            </a:r>
            <a:r>
              <a:rPr sz="2400" spc="-144" dirty="0">
                <a:latin typeface="Arial"/>
                <a:cs typeface="Arial"/>
              </a:rPr>
              <a:t> </a:t>
            </a:r>
            <a:r>
              <a:rPr sz="2400" spc="-6" dirty="0">
                <a:latin typeface="Arial"/>
                <a:cs typeface="Arial"/>
              </a:rPr>
              <a:t>φτωχός.</a:t>
            </a:r>
            <a:endParaRPr sz="2400">
              <a:latin typeface="Arial"/>
              <a:cs typeface="Arial"/>
            </a:endParaRPr>
          </a:p>
          <a:p>
            <a:pPr>
              <a:lnSpc>
                <a:spcPct val="100000"/>
              </a:lnSpc>
              <a:buFont typeface="Arial"/>
              <a:buChar char="•"/>
            </a:pPr>
            <a:endParaRPr sz="3000">
              <a:latin typeface="Times New Roman"/>
              <a:cs typeface="Times New Roman"/>
            </a:endParaRPr>
          </a:p>
          <a:p>
            <a:pPr marL="746262" marR="42644" indent="-731794">
              <a:lnSpc>
                <a:spcPct val="80000"/>
              </a:lnSpc>
              <a:spcBef>
                <a:spcPts val="6"/>
              </a:spcBef>
              <a:buChar char="•"/>
              <a:tabLst>
                <a:tab pos="746262" algn="l"/>
                <a:tab pos="747024" algn="l"/>
              </a:tabLst>
            </a:pPr>
            <a:r>
              <a:rPr sz="2400" dirty="0">
                <a:latin typeface="Arial"/>
                <a:cs typeface="Arial"/>
              </a:rPr>
              <a:t>Δεν μοιάζει να χρησιμοποιεί τα μάτια </a:t>
            </a:r>
            <a:r>
              <a:rPr sz="2400" spc="-6" dirty="0">
                <a:latin typeface="Arial"/>
                <a:cs typeface="Arial"/>
              </a:rPr>
              <a:t>του </a:t>
            </a:r>
            <a:r>
              <a:rPr sz="2400" spc="6" dirty="0">
                <a:latin typeface="Arial"/>
                <a:cs typeface="Arial"/>
              </a:rPr>
              <a:t>για </a:t>
            </a:r>
            <a:r>
              <a:rPr sz="2400" dirty="0">
                <a:latin typeface="Arial"/>
                <a:cs typeface="Arial"/>
              </a:rPr>
              <a:t>να καθοδηγεί </a:t>
            </a:r>
            <a:r>
              <a:rPr sz="2400" spc="-6" dirty="0">
                <a:latin typeface="Arial"/>
                <a:cs typeface="Arial"/>
              </a:rPr>
              <a:t>το</a:t>
            </a:r>
            <a:r>
              <a:rPr sz="2400" spc="-270" dirty="0">
                <a:latin typeface="Arial"/>
                <a:cs typeface="Arial"/>
              </a:rPr>
              <a:t> </a:t>
            </a:r>
            <a:r>
              <a:rPr sz="2400" dirty="0">
                <a:latin typeface="Arial"/>
                <a:cs typeface="Arial"/>
              </a:rPr>
              <a:t>χέρι  του, προκειμένου </a:t>
            </a:r>
            <a:r>
              <a:rPr sz="2400" spc="-6" dirty="0">
                <a:latin typeface="Arial"/>
                <a:cs typeface="Arial"/>
              </a:rPr>
              <a:t>αυτό να μένει μέσα στα </a:t>
            </a:r>
            <a:r>
              <a:rPr sz="2400" dirty="0">
                <a:latin typeface="Arial"/>
                <a:cs typeface="Arial"/>
              </a:rPr>
              <a:t>περιγράμματα όταν </a:t>
            </a:r>
            <a:r>
              <a:rPr sz="2400" spc="-6" dirty="0">
                <a:latin typeface="Arial"/>
                <a:cs typeface="Arial"/>
              </a:rPr>
              <a:t>το  </a:t>
            </a:r>
            <a:r>
              <a:rPr sz="2400" dirty="0">
                <a:latin typeface="Arial"/>
                <a:cs typeface="Arial"/>
              </a:rPr>
              <a:t>παιδί χρωματίζει. </a:t>
            </a:r>
            <a:r>
              <a:rPr sz="2400" spc="-6" dirty="0">
                <a:latin typeface="Arial"/>
                <a:cs typeface="Arial"/>
              </a:rPr>
              <a:t>Αποφεύγει </a:t>
            </a:r>
            <a:r>
              <a:rPr sz="2400" spc="-12" dirty="0">
                <a:latin typeface="Arial"/>
                <a:cs typeface="Arial"/>
              </a:rPr>
              <a:t>να </a:t>
            </a:r>
            <a:r>
              <a:rPr sz="2400" dirty="0">
                <a:latin typeface="Arial"/>
                <a:cs typeface="Arial"/>
              </a:rPr>
              <a:t>χρωματίζει, να ζωγραφίζει </a:t>
            </a:r>
            <a:r>
              <a:rPr sz="2400" spc="6" dirty="0">
                <a:latin typeface="Arial"/>
                <a:cs typeface="Arial"/>
              </a:rPr>
              <a:t>και </a:t>
            </a:r>
            <a:r>
              <a:rPr sz="2400" dirty="0">
                <a:latin typeface="Arial"/>
                <a:cs typeface="Arial"/>
              </a:rPr>
              <a:t>να  </a:t>
            </a:r>
            <a:r>
              <a:rPr sz="2400" spc="-6" dirty="0">
                <a:latin typeface="Arial"/>
                <a:cs typeface="Arial"/>
              </a:rPr>
              <a:t>λύνει</a:t>
            </a:r>
            <a:r>
              <a:rPr sz="2400" spc="12" dirty="0">
                <a:latin typeface="Arial"/>
                <a:cs typeface="Arial"/>
              </a:rPr>
              <a:t> </a:t>
            </a:r>
            <a:r>
              <a:rPr sz="2400" spc="-6" dirty="0">
                <a:latin typeface="Arial"/>
                <a:cs typeface="Arial"/>
              </a:rPr>
              <a:t>ασκήσεις-λαβύρινθο.</a:t>
            </a:r>
            <a:endParaRPr sz="2400">
              <a:latin typeface="Arial"/>
              <a:cs typeface="Arial"/>
            </a:endParaRPr>
          </a:p>
          <a:p>
            <a:pPr>
              <a:spcBef>
                <a:spcPts val="6"/>
              </a:spcBef>
              <a:buFont typeface="Arial"/>
              <a:buChar char="•"/>
            </a:pPr>
            <a:endParaRPr sz="3000">
              <a:latin typeface="Times New Roman"/>
              <a:cs typeface="Times New Roman"/>
            </a:endParaRPr>
          </a:p>
          <a:p>
            <a:pPr marL="746262" marR="104324" indent="-731794">
              <a:lnSpc>
                <a:spcPct val="80000"/>
              </a:lnSpc>
              <a:buChar char="•"/>
              <a:tabLst>
                <a:tab pos="746262" algn="l"/>
                <a:tab pos="747024" algn="l"/>
              </a:tabLst>
            </a:pPr>
            <a:r>
              <a:rPr sz="2400" spc="-6" dirty="0">
                <a:latin typeface="Arial"/>
                <a:cs typeface="Arial"/>
              </a:rPr>
              <a:t>Όταν </a:t>
            </a:r>
            <a:r>
              <a:rPr sz="2400" dirty="0">
                <a:latin typeface="Arial"/>
                <a:cs typeface="Arial"/>
              </a:rPr>
              <a:t>δουλεύει πάνω </a:t>
            </a:r>
            <a:r>
              <a:rPr sz="2400" spc="-6" dirty="0">
                <a:latin typeface="Arial"/>
                <a:cs typeface="Arial"/>
              </a:rPr>
              <a:t>σε ασκήσεις </a:t>
            </a:r>
            <a:r>
              <a:rPr sz="2400" dirty="0">
                <a:latin typeface="Arial"/>
                <a:cs typeface="Arial"/>
              </a:rPr>
              <a:t>μαθηματικών, δυσκολεύεται</a:t>
            </a:r>
            <a:r>
              <a:rPr sz="2400" spc="-162" dirty="0">
                <a:latin typeface="Arial"/>
                <a:cs typeface="Arial"/>
              </a:rPr>
              <a:t> </a:t>
            </a:r>
            <a:r>
              <a:rPr sz="2400" dirty="0">
                <a:latin typeface="Arial"/>
                <a:cs typeface="Arial"/>
              </a:rPr>
              <a:t>να  κρατήσει τις στήλες </a:t>
            </a:r>
            <a:r>
              <a:rPr sz="2400" spc="-6" dirty="0">
                <a:latin typeface="Arial"/>
                <a:cs typeface="Arial"/>
              </a:rPr>
              <a:t>του</a:t>
            </a:r>
            <a:r>
              <a:rPr sz="2400" spc="-114" dirty="0">
                <a:latin typeface="Arial"/>
                <a:cs typeface="Arial"/>
              </a:rPr>
              <a:t> </a:t>
            </a:r>
            <a:r>
              <a:rPr sz="2400" spc="-6" dirty="0">
                <a:latin typeface="Arial"/>
                <a:cs typeface="Arial"/>
              </a:rPr>
              <a:t>ίσιες.</a:t>
            </a:r>
            <a:endParaRPr sz="2400">
              <a:latin typeface="Arial"/>
              <a:cs typeface="Arial"/>
            </a:endParaRPr>
          </a:p>
          <a:p>
            <a:pPr>
              <a:spcBef>
                <a:spcPts val="54"/>
              </a:spcBef>
              <a:buFont typeface="Arial"/>
              <a:buChar char="•"/>
            </a:pPr>
            <a:endParaRPr sz="2500">
              <a:latin typeface="Times New Roman"/>
              <a:cs typeface="Times New Roman"/>
            </a:endParaRPr>
          </a:p>
          <a:p>
            <a:pPr marL="830026" indent="-815558">
              <a:lnSpc>
                <a:spcPts val="2590"/>
              </a:lnSpc>
              <a:buChar char="•"/>
              <a:tabLst>
                <a:tab pos="830026" algn="l"/>
                <a:tab pos="830788" algn="l"/>
              </a:tabLst>
            </a:pPr>
            <a:r>
              <a:rPr sz="2400" dirty="0">
                <a:latin typeface="Arial"/>
                <a:cs typeface="Arial"/>
              </a:rPr>
              <a:t>Σε </a:t>
            </a:r>
            <a:r>
              <a:rPr sz="2400" spc="-6" dirty="0">
                <a:latin typeface="Arial"/>
                <a:cs typeface="Arial"/>
              </a:rPr>
              <a:t>θέση να κάνει </a:t>
            </a:r>
            <a:r>
              <a:rPr sz="2400" dirty="0">
                <a:latin typeface="Arial"/>
                <a:cs typeface="Arial"/>
              </a:rPr>
              <a:t>συζήτηση πάνω </a:t>
            </a:r>
            <a:r>
              <a:rPr sz="2400" spc="-6" dirty="0">
                <a:latin typeface="Arial"/>
                <a:cs typeface="Arial"/>
              </a:rPr>
              <a:t>σε </a:t>
            </a:r>
            <a:r>
              <a:rPr sz="2400" dirty="0">
                <a:latin typeface="Arial"/>
                <a:cs typeface="Arial"/>
              </a:rPr>
              <a:t>κάτι που </a:t>
            </a:r>
            <a:r>
              <a:rPr sz="2400" spc="-6" dirty="0">
                <a:latin typeface="Arial"/>
                <a:cs typeface="Arial"/>
              </a:rPr>
              <a:t>διάβασε,</a:t>
            </a:r>
            <a:r>
              <a:rPr sz="2400" spc="-96" dirty="0">
                <a:latin typeface="Arial"/>
                <a:cs typeface="Arial"/>
              </a:rPr>
              <a:t> </a:t>
            </a:r>
            <a:r>
              <a:rPr sz="2400" dirty="0">
                <a:latin typeface="Arial"/>
                <a:cs typeface="Arial"/>
              </a:rPr>
              <a:t>αλλά</a:t>
            </a:r>
            <a:endParaRPr sz="2400">
              <a:latin typeface="Arial"/>
              <a:cs typeface="Arial"/>
            </a:endParaRPr>
          </a:p>
          <a:p>
            <a:pPr marL="746262">
              <a:lnSpc>
                <a:spcPts val="2590"/>
              </a:lnSpc>
            </a:pPr>
            <a:r>
              <a:rPr sz="2400" dirty="0">
                <a:latin typeface="Arial"/>
                <a:cs typeface="Arial"/>
              </a:rPr>
              <a:t>δυσκολεύεται να εκφράζει τις </a:t>
            </a:r>
            <a:r>
              <a:rPr sz="2400" spc="-6" dirty="0">
                <a:latin typeface="Arial"/>
                <a:cs typeface="Arial"/>
              </a:rPr>
              <a:t>σκέψεις του στο</a:t>
            </a:r>
            <a:r>
              <a:rPr sz="2400" spc="-120" dirty="0">
                <a:latin typeface="Arial"/>
                <a:cs typeface="Arial"/>
              </a:rPr>
              <a:t> </a:t>
            </a:r>
            <a:r>
              <a:rPr sz="2400" dirty="0">
                <a:latin typeface="Arial"/>
                <a:cs typeface="Arial"/>
              </a:rPr>
              <a:t>χαρτί.</a:t>
            </a:r>
            <a:endParaRPr sz="240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15211" y="291231"/>
            <a:ext cx="10328053" cy="703857"/>
          </a:xfrm>
          <a:prstGeom prst="rect">
            <a:avLst/>
          </a:prstGeom>
        </p:spPr>
        <p:txBody>
          <a:bodyPr vert="horz" wrap="square" lIns="0" tIns="270330" rIns="0" bIns="0" rtlCol="0">
            <a:spAutoFit/>
          </a:bodyPr>
          <a:lstStyle/>
          <a:p>
            <a:pPr marL="2612679" marR="6092" indent="-2423829">
              <a:spcBef>
                <a:spcPts val="114"/>
              </a:spcBef>
            </a:pPr>
            <a:r>
              <a:rPr sz="2800" spc="-12" dirty="0"/>
              <a:t>Σημάδια </a:t>
            </a:r>
            <a:r>
              <a:rPr sz="2800" spc="-6" dirty="0"/>
              <a:t>προβλήματος στην </a:t>
            </a:r>
            <a:r>
              <a:rPr sz="2800" spc="-12" dirty="0"/>
              <a:t>Απεικόνιση </a:t>
            </a:r>
            <a:r>
              <a:rPr sz="2800" spc="-6" dirty="0"/>
              <a:t>και  </a:t>
            </a:r>
            <a:r>
              <a:rPr sz="2800" i="1" spc="-6" dirty="0"/>
              <a:t>στην Οπτική</a:t>
            </a:r>
            <a:r>
              <a:rPr sz="2800" i="1" spc="6" dirty="0"/>
              <a:t> </a:t>
            </a:r>
            <a:r>
              <a:rPr sz="2800" i="1" spc="-12" dirty="0"/>
              <a:t>Μνήμη</a:t>
            </a:r>
          </a:p>
        </p:txBody>
      </p:sp>
      <p:sp>
        <p:nvSpPr>
          <p:cNvPr id="3" name="object 3"/>
          <p:cNvSpPr txBox="1"/>
          <p:nvPr/>
        </p:nvSpPr>
        <p:spPr>
          <a:xfrm>
            <a:off x="698491" y="1659440"/>
            <a:ext cx="10407829" cy="2957978"/>
          </a:xfrm>
          <a:prstGeom prst="rect">
            <a:avLst/>
          </a:prstGeom>
        </p:spPr>
        <p:txBody>
          <a:bodyPr vert="horz" wrap="square" lIns="0" tIns="15991" rIns="0" bIns="0" rtlCol="0">
            <a:spAutoFit/>
          </a:bodyPr>
          <a:lstStyle/>
          <a:p>
            <a:pPr marL="746262" indent="-731794">
              <a:spcBef>
                <a:spcPts val="126"/>
              </a:spcBef>
              <a:buChar char="•"/>
              <a:tabLst>
                <a:tab pos="746262" algn="l"/>
                <a:tab pos="747024" algn="l"/>
              </a:tabLst>
            </a:pPr>
            <a:r>
              <a:rPr sz="2400" dirty="0">
                <a:latin typeface="Arial"/>
                <a:cs typeface="Arial"/>
              </a:rPr>
              <a:t>Το παιδί </a:t>
            </a:r>
            <a:r>
              <a:rPr sz="2400" spc="-6" dirty="0">
                <a:latin typeface="Arial"/>
                <a:cs typeface="Arial"/>
              </a:rPr>
              <a:t>έχει μόνιμη </a:t>
            </a:r>
            <a:r>
              <a:rPr sz="2400" dirty="0">
                <a:latin typeface="Arial"/>
                <a:cs typeface="Arial"/>
              </a:rPr>
              <a:t>δυσκολία </a:t>
            </a:r>
            <a:r>
              <a:rPr sz="2400" spc="-6" dirty="0">
                <a:latin typeface="Arial"/>
                <a:cs typeface="Arial"/>
              </a:rPr>
              <a:t>στην </a:t>
            </a:r>
            <a:r>
              <a:rPr sz="2400" dirty="0">
                <a:latin typeface="Arial"/>
                <a:cs typeface="Arial"/>
              </a:rPr>
              <a:t>εκμάθηση</a:t>
            </a:r>
            <a:r>
              <a:rPr sz="2400" spc="-132" dirty="0">
                <a:latin typeface="Arial"/>
                <a:cs typeface="Arial"/>
              </a:rPr>
              <a:t> </a:t>
            </a:r>
            <a:r>
              <a:rPr sz="2400" dirty="0">
                <a:latin typeface="Arial"/>
                <a:cs typeface="Arial"/>
              </a:rPr>
              <a:t>ορθογραφίας.</a:t>
            </a:r>
            <a:endParaRPr sz="2400">
              <a:latin typeface="Arial"/>
              <a:cs typeface="Arial"/>
            </a:endParaRPr>
          </a:p>
          <a:p>
            <a:pPr>
              <a:spcBef>
                <a:spcPts val="48"/>
              </a:spcBef>
              <a:buFont typeface="Arial"/>
              <a:buChar char="•"/>
            </a:pPr>
            <a:endParaRPr sz="2500">
              <a:latin typeface="Times New Roman"/>
              <a:cs typeface="Times New Roman"/>
            </a:endParaRPr>
          </a:p>
          <a:p>
            <a:pPr marL="746262" indent="-731794">
              <a:spcBef>
                <a:spcPts val="6"/>
              </a:spcBef>
              <a:buChar char="•"/>
              <a:tabLst>
                <a:tab pos="746262" algn="l"/>
                <a:tab pos="747024" algn="l"/>
              </a:tabLst>
            </a:pPr>
            <a:r>
              <a:rPr sz="2400" dirty="0">
                <a:latin typeface="Arial"/>
                <a:cs typeface="Arial"/>
              </a:rPr>
              <a:t>Δεν αναγνωρίζει την ίδια λέξη </a:t>
            </a:r>
            <a:r>
              <a:rPr sz="2400" spc="-6" dirty="0">
                <a:latin typeface="Arial"/>
                <a:cs typeface="Arial"/>
              </a:rPr>
              <a:t>στην επόμενη </a:t>
            </a:r>
            <a:r>
              <a:rPr sz="2400" dirty="0">
                <a:latin typeface="Arial"/>
                <a:cs typeface="Arial"/>
              </a:rPr>
              <a:t>γραμμή</a:t>
            </a:r>
            <a:r>
              <a:rPr sz="2400" spc="-150" dirty="0">
                <a:latin typeface="Arial"/>
                <a:cs typeface="Arial"/>
              </a:rPr>
              <a:t> </a:t>
            </a:r>
            <a:r>
              <a:rPr sz="2400" spc="-6" dirty="0">
                <a:latin typeface="Arial"/>
                <a:cs typeface="Arial"/>
              </a:rPr>
              <a:t>κειμένου.</a:t>
            </a:r>
            <a:endParaRPr sz="2400">
              <a:latin typeface="Arial"/>
              <a:cs typeface="Arial"/>
            </a:endParaRPr>
          </a:p>
          <a:p>
            <a:pPr>
              <a:spcBef>
                <a:spcPts val="48"/>
              </a:spcBef>
              <a:buFont typeface="Arial"/>
              <a:buChar char="•"/>
            </a:pPr>
            <a:endParaRPr sz="2500">
              <a:latin typeface="Times New Roman"/>
              <a:cs typeface="Times New Roman"/>
            </a:endParaRPr>
          </a:p>
          <a:p>
            <a:pPr marL="746262" indent="-731794">
              <a:buChar char="•"/>
              <a:tabLst>
                <a:tab pos="746262" algn="l"/>
                <a:tab pos="747024" algn="l"/>
              </a:tabLst>
            </a:pPr>
            <a:r>
              <a:rPr sz="2400" dirty="0">
                <a:latin typeface="Arial"/>
                <a:cs typeface="Arial"/>
              </a:rPr>
              <a:t>Δεν </a:t>
            </a:r>
            <a:r>
              <a:rPr sz="2400" spc="-6" dirty="0">
                <a:latin typeface="Arial"/>
                <a:cs typeface="Arial"/>
              </a:rPr>
              <a:t>μπορεί </a:t>
            </a:r>
            <a:r>
              <a:rPr sz="2400" dirty="0">
                <a:latin typeface="Arial"/>
                <a:cs typeface="Arial"/>
              </a:rPr>
              <a:t>να απεικονίσει </a:t>
            </a:r>
            <a:r>
              <a:rPr sz="2400" spc="-6" dirty="0">
                <a:latin typeface="Arial"/>
                <a:cs typeface="Arial"/>
              </a:rPr>
              <a:t>στο μυαλό του αυτό </a:t>
            </a:r>
            <a:r>
              <a:rPr sz="2400" dirty="0">
                <a:latin typeface="Arial"/>
                <a:cs typeface="Arial"/>
              </a:rPr>
              <a:t>που </a:t>
            </a:r>
            <a:r>
              <a:rPr sz="2400" spc="-6" dirty="0">
                <a:latin typeface="Arial"/>
                <a:cs typeface="Arial"/>
              </a:rPr>
              <a:t>έχει</a:t>
            </a:r>
            <a:r>
              <a:rPr sz="2400" spc="-84" dirty="0">
                <a:latin typeface="Arial"/>
                <a:cs typeface="Arial"/>
              </a:rPr>
              <a:t> </a:t>
            </a:r>
            <a:r>
              <a:rPr sz="2400" dirty="0">
                <a:latin typeface="Arial"/>
                <a:cs typeface="Arial"/>
              </a:rPr>
              <a:t>διαβάσει.</a:t>
            </a:r>
            <a:endParaRPr sz="2400">
              <a:latin typeface="Arial"/>
              <a:cs typeface="Arial"/>
            </a:endParaRPr>
          </a:p>
          <a:p>
            <a:pPr>
              <a:spcBef>
                <a:spcPts val="54"/>
              </a:spcBef>
              <a:buFont typeface="Arial"/>
              <a:buChar char="•"/>
            </a:pPr>
            <a:endParaRPr sz="2500">
              <a:latin typeface="Times New Roman"/>
              <a:cs typeface="Times New Roman"/>
            </a:endParaRPr>
          </a:p>
          <a:p>
            <a:pPr marL="746262" indent="-731794">
              <a:lnSpc>
                <a:spcPts val="2590"/>
              </a:lnSpc>
              <a:buChar char="•"/>
              <a:tabLst>
                <a:tab pos="746262" algn="l"/>
                <a:tab pos="747024" algn="l"/>
              </a:tabLst>
            </a:pPr>
            <a:r>
              <a:rPr sz="2400" spc="-6" dirty="0">
                <a:latin typeface="Arial"/>
                <a:cs typeface="Arial"/>
              </a:rPr>
              <a:t>Έχει </a:t>
            </a:r>
            <a:r>
              <a:rPr sz="2400" dirty="0">
                <a:latin typeface="Arial"/>
                <a:cs typeface="Arial"/>
              </a:rPr>
              <a:t>δυσκολία </a:t>
            </a:r>
            <a:r>
              <a:rPr sz="2400" spc="-6" dirty="0">
                <a:latin typeface="Arial"/>
                <a:cs typeface="Arial"/>
              </a:rPr>
              <a:t>στο </a:t>
            </a:r>
            <a:r>
              <a:rPr sz="2400" dirty="0">
                <a:latin typeface="Arial"/>
                <a:cs typeface="Arial"/>
              </a:rPr>
              <a:t>να </a:t>
            </a:r>
            <a:r>
              <a:rPr sz="2400" spc="-6" dirty="0">
                <a:latin typeface="Arial"/>
                <a:cs typeface="Arial"/>
              </a:rPr>
              <a:t>θυμάται </a:t>
            </a:r>
            <a:r>
              <a:rPr sz="2400" dirty="0">
                <a:latin typeface="Arial"/>
                <a:cs typeface="Arial"/>
              </a:rPr>
              <a:t>τι έκανε κατά </a:t>
            </a:r>
            <a:r>
              <a:rPr sz="2400" spc="-6" dirty="0">
                <a:latin typeface="Arial"/>
                <a:cs typeface="Arial"/>
              </a:rPr>
              <a:t>τη </a:t>
            </a:r>
            <a:r>
              <a:rPr sz="2400" dirty="0">
                <a:latin typeface="Arial"/>
                <a:cs typeface="Arial"/>
              </a:rPr>
              <a:t>διάρκεια</a:t>
            </a:r>
            <a:r>
              <a:rPr sz="2400" spc="-156" dirty="0">
                <a:latin typeface="Arial"/>
                <a:cs typeface="Arial"/>
              </a:rPr>
              <a:t> </a:t>
            </a:r>
            <a:r>
              <a:rPr sz="2400" spc="-6" dirty="0">
                <a:latin typeface="Arial"/>
                <a:cs typeface="Arial"/>
              </a:rPr>
              <a:t>της</a:t>
            </a:r>
            <a:endParaRPr sz="2400">
              <a:latin typeface="Arial"/>
              <a:cs typeface="Arial"/>
            </a:endParaRPr>
          </a:p>
          <a:p>
            <a:pPr marL="746262">
              <a:lnSpc>
                <a:spcPts val="2590"/>
              </a:lnSpc>
            </a:pPr>
            <a:r>
              <a:rPr sz="2400" spc="-6" dirty="0">
                <a:latin typeface="Arial"/>
                <a:cs typeface="Arial"/>
              </a:rPr>
              <a:t>ημέρας, </a:t>
            </a:r>
            <a:r>
              <a:rPr sz="2400" dirty="0">
                <a:latin typeface="Arial"/>
                <a:cs typeface="Arial"/>
              </a:rPr>
              <a:t>ή </a:t>
            </a:r>
            <a:r>
              <a:rPr sz="2400" spc="-6" dirty="0">
                <a:latin typeface="Arial"/>
                <a:cs typeface="Arial"/>
              </a:rPr>
              <a:t>τι </a:t>
            </a:r>
            <a:r>
              <a:rPr sz="2400" dirty="0">
                <a:latin typeface="Arial"/>
                <a:cs typeface="Arial"/>
              </a:rPr>
              <a:t>είδε στο δρόμο </a:t>
            </a:r>
            <a:r>
              <a:rPr sz="2400" spc="-6" dirty="0">
                <a:latin typeface="Arial"/>
                <a:cs typeface="Arial"/>
              </a:rPr>
              <a:t>προς το </a:t>
            </a:r>
            <a:r>
              <a:rPr sz="2400" dirty="0">
                <a:latin typeface="Arial"/>
                <a:cs typeface="Arial"/>
              </a:rPr>
              <a:t>σπίτι από το</a:t>
            </a:r>
            <a:r>
              <a:rPr sz="2400" spc="-210" dirty="0">
                <a:latin typeface="Arial"/>
                <a:cs typeface="Arial"/>
              </a:rPr>
              <a:t> </a:t>
            </a:r>
            <a:r>
              <a:rPr sz="2400" spc="-6" dirty="0">
                <a:latin typeface="Arial"/>
                <a:cs typeface="Arial"/>
              </a:rPr>
              <a:t>σχολείο.</a:t>
            </a:r>
            <a:endParaRPr sz="2400">
              <a:latin typeface="Arial"/>
              <a:cs typeface="Arial"/>
            </a:endParaRPr>
          </a:p>
        </p:txBody>
      </p:sp>
      <p:sp>
        <p:nvSpPr>
          <p:cNvPr id="4" name="object 4"/>
          <p:cNvSpPr txBox="1"/>
          <p:nvPr/>
        </p:nvSpPr>
        <p:spPr>
          <a:xfrm>
            <a:off x="698490" y="5086193"/>
            <a:ext cx="149795" cy="384711"/>
          </a:xfrm>
          <a:prstGeom prst="rect">
            <a:avLst/>
          </a:prstGeom>
        </p:spPr>
        <p:txBody>
          <a:bodyPr vert="horz" wrap="square" lIns="0" tIns="15230" rIns="0" bIns="0" rtlCol="0">
            <a:spAutoFit/>
          </a:bodyPr>
          <a:lstStyle/>
          <a:p>
            <a:pPr marL="15230">
              <a:spcBef>
                <a:spcPts val="120"/>
              </a:spcBef>
            </a:pPr>
            <a:r>
              <a:rPr sz="2400" dirty="0">
                <a:latin typeface="Arial"/>
                <a:cs typeface="Arial"/>
              </a:rPr>
              <a:t>•</a:t>
            </a:r>
            <a:endParaRPr sz="2400">
              <a:latin typeface="Arial"/>
              <a:cs typeface="Arial"/>
            </a:endParaRPr>
          </a:p>
        </p:txBody>
      </p:sp>
      <p:sp>
        <p:nvSpPr>
          <p:cNvPr id="5" name="object 5"/>
          <p:cNvSpPr txBox="1"/>
          <p:nvPr/>
        </p:nvSpPr>
        <p:spPr>
          <a:xfrm>
            <a:off x="698490" y="4504406"/>
            <a:ext cx="10488935" cy="1051560"/>
          </a:xfrm>
          <a:prstGeom prst="rect">
            <a:avLst/>
          </a:prstGeom>
        </p:spPr>
        <p:txBody>
          <a:bodyPr vert="horz" wrap="square" lIns="0" tIns="15230" rIns="0" bIns="0" rtlCol="0">
            <a:spAutoFit/>
          </a:bodyPr>
          <a:lstStyle/>
          <a:p>
            <a:pPr marL="746262" indent="-731794">
              <a:lnSpc>
                <a:spcPts val="2590"/>
              </a:lnSpc>
              <a:spcBef>
                <a:spcPts val="120"/>
              </a:spcBef>
              <a:buChar char="•"/>
              <a:tabLst>
                <a:tab pos="746262" algn="l"/>
                <a:tab pos="747024" algn="l"/>
              </a:tabLst>
            </a:pPr>
            <a:r>
              <a:rPr sz="2400" spc="-6" dirty="0">
                <a:latin typeface="Arial"/>
                <a:cs typeface="Arial"/>
              </a:rPr>
              <a:t>Όταν χάνει τη θέση του στην ανάγνωση </a:t>
            </a:r>
            <a:r>
              <a:rPr sz="2400" dirty="0">
                <a:latin typeface="Arial"/>
                <a:cs typeface="Arial"/>
              </a:rPr>
              <a:t>ή την</a:t>
            </a:r>
            <a:r>
              <a:rPr sz="2400" spc="-96" dirty="0">
                <a:latin typeface="Arial"/>
                <a:cs typeface="Arial"/>
              </a:rPr>
              <a:t> </a:t>
            </a:r>
            <a:r>
              <a:rPr sz="2400" dirty="0">
                <a:latin typeface="Arial"/>
                <a:cs typeface="Arial"/>
              </a:rPr>
              <a:t>αντιγραφή,</a:t>
            </a:r>
            <a:endParaRPr sz="2400">
              <a:latin typeface="Arial"/>
              <a:cs typeface="Arial"/>
            </a:endParaRPr>
          </a:p>
          <a:p>
            <a:pPr marL="746262">
              <a:lnSpc>
                <a:spcPts val="2590"/>
              </a:lnSpc>
            </a:pPr>
            <a:r>
              <a:rPr sz="2400" dirty="0">
                <a:latin typeface="Arial"/>
                <a:cs typeface="Arial"/>
              </a:rPr>
              <a:t>δυσκολεύεται να </a:t>
            </a:r>
            <a:r>
              <a:rPr sz="2400" spc="-6" dirty="0">
                <a:latin typeface="Arial"/>
                <a:cs typeface="Arial"/>
              </a:rPr>
              <a:t>θυμηθεί </a:t>
            </a:r>
            <a:r>
              <a:rPr sz="2400" dirty="0">
                <a:latin typeface="Arial"/>
                <a:cs typeface="Arial"/>
              </a:rPr>
              <a:t>πού ήταν ώστε </a:t>
            </a:r>
            <a:r>
              <a:rPr sz="2400" spc="-12" dirty="0">
                <a:latin typeface="Arial"/>
                <a:cs typeface="Arial"/>
              </a:rPr>
              <a:t>να </a:t>
            </a:r>
            <a:r>
              <a:rPr sz="2400" dirty="0">
                <a:latin typeface="Arial"/>
                <a:cs typeface="Arial"/>
              </a:rPr>
              <a:t>ξαναβρεί </a:t>
            </a:r>
            <a:r>
              <a:rPr sz="2400" spc="-6" dirty="0">
                <a:latin typeface="Arial"/>
                <a:cs typeface="Arial"/>
              </a:rPr>
              <a:t>τη θέση</a:t>
            </a:r>
            <a:r>
              <a:rPr sz="2400" spc="-108" dirty="0">
                <a:latin typeface="Arial"/>
                <a:cs typeface="Arial"/>
              </a:rPr>
              <a:t> </a:t>
            </a:r>
            <a:r>
              <a:rPr sz="2400" dirty="0">
                <a:latin typeface="Arial"/>
                <a:cs typeface="Arial"/>
              </a:rPr>
              <a:t>του.</a:t>
            </a:r>
            <a:endParaRPr sz="2400">
              <a:latin typeface="Arial"/>
              <a:cs typeface="Arial"/>
            </a:endParaRPr>
          </a:p>
          <a:p>
            <a:pPr marL="746262"/>
            <a:r>
              <a:rPr sz="2400" dirty="0">
                <a:latin typeface="Arial"/>
                <a:cs typeface="Arial"/>
              </a:rPr>
              <a:t>Δυσκολεύεται να </a:t>
            </a:r>
            <a:r>
              <a:rPr sz="2400" spc="-6" dirty="0">
                <a:latin typeface="Arial"/>
                <a:cs typeface="Arial"/>
              </a:rPr>
              <a:t>θυμάται </a:t>
            </a:r>
            <a:r>
              <a:rPr sz="2400" dirty="0">
                <a:latin typeface="Arial"/>
                <a:cs typeface="Arial"/>
              </a:rPr>
              <a:t>γράμματα </a:t>
            </a:r>
            <a:r>
              <a:rPr sz="2400" spc="-6" dirty="0">
                <a:latin typeface="Arial"/>
                <a:cs typeface="Arial"/>
              </a:rPr>
              <a:t>στη σωστή </a:t>
            </a:r>
            <a:r>
              <a:rPr sz="2400" dirty="0">
                <a:latin typeface="Arial"/>
                <a:cs typeface="Arial"/>
              </a:rPr>
              <a:t>τους</a:t>
            </a:r>
            <a:r>
              <a:rPr sz="2400" spc="-84" dirty="0">
                <a:latin typeface="Arial"/>
                <a:cs typeface="Arial"/>
              </a:rPr>
              <a:t> </a:t>
            </a:r>
            <a:r>
              <a:rPr sz="2400" spc="-6" dirty="0">
                <a:latin typeface="Arial"/>
                <a:cs typeface="Arial"/>
              </a:rPr>
              <a:t>σειρά.</a:t>
            </a:r>
            <a:endParaRPr sz="2400">
              <a:latin typeface="Arial"/>
              <a:cs typeface="Arial"/>
            </a:endParaRPr>
          </a:p>
        </p:txBody>
      </p:sp>
      <p:sp>
        <p:nvSpPr>
          <p:cNvPr id="6" name="object 6"/>
          <p:cNvSpPr txBox="1"/>
          <p:nvPr/>
        </p:nvSpPr>
        <p:spPr>
          <a:xfrm>
            <a:off x="698491" y="5732973"/>
            <a:ext cx="10350726" cy="680127"/>
          </a:xfrm>
          <a:prstGeom prst="rect">
            <a:avLst/>
          </a:prstGeom>
        </p:spPr>
        <p:txBody>
          <a:bodyPr vert="horz" wrap="square" lIns="0" tIns="88333" rIns="0" bIns="0" rtlCol="0">
            <a:spAutoFit/>
          </a:bodyPr>
          <a:lstStyle/>
          <a:p>
            <a:pPr marL="746262" marR="6092" indent="-731794">
              <a:lnSpc>
                <a:spcPct val="80000"/>
              </a:lnSpc>
              <a:spcBef>
                <a:spcPts val="696"/>
              </a:spcBef>
              <a:buChar char="•"/>
              <a:tabLst>
                <a:tab pos="746262" algn="l"/>
                <a:tab pos="747024" algn="l"/>
              </a:tabLst>
            </a:pPr>
            <a:r>
              <a:rPr sz="2400" spc="-6" dirty="0">
                <a:latin typeface="Arial"/>
                <a:cs typeface="Arial"/>
              </a:rPr>
              <a:t>Κάνει ανάγνωση με άνεση </a:t>
            </a:r>
            <a:r>
              <a:rPr sz="2400" dirty="0">
                <a:latin typeface="Arial"/>
                <a:cs typeface="Arial"/>
              </a:rPr>
              <a:t>και φωνητική </a:t>
            </a:r>
            <a:r>
              <a:rPr sz="2400" spc="-6" dirty="0">
                <a:latin typeface="Arial"/>
                <a:cs typeface="Arial"/>
              </a:rPr>
              <a:t>ορθότητα, </a:t>
            </a:r>
            <a:r>
              <a:rPr sz="2400" dirty="0">
                <a:latin typeface="Arial"/>
                <a:cs typeface="Arial"/>
              </a:rPr>
              <a:t>αλλά </a:t>
            </a:r>
            <a:r>
              <a:rPr sz="2400" spc="-6" dirty="0">
                <a:latin typeface="Arial"/>
                <a:cs typeface="Arial"/>
              </a:rPr>
              <a:t>δεν </a:t>
            </a:r>
            <a:r>
              <a:rPr sz="2400" dirty="0">
                <a:latin typeface="Arial"/>
                <a:cs typeface="Arial"/>
              </a:rPr>
              <a:t>είναι  </a:t>
            </a:r>
            <a:r>
              <a:rPr sz="2400" spc="-6" dirty="0">
                <a:latin typeface="Arial"/>
                <a:cs typeface="Arial"/>
              </a:rPr>
              <a:t>σε θέση </a:t>
            </a:r>
            <a:r>
              <a:rPr sz="2400" dirty="0">
                <a:latin typeface="Arial"/>
                <a:cs typeface="Arial"/>
              </a:rPr>
              <a:t>να καταλάβει τι</a:t>
            </a:r>
            <a:r>
              <a:rPr sz="2400" spc="-78" dirty="0">
                <a:latin typeface="Arial"/>
                <a:cs typeface="Arial"/>
              </a:rPr>
              <a:t> </a:t>
            </a:r>
            <a:r>
              <a:rPr sz="2400" dirty="0">
                <a:latin typeface="Arial"/>
                <a:cs typeface="Arial"/>
              </a:rPr>
              <a:t>ειπώθηκε.</a:t>
            </a:r>
            <a:endParaRPr sz="240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αιτιολογικοί παράγοντες τύφλωσης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Κληρονομικοί και συγγενείς παράγοντες,</a:t>
            </a:r>
          </a:p>
          <a:p>
            <a:r>
              <a:rPr lang="el-GR" dirty="0" smtClean="0"/>
              <a:t>Δυσπλασίες και νεοπλάσματα,</a:t>
            </a:r>
          </a:p>
          <a:p>
            <a:r>
              <a:rPr lang="el-GR" dirty="0" smtClean="0"/>
              <a:t>Παράγοντες διατροφής και λοιμώδεις παράγοντες,</a:t>
            </a:r>
          </a:p>
          <a:p>
            <a:r>
              <a:rPr lang="el-GR" dirty="0" smtClean="0"/>
              <a:t>Τραυματισμοί,</a:t>
            </a:r>
          </a:p>
          <a:p>
            <a:r>
              <a:rPr lang="el-GR" dirty="0" smtClean="0"/>
              <a:t>Μεταβολικά νοσήματα, γλαύκωμα, αμβλυωπία, μυωπία,</a:t>
            </a:r>
          </a:p>
          <a:p>
            <a:r>
              <a:rPr lang="el-GR" dirty="0" smtClean="0"/>
              <a:t>Τοξικοί παράγοντες και</a:t>
            </a:r>
          </a:p>
          <a:p>
            <a:r>
              <a:rPr lang="el-GR" dirty="0" smtClean="0"/>
              <a:t>Διάφορα και άγνωστα αίτια.</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Περιορισμοί και δυσκολίες…</a:t>
            </a:r>
            <a:endParaRPr lang="el-GR" dirty="0"/>
          </a:p>
        </p:txBody>
      </p:sp>
      <p:sp>
        <p:nvSpPr>
          <p:cNvPr id="3" name="2 - Θέση περιεχομένου"/>
          <p:cNvSpPr>
            <a:spLocks noGrp="1"/>
          </p:cNvSpPr>
          <p:nvPr>
            <p:ph idx="1"/>
          </p:nvPr>
        </p:nvSpPr>
        <p:spPr/>
        <p:txBody>
          <a:bodyPr>
            <a:normAutofit/>
          </a:bodyPr>
          <a:lstStyle/>
          <a:p>
            <a:pPr lvl="1"/>
            <a:r>
              <a:rPr lang="el-GR" dirty="0" smtClean="0"/>
              <a:t>Πρόσβασης σε έντυπο υλικό</a:t>
            </a:r>
          </a:p>
          <a:p>
            <a:pPr lvl="1"/>
            <a:r>
              <a:rPr lang="el-GR" dirty="0" smtClean="0"/>
              <a:t>Δημιουργία νοητικού χάρτη περιβάλλοντος και σώματος</a:t>
            </a:r>
          </a:p>
          <a:p>
            <a:pPr lvl="1"/>
            <a:r>
              <a:rPr lang="el-GR" dirty="0" smtClean="0"/>
              <a:t>Ως προς την οργάνωση χώρου απαιτούνται προσαρμογές ώστε να επιτυγχάνεται η συμμετοχή του παιδιού στη σχολική πραγματικότητα και η ανάπτυξη ικανοτήτων.</a:t>
            </a:r>
          </a:p>
          <a:p>
            <a:pPr lvl="1"/>
            <a:r>
              <a:rPr lang="el-GR"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δυνατότητα ανεξάρτητης και ασφαλούς μετακίνησης</a:t>
            </a:r>
            <a:endParaRPr lang="el-GR" dirty="0"/>
          </a:p>
        </p:txBody>
      </p:sp>
      <p:sp>
        <p:nvSpPr>
          <p:cNvPr id="3" name="2 - Θέση περιεχομένου"/>
          <p:cNvSpPr>
            <a:spLocks noGrp="1"/>
          </p:cNvSpPr>
          <p:nvPr>
            <p:ph idx="1"/>
          </p:nvPr>
        </p:nvSpPr>
        <p:spPr/>
        <p:txBody>
          <a:bodyPr/>
          <a:lstStyle/>
          <a:p>
            <a:pPr lvl="1"/>
            <a:r>
              <a:rPr lang="el-GR" dirty="0" smtClean="0"/>
              <a:t>Αρχιτεκτονική χώρου που να ανταποκρίνεται στις ανάγκες</a:t>
            </a:r>
          </a:p>
          <a:p>
            <a:pPr lvl="1"/>
            <a:r>
              <a:rPr lang="el-GR" dirty="0" smtClean="0"/>
              <a:t>Σημεία αναφοράς για ανάπτυξη νοητικών χαρτών των περιοχών όπου κινούνται-}ανεξαρτησία, αυτοπεποίθηση</a:t>
            </a:r>
          </a:p>
          <a:p>
            <a:pPr lvl="1"/>
            <a:r>
              <a:rPr lang="el-GR" dirty="0" smtClean="0"/>
              <a:t>Εξασφάλιση ασφάλειας για </a:t>
            </a:r>
            <a:r>
              <a:rPr lang="el-GR" dirty="0" err="1" smtClean="0"/>
              <a:t>ανάπτυξηδεξιοτήτων</a:t>
            </a:r>
            <a:r>
              <a:rPr lang="el-GR" dirty="0" smtClean="0"/>
              <a:t> κινητικότητας</a:t>
            </a:r>
          </a:p>
          <a:p>
            <a:pPr lvl="1"/>
            <a:r>
              <a:rPr lang="el-GR" dirty="0" smtClean="0"/>
              <a:t>Πρόσβαση στην πληροφορία-Έξυπνο σχολείο-ΤΠΕ</a:t>
            </a:r>
          </a:p>
          <a:p>
            <a:pPr lvl="1"/>
            <a:endParaRPr lang="el-GR" dirty="0" smtClean="0"/>
          </a:p>
          <a:p>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Χώρος τάξης</a:t>
            </a:r>
            <a:endParaRPr lang="el-GR" dirty="0"/>
          </a:p>
        </p:txBody>
      </p:sp>
      <p:sp>
        <p:nvSpPr>
          <p:cNvPr id="3" name="2 - Θέση περιεχομένου"/>
          <p:cNvSpPr>
            <a:spLocks noGrp="1"/>
          </p:cNvSpPr>
          <p:nvPr>
            <p:ph idx="1"/>
          </p:nvPr>
        </p:nvSpPr>
        <p:spPr/>
        <p:txBody>
          <a:bodyPr/>
          <a:lstStyle/>
          <a:p>
            <a:r>
              <a:rPr lang="el-GR" dirty="0" smtClean="0"/>
              <a:t>Κατάλληλο πλαίσιο προσαρμογών που θα τον καθιστά συμμετοχικό, ευέλικτο και ενήμερο</a:t>
            </a:r>
          </a:p>
          <a:p>
            <a:r>
              <a:rPr lang="el-GR" dirty="0" smtClean="0"/>
              <a:t>Παρεμβάσεις φωτισμού-</a:t>
            </a:r>
            <a:r>
              <a:rPr lang="el-GR" dirty="0" err="1" smtClean="0"/>
              <a:t>χωροθέτησης</a:t>
            </a:r>
            <a:r>
              <a:rPr lang="el-GR" dirty="0" smtClean="0"/>
              <a:t> θέσεων εργασίας</a:t>
            </a:r>
          </a:p>
          <a:p>
            <a:r>
              <a:rPr lang="el-GR" dirty="0" smtClean="0"/>
              <a:t>Πρόσβαση στο πληροφοριακό υλικό</a:t>
            </a:r>
          </a:p>
          <a:p>
            <a:r>
              <a:rPr lang="el-GR" dirty="0" smtClean="0"/>
              <a:t>Τάξη εφοδιασμένη με μηχανήματα-Τ.Π.Ε.</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Εκπαιδευτικό υλικό</a:t>
            </a:r>
            <a:endParaRPr lang="el-GR" dirty="0"/>
          </a:p>
        </p:txBody>
      </p:sp>
      <p:sp>
        <p:nvSpPr>
          <p:cNvPr id="3" name="2 - Θέση περιεχομένου"/>
          <p:cNvSpPr>
            <a:spLocks noGrp="1"/>
          </p:cNvSpPr>
          <p:nvPr>
            <p:ph idx="1"/>
          </p:nvPr>
        </p:nvSpPr>
        <p:spPr/>
        <p:txBody>
          <a:bodyPr/>
          <a:lstStyle/>
          <a:p>
            <a:r>
              <a:rPr lang="el-GR" dirty="0" smtClean="0"/>
              <a:t>Οπτικό</a:t>
            </a:r>
          </a:p>
          <a:p>
            <a:r>
              <a:rPr lang="el-GR" dirty="0" smtClean="0"/>
              <a:t>Απτικό</a:t>
            </a:r>
          </a:p>
          <a:p>
            <a:r>
              <a:rPr lang="el-GR" dirty="0" smtClean="0"/>
              <a:t>Ακουστικό</a:t>
            </a:r>
          </a:p>
          <a:p>
            <a:pPr>
              <a:buNone/>
            </a:pPr>
            <a:r>
              <a:rPr lang="el-GR" dirty="0" smtClean="0"/>
              <a:t>Στηρίζεται στην ύλη των σχολικών βιβλίων</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dirty="0" smtClean="0"/>
              <a:t>Οπτικές προσαρμογές</a:t>
            </a:r>
            <a:br>
              <a:rPr lang="el-GR" dirty="0" smtClean="0"/>
            </a:br>
            <a:r>
              <a:rPr lang="el-GR" dirty="0" smtClean="0"/>
              <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Μεγέθυνση</a:t>
            </a:r>
          </a:p>
          <a:p>
            <a:r>
              <a:rPr lang="el-GR" dirty="0" smtClean="0"/>
              <a:t>Φωτεινότητα</a:t>
            </a:r>
          </a:p>
          <a:p>
            <a:r>
              <a:rPr lang="el-GR" dirty="0" smtClean="0"/>
              <a:t>Οπτικά βοηθήματα-Κλειστό κύκλωμα τηλεόρασης</a:t>
            </a:r>
          </a:p>
          <a:p>
            <a:r>
              <a:rPr lang="el-GR" dirty="0" smtClean="0"/>
              <a:t>Τεχνική να φέρνει το αντικείμενο ή το κείμενο μπροστά στα μάτια του-αναλογία</a:t>
            </a:r>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Απτικές προσαρμογές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Διάγραμμα-μακέτα: λιτό, </a:t>
            </a:r>
            <a:r>
              <a:rPr lang="el-GR" dirty="0" err="1" smtClean="0"/>
              <a:t>περιεκτικό,αναγνωρίσιμο</a:t>
            </a:r>
            <a:r>
              <a:rPr lang="el-GR" dirty="0" smtClean="0"/>
              <a:t>, συσχετιζόμενο με την ήδη αποκτημένη γνώση/εμπειρία</a:t>
            </a:r>
            <a:r>
              <a:rPr lang="en-US" dirty="0" smtClean="0"/>
              <a:t>-</a:t>
            </a:r>
            <a:r>
              <a:rPr lang="el-GR" dirty="0" smtClean="0"/>
              <a:t>Αρχές αυτονομίας</a:t>
            </a:r>
            <a:r>
              <a:rPr lang="en-US" dirty="0" smtClean="0"/>
              <a:t>-</a:t>
            </a:r>
            <a:r>
              <a:rPr lang="el-GR" dirty="0" smtClean="0"/>
              <a:t>Ανάγλυφες γραμμές</a:t>
            </a:r>
          </a:p>
          <a:p>
            <a:r>
              <a:rPr lang="el-GR" dirty="0" smtClean="0"/>
              <a:t>Τρισδιάστατες κατασκευές-μοντέλα απεικόνισης πραγματικότητας, κατάστασης</a:t>
            </a:r>
          </a:p>
          <a:p>
            <a:r>
              <a:rPr lang="el-GR" dirty="0" smtClean="0"/>
              <a:t>Χάρτες αφής: δισδιάστατες απτικές, οπτικές και </a:t>
            </a:r>
            <a:r>
              <a:rPr lang="el-GR" dirty="0" err="1" smtClean="0"/>
              <a:t>οπτικο</a:t>
            </a:r>
            <a:r>
              <a:rPr lang="el-GR" dirty="0" smtClean="0"/>
              <a:t>-απτικές αναπαραστάσεις</a:t>
            </a:r>
          </a:p>
          <a:p>
            <a:r>
              <a:rPr lang="el-GR" dirty="0" smtClean="0"/>
              <a:t>Εκπαιδευτικά βαλιτσάκια-διεπιστημονικές εργασίες (οδηγία και δραστηριότητα) π.χ. </a:t>
            </a:r>
            <a:r>
              <a:rPr lang="el-GR" dirty="0" err="1" smtClean="0"/>
              <a:t>Μουσειοκατασκευές</a:t>
            </a:r>
            <a:r>
              <a:rPr lang="el-GR" dirty="0" smtClean="0"/>
              <a:t>: προετοιμασία παιδιών πριν από την επίσκεψη σε μουσείο)</a:t>
            </a:r>
          </a:p>
          <a:p>
            <a:endParaRPr lang="el-GR" dirty="0" smtClean="0"/>
          </a:p>
          <a:p>
            <a:endParaRPr lang="el-GR"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Ακουστικά βοηθήματα</a:t>
            </a:r>
            <a:endParaRPr lang="el-GR" dirty="0"/>
          </a:p>
        </p:txBody>
      </p:sp>
      <p:sp>
        <p:nvSpPr>
          <p:cNvPr id="3" name="2 - Θέση περιεχομένου"/>
          <p:cNvSpPr>
            <a:spLocks noGrp="1"/>
          </p:cNvSpPr>
          <p:nvPr>
            <p:ph idx="1"/>
          </p:nvPr>
        </p:nvSpPr>
        <p:spPr/>
        <p:txBody>
          <a:bodyPr/>
          <a:lstStyle/>
          <a:p>
            <a:pPr>
              <a:buNone/>
            </a:pPr>
            <a:r>
              <a:rPr lang="el-GR" dirty="0" smtClean="0"/>
              <a:t>ηχητικό </a:t>
            </a:r>
            <a:r>
              <a:rPr lang="el-GR" dirty="0" err="1" smtClean="0"/>
              <a:t>υλικό:πρόσβαση</a:t>
            </a:r>
            <a:r>
              <a:rPr lang="el-GR" dirty="0" smtClean="0"/>
              <a:t> στην πληροφορία, ψηφιακά ομιλούντα βιβλία σε </a:t>
            </a:r>
            <a:r>
              <a:rPr lang="en-US" dirty="0" smtClean="0"/>
              <a:t>cd,dvd,mb3, </a:t>
            </a:r>
            <a:r>
              <a:rPr lang="el-GR" dirty="0" smtClean="0"/>
              <a:t>βιβλία </a:t>
            </a:r>
            <a:r>
              <a:rPr lang="en-US" dirty="0" smtClean="0"/>
              <a:t>Daisy</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Υποστηρικτική Τεχνολογία</a:t>
            </a:r>
            <a:endParaRPr lang="el-GR" dirty="0"/>
          </a:p>
        </p:txBody>
      </p:sp>
      <p:sp>
        <p:nvSpPr>
          <p:cNvPr id="3" name="2 - Θέση περιεχομένου"/>
          <p:cNvSpPr>
            <a:spLocks noGrp="1"/>
          </p:cNvSpPr>
          <p:nvPr>
            <p:ph idx="1"/>
          </p:nvPr>
        </p:nvSpPr>
        <p:spPr/>
        <p:txBody>
          <a:bodyPr/>
          <a:lstStyle/>
          <a:p>
            <a:r>
              <a:rPr lang="el-GR" dirty="0" smtClean="0"/>
              <a:t>Συνθέτες ομιλίας: αλληλεπίδραση ανθρώπου και μηχανής</a:t>
            </a:r>
          </a:p>
          <a:p>
            <a:r>
              <a:rPr lang="el-GR" dirty="0" smtClean="0"/>
              <a:t>Συστήματα μετατροπής κειμένου σε ομιλία</a:t>
            </a:r>
          </a:p>
          <a:p>
            <a:r>
              <a:rPr lang="el-GR" dirty="0" smtClean="0"/>
              <a:t>Μέσο ανάπτυξης δεξιοτήτων απτικής αντίληψης, γραμματοσειρές μέσω διατάξεων </a:t>
            </a:r>
            <a:r>
              <a:rPr lang="en-US" dirty="0" smtClean="0"/>
              <a:t>Braille </a:t>
            </a:r>
            <a:r>
              <a:rPr lang="el-GR" dirty="0" smtClean="0"/>
              <a:t>ή ηλεκτρικών μηχανών ανάγλυφης γραφής</a:t>
            </a:r>
          </a:p>
          <a:p>
            <a:r>
              <a:rPr lang="en-US" dirty="0" smtClean="0"/>
              <a:t>Tablets – </a:t>
            </a:r>
            <a:r>
              <a:rPr lang="el-GR" dirty="0" smtClean="0"/>
              <a:t>χάρτες αφής</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Διδακτικές προσεγγίσεις</a:t>
            </a:r>
            <a:endParaRPr lang="el-GR" dirty="0"/>
          </a:p>
        </p:txBody>
      </p:sp>
      <p:sp>
        <p:nvSpPr>
          <p:cNvPr id="3" name="2 - Θέση περιεχομένου"/>
          <p:cNvSpPr>
            <a:spLocks noGrp="1"/>
          </p:cNvSpPr>
          <p:nvPr>
            <p:ph idx="1"/>
          </p:nvPr>
        </p:nvSpPr>
        <p:spPr/>
        <p:txBody>
          <a:bodyPr/>
          <a:lstStyle/>
          <a:p>
            <a:r>
              <a:rPr lang="el-GR" dirty="0" smtClean="0"/>
              <a:t>Το ΑΠ για παιδιά με ΣΠΟ αναφέρονται σε σημαντικές περιοχές μάθησης για τη γνωστική και την κοινωνική ανάπτυξή τους. Συγκεκριμένα:</a:t>
            </a:r>
          </a:p>
          <a:p>
            <a:r>
              <a:rPr lang="el-GR" dirty="0" smtClean="0"/>
              <a:t>Α. ανάπτυξη οπτικής αντίληψης (κύρια πηγή πρόσληψης πληροφορίας)</a:t>
            </a:r>
          </a:p>
          <a:p>
            <a:r>
              <a:rPr lang="el-GR" dirty="0" smtClean="0"/>
              <a:t>Β. </a:t>
            </a:r>
            <a:r>
              <a:rPr lang="el-GR" dirty="0" err="1" smtClean="0"/>
              <a:t>Γραμματισμός</a:t>
            </a:r>
            <a:endParaRPr lang="el-GR" dirty="0" smtClean="0"/>
          </a:p>
          <a:p>
            <a:r>
              <a:rPr lang="el-GR" dirty="0" smtClean="0"/>
              <a:t>Γ. Εκμάθηση Κώδικα </a:t>
            </a:r>
            <a:r>
              <a:rPr lang="en-US" dirty="0" smtClean="0"/>
              <a:t>Braille</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Δ. Χρήση Τ.Π.Ε.</a:t>
            </a:r>
          </a:p>
          <a:p>
            <a:r>
              <a:rPr lang="el-GR" dirty="0" smtClean="0"/>
              <a:t>Ε. Κινητικότητα</a:t>
            </a:r>
          </a:p>
          <a:p>
            <a:r>
              <a:rPr lang="el-GR" dirty="0" smtClean="0"/>
              <a:t>Ζ. Προσανατολισμό</a:t>
            </a:r>
          </a:p>
          <a:p>
            <a:r>
              <a:rPr lang="el-GR" dirty="0" smtClean="0"/>
              <a:t>Η. Δεξιότητες καθημερινής διαβίωσης</a:t>
            </a:r>
          </a:p>
          <a:p>
            <a:r>
              <a:rPr lang="el-GR" dirty="0" smtClean="0"/>
              <a:t>Θ. Καλλιέργεια ακουστικών δεξιοτήτων</a:t>
            </a:r>
          </a:p>
          <a:p>
            <a:r>
              <a:rPr lang="el-GR" dirty="0" smtClean="0"/>
              <a:t>Άμεση διδασκαλία-δασκαλοκεντρική-έμφαση στη διαδικασία και στο σχεδιασμό της διδασκαλίας</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Αίτια </a:t>
            </a:r>
            <a:endParaRPr lang="el-GR" dirty="0"/>
          </a:p>
        </p:txBody>
      </p:sp>
      <p:sp>
        <p:nvSpPr>
          <p:cNvPr id="3" name="2 - Θέση περιεχομένου"/>
          <p:cNvSpPr>
            <a:spLocks noGrp="1"/>
          </p:cNvSpPr>
          <p:nvPr>
            <p:ph idx="1"/>
          </p:nvPr>
        </p:nvSpPr>
        <p:spPr/>
        <p:txBody>
          <a:bodyPr>
            <a:normAutofit/>
          </a:bodyPr>
          <a:lstStyle/>
          <a:p>
            <a:pPr marL="355600" indent="-342900">
              <a:spcBef>
                <a:spcPts val="105"/>
              </a:spcBef>
              <a:buFont typeface="Arial"/>
              <a:buChar char="•"/>
              <a:tabLst>
                <a:tab pos="354965" algn="l"/>
                <a:tab pos="355600" algn="l"/>
              </a:tabLst>
            </a:pPr>
            <a:r>
              <a:rPr lang="el-GR" sz="2000" b="1" spc="-5" dirty="0" smtClean="0">
                <a:latin typeface="Arial"/>
                <a:cs typeface="Arial"/>
              </a:rPr>
              <a:t>Γενετικά</a:t>
            </a:r>
            <a:r>
              <a:rPr lang="el-GR" sz="2000" b="1" spc="-20" dirty="0" smtClean="0">
                <a:latin typeface="Arial"/>
                <a:cs typeface="Arial"/>
              </a:rPr>
              <a:t> </a:t>
            </a:r>
            <a:r>
              <a:rPr lang="el-GR" sz="2000" b="1" dirty="0" smtClean="0">
                <a:latin typeface="Arial"/>
                <a:cs typeface="Arial"/>
              </a:rPr>
              <a:t>αίτια,</a:t>
            </a:r>
            <a:endParaRPr lang="el-GR" sz="2000" dirty="0" smtClean="0">
              <a:latin typeface="Arial"/>
              <a:cs typeface="Arial"/>
            </a:endParaRPr>
          </a:p>
          <a:p>
            <a:pPr marL="469900">
              <a:lnSpc>
                <a:spcPts val="2160"/>
              </a:lnSpc>
              <a:spcBef>
                <a:spcPts val="5"/>
              </a:spcBef>
              <a:tabLst>
                <a:tab pos="756285" algn="l"/>
              </a:tabLst>
            </a:pPr>
            <a:r>
              <a:rPr lang="el-GR" sz="1800" dirty="0" smtClean="0">
                <a:latin typeface="Arial"/>
                <a:cs typeface="Arial"/>
              </a:rPr>
              <a:t>–	Γονείς </a:t>
            </a:r>
            <a:r>
              <a:rPr lang="el-GR" sz="1800" spc="-5" dirty="0" smtClean="0">
                <a:latin typeface="Arial"/>
                <a:cs typeface="Arial"/>
              </a:rPr>
              <a:t>φορείς </a:t>
            </a:r>
            <a:r>
              <a:rPr lang="el-GR" sz="1800" dirty="0" smtClean="0">
                <a:latin typeface="Arial"/>
                <a:cs typeface="Arial"/>
              </a:rPr>
              <a:t>ή </a:t>
            </a:r>
            <a:r>
              <a:rPr lang="el-GR" sz="1800" spc="-5" dirty="0" smtClean="0">
                <a:latin typeface="Arial"/>
                <a:cs typeface="Arial"/>
              </a:rPr>
              <a:t>στενοί</a:t>
            </a:r>
            <a:r>
              <a:rPr lang="el-GR" sz="1800" spc="-40" dirty="0" smtClean="0">
                <a:latin typeface="Arial"/>
                <a:cs typeface="Arial"/>
              </a:rPr>
              <a:t> </a:t>
            </a:r>
            <a:r>
              <a:rPr lang="el-GR" sz="1800" dirty="0" smtClean="0">
                <a:latin typeface="Arial"/>
                <a:cs typeface="Arial"/>
              </a:rPr>
              <a:t>συγγενείς</a:t>
            </a:r>
          </a:p>
          <a:p>
            <a:pPr marL="355600" indent="-342900">
              <a:lnSpc>
                <a:spcPts val="2400"/>
              </a:lnSpc>
              <a:buFont typeface="Arial"/>
              <a:buChar char="•"/>
              <a:tabLst>
                <a:tab pos="354965" algn="l"/>
                <a:tab pos="355600" algn="l"/>
              </a:tabLst>
            </a:pPr>
            <a:r>
              <a:rPr lang="el-GR" sz="2000" b="1" spc="-5" dirty="0" smtClean="0">
                <a:latin typeface="Arial"/>
                <a:cs typeface="Arial"/>
              </a:rPr>
              <a:t>Προγεννητικά,</a:t>
            </a:r>
            <a:endParaRPr lang="el-GR" sz="2000" dirty="0" smtClean="0">
              <a:latin typeface="Arial"/>
              <a:cs typeface="Arial"/>
            </a:endParaRPr>
          </a:p>
          <a:p>
            <a:pPr marL="756285" lvl="1" indent="-287020">
              <a:spcBef>
                <a:spcPts val="10"/>
              </a:spcBef>
              <a:buChar char="•"/>
              <a:tabLst>
                <a:tab pos="756285" algn="l"/>
                <a:tab pos="756920" algn="l"/>
              </a:tabLst>
            </a:pPr>
            <a:r>
              <a:rPr lang="el-GR" sz="1800" dirty="0" smtClean="0">
                <a:latin typeface="Arial"/>
                <a:cs typeface="Arial"/>
              </a:rPr>
              <a:t>Κατά </a:t>
            </a:r>
            <a:r>
              <a:rPr lang="el-GR" sz="1800" spc="-5" dirty="0" smtClean="0">
                <a:latin typeface="Arial"/>
                <a:cs typeface="Arial"/>
              </a:rPr>
              <a:t>τη </a:t>
            </a:r>
            <a:r>
              <a:rPr lang="el-GR" sz="1800" spc="-10" dirty="0" smtClean="0">
                <a:latin typeface="Arial"/>
                <a:cs typeface="Arial"/>
              </a:rPr>
              <a:t>διάρκεια </a:t>
            </a:r>
            <a:r>
              <a:rPr lang="el-GR" sz="1800" spc="-5" dirty="0" smtClean="0">
                <a:latin typeface="Arial"/>
                <a:cs typeface="Arial"/>
              </a:rPr>
              <a:t>της ανάπτυξης του</a:t>
            </a:r>
            <a:r>
              <a:rPr lang="el-GR" sz="1800" spc="10" dirty="0" smtClean="0">
                <a:latin typeface="Arial"/>
                <a:cs typeface="Arial"/>
              </a:rPr>
              <a:t> </a:t>
            </a:r>
            <a:r>
              <a:rPr lang="el-GR" sz="1800" spc="-5" dirty="0" smtClean="0">
                <a:latin typeface="Arial"/>
                <a:cs typeface="Arial"/>
              </a:rPr>
              <a:t>εμβρύου.</a:t>
            </a:r>
            <a:endParaRPr lang="el-GR" sz="1800" dirty="0" smtClean="0">
              <a:latin typeface="Arial"/>
              <a:cs typeface="Arial"/>
            </a:endParaRPr>
          </a:p>
          <a:p>
            <a:pPr marL="756285" lvl="1" indent="-287020">
              <a:lnSpc>
                <a:spcPts val="2155"/>
              </a:lnSpc>
              <a:buChar char="•"/>
              <a:tabLst>
                <a:tab pos="756285" algn="l"/>
                <a:tab pos="756920" algn="l"/>
              </a:tabLst>
            </a:pPr>
            <a:r>
              <a:rPr lang="el-GR" sz="1800" spc="-5" dirty="0" smtClean="0">
                <a:latin typeface="Arial"/>
                <a:cs typeface="Arial"/>
              </a:rPr>
              <a:t>Από μολύνσεις </a:t>
            </a:r>
            <a:r>
              <a:rPr lang="el-GR" sz="1800" dirty="0" smtClean="0">
                <a:latin typeface="Arial"/>
                <a:cs typeface="Arial"/>
              </a:rPr>
              <a:t>και </a:t>
            </a:r>
            <a:r>
              <a:rPr lang="el-GR" sz="1800" spc="-5" dirty="0" smtClean="0">
                <a:latin typeface="Arial"/>
                <a:cs typeface="Arial"/>
              </a:rPr>
              <a:t>αρρώστιες όπως </a:t>
            </a:r>
            <a:r>
              <a:rPr lang="el-GR" sz="1800" dirty="0" smtClean="0">
                <a:latin typeface="Arial"/>
                <a:cs typeface="Arial"/>
              </a:rPr>
              <a:t>είναι η</a:t>
            </a:r>
            <a:r>
              <a:rPr lang="el-GR" sz="1800" spc="-15" dirty="0" smtClean="0">
                <a:latin typeface="Arial"/>
                <a:cs typeface="Arial"/>
              </a:rPr>
              <a:t> </a:t>
            </a:r>
            <a:r>
              <a:rPr lang="el-GR" sz="1800" spc="-5" dirty="0" err="1" smtClean="0">
                <a:latin typeface="Arial"/>
                <a:cs typeface="Arial"/>
              </a:rPr>
              <a:t>rubella</a:t>
            </a:r>
            <a:endParaRPr lang="el-GR" sz="1800" dirty="0" smtClean="0">
              <a:latin typeface="Arial"/>
              <a:cs typeface="Arial"/>
            </a:endParaRPr>
          </a:p>
          <a:p>
            <a:pPr marL="355600" indent="-342900">
              <a:lnSpc>
                <a:spcPts val="2395"/>
              </a:lnSpc>
              <a:buFont typeface="Arial"/>
              <a:buChar char="•"/>
              <a:tabLst>
                <a:tab pos="354965" algn="l"/>
                <a:tab pos="355600" algn="l"/>
              </a:tabLst>
            </a:pPr>
            <a:r>
              <a:rPr lang="el-GR" sz="2000" b="1" spc="-5" dirty="0" err="1" smtClean="0">
                <a:latin typeface="Arial"/>
                <a:cs typeface="Arial"/>
              </a:rPr>
              <a:t>Περιγεννητικά</a:t>
            </a:r>
            <a:r>
              <a:rPr lang="el-GR" sz="2000" b="1" spc="10" dirty="0" smtClean="0">
                <a:latin typeface="Arial"/>
                <a:cs typeface="Arial"/>
              </a:rPr>
              <a:t> </a:t>
            </a:r>
            <a:r>
              <a:rPr lang="el-GR" sz="2000" b="1" dirty="0" smtClean="0">
                <a:latin typeface="Arial"/>
                <a:cs typeface="Arial"/>
              </a:rPr>
              <a:t>αίτια</a:t>
            </a:r>
            <a:r>
              <a:rPr lang="el-GR" sz="2000" dirty="0" smtClean="0">
                <a:latin typeface="Arial"/>
                <a:cs typeface="Arial"/>
              </a:rPr>
              <a:t>,</a:t>
            </a:r>
          </a:p>
          <a:p>
            <a:pPr marL="756285" marR="5080" lvl="1" indent="-287020">
              <a:lnSpc>
                <a:spcPct val="80000"/>
              </a:lnSpc>
              <a:spcBef>
                <a:spcPts val="439"/>
              </a:spcBef>
              <a:buChar char="•"/>
              <a:tabLst>
                <a:tab pos="756285" algn="l"/>
                <a:tab pos="756920" algn="l"/>
              </a:tabLst>
            </a:pPr>
            <a:r>
              <a:rPr lang="el-GR" sz="1800" dirty="0" smtClean="0">
                <a:latin typeface="Arial"/>
                <a:cs typeface="Arial"/>
              </a:rPr>
              <a:t>Κατά </a:t>
            </a:r>
            <a:r>
              <a:rPr lang="el-GR" sz="1800" spc="-5" dirty="0" smtClean="0">
                <a:latin typeface="Arial"/>
                <a:cs typeface="Arial"/>
              </a:rPr>
              <a:t>τη </a:t>
            </a:r>
            <a:r>
              <a:rPr lang="el-GR" sz="1800" spc="-10" dirty="0" smtClean="0">
                <a:latin typeface="Arial"/>
                <a:cs typeface="Arial"/>
              </a:rPr>
              <a:t>διάρκεια </a:t>
            </a:r>
            <a:r>
              <a:rPr lang="el-GR" sz="1800" spc="-5" dirty="0" smtClean="0">
                <a:latin typeface="Arial"/>
                <a:cs typeface="Arial"/>
              </a:rPr>
              <a:t>του τοκετού, όπως </a:t>
            </a:r>
            <a:r>
              <a:rPr lang="el-GR" sz="1800" dirty="0" smtClean="0">
                <a:latin typeface="Arial"/>
                <a:cs typeface="Arial"/>
              </a:rPr>
              <a:t>είναι ένας </a:t>
            </a:r>
            <a:r>
              <a:rPr lang="el-GR" sz="1800" spc="-5" dirty="0" smtClean="0">
                <a:latin typeface="Arial"/>
                <a:cs typeface="Arial"/>
              </a:rPr>
              <a:t>τραυματισμός, </a:t>
            </a:r>
            <a:r>
              <a:rPr lang="el-GR" sz="1800" dirty="0" smtClean="0">
                <a:latin typeface="Arial"/>
                <a:cs typeface="Arial"/>
              </a:rPr>
              <a:t>ή </a:t>
            </a:r>
            <a:r>
              <a:rPr lang="el-GR" sz="1800" spc="-5" dirty="0" smtClean="0">
                <a:latin typeface="Arial"/>
                <a:cs typeface="Arial"/>
              </a:rPr>
              <a:t>ακόμα  μια </a:t>
            </a:r>
            <a:r>
              <a:rPr lang="el-GR" sz="1800" spc="-10" dirty="0" smtClean="0">
                <a:latin typeface="Arial"/>
                <a:cs typeface="Arial"/>
              </a:rPr>
              <a:t>πρώιμη </a:t>
            </a:r>
            <a:r>
              <a:rPr lang="el-GR" sz="1800" dirty="0" smtClean="0">
                <a:latin typeface="Arial"/>
                <a:cs typeface="Arial"/>
              </a:rPr>
              <a:t>γέννηση </a:t>
            </a:r>
            <a:r>
              <a:rPr lang="el-GR" sz="1800" spc="-5" dirty="0" smtClean="0">
                <a:latin typeface="Arial"/>
                <a:cs typeface="Arial"/>
              </a:rPr>
              <a:t>(</a:t>
            </a:r>
            <a:r>
              <a:rPr lang="el-GR" sz="1800" spc="-5" dirty="0" err="1" smtClean="0">
                <a:latin typeface="Arial"/>
                <a:cs typeface="Arial"/>
              </a:rPr>
              <a:t>retinopathy</a:t>
            </a:r>
            <a:r>
              <a:rPr lang="el-GR" sz="1800" spc="-5" dirty="0" smtClean="0">
                <a:latin typeface="Arial"/>
                <a:cs typeface="Arial"/>
              </a:rPr>
              <a:t> </a:t>
            </a:r>
            <a:r>
              <a:rPr lang="el-GR" sz="1800" dirty="0" err="1" smtClean="0">
                <a:latin typeface="Arial"/>
                <a:cs typeface="Arial"/>
              </a:rPr>
              <a:t>of</a:t>
            </a:r>
            <a:r>
              <a:rPr lang="el-GR" sz="1800" spc="35" dirty="0" smtClean="0">
                <a:latin typeface="Arial"/>
                <a:cs typeface="Arial"/>
              </a:rPr>
              <a:t> </a:t>
            </a:r>
            <a:r>
              <a:rPr lang="el-GR" sz="1800" spc="-5" dirty="0" err="1" smtClean="0">
                <a:latin typeface="Arial"/>
                <a:cs typeface="Arial"/>
              </a:rPr>
              <a:t>prematurity</a:t>
            </a:r>
            <a:r>
              <a:rPr lang="el-GR" sz="1800" spc="-5" dirty="0" smtClean="0">
                <a:latin typeface="Arial"/>
                <a:cs typeface="Arial"/>
              </a:rPr>
              <a:t>)</a:t>
            </a:r>
            <a:endParaRPr lang="el-GR" sz="1800" dirty="0" smtClean="0">
              <a:latin typeface="Arial"/>
              <a:cs typeface="Arial"/>
            </a:endParaRPr>
          </a:p>
          <a:p>
            <a:pPr marL="355600" indent="-342900">
              <a:lnSpc>
                <a:spcPts val="2395"/>
              </a:lnSpc>
              <a:buFont typeface="Arial"/>
              <a:buChar char="•"/>
              <a:tabLst>
                <a:tab pos="354965" algn="l"/>
                <a:tab pos="355600" algn="l"/>
              </a:tabLst>
            </a:pPr>
            <a:r>
              <a:rPr lang="el-GR" sz="2000" b="1" spc="-5" dirty="0" smtClean="0">
                <a:latin typeface="Arial"/>
                <a:cs typeface="Arial"/>
              </a:rPr>
              <a:t>Μεταγεννητικά</a:t>
            </a:r>
            <a:r>
              <a:rPr lang="el-GR" sz="2000" b="1" spc="-20" dirty="0" smtClean="0">
                <a:latin typeface="Arial"/>
                <a:cs typeface="Arial"/>
              </a:rPr>
              <a:t> </a:t>
            </a:r>
            <a:r>
              <a:rPr lang="el-GR" sz="2000" b="1" dirty="0" smtClean="0">
                <a:latin typeface="Arial"/>
                <a:cs typeface="Arial"/>
              </a:rPr>
              <a:t>αίτια</a:t>
            </a:r>
            <a:endParaRPr lang="el-GR" sz="2000" dirty="0" smtClean="0">
              <a:latin typeface="Arial"/>
              <a:cs typeface="Arial"/>
            </a:endParaRPr>
          </a:p>
          <a:p>
            <a:pPr marL="756285" lvl="1" indent="-287020">
              <a:spcBef>
                <a:spcPts val="5"/>
              </a:spcBef>
              <a:buChar char="•"/>
              <a:tabLst>
                <a:tab pos="756285" algn="l"/>
                <a:tab pos="756920" algn="l"/>
              </a:tabLst>
            </a:pPr>
            <a:r>
              <a:rPr lang="el-GR" sz="1800" spc="-5" dirty="0" smtClean="0">
                <a:latin typeface="Arial"/>
                <a:cs typeface="Arial"/>
              </a:rPr>
              <a:t>Στα </a:t>
            </a:r>
            <a:r>
              <a:rPr lang="el-GR" sz="1800" spc="-10" dirty="0" smtClean="0">
                <a:latin typeface="Arial"/>
                <a:cs typeface="Arial"/>
              </a:rPr>
              <a:t>πρώτα </a:t>
            </a:r>
            <a:r>
              <a:rPr lang="el-GR" sz="1800" spc="-5" dirty="0" smtClean="0">
                <a:latin typeface="Arial"/>
                <a:cs typeface="Arial"/>
              </a:rPr>
              <a:t>χρόνια </a:t>
            </a:r>
            <a:r>
              <a:rPr lang="el-GR" sz="1800" dirty="0" smtClean="0">
                <a:latin typeface="Arial"/>
                <a:cs typeface="Arial"/>
              </a:rPr>
              <a:t>της </a:t>
            </a:r>
            <a:r>
              <a:rPr lang="el-GR" sz="1800" spc="-5" dirty="0" smtClean="0">
                <a:latin typeface="Arial"/>
                <a:cs typeface="Arial"/>
              </a:rPr>
              <a:t>ζωής: όγκους,</a:t>
            </a:r>
            <a:r>
              <a:rPr lang="el-GR" sz="1800" spc="10" dirty="0" smtClean="0">
                <a:latin typeface="Arial"/>
                <a:cs typeface="Arial"/>
              </a:rPr>
              <a:t> </a:t>
            </a:r>
            <a:r>
              <a:rPr lang="el-GR" sz="1800" spc="-5" dirty="0" smtClean="0">
                <a:latin typeface="Arial"/>
                <a:cs typeface="Arial"/>
              </a:rPr>
              <a:t>χημειοθεραπείες,.</a:t>
            </a:r>
            <a:endParaRPr lang="el-GR" sz="1800" dirty="0" smtClean="0">
              <a:latin typeface="Arial"/>
              <a:cs typeface="Arial"/>
            </a:endParaRPr>
          </a:p>
          <a:p>
            <a:pPr marL="756285" marR="528955" lvl="1" indent="-287020">
              <a:lnSpc>
                <a:spcPct val="80000"/>
              </a:lnSpc>
              <a:spcBef>
                <a:spcPts val="434"/>
              </a:spcBef>
              <a:buChar char="•"/>
              <a:tabLst>
                <a:tab pos="756285" algn="l"/>
                <a:tab pos="756920" algn="l"/>
              </a:tabLst>
            </a:pPr>
            <a:r>
              <a:rPr lang="el-GR" sz="1800" dirty="0" smtClean="0">
                <a:latin typeface="Arial"/>
                <a:cs typeface="Arial"/>
              </a:rPr>
              <a:t>Οι </a:t>
            </a:r>
            <a:r>
              <a:rPr lang="el-GR" sz="1800" spc="-5" dirty="0" smtClean="0">
                <a:latin typeface="Arial"/>
                <a:cs typeface="Arial"/>
              </a:rPr>
              <a:t>παιδικές αρρώστιες, οι μολύνσεις, οι τραυματισμοί, οι όγκοι, οι  χημειοθεραπείες επίσης </a:t>
            </a:r>
            <a:r>
              <a:rPr lang="el-GR" sz="1800" spc="-10" dirty="0" smtClean="0">
                <a:latin typeface="Arial"/>
                <a:cs typeface="Arial"/>
              </a:rPr>
              <a:t>μπορούν </a:t>
            </a:r>
            <a:r>
              <a:rPr lang="el-GR" sz="1800" dirty="0" smtClean="0">
                <a:latin typeface="Arial"/>
                <a:cs typeface="Arial"/>
              </a:rPr>
              <a:t>να </a:t>
            </a:r>
            <a:r>
              <a:rPr lang="el-GR" sz="1800" spc="-5" dirty="0" smtClean="0">
                <a:latin typeface="Arial"/>
                <a:cs typeface="Arial"/>
              </a:rPr>
              <a:t>προκαλέσουν</a:t>
            </a:r>
            <a:r>
              <a:rPr lang="el-GR" sz="1800" spc="5" dirty="0" smtClean="0">
                <a:latin typeface="Arial"/>
                <a:cs typeface="Arial"/>
              </a:rPr>
              <a:t> </a:t>
            </a:r>
            <a:r>
              <a:rPr lang="el-GR" sz="1800" spc="-5" dirty="0" smtClean="0">
                <a:latin typeface="Arial"/>
                <a:cs typeface="Arial"/>
              </a:rPr>
              <a:t>οπτικές</a:t>
            </a:r>
            <a:endParaRPr lang="el-GR" sz="1800" dirty="0" smtClean="0">
              <a:latin typeface="Arial"/>
              <a:cs typeface="Arial"/>
            </a:endParaRPr>
          </a:p>
          <a:p>
            <a:pPr marL="756285">
              <a:lnSpc>
                <a:spcPts val="1730"/>
              </a:lnSpc>
            </a:pPr>
            <a:r>
              <a:rPr lang="el-GR" sz="1800" spc="-5" dirty="0" smtClean="0">
                <a:latin typeface="Arial"/>
                <a:cs typeface="Arial"/>
              </a:rPr>
              <a:t>δυσλειτουργίες.</a:t>
            </a:r>
            <a:endParaRPr lang="el-GR" sz="1800" dirty="0" smtClean="0">
              <a:latin typeface="Arial"/>
              <a:cs typeface="Arial"/>
            </a:endParaRPr>
          </a:p>
          <a:p>
            <a:pPr marL="756285" lvl="1" indent="-287020">
              <a:lnSpc>
                <a:spcPts val="1945"/>
              </a:lnSpc>
              <a:buChar char="•"/>
              <a:tabLst>
                <a:tab pos="756285" algn="l"/>
                <a:tab pos="756920" algn="l"/>
              </a:tabLst>
            </a:pPr>
            <a:r>
              <a:rPr lang="el-GR" sz="1800" spc="-5" dirty="0" smtClean="0">
                <a:latin typeface="Arial"/>
                <a:cs typeface="Arial"/>
              </a:rPr>
              <a:t>Ένας μεγάλος </a:t>
            </a:r>
            <a:r>
              <a:rPr lang="el-GR" sz="1800" spc="-10" dirty="0" smtClean="0">
                <a:latin typeface="Arial"/>
                <a:cs typeface="Arial"/>
              </a:rPr>
              <a:t>αριθμός </a:t>
            </a:r>
            <a:r>
              <a:rPr lang="el-GR" sz="1800" dirty="0" smtClean="0">
                <a:latin typeface="Arial"/>
                <a:cs typeface="Arial"/>
              </a:rPr>
              <a:t>γενικών </a:t>
            </a:r>
            <a:r>
              <a:rPr lang="el-GR" sz="1800" spc="-5" dirty="0" smtClean="0">
                <a:latin typeface="Arial"/>
                <a:cs typeface="Arial"/>
              </a:rPr>
              <a:t>νευρολογικών διαταραχών </a:t>
            </a:r>
            <a:r>
              <a:rPr lang="el-GR" sz="1800" spc="-10" dirty="0" smtClean="0">
                <a:latin typeface="Arial"/>
                <a:cs typeface="Arial"/>
              </a:rPr>
              <a:t>μπορεί</a:t>
            </a:r>
            <a:r>
              <a:rPr lang="el-GR" sz="1800" spc="10" dirty="0" smtClean="0">
                <a:latin typeface="Arial"/>
                <a:cs typeface="Arial"/>
              </a:rPr>
              <a:t> </a:t>
            </a:r>
            <a:r>
              <a:rPr lang="el-GR" sz="1800" dirty="0" smtClean="0">
                <a:latin typeface="Arial"/>
                <a:cs typeface="Arial"/>
              </a:rPr>
              <a:t>να</a:t>
            </a:r>
          </a:p>
          <a:p>
            <a:pPr marL="756285">
              <a:lnSpc>
                <a:spcPts val="1945"/>
              </a:lnSpc>
            </a:pPr>
            <a:r>
              <a:rPr lang="el-GR" sz="1800" spc="-5" dirty="0" smtClean="0">
                <a:latin typeface="Arial"/>
                <a:cs typeface="Arial"/>
              </a:rPr>
              <a:t>προκαλέσει εγκεφαλική οπτική δυσλειτουργία</a:t>
            </a:r>
            <a:endParaRPr lang="el-GR" sz="1800" dirty="0" smtClean="0">
              <a:latin typeface="Arial"/>
              <a:cs typeface="Arial"/>
            </a:endParaRPr>
          </a:p>
          <a:p>
            <a:endParaRPr lang="el-GR" dirty="0" smtClean="0"/>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Διδακτικές προσεγγίσεις ανάπτυξης και καλλιέργειας απτικών δεξιοτήτων</a:t>
            </a:r>
            <a:endParaRPr lang="el-GR" dirty="0"/>
          </a:p>
        </p:txBody>
      </p:sp>
      <p:sp>
        <p:nvSpPr>
          <p:cNvPr id="3" name="2 - Θέση περιεχομένου"/>
          <p:cNvSpPr>
            <a:spLocks noGrp="1"/>
          </p:cNvSpPr>
          <p:nvPr>
            <p:ph idx="1"/>
          </p:nvPr>
        </p:nvSpPr>
        <p:spPr/>
        <p:txBody>
          <a:bodyPr/>
          <a:lstStyle/>
          <a:p>
            <a:r>
              <a:rPr lang="el-GR" dirty="0" smtClean="0"/>
              <a:t>Εργαλεία για ενεργητική και παθητική αφή</a:t>
            </a:r>
          </a:p>
          <a:p>
            <a:r>
              <a:rPr lang="el-GR" dirty="0" smtClean="0"/>
              <a:t>Αποτελεσματικές διδακτικές πρακτικές θεωρούνται αυτές που κινητοποιούν όλο το σώμα</a:t>
            </a:r>
          </a:p>
          <a:p>
            <a:r>
              <a:rPr lang="el-GR" dirty="0" smtClean="0"/>
              <a:t>.Η διερεύνηση χάρτη αφής γίνεται από τα μέρη στο όλο.</a:t>
            </a:r>
          </a:p>
          <a:p>
            <a:r>
              <a:rPr lang="el-GR" dirty="0" smtClean="0"/>
              <a:t>Απτική αναγνώριση αντικειμένων και ανάγλυφων παραστάσεων</a:t>
            </a:r>
          </a:p>
          <a:p>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Κατακόρυφη ανίχνευση, Χρήση και των δύο χεριών, μεταβλητή διαφορετικής υφής</a:t>
            </a:r>
          </a:p>
          <a:p>
            <a:r>
              <a:rPr lang="el-GR" dirty="0" err="1" smtClean="0"/>
              <a:t>Στοχευμένες</a:t>
            </a:r>
            <a:r>
              <a:rPr lang="el-GR" dirty="0" smtClean="0"/>
              <a:t> διερευνήσεις και μη </a:t>
            </a:r>
            <a:r>
              <a:rPr lang="el-GR" dirty="0" err="1" smtClean="0"/>
              <a:t>στοχευμένες</a:t>
            </a:r>
            <a:endParaRPr lang="el-GR" dirty="0" smtClean="0"/>
          </a:p>
          <a:p>
            <a:pPr marL="837936" indent="-742950">
              <a:buNone/>
            </a:pPr>
            <a:r>
              <a:rPr lang="el-GR" dirty="0" smtClean="0"/>
              <a:t>Εξερεύνηση απτικού παραμυθιού</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Μεσολαβητές ερμηνείας απτικού μηνύματος:</a:t>
            </a:r>
          </a:p>
          <a:p>
            <a:pPr>
              <a:buNone/>
            </a:pPr>
            <a:r>
              <a:rPr lang="el-GR" smtClean="0"/>
              <a:t>   αφή</a:t>
            </a:r>
            <a:r>
              <a:rPr lang="el-GR" dirty="0" smtClean="0"/>
              <a:t>, κίνηση, στάση σώματος</a:t>
            </a:r>
            <a:r>
              <a:rPr lang="el-GR" smtClean="0"/>
              <a:t>, ιδιομορφία αντικειμένου</a:t>
            </a:r>
            <a:r>
              <a:rPr lang="el-GR" dirty="0" smtClean="0"/>
              <a:t>, συνθήκες</a:t>
            </a:r>
          </a:p>
          <a:p>
            <a:pPr>
              <a:buNone/>
            </a:pPr>
            <a:endParaRPr lang="el-GR" dirty="0"/>
          </a:p>
        </p:txBody>
      </p:sp>
      <p:graphicFrame>
        <p:nvGraphicFramePr>
          <p:cNvPr id="4" name="3 - Διάγραμμα"/>
          <p:cNvGraphicFramePr/>
          <p:nvPr/>
        </p:nvGraphicFramePr>
        <p:xfrm>
          <a:off x="2101029" y="3493293"/>
          <a:ext cx="7944909" cy="3296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Braille </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Ανάγλυφο σύστημα γραφής και ανάγνωσης που βασίζεται σε μια δομική μονάδα, το </a:t>
            </a:r>
            <a:r>
              <a:rPr lang="el-GR" dirty="0" err="1" smtClean="0"/>
              <a:t>εξάστιγμο</a:t>
            </a:r>
            <a:r>
              <a:rPr lang="el-GR" dirty="0" smtClean="0"/>
              <a:t> που αποτελείται από έξι ανάγλυφες κουκίδες που ακολουθούν τη διάταξη ενός πίνακα διαστάσεων 3*</a:t>
            </a:r>
            <a:r>
              <a:rPr lang="el-GR" sz="4000" dirty="0" smtClean="0"/>
              <a:t>2</a:t>
            </a:r>
          </a:p>
          <a:p>
            <a:r>
              <a:rPr lang="el-GR" sz="4000" dirty="0" smtClean="0"/>
              <a:t>Ανάγνωση με τα ακροδάχτυλα.  Τα εκ γενετής τυφλά άτομα επιτυγχάνουν καλύτερους χρόνους ανάγνωσης</a:t>
            </a:r>
          </a:p>
          <a:p>
            <a:r>
              <a:rPr lang="el-GR" sz="4000" dirty="0" smtClean="0"/>
              <a:t>Τα δάχτυλα με τη </a:t>
            </a:r>
            <a:r>
              <a:rPr lang="en-US" sz="4000" dirty="0" err="1" smtClean="0"/>
              <a:t>braille</a:t>
            </a:r>
            <a:r>
              <a:rPr lang="en-US" sz="4000" dirty="0" smtClean="0"/>
              <a:t> </a:t>
            </a:r>
            <a:r>
              <a:rPr lang="el-GR" sz="4000" dirty="0" smtClean="0"/>
              <a:t>πρέπει να σχηματίζουν γωνίες</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p:txBody>
          <a:bodyPr/>
          <a:lstStyle/>
          <a:p>
            <a:endParaRPr lang="el-GR"/>
          </a:p>
        </p:txBody>
      </p:sp>
      <p:pic>
        <p:nvPicPr>
          <p:cNvPr id="1026" name="Picture 2" descr="C:\Users\Νικος\Desktop\ΦΑΚΕΛΟΣ ΝΙΚΟΥ\ΣΟΥΛΗΣ ΣΕΜΙΝΑΡΙΟ ΕΙΔΙΚΗΣ ΑΓΩΓΗΣ ΙΩΑΝΝΙΝΑ\Ελληνικό_αλφάβητο_Braille (2).jpg"/>
          <p:cNvPicPr>
            <a:picLocks noGrp="1" noChangeAspect="1" noChangeArrowheads="1"/>
          </p:cNvPicPr>
          <p:nvPr>
            <p:ph sz="half" idx="1"/>
          </p:nvPr>
        </p:nvPicPr>
        <p:blipFill>
          <a:blip r:embed="rId2"/>
          <a:srcRect/>
          <a:stretch>
            <a:fillRect/>
          </a:stretch>
        </p:blipFill>
        <p:spPr bwMode="auto">
          <a:xfrm>
            <a:off x="529393" y="207145"/>
            <a:ext cx="10644262" cy="6643734"/>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Αναλυτική προσέγγιση: αποκωδικοποίηση κάθε γράμματος χωριστά.</a:t>
            </a:r>
          </a:p>
          <a:p>
            <a:r>
              <a:rPr lang="el-GR" dirty="0" err="1" smtClean="0"/>
              <a:t>Ψυχογλωσσική</a:t>
            </a:r>
            <a:r>
              <a:rPr lang="el-GR" dirty="0" smtClean="0"/>
              <a:t> προσέγγιση: να μαθαίνουν ανάγνωση με φυσικό τρόπο</a:t>
            </a:r>
          </a:p>
          <a:p>
            <a:r>
              <a:rPr lang="el-GR" dirty="0" smtClean="0"/>
              <a:t>Ολιστική προσέγγιση: ανάγνωση αυθεντικών κειμένων που έχουν νόημα για το παιδί</a:t>
            </a:r>
          </a:p>
          <a:p>
            <a:r>
              <a:rPr lang="el-GR" dirty="0" smtClean="0"/>
              <a:t>Ανάγνωση ή συγγραφή κειμένων που προκύπτουν με φυσικό τρόπο από την καθημερινότητα του σχολείου ανάγνωση κειμένων με κοινά σημεία με την πραγματική ζωή</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Τέσσερις στρατηγικές</a:t>
            </a:r>
            <a:endParaRPr lang="el-GR" dirty="0"/>
          </a:p>
        </p:txBody>
      </p:sp>
      <p:sp>
        <p:nvSpPr>
          <p:cNvPr id="3" name="2 - Θέση περιεχομένου"/>
          <p:cNvSpPr>
            <a:spLocks noGrp="1"/>
          </p:cNvSpPr>
          <p:nvPr>
            <p:ph idx="1"/>
          </p:nvPr>
        </p:nvSpPr>
        <p:spPr/>
        <p:txBody>
          <a:bodyPr/>
          <a:lstStyle/>
          <a:p>
            <a:r>
              <a:rPr lang="el-GR" dirty="0" smtClean="0"/>
              <a:t>Φωναχτή ανάγνωση</a:t>
            </a:r>
          </a:p>
          <a:p>
            <a:r>
              <a:rPr lang="el-GR" dirty="0" smtClean="0"/>
              <a:t>Συνεργατική ανάγνωση</a:t>
            </a:r>
          </a:p>
          <a:p>
            <a:r>
              <a:rPr lang="el-GR" dirty="0" smtClean="0"/>
              <a:t>Καθοδηγούμενη ανάγνωση</a:t>
            </a:r>
          </a:p>
          <a:p>
            <a:r>
              <a:rPr lang="el-GR" dirty="0" smtClean="0"/>
              <a:t>Ανεξάρτητη ανάγνωση</a:t>
            </a:r>
          </a:p>
          <a:p>
            <a:pPr>
              <a:buNone/>
            </a:pPr>
            <a:r>
              <a:rPr lang="el-GR" dirty="0" smtClean="0"/>
              <a:t>Μέθοδος: Εξάσκηση και πρακτική</a:t>
            </a:r>
          </a:p>
          <a:p>
            <a:pPr>
              <a:buNone/>
            </a:pP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t>Διδακτικές προσεγγίσεις για την ανάπτυξη και καλλιέργεια ακουστικών δεξιοτήτων</a:t>
            </a:r>
            <a:endParaRPr lang="el-GR" sz="4000" dirty="0"/>
          </a:p>
        </p:txBody>
      </p:sp>
      <p:sp>
        <p:nvSpPr>
          <p:cNvPr id="3" name="2 - Θέση περιεχομένου"/>
          <p:cNvSpPr>
            <a:spLocks noGrp="1"/>
          </p:cNvSpPr>
          <p:nvPr>
            <p:ph idx="1"/>
          </p:nvPr>
        </p:nvSpPr>
        <p:spPr/>
        <p:txBody>
          <a:bodyPr>
            <a:normAutofit fontScale="85000" lnSpcReduction="10000"/>
          </a:bodyPr>
          <a:lstStyle/>
          <a:p>
            <a:r>
              <a:rPr lang="el-GR" dirty="0" smtClean="0"/>
              <a:t>Βοηθούν τα τυφλά άτομα να προσανατολιστούν, να κινηθούν με ασφάλεια άρα να ανεξαρτητοποιηθούν</a:t>
            </a:r>
          </a:p>
          <a:p>
            <a:r>
              <a:rPr lang="el-GR" dirty="0" smtClean="0"/>
              <a:t>Μέσα από την επεξεργασία ηχητικών ερεθισμάτων τα άτομα με ΣΠΟ αντιλαμβάνονται ιδιότητες, πραγμάτων προσώπων και καταστάσεων, όπως είναι η ταυτότητα, η θέση, η κατεύθυνση, η ενέργεια.</a:t>
            </a:r>
          </a:p>
          <a:p>
            <a:pPr>
              <a:buNone/>
            </a:pPr>
            <a:r>
              <a:rPr lang="el-GR" dirty="0" smtClean="0"/>
              <a:t>Έτσι σχηματίζουν </a:t>
            </a:r>
            <a:r>
              <a:rPr lang="el-GR" dirty="0" err="1" smtClean="0"/>
              <a:t>ηχοτοπία</a:t>
            </a:r>
            <a:r>
              <a:rPr lang="el-GR" dirty="0" smtClean="0"/>
              <a:t> μέσα στα οποία </a:t>
            </a:r>
            <a:r>
              <a:rPr lang="el-GR" dirty="0" err="1" smtClean="0"/>
              <a:t>αυτοκαθορίζονται</a:t>
            </a:r>
            <a:r>
              <a:rPr lang="el-GR" dirty="0" smtClean="0"/>
              <a:t>. Προτρέπονται να επεξεργαστούν την ποιότητα ήχου και να κατανοήσουν τι γίνεται. </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Ενδεδειγμένες πρακτικές διδασκαλίας</a:t>
            </a:r>
            <a:endParaRPr lang="el-GR" dirty="0"/>
          </a:p>
        </p:txBody>
      </p:sp>
      <p:sp>
        <p:nvSpPr>
          <p:cNvPr id="3" name="2 - Θέση περιεχομένου"/>
          <p:cNvSpPr>
            <a:spLocks noGrp="1"/>
          </p:cNvSpPr>
          <p:nvPr>
            <p:ph idx="1"/>
          </p:nvPr>
        </p:nvSpPr>
        <p:spPr/>
        <p:txBody>
          <a:bodyPr/>
          <a:lstStyle/>
          <a:p>
            <a:pPr>
              <a:buNone/>
            </a:pPr>
            <a:r>
              <a:rPr lang="el-GR" dirty="0" smtClean="0"/>
              <a:t>Στοχεύουν:</a:t>
            </a:r>
          </a:p>
          <a:p>
            <a:pPr>
              <a:buNone/>
            </a:pPr>
            <a:r>
              <a:rPr lang="el-GR" dirty="0" smtClean="0"/>
              <a:t>Α. ανάπτυξη ικανότητας εντοπισμού ήχου</a:t>
            </a:r>
          </a:p>
          <a:p>
            <a:pPr>
              <a:buNone/>
            </a:pPr>
            <a:r>
              <a:rPr lang="el-GR" dirty="0" smtClean="0"/>
              <a:t>Β. διάκριση και μίμηση ήχων </a:t>
            </a:r>
          </a:p>
          <a:p>
            <a:pPr>
              <a:buNone/>
            </a:pPr>
            <a:r>
              <a:rPr lang="el-GR" dirty="0" smtClean="0"/>
              <a:t>Γ. κριτική ακρόαση κειμένων</a:t>
            </a:r>
          </a:p>
          <a:p>
            <a:pPr>
              <a:buNone/>
            </a:pPr>
            <a:r>
              <a:rPr lang="el-GR" dirty="0" smtClean="0"/>
              <a:t>Δ. εξάσκηση ακουστικής μνήμης</a:t>
            </a:r>
          </a:p>
          <a:p>
            <a:pPr>
              <a:buNone/>
            </a:pPr>
            <a:r>
              <a:rPr lang="el-GR" dirty="0" smtClean="0"/>
              <a:t>Ε. επιλεκτική ακρόαση</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5773" y="2695257"/>
            <a:ext cx="180016" cy="2359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75773" y="2922373"/>
            <a:ext cx="159635" cy="2842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540191" y="2182375"/>
            <a:ext cx="181715" cy="23738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552080" y="2402179"/>
            <a:ext cx="147746" cy="14654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540191" y="2529674"/>
            <a:ext cx="159635" cy="165581"/>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201059" y="2062223"/>
            <a:ext cx="4605769" cy="678449"/>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8449602" y="2701104"/>
            <a:ext cx="134159" cy="36633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8329013" y="3002973"/>
            <a:ext cx="363431" cy="7911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8481855" y="2676205"/>
            <a:ext cx="264164" cy="962718"/>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8238996" y="2512089"/>
            <a:ext cx="560450" cy="209531"/>
          </a:xfrm>
          <a:prstGeom prst="rect">
            <a:avLst/>
          </a:prstGeom>
          <a:blipFill>
            <a:blip r:embed="rId11"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2144954" y="367805"/>
            <a:ext cx="8136219" cy="319959"/>
          </a:xfrm>
          <a:prstGeom prst="rect">
            <a:avLst/>
          </a:prstGeom>
        </p:spPr>
        <p:txBody>
          <a:bodyPr vert="horz" wrap="square" lIns="0" tIns="12065" rIns="0" bIns="0" rtlCol="0">
            <a:spAutoFit/>
          </a:bodyPr>
          <a:lstStyle/>
          <a:p>
            <a:pPr marL="2214245" marR="5080" indent="-2202180">
              <a:lnSpc>
                <a:spcPct val="100000"/>
              </a:lnSpc>
              <a:spcBef>
                <a:spcPts val="95"/>
              </a:spcBef>
            </a:pPr>
            <a:r>
              <a:rPr sz="2000" spc="15" dirty="0"/>
              <a:t>Κλίµα </a:t>
            </a:r>
            <a:r>
              <a:rPr sz="2000" spc="-5" dirty="0"/>
              <a:t>τάξης = </a:t>
            </a:r>
            <a:r>
              <a:rPr sz="2000" spc="15" dirty="0"/>
              <a:t>Κλίµα </a:t>
            </a:r>
            <a:r>
              <a:rPr sz="2000" spc="-5" dirty="0"/>
              <a:t>χαράς, άνεσης  και</a:t>
            </a:r>
            <a:r>
              <a:rPr sz="2000" dirty="0"/>
              <a:t> </a:t>
            </a:r>
            <a:r>
              <a:rPr sz="2000" spc="-5" dirty="0"/>
              <a:t>αποδοχής</a:t>
            </a:r>
          </a:p>
        </p:txBody>
      </p:sp>
      <p:sp>
        <p:nvSpPr>
          <p:cNvPr id="14" name="object 14"/>
          <p:cNvSpPr/>
          <p:nvPr/>
        </p:nvSpPr>
        <p:spPr>
          <a:xfrm>
            <a:off x="9548388" y="3638923"/>
            <a:ext cx="730874" cy="2085172"/>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9480468" y="5697732"/>
            <a:ext cx="117174" cy="14653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0523206" y="3638923"/>
            <a:ext cx="76111" cy="209543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0938261" y="3638923"/>
            <a:ext cx="114823" cy="347284"/>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6545895" y="3638923"/>
            <a:ext cx="1007000" cy="249547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5144716" y="3638924"/>
            <a:ext cx="1036307" cy="2634674"/>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6107645" y="3638923"/>
            <a:ext cx="223843" cy="2463230"/>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7951994" y="4953338"/>
            <a:ext cx="1102183" cy="238840"/>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9288544" y="5823746"/>
            <a:ext cx="1761143" cy="191960"/>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9331005" y="5905797"/>
            <a:ext cx="1718682" cy="375128"/>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9363276" y="5832539"/>
            <a:ext cx="1686412" cy="128945"/>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10467158" y="5722630"/>
            <a:ext cx="115493" cy="146530"/>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6054994" y="6102154"/>
            <a:ext cx="147763" cy="145065"/>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7549498" y="6253082"/>
            <a:ext cx="159635" cy="164116"/>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5109050" y="6253082"/>
            <a:ext cx="127365" cy="137752"/>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5187177" y="6200340"/>
            <a:ext cx="2442130" cy="594918"/>
          </a:xfrm>
          <a:prstGeom prst="rect">
            <a:avLst/>
          </a:prstGeom>
          <a:blipFill>
            <a:blip r:embed="rId27" cstate="print"/>
            <a:stretch>
              <a:fillRect/>
            </a:stretch>
          </a:blipFill>
        </p:spPr>
        <p:txBody>
          <a:bodyPr wrap="square" lIns="0" tIns="0" rIns="0" bIns="0" rtlCol="0"/>
          <a:lstStyle/>
          <a:p>
            <a:endParaRPr/>
          </a:p>
        </p:txBody>
      </p:sp>
      <p:sp>
        <p:nvSpPr>
          <p:cNvPr id="30" name="object 30"/>
          <p:cNvSpPr/>
          <p:nvPr/>
        </p:nvSpPr>
        <p:spPr>
          <a:xfrm>
            <a:off x="5098860" y="6194478"/>
            <a:ext cx="2657831" cy="439593"/>
          </a:xfrm>
          <a:prstGeom prst="rect">
            <a:avLst/>
          </a:prstGeom>
          <a:blipFill>
            <a:blip r:embed="rId28" cstate="print"/>
            <a:stretch>
              <a:fillRect/>
            </a:stretch>
          </a:blipFill>
        </p:spPr>
        <p:txBody>
          <a:bodyPr wrap="square" lIns="0" tIns="0" rIns="0" bIns="0" rtlCol="0"/>
          <a:lstStyle/>
          <a:p>
            <a:endParaRPr/>
          </a:p>
        </p:txBody>
      </p:sp>
      <p:sp>
        <p:nvSpPr>
          <p:cNvPr id="31" name="object 31"/>
          <p:cNvSpPr/>
          <p:nvPr/>
        </p:nvSpPr>
        <p:spPr>
          <a:xfrm>
            <a:off x="5182083" y="6234031"/>
            <a:ext cx="2521956" cy="335560"/>
          </a:xfrm>
          <a:prstGeom prst="rect">
            <a:avLst/>
          </a:prstGeom>
          <a:blipFill>
            <a:blip r:embed="rId29" cstate="print"/>
            <a:stretch>
              <a:fillRect/>
            </a:stretch>
          </a:blipFill>
        </p:spPr>
        <p:txBody>
          <a:bodyPr wrap="square" lIns="0" tIns="0" rIns="0" bIns="0" rtlCol="0"/>
          <a:lstStyle/>
          <a:p>
            <a:endParaRPr/>
          </a:p>
        </p:txBody>
      </p:sp>
      <p:sp>
        <p:nvSpPr>
          <p:cNvPr id="32" name="object 32"/>
          <p:cNvSpPr/>
          <p:nvPr/>
        </p:nvSpPr>
        <p:spPr>
          <a:xfrm>
            <a:off x="7484958" y="6124136"/>
            <a:ext cx="159635" cy="146530"/>
          </a:xfrm>
          <a:prstGeom prst="rect">
            <a:avLst/>
          </a:prstGeom>
          <a:blipFill>
            <a:blip r:embed="rId30" cstate="print"/>
            <a:stretch>
              <a:fillRect/>
            </a:stretch>
          </a:blipFill>
        </p:spPr>
        <p:txBody>
          <a:bodyPr wrap="square" lIns="0" tIns="0" rIns="0" bIns="0" rtlCol="0"/>
          <a:lstStyle/>
          <a:p>
            <a:endParaRPr/>
          </a:p>
        </p:txBody>
      </p:sp>
      <p:sp>
        <p:nvSpPr>
          <p:cNvPr id="33" name="object 33"/>
          <p:cNvSpPr/>
          <p:nvPr/>
        </p:nvSpPr>
        <p:spPr>
          <a:xfrm>
            <a:off x="10455269" y="5842798"/>
            <a:ext cx="127382" cy="164116"/>
          </a:xfrm>
          <a:prstGeom prst="rect">
            <a:avLst/>
          </a:prstGeom>
          <a:blipFill>
            <a:blip r:embed="rId31" cstate="print"/>
            <a:stretch>
              <a:fillRect/>
            </a:stretch>
          </a:blipFill>
        </p:spPr>
        <p:txBody>
          <a:bodyPr wrap="square" lIns="0" tIns="0" rIns="0" bIns="0" rtlCol="0"/>
          <a:lstStyle/>
          <a:p>
            <a:endParaRPr/>
          </a:p>
        </p:txBody>
      </p:sp>
      <p:sp>
        <p:nvSpPr>
          <p:cNvPr id="34" name="object 34"/>
          <p:cNvSpPr/>
          <p:nvPr/>
        </p:nvSpPr>
        <p:spPr>
          <a:xfrm>
            <a:off x="8359705" y="3638733"/>
            <a:ext cx="307416" cy="3285557"/>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8657696" y="3638923"/>
            <a:ext cx="269116" cy="1443359"/>
          </a:xfrm>
          <a:prstGeom prst="rect">
            <a:avLst/>
          </a:prstGeom>
          <a:blipFill>
            <a:blip r:embed="rId33" cstate="print"/>
            <a:stretch>
              <a:fillRect/>
            </a:stretch>
          </a:blipFill>
        </p:spPr>
        <p:txBody>
          <a:bodyPr wrap="square" lIns="0" tIns="0" rIns="0" bIns="0" rtlCol="0"/>
          <a:lstStyle/>
          <a:p>
            <a:endParaRPr/>
          </a:p>
        </p:txBody>
      </p:sp>
      <p:sp>
        <p:nvSpPr>
          <p:cNvPr id="36" name="object 36"/>
          <p:cNvSpPr txBox="1"/>
          <p:nvPr/>
        </p:nvSpPr>
        <p:spPr>
          <a:xfrm>
            <a:off x="1970076" y="992963"/>
            <a:ext cx="8240248" cy="5108065"/>
          </a:xfrm>
          <a:prstGeom prst="rect">
            <a:avLst/>
          </a:prstGeom>
        </p:spPr>
        <p:txBody>
          <a:bodyPr vert="horz" wrap="square" lIns="0" tIns="12700" rIns="0" bIns="0" rtlCol="0">
            <a:spAutoFit/>
          </a:bodyPr>
          <a:lstStyle/>
          <a:p>
            <a:pPr marL="483234" indent="-471170">
              <a:lnSpc>
                <a:spcPct val="100000"/>
              </a:lnSpc>
              <a:spcBef>
                <a:spcPts val="100"/>
              </a:spcBef>
              <a:buClr>
                <a:srgbClr val="A400A4"/>
              </a:buClr>
              <a:buAutoNum type="arabicPeriod"/>
              <a:tabLst>
                <a:tab pos="483870" algn="l"/>
              </a:tabLst>
            </a:pPr>
            <a:r>
              <a:rPr sz="3200" dirty="0">
                <a:latin typeface="Tahoma"/>
                <a:cs typeface="Tahoma"/>
              </a:rPr>
              <a:t>Χρήση λέξεων </a:t>
            </a:r>
            <a:r>
              <a:rPr sz="3200" spc="-5" dirty="0">
                <a:latin typeface="Tahoma"/>
                <a:cs typeface="Tahoma"/>
              </a:rPr>
              <a:t>«βλέπω»,</a:t>
            </a:r>
            <a:r>
              <a:rPr sz="3200" spc="30" dirty="0">
                <a:latin typeface="Tahoma"/>
                <a:cs typeface="Tahoma"/>
              </a:rPr>
              <a:t> </a:t>
            </a:r>
            <a:r>
              <a:rPr sz="3200" spc="-5" dirty="0">
                <a:latin typeface="Tahoma"/>
                <a:cs typeface="Tahoma"/>
              </a:rPr>
              <a:t>«κοιτάζω»</a:t>
            </a:r>
            <a:endParaRPr sz="3200">
              <a:latin typeface="Tahoma"/>
              <a:cs typeface="Tahoma"/>
            </a:endParaRPr>
          </a:p>
          <a:p>
            <a:pPr>
              <a:lnSpc>
                <a:spcPct val="100000"/>
              </a:lnSpc>
              <a:spcBef>
                <a:spcPts val="45"/>
              </a:spcBef>
              <a:buClr>
                <a:srgbClr val="A400A4"/>
              </a:buClr>
              <a:buFont typeface="Tahoma"/>
              <a:buAutoNum type="arabicPeriod"/>
            </a:pPr>
            <a:endParaRPr sz="3300">
              <a:latin typeface="Times New Roman"/>
              <a:cs typeface="Times New Roman"/>
            </a:endParaRPr>
          </a:p>
          <a:p>
            <a:pPr marL="483234" indent="-471170">
              <a:lnSpc>
                <a:spcPts val="3454"/>
              </a:lnSpc>
              <a:buClr>
                <a:srgbClr val="A400A4"/>
              </a:buClr>
              <a:buAutoNum type="arabicPeriod"/>
              <a:tabLst>
                <a:tab pos="483870" algn="l"/>
              </a:tabLst>
            </a:pPr>
            <a:r>
              <a:rPr sz="3200" dirty="0">
                <a:latin typeface="Tahoma"/>
                <a:cs typeface="Tahoma"/>
              </a:rPr>
              <a:t>Συνεχόµενη </a:t>
            </a:r>
            <a:r>
              <a:rPr sz="3200" spc="-5" dirty="0">
                <a:latin typeface="Tahoma"/>
                <a:cs typeface="Tahoma"/>
              </a:rPr>
              <a:t>προσπάθεια</a:t>
            </a:r>
            <a:r>
              <a:rPr sz="3200" spc="-25" dirty="0">
                <a:latin typeface="Tahoma"/>
                <a:cs typeface="Tahoma"/>
              </a:rPr>
              <a:t> </a:t>
            </a:r>
            <a:r>
              <a:rPr sz="3200" dirty="0">
                <a:latin typeface="Tahoma"/>
                <a:cs typeface="Tahoma"/>
              </a:rPr>
              <a:t>για</a:t>
            </a:r>
            <a:endParaRPr sz="3200">
              <a:latin typeface="Tahoma"/>
              <a:cs typeface="Tahoma"/>
            </a:endParaRPr>
          </a:p>
          <a:p>
            <a:pPr marL="393065" marR="226060">
              <a:lnSpc>
                <a:spcPct val="80000"/>
              </a:lnSpc>
              <a:spcBef>
                <a:spcPts val="385"/>
              </a:spcBef>
            </a:pPr>
            <a:r>
              <a:rPr sz="3200" dirty="0">
                <a:latin typeface="Tahoma"/>
                <a:cs typeface="Tahoma"/>
              </a:rPr>
              <a:t>«εξοικείωση» των βλεπόντων µε τους  έχοντες προβλήµατα</a:t>
            </a:r>
            <a:r>
              <a:rPr sz="3200" spc="-55" dirty="0">
                <a:latin typeface="Tahoma"/>
                <a:cs typeface="Tahoma"/>
              </a:rPr>
              <a:t> </a:t>
            </a:r>
            <a:r>
              <a:rPr sz="3200" spc="-5" dirty="0">
                <a:latin typeface="Tahoma"/>
                <a:cs typeface="Tahoma"/>
              </a:rPr>
              <a:t>όρασης.</a:t>
            </a:r>
            <a:endParaRPr sz="3200">
              <a:latin typeface="Tahoma"/>
              <a:cs typeface="Tahoma"/>
            </a:endParaRPr>
          </a:p>
          <a:p>
            <a:pPr>
              <a:lnSpc>
                <a:spcPct val="100000"/>
              </a:lnSpc>
              <a:spcBef>
                <a:spcPts val="10"/>
              </a:spcBef>
            </a:pPr>
            <a:endParaRPr sz="4000">
              <a:latin typeface="Times New Roman"/>
              <a:cs typeface="Times New Roman"/>
            </a:endParaRPr>
          </a:p>
          <a:p>
            <a:pPr marL="393065" marR="182880" indent="-381000">
              <a:lnSpc>
                <a:spcPct val="80000"/>
              </a:lnSpc>
              <a:buClr>
                <a:srgbClr val="A400A4"/>
              </a:buClr>
              <a:buFont typeface="Tahoma"/>
              <a:buAutoNum type="arabicPeriod" startAt="3"/>
              <a:tabLst>
                <a:tab pos="483870" algn="l"/>
              </a:tabLst>
            </a:pPr>
            <a:r>
              <a:rPr dirty="0"/>
              <a:t>	</a:t>
            </a:r>
            <a:r>
              <a:rPr sz="3200" dirty="0">
                <a:latin typeface="Tahoma"/>
                <a:cs typeface="Tahoma"/>
              </a:rPr>
              <a:t>Συµµετοχή των τυφλών µαθητών </a:t>
            </a:r>
            <a:r>
              <a:rPr sz="3200" spc="-5" dirty="0">
                <a:latin typeface="Tahoma"/>
                <a:cs typeface="Tahoma"/>
              </a:rPr>
              <a:t>σε  </a:t>
            </a:r>
            <a:r>
              <a:rPr sz="3200" dirty="0">
                <a:latin typeface="Tahoma"/>
                <a:cs typeface="Tahoma"/>
              </a:rPr>
              <a:t>όλες τις δραστηριότητες του</a:t>
            </a:r>
            <a:r>
              <a:rPr sz="3200" spc="-55" dirty="0">
                <a:latin typeface="Tahoma"/>
                <a:cs typeface="Tahoma"/>
              </a:rPr>
              <a:t> </a:t>
            </a:r>
            <a:r>
              <a:rPr sz="3200" dirty="0">
                <a:latin typeface="Tahoma"/>
                <a:cs typeface="Tahoma"/>
              </a:rPr>
              <a:t>σχολείου</a:t>
            </a:r>
            <a:endParaRPr sz="3200">
              <a:latin typeface="Tahoma"/>
              <a:cs typeface="Tahoma"/>
            </a:endParaRPr>
          </a:p>
          <a:p>
            <a:pPr>
              <a:lnSpc>
                <a:spcPct val="100000"/>
              </a:lnSpc>
              <a:spcBef>
                <a:spcPts val="5"/>
              </a:spcBef>
              <a:buClr>
                <a:srgbClr val="A400A4"/>
              </a:buClr>
              <a:buFont typeface="Tahoma"/>
              <a:buAutoNum type="arabicPeriod" startAt="3"/>
            </a:pPr>
            <a:endParaRPr sz="4000">
              <a:latin typeface="Times New Roman"/>
              <a:cs typeface="Times New Roman"/>
            </a:endParaRPr>
          </a:p>
          <a:p>
            <a:pPr marL="393065" marR="5080" indent="-381000">
              <a:lnSpc>
                <a:spcPct val="80000"/>
              </a:lnSpc>
              <a:buClr>
                <a:srgbClr val="A400A4"/>
              </a:buClr>
              <a:buFont typeface="Tahoma"/>
              <a:buAutoNum type="arabicPeriod" startAt="3"/>
              <a:tabLst>
                <a:tab pos="483870" algn="l"/>
              </a:tabLst>
            </a:pPr>
            <a:r>
              <a:rPr dirty="0"/>
              <a:t>	</a:t>
            </a:r>
            <a:r>
              <a:rPr sz="3200" dirty="0">
                <a:latin typeface="Tahoma"/>
                <a:cs typeface="Tahoma"/>
              </a:rPr>
              <a:t>Ίδιοι κανόνες </a:t>
            </a:r>
            <a:r>
              <a:rPr sz="3200" spc="-5" dirty="0">
                <a:latin typeface="Tahoma"/>
                <a:cs typeface="Tahoma"/>
              </a:rPr>
              <a:t>πειθαρχίας και </a:t>
            </a:r>
            <a:r>
              <a:rPr sz="3200" dirty="0">
                <a:latin typeface="Tahoma"/>
                <a:cs typeface="Tahoma"/>
              </a:rPr>
              <a:t>επίπληξης  για όλους τους</a:t>
            </a:r>
            <a:r>
              <a:rPr sz="3200" spc="-25" dirty="0">
                <a:latin typeface="Tahoma"/>
                <a:cs typeface="Tahoma"/>
              </a:rPr>
              <a:t> </a:t>
            </a:r>
            <a:r>
              <a:rPr sz="3200" dirty="0">
                <a:latin typeface="Tahoma"/>
                <a:cs typeface="Tahoma"/>
              </a:rPr>
              <a:t>µαθητές</a:t>
            </a:r>
            <a:endParaRPr sz="3200">
              <a:latin typeface="Tahoma"/>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dirty="0" smtClean="0"/>
              <a:t>Το οπτικό σύστημα συναποτελείται από τρία υποσυστήματα: (</a:t>
            </a:r>
            <a:r>
              <a:rPr lang="en-US" dirty="0" err="1" smtClean="0"/>
              <a:t>i</a:t>
            </a:r>
            <a:r>
              <a:rPr lang="el-GR" dirty="0" smtClean="0"/>
              <a:t>). το σύστημα λήψης, δηλαδή, τα μάτια, (</a:t>
            </a:r>
            <a:r>
              <a:rPr lang="en-US" dirty="0" smtClean="0"/>
              <a:t>ii</a:t>
            </a:r>
            <a:r>
              <a:rPr lang="el-GR" dirty="0" smtClean="0"/>
              <a:t>). το σύστημα μεταβίβασης των πληροφοριών που είναι οι οπτικές οδοί, και (</a:t>
            </a:r>
            <a:r>
              <a:rPr lang="en-US" dirty="0" smtClean="0"/>
              <a:t>iii</a:t>
            </a:r>
            <a:r>
              <a:rPr lang="el-GR" dirty="0" smtClean="0"/>
              <a:t>). το σύστημα προβολής και επεξεργασίας του οπτικού σήματος, δηλαδή τον ινιακό λοβό (</a:t>
            </a:r>
            <a:r>
              <a:rPr lang="en-US" dirty="0" smtClean="0"/>
              <a:t>Alsop</a:t>
            </a:r>
            <a:r>
              <a:rPr lang="el-GR" dirty="0" smtClean="0"/>
              <a:t>, 2002; </a:t>
            </a:r>
            <a:r>
              <a:rPr lang="en-US" dirty="0" smtClean="0"/>
              <a:t>Ferrell</a:t>
            </a:r>
            <a:r>
              <a:rPr lang="el-GR" dirty="0" smtClean="0"/>
              <a:t>, 2011; </a:t>
            </a:r>
            <a:r>
              <a:rPr lang="en-US" dirty="0" smtClean="0"/>
              <a:t>Swenson</a:t>
            </a:r>
            <a:r>
              <a:rPr lang="el-GR" dirty="0" smtClean="0"/>
              <a:t>, 2016). Η λειτουργία της όρασης συνιστά το αποτέλεσμα μιας σύνθετης και πολύπλοκης λειτουργίας στην οποία συμμετέχουν το αισθητήριο όργανο του οφθαλμού, ο εγκέφαλος, και η εμπειρία.</a:t>
            </a:r>
          </a:p>
          <a:p>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75773" y="2695257"/>
            <a:ext cx="180016" cy="2359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275773" y="2922373"/>
            <a:ext cx="159635" cy="28428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540191" y="2182375"/>
            <a:ext cx="181715" cy="237389"/>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552080" y="2402179"/>
            <a:ext cx="147746" cy="14654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10540191" y="2529674"/>
            <a:ext cx="159635" cy="165581"/>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201059" y="2062223"/>
            <a:ext cx="4605769" cy="678449"/>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8449602" y="2701104"/>
            <a:ext cx="134159" cy="36633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8329013" y="3002973"/>
            <a:ext cx="363431" cy="79119"/>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8481855" y="2676205"/>
            <a:ext cx="264164" cy="962718"/>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8238996" y="2512089"/>
            <a:ext cx="560450" cy="209531"/>
          </a:xfrm>
          <a:prstGeom prst="rect">
            <a:avLst/>
          </a:prstGeom>
          <a:blipFill>
            <a:blip r:embed="rId11" cstate="print"/>
            <a:stretch>
              <a:fillRect/>
            </a:stretch>
          </a:blipFill>
        </p:spPr>
        <p:txBody>
          <a:bodyPr wrap="square" lIns="0" tIns="0" rIns="0" bIns="0" rtlCol="0"/>
          <a:lstStyle/>
          <a:p>
            <a:endParaRPr/>
          </a:p>
        </p:txBody>
      </p:sp>
      <p:sp>
        <p:nvSpPr>
          <p:cNvPr id="12" name="object 12"/>
          <p:cNvSpPr txBox="1">
            <a:spLocks noGrp="1"/>
          </p:cNvSpPr>
          <p:nvPr>
            <p:ph type="title"/>
          </p:nvPr>
        </p:nvSpPr>
        <p:spPr>
          <a:xfrm>
            <a:off x="1871026" y="291231"/>
            <a:ext cx="9772238" cy="781624"/>
          </a:xfrm>
          <a:prstGeom prst="rect">
            <a:avLst/>
          </a:prstGeom>
        </p:spPr>
        <p:txBody>
          <a:bodyPr vert="horz" wrap="square" lIns="0" tIns="12065" rIns="0" bIns="0" rtlCol="0">
            <a:spAutoFit/>
          </a:bodyPr>
          <a:lstStyle/>
          <a:p>
            <a:pPr marL="2961005" marR="5080" indent="-2948940">
              <a:lnSpc>
                <a:spcPct val="100000"/>
              </a:lnSpc>
              <a:spcBef>
                <a:spcPts val="95"/>
              </a:spcBef>
            </a:pPr>
            <a:endParaRPr spc="-5" dirty="0"/>
          </a:p>
        </p:txBody>
      </p:sp>
      <p:sp>
        <p:nvSpPr>
          <p:cNvPr id="14" name="object 14"/>
          <p:cNvSpPr/>
          <p:nvPr/>
        </p:nvSpPr>
        <p:spPr>
          <a:xfrm>
            <a:off x="9548388" y="3638923"/>
            <a:ext cx="730874" cy="2085172"/>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9480468" y="5697732"/>
            <a:ext cx="117174" cy="14653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0523206" y="3638923"/>
            <a:ext cx="76111" cy="209543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0938261" y="3638923"/>
            <a:ext cx="114823" cy="347284"/>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6545895" y="3638923"/>
            <a:ext cx="1007000" cy="249547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5144716" y="3638924"/>
            <a:ext cx="1036307" cy="2634674"/>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6107645" y="3638923"/>
            <a:ext cx="223843" cy="2463230"/>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7951994" y="4953338"/>
            <a:ext cx="1102183" cy="238840"/>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9288544" y="5823746"/>
            <a:ext cx="1761143" cy="191960"/>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9331005" y="5905797"/>
            <a:ext cx="1718682" cy="375128"/>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9363276" y="5832539"/>
            <a:ext cx="1686412" cy="128945"/>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10467158" y="5722630"/>
            <a:ext cx="115493" cy="146530"/>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6054994" y="6102154"/>
            <a:ext cx="147763" cy="145065"/>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7549498" y="6253082"/>
            <a:ext cx="159635" cy="164116"/>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5109050" y="6253082"/>
            <a:ext cx="127365" cy="137752"/>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5187177" y="6200340"/>
            <a:ext cx="2442130" cy="594918"/>
          </a:xfrm>
          <a:prstGeom prst="rect">
            <a:avLst/>
          </a:prstGeom>
          <a:blipFill>
            <a:blip r:embed="rId27" cstate="print"/>
            <a:stretch>
              <a:fillRect/>
            </a:stretch>
          </a:blipFill>
        </p:spPr>
        <p:txBody>
          <a:bodyPr wrap="square" lIns="0" tIns="0" rIns="0" bIns="0" rtlCol="0"/>
          <a:lstStyle/>
          <a:p>
            <a:endParaRPr/>
          </a:p>
        </p:txBody>
      </p:sp>
      <p:sp>
        <p:nvSpPr>
          <p:cNvPr id="30" name="object 30"/>
          <p:cNvSpPr/>
          <p:nvPr/>
        </p:nvSpPr>
        <p:spPr>
          <a:xfrm>
            <a:off x="5098860" y="6194478"/>
            <a:ext cx="2657831" cy="439593"/>
          </a:xfrm>
          <a:prstGeom prst="rect">
            <a:avLst/>
          </a:prstGeom>
          <a:blipFill>
            <a:blip r:embed="rId28" cstate="print"/>
            <a:stretch>
              <a:fillRect/>
            </a:stretch>
          </a:blipFill>
        </p:spPr>
        <p:txBody>
          <a:bodyPr wrap="square" lIns="0" tIns="0" rIns="0" bIns="0" rtlCol="0"/>
          <a:lstStyle/>
          <a:p>
            <a:endParaRPr/>
          </a:p>
        </p:txBody>
      </p:sp>
      <p:sp>
        <p:nvSpPr>
          <p:cNvPr id="31" name="object 31"/>
          <p:cNvSpPr/>
          <p:nvPr/>
        </p:nvSpPr>
        <p:spPr>
          <a:xfrm>
            <a:off x="5182083" y="6234031"/>
            <a:ext cx="2521956" cy="335560"/>
          </a:xfrm>
          <a:prstGeom prst="rect">
            <a:avLst/>
          </a:prstGeom>
          <a:blipFill>
            <a:blip r:embed="rId29" cstate="print"/>
            <a:stretch>
              <a:fillRect/>
            </a:stretch>
          </a:blipFill>
        </p:spPr>
        <p:txBody>
          <a:bodyPr wrap="square" lIns="0" tIns="0" rIns="0" bIns="0" rtlCol="0"/>
          <a:lstStyle/>
          <a:p>
            <a:endParaRPr/>
          </a:p>
        </p:txBody>
      </p:sp>
      <p:sp>
        <p:nvSpPr>
          <p:cNvPr id="32" name="object 32"/>
          <p:cNvSpPr/>
          <p:nvPr/>
        </p:nvSpPr>
        <p:spPr>
          <a:xfrm>
            <a:off x="7484958" y="6124136"/>
            <a:ext cx="159635" cy="146530"/>
          </a:xfrm>
          <a:prstGeom prst="rect">
            <a:avLst/>
          </a:prstGeom>
          <a:blipFill>
            <a:blip r:embed="rId30" cstate="print"/>
            <a:stretch>
              <a:fillRect/>
            </a:stretch>
          </a:blipFill>
        </p:spPr>
        <p:txBody>
          <a:bodyPr wrap="square" lIns="0" tIns="0" rIns="0" bIns="0" rtlCol="0"/>
          <a:lstStyle/>
          <a:p>
            <a:endParaRPr/>
          </a:p>
        </p:txBody>
      </p:sp>
      <p:sp>
        <p:nvSpPr>
          <p:cNvPr id="33" name="object 33"/>
          <p:cNvSpPr/>
          <p:nvPr/>
        </p:nvSpPr>
        <p:spPr>
          <a:xfrm>
            <a:off x="10455269" y="5842798"/>
            <a:ext cx="127382" cy="164116"/>
          </a:xfrm>
          <a:prstGeom prst="rect">
            <a:avLst/>
          </a:prstGeom>
          <a:blipFill>
            <a:blip r:embed="rId31" cstate="print"/>
            <a:stretch>
              <a:fillRect/>
            </a:stretch>
          </a:blipFill>
        </p:spPr>
        <p:txBody>
          <a:bodyPr wrap="square" lIns="0" tIns="0" rIns="0" bIns="0" rtlCol="0"/>
          <a:lstStyle/>
          <a:p>
            <a:endParaRPr/>
          </a:p>
        </p:txBody>
      </p:sp>
      <p:sp>
        <p:nvSpPr>
          <p:cNvPr id="34" name="object 34"/>
          <p:cNvSpPr/>
          <p:nvPr/>
        </p:nvSpPr>
        <p:spPr>
          <a:xfrm>
            <a:off x="8359705" y="3638733"/>
            <a:ext cx="307416" cy="3285557"/>
          </a:xfrm>
          <a:prstGeom prst="rect">
            <a:avLst/>
          </a:prstGeom>
          <a:blipFill>
            <a:blip r:embed="rId32" cstate="print"/>
            <a:stretch>
              <a:fillRect/>
            </a:stretch>
          </a:blipFill>
        </p:spPr>
        <p:txBody>
          <a:bodyPr wrap="square" lIns="0" tIns="0" rIns="0" bIns="0" rtlCol="0"/>
          <a:lstStyle/>
          <a:p>
            <a:endParaRPr/>
          </a:p>
        </p:txBody>
      </p:sp>
      <p:sp>
        <p:nvSpPr>
          <p:cNvPr id="35" name="object 35"/>
          <p:cNvSpPr/>
          <p:nvPr/>
        </p:nvSpPr>
        <p:spPr>
          <a:xfrm>
            <a:off x="8657696" y="3638923"/>
            <a:ext cx="269116" cy="1443359"/>
          </a:xfrm>
          <a:prstGeom prst="rect">
            <a:avLst/>
          </a:prstGeom>
          <a:blipFill>
            <a:blip r:embed="rId33" cstate="print"/>
            <a:stretch>
              <a:fillRect/>
            </a:stretch>
          </a:blipFill>
        </p:spPr>
        <p:txBody>
          <a:bodyPr wrap="square" lIns="0" tIns="0" rIns="0" bIns="0" rtlCol="0"/>
          <a:lstStyle/>
          <a:p>
            <a:endParaRPr/>
          </a:p>
        </p:txBody>
      </p:sp>
      <p:sp>
        <p:nvSpPr>
          <p:cNvPr id="36" name="object 36"/>
          <p:cNvSpPr txBox="1">
            <a:spLocks noGrp="1"/>
          </p:cNvSpPr>
          <p:nvPr>
            <p:ph type="body" idx="1"/>
          </p:nvPr>
        </p:nvSpPr>
        <p:spPr>
          <a:prstGeom prst="rect">
            <a:avLst/>
          </a:prstGeom>
        </p:spPr>
        <p:txBody>
          <a:bodyPr vert="horz" wrap="square" lIns="0" tIns="12700" rIns="0" bIns="0" rtlCol="0">
            <a:spAutoFit/>
          </a:bodyPr>
          <a:lstStyle/>
          <a:p>
            <a:pPr marL="983615" indent="-599440">
              <a:lnSpc>
                <a:spcPct val="100000"/>
              </a:lnSpc>
              <a:spcBef>
                <a:spcPts val="100"/>
              </a:spcBef>
              <a:buClr>
                <a:srgbClr val="A400A4"/>
              </a:buClr>
              <a:buAutoNum type="arabicPeriod" startAt="5"/>
              <a:tabLst>
                <a:tab pos="984250" algn="l"/>
                <a:tab pos="984885" algn="l"/>
              </a:tabLst>
            </a:pPr>
            <a:r>
              <a:rPr dirty="0"/>
              <a:t>Πρωτοβουλία </a:t>
            </a:r>
            <a:r>
              <a:rPr spc="-5" dirty="0"/>
              <a:t>από </a:t>
            </a:r>
            <a:r>
              <a:rPr dirty="0"/>
              <a:t>µέρος των</a:t>
            </a:r>
            <a:r>
              <a:rPr spc="-55" dirty="0"/>
              <a:t> </a:t>
            </a:r>
            <a:r>
              <a:rPr dirty="0"/>
              <a:t>µαθητών</a:t>
            </a:r>
          </a:p>
          <a:p>
            <a:pPr marL="917575" marR="282575">
              <a:lnSpc>
                <a:spcPct val="100000"/>
              </a:lnSpc>
            </a:pPr>
            <a:r>
              <a:rPr dirty="0"/>
              <a:t>µε προβλήµατα </a:t>
            </a:r>
            <a:r>
              <a:rPr spc="-5" dirty="0"/>
              <a:t>όρασης </a:t>
            </a:r>
            <a:r>
              <a:rPr dirty="0"/>
              <a:t>µέσα στην  τάξη (ντουλάπα, βοηθήµατα</a:t>
            </a:r>
            <a:r>
              <a:rPr spc="-90" dirty="0"/>
              <a:t> </a:t>
            </a:r>
            <a:r>
              <a:rPr dirty="0"/>
              <a:t>χαµηλής  </a:t>
            </a:r>
            <a:r>
              <a:rPr spc="-5" dirty="0"/>
              <a:t>όρασης)</a:t>
            </a:r>
          </a:p>
          <a:p>
            <a:pPr marL="372110">
              <a:lnSpc>
                <a:spcPct val="100000"/>
              </a:lnSpc>
              <a:spcBef>
                <a:spcPts val="30"/>
              </a:spcBef>
            </a:pPr>
            <a:endParaRPr sz="4650">
              <a:latin typeface="Times New Roman"/>
              <a:cs typeface="Times New Roman"/>
            </a:endParaRPr>
          </a:p>
          <a:p>
            <a:pPr marL="855344" indent="-471170">
              <a:lnSpc>
                <a:spcPct val="100000"/>
              </a:lnSpc>
              <a:buClr>
                <a:srgbClr val="A400A4"/>
              </a:buClr>
              <a:buAutoNum type="arabicPeriod" startAt="6"/>
              <a:tabLst>
                <a:tab pos="856615" algn="l"/>
              </a:tabLst>
            </a:pPr>
            <a:r>
              <a:rPr dirty="0"/>
              <a:t>Απτική επαφή </a:t>
            </a:r>
            <a:r>
              <a:rPr spc="-5" dirty="0"/>
              <a:t>(δάσκαλος</a:t>
            </a:r>
            <a:r>
              <a:rPr spc="5" dirty="0"/>
              <a:t> </a:t>
            </a:r>
            <a:r>
              <a:rPr dirty="0"/>
              <a:t>)</a:t>
            </a:r>
          </a:p>
          <a:p>
            <a:pPr marL="372110">
              <a:lnSpc>
                <a:spcPct val="100000"/>
              </a:lnSpc>
              <a:spcBef>
                <a:spcPts val="25"/>
              </a:spcBef>
              <a:buClr>
                <a:srgbClr val="A400A4"/>
              </a:buClr>
              <a:buFont typeface="Tahoma"/>
              <a:buAutoNum type="arabicPeriod" startAt="6"/>
            </a:pPr>
            <a:endParaRPr sz="4650">
              <a:latin typeface="Times New Roman"/>
              <a:cs typeface="Times New Roman"/>
            </a:endParaRPr>
          </a:p>
          <a:p>
            <a:pPr marL="917575" marR="111760" indent="-533400">
              <a:lnSpc>
                <a:spcPct val="100000"/>
              </a:lnSpc>
              <a:spcBef>
                <a:spcPts val="5"/>
              </a:spcBef>
              <a:buClr>
                <a:srgbClr val="A400A4"/>
              </a:buClr>
              <a:buAutoNum type="arabicPeriod" startAt="6"/>
              <a:tabLst>
                <a:tab pos="856615" algn="l"/>
              </a:tabLst>
            </a:pPr>
            <a:r>
              <a:rPr dirty="0"/>
              <a:t>Ενίσχυση του ενδιαφέροντος </a:t>
            </a:r>
            <a:r>
              <a:rPr spc="-5" dirty="0"/>
              <a:t>από </a:t>
            </a:r>
            <a:r>
              <a:rPr dirty="0"/>
              <a:t>τους  βλέποντες για τη</a:t>
            </a:r>
            <a:r>
              <a:rPr spc="-20" dirty="0"/>
              <a:t> </a:t>
            </a:r>
            <a:r>
              <a:rPr dirty="0"/>
              <a:t>διαφορετικότητα</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1875498" y="1958190"/>
            <a:ext cx="8676887" cy="1681003"/>
          </a:xfrm>
          <a:custGeom>
            <a:avLst/>
            <a:gdLst/>
            <a:ahLst/>
            <a:cxnLst/>
            <a:rect l="l" t="t" r="r" b="b"/>
            <a:pathLst>
              <a:path w="7785734" h="1748154">
                <a:moveTo>
                  <a:pt x="7785460" y="1747875"/>
                </a:moveTo>
                <a:lnTo>
                  <a:pt x="7785460" y="0"/>
                </a:lnTo>
                <a:lnTo>
                  <a:pt x="0" y="0"/>
                </a:lnTo>
                <a:lnTo>
                  <a:pt x="0" y="1747875"/>
                </a:lnTo>
                <a:lnTo>
                  <a:pt x="6096" y="1747875"/>
                </a:lnTo>
                <a:lnTo>
                  <a:pt x="6096" y="12192"/>
                </a:lnTo>
                <a:lnTo>
                  <a:pt x="13716" y="6096"/>
                </a:lnTo>
                <a:lnTo>
                  <a:pt x="13716" y="12192"/>
                </a:lnTo>
                <a:lnTo>
                  <a:pt x="7771744" y="12192"/>
                </a:lnTo>
                <a:lnTo>
                  <a:pt x="7771744" y="6096"/>
                </a:lnTo>
                <a:lnTo>
                  <a:pt x="7777840" y="12192"/>
                </a:lnTo>
                <a:lnTo>
                  <a:pt x="7777840" y="1747875"/>
                </a:lnTo>
                <a:lnTo>
                  <a:pt x="7785460" y="1747875"/>
                </a:lnTo>
                <a:close/>
              </a:path>
              <a:path w="7785734" h="1748154">
                <a:moveTo>
                  <a:pt x="13716" y="12192"/>
                </a:moveTo>
                <a:lnTo>
                  <a:pt x="13716" y="6096"/>
                </a:lnTo>
                <a:lnTo>
                  <a:pt x="6096" y="12192"/>
                </a:lnTo>
                <a:lnTo>
                  <a:pt x="13716" y="12192"/>
                </a:lnTo>
                <a:close/>
              </a:path>
              <a:path w="7785734" h="1748154">
                <a:moveTo>
                  <a:pt x="13716" y="1747875"/>
                </a:moveTo>
                <a:lnTo>
                  <a:pt x="13716" y="12192"/>
                </a:lnTo>
                <a:lnTo>
                  <a:pt x="6096" y="12192"/>
                </a:lnTo>
                <a:lnTo>
                  <a:pt x="6096" y="1747875"/>
                </a:lnTo>
                <a:lnTo>
                  <a:pt x="13716" y="1747875"/>
                </a:lnTo>
                <a:close/>
              </a:path>
              <a:path w="7785734" h="1748154">
                <a:moveTo>
                  <a:pt x="7777840" y="12192"/>
                </a:moveTo>
                <a:lnTo>
                  <a:pt x="7771744" y="6096"/>
                </a:lnTo>
                <a:lnTo>
                  <a:pt x="7771744" y="12192"/>
                </a:lnTo>
                <a:lnTo>
                  <a:pt x="7777840" y="12192"/>
                </a:lnTo>
                <a:close/>
              </a:path>
              <a:path w="7785734" h="1748154">
                <a:moveTo>
                  <a:pt x="7777840" y="1747875"/>
                </a:moveTo>
                <a:lnTo>
                  <a:pt x="7777840" y="12192"/>
                </a:lnTo>
                <a:lnTo>
                  <a:pt x="7771744" y="12192"/>
                </a:lnTo>
                <a:lnTo>
                  <a:pt x="7771744" y="1747875"/>
                </a:lnTo>
                <a:lnTo>
                  <a:pt x="7777840" y="1747875"/>
                </a:lnTo>
                <a:close/>
              </a:path>
            </a:pathLst>
          </a:custGeom>
          <a:solidFill>
            <a:srgbClr val="FFFFFF"/>
          </a:solidFill>
        </p:spPr>
        <p:txBody>
          <a:bodyPr wrap="square" lIns="0" tIns="0" rIns="0" bIns="0" rtlCol="0"/>
          <a:lstStyle/>
          <a:p>
            <a:endParaRPr/>
          </a:p>
        </p:txBody>
      </p:sp>
      <p:sp>
        <p:nvSpPr>
          <p:cNvPr id="13" name="object 13"/>
          <p:cNvSpPr txBox="1">
            <a:spLocks noGrp="1"/>
          </p:cNvSpPr>
          <p:nvPr>
            <p:ph type="title"/>
          </p:nvPr>
        </p:nvSpPr>
        <p:spPr>
          <a:xfrm>
            <a:off x="2144954" y="385391"/>
            <a:ext cx="8136219" cy="781624"/>
          </a:xfrm>
          <a:prstGeom prst="rect">
            <a:avLst/>
          </a:prstGeom>
        </p:spPr>
        <p:txBody>
          <a:bodyPr vert="horz" wrap="square" lIns="0" tIns="12065" rIns="0" bIns="0" rtlCol="0">
            <a:spAutoFit/>
          </a:bodyPr>
          <a:lstStyle/>
          <a:p>
            <a:pPr marL="2214245" marR="5080" indent="-2202180">
              <a:lnSpc>
                <a:spcPct val="100000"/>
              </a:lnSpc>
              <a:spcBef>
                <a:spcPts val="95"/>
              </a:spcBef>
            </a:pPr>
            <a:endParaRPr spc="-5" dirty="0"/>
          </a:p>
        </p:txBody>
      </p:sp>
      <p:sp>
        <p:nvSpPr>
          <p:cNvPr id="37" name="object 37"/>
          <p:cNvSpPr/>
          <p:nvPr/>
        </p:nvSpPr>
        <p:spPr>
          <a:xfrm>
            <a:off x="1875498" y="3638924"/>
            <a:ext cx="8676887" cy="2687895"/>
          </a:xfrm>
          <a:custGeom>
            <a:avLst/>
            <a:gdLst/>
            <a:ahLst/>
            <a:cxnLst/>
            <a:rect l="l" t="t" r="r" b="b"/>
            <a:pathLst>
              <a:path w="7785734" h="2795270">
                <a:moveTo>
                  <a:pt x="13716" y="2781071"/>
                </a:moveTo>
                <a:lnTo>
                  <a:pt x="13716" y="0"/>
                </a:lnTo>
                <a:lnTo>
                  <a:pt x="0" y="0"/>
                </a:lnTo>
                <a:lnTo>
                  <a:pt x="0" y="2794787"/>
                </a:lnTo>
                <a:lnTo>
                  <a:pt x="6096" y="2794787"/>
                </a:lnTo>
                <a:lnTo>
                  <a:pt x="6096" y="2781071"/>
                </a:lnTo>
                <a:lnTo>
                  <a:pt x="13716" y="2781071"/>
                </a:lnTo>
                <a:close/>
              </a:path>
              <a:path w="7785734" h="2795270">
                <a:moveTo>
                  <a:pt x="7777840" y="2781071"/>
                </a:moveTo>
                <a:lnTo>
                  <a:pt x="6096" y="2781071"/>
                </a:lnTo>
                <a:lnTo>
                  <a:pt x="13716" y="2788691"/>
                </a:lnTo>
                <a:lnTo>
                  <a:pt x="13716" y="2794787"/>
                </a:lnTo>
                <a:lnTo>
                  <a:pt x="7771744" y="2794787"/>
                </a:lnTo>
                <a:lnTo>
                  <a:pt x="7771744" y="2788691"/>
                </a:lnTo>
                <a:lnTo>
                  <a:pt x="7777840" y="2781071"/>
                </a:lnTo>
                <a:close/>
              </a:path>
              <a:path w="7785734" h="2795270">
                <a:moveTo>
                  <a:pt x="13716" y="2794787"/>
                </a:moveTo>
                <a:lnTo>
                  <a:pt x="13716" y="2788691"/>
                </a:lnTo>
                <a:lnTo>
                  <a:pt x="6096" y="2781071"/>
                </a:lnTo>
                <a:lnTo>
                  <a:pt x="6096" y="2794787"/>
                </a:lnTo>
                <a:lnTo>
                  <a:pt x="13716" y="2794787"/>
                </a:lnTo>
                <a:close/>
              </a:path>
              <a:path w="7785734" h="2795270">
                <a:moveTo>
                  <a:pt x="7785460" y="2794787"/>
                </a:moveTo>
                <a:lnTo>
                  <a:pt x="7785460" y="0"/>
                </a:lnTo>
                <a:lnTo>
                  <a:pt x="7771744" y="0"/>
                </a:lnTo>
                <a:lnTo>
                  <a:pt x="7771744" y="2781071"/>
                </a:lnTo>
                <a:lnTo>
                  <a:pt x="7777840" y="2781071"/>
                </a:lnTo>
                <a:lnTo>
                  <a:pt x="7777840" y="2794787"/>
                </a:lnTo>
                <a:lnTo>
                  <a:pt x="7785460" y="2794787"/>
                </a:lnTo>
                <a:close/>
              </a:path>
              <a:path w="7785734" h="2795270">
                <a:moveTo>
                  <a:pt x="7777840" y="2794787"/>
                </a:moveTo>
                <a:lnTo>
                  <a:pt x="7777840" y="2781071"/>
                </a:lnTo>
                <a:lnTo>
                  <a:pt x="7771744" y="2788691"/>
                </a:lnTo>
                <a:lnTo>
                  <a:pt x="7771744" y="2794787"/>
                </a:lnTo>
                <a:lnTo>
                  <a:pt x="7777840" y="2794787"/>
                </a:lnTo>
                <a:close/>
              </a:path>
            </a:pathLst>
          </a:custGeom>
          <a:solidFill>
            <a:srgbClr val="FFFFFF"/>
          </a:solidFill>
        </p:spPr>
        <p:txBody>
          <a:bodyPr wrap="square" lIns="0" tIns="0" rIns="0" bIns="0" rtlCol="0"/>
          <a:lstStyle/>
          <a:p>
            <a:endParaRPr/>
          </a:p>
        </p:txBody>
      </p:sp>
      <p:sp>
        <p:nvSpPr>
          <p:cNvPr id="38" name="object 38"/>
          <p:cNvSpPr txBox="1"/>
          <p:nvPr/>
        </p:nvSpPr>
        <p:spPr>
          <a:xfrm>
            <a:off x="1970029" y="1991395"/>
            <a:ext cx="8339323" cy="4175502"/>
          </a:xfrm>
          <a:prstGeom prst="rect">
            <a:avLst/>
          </a:prstGeom>
        </p:spPr>
        <p:txBody>
          <a:bodyPr vert="horz" wrap="square" lIns="0" tIns="12700" rIns="0" bIns="0" rtlCol="0">
            <a:spAutoFit/>
          </a:bodyPr>
          <a:lstStyle/>
          <a:p>
            <a:pPr marL="354965" marR="368935" indent="-342900">
              <a:lnSpc>
                <a:spcPct val="100000"/>
              </a:lnSpc>
              <a:spcBef>
                <a:spcPts val="100"/>
              </a:spcBef>
              <a:buClr>
                <a:srgbClr val="A400A4"/>
              </a:buClr>
              <a:buAutoNum type="arabicPeriod" startAt="9"/>
              <a:tabLst>
                <a:tab pos="484505" algn="l"/>
              </a:tabLst>
            </a:pPr>
            <a:r>
              <a:rPr sz="3200" dirty="0">
                <a:latin typeface="Tahoma"/>
                <a:cs typeface="Tahoma"/>
              </a:rPr>
              <a:t>Συνειδητοποίηση της µεγαλύτερης  κούρασης (οπτική, σωµατική),  ψυχολογική </a:t>
            </a:r>
            <a:r>
              <a:rPr sz="3200" spc="-5" dirty="0">
                <a:latin typeface="Tahoma"/>
                <a:cs typeface="Tahoma"/>
              </a:rPr>
              <a:t>σε </a:t>
            </a:r>
            <a:r>
              <a:rPr sz="3200" dirty="0">
                <a:latin typeface="Tahoma"/>
                <a:cs typeface="Tahoma"/>
              </a:rPr>
              <a:t>σχέση µε τα βλέποντα  </a:t>
            </a:r>
            <a:r>
              <a:rPr sz="3200" spc="-5" dirty="0">
                <a:latin typeface="Tahoma"/>
                <a:cs typeface="Tahoma"/>
              </a:rPr>
              <a:t>παιδιά </a:t>
            </a:r>
            <a:r>
              <a:rPr sz="3200" dirty="0">
                <a:latin typeface="Tahoma"/>
                <a:cs typeface="Tahoma"/>
              </a:rPr>
              <a:t>της</a:t>
            </a:r>
            <a:r>
              <a:rPr sz="3200" spc="-10" dirty="0">
                <a:latin typeface="Tahoma"/>
                <a:cs typeface="Tahoma"/>
              </a:rPr>
              <a:t> </a:t>
            </a:r>
            <a:r>
              <a:rPr sz="3200" dirty="0">
                <a:latin typeface="Tahoma"/>
                <a:cs typeface="Tahoma"/>
              </a:rPr>
              <a:t>τάξης</a:t>
            </a:r>
            <a:endParaRPr sz="3200">
              <a:latin typeface="Tahoma"/>
              <a:cs typeface="Tahoma"/>
            </a:endParaRPr>
          </a:p>
          <a:p>
            <a:pPr>
              <a:lnSpc>
                <a:spcPct val="100000"/>
              </a:lnSpc>
              <a:spcBef>
                <a:spcPts val="40"/>
              </a:spcBef>
              <a:buAutoNum type="arabicPeriod" startAt="9"/>
            </a:pPr>
            <a:endParaRPr sz="4750">
              <a:latin typeface="Times New Roman"/>
              <a:cs typeface="Times New Roman"/>
            </a:endParaRPr>
          </a:p>
          <a:p>
            <a:pPr marL="354965" marR="5080" indent="-342900">
              <a:lnSpc>
                <a:spcPts val="3840"/>
              </a:lnSpc>
              <a:buClr>
                <a:srgbClr val="A400A4"/>
              </a:buClr>
              <a:buSzPct val="97014"/>
              <a:buAutoNum type="arabicPeriod" startAt="9"/>
              <a:tabLst>
                <a:tab pos="659130" algn="l"/>
                <a:tab pos="2766060" algn="l"/>
              </a:tabLst>
            </a:pPr>
            <a:r>
              <a:rPr sz="3350" b="1" i="1" spc="-100" dirty="0">
                <a:latin typeface="Tahoma"/>
                <a:cs typeface="Tahoma"/>
              </a:rPr>
              <a:t>Τα </a:t>
            </a:r>
            <a:r>
              <a:rPr sz="3350" b="1" i="1" spc="-80" dirty="0">
                <a:latin typeface="Tahoma"/>
                <a:cs typeface="Tahoma"/>
              </a:rPr>
              <a:t>κοινά </a:t>
            </a:r>
            <a:r>
              <a:rPr sz="3350" b="1" i="1" spc="-85" dirty="0">
                <a:latin typeface="Tahoma"/>
                <a:cs typeface="Tahoma"/>
              </a:rPr>
              <a:t>σηµεία </a:t>
            </a:r>
            <a:r>
              <a:rPr sz="3350" b="1" i="1" spc="-95" dirty="0">
                <a:latin typeface="Tahoma"/>
                <a:cs typeface="Tahoma"/>
              </a:rPr>
              <a:t>των </a:t>
            </a:r>
            <a:r>
              <a:rPr sz="3350" b="1" i="1" spc="-105" dirty="0">
                <a:latin typeface="Tahoma"/>
                <a:cs typeface="Tahoma"/>
              </a:rPr>
              <a:t>τυφλών  </a:t>
            </a:r>
            <a:r>
              <a:rPr sz="3350" b="1" i="1" spc="-85">
                <a:latin typeface="Tahoma"/>
                <a:cs typeface="Tahoma"/>
              </a:rPr>
              <a:t>παιδιών</a:t>
            </a:r>
            <a:r>
              <a:rPr sz="3350" b="1" i="1" spc="-55">
                <a:latin typeface="Tahoma"/>
                <a:cs typeface="Tahoma"/>
              </a:rPr>
              <a:t> </a:t>
            </a:r>
            <a:r>
              <a:rPr sz="3350" b="1" i="1" spc="-90" smtClean="0">
                <a:latin typeface="Tahoma"/>
                <a:cs typeface="Tahoma"/>
              </a:rPr>
              <a:t>µε</a:t>
            </a:r>
            <a:r>
              <a:rPr lang="el-GR" sz="3350" b="1" i="1" spc="-90" dirty="0" smtClean="0">
                <a:latin typeface="Tahoma"/>
                <a:cs typeface="Tahoma"/>
              </a:rPr>
              <a:t> </a:t>
            </a:r>
            <a:r>
              <a:rPr sz="3350" b="1" i="1" spc="-85" smtClean="0">
                <a:latin typeface="Tahoma"/>
                <a:cs typeface="Tahoma"/>
              </a:rPr>
              <a:t>τα </a:t>
            </a:r>
            <a:r>
              <a:rPr sz="3350" b="1" i="1" spc="-90" dirty="0">
                <a:latin typeface="Tahoma"/>
                <a:cs typeface="Tahoma"/>
              </a:rPr>
              <a:t>βλέποντα </a:t>
            </a:r>
            <a:r>
              <a:rPr sz="3350" b="1" i="1" spc="-70" dirty="0">
                <a:latin typeface="Tahoma"/>
                <a:cs typeface="Tahoma"/>
              </a:rPr>
              <a:t>είναι </a:t>
            </a:r>
            <a:r>
              <a:rPr sz="3350" b="1" i="1" spc="-95" dirty="0">
                <a:latin typeface="Tahoma"/>
                <a:cs typeface="Tahoma"/>
              </a:rPr>
              <a:t>πολύ  </a:t>
            </a:r>
            <a:r>
              <a:rPr sz="3350" b="1" i="1" spc="-90" dirty="0">
                <a:latin typeface="Tahoma"/>
                <a:cs typeface="Tahoma"/>
              </a:rPr>
              <a:t>περισσότερα </a:t>
            </a:r>
            <a:r>
              <a:rPr sz="3350" b="1" i="1" spc="-95" dirty="0">
                <a:latin typeface="Tahoma"/>
                <a:cs typeface="Tahoma"/>
              </a:rPr>
              <a:t>από </a:t>
            </a:r>
            <a:r>
              <a:rPr sz="3350" b="1" i="1" spc="-85" dirty="0">
                <a:latin typeface="Tahoma"/>
                <a:cs typeface="Tahoma"/>
              </a:rPr>
              <a:t>τα </a:t>
            </a:r>
            <a:r>
              <a:rPr sz="3350" b="1" i="1" spc="-95" dirty="0">
                <a:latin typeface="Tahoma"/>
                <a:cs typeface="Tahoma"/>
              </a:rPr>
              <a:t>µη</a:t>
            </a:r>
            <a:r>
              <a:rPr sz="3350" b="1" i="1" spc="-10" dirty="0">
                <a:latin typeface="Tahoma"/>
                <a:cs typeface="Tahoma"/>
              </a:rPr>
              <a:t> </a:t>
            </a:r>
            <a:r>
              <a:rPr sz="3350" b="1" i="1" spc="-80" dirty="0">
                <a:latin typeface="Tahoma"/>
                <a:cs typeface="Tahoma"/>
              </a:rPr>
              <a:t>κοινά</a:t>
            </a:r>
            <a:endParaRPr sz="3350">
              <a:latin typeface="Tahoma"/>
              <a:cs typeface="Tahom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Ομάδες συνεργασίας</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Διδακτικές προσεγγίσεις για την καλλιέργεια δεξιοτήτων κινητικότητας και προσανατολισμού</a:t>
            </a:r>
          </a:p>
          <a:p>
            <a:pPr>
              <a:buNone/>
            </a:pPr>
            <a:r>
              <a:rPr lang="el-GR" dirty="0" smtClean="0"/>
              <a:t>Οι πρακτικές διδασκαλίας που αφορούν ανάπτυξη και καλλιέργεια οπτικών και ακουστικών δεξιοτήτων συνδέονται και με τις παραπάνω.</a:t>
            </a:r>
          </a:p>
          <a:p>
            <a:pPr>
              <a:buNone/>
            </a:pPr>
            <a:r>
              <a:rPr lang="el-GR" dirty="0" smtClean="0"/>
              <a:t>Εξατομικευμένη διδασκαλία και αξιολόγηση</a:t>
            </a:r>
          </a:p>
          <a:p>
            <a:pPr>
              <a:buNone/>
            </a:pPr>
            <a:r>
              <a:rPr lang="el-GR" dirty="0" err="1" smtClean="0"/>
              <a:t>Σωματογνωσία</a:t>
            </a:r>
            <a:r>
              <a:rPr lang="el-GR" dirty="0" smtClean="0"/>
              <a:t>-</a:t>
            </a:r>
            <a:r>
              <a:rPr lang="el-GR" u="sng" dirty="0" smtClean="0"/>
              <a:t>τεχνικές</a:t>
            </a:r>
            <a:r>
              <a:rPr lang="el-GR" dirty="0" smtClean="0"/>
              <a:t> διδασκαλίας για ασφαλή μετακίνηση, προστασίας και εξερεύνησης δωματίων, χρήση μπαστουνιού ή και σκύλου οδηγού-συστήματα συνθετικής ομιλίας-</a:t>
            </a:r>
            <a:r>
              <a:rPr lang="en-US" dirty="0" smtClean="0"/>
              <a:t>GPS</a:t>
            </a:r>
            <a:r>
              <a:rPr lang="el-GR" dirty="0" smtClean="0"/>
              <a:t>-ψηφιοποιημένοι χάρτες-αλληλεπίδραση με αναγγελίες πληροφοριών.</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r>
              <a:rPr lang="el-GR" dirty="0" smtClean="0"/>
              <a:t>Η κοινόχρηστη τουαλέτα δεν διαθέτει τις απαιτούμενες προδιαγραφές για ανθρώπους με σωματική αναπηρία.</a:t>
            </a:r>
            <a:endParaRPr lang="el-GR" dirty="0"/>
          </a:p>
        </p:txBody>
      </p:sp>
      <p:pic>
        <p:nvPicPr>
          <p:cNvPr id="8" name="7 - Θέση περιεχομένου" descr="amea-61.png"/>
          <p:cNvPicPr>
            <a:picLocks noGrp="1" noChangeAspect="1"/>
          </p:cNvPicPr>
          <p:nvPr>
            <p:ph sz="half" idx="2"/>
          </p:nvPr>
        </p:nvPicPr>
        <p:blipFill>
          <a:blip r:embed="rId2"/>
          <a:stretch>
            <a:fillRect/>
          </a:stretch>
        </p:blipFill>
        <p:spPr>
          <a:xfrm>
            <a:off x="5445573" y="1893826"/>
            <a:ext cx="4795941" cy="4545242"/>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r>
              <a:rPr lang="el-GR" dirty="0" smtClean="0"/>
              <a:t>Η κατάληψη του ειδικού χώρου ανόδου-καθόδου ατόμων με σωματική αναπηρία στο πεζοδρόμιο από το ΙΧ εμποδίζει τη διέλευσή τους.</a:t>
            </a:r>
            <a:endParaRPr lang="el-GR" dirty="0"/>
          </a:p>
        </p:txBody>
      </p:sp>
      <p:pic>
        <p:nvPicPr>
          <p:cNvPr id="5" name="4 - Θέση περιεχομένου" descr="images (3).jpg"/>
          <p:cNvPicPr>
            <a:picLocks noGrp="1" noChangeAspect="1"/>
          </p:cNvPicPr>
          <p:nvPr>
            <p:ph sz="half" idx="2"/>
          </p:nvPr>
        </p:nvPicPr>
        <p:blipFill>
          <a:blip r:embed="rId2"/>
          <a:stretch>
            <a:fillRect/>
          </a:stretch>
        </p:blipFill>
        <p:spPr>
          <a:xfrm>
            <a:off x="5586261" y="1893826"/>
            <a:ext cx="4748358" cy="477250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r>
              <a:rPr lang="el-GR" dirty="0" smtClean="0"/>
              <a:t>Μη δυνατότητα πρόσβασης στο ναό ανθρώπων με </a:t>
            </a:r>
            <a:r>
              <a:rPr lang="el-GR" smtClean="0"/>
              <a:t>κινητικά προβλήματα επειδή </a:t>
            </a:r>
            <a:r>
              <a:rPr lang="el-GR" dirty="0" smtClean="0"/>
              <a:t>απουσιάζει η ειδική ράμπα.</a:t>
            </a:r>
            <a:endParaRPr lang="el-GR" dirty="0"/>
          </a:p>
        </p:txBody>
      </p:sp>
      <p:pic>
        <p:nvPicPr>
          <p:cNvPr id="5" name="4 - Θέση περιεχομένου" descr="PA035487.JPG"/>
          <p:cNvPicPr>
            <a:picLocks noGrp="1" noChangeAspect="1"/>
          </p:cNvPicPr>
          <p:nvPr>
            <p:ph sz="half" idx="2"/>
          </p:nvPr>
        </p:nvPicPr>
        <p:blipFill>
          <a:blip r:embed="rId2"/>
          <a:stretch>
            <a:fillRect/>
          </a:stretch>
        </p:blipFill>
        <p:spPr>
          <a:xfrm>
            <a:off x="5445574" y="1666564"/>
            <a:ext cx="4589012" cy="4696751"/>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normAutofit lnSpcReduction="10000"/>
          </a:bodyPr>
          <a:lstStyle/>
          <a:p>
            <a:r>
              <a:rPr lang="el-GR" dirty="0" smtClean="0"/>
              <a:t>Η κατάληψη του πεζοδρομίου από το ΙΧ στο σημείο που το πεζοδρόμιο είναι χαμηλότερο εμποδίζει τα άτομα με σωματική αναπηρία να προσεγγίσουν με ασφάλεια τη στάση του λεωφορείου.</a:t>
            </a:r>
            <a:endParaRPr lang="el-GR" dirty="0"/>
          </a:p>
        </p:txBody>
      </p:sp>
      <p:pic>
        <p:nvPicPr>
          <p:cNvPr id="5" name="4 - Θέση περιεχομένου" descr="images (4).jpg"/>
          <p:cNvPicPr>
            <a:picLocks noGrp="1" noChangeAspect="1"/>
          </p:cNvPicPr>
          <p:nvPr>
            <p:ph sz="half" idx="2"/>
          </p:nvPr>
        </p:nvPicPr>
        <p:blipFill>
          <a:blip r:embed="rId2"/>
          <a:stretch>
            <a:fillRect/>
          </a:stretch>
        </p:blipFill>
        <p:spPr>
          <a:xfrm>
            <a:off x="5493156" y="1893826"/>
            <a:ext cx="4934568" cy="4242227"/>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r>
              <a:rPr lang="el-GR" dirty="0" smtClean="0"/>
              <a:t>Αδυναμία μετακίνησης στο πεζοδρόμιο λόγω έλλειψης χώρου</a:t>
            </a:r>
            <a:endParaRPr lang="el-GR" dirty="0"/>
          </a:p>
        </p:txBody>
      </p:sp>
      <p:pic>
        <p:nvPicPr>
          <p:cNvPr id="5" name="4 - Θέση περιεχομένου" descr="images.jpg"/>
          <p:cNvPicPr>
            <a:picLocks noGrp="1" noChangeAspect="1"/>
          </p:cNvPicPr>
          <p:nvPr>
            <p:ph sz="half" idx="2"/>
          </p:nvPr>
        </p:nvPicPr>
        <p:blipFill>
          <a:blip r:embed="rId2"/>
          <a:stretch>
            <a:fillRect/>
          </a:stretch>
        </p:blipFill>
        <p:spPr>
          <a:xfrm>
            <a:off x="5493156" y="2121088"/>
            <a:ext cx="4841463" cy="4242227"/>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dirty="0" smtClean="0">
                <a:hlinkClick r:id="rId2"/>
              </a:rPr>
              <a:t>http://www.tactualmuseum.gr/html/ekth.htm</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Νικος\Desktop\ΦΑΚΕΛΟΣ ΝΙΚΟΥ\ΣΟΥΛΗΣ ΣΕΜΙΝΑΡΙΟ ΕΙΔΙΚΗΣ ΑΓΩΓΗΣ ΙΩΑΝΝΙΝΑ\Braille_text (1).jpg"/>
          <p:cNvPicPr>
            <a:picLocks noGrp="1" noChangeAspect="1" noChangeArrowheads="1"/>
          </p:cNvPicPr>
          <p:nvPr>
            <p:ph idx="1"/>
          </p:nvPr>
        </p:nvPicPr>
        <p:blipFill>
          <a:blip r:embed="rId2"/>
          <a:srcRect/>
          <a:stretch>
            <a:fillRect/>
          </a:stretch>
        </p:blipFill>
        <p:spPr bwMode="auto">
          <a:xfrm>
            <a:off x="886583" y="635774"/>
            <a:ext cx="10215634" cy="586451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Το </a:t>
            </a:r>
            <a:r>
              <a:rPr lang="el-GR" b="1" i="1" dirty="0" smtClean="0"/>
              <a:t>οπτικό πεδίο</a:t>
            </a:r>
            <a:r>
              <a:rPr lang="el-GR" b="1" dirty="0" smtClean="0"/>
              <a:t> </a:t>
            </a:r>
            <a:r>
              <a:rPr lang="el-GR" dirty="0" smtClean="0"/>
              <a:t>αποτελεί την περιοχή που το περιεχόμενό της μπορεί να γίνει αντιληπτό από τον οφθαλμό, όταν το κεφάλι του ατόμου παραμένει σταθερό και κοιτά κατευθείαν εμπρός και προς ένα καθορισμένο σημείο (</a:t>
            </a:r>
            <a:r>
              <a:rPr lang="en-US" dirty="0" smtClean="0"/>
              <a:t>Alsop</a:t>
            </a:r>
            <a:r>
              <a:rPr lang="el-GR" dirty="0" smtClean="0"/>
              <a:t>, 2002; </a:t>
            </a:r>
            <a:r>
              <a:rPr lang="en-US" dirty="0" smtClean="0"/>
              <a:t>Ferrell</a:t>
            </a:r>
            <a:r>
              <a:rPr lang="el-GR" dirty="0" smtClean="0"/>
              <a:t>, 2011; </a:t>
            </a:r>
            <a:r>
              <a:rPr lang="en-US" dirty="0" smtClean="0"/>
              <a:t>Swenson</a:t>
            </a:r>
            <a:r>
              <a:rPr lang="el-GR" dirty="0" smtClean="0"/>
              <a:t>, 2016).</a:t>
            </a:r>
          </a:p>
          <a:p>
            <a:r>
              <a:rPr lang="el-GR" dirty="0" smtClean="0"/>
              <a:t>Η </a:t>
            </a:r>
            <a:r>
              <a:rPr lang="el-GR" b="1" i="1" dirty="0" smtClean="0"/>
              <a:t>οπτική οξύτητα</a:t>
            </a:r>
            <a:r>
              <a:rPr lang="el-GR" b="1" dirty="0" smtClean="0"/>
              <a:t> </a:t>
            </a:r>
            <a:r>
              <a:rPr lang="el-GR" dirty="0" smtClean="0"/>
              <a:t>ή αλλιώς η ευκρίνεια του οπτικού σήματος </a:t>
            </a:r>
            <a:r>
              <a:rPr lang="el-GR" b="1" dirty="0" smtClean="0"/>
              <a:t>είναι η ικανότητα διάκρισης λεπτομερειών</a:t>
            </a:r>
            <a:r>
              <a:rPr lang="el-GR" dirty="0" smtClean="0"/>
              <a:t>, τόσο σε μακρινή όσο και σε κοντινή απόσταση. </a:t>
            </a:r>
            <a:r>
              <a:rPr lang="el-GR" dirty="0" smtClean="0"/>
              <a:t>Με </a:t>
            </a:r>
            <a:r>
              <a:rPr lang="el-GR" dirty="0" smtClean="0"/>
              <a:t>τον έλεγχο της οπτικής οξύτητας καθορίζεται το βέλτιστο επίπεδο της όρασης και εκτιμάται η ανάγκη για χρήση ή όχι γυαλιών (</a:t>
            </a:r>
            <a:r>
              <a:rPr lang="en-US" dirty="0" smtClean="0"/>
              <a:t>Swenson</a:t>
            </a:r>
            <a:r>
              <a:rPr lang="el-GR" dirty="0" smtClean="0"/>
              <a:t>, 2016).</a:t>
            </a:r>
          </a:p>
          <a:p>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2"/>
          </p:nvPr>
        </p:nvSpPr>
        <p:spPr/>
        <p:txBody>
          <a:bodyPr/>
          <a:lstStyle/>
          <a:p>
            <a:endParaRPr lang="el-GR"/>
          </a:p>
        </p:txBody>
      </p:sp>
      <p:sp>
        <p:nvSpPr>
          <p:cNvPr id="4" name="3 - Θέση περιεχομένου"/>
          <p:cNvSpPr>
            <a:spLocks noGrp="1"/>
          </p:cNvSpPr>
          <p:nvPr>
            <p:ph sz="half" idx="1"/>
          </p:nvPr>
        </p:nvSpPr>
        <p:spPr/>
        <p:txBody>
          <a:bodyPr>
            <a:normAutofit fontScale="85000" lnSpcReduction="20000"/>
          </a:bodyPr>
          <a:lstStyle/>
          <a:p>
            <a:r>
              <a:rPr lang="el-GR" dirty="0" smtClean="0"/>
              <a:t>Τι ζητούν συνήθως τα παιδιά που έχουν σοβαρά προβλήματα όρασης για να παρακολουθούν με ίσους όρους ένα μάθημα στο σχολείο τους;</a:t>
            </a:r>
          </a:p>
          <a:p>
            <a:r>
              <a:rPr lang="el-GR" dirty="0" smtClean="0"/>
              <a:t>Τι συνεργατικές πρακτικές βλέπετε να αναπτύσσονται σε ένα ειδικό ή ενταξιακό πλαίσιο όπου σπουδάζουν ή παρακολουθούν και παιδιά που έχουν σοβαρά προβλήματα όρασης;</a:t>
            </a:r>
          </a:p>
          <a:p>
            <a:r>
              <a:rPr lang="el-GR" dirty="0" smtClean="0"/>
              <a:t>Τι προσαρμογές παρατηρείτε ότι χρειάζονται για να είναι εφικτή μια συνδιδασκαλία βλεπόντων και μη βλεπόντων μαθητών σε ένα εργαστηριακό μάθημα;</a:t>
            </a:r>
          </a:p>
          <a:p>
            <a:endParaRPr lang="el-G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b="1" dirty="0" smtClean="0"/>
              <a:t>Βιβλίο:</a:t>
            </a:r>
            <a:r>
              <a:rPr lang="el-GR" dirty="0" smtClean="0"/>
              <a:t> </a:t>
            </a:r>
            <a:r>
              <a:rPr lang="el-GR" dirty="0" err="1" smtClean="0"/>
              <a:t>Παντελιάδου</a:t>
            </a:r>
            <a:r>
              <a:rPr lang="el-GR" dirty="0" smtClean="0"/>
              <a:t>, Σ &amp; Αργυρόπουλος, Β (2011). Ειδική Αγωγή: Από την έρευνα στη διδακτική πράξη. Αθήνα: Εκδόσεις Πεδίο. </a:t>
            </a:r>
            <a:endParaRPr lang="el-GR" smtClean="0"/>
          </a:p>
          <a:p>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Δύο παιδιά με τον ίδιο βαθμό οπτικής απώλειας βλέπουν τελείως διαφορετικά γιατί έχουν καλλιεργήσει εντελώς διαφορετικά την λειτουργική τους όραση.</a:t>
            </a:r>
          </a:p>
          <a:p>
            <a:r>
              <a:rPr lang="el-GR" dirty="0" smtClean="0"/>
              <a:t>Το Σ.Π.Ο. διακρίνεται με βάση:</a:t>
            </a:r>
          </a:p>
          <a:p>
            <a:r>
              <a:rPr lang="el-GR" dirty="0" smtClean="0"/>
              <a:t>Την ευκρίνεια οπτικού σήματος</a:t>
            </a:r>
          </a:p>
          <a:p>
            <a:r>
              <a:rPr lang="el-GR" dirty="0" smtClean="0"/>
              <a:t>Το οπτικό πεδίο</a:t>
            </a:r>
          </a:p>
          <a:p>
            <a:r>
              <a:rPr lang="el-GR" dirty="0" smtClean="0"/>
              <a:t>Την ευαισθησία στο έντονο/αδύναμο φως</a:t>
            </a:r>
          </a:p>
          <a:p>
            <a:r>
              <a:rPr lang="el-GR" dirty="0" smtClean="0"/>
              <a:t>Τη δυνατότητα διάκρισης χρωμάτων/αποχρώσεων</a:t>
            </a:r>
          </a:p>
          <a:p>
            <a:r>
              <a:rPr lang="el-GR" dirty="0" smtClean="0"/>
              <a:t>Τη δυνατότητα ανάλυσης μορφής και περιγράμματος</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Ορισμοί </a:t>
            </a:r>
            <a:endParaRPr lang="el-GR" dirty="0"/>
          </a:p>
        </p:txBody>
      </p:sp>
      <p:sp>
        <p:nvSpPr>
          <p:cNvPr id="3" name="2 - Θέση περιεχομένου"/>
          <p:cNvSpPr>
            <a:spLocks noGrp="1"/>
          </p:cNvSpPr>
          <p:nvPr>
            <p:ph idx="1"/>
          </p:nvPr>
        </p:nvSpPr>
        <p:spPr>
          <a:xfrm>
            <a:off x="1871026" y="1535272"/>
            <a:ext cx="9772238" cy="5387045"/>
          </a:xfrm>
        </p:spPr>
        <p:txBody>
          <a:bodyPr>
            <a:normAutofit fontScale="55000" lnSpcReduction="20000"/>
          </a:bodyPr>
          <a:lstStyle/>
          <a:p>
            <a:pPr marL="12700">
              <a:lnSpc>
                <a:spcPct val="120000"/>
              </a:lnSpc>
              <a:spcBef>
                <a:spcPts val="105"/>
              </a:spcBef>
              <a:buNone/>
            </a:pPr>
            <a:r>
              <a:rPr lang="el-GR" sz="4000" spc="-5" dirty="0" smtClean="0">
                <a:latin typeface="Arial"/>
                <a:cs typeface="Arial"/>
              </a:rPr>
              <a:t>Σύμφωνα με </a:t>
            </a:r>
            <a:r>
              <a:rPr lang="el-GR" sz="4000" dirty="0" smtClean="0">
                <a:latin typeface="Arial"/>
                <a:cs typeface="Arial"/>
              </a:rPr>
              <a:t>την Αμερικάνικη Ιατρική</a:t>
            </a:r>
            <a:r>
              <a:rPr lang="el-GR" sz="4000" spc="-90" dirty="0" smtClean="0">
                <a:latin typeface="Arial"/>
                <a:cs typeface="Arial"/>
              </a:rPr>
              <a:t> </a:t>
            </a:r>
            <a:r>
              <a:rPr lang="el-GR" sz="4000" spc="-5" dirty="0" smtClean="0">
                <a:latin typeface="Arial"/>
                <a:cs typeface="Arial"/>
              </a:rPr>
              <a:t>Ένωση:</a:t>
            </a:r>
            <a:endParaRPr lang="el-GR" sz="4000" dirty="0" smtClean="0">
              <a:latin typeface="Arial"/>
              <a:cs typeface="Arial"/>
            </a:endParaRPr>
          </a:p>
          <a:p>
            <a:pPr marL="355600" indent="-342900">
              <a:lnSpc>
                <a:spcPct val="120000"/>
              </a:lnSpc>
              <a:buFont typeface="Arial"/>
              <a:buChar char="•"/>
              <a:tabLst>
                <a:tab pos="354965" algn="l"/>
                <a:tab pos="355600" algn="l"/>
              </a:tabLst>
            </a:pPr>
            <a:r>
              <a:rPr lang="el-GR" sz="4000" u="heavy" spc="-505" dirty="0" smtClean="0">
                <a:uFill>
                  <a:solidFill>
                    <a:srgbClr val="000000"/>
                  </a:solidFill>
                </a:uFill>
                <a:latin typeface="Times New Roman"/>
                <a:cs typeface="Times New Roman"/>
              </a:rPr>
              <a:t> </a:t>
            </a:r>
            <a:r>
              <a:rPr lang="el-GR" sz="4000" i="1" u="heavy" dirty="0" smtClean="0">
                <a:uFill>
                  <a:solidFill>
                    <a:srgbClr val="000000"/>
                  </a:solidFill>
                </a:uFill>
                <a:latin typeface="Arial"/>
                <a:cs typeface="Arial"/>
              </a:rPr>
              <a:t>Τυφλό</a:t>
            </a:r>
            <a:r>
              <a:rPr lang="el-GR" sz="4000" i="1" dirty="0" smtClean="0">
                <a:latin typeface="Arial"/>
                <a:cs typeface="Arial"/>
              </a:rPr>
              <a:t> </a:t>
            </a:r>
            <a:r>
              <a:rPr lang="el-GR" sz="4000" dirty="0" smtClean="0">
                <a:latin typeface="Arial"/>
                <a:cs typeface="Arial"/>
              </a:rPr>
              <a:t>είναι </a:t>
            </a:r>
            <a:r>
              <a:rPr lang="el-GR" sz="4000" spc="-5" dirty="0" smtClean="0">
                <a:latin typeface="Arial"/>
                <a:cs typeface="Arial"/>
              </a:rPr>
              <a:t>το άτομο του οποίου </a:t>
            </a:r>
            <a:r>
              <a:rPr lang="el-GR" sz="4000" dirty="0" smtClean="0">
                <a:latin typeface="Arial"/>
                <a:cs typeface="Arial"/>
              </a:rPr>
              <a:t>η κεντρική οπτική </a:t>
            </a:r>
            <a:r>
              <a:rPr lang="el-GR" sz="4000" spc="-5" dirty="0" smtClean="0">
                <a:latin typeface="Arial"/>
                <a:cs typeface="Arial"/>
              </a:rPr>
              <a:t>οξύτητα</a:t>
            </a:r>
            <a:r>
              <a:rPr lang="el-GR" sz="4000" spc="-130" dirty="0" smtClean="0">
                <a:latin typeface="Arial"/>
                <a:cs typeface="Arial"/>
              </a:rPr>
              <a:t> </a:t>
            </a:r>
            <a:r>
              <a:rPr lang="el-GR" sz="4000" spc="-5" dirty="0" smtClean="0">
                <a:latin typeface="Arial"/>
                <a:cs typeface="Arial"/>
              </a:rPr>
              <a:t>δεν</a:t>
            </a:r>
            <a:r>
              <a:rPr lang="en-US" sz="4000" spc="-5" dirty="0" smtClean="0">
                <a:latin typeface="Arial"/>
                <a:cs typeface="Arial"/>
              </a:rPr>
              <a:t> </a:t>
            </a:r>
            <a:r>
              <a:rPr lang="el-GR" sz="4000" dirty="0" smtClean="0">
                <a:latin typeface="Arial"/>
                <a:cs typeface="Arial"/>
              </a:rPr>
              <a:t>υπερβαίνει τα </a:t>
            </a:r>
            <a:r>
              <a:rPr lang="el-GR" sz="4000" spc="-5" dirty="0" smtClean="0">
                <a:latin typeface="Arial"/>
                <a:cs typeface="Arial"/>
              </a:rPr>
              <a:t>20/200 </a:t>
            </a:r>
            <a:r>
              <a:rPr lang="el-GR" sz="4000" dirty="0" smtClean="0">
                <a:latin typeface="Arial"/>
                <a:cs typeface="Arial"/>
              </a:rPr>
              <a:t>ή </a:t>
            </a:r>
            <a:r>
              <a:rPr lang="el-GR" sz="4000" spc="-5" dirty="0" smtClean="0">
                <a:latin typeface="Arial"/>
                <a:cs typeface="Arial"/>
              </a:rPr>
              <a:t>2/20 </a:t>
            </a:r>
            <a:r>
              <a:rPr lang="el-GR" sz="4000" dirty="0" smtClean="0">
                <a:latin typeface="Arial"/>
                <a:cs typeface="Arial"/>
              </a:rPr>
              <a:t>στο καλύτερο </a:t>
            </a:r>
            <a:r>
              <a:rPr lang="el-GR" sz="4000" spc="-5" dirty="0" smtClean="0">
                <a:latin typeface="Arial"/>
                <a:cs typeface="Arial"/>
              </a:rPr>
              <a:t>μάτι </a:t>
            </a:r>
            <a:r>
              <a:rPr lang="el-GR" sz="4000" dirty="0" smtClean="0">
                <a:latin typeface="Arial"/>
                <a:cs typeface="Arial"/>
              </a:rPr>
              <a:t>ακόμα και</a:t>
            </a:r>
            <a:r>
              <a:rPr lang="el-GR" sz="4000" spc="-160" dirty="0" smtClean="0">
                <a:latin typeface="Arial"/>
                <a:cs typeface="Arial"/>
              </a:rPr>
              <a:t> </a:t>
            </a:r>
            <a:r>
              <a:rPr lang="el-GR" sz="4000" spc="-5" dirty="0" smtClean="0">
                <a:latin typeface="Arial"/>
                <a:cs typeface="Arial"/>
              </a:rPr>
              <a:t>με</a:t>
            </a:r>
            <a:r>
              <a:rPr lang="en-US" sz="4000" spc="-5" dirty="0" smtClean="0">
                <a:latin typeface="Arial"/>
                <a:cs typeface="Arial"/>
              </a:rPr>
              <a:t> </a:t>
            </a:r>
            <a:r>
              <a:rPr lang="el-GR" sz="4000" dirty="0" smtClean="0">
                <a:latin typeface="Arial"/>
                <a:cs typeface="Arial"/>
              </a:rPr>
              <a:t>διορθωτικούς </a:t>
            </a:r>
            <a:r>
              <a:rPr lang="el-GR" sz="4000" spc="-5" dirty="0" smtClean="0">
                <a:latin typeface="Arial"/>
                <a:cs typeface="Arial"/>
              </a:rPr>
              <a:t>φακούς.</a:t>
            </a:r>
            <a:endParaRPr lang="en-US" sz="4000" spc="-5" dirty="0" smtClean="0">
              <a:latin typeface="Arial"/>
              <a:cs typeface="Arial"/>
            </a:endParaRPr>
          </a:p>
          <a:p>
            <a:pPr marL="355600" indent="-342900">
              <a:lnSpc>
                <a:spcPct val="120000"/>
              </a:lnSpc>
              <a:buNone/>
              <a:tabLst>
                <a:tab pos="354965" algn="l"/>
                <a:tab pos="355600" algn="l"/>
              </a:tabLst>
            </a:pPr>
            <a:r>
              <a:rPr lang="el-GR" sz="4000" spc="-5" dirty="0" smtClean="0">
                <a:latin typeface="Arial"/>
                <a:cs typeface="Arial"/>
              </a:rPr>
              <a:t>Σύμφωνα με την </a:t>
            </a:r>
            <a:r>
              <a:rPr lang="el-GR" sz="4000" dirty="0" smtClean="0">
                <a:latin typeface="Arial"/>
                <a:cs typeface="Arial"/>
              </a:rPr>
              <a:t>ελληνική </a:t>
            </a:r>
            <a:r>
              <a:rPr lang="el-GR" sz="4000" spc="-5" dirty="0" smtClean="0">
                <a:latin typeface="Arial"/>
                <a:cs typeface="Arial"/>
              </a:rPr>
              <a:t>νομοθεσία το  </a:t>
            </a:r>
            <a:r>
              <a:rPr lang="el-GR" sz="4000" dirty="0" smtClean="0">
                <a:latin typeface="Arial"/>
                <a:cs typeface="Arial"/>
              </a:rPr>
              <a:t>ποσοστό </a:t>
            </a:r>
            <a:r>
              <a:rPr lang="el-GR" sz="4000" spc="-5" dirty="0" smtClean="0">
                <a:latin typeface="Arial"/>
                <a:cs typeface="Arial"/>
              </a:rPr>
              <a:t>όρασης πρέπει </a:t>
            </a:r>
            <a:r>
              <a:rPr lang="el-GR" sz="4000" dirty="0" smtClean="0">
                <a:latin typeface="Arial"/>
                <a:cs typeface="Arial"/>
              </a:rPr>
              <a:t>να κάτω </a:t>
            </a:r>
            <a:r>
              <a:rPr lang="el-GR" sz="4000" spc="-5" dirty="0" smtClean="0">
                <a:latin typeface="Arial"/>
                <a:cs typeface="Arial"/>
              </a:rPr>
              <a:t>του</a:t>
            </a:r>
            <a:r>
              <a:rPr lang="el-GR" sz="4000" spc="-70" dirty="0" smtClean="0">
                <a:latin typeface="Arial"/>
                <a:cs typeface="Arial"/>
              </a:rPr>
              <a:t> </a:t>
            </a:r>
            <a:r>
              <a:rPr lang="el-GR" sz="4000" spc="-5" dirty="0" smtClean="0">
                <a:latin typeface="Arial"/>
                <a:cs typeface="Arial"/>
              </a:rPr>
              <a:t>1/20</a:t>
            </a:r>
            <a:endParaRPr lang="en-US" sz="4000" spc="-5" dirty="0" smtClean="0">
              <a:latin typeface="Arial"/>
              <a:cs typeface="Arial"/>
            </a:endParaRPr>
          </a:p>
          <a:p>
            <a:pPr marL="355600" indent="-342900">
              <a:lnSpc>
                <a:spcPct val="120000"/>
              </a:lnSpc>
              <a:buNone/>
              <a:tabLst>
                <a:tab pos="354965" algn="l"/>
                <a:tab pos="355600" algn="l"/>
              </a:tabLst>
            </a:pPr>
            <a:endParaRPr lang="el-GR" sz="4000" dirty="0" smtClean="0">
              <a:latin typeface="Arial"/>
              <a:cs typeface="Arial"/>
            </a:endParaRPr>
          </a:p>
          <a:p>
            <a:pPr marL="355600" marR="11430" indent="-342900">
              <a:lnSpc>
                <a:spcPct val="120000"/>
              </a:lnSpc>
              <a:spcBef>
                <a:spcPts val="500"/>
              </a:spcBef>
              <a:buFont typeface="Arial"/>
              <a:buChar char="•"/>
              <a:tabLst>
                <a:tab pos="354965" algn="l"/>
                <a:tab pos="355600" algn="l"/>
              </a:tabLst>
            </a:pPr>
            <a:r>
              <a:rPr lang="el-GR" sz="4000" u="heavy" spc="-505" dirty="0" smtClean="0">
                <a:uFill>
                  <a:solidFill>
                    <a:srgbClr val="000000"/>
                  </a:solidFill>
                </a:uFill>
                <a:latin typeface="Times New Roman"/>
                <a:cs typeface="Times New Roman"/>
              </a:rPr>
              <a:t> </a:t>
            </a:r>
            <a:r>
              <a:rPr lang="el-GR" sz="4000" i="1" u="heavy" dirty="0" smtClean="0">
                <a:uFill>
                  <a:solidFill>
                    <a:srgbClr val="000000"/>
                  </a:solidFill>
                </a:uFill>
                <a:latin typeface="Arial"/>
                <a:cs typeface="Arial"/>
              </a:rPr>
              <a:t>Μερικώς </a:t>
            </a:r>
            <a:r>
              <a:rPr lang="el-GR" sz="4000" i="1" u="heavy" spc="-5" dirty="0" smtClean="0">
                <a:uFill>
                  <a:solidFill>
                    <a:srgbClr val="000000"/>
                  </a:solidFill>
                </a:uFill>
                <a:latin typeface="Arial"/>
                <a:cs typeface="Arial"/>
              </a:rPr>
              <a:t>βλέποντα</a:t>
            </a:r>
            <a:r>
              <a:rPr lang="el-GR" sz="4000" i="1" spc="-5" dirty="0" smtClean="0">
                <a:latin typeface="Arial"/>
                <a:cs typeface="Arial"/>
              </a:rPr>
              <a:t> </a:t>
            </a:r>
            <a:r>
              <a:rPr lang="el-GR" sz="4000" spc="-5" dirty="0" smtClean="0">
                <a:latin typeface="Arial"/>
                <a:cs typeface="Arial"/>
              </a:rPr>
              <a:t>θεωρούνται </a:t>
            </a:r>
            <a:r>
              <a:rPr lang="el-GR" sz="4000" dirty="0" smtClean="0">
                <a:latin typeface="Arial"/>
                <a:cs typeface="Arial"/>
              </a:rPr>
              <a:t>τα </a:t>
            </a:r>
            <a:r>
              <a:rPr lang="el-GR" sz="4000" spc="-5" dirty="0" smtClean="0">
                <a:latin typeface="Arial"/>
                <a:cs typeface="Arial"/>
              </a:rPr>
              <a:t>άτομα </a:t>
            </a:r>
            <a:r>
              <a:rPr lang="el-GR" sz="4000" dirty="0" smtClean="0">
                <a:latin typeface="Arial"/>
                <a:cs typeface="Arial"/>
              </a:rPr>
              <a:t>των </a:t>
            </a:r>
            <a:r>
              <a:rPr lang="el-GR" sz="4000" spc="-5" dirty="0" smtClean="0">
                <a:latin typeface="Arial"/>
                <a:cs typeface="Arial"/>
              </a:rPr>
              <a:t>οποίων </a:t>
            </a:r>
            <a:r>
              <a:rPr lang="el-GR" sz="4000" dirty="0" smtClean="0">
                <a:latin typeface="Arial"/>
                <a:cs typeface="Arial"/>
              </a:rPr>
              <a:t>η οπτική  </a:t>
            </a:r>
            <a:r>
              <a:rPr lang="el-GR" sz="4000" spc="-5" dirty="0" smtClean="0">
                <a:latin typeface="Arial"/>
                <a:cs typeface="Arial"/>
              </a:rPr>
              <a:t>οξύτητα με </a:t>
            </a:r>
            <a:r>
              <a:rPr lang="el-GR" sz="4000" dirty="0" smtClean="0">
                <a:latin typeface="Arial"/>
                <a:cs typeface="Arial"/>
              </a:rPr>
              <a:t>διόρθωση είναι </a:t>
            </a:r>
            <a:r>
              <a:rPr lang="el-GR" sz="4000" spc="-5" dirty="0" smtClean="0">
                <a:latin typeface="Arial"/>
                <a:cs typeface="Arial"/>
              </a:rPr>
              <a:t>μεταξύ 20/70 με 20/200 στο </a:t>
            </a:r>
            <a:r>
              <a:rPr lang="el-GR" sz="4000" dirty="0" smtClean="0">
                <a:latin typeface="Arial"/>
                <a:cs typeface="Arial"/>
              </a:rPr>
              <a:t>καλύτερο  μάτι.</a:t>
            </a:r>
          </a:p>
          <a:p>
            <a:pPr marL="12700">
              <a:lnSpc>
                <a:spcPct val="120000"/>
              </a:lnSpc>
              <a:buNone/>
            </a:pPr>
            <a:endParaRPr lang="en-US" sz="4000" spc="-5" dirty="0" smtClean="0">
              <a:latin typeface="Arial"/>
              <a:cs typeface="Arial"/>
            </a:endParaRPr>
          </a:p>
          <a:p>
            <a:pPr marL="12700">
              <a:lnSpc>
                <a:spcPct val="120000"/>
              </a:lnSpc>
              <a:buNone/>
            </a:pPr>
            <a:r>
              <a:rPr lang="el-GR" sz="4000" spc="-5" dirty="0" smtClean="0">
                <a:latin typeface="Arial"/>
                <a:cs typeface="Arial"/>
              </a:rPr>
              <a:t>Όμως:</a:t>
            </a:r>
            <a:endParaRPr lang="el-GR" sz="4000" dirty="0" smtClean="0">
              <a:latin typeface="Arial"/>
              <a:cs typeface="Arial"/>
            </a:endParaRPr>
          </a:p>
          <a:p>
            <a:pPr marL="355600" marR="5080" indent="-342900">
              <a:lnSpc>
                <a:spcPct val="120000"/>
              </a:lnSpc>
              <a:spcBef>
                <a:spcPts val="480"/>
              </a:spcBef>
              <a:buChar char="•"/>
              <a:tabLst>
                <a:tab pos="354965" algn="l"/>
                <a:tab pos="355600" algn="l"/>
              </a:tabLst>
            </a:pPr>
            <a:r>
              <a:rPr lang="el-GR" sz="4000" spc="-5" dirty="0" smtClean="0">
                <a:latin typeface="Arial"/>
                <a:cs typeface="Arial"/>
              </a:rPr>
              <a:t>μόνο ένα </a:t>
            </a:r>
            <a:r>
              <a:rPr lang="el-GR" sz="4000" dirty="0" smtClean="0">
                <a:latin typeface="Arial"/>
                <a:cs typeface="Arial"/>
              </a:rPr>
              <a:t>μικρό ποσοστό </a:t>
            </a:r>
            <a:r>
              <a:rPr lang="el-GR" sz="4000" spc="-5" dirty="0" smtClean="0">
                <a:latin typeface="Arial"/>
                <a:cs typeface="Arial"/>
              </a:rPr>
              <a:t>αυτών που </a:t>
            </a:r>
            <a:r>
              <a:rPr lang="el-GR" sz="4000" dirty="0" smtClean="0">
                <a:latin typeface="Arial"/>
                <a:cs typeface="Arial"/>
              </a:rPr>
              <a:t>έχουν </a:t>
            </a:r>
            <a:r>
              <a:rPr lang="el-GR" sz="4000" spc="-5" dirty="0" smtClean="0">
                <a:latin typeface="Arial"/>
                <a:cs typeface="Arial"/>
              </a:rPr>
              <a:t>νομικά </a:t>
            </a:r>
            <a:r>
              <a:rPr lang="el-GR" sz="4000" dirty="0" smtClean="0">
                <a:latin typeface="Arial"/>
                <a:cs typeface="Arial"/>
              </a:rPr>
              <a:t>χαρακτηριστεί  τυφλοί </a:t>
            </a:r>
            <a:r>
              <a:rPr lang="el-GR" sz="4000" spc="-5" dirty="0" smtClean="0">
                <a:latin typeface="Arial"/>
                <a:cs typeface="Arial"/>
              </a:rPr>
              <a:t>δεν </a:t>
            </a:r>
            <a:r>
              <a:rPr lang="el-GR" sz="4000" dirty="0" smtClean="0">
                <a:latin typeface="Arial"/>
                <a:cs typeface="Arial"/>
              </a:rPr>
              <a:t>έχουν καθόλου όραση</a:t>
            </a:r>
            <a:r>
              <a:rPr lang="el-GR" sz="4000" spc="-95" dirty="0" smtClean="0">
                <a:latin typeface="Arial"/>
                <a:cs typeface="Arial"/>
              </a:rPr>
              <a:t> </a:t>
            </a:r>
            <a:r>
              <a:rPr lang="el-GR" sz="4000" spc="5" dirty="0" smtClean="0">
                <a:latin typeface="Arial"/>
                <a:cs typeface="Arial"/>
              </a:rPr>
              <a:t>και</a:t>
            </a:r>
            <a:endParaRPr lang="el-GR" sz="4000" dirty="0" smtClean="0">
              <a:latin typeface="Arial"/>
              <a:cs typeface="Arial"/>
            </a:endParaRPr>
          </a:p>
          <a:p>
            <a:pPr marL="355600" marR="281940" indent="-342900">
              <a:lnSpc>
                <a:spcPct val="120000"/>
              </a:lnSpc>
              <a:spcBef>
                <a:spcPts val="465"/>
              </a:spcBef>
              <a:buChar char="•"/>
              <a:tabLst>
                <a:tab pos="354965" algn="l"/>
                <a:tab pos="355600" algn="l"/>
              </a:tabLst>
            </a:pPr>
            <a:r>
              <a:rPr lang="el-GR" sz="4000" spc="-5" dirty="0" smtClean="0">
                <a:latin typeface="Arial"/>
                <a:cs typeface="Arial"/>
              </a:rPr>
              <a:t>ένας αριθμός </a:t>
            </a:r>
            <a:r>
              <a:rPr lang="el-GR" sz="4000" dirty="0" smtClean="0">
                <a:latin typeface="Arial"/>
                <a:cs typeface="Arial"/>
              </a:rPr>
              <a:t>νομικά τυφλών </a:t>
            </a:r>
            <a:r>
              <a:rPr lang="el-GR" sz="4000" spc="-5" dirty="0" smtClean="0">
                <a:latin typeface="Arial"/>
                <a:cs typeface="Arial"/>
              </a:rPr>
              <a:t>μπορεί </a:t>
            </a:r>
            <a:r>
              <a:rPr lang="el-GR" sz="4000" spc="5" dirty="0" smtClean="0">
                <a:latin typeface="Arial"/>
                <a:cs typeface="Arial"/>
              </a:rPr>
              <a:t>και </a:t>
            </a:r>
            <a:r>
              <a:rPr lang="el-GR" sz="4000" dirty="0" smtClean="0">
                <a:latin typeface="Arial"/>
                <a:cs typeface="Arial"/>
              </a:rPr>
              <a:t>διαβάζει </a:t>
            </a:r>
            <a:r>
              <a:rPr lang="el-GR" sz="4000" spc="-5" dirty="0" smtClean="0">
                <a:latin typeface="Arial"/>
                <a:cs typeface="Arial"/>
              </a:rPr>
              <a:t>μεγεθυσμένο  </a:t>
            </a:r>
            <a:r>
              <a:rPr lang="el-GR" sz="4000" dirty="0" smtClean="0">
                <a:latin typeface="Arial"/>
                <a:cs typeface="Arial"/>
              </a:rPr>
              <a:t>κείμενο.</a:t>
            </a:r>
          </a:p>
          <a:p>
            <a:pPr>
              <a:buNone/>
            </a:pPr>
            <a:endParaRPr lang="el-GR" dirty="0" smtClean="0"/>
          </a:p>
          <a:p>
            <a:endParaRPr 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pc="-10" dirty="0" smtClean="0"/>
              <a:t>Εκπαιδευτικός </a:t>
            </a:r>
            <a:r>
              <a:rPr lang="el-GR" spc="-5" dirty="0" smtClean="0"/>
              <a:t>ορισμός τυφλότητας – </a:t>
            </a:r>
            <a:r>
              <a:rPr lang="el-GR" spc="-10" dirty="0" smtClean="0"/>
              <a:t>μερικής  </a:t>
            </a:r>
            <a:r>
              <a:rPr lang="el-GR" i="1" spc="-5" dirty="0" smtClean="0"/>
              <a:t>τύφλωσης.</a:t>
            </a:r>
            <a:endParaRPr lang="el-GR" dirty="0"/>
          </a:p>
        </p:txBody>
      </p:sp>
      <p:sp>
        <p:nvSpPr>
          <p:cNvPr id="3" name="2 - Θέση περιεχομένου"/>
          <p:cNvSpPr>
            <a:spLocks noGrp="1"/>
          </p:cNvSpPr>
          <p:nvPr>
            <p:ph idx="1"/>
          </p:nvPr>
        </p:nvSpPr>
        <p:spPr/>
        <p:txBody>
          <a:bodyPr>
            <a:normAutofit fontScale="92500" lnSpcReduction="10000"/>
          </a:bodyPr>
          <a:lstStyle/>
          <a:p>
            <a:endParaRPr lang="el-GR" dirty="0" smtClean="0"/>
          </a:p>
          <a:p>
            <a:r>
              <a:rPr lang="el-GR" dirty="0" smtClean="0"/>
              <a:t>Από εκπαιδευτική άποψη τυφλά θεωρούνται τα άτομα εκείνα τα οποία λόγω των προβλημάτων όρασης είναι απαραίτητο να διδαχτούν με τη μέθοδο </a:t>
            </a:r>
            <a:r>
              <a:rPr lang="el-GR" dirty="0" err="1" smtClean="0"/>
              <a:t>Braille</a:t>
            </a:r>
            <a:r>
              <a:rPr lang="el-GR" dirty="0" smtClean="0"/>
              <a:t> ή με ακουστικές μεθόδους, ενώ μερικώς βλέποντα θεωρούνται όσα μπορούν να διαβάσουν κείμενα με μεγάλα τυπογραφικά στοιχεία ή με τη βοήθεια μεγεθυντικών οργάνων και συσκευών (</a:t>
            </a:r>
            <a:r>
              <a:rPr lang="en-US" dirty="0" smtClean="0"/>
              <a:t>Alsop</a:t>
            </a:r>
            <a:r>
              <a:rPr lang="el-GR" dirty="0" smtClean="0"/>
              <a:t>, 2002; </a:t>
            </a:r>
            <a:r>
              <a:rPr lang="en-US" dirty="0" smtClean="0"/>
              <a:t>Ferrell</a:t>
            </a:r>
            <a:r>
              <a:rPr lang="el-GR" dirty="0" smtClean="0"/>
              <a:t>, 2011; </a:t>
            </a:r>
            <a:r>
              <a:rPr lang="en-US" dirty="0" smtClean="0"/>
              <a:t>Swenson</a:t>
            </a:r>
            <a:r>
              <a:rPr lang="el-GR" dirty="0" smtClean="0"/>
              <a:t>, 2016).</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71026" y="291231"/>
            <a:ext cx="9772238" cy="773170"/>
          </a:xfrm>
        </p:spPr>
        <p:txBody>
          <a:bodyPr>
            <a:normAutofit fontScale="90000"/>
          </a:bodyPr>
          <a:lstStyle/>
          <a:p>
            <a:r>
              <a:rPr lang="el-GR" b="1" dirty="0" smtClean="0"/>
              <a:t>Κατηγορίες προβλημάτων όρασης </a:t>
            </a:r>
            <a:br>
              <a:rPr lang="el-GR" b="1" dirty="0" smtClean="0"/>
            </a:br>
            <a:endParaRPr lang="el-GR" dirty="0"/>
          </a:p>
        </p:txBody>
      </p:sp>
      <p:sp>
        <p:nvSpPr>
          <p:cNvPr id="3" name="2 - Θέση περιεχομένου"/>
          <p:cNvSpPr>
            <a:spLocks noGrp="1"/>
          </p:cNvSpPr>
          <p:nvPr>
            <p:ph idx="1"/>
          </p:nvPr>
        </p:nvSpPr>
        <p:spPr>
          <a:xfrm>
            <a:off x="1871026" y="992963"/>
            <a:ext cx="9772238" cy="6000791"/>
          </a:xfrm>
        </p:spPr>
        <p:txBody>
          <a:bodyPr>
            <a:normAutofit fontScale="70000" lnSpcReduction="20000"/>
          </a:bodyPr>
          <a:lstStyle/>
          <a:p>
            <a:r>
              <a:rPr lang="el-GR" i="1" dirty="0" smtClean="0"/>
              <a:t>Μειωμένη όραση</a:t>
            </a:r>
            <a:r>
              <a:rPr lang="el-GR" dirty="0" smtClean="0"/>
              <a:t>: Τα άτομα με μειωμένη όραση λειτουργούν και μαθαίνουν χρησιμοποιώντας την αίσθηση της όρασης. Ωστόσο, μπορεί να χρειάζονται μεγεθυμένο κείμενο, ενισχυμένη αντίθεση ή αλλαγή στον τύπο και μέγεθος της γραμματοσειράς, </a:t>
            </a:r>
          </a:p>
          <a:p>
            <a:r>
              <a:rPr lang="el-GR" i="1" dirty="0" smtClean="0"/>
              <a:t>Λειτουργική τύφλωση</a:t>
            </a:r>
            <a:r>
              <a:rPr lang="el-GR" dirty="0" smtClean="0"/>
              <a:t>: Τα άτομα με λειτουργική τύφλωση χρησιμοποιούν συνδυασμούς τρόπων προκειμένου να λειτουργήσουν μέσα στο περιβάλλον τους (</a:t>
            </a:r>
            <a:r>
              <a:rPr lang="el-GR" dirty="0" err="1" smtClean="0"/>
              <a:t>Turnbull</a:t>
            </a:r>
            <a:r>
              <a:rPr lang="el-GR" dirty="0" smtClean="0"/>
              <a:t> </a:t>
            </a:r>
            <a:r>
              <a:rPr lang="el-GR" dirty="0" err="1" smtClean="0"/>
              <a:t>et</a:t>
            </a:r>
            <a:r>
              <a:rPr lang="el-GR" dirty="0" smtClean="0"/>
              <a:t> </a:t>
            </a:r>
            <a:r>
              <a:rPr lang="el-GR" dirty="0" err="1" smtClean="0"/>
              <a:t>al</a:t>
            </a:r>
            <a:r>
              <a:rPr lang="el-GR" dirty="0" smtClean="0"/>
              <a:t>., 2002), και διαβάζουν και γράφουν με τη χρήση </a:t>
            </a:r>
            <a:r>
              <a:rPr lang="el-GR" dirty="0" err="1" smtClean="0"/>
              <a:t>Braille</a:t>
            </a:r>
            <a:r>
              <a:rPr lang="el-GR" dirty="0" smtClean="0"/>
              <a:t>. Έχουν ικανοποιητική όραση ώστε να μπορούν να κινούνται σε εσωτερικούς χώρους με ασφάλεια ή μπορεί και να χρειάζονται ορισμένες διευκολύνσεις. </a:t>
            </a:r>
          </a:p>
          <a:p>
            <a:r>
              <a:rPr lang="el-GR" i="1" dirty="0" smtClean="0"/>
              <a:t>Τύφλωση</a:t>
            </a:r>
            <a:r>
              <a:rPr lang="el-GR" dirty="0" smtClean="0"/>
              <a:t>: Στην εν λόγω κατηγορία περιλαμβάνονται η </a:t>
            </a:r>
            <a:r>
              <a:rPr lang="el-GR" i="1" dirty="0" smtClean="0"/>
              <a:t>μερική </a:t>
            </a:r>
            <a:r>
              <a:rPr lang="el-GR" dirty="0" smtClean="0"/>
              <a:t>και η </a:t>
            </a:r>
            <a:r>
              <a:rPr lang="el-GR" i="1" dirty="0" smtClean="0"/>
              <a:t>πλήρης </a:t>
            </a:r>
            <a:r>
              <a:rPr lang="el-GR" dirty="0" smtClean="0"/>
              <a:t>τύφλωση. Κατά τη μερική τύφλωση η οπτική οξύτητα είναι μειωμένη και η εκμάθηση γίνεται με τη χρήση πληροφοριών μέσω των άλλων αισθήσεων. Αντίθετα, τα άτομα με πλήρη τύφλωση δεν μπορούν να συλλάβουν κανένα ερέθισμα από το οπτικό τους σύστημα και εξαρτώνται ολοκληρωτικά σε λήψη δεδομένων από τις υπόλοιπες αισθήσεις τους</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Ηλιοστάσιο">
  <a:themeElements>
    <a:clrScheme name="Ηλιοστάσιο">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Ηλιοστάσιο">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Ηλιοστάσιο">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4829</TotalTime>
  <Words>2478</Words>
  <PresentationFormat>Προσαρμογή</PresentationFormat>
  <Paragraphs>261</Paragraphs>
  <Slides>51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Ηλιοστάσιο</vt:lpstr>
      <vt:lpstr>ΠΡΟΒΛΗΜΑΤΑ ΟΡΑΣΗΣ</vt:lpstr>
      <vt:lpstr>αιτιολογικοί παράγοντες τύφλωσης</vt:lpstr>
      <vt:lpstr>Αίτια </vt:lpstr>
      <vt:lpstr>Διαφάνεια 4</vt:lpstr>
      <vt:lpstr>Διαφάνεια 5</vt:lpstr>
      <vt:lpstr>Διαφάνεια 6</vt:lpstr>
      <vt:lpstr>Ορισμοί </vt:lpstr>
      <vt:lpstr>Εκπαιδευτικός ορισμός τυφλότητας – μερικής  τύφλωσης.</vt:lpstr>
      <vt:lpstr>Κατηγορίες προβλημάτων όρασης  </vt:lpstr>
      <vt:lpstr>Διάγνωση και τρόποι αντιμετώπισης των προβλημάτων όρασης</vt:lpstr>
      <vt:lpstr>Διαφάνεια 11</vt:lpstr>
      <vt:lpstr>Διαφάνεια 12</vt:lpstr>
      <vt:lpstr>Ποια συμπτώματα παραπέμπουν σε  δυσλειτουργίες που επηρεάζουν την όραση;</vt:lpstr>
      <vt:lpstr>Συμπτώματα που παραπέμπουν σε ‘σκοτοπική  ευαισθησία’ ή προβλήματα προσαρμογής</vt:lpstr>
      <vt:lpstr>Συμπτώματα που παραπέμπουν σε προβλήματα συγχρονισμού και εστίασης των  ματιών</vt:lpstr>
      <vt:lpstr>Σημάδια προβλήματος στην Αίσθηση  Κατεύθυνσης , στις Σχέσεις Χώρου, ή στην Οπτική Αντίληψη</vt:lpstr>
      <vt:lpstr>Διαφάνεια 17</vt:lpstr>
      <vt:lpstr>Σημάδια προβλήματος στον συντονισμό  ματιού-χεριού</vt:lpstr>
      <vt:lpstr>Σημάδια προβλήματος στην Απεικόνιση και  στην Οπτική Μνήμη</vt:lpstr>
      <vt:lpstr>Περιορισμοί και δυσκολίες…</vt:lpstr>
      <vt:lpstr>δυνατότητα ανεξάρτητης και ασφαλούς μετακίνησης</vt:lpstr>
      <vt:lpstr>Χώρος τάξης</vt:lpstr>
      <vt:lpstr>Εκπαιδευτικό υλικό</vt:lpstr>
      <vt:lpstr> Οπτικές προσαρμογές  </vt:lpstr>
      <vt:lpstr>Απτικές προσαρμογές</vt:lpstr>
      <vt:lpstr>Ακουστικά βοηθήματα</vt:lpstr>
      <vt:lpstr>Υποστηρικτική Τεχνολογία</vt:lpstr>
      <vt:lpstr>Διδακτικές προσεγγίσεις</vt:lpstr>
      <vt:lpstr>Διαφάνεια 29</vt:lpstr>
      <vt:lpstr>Διδακτικές προσεγγίσεις ανάπτυξης και καλλιέργειας απτικών δεξιοτήτων</vt:lpstr>
      <vt:lpstr>Διαφάνεια 31</vt:lpstr>
      <vt:lpstr>Διαφάνεια 32</vt:lpstr>
      <vt:lpstr>Braille </vt:lpstr>
      <vt:lpstr>Διαφάνεια 34</vt:lpstr>
      <vt:lpstr>Διαφάνεια 35</vt:lpstr>
      <vt:lpstr>Τέσσερις στρατηγικές</vt:lpstr>
      <vt:lpstr>Διδακτικές προσεγγίσεις για την ανάπτυξη και καλλιέργεια ακουστικών δεξιοτήτων</vt:lpstr>
      <vt:lpstr>Ενδεδειγμένες πρακτικές διδασκαλίας</vt:lpstr>
      <vt:lpstr>Κλίµα τάξης = Κλίµα χαράς, άνεσης  και αποδοχής</vt:lpstr>
      <vt:lpstr>Διαφάνεια 40</vt:lpstr>
      <vt:lpstr>Διαφάνεια 41</vt:lpstr>
      <vt:lpstr>Ομάδες συνεργασίας</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Νικος</dc:creator>
  <cp:lastModifiedBy>Νικος</cp:lastModifiedBy>
  <cp:revision>45</cp:revision>
  <dcterms:created xsi:type="dcterms:W3CDTF">2019-10-16T14:08:46Z</dcterms:created>
  <dcterms:modified xsi:type="dcterms:W3CDTF">2019-10-22T13:26:18Z</dcterms:modified>
</cp:coreProperties>
</file>