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32"/>
  </p:notesMasterIdLst>
  <p:handoutMasterIdLst>
    <p:handoutMasterId r:id="rId33"/>
  </p:handoutMasterIdLst>
  <p:sldIdLst>
    <p:sldId id="497" r:id="rId2"/>
    <p:sldId id="505" r:id="rId3"/>
    <p:sldId id="506" r:id="rId4"/>
    <p:sldId id="477" r:id="rId5"/>
    <p:sldId id="494" r:id="rId6"/>
    <p:sldId id="446" r:id="rId7"/>
    <p:sldId id="478" r:id="rId8"/>
    <p:sldId id="479" r:id="rId9"/>
    <p:sldId id="480" r:id="rId10"/>
    <p:sldId id="495" r:id="rId11"/>
    <p:sldId id="481" r:id="rId12"/>
    <p:sldId id="493" r:id="rId13"/>
    <p:sldId id="482" r:id="rId14"/>
    <p:sldId id="483" r:id="rId15"/>
    <p:sldId id="496" r:id="rId16"/>
    <p:sldId id="484" r:id="rId17"/>
    <p:sldId id="485" r:id="rId18"/>
    <p:sldId id="486" r:id="rId19"/>
    <p:sldId id="487" r:id="rId20"/>
    <p:sldId id="488" r:id="rId21"/>
    <p:sldId id="489" r:id="rId22"/>
    <p:sldId id="490" r:id="rId23"/>
    <p:sldId id="491" r:id="rId24"/>
    <p:sldId id="498" r:id="rId25"/>
    <p:sldId id="499" r:id="rId26"/>
    <p:sldId id="500" r:id="rId27"/>
    <p:sldId id="501" r:id="rId28"/>
    <p:sldId id="502" r:id="rId29"/>
    <p:sldId id="503" r:id="rId30"/>
    <p:sldId id="504" r:id="rId31"/>
  </p:sldIdLst>
  <p:sldSz cx="9144000" cy="6858000" type="screen4x3"/>
  <p:notesSz cx="6781800" cy="9918700"/>
  <p:defaultTextStyle>
    <a:defPPr>
      <a:defRPr lang="en-GB"/>
    </a:defPPr>
    <a:lvl1pPr algn="ctr" rtl="0" fontAlgn="base">
      <a:spcBef>
        <a:spcPct val="20000"/>
      </a:spcBef>
      <a:spcAft>
        <a:spcPct val="0"/>
      </a:spcAft>
      <a:buClr>
        <a:schemeClr val="tx2"/>
      </a:buClr>
      <a:buSzPct val="75000"/>
      <a:buFont typeface="Wingdings" panose="05000000000000000000" pitchFamily="2" charset="2"/>
      <a:buChar char="n"/>
      <a:defRPr sz="2000" kern="1200">
        <a:solidFill>
          <a:schemeClr val="tx1"/>
        </a:solidFill>
        <a:latin typeface="Tahoma" panose="020B0604030504040204" pitchFamily="34" charset="0"/>
        <a:ea typeface="+mn-ea"/>
        <a:cs typeface="+mn-cs"/>
      </a:defRPr>
    </a:lvl1pPr>
    <a:lvl2pPr marL="457200" algn="ctr" rtl="0" fontAlgn="base">
      <a:spcBef>
        <a:spcPct val="20000"/>
      </a:spcBef>
      <a:spcAft>
        <a:spcPct val="0"/>
      </a:spcAft>
      <a:buClr>
        <a:schemeClr val="tx2"/>
      </a:buClr>
      <a:buSzPct val="75000"/>
      <a:buFont typeface="Wingdings" panose="05000000000000000000" pitchFamily="2" charset="2"/>
      <a:buChar char="n"/>
      <a:defRPr sz="2000" kern="1200">
        <a:solidFill>
          <a:schemeClr val="tx1"/>
        </a:solidFill>
        <a:latin typeface="Tahoma" panose="020B0604030504040204" pitchFamily="34" charset="0"/>
        <a:ea typeface="+mn-ea"/>
        <a:cs typeface="+mn-cs"/>
      </a:defRPr>
    </a:lvl2pPr>
    <a:lvl3pPr marL="914400" algn="ctr" rtl="0" fontAlgn="base">
      <a:spcBef>
        <a:spcPct val="20000"/>
      </a:spcBef>
      <a:spcAft>
        <a:spcPct val="0"/>
      </a:spcAft>
      <a:buClr>
        <a:schemeClr val="tx2"/>
      </a:buClr>
      <a:buSzPct val="75000"/>
      <a:buFont typeface="Wingdings" panose="05000000000000000000" pitchFamily="2" charset="2"/>
      <a:buChar char="n"/>
      <a:defRPr sz="2000" kern="1200">
        <a:solidFill>
          <a:schemeClr val="tx1"/>
        </a:solidFill>
        <a:latin typeface="Tahoma" panose="020B0604030504040204" pitchFamily="34" charset="0"/>
        <a:ea typeface="+mn-ea"/>
        <a:cs typeface="+mn-cs"/>
      </a:defRPr>
    </a:lvl3pPr>
    <a:lvl4pPr marL="1371600" algn="ctr" rtl="0" fontAlgn="base">
      <a:spcBef>
        <a:spcPct val="20000"/>
      </a:spcBef>
      <a:spcAft>
        <a:spcPct val="0"/>
      </a:spcAft>
      <a:buClr>
        <a:schemeClr val="tx2"/>
      </a:buClr>
      <a:buSzPct val="75000"/>
      <a:buFont typeface="Wingdings" panose="05000000000000000000" pitchFamily="2" charset="2"/>
      <a:buChar char="n"/>
      <a:defRPr sz="2000" kern="1200">
        <a:solidFill>
          <a:schemeClr val="tx1"/>
        </a:solidFill>
        <a:latin typeface="Tahoma" panose="020B0604030504040204" pitchFamily="34" charset="0"/>
        <a:ea typeface="+mn-ea"/>
        <a:cs typeface="+mn-cs"/>
      </a:defRPr>
    </a:lvl4pPr>
    <a:lvl5pPr marL="1828800" algn="ctr" rtl="0" fontAlgn="base">
      <a:spcBef>
        <a:spcPct val="20000"/>
      </a:spcBef>
      <a:spcAft>
        <a:spcPct val="0"/>
      </a:spcAft>
      <a:buClr>
        <a:schemeClr val="tx2"/>
      </a:buClr>
      <a:buSzPct val="75000"/>
      <a:buFont typeface="Wingdings" panose="05000000000000000000" pitchFamily="2" charset="2"/>
      <a:buChar char="n"/>
      <a:defRPr sz="2000" kern="1200">
        <a:solidFill>
          <a:schemeClr val="tx1"/>
        </a:solidFill>
        <a:latin typeface="Tahoma" panose="020B0604030504040204" pitchFamily="34" charset="0"/>
        <a:ea typeface="+mn-ea"/>
        <a:cs typeface="+mn-cs"/>
      </a:defRPr>
    </a:lvl5pPr>
    <a:lvl6pPr marL="2286000" algn="l" defTabSz="914400" rtl="0" eaLnBrk="1" latinLnBrk="0" hangingPunct="1">
      <a:defRPr sz="2000" kern="1200">
        <a:solidFill>
          <a:schemeClr val="tx1"/>
        </a:solidFill>
        <a:latin typeface="Tahoma" panose="020B0604030504040204" pitchFamily="34" charset="0"/>
        <a:ea typeface="+mn-ea"/>
        <a:cs typeface="+mn-cs"/>
      </a:defRPr>
    </a:lvl6pPr>
    <a:lvl7pPr marL="2743200" algn="l" defTabSz="914400" rtl="0" eaLnBrk="1" latinLnBrk="0" hangingPunct="1">
      <a:defRPr sz="2000" kern="1200">
        <a:solidFill>
          <a:schemeClr val="tx1"/>
        </a:solidFill>
        <a:latin typeface="Tahoma" panose="020B0604030504040204" pitchFamily="34" charset="0"/>
        <a:ea typeface="+mn-ea"/>
        <a:cs typeface="+mn-cs"/>
      </a:defRPr>
    </a:lvl7pPr>
    <a:lvl8pPr marL="3200400" algn="l" defTabSz="914400" rtl="0" eaLnBrk="1" latinLnBrk="0" hangingPunct="1">
      <a:defRPr sz="2000" kern="1200">
        <a:solidFill>
          <a:schemeClr val="tx1"/>
        </a:solidFill>
        <a:latin typeface="Tahoma" panose="020B0604030504040204" pitchFamily="34" charset="0"/>
        <a:ea typeface="+mn-ea"/>
        <a:cs typeface="+mn-cs"/>
      </a:defRPr>
    </a:lvl8pPr>
    <a:lvl9pPr marL="3657600" algn="l" defTabSz="914400" rtl="0" eaLnBrk="1" latinLnBrk="0" hangingPunct="1">
      <a:defRPr sz="2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 uri="{2D200454-40CA-4A62-9FC3-DE9A4176ACB9}">
      <p15:notesGuideLst xmlns:p15="http://schemas.microsoft.com/office/powerpoint/2012/main">
        <p15:guide id="1" orient="horz" pos="3124">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stas Berberidis" initials="K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CB4A6"/>
    <a:srgbClr val="FFFF99"/>
    <a:srgbClr val="FFE0A3"/>
    <a:srgbClr val="CCE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700" autoAdjust="0"/>
  </p:normalViewPr>
  <p:slideViewPr>
    <p:cSldViewPr>
      <p:cViewPr varScale="1">
        <p:scale>
          <a:sx n="52" d="100"/>
          <a:sy n="52" d="100"/>
        </p:scale>
        <p:origin x="48" y="168"/>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836" y="-78"/>
      </p:cViewPr>
      <p:guideLst>
        <p:guide orient="horz" pos="3124"/>
        <p:guide pos="21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2-12-06T11:13:11.105" idx="1">
    <p:pos x="5337" y="815"/>
    <p:text>Kάθε κυματομορφή σήματος (από αυτές του αρχικού συνόλου κυματομορφών) μπορεί να εκφραστεί ως γραμμικός συνδυασμός των ορθοκανονικών κυματομορφών της βάσης που προκύπτει.
       όμως
Αυτό δεν σημαίνει ότι και κάθε άλλη συνάρτηση (σήμα) μπορεί να αναπαρασταθεί στον συγκεκριμένο ορθοκανονικό χώρο. 
Είναι δηλαδή, κατά κάποιο τρόπο, ένα ad hoc ανάπτυγμα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38463" cy="495300"/>
          </a:xfrm>
          <a:prstGeom prst="rect">
            <a:avLst/>
          </a:prstGeom>
          <a:noFill/>
          <a:ln w="9525">
            <a:noFill/>
            <a:miter lim="800000"/>
            <a:headEnd/>
            <a:tailEnd/>
          </a:ln>
          <a:effectLst/>
        </p:spPr>
        <p:txBody>
          <a:bodyPr vert="horz" wrap="square" lIns="96447" tIns="48224" rIns="96447" bIns="48224" numCol="1" anchor="t" anchorCtr="0" compatLnSpc="1">
            <a:prstTxWarp prst="textNoShape">
              <a:avLst/>
            </a:prstTxWarp>
          </a:bodyPr>
          <a:lstStyle>
            <a:lvl1pPr algn="l" defTabSz="965200">
              <a:spcBef>
                <a:spcPct val="0"/>
              </a:spcBef>
              <a:buClrTx/>
              <a:buSzTx/>
              <a:buFontTx/>
              <a:buNone/>
              <a:defRPr sz="1300"/>
            </a:lvl1pPr>
          </a:lstStyle>
          <a:p>
            <a:pPr>
              <a:defRPr/>
            </a:pPr>
            <a:endParaRPr lang="en-GB"/>
          </a:p>
        </p:txBody>
      </p:sp>
      <p:sp>
        <p:nvSpPr>
          <p:cNvPr id="33795" name="Rectangle 3"/>
          <p:cNvSpPr>
            <a:spLocks noGrp="1" noChangeArrowheads="1"/>
          </p:cNvSpPr>
          <p:nvPr>
            <p:ph type="dt" sz="quarter" idx="1"/>
          </p:nvPr>
        </p:nvSpPr>
        <p:spPr bwMode="auto">
          <a:xfrm>
            <a:off x="3843338" y="0"/>
            <a:ext cx="2938462" cy="495300"/>
          </a:xfrm>
          <a:prstGeom prst="rect">
            <a:avLst/>
          </a:prstGeom>
          <a:noFill/>
          <a:ln w="9525">
            <a:noFill/>
            <a:miter lim="800000"/>
            <a:headEnd/>
            <a:tailEnd/>
          </a:ln>
          <a:effectLst/>
        </p:spPr>
        <p:txBody>
          <a:bodyPr vert="horz" wrap="square" lIns="96447" tIns="48224" rIns="96447" bIns="48224" numCol="1" anchor="t" anchorCtr="0" compatLnSpc="1">
            <a:prstTxWarp prst="textNoShape">
              <a:avLst/>
            </a:prstTxWarp>
          </a:bodyPr>
          <a:lstStyle>
            <a:lvl1pPr algn="r" defTabSz="965200">
              <a:spcBef>
                <a:spcPct val="0"/>
              </a:spcBef>
              <a:buClrTx/>
              <a:buSzTx/>
              <a:buFontTx/>
              <a:buNone/>
              <a:defRPr sz="1300"/>
            </a:lvl1pPr>
          </a:lstStyle>
          <a:p>
            <a:pPr>
              <a:defRPr/>
            </a:pPr>
            <a:endParaRPr lang="en-GB"/>
          </a:p>
        </p:txBody>
      </p:sp>
      <p:sp>
        <p:nvSpPr>
          <p:cNvPr id="33796" name="Rectangle 4"/>
          <p:cNvSpPr>
            <a:spLocks noGrp="1" noChangeArrowheads="1"/>
          </p:cNvSpPr>
          <p:nvPr>
            <p:ph type="ftr" sz="quarter" idx="2"/>
          </p:nvPr>
        </p:nvSpPr>
        <p:spPr bwMode="auto">
          <a:xfrm>
            <a:off x="0" y="9423400"/>
            <a:ext cx="2938463" cy="495300"/>
          </a:xfrm>
          <a:prstGeom prst="rect">
            <a:avLst/>
          </a:prstGeom>
          <a:noFill/>
          <a:ln w="9525">
            <a:noFill/>
            <a:miter lim="800000"/>
            <a:headEnd/>
            <a:tailEnd/>
          </a:ln>
          <a:effectLst/>
        </p:spPr>
        <p:txBody>
          <a:bodyPr vert="horz" wrap="square" lIns="96447" tIns="48224" rIns="96447" bIns="48224" numCol="1" anchor="b" anchorCtr="0" compatLnSpc="1">
            <a:prstTxWarp prst="textNoShape">
              <a:avLst/>
            </a:prstTxWarp>
          </a:bodyPr>
          <a:lstStyle>
            <a:lvl1pPr algn="l" defTabSz="965200">
              <a:spcBef>
                <a:spcPct val="0"/>
              </a:spcBef>
              <a:buClrTx/>
              <a:buSzTx/>
              <a:buFontTx/>
              <a:buNone/>
              <a:defRPr sz="1300"/>
            </a:lvl1pPr>
          </a:lstStyle>
          <a:p>
            <a:pPr>
              <a:defRPr/>
            </a:pPr>
            <a:endParaRPr lang="en-GB"/>
          </a:p>
        </p:txBody>
      </p:sp>
      <p:sp>
        <p:nvSpPr>
          <p:cNvPr id="33797" name="Rectangle 5"/>
          <p:cNvSpPr>
            <a:spLocks noGrp="1" noChangeArrowheads="1"/>
          </p:cNvSpPr>
          <p:nvPr>
            <p:ph type="sldNum" sz="quarter" idx="3"/>
          </p:nvPr>
        </p:nvSpPr>
        <p:spPr bwMode="auto">
          <a:xfrm>
            <a:off x="3843338" y="9423400"/>
            <a:ext cx="2938462" cy="495300"/>
          </a:xfrm>
          <a:prstGeom prst="rect">
            <a:avLst/>
          </a:prstGeom>
          <a:noFill/>
          <a:ln w="9525">
            <a:noFill/>
            <a:miter lim="800000"/>
            <a:headEnd/>
            <a:tailEnd/>
          </a:ln>
          <a:effectLst/>
        </p:spPr>
        <p:txBody>
          <a:bodyPr vert="horz" wrap="square" lIns="96447" tIns="48224" rIns="96447" bIns="48224" numCol="1" anchor="b" anchorCtr="0" compatLnSpc="1">
            <a:prstTxWarp prst="textNoShape">
              <a:avLst/>
            </a:prstTxWarp>
          </a:bodyPr>
          <a:lstStyle>
            <a:lvl1pPr algn="r" defTabSz="965200">
              <a:spcBef>
                <a:spcPct val="0"/>
              </a:spcBef>
              <a:buClrTx/>
              <a:buSzTx/>
              <a:buFontTx/>
              <a:buNone/>
              <a:defRPr sz="1300"/>
            </a:lvl1pPr>
          </a:lstStyle>
          <a:p>
            <a:fld id="{4DCCA072-EFB7-42B8-8B26-8C0C5C9118EF}" type="slidenum">
              <a:rPr lang="en-GB" altLang="el-GR"/>
              <a:pPr/>
              <a:t>‹#›</a:t>
            </a:fld>
            <a:endParaRPr lang="en-GB" altLang="el-GR"/>
          </a:p>
        </p:txBody>
      </p:sp>
    </p:spTree>
    <p:extLst>
      <p:ext uri="{BB962C8B-B14F-4D97-AF65-F5344CB8AC3E}">
        <p14:creationId xmlns:p14="http://schemas.microsoft.com/office/powerpoint/2010/main" val="2352992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40050" cy="488950"/>
          </a:xfrm>
          <a:prstGeom prst="rect">
            <a:avLst/>
          </a:prstGeom>
          <a:noFill/>
          <a:ln w="9525">
            <a:noFill/>
            <a:miter lim="800000"/>
            <a:headEnd/>
            <a:tailEnd/>
          </a:ln>
          <a:effectLst/>
        </p:spPr>
        <p:txBody>
          <a:bodyPr vert="horz" wrap="square" lIns="92289" tIns="46145" rIns="92289" bIns="46145" numCol="1" anchor="t" anchorCtr="0" compatLnSpc="1">
            <a:prstTxWarp prst="textNoShape">
              <a:avLst/>
            </a:prstTxWarp>
          </a:bodyPr>
          <a:lstStyle>
            <a:lvl1pPr algn="l" defTabSz="922338">
              <a:spcBef>
                <a:spcPct val="0"/>
              </a:spcBef>
              <a:buClrTx/>
              <a:buSzTx/>
              <a:buFontTx/>
              <a:buNone/>
              <a:defRPr sz="1200"/>
            </a:lvl1pPr>
          </a:lstStyle>
          <a:p>
            <a:pPr>
              <a:defRPr/>
            </a:pPr>
            <a:endParaRPr lang="en-GB"/>
          </a:p>
        </p:txBody>
      </p:sp>
      <p:sp>
        <p:nvSpPr>
          <p:cNvPr id="88067" name="Rectangle 3"/>
          <p:cNvSpPr>
            <a:spLocks noGrp="1" noChangeArrowheads="1"/>
          </p:cNvSpPr>
          <p:nvPr>
            <p:ph type="dt" idx="1"/>
          </p:nvPr>
        </p:nvSpPr>
        <p:spPr bwMode="auto">
          <a:xfrm>
            <a:off x="3841750" y="0"/>
            <a:ext cx="2940050" cy="488950"/>
          </a:xfrm>
          <a:prstGeom prst="rect">
            <a:avLst/>
          </a:prstGeom>
          <a:noFill/>
          <a:ln w="9525">
            <a:noFill/>
            <a:miter lim="800000"/>
            <a:headEnd/>
            <a:tailEnd/>
          </a:ln>
          <a:effectLst/>
        </p:spPr>
        <p:txBody>
          <a:bodyPr vert="horz" wrap="square" lIns="92289" tIns="46145" rIns="92289" bIns="46145" numCol="1" anchor="t" anchorCtr="0" compatLnSpc="1">
            <a:prstTxWarp prst="textNoShape">
              <a:avLst/>
            </a:prstTxWarp>
          </a:bodyPr>
          <a:lstStyle>
            <a:lvl1pPr algn="r" defTabSz="922338">
              <a:spcBef>
                <a:spcPct val="0"/>
              </a:spcBef>
              <a:buClrTx/>
              <a:buSzTx/>
              <a:buFontTx/>
              <a:buNone/>
              <a:defRPr sz="1200"/>
            </a:lvl1pPr>
          </a:lstStyle>
          <a:p>
            <a:pPr>
              <a:defRPr/>
            </a:pPr>
            <a:endParaRPr lang="en-GB"/>
          </a:p>
        </p:txBody>
      </p:sp>
      <p:sp>
        <p:nvSpPr>
          <p:cNvPr id="21508" name="Rectangle 4"/>
          <p:cNvSpPr>
            <a:spLocks noGrp="1" noRot="1" noChangeAspect="1" noChangeArrowheads="1" noTextEdit="1"/>
          </p:cNvSpPr>
          <p:nvPr>
            <p:ph type="sldImg" idx="2"/>
          </p:nvPr>
        </p:nvSpPr>
        <p:spPr bwMode="auto">
          <a:xfrm>
            <a:off x="898525" y="731838"/>
            <a:ext cx="4984750" cy="3740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9" name="Rectangle 5"/>
          <p:cNvSpPr>
            <a:spLocks noGrp="1" noChangeArrowheads="1"/>
          </p:cNvSpPr>
          <p:nvPr>
            <p:ph type="body" sz="quarter" idx="3"/>
          </p:nvPr>
        </p:nvSpPr>
        <p:spPr bwMode="auto">
          <a:xfrm>
            <a:off x="904875" y="4716463"/>
            <a:ext cx="4972050" cy="4470400"/>
          </a:xfrm>
          <a:prstGeom prst="rect">
            <a:avLst/>
          </a:prstGeom>
          <a:noFill/>
          <a:ln w="9525">
            <a:noFill/>
            <a:miter lim="800000"/>
            <a:headEnd/>
            <a:tailEnd/>
          </a:ln>
          <a:effectLst/>
        </p:spPr>
        <p:txBody>
          <a:bodyPr vert="horz" wrap="square" lIns="92289" tIns="46145" rIns="92289" bIns="4614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8070" name="Rectangle 6"/>
          <p:cNvSpPr>
            <a:spLocks noGrp="1" noChangeArrowheads="1"/>
          </p:cNvSpPr>
          <p:nvPr>
            <p:ph type="ftr" sz="quarter" idx="4"/>
          </p:nvPr>
        </p:nvSpPr>
        <p:spPr bwMode="auto">
          <a:xfrm>
            <a:off x="0" y="9429750"/>
            <a:ext cx="2940050" cy="488950"/>
          </a:xfrm>
          <a:prstGeom prst="rect">
            <a:avLst/>
          </a:prstGeom>
          <a:noFill/>
          <a:ln w="9525">
            <a:noFill/>
            <a:miter lim="800000"/>
            <a:headEnd/>
            <a:tailEnd/>
          </a:ln>
          <a:effectLst/>
        </p:spPr>
        <p:txBody>
          <a:bodyPr vert="horz" wrap="square" lIns="92289" tIns="46145" rIns="92289" bIns="46145" numCol="1" anchor="b" anchorCtr="0" compatLnSpc="1">
            <a:prstTxWarp prst="textNoShape">
              <a:avLst/>
            </a:prstTxWarp>
          </a:bodyPr>
          <a:lstStyle>
            <a:lvl1pPr algn="l" defTabSz="922338">
              <a:spcBef>
                <a:spcPct val="0"/>
              </a:spcBef>
              <a:buClrTx/>
              <a:buSzTx/>
              <a:buFontTx/>
              <a:buNone/>
              <a:defRPr sz="1200"/>
            </a:lvl1pPr>
          </a:lstStyle>
          <a:p>
            <a:pPr>
              <a:defRPr/>
            </a:pPr>
            <a:endParaRPr lang="en-GB"/>
          </a:p>
        </p:txBody>
      </p:sp>
      <p:sp>
        <p:nvSpPr>
          <p:cNvPr id="88071" name="Rectangle 7"/>
          <p:cNvSpPr>
            <a:spLocks noGrp="1" noChangeArrowheads="1"/>
          </p:cNvSpPr>
          <p:nvPr>
            <p:ph type="sldNum" sz="quarter" idx="5"/>
          </p:nvPr>
        </p:nvSpPr>
        <p:spPr bwMode="auto">
          <a:xfrm>
            <a:off x="3841750" y="9429750"/>
            <a:ext cx="2940050" cy="488950"/>
          </a:xfrm>
          <a:prstGeom prst="rect">
            <a:avLst/>
          </a:prstGeom>
          <a:noFill/>
          <a:ln w="9525">
            <a:noFill/>
            <a:miter lim="800000"/>
            <a:headEnd/>
            <a:tailEnd/>
          </a:ln>
          <a:effectLst/>
        </p:spPr>
        <p:txBody>
          <a:bodyPr vert="horz" wrap="square" lIns="92289" tIns="46145" rIns="92289" bIns="46145" numCol="1" anchor="b" anchorCtr="0" compatLnSpc="1">
            <a:prstTxWarp prst="textNoShape">
              <a:avLst/>
            </a:prstTxWarp>
          </a:bodyPr>
          <a:lstStyle>
            <a:lvl1pPr algn="r" defTabSz="922338">
              <a:spcBef>
                <a:spcPct val="0"/>
              </a:spcBef>
              <a:buClrTx/>
              <a:buSzTx/>
              <a:buFontTx/>
              <a:buNone/>
              <a:defRPr sz="1200"/>
            </a:lvl1pPr>
          </a:lstStyle>
          <a:p>
            <a:fld id="{005DBC00-FF27-45A6-A71D-80B9A9A50DD3}" type="slidenum">
              <a:rPr lang="en-GB" altLang="el-GR"/>
              <a:pPr/>
              <a:t>‹#›</a:t>
            </a:fld>
            <a:endParaRPr lang="en-GB" altLang="el-GR"/>
          </a:p>
        </p:txBody>
      </p:sp>
    </p:spTree>
    <p:extLst>
      <p:ext uri="{BB962C8B-B14F-4D97-AF65-F5344CB8AC3E}">
        <p14:creationId xmlns:p14="http://schemas.microsoft.com/office/powerpoint/2010/main" val="3454295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749404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ltLang="el-GR" smtClean="0"/>
              <a:t>Εισιτω:  από το ρήμα εἴσειμι </a:t>
            </a:r>
            <a:r>
              <a:rPr lang="el-GR" altLang="el-GR" smtClean="0">
                <a:sym typeface="Wingdings" panose="05000000000000000000" pitchFamily="2" charset="2"/>
              </a:rPr>
              <a:t> εισέρχομαι</a:t>
            </a:r>
            <a:endParaRPr lang="el-GR" altLang="el-GR"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9605AB7F-082E-422C-AADD-78CDABD1E44C}" type="slidenum">
              <a:rPr lang="en-GB" altLang="el-GR" sz="1200"/>
              <a:pPr eaLnBrk="1" hangingPunct="1"/>
              <a:t>10</a:t>
            </a:fld>
            <a:endParaRPr lang="en-GB" altLang="el-GR" sz="1200"/>
          </a:p>
        </p:txBody>
      </p:sp>
    </p:spTree>
    <p:extLst>
      <p:ext uri="{BB962C8B-B14F-4D97-AF65-F5344CB8AC3E}">
        <p14:creationId xmlns:p14="http://schemas.microsoft.com/office/powerpoint/2010/main" val="829518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ltLang="el-GR" smtClean="0">
                <a:solidFill>
                  <a:srgbClr val="0033CC"/>
                </a:solidFill>
              </a:rPr>
              <a:t>Ερώτηση</a:t>
            </a:r>
            <a:r>
              <a:rPr lang="en-US" altLang="el-GR" smtClean="0">
                <a:solidFill>
                  <a:srgbClr val="0033CC"/>
                </a:solidFill>
              </a:rPr>
              <a:t> 1</a:t>
            </a:r>
            <a:r>
              <a:rPr lang="el-GR" altLang="el-GR" smtClean="0">
                <a:solidFill>
                  <a:srgbClr val="0033CC"/>
                </a:solidFill>
              </a:rPr>
              <a:t>:</a:t>
            </a:r>
            <a:r>
              <a:rPr lang="en-US" altLang="el-GR" smtClean="0">
                <a:solidFill>
                  <a:srgbClr val="0033CC"/>
                </a:solidFill>
              </a:rPr>
              <a:t> </a:t>
            </a:r>
            <a:r>
              <a:rPr lang="el-GR" altLang="el-GR" smtClean="0">
                <a:solidFill>
                  <a:srgbClr val="0033CC"/>
                </a:solidFill>
              </a:rPr>
              <a:t>Ναι. Παράδειγμα με Ν=1 και Μ=3 (ένας παλμός με 3 διαφορετικά πλάτη)</a:t>
            </a:r>
          </a:p>
          <a:p>
            <a:r>
              <a:rPr lang="el-GR" altLang="el-GR" smtClean="0">
                <a:solidFill>
                  <a:srgbClr val="0033CC"/>
                </a:solidFill>
              </a:rPr>
              <a:t>Ερώτηση</a:t>
            </a:r>
            <a:r>
              <a:rPr lang="en-US" altLang="el-GR" smtClean="0">
                <a:solidFill>
                  <a:srgbClr val="0033CC"/>
                </a:solidFill>
              </a:rPr>
              <a:t> </a:t>
            </a:r>
            <a:r>
              <a:rPr lang="el-GR" altLang="el-GR" smtClean="0">
                <a:solidFill>
                  <a:srgbClr val="0033CC"/>
                </a:solidFill>
              </a:rPr>
              <a:t>2: Όχι. Ο μέγιστος χώρος που απαιτείται έχει διάσταση Μ.  Π.χ., δύο διανύσματα στον τρισδιάστατο χώρο μπορούν να αναπαρασταθούν σε ένα επίπεδο. </a:t>
            </a:r>
          </a:p>
          <a:p>
            <a:endParaRPr lang="el-GR" altLang="el-GR"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665EBFED-5575-4209-AEF3-6D63EF56DC2F}" type="slidenum">
              <a:rPr lang="en-GB" altLang="el-GR" sz="1200"/>
              <a:pPr eaLnBrk="1" hangingPunct="1"/>
              <a:t>11</a:t>
            </a:fld>
            <a:endParaRPr lang="en-GB" altLang="el-GR" sz="1200"/>
          </a:p>
        </p:txBody>
      </p:sp>
    </p:spTree>
    <p:extLst>
      <p:ext uri="{BB962C8B-B14F-4D97-AF65-F5344CB8AC3E}">
        <p14:creationId xmlns:p14="http://schemas.microsoft.com/office/powerpoint/2010/main" val="827282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71AEB52B-4114-4812-A64F-7445FC009C26}" type="slidenum">
              <a:rPr lang="en-GB" altLang="el-GR" sz="1200"/>
              <a:pPr eaLnBrk="1" hangingPunct="1"/>
              <a:t>12</a:t>
            </a:fld>
            <a:endParaRPr lang="en-GB" altLang="el-GR" sz="1200"/>
          </a:p>
        </p:txBody>
      </p:sp>
    </p:spTree>
    <p:extLst>
      <p:ext uri="{BB962C8B-B14F-4D97-AF65-F5344CB8AC3E}">
        <p14:creationId xmlns:p14="http://schemas.microsoft.com/office/powerpoint/2010/main" val="106039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E10D4295-C53B-439B-B8A9-1D959FA45FCC}" type="slidenum">
              <a:rPr lang="en-GB" altLang="el-GR" sz="1200"/>
              <a:pPr eaLnBrk="1" hangingPunct="1"/>
              <a:t>13</a:t>
            </a:fld>
            <a:endParaRPr lang="en-GB" altLang="el-GR" sz="1200"/>
          </a:p>
        </p:txBody>
      </p:sp>
    </p:spTree>
    <p:extLst>
      <p:ext uri="{BB962C8B-B14F-4D97-AF65-F5344CB8AC3E}">
        <p14:creationId xmlns:p14="http://schemas.microsoft.com/office/powerpoint/2010/main" val="1200243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B71778EE-BD9A-4FE4-8DFB-1CB5E74BB2D7}" type="slidenum">
              <a:rPr lang="en-GB" altLang="el-GR" sz="1200"/>
              <a:pPr eaLnBrk="1" hangingPunct="1"/>
              <a:t>14</a:t>
            </a:fld>
            <a:endParaRPr lang="en-GB" altLang="el-GR" sz="1200"/>
          </a:p>
        </p:txBody>
      </p:sp>
    </p:spTree>
    <p:extLst>
      <p:ext uri="{BB962C8B-B14F-4D97-AF65-F5344CB8AC3E}">
        <p14:creationId xmlns:p14="http://schemas.microsoft.com/office/powerpoint/2010/main" val="4047320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B71778EE-BD9A-4FE4-8DFB-1CB5E74BB2D7}" type="slidenum">
              <a:rPr lang="en-GB" altLang="el-GR" sz="1200"/>
              <a:pPr eaLnBrk="1" hangingPunct="1"/>
              <a:t>15</a:t>
            </a:fld>
            <a:endParaRPr lang="en-GB" altLang="el-GR" sz="1200"/>
          </a:p>
        </p:txBody>
      </p:sp>
    </p:spTree>
    <p:extLst>
      <p:ext uri="{BB962C8B-B14F-4D97-AF65-F5344CB8AC3E}">
        <p14:creationId xmlns:p14="http://schemas.microsoft.com/office/powerpoint/2010/main" val="3883134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AA1FF2F1-87ED-4402-92C2-E897B87D59BE}" type="slidenum">
              <a:rPr lang="en-GB" altLang="el-GR" sz="1200"/>
              <a:pPr eaLnBrk="1" hangingPunct="1"/>
              <a:t>16</a:t>
            </a:fld>
            <a:endParaRPr lang="en-GB" altLang="el-GR" sz="1200"/>
          </a:p>
        </p:txBody>
      </p:sp>
    </p:spTree>
    <p:extLst>
      <p:ext uri="{BB962C8B-B14F-4D97-AF65-F5344CB8AC3E}">
        <p14:creationId xmlns:p14="http://schemas.microsoft.com/office/powerpoint/2010/main" val="1784813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5A8760FB-BBDC-4B54-8889-CF0CEFEC7B68}" type="slidenum">
              <a:rPr lang="en-GB" altLang="el-GR" sz="1200"/>
              <a:pPr eaLnBrk="1" hangingPunct="1"/>
              <a:t>17</a:t>
            </a:fld>
            <a:endParaRPr lang="en-GB" altLang="el-GR" sz="1200"/>
          </a:p>
        </p:txBody>
      </p:sp>
    </p:spTree>
    <p:extLst>
      <p:ext uri="{BB962C8B-B14F-4D97-AF65-F5344CB8AC3E}">
        <p14:creationId xmlns:p14="http://schemas.microsoft.com/office/powerpoint/2010/main" val="2161115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CA6F5160-9FA8-44E8-91FE-4B1D2F748CCB}" type="slidenum">
              <a:rPr lang="en-GB" altLang="el-GR" sz="1200"/>
              <a:pPr eaLnBrk="1" hangingPunct="1"/>
              <a:t>18</a:t>
            </a:fld>
            <a:endParaRPr lang="en-GB" altLang="el-GR" sz="1200"/>
          </a:p>
        </p:txBody>
      </p:sp>
    </p:spTree>
    <p:extLst>
      <p:ext uri="{BB962C8B-B14F-4D97-AF65-F5344CB8AC3E}">
        <p14:creationId xmlns:p14="http://schemas.microsoft.com/office/powerpoint/2010/main" val="151861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58615DDE-0645-4545-9A1D-90B208992254}" type="slidenum">
              <a:rPr lang="en-GB" altLang="el-GR" sz="1200"/>
              <a:pPr eaLnBrk="1" hangingPunct="1"/>
              <a:t>19</a:t>
            </a:fld>
            <a:endParaRPr lang="en-GB" altLang="el-GR" sz="1200"/>
          </a:p>
        </p:txBody>
      </p:sp>
    </p:spTree>
    <p:extLst>
      <p:ext uri="{BB962C8B-B14F-4D97-AF65-F5344CB8AC3E}">
        <p14:creationId xmlns:p14="http://schemas.microsoft.com/office/powerpoint/2010/main" val="1326959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2177762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00704279-CAF7-4604-A2F9-293797A990A2}" type="slidenum">
              <a:rPr lang="en-GB" altLang="el-GR" sz="1200"/>
              <a:pPr eaLnBrk="1" hangingPunct="1"/>
              <a:t>20</a:t>
            </a:fld>
            <a:endParaRPr lang="en-GB" altLang="el-GR" sz="1200"/>
          </a:p>
        </p:txBody>
      </p:sp>
    </p:spTree>
    <p:extLst>
      <p:ext uri="{BB962C8B-B14F-4D97-AF65-F5344CB8AC3E}">
        <p14:creationId xmlns:p14="http://schemas.microsoft.com/office/powerpoint/2010/main" val="2144043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6CA21448-2B58-409D-AAD2-05CD9E101D55}" type="slidenum">
              <a:rPr lang="en-GB" altLang="el-GR" sz="1200"/>
              <a:pPr eaLnBrk="1" hangingPunct="1"/>
              <a:t>21</a:t>
            </a:fld>
            <a:endParaRPr lang="en-GB" altLang="el-GR" sz="1200"/>
          </a:p>
        </p:txBody>
      </p:sp>
    </p:spTree>
    <p:extLst>
      <p:ext uri="{BB962C8B-B14F-4D97-AF65-F5344CB8AC3E}">
        <p14:creationId xmlns:p14="http://schemas.microsoft.com/office/powerpoint/2010/main" val="3264026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2E187CAE-9982-4564-9CE7-1705F23597C6}" type="slidenum">
              <a:rPr lang="en-GB" altLang="el-GR" sz="1200"/>
              <a:pPr eaLnBrk="1" hangingPunct="1"/>
              <a:t>22</a:t>
            </a:fld>
            <a:endParaRPr lang="en-GB" altLang="el-GR" sz="1200"/>
          </a:p>
        </p:txBody>
      </p:sp>
    </p:spTree>
    <p:extLst>
      <p:ext uri="{BB962C8B-B14F-4D97-AF65-F5344CB8AC3E}">
        <p14:creationId xmlns:p14="http://schemas.microsoft.com/office/powerpoint/2010/main" val="11494372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AD7B5B6D-BA95-4749-86A4-0F10AA9AC0EB}" type="slidenum">
              <a:rPr lang="en-GB" altLang="el-GR" sz="1200"/>
              <a:pPr eaLnBrk="1" hangingPunct="1"/>
              <a:t>23</a:t>
            </a:fld>
            <a:endParaRPr lang="en-GB" altLang="el-GR" sz="1200"/>
          </a:p>
        </p:txBody>
      </p:sp>
    </p:spTree>
    <p:extLst>
      <p:ext uri="{BB962C8B-B14F-4D97-AF65-F5344CB8AC3E}">
        <p14:creationId xmlns:p14="http://schemas.microsoft.com/office/powerpoint/2010/main" val="29637171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407696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21917380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32798201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15116913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542478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4261233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41976779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528566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C7E66148-7D45-49F8-BE64-F80E79084B5D}" type="slidenum">
              <a:rPr lang="en-GB" altLang="el-GR" sz="1200"/>
              <a:pPr eaLnBrk="1" hangingPunct="1"/>
              <a:t>4</a:t>
            </a:fld>
            <a:endParaRPr lang="en-GB" altLang="el-GR" sz="1200"/>
          </a:p>
        </p:txBody>
      </p:sp>
    </p:spTree>
    <p:extLst>
      <p:ext uri="{BB962C8B-B14F-4D97-AF65-F5344CB8AC3E}">
        <p14:creationId xmlns:p14="http://schemas.microsoft.com/office/powerpoint/2010/main" val="3914060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C7E66148-7D45-49F8-BE64-F80E79084B5D}" type="slidenum">
              <a:rPr lang="en-GB" altLang="el-GR" sz="1200"/>
              <a:pPr eaLnBrk="1" hangingPunct="1"/>
              <a:t>5</a:t>
            </a:fld>
            <a:endParaRPr lang="en-GB" altLang="el-GR" sz="1200"/>
          </a:p>
        </p:txBody>
      </p:sp>
    </p:spTree>
    <p:extLst>
      <p:ext uri="{BB962C8B-B14F-4D97-AF65-F5344CB8AC3E}">
        <p14:creationId xmlns:p14="http://schemas.microsoft.com/office/powerpoint/2010/main" val="2822440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D5DE8930-4754-4C6B-80CA-17A91323ACE4}" type="slidenum">
              <a:rPr lang="en-GB" altLang="el-GR" sz="1200"/>
              <a:pPr eaLnBrk="1" hangingPunct="1"/>
              <a:t>6</a:t>
            </a:fld>
            <a:endParaRPr lang="en-GB" altLang="el-GR" sz="1200"/>
          </a:p>
        </p:txBody>
      </p:sp>
    </p:spTree>
    <p:extLst>
      <p:ext uri="{BB962C8B-B14F-4D97-AF65-F5344CB8AC3E}">
        <p14:creationId xmlns:p14="http://schemas.microsoft.com/office/powerpoint/2010/main" val="2477659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ACA9B2A4-F65B-4E3A-A496-ACB3E4EE5A39}" type="slidenum">
              <a:rPr lang="en-GB" altLang="el-GR" sz="1200"/>
              <a:pPr eaLnBrk="1" hangingPunct="1"/>
              <a:t>7</a:t>
            </a:fld>
            <a:endParaRPr lang="en-GB" altLang="el-GR" sz="1200"/>
          </a:p>
        </p:txBody>
      </p:sp>
    </p:spTree>
    <p:extLst>
      <p:ext uri="{BB962C8B-B14F-4D97-AF65-F5344CB8AC3E}">
        <p14:creationId xmlns:p14="http://schemas.microsoft.com/office/powerpoint/2010/main" val="2234204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2C936E9C-66B7-4C59-9B8F-F7B2FAAC294F}" type="slidenum">
              <a:rPr lang="en-GB" altLang="el-GR" sz="1200"/>
              <a:pPr eaLnBrk="1" hangingPunct="1"/>
              <a:t>8</a:t>
            </a:fld>
            <a:endParaRPr lang="en-GB" altLang="el-GR" sz="1200"/>
          </a:p>
        </p:txBody>
      </p:sp>
    </p:spTree>
    <p:extLst>
      <p:ext uri="{BB962C8B-B14F-4D97-AF65-F5344CB8AC3E}">
        <p14:creationId xmlns:p14="http://schemas.microsoft.com/office/powerpoint/2010/main" val="1764424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ltLang="el-GR" smtClean="0"/>
              <a:t>Εισιτω:  από το ρήμα εἴσειμι </a:t>
            </a:r>
            <a:r>
              <a:rPr lang="el-GR" altLang="el-GR" smtClean="0">
                <a:sym typeface="Wingdings" panose="05000000000000000000" pitchFamily="2" charset="2"/>
              </a:rPr>
              <a:t> εισέρχομαι</a:t>
            </a:r>
            <a:endParaRPr lang="el-GR" altLang="el-GR"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000">
                <a:solidFill>
                  <a:schemeClr val="tx1"/>
                </a:solidFill>
                <a:latin typeface="Tahoma" panose="020B0604030504040204" pitchFamily="34" charset="0"/>
              </a:defRPr>
            </a:lvl1pPr>
            <a:lvl2pPr marL="742950" indent="-285750" defTabSz="922338" eaLnBrk="0" hangingPunct="0">
              <a:defRPr sz="2000">
                <a:solidFill>
                  <a:schemeClr val="tx1"/>
                </a:solidFill>
                <a:latin typeface="Tahoma" panose="020B0604030504040204" pitchFamily="34" charset="0"/>
              </a:defRPr>
            </a:lvl2pPr>
            <a:lvl3pPr marL="1143000" indent="-228600" defTabSz="922338" eaLnBrk="0" hangingPunct="0">
              <a:defRPr sz="2000">
                <a:solidFill>
                  <a:schemeClr val="tx1"/>
                </a:solidFill>
                <a:latin typeface="Tahoma" panose="020B0604030504040204" pitchFamily="34" charset="0"/>
              </a:defRPr>
            </a:lvl3pPr>
            <a:lvl4pPr marL="1600200" indent="-228600" defTabSz="922338" eaLnBrk="0" hangingPunct="0">
              <a:defRPr sz="2000">
                <a:solidFill>
                  <a:schemeClr val="tx1"/>
                </a:solidFill>
                <a:latin typeface="Tahoma" panose="020B0604030504040204" pitchFamily="34" charset="0"/>
              </a:defRPr>
            </a:lvl4pPr>
            <a:lvl5pPr marL="2057400" indent="-228600" defTabSz="922338" eaLnBrk="0" hangingPunct="0">
              <a:defRPr sz="2000">
                <a:solidFill>
                  <a:schemeClr val="tx1"/>
                </a:solidFill>
                <a:latin typeface="Tahoma" panose="020B0604030504040204" pitchFamily="34" charset="0"/>
              </a:defRPr>
            </a:lvl5pPr>
            <a:lvl6pPr marL="25146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defTabSz="922338"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fld id="{9605AB7F-082E-422C-AADD-78CDABD1E44C}" type="slidenum">
              <a:rPr lang="en-GB" altLang="el-GR" sz="1200"/>
              <a:pPr eaLnBrk="1" hangingPunct="1"/>
              <a:t>9</a:t>
            </a:fld>
            <a:endParaRPr lang="en-GB" altLang="el-GR" sz="1200"/>
          </a:p>
        </p:txBody>
      </p:sp>
    </p:spTree>
    <p:extLst>
      <p:ext uri="{BB962C8B-B14F-4D97-AF65-F5344CB8AC3E}">
        <p14:creationId xmlns:p14="http://schemas.microsoft.com/office/powerpoint/2010/main" val="3685023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n-US" smtClean="0"/>
              <a:t>Click to edit Master title style</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dirty="0"/>
          </a:p>
        </p:txBody>
      </p:sp>
    </p:spTree>
    <p:extLst>
      <p:ext uri="{BB962C8B-B14F-4D97-AF65-F5344CB8AC3E}">
        <p14:creationId xmlns:p14="http://schemas.microsoft.com/office/powerpoint/2010/main" val="3976334532"/>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n-US" smtClean="0"/>
              <a:t>Click to edit Master title style</a:t>
            </a:r>
            <a:endParaRPr lang="el-GR" dirty="0"/>
          </a:p>
        </p:txBody>
      </p:sp>
      <p:sp>
        <p:nvSpPr>
          <p:cNvPr id="3" name="Θέση κατακόρυφου κειμένου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Θέση αριθμού διαφάνειας 5"/>
          <p:cNvSpPr txBox="1">
            <a:spLocks/>
          </p:cNvSpPr>
          <p:nvPr/>
        </p:nvSpPr>
        <p:spPr>
          <a:xfrm>
            <a:off x="8644854" y="6441971"/>
            <a:ext cx="432869" cy="268139"/>
          </a:xfrm>
          <a:prstGeom prst="rect">
            <a:avLst/>
          </a:prstGeom>
          <a:no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6"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4165882366"/>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n-US" smtClean="0"/>
              <a:t>Click to edit Master title style</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34809645"/>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n-US" smtClean="0"/>
              <a:t>Click to edit Master title style</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Θέση αριθμού διαφάνειας 5"/>
          <p:cNvSpPr txBox="1">
            <a:spLocks/>
          </p:cNvSpPr>
          <p:nvPr/>
        </p:nvSpPr>
        <p:spPr>
          <a:xfrm>
            <a:off x="8644854" y="6441971"/>
            <a:ext cx="432869" cy="268139"/>
          </a:xfrm>
          <a:prstGeom prst="rect">
            <a:avLst/>
          </a:prstGeom>
          <a:no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6"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4156894965"/>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n-US" smtClean="0"/>
              <a:t>Click to edit Master title style</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741995325"/>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n-US" smtClean="0"/>
              <a:t>Click to edit Master title style</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Θέση αριθμού διαφάνειας 5"/>
          <p:cNvSpPr txBox="1">
            <a:spLocks/>
          </p:cNvSpPr>
          <p:nvPr/>
        </p:nvSpPr>
        <p:spPr>
          <a:xfrm>
            <a:off x="8644854" y="6441971"/>
            <a:ext cx="432869" cy="268139"/>
          </a:xfrm>
          <a:prstGeom prst="rect">
            <a:avLst/>
          </a:prstGeom>
          <a:no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7"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4027461924"/>
      </p:ext>
    </p:extLst>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n-US" smtClean="0"/>
              <a:t>Click to edit Master title style</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9"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895921098"/>
      </p:ext>
    </p:extLst>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n-US" smtClean="0"/>
              <a:t>Click to edit Master title style</a:t>
            </a:r>
            <a:endParaRPr lang="el-GR" dirty="0"/>
          </a:p>
        </p:txBody>
      </p:sp>
      <p:sp>
        <p:nvSpPr>
          <p:cNvPr id="3" name="Θέση αριθμού διαφάνειας 5"/>
          <p:cNvSpPr txBox="1">
            <a:spLocks/>
          </p:cNvSpPr>
          <p:nvPr/>
        </p:nvSpPr>
        <p:spPr>
          <a:xfrm>
            <a:off x="8644854" y="6441971"/>
            <a:ext cx="432869" cy="268139"/>
          </a:xfrm>
          <a:prstGeom prst="rect">
            <a:avLst/>
          </a:prstGeom>
          <a:no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5"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934071682"/>
      </p:ext>
    </p:extLst>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2"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452623548"/>
      </p:ext>
    </p:extLst>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n-US" smtClean="0"/>
              <a:t>Click to edit Master title style</a:t>
            </a:r>
            <a:endParaRPr lang="el-GR" dirty="0"/>
          </a:p>
        </p:txBody>
      </p:sp>
      <p:sp>
        <p:nvSpPr>
          <p:cNvPr id="5" name="Θέση αριθμού διαφάνειας 5"/>
          <p:cNvSpPr txBox="1">
            <a:spLocks/>
          </p:cNvSpPr>
          <p:nvPr/>
        </p:nvSpPr>
        <p:spPr>
          <a:xfrm>
            <a:off x="8644854" y="6441971"/>
            <a:ext cx="432869" cy="268139"/>
          </a:xfrm>
          <a:prstGeom prst="rect">
            <a:avLst/>
          </a:prstGeom>
          <a:no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8"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361698748"/>
      </p:ext>
    </p:extLst>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n-US" smtClean="0"/>
              <a:t>Click to edit Master title style</a:t>
            </a:r>
            <a:endParaRPr lang="el-GR" dirty="0"/>
          </a:p>
        </p:txBody>
      </p:sp>
      <p:sp>
        <p:nvSpPr>
          <p:cNvPr id="5" name="Θέση αριθμού διαφάνειας 5"/>
          <p:cNvSpPr txBox="1">
            <a:spLocks/>
          </p:cNvSpPr>
          <p:nvPr/>
        </p:nvSpPr>
        <p:spPr>
          <a:xfrm>
            <a:off x="8644854" y="6441971"/>
            <a:ext cx="432869" cy="268139"/>
          </a:xfrm>
          <a:prstGeom prst="rect">
            <a:avLst/>
          </a:prstGeom>
          <a:no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None/>
            </a:pPr>
            <a:fld id="{53C4726A-630D-4CB4-B088-BAB00F4188E9}" type="slidenum">
              <a:rPr lang="el-GR" smtClean="0">
                <a:solidFill>
                  <a:srgbClr val="5075BC"/>
                </a:solidFill>
              </a:rPr>
              <a:pPr algn="ctr">
                <a:buNone/>
              </a:pPr>
              <a:t>‹#›</a:t>
            </a:fld>
            <a:endParaRPr lang="el-GR" dirty="0">
              <a:solidFill>
                <a:srgbClr val="5075BC"/>
              </a:solidFill>
            </a:endParaRPr>
          </a:p>
        </p:txBody>
      </p:sp>
      <p:pic>
        <p:nvPicPr>
          <p:cNvPr id="7"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206771831"/>
      </p:ext>
    </p:extLst>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059526075"/>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notesSlide" Target="../notesSlides/notesSlide14.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7.bin"/><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wmf"/><Relationship Id="rId5" Type="http://schemas.openxmlformats.org/officeDocument/2006/relationships/oleObject" Target="../embeddings/oleObject9.bin"/><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notesSlide" Target="../notesSlides/notesSlide19.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9.wmf"/><Relationship Id="rId4"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20.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21.wmf"/><Relationship Id="rId4" Type="http://schemas.openxmlformats.org/officeDocument/2006/relationships/oleObject" Target="../embeddings/oleObject12.bin"/><Relationship Id="rId9" Type="http://schemas.openxmlformats.org/officeDocument/2006/relationships/image" Target="../media/image23.wmf"/></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006575"/>
            <a:ext cx="9144000" cy="1470025"/>
          </a:xfrm>
        </p:spPr>
        <p:txBody>
          <a:bodyPr>
            <a:normAutofit/>
          </a:bodyPr>
          <a:lstStyle/>
          <a:p>
            <a:r>
              <a:rPr lang="el-GR" sz="4100" dirty="0" smtClean="0">
                <a:solidFill>
                  <a:srgbClr val="5075BC"/>
                </a:solidFill>
              </a:rPr>
              <a:t>Ψηφιακές </a:t>
            </a:r>
            <a:r>
              <a:rPr lang="el-GR" sz="4100" dirty="0" err="1" smtClean="0">
                <a:solidFill>
                  <a:srgbClr val="5075BC"/>
                </a:solidFill>
              </a:rPr>
              <a:t>Τηλεπικοινωνιές</a:t>
            </a:r>
            <a:endParaRPr lang="el-GR" sz="4100" dirty="0">
              <a:solidFill>
                <a:srgbClr val="5075BC"/>
              </a:solidFill>
            </a:endParaRPr>
          </a:p>
        </p:txBody>
      </p:sp>
      <p:sp>
        <p:nvSpPr>
          <p:cNvPr id="3" name="Υπότιτλος 2"/>
          <p:cNvSpPr>
            <a:spLocks noGrp="1"/>
          </p:cNvSpPr>
          <p:nvPr>
            <p:ph type="subTitle" idx="1"/>
          </p:nvPr>
        </p:nvSpPr>
        <p:spPr>
          <a:xfrm>
            <a:off x="539552" y="3384822"/>
            <a:ext cx="8136904" cy="3068513"/>
          </a:xfrm>
        </p:spPr>
        <p:txBody>
          <a:bodyPr>
            <a:noAutofit/>
          </a:bodyPr>
          <a:lstStyle/>
          <a:p>
            <a:pPr>
              <a:defRPr/>
            </a:pPr>
            <a:r>
              <a:rPr lang="el-GR" sz="2800" dirty="0" smtClean="0">
                <a:solidFill>
                  <a:srgbClr val="5075BC"/>
                </a:solidFill>
                <a:latin typeface="+mj-lt"/>
                <a:ea typeface="+mj-ea"/>
                <a:cs typeface="+mj-cs"/>
              </a:rPr>
              <a:t>Ενότητα 8: </a:t>
            </a:r>
            <a:r>
              <a:rPr lang="el-GR" sz="2800" dirty="0"/>
              <a:t>Γεωμετρική Αναπαράσταση </a:t>
            </a:r>
            <a:r>
              <a:rPr lang="el-GR" sz="2800" dirty="0" err="1" smtClean="0"/>
              <a:t>Κυματομορφών</a:t>
            </a:r>
            <a:r>
              <a:rPr lang="el-GR" sz="2800" dirty="0" smtClean="0"/>
              <a:t> Σήματος</a:t>
            </a:r>
          </a:p>
          <a:p>
            <a:pPr>
              <a:defRPr/>
            </a:pPr>
            <a:r>
              <a:rPr lang="el-GR" sz="2800" dirty="0" smtClean="0"/>
              <a:t/>
            </a:r>
            <a:br>
              <a:rPr lang="el-GR" sz="2800" dirty="0" smtClean="0"/>
            </a:br>
            <a:r>
              <a:rPr lang="el-GR" sz="2800" dirty="0" smtClean="0"/>
              <a:t>Καθηγητής Κώστας Μπερμπερίδης</a:t>
            </a:r>
          </a:p>
          <a:p>
            <a:r>
              <a:rPr lang="el-GR" sz="2800" dirty="0" smtClean="0"/>
              <a:t>Πολυτεχνική Σχολή</a:t>
            </a:r>
          </a:p>
          <a:p>
            <a:r>
              <a:rPr lang="el-GR" sz="2800" dirty="0" smtClean="0"/>
              <a:t>Τμήμα Μηχανικών Η/Υ και Πληροφορικής</a:t>
            </a:r>
            <a:endParaRPr lang="en-US" sz="2800" dirty="0" smtClean="0"/>
          </a:p>
          <a:p>
            <a:endParaRPr lang="el-GR" sz="2800" dirty="0" smtClean="0"/>
          </a:p>
        </p:txBody>
      </p:sp>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992" y="506460"/>
            <a:ext cx="4514857" cy="935086"/>
          </a:xfrm>
          <a:prstGeom prst="rect">
            <a:avLst/>
          </a:prstGeom>
        </p:spPr>
      </p:pic>
      <p:pic>
        <p:nvPicPr>
          <p:cNvPr id="13" name="Εικόνα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1305" y="279862"/>
            <a:ext cx="3692664" cy="1388283"/>
          </a:xfrm>
          <a:prstGeom prst="rect">
            <a:avLst/>
          </a:prstGeom>
        </p:spPr>
      </p:pic>
    </p:spTree>
    <p:extLst>
      <p:ext uri="{BB962C8B-B14F-4D97-AF65-F5344CB8AC3E}">
        <p14:creationId xmlns:p14="http://schemas.microsoft.com/office/powerpoint/2010/main" val="1576531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normAutofit/>
          </a:bodyPr>
          <a:lstStyle/>
          <a:p>
            <a:pPr eaLnBrk="1" hangingPunct="1">
              <a:defRPr/>
            </a:pPr>
            <a:r>
              <a:rPr lang="el-GR" sz="3600" dirty="0" smtClean="0"/>
              <a:t>Γεωμετρική Αναπαράσταση (2 από 2)</a:t>
            </a:r>
            <a:endParaRPr lang="en-GB" sz="3600" dirty="0" smtClean="0"/>
          </a:p>
        </p:txBody>
      </p:sp>
      <p:sp>
        <p:nvSpPr>
          <p:cNvPr id="548867" name="Rectangle 3"/>
          <p:cNvSpPr>
            <a:spLocks noGrp="1" noChangeArrowheads="1"/>
          </p:cNvSpPr>
          <p:nvPr>
            <p:ph idx="1"/>
          </p:nvPr>
        </p:nvSpPr>
        <p:spPr/>
        <p:txBody>
          <a:bodyPr>
            <a:normAutofit/>
          </a:bodyPr>
          <a:lstStyle/>
          <a:p>
            <a:pPr eaLnBrk="1" hangingPunct="1">
              <a:spcAft>
                <a:spcPts val="400"/>
              </a:spcAft>
              <a:defRPr/>
            </a:pPr>
            <a:r>
              <a:rPr lang="el-GR" sz="2400" dirty="0" smtClean="0">
                <a:solidFill>
                  <a:srgbClr val="0033CC"/>
                </a:solidFill>
              </a:rPr>
              <a:t>Γιατί χρησιμοποιείται</a:t>
            </a:r>
            <a:r>
              <a:rPr lang="el-GR" sz="2400" dirty="0" smtClean="0"/>
              <a:t> η γεωμετρική αναπαράσταση;</a:t>
            </a:r>
          </a:p>
          <a:p>
            <a:pPr lvl="1" eaLnBrk="1" hangingPunct="1">
              <a:spcAft>
                <a:spcPts val="400"/>
              </a:spcAft>
              <a:defRPr/>
            </a:pPr>
            <a:r>
              <a:rPr lang="el-GR" sz="2000" dirty="0" smtClean="0"/>
              <a:t>δίνει μια καλύτερη διαισθητική </a:t>
            </a:r>
            <a:r>
              <a:rPr lang="el-GR" sz="2000" dirty="0" smtClean="0">
                <a:solidFill>
                  <a:srgbClr val="FF0000"/>
                </a:solidFill>
              </a:rPr>
              <a:t>κατανόηση</a:t>
            </a:r>
            <a:endParaRPr lang="en-US" sz="2000" dirty="0" smtClean="0">
              <a:solidFill>
                <a:srgbClr val="FF0000"/>
              </a:solidFill>
            </a:endParaRPr>
          </a:p>
          <a:p>
            <a:pPr lvl="1" eaLnBrk="1" hangingPunct="1">
              <a:spcAft>
                <a:spcPts val="400"/>
              </a:spcAft>
              <a:defRPr/>
            </a:pPr>
            <a:r>
              <a:rPr lang="el-GR" sz="2000" dirty="0" smtClean="0"/>
              <a:t>απλοποιείται η </a:t>
            </a:r>
            <a:r>
              <a:rPr lang="el-GR" sz="2000" dirty="0" smtClean="0">
                <a:solidFill>
                  <a:srgbClr val="FF0000"/>
                </a:solidFill>
              </a:rPr>
              <a:t>ανάλυση</a:t>
            </a:r>
            <a:r>
              <a:rPr lang="el-GR" sz="2000" dirty="0" smtClean="0"/>
              <a:t> των </a:t>
            </a:r>
            <a:r>
              <a:rPr lang="el-GR" sz="2000" dirty="0" err="1" smtClean="0"/>
              <a:t>κυματομορφών</a:t>
            </a:r>
            <a:r>
              <a:rPr lang="en-US" sz="2000" dirty="0" smtClean="0"/>
              <a:t>.</a:t>
            </a:r>
            <a:endParaRPr lang="el-GR" sz="2000" dirty="0" smtClean="0"/>
          </a:p>
          <a:p>
            <a:pPr lvl="1" eaLnBrk="1" hangingPunct="1">
              <a:spcAft>
                <a:spcPts val="400"/>
              </a:spcAft>
              <a:defRPr/>
            </a:pPr>
            <a:r>
              <a:rPr lang="el-GR" sz="2000" dirty="0" smtClean="0"/>
              <a:t>αξιοποιούνται γνωστά εργαλεία από τη γραμμική άλγεβρα</a:t>
            </a:r>
            <a:r>
              <a:rPr lang="en-US" sz="2000" dirty="0" smtClean="0"/>
              <a:t> </a:t>
            </a:r>
            <a:r>
              <a:rPr lang="el-GR" sz="2000" dirty="0" smtClean="0"/>
              <a:t>και τη θεωρία πιθανοτήτων</a:t>
            </a:r>
            <a:r>
              <a:rPr lang="en-US" sz="2000" dirty="0" smtClean="0"/>
              <a:t> </a:t>
            </a:r>
            <a:r>
              <a:rPr lang="el-GR" sz="2000" dirty="0" smtClean="0"/>
              <a:t>και στοχαστικών διαδικασιών</a:t>
            </a:r>
            <a:endParaRPr lang="en-US" sz="2000" dirty="0" smtClean="0"/>
          </a:p>
          <a:p>
            <a:pPr lvl="1" eaLnBrk="1" hangingPunct="1">
              <a:spcAft>
                <a:spcPts val="400"/>
              </a:spcAft>
              <a:defRPr/>
            </a:pPr>
            <a:r>
              <a:rPr lang="el-GR" sz="2000" dirty="0" smtClean="0"/>
              <a:t>απλοποιείται η </a:t>
            </a:r>
            <a:r>
              <a:rPr lang="el-GR" sz="2000" dirty="0" smtClean="0">
                <a:solidFill>
                  <a:srgbClr val="FF0000"/>
                </a:solidFill>
              </a:rPr>
              <a:t>υλοποίηση</a:t>
            </a:r>
          </a:p>
          <a:p>
            <a:pPr lvl="1" eaLnBrk="1" hangingPunct="1">
              <a:defRPr/>
            </a:pPr>
            <a:endParaRPr lang="en-GB" sz="2000" dirty="0" smtClean="0"/>
          </a:p>
        </p:txBody>
      </p:sp>
    </p:spTree>
    <p:extLst>
      <p:ext uri="{BB962C8B-B14F-4D97-AF65-F5344CB8AC3E}">
        <p14:creationId xmlns:p14="http://schemas.microsoft.com/office/powerpoint/2010/main" val="2785461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p:txBody>
          <a:bodyPr>
            <a:normAutofit/>
          </a:bodyPr>
          <a:lstStyle/>
          <a:p>
            <a:pPr eaLnBrk="1" hangingPunct="1">
              <a:defRPr/>
            </a:pPr>
            <a:r>
              <a:rPr lang="el-GR" sz="3600" dirty="0" smtClean="0"/>
              <a:t>Ορθοκανονική Βάση (1 από 3)</a:t>
            </a:r>
            <a:endParaRPr lang="en-GB" sz="3600" dirty="0" smtClean="0"/>
          </a:p>
        </p:txBody>
      </p:sp>
      <p:sp>
        <p:nvSpPr>
          <p:cNvPr id="549891" name="Rectangle 3"/>
          <p:cNvSpPr>
            <a:spLocks noGrp="1" noChangeArrowheads="1"/>
          </p:cNvSpPr>
          <p:nvPr>
            <p:ph idx="1"/>
          </p:nvPr>
        </p:nvSpPr>
        <p:spPr/>
        <p:txBody>
          <a:bodyPr>
            <a:noAutofit/>
          </a:bodyPr>
          <a:lstStyle/>
          <a:p>
            <a:pPr marL="381000" indent="-381000" eaLnBrk="1" hangingPunct="1">
              <a:defRPr/>
            </a:pPr>
            <a:r>
              <a:rPr lang="el-GR" sz="2000" dirty="0" smtClean="0"/>
              <a:t>Για να προχωρήσουμε στη γεωμετρική αναπαράσταση</a:t>
            </a:r>
            <a:r>
              <a:rPr lang="en-US" sz="2000" dirty="0" smtClean="0"/>
              <a:t>, </a:t>
            </a:r>
            <a:r>
              <a:rPr lang="el-GR" sz="2000" dirty="0" smtClean="0"/>
              <a:t>απαιτείται μια </a:t>
            </a:r>
            <a:r>
              <a:rPr lang="el-GR" sz="2000" dirty="0" err="1" smtClean="0"/>
              <a:t>ορθοκανονική</a:t>
            </a:r>
            <a:r>
              <a:rPr lang="el-GR" sz="2000" dirty="0" smtClean="0"/>
              <a:t> βάση</a:t>
            </a:r>
          </a:p>
          <a:p>
            <a:pPr marL="381000" indent="-381000" eaLnBrk="1" hangingPunct="1">
              <a:lnSpc>
                <a:spcPct val="150000"/>
              </a:lnSpc>
              <a:defRPr/>
            </a:pPr>
            <a:r>
              <a:rPr lang="el-GR" sz="2000" dirty="0" smtClean="0">
                <a:solidFill>
                  <a:srgbClr val="0033CC"/>
                </a:solidFill>
              </a:rPr>
              <a:t>Ορθοκανονική βάση</a:t>
            </a:r>
            <a:endParaRPr lang="el-GR" sz="2000" dirty="0" smtClean="0"/>
          </a:p>
          <a:p>
            <a:pPr marL="838200" lvl="1" indent="-381000" eaLnBrk="1" hangingPunct="1">
              <a:lnSpc>
                <a:spcPct val="150000"/>
              </a:lnSpc>
              <a:spcBef>
                <a:spcPts val="0"/>
              </a:spcBef>
              <a:defRPr/>
            </a:pPr>
            <a:r>
              <a:rPr lang="el-GR" sz="2000" dirty="0" smtClean="0"/>
              <a:t>ένα ελάχιστο σύνολο </a:t>
            </a:r>
            <a:r>
              <a:rPr lang="el-GR" sz="2000" i="1" dirty="0" smtClean="0"/>
              <a:t>Ν</a:t>
            </a:r>
            <a:r>
              <a:rPr lang="el-GR" sz="2000" dirty="0" smtClean="0"/>
              <a:t> κυματομορφών </a:t>
            </a:r>
            <a:r>
              <a:rPr lang="el-GR" sz="2000" i="1" dirty="0" smtClean="0"/>
              <a:t>{ψ</a:t>
            </a:r>
            <a:r>
              <a:rPr lang="en-US" sz="2000" i="1" baseline="-25000" dirty="0" err="1" smtClean="0"/>
              <a:t>i</a:t>
            </a:r>
            <a:r>
              <a:rPr lang="en-US" sz="2000" i="1" dirty="0" smtClean="0"/>
              <a:t>(t)</a:t>
            </a:r>
            <a:r>
              <a:rPr lang="el-GR" sz="2000" i="1" dirty="0" smtClean="0"/>
              <a:t>}, </a:t>
            </a:r>
            <a:r>
              <a:rPr lang="en-US" sz="2000" i="1" dirty="0" err="1" smtClean="0"/>
              <a:t>i</a:t>
            </a:r>
            <a:r>
              <a:rPr lang="en-US" sz="2000" i="1" dirty="0" smtClean="0"/>
              <a:t>=1,…,N,</a:t>
            </a:r>
            <a:endParaRPr lang="el-GR" sz="2000" i="1" dirty="0" smtClean="0"/>
          </a:p>
          <a:p>
            <a:pPr marL="838200" lvl="1" indent="-381000" eaLnBrk="1" hangingPunct="1">
              <a:lnSpc>
                <a:spcPct val="150000"/>
              </a:lnSpc>
              <a:spcBef>
                <a:spcPts val="0"/>
              </a:spcBef>
              <a:buFontTx/>
              <a:buNone/>
              <a:defRPr/>
            </a:pPr>
            <a:r>
              <a:rPr lang="el-GR" sz="2000" dirty="0" smtClean="0"/>
              <a:t>    ορθοκανονικών μεταξύ τους</a:t>
            </a:r>
          </a:p>
          <a:p>
            <a:pPr marL="838200" lvl="1" indent="-381000" eaLnBrk="1" hangingPunct="1">
              <a:lnSpc>
                <a:spcPct val="150000"/>
              </a:lnSpc>
              <a:spcBef>
                <a:spcPts val="0"/>
              </a:spcBef>
              <a:defRPr/>
            </a:pPr>
            <a:r>
              <a:rPr lang="el-GR" sz="2000" dirty="0" smtClean="0"/>
              <a:t>που θα ορίζουν το χώρο στον οποίο βρίσκονται</a:t>
            </a:r>
            <a:r>
              <a:rPr lang="en-US" sz="2000" dirty="0" smtClean="0"/>
              <a:t> </a:t>
            </a:r>
            <a:r>
              <a:rPr lang="el-GR" sz="2000" dirty="0" smtClean="0"/>
              <a:t>οι κυματομορφές σήματος </a:t>
            </a:r>
            <a:r>
              <a:rPr lang="en-US" sz="2000" i="1" dirty="0" smtClean="0"/>
              <a:t>{</a:t>
            </a:r>
            <a:r>
              <a:rPr lang="en-US" sz="2000" i="1" dirty="0" err="1" smtClean="0"/>
              <a:t>s</a:t>
            </a:r>
            <a:r>
              <a:rPr lang="en-US" sz="2000" i="1" baseline="-25000" dirty="0" err="1" smtClean="0"/>
              <a:t>m</a:t>
            </a:r>
            <a:r>
              <a:rPr lang="en-US" sz="2000" i="1" dirty="0" smtClean="0"/>
              <a:t>(t)}, m=1,…,M,</a:t>
            </a:r>
            <a:r>
              <a:rPr lang="el-GR" sz="2000" i="1" dirty="0"/>
              <a:t/>
            </a:r>
            <a:br>
              <a:rPr lang="el-GR" sz="2000" i="1" dirty="0"/>
            </a:br>
            <a:endParaRPr lang="el-GR" sz="2000" dirty="0" smtClean="0"/>
          </a:p>
          <a:p>
            <a:pPr marL="381000" indent="-381000" eaLnBrk="1" hangingPunct="1">
              <a:defRPr/>
            </a:pPr>
            <a:r>
              <a:rPr lang="el-GR" sz="2000" dirty="0" smtClean="0">
                <a:solidFill>
                  <a:srgbClr val="0033CC"/>
                </a:solidFill>
              </a:rPr>
              <a:t>Ερώτηση</a:t>
            </a:r>
            <a:r>
              <a:rPr lang="en-US" sz="2000" dirty="0" smtClean="0">
                <a:solidFill>
                  <a:srgbClr val="0033CC"/>
                </a:solidFill>
              </a:rPr>
              <a:t> 1</a:t>
            </a:r>
            <a:r>
              <a:rPr lang="el-GR" sz="2000" dirty="0" smtClean="0">
                <a:solidFill>
                  <a:srgbClr val="0033CC"/>
                </a:solidFill>
              </a:rPr>
              <a:t>:</a:t>
            </a:r>
            <a:r>
              <a:rPr lang="el-GR" sz="2000" dirty="0" smtClean="0"/>
              <a:t> Υπάρχει περίπτωση να είναι </a:t>
            </a:r>
            <a:r>
              <a:rPr lang="en-US" sz="2000" i="1" dirty="0" smtClean="0"/>
              <a:t>M</a:t>
            </a:r>
            <a:r>
              <a:rPr lang="el-GR" sz="2000" i="1" dirty="0" smtClean="0"/>
              <a:t>&gt;</a:t>
            </a:r>
            <a:r>
              <a:rPr lang="en-US" sz="2000" i="1" dirty="0" smtClean="0"/>
              <a:t>N</a:t>
            </a:r>
            <a:r>
              <a:rPr lang="el-GR" sz="2000" dirty="0" smtClean="0"/>
              <a:t>;</a:t>
            </a:r>
            <a:endParaRPr lang="en-US" sz="2000" dirty="0" smtClean="0">
              <a:solidFill>
                <a:srgbClr val="0033CC"/>
              </a:solidFill>
            </a:endParaRPr>
          </a:p>
          <a:p>
            <a:pPr marL="381000" indent="-381000" eaLnBrk="1" hangingPunct="1">
              <a:defRPr/>
            </a:pPr>
            <a:r>
              <a:rPr lang="el-GR" sz="2000" dirty="0" smtClean="0">
                <a:solidFill>
                  <a:srgbClr val="0033CC"/>
                </a:solidFill>
              </a:rPr>
              <a:t>Ερώτηση</a:t>
            </a:r>
            <a:r>
              <a:rPr lang="en-US" sz="2000" dirty="0" smtClean="0">
                <a:solidFill>
                  <a:srgbClr val="0033CC"/>
                </a:solidFill>
              </a:rPr>
              <a:t> 2</a:t>
            </a:r>
            <a:r>
              <a:rPr lang="el-GR" sz="2000" dirty="0" smtClean="0">
                <a:solidFill>
                  <a:srgbClr val="0033CC"/>
                </a:solidFill>
              </a:rPr>
              <a:t>:</a:t>
            </a:r>
            <a:r>
              <a:rPr lang="el-GR" sz="2000" dirty="0" smtClean="0"/>
              <a:t> Υπάρχει περίπτωση να απαιτείται </a:t>
            </a:r>
            <a:r>
              <a:rPr lang="el-GR" sz="2000" i="1" dirty="0" smtClean="0"/>
              <a:t>Ν&gt;Μ</a:t>
            </a:r>
            <a:r>
              <a:rPr lang="el-GR" sz="2000" dirty="0" smtClean="0"/>
              <a:t>;</a:t>
            </a:r>
          </a:p>
          <a:p>
            <a:pPr marL="381000" indent="-381000" eaLnBrk="1" hangingPunct="1">
              <a:defRPr/>
            </a:pPr>
            <a:endParaRPr lang="el-GR"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normAutofit/>
          </a:bodyPr>
          <a:lstStyle/>
          <a:p>
            <a:pPr eaLnBrk="1" hangingPunct="1">
              <a:defRPr/>
            </a:pPr>
            <a:r>
              <a:rPr lang="el-GR" sz="3600" dirty="0" smtClean="0"/>
              <a:t>Ορθοκανονική Βάση (2 από 3)</a:t>
            </a:r>
            <a:endParaRPr lang="en-GB" sz="3600" dirty="0" smtClean="0"/>
          </a:p>
        </p:txBody>
      </p:sp>
      <p:sp>
        <p:nvSpPr>
          <p:cNvPr id="562179" name="Rectangle 3"/>
          <p:cNvSpPr>
            <a:spLocks noGrp="1" noChangeArrowheads="1"/>
          </p:cNvSpPr>
          <p:nvPr>
            <p:ph idx="1"/>
          </p:nvPr>
        </p:nvSpPr>
        <p:spPr/>
        <p:txBody>
          <a:bodyPr>
            <a:noAutofit/>
          </a:bodyPr>
          <a:lstStyle/>
          <a:p>
            <a:pPr marL="381000" indent="-381000" eaLnBrk="1" hangingPunct="1">
              <a:lnSpc>
                <a:spcPct val="150000"/>
              </a:lnSpc>
              <a:spcAft>
                <a:spcPts val="1200"/>
              </a:spcAft>
              <a:defRPr/>
            </a:pPr>
            <a:r>
              <a:rPr lang="el-GR" sz="2000" dirty="0" smtClean="0">
                <a:solidFill>
                  <a:srgbClr val="0033CC"/>
                </a:solidFill>
              </a:rPr>
              <a:t>Ορθοκανονικότητα:</a:t>
            </a:r>
            <a:r>
              <a:rPr lang="en-US" sz="2000" dirty="0" smtClean="0"/>
              <a:t> </a:t>
            </a:r>
            <a:endParaRPr lang="el-GR" sz="2000" dirty="0" smtClean="0"/>
          </a:p>
          <a:p>
            <a:pPr marL="838200" lvl="1" indent="-381000" eaLnBrk="1" hangingPunct="1">
              <a:lnSpc>
                <a:spcPct val="150000"/>
              </a:lnSpc>
              <a:spcBef>
                <a:spcPts val="0"/>
              </a:spcBef>
              <a:defRPr/>
            </a:pPr>
            <a:r>
              <a:rPr lang="el-GR" sz="2000" dirty="0" smtClean="0"/>
              <a:t>Ορθογώνια διανύσματα ή σήματα</a:t>
            </a:r>
          </a:p>
          <a:p>
            <a:pPr marL="838200" lvl="1" indent="-381000" eaLnBrk="1" hangingPunct="1">
              <a:lnSpc>
                <a:spcPct val="150000"/>
              </a:lnSpc>
              <a:spcBef>
                <a:spcPts val="0"/>
              </a:spcBef>
              <a:defRPr/>
            </a:pPr>
            <a:r>
              <a:rPr lang="el-GR" sz="2000" dirty="0" err="1" smtClean="0"/>
              <a:t>μοναδιαίας</a:t>
            </a:r>
            <a:r>
              <a:rPr lang="el-GR" sz="2000" dirty="0" smtClean="0"/>
              <a:t> ενέργειας</a:t>
            </a:r>
            <a:br>
              <a:rPr lang="el-GR" sz="2000" dirty="0" smtClean="0"/>
            </a:br>
            <a:endParaRPr lang="el-GR" sz="2000" dirty="0" smtClean="0"/>
          </a:p>
          <a:p>
            <a:pPr marL="381000" indent="-381000" eaLnBrk="1" hangingPunct="1">
              <a:buFont typeface="Wingdings" panose="05000000000000000000" pitchFamily="2" charset="2"/>
              <a:buAutoNum type="arabicPeriod"/>
              <a:defRPr/>
            </a:pPr>
            <a:r>
              <a:rPr lang="el-GR" sz="2000" dirty="0" err="1" smtClean="0"/>
              <a:t>Κυματομορφές</a:t>
            </a:r>
            <a:r>
              <a:rPr lang="el-GR" sz="2000" dirty="0"/>
              <a:t/>
            </a:r>
            <a:br>
              <a:rPr lang="el-GR" sz="2000" dirty="0"/>
            </a:br>
            <a:r>
              <a:rPr lang="el-GR" sz="2000" dirty="0" smtClean="0"/>
              <a:t/>
            </a:r>
            <a:br>
              <a:rPr lang="el-GR" sz="2000" dirty="0" smtClean="0"/>
            </a:br>
            <a:r>
              <a:rPr lang="el-GR" sz="2000" dirty="0" smtClean="0"/>
              <a:t/>
            </a:r>
            <a:br>
              <a:rPr lang="el-GR" sz="2000" dirty="0" smtClean="0"/>
            </a:br>
            <a:endParaRPr lang="el-GR" sz="2000" dirty="0" smtClean="0"/>
          </a:p>
          <a:p>
            <a:pPr marL="381000" indent="-381000" eaLnBrk="1" hangingPunct="1">
              <a:buFont typeface="Wingdings" panose="05000000000000000000" pitchFamily="2" charset="2"/>
              <a:buAutoNum type="arabicPeriod"/>
              <a:defRPr/>
            </a:pPr>
            <a:r>
              <a:rPr lang="el-GR" sz="2000" dirty="0" smtClean="0"/>
              <a:t>Διανύσματα</a:t>
            </a:r>
          </a:p>
        </p:txBody>
      </p:sp>
      <p:graphicFrame>
        <p:nvGraphicFramePr>
          <p:cNvPr id="4098" name="Object 4"/>
          <p:cNvGraphicFramePr>
            <a:graphicFrameLocks noChangeAspect="1"/>
          </p:cNvGraphicFramePr>
          <p:nvPr>
            <p:extLst>
              <p:ext uri="{D42A27DB-BD31-4B8C-83A1-F6EECF244321}">
                <p14:modId xmlns:p14="http://schemas.microsoft.com/office/powerpoint/2010/main" val="1600699049"/>
              </p:ext>
            </p:extLst>
          </p:nvPr>
        </p:nvGraphicFramePr>
        <p:xfrm>
          <a:off x="2981590" y="3445943"/>
          <a:ext cx="3689350" cy="950912"/>
        </p:xfrm>
        <a:graphic>
          <a:graphicData uri="http://schemas.openxmlformats.org/presentationml/2006/ole">
            <mc:AlternateContent xmlns:mc="http://schemas.openxmlformats.org/markup-compatibility/2006">
              <mc:Choice xmlns:v="urn:schemas-microsoft-com:vml" Requires="v">
                <p:oleObj spid="_x0000_s4141" name="Equation" r:id="rId4" imgW="1777680" imgH="457200" progId="Equation.DSMT4">
                  <p:embed/>
                </p:oleObj>
              </mc:Choice>
              <mc:Fallback>
                <p:oleObj name="Equation" r:id="rId4" imgW="1777680" imgH="4572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1590" y="3445943"/>
                        <a:ext cx="3689350" cy="950912"/>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5"/>
          <p:cNvGraphicFramePr>
            <a:graphicFrameLocks noChangeAspect="1"/>
          </p:cNvGraphicFramePr>
          <p:nvPr>
            <p:extLst>
              <p:ext uri="{D42A27DB-BD31-4B8C-83A1-F6EECF244321}">
                <p14:modId xmlns:p14="http://schemas.microsoft.com/office/powerpoint/2010/main" val="2492890353"/>
              </p:ext>
            </p:extLst>
          </p:nvPr>
        </p:nvGraphicFramePr>
        <p:xfrm>
          <a:off x="2981590" y="4790227"/>
          <a:ext cx="2187575" cy="949325"/>
        </p:xfrm>
        <a:graphic>
          <a:graphicData uri="http://schemas.openxmlformats.org/presentationml/2006/ole">
            <mc:AlternateContent xmlns:mc="http://schemas.openxmlformats.org/markup-compatibility/2006">
              <mc:Choice xmlns:v="urn:schemas-microsoft-com:vml" Requires="v">
                <p:oleObj spid="_x0000_s4142" name="Equation" r:id="rId6" imgW="1054080" imgH="457200" progId="Equation.DSMT4">
                  <p:embed/>
                </p:oleObj>
              </mc:Choice>
              <mc:Fallback>
                <p:oleObj name="Equation" r:id="rId6" imgW="1054080" imgH="457200"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590" y="4790227"/>
                        <a:ext cx="2187575" cy="9493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normAutofit/>
          </a:bodyPr>
          <a:lstStyle/>
          <a:p>
            <a:pPr eaLnBrk="1" hangingPunct="1">
              <a:defRPr/>
            </a:pPr>
            <a:r>
              <a:rPr lang="el-GR" sz="3600" dirty="0" smtClean="0"/>
              <a:t>Ορθοκανονική Βάση (3 από 3)</a:t>
            </a:r>
            <a:endParaRPr lang="en-GB" sz="3600" dirty="0" smtClean="0"/>
          </a:p>
        </p:txBody>
      </p:sp>
      <mc:AlternateContent xmlns:mc="http://schemas.openxmlformats.org/markup-compatibility/2006" xmlns:a14="http://schemas.microsoft.com/office/drawing/2010/main">
        <mc:Choice Requires="a14">
          <p:sp>
            <p:nvSpPr>
              <p:cNvPr id="550915" name="Rectangle 3"/>
              <p:cNvSpPr>
                <a:spLocks noGrp="1" noChangeArrowheads="1"/>
              </p:cNvSpPr>
              <p:nvPr>
                <p:ph idx="1"/>
              </p:nvPr>
            </p:nvSpPr>
            <p:spPr/>
            <p:txBody>
              <a:bodyPr>
                <a:noAutofit/>
              </a:bodyPr>
              <a:lstStyle/>
              <a:p>
                <a:pPr eaLnBrk="1" hangingPunct="1">
                  <a:lnSpc>
                    <a:spcPct val="150000"/>
                  </a:lnSpc>
                  <a:spcAft>
                    <a:spcPts val="600"/>
                  </a:spcAft>
                  <a:defRPr/>
                </a:pPr>
                <a:r>
                  <a:rPr lang="el-GR" sz="2000" dirty="0" smtClean="0"/>
                  <a:t>Βρίσκουμε μια ορθοκανονική βάση, και δεν χρησιμοποιούμε κατευθείαν τις </a:t>
                </a:r>
                <a14:m>
                  <m:oMath xmlns:m="http://schemas.openxmlformats.org/officeDocument/2006/math">
                    <m:r>
                      <a:rPr lang="en-US" sz="2000" i="1" dirty="0" smtClean="0">
                        <a:latin typeface="Cambria Math" panose="02040503050406030204" pitchFamily="18" charset="0"/>
                      </a:rPr>
                      <m:t>{</m:t>
                    </m:r>
                    <m:r>
                      <a:rPr lang="en-US" sz="2000" i="1" dirty="0" err="1" smtClean="0">
                        <a:latin typeface="Cambria Math" panose="02040503050406030204" pitchFamily="18" charset="0"/>
                      </a:rPr>
                      <m:t>𝑠</m:t>
                    </m:r>
                    <m:r>
                      <a:rPr lang="en-US" sz="2000" i="1" baseline="-25000" dirty="0" err="1" smtClean="0">
                        <a:latin typeface="Cambria Math" panose="02040503050406030204" pitchFamily="18" charset="0"/>
                      </a:rPr>
                      <m:t>𝑚</m:t>
                    </m:r>
                    <m:r>
                      <a:rPr lang="en-US" sz="2000" i="1" dirty="0" smtClean="0">
                        <a:latin typeface="Cambria Math" panose="02040503050406030204" pitchFamily="18" charset="0"/>
                      </a:rPr>
                      <m:t>(</m:t>
                    </m:r>
                    <m:r>
                      <a:rPr lang="en-US" sz="2000" i="1" dirty="0" smtClean="0">
                        <a:latin typeface="Cambria Math" panose="02040503050406030204" pitchFamily="18" charset="0"/>
                      </a:rPr>
                      <m:t>𝑡</m:t>
                    </m:r>
                    <m:r>
                      <a:rPr lang="en-US" sz="2000" i="1" dirty="0" smtClean="0">
                        <a:latin typeface="Cambria Math" panose="02040503050406030204" pitchFamily="18" charset="0"/>
                      </a:rPr>
                      <m:t>)}</m:t>
                    </m:r>
                  </m:oMath>
                </a14:m>
                <a:r>
                  <a:rPr lang="el-GR" sz="2000" i="1" dirty="0" smtClean="0"/>
                  <a:t>, </a:t>
                </a:r>
                <a:r>
                  <a:rPr lang="el-GR" sz="2000" dirty="0" smtClean="0"/>
                  <a:t>διότι:</a:t>
                </a:r>
              </a:p>
              <a:p>
                <a:pPr lvl="1" eaLnBrk="1" hangingPunct="1">
                  <a:lnSpc>
                    <a:spcPct val="150000"/>
                  </a:lnSpc>
                  <a:spcBef>
                    <a:spcPts val="0"/>
                  </a:spcBef>
                  <a:defRPr/>
                </a:pPr>
                <a:r>
                  <a:rPr lang="el-GR" sz="2000" dirty="0" smtClean="0"/>
                  <a:t>μπορεί δύο ή περισσότερες κυματομορφές να είναι </a:t>
                </a:r>
                <a:r>
                  <a:rPr lang="el-GR" sz="2000" dirty="0" smtClean="0">
                    <a:solidFill>
                      <a:srgbClr val="0033CC"/>
                    </a:solidFill>
                  </a:rPr>
                  <a:t>γραμμικά εξαρτημένες </a:t>
                </a:r>
              </a:p>
              <a:p>
                <a:pPr lvl="1" eaLnBrk="1" hangingPunct="1">
                  <a:lnSpc>
                    <a:spcPct val="150000"/>
                  </a:lnSpc>
                  <a:spcBef>
                    <a:spcPts val="0"/>
                  </a:spcBef>
                  <a:buFontTx/>
                  <a:buNone/>
                  <a:defRPr/>
                </a:pPr>
                <a:r>
                  <a:rPr lang="el-GR" sz="2000" dirty="0" smtClean="0">
                    <a:solidFill>
                      <a:srgbClr val="0033CC"/>
                    </a:solidFill>
                  </a:rPr>
                  <a:t>  </a:t>
                </a:r>
                <a:r>
                  <a:rPr lang="el-GR" sz="2000" dirty="0" smtClean="0"/>
                  <a:t> (αυτό σημαίνει ότι ο χώρος σημάτων </a:t>
                </a:r>
                <a:r>
                  <a:rPr lang="el-GR" sz="2000" i="1" dirty="0" smtClean="0"/>
                  <a:t>Ν</a:t>
                </a:r>
                <a:r>
                  <a:rPr lang="el-GR" sz="2000" dirty="0" smtClean="0"/>
                  <a:t> είναι μικρότερος του αριθμού των κυματομορφών </a:t>
                </a:r>
                <a:r>
                  <a:rPr lang="el-GR" sz="2000" i="1" dirty="0" smtClean="0"/>
                  <a:t>Μ )</a:t>
                </a:r>
              </a:p>
              <a:p>
                <a:pPr lvl="1" eaLnBrk="1" hangingPunct="1">
                  <a:lnSpc>
                    <a:spcPct val="150000"/>
                  </a:lnSpc>
                  <a:spcBef>
                    <a:spcPts val="0"/>
                  </a:spcBef>
                  <a:spcAft>
                    <a:spcPts val="1200"/>
                  </a:spcAft>
                  <a:buFontTx/>
                  <a:buNone/>
                  <a:defRPr/>
                </a:pPr>
                <a:r>
                  <a:rPr lang="el-GR" sz="2000" dirty="0" smtClean="0">
                    <a:solidFill>
                      <a:srgbClr val="0033CC"/>
                    </a:solidFill>
                  </a:rPr>
                  <a:t>   Παράδειγμα:</a:t>
                </a:r>
                <a:r>
                  <a:rPr lang="el-GR" sz="2000" dirty="0" smtClean="0"/>
                  <a:t> έχω 4 κυματομορφές που ορίζονται σε ένα δισδιάστατο χώρο (επίπεδο)</a:t>
                </a:r>
              </a:p>
              <a:p>
                <a:pPr lvl="1" eaLnBrk="1" hangingPunct="1">
                  <a:lnSpc>
                    <a:spcPct val="150000"/>
                  </a:lnSpc>
                  <a:spcBef>
                    <a:spcPts val="0"/>
                  </a:spcBef>
                  <a:defRPr/>
                </a:pPr>
                <a:r>
                  <a:rPr lang="el-GR" sz="2000" dirty="0" smtClean="0"/>
                  <a:t>οι κυματομορφές σήματος μπορεί να μην έχουν </a:t>
                </a:r>
                <a:r>
                  <a:rPr lang="el-GR" sz="2000" dirty="0" smtClean="0">
                    <a:solidFill>
                      <a:srgbClr val="0033CC"/>
                    </a:solidFill>
                  </a:rPr>
                  <a:t>μοναδιαία ενέργεια</a:t>
                </a:r>
              </a:p>
            </p:txBody>
          </p:sp>
        </mc:Choice>
        <mc:Fallback xmlns="">
          <p:sp>
            <p:nvSpPr>
              <p:cNvPr id="550915" name="Rectangle 3"/>
              <p:cNvSpPr>
                <a:spLocks noGrp="1" noRot="1" noChangeAspect="1" noMove="1" noResize="1" noEditPoints="1" noAdjustHandles="1" noChangeArrowheads="1" noChangeShapeType="1" noTextEdit="1"/>
              </p:cNvSpPr>
              <p:nvPr>
                <p:ph idx="1"/>
              </p:nvPr>
            </p:nvSpPr>
            <p:spPr>
              <a:blipFill rotWithShape="0">
                <a:blip r:embed="rId3"/>
                <a:stretch>
                  <a:fillRect l="-667"/>
                </a:stretch>
              </a:blipFill>
            </p:spPr>
            <p:txBody>
              <a:bodyPr/>
              <a:lstStyle/>
              <a:p>
                <a:r>
                  <a:rPr lang="el-GR">
                    <a:noFill/>
                  </a:rPr>
                  <a:t> </a:t>
                </a:r>
              </a:p>
            </p:txBody>
          </p:sp>
        </mc:Fallback>
      </mc:AlternateContent>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normAutofit/>
          </a:bodyPr>
          <a:lstStyle/>
          <a:p>
            <a:pPr eaLnBrk="1" hangingPunct="1">
              <a:defRPr/>
            </a:pPr>
            <a:r>
              <a:rPr lang="el-GR" sz="3600" dirty="0" err="1" smtClean="0"/>
              <a:t>Ορθογωνοποίηση</a:t>
            </a:r>
            <a:r>
              <a:rPr lang="el-GR" sz="3600" dirty="0" smtClean="0"/>
              <a:t> </a:t>
            </a:r>
            <a:r>
              <a:rPr lang="en-US" sz="3600" dirty="0" smtClean="0"/>
              <a:t>Gram-Schmidt</a:t>
            </a:r>
            <a:r>
              <a:rPr lang="el-GR" sz="3600" dirty="0" smtClean="0"/>
              <a:t> (1 από 3)</a:t>
            </a:r>
            <a:endParaRPr lang="en-GB" sz="3600" dirty="0" smtClean="0"/>
          </a:p>
        </p:txBody>
      </p:sp>
      <mc:AlternateContent xmlns:mc="http://schemas.openxmlformats.org/markup-compatibility/2006" xmlns:a14="http://schemas.microsoft.com/office/drawing/2010/main">
        <mc:Choice Requires="a14">
          <p:sp>
            <p:nvSpPr>
              <p:cNvPr id="551939" name="Rectangle 3"/>
              <p:cNvSpPr>
                <a:spLocks noGrp="1" noChangeArrowheads="1"/>
              </p:cNvSpPr>
              <p:nvPr>
                <p:ph idx="1"/>
              </p:nvPr>
            </p:nvSpPr>
            <p:spPr/>
            <p:txBody>
              <a:bodyPr>
                <a:noAutofit/>
              </a:bodyPr>
              <a:lstStyle/>
              <a:p>
                <a:pPr marL="381000" indent="-381000" eaLnBrk="1" hangingPunct="1">
                  <a:spcAft>
                    <a:spcPts val="800"/>
                  </a:spcAft>
                  <a:defRPr/>
                </a:pPr>
                <a:r>
                  <a:rPr lang="en-US" sz="2400" dirty="0" smtClean="0">
                    <a:solidFill>
                      <a:srgbClr val="0033CC"/>
                    </a:solidFill>
                  </a:rPr>
                  <a:t>Gram-Schmidt</a:t>
                </a:r>
                <a:r>
                  <a:rPr lang="el-GR" sz="2400" dirty="0" smtClean="0"/>
                  <a:t>: Μια διαδικασία κατασκευής μιας ορθοκανονικής βάσης για τις </a:t>
                </a:r>
                <a14:m>
                  <m:oMath xmlns:m="http://schemas.openxmlformats.org/officeDocument/2006/math">
                    <m:r>
                      <m:rPr>
                        <m:sty m:val="p"/>
                      </m:rPr>
                      <a:rPr lang="el-GR" sz="2400" i="0" dirty="0" smtClean="0">
                        <a:latin typeface="Cambria Math" panose="02040503050406030204" pitchFamily="18" charset="0"/>
                      </a:rPr>
                      <m:t>Μ</m:t>
                    </m:r>
                  </m:oMath>
                </a14:m>
                <a:r>
                  <a:rPr lang="el-GR" sz="2400" dirty="0" smtClean="0"/>
                  <a:t> </a:t>
                </a:r>
                <a:r>
                  <a:rPr lang="el-GR" sz="2400" dirty="0" err="1" smtClean="0"/>
                  <a:t>κυματομορφές</a:t>
                </a:r>
                <a:r>
                  <a:rPr lang="el-GR" sz="2400" dirty="0" smtClean="0"/>
                  <a:t> σήματος</a:t>
                </a:r>
                <a:br>
                  <a:rPr lang="el-GR" sz="2400" dirty="0" smtClean="0"/>
                </a:br>
                <a:r>
                  <a:rPr lang="el-GR" sz="2400" dirty="0" smtClean="0"/>
                  <a:t/>
                </a:r>
                <a:br>
                  <a:rPr lang="el-GR" sz="2400" dirty="0" smtClean="0"/>
                </a:br>
                <a:r>
                  <a:rPr lang="el-GR" sz="2400" dirty="0" smtClean="0"/>
                  <a:t/>
                </a:r>
                <a:br>
                  <a:rPr lang="el-GR" sz="2400" dirty="0" smtClean="0"/>
                </a:br>
                <a:endParaRPr lang="en-US" sz="2400" dirty="0" smtClean="0">
                  <a:solidFill>
                    <a:srgbClr val="0033CC"/>
                  </a:solidFill>
                </a:endParaRPr>
              </a:p>
              <a:p>
                <a:pPr marL="381000" indent="-381000" eaLnBrk="1" hangingPunct="1">
                  <a:buFont typeface="Wingdings" panose="05000000000000000000" pitchFamily="2" charset="2"/>
                  <a:buAutoNum type="arabicPeriod"/>
                  <a:defRPr/>
                </a:pPr>
                <a:r>
                  <a:rPr lang="el-GR" sz="2400" dirty="0" smtClean="0"/>
                  <a:t>Πρώτη ορθοκανονική κυματομορφή</a:t>
                </a:r>
              </a:p>
              <a:p>
                <a:pPr marL="381000" indent="-381000" eaLnBrk="1" hangingPunct="1">
                  <a:defRPr/>
                </a:pPr>
                <a:endParaRPr lang="el-GR" sz="2400" dirty="0" smtClean="0"/>
              </a:p>
              <a:p>
                <a:pPr marL="381000" indent="-381000" eaLnBrk="1" hangingPunct="1">
                  <a:defRPr/>
                </a:pPr>
                <a:endParaRPr lang="el-GR" sz="2400" dirty="0" smtClean="0"/>
              </a:p>
              <a:p>
                <a:pPr marL="381000" indent="-381000" eaLnBrk="1" hangingPunct="1">
                  <a:defRPr/>
                </a:pPr>
                <a:endParaRPr lang="el-GR" sz="2400" dirty="0" smtClean="0"/>
              </a:p>
              <a:p>
                <a:pPr marL="381000" indent="-381000" eaLnBrk="1" hangingPunct="1">
                  <a:defRPr/>
                </a:pPr>
                <a:endParaRPr lang="el-GR" sz="2400" dirty="0" smtClean="0"/>
              </a:p>
              <a:p>
                <a:pPr marL="381000" indent="-381000" eaLnBrk="1" hangingPunct="1">
                  <a:defRPr/>
                </a:pPr>
                <a:endParaRPr lang="el-GR" sz="2400" dirty="0" smtClean="0"/>
              </a:p>
              <a:p>
                <a:pPr marL="381000" indent="-381000" eaLnBrk="1" hangingPunct="1">
                  <a:defRPr/>
                </a:pPr>
                <a:endParaRPr lang="en-GB" sz="2400" dirty="0" smtClean="0"/>
              </a:p>
            </p:txBody>
          </p:sp>
        </mc:Choice>
        <mc:Fallback xmlns="">
          <p:sp>
            <p:nvSpPr>
              <p:cNvPr id="551939" name="Rectangle 3"/>
              <p:cNvSpPr>
                <a:spLocks noGrp="1" noRot="1" noChangeAspect="1" noMove="1" noResize="1" noEditPoints="1" noAdjustHandles="1" noChangeArrowheads="1" noChangeShapeType="1" noTextEdit="1"/>
              </p:cNvSpPr>
              <p:nvPr>
                <p:ph idx="1"/>
              </p:nvPr>
            </p:nvSpPr>
            <p:spPr>
              <a:blipFill rotWithShape="0">
                <a:blip r:embed="rId4"/>
                <a:stretch>
                  <a:fillRect l="-1185" t="-1077"/>
                </a:stretch>
              </a:blipFill>
            </p:spPr>
            <p:txBody>
              <a:bodyPr/>
              <a:lstStyle/>
              <a:p>
                <a:r>
                  <a:rPr lang="el-GR">
                    <a:noFill/>
                  </a:rPr>
                  <a:t> </a:t>
                </a:r>
              </a:p>
            </p:txBody>
          </p:sp>
        </mc:Fallback>
      </mc:AlternateContent>
      <p:graphicFrame>
        <p:nvGraphicFramePr>
          <p:cNvPr id="5122" name="Object 4"/>
          <p:cNvGraphicFramePr>
            <a:graphicFrameLocks noChangeAspect="1"/>
          </p:cNvGraphicFramePr>
          <p:nvPr>
            <p:extLst>
              <p:ext uri="{D42A27DB-BD31-4B8C-83A1-F6EECF244321}">
                <p14:modId xmlns:p14="http://schemas.microsoft.com/office/powerpoint/2010/main" val="3583596613"/>
              </p:ext>
            </p:extLst>
          </p:nvPr>
        </p:nvGraphicFramePr>
        <p:xfrm>
          <a:off x="971600" y="2658618"/>
          <a:ext cx="4146550" cy="536575"/>
        </p:xfrm>
        <a:graphic>
          <a:graphicData uri="http://schemas.openxmlformats.org/presentationml/2006/ole">
            <mc:AlternateContent xmlns:mc="http://schemas.openxmlformats.org/markup-compatibility/2006">
              <mc:Choice xmlns:v="urn:schemas-microsoft-com:vml" Requires="v">
                <p:oleObj spid="_x0000_s5166" name="Equation" r:id="rId5" imgW="2158920" imgH="279360" progId="Equation.DSMT4">
                  <p:embed/>
                </p:oleObj>
              </mc:Choice>
              <mc:Fallback>
                <p:oleObj name="Equation" r:id="rId5" imgW="2158920" imgH="27936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2658618"/>
                        <a:ext cx="4146550" cy="536575"/>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3" name="Object 5"/>
          <p:cNvGraphicFramePr>
            <a:graphicFrameLocks noChangeAspect="1"/>
          </p:cNvGraphicFramePr>
          <p:nvPr>
            <p:extLst>
              <p:ext uri="{D42A27DB-BD31-4B8C-83A1-F6EECF244321}">
                <p14:modId xmlns:p14="http://schemas.microsoft.com/office/powerpoint/2010/main" val="3423477247"/>
              </p:ext>
            </p:extLst>
          </p:nvPr>
        </p:nvGraphicFramePr>
        <p:xfrm>
          <a:off x="2390775" y="4293096"/>
          <a:ext cx="4362450" cy="1635125"/>
        </p:xfrm>
        <a:graphic>
          <a:graphicData uri="http://schemas.openxmlformats.org/presentationml/2006/ole">
            <mc:AlternateContent xmlns:mc="http://schemas.openxmlformats.org/markup-compatibility/2006">
              <mc:Choice xmlns:v="urn:schemas-microsoft-com:vml" Requires="v">
                <p:oleObj spid="_x0000_s5167" name="Equation" r:id="rId7" imgW="2273040" imgH="850680" progId="Equation.DSMT4">
                  <p:embed/>
                </p:oleObj>
              </mc:Choice>
              <mc:Fallback>
                <p:oleObj name="Equation" r:id="rId7" imgW="2273040" imgH="85068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0775" y="4293096"/>
                        <a:ext cx="4362450" cy="1635125"/>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TextBox 6"/>
          <p:cNvSpPr txBox="1">
            <a:spLocks noChangeArrowheads="1"/>
          </p:cNvSpPr>
          <p:nvPr/>
        </p:nvSpPr>
        <p:spPr bwMode="auto">
          <a:xfrm>
            <a:off x="5292080" y="2574107"/>
            <a:ext cx="338443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ctr"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6pPr>
            <a:lvl7pPr marL="2971800" indent="-228600" algn="ctr"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7pPr>
            <a:lvl8pPr marL="3429000" indent="-228600" algn="ctr"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8pPr>
            <a:lvl9pPr marL="3886200" indent="-228600" algn="ctr"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Tahoma" panose="020B0604030504040204" pitchFamily="34" charset="0"/>
              </a:defRPr>
            </a:lvl9pPr>
          </a:lstStyle>
          <a:p>
            <a:pPr algn="l" eaLnBrk="1" hangingPunct="1">
              <a:buFont typeface="Wingdings" panose="05000000000000000000" pitchFamily="2" charset="2"/>
              <a:buNone/>
            </a:pPr>
            <a:r>
              <a:rPr lang="en-US" altLang="el-GR" i="1" dirty="0">
                <a:latin typeface="+mn-lt"/>
              </a:rPr>
              <a:t> </a:t>
            </a:r>
            <a:r>
              <a:rPr lang="en-US" altLang="el-GR" i="1" dirty="0" err="1">
                <a:latin typeface="+mn-lt"/>
              </a:rPr>
              <a:t>E</a:t>
            </a:r>
            <a:r>
              <a:rPr lang="en-US" altLang="el-GR" i="1" baseline="-25000" dirty="0" err="1">
                <a:latin typeface="+mn-lt"/>
              </a:rPr>
              <a:t>m</a:t>
            </a:r>
            <a:r>
              <a:rPr lang="en-US" altLang="el-GR" dirty="0">
                <a:latin typeface="+mn-lt"/>
              </a:rPr>
              <a:t> :  </a:t>
            </a:r>
            <a:r>
              <a:rPr lang="el-GR" altLang="el-GR" dirty="0">
                <a:latin typeface="+mn-lt"/>
              </a:rPr>
              <a:t>η ενέργεια του </a:t>
            </a:r>
            <a:r>
              <a:rPr lang="en-US" altLang="el-GR" dirty="0">
                <a:latin typeface="+mn-lt"/>
              </a:rPr>
              <a:t>m-</a:t>
            </a:r>
            <a:r>
              <a:rPr lang="el-GR" altLang="el-GR" dirty="0" err="1">
                <a:latin typeface="+mn-lt"/>
              </a:rPr>
              <a:t>ιοστου</a:t>
            </a:r>
            <a:r>
              <a:rPr lang="el-GR" altLang="el-GR" dirty="0">
                <a:latin typeface="+mn-lt"/>
              </a:rPr>
              <a:t> </a:t>
            </a:r>
          </a:p>
          <a:p>
            <a:pPr algn="l" eaLnBrk="1" hangingPunct="1">
              <a:buFont typeface="Wingdings" panose="05000000000000000000" pitchFamily="2" charset="2"/>
              <a:buNone/>
            </a:pPr>
            <a:r>
              <a:rPr lang="el-GR" altLang="el-GR" dirty="0">
                <a:latin typeface="+mn-lt"/>
              </a:rPr>
              <a:t>         σήματος </a:t>
            </a:r>
            <a:r>
              <a:rPr lang="en-US" altLang="el-GR" i="1" dirty="0" err="1">
                <a:latin typeface="+mn-lt"/>
              </a:rPr>
              <a:t>s</a:t>
            </a:r>
            <a:r>
              <a:rPr lang="en-US" altLang="el-GR" i="1" baseline="-25000" dirty="0" err="1">
                <a:latin typeface="+mn-lt"/>
              </a:rPr>
              <a:t>m</a:t>
            </a:r>
            <a:r>
              <a:rPr lang="en-US" altLang="el-GR" i="1" dirty="0">
                <a:latin typeface="+mn-lt"/>
              </a:rPr>
              <a:t>(t)</a:t>
            </a:r>
            <a:r>
              <a:rPr lang="el-GR" altLang="el-GR" i="1" dirty="0">
                <a:latin typeface="+mn-lt"/>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normAutofit/>
          </a:bodyPr>
          <a:lstStyle/>
          <a:p>
            <a:pPr eaLnBrk="1" hangingPunct="1">
              <a:defRPr/>
            </a:pPr>
            <a:r>
              <a:rPr lang="el-GR" sz="3600" dirty="0" err="1" smtClean="0"/>
              <a:t>Ορθογωνοποίηση</a:t>
            </a:r>
            <a:r>
              <a:rPr lang="el-GR" sz="3600" dirty="0" smtClean="0"/>
              <a:t> </a:t>
            </a:r>
            <a:r>
              <a:rPr lang="en-US" sz="3600" dirty="0" smtClean="0"/>
              <a:t>Gram-Schmidt</a:t>
            </a:r>
            <a:r>
              <a:rPr lang="el-GR" sz="3600" dirty="0" smtClean="0"/>
              <a:t> (2 από 3)</a:t>
            </a:r>
            <a:endParaRPr lang="en-GB" sz="3600" dirty="0" smtClean="0"/>
          </a:p>
        </p:txBody>
      </p:sp>
      <mc:AlternateContent xmlns:mc="http://schemas.openxmlformats.org/markup-compatibility/2006" xmlns:a14="http://schemas.microsoft.com/office/drawing/2010/main">
        <mc:Choice Requires="a14">
          <p:sp>
            <p:nvSpPr>
              <p:cNvPr id="551939" name="Rectangle 3"/>
              <p:cNvSpPr>
                <a:spLocks noGrp="1" noChangeArrowheads="1"/>
              </p:cNvSpPr>
              <p:nvPr>
                <p:ph idx="1"/>
              </p:nvPr>
            </p:nvSpPr>
            <p:spPr/>
            <p:txBody>
              <a:bodyPr>
                <a:noAutofit/>
              </a:bodyPr>
              <a:lstStyle/>
              <a:p>
                <a:pPr marL="381000" indent="-381000" eaLnBrk="1" hangingPunct="1">
                  <a:buFont typeface="Wingdings" panose="05000000000000000000" pitchFamily="2" charset="2"/>
                  <a:buAutoNum type="arabicPeriod" startAt="2"/>
                  <a:defRPr/>
                </a:pPr>
                <a:r>
                  <a:rPr lang="el-GR" sz="2400" dirty="0" smtClean="0"/>
                  <a:t>Δεύτερη ορθοκανονική κυματομορφή</a:t>
                </a:r>
              </a:p>
              <a:p>
                <a:pPr marL="838200" lvl="1" indent="-381000" eaLnBrk="1" hangingPunct="1">
                  <a:defRPr/>
                </a:pPr>
                <a:r>
                  <a:rPr lang="el-GR" sz="2000" dirty="0" smtClean="0"/>
                  <a:t>κατασκευάζεται από το </a:t>
                </a:r>
                <a14:m>
                  <m:oMath xmlns:m="http://schemas.openxmlformats.org/officeDocument/2006/math">
                    <m:r>
                      <a:rPr lang="en-US" sz="2000" i="1" dirty="0" smtClean="0">
                        <a:latin typeface="Cambria Math" panose="02040503050406030204" pitchFamily="18" charset="0"/>
                      </a:rPr>
                      <m:t>𝑠</m:t>
                    </m:r>
                    <m:r>
                      <a:rPr lang="en-US" sz="2000" i="1" baseline="-25000" dirty="0" smtClean="0">
                        <a:latin typeface="Cambria Math" panose="02040503050406030204" pitchFamily="18" charset="0"/>
                      </a:rPr>
                      <m:t>2</m:t>
                    </m:r>
                    <m:r>
                      <a:rPr lang="en-US" sz="2000" i="1" dirty="0" smtClean="0">
                        <a:latin typeface="Cambria Math" panose="02040503050406030204" pitchFamily="18" charset="0"/>
                      </a:rPr>
                      <m:t>(</m:t>
                    </m:r>
                    <m:r>
                      <a:rPr lang="en-US" sz="2000" i="1" dirty="0" smtClean="0">
                        <a:latin typeface="Cambria Math" panose="02040503050406030204" pitchFamily="18" charset="0"/>
                      </a:rPr>
                      <m:t>𝑡</m:t>
                    </m:r>
                    <m:r>
                      <a:rPr lang="en-US" sz="2000" i="1" dirty="0" smtClean="0">
                        <a:latin typeface="Cambria Math" panose="02040503050406030204" pitchFamily="18" charset="0"/>
                      </a:rPr>
                      <m:t>)</m:t>
                    </m:r>
                  </m:oMath>
                </a14:m>
                <a:endParaRPr lang="en-US" sz="2000" i="1" dirty="0" smtClean="0"/>
              </a:p>
              <a:p>
                <a:pPr marL="838200" lvl="1" indent="-381000" eaLnBrk="1" hangingPunct="1">
                  <a:defRPr/>
                </a:pPr>
                <a:r>
                  <a:rPr lang="el-GR" sz="2000" dirty="0" smtClean="0"/>
                  <a:t>αφού αφαιρέσουμε τη συνιστώσα του </a:t>
                </a:r>
                <a14:m>
                  <m:oMath xmlns:m="http://schemas.openxmlformats.org/officeDocument/2006/math">
                    <m:r>
                      <a:rPr lang="en-US" sz="2000" i="1" dirty="0" smtClean="0">
                        <a:latin typeface="Cambria Math" panose="02040503050406030204" pitchFamily="18" charset="0"/>
                      </a:rPr>
                      <m:t>𝑠</m:t>
                    </m:r>
                    <m:r>
                      <a:rPr lang="en-US" sz="2000" i="1" baseline="-25000" dirty="0" smtClean="0">
                        <a:latin typeface="Cambria Math" panose="02040503050406030204" pitchFamily="18" charset="0"/>
                      </a:rPr>
                      <m:t>2</m:t>
                    </m:r>
                    <m:r>
                      <a:rPr lang="en-US" sz="2000" i="1" dirty="0" smtClean="0">
                        <a:latin typeface="Cambria Math" panose="02040503050406030204" pitchFamily="18" charset="0"/>
                      </a:rPr>
                      <m:t>(</m:t>
                    </m:r>
                    <m:r>
                      <a:rPr lang="en-US" sz="2000" i="1" dirty="0" smtClean="0">
                        <a:latin typeface="Cambria Math" panose="02040503050406030204" pitchFamily="18" charset="0"/>
                      </a:rPr>
                      <m:t>𝑡</m:t>
                    </m:r>
                    <m:r>
                      <a:rPr lang="en-US" sz="2000" i="1" dirty="0" smtClean="0">
                        <a:latin typeface="Cambria Math" panose="02040503050406030204" pitchFamily="18" charset="0"/>
                      </a:rPr>
                      <m:t>)</m:t>
                    </m:r>
                  </m:oMath>
                </a14:m>
                <a:r>
                  <a:rPr lang="en-US" sz="2000" dirty="0" smtClean="0"/>
                  <a:t> </a:t>
                </a:r>
                <a:r>
                  <a:rPr lang="el-GR" sz="2000" dirty="0" smtClean="0"/>
                  <a:t>στην </a:t>
                </a:r>
                <a14:m>
                  <m:oMath xmlns:m="http://schemas.openxmlformats.org/officeDocument/2006/math">
                    <m:r>
                      <a:rPr lang="el-GR" sz="2000" i="1" dirty="0" smtClean="0">
                        <a:latin typeface="Cambria Math" panose="02040503050406030204" pitchFamily="18" charset="0"/>
                      </a:rPr>
                      <m:t>𝜓</m:t>
                    </m:r>
                    <m:r>
                      <a:rPr lang="el-GR" sz="2000" i="1" baseline="-25000" dirty="0" smtClean="0">
                        <a:latin typeface="Cambria Math" panose="02040503050406030204" pitchFamily="18" charset="0"/>
                      </a:rPr>
                      <m:t>1</m:t>
                    </m:r>
                    <m:r>
                      <a:rPr lang="el-GR" sz="2000" i="1" dirty="0" smtClean="0">
                        <a:latin typeface="Cambria Math" panose="02040503050406030204" pitchFamily="18" charset="0"/>
                      </a:rPr>
                      <m:t>(</m:t>
                    </m:r>
                    <m:r>
                      <a:rPr lang="en-US" sz="2000" i="1" dirty="0" smtClean="0">
                        <a:latin typeface="Cambria Math" panose="02040503050406030204" pitchFamily="18" charset="0"/>
                      </a:rPr>
                      <m:t>𝑡</m:t>
                    </m:r>
                    <m:r>
                      <a:rPr lang="el-GR" sz="2000" i="1" dirty="0" smtClean="0">
                        <a:latin typeface="Cambria Math" panose="02040503050406030204" pitchFamily="18" charset="0"/>
                      </a:rPr>
                      <m:t>)</m:t>
                    </m:r>
                  </m:oMath>
                </a14:m>
                <a:r>
                  <a:rPr lang="el-GR" sz="2000" i="1" dirty="0" smtClean="0"/>
                  <a:t> </a:t>
                </a:r>
                <a:r>
                  <a:rPr lang="el-GR" sz="2000" dirty="0" smtClean="0"/>
                  <a:t>και</a:t>
                </a:r>
                <a:r>
                  <a:rPr lang="en-US" sz="2000" i="1" dirty="0" smtClean="0"/>
                  <a:t> </a:t>
                </a:r>
                <a:endParaRPr lang="el-GR" sz="2000" i="1" dirty="0" smtClean="0"/>
              </a:p>
              <a:p>
                <a:pPr marL="838200" lvl="1" indent="-381000" eaLnBrk="1" hangingPunct="1">
                  <a:defRPr/>
                </a:pPr>
                <a:r>
                  <a:rPr lang="el-GR" sz="2000" dirty="0" smtClean="0"/>
                  <a:t>κανονικοποιήσουμε την ενέργεια του τελικού σήματος</a:t>
                </a:r>
              </a:p>
              <a:p>
                <a:pPr marL="381000" indent="-381000" eaLnBrk="1" hangingPunct="1">
                  <a:defRPr/>
                </a:pPr>
                <a:endParaRPr lang="el-GR" sz="2400" dirty="0" smtClean="0"/>
              </a:p>
              <a:p>
                <a:pPr marL="381000" indent="-381000" eaLnBrk="1" hangingPunct="1">
                  <a:defRPr/>
                </a:pPr>
                <a:endParaRPr lang="el-GR" sz="2400" dirty="0" smtClean="0"/>
              </a:p>
              <a:p>
                <a:pPr marL="381000" indent="-381000" eaLnBrk="1" hangingPunct="1">
                  <a:defRPr/>
                </a:pPr>
                <a:endParaRPr lang="en-GB" sz="2400" dirty="0" smtClean="0"/>
              </a:p>
            </p:txBody>
          </p:sp>
        </mc:Choice>
        <mc:Fallback xmlns="">
          <p:sp>
            <p:nvSpPr>
              <p:cNvPr id="551939" name="Rectangle 3"/>
              <p:cNvSpPr>
                <a:spLocks noGrp="1" noRot="1" noChangeAspect="1" noMove="1" noResize="1" noEditPoints="1" noAdjustHandles="1" noChangeArrowheads="1" noChangeShapeType="1" noTextEdit="1"/>
              </p:cNvSpPr>
              <p:nvPr>
                <p:ph idx="1"/>
              </p:nvPr>
            </p:nvSpPr>
            <p:spPr>
              <a:blipFill rotWithShape="0">
                <a:blip r:embed="rId3"/>
                <a:stretch>
                  <a:fillRect l="-1185" t="-1211"/>
                </a:stretch>
              </a:blipFill>
            </p:spPr>
            <p:txBody>
              <a:bodyPr/>
              <a:lstStyle/>
              <a:p>
                <a:r>
                  <a:rPr lang="el-GR">
                    <a:noFill/>
                  </a:rPr>
                  <a:t> </a:t>
                </a:r>
              </a:p>
            </p:txBody>
          </p:sp>
        </mc:Fallback>
      </mc:AlternateContent>
    </p:spTree>
    <p:extLst>
      <p:ext uri="{BB962C8B-B14F-4D97-AF65-F5344CB8AC3E}">
        <p14:creationId xmlns:p14="http://schemas.microsoft.com/office/powerpoint/2010/main" val="1636202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p:txBody>
          <a:bodyPr/>
          <a:lstStyle/>
          <a:p>
            <a:pPr eaLnBrk="1" hangingPunct="1">
              <a:defRPr/>
            </a:pPr>
            <a:r>
              <a:rPr lang="el-GR" sz="3500" dirty="0" err="1" smtClean="0"/>
              <a:t>Ορθογωνοποίηση</a:t>
            </a:r>
            <a:r>
              <a:rPr lang="el-GR" sz="3500" dirty="0" smtClean="0"/>
              <a:t> </a:t>
            </a:r>
            <a:r>
              <a:rPr lang="en-US" sz="3500" dirty="0" smtClean="0"/>
              <a:t>Gram-Schmidt (</a:t>
            </a:r>
            <a:r>
              <a:rPr lang="el-GR" sz="3500" dirty="0" smtClean="0"/>
              <a:t>3 από 3</a:t>
            </a:r>
            <a:r>
              <a:rPr lang="en-US" sz="3500" dirty="0" smtClean="0"/>
              <a:t>)</a:t>
            </a:r>
            <a:endParaRPr lang="en-GB" sz="3500" dirty="0" smtClean="0"/>
          </a:p>
        </p:txBody>
      </p:sp>
      <mc:AlternateContent xmlns:mc="http://schemas.openxmlformats.org/markup-compatibility/2006" xmlns:a14="http://schemas.microsoft.com/office/drawing/2010/main">
        <mc:Choice Requires="a14">
          <p:sp>
            <p:nvSpPr>
              <p:cNvPr id="552963" name="Rectangle 3"/>
              <p:cNvSpPr>
                <a:spLocks noGrp="1" noChangeArrowheads="1"/>
              </p:cNvSpPr>
              <p:nvPr>
                <p:ph idx="1"/>
              </p:nvPr>
            </p:nvSpPr>
            <p:spPr/>
            <p:txBody>
              <a:bodyPr>
                <a:noAutofit/>
              </a:bodyPr>
              <a:lstStyle/>
              <a:p>
                <a:pPr marL="381000" indent="-381000" eaLnBrk="1" hangingPunct="1">
                  <a:buFont typeface="Wingdings" panose="05000000000000000000" pitchFamily="2" charset="2"/>
                  <a:buAutoNum type="arabicPeriod" startAt="3"/>
                  <a:defRPr/>
                </a:pPr>
                <a:r>
                  <a:rPr lang="en-US" sz="2000" i="1" dirty="0" smtClean="0"/>
                  <a:t>k</a:t>
                </a:r>
                <a:r>
                  <a:rPr lang="en-US" sz="2000" dirty="0" smtClean="0"/>
                  <a:t>-</a:t>
                </a:r>
                <a:r>
                  <a:rPr lang="el-GR" sz="2000" dirty="0" smtClean="0"/>
                  <a:t>οστή ορθοκανονική κυματομορφή</a:t>
                </a:r>
              </a:p>
              <a:p>
                <a:pPr marL="838200" lvl="1" indent="-381000" eaLnBrk="1" hangingPunct="1">
                  <a:lnSpc>
                    <a:spcPct val="110000"/>
                  </a:lnSpc>
                  <a:spcBef>
                    <a:spcPts val="0"/>
                  </a:spcBef>
                  <a:defRPr/>
                </a:pPr>
                <a:r>
                  <a:rPr lang="el-GR" sz="2000" dirty="0" smtClean="0"/>
                  <a:t>κατασκευάζεται από το </a:t>
                </a:r>
                <a14:m>
                  <m:oMath xmlns:m="http://schemas.openxmlformats.org/officeDocument/2006/math">
                    <m:r>
                      <a:rPr lang="en-US" sz="2000" i="1" dirty="0" smtClean="0">
                        <a:latin typeface="Cambria Math" panose="02040503050406030204" pitchFamily="18" charset="0"/>
                      </a:rPr>
                      <m:t>𝑠</m:t>
                    </m:r>
                    <m:r>
                      <a:rPr lang="en-US" sz="2000" i="1" baseline="-25000" dirty="0" err="1" smtClean="0">
                        <a:latin typeface="Cambria Math" panose="02040503050406030204" pitchFamily="18" charset="0"/>
                      </a:rPr>
                      <m:t>𝑘</m:t>
                    </m:r>
                    <m:r>
                      <a:rPr lang="en-US" sz="2000" i="1" dirty="0" smtClean="0">
                        <a:latin typeface="Cambria Math" panose="02040503050406030204" pitchFamily="18" charset="0"/>
                      </a:rPr>
                      <m:t>(</m:t>
                    </m:r>
                    <m:r>
                      <a:rPr lang="en-US" sz="2000" i="1" dirty="0" smtClean="0">
                        <a:latin typeface="Cambria Math" panose="02040503050406030204" pitchFamily="18" charset="0"/>
                      </a:rPr>
                      <m:t>𝑡</m:t>
                    </m:r>
                    <m:r>
                      <a:rPr lang="en-US" sz="2000" i="1" dirty="0" smtClean="0">
                        <a:latin typeface="Cambria Math" panose="02040503050406030204" pitchFamily="18" charset="0"/>
                      </a:rPr>
                      <m:t>)</m:t>
                    </m:r>
                  </m:oMath>
                </a14:m>
                <a:endParaRPr lang="en-US" sz="2000" dirty="0" smtClean="0"/>
              </a:p>
              <a:p>
                <a:pPr marL="838200" lvl="1" indent="-381000" eaLnBrk="1" hangingPunct="1">
                  <a:lnSpc>
                    <a:spcPct val="110000"/>
                  </a:lnSpc>
                  <a:spcBef>
                    <a:spcPts val="0"/>
                  </a:spcBef>
                  <a:defRPr/>
                </a:pPr>
                <a:r>
                  <a:rPr lang="el-GR" sz="2000" dirty="0" smtClean="0"/>
                  <a:t>αφού αφαιρέσουμε τις συνιστώσες του </a:t>
                </a:r>
                <a14:m>
                  <m:oMath xmlns:m="http://schemas.openxmlformats.org/officeDocument/2006/math">
                    <m:r>
                      <a:rPr lang="en-US" sz="2000" i="1" dirty="0" smtClean="0">
                        <a:latin typeface="Cambria Math" panose="02040503050406030204" pitchFamily="18" charset="0"/>
                      </a:rPr>
                      <m:t>𝑠</m:t>
                    </m:r>
                    <m:r>
                      <a:rPr lang="en-US" sz="2000" i="1" baseline="-25000" dirty="0" err="1" smtClean="0">
                        <a:latin typeface="Cambria Math" panose="02040503050406030204" pitchFamily="18" charset="0"/>
                      </a:rPr>
                      <m:t>𝑘</m:t>
                    </m:r>
                    <m:r>
                      <a:rPr lang="en-US" sz="2000" i="1" dirty="0" smtClean="0">
                        <a:latin typeface="Cambria Math" panose="02040503050406030204" pitchFamily="18" charset="0"/>
                      </a:rPr>
                      <m:t>(</m:t>
                    </m:r>
                    <m:r>
                      <a:rPr lang="en-US" sz="2000" i="1" dirty="0" smtClean="0">
                        <a:latin typeface="Cambria Math" panose="02040503050406030204" pitchFamily="18" charset="0"/>
                      </a:rPr>
                      <m:t>𝑡</m:t>
                    </m:r>
                    <m:r>
                      <a:rPr lang="en-US" sz="2000" i="1" dirty="0" smtClean="0">
                        <a:latin typeface="Cambria Math" panose="02040503050406030204" pitchFamily="18" charset="0"/>
                      </a:rPr>
                      <m:t>)</m:t>
                    </m:r>
                  </m:oMath>
                </a14:m>
                <a:r>
                  <a:rPr lang="en-US" sz="2000" dirty="0" smtClean="0"/>
                  <a:t> </a:t>
                </a:r>
                <a:r>
                  <a:rPr lang="el-GR" sz="2000" dirty="0" smtClean="0"/>
                  <a:t>πάνω σε όλες τις προηγούμενες ορθοκανονικές κυματομορφές </a:t>
                </a:r>
                <a14:m>
                  <m:oMath xmlns:m="http://schemas.openxmlformats.org/officeDocument/2006/math">
                    <m:r>
                      <a:rPr lang="el-GR" sz="2000" i="1" dirty="0" smtClean="0">
                        <a:latin typeface="Cambria Math" panose="02040503050406030204" pitchFamily="18" charset="0"/>
                      </a:rPr>
                      <m:t>𝜓</m:t>
                    </m:r>
                    <m:r>
                      <a:rPr lang="en-US" sz="2000" i="1" baseline="-25000" dirty="0" err="1" smtClean="0">
                        <a:latin typeface="Cambria Math" panose="02040503050406030204" pitchFamily="18" charset="0"/>
                      </a:rPr>
                      <m:t>𝑖</m:t>
                    </m:r>
                    <m:r>
                      <a:rPr lang="el-GR" sz="2000" i="1" dirty="0" smtClean="0">
                        <a:latin typeface="Cambria Math" panose="02040503050406030204" pitchFamily="18" charset="0"/>
                      </a:rPr>
                      <m:t>(</m:t>
                    </m:r>
                    <m:r>
                      <a:rPr lang="en-US" sz="2000" i="1" dirty="0" smtClean="0">
                        <a:latin typeface="Cambria Math" panose="02040503050406030204" pitchFamily="18" charset="0"/>
                      </a:rPr>
                      <m:t>𝑡</m:t>
                    </m:r>
                    <m:r>
                      <a:rPr lang="el-GR" sz="2000" i="1" dirty="0" smtClean="0">
                        <a:latin typeface="Cambria Math" panose="02040503050406030204" pitchFamily="18" charset="0"/>
                      </a:rPr>
                      <m:t>)</m:t>
                    </m:r>
                    <m:r>
                      <a:rPr lang="en-US" sz="2000" i="1" dirty="0" smtClean="0">
                        <a:latin typeface="Cambria Math" panose="02040503050406030204" pitchFamily="18" charset="0"/>
                      </a:rPr>
                      <m:t>, </m:t>
                    </m:r>
                    <m:r>
                      <a:rPr lang="en-US" sz="2000" i="1" dirty="0" err="1" smtClean="0">
                        <a:latin typeface="Cambria Math" panose="02040503050406030204" pitchFamily="18" charset="0"/>
                      </a:rPr>
                      <m:t>𝑖</m:t>
                    </m:r>
                    <m:r>
                      <a:rPr lang="en-US" sz="2000" i="1" dirty="0" smtClean="0">
                        <a:latin typeface="Cambria Math" panose="02040503050406030204" pitchFamily="18" charset="0"/>
                      </a:rPr>
                      <m:t>=1,…,</m:t>
                    </m:r>
                    <m:r>
                      <a:rPr lang="en-US" sz="2000" i="1" dirty="0" smtClean="0">
                        <a:latin typeface="Cambria Math" panose="02040503050406030204" pitchFamily="18" charset="0"/>
                      </a:rPr>
                      <m:t>𝑘</m:t>
                    </m:r>
                    <m:r>
                      <a:rPr lang="en-US" sz="2000" i="1" dirty="0" smtClean="0">
                        <a:latin typeface="Cambria Math" panose="02040503050406030204" pitchFamily="18" charset="0"/>
                      </a:rPr>
                      <m:t>−1</m:t>
                    </m:r>
                  </m:oMath>
                </a14:m>
                <a:r>
                  <a:rPr lang="el-GR" sz="2000" i="1" dirty="0" smtClean="0"/>
                  <a:t>, </a:t>
                </a:r>
                <a:r>
                  <a:rPr lang="el-GR" sz="2000" dirty="0" smtClean="0"/>
                  <a:t>και στη συνέχεια </a:t>
                </a:r>
                <a:endParaRPr lang="en-US" sz="2000" dirty="0" smtClean="0"/>
              </a:p>
              <a:p>
                <a:pPr marL="838200" lvl="1" indent="-381000" eaLnBrk="1" hangingPunct="1">
                  <a:lnSpc>
                    <a:spcPct val="110000"/>
                  </a:lnSpc>
                  <a:spcBef>
                    <a:spcPts val="0"/>
                  </a:spcBef>
                  <a:defRPr/>
                </a:pPr>
                <a:r>
                  <a:rPr lang="el-GR" sz="2000" dirty="0" smtClean="0"/>
                  <a:t>Κανονικοποιήσουμε την ενέργεια του τελικού σήματος</a:t>
                </a:r>
              </a:p>
              <a:p>
                <a:pPr marL="381000" indent="-381000" eaLnBrk="1" hangingPunct="1">
                  <a:defRPr/>
                </a:pPr>
                <a:endParaRPr lang="el-GR" sz="2000" dirty="0" smtClean="0"/>
              </a:p>
              <a:p>
                <a:pPr marL="381000" indent="-381000" eaLnBrk="1" hangingPunct="1">
                  <a:defRPr/>
                </a:pPr>
                <a:endParaRPr lang="el-GR" sz="2000" dirty="0" smtClean="0"/>
              </a:p>
              <a:p>
                <a:pPr marL="381000" indent="-381000" eaLnBrk="1" hangingPunct="1">
                  <a:buFont typeface="Wingdings" panose="05000000000000000000" pitchFamily="2" charset="2"/>
                  <a:buAutoNum type="arabicPeriod" startAt="4"/>
                  <a:defRPr/>
                </a:pPr>
                <a:endParaRPr lang="el-GR" sz="2000" dirty="0" smtClean="0"/>
              </a:p>
              <a:p>
                <a:pPr marL="381000" indent="-381000" eaLnBrk="1" hangingPunct="1">
                  <a:buFont typeface="Wingdings" panose="05000000000000000000" pitchFamily="2" charset="2"/>
                  <a:buAutoNum type="arabicPeriod" startAt="4"/>
                  <a:defRPr/>
                </a:pPr>
                <a:endParaRPr lang="el-GR" sz="2000" dirty="0" smtClean="0"/>
              </a:p>
              <a:p>
                <a:pPr marL="381000" indent="-381000" eaLnBrk="1" hangingPunct="1">
                  <a:buFont typeface="Wingdings" panose="05000000000000000000" pitchFamily="2" charset="2"/>
                  <a:buNone/>
                  <a:defRPr/>
                </a:pPr>
                <a:endParaRPr lang="el-GR" sz="2000" dirty="0" smtClean="0"/>
              </a:p>
              <a:p>
                <a:pPr marL="381000" indent="-381000" eaLnBrk="1" hangingPunct="1">
                  <a:spcBef>
                    <a:spcPts val="1200"/>
                  </a:spcBef>
                  <a:buFont typeface="Wingdings" panose="05000000000000000000" pitchFamily="2" charset="2"/>
                  <a:buAutoNum type="arabicPeriod" startAt="4"/>
                  <a:defRPr/>
                </a:pPr>
                <a:r>
                  <a:rPr lang="el-GR" sz="2000" dirty="0" smtClean="0"/>
                  <a:t>Συνεχίζεται μέχρι να εξαντληθούν οι </a:t>
                </a:r>
                <a:r>
                  <a:rPr lang="el-GR" sz="2000" i="1" dirty="0" smtClean="0"/>
                  <a:t>Μ</a:t>
                </a:r>
                <a:r>
                  <a:rPr lang="el-GR" sz="2000" dirty="0" smtClean="0"/>
                  <a:t> κυματομορφές σήματος και δημιουργηθούν </a:t>
                </a:r>
                <a14:m>
                  <m:oMath xmlns:m="http://schemas.openxmlformats.org/officeDocument/2006/math">
                    <m:r>
                      <m:rPr>
                        <m:sty m:val="p"/>
                      </m:rPr>
                      <a:rPr lang="el-GR" sz="2000" i="0" dirty="0" smtClean="0">
                        <a:latin typeface="Cambria Math" panose="02040503050406030204" pitchFamily="18" charset="0"/>
                      </a:rPr>
                      <m:t>Ν</m:t>
                    </m:r>
                    <m:r>
                      <a:rPr lang="el-GR" sz="2000" i="1" dirty="0" smtClean="0">
                        <a:latin typeface="Cambria Math" panose="02040503050406030204" pitchFamily="18" charset="0"/>
                        <a:sym typeface="Symbol" pitchFamily="18" charset="2"/>
                      </a:rPr>
                      <m:t></m:t>
                    </m:r>
                    <m:r>
                      <m:rPr>
                        <m:sty m:val="p"/>
                      </m:rPr>
                      <a:rPr lang="el-GR" sz="2000" i="0" dirty="0" smtClean="0">
                        <a:latin typeface="Cambria Math" panose="02040503050406030204" pitchFamily="18" charset="0"/>
                        <a:sym typeface="Symbol" pitchFamily="18" charset="2"/>
                      </a:rPr>
                      <m:t>Μ</m:t>
                    </m:r>
                  </m:oMath>
                </a14:m>
                <a:r>
                  <a:rPr lang="el-GR" sz="2000" dirty="0" smtClean="0">
                    <a:sym typeface="Symbol" pitchFamily="18" charset="2"/>
                  </a:rPr>
                  <a:t> ορθοκανονικές βάσεις</a:t>
                </a:r>
                <a:endParaRPr lang="en-GB" sz="2000" dirty="0" smtClean="0"/>
              </a:p>
            </p:txBody>
          </p:sp>
        </mc:Choice>
        <mc:Fallback xmlns="">
          <p:sp>
            <p:nvSpPr>
              <p:cNvPr id="552963" name="Rectangle 3"/>
              <p:cNvSpPr>
                <a:spLocks noGrp="1" noRot="1" noChangeAspect="1" noMove="1" noResize="1" noEditPoints="1" noAdjustHandles="1" noChangeArrowheads="1" noChangeShapeType="1" noTextEdit="1"/>
              </p:cNvSpPr>
              <p:nvPr>
                <p:ph idx="1"/>
              </p:nvPr>
            </p:nvSpPr>
            <p:spPr>
              <a:blipFill rotWithShape="0">
                <a:blip r:embed="rId4"/>
                <a:stretch>
                  <a:fillRect l="-815" t="-808" b="-15478"/>
                </a:stretch>
              </a:blipFill>
            </p:spPr>
            <p:txBody>
              <a:bodyPr/>
              <a:lstStyle/>
              <a:p>
                <a:r>
                  <a:rPr lang="el-GR">
                    <a:noFill/>
                  </a:rPr>
                  <a:t> </a:t>
                </a:r>
              </a:p>
            </p:txBody>
          </p:sp>
        </mc:Fallback>
      </mc:AlternateContent>
      <p:graphicFrame>
        <p:nvGraphicFramePr>
          <p:cNvPr id="6146" name="Object 5"/>
          <p:cNvGraphicFramePr>
            <a:graphicFrameLocks noChangeAspect="1"/>
          </p:cNvGraphicFramePr>
          <p:nvPr>
            <p:extLst>
              <p:ext uri="{D42A27DB-BD31-4B8C-83A1-F6EECF244321}">
                <p14:modId xmlns:p14="http://schemas.microsoft.com/office/powerpoint/2010/main" val="2953792553"/>
              </p:ext>
            </p:extLst>
          </p:nvPr>
        </p:nvGraphicFramePr>
        <p:xfrm>
          <a:off x="2278856" y="3717032"/>
          <a:ext cx="4586287" cy="2154238"/>
        </p:xfrm>
        <a:graphic>
          <a:graphicData uri="http://schemas.openxmlformats.org/presentationml/2006/ole">
            <mc:AlternateContent xmlns:mc="http://schemas.openxmlformats.org/markup-compatibility/2006">
              <mc:Choice xmlns:v="urn:schemas-microsoft-com:vml" Requires="v">
                <p:oleObj spid="_x0000_s6168" name="Equation" r:id="rId5" imgW="2171520" imgH="1028520" progId="Equation.DSMT4">
                  <p:embed/>
                </p:oleObj>
              </mc:Choice>
              <mc:Fallback>
                <p:oleObj name="Equation" r:id="rId5" imgW="2171520" imgH="102852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8856" y="3717032"/>
                        <a:ext cx="4586287" cy="2154238"/>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p:txBody>
          <a:bodyPr>
            <a:normAutofit/>
          </a:bodyPr>
          <a:lstStyle/>
          <a:p>
            <a:pPr eaLnBrk="1" hangingPunct="1">
              <a:defRPr/>
            </a:pPr>
            <a:r>
              <a:rPr lang="el-GR" sz="3600" dirty="0" smtClean="0"/>
              <a:t>Παράδειγμα</a:t>
            </a:r>
            <a:endParaRPr lang="en-GB" sz="3600" dirty="0" smtClean="0"/>
          </a:p>
        </p:txBody>
      </p:sp>
      <p:sp>
        <p:nvSpPr>
          <p:cNvPr id="553987" name="Rectangle 3"/>
          <p:cNvSpPr>
            <a:spLocks noGrp="1" noChangeArrowheads="1"/>
          </p:cNvSpPr>
          <p:nvPr>
            <p:ph idx="1"/>
          </p:nvPr>
        </p:nvSpPr>
        <p:spPr/>
        <p:txBody>
          <a:bodyPr>
            <a:normAutofit/>
          </a:bodyPr>
          <a:lstStyle/>
          <a:p>
            <a:pPr eaLnBrk="1" hangingPunct="1">
              <a:defRPr/>
            </a:pPr>
            <a:r>
              <a:rPr lang="en-US" sz="2400" i="1" dirty="0" smtClean="0"/>
              <a:t>M=4</a:t>
            </a:r>
            <a:r>
              <a:rPr lang="en-US" sz="2400" dirty="0" smtClean="0"/>
              <a:t> </a:t>
            </a:r>
            <a:r>
              <a:rPr lang="el-GR" sz="2400" dirty="0" err="1" smtClean="0"/>
              <a:t>κυματομορφές</a:t>
            </a:r>
            <a:r>
              <a:rPr lang="el-GR" sz="2400" dirty="0" smtClean="0"/>
              <a:t> σήματος</a:t>
            </a:r>
            <a:endParaRPr lang="en-GB" sz="2400" dirty="0" smtClean="0"/>
          </a:p>
        </p:txBody>
      </p:sp>
      <p:pic>
        <p:nvPicPr>
          <p:cNvPr id="16389" name="Picture 5" descr="fig7_1_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806" y="2220367"/>
            <a:ext cx="8108950" cy="386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p:txBody>
          <a:bodyPr>
            <a:normAutofit/>
          </a:bodyPr>
          <a:lstStyle/>
          <a:p>
            <a:pPr eaLnBrk="1" hangingPunct="1">
              <a:defRPr/>
            </a:pPr>
            <a:r>
              <a:rPr lang="el-GR" sz="3600" dirty="0" smtClean="0"/>
              <a:t>Παράδειγμα (συν.)</a:t>
            </a:r>
            <a:endParaRPr lang="en-GB" sz="3600" dirty="0" smtClean="0"/>
          </a:p>
        </p:txBody>
      </p:sp>
      <p:sp>
        <p:nvSpPr>
          <p:cNvPr id="555011" name="Rectangle 3"/>
          <p:cNvSpPr>
            <a:spLocks noGrp="1" noChangeArrowheads="1"/>
          </p:cNvSpPr>
          <p:nvPr>
            <p:ph idx="1"/>
          </p:nvPr>
        </p:nvSpPr>
        <p:spPr/>
        <p:txBody>
          <a:bodyPr>
            <a:normAutofit/>
          </a:bodyPr>
          <a:lstStyle/>
          <a:p>
            <a:pPr eaLnBrk="1" hangingPunct="1">
              <a:defRPr/>
            </a:pPr>
            <a:r>
              <a:rPr lang="el-GR" sz="2400" i="1" dirty="0" smtClean="0"/>
              <a:t>Ν=3</a:t>
            </a:r>
            <a:r>
              <a:rPr lang="el-GR" sz="2400" dirty="0" smtClean="0"/>
              <a:t> ορθοκανονικές κυματομορφές (οι συναρτήσεις βάσης)</a:t>
            </a:r>
            <a:endParaRPr lang="en-GB" sz="2400" dirty="0" smtClean="0"/>
          </a:p>
        </p:txBody>
      </p:sp>
      <p:pic>
        <p:nvPicPr>
          <p:cNvPr id="17413" name="Picture 4" descr="fig7_1_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806" y="2269034"/>
            <a:ext cx="8108950" cy="39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normAutofit/>
          </a:bodyPr>
          <a:lstStyle/>
          <a:p>
            <a:pPr eaLnBrk="1" hangingPunct="1">
              <a:defRPr/>
            </a:pPr>
            <a:r>
              <a:rPr lang="el-GR" sz="3600" dirty="0" smtClean="0"/>
              <a:t>Διανυσματική Αναπαράσταση (1 από 3)</a:t>
            </a:r>
            <a:endParaRPr lang="en-GB" sz="3600" dirty="0" smtClean="0"/>
          </a:p>
        </p:txBody>
      </p:sp>
      <p:sp>
        <p:nvSpPr>
          <p:cNvPr id="556035" name="Rectangle 3"/>
          <p:cNvSpPr>
            <a:spLocks noGrp="1" noChangeArrowheads="1"/>
          </p:cNvSpPr>
          <p:nvPr>
            <p:ph idx="1"/>
          </p:nvPr>
        </p:nvSpPr>
        <p:spPr>
          <a:xfrm>
            <a:off x="464155" y="1556792"/>
            <a:ext cx="8229600" cy="4525963"/>
          </a:xfrm>
        </p:spPr>
        <p:txBody>
          <a:bodyPr>
            <a:noAutofit/>
          </a:bodyPr>
          <a:lstStyle/>
          <a:p>
            <a:pPr eaLnBrk="1" hangingPunct="1">
              <a:defRPr/>
            </a:pPr>
            <a:r>
              <a:rPr lang="el-GR" sz="2000" dirty="0" smtClean="0"/>
              <a:t>Χρησιμοποιώντας την ορθοκανονική βάση</a:t>
            </a:r>
            <a:r>
              <a:rPr lang="en-US" sz="2000" dirty="0" smtClean="0"/>
              <a:t> </a:t>
            </a:r>
            <a:endParaRPr lang="el-GR" sz="2000" dirty="0" smtClean="0"/>
          </a:p>
          <a:p>
            <a:pPr lvl="1" eaLnBrk="1" hangingPunct="1">
              <a:defRPr/>
            </a:pPr>
            <a:r>
              <a:rPr lang="el-GR" sz="2000" dirty="0" smtClean="0"/>
              <a:t>κάθε κυματομορφή σήματος μπορεί να εκφραστεί ως </a:t>
            </a:r>
            <a:r>
              <a:rPr lang="el-GR" sz="2000" dirty="0" smtClean="0">
                <a:solidFill>
                  <a:srgbClr val="0033CC"/>
                </a:solidFill>
              </a:rPr>
              <a:t>γραμμικός συνδυασμός</a:t>
            </a:r>
            <a:r>
              <a:rPr lang="el-GR" sz="2000" dirty="0" smtClean="0"/>
              <a:t> των ορθοκανονικών κυματομορφών</a:t>
            </a:r>
          </a:p>
          <a:p>
            <a:pPr lvl="1" eaLnBrk="1" hangingPunct="1">
              <a:defRPr/>
            </a:pPr>
            <a:endParaRPr lang="el-GR" sz="2000" dirty="0" smtClean="0"/>
          </a:p>
          <a:p>
            <a:pPr lvl="1" eaLnBrk="1" hangingPunct="1">
              <a:defRPr/>
            </a:pPr>
            <a:endParaRPr lang="el-GR" sz="2000" dirty="0" smtClean="0"/>
          </a:p>
          <a:p>
            <a:pPr lvl="1" eaLnBrk="1" hangingPunct="1">
              <a:defRPr/>
            </a:pPr>
            <a:r>
              <a:rPr lang="el-GR" sz="2000" dirty="0" smtClean="0"/>
              <a:t>όπου </a:t>
            </a:r>
            <a:r>
              <a:rPr lang="en-US" sz="2000" dirty="0" err="1" smtClean="0"/>
              <a:t>s</a:t>
            </a:r>
            <a:r>
              <a:rPr lang="en-US" sz="2000" baseline="-25000" dirty="0" err="1" smtClean="0"/>
              <a:t>mn</a:t>
            </a:r>
            <a:r>
              <a:rPr lang="en-US" sz="2000" dirty="0" smtClean="0"/>
              <a:t> </a:t>
            </a:r>
            <a:r>
              <a:rPr lang="el-GR" sz="2000" dirty="0" smtClean="0"/>
              <a:t>είναι η </a:t>
            </a:r>
            <a:r>
              <a:rPr lang="el-GR" sz="2000" dirty="0" smtClean="0">
                <a:solidFill>
                  <a:srgbClr val="0033CC"/>
                </a:solidFill>
              </a:rPr>
              <a:t>προβολή</a:t>
            </a:r>
            <a:r>
              <a:rPr lang="el-GR" sz="2000" dirty="0" smtClean="0"/>
              <a:t> της </a:t>
            </a:r>
            <a:r>
              <a:rPr lang="en-US" sz="2000" dirty="0" smtClean="0"/>
              <a:t>m-</a:t>
            </a:r>
            <a:r>
              <a:rPr lang="el-GR" sz="2000" dirty="0" smtClean="0"/>
              <a:t>οστής κυματομορφής σήματος στην </a:t>
            </a:r>
            <a:r>
              <a:rPr lang="en-US" sz="2000" dirty="0" smtClean="0"/>
              <a:t>n-o</a:t>
            </a:r>
            <a:r>
              <a:rPr lang="el-GR" sz="2000" dirty="0" smtClean="0"/>
              <a:t>στή ορθοκανονική συνιστώσα</a:t>
            </a:r>
          </a:p>
          <a:p>
            <a:pPr>
              <a:spcAft>
                <a:spcPts val="600"/>
              </a:spcAft>
              <a:buNone/>
              <a:defRPr/>
            </a:pPr>
            <a:r>
              <a:rPr lang="el-GR" sz="2000" dirty="0"/>
              <a:t/>
            </a:r>
            <a:br>
              <a:rPr lang="el-GR" sz="2000" dirty="0"/>
            </a:br>
            <a:r>
              <a:rPr lang="el-GR" sz="2000" dirty="0"/>
              <a:t/>
            </a:r>
            <a:br>
              <a:rPr lang="el-GR" sz="2000" dirty="0"/>
            </a:br>
            <a:r>
              <a:rPr lang="el-GR" sz="2000" dirty="0" smtClean="0"/>
              <a:t/>
            </a:r>
            <a:br>
              <a:rPr lang="el-GR" sz="2000" dirty="0" smtClean="0"/>
            </a:br>
            <a:r>
              <a:rPr lang="el-GR" sz="2000" dirty="0">
                <a:solidFill>
                  <a:srgbClr val="0033CC"/>
                </a:solidFill>
              </a:rPr>
              <a:t>Διαφορές με άλλα αναπτύγματα (π.χ. </a:t>
            </a:r>
            <a:r>
              <a:rPr lang="en-US" sz="2000" dirty="0">
                <a:solidFill>
                  <a:srgbClr val="0033CC"/>
                </a:solidFill>
              </a:rPr>
              <a:t>Fourier)</a:t>
            </a:r>
            <a:r>
              <a:rPr lang="el-GR" sz="2000" dirty="0">
                <a:solidFill>
                  <a:srgbClr val="0033CC"/>
                </a:solidFill>
              </a:rPr>
              <a:t>:</a:t>
            </a:r>
          </a:p>
          <a:p>
            <a:pPr lvl="1">
              <a:spcBef>
                <a:spcPts val="0"/>
              </a:spcBef>
              <a:spcAft>
                <a:spcPts val="600"/>
              </a:spcAft>
              <a:buFontTx/>
              <a:buChar char="-"/>
              <a:defRPr/>
            </a:pPr>
            <a:r>
              <a:rPr lang="el-GR" sz="2000" dirty="0"/>
              <a:t> Η μορφή των συναρτήσεων βάσης δεν είναι προκαθορισμένη</a:t>
            </a:r>
          </a:p>
          <a:p>
            <a:pPr lvl="1">
              <a:spcBef>
                <a:spcPts val="0"/>
              </a:spcBef>
              <a:spcAft>
                <a:spcPts val="600"/>
              </a:spcAft>
              <a:buFontTx/>
              <a:buChar char="-"/>
              <a:defRPr/>
            </a:pPr>
            <a:r>
              <a:rPr lang="el-GR" sz="2000" dirty="0"/>
              <a:t> Αν και πεπερασμένο είναι ακριβές ανάπτυγμα</a:t>
            </a:r>
            <a:endParaRPr lang="en-US" sz="2000" dirty="0"/>
          </a:p>
          <a:p>
            <a:pPr marL="457200" lvl="1" indent="0" eaLnBrk="1" hangingPunct="1">
              <a:buNone/>
              <a:defRPr/>
            </a:pPr>
            <a:endParaRPr lang="el-GR" sz="2000" dirty="0" smtClean="0"/>
          </a:p>
          <a:p>
            <a:pPr lvl="1" eaLnBrk="1" hangingPunct="1">
              <a:defRPr/>
            </a:pPr>
            <a:endParaRPr lang="en-GB" sz="2000" dirty="0" smtClean="0"/>
          </a:p>
        </p:txBody>
      </p:sp>
      <p:graphicFrame>
        <p:nvGraphicFramePr>
          <p:cNvPr id="7170" name="Object 4"/>
          <p:cNvGraphicFramePr>
            <a:graphicFrameLocks noChangeAspect="1"/>
          </p:cNvGraphicFramePr>
          <p:nvPr>
            <p:extLst>
              <p:ext uri="{D42A27DB-BD31-4B8C-83A1-F6EECF244321}">
                <p14:modId xmlns:p14="http://schemas.microsoft.com/office/powerpoint/2010/main" val="1727658034"/>
              </p:ext>
            </p:extLst>
          </p:nvPr>
        </p:nvGraphicFramePr>
        <p:xfrm>
          <a:off x="2628106" y="2799284"/>
          <a:ext cx="4419600" cy="900112"/>
        </p:xfrm>
        <a:graphic>
          <a:graphicData uri="http://schemas.openxmlformats.org/presentationml/2006/ole">
            <mc:AlternateContent xmlns:mc="http://schemas.openxmlformats.org/markup-compatibility/2006">
              <mc:Choice xmlns:v="urn:schemas-microsoft-com:vml" Requires="v">
                <p:oleObj spid="_x0000_s7212" name="Equation" r:id="rId4" imgW="2120760" imgH="431640" progId="Equation.DSMT4">
                  <p:embed/>
                </p:oleObj>
              </mc:Choice>
              <mc:Fallback>
                <p:oleObj name="Equation" r:id="rId4" imgW="2120760" imgH="43164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8106" y="2799284"/>
                        <a:ext cx="4419600" cy="900112"/>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1" name="Object 5"/>
          <p:cNvGraphicFramePr>
            <a:graphicFrameLocks noChangeAspect="1"/>
          </p:cNvGraphicFramePr>
          <p:nvPr>
            <p:extLst>
              <p:ext uri="{D42A27DB-BD31-4B8C-83A1-F6EECF244321}">
                <p14:modId xmlns:p14="http://schemas.microsoft.com/office/powerpoint/2010/main" val="1283501168"/>
              </p:ext>
            </p:extLst>
          </p:nvPr>
        </p:nvGraphicFramePr>
        <p:xfrm>
          <a:off x="2992249" y="4433640"/>
          <a:ext cx="3173413" cy="738188"/>
        </p:xfrm>
        <a:graphic>
          <a:graphicData uri="http://schemas.openxmlformats.org/presentationml/2006/ole">
            <mc:AlternateContent xmlns:mc="http://schemas.openxmlformats.org/markup-compatibility/2006">
              <mc:Choice xmlns:v="urn:schemas-microsoft-com:vml" Requires="v">
                <p:oleObj spid="_x0000_s7213" name="Equation" r:id="rId6" imgW="1422360" imgH="330120" progId="Equation.DSMT4">
                  <p:embed/>
                </p:oleObj>
              </mc:Choice>
              <mc:Fallback>
                <p:oleObj name="Equation" r:id="rId6" imgW="1422360" imgH="330120"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92249" y="4433640"/>
                        <a:ext cx="3173413" cy="738188"/>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Σκοποί  ενότητας</a:t>
            </a:r>
            <a:endParaRPr lang="el-GR" sz="3600" dirty="0"/>
          </a:p>
        </p:txBody>
      </p:sp>
      <p:sp>
        <p:nvSpPr>
          <p:cNvPr id="3" name="Content Placeholder 2"/>
          <p:cNvSpPr>
            <a:spLocks noGrp="1"/>
          </p:cNvSpPr>
          <p:nvPr>
            <p:ph idx="1"/>
          </p:nvPr>
        </p:nvSpPr>
        <p:spPr/>
        <p:txBody>
          <a:bodyPr>
            <a:normAutofit/>
          </a:bodyPr>
          <a:lstStyle/>
          <a:p>
            <a:pPr marL="0"/>
            <a:r>
              <a:rPr lang="el-GR" sz="2400" dirty="0" smtClean="0"/>
              <a:t>Εισαγωγή στα κανάλια βασικής ζώνης και στα </a:t>
            </a:r>
            <a:r>
              <a:rPr lang="el-GR" sz="2400" dirty="0" err="1" smtClean="0"/>
              <a:t>ζωνοπερατά</a:t>
            </a:r>
            <a:r>
              <a:rPr lang="el-GR" sz="2400" dirty="0" smtClean="0"/>
              <a:t> κανάλια. Περιγραφή της </a:t>
            </a:r>
            <a:r>
              <a:rPr lang="el-GR" sz="2400" dirty="0" err="1" smtClean="0"/>
              <a:t>ορθογωνοποίησης</a:t>
            </a:r>
            <a:r>
              <a:rPr lang="el-GR" sz="2400" dirty="0" smtClean="0"/>
              <a:t> </a:t>
            </a:r>
            <a:r>
              <a:rPr lang="en-US" sz="2400" dirty="0" smtClean="0"/>
              <a:t>Gram-Schmidt </a:t>
            </a:r>
            <a:r>
              <a:rPr lang="el-GR" sz="2400" dirty="0" smtClean="0"/>
              <a:t>και της διανυσματικής αναπαράστασης </a:t>
            </a:r>
            <a:r>
              <a:rPr lang="el-GR" sz="2400" dirty="0" err="1" smtClean="0"/>
              <a:t>κυματομορφών</a:t>
            </a:r>
            <a:r>
              <a:rPr lang="el-GR" sz="2400" smtClean="0"/>
              <a:t>.</a:t>
            </a:r>
            <a:endParaRPr lang="el-GR" sz="24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82981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normAutofit/>
          </a:bodyPr>
          <a:lstStyle/>
          <a:p>
            <a:pPr eaLnBrk="1" hangingPunct="1">
              <a:defRPr/>
            </a:pPr>
            <a:r>
              <a:rPr lang="el-GR" sz="3600" dirty="0" smtClean="0"/>
              <a:t>Διανυσματική Αναπαράσταση (2 από 3)</a:t>
            </a:r>
            <a:endParaRPr lang="en-GB" sz="3600" dirty="0" smtClean="0"/>
          </a:p>
        </p:txBody>
      </p:sp>
      <p:sp>
        <p:nvSpPr>
          <p:cNvPr id="557059" name="Rectangle 3"/>
          <p:cNvSpPr>
            <a:spLocks noGrp="1" noChangeArrowheads="1"/>
          </p:cNvSpPr>
          <p:nvPr>
            <p:ph idx="1"/>
          </p:nvPr>
        </p:nvSpPr>
        <p:spPr/>
        <p:txBody>
          <a:bodyPr>
            <a:noAutofit/>
          </a:bodyPr>
          <a:lstStyle/>
          <a:p>
            <a:pPr eaLnBrk="1" hangingPunct="1">
              <a:defRPr/>
            </a:pPr>
            <a:r>
              <a:rPr lang="el-GR" sz="2400" dirty="0" smtClean="0"/>
              <a:t>Θεωρώντας ότι </a:t>
            </a:r>
            <a:r>
              <a:rPr lang="el-GR" sz="2400" dirty="0" smtClean="0">
                <a:solidFill>
                  <a:srgbClr val="0033CC"/>
                </a:solidFill>
              </a:rPr>
              <a:t>η ορθοκανονική βάση είναι δεδομένη</a:t>
            </a:r>
          </a:p>
          <a:p>
            <a:pPr lvl="1" eaLnBrk="1" hangingPunct="1">
              <a:defRPr/>
            </a:pPr>
            <a:r>
              <a:rPr lang="el-GR" sz="2000" dirty="0" smtClean="0"/>
              <a:t>αντί να χρησιμοποιώ τις κυματομορφές σήματος</a:t>
            </a:r>
          </a:p>
          <a:p>
            <a:pPr lvl="1" eaLnBrk="1" hangingPunct="1">
              <a:defRPr/>
            </a:pPr>
            <a:r>
              <a:rPr lang="el-GR" sz="2000" dirty="0" smtClean="0"/>
              <a:t>χρησιμοποιώ το διάνυσμα των προβολών τους στην ορθοκανονική βάση</a:t>
            </a:r>
          </a:p>
          <a:p>
            <a:pPr lvl="1" eaLnBrk="1" hangingPunct="1">
              <a:defRPr/>
            </a:pPr>
            <a:endParaRPr lang="el-GR" sz="2000" dirty="0" smtClean="0"/>
          </a:p>
          <a:p>
            <a:pPr lvl="1" eaLnBrk="1" hangingPunct="1">
              <a:defRPr/>
            </a:pPr>
            <a:endParaRPr lang="el-GR" sz="2000" dirty="0" smtClean="0"/>
          </a:p>
          <a:p>
            <a:pPr eaLnBrk="1" hangingPunct="1">
              <a:defRPr/>
            </a:pPr>
            <a:r>
              <a:rPr lang="el-GR" sz="2400" dirty="0" smtClean="0"/>
              <a:t>Ισοδύναμες εκφράσεις</a:t>
            </a:r>
          </a:p>
          <a:p>
            <a:pPr lvl="1" eaLnBrk="1" hangingPunct="1">
              <a:defRPr/>
            </a:pPr>
            <a:r>
              <a:rPr lang="el-GR" sz="2000" dirty="0" smtClean="0"/>
              <a:t>ενέργεια κυματομορφής</a:t>
            </a:r>
          </a:p>
          <a:p>
            <a:pPr marL="457200" lvl="1" indent="0" eaLnBrk="1" hangingPunct="1">
              <a:buNone/>
              <a:defRPr/>
            </a:pPr>
            <a:r>
              <a:rPr lang="el-GR" sz="2000" dirty="0" smtClean="0"/>
              <a:t/>
            </a:r>
            <a:br>
              <a:rPr lang="el-GR" sz="2000" dirty="0" smtClean="0"/>
            </a:br>
            <a:endParaRPr lang="el-GR" sz="2000" dirty="0" smtClean="0"/>
          </a:p>
          <a:p>
            <a:pPr lvl="1" eaLnBrk="1" hangingPunct="1">
              <a:defRPr/>
            </a:pPr>
            <a:r>
              <a:rPr lang="el-GR" sz="2000" dirty="0" smtClean="0"/>
              <a:t>εσωτερικό γινόμενο δύο κυματομορφών</a:t>
            </a:r>
          </a:p>
          <a:p>
            <a:pPr lvl="1" eaLnBrk="1" hangingPunct="1">
              <a:defRPr/>
            </a:pPr>
            <a:endParaRPr lang="en-GB" sz="2000" dirty="0" smtClean="0"/>
          </a:p>
        </p:txBody>
      </p:sp>
      <p:graphicFrame>
        <p:nvGraphicFramePr>
          <p:cNvPr id="8194" name="Object 5"/>
          <p:cNvGraphicFramePr>
            <a:graphicFrameLocks noChangeAspect="1"/>
          </p:cNvGraphicFramePr>
          <p:nvPr>
            <p:extLst>
              <p:ext uri="{D42A27DB-BD31-4B8C-83A1-F6EECF244321}">
                <p14:modId xmlns:p14="http://schemas.microsoft.com/office/powerpoint/2010/main" val="1939882011"/>
              </p:ext>
            </p:extLst>
          </p:nvPr>
        </p:nvGraphicFramePr>
        <p:xfrm>
          <a:off x="1902431" y="3287220"/>
          <a:ext cx="5353050" cy="681038"/>
        </p:xfrm>
        <a:graphic>
          <a:graphicData uri="http://schemas.openxmlformats.org/presentationml/2006/ole">
            <mc:AlternateContent xmlns:mc="http://schemas.openxmlformats.org/markup-compatibility/2006">
              <mc:Choice xmlns:v="urn:schemas-microsoft-com:vml" Requires="v">
                <p:oleObj spid="_x0000_s8254" name="Equation" r:id="rId4" imgW="2400120" imgH="304560" progId="Equation.DSMT4">
                  <p:embed/>
                </p:oleObj>
              </mc:Choice>
              <mc:Fallback>
                <p:oleObj name="Equation" r:id="rId4" imgW="2400120" imgH="30456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2431" y="3287220"/>
                        <a:ext cx="5353050" cy="681038"/>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5" name="Object 6"/>
          <p:cNvGraphicFramePr>
            <a:graphicFrameLocks noChangeAspect="1"/>
          </p:cNvGraphicFramePr>
          <p:nvPr>
            <p:extLst>
              <p:ext uri="{D42A27DB-BD31-4B8C-83A1-F6EECF244321}">
                <p14:modId xmlns:p14="http://schemas.microsoft.com/office/powerpoint/2010/main" val="2864269348"/>
              </p:ext>
            </p:extLst>
          </p:nvPr>
        </p:nvGraphicFramePr>
        <p:xfrm>
          <a:off x="4079701" y="4552321"/>
          <a:ext cx="3144838" cy="869950"/>
        </p:xfrm>
        <a:graphic>
          <a:graphicData uri="http://schemas.openxmlformats.org/presentationml/2006/ole">
            <mc:AlternateContent xmlns:mc="http://schemas.openxmlformats.org/markup-compatibility/2006">
              <mc:Choice xmlns:v="urn:schemas-microsoft-com:vml" Requires="v">
                <p:oleObj spid="_x0000_s8255" name="Equation" r:id="rId6" imgW="1562040" imgH="431640" progId="Equation.DSMT4">
                  <p:embed/>
                </p:oleObj>
              </mc:Choice>
              <mc:Fallback>
                <p:oleObj name="Equation" r:id="rId6" imgW="1562040" imgH="43164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9701" y="4552321"/>
                        <a:ext cx="3144838" cy="869950"/>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6" name="Object 7"/>
          <p:cNvGraphicFramePr>
            <a:graphicFrameLocks noChangeAspect="1"/>
          </p:cNvGraphicFramePr>
          <p:nvPr>
            <p:extLst>
              <p:ext uri="{D42A27DB-BD31-4B8C-83A1-F6EECF244321}">
                <p14:modId xmlns:p14="http://schemas.microsoft.com/office/powerpoint/2010/main" val="1298271650"/>
              </p:ext>
            </p:extLst>
          </p:nvPr>
        </p:nvGraphicFramePr>
        <p:xfrm>
          <a:off x="5652120" y="5797559"/>
          <a:ext cx="2889250" cy="665162"/>
        </p:xfrm>
        <a:graphic>
          <a:graphicData uri="http://schemas.openxmlformats.org/presentationml/2006/ole">
            <mc:AlternateContent xmlns:mc="http://schemas.openxmlformats.org/markup-compatibility/2006">
              <mc:Choice xmlns:v="urn:schemas-microsoft-com:vml" Requires="v">
                <p:oleObj spid="_x0000_s8256" name="Equation" r:id="rId8" imgW="1434960" imgH="330120" progId="Equation.DSMT4">
                  <p:embed/>
                </p:oleObj>
              </mc:Choice>
              <mc:Fallback>
                <p:oleObj name="Equation" r:id="rId8" imgW="1434960" imgH="330120" progId="Equation.DSMT4">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52120" y="5797559"/>
                        <a:ext cx="2889250" cy="665162"/>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6" name="Rectangle 6"/>
          <p:cNvSpPr>
            <a:spLocks noGrp="1" noChangeArrowheads="1"/>
          </p:cNvSpPr>
          <p:nvPr>
            <p:ph type="title"/>
          </p:nvPr>
        </p:nvSpPr>
        <p:spPr/>
        <p:txBody>
          <a:bodyPr>
            <a:normAutofit/>
          </a:bodyPr>
          <a:lstStyle/>
          <a:p>
            <a:pPr eaLnBrk="1" hangingPunct="1">
              <a:defRPr/>
            </a:pPr>
            <a:r>
              <a:rPr lang="el-GR" sz="3600" dirty="0" smtClean="0"/>
              <a:t>Διανυσματική Αναπαράσταση (3 από 3)</a:t>
            </a:r>
            <a:endParaRPr lang="en-GB" sz="3600" dirty="0" smtClean="0"/>
          </a:p>
        </p:txBody>
      </p:sp>
      <p:sp>
        <p:nvSpPr>
          <p:cNvPr id="558087" name="Rectangle 7"/>
          <p:cNvSpPr>
            <a:spLocks noGrp="1" noChangeArrowheads="1"/>
          </p:cNvSpPr>
          <p:nvPr>
            <p:ph sz="half" idx="1"/>
          </p:nvPr>
        </p:nvSpPr>
        <p:spPr/>
        <p:txBody>
          <a:bodyPr/>
          <a:lstStyle/>
          <a:p>
            <a:pPr eaLnBrk="1" hangingPunct="1">
              <a:lnSpc>
                <a:spcPct val="150000"/>
              </a:lnSpc>
              <a:defRPr/>
            </a:pPr>
            <a:r>
              <a:rPr lang="el-GR" dirty="0" smtClean="0">
                <a:solidFill>
                  <a:srgbClr val="0033CC"/>
                </a:solidFill>
              </a:rPr>
              <a:t>Ερωτήματα:</a:t>
            </a:r>
          </a:p>
          <a:p>
            <a:pPr lvl="1" eaLnBrk="1" hangingPunct="1">
              <a:lnSpc>
                <a:spcPct val="150000"/>
              </a:lnSpc>
              <a:defRPr/>
            </a:pPr>
            <a:r>
              <a:rPr lang="el-GR" dirty="0" smtClean="0"/>
              <a:t>πόσα είναι τα διανύσματα σήματος;</a:t>
            </a:r>
          </a:p>
          <a:p>
            <a:pPr lvl="1" eaLnBrk="1" hangingPunct="1">
              <a:lnSpc>
                <a:spcPct val="150000"/>
              </a:lnSpc>
              <a:defRPr/>
            </a:pPr>
            <a:r>
              <a:rPr lang="el-GR" dirty="0" smtClean="0"/>
              <a:t>τι διάστασης είναι κάθε διάνυσμα;</a:t>
            </a:r>
          </a:p>
        </p:txBody>
      </p:sp>
      <p:pic>
        <p:nvPicPr>
          <p:cNvPr id="7" name="Picture 8" descr="fig7_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2245110"/>
            <a:ext cx="4038600" cy="3236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normAutofit/>
          </a:bodyPr>
          <a:lstStyle/>
          <a:p>
            <a:pPr eaLnBrk="1" hangingPunct="1">
              <a:defRPr/>
            </a:pPr>
            <a:r>
              <a:rPr lang="el-GR" sz="3600" dirty="0" smtClean="0"/>
              <a:t>Μοναδικότητα Βάσης</a:t>
            </a:r>
            <a:endParaRPr lang="en-GB" sz="3600" dirty="0" smtClean="0"/>
          </a:p>
        </p:txBody>
      </p:sp>
      <p:sp>
        <p:nvSpPr>
          <p:cNvPr id="559107" name="Rectangle 3"/>
          <p:cNvSpPr>
            <a:spLocks noGrp="1" noChangeArrowheads="1"/>
          </p:cNvSpPr>
          <p:nvPr>
            <p:ph idx="1"/>
          </p:nvPr>
        </p:nvSpPr>
        <p:spPr/>
        <p:txBody>
          <a:bodyPr>
            <a:normAutofit/>
          </a:bodyPr>
          <a:lstStyle/>
          <a:p>
            <a:pPr eaLnBrk="1" hangingPunct="1">
              <a:lnSpc>
                <a:spcPct val="125000"/>
              </a:lnSpc>
              <a:defRPr/>
            </a:pPr>
            <a:r>
              <a:rPr lang="el-GR" sz="2400" dirty="0" smtClean="0"/>
              <a:t>Η ορθοκανονική βάση </a:t>
            </a:r>
            <a:r>
              <a:rPr lang="el-GR" sz="2400" dirty="0" smtClean="0">
                <a:solidFill>
                  <a:srgbClr val="0033CC"/>
                </a:solidFill>
              </a:rPr>
              <a:t>δεν είναι μοναδική</a:t>
            </a:r>
            <a:endParaRPr lang="el-GR" sz="2400" dirty="0" smtClean="0"/>
          </a:p>
          <a:p>
            <a:pPr lvl="1" eaLnBrk="1" hangingPunct="1">
              <a:lnSpc>
                <a:spcPct val="125000"/>
              </a:lnSpc>
              <a:defRPr/>
            </a:pPr>
            <a:r>
              <a:rPr lang="el-GR" sz="2000" dirty="0" smtClean="0"/>
              <a:t>ένας </a:t>
            </a:r>
            <a:r>
              <a:rPr lang="el-GR" sz="2000" i="1" dirty="0" smtClean="0"/>
              <a:t>Ν</a:t>
            </a:r>
            <a:r>
              <a:rPr lang="el-GR" sz="2000" dirty="0" smtClean="0"/>
              <a:t>-διάστατος χώρος μπορεί να οριστεί από άπειρες </a:t>
            </a:r>
            <a:r>
              <a:rPr lang="el-GR" sz="2000" dirty="0" err="1" smtClean="0"/>
              <a:t>ορθοκανονικές</a:t>
            </a:r>
            <a:r>
              <a:rPr lang="el-GR" sz="2000" dirty="0" smtClean="0"/>
              <a:t> βάσεις</a:t>
            </a:r>
          </a:p>
          <a:p>
            <a:pPr lvl="1" eaLnBrk="1" hangingPunct="1">
              <a:lnSpc>
                <a:spcPct val="125000"/>
              </a:lnSpc>
              <a:defRPr/>
            </a:pPr>
            <a:r>
              <a:rPr lang="el-GR" sz="2000" dirty="0" smtClean="0"/>
              <a:t>π.χ. μια </a:t>
            </a:r>
            <a:r>
              <a:rPr lang="el-GR" sz="2000" dirty="0" smtClean="0">
                <a:solidFill>
                  <a:srgbClr val="0033CC"/>
                </a:solidFill>
              </a:rPr>
              <a:t>περιστροφή</a:t>
            </a:r>
            <a:r>
              <a:rPr lang="el-GR" sz="2000" dirty="0" smtClean="0"/>
              <a:t> της βάσης είναι επίσης </a:t>
            </a:r>
            <a:r>
              <a:rPr lang="el-GR" sz="2000" dirty="0" err="1" smtClean="0"/>
              <a:t>ορθοκανονική</a:t>
            </a:r>
            <a:r>
              <a:rPr lang="el-GR" sz="2000" dirty="0" smtClean="0"/>
              <a:t> βάση</a:t>
            </a:r>
          </a:p>
          <a:p>
            <a:pPr lvl="1" eaLnBrk="1" hangingPunct="1">
              <a:lnSpc>
                <a:spcPct val="125000"/>
              </a:lnSpc>
              <a:defRPr/>
            </a:pPr>
            <a:r>
              <a:rPr lang="el-GR" sz="2000" dirty="0" smtClean="0"/>
              <a:t>πολλές φορές αντί της βάσης που παράγεται από την </a:t>
            </a:r>
            <a:r>
              <a:rPr lang="en-US" sz="2000" dirty="0" smtClean="0"/>
              <a:t>Gram-Schmidt,</a:t>
            </a:r>
            <a:r>
              <a:rPr lang="el-GR" sz="2000" dirty="0" smtClean="0"/>
              <a:t> μπορούμε να χρησιμοποιήσουμε κάποια άλλη βολικότερη ορθοκανονική βάση</a:t>
            </a:r>
            <a:endParaRPr lang="en-GB" sz="2000" dirty="0" smtClean="0"/>
          </a:p>
          <a:p>
            <a:pPr eaLnBrk="1" hangingPunct="1">
              <a:defRPr/>
            </a:pPr>
            <a:endParaRPr lang="en-GB"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fig7_1_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160607"/>
            <a:ext cx="3562350"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0130" name="Rectangle 2"/>
          <p:cNvSpPr>
            <a:spLocks noGrp="1" noChangeArrowheads="1"/>
          </p:cNvSpPr>
          <p:nvPr>
            <p:ph type="title"/>
          </p:nvPr>
        </p:nvSpPr>
        <p:spPr/>
        <p:txBody>
          <a:bodyPr>
            <a:normAutofit/>
          </a:bodyPr>
          <a:lstStyle/>
          <a:p>
            <a:pPr eaLnBrk="1" hangingPunct="1">
              <a:defRPr/>
            </a:pPr>
            <a:r>
              <a:rPr lang="el-GR" sz="3600" dirty="0" smtClean="0"/>
              <a:t>Παράδειγμα</a:t>
            </a:r>
            <a:endParaRPr lang="en-GB" sz="3600" dirty="0" smtClean="0"/>
          </a:p>
        </p:txBody>
      </p:sp>
      <p:sp>
        <p:nvSpPr>
          <p:cNvPr id="560131" name="Rectangle 3"/>
          <p:cNvSpPr>
            <a:spLocks noGrp="1" noChangeArrowheads="1"/>
          </p:cNvSpPr>
          <p:nvPr>
            <p:ph idx="1"/>
          </p:nvPr>
        </p:nvSpPr>
        <p:spPr>
          <a:xfrm>
            <a:off x="1338275" y="6058383"/>
            <a:ext cx="2540968" cy="646733"/>
          </a:xfrm>
        </p:spPr>
        <p:txBody>
          <a:bodyPr>
            <a:normAutofit/>
          </a:bodyPr>
          <a:lstStyle/>
          <a:p>
            <a:pPr marL="0" indent="0" algn="ctr" eaLnBrk="1" hangingPunct="1">
              <a:lnSpc>
                <a:spcPct val="90000"/>
              </a:lnSpc>
              <a:buFont typeface="Wingdings" panose="05000000000000000000" pitchFamily="2" charset="2"/>
              <a:buNone/>
              <a:defRPr/>
            </a:pPr>
            <a:r>
              <a:rPr lang="el-GR" sz="2000" dirty="0" err="1" smtClean="0"/>
              <a:t>ορθοκανονική</a:t>
            </a:r>
            <a:r>
              <a:rPr lang="el-GR" sz="2000" dirty="0" smtClean="0"/>
              <a:t> βάση </a:t>
            </a:r>
            <a:r>
              <a:rPr lang="en-US" sz="2000" dirty="0" smtClean="0"/>
              <a:t/>
            </a:r>
            <a:br>
              <a:rPr lang="en-US" sz="2000" dirty="0" smtClean="0"/>
            </a:br>
            <a:r>
              <a:rPr lang="el-GR" sz="2000" dirty="0" smtClean="0"/>
              <a:t>από </a:t>
            </a:r>
            <a:r>
              <a:rPr lang="en-US" sz="2000" dirty="0" smtClean="0"/>
              <a:t>Gram-Schmidt</a:t>
            </a:r>
            <a:endParaRPr lang="en-GB" sz="2000" dirty="0" smtClean="0"/>
          </a:p>
        </p:txBody>
      </p:sp>
      <p:pic>
        <p:nvPicPr>
          <p:cNvPr id="20486" name="Picture 5" descr="fig7_1_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0318" y="1475653"/>
            <a:ext cx="3544888"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0134" name="Rectangle 6"/>
          <p:cNvSpPr>
            <a:spLocks noChangeArrowheads="1"/>
          </p:cNvSpPr>
          <p:nvPr/>
        </p:nvSpPr>
        <p:spPr bwMode="auto">
          <a:xfrm>
            <a:off x="4900625" y="5893993"/>
            <a:ext cx="2795736" cy="576486"/>
          </a:xfrm>
          <a:prstGeom prst="rect">
            <a:avLst/>
          </a:prstGeom>
          <a:noFill/>
          <a:ln w="12700" cap="sq">
            <a:noFill/>
            <a:miter lim="800000"/>
            <a:headEnd type="none" w="sm" len="sm"/>
            <a:tailEnd type="none" w="sm" len="sm"/>
          </a:ln>
          <a:effectLst/>
        </p:spPr>
        <p:txBody>
          <a:bodyPr lIns="91430" tIns="45715" rIns="91430" bIns="45715"/>
          <a:lstStyle/>
          <a:p>
            <a:pPr>
              <a:lnSpc>
                <a:spcPct val="90000"/>
              </a:lnSpc>
              <a:buFont typeface="Wingdings" panose="05000000000000000000" pitchFamily="2" charset="2"/>
              <a:buNone/>
              <a:defRPr/>
            </a:pPr>
            <a:r>
              <a:rPr lang="el-GR" dirty="0">
                <a:latin typeface="+mn-lt"/>
              </a:rPr>
              <a:t>απλούστερη</a:t>
            </a:r>
            <a:endParaRPr lang="en-US" dirty="0">
              <a:latin typeface="+mn-lt"/>
            </a:endParaRPr>
          </a:p>
          <a:p>
            <a:pPr>
              <a:lnSpc>
                <a:spcPct val="90000"/>
              </a:lnSpc>
              <a:buFont typeface="Wingdings" panose="05000000000000000000" pitchFamily="2" charset="2"/>
              <a:buNone/>
              <a:defRPr/>
            </a:pPr>
            <a:r>
              <a:rPr lang="el-GR" dirty="0" err="1">
                <a:latin typeface="+mn-lt"/>
              </a:rPr>
              <a:t>ορθοκανονική</a:t>
            </a:r>
            <a:r>
              <a:rPr lang="el-GR" dirty="0">
                <a:latin typeface="+mn-lt"/>
              </a:rPr>
              <a:t> βάση</a:t>
            </a:r>
            <a:endParaRPr lang="en-GB"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a:t>
            </a:r>
            <a:r>
              <a:rPr lang="el-GR" smtClean="0"/>
              <a:t>Ενότητας 8</a:t>
            </a:r>
            <a:endParaRPr lang="el-GR" dirty="0"/>
          </a:p>
        </p:txBody>
      </p:sp>
    </p:spTree>
    <p:extLst>
      <p:ext uri="{BB962C8B-B14F-4D97-AF65-F5344CB8AC3E}">
        <p14:creationId xmlns:p14="http://schemas.microsoft.com/office/powerpoint/2010/main" val="4818970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Πατρών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
        <p:nvSpPr>
          <p:cNvPr id="5" name="Ορθογώνιο 4"/>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40387527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059836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1.00. </a:t>
            </a:r>
            <a:endParaRPr lang="el-GR" sz="2000" dirty="0"/>
          </a:p>
        </p:txBody>
      </p:sp>
      <p:sp>
        <p:nvSpPr>
          <p:cNvPr id="6" name="Ορθογώνιο 5"/>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081219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a:t>Copyright Πανεπιστήμιο Πατρών</a:t>
            </a:r>
            <a:r>
              <a:rPr lang="en-US" sz="2000" dirty="0"/>
              <a:t>, </a:t>
            </a:r>
            <a:r>
              <a:rPr lang="el-GR" sz="2000" dirty="0"/>
              <a:t>Κώστας Μπερμπερίδης. </a:t>
            </a:r>
            <a:r>
              <a:rPr lang="el-GR" sz="2000" dirty="0" smtClean="0"/>
              <a:t>«Ψηφιακές Τηλεπικοινωνίες</a:t>
            </a:r>
            <a:r>
              <a:rPr lang="el-GR" sz="2000" dirty="0"/>
              <a:t>». Έκδοση: 1.0. Πάτρα 2015. Διαθέσιμο από τη δικτυακή διεύθυνση</a:t>
            </a:r>
            <a:r>
              <a:rPr lang="el-GR" sz="2000" dirty="0" smtClean="0"/>
              <a:t>: </a:t>
            </a:r>
            <a:r>
              <a:rPr lang="en-US" sz="2000" dirty="0"/>
              <a:t>https://eclass.upatras.gr/courses/CEID1110/</a:t>
            </a:r>
            <a:r>
              <a:rPr lang="el-GR" sz="2000" dirty="0"/>
              <a:t>.</a:t>
            </a:r>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790919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5"/>
            <a:ext cx="8928992" cy="1089162"/>
          </a:xfrm>
        </p:spPr>
        <p:txBody>
          <a:bodyPr>
            <a:noAutofit/>
          </a:bodyPr>
          <a:lstStyle/>
          <a:p>
            <a:pPr marL="0" indent="0">
              <a:buNone/>
            </a:pPr>
            <a:r>
              <a:rPr lang="el-GR" sz="1600" dirty="0" smtClean="0"/>
              <a:t>Το </a:t>
            </a:r>
            <a:r>
              <a:rPr lang="el-GR" sz="16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600" dirty="0" err="1"/>
              <a:t>κ.λ.π</a:t>
            </a:r>
            <a:r>
              <a:rPr lang="el-GR" sz="1600" dirty="0"/>
              <a:t>.,  τα οποία εμπεριέχονται σε αυτό και τα οποία αναφέρονται μαζί με τους όρους χρήσης τους στο «Σημείωμα Χρήσης Έργων Τρίτων</a:t>
            </a:r>
            <a:r>
              <a:rPr lang="el-GR" sz="1600" dirty="0" smtClean="0"/>
              <a:t>».                     </a:t>
            </a:r>
          </a:p>
          <a:p>
            <a:pPr marL="0" indent="0">
              <a:buNone/>
            </a:pPr>
            <a:endParaRPr lang="el-GR" sz="16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06084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636912"/>
            <a:ext cx="9036496" cy="3456384"/>
          </a:xfrm>
          <a:prstGeom prst="rect">
            <a:avLst/>
          </a:prstGeom>
        </p:spPr>
        <p:txBody>
          <a:bodyPr vert="horz" wrap="square" lIns="91440" tIns="45720" rIns="91440" bIns="45720" rtlCol="0" anchor="ctr">
            <a:noAutofit/>
          </a:bodyPr>
          <a:lstStyle/>
          <a:p>
            <a:pPr algn="l">
              <a:buNone/>
            </a:pPr>
            <a:r>
              <a:rPr lang="el-GR" sz="1800" dirty="0">
                <a:latin typeface="+mn-lt"/>
              </a:rPr>
              <a:t>[1] http://creativecommons.org/licenses/by-nc-sa/4.0/ </a:t>
            </a:r>
          </a:p>
          <a:p>
            <a:pPr algn="l">
              <a:buNone/>
            </a:pPr>
            <a:r>
              <a:rPr lang="el-GR" sz="1800" dirty="0">
                <a:latin typeface="+mn-lt"/>
              </a:rPr>
              <a:t>Ως </a:t>
            </a:r>
            <a:r>
              <a:rPr lang="el-GR" sz="1800" b="1" dirty="0">
                <a:latin typeface="+mn-lt"/>
              </a:rPr>
              <a:t>Μη Εμπορική</a:t>
            </a:r>
            <a:r>
              <a:rPr lang="el-GR" sz="1800" dirty="0">
                <a:latin typeface="+mn-lt"/>
              </a:rPr>
              <a:t> ορίζεται η χρήση:</a:t>
            </a:r>
          </a:p>
          <a:p>
            <a:pPr marL="342900" lvl="0" indent="-342900" algn="l">
              <a:buFont typeface="Arial" panose="020B0604020202020204" pitchFamily="34" charset="0"/>
              <a:buChar char="•"/>
            </a:pPr>
            <a:r>
              <a:rPr lang="el-GR" sz="1800" dirty="0">
                <a:latin typeface="+mn-lt"/>
              </a:rPr>
              <a:t>που δεν περιλαμβάνει άμεσο ή έμμεσο οικονομικό όφελος από την χρήση του έργου, για το διανομέα του έργου και </a:t>
            </a:r>
            <a:r>
              <a:rPr lang="el-GR" sz="1800" dirty="0" err="1">
                <a:latin typeface="+mn-lt"/>
              </a:rPr>
              <a:t>αδειοδόχο</a:t>
            </a:r>
            <a:endParaRPr lang="el-GR" sz="1800" dirty="0">
              <a:latin typeface="+mn-lt"/>
            </a:endParaRPr>
          </a:p>
          <a:p>
            <a:pPr marL="342900" lvl="0" indent="-342900" algn="l">
              <a:buFont typeface="Arial" panose="020B0604020202020204" pitchFamily="34" charset="0"/>
              <a:buChar char="•"/>
            </a:pPr>
            <a:r>
              <a:rPr lang="el-GR" sz="1800" dirty="0">
                <a:latin typeface="+mn-lt"/>
              </a:rPr>
              <a:t>που</a:t>
            </a:r>
            <a:r>
              <a:rPr lang="en-GB" sz="1800" dirty="0">
                <a:latin typeface="+mn-lt"/>
              </a:rPr>
              <a:t> </a:t>
            </a:r>
            <a:r>
              <a:rPr lang="el-GR" sz="1800" dirty="0">
                <a:latin typeface="+mn-lt"/>
              </a:rPr>
              <a:t>δεν περιλαμβάνει οικονομική συναλλαγή ως προϋπόθεση για τη χρήση ή πρόσβαση στο έργο</a:t>
            </a:r>
          </a:p>
          <a:p>
            <a:pPr marL="342900" lvl="0" indent="-342900" algn="l">
              <a:buFont typeface="Arial" panose="020B0604020202020204" pitchFamily="34" charset="0"/>
              <a:buChar char="•"/>
            </a:pPr>
            <a:r>
              <a:rPr lang="el-GR" sz="1800" dirty="0">
                <a:latin typeface="+mn-lt"/>
              </a:rPr>
              <a:t>που</a:t>
            </a:r>
            <a:r>
              <a:rPr lang="en-GB" sz="1800" dirty="0">
                <a:latin typeface="+mn-lt"/>
              </a:rPr>
              <a:t> </a:t>
            </a:r>
            <a:r>
              <a:rPr lang="el-GR" sz="1800" dirty="0">
                <a:latin typeface="+mn-lt"/>
              </a:rPr>
              <a:t>δεν προσπορίζει στο διανομέα του έργου και</a:t>
            </a:r>
            <a:r>
              <a:rPr lang="en-GB" sz="1800" dirty="0">
                <a:latin typeface="+mn-lt"/>
              </a:rPr>
              <a:t> </a:t>
            </a:r>
            <a:r>
              <a:rPr lang="el-GR" sz="1800" dirty="0" err="1">
                <a:latin typeface="+mn-lt"/>
              </a:rPr>
              <a:t>αδειοδόχο</a:t>
            </a:r>
            <a:r>
              <a:rPr lang="en-GB" sz="1800" dirty="0">
                <a:latin typeface="+mn-lt"/>
              </a:rPr>
              <a:t> </a:t>
            </a:r>
            <a:r>
              <a:rPr lang="el-GR" sz="1800" dirty="0">
                <a:latin typeface="+mn-lt"/>
              </a:rPr>
              <a:t>έμμεσο οικονομικό όφελος (π.χ. διαφημίσεις) από την προβολή του έργου σε διαδικτυακό </a:t>
            </a:r>
            <a:r>
              <a:rPr lang="el-GR" sz="1800" dirty="0" smtClean="0">
                <a:latin typeface="+mn-lt"/>
              </a:rPr>
              <a:t>τόπο</a:t>
            </a:r>
            <a:endParaRPr lang="en-US" sz="1800" dirty="0" smtClean="0">
              <a:latin typeface="+mn-lt"/>
            </a:endParaRPr>
          </a:p>
          <a:p>
            <a:pPr algn="l">
              <a:buNone/>
            </a:pPr>
            <a:endParaRPr lang="el-GR" sz="1800" dirty="0" smtClean="0">
              <a:latin typeface="+mn-lt"/>
            </a:endParaRPr>
          </a:p>
          <a:p>
            <a:pPr algn="l">
              <a:buNone/>
            </a:pPr>
            <a:r>
              <a:rPr lang="el-GR" sz="1800" dirty="0" smtClean="0">
                <a:latin typeface="+mn-lt"/>
              </a:rPr>
              <a:t>Ο </a:t>
            </a:r>
            <a:r>
              <a:rPr lang="el-GR" sz="1800" dirty="0">
                <a:latin typeface="+mn-lt"/>
              </a:rPr>
              <a:t>δικαιούχος μπορεί να παρέχει στον </a:t>
            </a:r>
            <a:r>
              <a:rPr lang="el-GR" sz="1800" dirty="0" err="1">
                <a:latin typeface="+mn-lt"/>
              </a:rPr>
              <a:t>αδειοδόχο</a:t>
            </a:r>
            <a:r>
              <a:rPr lang="el-GR" sz="1800" dirty="0">
                <a:latin typeface="+mn-lt"/>
              </a:rPr>
              <a:t> ξεχωριστή άδεια να χρησιμοποιεί το έργο για εμπορική χρήση, εφόσον αυτό του ζητηθεί</a:t>
            </a:r>
            <a:r>
              <a:rPr lang="el-GR" sz="1800" dirty="0" smtClean="0">
                <a:latin typeface="+mn-lt"/>
              </a:rPr>
              <a:t>.</a:t>
            </a:r>
            <a:endParaRPr lang="el-GR" sz="1800" dirty="0">
              <a:latin typeface="+mn-lt"/>
            </a:endParaRPr>
          </a:p>
        </p:txBody>
      </p:sp>
    </p:spTree>
    <p:extLst>
      <p:ext uri="{BB962C8B-B14F-4D97-AF65-F5344CB8AC3E}">
        <p14:creationId xmlns:p14="http://schemas.microsoft.com/office/powerpoint/2010/main" val="2723141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normAutofit/>
          </a:bodyPr>
          <a:lstStyle/>
          <a:p>
            <a:r>
              <a:rPr lang="el-GR" sz="3600" dirty="0" smtClean="0"/>
              <a:t>Περιεχόμενα ενότητας</a:t>
            </a:r>
            <a:endParaRPr lang="el-GR" sz="36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7"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
        <p:nvSpPr>
          <p:cNvPr id="8" name="Content Placeholder 7"/>
          <p:cNvSpPr>
            <a:spLocks noGrp="1"/>
          </p:cNvSpPr>
          <p:nvPr>
            <p:ph idx="1"/>
          </p:nvPr>
        </p:nvSpPr>
        <p:spPr/>
        <p:txBody>
          <a:bodyPr>
            <a:normAutofit/>
          </a:bodyPr>
          <a:lstStyle/>
          <a:p>
            <a:r>
              <a:rPr lang="el-GR" sz="2400" dirty="0"/>
              <a:t>Κανάλια Βασικής Ζώνης</a:t>
            </a:r>
          </a:p>
          <a:p>
            <a:r>
              <a:rPr lang="el-GR" sz="2400" dirty="0" err="1"/>
              <a:t>Ζωνοπερατά</a:t>
            </a:r>
            <a:r>
              <a:rPr lang="el-GR" sz="2400" dirty="0"/>
              <a:t> Κανάλια</a:t>
            </a:r>
          </a:p>
          <a:p>
            <a:r>
              <a:rPr lang="el-GR" sz="2400" dirty="0" err="1"/>
              <a:t>Ορθογωνοποίηση</a:t>
            </a:r>
            <a:r>
              <a:rPr lang="el-GR" sz="2400" dirty="0"/>
              <a:t> </a:t>
            </a:r>
            <a:r>
              <a:rPr lang="el-GR" sz="2400" dirty="0" err="1"/>
              <a:t>Gram-Schmidt</a:t>
            </a:r>
            <a:endParaRPr lang="el-GR" sz="2400" dirty="0"/>
          </a:p>
          <a:p>
            <a:r>
              <a:rPr lang="el-GR" sz="2400" dirty="0"/>
              <a:t>Διανυσματική </a:t>
            </a:r>
            <a:r>
              <a:rPr lang="el-GR" sz="2400" dirty="0" smtClean="0"/>
              <a:t>Αναπαράσταση</a:t>
            </a:r>
            <a:endParaRPr lang="el-GR" sz="2400" dirty="0"/>
          </a:p>
        </p:txBody>
      </p:sp>
    </p:spTree>
    <p:extLst>
      <p:ext uri="{BB962C8B-B14F-4D97-AF65-F5344CB8AC3E}">
        <p14:creationId xmlns:p14="http://schemas.microsoft.com/office/powerpoint/2010/main" val="3405810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4283617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p:txBody>
          <a:bodyPr>
            <a:normAutofit/>
          </a:bodyPr>
          <a:lstStyle/>
          <a:p>
            <a:pPr eaLnBrk="1" hangingPunct="1">
              <a:defRPr/>
            </a:pPr>
            <a:r>
              <a:rPr lang="el-GR" sz="3600" dirty="0" smtClean="0"/>
              <a:t>Εισαγωγή (1 από 2)</a:t>
            </a:r>
            <a:endParaRPr lang="en-GB" sz="3600" dirty="0" smtClean="0"/>
          </a:p>
        </p:txBody>
      </p:sp>
      <p:sp>
        <p:nvSpPr>
          <p:cNvPr id="545795" name="Rectangle 3"/>
          <p:cNvSpPr>
            <a:spLocks noGrp="1" noChangeArrowheads="1"/>
          </p:cNvSpPr>
          <p:nvPr>
            <p:ph idx="1"/>
          </p:nvPr>
        </p:nvSpPr>
        <p:spPr/>
        <p:txBody>
          <a:bodyPr>
            <a:noAutofit/>
          </a:bodyPr>
          <a:lstStyle/>
          <a:p>
            <a:pPr eaLnBrk="1" hangingPunct="1">
              <a:lnSpc>
                <a:spcPct val="90000"/>
              </a:lnSpc>
              <a:defRPr/>
            </a:pPr>
            <a:r>
              <a:rPr lang="el-GR" sz="2000" dirty="0" smtClean="0"/>
              <a:t>Στα επόμενα 2-3 μαθήματα θα μελετήσουμε τη μετάδοση πληροφορίας μέσα από κανάλια </a:t>
            </a:r>
            <a:r>
              <a:rPr lang="en-US" sz="2000" dirty="0" smtClean="0"/>
              <a:t>AWGN</a:t>
            </a:r>
            <a:r>
              <a:rPr lang="el-GR" sz="2000" dirty="0" smtClean="0"/>
              <a:t> (δηλαδή κανάλια που είναι ιδανικά στο πλαίσιο του εύρους ζώνης στο οποίο ορίζονται και έχουν ως μοναδικό παράγοντα υποβάθμισης τον </a:t>
            </a:r>
            <a:r>
              <a:rPr lang="en-US" sz="2000" dirty="0" smtClean="0"/>
              <a:t>AWGN).</a:t>
            </a:r>
          </a:p>
          <a:p>
            <a:pPr eaLnBrk="1" hangingPunct="1">
              <a:lnSpc>
                <a:spcPct val="90000"/>
              </a:lnSpc>
              <a:defRPr/>
            </a:pPr>
            <a:endParaRPr lang="en-US" sz="2000" dirty="0" smtClean="0"/>
          </a:p>
          <a:p>
            <a:pPr eaLnBrk="1" hangingPunct="1">
              <a:lnSpc>
                <a:spcPct val="90000"/>
              </a:lnSpc>
              <a:defRPr/>
            </a:pPr>
            <a:r>
              <a:rPr lang="el-GR" sz="2000" dirty="0" smtClean="0"/>
              <a:t>Το </a:t>
            </a:r>
            <a:r>
              <a:rPr lang="en-US" sz="2000" dirty="0" smtClean="0"/>
              <a:t>AWGN </a:t>
            </a:r>
            <a:r>
              <a:rPr lang="el-GR" sz="2000" dirty="0" smtClean="0"/>
              <a:t>είναι το απλούστερο, αλλά ίσως και το βασικότερο μοντέλο καναλιού</a:t>
            </a:r>
            <a:r>
              <a:rPr lang="en-US" sz="2000" dirty="0" smtClean="0"/>
              <a:t> </a:t>
            </a:r>
            <a:r>
              <a:rPr lang="el-GR" sz="2000" dirty="0" smtClean="0"/>
              <a:t>διότι, παρότι συνήθως δεν συναντάται στην πράξη, </a:t>
            </a:r>
          </a:p>
          <a:p>
            <a:pPr lvl="1" eaLnBrk="1" hangingPunct="1">
              <a:lnSpc>
                <a:spcPct val="90000"/>
              </a:lnSpc>
              <a:defRPr/>
            </a:pPr>
            <a:r>
              <a:rPr lang="el-GR" sz="2000" dirty="0" smtClean="0"/>
              <a:t>είναι εφικτή η θεωρητική του ανάλυση και έτσι υπολογίζονται τα εφικτά όρια επιδόσεων</a:t>
            </a:r>
          </a:p>
          <a:p>
            <a:pPr lvl="1" eaLnBrk="1" hangingPunct="1">
              <a:lnSpc>
                <a:spcPct val="90000"/>
              </a:lnSpc>
              <a:defRPr/>
            </a:pPr>
            <a:r>
              <a:rPr lang="el-GR" sz="2000" dirty="0" smtClean="0"/>
              <a:t>έχει όμως και πρακτική σημασία</a:t>
            </a:r>
            <a:r>
              <a:rPr lang="en-US" sz="2000" dirty="0" smtClean="0"/>
              <a:t>,</a:t>
            </a:r>
            <a:r>
              <a:rPr lang="el-GR" sz="2000" dirty="0" smtClean="0"/>
              <a:t> διότι οποιοδήποτε κανάλι μπορεί με κατάλληλη επεξεργασία να αναχθεί (έστω και με προσέγγιση) σε κανάλι </a:t>
            </a:r>
            <a:r>
              <a:rPr lang="en-US" sz="2000" dirty="0" smtClean="0"/>
              <a:t>AWGN</a:t>
            </a:r>
            <a:r>
              <a:rPr lang="el-GR" sz="20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p:txBody>
          <a:bodyPr>
            <a:normAutofit/>
          </a:bodyPr>
          <a:lstStyle/>
          <a:p>
            <a:pPr eaLnBrk="1" hangingPunct="1">
              <a:defRPr/>
            </a:pPr>
            <a:r>
              <a:rPr lang="el-GR" sz="3600" dirty="0" smtClean="0"/>
              <a:t>Εισαγωγή (2 από 2)</a:t>
            </a:r>
            <a:endParaRPr lang="en-GB" sz="3600" dirty="0" smtClean="0"/>
          </a:p>
        </p:txBody>
      </p:sp>
      <p:sp>
        <p:nvSpPr>
          <p:cNvPr id="545795" name="Rectangle 3"/>
          <p:cNvSpPr>
            <a:spLocks noGrp="1" noChangeArrowheads="1"/>
          </p:cNvSpPr>
          <p:nvPr>
            <p:ph idx="1"/>
          </p:nvPr>
        </p:nvSpPr>
        <p:spPr/>
        <p:txBody>
          <a:bodyPr>
            <a:noAutofit/>
          </a:bodyPr>
          <a:lstStyle/>
          <a:p>
            <a:pPr eaLnBrk="1" hangingPunct="1">
              <a:lnSpc>
                <a:spcPct val="90000"/>
              </a:lnSpc>
              <a:spcAft>
                <a:spcPts val="600"/>
              </a:spcAft>
              <a:defRPr/>
            </a:pPr>
            <a:r>
              <a:rPr lang="el-GR" sz="2400" dirty="0" smtClean="0"/>
              <a:t>Τα ερωτήματα που θα μας απασχολήσουν στο μέρος αυτό είναι:</a:t>
            </a:r>
          </a:p>
          <a:p>
            <a:pPr lvl="1" eaLnBrk="1" hangingPunct="1">
              <a:lnSpc>
                <a:spcPct val="90000"/>
              </a:lnSpc>
              <a:spcAft>
                <a:spcPts val="600"/>
              </a:spcAft>
              <a:defRPr/>
            </a:pPr>
            <a:r>
              <a:rPr lang="el-GR" sz="2000" dirty="0" smtClean="0"/>
              <a:t>πώς αντιστοιχίζεται η ψηφιακή πληροφορία σε </a:t>
            </a:r>
            <a:r>
              <a:rPr lang="el-GR" sz="2000" dirty="0" smtClean="0">
                <a:solidFill>
                  <a:srgbClr val="0033CC"/>
                </a:solidFill>
              </a:rPr>
              <a:t>αναλογικές κυματομορφές</a:t>
            </a:r>
            <a:r>
              <a:rPr lang="en-US" sz="2000" dirty="0" smtClean="0">
                <a:solidFill>
                  <a:srgbClr val="0033CC"/>
                </a:solidFill>
              </a:rPr>
              <a:t> </a:t>
            </a:r>
            <a:r>
              <a:rPr lang="en-US" sz="2000" dirty="0" smtClean="0"/>
              <a:t>(</a:t>
            </a:r>
            <a:r>
              <a:rPr lang="el-GR" sz="2000" dirty="0" smtClean="0"/>
              <a:t>που θα διέλθουν μέσα από το αναλογικό Κανάλι);</a:t>
            </a:r>
          </a:p>
          <a:p>
            <a:pPr lvl="1" eaLnBrk="1" hangingPunct="1">
              <a:lnSpc>
                <a:spcPct val="90000"/>
              </a:lnSpc>
              <a:spcAft>
                <a:spcPts val="600"/>
              </a:spcAft>
              <a:defRPr/>
            </a:pPr>
            <a:r>
              <a:rPr lang="el-GR" sz="2000" dirty="0" smtClean="0"/>
              <a:t>πώς επιλέγονται οι </a:t>
            </a:r>
            <a:r>
              <a:rPr lang="el-GR" sz="2000" dirty="0" smtClean="0">
                <a:solidFill>
                  <a:srgbClr val="0033CC"/>
                </a:solidFill>
              </a:rPr>
              <a:t>κυματομορφές</a:t>
            </a:r>
            <a:r>
              <a:rPr lang="el-GR" sz="2000" dirty="0" smtClean="0"/>
              <a:t>;</a:t>
            </a:r>
          </a:p>
          <a:p>
            <a:pPr lvl="1" eaLnBrk="1" hangingPunct="1">
              <a:lnSpc>
                <a:spcPct val="90000"/>
              </a:lnSpc>
              <a:spcAft>
                <a:spcPts val="600"/>
              </a:spcAft>
              <a:defRPr/>
            </a:pPr>
            <a:r>
              <a:rPr lang="el-GR" sz="2000" dirty="0" smtClean="0"/>
              <a:t>πώς σχεδιάζεται ο </a:t>
            </a:r>
            <a:r>
              <a:rPr lang="el-GR" sz="2000" dirty="0" smtClean="0">
                <a:solidFill>
                  <a:srgbClr val="0033CC"/>
                </a:solidFill>
              </a:rPr>
              <a:t>δέκτης</a:t>
            </a:r>
            <a:r>
              <a:rPr lang="el-GR" sz="2000" dirty="0" smtClean="0"/>
              <a:t> που θα αντιστοιχίζει τις κυματομορφές και πάλι σε ψηφιακή πληροφορία;</a:t>
            </a:r>
            <a:endParaRPr lang="en-GB" sz="2000" dirty="0" smtClean="0"/>
          </a:p>
        </p:txBody>
      </p:sp>
    </p:spTree>
    <p:extLst>
      <p:ext uri="{BB962C8B-B14F-4D97-AF65-F5344CB8AC3E}">
        <p14:creationId xmlns:p14="http://schemas.microsoft.com/office/powerpoint/2010/main" val="2663020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1026"/>
          <p:cNvSpPr>
            <a:spLocks noGrp="1" noChangeArrowheads="1"/>
          </p:cNvSpPr>
          <p:nvPr>
            <p:ph type="title"/>
          </p:nvPr>
        </p:nvSpPr>
        <p:spPr/>
        <p:txBody>
          <a:bodyPr>
            <a:normAutofit/>
          </a:bodyPr>
          <a:lstStyle/>
          <a:p>
            <a:pPr eaLnBrk="1" hangingPunct="1">
              <a:defRPr/>
            </a:pPr>
            <a:r>
              <a:rPr lang="el-GR" sz="3600" dirty="0" smtClean="0"/>
              <a:t>Κανάλια Βασικής Ζώνης</a:t>
            </a:r>
            <a:endParaRPr lang="en-US" sz="3600" dirty="0" smtClean="0"/>
          </a:p>
        </p:txBody>
      </p:sp>
      <p:sp>
        <p:nvSpPr>
          <p:cNvPr id="502787" name="Rectangle 1027"/>
          <p:cNvSpPr>
            <a:spLocks noGrp="1" noChangeArrowheads="1"/>
          </p:cNvSpPr>
          <p:nvPr>
            <p:ph sz="half" idx="1"/>
          </p:nvPr>
        </p:nvSpPr>
        <p:spPr/>
        <p:txBody>
          <a:bodyPr>
            <a:normAutofit lnSpcReduction="10000"/>
          </a:bodyPr>
          <a:lstStyle/>
          <a:p>
            <a:pPr marL="381000" indent="-381000" eaLnBrk="1" hangingPunct="1">
              <a:spcAft>
                <a:spcPts val="1200"/>
              </a:spcAft>
              <a:buFont typeface="Wingdings" panose="05000000000000000000" pitchFamily="2" charset="2"/>
              <a:buAutoNum type="arabicPeriod"/>
              <a:defRPr/>
            </a:pPr>
            <a:r>
              <a:rPr lang="en-US" sz="2400" dirty="0" smtClean="0">
                <a:solidFill>
                  <a:srgbClr val="0033CC"/>
                </a:solidFill>
              </a:rPr>
              <a:t>Baseband Channels</a:t>
            </a:r>
            <a:endParaRPr lang="el-GR" sz="2400" dirty="0" smtClean="0">
              <a:solidFill>
                <a:srgbClr val="0033CC"/>
              </a:solidFill>
            </a:endParaRPr>
          </a:p>
          <a:p>
            <a:pPr marL="838200" lvl="1" indent="-381000" eaLnBrk="1" hangingPunct="1">
              <a:lnSpc>
                <a:spcPct val="150000"/>
              </a:lnSpc>
              <a:defRPr/>
            </a:pPr>
            <a:r>
              <a:rPr lang="el-GR" sz="2000" dirty="0" smtClean="0"/>
              <a:t>η ζώνη διέλευσής τους περιλαμβάνει τη συχνότητα </a:t>
            </a:r>
            <a:r>
              <a:rPr lang="en-US" sz="2000" i="1" dirty="0" smtClean="0"/>
              <a:t>f=0</a:t>
            </a:r>
            <a:endParaRPr lang="el-GR" sz="2000" i="1" dirty="0" smtClean="0"/>
          </a:p>
          <a:p>
            <a:pPr marL="838200" lvl="1" indent="-381000" eaLnBrk="1" hangingPunct="1">
              <a:lnSpc>
                <a:spcPct val="125000"/>
              </a:lnSpc>
              <a:defRPr/>
            </a:pPr>
            <a:r>
              <a:rPr lang="el-GR" sz="2000" dirty="0" smtClean="0"/>
              <a:t>δε</a:t>
            </a:r>
            <a:r>
              <a:rPr lang="en-US" sz="2000" dirty="0" smtClean="0"/>
              <a:t> </a:t>
            </a:r>
            <a:r>
              <a:rPr lang="el-GR" sz="2000" dirty="0" smtClean="0"/>
              <a:t>χρησιμοποιείται κάποιο φέρον ημιτονοειδές σήμα για τη μετάδοση ψηφιακά διαμορφωμένων σημάτων</a:t>
            </a:r>
          </a:p>
          <a:p>
            <a:pPr marL="838200" lvl="1" indent="-381000" eaLnBrk="1" hangingPunct="1">
              <a:lnSpc>
                <a:spcPct val="150000"/>
              </a:lnSpc>
              <a:defRPr/>
            </a:pPr>
            <a:r>
              <a:rPr lang="el-GR" sz="2000" dirty="0" smtClean="0">
                <a:solidFill>
                  <a:srgbClr val="0033CC"/>
                </a:solidFill>
              </a:rPr>
              <a:t>παράδειγμα:</a:t>
            </a:r>
            <a:r>
              <a:rPr lang="el-GR" sz="2000" dirty="0" smtClean="0"/>
              <a:t> αρκετά ενσύρματα κανάλια</a:t>
            </a:r>
          </a:p>
          <a:p>
            <a:pPr marL="381000" indent="-381000" eaLnBrk="1" hangingPunct="1">
              <a:buFont typeface="Wingdings" panose="05000000000000000000" pitchFamily="2" charset="2"/>
              <a:buAutoNum type="arabicPeriod"/>
              <a:defRPr/>
            </a:pPr>
            <a:endParaRPr lang="el-GR" sz="2400" dirty="0" smtClean="0"/>
          </a:p>
          <a:p>
            <a:pPr marL="381000" indent="-381000" eaLnBrk="1" hangingPunct="1">
              <a:buFont typeface="Wingdings" panose="05000000000000000000" pitchFamily="2" charset="2"/>
              <a:buAutoNum type="arabicPeriod"/>
              <a:defRPr/>
            </a:pPr>
            <a:endParaRPr lang="el-GR" sz="2400" dirty="0" smtClean="0"/>
          </a:p>
          <a:p>
            <a:pPr marL="381000" indent="-381000" eaLnBrk="1" hangingPunct="1">
              <a:buFont typeface="Wingdings" panose="05000000000000000000" pitchFamily="2" charset="2"/>
              <a:buAutoNum type="arabicPeriod"/>
              <a:defRPr/>
            </a:pPr>
            <a:endParaRPr lang="el-GR" sz="2400" dirty="0" smtClean="0"/>
          </a:p>
          <a:p>
            <a:pPr marL="381000" indent="-381000" eaLnBrk="1" hangingPunct="1">
              <a:buFont typeface="Wingdings" panose="05000000000000000000" pitchFamily="2" charset="2"/>
              <a:buAutoNum type="arabicPeriod"/>
              <a:defRPr/>
            </a:pPr>
            <a:endParaRPr lang="el-GR" sz="2400" dirty="0" smtClean="0"/>
          </a:p>
        </p:txBody>
      </p:sp>
      <p:graphicFrame>
        <p:nvGraphicFramePr>
          <p:cNvPr id="7" name="Object 1028"/>
          <p:cNvGraphicFramePr>
            <a:graphicFrameLocks noGrp="1" noChangeAspect="1"/>
          </p:cNvGraphicFramePr>
          <p:nvPr>
            <p:ph sz="half" idx="2"/>
            <p:extLst>
              <p:ext uri="{D42A27DB-BD31-4B8C-83A1-F6EECF244321}">
                <p14:modId xmlns:p14="http://schemas.microsoft.com/office/powerpoint/2010/main" val="3634361844"/>
              </p:ext>
            </p:extLst>
          </p:nvPr>
        </p:nvGraphicFramePr>
        <p:xfrm>
          <a:off x="4495800" y="2420888"/>
          <a:ext cx="4324672" cy="2446618"/>
        </p:xfrm>
        <a:graphic>
          <a:graphicData uri="http://schemas.openxmlformats.org/presentationml/2006/ole">
            <mc:AlternateContent xmlns:mc="http://schemas.openxmlformats.org/markup-compatibility/2006">
              <mc:Choice xmlns:v="urn:schemas-microsoft-com:vml" Requires="v">
                <p:oleObj spid="_x0000_s1048" name="VISIO" r:id="rId4" imgW="2668680" imgH="1510200" progId="Visio.Drawing.6">
                  <p:embed/>
                </p:oleObj>
              </mc:Choice>
              <mc:Fallback>
                <p:oleObj name="VISIO" r:id="rId4" imgW="2668680" imgH="1510200"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2420888"/>
                        <a:ext cx="4324672" cy="2446618"/>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p:txBody>
          <a:bodyPr>
            <a:normAutofit/>
          </a:bodyPr>
          <a:lstStyle/>
          <a:p>
            <a:pPr eaLnBrk="1" hangingPunct="1">
              <a:defRPr/>
            </a:pPr>
            <a:r>
              <a:rPr lang="el-GR" sz="3600" dirty="0" err="1" smtClean="0"/>
              <a:t>Ζωνοπερατά</a:t>
            </a:r>
            <a:r>
              <a:rPr lang="el-GR" sz="3600" dirty="0" smtClean="0"/>
              <a:t> Κανάλια</a:t>
            </a:r>
            <a:endParaRPr lang="en-GB" sz="3600" dirty="0" smtClean="0"/>
          </a:p>
        </p:txBody>
      </p:sp>
      <p:sp>
        <p:nvSpPr>
          <p:cNvPr id="546819" name="Rectangle 3"/>
          <p:cNvSpPr>
            <a:spLocks noGrp="1" noChangeArrowheads="1"/>
          </p:cNvSpPr>
          <p:nvPr>
            <p:ph idx="1"/>
          </p:nvPr>
        </p:nvSpPr>
        <p:spPr>
          <a:xfrm>
            <a:off x="464156" y="1556792"/>
            <a:ext cx="3603788" cy="4525963"/>
          </a:xfrm>
        </p:spPr>
        <p:txBody>
          <a:bodyPr>
            <a:noAutofit/>
          </a:bodyPr>
          <a:lstStyle/>
          <a:p>
            <a:pPr marL="381000" indent="-381000" eaLnBrk="1" hangingPunct="1">
              <a:buFont typeface="Wingdings" panose="05000000000000000000" pitchFamily="2" charset="2"/>
              <a:buAutoNum type="arabicPeriod" startAt="2"/>
              <a:defRPr/>
            </a:pPr>
            <a:r>
              <a:rPr lang="en-US" sz="2000" dirty="0" err="1" smtClean="0">
                <a:solidFill>
                  <a:srgbClr val="0033CC"/>
                </a:solidFill>
              </a:rPr>
              <a:t>Passband</a:t>
            </a:r>
            <a:r>
              <a:rPr lang="en-US" sz="2000" dirty="0" smtClean="0">
                <a:solidFill>
                  <a:srgbClr val="0033CC"/>
                </a:solidFill>
              </a:rPr>
              <a:t> Channels</a:t>
            </a:r>
          </a:p>
          <a:p>
            <a:pPr marL="838200" lvl="1" indent="-381000" eaLnBrk="1" hangingPunct="1">
              <a:defRPr/>
            </a:pPr>
            <a:r>
              <a:rPr lang="el-GR" sz="2000" dirty="0" smtClean="0"/>
              <a:t>το σήμα που φέρει την πληροφορία αποτυπώνεται σε ένα ημιτονοειδές φέρον σήμα (πλάτος/συχνότητα/φάση)</a:t>
            </a:r>
          </a:p>
          <a:p>
            <a:pPr marL="838200" lvl="1" indent="-381000" eaLnBrk="1" hangingPunct="1">
              <a:defRPr/>
            </a:pPr>
            <a:r>
              <a:rPr lang="el-GR" sz="2000" dirty="0" smtClean="0"/>
              <a:t>το συχνοτικό περιεχόμενο του σήματος πληροφορίας μεταφέρεται στη ζώνη διέλευσης</a:t>
            </a:r>
          </a:p>
          <a:p>
            <a:pPr marL="838200" lvl="1" indent="-381000" eaLnBrk="1" hangingPunct="1">
              <a:defRPr/>
            </a:pPr>
            <a:r>
              <a:rPr lang="el-GR" sz="2000" dirty="0" smtClean="0">
                <a:solidFill>
                  <a:srgbClr val="0033CC"/>
                </a:solidFill>
              </a:rPr>
              <a:t>παράδειγμα:</a:t>
            </a:r>
            <a:r>
              <a:rPr lang="el-GR" sz="2000" dirty="0" smtClean="0"/>
              <a:t> </a:t>
            </a:r>
            <a:r>
              <a:rPr lang="el-GR" sz="2000" dirty="0" err="1" smtClean="0"/>
              <a:t>ραδιο</a:t>
            </a:r>
            <a:r>
              <a:rPr lang="el-GR" sz="2000" dirty="0" smtClean="0"/>
              <a:t>-κανάλια</a:t>
            </a:r>
            <a:endParaRPr lang="en-US" sz="2000" dirty="0" smtClean="0"/>
          </a:p>
          <a:p>
            <a:pPr marL="838200" lvl="1" indent="-381000" eaLnBrk="1" hangingPunct="1">
              <a:defRPr/>
            </a:pPr>
            <a:endParaRPr lang="el-GR" sz="2000" dirty="0" smtClean="0"/>
          </a:p>
          <a:p>
            <a:pPr marL="838200" lvl="1" indent="-381000" eaLnBrk="1" hangingPunct="1">
              <a:defRPr/>
            </a:pPr>
            <a:endParaRPr lang="el-GR" sz="2000" dirty="0" smtClean="0">
              <a:solidFill>
                <a:srgbClr val="0033CC"/>
              </a:solidFill>
            </a:endParaRPr>
          </a:p>
          <a:p>
            <a:pPr marL="838200" lvl="1" indent="-381000" eaLnBrk="1" hangingPunct="1">
              <a:defRPr/>
            </a:pPr>
            <a:endParaRPr lang="el-GR" sz="2000" dirty="0" smtClean="0">
              <a:solidFill>
                <a:srgbClr val="0033CC"/>
              </a:solidFill>
            </a:endParaRPr>
          </a:p>
          <a:p>
            <a:pPr marL="838200" lvl="1" indent="-381000" eaLnBrk="1" hangingPunct="1">
              <a:defRPr/>
            </a:pPr>
            <a:endParaRPr lang="el-GR" sz="2000" dirty="0" smtClean="0">
              <a:solidFill>
                <a:srgbClr val="0033CC"/>
              </a:solidFill>
            </a:endParaRPr>
          </a:p>
          <a:p>
            <a:pPr marL="838200" lvl="1" indent="-381000" eaLnBrk="1" hangingPunct="1">
              <a:defRPr/>
            </a:pPr>
            <a:endParaRPr lang="el-GR" sz="2000" dirty="0" smtClean="0">
              <a:solidFill>
                <a:srgbClr val="0033CC"/>
              </a:solidFill>
            </a:endParaRPr>
          </a:p>
        </p:txBody>
      </p:sp>
      <p:graphicFrame>
        <p:nvGraphicFramePr>
          <p:cNvPr id="2050" name="Object 4"/>
          <p:cNvGraphicFramePr>
            <a:graphicFrameLocks noChangeAspect="1"/>
          </p:cNvGraphicFramePr>
          <p:nvPr>
            <p:extLst>
              <p:ext uri="{D42A27DB-BD31-4B8C-83A1-F6EECF244321}">
                <p14:modId xmlns:p14="http://schemas.microsoft.com/office/powerpoint/2010/main" val="2901561815"/>
              </p:ext>
            </p:extLst>
          </p:nvPr>
        </p:nvGraphicFramePr>
        <p:xfrm>
          <a:off x="4211960" y="1584573"/>
          <a:ext cx="4783565" cy="2235200"/>
        </p:xfrm>
        <a:graphic>
          <a:graphicData uri="http://schemas.openxmlformats.org/presentationml/2006/ole">
            <mc:AlternateContent xmlns:mc="http://schemas.openxmlformats.org/markup-compatibility/2006">
              <mc:Choice xmlns:v="urn:schemas-microsoft-com:vml" Requires="v">
                <p:oleObj spid="_x0000_s2073" name="VISIO" r:id="rId4" imgW="4468680" imgH="1510200" progId="Visio.Drawing.6">
                  <p:embed/>
                </p:oleObj>
              </mc:Choice>
              <mc:Fallback>
                <p:oleObj name="VISIO" r:id="rId4" imgW="4468680" imgH="1510200" progId="Visio.Drawing.6">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960" y="1584573"/>
                        <a:ext cx="4783565" cy="2235200"/>
                      </a:xfrm>
                      <a:prstGeom prst="rect">
                        <a:avLst/>
                      </a:prstGeom>
                      <a:noFill/>
                      <a:ln>
                        <a:noFill/>
                      </a:ln>
                      <a:effectLst/>
                    </p:spPr>
                  </p:pic>
                </p:oleObj>
              </mc:Fallback>
            </mc:AlternateContent>
          </a:graphicData>
        </a:graphic>
      </p:graphicFrame>
      <p:sp>
        <p:nvSpPr>
          <p:cNvPr id="2" name="Rectangle 1"/>
          <p:cNvSpPr/>
          <p:nvPr/>
        </p:nvSpPr>
        <p:spPr>
          <a:xfrm>
            <a:off x="4355976" y="3284984"/>
            <a:ext cx="4107844" cy="3785652"/>
          </a:xfrm>
          <a:prstGeom prst="rect">
            <a:avLst/>
          </a:prstGeom>
        </p:spPr>
        <p:txBody>
          <a:bodyPr wrap="square">
            <a:spAutoFit/>
          </a:bodyPr>
          <a:lstStyle/>
          <a:p>
            <a:pPr marL="838200" lvl="1" indent="-381000" algn="l" eaLnBrk="1" hangingPunct="1">
              <a:buFont typeface="Arial" panose="020B0604020202020204" pitchFamily="34" charset="0"/>
              <a:buChar char="•"/>
              <a:defRPr/>
            </a:pPr>
            <a:endParaRPr lang="el-GR" dirty="0">
              <a:solidFill>
                <a:srgbClr val="0033CC"/>
              </a:solidFill>
              <a:latin typeface="+mn-lt"/>
            </a:endParaRPr>
          </a:p>
          <a:p>
            <a:pPr marL="838200" lvl="1" indent="-381000" algn="l" eaLnBrk="1" hangingPunct="1">
              <a:buFont typeface="Arial" panose="020B0604020202020204" pitchFamily="34" charset="0"/>
              <a:buChar char="•"/>
              <a:defRPr/>
            </a:pPr>
            <a:endParaRPr lang="el-GR" dirty="0">
              <a:solidFill>
                <a:srgbClr val="0033CC"/>
              </a:solidFill>
              <a:latin typeface="+mn-lt"/>
            </a:endParaRPr>
          </a:p>
          <a:p>
            <a:pPr lvl="1" algn="l" eaLnBrk="1" hangingPunct="1">
              <a:buNone/>
              <a:defRPr/>
            </a:pPr>
            <a:r>
              <a:rPr lang="en-US" dirty="0" smtClean="0">
                <a:solidFill>
                  <a:srgbClr val="0033CC"/>
                </a:solidFill>
                <a:latin typeface="+mn-lt"/>
              </a:rPr>
              <a:t>- </a:t>
            </a:r>
            <a:r>
              <a:rPr lang="el-GR" dirty="0" smtClean="0">
                <a:solidFill>
                  <a:srgbClr val="0033CC"/>
                </a:solidFill>
                <a:latin typeface="+mn-lt"/>
              </a:rPr>
              <a:t>σκοπιμότητα</a:t>
            </a:r>
            <a:r>
              <a:rPr lang="el-GR" dirty="0">
                <a:solidFill>
                  <a:srgbClr val="0033CC"/>
                </a:solidFill>
                <a:latin typeface="+mn-lt"/>
              </a:rPr>
              <a:t>:</a:t>
            </a:r>
          </a:p>
          <a:p>
            <a:pPr marL="1295400" lvl="2" indent="-381000" algn="l" eaLnBrk="1" hangingPunct="1">
              <a:buFont typeface="Arial" panose="020B0604020202020204" pitchFamily="34" charset="0"/>
              <a:buChar char="•"/>
              <a:defRPr/>
            </a:pPr>
            <a:r>
              <a:rPr lang="el-GR" dirty="0">
                <a:latin typeface="+mn-lt"/>
              </a:rPr>
              <a:t>να ξεπεραστούν τυχόν αδυναμίες μετάδοσης στη βασική ζώνη για ένα συγκεκριμένο μέσο</a:t>
            </a:r>
          </a:p>
          <a:p>
            <a:pPr marL="1295400" lvl="2" indent="-381000" algn="l" eaLnBrk="1" hangingPunct="1">
              <a:buFont typeface="Arial" panose="020B0604020202020204" pitchFamily="34" charset="0"/>
              <a:buChar char="•"/>
              <a:defRPr/>
            </a:pPr>
            <a:r>
              <a:rPr lang="el-GR" dirty="0">
                <a:latin typeface="+mn-lt"/>
              </a:rPr>
              <a:t>χρησιμοποίηση συχνοτήτων</a:t>
            </a:r>
            <a:r>
              <a:rPr lang="en-US" dirty="0">
                <a:latin typeface="+mn-lt"/>
              </a:rPr>
              <a:t> </a:t>
            </a:r>
            <a:r>
              <a:rPr lang="el-GR" dirty="0">
                <a:latin typeface="+mn-lt"/>
              </a:rPr>
              <a:t>σε διάφορες ζώνες </a:t>
            </a:r>
          </a:p>
          <a:p>
            <a:pPr marL="381000" indent="-381000" algn="l" eaLnBrk="1" hangingPunct="1">
              <a:buFont typeface="Arial" panose="020B0604020202020204" pitchFamily="34" charset="0"/>
              <a:buChar char="•"/>
              <a:defRPr/>
            </a:pPr>
            <a:endParaRPr lang="en-GB"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normAutofit/>
          </a:bodyPr>
          <a:lstStyle/>
          <a:p>
            <a:pPr eaLnBrk="1" hangingPunct="1">
              <a:defRPr/>
            </a:pPr>
            <a:r>
              <a:rPr lang="el-GR" sz="3600" dirty="0" err="1" smtClean="0"/>
              <a:t>Κυματομορφές</a:t>
            </a:r>
            <a:r>
              <a:rPr lang="el-GR" sz="3600" dirty="0" smtClean="0"/>
              <a:t> Σήματος</a:t>
            </a:r>
            <a:endParaRPr lang="en-GB" sz="3600" dirty="0" smtClean="0"/>
          </a:p>
        </p:txBody>
      </p:sp>
      <p:sp>
        <p:nvSpPr>
          <p:cNvPr id="547843" name="Rectangle 3"/>
          <p:cNvSpPr>
            <a:spLocks noGrp="1" noChangeArrowheads="1"/>
          </p:cNvSpPr>
          <p:nvPr>
            <p:ph idx="1"/>
          </p:nvPr>
        </p:nvSpPr>
        <p:spPr/>
        <p:txBody>
          <a:bodyPr>
            <a:noAutofit/>
          </a:bodyPr>
          <a:lstStyle/>
          <a:p>
            <a:pPr eaLnBrk="1" hangingPunct="1">
              <a:lnSpc>
                <a:spcPct val="90000"/>
              </a:lnSpc>
              <a:defRPr/>
            </a:pPr>
            <a:r>
              <a:rPr lang="el-GR" sz="2000" dirty="0" smtClean="0"/>
              <a:t>Μετάδοση </a:t>
            </a:r>
            <a:r>
              <a:rPr lang="el-GR" sz="2000" dirty="0" smtClean="0">
                <a:solidFill>
                  <a:srgbClr val="0033CC"/>
                </a:solidFill>
              </a:rPr>
              <a:t>ψηφιακής πληροφορίας</a:t>
            </a:r>
            <a:r>
              <a:rPr lang="el-GR" sz="2000" dirty="0" smtClean="0"/>
              <a:t> πάνω από ένα </a:t>
            </a:r>
            <a:r>
              <a:rPr lang="el-GR" sz="2000" dirty="0" smtClean="0">
                <a:solidFill>
                  <a:srgbClr val="0033CC"/>
                </a:solidFill>
              </a:rPr>
              <a:t>αναλογικό κανάλι</a:t>
            </a:r>
          </a:p>
          <a:p>
            <a:pPr eaLnBrk="1" hangingPunct="1">
              <a:lnSpc>
                <a:spcPct val="90000"/>
              </a:lnSpc>
              <a:defRPr/>
            </a:pPr>
            <a:r>
              <a:rPr lang="el-GR" sz="2000" dirty="0" smtClean="0"/>
              <a:t>Μέσα στο κανάλι μπορώ να στείλω μόνο αναλογικές κυματομορφές</a:t>
            </a:r>
          </a:p>
          <a:p>
            <a:pPr eaLnBrk="1" hangingPunct="1">
              <a:lnSpc>
                <a:spcPct val="90000"/>
              </a:lnSpc>
              <a:defRPr/>
            </a:pPr>
            <a:r>
              <a:rPr lang="el-GR" sz="2000" dirty="0" smtClean="0"/>
              <a:t>Έστω ότι το αλφάβητο της ψηφιακής πληροφορίας που θέλω να μεταδώσω αποτελείται από </a:t>
            </a:r>
            <a:r>
              <a:rPr lang="el-GR" sz="2000" i="1" dirty="0" smtClean="0"/>
              <a:t>Μ</a:t>
            </a:r>
            <a:r>
              <a:rPr lang="el-GR" sz="2000" dirty="0" smtClean="0"/>
              <a:t> σύμβολα</a:t>
            </a:r>
          </a:p>
          <a:p>
            <a:pPr eaLnBrk="1" hangingPunct="1">
              <a:lnSpc>
                <a:spcPct val="90000"/>
              </a:lnSpc>
              <a:defRPr/>
            </a:pPr>
            <a:endParaRPr lang="el-GR" sz="2000" dirty="0" smtClean="0"/>
          </a:p>
          <a:p>
            <a:pPr eaLnBrk="1" hangingPunct="1">
              <a:lnSpc>
                <a:spcPct val="90000"/>
              </a:lnSpc>
              <a:defRPr/>
            </a:pPr>
            <a:endParaRPr lang="el-GR" sz="2000" dirty="0" smtClean="0"/>
          </a:p>
          <a:p>
            <a:pPr eaLnBrk="1" hangingPunct="1">
              <a:lnSpc>
                <a:spcPct val="90000"/>
              </a:lnSpc>
              <a:defRPr/>
            </a:pPr>
            <a:r>
              <a:rPr lang="el-GR" sz="2000" dirty="0" smtClean="0"/>
              <a:t>Τα σύμβολα αντιστοιχίζονται σε </a:t>
            </a:r>
            <a:r>
              <a:rPr lang="el-GR" sz="2000" i="1" dirty="0" smtClean="0"/>
              <a:t>Μ</a:t>
            </a:r>
            <a:r>
              <a:rPr lang="el-GR" sz="2000" dirty="0" smtClean="0"/>
              <a:t> αναλογικές κυματομορφές</a:t>
            </a:r>
          </a:p>
          <a:p>
            <a:pPr eaLnBrk="1" hangingPunct="1">
              <a:lnSpc>
                <a:spcPct val="90000"/>
              </a:lnSpc>
              <a:defRPr/>
            </a:pPr>
            <a:endParaRPr lang="el-GR" sz="2000" dirty="0" smtClean="0"/>
          </a:p>
          <a:p>
            <a:pPr eaLnBrk="1" hangingPunct="1">
              <a:lnSpc>
                <a:spcPct val="90000"/>
              </a:lnSpc>
              <a:defRPr/>
            </a:pPr>
            <a:r>
              <a:rPr lang="en-US" sz="2000" dirty="0" smtClean="0">
                <a:solidFill>
                  <a:srgbClr val="0033CC"/>
                </a:solidFill>
              </a:rPr>
              <a:t/>
            </a:r>
            <a:br>
              <a:rPr lang="en-US" sz="2000" dirty="0" smtClean="0">
                <a:solidFill>
                  <a:srgbClr val="0033CC"/>
                </a:solidFill>
              </a:rPr>
            </a:br>
            <a:r>
              <a:rPr lang="el-GR" sz="2000" dirty="0" smtClean="0">
                <a:solidFill>
                  <a:srgbClr val="0033CC"/>
                </a:solidFill>
              </a:rPr>
              <a:t>Ερωτήματα: </a:t>
            </a:r>
          </a:p>
          <a:p>
            <a:pPr lvl="1" eaLnBrk="1" hangingPunct="1">
              <a:lnSpc>
                <a:spcPct val="90000"/>
              </a:lnSpc>
              <a:defRPr/>
            </a:pPr>
            <a:r>
              <a:rPr lang="el-GR" sz="2000" dirty="0" smtClean="0"/>
              <a:t>Πώς σχεδιάζονται οι κυματομορφές; </a:t>
            </a:r>
          </a:p>
          <a:p>
            <a:pPr lvl="1" eaLnBrk="1" hangingPunct="1">
              <a:lnSpc>
                <a:spcPct val="90000"/>
              </a:lnSpc>
              <a:defRPr/>
            </a:pPr>
            <a:r>
              <a:rPr lang="el-GR" sz="2000" dirty="0" smtClean="0"/>
              <a:t>Τι ιδιότητες θα πρέπει να έχουν;</a:t>
            </a:r>
          </a:p>
          <a:p>
            <a:pPr lvl="1" eaLnBrk="1" hangingPunct="1">
              <a:lnSpc>
                <a:spcPct val="90000"/>
              </a:lnSpc>
              <a:defRPr/>
            </a:pPr>
            <a:r>
              <a:rPr lang="el-GR" sz="2000" dirty="0" smtClean="0"/>
              <a:t>Πώς επηρεάζουν την αξιοπιστία της μετάδοσης;</a:t>
            </a:r>
            <a:endParaRPr lang="en-GB" sz="2000" dirty="0" smtClean="0"/>
          </a:p>
        </p:txBody>
      </p:sp>
      <p:graphicFrame>
        <p:nvGraphicFramePr>
          <p:cNvPr id="3074" name="Object 4"/>
          <p:cNvGraphicFramePr>
            <a:graphicFrameLocks noChangeAspect="1"/>
          </p:cNvGraphicFramePr>
          <p:nvPr>
            <p:extLst>
              <p:ext uri="{D42A27DB-BD31-4B8C-83A1-F6EECF244321}">
                <p14:modId xmlns:p14="http://schemas.microsoft.com/office/powerpoint/2010/main" val="2383149734"/>
              </p:ext>
            </p:extLst>
          </p:nvPr>
        </p:nvGraphicFramePr>
        <p:xfrm>
          <a:off x="3434367" y="3251209"/>
          <a:ext cx="2289175" cy="603250"/>
        </p:xfrm>
        <a:graphic>
          <a:graphicData uri="http://schemas.openxmlformats.org/presentationml/2006/ole">
            <mc:AlternateContent xmlns:mc="http://schemas.openxmlformats.org/markup-compatibility/2006">
              <mc:Choice xmlns:v="urn:schemas-microsoft-com:vml" Requires="v">
                <p:oleObj spid="_x0000_s3117" name="Equation" r:id="rId4" imgW="965160" imgH="253800" progId="Equation.DSMT4">
                  <p:embed/>
                </p:oleObj>
              </mc:Choice>
              <mc:Fallback>
                <p:oleObj name="Equation" r:id="rId4" imgW="965160" imgH="2538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34367" y="3251209"/>
                        <a:ext cx="2289175" cy="603250"/>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5" name="Object 5"/>
          <p:cNvGraphicFramePr>
            <a:graphicFrameLocks noChangeAspect="1"/>
          </p:cNvGraphicFramePr>
          <p:nvPr>
            <p:extLst>
              <p:ext uri="{D42A27DB-BD31-4B8C-83A1-F6EECF244321}">
                <p14:modId xmlns:p14="http://schemas.microsoft.com/office/powerpoint/2010/main" val="1115141993"/>
              </p:ext>
            </p:extLst>
          </p:nvPr>
        </p:nvGraphicFramePr>
        <p:xfrm>
          <a:off x="3298637" y="4437112"/>
          <a:ext cx="2560637" cy="603250"/>
        </p:xfrm>
        <a:graphic>
          <a:graphicData uri="http://schemas.openxmlformats.org/presentationml/2006/ole">
            <mc:AlternateContent xmlns:mc="http://schemas.openxmlformats.org/markup-compatibility/2006">
              <mc:Choice xmlns:v="urn:schemas-microsoft-com:vml" Requires="v">
                <p:oleObj spid="_x0000_s3118" name="Equation" r:id="rId6" imgW="1079280" imgH="253800" progId="Equation.DSMT4">
                  <p:embed/>
                </p:oleObj>
              </mc:Choice>
              <mc:Fallback>
                <p:oleObj name="Equation" r:id="rId6" imgW="1079280" imgH="253800"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8637" y="4437112"/>
                        <a:ext cx="2560637" cy="603250"/>
                      </a:xfrm>
                      <a:prstGeom prst="rect">
                        <a:avLst/>
                      </a:prstGeom>
                      <a:solidFill>
                        <a:srgbClr val="FFE0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normAutofit/>
          </a:bodyPr>
          <a:lstStyle/>
          <a:p>
            <a:pPr eaLnBrk="1" hangingPunct="1">
              <a:defRPr/>
            </a:pPr>
            <a:r>
              <a:rPr lang="el-GR" sz="3600" dirty="0" smtClean="0"/>
              <a:t>Γεωμετρική Αναπαράσταση</a:t>
            </a:r>
            <a:r>
              <a:rPr lang="en-US" sz="3600" dirty="0" smtClean="0"/>
              <a:t> (1 </a:t>
            </a:r>
            <a:r>
              <a:rPr lang="el-GR" sz="3600" dirty="0" smtClean="0"/>
              <a:t>από 2)</a:t>
            </a:r>
            <a:endParaRPr lang="en-GB" sz="3600" dirty="0" smtClean="0"/>
          </a:p>
        </p:txBody>
      </p:sp>
      <p:sp>
        <p:nvSpPr>
          <p:cNvPr id="548867" name="Rectangle 3"/>
          <p:cNvSpPr>
            <a:spLocks noGrp="1" noChangeArrowheads="1"/>
          </p:cNvSpPr>
          <p:nvPr>
            <p:ph idx="1"/>
          </p:nvPr>
        </p:nvSpPr>
        <p:spPr>
          <a:xfrm>
            <a:off x="464156" y="1556792"/>
            <a:ext cx="4467884" cy="4525963"/>
          </a:xfrm>
        </p:spPr>
        <p:txBody>
          <a:bodyPr>
            <a:normAutofit fontScale="92500" lnSpcReduction="10000"/>
          </a:bodyPr>
          <a:lstStyle/>
          <a:p>
            <a:pPr eaLnBrk="1" hangingPunct="1">
              <a:defRPr/>
            </a:pPr>
            <a:r>
              <a:rPr lang="el-GR" sz="2400" dirty="0" smtClean="0"/>
              <a:t>Ένα σημαντικό εργαλείο για την ανάλυση/σχεδιασμό των κυμοτομορφών είναι </a:t>
            </a:r>
          </a:p>
          <a:p>
            <a:pPr lvl="1" eaLnBrk="1" hangingPunct="1">
              <a:spcAft>
                <a:spcPts val="1800"/>
              </a:spcAft>
              <a:defRPr/>
            </a:pPr>
            <a:r>
              <a:rPr lang="el-GR" sz="2000" dirty="0" smtClean="0"/>
              <a:t>η </a:t>
            </a:r>
            <a:r>
              <a:rPr lang="el-GR" sz="2000" dirty="0" smtClean="0">
                <a:solidFill>
                  <a:srgbClr val="0033CC"/>
                </a:solidFill>
              </a:rPr>
              <a:t>γεωμετρική αναπαράστασή</a:t>
            </a:r>
            <a:r>
              <a:rPr lang="el-GR" sz="2000" dirty="0" smtClean="0"/>
              <a:t> τους</a:t>
            </a:r>
            <a:endParaRPr lang="el-GR" sz="2000" dirty="0" smtClean="0">
              <a:solidFill>
                <a:srgbClr val="0033CC"/>
              </a:solidFill>
            </a:endParaRPr>
          </a:p>
          <a:p>
            <a:pPr eaLnBrk="1" hangingPunct="1">
              <a:spcAft>
                <a:spcPts val="400"/>
              </a:spcAft>
              <a:defRPr/>
            </a:pPr>
            <a:r>
              <a:rPr lang="el-GR" sz="2400" dirty="0" smtClean="0"/>
              <a:t>Τι είναι η γεωμετρική αναπαράσταση;</a:t>
            </a:r>
          </a:p>
          <a:p>
            <a:pPr lvl="1" eaLnBrk="1" hangingPunct="1">
              <a:spcAft>
                <a:spcPts val="400"/>
              </a:spcAft>
              <a:defRPr/>
            </a:pPr>
            <a:r>
              <a:rPr lang="el-GR" sz="2000" dirty="0" smtClean="0"/>
              <a:t>αντί των κυματομορφών </a:t>
            </a:r>
            <a:r>
              <a:rPr lang="en-US" sz="2000" i="1" dirty="0" err="1" smtClean="0"/>
              <a:t>s</a:t>
            </a:r>
            <a:r>
              <a:rPr lang="en-US" sz="2000" i="1" baseline="-25000" dirty="0" err="1" smtClean="0"/>
              <a:t>m</a:t>
            </a:r>
            <a:r>
              <a:rPr lang="en-US" sz="2000" i="1" dirty="0" smtClean="0"/>
              <a:t>(t)</a:t>
            </a:r>
            <a:r>
              <a:rPr lang="en-US" sz="2000" dirty="0" smtClean="0"/>
              <a:t>, </a:t>
            </a:r>
            <a:endParaRPr lang="el-GR" sz="2000" dirty="0" smtClean="0"/>
          </a:p>
          <a:p>
            <a:pPr lvl="1" eaLnBrk="1" hangingPunct="1">
              <a:spcAft>
                <a:spcPts val="400"/>
              </a:spcAft>
              <a:defRPr/>
            </a:pPr>
            <a:r>
              <a:rPr lang="el-GR" sz="2000" dirty="0" smtClean="0"/>
              <a:t>χρησιμοποιώ μια εναλλακτική μαθηματική αναπαράσταση</a:t>
            </a:r>
          </a:p>
          <a:p>
            <a:pPr lvl="1" eaLnBrk="1" hangingPunct="1">
              <a:spcAft>
                <a:spcPts val="1800"/>
              </a:spcAft>
              <a:defRPr/>
            </a:pPr>
            <a:r>
              <a:rPr lang="el-GR" sz="2000" dirty="0" smtClean="0"/>
              <a:t>αντί για αναλογικά σήματα, έχω πλέον </a:t>
            </a:r>
            <a:r>
              <a:rPr lang="el-GR" sz="2000" dirty="0" smtClean="0">
                <a:solidFill>
                  <a:srgbClr val="0033CC"/>
                </a:solidFill>
              </a:rPr>
              <a:t>διανύσματα</a:t>
            </a:r>
          </a:p>
        </p:txBody>
      </p:sp>
      <p:pic>
        <p:nvPicPr>
          <p:cNvPr id="13317" name="Picture 6" descr="http://1.bp.blogspot.com/-eI6LjGByDZo/UWPIIrR598I/AAAAAAAASQ8/vbaET7Bz5To/s320/%25CF%2587.%25CE%25BD.%25CE%25BA%25CE%25BF%25CF%2585%25CE%25B2%25CE%25B5%25CE%25BB%25CE%25B7%25CF%2582-%25CE%2595%25CF%2585%25CE%25BA%25CE%25BB%25CE%25B5%25CE%25B9%25CE%25B4%25CE%25B7%25CF%2582%252C%25CE%25A0%25CF%2585%25CE%25B8%25CE%25B1%25CE%25B3%25CE%25BF%25CF%2581%25CE%25B5%25CE%25B9%25CE%25BF+%25CE%2598%25CE%25B5%25CF%2589%25CF%2581%25CE%25B7%25CE%25BC%25CE%25B1%252C-%25CE%25A0%25CE%25BB%25CE%25B1%25CF%2584%25CF%2589%25CE%25BD%252C%25CE%259C%25CE%25B7%25CE%25B4%25CE%25B5%25CE%25B9%25CF%2582+%25CE%2591%25CE%25B3%25CE%25B5%25CF%2589%25CE%25BC%25CE%25B5%25CF%2584%25CF%2581%25CE%25B7%25CF%2584%25CE%25BF%25CF%2582+%25CE%2595%25CE%25B9%25CF%2583%25CE%25B9%25CF%2584%25CF%258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780928"/>
            <a:ext cx="3314388" cy="1791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Ανοιχτά Μαθήματα Template.potx" id="{325F7027-AB97-47D6-A50A-CECCD2A64FB5}" vid="{A60DF7FA-2893-48FE-89AE-98F75B84039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Ανοιχτά Μαθήματα Template</Template>
  <TotalTime>9208</TotalTime>
  <Words>1209</Words>
  <Application>Microsoft Office PowerPoint</Application>
  <PresentationFormat>On-screen Show (4:3)</PresentationFormat>
  <Paragraphs>212</Paragraphs>
  <Slides>30</Slides>
  <Notes>30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Cambria Math</vt:lpstr>
      <vt:lpstr>Symbol</vt:lpstr>
      <vt:lpstr>Tahoma</vt:lpstr>
      <vt:lpstr>Wingdings</vt:lpstr>
      <vt:lpstr>Θέμα του Office</vt:lpstr>
      <vt:lpstr>VISIO</vt:lpstr>
      <vt:lpstr>Equation</vt:lpstr>
      <vt:lpstr>Ψηφιακές Τηλεπικοινωνιές</vt:lpstr>
      <vt:lpstr>Σκοποί  ενότητας</vt:lpstr>
      <vt:lpstr>Περιεχόμενα ενότητας</vt:lpstr>
      <vt:lpstr>Εισαγωγή (1 από 2)</vt:lpstr>
      <vt:lpstr>Εισαγωγή (2 από 2)</vt:lpstr>
      <vt:lpstr>Κανάλια Βασικής Ζώνης</vt:lpstr>
      <vt:lpstr>Ζωνοπερατά Κανάλια</vt:lpstr>
      <vt:lpstr>Κυματομορφές Σήματος</vt:lpstr>
      <vt:lpstr>Γεωμετρική Αναπαράσταση (1 από 2)</vt:lpstr>
      <vt:lpstr>Γεωμετρική Αναπαράσταση (2 από 2)</vt:lpstr>
      <vt:lpstr>Ορθοκανονική Βάση (1 από 3)</vt:lpstr>
      <vt:lpstr>Ορθοκανονική Βάση (2 από 3)</vt:lpstr>
      <vt:lpstr>Ορθοκανονική Βάση (3 από 3)</vt:lpstr>
      <vt:lpstr>Ορθογωνοποίηση Gram-Schmidt (1 από 3)</vt:lpstr>
      <vt:lpstr>Ορθογωνοποίηση Gram-Schmidt (2 από 3)</vt:lpstr>
      <vt:lpstr>Ορθογωνοποίηση Gram-Schmidt (3 από 3)</vt:lpstr>
      <vt:lpstr>Παράδειγμα</vt:lpstr>
      <vt:lpstr>Παράδειγμα (συν.)</vt:lpstr>
      <vt:lpstr>Διανυσματική Αναπαράσταση (1 από 3)</vt:lpstr>
      <vt:lpstr>Διανυσματική Αναπαράσταση (2 από 3)</vt:lpstr>
      <vt:lpstr>Διανυσματική Αναπαράσταση (3 από 3)</vt:lpstr>
      <vt:lpstr>Μοναδικότητα Βάσης</vt:lpstr>
      <vt:lpstr>Παράδειγμα</vt:lpstr>
      <vt:lpstr>Τέλος Ενότητας 8</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Company>SPCLab/CEID/UPatras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Channel Characteristics"</dc:title>
  <dc:creator>Kostas Berberidis</dc:creator>
  <cp:lastModifiedBy>Evangelos Vlachos</cp:lastModifiedBy>
  <cp:revision>2615</cp:revision>
  <cp:lastPrinted>1601-01-01T00:00:00Z</cp:lastPrinted>
  <dcterms:created xsi:type="dcterms:W3CDTF">2001-05-17T09:43:34Z</dcterms:created>
  <dcterms:modified xsi:type="dcterms:W3CDTF">2015-09-02T14:01:56Z</dcterms:modified>
</cp:coreProperties>
</file>