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30768-84F2-4AF2-8AB5-A9B2627269C1}" type="datetimeFigureOut">
              <a:rPr lang="el-GR" smtClean="0"/>
              <a:t>17/4/2024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40F1-4234-4FB3-B572-1AB8DA57409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9600" dirty="0"/>
              <a:t>Ενούρηση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Α. Αθανασόπουλος</a:t>
            </a:r>
          </a:p>
        </p:txBody>
      </p:sp>
      <p:pic>
        <p:nvPicPr>
          <p:cNvPr id="4" name="Picture 4" descr="UPatras_logo">
            <a:extLst>
              <a:ext uri="{FF2B5EF4-FFF2-40B4-BE49-F238E27FC236}">
                <a16:creationId xmlns:a16="http://schemas.microsoft.com/office/drawing/2014/main" id="{F2933B18-D9E3-4810-A272-78F3AB6B1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2304"/>
            <a:ext cx="1028551" cy="885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Νυκτερινή ενούρηση και δυσλειτουργία ουροδόχου κύστης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ποσοστό 10–28% των παιδιών που έχουν νυκτερινή ενούρηση, παρουσιάζουν δυσλειτουργία της ουροδόχου κύστης τους και κατά τη διάρκεια της ημέρας. </a:t>
            </a:r>
          </a:p>
          <a:p>
            <a:endParaRPr lang="el-GR" dirty="0"/>
          </a:p>
          <a:p>
            <a:r>
              <a:rPr lang="el-GR" dirty="0"/>
              <a:t>Τα παιδιά αυτά φαίνεται ότι ανταποκρίνονται αργότερα στην θεραπεία, ενώ είναι και πιο πιθανό να υποτροπιάσουν.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Περίγραμμα  ανάπτυξης του βουλητικού ελέγχου της ούρησης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Α) Αντανακλαστική ούρηση στη βρεφική ηλικία.</a:t>
            </a:r>
          </a:p>
          <a:p>
            <a:endParaRPr lang="el-GR" dirty="0"/>
          </a:p>
          <a:p>
            <a:r>
              <a:rPr lang="el-GR" dirty="0"/>
              <a:t>Β) Σταδιακή αντίληψη της πληρότητας της ουροδόχου κύστης μεταξύ 1–2 ετών.</a:t>
            </a:r>
          </a:p>
          <a:p>
            <a:endParaRPr lang="el-GR" dirty="0"/>
          </a:p>
          <a:p>
            <a:r>
              <a:rPr lang="el-GR" dirty="0"/>
              <a:t>Γ) Στην ηλικία των 3 ετών αρχίζει η ικανότητα σύσπασης των μυών του πυελικού εδάφους και συγκράτησης των ούρων για κάποιο χρονικό διάστημα με συνέπεια επιπλέον αύξηση της χωρητικότητας της ουροδόχου κύστης.</a:t>
            </a:r>
          </a:p>
          <a:p>
            <a:endParaRPr lang="el-GR" dirty="0"/>
          </a:p>
          <a:p>
            <a:r>
              <a:rPr lang="el-GR" dirty="0"/>
              <a:t>Δ) Στην ηλικία μεταξύ 3–4 ετών παρατηρείται η ικανότητα να αρχίζει η ούρηση με ικανοποιητικό ρεύμα ούρων από μία γεμάτη ουροδόχο κύστη όταν το παιδί είναι στην τουαλέτα.</a:t>
            </a:r>
          </a:p>
          <a:p>
            <a:endParaRPr lang="el-GR" dirty="0"/>
          </a:p>
          <a:p>
            <a:r>
              <a:rPr lang="el-GR" dirty="0"/>
              <a:t>Ε) Στην ηλικία των 4 ετών το παιδί είναι συνήθως ικανό να σταματάει βουλητικά την ούρηση του.</a:t>
            </a:r>
          </a:p>
          <a:p>
            <a:endParaRPr lang="el-GR" dirty="0"/>
          </a:p>
          <a:p>
            <a:r>
              <a:rPr lang="el-GR" dirty="0"/>
              <a:t>ΣΤ) Στην ηλικία των 6 ετών το παιδί συνήθως είναι ικανό να ουρεί βουλητικά σχεδόν ανεξαρτήτως της πληρότητα της ουροδόχου κύστης του.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Μέγιστη χωρητικότητα της ουροδόχου κύστης μέχρι και την ηλικία των 18 ετών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56992"/>
            <a:ext cx="8229600" cy="2664296"/>
          </a:xfrm>
        </p:spPr>
        <p:txBody>
          <a:bodyPr>
            <a:normAutofit/>
          </a:bodyPr>
          <a:lstStyle/>
          <a:p>
            <a:r>
              <a:rPr lang="el-GR" sz="4800" b="1" dirty="0"/>
              <a:t>(Ηλικία του παιδιού + 2) × 30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που συμβάλλουν στην εμφάνιση ενούρησης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4525963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— Οικογενειακό ιστορικό</a:t>
            </a:r>
          </a:p>
          <a:p>
            <a:r>
              <a:rPr lang="el-GR" dirty="0"/>
              <a:t>— Καθυστερημένη φυσική ωρίμανση</a:t>
            </a:r>
          </a:p>
          <a:p>
            <a:r>
              <a:rPr lang="el-GR" dirty="0"/>
              <a:t>— </a:t>
            </a:r>
            <a:r>
              <a:rPr lang="el-GR" dirty="0" err="1"/>
              <a:t>Στρεσογόνα</a:t>
            </a:r>
            <a:r>
              <a:rPr lang="el-GR" dirty="0"/>
              <a:t> συμβάντα</a:t>
            </a:r>
          </a:p>
          <a:p>
            <a:r>
              <a:rPr lang="el-GR" dirty="0"/>
              <a:t>— Συναισθηματικές διαταραχές</a:t>
            </a:r>
          </a:p>
          <a:p>
            <a:r>
              <a:rPr lang="el-GR" dirty="0"/>
              <a:t>— Ελαττωμένη λειτουργική χωρητικότητα της ουροδόχου κύστης</a:t>
            </a:r>
          </a:p>
          <a:p>
            <a:r>
              <a:rPr lang="el-GR" dirty="0"/>
              <a:t>— Οργανική παθολογία</a:t>
            </a:r>
          </a:p>
          <a:p>
            <a:r>
              <a:rPr lang="el-GR" dirty="0"/>
              <a:t>—Λοιμώξεις του ουροποιητικού</a:t>
            </a:r>
          </a:p>
          <a:p>
            <a:r>
              <a:rPr lang="el-GR" dirty="0"/>
              <a:t>—Δυσκοιλιότητα</a:t>
            </a:r>
          </a:p>
          <a:p>
            <a:r>
              <a:rPr lang="el-GR" dirty="0"/>
              <a:t>— Μεθοδολογία εκπαίδευσης της ουροδόχου κύστης</a:t>
            </a:r>
          </a:p>
          <a:p>
            <a:r>
              <a:rPr lang="el-GR" dirty="0"/>
              <a:t>—</a:t>
            </a:r>
            <a:r>
              <a:rPr lang="el-GR" dirty="0" err="1"/>
              <a:t>Υπνική</a:t>
            </a:r>
            <a:r>
              <a:rPr lang="el-GR" dirty="0"/>
              <a:t> άπνοια</a:t>
            </a:r>
          </a:p>
          <a:p>
            <a:r>
              <a:rPr lang="el-GR" dirty="0"/>
              <a:t>—Διατροφή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ενούρηση επηρεάζει ψυχολογικά τόσο τους γονείς που αισθάνονται ένοχοι ,μη ικανοί γονείς κλπ, όσο και το παιδί το οποίο χάνει την αυτοεκτίμηση του και περιορίζεται κοινωνικά . </a:t>
            </a:r>
          </a:p>
          <a:p>
            <a:endParaRPr lang="el-GR" dirty="0"/>
          </a:p>
          <a:p>
            <a:r>
              <a:rPr lang="el-GR" dirty="0"/>
              <a:t>Η σχέση γονέων και παιδιών διαταράσσεται πολλές φορές σημαντικά εξαιτίας αυτού του προβλήματος.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Διαγνωστική διαδικασία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Ιστορικό, ιατρικό, κοινωνικό και οικογενειακό.</a:t>
            </a:r>
          </a:p>
          <a:p>
            <a:endParaRPr lang="el-GR" dirty="0"/>
          </a:p>
          <a:p>
            <a:r>
              <a:rPr lang="el-GR" dirty="0"/>
              <a:t>Αξιολογείται η σχέση γονέων και παιδιού και η θέση του παιδιού στην οικογένεια .</a:t>
            </a:r>
          </a:p>
          <a:p>
            <a:endParaRPr lang="el-GR" dirty="0"/>
          </a:p>
          <a:p>
            <a:r>
              <a:rPr lang="el-GR" dirty="0"/>
              <a:t>Φυσική εξέταση.</a:t>
            </a:r>
          </a:p>
          <a:p>
            <a:endParaRPr lang="el-GR" dirty="0"/>
          </a:p>
          <a:p>
            <a:r>
              <a:rPr lang="el-GR" dirty="0"/>
              <a:t>Εξέταση ούρων και καλλιέργεια ούρων.</a:t>
            </a:r>
          </a:p>
          <a:p>
            <a:endParaRPr lang="el-GR" dirty="0"/>
          </a:p>
          <a:p>
            <a:r>
              <a:rPr lang="el-GR" dirty="0"/>
              <a:t>Διάγραμμα/ημερολόγιο ούρησης.</a:t>
            </a:r>
          </a:p>
          <a:p>
            <a:endParaRPr lang="el-GR" dirty="0"/>
          </a:p>
          <a:p>
            <a:r>
              <a:rPr lang="el-GR" dirty="0"/>
              <a:t>Υπερηχογράφημα του ουροποιητικού.</a:t>
            </a:r>
          </a:p>
          <a:p>
            <a:endParaRPr lang="el-GR" dirty="0"/>
          </a:p>
          <a:p>
            <a:r>
              <a:rPr lang="el-GR" dirty="0" err="1"/>
              <a:t>Ουροροομέτρηση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Θεραπευτική προσέγγιση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θεραπευτική προσέγγιση συνήθως αρχίζει μεταξύ 5–7 ετών με την ηλικία των 7 ετών να είναι πιο πιθανή.</a:t>
            </a:r>
          </a:p>
          <a:p>
            <a:endParaRPr lang="el-GR" dirty="0"/>
          </a:p>
          <a:p>
            <a:r>
              <a:rPr lang="el-GR" dirty="0"/>
              <a:t>Εξήγηση του προβλήματος τόσο στους γονείς όσο και στο παιδί.</a:t>
            </a:r>
          </a:p>
          <a:p>
            <a:endParaRPr lang="el-GR" dirty="0"/>
          </a:p>
          <a:p>
            <a:r>
              <a:rPr lang="el-GR" dirty="0"/>
              <a:t>Είναι σημαντικό να τονισθεί στους γονείς, ότι δεν πρέπει ποτέ να μαλώσουν το παιδί για αυτό το πρόβλημα.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Θεραπευτική προσέγγιση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πρώτη θεραπευτική προσέγγιση περιλαμβάνει το πρόγραμμα αφυπνίσεων το οποίο συνδυάζεται και με περιορισμό υγρών τις απογευματινές ώρες (μετά τις 6–7μμ).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Πρόγραμμα αφυπνίσεων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i="1" dirty="0"/>
              <a:t>Νύχτα   Ώρα αφύπνισης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1 </a:t>
            </a:r>
            <a:r>
              <a:rPr lang="el-GR" dirty="0"/>
              <a:t>          </a:t>
            </a:r>
            <a:r>
              <a:rPr lang="el-GR" dirty="0" err="1"/>
              <a:t>1</a:t>
            </a:r>
            <a:r>
              <a:rPr lang="el-GR" dirty="0"/>
              <a:t> ώρα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2 </a:t>
            </a:r>
            <a:r>
              <a:rPr lang="el-GR" dirty="0"/>
              <a:t>          3 ώρες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3 </a:t>
            </a:r>
            <a:r>
              <a:rPr lang="el-GR" dirty="0"/>
              <a:t>          1 και μισή ώρες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4</a:t>
            </a:r>
            <a:r>
              <a:rPr lang="el-GR" dirty="0"/>
              <a:t>           </a:t>
            </a:r>
            <a:r>
              <a:rPr lang="el-GR" dirty="0" err="1"/>
              <a:t>4</a:t>
            </a:r>
            <a:r>
              <a:rPr lang="el-GR" dirty="0"/>
              <a:t> ώρες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5 </a:t>
            </a:r>
            <a:r>
              <a:rPr lang="el-GR" dirty="0"/>
              <a:t>          2 ώρες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6</a:t>
            </a:r>
            <a:r>
              <a:rPr lang="el-GR" dirty="0"/>
              <a:t>           3 και μισή ώρες από την ώρα που έχει κοιμηθεί</a:t>
            </a:r>
          </a:p>
          <a:p>
            <a:r>
              <a:rPr lang="el-GR" dirty="0"/>
              <a:t>     </a:t>
            </a:r>
            <a:r>
              <a:rPr lang="el-GR" dirty="0">
                <a:solidFill>
                  <a:schemeClr val="accent2"/>
                </a:solidFill>
              </a:rPr>
              <a:t>7</a:t>
            </a:r>
            <a:r>
              <a:rPr lang="el-GR" dirty="0"/>
              <a:t>           2 και μισή ώρες από την ώρα που έχει κοιμηθεί</a:t>
            </a:r>
          </a:p>
          <a:p>
            <a:endParaRPr lang="el-GR" dirty="0"/>
          </a:p>
          <a:p>
            <a:r>
              <a:rPr lang="el-GR" dirty="0"/>
              <a:t>Επιστροφή στην ημέρα 1 για μία ακόμη εβδομάδα.</a:t>
            </a:r>
          </a:p>
          <a:p>
            <a:r>
              <a:rPr lang="el-GR" sz="2600" dirty="0"/>
              <a:t>Προσοχή: Είναι σημαντικό ότι το παιδί θα πρέπει να αφυπνιστεί πλήρως πριν ουρήσει.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Πρόγραμμα αφυπνίσεων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0768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el-GR" dirty="0"/>
              <a:t>Η ενούρηση είναι μια δυσλειτουργία της ούρησης η οποία θεωρείται παθολογική πάνω από την ηλικία των 5–7 ετών. </a:t>
            </a:r>
          </a:p>
          <a:p>
            <a:endParaRPr lang="el-GR" dirty="0"/>
          </a:p>
          <a:p>
            <a:r>
              <a:rPr lang="el-GR" dirty="0"/>
              <a:t>Ως ενούρηση ορίζεται κατά τους </a:t>
            </a:r>
            <a:r>
              <a:rPr lang="el-GR" dirty="0" err="1"/>
              <a:t>Forsythe</a:t>
            </a:r>
            <a:r>
              <a:rPr lang="el-GR" dirty="0"/>
              <a:t> και </a:t>
            </a:r>
            <a:r>
              <a:rPr lang="el-GR" dirty="0" err="1"/>
              <a:t>Butler</a:t>
            </a:r>
            <a:r>
              <a:rPr lang="el-GR" dirty="0"/>
              <a:t>, η παρά τη θέληση απώλεια ούρων την ημέρα ή/και τη νύχτα σε απουσία συγγενούς ή επίκτητου ελλείμματος του νευρικού ή ουροποιητικού συστήματος.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130"/>
          </a:xfrm>
        </p:spPr>
        <p:txBody>
          <a:bodyPr/>
          <a:lstStyle/>
          <a:p>
            <a:r>
              <a:rPr lang="el-GR" dirty="0"/>
              <a:t>Θεραπευτική προσέγγιση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Άλλη μέθοδος είναι η χρήση τεχνικών που ελαττώνουν το άγχος του παιδιού.</a:t>
            </a:r>
          </a:p>
          <a:p>
            <a:pPr>
              <a:buNone/>
            </a:pPr>
            <a:r>
              <a:rPr lang="el-GR" dirty="0"/>
              <a:t> </a:t>
            </a:r>
          </a:p>
          <a:p>
            <a:r>
              <a:rPr lang="el-GR" dirty="0"/>
              <a:t>Τεχνικών </a:t>
            </a:r>
            <a:r>
              <a:rPr lang="el-GR" dirty="0" err="1"/>
              <a:t>βιοανάδρασης</a:t>
            </a:r>
            <a:r>
              <a:rPr lang="el-GR" dirty="0"/>
              <a:t>. </a:t>
            </a:r>
          </a:p>
          <a:p>
            <a:endParaRPr lang="el-GR" dirty="0"/>
          </a:p>
          <a:p>
            <a:r>
              <a:rPr lang="el-GR" dirty="0"/>
              <a:t> Η χρήση «συναγερμών ενούρησης».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852936"/>
            <a:ext cx="19442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060848"/>
            <a:ext cx="17773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013176"/>
            <a:ext cx="223224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869160"/>
            <a:ext cx="2016224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Φαρμακευτική θεραπεία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φαρμακευτική θεραπεία περιλαμβάνει την χρήση της </a:t>
            </a:r>
            <a:r>
              <a:rPr lang="el-GR" dirty="0" err="1"/>
              <a:t>δεσμοπρεσσίνης</a:t>
            </a:r>
            <a:r>
              <a:rPr lang="el-GR" dirty="0"/>
              <a:t> (</a:t>
            </a:r>
            <a:r>
              <a:rPr lang="el-GR" dirty="0" err="1"/>
              <a:t>minirin</a:t>
            </a:r>
            <a:r>
              <a:rPr lang="el-GR" dirty="0"/>
              <a:t>) που είναι συνθετικό ανάλογο της </a:t>
            </a:r>
            <a:r>
              <a:rPr lang="el-GR" dirty="0" err="1"/>
              <a:t>βασοπρεσίνης</a:t>
            </a:r>
            <a:r>
              <a:rPr lang="el-GR" dirty="0"/>
              <a:t> (</a:t>
            </a:r>
            <a:r>
              <a:rPr lang="el-GR" dirty="0" err="1"/>
              <a:t>αντιδιουρητικήορμόνη–ADH</a:t>
            </a:r>
            <a:r>
              <a:rPr lang="el-GR" dirty="0"/>
              <a:t>). </a:t>
            </a:r>
          </a:p>
          <a:p>
            <a:endParaRPr lang="el-GR" dirty="0"/>
          </a:p>
          <a:p>
            <a:r>
              <a:rPr lang="el-GR" dirty="0"/>
              <a:t>Συνήθως η φαρμακευτική θεραπεία δίνεται όταν οι άλλες τεχνικές αποτύχουν και το παιδί είναι μεγαλύτερο από 7 ετών.</a:t>
            </a:r>
          </a:p>
          <a:p>
            <a:endParaRPr lang="el-GR" dirty="0"/>
          </a:p>
          <a:p>
            <a:r>
              <a:rPr lang="el-GR" dirty="0"/>
              <a:t>Η δοσολογία της γενικά πρέπει να είναι μικρότερη στο γυναικείο φύλο.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Φαρμακευτική θεραπεία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δοσολογία έναρξης είναι: </a:t>
            </a:r>
          </a:p>
          <a:p>
            <a:endParaRPr lang="el-GR" dirty="0"/>
          </a:p>
          <a:p>
            <a:r>
              <a:rPr lang="el-GR" dirty="0"/>
              <a:t>Για τα αγόρια 120 </a:t>
            </a:r>
            <a:r>
              <a:rPr lang="el-GR" dirty="0" err="1"/>
              <a:t>μg</a:t>
            </a:r>
            <a:r>
              <a:rPr lang="el-GR" dirty="0"/>
              <a:t> μια φορά την ημέρα.  </a:t>
            </a:r>
          </a:p>
          <a:p>
            <a:endParaRPr lang="el-GR" dirty="0"/>
          </a:p>
          <a:p>
            <a:r>
              <a:rPr lang="el-GR" dirty="0"/>
              <a:t>Για τα κορίτσια, αν και δεν υπάρχει τεκμηρίωση, είναι μάλλον καλλίτερα να ξεκινούν με 60 </a:t>
            </a:r>
            <a:r>
              <a:rPr lang="el-GR" dirty="0" err="1"/>
              <a:t>μg</a:t>
            </a:r>
            <a:r>
              <a:rPr lang="el-GR" dirty="0"/>
              <a:t> μια φορά την ημέρα.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Θεραπευτική προσέγγιση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φαρμακευτική θεραπεία μπορεί επίσης να συνδυαστεί με τις προαναφερθείσες μεθόδους αντιμετώπισης της ενούρησης. </a:t>
            </a:r>
          </a:p>
          <a:p>
            <a:endParaRPr lang="el-GR" dirty="0"/>
          </a:p>
          <a:p>
            <a:r>
              <a:rPr lang="el-GR" dirty="0"/>
              <a:t>Σε κάποια λίγα περιστατικά όπου πιθανώς υπάρχει και υπόβαθρο υπερδραστήριας κύστης, μπορεί να χρησιμοποιηθούν και φάρμακα που χρησιμοποιούνται για την αντιμετώπιση της υπερδραστήριας κύστης και έχουν ένδειξη για παιδιά.</a:t>
            </a:r>
          </a:p>
          <a:p>
            <a:endParaRPr lang="el-GR" dirty="0"/>
          </a:p>
          <a:p>
            <a:r>
              <a:rPr lang="el-GR" dirty="0"/>
              <a:t>Μόνα τους ή σε συνδυασμό με </a:t>
            </a:r>
            <a:r>
              <a:rPr lang="el-GR" dirty="0" err="1"/>
              <a:t>δεσμοπρεσσίνη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Νυκτερινή ενούρηση είναι η αδυναμία ελέγχου της ούρησης κατά το βραδινό ύπνο με συνέπεια το βρέξιμο του κρεβατιού. </a:t>
            </a:r>
          </a:p>
          <a:p>
            <a:endParaRPr lang="el-GR" dirty="0"/>
          </a:p>
          <a:p>
            <a:r>
              <a:rPr lang="el-GR" dirty="0"/>
              <a:t>Ως ημερήσια ενούρηση ορίζεται η κατά τη διάρκεια της ημέρας ακούσια ούρηση με συνέπεια βρέξιμο των εσωρούχων.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Επιδημιολογικά στοιχεία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πλειοψηφία των παιδιών είναι τελικά εγκρατή τόσο κατά τη διάρκεια της ημέρας όσο και της νύχτας μεταξύ της ηλικίας των 2 έως 4 ετών. </a:t>
            </a:r>
          </a:p>
          <a:p>
            <a:endParaRPr lang="el-GR" dirty="0"/>
          </a:p>
          <a:p>
            <a:r>
              <a:rPr lang="el-GR" dirty="0"/>
              <a:t>Τα περισσότερα παιδία επιτυγχάνουν να είναι στεγνά, πρώτα κατά τη διάρκεια της ημέρας. </a:t>
            </a:r>
          </a:p>
          <a:p>
            <a:endParaRPr lang="el-GR" dirty="0"/>
          </a:p>
          <a:p>
            <a:r>
              <a:rPr lang="el-GR" dirty="0"/>
              <a:t>Το ηλικιακό όριο στο οποίο χαρακτηρίζεται ότι ένα παιδί έχει ενούρηση είναι τα 5 έτη, αν και από πολλούς θεωρείται η ηλικία των 7 ετών, οπότε και χρειάζεται θεραπευτική προσέγγιση.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ενούρησης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ενούρηση χαρακτηρίζεται ως πρωτοπαθής ή επιμένουσα, μορφή η οποία αποτελεί την πλειοψηφία των περιπτώσεων, όταν το παιδί δεν έχει καταφέρει ποτέ να είναι στεγνό για σημαντικό χρονικό διάστημα. </a:t>
            </a:r>
          </a:p>
          <a:p>
            <a:endParaRPr lang="el-GR" dirty="0"/>
          </a:p>
          <a:p>
            <a:r>
              <a:rPr lang="el-GR" dirty="0"/>
              <a:t>Αντίθετα χαρακτηρίζεται ως δευτεροπαθής όταν το παιδί μετά από ένα σημαντικό χρονικό διάστημα που ήταν στεγνό αρχίζει πάλι να βρέχεται με ούρα. </a:t>
            </a:r>
          </a:p>
          <a:p>
            <a:endParaRPr lang="el-GR" dirty="0"/>
          </a:p>
          <a:p>
            <a:r>
              <a:rPr lang="el-GR" dirty="0"/>
              <a:t>Σημαντικό διάστημα θεωρείται κατά τους </a:t>
            </a:r>
            <a:r>
              <a:rPr lang="el-GR" dirty="0" err="1"/>
              <a:t>Fielding</a:t>
            </a:r>
            <a:r>
              <a:rPr lang="el-GR" dirty="0"/>
              <a:t> και </a:t>
            </a:r>
            <a:r>
              <a:rPr lang="el-GR" dirty="0" err="1"/>
              <a:t>Doleys</a:t>
            </a:r>
            <a:r>
              <a:rPr lang="el-GR" dirty="0"/>
              <a:t> ένα διάστημα 1 έτους και εφόσον το παιδί είναι άνω των 3 ετών.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Δευτεροπαθής ενούρηση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δευτεροπαθής ενούρηση είναι πολύ συχνό να εμφανίζεται όταν υπάρξει νέο μέλος στην οικογένεια, όπως όταν γεννηθεί αδελφός ή αδελφή. </a:t>
            </a:r>
          </a:p>
          <a:p>
            <a:endParaRPr lang="el-GR" dirty="0"/>
          </a:p>
          <a:p>
            <a:r>
              <a:rPr lang="el-GR" dirty="0"/>
              <a:t>Δεν υπάρχει γενικά ομοφωνία στη συχνότητα των επεισοδίων ενούρησης τα οποία πρέπει να συμβούν προκειμένου ένα παιδί να χαρακτηριστεί ότι έχει ενούρηση. </a:t>
            </a:r>
          </a:p>
          <a:p>
            <a:endParaRPr lang="el-GR" dirty="0"/>
          </a:p>
          <a:p>
            <a:r>
              <a:rPr lang="el-GR" dirty="0"/>
              <a:t>Το εύρος των επεισοδίων στις διάφορες μελέτες, είναι από 1 επεισόδιο έως 7 ή περισσότερα την εβδομάδα.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Νυκτερινή ενούρηση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συχνότητα της νυκτερινής ενούρησης είναι πολύ μεγαλύτερη από εκείνη της ημερησίας σε τέτοιο βαθμό που όταν μιλάμε για ενούρηση συνήθως αναφερόμαστε στην νυκτερινή ενούρηση.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Συχνότητα νυκτερινής ενούρησης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l-GR" dirty="0"/>
              <a:t>   </a:t>
            </a:r>
            <a:r>
              <a:rPr lang="el-GR" sz="2800" dirty="0"/>
              <a:t>Η συχνότητα της σε παιδιά που παρουσιάζουν κατά μέσο όρο 2 επεισόδια την εβδομάδα είναι: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2420888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4000" dirty="0"/>
              <a:t>15–20% στην ηλικία των 5 ετών</a:t>
            </a:r>
          </a:p>
          <a:p>
            <a:r>
              <a:rPr lang="el-GR" sz="4000" dirty="0"/>
              <a:t>• 7% στην ηλικία των 7 ετών</a:t>
            </a:r>
          </a:p>
          <a:p>
            <a:r>
              <a:rPr lang="el-GR" sz="4000" dirty="0"/>
              <a:t>• 5% στην ηλικία των 10 ετών</a:t>
            </a:r>
          </a:p>
          <a:p>
            <a:r>
              <a:rPr lang="el-GR" sz="4000" dirty="0"/>
              <a:t>• 2–3% στην ηλικία των 12–14 ετών</a:t>
            </a:r>
          </a:p>
          <a:p>
            <a:r>
              <a:rPr lang="el-GR" sz="4000" dirty="0"/>
              <a:t>• 1–2% στην ηλικία άνω των 15 ετών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Συχνότητα ενούρησης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Τα αγόρια παρουσιάζουν διπλάσια ποσοστά ενούρησης από ότι τα κορίτσια.</a:t>
            </a:r>
          </a:p>
          <a:p>
            <a:endParaRPr lang="el-GR" dirty="0"/>
          </a:p>
          <a:p>
            <a:r>
              <a:rPr lang="el-GR" dirty="0"/>
              <a:t>Αυτή η διαφορά γίνεται μικρότερη στην ηλικία άνω των 13 ετών.</a:t>
            </a:r>
          </a:p>
          <a:p>
            <a:endParaRPr lang="el-GR" dirty="0"/>
          </a:p>
          <a:p>
            <a:r>
              <a:rPr lang="el-GR" dirty="0"/>
              <a:t>Όσον αφορά την ημερήσια ενούρηση 1–1,1% των κοριτσιών μεταξύ 4–7 ετών βρέχονται συστηματικά κατά την διάρκεια της ημέρας. </a:t>
            </a:r>
          </a:p>
          <a:p>
            <a:endParaRPr lang="el-GR" dirty="0"/>
          </a:p>
          <a:p>
            <a:r>
              <a:rPr lang="el-GR" dirty="0"/>
              <a:t>Καθώς και 0.3–0,8% των αγοριών της ίδιας ηλικίας.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1159</Words>
  <Application>Microsoft Office PowerPoint</Application>
  <PresentationFormat>Προβολή στην οθόνη (4:3)</PresentationFormat>
  <Paragraphs>137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Ενούρηση</vt:lpstr>
      <vt:lpstr>Ορισμός</vt:lpstr>
      <vt:lpstr>Ορισμός</vt:lpstr>
      <vt:lpstr>Επιδημιολογικά στοιχεία</vt:lpstr>
      <vt:lpstr>Είδη ενούρησης</vt:lpstr>
      <vt:lpstr>Δευτεροπαθής ενούρηση</vt:lpstr>
      <vt:lpstr>Νυκτερινή ενούρηση</vt:lpstr>
      <vt:lpstr>Συχνότητα νυκτερινής ενούρησης</vt:lpstr>
      <vt:lpstr>Συχνότητα ενούρησης</vt:lpstr>
      <vt:lpstr>Νυκτερινή ενούρηση και δυσλειτουργία ουροδόχου κύστης</vt:lpstr>
      <vt:lpstr>Περίγραμμα  ανάπτυξης του βουλητικού ελέγχου της ούρησης</vt:lpstr>
      <vt:lpstr>Μέγιστη χωρητικότητα της ουροδόχου κύστης μέχρι και την ηλικία των 18 ετών</vt:lpstr>
      <vt:lpstr>Παράγοντες που συμβάλλουν στην εμφάνιση ενούρησης</vt:lpstr>
      <vt:lpstr>Παρουσίαση του PowerPoint</vt:lpstr>
      <vt:lpstr>Διαγνωστική διαδικασία</vt:lpstr>
      <vt:lpstr>Θεραπευτική προσέγγιση</vt:lpstr>
      <vt:lpstr>Θεραπευτική προσέγγιση</vt:lpstr>
      <vt:lpstr>Πρόγραμμα αφυπνίσεων</vt:lpstr>
      <vt:lpstr>Πρόγραμμα αφυπνίσεων</vt:lpstr>
      <vt:lpstr>Θεραπευτική προσέγγιση</vt:lpstr>
      <vt:lpstr>Φαρμακευτική θεραπεία</vt:lpstr>
      <vt:lpstr>Φαρμακευτική θεραπεία</vt:lpstr>
      <vt:lpstr>Θεραπευτική προσέγγιση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Ενούρηση</dc:title>
  <dc:creator>Anastasios Athanasopoulos</dc:creator>
  <cp:lastModifiedBy>Anastasios Athanasopoulos</cp:lastModifiedBy>
  <cp:revision>13</cp:revision>
  <dcterms:created xsi:type="dcterms:W3CDTF">2018-04-18T16:20:21Z</dcterms:created>
  <dcterms:modified xsi:type="dcterms:W3CDTF">2024-04-17T06:24:32Z</dcterms:modified>
</cp:coreProperties>
</file>