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311" r:id="rId4"/>
    <p:sldId id="307" r:id="rId5"/>
    <p:sldId id="312" r:id="rId6"/>
    <p:sldId id="313" r:id="rId7"/>
    <p:sldId id="314" r:id="rId8"/>
    <p:sldId id="315" r:id="rId9"/>
    <p:sldId id="316" r:id="rId10"/>
    <p:sldId id="317" r:id="rId11"/>
    <p:sldId id="31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11"/>
            <p14:sldId id="307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49" d="100"/>
          <a:sy n="14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3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58417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Αριστοτέλης: Γνωσιοθεωρία Μεταφυσική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6864" cy="3096343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7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dirty="0"/>
              <a:t>T</a:t>
            </a:r>
            <a:r>
              <a:rPr lang="el-GR" sz="2800" dirty="0" smtClean="0"/>
              <a:t>ο τετράγωνο των εναντίων και ο ορισμός του συλλογισμού</a:t>
            </a:r>
          </a:p>
          <a:p>
            <a:endParaRPr lang="el-GR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9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r>
              <a:rPr lang="el-GR" dirty="0" smtClean="0"/>
              <a:t>Να διαιρεθούν τα βασικά είδη αποφαντικών προτάσεων και να δειχθεί ποιες είναι οι λογικές μεταξύ τους σχέσεις (στο τετράγωνο των εναντίων)</a:t>
            </a:r>
          </a:p>
          <a:p>
            <a:pPr marL="0" algn="just"/>
            <a:r>
              <a:rPr lang="el-GR" dirty="0" smtClean="0"/>
              <a:t>Να εξεταστεί ο ορισμός του αριστοτελικού </a:t>
            </a:r>
            <a:r>
              <a:rPr lang="el-GR" dirty="0" smtClean="0"/>
              <a:t>συλλογισμού</a:t>
            </a:r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είδη των αποφαντικών προτάσεων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000" dirty="0" smtClean="0"/>
          </a:p>
          <a:p>
            <a:pPr marL="0" indent="0">
              <a:buNone/>
            </a:pPr>
            <a:endParaRPr lang="el-GR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73527"/>
              </p:ext>
            </p:extLst>
          </p:nvPr>
        </p:nvGraphicFramePr>
        <p:xfrm>
          <a:off x="1115615" y="2204864"/>
          <a:ext cx="6912768" cy="243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501397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Ποσότητα/ Ποιότητα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Καταφατικές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Αρνητικές</a:t>
                      </a:r>
                      <a:endParaRPr lang="en-US" sz="2000" dirty="0"/>
                    </a:p>
                  </a:txBody>
                  <a:tcPr/>
                </a:tc>
              </a:tr>
              <a:tr h="865425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Γενικές προτάσεις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</a:t>
                      </a:r>
                      <a:r>
                        <a:rPr lang="el-GR" sz="2000" baseline="0" dirty="0" smtClean="0"/>
                        <a:t> άνθρωποι είναι έλλογα όντα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 άνθρωποι δεν είναι έλλογα όντα</a:t>
                      </a:r>
                      <a:endParaRPr lang="en-US" sz="2000" dirty="0"/>
                    </a:p>
                  </a:txBody>
                  <a:tcPr/>
                </a:tc>
              </a:tr>
              <a:tr h="865425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Μερικές προτάσεις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Κάποιοι άνθρωποι είναι </a:t>
                      </a:r>
                      <a:r>
                        <a:rPr lang="el-GR" sz="2000" dirty="0" smtClean="0"/>
                        <a:t>Έ</a:t>
                      </a:r>
                      <a:r>
                        <a:rPr lang="el-GR" sz="2000" dirty="0" smtClean="0"/>
                        <a:t>λληνες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Κάποιοι</a:t>
                      </a:r>
                      <a:r>
                        <a:rPr lang="el-GR" sz="2000" baseline="0" dirty="0" smtClean="0"/>
                        <a:t> άνθρωποι δεν είναι </a:t>
                      </a:r>
                      <a:r>
                        <a:rPr lang="el-GR" sz="2000" baseline="0" dirty="0" smtClean="0"/>
                        <a:t>Έ</a:t>
                      </a:r>
                      <a:r>
                        <a:rPr lang="el-GR" sz="2000" baseline="0" dirty="0" smtClean="0"/>
                        <a:t>λληνες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6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τετράγωνο των εναντίων και τα είδη των προτάσεων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84431"/>
              </p:ext>
            </p:extLst>
          </p:nvPr>
        </p:nvGraphicFramePr>
        <p:xfrm>
          <a:off x="1547664" y="1700808"/>
          <a:ext cx="6552728" cy="410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423"/>
                <a:gridCol w="1834738"/>
                <a:gridCol w="2424567"/>
              </a:tblGrid>
              <a:tr h="971972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ΚΑΤΑΦΑΤΙΚΕΣ</a:t>
                      </a:r>
                      <a:r>
                        <a:rPr lang="el-GR" baseline="0" dirty="0" smtClean="0"/>
                        <a:t> ΠΡΟΤΑΣΕΙΣ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ΣΧΕΣΕΙΣ</a:t>
                      </a:r>
                      <a:r>
                        <a:rPr lang="el-GR" baseline="0" dirty="0" smtClean="0"/>
                        <a:t> ΜΕΤΑΞΥ ΠΡΟΤΑΣΕΩΝ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ΑΡΝΗΤΙΚΕΣ</a:t>
                      </a:r>
                      <a:r>
                        <a:rPr lang="el-GR" baseline="0" dirty="0" smtClean="0"/>
                        <a:t> ΠΡΟΤΑΣΕΙΣ</a:t>
                      </a:r>
                      <a:endParaRPr lang="en-US" dirty="0"/>
                    </a:p>
                  </a:txBody>
                  <a:tcPr/>
                </a:tc>
              </a:tr>
              <a:tr h="971972">
                <a:tc>
                  <a:txBody>
                    <a:bodyPr/>
                    <a:lstStyle/>
                    <a:p>
                      <a:r>
                        <a:rPr lang="el-GR" dirty="0" smtClean="0"/>
                        <a:t>ΚΑΘΕ</a:t>
                      </a:r>
                      <a:r>
                        <a:rPr lang="el-GR" baseline="0" dirty="0" smtClean="0"/>
                        <a:t> Χ ΕΙΝΑΙ </a:t>
                      </a:r>
                      <a:r>
                        <a:rPr lang="en-US" baseline="0" dirty="0" smtClean="0"/>
                        <a:t>F (</a:t>
                      </a:r>
                      <a:r>
                        <a:rPr lang="el-GR" baseline="0" dirty="0" smtClean="0"/>
                        <a:t>καθολική)</a:t>
                      </a:r>
                    </a:p>
                    <a:p>
                      <a:r>
                        <a:rPr lang="el-GR" baseline="0" dirty="0" smtClean="0"/>
                        <a:t>Σύμβολο: </a:t>
                      </a:r>
                      <a:r>
                        <a:rPr lang="en-US" baseline="0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ενάντιες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ΚΑΝΕΝΑ </a:t>
                      </a:r>
                      <a:r>
                        <a:rPr lang="en-US" dirty="0" smtClean="0"/>
                        <a:t>X</a:t>
                      </a:r>
                      <a:r>
                        <a:rPr lang="el-GR" dirty="0" smtClean="0"/>
                        <a:t> ΔΕΝ ΕΙΝΑΙ </a:t>
                      </a:r>
                      <a:r>
                        <a:rPr lang="en-US" dirty="0" smtClean="0"/>
                        <a:t>F</a:t>
                      </a:r>
                      <a:r>
                        <a:rPr lang="el-GR" dirty="0" smtClean="0"/>
                        <a:t> (καθολική)</a:t>
                      </a:r>
                    </a:p>
                    <a:p>
                      <a:r>
                        <a:rPr lang="el-GR" dirty="0" smtClean="0"/>
                        <a:t>Σύμβολο: </a:t>
                      </a:r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971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baseline="0" dirty="0" smtClean="0"/>
                        <a:t>ΑΝΤΙΦΑΤΙΚΕΣ:</a:t>
                      </a:r>
                    </a:p>
                    <a:p>
                      <a:pPr algn="ctr"/>
                      <a:r>
                        <a:rPr lang="el-GR" dirty="0" smtClean="0"/>
                        <a:t>Οι διαγωνίως απέναντι προτάσεις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71972">
                <a:tc>
                  <a:txBody>
                    <a:bodyPr/>
                    <a:lstStyle/>
                    <a:p>
                      <a:r>
                        <a:rPr lang="el-GR" dirty="0" smtClean="0"/>
                        <a:t>ΚΑΠΟΙΑ Χ</a:t>
                      </a:r>
                      <a:r>
                        <a:rPr lang="el-GR" baseline="0" dirty="0" smtClean="0"/>
                        <a:t> ΕΙΝΑΙ </a:t>
                      </a:r>
                      <a:r>
                        <a:rPr lang="en-US" baseline="0" dirty="0" smtClean="0"/>
                        <a:t>F</a:t>
                      </a:r>
                      <a:r>
                        <a:rPr lang="el-GR" baseline="0" dirty="0" smtClean="0"/>
                        <a:t> (μερική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l-GR" baseline="0" dirty="0" smtClean="0"/>
                        <a:t>Σύμβολο: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υπενάντιες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ΚΑΠΟΙΑ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dirty="0" smtClean="0"/>
                        <a:t>X </a:t>
                      </a:r>
                      <a:r>
                        <a:rPr lang="el-GR" dirty="0" smtClean="0"/>
                        <a:t>ΔΕΝ</a:t>
                      </a:r>
                      <a:r>
                        <a:rPr lang="el-GR" baseline="0" dirty="0" smtClean="0"/>
                        <a:t> ΕΙΝΑΙ </a:t>
                      </a:r>
                      <a:r>
                        <a:rPr lang="en-US" dirty="0" smtClean="0"/>
                        <a:t>F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 (μερική)</a:t>
                      </a:r>
                      <a:endParaRPr lang="en-US" baseline="0" dirty="0" smtClean="0"/>
                    </a:p>
                    <a:p>
                      <a:r>
                        <a:rPr lang="el-GR" baseline="0" dirty="0" smtClean="0"/>
                        <a:t>Σύμβολο: ο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83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Όργανον: Τα λογικά έργα του Αριστοτέλη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i="1" dirty="0" smtClean="0"/>
              <a:t>Όργανον</a:t>
            </a:r>
            <a:r>
              <a:rPr lang="el-GR" dirty="0" smtClean="0"/>
              <a:t> είναι το όνομα που δίνουμε στη συλλογή των λογικών έργων του Αριστοτέλη. Περιλαμβάνει τα έργα:</a:t>
            </a:r>
          </a:p>
          <a:p>
            <a:r>
              <a:rPr lang="el-GR" i="1" dirty="0" smtClean="0"/>
              <a:t>Τοπικά</a:t>
            </a:r>
            <a:r>
              <a:rPr lang="el-GR" dirty="0" smtClean="0"/>
              <a:t>, 8 βιβλία (διαλεκτική)</a:t>
            </a:r>
          </a:p>
          <a:p>
            <a:r>
              <a:rPr lang="el-GR" i="1" dirty="0" smtClean="0"/>
              <a:t>Κατηγορίες</a:t>
            </a:r>
            <a:r>
              <a:rPr lang="el-GR" dirty="0" smtClean="0"/>
              <a:t> (απλοί όροι και τα όντα στα οποία αναφέρονται) </a:t>
            </a:r>
          </a:p>
          <a:p>
            <a:r>
              <a:rPr lang="el-GR" i="1" dirty="0" smtClean="0"/>
              <a:t>Περί Ερμηνείας </a:t>
            </a:r>
            <a:r>
              <a:rPr lang="el-GR" dirty="0" smtClean="0"/>
              <a:t>(η σύνθεση προτάσεων)</a:t>
            </a:r>
          </a:p>
          <a:p>
            <a:r>
              <a:rPr lang="el-GR" i="1" dirty="0" smtClean="0"/>
              <a:t>Αναλυτικά Πρότερα </a:t>
            </a:r>
            <a:r>
              <a:rPr lang="el-GR" dirty="0" smtClean="0"/>
              <a:t>(η σύνθεση συλλογισμών)</a:t>
            </a:r>
          </a:p>
          <a:p>
            <a:r>
              <a:rPr lang="el-GR" i="1" dirty="0" smtClean="0"/>
              <a:t>Αναλυτικά Ύστερα </a:t>
            </a:r>
            <a:r>
              <a:rPr lang="el-GR" dirty="0" smtClean="0"/>
              <a:t>(από ποιους συλλογισμους οδηγούμαστε σε επιστημονική γνώση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7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Αριστοτελικός συλλογισμός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/>
              <a:t>Ο ορισμός του Αριστοτέλη για τον συλλογισμό:</a:t>
            </a:r>
          </a:p>
          <a:p>
            <a:pPr marL="0" indent="0" algn="just">
              <a:buNone/>
            </a:pPr>
            <a:r>
              <a:rPr lang="el-GR" dirty="0" smtClean="0"/>
              <a:t>Ο συλλογισμός είναι ένας </a:t>
            </a:r>
            <a:r>
              <a:rPr lang="el-GR" i="1" dirty="0" smtClean="0"/>
              <a:t>λόγος</a:t>
            </a:r>
            <a:r>
              <a:rPr lang="el-GR" dirty="0" smtClean="0"/>
              <a:t> τέτοιος ώστε εάν τεθεί κάτι, κάτι διαφορετικό από όσα έχουν τεθεί προκύπτει αναγκαία από το γεγονός ότι αυτά έχουν έτσι.  (</a:t>
            </a:r>
            <a:r>
              <a:rPr lang="el-GR" i="1" dirty="0" smtClean="0"/>
              <a:t>Αναλυτικά Πρότερα</a:t>
            </a:r>
            <a:r>
              <a:rPr lang="el-GR" dirty="0" smtClean="0"/>
              <a:t> 24b18-22)</a:t>
            </a:r>
          </a:p>
          <a:p>
            <a:pPr algn="just"/>
            <a:r>
              <a:rPr lang="el-GR" dirty="0" smtClean="0"/>
              <a:t>Ο αριστοτελικός συλλογισμός δεν είναι άμεσος αλλά έμμεσος: συνάγει τη σύνδεση δύο όρων μέσω της σχέσης του με έναν τρίτο όρο. Π.χ. Τα Α είναι Β, Τα Β είναι Γ</a:t>
            </a:r>
            <a:r>
              <a:rPr lang="en-US" dirty="0" smtClean="0"/>
              <a:t>/ </a:t>
            </a:r>
            <a:r>
              <a:rPr lang="el-GR" dirty="0" smtClean="0"/>
              <a:t>Άρα τα Α είναι Γ</a:t>
            </a:r>
          </a:p>
          <a:p>
            <a:pPr algn="just"/>
            <a:r>
              <a:rPr lang="el-GR" dirty="0" smtClean="0"/>
              <a:t>Ο αριστοτελικός συλλογισμός περιέχει μόνο καθολικούς (όχι ατομικούς) </a:t>
            </a:r>
            <a:r>
              <a:rPr lang="el-GR" smtClean="0"/>
              <a:t>όρους</a:t>
            </a:r>
            <a:r>
              <a:rPr lang="el-GR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4386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«Αριστοτέλης: </a:t>
            </a:r>
            <a:r>
              <a:rPr lang="el-GR" sz="2000" dirty="0" err="1" smtClean="0"/>
              <a:t>Γνωσιοθεωρία</a:t>
            </a:r>
            <a:r>
              <a:rPr lang="en-US" sz="2000" dirty="0" smtClean="0"/>
              <a:t> </a:t>
            </a:r>
            <a:r>
              <a:rPr lang="el-GR" sz="2000" dirty="0" smtClean="0"/>
              <a:t>/ Μεταφυσική». </a:t>
            </a:r>
            <a:r>
              <a:rPr lang="el-GR" sz="2000" dirty="0"/>
              <a:t>Έκδοση</a:t>
            </a:r>
            <a:r>
              <a:rPr lang="el-GR" sz="2000" dirty="0">
                <a:solidFill>
                  <a:srgbClr val="000000"/>
                </a:solidFill>
              </a:rPr>
              <a:t>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://eclass.upatras.gr/courses/PHIL1803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598</Words>
  <Application>Microsoft Macintosh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Θέμα του Office</vt:lpstr>
      <vt:lpstr>Αριστοτέλης: Γνωσιοθεωρία Μεταφυσική</vt:lpstr>
      <vt:lpstr>Σκοποί  ενότητας</vt:lpstr>
      <vt:lpstr>Τα είδη των αποφαντικών προτάσεων</vt:lpstr>
      <vt:lpstr>Το τετράγωνο των εναντίων και τα είδη των προτάσεων</vt:lpstr>
      <vt:lpstr>Όργανον: Τα λογικά έργα του Αριστοτέλη</vt:lpstr>
      <vt:lpstr>Αριστοτελικός συλλογισμός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Lampros Spiliopoulos</cp:lastModifiedBy>
  <cp:revision>257</cp:revision>
  <dcterms:created xsi:type="dcterms:W3CDTF">2012-09-06T09:03:05Z</dcterms:created>
  <dcterms:modified xsi:type="dcterms:W3CDTF">2015-09-18T20:30:30Z</dcterms:modified>
</cp:coreProperties>
</file>