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8" r:id="rId3"/>
    <p:sldId id="259" r:id="rId4"/>
    <p:sldId id="260" r:id="rId5"/>
    <p:sldId id="266" r:id="rId6"/>
    <p:sldId id="263" r:id="rId7"/>
    <p:sldId id="264" r:id="rId8"/>
    <p:sldId id="265" r:id="rId9"/>
    <p:sldId id="267" r:id="rId10"/>
    <p:sldId id="269" r:id="rId11"/>
    <p:sldId id="270" r:id="rId12"/>
    <p:sldId id="268"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4" autoAdjust="0"/>
    <p:restoredTop sz="94660"/>
  </p:normalViewPr>
  <p:slideViewPr>
    <p:cSldViewPr snapToGrid="0">
      <p:cViewPr>
        <p:scale>
          <a:sx n="75" d="100"/>
          <a:sy n="75" d="100"/>
        </p:scale>
        <p:origin x="-84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3/6/2021</a:t>
            </a:fld>
            <a:endParaRPr lang="en-US" dirty="0"/>
          </a:p>
        </p:txBody>
      </p:sp>
      <p:sp>
        <p:nvSpPr>
          <p:cNvPr id="5" name="Footer Placeholder 4">
            <a:extLst>
              <a:ext uri="{FF2B5EF4-FFF2-40B4-BE49-F238E27FC236}">
                <a16:creationId xmlns=""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61157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3/6/2021</a:t>
            </a:fld>
            <a:endParaRPr lang="en-US"/>
          </a:p>
        </p:txBody>
      </p:sp>
      <p:sp>
        <p:nvSpPr>
          <p:cNvPr id="5" name="Footer Placeholder 4">
            <a:extLst>
              <a:ext uri="{FF2B5EF4-FFF2-40B4-BE49-F238E27FC236}">
                <a16:creationId xmlns=""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8297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3/6/2021</a:t>
            </a:fld>
            <a:endParaRPr lang="en-US"/>
          </a:p>
        </p:txBody>
      </p:sp>
      <p:sp>
        <p:nvSpPr>
          <p:cNvPr id="5" name="Footer Placeholder 4">
            <a:extLst>
              <a:ext uri="{FF2B5EF4-FFF2-40B4-BE49-F238E27FC236}">
                <a16:creationId xmlns=""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09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3/6/2021</a:t>
            </a:fld>
            <a:endParaRPr lang="en-US"/>
          </a:p>
        </p:txBody>
      </p:sp>
      <p:sp>
        <p:nvSpPr>
          <p:cNvPr id="5" name="Footer Placeholder 4">
            <a:extLst>
              <a:ext uri="{FF2B5EF4-FFF2-40B4-BE49-F238E27FC236}">
                <a16:creationId xmlns=""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230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3/6/2021</a:t>
            </a:fld>
            <a:endParaRPr lang="en-US"/>
          </a:p>
        </p:txBody>
      </p:sp>
      <p:sp>
        <p:nvSpPr>
          <p:cNvPr id="5" name="Footer Placeholder 4">
            <a:extLst>
              <a:ext uri="{FF2B5EF4-FFF2-40B4-BE49-F238E27FC236}">
                <a16:creationId xmlns=""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0185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3/6/2021</a:t>
            </a:fld>
            <a:endParaRPr lang="en-US"/>
          </a:p>
        </p:txBody>
      </p:sp>
      <p:sp>
        <p:nvSpPr>
          <p:cNvPr id="6" name="Footer Placeholder 5">
            <a:extLst>
              <a:ext uri="{FF2B5EF4-FFF2-40B4-BE49-F238E27FC236}">
                <a16:creationId xmlns=""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721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3/6/2021</a:t>
            </a:fld>
            <a:endParaRPr lang="en-US"/>
          </a:p>
        </p:txBody>
      </p:sp>
      <p:sp>
        <p:nvSpPr>
          <p:cNvPr id="8" name="Footer Placeholder 7">
            <a:extLst>
              <a:ext uri="{FF2B5EF4-FFF2-40B4-BE49-F238E27FC236}">
                <a16:creationId xmlns=""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4093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3/6/2021</a:t>
            </a:fld>
            <a:endParaRPr lang="en-US"/>
          </a:p>
        </p:txBody>
      </p:sp>
      <p:sp>
        <p:nvSpPr>
          <p:cNvPr id="4" name="Footer Placeholder 3">
            <a:extLst>
              <a:ext uri="{FF2B5EF4-FFF2-40B4-BE49-F238E27FC236}">
                <a16:creationId xmlns=""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279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3/6/2021</a:t>
            </a:fld>
            <a:endParaRPr lang="en-US"/>
          </a:p>
        </p:txBody>
      </p:sp>
      <p:sp>
        <p:nvSpPr>
          <p:cNvPr id="3" name="Footer Placeholder 2">
            <a:extLst>
              <a:ext uri="{FF2B5EF4-FFF2-40B4-BE49-F238E27FC236}">
                <a16:creationId xmlns=""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147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3/6/2021</a:t>
            </a:fld>
            <a:endParaRPr lang="en-US"/>
          </a:p>
        </p:txBody>
      </p:sp>
      <p:sp>
        <p:nvSpPr>
          <p:cNvPr id="6" name="Footer Placeholder 5">
            <a:extLst>
              <a:ext uri="{FF2B5EF4-FFF2-40B4-BE49-F238E27FC236}">
                <a16:creationId xmlns=""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3527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3/6/2021</a:t>
            </a:fld>
            <a:endParaRPr lang="en-US"/>
          </a:p>
        </p:txBody>
      </p:sp>
      <p:sp>
        <p:nvSpPr>
          <p:cNvPr id="6" name="Footer Placeholder 5">
            <a:extLst>
              <a:ext uri="{FF2B5EF4-FFF2-40B4-BE49-F238E27FC236}">
                <a16:creationId xmlns=""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1054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3/6/2021</a:t>
            </a:fld>
            <a:endParaRPr lang="en-US"/>
          </a:p>
        </p:txBody>
      </p:sp>
      <p:sp>
        <p:nvSpPr>
          <p:cNvPr id="5" name="Footer Placeholder 4">
            <a:extLst>
              <a:ext uri="{FF2B5EF4-FFF2-40B4-BE49-F238E27FC236}">
                <a16:creationId xmlns=""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64686744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microsoft.com/office/2007/relationships/hdphoto" Target="../media/hdphoto16.wdp"/><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3" Type="http://schemas.openxmlformats.org/officeDocument/2006/relationships/image" Target="../media/image9.png"/><Relationship Id="rId7" Type="http://schemas.microsoft.com/office/2007/relationships/hdphoto" Target="../media/hdphoto5.wdp"/><Relationship Id="rId12"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microsoft.com/office/2007/relationships/hdphoto" Target="../media/hdphoto4.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6.png"/><Relationship Id="rId12" Type="http://schemas.microsoft.com/office/2007/relationships/hdphoto" Target="../media/hdphoto10.wdp"/><Relationship Id="rId2" Type="http://schemas.openxmlformats.org/officeDocument/2006/relationships/image" Target="../media/image3.gi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8.png"/><Relationship Id="rId5" Type="http://schemas.openxmlformats.org/officeDocument/2006/relationships/image" Target="../media/image8.png"/><Relationship Id="rId10" Type="http://schemas.microsoft.com/office/2007/relationships/hdphoto" Target="../media/hdphoto9.wdp"/><Relationship Id="rId4" Type="http://schemas.microsoft.com/office/2007/relationships/hdphoto" Target="../media/hdphoto7.wdp"/><Relationship Id="rId9" Type="http://schemas.openxmlformats.org/officeDocument/2006/relationships/image" Target="../media/image17.png"/><Relationship Id="rId14" Type="http://schemas.microsoft.com/office/2007/relationships/hdphoto" Target="../media/hdphoto11.wdp"/></Relationships>
</file>

<file path=ppt/slides/_rels/slide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8.png"/><Relationship Id="rId7" Type="http://schemas.openxmlformats.org/officeDocument/2006/relationships/image" Target="../media/image21.png"/><Relationship Id="rId12" Type="http://schemas.microsoft.com/office/2007/relationships/hdphoto" Target="../media/hdphoto15.wdp"/><Relationship Id="rId2" Type="http://schemas.openxmlformats.org/officeDocument/2006/relationships/image" Target="../media/image3.gif"/><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BF642132-805A-497E-9C84-8D6774339C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a:extLst>
              <a:ext uri="{FF2B5EF4-FFF2-40B4-BE49-F238E27FC236}">
                <a16:creationId xmlns="" xmlns:a16="http://schemas.microsoft.com/office/drawing/2014/main" id="{6DC5ECDE-179F-4F3C-8BEA-24BC12B779D8}"/>
              </a:ext>
            </a:extLst>
          </p:cNvPr>
          <p:cNvPicPr>
            <a:picLocks noChangeAspect="1"/>
          </p:cNvPicPr>
          <p:nvPr/>
        </p:nvPicPr>
        <p:blipFill rotWithShape="1">
          <a:blip r:embed="rId2"/>
          <a:srcRect l="26045" r="2843" b="-1"/>
          <a:stretch/>
        </p:blipFill>
        <p:spPr>
          <a:xfrm>
            <a:off x="1" y="10"/>
            <a:ext cx="6096000" cy="6857990"/>
          </a:xfrm>
          <a:prstGeom prst="rect">
            <a:avLst/>
          </a:prstGeom>
        </p:spPr>
      </p:pic>
      <p:sp>
        <p:nvSpPr>
          <p:cNvPr id="31" name="Rectangle 30">
            <a:extLst>
              <a:ext uri="{FF2B5EF4-FFF2-40B4-BE49-F238E27FC236}">
                <a16:creationId xmlns="" xmlns:a16="http://schemas.microsoft.com/office/drawing/2014/main" id="{F1E7F1DA-407F-41FD-AC0F-D9CAD11876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81800" y="685800"/>
            <a:ext cx="47244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E4FA370F-2694-455C-8639-155F8962158A}"/>
              </a:ext>
            </a:extLst>
          </p:cNvPr>
          <p:cNvSpPr>
            <a:spLocks noGrp="1"/>
          </p:cNvSpPr>
          <p:nvPr>
            <p:ph type="ctrTitle"/>
          </p:nvPr>
        </p:nvSpPr>
        <p:spPr>
          <a:xfrm>
            <a:off x="93593" y="128771"/>
            <a:ext cx="3390900" cy="1603064"/>
          </a:xfrm>
        </p:spPr>
        <p:txBody>
          <a:bodyPr>
            <a:normAutofit fontScale="90000"/>
          </a:bodyPr>
          <a:lstStyle/>
          <a:p>
            <a:r>
              <a:rPr lang="el-GR" sz="2500" dirty="0">
                <a:solidFill>
                  <a:schemeClr val="tx1"/>
                </a:solidFill>
              </a:rPr>
              <a:t>Δραστηριότητες από τον κόσμο της Φυσικής για το Νηπιαγωγείο</a:t>
            </a:r>
          </a:p>
        </p:txBody>
      </p:sp>
      <p:sp>
        <p:nvSpPr>
          <p:cNvPr id="3" name="Υπότιτλος 2">
            <a:extLst>
              <a:ext uri="{FF2B5EF4-FFF2-40B4-BE49-F238E27FC236}">
                <a16:creationId xmlns="" xmlns:a16="http://schemas.microsoft.com/office/drawing/2014/main" id="{CF374AC7-FA5C-4680-9086-17C22387F282}"/>
              </a:ext>
            </a:extLst>
          </p:cNvPr>
          <p:cNvSpPr>
            <a:spLocks noGrp="1"/>
          </p:cNvSpPr>
          <p:nvPr>
            <p:ph type="subTitle" idx="1"/>
          </p:nvPr>
        </p:nvSpPr>
        <p:spPr>
          <a:xfrm>
            <a:off x="7467599" y="3429006"/>
            <a:ext cx="3390901" cy="2057396"/>
          </a:xfrm>
        </p:spPr>
        <p:txBody>
          <a:bodyPr>
            <a:normAutofit/>
          </a:bodyPr>
          <a:lstStyle/>
          <a:p>
            <a:pPr>
              <a:lnSpc>
                <a:spcPct val="90000"/>
              </a:lnSpc>
            </a:pPr>
            <a:r>
              <a:rPr lang="el-GR" sz="2000" dirty="0" err="1">
                <a:solidFill>
                  <a:schemeClr val="bg2"/>
                </a:solidFill>
              </a:rPr>
              <a:t>Κοντίλη</a:t>
            </a:r>
            <a:r>
              <a:rPr lang="el-GR" sz="2000" dirty="0">
                <a:solidFill>
                  <a:schemeClr val="bg2"/>
                </a:solidFill>
              </a:rPr>
              <a:t> Ευανθία-Μαρκέλλα Α.Μ. 1066208</a:t>
            </a:r>
          </a:p>
          <a:p>
            <a:pPr>
              <a:lnSpc>
                <a:spcPct val="90000"/>
              </a:lnSpc>
            </a:pPr>
            <a:r>
              <a:rPr lang="el-GR" sz="2000" dirty="0">
                <a:solidFill>
                  <a:schemeClr val="bg2"/>
                </a:solidFill>
              </a:rPr>
              <a:t>Σταθούλια Χαρίκλεια</a:t>
            </a:r>
          </a:p>
          <a:p>
            <a:pPr>
              <a:lnSpc>
                <a:spcPct val="90000"/>
              </a:lnSpc>
            </a:pPr>
            <a:r>
              <a:rPr lang="el-GR" sz="2000" dirty="0">
                <a:solidFill>
                  <a:schemeClr val="bg2"/>
                </a:solidFill>
              </a:rPr>
              <a:t> Α.Μ. 1071077</a:t>
            </a:r>
          </a:p>
          <a:p>
            <a:pPr>
              <a:lnSpc>
                <a:spcPct val="90000"/>
              </a:lnSpc>
            </a:pPr>
            <a:r>
              <a:rPr lang="el-GR" sz="2000" dirty="0">
                <a:solidFill>
                  <a:schemeClr val="bg2"/>
                </a:solidFill>
              </a:rPr>
              <a:t>Έτος Γ’</a:t>
            </a:r>
          </a:p>
        </p:txBody>
      </p:sp>
      <p:sp>
        <p:nvSpPr>
          <p:cNvPr id="4" name="TextBox 3">
            <a:extLst>
              <a:ext uri="{FF2B5EF4-FFF2-40B4-BE49-F238E27FC236}">
                <a16:creationId xmlns="" xmlns:a16="http://schemas.microsoft.com/office/drawing/2014/main" id="{B58C5BBC-186A-4614-96C4-04584AD18ED5}"/>
              </a:ext>
            </a:extLst>
          </p:cNvPr>
          <p:cNvSpPr txBox="1"/>
          <p:nvPr/>
        </p:nvSpPr>
        <p:spPr>
          <a:xfrm>
            <a:off x="7080068" y="5368834"/>
            <a:ext cx="4127863" cy="646331"/>
          </a:xfrm>
          <a:prstGeom prst="rect">
            <a:avLst/>
          </a:prstGeom>
          <a:noFill/>
        </p:spPr>
        <p:txBody>
          <a:bodyPr wrap="square" rtlCol="0">
            <a:spAutoFit/>
          </a:bodyPr>
          <a:lstStyle/>
          <a:p>
            <a:pPr algn="ctr">
              <a:lnSpc>
                <a:spcPct val="90000"/>
              </a:lnSpc>
              <a:spcBef>
                <a:spcPts val="1000"/>
              </a:spcBef>
              <a:buSzPct val="70000"/>
            </a:pPr>
            <a:r>
              <a:rPr lang="el-GR" sz="2000" i="1" dirty="0">
                <a:solidFill>
                  <a:schemeClr val="bg2"/>
                </a:solidFill>
                <a:latin typeface="+mj-lt"/>
              </a:rPr>
              <a:t>Υπεύθυνος Καθηγητής: </a:t>
            </a:r>
            <a:r>
              <a:rPr lang="el-GR" sz="2000" i="1" dirty="0" err="1">
                <a:solidFill>
                  <a:schemeClr val="bg2"/>
                </a:solidFill>
                <a:latin typeface="+mj-lt"/>
              </a:rPr>
              <a:t>Ραβάνης</a:t>
            </a:r>
            <a:r>
              <a:rPr lang="el-GR" sz="2000" i="1" dirty="0">
                <a:solidFill>
                  <a:schemeClr val="bg2"/>
                </a:solidFill>
                <a:latin typeface="+mj-lt"/>
              </a:rPr>
              <a:t> Κωνσταντίνος</a:t>
            </a:r>
          </a:p>
        </p:txBody>
      </p:sp>
      <p:sp>
        <p:nvSpPr>
          <p:cNvPr id="7" name="TextBox 6">
            <a:extLst>
              <a:ext uri="{FF2B5EF4-FFF2-40B4-BE49-F238E27FC236}">
                <a16:creationId xmlns="" xmlns:a16="http://schemas.microsoft.com/office/drawing/2014/main" id="{E87C9530-FE5F-4BA7-B3D9-3CDD33F11159}"/>
              </a:ext>
            </a:extLst>
          </p:cNvPr>
          <p:cNvSpPr txBox="1"/>
          <p:nvPr/>
        </p:nvSpPr>
        <p:spPr>
          <a:xfrm>
            <a:off x="7467599" y="1360598"/>
            <a:ext cx="3390901" cy="1255728"/>
          </a:xfrm>
          <a:prstGeom prst="rect">
            <a:avLst/>
          </a:prstGeom>
          <a:noFill/>
        </p:spPr>
        <p:txBody>
          <a:bodyPr wrap="square" rtlCol="0">
            <a:spAutoFit/>
          </a:bodyPr>
          <a:lstStyle/>
          <a:p>
            <a:pPr algn="ctr">
              <a:lnSpc>
                <a:spcPct val="90000"/>
              </a:lnSpc>
              <a:spcBef>
                <a:spcPts val="1000"/>
              </a:spcBef>
              <a:buSzPct val="70000"/>
            </a:pPr>
            <a:r>
              <a:rPr lang="el-GR" sz="2800" i="1" dirty="0">
                <a:solidFill>
                  <a:schemeClr val="bg2"/>
                </a:solidFill>
                <a:latin typeface="+mj-lt"/>
              </a:rPr>
              <a:t>Θερμική Αγωγιμότητα στερεών- Συστολή και Διαστολή στερεών</a:t>
            </a:r>
          </a:p>
        </p:txBody>
      </p:sp>
    </p:spTree>
    <p:extLst>
      <p:ext uri="{BB962C8B-B14F-4D97-AF65-F5344CB8AC3E}">
        <p14:creationId xmlns:p14="http://schemas.microsoft.com/office/powerpoint/2010/main" val="362375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228600"/>
            <a:ext cx="9486900" cy="647700"/>
          </a:xfrm>
        </p:spPr>
        <p:txBody>
          <a:bodyPr>
            <a:normAutofit/>
          </a:bodyPr>
          <a:lstStyle/>
          <a:p>
            <a:r>
              <a:rPr lang="el-GR" sz="2900" dirty="0"/>
              <a:t>4η δραστηριότητα (κινητικό παιχνίδι):</a:t>
            </a:r>
          </a:p>
        </p:txBody>
      </p:sp>
      <p:sp>
        <p:nvSpPr>
          <p:cNvPr id="3" name="Θέση περιεχομένου 2"/>
          <p:cNvSpPr>
            <a:spLocks noGrp="1"/>
          </p:cNvSpPr>
          <p:nvPr>
            <p:ph idx="1"/>
          </p:nvPr>
        </p:nvSpPr>
        <p:spPr>
          <a:xfrm>
            <a:off x="190500" y="876300"/>
            <a:ext cx="11830050" cy="5829300"/>
          </a:xfrm>
        </p:spPr>
        <p:txBody>
          <a:bodyPr>
            <a:normAutofit fontScale="92500" lnSpcReduction="10000"/>
          </a:bodyPr>
          <a:lstStyle/>
          <a:p>
            <a:pPr marL="0" indent="0">
              <a:buNone/>
            </a:pPr>
            <a:r>
              <a:rPr lang="el-GR" sz="1900" b="1" u="sng" dirty="0"/>
              <a:t>Υλικά:</a:t>
            </a:r>
          </a:p>
          <a:p>
            <a:r>
              <a:rPr lang="el-GR" sz="1800" dirty="0">
                <a:solidFill>
                  <a:schemeClr val="tx1"/>
                </a:solidFill>
              </a:rPr>
              <a:t>2 κώνοι για την σηματοδότηση των ορίων 2</a:t>
            </a:r>
          </a:p>
          <a:p>
            <a:r>
              <a:rPr lang="el-GR" sz="1800" dirty="0">
                <a:solidFill>
                  <a:schemeClr val="tx1"/>
                </a:solidFill>
              </a:rPr>
              <a:t>2 στεφάνια</a:t>
            </a:r>
          </a:p>
          <a:p>
            <a:r>
              <a:rPr lang="el-GR" sz="1800" dirty="0">
                <a:solidFill>
                  <a:schemeClr val="tx1"/>
                </a:solidFill>
              </a:rPr>
              <a:t>Αυτοκόλλητα 2 χρωμάτων (κίτρινο &amp; κόκκινο)</a:t>
            </a:r>
          </a:p>
          <a:p>
            <a:pPr marL="0" indent="0">
              <a:buNone/>
            </a:pPr>
            <a:endParaRPr lang="el-GR" dirty="0"/>
          </a:p>
          <a:p>
            <a:pPr marL="0" indent="0">
              <a:buNone/>
            </a:pPr>
            <a:r>
              <a:rPr lang="el-GR" sz="1900" b="1" u="sng" dirty="0"/>
              <a:t>Περιγραφή δραστηριότητας:</a:t>
            </a:r>
          </a:p>
          <a:p>
            <a:pPr algn="just">
              <a:buBlip>
                <a:blip r:embed="rId2"/>
              </a:buBlip>
            </a:pPr>
            <a:r>
              <a:rPr lang="el-GR" sz="1800" dirty="0">
                <a:solidFill>
                  <a:schemeClr val="tx1"/>
                </a:solidFill>
              </a:rPr>
              <a:t>Η νηπιαγωγός </a:t>
            </a:r>
            <a:r>
              <a:rPr lang="el-GR" sz="1800" dirty="0" smtClean="0">
                <a:solidFill>
                  <a:schemeClr val="tx1"/>
                </a:solidFill>
              </a:rPr>
              <a:t>αρχικά προετοιμάζει </a:t>
            </a:r>
            <a:r>
              <a:rPr lang="el-GR" sz="1800" dirty="0">
                <a:solidFill>
                  <a:schemeClr val="tx1"/>
                </a:solidFill>
              </a:rPr>
              <a:t>τον χώρο της αυλής του νηπιαγωγείου, τοποθετώντας στην μία άκρη το ένα στεφάνι, το οποίο θα αντιπροσωπεύει το παγωμένο νερό και στην απέναντι μεριά από αυτό θα τοποθετηθεί το δεύτερο στεφάνι, το οποίο θα ορίζει τον χώρο του κουμπαρά. </a:t>
            </a:r>
            <a:endParaRPr lang="el-GR" sz="1800" dirty="0" smtClean="0">
              <a:solidFill>
                <a:schemeClr val="tx1"/>
              </a:solidFill>
            </a:endParaRPr>
          </a:p>
          <a:p>
            <a:pPr algn="just">
              <a:buBlip>
                <a:blip r:embed="rId2"/>
              </a:buBlip>
            </a:pPr>
            <a:r>
              <a:rPr lang="el-GR" sz="1800" dirty="0" smtClean="0">
                <a:solidFill>
                  <a:schemeClr val="tx1"/>
                </a:solidFill>
              </a:rPr>
              <a:t>Μπροστά </a:t>
            </a:r>
            <a:r>
              <a:rPr lang="el-GR" sz="1800" dirty="0">
                <a:solidFill>
                  <a:schemeClr val="tx1"/>
                </a:solidFill>
              </a:rPr>
              <a:t>από αυτό θα έχουν τοποθετηθεί σε μία μικρή απόσταση δύο κώνοι, παράλληλα ο ένας με τον άλλο, σε μία απόσταση 2 με 3 μέτρων ο ένας από τον άλλο και θα αντιπροσωπεύουν ουσιαστικά τα όρια τα οποία, όπως στην δραστηριότητα με τον κουμπαρά, εμποδίζουν το υλικό σώμα (εδώ παιδιά), το οποίο έχει έρθει σε επαφή με την θερμική πηγή, να περάσει ανάμεσα από αυτά. </a:t>
            </a:r>
            <a:endParaRPr lang="el-GR" sz="1800" dirty="0" smtClean="0">
              <a:solidFill>
                <a:schemeClr val="tx1"/>
              </a:solidFill>
            </a:endParaRPr>
          </a:p>
          <a:p>
            <a:pPr algn="just">
              <a:buBlip>
                <a:blip r:embed="rId2"/>
              </a:buBlip>
            </a:pPr>
            <a:r>
              <a:rPr lang="el-GR" sz="1800" dirty="0" smtClean="0">
                <a:solidFill>
                  <a:schemeClr val="tx1"/>
                </a:solidFill>
              </a:rPr>
              <a:t>Αναλυτικότερα </a:t>
            </a:r>
            <a:r>
              <a:rPr lang="el-GR" sz="1800" dirty="0">
                <a:solidFill>
                  <a:schemeClr val="tx1"/>
                </a:solidFill>
              </a:rPr>
              <a:t>η νηπιαγωγός θα κληθεί να χωρίσει τα παιδιά σε δύο ομάδες με την πρώτη να έχει τον ρόλο των κερμάτων (μεταλλικό υλικό), η οποία θα σηματοδοτείται με τα κίτρινα αυτοκόλλητα και την δεύτερη να αναλαμβάνει τον ρόλο της φλόγας (θερμικής πηγής), που θα ταχτοποιείται με τα κόκκινα αυτοκόλλητα</a:t>
            </a:r>
            <a:r>
              <a:rPr lang="el-GR" sz="1800" dirty="0" smtClean="0">
                <a:solidFill>
                  <a:schemeClr val="tx1"/>
                </a:solidFill>
              </a:rPr>
              <a:t>.</a:t>
            </a:r>
          </a:p>
          <a:p>
            <a:pPr algn="just">
              <a:buBlip>
                <a:blip r:embed="rId2"/>
              </a:buBlip>
            </a:pPr>
            <a:r>
              <a:rPr lang="el-GR" sz="1800" dirty="0">
                <a:solidFill>
                  <a:schemeClr val="tx1"/>
                </a:solidFill>
              </a:rPr>
              <a:t>Συγκεκριμένα τα παιδιά με τον ρόλο των νομισμάτων θα πρέπει να μπορέσουν να περάσουν ανάμεσα από τους δύο κώνους και να φτάσουν μέσα στο χώρο του στεφανιού, που αντιστοιχεί στο εσωτερικό του κουμπαρά αποφεύγοντας τα παιδιά τα οποία θα έχουν το ρόλο της φωτιάς. </a:t>
            </a:r>
            <a:endParaRPr lang="el-GR" sz="1800" dirty="0" smtClean="0">
              <a:solidFill>
                <a:schemeClr val="tx1"/>
              </a:solidFill>
            </a:endParaRPr>
          </a:p>
          <a:p>
            <a:pPr algn="just">
              <a:buBlip>
                <a:blip r:embed="rId2"/>
              </a:buBlip>
            </a:pPr>
            <a:endParaRPr lang="el-GR" sz="1600" dirty="0">
              <a:solidFill>
                <a:schemeClr val="tx1"/>
              </a:solidFill>
            </a:endParaRPr>
          </a:p>
        </p:txBody>
      </p:sp>
    </p:spTree>
    <p:extLst>
      <p:ext uri="{BB962C8B-B14F-4D97-AF65-F5344CB8AC3E}">
        <p14:creationId xmlns:p14="http://schemas.microsoft.com/office/powerpoint/2010/main" val="391356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60944" y="546761"/>
            <a:ext cx="11123055" cy="3555340"/>
          </a:xfrm>
        </p:spPr>
        <p:txBody>
          <a:bodyPr>
            <a:normAutofit/>
          </a:bodyPr>
          <a:lstStyle/>
          <a:p>
            <a:pPr>
              <a:buBlip>
                <a:blip r:embed="rId2"/>
              </a:buBlip>
            </a:pPr>
            <a:r>
              <a:rPr lang="el-GR" sz="1800" dirty="0">
                <a:solidFill>
                  <a:schemeClr val="tx1"/>
                </a:solidFill>
              </a:rPr>
              <a:t>Τα παιδιά λοιπόν με το ρόλο της φωτιάς θα πρέπει να εμποδίσουν όσο το δυνατόν περισσότερα νομίσματα από το να περάσουν μέσα στον υποτιθέμενο κουμπαρά. Σε περίπτωση, λοιπόν που τα παιδιά «νομίσματα» τα ακουμπήσουν τα παιδιά «φωτιά» δεν έχουν την δυνατότητα να περάσουν μέσα στον χώρο του κουμπαρά, καθώς σύμφωνα και με το προηγούμενο παράδειγμα θα έχουν ‘διογκωθεί’ στην μάζα τους. </a:t>
            </a:r>
          </a:p>
          <a:p>
            <a:pPr>
              <a:buBlip>
                <a:blip r:embed="rId2"/>
              </a:buBlip>
            </a:pPr>
            <a:r>
              <a:rPr lang="el-GR" sz="1800" dirty="0">
                <a:solidFill>
                  <a:schemeClr val="tx1"/>
                </a:solidFill>
              </a:rPr>
              <a:t>Κατά αυτό τον τρόπο θα πρέπει να πάνε μέσα στο στεφάνι/ παγωμένο νερό, το οποίο έχει τοποθετηθεί στην άλλη μεριά της αυλής και μετέπειτα να προσπαθήσουν ξανά να περάσουν μέσα στον χώρο του κουμπαρά, χωρίς να τα ακουμπήσουν ή πιάσουν τα παιδιά της άλλης ομάδας. Η δραστηριότητα </a:t>
            </a:r>
            <a:r>
              <a:rPr lang="el-GR" sz="1800" dirty="0" smtClean="0">
                <a:solidFill>
                  <a:schemeClr val="tx1"/>
                </a:solidFill>
              </a:rPr>
              <a:t>ολοκληρώνετ</a:t>
            </a:r>
            <a:r>
              <a:rPr lang="el-GR" sz="1800" dirty="0" smtClean="0">
                <a:solidFill>
                  <a:schemeClr val="tx1"/>
                </a:solidFill>
              </a:rPr>
              <a:t>αι</a:t>
            </a:r>
            <a:r>
              <a:rPr lang="el-GR" sz="1800" dirty="0" smtClean="0">
                <a:solidFill>
                  <a:schemeClr val="tx1"/>
                </a:solidFill>
              </a:rPr>
              <a:t> </a:t>
            </a:r>
            <a:r>
              <a:rPr lang="el-GR" sz="1800" dirty="0">
                <a:solidFill>
                  <a:schemeClr val="tx1"/>
                </a:solidFill>
              </a:rPr>
              <a:t>με μία ηχητική ένδειξη της νηπιαγωγού. </a:t>
            </a:r>
          </a:p>
          <a:p>
            <a:pPr>
              <a:buBlip>
                <a:blip r:embed="rId2"/>
              </a:buBlip>
            </a:pPr>
            <a:r>
              <a:rPr lang="el-GR" sz="1800" dirty="0">
                <a:solidFill>
                  <a:schemeClr val="tx1"/>
                </a:solidFill>
              </a:rPr>
              <a:t>Νικήτρια θα θεωρηθεί η κίτρινη ομάδα σε περίπτωση που τα περισσότερα μέλη της έχουν περάσει μέσα στο χώρο του κουμπαρά, ενώ η κόκκινη ομάδα θα θεωρηθεί η νικήτρια, άμα έχει κατορθώσει να εμποδίσει τα περισσότερα ‘νομίσματα’ να περάσουν μέσα στο χώρο του κουμπαρά</a:t>
            </a:r>
            <a:r>
              <a:rPr lang="el-GR" sz="1800" dirty="0" smtClean="0">
                <a:solidFill>
                  <a:schemeClr val="tx1"/>
                </a:solidFill>
              </a:rPr>
              <a:t>.</a:t>
            </a:r>
            <a:endParaRPr lang="el-GR" sz="1800" dirty="0">
              <a:solidFill>
                <a:schemeClr val="tx1"/>
              </a:solidFill>
            </a:endParaRPr>
          </a:p>
        </p:txBody>
      </p:sp>
      <p:sp>
        <p:nvSpPr>
          <p:cNvPr id="4" name="Έλλειψη 3"/>
          <p:cNvSpPr/>
          <p:nvPr/>
        </p:nvSpPr>
        <p:spPr>
          <a:xfrm>
            <a:off x="838200" y="4343400"/>
            <a:ext cx="1841500" cy="17907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Έλλειψη 4"/>
          <p:cNvSpPr/>
          <p:nvPr/>
        </p:nvSpPr>
        <p:spPr>
          <a:xfrm>
            <a:off x="8102600" y="4343400"/>
            <a:ext cx="1841500" cy="179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Ισοσκελές τρίγωνο 6"/>
          <p:cNvSpPr/>
          <p:nvPr/>
        </p:nvSpPr>
        <p:spPr>
          <a:xfrm rot="5400000" flipH="1" flipV="1">
            <a:off x="7499351" y="5511800"/>
            <a:ext cx="355600" cy="292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Εικόνα 10"/>
          <p:cNvPicPr>
            <a:picLocks noChangeAspect="1"/>
          </p:cNvPicPr>
          <p:nvPr/>
        </p:nvPicPr>
        <p:blipFill rotWithShape="1">
          <a:blip r:embed="rId3">
            <a:extLst>
              <a:ext uri="{BEBA8EAE-BF5A-486C-A8C5-ECC9F3942E4B}">
                <a14:imgProps xmlns:a14="http://schemas.microsoft.com/office/drawing/2010/main">
                  <a14:imgLayer r:embed="rId4">
                    <a14:imgEffect>
                      <a14:backgroundRemoval t="4889" b="32889" l="68000" r="80000"/>
                    </a14:imgEffect>
                  </a14:imgLayer>
                </a14:imgProps>
              </a:ext>
              <a:ext uri="{28A0092B-C50C-407E-A947-70E740481C1C}">
                <a14:useLocalDpi xmlns:a14="http://schemas.microsoft.com/office/drawing/2010/main" val="0"/>
              </a:ext>
            </a:extLst>
          </a:blip>
          <a:srcRect l="66815" t="5704" r="17778" b="67036"/>
          <a:stretch/>
        </p:blipFill>
        <p:spPr>
          <a:xfrm>
            <a:off x="9347199" y="4604434"/>
            <a:ext cx="698501" cy="1235806"/>
          </a:xfrm>
          <a:prstGeom prst="rect">
            <a:avLst/>
          </a:prstGeom>
        </p:spPr>
      </p:pic>
      <p:sp>
        <p:nvSpPr>
          <p:cNvPr id="8" name="Ισοσκελές τρίγωνο 7"/>
          <p:cNvSpPr/>
          <p:nvPr/>
        </p:nvSpPr>
        <p:spPr>
          <a:xfrm rot="5400000" flipH="1" flipV="1">
            <a:off x="7499350" y="4610100"/>
            <a:ext cx="355600" cy="292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1092200" y="4933950"/>
            <a:ext cx="1308100" cy="369332"/>
          </a:xfrm>
          <a:prstGeom prst="rect">
            <a:avLst/>
          </a:prstGeom>
          <a:noFill/>
        </p:spPr>
        <p:txBody>
          <a:bodyPr wrap="square" rtlCol="0">
            <a:spAutoFit/>
          </a:bodyPr>
          <a:lstStyle/>
          <a:p>
            <a:pPr algn="ctr"/>
            <a:r>
              <a:rPr lang="el-GR" dirty="0" smtClean="0"/>
              <a:t>ΝΕΡΌ</a:t>
            </a:r>
            <a:endParaRPr lang="el-GR" dirty="0"/>
          </a:p>
        </p:txBody>
      </p:sp>
      <p:pic>
        <p:nvPicPr>
          <p:cNvPr id="18" name="Εικόνα 17"/>
          <p:cNvPicPr>
            <a:picLocks noChangeAspect="1"/>
          </p:cNvPicPr>
          <p:nvPr/>
        </p:nvPicPr>
        <p:blipFill rotWithShape="1">
          <a:blip r:embed="rId5">
            <a:extLst>
              <a:ext uri="{BEBA8EAE-BF5A-486C-A8C5-ECC9F3942E4B}">
                <a14:imgProps xmlns:a14="http://schemas.microsoft.com/office/drawing/2010/main">
                  <a14:imgLayer r:embed="rId4">
                    <a14:imgEffect>
                      <a14:backgroundRemoval t="9778" b="33778" l="5778" r="18222"/>
                    </a14:imgEffect>
                  </a14:imgLayer>
                </a14:imgProps>
              </a:ext>
              <a:ext uri="{28A0092B-C50C-407E-A947-70E740481C1C}">
                <a14:useLocalDpi xmlns:a14="http://schemas.microsoft.com/office/drawing/2010/main" val="0"/>
              </a:ext>
            </a:extLst>
          </a:blip>
          <a:srcRect l="4593" t="7431" r="80000" b="66939"/>
          <a:stretch/>
        </p:blipFill>
        <p:spPr>
          <a:xfrm rot="20953273">
            <a:off x="4207611" y="3961625"/>
            <a:ext cx="698502" cy="1161930"/>
          </a:xfrm>
          <a:prstGeom prst="rect">
            <a:avLst/>
          </a:prstGeom>
        </p:spPr>
      </p:pic>
      <p:sp>
        <p:nvSpPr>
          <p:cNvPr id="10" name="TextBox 9"/>
          <p:cNvSpPr txBox="1"/>
          <p:nvPr/>
        </p:nvSpPr>
        <p:spPr>
          <a:xfrm>
            <a:off x="7971826" y="5054084"/>
            <a:ext cx="1623021" cy="369332"/>
          </a:xfrm>
          <a:prstGeom prst="rect">
            <a:avLst/>
          </a:prstGeom>
          <a:noFill/>
        </p:spPr>
        <p:txBody>
          <a:bodyPr wrap="square" rtlCol="0">
            <a:spAutoFit/>
          </a:bodyPr>
          <a:lstStyle/>
          <a:p>
            <a:pPr algn="ctr"/>
            <a:r>
              <a:rPr lang="el-GR" dirty="0" smtClean="0"/>
              <a:t>ΚΟΥΜΠΑΡΆΣ</a:t>
            </a:r>
            <a:endParaRPr lang="el-GR" dirty="0"/>
          </a:p>
        </p:txBody>
      </p:sp>
      <p:pic>
        <p:nvPicPr>
          <p:cNvPr id="2" name="Εικόνα 1"/>
          <p:cNvPicPr>
            <a:picLocks noChangeAspect="1"/>
          </p:cNvPicPr>
          <p:nvPr/>
        </p:nvPicPr>
        <p:blipFill rotWithShape="1">
          <a:blip r:embed="rId6">
            <a:duotone>
              <a:prstClr val="black"/>
              <a:srgbClr val="FF0000">
                <a:tint val="45000"/>
                <a:satMod val="400000"/>
              </a:srgbClr>
            </a:duotone>
            <a:extLst>
              <a:ext uri="{BEBA8EAE-BF5A-486C-A8C5-ECC9F3942E4B}">
                <a14:imgProps xmlns:a14="http://schemas.microsoft.com/office/drawing/2010/main">
                  <a14:imgLayer r:embed="rId4">
                    <a14:imgEffect>
                      <a14:backgroundRemoval t="64889" b="90667" l="51556" r="65778"/>
                    </a14:imgEffect>
                    <a14:imgEffect>
                      <a14:brightnessContrast bright="40000" contrast="40000"/>
                    </a14:imgEffect>
                  </a14:imgLayer>
                </a14:imgProps>
              </a:ext>
              <a:ext uri="{28A0092B-C50C-407E-A947-70E740481C1C}">
                <a14:useLocalDpi xmlns:a14="http://schemas.microsoft.com/office/drawing/2010/main" val="0"/>
              </a:ext>
            </a:extLst>
          </a:blip>
          <a:srcRect l="50000" t="66544" r="32222" b="6493"/>
          <a:stretch/>
        </p:blipFill>
        <p:spPr>
          <a:xfrm rot="21261287" flipH="1">
            <a:off x="4829739" y="4079105"/>
            <a:ext cx="665488" cy="1009321"/>
          </a:xfrm>
          <a:prstGeom prst="rect">
            <a:avLst/>
          </a:prstGeom>
        </p:spPr>
      </p:pic>
      <p:pic>
        <p:nvPicPr>
          <p:cNvPr id="6" name="Εικόνα 5"/>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4">
                    <a14:imgEffect>
                      <a14:backgroundRemoval t="35556" b="63556" l="33778" r="52000"/>
                    </a14:imgEffect>
                    <a14:imgEffect>
                      <a14:brightnessContrast bright="40000" contrast="40000"/>
                    </a14:imgEffect>
                  </a14:imgLayer>
                </a14:imgProps>
              </a:ext>
              <a:ext uri="{28A0092B-C50C-407E-A947-70E740481C1C}">
                <a14:useLocalDpi xmlns:a14="http://schemas.microsoft.com/office/drawing/2010/main" val="0"/>
              </a:ext>
            </a:extLst>
          </a:blip>
          <a:srcRect l="31630" t="36148" r="45259" b="33037"/>
          <a:stretch/>
        </p:blipFill>
        <p:spPr>
          <a:xfrm>
            <a:off x="6422032" y="5448273"/>
            <a:ext cx="946150" cy="1261533"/>
          </a:xfrm>
          <a:prstGeom prst="rect">
            <a:avLst/>
          </a:prstGeom>
        </p:spPr>
      </p:pic>
      <p:pic>
        <p:nvPicPr>
          <p:cNvPr id="12" name="Εικόνα 11"/>
          <p:cNvPicPr>
            <a:picLocks noChangeAspect="1"/>
          </p:cNvPicPr>
          <p:nvPr/>
        </p:nvPicPr>
        <p:blipFill rotWithShape="1">
          <a:blip r:embed="rId8">
            <a:extLst>
              <a:ext uri="{BEBA8EAE-BF5A-486C-A8C5-ECC9F3942E4B}">
                <a14:imgProps xmlns:a14="http://schemas.microsoft.com/office/drawing/2010/main">
                  <a14:imgLayer r:embed="rId4">
                    <a14:imgEffect>
                      <a14:backgroundRemoval t="65778" b="94222" l="78667" r="97778"/>
                    </a14:imgEffect>
                  </a14:imgLayer>
                </a14:imgProps>
              </a:ext>
              <a:ext uri="{28A0092B-C50C-407E-A947-70E740481C1C}">
                <a14:useLocalDpi xmlns:a14="http://schemas.microsoft.com/office/drawing/2010/main" val="0"/>
              </a:ext>
            </a:extLst>
          </a:blip>
          <a:srcRect l="78444" t="63111" b="7260"/>
          <a:stretch/>
        </p:blipFill>
        <p:spPr>
          <a:xfrm>
            <a:off x="8399858" y="3937034"/>
            <a:ext cx="845741" cy="1162532"/>
          </a:xfrm>
          <a:prstGeom prst="rect">
            <a:avLst/>
          </a:prstGeom>
        </p:spPr>
      </p:pic>
      <p:pic>
        <p:nvPicPr>
          <p:cNvPr id="13" name="Εικόνα 12"/>
          <p:cNvPicPr>
            <a:picLocks noChangeAspect="1"/>
          </p:cNvPicPr>
          <p:nvPr/>
        </p:nvPicPr>
        <p:blipFill rotWithShape="1">
          <a:blip r:embed="rId5">
            <a:extLst>
              <a:ext uri="{BEBA8EAE-BF5A-486C-A8C5-ECC9F3942E4B}">
                <a14:imgProps xmlns:a14="http://schemas.microsoft.com/office/drawing/2010/main">
                  <a14:imgLayer r:embed="rId4">
                    <a14:imgEffect>
                      <a14:backgroundRemoval t="9778" b="33778" l="5778" r="18222"/>
                    </a14:imgEffect>
                  </a14:imgLayer>
                </a14:imgProps>
              </a:ext>
              <a:ext uri="{28A0092B-C50C-407E-A947-70E740481C1C}">
                <a14:useLocalDpi xmlns:a14="http://schemas.microsoft.com/office/drawing/2010/main" val="0"/>
              </a:ext>
            </a:extLst>
          </a:blip>
          <a:srcRect l="4593" t="7431" r="80000" b="66939"/>
          <a:stretch/>
        </p:blipFill>
        <p:spPr>
          <a:xfrm>
            <a:off x="838200" y="4749893"/>
            <a:ext cx="698502" cy="1161930"/>
          </a:xfrm>
          <a:prstGeom prst="rect">
            <a:avLst/>
          </a:prstGeom>
        </p:spPr>
      </p:pic>
      <p:pic>
        <p:nvPicPr>
          <p:cNvPr id="14" name="Εικόνα 13"/>
          <p:cNvPicPr>
            <a:picLocks noChangeAspect="1"/>
          </p:cNvPicPr>
          <p:nvPr/>
        </p:nvPicPr>
        <p:blipFill rotWithShape="1">
          <a:blip r:embed="rId9">
            <a:extLst>
              <a:ext uri="{BEBA8EAE-BF5A-486C-A8C5-ECC9F3942E4B}">
                <a14:imgProps xmlns:a14="http://schemas.microsoft.com/office/drawing/2010/main">
                  <a14:imgLayer r:embed="rId4">
                    <a14:imgEffect>
                      <a14:backgroundRemoval t="5333" b="33778" l="51556" r="64889"/>
                    </a14:imgEffect>
                  </a14:imgLayer>
                </a14:imgProps>
              </a:ext>
              <a:ext uri="{28A0092B-C50C-407E-A947-70E740481C1C}">
                <a14:useLocalDpi xmlns:a14="http://schemas.microsoft.com/office/drawing/2010/main" val="0"/>
              </a:ext>
            </a:extLst>
          </a:blip>
          <a:srcRect l="50000" t="6445" r="33407" b="65555"/>
          <a:stretch/>
        </p:blipFill>
        <p:spPr>
          <a:xfrm>
            <a:off x="2044700" y="4161977"/>
            <a:ext cx="711200" cy="1200152"/>
          </a:xfrm>
          <a:prstGeom prst="rect">
            <a:avLst/>
          </a:prstGeom>
        </p:spPr>
      </p:pic>
      <p:pic>
        <p:nvPicPr>
          <p:cNvPr id="15" name="Εικόνα 14"/>
          <p:cNvPicPr>
            <a:picLocks noChangeAspect="1"/>
          </p:cNvPicPr>
          <p:nvPr/>
        </p:nvPicPr>
        <p:blipFill rotWithShape="1">
          <a:blip r:embed="rId10">
            <a:duotone>
              <a:prstClr val="black"/>
              <a:srgbClr val="FF0000">
                <a:tint val="45000"/>
                <a:satMod val="400000"/>
              </a:srgbClr>
            </a:duotone>
            <a:extLst>
              <a:ext uri="{BEBA8EAE-BF5A-486C-A8C5-ECC9F3942E4B}">
                <a14:imgProps xmlns:a14="http://schemas.microsoft.com/office/drawing/2010/main">
                  <a14:imgLayer r:embed="rId4">
                    <a14:imgEffect>
                      <a14:backgroundRemoval t="66845" b="90786" l="19352" r="33426"/>
                    </a14:imgEffect>
                    <a14:imgEffect>
                      <a14:colorTemperature colorTemp="88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17593" t="63852" r="64815" b="6222"/>
          <a:stretch/>
        </p:blipFill>
        <p:spPr>
          <a:xfrm>
            <a:off x="6610546" y="4157414"/>
            <a:ext cx="757636" cy="1288776"/>
          </a:xfrm>
          <a:prstGeom prst="rect">
            <a:avLst/>
          </a:prstGeom>
        </p:spPr>
      </p:pic>
      <p:pic>
        <p:nvPicPr>
          <p:cNvPr id="17" name="Εικόνα 16"/>
          <p:cNvPicPr>
            <a:picLocks noChangeAspect="1"/>
          </p:cNvPicPr>
          <p:nvPr/>
        </p:nvPicPr>
        <p:blipFill rotWithShape="1">
          <a:blip r:embed="rId5">
            <a:extLst>
              <a:ext uri="{BEBA8EAE-BF5A-486C-A8C5-ECC9F3942E4B}">
                <a14:imgProps xmlns:a14="http://schemas.microsoft.com/office/drawing/2010/main">
                  <a14:imgLayer r:embed="rId4">
                    <a14:imgEffect>
                      <a14:backgroundRemoval t="9778" b="33778" l="5778" r="18222"/>
                    </a14:imgEffect>
                  </a14:imgLayer>
                </a14:imgProps>
              </a:ext>
              <a:ext uri="{28A0092B-C50C-407E-A947-70E740481C1C}">
                <a14:useLocalDpi xmlns:a14="http://schemas.microsoft.com/office/drawing/2010/main" val="0"/>
              </a:ext>
            </a:extLst>
          </a:blip>
          <a:srcRect l="4593" t="7431" r="80000" b="66939"/>
          <a:stretch/>
        </p:blipFill>
        <p:spPr>
          <a:xfrm rot="21367305">
            <a:off x="5872265" y="5553135"/>
            <a:ext cx="698502" cy="1161930"/>
          </a:xfrm>
          <a:prstGeom prst="rect">
            <a:avLst/>
          </a:prstGeom>
        </p:spPr>
      </p:pic>
      <p:pic>
        <p:nvPicPr>
          <p:cNvPr id="19" name="Εικόνα 18"/>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4">
                    <a14:imgEffect>
                      <a14:backgroundRemoval t="35556" b="63556" l="33778" r="52000"/>
                    </a14:imgEffect>
                    <a14:imgEffect>
                      <a14:brightnessContrast bright="40000" contrast="40000"/>
                    </a14:imgEffect>
                  </a14:imgLayer>
                </a14:imgProps>
              </a:ext>
              <a:ext uri="{28A0092B-C50C-407E-A947-70E740481C1C}">
                <a14:useLocalDpi xmlns:a14="http://schemas.microsoft.com/office/drawing/2010/main" val="0"/>
              </a:ext>
            </a:extLst>
          </a:blip>
          <a:srcRect l="31630" t="36148" r="45259" b="33037"/>
          <a:stretch/>
        </p:blipFill>
        <p:spPr>
          <a:xfrm>
            <a:off x="4235543" y="4650290"/>
            <a:ext cx="946150" cy="1261533"/>
          </a:xfrm>
          <a:prstGeom prst="rect">
            <a:avLst/>
          </a:prstGeom>
        </p:spPr>
      </p:pic>
      <p:pic>
        <p:nvPicPr>
          <p:cNvPr id="20" name="Εικόνα 19"/>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4">
                    <a14:imgEffect>
                      <a14:backgroundRemoval t="35556" b="63556" l="33778" r="52000"/>
                    </a14:imgEffect>
                    <a14:imgEffect>
                      <a14:brightnessContrast bright="40000" contrast="40000"/>
                    </a14:imgEffect>
                  </a14:imgLayer>
                </a14:imgProps>
              </a:ext>
              <a:ext uri="{28A0092B-C50C-407E-A947-70E740481C1C}">
                <a14:useLocalDpi xmlns:a14="http://schemas.microsoft.com/office/drawing/2010/main" val="0"/>
              </a:ext>
            </a:extLst>
          </a:blip>
          <a:srcRect l="31630" t="36148" r="53430" b="33037"/>
          <a:stretch/>
        </p:blipFill>
        <p:spPr>
          <a:xfrm rot="281672">
            <a:off x="2556533" y="4087102"/>
            <a:ext cx="579120" cy="1194485"/>
          </a:xfrm>
          <a:prstGeom prst="rect">
            <a:avLst/>
          </a:prstGeom>
        </p:spPr>
      </p:pic>
    </p:spTree>
    <p:extLst>
      <p:ext uri="{BB962C8B-B14F-4D97-AF65-F5344CB8AC3E}">
        <p14:creationId xmlns:p14="http://schemas.microsoft.com/office/powerpoint/2010/main" val="251233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 xmlns:a16="http://schemas.microsoft.com/office/drawing/2014/main" id="{BF642132-805A-497E-9C84-8D6774339C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a:extLst>
              <a:ext uri="{FF2B5EF4-FFF2-40B4-BE49-F238E27FC236}">
                <a16:creationId xmlns="" xmlns:a16="http://schemas.microsoft.com/office/drawing/2014/main" id="{6DC5ECDE-179F-4F3C-8BEA-24BC12B779D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6045" r="2843" b="-1"/>
          <a:stretch/>
        </p:blipFill>
        <p:spPr>
          <a:xfrm>
            <a:off x="0" y="10"/>
            <a:ext cx="12191999" cy="6857990"/>
          </a:xfrm>
          <a:prstGeom prst="rect">
            <a:avLst/>
          </a:prstGeom>
        </p:spPr>
      </p:pic>
      <p:sp>
        <p:nvSpPr>
          <p:cNvPr id="2" name="Τίτλος 1">
            <a:extLst>
              <a:ext uri="{FF2B5EF4-FFF2-40B4-BE49-F238E27FC236}">
                <a16:creationId xmlns="" xmlns:a16="http://schemas.microsoft.com/office/drawing/2014/main" id="{E4FA370F-2694-455C-8639-155F8962158A}"/>
              </a:ext>
            </a:extLst>
          </p:cNvPr>
          <p:cNvSpPr>
            <a:spLocks noGrp="1"/>
          </p:cNvSpPr>
          <p:nvPr>
            <p:ph type="ctrTitle"/>
          </p:nvPr>
        </p:nvSpPr>
        <p:spPr>
          <a:xfrm>
            <a:off x="1416677" y="283334"/>
            <a:ext cx="9543245" cy="959103"/>
          </a:xfrm>
        </p:spPr>
        <p:txBody>
          <a:bodyPr>
            <a:normAutofit/>
          </a:bodyPr>
          <a:lstStyle/>
          <a:p>
            <a:r>
              <a:rPr lang="el-GR" sz="2500" dirty="0" err="1">
                <a:solidFill>
                  <a:schemeClr val="tx1"/>
                </a:solidFill>
              </a:rPr>
              <a:t>Δραστηριότητεσ</a:t>
            </a:r>
            <a:r>
              <a:rPr lang="el-GR" sz="2500" dirty="0">
                <a:solidFill>
                  <a:schemeClr val="tx1"/>
                </a:solidFill>
              </a:rPr>
              <a:t> από τον κόσμο </a:t>
            </a:r>
            <a:r>
              <a:rPr lang="el-GR" sz="2500" dirty="0" err="1">
                <a:solidFill>
                  <a:schemeClr val="tx1"/>
                </a:solidFill>
              </a:rPr>
              <a:t>τησ</a:t>
            </a:r>
            <a:r>
              <a:rPr lang="el-GR" sz="2500" dirty="0">
                <a:solidFill>
                  <a:schemeClr val="tx1"/>
                </a:solidFill>
              </a:rPr>
              <a:t> </a:t>
            </a:r>
            <a:r>
              <a:rPr lang="el-GR" sz="2500" dirty="0" err="1">
                <a:solidFill>
                  <a:schemeClr val="tx1"/>
                </a:solidFill>
              </a:rPr>
              <a:t>Φυσικήσ</a:t>
            </a:r>
            <a:r>
              <a:rPr lang="el-GR" sz="2500" dirty="0">
                <a:solidFill>
                  <a:schemeClr val="tx1"/>
                </a:solidFill>
              </a:rPr>
              <a:t> για το Νηπιαγωγείο</a:t>
            </a:r>
          </a:p>
        </p:txBody>
      </p:sp>
      <p:sp>
        <p:nvSpPr>
          <p:cNvPr id="3" name="Υπότιτλος 2">
            <a:extLst>
              <a:ext uri="{FF2B5EF4-FFF2-40B4-BE49-F238E27FC236}">
                <a16:creationId xmlns="" xmlns:a16="http://schemas.microsoft.com/office/drawing/2014/main" id="{CF374AC7-FA5C-4680-9086-17C22387F282}"/>
              </a:ext>
            </a:extLst>
          </p:cNvPr>
          <p:cNvSpPr>
            <a:spLocks noGrp="1"/>
          </p:cNvSpPr>
          <p:nvPr>
            <p:ph type="subTitle" idx="1"/>
          </p:nvPr>
        </p:nvSpPr>
        <p:spPr>
          <a:xfrm>
            <a:off x="90153" y="5740757"/>
            <a:ext cx="4481847" cy="862886"/>
          </a:xfrm>
        </p:spPr>
        <p:txBody>
          <a:bodyPr>
            <a:normAutofit fontScale="92500"/>
          </a:bodyPr>
          <a:lstStyle/>
          <a:p>
            <a:pPr algn="just">
              <a:lnSpc>
                <a:spcPct val="90000"/>
              </a:lnSpc>
            </a:pPr>
            <a:r>
              <a:rPr lang="el-GR" sz="2000" b="1" dirty="0" err="1">
                <a:solidFill>
                  <a:schemeClr val="tx1"/>
                </a:solidFill>
              </a:rPr>
              <a:t>Κοντίλη</a:t>
            </a:r>
            <a:r>
              <a:rPr lang="el-GR" sz="2000" b="1" dirty="0">
                <a:solidFill>
                  <a:schemeClr val="tx1"/>
                </a:solidFill>
              </a:rPr>
              <a:t> Ευανθία-Μαρκέλλα Α.Μ. 1066208</a:t>
            </a:r>
          </a:p>
          <a:p>
            <a:pPr algn="just">
              <a:lnSpc>
                <a:spcPct val="90000"/>
              </a:lnSpc>
            </a:pPr>
            <a:r>
              <a:rPr lang="el-GR" sz="2000" b="1" dirty="0" err="1">
                <a:solidFill>
                  <a:schemeClr val="tx1"/>
                </a:solidFill>
              </a:rPr>
              <a:t>Σταθούλια</a:t>
            </a:r>
            <a:r>
              <a:rPr lang="el-GR" sz="2000" b="1" dirty="0">
                <a:solidFill>
                  <a:schemeClr val="tx1"/>
                </a:solidFill>
              </a:rPr>
              <a:t> Χαρίκλεια  Α.Μ. 1071077</a:t>
            </a:r>
          </a:p>
        </p:txBody>
      </p:sp>
      <p:sp>
        <p:nvSpPr>
          <p:cNvPr id="7" name="TextBox 6">
            <a:extLst>
              <a:ext uri="{FF2B5EF4-FFF2-40B4-BE49-F238E27FC236}">
                <a16:creationId xmlns="" xmlns:a16="http://schemas.microsoft.com/office/drawing/2014/main" id="{E87C9530-FE5F-4BA7-B3D9-3CDD33F11159}"/>
              </a:ext>
            </a:extLst>
          </p:cNvPr>
          <p:cNvSpPr txBox="1"/>
          <p:nvPr/>
        </p:nvSpPr>
        <p:spPr>
          <a:xfrm>
            <a:off x="2599385" y="2253804"/>
            <a:ext cx="6993227" cy="1231106"/>
          </a:xfrm>
          <a:prstGeom prst="rect">
            <a:avLst/>
          </a:prstGeom>
          <a:noFill/>
        </p:spPr>
        <p:txBody>
          <a:bodyPr wrap="square" rtlCol="0">
            <a:spAutoFit/>
          </a:bodyPr>
          <a:lstStyle/>
          <a:p>
            <a:pPr algn="ctr">
              <a:lnSpc>
                <a:spcPct val="90000"/>
              </a:lnSpc>
              <a:spcBef>
                <a:spcPts val="1000"/>
              </a:spcBef>
              <a:buSzPct val="70000"/>
            </a:pPr>
            <a:r>
              <a:rPr lang="el-GR" sz="8000" dirty="0">
                <a:latin typeface="Mistral" panose="03090702030407020403" pitchFamily="66" charset="0"/>
              </a:rPr>
              <a:t>Τέλος</a:t>
            </a:r>
          </a:p>
        </p:txBody>
      </p:sp>
      <p:sp>
        <p:nvSpPr>
          <p:cNvPr id="5" name="TextBox 4"/>
          <p:cNvSpPr txBox="1"/>
          <p:nvPr/>
        </p:nvSpPr>
        <p:spPr>
          <a:xfrm>
            <a:off x="2599384" y="3471186"/>
            <a:ext cx="6993228" cy="830997"/>
          </a:xfrm>
          <a:prstGeom prst="rect">
            <a:avLst/>
          </a:prstGeom>
          <a:noFill/>
        </p:spPr>
        <p:txBody>
          <a:bodyPr wrap="square" rtlCol="0">
            <a:spAutoFit/>
          </a:bodyPr>
          <a:lstStyle/>
          <a:p>
            <a:pPr algn="ctr"/>
            <a:r>
              <a:rPr lang="el-GR" sz="2400" b="1" i="1" dirty="0"/>
              <a:t>Σας ευχαριστούμε θερμά για τον χρόνο και την προσοχή σας.</a:t>
            </a:r>
          </a:p>
        </p:txBody>
      </p:sp>
    </p:spTree>
    <p:extLst>
      <p:ext uri="{BB962C8B-B14F-4D97-AF65-F5344CB8AC3E}">
        <p14:creationId xmlns:p14="http://schemas.microsoft.com/office/powerpoint/2010/main" val="129138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 xmlns:a16="http://schemas.microsoft.com/office/drawing/2014/main" id="{147AAADE-595A-43D9-AC0B-FFA995553F05}"/>
              </a:ext>
            </a:extLst>
          </p:cNvPr>
          <p:cNvPicPr>
            <a:picLocks noChangeAspect="1"/>
          </p:cNvPicPr>
          <p:nvPr/>
        </p:nvPicPr>
        <p:blipFill rotWithShape="1">
          <a:blip r:embed="rId2"/>
          <a:srcRect t="29688"/>
          <a:stretch/>
        </p:blipFill>
        <p:spPr>
          <a:xfrm>
            <a:off x="1" y="0"/>
            <a:ext cx="12192000" cy="6857990"/>
          </a:xfrm>
          <a:prstGeom prst="rect">
            <a:avLst/>
          </a:prstGeom>
        </p:spPr>
      </p:pic>
      <p:sp useBgFill="1">
        <p:nvSpPr>
          <p:cNvPr id="8" name="Rectangle 7">
            <a:extLst>
              <a:ext uri="{FF2B5EF4-FFF2-40B4-BE49-F238E27FC236}">
                <a16:creationId xmlns="" xmlns:a16="http://schemas.microsoft.com/office/drawing/2014/main" id="{EFF9146B-4CCD-4CDB-AB9C-458005307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 xmlns:a16="http://schemas.microsoft.com/office/drawing/2014/main" id="{147AAADE-595A-43D9-AC0B-FFA995553F0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29688"/>
          <a:stretch/>
        </p:blipFill>
        <p:spPr>
          <a:xfrm>
            <a:off x="685800" y="685801"/>
            <a:ext cx="10820400" cy="5479956"/>
          </a:xfrm>
          <a:prstGeom prst="rect">
            <a:avLst/>
          </a:prstGeom>
        </p:spPr>
      </p:pic>
      <p:sp>
        <p:nvSpPr>
          <p:cNvPr id="2" name="Τίτλος 1">
            <a:extLst>
              <a:ext uri="{FF2B5EF4-FFF2-40B4-BE49-F238E27FC236}">
                <a16:creationId xmlns="" xmlns:a16="http://schemas.microsoft.com/office/drawing/2014/main" id="{20302BF6-6092-4AAF-83A7-9681182789E9}"/>
              </a:ext>
            </a:extLst>
          </p:cNvPr>
          <p:cNvSpPr>
            <a:spLocks noGrp="1"/>
          </p:cNvSpPr>
          <p:nvPr>
            <p:ph type="title"/>
          </p:nvPr>
        </p:nvSpPr>
        <p:spPr>
          <a:xfrm>
            <a:off x="1371599" y="1010097"/>
            <a:ext cx="9486901" cy="1010088"/>
          </a:xfrm>
        </p:spPr>
        <p:txBody>
          <a:bodyPr anchor="b">
            <a:normAutofit/>
          </a:bodyPr>
          <a:lstStyle/>
          <a:p>
            <a:pPr algn="ctr"/>
            <a:r>
              <a:rPr lang="el-GR" b="1" u="sng" dirty="0" err="1"/>
              <a:t>μέροσ</a:t>
            </a:r>
            <a:r>
              <a:rPr lang="el-GR" b="1" u="sng" dirty="0"/>
              <a:t> α’ ΤΩΝ ΔΡΑΣΤΗΡΙΟΤΗΤΩΝ</a:t>
            </a:r>
          </a:p>
        </p:txBody>
      </p:sp>
      <p:sp>
        <p:nvSpPr>
          <p:cNvPr id="3" name="Θέση περιεχομένου 2">
            <a:extLst>
              <a:ext uri="{FF2B5EF4-FFF2-40B4-BE49-F238E27FC236}">
                <a16:creationId xmlns="" xmlns:a16="http://schemas.microsoft.com/office/drawing/2014/main" id="{EE19705D-D4D5-4D49-97C6-D2551D293B84}"/>
              </a:ext>
            </a:extLst>
          </p:cNvPr>
          <p:cNvSpPr>
            <a:spLocks noGrp="1"/>
          </p:cNvSpPr>
          <p:nvPr>
            <p:ph idx="1"/>
          </p:nvPr>
        </p:nvSpPr>
        <p:spPr>
          <a:xfrm>
            <a:off x="1371600" y="2206257"/>
            <a:ext cx="9486901" cy="3540642"/>
          </a:xfrm>
        </p:spPr>
        <p:txBody>
          <a:bodyPr>
            <a:normAutofit/>
          </a:bodyPr>
          <a:lstStyle/>
          <a:p>
            <a:pPr marL="0" indent="0">
              <a:buNone/>
            </a:pPr>
            <a:endParaRPr lang="el-GR" b="1" i="1" u="sng" dirty="0"/>
          </a:p>
          <a:p>
            <a:pPr marL="0" indent="0">
              <a:buNone/>
            </a:pPr>
            <a:r>
              <a:rPr lang="el-GR" b="1" i="1" u="sng" dirty="0"/>
              <a:t>Στόχος Α’ μέρους των δραστηριοτήτων </a:t>
            </a:r>
            <a:r>
              <a:rPr lang="el-GR" dirty="0"/>
              <a:t>:</a:t>
            </a:r>
          </a:p>
          <a:p>
            <a:endParaRPr lang="el-GR" dirty="0">
              <a:solidFill>
                <a:schemeClr val="tx1"/>
              </a:solidFill>
            </a:endParaRPr>
          </a:p>
          <a:p>
            <a:r>
              <a:rPr lang="el-GR" dirty="0">
                <a:solidFill>
                  <a:schemeClr val="tx1"/>
                </a:solidFill>
              </a:rPr>
              <a:t>Να διακρίνουν τα υλικά σε αυτά που θερμαίνονται σε όλη τη μάζα τους ή μόνο στο σημείο επαφής τους με την πηγή.</a:t>
            </a:r>
          </a:p>
        </p:txBody>
      </p:sp>
    </p:spTree>
    <p:extLst>
      <p:ext uri="{BB962C8B-B14F-4D97-AF65-F5344CB8AC3E}">
        <p14:creationId xmlns:p14="http://schemas.microsoft.com/office/powerpoint/2010/main" val="397710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BBC959F-CAB6-4E23-81DE-E0BBF2B7E0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A94DEED-5E0F-4E41-A445-58C14864C3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03950039-6669-467C-8F7F-AF1FA1455405}"/>
              </a:ext>
            </a:extLst>
          </p:cNvPr>
          <p:cNvSpPr>
            <a:spLocks noGrp="1"/>
          </p:cNvSpPr>
          <p:nvPr>
            <p:ph type="title"/>
          </p:nvPr>
        </p:nvSpPr>
        <p:spPr>
          <a:xfrm>
            <a:off x="191069" y="685800"/>
            <a:ext cx="3671247" cy="5373806"/>
          </a:xfrm>
        </p:spPr>
        <p:txBody>
          <a:bodyPr anchor="ctr">
            <a:normAutofit/>
          </a:bodyPr>
          <a:lstStyle/>
          <a:p>
            <a:pPr algn="ctr"/>
            <a:r>
              <a:rPr lang="el-GR" sz="2000" dirty="0">
                <a:solidFill>
                  <a:schemeClr val="bg2"/>
                </a:solidFill>
              </a:rPr>
              <a:t/>
            </a:r>
            <a:br>
              <a:rPr lang="el-GR" sz="2000" dirty="0">
                <a:solidFill>
                  <a:schemeClr val="bg2"/>
                </a:solidFill>
              </a:rPr>
            </a:br>
            <a:r>
              <a:rPr lang="el-GR" sz="2700" b="1" u="sng" dirty="0">
                <a:solidFill>
                  <a:schemeClr val="bg2"/>
                </a:solidFill>
              </a:rPr>
              <a:t>1Η δραστηριότητα (Αφήγηση </a:t>
            </a:r>
            <a:r>
              <a:rPr lang="el-GR" sz="2700" b="1" u="sng" dirty="0" err="1">
                <a:solidFill>
                  <a:schemeClr val="bg2"/>
                </a:solidFill>
              </a:rPr>
              <a:t>ιστορίαΣ</a:t>
            </a:r>
            <a:r>
              <a:rPr lang="el-GR" sz="2700" b="1" u="sng" dirty="0">
                <a:solidFill>
                  <a:schemeClr val="bg2"/>
                </a:solidFill>
              </a:rPr>
              <a:t>):</a:t>
            </a:r>
            <a:r>
              <a:rPr lang="el-GR" sz="2000" dirty="0">
                <a:solidFill>
                  <a:schemeClr val="bg2"/>
                </a:solidFill>
              </a:rPr>
              <a:t/>
            </a:r>
            <a:br>
              <a:rPr lang="el-GR" sz="2000" dirty="0">
                <a:solidFill>
                  <a:schemeClr val="bg2"/>
                </a:solidFill>
              </a:rPr>
            </a:br>
            <a:r>
              <a:rPr lang="el-GR" sz="2000" dirty="0">
                <a:solidFill>
                  <a:schemeClr val="bg2"/>
                </a:solidFill>
              </a:rPr>
              <a:t/>
            </a:r>
            <a:br>
              <a:rPr lang="el-GR" sz="2000" dirty="0">
                <a:solidFill>
                  <a:schemeClr val="bg2"/>
                </a:solidFill>
              </a:rPr>
            </a:br>
            <a:endParaRPr lang="el-GR" sz="2000" dirty="0">
              <a:solidFill>
                <a:schemeClr val="bg2"/>
              </a:solidFill>
            </a:endParaRPr>
          </a:p>
        </p:txBody>
      </p:sp>
      <p:sp>
        <p:nvSpPr>
          <p:cNvPr id="12" name="Rectangle 11">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 xmlns:a16="http://schemas.microsoft.com/office/drawing/2014/main" id="{2632F64E-B734-46F0-810A-5236C3423C1F}"/>
              </a:ext>
            </a:extLst>
          </p:cNvPr>
          <p:cNvSpPr>
            <a:spLocks noGrp="1"/>
          </p:cNvSpPr>
          <p:nvPr>
            <p:ph idx="1"/>
          </p:nvPr>
        </p:nvSpPr>
        <p:spPr>
          <a:xfrm>
            <a:off x="4762499" y="685800"/>
            <a:ext cx="6743700" cy="5486400"/>
          </a:xfrm>
        </p:spPr>
        <p:txBody>
          <a:bodyPr anchor="ctr">
            <a:normAutofit fontScale="85000" lnSpcReduction="20000"/>
          </a:bodyPr>
          <a:lstStyle/>
          <a:p>
            <a:pPr marL="0" indent="0" algn="just">
              <a:lnSpc>
                <a:spcPct val="150000"/>
              </a:lnSpc>
              <a:buNone/>
            </a:pPr>
            <a:r>
              <a:rPr lang="el-GR" sz="2000" dirty="0">
                <a:solidFill>
                  <a:schemeClr val="tx1"/>
                </a:solidFill>
              </a:rPr>
              <a:t>Αφηγούμαστε στα παιδιά την ιστορία του κύριου Θερμοπομπού που έχει ως βασικό περιεχόμενο τον τρόπο με τον οποίο έκαψε το χέρι του, ακουμπώντας την μία από τις δύο βάσεις. Ταυτόχρονα, παρουσιάζονται από τη νηπιαγωγό αντίστοιχες εικόνες για την κατανόηση του περιεχομένου της ιστορίας και των υλικών.</a:t>
            </a:r>
          </a:p>
          <a:p>
            <a:pPr marL="0" indent="0" algn="just">
              <a:lnSpc>
                <a:spcPct val="150000"/>
              </a:lnSpc>
              <a:buNone/>
            </a:pPr>
            <a:r>
              <a:rPr lang="el-GR" sz="2000" b="1" u="sng" dirty="0">
                <a:solidFill>
                  <a:schemeClr val="tx1"/>
                </a:solidFill>
              </a:rPr>
              <a:t>Υλικά:</a:t>
            </a:r>
          </a:p>
          <a:p>
            <a:pPr algn="just"/>
            <a:r>
              <a:rPr lang="el-GR" sz="2000" dirty="0">
                <a:solidFill>
                  <a:schemeClr val="tx1"/>
                </a:solidFill>
              </a:rPr>
              <a:t>1 εικόνα από ξύλινη βάση (στρογγυλή επιφάνεια)</a:t>
            </a:r>
          </a:p>
          <a:p>
            <a:pPr algn="just"/>
            <a:r>
              <a:rPr lang="el-GR" sz="2000" dirty="0">
                <a:solidFill>
                  <a:schemeClr val="tx1"/>
                </a:solidFill>
              </a:rPr>
              <a:t>1 εικόνα από μεταλλική βάση (στρογγυλή επιφάνεια)</a:t>
            </a:r>
          </a:p>
          <a:p>
            <a:pPr algn="just"/>
            <a:r>
              <a:rPr lang="el-GR" sz="2000" dirty="0">
                <a:solidFill>
                  <a:schemeClr val="tx1"/>
                </a:solidFill>
              </a:rPr>
              <a:t>1 εικόνα από ένα μπρίκια</a:t>
            </a:r>
          </a:p>
          <a:p>
            <a:pPr marL="0" indent="0" algn="just">
              <a:lnSpc>
                <a:spcPct val="150000"/>
              </a:lnSpc>
              <a:buNone/>
            </a:pPr>
            <a:r>
              <a:rPr lang="el-GR" sz="2000" dirty="0">
                <a:solidFill>
                  <a:schemeClr val="tx1"/>
                </a:solidFill>
              </a:rPr>
              <a:t>Τα παιδιά καλούνται να απαντήσουν στις εξής </a:t>
            </a:r>
            <a:r>
              <a:rPr lang="el-GR" sz="2000" b="1" u="sng" dirty="0">
                <a:solidFill>
                  <a:schemeClr val="tx1"/>
                </a:solidFill>
              </a:rPr>
              <a:t>ερωτήσεις</a:t>
            </a:r>
            <a:r>
              <a:rPr lang="el-GR" sz="2000" dirty="0">
                <a:solidFill>
                  <a:schemeClr val="tx1"/>
                </a:solidFill>
              </a:rPr>
              <a:t>:</a:t>
            </a:r>
          </a:p>
          <a:p>
            <a:pPr algn="just" fontAlgn="base">
              <a:lnSpc>
                <a:spcPct val="150000"/>
              </a:lnSpc>
              <a:buBlip>
                <a:blip r:embed="rId2"/>
              </a:buBlip>
            </a:pPr>
            <a:r>
              <a:rPr lang="el-GR" sz="2000" dirty="0">
                <a:solidFill>
                  <a:schemeClr val="tx1"/>
                </a:solidFill>
              </a:rPr>
              <a:t>Γιατί ο κύριος Θερμοπομπός ήταν τόσο προσεκτικός και έπιανε όλες τις βάσεις μόνο από την άκρη τους;</a:t>
            </a:r>
          </a:p>
          <a:p>
            <a:pPr algn="just" fontAlgn="base">
              <a:lnSpc>
                <a:spcPct val="150000"/>
              </a:lnSpc>
              <a:buBlip>
                <a:blip r:embed="rId2"/>
              </a:buBlip>
            </a:pPr>
            <a:r>
              <a:rPr lang="el-GR" sz="2000" dirty="0">
                <a:solidFill>
                  <a:schemeClr val="tx1"/>
                </a:solidFill>
              </a:rPr>
              <a:t>Ποιά βάση ακούμπησε με το καυτό μπρίκι ο κύριος Θερμοπομπός και τσουρουφλίστηκε;</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4004" y="2152448"/>
            <a:ext cx="972889" cy="972889"/>
          </a:xfrm>
          <a:prstGeom prst="rect">
            <a:avLst/>
          </a:prstGeom>
          <a:noFill/>
          <a:ln>
            <a:noFill/>
          </a:ln>
          <a:effectLst/>
          <a:scene3d>
            <a:camera prst="isometricTopUp"/>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7.png"/>
          <p:cNvPicPr/>
          <p:nvPr/>
        </p:nvPicPr>
        <p:blipFill>
          <a:blip r:embed="rId4"/>
          <a:srcRect l="20833" t="15801" r="21875" b="17659"/>
          <a:stretch>
            <a:fillRect/>
          </a:stretch>
        </p:blipFill>
        <p:spPr>
          <a:xfrm>
            <a:off x="10016067" y="2255967"/>
            <a:ext cx="773243" cy="761550"/>
          </a:xfrm>
          <a:prstGeom prst="ellipse">
            <a:avLst/>
          </a:prstGeom>
          <a:ln w="63500" cap="rnd">
            <a:noFill/>
          </a:ln>
          <a:effectLst>
            <a:outerShdw blurRad="381000" dist="292100" dir="5400000" sx="-80000" sy="-18000" rotWithShape="0">
              <a:srgbClr val="000000">
                <a:alpha val="22000"/>
              </a:srgbClr>
            </a:outerShdw>
          </a:effectLst>
          <a:scene3d>
            <a:camera prst="isometricTopUp"/>
            <a:lightRig rig="contrasting" dir="t">
              <a:rot lat="0" lon="0" rev="3000000"/>
            </a:lightRig>
          </a:scene3d>
          <a:sp3d contourW="7620">
            <a:bevelT w="95250" h="31750"/>
            <a:contourClr>
              <a:srgbClr val="333333"/>
            </a:contourClr>
          </a:sp3d>
        </p:spPr>
      </p:pic>
      <p:pic>
        <p:nvPicPr>
          <p:cNvPr id="13" name="image8.png"/>
          <p:cNvPicPr/>
          <p:nvPr/>
        </p:nvPicPr>
        <p:blipFill>
          <a:blip r:embed="rId5">
            <a:extLst>
              <a:ext uri="{BEBA8EAE-BF5A-486C-A8C5-ECC9F3942E4B}">
                <a14:imgProps xmlns:a14="http://schemas.microsoft.com/office/drawing/2010/main">
                  <a14:imgLayer r:embed="rId6">
                    <a14:imgEffect>
                      <a14:backgroundRemoval t="7143" b="99048" l="1667" r="98333"/>
                    </a14:imgEffect>
                  </a14:imgLayer>
                </a14:imgProps>
              </a:ext>
            </a:extLst>
          </a:blip>
          <a:srcRect/>
          <a:stretch>
            <a:fillRect/>
          </a:stretch>
        </p:blipFill>
        <p:spPr>
          <a:xfrm>
            <a:off x="10016067" y="3017517"/>
            <a:ext cx="1131253" cy="934551"/>
          </a:xfrm>
          <a:prstGeom prst="rect">
            <a:avLst/>
          </a:prstGeom>
          <a:ln/>
        </p:spPr>
      </p:pic>
    </p:spTree>
    <p:extLst>
      <p:ext uri="{BB962C8B-B14F-4D97-AF65-F5344CB8AC3E}">
        <p14:creationId xmlns:p14="http://schemas.microsoft.com/office/powerpoint/2010/main" val="209946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9427268-F29A-4A33-AB14-4A5253AA2A95}"/>
              </a:ext>
            </a:extLst>
          </p:cNvPr>
          <p:cNvSpPr>
            <a:spLocks noGrp="1"/>
          </p:cNvSpPr>
          <p:nvPr>
            <p:ph type="title"/>
          </p:nvPr>
        </p:nvSpPr>
        <p:spPr>
          <a:xfrm>
            <a:off x="1398896" y="259306"/>
            <a:ext cx="9486900" cy="635215"/>
          </a:xfrm>
        </p:spPr>
        <p:txBody>
          <a:bodyPr>
            <a:normAutofit/>
          </a:bodyPr>
          <a:lstStyle/>
          <a:p>
            <a:r>
              <a:rPr lang="el-GR" dirty="0"/>
              <a:t>2</a:t>
            </a:r>
            <a:r>
              <a:rPr lang="el-GR" baseline="30000" dirty="0"/>
              <a:t>η</a:t>
            </a:r>
            <a:r>
              <a:rPr lang="el-GR" dirty="0"/>
              <a:t> Δραστηριότητα (πείραμα 1</a:t>
            </a:r>
            <a:r>
              <a:rPr lang="el-GR" baseline="30000" dirty="0"/>
              <a:t>ο</a:t>
            </a:r>
            <a:r>
              <a:rPr lang="el-GR" dirty="0"/>
              <a:t>)</a:t>
            </a:r>
          </a:p>
        </p:txBody>
      </p:sp>
      <p:sp>
        <p:nvSpPr>
          <p:cNvPr id="3" name="Θέση περιεχομένου 2">
            <a:extLst>
              <a:ext uri="{FF2B5EF4-FFF2-40B4-BE49-F238E27FC236}">
                <a16:creationId xmlns="" xmlns:a16="http://schemas.microsoft.com/office/drawing/2014/main" id="{8F99AE25-F4D2-45EE-B130-97DAB26042F1}"/>
              </a:ext>
            </a:extLst>
          </p:cNvPr>
          <p:cNvSpPr>
            <a:spLocks noGrp="1"/>
          </p:cNvSpPr>
          <p:nvPr>
            <p:ph idx="1"/>
          </p:nvPr>
        </p:nvSpPr>
        <p:spPr>
          <a:xfrm>
            <a:off x="830289" y="941697"/>
            <a:ext cx="10694504" cy="5732058"/>
          </a:xfrm>
        </p:spPr>
        <p:txBody>
          <a:bodyPr>
            <a:normAutofit fontScale="32500" lnSpcReduction="20000"/>
          </a:bodyPr>
          <a:lstStyle/>
          <a:p>
            <a:pPr marL="0" indent="0">
              <a:buNone/>
            </a:pPr>
            <a:r>
              <a:rPr lang="el-GR" sz="4900" b="1" u="sng" dirty="0"/>
              <a:t> </a:t>
            </a:r>
            <a:r>
              <a:rPr lang="el-GR" sz="5500" b="1" u="sng" dirty="0"/>
              <a:t>Υλικά</a:t>
            </a:r>
            <a:r>
              <a:rPr lang="el-GR" sz="4900" dirty="0"/>
              <a:t>:</a:t>
            </a:r>
          </a:p>
          <a:p>
            <a:r>
              <a:rPr lang="el-GR" sz="5200" dirty="0">
                <a:solidFill>
                  <a:schemeClr val="tx1"/>
                </a:solidFill>
              </a:rPr>
              <a:t>2 γκαζάκια</a:t>
            </a:r>
          </a:p>
          <a:p>
            <a:r>
              <a:rPr lang="el-GR" sz="5200" dirty="0">
                <a:solidFill>
                  <a:schemeClr val="tx1"/>
                </a:solidFill>
              </a:rPr>
              <a:t>1 ξύλινη βάση (στρογγυλή επιφάνεια) </a:t>
            </a:r>
          </a:p>
          <a:p>
            <a:r>
              <a:rPr lang="el-GR" sz="5200" dirty="0">
                <a:solidFill>
                  <a:schemeClr val="tx1"/>
                </a:solidFill>
              </a:rPr>
              <a:t>1 μεταλλική βάση (στρογγυλή επιφάνεια) </a:t>
            </a:r>
          </a:p>
          <a:p>
            <a:r>
              <a:rPr lang="el-GR" sz="5200" dirty="0">
                <a:solidFill>
                  <a:schemeClr val="tx1"/>
                </a:solidFill>
              </a:rPr>
              <a:t>2 μπρίκια</a:t>
            </a:r>
          </a:p>
          <a:p>
            <a:pPr marL="0" indent="0">
              <a:lnSpc>
                <a:spcPct val="120000"/>
              </a:lnSpc>
              <a:buNone/>
            </a:pPr>
            <a:endParaRPr lang="el-GR" sz="4900" dirty="0">
              <a:solidFill>
                <a:schemeClr val="tx1"/>
              </a:solidFill>
            </a:endParaRPr>
          </a:p>
          <a:p>
            <a:pPr marL="0" indent="0">
              <a:buNone/>
            </a:pPr>
            <a:r>
              <a:rPr lang="el-GR" sz="5500" dirty="0">
                <a:solidFill>
                  <a:schemeClr val="tx1"/>
                </a:solidFill>
              </a:rPr>
              <a:t> </a:t>
            </a:r>
            <a:r>
              <a:rPr lang="el-GR" sz="5500" b="1" u="sng" dirty="0">
                <a:solidFill>
                  <a:schemeClr val="tx1"/>
                </a:solidFill>
              </a:rPr>
              <a:t>Περιγραφή δραστηριότητας</a:t>
            </a:r>
            <a:r>
              <a:rPr lang="el-GR" sz="4900" b="1" u="sng" dirty="0">
                <a:solidFill>
                  <a:schemeClr val="tx1"/>
                </a:solidFill>
              </a:rPr>
              <a:t>:</a:t>
            </a:r>
            <a:endParaRPr lang="el-GR" sz="4900" dirty="0">
              <a:solidFill>
                <a:schemeClr val="tx1"/>
              </a:solidFill>
            </a:endParaRPr>
          </a:p>
          <a:p>
            <a:pPr algn="just" fontAlgn="base">
              <a:lnSpc>
                <a:spcPct val="150000"/>
              </a:lnSpc>
              <a:buBlip>
                <a:blip r:embed="rId2"/>
              </a:buBlip>
            </a:pPr>
            <a:r>
              <a:rPr lang="el-GR" sz="5200" dirty="0">
                <a:solidFill>
                  <a:schemeClr val="tx1"/>
                </a:solidFill>
              </a:rPr>
              <a:t>Η νηπιαγωγός προτείνει στα παιδιά να το εξετάσουν όλοι μαζί και τους παρουσιάζει τα υλικά που θα χρειαστούν για την διεξαγωγή του πειράματος.</a:t>
            </a:r>
          </a:p>
          <a:p>
            <a:pPr algn="just" fontAlgn="base">
              <a:lnSpc>
                <a:spcPct val="150000"/>
              </a:lnSpc>
              <a:buBlip>
                <a:blip r:embed="rId2"/>
              </a:buBlip>
            </a:pPr>
            <a:r>
              <a:rPr lang="el-GR" sz="5200" dirty="0">
                <a:solidFill>
                  <a:schemeClr val="tx1"/>
                </a:solidFill>
              </a:rPr>
              <a:t>Η νηπιαγωγός ζεσταίνει στα γκαζάκια τα 2 μπρίκια με το νερό και αφού φτάσουν σε μία θερμοκρασία βρασμού, τα απομακρύνει από τα γκαζάκια και τοποθετεί το ένα πάνω στην ξύλινη βάση και το άλλο πάνω στην μεταλλική. Η περίμετρος των δύο βάσεων είναι σχετικά μεγαλύτερη από αυτή των 2 σκευών. τότε η νηπιαγωγός αφού περάσουν λίγα δευτερόλεπτα απομακρύνει τα μπρίκια και καλεί τα παιδιά να ακουμπήσουν με τα χέρια τους με προσοχή τις άκρες από τις 2 βάσεις. τα παιδιά θα πρέπει να παρατηρήσουν ότι η μεταλλική βάση είναι ζεστή και στην άκρη της σε αντίθεση με την ξύλινη βάση που είναι ζεστή μόνο στη περιοχή που είχε το τοποθετηθεί αρχικά το μπρίκι.</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175" y="2338642"/>
            <a:ext cx="1377663" cy="1377663"/>
          </a:xfrm>
          <a:prstGeom prst="rect">
            <a:avLst/>
          </a:prstGeom>
          <a:noFill/>
          <a:ln>
            <a:noFill/>
          </a:ln>
          <a:effectLst/>
          <a:scene3d>
            <a:camera prst="isometricTopUp"/>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7.png"/>
          <p:cNvPicPr/>
          <p:nvPr/>
        </p:nvPicPr>
        <p:blipFill>
          <a:blip r:embed="rId4"/>
          <a:srcRect l="20833" t="15801" r="21875" b="17659"/>
          <a:stretch>
            <a:fillRect/>
          </a:stretch>
        </p:blipFill>
        <p:spPr>
          <a:xfrm>
            <a:off x="10119120" y="2432370"/>
            <a:ext cx="1003866" cy="1123195"/>
          </a:xfrm>
          <a:prstGeom prst="ellipse">
            <a:avLst/>
          </a:prstGeom>
          <a:ln w="63500" cap="rnd">
            <a:noFill/>
          </a:ln>
          <a:effectLst>
            <a:outerShdw blurRad="381000" dist="292100" dir="5400000" sx="-80000" sy="-18000" rotWithShape="0">
              <a:srgbClr val="000000">
                <a:alpha val="22000"/>
              </a:srgbClr>
            </a:outerShdw>
          </a:effectLst>
          <a:scene3d>
            <a:camera prst="isometricTopUp"/>
            <a:lightRig rig="contrasting" dir="t">
              <a:rot lat="0" lon="0" rev="3000000"/>
            </a:lightRig>
          </a:scene3d>
          <a:sp3d contourW="7620">
            <a:bevelT w="95250" h="31750"/>
            <a:contourClr>
              <a:srgbClr val="333333"/>
            </a:contourClr>
          </a:sp3d>
        </p:spPr>
      </p:pic>
      <p:pic>
        <p:nvPicPr>
          <p:cNvPr id="6" name="image8.png"/>
          <p:cNvPicPr/>
          <p:nvPr/>
        </p:nvPicPr>
        <p:blipFill>
          <a:blip r:embed="rId5">
            <a:extLst>
              <a:ext uri="{BEBA8EAE-BF5A-486C-A8C5-ECC9F3942E4B}">
                <a14:imgProps xmlns:a14="http://schemas.microsoft.com/office/drawing/2010/main">
                  <a14:imgLayer r:embed="rId6">
                    <a14:imgEffect>
                      <a14:backgroundRemoval t="7143" b="99048" l="1667" r="98333"/>
                    </a14:imgEffect>
                  </a14:imgLayer>
                </a14:imgProps>
              </a:ext>
            </a:extLst>
          </a:blip>
          <a:srcRect/>
          <a:stretch>
            <a:fillRect/>
          </a:stretch>
        </p:blipFill>
        <p:spPr>
          <a:xfrm>
            <a:off x="10234432" y="877093"/>
            <a:ext cx="1131253" cy="934551"/>
          </a:xfrm>
          <a:prstGeom prst="rect">
            <a:avLst/>
          </a:prstGeom>
          <a:ln/>
        </p:spPr>
      </p:pic>
      <p:pic>
        <p:nvPicPr>
          <p:cNvPr id="7" name="image8.png"/>
          <p:cNvPicPr/>
          <p:nvPr/>
        </p:nvPicPr>
        <p:blipFill>
          <a:blip r:embed="rId5">
            <a:extLst>
              <a:ext uri="{BEBA8EAE-BF5A-486C-A8C5-ECC9F3942E4B}">
                <a14:imgProps xmlns:a14="http://schemas.microsoft.com/office/drawing/2010/main">
                  <a14:imgLayer r:embed="rId6">
                    <a14:imgEffect>
                      <a14:backgroundRemoval t="7143" b="99048" l="1667" r="98333"/>
                    </a14:imgEffect>
                  </a14:imgLayer>
                </a14:imgProps>
              </a:ext>
            </a:extLst>
          </a:blip>
          <a:srcRect/>
          <a:stretch>
            <a:fillRect/>
          </a:stretch>
        </p:blipFill>
        <p:spPr>
          <a:xfrm>
            <a:off x="8460985" y="883980"/>
            <a:ext cx="1131253" cy="934551"/>
          </a:xfrm>
          <a:prstGeom prst="rect">
            <a:avLst/>
          </a:prstGeom>
          <a:ln/>
        </p:spPr>
      </p:pic>
      <p:sp>
        <p:nvSpPr>
          <p:cNvPr id="8" name="Βέλος προς τα κάτω 7"/>
          <p:cNvSpPr/>
          <p:nvPr/>
        </p:nvSpPr>
        <p:spPr>
          <a:xfrm>
            <a:off x="8707849" y="1895575"/>
            <a:ext cx="242316" cy="548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προς τα κάτω 8"/>
          <p:cNvSpPr/>
          <p:nvPr/>
        </p:nvSpPr>
        <p:spPr>
          <a:xfrm>
            <a:off x="10499895" y="1895575"/>
            <a:ext cx="242316" cy="548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0"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20346" y1="13761" x2="80519" y2="11009"/>
                        <a14:foregroundMark x1="43723" y1="12844" x2="51515" y2="34404"/>
                        <a14:foregroundMark x1="51515" y1="17890" x2="62771" y2="19266"/>
                        <a14:foregroundMark x1="45455" y1="7798" x2="57143" y2="1835"/>
                      </a14:backgroundRemoval>
                    </a14:imgEffect>
                  </a14:imgLayer>
                </a14:imgProps>
              </a:ext>
              <a:ext uri="{28A0092B-C50C-407E-A947-70E740481C1C}">
                <a14:useLocalDpi xmlns:a14="http://schemas.microsoft.com/office/drawing/2010/main" val="0"/>
              </a:ext>
            </a:extLst>
          </a:blip>
          <a:srcRect/>
          <a:stretch>
            <a:fillRect/>
          </a:stretch>
        </p:blipFill>
        <p:spPr bwMode="auto">
          <a:xfrm>
            <a:off x="5385971" y="2064273"/>
            <a:ext cx="1209665" cy="114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8.png"/>
          <p:cNvPicPr/>
          <p:nvPr/>
        </p:nvPicPr>
        <p:blipFill>
          <a:blip r:embed="rId5">
            <a:extLst>
              <a:ext uri="{BEBA8EAE-BF5A-486C-A8C5-ECC9F3942E4B}">
                <a14:imgProps xmlns:a14="http://schemas.microsoft.com/office/drawing/2010/main">
                  <a14:imgLayer r:embed="rId6">
                    <a14:imgEffect>
                      <a14:backgroundRemoval t="7143" b="99048" l="1667" r="98333"/>
                    </a14:imgEffect>
                  </a14:imgLayer>
                </a14:imgProps>
              </a:ext>
            </a:extLst>
          </a:blip>
          <a:srcRect/>
          <a:stretch>
            <a:fillRect/>
          </a:stretch>
        </p:blipFill>
        <p:spPr>
          <a:xfrm>
            <a:off x="5679117" y="1344368"/>
            <a:ext cx="1131253" cy="934551"/>
          </a:xfrm>
          <a:prstGeom prst="rect">
            <a:avLst/>
          </a:prstGeom>
          <a:ln/>
        </p:spPr>
      </p:pic>
      <p:sp>
        <p:nvSpPr>
          <p:cNvPr id="10" name="Καμπύλο βέλος προς τα κάτω 9"/>
          <p:cNvSpPr/>
          <p:nvPr/>
        </p:nvSpPr>
        <p:spPr>
          <a:xfrm>
            <a:off x="6810370" y="1811643"/>
            <a:ext cx="1473821" cy="632668"/>
          </a:xfrm>
          <a:prstGeom prst="curvedDownArrow">
            <a:avLst>
              <a:gd name="adj1" fmla="val 25000"/>
              <a:gd name="adj2" fmla="val 59074"/>
              <a:gd name="adj3" fmla="val 59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52789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91319" y="982638"/>
            <a:ext cx="11175176" cy="5875361"/>
          </a:xfrm>
        </p:spPr>
        <p:txBody>
          <a:bodyPr>
            <a:normAutofit fontScale="77500" lnSpcReduction="20000"/>
          </a:bodyPr>
          <a:lstStyle/>
          <a:p>
            <a:pPr marL="0" indent="0" algn="just">
              <a:buNone/>
            </a:pPr>
            <a:r>
              <a:rPr lang="el-GR" b="1" u="sng" dirty="0">
                <a:solidFill>
                  <a:schemeClr val="tx1"/>
                </a:solidFill>
              </a:rPr>
              <a:t>Υλικά:</a:t>
            </a:r>
            <a:endParaRPr lang="el-GR" dirty="0">
              <a:solidFill>
                <a:schemeClr val="tx1"/>
              </a:solidFill>
            </a:endParaRPr>
          </a:p>
          <a:p>
            <a:r>
              <a:rPr lang="el-GR" sz="2700" dirty="0">
                <a:solidFill>
                  <a:schemeClr val="tx1"/>
                </a:solidFill>
              </a:rPr>
              <a:t>1 μεταλλική ράβδο</a:t>
            </a:r>
          </a:p>
          <a:p>
            <a:r>
              <a:rPr lang="el-GR" sz="2700" dirty="0">
                <a:solidFill>
                  <a:schemeClr val="tx1"/>
                </a:solidFill>
              </a:rPr>
              <a:t>1 γυάλινη ράβδο</a:t>
            </a:r>
          </a:p>
          <a:p>
            <a:r>
              <a:rPr lang="el-GR" sz="2700" dirty="0">
                <a:solidFill>
                  <a:schemeClr val="tx1"/>
                </a:solidFill>
              </a:rPr>
              <a:t>1 γκαζάκι</a:t>
            </a:r>
          </a:p>
          <a:p>
            <a:r>
              <a:rPr lang="el-GR" sz="2700" dirty="0">
                <a:solidFill>
                  <a:schemeClr val="tx1"/>
                </a:solidFill>
              </a:rPr>
              <a:t>1 μανταλάκι</a:t>
            </a:r>
          </a:p>
          <a:p>
            <a:r>
              <a:rPr lang="el-GR" sz="2700" dirty="0">
                <a:solidFill>
                  <a:schemeClr val="tx1"/>
                </a:solidFill>
              </a:rPr>
              <a:t>κομμάτια από κερί</a:t>
            </a:r>
          </a:p>
          <a:p>
            <a:pPr marL="0" indent="0" algn="just">
              <a:buNone/>
            </a:pPr>
            <a:endParaRPr lang="el-GR" b="1" u="sng" dirty="0">
              <a:solidFill>
                <a:schemeClr val="tx1"/>
              </a:solidFill>
            </a:endParaRPr>
          </a:p>
          <a:p>
            <a:pPr marL="0" indent="0" algn="just">
              <a:buNone/>
            </a:pPr>
            <a:r>
              <a:rPr lang="el-GR" b="1" u="sng" dirty="0">
                <a:solidFill>
                  <a:schemeClr val="tx1"/>
                </a:solidFill>
              </a:rPr>
              <a:t>Περιγραφή δραστηριότητας:</a:t>
            </a:r>
            <a:endParaRPr lang="el-GR" dirty="0">
              <a:solidFill>
                <a:schemeClr val="tx1"/>
              </a:solidFill>
            </a:endParaRPr>
          </a:p>
          <a:p>
            <a:pPr algn="just" fontAlgn="base">
              <a:lnSpc>
                <a:spcPct val="150000"/>
              </a:lnSpc>
              <a:buBlip>
                <a:blip r:embed="rId2"/>
              </a:buBlip>
            </a:pPr>
            <a:r>
              <a:rPr lang="el-GR" dirty="0">
                <a:solidFill>
                  <a:schemeClr val="tx1"/>
                </a:solidFill>
              </a:rPr>
              <a:t>Αφού έχουμε τοποθετήσει σε τρία διαδοχικά σημεία (αρχή - μέση - τέλος) κομματάκια από κερί τόσο στη μεταλλική όσο και στη γυάλινη ράβδο, πιάνουμε με ένα μανταλάκι πρώτα την μεταλλική ράβδο και τοποθετούμε την μία της άκρη πάνω από αναμμένο γκαζάκι. Σε αυτό το σημείο η νηπιαγωγός καλεί τα παιδιά να προβλέψουν τι θα συμβεί στα 3 κομμάτια από κερί και τελικά να παρατηρήσουν το αποτέλεσμα της πρόβλεψής τους. Η διαδικασία επαναλαμβάνεται και με τη γυάλινη ράβδο. Τέλος, τα παιδιά συγκρίνουν τη μεταλλική με τη γυάλινη ράβδο και τα κομμάτια από κερί που έχουν λιώσει (ή και όχι) πάνω σε αυτές.</a:t>
            </a:r>
          </a:p>
        </p:txBody>
      </p:sp>
      <p:pic>
        <p:nvPicPr>
          <p:cNvPr id="7" name="image1.png"/>
          <p:cNvPicPr/>
          <p:nvPr/>
        </p:nvPicPr>
        <p:blipFill>
          <a:blip r:embed="rId3"/>
          <a:srcRect/>
          <a:stretch>
            <a:fillRect/>
          </a:stretch>
        </p:blipFill>
        <p:spPr>
          <a:xfrm rot="9432390">
            <a:off x="5515876" y="1458153"/>
            <a:ext cx="497840" cy="1223010"/>
          </a:xfrm>
          <a:prstGeom prst="rect">
            <a:avLst/>
          </a:prstGeom>
          <a:ln/>
        </p:spPr>
      </p:pic>
      <p:sp>
        <p:nvSpPr>
          <p:cNvPr id="4" name="Τίτλος 1">
            <a:extLst>
              <a:ext uri="{FF2B5EF4-FFF2-40B4-BE49-F238E27FC236}">
                <a16:creationId xmlns="" xmlns:a16="http://schemas.microsoft.com/office/drawing/2014/main" id="{F9427268-F29A-4A33-AB14-4A5253AA2A95}"/>
              </a:ext>
            </a:extLst>
          </p:cNvPr>
          <p:cNvSpPr>
            <a:spLocks noGrp="1"/>
          </p:cNvSpPr>
          <p:nvPr>
            <p:ph type="title"/>
          </p:nvPr>
        </p:nvSpPr>
        <p:spPr>
          <a:xfrm>
            <a:off x="968991" y="259307"/>
            <a:ext cx="10222173" cy="668741"/>
          </a:xfrm>
        </p:spPr>
        <p:txBody>
          <a:bodyPr>
            <a:normAutofit fontScale="90000"/>
          </a:bodyPr>
          <a:lstStyle/>
          <a:p>
            <a:r>
              <a:rPr lang="el-GR" dirty="0"/>
              <a:t>3</a:t>
            </a:r>
            <a:r>
              <a:rPr lang="el-GR" baseline="30000" dirty="0"/>
              <a:t>η</a:t>
            </a:r>
            <a:r>
              <a:rPr lang="el-GR" dirty="0"/>
              <a:t> Δραστηριότητα (πείραμα 2</a:t>
            </a:r>
            <a:r>
              <a:rPr lang="el-GR" baseline="30000" dirty="0"/>
              <a:t>ο</a:t>
            </a:r>
            <a:r>
              <a:rPr lang="el-GR" dirty="0"/>
              <a:t> /Αξιολόγηση)</a:t>
            </a:r>
          </a:p>
        </p:txBody>
      </p:sp>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02" b="89744" l="0" r="99381">
                        <a14:backgroundMark x1="14861" y1="36752" x2="17337" y2="41026"/>
                        <a14:backgroundMark x1="10836" y1="29915" x2="20124" y2="34188"/>
                        <a14:backgroundMark x1="80805" y1="70085" x2="88854" y2="75214"/>
                      </a14:backgroundRemoval>
                    </a14:imgEffect>
                  </a14:imgLayer>
                </a14:imgProps>
              </a:ext>
              <a:ext uri="{28A0092B-C50C-407E-A947-70E740481C1C}">
                <a14:useLocalDpi xmlns:a14="http://schemas.microsoft.com/office/drawing/2010/main" val="0"/>
              </a:ext>
            </a:extLst>
          </a:blip>
          <a:srcRect/>
          <a:stretch>
            <a:fillRect/>
          </a:stretch>
        </p:blipFill>
        <p:spPr bwMode="auto">
          <a:xfrm rot="19715116">
            <a:off x="3251691" y="1576994"/>
            <a:ext cx="2872013" cy="103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1.png"/>
          <p:cNvPicPr/>
          <p:nvPr/>
        </p:nvPicPr>
        <p:blipFill>
          <a:blip r:embed="rId6">
            <a:extLst>
              <a:ext uri="{BEBA8EAE-BF5A-486C-A8C5-ECC9F3942E4B}">
                <a14:imgProps xmlns:a14="http://schemas.microsoft.com/office/drawing/2010/main">
                  <a14:imgLayer r:embed="rId7">
                    <a14:imgEffect>
                      <a14:backgroundRemoval t="0" b="99542" l="0" r="93265"/>
                    </a14:imgEffect>
                  </a14:imgLayer>
                </a14:imgProps>
              </a:ext>
            </a:extLst>
          </a:blip>
          <a:srcRect/>
          <a:stretch>
            <a:fillRect/>
          </a:stretch>
        </p:blipFill>
        <p:spPr>
          <a:xfrm rot="9432390">
            <a:off x="8426877" y="1348759"/>
            <a:ext cx="497840" cy="1223010"/>
          </a:xfrm>
          <a:prstGeom prst="rect">
            <a:avLst/>
          </a:prstGeom>
          <a:ln/>
        </p:spPr>
      </p:pic>
      <p:pic>
        <p:nvPicPr>
          <p:cNvPr id="6" name="image9.png"/>
          <p:cNvPicPr/>
          <p:nvPr/>
        </p:nvPicPr>
        <p:blipFill rotWithShape="1">
          <a:blip r:embed="rId8">
            <a:extLst>
              <a:ext uri="{BEBA8EAE-BF5A-486C-A8C5-ECC9F3942E4B}">
                <a14:imgProps xmlns:a14="http://schemas.microsoft.com/office/drawing/2010/main">
                  <a14:imgLayer r:embed="rId9">
                    <a14:imgEffect>
                      <a14:backgroundRemoval t="17375" b="79750" l="9125" r="88750"/>
                    </a14:imgEffect>
                  </a14:imgLayer>
                </a14:imgProps>
              </a:ext>
            </a:extLst>
          </a:blip>
          <a:srcRect l="7213" t="18267" r="8487" b="17866"/>
          <a:stretch/>
        </p:blipFill>
        <p:spPr>
          <a:xfrm>
            <a:off x="6673486" y="1396287"/>
            <a:ext cx="2305318" cy="1146221"/>
          </a:xfrm>
          <a:prstGeom prst="rect">
            <a:avLst/>
          </a:prstGeom>
          <a:ln/>
        </p:spPr>
      </p:pic>
      <p:pic>
        <p:nvPicPr>
          <p:cNvPr id="9" name="image1.png"/>
          <p:cNvPicPr/>
          <p:nvPr/>
        </p:nvPicPr>
        <p:blipFill>
          <a:blip r:embed="rId10">
            <a:extLst>
              <a:ext uri="{BEBA8EAE-BF5A-486C-A8C5-ECC9F3942E4B}">
                <a14:imgProps xmlns:a14="http://schemas.microsoft.com/office/drawing/2010/main">
                  <a14:imgLayer r:embed="rId7">
                    <a14:imgEffect>
                      <a14:backgroundRemoval t="0" b="99542" l="0" r="93265">
                        <a14:backgroundMark x1="38367" y1="82167" x2="12755" y2="74375"/>
                      </a14:backgroundRemoval>
                    </a14:imgEffect>
                  </a14:imgLayer>
                </a14:imgProps>
              </a:ext>
            </a:extLst>
          </a:blip>
          <a:srcRect/>
          <a:stretch>
            <a:fillRect/>
          </a:stretch>
        </p:blipFill>
        <p:spPr>
          <a:xfrm rot="9432390">
            <a:off x="5515876" y="1458153"/>
            <a:ext cx="497840" cy="1223010"/>
          </a:xfrm>
          <a:prstGeom prst="rect">
            <a:avLst/>
          </a:prstGeom>
          <a:ln/>
        </p:spPr>
      </p:pic>
      <p:pic>
        <p:nvPicPr>
          <p:cNvPr id="11" name="image1.png"/>
          <p:cNvPicPr/>
          <p:nvPr/>
        </p:nvPicPr>
        <p:blipFill>
          <a:blip r:embed="rId10">
            <a:extLst>
              <a:ext uri="{BEBA8EAE-BF5A-486C-A8C5-ECC9F3942E4B}">
                <a14:imgProps xmlns:a14="http://schemas.microsoft.com/office/drawing/2010/main">
                  <a14:imgLayer r:embed="rId7">
                    <a14:imgEffect>
                      <a14:backgroundRemoval t="0" b="99542" l="0" r="93265">
                        <a14:backgroundMark x1="38367" y1="82167" x2="12755" y2="74375"/>
                      </a14:backgroundRemoval>
                    </a14:imgEffect>
                  </a14:imgLayer>
                </a14:imgProps>
              </a:ext>
            </a:extLst>
          </a:blip>
          <a:srcRect/>
          <a:stretch>
            <a:fillRect/>
          </a:stretch>
        </p:blipFill>
        <p:spPr>
          <a:xfrm rot="9432390">
            <a:off x="8433918" y="1370605"/>
            <a:ext cx="497840" cy="1223010"/>
          </a:xfrm>
          <a:prstGeom prst="rect">
            <a:avLst/>
          </a:prstGeom>
          <a:ln/>
        </p:spPr>
      </p:pic>
      <p:pic>
        <p:nvPicPr>
          <p:cNvPr id="15" name="image6.png"/>
          <p:cNvPicPr/>
          <p:nvPr/>
        </p:nvPicPr>
        <p:blipFill rotWithShape="1">
          <a:blip r:embed="rId11"/>
          <a:srcRect l="29393" t="72019" r="64489" b="10805"/>
          <a:stretch/>
        </p:blipFill>
        <p:spPr>
          <a:xfrm rot="3986027">
            <a:off x="7891751" y="1465014"/>
            <a:ext cx="262559" cy="366442"/>
          </a:xfrm>
          <a:prstGeom prst="rect">
            <a:avLst/>
          </a:prstGeom>
          <a:ln/>
        </p:spPr>
      </p:pic>
      <p:pic>
        <p:nvPicPr>
          <p:cNvPr id="18" name="image6.png"/>
          <p:cNvPicPr/>
          <p:nvPr/>
        </p:nvPicPr>
        <p:blipFill rotWithShape="1">
          <a:blip r:embed="rId11"/>
          <a:srcRect l="29393" t="72019" r="64489" b="10805"/>
          <a:stretch/>
        </p:blipFill>
        <p:spPr>
          <a:xfrm rot="3986027">
            <a:off x="6721186" y="1992474"/>
            <a:ext cx="262559" cy="366442"/>
          </a:xfrm>
          <a:prstGeom prst="rect">
            <a:avLst/>
          </a:prstGeom>
          <a:ln/>
        </p:spPr>
      </p:pic>
      <p:pic>
        <p:nvPicPr>
          <p:cNvPr id="19" name="image6.png"/>
          <p:cNvPicPr/>
          <p:nvPr/>
        </p:nvPicPr>
        <p:blipFill rotWithShape="1">
          <a:blip r:embed="rId11"/>
          <a:srcRect l="29393" t="72019" r="64489" b="10805"/>
          <a:stretch/>
        </p:blipFill>
        <p:spPr>
          <a:xfrm rot="3986027">
            <a:off x="7247492" y="1765107"/>
            <a:ext cx="262559" cy="366442"/>
          </a:xfrm>
          <a:prstGeom prst="rect">
            <a:avLst/>
          </a:prstGeom>
          <a:ln/>
        </p:spPr>
      </p:pic>
      <p:pic>
        <p:nvPicPr>
          <p:cNvPr id="20" name="image6.png"/>
          <p:cNvPicPr/>
          <p:nvPr/>
        </p:nvPicPr>
        <p:blipFill rotWithShape="1">
          <a:blip r:embed="rId11"/>
          <a:srcRect l="29393" t="72019" r="64489" b="10805"/>
          <a:stretch/>
        </p:blipFill>
        <p:spPr>
          <a:xfrm rot="3986027">
            <a:off x="4922218" y="1527460"/>
            <a:ext cx="262559" cy="366442"/>
          </a:xfrm>
          <a:prstGeom prst="rect">
            <a:avLst/>
          </a:prstGeom>
          <a:ln/>
        </p:spPr>
      </p:pic>
      <p:pic>
        <p:nvPicPr>
          <p:cNvPr id="21" name="image6.png"/>
          <p:cNvPicPr/>
          <p:nvPr/>
        </p:nvPicPr>
        <p:blipFill rotWithShape="1">
          <a:blip r:embed="rId11"/>
          <a:srcRect l="29393" t="72019" r="64489" b="10805"/>
          <a:stretch/>
        </p:blipFill>
        <p:spPr>
          <a:xfrm rot="3986027">
            <a:off x="4227251" y="1777043"/>
            <a:ext cx="262559" cy="366442"/>
          </a:xfrm>
          <a:prstGeom prst="rect">
            <a:avLst/>
          </a:prstGeom>
          <a:ln/>
        </p:spPr>
      </p:pic>
      <p:pic>
        <p:nvPicPr>
          <p:cNvPr id="22" name="image6.png"/>
          <p:cNvPicPr/>
          <p:nvPr/>
        </p:nvPicPr>
        <p:blipFill rotWithShape="1">
          <a:blip r:embed="rId11"/>
          <a:srcRect l="29393" t="72019" r="64489" b="10805"/>
          <a:stretch/>
        </p:blipFill>
        <p:spPr>
          <a:xfrm rot="3986027">
            <a:off x="3415353" y="2049644"/>
            <a:ext cx="262559" cy="366442"/>
          </a:xfrm>
          <a:prstGeom prst="rect">
            <a:avLst/>
          </a:prstGeom>
          <a:ln/>
        </p:spPr>
      </p:pic>
      <p:pic>
        <p:nvPicPr>
          <p:cNvPr id="23" name="Picture 2"/>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20346" y1="13761" x2="80519" y2="11009"/>
                        <a14:foregroundMark x1="43723" y1="12844" x2="51515" y2="34404"/>
                        <a14:foregroundMark x1="51515" y1="17890" x2="62771" y2="19266"/>
                        <a14:foregroundMark x1="45455" y1="7798" x2="57143" y2="1835"/>
                      </a14:backgroundRemoval>
                    </a14:imgEffect>
                  </a14:imgLayer>
                </a14:imgProps>
              </a:ext>
              <a:ext uri="{28A0092B-C50C-407E-A947-70E740481C1C}">
                <a14:useLocalDpi xmlns:a14="http://schemas.microsoft.com/office/drawing/2010/main" val="0"/>
              </a:ext>
            </a:extLst>
          </a:blip>
          <a:srcRect/>
          <a:stretch>
            <a:fillRect/>
          </a:stretch>
        </p:blipFill>
        <p:spPr bwMode="auto">
          <a:xfrm>
            <a:off x="3185117" y="2583409"/>
            <a:ext cx="1118656" cy="105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20346" y1="13761" x2="80519" y2="11009"/>
                        <a14:foregroundMark x1="43723" y1="12844" x2="51515" y2="34404"/>
                        <a14:foregroundMark x1="51515" y1="17890" x2="62771" y2="19266"/>
                        <a14:foregroundMark x1="45455" y1="7798" x2="57143" y2="1835"/>
                      </a14:backgroundRemoval>
                    </a14:imgEffect>
                  </a14:imgLayer>
                </a14:imgProps>
              </a:ext>
              <a:ext uri="{28A0092B-C50C-407E-A947-70E740481C1C}">
                <a14:useLocalDpi xmlns:a14="http://schemas.microsoft.com/office/drawing/2010/main" val="0"/>
              </a:ext>
            </a:extLst>
          </a:blip>
          <a:srcRect/>
          <a:stretch>
            <a:fillRect/>
          </a:stretch>
        </p:blipFill>
        <p:spPr bwMode="auto">
          <a:xfrm>
            <a:off x="6014175" y="2583409"/>
            <a:ext cx="1118656" cy="105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02" b="89744" l="0" r="99381">
                        <a14:backgroundMark x1="14861" y1="36752" x2="17337" y2="41026"/>
                        <a14:backgroundMark x1="10836" y1="29915" x2="20124" y2="34188"/>
                        <a14:backgroundMark x1="80805" y1="70085" x2="88854" y2="75214"/>
                      </a14:backgroundRemoval>
                    </a14:imgEffect>
                  </a14:imgLayer>
                </a14:imgProps>
              </a:ext>
              <a:ext uri="{28A0092B-C50C-407E-A947-70E740481C1C}">
                <a14:useLocalDpi xmlns:a14="http://schemas.microsoft.com/office/drawing/2010/main" val="0"/>
              </a:ext>
            </a:extLst>
          </a:blip>
          <a:srcRect/>
          <a:stretch>
            <a:fillRect/>
          </a:stretch>
        </p:blipFill>
        <p:spPr bwMode="auto">
          <a:xfrm rot="19298567">
            <a:off x="9306364" y="1476344"/>
            <a:ext cx="2363580" cy="85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image9.png"/>
          <p:cNvPicPr/>
          <p:nvPr/>
        </p:nvPicPr>
        <p:blipFill rotWithShape="1">
          <a:blip r:embed="rId8">
            <a:extLst>
              <a:ext uri="{BEBA8EAE-BF5A-486C-A8C5-ECC9F3942E4B}">
                <a14:imgProps xmlns:a14="http://schemas.microsoft.com/office/drawing/2010/main">
                  <a14:imgLayer r:embed="rId9">
                    <a14:imgEffect>
                      <a14:backgroundRemoval t="17375" b="79750" l="9125" r="88750"/>
                    </a14:imgEffect>
                  </a14:imgLayer>
                </a14:imgProps>
              </a:ext>
            </a:extLst>
          </a:blip>
          <a:srcRect l="7213" t="18267" r="8487" b="17866"/>
          <a:stretch/>
        </p:blipFill>
        <p:spPr>
          <a:xfrm>
            <a:off x="9761199" y="2175695"/>
            <a:ext cx="2305318" cy="1146221"/>
          </a:xfrm>
          <a:prstGeom prst="rect">
            <a:avLst/>
          </a:prstGeom>
          <a:ln/>
        </p:spPr>
      </p:pic>
      <p:pic>
        <p:nvPicPr>
          <p:cNvPr id="27" name="image6.png"/>
          <p:cNvPicPr/>
          <p:nvPr/>
        </p:nvPicPr>
        <p:blipFill rotWithShape="1">
          <a:blip r:embed="rId11"/>
          <a:srcRect l="29393" t="72019" r="64489" b="10805"/>
          <a:stretch/>
        </p:blipFill>
        <p:spPr>
          <a:xfrm rot="3986027">
            <a:off x="11314788" y="2135024"/>
            <a:ext cx="262559" cy="366442"/>
          </a:xfrm>
          <a:prstGeom prst="rect">
            <a:avLst/>
          </a:prstGeom>
          <a:ln/>
        </p:spPr>
      </p:pic>
      <p:pic>
        <p:nvPicPr>
          <p:cNvPr id="28" name="image6.png"/>
          <p:cNvPicPr/>
          <p:nvPr/>
        </p:nvPicPr>
        <p:blipFill rotWithShape="1">
          <a:blip r:embed="rId11"/>
          <a:srcRect l="29393" t="72019" r="64489" b="10805"/>
          <a:stretch/>
        </p:blipFill>
        <p:spPr>
          <a:xfrm rot="3986027">
            <a:off x="10644875" y="2449275"/>
            <a:ext cx="262559" cy="366442"/>
          </a:xfrm>
          <a:prstGeom prst="rect">
            <a:avLst/>
          </a:prstGeom>
          <a:ln/>
        </p:spPr>
      </p:pic>
      <p:sp>
        <p:nvSpPr>
          <p:cNvPr id="30" name="Καμπύλο βέλος προς τα κάτω 29"/>
          <p:cNvSpPr/>
          <p:nvPr/>
        </p:nvSpPr>
        <p:spPr>
          <a:xfrm>
            <a:off x="8949240" y="1244058"/>
            <a:ext cx="1283605" cy="542667"/>
          </a:xfrm>
          <a:prstGeom prst="curvedDownArrow">
            <a:avLst>
              <a:gd name="adj1" fmla="val 25000"/>
              <a:gd name="adj2" fmla="val 59074"/>
              <a:gd name="adj3" fmla="val 59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57841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FF9146B-4CCD-4CDB-AB9C-458005307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BF8DA3CF-9D4B-403A-9AD4-BB177DAB6C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 xmlns:a16="http://schemas.microsoft.com/office/drawing/2014/main" id="{147AAADE-595A-43D9-AC0B-FFA995553F0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t="29688"/>
          <a:stretch/>
        </p:blipFill>
        <p:spPr>
          <a:xfrm>
            <a:off x="685800" y="685801"/>
            <a:ext cx="10820400" cy="5479956"/>
          </a:xfrm>
          <a:prstGeom prst="rect">
            <a:avLst/>
          </a:prstGeom>
        </p:spPr>
      </p:pic>
      <p:sp>
        <p:nvSpPr>
          <p:cNvPr id="2" name="Τίτλος 1">
            <a:extLst>
              <a:ext uri="{FF2B5EF4-FFF2-40B4-BE49-F238E27FC236}">
                <a16:creationId xmlns="" xmlns:a16="http://schemas.microsoft.com/office/drawing/2014/main" id="{20302BF6-6092-4AAF-83A7-9681182789E9}"/>
              </a:ext>
            </a:extLst>
          </p:cNvPr>
          <p:cNvSpPr>
            <a:spLocks noGrp="1"/>
          </p:cNvSpPr>
          <p:nvPr>
            <p:ph type="title"/>
          </p:nvPr>
        </p:nvSpPr>
        <p:spPr>
          <a:xfrm>
            <a:off x="1371599" y="1010097"/>
            <a:ext cx="9486901" cy="1010088"/>
          </a:xfrm>
        </p:spPr>
        <p:txBody>
          <a:bodyPr anchor="b">
            <a:normAutofit/>
          </a:bodyPr>
          <a:lstStyle/>
          <a:p>
            <a:pPr algn="ctr"/>
            <a:r>
              <a:rPr lang="el-GR" b="1" u="sng" dirty="0" err="1"/>
              <a:t>μέροσ</a:t>
            </a:r>
            <a:r>
              <a:rPr lang="el-GR" b="1" u="sng" dirty="0"/>
              <a:t> β’ ΤΩΝ ΔΡΑΣΤΗΡΙΟΤΗΤΩΝ</a:t>
            </a:r>
          </a:p>
        </p:txBody>
      </p:sp>
      <p:sp>
        <p:nvSpPr>
          <p:cNvPr id="3" name="Θέση περιεχομένου 2">
            <a:extLst>
              <a:ext uri="{FF2B5EF4-FFF2-40B4-BE49-F238E27FC236}">
                <a16:creationId xmlns="" xmlns:a16="http://schemas.microsoft.com/office/drawing/2014/main" id="{EE19705D-D4D5-4D49-97C6-D2551D293B84}"/>
              </a:ext>
            </a:extLst>
          </p:cNvPr>
          <p:cNvSpPr>
            <a:spLocks noGrp="1"/>
          </p:cNvSpPr>
          <p:nvPr>
            <p:ph idx="1"/>
          </p:nvPr>
        </p:nvSpPr>
        <p:spPr>
          <a:xfrm>
            <a:off x="1371600" y="2206257"/>
            <a:ext cx="9486901" cy="3540642"/>
          </a:xfrm>
        </p:spPr>
        <p:txBody>
          <a:bodyPr>
            <a:normAutofit/>
          </a:bodyPr>
          <a:lstStyle/>
          <a:p>
            <a:pPr marL="0" indent="0">
              <a:buNone/>
            </a:pPr>
            <a:endParaRPr lang="el-GR" b="1" i="1" u="sng" dirty="0"/>
          </a:p>
          <a:p>
            <a:pPr marL="0" indent="0">
              <a:buNone/>
            </a:pPr>
            <a:r>
              <a:rPr lang="el-GR" b="1" i="1" u="sng" dirty="0"/>
              <a:t>Στόχος Β’ μέρους των δραστηριοτήτων </a:t>
            </a:r>
            <a:r>
              <a:rPr lang="el-GR" b="1" dirty="0"/>
              <a:t>:</a:t>
            </a:r>
          </a:p>
          <a:p>
            <a:r>
              <a:rPr lang="el-GR" dirty="0">
                <a:solidFill>
                  <a:schemeClr val="tx1"/>
                </a:solidFill>
              </a:rPr>
              <a:t>Να αντιληφθούν τα παιδιά πως η θέρμανση μπορεί να οδηγήσει στη διαστολή των υλικών, ενώ η ψύξη στη συστολή τους.</a:t>
            </a:r>
          </a:p>
        </p:txBody>
      </p:sp>
    </p:spTree>
    <p:extLst>
      <p:ext uri="{BB962C8B-B14F-4D97-AF65-F5344CB8AC3E}">
        <p14:creationId xmlns:p14="http://schemas.microsoft.com/office/powerpoint/2010/main" val="255926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BBC959F-CAB6-4E23-81DE-E0BBF2B7E0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A94DEED-5E0F-4E41-A445-58C14864C3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03950039-6669-467C-8F7F-AF1FA1455405}"/>
              </a:ext>
            </a:extLst>
          </p:cNvPr>
          <p:cNvSpPr>
            <a:spLocks noGrp="1"/>
          </p:cNvSpPr>
          <p:nvPr>
            <p:ph type="title"/>
          </p:nvPr>
        </p:nvSpPr>
        <p:spPr>
          <a:xfrm>
            <a:off x="191069" y="685800"/>
            <a:ext cx="3671247" cy="5373806"/>
          </a:xfrm>
        </p:spPr>
        <p:txBody>
          <a:bodyPr anchor="ctr">
            <a:normAutofit/>
          </a:bodyPr>
          <a:lstStyle/>
          <a:p>
            <a:pPr algn="ctr"/>
            <a:r>
              <a:rPr lang="el-GR" sz="2000" dirty="0">
                <a:solidFill>
                  <a:schemeClr val="bg2"/>
                </a:solidFill>
              </a:rPr>
              <a:t/>
            </a:r>
            <a:br>
              <a:rPr lang="el-GR" sz="2000" dirty="0">
                <a:solidFill>
                  <a:schemeClr val="bg2"/>
                </a:solidFill>
              </a:rPr>
            </a:br>
            <a:r>
              <a:rPr lang="el-GR" sz="2700" b="1" u="sng" dirty="0">
                <a:solidFill>
                  <a:schemeClr val="bg2"/>
                </a:solidFill>
              </a:rPr>
              <a:t>1Η </a:t>
            </a:r>
            <a:r>
              <a:rPr lang="el-GR" sz="2700" b="1" u="sng" dirty="0" err="1">
                <a:solidFill>
                  <a:schemeClr val="bg2"/>
                </a:solidFill>
              </a:rPr>
              <a:t>δραστηριοτητα</a:t>
            </a:r>
            <a:r>
              <a:rPr lang="el-GR" sz="2700" b="1" u="sng" dirty="0">
                <a:solidFill>
                  <a:schemeClr val="bg2"/>
                </a:solidFill>
              </a:rPr>
              <a:t> (</a:t>
            </a:r>
            <a:r>
              <a:rPr lang="el-GR" sz="2700" b="1" u="sng" dirty="0" err="1">
                <a:solidFill>
                  <a:schemeClr val="bg2"/>
                </a:solidFill>
              </a:rPr>
              <a:t>Αφηγηση</a:t>
            </a:r>
            <a:r>
              <a:rPr lang="el-GR" sz="2700" b="1" u="sng" dirty="0">
                <a:solidFill>
                  <a:schemeClr val="bg2"/>
                </a:solidFill>
              </a:rPr>
              <a:t> </a:t>
            </a:r>
            <a:r>
              <a:rPr lang="el-GR" sz="2700" b="1" u="sng" dirty="0" err="1">
                <a:solidFill>
                  <a:schemeClr val="bg2"/>
                </a:solidFill>
              </a:rPr>
              <a:t>ιστοριαΣ</a:t>
            </a:r>
            <a:r>
              <a:rPr lang="el-GR" sz="2700" b="1" u="sng" dirty="0">
                <a:solidFill>
                  <a:schemeClr val="bg2"/>
                </a:solidFill>
              </a:rPr>
              <a:t>):</a:t>
            </a:r>
            <a:r>
              <a:rPr lang="el-GR" sz="2000" dirty="0">
                <a:solidFill>
                  <a:schemeClr val="bg2"/>
                </a:solidFill>
              </a:rPr>
              <a:t/>
            </a:r>
            <a:br>
              <a:rPr lang="el-GR" sz="2000" dirty="0">
                <a:solidFill>
                  <a:schemeClr val="bg2"/>
                </a:solidFill>
              </a:rPr>
            </a:br>
            <a:r>
              <a:rPr lang="el-GR" sz="2000" dirty="0">
                <a:solidFill>
                  <a:schemeClr val="bg2"/>
                </a:solidFill>
              </a:rPr>
              <a:t/>
            </a:r>
            <a:br>
              <a:rPr lang="el-GR" sz="2000" dirty="0">
                <a:solidFill>
                  <a:schemeClr val="bg2"/>
                </a:solidFill>
              </a:rPr>
            </a:br>
            <a:endParaRPr lang="el-GR" sz="2000" dirty="0">
              <a:solidFill>
                <a:schemeClr val="bg2"/>
              </a:solidFill>
            </a:endParaRPr>
          </a:p>
        </p:txBody>
      </p:sp>
      <p:sp>
        <p:nvSpPr>
          <p:cNvPr id="12" name="Rectangle 11">
            <a:extLst>
              <a:ext uri="{FF2B5EF4-FFF2-40B4-BE49-F238E27FC236}">
                <a16:creationId xmlns="" xmlns:a16="http://schemas.microsoft.com/office/drawing/2014/main" id="{5E1FEFA6-7D4F-4746-AE64-D4D52FE76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 xmlns:a16="http://schemas.microsoft.com/office/drawing/2014/main" id="{2632F64E-B734-46F0-810A-5236C3423C1F}"/>
              </a:ext>
            </a:extLst>
          </p:cNvPr>
          <p:cNvSpPr>
            <a:spLocks noGrp="1"/>
          </p:cNvSpPr>
          <p:nvPr>
            <p:ph idx="1"/>
          </p:nvPr>
        </p:nvSpPr>
        <p:spPr>
          <a:xfrm>
            <a:off x="4762499" y="685800"/>
            <a:ext cx="6743700" cy="5486400"/>
          </a:xfrm>
        </p:spPr>
        <p:txBody>
          <a:bodyPr anchor="ctr">
            <a:normAutofit/>
          </a:bodyPr>
          <a:lstStyle/>
          <a:p>
            <a:pPr marL="0" indent="0" algn="just">
              <a:lnSpc>
                <a:spcPct val="150000"/>
              </a:lnSpc>
              <a:buNone/>
            </a:pPr>
            <a:r>
              <a:rPr lang="el-GR" sz="2000" dirty="0">
                <a:solidFill>
                  <a:schemeClr val="tx1"/>
                </a:solidFill>
              </a:rPr>
              <a:t>Αφηγούμαστε στα παιδιά την συνέχεια της ιστορίας του κύριου Θερμοπομπού. Η ιστορία αφορά στη θέρμανση ενός νομίσματος και στη δυσκολία του να περάσει μέσα στον κουμπαρά του ήρωά μας.</a:t>
            </a:r>
          </a:p>
          <a:p>
            <a:pPr marL="0" indent="0" algn="just">
              <a:lnSpc>
                <a:spcPct val="150000"/>
              </a:lnSpc>
              <a:buNone/>
            </a:pPr>
            <a:r>
              <a:rPr lang="el-GR" sz="2000" dirty="0">
                <a:solidFill>
                  <a:schemeClr val="tx1"/>
                </a:solidFill>
              </a:rPr>
              <a:t>Σταματάμε να αφηγούμαστε και συζητάμε με τα παιδιά για το τι συνέβη και γιατί δεν περνούσε το συγκεκριμένο νόμισμα στον κουμπαρά.</a:t>
            </a:r>
          </a:p>
        </p:txBody>
      </p:sp>
    </p:spTree>
    <p:extLst>
      <p:ext uri="{BB962C8B-B14F-4D97-AF65-F5344CB8AC3E}">
        <p14:creationId xmlns:p14="http://schemas.microsoft.com/office/powerpoint/2010/main" val="7190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8F99AE25-F4D2-45EE-B130-97DAB26042F1}"/>
              </a:ext>
            </a:extLst>
          </p:cNvPr>
          <p:cNvSpPr>
            <a:spLocks noGrp="1"/>
          </p:cNvSpPr>
          <p:nvPr>
            <p:ph idx="1"/>
          </p:nvPr>
        </p:nvSpPr>
        <p:spPr>
          <a:xfrm>
            <a:off x="0" y="731520"/>
            <a:ext cx="12192000" cy="6126480"/>
          </a:xfrm>
        </p:spPr>
        <p:txBody>
          <a:bodyPr>
            <a:normAutofit fontScale="62500" lnSpcReduction="20000"/>
          </a:bodyPr>
          <a:lstStyle/>
          <a:p>
            <a:pPr marL="0" indent="0">
              <a:buNone/>
            </a:pPr>
            <a:r>
              <a:rPr lang="el-GR" sz="2300" b="1" u="sng" dirty="0"/>
              <a:t> </a:t>
            </a:r>
            <a:r>
              <a:rPr lang="el-GR" sz="2900" b="1" u="sng" dirty="0"/>
              <a:t>Υλικά:</a:t>
            </a:r>
          </a:p>
          <a:p>
            <a:r>
              <a:rPr lang="el-GR" sz="2700" dirty="0">
                <a:solidFill>
                  <a:schemeClr val="tx1"/>
                </a:solidFill>
              </a:rPr>
              <a:t>πήλινος κουμπαράς </a:t>
            </a:r>
          </a:p>
          <a:p>
            <a:r>
              <a:rPr lang="el-GR" sz="2700" dirty="0">
                <a:solidFill>
                  <a:schemeClr val="tx1"/>
                </a:solidFill>
              </a:rPr>
              <a:t>γκαζάκι</a:t>
            </a:r>
          </a:p>
          <a:p>
            <a:r>
              <a:rPr lang="el-GR" sz="2700" dirty="0">
                <a:solidFill>
                  <a:schemeClr val="tx1"/>
                </a:solidFill>
              </a:rPr>
              <a:t>2 κέρματα</a:t>
            </a:r>
          </a:p>
          <a:p>
            <a:r>
              <a:rPr lang="el-GR" sz="2700" dirty="0">
                <a:solidFill>
                  <a:schemeClr val="tx1"/>
                </a:solidFill>
              </a:rPr>
              <a:t>Τανάλια </a:t>
            </a:r>
          </a:p>
          <a:p>
            <a:r>
              <a:rPr lang="el-GR" sz="2700" dirty="0">
                <a:solidFill>
                  <a:schemeClr val="tx1"/>
                </a:solidFill>
              </a:rPr>
              <a:t>μπουκαλάκι με παγωμένο νερό</a:t>
            </a:r>
            <a:r>
              <a:rPr lang="el-GR" sz="2300" dirty="0">
                <a:solidFill>
                  <a:schemeClr val="tx1"/>
                </a:solidFill>
              </a:rPr>
              <a:t>					</a:t>
            </a:r>
            <a:endParaRPr lang="el-GR" sz="4900" dirty="0">
              <a:solidFill>
                <a:schemeClr val="tx1"/>
              </a:solidFill>
            </a:endParaRPr>
          </a:p>
          <a:p>
            <a:pPr marL="0" indent="0">
              <a:buNone/>
            </a:pPr>
            <a:r>
              <a:rPr lang="el-GR" sz="4900" dirty="0">
                <a:solidFill>
                  <a:schemeClr val="tx1"/>
                </a:solidFill>
              </a:rPr>
              <a:t> </a:t>
            </a:r>
            <a:r>
              <a:rPr lang="el-GR" sz="2900" b="1" u="sng" dirty="0">
                <a:solidFill>
                  <a:schemeClr val="tx1"/>
                </a:solidFill>
              </a:rPr>
              <a:t>Περιγραφή δραστηριότητας:</a:t>
            </a:r>
          </a:p>
          <a:p>
            <a:pPr algn="just" fontAlgn="base">
              <a:lnSpc>
                <a:spcPct val="150000"/>
              </a:lnSpc>
              <a:buBlip>
                <a:blip r:embed="rId2"/>
              </a:buBlip>
            </a:pPr>
            <a:r>
              <a:rPr lang="el-GR" dirty="0">
                <a:solidFill>
                  <a:schemeClr val="tx1"/>
                </a:solidFill>
              </a:rPr>
              <a:t>Στη συνέχεια η νηπιαγωγός προτείνει στα παιδιά να το εξετάσουν όλοι μαζί και τους παρουσιάζει τα υλικά που θα χρειαστούν για την διεξαγωγή του πειράματος.</a:t>
            </a:r>
          </a:p>
          <a:p>
            <a:pPr algn="just" fontAlgn="base">
              <a:lnSpc>
                <a:spcPct val="150000"/>
              </a:lnSpc>
              <a:buBlip>
                <a:blip r:embed="rId2"/>
              </a:buBlip>
            </a:pPr>
            <a:r>
              <a:rPr lang="el-GR" dirty="0">
                <a:solidFill>
                  <a:schemeClr val="tx1"/>
                </a:solidFill>
              </a:rPr>
              <a:t>Η νηπιαγωγός λοιπόν, πιάνει το ένα κέρμα με την τανάλια και τα κρατάει πάνω από το αναμμένο γκαζάκι για ένα χρονικό διάστημα των 2 λεπτών μέχρι να πυρωθεί το νόμισμα. Αφού ολοκληρωθεί αυτό το βήμα, ρωτά τα παιδιά να της πουν ποιο νόμισμα θα περάσει στον κουμπαρά και γιατί. Έπειτα καλεί ένα από τα παιδιά να πάρει το κρύο νόμισμα και να το ρίξει μέσα στον κουμπαρά. </a:t>
            </a:r>
          </a:p>
          <a:p>
            <a:pPr algn="just" fontAlgn="base">
              <a:lnSpc>
                <a:spcPct val="150000"/>
              </a:lnSpc>
              <a:buBlip>
                <a:blip r:embed="rId2"/>
              </a:buBlip>
            </a:pPr>
            <a:r>
              <a:rPr lang="el-GR" dirty="0">
                <a:solidFill>
                  <a:schemeClr val="tx1"/>
                </a:solidFill>
              </a:rPr>
              <a:t>Με παρόμοιο τρόπο και μεγάλη προσοχή ζητά από ένα άλλο παιδί να ρίξει το νόμισμα που έχουμε ζεστάνει. Τα παιδιά τότε θα παρατηρήσουν ότι το ζεστό νόμισμα δεν περνάει μέσα από την τρύπα. Επισημαίνουμε τη διαφορά ανάμεσα στα δύο νομίσματα (κρύο-ζεστό) και ζητάμε από τα παιδιά να σκεφτούν έναν τρόπο για να περάσει και το δεύτερο νόμισμα μέσα στον κουμπαρά. </a:t>
            </a:r>
          </a:p>
          <a:p>
            <a:pPr algn="just" fontAlgn="base">
              <a:lnSpc>
                <a:spcPct val="150000"/>
              </a:lnSpc>
              <a:buBlip>
                <a:blip r:embed="rId2"/>
              </a:buBlip>
            </a:pPr>
            <a:r>
              <a:rPr lang="el-GR" dirty="0">
                <a:solidFill>
                  <a:schemeClr val="tx1"/>
                </a:solidFill>
              </a:rPr>
              <a:t>Αφού προταθεί από τα ίδια τα παιδιά να παγώσουν το νόμισμα, τότε δίνουμε σε ένα παιδί ένα μπουκαλάκι με παγωμένο νερό. Το παιδί καλείται να ρίξει το παγωμένο νερό σιγά σιγά πάνω στο ζεστό νόμισμα μέχρι αυτό να πέσει μέσα στον κουμπαρά.</a:t>
            </a:r>
          </a:p>
        </p:txBody>
      </p:sp>
      <p:pic>
        <p:nvPicPr>
          <p:cNvPr id="1032" name="Picture 8" descr="Free Free Coin Cliparts, Download Free Clip Art, Free Clip Art on ...">
            <a:extLst>
              <a:ext uri="{FF2B5EF4-FFF2-40B4-BE49-F238E27FC236}">
                <a16:creationId xmlns="" xmlns:a16="http://schemas.microsoft.com/office/drawing/2014/main" id="{C41A3679-C095-4AC5-B076-2D85F203382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273" b="95152" l="3268" r="94771">
                        <a14:foregroundMark x1="29085" y1="7273" x2="9477" y2="75758"/>
                        <a14:foregroundMark x1="9477" y1="75758" x2="51961" y2="95758"/>
                        <a14:foregroundMark x1="51961" y1="95758" x2="91503" y2="72121"/>
                        <a14:foregroundMark x1="91503" y1="72121" x2="66993" y2="10303"/>
                        <a14:foregroundMark x1="66993" y1="10303" x2="26144" y2="7273"/>
                        <a14:foregroundMark x1="8497" y1="15758" x2="8497" y2="78182"/>
                        <a14:foregroundMark x1="6209" y1="20000" x2="10131" y2="95152"/>
                        <a14:foregroundMark x1="10131" y1="95152" x2="3268" y2="23030"/>
                        <a14:foregroundMark x1="86601" y1="10303" x2="91830" y2="75152"/>
                        <a14:foregroundMark x1="89542" y1="18788" x2="92484" y2="81212"/>
                        <a14:foregroundMark x1="94771" y1="75152" x2="92484" y2="24242"/>
                      </a14:backgroundRemoval>
                    </a14:imgEffect>
                  </a14:imgLayer>
                </a14:imgProps>
              </a:ext>
              <a:ext uri="{28A0092B-C50C-407E-A947-70E740481C1C}">
                <a14:useLocalDpi xmlns:a14="http://schemas.microsoft.com/office/drawing/2010/main" val="0"/>
              </a:ext>
            </a:extLst>
          </a:blip>
          <a:srcRect r="2124" b="3337"/>
          <a:stretch/>
        </p:blipFill>
        <p:spPr bwMode="auto">
          <a:xfrm rot="19385333">
            <a:off x="3858856" y="1147532"/>
            <a:ext cx="894254" cy="476220"/>
          </a:xfrm>
          <a:prstGeom prst="rect">
            <a:avLst/>
          </a:prstGeom>
          <a:ln>
            <a:noFill/>
          </a:ln>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 xmlns:a16="http://schemas.microsoft.com/office/drawing/2014/main" id="{F9427268-F29A-4A33-AB14-4A5253AA2A95}"/>
              </a:ext>
            </a:extLst>
          </p:cNvPr>
          <p:cNvSpPr>
            <a:spLocks noGrp="1"/>
          </p:cNvSpPr>
          <p:nvPr>
            <p:ph type="title"/>
          </p:nvPr>
        </p:nvSpPr>
        <p:spPr>
          <a:xfrm>
            <a:off x="2206616" y="122146"/>
            <a:ext cx="7714624" cy="635215"/>
          </a:xfrm>
        </p:spPr>
        <p:txBody>
          <a:bodyPr>
            <a:normAutofit/>
          </a:bodyPr>
          <a:lstStyle/>
          <a:p>
            <a:r>
              <a:rPr lang="el-GR" dirty="0"/>
              <a:t>2</a:t>
            </a:r>
            <a:r>
              <a:rPr lang="el-GR" baseline="30000" dirty="0"/>
              <a:t>η</a:t>
            </a:r>
            <a:r>
              <a:rPr lang="el-GR" dirty="0"/>
              <a:t> </a:t>
            </a:r>
            <a:r>
              <a:rPr lang="el-GR" dirty="0" err="1"/>
              <a:t>Δραστηριοτητα</a:t>
            </a:r>
            <a:r>
              <a:rPr lang="el-GR" dirty="0"/>
              <a:t> (</a:t>
            </a:r>
            <a:r>
              <a:rPr lang="el-GR" dirty="0" err="1"/>
              <a:t>πειραμα</a:t>
            </a:r>
            <a:r>
              <a:rPr lang="el-GR" dirty="0"/>
              <a:t> 1</a:t>
            </a:r>
            <a:r>
              <a:rPr lang="el-GR" baseline="30000" dirty="0"/>
              <a:t>ο</a:t>
            </a:r>
            <a:r>
              <a:rPr lang="el-GR" dirty="0"/>
              <a:t>)</a:t>
            </a:r>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0346" y1="13761" x2="80519" y2="11009"/>
                        <a14:foregroundMark x1="43723" y1="12844" x2="51515" y2="34404"/>
                        <a14:foregroundMark x1="51515" y1="17890" x2="62771" y2="19266"/>
                        <a14:foregroundMark x1="45455" y1="7798" x2="57143" y2="1835"/>
                      </a14:backgroundRemoval>
                    </a14:imgEffect>
                  </a14:imgLayer>
                </a14:imgProps>
              </a:ext>
              <a:ext uri="{28A0092B-C50C-407E-A947-70E740481C1C}">
                <a14:useLocalDpi xmlns:a14="http://schemas.microsoft.com/office/drawing/2010/main" val="0"/>
              </a:ext>
            </a:extLst>
          </a:blip>
          <a:srcRect/>
          <a:stretch>
            <a:fillRect/>
          </a:stretch>
        </p:blipFill>
        <p:spPr bwMode="auto">
          <a:xfrm>
            <a:off x="3248827" y="1774310"/>
            <a:ext cx="1209665" cy="114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Free Free Coin Cliparts, Download Free Clip Art, Free Clip Art on ...">
            <a:extLst>
              <a:ext uri="{FF2B5EF4-FFF2-40B4-BE49-F238E27FC236}">
                <a16:creationId xmlns="" xmlns:a16="http://schemas.microsoft.com/office/drawing/2014/main" id="{C41A3679-C095-4AC5-B076-2D85F2033821}"/>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273" b="95152" l="3268" r="94771">
                        <a14:foregroundMark x1="29085" y1="7273" x2="9477" y2="75758"/>
                        <a14:foregroundMark x1="9477" y1="75758" x2="51961" y2="95758"/>
                        <a14:foregroundMark x1="51961" y1="95758" x2="91503" y2="72121"/>
                        <a14:foregroundMark x1="91503" y1="72121" x2="66993" y2="10303"/>
                        <a14:foregroundMark x1="66993" y1="10303" x2="26144" y2="7273"/>
                        <a14:foregroundMark x1="8497" y1="15758" x2="8497" y2="78182"/>
                        <a14:foregroundMark x1="6209" y1="20000" x2="10131" y2="95152"/>
                        <a14:foregroundMark x1="10131" y1="95152" x2="3268" y2="23030"/>
                        <a14:foregroundMark x1="86601" y1="10303" x2="91830" y2="75152"/>
                        <a14:foregroundMark x1="89542" y1="18788" x2="92484" y2="81212"/>
                        <a14:foregroundMark x1="94771" y1="75152" x2="92484" y2="24242"/>
                      </a14:backgroundRemoval>
                    </a14:imgEffect>
                  </a14:imgLayer>
                </a14:imgProps>
              </a:ext>
              <a:ext uri="{28A0092B-C50C-407E-A947-70E740481C1C}">
                <a14:useLocalDpi xmlns:a14="http://schemas.microsoft.com/office/drawing/2010/main" val="0"/>
              </a:ext>
            </a:extLst>
          </a:blip>
          <a:srcRect r="2124" b="3337"/>
          <a:stretch/>
        </p:blipFill>
        <p:spPr bwMode="auto">
          <a:xfrm rot="19385333">
            <a:off x="7138352" y="1736205"/>
            <a:ext cx="781186" cy="416008"/>
          </a:xfrm>
          <a:prstGeom prst="rect">
            <a:avLst/>
          </a:prstGeom>
          <a:ln>
            <a:noFill/>
          </a:ln>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6" name="image5.png"/>
          <p:cNvPicPr/>
          <p:nvPr/>
        </p:nvPicPr>
        <p:blipFill rotWithShape="1">
          <a:blip r:embed="rId9">
            <a:extLst>
              <a:ext uri="{BEBA8EAE-BF5A-486C-A8C5-ECC9F3942E4B}">
                <a14:imgProps xmlns:a14="http://schemas.microsoft.com/office/drawing/2010/main">
                  <a14:imgLayer r:embed="rId10">
                    <a14:imgEffect>
                      <a14:backgroundRemoval t="5144" b="94100" l="15952" r="82857">
                        <a14:backgroundMark x1="54286" y1="25265" x2="72619" y2="34493"/>
                      </a14:backgroundRemoval>
                    </a14:imgEffect>
                  </a14:imgLayer>
                </a14:imgProps>
              </a:ext>
            </a:extLst>
          </a:blip>
          <a:srcRect l="16949" t="9353" r="19347"/>
          <a:stretch/>
        </p:blipFill>
        <p:spPr>
          <a:xfrm>
            <a:off x="6170496" y="1653780"/>
            <a:ext cx="1799617" cy="1653624"/>
          </a:xfrm>
          <a:prstGeom prst="rect">
            <a:avLst/>
          </a:prstGeom>
          <a:ln/>
        </p:spPr>
      </p:pic>
      <p:pic>
        <p:nvPicPr>
          <p:cNvPr id="10" name="Picture 8" descr="Free Free Coin Cliparts, Download Free Clip Art, Free Clip Art on ...">
            <a:extLst>
              <a:ext uri="{FF2B5EF4-FFF2-40B4-BE49-F238E27FC236}">
                <a16:creationId xmlns="" xmlns:a16="http://schemas.microsoft.com/office/drawing/2014/main" id="{C41A3679-C095-4AC5-B076-2D85F2033821}"/>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7273" b="95152" l="3268" r="94771">
                        <a14:foregroundMark x1="29085" y1="7273" x2="9477" y2="75758"/>
                        <a14:foregroundMark x1="9477" y1="75758" x2="51961" y2="95758"/>
                        <a14:foregroundMark x1="51961" y1="95758" x2="91503" y2="72121"/>
                        <a14:foregroundMark x1="91503" y1="72121" x2="66993" y2="10303"/>
                        <a14:foregroundMark x1="66993" y1="10303" x2="26144" y2="7273"/>
                        <a14:foregroundMark x1="8497" y1="15758" x2="8497" y2="78182"/>
                        <a14:foregroundMark x1="6209" y1="20000" x2="10131" y2="95152"/>
                        <a14:foregroundMark x1="10131" y1="95152" x2="3268" y2="23030"/>
                        <a14:foregroundMark x1="86601" y1="10303" x2="91830" y2="75152"/>
                        <a14:foregroundMark x1="89542" y1="18788" x2="92484" y2="81212"/>
                        <a14:foregroundMark x1="94771" y1="75152" x2="92484" y2="24242"/>
                      </a14:backgroundRemoval>
                    </a14:imgEffect>
                  </a14:imgLayer>
                </a14:imgProps>
              </a:ext>
              <a:ext uri="{28A0092B-C50C-407E-A947-70E740481C1C}">
                <a14:useLocalDpi xmlns:a14="http://schemas.microsoft.com/office/drawing/2010/main" val="0"/>
              </a:ext>
            </a:extLst>
          </a:blip>
          <a:srcRect r="2124" b="3337"/>
          <a:stretch/>
        </p:blipFill>
        <p:spPr bwMode="auto">
          <a:xfrm rot="18461471">
            <a:off x="9313959" y="2003117"/>
            <a:ext cx="976866" cy="520214"/>
          </a:xfrm>
          <a:prstGeom prst="rect">
            <a:avLst/>
          </a:prstGeom>
          <a:ln>
            <a:noFill/>
          </a:ln>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9" name="image5.png"/>
          <p:cNvPicPr/>
          <p:nvPr/>
        </p:nvPicPr>
        <p:blipFill rotWithShape="1">
          <a:blip r:embed="rId9">
            <a:extLst>
              <a:ext uri="{BEBA8EAE-BF5A-486C-A8C5-ECC9F3942E4B}">
                <a14:imgProps xmlns:a14="http://schemas.microsoft.com/office/drawing/2010/main">
                  <a14:imgLayer r:embed="rId10">
                    <a14:imgEffect>
                      <a14:backgroundRemoval t="5144" b="94100" l="15952" r="82857">
                        <a14:backgroundMark x1="54286" y1="25265" x2="72619" y2="34493"/>
                      </a14:backgroundRemoval>
                    </a14:imgEffect>
                  </a14:imgLayer>
                </a14:imgProps>
              </a:ext>
            </a:extLst>
          </a:blip>
          <a:srcRect l="16949" t="9353" r="19347"/>
          <a:stretch/>
        </p:blipFill>
        <p:spPr>
          <a:xfrm>
            <a:off x="8703021" y="1644790"/>
            <a:ext cx="1799617" cy="1653624"/>
          </a:xfrm>
          <a:prstGeom prst="rect">
            <a:avLst/>
          </a:prstGeom>
          <a:ln/>
        </p:spPr>
      </p:pic>
      <p:pic>
        <p:nvPicPr>
          <p:cNvPr id="1027" name="Picture 3"/>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5229" b="89869" l="9967" r="90686">
                        <a14:foregroundMark x1="20915" y1="75980" x2="41830" y2="40850"/>
                        <a14:foregroundMark x1="75980" y1="11601" x2="77941" y2="13235"/>
                        <a14:foregroundMark x1="72222" y1="21569" x2="75654" y2="23856"/>
                        <a14:backgroundMark x1="33497" y1="43954" x2="42157" y2="34967"/>
                        <a14:backgroundMark x1="41176" y1="34967" x2="49183" y2="19608"/>
                        <a14:backgroundMark x1="50163" y1="20261" x2="66503" y2="16176"/>
                        <a14:backgroundMark x1="15196" y1="77941" x2="33170" y2="44281"/>
                        <a14:backgroundMark x1="16176" y1="77614" x2="38562" y2="88889"/>
                        <a14:backgroundMark x1="40850" y1="87908" x2="66830" y2="40850"/>
                        <a14:backgroundMark x1="66830" y1="40850" x2="75654" y2="26634"/>
                        <a14:backgroundMark x1="66934" y1="18236" x2="68737" y2="25050"/>
                      </a14:backgroundRemoval>
                    </a14:imgEffect>
                  </a14:imgLayer>
                </a14:imgProps>
              </a:ext>
              <a:ext uri="{28A0092B-C50C-407E-A947-70E740481C1C}">
                <a14:useLocalDpi xmlns:a14="http://schemas.microsoft.com/office/drawing/2010/main" val="0"/>
              </a:ext>
            </a:extLst>
          </a:blip>
          <a:srcRect l="16289" t="8223" r="15485" b="9212"/>
          <a:stretch/>
        </p:blipFill>
        <p:spPr bwMode="auto">
          <a:xfrm rot="16875455" flipH="1">
            <a:off x="10072493" y="481972"/>
            <a:ext cx="1413837" cy="171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Καμπύλο βέλος προς τα κάτω 12"/>
          <p:cNvSpPr/>
          <p:nvPr/>
        </p:nvSpPr>
        <p:spPr>
          <a:xfrm>
            <a:off x="5208816" y="1021112"/>
            <a:ext cx="1473821" cy="632668"/>
          </a:xfrm>
          <a:prstGeom prst="curvedDownArrow">
            <a:avLst>
              <a:gd name="adj1" fmla="val 25000"/>
              <a:gd name="adj2" fmla="val 59074"/>
              <a:gd name="adj3" fmla="val 59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4" name="Καμπύλο βέλος προς τα κάτω 13"/>
          <p:cNvSpPr/>
          <p:nvPr/>
        </p:nvSpPr>
        <p:spPr>
          <a:xfrm>
            <a:off x="7965908" y="1021112"/>
            <a:ext cx="1473821" cy="632668"/>
          </a:xfrm>
          <a:prstGeom prst="curvedDownArrow">
            <a:avLst>
              <a:gd name="adj1" fmla="val 25000"/>
              <a:gd name="adj2" fmla="val 59074"/>
              <a:gd name="adj3" fmla="val 59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32349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18942" y="824248"/>
            <a:ext cx="11797048" cy="6033751"/>
          </a:xfrm>
        </p:spPr>
        <p:txBody>
          <a:bodyPr>
            <a:normAutofit fontScale="70000" lnSpcReduction="20000"/>
          </a:bodyPr>
          <a:lstStyle/>
          <a:p>
            <a:pPr marL="0" indent="0" algn="just">
              <a:buNone/>
            </a:pPr>
            <a:r>
              <a:rPr lang="el-GR" b="1" u="sng" dirty="0"/>
              <a:t>Υλικά:</a:t>
            </a:r>
            <a:endParaRPr lang="el-GR" dirty="0"/>
          </a:p>
          <a:p>
            <a:r>
              <a:rPr lang="el-GR" dirty="0">
                <a:solidFill>
                  <a:schemeClr val="tx1"/>
                </a:solidFill>
              </a:rPr>
              <a:t>1 γυάλινο βαζάκι με μεταλλικό καπάκι</a:t>
            </a:r>
          </a:p>
          <a:p>
            <a:r>
              <a:rPr lang="el-GR" dirty="0">
                <a:solidFill>
                  <a:schemeClr val="tx1"/>
                </a:solidFill>
              </a:rPr>
              <a:t>1 γκαζάκι</a:t>
            </a:r>
          </a:p>
          <a:p>
            <a:r>
              <a:rPr lang="el-GR" dirty="0">
                <a:solidFill>
                  <a:schemeClr val="tx1"/>
                </a:solidFill>
              </a:rPr>
              <a:t>Γάντι κουζίνας</a:t>
            </a:r>
          </a:p>
          <a:p>
            <a:pPr marL="0" indent="0" algn="just">
              <a:buNone/>
            </a:pPr>
            <a:endParaRPr lang="el-GR" b="1" u="sng" dirty="0"/>
          </a:p>
          <a:p>
            <a:pPr marL="0" indent="0" algn="just">
              <a:buNone/>
            </a:pPr>
            <a:r>
              <a:rPr lang="el-GR" b="1" u="sng" dirty="0"/>
              <a:t>Περιγραφή δραστηριότητας:</a:t>
            </a:r>
          </a:p>
          <a:p>
            <a:pPr algn="just" fontAlgn="base">
              <a:buBlip>
                <a:blip r:embed="rId2"/>
              </a:buBlip>
            </a:pPr>
            <a:r>
              <a:rPr lang="el-GR" sz="2500" dirty="0">
                <a:solidFill>
                  <a:schemeClr val="tx1"/>
                </a:solidFill>
              </a:rPr>
              <a:t>Η νηπιαγωγός </a:t>
            </a:r>
            <a:r>
              <a:rPr lang="el-GR" dirty="0">
                <a:solidFill>
                  <a:schemeClr val="tx1"/>
                </a:solidFill>
              </a:rPr>
              <a:t>επιστρέφει στην αφήγηση της ιστορίας λέγοντας ότι: </a:t>
            </a:r>
            <a:endParaRPr lang="en-US" dirty="0">
              <a:solidFill>
                <a:schemeClr val="tx1"/>
              </a:solidFill>
            </a:endParaRPr>
          </a:p>
          <a:p>
            <a:pPr marL="0" indent="0" algn="just" fontAlgn="base">
              <a:buNone/>
            </a:pPr>
            <a:r>
              <a:rPr lang="el-GR" dirty="0">
                <a:solidFill>
                  <a:schemeClr val="tx1"/>
                </a:solidFill>
              </a:rPr>
              <a:t>	</a:t>
            </a:r>
            <a:r>
              <a:rPr lang="en-US" dirty="0">
                <a:solidFill>
                  <a:schemeClr val="tx1"/>
                </a:solidFill>
              </a:rPr>
              <a:t>“</a:t>
            </a:r>
            <a:r>
              <a:rPr lang="el-GR" dirty="0">
                <a:solidFill>
                  <a:schemeClr val="tx1"/>
                </a:solidFill>
              </a:rPr>
              <a:t>Ο κύριος Θερμοπομπός δυσκολευόταν να ανοίξει το μεταλλικό καπάκι από το βαζάκι της ζάχαρης και σκαρφίστηκε έναν έξυπνο τρόπο για να το κάνει να ανοίξει</a:t>
            </a:r>
            <a:r>
              <a:rPr lang="en-US" dirty="0">
                <a:solidFill>
                  <a:schemeClr val="tx1"/>
                </a:solidFill>
              </a:rPr>
              <a:t>”</a:t>
            </a:r>
            <a:r>
              <a:rPr lang="el-GR" dirty="0">
                <a:solidFill>
                  <a:schemeClr val="tx1"/>
                </a:solidFill>
              </a:rPr>
              <a:t>.</a:t>
            </a:r>
          </a:p>
          <a:p>
            <a:pPr algn="just" fontAlgn="base">
              <a:buBlip>
                <a:blip r:embed="rId2"/>
              </a:buBlip>
            </a:pPr>
            <a:r>
              <a:rPr lang="el-GR" sz="2500" dirty="0">
                <a:solidFill>
                  <a:schemeClr val="tx1"/>
                </a:solidFill>
              </a:rPr>
              <a:t>Ερωτήματα προς τα παιδιά</a:t>
            </a:r>
            <a:r>
              <a:rPr lang="el-GR" dirty="0">
                <a:solidFill>
                  <a:schemeClr val="tx1"/>
                </a:solidFill>
              </a:rPr>
              <a:t>: </a:t>
            </a:r>
          </a:p>
          <a:p>
            <a:pPr marL="0" indent="0" algn="just" fontAlgn="base">
              <a:buNone/>
            </a:pPr>
            <a:r>
              <a:rPr lang="el-GR" dirty="0">
                <a:solidFill>
                  <a:schemeClr val="tx1"/>
                </a:solidFill>
              </a:rPr>
              <a:t>	Τι τρόπο μπορεί να σκέφτηκε ο κύριος Θερμοπομπός για να ανοίξει το καπάκι; </a:t>
            </a:r>
          </a:p>
          <a:p>
            <a:pPr marL="0" indent="0" algn="just" fontAlgn="base">
              <a:buNone/>
            </a:pPr>
            <a:r>
              <a:rPr lang="el-GR" dirty="0">
                <a:solidFill>
                  <a:schemeClr val="tx1"/>
                </a:solidFill>
              </a:rPr>
              <a:t>	Μπορούμε να του προτείνουμε εμείς ένα τρόπο να ανοίξει το μεταλλικό καπάκι;</a:t>
            </a:r>
          </a:p>
          <a:p>
            <a:pPr algn="just" fontAlgn="base">
              <a:spcBef>
                <a:spcPts val="600"/>
              </a:spcBef>
              <a:buBlip>
                <a:blip r:embed="rId2"/>
              </a:buBlip>
            </a:pPr>
            <a:r>
              <a:rPr lang="el-GR" dirty="0">
                <a:solidFill>
                  <a:schemeClr val="tx1"/>
                </a:solidFill>
              </a:rPr>
              <a:t>Σε αυτό το σημείο υπενθυμίζουμε στα παιδιά τον τρόπο με τον οποίο μεγάλωσε το νόμισμα και κατά αυτό τον τρόπο περιμένουμε να μας αναφέρουν ότι με τον αντίστοιχο τρόπο θα μεγαλώσει και το μεταλλικό καπάκι άμα το ζεστάνουμε για να ανοίγει πιο εύκολα το βαζάκι. Δίνεται λοιπόν στα παιδιά το βαζάκι και τους κάνουμε τα εξής ερωτήματα:</a:t>
            </a:r>
          </a:p>
          <a:p>
            <a:pPr marL="0" indent="0" algn="just" fontAlgn="base">
              <a:spcBef>
                <a:spcPts val="600"/>
              </a:spcBef>
              <a:buNone/>
            </a:pPr>
            <a:r>
              <a:rPr lang="el-GR" dirty="0">
                <a:solidFill>
                  <a:schemeClr val="tx1"/>
                </a:solidFill>
              </a:rPr>
              <a:t>	Ποιο μέρος του βάζου θα πρέπει να ζεστάνουμε (καπάκι ή βάζο); </a:t>
            </a:r>
          </a:p>
          <a:p>
            <a:pPr marL="0" indent="0" algn="just" fontAlgn="base">
              <a:spcBef>
                <a:spcPts val="600"/>
              </a:spcBef>
              <a:buNone/>
            </a:pPr>
            <a:r>
              <a:rPr lang="el-GR" dirty="0">
                <a:solidFill>
                  <a:schemeClr val="tx1"/>
                </a:solidFill>
              </a:rPr>
              <a:t>	Θέλετε να το δοκιμάσουμε;</a:t>
            </a:r>
          </a:p>
          <a:p>
            <a:pPr algn="just" fontAlgn="base">
              <a:buBlip>
                <a:blip r:embed="rId2"/>
              </a:buBlip>
            </a:pPr>
            <a:r>
              <a:rPr lang="el-GR" dirty="0">
                <a:solidFill>
                  <a:schemeClr val="tx1"/>
                </a:solidFill>
              </a:rPr>
              <a:t>Τότε η νηπιαγωγός βάσει της απάντησης που θα της δώσουν τα παιδιά τοποθετεί το καπάκι από το κλειστό βάζο πάνω από το αναμμένο γκαζάκι και αφού περάσουν κάποια λεπτά το δίνει στα παιδιά, τα οποία φοράνε γάντια, και με πολλή προσοχή βλέπουν ότι το καπάκι βγαίνει με ευκολία.</a:t>
            </a:r>
          </a:p>
        </p:txBody>
      </p:sp>
      <p:sp>
        <p:nvSpPr>
          <p:cNvPr id="4" name="Τίτλος 1">
            <a:extLst>
              <a:ext uri="{FF2B5EF4-FFF2-40B4-BE49-F238E27FC236}">
                <a16:creationId xmlns="" xmlns:a16="http://schemas.microsoft.com/office/drawing/2014/main" id="{F9427268-F29A-4A33-AB14-4A5253AA2A95}"/>
              </a:ext>
            </a:extLst>
          </p:cNvPr>
          <p:cNvSpPr>
            <a:spLocks noGrp="1"/>
          </p:cNvSpPr>
          <p:nvPr>
            <p:ph type="title"/>
          </p:nvPr>
        </p:nvSpPr>
        <p:spPr>
          <a:xfrm>
            <a:off x="968991" y="143397"/>
            <a:ext cx="10222173" cy="668741"/>
          </a:xfrm>
        </p:spPr>
        <p:txBody>
          <a:bodyPr>
            <a:normAutofit fontScale="90000"/>
          </a:bodyPr>
          <a:lstStyle/>
          <a:p>
            <a:r>
              <a:rPr lang="el-GR" dirty="0"/>
              <a:t>3</a:t>
            </a:r>
            <a:r>
              <a:rPr lang="el-GR" baseline="30000" dirty="0"/>
              <a:t>η</a:t>
            </a:r>
            <a:r>
              <a:rPr lang="el-GR" dirty="0"/>
              <a:t> Δραστηριότητα (πείραμα 2</a:t>
            </a:r>
            <a:r>
              <a:rPr lang="el-GR" baseline="30000" dirty="0"/>
              <a:t>ο</a:t>
            </a:r>
            <a:r>
              <a:rPr lang="el-GR" dirty="0"/>
              <a:t> /Αξιολόγηση)</a:t>
            </a:r>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0346" y1="13761" x2="80519" y2="11009"/>
                        <a14:foregroundMark x1="43723" y1="12844" x2="51515" y2="34404"/>
                        <a14:foregroundMark x1="51515" y1="17890" x2="62771" y2="19266"/>
                        <a14:foregroundMark x1="45455" y1="7798" x2="57143" y2="1835"/>
                      </a14:backgroundRemoval>
                    </a14:imgEffect>
                  </a14:imgLayer>
                </a14:imgProps>
              </a:ext>
              <a:ext uri="{28A0092B-C50C-407E-A947-70E740481C1C}">
                <a14:useLocalDpi xmlns:a14="http://schemas.microsoft.com/office/drawing/2010/main" val="0"/>
              </a:ext>
            </a:extLst>
          </a:blip>
          <a:srcRect/>
          <a:stretch>
            <a:fillRect/>
          </a:stretch>
        </p:blipFill>
        <p:spPr bwMode="auto">
          <a:xfrm>
            <a:off x="6799214" y="1744346"/>
            <a:ext cx="1237642" cy="116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Καμπύλο βέλος προς τα κάτω 29"/>
          <p:cNvSpPr/>
          <p:nvPr/>
        </p:nvSpPr>
        <p:spPr>
          <a:xfrm>
            <a:off x="5929315" y="989354"/>
            <a:ext cx="1283605" cy="542667"/>
          </a:xfrm>
          <a:prstGeom prst="curvedDownArrow">
            <a:avLst>
              <a:gd name="adj1" fmla="val 25000"/>
              <a:gd name="adj2" fmla="val 59074"/>
              <a:gd name="adj3" fmla="val 59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29" name="image3.png"/>
          <p:cNvPicPr/>
          <p:nvPr/>
        </p:nvPicPr>
        <p:blipFill rotWithShape="1">
          <a:blip r:embed="rId5">
            <a:extLst>
              <a:ext uri="{BEBA8EAE-BF5A-486C-A8C5-ECC9F3942E4B}">
                <a14:imgProps xmlns:a14="http://schemas.microsoft.com/office/drawing/2010/main">
                  <a14:imgLayer r:embed="rId6">
                    <a14:imgEffect>
                      <a14:backgroundRemoval t="2451" b="94281" l="10000" r="90000"/>
                    </a14:imgEffect>
                  </a14:imgLayer>
                </a14:imgProps>
              </a:ext>
            </a:extLst>
          </a:blip>
          <a:srcRect l="21743" r="27587"/>
          <a:stretch/>
        </p:blipFill>
        <p:spPr>
          <a:xfrm>
            <a:off x="4803821" y="1285832"/>
            <a:ext cx="1159098" cy="1626507"/>
          </a:xfrm>
          <a:prstGeom prst="rect">
            <a:avLst/>
          </a:prstGeom>
          <a:ln/>
        </p:spPr>
      </p:pic>
      <p:pic>
        <p:nvPicPr>
          <p:cNvPr id="2050"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653" b="89189" l="2062" r="95361">
                        <a14:foregroundMark x1="10309" y1="46332" x2="22165" y2="68340"/>
                        <a14:foregroundMark x1="10309" y1="54054" x2="18041" y2="64093"/>
                        <a14:foregroundMark x1="77320" y1="59073" x2="88144" y2="5907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17034" b="20758"/>
          <a:stretch/>
        </p:blipFill>
        <p:spPr bwMode="auto">
          <a:xfrm rot="2181637">
            <a:off x="4900904" y="1135720"/>
            <a:ext cx="895174" cy="743444"/>
          </a:xfrm>
          <a:prstGeom prst="rect">
            <a:avLst/>
          </a:prstGeom>
          <a:noFill/>
          <a:ln>
            <a:noFill/>
          </a:ln>
          <a:scene3d>
            <a:camera prst="orthographicFront">
              <a:rot lat="3364501" lon="18680765" rev="20738264"/>
            </a:camera>
            <a:lightRig rig="threePt" dir="t"/>
          </a:scene3d>
          <a:sp3d>
            <a:bevelT/>
            <a:bevelB h="165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mage3.png"/>
          <p:cNvPicPr/>
          <p:nvPr/>
        </p:nvPicPr>
        <p:blipFill rotWithShape="1">
          <a:blip r:embed="rId5">
            <a:extLst>
              <a:ext uri="{BEBA8EAE-BF5A-486C-A8C5-ECC9F3942E4B}">
                <a14:imgProps xmlns:a14="http://schemas.microsoft.com/office/drawing/2010/main">
                  <a14:imgLayer r:embed="rId6">
                    <a14:imgEffect>
                      <a14:backgroundRemoval t="2451" b="94281" l="10000" r="90000"/>
                    </a14:imgEffect>
                  </a14:imgLayer>
                </a14:imgProps>
              </a:ext>
            </a:extLst>
          </a:blip>
          <a:srcRect l="21743" r="27587"/>
          <a:stretch/>
        </p:blipFill>
        <p:spPr>
          <a:xfrm rot="18228268">
            <a:off x="7865573" y="926784"/>
            <a:ext cx="850927" cy="1297395"/>
          </a:xfrm>
          <a:prstGeom prst="rect">
            <a:avLst/>
          </a:prstGeom>
          <a:ln/>
        </p:spPr>
      </p:pic>
      <p:pic>
        <p:nvPicPr>
          <p:cNvPr id="32"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653" b="89189" l="2062" r="95361">
                        <a14:foregroundMark x1="10309" y1="46332" x2="22165" y2="68340"/>
                        <a14:foregroundMark x1="10309" y1="54054" x2="18041" y2="64093"/>
                        <a14:foregroundMark x1="77320" y1="59073" x2="88144" y2="5907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17034" b="20758"/>
          <a:stretch/>
        </p:blipFill>
        <p:spPr bwMode="auto">
          <a:xfrm rot="20636567">
            <a:off x="7473233" y="1005309"/>
            <a:ext cx="746615" cy="620065"/>
          </a:xfrm>
          <a:prstGeom prst="rect">
            <a:avLst/>
          </a:prstGeom>
          <a:noFill/>
          <a:ln>
            <a:noFill/>
          </a:ln>
          <a:scene3d>
            <a:camera prst="orthographicFront">
              <a:rot lat="3364501" lon="18680765" rev="20738264"/>
            </a:camera>
            <a:lightRig rig="threePt" dir="t"/>
          </a:scene3d>
          <a:sp3d>
            <a:bevelT/>
            <a:bevelB h="165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Καμπύλο βέλος προς τα κάτω 32"/>
          <p:cNvSpPr/>
          <p:nvPr/>
        </p:nvSpPr>
        <p:spPr>
          <a:xfrm>
            <a:off x="8953704" y="989353"/>
            <a:ext cx="1283605" cy="542667"/>
          </a:xfrm>
          <a:prstGeom prst="curvedDownArrow">
            <a:avLst>
              <a:gd name="adj1" fmla="val 20678"/>
              <a:gd name="adj2" fmla="val 59074"/>
              <a:gd name="adj3" fmla="val 59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34" name="image3.png"/>
          <p:cNvPicPr/>
          <p:nvPr/>
        </p:nvPicPr>
        <p:blipFill rotWithShape="1">
          <a:blip r:embed="rId5">
            <a:extLst>
              <a:ext uri="{BEBA8EAE-BF5A-486C-A8C5-ECC9F3942E4B}">
                <a14:imgProps xmlns:a14="http://schemas.microsoft.com/office/drawing/2010/main">
                  <a14:imgLayer r:embed="rId6">
                    <a14:imgEffect>
                      <a14:backgroundRemoval t="2451" b="94281" l="10000" r="90000"/>
                    </a14:imgEffect>
                  </a14:imgLayer>
                </a14:imgProps>
              </a:ext>
            </a:extLst>
          </a:blip>
          <a:srcRect l="21743" r="27587"/>
          <a:stretch/>
        </p:blipFill>
        <p:spPr>
          <a:xfrm>
            <a:off x="9760041" y="1438231"/>
            <a:ext cx="1159098" cy="1626507"/>
          </a:xfrm>
          <a:prstGeom prst="rect">
            <a:avLst/>
          </a:prstGeom>
          <a:ln/>
        </p:spPr>
      </p:pic>
      <p:pic>
        <p:nvPicPr>
          <p:cNvPr id="35" name="Picture 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53" b="89189" l="2062" r="95361">
                        <a14:foregroundMark x1="10309" y1="46332" x2="22165" y2="68340"/>
                        <a14:foregroundMark x1="10309" y1="54054" x2="18041" y2="64093"/>
                        <a14:foregroundMark x1="77320" y1="59073" x2="88144" y2="5907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t="17034" b="20758"/>
          <a:stretch/>
        </p:blipFill>
        <p:spPr bwMode="auto">
          <a:xfrm rot="2221042">
            <a:off x="10363214" y="2419218"/>
            <a:ext cx="771773" cy="640959"/>
          </a:xfrm>
          <a:prstGeom prst="rect">
            <a:avLst/>
          </a:prstGeom>
          <a:noFill/>
          <a:ln>
            <a:noFill/>
          </a:ln>
          <a:scene3d>
            <a:camera prst="orthographicFront"/>
            <a:lightRig rig="threePt" dir="t"/>
          </a:scene3d>
          <a:sp3d>
            <a:bevelT/>
            <a:bevelB h="165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62779"/>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238</TotalTime>
  <Words>1094</Words>
  <Application>Microsoft Office PowerPoint</Application>
  <PresentationFormat>Προσαρμογή</PresentationFormat>
  <Paragraphs>97</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ClassicFrameVTI</vt:lpstr>
      <vt:lpstr>Δραστηριότητες από τον κόσμο της Φυσικής για το Νηπιαγωγείο</vt:lpstr>
      <vt:lpstr>μέροσ α’ ΤΩΝ ΔΡΑΣΤΗΡΙΟΤΗΤΩΝ</vt:lpstr>
      <vt:lpstr> 1Η δραστηριότητα (Αφήγηση ιστορίαΣ):  </vt:lpstr>
      <vt:lpstr>2η Δραστηριότητα (πείραμα 1ο)</vt:lpstr>
      <vt:lpstr>3η Δραστηριότητα (πείραμα 2ο /Αξιολόγηση)</vt:lpstr>
      <vt:lpstr>μέροσ β’ ΤΩΝ ΔΡΑΣΤΗΡΙΟΤΗΤΩΝ</vt:lpstr>
      <vt:lpstr> 1Η δραστηριοτητα (Αφηγηση ιστοριαΣ):  </vt:lpstr>
      <vt:lpstr>2η Δραστηριοτητα (πειραμα 1ο)</vt:lpstr>
      <vt:lpstr>3η Δραστηριότητα (πείραμα 2ο /Αξιολόγηση)</vt:lpstr>
      <vt:lpstr>4η δραστηριότητα (κινητικό παιχνίδι):</vt:lpstr>
      <vt:lpstr>Παρουσίαση του PowerPoint</vt:lpstr>
      <vt:lpstr>Δραστηριότητεσ από τον κόσμο τησ Φυσικήσ για το Νηπιαγωγείο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Δραστηριότητες από τον κόσμο της Φυσικής για το Νηπιαγωγείο</dc:title>
  <dc:creator>Χαρίκλεια Σταθούλια</dc:creator>
  <cp:lastModifiedBy>myACER</cp:lastModifiedBy>
  <cp:revision>23</cp:revision>
  <dcterms:created xsi:type="dcterms:W3CDTF">2021-03-03T11:17:52Z</dcterms:created>
  <dcterms:modified xsi:type="dcterms:W3CDTF">2021-03-06T14:09:37Z</dcterms:modified>
</cp:coreProperties>
</file>