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262" r:id="rId29"/>
    <p:sldId id="258" r:id="rId30"/>
    <p:sldId id="257" r:id="rId31"/>
    <p:sldId id="268" r:id="rId32"/>
    <p:sldId id="265" r:id="rId33"/>
    <p:sldId id="266" r:id="rId34"/>
    <p:sldId id="263" r:id="rId35"/>
    <p:sldId id="267" r:id="rId36"/>
    <p:sldId id="270" r:id="rId37"/>
    <p:sldId id="278" r:id="rId38"/>
    <p:sldId id="273" r:id="rId39"/>
    <p:sldId id="275" r:id="rId40"/>
    <p:sldId id="276" r:id="rId41"/>
    <p:sldId id="307" r:id="rId4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49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678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275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822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603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187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152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738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66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64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25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04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431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333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388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31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0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F703F02-DD0D-4C4D-A740-CB6554941630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A2A97DE-7FB1-4966-AE18-B72FDC7541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379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16351" y="1430012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Επαγγελματικοί κίνδυνοι-Ασφάλεια στον χώρο εργασίας: Διενέργεια μετρήσεων φυσικών, χημικών, βιολογικών παραγόντων κινδύνου στον χώρο εργασίας. Εργονομία και πρόληψη ατυχημάτων.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381571" y="48833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Σπουδάστριες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l-GR" dirty="0" smtClean="0">
                <a:solidFill>
                  <a:schemeClr val="bg1"/>
                </a:solidFill>
              </a:rPr>
              <a:t>Μπακοπούλου </a:t>
            </a:r>
            <a:r>
              <a:rPr lang="el-GR" dirty="0">
                <a:solidFill>
                  <a:schemeClr val="bg1"/>
                </a:solidFill>
              </a:rPr>
              <a:t>Ελένη </a:t>
            </a:r>
            <a:r>
              <a:rPr lang="el-GR" dirty="0" smtClean="0">
                <a:solidFill>
                  <a:schemeClr val="bg1"/>
                </a:solidFill>
              </a:rPr>
              <a:t> Α.Μ</a:t>
            </a:r>
            <a:r>
              <a:rPr lang="el-GR" dirty="0">
                <a:solidFill>
                  <a:schemeClr val="bg1"/>
                </a:solidFill>
              </a:rPr>
              <a:t>. 2052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</a:t>
            </a:r>
            <a:r>
              <a:rPr lang="el-GR" dirty="0" smtClean="0">
                <a:solidFill>
                  <a:schemeClr val="bg1"/>
                </a:solidFill>
              </a:rPr>
              <a:t>Δανά </a:t>
            </a:r>
            <a:r>
              <a:rPr lang="el-GR" dirty="0">
                <a:solidFill>
                  <a:schemeClr val="bg1"/>
                </a:solidFill>
              </a:rPr>
              <a:t>Κατερίνα </a:t>
            </a:r>
            <a:r>
              <a:rPr lang="el-GR" dirty="0" smtClean="0">
                <a:solidFill>
                  <a:schemeClr val="bg1"/>
                </a:solidFill>
              </a:rPr>
              <a:t> Α.Μ</a:t>
            </a:r>
            <a:r>
              <a:rPr lang="el-GR" dirty="0">
                <a:solidFill>
                  <a:schemeClr val="bg1"/>
                </a:solidFill>
              </a:rPr>
              <a:t>. 1914</a:t>
            </a:r>
          </a:p>
        </p:txBody>
      </p:sp>
    </p:spTree>
    <p:extLst>
      <p:ext uri="{BB962C8B-B14F-4D97-AF65-F5344CB8AC3E}">
        <p14:creationId xmlns:p14="http://schemas.microsoft.com/office/powerpoint/2010/main" val="14842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42586" cy="641487"/>
          </a:xfrm>
        </p:spPr>
        <p:txBody>
          <a:bodyPr/>
          <a:lstStyle/>
          <a:p>
            <a:r>
              <a:rPr lang="el-GR" dirty="0"/>
              <a:t>ΜΕΣΑ ΜΕΤΡΗΣΗΣ ΧΗΜΙΚΩΝ ΠΑΡΑΓΟΝΤΩΝ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444098"/>
            <a:ext cx="9152546" cy="3931065"/>
          </a:xfrm>
        </p:spPr>
        <p:txBody>
          <a:bodyPr>
            <a:normAutofit lnSpcReduction="10000"/>
          </a:bodyPr>
          <a:lstStyle/>
          <a:p>
            <a:r>
              <a:rPr lang="el-GR" sz="2000" dirty="0"/>
              <a:t>Σύστημα συλλογής και μέτρησης στερεών, υγρών και αέριων αερομεταφερόμενων ρύπων αποτελούμενο από ψηφιακές αντλίες αντιεκρηκτικού τύπου, κεφαλές δειγματοληψίας με φίλτρα και υγρά</a:t>
            </a:r>
          </a:p>
          <a:p>
            <a:r>
              <a:rPr lang="el-GR" sz="2000" dirty="0"/>
              <a:t>Χειροκίνητη αντλία ακριβείας με σωληνάρια άμεσης (χρωματικής) ένδειξης συγκέντρωσης αερίων/ατμών</a:t>
            </a:r>
          </a:p>
          <a:p>
            <a:r>
              <a:rPr lang="el-GR" sz="2000" dirty="0"/>
              <a:t>Ολοκληρωτικό ηχόμετρο τύπου Ι κατά IEC 60651, </a:t>
            </a:r>
            <a:r>
              <a:rPr lang="el-GR" sz="2000" dirty="0" err="1"/>
              <a:t>ηχοδοσίμετρα</a:t>
            </a:r>
            <a:r>
              <a:rPr lang="el-GR" sz="2000" dirty="0"/>
              <a:t> τύπου ΙΙ και ανεξάρτητο βαθμονομητή</a:t>
            </a:r>
          </a:p>
          <a:p>
            <a:r>
              <a:rPr lang="el-GR" sz="2000" dirty="0"/>
              <a:t>Ψηφιακό φωτόμετρο, </a:t>
            </a:r>
            <a:r>
              <a:rPr lang="el-GR" sz="2000" dirty="0" err="1"/>
              <a:t>πολύμετρο</a:t>
            </a:r>
            <a:r>
              <a:rPr lang="el-GR" sz="2000" dirty="0"/>
              <a:t>, </a:t>
            </a:r>
            <a:r>
              <a:rPr lang="el-GR" sz="2000" dirty="0" err="1"/>
              <a:t>γειωσόμετρο</a:t>
            </a:r>
            <a:r>
              <a:rPr lang="el-GR" sz="2000" dirty="0"/>
              <a:t>, αναλογικό </a:t>
            </a:r>
            <a:r>
              <a:rPr lang="el-GR" sz="2000" dirty="0" err="1"/>
              <a:t>μεγκώμετρο</a:t>
            </a:r>
            <a:r>
              <a:rPr lang="el-GR" sz="2000" dirty="0"/>
              <a:t> και ψηφιακό όργανο μέτρησης ηλεκτρομαγνητικής ακτινοβολίας</a:t>
            </a:r>
          </a:p>
          <a:p>
            <a:r>
              <a:rPr lang="el-GR" sz="2000" dirty="0"/>
              <a:t>Θερμικό ανεμόμετρο, </a:t>
            </a:r>
            <a:r>
              <a:rPr lang="el-GR" sz="2000" dirty="0" err="1"/>
              <a:t>υγρασιοθερμόμετρο</a:t>
            </a:r>
            <a:r>
              <a:rPr lang="el-GR" sz="2000" dirty="0"/>
              <a:t> για τη μέτρησης του δείκτη WBGT για τον έλεγχο της θερμικής καταπόνησης των εργαζομένων.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23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484560" cy="675670"/>
          </a:xfrm>
        </p:spPr>
        <p:txBody>
          <a:bodyPr/>
          <a:lstStyle/>
          <a:p>
            <a:r>
              <a:rPr lang="el-GR" dirty="0"/>
              <a:t>ΜΕΣΑ ΜΕΤΡΗΣΗΣ ΧΗΜΙΚΩΝ ΠΑΡΑΓΟΝΤΩΝ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/>
              <a:t>Ψηφιακός on-</a:t>
            </a:r>
            <a:r>
              <a:rPr lang="el-GR" sz="2000" dirty="0" err="1"/>
              <a:t>line</a:t>
            </a:r>
            <a:r>
              <a:rPr lang="el-GR" sz="2000" dirty="0"/>
              <a:t> αναλυτής συγκέντρωσης αιωρούμενων σωματιδίων 0-100mg/m3, πλήρης με καταγραφή μετρήσεων σε μνήμη, λογισμικό σύνδεσης με Η/Υ, και </a:t>
            </a:r>
            <a:r>
              <a:rPr lang="el-GR" sz="2000" dirty="0" err="1"/>
              <a:t>προδιαχωριστές</a:t>
            </a:r>
            <a:r>
              <a:rPr lang="el-GR" sz="2000" dirty="0"/>
              <a:t> PM10, PM2.5, PM1</a:t>
            </a:r>
          </a:p>
          <a:p>
            <a:r>
              <a:rPr lang="el-GR" sz="2000" dirty="0"/>
              <a:t>Φορητό όργανο μέτρησης αερίων: Ο2, LEL, CO και H2S.</a:t>
            </a:r>
          </a:p>
          <a:p>
            <a:r>
              <a:rPr lang="el-GR" sz="2000" dirty="0"/>
              <a:t>Ζυγαριά ακριβείας 5 δεκαδικών ψηφίων του γραμμαρίου, για </a:t>
            </a:r>
            <a:r>
              <a:rPr lang="el-GR" sz="2000" dirty="0" err="1"/>
              <a:t>βαρυτομετρικό</a:t>
            </a:r>
            <a:r>
              <a:rPr lang="el-GR" sz="2000" dirty="0"/>
              <a:t> προσδιορισμό της σκόνης</a:t>
            </a:r>
          </a:p>
          <a:p>
            <a:r>
              <a:rPr lang="el-GR" sz="2000" dirty="0"/>
              <a:t>Ψηφιακός on-</a:t>
            </a:r>
            <a:r>
              <a:rPr lang="el-GR" sz="2000" dirty="0" err="1"/>
              <a:t>line</a:t>
            </a:r>
            <a:r>
              <a:rPr lang="el-GR" sz="2000" dirty="0"/>
              <a:t> αναλυτής ταυτόχρονης μέτρησης των αιωρούμενων σωματιδίων PM10, PM5, PM2, PM0.5, PM0.2.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829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356373" cy="684216"/>
          </a:xfrm>
        </p:spPr>
        <p:txBody>
          <a:bodyPr/>
          <a:lstStyle/>
          <a:p>
            <a:r>
              <a:rPr lang="el-GR" dirty="0"/>
              <a:t>ΜΕΣΑ ΜΕΤΡΗΣΗΣ ΧΗΜΙΚΩΝ ΠΑΡΑΓΟΝΤΩΝ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493799"/>
            <a:ext cx="1767993" cy="160338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709" y="4097186"/>
            <a:ext cx="1810669" cy="181066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657" y="4407374"/>
            <a:ext cx="2041658" cy="204165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772" y="2373068"/>
            <a:ext cx="2814294" cy="246867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3460" y="4162834"/>
            <a:ext cx="304826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2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356373" cy="615850"/>
          </a:xfrm>
        </p:spPr>
        <p:txBody>
          <a:bodyPr/>
          <a:lstStyle/>
          <a:p>
            <a:r>
              <a:rPr lang="el-GR" dirty="0"/>
              <a:t>ΜΕΣΑ ΜΕΤΡΗΣΗΣ ΦΥΣΙΚΩΝ ΠΑΡΑΓΟΝΤΩΝ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/>
              <a:t>Ολοκληρωτικό ηχόμετρο τύπου Ι κατά ΙΕC 60651, </a:t>
            </a:r>
            <a:r>
              <a:rPr lang="el-GR" sz="2000" dirty="0" err="1"/>
              <a:t>ηχοδοσίμετρα</a:t>
            </a:r>
            <a:r>
              <a:rPr lang="el-GR" sz="2000" dirty="0"/>
              <a:t> τύπου ΙΙ και ανεξάρτητο βαθμονομητή</a:t>
            </a:r>
          </a:p>
          <a:p>
            <a:r>
              <a:rPr lang="el-GR" sz="2000" dirty="0"/>
              <a:t>Σύστημα μέτρησης των μηχανικών κραδασμών για τον </a:t>
            </a:r>
            <a:r>
              <a:rPr lang="el-GR" sz="2000" dirty="0" err="1"/>
              <a:t>πηχεοκαρπικό</a:t>
            </a:r>
            <a:r>
              <a:rPr lang="el-GR" sz="2000" dirty="0"/>
              <a:t> άξονα και για ολόκληρο το σώμα</a:t>
            </a:r>
          </a:p>
          <a:p>
            <a:r>
              <a:rPr lang="el-GR" sz="2000" dirty="0"/>
              <a:t>Ψηφιακό φωτόμετρο, </a:t>
            </a:r>
            <a:r>
              <a:rPr lang="el-GR" sz="2000" dirty="0" err="1"/>
              <a:t>πολύμετρο</a:t>
            </a:r>
            <a:r>
              <a:rPr lang="el-GR" sz="2000" dirty="0"/>
              <a:t>, </a:t>
            </a:r>
            <a:r>
              <a:rPr lang="el-GR" sz="2000" dirty="0" err="1"/>
              <a:t>γειωσόμετρο</a:t>
            </a:r>
            <a:r>
              <a:rPr lang="el-GR" sz="2000" dirty="0"/>
              <a:t>, αναλογικό </a:t>
            </a:r>
            <a:r>
              <a:rPr lang="el-GR" sz="2000" dirty="0" err="1"/>
              <a:t>μεγκώμετρο</a:t>
            </a:r>
            <a:r>
              <a:rPr lang="el-GR" sz="2000" dirty="0"/>
              <a:t> και ψηφιακό όργανο μέτρησης ηλεκτρομαγνητικής ακτινοβολίας</a:t>
            </a:r>
          </a:p>
          <a:p>
            <a:r>
              <a:rPr lang="el-GR" sz="2000" dirty="0"/>
              <a:t>Θερμικό ανεμόμετρο, </a:t>
            </a:r>
            <a:r>
              <a:rPr lang="el-GR" sz="2000" dirty="0" err="1"/>
              <a:t>υγρασιοθερμόμετρο</a:t>
            </a:r>
            <a:r>
              <a:rPr lang="el-GR" sz="2000" dirty="0"/>
              <a:t> για την μέτρηση του δείκτη WBGT για τον έλεγχο της θερμικής καταπόνησης των εργαζομένων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97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339282" cy="667125"/>
          </a:xfrm>
        </p:spPr>
        <p:txBody>
          <a:bodyPr/>
          <a:lstStyle/>
          <a:p>
            <a:r>
              <a:rPr lang="el-GR" dirty="0"/>
              <a:t>ΜΕΣΑ ΜΕΤΡΗΣΗΣ ΦΥΣΙΚΩΝ ΠΑΡΑΓΟΝΤΩΝ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6" y="2275542"/>
            <a:ext cx="2206943" cy="232887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695" y="2328033"/>
            <a:ext cx="1640829" cy="222389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158" y="4604416"/>
            <a:ext cx="1929234" cy="217539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574" y="4346143"/>
            <a:ext cx="2438611" cy="243861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8547" y="2328032"/>
            <a:ext cx="2968232" cy="22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8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928941" cy="846586"/>
          </a:xfrm>
        </p:spPr>
        <p:txBody>
          <a:bodyPr/>
          <a:lstStyle/>
          <a:p>
            <a:r>
              <a:rPr lang="el-GR" dirty="0"/>
              <a:t>ΜΕΣΑ ΜΕΤΡΗΣΗΣ ΒΙΟΛΟΓΙΚΩΝ ΠΑΡΑΓΟΝΤΩΝ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/>
              <a:t>Εργαστήρια χημικών και μικροβιολογικών αναλύσεων σύμφωνα με το  ISO 17025</a:t>
            </a:r>
          </a:p>
          <a:p>
            <a:r>
              <a:rPr lang="el-GR" sz="2000" dirty="0"/>
              <a:t>Οι «δείκτες βιολογικής έκθεσης» είναι τιμές αναφοράς, με σκοπό να χρησιμεύουν ως οδηγίες ή προτάσεις κατά την υλοποίηση του βιολογικού ελέγχου για την αξιολόγηση της κατάστασης της υγείας των εκτεθειμένων εργαζόμενων </a:t>
            </a:r>
          </a:p>
          <a:p>
            <a:r>
              <a:rPr lang="el-GR" sz="2000" dirty="0"/>
              <a:t>Εκφράζουν συγκεντρώσεις τοξικών ουσιών ή των </a:t>
            </a:r>
            <a:r>
              <a:rPr lang="el-GR" sz="2000" dirty="0" err="1"/>
              <a:t>μεταβολιτών</a:t>
            </a:r>
            <a:r>
              <a:rPr lang="el-GR" sz="2000" dirty="0"/>
              <a:t> τους σε βιολογικά δείγματα και αναφέρονται σε 8ώρη ημερήσια συνεχή έκθεση(40 ώρες εβδομαδιαίως)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952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10430" y="3441700"/>
            <a:ext cx="8825659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dirty="0" smtClean="0"/>
              <a:t>ΟΡΙΑΚΕΣ ΤΙΜΕΣ ΕΚΘΕΣΗΣ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22313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ΟΡΙΑΚΕΣ ΤΙΜΕΣ-ΧΗΜΙΚΟΙ ΠΑΡΑΓΟΝΤΕΣ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804" y="2297535"/>
            <a:ext cx="7802310" cy="45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26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ΟΡΙΑΚΕΣ ΤΙΜΕΣ-ΦΥΣΙΚΟΙ ΠΑΡΑΓΟΝΤΕΣ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b="1" u="sng" dirty="0"/>
              <a:t>Θόρυβος</a:t>
            </a:r>
          </a:p>
          <a:p>
            <a:r>
              <a:rPr lang="el-GR" sz="2000" dirty="0"/>
              <a:t>Οριακές τιμές έκθεσης:</a:t>
            </a:r>
            <a:r>
              <a:rPr lang="en-US" sz="2000" dirty="0" err="1"/>
              <a:t>LEx,Bh</a:t>
            </a:r>
            <a:r>
              <a:rPr lang="en-US" sz="2000" dirty="0"/>
              <a:t> = 87 dB(A) </a:t>
            </a:r>
            <a:r>
              <a:rPr lang="el-GR" sz="2000" dirty="0"/>
              <a:t>και </a:t>
            </a:r>
            <a:r>
              <a:rPr lang="en-US" sz="2000" dirty="0" err="1"/>
              <a:t>Ppear</a:t>
            </a:r>
            <a:r>
              <a:rPr lang="en-US" sz="2000" dirty="0"/>
              <a:t>. = 200 Pa (140 </a:t>
            </a:r>
            <a:r>
              <a:rPr lang="en-US" sz="2000" dirty="0" err="1"/>
              <a:t>dBc</a:t>
            </a:r>
            <a:r>
              <a:rPr lang="en-US" sz="2000" dirty="0"/>
              <a:t> </a:t>
            </a:r>
            <a:r>
              <a:rPr lang="el-GR" sz="2000" dirty="0"/>
              <a:t>στα 20 </a:t>
            </a:r>
            <a:r>
              <a:rPr lang="el-GR" sz="2000" dirty="0" err="1"/>
              <a:t>μΡα</a:t>
            </a:r>
            <a:r>
              <a:rPr lang="el-GR" sz="2000" dirty="0"/>
              <a:t>), αντιστοίχως</a:t>
            </a:r>
          </a:p>
          <a:p>
            <a:r>
              <a:rPr lang="el-GR" sz="2000" dirty="0"/>
              <a:t>Ανώτερες τιμές για ανάληψη δράσης:: </a:t>
            </a:r>
            <a:r>
              <a:rPr lang="en-US" sz="2000" dirty="0"/>
              <a:t>L.Ex,8h = 85 dB(A) </a:t>
            </a:r>
            <a:r>
              <a:rPr lang="el-GR" sz="2000" dirty="0"/>
              <a:t>και </a:t>
            </a:r>
            <a:r>
              <a:rPr lang="en-US" sz="2000" dirty="0" err="1"/>
              <a:t>Ppeak</a:t>
            </a:r>
            <a:r>
              <a:rPr lang="en-US" sz="2000" dirty="0"/>
              <a:t> = 140 Pa (137 </a:t>
            </a:r>
            <a:r>
              <a:rPr lang="en-US" sz="2000" dirty="0" err="1"/>
              <a:t>dBc</a:t>
            </a:r>
            <a:r>
              <a:rPr lang="en-US" sz="2000" dirty="0"/>
              <a:t> </a:t>
            </a:r>
            <a:r>
              <a:rPr lang="el-GR" sz="2000" dirty="0"/>
              <a:t>στα 20 </a:t>
            </a:r>
            <a:r>
              <a:rPr lang="el-GR" sz="2000" dirty="0" err="1"/>
              <a:t>μΡα</a:t>
            </a:r>
            <a:r>
              <a:rPr lang="el-GR" sz="2000" dirty="0"/>
              <a:t>), αντιστοίχως</a:t>
            </a:r>
          </a:p>
          <a:p>
            <a:r>
              <a:rPr lang="el-GR" sz="2000" dirty="0"/>
              <a:t>Κατώτερες τιμές για ανάληψη δράσης:; </a:t>
            </a:r>
            <a:r>
              <a:rPr lang="en-US" sz="2000" dirty="0"/>
              <a:t>LEx,8h = 80 dB(A) </a:t>
            </a:r>
            <a:r>
              <a:rPr lang="el-GR" sz="2000" dirty="0"/>
              <a:t>και </a:t>
            </a:r>
            <a:r>
              <a:rPr lang="en-US" sz="2000" dirty="0" err="1"/>
              <a:t>Ppeak</a:t>
            </a:r>
            <a:r>
              <a:rPr lang="en-US" sz="2000" dirty="0"/>
              <a:t> = 112 Pa (135 </a:t>
            </a:r>
            <a:r>
              <a:rPr lang="en-US" sz="2000" dirty="0" err="1"/>
              <a:t>dBc</a:t>
            </a:r>
            <a:r>
              <a:rPr lang="en-US" sz="2000" dirty="0"/>
              <a:t> </a:t>
            </a:r>
            <a:r>
              <a:rPr lang="el-GR" sz="2000" dirty="0"/>
              <a:t>στα 20 </a:t>
            </a:r>
            <a:r>
              <a:rPr lang="el-GR" sz="2000" dirty="0" err="1"/>
              <a:t>μΡα</a:t>
            </a:r>
            <a:r>
              <a:rPr lang="el-GR" sz="2000" dirty="0"/>
              <a:t>), αντιστοίχως.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4905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ΟΡΙΑΚΕΣ ΤΙΜΕΣ-ΦΥΣΙΚΟΙ ΠΑΡΑΓΟΝΤΕΣ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8564" y="2372763"/>
            <a:ext cx="11647917" cy="4139132"/>
          </a:xfrm>
        </p:spPr>
        <p:txBody>
          <a:bodyPr/>
          <a:lstStyle/>
          <a:p>
            <a:pPr marL="0" indent="0">
              <a:buNone/>
            </a:pPr>
            <a:r>
              <a:rPr lang="el-GR" sz="2000" b="1" u="sng" dirty="0"/>
              <a:t>Κραδασμοί</a:t>
            </a:r>
          </a:p>
          <a:p>
            <a:r>
              <a:rPr lang="el-GR" sz="2000" dirty="0"/>
              <a:t>Η ημερήσια οριακή τιμή έκθεσης, η οποία ανάγεται σε περίοδο αναφοράς 8 ωρών, καθορίζεται σε 1,15m/s2.</a:t>
            </a:r>
          </a:p>
          <a:p>
            <a:r>
              <a:rPr lang="el-GR" sz="2000" dirty="0"/>
              <a:t>H ημερήσια τιμή έκθεσης για την ανάληψη δράσης, η οποία ανάγεται σε περίοδο αναφοράς 8 ωρών, καθορίζεται σε 0,5 m/s2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b="1" u="sng" dirty="0"/>
              <a:t>Ακτινοβολία</a:t>
            </a:r>
          </a:p>
          <a:p>
            <a:r>
              <a:rPr lang="el-GR" sz="2000" dirty="0"/>
              <a:t>Οι οριακές τιμές έκθεσης σε ασύμφωνη ακτινοβολία , πλην της εκπεμπόμενης από φυσικές πηγές οπτικής ακτινοβολίας, καθορίζονται από το Παράρτημα Ι των παρόντων κανονισμών.</a:t>
            </a:r>
          </a:p>
          <a:p>
            <a:r>
              <a:rPr lang="el-GR" sz="2000" dirty="0"/>
              <a:t>Οι οριακές τιμές έκθεσης σε ακτινοβολία </a:t>
            </a:r>
            <a:r>
              <a:rPr lang="el-GR" sz="2000" dirty="0" err="1"/>
              <a:t>Lazer</a:t>
            </a:r>
            <a:r>
              <a:rPr lang="el-GR" sz="2000" dirty="0"/>
              <a:t> καθορίζονται στο Παράρτημα ΙΙ των παρόντων κανονισμών </a:t>
            </a:r>
          </a:p>
          <a:p>
            <a:endParaRPr lang="el-GR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700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2127" y="930939"/>
            <a:ext cx="10091311" cy="752582"/>
          </a:xfrm>
        </p:spPr>
        <p:txBody>
          <a:bodyPr/>
          <a:lstStyle/>
          <a:p>
            <a:r>
              <a:rPr lang="el-GR" dirty="0" smtClean="0"/>
              <a:t>ΠΑΡΑΓΟΝΤΕΣ ΚΙΝΔΥΝΟΥ ΣΤΟ ΧΩΡΟ ΕΡΓΑΣΙΑΣ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/>
              <a:t>Φυσικοί παράγοντες</a:t>
            </a:r>
          </a:p>
          <a:p>
            <a:r>
              <a:rPr lang="el-GR" sz="2000" dirty="0"/>
              <a:t>Χημικοί παράγοντες</a:t>
            </a:r>
          </a:p>
          <a:p>
            <a:r>
              <a:rPr lang="el-GR" sz="2000" dirty="0"/>
              <a:t>Βιολογικοί παράγοντες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1159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ΟΡΙΑΚΕΣ ΤΙΜΕΣ –ΦΥΣΙΚΟΙ ΠΑΡΑΓΟΝΤΕΣ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335668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l-GR" sz="2000" b="1" u="sng" dirty="0"/>
              <a:t>Θερμοκρασία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992989"/>
            <a:ext cx="8181541" cy="76816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4" y="4043818"/>
            <a:ext cx="8181541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81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ΟΡΙΑΚΕΣ ΤΙΜΕΣ-ΦΥΣΙΚΟΙ ΠΑΡΑΓΟΝΤΕΣ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413" y="2543589"/>
            <a:ext cx="8260796" cy="49381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413" y="3403058"/>
            <a:ext cx="8333954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60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ΟΡΙΑΚΕΣ ΤΙΜΕΣ-ΦΥΣΙΚΟΙ ΠΑΡΑΓΟΝΤΕΣ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571" y="2611955"/>
            <a:ext cx="8260796" cy="49381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571" y="3414864"/>
            <a:ext cx="8260796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68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ΟΡΙΑΚΕΣ ΤΙΜΕΣ-ΦΥΣΙΚΟΙ ΠΑΡΑΓΟΝΤΕΣ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262" y="2680322"/>
            <a:ext cx="8260796" cy="49381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262" y="3054500"/>
            <a:ext cx="8260796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75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ΟΡΙΑΚΕΣ ΤΙΜΕΣ-ΦΥΣΙΚΟΙ ΠΑΡΑΓΟΝΤΕΣ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683" y="3150339"/>
            <a:ext cx="8333954" cy="49381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683" y="3540562"/>
            <a:ext cx="8333954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67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ΟΡΙΑΚΕΣ ΤΙΜΕΣ-ΒΙΟΛΟΓΙΚΟΙ ΠΑΡΑΓΟΤΕΣ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862" y="2258574"/>
            <a:ext cx="7779640" cy="43699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032" y="2597921"/>
            <a:ext cx="5833581" cy="42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24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681113" cy="692762"/>
          </a:xfrm>
        </p:spPr>
        <p:txBody>
          <a:bodyPr/>
          <a:lstStyle/>
          <a:p>
            <a:r>
              <a:rPr lang="el-GR" dirty="0"/>
              <a:t>ΟΡΙΑΚΕΣ ΤΙΜΕΣ-ΒΙΟΛΟΓΙΚΟΙ ΠΑΡΑΓΟΝΤΕΣ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154" y="2767606"/>
            <a:ext cx="6247562" cy="409039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817" y="2261594"/>
            <a:ext cx="8260796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30969" y="3460495"/>
            <a:ext cx="8761413" cy="706964"/>
          </a:xfrm>
        </p:spPr>
        <p:txBody>
          <a:bodyPr/>
          <a:lstStyle/>
          <a:p>
            <a:pPr algn="ctr"/>
            <a:r>
              <a:rPr lang="el-GR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ΕΡΓΟΝΟΜΙΑ ΚΑΙ ΠΡΟΛΗΨΗ ΑΤΥΧΗΜΑΤΩΝ </a:t>
            </a:r>
            <a:endParaRPr lang="el-GR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ΣΤΟΧΟΙ ΤΗΣ ΕΡΓΟΝΟΜΙΑΣ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Εξασφάλιση της υγείας και ασφάλειας των εργαζομένων</a:t>
            </a:r>
          </a:p>
          <a:p>
            <a:r>
              <a:rPr lang="el-GR" sz="2000" dirty="0" smtClean="0"/>
              <a:t>Μείωση του φόρτου εργασίας(σωματικού, νοητικού, ψυχικού)</a:t>
            </a:r>
          </a:p>
          <a:p>
            <a:r>
              <a:rPr lang="el-GR" sz="2000" dirty="0" smtClean="0"/>
              <a:t>Αύξηση του ενδιαφέροντος/ευχαρίστησης από την εργασία</a:t>
            </a:r>
          </a:p>
          <a:p>
            <a:r>
              <a:rPr lang="el-GR" sz="2000" dirty="0" smtClean="0"/>
              <a:t>Βελτίωση της απόδοσης και της αποτελεσματικότητας του συστήματος εργασίας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34" y="4898602"/>
            <a:ext cx="7783299" cy="16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l-GR" dirty="0" smtClean="0"/>
              <a:t>ΕΡΓΟΝΟΜΙΚΕΣ ΠΡΟΣΑΡΜΟΓΕΣ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3261" y="2304189"/>
            <a:ext cx="11353801" cy="466063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Οι αρθρώσεις πρέπει να βρίσκονται σε ουδέτερη θέση</a:t>
            </a:r>
          </a:p>
          <a:p>
            <a:r>
              <a:rPr lang="el-GR" sz="2000" dirty="0" smtClean="0"/>
              <a:t>Σκύψιμο με λύγισμα των γονάτων</a:t>
            </a:r>
          </a:p>
          <a:p>
            <a:r>
              <a:rPr lang="el-GR" sz="2000" dirty="0" smtClean="0"/>
              <a:t>Δουλειά κάτω από το ύψος των ώμων</a:t>
            </a:r>
          </a:p>
          <a:p>
            <a:r>
              <a:rPr lang="el-GR" sz="2000" dirty="0" smtClean="0"/>
              <a:t>Κουβάλημα φορτίου κοντά στο σώμα και μοίρασμα βάρους 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σε πολλά </a:t>
            </a:r>
            <a:r>
              <a:rPr lang="el-GR" sz="2000" dirty="0" smtClean="0"/>
              <a:t>μέρη</a:t>
            </a:r>
            <a:r>
              <a:rPr lang="en-US" sz="2000" dirty="0" smtClean="0"/>
              <a:t> </a:t>
            </a:r>
            <a:r>
              <a:rPr lang="el-GR" sz="2000" dirty="0" smtClean="0"/>
              <a:t>του σώματος </a:t>
            </a:r>
            <a:endParaRPr lang="el-GR" sz="2000" dirty="0" smtClean="0"/>
          </a:p>
          <a:p>
            <a:r>
              <a:rPr lang="el-GR" sz="2000" dirty="0" smtClean="0"/>
              <a:t>Συχνή κίνηση και αλλαγή </a:t>
            </a:r>
            <a:r>
              <a:rPr lang="el-GR" sz="2000" dirty="0" smtClean="0"/>
              <a:t>θέσης και στάσης</a:t>
            </a:r>
          </a:p>
          <a:p>
            <a:r>
              <a:rPr lang="el-GR" sz="2000" dirty="0"/>
              <a:t>Αποφυγη </a:t>
            </a:r>
            <a:r>
              <a:rPr lang="el-GR" sz="2000" dirty="0" smtClean="0"/>
              <a:t>συχνής επανάληψης </a:t>
            </a:r>
            <a:r>
              <a:rPr lang="el-GR" sz="2000" dirty="0"/>
              <a:t>των ί</a:t>
            </a:r>
            <a:r>
              <a:rPr lang="el-GR" sz="2000" dirty="0" smtClean="0"/>
              <a:t>διων κινήσεων</a:t>
            </a:r>
          </a:p>
          <a:p>
            <a:r>
              <a:rPr lang="el-GR" sz="2000" dirty="0" smtClean="0"/>
              <a:t>Κουβάλημα φορτίου </a:t>
            </a:r>
            <a:r>
              <a:rPr lang="el-GR" sz="2000" dirty="0" err="1" smtClean="0"/>
              <a:t>αμφοτερόπλευρα</a:t>
            </a:r>
            <a:endParaRPr lang="el-GR" sz="2000" dirty="0" smtClean="0"/>
          </a:p>
          <a:p>
            <a:r>
              <a:rPr lang="el-GR" sz="2000" dirty="0" smtClean="0"/>
              <a:t>Μηχανική υποβοήθηση για ανύψωση βάρους </a:t>
            </a:r>
          </a:p>
          <a:p>
            <a:r>
              <a:rPr lang="el-GR" sz="2000" dirty="0" err="1" smtClean="0"/>
              <a:t>Ηχοαπορροφητικά</a:t>
            </a:r>
            <a:r>
              <a:rPr lang="el-GR" sz="2000" dirty="0" smtClean="0"/>
              <a:t> υλικά </a:t>
            </a:r>
            <a:r>
              <a:rPr lang="el-GR" sz="2000" dirty="0"/>
              <a:t>για </a:t>
            </a:r>
            <a:r>
              <a:rPr lang="el-GR" sz="2000" dirty="0" smtClean="0"/>
              <a:t>επικάλυψη </a:t>
            </a:r>
            <a:r>
              <a:rPr lang="el-GR" sz="2000" dirty="0" err="1" smtClean="0"/>
              <a:t>ηχογόνων</a:t>
            </a:r>
            <a:r>
              <a:rPr lang="el-GR" sz="2000" dirty="0" smtClean="0"/>
              <a:t> πηγών </a:t>
            </a:r>
            <a:endParaRPr lang="el-GR" sz="2000" dirty="0"/>
          </a:p>
          <a:p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42" y="416925"/>
            <a:ext cx="4062458" cy="63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ΦΥΣΙΚΟΙ ΠΑΡΑΓΟΝΤΕΣ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57129" y="2518042"/>
            <a:ext cx="10707880" cy="41305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/>
              <a:t>Κάθε φυσικός βλαπτικός παράγοντας     </a:t>
            </a:r>
            <a:r>
              <a:rPr lang="en-US" sz="2000" dirty="0" smtClean="0"/>
              <a:t>   </a:t>
            </a:r>
            <a:r>
              <a:rPr lang="el-GR" sz="2000" dirty="0" smtClean="0"/>
              <a:t>κίνδυνο </a:t>
            </a:r>
            <a:r>
              <a:rPr lang="el-GR" sz="2000" dirty="0"/>
              <a:t>εργαζομένου</a:t>
            </a:r>
          </a:p>
          <a:p>
            <a:r>
              <a:rPr lang="el-GR" sz="2000" dirty="0"/>
              <a:t>Θόρυβος(εργασιακός/ περιβαλλοντικός)</a:t>
            </a:r>
          </a:p>
          <a:p>
            <a:r>
              <a:rPr lang="el-GR" sz="2000" dirty="0"/>
              <a:t>Φωτισμός (ένταση φωτισμού)</a:t>
            </a:r>
          </a:p>
          <a:p>
            <a:r>
              <a:rPr lang="el-GR" sz="2000" dirty="0"/>
              <a:t>Θερμοκρασία</a:t>
            </a:r>
          </a:p>
          <a:p>
            <a:r>
              <a:rPr lang="el-GR" sz="2000" dirty="0"/>
              <a:t>Σχετική υγρασία</a:t>
            </a:r>
          </a:p>
          <a:p>
            <a:r>
              <a:rPr lang="el-GR" sz="2000" dirty="0"/>
              <a:t>Ταχύτητα αέρα</a:t>
            </a:r>
          </a:p>
          <a:p>
            <a:r>
              <a:rPr lang="el-GR" sz="2000" dirty="0"/>
              <a:t>Δείκτης θερμικής καταπόνησης(WBGT)</a:t>
            </a:r>
          </a:p>
          <a:p>
            <a:r>
              <a:rPr lang="el-GR" sz="2000" dirty="0"/>
              <a:t>Μηχανικοί κραδασμοί</a:t>
            </a:r>
          </a:p>
          <a:p>
            <a:r>
              <a:rPr lang="el-GR" sz="2000" dirty="0"/>
              <a:t>Δονήσεις</a:t>
            </a:r>
          </a:p>
          <a:p>
            <a:r>
              <a:rPr lang="el-GR" sz="2000" dirty="0"/>
              <a:t>Εισπνεόμενη/</a:t>
            </a:r>
            <a:r>
              <a:rPr lang="el-GR" sz="2000" dirty="0" err="1"/>
              <a:t>Αναπνεύσιμη</a:t>
            </a:r>
            <a:r>
              <a:rPr lang="el-GR" sz="2000" dirty="0"/>
              <a:t> σκόνη</a:t>
            </a:r>
          </a:p>
          <a:p>
            <a:endParaRPr lang="el-GR" sz="2000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5764138" y="2709017"/>
            <a:ext cx="376015" cy="8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746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ΣΩΣΤΗ ΚΑΙ ΛΑΘΟΣ ΕΡΓΟΝΟΜΙΑ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" y="2617104"/>
            <a:ext cx="5973880" cy="3361672"/>
          </a:xfr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78" y="2382897"/>
            <a:ext cx="4074029" cy="396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ΣΩΣΤΗ ΚΑΙ ΛΑΘΟΣ ΕΡΓΟΝΟΜΙΑ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4017" y="3111819"/>
            <a:ext cx="4026431" cy="246917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t="-1018" r="316" b="36928"/>
          <a:stretch/>
        </p:blipFill>
        <p:spPr>
          <a:xfrm>
            <a:off x="5375387" y="3034907"/>
            <a:ext cx="6816613" cy="23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ΣΩΣΤΗ ΚΑΘΙΣΤΗ ΘΕΣΗ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77" y="2244576"/>
            <a:ext cx="9678427" cy="4530862"/>
          </a:xfrm>
        </p:spPr>
      </p:pic>
    </p:spTree>
    <p:extLst>
      <p:ext uri="{BB962C8B-B14F-4D97-AF65-F5344CB8AC3E}">
        <p14:creationId xmlns:p14="http://schemas.microsoft.com/office/powerpoint/2010/main" val="11938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ΠΕΡΙΒΑΛΛΟΝ ΕΡΓΑΣΙΑΣ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Ά</a:t>
            </a:r>
            <a:r>
              <a:rPr lang="el-GR" sz="2000" dirty="0" smtClean="0"/>
              <a:t>νετη θερμοκρασία (μόνωση, κλιματισμός κ.α.)</a:t>
            </a:r>
          </a:p>
          <a:p>
            <a:r>
              <a:rPr lang="el-GR" sz="2000" dirty="0" smtClean="0"/>
              <a:t>Κατάλληλος φωτισμός (ρυθμιζόμενος, χωρίς </a:t>
            </a:r>
            <a:r>
              <a:rPr lang="el-GR" sz="2000" dirty="0" err="1" smtClean="0"/>
              <a:t>θάμβωση</a:t>
            </a:r>
            <a:r>
              <a:rPr lang="el-GR" sz="2000" dirty="0" smtClean="0"/>
              <a:t> κ.α</a:t>
            </a:r>
            <a:r>
              <a:rPr lang="el-GR" sz="2000" dirty="0"/>
              <a:t>.</a:t>
            </a:r>
            <a:r>
              <a:rPr lang="el-GR" sz="2000" dirty="0" smtClean="0"/>
              <a:t>)</a:t>
            </a:r>
          </a:p>
          <a:p>
            <a:r>
              <a:rPr lang="el-GR" sz="2000" dirty="0" smtClean="0"/>
              <a:t>Επαρκής αερισμός </a:t>
            </a:r>
          </a:p>
          <a:p>
            <a:r>
              <a:rPr lang="el-GR" sz="2000" dirty="0" smtClean="0"/>
              <a:t>Συχνά διαλείμματα </a:t>
            </a:r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3" y="4551321"/>
            <a:ext cx="4408975" cy="212801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29" y="4164459"/>
            <a:ext cx="5748283" cy="25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ΕΞΟΠΛΙΣΜΟΙ ΑΤΟΜΙΚΗΣ ΠΡΟΣΤΑΣΙΑΣ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7432" y="2085790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Προστατευτικά μέσα για</a:t>
            </a:r>
            <a:r>
              <a:rPr lang="en-US" sz="2000" dirty="0" smtClean="0"/>
              <a:t>:</a:t>
            </a:r>
          </a:p>
          <a:p>
            <a:r>
              <a:rPr lang="en-US" sz="2000" dirty="0"/>
              <a:t>K</a:t>
            </a:r>
            <a:r>
              <a:rPr lang="el-GR" sz="2000" dirty="0" err="1" smtClean="0"/>
              <a:t>εφάλι</a:t>
            </a:r>
            <a:r>
              <a:rPr lang="en-US" sz="2000" dirty="0" smtClean="0"/>
              <a:t>: </a:t>
            </a:r>
            <a:r>
              <a:rPr lang="el-GR" sz="2000" dirty="0" err="1" smtClean="0"/>
              <a:t>κράνοι</a:t>
            </a:r>
            <a:r>
              <a:rPr lang="el-GR" sz="2000" dirty="0" smtClean="0"/>
              <a:t> προστασίας για χρήση στη </a:t>
            </a:r>
            <a:r>
              <a:rPr lang="el-GR" sz="2000" smtClean="0"/>
              <a:t>βιομηχανία και προστατευτικά </a:t>
            </a:r>
            <a:r>
              <a:rPr lang="el-GR" sz="2000" dirty="0" smtClean="0"/>
              <a:t>καλύμματα κεφαλιού</a:t>
            </a:r>
            <a:endParaRPr lang="en-US" sz="2000" dirty="0"/>
          </a:p>
          <a:p>
            <a:r>
              <a:rPr lang="en-US" sz="2000" dirty="0" smtClean="0"/>
              <a:t>A</a:t>
            </a:r>
            <a:r>
              <a:rPr lang="el-GR" sz="2000" dirty="0" err="1" smtClean="0"/>
              <a:t>κοή</a:t>
            </a:r>
            <a:r>
              <a:rPr lang="en-US" sz="2000" dirty="0" smtClean="0"/>
              <a:t>: </a:t>
            </a:r>
            <a:r>
              <a:rPr lang="el-GR" sz="2000" dirty="0" err="1" smtClean="0"/>
              <a:t>ωτοσφραγίδες</a:t>
            </a:r>
            <a:r>
              <a:rPr lang="el-GR" sz="2000" dirty="0" smtClean="0"/>
              <a:t>, ωτοασπίδες</a:t>
            </a:r>
          </a:p>
          <a:p>
            <a:r>
              <a:rPr lang="el-GR" sz="2000" dirty="0" smtClean="0"/>
              <a:t>Οφθαλμούς και πρόσωπο</a:t>
            </a:r>
            <a:r>
              <a:rPr lang="en-US" sz="2000" dirty="0" smtClean="0"/>
              <a:t>: </a:t>
            </a:r>
            <a:r>
              <a:rPr lang="el-GR" sz="2000" dirty="0" smtClean="0"/>
              <a:t>γυαλιά προστασίας από τις ακτινοβολίες, προσωπίδες</a:t>
            </a:r>
          </a:p>
          <a:p>
            <a:r>
              <a:rPr lang="el-GR" sz="2000" dirty="0" smtClean="0"/>
              <a:t>Αναπνευστικές οδούς</a:t>
            </a:r>
            <a:r>
              <a:rPr lang="en-US" sz="2000" dirty="0" smtClean="0"/>
              <a:t>: </a:t>
            </a:r>
            <a:r>
              <a:rPr lang="el-GR" sz="2000" dirty="0" smtClean="0"/>
              <a:t>διηθητικές συσκευές που συγκρατούν αέρια και σκόνη και συσκευές-εξοπλισμοί για δύτες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91" y="2178555"/>
            <a:ext cx="2081279" cy="208127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1" y="5141579"/>
            <a:ext cx="1637977" cy="163797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10" y="5160317"/>
            <a:ext cx="1697683" cy="169768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71" y="5029717"/>
            <a:ext cx="1561655" cy="161962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91" y="4317541"/>
            <a:ext cx="1859422" cy="1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ΕΞΟΠΛΙΣΜΟΙ ΑΤΟΜΙΚΗΣ ΠΡΟΣΤΑΣΙΑΣ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0374" y="2293144"/>
            <a:ext cx="8825659" cy="3416300"/>
          </a:xfrm>
        </p:spPr>
        <p:txBody>
          <a:bodyPr/>
          <a:lstStyle/>
          <a:p>
            <a:r>
              <a:rPr lang="el-GR" sz="2000" dirty="0" smtClean="0"/>
              <a:t>Χέρια </a:t>
            </a:r>
            <a:r>
              <a:rPr lang="el-GR" sz="2000" dirty="0"/>
              <a:t>και </a:t>
            </a:r>
            <a:r>
              <a:rPr lang="el-GR" sz="2000" dirty="0" smtClean="0"/>
              <a:t>βραχίονες: γάντια, καλύπτρες δακτύλων, μανσέτες, περικάρπια</a:t>
            </a:r>
            <a:endParaRPr lang="el-GR" sz="2000" dirty="0"/>
          </a:p>
          <a:p>
            <a:r>
              <a:rPr lang="el-GR" sz="2000" dirty="0" smtClean="0"/>
              <a:t>Πόδια </a:t>
            </a:r>
            <a:r>
              <a:rPr lang="el-GR" sz="2000" dirty="0"/>
              <a:t>και </a:t>
            </a:r>
            <a:r>
              <a:rPr lang="el-GR" sz="2000" dirty="0" smtClean="0"/>
              <a:t>κνήμες: υποδήματα</a:t>
            </a:r>
            <a:r>
              <a:rPr lang="el-GR" sz="2000" dirty="0"/>
              <a:t>, μπότες, βιδωτά καρφιά , </a:t>
            </a:r>
            <a:r>
              <a:rPr lang="el-GR" sz="2000" dirty="0" smtClean="0"/>
              <a:t>επιγονατίδες και καλύπτρες μποτών </a:t>
            </a:r>
            <a:r>
              <a:rPr lang="el-GR" sz="2000" dirty="0"/>
              <a:t>για </a:t>
            </a:r>
            <a:r>
              <a:rPr lang="el-GR" sz="2000" dirty="0" smtClean="0"/>
              <a:t>προστασία </a:t>
            </a:r>
            <a:r>
              <a:rPr lang="el-GR" sz="2000" dirty="0"/>
              <a:t>από </a:t>
            </a:r>
            <a:r>
              <a:rPr lang="el-GR" sz="2000" dirty="0" smtClean="0"/>
              <a:t>θερμότητα, </a:t>
            </a:r>
            <a:r>
              <a:rPr lang="el-GR" sz="2000" dirty="0" smtClean="0"/>
              <a:t>κρύο και κραδασμούς</a:t>
            </a:r>
            <a:endParaRPr lang="el-GR" sz="2000" dirty="0"/>
          </a:p>
          <a:p>
            <a:r>
              <a:rPr lang="el-GR" sz="2000" dirty="0" smtClean="0"/>
              <a:t>Δέρμα: κρέμες προστασίας/αλοιφές</a:t>
            </a:r>
            <a:endParaRPr lang="el-GR" sz="2000" dirty="0"/>
          </a:p>
          <a:p>
            <a:r>
              <a:rPr lang="el-GR" sz="2000" dirty="0" smtClean="0"/>
              <a:t>Ολόκληρο </a:t>
            </a:r>
            <a:r>
              <a:rPr lang="el-GR" sz="2000" dirty="0"/>
              <a:t>το </a:t>
            </a:r>
            <a:r>
              <a:rPr lang="el-GR" sz="2000" dirty="0" smtClean="0"/>
              <a:t>σώμα: εξοπλισμός προστασίας από πτώσεις </a:t>
            </a:r>
            <a:r>
              <a:rPr lang="el-GR" sz="2000" dirty="0"/>
              <a:t>και </a:t>
            </a:r>
            <a:r>
              <a:rPr lang="el-GR" sz="2000" dirty="0" smtClean="0"/>
              <a:t>ενδυμασίες προστασίας </a:t>
            </a:r>
            <a:r>
              <a:rPr lang="el-GR" sz="2000" dirty="0"/>
              <a:t>από </a:t>
            </a:r>
            <a:r>
              <a:rPr lang="el-GR" sz="2000" dirty="0" smtClean="0"/>
              <a:t>θερμότητα, ψύχος</a:t>
            </a:r>
            <a:r>
              <a:rPr lang="el-GR" sz="2000" dirty="0"/>
              <a:t>, </a:t>
            </a:r>
            <a:r>
              <a:rPr lang="el-GR" sz="2000" dirty="0" smtClean="0"/>
              <a:t>χημικές προσβολές </a:t>
            </a:r>
            <a:r>
              <a:rPr lang="el-GR" sz="2000" dirty="0"/>
              <a:t>κ.α.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41" y="5376143"/>
            <a:ext cx="1360202" cy="136020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12" y="5235586"/>
            <a:ext cx="1392704" cy="150075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15" y="4892350"/>
            <a:ext cx="1529600" cy="163418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 r="63125" b="19590"/>
          <a:stretch/>
        </p:blipFill>
        <p:spPr>
          <a:xfrm>
            <a:off x="9690931" y="2304537"/>
            <a:ext cx="1748291" cy="19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5159" y="717661"/>
            <a:ext cx="11355386" cy="771870"/>
          </a:xfrm>
        </p:spPr>
        <p:txBody>
          <a:bodyPr>
            <a:normAutofit/>
          </a:bodyPr>
          <a:lstStyle/>
          <a:p>
            <a:r>
              <a:rPr lang="el-GR" dirty="0" smtClean="0"/>
              <a:t>ΜΕΤΡΑ ΑΝΤΙΜΕΤΩΠΙΣΗΣ- ΧΗΜΙΚΟΙ ΠΑΡΑΓΟΝΤΕΣ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6" y="2355501"/>
            <a:ext cx="5157787" cy="823912"/>
          </a:xfrm>
        </p:spPr>
        <p:txBody>
          <a:bodyPr>
            <a:normAutofit/>
          </a:bodyPr>
          <a:lstStyle/>
          <a:p>
            <a:r>
              <a:rPr lang="el-GR" sz="2800" b="1" u="sng" dirty="0" smtClean="0">
                <a:solidFill>
                  <a:schemeClr val="tx1"/>
                </a:solidFill>
              </a:rPr>
              <a:t>Τεχνικά μέτρα προστασίας </a:t>
            </a:r>
            <a:endParaRPr lang="el-GR" sz="2800" b="1" u="sng" dirty="0">
              <a:solidFill>
                <a:schemeClr val="tx1"/>
              </a:solidFill>
            </a:endParaRPr>
          </a:p>
          <a:p>
            <a:endParaRPr lang="el-GR" sz="2800" b="1" u="sng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28596" y="2758653"/>
            <a:ext cx="4825158" cy="2840039"/>
          </a:xfrm>
        </p:spPr>
        <p:txBody>
          <a:bodyPr/>
          <a:lstStyle/>
          <a:p>
            <a:r>
              <a:rPr lang="el-GR" sz="2000" dirty="0" smtClean="0"/>
              <a:t>Αντικατάσταση </a:t>
            </a:r>
            <a:r>
              <a:rPr lang="el-GR" sz="2000" dirty="0"/>
              <a:t>ή </a:t>
            </a:r>
            <a:r>
              <a:rPr lang="el-GR" sz="2000" dirty="0" smtClean="0"/>
              <a:t>περιορισμός</a:t>
            </a:r>
          </a:p>
          <a:p>
            <a:r>
              <a:rPr lang="el-GR" sz="2000" dirty="0" smtClean="0"/>
              <a:t>Εγκλεισμός</a:t>
            </a:r>
          </a:p>
          <a:p>
            <a:r>
              <a:rPr lang="el-GR" sz="2000" dirty="0" smtClean="0"/>
              <a:t>Εξαερισμός          Τοπικός</a:t>
            </a:r>
          </a:p>
          <a:p>
            <a:pPr marL="0" indent="0">
              <a:buNone/>
            </a:pPr>
            <a:r>
              <a:rPr lang="el-GR" sz="2000" dirty="0"/>
              <a:t>                              </a:t>
            </a:r>
            <a:r>
              <a:rPr lang="el-GR" sz="2000" dirty="0" smtClean="0"/>
              <a:t>     Γενικός </a:t>
            </a:r>
            <a:endParaRPr lang="el-GR" sz="20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997573" y="1489531"/>
            <a:ext cx="5822972" cy="1168211"/>
          </a:xfrm>
        </p:spPr>
        <p:txBody>
          <a:bodyPr>
            <a:normAutofit/>
          </a:bodyPr>
          <a:lstStyle/>
          <a:p>
            <a:r>
              <a:rPr lang="el-GR" sz="2800" b="1" u="sng" dirty="0" smtClean="0">
                <a:solidFill>
                  <a:schemeClr val="tx1"/>
                </a:solidFill>
              </a:rPr>
              <a:t>Οργανωτικά μέτρα προστασίας </a:t>
            </a:r>
            <a:endParaRPr lang="el-GR" sz="2800" b="1" u="sng" dirty="0">
              <a:solidFill>
                <a:schemeClr val="tx1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997573" y="2758653"/>
            <a:ext cx="6019800" cy="4288832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Αποθήκευση σε ασφαλές μέρος</a:t>
            </a:r>
          </a:p>
          <a:p>
            <a:r>
              <a:rPr lang="el-GR" sz="2000" dirty="0" smtClean="0"/>
              <a:t>Κατάλληλη σήμανση για ασφαλή χρήση</a:t>
            </a:r>
          </a:p>
          <a:p>
            <a:r>
              <a:rPr lang="el-GR" sz="2000" dirty="0" smtClean="0"/>
              <a:t>Διαδικασίες απόρριψης τοξικών ή επικίνδυνων αποβλήτων </a:t>
            </a:r>
          </a:p>
          <a:p>
            <a:r>
              <a:rPr lang="el-GR" sz="2000" dirty="0" smtClean="0"/>
              <a:t>Περιβαλλοντικοί και ιατρικοί έλεγχοι</a:t>
            </a:r>
          </a:p>
          <a:p>
            <a:r>
              <a:rPr lang="el-GR" sz="2000" dirty="0" smtClean="0"/>
              <a:t>Εκπαίδευση και επιμόρφωση των εργαζομένων </a:t>
            </a:r>
            <a:endParaRPr lang="el-GR" sz="2000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>
            <a:off x="2762609" y="3831738"/>
            <a:ext cx="478565" cy="8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2762610" y="3840284"/>
            <a:ext cx="478565" cy="410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>
          <a:xfrm>
            <a:off x="828596" y="5789434"/>
            <a:ext cx="10833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u="sng" dirty="0" smtClean="0"/>
              <a:t>Μέσα προσωπικής προστασίας</a:t>
            </a:r>
            <a:r>
              <a:rPr lang="en-US" sz="2800" b="1" u="sng" dirty="0" smtClean="0"/>
              <a:t>:</a:t>
            </a:r>
            <a:r>
              <a:rPr lang="el-GR" sz="2800" b="1" dirty="0" smtClean="0"/>
              <a:t> </a:t>
            </a:r>
            <a:r>
              <a:rPr lang="el-GR" sz="2000" dirty="0" smtClean="0">
                <a:solidFill>
                  <a:schemeClr val="bg2">
                    <a:lumMod val="25000"/>
                  </a:schemeClr>
                </a:solidFill>
              </a:rPr>
              <a:t>γάντια, γυαλιά </a:t>
            </a:r>
            <a:endParaRPr lang="el-GR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ΤΟΠΙΚΟΣ ΕΞΑΕΡΙΣΜΟΣ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9" y="2551087"/>
            <a:ext cx="4525261" cy="377281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0" y="2551087"/>
            <a:ext cx="3987607" cy="37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7291" y="689867"/>
            <a:ext cx="12115088" cy="1335488"/>
          </a:xfrm>
        </p:spPr>
        <p:txBody>
          <a:bodyPr>
            <a:normAutofit/>
          </a:bodyPr>
          <a:lstStyle/>
          <a:p>
            <a:r>
              <a:rPr lang="el-GR" dirty="0" smtClean="0"/>
              <a:t>ΜΕΤΡΑ ΑΝΤΙΜΕΤΩΠΙΣΗΣ- ΒΙΟΛΟΓΙΚΟΙ ΠΑΡΑΓΟΝΤΕΣ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6907" y="2235824"/>
            <a:ext cx="10515600" cy="4865732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Αντικατάσταση με ακίνδυνους ή λιγότερο επικίνδυνους </a:t>
            </a:r>
          </a:p>
          <a:p>
            <a:r>
              <a:rPr lang="el-GR" sz="2000" dirty="0" smtClean="0"/>
              <a:t>Εμβολιασμός εργαζομένων </a:t>
            </a:r>
          </a:p>
          <a:p>
            <a:r>
              <a:rPr lang="el-GR" sz="2000" dirty="0" smtClean="0"/>
              <a:t>Περιορισμός βιώσιμων οργανισμών σ΄ ένα κλειστό σύστημα </a:t>
            </a:r>
          </a:p>
          <a:p>
            <a:r>
              <a:rPr lang="el-GR" sz="2000" dirty="0"/>
              <a:t>Ε</a:t>
            </a:r>
            <a:r>
              <a:rPr lang="el-GR" sz="2000" dirty="0" smtClean="0"/>
              <a:t>ιδική σήμανση για βιολογικούς κίνδυνους </a:t>
            </a:r>
          </a:p>
          <a:p>
            <a:r>
              <a:rPr lang="el-GR" sz="2000" dirty="0" smtClean="0"/>
              <a:t>Προστατευτικός ιματισμός</a:t>
            </a:r>
          </a:p>
          <a:p>
            <a:r>
              <a:rPr lang="el-GR" sz="2000" dirty="0" smtClean="0"/>
              <a:t>Δυνατότητα απολύμανσης και πλύσης εργαζομένων  </a:t>
            </a:r>
          </a:p>
          <a:p>
            <a:r>
              <a:rPr lang="el-GR" sz="2000" dirty="0" smtClean="0"/>
              <a:t>Σωστός αερισμός χώρου</a:t>
            </a:r>
          </a:p>
          <a:p>
            <a:r>
              <a:rPr lang="el-GR" sz="2000" dirty="0" smtClean="0"/>
              <a:t>Ο αέρας στο κλειστό σύστημα πρέπει να διατηρείται σε πίεση χαμηλότερη της ατμοσφαιρικής</a:t>
            </a:r>
          </a:p>
          <a:p>
            <a:r>
              <a:rPr lang="el-GR" sz="2000" dirty="0" smtClean="0"/>
              <a:t>Διήθηση αέρα με φίλτρο ΗΕ</a:t>
            </a:r>
            <a:r>
              <a:rPr lang="en-US" sz="2000" dirty="0" smtClean="0"/>
              <a:t>PA</a:t>
            </a:r>
          </a:p>
          <a:p>
            <a:r>
              <a:rPr lang="el-GR" sz="2000" dirty="0" smtClean="0"/>
              <a:t>Αδρανοποίηση λυμάτων με χημικά ή φυσικά μέσα πριν την τελική απόρριψη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900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3395" y="344696"/>
            <a:ext cx="11457610" cy="1336467"/>
          </a:xfrm>
        </p:spPr>
        <p:txBody>
          <a:bodyPr>
            <a:normAutofit/>
          </a:bodyPr>
          <a:lstStyle/>
          <a:p>
            <a:r>
              <a:rPr lang="el-GR" dirty="0"/>
              <a:t>ΜΕΤΡΑ ΑΝΤΙΜΕΤΩΠΙΣΗΣ- ΦΥΣΙΚΟΙ ΠΑΡΑΓΟΝΤΕΣ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b="1" u="sng" dirty="0" smtClean="0">
                <a:solidFill>
                  <a:schemeClr val="tx1"/>
                </a:solidFill>
              </a:rPr>
              <a:t>Θόρυβος </a:t>
            </a:r>
            <a:endParaRPr lang="el-GR" sz="2800" b="1" u="sng" dirty="0">
              <a:solidFill>
                <a:schemeClr val="tx1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 smtClean="0"/>
              <a:t>Μείωση της έντασης </a:t>
            </a:r>
          </a:p>
          <a:p>
            <a:r>
              <a:rPr lang="el-GR" sz="2000" dirty="0" smtClean="0"/>
              <a:t>Φυσικός χωρισμός των α</a:t>
            </a:r>
            <a:r>
              <a:rPr lang="el-GR" sz="2000" dirty="0"/>
              <a:t>τ</a:t>
            </a:r>
            <a:r>
              <a:rPr lang="el-GR" sz="2000" dirty="0" smtClean="0"/>
              <a:t>όμων από τον κίνδυνο</a:t>
            </a:r>
          </a:p>
          <a:p>
            <a:r>
              <a:rPr lang="el-GR" sz="2000" dirty="0" smtClean="0"/>
              <a:t>Μείωση ατόμων που εκτίθενται</a:t>
            </a:r>
          </a:p>
          <a:p>
            <a:r>
              <a:rPr lang="el-GR" sz="2000" dirty="0" smtClean="0"/>
              <a:t>Μείωση διάρκειας έκθεσης </a:t>
            </a:r>
          </a:p>
          <a:p>
            <a:r>
              <a:rPr lang="el-GR" sz="2000" dirty="0" smtClean="0"/>
              <a:t>Ηχομονωτικά υλικά </a:t>
            </a:r>
          </a:p>
          <a:p>
            <a:r>
              <a:rPr lang="el-GR" sz="2000" dirty="0" smtClean="0"/>
              <a:t>Ατομικά μέσα προστασίας ακοής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sz="2800" b="1" u="sng" dirty="0" smtClean="0">
                <a:solidFill>
                  <a:schemeClr val="tx1"/>
                </a:solidFill>
              </a:rPr>
              <a:t>Κραδασμοί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5692293" cy="3109943"/>
          </a:xfrm>
        </p:spPr>
        <p:txBody>
          <a:bodyPr>
            <a:noAutofit/>
          </a:bodyPr>
          <a:lstStyle/>
          <a:p>
            <a:r>
              <a:rPr lang="el-GR" sz="2000" dirty="0" smtClean="0"/>
              <a:t>Κατάλληλος εξοπλισμός εργασίας </a:t>
            </a:r>
          </a:p>
          <a:p>
            <a:r>
              <a:rPr lang="el-GR" sz="2000" dirty="0" smtClean="0"/>
              <a:t>Παροχή βοηθητικού εξοπλισμού που περιορίζει την έκθεση στους κραδασμούς</a:t>
            </a:r>
          </a:p>
          <a:p>
            <a:r>
              <a:rPr lang="el-GR" sz="2000" dirty="0" smtClean="0"/>
              <a:t>Προγράμματα συντήρησης εξοπλισμού και χώρου εργασίας </a:t>
            </a:r>
          </a:p>
          <a:p>
            <a:r>
              <a:rPr lang="el-GR" sz="2000" dirty="0" smtClean="0"/>
              <a:t>Ενημέρωση για ορθή χρήση εξοπλισμού</a:t>
            </a:r>
          </a:p>
          <a:p>
            <a:r>
              <a:rPr lang="el-GR" sz="2000" dirty="0" smtClean="0"/>
              <a:t>Μείωση της διάρκειας και της έντασης έκθεσης στους κραδασμούς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195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53982" y="896756"/>
            <a:ext cx="8761413" cy="706964"/>
          </a:xfrm>
        </p:spPr>
        <p:txBody>
          <a:bodyPr/>
          <a:lstStyle/>
          <a:p>
            <a:r>
              <a:rPr lang="el-GR" dirty="0" smtClean="0"/>
              <a:t>ΧΗΜΙΚΟΙ ΠΑΡΑΓΟΝΤΕΣ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88764" y="2603499"/>
            <a:ext cx="9091850" cy="3942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Κάθε χημικό στοιχείο/ένωση, ελεύθερο ή πρόσμειξη          παράγεται, χρησιμοποιείται ή απελευθερώνεται μέσω εργασιακής δραστηριότητας</a:t>
            </a:r>
          </a:p>
          <a:p>
            <a:r>
              <a:rPr lang="el-GR" sz="2000" dirty="0"/>
              <a:t>Αέρια</a:t>
            </a:r>
          </a:p>
          <a:p>
            <a:r>
              <a:rPr lang="el-GR" sz="2000" dirty="0"/>
              <a:t>Διαλύτες</a:t>
            </a:r>
          </a:p>
          <a:p>
            <a:r>
              <a:rPr lang="el-GR" sz="2000" dirty="0"/>
              <a:t>Αιωρούμενα σωματίδια</a:t>
            </a:r>
          </a:p>
          <a:p>
            <a:r>
              <a:rPr lang="el-GR" sz="2000" dirty="0"/>
              <a:t>Σκόνη </a:t>
            </a:r>
            <a:r>
              <a:rPr lang="el-GR" sz="2000" dirty="0" err="1"/>
              <a:t>βαρέων</a:t>
            </a:r>
            <a:r>
              <a:rPr lang="el-GR" sz="2000" dirty="0"/>
              <a:t> μετάλλων</a:t>
            </a:r>
          </a:p>
          <a:p>
            <a:r>
              <a:rPr lang="el-GR" sz="2000" dirty="0"/>
              <a:t>V.O.C s (</a:t>
            </a:r>
            <a:r>
              <a:rPr lang="el-GR" sz="2000" dirty="0" err="1"/>
              <a:t>Volatile</a:t>
            </a:r>
            <a:r>
              <a:rPr lang="el-GR" sz="2000" dirty="0"/>
              <a:t> </a:t>
            </a:r>
            <a:r>
              <a:rPr lang="el-GR" sz="2000" dirty="0" err="1"/>
              <a:t>Organic</a:t>
            </a:r>
            <a:r>
              <a:rPr lang="el-GR" sz="2000" dirty="0"/>
              <a:t> </a:t>
            </a:r>
            <a:r>
              <a:rPr lang="el-GR" sz="2000" dirty="0" err="1"/>
              <a:t>Compounds</a:t>
            </a:r>
            <a:r>
              <a:rPr lang="el-GR" sz="2000" dirty="0"/>
              <a:t>-Πηκτικές Οργανικές Ενώσεις)</a:t>
            </a:r>
          </a:p>
          <a:p>
            <a:r>
              <a:rPr lang="el-GR" sz="2000" dirty="0"/>
              <a:t>Ίνες αμίαντου</a:t>
            </a:r>
          </a:p>
          <a:p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7323746" y="2828658"/>
            <a:ext cx="470018" cy="8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502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9521" y="365125"/>
            <a:ext cx="11116106" cy="1316038"/>
          </a:xfrm>
        </p:spPr>
        <p:txBody>
          <a:bodyPr>
            <a:normAutofit/>
          </a:bodyPr>
          <a:lstStyle/>
          <a:p>
            <a:r>
              <a:rPr lang="el-GR" dirty="0"/>
              <a:t>ΜΕΤΡΑ ΑΝΤΙΜΕΤΩΠΙΣΗΣ- ΦΥΣΙΚΟΙ ΠΑΡΑΓΟΝΤΕΣ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7" y="2270214"/>
            <a:ext cx="4825157" cy="576262"/>
          </a:xfrm>
        </p:spPr>
        <p:txBody>
          <a:bodyPr>
            <a:normAutofit/>
          </a:bodyPr>
          <a:lstStyle/>
          <a:p>
            <a:r>
              <a:rPr lang="el-GR" sz="2800" b="1" u="sng" dirty="0" smtClean="0">
                <a:solidFill>
                  <a:schemeClr val="tx1"/>
                </a:solidFill>
              </a:rPr>
              <a:t>Ακτινοβολία </a:t>
            </a:r>
            <a:endParaRPr lang="el-GR" sz="2800" b="1" u="sng" dirty="0">
              <a:solidFill>
                <a:schemeClr val="tx1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58027" y="3045774"/>
            <a:ext cx="5339548" cy="3696858"/>
          </a:xfrm>
        </p:spPr>
        <p:txBody>
          <a:bodyPr>
            <a:normAutofit fontScale="92500" lnSpcReduction="20000"/>
          </a:bodyPr>
          <a:lstStyle/>
          <a:p>
            <a:r>
              <a:rPr lang="el-GR" sz="2200" dirty="0" smtClean="0"/>
              <a:t>Εξοπλισμός που εκπέμπει χαμηλά επίπεδα ακτινοβολίας </a:t>
            </a:r>
          </a:p>
          <a:p>
            <a:r>
              <a:rPr lang="el-GR" sz="2200" dirty="0" smtClean="0"/>
              <a:t>Συστήματα αυτόματης απενεργοποίησης ή θωράκισης </a:t>
            </a:r>
          </a:p>
          <a:p>
            <a:r>
              <a:rPr lang="el-GR" sz="2200" dirty="0" smtClean="0"/>
              <a:t>Εξοπλισμός ατομικής προστασίας </a:t>
            </a:r>
          </a:p>
          <a:p>
            <a:r>
              <a:rPr lang="el-GR" sz="2200" dirty="0" smtClean="0"/>
              <a:t>Ορθή χρήση και συντήρηση εξοπλισμού </a:t>
            </a:r>
          </a:p>
          <a:p>
            <a:r>
              <a:rPr lang="el-GR" sz="2200" dirty="0" smtClean="0"/>
              <a:t>Περιορισμός διάρκειας και έντασης έκθεσης</a:t>
            </a:r>
          </a:p>
          <a:p>
            <a:r>
              <a:rPr lang="el-GR" sz="2200" dirty="0" smtClean="0"/>
              <a:t>Ειδική σήμανση για περιορισμό πρόσβασης </a:t>
            </a:r>
          </a:p>
          <a:p>
            <a:endParaRPr lang="el-GR" sz="200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208712" y="2270214"/>
            <a:ext cx="4825159" cy="576262"/>
          </a:xfrm>
        </p:spPr>
        <p:txBody>
          <a:bodyPr>
            <a:normAutofit/>
          </a:bodyPr>
          <a:lstStyle/>
          <a:p>
            <a:r>
              <a:rPr lang="el-GR" sz="2800" b="1" u="sng" dirty="0">
                <a:solidFill>
                  <a:schemeClr val="tx1"/>
                </a:solidFill>
              </a:rPr>
              <a:t>Θ</a:t>
            </a:r>
            <a:r>
              <a:rPr lang="el-GR" sz="2800" b="1" u="sng" dirty="0" smtClean="0">
                <a:solidFill>
                  <a:schemeClr val="tx1"/>
                </a:solidFill>
              </a:rPr>
              <a:t>ερμοκρασία</a:t>
            </a:r>
            <a:endParaRPr lang="el-GR" sz="2800" b="1" u="sng" dirty="0">
              <a:solidFill>
                <a:schemeClr val="tx1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08712" y="2925561"/>
            <a:ext cx="6449938" cy="3748132"/>
          </a:xfrm>
        </p:spPr>
        <p:txBody>
          <a:bodyPr>
            <a:normAutofit fontScale="92500" lnSpcReduction="20000"/>
          </a:bodyPr>
          <a:lstStyle/>
          <a:p>
            <a:r>
              <a:rPr lang="el-GR" sz="2200" dirty="0" smtClean="0"/>
              <a:t>Μείωση χρόνου έκθεσης</a:t>
            </a:r>
          </a:p>
          <a:p>
            <a:r>
              <a:rPr lang="el-GR" sz="2200" dirty="0" smtClean="0"/>
              <a:t>Εξοπλισμός ατομικής προστασίας</a:t>
            </a:r>
          </a:p>
          <a:p>
            <a:r>
              <a:rPr lang="el-GR" sz="2200" dirty="0" smtClean="0"/>
              <a:t>Εξαερισμός</a:t>
            </a:r>
          </a:p>
          <a:p>
            <a:r>
              <a:rPr lang="el-GR" sz="2200" dirty="0" smtClean="0"/>
              <a:t>Ψύξη αέρα </a:t>
            </a:r>
          </a:p>
          <a:p>
            <a:r>
              <a:rPr lang="el-GR" sz="2200" dirty="0" smtClean="0"/>
              <a:t>Θερμομόνωση επιφανειών </a:t>
            </a:r>
          </a:p>
          <a:p>
            <a:r>
              <a:rPr lang="el-GR" sz="2200" dirty="0" smtClean="0"/>
              <a:t>Αντανακλαστικά τζάμια </a:t>
            </a:r>
          </a:p>
          <a:p>
            <a:r>
              <a:rPr lang="el-GR" sz="2200" dirty="0" smtClean="0"/>
              <a:t>Κατασκευή </a:t>
            </a:r>
            <a:r>
              <a:rPr lang="el-GR" sz="2200" dirty="0"/>
              <a:t>κατάλληλων στεγάστρων </a:t>
            </a:r>
            <a:r>
              <a:rPr lang="el-GR" sz="2200" dirty="0" smtClean="0"/>
              <a:t>για εκτέλεση </a:t>
            </a:r>
            <a:r>
              <a:rPr lang="el-GR" sz="2200" dirty="0"/>
              <a:t>εργασιών</a:t>
            </a:r>
            <a:endParaRPr lang="el-GR" sz="2200" dirty="0" smtClean="0"/>
          </a:p>
          <a:p>
            <a:r>
              <a:rPr lang="el-GR" sz="2200" dirty="0" smtClean="0"/>
              <a:t>Μείωση σωματικής προσπάθειας </a:t>
            </a:r>
          </a:p>
          <a:p>
            <a:r>
              <a:rPr lang="el-GR" sz="2200" dirty="0" smtClean="0"/>
              <a:t>Χρήση υπαλλήλων αντικατάστασης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29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67255" y="1860574"/>
            <a:ext cx="825418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6000" dirty="0"/>
              <a:t>Σας </a:t>
            </a:r>
            <a:r>
              <a:rPr lang="el-GR" sz="6000" dirty="0" smtClean="0"/>
              <a:t>ευχαριστούμε </a:t>
            </a:r>
            <a:r>
              <a:rPr lang="el-GR" sz="6000" dirty="0"/>
              <a:t>για </a:t>
            </a:r>
            <a:endParaRPr lang="el-GR" sz="6000" dirty="0" smtClean="0"/>
          </a:p>
          <a:p>
            <a:pPr algn="ctr"/>
            <a:r>
              <a:rPr lang="el-GR" sz="6000" dirty="0" smtClean="0"/>
              <a:t>την </a:t>
            </a:r>
            <a:r>
              <a:rPr lang="el-GR" sz="6000" dirty="0"/>
              <a:t>προσοχή σας!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615" y="4108285"/>
            <a:ext cx="2871465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ΒΙΟΛΟΓΙΚΟΙ ΠΑΡΑΓΟΝΤΕΣ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Ζωντανοί οργανισμοί ή ουσίες, οι </a:t>
            </a:r>
            <a:r>
              <a:rPr lang="el-GR" sz="2000" dirty="0" smtClean="0"/>
              <a:t>οποίες</a:t>
            </a:r>
            <a:r>
              <a:rPr lang="en-US" sz="2000" dirty="0" smtClean="0"/>
              <a:t> </a:t>
            </a:r>
            <a:r>
              <a:rPr lang="el-GR" sz="2000" dirty="0" smtClean="0"/>
              <a:t>παράγονται </a:t>
            </a:r>
            <a:r>
              <a:rPr lang="el-GR" sz="2000" dirty="0"/>
              <a:t>από αυτούς που </a:t>
            </a:r>
            <a:r>
              <a:rPr lang="el-GR" sz="2000" dirty="0" smtClean="0"/>
              <a:t>προκαλούν</a:t>
            </a:r>
            <a:r>
              <a:rPr lang="en-US" sz="2000" dirty="0" smtClean="0"/>
              <a:t> </a:t>
            </a:r>
            <a:r>
              <a:rPr lang="el-GR" sz="2000" dirty="0" smtClean="0"/>
              <a:t>ασθένειες </a:t>
            </a:r>
            <a:r>
              <a:rPr lang="el-GR" sz="2000" dirty="0"/>
              <a:t>ή βλάπτουν ανθρώπους, ζώα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φυτά </a:t>
            </a:r>
            <a:r>
              <a:rPr lang="el-GR" sz="2000" dirty="0"/>
              <a:t>ή προκαλούν βλάβες σε κάποιο </a:t>
            </a:r>
            <a:r>
              <a:rPr lang="el-GR" sz="2000" dirty="0" smtClean="0"/>
              <a:t>υλικό</a:t>
            </a:r>
            <a:endParaRPr lang="el-GR" sz="2000" dirty="0"/>
          </a:p>
          <a:p>
            <a:r>
              <a:rPr lang="el-GR" sz="2000" dirty="0"/>
              <a:t>Ιοί</a:t>
            </a:r>
          </a:p>
          <a:p>
            <a:r>
              <a:rPr lang="el-GR" sz="2000" dirty="0"/>
              <a:t>Μύκητες</a:t>
            </a:r>
          </a:p>
          <a:p>
            <a:r>
              <a:rPr lang="el-GR" sz="2000" dirty="0"/>
              <a:t>Παράσιτα/Βακτήρια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41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ΝΟΜΟΘΕΣΙΑ ΦΥΣΙΚΩΝ ΠΑΡΑΓΟΝΤΩΝ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91311" y="2851328"/>
            <a:ext cx="9245675" cy="3831483"/>
          </a:xfrm>
        </p:spPr>
        <p:txBody>
          <a:bodyPr/>
          <a:lstStyle/>
          <a:p>
            <a:r>
              <a:rPr lang="el-GR" sz="2000" dirty="0"/>
              <a:t>Περί Ασφαλείας και Υγείας στην εργασίας (Προστασία από τον θόρυβο) Κανονισμούς του 2006 (Κ.Δ.Π. 317/2006)</a:t>
            </a:r>
          </a:p>
          <a:p>
            <a:r>
              <a:rPr lang="el-GR" sz="2000" dirty="0"/>
              <a:t>2002/44/ΕΚ: η διαχείριση των κραδασμών για τους εργαζόμενους και τα μέτρα εξάλειψής τους</a:t>
            </a:r>
          </a:p>
          <a:p>
            <a:r>
              <a:rPr lang="el-GR" sz="2000" dirty="0"/>
              <a:t>«Κώδικας Πρακτικής για την θερμική καταπόνηση των εργαζομένων»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779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7126" y="973668"/>
            <a:ext cx="8761413" cy="706964"/>
          </a:xfrm>
        </p:spPr>
        <p:txBody>
          <a:bodyPr/>
          <a:lstStyle/>
          <a:p>
            <a:r>
              <a:rPr lang="el-GR" dirty="0" smtClean="0"/>
              <a:t>ΝΟΜΟΘΕΣΙΑ ΧΗΜΙΚΩΝ ΠΑΡΑΓΟΝΤΩΝ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99859" y="2612045"/>
            <a:ext cx="9365316" cy="4010945"/>
          </a:xfrm>
        </p:spPr>
        <p:txBody>
          <a:bodyPr/>
          <a:lstStyle/>
          <a:p>
            <a:r>
              <a:rPr lang="el-GR" sz="2000" dirty="0"/>
              <a:t>Περί Ασφαλείας και Υγείας στην Εργασία(χημικοί παράγοντες) Κανονισμούς του 2001 έως 2015(Κ.Δ.Π 268/2001, Κ.Δ.Π. 55/2004, Κ.Δ.Π 295/2007, Κ.Δ.Π. 70/2012, Κ.Δ.Π. 44/2015, Κ.Δ.Π 16/2019)</a:t>
            </a:r>
          </a:p>
          <a:p>
            <a:r>
              <a:rPr lang="el-GR" sz="2000" dirty="0"/>
              <a:t>Περί </a:t>
            </a:r>
            <a:r>
              <a:rPr lang="el-GR" sz="2000" dirty="0" err="1"/>
              <a:t>Έλεγχου</a:t>
            </a:r>
            <a:r>
              <a:rPr lang="el-GR" sz="2000" dirty="0"/>
              <a:t> της Ατμόσφαιρας και επικίνδυνων ουσιών στα εργοστάσια (τροποποιητικούς) Κανονισμούς του 2019 (Κ.Δ.Π. 17/2019)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143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4049" y="905854"/>
            <a:ext cx="9467468" cy="777667"/>
          </a:xfrm>
        </p:spPr>
        <p:txBody>
          <a:bodyPr/>
          <a:lstStyle/>
          <a:p>
            <a:r>
              <a:rPr lang="el-GR" dirty="0" smtClean="0"/>
              <a:t>ΝΟΜΟΘΕΣΙΑ ΒΙΟΛΟΓΙΚΩΝ ΠΑΡΑΓΟΝΤΩΝ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Περί Ασφάλειας και Υγείας στην Εργασία(βιολογικοί παράγοντες) Κανονισμούς του 2001 (Κ.Δ.Π. 144/2001). Οδηγία 2000/54/ΕΚ του Ευρωπαϊκού Κοινοβουλίου και του Συμβουλίου της 18ης Σεπτεμβρίου 2000 για την προστασία των εργαζομένων από κινδύνους λόγω έκθεσης τους σε βιολογικούς παράγοντες. </a:t>
            </a:r>
          </a:p>
        </p:txBody>
      </p:sp>
    </p:spTree>
    <p:extLst>
      <p:ext uri="{BB962C8B-B14F-4D97-AF65-F5344CB8AC3E}">
        <p14:creationId xmlns:p14="http://schemas.microsoft.com/office/powerpoint/2010/main" val="12063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19874" y="2791508"/>
            <a:ext cx="8825659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dirty="0"/>
              <a:t>ΜΕΣΑ ΜΕΤΡΗΣΗΣ ΒΛΑΠΤΙΚΩΝ ΠΑΡΑΓΟΝΤΩΝ ΣΤΟΝ ΧΩΡΟ ΥΓΕΙΑΣ</a:t>
            </a:r>
          </a:p>
        </p:txBody>
      </p:sp>
    </p:spTree>
    <p:extLst>
      <p:ext uri="{BB962C8B-B14F-4D97-AF65-F5344CB8AC3E}">
        <p14:creationId xmlns:p14="http://schemas.microsoft.com/office/powerpoint/2010/main" val="2284663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1082</TotalTime>
  <Words>1288</Words>
  <Application>Microsoft Office PowerPoint</Application>
  <PresentationFormat>Ευρεία οθόνη</PresentationFormat>
  <Paragraphs>180</Paragraphs>
  <Slides>41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5" baseType="lpstr">
      <vt:lpstr>Arial</vt:lpstr>
      <vt:lpstr>Century Gothic</vt:lpstr>
      <vt:lpstr>Wingdings 3</vt:lpstr>
      <vt:lpstr>Αίθουσα συσκέψεων "Ιόν"</vt:lpstr>
      <vt:lpstr>Επαγγελματικοί κίνδυνοι-Ασφάλεια στον χώρο εργασίας: Διενέργεια μετρήσεων φυσικών, χημικών, βιολογικών παραγόντων κινδύνου στον χώρο εργασίας. Εργονομία και πρόληψη ατυχημάτων.</vt:lpstr>
      <vt:lpstr>ΠΑΡΑΓΟΝΤΕΣ ΚΙΝΔΥΝΟΥ ΣΤΟ ΧΩΡΟ ΕΡΓΑΣΙΑΣ</vt:lpstr>
      <vt:lpstr>ΦΥΣΙΚΟΙ ΠΑΡΑΓΟΝΤΕΣ</vt:lpstr>
      <vt:lpstr>ΧΗΜΙΚΟΙ ΠΑΡΑΓΟΝΤΕΣ</vt:lpstr>
      <vt:lpstr>ΒΙΟΛΟΓΙΚΟΙ ΠΑΡΑΓΟΝΤΕΣ</vt:lpstr>
      <vt:lpstr>ΝΟΜΟΘΕΣΙΑ ΦΥΣΙΚΩΝ ΠΑΡΑΓΟΝΤΩΝ</vt:lpstr>
      <vt:lpstr>ΝΟΜΟΘΕΣΙΑ ΧΗΜΙΚΩΝ ΠΑΡΑΓΟΝΤΩΝ</vt:lpstr>
      <vt:lpstr>ΝΟΜΟΘΕΣΙΑ ΒΙΟΛΟΓΙΚΩΝ ΠΑΡΑΓΟΝΤΩΝ</vt:lpstr>
      <vt:lpstr>Παρουσίαση του PowerPoint</vt:lpstr>
      <vt:lpstr>ΜΕΣΑ ΜΕΤΡΗΣΗΣ ΧΗΜΙΚΩΝ ΠΑΡΑΓΟΝΤΩΝ</vt:lpstr>
      <vt:lpstr>ΜΕΣΑ ΜΕΤΡΗΣΗΣ ΧΗΜΙΚΩΝ ΠΑΡΑΓΟΝΤΩΝ</vt:lpstr>
      <vt:lpstr>ΜΕΣΑ ΜΕΤΡΗΣΗΣ ΧΗΜΙΚΩΝ ΠΑΡΑΓΟΝΤΩΝ</vt:lpstr>
      <vt:lpstr>ΜΕΣΑ ΜΕΤΡΗΣΗΣ ΦΥΣΙΚΩΝ ΠΑΡΑΓΟΝΤΩΝ</vt:lpstr>
      <vt:lpstr>ΜΕΣΑ ΜΕΤΡΗΣΗΣ ΦΥΣΙΚΩΝ ΠΑΡΑΓΟΝΤΩΝ</vt:lpstr>
      <vt:lpstr>ΜΕΣΑ ΜΕΤΡΗΣΗΣ ΒΙΟΛΟΓΙΚΩΝ ΠΑΡΑΓΟΝΤΩΝ</vt:lpstr>
      <vt:lpstr>Παρουσίαση του PowerPoint</vt:lpstr>
      <vt:lpstr>ΟΡΙΑΚΕΣ ΤΙΜΕΣ-ΧΗΜΙΚΟΙ ΠΑΡΑΓΟΝΤΕΣ</vt:lpstr>
      <vt:lpstr>ΟΡΙΑΚΕΣ ΤΙΜΕΣ-ΦΥΣΙΚΟΙ ΠΑΡΑΓΟΝΤΕΣ</vt:lpstr>
      <vt:lpstr>ΟΡΙΑΚΕΣ ΤΙΜΕΣ-ΦΥΣΙΚΟΙ ΠΑΡΑΓΟΝΤΕΣ</vt:lpstr>
      <vt:lpstr>ΟΡΙΑΚΕΣ ΤΙΜΕΣ –ΦΥΣΙΚΟΙ ΠΑΡΑΓΟΝΤΕΣ</vt:lpstr>
      <vt:lpstr>ΟΡΙΑΚΕΣ ΤΙΜΕΣ-ΦΥΣΙΚΟΙ ΠΑΡΑΓΟΝΤΕΣ</vt:lpstr>
      <vt:lpstr>ΟΡΙΑΚΕΣ ΤΙΜΕΣ-ΦΥΣΙΚΟΙ ΠΑΡΑΓΟΝΤΕΣ</vt:lpstr>
      <vt:lpstr>ΟΡΙΑΚΕΣ ΤΙΜΕΣ-ΦΥΣΙΚΟΙ ΠΑΡΑΓΟΝΤΕΣ</vt:lpstr>
      <vt:lpstr>ΟΡΙΑΚΕΣ ΤΙΜΕΣ-ΦΥΣΙΚΟΙ ΠΑΡΑΓΟΝΤΕΣ</vt:lpstr>
      <vt:lpstr>ΟΡΙΑΚΕΣ ΤΙΜΕΣ-ΒΙΟΛΟΓΙΚΟΙ ΠΑΡΑΓΟΤΕΣ</vt:lpstr>
      <vt:lpstr>ΟΡΙΑΚΕΣ ΤΙΜΕΣ-ΒΙΟΛΟΓΙΚΟΙ ΠΑΡΑΓΟΝΤΕΣ</vt:lpstr>
      <vt:lpstr>ΕΡΓΟΝΟΜΙΑ ΚΑΙ ΠΡΟΛΗΨΗ ΑΤΥΧΗΜΑΤΩΝ </vt:lpstr>
      <vt:lpstr>ΣΤΟΧΟΙ ΤΗΣ ΕΡΓΟΝΟΜΙΑΣ</vt:lpstr>
      <vt:lpstr>ΕΡΓΟΝΟΜΙΚΕΣ ΠΡΟΣΑΡΜΟΓΕΣ </vt:lpstr>
      <vt:lpstr>ΣΩΣΤΗ ΚΑΙ ΛΑΘΟΣ ΕΡΓΟΝΟΜΙΑ </vt:lpstr>
      <vt:lpstr>ΣΩΣΤΗ ΚΑΙ ΛΑΘΟΣ ΕΡΓΟΝΟΜΙΑ </vt:lpstr>
      <vt:lpstr>ΣΩΣΤΗ ΚΑΘΙΣΤΗ ΘΕΣΗ</vt:lpstr>
      <vt:lpstr>ΠΕΡΙΒΑΛΛΟΝ ΕΡΓΑΣΙΑΣ</vt:lpstr>
      <vt:lpstr>ΕΞΟΠΛΙΣΜΟΙ ΑΤΟΜΙΚΗΣ ΠΡΟΣΤΑΣΙΑΣ </vt:lpstr>
      <vt:lpstr>ΕΞΟΠΛΙΣΜΟΙ ΑΤΟΜΙΚΗΣ ΠΡΟΣΤΑΣΙΑΣ </vt:lpstr>
      <vt:lpstr>ΜΕΤΡΑ ΑΝΤΙΜΕΤΩΠΙΣΗΣ- ΧΗΜΙΚΟΙ ΠΑΡΑΓΟΝΤΕΣ</vt:lpstr>
      <vt:lpstr>ΤΟΠΙΚΟΣ ΕΞΑΕΡΙΣΜΟΣ</vt:lpstr>
      <vt:lpstr>ΜΕΤΡΑ ΑΝΤΙΜΕΤΩΠΙΣΗΣ- ΒΙΟΛΟΓΙΚΟΙ ΠΑΡΑΓΟΝΤΕΣ</vt:lpstr>
      <vt:lpstr>ΜΕΤΡΑ ΑΝΤΙΜΕΤΩΠΙΣΗΣ- ΦΥΣΙΚΟΙ ΠΑΡΑΓΟΝΤΕΣ </vt:lpstr>
      <vt:lpstr>ΜΕΤΡΑ ΑΝΤΙΜΕΤΩΠΙΣΗΣ- ΦΥΣΙΚΟΙ ΠΑΡΑΓΟΝΤΕΣ 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Εργονομια</dc:title>
  <dc:creator>ΕΛΕΝΑ</dc:creator>
  <cp:lastModifiedBy>ΕΛΕΝΑ</cp:lastModifiedBy>
  <cp:revision>83</cp:revision>
  <dcterms:created xsi:type="dcterms:W3CDTF">2019-11-18T14:07:47Z</dcterms:created>
  <dcterms:modified xsi:type="dcterms:W3CDTF">2019-12-09T15:47:46Z</dcterms:modified>
</cp:coreProperties>
</file>