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56" r:id="rId2"/>
    <p:sldId id="261" r:id="rId3"/>
    <p:sldId id="336" r:id="rId4"/>
    <p:sldId id="337" r:id="rId5"/>
    <p:sldId id="338" r:id="rId6"/>
    <p:sldId id="339" r:id="rId7"/>
    <p:sldId id="359" r:id="rId8"/>
    <p:sldId id="340" r:id="rId9"/>
    <p:sldId id="341" r:id="rId10"/>
    <p:sldId id="342" r:id="rId11"/>
    <p:sldId id="343" r:id="rId12"/>
    <p:sldId id="344" r:id="rId13"/>
    <p:sldId id="346" r:id="rId14"/>
    <p:sldId id="347" r:id="rId15"/>
    <p:sldId id="348" r:id="rId16"/>
    <p:sldId id="349" r:id="rId17"/>
    <p:sldId id="350" r:id="rId18"/>
    <p:sldId id="351" r:id="rId19"/>
    <p:sldId id="352" r:id="rId20"/>
    <p:sldId id="353" r:id="rId21"/>
    <p:sldId id="354" r:id="rId22"/>
    <p:sldId id="355" r:id="rId23"/>
    <p:sldId id="280" r:id="rId24"/>
    <p:sldId id="290" r:id="rId25"/>
    <p:sldId id="295" r:id="rId26"/>
    <p:sldId id="299" r:id="rId27"/>
    <p:sldId id="292" r:id="rId28"/>
    <p:sldId id="291" r:id="rId29"/>
    <p:sldId id="294" r:id="rId30"/>
    <p:sldId id="293" r:id="rId31"/>
    <p:sldId id="345" r:id="rId32"/>
    <p:sldId id="361" r:id="rId3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7512F115-2FCC-49EE-8759-A71F26F5819E}">
          <p14:sldIdLst>
            <p14:sldId id="256"/>
            <p14:sldId id="261"/>
            <p14:sldId id="262"/>
            <p14:sldId id="264"/>
            <p14:sldId id="266"/>
            <p14:sldId id="265"/>
            <p14:sldId id="274"/>
            <p14:sldId id="267"/>
            <p14:sldId id="288"/>
            <p14:sldId id="277"/>
            <p14:sldId id="269"/>
            <p14:sldId id="278"/>
            <p14:sldId id="270"/>
            <p14:sldId id="272"/>
            <p14:sldId id="279"/>
            <p14:sldId id="273"/>
            <p14:sldId id="281"/>
            <p14:sldId id="284"/>
            <p14:sldId id="282"/>
            <p14:sldId id="283"/>
            <p14:sldId id="285"/>
            <p14:sldId id="286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  <p14:sldId id="30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73" autoAdjust="0"/>
    <p:restoredTop sz="99309" autoAdjust="0"/>
  </p:normalViewPr>
  <p:slideViewPr>
    <p:cSldViewPr>
      <p:cViewPr varScale="1">
        <p:scale>
          <a:sx n="117" d="100"/>
          <a:sy n="117" d="100"/>
        </p:scale>
        <p:origin x="-158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9/9/2015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1451231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1451231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145123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5683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45984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05180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53750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310165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=""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sa/4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Ganges_River_Delta,_Bangladesh,_India.jp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28596" y="2024078"/>
            <a:ext cx="8358246" cy="1690674"/>
          </a:xfrm>
        </p:spPr>
        <p:txBody>
          <a:bodyPr>
            <a:normAutofit fontScale="90000"/>
          </a:bodyPr>
          <a:lstStyle/>
          <a:p>
            <a:r>
              <a:rPr lang="el-GR" sz="4000" dirty="0" smtClean="0"/>
              <a:t>ΠΕΤΡΟΛΟΓΙΑ ΜΑΓΜΑΤΙΚΩΝ &amp; ΜΕΤΑΜΟΡΦΩΜΕΝΩΝ ΠΕΤΡΩΜΑΤΩΝ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61048"/>
            <a:ext cx="7776864" cy="163965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sz="2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sz="2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2</a:t>
            </a:r>
            <a:r>
              <a:rPr lang="el-GR" sz="2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400" dirty="0" smtClean="0"/>
              <a:t>Πετρολογία Μεταμορφωμένων Πετρωμάτων</a:t>
            </a:r>
            <a:endParaRPr lang="en-US" sz="2400" dirty="0" smtClean="0"/>
          </a:p>
          <a:p>
            <a:pPr>
              <a:spcBef>
                <a:spcPts val="0"/>
              </a:spcBef>
            </a:pPr>
            <a:endParaRPr lang="en-US" sz="2400" dirty="0" smtClean="0"/>
          </a:p>
          <a:p>
            <a:pPr>
              <a:spcBef>
                <a:spcPts val="0"/>
              </a:spcBef>
              <a:defRPr/>
            </a:pPr>
            <a:r>
              <a:rPr lang="el-GR" sz="2400" dirty="0" smtClean="0"/>
              <a:t>Ιωάννης Ηλιόπουλος</a:t>
            </a: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Σχολή Θετικών Επιστημών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Γεωλογίας</a:t>
            </a:r>
            <a:endParaRPr lang="en-US" sz="2400" dirty="0" smtClean="0"/>
          </a:p>
          <a:p>
            <a:endParaRPr lang="el-GR" sz="28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3399"/>
                </a:solidFill>
              </a:rPr>
              <a:t/>
            </a:r>
            <a:br>
              <a:rPr lang="en-US" sz="3600" dirty="0" smtClean="0">
                <a:solidFill>
                  <a:srgbClr val="FF3399"/>
                </a:solidFill>
              </a:rPr>
            </a:br>
            <a:r>
              <a:rPr lang="el-GR" sz="3600" dirty="0" smtClean="0"/>
              <a:t>Άλλες κατηγορίες μεταμόρφωσης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800" b="1" dirty="0" smtClean="0"/>
              <a:t>Μεταμόρφωση από πρόσκρουση μετεωριτών</a:t>
            </a:r>
            <a:endParaRPr lang="en-US" sz="2800" b="1" dirty="0" smtClean="0"/>
          </a:p>
          <a:p>
            <a:pPr marL="293688" indent="-293688">
              <a:spcBef>
                <a:spcPts val="600"/>
              </a:spcBef>
              <a:buFontTx/>
              <a:buChar char="•"/>
            </a:pPr>
            <a:r>
              <a:rPr lang="el-GR" sz="2800" dirty="0" smtClean="0"/>
              <a:t>Διαρκούν όμως μερικά μόνο δευτερόλεπτα</a:t>
            </a:r>
          </a:p>
          <a:p>
            <a:pPr marL="293688" indent="-293688">
              <a:spcBef>
                <a:spcPts val="600"/>
              </a:spcBef>
              <a:buFontTx/>
              <a:buChar char="•"/>
            </a:pPr>
            <a:r>
              <a:rPr lang="el-GR" sz="2800" dirty="0" smtClean="0"/>
              <a:t>Δημιουργούν χαρακτηριστικά ορυκτά (</a:t>
            </a:r>
            <a:r>
              <a:rPr lang="el-GR" sz="2800" dirty="0" err="1" smtClean="0"/>
              <a:t>στισοβίτης</a:t>
            </a:r>
            <a:r>
              <a:rPr lang="el-GR" sz="2800" dirty="0" smtClean="0"/>
              <a:t>, διαμάντι)</a:t>
            </a:r>
          </a:p>
          <a:p>
            <a:pPr marL="293688" indent="-293688">
              <a:spcBef>
                <a:spcPts val="600"/>
              </a:spcBef>
              <a:buFontTx/>
              <a:buChar char="•"/>
            </a:pPr>
            <a:r>
              <a:rPr lang="el-GR" sz="2800" dirty="0" smtClean="0"/>
              <a:t>Αρχικά ορυκτά συμπιέζονται έως και στο μισό του όγκου τους σε πιέσεις ~100</a:t>
            </a:r>
            <a:r>
              <a:rPr lang="en-US" sz="2800" dirty="0" err="1" smtClean="0"/>
              <a:t>GPa</a:t>
            </a:r>
            <a:endParaRPr lang="el-GR" sz="2800" dirty="0" smtClean="0"/>
          </a:p>
          <a:p>
            <a:pPr marL="293688" indent="-293688">
              <a:spcBef>
                <a:spcPts val="600"/>
              </a:spcBef>
              <a:buFontTx/>
              <a:buChar char="•"/>
            </a:pPr>
            <a:r>
              <a:rPr lang="el-GR" sz="2800" dirty="0" smtClean="0"/>
              <a:t>Αποτελέσματα και διεργασίες: παραμόρφωση, μετατροπή φάσεων, διάλυση, τήξη και εξάχνωση.</a:t>
            </a:r>
            <a:endParaRPr lang="en-US" sz="2800" dirty="0" smtClean="0"/>
          </a:p>
          <a:p>
            <a:endParaRPr lang="el-GR" sz="2800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dirty="0" smtClean="0"/>
              <a:t>Που γίνεται η μεταμόρφωση;</a:t>
            </a:r>
            <a:r>
              <a:rPr lang="en-US" dirty="0" smtClean="0"/>
              <a:t/>
            </a:r>
            <a:br>
              <a:rPr lang="en-US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08038" indent="-442913">
              <a:spcBef>
                <a:spcPct val="20000"/>
              </a:spcBef>
            </a:pPr>
            <a:r>
              <a:rPr lang="el-GR" sz="2400" dirty="0" smtClean="0">
                <a:sym typeface="Wingdings" pitchFamily="2" charset="2"/>
              </a:rPr>
              <a:t>Κυρίως σε περιοχές παχιάς ιζηματογένεσης σε ηπειρωτικά περιθώρια.</a:t>
            </a:r>
          </a:p>
          <a:p>
            <a:pPr marL="808038" indent="-442913">
              <a:spcBef>
                <a:spcPct val="20000"/>
              </a:spcBef>
            </a:pPr>
            <a:r>
              <a:rPr lang="el-GR" sz="2400" dirty="0" smtClean="0">
                <a:sym typeface="Wingdings" pitchFamily="2" charset="2"/>
              </a:rPr>
              <a:t>Αύξηση </a:t>
            </a:r>
            <a:r>
              <a:rPr lang="en-US" sz="2400" b="1" dirty="0" smtClean="0">
                <a:sym typeface="Wingdings" pitchFamily="2" charset="2"/>
              </a:rPr>
              <a:t>P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l-GR" sz="2400" dirty="0" smtClean="0">
                <a:sym typeface="Wingdings" pitchFamily="2" charset="2"/>
              </a:rPr>
              <a:t>λόγω υπερκείμενων και </a:t>
            </a:r>
            <a:r>
              <a:rPr lang="el-GR" sz="2400" b="1" dirty="0" smtClean="0">
                <a:sym typeface="Wingdings" pitchFamily="2" charset="2"/>
              </a:rPr>
              <a:t>Τ</a:t>
            </a:r>
            <a:r>
              <a:rPr lang="el-GR" sz="2400" dirty="0" smtClean="0">
                <a:sym typeface="Wingdings" pitchFamily="2" charset="2"/>
              </a:rPr>
              <a:t> λόγω θερμικής ροής από τον μανδύα (40%) και από τη διάσπαση ραδιενεργών ορυκτών (60%).</a:t>
            </a:r>
          </a:p>
          <a:p>
            <a:pPr marL="808038" indent="-442913">
              <a:spcBef>
                <a:spcPct val="20000"/>
              </a:spcBef>
            </a:pPr>
            <a:r>
              <a:rPr lang="en-US" sz="2400" b="1" dirty="0" smtClean="0">
                <a:sym typeface="Wingdings" pitchFamily="2" charset="2"/>
              </a:rPr>
              <a:t>P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l-GR" sz="2400" dirty="0" smtClean="0">
                <a:sym typeface="Wingdings" pitchFamily="2" charset="2"/>
              </a:rPr>
              <a:t>εξαρτώνται από το ρυθμό ιζηματογένεσης και ηφαιστειότητας και τη χρονική διάρκεια της συσσώρευσης.</a:t>
            </a:r>
          </a:p>
          <a:p>
            <a:pPr marL="808038" indent="-442913">
              <a:spcBef>
                <a:spcPct val="20000"/>
              </a:spcBef>
            </a:pPr>
            <a:r>
              <a:rPr lang="el-GR" sz="2400" dirty="0" smtClean="0">
                <a:sym typeface="Wingdings" pitchFamily="2" charset="2"/>
              </a:rPr>
              <a:t>Η Θερμική ροή από το μανδύα εξαρτάται από την άμεση διάδοση της Τ  μέσω των πετρωμάτων.</a:t>
            </a:r>
          </a:p>
          <a:p>
            <a:pPr marL="808038" indent="-442913">
              <a:spcBef>
                <a:spcPct val="20000"/>
              </a:spcBef>
            </a:pPr>
            <a:r>
              <a:rPr lang="en-US" sz="2400" dirty="0" smtClean="0">
                <a:sym typeface="Wingdings" pitchFamily="2" charset="2"/>
              </a:rPr>
              <a:t>U, </a:t>
            </a:r>
            <a:r>
              <a:rPr lang="en-US" sz="2400" dirty="0" err="1" smtClean="0">
                <a:sym typeface="Wingdings" pitchFamily="2" charset="2"/>
              </a:rPr>
              <a:t>Th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l-GR" sz="2400" dirty="0" smtClean="0">
                <a:sym typeface="Wingdings" pitchFamily="2" charset="2"/>
              </a:rPr>
              <a:t>και Κ</a:t>
            </a:r>
            <a:r>
              <a:rPr lang="el-GR" sz="2400" baseline="30000" dirty="0" smtClean="0">
                <a:sym typeface="Wingdings" pitchFamily="2" charset="2"/>
              </a:rPr>
              <a:t>40</a:t>
            </a:r>
            <a:r>
              <a:rPr lang="el-GR" sz="2400" dirty="0" smtClean="0">
                <a:sym typeface="Wingdings" pitchFamily="2" charset="2"/>
              </a:rPr>
              <a:t> πιο άφθονα στα </a:t>
            </a:r>
            <a:r>
              <a:rPr lang="el-GR" sz="2400" dirty="0" err="1" smtClean="0">
                <a:sym typeface="Wingdings" pitchFamily="2" charset="2"/>
              </a:rPr>
              <a:t>φελσικά</a:t>
            </a:r>
            <a:r>
              <a:rPr lang="el-GR" sz="2400" dirty="0" smtClean="0">
                <a:sym typeface="Wingdings" pitchFamily="2" charset="2"/>
              </a:rPr>
              <a:t> πετρώματα.</a:t>
            </a:r>
          </a:p>
          <a:p>
            <a:endParaRPr lang="el-GR" sz="2400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- Θέση περιεχομένου" descr="Εικόνα 13: Διάγραμμα P-T&#10;από Καταγάς 2012, Πετρολογία Μεταμορφωμένων, Πανεπιστημικές Σημειώσεις, Πανεπιστήμιο Πατρών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811081"/>
            <a:ext cx="7056783" cy="3384901"/>
          </a:xfrm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>
            <a:normAutofit/>
          </a:bodyPr>
          <a:lstStyle/>
          <a:p>
            <a:pPr algn="ctr">
              <a:lnSpc>
                <a:spcPts val="4000"/>
              </a:lnSpc>
            </a:pPr>
            <a:r>
              <a:rPr lang="el-GR" sz="3600" dirty="0"/>
              <a:t>Επίδραση συνθηκών περιβάλλοντος στα ορυκτά ενός πετρώματος</a:t>
            </a:r>
            <a:endParaRPr lang="en-US" sz="3600" dirty="0"/>
          </a:p>
        </p:txBody>
      </p:sp>
      <p:pic>
        <p:nvPicPr>
          <p:cNvPr id="9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dirty="0" smtClean="0"/>
              <a:t>Παράγοντες Μεταμόρφωσης</a:t>
            </a:r>
            <a:r>
              <a:rPr lang="en-US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08038" indent="-442913">
              <a:spcBef>
                <a:spcPct val="20000"/>
              </a:spcBef>
            </a:pPr>
            <a:r>
              <a:rPr lang="el-GR" sz="2400" dirty="0" smtClean="0">
                <a:sym typeface="Wingdings" pitchFamily="2" charset="2"/>
              </a:rPr>
              <a:t>Ένα μεταμορφωμένο πέτρωμα σχηματίζεται από μια σειρά αντιδράσεων μεταξύ των ορυκτών του μητρικού πετρώματος</a:t>
            </a:r>
          </a:p>
          <a:p>
            <a:pPr marL="808038" indent="-442913">
              <a:spcBef>
                <a:spcPct val="20000"/>
              </a:spcBef>
            </a:pPr>
            <a:r>
              <a:rPr lang="el-GR" sz="2400" dirty="0" smtClean="0">
                <a:sym typeface="Wingdings" pitchFamily="2" charset="2"/>
              </a:rPr>
              <a:t>Όσο αυξάνεται η Τ  τόσο θα ελαττώνεται το ποσό του </a:t>
            </a:r>
            <a:r>
              <a:rPr lang="en-US" sz="2400" dirty="0" smtClean="0">
                <a:sym typeface="Wingdings" pitchFamily="2" charset="2"/>
              </a:rPr>
              <a:t>CO</a:t>
            </a:r>
            <a:r>
              <a:rPr lang="en-US" sz="2400" baseline="-25000" dirty="0" smtClean="0">
                <a:sym typeface="Wingdings" pitchFamily="2" charset="2"/>
              </a:rPr>
              <a:t>2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l-GR" sz="2400" dirty="0" smtClean="0">
                <a:sym typeface="Wingdings" pitchFamily="2" charset="2"/>
              </a:rPr>
              <a:t>και του </a:t>
            </a:r>
            <a:r>
              <a:rPr lang="en-US" sz="2400" dirty="0" smtClean="0">
                <a:sym typeface="Wingdings" pitchFamily="2" charset="2"/>
              </a:rPr>
              <a:t>H</a:t>
            </a:r>
            <a:r>
              <a:rPr lang="en-US" sz="2400" baseline="-25000" dirty="0" smtClean="0">
                <a:sym typeface="Wingdings" pitchFamily="2" charset="2"/>
              </a:rPr>
              <a:t>2</a:t>
            </a:r>
            <a:r>
              <a:rPr lang="en-US" sz="2400" dirty="0" smtClean="0">
                <a:sym typeface="Wingdings" pitchFamily="2" charset="2"/>
              </a:rPr>
              <a:t>O</a:t>
            </a:r>
            <a:r>
              <a:rPr lang="el-GR" sz="2400" dirty="0" smtClean="0">
                <a:sym typeface="Wingdings" pitchFamily="2" charset="2"/>
              </a:rPr>
              <a:t> που μπορεί να συμμετέχει στη δομή των νέων ορυκτών</a:t>
            </a:r>
          </a:p>
          <a:p>
            <a:pPr marL="808038" indent="-442913">
              <a:spcBef>
                <a:spcPct val="20000"/>
              </a:spcBef>
            </a:pPr>
            <a:r>
              <a:rPr lang="el-GR" sz="2400" dirty="0" smtClean="0">
                <a:sym typeface="Wingdings" pitchFamily="2" charset="2"/>
              </a:rPr>
              <a:t>Κατά τη μεταμόρφωση θα υπάρχει πάντα μια ρευστή φάση που θα αποτελείται από πτητικά συστατικά</a:t>
            </a:r>
          </a:p>
          <a:p>
            <a:pPr marL="808038" indent="-442913">
              <a:spcBef>
                <a:spcPct val="20000"/>
              </a:spcBef>
            </a:pPr>
            <a:r>
              <a:rPr lang="el-GR" sz="2400" dirty="0" smtClean="0">
                <a:sym typeface="Wingdings" pitchFamily="2" charset="2"/>
              </a:rPr>
              <a:t>Παρουσία ρευστή φάσης διευκολύνει τον βαθμό κρυστάλλωσης . Αδύνατες μερικές αντιδράσεις χωρίς την παρουσία </a:t>
            </a:r>
            <a:r>
              <a:rPr lang="en-US" sz="2400" dirty="0" smtClean="0">
                <a:sym typeface="Wingdings" pitchFamily="2" charset="2"/>
              </a:rPr>
              <a:t>H</a:t>
            </a:r>
            <a:r>
              <a:rPr lang="en-US" sz="2400" baseline="-25000" dirty="0" smtClean="0">
                <a:sym typeface="Wingdings" pitchFamily="2" charset="2"/>
              </a:rPr>
              <a:t>2</a:t>
            </a:r>
            <a:r>
              <a:rPr lang="en-US" sz="2400" dirty="0" smtClean="0">
                <a:sym typeface="Wingdings" pitchFamily="2" charset="2"/>
              </a:rPr>
              <a:t>O</a:t>
            </a:r>
            <a:endParaRPr lang="el-GR" sz="2400" dirty="0" smtClean="0">
              <a:sym typeface="Wingdings" pitchFamily="2" charset="2"/>
            </a:endParaRPr>
          </a:p>
          <a:p>
            <a:endParaRPr lang="el-GR" sz="2400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dirty="0" smtClean="0"/>
              <a:t>Παράγοντες Μεταμόρφωσης</a:t>
            </a:r>
            <a:r>
              <a:rPr lang="en-US" dirty="0" smtClean="0"/>
              <a:t/>
            </a:r>
            <a:br>
              <a:rPr lang="en-US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2520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400" b="1" smtClean="0"/>
              <a:t>Θερμοκρασία</a:t>
            </a:r>
          </a:p>
          <a:p>
            <a:pPr marL="808038" indent="-442913" algn="just">
              <a:spcBef>
                <a:spcPct val="20000"/>
              </a:spcBef>
            </a:pPr>
            <a:r>
              <a:rPr lang="el-GR" sz="2000" smtClean="0">
                <a:sym typeface="Wingdings" pitchFamily="2" charset="2"/>
              </a:rPr>
              <a:t>Όρια </a:t>
            </a:r>
            <a:r>
              <a:rPr lang="en-US" sz="2000" b="1" dirty="0" smtClean="0">
                <a:sym typeface="Wingdings" pitchFamily="2" charset="2"/>
              </a:rPr>
              <a:t>T</a:t>
            </a:r>
            <a:r>
              <a:rPr lang="el-GR" sz="2000" dirty="0" smtClean="0">
                <a:sym typeface="Wingdings" pitchFamily="2" charset="2"/>
              </a:rPr>
              <a:t> :  250 – 750 </a:t>
            </a:r>
            <a:r>
              <a:rPr lang="el-GR" sz="2000" baseline="30000" dirty="0" smtClean="0">
                <a:sym typeface="Wingdings" pitchFamily="2" charset="2"/>
              </a:rPr>
              <a:t>ο</a:t>
            </a:r>
            <a:r>
              <a:rPr lang="en-US" sz="2000" dirty="0" smtClean="0">
                <a:sym typeface="Wingdings" pitchFamily="2" charset="2"/>
              </a:rPr>
              <a:t>C</a:t>
            </a:r>
            <a:endParaRPr lang="el-GR" sz="2000" dirty="0" smtClean="0">
              <a:sym typeface="Wingdings" pitchFamily="2" charset="2"/>
            </a:endParaRPr>
          </a:p>
          <a:p>
            <a:pPr marL="808038" indent="-442913" algn="just">
              <a:spcBef>
                <a:spcPct val="20000"/>
              </a:spcBef>
            </a:pPr>
            <a:r>
              <a:rPr lang="el-GR" sz="2000" b="1" dirty="0" smtClean="0">
                <a:sym typeface="Wingdings" pitchFamily="2" charset="2"/>
              </a:rPr>
              <a:t>Γεωθερμική βαθμίδα </a:t>
            </a:r>
            <a:r>
              <a:rPr lang="el-GR" sz="2000" dirty="0" smtClean="0">
                <a:sym typeface="Wingdings" pitchFamily="2" charset="2"/>
              </a:rPr>
              <a:t>διαφέρει από περιοχή σε περιοχή του φλοιού αλλά και μεταξύ χρονικών περιόδων</a:t>
            </a:r>
            <a:endParaRPr lang="el-GR" dirty="0" smtClean="0">
              <a:sym typeface="Wingdings" pitchFamily="2" charset="2"/>
            </a:endParaRPr>
          </a:p>
          <a:p>
            <a:pPr>
              <a:buNone/>
            </a:pPr>
            <a:endParaRPr lang="el-GR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6" name="5 - Εικόνα" descr="tab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3140968"/>
            <a:ext cx="6976680" cy="257123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dirty="0" smtClean="0"/>
              <a:t>Παράγοντες Μεταμόρφωσης</a:t>
            </a:r>
            <a:r>
              <a:rPr lang="en-US" dirty="0" smtClean="0"/>
              <a:t/>
            </a:r>
            <a:br>
              <a:rPr lang="en-US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72972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l-GR" sz="2800" b="1" dirty="0" smtClean="0"/>
              <a:t>Θερμοκρασία</a:t>
            </a:r>
            <a:endParaRPr lang="en-US" sz="2800" b="1" dirty="0" smtClean="0"/>
          </a:p>
          <a:p>
            <a:pPr marL="808038" indent="-442913" algn="just">
              <a:spcBef>
                <a:spcPct val="20000"/>
              </a:spcBef>
            </a:pPr>
            <a:r>
              <a:rPr lang="el-GR" sz="2600" dirty="0" smtClean="0">
                <a:sym typeface="Wingdings" pitchFamily="2" charset="2"/>
              </a:rPr>
              <a:t>Βασικός παράγοντας γιατί ρυθμίζει την πορεία των αντιδράσεων</a:t>
            </a:r>
          </a:p>
          <a:p>
            <a:pPr marL="808038" indent="-442913" algn="just">
              <a:spcBef>
                <a:spcPct val="20000"/>
              </a:spcBef>
            </a:pPr>
            <a:r>
              <a:rPr lang="el-GR" sz="2600" dirty="0" smtClean="0">
                <a:sym typeface="Wingdings" pitchFamily="2" charset="2"/>
              </a:rPr>
              <a:t>Αύξηση της Τ ευνοεί το σκέλος της αντίδρασης με τη μεγαλύτερη εντροπία</a:t>
            </a:r>
          </a:p>
          <a:p>
            <a:pPr marL="808038" indent="-442913" algn="just">
              <a:spcBef>
                <a:spcPct val="20000"/>
              </a:spcBef>
            </a:pPr>
            <a:endParaRPr lang="el-GR" sz="1900" dirty="0" smtClean="0">
              <a:sym typeface="Wingdings" pitchFamily="2" charset="2"/>
            </a:endParaRPr>
          </a:p>
          <a:p>
            <a:pPr marL="808038" indent="-442913" algn="just">
              <a:spcBef>
                <a:spcPct val="20000"/>
              </a:spcBef>
            </a:pPr>
            <a:endParaRPr lang="el-GR" sz="1900" dirty="0" smtClean="0">
              <a:sym typeface="Wingdings" pitchFamily="2" charset="2"/>
            </a:endParaRPr>
          </a:p>
          <a:p>
            <a:pPr marL="808038" indent="-442913" algn="just">
              <a:spcBef>
                <a:spcPct val="20000"/>
              </a:spcBef>
              <a:buNone/>
            </a:pPr>
            <a:r>
              <a:rPr lang="el-GR" sz="1900" dirty="0" smtClean="0">
                <a:sym typeface="Wingdings" pitchFamily="2" charset="2"/>
              </a:rPr>
              <a:t>                      </a:t>
            </a:r>
            <a:endParaRPr lang="en-US" sz="1900" dirty="0" smtClean="0">
              <a:sym typeface="Wingdings" pitchFamily="2" charset="2"/>
            </a:endParaRPr>
          </a:p>
          <a:p>
            <a:pPr marL="808038" indent="-442913" algn="just">
              <a:spcBef>
                <a:spcPct val="20000"/>
              </a:spcBef>
              <a:buNone/>
            </a:pPr>
            <a:r>
              <a:rPr lang="en-US" sz="1900" dirty="0" smtClean="0">
                <a:sym typeface="Wingdings" pitchFamily="2" charset="2"/>
              </a:rPr>
              <a:t>                         (</a:t>
            </a:r>
            <a:r>
              <a:rPr lang="el-GR" sz="1900" dirty="0" smtClean="0">
                <a:sym typeface="Wingdings" pitchFamily="2" charset="2"/>
              </a:rPr>
              <a:t>μοσχοβίτης</a:t>
            </a:r>
            <a:r>
              <a:rPr lang="en-US" sz="1900" dirty="0" smtClean="0">
                <a:sym typeface="Wingdings" pitchFamily="2" charset="2"/>
              </a:rPr>
              <a:t>)</a:t>
            </a:r>
            <a:r>
              <a:rPr lang="el-GR" sz="1900" dirty="0" smtClean="0">
                <a:sym typeface="Wingdings" pitchFamily="2" charset="2"/>
              </a:rPr>
              <a:t>                 </a:t>
            </a:r>
            <a:r>
              <a:rPr lang="en-US" sz="1900" dirty="0" smtClean="0">
                <a:sym typeface="Wingdings" pitchFamily="2" charset="2"/>
              </a:rPr>
              <a:t>(</a:t>
            </a:r>
            <a:r>
              <a:rPr lang="el-GR" sz="1900" dirty="0" err="1" smtClean="0">
                <a:sym typeface="Wingdings" pitchFamily="2" charset="2"/>
              </a:rPr>
              <a:t>σανίδινο</a:t>
            </a:r>
            <a:r>
              <a:rPr lang="en-US" sz="1900" dirty="0" smtClean="0">
                <a:sym typeface="Wingdings" pitchFamily="2" charset="2"/>
              </a:rPr>
              <a:t>)</a:t>
            </a:r>
            <a:r>
              <a:rPr lang="el-GR" sz="1900" dirty="0" smtClean="0">
                <a:sym typeface="Wingdings" pitchFamily="2" charset="2"/>
              </a:rPr>
              <a:t>     </a:t>
            </a:r>
            <a:r>
              <a:rPr lang="en-US" sz="1900" dirty="0" smtClean="0">
                <a:sym typeface="Wingdings" pitchFamily="2" charset="2"/>
              </a:rPr>
              <a:t>(</a:t>
            </a:r>
            <a:r>
              <a:rPr lang="el-GR" sz="1900" dirty="0" smtClean="0">
                <a:sym typeface="Wingdings" pitchFamily="2" charset="2"/>
              </a:rPr>
              <a:t>κορούνδιο</a:t>
            </a:r>
            <a:r>
              <a:rPr lang="en-US" sz="1900" dirty="0" smtClean="0">
                <a:sym typeface="Wingdings" pitchFamily="2" charset="2"/>
              </a:rPr>
              <a:t>)</a:t>
            </a:r>
            <a:endParaRPr lang="el-GR" sz="1900" dirty="0" smtClean="0">
              <a:sym typeface="Wingdings" pitchFamily="2" charset="2"/>
            </a:endParaRPr>
          </a:p>
          <a:p>
            <a:pPr marL="808038" indent="-442913" algn="just">
              <a:spcBef>
                <a:spcPct val="20000"/>
              </a:spcBef>
            </a:pPr>
            <a:endParaRPr lang="el-GR" sz="1900" dirty="0" smtClean="0">
              <a:sym typeface="Wingdings" pitchFamily="2" charset="2"/>
            </a:endParaRPr>
          </a:p>
          <a:p>
            <a:pPr marL="808038" indent="-442913" algn="just">
              <a:spcBef>
                <a:spcPct val="20000"/>
              </a:spcBef>
            </a:pPr>
            <a:endParaRPr lang="el-GR" sz="1900" dirty="0" smtClean="0">
              <a:sym typeface="Wingdings" pitchFamily="2" charset="2"/>
            </a:endParaRPr>
          </a:p>
          <a:p>
            <a:pPr marL="808038" indent="-442913" algn="just">
              <a:spcBef>
                <a:spcPct val="20000"/>
              </a:spcBef>
            </a:pPr>
            <a:endParaRPr lang="el-GR" sz="1900" dirty="0" smtClean="0">
              <a:sym typeface="Wingdings" pitchFamily="2" charset="2"/>
            </a:endParaRPr>
          </a:p>
          <a:p>
            <a:pPr marL="808038" indent="-442913" algn="just">
              <a:spcBef>
                <a:spcPct val="20000"/>
              </a:spcBef>
            </a:pPr>
            <a:endParaRPr lang="el-GR" sz="1900" dirty="0" smtClean="0">
              <a:sym typeface="Wingdings" pitchFamily="2" charset="2"/>
            </a:endParaRPr>
          </a:p>
          <a:p>
            <a:pPr marL="808038" indent="-442913" algn="just">
              <a:spcBef>
                <a:spcPct val="20000"/>
              </a:spcBef>
            </a:pPr>
            <a:endParaRPr lang="el-GR" sz="1900" dirty="0" smtClean="0">
              <a:sym typeface="Wingdings" pitchFamily="2" charset="2"/>
            </a:endParaRPr>
          </a:p>
          <a:p>
            <a:pPr marL="808038" indent="-442913" algn="just">
              <a:spcBef>
                <a:spcPct val="20000"/>
              </a:spcBef>
            </a:pPr>
            <a:r>
              <a:rPr lang="el-GR" sz="2600" dirty="0" smtClean="0">
                <a:sym typeface="Wingdings" pitchFamily="2" charset="2"/>
              </a:rPr>
              <a:t>Εξήγηση της προοδευτικής αφυδάτωσης με την αύξηση της Τ</a:t>
            </a:r>
          </a:p>
          <a:p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1857356" y="3214686"/>
            <a:ext cx="464347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sz="2400" dirty="0" smtClean="0"/>
              <a:t>KAl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Si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10 </a:t>
            </a:r>
            <a:r>
              <a:rPr lang="en-US" sz="2400" dirty="0" smtClean="0"/>
              <a:t>(OH)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↔ KAlSi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8 </a:t>
            </a:r>
            <a:r>
              <a:rPr lang="en-US" sz="2400" dirty="0" smtClean="0"/>
              <a:t>+ Al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+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endParaRPr lang="el-GR" sz="2400" dirty="0" smtClean="0"/>
          </a:p>
        </p:txBody>
      </p:sp>
      <p:sp>
        <p:nvSpPr>
          <p:cNvPr id="7" name="6 - TextBox"/>
          <p:cNvSpPr txBox="1"/>
          <p:nvPr/>
        </p:nvSpPr>
        <p:spPr>
          <a:xfrm>
            <a:off x="2285984" y="4572008"/>
            <a:ext cx="4357718" cy="12001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dirty="0" smtClean="0"/>
              <a:t>SiO</a:t>
            </a:r>
            <a:r>
              <a:rPr lang="en-US" baseline="-25000" dirty="0" smtClean="0"/>
              <a:t>2</a:t>
            </a:r>
            <a:r>
              <a:rPr lang="en-US" dirty="0" smtClean="0"/>
              <a:t>↔ SiO</a:t>
            </a:r>
            <a:r>
              <a:rPr lang="en-US" baseline="-25000" dirty="0" smtClean="0"/>
              <a:t>2</a:t>
            </a:r>
          </a:p>
          <a:p>
            <a:pPr algn="ctr"/>
            <a:r>
              <a:rPr lang="en-US" dirty="0" smtClean="0"/>
              <a:t>(</a:t>
            </a:r>
            <a:r>
              <a:rPr lang="el-GR" dirty="0" smtClean="0"/>
              <a:t>Χαλαζίας</a:t>
            </a:r>
            <a:r>
              <a:rPr lang="en-US" dirty="0" smtClean="0"/>
              <a:t>)  </a:t>
            </a:r>
            <a:r>
              <a:rPr lang="el-GR" dirty="0" smtClean="0"/>
              <a:t>   </a:t>
            </a:r>
            <a:r>
              <a:rPr lang="en-US" dirty="0" smtClean="0"/>
              <a:t>(</a:t>
            </a:r>
            <a:r>
              <a:rPr lang="el-GR" dirty="0" err="1" smtClean="0"/>
              <a:t>τριδυμίτης</a:t>
            </a:r>
            <a:r>
              <a:rPr lang="en-US" dirty="0" smtClean="0"/>
              <a:t>)</a:t>
            </a:r>
          </a:p>
          <a:p>
            <a:pPr algn="ctr"/>
            <a:r>
              <a:rPr lang="en-US" dirty="0" smtClean="0"/>
              <a:t>V=22,7 cc/mole V=26,5 cc/mole</a:t>
            </a:r>
          </a:p>
          <a:p>
            <a:pPr algn="ctr"/>
            <a:r>
              <a:rPr lang="el-GR" dirty="0" smtClean="0"/>
              <a:t>Χαμηλή Τ    υψηλή Τ</a:t>
            </a:r>
            <a:endParaRPr lang="en-US" dirty="0" smtClean="0"/>
          </a:p>
          <a:p>
            <a:pPr algn="ctr"/>
            <a:endParaRPr lang="en-US" baseline="-25000" dirty="0" smtClean="0"/>
          </a:p>
          <a:p>
            <a:pPr algn="ctr"/>
            <a:endParaRPr lang="el-GR" baseline="-25000" dirty="0" smtClean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dirty="0" smtClean="0"/>
              <a:t>Παράγοντες Μεταμόρφωσης</a:t>
            </a:r>
            <a:r>
              <a:rPr lang="en-US" dirty="0" smtClean="0"/>
              <a:t/>
            </a:r>
            <a:br>
              <a:rPr lang="en-US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sz="3000" b="1" dirty="0" smtClean="0"/>
              <a:t>Πίεση</a:t>
            </a:r>
            <a:endParaRPr lang="en-US" sz="3000" b="1" dirty="0" smtClean="0"/>
          </a:p>
          <a:p>
            <a:pPr marL="879475" indent="-514350" algn="just">
              <a:spcBef>
                <a:spcPct val="20000"/>
              </a:spcBef>
              <a:buFont typeface="Courier New" pitchFamily="49" charset="0"/>
              <a:buChar char="o"/>
            </a:pPr>
            <a:r>
              <a:rPr lang="el-GR" sz="2800" dirty="0" smtClean="0">
                <a:sym typeface="Wingdings" pitchFamily="2" charset="2"/>
              </a:rPr>
              <a:t>Τα διάφορα είδη δυνάμεων που επενεργούν στις επιφάνειες των πετρωμάτων</a:t>
            </a:r>
          </a:p>
          <a:p>
            <a:pPr marL="879475" indent="-514350" algn="just">
              <a:spcBef>
                <a:spcPct val="20000"/>
              </a:spcBef>
              <a:buFont typeface="Courier New" pitchFamily="49" charset="0"/>
              <a:buChar char="o"/>
            </a:pPr>
            <a:r>
              <a:rPr lang="el-GR" sz="2800" dirty="0" smtClean="0">
                <a:sym typeface="Wingdings" pitchFamily="2" charset="2"/>
              </a:rPr>
              <a:t>Καθολική μεταμόρφωση: 2-8 </a:t>
            </a:r>
            <a:r>
              <a:rPr lang="en-US" sz="2800" dirty="0" err="1" smtClean="0">
                <a:sym typeface="Wingdings" pitchFamily="2" charset="2"/>
              </a:rPr>
              <a:t>kbar</a:t>
            </a:r>
            <a:endParaRPr lang="en-US" sz="2800" dirty="0" smtClean="0">
              <a:sym typeface="Wingdings" pitchFamily="2" charset="2"/>
            </a:endParaRPr>
          </a:p>
          <a:p>
            <a:pPr marL="879475" indent="-514350" algn="just">
              <a:spcBef>
                <a:spcPct val="20000"/>
              </a:spcBef>
              <a:buFont typeface="Courier New" pitchFamily="49" charset="0"/>
              <a:buChar char="o"/>
            </a:pPr>
            <a:r>
              <a:rPr lang="el-GR" sz="2800" dirty="0" smtClean="0">
                <a:sym typeface="Wingdings" pitchFamily="2" charset="2"/>
              </a:rPr>
              <a:t>Σημαντικότερη η </a:t>
            </a:r>
            <a:r>
              <a:rPr lang="en-US" sz="2800" dirty="0" smtClean="0">
                <a:sym typeface="Wingdings" pitchFamily="2" charset="2"/>
              </a:rPr>
              <a:t>P</a:t>
            </a:r>
            <a:r>
              <a:rPr lang="en-US" sz="2800" baseline="-25000" dirty="0" smtClean="0">
                <a:sym typeface="Wingdings" pitchFamily="2" charset="2"/>
              </a:rPr>
              <a:t>L</a:t>
            </a:r>
            <a:r>
              <a:rPr lang="el-GR" sz="2800" dirty="0" smtClean="0">
                <a:sym typeface="Wingdings" pitchFamily="2" charset="2"/>
              </a:rPr>
              <a:t> </a:t>
            </a:r>
            <a:r>
              <a:rPr lang="en-US" sz="2800" dirty="0" smtClean="0">
                <a:sym typeface="Wingdings" pitchFamily="2" charset="2"/>
              </a:rPr>
              <a:t>(</a:t>
            </a:r>
            <a:r>
              <a:rPr lang="el-GR" sz="2800" dirty="0" smtClean="0">
                <a:sym typeface="Wingdings" pitchFamily="2" charset="2"/>
              </a:rPr>
              <a:t>πίεση φορτίου)</a:t>
            </a:r>
          </a:p>
          <a:p>
            <a:pPr marL="879475" indent="-514350" algn="just">
              <a:spcBef>
                <a:spcPct val="20000"/>
              </a:spcBef>
              <a:buFont typeface="Courier New" pitchFamily="49" charset="0"/>
              <a:buChar char="o"/>
            </a:pPr>
            <a:r>
              <a:rPr lang="el-GR" sz="2800" b="1" dirty="0" err="1" smtClean="0">
                <a:sym typeface="Wingdings" pitchFamily="2" charset="2"/>
              </a:rPr>
              <a:t>Γεωβαρομετρικη</a:t>
            </a:r>
            <a:r>
              <a:rPr lang="el-GR" sz="2800" b="1" dirty="0" smtClean="0">
                <a:sym typeface="Wingdings" pitchFamily="2" charset="2"/>
              </a:rPr>
              <a:t> βαθμίδα</a:t>
            </a:r>
            <a:r>
              <a:rPr lang="el-GR" sz="2800" dirty="0" smtClean="0">
                <a:sym typeface="Wingdings" pitchFamily="2" charset="2"/>
              </a:rPr>
              <a:t>: </a:t>
            </a:r>
            <a:r>
              <a:rPr lang="en-US" sz="2800" dirty="0" smtClean="0">
                <a:sym typeface="Wingdings" pitchFamily="2" charset="2"/>
              </a:rPr>
              <a:t>250-300 bars/km (</a:t>
            </a:r>
            <a:r>
              <a:rPr lang="el-GR" sz="2800" dirty="0" smtClean="0">
                <a:sym typeface="Wingdings" pitchFamily="2" charset="2"/>
              </a:rPr>
              <a:t>ανάλογα με την πυκνότητα των υπερκείμενων στρωμάτων)</a:t>
            </a:r>
          </a:p>
          <a:p>
            <a:pPr marL="879475" indent="-514350" algn="just">
              <a:spcBef>
                <a:spcPct val="20000"/>
              </a:spcBef>
              <a:buFont typeface="Courier New" pitchFamily="49" charset="0"/>
              <a:buChar char="o"/>
            </a:pPr>
            <a:r>
              <a:rPr lang="el-GR" sz="2800" dirty="0" smtClean="0">
                <a:sym typeface="Wingdings" pitchFamily="2" charset="2"/>
              </a:rPr>
              <a:t>Μέση Γ.Β. </a:t>
            </a:r>
            <a:r>
              <a:rPr lang="en-US" sz="2800" dirty="0" smtClean="0">
                <a:sym typeface="Wingdings" pitchFamily="2" charset="2"/>
              </a:rPr>
              <a:t>2</a:t>
            </a:r>
            <a:r>
              <a:rPr lang="el-GR" sz="2800" dirty="0" smtClean="0">
                <a:sym typeface="Wingdings" pitchFamily="2" charset="2"/>
              </a:rPr>
              <a:t>85 </a:t>
            </a:r>
            <a:r>
              <a:rPr lang="en-US" sz="2800" dirty="0" smtClean="0">
                <a:sym typeface="Wingdings" pitchFamily="2" charset="2"/>
              </a:rPr>
              <a:t>bars/km</a:t>
            </a:r>
            <a:r>
              <a:rPr lang="el-GR" sz="2800" dirty="0" smtClean="0">
                <a:sym typeface="Wingdings" pitchFamily="2" charset="2"/>
              </a:rPr>
              <a:t> → 20 </a:t>
            </a:r>
            <a:r>
              <a:rPr lang="en-US" sz="2800" dirty="0" smtClean="0">
                <a:sym typeface="Wingdings" pitchFamily="2" charset="2"/>
              </a:rPr>
              <a:t>km  5,5-6,0 </a:t>
            </a:r>
            <a:r>
              <a:rPr lang="en-US" sz="2800" dirty="0" err="1" smtClean="0">
                <a:sym typeface="Wingdings" pitchFamily="2" charset="2"/>
              </a:rPr>
              <a:t>kbs</a:t>
            </a:r>
            <a:r>
              <a:rPr lang="en-US" sz="2800" dirty="0" smtClean="0">
                <a:sym typeface="Wingdings" pitchFamily="2" charset="2"/>
              </a:rPr>
              <a:t/>
            </a:r>
            <a:br>
              <a:rPr lang="en-US" sz="2800" dirty="0" smtClean="0">
                <a:sym typeface="Wingdings" pitchFamily="2" charset="2"/>
              </a:rPr>
            </a:br>
            <a:r>
              <a:rPr lang="en-US" sz="2800" dirty="0" smtClean="0">
                <a:sym typeface="Wingdings" pitchFamily="2" charset="2"/>
              </a:rPr>
              <a:t>					</a:t>
            </a:r>
            <a:r>
              <a:rPr lang="el-GR" sz="2800" dirty="0" smtClean="0">
                <a:sym typeface="Wingdings" pitchFamily="2" charset="2"/>
              </a:rPr>
              <a:t>      </a:t>
            </a:r>
            <a:r>
              <a:rPr lang="en-US" sz="2800" dirty="0" smtClean="0">
                <a:sym typeface="Wingdings" pitchFamily="2" charset="2"/>
              </a:rPr>
              <a:t>  35 km 	</a:t>
            </a:r>
            <a:r>
              <a:rPr lang="el-GR" sz="2800" dirty="0" smtClean="0">
                <a:sym typeface="Wingdings" pitchFamily="2" charset="2"/>
              </a:rPr>
              <a:t>     </a:t>
            </a:r>
            <a:r>
              <a:rPr lang="en-US" sz="2800" dirty="0" smtClean="0">
                <a:sym typeface="Wingdings" pitchFamily="2" charset="2"/>
              </a:rPr>
              <a:t>10 </a:t>
            </a:r>
            <a:r>
              <a:rPr lang="en-US" sz="2800" dirty="0" err="1" smtClean="0">
                <a:sym typeface="Wingdings" pitchFamily="2" charset="2"/>
              </a:rPr>
              <a:t>kbs</a:t>
            </a:r>
            <a:endParaRPr lang="el-GR" sz="2800" dirty="0" smtClean="0">
              <a:sym typeface="Wingdings" pitchFamily="2" charset="2"/>
            </a:endParaRPr>
          </a:p>
          <a:p>
            <a:pPr marL="879475" indent="-514350" algn="just">
              <a:spcBef>
                <a:spcPct val="20000"/>
              </a:spcBef>
              <a:buFont typeface="Courier New" pitchFamily="49" charset="0"/>
              <a:buChar char="o"/>
            </a:pPr>
            <a:r>
              <a:rPr lang="el-GR" sz="2800" dirty="0" smtClean="0">
                <a:sym typeface="Wingdings" pitchFamily="2" charset="2"/>
              </a:rPr>
              <a:t>Υδροστατικός χαρακτήρας</a:t>
            </a:r>
          </a:p>
          <a:p>
            <a:endParaRPr lang="el-GR" sz="2800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dirty="0" smtClean="0"/>
              <a:t>Παράγοντες Μεταμόρφωσης</a:t>
            </a:r>
            <a:r>
              <a:rPr lang="en-US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800" b="1" dirty="0" smtClean="0"/>
              <a:t>Πίεση</a:t>
            </a:r>
          </a:p>
          <a:p>
            <a:pPr marL="808038" indent="-442913" algn="just">
              <a:spcBef>
                <a:spcPct val="20000"/>
              </a:spcBef>
            </a:pPr>
            <a:r>
              <a:rPr lang="el-GR" sz="2800" dirty="0" smtClean="0">
                <a:sym typeface="Wingdings" pitchFamily="2" charset="2"/>
              </a:rPr>
              <a:t>Στις περισσότερες συνθήκες μεταμόρφωσης τα πτητικά συστατικά → ρευστή αέριο φάση </a:t>
            </a:r>
          </a:p>
          <a:p>
            <a:pPr marL="808038" indent="-442913" algn="just">
              <a:spcBef>
                <a:spcPct val="20000"/>
              </a:spcBef>
            </a:pPr>
            <a:r>
              <a:rPr lang="en-US" sz="2800" dirty="0" smtClean="0">
                <a:sym typeface="Wingdings" pitchFamily="2" charset="2"/>
              </a:rPr>
              <a:t>P</a:t>
            </a:r>
            <a:r>
              <a:rPr lang="en-US" sz="2800" baseline="-25000" dirty="0" smtClean="0">
                <a:sym typeface="Wingdings" pitchFamily="2" charset="2"/>
              </a:rPr>
              <a:t>f</a:t>
            </a:r>
            <a:r>
              <a:rPr lang="en-US" sz="2800" dirty="0" smtClean="0">
                <a:sym typeface="Wingdings" pitchFamily="2" charset="2"/>
              </a:rPr>
              <a:t> = P</a:t>
            </a:r>
            <a:r>
              <a:rPr lang="en-US" sz="2800" baseline="-25000" dirty="0" smtClean="0">
                <a:sym typeface="Wingdings" pitchFamily="2" charset="2"/>
              </a:rPr>
              <a:t>L</a:t>
            </a:r>
            <a:endParaRPr lang="en-US" sz="2800" dirty="0" smtClean="0">
              <a:sym typeface="Wingdings" pitchFamily="2" charset="2"/>
            </a:endParaRPr>
          </a:p>
          <a:p>
            <a:pPr marL="808038" indent="-442913" algn="just">
              <a:spcBef>
                <a:spcPct val="20000"/>
              </a:spcBef>
            </a:pPr>
            <a:r>
              <a:rPr lang="el-GR" sz="2800" dirty="0" smtClean="0">
                <a:sym typeface="Wingdings" pitchFamily="2" charset="2"/>
              </a:rPr>
              <a:t>Αύξηση της Τ → Η</a:t>
            </a:r>
            <a:r>
              <a:rPr lang="el-GR" sz="2800" baseline="-25000" dirty="0" smtClean="0">
                <a:sym typeface="Wingdings" pitchFamily="2" charset="2"/>
              </a:rPr>
              <a:t>2</a:t>
            </a:r>
            <a:r>
              <a:rPr lang="el-GR" sz="2800" dirty="0" smtClean="0">
                <a:sym typeface="Wingdings" pitchFamily="2" charset="2"/>
              </a:rPr>
              <a:t>Ο και </a:t>
            </a:r>
            <a:r>
              <a:rPr lang="en-US" sz="2800" dirty="0" smtClean="0">
                <a:sym typeface="Wingdings" pitchFamily="2" charset="2"/>
              </a:rPr>
              <a:t>CO</a:t>
            </a:r>
            <a:r>
              <a:rPr lang="en-US" sz="2800" baseline="-25000" dirty="0" smtClean="0">
                <a:sym typeface="Wingdings" pitchFamily="2" charset="2"/>
              </a:rPr>
              <a:t>2</a:t>
            </a:r>
            <a:r>
              <a:rPr lang="el-GR" sz="2800" dirty="0" smtClean="0">
                <a:sym typeface="Wingdings" pitchFamily="2" charset="2"/>
              </a:rPr>
              <a:t> → </a:t>
            </a:r>
            <a:r>
              <a:rPr lang="en-US" sz="2800" dirty="0" smtClean="0">
                <a:sym typeface="Wingdings" pitchFamily="2" charset="2"/>
              </a:rPr>
              <a:t>P</a:t>
            </a:r>
            <a:r>
              <a:rPr lang="en-US" sz="2800" baseline="-25000" dirty="0" smtClean="0">
                <a:sym typeface="Wingdings" pitchFamily="2" charset="2"/>
              </a:rPr>
              <a:t>f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l-GR" sz="2800" dirty="0" smtClean="0">
                <a:sym typeface="Wingdings" pitchFamily="2" charset="2"/>
              </a:rPr>
              <a:t> &gt; </a:t>
            </a:r>
            <a:r>
              <a:rPr lang="en-US" sz="2800" dirty="0" smtClean="0">
                <a:sym typeface="Wingdings" pitchFamily="2" charset="2"/>
              </a:rPr>
              <a:t>P</a:t>
            </a:r>
            <a:r>
              <a:rPr lang="en-US" sz="2800" baseline="-25000" dirty="0" smtClean="0">
                <a:sym typeface="Wingdings" pitchFamily="2" charset="2"/>
              </a:rPr>
              <a:t>L</a:t>
            </a:r>
            <a:endParaRPr lang="en-US" sz="2800" dirty="0" smtClean="0">
              <a:sym typeface="Wingdings" pitchFamily="2" charset="2"/>
            </a:endParaRPr>
          </a:p>
          <a:p>
            <a:pPr>
              <a:buNone/>
            </a:pPr>
            <a:endParaRPr lang="en-US" sz="2800" b="1" dirty="0" smtClean="0"/>
          </a:p>
          <a:p>
            <a:endParaRPr lang="el-GR" sz="2800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3399"/>
                </a:solidFill>
              </a:rPr>
              <a:t/>
            </a:r>
            <a:br>
              <a:rPr lang="el-GR" dirty="0" smtClean="0">
                <a:solidFill>
                  <a:srgbClr val="FF3399"/>
                </a:solidFill>
              </a:rPr>
            </a:br>
            <a:r>
              <a:rPr lang="el-GR" dirty="0" smtClean="0"/>
              <a:t>Παράγοντες Μεταμόρφωσης</a:t>
            </a:r>
            <a:r>
              <a:rPr lang="en-US" dirty="0" smtClean="0">
                <a:solidFill>
                  <a:srgbClr val="FF3399"/>
                </a:solidFill>
              </a:rPr>
              <a:t/>
            </a:r>
            <a:br>
              <a:rPr lang="en-US" dirty="0" smtClean="0">
                <a:solidFill>
                  <a:srgbClr val="FF3399"/>
                </a:solidFill>
              </a:rPr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sz="2800" b="1" dirty="0" smtClean="0"/>
              <a:t>Πίεση</a:t>
            </a:r>
          </a:p>
          <a:p>
            <a:pPr marL="808038" indent="-442913" algn="just">
              <a:spcBef>
                <a:spcPct val="20000"/>
              </a:spcBef>
            </a:pPr>
            <a:r>
              <a:rPr lang="el-GR" sz="2400" dirty="0" smtClean="0">
                <a:sym typeface="Wingdings" pitchFamily="2" charset="2"/>
              </a:rPr>
              <a:t>Αντίθετη η επίδρασή της στις αντιδράσεις από ότι για την Τ. Ευνοεί δημιουργία φάσεων με μικρό </a:t>
            </a:r>
            <a:r>
              <a:rPr lang="en-US" sz="2400" dirty="0" smtClean="0">
                <a:sym typeface="Wingdings" pitchFamily="2" charset="2"/>
              </a:rPr>
              <a:t>V.</a:t>
            </a:r>
          </a:p>
          <a:p>
            <a:pPr marL="808038" indent="-442913" algn="just">
              <a:spcBef>
                <a:spcPct val="20000"/>
              </a:spcBef>
            </a:pPr>
            <a:r>
              <a:rPr lang="el-GR" sz="2400" dirty="0" smtClean="0">
                <a:sym typeface="Wingdings" pitchFamily="2" charset="2"/>
              </a:rPr>
              <a:t>Π.χ. σε </a:t>
            </a:r>
            <a:r>
              <a:rPr lang="el-GR" sz="2400" dirty="0" err="1" smtClean="0">
                <a:sym typeface="Wingdings" pitchFamily="2" charset="2"/>
              </a:rPr>
              <a:t>μεταπηλιτικά</a:t>
            </a:r>
            <a:r>
              <a:rPr lang="el-GR" sz="2400" dirty="0" smtClean="0">
                <a:sym typeface="Wingdings" pitchFamily="2" charset="2"/>
              </a:rPr>
              <a:t> πετρώματα</a:t>
            </a:r>
          </a:p>
          <a:p>
            <a:pPr marL="808038" indent="-442913" algn="just">
              <a:spcBef>
                <a:spcPct val="20000"/>
              </a:spcBef>
            </a:pPr>
            <a:endParaRPr lang="el-GR" sz="2400" dirty="0" smtClean="0">
              <a:sym typeface="Wingdings" pitchFamily="2" charset="2"/>
            </a:endParaRPr>
          </a:p>
          <a:p>
            <a:pPr marL="808038" indent="-442913" algn="just">
              <a:spcBef>
                <a:spcPct val="20000"/>
              </a:spcBef>
            </a:pPr>
            <a:endParaRPr lang="el-GR" sz="2400" dirty="0" smtClean="0">
              <a:sym typeface="Wingdings" pitchFamily="2" charset="2"/>
            </a:endParaRPr>
          </a:p>
          <a:p>
            <a:pPr marL="808038" indent="-442913" algn="just">
              <a:spcBef>
                <a:spcPct val="20000"/>
              </a:spcBef>
            </a:pPr>
            <a:endParaRPr lang="el-GR" sz="2400" dirty="0" smtClean="0">
              <a:sym typeface="Wingdings" pitchFamily="2" charset="2"/>
            </a:endParaRPr>
          </a:p>
          <a:p>
            <a:pPr marL="808038" indent="-442913" algn="just">
              <a:spcBef>
                <a:spcPct val="20000"/>
              </a:spcBef>
            </a:pPr>
            <a:r>
              <a:rPr lang="el-GR" sz="2400" dirty="0" smtClean="0">
                <a:sym typeface="Wingdings" pitchFamily="2" charset="2"/>
              </a:rPr>
              <a:t>Οι μεταμορφικές αντιδράσεις που εκλύουν </a:t>
            </a:r>
            <a:r>
              <a:rPr lang="en-US" sz="2400" dirty="0" smtClean="0">
                <a:sym typeface="Wingdings" pitchFamily="2" charset="2"/>
              </a:rPr>
              <a:t>H</a:t>
            </a:r>
            <a:r>
              <a:rPr lang="en-US" sz="2400" baseline="-25000" dirty="0" smtClean="0">
                <a:sym typeface="Wingdings" pitchFamily="2" charset="2"/>
              </a:rPr>
              <a:t>2</a:t>
            </a:r>
            <a:r>
              <a:rPr lang="en-US" sz="2400" dirty="0" smtClean="0">
                <a:sym typeface="Wingdings" pitchFamily="2" charset="2"/>
              </a:rPr>
              <a:t>O </a:t>
            </a:r>
            <a:r>
              <a:rPr lang="el-GR" sz="2400" dirty="0" smtClean="0">
                <a:sym typeface="Wingdings" pitchFamily="2" charset="2"/>
              </a:rPr>
              <a:t>και </a:t>
            </a:r>
            <a:r>
              <a:rPr lang="en-US" sz="2400" dirty="0" smtClean="0">
                <a:sym typeface="Wingdings" pitchFamily="2" charset="2"/>
              </a:rPr>
              <a:t>CO</a:t>
            </a:r>
            <a:r>
              <a:rPr lang="en-US" sz="2400" baseline="-25000" dirty="0" smtClean="0">
                <a:sym typeface="Wingdings" pitchFamily="2" charset="2"/>
              </a:rPr>
              <a:t>2</a:t>
            </a:r>
            <a:r>
              <a:rPr lang="el-GR" sz="2400" dirty="0" smtClean="0">
                <a:sym typeface="Wingdings" pitchFamily="2" charset="2"/>
              </a:rPr>
              <a:t> εξαρτώνται πολύ από την </a:t>
            </a:r>
            <a:r>
              <a:rPr lang="en-US" sz="2400" dirty="0" smtClean="0">
                <a:sym typeface="Wingdings" pitchFamily="2" charset="2"/>
              </a:rPr>
              <a:t>P.</a:t>
            </a:r>
          </a:p>
          <a:p>
            <a:pPr>
              <a:buNone/>
            </a:pPr>
            <a:endParaRPr lang="en-US" b="1" dirty="0" smtClean="0"/>
          </a:p>
          <a:p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1214414" y="3643314"/>
            <a:ext cx="500066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800" dirty="0" smtClean="0"/>
              <a:t>Al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SiO</a:t>
            </a:r>
            <a:r>
              <a:rPr lang="en-US" sz="2800" baseline="-25000" dirty="0" smtClean="0"/>
              <a:t>5</a:t>
            </a:r>
            <a:r>
              <a:rPr lang="el-GR" sz="2800" baseline="-25000" dirty="0" smtClean="0"/>
              <a:t>  </a:t>
            </a:r>
            <a:r>
              <a:rPr lang="en-US" sz="2800" dirty="0" smtClean="0"/>
              <a:t>↔</a:t>
            </a:r>
            <a:r>
              <a:rPr lang="el-GR" sz="2800" dirty="0" smtClean="0"/>
              <a:t>  </a:t>
            </a:r>
            <a:r>
              <a:rPr lang="en-US" sz="2800" dirty="0" smtClean="0"/>
              <a:t>Al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SiO</a:t>
            </a:r>
            <a:r>
              <a:rPr lang="en-US" sz="2800" baseline="-25000" dirty="0" smtClean="0"/>
              <a:t>5</a:t>
            </a:r>
            <a:endParaRPr lang="el-GR" sz="2800" baseline="-25000" dirty="0" smtClean="0"/>
          </a:p>
          <a:p>
            <a:pPr algn="ctr"/>
            <a:r>
              <a:rPr lang="en-US" sz="2000" dirty="0" smtClean="0"/>
              <a:t>(</a:t>
            </a:r>
            <a:r>
              <a:rPr lang="el-GR" sz="2000" dirty="0" err="1" smtClean="0"/>
              <a:t>σιλλιμανίτης</a:t>
            </a:r>
            <a:r>
              <a:rPr lang="en-US" sz="2000" dirty="0" smtClean="0"/>
              <a:t>)</a:t>
            </a:r>
            <a:r>
              <a:rPr lang="el-GR" sz="2000" dirty="0" smtClean="0"/>
              <a:t>     </a:t>
            </a:r>
            <a:r>
              <a:rPr lang="en-US" sz="2000" dirty="0" smtClean="0"/>
              <a:t>(</a:t>
            </a:r>
            <a:r>
              <a:rPr lang="el-GR" sz="2000" dirty="0" err="1" smtClean="0"/>
              <a:t>κυανίτης</a:t>
            </a:r>
            <a:r>
              <a:rPr lang="en-US" sz="2000" dirty="0" smtClean="0"/>
              <a:t>)</a:t>
            </a:r>
            <a:endParaRPr lang="el-GR" sz="2000" dirty="0" smtClean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dirty="0" smtClean="0"/>
              <a:t>Παράγοντες Μεταμόρφωσης</a:t>
            </a:r>
            <a:r>
              <a:rPr lang="en-US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sz="2800" b="1" dirty="0" smtClean="0"/>
              <a:t>Πίεση</a:t>
            </a:r>
          </a:p>
          <a:p>
            <a:pPr marL="0" indent="0">
              <a:buNone/>
            </a:pPr>
            <a:r>
              <a:rPr lang="el-GR" sz="2400" dirty="0" smtClean="0">
                <a:sym typeface="Wingdings" pitchFamily="2" charset="2"/>
              </a:rPr>
              <a:t>Οι μεταμορφικές αντιδράσεις που εκλύουν </a:t>
            </a:r>
            <a:r>
              <a:rPr lang="en-US" sz="2400" dirty="0" smtClean="0">
                <a:sym typeface="Wingdings" pitchFamily="2" charset="2"/>
              </a:rPr>
              <a:t>H</a:t>
            </a:r>
            <a:r>
              <a:rPr lang="en-US" sz="2400" baseline="-25000" dirty="0" smtClean="0">
                <a:sym typeface="Wingdings" pitchFamily="2" charset="2"/>
              </a:rPr>
              <a:t>2</a:t>
            </a:r>
            <a:r>
              <a:rPr lang="en-US" sz="2400" dirty="0" smtClean="0">
                <a:sym typeface="Wingdings" pitchFamily="2" charset="2"/>
              </a:rPr>
              <a:t>O </a:t>
            </a:r>
            <a:r>
              <a:rPr lang="el-GR" sz="2400" dirty="0" smtClean="0">
                <a:sym typeface="Wingdings" pitchFamily="2" charset="2"/>
              </a:rPr>
              <a:t>και </a:t>
            </a:r>
            <a:r>
              <a:rPr lang="en-US" sz="2400" dirty="0" smtClean="0">
                <a:sym typeface="Wingdings" pitchFamily="2" charset="2"/>
              </a:rPr>
              <a:t>CO</a:t>
            </a:r>
            <a:r>
              <a:rPr lang="en-US" sz="2400" baseline="-25000" dirty="0" smtClean="0">
                <a:sym typeface="Wingdings" pitchFamily="2" charset="2"/>
              </a:rPr>
              <a:t>2</a:t>
            </a:r>
            <a:r>
              <a:rPr lang="el-GR" sz="2400" dirty="0" smtClean="0">
                <a:sym typeface="Wingdings" pitchFamily="2" charset="2"/>
              </a:rPr>
              <a:t> εξαρτώνται πολύ από την </a:t>
            </a:r>
            <a:r>
              <a:rPr lang="en-US" sz="2400" dirty="0" smtClean="0">
                <a:sym typeface="Wingdings" pitchFamily="2" charset="2"/>
              </a:rPr>
              <a:t>P</a:t>
            </a:r>
            <a:endParaRPr lang="en-US" sz="2800" dirty="0" smtClean="0">
              <a:sym typeface="Wingdings" pitchFamily="2" charset="2"/>
            </a:endParaRPr>
          </a:p>
          <a:p>
            <a:pPr marL="808038" indent="-442913" algn="just">
              <a:spcBef>
                <a:spcPct val="20000"/>
              </a:spcBef>
              <a:buClr>
                <a:srgbClr val="C00000"/>
              </a:buClr>
              <a:buNone/>
            </a:pPr>
            <a:r>
              <a:rPr lang="en-US" sz="2400" dirty="0" smtClean="0">
                <a:sym typeface="Wingdings" pitchFamily="2" charset="2"/>
              </a:rPr>
              <a:t>KAl</a:t>
            </a:r>
            <a:r>
              <a:rPr lang="en-US" sz="2400" baseline="-25000" dirty="0" smtClean="0">
                <a:sym typeface="Wingdings" pitchFamily="2" charset="2"/>
              </a:rPr>
              <a:t>3</a:t>
            </a:r>
            <a:r>
              <a:rPr lang="en-US" sz="2400" dirty="0" smtClean="0">
                <a:sym typeface="Wingdings" pitchFamily="2" charset="2"/>
              </a:rPr>
              <a:t>Si</a:t>
            </a:r>
            <a:r>
              <a:rPr lang="en-US" sz="2400" baseline="-25000" dirty="0" smtClean="0">
                <a:sym typeface="Wingdings" pitchFamily="2" charset="2"/>
              </a:rPr>
              <a:t>3</a:t>
            </a:r>
            <a:r>
              <a:rPr lang="en-US" sz="2400" dirty="0" smtClean="0">
                <a:sym typeface="Wingdings" pitchFamily="2" charset="2"/>
              </a:rPr>
              <a:t>O</a:t>
            </a:r>
            <a:r>
              <a:rPr lang="en-US" sz="2400" baseline="-25000" dirty="0" smtClean="0">
                <a:sym typeface="Wingdings" pitchFamily="2" charset="2"/>
              </a:rPr>
              <a:t>10</a:t>
            </a:r>
            <a:r>
              <a:rPr lang="en-US" sz="2400" dirty="0" smtClean="0">
                <a:sym typeface="Wingdings" pitchFamily="2" charset="2"/>
              </a:rPr>
              <a:t>(OH)</a:t>
            </a:r>
            <a:r>
              <a:rPr lang="en-US" sz="2400" baseline="-25000" dirty="0" smtClean="0">
                <a:sym typeface="Wingdings" pitchFamily="2" charset="2"/>
              </a:rPr>
              <a:t>2</a:t>
            </a:r>
            <a:r>
              <a:rPr lang="en-US" sz="2400" dirty="0" smtClean="0">
                <a:sym typeface="Wingdings" pitchFamily="2" charset="2"/>
              </a:rPr>
              <a:t> + SiO</a:t>
            </a:r>
            <a:r>
              <a:rPr lang="en-US" sz="2400" baseline="-25000" dirty="0" smtClean="0">
                <a:sym typeface="Wingdings" pitchFamily="2" charset="2"/>
              </a:rPr>
              <a:t>2</a:t>
            </a:r>
            <a:r>
              <a:rPr lang="en-US" sz="2400" dirty="0" smtClean="0">
                <a:sym typeface="Wingdings" pitchFamily="2" charset="2"/>
              </a:rPr>
              <a:t> ↔ KAlSi</a:t>
            </a:r>
            <a:r>
              <a:rPr lang="en-US" sz="2400" baseline="-25000" dirty="0" smtClean="0">
                <a:sym typeface="Wingdings" pitchFamily="2" charset="2"/>
              </a:rPr>
              <a:t>3</a:t>
            </a:r>
            <a:r>
              <a:rPr lang="en-US" sz="2400" dirty="0" smtClean="0">
                <a:sym typeface="Wingdings" pitchFamily="2" charset="2"/>
              </a:rPr>
              <a:t>O</a:t>
            </a:r>
            <a:r>
              <a:rPr lang="en-US" sz="2400" baseline="-25000" dirty="0" smtClean="0">
                <a:sym typeface="Wingdings" pitchFamily="2" charset="2"/>
              </a:rPr>
              <a:t>8</a:t>
            </a:r>
            <a:r>
              <a:rPr lang="en-US" sz="2400" dirty="0" smtClean="0">
                <a:sym typeface="Wingdings" pitchFamily="2" charset="2"/>
              </a:rPr>
              <a:t>+ Al</a:t>
            </a:r>
            <a:r>
              <a:rPr lang="en-US" sz="2400" baseline="-25000" dirty="0" smtClean="0">
                <a:sym typeface="Wingdings" pitchFamily="2" charset="2"/>
              </a:rPr>
              <a:t>2</a:t>
            </a:r>
            <a:r>
              <a:rPr lang="en-US" sz="2400" dirty="0" smtClean="0">
                <a:sym typeface="Wingdings" pitchFamily="2" charset="2"/>
              </a:rPr>
              <a:t>SiO</a:t>
            </a:r>
            <a:r>
              <a:rPr lang="en-US" sz="2400" baseline="-25000" dirty="0" smtClean="0">
                <a:sym typeface="Wingdings" pitchFamily="2" charset="2"/>
              </a:rPr>
              <a:t>5</a:t>
            </a:r>
            <a:r>
              <a:rPr lang="en-US" sz="2400" dirty="0" smtClean="0">
                <a:sym typeface="Wingdings" pitchFamily="2" charset="2"/>
              </a:rPr>
              <a:t> + H</a:t>
            </a:r>
            <a:r>
              <a:rPr lang="en-US" sz="2400" baseline="-25000" dirty="0" smtClean="0">
                <a:sym typeface="Wingdings" pitchFamily="2" charset="2"/>
              </a:rPr>
              <a:t>2</a:t>
            </a:r>
            <a:r>
              <a:rPr lang="en-US" sz="2400" dirty="0" smtClean="0">
                <a:sym typeface="Wingdings" pitchFamily="2" charset="2"/>
              </a:rPr>
              <a:t>O</a:t>
            </a:r>
          </a:p>
          <a:p>
            <a:pPr marL="808038" indent="-442913" algn="just">
              <a:spcBef>
                <a:spcPct val="20000"/>
              </a:spcBef>
              <a:buClr>
                <a:srgbClr val="C00000"/>
              </a:buClr>
              <a:buNone/>
            </a:pPr>
            <a:r>
              <a:rPr lang="en-US" sz="1800" dirty="0" smtClean="0">
                <a:sym typeface="Wingdings" pitchFamily="2" charset="2"/>
              </a:rPr>
              <a:t>   </a:t>
            </a:r>
            <a:r>
              <a:rPr lang="el-GR" sz="1800" dirty="0" smtClean="0">
                <a:sym typeface="Wingdings" pitchFamily="2" charset="2"/>
              </a:rPr>
              <a:t>Μοσχοβίτης</a:t>
            </a:r>
            <a:r>
              <a:rPr lang="en-US" sz="1800" dirty="0" smtClean="0">
                <a:sym typeface="Wingdings" pitchFamily="2" charset="2"/>
              </a:rPr>
              <a:t>             + </a:t>
            </a:r>
            <a:r>
              <a:rPr lang="el-GR" sz="1800" dirty="0" smtClean="0">
                <a:sym typeface="Wingdings" pitchFamily="2" charset="2"/>
              </a:rPr>
              <a:t>χαλαζίας</a:t>
            </a:r>
            <a:r>
              <a:rPr lang="en-US" sz="1800" dirty="0" smtClean="0">
                <a:sym typeface="Wingdings" pitchFamily="2" charset="2"/>
              </a:rPr>
              <a:t> </a:t>
            </a:r>
            <a:r>
              <a:rPr lang="el-GR" sz="1800" dirty="0" smtClean="0">
                <a:sym typeface="Wingdings" pitchFamily="2" charset="2"/>
              </a:rPr>
              <a:t>↔</a:t>
            </a:r>
            <a:r>
              <a:rPr lang="en-US" sz="1800" dirty="0" smtClean="0">
                <a:sym typeface="Wingdings" pitchFamily="2" charset="2"/>
              </a:rPr>
              <a:t>  </a:t>
            </a:r>
            <a:r>
              <a:rPr lang="el-GR" sz="1800" dirty="0" smtClean="0">
                <a:sym typeface="Wingdings" pitchFamily="2" charset="2"/>
              </a:rPr>
              <a:t>Κ- </a:t>
            </a:r>
            <a:r>
              <a:rPr lang="el-GR" sz="1800" dirty="0" err="1" smtClean="0">
                <a:sym typeface="Wingdings" pitchFamily="2" charset="2"/>
              </a:rPr>
              <a:t>άστριος</a:t>
            </a:r>
            <a:r>
              <a:rPr lang="el-GR" sz="1800" dirty="0" smtClean="0">
                <a:sym typeface="Wingdings" pitchFamily="2" charset="2"/>
              </a:rPr>
              <a:t>+ </a:t>
            </a:r>
            <a:r>
              <a:rPr lang="el-GR" sz="1800" dirty="0" err="1" smtClean="0">
                <a:sym typeface="Wingdings" pitchFamily="2" charset="2"/>
              </a:rPr>
              <a:t>σιλλιμανίτης</a:t>
            </a:r>
            <a:r>
              <a:rPr lang="en-US" sz="1800" dirty="0" smtClean="0">
                <a:sym typeface="Wingdings" pitchFamily="2" charset="2"/>
              </a:rPr>
              <a:t> </a:t>
            </a:r>
            <a:r>
              <a:rPr lang="el-GR" sz="1800" dirty="0" smtClean="0">
                <a:sym typeface="Wingdings" pitchFamily="2" charset="2"/>
              </a:rPr>
              <a:t>+</a:t>
            </a:r>
            <a:r>
              <a:rPr lang="en-US" sz="1800" dirty="0" smtClean="0">
                <a:sym typeface="Wingdings" pitchFamily="2" charset="2"/>
              </a:rPr>
              <a:t>  </a:t>
            </a:r>
            <a:r>
              <a:rPr lang="en-US" sz="2000" dirty="0" smtClean="0">
                <a:sym typeface="Wingdings" pitchFamily="2" charset="2"/>
              </a:rPr>
              <a:t>H</a:t>
            </a:r>
            <a:r>
              <a:rPr lang="en-US" sz="2000" baseline="-25000" dirty="0" smtClean="0">
                <a:sym typeface="Wingdings" pitchFamily="2" charset="2"/>
              </a:rPr>
              <a:t>2</a:t>
            </a:r>
            <a:r>
              <a:rPr lang="en-US" sz="2000" dirty="0" smtClean="0">
                <a:sym typeface="Wingdings" pitchFamily="2" charset="2"/>
              </a:rPr>
              <a:t>O</a:t>
            </a:r>
            <a:endParaRPr lang="el-GR" sz="2800" dirty="0" smtClean="0">
              <a:sym typeface="Wingdings" pitchFamily="2" charset="2"/>
            </a:endParaRPr>
          </a:p>
          <a:p>
            <a:pPr>
              <a:buNone/>
            </a:pPr>
            <a:endParaRPr lang="en-US" b="1" dirty="0" smtClean="0"/>
          </a:p>
          <a:p>
            <a:endParaRPr lang="el-GR" dirty="0"/>
          </a:p>
        </p:txBody>
      </p:sp>
      <p:pic>
        <p:nvPicPr>
          <p:cNvPr id="5" name="Picture 6" descr="Εικόνα 14: Αντίδραση σε διάγραμμα P-T&#10;από Καταγάς 2012, Πετρολογία Μεταμορφωμένων, Πανεπιστημικές Σημειώσεις, Πανεπιστήμιο Πατρών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7" y="4014626"/>
            <a:ext cx="4789782" cy="19861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6 - TextBox"/>
          <p:cNvSpPr txBox="1"/>
          <p:nvPr/>
        </p:nvSpPr>
        <p:spPr>
          <a:xfrm>
            <a:off x="1142976" y="328612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el-GR" dirty="0" smtClean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43182"/>
            <a:ext cx="8229600" cy="1143000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l-GR" dirty="0" smtClean="0"/>
              <a:t>ΕΙΣΑΓΩΓΙΚΕΣ ΕΝΝΟΙΕΣ</a:t>
            </a:r>
            <a:br>
              <a:rPr lang="el-GR" dirty="0" smtClean="0"/>
            </a:br>
            <a:r>
              <a:rPr lang="el-GR" dirty="0" smtClean="0"/>
              <a:t>ΠΑΡΑΓΟΝΤΕΣ ΜΕΤΑΜΟΡΦΩΣΗΣ</a:t>
            </a:r>
            <a:endParaRPr lang="en-US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3399"/>
                </a:solidFill>
              </a:rPr>
              <a:t/>
            </a:r>
            <a:br>
              <a:rPr lang="el-GR" dirty="0" smtClean="0">
                <a:solidFill>
                  <a:srgbClr val="FF3399"/>
                </a:solidFill>
              </a:rPr>
            </a:br>
            <a:r>
              <a:rPr lang="el-GR" dirty="0" smtClean="0"/>
              <a:t>Παράγοντες Μεταμόρφωσης</a:t>
            </a:r>
            <a:r>
              <a:rPr lang="en-US" dirty="0" smtClean="0"/>
              <a:t/>
            </a:r>
            <a:br>
              <a:rPr lang="en-US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sz="2800" b="1" dirty="0" smtClean="0"/>
              <a:t>Πίεση</a:t>
            </a:r>
          </a:p>
          <a:p>
            <a:r>
              <a:rPr lang="el-GR" sz="2800" dirty="0" smtClean="0">
                <a:sym typeface="Wingdings" pitchFamily="2" charset="2"/>
              </a:rPr>
              <a:t>Εφόσον συνυπάρχουν </a:t>
            </a:r>
            <a:r>
              <a:rPr lang="en-US" sz="2800" dirty="0" smtClean="0">
                <a:sym typeface="Wingdings" pitchFamily="2" charset="2"/>
              </a:rPr>
              <a:t>CO</a:t>
            </a:r>
            <a:r>
              <a:rPr lang="en-US" sz="2800" baseline="-25000" dirty="0" smtClean="0">
                <a:sym typeface="Wingdings" pitchFamily="2" charset="2"/>
              </a:rPr>
              <a:t>2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l-GR" sz="2800" dirty="0" smtClean="0">
                <a:sym typeface="Wingdings" pitchFamily="2" charset="2"/>
              </a:rPr>
              <a:t>και </a:t>
            </a:r>
            <a:r>
              <a:rPr lang="en-US" sz="2800" dirty="0" smtClean="0">
                <a:sym typeface="Wingdings" pitchFamily="2" charset="2"/>
              </a:rPr>
              <a:t>H</a:t>
            </a:r>
            <a:r>
              <a:rPr lang="en-US" sz="2800" baseline="-25000" dirty="0" smtClean="0">
                <a:sym typeface="Wingdings" pitchFamily="2" charset="2"/>
              </a:rPr>
              <a:t>2</a:t>
            </a:r>
            <a:r>
              <a:rPr lang="en-US" sz="2800" dirty="0" smtClean="0">
                <a:sym typeface="Wingdings" pitchFamily="2" charset="2"/>
              </a:rPr>
              <a:t>O </a:t>
            </a:r>
            <a:r>
              <a:rPr lang="el-GR" sz="2800" dirty="0" smtClean="0">
                <a:sym typeface="Wingdings" pitchFamily="2" charset="2"/>
              </a:rPr>
              <a:t>προτιμότερα τα διαγράμματα Τ – Χ</a:t>
            </a:r>
            <a:r>
              <a:rPr lang="en-US" sz="2800" baseline="-25000" dirty="0" smtClean="0">
                <a:sym typeface="Wingdings" pitchFamily="2" charset="2"/>
              </a:rPr>
              <a:t>co2</a:t>
            </a:r>
            <a:endParaRPr lang="en-US" sz="2800" dirty="0" smtClean="0">
              <a:sym typeface="Wingdings" pitchFamily="2" charset="2"/>
            </a:endParaRPr>
          </a:p>
          <a:p>
            <a:pPr>
              <a:buNone/>
            </a:pPr>
            <a:endParaRPr lang="en-US" b="1" dirty="0" smtClean="0"/>
          </a:p>
          <a:p>
            <a:endParaRPr lang="el-GR" dirty="0"/>
          </a:p>
        </p:txBody>
      </p:sp>
      <p:pic>
        <p:nvPicPr>
          <p:cNvPr id="4" name="Picture 5" descr="Εικόνα 15: Διάγραμμα Τ-ΧCO2&#10;από Καταγάς 2012, Πετρολογία Μεταμορφωμένων, Πανεπιστημικές Σημειώσεις, Πανεπιστήμιο Πατρών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5" y="3279177"/>
            <a:ext cx="5256584" cy="28055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dirty="0" smtClean="0"/>
              <a:t>Παράγοντες Μεταμόρφωσης</a:t>
            </a:r>
            <a:r>
              <a:rPr lang="en-US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l-GR" sz="4000" b="1" dirty="0" smtClean="0"/>
              <a:t>Νερό</a:t>
            </a:r>
          </a:p>
          <a:p>
            <a:pPr marL="808038" indent="-442913">
              <a:spcBef>
                <a:spcPct val="20000"/>
              </a:spcBef>
            </a:pPr>
            <a:r>
              <a:rPr lang="el-GR" dirty="0" smtClean="0">
                <a:sym typeface="Wingdings" pitchFamily="2" charset="2"/>
              </a:rPr>
              <a:t>Δρα σαν μέσο διάδοσης των πιέσεων</a:t>
            </a:r>
          </a:p>
          <a:p>
            <a:pPr marL="808038" indent="-442913">
              <a:spcBef>
                <a:spcPct val="20000"/>
              </a:spcBef>
            </a:pPr>
            <a:r>
              <a:rPr lang="el-GR" dirty="0" smtClean="0">
                <a:sym typeface="Wingdings" pitchFamily="2" charset="2"/>
              </a:rPr>
              <a:t>Επιτρέπει τον σχηματισμό των ένυδρων ορυκτών</a:t>
            </a:r>
          </a:p>
          <a:p>
            <a:pPr marL="808038" indent="-442913">
              <a:spcBef>
                <a:spcPct val="20000"/>
              </a:spcBef>
            </a:pPr>
            <a:r>
              <a:rPr lang="el-GR" dirty="0" smtClean="0">
                <a:sym typeface="Wingdings" pitchFamily="2" charset="2"/>
              </a:rPr>
              <a:t>Αυξάνει την ταχύτητα των αντιδράσεων (καταστρέφοντας τους χημικούς δεσμούς των ορυκτών και μεταφέροντας τα χημικά συστατικά)</a:t>
            </a:r>
          </a:p>
          <a:p>
            <a:pPr marL="808038" indent="-442913">
              <a:spcBef>
                <a:spcPct val="20000"/>
              </a:spcBef>
            </a:pPr>
            <a:r>
              <a:rPr lang="el-GR" dirty="0" smtClean="0">
                <a:sym typeface="Wingdings" pitchFamily="2" charset="2"/>
              </a:rPr>
              <a:t>Καθολική μεταμόρφωση: Τα ιζήματα παραμένουν κορεσμένα </a:t>
            </a:r>
            <a:r>
              <a:rPr lang="el-GR" dirty="0" err="1" smtClean="0">
                <a:sym typeface="Wingdings" pitchFamily="2" charset="2"/>
              </a:rPr>
              <a:t>καθόλη</a:t>
            </a:r>
            <a:r>
              <a:rPr lang="el-GR" dirty="0" smtClean="0">
                <a:sym typeface="Wingdings" pitchFamily="2" charset="2"/>
              </a:rPr>
              <a:t> τη διάρκεια της μεταμόρφωσης, ενώ τα </a:t>
            </a:r>
            <a:r>
              <a:rPr lang="el-GR" dirty="0" err="1" smtClean="0">
                <a:sym typeface="Wingdings" pitchFamily="2" charset="2"/>
              </a:rPr>
              <a:t>ηφαστειακά</a:t>
            </a:r>
            <a:r>
              <a:rPr lang="el-GR" dirty="0" smtClean="0">
                <a:sym typeface="Wingdings" pitchFamily="2" charset="2"/>
              </a:rPr>
              <a:t> πετρώματα μπορεί να </a:t>
            </a:r>
            <a:r>
              <a:rPr lang="el-GR" dirty="0" err="1" smtClean="0">
                <a:sym typeface="Wingdings" pitchFamily="2" charset="2"/>
              </a:rPr>
              <a:t>κορεστούν</a:t>
            </a:r>
            <a:r>
              <a:rPr lang="el-GR" dirty="0" smtClean="0">
                <a:sym typeface="Wingdings" pitchFamily="2" charset="2"/>
              </a:rPr>
              <a:t> μόνο στους υψηλότερους βαθμούς</a:t>
            </a:r>
          </a:p>
          <a:p>
            <a:pPr marL="808038" indent="-442913">
              <a:spcBef>
                <a:spcPct val="20000"/>
              </a:spcBef>
            </a:pPr>
            <a:r>
              <a:rPr lang="el-GR" dirty="0" smtClean="0">
                <a:sym typeface="Wingdings" pitchFamily="2" charset="2"/>
              </a:rPr>
              <a:t>Μεταμόρφωση επαφής: αρχικά όλα ήδη ακόρεστα</a:t>
            </a:r>
          </a:p>
          <a:p>
            <a:pPr marL="808038" indent="-442913">
              <a:spcBef>
                <a:spcPct val="20000"/>
              </a:spcBef>
            </a:pPr>
            <a:r>
              <a:rPr lang="en-US" dirty="0" err="1" smtClean="0">
                <a:sym typeface="Wingdings" pitchFamily="2" charset="2"/>
              </a:rPr>
              <a:t>Cl</a:t>
            </a:r>
            <a:r>
              <a:rPr lang="en-US" baseline="30000" dirty="0" smtClean="0">
                <a:sym typeface="Wingdings" pitchFamily="2" charset="2"/>
              </a:rPr>
              <a:t>-</a:t>
            </a:r>
            <a:r>
              <a:rPr lang="en-US" dirty="0" smtClean="0">
                <a:sym typeface="Wingdings" pitchFamily="2" charset="2"/>
              </a:rPr>
              <a:t>, SO</a:t>
            </a:r>
            <a:r>
              <a:rPr lang="en-US" baseline="-25000" dirty="0" smtClean="0">
                <a:sym typeface="Wingdings" pitchFamily="2" charset="2"/>
              </a:rPr>
              <a:t>4</a:t>
            </a:r>
            <a:r>
              <a:rPr lang="en-US" baseline="30000" dirty="0" smtClean="0">
                <a:sym typeface="Wingdings" pitchFamily="2" charset="2"/>
              </a:rPr>
              <a:t>--</a:t>
            </a:r>
            <a:r>
              <a:rPr lang="en-US" dirty="0" smtClean="0">
                <a:sym typeface="Wingdings" pitchFamily="2" charset="2"/>
              </a:rPr>
              <a:t>, HCO</a:t>
            </a:r>
            <a:r>
              <a:rPr lang="en-US" baseline="-25000" dirty="0" smtClean="0">
                <a:sym typeface="Wingdings" pitchFamily="2" charset="2"/>
              </a:rPr>
              <a:t>3</a:t>
            </a:r>
            <a:r>
              <a:rPr lang="en-US" baseline="30000" dirty="0" smtClean="0">
                <a:sym typeface="Wingdings" pitchFamily="2" charset="2"/>
              </a:rPr>
              <a:t>-</a:t>
            </a:r>
            <a:r>
              <a:rPr lang="en-US" dirty="0" smtClean="0">
                <a:sym typeface="Wingdings" pitchFamily="2" charset="2"/>
              </a:rPr>
              <a:t>, Na</a:t>
            </a:r>
            <a:r>
              <a:rPr lang="en-US" baseline="30000" dirty="0" smtClean="0">
                <a:sym typeface="Wingdings" pitchFamily="2" charset="2"/>
              </a:rPr>
              <a:t>+</a:t>
            </a:r>
            <a:r>
              <a:rPr lang="en-US" dirty="0" smtClean="0">
                <a:sym typeface="Wingdings" pitchFamily="2" charset="2"/>
              </a:rPr>
              <a:t>, Ca</a:t>
            </a:r>
            <a:r>
              <a:rPr lang="en-US" baseline="30000" dirty="0" smtClean="0">
                <a:sym typeface="Wingdings" pitchFamily="2" charset="2"/>
              </a:rPr>
              <a:t>++</a:t>
            </a:r>
            <a:r>
              <a:rPr lang="en-US" dirty="0" smtClean="0">
                <a:sym typeface="Wingdings" pitchFamily="2" charset="2"/>
              </a:rPr>
              <a:t>, Mg</a:t>
            </a:r>
            <a:r>
              <a:rPr lang="en-US" baseline="30000" dirty="0" smtClean="0">
                <a:sym typeface="Wingdings" pitchFamily="2" charset="2"/>
              </a:rPr>
              <a:t>++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Sr</a:t>
            </a:r>
            <a:r>
              <a:rPr lang="en-US" baseline="30000" dirty="0" smtClean="0">
                <a:sym typeface="Wingdings" pitchFamily="2" charset="2"/>
              </a:rPr>
              <a:t>++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Ba</a:t>
            </a:r>
            <a:r>
              <a:rPr lang="en-US" baseline="30000" dirty="0" smtClean="0">
                <a:sym typeface="Wingdings" pitchFamily="2" charset="2"/>
              </a:rPr>
              <a:t>++</a:t>
            </a:r>
            <a:r>
              <a:rPr lang="en-US" dirty="0" smtClean="0">
                <a:sym typeface="Wingdings" pitchFamily="2" charset="2"/>
              </a:rPr>
              <a:t>, K</a:t>
            </a:r>
            <a:r>
              <a:rPr lang="en-US" baseline="30000" dirty="0" smtClean="0">
                <a:sym typeface="Wingdings" pitchFamily="2" charset="2"/>
              </a:rPr>
              <a:t>+</a:t>
            </a:r>
            <a:endParaRPr lang="el-GR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dirty="0" smtClean="0"/>
              <a:t>Παράγοντες Μεταμόρφωσης</a:t>
            </a:r>
            <a:r>
              <a:rPr lang="en-US" dirty="0" smtClean="0"/>
              <a:t/>
            </a:r>
            <a:br>
              <a:rPr lang="en-US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l-GR" sz="2600" b="1" dirty="0" smtClean="0"/>
              <a:t>Οξυγόνο</a:t>
            </a:r>
          </a:p>
          <a:p>
            <a:pPr marL="808038" indent="-442913">
              <a:spcBef>
                <a:spcPct val="20000"/>
              </a:spcBef>
            </a:pPr>
            <a:r>
              <a:rPr lang="el-GR" sz="2600" dirty="0" smtClean="0">
                <a:sym typeface="Wingdings" pitchFamily="2" charset="2"/>
              </a:rPr>
              <a:t>Δεν θεωρείται ως κύρια φάση όμως ο ρόλος του στο </a:t>
            </a:r>
            <a:r>
              <a:rPr lang="el-GR" sz="2600" dirty="0" err="1" smtClean="0">
                <a:sym typeface="Wingdings" pitchFamily="2" charset="2"/>
              </a:rPr>
              <a:t>σχη</a:t>
            </a:r>
            <a:r>
              <a:rPr lang="el-GR" sz="2600" dirty="0" smtClean="0">
                <a:sym typeface="Wingdings" pitchFamily="2" charset="2"/>
              </a:rPr>
              <a:t>/</a:t>
            </a:r>
            <a:r>
              <a:rPr lang="el-GR" sz="2600" dirty="0" err="1" smtClean="0">
                <a:sym typeface="Wingdings" pitchFamily="2" charset="2"/>
              </a:rPr>
              <a:t>σμό</a:t>
            </a:r>
            <a:r>
              <a:rPr lang="el-GR" sz="2600" dirty="0" smtClean="0">
                <a:sym typeface="Wingdings" pitchFamily="2" charset="2"/>
              </a:rPr>
              <a:t> των διαφόρων ορυκτών είναι μεγάλος.</a:t>
            </a:r>
          </a:p>
          <a:p>
            <a:pPr marL="808038" indent="-442913">
              <a:spcBef>
                <a:spcPct val="20000"/>
              </a:spcBef>
            </a:pPr>
            <a:r>
              <a:rPr lang="el-GR" sz="2600" dirty="0" smtClean="0">
                <a:sym typeface="Wingdings" pitchFamily="2" charset="2"/>
              </a:rPr>
              <a:t>Υψηλή </a:t>
            </a:r>
            <a:r>
              <a:rPr lang="en-US" sz="2600" dirty="0" smtClean="0">
                <a:sym typeface="Wingdings" pitchFamily="2" charset="2"/>
              </a:rPr>
              <a:t>P</a:t>
            </a:r>
            <a:r>
              <a:rPr lang="en-US" sz="2600" baseline="-25000" dirty="0" smtClean="0">
                <a:sym typeface="Wingdings" pitchFamily="2" charset="2"/>
              </a:rPr>
              <a:t>O2</a:t>
            </a:r>
            <a:r>
              <a:rPr lang="en-US" sz="2600" dirty="0" smtClean="0">
                <a:sym typeface="Wingdings" pitchFamily="2" charset="2"/>
              </a:rPr>
              <a:t> : Fe</a:t>
            </a:r>
            <a:r>
              <a:rPr lang="en-US" sz="2600" baseline="30000" dirty="0" smtClean="0">
                <a:sym typeface="Wingdings" pitchFamily="2" charset="2"/>
              </a:rPr>
              <a:t>2+</a:t>
            </a:r>
            <a:r>
              <a:rPr lang="en-US" sz="2600" dirty="0" smtClean="0">
                <a:sym typeface="Wingdings" pitchFamily="2" charset="2"/>
              </a:rPr>
              <a:t> Fe</a:t>
            </a:r>
            <a:r>
              <a:rPr lang="en-US" sz="2600" baseline="30000" dirty="0" smtClean="0">
                <a:sym typeface="Wingdings" pitchFamily="2" charset="2"/>
              </a:rPr>
              <a:t>3+</a:t>
            </a:r>
          </a:p>
          <a:p>
            <a:pPr marL="808038" indent="-442913">
              <a:spcBef>
                <a:spcPct val="20000"/>
              </a:spcBef>
            </a:pPr>
            <a:r>
              <a:rPr lang="en-US" sz="2600" dirty="0" smtClean="0">
                <a:sym typeface="Wingdings" pitchFamily="2" charset="2"/>
              </a:rPr>
              <a:t>Fe</a:t>
            </a:r>
            <a:r>
              <a:rPr lang="en-US" sz="2600" baseline="30000" dirty="0" smtClean="0">
                <a:sym typeface="Wingdings" pitchFamily="2" charset="2"/>
              </a:rPr>
              <a:t>3+</a:t>
            </a:r>
            <a:r>
              <a:rPr lang="en-US" sz="2600" dirty="0" smtClean="0">
                <a:sym typeface="Wingdings" pitchFamily="2" charset="2"/>
              </a:rPr>
              <a:t> </a:t>
            </a:r>
            <a:r>
              <a:rPr lang="el-GR" sz="2600" dirty="0" smtClean="0">
                <a:sym typeface="Wingdings" pitchFamily="2" charset="2"/>
              </a:rPr>
              <a:t>αδυνατεί να μπει στα περισσότερα </a:t>
            </a:r>
            <a:r>
              <a:rPr lang="en-US" sz="2600" dirty="0" smtClean="0">
                <a:sym typeface="Wingdings" pitchFamily="2" charset="2"/>
              </a:rPr>
              <a:t>Fe-Mg </a:t>
            </a:r>
            <a:r>
              <a:rPr lang="el-GR" sz="2600" dirty="0" smtClean="0">
                <a:sym typeface="Wingdings" pitchFamily="2" charset="2"/>
              </a:rPr>
              <a:t>πυριτικά ορυκτά (</a:t>
            </a:r>
            <a:r>
              <a:rPr lang="el-GR" sz="2600" dirty="0" err="1" smtClean="0">
                <a:sym typeface="Wingdings" pitchFamily="2" charset="2"/>
              </a:rPr>
              <a:t>βιοτίτης</a:t>
            </a:r>
            <a:r>
              <a:rPr lang="el-GR" sz="2600" dirty="0" smtClean="0">
                <a:sym typeface="Wingdings" pitchFamily="2" charset="2"/>
              </a:rPr>
              <a:t>, </a:t>
            </a:r>
            <a:r>
              <a:rPr lang="el-GR" sz="2600" dirty="0" err="1" smtClean="0">
                <a:sym typeface="Wingdings" pitchFamily="2" charset="2"/>
              </a:rPr>
              <a:t>αλμανδίνης</a:t>
            </a:r>
            <a:r>
              <a:rPr lang="el-GR" sz="2600" dirty="0" smtClean="0">
                <a:sym typeface="Wingdings" pitchFamily="2" charset="2"/>
              </a:rPr>
              <a:t>, </a:t>
            </a:r>
            <a:r>
              <a:rPr lang="el-GR" sz="2600" dirty="0" err="1" smtClean="0">
                <a:sym typeface="Wingdings" pitchFamily="2" charset="2"/>
              </a:rPr>
              <a:t>κορδιερίτης</a:t>
            </a:r>
            <a:r>
              <a:rPr lang="el-GR" sz="2600" dirty="0" smtClean="0">
                <a:sym typeface="Wingdings" pitchFamily="2" charset="2"/>
              </a:rPr>
              <a:t>)</a:t>
            </a:r>
          </a:p>
          <a:p>
            <a:pPr marL="808038" indent="-442913">
              <a:spcBef>
                <a:spcPct val="20000"/>
              </a:spcBef>
            </a:pPr>
            <a:r>
              <a:rPr lang="el-GR" sz="2600" dirty="0" smtClean="0">
                <a:sym typeface="Wingdings" pitchFamily="2" charset="2"/>
              </a:rPr>
              <a:t>Μπορεί να φιλοξενηθεί μόνο σε λίγα ορυκτά: </a:t>
            </a:r>
            <a:r>
              <a:rPr lang="en-US" sz="2600" dirty="0" smtClean="0">
                <a:sym typeface="Wingdings" pitchFamily="2" charset="2"/>
              </a:rPr>
              <a:t>Fe</a:t>
            </a:r>
            <a:r>
              <a:rPr lang="en-US" sz="2600" baseline="30000" dirty="0" smtClean="0">
                <a:sym typeface="Wingdings" pitchFamily="2" charset="2"/>
              </a:rPr>
              <a:t>2+</a:t>
            </a:r>
            <a:r>
              <a:rPr lang="en-US" sz="2600" dirty="0" smtClean="0">
                <a:sym typeface="Wingdings" pitchFamily="2" charset="2"/>
              </a:rPr>
              <a:t>O.Fe</a:t>
            </a:r>
            <a:r>
              <a:rPr lang="en-US" sz="2600" baseline="-25000" dirty="0" smtClean="0">
                <a:sym typeface="Wingdings" pitchFamily="2" charset="2"/>
              </a:rPr>
              <a:t>2</a:t>
            </a:r>
            <a:r>
              <a:rPr lang="en-US" sz="2600" baseline="30000" dirty="0" smtClean="0">
                <a:sym typeface="Wingdings" pitchFamily="2" charset="2"/>
              </a:rPr>
              <a:t>3+</a:t>
            </a:r>
            <a:r>
              <a:rPr lang="en-US" sz="2600" dirty="0" smtClean="0">
                <a:sym typeface="Wingdings" pitchFamily="2" charset="2"/>
              </a:rPr>
              <a:t>O</a:t>
            </a:r>
            <a:r>
              <a:rPr lang="en-US" sz="2600" baseline="-25000" dirty="0" smtClean="0">
                <a:sym typeface="Wingdings" pitchFamily="2" charset="2"/>
              </a:rPr>
              <a:t>3</a:t>
            </a:r>
            <a:r>
              <a:rPr lang="el-GR" sz="2600" dirty="0" smtClean="0">
                <a:sym typeface="Wingdings" pitchFamily="2" charset="2"/>
              </a:rPr>
              <a:t>, </a:t>
            </a:r>
            <a:r>
              <a:rPr lang="en-US" sz="2600" dirty="0" smtClean="0">
                <a:sym typeface="Wingdings" pitchFamily="2" charset="2"/>
              </a:rPr>
              <a:t>Ca</a:t>
            </a:r>
            <a:r>
              <a:rPr lang="en-US" sz="2600" baseline="-25000" dirty="0" smtClean="0">
                <a:sym typeface="Wingdings" pitchFamily="2" charset="2"/>
              </a:rPr>
              <a:t>2</a:t>
            </a:r>
            <a:r>
              <a:rPr lang="en-US" sz="2600" dirty="0" smtClean="0">
                <a:sym typeface="Wingdings" pitchFamily="2" charset="2"/>
              </a:rPr>
              <a:t>(Fe</a:t>
            </a:r>
            <a:r>
              <a:rPr lang="en-US" sz="2600" baseline="30000" dirty="0" smtClean="0">
                <a:sym typeface="Wingdings" pitchFamily="2" charset="2"/>
              </a:rPr>
              <a:t>3+</a:t>
            </a:r>
            <a:r>
              <a:rPr lang="en-US" sz="2600" dirty="0" smtClean="0">
                <a:sym typeface="Wingdings" pitchFamily="2" charset="2"/>
              </a:rPr>
              <a:t>Al)</a:t>
            </a:r>
            <a:r>
              <a:rPr lang="en-US" sz="2600" baseline="-25000" dirty="0" smtClean="0">
                <a:sym typeface="Wingdings" pitchFamily="2" charset="2"/>
              </a:rPr>
              <a:t>2</a:t>
            </a:r>
            <a:r>
              <a:rPr lang="en-US" sz="2600" dirty="0" smtClean="0">
                <a:sym typeface="Wingdings" pitchFamily="2" charset="2"/>
              </a:rPr>
              <a:t>OSiO</a:t>
            </a:r>
            <a:r>
              <a:rPr lang="en-US" sz="2600" baseline="-25000" dirty="0" smtClean="0">
                <a:sym typeface="Wingdings" pitchFamily="2" charset="2"/>
              </a:rPr>
              <a:t>4</a:t>
            </a:r>
            <a:r>
              <a:rPr lang="en-US" sz="2600" dirty="0" smtClean="0">
                <a:sym typeface="Wingdings" pitchFamily="2" charset="2"/>
              </a:rPr>
              <a:t>Si</a:t>
            </a:r>
            <a:r>
              <a:rPr lang="en-US" sz="2600" baseline="-25000" dirty="0" smtClean="0">
                <a:sym typeface="Wingdings" pitchFamily="2" charset="2"/>
              </a:rPr>
              <a:t>2</a:t>
            </a:r>
            <a:r>
              <a:rPr lang="en-US" sz="2600" dirty="0" smtClean="0">
                <a:sym typeface="Wingdings" pitchFamily="2" charset="2"/>
              </a:rPr>
              <a:t>O</a:t>
            </a:r>
            <a:r>
              <a:rPr lang="en-US" sz="2600" baseline="-25000" dirty="0" smtClean="0">
                <a:sym typeface="Wingdings" pitchFamily="2" charset="2"/>
              </a:rPr>
              <a:t>7</a:t>
            </a:r>
            <a:r>
              <a:rPr lang="en-US" sz="2600" dirty="0" smtClean="0">
                <a:sym typeface="Wingdings" pitchFamily="2" charset="2"/>
              </a:rPr>
              <a:t>OH</a:t>
            </a:r>
            <a:r>
              <a:rPr lang="el-GR" sz="2600" dirty="0" smtClean="0">
                <a:sym typeface="Wingdings" pitchFamily="2" charset="2"/>
              </a:rPr>
              <a:t>, </a:t>
            </a:r>
            <a:r>
              <a:rPr lang="en-US" sz="2600" dirty="0" smtClean="0">
                <a:sym typeface="Wingdings" pitchFamily="2" charset="2"/>
              </a:rPr>
              <a:t>Ca</a:t>
            </a:r>
            <a:r>
              <a:rPr lang="en-US" sz="2600" baseline="-25000" dirty="0" smtClean="0">
                <a:sym typeface="Wingdings" pitchFamily="2" charset="2"/>
              </a:rPr>
              <a:t>3</a:t>
            </a:r>
            <a:r>
              <a:rPr lang="en-US" sz="2600" dirty="0" smtClean="0">
                <a:sym typeface="Wingdings" pitchFamily="2" charset="2"/>
              </a:rPr>
              <a:t>Fe</a:t>
            </a:r>
            <a:r>
              <a:rPr lang="en-US" sz="2600" baseline="-25000" dirty="0" smtClean="0">
                <a:sym typeface="Wingdings" pitchFamily="2" charset="2"/>
              </a:rPr>
              <a:t>2</a:t>
            </a:r>
            <a:r>
              <a:rPr lang="en-US" sz="2600" baseline="30000" dirty="0" smtClean="0">
                <a:sym typeface="Wingdings" pitchFamily="2" charset="2"/>
              </a:rPr>
              <a:t>3+</a:t>
            </a:r>
            <a:r>
              <a:rPr lang="en-US" sz="2600" dirty="0" smtClean="0">
                <a:sym typeface="Wingdings" pitchFamily="2" charset="2"/>
              </a:rPr>
              <a:t>Si</a:t>
            </a:r>
            <a:r>
              <a:rPr lang="en-US" sz="2600" baseline="-25000" dirty="0" smtClean="0">
                <a:sym typeface="Wingdings" pitchFamily="2" charset="2"/>
              </a:rPr>
              <a:t>3</a:t>
            </a:r>
            <a:r>
              <a:rPr lang="en-US" sz="2600" dirty="0" smtClean="0">
                <a:sym typeface="Wingdings" pitchFamily="2" charset="2"/>
              </a:rPr>
              <a:t>O</a:t>
            </a:r>
            <a:r>
              <a:rPr lang="en-US" sz="2600" baseline="-25000" dirty="0" smtClean="0">
                <a:sym typeface="Wingdings" pitchFamily="2" charset="2"/>
              </a:rPr>
              <a:t>12</a:t>
            </a:r>
            <a:endParaRPr lang="el-GR" sz="2600" dirty="0" smtClean="0">
              <a:sym typeface="Wingdings" pitchFamily="2" charset="2"/>
            </a:endParaRPr>
          </a:p>
          <a:p>
            <a:pPr marL="808038" indent="-442913">
              <a:spcBef>
                <a:spcPct val="20000"/>
              </a:spcBef>
            </a:pPr>
            <a:r>
              <a:rPr lang="el-GR" sz="2600" dirty="0" smtClean="0">
                <a:sym typeface="Wingdings" pitchFamily="2" charset="2"/>
              </a:rPr>
              <a:t>Τα ορυκτά υποχρεώνονται να γίνουν πλουσιότερα σε </a:t>
            </a:r>
            <a:r>
              <a:rPr lang="en-US" sz="2600" dirty="0" smtClean="0">
                <a:sym typeface="Wingdings" pitchFamily="2" charset="2"/>
              </a:rPr>
              <a:t>Mg</a:t>
            </a:r>
            <a:endParaRPr lang="el-GR" sz="2600" dirty="0" smtClean="0">
              <a:sym typeface="Wingdings" pitchFamily="2" charset="2"/>
            </a:endParaRPr>
          </a:p>
          <a:p>
            <a:endParaRPr lang="el-GR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</a:t>
            </a:r>
            <a:r>
              <a:rPr lang="el-GR" sz="2000" b="1" dirty="0" smtClean="0"/>
              <a:t>Πατρ</a:t>
            </a:r>
            <a:r>
              <a:rPr lang="el-GR" sz="2000" b="1" dirty="0" smtClean="0"/>
              <a:t>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παρόν έργο αποτελεί την έκδοση </a:t>
            </a:r>
            <a:r>
              <a:rPr lang="el-GR" sz="2000" dirty="0" smtClean="0">
                <a:solidFill>
                  <a:srgbClr val="FF0000"/>
                </a:solidFill>
              </a:rPr>
              <a:t>1.0 2015</a:t>
            </a:r>
            <a:endParaRPr lang="el-GR" sz="2000" dirty="0" smtClean="0"/>
          </a:p>
          <a:p>
            <a:pPr>
              <a:buNone/>
            </a:pPr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Πανεπιστήμιο Πατρών</a:t>
            </a:r>
            <a:r>
              <a:rPr lang="en-US" sz="2000" dirty="0" smtClean="0"/>
              <a:t>, </a:t>
            </a:r>
            <a:r>
              <a:rPr lang="el-GR" sz="2000" dirty="0" smtClean="0"/>
              <a:t> </a:t>
            </a:r>
            <a:r>
              <a:rPr lang="el-GR" sz="2000" dirty="0" smtClean="0">
                <a:solidFill>
                  <a:srgbClr val="FF0000"/>
                </a:solidFill>
              </a:rPr>
              <a:t>Ιωάννης Ηλιόπουλος 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l-GR" sz="2000" dirty="0" smtClean="0">
                <a:solidFill>
                  <a:srgbClr val="FF0000"/>
                </a:solidFill>
              </a:rPr>
              <a:t>Επίκουρος Καθηγητής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  <a:r>
              <a:rPr lang="el-GR" sz="2000" dirty="0" smtClean="0"/>
              <a:t>.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  <a:r>
              <a:rPr lang="el-GR" sz="2000" dirty="0" smtClean="0"/>
              <a:t>«</a:t>
            </a:r>
            <a:r>
              <a:rPr lang="el-GR" sz="2000" dirty="0" smtClean="0">
                <a:solidFill>
                  <a:srgbClr val="FF0000"/>
                </a:solidFill>
              </a:rPr>
              <a:t>Πετρολογία Μαγματικών και Μεταμορφωμένων Πετρωμάτων. Πετρολογία Μαγματικών Πετρωμάτων</a:t>
            </a:r>
            <a:r>
              <a:rPr lang="el-GR" sz="2000" dirty="0" smtClean="0"/>
              <a:t>». Έκδοση: </a:t>
            </a:r>
            <a:r>
              <a:rPr lang="el-GR" sz="2000" dirty="0" smtClean="0">
                <a:solidFill>
                  <a:srgbClr val="FF0000"/>
                </a:solidFill>
              </a:rPr>
              <a:t>1.0</a:t>
            </a:r>
            <a:r>
              <a:rPr lang="el-GR" sz="2000" dirty="0" smtClean="0"/>
              <a:t>. Πάτρα </a:t>
            </a:r>
            <a:r>
              <a:rPr lang="el-GR" sz="2000" dirty="0" smtClean="0">
                <a:solidFill>
                  <a:srgbClr val="FF0000"/>
                </a:solidFill>
              </a:rPr>
              <a:t>2015</a:t>
            </a:r>
            <a:r>
              <a:rPr lang="el-GR" sz="2000" dirty="0" smtClean="0"/>
              <a:t>. Διαθέσιμο από τη δικτυακή διεύθυνση: </a:t>
            </a:r>
            <a:r>
              <a:rPr lang="it-IT" sz="2000" dirty="0" smtClean="0">
                <a:solidFill>
                  <a:srgbClr val="FF0000"/>
                </a:solidFill>
              </a:rPr>
              <a:t>https://eclass.upatras.gr/courses/GEO308/</a:t>
            </a:r>
            <a:r>
              <a:rPr lang="el-GR" sz="2000" dirty="0" smtClean="0"/>
              <a:t>.</a:t>
            </a:r>
            <a:endParaRPr lang="el-GR" sz="2000" dirty="0" smtClean="0"/>
          </a:p>
          <a:p>
            <a:pPr>
              <a:buNone/>
            </a:pPr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800" dirty="0" smtClean="0"/>
              <a:t>».                     </a:t>
            </a:r>
          </a:p>
          <a:p>
            <a:pPr marL="0" indent="0">
              <a:buNone/>
            </a:pPr>
            <a:endParaRPr lang="el-GR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2852936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[Η άδεια αυτή ανήκει στις άδειες που ακολουθούν τις προδιαγραφές του </a:t>
            </a:r>
            <a:r>
              <a:rPr lang="el-GR" dirty="0" err="1" smtClean="0"/>
              <a:t>Oρισμού</a:t>
            </a:r>
            <a:r>
              <a:rPr lang="el-GR" dirty="0" smtClean="0"/>
              <a:t> Ανοικτής Γνώσης [2], είναι ανοικτό πολιτιστικό έργο [3] και για το λόγο αυτό αποτελεί ανοικτό περιεχόμενο [4]. 	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[1] </a:t>
            </a:r>
            <a:r>
              <a:rPr lang="en-US" dirty="0" smtClean="0">
                <a:hlinkClick r:id="rId3"/>
              </a:rPr>
              <a:t>http://creativecommons.org/licenses/by-sa/4.0/</a:t>
            </a:r>
            <a:endParaRPr lang="en-US" dirty="0" smtClean="0"/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[2] http://opendefinition.org/okd/ellinika/ </a:t>
            </a:r>
          </a:p>
          <a:p>
            <a:endParaRPr lang="en-US" dirty="0" smtClean="0"/>
          </a:p>
          <a:p>
            <a:r>
              <a:rPr lang="en-US" dirty="0" smtClean="0"/>
              <a:t>[3] http://freedomdefined.org/Definition/El </a:t>
            </a:r>
          </a:p>
          <a:p>
            <a:endParaRPr lang="en-US" dirty="0" smtClean="0"/>
          </a:p>
          <a:p>
            <a:r>
              <a:rPr lang="en-US" dirty="0" smtClean="0"/>
              <a:t>[4] http://opendefinition.org/buttons/</a:t>
            </a:r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Picture 11" descr="C:\Users\eorfanou\Downloads\by_sa.pn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637580" y="2424372"/>
            <a:ext cx="1648800" cy="57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3399"/>
                </a:solidFill>
              </a:rPr>
              <a:t/>
            </a:r>
            <a:br>
              <a:rPr lang="en-US" sz="3600" dirty="0" smtClean="0">
                <a:solidFill>
                  <a:srgbClr val="FF3399"/>
                </a:solidFill>
              </a:rPr>
            </a:br>
            <a:r>
              <a:rPr lang="el-GR" sz="3600" dirty="0" smtClean="0"/>
              <a:t>Άλλες κατηγορίες μεταμόρφωσης</a:t>
            </a:r>
            <a:r>
              <a:rPr lang="en-US" sz="3600" dirty="0" smtClean="0">
                <a:solidFill>
                  <a:srgbClr val="FF3399"/>
                </a:solidFill>
              </a:rPr>
              <a:t/>
            </a:r>
            <a:br>
              <a:rPr lang="en-US" sz="3600" dirty="0" smtClean="0">
                <a:solidFill>
                  <a:srgbClr val="FF3399"/>
                </a:solidFill>
              </a:rPr>
            </a:b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800" b="1" dirty="0" smtClean="0"/>
              <a:t>Μεταμόρφωση </a:t>
            </a:r>
            <a:r>
              <a:rPr lang="el-GR" sz="2800" b="1" dirty="0" err="1" smtClean="0"/>
              <a:t>ωκεάνειου</a:t>
            </a:r>
            <a:r>
              <a:rPr lang="el-GR" sz="2800" b="1" dirty="0" smtClean="0"/>
              <a:t> πυθμένα</a:t>
            </a:r>
            <a:endParaRPr lang="en-US" sz="2800" b="1" dirty="0" smtClean="0"/>
          </a:p>
          <a:p>
            <a:pPr marL="808038" indent="-442913">
              <a:spcBef>
                <a:spcPct val="20000"/>
              </a:spcBef>
              <a:buFont typeface="Courier New" pitchFamily="49" charset="0"/>
              <a:buChar char="o"/>
            </a:pPr>
            <a:r>
              <a:rPr lang="el-GR" sz="2800" dirty="0" smtClean="0"/>
              <a:t>0,5-2 </a:t>
            </a:r>
            <a:r>
              <a:rPr lang="en-US" sz="2800" dirty="0" smtClean="0"/>
              <a:t>km:  </a:t>
            </a:r>
            <a:r>
              <a:rPr lang="el-GR" sz="2800" dirty="0" smtClean="0"/>
              <a:t>Επιφανειακή </a:t>
            </a:r>
            <a:r>
              <a:rPr lang="el-GR" sz="2800" dirty="0" err="1" smtClean="0"/>
              <a:t>βασαλτική</a:t>
            </a:r>
            <a:r>
              <a:rPr lang="el-GR" sz="2800" dirty="0" smtClean="0"/>
              <a:t> στοιβάδα</a:t>
            </a:r>
            <a:endParaRPr lang="en-US" sz="2800" dirty="0" smtClean="0"/>
          </a:p>
          <a:p>
            <a:pPr marL="808038" indent="-442913">
              <a:spcBef>
                <a:spcPct val="20000"/>
              </a:spcBef>
              <a:buFont typeface="Courier New" pitchFamily="49" charset="0"/>
              <a:buChar char="o"/>
            </a:pPr>
            <a:r>
              <a:rPr lang="en-US" sz="2800" dirty="0" smtClean="0">
                <a:sym typeface="Wingdings" pitchFamily="2" charset="2"/>
              </a:rPr>
              <a:t>&gt;2</a:t>
            </a:r>
            <a:r>
              <a:rPr lang="el-GR" sz="2800" dirty="0" smtClean="0">
                <a:sym typeface="Wingdings" pitchFamily="2" charset="2"/>
              </a:rPr>
              <a:t> </a:t>
            </a:r>
            <a:r>
              <a:rPr lang="en-US" sz="2800" dirty="0" smtClean="0">
                <a:sym typeface="Wingdings" pitchFamily="2" charset="2"/>
              </a:rPr>
              <a:t>km</a:t>
            </a:r>
            <a:r>
              <a:rPr lang="el-GR" sz="2800" dirty="0" smtClean="0">
                <a:sym typeface="Wingdings" pitchFamily="2" charset="2"/>
              </a:rPr>
              <a:t>: απομαγνητισμένη στοιβάδα → μεταμορφωμένα πετρώματα</a:t>
            </a:r>
          </a:p>
          <a:p>
            <a:pPr marL="808038" indent="-442913">
              <a:spcBef>
                <a:spcPct val="20000"/>
              </a:spcBef>
              <a:buFont typeface="Courier New" pitchFamily="49" charset="0"/>
              <a:buChar char="o"/>
            </a:pPr>
            <a:r>
              <a:rPr lang="el-GR" sz="2800" dirty="0" smtClean="0">
                <a:sym typeface="Wingdings" pitchFamily="2" charset="2"/>
              </a:rPr>
              <a:t>Κυρίως </a:t>
            </a:r>
            <a:r>
              <a:rPr lang="el-GR" sz="2800" dirty="0" err="1" smtClean="0">
                <a:sym typeface="Wingdings" pitchFamily="2" charset="2"/>
              </a:rPr>
              <a:t>βασαλτικής</a:t>
            </a:r>
            <a:r>
              <a:rPr lang="el-GR" sz="2800" dirty="0" smtClean="0">
                <a:sym typeface="Wingdings" pitchFamily="2" charset="2"/>
              </a:rPr>
              <a:t> και </a:t>
            </a:r>
            <a:r>
              <a:rPr lang="el-GR" sz="2800" dirty="0" err="1" smtClean="0">
                <a:sym typeface="Wingdings" pitchFamily="2" charset="2"/>
              </a:rPr>
              <a:t>υπερβασικής</a:t>
            </a:r>
            <a:r>
              <a:rPr lang="el-GR" sz="2800" dirty="0" smtClean="0">
                <a:sym typeface="Wingdings" pitchFamily="2" charset="2"/>
              </a:rPr>
              <a:t> σύστασης</a:t>
            </a:r>
          </a:p>
          <a:p>
            <a:pPr marL="808038" indent="-442913">
              <a:spcBef>
                <a:spcPct val="20000"/>
              </a:spcBef>
              <a:buFont typeface="Courier New" pitchFamily="49" charset="0"/>
              <a:buChar char="o"/>
            </a:pPr>
            <a:r>
              <a:rPr lang="el-GR" sz="2800" dirty="0" smtClean="0">
                <a:sym typeface="Wingdings" pitchFamily="2" charset="2"/>
              </a:rPr>
              <a:t>Όμως: </a:t>
            </a:r>
            <a:r>
              <a:rPr lang="el-GR" sz="2800" i="1" dirty="0" smtClean="0">
                <a:sym typeface="Wingdings" pitchFamily="2" charset="2"/>
              </a:rPr>
              <a:t>Τ</a:t>
            </a:r>
            <a:r>
              <a:rPr lang="el-GR" sz="2800" dirty="0" smtClean="0">
                <a:sym typeface="Wingdings" pitchFamily="2" charset="2"/>
              </a:rPr>
              <a:t> </a:t>
            </a:r>
            <a:r>
              <a:rPr lang="el-GR" sz="2800" dirty="0" err="1" smtClean="0">
                <a:sym typeface="Wingdings" pitchFamily="2" charset="2"/>
              </a:rPr>
              <a:t>ωκεάνειου</a:t>
            </a:r>
            <a:r>
              <a:rPr lang="el-GR" sz="2800" dirty="0" smtClean="0">
                <a:sym typeface="Wingdings" pitchFamily="2" charset="2"/>
              </a:rPr>
              <a:t> φλοιού σχετικά χαμηλή για να προκαλέσει μεταμορφική </a:t>
            </a:r>
            <a:r>
              <a:rPr lang="el-GR" sz="2800" dirty="0" err="1" smtClean="0">
                <a:sym typeface="Wingdings" pitchFamily="2" charset="2"/>
              </a:rPr>
              <a:t>ανακρυστάλλωση</a:t>
            </a:r>
            <a:endParaRPr lang="el-GR" sz="2800" dirty="0" smtClean="0">
              <a:sym typeface="Wingdings" pitchFamily="2" charset="2"/>
            </a:endParaRPr>
          </a:p>
          <a:p>
            <a:pPr>
              <a:buNone/>
            </a:pPr>
            <a:endParaRPr lang="el-GR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</a:t>
            </a:r>
            <a:r>
              <a:rPr lang="el-GR" dirty="0" smtClean="0"/>
              <a:t>3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Εικόνα 1</a:t>
            </a:r>
            <a:r>
              <a:rPr lang="en-US" sz="2000" dirty="0" smtClean="0">
                <a:solidFill>
                  <a:srgbClr val="FF0000"/>
                </a:solidFill>
              </a:rPr>
              <a:t>: </a:t>
            </a:r>
            <a:r>
              <a:rPr lang="en-US" sz="2000" dirty="0" smtClean="0"/>
              <a:t>&lt;https://pixabay.com/en/gorge-of-the-organ-pipes-basalt-518169/&gt;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Εικόνα 5: </a:t>
            </a:r>
            <a:r>
              <a:rPr lang="el-GR" sz="2000" dirty="0" smtClean="0"/>
              <a:t>&lt;από </a:t>
            </a:r>
            <a:r>
              <a:rPr lang="el-GR" sz="2000" dirty="0" err="1" smtClean="0"/>
              <a:t>Καταγάς</a:t>
            </a:r>
            <a:r>
              <a:rPr lang="el-GR" sz="2000" dirty="0" smtClean="0"/>
              <a:t> 2012, Πετρολογία Μεταμορφωμένων, </a:t>
            </a:r>
            <a:r>
              <a:rPr lang="el-GR" sz="2000" dirty="0" err="1" smtClean="0"/>
              <a:t>Πανεπιστημικές</a:t>
            </a:r>
            <a:r>
              <a:rPr lang="el-GR" sz="2000" dirty="0" smtClean="0"/>
              <a:t> Σημειώσεις, Πανεπιστήμιο Πατρών</a:t>
            </a:r>
            <a:r>
              <a:rPr lang="en-US" sz="2000" dirty="0" smtClean="0"/>
              <a:t>&gt;</a:t>
            </a:r>
            <a:endParaRPr lang="el-GR" sz="2000" dirty="0"/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Εικόνα 7: </a:t>
            </a:r>
            <a:r>
              <a:rPr lang="el-GR" sz="2000" dirty="0" smtClean="0"/>
              <a:t>&lt; από </a:t>
            </a:r>
            <a:r>
              <a:rPr lang="el-GR" sz="2000" dirty="0" err="1" smtClean="0"/>
              <a:t>Καταγάς</a:t>
            </a:r>
            <a:r>
              <a:rPr lang="el-GR" sz="2000" dirty="0" smtClean="0"/>
              <a:t> 2012, Πετρολογία Μεταμορφωμένων, </a:t>
            </a:r>
            <a:r>
              <a:rPr lang="el-GR" sz="2000" dirty="0" err="1" smtClean="0"/>
              <a:t>Πανεπιστημικές</a:t>
            </a:r>
            <a:r>
              <a:rPr lang="el-GR" sz="2000" dirty="0" smtClean="0"/>
              <a:t> Σημειώσεις, Πανεπιστήμιο Πατρών </a:t>
            </a:r>
            <a:r>
              <a:rPr lang="en-US" sz="2000" dirty="0" smtClean="0"/>
              <a:t>&gt;</a:t>
            </a:r>
            <a:endParaRPr lang="el-GR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Εικόνα 9: </a:t>
            </a:r>
            <a:r>
              <a:rPr lang="el-GR" sz="2000" dirty="0" smtClean="0"/>
              <a:t>&lt; από </a:t>
            </a:r>
            <a:r>
              <a:rPr lang="el-GR" sz="2000" dirty="0" err="1" smtClean="0"/>
              <a:t>Καταγάς</a:t>
            </a:r>
            <a:r>
              <a:rPr lang="el-GR" sz="2000" dirty="0" smtClean="0"/>
              <a:t> 2012, Πετρολογία Μεταμορφωμένων, </a:t>
            </a:r>
            <a:r>
              <a:rPr lang="el-GR" sz="2000" dirty="0" err="1" smtClean="0"/>
              <a:t>Πανεπιστημικές</a:t>
            </a:r>
            <a:r>
              <a:rPr lang="el-GR" sz="2000" dirty="0" smtClean="0"/>
              <a:t> Σημειώσεις, Πανεπιστήμιο Πατρών </a:t>
            </a:r>
            <a:r>
              <a:rPr lang="en-US" sz="2000" dirty="0" smtClean="0"/>
              <a:t>&gt;</a:t>
            </a:r>
            <a:endParaRPr lang="el-GR" sz="2000" dirty="0">
              <a:solidFill>
                <a:srgbClr val="FF0000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</a:t>
            </a:r>
            <a:r>
              <a:rPr lang="el-GR" dirty="0" smtClean="0"/>
              <a:t>2</a:t>
            </a:r>
            <a:r>
              <a:rPr lang="en-US" dirty="0" smtClean="0"/>
              <a:t>/</a:t>
            </a:r>
            <a:r>
              <a:rPr lang="el-GR" dirty="0" smtClean="0"/>
              <a:t>3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Εικόνα 10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r>
              <a:rPr lang="el-GR" sz="2000" dirty="0" smtClean="0"/>
              <a:t> &lt;</a:t>
            </a:r>
            <a:r>
              <a:rPr lang="it-IT" sz="2000" dirty="0" smtClean="0"/>
              <a:t> https://commons.wikimedia.org/wiki/File:Scotland_metamorphic_zones_EN.svg </a:t>
            </a:r>
            <a:r>
              <a:rPr lang="en-US" sz="2000" dirty="0" smtClean="0"/>
              <a:t>&gt;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Εικόνα 11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r>
              <a:rPr lang="el-GR" sz="2000" dirty="0" smtClean="0"/>
              <a:t> &lt;</a:t>
            </a:r>
            <a:r>
              <a:rPr lang="it-IT" sz="2000" dirty="0" smtClean="0"/>
              <a:t> https://commons.wikimedia.org/wiki/File:Scotland_metamorphic_zones_EN.svg </a:t>
            </a:r>
            <a:r>
              <a:rPr lang="en-US" sz="2000" dirty="0" smtClean="0"/>
              <a:t>&gt;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Εικόνα 12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r>
              <a:rPr lang="el-GR" sz="2000" dirty="0" smtClean="0"/>
              <a:t> &lt;</a:t>
            </a:r>
            <a:r>
              <a:rPr lang="it-IT" sz="2000" dirty="0" smtClean="0"/>
              <a:t> </a:t>
            </a:r>
            <a:r>
              <a:rPr lang="it-IT" sz="2000" dirty="0" smtClean="0">
                <a:hlinkClick r:id="rId3"/>
              </a:rPr>
              <a:t>https://commons.wikimedia.org/wiki/File:Ganges_River_Delta,_Bangladesh,_India.jpg</a:t>
            </a:r>
            <a:r>
              <a:rPr lang="en-US" sz="2000" dirty="0" smtClean="0"/>
              <a:t>&gt;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Εικόνα </a:t>
            </a:r>
            <a:r>
              <a:rPr lang="en-US" sz="2000" dirty="0" smtClean="0">
                <a:solidFill>
                  <a:srgbClr val="FF0000"/>
                </a:solidFill>
              </a:rPr>
              <a:t>1</a:t>
            </a:r>
            <a:r>
              <a:rPr lang="el-GR" sz="2000" dirty="0" smtClean="0">
                <a:solidFill>
                  <a:srgbClr val="FF0000"/>
                </a:solidFill>
              </a:rPr>
              <a:t>3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r>
              <a:rPr lang="el-GR" sz="2000" dirty="0" smtClean="0"/>
              <a:t> &lt; από </a:t>
            </a:r>
            <a:r>
              <a:rPr lang="el-GR" sz="2000" dirty="0" err="1" smtClean="0"/>
              <a:t>Καταγάς</a:t>
            </a:r>
            <a:r>
              <a:rPr lang="el-GR" sz="2000" dirty="0" smtClean="0"/>
              <a:t> 2012, Πετρολογία Μεταμορφωμένων, Πανεπιστημιακές Σημειώσεις, Πανεπιστήμιο Πατρών </a:t>
            </a:r>
            <a:r>
              <a:rPr lang="en-US" sz="2000" dirty="0" smtClean="0"/>
              <a:t>&gt;</a:t>
            </a:r>
            <a:endParaRPr lang="el-GR" sz="2000" dirty="0">
              <a:solidFill>
                <a:srgbClr val="FF0000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</a:t>
            </a:r>
            <a:r>
              <a:rPr lang="el-GR" dirty="0" smtClean="0"/>
              <a:t>3</a:t>
            </a:r>
            <a:r>
              <a:rPr lang="en-US" dirty="0" smtClean="0"/>
              <a:t>/</a:t>
            </a:r>
            <a:r>
              <a:rPr lang="el-GR" dirty="0" smtClean="0"/>
              <a:t>3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Εικόνα </a:t>
            </a:r>
            <a:r>
              <a:rPr lang="en-US" sz="2000" dirty="0" smtClean="0">
                <a:solidFill>
                  <a:srgbClr val="FF0000"/>
                </a:solidFill>
              </a:rPr>
              <a:t>1</a:t>
            </a:r>
            <a:r>
              <a:rPr lang="el-GR" sz="2000" dirty="0" smtClean="0">
                <a:solidFill>
                  <a:srgbClr val="FF0000"/>
                </a:solidFill>
              </a:rPr>
              <a:t>4: </a:t>
            </a:r>
            <a:r>
              <a:rPr lang="el-GR" sz="2000" dirty="0" smtClean="0"/>
              <a:t>&lt; από </a:t>
            </a:r>
            <a:r>
              <a:rPr lang="el-GR" sz="2000" dirty="0" err="1" smtClean="0"/>
              <a:t>Καταγάς</a:t>
            </a:r>
            <a:r>
              <a:rPr lang="el-GR" sz="2000" dirty="0" smtClean="0"/>
              <a:t> 2012, Πετρολογία Μεταμορφωμένων, Πανεπιστημιακές Σημειώσεις, Πανεπιστήμιο Πατρών </a:t>
            </a:r>
            <a:r>
              <a:rPr lang="en-US" sz="2000" dirty="0" smtClean="0"/>
              <a:t>&gt;</a:t>
            </a:r>
            <a:endParaRPr lang="el-GR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15: </a:t>
            </a:r>
            <a:r>
              <a:rPr lang="el-GR" sz="2000" dirty="0" smtClean="0"/>
              <a:t>&lt; από </a:t>
            </a:r>
            <a:r>
              <a:rPr lang="el-GR" sz="2000" dirty="0" err="1" smtClean="0"/>
              <a:t>Καταγάς</a:t>
            </a:r>
            <a:r>
              <a:rPr lang="el-GR" sz="2000" dirty="0" smtClean="0"/>
              <a:t> 2012, Πετρολογία Μεταμορφωμένων, Πανεπιστημιακές Σημειώσεις, Πανεπιστήμιο Πατρών </a:t>
            </a:r>
            <a:r>
              <a:rPr lang="en-US" sz="2000" dirty="0" smtClean="0"/>
              <a:t>&gt;</a:t>
            </a:r>
          </a:p>
          <a:p>
            <a:pPr marL="0" indent="0">
              <a:buNone/>
            </a:pPr>
            <a:r>
              <a:rPr lang="el-GR" sz="2000" dirty="0" smtClean="0"/>
              <a:t>Όλες οι εικόνες που δεν έχουν αναφορά προέρχονται από το προσωπικό αρχείο του διδάσκοντα.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3399"/>
                </a:solidFill>
              </a:rPr>
              <a:t/>
            </a:r>
            <a:br>
              <a:rPr lang="en-US" dirty="0" smtClean="0">
                <a:solidFill>
                  <a:srgbClr val="FF3399"/>
                </a:solidFill>
              </a:rPr>
            </a:br>
            <a:r>
              <a:rPr lang="el-GR" dirty="0" smtClean="0"/>
              <a:t>Άλλες κατηγορίες μεταμόρφωσης</a:t>
            </a:r>
            <a:r>
              <a:rPr lang="en-US" dirty="0" smtClean="0">
                <a:solidFill>
                  <a:srgbClr val="FF3399"/>
                </a:solidFill>
              </a:rPr>
              <a:t/>
            </a:r>
            <a:br>
              <a:rPr lang="en-US" dirty="0" smtClean="0">
                <a:solidFill>
                  <a:srgbClr val="FF3399"/>
                </a:solidFill>
              </a:rPr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400" b="1" dirty="0" smtClean="0"/>
              <a:t>Μεταμόρφωση </a:t>
            </a:r>
            <a:r>
              <a:rPr lang="el-GR" sz="2400" b="1" dirty="0" err="1" smtClean="0"/>
              <a:t>ωκεάνειου</a:t>
            </a:r>
            <a:r>
              <a:rPr lang="el-GR" sz="2400" b="1" dirty="0" smtClean="0"/>
              <a:t> πυθμένα</a:t>
            </a:r>
            <a:endParaRPr lang="en-US" sz="2400" b="1" dirty="0" smtClean="0"/>
          </a:p>
          <a:p>
            <a:pPr marL="808038" indent="-442913">
              <a:spcBef>
                <a:spcPct val="20000"/>
              </a:spcBef>
              <a:buFont typeface="Courier New" pitchFamily="49" charset="0"/>
              <a:buChar char="o"/>
            </a:pPr>
            <a:r>
              <a:rPr lang="el-GR" sz="2400" dirty="0" smtClean="0"/>
              <a:t>0,5-2 </a:t>
            </a:r>
            <a:r>
              <a:rPr lang="en-US" sz="2400" dirty="0" smtClean="0"/>
              <a:t>km:  </a:t>
            </a:r>
            <a:r>
              <a:rPr lang="el-GR" sz="2400" dirty="0" smtClean="0"/>
              <a:t>Επιφανειακή </a:t>
            </a:r>
            <a:r>
              <a:rPr lang="el-GR" sz="2400" dirty="0" err="1" smtClean="0"/>
              <a:t>βασαλτική</a:t>
            </a:r>
            <a:r>
              <a:rPr lang="el-GR" sz="2400" dirty="0" smtClean="0"/>
              <a:t> στοιβάδα</a:t>
            </a:r>
            <a:endParaRPr lang="en-US" sz="2400" dirty="0" smtClean="0"/>
          </a:p>
          <a:p>
            <a:pPr marL="808038" indent="-442913">
              <a:spcBef>
                <a:spcPct val="20000"/>
              </a:spcBef>
              <a:buFont typeface="Courier New" pitchFamily="49" charset="0"/>
              <a:buChar char="o"/>
            </a:pPr>
            <a:r>
              <a:rPr lang="en-US" sz="2400" dirty="0" smtClean="0">
                <a:sym typeface="Wingdings" pitchFamily="2" charset="2"/>
              </a:rPr>
              <a:t>&gt;2</a:t>
            </a:r>
            <a:r>
              <a:rPr lang="el-GR" sz="2400" dirty="0" smtClean="0">
                <a:sym typeface="Wingdings" pitchFamily="2" charset="2"/>
              </a:rPr>
              <a:t> </a:t>
            </a:r>
            <a:r>
              <a:rPr lang="en-US" sz="2400" dirty="0" smtClean="0">
                <a:sym typeface="Wingdings" pitchFamily="2" charset="2"/>
              </a:rPr>
              <a:t>km</a:t>
            </a:r>
            <a:r>
              <a:rPr lang="el-GR" sz="2400" dirty="0" smtClean="0">
                <a:sym typeface="Wingdings" pitchFamily="2" charset="2"/>
              </a:rPr>
              <a:t>: απομαγνητισμένη στοιβάδα → μεταμορφωμένα πετρώματα</a:t>
            </a:r>
          </a:p>
          <a:p>
            <a:pPr marL="808038" indent="-442913">
              <a:spcBef>
                <a:spcPct val="20000"/>
              </a:spcBef>
              <a:buFont typeface="Courier New" pitchFamily="49" charset="0"/>
              <a:buChar char="o"/>
            </a:pPr>
            <a:r>
              <a:rPr lang="el-GR" sz="2400" dirty="0" smtClean="0">
                <a:sym typeface="Wingdings" pitchFamily="2" charset="2"/>
              </a:rPr>
              <a:t>Κυρίως </a:t>
            </a:r>
            <a:r>
              <a:rPr lang="el-GR" sz="2400" dirty="0" err="1" smtClean="0">
                <a:sym typeface="Wingdings" pitchFamily="2" charset="2"/>
              </a:rPr>
              <a:t>βασαλτικής</a:t>
            </a:r>
            <a:r>
              <a:rPr lang="el-GR" sz="2400" dirty="0" smtClean="0">
                <a:sym typeface="Wingdings" pitchFamily="2" charset="2"/>
              </a:rPr>
              <a:t> και </a:t>
            </a:r>
            <a:r>
              <a:rPr lang="el-GR" sz="2400" dirty="0" err="1" smtClean="0">
                <a:sym typeface="Wingdings" pitchFamily="2" charset="2"/>
              </a:rPr>
              <a:t>υπερβασικής</a:t>
            </a:r>
            <a:r>
              <a:rPr lang="el-GR" sz="2400" dirty="0" smtClean="0">
                <a:sym typeface="Wingdings" pitchFamily="2" charset="2"/>
              </a:rPr>
              <a:t> σύστασης</a:t>
            </a:r>
          </a:p>
          <a:p>
            <a:pPr marL="808038" indent="-442913">
              <a:spcBef>
                <a:spcPct val="20000"/>
              </a:spcBef>
              <a:buFont typeface="Courier New" pitchFamily="49" charset="0"/>
              <a:buChar char="o"/>
            </a:pPr>
            <a:r>
              <a:rPr lang="el-GR" sz="2400" dirty="0" smtClean="0">
                <a:sym typeface="Wingdings" pitchFamily="2" charset="2"/>
              </a:rPr>
              <a:t>Όμως: </a:t>
            </a:r>
            <a:r>
              <a:rPr lang="el-GR" sz="2400" i="1" dirty="0" smtClean="0">
                <a:sym typeface="Wingdings" pitchFamily="2" charset="2"/>
              </a:rPr>
              <a:t>Τ</a:t>
            </a:r>
            <a:r>
              <a:rPr lang="el-GR" sz="2400" dirty="0" smtClean="0">
                <a:sym typeface="Wingdings" pitchFamily="2" charset="2"/>
              </a:rPr>
              <a:t> </a:t>
            </a:r>
            <a:r>
              <a:rPr lang="el-GR" sz="2400" dirty="0" err="1" smtClean="0">
                <a:sym typeface="Wingdings" pitchFamily="2" charset="2"/>
              </a:rPr>
              <a:t>ωκεάνειου</a:t>
            </a:r>
            <a:r>
              <a:rPr lang="el-GR" sz="2400" dirty="0" smtClean="0">
                <a:sym typeface="Wingdings" pitchFamily="2" charset="2"/>
              </a:rPr>
              <a:t> φλοιού σχετικά χαμηλή για να προκαλέσει μεταμορφική </a:t>
            </a:r>
            <a:r>
              <a:rPr lang="el-GR" sz="2400" dirty="0" err="1" smtClean="0">
                <a:sym typeface="Wingdings" pitchFamily="2" charset="2"/>
              </a:rPr>
              <a:t>ανακρυστάλλωση</a:t>
            </a:r>
            <a:endParaRPr lang="el-GR" sz="2400" dirty="0" smtClean="0">
              <a:sym typeface="Wingdings" pitchFamily="2" charset="2"/>
            </a:endParaRPr>
          </a:p>
          <a:p>
            <a:pPr marL="808038" indent="-442913">
              <a:spcBef>
                <a:spcPct val="20000"/>
              </a:spcBef>
              <a:buFont typeface="Courier New" pitchFamily="49" charset="0"/>
              <a:buChar char="o"/>
            </a:pPr>
            <a:r>
              <a:rPr lang="el-GR" sz="2400" dirty="0" smtClean="0">
                <a:sym typeface="Wingdings" pitchFamily="2" charset="2"/>
              </a:rPr>
              <a:t>Συμβαίνει κάτω από τα υψώματα των </a:t>
            </a:r>
            <a:r>
              <a:rPr lang="el-GR" sz="2400" dirty="0" err="1" smtClean="0">
                <a:sym typeface="Wingdings" pitchFamily="2" charset="2"/>
              </a:rPr>
              <a:t>μεσοωκεάνειων</a:t>
            </a:r>
            <a:r>
              <a:rPr lang="el-GR" sz="2400" dirty="0" smtClean="0">
                <a:sym typeface="Wingdings" pitchFamily="2" charset="2"/>
              </a:rPr>
              <a:t> </a:t>
            </a:r>
            <a:r>
              <a:rPr lang="el-GR" sz="2400" dirty="0" err="1" smtClean="0">
                <a:sym typeface="Wingdings" pitchFamily="2" charset="2"/>
              </a:rPr>
              <a:t>ράχεων</a:t>
            </a:r>
            <a:r>
              <a:rPr lang="el-GR" sz="2400" dirty="0" smtClean="0">
                <a:sym typeface="Wingdings" pitchFamily="2" charset="2"/>
              </a:rPr>
              <a:t> όπου η γεωθερμική βαθμίδα είναι σχετική υψηλή. </a:t>
            </a:r>
          </a:p>
          <a:p>
            <a:pPr>
              <a:buNone/>
            </a:pPr>
            <a:endParaRPr lang="en-US" sz="2400" b="1" dirty="0" smtClean="0"/>
          </a:p>
          <a:p>
            <a:endParaRPr lang="el-GR" sz="2400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3399"/>
                </a:solidFill>
              </a:rPr>
              <a:t/>
            </a:r>
            <a:br>
              <a:rPr lang="en-US" dirty="0" smtClean="0">
                <a:solidFill>
                  <a:srgbClr val="FF3399"/>
                </a:solidFill>
              </a:rPr>
            </a:br>
            <a:r>
              <a:rPr lang="el-GR" dirty="0" smtClean="0"/>
              <a:t>Άλλες κατηγορίες μεταμόρφωσης</a:t>
            </a:r>
            <a:r>
              <a:rPr lang="en-US" dirty="0" smtClean="0">
                <a:solidFill>
                  <a:srgbClr val="FF3399"/>
                </a:solidFill>
              </a:rPr>
              <a:t/>
            </a:r>
            <a:br>
              <a:rPr lang="en-US" dirty="0" smtClean="0">
                <a:solidFill>
                  <a:srgbClr val="FF3399"/>
                </a:solidFill>
              </a:rPr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l-GR" sz="2400" b="1" dirty="0" smtClean="0"/>
              <a:t>Μεταμόρφωση ενταφιασμού </a:t>
            </a:r>
            <a:r>
              <a:rPr lang="en-US" sz="2400" b="1" dirty="0" smtClean="0"/>
              <a:t>(Burial)</a:t>
            </a:r>
          </a:p>
          <a:p>
            <a:pPr marL="808038" indent="-442913">
              <a:spcBef>
                <a:spcPct val="20000"/>
              </a:spcBef>
              <a:buFont typeface="Courier New" pitchFamily="49" charset="0"/>
              <a:buChar char="o"/>
            </a:pPr>
            <a:r>
              <a:rPr lang="el-GR" sz="2400" dirty="0" smtClean="0">
                <a:sym typeface="Wingdings" pitchFamily="2" charset="2"/>
              </a:rPr>
              <a:t>Προτάθηκε από τον </a:t>
            </a:r>
            <a:r>
              <a:rPr lang="en-US" sz="2400" dirty="0" smtClean="0">
                <a:sym typeface="Wingdings" pitchFamily="2" charset="2"/>
              </a:rPr>
              <a:t>Coombs (1961)</a:t>
            </a:r>
          </a:p>
          <a:p>
            <a:pPr marL="808038" indent="-442913">
              <a:spcBef>
                <a:spcPct val="20000"/>
              </a:spcBef>
              <a:buFont typeface="Courier New" pitchFamily="49" charset="0"/>
              <a:buChar char="o"/>
            </a:pPr>
            <a:r>
              <a:rPr lang="el-GR" sz="2400" dirty="0" smtClean="0">
                <a:sym typeface="Wingdings" pitchFamily="2" charset="2"/>
              </a:rPr>
              <a:t>Για να περιγράψει πετρώματα που έχουν υποστεί μερική ή ολική ορυκτολογική και ιστολογική αναδιοργάνωση χωρίς να συνδέονται με μαγματικές διεισδύσεις ή με τεκτονικές διεργασίες</a:t>
            </a:r>
          </a:p>
          <a:p>
            <a:pPr marL="808038" indent="-442913">
              <a:spcBef>
                <a:spcPct val="20000"/>
              </a:spcBef>
              <a:buFont typeface="Courier New" pitchFamily="49" charset="0"/>
              <a:buChar char="o"/>
            </a:pPr>
            <a:r>
              <a:rPr lang="el-GR" sz="2400" dirty="0" smtClean="0">
                <a:sym typeface="Wingdings" pitchFamily="2" charset="2"/>
              </a:rPr>
              <a:t>Μια ορυκτολογική </a:t>
            </a:r>
            <a:r>
              <a:rPr lang="el-GR" sz="2400" dirty="0" err="1" smtClean="0">
                <a:sym typeface="Wingdings" pitchFamily="2" charset="2"/>
              </a:rPr>
              <a:t>παραγένεση</a:t>
            </a:r>
            <a:r>
              <a:rPr lang="el-GR" sz="2400" dirty="0" smtClean="0">
                <a:sym typeface="Wingdings" pitchFamily="2" charset="2"/>
              </a:rPr>
              <a:t> μπορεί να σχηματισθεί σε σημαντικά διαφορετικά βάθη σε διαφορετικές περιοχές → σημαντικότερη η επίδραση της Τ παρά της </a:t>
            </a:r>
            <a:r>
              <a:rPr lang="en-US" sz="2400" dirty="0" smtClean="0">
                <a:sym typeface="Wingdings" pitchFamily="2" charset="2"/>
              </a:rPr>
              <a:t>P</a:t>
            </a:r>
            <a:endParaRPr lang="el-GR" sz="2400" dirty="0" smtClean="0">
              <a:sym typeface="Wingdings" pitchFamily="2" charset="2"/>
            </a:endParaRPr>
          </a:p>
          <a:p>
            <a:endParaRPr lang="el-GR" sz="2400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3399"/>
                </a:solidFill>
              </a:rPr>
              <a:t/>
            </a:r>
            <a:br>
              <a:rPr lang="en-US" dirty="0" smtClean="0">
                <a:solidFill>
                  <a:srgbClr val="FF3399"/>
                </a:solidFill>
              </a:rPr>
            </a:br>
            <a:r>
              <a:rPr lang="el-GR" dirty="0" smtClean="0"/>
              <a:t>Άλλες κατηγορίες μεταμόρφωσης</a:t>
            </a:r>
            <a:r>
              <a:rPr lang="en-US" dirty="0" smtClean="0">
                <a:solidFill>
                  <a:srgbClr val="FF3399"/>
                </a:solidFill>
              </a:rPr>
              <a:t/>
            </a:r>
            <a:br>
              <a:rPr lang="en-US" dirty="0" smtClean="0">
                <a:solidFill>
                  <a:srgbClr val="FF3399"/>
                </a:solidFill>
              </a:rPr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sz="2800" b="1" dirty="0" smtClean="0"/>
              <a:t>Μεταμόρφωση ενταφιασμού </a:t>
            </a:r>
            <a:r>
              <a:rPr lang="en-US" sz="2800" b="1" dirty="0" smtClean="0"/>
              <a:t>(Burial)</a:t>
            </a:r>
          </a:p>
          <a:p>
            <a:pPr marL="623888" indent="-263525">
              <a:spcBef>
                <a:spcPct val="20000"/>
              </a:spcBef>
              <a:buFont typeface="Courier New" pitchFamily="49" charset="0"/>
              <a:buChar char="o"/>
            </a:pPr>
            <a:r>
              <a:rPr lang="el-GR" sz="2800" dirty="0" smtClean="0">
                <a:sym typeface="Wingdings" pitchFamily="2" charset="2"/>
              </a:rPr>
              <a:t>Απαντάται συχνά σε περιοχές </a:t>
            </a:r>
            <a:r>
              <a:rPr lang="el-GR" sz="2800" dirty="0" err="1" smtClean="0">
                <a:sym typeface="Wingdings" pitchFamily="2" charset="2"/>
              </a:rPr>
              <a:t>παχέων</a:t>
            </a:r>
            <a:r>
              <a:rPr lang="el-GR" sz="2800" dirty="0" smtClean="0">
                <a:sym typeface="Wingdings" pitchFamily="2" charset="2"/>
              </a:rPr>
              <a:t> </a:t>
            </a:r>
            <a:r>
              <a:rPr lang="el-GR" sz="2800" dirty="0" err="1" smtClean="0">
                <a:sym typeface="Wingdings" pitchFamily="2" charset="2"/>
              </a:rPr>
              <a:t>ηφαιστειοκλαστικών</a:t>
            </a:r>
            <a:r>
              <a:rPr lang="el-GR" sz="2800" dirty="0" smtClean="0">
                <a:sym typeface="Wingdings" pitchFamily="2" charset="2"/>
              </a:rPr>
              <a:t> σειρών αλλά και σε περιοχές με αργιλικά ιζήματα</a:t>
            </a:r>
          </a:p>
          <a:p>
            <a:pPr marL="623888" indent="-263525">
              <a:spcBef>
                <a:spcPct val="20000"/>
              </a:spcBef>
              <a:buFont typeface="Courier New" pitchFamily="49" charset="0"/>
              <a:buChar char="o"/>
            </a:pPr>
            <a:r>
              <a:rPr lang="el-GR" sz="2800" dirty="0" smtClean="0">
                <a:sym typeface="Wingdings" pitchFamily="2" charset="2"/>
              </a:rPr>
              <a:t>Οι μητρικοί ιστοί συνήθως διατηρούνται γιατί η γένεση των νέων ορυκτών γίνεται κυρίως μέσα στους προϋπάρχοντες κρυστάλλους</a:t>
            </a:r>
          </a:p>
          <a:p>
            <a:pPr marL="623888" indent="-263525">
              <a:spcBef>
                <a:spcPct val="20000"/>
              </a:spcBef>
              <a:buFont typeface="Courier New" pitchFamily="49" charset="0"/>
              <a:buChar char="o"/>
            </a:pPr>
            <a:r>
              <a:rPr lang="el-GR" sz="2800" dirty="0" smtClean="0">
                <a:sym typeface="Wingdings" pitchFamily="2" charset="2"/>
              </a:rPr>
              <a:t>Σε ιδιαίτερα παχιές ιζηματογενείς σειρές μπορεί να παρατηρηθεί και </a:t>
            </a:r>
            <a:r>
              <a:rPr lang="el-GR" sz="2800" dirty="0" err="1" smtClean="0">
                <a:sym typeface="Wingdings" pitchFamily="2" charset="2"/>
              </a:rPr>
              <a:t>ζώνωση</a:t>
            </a:r>
            <a:r>
              <a:rPr lang="el-GR" sz="2800" dirty="0" smtClean="0">
                <a:sym typeface="Wingdings" pitchFamily="2" charset="2"/>
              </a:rPr>
              <a:t> στις </a:t>
            </a:r>
            <a:r>
              <a:rPr lang="el-GR" sz="2800" dirty="0" err="1" smtClean="0">
                <a:sym typeface="Wingdings" pitchFamily="2" charset="2"/>
              </a:rPr>
              <a:t>παραγενέσεις</a:t>
            </a:r>
            <a:endParaRPr lang="el-GR" sz="2800" dirty="0" smtClean="0">
              <a:sym typeface="Wingdings" pitchFamily="2" charset="2"/>
            </a:endParaRPr>
          </a:p>
          <a:p>
            <a:pPr marL="623888" indent="-263525">
              <a:spcBef>
                <a:spcPct val="20000"/>
              </a:spcBef>
              <a:buFont typeface="Courier New" pitchFamily="49" charset="0"/>
              <a:buChar char="o"/>
            </a:pPr>
            <a:r>
              <a:rPr lang="el-GR" sz="2800" dirty="0" smtClean="0">
                <a:sym typeface="Wingdings" pitchFamily="2" charset="2"/>
              </a:rPr>
              <a:t>Τυπικές περιοχές: Νότιος Νέα Ζηλανδία, κόλπος της Βεγγάλης, κόλπος του Μεξικού</a:t>
            </a:r>
          </a:p>
          <a:p>
            <a:endParaRPr lang="el-GR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δέλτα του ποταμού Γάγγη</a:t>
            </a:r>
            <a:endParaRPr lang="el-GR" dirty="0"/>
          </a:p>
        </p:txBody>
      </p:sp>
      <p:pic>
        <p:nvPicPr>
          <p:cNvPr id="4" name="Content Placeholder 3" descr="Εικόνα12: Το δέλτα του ποταμού Γάγγη &#10;https://commons.wikimedia.org/wiki/File:Ganges_River_Delta,_Bangladesh,_Ind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5815" y="1557338"/>
            <a:ext cx="4625070" cy="452596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3399"/>
                </a:solidFill>
              </a:rPr>
              <a:t/>
            </a:r>
            <a:br>
              <a:rPr lang="en-US" dirty="0" smtClean="0">
                <a:solidFill>
                  <a:srgbClr val="FF3399"/>
                </a:solidFill>
              </a:rPr>
            </a:br>
            <a:r>
              <a:rPr lang="el-GR" dirty="0" smtClean="0"/>
              <a:t>Άλλες κατηγορίες μεταμόρφωσης</a:t>
            </a:r>
            <a:r>
              <a:rPr lang="en-US" dirty="0" smtClean="0">
                <a:solidFill>
                  <a:srgbClr val="FF3399"/>
                </a:solidFill>
              </a:rPr>
              <a:t/>
            </a:r>
            <a:br>
              <a:rPr lang="en-US" dirty="0" smtClean="0">
                <a:solidFill>
                  <a:srgbClr val="FF3399"/>
                </a:solidFill>
              </a:rPr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400" b="1" dirty="0" smtClean="0"/>
              <a:t>Μεταμόρφωση ενταφιασμού </a:t>
            </a:r>
            <a:r>
              <a:rPr lang="en-US" sz="2400" b="1" dirty="0" smtClean="0"/>
              <a:t>(Burial)</a:t>
            </a:r>
          </a:p>
          <a:p>
            <a:pPr>
              <a:buNone/>
            </a:pPr>
            <a:endParaRPr lang="en-US" sz="2400" b="1" dirty="0" smtClean="0"/>
          </a:p>
          <a:p>
            <a:pPr marL="293688" indent="-293688">
              <a:spcBef>
                <a:spcPts val="0"/>
              </a:spcBef>
              <a:spcAft>
                <a:spcPts val="1800"/>
              </a:spcAft>
              <a:buFontTx/>
              <a:buChar char="•"/>
            </a:pPr>
            <a:r>
              <a:rPr lang="en-US" sz="2400" dirty="0" smtClean="0"/>
              <a:t>Bengal Fan </a:t>
            </a:r>
            <a:r>
              <a:rPr lang="en-US" sz="2400" dirty="0" smtClean="0">
                <a:sym typeface="Symbol" pitchFamily="18" charset="2"/>
              </a:rPr>
              <a:t>→</a:t>
            </a:r>
            <a:r>
              <a:rPr lang="en-US" sz="2400" dirty="0" smtClean="0"/>
              <a:t> </a:t>
            </a:r>
            <a:r>
              <a:rPr lang="el-GR" sz="2400" dirty="0" smtClean="0"/>
              <a:t>πάχος </a:t>
            </a:r>
            <a:r>
              <a:rPr lang="el-GR" sz="2400" dirty="0" err="1" smtClean="0"/>
              <a:t>ιζηματων</a:t>
            </a:r>
            <a:r>
              <a:rPr lang="el-GR" sz="2400" dirty="0" smtClean="0"/>
              <a:t> </a:t>
            </a:r>
            <a:r>
              <a:rPr lang="en-US" sz="2400" dirty="0" smtClean="0"/>
              <a:t>&gt; 22 km</a:t>
            </a:r>
          </a:p>
          <a:p>
            <a:pPr marL="293688" indent="-293688">
              <a:spcBef>
                <a:spcPts val="0"/>
              </a:spcBef>
              <a:spcAft>
                <a:spcPts val="1800"/>
              </a:spcAft>
              <a:buFontTx/>
              <a:buChar char="•"/>
            </a:pPr>
            <a:r>
              <a:rPr lang="en-US" sz="2400" dirty="0" err="1" smtClean="0"/>
              <a:t>Extrap</a:t>
            </a:r>
            <a:r>
              <a:rPr lang="en-US" sz="2400" dirty="0" smtClean="0"/>
              <a:t>.</a:t>
            </a:r>
            <a:r>
              <a:rPr lang="el-GR" sz="2400" dirty="0" smtClean="0"/>
              <a:t> </a:t>
            </a:r>
            <a:r>
              <a:rPr lang="en-US" sz="2400" dirty="0" smtClean="0"/>
              <a:t> (18-22</a:t>
            </a:r>
            <a:r>
              <a:rPr lang="en-US" sz="2400" baseline="30000" dirty="0" smtClean="0"/>
              <a:t>o</a:t>
            </a:r>
            <a:r>
              <a:rPr lang="en-US" sz="2400" dirty="0" smtClean="0"/>
              <a:t>C/km) </a:t>
            </a:r>
            <a:r>
              <a:rPr lang="en-US" sz="2400" dirty="0" smtClean="0">
                <a:sym typeface="Symbol" pitchFamily="18" charset="2"/>
              </a:rPr>
              <a:t></a:t>
            </a:r>
            <a:r>
              <a:rPr lang="en-US" sz="2400" dirty="0" smtClean="0"/>
              <a:t> 250-300</a:t>
            </a:r>
            <a:r>
              <a:rPr lang="en-US" sz="2400" baseline="30000" dirty="0" smtClean="0"/>
              <a:t>o</a:t>
            </a:r>
            <a:r>
              <a:rPr lang="en-US" sz="2400" dirty="0" smtClean="0"/>
              <a:t>C at the base (P ~ 0.6 </a:t>
            </a:r>
            <a:r>
              <a:rPr lang="en-US" sz="2400" dirty="0" err="1" smtClean="0"/>
              <a:t>GPa</a:t>
            </a:r>
            <a:r>
              <a:rPr lang="en-US" sz="2400" dirty="0" smtClean="0"/>
              <a:t>)</a:t>
            </a:r>
          </a:p>
          <a:p>
            <a:pPr marL="293688" indent="-293688">
              <a:spcBef>
                <a:spcPts val="0"/>
              </a:spcBef>
              <a:spcAft>
                <a:spcPts val="1800"/>
              </a:spcAft>
              <a:buFontTx/>
              <a:buChar char="•"/>
            </a:pPr>
            <a:r>
              <a:rPr lang="el-GR" sz="2400" dirty="0" smtClean="0"/>
              <a:t>Τα παθητικά περιθώρια συχνά μεταπίπτουν σε ενεργά</a:t>
            </a:r>
            <a:endParaRPr lang="en-US" sz="2400" dirty="0" smtClean="0"/>
          </a:p>
          <a:p>
            <a:pPr marL="293688" indent="-293688">
              <a:spcBef>
                <a:spcPts val="0"/>
              </a:spcBef>
              <a:spcAft>
                <a:spcPts val="1800"/>
              </a:spcAft>
              <a:buFontTx/>
              <a:buChar char="•"/>
            </a:pPr>
            <a:r>
              <a:rPr lang="el-GR" sz="2400" dirty="0" smtClean="0"/>
              <a:t>Έτσι περιοχές μεταμόρφωσης ενταφιασμού μετατρέπονται σε περιοχές </a:t>
            </a:r>
            <a:r>
              <a:rPr lang="el-GR" sz="2400" dirty="0" err="1" smtClean="0"/>
              <a:t>ορογενετικής</a:t>
            </a:r>
            <a:r>
              <a:rPr lang="el-GR" sz="2400" dirty="0" smtClean="0"/>
              <a:t> καθολικής μεταμόρφωσης</a:t>
            </a:r>
            <a:endParaRPr lang="en-US" sz="2400" dirty="0" smtClean="0"/>
          </a:p>
          <a:p>
            <a:endParaRPr lang="el-GR" sz="2400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3399"/>
                </a:solidFill>
              </a:rPr>
              <a:t/>
            </a:r>
            <a:br>
              <a:rPr lang="en-US" sz="3600" dirty="0" smtClean="0">
                <a:solidFill>
                  <a:srgbClr val="FF3399"/>
                </a:solidFill>
              </a:rPr>
            </a:br>
            <a:r>
              <a:rPr lang="el-GR" sz="3600" dirty="0" smtClean="0"/>
              <a:t>Άλλες κατηγορίες μεταμόρφωσης</a:t>
            </a:r>
            <a:r>
              <a:rPr lang="en-US" sz="3600" dirty="0" smtClean="0">
                <a:solidFill>
                  <a:srgbClr val="FF3399"/>
                </a:solidFill>
              </a:rPr>
              <a:t/>
            </a:r>
            <a:br>
              <a:rPr lang="en-US" sz="3600" dirty="0" smtClean="0">
                <a:solidFill>
                  <a:srgbClr val="FF3399"/>
                </a:solidFill>
              </a:rPr>
            </a:b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l-GR" sz="2400" b="1" dirty="0" smtClean="0"/>
              <a:t>Μεταμόρφωση από πρόσκρουση μετεωριτών</a:t>
            </a:r>
            <a:endParaRPr lang="en-US" sz="2400" b="1" dirty="0" smtClean="0"/>
          </a:p>
          <a:p>
            <a:pPr marL="293688" indent="-293688">
              <a:spcBef>
                <a:spcPts val="600"/>
              </a:spcBef>
              <a:buFontTx/>
              <a:buChar char="•"/>
            </a:pPr>
            <a:r>
              <a:rPr lang="el-GR" sz="2400" dirty="0" smtClean="0"/>
              <a:t>Δημιουργείται από έναν πολύ σύντομο παλμό δυναμικής πίεσης. </a:t>
            </a:r>
          </a:p>
          <a:p>
            <a:pPr marL="293688" indent="-293688">
              <a:spcBef>
                <a:spcPts val="600"/>
              </a:spcBef>
              <a:buFontTx/>
              <a:buChar char="•"/>
            </a:pPr>
            <a:r>
              <a:rPr lang="el-GR" sz="2400" dirty="0" smtClean="0"/>
              <a:t>Εμφανίζεται σε περιοχές πρόσκρουσης μετεωριτών, πυρηνικών ή χημικών εκρήξεων, και σε πειράματα για δημιουργία κρατήρων</a:t>
            </a:r>
          </a:p>
          <a:p>
            <a:pPr marL="293688" indent="-293688">
              <a:spcBef>
                <a:spcPts val="600"/>
              </a:spcBef>
              <a:buFontTx/>
              <a:buChar char="•"/>
            </a:pPr>
            <a:r>
              <a:rPr lang="en-US" sz="2400" dirty="0" smtClean="0"/>
              <a:t>P, T, </a:t>
            </a:r>
            <a:r>
              <a:rPr lang="el-GR" sz="2400" dirty="0" smtClean="0"/>
              <a:t>τάσεις, ψύξη επιδεικνύουν διαφορές τάξης μεγέθους σε σχέση με τις ενδογενείς διαδικασίες</a:t>
            </a:r>
            <a:endParaRPr lang="en-US" sz="2400" dirty="0" smtClean="0"/>
          </a:p>
          <a:p>
            <a:pPr marL="293688" indent="-293688">
              <a:spcBef>
                <a:spcPts val="600"/>
              </a:spcBef>
              <a:buFontTx/>
              <a:buChar char="•"/>
            </a:pPr>
            <a:r>
              <a:rPr lang="el-GR" sz="2400" dirty="0" smtClean="0"/>
              <a:t>Οι τάσεις που αναπτύσσονται είναι 5 φορές μεγαλύτερες από εκείνες σε ένα ισχυρό σεισμό.</a:t>
            </a:r>
            <a:endParaRPr lang="en-US" sz="2400" dirty="0" smtClean="0"/>
          </a:p>
          <a:p>
            <a:pPr>
              <a:buNone/>
            </a:pPr>
            <a:endParaRPr lang="en-US" sz="2400" b="1" dirty="0" smtClean="0"/>
          </a:p>
          <a:p>
            <a:endParaRPr lang="el-GR" sz="2400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4162</TotalTime>
  <Words>1436</Words>
  <Application>Microsoft Office PowerPoint</Application>
  <PresentationFormat>On-screen Show (4:3)</PresentationFormat>
  <Paragraphs>193</Paragraphs>
  <Slides>32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Θέμα του Office</vt:lpstr>
      <vt:lpstr>ΠΕΤΡΟΛΟΓΙΑ ΜΑΓΜΑΤΙΚΩΝ &amp; ΜΕΤΑΜΟΡΦΩΜΕΝΩΝ ΠΕΤΡΩΜΑΤΩΝ </vt:lpstr>
      <vt:lpstr>ΕΙΣΑΓΩΓΙΚΕΣ ΕΝΝΟΙΕΣ ΠΑΡΑΓΟΝΤΕΣ ΜΕΤΑΜΟΡΦΩΣΗΣ</vt:lpstr>
      <vt:lpstr> Άλλες κατηγορίες μεταμόρφωσης </vt:lpstr>
      <vt:lpstr> Άλλες κατηγορίες μεταμόρφωσης </vt:lpstr>
      <vt:lpstr> Άλλες κατηγορίες μεταμόρφωσης </vt:lpstr>
      <vt:lpstr> Άλλες κατηγορίες μεταμόρφωσης </vt:lpstr>
      <vt:lpstr>Το δέλτα του ποταμού Γάγγη</vt:lpstr>
      <vt:lpstr> Άλλες κατηγορίες μεταμόρφωσης </vt:lpstr>
      <vt:lpstr> Άλλες κατηγορίες μεταμόρφωσης </vt:lpstr>
      <vt:lpstr> Άλλες κατηγορίες μεταμόρφωσης </vt:lpstr>
      <vt:lpstr> Που γίνεται η μεταμόρφωση; </vt:lpstr>
      <vt:lpstr>Επίδραση συνθηκών περιβάλλοντος στα ορυκτά ενός πετρώματος</vt:lpstr>
      <vt:lpstr> Παράγοντες Μεταμόρφωσης </vt:lpstr>
      <vt:lpstr> Παράγοντες Μεταμόρφωσης </vt:lpstr>
      <vt:lpstr> Παράγοντες Μεταμόρφωσης </vt:lpstr>
      <vt:lpstr> Παράγοντες Μεταμόρφωσης </vt:lpstr>
      <vt:lpstr> Παράγοντες Μεταμόρφωσης </vt:lpstr>
      <vt:lpstr> Παράγοντες Μεταμόρφωσης </vt:lpstr>
      <vt:lpstr> Παράγοντες Μεταμόρφωσης </vt:lpstr>
      <vt:lpstr> Παράγοντες Μεταμόρφωσης </vt:lpstr>
      <vt:lpstr> Παράγοντες Μεταμόρφωσης </vt:lpstr>
      <vt:lpstr> Παράγοντες Μεταμόρφωσης 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(1/3)</vt:lpstr>
      <vt:lpstr>Σημείωμα Χρήσης Έργων Τρίτων (2/3)</vt:lpstr>
      <vt:lpstr>Σημείωμα Χρήσης Έργων Τρίτων (3/3)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Ioannis Iliopoulos</cp:lastModifiedBy>
  <cp:revision>369</cp:revision>
  <dcterms:created xsi:type="dcterms:W3CDTF">2012-09-06T09:03:05Z</dcterms:created>
  <dcterms:modified xsi:type="dcterms:W3CDTF">2015-09-09T08:58:59Z</dcterms:modified>
</cp:coreProperties>
</file>