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Lst>
  <p:notesMasterIdLst>
    <p:notesMasterId r:id="rId78"/>
  </p:notesMasterIdLst>
  <p:sldIdLst>
    <p:sldId id="385" r:id="rId3"/>
    <p:sldId id="256" r:id="rId4"/>
    <p:sldId id="258" r:id="rId5"/>
    <p:sldId id="378" r:id="rId6"/>
    <p:sldId id="259" r:id="rId7"/>
    <p:sldId id="261" r:id="rId8"/>
    <p:sldId id="265" r:id="rId9"/>
    <p:sldId id="268" r:id="rId10"/>
    <p:sldId id="329" r:id="rId11"/>
    <p:sldId id="285" r:id="rId12"/>
    <p:sldId id="271" r:id="rId13"/>
    <p:sldId id="276" r:id="rId14"/>
    <p:sldId id="277" r:id="rId15"/>
    <p:sldId id="278" r:id="rId16"/>
    <p:sldId id="279" r:id="rId17"/>
    <p:sldId id="280" r:id="rId18"/>
    <p:sldId id="287" r:id="rId19"/>
    <p:sldId id="281" r:id="rId20"/>
    <p:sldId id="284" r:id="rId21"/>
    <p:sldId id="286" r:id="rId22"/>
    <p:sldId id="288" r:id="rId23"/>
    <p:sldId id="297" r:id="rId24"/>
    <p:sldId id="293" r:id="rId25"/>
    <p:sldId id="289" r:id="rId26"/>
    <p:sldId id="380" r:id="rId27"/>
    <p:sldId id="299" r:id="rId28"/>
    <p:sldId id="301" r:id="rId29"/>
    <p:sldId id="302" r:id="rId30"/>
    <p:sldId id="309" r:id="rId31"/>
    <p:sldId id="310" r:id="rId32"/>
    <p:sldId id="320" r:id="rId33"/>
    <p:sldId id="312" r:id="rId34"/>
    <p:sldId id="381" r:id="rId35"/>
    <p:sldId id="314" r:id="rId36"/>
    <p:sldId id="325" r:id="rId37"/>
    <p:sldId id="390" r:id="rId38"/>
    <p:sldId id="326" r:id="rId39"/>
    <p:sldId id="330" r:id="rId40"/>
    <p:sldId id="336" r:id="rId41"/>
    <p:sldId id="382" r:id="rId42"/>
    <p:sldId id="337" r:id="rId43"/>
    <p:sldId id="342" r:id="rId44"/>
    <p:sldId id="348" r:id="rId45"/>
    <p:sldId id="347" r:id="rId46"/>
    <p:sldId id="349" r:id="rId47"/>
    <p:sldId id="351" r:id="rId48"/>
    <p:sldId id="352" r:id="rId49"/>
    <p:sldId id="386" r:id="rId50"/>
    <p:sldId id="387" r:id="rId51"/>
    <p:sldId id="389" r:id="rId52"/>
    <p:sldId id="353" r:id="rId53"/>
    <p:sldId id="354" r:id="rId54"/>
    <p:sldId id="355" r:id="rId55"/>
    <p:sldId id="356" r:id="rId56"/>
    <p:sldId id="357" r:id="rId57"/>
    <p:sldId id="358" r:id="rId58"/>
    <p:sldId id="359" r:id="rId59"/>
    <p:sldId id="360" r:id="rId60"/>
    <p:sldId id="397" r:id="rId61"/>
    <p:sldId id="396" r:id="rId62"/>
    <p:sldId id="401" r:id="rId63"/>
    <p:sldId id="402" r:id="rId64"/>
    <p:sldId id="403" r:id="rId65"/>
    <p:sldId id="393" r:id="rId66"/>
    <p:sldId id="394" r:id="rId67"/>
    <p:sldId id="395" r:id="rId68"/>
    <p:sldId id="398" r:id="rId69"/>
    <p:sldId id="399" r:id="rId70"/>
    <p:sldId id="400" r:id="rId71"/>
    <p:sldId id="404" r:id="rId72"/>
    <p:sldId id="377" r:id="rId73"/>
    <p:sldId id="406" r:id="rId74"/>
    <p:sldId id="409" r:id="rId75"/>
    <p:sldId id="410" r:id="rId76"/>
    <p:sldId id="405" r:id="rId7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0033"/>
    <a:srgbClr val="003300"/>
    <a:srgbClr val="000066"/>
    <a:srgbClr val="FF0000"/>
    <a:srgbClr val="800000"/>
    <a:srgbClr val="29292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136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Κάντε κλικ για να επεξεργαστείτε τα στυλ κειμένου του υποδείγματος</a:t>
            </a:r>
          </a:p>
          <a:p>
            <a:pPr lvl="1"/>
            <a:r>
              <a:rPr lang="en-US" noProof="0" smtClean="0"/>
              <a:t>Δεύτερου επιπέδου</a:t>
            </a:r>
          </a:p>
          <a:p>
            <a:pPr lvl="2"/>
            <a:r>
              <a:rPr lang="en-US" noProof="0" smtClean="0"/>
              <a:t>Τρίτου επιπέδου</a:t>
            </a:r>
          </a:p>
          <a:p>
            <a:pPr lvl="3"/>
            <a:r>
              <a:rPr lang="en-US" noProof="0" smtClean="0"/>
              <a:t>Τέταρτου επιπέδου</a:t>
            </a:r>
          </a:p>
          <a:p>
            <a:pPr lvl="4"/>
            <a:r>
              <a:rPr lang="en-US" noProof="0" smtClean="0"/>
              <a:t>Πέμπτου επιπέδου</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CC443D7-A003-451F-8EB6-5B623F96ADAE}" type="slidenum">
              <a:rPr lang="en-US"/>
              <a:pPr>
                <a:defRPr/>
              </a:pPr>
              <a:t>‹#›</a:t>
            </a:fld>
            <a:endParaRPr lang="en-US"/>
          </a:p>
        </p:txBody>
      </p:sp>
    </p:spTree>
    <p:extLst>
      <p:ext uri="{BB962C8B-B14F-4D97-AF65-F5344CB8AC3E}">
        <p14:creationId xmlns:p14="http://schemas.microsoft.com/office/powerpoint/2010/main" xmlns="" val="25717433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pPr eaLnBrk="1" hangingPunct="1"/>
            <a:endParaRPr lang="el-GR" smtClean="0"/>
          </a:p>
        </p:txBody>
      </p:sp>
      <p:sp>
        <p:nvSpPr>
          <p:cNvPr id="115716" name="Slide Number Placeholder 3"/>
          <p:cNvSpPr>
            <a:spLocks noGrp="1"/>
          </p:cNvSpPr>
          <p:nvPr>
            <p:ph type="sldNum" sz="quarter" idx="5"/>
          </p:nvPr>
        </p:nvSpPr>
        <p:spPr>
          <a:noFill/>
        </p:spPr>
        <p:txBody>
          <a:bodyPr/>
          <a:lstStyle/>
          <a:p>
            <a:fld id="{887ECDE0-C7C6-4392-BD1B-8B5BEF713608}" type="slidenum">
              <a:rPr lang="en-US"/>
              <a:pPr/>
              <a:t>2</a:t>
            </a:fld>
            <a:endParaRPr lang="en-US"/>
          </a:p>
        </p:txBody>
      </p:sp>
    </p:spTree>
    <p:extLst>
      <p:ext uri="{BB962C8B-B14F-4D97-AF65-F5344CB8AC3E}">
        <p14:creationId xmlns:p14="http://schemas.microsoft.com/office/powerpoint/2010/main" xmlns="" val="1180710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C0BF694F-DBF2-4BE2-A167-1CAA1F7B5189}" type="slidenum">
              <a:rPr lang="en-US"/>
              <a:pPr/>
              <a:t>12</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l-GR" smtClean="0"/>
              <a:t>Η 1</a:t>
            </a:r>
            <a:r>
              <a:rPr lang="el-GR" baseline="30000" smtClean="0"/>
              <a:t>η</a:t>
            </a:r>
            <a:r>
              <a:rPr lang="el-GR" smtClean="0"/>
              <a:t> ΜΤΚ άρθρωση μοιάζει με σέλα αλόγου, στην προπέτεια του θέναρος.</a:t>
            </a:r>
          </a:p>
          <a:p>
            <a:pPr eaLnBrk="1" hangingPunct="1"/>
            <a:r>
              <a:rPr lang="el-GR" smtClean="0"/>
              <a:t>Εύκολη ψηλάφηση με τον αντίχειρα σε κάμψη και έκταση </a:t>
            </a:r>
          </a:p>
          <a:p>
            <a:pPr eaLnBrk="1" hangingPunct="1"/>
            <a:r>
              <a:rPr lang="el-GR" smtClean="0"/>
              <a:t>Το 1</a:t>
            </a:r>
            <a:r>
              <a:rPr lang="el-GR" baseline="30000" smtClean="0"/>
              <a:t>ο</a:t>
            </a:r>
            <a:r>
              <a:rPr lang="el-GR" smtClean="0"/>
              <a:t> ΜΤΚ ψηλαφάται για την ακεραιότητα του από την βάση του ( ανατομικό βοθρίο ) έως την μετακαρποφαλαγγική άρθρωση.</a:t>
            </a:r>
            <a:endParaRPr lang="en-US" smtClean="0"/>
          </a:p>
        </p:txBody>
      </p:sp>
    </p:spTree>
    <p:extLst>
      <p:ext uri="{BB962C8B-B14F-4D97-AF65-F5344CB8AC3E}">
        <p14:creationId xmlns:p14="http://schemas.microsoft.com/office/powerpoint/2010/main" xmlns="" val="237647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8973876F-2F0B-4ED1-A65C-37C60C742169}" type="slidenum">
              <a:rPr lang="en-US"/>
              <a:pPr/>
              <a:t>13</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l-GR" smtClean="0"/>
              <a:t>Στην ραχιαία επιφάνεια της περιφερικής επίφυσης της κερκίδας σαν μικρή οστική προβολή ή όζος.</a:t>
            </a:r>
          </a:p>
          <a:p>
            <a:pPr eaLnBrk="1" hangingPunct="1"/>
            <a:r>
              <a:rPr lang="el-GR" smtClean="0"/>
              <a:t>Γραμμική διάταξη του φύματος της κερκίδας – μηνοειδούς – κεφαλωτού – 3</a:t>
            </a:r>
            <a:r>
              <a:rPr lang="el-GR" baseline="30000" smtClean="0"/>
              <a:t>ου</a:t>
            </a:r>
            <a:r>
              <a:rPr lang="el-GR" smtClean="0"/>
              <a:t> ΜΤΚ</a:t>
            </a:r>
            <a:endParaRPr lang="en-US" smtClean="0"/>
          </a:p>
        </p:txBody>
      </p:sp>
    </p:spTree>
    <p:extLst>
      <p:ext uri="{BB962C8B-B14F-4D97-AF65-F5344CB8AC3E}">
        <p14:creationId xmlns:p14="http://schemas.microsoft.com/office/powerpoint/2010/main" xmlns="" val="101422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A2A7FB9D-1883-474A-AF5E-1F9CC990F0C8}" type="slidenum">
              <a:rPr lang="en-US"/>
              <a:pPr/>
              <a:t>14</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l-GR" smtClean="0"/>
              <a:t>Περιφερικά του φύματος </a:t>
            </a:r>
            <a:r>
              <a:rPr lang="en-US" smtClean="0"/>
              <a:t>Lister</a:t>
            </a:r>
            <a:r>
              <a:rPr lang="el-GR" smtClean="0"/>
              <a:t> βρίσκεται η βάση του 3</a:t>
            </a:r>
            <a:r>
              <a:rPr lang="el-GR" baseline="30000" smtClean="0"/>
              <a:t>ου</a:t>
            </a:r>
            <a:r>
              <a:rPr lang="el-GR" smtClean="0"/>
              <a:t> ΜΤΚ ( η μεγαλύτερη και προέχουσα απ΄όλες τις υπόλοιπες )</a:t>
            </a:r>
          </a:p>
          <a:p>
            <a:pPr eaLnBrk="1" hangingPunct="1"/>
            <a:r>
              <a:rPr lang="el-GR" smtClean="0"/>
              <a:t>Το μεγαλύτερο απ όλα τα οστά του καρπού – ψηλαφάται αμέσως κεντρικότερα της βάσης του 3</a:t>
            </a:r>
            <a:r>
              <a:rPr lang="el-GR" baseline="30000" smtClean="0"/>
              <a:t>ου</a:t>
            </a:r>
            <a:r>
              <a:rPr lang="el-GR" smtClean="0"/>
              <a:t> ΜΤΚ</a:t>
            </a:r>
          </a:p>
          <a:p>
            <a:pPr eaLnBrk="1" hangingPunct="1"/>
            <a:r>
              <a:rPr lang="el-GR" smtClean="0"/>
              <a:t>Με τον καρπό σε ουδέτερη θέση εμφανίζεται εντύπωμα στην περιοχή του κεφαλωτού το οποίο, με τον καρπό σε κάμψη, μετακινείται περιφερικά και το κεφαλωτό γλυστρά κάτω από το μηνοειδές και γεμίζει το εντύπωμα.</a:t>
            </a:r>
            <a:endParaRPr lang="en-US" smtClean="0"/>
          </a:p>
        </p:txBody>
      </p:sp>
    </p:spTree>
    <p:extLst>
      <p:ext uri="{BB962C8B-B14F-4D97-AF65-F5344CB8AC3E}">
        <p14:creationId xmlns:p14="http://schemas.microsoft.com/office/powerpoint/2010/main" xmlns="" val="236943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4A17637-CD90-4514-AC9B-305BBD1EE0EE}" type="slidenum">
              <a:rPr lang="en-US"/>
              <a:pPr/>
              <a:t>15</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l-GR" smtClean="0"/>
              <a:t>Κεντρικά του κεφαλωτού</a:t>
            </a:r>
          </a:p>
          <a:p>
            <a:pPr eaLnBrk="1" hangingPunct="1"/>
            <a:r>
              <a:rPr lang="el-GR" smtClean="0"/>
              <a:t>Παθαίνει συχνά διάστρεμμα / το δεύτερο σε συχνότητα καταγμάτων</a:t>
            </a:r>
          </a:p>
          <a:p>
            <a:pPr eaLnBrk="1" hangingPunct="1"/>
            <a:r>
              <a:rPr lang="el-GR" smtClean="0"/>
              <a:t>Με τον καρπό σε επαναλαμβανόμενη κάμψη / έκταση ψηλαφάται η κίνηση της άρθρωσης μηνοειδούς / κεφαλωτού.</a:t>
            </a:r>
          </a:p>
          <a:p>
            <a:pPr eaLnBrk="1" hangingPunct="1"/>
            <a:r>
              <a:rPr lang="el-GR" smtClean="0"/>
              <a:t>Το μηνοειδές, το κεφαλωτό και η βάση του 3</a:t>
            </a:r>
            <a:r>
              <a:rPr lang="el-GR" baseline="30000" smtClean="0"/>
              <a:t>ου</a:t>
            </a:r>
            <a:r>
              <a:rPr lang="el-GR" smtClean="0"/>
              <a:t> ΜΤΚ βρίσκονται στην ίδια ευθεία και καλύπτονται από τον </a:t>
            </a:r>
            <a:r>
              <a:rPr lang="el-GR" b="1" smtClean="0"/>
              <a:t>βραχύ τένοντα του κερκιδικού </a:t>
            </a:r>
            <a:r>
              <a:rPr lang="el-GR" smtClean="0"/>
              <a:t>ο οποίος εκτείνει τον καρπό και καταφύεται στην βάση του 3</a:t>
            </a:r>
            <a:r>
              <a:rPr lang="el-GR" baseline="30000" smtClean="0"/>
              <a:t>ου</a:t>
            </a:r>
            <a:r>
              <a:rPr lang="el-GR" smtClean="0"/>
              <a:t> ΜΤΚ.</a:t>
            </a:r>
            <a:endParaRPr lang="en-US" b="1" smtClean="0"/>
          </a:p>
        </p:txBody>
      </p:sp>
    </p:spTree>
    <p:extLst>
      <p:ext uri="{BB962C8B-B14F-4D97-AF65-F5344CB8AC3E}">
        <p14:creationId xmlns:p14="http://schemas.microsoft.com/office/powerpoint/2010/main" xmlns="" val="342436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11C14CDD-7F6F-4AF7-9E5B-CBDE21DDCA8E}" type="slidenum">
              <a:rPr lang="en-US"/>
              <a:pPr/>
              <a:t>16</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l-GR" smtClean="0"/>
              <a:t>Δεν εκτείνεται περιφερικά όσο η στυλοειδής της κερκίδας, προέχει περισσότερο και είναι παχύτερη.</a:t>
            </a:r>
          </a:p>
          <a:p>
            <a:pPr eaLnBrk="1" hangingPunct="1"/>
            <a:r>
              <a:rPr lang="el-GR" smtClean="0"/>
              <a:t>Δεν συμμετέχει στην άρθρωση του καρπού( μόνο η κερκίδα αρθρώνεται με την 1</a:t>
            </a:r>
            <a:r>
              <a:rPr lang="el-GR" baseline="30000" smtClean="0"/>
              <a:t>η</a:t>
            </a:r>
            <a:r>
              <a:rPr lang="el-GR" smtClean="0"/>
              <a:t> καρπική σειρά οστών ).</a:t>
            </a:r>
          </a:p>
          <a:p>
            <a:pPr eaLnBrk="1" hangingPunct="1"/>
            <a:r>
              <a:rPr lang="el-GR" smtClean="0"/>
              <a:t>Στο περιφερικό άκρο εντοπίζεται μικρή αβαθής κατά μήκος ραχιαία αύλακα ( διέρχεται ο </a:t>
            </a:r>
            <a:r>
              <a:rPr lang="el-GR" b="1" smtClean="0"/>
              <a:t>ωλένιος εκτείνων</a:t>
            </a:r>
            <a:r>
              <a:rPr lang="el-GR" smtClean="0"/>
              <a:t> τον καρπό).Καλύτερη ψηλάφηση με τον καρπό σε κερκιδική απόκλιση.</a:t>
            </a:r>
          </a:p>
          <a:p>
            <a:pPr eaLnBrk="1" hangingPunct="1"/>
            <a:r>
              <a:rPr lang="el-GR" smtClean="0"/>
              <a:t>Δύσκολη ψηλάφηση καθώς βρίσκεται κάτω από το πισοειδές.</a:t>
            </a:r>
          </a:p>
          <a:p>
            <a:pPr eaLnBrk="1" hangingPunct="1"/>
            <a:r>
              <a:rPr lang="el-GR" smtClean="0"/>
              <a:t>Επιρρεπές σε τραυματισμούς και το 3</a:t>
            </a:r>
            <a:r>
              <a:rPr lang="el-GR" baseline="30000" smtClean="0"/>
              <a:t>ο</a:t>
            </a:r>
            <a:r>
              <a:rPr lang="el-GR" smtClean="0"/>
              <a:t> σε συχνότητα </a:t>
            </a:r>
            <a:r>
              <a:rPr lang="en-US" smtClean="0"/>
              <a:t>fx</a:t>
            </a:r>
            <a:r>
              <a:rPr lang="el-GR" smtClean="0"/>
              <a:t>.</a:t>
            </a:r>
            <a:endParaRPr lang="en-US" smtClean="0"/>
          </a:p>
        </p:txBody>
      </p:sp>
    </p:spTree>
    <p:extLst>
      <p:ext uri="{BB962C8B-B14F-4D97-AF65-F5344CB8AC3E}">
        <p14:creationId xmlns:p14="http://schemas.microsoft.com/office/powerpoint/2010/main" xmlns="" val="930009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DB72B757-6E09-4242-9CFB-69B53E688198}" type="slidenum">
              <a:rPr lang="en-US"/>
              <a:pPr/>
              <a:t>17</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l-GR" smtClean="0"/>
              <a:t>Η ψηλάφησή του διευκολύνεται από την κερκιδική απόκλιση του χεριού.</a:t>
            </a:r>
            <a:endParaRPr lang="en-US" smtClean="0"/>
          </a:p>
        </p:txBody>
      </p:sp>
    </p:spTree>
    <p:extLst>
      <p:ext uri="{BB962C8B-B14F-4D97-AF65-F5344CB8AC3E}">
        <p14:creationId xmlns:p14="http://schemas.microsoft.com/office/powerpoint/2010/main" xmlns="" val="4162930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461F6060-B37D-4C0D-BC29-3ED7D6150FA3}" type="slidenum">
              <a:rPr lang="en-US"/>
              <a:pPr/>
              <a:t>18</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l-GR" smtClean="0"/>
              <a:t>Στο </a:t>
            </a:r>
            <a:r>
              <a:rPr lang="el-GR" b="1" smtClean="0"/>
              <a:t>προσθιοπλάγιο τμήμα</a:t>
            </a:r>
            <a:r>
              <a:rPr lang="el-GR" smtClean="0"/>
              <a:t> του πυραμοειδούς, σαν σισαμοειδές οστό, μέσα στον </a:t>
            </a:r>
            <a:r>
              <a:rPr lang="el-GR" b="1" smtClean="0"/>
              <a:t>ωλένιο καμπτήρα</a:t>
            </a:r>
            <a:r>
              <a:rPr lang="el-GR" smtClean="0"/>
              <a:t> του καρπού.</a:t>
            </a:r>
            <a:endParaRPr lang="en-US" smtClean="0"/>
          </a:p>
        </p:txBody>
      </p:sp>
    </p:spTree>
    <p:extLst>
      <p:ext uri="{BB962C8B-B14F-4D97-AF65-F5344CB8AC3E}">
        <p14:creationId xmlns:p14="http://schemas.microsoft.com/office/powerpoint/2010/main" xmlns="" val="423737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197E39AC-C592-4A17-B753-34ECE61009FD}" type="slidenum">
              <a:rPr lang="en-US"/>
              <a:pPr/>
              <a:t>19</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l-GR" smtClean="0"/>
              <a:t>Λίγο περιφερικά και προς τα έσω του πισοειδούς</a:t>
            </a:r>
          </a:p>
          <a:p>
            <a:pPr eaLnBrk="1" hangingPunct="1"/>
            <a:r>
              <a:rPr lang="el-GR" smtClean="0"/>
              <a:t>Ο αντίχειρας του εξεταστή προσανατολίζεται προς το διάστημα μεταξύ του δείκτη και του θέναρος του αντίχειρα του ασθενούς με το άκρο να πιέζει σε βάθος για να βρεθεί το αβαθές περίγραμμα.</a:t>
            </a:r>
          </a:p>
          <a:p>
            <a:pPr eaLnBrk="1" hangingPunct="1"/>
            <a:r>
              <a:rPr lang="el-GR" smtClean="0"/>
              <a:t>Σχηματίζει το πλάγιο ( κερκιδικό</a:t>
            </a:r>
            <a:r>
              <a:rPr lang="en-US" smtClean="0"/>
              <a:t>)</a:t>
            </a:r>
            <a:r>
              <a:rPr lang="el-GR" smtClean="0"/>
              <a:t> χείλος της σήραγγας – </a:t>
            </a:r>
            <a:r>
              <a:rPr lang="en-US" smtClean="0"/>
              <a:t>tunnel – </a:t>
            </a:r>
            <a:r>
              <a:rPr lang="el-GR" smtClean="0"/>
              <a:t>του </a:t>
            </a:r>
            <a:r>
              <a:rPr lang="en-US" smtClean="0"/>
              <a:t>Guyon ( o </a:t>
            </a:r>
            <a:r>
              <a:rPr lang="el-GR" smtClean="0"/>
              <a:t>σωλήνας μέσα από τον οποίο περνούν το ωλένιο νεύρο και η αρτηρία ).</a:t>
            </a:r>
          </a:p>
          <a:p>
            <a:pPr eaLnBrk="1" hangingPunct="1"/>
            <a:r>
              <a:rPr lang="el-GR" smtClean="0"/>
              <a:t>Το έσω ( ωλένιο ) χείλος σχηματίζεται από το πισοειδές οστό.</a:t>
            </a:r>
            <a:endParaRPr lang="en-US" smtClean="0"/>
          </a:p>
        </p:txBody>
      </p:sp>
    </p:spTree>
    <p:extLst>
      <p:ext uri="{BB962C8B-B14F-4D97-AF65-F5344CB8AC3E}">
        <p14:creationId xmlns:p14="http://schemas.microsoft.com/office/powerpoint/2010/main" xmlns="" val="3106157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573591C9-4571-403D-BA9D-B66EB3DB72FF}" type="slidenum">
              <a:rPr lang="en-US"/>
              <a:pPr/>
              <a:t>20</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l-GR" smtClean="0"/>
              <a:t>Ο αντίχειρας του εξεταστή στην ραχιαία επιφάνεια του 2</a:t>
            </a:r>
            <a:r>
              <a:rPr lang="el-GR" baseline="30000" smtClean="0"/>
              <a:t>ου</a:t>
            </a:r>
            <a:r>
              <a:rPr lang="el-GR" smtClean="0"/>
              <a:t> ΜΤΚ, εντοπισμός της βάσης και ψηλάφηση του μήκους του με τον δέικτη και τον μέσο.Με τον ίδιο τρόπο εξετάζονται το 3</a:t>
            </a:r>
            <a:r>
              <a:rPr lang="el-GR" baseline="30000" smtClean="0"/>
              <a:t>ο</a:t>
            </a:r>
            <a:r>
              <a:rPr lang="el-GR" smtClean="0"/>
              <a:t>, 4</a:t>
            </a:r>
            <a:r>
              <a:rPr lang="el-GR" baseline="30000" smtClean="0"/>
              <a:t>ο </a:t>
            </a:r>
            <a:r>
              <a:rPr lang="el-GR" smtClean="0"/>
              <a:t>και 5</a:t>
            </a:r>
            <a:r>
              <a:rPr lang="el-GR" baseline="30000" smtClean="0"/>
              <a:t>ο</a:t>
            </a:r>
            <a:r>
              <a:rPr lang="el-GR" smtClean="0"/>
              <a:t> ΜΤΚ</a:t>
            </a:r>
          </a:p>
          <a:p>
            <a:pPr eaLnBrk="1" hangingPunct="1"/>
            <a:r>
              <a:rPr lang="el-GR" smtClean="0"/>
              <a:t>Το 2</a:t>
            </a:r>
            <a:r>
              <a:rPr lang="el-GR" baseline="30000" smtClean="0"/>
              <a:t>ο</a:t>
            </a:r>
            <a:r>
              <a:rPr lang="el-GR" smtClean="0"/>
              <a:t> και 3</a:t>
            </a:r>
            <a:r>
              <a:rPr lang="el-GR" baseline="30000" smtClean="0"/>
              <a:t>ο</a:t>
            </a:r>
            <a:r>
              <a:rPr lang="el-GR" smtClean="0"/>
              <a:t> ΜΤΚ συνδέονται στενά με τον καρπό (                                ) παραμένουν ακίνητα και προσφέρουν σταθερότητα στον δείκτη και το μέσο δάκτυλο για σύλληψη αντικειμένων και λεπτές κινήσεις.Αντίθετα το 4</a:t>
            </a:r>
            <a:r>
              <a:rPr lang="el-GR" baseline="30000" smtClean="0"/>
              <a:t>ο</a:t>
            </a:r>
            <a:r>
              <a:rPr lang="el-GR" smtClean="0"/>
              <a:t> κ΄5</a:t>
            </a:r>
            <a:r>
              <a:rPr lang="el-GR" baseline="30000" smtClean="0"/>
              <a:t>ο</a:t>
            </a:r>
            <a:r>
              <a:rPr lang="el-GR" smtClean="0"/>
              <a:t> ΜΤΚ είναι κινητά και επιτρέπουν την ωλένια κλίση της παλάμης στο κλείσιμό της απότρέποντας την πτώση αντικειμένων.  </a:t>
            </a:r>
            <a:endParaRPr lang="en-US" smtClean="0"/>
          </a:p>
        </p:txBody>
      </p:sp>
    </p:spTree>
    <p:extLst>
      <p:ext uri="{BB962C8B-B14F-4D97-AF65-F5344CB8AC3E}">
        <p14:creationId xmlns:p14="http://schemas.microsoft.com/office/powerpoint/2010/main" xmlns="" val="1932937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D5C344FA-3791-49A9-9473-4DC9570CCC61}" type="slidenum">
              <a:rPr lang="en-US"/>
              <a:pPr/>
              <a:t>21</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l-GR" smtClean="0"/>
              <a:t>Είναι ατρακτοειδείς αρθρώσεις και εξετάζονται καλύτερα σε </a:t>
            </a:r>
            <a:r>
              <a:rPr lang="el-GR" b="1" smtClean="0"/>
              <a:t>κάμψη</a:t>
            </a:r>
            <a:r>
              <a:rPr lang="el-GR" smtClean="0"/>
              <a:t>.</a:t>
            </a:r>
          </a:p>
          <a:p>
            <a:pPr eaLnBrk="1" hangingPunct="1"/>
            <a:r>
              <a:rPr lang="el-GR" smtClean="0"/>
              <a:t>Στην ραχίαια επιφάνειά τους ψηλαφάται οδόντωση μέσα από την οποία περνά προς το δάκτυλο ο </a:t>
            </a:r>
            <a:r>
              <a:rPr lang="el-GR" b="1" smtClean="0"/>
              <a:t>εκτείνων τένοντας.</a:t>
            </a:r>
          </a:p>
          <a:p>
            <a:pPr eaLnBrk="1" hangingPunct="1"/>
            <a:r>
              <a:rPr lang="el-GR" smtClean="0"/>
              <a:t>Τα </a:t>
            </a:r>
            <a:r>
              <a:rPr lang="en-US" smtClean="0"/>
              <a:t>fx</a:t>
            </a:r>
            <a:r>
              <a:rPr lang="el-GR" smtClean="0"/>
              <a:t> συμβαίνουν συχνότερα στον </a:t>
            </a:r>
            <a:r>
              <a:rPr lang="el-GR" b="1" smtClean="0"/>
              <a:t>αυχένα</a:t>
            </a:r>
            <a:r>
              <a:rPr lang="el-GR" smtClean="0"/>
              <a:t> ( σημείο όπου η διάφυση μεταβαίνει στην κεφαλή).</a:t>
            </a:r>
          </a:p>
          <a:p>
            <a:pPr eaLnBrk="1" hangingPunct="1"/>
            <a:r>
              <a:rPr lang="el-GR" smtClean="0"/>
              <a:t>Η </a:t>
            </a:r>
            <a:r>
              <a:rPr lang="el-GR" b="1" smtClean="0"/>
              <a:t>περιφερική παλαμιαία γραμμή</a:t>
            </a:r>
            <a:r>
              <a:rPr lang="el-GR" smtClean="0"/>
              <a:t> βρίσκεται ακριβώς πάνω από το </a:t>
            </a:r>
            <a:r>
              <a:rPr lang="el-GR" b="1" smtClean="0"/>
              <a:t>πρόσθιο μέρος</a:t>
            </a:r>
            <a:r>
              <a:rPr lang="el-GR" smtClean="0"/>
              <a:t> της άρθρωσης.</a:t>
            </a:r>
            <a:endParaRPr lang="en-US" smtClean="0"/>
          </a:p>
        </p:txBody>
      </p:sp>
    </p:spTree>
    <p:extLst>
      <p:ext uri="{BB962C8B-B14F-4D97-AF65-F5344CB8AC3E}">
        <p14:creationId xmlns:p14="http://schemas.microsoft.com/office/powerpoint/2010/main" xmlns="" val="222301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5DB3F3F8-7732-45FA-B6B3-CE25C8B26B98}" type="slidenum">
              <a:rPr lang="en-US"/>
              <a:pPr/>
              <a:t>3</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l-GR" smtClean="0"/>
              <a:t> </a:t>
            </a:r>
            <a:endParaRPr lang="en-US" smtClean="0"/>
          </a:p>
        </p:txBody>
      </p:sp>
    </p:spTree>
    <p:extLst>
      <p:ext uri="{BB962C8B-B14F-4D97-AF65-F5344CB8AC3E}">
        <p14:creationId xmlns:p14="http://schemas.microsoft.com/office/powerpoint/2010/main" xmlns="" val="1276213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pPr eaLnBrk="1" hangingPunct="1"/>
            <a:endParaRPr lang="el-GR" smtClean="0"/>
          </a:p>
        </p:txBody>
      </p:sp>
      <p:sp>
        <p:nvSpPr>
          <p:cNvPr id="147460" name="Slide Number Placeholder 3"/>
          <p:cNvSpPr>
            <a:spLocks noGrp="1"/>
          </p:cNvSpPr>
          <p:nvPr>
            <p:ph type="sldNum" sz="quarter" idx="5"/>
          </p:nvPr>
        </p:nvSpPr>
        <p:spPr>
          <a:noFill/>
        </p:spPr>
        <p:txBody>
          <a:bodyPr/>
          <a:lstStyle/>
          <a:p>
            <a:fld id="{0A31BA25-2457-48DF-A876-EEC4EE093044}" type="slidenum">
              <a:rPr lang="en-US"/>
              <a:pPr/>
              <a:t>22</a:t>
            </a:fld>
            <a:endParaRPr lang="en-US"/>
          </a:p>
        </p:txBody>
      </p:sp>
    </p:spTree>
    <p:extLst>
      <p:ext uri="{BB962C8B-B14F-4D97-AF65-F5344CB8AC3E}">
        <p14:creationId xmlns:p14="http://schemas.microsoft.com/office/powerpoint/2010/main" xmlns="" val="4254662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pPr eaLnBrk="1" hangingPunct="1"/>
            <a:endParaRPr lang="el-GR" smtClean="0"/>
          </a:p>
        </p:txBody>
      </p:sp>
      <p:sp>
        <p:nvSpPr>
          <p:cNvPr id="149508" name="Slide Number Placeholder 3"/>
          <p:cNvSpPr>
            <a:spLocks noGrp="1"/>
          </p:cNvSpPr>
          <p:nvPr>
            <p:ph type="sldNum" sz="quarter" idx="5"/>
          </p:nvPr>
        </p:nvSpPr>
        <p:spPr>
          <a:noFill/>
        </p:spPr>
        <p:txBody>
          <a:bodyPr/>
          <a:lstStyle/>
          <a:p>
            <a:fld id="{4209C7BC-6421-47BB-85F9-E72254F92B72}" type="slidenum">
              <a:rPr lang="en-US"/>
              <a:pPr/>
              <a:t>23</a:t>
            </a:fld>
            <a:endParaRPr lang="en-US"/>
          </a:p>
        </p:txBody>
      </p:sp>
    </p:spTree>
    <p:extLst>
      <p:ext uri="{BB962C8B-B14F-4D97-AF65-F5344CB8AC3E}">
        <p14:creationId xmlns:p14="http://schemas.microsoft.com/office/powerpoint/2010/main" xmlns="" val="2386842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3DCBCCA0-A6EA-42E4-B86E-2B42DBBDD09B}" type="slidenum">
              <a:rPr lang="en-US"/>
              <a:pPr/>
              <a:t>24</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l-GR" smtClean="0"/>
              <a:t>Με τον αντίχειρα σε έκταση διακρίνονται οι δύο τένοντες καθώς εξέρχονται από τη σύραγγα.</a:t>
            </a:r>
            <a:endParaRPr lang="en-US" smtClean="0"/>
          </a:p>
          <a:p>
            <a:pPr eaLnBrk="1" hangingPunct="1"/>
            <a:endParaRPr lang="en-US" smtClean="0"/>
          </a:p>
        </p:txBody>
      </p:sp>
    </p:spTree>
    <p:extLst>
      <p:ext uri="{BB962C8B-B14F-4D97-AF65-F5344CB8AC3E}">
        <p14:creationId xmlns:p14="http://schemas.microsoft.com/office/powerpoint/2010/main" xmlns="" val="379584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pPr eaLnBrk="1" hangingPunct="1"/>
            <a:endParaRPr lang="el-GR" smtClean="0"/>
          </a:p>
        </p:txBody>
      </p:sp>
      <p:sp>
        <p:nvSpPr>
          <p:cNvPr id="155652" name="Slide Number Placeholder 3"/>
          <p:cNvSpPr>
            <a:spLocks noGrp="1"/>
          </p:cNvSpPr>
          <p:nvPr>
            <p:ph type="sldNum" sz="quarter" idx="5"/>
          </p:nvPr>
        </p:nvSpPr>
        <p:spPr>
          <a:noFill/>
        </p:spPr>
        <p:txBody>
          <a:bodyPr/>
          <a:lstStyle/>
          <a:p>
            <a:fld id="{6FF02ABD-6FA6-4EDD-8B3C-43C80EA89B0E}" type="slidenum">
              <a:rPr lang="en-US" smtClean="0"/>
              <a:pPr/>
              <a:t>25</a:t>
            </a:fld>
            <a:endParaRPr lang="en-US" smtClean="0"/>
          </a:p>
        </p:txBody>
      </p:sp>
    </p:spTree>
    <p:extLst>
      <p:ext uri="{BB962C8B-B14F-4D97-AF65-F5344CB8AC3E}">
        <p14:creationId xmlns:p14="http://schemas.microsoft.com/office/powerpoint/2010/main" xmlns="" val="2302885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606B0BA0-6B04-423F-8BBA-4451ECEB486D}" type="slidenum">
              <a:rPr lang="en-US"/>
              <a:pPr/>
              <a:t>26</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l-GR" smtClean="0"/>
              <a:t>Οι τένοντες του μακρού και του βραχέος κερκιδικού εκτείνοντος τον καρπό είναι ψηλαφητοί, όταν η γροθιά είναι κλειστή.</a:t>
            </a:r>
          </a:p>
          <a:p>
            <a:pPr eaLnBrk="1" hangingPunct="1"/>
            <a:r>
              <a:rPr lang="el-GR" smtClean="0"/>
              <a:t>Και οι δύο μπορούν να χρησιμοποιηθούν για μεταμόσχευση.</a:t>
            </a:r>
            <a:endParaRPr lang="en-US" smtClean="0"/>
          </a:p>
        </p:txBody>
      </p:sp>
    </p:spTree>
    <p:extLst>
      <p:ext uri="{BB962C8B-B14F-4D97-AF65-F5344CB8AC3E}">
        <p14:creationId xmlns:p14="http://schemas.microsoft.com/office/powerpoint/2010/main" xmlns="" val="3895104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BCAAD413-2FF7-4BC6-A5B9-9C9410EE0735}" type="slidenum">
              <a:rPr lang="en-US"/>
              <a:pPr/>
              <a:t>27</a:t>
            </a:fld>
            <a:endParaRPr lang="en-US"/>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r>
              <a:rPr lang="el-GR" smtClean="0"/>
              <a:t>Ο μακρύς εκτείνων τον αντίχειρα περνώντας πάνω από το φύμα του </a:t>
            </a:r>
            <a:r>
              <a:rPr lang="en-US" smtClean="0"/>
              <a:t>Lister</a:t>
            </a:r>
            <a:r>
              <a:rPr lang="el-GR" smtClean="0"/>
              <a:t> κάνει μια στροφή 45</a:t>
            </a:r>
            <a:r>
              <a:rPr lang="el-GR" baseline="30000" smtClean="0"/>
              <a:t>ο</a:t>
            </a:r>
            <a:r>
              <a:rPr lang="el-GR" smtClean="0"/>
              <a:t> γύρω απ΄αυτό και αφού περάσει πάνω από το</a:t>
            </a:r>
            <a:r>
              <a:rPr lang="en-US" smtClean="0"/>
              <a:t> I </a:t>
            </a:r>
            <a:r>
              <a:rPr lang="el-GR" smtClean="0"/>
              <a:t>ραχιαίο διαμέρισμα συνεχίζει προς τον αντίχειρα.</a:t>
            </a:r>
          </a:p>
          <a:p>
            <a:pPr eaLnBrk="1" hangingPunct="1"/>
            <a:r>
              <a:rPr lang="el-GR" smtClean="0"/>
              <a:t>Η δευτεροπαθής τενοντοθυλακίτιδα (πχ.</a:t>
            </a:r>
            <a:r>
              <a:rPr lang="en-US" smtClean="0"/>
              <a:t> RA) </a:t>
            </a:r>
            <a:r>
              <a:rPr lang="el-GR" smtClean="0"/>
              <a:t>αυξάνει την τριβή στο ανώμαλο φύμα και προκαλεί φθορά.  </a:t>
            </a:r>
            <a:endParaRPr lang="en-US" smtClean="0"/>
          </a:p>
        </p:txBody>
      </p:sp>
    </p:spTree>
    <p:extLst>
      <p:ext uri="{BB962C8B-B14F-4D97-AF65-F5344CB8AC3E}">
        <p14:creationId xmlns:p14="http://schemas.microsoft.com/office/powerpoint/2010/main" xmlns="" val="2111447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eaLnBrk="1" hangingPunct="1"/>
            <a:endParaRPr lang="el-GR" smtClean="0"/>
          </a:p>
        </p:txBody>
      </p:sp>
      <p:sp>
        <p:nvSpPr>
          <p:cNvPr id="159748" name="Slide Number Placeholder 3"/>
          <p:cNvSpPr>
            <a:spLocks noGrp="1"/>
          </p:cNvSpPr>
          <p:nvPr>
            <p:ph type="sldNum" sz="quarter" idx="5"/>
          </p:nvPr>
        </p:nvSpPr>
        <p:spPr>
          <a:noFill/>
        </p:spPr>
        <p:txBody>
          <a:bodyPr/>
          <a:lstStyle/>
          <a:p>
            <a:fld id="{24814509-B4CD-409D-97EB-9D1965841800}" type="slidenum">
              <a:rPr lang="en-US"/>
              <a:pPr/>
              <a:t>28</a:t>
            </a:fld>
            <a:endParaRPr lang="en-US"/>
          </a:p>
        </p:txBody>
      </p:sp>
    </p:spTree>
    <p:extLst>
      <p:ext uri="{BB962C8B-B14F-4D97-AF65-F5344CB8AC3E}">
        <p14:creationId xmlns:p14="http://schemas.microsoft.com/office/powerpoint/2010/main" xmlns="" val="1777351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A4C19A91-73AD-4E69-904D-BCBB12E7DF9A}" type="slidenum">
              <a:rPr lang="en-US"/>
              <a:pPr/>
              <a:t>29</a:t>
            </a:fld>
            <a:endParaRPr 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r>
              <a:rPr lang="el-GR" smtClean="0"/>
              <a:t>Ψηλαφάται με την παλάμη του </a:t>
            </a:r>
            <a:r>
              <a:rPr lang="en-US" smtClean="0"/>
              <a:t>pt</a:t>
            </a:r>
            <a:r>
              <a:rPr lang="el-GR" smtClean="0"/>
              <a:t> σε τραπέζι όπου καλείται να σηκώσει το μικρό δάκτυλο – ο τένοντας βρίσκεται κερκιδικώς της στυλοειδούς απόφυσης της ωλένης.</a:t>
            </a:r>
          </a:p>
          <a:p>
            <a:pPr eaLnBrk="1" hangingPunct="1"/>
            <a:r>
              <a:rPr lang="el-GR" smtClean="0"/>
              <a:t>Όπως ο εκτείνων τον δείκτη, ο εκτείνων το μικρό δάκτυλο μπορεί να κινείται ανεξάρτητα</a:t>
            </a:r>
            <a:endParaRPr lang="en-US" smtClean="0"/>
          </a:p>
        </p:txBody>
      </p:sp>
    </p:spTree>
    <p:extLst>
      <p:ext uri="{BB962C8B-B14F-4D97-AF65-F5344CB8AC3E}">
        <p14:creationId xmlns:p14="http://schemas.microsoft.com/office/powerpoint/2010/main" xmlns="" val="2591847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23E8ACB-BEFA-4335-92B2-FB714AFA666D}" type="slidenum">
              <a:rPr lang="en-US"/>
              <a:pPr/>
              <a:t>30</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r>
              <a:rPr lang="el-GR" smtClean="0"/>
              <a:t>Ψηλαφάται πάνω από την στυλοειδή απόφυση της ωλένης μέχρι την κατάφυσή του  στα πλάγια της βάσης του 5</a:t>
            </a:r>
            <a:r>
              <a:rPr lang="el-GR" baseline="30000" smtClean="0"/>
              <a:t>ου</a:t>
            </a:r>
            <a:r>
              <a:rPr lang="el-GR" smtClean="0"/>
              <a:t> ΜΤΚ.</a:t>
            </a:r>
          </a:p>
          <a:p>
            <a:pPr eaLnBrk="1" hangingPunct="1"/>
            <a:r>
              <a:rPr lang="el-GR" smtClean="0"/>
              <a:t>Ο καρπός του </a:t>
            </a:r>
            <a:r>
              <a:rPr lang="en-US" smtClean="0"/>
              <a:t>pt </a:t>
            </a:r>
            <a:r>
              <a:rPr lang="el-GR" smtClean="0"/>
              <a:t>σε έκταση και ωλένια κλίση.</a:t>
            </a:r>
          </a:p>
          <a:p>
            <a:pPr eaLnBrk="1" hangingPunct="1"/>
            <a:r>
              <a:rPr lang="el-GR" smtClean="0"/>
              <a:t>2</a:t>
            </a:r>
            <a:r>
              <a:rPr lang="el-GR" baseline="30000" smtClean="0"/>
              <a:t>η</a:t>
            </a:r>
            <a:r>
              <a:rPr lang="el-GR" smtClean="0"/>
              <a:t> πιο συχνή τενοντίτιδα μετα την </a:t>
            </a:r>
            <a:r>
              <a:rPr lang="en-US" sz="1000" smtClean="0"/>
              <a:t>DeQuervain</a:t>
            </a:r>
            <a:r>
              <a:rPr lang="el-GR" sz="1000" smtClean="0"/>
              <a:t> – συχνή σε ρίπτες και αθλητές αντισφαίρισης</a:t>
            </a:r>
            <a:endParaRPr lang="el-GR" smtClean="0"/>
          </a:p>
          <a:p>
            <a:pPr eaLnBrk="1" hangingPunct="1"/>
            <a:r>
              <a:rPr lang="el-GR" smtClean="0"/>
              <a:t>Επαναλαμβανόμενη καταπόνηση του καρπού – κίνηση¨τινάγματος¨ του καρπού.</a:t>
            </a:r>
            <a:endParaRPr lang="en-US" smtClean="0"/>
          </a:p>
        </p:txBody>
      </p:sp>
    </p:spTree>
    <p:extLst>
      <p:ext uri="{BB962C8B-B14F-4D97-AF65-F5344CB8AC3E}">
        <p14:creationId xmlns:p14="http://schemas.microsoft.com/office/powerpoint/2010/main" xmlns="" val="3624875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pPr eaLnBrk="1" hangingPunct="1"/>
            <a:endParaRPr lang="el-GR" smtClean="0"/>
          </a:p>
        </p:txBody>
      </p:sp>
      <p:sp>
        <p:nvSpPr>
          <p:cNvPr id="166916" name="Slide Number Placeholder 3"/>
          <p:cNvSpPr>
            <a:spLocks noGrp="1"/>
          </p:cNvSpPr>
          <p:nvPr>
            <p:ph type="sldNum" sz="quarter" idx="5"/>
          </p:nvPr>
        </p:nvSpPr>
        <p:spPr>
          <a:noFill/>
        </p:spPr>
        <p:txBody>
          <a:bodyPr/>
          <a:lstStyle/>
          <a:p>
            <a:fld id="{5C513BF1-2C0D-4A9B-B08D-D45F2E741CA3}" type="slidenum">
              <a:rPr lang="en-US"/>
              <a:pPr/>
              <a:t>31</a:t>
            </a:fld>
            <a:endParaRPr lang="en-US"/>
          </a:p>
        </p:txBody>
      </p:sp>
    </p:spTree>
    <p:extLst>
      <p:ext uri="{BB962C8B-B14F-4D97-AF65-F5344CB8AC3E}">
        <p14:creationId xmlns:p14="http://schemas.microsoft.com/office/powerpoint/2010/main" xmlns="" val="218043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endParaRPr lang="el-GR" smtClean="0"/>
          </a:p>
        </p:txBody>
      </p:sp>
      <p:sp>
        <p:nvSpPr>
          <p:cNvPr id="118788" name="Slide Number Placeholder 3"/>
          <p:cNvSpPr>
            <a:spLocks noGrp="1"/>
          </p:cNvSpPr>
          <p:nvPr>
            <p:ph type="sldNum" sz="quarter" idx="5"/>
          </p:nvPr>
        </p:nvSpPr>
        <p:spPr>
          <a:noFill/>
        </p:spPr>
        <p:txBody>
          <a:bodyPr/>
          <a:lstStyle/>
          <a:p>
            <a:fld id="{B11AF37B-301D-40AD-BF27-C08D1CB4DF68}" type="slidenum">
              <a:rPr lang="en-US"/>
              <a:pPr/>
              <a:t>5</a:t>
            </a:fld>
            <a:endParaRPr lang="en-US"/>
          </a:p>
        </p:txBody>
      </p:sp>
    </p:spTree>
    <p:extLst>
      <p:ext uri="{BB962C8B-B14F-4D97-AF65-F5344CB8AC3E}">
        <p14:creationId xmlns:p14="http://schemas.microsoft.com/office/powerpoint/2010/main" xmlns="" val="1771937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F8B864E0-FE5F-4C15-8B96-7D69AE5E4506}" type="slidenum">
              <a:rPr lang="en-US"/>
              <a:pPr/>
              <a:t>32</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el-GR" smtClean="0"/>
              <a:t>Το πισοειδές βρίσκεται πάνω από την πρόσθια επιφάνεια του πυραμοειδούς, περικλείεται από τον </a:t>
            </a:r>
            <a:r>
              <a:rPr lang="en-US" smtClean="0"/>
              <a:t>FCU, </a:t>
            </a:r>
            <a:r>
              <a:rPr lang="el-GR" smtClean="0"/>
              <a:t>ο οποίος προβάλει μπροστά από το πισοειδές στην ωλένια πλευρά του μακρού παλαμιαίου όταν ο καρπός είναι σε κάμψη.</a:t>
            </a:r>
          </a:p>
          <a:p>
            <a:pPr eaLnBrk="1" hangingPunct="1"/>
            <a:r>
              <a:rPr lang="el-GR" smtClean="0"/>
              <a:t>Ενίοτε αποτιτανώσεις στο σημείο κατάφυσης προκαλούν πόνο.</a:t>
            </a:r>
          </a:p>
          <a:p>
            <a:pPr eaLnBrk="1" hangingPunct="1"/>
            <a:r>
              <a:rPr lang="el-GR" smtClean="0"/>
              <a:t>Μπορεί να μεταφερθεί χειρουργικά σε άλλες περιοχές του καρπού. </a:t>
            </a:r>
            <a:endParaRPr lang="en-US" smtClean="0"/>
          </a:p>
        </p:txBody>
      </p:sp>
    </p:spTree>
    <p:extLst>
      <p:ext uri="{BB962C8B-B14F-4D97-AF65-F5344CB8AC3E}">
        <p14:creationId xmlns:p14="http://schemas.microsoft.com/office/powerpoint/2010/main" xmlns="" val="418832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18B65415-B815-4405-8B93-45E5B0A11150}" type="slidenum">
              <a:rPr lang="en-US" smtClean="0"/>
              <a:pPr/>
              <a:t>33</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l-GR" smtClean="0"/>
              <a:t>Πάντοτε η ψηλάφηση πρέπει να γίνεται αμφοτερόπλευρα, να σημειώνεται ο βαθμός ευαισθησίας και να συγκρίνεται</a:t>
            </a:r>
          </a:p>
          <a:p>
            <a:pPr eaLnBrk="1" hangingPunct="1"/>
            <a:r>
              <a:rPr lang="el-GR" b="1" smtClean="0"/>
              <a:t>Ωλένια αρτηρία</a:t>
            </a:r>
            <a:r>
              <a:rPr lang="el-GR" smtClean="0"/>
              <a:t>:Οι σφύξεις γίνονται αισθητές όταν πιεστεί η αρτηρία πάνω στην ωλένη. </a:t>
            </a:r>
            <a:endParaRPr lang="en-US" smtClean="0"/>
          </a:p>
        </p:txBody>
      </p:sp>
    </p:spTree>
    <p:extLst>
      <p:ext uri="{BB962C8B-B14F-4D97-AF65-F5344CB8AC3E}">
        <p14:creationId xmlns:p14="http://schemas.microsoft.com/office/powerpoint/2010/main" xmlns="" val="1611581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EB9903A8-B51F-4727-9507-2E6369F2C2C6}" type="slidenum">
              <a:rPr lang="en-US"/>
              <a:pPr/>
              <a:t>34</a:t>
            </a:fld>
            <a:endParaRPr lang="en-US"/>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el-GR" smtClean="0"/>
              <a:t>Διχοτομεί την πρόσθια επιφάνεια του καρπού. </a:t>
            </a:r>
            <a:endParaRPr lang="en-US" smtClean="0"/>
          </a:p>
          <a:p>
            <a:pPr eaLnBrk="1" hangingPunct="1"/>
            <a:r>
              <a:rPr lang="en-US" smtClean="0"/>
              <a:t>M</a:t>
            </a:r>
            <a:r>
              <a:rPr lang="el-GR" smtClean="0"/>
              <a:t>ε τον αντίχειρα να ακουμπά τον μικρό δάκτυλο ο μακρύς παλαμιαίος προβάλλει στην μέση γραμμή ττης παλαμιαίας επιφάνειας του καρπού.</a:t>
            </a:r>
          </a:p>
          <a:p>
            <a:pPr eaLnBrk="1" hangingPunct="1"/>
            <a:r>
              <a:rPr lang="el-GR" smtClean="0"/>
              <a:t>7% του πληθυσμού δεν φαίνεται.Μεγάλη κλινική σημασία γιατί μπορεί να χρησιμοποιηθεί ως μόσχευμα.  </a:t>
            </a:r>
            <a:endParaRPr lang="en-US" smtClean="0"/>
          </a:p>
        </p:txBody>
      </p:sp>
    </p:spTree>
    <p:extLst>
      <p:ext uri="{BB962C8B-B14F-4D97-AF65-F5344CB8AC3E}">
        <p14:creationId xmlns:p14="http://schemas.microsoft.com/office/powerpoint/2010/main" xmlns="" val="3647873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96C3ABBB-1DFA-4118-A94A-746A59646D72}" type="slidenum">
              <a:rPr lang="en-US"/>
              <a:pPr/>
              <a:t>35</a:t>
            </a:fld>
            <a:endParaRPr 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el-GR" smtClean="0"/>
              <a:t>Βρίσκεται προς την κερκιδική πλευρά του μακρού παλαμιαίου στο ύψος του καρπού.Περνά από το σκαφοειδές πριν την κατάφυσή του στο ΙΙ ΜΤΚ και προβάλλει περισσότερο στο ύψος του καρπού απ’ ότι ωλένιος καμπτήρας του καρπού.</a:t>
            </a:r>
          </a:p>
          <a:p>
            <a:pPr eaLnBrk="1" hangingPunct="1"/>
            <a:r>
              <a:rPr lang="el-GR" smtClean="0"/>
              <a:t>Ο </a:t>
            </a:r>
            <a:r>
              <a:rPr lang="en-US" smtClean="0"/>
              <a:t>pt </a:t>
            </a:r>
            <a:r>
              <a:rPr lang="el-GR" smtClean="0"/>
              <a:t>με τον καρπό σε κάμψη και κερκιδική απόκλιση</a:t>
            </a:r>
            <a:r>
              <a:rPr lang="el-GR" smtClean="0">
                <a:sym typeface="Wingdings" pitchFamily="2" charset="2"/>
              </a:rPr>
              <a:t>προβολή του τένοντα δίπλα από τον μακρύ παλαμιαίο</a:t>
            </a:r>
            <a:endParaRPr lang="en-US" smtClean="0"/>
          </a:p>
        </p:txBody>
      </p:sp>
    </p:spTree>
    <p:extLst>
      <p:ext uri="{BB962C8B-B14F-4D97-AF65-F5344CB8AC3E}">
        <p14:creationId xmlns:p14="http://schemas.microsoft.com/office/powerpoint/2010/main" xmlns="" val="2677564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BF8265C2-7270-4243-8F78-ABFA9150B230}" type="slidenum">
              <a:rPr lang="en-US"/>
              <a:pPr/>
              <a:t>37</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l-GR" smtClean="0"/>
              <a:t>Βρίσκεται στην βάση του αντίχειρα και αποτελείται από τρεις μυς που ενεργοποιούν τις κινήσεις του δακτύλου:1) </a:t>
            </a:r>
            <a:r>
              <a:rPr lang="el-GR" b="1" smtClean="0"/>
              <a:t>Βραχύς απαγωγός του</a:t>
            </a:r>
            <a:r>
              <a:rPr lang="el-GR" smtClean="0"/>
              <a:t> </a:t>
            </a:r>
            <a:r>
              <a:rPr lang="el-GR" b="1" smtClean="0"/>
              <a:t>αντίχειρα</a:t>
            </a:r>
            <a:r>
              <a:rPr lang="el-GR" smtClean="0"/>
              <a:t>(επιπολής στιβάδα), 2) </a:t>
            </a:r>
            <a:r>
              <a:rPr lang="el-GR" b="1" smtClean="0"/>
              <a:t>Αντιθετικοί</a:t>
            </a:r>
            <a:r>
              <a:rPr lang="el-GR" smtClean="0"/>
              <a:t> </a:t>
            </a:r>
            <a:r>
              <a:rPr lang="el-GR" b="1" smtClean="0"/>
              <a:t>του αντίχειρα</a:t>
            </a:r>
            <a:r>
              <a:rPr lang="el-GR" smtClean="0"/>
              <a:t> (μέση στιβάδα), και 3) </a:t>
            </a:r>
            <a:r>
              <a:rPr lang="el-GR" b="1" smtClean="0"/>
              <a:t>Βραχύς καμπτήρας τον αντίχειρα</a:t>
            </a:r>
            <a:r>
              <a:rPr lang="el-GR" smtClean="0"/>
              <a:t> (εν τω βάθει στιβάδα).</a:t>
            </a:r>
          </a:p>
          <a:p>
            <a:pPr eaLnBrk="1" hangingPunct="1"/>
            <a:endParaRPr lang="el-GR" smtClean="0"/>
          </a:p>
          <a:p>
            <a:pPr eaLnBrk="1" hangingPunct="1"/>
            <a:r>
              <a:rPr lang="el-GR" smtClean="0"/>
              <a:t>Εξετάζεται για υπερτροφία ή ατροφία, διαφορές στο μέγεθος, τη μορφολογία και τη σύσταση.</a:t>
            </a:r>
          </a:p>
          <a:p>
            <a:pPr eaLnBrk="1" hangingPunct="1"/>
            <a:r>
              <a:rPr lang="el-GR" smtClean="0"/>
              <a:t>Σε </a:t>
            </a:r>
            <a:r>
              <a:rPr lang="en-US" smtClean="0"/>
              <a:t>CTS </a:t>
            </a:r>
            <a:r>
              <a:rPr lang="el-GR" smtClean="0">
                <a:sym typeface="Wingdings" pitchFamily="2" charset="2"/>
              </a:rPr>
              <a:t> ατροφία του θέναρος ( επίπεδοι μύες και αργότερα δημιουργία κοίλης επιφάνειας στην περιοχή.)</a:t>
            </a:r>
            <a:r>
              <a:rPr lang="el-GR" smtClean="0"/>
              <a:t> </a:t>
            </a:r>
            <a:endParaRPr lang="en-US" smtClean="0"/>
          </a:p>
        </p:txBody>
      </p:sp>
    </p:spTree>
    <p:extLst>
      <p:ext uri="{BB962C8B-B14F-4D97-AF65-F5344CB8AC3E}">
        <p14:creationId xmlns:p14="http://schemas.microsoft.com/office/powerpoint/2010/main" xmlns="" val="3749557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6826557B-90B2-4FCE-A142-03806F984A22}" type="slidenum">
              <a:rPr lang="en-US"/>
              <a:pPr/>
              <a:t>38</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el-GR" smtClean="0"/>
              <a:t>Βρίσκεται ακριβώς κεντρικά του μικρού δακτύλου και εκτείνεται ως το πισοειδές</a:t>
            </a:r>
          </a:p>
          <a:p>
            <a:pPr eaLnBrk="1" hangingPunct="1"/>
            <a:r>
              <a:rPr lang="el-GR" smtClean="0"/>
              <a:t>Αποτελείται από τρείς μύες:1) Απαγωγός μικρού δακτύλου, 2) Αντιθετικός μικρού δακτύλου, 3) Καμπτήρας μικρού δακτύλου.Δεν διαχωρίζονται μεταξύ τους καθώς βρίσκονται σε στιβάδες.</a:t>
            </a:r>
          </a:p>
          <a:p>
            <a:pPr eaLnBrk="1" hangingPunct="1"/>
            <a:r>
              <a:rPr lang="el-GR" smtClean="0"/>
              <a:t>Εξετάζεται για ατροφία / υπερτροφία ( πίεση ωλενίου νεύρου στο κανάλι του </a:t>
            </a:r>
            <a:r>
              <a:rPr lang="en-US" smtClean="0"/>
              <a:t>Guyon </a:t>
            </a:r>
            <a:r>
              <a:rPr lang="el-GR" smtClean="0"/>
              <a:t>ή και κεντρικότερα στον πήχη ) αλλά και αλλαγή αισθητικότητας. </a:t>
            </a:r>
            <a:endParaRPr lang="en-US" smtClean="0"/>
          </a:p>
        </p:txBody>
      </p:sp>
    </p:spTree>
    <p:extLst>
      <p:ext uri="{BB962C8B-B14F-4D97-AF65-F5344CB8AC3E}">
        <p14:creationId xmlns:p14="http://schemas.microsoft.com/office/powerpoint/2010/main" xmlns="" val="720647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B3772221-636C-45F5-A590-83E2F5E1F8D1}" type="slidenum">
              <a:rPr lang="en-US"/>
              <a:pPr/>
              <a:t>39</a:t>
            </a:fld>
            <a:endParaRPr 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el-GR" dirty="0" smtClean="0"/>
              <a:t>Τα στοιχεία μέσα στην παλάμη δεν </a:t>
            </a:r>
            <a:r>
              <a:rPr lang="el-GR" dirty="0" err="1" smtClean="0"/>
              <a:t>ψηλαφώνται</a:t>
            </a:r>
            <a:r>
              <a:rPr lang="el-GR" dirty="0" smtClean="0"/>
              <a:t> – βρίσκονται βαθιά κάτω από την παλαμιαία απονεύρωση.</a:t>
            </a:r>
          </a:p>
          <a:p>
            <a:pPr eaLnBrk="1" hangingPunct="1"/>
            <a:r>
              <a:rPr lang="el-GR" b="1" dirty="0" smtClean="0"/>
              <a:t>Παλαμιαία </a:t>
            </a:r>
            <a:r>
              <a:rPr lang="el-GR" b="1" dirty="0" err="1" smtClean="0"/>
              <a:t>απονεύρωση</a:t>
            </a:r>
            <a:r>
              <a:rPr lang="el-GR" dirty="0" err="1" smtClean="0"/>
              <a:t>:Αποτελεί</a:t>
            </a:r>
            <a:r>
              <a:rPr lang="el-GR" dirty="0" smtClean="0"/>
              <a:t> το μέσο τμήμα της </a:t>
            </a:r>
            <a:r>
              <a:rPr lang="el-GR" dirty="0" err="1" smtClean="0"/>
              <a:t>επιπολής</a:t>
            </a:r>
            <a:r>
              <a:rPr lang="el-GR" dirty="0" smtClean="0"/>
              <a:t> παλαμιαίας </a:t>
            </a:r>
            <a:r>
              <a:rPr lang="el-GR" dirty="0" err="1" smtClean="0"/>
              <a:t>περιτονίας</a:t>
            </a:r>
            <a:r>
              <a:rPr lang="el-GR" dirty="0" smtClean="0"/>
              <a:t> μεταξύ </a:t>
            </a:r>
            <a:r>
              <a:rPr lang="el-GR" dirty="0" err="1" smtClean="0"/>
              <a:t>θέναρος</a:t>
            </a:r>
            <a:r>
              <a:rPr lang="el-GR" dirty="0" smtClean="0"/>
              <a:t> και </a:t>
            </a:r>
            <a:r>
              <a:rPr lang="el-GR" dirty="0" err="1" smtClean="0"/>
              <a:t>οπισθέναρος.Είναι</a:t>
            </a:r>
            <a:r>
              <a:rPr lang="el-GR" dirty="0" smtClean="0"/>
              <a:t> εγκάρσια φερόμενες ινώδεις δεσμίδες που εκτείνονται από τον </a:t>
            </a:r>
            <a:r>
              <a:rPr lang="el-GR" dirty="0" err="1" smtClean="0"/>
              <a:t>εγκαρσιο</a:t>
            </a:r>
            <a:r>
              <a:rPr lang="el-GR" dirty="0" smtClean="0"/>
              <a:t> σύνδεσμο ως τις βάσεις των δακτύλων.</a:t>
            </a:r>
          </a:p>
          <a:p>
            <a:pPr eaLnBrk="1" hangingPunct="1"/>
            <a:r>
              <a:rPr lang="el-GR" dirty="0" smtClean="0"/>
              <a:t>Εξετάζεται για παχύνσεις με την μορφή ξεχωριστών όζων κυρίως προς την πλευρά της ωλένης κεντρικά του μικρού και του παράμεσο (</a:t>
            </a:r>
            <a:r>
              <a:rPr lang="el-GR" b="1" i="1" dirty="0" smtClean="0"/>
              <a:t>Ρικνώσεις </a:t>
            </a:r>
            <a:r>
              <a:rPr lang="en-US" b="1" i="1" dirty="0" err="1" smtClean="0"/>
              <a:t>Dypuytren</a:t>
            </a:r>
            <a:r>
              <a:rPr lang="en-US" dirty="0" smtClean="0"/>
              <a:t>)</a:t>
            </a:r>
          </a:p>
        </p:txBody>
      </p:sp>
    </p:spTree>
    <p:extLst>
      <p:ext uri="{BB962C8B-B14F-4D97-AF65-F5344CB8AC3E}">
        <p14:creationId xmlns:p14="http://schemas.microsoft.com/office/powerpoint/2010/main" xmlns="" val="1940446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l-GR" smtClean="0"/>
          </a:p>
        </p:txBody>
      </p:sp>
      <p:sp>
        <p:nvSpPr>
          <p:cNvPr id="184324" name="Slide Number Placeholder 3"/>
          <p:cNvSpPr>
            <a:spLocks noGrp="1"/>
          </p:cNvSpPr>
          <p:nvPr>
            <p:ph type="sldNum" sz="quarter" idx="5"/>
          </p:nvPr>
        </p:nvSpPr>
        <p:spPr>
          <a:noFill/>
        </p:spPr>
        <p:txBody>
          <a:bodyPr/>
          <a:lstStyle/>
          <a:p>
            <a:fld id="{E1E4AA56-7D0D-4A97-B630-0618258CA105}" type="slidenum">
              <a:rPr lang="en-US" smtClean="0"/>
              <a:pPr/>
              <a:t>40</a:t>
            </a:fld>
            <a:endParaRPr lang="en-US" smtClean="0"/>
          </a:p>
        </p:txBody>
      </p:sp>
    </p:spTree>
    <p:extLst>
      <p:ext uri="{BB962C8B-B14F-4D97-AF65-F5344CB8AC3E}">
        <p14:creationId xmlns:p14="http://schemas.microsoft.com/office/powerpoint/2010/main" xmlns="" val="826574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F7D10AB7-C3AF-471E-9F37-F92BA5B79133}" type="slidenum">
              <a:rPr lang="en-US"/>
              <a:pPr/>
              <a:t>41</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r>
              <a:rPr lang="el-GR" smtClean="0"/>
              <a:t>Οι πλάγιες πλευρές των αρθρώσεων είναι ατρακτοειδείς καλυπτόμενες από ινώδες έλυτρο και πλάγιους συνδέσμους.</a:t>
            </a:r>
            <a:endParaRPr lang="en-US" smtClean="0"/>
          </a:p>
          <a:p>
            <a:pPr eaLnBrk="1" hangingPunct="1"/>
            <a:endParaRPr lang="en-US" smtClean="0"/>
          </a:p>
        </p:txBody>
      </p:sp>
    </p:spTree>
    <p:extLst>
      <p:ext uri="{BB962C8B-B14F-4D97-AF65-F5344CB8AC3E}">
        <p14:creationId xmlns:p14="http://schemas.microsoft.com/office/powerpoint/2010/main" xmlns="" val="1073497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B4AA9517-70CA-4F55-90EB-A249BAC9A557}" type="slidenum">
              <a:rPr lang="en-US"/>
              <a:pPr/>
              <a:t>42</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l-GR" b="1" smtClean="0"/>
              <a:t>Κόμβοι</a:t>
            </a:r>
            <a:r>
              <a:rPr lang="en-US" b="1" smtClean="0"/>
              <a:t> Bouchard</a:t>
            </a:r>
            <a:r>
              <a:rPr lang="el-GR" smtClean="0"/>
              <a:t>: Αρθροθυλακίτιδα στις </a:t>
            </a:r>
            <a:r>
              <a:rPr lang="en-US" smtClean="0"/>
              <a:t>PIP </a:t>
            </a:r>
            <a:r>
              <a:rPr lang="el-GR" smtClean="0"/>
              <a:t>ως ατρακτοειδής διόγκωση εξαιτίας </a:t>
            </a:r>
            <a:r>
              <a:rPr lang="en-US" smtClean="0"/>
              <a:t>RA.</a:t>
            </a:r>
          </a:p>
          <a:p>
            <a:pPr eaLnBrk="1" hangingPunct="1"/>
            <a:r>
              <a:rPr lang="el-GR" b="1" smtClean="0"/>
              <a:t>Κόμβοι </a:t>
            </a:r>
            <a:r>
              <a:rPr lang="en-US" b="1" smtClean="0"/>
              <a:t>Heberden</a:t>
            </a:r>
            <a:r>
              <a:rPr lang="el-GR" smtClean="0"/>
              <a:t>:Μικροί όζοι ραχιαία και παλαμιαία επιφάνεια της </a:t>
            </a:r>
            <a:r>
              <a:rPr lang="en-US" smtClean="0"/>
              <a:t>DIP </a:t>
            </a:r>
            <a:r>
              <a:rPr lang="el-GR" smtClean="0"/>
              <a:t>εξαιτίας της</a:t>
            </a:r>
            <a:r>
              <a:rPr lang="en-US" smtClean="0"/>
              <a:t> OA</a:t>
            </a:r>
          </a:p>
        </p:txBody>
      </p:sp>
    </p:spTree>
    <p:extLst>
      <p:ext uri="{BB962C8B-B14F-4D97-AF65-F5344CB8AC3E}">
        <p14:creationId xmlns:p14="http://schemas.microsoft.com/office/powerpoint/2010/main" xmlns="" val="161308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eaLnBrk="1" hangingPunct="1"/>
            <a:endParaRPr lang="el-GR" smtClean="0"/>
          </a:p>
        </p:txBody>
      </p:sp>
      <p:sp>
        <p:nvSpPr>
          <p:cNvPr id="119812" name="Slide Number Placeholder 3"/>
          <p:cNvSpPr>
            <a:spLocks noGrp="1"/>
          </p:cNvSpPr>
          <p:nvPr>
            <p:ph type="sldNum" sz="quarter" idx="5"/>
          </p:nvPr>
        </p:nvSpPr>
        <p:spPr>
          <a:noFill/>
        </p:spPr>
        <p:txBody>
          <a:bodyPr/>
          <a:lstStyle/>
          <a:p>
            <a:fld id="{26B4233A-B882-463C-B152-46D7C35F43BC}" type="slidenum">
              <a:rPr lang="en-US"/>
              <a:pPr/>
              <a:t>6</a:t>
            </a:fld>
            <a:endParaRPr lang="en-US"/>
          </a:p>
        </p:txBody>
      </p:sp>
    </p:spTree>
    <p:extLst>
      <p:ext uri="{BB962C8B-B14F-4D97-AF65-F5344CB8AC3E}">
        <p14:creationId xmlns:p14="http://schemas.microsoft.com/office/powerpoint/2010/main" xmlns="" val="798461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7888EA44-4761-46FA-A6A4-CF8F1294000A}" type="slidenum">
              <a:rPr lang="en-US"/>
              <a:pPr/>
              <a:t>43</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r>
              <a:rPr lang="el-GR" smtClean="0"/>
              <a:t>Ο </a:t>
            </a:r>
            <a:r>
              <a:rPr lang="en-US" smtClean="0"/>
              <a:t>pt </a:t>
            </a:r>
            <a:r>
              <a:rPr lang="el-GR" smtClean="0"/>
              <a:t>καλείται να εκτελέσει </a:t>
            </a:r>
            <a:r>
              <a:rPr lang="en-US" smtClean="0"/>
              <a:t>ROM.</a:t>
            </a:r>
            <a:r>
              <a:rPr lang="el-GR" smtClean="0"/>
              <a:t>Σε δυσχέρεια προχωρούμε σε παθητική εξέταση.</a:t>
            </a:r>
            <a:endParaRPr lang="en-US" smtClean="0"/>
          </a:p>
          <a:p>
            <a:pPr eaLnBrk="1" hangingPunct="1"/>
            <a:r>
              <a:rPr lang="el-GR" smtClean="0"/>
              <a:t>Σύγκριση των δυο πλευρών για να καθοριστεί ο βαθμός περιορισμού της κίνησης.</a:t>
            </a:r>
          </a:p>
          <a:p>
            <a:pPr eaLnBrk="1" hangingPunct="1"/>
            <a:r>
              <a:rPr lang="el-GR" b="1" smtClean="0"/>
              <a:t>ΚΑΜΨΗ</a:t>
            </a:r>
            <a:r>
              <a:rPr lang="el-GR" smtClean="0"/>
              <a:t>:80</a:t>
            </a:r>
            <a:r>
              <a:rPr lang="el-GR" baseline="30000" smtClean="0"/>
              <a:t>ο</a:t>
            </a:r>
            <a:r>
              <a:rPr lang="el-GR" smtClean="0"/>
              <a:t> </a:t>
            </a:r>
            <a:r>
              <a:rPr lang="el-GR" b="1" smtClean="0"/>
              <a:t>ΕΚΤΑΣΗ</a:t>
            </a:r>
            <a:r>
              <a:rPr lang="el-GR" smtClean="0"/>
              <a:t>:70</a:t>
            </a:r>
            <a:r>
              <a:rPr lang="el-GR" baseline="30000" smtClean="0"/>
              <a:t>ο</a:t>
            </a:r>
            <a:r>
              <a:rPr lang="el-GR" smtClean="0"/>
              <a:t> </a:t>
            </a:r>
            <a:r>
              <a:rPr lang="el-GR" b="1" smtClean="0"/>
              <a:t>ΩΛΕΝΙΑ</a:t>
            </a:r>
            <a:r>
              <a:rPr lang="el-GR" smtClean="0"/>
              <a:t> Κλίση:30</a:t>
            </a:r>
            <a:r>
              <a:rPr lang="el-GR" baseline="30000" smtClean="0"/>
              <a:t>ο</a:t>
            </a:r>
            <a:r>
              <a:rPr lang="el-GR" smtClean="0"/>
              <a:t> </a:t>
            </a:r>
            <a:r>
              <a:rPr lang="el-GR" b="1" smtClean="0"/>
              <a:t>ΚΕΡΚΙΔΙΚΗ</a:t>
            </a:r>
            <a:r>
              <a:rPr lang="el-GR" smtClean="0"/>
              <a:t> Κλίση:20</a:t>
            </a:r>
            <a:r>
              <a:rPr lang="el-GR" baseline="30000" smtClean="0"/>
              <a:t>ο</a:t>
            </a:r>
            <a:r>
              <a:rPr lang="el-GR" smtClean="0"/>
              <a:t> </a:t>
            </a:r>
            <a:r>
              <a:rPr lang="el-GR" b="1" smtClean="0"/>
              <a:t>ΥΠΤΙΑΣΜΟΣ – ΠΡΗΝΙΣΜΟΣ</a:t>
            </a:r>
            <a:r>
              <a:rPr lang="el-GR" smtClean="0"/>
              <a:t>:90</a:t>
            </a:r>
            <a:r>
              <a:rPr lang="el-GR" baseline="30000" smtClean="0"/>
              <a:t>ο</a:t>
            </a:r>
            <a:r>
              <a:rPr lang="el-GR" smtClean="0"/>
              <a:t> </a:t>
            </a:r>
            <a:endParaRPr lang="en-US" smtClean="0"/>
          </a:p>
        </p:txBody>
      </p:sp>
    </p:spTree>
    <p:extLst>
      <p:ext uri="{BB962C8B-B14F-4D97-AF65-F5344CB8AC3E}">
        <p14:creationId xmlns:p14="http://schemas.microsoft.com/office/powerpoint/2010/main" xmlns="" val="408590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pPr eaLnBrk="1" hangingPunct="1"/>
            <a:endParaRPr lang="el-GR" smtClean="0"/>
          </a:p>
        </p:txBody>
      </p:sp>
      <p:sp>
        <p:nvSpPr>
          <p:cNvPr id="195588" name="Slide Number Placeholder 3"/>
          <p:cNvSpPr>
            <a:spLocks noGrp="1"/>
          </p:cNvSpPr>
          <p:nvPr>
            <p:ph type="sldNum" sz="quarter" idx="5"/>
          </p:nvPr>
        </p:nvSpPr>
        <p:spPr>
          <a:noFill/>
        </p:spPr>
        <p:txBody>
          <a:bodyPr/>
          <a:lstStyle/>
          <a:p>
            <a:fld id="{1A2B1791-52EA-4C9C-BAE1-7966FC252D63}" type="slidenum">
              <a:rPr lang="en-US"/>
              <a:pPr/>
              <a:t>44</a:t>
            </a:fld>
            <a:endParaRPr lang="en-US"/>
          </a:p>
        </p:txBody>
      </p:sp>
    </p:spTree>
    <p:extLst>
      <p:ext uri="{BB962C8B-B14F-4D97-AF65-F5344CB8AC3E}">
        <p14:creationId xmlns:p14="http://schemas.microsoft.com/office/powerpoint/2010/main" xmlns="" val="540609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pPr eaLnBrk="1" hangingPunct="1"/>
            <a:endParaRPr lang="el-GR" smtClean="0"/>
          </a:p>
        </p:txBody>
      </p:sp>
      <p:sp>
        <p:nvSpPr>
          <p:cNvPr id="196612" name="Slide Number Placeholder 3"/>
          <p:cNvSpPr>
            <a:spLocks noGrp="1"/>
          </p:cNvSpPr>
          <p:nvPr>
            <p:ph type="sldNum" sz="quarter" idx="5"/>
          </p:nvPr>
        </p:nvSpPr>
        <p:spPr>
          <a:noFill/>
        </p:spPr>
        <p:txBody>
          <a:bodyPr/>
          <a:lstStyle/>
          <a:p>
            <a:fld id="{24B741F2-C8BE-4F53-BEC8-6782A11BB9A1}" type="slidenum">
              <a:rPr lang="en-US"/>
              <a:pPr/>
              <a:t>45</a:t>
            </a:fld>
            <a:endParaRPr lang="en-US"/>
          </a:p>
        </p:txBody>
      </p:sp>
    </p:spTree>
    <p:extLst>
      <p:ext uri="{BB962C8B-B14F-4D97-AF65-F5344CB8AC3E}">
        <p14:creationId xmlns:p14="http://schemas.microsoft.com/office/powerpoint/2010/main" xmlns="" val="2378349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131C3E3-5997-4153-9B32-ADDF03C67EF2}" type="slidenum">
              <a:rPr lang="en-US"/>
              <a:pPr/>
              <a:t>46</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r>
              <a:rPr lang="el-GR" b="1" smtClean="0"/>
              <a:t>ΚΑΜΨΗ</a:t>
            </a:r>
            <a:r>
              <a:rPr lang="el-GR" smtClean="0"/>
              <a:t>:Ο </a:t>
            </a:r>
            <a:r>
              <a:rPr lang="en-US" smtClean="0"/>
              <a:t>pt </a:t>
            </a:r>
            <a:r>
              <a:rPr lang="el-GR" smtClean="0"/>
              <a:t>φέρει τον αντίχειρα εγκάρσια προς τη βάση του μικρού δακτύλου(έλεγχος ενεργητικής κάμψης μετακαρποφαλαγγικών – μεσοφαλαγγικών)</a:t>
            </a:r>
          </a:p>
          <a:p>
            <a:pPr eaLnBrk="1" hangingPunct="1"/>
            <a:r>
              <a:rPr lang="el-GR" b="1" smtClean="0"/>
              <a:t>ΕΚΤΑΣΗ</a:t>
            </a:r>
            <a:r>
              <a:rPr lang="el-GR" smtClean="0"/>
              <a:t>:Ο </a:t>
            </a:r>
            <a:r>
              <a:rPr lang="en-US" smtClean="0"/>
              <a:t>pt</a:t>
            </a:r>
            <a:r>
              <a:rPr lang="el-GR" smtClean="0"/>
              <a:t> φέρει τον αντίχειρα κερκιδικά.Μαζί με τον δείκτη σχηματίζουν γωνία περίπου 70</a:t>
            </a:r>
            <a:r>
              <a:rPr lang="el-GR" baseline="30000" smtClean="0"/>
              <a:t>ο</a:t>
            </a:r>
            <a:r>
              <a:rPr lang="el-GR" smtClean="0"/>
              <a:t> όταν ο αντίχειρας βρίσκεται σε πλήρη απαγωγή. </a:t>
            </a:r>
            <a:endParaRPr lang="en-US" smtClean="0"/>
          </a:p>
        </p:txBody>
      </p:sp>
    </p:spTree>
    <p:extLst>
      <p:ext uri="{BB962C8B-B14F-4D97-AF65-F5344CB8AC3E}">
        <p14:creationId xmlns:p14="http://schemas.microsoft.com/office/powerpoint/2010/main" xmlns="" val="4132669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l-GR" smtClean="0"/>
          </a:p>
        </p:txBody>
      </p:sp>
      <p:sp>
        <p:nvSpPr>
          <p:cNvPr id="199684" name="Slide Number Placeholder 3"/>
          <p:cNvSpPr>
            <a:spLocks noGrp="1"/>
          </p:cNvSpPr>
          <p:nvPr>
            <p:ph type="sldNum" sz="quarter" idx="5"/>
          </p:nvPr>
        </p:nvSpPr>
        <p:spPr>
          <a:noFill/>
        </p:spPr>
        <p:txBody>
          <a:bodyPr/>
          <a:lstStyle/>
          <a:p>
            <a:fld id="{7A828B6E-0B31-4B56-A8CE-60CD6A2A884F}" type="slidenum">
              <a:rPr lang="en-US"/>
              <a:pPr/>
              <a:t>47</a:t>
            </a:fld>
            <a:endParaRPr lang="en-US"/>
          </a:p>
        </p:txBody>
      </p:sp>
    </p:spTree>
    <p:extLst>
      <p:ext uri="{BB962C8B-B14F-4D97-AF65-F5344CB8AC3E}">
        <p14:creationId xmlns:p14="http://schemas.microsoft.com/office/powerpoint/2010/main" xmlns="" val="2142409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pPr eaLnBrk="1" hangingPunct="1"/>
            <a:endParaRPr lang="el-GR" smtClean="0"/>
          </a:p>
        </p:txBody>
      </p:sp>
      <p:sp>
        <p:nvSpPr>
          <p:cNvPr id="222212" name="Slide Number Placeholder 3"/>
          <p:cNvSpPr>
            <a:spLocks noGrp="1"/>
          </p:cNvSpPr>
          <p:nvPr>
            <p:ph type="sldNum" sz="quarter" idx="5"/>
          </p:nvPr>
        </p:nvSpPr>
        <p:spPr>
          <a:noFill/>
        </p:spPr>
        <p:txBody>
          <a:bodyPr/>
          <a:lstStyle/>
          <a:p>
            <a:fld id="{E0786B55-9EA7-4B34-AA14-57942F88BD33}" type="slidenum">
              <a:rPr lang="en-US"/>
              <a:pPr/>
              <a:t>50</a:t>
            </a:fld>
            <a:endParaRPr lang="en-US"/>
          </a:p>
        </p:txBody>
      </p:sp>
    </p:spTree>
    <p:extLst>
      <p:ext uri="{BB962C8B-B14F-4D97-AF65-F5344CB8AC3E}">
        <p14:creationId xmlns:p14="http://schemas.microsoft.com/office/powerpoint/2010/main" xmlns="" val="874181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pPr eaLnBrk="1" hangingPunct="1"/>
            <a:endParaRPr lang="el-GR" smtClean="0"/>
          </a:p>
        </p:txBody>
      </p:sp>
      <p:sp>
        <p:nvSpPr>
          <p:cNvPr id="200708" name="Slide Number Placeholder 3"/>
          <p:cNvSpPr>
            <a:spLocks noGrp="1"/>
          </p:cNvSpPr>
          <p:nvPr>
            <p:ph type="sldNum" sz="quarter" idx="5"/>
          </p:nvPr>
        </p:nvSpPr>
        <p:spPr>
          <a:noFill/>
        </p:spPr>
        <p:txBody>
          <a:bodyPr/>
          <a:lstStyle/>
          <a:p>
            <a:fld id="{A10E6D93-6DD7-4E7A-BCD9-D4DAF48392B1}" type="slidenum">
              <a:rPr lang="en-US"/>
              <a:pPr/>
              <a:t>51</a:t>
            </a:fld>
            <a:endParaRPr lang="en-US"/>
          </a:p>
        </p:txBody>
      </p:sp>
    </p:spTree>
    <p:extLst>
      <p:ext uri="{BB962C8B-B14F-4D97-AF65-F5344CB8AC3E}">
        <p14:creationId xmlns:p14="http://schemas.microsoft.com/office/powerpoint/2010/main" xmlns="" val="3619095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pPr eaLnBrk="1" hangingPunct="1"/>
            <a:endParaRPr lang="el-GR" smtClean="0"/>
          </a:p>
        </p:txBody>
      </p:sp>
      <p:sp>
        <p:nvSpPr>
          <p:cNvPr id="201732" name="Slide Number Placeholder 3"/>
          <p:cNvSpPr>
            <a:spLocks noGrp="1"/>
          </p:cNvSpPr>
          <p:nvPr>
            <p:ph type="sldNum" sz="quarter" idx="5"/>
          </p:nvPr>
        </p:nvSpPr>
        <p:spPr>
          <a:noFill/>
        </p:spPr>
        <p:txBody>
          <a:bodyPr/>
          <a:lstStyle/>
          <a:p>
            <a:fld id="{C2E13DBD-FF64-4F2B-BAFC-EA8FA79962A1}" type="slidenum">
              <a:rPr lang="en-US"/>
              <a:pPr/>
              <a:t>52</a:t>
            </a:fld>
            <a:endParaRPr lang="en-US"/>
          </a:p>
        </p:txBody>
      </p:sp>
    </p:spTree>
    <p:extLst>
      <p:ext uri="{BB962C8B-B14F-4D97-AF65-F5344CB8AC3E}">
        <p14:creationId xmlns:p14="http://schemas.microsoft.com/office/powerpoint/2010/main" xmlns="" val="3899994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4ABE2F75-85E0-42BB-B598-32023EA98D5E}" type="slidenum">
              <a:rPr lang="en-US"/>
              <a:pPr/>
              <a:t>53</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r>
              <a:rPr lang="el-GR" dirty="0" smtClean="0"/>
              <a:t>Κύριοι </a:t>
            </a:r>
            <a:r>
              <a:rPr lang="el-GR" dirty="0" err="1" smtClean="0"/>
              <a:t>υπτιαστές:</a:t>
            </a:r>
            <a:r>
              <a:rPr lang="el-GR" b="1" dirty="0" err="1" smtClean="0"/>
              <a:t>Δικέφαλος</a:t>
            </a:r>
            <a:r>
              <a:rPr lang="el-GR" b="1" dirty="0" smtClean="0"/>
              <a:t> </a:t>
            </a:r>
            <a:r>
              <a:rPr lang="el-GR" dirty="0" smtClean="0"/>
              <a:t>(</a:t>
            </a:r>
            <a:r>
              <a:rPr lang="el-GR" u="sng" dirty="0" err="1" smtClean="0"/>
              <a:t>μυοδερματικό</a:t>
            </a:r>
            <a:r>
              <a:rPr lang="el-GR" u="sng" dirty="0" smtClean="0"/>
              <a:t> Α5,Α6</a:t>
            </a:r>
            <a:r>
              <a:rPr lang="el-GR" dirty="0" smtClean="0"/>
              <a:t>)</a:t>
            </a:r>
            <a:r>
              <a:rPr lang="en-US" dirty="0" smtClean="0"/>
              <a:t> </a:t>
            </a:r>
            <a:r>
              <a:rPr lang="el-GR" dirty="0" smtClean="0"/>
              <a:t>– </a:t>
            </a:r>
            <a:r>
              <a:rPr lang="el-GR" b="1" u="sng" dirty="0" err="1" smtClean="0"/>
              <a:t>Υπτιαστής</a:t>
            </a:r>
            <a:r>
              <a:rPr lang="el-GR" u="sng" dirty="0" smtClean="0"/>
              <a:t>(</a:t>
            </a:r>
            <a:r>
              <a:rPr lang="el-GR" u="sng" dirty="0" err="1" smtClean="0"/>
              <a:t>κερκιδικό</a:t>
            </a:r>
            <a:r>
              <a:rPr lang="el-GR" u="sng" dirty="0" smtClean="0"/>
              <a:t> Α6</a:t>
            </a:r>
            <a:r>
              <a:rPr lang="el-GR" dirty="0" smtClean="0"/>
              <a:t>)</a:t>
            </a:r>
            <a:r>
              <a:rPr lang="en-US" dirty="0" smtClean="0"/>
              <a:t>     </a:t>
            </a:r>
            <a:r>
              <a:rPr lang="el-GR" dirty="0" smtClean="0"/>
              <a:t>Κύριοι </a:t>
            </a:r>
            <a:r>
              <a:rPr lang="el-GR" dirty="0" err="1" smtClean="0"/>
              <a:t>πρηνιστές:</a:t>
            </a:r>
            <a:r>
              <a:rPr lang="el-GR" b="1" dirty="0" err="1" smtClean="0"/>
              <a:t>Στρογγύλος</a:t>
            </a:r>
            <a:r>
              <a:rPr lang="el-GR" dirty="0" smtClean="0"/>
              <a:t> (</a:t>
            </a:r>
            <a:r>
              <a:rPr lang="el-GR" u="sng" dirty="0" smtClean="0"/>
              <a:t>μέσο νεύρο Α6</a:t>
            </a:r>
            <a:r>
              <a:rPr lang="el-GR" dirty="0" smtClean="0"/>
              <a:t>) - </a:t>
            </a:r>
            <a:r>
              <a:rPr lang="el-GR" b="1" dirty="0" smtClean="0"/>
              <a:t>Τετράγωνος</a:t>
            </a:r>
            <a:r>
              <a:rPr lang="el-GR" dirty="0" smtClean="0"/>
              <a:t> </a:t>
            </a:r>
            <a:r>
              <a:rPr lang="el-GR" b="1" dirty="0" smtClean="0"/>
              <a:t>πρηνιστής</a:t>
            </a:r>
            <a:r>
              <a:rPr lang="el-GR" dirty="0" smtClean="0"/>
              <a:t>(</a:t>
            </a:r>
            <a:r>
              <a:rPr lang="el-GR" u="sng" dirty="0" smtClean="0"/>
              <a:t>κλάδος</a:t>
            </a:r>
            <a:r>
              <a:rPr lang="el-GR" dirty="0" smtClean="0"/>
              <a:t> </a:t>
            </a:r>
            <a:r>
              <a:rPr lang="el-GR" u="sng" dirty="0" smtClean="0"/>
              <a:t>μέσου Α8,Θ1</a:t>
            </a:r>
            <a:r>
              <a:rPr lang="el-GR" dirty="0" smtClean="0"/>
              <a:t>)</a:t>
            </a:r>
          </a:p>
          <a:p>
            <a:pPr eaLnBrk="1" hangingPunct="1"/>
            <a:r>
              <a:rPr lang="el-GR" dirty="0" smtClean="0"/>
              <a:t>Δευτερεύων </a:t>
            </a:r>
            <a:r>
              <a:rPr lang="el-GR" dirty="0" err="1" smtClean="0"/>
              <a:t>υπτιαστής</a:t>
            </a:r>
            <a:r>
              <a:rPr lang="el-GR" dirty="0" smtClean="0"/>
              <a:t>: </a:t>
            </a:r>
            <a:r>
              <a:rPr lang="el-GR" b="1" dirty="0" err="1" smtClean="0"/>
              <a:t>Βραχιονιοκερκιδικός</a:t>
            </a:r>
            <a:r>
              <a:rPr lang="el-GR" b="1" dirty="0" smtClean="0"/>
              <a:t>                                           </a:t>
            </a:r>
            <a:r>
              <a:rPr lang="el-GR" dirty="0" smtClean="0"/>
              <a:t>Δευτερεύων </a:t>
            </a:r>
            <a:r>
              <a:rPr lang="el-GR" dirty="0" err="1" smtClean="0"/>
              <a:t>πρηνιστής:</a:t>
            </a:r>
            <a:r>
              <a:rPr lang="el-GR" b="1" dirty="0" err="1" smtClean="0"/>
              <a:t>Κερκιδικός</a:t>
            </a:r>
            <a:r>
              <a:rPr lang="el-GR" dirty="0" smtClean="0"/>
              <a:t> </a:t>
            </a:r>
            <a:r>
              <a:rPr lang="el-GR" b="1" dirty="0" smtClean="0"/>
              <a:t>καμπτήρας του καρπού</a:t>
            </a:r>
          </a:p>
          <a:p>
            <a:pPr eaLnBrk="1" hangingPunct="1"/>
            <a:endParaRPr lang="en-US" b="1" dirty="0" smtClean="0"/>
          </a:p>
        </p:txBody>
      </p:sp>
    </p:spTree>
    <p:extLst>
      <p:ext uri="{BB962C8B-B14F-4D97-AF65-F5344CB8AC3E}">
        <p14:creationId xmlns:p14="http://schemas.microsoft.com/office/powerpoint/2010/main" xmlns="" val="3200562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458FD6A9-910A-4993-A4BE-21633B89367E}" type="slidenum">
              <a:rPr lang="en-US"/>
              <a:pPr/>
              <a:t>54</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l-GR" smtClean="0"/>
              <a:t>Σταθεροποίηση του καρπού σε ουδέτερη θέση και ο </a:t>
            </a:r>
            <a:r>
              <a:rPr lang="en-US" smtClean="0"/>
              <a:t>pt </a:t>
            </a:r>
            <a:r>
              <a:rPr lang="el-GR" smtClean="0"/>
              <a:t>καλείται να εκτείνει τις μετακαρποφαλαγγικές ενώ κάμπτει τις μεσοφαλαγγικές (έτσι εμποδίζονται οι εσωτερικοί μύες του χεριού να υποκαταστήσουν τους μακρούς εκτείνοντες τα δάκτυλα).Στη συνέχεια με το χέρι του ο εξεταστής στην ραχιαία επιφάνεια των κεντρικών φαλάγγων προσπαθεί να τις φέρει σε κάμψη.</a:t>
            </a:r>
            <a:endParaRPr lang="en-US" smtClean="0"/>
          </a:p>
        </p:txBody>
      </p:sp>
    </p:spTree>
    <p:extLst>
      <p:ext uri="{BB962C8B-B14F-4D97-AF65-F5344CB8AC3E}">
        <p14:creationId xmlns:p14="http://schemas.microsoft.com/office/powerpoint/2010/main" xmlns="" val="2705530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endParaRPr lang="el-GR" smtClean="0"/>
          </a:p>
        </p:txBody>
      </p:sp>
      <p:sp>
        <p:nvSpPr>
          <p:cNvPr id="122884" name="Slide Number Placeholder 3"/>
          <p:cNvSpPr>
            <a:spLocks noGrp="1"/>
          </p:cNvSpPr>
          <p:nvPr>
            <p:ph type="sldNum" sz="quarter" idx="5"/>
          </p:nvPr>
        </p:nvSpPr>
        <p:spPr>
          <a:noFill/>
        </p:spPr>
        <p:txBody>
          <a:bodyPr/>
          <a:lstStyle/>
          <a:p>
            <a:fld id="{A19A76B5-F8F5-4BAF-8009-C7D6DC974949}" type="slidenum">
              <a:rPr lang="en-US"/>
              <a:pPr/>
              <a:t>7</a:t>
            </a:fld>
            <a:endParaRPr lang="en-US"/>
          </a:p>
        </p:txBody>
      </p:sp>
    </p:spTree>
    <p:extLst>
      <p:ext uri="{BB962C8B-B14F-4D97-AF65-F5344CB8AC3E}">
        <p14:creationId xmlns:p14="http://schemas.microsoft.com/office/powerpoint/2010/main" xmlns="" val="1304779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3A2FB2EE-0B09-4DEB-860C-046E00C72E90}" type="slidenum">
              <a:rPr lang="en-US"/>
              <a:pPr/>
              <a:t>55</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l-GR" smtClean="0"/>
              <a:t>Οι ελμινθοειδείς μύες εκφύονται από την κερκιδική πλευρά των τενόντων του εν τω βάθει καμπτήρα των δακτύλων.</a:t>
            </a:r>
          </a:p>
          <a:p>
            <a:pPr eaLnBrk="1" hangingPunct="1"/>
            <a:r>
              <a:rPr lang="el-GR" smtClean="0"/>
              <a:t>Ο εξεταστής προσπαθεί να ανοίξει τα κλειστά από την κάμψη δάκτυλα του </a:t>
            </a:r>
            <a:r>
              <a:rPr lang="en-US" smtClean="0"/>
              <a:t>pt </a:t>
            </a:r>
            <a:r>
              <a:rPr lang="el-GR" smtClean="0"/>
              <a:t>τα οποία πρέπει να παραμείνουν κλειστά και σημειώνονται τα δάκτυλα ‘ανοίγουν’ </a:t>
            </a:r>
            <a:endParaRPr lang="en-US" smtClean="0"/>
          </a:p>
        </p:txBody>
      </p:sp>
    </p:spTree>
    <p:extLst>
      <p:ext uri="{BB962C8B-B14F-4D97-AF65-F5344CB8AC3E}">
        <p14:creationId xmlns:p14="http://schemas.microsoft.com/office/powerpoint/2010/main" xmlns="" val="22734924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pPr eaLnBrk="1" hangingPunct="1"/>
            <a:endParaRPr lang="el-GR" smtClean="0"/>
          </a:p>
        </p:txBody>
      </p:sp>
      <p:sp>
        <p:nvSpPr>
          <p:cNvPr id="205828" name="Slide Number Placeholder 3"/>
          <p:cNvSpPr>
            <a:spLocks noGrp="1"/>
          </p:cNvSpPr>
          <p:nvPr>
            <p:ph type="sldNum" sz="quarter" idx="5"/>
          </p:nvPr>
        </p:nvSpPr>
        <p:spPr>
          <a:noFill/>
        </p:spPr>
        <p:txBody>
          <a:bodyPr/>
          <a:lstStyle/>
          <a:p>
            <a:fld id="{C5510A84-DAE8-4BF6-8CFE-BA7EBFEDAD9A}" type="slidenum">
              <a:rPr lang="en-US"/>
              <a:pPr/>
              <a:t>56</a:t>
            </a:fld>
            <a:endParaRPr lang="en-US"/>
          </a:p>
        </p:txBody>
      </p:sp>
    </p:spTree>
    <p:extLst>
      <p:ext uri="{BB962C8B-B14F-4D97-AF65-F5344CB8AC3E}">
        <p14:creationId xmlns:p14="http://schemas.microsoft.com/office/powerpoint/2010/main" xmlns="" val="19856609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AB5144EC-1BFA-4814-AB8D-BAEE75C7BEA6}" type="slidenum">
              <a:rPr lang="en-US"/>
              <a:pPr/>
              <a:t>57</a:t>
            </a:fld>
            <a:endParaRPr 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smtClean="0"/>
              <a:t>Pt </a:t>
            </a:r>
            <a:r>
              <a:rPr lang="el-GR" smtClean="0"/>
              <a:t>με τα δάκτυλα σε έκταση – ο εξεταστής προσπαθεί να τα ανοίξει κατά ζεύγη ( δείκτη – μέσο, μέσο – παράμεσο κλπ)</a:t>
            </a:r>
          </a:p>
          <a:p>
            <a:pPr eaLnBrk="1" hangingPunct="1"/>
            <a:r>
              <a:rPr lang="el-GR" smtClean="0"/>
              <a:t>Χαρτί ανάμεσα στα δάκτυλα – το τραβά ο εξεταστής. </a:t>
            </a:r>
            <a:endParaRPr lang="en-US" smtClean="0"/>
          </a:p>
        </p:txBody>
      </p:sp>
    </p:spTree>
    <p:extLst>
      <p:ext uri="{BB962C8B-B14F-4D97-AF65-F5344CB8AC3E}">
        <p14:creationId xmlns:p14="http://schemas.microsoft.com/office/powerpoint/2010/main" xmlns="" val="18248455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67CF6A94-5175-486D-B847-CBB3C0DEB3E9}" type="slidenum">
              <a:rPr lang="en-US"/>
              <a:pPr/>
              <a:t>58</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r>
              <a:rPr lang="el-GR" smtClean="0"/>
              <a:t>Αν οι εκτατικοί μύες του αντίχειρα είναι αδύνατοι ή δεν λειτουργούν, ο </a:t>
            </a:r>
            <a:r>
              <a:rPr lang="en-US" smtClean="0"/>
              <a:t>pt </a:t>
            </a:r>
            <a:r>
              <a:rPr lang="el-GR" smtClean="0"/>
              <a:t>μπορεί να χρησιμοποιήσει τους απαγωγούς του αντίχειρα για να εκτείνει την μετακαρποφαλαγγική άρθρωση.</a:t>
            </a:r>
            <a:endParaRPr lang="en-US" smtClean="0"/>
          </a:p>
        </p:txBody>
      </p:sp>
    </p:spTree>
    <p:extLst>
      <p:ext uri="{BB962C8B-B14F-4D97-AF65-F5344CB8AC3E}">
        <p14:creationId xmlns:p14="http://schemas.microsoft.com/office/powerpoint/2010/main" xmlns="" val="2676837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p:spPr>
        <p:txBody>
          <a:bodyPr/>
          <a:lstStyle/>
          <a:p>
            <a:pPr eaLnBrk="1" hangingPunct="1"/>
            <a:endParaRPr lang="el-GR" smtClean="0"/>
          </a:p>
        </p:txBody>
      </p:sp>
      <p:sp>
        <p:nvSpPr>
          <p:cNvPr id="216068" name="Slide Number Placeholder 3"/>
          <p:cNvSpPr>
            <a:spLocks noGrp="1"/>
          </p:cNvSpPr>
          <p:nvPr>
            <p:ph type="sldNum" sz="quarter" idx="5"/>
          </p:nvPr>
        </p:nvSpPr>
        <p:spPr>
          <a:noFill/>
        </p:spPr>
        <p:txBody>
          <a:bodyPr/>
          <a:lstStyle/>
          <a:p>
            <a:fld id="{EE3CA4F2-FBC7-4A05-8D28-A4852FD35A1F}" type="slidenum">
              <a:rPr lang="en-US"/>
              <a:pPr/>
              <a:t>59</a:t>
            </a:fld>
            <a:endParaRPr lang="en-US"/>
          </a:p>
        </p:txBody>
      </p:sp>
    </p:spTree>
    <p:extLst>
      <p:ext uri="{BB962C8B-B14F-4D97-AF65-F5344CB8AC3E}">
        <p14:creationId xmlns:p14="http://schemas.microsoft.com/office/powerpoint/2010/main" xmlns="" val="2745165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0A2CE2B2-61E2-4374-AD88-44717DEEFF4D}" type="slidenum">
              <a:rPr lang="en-US"/>
              <a:pPr/>
              <a:t>65</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r>
              <a:rPr lang="el-GR" smtClean="0"/>
              <a:t>Αναπαραγωγή πόνου στη διακλάδωση του μέσου νεύρου χτυπώντας πάνω στον παλαμιαίο καρπικό σύνδεσμο.</a:t>
            </a:r>
            <a:endParaRPr lang="en-US" smtClean="0"/>
          </a:p>
        </p:txBody>
      </p:sp>
    </p:spTree>
    <p:extLst>
      <p:ext uri="{BB962C8B-B14F-4D97-AF65-F5344CB8AC3E}">
        <p14:creationId xmlns:p14="http://schemas.microsoft.com/office/powerpoint/2010/main" xmlns="" val="31110775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32A01550-917E-4C88-B55C-E0C1D79BA17E}" type="slidenum">
              <a:rPr lang="en-US"/>
              <a:pPr/>
              <a:t>66</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r>
              <a:rPr lang="el-GR" smtClean="0"/>
              <a:t>Κάμψη του καρπού στο μέγιστο βαθμό, διατήρηση της θέσης για 1 λεπτό και αναπαραγωγή συμπτωμάτων όπως μούδιασμα και τρόμος των δακτύλων.</a:t>
            </a:r>
            <a:endParaRPr lang="en-US" smtClean="0"/>
          </a:p>
        </p:txBody>
      </p:sp>
    </p:spTree>
    <p:extLst>
      <p:ext uri="{BB962C8B-B14F-4D97-AF65-F5344CB8AC3E}">
        <p14:creationId xmlns:p14="http://schemas.microsoft.com/office/powerpoint/2010/main" xmlns="" val="247282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p:spPr>
        <p:txBody>
          <a:bodyPr/>
          <a:lstStyle/>
          <a:p>
            <a:pPr eaLnBrk="1" hangingPunct="1"/>
            <a:endParaRPr lang="el-GR" smtClean="0"/>
          </a:p>
        </p:txBody>
      </p:sp>
      <p:sp>
        <p:nvSpPr>
          <p:cNvPr id="225284" name="Slide Number Placeholder 3"/>
          <p:cNvSpPr>
            <a:spLocks noGrp="1"/>
          </p:cNvSpPr>
          <p:nvPr>
            <p:ph type="sldNum" sz="quarter" idx="5"/>
          </p:nvPr>
        </p:nvSpPr>
        <p:spPr>
          <a:noFill/>
        </p:spPr>
        <p:txBody>
          <a:bodyPr/>
          <a:lstStyle/>
          <a:p>
            <a:fld id="{97684875-00F2-400E-9B35-12F4D54713B7}" type="slidenum">
              <a:rPr lang="en-US"/>
              <a:pPr/>
              <a:t>71</a:t>
            </a:fld>
            <a:endParaRPr lang="en-US"/>
          </a:p>
        </p:txBody>
      </p:sp>
    </p:spTree>
    <p:extLst>
      <p:ext uri="{BB962C8B-B14F-4D97-AF65-F5344CB8AC3E}">
        <p14:creationId xmlns:p14="http://schemas.microsoft.com/office/powerpoint/2010/main" xmlns="" val="12573076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F0B823EB-3B1D-4751-8962-550509C2B480}" type="slidenum">
              <a:rPr lang="en-US"/>
              <a:pPr/>
              <a:t>72</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l-GR" smtClean="0"/>
              <a:t>Ινοστεώδης σήραγγα που δημιουργεί το εντύπωμα μεταξύ πισοειδούς και αγκιστρωτού μαζί με τον σύνδεσμο αυτών.</a:t>
            </a:r>
            <a:endParaRPr lang="en-US" smtClean="0"/>
          </a:p>
        </p:txBody>
      </p:sp>
    </p:spTree>
    <p:extLst>
      <p:ext uri="{BB962C8B-B14F-4D97-AF65-F5344CB8AC3E}">
        <p14:creationId xmlns:p14="http://schemas.microsoft.com/office/powerpoint/2010/main" xmlns="" val="11394980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p:spPr>
        <p:txBody>
          <a:bodyPr/>
          <a:lstStyle/>
          <a:p>
            <a:pPr eaLnBrk="1" hangingPunct="1"/>
            <a:endParaRPr lang="el-GR" smtClean="0"/>
          </a:p>
        </p:txBody>
      </p:sp>
      <p:sp>
        <p:nvSpPr>
          <p:cNvPr id="225284" name="Slide Number Placeholder 3"/>
          <p:cNvSpPr>
            <a:spLocks noGrp="1"/>
          </p:cNvSpPr>
          <p:nvPr>
            <p:ph type="sldNum" sz="quarter" idx="5"/>
          </p:nvPr>
        </p:nvSpPr>
        <p:spPr>
          <a:noFill/>
        </p:spPr>
        <p:txBody>
          <a:bodyPr/>
          <a:lstStyle/>
          <a:p>
            <a:fld id="{97684875-00F2-400E-9B35-12F4D54713B7}" type="slidenum">
              <a:rPr lang="en-US"/>
              <a:pPr/>
              <a:t>75</a:t>
            </a:fld>
            <a:endParaRPr lang="en-US"/>
          </a:p>
        </p:txBody>
      </p:sp>
    </p:spTree>
    <p:extLst>
      <p:ext uri="{BB962C8B-B14F-4D97-AF65-F5344CB8AC3E}">
        <p14:creationId xmlns:p14="http://schemas.microsoft.com/office/powerpoint/2010/main" xmlns="" val="335082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542D74B-9C20-4AEB-BBAA-5792950E5C1B}" type="slidenum">
              <a:rPr lang="en-US"/>
              <a:pPr/>
              <a:t>8</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spcBef>
                <a:spcPct val="0"/>
              </a:spcBef>
            </a:pPr>
            <a:endParaRPr lang="el-GR" b="1" smtClean="0"/>
          </a:p>
          <a:p>
            <a:pPr eaLnBrk="1" hangingPunct="1">
              <a:spcBef>
                <a:spcPct val="0"/>
              </a:spcBef>
            </a:pPr>
            <a:r>
              <a:rPr lang="el-GR" smtClean="0"/>
              <a:t>Έως</a:t>
            </a:r>
            <a:r>
              <a:rPr lang="el-GR" b="1" smtClean="0"/>
              <a:t> 20% </a:t>
            </a:r>
            <a:r>
              <a:rPr lang="el-GR" smtClean="0"/>
              <a:t>διαφορά</a:t>
            </a:r>
            <a:r>
              <a:rPr lang="el-GR" b="1" smtClean="0"/>
              <a:t> </a:t>
            </a:r>
            <a:r>
              <a:rPr lang="el-GR" smtClean="0"/>
              <a:t>ανάμεσα στα δύο άκρα θεωρείται</a:t>
            </a:r>
            <a:r>
              <a:rPr lang="el-GR" b="1" smtClean="0"/>
              <a:t> </a:t>
            </a:r>
            <a:r>
              <a:rPr lang="en-US" b="1" smtClean="0"/>
              <a:t>normal.</a:t>
            </a:r>
          </a:p>
          <a:p>
            <a:pPr eaLnBrk="1" hangingPunct="1">
              <a:spcBef>
                <a:spcPct val="0"/>
              </a:spcBef>
            </a:pPr>
            <a:r>
              <a:rPr lang="en-US" b="1" smtClean="0"/>
              <a:t>Chuck Pinch</a:t>
            </a:r>
            <a:r>
              <a:rPr lang="en-US" smtClean="0"/>
              <a:t>:</a:t>
            </a:r>
            <a:r>
              <a:rPr lang="el-GR" smtClean="0"/>
              <a:t> Αδρή σύλληψη ( κράτημα στυλού)</a:t>
            </a:r>
            <a:endParaRPr lang="el-GR" b="1" smtClean="0"/>
          </a:p>
          <a:p>
            <a:pPr eaLnBrk="1" hangingPunct="1"/>
            <a:endParaRPr lang="en-US" smtClean="0"/>
          </a:p>
        </p:txBody>
      </p:sp>
    </p:spTree>
    <p:extLst>
      <p:ext uri="{BB962C8B-B14F-4D97-AF65-F5344CB8AC3E}">
        <p14:creationId xmlns:p14="http://schemas.microsoft.com/office/powerpoint/2010/main" xmlns="" val="405220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el-GR" smtClean="0"/>
          </a:p>
        </p:txBody>
      </p:sp>
      <p:sp>
        <p:nvSpPr>
          <p:cNvPr id="126980" name="Slide Number Placeholder 3"/>
          <p:cNvSpPr>
            <a:spLocks noGrp="1"/>
          </p:cNvSpPr>
          <p:nvPr>
            <p:ph type="sldNum" sz="quarter" idx="5"/>
          </p:nvPr>
        </p:nvSpPr>
        <p:spPr>
          <a:noFill/>
        </p:spPr>
        <p:txBody>
          <a:bodyPr/>
          <a:lstStyle/>
          <a:p>
            <a:fld id="{75DD1DC9-47E9-4FEC-A5F5-63ABCDE6BB00}" type="slidenum">
              <a:rPr lang="en-US"/>
              <a:pPr/>
              <a:t>9</a:t>
            </a:fld>
            <a:endParaRPr lang="en-US"/>
          </a:p>
        </p:txBody>
      </p:sp>
    </p:spTree>
    <p:extLst>
      <p:ext uri="{BB962C8B-B14F-4D97-AF65-F5344CB8AC3E}">
        <p14:creationId xmlns:p14="http://schemas.microsoft.com/office/powerpoint/2010/main" xmlns="" val="14214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pPr eaLnBrk="1" hangingPunct="1"/>
            <a:endParaRPr lang="el-GR" smtClean="0"/>
          </a:p>
        </p:txBody>
      </p:sp>
      <p:sp>
        <p:nvSpPr>
          <p:cNvPr id="131076" name="Slide Number Placeholder 3"/>
          <p:cNvSpPr>
            <a:spLocks noGrp="1"/>
          </p:cNvSpPr>
          <p:nvPr>
            <p:ph type="sldNum" sz="quarter" idx="5"/>
          </p:nvPr>
        </p:nvSpPr>
        <p:spPr>
          <a:noFill/>
        </p:spPr>
        <p:txBody>
          <a:bodyPr/>
          <a:lstStyle/>
          <a:p>
            <a:fld id="{E4A10171-D854-4FC3-AAD2-5294071FB6B2}" type="slidenum">
              <a:rPr lang="en-US"/>
              <a:pPr/>
              <a:t>10</a:t>
            </a:fld>
            <a:endParaRPr lang="en-US"/>
          </a:p>
        </p:txBody>
      </p:sp>
    </p:spTree>
    <p:extLst>
      <p:ext uri="{BB962C8B-B14F-4D97-AF65-F5344CB8AC3E}">
        <p14:creationId xmlns:p14="http://schemas.microsoft.com/office/powerpoint/2010/main" xmlns="" val="98047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B585109E-CBC3-461E-842D-978E47B58746}" type="slidenum">
              <a:rPr lang="en-US"/>
              <a:pPr/>
              <a:t>11</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l-GR" smtClean="0"/>
              <a:t>ΠΕΡΙΦΕΡΙΚΟ ΑΚΡΟ:Μικρό βοθρίο κατά μήκος του πλάγιου χείλους της κερκίδας</a:t>
            </a:r>
            <a:endParaRPr lang="en-US" smtClean="0"/>
          </a:p>
          <a:p>
            <a:pPr eaLnBrk="1" hangingPunct="1"/>
            <a:r>
              <a:rPr lang="el-GR" b="1" i="1" smtClean="0"/>
              <a:t>ΣΚΑΦΟΕΙΔΕΣ</a:t>
            </a:r>
            <a:r>
              <a:rPr lang="el-GR" smtClean="0"/>
              <a:t>:Το μεγαλύτερο οστό της κεντρικής καρπικής οστικής σειράς.Παρουσιάζει τα περισσότερα </a:t>
            </a:r>
            <a:r>
              <a:rPr lang="en-US" smtClean="0"/>
              <a:t>fx</a:t>
            </a:r>
            <a:r>
              <a:rPr lang="el-GR" smtClean="0"/>
              <a:t>.Πλάγια ωλένια κλίση του χεριού επιτρέπει την εύκολη ψηλάφηση</a:t>
            </a:r>
            <a:endParaRPr lang="en-US" smtClean="0"/>
          </a:p>
        </p:txBody>
      </p:sp>
    </p:spTree>
    <p:extLst>
      <p:ext uri="{BB962C8B-B14F-4D97-AF65-F5344CB8AC3E}">
        <p14:creationId xmlns:p14="http://schemas.microsoft.com/office/powerpoint/2010/main" xmlns="" val="4287620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solidFill>
                <a:srgbClr val="EBDDC3"/>
              </a:solidFill>
            </a:endParaRPr>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136CB9D6-9036-4AF6-AC44-316E3DE2FE09}" type="slidenum">
              <a:rPr lang="en-US" altLang="en-US">
                <a:solidFill>
                  <a:srgbClr val="EBDDC3"/>
                </a:solidFill>
              </a:rPr>
              <a:pPr>
                <a:defRPr/>
              </a:pPr>
              <a:t>‹#›</a:t>
            </a:fld>
            <a:endParaRPr lang="en-US" altLang="en-US">
              <a:solidFill>
                <a:srgbClr val="EBDDC3"/>
              </a:solidFill>
            </a:endParaRPr>
          </a:p>
        </p:txBody>
      </p:sp>
    </p:spTree>
    <p:extLst>
      <p:ext uri="{BB962C8B-B14F-4D97-AF65-F5344CB8AC3E}">
        <p14:creationId xmlns:p14="http://schemas.microsoft.com/office/powerpoint/2010/main" xmlns="" val="357594917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22"/>
          <p:cNvSpPr>
            <a:spLocks noGrp="1"/>
          </p:cNvSpPr>
          <p:nvPr>
            <p:ph type="sldNum" sz="quarter" idx="12"/>
          </p:nvPr>
        </p:nvSpPr>
        <p:spPr/>
        <p:txBody>
          <a:bodyPr/>
          <a:lstStyle>
            <a:lvl1pPr>
              <a:defRPr/>
            </a:lvl1pPr>
          </a:lstStyle>
          <a:p>
            <a:pPr>
              <a:defRPr/>
            </a:pPr>
            <a:fld id="{FF95C2E7-0FC3-4D23-B6B7-18577A797F88}" type="slidenum">
              <a:rPr lang="en-US" altLang="en-US"/>
              <a:pPr>
                <a:defRPr/>
              </a:pPr>
              <a:t>‹#›</a:t>
            </a:fld>
            <a:endParaRPr lang="en-US" altLang="en-US"/>
          </a:p>
        </p:txBody>
      </p:sp>
    </p:spTree>
    <p:extLst>
      <p:ext uri="{BB962C8B-B14F-4D97-AF65-F5344CB8AC3E}">
        <p14:creationId xmlns:p14="http://schemas.microsoft.com/office/powerpoint/2010/main" xmlns="" val="915854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endParaRPr lang="en-US">
              <a:solidFill>
                <a:srgbClr val="775F55"/>
              </a:solidFill>
            </a:endParaRP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solidFill>
                <a:srgbClr val="775F55"/>
              </a:solidFill>
            </a:endParaRP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152C2F99-A6C0-4C92-A543-7D83F109930F}" type="slidenum">
              <a:rPr lang="en-US" altLang="en-US"/>
              <a:pPr>
                <a:defRPr/>
              </a:pPr>
              <a:t>‹#›</a:t>
            </a:fld>
            <a:endParaRPr lang="en-US" altLang="en-US"/>
          </a:p>
        </p:txBody>
      </p:sp>
    </p:spTree>
    <p:extLst>
      <p:ext uri="{BB962C8B-B14F-4D97-AF65-F5344CB8AC3E}">
        <p14:creationId xmlns:p14="http://schemas.microsoft.com/office/powerpoint/2010/main" xmlns="" val="74192857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7"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8" name="Slide Number Placeholder 22"/>
          <p:cNvSpPr>
            <a:spLocks noGrp="1"/>
          </p:cNvSpPr>
          <p:nvPr>
            <p:ph type="sldNum" sz="quarter" idx="12"/>
          </p:nvPr>
        </p:nvSpPr>
        <p:spPr/>
        <p:txBody>
          <a:bodyPr/>
          <a:lstStyle>
            <a:lvl1pPr>
              <a:defRPr/>
            </a:lvl1pPr>
          </a:lstStyle>
          <a:p>
            <a:pPr>
              <a:defRPr/>
            </a:pPr>
            <a:fld id="{97839DA8-45A6-4F5E-B483-44B303A45297}" type="slidenum">
              <a:rPr lang="en-US" altLang="en-US"/>
              <a:pPr>
                <a:defRPr/>
              </a:pPr>
              <a:t>‹#›</a:t>
            </a:fld>
            <a:endParaRPr lang="en-US" altLang="en-US"/>
          </a:p>
        </p:txBody>
      </p:sp>
    </p:spTree>
    <p:extLst>
      <p:ext uri="{BB962C8B-B14F-4D97-AF65-F5344CB8AC3E}">
        <p14:creationId xmlns:p14="http://schemas.microsoft.com/office/powerpoint/2010/main" xmlns="" val="90952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60C98F7B-EA01-4CBB-B8A3-D4CC3B4E2A46}" type="slidenum">
              <a:rPr lang="en-US" smtClean="0"/>
              <a:pPr>
                <a:defRPr/>
              </a:pPr>
              <a:t>‹#›</a:t>
            </a:fld>
            <a:endParaRPr lang="en-US"/>
          </a:p>
        </p:txBody>
      </p:sp>
    </p:spTree>
    <p:extLst>
      <p:ext uri="{BB962C8B-B14F-4D97-AF65-F5344CB8AC3E}">
        <p14:creationId xmlns:p14="http://schemas.microsoft.com/office/powerpoint/2010/main" xmlns="" val="125694392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268FE94-DCF5-4175-9B0E-09A15F580E5C}" type="slidenum">
              <a:rPr lang="en-US" smtClean="0"/>
              <a:pPr>
                <a:defRPr/>
              </a:pPr>
              <a:t>‹#›</a:t>
            </a:fld>
            <a:endParaRPr lang="en-US"/>
          </a:p>
        </p:txBody>
      </p:sp>
    </p:spTree>
    <p:extLst>
      <p:ext uri="{BB962C8B-B14F-4D97-AF65-F5344CB8AC3E}">
        <p14:creationId xmlns:p14="http://schemas.microsoft.com/office/powerpoint/2010/main" xmlns="" val="3872840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lvl1pPr>
          </a:lstStyle>
          <a:p>
            <a:pPr>
              <a:defRPr/>
            </a:pPr>
            <a:fld id="{C966F324-3695-46F5-B785-AB8F0BB29EE9}" type="slidenum">
              <a:rPr lang="en-US" smtClean="0"/>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xmlns="" val="201245819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endParaRPr lang="en-US"/>
          </a:p>
        </p:txBody>
      </p:sp>
      <p:sp>
        <p:nvSpPr>
          <p:cNvPr id="6" name="Slide Number Placeholder 9"/>
          <p:cNvSpPr>
            <a:spLocks noGrp="1"/>
          </p:cNvSpPr>
          <p:nvPr>
            <p:ph type="sldNum" sz="quarter" idx="11"/>
          </p:nvPr>
        </p:nvSpPr>
        <p:spPr/>
        <p:txBody>
          <a:bodyPr/>
          <a:lstStyle>
            <a:lvl1pPr>
              <a:defRPr/>
            </a:lvl1pPr>
          </a:lstStyle>
          <a:p>
            <a:pPr>
              <a:defRPr/>
            </a:pPr>
            <a:fld id="{D2C86D06-3C88-4371-AC29-FC244BCA7244}" type="slidenum">
              <a:rPr lang="en-US" smtClean="0"/>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352313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endParaRPr lang="en-US"/>
          </a:p>
        </p:txBody>
      </p:sp>
      <p:sp>
        <p:nvSpPr>
          <p:cNvPr id="8" name="Slide Number Placeholder 11"/>
          <p:cNvSpPr>
            <a:spLocks noGrp="1"/>
          </p:cNvSpPr>
          <p:nvPr>
            <p:ph type="sldNum" sz="quarter" idx="11"/>
          </p:nvPr>
        </p:nvSpPr>
        <p:spPr/>
        <p:txBody>
          <a:bodyPr/>
          <a:lstStyle>
            <a:lvl1pPr>
              <a:defRPr/>
            </a:lvl1pPr>
          </a:lstStyle>
          <a:p>
            <a:pPr>
              <a:defRPr/>
            </a:pPr>
            <a:fld id="{47FE14F9-47D1-4AA0-834F-AFF2966FB076}" type="slidenum">
              <a:rPr lang="en-US" smtClean="0"/>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87315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89DB785E-1E3F-4A1C-803E-769B3C2F7041}" type="slidenum">
              <a:rPr lang="en-US" smtClean="0"/>
              <a:pPr>
                <a:defRPr/>
              </a:pPr>
              <a:t>‹#›</a:t>
            </a:fld>
            <a:endParaRPr lang="en-US"/>
          </a:p>
        </p:txBody>
      </p:sp>
    </p:spTree>
    <p:extLst>
      <p:ext uri="{BB962C8B-B14F-4D97-AF65-F5344CB8AC3E}">
        <p14:creationId xmlns:p14="http://schemas.microsoft.com/office/powerpoint/2010/main" xmlns="" val="4087155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F1921ED7-7990-430A-927B-C47EB8B0B424}" type="slidenum">
              <a:rPr lang="en-US" smtClean="0"/>
              <a:pPr>
                <a:defRPr/>
              </a:pPr>
              <a:t>‹#›</a:t>
            </a:fld>
            <a:endParaRPr lang="en-US"/>
          </a:p>
        </p:txBody>
      </p:sp>
    </p:spTree>
    <p:extLst>
      <p:ext uri="{BB962C8B-B14F-4D97-AF65-F5344CB8AC3E}">
        <p14:creationId xmlns:p14="http://schemas.microsoft.com/office/powerpoint/2010/main" xmlns="" val="1031040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22"/>
          <p:cNvSpPr>
            <a:spLocks noGrp="1"/>
          </p:cNvSpPr>
          <p:nvPr>
            <p:ph type="sldNum" sz="quarter" idx="12"/>
          </p:nvPr>
        </p:nvSpPr>
        <p:spPr/>
        <p:txBody>
          <a:bodyPr/>
          <a:lstStyle>
            <a:lvl1pPr>
              <a:defRPr/>
            </a:lvl1pPr>
          </a:lstStyle>
          <a:p>
            <a:pPr>
              <a:defRPr/>
            </a:pPr>
            <a:fld id="{ABCC936D-A964-469E-9274-D2F1BCAFF2E9}" type="slidenum">
              <a:rPr lang="en-US" altLang="en-US"/>
              <a:pPr>
                <a:defRPr/>
              </a:pPr>
              <a:t>‹#›</a:t>
            </a:fld>
            <a:endParaRPr lang="en-US" altLang="en-US"/>
          </a:p>
        </p:txBody>
      </p:sp>
    </p:spTree>
    <p:extLst>
      <p:ext uri="{BB962C8B-B14F-4D97-AF65-F5344CB8AC3E}">
        <p14:creationId xmlns:p14="http://schemas.microsoft.com/office/powerpoint/2010/main" xmlns="" val="1323992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D468E848-23BB-45BD-8011-698BE23ECC4B}" type="slidenum">
              <a:rPr lang="en-US" smtClean="0"/>
              <a:pPr>
                <a:defRPr/>
              </a:pPr>
              <a:t>‹#›</a:t>
            </a:fld>
            <a:endParaRPr lang="en-US"/>
          </a:p>
        </p:txBody>
      </p:sp>
    </p:spTree>
    <p:extLst>
      <p:ext uri="{BB962C8B-B14F-4D97-AF65-F5344CB8AC3E}">
        <p14:creationId xmlns:p14="http://schemas.microsoft.com/office/powerpoint/2010/main" xmlns="" val="1556268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endParaRPr lang="en-US"/>
          </a:p>
        </p:txBody>
      </p:sp>
      <p:sp>
        <p:nvSpPr>
          <p:cNvPr id="10" name="Slide Number Placeholder 12"/>
          <p:cNvSpPr>
            <a:spLocks noGrp="1"/>
          </p:cNvSpPr>
          <p:nvPr>
            <p:ph type="sldNum" sz="quarter" idx="11"/>
          </p:nvPr>
        </p:nvSpPr>
        <p:spPr>
          <a:xfrm>
            <a:off x="0" y="4667250"/>
            <a:ext cx="1447800" cy="663575"/>
          </a:xfrm>
        </p:spPr>
        <p:txBody>
          <a:bodyPr/>
          <a:lstStyle>
            <a:lvl1pPr>
              <a:defRPr sz="2800"/>
            </a:lvl1pPr>
          </a:lstStyle>
          <a:p>
            <a:pPr>
              <a:defRPr/>
            </a:pPr>
            <a:fld id="{3A8DBA36-AD12-40AF-8FCA-CECCFE02BD38}" type="slidenum">
              <a:rPr lang="en-US" smtClean="0"/>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xmlns="" val="277260729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3E0860E-6633-449A-9C7E-3982F6C9503A}" type="slidenum">
              <a:rPr lang="en-US" smtClean="0"/>
              <a:pPr>
                <a:defRPr/>
              </a:pPr>
              <a:t>‹#›</a:t>
            </a:fld>
            <a:endParaRPr lang="en-US"/>
          </a:p>
        </p:txBody>
      </p:sp>
    </p:spTree>
    <p:extLst>
      <p:ext uri="{BB962C8B-B14F-4D97-AF65-F5344CB8AC3E}">
        <p14:creationId xmlns:p14="http://schemas.microsoft.com/office/powerpoint/2010/main" xmlns="" val="195918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44D1DC4F-7FC3-4405-83B5-563A0196BCAA}" type="slidenum">
              <a:rPr lang="en-US" smtClean="0"/>
              <a:pPr>
                <a:defRPr/>
              </a:pPr>
              <a:t>‹#›</a:t>
            </a:fld>
            <a:endParaRPr lang="en-US"/>
          </a:p>
        </p:txBody>
      </p:sp>
    </p:spTree>
    <p:extLst>
      <p:ext uri="{BB962C8B-B14F-4D97-AF65-F5344CB8AC3E}">
        <p14:creationId xmlns:p14="http://schemas.microsoft.com/office/powerpoint/2010/main" xmlns="" val="302352008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7483019D-34C6-43F1-AE52-8583DBA66392}" type="slidenum">
              <a:rPr lang="en-US" smtClean="0"/>
              <a:pPr>
                <a:defRPr/>
              </a:pPr>
              <a:t>‹#›</a:t>
            </a:fld>
            <a:endParaRPr lang="en-US"/>
          </a:p>
        </p:txBody>
      </p:sp>
    </p:spTree>
    <p:extLst>
      <p:ext uri="{BB962C8B-B14F-4D97-AF65-F5344CB8AC3E}">
        <p14:creationId xmlns:p14="http://schemas.microsoft.com/office/powerpoint/2010/main" xmlns="" val="430107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EBBBE4-0464-478D-BB9F-8D28B327B153}" type="slidenum">
              <a:rPr lang="en-US"/>
              <a:pPr>
                <a:defRPr/>
              </a:pPr>
              <a:t>‹#›</a:t>
            </a:fld>
            <a:endParaRPr lang="en-US"/>
          </a:p>
        </p:txBody>
      </p:sp>
    </p:spTree>
    <p:extLst>
      <p:ext uri="{BB962C8B-B14F-4D97-AF65-F5344CB8AC3E}">
        <p14:creationId xmlns:p14="http://schemas.microsoft.com/office/powerpoint/2010/main" xmlns="" val="263396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42090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endParaRPr lang="en-US">
              <a:solidFill>
                <a:srgbClr val="775F55"/>
              </a:solidFill>
            </a:endParaRPr>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lvl1pPr>
          </a:lstStyle>
          <a:p>
            <a:pPr>
              <a:defRPr/>
            </a:pPr>
            <a:fld id="{AC2CB7DA-4D5F-4638-9E64-20208D026F07}" type="slidenum">
              <a:rPr lang="en-US" altLang="en-US"/>
              <a:pPr>
                <a:defRPr/>
              </a:pPr>
              <a:t>‹#›</a:t>
            </a:fld>
            <a:endParaRPr lang="en-US" alt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xmlns="" val="126747471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endParaRPr lang="en-US">
              <a:solidFill>
                <a:srgbClr val="775F55"/>
              </a:solidFill>
            </a:endParaRPr>
          </a:p>
        </p:txBody>
      </p:sp>
      <p:sp>
        <p:nvSpPr>
          <p:cNvPr id="6" name="Slide Number Placeholder 9"/>
          <p:cNvSpPr>
            <a:spLocks noGrp="1"/>
          </p:cNvSpPr>
          <p:nvPr>
            <p:ph type="sldNum" sz="quarter" idx="11"/>
          </p:nvPr>
        </p:nvSpPr>
        <p:spPr/>
        <p:txBody>
          <a:bodyPr/>
          <a:lstStyle>
            <a:lvl1pPr>
              <a:defRPr/>
            </a:lvl1pPr>
          </a:lstStyle>
          <a:p>
            <a:pPr>
              <a:defRPr/>
            </a:pPr>
            <a:fld id="{A543BDA1-3621-4247-AD6F-DD0DCFD475CA}" type="slidenum">
              <a:rPr lang="en-US" altLang="en-US"/>
              <a:pPr>
                <a:defRPr/>
              </a:pPr>
              <a:t>‹#›</a:t>
            </a:fld>
            <a:endParaRPr lang="en-US" alt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xmlns="" val="203407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endParaRPr lang="en-US">
              <a:solidFill>
                <a:srgbClr val="775F55"/>
              </a:solidFill>
            </a:endParaRPr>
          </a:p>
        </p:txBody>
      </p:sp>
      <p:sp>
        <p:nvSpPr>
          <p:cNvPr id="8" name="Slide Number Placeholder 11"/>
          <p:cNvSpPr>
            <a:spLocks noGrp="1"/>
          </p:cNvSpPr>
          <p:nvPr>
            <p:ph type="sldNum" sz="quarter" idx="11"/>
          </p:nvPr>
        </p:nvSpPr>
        <p:spPr/>
        <p:txBody>
          <a:bodyPr/>
          <a:lstStyle>
            <a:lvl1pPr>
              <a:defRPr/>
            </a:lvl1pPr>
          </a:lstStyle>
          <a:p>
            <a:pPr>
              <a:defRPr/>
            </a:pPr>
            <a:fld id="{12E803BC-2521-4770-93FB-CBB231110CFB}" type="slidenum">
              <a:rPr lang="en-US" altLang="en-US"/>
              <a:pPr>
                <a:defRPr/>
              </a:pPr>
              <a:t>‹#›</a:t>
            </a:fld>
            <a:endParaRPr lang="en-US" alt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xmlns="" val="415270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5" name="Slide Number Placeholder 22"/>
          <p:cNvSpPr>
            <a:spLocks noGrp="1"/>
          </p:cNvSpPr>
          <p:nvPr>
            <p:ph type="sldNum" sz="quarter" idx="12"/>
          </p:nvPr>
        </p:nvSpPr>
        <p:spPr/>
        <p:txBody>
          <a:bodyPr/>
          <a:lstStyle>
            <a:lvl1pPr>
              <a:defRPr/>
            </a:lvl1pPr>
          </a:lstStyle>
          <a:p>
            <a:pPr>
              <a:defRPr/>
            </a:pPr>
            <a:fld id="{BD8E9A1A-A490-4D7D-A17E-9F33F03C5CAF}" type="slidenum">
              <a:rPr lang="en-US" altLang="en-US"/>
              <a:pPr>
                <a:defRPr/>
              </a:pPr>
              <a:t>‹#›</a:t>
            </a:fld>
            <a:endParaRPr lang="en-US" altLang="en-US"/>
          </a:p>
        </p:txBody>
      </p:sp>
    </p:spTree>
    <p:extLst>
      <p:ext uri="{BB962C8B-B14F-4D97-AF65-F5344CB8AC3E}">
        <p14:creationId xmlns:p14="http://schemas.microsoft.com/office/powerpoint/2010/main" xmlns="" val="174098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775F55"/>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346F607A-386C-4A66-9A19-68E2E9E1188D}" type="slidenum">
              <a:rPr lang="en-US" altLang="en-US">
                <a:solidFill>
                  <a:srgbClr val="775F55"/>
                </a:solidFill>
              </a:rPr>
              <a:pPr>
                <a:defRPr/>
              </a:pPr>
              <a:t>‹#›</a:t>
            </a:fld>
            <a:endParaRPr lang="en-US" altLang="en-US">
              <a:solidFill>
                <a:srgbClr val="775F55"/>
              </a:solidFill>
            </a:endParaRPr>
          </a:p>
        </p:txBody>
      </p:sp>
    </p:spTree>
    <p:extLst>
      <p:ext uri="{BB962C8B-B14F-4D97-AF65-F5344CB8AC3E}">
        <p14:creationId xmlns:p14="http://schemas.microsoft.com/office/powerpoint/2010/main" xmlns="" val="2350612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775F55"/>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7" name="Slide Number Placeholder 22"/>
          <p:cNvSpPr>
            <a:spLocks noGrp="1"/>
          </p:cNvSpPr>
          <p:nvPr>
            <p:ph type="sldNum" sz="quarter" idx="12"/>
          </p:nvPr>
        </p:nvSpPr>
        <p:spPr/>
        <p:txBody>
          <a:bodyPr/>
          <a:lstStyle>
            <a:lvl1pPr>
              <a:defRPr/>
            </a:lvl1pPr>
          </a:lstStyle>
          <a:p>
            <a:pPr>
              <a:defRPr/>
            </a:pPr>
            <a:fld id="{48D19A1D-1176-45AB-9901-5C892DB852F4}" type="slidenum">
              <a:rPr lang="en-US" altLang="en-US"/>
              <a:pPr>
                <a:defRPr/>
              </a:pPr>
              <a:t>‹#›</a:t>
            </a:fld>
            <a:endParaRPr lang="en-US" altLang="en-US"/>
          </a:p>
        </p:txBody>
      </p:sp>
    </p:spTree>
    <p:extLst>
      <p:ext uri="{BB962C8B-B14F-4D97-AF65-F5344CB8AC3E}">
        <p14:creationId xmlns:p14="http://schemas.microsoft.com/office/powerpoint/2010/main" xmlns="" val="321461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endParaRPr lang="en-US">
              <a:solidFill>
                <a:srgbClr val="775F55"/>
              </a:solidFill>
            </a:endParaRPr>
          </a:p>
        </p:txBody>
      </p:sp>
      <p:sp>
        <p:nvSpPr>
          <p:cNvPr id="10" name="Slide Number Placeholder 12"/>
          <p:cNvSpPr>
            <a:spLocks noGrp="1"/>
          </p:cNvSpPr>
          <p:nvPr>
            <p:ph type="sldNum" sz="quarter" idx="11"/>
          </p:nvPr>
        </p:nvSpPr>
        <p:spPr>
          <a:xfrm>
            <a:off x="0" y="4667250"/>
            <a:ext cx="1447800" cy="663575"/>
          </a:xfrm>
        </p:spPr>
        <p:txBody>
          <a:bodyPr/>
          <a:lstStyle>
            <a:lvl1pPr>
              <a:defRPr sz="2800"/>
            </a:lvl1pPr>
          </a:lstStyle>
          <a:p>
            <a:pPr>
              <a:defRPr/>
            </a:pPr>
            <a:fld id="{0ECA9695-C7CB-420B-9EC2-A8F8BE4C5CD3}" type="slidenum">
              <a:rPr lang="en-US" altLang="en-US"/>
              <a:pPr>
                <a:defRPr/>
              </a:pPr>
              <a:t>‹#›</a:t>
            </a:fld>
            <a:endParaRPr lang="en-US" alt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xmlns="" val="71049485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charset="0"/>
                <a:cs typeface="Arial" charset="0"/>
              </a:defRPr>
            </a:lvl1pPr>
          </a:lstStyle>
          <a:p>
            <a:pPr>
              <a:defRPr/>
            </a:pPr>
            <a:endParaRPr lang="en-US">
              <a:solidFill>
                <a:srgbClr val="775F55"/>
              </a:solidFill>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charset="0"/>
                <a:cs typeface="Arial" charset="0"/>
              </a:defRPr>
            </a:lvl1pPr>
          </a:lstStyle>
          <a:p>
            <a:pPr>
              <a:defRPr/>
            </a:pPr>
            <a:endParaRPr lang="en-US">
              <a:solidFill>
                <a:srgbClr val="775F55"/>
              </a:solidFill>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pPr>
              <a:defRPr/>
            </a:pPr>
            <a:fld id="{FD7CCD62-0601-4D3D-B393-0F8BF233D540}" type="slidenum">
              <a:rPr lang="en-US" altLang="en-US">
                <a:latin typeface="Arial" panose="020B0604020202020204" pitchFamily="34" charset="0"/>
                <a:cs typeface="Arial" panose="020B0604020202020204" pitchFamily="34" charset="0"/>
              </a:rPr>
              <a:pPr>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223218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charset="0"/>
                <a:cs typeface="Arial" charset="0"/>
              </a:defRPr>
            </a:lvl1pPr>
          </a:lstStyle>
          <a:p>
            <a:pPr>
              <a:defRPr/>
            </a:pPr>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charset="0"/>
                <a:cs typeface="Arial" charset="0"/>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pPr>
              <a:defRPr/>
            </a:pPr>
            <a:fld id="{7483019D-34C6-43F1-AE52-8583DBA66392}" type="slidenum">
              <a:rPr lang="en-US" smtClean="0"/>
              <a:pPr>
                <a:defRPr/>
              </a:pPr>
              <a:t>‹#›</a:t>
            </a:fld>
            <a:endParaRPr lang="en-US"/>
          </a:p>
        </p:txBody>
      </p:sp>
    </p:spTree>
    <p:extLst>
      <p:ext uri="{BB962C8B-B14F-4D97-AF65-F5344CB8AC3E}">
        <p14:creationId xmlns:p14="http://schemas.microsoft.com/office/powerpoint/2010/main" xmlns="" val="40991892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w Cen MT" pitchFamily="34" charset="0"/>
        </a:defRPr>
      </a:lvl2pPr>
      <a:lvl3pPr algn="l" rtl="0" eaLnBrk="1" fontAlgn="base" hangingPunct="1">
        <a:spcBef>
          <a:spcPct val="0"/>
        </a:spcBef>
        <a:spcAft>
          <a:spcPct val="0"/>
        </a:spcAft>
        <a:defRPr sz="4400">
          <a:solidFill>
            <a:schemeClr val="tx2"/>
          </a:solidFill>
          <a:latin typeface="Tw Cen MT" pitchFamily="34" charset="0"/>
        </a:defRPr>
      </a:lvl3pPr>
      <a:lvl4pPr algn="l" rtl="0" eaLnBrk="1" fontAlgn="base" hangingPunct="1">
        <a:spcBef>
          <a:spcPct val="0"/>
        </a:spcBef>
        <a:spcAft>
          <a:spcPct val="0"/>
        </a:spcAft>
        <a:defRPr sz="4400">
          <a:solidFill>
            <a:schemeClr val="tx2"/>
          </a:solidFill>
          <a:latin typeface="Tw Cen MT" pitchFamily="34" charset="0"/>
        </a:defRPr>
      </a:lvl4pPr>
      <a:lvl5pPr algn="l" rtl="0" eaLnBrk="1" fontAlgn="base" hangingPunct="1">
        <a:spcBef>
          <a:spcPct val="0"/>
        </a:spcBef>
        <a:spcAft>
          <a:spcPct val="0"/>
        </a:spcAft>
        <a:defRPr sz="4400">
          <a:solidFill>
            <a:schemeClr val="tx2"/>
          </a:solidFill>
          <a:latin typeface="Tw Cen MT" pitchFamily="34" charset="0"/>
        </a:defRPr>
      </a:lvl5pPr>
      <a:lvl6pPr marL="457200" algn="l" rtl="0" eaLnBrk="1" fontAlgn="base" hangingPunct="1">
        <a:spcBef>
          <a:spcPct val="0"/>
        </a:spcBef>
        <a:spcAft>
          <a:spcPct val="0"/>
        </a:spcAft>
        <a:defRPr sz="4400">
          <a:solidFill>
            <a:schemeClr val="tx2"/>
          </a:solidFill>
          <a:latin typeface="Tw Cen MT" pitchFamily="34" charset="0"/>
        </a:defRPr>
      </a:lvl6pPr>
      <a:lvl7pPr marL="914400" algn="l" rtl="0" eaLnBrk="1" fontAlgn="base" hangingPunct="1">
        <a:spcBef>
          <a:spcPct val="0"/>
        </a:spcBef>
        <a:spcAft>
          <a:spcPct val="0"/>
        </a:spcAft>
        <a:defRPr sz="4400">
          <a:solidFill>
            <a:schemeClr val="tx2"/>
          </a:solidFill>
          <a:latin typeface="Tw Cen MT" pitchFamily="34" charset="0"/>
        </a:defRPr>
      </a:lvl7pPr>
      <a:lvl8pPr marL="1371600" algn="l" rtl="0" eaLnBrk="1" fontAlgn="base" hangingPunct="1">
        <a:spcBef>
          <a:spcPct val="0"/>
        </a:spcBef>
        <a:spcAft>
          <a:spcPct val="0"/>
        </a:spcAft>
        <a:defRPr sz="4400">
          <a:solidFill>
            <a:schemeClr val="tx2"/>
          </a:solidFill>
          <a:latin typeface="Tw Cen MT" pitchFamily="34" charset="0"/>
        </a:defRPr>
      </a:lvl8pPr>
      <a:lvl9pPr marL="1828800" algn="l" rtl="0" eaLnBrk="1" fontAlgn="base" hangingPunct="1">
        <a:spcBef>
          <a:spcPct val="0"/>
        </a:spcBef>
        <a:spcAft>
          <a:spcPct val="0"/>
        </a:spcAft>
        <a:defRPr sz="4400">
          <a:solidFill>
            <a:schemeClr val="tx2"/>
          </a:solidFill>
          <a:latin typeface="Tw Cen MT" pitchFamily="34" charset="0"/>
        </a:defRPr>
      </a:lvl9pPr>
    </p:titleStyle>
    <p:bodyStyle>
      <a:lvl1pPr marL="319088" indent="-319088" algn="l" rtl="0" eaLnBrk="1" fontAlgn="base" hangingPunct="1">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wmf"/></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http://radiographics.rsnajnls.org/content/vol23/issue3/images/large/g03ma08c1b.jpeg"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hyperlink" Target="http://radiographics.rsnajnls.org/content/vol23/issue3/images/large/g03ma08g5b.jpeg"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8.wmf"/></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42.wmf"/><Relationship Id="rId5" Type="http://schemas.openxmlformats.org/officeDocument/2006/relationships/image" Target="../media/image41.jpeg"/><Relationship Id="rId4" Type="http://schemas.openxmlformats.org/officeDocument/2006/relationships/image" Target="../media/image40.wmf"/></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38.wmf"/><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8.wm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38.wmf"/></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8.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38.wmf"/></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46.wmf"/></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55.wmf"/><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57.wmf"/></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62.wmf"/><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65.wmf"/><Relationship Id="rId4" Type="http://schemas.openxmlformats.org/officeDocument/2006/relationships/image" Target="../media/image64.wmf"/></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wmf"/><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70.wmf"/><Relationship Id="rId5" Type="http://schemas.openxmlformats.org/officeDocument/2006/relationships/image" Target="../media/image69.png"/><Relationship Id="rId4" Type="http://schemas.openxmlformats.org/officeDocument/2006/relationships/image" Target="../media/image68.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78.wmf"/></Relationships>
</file>

<file path=ppt/slides/_rels/slide5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56.xml"/><Relationship Id="rId1" Type="http://schemas.openxmlformats.org/officeDocument/2006/relationships/slideLayout" Target="../slideLayouts/slideLayout16.xml"/><Relationship Id="rId5" Type="http://schemas.openxmlformats.org/officeDocument/2006/relationships/image" Target="../media/image97.wmf"/><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wmf"/><Relationship Id="rId4" Type="http://schemas.openxmlformats.org/officeDocument/2006/relationships/image" Target="../media/image105.wmf"/></Relationships>
</file>

<file path=ppt/slides/_rels/slide73.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524000"/>
            <a:ext cx="7696200" cy="1828800"/>
          </a:xfrm>
        </p:spPr>
        <p:txBody>
          <a:bodyPr/>
          <a:lstStyle/>
          <a:p>
            <a:pPr>
              <a:defRPr/>
            </a:pPr>
            <a:r>
              <a:rPr lang="el-GR" dirty="0" err="1" smtClean="0"/>
              <a:t>Κλινικη</a:t>
            </a:r>
            <a:r>
              <a:rPr lang="el-GR" dirty="0" smtClean="0"/>
              <a:t> </a:t>
            </a:r>
            <a:r>
              <a:rPr lang="el-GR" dirty="0" err="1" smtClean="0"/>
              <a:t>εξεταση</a:t>
            </a:r>
            <a:r>
              <a:rPr lang="el-GR" dirty="0" smtClean="0"/>
              <a:t> </a:t>
            </a:r>
            <a:r>
              <a:rPr lang="el-GR" dirty="0" err="1" smtClean="0"/>
              <a:t>καρπου</a:t>
            </a:r>
            <a:r>
              <a:rPr lang="el-GR" dirty="0" smtClean="0"/>
              <a:t> </a:t>
            </a:r>
            <a:r>
              <a:rPr lang="el-GR" dirty="0"/>
              <a:t>και </a:t>
            </a:r>
            <a:r>
              <a:rPr lang="el-GR" dirty="0" err="1" smtClean="0"/>
              <a:t>Ακρας</a:t>
            </a:r>
            <a:r>
              <a:rPr lang="el-GR" dirty="0" smtClean="0"/>
              <a:t> </a:t>
            </a:r>
            <a:r>
              <a:rPr lang="el-GR" dirty="0" err="1" smtClean="0"/>
              <a:t>χειρας</a:t>
            </a:r>
            <a:r>
              <a:rPr lang="el-GR" dirty="0" smtClean="0"/>
              <a:t> </a:t>
            </a:r>
            <a:r>
              <a:rPr lang="en-US" dirty="0" smtClean="0"/>
              <a:t/>
            </a:r>
            <a:br>
              <a:rPr lang="en-US" dirty="0" smtClean="0"/>
            </a:br>
            <a:r>
              <a:rPr lang="en-US" dirty="0"/>
              <a:t/>
            </a:r>
            <a:br>
              <a:rPr lang="en-US" dirty="0"/>
            </a:br>
            <a:r>
              <a:rPr lang="el-GR" dirty="0" err="1" smtClean="0"/>
              <a:t>Συνδρομα</a:t>
            </a:r>
            <a:r>
              <a:rPr lang="el-GR" dirty="0" smtClean="0"/>
              <a:t> </a:t>
            </a:r>
            <a:r>
              <a:rPr lang="el-GR" dirty="0" err="1" smtClean="0"/>
              <a:t>υπερχρησης</a:t>
            </a:r>
            <a:r>
              <a:rPr lang="el-GR" dirty="0" smtClean="0"/>
              <a:t> </a:t>
            </a:r>
            <a:endParaRPr lang="en-US" dirty="0"/>
          </a:p>
        </p:txBody>
      </p:sp>
      <p:sp>
        <p:nvSpPr>
          <p:cNvPr id="10243" name="Subtitle 4"/>
          <p:cNvSpPr>
            <a:spLocks noGrp="1"/>
          </p:cNvSpPr>
          <p:nvPr>
            <p:ph type="subTitle" idx="1"/>
          </p:nvPr>
        </p:nvSpPr>
        <p:spPr>
          <a:xfrm>
            <a:off x="3657600" y="3733800"/>
            <a:ext cx="5105400" cy="1905000"/>
          </a:xfrm>
        </p:spPr>
        <p:txBody>
          <a:bodyPr/>
          <a:lstStyle/>
          <a:p>
            <a:pPr algn="r"/>
            <a:r>
              <a:rPr lang="en-US" altLang="en-US" smtClean="0"/>
              <a:t>Zinon T. Kokkalis, MD, Ph.D</a:t>
            </a:r>
          </a:p>
          <a:p>
            <a:pPr algn="r"/>
            <a:r>
              <a:rPr lang="en-US" altLang="en-US" smtClean="0"/>
              <a:t>Assistant Professor in Orthopaedics</a:t>
            </a:r>
          </a:p>
          <a:p>
            <a:pPr algn="r"/>
            <a:r>
              <a:rPr lang="en-US" altLang="en-US" smtClean="0"/>
              <a:t>University of Patras </a:t>
            </a:r>
          </a:p>
        </p:txBody>
      </p:sp>
    </p:spTree>
    <p:extLst>
      <p:ext uri="{BB962C8B-B14F-4D97-AF65-F5344CB8AC3E}">
        <p14:creationId xmlns:p14="http://schemas.microsoft.com/office/powerpoint/2010/main" xmlns="" val="2004220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rist xray normal named bones"/>
          <p:cNvPicPr>
            <a:picLocks noChangeAspect="1" noChangeArrowheads="1"/>
          </p:cNvPicPr>
          <p:nvPr/>
        </p:nvPicPr>
        <p:blipFill>
          <a:blip r:embed="rId3" cstate="print"/>
          <a:srcRect/>
          <a:stretch>
            <a:fillRect/>
          </a:stretch>
        </p:blipFill>
        <p:spPr bwMode="auto">
          <a:xfrm>
            <a:off x="0" y="55563"/>
            <a:ext cx="9144000" cy="674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l-GR" sz="2800" b="1" smtClean="0"/>
              <a:t>ΨΗΛΑΦΗΣΗ ΣΤΥΛΟΕΙΔΟΥΣ ΑΠΟΦΥΣΗΣ ΚΕΡΚΙΔΑΣ / ΣΚΑΦΟΕΙΔΟΥΣ</a:t>
            </a:r>
            <a:endParaRPr lang="en-US" sz="2800" b="1" smtClean="0"/>
          </a:p>
        </p:txBody>
      </p:sp>
      <p:pic>
        <p:nvPicPr>
          <p:cNvPr id="20483" name="Picture 4" descr="Navicular palp"/>
          <p:cNvPicPr>
            <a:picLocks noGrp="1" noChangeAspect="1" noChangeArrowheads="1"/>
          </p:cNvPicPr>
          <p:nvPr>
            <p:ph sz="quarter" idx="1"/>
          </p:nvPr>
        </p:nvPicPr>
        <p:blipFill>
          <a:blip r:embed="rId3" cstate="print"/>
          <a:srcRect/>
          <a:stretch>
            <a:fillRect/>
          </a:stretch>
        </p:blipFill>
        <p:spPr>
          <a:xfrm>
            <a:off x="1600200" y="2176463"/>
            <a:ext cx="5275263" cy="3860800"/>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l-GR" sz="2800" b="1" smtClean="0"/>
              <a:t>ΜΕΙΖΟΝ ΠΟΛΥΓΩΝΟ / 1</a:t>
            </a:r>
            <a:r>
              <a:rPr lang="el-GR" sz="2800" b="1" baseline="30000" smtClean="0"/>
              <a:t>ο</a:t>
            </a:r>
            <a:r>
              <a:rPr lang="el-GR" sz="2800" b="1" smtClean="0"/>
              <a:t> ΜΤΚ</a:t>
            </a:r>
            <a:br>
              <a:rPr lang="el-GR" sz="2800" b="1" smtClean="0"/>
            </a:br>
            <a:endParaRPr lang="en-US" sz="2800" b="1" smtClean="0"/>
          </a:p>
        </p:txBody>
      </p:sp>
      <p:sp>
        <p:nvSpPr>
          <p:cNvPr id="24579" name="Text Box 5"/>
          <p:cNvSpPr txBox="1">
            <a:spLocks noChangeArrowheads="1"/>
          </p:cNvSpPr>
          <p:nvPr/>
        </p:nvSpPr>
        <p:spPr bwMode="auto">
          <a:xfrm>
            <a:off x="1127125" y="2551113"/>
            <a:ext cx="2606675" cy="366712"/>
          </a:xfrm>
          <a:prstGeom prst="rect">
            <a:avLst/>
          </a:prstGeom>
          <a:noFill/>
          <a:ln w="9525">
            <a:noFill/>
            <a:miter lim="800000"/>
            <a:headEnd/>
            <a:tailEnd/>
          </a:ln>
        </p:spPr>
        <p:txBody>
          <a:bodyPr>
            <a:spAutoFit/>
          </a:bodyPr>
          <a:lstStyle/>
          <a:p>
            <a:endParaRPr lang="el-GR"/>
          </a:p>
        </p:txBody>
      </p:sp>
      <p:pic>
        <p:nvPicPr>
          <p:cNvPr id="24580" name="Picture 8"/>
          <p:cNvPicPr>
            <a:picLocks noChangeAspect="1" noChangeArrowheads="1"/>
          </p:cNvPicPr>
          <p:nvPr/>
        </p:nvPicPr>
        <p:blipFill>
          <a:blip r:embed="rId3" cstate="print"/>
          <a:srcRect/>
          <a:stretch>
            <a:fillRect/>
          </a:stretch>
        </p:blipFill>
        <p:spPr bwMode="auto">
          <a:xfrm>
            <a:off x="685800" y="1981200"/>
            <a:ext cx="3657600" cy="3429000"/>
          </a:xfrm>
          <a:prstGeom prst="rect">
            <a:avLst/>
          </a:prstGeom>
          <a:noFill/>
          <a:ln w="9525">
            <a:noFill/>
            <a:miter lim="800000"/>
            <a:headEnd/>
            <a:tailEnd/>
          </a:ln>
        </p:spPr>
      </p:pic>
      <p:sp>
        <p:nvSpPr>
          <p:cNvPr id="24581" name="Text Box 10"/>
          <p:cNvSpPr txBox="1">
            <a:spLocks noChangeArrowheads="1"/>
          </p:cNvSpPr>
          <p:nvPr/>
        </p:nvSpPr>
        <p:spPr bwMode="auto">
          <a:xfrm>
            <a:off x="6003925" y="2627313"/>
            <a:ext cx="2454275" cy="366712"/>
          </a:xfrm>
          <a:prstGeom prst="rect">
            <a:avLst/>
          </a:prstGeom>
          <a:noFill/>
          <a:ln w="9525">
            <a:noFill/>
            <a:miter lim="800000"/>
            <a:headEnd/>
            <a:tailEnd/>
          </a:ln>
        </p:spPr>
        <p:txBody>
          <a:bodyPr>
            <a:spAutoFit/>
          </a:bodyPr>
          <a:lstStyle/>
          <a:p>
            <a:endParaRPr lang="el-GR"/>
          </a:p>
        </p:txBody>
      </p:sp>
      <p:pic>
        <p:nvPicPr>
          <p:cNvPr id="24582" name="Picture 11"/>
          <p:cNvPicPr>
            <a:picLocks noChangeAspect="1" noChangeArrowheads="1"/>
          </p:cNvPicPr>
          <p:nvPr/>
        </p:nvPicPr>
        <p:blipFill>
          <a:blip r:embed="rId4" cstate="print"/>
          <a:srcRect/>
          <a:stretch>
            <a:fillRect/>
          </a:stretch>
        </p:blipFill>
        <p:spPr bwMode="auto">
          <a:xfrm>
            <a:off x="4648200" y="1905000"/>
            <a:ext cx="39624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l-GR" sz="3200" b="1" smtClean="0"/>
              <a:t> ΦΥΜΑ ΤΗΣ ΚΕΡΚΙΔΑΣ</a:t>
            </a:r>
            <a:br>
              <a:rPr lang="el-GR" sz="3200" b="1" smtClean="0"/>
            </a:br>
            <a:r>
              <a:rPr lang="el-GR" sz="3200" b="1" smtClean="0"/>
              <a:t>(Φύμα </a:t>
            </a:r>
            <a:r>
              <a:rPr lang="en-US" sz="3200" b="1" smtClean="0"/>
              <a:t>Lister)</a:t>
            </a:r>
          </a:p>
        </p:txBody>
      </p:sp>
      <p:pic>
        <p:nvPicPr>
          <p:cNvPr id="25603" name="Picture 4" descr="Lister tub palp"/>
          <p:cNvPicPr>
            <a:picLocks noGrp="1" noChangeAspect="1" noChangeArrowheads="1"/>
          </p:cNvPicPr>
          <p:nvPr>
            <p:ph sz="quarter" idx="1"/>
          </p:nvPr>
        </p:nvPicPr>
        <p:blipFill>
          <a:blip r:embed="rId3" cstate="print"/>
          <a:stretch>
            <a:fillRect/>
          </a:stretch>
        </p:blipFill>
        <p:spPr>
          <a:xfrm>
            <a:off x="1836541" y="1955288"/>
            <a:ext cx="5705867" cy="3785624"/>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639762"/>
          </a:xfrm>
        </p:spPr>
        <p:txBody>
          <a:bodyPr/>
          <a:lstStyle/>
          <a:p>
            <a:pPr eaLnBrk="1" hangingPunct="1"/>
            <a:r>
              <a:rPr lang="el-GR" sz="2800" b="1" smtClean="0"/>
              <a:t>ΚΕΦΑΛΩΤΟ</a:t>
            </a:r>
            <a:endParaRPr lang="en-US" sz="2800" b="1" smtClean="0"/>
          </a:p>
        </p:txBody>
      </p:sp>
      <p:pic>
        <p:nvPicPr>
          <p:cNvPr id="26627" name="Picture 4"/>
          <p:cNvPicPr>
            <a:picLocks noGrp="1" noChangeAspect="1" noChangeArrowheads="1"/>
          </p:cNvPicPr>
          <p:nvPr>
            <p:ph sz="quarter" idx="1"/>
          </p:nvPr>
        </p:nvPicPr>
        <p:blipFill>
          <a:blip r:embed="rId3" cstate="print"/>
          <a:srcRect/>
          <a:stretch>
            <a:fillRect/>
          </a:stretch>
        </p:blipFill>
        <p:spPr>
          <a:xfrm>
            <a:off x="1130300" y="1143000"/>
            <a:ext cx="6881813" cy="502920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title"/>
          </p:nvPr>
        </p:nvSpPr>
        <p:spPr/>
        <p:txBody>
          <a:bodyPr/>
          <a:lstStyle/>
          <a:p>
            <a:pPr eaLnBrk="1" hangingPunct="1"/>
            <a:r>
              <a:rPr lang="el-GR" sz="2800" b="1" smtClean="0"/>
              <a:t>ΜΗΝΟΕΙΔΕΣ</a:t>
            </a:r>
            <a:endParaRPr lang="en-US" sz="2800" b="1" smtClean="0"/>
          </a:p>
        </p:txBody>
      </p:sp>
      <p:pic>
        <p:nvPicPr>
          <p:cNvPr id="27651" name="Picture 4" descr="lunate palp"/>
          <p:cNvPicPr>
            <a:picLocks noGrp="1" noChangeAspect="1" noChangeArrowheads="1"/>
          </p:cNvPicPr>
          <p:nvPr>
            <p:ph sz="quarter" idx="1"/>
          </p:nvPr>
        </p:nvPicPr>
        <p:blipFill>
          <a:blip r:embed="rId3" cstate="print"/>
          <a:stretch>
            <a:fillRect/>
          </a:stretch>
        </p:blipFill>
        <p:spPr>
          <a:xfrm>
            <a:off x="2604462" y="2360547"/>
            <a:ext cx="4170025" cy="2975106"/>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l-GR" sz="2800" b="1" smtClean="0"/>
              <a:t>ΣΤΥΛΟΕΙΔΗΣ ΑΠΟΦΥΣΗ ΤΗΣ ΩΛΕΝΗΣ</a:t>
            </a:r>
            <a:endParaRPr lang="en-US" sz="2800" b="1" smtClean="0"/>
          </a:p>
        </p:txBody>
      </p:sp>
      <p:pic>
        <p:nvPicPr>
          <p:cNvPr id="28675" name="Picture 4"/>
          <p:cNvPicPr>
            <a:picLocks noGrp="1" noChangeAspect="1" noChangeArrowheads="1"/>
          </p:cNvPicPr>
          <p:nvPr>
            <p:ph sz="quarter" idx="1"/>
          </p:nvPr>
        </p:nvPicPr>
        <p:blipFill>
          <a:blip r:embed="rId3" cstate="print"/>
          <a:stretch>
            <a:fillRect/>
          </a:stretch>
        </p:blipFill>
        <p:spPr>
          <a:xfrm>
            <a:off x="2984579" y="1600200"/>
            <a:ext cx="3409792" cy="449580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l-GR" sz="2800" b="1" smtClean="0"/>
              <a:t>ΠΥΡΑΜΟΕΙΔΕΣ</a:t>
            </a:r>
            <a:endParaRPr lang="en-US" sz="2800" b="1" smtClean="0"/>
          </a:p>
        </p:txBody>
      </p:sp>
      <p:pic>
        <p:nvPicPr>
          <p:cNvPr id="29699" name="Picture 3" descr="triquetrum palp"/>
          <p:cNvPicPr>
            <a:picLocks noGrp="1" noChangeAspect="1" noChangeArrowheads="1"/>
          </p:cNvPicPr>
          <p:nvPr>
            <p:ph sz="quarter" idx="1"/>
          </p:nvPr>
        </p:nvPicPr>
        <p:blipFill>
          <a:blip r:embed="rId3" cstate="print"/>
          <a:stretch>
            <a:fillRect/>
          </a:stretch>
        </p:blipFill>
        <p:spPr>
          <a:xfrm>
            <a:off x="3116570" y="2043527"/>
            <a:ext cx="3145809" cy="3609145"/>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l-GR" sz="2800" b="1" smtClean="0"/>
              <a:t>ΠΙΣΟΕΙΔΕΣ</a:t>
            </a:r>
            <a:endParaRPr lang="en-US" sz="2800" b="1" smtClean="0"/>
          </a:p>
        </p:txBody>
      </p:sp>
      <p:pic>
        <p:nvPicPr>
          <p:cNvPr id="30723" name="Picture 4" descr="pisiform hamate palp"/>
          <p:cNvPicPr>
            <a:picLocks noGrp="1" noChangeAspect="1" noChangeArrowheads="1"/>
          </p:cNvPicPr>
          <p:nvPr>
            <p:ph sz="quarter" idx="1"/>
          </p:nvPr>
        </p:nvPicPr>
        <p:blipFill>
          <a:blip r:embed="rId3" cstate="print"/>
          <a:srcRect/>
          <a:stretch>
            <a:fillRect/>
          </a:stretch>
        </p:blipFill>
        <p:spPr>
          <a:xfrm>
            <a:off x="838200" y="1219200"/>
            <a:ext cx="8001000" cy="5257800"/>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l-GR" sz="2800" b="1" smtClean="0"/>
              <a:t>ΑΓΚΙΣΤΡΩΤΟ</a:t>
            </a:r>
            <a:endParaRPr lang="en-US" sz="2800" b="1" smtClean="0"/>
          </a:p>
        </p:txBody>
      </p:sp>
      <p:pic>
        <p:nvPicPr>
          <p:cNvPr id="31747" name="Picture 4" descr="pisiform hamate palp"/>
          <p:cNvPicPr>
            <a:picLocks noGrp="1" noChangeAspect="1" noChangeArrowheads="1"/>
          </p:cNvPicPr>
          <p:nvPr>
            <p:ph sz="quarter" idx="1"/>
          </p:nvPr>
        </p:nvPicPr>
        <p:blipFill>
          <a:blip r:embed="rId3" cstate="print"/>
          <a:srcRect/>
          <a:stretch>
            <a:fillRect/>
          </a:stretch>
        </p:blipFill>
        <p:spPr>
          <a:xfrm>
            <a:off x="838200" y="1295400"/>
            <a:ext cx="4114800" cy="5257800"/>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457200" y="381000"/>
            <a:ext cx="8229600" cy="838200"/>
          </a:xfrm>
        </p:spPr>
        <p:txBody>
          <a:bodyPr/>
          <a:lstStyle/>
          <a:p>
            <a:pPr eaLnBrk="1" hangingPunct="1"/>
            <a:r>
              <a:rPr lang="el-GR" sz="3200" b="1" smtClean="0"/>
              <a:t>ΕΙΣΑΓΩΓΗ</a:t>
            </a:r>
            <a:endParaRPr lang="en-US" sz="3200" b="1" smtClean="0"/>
          </a:p>
        </p:txBody>
      </p:sp>
      <p:sp>
        <p:nvSpPr>
          <p:cNvPr id="4099" name="Rectangle 5"/>
          <p:cNvSpPr>
            <a:spLocks noGrp="1" noChangeArrowheads="1"/>
          </p:cNvSpPr>
          <p:nvPr>
            <p:ph sz="quarter" idx="1"/>
          </p:nvPr>
        </p:nvSpPr>
        <p:spPr/>
        <p:txBody>
          <a:bodyPr/>
          <a:lstStyle/>
          <a:p>
            <a:pPr eaLnBrk="1" hangingPunct="1"/>
            <a:r>
              <a:rPr lang="el-GR" dirty="0" smtClean="0"/>
              <a:t>Λιγότερο προστατευμένες αρθρώσεις</a:t>
            </a:r>
          </a:p>
          <a:p>
            <a:pPr eaLnBrk="1" hangingPunct="1"/>
            <a:r>
              <a:rPr lang="el-GR" dirty="0" smtClean="0"/>
              <a:t>Εξαιρετικά ευπρόσβλητες στις κακώσεις</a:t>
            </a:r>
          </a:p>
          <a:p>
            <a:pPr eaLnBrk="1" hangingPunct="1"/>
            <a:r>
              <a:rPr lang="el-GR" dirty="0" smtClean="0"/>
              <a:t>Δύσκολη – πολύπλοκη φυσική εξέταση</a:t>
            </a:r>
          </a:p>
          <a:p>
            <a:pPr eaLnBrk="1" hangingPunct="1"/>
            <a:r>
              <a:rPr lang="el-GR" dirty="0" smtClean="0"/>
              <a:t>Συχνά ασαφής διάγνωση</a:t>
            </a:r>
          </a:p>
          <a:p>
            <a:pPr eaLnBrk="1" hangingPunct="1">
              <a:buFontTx/>
              <a:buNone/>
            </a:pPr>
            <a:r>
              <a:rPr lang="el-GR" dirty="0" smtClean="0"/>
              <a:t>- Αν δεν υπάρχει κάταγμα = </a:t>
            </a:r>
            <a:r>
              <a:rPr lang="en-US" dirty="0" smtClean="0"/>
              <a:t>wrist strain or sprain</a:t>
            </a:r>
          </a:p>
          <a:p>
            <a:pPr eaLnBrk="1" hangingPunct="1"/>
            <a:r>
              <a:rPr lang="el-GR" dirty="0" smtClean="0"/>
              <a:t>Χρήσιμη συγκριτική εξέταση</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l-GR" sz="2800" b="1" smtClean="0"/>
              <a:t>ΜΕΤΑΚΑΡΠΙΑ</a:t>
            </a:r>
            <a:endParaRPr lang="en-US" sz="2800" b="1" smtClean="0"/>
          </a:p>
        </p:txBody>
      </p:sp>
      <p:sp>
        <p:nvSpPr>
          <p:cNvPr id="32771" name="Text Box 6"/>
          <p:cNvSpPr txBox="1">
            <a:spLocks noChangeArrowheads="1"/>
          </p:cNvSpPr>
          <p:nvPr/>
        </p:nvSpPr>
        <p:spPr bwMode="auto">
          <a:xfrm>
            <a:off x="746125" y="1331913"/>
            <a:ext cx="184150" cy="366712"/>
          </a:xfrm>
          <a:prstGeom prst="rect">
            <a:avLst/>
          </a:prstGeom>
          <a:noFill/>
          <a:ln w="9525">
            <a:noFill/>
            <a:miter lim="800000"/>
            <a:headEnd/>
            <a:tailEnd/>
          </a:ln>
        </p:spPr>
        <p:txBody>
          <a:bodyPr wrap="none">
            <a:spAutoFit/>
          </a:bodyPr>
          <a:lstStyle/>
          <a:p>
            <a:endParaRPr lang="el-GR"/>
          </a:p>
        </p:txBody>
      </p:sp>
      <p:pic>
        <p:nvPicPr>
          <p:cNvPr id="32772" name="Picture 7"/>
          <p:cNvPicPr>
            <a:picLocks noChangeAspect="1" noChangeArrowheads="1"/>
          </p:cNvPicPr>
          <p:nvPr/>
        </p:nvPicPr>
        <p:blipFill>
          <a:blip r:embed="rId3" cstate="print"/>
          <a:srcRect/>
          <a:stretch>
            <a:fillRect/>
          </a:stretch>
        </p:blipFill>
        <p:spPr bwMode="auto">
          <a:xfrm>
            <a:off x="304800" y="381000"/>
            <a:ext cx="2819400" cy="3200400"/>
          </a:xfrm>
          <a:prstGeom prst="rect">
            <a:avLst/>
          </a:prstGeom>
          <a:noFill/>
          <a:ln w="9525">
            <a:noFill/>
            <a:miter lim="800000"/>
            <a:headEnd/>
            <a:tailEnd/>
          </a:ln>
        </p:spPr>
      </p:pic>
      <p:sp>
        <p:nvSpPr>
          <p:cNvPr id="32773" name="Text Box 8"/>
          <p:cNvSpPr txBox="1">
            <a:spLocks noChangeArrowheads="1"/>
          </p:cNvSpPr>
          <p:nvPr/>
        </p:nvSpPr>
        <p:spPr bwMode="auto">
          <a:xfrm>
            <a:off x="5089525" y="1331913"/>
            <a:ext cx="184150" cy="366712"/>
          </a:xfrm>
          <a:prstGeom prst="rect">
            <a:avLst/>
          </a:prstGeom>
          <a:noFill/>
          <a:ln w="9525">
            <a:noFill/>
            <a:miter lim="800000"/>
            <a:headEnd/>
            <a:tailEnd/>
          </a:ln>
        </p:spPr>
        <p:txBody>
          <a:bodyPr wrap="none">
            <a:spAutoFit/>
          </a:bodyPr>
          <a:lstStyle/>
          <a:p>
            <a:endParaRPr lang="el-GR"/>
          </a:p>
        </p:txBody>
      </p:sp>
      <p:pic>
        <p:nvPicPr>
          <p:cNvPr id="32774" name="Picture 9"/>
          <p:cNvPicPr>
            <a:picLocks noChangeAspect="1" noChangeArrowheads="1"/>
          </p:cNvPicPr>
          <p:nvPr/>
        </p:nvPicPr>
        <p:blipFill>
          <a:blip r:embed="rId4" cstate="print"/>
          <a:srcRect/>
          <a:stretch>
            <a:fillRect/>
          </a:stretch>
        </p:blipFill>
        <p:spPr bwMode="auto">
          <a:xfrm>
            <a:off x="5867400" y="685800"/>
            <a:ext cx="3276600" cy="3124200"/>
          </a:xfrm>
          <a:prstGeom prst="rect">
            <a:avLst/>
          </a:prstGeom>
          <a:noFill/>
          <a:ln w="9525">
            <a:noFill/>
            <a:miter lim="800000"/>
            <a:headEnd/>
            <a:tailEnd/>
          </a:ln>
        </p:spPr>
      </p:pic>
      <p:sp>
        <p:nvSpPr>
          <p:cNvPr id="32775" name="Text Box 10"/>
          <p:cNvSpPr txBox="1">
            <a:spLocks noChangeArrowheads="1"/>
          </p:cNvSpPr>
          <p:nvPr/>
        </p:nvSpPr>
        <p:spPr bwMode="auto">
          <a:xfrm>
            <a:off x="746125" y="4608513"/>
            <a:ext cx="184150" cy="366712"/>
          </a:xfrm>
          <a:prstGeom prst="rect">
            <a:avLst/>
          </a:prstGeom>
          <a:noFill/>
          <a:ln w="9525">
            <a:noFill/>
            <a:miter lim="800000"/>
            <a:headEnd/>
            <a:tailEnd/>
          </a:ln>
        </p:spPr>
        <p:txBody>
          <a:bodyPr wrap="none">
            <a:spAutoFit/>
          </a:bodyPr>
          <a:lstStyle/>
          <a:p>
            <a:endParaRPr lang="el-GR"/>
          </a:p>
        </p:txBody>
      </p:sp>
      <p:pic>
        <p:nvPicPr>
          <p:cNvPr id="32776" name="Picture 11"/>
          <p:cNvPicPr>
            <a:picLocks noChangeAspect="1" noChangeArrowheads="1"/>
          </p:cNvPicPr>
          <p:nvPr/>
        </p:nvPicPr>
        <p:blipFill>
          <a:blip r:embed="rId5" cstate="print"/>
          <a:srcRect/>
          <a:stretch>
            <a:fillRect/>
          </a:stretch>
        </p:blipFill>
        <p:spPr bwMode="auto">
          <a:xfrm>
            <a:off x="5867400" y="3581400"/>
            <a:ext cx="3276600" cy="3124200"/>
          </a:xfrm>
          <a:prstGeom prst="rect">
            <a:avLst/>
          </a:prstGeom>
          <a:noFill/>
          <a:ln w="9525">
            <a:noFill/>
            <a:miter lim="800000"/>
            <a:headEnd/>
            <a:tailEnd/>
          </a:ln>
        </p:spPr>
      </p:pic>
      <p:sp>
        <p:nvSpPr>
          <p:cNvPr id="32777" name="Text Box 12"/>
          <p:cNvSpPr txBox="1">
            <a:spLocks noChangeArrowheads="1"/>
          </p:cNvSpPr>
          <p:nvPr/>
        </p:nvSpPr>
        <p:spPr bwMode="auto">
          <a:xfrm>
            <a:off x="3565525" y="4532313"/>
            <a:ext cx="184150" cy="366712"/>
          </a:xfrm>
          <a:prstGeom prst="rect">
            <a:avLst/>
          </a:prstGeom>
          <a:noFill/>
          <a:ln w="9525">
            <a:noFill/>
            <a:miter lim="800000"/>
            <a:headEnd/>
            <a:tailEnd/>
          </a:ln>
        </p:spPr>
        <p:txBody>
          <a:bodyPr wrap="none">
            <a:spAutoFit/>
          </a:bodyPr>
          <a:lstStyle/>
          <a:p>
            <a:endParaRPr lang="el-GR"/>
          </a:p>
        </p:txBody>
      </p:sp>
      <p:pic>
        <p:nvPicPr>
          <p:cNvPr id="32778" name="Picture 13"/>
          <p:cNvPicPr>
            <a:picLocks noChangeAspect="1" noChangeArrowheads="1"/>
          </p:cNvPicPr>
          <p:nvPr/>
        </p:nvPicPr>
        <p:blipFill>
          <a:blip r:embed="rId6" cstate="print"/>
          <a:srcRect/>
          <a:stretch>
            <a:fillRect/>
          </a:stretch>
        </p:blipFill>
        <p:spPr bwMode="auto">
          <a:xfrm>
            <a:off x="609600" y="3505200"/>
            <a:ext cx="3124200" cy="3200400"/>
          </a:xfrm>
          <a:prstGeom prst="rect">
            <a:avLst/>
          </a:prstGeom>
          <a:noFill/>
          <a:ln w="9525">
            <a:noFill/>
            <a:miter lim="800000"/>
            <a:headEnd/>
            <a:tailEnd/>
          </a:ln>
        </p:spPr>
      </p:pic>
      <p:sp>
        <p:nvSpPr>
          <p:cNvPr id="32779" name="Text Box 14"/>
          <p:cNvSpPr txBox="1">
            <a:spLocks noChangeArrowheads="1"/>
          </p:cNvSpPr>
          <p:nvPr/>
        </p:nvSpPr>
        <p:spPr bwMode="auto">
          <a:xfrm>
            <a:off x="974725" y="4532313"/>
            <a:ext cx="184150" cy="366712"/>
          </a:xfrm>
          <a:prstGeom prst="rect">
            <a:avLst/>
          </a:prstGeom>
          <a:noFill/>
          <a:ln w="9525">
            <a:noFill/>
            <a:miter lim="800000"/>
            <a:headEnd/>
            <a:tailEnd/>
          </a:ln>
        </p:spPr>
        <p:txBody>
          <a:bodyPr wrap="none">
            <a:spAutoFit/>
          </a:bodyPr>
          <a:lstStyle/>
          <a:p>
            <a:endParaRPr lang="el-G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l-GR" sz="2800" b="1" dirty="0" smtClean="0"/>
              <a:t>ΜΕΤΑΚΑΡΠΟΦΑΛΑΓΓΙΚΕΣ ΑΡΘΡΩΣΕΙΣ</a:t>
            </a:r>
            <a:endParaRPr lang="en-US" sz="2800" b="1" dirty="0" smtClean="0"/>
          </a:p>
        </p:txBody>
      </p:sp>
      <p:sp>
        <p:nvSpPr>
          <p:cNvPr id="33795" name="Text Box 4"/>
          <p:cNvSpPr txBox="1">
            <a:spLocks noChangeArrowheads="1"/>
          </p:cNvSpPr>
          <p:nvPr/>
        </p:nvSpPr>
        <p:spPr bwMode="auto">
          <a:xfrm>
            <a:off x="1203325" y="2093913"/>
            <a:ext cx="184150" cy="366712"/>
          </a:xfrm>
          <a:prstGeom prst="rect">
            <a:avLst/>
          </a:prstGeom>
          <a:noFill/>
          <a:ln w="9525">
            <a:noFill/>
            <a:miter lim="800000"/>
            <a:headEnd/>
            <a:tailEnd/>
          </a:ln>
        </p:spPr>
        <p:txBody>
          <a:bodyPr wrap="none">
            <a:spAutoFit/>
          </a:bodyPr>
          <a:lstStyle/>
          <a:p>
            <a:endParaRPr lang="el-GR"/>
          </a:p>
        </p:txBody>
      </p:sp>
      <p:pic>
        <p:nvPicPr>
          <p:cNvPr id="33796" name="Picture 5"/>
          <p:cNvPicPr>
            <a:picLocks noChangeAspect="1" noChangeArrowheads="1"/>
          </p:cNvPicPr>
          <p:nvPr/>
        </p:nvPicPr>
        <p:blipFill>
          <a:blip r:embed="rId3" cstate="print"/>
          <a:srcRect/>
          <a:stretch>
            <a:fillRect/>
          </a:stretch>
        </p:blipFill>
        <p:spPr bwMode="auto">
          <a:xfrm>
            <a:off x="4648200" y="1447800"/>
            <a:ext cx="4038600" cy="5064125"/>
          </a:xfrm>
          <a:prstGeom prst="rect">
            <a:avLst/>
          </a:prstGeom>
          <a:noFill/>
          <a:ln w="9525">
            <a:noFill/>
            <a:miter lim="800000"/>
            <a:headEnd/>
            <a:tailEnd/>
          </a:ln>
        </p:spPr>
      </p:pic>
      <p:sp>
        <p:nvSpPr>
          <p:cNvPr id="33797" name="Text Box 6"/>
          <p:cNvSpPr txBox="1">
            <a:spLocks noChangeArrowheads="1"/>
          </p:cNvSpPr>
          <p:nvPr/>
        </p:nvSpPr>
        <p:spPr bwMode="auto">
          <a:xfrm>
            <a:off x="1050925" y="1941513"/>
            <a:ext cx="184150" cy="366712"/>
          </a:xfrm>
          <a:prstGeom prst="rect">
            <a:avLst/>
          </a:prstGeom>
          <a:noFill/>
          <a:ln w="9525">
            <a:noFill/>
            <a:miter lim="800000"/>
            <a:headEnd/>
            <a:tailEnd/>
          </a:ln>
        </p:spPr>
        <p:txBody>
          <a:bodyPr wrap="none">
            <a:spAutoFit/>
          </a:bodyPr>
          <a:lstStyle/>
          <a:p>
            <a:endParaRPr lang="el-GR"/>
          </a:p>
        </p:txBody>
      </p:sp>
      <p:pic>
        <p:nvPicPr>
          <p:cNvPr id="33798" name="Picture 7"/>
          <p:cNvPicPr>
            <a:picLocks noChangeAspect="1" noChangeArrowheads="1"/>
          </p:cNvPicPr>
          <p:nvPr/>
        </p:nvPicPr>
        <p:blipFill>
          <a:blip r:embed="rId4" cstate="print"/>
          <a:srcRect/>
          <a:stretch>
            <a:fillRect/>
          </a:stretch>
        </p:blipFill>
        <p:spPr bwMode="auto">
          <a:xfrm>
            <a:off x="304800" y="1295400"/>
            <a:ext cx="44196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Grp="1" noChangeAspect="1" noChangeArrowheads="1"/>
          </p:cNvPicPr>
          <p:nvPr>
            <p:ph type="body" idx="4294967295"/>
          </p:nvPr>
        </p:nvPicPr>
        <p:blipFill>
          <a:blip r:embed="rId3" cstate="print"/>
          <a:srcRect/>
          <a:stretch>
            <a:fillRect/>
          </a:stretch>
        </p:blipFill>
        <p:spPr>
          <a:xfrm>
            <a:off x="0" y="228600"/>
            <a:ext cx="8839200" cy="6477000"/>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 ">
            <a:hlinkClick r:id="rId3"/>
          </p:cNvPr>
          <p:cNvPicPr>
            <a:picLocks noChangeAspect="1" noChangeArrowheads="1"/>
          </p:cNvPicPr>
          <p:nvPr/>
        </p:nvPicPr>
        <p:blipFill>
          <a:blip r:embed="rId4" cstate="print"/>
          <a:srcRect/>
          <a:stretch>
            <a:fillRect/>
          </a:stretch>
        </p:blipFill>
        <p:spPr bwMode="auto">
          <a:xfrm>
            <a:off x="6308725" y="0"/>
            <a:ext cx="2835275" cy="6858000"/>
          </a:xfrm>
          <a:prstGeom prst="rect">
            <a:avLst/>
          </a:prstGeom>
          <a:noFill/>
          <a:ln w="9525">
            <a:noFill/>
            <a:miter lim="800000"/>
            <a:headEnd/>
            <a:tailEnd/>
          </a:ln>
        </p:spPr>
      </p:pic>
      <p:sp>
        <p:nvSpPr>
          <p:cNvPr id="36867" name="Text Box 3"/>
          <p:cNvSpPr txBox="1">
            <a:spLocks noChangeArrowheads="1"/>
          </p:cNvSpPr>
          <p:nvPr/>
        </p:nvSpPr>
        <p:spPr bwMode="auto">
          <a:xfrm>
            <a:off x="0" y="228600"/>
            <a:ext cx="56388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Anatomy: The Extensor System</a:t>
            </a:r>
          </a:p>
        </p:txBody>
      </p:sp>
      <p:sp>
        <p:nvSpPr>
          <p:cNvPr id="36868" name="Text Box 4"/>
          <p:cNvSpPr txBox="1">
            <a:spLocks noChangeArrowheads="1"/>
          </p:cNvSpPr>
          <p:nvPr/>
        </p:nvSpPr>
        <p:spPr bwMode="auto">
          <a:xfrm>
            <a:off x="228600" y="1905000"/>
            <a:ext cx="5715000" cy="4291013"/>
          </a:xfrm>
          <a:prstGeom prst="rect">
            <a:avLst/>
          </a:prstGeom>
          <a:noFill/>
          <a:ln w="9525">
            <a:noFill/>
            <a:miter lim="800000"/>
            <a:headEnd/>
            <a:tailEnd/>
          </a:ln>
        </p:spPr>
        <p:txBody>
          <a:bodyPr>
            <a:spAutoFit/>
          </a:bodyPr>
          <a:lstStyle/>
          <a:p>
            <a:pPr>
              <a:spcBef>
                <a:spcPct val="50000"/>
              </a:spcBef>
            </a:pPr>
            <a:endParaRPr lang="en-US" sz="2400">
              <a:solidFill>
                <a:schemeClr val="tx2"/>
              </a:solidFill>
              <a:latin typeface="Times New Roman" pitchFamily="18" charset="0"/>
            </a:endParaRPr>
          </a:p>
          <a:p>
            <a:pPr>
              <a:spcBef>
                <a:spcPct val="50000"/>
              </a:spcBef>
            </a:pPr>
            <a:endParaRPr lang="en-US" sz="2400">
              <a:solidFill>
                <a:schemeClr val="tx2"/>
              </a:solidFill>
              <a:latin typeface="Times New Roman" pitchFamily="18" charset="0"/>
            </a:endParaRPr>
          </a:p>
          <a:p>
            <a:pPr>
              <a:spcBef>
                <a:spcPct val="50000"/>
              </a:spcBef>
            </a:pPr>
            <a:endParaRPr lang="en-US" sz="2400">
              <a:solidFill>
                <a:schemeClr val="tx2"/>
              </a:solidFill>
              <a:latin typeface="Times New Roman" pitchFamily="18" charset="0"/>
            </a:endParaRPr>
          </a:p>
          <a:p>
            <a:pPr>
              <a:spcBef>
                <a:spcPct val="50000"/>
              </a:spcBef>
            </a:pPr>
            <a:endParaRPr lang="en-US" sz="2400">
              <a:solidFill>
                <a:schemeClr val="tx2"/>
              </a:solidFill>
              <a:latin typeface="Times New Roman" pitchFamily="18" charset="0"/>
            </a:endParaRPr>
          </a:p>
          <a:p>
            <a:pPr>
              <a:spcBef>
                <a:spcPct val="50000"/>
              </a:spcBef>
            </a:pPr>
            <a:endParaRPr lang="en-US" sz="2400">
              <a:solidFill>
                <a:schemeClr val="tx2"/>
              </a:solidFill>
              <a:latin typeface="Times New Roman" pitchFamily="18" charset="0"/>
            </a:endParaRPr>
          </a:p>
          <a:p>
            <a:pPr>
              <a:spcBef>
                <a:spcPct val="50000"/>
              </a:spcBef>
            </a:pPr>
            <a:endParaRPr lang="en-US" sz="2400">
              <a:solidFill>
                <a:schemeClr val="tx2"/>
              </a:solidFill>
              <a:latin typeface="Times New Roman" pitchFamily="18" charset="0"/>
            </a:endParaRPr>
          </a:p>
          <a:p>
            <a:pPr>
              <a:spcBef>
                <a:spcPct val="50000"/>
              </a:spcBef>
            </a:pPr>
            <a:r>
              <a:rPr lang="en-US" sz="2400">
                <a:solidFill>
                  <a:schemeClr val="tx2"/>
                </a:solidFill>
                <a:latin typeface="Times New Roman" pitchFamily="18" charset="0"/>
              </a:rPr>
              <a:t>Zone VII: 	Wrist Extensor Component</a:t>
            </a:r>
          </a:p>
          <a:p>
            <a:pPr>
              <a:spcBef>
                <a:spcPct val="50000"/>
              </a:spcBef>
            </a:pPr>
            <a:endParaRPr lang="en-US" sz="2400">
              <a:solidFill>
                <a:schemeClr val="tx2"/>
              </a:solidFill>
              <a:latin typeface="Times New Roman" pitchFamily="18" charset="0"/>
            </a:endParaRPr>
          </a:p>
        </p:txBody>
      </p:sp>
      <p:sp>
        <p:nvSpPr>
          <p:cNvPr id="36869" name="Oval 5"/>
          <p:cNvSpPr>
            <a:spLocks noChangeArrowheads="1"/>
          </p:cNvSpPr>
          <p:nvPr/>
        </p:nvSpPr>
        <p:spPr bwMode="auto">
          <a:xfrm>
            <a:off x="7239000" y="3657600"/>
            <a:ext cx="1219200" cy="1066800"/>
          </a:xfrm>
          <a:prstGeom prst="ellipse">
            <a:avLst/>
          </a:prstGeom>
          <a:noFill/>
          <a:ln w="76200">
            <a:solidFill>
              <a:schemeClr val="tx2"/>
            </a:solidFill>
            <a:round/>
            <a:headEnd/>
            <a:tailEnd/>
          </a:ln>
        </p:spPr>
        <p:txBody>
          <a:bodyPr wrap="none" anchor="ctr"/>
          <a:lstStyle/>
          <a:p>
            <a:endParaRPr lang="el-GR"/>
          </a:p>
        </p:txBody>
      </p:sp>
      <p:pic>
        <p:nvPicPr>
          <p:cNvPr id="36870" name="Picture 6" descr=" ">
            <a:hlinkClick r:id="rId5"/>
          </p:cNvPr>
          <p:cNvPicPr>
            <a:picLocks noChangeAspect="1" noChangeArrowheads="1"/>
          </p:cNvPicPr>
          <p:nvPr/>
        </p:nvPicPr>
        <p:blipFill>
          <a:blip r:embed="rId6" cstate="print"/>
          <a:srcRect/>
          <a:stretch>
            <a:fillRect/>
          </a:stretch>
        </p:blipFill>
        <p:spPr bwMode="auto">
          <a:xfrm>
            <a:off x="0" y="762000"/>
            <a:ext cx="6324600" cy="4341813"/>
          </a:xfrm>
          <a:prstGeom prst="rect">
            <a:avLst/>
          </a:prstGeom>
          <a:noFill/>
          <a:ln w="9525">
            <a:noFill/>
            <a:miter lim="800000"/>
            <a:headEnd/>
            <a:tailEnd/>
          </a:ln>
        </p:spPr>
      </p:pic>
      <p:sp>
        <p:nvSpPr>
          <p:cNvPr id="36871" name="Text Box 7"/>
          <p:cNvSpPr txBox="1">
            <a:spLocks noChangeArrowheads="1"/>
          </p:cNvSpPr>
          <p:nvPr/>
        </p:nvSpPr>
        <p:spPr bwMode="auto">
          <a:xfrm>
            <a:off x="152400" y="3810000"/>
            <a:ext cx="838200" cy="1033463"/>
          </a:xfrm>
          <a:prstGeom prst="rect">
            <a:avLst/>
          </a:prstGeom>
          <a:solidFill>
            <a:schemeClr val="bg2"/>
          </a:solidFill>
          <a:ln w="28575">
            <a:solidFill>
              <a:schemeClr val="tx2"/>
            </a:solidFill>
            <a:miter lim="800000"/>
            <a:headEnd/>
            <a:tailEnd/>
          </a:ln>
        </p:spPr>
        <p:txBody>
          <a:bodyPr>
            <a:spAutoFit/>
          </a:bodyPr>
          <a:lstStyle/>
          <a:p>
            <a:pPr>
              <a:spcBef>
                <a:spcPct val="50000"/>
              </a:spcBef>
            </a:pPr>
            <a:r>
              <a:rPr lang="en-US" sz="2400">
                <a:solidFill>
                  <a:schemeClr val="tx2"/>
                </a:solidFill>
                <a:latin typeface="Times New Roman" pitchFamily="18" charset="0"/>
              </a:rPr>
              <a:t>APL</a:t>
            </a:r>
          </a:p>
          <a:p>
            <a:pPr>
              <a:spcBef>
                <a:spcPct val="50000"/>
              </a:spcBef>
            </a:pPr>
            <a:r>
              <a:rPr lang="en-US" sz="2400">
                <a:solidFill>
                  <a:schemeClr val="tx2"/>
                </a:solidFill>
                <a:latin typeface="Times New Roman" pitchFamily="18" charset="0"/>
              </a:rPr>
              <a:t>EPB</a:t>
            </a:r>
          </a:p>
        </p:txBody>
      </p:sp>
      <p:sp>
        <p:nvSpPr>
          <p:cNvPr id="36872" name="Text Box 8"/>
          <p:cNvSpPr txBox="1">
            <a:spLocks noChangeArrowheads="1"/>
          </p:cNvSpPr>
          <p:nvPr/>
        </p:nvSpPr>
        <p:spPr bwMode="auto">
          <a:xfrm>
            <a:off x="1143000" y="3810000"/>
            <a:ext cx="1066800" cy="1033463"/>
          </a:xfrm>
          <a:prstGeom prst="rect">
            <a:avLst/>
          </a:prstGeom>
          <a:solidFill>
            <a:schemeClr val="bg2"/>
          </a:solidFill>
          <a:ln w="28575">
            <a:solidFill>
              <a:schemeClr val="tx2"/>
            </a:solidFill>
            <a:miter lim="800000"/>
            <a:headEnd/>
            <a:tailEnd/>
          </a:ln>
        </p:spPr>
        <p:txBody>
          <a:bodyPr>
            <a:spAutoFit/>
          </a:bodyPr>
          <a:lstStyle/>
          <a:p>
            <a:pPr>
              <a:spcBef>
                <a:spcPct val="50000"/>
              </a:spcBef>
            </a:pPr>
            <a:r>
              <a:rPr lang="en-US" sz="2400">
                <a:solidFill>
                  <a:schemeClr val="tx2"/>
                </a:solidFill>
                <a:latin typeface="Times New Roman" pitchFamily="18" charset="0"/>
              </a:rPr>
              <a:t>ECRL</a:t>
            </a:r>
          </a:p>
          <a:p>
            <a:pPr>
              <a:spcBef>
                <a:spcPct val="50000"/>
              </a:spcBef>
            </a:pPr>
            <a:r>
              <a:rPr lang="en-US" sz="2400">
                <a:solidFill>
                  <a:schemeClr val="tx2"/>
                </a:solidFill>
                <a:latin typeface="Times New Roman" pitchFamily="18" charset="0"/>
              </a:rPr>
              <a:t>ECRB</a:t>
            </a:r>
          </a:p>
        </p:txBody>
      </p:sp>
      <p:sp>
        <p:nvSpPr>
          <p:cNvPr id="36873" name="Text Box 9"/>
          <p:cNvSpPr txBox="1">
            <a:spLocks noChangeArrowheads="1"/>
          </p:cNvSpPr>
          <p:nvPr/>
        </p:nvSpPr>
        <p:spPr bwMode="auto">
          <a:xfrm>
            <a:off x="2362200" y="3810000"/>
            <a:ext cx="838200" cy="485775"/>
          </a:xfrm>
          <a:prstGeom prst="rect">
            <a:avLst/>
          </a:prstGeom>
          <a:solidFill>
            <a:schemeClr val="bg2"/>
          </a:solidFill>
          <a:ln w="28575">
            <a:solidFill>
              <a:schemeClr val="tx2"/>
            </a:solidFill>
            <a:miter lim="800000"/>
            <a:headEnd/>
            <a:tailEnd/>
          </a:ln>
        </p:spPr>
        <p:txBody>
          <a:bodyPr>
            <a:spAutoFit/>
          </a:bodyPr>
          <a:lstStyle/>
          <a:p>
            <a:pPr>
              <a:spcBef>
                <a:spcPct val="50000"/>
              </a:spcBef>
            </a:pPr>
            <a:r>
              <a:rPr lang="en-US" sz="2400">
                <a:solidFill>
                  <a:schemeClr val="tx2"/>
                </a:solidFill>
                <a:latin typeface="Times New Roman" pitchFamily="18" charset="0"/>
              </a:rPr>
              <a:t>EPL</a:t>
            </a:r>
          </a:p>
        </p:txBody>
      </p:sp>
      <p:sp>
        <p:nvSpPr>
          <p:cNvPr id="36874" name="Text Box 10"/>
          <p:cNvSpPr txBox="1">
            <a:spLocks noChangeArrowheads="1"/>
          </p:cNvSpPr>
          <p:nvPr/>
        </p:nvSpPr>
        <p:spPr bwMode="auto">
          <a:xfrm>
            <a:off x="3352800" y="3810000"/>
            <a:ext cx="838200" cy="1033463"/>
          </a:xfrm>
          <a:prstGeom prst="rect">
            <a:avLst/>
          </a:prstGeom>
          <a:solidFill>
            <a:schemeClr val="bg2"/>
          </a:solidFill>
          <a:ln w="28575">
            <a:solidFill>
              <a:schemeClr val="tx2"/>
            </a:solidFill>
            <a:miter lim="800000"/>
            <a:headEnd/>
            <a:tailEnd/>
          </a:ln>
        </p:spPr>
        <p:txBody>
          <a:bodyPr>
            <a:spAutoFit/>
          </a:bodyPr>
          <a:lstStyle/>
          <a:p>
            <a:pPr>
              <a:spcBef>
                <a:spcPct val="50000"/>
              </a:spcBef>
            </a:pPr>
            <a:r>
              <a:rPr lang="en-US" sz="2400">
                <a:solidFill>
                  <a:schemeClr val="tx2"/>
                </a:solidFill>
                <a:latin typeface="Times New Roman" pitchFamily="18" charset="0"/>
              </a:rPr>
              <a:t>ED</a:t>
            </a:r>
          </a:p>
          <a:p>
            <a:pPr>
              <a:spcBef>
                <a:spcPct val="50000"/>
              </a:spcBef>
            </a:pPr>
            <a:r>
              <a:rPr lang="en-US" sz="2400">
                <a:solidFill>
                  <a:schemeClr val="tx2"/>
                </a:solidFill>
                <a:latin typeface="Times New Roman" pitchFamily="18" charset="0"/>
              </a:rPr>
              <a:t>EI</a:t>
            </a:r>
          </a:p>
        </p:txBody>
      </p:sp>
      <p:sp>
        <p:nvSpPr>
          <p:cNvPr id="36875" name="Text Box 11"/>
          <p:cNvSpPr txBox="1">
            <a:spLocks noChangeArrowheads="1"/>
          </p:cNvSpPr>
          <p:nvPr/>
        </p:nvSpPr>
        <p:spPr bwMode="auto">
          <a:xfrm>
            <a:off x="4343400" y="3810000"/>
            <a:ext cx="914400" cy="485775"/>
          </a:xfrm>
          <a:prstGeom prst="rect">
            <a:avLst/>
          </a:prstGeom>
          <a:solidFill>
            <a:schemeClr val="bg2"/>
          </a:solidFill>
          <a:ln w="28575">
            <a:solidFill>
              <a:schemeClr val="tx2"/>
            </a:solidFill>
            <a:miter lim="800000"/>
            <a:headEnd/>
            <a:tailEnd/>
          </a:ln>
        </p:spPr>
        <p:txBody>
          <a:bodyPr>
            <a:spAutoFit/>
          </a:bodyPr>
          <a:lstStyle/>
          <a:p>
            <a:pPr>
              <a:spcBef>
                <a:spcPct val="50000"/>
              </a:spcBef>
            </a:pPr>
            <a:r>
              <a:rPr lang="en-US" sz="2400">
                <a:solidFill>
                  <a:schemeClr val="tx2"/>
                </a:solidFill>
                <a:latin typeface="Times New Roman" pitchFamily="18" charset="0"/>
              </a:rPr>
              <a:t>EDM</a:t>
            </a:r>
          </a:p>
        </p:txBody>
      </p:sp>
      <p:sp>
        <p:nvSpPr>
          <p:cNvPr id="36876" name="Text Box 12"/>
          <p:cNvSpPr txBox="1">
            <a:spLocks noChangeArrowheads="1"/>
          </p:cNvSpPr>
          <p:nvPr/>
        </p:nvSpPr>
        <p:spPr bwMode="auto">
          <a:xfrm>
            <a:off x="5410200" y="3810000"/>
            <a:ext cx="838200" cy="485775"/>
          </a:xfrm>
          <a:prstGeom prst="rect">
            <a:avLst/>
          </a:prstGeom>
          <a:solidFill>
            <a:schemeClr val="bg2"/>
          </a:solidFill>
          <a:ln w="28575">
            <a:solidFill>
              <a:schemeClr val="tx2"/>
            </a:solidFill>
            <a:miter lim="800000"/>
            <a:headEnd/>
            <a:tailEnd/>
          </a:ln>
        </p:spPr>
        <p:txBody>
          <a:bodyPr>
            <a:spAutoFit/>
          </a:bodyPr>
          <a:lstStyle/>
          <a:p>
            <a:pPr>
              <a:spcBef>
                <a:spcPct val="50000"/>
              </a:spcBef>
            </a:pPr>
            <a:r>
              <a:rPr lang="en-US" sz="2400">
                <a:solidFill>
                  <a:schemeClr val="tx2"/>
                </a:solidFill>
                <a:latin typeface="Times New Roman" pitchFamily="18" charset="0"/>
              </a:rPr>
              <a:t>ECU</a:t>
            </a:r>
          </a:p>
        </p:txBody>
      </p:sp>
      <p:sp>
        <p:nvSpPr>
          <p:cNvPr id="36877" name="Line 13"/>
          <p:cNvSpPr>
            <a:spLocks noChangeShapeType="1"/>
          </p:cNvSpPr>
          <p:nvPr/>
        </p:nvSpPr>
        <p:spPr bwMode="auto">
          <a:xfrm>
            <a:off x="685800" y="3200400"/>
            <a:ext cx="0" cy="609600"/>
          </a:xfrm>
          <a:prstGeom prst="line">
            <a:avLst/>
          </a:prstGeom>
          <a:noFill/>
          <a:ln w="57150">
            <a:solidFill>
              <a:schemeClr val="tx2"/>
            </a:solidFill>
            <a:round/>
            <a:headEnd/>
            <a:tailEnd/>
          </a:ln>
        </p:spPr>
        <p:txBody>
          <a:bodyPr wrap="none"/>
          <a:lstStyle/>
          <a:p>
            <a:endParaRPr lang="el-GR"/>
          </a:p>
        </p:txBody>
      </p:sp>
      <p:sp>
        <p:nvSpPr>
          <p:cNvPr id="36878" name="Line 14"/>
          <p:cNvSpPr>
            <a:spLocks noChangeShapeType="1"/>
          </p:cNvSpPr>
          <p:nvPr/>
        </p:nvSpPr>
        <p:spPr bwMode="auto">
          <a:xfrm>
            <a:off x="1447800" y="2286000"/>
            <a:ext cx="0" cy="1524000"/>
          </a:xfrm>
          <a:prstGeom prst="line">
            <a:avLst/>
          </a:prstGeom>
          <a:noFill/>
          <a:ln w="57150">
            <a:solidFill>
              <a:schemeClr val="tx2"/>
            </a:solidFill>
            <a:round/>
            <a:headEnd/>
            <a:tailEnd/>
          </a:ln>
        </p:spPr>
        <p:txBody>
          <a:bodyPr wrap="none"/>
          <a:lstStyle/>
          <a:p>
            <a:endParaRPr lang="el-GR"/>
          </a:p>
        </p:txBody>
      </p:sp>
      <p:sp>
        <p:nvSpPr>
          <p:cNvPr id="36879" name="Line 15"/>
          <p:cNvSpPr>
            <a:spLocks noChangeShapeType="1"/>
          </p:cNvSpPr>
          <p:nvPr/>
        </p:nvSpPr>
        <p:spPr bwMode="auto">
          <a:xfrm>
            <a:off x="2667000" y="1981200"/>
            <a:ext cx="0" cy="1828800"/>
          </a:xfrm>
          <a:prstGeom prst="line">
            <a:avLst/>
          </a:prstGeom>
          <a:noFill/>
          <a:ln w="57150">
            <a:solidFill>
              <a:schemeClr val="tx2"/>
            </a:solidFill>
            <a:round/>
            <a:headEnd/>
            <a:tailEnd/>
          </a:ln>
        </p:spPr>
        <p:txBody>
          <a:bodyPr wrap="none"/>
          <a:lstStyle/>
          <a:p>
            <a:endParaRPr lang="el-GR"/>
          </a:p>
        </p:txBody>
      </p:sp>
      <p:sp>
        <p:nvSpPr>
          <p:cNvPr id="36880" name="Line 16"/>
          <p:cNvSpPr>
            <a:spLocks noChangeShapeType="1"/>
          </p:cNvSpPr>
          <p:nvPr/>
        </p:nvSpPr>
        <p:spPr bwMode="auto">
          <a:xfrm>
            <a:off x="3505200" y="2209800"/>
            <a:ext cx="0" cy="1600200"/>
          </a:xfrm>
          <a:prstGeom prst="line">
            <a:avLst/>
          </a:prstGeom>
          <a:noFill/>
          <a:ln w="57150">
            <a:solidFill>
              <a:schemeClr val="tx2"/>
            </a:solidFill>
            <a:round/>
            <a:headEnd/>
            <a:tailEnd/>
          </a:ln>
        </p:spPr>
        <p:txBody>
          <a:bodyPr wrap="none"/>
          <a:lstStyle/>
          <a:p>
            <a:endParaRPr lang="el-GR"/>
          </a:p>
        </p:txBody>
      </p:sp>
      <p:sp>
        <p:nvSpPr>
          <p:cNvPr id="36881" name="Line 17"/>
          <p:cNvSpPr>
            <a:spLocks noChangeShapeType="1"/>
          </p:cNvSpPr>
          <p:nvPr/>
        </p:nvSpPr>
        <p:spPr bwMode="auto">
          <a:xfrm>
            <a:off x="4419600" y="2286000"/>
            <a:ext cx="0" cy="1524000"/>
          </a:xfrm>
          <a:prstGeom prst="line">
            <a:avLst/>
          </a:prstGeom>
          <a:noFill/>
          <a:ln w="57150">
            <a:solidFill>
              <a:schemeClr val="tx2"/>
            </a:solidFill>
            <a:round/>
            <a:headEnd/>
            <a:tailEnd/>
          </a:ln>
        </p:spPr>
        <p:txBody>
          <a:bodyPr wrap="none"/>
          <a:lstStyle/>
          <a:p>
            <a:endParaRPr lang="el-GR"/>
          </a:p>
        </p:txBody>
      </p:sp>
      <p:sp>
        <p:nvSpPr>
          <p:cNvPr id="36882" name="Line 18"/>
          <p:cNvSpPr>
            <a:spLocks noChangeShapeType="1"/>
          </p:cNvSpPr>
          <p:nvPr/>
        </p:nvSpPr>
        <p:spPr bwMode="auto">
          <a:xfrm>
            <a:off x="5562600" y="2514600"/>
            <a:ext cx="0" cy="1295400"/>
          </a:xfrm>
          <a:prstGeom prst="line">
            <a:avLst/>
          </a:prstGeom>
          <a:noFill/>
          <a:ln w="57150">
            <a:solidFill>
              <a:schemeClr val="tx2"/>
            </a:solidFill>
            <a:round/>
            <a:headEnd/>
            <a:tailEnd/>
          </a:ln>
        </p:spPr>
        <p:txBody>
          <a:bodyPr wrap="none"/>
          <a:lstStyle/>
          <a:p>
            <a:endParaRPr lang="el-GR"/>
          </a:p>
        </p:txBody>
      </p:sp>
      <p:sp>
        <p:nvSpPr>
          <p:cNvPr id="36883" name="Line 19"/>
          <p:cNvSpPr>
            <a:spLocks noChangeShapeType="1"/>
          </p:cNvSpPr>
          <p:nvPr/>
        </p:nvSpPr>
        <p:spPr bwMode="auto">
          <a:xfrm flipV="1">
            <a:off x="5562600" y="4343400"/>
            <a:ext cx="1676400" cy="1143000"/>
          </a:xfrm>
          <a:prstGeom prst="line">
            <a:avLst/>
          </a:prstGeom>
          <a:noFill/>
          <a:ln w="57150">
            <a:solidFill>
              <a:schemeClr val="tx2"/>
            </a:solidFill>
            <a:round/>
            <a:headEnd/>
            <a:tailEnd/>
          </a:ln>
        </p:spPr>
        <p:txBody>
          <a:bodyPr wrap="none"/>
          <a:lstStyle/>
          <a:p>
            <a:endParaRPr lang="el-G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228600"/>
            <a:ext cx="4572000" cy="609600"/>
          </a:xfrm>
        </p:spPr>
        <p:txBody>
          <a:bodyPr/>
          <a:lstStyle/>
          <a:p>
            <a:pPr eaLnBrk="1" hangingPunct="1"/>
            <a:r>
              <a:rPr lang="el-GR" sz="2800" b="1" smtClean="0"/>
              <a:t>1</a:t>
            </a:r>
            <a:r>
              <a:rPr lang="el-GR" sz="2800" b="1" baseline="30000" smtClean="0"/>
              <a:t>ο</a:t>
            </a:r>
            <a:r>
              <a:rPr lang="el-GR" sz="2800" b="1" smtClean="0"/>
              <a:t> Ραχιαίο διαμέρισμα</a:t>
            </a:r>
            <a:br>
              <a:rPr lang="el-GR" sz="2800" b="1" smtClean="0"/>
            </a:br>
            <a:r>
              <a:rPr lang="el-GR" sz="2800" b="1" smtClean="0"/>
              <a:t>(</a:t>
            </a:r>
            <a:r>
              <a:rPr lang="en-US" sz="2800" b="1" smtClean="0"/>
              <a:t> </a:t>
            </a:r>
            <a:r>
              <a:rPr lang="el-GR" sz="2800" b="1" smtClean="0"/>
              <a:t>Ι </a:t>
            </a:r>
            <a:r>
              <a:rPr lang="en-US" sz="2800" b="1" smtClean="0"/>
              <a:t>Dorsal Compartment )                        </a:t>
            </a:r>
          </a:p>
        </p:txBody>
      </p:sp>
      <p:sp>
        <p:nvSpPr>
          <p:cNvPr id="38915" name="Rectangle 4"/>
          <p:cNvSpPr>
            <a:spLocks noGrp="1" noChangeArrowheads="1"/>
          </p:cNvSpPr>
          <p:nvPr>
            <p:ph sz="quarter" idx="1"/>
          </p:nvPr>
        </p:nvSpPr>
        <p:spPr>
          <a:xfrm>
            <a:off x="457200" y="1600200"/>
            <a:ext cx="5105400" cy="4525963"/>
          </a:xfrm>
        </p:spPr>
        <p:txBody>
          <a:bodyPr/>
          <a:lstStyle/>
          <a:p>
            <a:pPr eaLnBrk="1" hangingPunct="1"/>
            <a:r>
              <a:rPr lang="el-GR" sz="2400" b="1" dirty="0" smtClean="0"/>
              <a:t>Μακρός απαγωγός τον</a:t>
            </a:r>
            <a:r>
              <a:rPr lang="el-GR" sz="2400" dirty="0" smtClean="0"/>
              <a:t> </a:t>
            </a:r>
            <a:r>
              <a:rPr lang="el-GR" sz="2400" b="1" dirty="0" smtClean="0"/>
              <a:t>αντίχειρα</a:t>
            </a:r>
            <a:r>
              <a:rPr lang="el-GR" sz="2400" dirty="0" smtClean="0"/>
              <a:t> </a:t>
            </a:r>
            <a:r>
              <a:rPr lang="en-US" sz="2000" dirty="0" smtClean="0"/>
              <a:t>(</a:t>
            </a:r>
            <a:r>
              <a:rPr lang="en-US" sz="2000" dirty="0" smtClean="0">
                <a:solidFill>
                  <a:schemeClr val="accent2"/>
                </a:solidFill>
              </a:rPr>
              <a:t>A</a:t>
            </a:r>
            <a:r>
              <a:rPr lang="en-US" sz="2000" dirty="0" smtClean="0"/>
              <a:t>bductor</a:t>
            </a:r>
            <a:r>
              <a:rPr lang="en-US" dirty="0" smtClean="0"/>
              <a:t> </a:t>
            </a:r>
            <a:r>
              <a:rPr lang="en-US" sz="2000" dirty="0" err="1" smtClean="0">
                <a:solidFill>
                  <a:schemeClr val="accent2"/>
                </a:solidFill>
              </a:rPr>
              <a:t>P</a:t>
            </a:r>
            <a:r>
              <a:rPr lang="en-US" sz="2000" dirty="0" err="1" smtClean="0"/>
              <a:t>ollicis</a:t>
            </a:r>
            <a:r>
              <a:rPr lang="en-US" sz="2000" dirty="0" smtClean="0"/>
              <a:t> </a:t>
            </a:r>
            <a:r>
              <a:rPr lang="en-US" sz="2000" dirty="0" err="1" smtClean="0">
                <a:solidFill>
                  <a:schemeClr val="accent2"/>
                </a:solidFill>
              </a:rPr>
              <a:t>L</a:t>
            </a:r>
            <a:r>
              <a:rPr lang="en-US" sz="2000" dirty="0" err="1" smtClean="0"/>
              <a:t>ongus</a:t>
            </a:r>
            <a:r>
              <a:rPr lang="en-US" sz="2000" dirty="0" smtClean="0"/>
              <a:t> )  </a:t>
            </a:r>
            <a:r>
              <a:rPr lang="en-US" sz="2400" b="1" dirty="0" smtClean="0"/>
              <a:t>B</a:t>
            </a:r>
            <a:r>
              <a:rPr lang="el-GR" sz="2400" b="1" dirty="0" smtClean="0"/>
              <a:t>ραχύς εκτείνων</a:t>
            </a:r>
            <a:r>
              <a:rPr lang="el-GR" sz="2400" dirty="0" smtClean="0"/>
              <a:t> </a:t>
            </a:r>
            <a:r>
              <a:rPr lang="el-GR" sz="2400" b="1" dirty="0" smtClean="0"/>
              <a:t>τον αντίχειρα</a:t>
            </a:r>
            <a:r>
              <a:rPr lang="el-GR" sz="2400" dirty="0" smtClean="0"/>
              <a:t> </a:t>
            </a:r>
            <a:r>
              <a:rPr lang="el-GR" sz="2000" dirty="0" smtClean="0"/>
              <a:t>(</a:t>
            </a:r>
            <a:r>
              <a:rPr lang="en-US" sz="2000" dirty="0" smtClean="0">
                <a:solidFill>
                  <a:schemeClr val="accent2"/>
                </a:solidFill>
              </a:rPr>
              <a:t>E</a:t>
            </a:r>
            <a:r>
              <a:rPr lang="en-US" sz="2000" dirty="0" smtClean="0"/>
              <a:t>xtensor </a:t>
            </a:r>
            <a:r>
              <a:rPr lang="en-US" sz="2000" dirty="0" err="1" smtClean="0">
                <a:solidFill>
                  <a:schemeClr val="accent2"/>
                </a:solidFill>
              </a:rPr>
              <a:t>P</a:t>
            </a:r>
            <a:r>
              <a:rPr lang="en-US" sz="2000" dirty="0" err="1" smtClean="0"/>
              <a:t>ollicis</a:t>
            </a:r>
            <a:r>
              <a:rPr lang="en-US" sz="2000" dirty="0" smtClean="0"/>
              <a:t> </a:t>
            </a:r>
            <a:r>
              <a:rPr lang="en-US" sz="2000" dirty="0" smtClean="0">
                <a:solidFill>
                  <a:schemeClr val="accent2"/>
                </a:solidFill>
              </a:rPr>
              <a:t>B</a:t>
            </a:r>
            <a:r>
              <a:rPr lang="en-US" sz="2000" dirty="0" smtClean="0"/>
              <a:t>revis</a:t>
            </a:r>
            <a:r>
              <a:rPr lang="el-GR" sz="2000" dirty="0" smtClean="0"/>
              <a:t>)</a:t>
            </a:r>
          </a:p>
          <a:p>
            <a:pPr eaLnBrk="1" hangingPunct="1"/>
            <a:r>
              <a:rPr lang="el-GR" sz="2400" dirty="0" smtClean="0"/>
              <a:t>Κερκιδικό άκρο της ανατομικής ταμπακοθήκης</a:t>
            </a:r>
          </a:p>
          <a:p>
            <a:pPr eaLnBrk="1" hangingPunct="1"/>
            <a:r>
              <a:rPr lang="el-GR" sz="2400" dirty="0" smtClean="0"/>
              <a:t>Θέση </a:t>
            </a:r>
            <a:r>
              <a:rPr lang="el-GR" sz="2400" b="1" i="1" dirty="0" smtClean="0"/>
              <a:t>στενωτικής τενοντοθυλακίτιδας</a:t>
            </a:r>
          </a:p>
          <a:p>
            <a:pPr eaLnBrk="1" hangingPunct="1">
              <a:buFontTx/>
              <a:buNone/>
            </a:pPr>
            <a:r>
              <a:rPr lang="el-GR" sz="2400" b="1" i="1" dirty="0" smtClean="0"/>
              <a:t> </a:t>
            </a:r>
            <a:r>
              <a:rPr lang="el-GR" sz="2400" dirty="0" smtClean="0"/>
              <a:t>- </a:t>
            </a:r>
            <a:r>
              <a:rPr lang="en-US" sz="2400" dirty="0" smtClean="0"/>
              <a:t>De </a:t>
            </a:r>
            <a:r>
              <a:rPr lang="en-US" sz="2400" dirty="0" err="1" smtClean="0"/>
              <a:t>Quervain’s</a:t>
            </a:r>
            <a:r>
              <a:rPr lang="en-US" sz="2400" dirty="0" smtClean="0"/>
              <a:t> Tenosynovitis</a:t>
            </a:r>
            <a:endParaRPr lang="el-GR" sz="2400" dirty="0" smtClean="0"/>
          </a:p>
          <a:p>
            <a:pPr eaLnBrk="1" hangingPunct="1">
              <a:buFontTx/>
              <a:buNone/>
            </a:pPr>
            <a:r>
              <a:rPr lang="el-GR" sz="2400" dirty="0" smtClean="0"/>
              <a:t> -  </a:t>
            </a:r>
            <a:r>
              <a:rPr lang="en-US" sz="2400" dirty="0" smtClean="0"/>
              <a:t>Finkelstein’s Test</a:t>
            </a:r>
          </a:p>
          <a:p>
            <a:pPr eaLnBrk="1" hangingPunct="1">
              <a:buFontTx/>
              <a:buNone/>
            </a:pPr>
            <a:endParaRPr lang="en-US" dirty="0" smtClean="0"/>
          </a:p>
        </p:txBody>
      </p:sp>
      <p:pic>
        <p:nvPicPr>
          <p:cNvPr id="38916" name="Picture 4"/>
          <p:cNvPicPr>
            <a:picLocks noGrp="1" noChangeAspect="1" noChangeArrowheads="1"/>
          </p:cNvPicPr>
          <p:nvPr>
            <p:ph sz="quarter" idx="2"/>
          </p:nvPr>
        </p:nvPicPr>
        <p:blipFill>
          <a:blip r:embed="rId3" cstate="print"/>
          <a:srcRect/>
          <a:stretch>
            <a:fillRect/>
          </a:stretch>
        </p:blipFill>
        <p:spPr>
          <a:xfrm>
            <a:off x="5486400" y="381000"/>
            <a:ext cx="3048000" cy="3133725"/>
          </a:xfrm>
          <a:noFill/>
        </p:spPr>
      </p:pic>
      <p:sp>
        <p:nvSpPr>
          <p:cNvPr id="38917" name="Text Box 9"/>
          <p:cNvSpPr txBox="1">
            <a:spLocks noChangeArrowheads="1"/>
          </p:cNvSpPr>
          <p:nvPr/>
        </p:nvSpPr>
        <p:spPr bwMode="auto">
          <a:xfrm>
            <a:off x="6232525" y="4379913"/>
            <a:ext cx="184150" cy="366712"/>
          </a:xfrm>
          <a:prstGeom prst="rect">
            <a:avLst/>
          </a:prstGeom>
          <a:noFill/>
          <a:ln w="9525">
            <a:noFill/>
            <a:miter lim="800000"/>
            <a:headEnd/>
            <a:tailEnd/>
          </a:ln>
        </p:spPr>
        <p:txBody>
          <a:bodyPr wrap="none">
            <a:spAutoFit/>
          </a:bodyPr>
          <a:lstStyle/>
          <a:p>
            <a:endParaRPr lang="el-GR"/>
          </a:p>
        </p:txBody>
      </p:sp>
      <p:pic>
        <p:nvPicPr>
          <p:cNvPr id="7" name="Picture 4"/>
          <p:cNvPicPr>
            <a:picLocks noChangeAspect="1" noChangeArrowheads="1"/>
          </p:cNvPicPr>
          <p:nvPr/>
        </p:nvPicPr>
        <p:blipFill>
          <a:blip r:embed="rId4" cstate="print"/>
          <a:srcRect/>
          <a:stretch>
            <a:fillRect/>
          </a:stretch>
        </p:blipFill>
        <p:spPr bwMode="auto">
          <a:xfrm>
            <a:off x="5334000" y="3733800"/>
            <a:ext cx="3810000" cy="2971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274638"/>
            <a:ext cx="8229600" cy="1143000"/>
          </a:xfrm>
        </p:spPr>
        <p:txBody>
          <a:bodyPr/>
          <a:lstStyle/>
          <a:p>
            <a:pPr eaLnBrk="1" hangingPunct="1"/>
            <a:r>
              <a:rPr lang="en-US" b="1" smtClean="0"/>
              <a:t>Finkelstein’s test</a:t>
            </a:r>
          </a:p>
        </p:txBody>
      </p:sp>
      <p:pic>
        <p:nvPicPr>
          <p:cNvPr id="43011" name="Picture 4"/>
          <p:cNvPicPr>
            <a:picLocks noGrp="1" noChangeAspect="1" noChangeArrowheads="1"/>
          </p:cNvPicPr>
          <p:nvPr>
            <p:ph type="body" idx="4294967295"/>
          </p:nvPr>
        </p:nvPicPr>
        <p:blipFill>
          <a:blip r:embed="rId3" cstate="print"/>
          <a:srcRect/>
          <a:stretch>
            <a:fillRect/>
          </a:stretch>
        </p:blipFill>
        <p:spPr>
          <a:xfrm>
            <a:off x="0" y="1524000"/>
            <a:ext cx="2895600" cy="4525963"/>
          </a:xfrm>
          <a:noFill/>
        </p:spPr>
      </p:pic>
      <p:sp>
        <p:nvSpPr>
          <p:cNvPr id="43012" name="Text Box 4"/>
          <p:cNvSpPr txBox="1">
            <a:spLocks noChangeArrowheads="1"/>
          </p:cNvSpPr>
          <p:nvPr/>
        </p:nvSpPr>
        <p:spPr bwMode="auto">
          <a:xfrm>
            <a:off x="4937125" y="1560513"/>
            <a:ext cx="184150" cy="366712"/>
          </a:xfrm>
          <a:prstGeom prst="rect">
            <a:avLst/>
          </a:prstGeom>
          <a:noFill/>
          <a:ln w="9525">
            <a:noFill/>
            <a:miter lim="800000"/>
            <a:headEnd/>
            <a:tailEnd/>
          </a:ln>
        </p:spPr>
        <p:txBody>
          <a:bodyPr wrap="none">
            <a:spAutoFit/>
          </a:bodyPr>
          <a:lstStyle/>
          <a:p>
            <a:endParaRPr lang="el-GR"/>
          </a:p>
        </p:txBody>
      </p:sp>
      <p:pic>
        <p:nvPicPr>
          <p:cNvPr id="43013" name="Picture 6"/>
          <p:cNvPicPr>
            <a:picLocks noChangeAspect="1" noChangeArrowheads="1"/>
          </p:cNvPicPr>
          <p:nvPr/>
        </p:nvPicPr>
        <p:blipFill>
          <a:blip r:embed="rId4" cstate="print"/>
          <a:srcRect/>
          <a:stretch>
            <a:fillRect/>
          </a:stretch>
        </p:blipFill>
        <p:spPr bwMode="auto">
          <a:xfrm>
            <a:off x="4191000" y="1447800"/>
            <a:ext cx="2362200" cy="2438400"/>
          </a:xfrm>
          <a:prstGeom prst="rect">
            <a:avLst/>
          </a:prstGeom>
          <a:noFill/>
          <a:ln w="9525">
            <a:noFill/>
            <a:miter lim="800000"/>
            <a:headEnd/>
            <a:tailEnd/>
          </a:ln>
        </p:spPr>
      </p:pic>
      <p:sp>
        <p:nvSpPr>
          <p:cNvPr id="43014" name="Text Box 7"/>
          <p:cNvSpPr txBox="1">
            <a:spLocks noChangeArrowheads="1"/>
          </p:cNvSpPr>
          <p:nvPr/>
        </p:nvSpPr>
        <p:spPr bwMode="auto">
          <a:xfrm>
            <a:off x="5470525" y="4837113"/>
            <a:ext cx="184150" cy="366712"/>
          </a:xfrm>
          <a:prstGeom prst="rect">
            <a:avLst/>
          </a:prstGeom>
          <a:noFill/>
          <a:ln w="9525">
            <a:noFill/>
            <a:miter lim="800000"/>
            <a:headEnd/>
            <a:tailEnd/>
          </a:ln>
        </p:spPr>
        <p:txBody>
          <a:bodyPr wrap="none">
            <a:spAutoFit/>
          </a:bodyPr>
          <a:lstStyle/>
          <a:p>
            <a:endParaRPr lang="el-GR"/>
          </a:p>
        </p:txBody>
      </p:sp>
      <p:sp>
        <p:nvSpPr>
          <p:cNvPr id="43015" name="Text Box 9"/>
          <p:cNvSpPr txBox="1">
            <a:spLocks noChangeArrowheads="1"/>
          </p:cNvSpPr>
          <p:nvPr/>
        </p:nvSpPr>
        <p:spPr bwMode="auto">
          <a:xfrm>
            <a:off x="5089525" y="4379913"/>
            <a:ext cx="184150" cy="366712"/>
          </a:xfrm>
          <a:prstGeom prst="rect">
            <a:avLst/>
          </a:prstGeom>
          <a:noFill/>
          <a:ln w="9525">
            <a:noFill/>
            <a:miter lim="800000"/>
            <a:headEnd/>
            <a:tailEnd/>
          </a:ln>
        </p:spPr>
        <p:txBody>
          <a:bodyPr wrap="none">
            <a:spAutoFit/>
          </a:bodyPr>
          <a:lstStyle/>
          <a:p>
            <a:endParaRPr lang="el-GR"/>
          </a:p>
        </p:txBody>
      </p:sp>
      <p:pic>
        <p:nvPicPr>
          <p:cNvPr id="189444" name="Picture 4" descr="hands 029"/>
          <p:cNvPicPr>
            <a:picLocks noChangeAspect="1" noChangeArrowheads="1"/>
          </p:cNvPicPr>
          <p:nvPr/>
        </p:nvPicPr>
        <p:blipFill>
          <a:blip r:embed="rId5" cstate="print"/>
          <a:srcRect/>
          <a:stretch>
            <a:fillRect/>
          </a:stretch>
        </p:blipFill>
        <p:spPr bwMode="auto">
          <a:xfrm>
            <a:off x="4876800" y="4419600"/>
            <a:ext cx="3271838" cy="1981200"/>
          </a:xfrm>
          <a:prstGeom prst="rect">
            <a:avLst/>
          </a:prstGeom>
          <a:noFill/>
          <a:ln w="9525">
            <a:noFill/>
            <a:miter lim="800000"/>
            <a:headEnd/>
            <a:tailEnd/>
          </a:ln>
        </p:spPr>
      </p:pic>
      <p:sp>
        <p:nvSpPr>
          <p:cNvPr id="43017" name="Text Box 11"/>
          <p:cNvSpPr txBox="1">
            <a:spLocks noChangeArrowheads="1"/>
          </p:cNvSpPr>
          <p:nvPr/>
        </p:nvSpPr>
        <p:spPr bwMode="auto">
          <a:xfrm>
            <a:off x="7908925" y="1179513"/>
            <a:ext cx="184150" cy="366712"/>
          </a:xfrm>
          <a:prstGeom prst="rect">
            <a:avLst/>
          </a:prstGeom>
          <a:noFill/>
          <a:ln w="9525">
            <a:noFill/>
            <a:miter lim="800000"/>
            <a:headEnd/>
            <a:tailEnd/>
          </a:ln>
        </p:spPr>
        <p:txBody>
          <a:bodyPr wrap="none">
            <a:spAutoFit/>
          </a:bodyPr>
          <a:lstStyle/>
          <a:p>
            <a:endParaRPr lang="el-GR"/>
          </a:p>
        </p:txBody>
      </p:sp>
      <p:sp>
        <p:nvSpPr>
          <p:cNvPr id="43018" name="Text Box 13"/>
          <p:cNvSpPr txBox="1">
            <a:spLocks noChangeArrowheads="1"/>
          </p:cNvSpPr>
          <p:nvPr/>
        </p:nvSpPr>
        <p:spPr bwMode="auto">
          <a:xfrm>
            <a:off x="7375525" y="1331913"/>
            <a:ext cx="184150" cy="366712"/>
          </a:xfrm>
          <a:prstGeom prst="rect">
            <a:avLst/>
          </a:prstGeom>
          <a:noFill/>
          <a:ln w="9525">
            <a:noFill/>
            <a:miter lim="800000"/>
            <a:headEnd/>
            <a:tailEnd/>
          </a:ln>
        </p:spPr>
        <p:txBody>
          <a:bodyPr wrap="none">
            <a:spAutoFit/>
          </a:bodyPr>
          <a:lstStyle/>
          <a:p>
            <a:endParaRPr lang="el-GR"/>
          </a:p>
        </p:txBody>
      </p:sp>
      <p:pic>
        <p:nvPicPr>
          <p:cNvPr id="43019" name="Picture 14"/>
          <p:cNvPicPr>
            <a:picLocks noChangeAspect="1" noChangeArrowheads="1"/>
          </p:cNvPicPr>
          <p:nvPr/>
        </p:nvPicPr>
        <p:blipFill>
          <a:blip r:embed="rId6" cstate="print"/>
          <a:srcRect/>
          <a:stretch>
            <a:fillRect/>
          </a:stretch>
        </p:blipFill>
        <p:spPr bwMode="auto">
          <a:xfrm>
            <a:off x="6553200" y="1828800"/>
            <a:ext cx="2187575" cy="20367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9444"/>
                                        </p:tgtEl>
                                        <p:attrNameLst>
                                          <p:attrName>style.visibility</p:attrName>
                                        </p:attrNameLst>
                                      </p:cBhvr>
                                      <p:to>
                                        <p:strVal val="visible"/>
                                      </p:to>
                                    </p:set>
                                  </p:childTnLst>
                                  <p:subTnLst>
                                    <p:set>
                                      <p:cBhvr override="childStyle">
                                        <p:cTn dur="1" fill="hold" display="0" masterRel="nextClick" afterEffect="1"/>
                                        <p:tgtEl>
                                          <p:spTgt spid="18944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52400"/>
            <a:ext cx="5486400" cy="1231900"/>
          </a:xfrm>
        </p:spPr>
        <p:txBody>
          <a:bodyPr/>
          <a:lstStyle/>
          <a:p>
            <a:pPr eaLnBrk="1" hangingPunct="1"/>
            <a:r>
              <a:rPr lang="el-GR" sz="2800" b="1" smtClean="0"/>
              <a:t>2ο Ραχιαίο διαμέρισμα</a:t>
            </a:r>
            <a:r>
              <a:rPr lang="el-GR" sz="2800" smtClean="0"/>
              <a:t/>
            </a:r>
            <a:br>
              <a:rPr lang="el-GR" sz="2800" smtClean="0"/>
            </a:br>
            <a:r>
              <a:rPr lang="el-GR" sz="2800" b="1" smtClean="0"/>
              <a:t>(</a:t>
            </a:r>
            <a:r>
              <a:rPr lang="en-US" sz="2800" b="1" smtClean="0"/>
              <a:t>2nd Dorsal Compartment</a:t>
            </a:r>
            <a:r>
              <a:rPr lang="el-GR" sz="2800" b="1" smtClean="0"/>
              <a:t>)</a:t>
            </a:r>
            <a:endParaRPr lang="en-US" sz="2800" b="1" smtClean="0"/>
          </a:p>
        </p:txBody>
      </p:sp>
      <p:sp>
        <p:nvSpPr>
          <p:cNvPr id="45059" name="Rectangle 3"/>
          <p:cNvSpPr>
            <a:spLocks noGrp="1" noChangeArrowheads="1"/>
          </p:cNvSpPr>
          <p:nvPr>
            <p:ph type="body" idx="4294967295"/>
          </p:nvPr>
        </p:nvSpPr>
        <p:spPr>
          <a:xfrm>
            <a:off x="0" y="1676400"/>
            <a:ext cx="6629400" cy="1981200"/>
          </a:xfrm>
        </p:spPr>
        <p:txBody>
          <a:bodyPr/>
          <a:lstStyle/>
          <a:p>
            <a:pPr eaLnBrk="1" hangingPunct="1">
              <a:lnSpc>
                <a:spcPct val="90000"/>
              </a:lnSpc>
              <a:buFontTx/>
              <a:buNone/>
            </a:pPr>
            <a:r>
              <a:rPr lang="el-GR" sz="2400" dirty="0" smtClean="0"/>
              <a:t>Μακρός Κερκιδικός Εκτείνων τον καρπό</a:t>
            </a:r>
          </a:p>
          <a:p>
            <a:pPr eaLnBrk="1" hangingPunct="1">
              <a:lnSpc>
                <a:spcPct val="90000"/>
              </a:lnSpc>
              <a:buFontTx/>
              <a:buNone/>
            </a:pPr>
            <a:r>
              <a:rPr lang="el-GR" sz="2400" dirty="0" smtClean="0"/>
              <a:t>(</a:t>
            </a:r>
            <a:r>
              <a:rPr lang="en-US" sz="2400" dirty="0" smtClean="0">
                <a:solidFill>
                  <a:srgbClr val="FF0000"/>
                </a:solidFill>
              </a:rPr>
              <a:t>E</a:t>
            </a:r>
            <a:r>
              <a:rPr lang="en-US" sz="2400" dirty="0" smtClean="0"/>
              <a:t>xtensor </a:t>
            </a:r>
            <a:r>
              <a:rPr lang="en-US" sz="2400" dirty="0" smtClean="0">
                <a:solidFill>
                  <a:srgbClr val="FF0000"/>
                </a:solidFill>
              </a:rPr>
              <a:t>C</a:t>
            </a:r>
            <a:r>
              <a:rPr lang="en-US" sz="2400" dirty="0" smtClean="0"/>
              <a:t>arpi </a:t>
            </a:r>
            <a:r>
              <a:rPr lang="en-US" sz="2400" dirty="0" err="1" smtClean="0">
                <a:solidFill>
                  <a:srgbClr val="FF0000"/>
                </a:solidFill>
              </a:rPr>
              <a:t>R</a:t>
            </a:r>
            <a:r>
              <a:rPr lang="en-US" sz="2400" dirty="0" err="1" smtClean="0"/>
              <a:t>adialis</a:t>
            </a:r>
            <a:r>
              <a:rPr lang="en-US" sz="2400" dirty="0" smtClean="0"/>
              <a:t> </a:t>
            </a:r>
            <a:r>
              <a:rPr lang="en-US" sz="2400" dirty="0" err="1" smtClean="0">
                <a:solidFill>
                  <a:srgbClr val="FF0000"/>
                </a:solidFill>
              </a:rPr>
              <a:t>L</a:t>
            </a:r>
            <a:r>
              <a:rPr lang="en-US" sz="2400" dirty="0" err="1" smtClean="0"/>
              <a:t>ongus</a:t>
            </a:r>
            <a:r>
              <a:rPr lang="el-GR" sz="2400" dirty="0" smtClean="0"/>
              <a:t>)</a:t>
            </a:r>
            <a:r>
              <a:rPr lang="en-US" sz="2400" dirty="0" smtClean="0"/>
              <a:t> </a:t>
            </a:r>
            <a:endParaRPr lang="el-GR" sz="2400" dirty="0" smtClean="0"/>
          </a:p>
          <a:p>
            <a:pPr eaLnBrk="1" hangingPunct="1">
              <a:lnSpc>
                <a:spcPct val="90000"/>
              </a:lnSpc>
              <a:buFontTx/>
              <a:buNone/>
            </a:pPr>
            <a:r>
              <a:rPr lang="el-GR" sz="2400" dirty="0" smtClean="0"/>
              <a:t>Βραχύς Κερκιδικός Εκτείνων τον καρπό</a:t>
            </a:r>
          </a:p>
          <a:p>
            <a:pPr eaLnBrk="1" hangingPunct="1">
              <a:lnSpc>
                <a:spcPct val="90000"/>
              </a:lnSpc>
              <a:buFontTx/>
              <a:buNone/>
            </a:pPr>
            <a:r>
              <a:rPr lang="el-GR" sz="2400" dirty="0" smtClean="0"/>
              <a:t>(</a:t>
            </a:r>
            <a:r>
              <a:rPr lang="en-US" sz="2400" dirty="0" smtClean="0">
                <a:solidFill>
                  <a:srgbClr val="FF0000"/>
                </a:solidFill>
              </a:rPr>
              <a:t>E</a:t>
            </a:r>
            <a:r>
              <a:rPr lang="en-US" sz="2400" dirty="0" smtClean="0"/>
              <a:t>xtensor </a:t>
            </a:r>
            <a:r>
              <a:rPr lang="en-US" sz="2400" dirty="0" smtClean="0">
                <a:solidFill>
                  <a:srgbClr val="FF0000"/>
                </a:solidFill>
              </a:rPr>
              <a:t>C</a:t>
            </a:r>
            <a:r>
              <a:rPr lang="en-US" sz="2400" dirty="0" smtClean="0"/>
              <a:t>arpi </a:t>
            </a:r>
            <a:r>
              <a:rPr lang="en-US" sz="2400" dirty="0" err="1" smtClean="0">
                <a:solidFill>
                  <a:srgbClr val="FF0000"/>
                </a:solidFill>
              </a:rPr>
              <a:t>R</a:t>
            </a:r>
            <a:r>
              <a:rPr lang="en-US" sz="2400" dirty="0" err="1" smtClean="0"/>
              <a:t>adialis</a:t>
            </a:r>
            <a:r>
              <a:rPr lang="en-US" sz="2400" dirty="0" smtClean="0"/>
              <a:t> </a:t>
            </a:r>
            <a:r>
              <a:rPr lang="en-US" sz="2400" dirty="0" smtClean="0">
                <a:solidFill>
                  <a:srgbClr val="FF0000"/>
                </a:solidFill>
              </a:rPr>
              <a:t>B</a:t>
            </a:r>
            <a:r>
              <a:rPr lang="en-US" sz="2400" dirty="0" smtClean="0"/>
              <a:t>revis</a:t>
            </a:r>
            <a:r>
              <a:rPr lang="el-GR" sz="2400" dirty="0" smtClean="0"/>
              <a:t>)</a:t>
            </a:r>
            <a:endParaRPr lang="en-US" sz="2400" dirty="0" smtClean="0"/>
          </a:p>
          <a:p>
            <a:pPr eaLnBrk="1" hangingPunct="1">
              <a:lnSpc>
                <a:spcPct val="90000"/>
              </a:lnSpc>
              <a:buFontTx/>
              <a:buNone/>
            </a:pPr>
            <a:endParaRPr lang="en-US" sz="2400" dirty="0" smtClean="0"/>
          </a:p>
        </p:txBody>
      </p:sp>
      <p:pic>
        <p:nvPicPr>
          <p:cNvPr id="45060" name="Picture 4"/>
          <p:cNvPicPr>
            <a:picLocks noChangeAspect="1" noChangeArrowheads="1"/>
          </p:cNvPicPr>
          <p:nvPr/>
        </p:nvPicPr>
        <p:blipFill>
          <a:blip r:embed="rId3" cstate="print"/>
          <a:srcRect/>
          <a:stretch>
            <a:fillRect/>
          </a:stretch>
        </p:blipFill>
        <p:spPr bwMode="auto">
          <a:xfrm>
            <a:off x="6602413" y="228600"/>
            <a:ext cx="2541587" cy="3052763"/>
          </a:xfrm>
          <a:prstGeom prst="rect">
            <a:avLst/>
          </a:prstGeom>
          <a:noFill/>
          <a:ln w="12700">
            <a:noFill/>
            <a:miter lim="800000"/>
            <a:headEnd/>
            <a:tailEnd/>
          </a:ln>
        </p:spPr>
      </p:pic>
      <p:pic>
        <p:nvPicPr>
          <p:cNvPr id="45061" name="Picture 5" descr="wrist ext tendon palp"/>
          <p:cNvPicPr>
            <a:picLocks noChangeAspect="1" noChangeArrowheads="1"/>
          </p:cNvPicPr>
          <p:nvPr/>
        </p:nvPicPr>
        <p:blipFill>
          <a:blip r:embed="rId4" cstate="print"/>
          <a:srcRect/>
          <a:stretch>
            <a:fillRect/>
          </a:stretch>
        </p:blipFill>
        <p:spPr bwMode="auto">
          <a:xfrm>
            <a:off x="228600" y="3352800"/>
            <a:ext cx="4114800" cy="3233738"/>
          </a:xfrm>
          <a:prstGeom prst="rect">
            <a:avLst/>
          </a:prstGeom>
          <a:noFill/>
          <a:ln w="9525">
            <a:noFill/>
            <a:miter lim="800000"/>
            <a:headEnd/>
            <a:tailEnd/>
          </a:ln>
        </p:spPr>
      </p:pic>
      <p:sp>
        <p:nvSpPr>
          <p:cNvPr id="45062" name="Line 6"/>
          <p:cNvSpPr>
            <a:spLocks noChangeShapeType="1"/>
          </p:cNvSpPr>
          <p:nvPr/>
        </p:nvSpPr>
        <p:spPr bwMode="auto">
          <a:xfrm flipV="1">
            <a:off x="5334000" y="2209800"/>
            <a:ext cx="2743200" cy="76200"/>
          </a:xfrm>
          <a:prstGeom prst="line">
            <a:avLst/>
          </a:prstGeom>
          <a:noFill/>
          <a:ln w="9525">
            <a:solidFill>
              <a:srgbClr val="000000"/>
            </a:solidFill>
            <a:round/>
            <a:headEnd/>
            <a:tailEnd type="triangle" w="med" len="med"/>
          </a:ln>
        </p:spPr>
        <p:txBody>
          <a:bodyPr/>
          <a:lstStyle/>
          <a:p>
            <a:endParaRPr lang="el-GR"/>
          </a:p>
        </p:txBody>
      </p:sp>
      <p:sp>
        <p:nvSpPr>
          <p:cNvPr id="45063" name="Text Box 7"/>
          <p:cNvSpPr txBox="1">
            <a:spLocks noChangeArrowheads="1"/>
          </p:cNvSpPr>
          <p:nvPr/>
        </p:nvSpPr>
        <p:spPr bwMode="auto">
          <a:xfrm>
            <a:off x="6461125" y="3998913"/>
            <a:ext cx="184150" cy="366712"/>
          </a:xfrm>
          <a:prstGeom prst="rect">
            <a:avLst/>
          </a:prstGeom>
          <a:noFill/>
          <a:ln w="9525">
            <a:noFill/>
            <a:miter lim="800000"/>
            <a:headEnd/>
            <a:tailEnd/>
          </a:ln>
        </p:spPr>
        <p:txBody>
          <a:bodyPr wrap="none">
            <a:spAutoFit/>
          </a:bodyPr>
          <a:lstStyle/>
          <a:p>
            <a:endParaRPr lang="el-GR"/>
          </a:p>
        </p:txBody>
      </p:sp>
      <p:pic>
        <p:nvPicPr>
          <p:cNvPr id="45064" name="Picture 4"/>
          <p:cNvPicPr>
            <a:picLocks noChangeAspect="1" noChangeArrowheads="1"/>
          </p:cNvPicPr>
          <p:nvPr/>
        </p:nvPicPr>
        <p:blipFill>
          <a:blip r:embed="rId5" cstate="print"/>
          <a:srcRect/>
          <a:stretch>
            <a:fillRect/>
          </a:stretch>
        </p:blipFill>
        <p:spPr bwMode="auto">
          <a:xfrm>
            <a:off x="4953000" y="3429000"/>
            <a:ext cx="3657600" cy="322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304800"/>
            <a:ext cx="5410200" cy="1003300"/>
          </a:xfrm>
        </p:spPr>
        <p:txBody>
          <a:bodyPr/>
          <a:lstStyle/>
          <a:p>
            <a:pPr eaLnBrk="1" hangingPunct="1"/>
            <a:r>
              <a:rPr lang="el-GR" sz="2800" b="1" smtClean="0"/>
              <a:t>3</a:t>
            </a:r>
            <a:r>
              <a:rPr lang="el-GR" sz="2800" b="1" baseline="30000" smtClean="0"/>
              <a:t>ο</a:t>
            </a:r>
            <a:r>
              <a:rPr lang="el-GR" sz="2800" b="1" smtClean="0"/>
              <a:t> Ραχιαίο διαμέρισμα </a:t>
            </a:r>
            <a:br>
              <a:rPr lang="el-GR" sz="2800" b="1" smtClean="0"/>
            </a:br>
            <a:r>
              <a:rPr lang="el-GR" sz="2800" b="1" smtClean="0"/>
              <a:t>(</a:t>
            </a:r>
            <a:r>
              <a:rPr lang="en-US" sz="2800" b="1" smtClean="0"/>
              <a:t>3rd Dorsal Compartment</a:t>
            </a:r>
            <a:r>
              <a:rPr lang="el-GR" sz="2400" b="1" smtClean="0"/>
              <a:t>)</a:t>
            </a:r>
            <a:endParaRPr lang="en-US" sz="2800" b="1" smtClean="0"/>
          </a:p>
        </p:txBody>
      </p:sp>
      <p:sp>
        <p:nvSpPr>
          <p:cNvPr id="46083" name="Rectangle 3"/>
          <p:cNvSpPr>
            <a:spLocks noGrp="1" noChangeArrowheads="1"/>
          </p:cNvSpPr>
          <p:nvPr>
            <p:ph type="body" idx="4294967295"/>
          </p:nvPr>
        </p:nvSpPr>
        <p:spPr>
          <a:xfrm>
            <a:off x="0" y="1752600"/>
            <a:ext cx="5943600" cy="4114800"/>
          </a:xfrm>
        </p:spPr>
        <p:txBody>
          <a:bodyPr/>
          <a:lstStyle/>
          <a:p>
            <a:pPr eaLnBrk="1" hangingPunct="1"/>
            <a:r>
              <a:rPr lang="el-GR" sz="2800" b="1" dirty="0" smtClean="0"/>
              <a:t>Μακρός εκτείνων τον αντίχειρα (</a:t>
            </a:r>
            <a:r>
              <a:rPr lang="en-US" sz="2800" b="1" dirty="0" smtClean="0">
                <a:solidFill>
                  <a:srgbClr val="FF0000"/>
                </a:solidFill>
              </a:rPr>
              <a:t>E</a:t>
            </a:r>
            <a:r>
              <a:rPr lang="en-US" sz="2800" b="1" dirty="0" smtClean="0"/>
              <a:t>xtensor </a:t>
            </a:r>
            <a:r>
              <a:rPr lang="en-US" sz="2800" b="1" dirty="0" err="1" smtClean="0">
                <a:solidFill>
                  <a:srgbClr val="FF0000"/>
                </a:solidFill>
              </a:rPr>
              <a:t>P</a:t>
            </a:r>
            <a:r>
              <a:rPr lang="en-US" sz="2800" b="1" dirty="0" err="1" smtClean="0"/>
              <a:t>ollicis</a:t>
            </a:r>
            <a:r>
              <a:rPr lang="en-US" sz="2800" b="1" dirty="0" smtClean="0"/>
              <a:t> </a:t>
            </a:r>
            <a:r>
              <a:rPr lang="en-US" sz="2800" b="1" dirty="0" err="1" smtClean="0">
                <a:solidFill>
                  <a:srgbClr val="FF0000"/>
                </a:solidFill>
              </a:rPr>
              <a:t>L</a:t>
            </a:r>
            <a:r>
              <a:rPr lang="en-US" sz="2800" b="1" dirty="0" err="1" smtClean="0"/>
              <a:t>ongus</a:t>
            </a:r>
            <a:r>
              <a:rPr lang="el-GR" sz="2800" b="1" dirty="0" smtClean="0"/>
              <a:t>)</a:t>
            </a:r>
            <a:endParaRPr lang="en-US" sz="2800" b="1" dirty="0" smtClean="0"/>
          </a:p>
          <a:p>
            <a:pPr eaLnBrk="1" hangingPunct="1"/>
            <a:r>
              <a:rPr lang="el-GR" sz="2400" dirty="0" smtClean="0"/>
              <a:t>Ωλένιο χείλος του ανατομικού βοθρίου.</a:t>
            </a:r>
          </a:p>
          <a:p>
            <a:pPr eaLnBrk="1" hangingPunct="1"/>
            <a:r>
              <a:rPr lang="el-GR" sz="2400" dirty="0" smtClean="0"/>
              <a:t>Δυνατή η δευτερογενής ρήξη του στα </a:t>
            </a:r>
            <a:r>
              <a:rPr lang="en-US" sz="2400" dirty="0" err="1" smtClean="0"/>
              <a:t>Fx</a:t>
            </a:r>
            <a:r>
              <a:rPr lang="en-US" sz="2400" dirty="0" smtClean="0"/>
              <a:t> </a:t>
            </a:r>
            <a:r>
              <a:rPr lang="en-US" sz="2400" dirty="0" err="1" smtClean="0"/>
              <a:t>Colles</a:t>
            </a:r>
            <a:r>
              <a:rPr lang="en-US" sz="2400" dirty="0" smtClean="0"/>
              <a:t>’</a:t>
            </a:r>
            <a:r>
              <a:rPr lang="el-GR" sz="2400" dirty="0" smtClean="0"/>
              <a:t>και την </a:t>
            </a:r>
            <a:r>
              <a:rPr lang="en-US" sz="2400" dirty="0" smtClean="0"/>
              <a:t>RA</a:t>
            </a:r>
            <a:r>
              <a:rPr lang="el-GR" sz="2400" dirty="0" smtClean="0"/>
              <a:t>.</a:t>
            </a:r>
            <a:endParaRPr lang="en-US" sz="2400" dirty="0" smtClean="0"/>
          </a:p>
          <a:p>
            <a:pPr eaLnBrk="1" hangingPunct="1"/>
            <a:r>
              <a:rPr lang="en-US" sz="2400" dirty="0" smtClean="0"/>
              <a:t>Extensor </a:t>
            </a:r>
            <a:r>
              <a:rPr lang="en-US" sz="2400" dirty="0" err="1" smtClean="0"/>
              <a:t>Pollicis</a:t>
            </a:r>
            <a:r>
              <a:rPr lang="en-US" sz="2400" dirty="0" smtClean="0"/>
              <a:t> </a:t>
            </a:r>
            <a:r>
              <a:rPr lang="en-US" sz="2400" dirty="0" err="1" smtClean="0"/>
              <a:t>Longus</a:t>
            </a:r>
            <a:r>
              <a:rPr lang="en-US" sz="2400" dirty="0" smtClean="0"/>
              <a:t> Tenosynovitis</a:t>
            </a:r>
            <a:r>
              <a:rPr lang="el-GR" sz="2400" dirty="0" smtClean="0"/>
              <a:t>.</a:t>
            </a:r>
            <a:endParaRPr lang="en-US" sz="2400" dirty="0" smtClean="0"/>
          </a:p>
        </p:txBody>
      </p:sp>
      <p:pic>
        <p:nvPicPr>
          <p:cNvPr id="46084" name="Picture 4"/>
          <p:cNvPicPr>
            <a:picLocks noChangeAspect="1" noChangeArrowheads="1"/>
          </p:cNvPicPr>
          <p:nvPr/>
        </p:nvPicPr>
        <p:blipFill>
          <a:blip r:embed="rId3" cstate="print"/>
          <a:srcRect/>
          <a:stretch>
            <a:fillRect/>
          </a:stretch>
        </p:blipFill>
        <p:spPr bwMode="auto">
          <a:xfrm>
            <a:off x="6400800" y="0"/>
            <a:ext cx="2541588" cy="3052763"/>
          </a:xfrm>
          <a:prstGeom prst="rect">
            <a:avLst/>
          </a:prstGeom>
          <a:noFill/>
          <a:ln w="12700">
            <a:noFill/>
            <a:miter lim="800000"/>
            <a:headEnd/>
            <a:tailEnd/>
          </a:ln>
        </p:spPr>
      </p:pic>
      <p:sp>
        <p:nvSpPr>
          <p:cNvPr id="46085" name="Line 5"/>
          <p:cNvSpPr>
            <a:spLocks noChangeShapeType="1"/>
          </p:cNvSpPr>
          <p:nvPr/>
        </p:nvSpPr>
        <p:spPr bwMode="auto">
          <a:xfrm>
            <a:off x="5410200" y="2057400"/>
            <a:ext cx="2209800" cy="228600"/>
          </a:xfrm>
          <a:prstGeom prst="line">
            <a:avLst/>
          </a:prstGeom>
          <a:noFill/>
          <a:ln w="9525">
            <a:solidFill>
              <a:srgbClr val="000000"/>
            </a:solidFill>
            <a:round/>
            <a:headEnd/>
            <a:tailEnd type="triangle" w="med" len="med"/>
          </a:ln>
        </p:spPr>
        <p:txBody>
          <a:bodyPr/>
          <a:lstStyle/>
          <a:p>
            <a:endParaRPr lang="el-GR"/>
          </a:p>
        </p:txBody>
      </p:sp>
      <p:sp>
        <p:nvSpPr>
          <p:cNvPr id="46086" name="Text Box 6"/>
          <p:cNvSpPr txBox="1">
            <a:spLocks noChangeArrowheads="1"/>
          </p:cNvSpPr>
          <p:nvPr/>
        </p:nvSpPr>
        <p:spPr bwMode="auto">
          <a:xfrm>
            <a:off x="7070725" y="3846513"/>
            <a:ext cx="184150" cy="366712"/>
          </a:xfrm>
          <a:prstGeom prst="rect">
            <a:avLst/>
          </a:prstGeom>
          <a:noFill/>
          <a:ln w="9525">
            <a:noFill/>
            <a:miter lim="800000"/>
            <a:headEnd/>
            <a:tailEnd/>
          </a:ln>
        </p:spPr>
        <p:txBody>
          <a:bodyPr wrap="none">
            <a:spAutoFit/>
          </a:bodyPr>
          <a:lstStyle/>
          <a:p>
            <a:endParaRPr lang="el-GR"/>
          </a:p>
        </p:txBody>
      </p:sp>
      <p:pic>
        <p:nvPicPr>
          <p:cNvPr id="46087" name="Picture 4"/>
          <p:cNvPicPr>
            <a:picLocks noChangeAspect="1" noChangeArrowheads="1"/>
          </p:cNvPicPr>
          <p:nvPr/>
        </p:nvPicPr>
        <p:blipFill>
          <a:blip r:embed="rId4" cstate="print"/>
          <a:srcRect/>
          <a:stretch>
            <a:fillRect/>
          </a:stretch>
        </p:blipFill>
        <p:spPr bwMode="auto">
          <a:xfrm>
            <a:off x="5943600" y="3429000"/>
            <a:ext cx="3200400" cy="322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152400"/>
            <a:ext cx="5943600" cy="990600"/>
          </a:xfrm>
        </p:spPr>
        <p:txBody>
          <a:bodyPr/>
          <a:lstStyle/>
          <a:p>
            <a:pPr eaLnBrk="1" hangingPunct="1"/>
            <a:r>
              <a:rPr lang="el-GR" sz="2800" b="1" smtClean="0"/>
              <a:t>4</a:t>
            </a:r>
            <a:r>
              <a:rPr lang="el-GR" sz="2800" b="1" baseline="30000" smtClean="0"/>
              <a:t>ο</a:t>
            </a:r>
            <a:r>
              <a:rPr lang="el-GR" sz="2800" b="1" smtClean="0"/>
              <a:t> Ραχιαίο διαμέρισμα </a:t>
            </a:r>
            <a:br>
              <a:rPr lang="el-GR" sz="2800" b="1" smtClean="0"/>
            </a:br>
            <a:r>
              <a:rPr lang="el-GR" sz="2800" b="1" smtClean="0"/>
              <a:t>(</a:t>
            </a:r>
            <a:r>
              <a:rPr lang="en-US" sz="2800" b="1" smtClean="0"/>
              <a:t>4th Dorsal Compartment</a:t>
            </a:r>
            <a:r>
              <a:rPr lang="el-GR" sz="2800" b="1" smtClean="0"/>
              <a:t>)</a:t>
            </a:r>
            <a:endParaRPr lang="en-US" sz="2800" b="1" smtClean="0"/>
          </a:p>
        </p:txBody>
      </p:sp>
      <p:sp>
        <p:nvSpPr>
          <p:cNvPr id="47107" name="Rectangle 3"/>
          <p:cNvSpPr>
            <a:spLocks noGrp="1" noChangeArrowheads="1"/>
          </p:cNvSpPr>
          <p:nvPr>
            <p:ph type="body" idx="4294967295"/>
          </p:nvPr>
        </p:nvSpPr>
        <p:spPr>
          <a:xfrm>
            <a:off x="0" y="1752600"/>
            <a:ext cx="6477000" cy="2057400"/>
          </a:xfrm>
        </p:spPr>
        <p:txBody>
          <a:bodyPr/>
          <a:lstStyle/>
          <a:p>
            <a:pPr eaLnBrk="1" hangingPunct="1"/>
            <a:r>
              <a:rPr lang="el-GR" sz="2400" b="1" smtClean="0"/>
              <a:t>Κοινός Εκτείνων τα δάκτυλα (</a:t>
            </a:r>
            <a:r>
              <a:rPr lang="en-US" sz="2400" b="1" smtClean="0">
                <a:solidFill>
                  <a:srgbClr val="FF0000"/>
                </a:solidFill>
              </a:rPr>
              <a:t>E</a:t>
            </a:r>
            <a:r>
              <a:rPr lang="en-US" sz="2400" b="1" smtClean="0"/>
              <a:t>xtensor </a:t>
            </a:r>
            <a:r>
              <a:rPr lang="en-US" sz="2400" b="1" smtClean="0">
                <a:solidFill>
                  <a:srgbClr val="FF0000"/>
                </a:solidFill>
              </a:rPr>
              <a:t>D</a:t>
            </a:r>
            <a:r>
              <a:rPr lang="en-US" sz="2400" b="1" smtClean="0"/>
              <a:t>igitorum Communis</a:t>
            </a:r>
            <a:r>
              <a:rPr lang="el-GR" sz="2400" b="1" smtClean="0"/>
              <a:t>)</a:t>
            </a:r>
            <a:r>
              <a:rPr lang="en-US" sz="2400" b="1" smtClean="0"/>
              <a:t> </a:t>
            </a:r>
            <a:endParaRPr lang="el-GR" sz="2400" b="1" smtClean="0"/>
          </a:p>
          <a:p>
            <a:pPr eaLnBrk="1" hangingPunct="1"/>
            <a:r>
              <a:rPr lang="el-GR" sz="2400" b="1" smtClean="0"/>
              <a:t> Εκτείνων τον δείκτη (</a:t>
            </a:r>
            <a:r>
              <a:rPr lang="en-US" sz="2400" b="1" smtClean="0">
                <a:solidFill>
                  <a:srgbClr val="FF0000"/>
                </a:solidFill>
              </a:rPr>
              <a:t>E</a:t>
            </a:r>
            <a:r>
              <a:rPr lang="en-US" sz="2400" b="1" smtClean="0"/>
              <a:t>xtensor </a:t>
            </a:r>
            <a:r>
              <a:rPr lang="en-US" sz="2400" b="1" smtClean="0">
                <a:solidFill>
                  <a:srgbClr val="FF0000"/>
                </a:solidFill>
              </a:rPr>
              <a:t>I</a:t>
            </a:r>
            <a:r>
              <a:rPr lang="en-US" sz="2400" b="1" smtClean="0"/>
              <a:t>ndicis</a:t>
            </a:r>
            <a:r>
              <a:rPr lang="el-GR" sz="3600" smtClean="0"/>
              <a:t>)</a:t>
            </a:r>
            <a:endParaRPr lang="en-US" sz="3600" smtClean="0"/>
          </a:p>
        </p:txBody>
      </p:sp>
      <p:pic>
        <p:nvPicPr>
          <p:cNvPr id="47108" name="Picture 4"/>
          <p:cNvPicPr>
            <a:picLocks noChangeAspect="1" noChangeArrowheads="1"/>
          </p:cNvPicPr>
          <p:nvPr/>
        </p:nvPicPr>
        <p:blipFill>
          <a:blip r:embed="rId3" cstate="print"/>
          <a:srcRect/>
          <a:stretch>
            <a:fillRect/>
          </a:stretch>
        </p:blipFill>
        <p:spPr bwMode="auto">
          <a:xfrm>
            <a:off x="6602413" y="304800"/>
            <a:ext cx="2541587" cy="3052763"/>
          </a:xfrm>
          <a:prstGeom prst="rect">
            <a:avLst/>
          </a:prstGeom>
          <a:noFill/>
          <a:ln w="12700">
            <a:noFill/>
            <a:miter lim="800000"/>
            <a:headEnd/>
            <a:tailEnd/>
          </a:ln>
        </p:spPr>
      </p:pic>
      <p:sp>
        <p:nvSpPr>
          <p:cNvPr id="47109" name="Line 5"/>
          <p:cNvSpPr>
            <a:spLocks noChangeShapeType="1"/>
          </p:cNvSpPr>
          <p:nvPr/>
        </p:nvSpPr>
        <p:spPr bwMode="auto">
          <a:xfrm>
            <a:off x="4572000" y="2590800"/>
            <a:ext cx="2895600" cy="0"/>
          </a:xfrm>
          <a:prstGeom prst="line">
            <a:avLst/>
          </a:prstGeom>
          <a:noFill/>
          <a:ln w="9525">
            <a:solidFill>
              <a:srgbClr val="000000"/>
            </a:solidFill>
            <a:round/>
            <a:headEnd/>
            <a:tailEnd type="triangle" w="med" len="med"/>
          </a:ln>
        </p:spPr>
        <p:txBody>
          <a:bodyPr/>
          <a:lstStyle/>
          <a:p>
            <a:endParaRPr lang="el-GR"/>
          </a:p>
        </p:txBody>
      </p:sp>
      <p:sp>
        <p:nvSpPr>
          <p:cNvPr id="47110" name="Text Box 6"/>
          <p:cNvSpPr txBox="1">
            <a:spLocks noChangeArrowheads="1"/>
          </p:cNvSpPr>
          <p:nvPr/>
        </p:nvSpPr>
        <p:spPr bwMode="auto">
          <a:xfrm>
            <a:off x="7070725" y="4379913"/>
            <a:ext cx="184150" cy="366712"/>
          </a:xfrm>
          <a:prstGeom prst="rect">
            <a:avLst/>
          </a:prstGeom>
          <a:noFill/>
          <a:ln w="9525">
            <a:noFill/>
            <a:miter lim="800000"/>
            <a:headEnd/>
            <a:tailEnd/>
          </a:ln>
        </p:spPr>
        <p:txBody>
          <a:bodyPr wrap="none">
            <a:spAutoFit/>
          </a:bodyPr>
          <a:lstStyle/>
          <a:p>
            <a:endParaRPr lang="el-GR"/>
          </a:p>
        </p:txBody>
      </p:sp>
      <p:pic>
        <p:nvPicPr>
          <p:cNvPr id="47111" name="Picture 4"/>
          <p:cNvPicPr>
            <a:picLocks noChangeAspect="1" noChangeArrowheads="1"/>
          </p:cNvPicPr>
          <p:nvPr/>
        </p:nvPicPr>
        <p:blipFill>
          <a:blip r:embed="rId4" cstate="print"/>
          <a:srcRect/>
          <a:stretch>
            <a:fillRect/>
          </a:stretch>
        </p:blipFill>
        <p:spPr bwMode="auto">
          <a:xfrm>
            <a:off x="6324600" y="3429000"/>
            <a:ext cx="2819400" cy="3222625"/>
          </a:xfrm>
          <a:prstGeom prst="rect">
            <a:avLst/>
          </a:prstGeom>
          <a:noFill/>
          <a:ln w="9525">
            <a:noFill/>
            <a:miter lim="800000"/>
            <a:headEnd/>
            <a:tailEnd/>
          </a:ln>
        </p:spPr>
      </p:pic>
      <p:sp>
        <p:nvSpPr>
          <p:cNvPr id="47112" name="Rectangle 8"/>
          <p:cNvSpPr>
            <a:spLocks noChangeArrowheads="1"/>
          </p:cNvSpPr>
          <p:nvPr/>
        </p:nvSpPr>
        <p:spPr bwMode="auto">
          <a:xfrm>
            <a:off x="381000" y="3886200"/>
            <a:ext cx="5019675" cy="1917700"/>
          </a:xfrm>
          <a:prstGeom prst="rect">
            <a:avLst/>
          </a:prstGeom>
          <a:noFill/>
          <a:ln w="9525">
            <a:noFill/>
            <a:miter lim="800000"/>
            <a:headEnd/>
            <a:tailEnd/>
          </a:ln>
        </p:spPr>
        <p:txBody>
          <a:bodyPr>
            <a:spAutoFit/>
          </a:bodyPr>
          <a:lstStyle/>
          <a:p>
            <a:pPr>
              <a:buFontTx/>
              <a:buChar char="•"/>
            </a:pPr>
            <a:r>
              <a:rPr lang="el-GR" sz="2400"/>
              <a:t> Ψηλαφάται από τον καρπό έως τις μετακαρποφαλαγγικές αρθρώσεις.</a:t>
            </a:r>
            <a:r>
              <a:rPr lang="en-US" sz="2400"/>
              <a:t> </a:t>
            </a:r>
            <a:endParaRPr lang="el-GR" sz="2400"/>
          </a:p>
          <a:p>
            <a:pPr>
              <a:buFontTx/>
              <a:buChar char="•"/>
            </a:pPr>
            <a:r>
              <a:rPr lang="el-GR" sz="2400"/>
              <a:t> Συνηθισμένο σημείο εμφάνισης γάγγλιου.</a:t>
            </a:r>
            <a:endParaRPr lang="en-US" sz="24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0" y="152400"/>
            <a:ext cx="6248400" cy="1066800"/>
          </a:xfrm>
        </p:spPr>
        <p:txBody>
          <a:bodyPr/>
          <a:lstStyle/>
          <a:p>
            <a:pPr eaLnBrk="1" hangingPunct="1"/>
            <a:r>
              <a:rPr lang="en-US" sz="2800" b="1" smtClean="0"/>
              <a:t>5o </a:t>
            </a:r>
            <a:r>
              <a:rPr lang="el-GR" sz="2800" b="1" smtClean="0"/>
              <a:t>Ραχιαίο διαμέρισμα</a:t>
            </a:r>
            <a:br>
              <a:rPr lang="el-GR" sz="2800" b="1" smtClean="0"/>
            </a:br>
            <a:r>
              <a:rPr lang="el-GR" sz="2800" b="1" smtClean="0"/>
              <a:t> (</a:t>
            </a:r>
            <a:r>
              <a:rPr lang="en-US" sz="2800" b="1" smtClean="0"/>
              <a:t>5th Dorsal Compartment</a:t>
            </a:r>
            <a:r>
              <a:rPr lang="el-GR" sz="2800" b="1" smtClean="0"/>
              <a:t>)</a:t>
            </a:r>
            <a:endParaRPr lang="en-US" sz="2800" b="1" smtClean="0"/>
          </a:p>
        </p:txBody>
      </p:sp>
      <p:sp>
        <p:nvSpPr>
          <p:cNvPr id="50179" name="Rectangle 3"/>
          <p:cNvSpPr>
            <a:spLocks noGrp="1" noChangeArrowheads="1"/>
          </p:cNvSpPr>
          <p:nvPr>
            <p:ph type="body" idx="4294967295"/>
          </p:nvPr>
        </p:nvSpPr>
        <p:spPr>
          <a:xfrm>
            <a:off x="0" y="1828800"/>
            <a:ext cx="5867400" cy="4114800"/>
          </a:xfrm>
        </p:spPr>
        <p:txBody>
          <a:bodyPr/>
          <a:lstStyle/>
          <a:p>
            <a:pPr eaLnBrk="1" hangingPunct="1"/>
            <a:r>
              <a:rPr lang="el-GR" sz="2400" b="1" smtClean="0"/>
              <a:t>Εκτείνων τον μικρό δάκτυλο </a:t>
            </a:r>
          </a:p>
          <a:p>
            <a:pPr eaLnBrk="1" hangingPunct="1">
              <a:buFontTx/>
              <a:buNone/>
            </a:pPr>
            <a:r>
              <a:rPr lang="el-GR" sz="2400" b="1" smtClean="0"/>
              <a:t>      (</a:t>
            </a:r>
            <a:r>
              <a:rPr lang="en-US" sz="2400" b="1" smtClean="0"/>
              <a:t>Extensor Digiti Minimi</a:t>
            </a:r>
            <a:r>
              <a:rPr lang="el-GR" sz="2400" b="1" smtClean="0"/>
              <a:t>)</a:t>
            </a:r>
            <a:endParaRPr lang="en-US" sz="2400" b="1" smtClean="0"/>
          </a:p>
          <a:p>
            <a:pPr eaLnBrk="1" hangingPunct="1"/>
            <a:r>
              <a:rPr lang="el-GR" sz="2400" smtClean="0"/>
              <a:t>Επηρρεάζεται στην </a:t>
            </a:r>
            <a:r>
              <a:rPr lang="en-US" sz="2400" smtClean="0"/>
              <a:t>RA.</a:t>
            </a:r>
          </a:p>
          <a:p>
            <a:pPr eaLnBrk="1" hangingPunct="1"/>
            <a:r>
              <a:rPr lang="el-GR" sz="2400" smtClean="0"/>
              <a:t>Υπόκειται σε φθορά</a:t>
            </a:r>
            <a:r>
              <a:rPr lang="en-US" sz="2400" smtClean="0"/>
              <a:t> </a:t>
            </a:r>
          </a:p>
          <a:p>
            <a:pPr lvl="1" eaLnBrk="1" hangingPunct="1"/>
            <a:r>
              <a:rPr lang="el-GR" sz="2400" smtClean="0"/>
              <a:t>Τριβή λόγω ραχιαίας μετατόπισης της κεφαλής της ωλένης.</a:t>
            </a:r>
            <a:endParaRPr lang="en-US" sz="2400" smtClean="0"/>
          </a:p>
          <a:p>
            <a:pPr lvl="1" eaLnBrk="1" hangingPunct="1"/>
            <a:r>
              <a:rPr lang="el-GR" sz="2400" smtClean="0"/>
              <a:t>θυλακίτιδα</a:t>
            </a:r>
            <a:endParaRPr lang="en-US" sz="2400" smtClean="0"/>
          </a:p>
        </p:txBody>
      </p:sp>
      <p:pic>
        <p:nvPicPr>
          <p:cNvPr id="50180" name="Picture 4"/>
          <p:cNvPicPr>
            <a:picLocks noChangeAspect="1" noChangeArrowheads="1"/>
          </p:cNvPicPr>
          <p:nvPr/>
        </p:nvPicPr>
        <p:blipFill>
          <a:blip r:embed="rId3" cstate="print"/>
          <a:srcRect/>
          <a:stretch>
            <a:fillRect/>
          </a:stretch>
        </p:blipFill>
        <p:spPr bwMode="auto">
          <a:xfrm>
            <a:off x="6602413" y="533400"/>
            <a:ext cx="2541587" cy="3052763"/>
          </a:xfrm>
          <a:prstGeom prst="rect">
            <a:avLst/>
          </a:prstGeom>
          <a:noFill/>
          <a:ln w="12700">
            <a:noFill/>
            <a:miter lim="800000"/>
            <a:headEnd/>
            <a:tailEnd/>
          </a:ln>
        </p:spPr>
      </p:pic>
      <p:sp>
        <p:nvSpPr>
          <p:cNvPr id="50181" name="Line 5"/>
          <p:cNvSpPr>
            <a:spLocks noChangeShapeType="1"/>
          </p:cNvSpPr>
          <p:nvPr/>
        </p:nvSpPr>
        <p:spPr bwMode="auto">
          <a:xfrm>
            <a:off x="4724400" y="2133600"/>
            <a:ext cx="2362200" cy="0"/>
          </a:xfrm>
          <a:prstGeom prst="line">
            <a:avLst/>
          </a:prstGeom>
          <a:noFill/>
          <a:ln w="9525">
            <a:solidFill>
              <a:srgbClr val="000000"/>
            </a:solidFill>
            <a:round/>
            <a:headEnd/>
            <a:tailEnd type="triangle" w="med" len="med"/>
          </a:ln>
        </p:spPr>
        <p:txBody>
          <a:bodyPr/>
          <a:lstStyle/>
          <a:p>
            <a:endParaRPr lang="el-GR"/>
          </a:p>
        </p:txBody>
      </p:sp>
      <p:sp>
        <p:nvSpPr>
          <p:cNvPr id="50182" name="Text Box 6"/>
          <p:cNvSpPr txBox="1">
            <a:spLocks noChangeArrowheads="1"/>
          </p:cNvSpPr>
          <p:nvPr/>
        </p:nvSpPr>
        <p:spPr bwMode="auto">
          <a:xfrm>
            <a:off x="7223125" y="4532313"/>
            <a:ext cx="184150" cy="366712"/>
          </a:xfrm>
          <a:prstGeom prst="rect">
            <a:avLst/>
          </a:prstGeom>
          <a:noFill/>
          <a:ln w="9525">
            <a:noFill/>
            <a:miter lim="800000"/>
            <a:headEnd/>
            <a:tailEnd/>
          </a:ln>
        </p:spPr>
        <p:txBody>
          <a:bodyPr wrap="none">
            <a:spAutoFit/>
          </a:bodyPr>
          <a:lstStyle/>
          <a:p>
            <a:endParaRPr lang="el-GR"/>
          </a:p>
        </p:txBody>
      </p:sp>
      <p:pic>
        <p:nvPicPr>
          <p:cNvPr id="50183" name="Picture 4"/>
          <p:cNvPicPr>
            <a:picLocks noChangeAspect="1" noChangeArrowheads="1"/>
          </p:cNvPicPr>
          <p:nvPr/>
        </p:nvPicPr>
        <p:blipFill>
          <a:blip r:embed="rId4" cstate="print"/>
          <a:srcRect/>
          <a:stretch>
            <a:fillRect/>
          </a:stretch>
        </p:blipFill>
        <p:spPr bwMode="auto">
          <a:xfrm>
            <a:off x="5943600" y="3581400"/>
            <a:ext cx="3200400" cy="307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457200" y="274638"/>
            <a:ext cx="8229600" cy="792162"/>
          </a:xfrm>
        </p:spPr>
        <p:txBody>
          <a:bodyPr/>
          <a:lstStyle/>
          <a:p>
            <a:pPr eaLnBrk="1" hangingPunct="1"/>
            <a:r>
              <a:rPr lang="el-GR" sz="3200" smtClean="0"/>
              <a:t>ΙΑΤΡΙΚΟ ΙΣΤΟΡΙΚΟ</a:t>
            </a:r>
            <a:endParaRPr lang="en-US" sz="3200" smtClean="0"/>
          </a:p>
        </p:txBody>
      </p:sp>
      <p:sp>
        <p:nvSpPr>
          <p:cNvPr id="6147" name="Rectangle 5"/>
          <p:cNvSpPr>
            <a:spLocks noGrp="1" noChangeArrowheads="1"/>
          </p:cNvSpPr>
          <p:nvPr>
            <p:ph sz="quarter" idx="1"/>
          </p:nvPr>
        </p:nvSpPr>
        <p:spPr>
          <a:xfrm>
            <a:off x="457200" y="1600200"/>
            <a:ext cx="7315200" cy="4525963"/>
          </a:xfrm>
        </p:spPr>
        <p:txBody>
          <a:bodyPr/>
          <a:lstStyle/>
          <a:p>
            <a:pPr eaLnBrk="1" hangingPunct="1">
              <a:lnSpc>
                <a:spcPct val="80000"/>
              </a:lnSpc>
            </a:pPr>
            <a:r>
              <a:rPr lang="el-GR" sz="2400" dirty="0" smtClean="0"/>
              <a:t>ΗΛΙΚΙΑ</a:t>
            </a:r>
          </a:p>
          <a:p>
            <a:pPr eaLnBrk="1" hangingPunct="1">
              <a:lnSpc>
                <a:spcPct val="80000"/>
              </a:lnSpc>
            </a:pPr>
            <a:r>
              <a:rPr lang="el-GR" sz="2400" dirty="0" smtClean="0"/>
              <a:t>ΔΕΞΙΟΧΕΙΡΑΣ / ΑΡΙΣΤΕΡΟΧΕΙΡΑΣ</a:t>
            </a:r>
          </a:p>
          <a:p>
            <a:pPr eaLnBrk="1" hangingPunct="1">
              <a:lnSpc>
                <a:spcPct val="80000"/>
              </a:lnSpc>
            </a:pPr>
            <a:r>
              <a:rPr lang="el-GR" sz="2400" dirty="0" smtClean="0"/>
              <a:t>ΕΠΑΓΓΕΛΜΑ</a:t>
            </a:r>
          </a:p>
          <a:p>
            <a:pPr eaLnBrk="1" hangingPunct="1">
              <a:lnSpc>
                <a:spcPct val="80000"/>
              </a:lnSpc>
            </a:pPr>
            <a:r>
              <a:rPr lang="el-GR" sz="2400" dirty="0" smtClean="0"/>
              <a:t>ΔΕΞΙΟΤΗΤΕΣ / ΧΟΜΠΥ</a:t>
            </a:r>
          </a:p>
          <a:p>
            <a:pPr eaLnBrk="1" hangingPunct="1">
              <a:lnSpc>
                <a:spcPct val="80000"/>
              </a:lnSpc>
            </a:pPr>
            <a:r>
              <a:rPr lang="el-GR" sz="2400" dirty="0" smtClean="0"/>
              <a:t>ΠΡΟΓΕΝΕΣΤΕΡΟΙ ΤΡΑΥΜΑΤΙΣΜΟΙ</a:t>
            </a:r>
          </a:p>
          <a:p>
            <a:pPr eaLnBrk="1" hangingPunct="1">
              <a:lnSpc>
                <a:spcPct val="80000"/>
              </a:lnSpc>
            </a:pPr>
            <a:r>
              <a:rPr lang="el-GR" sz="2400" dirty="0" smtClean="0"/>
              <a:t>ΠΡΟΗΓΗΘΕΝΤΑ ΧΕΙΡΟΥΡΓΕΙΑ</a:t>
            </a:r>
          </a:p>
          <a:p>
            <a:pPr eaLnBrk="1" hangingPunct="1">
              <a:lnSpc>
                <a:spcPct val="80000"/>
              </a:lnSpc>
            </a:pPr>
            <a:r>
              <a:rPr lang="el-GR" sz="2400" dirty="0" smtClean="0"/>
              <a:t>ΑΛΛΑ ΟΡΘΟΠΑΙΔΙΚΑ / ΡΕΥΜΑΤΟΛΟΓΙΚΑ ΠΡΟΒΛΗΜΑΤΑ</a:t>
            </a:r>
          </a:p>
          <a:p>
            <a:pPr eaLnBrk="1" hangingPunct="1">
              <a:lnSpc>
                <a:spcPct val="80000"/>
              </a:lnSpc>
            </a:pPr>
            <a:r>
              <a:rPr lang="el-GR" sz="2400" dirty="0" smtClean="0"/>
              <a:t>ΑΛΛΑ ΠΡΟΒΛΗΜΑΤΑ ΥΓΕΙΑΣ / ΜΕΤΑΒΟΛΙΚΟΙ ΝΟΣΟΙ</a:t>
            </a:r>
            <a:endParaRPr lang="en-US" sz="2400" dirty="0" smtClean="0"/>
          </a:p>
        </p:txBody>
      </p:sp>
      <p:sp>
        <p:nvSpPr>
          <p:cNvPr id="6149" name="Text Box 7"/>
          <p:cNvSpPr txBox="1">
            <a:spLocks noChangeArrowheads="1"/>
          </p:cNvSpPr>
          <p:nvPr/>
        </p:nvSpPr>
        <p:spPr bwMode="auto">
          <a:xfrm>
            <a:off x="822325" y="1179513"/>
            <a:ext cx="3292475" cy="366712"/>
          </a:xfrm>
          <a:prstGeom prst="rect">
            <a:avLst/>
          </a:prstGeom>
          <a:noFill/>
          <a:ln w="9525">
            <a:noFill/>
            <a:miter lim="800000"/>
            <a:headEnd/>
            <a:tailEnd/>
          </a:ln>
        </p:spPr>
        <p:txBody>
          <a:bodyPr>
            <a:spAutoFit/>
          </a:bodyPr>
          <a:lstStyle/>
          <a:p>
            <a:r>
              <a:rPr lang="el-GR">
                <a:solidFill>
                  <a:srgbClr val="660033"/>
                </a:solidFill>
              </a:rPr>
              <a:t>ΑΤΟΜΙΚΟ ΑΝΑΜΝΗΣΤΙΚΟ</a:t>
            </a:r>
            <a:endParaRPr lang="en-US">
              <a:solidFill>
                <a:srgbClr val="660033"/>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152400"/>
            <a:ext cx="5943600" cy="1155700"/>
          </a:xfrm>
        </p:spPr>
        <p:txBody>
          <a:bodyPr/>
          <a:lstStyle/>
          <a:p>
            <a:pPr eaLnBrk="1" hangingPunct="1"/>
            <a:r>
              <a:rPr lang="el-GR" sz="2800" b="1" smtClean="0"/>
              <a:t>6</a:t>
            </a:r>
            <a:r>
              <a:rPr lang="el-GR" sz="2800" b="1" baseline="30000" smtClean="0"/>
              <a:t>ο</a:t>
            </a:r>
            <a:r>
              <a:rPr lang="el-GR" sz="2800" b="1" smtClean="0"/>
              <a:t> Ραχιαίο διαμέρισμα </a:t>
            </a:r>
            <a:br>
              <a:rPr lang="el-GR" sz="2800" b="1" smtClean="0"/>
            </a:br>
            <a:r>
              <a:rPr lang="el-GR" sz="2800" b="1" smtClean="0"/>
              <a:t>(</a:t>
            </a:r>
            <a:r>
              <a:rPr lang="en-US" sz="2800" b="1" smtClean="0"/>
              <a:t>6th Dorsal Compartment</a:t>
            </a:r>
            <a:r>
              <a:rPr lang="el-GR" sz="2800" b="1" smtClean="0"/>
              <a:t>)</a:t>
            </a:r>
            <a:endParaRPr lang="en-US" sz="2800" b="1" smtClean="0"/>
          </a:p>
        </p:txBody>
      </p:sp>
      <p:sp>
        <p:nvSpPr>
          <p:cNvPr id="51203" name="Rectangle 3"/>
          <p:cNvSpPr>
            <a:spLocks noGrp="1" noChangeArrowheads="1"/>
          </p:cNvSpPr>
          <p:nvPr>
            <p:ph type="body" idx="4294967295"/>
          </p:nvPr>
        </p:nvSpPr>
        <p:spPr>
          <a:xfrm>
            <a:off x="0" y="1371600"/>
            <a:ext cx="6324600" cy="4114800"/>
          </a:xfrm>
        </p:spPr>
        <p:txBody>
          <a:bodyPr/>
          <a:lstStyle/>
          <a:p>
            <a:pPr eaLnBrk="1" hangingPunct="1"/>
            <a:r>
              <a:rPr lang="el-GR" sz="2400" b="1" smtClean="0"/>
              <a:t>Ωλένιος εκτείνων τον καρπό </a:t>
            </a:r>
          </a:p>
          <a:p>
            <a:pPr eaLnBrk="1" hangingPunct="1">
              <a:buFontTx/>
              <a:buNone/>
            </a:pPr>
            <a:r>
              <a:rPr lang="el-GR" sz="2400" b="1" smtClean="0"/>
              <a:t>      (</a:t>
            </a:r>
            <a:r>
              <a:rPr lang="en-US" sz="2400" b="1" smtClean="0"/>
              <a:t>Extensor Carpi Ulnaris</a:t>
            </a:r>
            <a:r>
              <a:rPr lang="el-GR" sz="2400" b="1" smtClean="0"/>
              <a:t>)</a:t>
            </a:r>
            <a:endParaRPr lang="en-US" sz="2400" b="1" smtClean="0"/>
          </a:p>
          <a:p>
            <a:pPr lvl="1" eaLnBrk="1" hangingPunct="1"/>
            <a:r>
              <a:rPr lang="el-GR" sz="2400" smtClean="0"/>
              <a:t>Τενοντίτιδα</a:t>
            </a:r>
            <a:r>
              <a:rPr lang="en-US" sz="2400" smtClean="0"/>
              <a:t> </a:t>
            </a:r>
          </a:p>
          <a:p>
            <a:pPr eaLnBrk="1" hangingPunct="1"/>
            <a:r>
              <a:rPr lang="el-GR" sz="2400" smtClean="0"/>
              <a:t>Μπορεί να μετατοπιστεί </a:t>
            </a:r>
            <a:r>
              <a:rPr lang="el-GR" sz="2400" smtClean="0">
                <a:solidFill>
                  <a:srgbClr val="FF0000"/>
                </a:solidFill>
              </a:rPr>
              <a:t>πάνω</a:t>
            </a:r>
            <a:r>
              <a:rPr lang="el-GR" sz="2400" smtClean="0"/>
              <a:t> από την στυλοειδή απόφυση της ωλένης στον πρηνισμό.</a:t>
            </a:r>
            <a:endParaRPr lang="en-US" sz="2400" smtClean="0"/>
          </a:p>
          <a:p>
            <a:pPr lvl="1" eaLnBrk="1" hangingPunct="1"/>
            <a:r>
              <a:rPr lang="el-GR" sz="2400" smtClean="0"/>
              <a:t>Συναντάται στα </a:t>
            </a:r>
            <a:r>
              <a:rPr lang="en-US" sz="2400" smtClean="0"/>
              <a:t>fx </a:t>
            </a:r>
            <a:r>
              <a:rPr lang="el-GR" sz="2400" smtClean="0"/>
              <a:t>τύπου </a:t>
            </a:r>
            <a:r>
              <a:rPr lang="en-US" sz="2400" smtClean="0"/>
              <a:t>Colles’</a:t>
            </a:r>
            <a:r>
              <a:rPr lang="el-GR" sz="2400" smtClean="0"/>
              <a:t> με συνοδο </a:t>
            </a:r>
            <a:r>
              <a:rPr lang="en-US" sz="2400" smtClean="0"/>
              <a:t>fx </a:t>
            </a:r>
            <a:r>
              <a:rPr lang="el-GR" sz="2400" smtClean="0"/>
              <a:t>της στυλοειδούς απόφυσης.</a:t>
            </a:r>
            <a:endParaRPr lang="en-US" sz="2400" smtClean="0"/>
          </a:p>
          <a:p>
            <a:pPr lvl="1" eaLnBrk="1" hangingPunct="1"/>
            <a:r>
              <a:rPr lang="el-GR" sz="2400" smtClean="0"/>
              <a:t>Αντιληπτός ¨</a:t>
            </a:r>
            <a:r>
              <a:rPr lang="el-GR" sz="2400" i="1" smtClean="0"/>
              <a:t>κρότος</a:t>
            </a:r>
            <a:r>
              <a:rPr lang="el-GR" sz="2400" smtClean="0"/>
              <a:t>¨</a:t>
            </a:r>
            <a:endParaRPr lang="en-US" sz="2400" smtClean="0"/>
          </a:p>
        </p:txBody>
      </p:sp>
      <p:pic>
        <p:nvPicPr>
          <p:cNvPr id="51204" name="Picture 4"/>
          <p:cNvPicPr>
            <a:picLocks noChangeAspect="1" noChangeArrowheads="1"/>
          </p:cNvPicPr>
          <p:nvPr/>
        </p:nvPicPr>
        <p:blipFill>
          <a:blip r:embed="rId3" cstate="print"/>
          <a:srcRect/>
          <a:stretch>
            <a:fillRect/>
          </a:stretch>
        </p:blipFill>
        <p:spPr bwMode="auto">
          <a:xfrm>
            <a:off x="6602413" y="457200"/>
            <a:ext cx="2541587" cy="3052763"/>
          </a:xfrm>
          <a:prstGeom prst="rect">
            <a:avLst/>
          </a:prstGeom>
          <a:noFill/>
          <a:ln w="12700">
            <a:noFill/>
            <a:miter lim="800000"/>
            <a:headEnd/>
            <a:tailEnd/>
          </a:ln>
        </p:spPr>
      </p:pic>
      <p:sp>
        <p:nvSpPr>
          <p:cNvPr id="51205" name="Line 5"/>
          <p:cNvSpPr>
            <a:spLocks noChangeShapeType="1"/>
          </p:cNvSpPr>
          <p:nvPr/>
        </p:nvSpPr>
        <p:spPr bwMode="auto">
          <a:xfrm>
            <a:off x="4800600" y="2438400"/>
            <a:ext cx="2209800" cy="0"/>
          </a:xfrm>
          <a:prstGeom prst="line">
            <a:avLst/>
          </a:prstGeom>
          <a:noFill/>
          <a:ln w="9525">
            <a:solidFill>
              <a:srgbClr val="000000"/>
            </a:solidFill>
            <a:round/>
            <a:headEnd/>
            <a:tailEnd type="triangle" w="med" len="med"/>
          </a:ln>
        </p:spPr>
        <p:txBody>
          <a:bodyPr/>
          <a:lstStyle/>
          <a:p>
            <a:endParaRPr lang="el-GR"/>
          </a:p>
        </p:txBody>
      </p:sp>
      <p:sp>
        <p:nvSpPr>
          <p:cNvPr id="51206" name="Text Box 6"/>
          <p:cNvSpPr txBox="1">
            <a:spLocks noChangeArrowheads="1"/>
          </p:cNvSpPr>
          <p:nvPr/>
        </p:nvSpPr>
        <p:spPr bwMode="auto">
          <a:xfrm>
            <a:off x="7070725" y="3998913"/>
            <a:ext cx="184150" cy="366712"/>
          </a:xfrm>
          <a:prstGeom prst="rect">
            <a:avLst/>
          </a:prstGeom>
          <a:noFill/>
          <a:ln w="9525">
            <a:noFill/>
            <a:miter lim="800000"/>
            <a:headEnd/>
            <a:tailEnd/>
          </a:ln>
        </p:spPr>
        <p:txBody>
          <a:bodyPr wrap="none">
            <a:spAutoFit/>
          </a:bodyPr>
          <a:lstStyle/>
          <a:p>
            <a:endParaRPr lang="el-GR"/>
          </a:p>
        </p:txBody>
      </p:sp>
      <p:pic>
        <p:nvPicPr>
          <p:cNvPr id="51207" name="Picture 4"/>
          <p:cNvPicPr>
            <a:picLocks noChangeAspect="1" noChangeArrowheads="1"/>
          </p:cNvPicPr>
          <p:nvPr/>
        </p:nvPicPr>
        <p:blipFill>
          <a:blip r:embed="rId4" cstate="print"/>
          <a:srcRect/>
          <a:stretch>
            <a:fillRect/>
          </a:stretch>
        </p:blipFill>
        <p:spPr bwMode="auto">
          <a:xfrm>
            <a:off x="5943600" y="3581400"/>
            <a:ext cx="3200400" cy="307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4572000"/>
            <a:ext cx="3733800" cy="1384300"/>
          </a:xfrm>
        </p:spPr>
        <p:txBody>
          <a:bodyPr/>
          <a:lstStyle/>
          <a:p>
            <a:pPr eaLnBrk="1" hangingPunct="1"/>
            <a:r>
              <a:rPr lang="el-GR" sz="3200" b="1" smtClean="0"/>
              <a:t>Παλαμιαίοι καμπτήρες</a:t>
            </a:r>
            <a:br>
              <a:rPr lang="el-GR" sz="3200" b="1" smtClean="0"/>
            </a:br>
            <a:r>
              <a:rPr lang="el-GR" sz="3200" b="1" smtClean="0"/>
              <a:t>(</a:t>
            </a:r>
            <a:r>
              <a:rPr lang="en-US" sz="3200" b="1" smtClean="0"/>
              <a:t>Volar flexor tendons</a:t>
            </a:r>
            <a:r>
              <a:rPr lang="el-GR" sz="3200" b="1" smtClean="0"/>
              <a:t>)</a:t>
            </a:r>
            <a:endParaRPr lang="en-US" sz="3200" b="1" smtClean="0"/>
          </a:p>
        </p:txBody>
      </p:sp>
      <p:pic>
        <p:nvPicPr>
          <p:cNvPr id="54275" name="Picture 4" descr="Palmar tendons"/>
          <p:cNvPicPr>
            <a:picLocks noChangeAspect="1" noChangeArrowheads="1"/>
          </p:cNvPicPr>
          <p:nvPr/>
        </p:nvPicPr>
        <p:blipFill>
          <a:blip r:embed="rId3" cstate="print"/>
          <a:srcRect/>
          <a:stretch>
            <a:fillRect/>
          </a:stretch>
        </p:blipFill>
        <p:spPr bwMode="auto">
          <a:xfrm>
            <a:off x="4175125" y="0"/>
            <a:ext cx="4968875" cy="6858000"/>
          </a:xfrm>
          <a:prstGeom prst="rect">
            <a:avLst/>
          </a:prstGeom>
          <a:noFill/>
          <a:ln w="9525">
            <a:noFill/>
            <a:miter lim="800000"/>
            <a:headEnd/>
            <a:tailEnd/>
          </a:ln>
        </p:spPr>
      </p:pic>
      <p:sp>
        <p:nvSpPr>
          <p:cNvPr id="54276" name="Line 5"/>
          <p:cNvSpPr>
            <a:spLocks noChangeShapeType="1"/>
          </p:cNvSpPr>
          <p:nvPr/>
        </p:nvSpPr>
        <p:spPr bwMode="auto">
          <a:xfrm>
            <a:off x="4114800" y="533400"/>
            <a:ext cx="2286000" cy="0"/>
          </a:xfrm>
          <a:prstGeom prst="line">
            <a:avLst/>
          </a:prstGeom>
          <a:noFill/>
          <a:ln w="9525">
            <a:solidFill>
              <a:srgbClr val="000000"/>
            </a:solidFill>
            <a:round/>
            <a:headEnd/>
            <a:tailEnd type="triangle" w="med" len="med"/>
          </a:ln>
        </p:spPr>
        <p:txBody>
          <a:bodyPr/>
          <a:lstStyle/>
          <a:p>
            <a:endParaRPr lang="el-GR"/>
          </a:p>
        </p:txBody>
      </p:sp>
      <p:sp>
        <p:nvSpPr>
          <p:cNvPr id="54277" name="Line 6"/>
          <p:cNvSpPr>
            <a:spLocks noChangeShapeType="1"/>
          </p:cNvSpPr>
          <p:nvPr/>
        </p:nvSpPr>
        <p:spPr bwMode="auto">
          <a:xfrm flipV="1">
            <a:off x="4724400" y="914400"/>
            <a:ext cx="2438400" cy="533400"/>
          </a:xfrm>
          <a:prstGeom prst="line">
            <a:avLst/>
          </a:prstGeom>
          <a:noFill/>
          <a:ln w="9525">
            <a:solidFill>
              <a:srgbClr val="000000"/>
            </a:solidFill>
            <a:round/>
            <a:headEnd/>
            <a:tailEnd type="triangle" w="med" len="med"/>
          </a:ln>
        </p:spPr>
        <p:txBody>
          <a:bodyPr/>
          <a:lstStyle/>
          <a:p>
            <a:endParaRPr lang="el-GR"/>
          </a:p>
        </p:txBody>
      </p:sp>
      <p:sp>
        <p:nvSpPr>
          <p:cNvPr id="54278" name="Line 7"/>
          <p:cNvSpPr>
            <a:spLocks noChangeShapeType="1"/>
          </p:cNvSpPr>
          <p:nvPr/>
        </p:nvSpPr>
        <p:spPr bwMode="auto">
          <a:xfrm flipV="1">
            <a:off x="4724400" y="1295400"/>
            <a:ext cx="2819400" cy="914400"/>
          </a:xfrm>
          <a:prstGeom prst="line">
            <a:avLst/>
          </a:prstGeom>
          <a:noFill/>
          <a:ln w="9525">
            <a:solidFill>
              <a:srgbClr val="000000"/>
            </a:solidFill>
            <a:round/>
            <a:headEnd/>
            <a:tailEnd type="triangle" w="med" len="med"/>
          </a:ln>
        </p:spPr>
        <p:txBody>
          <a:bodyPr/>
          <a:lstStyle/>
          <a:p>
            <a:endParaRPr lang="el-GR"/>
          </a:p>
        </p:txBody>
      </p:sp>
      <p:sp>
        <p:nvSpPr>
          <p:cNvPr id="54279" name="Text Box 8"/>
          <p:cNvSpPr txBox="1">
            <a:spLocks noChangeArrowheads="1"/>
          </p:cNvSpPr>
          <p:nvPr/>
        </p:nvSpPr>
        <p:spPr bwMode="auto">
          <a:xfrm>
            <a:off x="2514600" y="152400"/>
            <a:ext cx="2590800" cy="3116263"/>
          </a:xfrm>
          <a:prstGeom prst="rect">
            <a:avLst/>
          </a:prstGeom>
          <a:noFill/>
          <a:ln w="9525">
            <a:noFill/>
            <a:miter lim="800000"/>
            <a:headEnd/>
            <a:tailEnd/>
          </a:ln>
        </p:spPr>
        <p:txBody>
          <a:bodyPr>
            <a:spAutoFit/>
          </a:bodyPr>
          <a:lstStyle/>
          <a:p>
            <a:pPr>
              <a:spcBef>
                <a:spcPct val="50000"/>
              </a:spcBef>
            </a:pPr>
            <a:r>
              <a:rPr lang="el-GR" b="1">
                <a:solidFill>
                  <a:srgbClr val="000000"/>
                </a:solidFill>
              </a:rPr>
              <a:t>Ωλένιος καμπτήρας του καρπού</a:t>
            </a:r>
          </a:p>
          <a:p>
            <a:pPr>
              <a:spcBef>
                <a:spcPct val="50000"/>
              </a:spcBef>
            </a:pPr>
            <a:r>
              <a:rPr lang="el-GR" b="1">
                <a:solidFill>
                  <a:srgbClr val="000000"/>
                </a:solidFill>
              </a:rPr>
              <a:t> (</a:t>
            </a:r>
            <a:r>
              <a:rPr lang="en-US" b="1">
                <a:solidFill>
                  <a:srgbClr val="000000"/>
                </a:solidFill>
              </a:rPr>
              <a:t>Flexor carpi ulnaris</a:t>
            </a:r>
            <a:r>
              <a:rPr lang="el-GR" b="1">
                <a:solidFill>
                  <a:srgbClr val="000000"/>
                </a:solidFill>
              </a:rPr>
              <a:t>)</a:t>
            </a:r>
            <a:endParaRPr lang="en-US" b="1">
              <a:solidFill>
                <a:srgbClr val="000000"/>
              </a:solidFill>
            </a:endParaRPr>
          </a:p>
          <a:p>
            <a:pPr>
              <a:spcBef>
                <a:spcPct val="50000"/>
              </a:spcBef>
            </a:pPr>
            <a:r>
              <a:rPr lang="el-GR" b="1">
                <a:solidFill>
                  <a:srgbClr val="000000"/>
                </a:solidFill>
              </a:rPr>
              <a:t>Μακρύς παλαμικός (</a:t>
            </a:r>
            <a:r>
              <a:rPr lang="en-US" b="1">
                <a:solidFill>
                  <a:srgbClr val="000000"/>
                </a:solidFill>
              </a:rPr>
              <a:t>Palmaris longus</a:t>
            </a:r>
            <a:r>
              <a:rPr lang="el-GR" b="1">
                <a:solidFill>
                  <a:srgbClr val="000000"/>
                </a:solidFill>
              </a:rPr>
              <a:t>)</a:t>
            </a:r>
            <a:endParaRPr lang="en-US" b="1">
              <a:solidFill>
                <a:srgbClr val="000000"/>
              </a:solidFill>
            </a:endParaRPr>
          </a:p>
          <a:p>
            <a:pPr>
              <a:spcBef>
                <a:spcPct val="50000"/>
              </a:spcBef>
            </a:pPr>
            <a:r>
              <a:rPr lang="el-GR" b="1">
                <a:solidFill>
                  <a:srgbClr val="000000"/>
                </a:solidFill>
              </a:rPr>
              <a:t>Κερκιδικός καμπτήρας του καρπού</a:t>
            </a:r>
          </a:p>
          <a:p>
            <a:pPr>
              <a:spcBef>
                <a:spcPct val="50000"/>
              </a:spcBef>
            </a:pPr>
            <a:r>
              <a:rPr lang="el-GR" b="1">
                <a:solidFill>
                  <a:srgbClr val="000000"/>
                </a:solidFill>
              </a:rPr>
              <a:t> (</a:t>
            </a:r>
            <a:r>
              <a:rPr lang="en-US" b="1">
                <a:solidFill>
                  <a:srgbClr val="000000"/>
                </a:solidFill>
              </a:rPr>
              <a:t>Flexor carpi radialis</a:t>
            </a:r>
            <a:r>
              <a:rPr lang="el-GR" b="1">
                <a:solidFill>
                  <a:srgbClr val="000000"/>
                </a:solidFill>
              </a:rPr>
              <a:t>)</a:t>
            </a:r>
            <a:endParaRPr lang="en-US" b="1">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0" y="1066800"/>
            <a:ext cx="6400800" cy="685800"/>
          </a:xfrm>
        </p:spPr>
        <p:txBody>
          <a:bodyPr/>
          <a:lstStyle/>
          <a:p>
            <a:pPr eaLnBrk="1" hangingPunct="1"/>
            <a:r>
              <a:rPr lang="el-GR" sz="2800" b="1" dirty="0" smtClean="0"/>
              <a:t>ΩΛΕΝΙΟΣ ΚΑΜΠΤΗΡΑΣ ΤΟΥ ΚΑΡΠΟΥ</a:t>
            </a:r>
            <a:r>
              <a:rPr lang="en-US" sz="2800" b="1" dirty="0" smtClean="0"/>
              <a:t/>
            </a:r>
            <a:br>
              <a:rPr lang="en-US" sz="2800" b="1" dirty="0" smtClean="0"/>
            </a:br>
            <a:r>
              <a:rPr lang="en-US" sz="2800" b="1" dirty="0" smtClean="0"/>
              <a:t>FLEXOR CARPI ULNARIS</a:t>
            </a:r>
          </a:p>
        </p:txBody>
      </p:sp>
      <p:pic>
        <p:nvPicPr>
          <p:cNvPr id="56323" name="Picture 7"/>
          <p:cNvPicPr>
            <a:picLocks noGrp="1" noChangeAspect="1" noChangeArrowheads="1"/>
          </p:cNvPicPr>
          <p:nvPr>
            <p:ph sz="quarter" idx="1"/>
          </p:nvPr>
        </p:nvPicPr>
        <p:blipFill>
          <a:blip r:embed="rId3" cstate="print"/>
          <a:srcRect/>
          <a:stretch>
            <a:fillRect/>
          </a:stretch>
        </p:blipFill>
        <p:spPr>
          <a:xfrm>
            <a:off x="5867400" y="457200"/>
            <a:ext cx="3048000" cy="2743200"/>
          </a:xfrm>
          <a:noFill/>
        </p:spPr>
      </p:pic>
      <p:sp>
        <p:nvSpPr>
          <p:cNvPr id="56324" name="Text Box 8"/>
          <p:cNvSpPr txBox="1">
            <a:spLocks noChangeArrowheads="1"/>
          </p:cNvSpPr>
          <p:nvPr/>
        </p:nvSpPr>
        <p:spPr bwMode="auto">
          <a:xfrm>
            <a:off x="1355725" y="2017713"/>
            <a:ext cx="184150" cy="366712"/>
          </a:xfrm>
          <a:prstGeom prst="rect">
            <a:avLst/>
          </a:prstGeom>
          <a:noFill/>
          <a:ln w="9525">
            <a:noFill/>
            <a:miter lim="800000"/>
            <a:headEnd/>
            <a:tailEnd/>
          </a:ln>
        </p:spPr>
        <p:txBody>
          <a:bodyPr wrap="none">
            <a:spAutoFit/>
          </a:bodyPr>
          <a:lstStyle/>
          <a:p>
            <a:endParaRPr lang="el-GR"/>
          </a:p>
        </p:txBody>
      </p:sp>
      <p:pic>
        <p:nvPicPr>
          <p:cNvPr id="56325" name="Picture 9"/>
          <p:cNvPicPr>
            <a:picLocks noChangeAspect="1" noChangeArrowheads="1"/>
          </p:cNvPicPr>
          <p:nvPr/>
        </p:nvPicPr>
        <p:blipFill>
          <a:blip r:embed="rId4" cstate="print"/>
          <a:srcRect/>
          <a:stretch>
            <a:fillRect/>
          </a:stretch>
        </p:blipFill>
        <p:spPr bwMode="auto">
          <a:xfrm>
            <a:off x="838200" y="3505200"/>
            <a:ext cx="7515225" cy="315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0" y="152400"/>
            <a:ext cx="5181600" cy="1384300"/>
          </a:xfrm>
        </p:spPr>
        <p:txBody>
          <a:bodyPr/>
          <a:lstStyle/>
          <a:p>
            <a:r>
              <a:rPr lang="en-US" dirty="0"/>
              <a:t>KANA</a:t>
            </a:r>
            <a:r>
              <a:rPr lang="el-GR" dirty="0"/>
              <a:t>ΛΙ ΤΟΥ </a:t>
            </a:r>
            <a:r>
              <a:rPr lang="en-US" dirty="0"/>
              <a:t>GUYON</a:t>
            </a:r>
            <a:endParaRPr lang="en-US" dirty="0" smtClean="0"/>
          </a:p>
        </p:txBody>
      </p:sp>
      <p:sp>
        <p:nvSpPr>
          <p:cNvPr id="57347" name="Rectangle 3"/>
          <p:cNvSpPr>
            <a:spLocks noGrp="1" noChangeArrowheads="1"/>
          </p:cNvSpPr>
          <p:nvPr>
            <p:ph type="body" sz="half" idx="4294967295"/>
          </p:nvPr>
        </p:nvSpPr>
        <p:spPr>
          <a:xfrm>
            <a:off x="0" y="1905000"/>
            <a:ext cx="4033838" cy="4114800"/>
          </a:xfrm>
        </p:spPr>
        <p:txBody>
          <a:bodyPr/>
          <a:lstStyle/>
          <a:p>
            <a:pPr eaLnBrk="1" hangingPunct="1"/>
            <a:r>
              <a:rPr lang="el-GR" sz="2400" dirty="0" err="1" smtClean="0"/>
              <a:t>Εντύπωμα</a:t>
            </a:r>
            <a:r>
              <a:rPr lang="el-GR" sz="2400" dirty="0" smtClean="0"/>
              <a:t> μεταξύ </a:t>
            </a:r>
            <a:r>
              <a:rPr lang="el-GR" sz="2400" dirty="0" err="1" smtClean="0"/>
              <a:t>πισοειδούς</a:t>
            </a:r>
            <a:r>
              <a:rPr lang="el-GR" sz="2400" dirty="0" smtClean="0"/>
              <a:t> και αγκιστρωτού.</a:t>
            </a:r>
          </a:p>
          <a:p>
            <a:pPr eaLnBrk="1" hangingPunct="1"/>
            <a:endParaRPr lang="en-US" sz="2400" dirty="0" smtClean="0"/>
          </a:p>
          <a:p>
            <a:pPr eaLnBrk="1" hangingPunct="1"/>
            <a:r>
              <a:rPr lang="el-GR" sz="2400" dirty="0" err="1" smtClean="0"/>
              <a:t>Περιλαμβανει</a:t>
            </a:r>
            <a:r>
              <a:rPr lang="el-GR" sz="2400" dirty="0" smtClean="0"/>
              <a:t> την ωλένια αρτηρία και νεύρο.</a:t>
            </a:r>
          </a:p>
          <a:p>
            <a:pPr eaLnBrk="1" hangingPunct="1"/>
            <a:endParaRPr lang="en-US" sz="2400" dirty="0" smtClean="0"/>
          </a:p>
          <a:p>
            <a:pPr eaLnBrk="1" hangingPunct="1"/>
            <a:r>
              <a:rPr lang="el-GR" sz="2400" dirty="0" smtClean="0"/>
              <a:t>Περιοχή όπου συμβαίνουν συμπιεστικά τραύματα</a:t>
            </a:r>
            <a:endParaRPr lang="en-US" sz="2400" dirty="0" smtClean="0"/>
          </a:p>
          <a:p>
            <a:pPr lvl="1" eaLnBrk="1" hangingPunct="1"/>
            <a:r>
              <a:rPr lang="el-GR" sz="2000" dirty="0" smtClean="0"/>
              <a:t>Εξαιρετικά ευαίσθητη σε παθολογική κατάσταση</a:t>
            </a:r>
            <a:r>
              <a:rPr lang="el-GR" sz="2400" dirty="0" smtClean="0"/>
              <a:t>.</a:t>
            </a:r>
            <a:endParaRPr lang="en-US" sz="2400" dirty="0" smtClean="0"/>
          </a:p>
        </p:txBody>
      </p:sp>
      <p:pic>
        <p:nvPicPr>
          <p:cNvPr id="57348" name="Picture 4" descr="guyon's canal"/>
          <p:cNvPicPr>
            <a:picLocks noGrp="1" noChangeAspect="1" noChangeArrowheads="1"/>
          </p:cNvPicPr>
          <p:nvPr>
            <p:ph type="clipArt" sz="half" idx="4294967295"/>
          </p:nvPr>
        </p:nvPicPr>
        <p:blipFill>
          <a:blip r:embed="rId3" cstate="print"/>
          <a:srcRect b="11940"/>
          <a:stretch>
            <a:fillRect/>
          </a:stretch>
        </p:blipFill>
        <p:spPr>
          <a:xfrm>
            <a:off x="4487863" y="2362200"/>
            <a:ext cx="4656137" cy="4495800"/>
          </a:xfr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l-GR" sz="3200" b="1" smtClean="0"/>
              <a:t>Ζώνη </a:t>
            </a:r>
            <a:r>
              <a:rPr lang="en-US" sz="3200" b="1" smtClean="0"/>
              <a:t>V</a:t>
            </a:r>
            <a:r>
              <a:rPr lang="el-GR" sz="4000" smtClean="0"/>
              <a:t> </a:t>
            </a:r>
            <a:br>
              <a:rPr lang="el-GR" sz="4000" smtClean="0"/>
            </a:br>
            <a:r>
              <a:rPr lang="el-GR" sz="2800" b="1" smtClean="0"/>
              <a:t>Μακρύς παλαμικός</a:t>
            </a:r>
            <a:endParaRPr lang="en-US" sz="2800" b="1" smtClean="0"/>
          </a:p>
        </p:txBody>
      </p:sp>
      <p:pic>
        <p:nvPicPr>
          <p:cNvPr id="60419" name="Picture 7"/>
          <p:cNvPicPr>
            <a:picLocks noGrp="1" noChangeAspect="1" noChangeArrowheads="1"/>
          </p:cNvPicPr>
          <p:nvPr>
            <p:ph sz="quarter" idx="1"/>
          </p:nvPr>
        </p:nvPicPr>
        <p:blipFill>
          <a:blip r:embed="rId3" cstate="print"/>
          <a:stretch>
            <a:fillRect/>
          </a:stretch>
        </p:blipFill>
        <p:spPr>
          <a:xfrm>
            <a:off x="1176539" y="1600200"/>
            <a:ext cx="7025871" cy="4495800"/>
          </a:xfr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l-GR" sz="2800" b="1" dirty="0" err="1" smtClean="0"/>
              <a:t>Κερκιδικός</a:t>
            </a:r>
            <a:r>
              <a:rPr lang="el-GR" sz="2800" b="1" dirty="0" smtClean="0"/>
              <a:t> καμπτήρας του καρπού</a:t>
            </a:r>
            <a:br>
              <a:rPr lang="el-GR" sz="2800" b="1" dirty="0" smtClean="0"/>
            </a:br>
            <a:r>
              <a:rPr lang="el-GR" sz="2800" b="1" dirty="0" smtClean="0"/>
              <a:t>(</a:t>
            </a:r>
            <a:r>
              <a:rPr lang="en-US" sz="2800" b="1" dirty="0" smtClean="0"/>
              <a:t>Flexor carpi </a:t>
            </a:r>
            <a:r>
              <a:rPr lang="en-US" sz="2800" b="1" dirty="0" err="1" smtClean="0"/>
              <a:t>radialis</a:t>
            </a:r>
            <a:r>
              <a:rPr lang="en-US" sz="2800" b="1" dirty="0" smtClean="0"/>
              <a:t>)</a:t>
            </a:r>
          </a:p>
        </p:txBody>
      </p:sp>
      <p:pic>
        <p:nvPicPr>
          <p:cNvPr id="66563" name="Picture 4"/>
          <p:cNvPicPr>
            <a:picLocks noGrp="1" noChangeAspect="1" noChangeArrowheads="1"/>
          </p:cNvPicPr>
          <p:nvPr>
            <p:ph sz="quarter" idx="1"/>
          </p:nvPr>
        </p:nvPicPr>
        <p:blipFill>
          <a:blip r:embed="rId3" cstate="print"/>
          <a:stretch>
            <a:fillRect/>
          </a:stretch>
        </p:blipFill>
        <p:spPr>
          <a:xfrm>
            <a:off x="2631029" y="1600200"/>
            <a:ext cx="4116892" cy="4495800"/>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Tree>
    <p:extLst>
      <p:ext uri="{BB962C8B-B14F-4D97-AF65-F5344CB8AC3E}">
        <p14:creationId xmlns:p14="http://schemas.microsoft.com/office/powerpoint/2010/main" xmlns="" val="4092556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l-GR" sz="2800" b="1" smtClean="0"/>
              <a:t>Χέρι: Ζώνη Ι</a:t>
            </a:r>
            <a:br>
              <a:rPr lang="el-GR" sz="2800" b="1" smtClean="0"/>
            </a:br>
            <a:r>
              <a:rPr lang="el-GR" sz="2800" b="1" smtClean="0"/>
              <a:t>Προβολή του θέναρος</a:t>
            </a:r>
            <a:endParaRPr lang="en-US" sz="2800" b="1" smtClean="0"/>
          </a:p>
        </p:txBody>
      </p:sp>
      <p:pic>
        <p:nvPicPr>
          <p:cNvPr id="67587" name="Picture 4"/>
          <p:cNvPicPr>
            <a:picLocks noGrp="1" noChangeAspect="1" noChangeArrowheads="1"/>
          </p:cNvPicPr>
          <p:nvPr>
            <p:ph sz="quarter" idx="1"/>
          </p:nvPr>
        </p:nvPicPr>
        <p:blipFill>
          <a:blip r:embed="rId3" cstate="print"/>
          <a:srcRect/>
          <a:stretch>
            <a:fillRect/>
          </a:stretch>
        </p:blipFill>
        <p:spPr>
          <a:xfrm>
            <a:off x="1219200" y="1524000"/>
            <a:ext cx="6477000" cy="5334000"/>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1020762"/>
          </a:xfrm>
        </p:spPr>
        <p:txBody>
          <a:bodyPr/>
          <a:lstStyle/>
          <a:p>
            <a:pPr eaLnBrk="1" hangingPunct="1"/>
            <a:r>
              <a:rPr lang="el-GR" sz="2800" b="1" smtClean="0"/>
              <a:t>Χέρι: Ζώνη ΙΙ</a:t>
            </a:r>
            <a:br>
              <a:rPr lang="el-GR" sz="2800" b="1" smtClean="0"/>
            </a:br>
            <a:r>
              <a:rPr lang="el-GR" sz="2800" b="1" smtClean="0"/>
              <a:t>Προβολή του οπισθέναρος</a:t>
            </a:r>
            <a:endParaRPr lang="en-US" sz="2800" b="1" smtClean="0"/>
          </a:p>
        </p:txBody>
      </p:sp>
      <p:pic>
        <p:nvPicPr>
          <p:cNvPr id="68611" name="Picture 4"/>
          <p:cNvPicPr>
            <a:picLocks noGrp="1" noChangeAspect="1" noChangeArrowheads="1"/>
          </p:cNvPicPr>
          <p:nvPr>
            <p:ph sz="quarter" idx="1"/>
          </p:nvPr>
        </p:nvPicPr>
        <p:blipFill>
          <a:blip r:embed="rId3" cstate="print"/>
          <a:srcRect/>
          <a:stretch>
            <a:fillRect/>
          </a:stretch>
        </p:blipFill>
        <p:spPr>
          <a:xfrm>
            <a:off x="1676400" y="1600200"/>
            <a:ext cx="5638800" cy="4525963"/>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l-GR" sz="3200" b="1" dirty="0" smtClean="0"/>
              <a:t>Χέρι:Ζώνη ΙΙΙ</a:t>
            </a:r>
            <a:br>
              <a:rPr lang="el-GR" sz="3200" b="1" dirty="0" smtClean="0"/>
            </a:br>
            <a:r>
              <a:rPr lang="el-GR" sz="3200" b="1" dirty="0" smtClean="0"/>
              <a:t>(Παλάμη)</a:t>
            </a:r>
            <a:endParaRPr lang="en-US" sz="3200" b="1" dirty="0" smtClean="0"/>
          </a:p>
        </p:txBody>
      </p:sp>
      <p:pic>
        <p:nvPicPr>
          <p:cNvPr id="70659" name="Picture 4"/>
          <p:cNvPicPr>
            <a:picLocks noGrp="1" noChangeAspect="1" noChangeArrowheads="1"/>
          </p:cNvPicPr>
          <p:nvPr>
            <p:ph sz="quarter" idx="1"/>
          </p:nvPr>
        </p:nvPicPr>
        <p:blipFill>
          <a:blip r:embed="rId3" cstate="print"/>
          <a:stretch>
            <a:fillRect/>
          </a:stretch>
        </p:blipFill>
        <p:spPr>
          <a:xfrm>
            <a:off x="3263100" y="1600200"/>
            <a:ext cx="2852750" cy="4495800"/>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1600200" y="381000"/>
            <a:ext cx="5638800" cy="762000"/>
          </a:xfrm>
        </p:spPr>
        <p:txBody>
          <a:bodyPr/>
          <a:lstStyle/>
          <a:p>
            <a:r>
              <a:rPr lang="el-GR" sz="3600" smtClean="0"/>
              <a:t>ΙΑΤΡΙΚΟ ΙΣΤΟΡΙΚΟ</a:t>
            </a:r>
            <a:endParaRPr lang="en-US" sz="3600" smtClean="0"/>
          </a:p>
        </p:txBody>
      </p:sp>
      <p:sp>
        <p:nvSpPr>
          <p:cNvPr id="238595" name="Rectangle 3"/>
          <p:cNvSpPr>
            <a:spLocks noGrp="1" noChangeArrowheads="1"/>
          </p:cNvSpPr>
          <p:nvPr>
            <p:ph sz="quarter" idx="1"/>
          </p:nvPr>
        </p:nvSpPr>
        <p:spPr>
          <a:xfrm>
            <a:off x="457200" y="1600200"/>
            <a:ext cx="8382000" cy="4525963"/>
          </a:xfrm>
        </p:spPr>
        <p:txBody>
          <a:bodyPr/>
          <a:lstStyle/>
          <a:p>
            <a:pPr eaLnBrk="1" hangingPunct="1">
              <a:lnSpc>
                <a:spcPct val="80000"/>
              </a:lnSpc>
            </a:pPr>
            <a:r>
              <a:rPr lang="el-GR" sz="2400" dirty="0" smtClean="0"/>
              <a:t>ΤΑΞΙΝΟΜΗΣΗ ΚΥΡΙΟΥ ΣΥΜΠΤΩΜΑΤΟΣ</a:t>
            </a:r>
          </a:p>
          <a:p>
            <a:pPr eaLnBrk="1" hangingPunct="1">
              <a:lnSpc>
                <a:spcPct val="80000"/>
              </a:lnSpc>
            </a:pPr>
            <a:r>
              <a:rPr lang="el-GR" sz="2400" dirty="0" smtClean="0"/>
              <a:t>ΕΝΑΡΞΗ, ΕΝΤΟΠΙΣΜΟΣ, ΦΥΣΗ ΣΥΜΠΤΩΜΑΤΟΛΟΓΙΑΣ</a:t>
            </a:r>
          </a:p>
          <a:p>
            <a:pPr eaLnBrk="1" hangingPunct="1">
              <a:lnSpc>
                <a:spcPct val="80000"/>
              </a:lnSpc>
            </a:pPr>
            <a:r>
              <a:rPr lang="el-GR" sz="2400" dirty="0" smtClean="0"/>
              <a:t>ΣΥΣΧΕΤΙΣΗ ΣΥΜΠΤΩΜΑΤΩΝ ΜΕ ΚΙΝΗΣΕΙΣ / ΔΡΑΣΤΗΡΙΟΤΗΤΕΣ</a:t>
            </a:r>
          </a:p>
          <a:p>
            <a:pPr eaLnBrk="1" hangingPunct="1">
              <a:lnSpc>
                <a:spcPct val="80000"/>
              </a:lnSpc>
            </a:pPr>
            <a:r>
              <a:rPr lang="el-GR" sz="2400" dirty="0" smtClean="0"/>
              <a:t>ΠΑΡΑΓΟΝΤΕΣ ΠΟΥ ΔΥΣΧΕΡΑΙΝΟΥΝ / ΒΕΛΤΙΩΝΟΥΝ ΣΥΜΠΤΩΜΑΤΑ</a:t>
            </a:r>
          </a:p>
          <a:p>
            <a:pPr eaLnBrk="1" hangingPunct="1">
              <a:lnSpc>
                <a:spcPct val="80000"/>
              </a:lnSpc>
            </a:pPr>
            <a:r>
              <a:rPr lang="el-GR" sz="2400" dirty="0" smtClean="0"/>
              <a:t>ΣΥΧΝΟΤΗΤΑ / ΔΙΑΡΚΕΙΑ ΑΛΓΟΥΣ</a:t>
            </a:r>
          </a:p>
          <a:p>
            <a:pPr eaLnBrk="1" hangingPunct="1">
              <a:lnSpc>
                <a:spcPct val="80000"/>
              </a:lnSpc>
            </a:pPr>
            <a:r>
              <a:rPr lang="el-GR" sz="2400" dirty="0" smtClean="0"/>
              <a:t>ΥΠΟΚΕΙΜΕΝΙΚΗ ΑΠΩΛΕΙΑ ΚΙΝΗΣΗΣ ΚΑΡΠΟΥ</a:t>
            </a:r>
          </a:p>
          <a:p>
            <a:pPr eaLnBrk="1" hangingPunct="1">
              <a:lnSpc>
                <a:spcPct val="80000"/>
              </a:lnSpc>
            </a:pPr>
            <a:r>
              <a:rPr lang="el-GR" sz="2400" dirty="0" smtClean="0"/>
              <a:t>ΠΑΡΑΔΟΞΟΙ ΗΧΟΙ Ή ΑΙΣΘΗΣΗ ΚΑΤΑ ΤΗΝ ΚΙΝΗΣΗ ΤΟΥ ΚΑΡΠΟΥ</a:t>
            </a:r>
          </a:p>
          <a:p>
            <a:pPr eaLnBrk="1" hangingPunct="1">
              <a:lnSpc>
                <a:spcPct val="80000"/>
              </a:lnSpc>
            </a:pPr>
            <a:r>
              <a:rPr lang="el-GR" sz="2400" dirty="0" smtClean="0"/>
              <a:t>ΑΠΟΤΕΛΕΣΜΑΤΙΚΟΤΗΤΑ ΠΡΟΗΓΟΥΜΕΝΗΣ ΘΕΡΑΠΕΙΑΣ</a:t>
            </a:r>
          </a:p>
          <a:p>
            <a:pPr eaLnBrk="1" hangingPunct="1">
              <a:lnSpc>
                <a:spcPct val="80000"/>
              </a:lnSpc>
            </a:pPr>
            <a:r>
              <a:rPr lang="el-GR" sz="2400" dirty="0" smtClean="0"/>
              <a:t>ΕΡΓΑΣΙΑΚΗ ΚΑΤΑΣΤΑΣΗ</a:t>
            </a:r>
          </a:p>
          <a:p>
            <a:pPr eaLnBrk="1" hangingPunct="1">
              <a:lnSpc>
                <a:spcPct val="80000"/>
              </a:lnSpc>
            </a:pPr>
            <a:r>
              <a:rPr lang="el-GR" sz="2400" dirty="0" smtClean="0"/>
              <a:t>ΔΙΕΚΔΙΚΗΣΗ ΑΠΟΖΗΜΙΩΣΗΣ</a:t>
            </a:r>
          </a:p>
          <a:p>
            <a:pPr eaLnBrk="1" hangingPunct="1">
              <a:lnSpc>
                <a:spcPct val="80000"/>
              </a:lnSpc>
            </a:pPr>
            <a:endParaRPr lang="el-GR" sz="2000" b="1" dirty="0" smtClean="0"/>
          </a:p>
          <a:p>
            <a:pPr>
              <a:lnSpc>
                <a:spcPct val="80000"/>
              </a:lnSpc>
            </a:pPr>
            <a:endParaRPr lang="en-US" sz="2000" dirty="0" smtClean="0"/>
          </a:p>
        </p:txBody>
      </p:sp>
      <p:sp>
        <p:nvSpPr>
          <p:cNvPr id="238596" name="Text Box 4"/>
          <p:cNvSpPr txBox="1">
            <a:spLocks noChangeArrowheads="1"/>
          </p:cNvSpPr>
          <p:nvPr/>
        </p:nvSpPr>
        <p:spPr bwMode="auto">
          <a:xfrm>
            <a:off x="762000" y="1219200"/>
            <a:ext cx="3440113" cy="641350"/>
          </a:xfrm>
          <a:prstGeom prst="rect">
            <a:avLst/>
          </a:prstGeom>
          <a:noFill/>
          <a:ln w="9525">
            <a:noFill/>
            <a:miter lim="800000"/>
            <a:headEnd/>
            <a:tailEnd/>
          </a:ln>
          <a:effectLst/>
        </p:spPr>
        <p:txBody>
          <a:bodyPr wrap="none">
            <a:spAutoFit/>
          </a:bodyPr>
          <a:lstStyle/>
          <a:p>
            <a:r>
              <a:rPr lang="el-GR" b="1" i="1" dirty="0">
                <a:solidFill>
                  <a:srgbClr val="660033"/>
                </a:solidFill>
              </a:rPr>
              <a:t>ΙΣΤΟΡΙΚΟ ΠΑΡΟΥΣΑΣ ΝΟΣΟΥ</a:t>
            </a:r>
            <a:endParaRPr lang="en-US" b="1" i="1" dirty="0">
              <a:solidFill>
                <a:srgbClr val="660033"/>
              </a:solidFill>
            </a:endParaRP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292100"/>
            <a:ext cx="6324600" cy="1003300"/>
          </a:xfrm>
        </p:spPr>
        <p:txBody>
          <a:bodyPr/>
          <a:lstStyle/>
          <a:p>
            <a:pPr eaLnBrk="1" hangingPunct="1"/>
            <a:r>
              <a:rPr lang="el-GR" sz="2800" b="1" smtClean="0"/>
              <a:t>Ρίκνωση </a:t>
            </a:r>
            <a:r>
              <a:rPr lang="en-US" sz="2800" b="1" smtClean="0"/>
              <a:t>Dupuytren</a:t>
            </a:r>
            <a:r>
              <a:rPr lang="el-GR" sz="2800" b="1" smtClean="0"/>
              <a:t> </a:t>
            </a:r>
            <a:br>
              <a:rPr lang="el-GR" sz="2800" b="1" smtClean="0"/>
            </a:br>
            <a:r>
              <a:rPr lang="el-GR" sz="2800" b="1" smtClean="0"/>
              <a:t>(</a:t>
            </a:r>
            <a:r>
              <a:rPr lang="en-US" sz="2800" b="1" smtClean="0"/>
              <a:t>Dupuytren’s Contractures</a:t>
            </a:r>
            <a:r>
              <a:rPr lang="el-GR" sz="2800" b="1" smtClean="0"/>
              <a:t>)</a:t>
            </a:r>
            <a:endParaRPr lang="en-US" sz="2800" b="1" smtClean="0"/>
          </a:p>
        </p:txBody>
      </p:sp>
      <p:sp>
        <p:nvSpPr>
          <p:cNvPr id="71683" name="Rectangle 3"/>
          <p:cNvSpPr>
            <a:spLocks noGrp="1" noChangeArrowheads="1"/>
          </p:cNvSpPr>
          <p:nvPr>
            <p:ph type="body" sz="half" idx="4294967295"/>
          </p:nvPr>
        </p:nvSpPr>
        <p:spPr>
          <a:xfrm>
            <a:off x="0" y="1371600"/>
            <a:ext cx="4495800" cy="3505200"/>
          </a:xfrm>
        </p:spPr>
        <p:txBody>
          <a:bodyPr/>
          <a:lstStyle/>
          <a:p>
            <a:pPr eaLnBrk="1" hangingPunct="1"/>
            <a:r>
              <a:rPr lang="el-GR" sz="2400" dirty="0" smtClean="0"/>
              <a:t>Παλαμιαία ή δακτυλικη ινωμάτωση</a:t>
            </a:r>
            <a:endParaRPr lang="en-US" sz="2400" dirty="0" smtClean="0"/>
          </a:p>
          <a:p>
            <a:pPr eaLnBrk="1" hangingPunct="1"/>
            <a:r>
              <a:rPr lang="el-GR" sz="2400" dirty="0" smtClean="0"/>
              <a:t>Σύσπαση σε κάμψη</a:t>
            </a:r>
            <a:endParaRPr lang="en-US" sz="2400" dirty="0" smtClean="0"/>
          </a:p>
          <a:p>
            <a:pPr eaLnBrk="1" hangingPunct="1"/>
            <a:r>
              <a:rPr lang="el-GR" sz="2400" dirty="0" smtClean="0"/>
              <a:t>Ανώδυνοι όζοι πλησιόν της παλαμιαίας πτυχής</a:t>
            </a:r>
            <a:endParaRPr lang="en-US" sz="2400" dirty="0" smtClean="0"/>
          </a:p>
          <a:p>
            <a:pPr eaLnBrk="1" hangingPunct="1"/>
            <a:r>
              <a:rPr lang="el-GR" sz="2400" dirty="0" smtClean="0"/>
              <a:t>Άνδρες</a:t>
            </a:r>
            <a:r>
              <a:rPr lang="en-US" sz="2400" dirty="0" smtClean="0"/>
              <a:t>&gt; </a:t>
            </a:r>
            <a:r>
              <a:rPr lang="el-GR" sz="2400" dirty="0" smtClean="0"/>
              <a:t>Γυναίκες</a:t>
            </a:r>
            <a:endParaRPr lang="en-US" sz="2400" dirty="0" smtClean="0"/>
          </a:p>
          <a:p>
            <a:pPr eaLnBrk="1" hangingPunct="1"/>
            <a:r>
              <a:rPr lang="el-GR" sz="2400" dirty="0" smtClean="0"/>
              <a:t>Επιληψία,διαβήτης,πνευμονολογικές νόσοι, αλκοολισμός</a:t>
            </a:r>
            <a:endParaRPr lang="en-US" sz="2400" dirty="0" smtClean="0"/>
          </a:p>
        </p:txBody>
      </p:sp>
      <p:pic>
        <p:nvPicPr>
          <p:cNvPr id="71684" name="Picture 5" descr="1249802"/>
          <p:cNvPicPr>
            <a:picLocks noChangeAspect="1" noChangeArrowheads="1"/>
          </p:cNvPicPr>
          <p:nvPr/>
        </p:nvPicPr>
        <p:blipFill>
          <a:blip r:embed="rId3" cstate="print"/>
          <a:srcRect/>
          <a:stretch>
            <a:fillRect/>
          </a:stretch>
        </p:blipFill>
        <p:spPr bwMode="auto">
          <a:xfrm>
            <a:off x="5257800" y="1295400"/>
            <a:ext cx="3429000" cy="2571750"/>
          </a:xfrm>
          <a:prstGeom prst="rect">
            <a:avLst/>
          </a:prstGeom>
          <a:noFill/>
          <a:ln w="9525">
            <a:noFill/>
            <a:miter lim="800000"/>
            <a:headEnd/>
            <a:tailEnd/>
          </a:ln>
        </p:spPr>
      </p:pic>
      <p:pic>
        <p:nvPicPr>
          <p:cNvPr id="71685" name="Picture 7" descr="1358301"/>
          <p:cNvPicPr>
            <a:picLocks noChangeAspect="1" noChangeArrowheads="1"/>
          </p:cNvPicPr>
          <p:nvPr/>
        </p:nvPicPr>
        <p:blipFill>
          <a:blip r:embed="rId4" cstate="print"/>
          <a:srcRect/>
          <a:stretch>
            <a:fillRect/>
          </a:stretch>
        </p:blipFill>
        <p:spPr bwMode="auto">
          <a:xfrm>
            <a:off x="5257800" y="3962400"/>
            <a:ext cx="3657600" cy="2743200"/>
          </a:xfrm>
          <a:prstGeom prst="rect">
            <a:avLst/>
          </a:prstGeom>
          <a:noFill/>
          <a:ln w="9525">
            <a:noFill/>
            <a:miter lim="800000"/>
            <a:headEnd/>
            <a:tailEnd/>
          </a:ln>
        </p:spPr>
      </p:pic>
      <p:sp>
        <p:nvSpPr>
          <p:cNvPr id="71686" name="Text Box 6"/>
          <p:cNvSpPr txBox="1">
            <a:spLocks noChangeArrowheads="1"/>
          </p:cNvSpPr>
          <p:nvPr/>
        </p:nvSpPr>
        <p:spPr bwMode="auto">
          <a:xfrm>
            <a:off x="1127125" y="5522913"/>
            <a:ext cx="184150" cy="366712"/>
          </a:xfrm>
          <a:prstGeom prst="rect">
            <a:avLst/>
          </a:prstGeom>
          <a:noFill/>
          <a:ln w="9525">
            <a:noFill/>
            <a:miter lim="800000"/>
            <a:headEnd/>
            <a:tailEnd/>
          </a:ln>
        </p:spPr>
        <p:txBody>
          <a:bodyPr wrap="none">
            <a:spAutoFit/>
          </a:bodyPr>
          <a:lstStyle/>
          <a:p>
            <a:endParaRPr lang="el-GR"/>
          </a:p>
        </p:txBody>
      </p:sp>
      <p:pic>
        <p:nvPicPr>
          <p:cNvPr id="71687" name="Picture 7"/>
          <p:cNvPicPr>
            <a:picLocks noChangeAspect="1" noChangeArrowheads="1"/>
          </p:cNvPicPr>
          <p:nvPr/>
        </p:nvPicPr>
        <p:blipFill>
          <a:blip r:embed="rId5" cstate="print"/>
          <a:srcRect/>
          <a:stretch>
            <a:fillRect/>
          </a:stretch>
        </p:blipFill>
        <p:spPr bwMode="auto">
          <a:xfrm>
            <a:off x="1524000" y="4724400"/>
            <a:ext cx="2667000" cy="194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l-GR" sz="3200" b="1" smtClean="0"/>
              <a:t>Χέρι:Ζώνη </a:t>
            </a:r>
            <a:r>
              <a:rPr lang="en-US" sz="3200" b="1" smtClean="0"/>
              <a:t>V</a:t>
            </a:r>
            <a:r>
              <a:rPr lang="el-GR" sz="3200" b="1" smtClean="0"/>
              <a:t/>
            </a:r>
            <a:br>
              <a:rPr lang="el-GR" sz="3200" b="1" smtClean="0"/>
            </a:br>
            <a:r>
              <a:rPr lang="el-GR" sz="3200" b="1" smtClean="0"/>
              <a:t>(Φάλαγγες)</a:t>
            </a:r>
            <a:endParaRPr lang="en-US" sz="3200" b="1" smtClean="0"/>
          </a:p>
        </p:txBody>
      </p:sp>
      <p:pic>
        <p:nvPicPr>
          <p:cNvPr id="74755" name="Picture 6"/>
          <p:cNvPicPr>
            <a:picLocks noGrp="1" noChangeAspect="1" noChangeArrowheads="1"/>
          </p:cNvPicPr>
          <p:nvPr>
            <p:ph sz="quarter" idx="1"/>
          </p:nvPr>
        </p:nvPicPr>
        <p:blipFill>
          <a:blip r:embed="rId3" cstate="print"/>
          <a:srcRect/>
          <a:stretch>
            <a:fillRect/>
          </a:stretch>
        </p:blipFill>
        <p:spPr>
          <a:xfrm>
            <a:off x="381000" y="228600"/>
            <a:ext cx="2743200" cy="3581400"/>
          </a:xfrm>
          <a:noFill/>
        </p:spPr>
      </p:pic>
      <p:sp>
        <p:nvSpPr>
          <p:cNvPr id="74756" name="Text Box 8"/>
          <p:cNvSpPr txBox="1">
            <a:spLocks noChangeArrowheads="1"/>
          </p:cNvSpPr>
          <p:nvPr/>
        </p:nvSpPr>
        <p:spPr bwMode="auto">
          <a:xfrm>
            <a:off x="1889125" y="4379913"/>
            <a:ext cx="184150" cy="366712"/>
          </a:xfrm>
          <a:prstGeom prst="rect">
            <a:avLst/>
          </a:prstGeom>
          <a:noFill/>
          <a:ln w="9525">
            <a:noFill/>
            <a:miter lim="800000"/>
            <a:headEnd/>
            <a:tailEnd/>
          </a:ln>
        </p:spPr>
        <p:txBody>
          <a:bodyPr wrap="none">
            <a:spAutoFit/>
          </a:bodyPr>
          <a:lstStyle/>
          <a:p>
            <a:endParaRPr lang="el-GR"/>
          </a:p>
        </p:txBody>
      </p:sp>
      <p:pic>
        <p:nvPicPr>
          <p:cNvPr id="74757" name="Picture 9"/>
          <p:cNvPicPr>
            <a:picLocks noChangeAspect="1" noChangeArrowheads="1"/>
          </p:cNvPicPr>
          <p:nvPr/>
        </p:nvPicPr>
        <p:blipFill>
          <a:blip r:embed="rId4" cstate="print"/>
          <a:srcRect/>
          <a:stretch>
            <a:fillRect/>
          </a:stretch>
        </p:blipFill>
        <p:spPr bwMode="auto">
          <a:xfrm>
            <a:off x="3276600" y="1884363"/>
            <a:ext cx="5486400" cy="3986212"/>
          </a:xfrm>
          <a:prstGeom prst="rect">
            <a:avLst/>
          </a:prstGeom>
          <a:noFill/>
          <a:ln w="9525">
            <a:noFill/>
            <a:miter lim="800000"/>
            <a:headEnd/>
            <a:tailEnd/>
          </a:ln>
        </p:spPr>
      </p:pic>
      <p:sp>
        <p:nvSpPr>
          <p:cNvPr id="74758" name="AutoShape 14" descr="Z"/>
          <p:cNvSpPr>
            <a:spLocks noChangeAspect="1" noChangeArrowheads="1"/>
          </p:cNvSpPr>
          <p:nvPr/>
        </p:nvSpPr>
        <p:spPr bwMode="auto">
          <a:xfrm>
            <a:off x="155575" y="46038"/>
            <a:ext cx="1371600" cy="1028700"/>
          </a:xfrm>
          <a:prstGeom prst="rect">
            <a:avLst/>
          </a:prstGeom>
          <a:noFill/>
          <a:ln w="9525">
            <a:noFill/>
            <a:miter lim="800000"/>
            <a:headEnd/>
            <a:tailEnd/>
          </a:ln>
        </p:spPr>
        <p:txBody>
          <a:bodyPr/>
          <a:lstStyle/>
          <a:p>
            <a:endParaRPr lang="el-GR"/>
          </a:p>
        </p:txBody>
      </p:sp>
      <p:sp>
        <p:nvSpPr>
          <p:cNvPr id="74759" name="AutoShape 16" descr="Z"/>
          <p:cNvSpPr>
            <a:spLocks noChangeAspect="1" noChangeArrowheads="1"/>
          </p:cNvSpPr>
          <p:nvPr/>
        </p:nvSpPr>
        <p:spPr bwMode="auto">
          <a:xfrm>
            <a:off x="155575" y="46038"/>
            <a:ext cx="1371600" cy="1028700"/>
          </a:xfrm>
          <a:prstGeom prst="rect">
            <a:avLst/>
          </a:prstGeom>
          <a:noFill/>
          <a:ln w="9525">
            <a:noFill/>
            <a:miter lim="800000"/>
            <a:headEnd/>
            <a:tailEnd/>
          </a:ln>
        </p:spPr>
        <p:txBody>
          <a:bodyPr/>
          <a:lstStyle/>
          <a:p>
            <a:endParaRPr lang="el-GR"/>
          </a:p>
        </p:txBody>
      </p:sp>
      <p:sp>
        <p:nvSpPr>
          <p:cNvPr id="74760" name="AutoShape 18" descr="Z"/>
          <p:cNvSpPr>
            <a:spLocks noChangeAspect="1" noChangeArrowheads="1"/>
          </p:cNvSpPr>
          <p:nvPr/>
        </p:nvSpPr>
        <p:spPr bwMode="auto">
          <a:xfrm>
            <a:off x="155575" y="46038"/>
            <a:ext cx="1371600" cy="1028700"/>
          </a:xfrm>
          <a:prstGeom prst="rect">
            <a:avLst/>
          </a:prstGeom>
          <a:noFill/>
          <a:ln w="9525">
            <a:noFill/>
            <a:miter lim="800000"/>
            <a:headEnd/>
            <a:tailEnd/>
          </a:ln>
        </p:spPr>
        <p:txBody>
          <a:bodyPr/>
          <a:lstStyle/>
          <a:p>
            <a:endParaRPr lang="el-G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9" descr="ANd9GcRe-NQnZrjxtXKx674VjE4218VgRU2RAJ-sADos8v9XNgEHmpA&amp;t=1&amp;usg=__j8iau0D0ZHNcxnPRceTu8lLkEzo="/>
          <p:cNvPicPr>
            <a:picLocks noGrp="1" noChangeAspect="1" noChangeArrowheads="1"/>
          </p:cNvPicPr>
          <p:nvPr>
            <p:ph sz="quarter" idx="1"/>
          </p:nvPr>
        </p:nvPicPr>
        <p:blipFill rotWithShape="1">
          <a:blip r:embed="rId3" cstate="print"/>
          <a:srcRect l="9537" b="9167"/>
          <a:stretch/>
        </p:blipFill>
        <p:spPr>
          <a:xfrm>
            <a:off x="162201" y="1965565"/>
            <a:ext cx="4549850" cy="3841270"/>
          </a:xfrm>
          <a:noFill/>
        </p:spPr>
      </p:pic>
      <p:sp>
        <p:nvSpPr>
          <p:cNvPr id="75778" name="Rectangle 6"/>
          <p:cNvSpPr>
            <a:spLocks noGrp="1" noChangeArrowheads="1"/>
          </p:cNvSpPr>
          <p:nvPr>
            <p:ph sz="quarter" idx="2"/>
          </p:nvPr>
        </p:nvSpPr>
        <p:spPr/>
        <p:txBody>
          <a:bodyPr/>
          <a:lstStyle/>
          <a:p>
            <a:pPr eaLnBrk="1" hangingPunct="1"/>
            <a:endParaRPr lang="el-GR" smtClean="0"/>
          </a:p>
        </p:txBody>
      </p:sp>
      <p:sp>
        <p:nvSpPr>
          <p:cNvPr id="75780" name="Text Box 10"/>
          <p:cNvSpPr txBox="1">
            <a:spLocks noChangeArrowheads="1"/>
          </p:cNvSpPr>
          <p:nvPr/>
        </p:nvSpPr>
        <p:spPr bwMode="auto">
          <a:xfrm>
            <a:off x="676588" y="703263"/>
            <a:ext cx="3521075" cy="519112"/>
          </a:xfrm>
          <a:prstGeom prst="rect">
            <a:avLst/>
          </a:prstGeom>
          <a:noFill/>
          <a:ln w="9525">
            <a:noFill/>
            <a:miter lim="800000"/>
            <a:headEnd/>
            <a:tailEnd/>
          </a:ln>
        </p:spPr>
        <p:txBody>
          <a:bodyPr>
            <a:spAutoFit/>
          </a:bodyPr>
          <a:lstStyle/>
          <a:p>
            <a:r>
              <a:rPr lang="en-US" sz="2800" b="1" dirty="0"/>
              <a:t>   </a:t>
            </a:r>
            <a:r>
              <a:rPr lang="el-GR" sz="2800" b="1" dirty="0"/>
              <a:t>Όζοι </a:t>
            </a:r>
            <a:r>
              <a:rPr lang="en-US" sz="2800" b="1" dirty="0"/>
              <a:t>Bouchard</a:t>
            </a:r>
          </a:p>
        </p:txBody>
      </p:sp>
      <p:sp>
        <p:nvSpPr>
          <p:cNvPr id="75781" name="AutoShape 12" descr="Z"/>
          <p:cNvSpPr>
            <a:spLocks noChangeAspect="1" noChangeArrowheads="1"/>
          </p:cNvSpPr>
          <p:nvPr/>
        </p:nvSpPr>
        <p:spPr bwMode="auto">
          <a:xfrm>
            <a:off x="155575" y="46038"/>
            <a:ext cx="1752600" cy="1314450"/>
          </a:xfrm>
          <a:prstGeom prst="rect">
            <a:avLst/>
          </a:prstGeom>
          <a:noFill/>
          <a:ln w="9525">
            <a:noFill/>
            <a:miter lim="800000"/>
            <a:headEnd/>
            <a:tailEnd/>
          </a:ln>
        </p:spPr>
        <p:txBody>
          <a:bodyPr/>
          <a:lstStyle/>
          <a:p>
            <a:endParaRPr lang="el-GR"/>
          </a:p>
        </p:txBody>
      </p:sp>
      <p:sp>
        <p:nvSpPr>
          <p:cNvPr id="75782" name="AutoShape 14" descr="Z"/>
          <p:cNvSpPr>
            <a:spLocks noChangeAspect="1" noChangeArrowheads="1"/>
          </p:cNvSpPr>
          <p:nvPr/>
        </p:nvSpPr>
        <p:spPr bwMode="auto">
          <a:xfrm>
            <a:off x="155575" y="46038"/>
            <a:ext cx="1752600" cy="1314450"/>
          </a:xfrm>
          <a:prstGeom prst="rect">
            <a:avLst/>
          </a:prstGeom>
          <a:noFill/>
          <a:ln w="9525">
            <a:noFill/>
            <a:miter lim="800000"/>
            <a:headEnd/>
            <a:tailEnd/>
          </a:ln>
        </p:spPr>
        <p:txBody>
          <a:bodyPr/>
          <a:lstStyle/>
          <a:p>
            <a:endParaRPr lang="el-GR"/>
          </a:p>
        </p:txBody>
      </p:sp>
      <p:sp>
        <p:nvSpPr>
          <p:cNvPr id="75783" name="AutoShape 16" descr="9k="/>
          <p:cNvSpPr>
            <a:spLocks noChangeAspect="1" noChangeArrowheads="1"/>
          </p:cNvSpPr>
          <p:nvPr/>
        </p:nvSpPr>
        <p:spPr bwMode="auto">
          <a:xfrm>
            <a:off x="155575" y="46038"/>
            <a:ext cx="1143000" cy="847725"/>
          </a:xfrm>
          <a:prstGeom prst="rect">
            <a:avLst/>
          </a:prstGeom>
          <a:noFill/>
          <a:ln w="9525">
            <a:noFill/>
            <a:miter lim="800000"/>
            <a:headEnd/>
            <a:tailEnd/>
          </a:ln>
        </p:spPr>
        <p:txBody>
          <a:bodyPr/>
          <a:lstStyle/>
          <a:p>
            <a:endParaRPr lang="el-GR"/>
          </a:p>
        </p:txBody>
      </p:sp>
      <p:pic>
        <p:nvPicPr>
          <p:cNvPr id="75784" name="Picture 18" descr="ANd9GcToGGepGDZmi01GxFrBzVUMzMtPJ0UEO7m557tF30O22OvuEEw&amp;t=1&amp;usg=__7IQf_nv-JIbdw66t3RuYi2vYRWQ="/>
          <p:cNvPicPr>
            <a:picLocks noChangeAspect="1" noChangeArrowheads="1"/>
          </p:cNvPicPr>
          <p:nvPr/>
        </p:nvPicPr>
        <p:blipFill>
          <a:blip r:embed="rId4" cstate="print"/>
          <a:srcRect/>
          <a:stretch>
            <a:fillRect/>
          </a:stretch>
        </p:blipFill>
        <p:spPr bwMode="auto">
          <a:xfrm>
            <a:off x="4955601" y="1600200"/>
            <a:ext cx="4038600" cy="4572000"/>
          </a:xfrm>
          <a:prstGeom prst="rect">
            <a:avLst/>
          </a:prstGeom>
          <a:noFill/>
          <a:ln w="9525">
            <a:noFill/>
            <a:miter lim="800000"/>
            <a:headEnd/>
            <a:tailEnd/>
          </a:ln>
        </p:spPr>
      </p:pic>
      <p:sp>
        <p:nvSpPr>
          <p:cNvPr id="75785" name="Text Box 19"/>
          <p:cNvSpPr txBox="1">
            <a:spLocks noChangeArrowheads="1"/>
          </p:cNvSpPr>
          <p:nvPr/>
        </p:nvSpPr>
        <p:spPr bwMode="auto">
          <a:xfrm>
            <a:off x="5438626" y="737599"/>
            <a:ext cx="2698750" cy="519113"/>
          </a:xfrm>
          <a:prstGeom prst="rect">
            <a:avLst/>
          </a:prstGeom>
          <a:noFill/>
          <a:ln w="9525">
            <a:noFill/>
            <a:miter lim="800000"/>
            <a:headEnd/>
            <a:tailEnd/>
          </a:ln>
        </p:spPr>
        <p:txBody>
          <a:bodyPr wrap="none">
            <a:spAutoFit/>
          </a:bodyPr>
          <a:lstStyle/>
          <a:p>
            <a:r>
              <a:rPr lang="el-GR" sz="2800" b="1" dirty="0"/>
              <a:t>Όζοι </a:t>
            </a:r>
            <a:r>
              <a:rPr lang="en-US" sz="2800" b="1" dirty="0" err="1"/>
              <a:t>Heberden</a:t>
            </a:r>
            <a:endParaRPr lang="en-US" sz="28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0" y="444500"/>
            <a:ext cx="5257800" cy="1003300"/>
          </a:xfrm>
        </p:spPr>
        <p:txBody>
          <a:bodyPr/>
          <a:lstStyle/>
          <a:p>
            <a:pPr eaLnBrk="1" hangingPunct="1"/>
            <a:r>
              <a:rPr lang="el-GR" sz="3200" dirty="0" smtClean="0"/>
              <a:t>Πλάτος κίνησης </a:t>
            </a:r>
            <a:br>
              <a:rPr lang="el-GR" sz="3200" dirty="0" smtClean="0"/>
            </a:br>
            <a:r>
              <a:rPr lang="el-GR" sz="3200" dirty="0" smtClean="0"/>
              <a:t>(</a:t>
            </a:r>
            <a:r>
              <a:rPr lang="en-US" sz="3200" b="1" dirty="0" smtClean="0"/>
              <a:t>R</a:t>
            </a:r>
            <a:r>
              <a:rPr lang="en-US" sz="3200" dirty="0" smtClean="0"/>
              <a:t>ANGE </a:t>
            </a:r>
            <a:r>
              <a:rPr lang="en-US" sz="3200" b="1" dirty="0" smtClean="0"/>
              <a:t>O</a:t>
            </a:r>
            <a:r>
              <a:rPr lang="en-US" sz="3200" dirty="0" smtClean="0"/>
              <a:t>F </a:t>
            </a:r>
            <a:r>
              <a:rPr lang="en-US" sz="3200" b="1" dirty="0" smtClean="0"/>
              <a:t>M</a:t>
            </a:r>
            <a:r>
              <a:rPr lang="en-US" sz="3200" dirty="0" smtClean="0"/>
              <a:t>OTION</a:t>
            </a:r>
            <a:r>
              <a:rPr lang="el-GR" sz="3200" dirty="0" smtClean="0"/>
              <a:t>)</a:t>
            </a:r>
            <a:r>
              <a:rPr lang="en-US" sz="3200" dirty="0" smtClean="0"/>
              <a:t/>
            </a:r>
            <a:br>
              <a:rPr lang="en-US" sz="3200" dirty="0" smtClean="0"/>
            </a:br>
            <a:r>
              <a:rPr lang="el-GR" sz="3200" dirty="0" smtClean="0"/>
              <a:t>Καρπός</a:t>
            </a:r>
            <a:endParaRPr lang="en-US" sz="3200" dirty="0" smtClean="0"/>
          </a:p>
        </p:txBody>
      </p:sp>
      <p:sp>
        <p:nvSpPr>
          <p:cNvPr id="81923" name="Rectangle 3"/>
          <p:cNvSpPr>
            <a:spLocks noGrp="1" noChangeArrowheads="1"/>
          </p:cNvSpPr>
          <p:nvPr>
            <p:ph type="body" sz="half" idx="4294967295"/>
          </p:nvPr>
        </p:nvSpPr>
        <p:spPr>
          <a:xfrm>
            <a:off x="76200" y="2133600"/>
            <a:ext cx="4343400" cy="4114800"/>
          </a:xfrm>
        </p:spPr>
        <p:txBody>
          <a:bodyPr/>
          <a:lstStyle/>
          <a:p>
            <a:pPr eaLnBrk="1" hangingPunct="1"/>
            <a:r>
              <a:rPr lang="el-GR" sz="2400" b="1" dirty="0" smtClean="0"/>
              <a:t>Κάμψη </a:t>
            </a:r>
            <a:endParaRPr lang="en-US" sz="2400" b="1" dirty="0" smtClean="0"/>
          </a:p>
          <a:p>
            <a:pPr eaLnBrk="1" hangingPunct="1"/>
            <a:r>
              <a:rPr lang="el-GR" sz="2400" b="1" dirty="0" smtClean="0"/>
              <a:t>Έκταση</a:t>
            </a:r>
          </a:p>
          <a:p>
            <a:pPr eaLnBrk="1" hangingPunct="1"/>
            <a:r>
              <a:rPr lang="el-GR" sz="2400" b="1" dirty="0" err="1" smtClean="0"/>
              <a:t>Κερκιδική</a:t>
            </a:r>
            <a:r>
              <a:rPr lang="el-GR" sz="2400" b="1" dirty="0" smtClean="0"/>
              <a:t> απόκλιση</a:t>
            </a:r>
            <a:endParaRPr lang="en-US" sz="2400" b="1" dirty="0" smtClean="0"/>
          </a:p>
          <a:p>
            <a:pPr eaLnBrk="1" hangingPunct="1"/>
            <a:r>
              <a:rPr lang="el-GR" sz="2400" b="1" dirty="0" smtClean="0"/>
              <a:t>Ωλένια απόκλιση</a:t>
            </a:r>
            <a:endParaRPr lang="en-US" sz="2400" b="1" dirty="0" smtClean="0"/>
          </a:p>
          <a:p>
            <a:pPr lvl="1" eaLnBrk="1" hangingPunct="1"/>
            <a:r>
              <a:rPr lang="el-GR" sz="2000" dirty="0" smtClean="0"/>
              <a:t>Η ωλένια κλίση είναι μεγαλύτερη από την </a:t>
            </a:r>
            <a:r>
              <a:rPr lang="el-GR" sz="2000" dirty="0" err="1" smtClean="0"/>
              <a:t>κερκιδική</a:t>
            </a:r>
            <a:endParaRPr lang="el-GR" sz="2000" dirty="0" smtClean="0"/>
          </a:p>
          <a:p>
            <a:pPr eaLnBrk="1" hangingPunct="1"/>
            <a:r>
              <a:rPr lang="el-GR" sz="2400" b="1" dirty="0" smtClean="0"/>
              <a:t>Πρηνισμός (του </a:t>
            </a:r>
            <a:r>
              <a:rPr lang="el-GR" sz="2400" b="1" dirty="0" err="1" smtClean="0"/>
              <a:t>πήχεος</a:t>
            </a:r>
            <a:r>
              <a:rPr lang="el-GR" sz="2400" b="1" dirty="0" smtClean="0"/>
              <a:t>)</a:t>
            </a:r>
            <a:endParaRPr lang="en-US" sz="2400" b="1" dirty="0" smtClean="0"/>
          </a:p>
          <a:p>
            <a:pPr eaLnBrk="1" hangingPunct="1"/>
            <a:r>
              <a:rPr lang="el-GR" sz="2400" b="1" dirty="0" smtClean="0"/>
              <a:t>Υπτιασμός (του </a:t>
            </a:r>
            <a:r>
              <a:rPr lang="el-GR" sz="2400" b="1" dirty="0" err="1" smtClean="0"/>
              <a:t>πήχεος</a:t>
            </a:r>
            <a:r>
              <a:rPr lang="el-GR" sz="2400" b="1" dirty="0" smtClean="0"/>
              <a:t>)</a:t>
            </a:r>
          </a:p>
          <a:p>
            <a:pPr eaLnBrk="1" hangingPunct="1"/>
            <a:endParaRPr lang="en-US" sz="2800" dirty="0" smtClean="0"/>
          </a:p>
        </p:txBody>
      </p:sp>
      <p:sp>
        <p:nvSpPr>
          <p:cNvPr id="81924" name="Text Box 5"/>
          <p:cNvSpPr txBox="1">
            <a:spLocks noChangeArrowheads="1"/>
          </p:cNvSpPr>
          <p:nvPr/>
        </p:nvSpPr>
        <p:spPr bwMode="auto">
          <a:xfrm>
            <a:off x="6232525" y="1636713"/>
            <a:ext cx="184150" cy="366712"/>
          </a:xfrm>
          <a:prstGeom prst="rect">
            <a:avLst/>
          </a:prstGeom>
          <a:noFill/>
          <a:ln w="9525">
            <a:noFill/>
            <a:miter lim="800000"/>
            <a:headEnd/>
            <a:tailEnd/>
          </a:ln>
        </p:spPr>
        <p:txBody>
          <a:bodyPr wrap="none">
            <a:spAutoFit/>
          </a:bodyPr>
          <a:lstStyle/>
          <a:p>
            <a:endParaRPr lang="el-GR"/>
          </a:p>
        </p:txBody>
      </p:sp>
      <p:pic>
        <p:nvPicPr>
          <p:cNvPr id="81925" name="Picture 4"/>
          <p:cNvPicPr>
            <a:picLocks noChangeAspect="1" noChangeArrowheads="1"/>
          </p:cNvPicPr>
          <p:nvPr/>
        </p:nvPicPr>
        <p:blipFill>
          <a:blip r:embed="rId3" cstate="print"/>
          <a:srcRect/>
          <a:stretch>
            <a:fillRect/>
          </a:stretch>
        </p:blipFill>
        <p:spPr bwMode="auto">
          <a:xfrm>
            <a:off x="5334000" y="152400"/>
            <a:ext cx="3371850" cy="2600325"/>
          </a:xfrm>
          <a:prstGeom prst="rect">
            <a:avLst/>
          </a:prstGeom>
          <a:noFill/>
          <a:ln w="9525">
            <a:noFill/>
            <a:miter lim="800000"/>
            <a:headEnd/>
            <a:tailEnd/>
          </a:ln>
        </p:spPr>
      </p:pic>
      <p:sp>
        <p:nvSpPr>
          <p:cNvPr id="81926" name="Text Box 7"/>
          <p:cNvSpPr txBox="1">
            <a:spLocks noChangeArrowheads="1"/>
          </p:cNvSpPr>
          <p:nvPr/>
        </p:nvSpPr>
        <p:spPr bwMode="auto">
          <a:xfrm>
            <a:off x="5546725" y="3465513"/>
            <a:ext cx="184150" cy="366712"/>
          </a:xfrm>
          <a:prstGeom prst="rect">
            <a:avLst/>
          </a:prstGeom>
          <a:noFill/>
          <a:ln w="9525">
            <a:noFill/>
            <a:miter lim="800000"/>
            <a:headEnd/>
            <a:tailEnd/>
          </a:ln>
        </p:spPr>
        <p:txBody>
          <a:bodyPr wrap="none">
            <a:spAutoFit/>
          </a:bodyPr>
          <a:lstStyle/>
          <a:p>
            <a:endParaRPr lang="el-GR"/>
          </a:p>
        </p:txBody>
      </p:sp>
      <p:pic>
        <p:nvPicPr>
          <p:cNvPr id="81927" name="Picture 2"/>
          <p:cNvPicPr>
            <a:picLocks noChangeAspect="1" noChangeArrowheads="1"/>
          </p:cNvPicPr>
          <p:nvPr/>
        </p:nvPicPr>
        <p:blipFill>
          <a:blip r:embed="rId4" cstate="print"/>
          <a:srcRect/>
          <a:stretch>
            <a:fillRect/>
          </a:stretch>
        </p:blipFill>
        <p:spPr bwMode="auto">
          <a:xfrm>
            <a:off x="4495800" y="2819400"/>
            <a:ext cx="1924050" cy="2857500"/>
          </a:xfrm>
          <a:prstGeom prst="rect">
            <a:avLst/>
          </a:prstGeom>
          <a:noFill/>
          <a:ln w="9525">
            <a:noFill/>
            <a:miter lim="800000"/>
            <a:headEnd/>
            <a:tailEnd/>
          </a:ln>
        </p:spPr>
      </p:pic>
      <p:sp>
        <p:nvSpPr>
          <p:cNvPr id="81928" name="Text Box 9"/>
          <p:cNvSpPr txBox="1">
            <a:spLocks noChangeArrowheads="1"/>
          </p:cNvSpPr>
          <p:nvPr/>
        </p:nvSpPr>
        <p:spPr bwMode="auto">
          <a:xfrm>
            <a:off x="1203325" y="5751513"/>
            <a:ext cx="184150" cy="366712"/>
          </a:xfrm>
          <a:prstGeom prst="rect">
            <a:avLst/>
          </a:prstGeom>
          <a:noFill/>
          <a:ln w="9525">
            <a:noFill/>
            <a:miter lim="800000"/>
            <a:headEnd/>
            <a:tailEnd/>
          </a:ln>
        </p:spPr>
        <p:txBody>
          <a:bodyPr wrap="none">
            <a:spAutoFit/>
          </a:bodyPr>
          <a:lstStyle/>
          <a:p>
            <a:endParaRPr lang="el-GR"/>
          </a:p>
        </p:txBody>
      </p:sp>
      <p:sp>
        <p:nvSpPr>
          <p:cNvPr id="81929" name="Text Box 11"/>
          <p:cNvSpPr txBox="1">
            <a:spLocks noChangeArrowheads="1"/>
          </p:cNvSpPr>
          <p:nvPr/>
        </p:nvSpPr>
        <p:spPr bwMode="auto">
          <a:xfrm>
            <a:off x="7756525" y="4379913"/>
            <a:ext cx="184150" cy="366712"/>
          </a:xfrm>
          <a:prstGeom prst="rect">
            <a:avLst/>
          </a:prstGeom>
          <a:noFill/>
          <a:ln w="9525">
            <a:noFill/>
            <a:miter lim="800000"/>
            <a:headEnd/>
            <a:tailEnd/>
          </a:ln>
        </p:spPr>
        <p:txBody>
          <a:bodyPr wrap="none">
            <a:spAutoFit/>
          </a:bodyPr>
          <a:lstStyle/>
          <a:p>
            <a:endParaRPr lang="el-GR"/>
          </a:p>
        </p:txBody>
      </p:sp>
      <p:pic>
        <p:nvPicPr>
          <p:cNvPr id="81930" name="Picture 12"/>
          <p:cNvPicPr>
            <a:picLocks noChangeAspect="1" noChangeArrowheads="1"/>
          </p:cNvPicPr>
          <p:nvPr/>
        </p:nvPicPr>
        <p:blipFill>
          <a:blip r:embed="rId5" cstate="print"/>
          <a:srcRect/>
          <a:stretch>
            <a:fillRect/>
          </a:stretch>
        </p:blipFill>
        <p:spPr bwMode="auto">
          <a:xfrm>
            <a:off x="6705600" y="2895600"/>
            <a:ext cx="22098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447800" y="533400"/>
            <a:ext cx="6705600" cy="609600"/>
          </a:xfrm>
        </p:spPr>
        <p:txBody>
          <a:bodyPr/>
          <a:lstStyle/>
          <a:p>
            <a:pPr eaLnBrk="1" hangingPunct="1"/>
            <a:r>
              <a:rPr lang="el-GR" sz="3200" b="1" smtClean="0"/>
              <a:t>Κάμψη – έκταση των δακτύλων</a:t>
            </a:r>
            <a:endParaRPr lang="en-US" sz="3200" b="1" smtClean="0"/>
          </a:p>
        </p:txBody>
      </p:sp>
      <p:sp>
        <p:nvSpPr>
          <p:cNvPr id="82947" name="Text Box 4"/>
          <p:cNvSpPr txBox="1">
            <a:spLocks noChangeArrowheads="1"/>
          </p:cNvSpPr>
          <p:nvPr/>
        </p:nvSpPr>
        <p:spPr bwMode="auto">
          <a:xfrm>
            <a:off x="822325" y="1712913"/>
            <a:ext cx="184150" cy="366712"/>
          </a:xfrm>
          <a:prstGeom prst="rect">
            <a:avLst/>
          </a:prstGeom>
          <a:noFill/>
          <a:ln w="9525">
            <a:noFill/>
            <a:miter lim="800000"/>
            <a:headEnd/>
            <a:tailEnd/>
          </a:ln>
        </p:spPr>
        <p:txBody>
          <a:bodyPr wrap="none">
            <a:spAutoFit/>
          </a:bodyPr>
          <a:lstStyle/>
          <a:p>
            <a:endParaRPr lang="el-GR"/>
          </a:p>
        </p:txBody>
      </p:sp>
      <p:pic>
        <p:nvPicPr>
          <p:cNvPr id="82948" name="Picture 5"/>
          <p:cNvPicPr>
            <a:picLocks noChangeAspect="1" noChangeArrowheads="1"/>
          </p:cNvPicPr>
          <p:nvPr/>
        </p:nvPicPr>
        <p:blipFill>
          <a:blip r:embed="rId3" cstate="print"/>
          <a:srcRect/>
          <a:stretch>
            <a:fillRect/>
          </a:stretch>
        </p:blipFill>
        <p:spPr bwMode="auto">
          <a:xfrm>
            <a:off x="0" y="1143000"/>
            <a:ext cx="3505200" cy="3810000"/>
          </a:xfrm>
          <a:prstGeom prst="rect">
            <a:avLst/>
          </a:prstGeom>
          <a:noFill/>
          <a:ln w="9525">
            <a:noFill/>
            <a:miter lim="800000"/>
            <a:headEnd/>
            <a:tailEnd/>
          </a:ln>
        </p:spPr>
      </p:pic>
      <p:sp>
        <p:nvSpPr>
          <p:cNvPr id="82949" name="Text Box 6"/>
          <p:cNvSpPr txBox="1">
            <a:spLocks noChangeArrowheads="1"/>
          </p:cNvSpPr>
          <p:nvPr/>
        </p:nvSpPr>
        <p:spPr bwMode="auto">
          <a:xfrm>
            <a:off x="5775325" y="1636713"/>
            <a:ext cx="184150" cy="366712"/>
          </a:xfrm>
          <a:prstGeom prst="rect">
            <a:avLst/>
          </a:prstGeom>
          <a:noFill/>
          <a:ln w="9525">
            <a:noFill/>
            <a:miter lim="800000"/>
            <a:headEnd/>
            <a:tailEnd/>
          </a:ln>
        </p:spPr>
        <p:txBody>
          <a:bodyPr wrap="none">
            <a:spAutoFit/>
          </a:bodyPr>
          <a:lstStyle/>
          <a:p>
            <a:endParaRPr lang="el-GR"/>
          </a:p>
        </p:txBody>
      </p:sp>
      <p:pic>
        <p:nvPicPr>
          <p:cNvPr id="82950" name="Picture 7"/>
          <p:cNvPicPr>
            <a:picLocks noChangeAspect="1" noChangeArrowheads="1"/>
          </p:cNvPicPr>
          <p:nvPr/>
        </p:nvPicPr>
        <p:blipFill>
          <a:blip r:embed="rId4" cstate="print"/>
          <a:srcRect/>
          <a:stretch>
            <a:fillRect/>
          </a:stretch>
        </p:blipFill>
        <p:spPr bwMode="auto">
          <a:xfrm>
            <a:off x="3733800" y="1447800"/>
            <a:ext cx="5105400" cy="2286000"/>
          </a:xfrm>
          <a:prstGeom prst="rect">
            <a:avLst/>
          </a:prstGeom>
          <a:noFill/>
          <a:ln w="9525">
            <a:noFill/>
            <a:miter lim="800000"/>
            <a:headEnd/>
            <a:tailEnd/>
          </a:ln>
        </p:spPr>
      </p:pic>
      <p:sp>
        <p:nvSpPr>
          <p:cNvPr id="82951" name="Text Box 8"/>
          <p:cNvSpPr txBox="1">
            <a:spLocks noChangeArrowheads="1"/>
          </p:cNvSpPr>
          <p:nvPr/>
        </p:nvSpPr>
        <p:spPr bwMode="auto">
          <a:xfrm>
            <a:off x="5394325" y="4608513"/>
            <a:ext cx="184150" cy="366712"/>
          </a:xfrm>
          <a:prstGeom prst="rect">
            <a:avLst/>
          </a:prstGeom>
          <a:noFill/>
          <a:ln w="9525">
            <a:noFill/>
            <a:miter lim="800000"/>
            <a:headEnd/>
            <a:tailEnd/>
          </a:ln>
        </p:spPr>
        <p:txBody>
          <a:bodyPr wrap="none">
            <a:spAutoFit/>
          </a:bodyPr>
          <a:lstStyle/>
          <a:p>
            <a:endParaRPr lang="el-GR"/>
          </a:p>
        </p:txBody>
      </p:sp>
      <p:pic>
        <p:nvPicPr>
          <p:cNvPr id="82952" name="Picture 9"/>
          <p:cNvPicPr>
            <a:picLocks noChangeAspect="1" noChangeArrowheads="1"/>
          </p:cNvPicPr>
          <p:nvPr/>
        </p:nvPicPr>
        <p:blipFill>
          <a:blip r:embed="rId5" cstate="print"/>
          <a:srcRect/>
          <a:stretch>
            <a:fillRect/>
          </a:stretch>
        </p:blipFill>
        <p:spPr bwMode="auto">
          <a:xfrm>
            <a:off x="4267200" y="4114800"/>
            <a:ext cx="4343400" cy="2189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l-GR" sz="3200" b="1" smtClean="0"/>
              <a:t>Απαγωγή – Προσαγωγή των δακτύλων</a:t>
            </a:r>
            <a:endParaRPr lang="en-US" sz="3200" b="1" smtClean="0"/>
          </a:p>
        </p:txBody>
      </p:sp>
      <p:sp>
        <p:nvSpPr>
          <p:cNvPr id="83971" name="Text Box 4"/>
          <p:cNvSpPr txBox="1">
            <a:spLocks noChangeArrowheads="1"/>
          </p:cNvSpPr>
          <p:nvPr/>
        </p:nvSpPr>
        <p:spPr bwMode="auto">
          <a:xfrm>
            <a:off x="1355725" y="1865313"/>
            <a:ext cx="184150" cy="366712"/>
          </a:xfrm>
          <a:prstGeom prst="rect">
            <a:avLst/>
          </a:prstGeom>
          <a:noFill/>
          <a:ln w="9525">
            <a:noFill/>
            <a:miter lim="800000"/>
            <a:headEnd/>
            <a:tailEnd/>
          </a:ln>
        </p:spPr>
        <p:txBody>
          <a:bodyPr wrap="none">
            <a:spAutoFit/>
          </a:bodyPr>
          <a:lstStyle/>
          <a:p>
            <a:endParaRPr lang="el-GR"/>
          </a:p>
        </p:txBody>
      </p:sp>
      <p:pic>
        <p:nvPicPr>
          <p:cNvPr id="83972" name="Picture 5"/>
          <p:cNvPicPr>
            <a:picLocks noChangeAspect="1" noChangeArrowheads="1"/>
          </p:cNvPicPr>
          <p:nvPr/>
        </p:nvPicPr>
        <p:blipFill>
          <a:blip r:embed="rId3" cstate="print"/>
          <a:srcRect/>
          <a:stretch>
            <a:fillRect/>
          </a:stretch>
        </p:blipFill>
        <p:spPr bwMode="auto">
          <a:xfrm>
            <a:off x="1371600" y="1219200"/>
            <a:ext cx="6477000" cy="5227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0" y="152400"/>
            <a:ext cx="5715000" cy="762000"/>
          </a:xfrm>
        </p:spPr>
        <p:txBody>
          <a:bodyPr/>
          <a:lstStyle/>
          <a:p>
            <a:pPr eaLnBrk="1" hangingPunct="1"/>
            <a:r>
              <a:rPr lang="en-US" sz="3200" b="1" smtClean="0"/>
              <a:t>ROM </a:t>
            </a:r>
            <a:r>
              <a:rPr lang="el-GR" sz="3200" b="1" smtClean="0"/>
              <a:t>του Αντίχειρα</a:t>
            </a:r>
            <a:endParaRPr lang="en-US" sz="3200" b="1" smtClean="0"/>
          </a:p>
        </p:txBody>
      </p:sp>
      <p:pic>
        <p:nvPicPr>
          <p:cNvPr id="84995" name="Picture 3" descr="0040F654A9250865B361010800006B9Cv1"/>
          <p:cNvPicPr>
            <a:picLocks noGrp="1" noChangeAspect="1" noChangeArrowheads="1"/>
          </p:cNvPicPr>
          <p:nvPr>
            <p:ph idx="4294967295"/>
          </p:nvPr>
        </p:nvPicPr>
        <p:blipFill>
          <a:blip r:embed="rId3" cstate="print"/>
          <a:srcRect/>
          <a:stretch>
            <a:fillRect/>
          </a:stretch>
        </p:blipFill>
        <p:spPr>
          <a:xfrm>
            <a:off x="0" y="2514600"/>
            <a:ext cx="3581400" cy="2895600"/>
          </a:xfrm>
          <a:noFill/>
        </p:spPr>
      </p:pic>
      <p:sp>
        <p:nvSpPr>
          <p:cNvPr id="84996" name="Text Box 4"/>
          <p:cNvSpPr txBox="1">
            <a:spLocks noChangeArrowheads="1"/>
          </p:cNvSpPr>
          <p:nvPr/>
        </p:nvSpPr>
        <p:spPr bwMode="auto">
          <a:xfrm>
            <a:off x="974725" y="1560513"/>
            <a:ext cx="184150" cy="366712"/>
          </a:xfrm>
          <a:prstGeom prst="rect">
            <a:avLst/>
          </a:prstGeom>
          <a:noFill/>
          <a:ln w="9525">
            <a:noFill/>
            <a:miter lim="800000"/>
            <a:headEnd/>
            <a:tailEnd/>
          </a:ln>
        </p:spPr>
        <p:txBody>
          <a:bodyPr wrap="none">
            <a:spAutoFit/>
          </a:bodyPr>
          <a:lstStyle/>
          <a:p>
            <a:endParaRPr lang="el-GR"/>
          </a:p>
        </p:txBody>
      </p:sp>
      <p:pic>
        <p:nvPicPr>
          <p:cNvPr id="84997" name="Picture 5"/>
          <p:cNvPicPr>
            <a:picLocks noChangeAspect="1" noChangeArrowheads="1"/>
          </p:cNvPicPr>
          <p:nvPr/>
        </p:nvPicPr>
        <p:blipFill>
          <a:blip r:embed="rId4" cstate="print"/>
          <a:srcRect/>
          <a:stretch>
            <a:fillRect/>
          </a:stretch>
        </p:blipFill>
        <p:spPr bwMode="auto">
          <a:xfrm>
            <a:off x="152400" y="4114800"/>
            <a:ext cx="2514600" cy="2438400"/>
          </a:xfrm>
          <a:prstGeom prst="rect">
            <a:avLst/>
          </a:prstGeom>
          <a:noFill/>
          <a:ln w="9525">
            <a:noFill/>
            <a:miter lim="800000"/>
            <a:headEnd/>
            <a:tailEnd/>
          </a:ln>
        </p:spPr>
      </p:pic>
      <p:sp>
        <p:nvSpPr>
          <p:cNvPr id="84998" name="Text Box 6"/>
          <p:cNvSpPr txBox="1">
            <a:spLocks noChangeArrowheads="1"/>
          </p:cNvSpPr>
          <p:nvPr/>
        </p:nvSpPr>
        <p:spPr bwMode="auto">
          <a:xfrm>
            <a:off x="7527925" y="2932113"/>
            <a:ext cx="184150" cy="366712"/>
          </a:xfrm>
          <a:prstGeom prst="rect">
            <a:avLst/>
          </a:prstGeom>
          <a:noFill/>
          <a:ln w="9525">
            <a:noFill/>
            <a:miter lim="800000"/>
            <a:headEnd/>
            <a:tailEnd/>
          </a:ln>
        </p:spPr>
        <p:txBody>
          <a:bodyPr wrap="none">
            <a:spAutoFit/>
          </a:bodyPr>
          <a:lstStyle/>
          <a:p>
            <a:endParaRPr lang="el-GR"/>
          </a:p>
        </p:txBody>
      </p:sp>
      <p:pic>
        <p:nvPicPr>
          <p:cNvPr id="84999" name="Picture 7"/>
          <p:cNvPicPr>
            <a:picLocks noChangeAspect="1" noChangeArrowheads="1"/>
          </p:cNvPicPr>
          <p:nvPr/>
        </p:nvPicPr>
        <p:blipFill>
          <a:blip r:embed="rId5" cstate="print"/>
          <a:srcRect/>
          <a:stretch>
            <a:fillRect/>
          </a:stretch>
        </p:blipFill>
        <p:spPr bwMode="auto">
          <a:xfrm>
            <a:off x="6248400" y="0"/>
            <a:ext cx="2895600" cy="3625850"/>
          </a:xfrm>
          <a:prstGeom prst="rect">
            <a:avLst/>
          </a:prstGeom>
          <a:noFill/>
          <a:ln w="9525">
            <a:noFill/>
            <a:miter lim="800000"/>
            <a:headEnd/>
            <a:tailEnd/>
          </a:ln>
        </p:spPr>
      </p:pic>
      <p:sp>
        <p:nvSpPr>
          <p:cNvPr id="85000" name="Text Box 8"/>
          <p:cNvSpPr txBox="1">
            <a:spLocks noChangeArrowheads="1"/>
          </p:cNvSpPr>
          <p:nvPr/>
        </p:nvSpPr>
        <p:spPr bwMode="auto">
          <a:xfrm>
            <a:off x="3870325" y="1484313"/>
            <a:ext cx="184150" cy="366712"/>
          </a:xfrm>
          <a:prstGeom prst="rect">
            <a:avLst/>
          </a:prstGeom>
          <a:noFill/>
          <a:ln w="9525">
            <a:noFill/>
            <a:miter lim="800000"/>
            <a:headEnd/>
            <a:tailEnd/>
          </a:ln>
        </p:spPr>
        <p:txBody>
          <a:bodyPr wrap="none">
            <a:spAutoFit/>
          </a:bodyPr>
          <a:lstStyle/>
          <a:p>
            <a:endParaRPr lang="el-GR"/>
          </a:p>
        </p:txBody>
      </p:sp>
      <p:pic>
        <p:nvPicPr>
          <p:cNvPr id="85001" name="Picture 9"/>
          <p:cNvPicPr>
            <a:picLocks noChangeAspect="1" noChangeArrowheads="1"/>
          </p:cNvPicPr>
          <p:nvPr/>
        </p:nvPicPr>
        <p:blipFill>
          <a:blip r:embed="rId6" cstate="print"/>
          <a:srcRect/>
          <a:stretch>
            <a:fillRect/>
          </a:stretch>
        </p:blipFill>
        <p:spPr bwMode="auto">
          <a:xfrm>
            <a:off x="6127750" y="3657600"/>
            <a:ext cx="3016250" cy="3048000"/>
          </a:xfrm>
          <a:prstGeom prst="rect">
            <a:avLst/>
          </a:prstGeom>
          <a:noFill/>
          <a:ln w="9525">
            <a:noFill/>
            <a:miter lim="800000"/>
            <a:headEnd/>
            <a:tailEnd/>
          </a:ln>
        </p:spPr>
      </p:pic>
      <p:sp>
        <p:nvSpPr>
          <p:cNvPr id="85002" name="Text Box 10"/>
          <p:cNvSpPr txBox="1">
            <a:spLocks noChangeArrowheads="1"/>
          </p:cNvSpPr>
          <p:nvPr/>
        </p:nvSpPr>
        <p:spPr bwMode="auto">
          <a:xfrm>
            <a:off x="593725" y="1255713"/>
            <a:ext cx="184150" cy="366712"/>
          </a:xfrm>
          <a:prstGeom prst="rect">
            <a:avLst/>
          </a:prstGeom>
          <a:noFill/>
          <a:ln w="9525">
            <a:noFill/>
            <a:miter lim="800000"/>
            <a:headEnd/>
            <a:tailEnd/>
          </a:ln>
        </p:spPr>
        <p:txBody>
          <a:bodyPr wrap="none">
            <a:spAutoFit/>
          </a:bodyPr>
          <a:lstStyle/>
          <a:p>
            <a:endParaRPr lang="el-GR"/>
          </a:p>
        </p:txBody>
      </p:sp>
      <p:pic>
        <p:nvPicPr>
          <p:cNvPr id="85003" name="Picture 11"/>
          <p:cNvPicPr>
            <a:picLocks noChangeAspect="1" noChangeArrowheads="1"/>
          </p:cNvPicPr>
          <p:nvPr/>
        </p:nvPicPr>
        <p:blipFill>
          <a:blip r:embed="rId7" cstate="print"/>
          <a:srcRect/>
          <a:stretch>
            <a:fillRect/>
          </a:stretch>
        </p:blipFill>
        <p:spPr bwMode="auto">
          <a:xfrm>
            <a:off x="0" y="914400"/>
            <a:ext cx="2895600" cy="1905000"/>
          </a:xfrm>
          <a:prstGeom prst="rect">
            <a:avLst/>
          </a:prstGeom>
          <a:noFill/>
          <a:ln w="9525">
            <a:noFill/>
            <a:miter lim="800000"/>
            <a:headEnd/>
            <a:tailEnd/>
          </a:ln>
        </p:spPr>
      </p:pic>
      <p:sp>
        <p:nvSpPr>
          <p:cNvPr id="85004" name="Text Box 12"/>
          <p:cNvSpPr txBox="1">
            <a:spLocks noChangeArrowheads="1"/>
          </p:cNvSpPr>
          <p:nvPr/>
        </p:nvSpPr>
        <p:spPr bwMode="auto">
          <a:xfrm>
            <a:off x="3641725" y="4760913"/>
            <a:ext cx="184150" cy="366712"/>
          </a:xfrm>
          <a:prstGeom prst="rect">
            <a:avLst/>
          </a:prstGeom>
          <a:noFill/>
          <a:ln w="9525">
            <a:noFill/>
            <a:miter lim="800000"/>
            <a:headEnd/>
            <a:tailEnd/>
          </a:ln>
        </p:spPr>
        <p:txBody>
          <a:bodyPr wrap="none">
            <a:spAutoFit/>
          </a:bodyPr>
          <a:lstStyle/>
          <a:p>
            <a:endParaRPr lang="el-G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828800" y="0"/>
            <a:ext cx="5334000" cy="685800"/>
          </a:xfrm>
        </p:spPr>
        <p:txBody>
          <a:bodyPr/>
          <a:lstStyle/>
          <a:p>
            <a:pPr eaLnBrk="1" hangingPunct="1"/>
            <a:r>
              <a:rPr lang="el-GR" sz="3200" b="1" smtClean="0"/>
              <a:t>Νευρολογική Εξέταση</a:t>
            </a:r>
            <a:endParaRPr lang="en-US" sz="3200" b="1" smtClean="0"/>
          </a:p>
        </p:txBody>
      </p:sp>
      <p:sp>
        <p:nvSpPr>
          <p:cNvPr id="87043" name="Rectangle 11"/>
          <p:cNvSpPr>
            <a:spLocks noGrp="1" noChangeArrowheads="1"/>
          </p:cNvSpPr>
          <p:nvPr>
            <p:ph sz="quarter" idx="1"/>
          </p:nvPr>
        </p:nvSpPr>
        <p:spPr/>
        <p:txBody>
          <a:bodyPr/>
          <a:lstStyle/>
          <a:p>
            <a:pPr eaLnBrk="1" hangingPunct="1">
              <a:lnSpc>
                <a:spcPct val="80000"/>
              </a:lnSpc>
              <a:buFontTx/>
              <a:buNone/>
            </a:pPr>
            <a:r>
              <a:rPr lang="el-GR" sz="1800" smtClean="0"/>
              <a:t>           </a:t>
            </a:r>
            <a:r>
              <a:rPr lang="el-GR" sz="2000" smtClean="0"/>
              <a:t> </a:t>
            </a:r>
            <a:r>
              <a:rPr lang="el-GR" sz="2000" b="1" smtClean="0"/>
              <a:t>ΚΑΡΠΟΣ</a:t>
            </a:r>
          </a:p>
          <a:p>
            <a:pPr eaLnBrk="1" hangingPunct="1">
              <a:lnSpc>
                <a:spcPct val="80000"/>
              </a:lnSpc>
            </a:pPr>
            <a:r>
              <a:rPr lang="el-GR" sz="1600" b="1" smtClean="0"/>
              <a:t>Έκταση</a:t>
            </a:r>
          </a:p>
          <a:p>
            <a:pPr eaLnBrk="1" hangingPunct="1">
              <a:lnSpc>
                <a:spcPct val="80000"/>
              </a:lnSpc>
            </a:pPr>
            <a:r>
              <a:rPr lang="el-GR" sz="1600" b="1" smtClean="0"/>
              <a:t>Κάμψη</a:t>
            </a:r>
          </a:p>
          <a:p>
            <a:pPr eaLnBrk="1" hangingPunct="1">
              <a:lnSpc>
                <a:spcPct val="80000"/>
              </a:lnSpc>
            </a:pPr>
            <a:r>
              <a:rPr lang="el-GR" sz="1600" b="1" smtClean="0"/>
              <a:t>Υπτιασμός</a:t>
            </a:r>
          </a:p>
          <a:p>
            <a:pPr eaLnBrk="1" hangingPunct="1">
              <a:lnSpc>
                <a:spcPct val="80000"/>
              </a:lnSpc>
            </a:pPr>
            <a:r>
              <a:rPr lang="el-GR" sz="1600" b="1" smtClean="0"/>
              <a:t>Πρηνισμός</a:t>
            </a:r>
            <a:endParaRPr lang="en-US" sz="1600" b="1" smtClean="0"/>
          </a:p>
        </p:txBody>
      </p:sp>
      <p:sp>
        <p:nvSpPr>
          <p:cNvPr id="87044" name="Rectangle 12"/>
          <p:cNvSpPr>
            <a:spLocks noGrp="1" noChangeArrowheads="1"/>
          </p:cNvSpPr>
          <p:nvPr>
            <p:ph sz="quarter" idx="2"/>
          </p:nvPr>
        </p:nvSpPr>
        <p:spPr>
          <a:xfrm>
            <a:off x="4343400" y="1600200"/>
            <a:ext cx="4800600" cy="4525963"/>
          </a:xfrm>
        </p:spPr>
        <p:txBody>
          <a:bodyPr/>
          <a:lstStyle/>
          <a:p>
            <a:pPr eaLnBrk="1" hangingPunct="1">
              <a:lnSpc>
                <a:spcPct val="80000"/>
              </a:lnSpc>
              <a:buFontTx/>
              <a:buNone/>
            </a:pPr>
            <a:r>
              <a:rPr lang="el-GR" sz="1800" smtClean="0"/>
              <a:t>          </a:t>
            </a:r>
            <a:r>
              <a:rPr lang="el-GR" sz="2000" smtClean="0"/>
              <a:t>  </a:t>
            </a:r>
            <a:r>
              <a:rPr lang="el-GR" sz="2000" b="1" smtClean="0"/>
              <a:t>ΔΑΚΤΥΛΑ</a:t>
            </a:r>
          </a:p>
          <a:p>
            <a:pPr eaLnBrk="1" hangingPunct="1">
              <a:lnSpc>
                <a:spcPct val="80000"/>
              </a:lnSpc>
            </a:pPr>
            <a:r>
              <a:rPr lang="el-GR" sz="1800" b="1" i="1" smtClean="0"/>
              <a:t>Έκταση</a:t>
            </a:r>
          </a:p>
          <a:p>
            <a:pPr eaLnBrk="1" hangingPunct="1">
              <a:lnSpc>
                <a:spcPct val="80000"/>
              </a:lnSpc>
            </a:pPr>
            <a:r>
              <a:rPr lang="el-GR" sz="1800" b="1" i="1" smtClean="0"/>
              <a:t>Κάμψη</a:t>
            </a:r>
          </a:p>
          <a:p>
            <a:pPr eaLnBrk="1" hangingPunct="1">
              <a:lnSpc>
                <a:spcPct val="80000"/>
              </a:lnSpc>
            </a:pPr>
            <a:r>
              <a:rPr lang="el-GR" sz="1800" b="1" i="1" smtClean="0"/>
              <a:t>Απαγωγή</a:t>
            </a:r>
          </a:p>
          <a:p>
            <a:pPr eaLnBrk="1" hangingPunct="1">
              <a:lnSpc>
                <a:spcPct val="80000"/>
              </a:lnSpc>
            </a:pPr>
            <a:r>
              <a:rPr lang="el-GR" sz="1800" b="1" i="1" smtClean="0"/>
              <a:t>Προσαγωγή</a:t>
            </a:r>
          </a:p>
          <a:p>
            <a:pPr eaLnBrk="1" hangingPunct="1">
              <a:lnSpc>
                <a:spcPct val="80000"/>
              </a:lnSpc>
            </a:pPr>
            <a:r>
              <a:rPr lang="el-GR" sz="1800" b="1" i="1" smtClean="0"/>
              <a:t>Έκταση του αντίχειρα(κερκιδική απαγωγή)</a:t>
            </a:r>
          </a:p>
          <a:p>
            <a:pPr eaLnBrk="1" hangingPunct="1">
              <a:lnSpc>
                <a:spcPct val="80000"/>
              </a:lnSpc>
            </a:pPr>
            <a:r>
              <a:rPr lang="el-GR" sz="1800" b="1" i="1" smtClean="0"/>
              <a:t>Κάμψη του αντίχειρα(διαπαλαμική απαγωγή)</a:t>
            </a:r>
          </a:p>
          <a:p>
            <a:pPr eaLnBrk="1" hangingPunct="1">
              <a:lnSpc>
                <a:spcPct val="80000"/>
              </a:lnSpc>
            </a:pPr>
            <a:r>
              <a:rPr lang="el-GR" sz="1800" b="1" i="1" smtClean="0"/>
              <a:t>Απαγωγή του αντίχειρα(παλαμιαία απαγωγή)</a:t>
            </a:r>
          </a:p>
          <a:p>
            <a:pPr eaLnBrk="1" hangingPunct="1">
              <a:lnSpc>
                <a:spcPct val="80000"/>
              </a:lnSpc>
            </a:pPr>
            <a:r>
              <a:rPr lang="el-GR" sz="1800" b="1" i="1" smtClean="0"/>
              <a:t>Προσαγωγή του αντίχειρα</a:t>
            </a:r>
          </a:p>
          <a:p>
            <a:pPr eaLnBrk="1" hangingPunct="1">
              <a:lnSpc>
                <a:spcPct val="80000"/>
              </a:lnSpc>
            </a:pPr>
            <a:r>
              <a:rPr lang="el-GR" sz="1800" b="1" i="1" smtClean="0"/>
              <a:t>Μηχανισμός τσιμπήματος(αντίχειρα και δείκτου)</a:t>
            </a:r>
          </a:p>
          <a:p>
            <a:pPr eaLnBrk="1" hangingPunct="1">
              <a:lnSpc>
                <a:spcPct val="80000"/>
              </a:lnSpc>
            </a:pPr>
            <a:r>
              <a:rPr lang="el-GR" sz="1800" b="1" i="1" smtClean="0"/>
              <a:t>Αντίθεση(αντίχειρα και μικρού δακτύλου)</a:t>
            </a:r>
            <a:endParaRPr lang="en-US" sz="1800" b="1" i="1" smtClean="0"/>
          </a:p>
        </p:txBody>
      </p:sp>
      <p:sp>
        <p:nvSpPr>
          <p:cNvPr id="87045" name="Text Box 14"/>
          <p:cNvSpPr txBox="1">
            <a:spLocks noChangeArrowheads="1"/>
          </p:cNvSpPr>
          <p:nvPr/>
        </p:nvSpPr>
        <p:spPr bwMode="auto">
          <a:xfrm>
            <a:off x="3260725" y="696913"/>
            <a:ext cx="2238375" cy="396875"/>
          </a:xfrm>
          <a:prstGeom prst="rect">
            <a:avLst/>
          </a:prstGeom>
          <a:noFill/>
          <a:ln w="9525">
            <a:noFill/>
            <a:miter lim="800000"/>
            <a:headEnd/>
            <a:tailEnd/>
          </a:ln>
        </p:spPr>
        <p:txBody>
          <a:bodyPr wrap="none">
            <a:spAutoFit/>
          </a:bodyPr>
          <a:lstStyle/>
          <a:p>
            <a:r>
              <a:rPr lang="el-GR" sz="2000" b="1"/>
              <a:t>Μυική Δοκιμασία</a:t>
            </a:r>
            <a:endParaRPr lang="en-US" sz="2000" b="1"/>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6_09a"/>
          <p:cNvPicPr>
            <a:picLocks noChangeAspect="1" noChangeArrowheads="1"/>
          </p:cNvPicPr>
          <p:nvPr/>
        </p:nvPicPr>
        <p:blipFill>
          <a:blip r:embed="rId2" cstate="print">
            <a:extLst>
              <a:ext uri="{28A0092B-C50C-407E-A947-70E740481C1C}">
                <a14:useLocalDpi xmlns:a14="http://schemas.microsoft.com/office/drawing/2010/main" xmlns="" val="0"/>
              </a:ext>
            </a:extLst>
          </a:blip>
          <a:srcRect t="6563" r="12807"/>
          <a:stretch>
            <a:fillRect/>
          </a:stretch>
        </p:blipFill>
        <p:spPr bwMode="auto">
          <a:xfrm>
            <a:off x="2362200" y="1752600"/>
            <a:ext cx="6626225"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Title 6"/>
          <p:cNvSpPr>
            <a:spLocks noGrp="1"/>
          </p:cNvSpPr>
          <p:nvPr>
            <p:ph type="title"/>
          </p:nvPr>
        </p:nvSpPr>
        <p:spPr/>
        <p:txBody>
          <a:bodyPr/>
          <a:lstStyle/>
          <a:p>
            <a:pPr eaLnBrk="1" hangingPunct="1"/>
            <a:r>
              <a:rPr lang="el-GR" altLang="en-US" dirty="0" smtClean="0"/>
              <a:t>Ανατομία </a:t>
            </a:r>
            <a:endParaRPr lang="en-US" altLang="en-US" dirty="0" smtClean="0"/>
          </a:p>
        </p:txBody>
      </p:sp>
      <p:sp>
        <p:nvSpPr>
          <p:cNvPr id="22532" name="Text Placeholder 8"/>
          <p:cNvSpPr>
            <a:spLocks noGrp="1"/>
          </p:cNvSpPr>
          <p:nvPr>
            <p:ph type="body" idx="2"/>
          </p:nvPr>
        </p:nvSpPr>
        <p:spPr>
          <a:ln>
            <a:headEnd/>
            <a:tailEnd/>
          </a:ln>
        </p:spPr>
        <p:txBody>
          <a:bodyPr/>
          <a:lstStyle/>
          <a:p>
            <a:pPr eaLnBrk="1" hangingPunct="1"/>
            <a:r>
              <a:rPr lang="en-US" altLang="en-US" smtClean="0">
                <a:solidFill>
                  <a:schemeClr val="tx1"/>
                </a:solidFill>
              </a:rPr>
              <a:t>The brachial plexus is formed from five cervical nerve roots: typically, C5, C6, C7, C8, and T1</a:t>
            </a:r>
            <a:endParaRPr lang="en-US" altLang="en-US" smtClean="0">
              <a:solidFill>
                <a:srgbClr val="FFFFFF"/>
              </a:solidFill>
            </a:endParaRPr>
          </a:p>
        </p:txBody>
      </p:sp>
    </p:spTree>
    <p:extLst>
      <p:ext uri="{BB962C8B-B14F-4D97-AF65-F5344CB8AC3E}">
        <p14:creationId xmlns:p14="http://schemas.microsoft.com/office/powerpoint/2010/main" xmlns="" val="4141757362"/>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914400" y="685800"/>
            <a:ext cx="7239000" cy="831850"/>
          </a:xfrm>
          <a:prstGeom prst="rect">
            <a:avLst/>
          </a:prstGeom>
          <a:noFill/>
          <a:ln w="9525">
            <a:noFill/>
            <a:miter lim="800000"/>
            <a:headEnd/>
            <a:tailEnd/>
          </a:ln>
        </p:spPr>
        <p:txBody>
          <a:bodyPr anchor="ctr"/>
          <a:lstStyle/>
          <a:p>
            <a:pPr algn="ctr" eaLnBrk="1" hangingPunct="1">
              <a:defRPr/>
            </a:pPr>
            <a:r>
              <a:rPr lang="en-US" sz="4400" kern="0" dirty="0">
                <a:solidFill>
                  <a:schemeClr val="tx2">
                    <a:lumMod val="60000"/>
                    <a:lumOff val="40000"/>
                  </a:schemeClr>
                </a:solidFill>
                <a:latin typeface="+mj-lt"/>
                <a:ea typeface="+mj-ea"/>
                <a:cs typeface="+mj-cs"/>
              </a:rPr>
              <a:t>Anatomy </a:t>
            </a:r>
          </a:p>
        </p:txBody>
      </p:sp>
      <p:pic>
        <p:nvPicPr>
          <p:cNvPr id="23555" name="Picture 6" descr="ScannedImage-77"/>
          <p:cNvPicPr>
            <a:picLocks noChangeAspect="1" noChangeArrowheads="1"/>
          </p:cNvPicPr>
          <p:nvPr/>
        </p:nvPicPr>
        <p:blipFill>
          <a:blip r:embed="rId2" cstate="print">
            <a:extLst>
              <a:ext uri="{28A0092B-C50C-407E-A947-70E740481C1C}">
                <a14:useLocalDpi xmlns:a14="http://schemas.microsoft.com/office/drawing/2010/main" xmlns="" val="0"/>
              </a:ext>
            </a:extLst>
          </a:blip>
          <a:srcRect b="2222"/>
          <a:stretch>
            <a:fillRect/>
          </a:stretch>
        </p:blipFill>
        <p:spPr bwMode="auto">
          <a:xfrm>
            <a:off x="457200" y="76200"/>
            <a:ext cx="82296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4975926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944562"/>
          </a:xfrm>
        </p:spPr>
        <p:txBody>
          <a:bodyPr/>
          <a:lstStyle/>
          <a:p>
            <a:pPr eaLnBrk="1" hangingPunct="1"/>
            <a:r>
              <a:rPr lang="el-GR" smtClean="0"/>
              <a:t>ΙΣΤΟΡΙΚΟ</a:t>
            </a:r>
            <a:endParaRPr lang="en-US" smtClean="0"/>
          </a:p>
        </p:txBody>
      </p:sp>
      <p:sp>
        <p:nvSpPr>
          <p:cNvPr id="7171" name="Rectangle 3"/>
          <p:cNvSpPr>
            <a:spLocks noGrp="1" noChangeArrowheads="1"/>
          </p:cNvSpPr>
          <p:nvPr>
            <p:ph sz="quarter" idx="1"/>
          </p:nvPr>
        </p:nvSpPr>
        <p:spPr>
          <a:xfrm>
            <a:off x="457200" y="1646237"/>
            <a:ext cx="3706813" cy="3916363"/>
          </a:xfrm>
        </p:spPr>
        <p:txBody>
          <a:bodyPr/>
          <a:lstStyle/>
          <a:p>
            <a:pPr marL="609600" indent="-609600" eaLnBrk="1" hangingPunct="1">
              <a:buFontTx/>
              <a:buNone/>
            </a:pPr>
            <a:r>
              <a:rPr lang="el-GR" dirty="0" smtClean="0"/>
              <a:t>4 κύριοι μηχανισμοί</a:t>
            </a:r>
          </a:p>
          <a:p>
            <a:pPr marL="609600" indent="-609600" eaLnBrk="1" hangingPunct="1">
              <a:buFontTx/>
              <a:buNone/>
            </a:pPr>
            <a:r>
              <a:rPr lang="el-GR" dirty="0" smtClean="0"/>
              <a:t>       κάκωσης </a:t>
            </a:r>
          </a:p>
          <a:p>
            <a:pPr marL="609600" indent="-609600" eaLnBrk="1" hangingPunct="1">
              <a:buFontTx/>
              <a:buAutoNum type="arabicPeriod"/>
            </a:pPr>
            <a:r>
              <a:rPr lang="el-GR" sz="2800" dirty="0" smtClean="0"/>
              <a:t>Ρίψη</a:t>
            </a:r>
          </a:p>
          <a:p>
            <a:pPr marL="609600" indent="-609600" eaLnBrk="1" hangingPunct="1">
              <a:buFontTx/>
              <a:buAutoNum type="arabicPeriod"/>
            </a:pPr>
            <a:r>
              <a:rPr lang="el-GR" sz="2800" dirty="0" smtClean="0"/>
              <a:t>Άρση βάρους</a:t>
            </a:r>
          </a:p>
          <a:p>
            <a:pPr marL="609600" indent="-609600" eaLnBrk="1" hangingPunct="1">
              <a:buFontTx/>
              <a:buAutoNum type="arabicPeriod"/>
            </a:pPr>
            <a:r>
              <a:rPr lang="el-GR" sz="2800" dirty="0" smtClean="0"/>
              <a:t>Στροφική</a:t>
            </a:r>
          </a:p>
          <a:p>
            <a:pPr marL="609600" indent="-609600" eaLnBrk="1" hangingPunct="1">
              <a:buFontTx/>
              <a:buAutoNum type="arabicPeriod"/>
            </a:pPr>
            <a:r>
              <a:rPr lang="el-GR" sz="2800" dirty="0" smtClean="0"/>
              <a:t>Πρόσκρουση</a:t>
            </a:r>
            <a:endParaRPr lang="en-US" sz="2800" dirty="0" smtClean="0"/>
          </a:p>
          <a:p>
            <a:pPr marL="609600" indent="-609600" eaLnBrk="1" hangingPunct="1">
              <a:buFontTx/>
              <a:buNone/>
            </a:pPr>
            <a:endParaRPr lang="en-US" sz="2800" dirty="0" smtClean="0"/>
          </a:p>
        </p:txBody>
      </p:sp>
      <p:sp>
        <p:nvSpPr>
          <p:cNvPr id="7172" name="Text Box 4"/>
          <p:cNvSpPr txBox="1">
            <a:spLocks noChangeArrowheads="1"/>
          </p:cNvSpPr>
          <p:nvPr/>
        </p:nvSpPr>
        <p:spPr bwMode="auto">
          <a:xfrm>
            <a:off x="5394325" y="1636713"/>
            <a:ext cx="2835275" cy="366712"/>
          </a:xfrm>
          <a:prstGeom prst="rect">
            <a:avLst/>
          </a:prstGeom>
          <a:noFill/>
          <a:ln w="9525">
            <a:noFill/>
            <a:miter lim="800000"/>
            <a:headEnd/>
            <a:tailEnd/>
          </a:ln>
        </p:spPr>
        <p:txBody>
          <a:bodyPr>
            <a:spAutoFit/>
          </a:bodyPr>
          <a:lstStyle/>
          <a:p>
            <a:endParaRPr lang="el-GR"/>
          </a:p>
        </p:txBody>
      </p:sp>
      <p:pic>
        <p:nvPicPr>
          <p:cNvPr id="7173" name="Picture 4" descr="football wrist injury"/>
          <p:cNvPicPr>
            <a:picLocks noChangeAspect="1" noChangeArrowheads="1"/>
          </p:cNvPicPr>
          <p:nvPr/>
        </p:nvPicPr>
        <p:blipFill>
          <a:blip r:embed="rId3" cstate="print"/>
          <a:srcRect/>
          <a:stretch>
            <a:fillRect/>
          </a:stretch>
        </p:blipFill>
        <p:spPr bwMode="auto">
          <a:xfrm>
            <a:off x="4921250" y="1219200"/>
            <a:ext cx="3008313"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l-GR" sz="3200" b="1" smtClean="0"/>
              <a:t>Εξέταση σχετικών περιοχών</a:t>
            </a:r>
            <a:endParaRPr lang="en-US" sz="3200" b="1" smtClean="0"/>
          </a:p>
        </p:txBody>
      </p:sp>
      <p:sp>
        <p:nvSpPr>
          <p:cNvPr id="109571" name="Rectangle 4"/>
          <p:cNvSpPr>
            <a:spLocks noGrp="1" noChangeArrowheads="1"/>
          </p:cNvSpPr>
          <p:nvPr>
            <p:ph sz="quarter" idx="1"/>
          </p:nvPr>
        </p:nvSpPr>
        <p:spPr>
          <a:xfrm>
            <a:off x="0" y="1600200"/>
            <a:ext cx="4953000" cy="4525963"/>
          </a:xfrm>
        </p:spPr>
        <p:txBody>
          <a:bodyPr/>
          <a:lstStyle/>
          <a:p>
            <a:pPr marL="533400" indent="-533400" eaLnBrk="1" hangingPunct="1">
              <a:buFontTx/>
              <a:buNone/>
            </a:pPr>
            <a:r>
              <a:rPr lang="el-GR" sz="1800" b="1" smtClean="0"/>
              <a:t>Αντανακλαστικό άλγος μπορεί να οφείλεται:</a:t>
            </a:r>
          </a:p>
          <a:p>
            <a:pPr marL="533400" indent="-533400" eaLnBrk="1" hangingPunct="1">
              <a:buFontTx/>
              <a:buAutoNum type="arabicPeriod"/>
            </a:pPr>
            <a:r>
              <a:rPr lang="el-GR" sz="1800" b="1" smtClean="0"/>
              <a:t>Δισκοπάθεια ΑΜΣΣ</a:t>
            </a:r>
          </a:p>
          <a:p>
            <a:pPr marL="533400" indent="-533400" eaLnBrk="1" hangingPunct="1">
              <a:buFontTx/>
              <a:buAutoNum type="arabicPeriod"/>
            </a:pPr>
            <a:r>
              <a:rPr lang="el-GR" sz="1800" b="1" smtClean="0"/>
              <a:t>Οστεοαρθρίτιδα</a:t>
            </a:r>
          </a:p>
          <a:p>
            <a:pPr marL="533400" indent="-533400" eaLnBrk="1" hangingPunct="1">
              <a:buFontTx/>
              <a:buAutoNum type="arabicPeriod"/>
            </a:pPr>
            <a:r>
              <a:rPr lang="el-GR" sz="1800" b="1" smtClean="0"/>
              <a:t>Σύνδρομο βραχιονίου πλέγματος</a:t>
            </a:r>
          </a:p>
          <a:p>
            <a:pPr marL="533400" indent="-533400" eaLnBrk="1" hangingPunct="1">
              <a:buFontTx/>
              <a:buAutoNum type="arabicPeriod"/>
            </a:pPr>
            <a:r>
              <a:rPr lang="el-GR" sz="1800" b="1" smtClean="0"/>
              <a:t>Σύνδρομο παγίδευσης αγκώνα κα ώμου</a:t>
            </a:r>
            <a:endParaRPr lang="en-US" sz="1800" b="1" smtClean="0"/>
          </a:p>
        </p:txBody>
      </p:sp>
      <p:pic>
        <p:nvPicPr>
          <p:cNvPr id="109572" name="Picture 4" descr="exam of related areas"/>
          <p:cNvPicPr>
            <a:picLocks noGrp="1" noChangeAspect="1" noChangeArrowheads="1"/>
          </p:cNvPicPr>
          <p:nvPr>
            <p:ph sz="quarter" idx="2"/>
          </p:nvPr>
        </p:nvPicPr>
        <p:blipFill>
          <a:blip r:embed="rId3" cstate="print"/>
          <a:srcRect/>
          <a:stretch>
            <a:fillRect/>
          </a:stretch>
        </p:blipFill>
        <p:spPr>
          <a:xfrm>
            <a:off x="4724400" y="1524000"/>
            <a:ext cx="4038600" cy="4648200"/>
          </a:xfrm>
          <a:noFill/>
        </p:spPr>
      </p:pic>
    </p:spTree>
    <p:extLst>
      <p:ext uri="{BB962C8B-B14F-4D97-AF65-F5344CB8AC3E}">
        <p14:creationId xmlns:p14="http://schemas.microsoft.com/office/powerpoint/2010/main" xmlns="" val="1628442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l-GR" sz="3200" b="1" smtClean="0"/>
              <a:t>Έκταση του καρπού –</a:t>
            </a:r>
            <a:r>
              <a:rPr lang="el-GR" sz="3600" b="1" smtClean="0"/>
              <a:t> Α6</a:t>
            </a:r>
            <a:endParaRPr lang="en-US" sz="3600" b="1" smtClean="0"/>
          </a:p>
        </p:txBody>
      </p:sp>
      <p:pic>
        <p:nvPicPr>
          <p:cNvPr id="88067" name="Picture 4"/>
          <p:cNvPicPr>
            <a:picLocks noGrp="1" noChangeAspect="1" noChangeArrowheads="1"/>
          </p:cNvPicPr>
          <p:nvPr>
            <p:ph sz="quarter" idx="1"/>
          </p:nvPr>
        </p:nvPicPr>
        <p:blipFill>
          <a:blip r:embed="rId3" cstate="print"/>
          <a:srcRect/>
          <a:stretch>
            <a:fillRect/>
          </a:stretch>
        </p:blipFill>
        <p:spPr>
          <a:xfrm>
            <a:off x="4876800" y="1600200"/>
            <a:ext cx="4038600" cy="4267200"/>
          </a:xfrm>
          <a:noFill/>
        </p:spPr>
      </p:pic>
      <p:sp>
        <p:nvSpPr>
          <p:cNvPr id="88068" name="Rectangle 9"/>
          <p:cNvSpPr>
            <a:spLocks noGrp="1" noChangeArrowheads="1"/>
          </p:cNvSpPr>
          <p:nvPr>
            <p:ph sz="quarter" idx="2"/>
          </p:nvPr>
        </p:nvSpPr>
        <p:spPr>
          <a:xfrm>
            <a:off x="228600" y="1524000"/>
            <a:ext cx="4038600" cy="4525963"/>
          </a:xfrm>
        </p:spPr>
        <p:txBody>
          <a:bodyPr/>
          <a:lstStyle/>
          <a:p>
            <a:pPr eaLnBrk="1" hangingPunct="1">
              <a:buFontTx/>
              <a:buNone/>
            </a:pPr>
            <a:r>
              <a:rPr lang="el-GR" b="1" dirty="0" smtClean="0"/>
              <a:t>Κύριοι εκτείνοντες</a:t>
            </a:r>
          </a:p>
          <a:p>
            <a:pPr eaLnBrk="1" hangingPunct="1"/>
            <a:r>
              <a:rPr lang="el-GR" sz="2000" b="1" i="1" dirty="0" smtClean="0"/>
              <a:t>Μακρός κερκιδικός εκτείνων</a:t>
            </a:r>
            <a:r>
              <a:rPr lang="el-GR" sz="2000" b="1" dirty="0" smtClean="0"/>
              <a:t> </a:t>
            </a:r>
            <a:r>
              <a:rPr lang="el-GR" sz="2000" b="1" i="1" dirty="0" smtClean="0"/>
              <a:t>τον καρπό</a:t>
            </a:r>
            <a:r>
              <a:rPr lang="el-GR" sz="2000" dirty="0" smtClean="0"/>
              <a:t> </a:t>
            </a:r>
            <a:r>
              <a:rPr lang="el-GR" sz="2000" dirty="0" smtClean="0">
                <a:sym typeface="Wingdings" pitchFamily="2" charset="2"/>
              </a:rPr>
              <a:t>κερκιδικό νεύρο Α6 (Α7)</a:t>
            </a:r>
          </a:p>
          <a:p>
            <a:pPr eaLnBrk="1" hangingPunct="1"/>
            <a:r>
              <a:rPr lang="el-GR" sz="2000" b="1" i="1" dirty="0" smtClean="0">
                <a:sym typeface="Wingdings" pitchFamily="2" charset="2"/>
              </a:rPr>
              <a:t>Βραχύς κερκιδικός εκτείνων</a:t>
            </a:r>
            <a:r>
              <a:rPr lang="el-GR" sz="2000" b="1" dirty="0" smtClean="0">
                <a:sym typeface="Wingdings" pitchFamily="2" charset="2"/>
              </a:rPr>
              <a:t> </a:t>
            </a:r>
            <a:r>
              <a:rPr lang="el-GR" sz="2000" b="1" i="1" dirty="0" smtClean="0">
                <a:sym typeface="Wingdings" pitchFamily="2" charset="2"/>
              </a:rPr>
              <a:t>τον καρπό</a:t>
            </a:r>
            <a:r>
              <a:rPr lang="el-GR" sz="2000" dirty="0" smtClean="0">
                <a:sym typeface="Wingdings" pitchFamily="2" charset="2"/>
              </a:rPr>
              <a:t> κερκιδικό νεύρο Α6 (Α7)</a:t>
            </a:r>
          </a:p>
          <a:p>
            <a:pPr eaLnBrk="1" hangingPunct="1"/>
            <a:r>
              <a:rPr lang="el-GR" sz="2000" b="1" i="1" dirty="0" smtClean="0">
                <a:sym typeface="Wingdings" pitchFamily="2" charset="2"/>
              </a:rPr>
              <a:t>Ωλένιος εκτείνων τον καρπό</a:t>
            </a:r>
            <a:r>
              <a:rPr lang="el-GR" sz="2000" dirty="0" smtClean="0">
                <a:sym typeface="Wingdings" pitchFamily="2" charset="2"/>
              </a:rPr>
              <a:t> κερκιδικό νεύρο Α7</a:t>
            </a:r>
            <a:endParaRPr lang="en-US" sz="20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l-GR" sz="3200" b="1" smtClean="0"/>
              <a:t>Κάμψη του καρπού – Α7</a:t>
            </a:r>
            <a:endParaRPr lang="en-US" sz="3200" b="1" smtClean="0"/>
          </a:p>
        </p:txBody>
      </p:sp>
      <p:sp>
        <p:nvSpPr>
          <p:cNvPr id="89091" name="Rectangle 4"/>
          <p:cNvSpPr>
            <a:spLocks noGrp="1" noChangeArrowheads="1"/>
          </p:cNvSpPr>
          <p:nvPr>
            <p:ph sz="quarter" idx="1"/>
          </p:nvPr>
        </p:nvSpPr>
        <p:spPr/>
        <p:txBody>
          <a:bodyPr/>
          <a:lstStyle/>
          <a:p>
            <a:pPr eaLnBrk="1" hangingPunct="1">
              <a:buFontTx/>
              <a:buNone/>
            </a:pPr>
            <a:r>
              <a:rPr lang="el-GR" b="1" smtClean="0"/>
              <a:t>Κύριοι καμπτήρες</a:t>
            </a:r>
          </a:p>
          <a:p>
            <a:pPr eaLnBrk="1" hangingPunct="1"/>
            <a:r>
              <a:rPr lang="el-GR" sz="2400" b="1" i="1" smtClean="0"/>
              <a:t>Κερκιδικός καμπτήρας του καρπού</a:t>
            </a:r>
            <a:r>
              <a:rPr lang="el-GR" sz="2400" smtClean="0"/>
              <a:t> </a:t>
            </a:r>
            <a:r>
              <a:rPr lang="el-GR" sz="2400" smtClean="0">
                <a:sym typeface="Wingdings" pitchFamily="2" charset="2"/>
              </a:rPr>
              <a:t>μέσο νεύρο Α7</a:t>
            </a:r>
          </a:p>
          <a:p>
            <a:pPr eaLnBrk="1" hangingPunct="1"/>
            <a:r>
              <a:rPr lang="el-GR" sz="2400" b="1" i="1" smtClean="0">
                <a:sym typeface="Wingdings" pitchFamily="2" charset="2"/>
              </a:rPr>
              <a:t>Ωλένιος καμπτήρας του καρπού</a:t>
            </a:r>
            <a:r>
              <a:rPr lang="el-GR" sz="2400" smtClean="0">
                <a:sym typeface="Wingdings" pitchFamily="2" charset="2"/>
              </a:rPr>
              <a:t> ωλένιο νεύρο Α8 (Θ1)</a:t>
            </a:r>
            <a:endParaRPr lang="en-US" sz="2400" i="1" smtClean="0"/>
          </a:p>
        </p:txBody>
      </p:sp>
      <p:pic>
        <p:nvPicPr>
          <p:cNvPr id="89092" name="Picture 6"/>
          <p:cNvPicPr>
            <a:picLocks noGrp="1" noChangeAspect="1" noChangeArrowheads="1"/>
          </p:cNvPicPr>
          <p:nvPr>
            <p:ph sz="quarter" idx="2"/>
          </p:nvPr>
        </p:nvPicPr>
        <p:blipFill>
          <a:blip r:embed="rId3" cstate="print"/>
          <a:srcRect/>
          <a:stretch>
            <a:fillRect/>
          </a:stretch>
        </p:blipFill>
        <p:spPr>
          <a:xfrm>
            <a:off x="4648200" y="1600200"/>
            <a:ext cx="4038600" cy="4495800"/>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p:cNvSpPr>
            <a:spLocks noGrp="1" noChangeArrowheads="1"/>
          </p:cNvSpPr>
          <p:nvPr>
            <p:ph type="title"/>
          </p:nvPr>
        </p:nvSpPr>
        <p:spPr>
          <a:xfrm>
            <a:off x="1600200" y="228600"/>
            <a:ext cx="5943600" cy="685800"/>
          </a:xfrm>
        </p:spPr>
        <p:txBody>
          <a:bodyPr/>
          <a:lstStyle/>
          <a:p>
            <a:pPr eaLnBrk="1" hangingPunct="1"/>
            <a:r>
              <a:rPr lang="el-GR" sz="3200" b="1" dirty="0" smtClean="0"/>
              <a:t>Υπτιασμός - Πρηνισμός</a:t>
            </a:r>
            <a:endParaRPr lang="en-US" sz="3200" b="1" dirty="0" smtClean="0"/>
          </a:p>
        </p:txBody>
      </p:sp>
      <p:pic>
        <p:nvPicPr>
          <p:cNvPr id="90115" name="Picture 7"/>
          <p:cNvPicPr>
            <a:picLocks noGrp="1" noChangeAspect="1" noChangeArrowheads="1"/>
          </p:cNvPicPr>
          <p:nvPr>
            <p:ph sz="quarter" idx="1"/>
          </p:nvPr>
        </p:nvPicPr>
        <p:blipFill>
          <a:blip r:embed="rId3" cstate="print"/>
          <a:stretch>
            <a:fillRect/>
          </a:stretch>
        </p:blipFill>
        <p:spPr>
          <a:xfrm>
            <a:off x="1017880" y="1589088"/>
            <a:ext cx="3069639" cy="4572000"/>
          </a:xfrm>
          <a:noFill/>
        </p:spPr>
      </p:pic>
      <p:pic>
        <p:nvPicPr>
          <p:cNvPr id="90116" name="Picture 8"/>
          <p:cNvPicPr>
            <a:picLocks noGrp="1" noChangeAspect="1" noChangeArrowheads="1"/>
          </p:cNvPicPr>
          <p:nvPr>
            <p:ph sz="quarter" idx="2"/>
          </p:nvPr>
        </p:nvPicPr>
        <p:blipFill>
          <a:blip r:embed="rId4" cstate="print"/>
          <a:stretch>
            <a:fillRect/>
          </a:stretch>
        </p:blipFill>
        <p:spPr>
          <a:xfrm>
            <a:off x="5253330" y="1589088"/>
            <a:ext cx="3069639" cy="4572000"/>
          </a:xfr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l-GR" sz="3200" b="1" smtClean="0"/>
              <a:t>Έκταση των δακτύλων – </a:t>
            </a:r>
            <a:r>
              <a:rPr lang="el-GR" sz="3600" b="1" smtClean="0"/>
              <a:t>Α7</a:t>
            </a:r>
            <a:endParaRPr lang="en-US" sz="3600" b="1" smtClean="0"/>
          </a:p>
        </p:txBody>
      </p:sp>
      <p:pic>
        <p:nvPicPr>
          <p:cNvPr id="91139" name="Picture 6"/>
          <p:cNvPicPr>
            <a:picLocks noGrp="1" noChangeAspect="1" noChangeArrowheads="1"/>
          </p:cNvPicPr>
          <p:nvPr>
            <p:ph sz="quarter" idx="1"/>
          </p:nvPr>
        </p:nvPicPr>
        <p:blipFill>
          <a:blip r:embed="rId3" cstate="print"/>
          <a:stretch>
            <a:fillRect/>
          </a:stretch>
        </p:blipFill>
        <p:spPr>
          <a:xfrm>
            <a:off x="1507302" y="1600200"/>
            <a:ext cx="6364346" cy="4495800"/>
          </a:xfrm>
          <a:noFill/>
        </p:spPr>
      </p:pic>
      <p:sp>
        <p:nvSpPr>
          <p:cNvPr id="91140" name="Text Box 7"/>
          <p:cNvSpPr txBox="1">
            <a:spLocks noChangeArrowheads="1"/>
          </p:cNvSpPr>
          <p:nvPr/>
        </p:nvSpPr>
        <p:spPr bwMode="auto">
          <a:xfrm>
            <a:off x="457200" y="2017713"/>
            <a:ext cx="4375150" cy="2289175"/>
          </a:xfrm>
          <a:prstGeom prst="rect">
            <a:avLst/>
          </a:prstGeom>
          <a:noFill/>
          <a:ln w="9525">
            <a:noFill/>
            <a:miter lim="800000"/>
            <a:headEnd/>
            <a:tailEnd/>
          </a:ln>
        </p:spPr>
        <p:txBody>
          <a:bodyPr>
            <a:spAutoFit/>
          </a:bodyPr>
          <a:lstStyle/>
          <a:p>
            <a:pPr marL="342900" indent="-342900"/>
            <a:r>
              <a:rPr lang="el-GR" dirty="0"/>
              <a:t>     Κύριοι εκτείνοντες</a:t>
            </a:r>
          </a:p>
          <a:p>
            <a:pPr marL="342900" indent="-342900">
              <a:buFontTx/>
              <a:buAutoNum type="arabicParenR"/>
            </a:pPr>
            <a:r>
              <a:rPr lang="el-GR" b="1" dirty="0"/>
              <a:t>Κοινός εκτείνων τους δακτύλους</a:t>
            </a:r>
          </a:p>
          <a:p>
            <a:pPr marL="342900" indent="-342900"/>
            <a:r>
              <a:rPr lang="el-GR" dirty="0"/>
              <a:t>     (Κερκιδικό νεύρο Α7)</a:t>
            </a:r>
          </a:p>
          <a:p>
            <a:pPr marL="342900" indent="-342900"/>
            <a:r>
              <a:rPr lang="el-GR" dirty="0"/>
              <a:t>2)  </a:t>
            </a:r>
            <a:r>
              <a:rPr lang="el-GR" b="1" dirty="0"/>
              <a:t>Εκτείνων τον δείκτη</a:t>
            </a:r>
          </a:p>
          <a:p>
            <a:pPr marL="342900" indent="-342900"/>
            <a:r>
              <a:rPr lang="el-GR" dirty="0"/>
              <a:t>    (Κερκιδικό νεύρο Α7)</a:t>
            </a:r>
          </a:p>
          <a:p>
            <a:pPr marL="342900" indent="-342900"/>
            <a:r>
              <a:rPr lang="el-GR" dirty="0"/>
              <a:t>3)  </a:t>
            </a:r>
            <a:r>
              <a:rPr lang="el-GR" b="1" dirty="0"/>
              <a:t>Εκτείνων το μικρό δάκτυλο</a:t>
            </a:r>
          </a:p>
          <a:p>
            <a:pPr marL="342900" indent="-342900"/>
            <a:r>
              <a:rPr lang="el-GR" dirty="0"/>
              <a:t>    (Κερκιδικό νεύρο Α7)</a:t>
            </a:r>
          </a:p>
          <a:p>
            <a:pPr marL="342900" indent="-342900"/>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l-GR" sz="3200" b="1" smtClean="0"/>
              <a:t>Κάμψη των δακτύλων – </a:t>
            </a:r>
            <a:r>
              <a:rPr lang="el-GR" sz="3600" b="1" smtClean="0"/>
              <a:t>Α8</a:t>
            </a:r>
            <a:endParaRPr lang="en-US" sz="3600" b="1" smtClean="0"/>
          </a:p>
        </p:txBody>
      </p:sp>
      <p:pic>
        <p:nvPicPr>
          <p:cNvPr id="92163" name="Picture 4"/>
          <p:cNvPicPr>
            <a:picLocks noGrp="1" noChangeAspect="1" noChangeArrowheads="1"/>
          </p:cNvPicPr>
          <p:nvPr>
            <p:ph sz="quarter" idx="1"/>
          </p:nvPr>
        </p:nvPicPr>
        <p:blipFill>
          <a:blip r:embed="rId3" cstate="print"/>
          <a:stretch>
            <a:fillRect/>
          </a:stretch>
        </p:blipFill>
        <p:spPr>
          <a:xfrm>
            <a:off x="4114800" y="1752600"/>
            <a:ext cx="4043128" cy="4495800"/>
          </a:xfrm>
          <a:noFill/>
        </p:spPr>
      </p:pic>
      <p:sp>
        <p:nvSpPr>
          <p:cNvPr id="92164" name="Text Box 5"/>
          <p:cNvSpPr txBox="1">
            <a:spLocks noChangeArrowheads="1"/>
          </p:cNvSpPr>
          <p:nvPr/>
        </p:nvSpPr>
        <p:spPr bwMode="auto">
          <a:xfrm>
            <a:off x="76200" y="2093912"/>
            <a:ext cx="3733800" cy="3754874"/>
          </a:xfrm>
          <a:prstGeom prst="rect">
            <a:avLst/>
          </a:prstGeom>
          <a:noFill/>
          <a:ln w="9525">
            <a:noFill/>
            <a:miter lim="800000"/>
            <a:headEnd/>
            <a:tailEnd/>
          </a:ln>
        </p:spPr>
        <p:txBody>
          <a:bodyPr wrap="square">
            <a:spAutoFit/>
          </a:bodyPr>
          <a:lstStyle/>
          <a:p>
            <a:pPr marL="342900" indent="-342900"/>
            <a:r>
              <a:rPr lang="el-GR" sz="1400" b="1" dirty="0"/>
              <a:t>Κύριος </a:t>
            </a:r>
            <a:r>
              <a:rPr lang="el-GR" sz="1400" b="1" dirty="0" err="1"/>
              <a:t>καμπτήρας,Κεντρική</a:t>
            </a:r>
            <a:r>
              <a:rPr lang="el-GR" sz="1400" b="1" dirty="0"/>
              <a:t> </a:t>
            </a:r>
            <a:r>
              <a:rPr lang="el-GR" sz="1400" b="1" dirty="0" err="1"/>
              <a:t>Μεσοφαλαγγική</a:t>
            </a:r>
            <a:r>
              <a:rPr lang="el-GR" sz="1400" b="1" dirty="0"/>
              <a:t> άρθρωση</a:t>
            </a:r>
          </a:p>
          <a:p>
            <a:pPr marL="342900" indent="-342900">
              <a:buFontTx/>
              <a:buAutoNum type="arabicParenR"/>
            </a:pPr>
            <a:r>
              <a:rPr lang="el-GR" sz="1400" b="1" i="1" dirty="0"/>
              <a:t>Εν τω </a:t>
            </a:r>
            <a:r>
              <a:rPr lang="el-GR" sz="1400" b="1" i="1" dirty="0" err="1"/>
              <a:t>βάθει</a:t>
            </a:r>
            <a:r>
              <a:rPr lang="el-GR" sz="1400" b="1" i="1" dirty="0"/>
              <a:t> καμπτήρας των δακτύλων</a:t>
            </a:r>
          </a:p>
          <a:p>
            <a:pPr marL="342900" indent="-342900"/>
            <a:r>
              <a:rPr lang="el-GR" sz="1400" dirty="0"/>
              <a:t>      (</a:t>
            </a:r>
            <a:r>
              <a:rPr lang="el-GR" sz="1400" dirty="0" err="1"/>
              <a:t>Ωλένιο</a:t>
            </a:r>
            <a:r>
              <a:rPr lang="el-GR" sz="1400" dirty="0"/>
              <a:t> νεύρο Α8, Θ1και πρόσθιος </a:t>
            </a:r>
            <a:r>
              <a:rPr lang="el-GR" sz="1400" dirty="0" err="1"/>
              <a:t>μεσόστεος</a:t>
            </a:r>
            <a:r>
              <a:rPr lang="el-GR" sz="1400" dirty="0"/>
              <a:t> κλάδος του μέσου νεύρου)</a:t>
            </a:r>
          </a:p>
          <a:p>
            <a:pPr marL="342900" indent="-342900"/>
            <a:r>
              <a:rPr lang="el-GR" sz="1400" b="1" dirty="0"/>
              <a:t>Κύριος καμπτήρας, Περιφερική </a:t>
            </a:r>
            <a:r>
              <a:rPr lang="el-GR" sz="1400" b="1" dirty="0" err="1"/>
              <a:t>Μεσοφαλαγγική</a:t>
            </a:r>
            <a:r>
              <a:rPr lang="el-GR" sz="1400" b="1" dirty="0"/>
              <a:t> άρθρωση</a:t>
            </a:r>
            <a:endParaRPr lang="el-GR" sz="1400" dirty="0"/>
          </a:p>
          <a:p>
            <a:pPr marL="342900" indent="-342900">
              <a:buFontTx/>
              <a:buAutoNum type="arabicParenR"/>
            </a:pPr>
            <a:r>
              <a:rPr lang="el-GR" sz="1400" b="1" i="1" dirty="0" err="1"/>
              <a:t>Επιπολής</a:t>
            </a:r>
            <a:r>
              <a:rPr lang="el-GR" sz="1400" b="1" i="1" dirty="0"/>
              <a:t> καμπτήρας των δακτύλων</a:t>
            </a:r>
            <a:endParaRPr lang="el-GR" sz="1400" dirty="0"/>
          </a:p>
          <a:p>
            <a:pPr marL="342900" indent="-342900"/>
            <a:r>
              <a:rPr lang="el-GR" sz="1400" b="1" i="1" dirty="0"/>
              <a:t>       </a:t>
            </a:r>
            <a:r>
              <a:rPr lang="el-GR" sz="1400" dirty="0"/>
              <a:t>(Μέσο νεύρο Α7, Α8, Θ1)</a:t>
            </a:r>
          </a:p>
          <a:p>
            <a:pPr marL="342900" indent="-342900"/>
            <a:r>
              <a:rPr lang="el-GR" sz="1400" b="1" dirty="0"/>
              <a:t>Καμπτήρες, </a:t>
            </a:r>
            <a:r>
              <a:rPr lang="el-GR" sz="1400" b="1" dirty="0" err="1"/>
              <a:t>Μετακαρποφαλαγγική</a:t>
            </a:r>
            <a:r>
              <a:rPr lang="el-GR" sz="1400" b="1" dirty="0"/>
              <a:t> άρθρωση</a:t>
            </a:r>
          </a:p>
          <a:p>
            <a:pPr marL="342900" indent="-342900"/>
            <a:r>
              <a:rPr lang="el-GR" sz="1400" b="1" dirty="0"/>
              <a:t>1) </a:t>
            </a:r>
            <a:r>
              <a:rPr lang="el-GR" sz="1400" b="1" i="1" dirty="0" err="1"/>
              <a:t>Ελμινθοειδείς</a:t>
            </a:r>
            <a:r>
              <a:rPr lang="el-GR" sz="1400" b="1" i="1" dirty="0"/>
              <a:t> μύες</a:t>
            </a:r>
          </a:p>
          <a:p>
            <a:pPr marL="342900" indent="-342900"/>
            <a:r>
              <a:rPr lang="el-GR" sz="1400" b="1" i="1" dirty="0"/>
              <a:t>- Οι δύο έσω </a:t>
            </a:r>
            <a:r>
              <a:rPr lang="el-GR" sz="1400" b="1" i="1" dirty="0" err="1"/>
              <a:t>ελμινθοειδείς</a:t>
            </a:r>
            <a:r>
              <a:rPr lang="el-GR" sz="1400" b="1" i="1" dirty="0"/>
              <a:t> </a:t>
            </a:r>
            <a:r>
              <a:rPr lang="el-GR" sz="1400" dirty="0"/>
              <a:t>(</a:t>
            </a:r>
            <a:r>
              <a:rPr lang="el-GR" sz="1400" dirty="0" err="1"/>
              <a:t>Ωλένιο</a:t>
            </a:r>
            <a:r>
              <a:rPr lang="el-GR" sz="1400" dirty="0"/>
              <a:t> νεύρο Α8)</a:t>
            </a:r>
          </a:p>
          <a:p>
            <a:pPr marL="342900" indent="-342900"/>
            <a:r>
              <a:rPr lang="el-GR" sz="1400" dirty="0"/>
              <a:t>- </a:t>
            </a:r>
            <a:r>
              <a:rPr lang="el-GR" sz="1400" b="1" i="1" dirty="0"/>
              <a:t>Οι δύο έξω </a:t>
            </a:r>
            <a:r>
              <a:rPr lang="el-GR" sz="1400" b="1" i="1" dirty="0" err="1"/>
              <a:t>ελμινθοειδείς</a:t>
            </a:r>
            <a:r>
              <a:rPr lang="el-GR" sz="1400" b="1" i="1" dirty="0"/>
              <a:t> </a:t>
            </a:r>
            <a:r>
              <a:rPr lang="el-GR" sz="1400" dirty="0"/>
              <a:t>(Μέσο νεύρο Α7)</a:t>
            </a:r>
            <a:endParaRPr lang="en-US" sz="1400" b="1" i="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l-GR" sz="3200" b="1" dirty="0" smtClean="0"/>
              <a:t>Απαγωγή των δακτύλων – </a:t>
            </a:r>
            <a:r>
              <a:rPr lang="el-GR" sz="3600" b="1" dirty="0" smtClean="0"/>
              <a:t>θ1</a:t>
            </a:r>
            <a:endParaRPr lang="en-US" sz="3600" b="1" dirty="0" smtClean="0"/>
          </a:p>
        </p:txBody>
      </p:sp>
      <p:pic>
        <p:nvPicPr>
          <p:cNvPr id="93187" name="Picture 4"/>
          <p:cNvPicPr>
            <a:picLocks noGrp="1" noChangeAspect="1" noChangeArrowheads="1"/>
          </p:cNvPicPr>
          <p:nvPr>
            <p:ph sz="quarter" idx="1"/>
          </p:nvPr>
        </p:nvPicPr>
        <p:blipFill>
          <a:blip r:embed="rId3" cstate="print"/>
          <a:stretch>
            <a:fillRect/>
          </a:stretch>
        </p:blipFill>
        <p:spPr>
          <a:xfrm>
            <a:off x="1676400" y="1828800"/>
            <a:ext cx="7189533" cy="4495800"/>
          </a:xfrm>
          <a:noFill/>
        </p:spPr>
      </p:pic>
      <p:sp>
        <p:nvSpPr>
          <p:cNvPr id="93188" name="Text Box 5"/>
          <p:cNvSpPr txBox="1">
            <a:spLocks noChangeArrowheads="1"/>
          </p:cNvSpPr>
          <p:nvPr/>
        </p:nvSpPr>
        <p:spPr bwMode="auto">
          <a:xfrm>
            <a:off x="66261" y="1792357"/>
            <a:ext cx="2753139" cy="3231654"/>
          </a:xfrm>
          <a:prstGeom prst="rect">
            <a:avLst/>
          </a:prstGeom>
          <a:noFill/>
          <a:ln w="9525">
            <a:noFill/>
            <a:miter lim="800000"/>
            <a:headEnd/>
            <a:tailEnd/>
          </a:ln>
        </p:spPr>
        <p:txBody>
          <a:bodyPr wrap="square">
            <a:spAutoFit/>
          </a:bodyPr>
          <a:lstStyle/>
          <a:p>
            <a:pPr marL="342900" indent="-342900"/>
            <a:r>
              <a:rPr lang="el-GR" b="1" dirty="0"/>
              <a:t>               </a:t>
            </a:r>
            <a:r>
              <a:rPr lang="el-GR" sz="2000" b="1" dirty="0"/>
              <a:t>Κύριοι απαγωγείς</a:t>
            </a:r>
          </a:p>
          <a:p>
            <a:pPr marL="342900" indent="-342900"/>
            <a:endParaRPr lang="el-GR" sz="2000" b="1" dirty="0"/>
          </a:p>
          <a:p>
            <a:pPr marL="342900" indent="-342900">
              <a:buFontTx/>
              <a:buAutoNum type="arabicParenR"/>
            </a:pPr>
            <a:r>
              <a:rPr lang="el-GR" b="1" i="1" dirty="0"/>
              <a:t>Ραχιαίοι </a:t>
            </a:r>
            <a:r>
              <a:rPr lang="el-GR" b="1" i="1" dirty="0" err="1"/>
              <a:t>μεσόστεοι</a:t>
            </a:r>
            <a:endParaRPr lang="el-GR" b="1" i="1" dirty="0"/>
          </a:p>
          <a:p>
            <a:pPr marL="342900" indent="-342900"/>
            <a:r>
              <a:rPr lang="el-GR" b="1" dirty="0"/>
              <a:t>     </a:t>
            </a:r>
            <a:r>
              <a:rPr lang="el-GR" dirty="0"/>
              <a:t>(</a:t>
            </a:r>
            <a:r>
              <a:rPr lang="el-GR" dirty="0" err="1"/>
              <a:t>Ωλένιο</a:t>
            </a:r>
            <a:r>
              <a:rPr lang="el-GR" dirty="0"/>
              <a:t> νεύρο Α8, Θ1)</a:t>
            </a:r>
          </a:p>
          <a:p>
            <a:pPr marL="342900" indent="-342900"/>
            <a:r>
              <a:rPr lang="el-GR" b="1" i="1" dirty="0"/>
              <a:t>2) </a:t>
            </a:r>
            <a:r>
              <a:rPr lang="el-GR" b="1" i="1" dirty="0" err="1"/>
              <a:t>Απαγωγός</a:t>
            </a:r>
            <a:r>
              <a:rPr lang="el-GR" b="1" i="1" dirty="0"/>
              <a:t> του μικρού δακτύλου</a:t>
            </a:r>
          </a:p>
          <a:p>
            <a:pPr marL="342900" indent="-342900"/>
            <a:r>
              <a:rPr lang="el-GR" dirty="0"/>
              <a:t>     (</a:t>
            </a:r>
            <a:r>
              <a:rPr lang="el-GR" dirty="0" err="1"/>
              <a:t>Ωλένιο</a:t>
            </a:r>
            <a:r>
              <a:rPr lang="el-GR" dirty="0"/>
              <a:t> νεύρο Α8, Θ1)</a:t>
            </a:r>
            <a:endParaRPr lang="el-GR" b="1" dirty="0"/>
          </a:p>
          <a:p>
            <a:pPr marL="342900" indent="-342900"/>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l-GR" sz="3200" smtClean="0"/>
              <a:t>Προσαγωγή των δακτύλων – </a:t>
            </a:r>
            <a:r>
              <a:rPr lang="el-GR" sz="3600" smtClean="0"/>
              <a:t>Θ1</a:t>
            </a:r>
            <a:endParaRPr lang="en-US" sz="3600" smtClean="0"/>
          </a:p>
        </p:txBody>
      </p:sp>
      <p:pic>
        <p:nvPicPr>
          <p:cNvPr id="94211" name="Picture 4"/>
          <p:cNvPicPr>
            <a:picLocks noGrp="1" noChangeAspect="1" noChangeArrowheads="1"/>
          </p:cNvPicPr>
          <p:nvPr>
            <p:ph sz="quarter" idx="1"/>
          </p:nvPr>
        </p:nvPicPr>
        <p:blipFill>
          <a:blip r:embed="rId3" cstate="print"/>
          <a:stretch>
            <a:fillRect/>
          </a:stretch>
        </p:blipFill>
        <p:spPr>
          <a:xfrm>
            <a:off x="1442771" y="1600200"/>
            <a:ext cx="6493408" cy="4495800"/>
          </a:xfrm>
          <a:noFill/>
        </p:spPr>
      </p:pic>
      <p:sp>
        <p:nvSpPr>
          <p:cNvPr id="94212" name="Text Box 5"/>
          <p:cNvSpPr txBox="1">
            <a:spLocks noChangeArrowheads="1"/>
          </p:cNvSpPr>
          <p:nvPr/>
        </p:nvSpPr>
        <p:spPr bwMode="auto">
          <a:xfrm>
            <a:off x="593725" y="1789113"/>
            <a:ext cx="3216275" cy="1250950"/>
          </a:xfrm>
          <a:prstGeom prst="rect">
            <a:avLst/>
          </a:prstGeom>
          <a:noFill/>
          <a:ln w="9525">
            <a:noFill/>
            <a:miter lim="800000"/>
            <a:headEnd/>
            <a:tailEnd/>
          </a:ln>
        </p:spPr>
        <p:txBody>
          <a:bodyPr>
            <a:spAutoFit/>
          </a:bodyPr>
          <a:lstStyle/>
          <a:p>
            <a:pPr marL="342900" indent="-342900"/>
            <a:r>
              <a:rPr lang="el-GR"/>
              <a:t>       </a:t>
            </a:r>
            <a:r>
              <a:rPr lang="el-GR" sz="2000" b="1"/>
              <a:t>Κύριος προσαγωγός</a:t>
            </a:r>
          </a:p>
          <a:p>
            <a:pPr marL="342900" indent="-342900"/>
            <a:endParaRPr lang="el-GR" sz="2000" b="1"/>
          </a:p>
          <a:p>
            <a:pPr marL="342900" indent="-342900">
              <a:buFontTx/>
              <a:buAutoNum type="arabicParenR"/>
            </a:pPr>
            <a:r>
              <a:rPr lang="el-GR" b="1" i="1"/>
              <a:t>Μεσόστεοι παλαμιαίοι</a:t>
            </a:r>
          </a:p>
          <a:p>
            <a:pPr marL="342900" indent="-342900"/>
            <a:r>
              <a:rPr lang="el-GR"/>
              <a:t>     (Ωλένιο νεύρο Α8, Θ1)</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l-GR" sz="3200" smtClean="0"/>
              <a:t>Έκταση του αντίχειρα – </a:t>
            </a:r>
            <a:r>
              <a:rPr lang="el-GR" sz="3600" smtClean="0"/>
              <a:t>Α7</a:t>
            </a:r>
            <a:endParaRPr lang="en-US" sz="3600" smtClean="0"/>
          </a:p>
        </p:txBody>
      </p:sp>
      <p:pic>
        <p:nvPicPr>
          <p:cNvPr id="95235" name="Picture 4" descr="upper_dequervains"/>
          <p:cNvPicPr>
            <a:picLocks noGrp="1" noChangeAspect="1" noChangeArrowheads="1"/>
          </p:cNvPicPr>
          <p:nvPr>
            <p:ph sz="quarter" idx="1"/>
          </p:nvPr>
        </p:nvPicPr>
        <p:blipFill>
          <a:blip r:embed="rId3" cstate="print"/>
          <a:srcRect/>
          <a:stretch>
            <a:fillRect/>
          </a:stretch>
        </p:blipFill>
        <p:spPr>
          <a:xfrm>
            <a:off x="5334000" y="1524000"/>
            <a:ext cx="3394075" cy="4525963"/>
          </a:xfrm>
          <a:noFill/>
        </p:spPr>
      </p:pic>
      <p:sp>
        <p:nvSpPr>
          <p:cNvPr id="95236" name="Text Box 5"/>
          <p:cNvSpPr txBox="1">
            <a:spLocks noChangeArrowheads="1"/>
          </p:cNvSpPr>
          <p:nvPr/>
        </p:nvSpPr>
        <p:spPr bwMode="auto">
          <a:xfrm>
            <a:off x="228600" y="1752600"/>
            <a:ext cx="4267200" cy="2838450"/>
          </a:xfrm>
          <a:prstGeom prst="rect">
            <a:avLst/>
          </a:prstGeom>
          <a:noFill/>
          <a:ln w="9525">
            <a:noFill/>
            <a:miter lim="800000"/>
            <a:headEnd/>
            <a:tailEnd/>
          </a:ln>
        </p:spPr>
        <p:txBody>
          <a:bodyPr>
            <a:spAutoFit/>
          </a:bodyPr>
          <a:lstStyle/>
          <a:p>
            <a:pPr marL="342900" indent="-342900" algn="ctr"/>
            <a:r>
              <a:rPr lang="el-GR" b="1" dirty="0"/>
              <a:t>Κύριος </a:t>
            </a:r>
            <a:r>
              <a:rPr lang="el-GR" b="1" dirty="0" smtClean="0"/>
              <a:t>εκτείνων </a:t>
            </a:r>
            <a:r>
              <a:rPr lang="el-GR" b="1" dirty="0"/>
              <a:t>Μετακαρποφαλαγγική άρθρωση</a:t>
            </a:r>
          </a:p>
          <a:p>
            <a:pPr marL="342900" indent="-342900" algn="ctr"/>
            <a:endParaRPr lang="el-GR" b="1" i="1" dirty="0"/>
          </a:p>
          <a:p>
            <a:pPr marL="342900" indent="-342900">
              <a:buFontTx/>
              <a:buAutoNum type="arabicParenR"/>
            </a:pPr>
            <a:r>
              <a:rPr lang="el-GR" b="1" i="1" dirty="0"/>
              <a:t>Βραχύς εκτείνων τον αντίχειρα</a:t>
            </a:r>
            <a:endParaRPr lang="el-GR" dirty="0"/>
          </a:p>
          <a:p>
            <a:pPr marL="342900" indent="-342900"/>
            <a:r>
              <a:rPr lang="el-GR" b="1" i="1" dirty="0"/>
              <a:t>     </a:t>
            </a:r>
            <a:r>
              <a:rPr lang="el-GR" dirty="0"/>
              <a:t>( Κερκιδικό νεύρο Α7 )</a:t>
            </a:r>
          </a:p>
          <a:p>
            <a:pPr marL="342900" indent="-342900"/>
            <a:r>
              <a:rPr lang="el-GR" dirty="0"/>
              <a:t>                  </a:t>
            </a:r>
            <a:r>
              <a:rPr lang="el-GR" b="1" dirty="0"/>
              <a:t>Κύριος εκτείνων, Μεσοφαλαγγική άρθρωση</a:t>
            </a:r>
          </a:p>
          <a:p>
            <a:pPr marL="342900" indent="-342900"/>
            <a:endParaRPr lang="el-GR" b="1" dirty="0"/>
          </a:p>
          <a:p>
            <a:pPr marL="342900" indent="-342900">
              <a:buFontTx/>
              <a:buAutoNum type="arabicParenR"/>
            </a:pPr>
            <a:r>
              <a:rPr lang="el-GR" b="1" i="1" dirty="0" smtClean="0"/>
              <a:t>Μακρός </a:t>
            </a:r>
            <a:r>
              <a:rPr lang="el-GR" b="1" i="1" dirty="0"/>
              <a:t>εκτείνων τον αντίχειρα</a:t>
            </a:r>
          </a:p>
          <a:p>
            <a:pPr marL="342900" indent="-342900"/>
            <a:r>
              <a:rPr lang="el-GR" b="1" i="1" dirty="0"/>
              <a:t>     </a:t>
            </a:r>
            <a:r>
              <a:rPr lang="el-GR" dirty="0"/>
              <a:t>( Κερκιδικό νεύρο Α7 )</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l-GR" sz="3200" b="1" smtClean="0"/>
              <a:t>Αίσθηση στο χέρι κατά νευροτόμια</a:t>
            </a:r>
            <a:endParaRPr lang="en-US" sz="3200" b="1" smtClean="0"/>
          </a:p>
        </p:txBody>
      </p:sp>
      <p:pic>
        <p:nvPicPr>
          <p:cNvPr id="103427" name="Picture 4"/>
          <p:cNvPicPr>
            <a:picLocks noGrp="1" noChangeAspect="1" noChangeArrowheads="1"/>
          </p:cNvPicPr>
          <p:nvPr>
            <p:ph sz="quarter" idx="1"/>
          </p:nvPr>
        </p:nvPicPr>
        <p:blipFill>
          <a:blip r:embed="rId3" cstate="print"/>
          <a:srcRect/>
          <a:stretch>
            <a:fillRect/>
          </a:stretch>
        </p:blipFill>
        <p:spPr>
          <a:xfrm>
            <a:off x="2438400" y="1295400"/>
            <a:ext cx="3962400" cy="5334000"/>
          </a:xfrm>
          <a:noFill/>
        </p:spPr>
      </p:pic>
    </p:spTree>
    <p:extLst>
      <p:ext uri="{BB962C8B-B14F-4D97-AF65-F5344CB8AC3E}">
        <p14:creationId xmlns:p14="http://schemas.microsoft.com/office/powerpoint/2010/main" xmlns="" val="3963022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sz="3200" b="1" smtClean="0">
                <a:latin typeface="Times New Roman" pitchFamily="18" charset="0"/>
              </a:rPr>
              <a:t>ΦΥΣΙΚΗ ΕΞΕΤΑΣΗ</a:t>
            </a:r>
            <a:endParaRPr lang="en-US" sz="3200" b="1" smtClean="0">
              <a:latin typeface="Times New Roman" pitchFamily="18" charset="0"/>
            </a:endParaRPr>
          </a:p>
        </p:txBody>
      </p:sp>
      <p:sp>
        <p:nvSpPr>
          <p:cNvPr id="8195" name="Rectangle 3"/>
          <p:cNvSpPr>
            <a:spLocks noGrp="1" noChangeArrowheads="1"/>
          </p:cNvSpPr>
          <p:nvPr>
            <p:ph sz="quarter" idx="1"/>
          </p:nvPr>
        </p:nvSpPr>
        <p:spPr/>
        <p:txBody>
          <a:bodyPr/>
          <a:lstStyle/>
          <a:p>
            <a:pPr eaLnBrk="1" hangingPunct="1"/>
            <a:r>
              <a:rPr lang="el-GR" sz="2800" dirty="0" smtClean="0">
                <a:latin typeface="Times New Roman" pitchFamily="18" charset="0"/>
              </a:rPr>
              <a:t>ΕΠΙΣΚΟΠΗΣΗ</a:t>
            </a:r>
          </a:p>
          <a:p>
            <a:pPr eaLnBrk="1" hangingPunct="1"/>
            <a:r>
              <a:rPr lang="el-GR" sz="2800" dirty="0" smtClean="0">
                <a:latin typeface="Times New Roman" pitchFamily="18" charset="0"/>
              </a:rPr>
              <a:t>ΨΗΛΑΦΗΣΗ</a:t>
            </a:r>
          </a:p>
          <a:p>
            <a:pPr eaLnBrk="1" hangingPunct="1"/>
            <a:r>
              <a:rPr lang="en-US" sz="2800" dirty="0" smtClean="0">
                <a:latin typeface="Times New Roman" pitchFamily="18" charset="0"/>
              </a:rPr>
              <a:t>EY</a:t>
            </a:r>
            <a:r>
              <a:rPr lang="el-GR" sz="2800" dirty="0" smtClean="0">
                <a:latin typeface="Times New Roman" pitchFamily="18" charset="0"/>
              </a:rPr>
              <a:t>ΡΟΣ ΚΙΝΗΣΗΣ ( </a:t>
            </a:r>
            <a:r>
              <a:rPr lang="en-US" sz="2800" dirty="0" smtClean="0">
                <a:latin typeface="Times New Roman" pitchFamily="18" charset="0"/>
              </a:rPr>
              <a:t>ROM )</a:t>
            </a:r>
          </a:p>
          <a:p>
            <a:pPr eaLnBrk="1" hangingPunct="1"/>
            <a:r>
              <a:rPr lang="el-GR" sz="2800" dirty="0" smtClean="0">
                <a:latin typeface="Times New Roman" pitchFamily="18" charset="0"/>
              </a:rPr>
              <a:t>ΝΕΥΡΟΛΟΓΙΚΗ ΕΚΤΙΜΗΣΗ</a:t>
            </a:r>
          </a:p>
          <a:p>
            <a:pPr eaLnBrk="1" hangingPunct="1"/>
            <a:r>
              <a:rPr lang="el-GR" sz="2800" dirty="0" smtClean="0">
                <a:latin typeface="Times New Roman" pitchFamily="18" charset="0"/>
              </a:rPr>
              <a:t>ΕΙΔΙΚΑ </a:t>
            </a:r>
            <a:r>
              <a:rPr lang="en-US" sz="2800" dirty="0" smtClean="0">
                <a:latin typeface="Times New Roman" pitchFamily="18" charset="0"/>
              </a:rPr>
              <a:t>TESTS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l-GR" dirty="0" smtClean="0"/>
              <a:t>ΣΥΝΔΡΟΜΑ ΥΠΕΡΧΡΗΣΗΣ </a:t>
            </a:r>
            <a:endParaRPr lang="en-US" dirty="0"/>
          </a:p>
        </p:txBody>
      </p:sp>
    </p:spTree>
    <p:extLst>
      <p:ext uri="{BB962C8B-B14F-4D97-AF65-F5344CB8AC3E}">
        <p14:creationId xmlns:p14="http://schemas.microsoft.com/office/powerpoint/2010/main" xmlns="" val="3734117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Carpal Tunnel Syndrome</a:t>
            </a:r>
          </a:p>
        </p:txBody>
      </p:sp>
      <p:sp>
        <p:nvSpPr>
          <p:cNvPr id="15363" name="Rectangle 3"/>
          <p:cNvSpPr>
            <a:spLocks noGrp="1" noChangeArrowheads="1"/>
          </p:cNvSpPr>
          <p:nvPr>
            <p:ph type="body" sz="half" idx="1"/>
          </p:nvPr>
        </p:nvSpPr>
        <p:spPr>
          <a:xfrm>
            <a:off x="1066800" y="1524000"/>
            <a:ext cx="7467600" cy="4525963"/>
          </a:xfrm>
        </p:spPr>
        <p:txBody>
          <a:bodyPr/>
          <a:lstStyle/>
          <a:p>
            <a:r>
              <a:rPr lang="en-US" sz="2800"/>
              <a:t>Most common entrapment neuropathy</a:t>
            </a:r>
          </a:p>
          <a:p>
            <a:r>
              <a:rPr lang="en-US" sz="2800"/>
              <a:t>0.1% to 10% of the general population</a:t>
            </a:r>
          </a:p>
          <a:p>
            <a:r>
              <a:rPr lang="en-US" sz="2800"/>
              <a:t>Medical costs more than $ 1 Billion/ year</a:t>
            </a:r>
          </a:p>
        </p:txBody>
      </p:sp>
      <p:graphicFrame>
        <p:nvGraphicFramePr>
          <p:cNvPr id="15366" name="Object 6"/>
          <p:cNvGraphicFramePr>
            <a:graphicFrameLocks noChangeAspect="1"/>
          </p:cNvGraphicFramePr>
          <p:nvPr>
            <p:ph sz="half" idx="2"/>
          </p:nvPr>
        </p:nvGraphicFramePr>
        <p:xfrm>
          <a:off x="1866900" y="3505200"/>
          <a:ext cx="5410200" cy="2925763"/>
        </p:xfrm>
        <a:graphic>
          <a:graphicData uri="http://schemas.openxmlformats.org/presentationml/2006/ole">
            <p:oleObj spid="_x0000_s2051" name="CorelPhotoPaint.Image.8" r:id="rId3" imgW="27212698" imgH="14717460" progId="">
              <p:embed/>
            </p:oleObj>
          </a:graphicData>
        </a:graphic>
      </p:graphicFrame>
    </p:spTree>
    <p:extLst>
      <p:ext uri="{BB962C8B-B14F-4D97-AF65-F5344CB8AC3E}">
        <p14:creationId xmlns:p14="http://schemas.microsoft.com/office/powerpoint/2010/main" xmlns="" val="30210685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2" name="Rectangle 6"/>
          <p:cNvSpPr>
            <a:spLocks noGrp="1" noChangeArrowheads="1"/>
          </p:cNvSpPr>
          <p:nvPr>
            <p:ph type="title"/>
          </p:nvPr>
        </p:nvSpPr>
        <p:spPr/>
        <p:txBody>
          <a:bodyPr/>
          <a:lstStyle/>
          <a:p>
            <a:r>
              <a:rPr lang="en-US"/>
              <a:t>Anatomy</a:t>
            </a:r>
          </a:p>
        </p:txBody>
      </p:sp>
      <p:graphicFrame>
        <p:nvGraphicFramePr>
          <p:cNvPr id="198661" name="Object 5"/>
          <p:cNvGraphicFramePr>
            <a:graphicFrameLocks noChangeAspect="1"/>
          </p:cNvGraphicFramePr>
          <p:nvPr>
            <p:ph idx="1"/>
          </p:nvPr>
        </p:nvGraphicFramePr>
        <p:xfrm>
          <a:off x="2487613" y="1600200"/>
          <a:ext cx="4168775" cy="4525963"/>
        </p:xfrm>
        <a:graphic>
          <a:graphicData uri="http://schemas.openxmlformats.org/presentationml/2006/ole">
            <p:oleObj spid="_x0000_s3075" name="CorelPhotoPaint.Image.8" r:id="rId3" imgW="19009524" imgH="20634921" progId="">
              <p:embed/>
            </p:oleObj>
          </a:graphicData>
        </a:graphic>
      </p:graphicFrame>
    </p:spTree>
    <p:extLst>
      <p:ext uri="{BB962C8B-B14F-4D97-AF65-F5344CB8AC3E}">
        <p14:creationId xmlns:p14="http://schemas.microsoft.com/office/powerpoint/2010/main" xmlns="" val="13647332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Anatomy</a:t>
            </a:r>
          </a:p>
        </p:txBody>
      </p:sp>
      <p:graphicFrame>
        <p:nvGraphicFramePr>
          <p:cNvPr id="16388" name="Object 4"/>
          <p:cNvGraphicFramePr>
            <a:graphicFrameLocks noChangeAspect="1"/>
          </p:cNvGraphicFramePr>
          <p:nvPr>
            <p:ph sz="half" idx="1"/>
          </p:nvPr>
        </p:nvGraphicFramePr>
        <p:xfrm>
          <a:off x="4800600" y="2590800"/>
          <a:ext cx="3810000" cy="2330450"/>
        </p:xfrm>
        <a:graphic>
          <a:graphicData uri="http://schemas.openxmlformats.org/presentationml/2006/ole">
            <p:oleObj spid="_x0000_s4100" name="CorelPhotoPaint.Image.8" r:id="rId3" imgW="25028571" imgH="15301587" progId="">
              <p:embed/>
            </p:oleObj>
          </a:graphicData>
        </a:graphic>
      </p:graphicFrame>
      <p:graphicFrame>
        <p:nvGraphicFramePr>
          <p:cNvPr id="16390" name="Object 6"/>
          <p:cNvGraphicFramePr>
            <a:graphicFrameLocks noChangeAspect="1"/>
          </p:cNvGraphicFramePr>
          <p:nvPr>
            <p:ph sz="half" idx="2"/>
          </p:nvPr>
        </p:nvGraphicFramePr>
        <p:xfrm>
          <a:off x="228600" y="2590800"/>
          <a:ext cx="4038600" cy="2360613"/>
        </p:xfrm>
        <a:graphic>
          <a:graphicData uri="http://schemas.openxmlformats.org/presentationml/2006/ole">
            <p:oleObj spid="_x0000_s4101" name="CorelPhotoPaint.Image.8" r:id="rId4" imgW="25307937" imgH="14793651" progId="">
              <p:embed/>
            </p:oleObj>
          </a:graphicData>
        </a:graphic>
      </p:graphicFrame>
      <p:sp>
        <p:nvSpPr>
          <p:cNvPr id="16392" name="Text Box 8"/>
          <p:cNvSpPr txBox="1">
            <a:spLocks noChangeArrowheads="1"/>
          </p:cNvSpPr>
          <p:nvPr/>
        </p:nvSpPr>
        <p:spPr bwMode="auto">
          <a:xfrm>
            <a:off x="1736725" y="5170488"/>
            <a:ext cx="1570038"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a:t>Proximal</a:t>
            </a:r>
          </a:p>
        </p:txBody>
      </p:sp>
      <p:sp>
        <p:nvSpPr>
          <p:cNvPr id="16393" name="Text Box 9"/>
          <p:cNvSpPr txBox="1">
            <a:spLocks noChangeArrowheads="1"/>
          </p:cNvSpPr>
          <p:nvPr/>
        </p:nvSpPr>
        <p:spPr bwMode="auto">
          <a:xfrm>
            <a:off x="6096000" y="5119688"/>
            <a:ext cx="1074738"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a:t>Distal</a:t>
            </a:r>
          </a:p>
        </p:txBody>
      </p:sp>
    </p:spTree>
    <p:extLst>
      <p:ext uri="{BB962C8B-B14F-4D97-AF65-F5344CB8AC3E}">
        <p14:creationId xmlns:p14="http://schemas.microsoft.com/office/powerpoint/2010/main" xmlns="" val="24083445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143000"/>
            <a:ext cx="7943850" cy="3552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8372" name="Picture 4" descr="Carpal Tunne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524000"/>
            <a:ext cx="7200900" cy="506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Rectangle 1"/>
          <p:cNvSpPr>
            <a:spLocks noChangeArrowheads="1"/>
          </p:cNvSpPr>
          <p:nvPr/>
        </p:nvSpPr>
        <p:spPr bwMode="auto">
          <a:xfrm>
            <a:off x="949325" y="371475"/>
            <a:ext cx="6629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The carpal tunnel is bordered </a:t>
            </a:r>
            <a:r>
              <a:rPr lang="en-US">
                <a:solidFill>
                  <a:srgbClr val="FFFF00"/>
                </a:solidFill>
              </a:rPr>
              <a:t>posteriorly</a:t>
            </a:r>
            <a:r>
              <a:rPr lang="en-US"/>
              <a:t> by the carpal bones. </a:t>
            </a:r>
          </a:p>
        </p:txBody>
      </p:sp>
    </p:spTree>
    <p:extLst>
      <p:ext uri="{BB962C8B-B14F-4D97-AF65-F5344CB8AC3E}">
        <p14:creationId xmlns:p14="http://schemas.microsoft.com/office/powerpoint/2010/main" xmlns="" val="725136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83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z="3200" b="1" smtClean="0"/>
              <a:t>Tinel’s Test</a:t>
            </a:r>
            <a:br>
              <a:rPr lang="en-US" sz="3200" b="1" smtClean="0"/>
            </a:br>
            <a:endParaRPr lang="en-US" sz="3200" b="1" smtClean="0"/>
          </a:p>
        </p:txBody>
      </p:sp>
      <p:pic>
        <p:nvPicPr>
          <p:cNvPr id="23565" name="Picture 13" descr="hands 035"/>
          <p:cNvPicPr>
            <a:picLocks noGrp="1" noChangeAspect="1" noChangeArrowheads="1"/>
          </p:cNvPicPr>
          <p:nvPr>
            <p:ph sz="quarter" idx="1"/>
          </p:nvPr>
        </p:nvPicPr>
        <p:blipFill>
          <a:blip r:embed="rId3" cstate="print"/>
          <a:srcRect/>
          <a:stretch>
            <a:fillRect/>
          </a:stretch>
        </p:blipFill>
        <p:spPr>
          <a:xfrm>
            <a:off x="152400" y="990600"/>
            <a:ext cx="4038600" cy="3028950"/>
          </a:xfrm>
          <a:noFill/>
        </p:spPr>
      </p:pic>
      <p:pic>
        <p:nvPicPr>
          <p:cNvPr id="64515" name="Picture 5" descr="hand7"/>
          <p:cNvPicPr>
            <a:picLocks noGrp="1" noChangeAspect="1" noChangeArrowheads="1"/>
          </p:cNvPicPr>
          <p:nvPr>
            <p:ph sz="quarter" idx="2"/>
          </p:nvPr>
        </p:nvPicPr>
        <p:blipFill>
          <a:blip r:embed="rId4" cstate="print"/>
          <a:srcRect/>
          <a:stretch>
            <a:fillRect/>
          </a:stretch>
        </p:blipFill>
        <p:spPr>
          <a:xfrm>
            <a:off x="4648200" y="990600"/>
            <a:ext cx="4035425" cy="1795463"/>
          </a:xfrm>
          <a:noFill/>
        </p:spPr>
      </p:pic>
      <p:sp>
        <p:nvSpPr>
          <p:cNvPr id="64517" name="Text Box 8"/>
          <p:cNvSpPr txBox="1">
            <a:spLocks noChangeArrowheads="1"/>
          </p:cNvSpPr>
          <p:nvPr/>
        </p:nvSpPr>
        <p:spPr bwMode="auto">
          <a:xfrm>
            <a:off x="3717925" y="4760913"/>
            <a:ext cx="184150" cy="366712"/>
          </a:xfrm>
          <a:prstGeom prst="rect">
            <a:avLst/>
          </a:prstGeom>
          <a:noFill/>
          <a:ln w="9525">
            <a:noFill/>
            <a:miter lim="800000"/>
            <a:headEnd/>
            <a:tailEnd/>
          </a:ln>
        </p:spPr>
        <p:txBody>
          <a:bodyPr wrap="none">
            <a:spAutoFit/>
          </a:bodyPr>
          <a:lstStyle/>
          <a:p>
            <a:endParaRPr lang="el-GR"/>
          </a:p>
        </p:txBody>
      </p:sp>
      <p:pic>
        <p:nvPicPr>
          <p:cNvPr id="64518" name="Picture 9"/>
          <p:cNvPicPr>
            <a:picLocks noChangeAspect="1" noChangeArrowheads="1"/>
          </p:cNvPicPr>
          <p:nvPr/>
        </p:nvPicPr>
        <p:blipFill>
          <a:blip r:embed="rId5" cstate="print"/>
          <a:srcRect/>
          <a:stretch>
            <a:fillRect/>
          </a:stretch>
        </p:blipFill>
        <p:spPr bwMode="auto">
          <a:xfrm>
            <a:off x="152400" y="4191000"/>
            <a:ext cx="4724400" cy="2362200"/>
          </a:xfrm>
          <a:prstGeom prst="rect">
            <a:avLst/>
          </a:prstGeom>
          <a:noFill/>
          <a:ln w="9525">
            <a:noFill/>
            <a:miter lim="800000"/>
            <a:headEnd/>
            <a:tailEnd/>
          </a:ln>
        </p:spPr>
      </p:pic>
      <p:sp>
        <p:nvSpPr>
          <p:cNvPr id="64519" name="Text Box 10"/>
          <p:cNvSpPr txBox="1">
            <a:spLocks noChangeArrowheads="1"/>
          </p:cNvSpPr>
          <p:nvPr/>
        </p:nvSpPr>
        <p:spPr bwMode="auto">
          <a:xfrm>
            <a:off x="6156325" y="3998913"/>
            <a:ext cx="184150" cy="366712"/>
          </a:xfrm>
          <a:prstGeom prst="rect">
            <a:avLst/>
          </a:prstGeom>
          <a:noFill/>
          <a:ln w="9525">
            <a:noFill/>
            <a:miter lim="800000"/>
            <a:headEnd/>
            <a:tailEnd/>
          </a:ln>
        </p:spPr>
        <p:txBody>
          <a:bodyPr wrap="none">
            <a:spAutoFit/>
          </a:bodyPr>
          <a:lstStyle/>
          <a:p>
            <a:endParaRPr lang="el-GR"/>
          </a:p>
        </p:txBody>
      </p:sp>
      <p:pic>
        <p:nvPicPr>
          <p:cNvPr id="64520" name="Picture 11"/>
          <p:cNvPicPr>
            <a:picLocks noChangeAspect="1" noChangeArrowheads="1"/>
          </p:cNvPicPr>
          <p:nvPr/>
        </p:nvPicPr>
        <p:blipFill>
          <a:blip r:embed="rId6" cstate="print"/>
          <a:srcRect/>
          <a:stretch>
            <a:fillRect/>
          </a:stretch>
        </p:blipFill>
        <p:spPr bwMode="auto">
          <a:xfrm>
            <a:off x="4876800" y="3048000"/>
            <a:ext cx="3540125" cy="3429000"/>
          </a:xfrm>
          <a:prstGeom prst="rect">
            <a:avLst/>
          </a:prstGeom>
          <a:noFill/>
          <a:ln w="9525">
            <a:noFill/>
            <a:miter lim="800000"/>
            <a:headEnd/>
            <a:tailEnd/>
          </a:ln>
        </p:spPr>
      </p:pic>
    </p:spTree>
    <p:extLst>
      <p:ext uri="{BB962C8B-B14F-4D97-AF65-F5344CB8AC3E}">
        <p14:creationId xmlns:p14="http://schemas.microsoft.com/office/powerpoint/2010/main" xmlns="" val="258777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3565"/>
                                        </p:tgtEl>
                                        <p:attrNameLst>
                                          <p:attrName>style.visibility</p:attrName>
                                        </p:attrNameLst>
                                      </p:cBhvr>
                                      <p:to>
                                        <p:strVal val="visible"/>
                                      </p:to>
                                    </p:set>
                                  </p:childTnLst>
                                  <p:subTnLst>
                                    <p:set>
                                      <p:cBhvr override="childStyle">
                                        <p:cTn dur="1" fill="hold" display="0" masterRel="nextClick" afterEffect="1"/>
                                        <p:tgtEl>
                                          <p:spTgt spid="2356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a:xfrm>
            <a:off x="0" y="152400"/>
            <a:ext cx="4724400" cy="838200"/>
          </a:xfrm>
        </p:spPr>
        <p:txBody>
          <a:bodyPr/>
          <a:lstStyle/>
          <a:p>
            <a:pPr eaLnBrk="1" hangingPunct="1"/>
            <a:r>
              <a:rPr lang="en-US" sz="3200" b="1" dirty="0" err="1" smtClean="0"/>
              <a:t>Phalen’s</a:t>
            </a:r>
            <a:r>
              <a:rPr lang="en-US" sz="3200" b="1" dirty="0" smtClean="0"/>
              <a:t> test</a:t>
            </a:r>
            <a:r>
              <a:rPr lang="el-GR" sz="3200" b="1" dirty="0" smtClean="0"/>
              <a:t> </a:t>
            </a:r>
            <a:r>
              <a:rPr lang="el-GR" sz="3200" b="1" dirty="0" smtClean="0">
                <a:solidFill>
                  <a:schemeClr val="accent2"/>
                </a:solidFill>
              </a:rPr>
              <a:t>(30’’)</a:t>
            </a:r>
            <a:endParaRPr lang="en-US" sz="3200" b="1" dirty="0" smtClean="0">
              <a:solidFill>
                <a:schemeClr val="accent2"/>
              </a:solidFill>
            </a:endParaRPr>
          </a:p>
        </p:txBody>
      </p:sp>
      <p:pic>
        <p:nvPicPr>
          <p:cNvPr id="65539" name="Picture 4"/>
          <p:cNvPicPr>
            <a:picLocks noGrp="1" noChangeAspect="1" noChangeArrowheads="1"/>
          </p:cNvPicPr>
          <p:nvPr>
            <p:ph sz="quarter" idx="1"/>
          </p:nvPr>
        </p:nvPicPr>
        <p:blipFill>
          <a:blip r:embed="rId3" cstate="print"/>
          <a:stretch>
            <a:fillRect/>
          </a:stretch>
        </p:blipFill>
        <p:spPr>
          <a:xfrm>
            <a:off x="609600" y="2580814"/>
            <a:ext cx="3886200" cy="2588547"/>
          </a:xfrm>
          <a:noFill/>
        </p:spPr>
      </p:pic>
      <p:sp>
        <p:nvSpPr>
          <p:cNvPr id="65540" name="Text Box 9"/>
          <p:cNvSpPr txBox="1">
            <a:spLocks noChangeArrowheads="1"/>
          </p:cNvSpPr>
          <p:nvPr/>
        </p:nvSpPr>
        <p:spPr bwMode="auto">
          <a:xfrm>
            <a:off x="6232525" y="4303713"/>
            <a:ext cx="184150" cy="366712"/>
          </a:xfrm>
          <a:prstGeom prst="rect">
            <a:avLst/>
          </a:prstGeom>
          <a:noFill/>
          <a:ln w="9525">
            <a:noFill/>
            <a:miter lim="800000"/>
            <a:headEnd/>
            <a:tailEnd/>
          </a:ln>
        </p:spPr>
        <p:txBody>
          <a:bodyPr wrap="none">
            <a:spAutoFit/>
          </a:bodyPr>
          <a:lstStyle/>
          <a:p>
            <a:endParaRPr lang="el-GR"/>
          </a:p>
        </p:txBody>
      </p:sp>
      <p:pic>
        <p:nvPicPr>
          <p:cNvPr id="65541" name="Picture 10"/>
          <p:cNvPicPr>
            <a:picLocks noChangeAspect="1" noChangeArrowheads="1"/>
          </p:cNvPicPr>
          <p:nvPr/>
        </p:nvPicPr>
        <p:blipFill>
          <a:blip r:embed="rId4" cstate="print"/>
          <a:srcRect/>
          <a:stretch>
            <a:fillRect/>
          </a:stretch>
        </p:blipFill>
        <p:spPr bwMode="auto">
          <a:xfrm>
            <a:off x="4800600" y="228600"/>
            <a:ext cx="3733800" cy="3276600"/>
          </a:xfrm>
          <a:prstGeom prst="rect">
            <a:avLst/>
          </a:prstGeom>
          <a:noFill/>
          <a:ln w="9525">
            <a:noFill/>
            <a:miter lim="800000"/>
            <a:headEnd/>
            <a:tailEnd/>
          </a:ln>
        </p:spPr>
      </p:pic>
      <p:sp>
        <p:nvSpPr>
          <p:cNvPr id="65542" name="Text Box 12"/>
          <p:cNvSpPr txBox="1">
            <a:spLocks noChangeArrowheads="1"/>
          </p:cNvSpPr>
          <p:nvPr/>
        </p:nvSpPr>
        <p:spPr bwMode="auto">
          <a:xfrm>
            <a:off x="6156325" y="4684713"/>
            <a:ext cx="184150" cy="366712"/>
          </a:xfrm>
          <a:prstGeom prst="rect">
            <a:avLst/>
          </a:prstGeom>
          <a:noFill/>
          <a:ln w="9525">
            <a:noFill/>
            <a:miter lim="800000"/>
            <a:headEnd/>
            <a:tailEnd/>
          </a:ln>
        </p:spPr>
        <p:txBody>
          <a:bodyPr wrap="none">
            <a:spAutoFit/>
          </a:bodyPr>
          <a:lstStyle/>
          <a:p>
            <a:endParaRPr lang="el-GR"/>
          </a:p>
        </p:txBody>
      </p:sp>
      <p:pic>
        <p:nvPicPr>
          <p:cNvPr id="65543" name="Picture 13"/>
          <p:cNvPicPr>
            <a:picLocks noChangeAspect="1" noChangeArrowheads="1"/>
          </p:cNvPicPr>
          <p:nvPr/>
        </p:nvPicPr>
        <p:blipFill>
          <a:blip r:embed="rId5" cstate="print"/>
          <a:srcRect/>
          <a:stretch>
            <a:fillRect/>
          </a:stretch>
        </p:blipFill>
        <p:spPr bwMode="auto">
          <a:xfrm>
            <a:off x="3200400" y="2209800"/>
            <a:ext cx="5943600" cy="2905125"/>
          </a:xfrm>
          <a:prstGeom prst="rect">
            <a:avLst/>
          </a:prstGeom>
          <a:noFill/>
          <a:ln w="9525">
            <a:noFill/>
            <a:miter lim="800000"/>
            <a:headEnd/>
            <a:tailEnd/>
          </a:ln>
        </p:spPr>
      </p:pic>
    </p:spTree>
    <p:extLst>
      <p:ext uri="{BB962C8B-B14F-4D97-AF65-F5344CB8AC3E}">
        <p14:creationId xmlns:p14="http://schemas.microsoft.com/office/powerpoint/2010/main" xmlns="" val="1851757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a:xfrm>
            <a:off x="762000" y="5867400"/>
            <a:ext cx="7696200" cy="762000"/>
          </a:xfrm>
        </p:spPr>
        <p:txBody>
          <a:bodyPr/>
          <a:lstStyle/>
          <a:p>
            <a:r>
              <a:rPr lang="en-US" sz="2400" dirty="0" smtClean="0"/>
              <a:t>ANATOMIC VARIATIONS </a:t>
            </a:r>
          </a:p>
        </p:txBody>
      </p:sp>
      <p:pic>
        <p:nvPicPr>
          <p:cNvPr id="2867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7589" t="52223" r="50000"/>
          <a:stretch>
            <a:fillRect/>
          </a:stretch>
        </p:blipFill>
        <p:spPr bwMode="auto">
          <a:xfrm>
            <a:off x="240636" y="419100"/>
            <a:ext cx="4369464"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676" name="Picture 2" descr="C:\Users\victorious\Documents\ZINON\A &amp; Z_\NERVES\CASES Z_\PERIPHERAL NERVES\Uknown -CTR -anomalous motor branch\DSC0178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9653" t="12277" r="4330" b="5962"/>
          <a:stretch>
            <a:fillRect/>
          </a:stretch>
        </p:blipFill>
        <p:spPr bwMode="auto">
          <a:xfrm>
            <a:off x="4730750" y="152400"/>
            <a:ext cx="4103688"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599323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000" b="1" dirty="0"/>
              <a:t>Cubital </a:t>
            </a:r>
            <a:r>
              <a:rPr lang="en-US" sz="4000" b="1" dirty="0" smtClean="0"/>
              <a:t>Tunnel </a:t>
            </a:r>
          </a:p>
        </p:txBody>
      </p:sp>
      <p:sp>
        <p:nvSpPr>
          <p:cNvPr id="3075" name="Rectangle 3"/>
          <p:cNvSpPr>
            <a:spLocks noGrp="1" noChangeArrowheads="1"/>
          </p:cNvSpPr>
          <p:nvPr>
            <p:ph type="body" sz="half" idx="1"/>
          </p:nvPr>
        </p:nvSpPr>
        <p:spPr bwMode="auto">
          <a:xfrm>
            <a:off x="304800" y="1600200"/>
            <a:ext cx="4495800" cy="419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FFFF66"/>
              </a:buClr>
            </a:pPr>
            <a:r>
              <a:rPr lang="en-US" sz="2800" i="1" dirty="0" smtClean="0">
                <a:latin typeface="Arial" panose="020B0604020202020204" pitchFamily="34" charset="0"/>
                <a:cs typeface="Arial" panose="020B0604020202020204" pitchFamily="34" charset="0"/>
              </a:rPr>
              <a:t>Considering the anatomic course of the ulnar nerve at the elbow it is apparent that this nerve is asking for trouble</a:t>
            </a:r>
          </a:p>
          <a:p>
            <a:pPr eaLnBrk="1" hangingPunct="1">
              <a:buClr>
                <a:srgbClr val="FFFF66"/>
              </a:buClr>
              <a:buFont typeface="Wingdings" panose="05000000000000000000" pitchFamily="2" charset="2"/>
              <a:buNone/>
            </a:pPr>
            <a:r>
              <a:rPr lang="en-US" dirty="0" smtClean="0">
                <a:latin typeface="Arial" panose="020B0604020202020204" pitchFamily="34" charset="0"/>
                <a:cs typeface="Arial" panose="020B0604020202020204" pitchFamily="34" charset="0"/>
              </a:rPr>
              <a:t>                                                                </a:t>
            </a:r>
            <a:r>
              <a:rPr lang="en-US" sz="2800" i="1" dirty="0" err="1" smtClean="0">
                <a:latin typeface="Arial" panose="020B0604020202020204" pitchFamily="34" charset="0"/>
                <a:cs typeface="Arial" panose="020B0604020202020204" pitchFamily="34" charset="0"/>
              </a:rPr>
              <a:t>Lundborg</a:t>
            </a:r>
            <a:endParaRPr lang="en-US" sz="2800" i="1" dirty="0" smtClean="0">
              <a:latin typeface="Arial" panose="020B0604020202020204" pitchFamily="34" charset="0"/>
              <a:cs typeface="Arial" panose="020B0604020202020204" pitchFamily="34" charset="0"/>
            </a:endParaRPr>
          </a:p>
        </p:txBody>
      </p:sp>
      <p:pic>
        <p:nvPicPr>
          <p:cNvPr id="3076" name="Picture 20" descr="44-30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1600200"/>
            <a:ext cx="4343400" cy="42894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64" name="Freeform 24"/>
          <p:cNvSpPr>
            <a:spLocks/>
          </p:cNvSpPr>
          <p:nvPr/>
        </p:nvSpPr>
        <p:spPr bwMode="auto">
          <a:xfrm rot="-186650">
            <a:off x="6477000" y="2667000"/>
            <a:ext cx="917575" cy="1752600"/>
          </a:xfrm>
          <a:custGeom>
            <a:avLst/>
            <a:gdLst>
              <a:gd name="T0" fmla="*/ 0 w 578"/>
              <a:gd name="T1" fmla="*/ 59 h 1104"/>
              <a:gd name="T2" fmla="*/ 10 w 578"/>
              <a:gd name="T3" fmla="*/ 124 h 1104"/>
              <a:gd name="T4" fmla="*/ 28 w 578"/>
              <a:gd name="T5" fmla="*/ 152 h 1104"/>
              <a:gd name="T6" fmla="*/ 38 w 578"/>
              <a:gd name="T7" fmla="*/ 235 h 1104"/>
              <a:gd name="T8" fmla="*/ 56 w 578"/>
              <a:gd name="T9" fmla="*/ 291 h 1104"/>
              <a:gd name="T10" fmla="*/ 146 w 578"/>
              <a:gd name="T11" fmla="*/ 528 h 1104"/>
              <a:gd name="T12" fmla="*/ 242 w 578"/>
              <a:gd name="T13" fmla="*/ 768 h 1104"/>
              <a:gd name="T14" fmla="*/ 290 w 578"/>
              <a:gd name="T15" fmla="*/ 864 h 1104"/>
              <a:gd name="T16" fmla="*/ 386 w 578"/>
              <a:gd name="T17" fmla="*/ 1008 h 1104"/>
              <a:gd name="T18" fmla="*/ 482 w 578"/>
              <a:gd name="T19" fmla="*/ 1104 h 1104"/>
              <a:gd name="T20" fmla="*/ 578 w 578"/>
              <a:gd name="T21" fmla="*/ 1104 h 1104"/>
              <a:gd name="T22" fmla="*/ 434 w 578"/>
              <a:gd name="T23" fmla="*/ 960 h 1104"/>
              <a:gd name="T24" fmla="*/ 338 w 578"/>
              <a:gd name="T25" fmla="*/ 816 h 1104"/>
              <a:gd name="T26" fmla="*/ 242 w 578"/>
              <a:gd name="T27" fmla="*/ 576 h 1104"/>
              <a:gd name="T28" fmla="*/ 194 w 578"/>
              <a:gd name="T29" fmla="*/ 384 h 1104"/>
              <a:gd name="T30" fmla="*/ 146 w 578"/>
              <a:gd name="T31" fmla="*/ 240 h 1104"/>
              <a:gd name="T32" fmla="*/ 98 w 578"/>
              <a:gd name="T33" fmla="*/ 96 h 1104"/>
              <a:gd name="T34" fmla="*/ 2 w 578"/>
              <a:gd name="T35" fmla="*/ 0 h 1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8"/>
              <a:gd name="T55" fmla="*/ 0 h 1104"/>
              <a:gd name="T56" fmla="*/ 578 w 578"/>
              <a:gd name="T57" fmla="*/ 1104 h 1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8" h="1104">
                <a:moveTo>
                  <a:pt x="0" y="59"/>
                </a:moveTo>
                <a:cubicBezTo>
                  <a:pt x="3" y="81"/>
                  <a:pt x="4" y="103"/>
                  <a:pt x="10" y="124"/>
                </a:cubicBezTo>
                <a:cubicBezTo>
                  <a:pt x="13" y="135"/>
                  <a:pt x="25" y="141"/>
                  <a:pt x="28" y="152"/>
                </a:cubicBezTo>
                <a:cubicBezTo>
                  <a:pt x="35" y="179"/>
                  <a:pt x="32" y="208"/>
                  <a:pt x="38" y="235"/>
                </a:cubicBezTo>
                <a:cubicBezTo>
                  <a:pt x="42" y="254"/>
                  <a:pt x="56" y="291"/>
                  <a:pt x="56" y="291"/>
                </a:cubicBezTo>
                <a:lnTo>
                  <a:pt x="146" y="528"/>
                </a:lnTo>
                <a:lnTo>
                  <a:pt x="242" y="768"/>
                </a:lnTo>
                <a:lnTo>
                  <a:pt x="290" y="864"/>
                </a:lnTo>
                <a:lnTo>
                  <a:pt x="386" y="1008"/>
                </a:lnTo>
                <a:lnTo>
                  <a:pt x="482" y="1104"/>
                </a:lnTo>
                <a:lnTo>
                  <a:pt x="578" y="1104"/>
                </a:lnTo>
                <a:lnTo>
                  <a:pt x="434" y="960"/>
                </a:lnTo>
                <a:lnTo>
                  <a:pt x="338" y="816"/>
                </a:lnTo>
                <a:lnTo>
                  <a:pt x="242" y="576"/>
                </a:lnTo>
                <a:lnTo>
                  <a:pt x="194" y="384"/>
                </a:lnTo>
                <a:lnTo>
                  <a:pt x="146" y="240"/>
                </a:lnTo>
                <a:lnTo>
                  <a:pt x="98" y="96"/>
                </a:lnTo>
                <a:lnTo>
                  <a:pt x="2" y="0"/>
                </a:lnTo>
              </a:path>
            </a:pathLst>
          </a:custGeom>
          <a:solidFill>
            <a:srgbClr val="FFFF00"/>
          </a:solidFill>
          <a:ln w="9525">
            <a:solidFill>
              <a:srgbClr val="FFFF00"/>
            </a:solidFill>
            <a:round/>
            <a:headEnd/>
            <a:tailEnd/>
          </a:ln>
        </p:spPr>
        <p:txBody>
          <a:bodyPr/>
          <a:lstStyle>
            <a:lvl1pPr eaLnBrk="0" hangingPunct="0">
              <a:defRPr sz="2400">
                <a:solidFill>
                  <a:schemeClr val="bg1"/>
                </a:solidFill>
                <a:latin typeface="Book Antiqua" panose="02040602050305030304" pitchFamily="18" charset="0"/>
                <a:sym typeface="Wingdings" panose="05000000000000000000" pitchFamily="2" charset="2"/>
              </a:defRPr>
            </a:lvl1pPr>
            <a:lvl2pPr marL="742950" indent="-285750" eaLnBrk="0" hangingPunct="0">
              <a:defRPr sz="2400">
                <a:solidFill>
                  <a:schemeClr val="bg1"/>
                </a:solidFill>
                <a:latin typeface="Book Antiqua" panose="02040602050305030304" pitchFamily="18" charset="0"/>
                <a:sym typeface="Wingdings" panose="05000000000000000000" pitchFamily="2" charset="2"/>
              </a:defRPr>
            </a:lvl2pPr>
            <a:lvl3pPr marL="1143000" indent="-228600" eaLnBrk="0" hangingPunct="0">
              <a:defRPr sz="2400">
                <a:solidFill>
                  <a:schemeClr val="bg1"/>
                </a:solidFill>
                <a:latin typeface="Book Antiqua" panose="02040602050305030304" pitchFamily="18" charset="0"/>
                <a:sym typeface="Wingdings" panose="05000000000000000000" pitchFamily="2" charset="2"/>
              </a:defRPr>
            </a:lvl3pPr>
            <a:lvl4pPr marL="1600200" indent="-228600" eaLnBrk="0" hangingPunct="0">
              <a:defRPr sz="2400">
                <a:solidFill>
                  <a:schemeClr val="bg1"/>
                </a:solidFill>
                <a:latin typeface="Book Antiqua" panose="02040602050305030304" pitchFamily="18" charset="0"/>
                <a:sym typeface="Wingdings" panose="05000000000000000000" pitchFamily="2" charset="2"/>
              </a:defRPr>
            </a:lvl4pPr>
            <a:lvl5pPr marL="2057400" indent="-228600" eaLnBrk="0" hangingPunct="0">
              <a:defRPr sz="2400">
                <a:solidFill>
                  <a:schemeClr val="bg1"/>
                </a:solidFill>
                <a:latin typeface="Book Antiqua" panose="02040602050305030304" pitchFamily="18" charset="0"/>
                <a:sym typeface="Wingdings" panose="05000000000000000000" pitchFamily="2" charset="2"/>
              </a:defRPr>
            </a:lvl5pPr>
            <a:lvl6pPr marL="25146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6pPr>
            <a:lvl7pPr marL="29718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7pPr>
            <a:lvl8pPr marL="34290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8pPr>
            <a:lvl9pPr marL="38862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9pPr>
          </a:lstStyle>
          <a:p>
            <a:pPr eaLnBrk="1" hangingPunct="1"/>
            <a:endParaRPr lang="en-US"/>
          </a:p>
        </p:txBody>
      </p:sp>
    </p:spTree>
    <p:extLst>
      <p:ext uri="{BB962C8B-B14F-4D97-AF65-F5344CB8AC3E}">
        <p14:creationId xmlns:p14="http://schemas.microsoft.com/office/powerpoint/2010/main" xmlns="" val="2008341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8264"/>
                                        </p:tgtEl>
                                        <p:attrNameLst>
                                          <p:attrName>style.visibility</p:attrName>
                                        </p:attrNameLst>
                                      </p:cBhvr>
                                      <p:to>
                                        <p:strVal val="visible"/>
                                      </p:to>
                                    </p:set>
                                    <p:animEffect transition="in" filter="wipe(up)">
                                      <p:cBhvr>
                                        <p:cTn id="7" dur="2000"/>
                                        <p:tgtEl>
                                          <p:spTgt spid="138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6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sz="4000" smtClean="0"/>
              <a:t>Pathophysiology</a:t>
            </a:r>
          </a:p>
        </p:txBody>
      </p:sp>
      <p:sp>
        <p:nvSpPr>
          <p:cNvPr id="4099" name="Text Box 5"/>
          <p:cNvSpPr txBox="1">
            <a:spLocks noChangeArrowheads="1"/>
          </p:cNvSpPr>
          <p:nvPr/>
        </p:nvSpPr>
        <p:spPr bwMode="auto">
          <a:xfrm>
            <a:off x="76200" y="2090738"/>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Book Antiqua" panose="02040602050305030304" pitchFamily="18" charset="0"/>
                <a:sym typeface="Wingdings" panose="05000000000000000000" pitchFamily="2" charset="2"/>
              </a:defRPr>
            </a:lvl1pPr>
            <a:lvl2pPr marL="742950" indent="-285750" eaLnBrk="0" hangingPunct="0">
              <a:defRPr sz="2400">
                <a:solidFill>
                  <a:schemeClr val="bg1"/>
                </a:solidFill>
                <a:latin typeface="Book Antiqua" panose="02040602050305030304" pitchFamily="18" charset="0"/>
                <a:sym typeface="Wingdings" panose="05000000000000000000" pitchFamily="2" charset="2"/>
              </a:defRPr>
            </a:lvl2pPr>
            <a:lvl3pPr marL="1143000" indent="-228600" eaLnBrk="0" hangingPunct="0">
              <a:defRPr sz="2400">
                <a:solidFill>
                  <a:schemeClr val="bg1"/>
                </a:solidFill>
                <a:latin typeface="Book Antiqua" panose="02040602050305030304" pitchFamily="18" charset="0"/>
                <a:sym typeface="Wingdings" panose="05000000000000000000" pitchFamily="2" charset="2"/>
              </a:defRPr>
            </a:lvl3pPr>
            <a:lvl4pPr marL="1600200" indent="-228600" eaLnBrk="0" hangingPunct="0">
              <a:defRPr sz="2400">
                <a:solidFill>
                  <a:schemeClr val="bg1"/>
                </a:solidFill>
                <a:latin typeface="Book Antiqua" panose="02040602050305030304" pitchFamily="18" charset="0"/>
                <a:sym typeface="Wingdings" panose="05000000000000000000" pitchFamily="2" charset="2"/>
              </a:defRPr>
            </a:lvl4pPr>
            <a:lvl5pPr marL="2057400" indent="-228600" eaLnBrk="0" hangingPunct="0">
              <a:defRPr sz="2400">
                <a:solidFill>
                  <a:schemeClr val="bg1"/>
                </a:solidFill>
                <a:latin typeface="Book Antiqua" panose="02040602050305030304" pitchFamily="18" charset="0"/>
                <a:sym typeface="Wingdings" panose="05000000000000000000" pitchFamily="2" charset="2"/>
              </a:defRPr>
            </a:lvl5pPr>
            <a:lvl6pPr marL="25146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6pPr>
            <a:lvl7pPr marL="29718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7pPr>
            <a:lvl8pPr marL="34290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8pPr>
            <a:lvl9pPr marL="38862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9pPr>
          </a:lstStyle>
          <a:p>
            <a:pPr algn="l" eaLnBrk="1" hangingPunct="1">
              <a:spcBef>
                <a:spcPct val="0"/>
              </a:spcBef>
              <a:buFontTx/>
              <a:buNone/>
            </a:pPr>
            <a:r>
              <a:rPr lang="en-US">
                <a:latin typeface="Arial" panose="020B0604020202020204" pitchFamily="34" charset="0"/>
                <a:cs typeface="Arial" panose="020B0604020202020204" pitchFamily="34" charset="0"/>
              </a:rPr>
              <a:t>Extension</a:t>
            </a:r>
          </a:p>
        </p:txBody>
      </p:sp>
      <p:sp>
        <p:nvSpPr>
          <p:cNvPr id="4100" name="Text Box 6"/>
          <p:cNvSpPr txBox="1">
            <a:spLocks noChangeArrowheads="1"/>
          </p:cNvSpPr>
          <p:nvPr/>
        </p:nvSpPr>
        <p:spPr bwMode="auto">
          <a:xfrm>
            <a:off x="2184400" y="2090738"/>
            <a:ext cx="116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Book Antiqua" panose="02040602050305030304" pitchFamily="18" charset="0"/>
                <a:sym typeface="Wingdings" panose="05000000000000000000" pitchFamily="2" charset="2"/>
              </a:defRPr>
            </a:lvl1pPr>
            <a:lvl2pPr marL="742950" indent="-285750" eaLnBrk="0" hangingPunct="0">
              <a:defRPr sz="2400">
                <a:solidFill>
                  <a:schemeClr val="bg1"/>
                </a:solidFill>
                <a:latin typeface="Book Antiqua" panose="02040602050305030304" pitchFamily="18" charset="0"/>
                <a:sym typeface="Wingdings" panose="05000000000000000000" pitchFamily="2" charset="2"/>
              </a:defRPr>
            </a:lvl2pPr>
            <a:lvl3pPr marL="1143000" indent="-228600" eaLnBrk="0" hangingPunct="0">
              <a:defRPr sz="2400">
                <a:solidFill>
                  <a:schemeClr val="bg1"/>
                </a:solidFill>
                <a:latin typeface="Book Antiqua" panose="02040602050305030304" pitchFamily="18" charset="0"/>
                <a:sym typeface="Wingdings" panose="05000000000000000000" pitchFamily="2" charset="2"/>
              </a:defRPr>
            </a:lvl3pPr>
            <a:lvl4pPr marL="1600200" indent="-228600" eaLnBrk="0" hangingPunct="0">
              <a:defRPr sz="2400">
                <a:solidFill>
                  <a:schemeClr val="bg1"/>
                </a:solidFill>
                <a:latin typeface="Book Antiqua" panose="02040602050305030304" pitchFamily="18" charset="0"/>
                <a:sym typeface="Wingdings" panose="05000000000000000000" pitchFamily="2" charset="2"/>
              </a:defRPr>
            </a:lvl4pPr>
            <a:lvl5pPr marL="2057400" indent="-228600" eaLnBrk="0" hangingPunct="0">
              <a:defRPr sz="2400">
                <a:solidFill>
                  <a:schemeClr val="bg1"/>
                </a:solidFill>
                <a:latin typeface="Book Antiqua" panose="02040602050305030304" pitchFamily="18" charset="0"/>
                <a:sym typeface="Wingdings" panose="05000000000000000000" pitchFamily="2" charset="2"/>
              </a:defRPr>
            </a:lvl5pPr>
            <a:lvl6pPr marL="25146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6pPr>
            <a:lvl7pPr marL="29718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7pPr>
            <a:lvl8pPr marL="34290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8pPr>
            <a:lvl9pPr marL="38862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9pPr>
          </a:lstStyle>
          <a:p>
            <a:pPr algn="l" eaLnBrk="1" hangingPunct="1">
              <a:spcBef>
                <a:spcPct val="0"/>
              </a:spcBef>
              <a:buFontTx/>
              <a:buNone/>
            </a:pPr>
            <a:r>
              <a:rPr lang="en-US">
                <a:latin typeface="Arial" panose="020B0604020202020204" pitchFamily="34" charset="0"/>
                <a:cs typeface="Arial" panose="020B0604020202020204" pitchFamily="34" charset="0"/>
              </a:rPr>
              <a:t>Flexion</a:t>
            </a:r>
          </a:p>
        </p:txBody>
      </p:sp>
      <p:sp>
        <p:nvSpPr>
          <p:cNvPr id="4101" name="Text Box 7"/>
          <p:cNvSpPr txBox="1">
            <a:spLocks noChangeArrowheads="1"/>
          </p:cNvSpPr>
          <p:nvPr/>
        </p:nvSpPr>
        <p:spPr bwMode="auto">
          <a:xfrm>
            <a:off x="228600" y="3662363"/>
            <a:ext cx="4800600"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Book Antiqua" panose="02040602050305030304" pitchFamily="18" charset="0"/>
                <a:sym typeface="Wingdings" panose="05000000000000000000" pitchFamily="2" charset="2"/>
              </a:defRPr>
            </a:lvl1pPr>
            <a:lvl2pPr marL="742950" indent="-285750" eaLnBrk="0" hangingPunct="0">
              <a:defRPr sz="2400">
                <a:solidFill>
                  <a:schemeClr val="bg1"/>
                </a:solidFill>
                <a:latin typeface="Book Antiqua" panose="02040602050305030304" pitchFamily="18" charset="0"/>
                <a:sym typeface="Wingdings" panose="05000000000000000000" pitchFamily="2" charset="2"/>
              </a:defRPr>
            </a:lvl2pPr>
            <a:lvl3pPr marL="1143000" indent="-228600" eaLnBrk="0" hangingPunct="0">
              <a:defRPr sz="2400">
                <a:solidFill>
                  <a:schemeClr val="bg1"/>
                </a:solidFill>
                <a:latin typeface="Book Antiqua" panose="02040602050305030304" pitchFamily="18" charset="0"/>
                <a:sym typeface="Wingdings" panose="05000000000000000000" pitchFamily="2" charset="2"/>
              </a:defRPr>
            </a:lvl3pPr>
            <a:lvl4pPr marL="1600200" indent="-228600" eaLnBrk="0" hangingPunct="0">
              <a:defRPr sz="2400">
                <a:solidFill>
                  <a:schemeClr val="bg1"/>
                </a:solidFill>
                <a:latin typeface="Book Antiqua" panose="02040602050305030304" pitchFamily="18" charset="0"/>
                <a:sym typeface="Wingdings" panose="05000000000000000000" pitchFamily="2" charset="2"/>
              </a:defRPr>
            </a:lvl4pPr>
            <a:lvl5pPr marL="2057400" indent="-228600" eaLnBrk="0" hangingPunct="0">
              <a:defRPr sz="2400">
                <a:solidFill>
                  <a:schemeClr val="bg1"/>
                </a:solidFill>
                <a:latin typeface="Book Antiqua" panose="02040602050305030304" pitchFamily="18" charset="0"/>
                <a:sym typeface="Wingdings" panose="05000000000000000000" pitchFamily="2" charset="2"/>
              </a:defRPr>
            </a:lvl5pPr>
            <a:lvl6pPr marL="25146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6pPr>
            <a:lvl7pPr marL="29718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7pPr>
            <a:lvl8pPr marL="34290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8pPr>
            <a:lvl9pPr marL="38862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9pPr>
          </a:lstStyle>
          <a:p>
            <a:pPr algn="l" eaLnBrk="1" hangingPunct="1">
              <a:spcBef>
                <a:spcPct val="50000"/>
              </a:spcBef>
              <a:buFontTx/>
              <a:buNone/>
            </a:pPr>
            <a:r>
              <a:rPr lang="en-US" dirty="0">
                <a:solidFill>
                  <a:schemeClr val="tx1"/>
                </a:solidFill>
                <a:latin typeface="Arial" panose="020B0604020202020204" pitchFamily="34" charset="0"/>
                <a:cs typeface="Arial" panose="020B0604020202020204" pitchFamily="34" charset="0"/>
              </a:rPr>
              <a:t>          Full flexion </a:t>
            </a:r>
          </a:p>
          <a:p>
            <a:pPr algn="l" eaLnBrk="1" hangingPunct="1">
              <a:spcBef>
                <a:spcPct val="50000"/>
              </a:spcBef>
              <a:buFontTx/>
              <a:buNone/>
            </a:pPr>
            <a:r>
              <a:rPr lang="en-US" dirty="0">
                <a:solidFill>
                  <a:schemeClr val="tx1"/>
                </a:solidFill>
                <a:latin typeface="Arial" panose="020B0604020202020204" pitchFamily="34" charset="0"/>
                <a:cs typeface="Arial" panose="020B0604020202020204" pitchFamily="34" charset="0"/>
              </a:rPr>
              <a:t>55% Volume decrease</a:t>
            </a:r>
          </a:p>
          <a:p>
            <a:pPr algn="l" eaLnBrk="1" hangingPunct="1">
              <a:spcBef>
                <a:spcPct val="50000"/>
              </a:spcBef>
              <a:buFontTx/>
              <a:buNone/>
            </a:pPr>
            <a:r>
              <a:rPr lang="en-US" dirty="0">
                <a:solidFill>
                  <a:schemeClr val="tx1"/>
                </a:solidFill>
                <a:latin typeface="Arial" panose="020B0604020202020204" pitchFamily="34" charset="0"/>
                <a:cs typeface="Arial" panose="020B0604020202020204" pitchFamily="34" charset="0"/>
              </a:rPr>
              <a:t>x7 </a:t>
            </a:r>
            <a:r>
              <a:rPr lang="en-US" dirty="0" err="1">
                <a:solidFill>
                  <a:schemeClr val="tx1"/>
                </a:solidFill>
                <a:latin typeface="Arial" panose="020B0604020202020204" pitchFamily="34" charset="0"/>
                <a:cs typeface="Arial" panose="020B0604020202020204" pitchFamily="34" charset="0"/>
              </a:rPr>
              <a:t>intraneural</a:t>
            </a:r>
            <a:r>
              <a:rPr lang="en-US" dirty="0">
                <a:solidFill>
                  <a:schemeClr val="tx1"/>
                </a:solidFill>
                <a:latin typeface="Arial" panose="020B0604020202020204" pitchFamily="34" charset="0"/>
                <a:cs typeface="Arial" panose="020B0604020202020204" pitchFamily="34" charset="0"/>
              </a:rPr>
              <a:t> pressure</a:t>
            </a:r>
          </a:p>
          <a:p>
            <a:pPr algn="l" eaLnBrk="1" hangingPunct="1">
              <a:spcBef>
                <a:spcPct val="50000"/>
              </a:spcBef>
              <a:buFontTx/>
              <a:buNone/>
            </a:pPr>
            <a:endParaRPr lang="en-US" i="1" dirty="0">
              <a:solidFill>
                <a:schemeClr val="tx1"/>
              </a:solidFill>
            </a:endParaRPr>
          </a:p>
          <a:p>
            <a:pPr algn="l" eaLnBrk="1" hangingPunct="1">
              <a:spcBef>
                <a:spcPct val="50000"/>
              </a:spcBef>
              <a:buFontTx/>
              <a:buNone/>
            </a:pPr>
            <a:r>
              <a:rPr lang="en-US" i="1" dirty="0" err="1">
                <a:solidFill>
                  <a:schemeClr val="tx1"/>
                </a:solidFill>
              </a:rPr>
              <a:t>Bozentka</a:t>
            </a:r>
            <a:r>
              <a:rPr lang="en-US" i="1" dirty="0">
                <a:solidFill>
                  <a:schemeClr val="tx1"/>
                </a:solidFill>
              </a:rPr>
              <a:t> DJ: </a:t>
            </a:r>
            <a:r>
              <a:rPr lang="en-US" i="1" dirty="0" err="1">
                <a:solidFill>
                  <a:schemeClr val="tx1"/>
                </a:solidFill>
              </a:rPr>
              <a:t>Clin</a:t>
            </a:r>
            <a:r>
              <a:rPr lang="en-US" i="1" dirty="0">
                <a:solidFill>
                  <a:schemeClr val="tx1"/>
                </a:solidFill>
              </a:rPr>
              <a:t> </a:t>
            </a:r>
            <a:r>
              <a:rPr lang="en-US" i="1" dirty="0" err="1">
                <a:solidFill>
                  <a:schemeClr val="tx1"/>
                </a:solidFill>
              </a:rPr>
              <a:t>Orthop</a:t>
            </a:r>
            <a:r>
              <a:rPr lang="en-US" i="1" dirty="0">
                <a:solidFill>
                  <a:schemeClr val="tx1"/>
                </a:solidFill>
              </a:rPr>
              <a:t>, 1998</a:t>
            </a:r>
          </a:p>
          <a:p>
            <a:pPr algn="l" eaLnBrk="1" hangingPunct="1">
              <a:spcBef>
                <a:spcPct val="50000"/>
              </a:spcBef>
              <a:buFontTx/>
              <a:buNone/>
            </a:pPr>
            <a:endParaRPr lang="en-US" i="1" dirty="0">
              <a:solidFill>
                <a:schemeClr val="tx1"/>
              </a:solidFill>
              <a:cs typeface="Arial" panose="020B0604020202020204" pitchFamily="34" charset="0"/>
            </a:endParaRPr>
          </a:p>
        </p:txBody>
      </p:sp>
      <p:sp>
        <p:nvSpPr>
          <p:cNvPr id="4102" name="Oval 8"/>
          <p:cNvSpPr>
            <a:spLocks noChangeArrowheads="1"/>
          </p:cNvSpPr>
          <p:nvPr/>
        </p:nvSpPr>
        <p:spPr bwMode="auto">
          <a:xfrm>
            <a:off x="304800" y="2700338"/>
            <a:ext cx="990600" cy="6096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bg1"/>
                </a:solidFill>
                <a:latin typeface="Book Antiqua" panose="02040602050305030304" pitchFamily="18" charset="0"/>
                <a:sym typeface="Wingdings" panose="05000000000000000000" pitchFamily="2" charset="2"/>
              </a:defRPr>
            </a:lvl1pPr>
            <a:lvl2pPr marL="742950" indent="-285750" eaLnBrk="0" hangingPunct="0">
              <a:defRPr sz="2400">
                <a:solidFill>
                  <a:schemeClr val="bg1"/>
                </a:solidFill>
                <a:latin typeface="Book Antiqua" panose="02040602050305030304" pitchFamily="18" charset="0"/>
                <a:sym typeface="Wingdings" panose="05000000000000000000" pitchFamily="2" charset="2"/>
              </a:defRPr>
            </a:lvl2pPr>
            <a:lvl3pPr marL="1143000" indent="-228600" eaLnBrk="0" hangingPunct="0">
              <a:defRPr sz="2400">
                <a:solidFill>
                  <a:schemeClr val="bg1"/>
                </a:solidFill>
                <a:latin typeface="Book Antiqua" panose="02040602050305030304" pitchFamily="18" charset="0"/>
                <a:sym typeface="Wingdings" panose="05000000000000000000" pitchFamily="2" charset="2"/>
              </a:defRPr>
            </a:lvl3pPr>
            <a:lvl4pPr marL="1600200" indent="-228600" eaLnBrk="0" hangingPunct="0">
              <a:defRPr sz="2400">
                <a:solidFill>
                  <a:schemeClr val="bg1"/>
                </a:solidFill>
                <a:latin typeface="Book Antiqua" panose="02040602050305030304" pitchFamily="18" charset="0"/>
                <a:sym typeface="Wingdings" panose="05000000000000000000" pitchFamily="2" charset="2"/>
              </a:defRPr>
            </a:lvl4pPr>
            <a:lvl5pPr marL="2057400" indent="-228600" eaLnBrk="0" hangingPunct="0">
              <a:defRPr sz="2400">
                <a:solidFill>
                  <a:schemeClr val="bg1"/>
                </a:solidFill>
                <a:latin typeface="Book Antiqua" panose="02040602050305030304" pitchFamily="18" charset="0"/>
                <a:sym typeface="Wingdings" panose="05000000000000000000" pitchFamily="2" charset="2"/>
              </a:defRPr>
            </a:lvl5pPr>
            <a:lvl6pPr marL="25146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6pPr>
            <a:lvl7pPr marL="29718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7pPr>
            <a:lvl8pPr marL="34290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8pPr>
            <a:lvl9pPr marL="38862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9pPr>
          </a:lstStyle>
          <a:p>
            <a:pPr eaLnBrk="1" hangingPunct="1"/>
            <a:endParaRPr lang="en-US"/>
          </a:p>
        </p:txBody>
      </p:sp>
      <p:sp>
        <p:nvSpPr>
          <p:cNvPr id="4103" name="AutoShape 9"/>
          <p:cNvSpPr>
            <a:spLocks noChangeArrowheads="1"/>
          </p:cNvSpPr>
          <p:nvPr/>
        </p:nvSpPr>
        <p:spPr bwMode="auto">
          <a:xfrm>
            <a:off x="2438400" y="2776538"/>
            <a:ext cx="762000" cy="381000"/>
          </a:xfrm>
          <a:prstGeom prst="triangle">
            <a:avLst>
              <a:gd name="adj" fmla="val 50000"/>
            </a:avLst>
          </a:prstGeom>
          <a:solidFill>
            <a:schemeClr val="accent1"/>
          </a:solidFill>
          <a:ln w="9525">
            <a:solidFill>
              <a:schemeClr val="tx1"/>
            </a:solidFill>
            <a:miter lim="800000"/>
            <a:headEnd/>
            <a:tailEnd/>
          </a:ln>
        </p:spPr>
        <p:txBody>
          <a:bodyPr wrap="none" anchor="ctr"/>
          <a:lstStyle>
            <a:lvl1pPr eaLnBrk="0" hangingPunct="0">
              <a:defRPr sz="2400">
                <a:solidFill>
                  <a:schemeClr val="bg1"/>
                </a:solidFill>
                <a:latin typeface="Book Antiqua" panose="02040602050305030304" pitchFamily="18" charset="0"/>
                <a:sym typeface="Wingdings" panose="05000000000000000000" pitchFamily="2" charset="2"/>
              </a:defRPr>
            </a:lvl1pPr>
            <a:lvl2pPr marL="742950" indent="-285750" eaLnBrk="0" hangingPunct="0">
              <a:defRPr sz="2400">
                <a:solidFill>
                  <a:schemeClr val="bg1"/>
                </a:solidFill>
                <a:latin typeface="Book Antiqua" panose="02040602050305030304" pitchFamily="18" charset="0"/>
                <a:sym typeface="Wingdings" panose="05000000000000000000" pitchFamily="2" charset="2"/>
              </a:defRPr>
            </a:lvl2pPr>
            <a:lvl3pPr marL="1143000" indent="-228600" eaLnBrk="0" hangingPunct="0">
              <a:defRPr sz="2400">
                <a:solidFill>
                  <a:schemeClr val="bg1"/>
                </a:solidFill>
                <a:latin typeface="Book Antiqua" panose="02040602050305030304" pitchFamily="18" charset="0"/>
                <a:sym typeface="Wingdings" panose="05000000000000000000" pitchFamily="2" charset="2"/>
              </a:defRPr>
            </a:lvl3pPr>
            <a:lvl4pPr marL="1600200" indent="-228600" eaLnBrk="0" hangingPunct="0">
              <a:defRPr sz="2400">
                <a:solidFill>
                  <a:schemeClr val="bg1"/>
                </a:solidFill>
                <a:latin typeface="Book Antiqua" panose="02040602050305030304" pitchFamily="18" charset="0"/>
                <a:sym typeface="Wingdings" panose="05000000000000000000" pitchFamily="2" charset="2"/>
              </a:defRPr>
            </a:lvl4pPr>
            <a:lvl5pPr marL="2057400" indent="-228600" eaLnBrk="0" hangingPunct="0">
              <a:defRPr sz="2400">
                <a:solidFill>
                  <a:schemeClr val="bg1"/>
                </a:solidFill>
                <a:latin typeface="Book Antiqua" panose="02040602050305030304" pitchFamily="18" charset="0"/>
                <a:sym typeface="Wingdings" panose="05000000000000000000" pitchFamily="2" charset="2"/>
              </a:defRPr>
            </a:lvl5pPr>
            <a:lvl6pPr marL="25146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6pPr>
            <a:lvl7pPr marL="29718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7pPr>
            <a:lvl8pPr marL="34290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8pPr>
            <a:lvl9pPr marL="3886200" indent="-228600" algn="ctr" eaLnBrk="0" fontAlgn="base" hangingPunct="0">
              <a:spcBef>
                <a:spcPct val="20000"/>
              </a:spcBef>
              <a:spcAft>
                <a:spcPct val="0"/>
              </a:spcAft>
              <a:buFont typeface="Wingdings" panose="05000000000000000000" pitchFamily="2" charset="2"/>
              <a:defRPr sz="2400">
                <a:solidFill>
                  <a:schemeClr val="bg1"/>
                </a:solidFill>
                <a:latin typeface="Book Antiqua" panose="02040602050305030304" pitchFamily="18" charset="0"/>
                <a:sym typeface="Wingdings" panose="05000000000000000000" pitchFamily="2" charset="2"/>
              </a:defRPr>
            </a:lvl9pPr>
          </a:lstStyle>
          <a:p>
            <a:pPr eaLnBrk="1" hangingPunct="1"/>
            <a:endParaRPr lang="en-US"/>
          </a:p>
        </p:txBody>
      </p:sp>
      <p:pic>
        <p:nvPicPr>
          <p:cNvPr id="4104" name="Picture 12" descr="Scan70"/>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8600" y="2057400"/>
            <a:ext cx="5105400" cy="3556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17133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sz="quarter"/>
          </p:nvPr>
        </p:nvSpPr>
        <p:spPr/>
        <p:txBody>
          <a:bodyPr/>
          <a:lstStyle/>
          <a:p>
            <a:pPr algn="r" eaLnBrk="1" hangingPunct="1"/>
            <a:r>
              <a:rPr lang="el-GR" sz="3200" b="1" dirty="0" smtClean="0"/>
              <a:t>ΕΠΙΣΚΟΠΗΣΗ</a:t>
            </a:r>
            <a:endParaRPr lang="en-US" sz="3200" b="1" dirty="0" smtClean="0"/>
          </a:p>
        </p:txBody>
      </p:sp>
      <p:pic>
        <p:nvPicPr>
          <p:cNvPr id="17418" name="Picture 10" descr="spoon club"/>
          <p:cNvPicPr>
            <a:picLocks noGrp="1" noChangeAspect="1" noChangeArrowheads="1"/>
          </p:cNvPicPr>
          <p:nvPr>
            <p:ph sz="quarter" idx="1"/>
          </p:nvPr>
        </p:nvPicPr>
        <p:blipFill>
          <a:blip r:embed="rId3" cstate="print"/>
          <a:srcRect/>
          <a:stretch>
            <a:fillRect/>
          </a:stretch>
        </p:blipFill>
        <p:spPr>
          <a:xfrm>
            <a:off x="1143000" y="0"/>
            <a:ext cx="1625600" cy="2185988"/>
          </a:xfrm>
          <a:noFill/>
        </p:spPr>
      </p:pic>
      <p:pic>
        <p:nvPicPr>
          <p:cNvPr id="17416" name="Picture 8" descr="natural"/>
          <p:cNvPicPr>
            <a:picLocks noGrp="1" noChangeAspect="1" noChangeArrowheads="1"/>
          </p:cNvPicPr>
          <p:nvPr>
            <p:ph sz="quarter" idx="2"/>
          </p:nvPr>
        </p:nvPicPr>
        <p:blipFill>
          <a:blip r:embed="rId4" cstate="print"/>
          <a:srcRect/>
          <a:stretch>
            <a:fillRect/>
          </a:stretch>
        </p:blipFill>
        <p:spPr>
          <a:xfrm>
            <a:off x="6137275" y="990600"/>
            <a:ext cx="3006725" cy="1641475"/>
          </a:xfrm>
          <a:noFill/>
        </p:spPr>
      </p:pic>
      <p:pic>
        <p:nvPicPr>
          <p:cNvPr id="17417" name="Picture 9" descr="assymetry"/>
          <p:cNvPicPr>
            <a:picLocks noGrp="1" noChangeAspect="1" noChangeArrowheads="1"/>
          </p:cNvPicPr>
          <p:nvPr>
            <p:ph sz="quarter" idx="3"/>
          </p:nvPr>
        </p:nvPicPr>
        <p:blipFill>
          <a:blip r:embed="rId5" cstate="print"/>
          <a:srcRect/>
          <a:stretch>
            <a:fillRect/>
          </a:stretch>
        </p:blipFill>
        <p:spPr>
          <a:xfrm>
            <a:off x="3733800" y="1371600"/>
            <a:ext cx="2308225" cy="2187575"/>
          </a:xfrm>
          <a:noFill/>
        </p:spPr>
      </p:pic>
      <p:sp>
        <p:nvSpPr>
          <p:cNvPr id="11267" name="Rectangle 7"/>
          <p:cNvSpPr>
            <a:spLocks noGrp="1" noChangeArrowheads="1"/>
          </p:cNvSpPr>
          <p:nvPr>
            <p:ph sz="quarter" idx="4"/>
          </p:nvPr>
        </p:nvSpPr>
        <p:spPr>
          <a:xfrm>
            <a:off x="4724400" y="4419600"/>
            <a:ext cx="4038600" cy="2187575"/>
          </a:xfrm>
        </p:spPr>
        <p:txBody>
          <a:bodyPr/>
          <a:lstStyle/>
          <a:p>
            <a:pPr eaLnBrk="1" hangingPunct="1"/>
            <a:r>
              <a:rPr lang="el-GR" sz="1800" smtClean="0"/>
              <a:t>ΚΥΡΤΗ ΣΤΑΣΗ</a:t>
            </a:r>
          </a:p>
          <a:p>
            <a:pPr eaLnBrk="1" hangingPunct="1"/>
            <a:r>
              <a:rPr lang="el-GR" sz="1800" smtClean="0"/>
              <a:t>ΚΥΡΤΟΤΗΤΑ ΕΝΟΣ ΔΑΚΤΥΛΟΥ</a:t>
            </a:r>
          </a:p>
          <a:p>
            <a:pPr eaLnBrk="1" hangingPunct="1"/>
            <a:r>
              <a:rPr lang="el-GR" sz="1800" smtClean="0"/>
              <a:t>ΑΣΥΜΜΕΤΡΙΑ</a:t>
            </a:r>
          </a:p>
          <a:p>
            <a:pPr eaLnBrk="1" hangingPunct="1"/>
            <a:r>
              <a:rPr lang="el-GR" sz="1800" smtClean="0"/>
              <a:t>ΧΡΩΜΑ</a:t>
            </a:r>
          </a:p>
          <a:p>
            <a:pPr eaLnBrk="1" hangingPunct="1"/>
            <a:r>
              <a:rPr lang="el-GR" sz="1800" smtClean="0"/>
              <a:t>ΕΠΑΡΜΑΤΑ / ΚΟΙΛΑΝΣΕΙΣ</a:t>
            </a:r>
          </a:p>
          <a:p>
            <a:pPr eaLnBrk="1" hangingPunct="1"/>
            <a:r>
              <a:rPr lang="el-GR" sz="1800" smtClean="0"/>
              <a:t>ΜΥΙΚΗ ΑΤΡΟΦΙΑ</a:t>
            </a:r>
            <a:endParaRPr lang="en-US" sz="1800" smtClean="0"/>
          </a:p>
        </p:txBody>
      </p:sp>
      <p:sp>
        <p:nvSpPr>
          <p:cNvPr id="11271" name="Text Box 11"/>
          <p:cNvSpPr txBox="1">
            <a:spLocks noChangeArrowheads="1"/>
          </p:cNvSpPr>
          <p:nvPr/>
        </p:nvSpPr>
        <p:spPr bwMode="auto">
          <a:xfrm>
            <a:off x="4937125" y="3770313"/>
            <a:ext cx="3902075" cy="579437"/>
          </a:xfrm>
          <a:prstGeom prst="rect">
            <a:avLst/>
          </a:prstGeom>
          <a:noFill/>
          <a:ln w="9525">
            <a:noFill/>
            <a:miter lim="800000"/>
            <a:headEnd/>
            <a:tailEnd/>
          </a:ln>
        </p:spPr>
        <p:txBody>
          <a:bodyPr>
            <a:spAutoFit/>
          </a:bodyPr>
          <a:lstStyle/>
          <a:p>
            <a:r>
              <a:rPr lang="el-GR" b="1"/>
              <a:t>ΧΕΙΡΑ ΣΕ ΣΤΑΣΗ ΑΝΑΠΑΥΣΗΣ</a:t>
            </a:r>
          </a:p>
          <a:p>
            <a:r>
              <a:rPr lang="el-GR" sz="1400" b="1"/>
              <a:t>(Ουδέτερη με μικρή ωλένια απόκλιση)</a:t>
            </a:r>
            <a:endParaRPr lang="en-US" sz="1400" b="1"/>
          </a:p>
        </p:txBody>
      </p:sp>
      <p:sp>
        <p:nvSpPr>
          <p:cNvPr id="11272" name="Text Box 12"/>
          <p:cNvSpPr txBox="1">
            <a:spLocks noChangeArrowheads="1"/>
          </p:cNvSpPr>
          <p:nvPr/>
        </p:nvSpPr>
        <p:spPr bwMode="auto">
          <a:xfrm>
            <a:off x="441325" y="3617913"/>
            <a:ext cx="2987675" cy="366712"/>
          </a:xfrm>
          <a:prstGeom prst="rect">
            <a:avLst/>
          </a:prstGeom>
          <a:noFill/>
          <a:ln w="9525">
            <a:noFill/>
            <a:miter lim="800000"/>
            <a:headEnd/>
            <a:tailEnd/>
          </a:ln>
        </p:spPr>
        <p:txBody>
          <a:bodyPr>
            <a:spAutoFit/>
          </a:bodyPr>
          <a:lstStyle/>
          <a:p>
            <a:endParaRPr lang="el-GR"/>
          </a:p>
        </p:txBody>
      </p:sp>
      <p:pic>
        <p:nvPicPr>
          <p:cNvPr id="11273" name="Picture 3" descr="hand at rest"/>
          <p:cNvPicPr>
            <a:picLocks noChangeAspect="1" noChangeArrowheads="1"/>
          </p:cNvPicPr>
          <p:nvPr/>
        </p:nvPicPr>
        <p:blipFill>
          <a:blip r:embed="rId6" cstate="print">
            <a:grayscl/>
          </a:blip>
          <a:srcRect/>
          <a:stretch>
            <a:fillRect/>
          </a:stretch>
        </p:blipFill>
        <p:spPr bwMode="auto">
          <a:xfrm>
            <a:off x="609600" y="2133600"/>
            <a:ext cx="2752725"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7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7417"/>
                                        </p:tgtEl>
                                        <p:attrNameLst>
                                          <p:attrName>style.visibility</p:attrName>
                                        </p:attrNameLst>
                                      </p:cBhvr>
                                      <p:to>
                                        <p:strVal val="visible"/>
                                      </p:to>
                                    </p:set>
                                  </p:childTnLst>
                                  <p:subTnLst>
                                    <p:set>
                                      <p:cBhvr override="childStyle">
                                        <p:cTn dur="1" fill="hold" display="0" masterRel="nextClick" afterEffect="1"/>
                                        <p:tgtEl>
                                          <p:spTgt spid="17417"/>
                                        </p:tgtEl>
                                        <p:attrNameLst>
                                          <p:attrName>style.visibility</p:attrName>
                                        </p:attrNameLst>
                                      </p:cBhvr>
                                      <p:to>
                                        <p:strVal val="hidden"/>
                                      </p:to>
                                    </p:set>
                                  </p:sub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17416"/>
                                        </p:tgtEl>
                                        <p:attrNameLst>
                                          <p:attrName>style.visibility</p:attrName>
                                        </p:attrNameLst>
                                      </p:cBhvr>
                                      <p:to>
                                        <p:strVal val="visible"/>
                                      </p:to>
                                    </p:set>
                                  </p:childTnLst>
                                  <p:subTnLst>
                                    <p:set>
                                      <p:cBhvr override="childStyle">
                                        <p:cTn dur="1" fill="hold" display="0" masterRel="nextClick" afterEffect="1"/>
                                        <p:tgtEl>
                                          <p:spTgt spid="174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4000"/>
              <a:t>Cubital tunnel- Clinical presentation</a:t>
            </a:r>
          </a:p>
        </p:txBody>
      </p:sp>
      <p:sp>
        <p:nvSpPr>
          <p:cNvPr id="53251" name="Rectangle 3"/>
          <p:cNvSpPr>
            <a:spLocks noGrp="1" noChangeArrowheads="1"/>
          </p:cNvSpPr>
          <p:nvPr>
            <p:ph sz="quarter" idx="1"/>
          </p:nvPr>
        </p:nvSpPr>
        <p:spPr>
          <a:xfrm>
            <a:off x="609600" y="1589567"/>
            <a:ext cx="5181600" cy="4572000"/>
          </a:xfrm>
        </p:spPr>
        <p:txBody>
          <a:bodyPr/>
          <a:lstStyle/>
          <a:p>
            <a:pPr>
              <a:lnSpc>
                <a:spcPct val="90000"/>
              </a:lnSpc>
            </a:pPr>
            <a:r>
              <a:rPr lang="en-US" dirty="0"/>
              <a:t>Medial elbow and forearm pain</a:t>
            </a:r>
          </a:p>
          <a:p>
            <a:pPr>
              <a:lnSpc>
                <a:spcPct val="90000"/>
              </a:lnSpc>
            </a:pPr>
            <a:endParaRPr lang="en-US" dirty="0"/>
          </a:p>
          <a:p>
            <a:pPr>
              <a:lnSpc>
                <a:spcPct val="90000"/>
              </a:lnSpc>
            </a:pPr>
            <a:r>
              <a:rPr lang="en-US" dirty="0" err="1"/>
              <a:t>Paresthesias</a:t>
            </a:r>
            <a:r>
              <a:rPr lang="en-US" dirty="0"/>
              <a:t>, </a:t>
            </a:r>
            <a:r>
              <a:rPr lang="en-US" dirty="0" err="1"/>
              <a:t>dysesthesias</a:t>
            </a:r>
            <a:r>
              <a:rPr lang="en-US" dirty="0"/>
              <a:t> or anesthesia ring and little fingers </a:t>
            </a:r>
          </a:p>
          <a:p>
            <a:pPr>
              <a:lnSpc>
                <a:spcPct val="90000"/>
              </a:lnSpc>
            </a:pPr>
            <a:endParaRPr lang="en-US" dirty="0"/>
          </a:p>
          <a:p>
            <a:pPr>
              <a:lnSpc>
                <a:spcPct val="90000"/>
              </a:lnSpc>
            </a:pPr>
            <a:r>
              <a:rPr lang="en-US" dirty="0"/>
              <a:t> Weakness and loss of dexterity</a:t>
            </a:r>
          </a:p>
          <a:p>
            <a:pPr>
              <a:lnSpc>
                <a:spcPct val="90000"/>
              </a:lnSpc>
            </a:pPr>
            <a:endParaRPr lang="en-US" dirty="0"/>
          </a:p>
          <a:p>
            <a:pPr>
              <a:lnSpc>
                <a:spcPct val="90000"/>
              </a:lnSpc>
            </a:pPr>
            <a:r>
              <a:rPr lang="en-US" dirty="0"/>
              <a:t>Worse with prolonged elbow flexion</a:t>
            </a:r>
          </a:p>
        </p:txBody>
      </p:sp>
      <p:pic>
        <p:nvPicPr>
          <p:cNvPr id="5" name="Picture 6" descr="Nerve distro palmar"/>
          <p:cNvPicPr>
            <a:picLocks noGrp="1" noChangeAspect="1" noChangeArrowheads="1"/>
          </p:cNvPicPr>
          <p:nvPr>
            <p:ph sz="quarter" idx="2"/>
          </p:nvPr>
        </p:nvPicPr>
        <p:blipFill>
          <a:blip r:embed="rId2" cstate="print"/>
          <a:srcRect/>
          <a:stretch>
            <a:fillRect/>
          </a:stretch>
        </p:blipFill>
        <p:spPr bwMode="auto">
          <a:xfrm>
            <a:off x="5791200" y="1875317"/>
            <a:ext cx="3219450" cy="4286250"/>
          </a:xfrm>
          <a:prstGeom prst="rect">
            <a:avLst/>
          </a:prstGeom>
          <a:noFill/>
          <a:ln w="9525">
            <a:noFill/>
            <a:miter lim="800000"/>
            <a:headEnd/>
            <a:tailEnd/>
          </a:ln>
        </p:spPr>
      </p:pic>
    </p:spTree>
    <p:extLst>
      <p:ext uri="{BB962C8B-B14F-4D97-AF65-F5344CB8AC3E}">
        <p14:creationId xmlns:p14="http://schemas.microsoft.com/office/powerpoint/2010/main" xmlns="" val="26536006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5" name="Content Placeholder 4"/>
          <p:cNvSpPr>
            <a:spLocks noGrp="1"/>
          </p:cNvSpPr>
          <p:nvPr>
            <p:ph sz="quarter" idx="1"/>
          </p:nvPr>
        </p:nvSpPr>
        <p:spPr/>
        <p:txBody>
          <a:bodyPr/>
          <a:lstStyle/>
          <a:p>
            <a:r>
              <a:rPr lang="en-US" sz="2800" dirty="0"/>
              <a:t>Simple decompression</a:t>
            </a:r>
          </a:p>
          <a:p>
            <a:r>
              <a:rPr lang="en-US" sz="2800" dirty="0"/>
              <a:t>anterior transposition (subcutaneous, </a:t>
            </a:r>
            <a:r>
              <a:rPr lang="en-US" sz="2800" dirty="0" err="1"/>
              <a:t>submuscular</a:t>
            </a:r>
            <a:r>
              <a:rPr lang="en-US" sz="2800" dirty="0"/>
              <a:t> or intramuscular)</a:t>
            </a:r>
          </a:p>
          <a:p>
            <a:r>
              <a:rPr lang="en-US" sz="2800" dirty="0"/>
              <a:t>medial </a:t>
            </a:r>
            <a:r>
              <a:rPr lang="en-US" sz="2800" dirty="0" err="1"/>
              <a:t>epicondylectomy</a:t>
            </a:r>
            <a:endParaRPr lang="en-US" sz="2800" dirty="0"/>
          </a:p>
          <a:p>
            <a:r>
              <a:rPr lang="en-US" sz="2800" dirty="0"/>
              <a:t>endoscopic surgery</a:t>
            </a:r>
          </a:p>
          <a:p>
            <a:pPr marL="0" indent="0">
              <a:buNone/>
            </a:pPr>
            <a:endParaRPr lang="en-US" dirty="0"/>
          </a:p>
        </p:txBody>
      </p:sp>
      <p:pic>
        <p:nvPicPr>
          <p:cNvPr id="7" name="Content Placeholder 6"/>
          <p:cNvPicPr>
            <a:picLocks noGrp="1" noChangeAspect="1"/>
          </p:cNvPicPr>
          <p:nvPr>
            <p:ph sz="quarter" idx="2"/>
          </p:nvPr>
        </p:nvPicPr>
        <p:blipFill rotWithShape="1">
          <a:blip r:embed="rId3" cstate="print">
            <a:extLst>
              <a:ext uri="{28A0092B-C50C-407E-A947-70E740481C1C}">
                <a14:useLocalDpi xmlns:a14="http://schemas.microsoft.com/office/drawing/2010/main" xmlns="" val="0"/>
              </a:ext>
            </a:extLst>
          </a:blip>
          <a:srcRect l="16504" t="13781" r="14869" b="20860"/>
          <a:stretch/>
        </p:blipFill>
        <p:spPr>
          <a:xfrm>
            <a:off x="4191000" y="2209800"/>
            <a:ext cx="4800600" cy="34290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447800" y="381000"/>
            <a:ext cx="5867400" cy="762000"/>
          </a:xfrm>
        </p:spPr>
        <p:txBody>
          <a:bodyPr/>
          <a:lstStyle/>
          <a:p>
            <a:pPr eaLnBrk="1" hangingPunct="1"/>
            <a:r>
              <a:rPr lang="en-US" sz="2800" b="1" dirty="0" smtClean="0"/>
              <a:t>KANA</a:t>
            </a:r>
            <a:r>
              <a:rPr lang="el-GR" sz="2800" b="1" dirty="0" smtClean="0"/>
              <a:t>ΛΙ ΤΟΥ </a:t>
            </a:r>
            <a:r>
              <a:rPr lang="en-US" sz="2800" b="1" dirty="0" smtClean="0"/>
              <a:t>GUYON</a:t>
            </a:r>
          </a:p>
        </p:txBody>
      </p:sp>
      <p:pic>
        <p:nvPicPr>
          <p:cNvPr id="58371" name="Picture 4"/>
          <p:cNvPicPr>
            <a:picLocks noGrp="1" noChangeAspect="1" noChangeArrowheads="1"/>
          </p:cNvPicPr>
          <p:nvPr>
            <p:ph sz="quarter" idx="1"/>
          </p:nvPr>
        </p:nvPicPr>
        <p:blipFill>
          <a:blip r:embed="rId3" cstate="print"/>
          <a:srcRect/>
          <a:stretch>
            <a:fillRect/>
          </a:stretch>
        </p:blipFill>
        <p:spPr>
          <a:xfrm>
            <a:off x="0" y="1600200"/>
            <a:ext cx="4114800" cy="4525963"/>
          </a:xfrm>
          <a:noFill/>
        </p:spPr>
      </p:pic>
      <p:sp>
        <p:nvSpPr>
          <p:cNvPr id="58372" name="Text Box 5"/>
          <p:cNvSpPr txBox="1">
            <a:spLocks noChangeArrowheads="1"/>
          </p:cNvSpPr>
          <p:nvPr/>
        </p:nvSpPr>
        <p:spPr bwMode="auto">
          <a:xfrm>
            <a:off x="6080125" y="1636713"/>
            <a:ext cx="184150" cy="366712"/>
          </a:xfrm>
          <a:prstGeom prst="rect">
            <a:avLst/>
          </a:prstGeom>
          <a:noFill/>
          <a:ln w="9525">
            <a:noFill/>
            <a:miter lim="800000"/>
            <a:headEnd/>
            <a:tailEnd/>
          </a:ln>
        </p:spPr>
        <p:txBody>
          <a:bodyPr wrap="none">
            <a:spAutoFit/>
          </a:bodyPr>
          <a:lstStyle/>
          <a:p>
            <a:endParaRPr lang="el-GR"/>
          </a:p>
        </p:txBody>
      </p:sp>
      <p:pic>
        <p:nvPicPr>
          <p:cNvPr id="58373" name="Picture 6"/>
          <p:cNvPicPr>
            <a:picLocks noChangeAspect="1" noChangeArrowheads="1"/>
          </p:cNvPicPr>
          <p:nvPr/>
        </p:nvPicPr>
        <p:blipFill>
          <a:blip r:embed="rId4" cstate="print"/>
          <a:srcRect/>
          <a:stretch>
            <a:fillRect/>
          </a:stretch>
        </p:blipFill>
        <p:spPr bwMode="auto">
          <a:xfrm>
            <a:off x="7086600" y="1524000"/>
            <a:ext cx="1719263" cy="2328863"/>
          </a:xfrm>
          <a:prstGeom prst="rect">
            <a:avLst/>
          </a:prstGeom>
          <a:noFill/>
          <a:ln w="9525">
            <a:noFill/>
            <a:miter lim="800000"/>
            <a:headEnd/>
            <a:tailEnd/>
          </a:ln>
        </p:spPr>
      </p:pic>
      <p:sp>
        <p:nvSpPr>
          <p:cNvPr id="58374" name="Text Box 7"/>
          <p:cNvSpPr txBox="1">
            <a:spLocks noChangeArrowheads="1"/>
          </p:cNvSpPr>
          <p:nvPr/>
        </p:nvSpPr>
        <p:spPr bwMode="auto">
          <a:xfrm>
            <a:off x="5394325" y="1865313"/>
            <a:ext cx="184150" cy="366712"/>
          </a:xfrm>
          <a:prstGeom prst="rect">
            <a:avLst/>
          </a:prstGeom>
          <a:noFill/>
          <a:ln w="9525">
            <a:noFill/>
            <a:miter lim="800000"/>
            <a:headEnd/>
            <a:tailEnd/>
          </a:ln>
        </p:spPr>
        <p:txBody>
          <a:bodyPr wrap="none">
            <a:spAutoFit/>
          </a:bodyPr>
          <a:lstStyle/>
          <a:p>
            <a:endParaRPr lang="el-GR"/>
          </a:p>
        </p:txBody>
      </p:sp>
      <p:pic>
        <p:nvPicPr>
          <p:cNvPr id="58375" name="Picture 8"/>
          <p:cNvPicPr>
            <a:picLocks noChangeAspect="1" noChangeArrowheads="1"/>
          </p:cNvPicPr>
          <p:nvPr/>
        </p:nvPicPr>
        <p:blipFill>
          <a:blip r:embed="rId5" cstate="print"/>
          <a:srcRect/>
          <a:stretch>
            <a:fillRect/>
          </a:stretch>
        </p:blipFill>
        <p:spPr bwMode="auto">
          <a:xfrm>
            <a:off x="7162800" y="3886200"/>
            <a:ext cx="1466850" cy="2778125"/>
          </a:xfrm>
          <a:prstGeom prst="rect">
            <a:avLst/>
          </a:prstGeom>
          <a:noFill/>
          <a:ln w="9525">
            <a:noFill/>
            <a:miter lim="800000"/>
            <a:headEnd/>
            <a:tailEnd/>
          </a:ln>
        </p:spPr>
      </p:pic>
      <p:sp>
        <p:nvSpPr>
          <p:cNvPr id="58376" name="Text Box 9"/>
          <p:cNvSpPr txBox="1">
            <a:spLocks noChangeArrowheads="1"/>
          </p:cNvSpPr>
          <p:nvPr/>
        </p:nvSpPr>
        <p:spPr bwMode="auto">
          <a:xfrm>
            <a:off x="5241925" y="2170113"/>
            <a:ext cx="184150" cy="366712"/>
          </a:xfrm>
          <a:prstGeom prst="rect">
            <a:avLst/>
          </a:prstGeom>
          <a:noFill/>
          <a:ln w="9525">
            <a:noFill/>
            <a:miter lim="800000"/>
            <a:headEnd/>
            <a:tailEnd/>
          </a:ln>
        </p:spPr>
        <p:txBody>
          <a:bodyPr wrap="none">
            <a:spAutoFit/>
          </a:bodyPr>
          <a:lstStyle/>
          <a:p>
            <a:endParaRPr lang="el-GR"/>
          </a:p>
        </p:txBody>
      </p:sp>
      <p:sp>
        <p:nvSpPr>
          <p:cNvPr id="58377" name="Text Box 11"/>
          <p:cNvSpPr txBox="1">
            <a:spLocks noChangeArrowheads="1"/>
          </p:cNvSpPr>
          <p:nvPr/>
        </p:nvSpPr>
        <p:spPr bwMode="auto">
          <a:xfrm>
            <a:off x="4632325" y="1560513"/>
            <a:ext cx="184150" cy="366712"/>
          </a:xfrm>
          <a:prstGeom prst="rect">
            <a:avLst/>
          </a:prstGeom>
          <a:noFill/>
          <a:ln w="9525">
            <a:noFill/>
            <a:miter lim="800000"/>
            <a:headEnd/>
            <a:tailEnd/>
          </a:ln>
        </p:spPr>
        <p:txBody>
          <a:bodyPr wrap="none">
            <a:spAutoFit/>
          </a:bodyPr>
          <a:lstStyle/>
          <a:p>
            <a:endParaRPr lang="el-GR"/>
          </a:p>
        </p:txBody>
      </p:sp>
      <p:pic>
        <p:nvPicPr>
          <p:cNvPr id="58378" name="Picture 4"/>
          <p:cNvPicPr>
            <a:picLocks noChangeAspect="1" noChangeArrowheads="1"/>
          </p:cNvPicPr>
          <p:nvPr/>
        </p:nvPicPr>
        <p:blipFill>
          <a:blip r:embed="rId6" cstate="print"/>
          <a:srcRect/>
          <a:stretch>
            <a:fillRect/>
          </a:stretch>
        </p:blipFill>
        <p:spPr bwMode="auto">
          <a:xfrm>
            <a:off x="3962400" y="1600200"/>
            <a:ext cx="2416175" cy="4525963"/>
          </a:xfrm>
          <a:prstGeom prst="rect">
            <a:avLst/>
          </a:prstGeom>
          <a:noFill/>
          <a:ln w="9525">
            <a:noFill/>
            <a:miter lim="800000"/>
            <a:headEnd/>
            <a:tailEnd/>
          </a:ln>
        </p:spPr>
      </p:pic>
    </p:spTree>
    <p:extLst>
      <p:ext uri="{BB962C8B-B14F-4D97-AF65-F5344CB8AC3E}">
        <p14:creationId xmlns:p14="http://schemas.microsoft.com/office/powerpoint/2010/main" xmlns="" val="29040522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3200400" y="208722"/>
            <a:ext cx="5334000" cy="6372420"/>
          </a:xfrm>
        </p:spPr>
      </p:pic>
    </p:spTree>
    <p:extLst>
      <p:ext uri="{BB962C8B-B14F-4D97-AF65-F5344CB8AC3E}">
        <p14:creationId xmlns:p14="http://schemas.microsoft.com/office/powerpoint/2010/main" xmlns="" val="17696326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Compression Neuropathies: </a:t>
            </a:r>
            <a:r>
              <a:rPr lang="en-US" dirty="0" smtClean="0"/>
              <a:t>Summary</a:t>
            </a:r>
            <a:endParaRPr lang="en-US" dirty="0"/>
          </a:p>
        </p:txBody>
      </p:sp>
      <p:sp>
        <p:nvSpPr>
          <p:cNvPr id="3" name="Content Placeholder 2"/>
          <p:cNvSpPr>
            <a:spLocks noGrp="1"/>
          </p:cNvSpPr>
          <p:nvPr>
            <p:ph sz="quarter" idx="1"/>
          </p:nvPr>
        </p:nvSpPr>
        <p:spPr/>
        <p:txBody>
          <a:bodyPr/>
          <a:lstStyle/>
          <a:p>
            <a:r>
              <a:rPr lang="en-US" dirty="0"/>
              <a:t>Think in terms of dermatomes</a:t>
            </a:r>
          </a:p>
          <a:p>
            <a:endParaRPr lang="en-US" dirty="0"/>
          </a:p>
          <a:p>
            <a:r>
              <a:rPr lang="en-US" dirty="0"/>
              <a:t>Beware of systemic conditions</a:t>
            </a:r>
          </a:p>
          <a:p>
            <a:endParaRPr lang="en-US" dirty="0"/>
          </a:p>
          <a:p>
            <a:r>
              <a:rPr lang="en-US" dirty="0"/>
              <a:t>Diagnosis mainly clinical</a:t>
            </a:r>
          </a:p>
          <a:p>
            <a:endParaRPr lang="en-US" dirty="0"/>
          </a:p>
        </p:txBody>
      </p:sp>
    </p:spTree>
    <p:extLst>
      <p:ext uri="{BB962C8B-B14F-4D97-AF65-F5344CB8AC3E}">
        <p14:creationId xmlns:p14="http://schemas.microsoft.com/office/powerpoint/2010/main" xmlns="" val="18807558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2209800" y="5791200"/>
            <a:ext cx="4572000" cy="914400"/>
          </a:xfrm>
        </p:spPr>
        <p:txBody>
          <a:bodyPr/>
          <a:lstStyle/>
          <a:p>
            <a:pPr eaLnBrk="1" hangingPunct="1">
              <a:defRPr/>
            </a:pPr>
            <a:r>
              <a:rPr lang="el-GR" b="1" smtClean="0">
                <a:solidFill>
                  <a:srgbClr val="660033"/>
                </a:solidFill>
                <a:effectLst>
                  <a:outerShdw blurRad="38100" dist="38100" dir="2700000" algn="tl">
                    <a:srgbClr val="C0C0C0"/>
                  </a:outerShdw>
                </a:effectLst>
              </a:rPr>
              <a:t>Ευχαριστώ</a:t>
            </a:r>
            <a:endParaRPr lang="en-US" b="1" smtClean="0">
              <a:solidFill>
                <a:srgbClr val="660033"/>
              </a:solidFill>
              <a:effectLst>
                <a:outerShdw blurRad="38100" dist="38100" dir="2700000" algn="tl">
                  <a:srgbClr val="C0C0C0"/>
                </a:outerShdw>
              </a:effectLst>
            </a:endParaRPr>
          </a:p>
        </p:txBody>
      </p:sp>
    </p:spTree>
    <p:extLst>
      <p:ext uri="{BB962C8B-B14F-4D97-AF65-F5344CB8AC3E}">
        <p14:creationId xmlns:p14="http://schemas.microsoft.com/office/powerpoint/2010/main" xmlns="" val="2998907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sz="2800" b="1" smtClean="0"/>
              <a:t>Μέτρηση δύναμης δραγμού - σύλληψης</a:t>
            </a:r>
            <a:endParaRPr lang="en-US" sz="2800" b="1" smtClean="0"/>
          </a:p>
        </p:txBody>
      </p:sp>
      <p:sp>
        <p:nvSpPr>
          <p:cNvPr id="14339" name="Text Box 4"/>
          <p:cNvSpPr txBox="1">
            <a:spLocks noChangeArrowheads="1"/>
          </p:cNvSpPr>
          <p:nvPr/>
        </p:nvSpPr>
        <p:spPr bwMode="auto">
          <a:xfrm>
            <a:off x="288925" y="1484313"/>
            <a:ext cx="2073275" cy="366712"/>
          </a:xfrm>
          <a:prstGeom prst="rect">
            <a:avLst/>
          </a:prstGeom>
          <a:noFill/>
          <a:ln w="9525">
            <a:noFill/>
            <a:miter lim="800000"/>
            <a:headEnd/>
            <a:tailEnd/>
          </a:ln>
        </p:spPr>
        <p:txBody>
          <a:bodyPr>
            <a:spAutoFit/>
          </a:bodyPr>
          <a:lstStyle/>
          <a:p>
            <a:endParaRPr lang="el-GR"/>
          </a:p>
        </p:txBody>
      </p:sp>
      <p:pic>
        <p:nvPicPr>
          <p:cNvPr id="14340" name="Picture 5"/>
          <p:cNvPicPr>
            <a:picLocks noChangeAspect="1" noChangeArrowheads="1"/>
          </p:cNvPicPr>
          <p:nvPr/>
        </p:nvPicPr>
        <p:blipFill>
          <a:blip r:embed="rId3" cstate="print"/>
          <a:srcRect/>
          <a:stretch>
            <a:fillRect/>
          </a:stretch>
        </p:blipFill>
        <p:spPr bwMode="auto">
          <a:xfrm>
            <a:off x="381000" y="1371600"/>
            <a:ext cx="1322388" cy="1395413"/>
          </a:xfrm>
          <a:prstGeom prst="rect">
            <a:avLst/>
          </a:prstGeom>
          <a:noFill/>
          <a:ln w="9525">
            <a:noFill/>
            <a:miter lim="800000"/>
            <a:headEnd/>
            <a:tailEnd/>
          </a:ln>
        </p:spPr>
      </p:pic>
      <p:sp>
        <p:nvSpPr>
          <p:cNvPr id="14341" name="Text Box 6"/>
          <p:cNvSpPr txBox="1">
            <a:spLocks noChangeArrowheads="1"/>
          </p:cNvSpPr>
          <p:nvPr/>
        </p:nvSpPr>
        <p:spPr bwMode="auto">
          <a:xfrm>
            <a:off x="457200" y="3048000"/>
            <a:ext cx="1143000" cy="304800"/>
          </a:xfrm>
          <a:prstGeom prst="rect">
            <a:avLst/>
          </a:prstGeom>
          <a:noFill/>
          <a:ln w="9525">
            <a:noFill/>
            <a:miter lim="800000"/>
            <a:headEnd/>
            <a:tailEnd/>
          </a:ln>
        </p:spPr>
        <p:txBody>
          <a:bodyPr>
            <a:spAutoFit/>
          </a:bodyPr>
          <a:lstStyle/>
          <a:p>
            <a:r>
              <a:rPr lang="en-US" sz="1400" b="1"/>
              <a:t>Power Grip</a:t>
            </a:r>
          </a:p>
        </p:txBody>
      </p:sp>
      <p:sp>
        <p:nvSpPr>
          <p:cNvPr id="14342" name="Text Box 7"/>
          <p:cNvSpPr txBox="1">
            <a:spLocks noChangeArrowheads="1"/>
          </p:cNvSpPr>
          <p:nvPr/>
        </p:nvSpPr>
        <p:spPr bwMode="auto">
          <a:xfrm>
            <a:off x="2574925" y="1255713"/>
            <a:ext cx="184150" cy="366712"/>
          </a:xfrm>
          <a:prstGeom prst="rect">
            <a:avLst/>
          </a:prstGeom>
          <a:noFill/>
          <a:ln w="9525">
            <a:noFill/>
            <a:miter lim="800000"/>
            <a:headEnd/>
            <a:tailEnd/>
          </a:ln>
        </p:spPr>
        <p:txBody>
          <a:bodyPr wrap="none">
            <a:spAutoFit/>
          </a:bodyPr>
          <a:lstStyle/>
          <a:p>
            <a:endParaRPr lang="el-GR"/>
          </a:p>
        </p:txBody>
      </p:sp>
      <p:sp>
        <p:nvSpPr>
          <p:cNvPr id="14343" name="Text Box 8"/>
          <p:cNvSpPr txBox="1">
            <a:spLocks noChangeArrowheads="1"/>
          </p:cNvSpPr>
          <p:nvPr/>
        </p:nvSpPr>
        <p:spPr bwMode="auto">
          <a:xfrm>
            <a:off x="4403725" y="1179513"/>
            <a:ext cx="184150" cy="366712"/>
          </a:xfrm>
          <a:prstGeom prst="rect">
            <a:avLst/>
          </a:prstGeom>
          <a:noFill/>
          <a:ln w="9525">
            <a:noFill/>
            <a:miter lim="800000"/>
            <a:headEnd/>
            <a:tailEnd/>
          </a:ln>
        </p:spPr>
        <p:txBody>
          <a:bodyPr wrap="none">
            <a:spAutoFit/>
          </a:bodyPr>
          <a:lstStyle/>
          <a:p>
            <a:endParaRPr lang="el-GR"/>
          </a:p>
        </p:txBody>
      </p:sp>
      <p:sp>
        <p:nvSpPr>
          <p:cNvPr id="14344" name="Text Box 9"/>
          <p:cNvSpPr txBox="1">
            <a:spLocks noChangeArrowheads="1"/>
          </p:cNvSpPr>
          <p:nvPr/>
        </p:nvSpPr>
        <p:spPr bwMode="auto">
          <a:xfrm>
            <a:off x="2514600" y="1371600"/>
            <a:ext cx="1387475" cy="366713"/>
          </a:xfrm>
          <a:prstGeom prst="rect">
            <a:avLst/>
          </a:prstGeom>
          <a:noFill/>
          <a:ln w="9525">
            <a:noFill/>
            <a:miter lim="800000"/>
            <a:headEnd/>
            <a:tailEnd/>
          </a:ln>
        </p:spPr>
        <p:txBody>
          <a:bodyPr>
            <a:spAutoFit/>
          </a:bodyPr>
          <a:lstStyle/>
          <a:p>
            <a:endParaRPr lang="el-GR"/>
          </a:p>
        </p:txBody>
      </p:sp>
      <p:pic>
        <p:nvPicPr>
          <p:cNvPr id="14345" name="Picture 10"/>
          <p:cNvPicPr>
            <a:picLocks noChangeAspect="1" noChangeArrowheads="1"/>
          </p:cNvPicPr>
          <p:nvPr/>
        </p:nvPicPr>
        <p:blipFill>
          <a:blip r:embed="rId4" cstate="print"/>
          <a:srcRect/>
          <a:stretch>
            <a:fillRect/>
          </a:stretch>
        </p:blipFill>
        <p:spPr bwMode="auto">
          <a:xfrm>
            <a:off x="2286000" y="1371600"/>
            <a:ext cx="1538288" cy="1395413"/>
          </a:xfrm>
          <a:prstGeom prst="rect">
            <a:avLst/>
          </a:prstGeom>
          <a:noFill/>
          <a:ln w="9525">
            <a:noFill/>
            <a:miter lim="800000"/>
            <a:headEnd/>
            <a:tailEnd/>
          </a:ln>
        </p:spPr>
      </p:pic>
      <p:sp>
        <p:nvSpPr>
          <p:cNvPr id="14346" name="Text Box 11"/>
          <p:cNvSpPr txBox="1">
            <a:spLocks noChangeArrowheads="1"/>
          </p:cNvSpPr>
          <p:nvPr/>
        </p:nvSpPr>
        <p:spPr bwMode="auto">
          <a:xfrm>
            <a:off x="2362200" y="2971800"/>
            <a:ext cx="1371600" cy="852488"/>
          </a:xfrm>
          <a:prstGeom prst="rect">
            <a:avLst/>
          </a:prstGeom>
          <a:noFill/>
          <a:ln w="9525">
            <a:noFill/>
            <a:miter lim="800000"/>
            <a:headEnd/>
            <a:tailEnd/>
          </a:ln>
        </p:spPr>
        <p:txBody>
          <a:bodyPr>
            <a:spAutoFit/>
          </a:bodyPr>
          <a:lstStyle/>
          <a:p>
            <a:r>
              <a:rPr lang="en-US" sz="1400" b="1"/>
              <a:t>Chuck Pinch</a:t>
            </a:r>
            <a:endParaRPr lang="el-GR" sz="1400" b="1"/>
          </a:p>
          <a:p>
            <a:r>
              <a:rPr lang="en-US" sz="1200" b="1"/>
              <a:t>(three-finger or</a:t>
            </a:r>
          </a:p>
          <a:p>
            <a:r>
              <a:rPr lang="en-US" sz="1200" b="1"/>
              <a:t>digital prehension)</a:t>
            </a:r>
          </a:p>
        </p:txBody>
      </p:sp>
      <p:sp>
        <p:nvSpPr>
          <p:cNvPr id="14347" name="Text Box 12"/>
          <p:cNvSpPr txBox="1">
            <a:spLocks noChangeArrowheads="1"/>
          </p:cNvSpPr>
          <p:nvPr/>
        </p:nvSpPr>
        <p:spPr bwMode="auto">
          <a:xfrm>
            <a:off x="4708525" y="1331913"/>
            <a:ext cx="1463675" cy="366712"/>
          </a:xfrm>
          <a:prstGeom prst="rect">
            <a:avLst/>
          </a:prstGeom>
          <a:noFill/>
          <a:ln w="9525">
            <a:noFill/>
            <a:miter lim="800000"/>
            <a:headEnd/>
            <a:tailEnd/>
          </a:ln>
        </p:spPr>
        <p:txBody>
          <a:bodyPr>
            <a:spAutoFit/>
          </a:bodyPr>
          <a:lstStyle/>
          <a:p>
            <a:endParaRPr lang="el-GR"/>
          </a:p>
        </p:txBody>
      </p:sp>
      <p:pic>
        <p:nvPicPr>
          <p:cNvPr id="14348" name="Picture 13"/>
          <p:cNvPicPr>
            <a:picLocks noChangeAspect="1" noChangeArrowheads="1"/>
          </p:cNvPicPr>
          <p:nvPr/>
        </p:nvPicPr>
        <p:blipFill>
          <a:blip r:embed="rId5" cstate="print"/>
          <a:srcRect/>
          <a:stretch>
            <a:fillRect/>
          </a:stretch>
        </p:blipFill>
        <p:spPr bwMode="auto">
          <a:xfrm>
            <a:off x="4419600" y="1371600"/>
            <a:ext cx="1503363" cy="1428750"/>
          </a:xfrm>
          <a:prstGeom prst="rect">
            <a:avLst/>
          </a:prstGeom>
          <a:noFill/>
          <a:ln w="9525">
            <a:noFill/>
            <a:miter lim="800000"/>
            <a:headEnd/>
            <a:tailEnd/>
          </a:ln>
        </p:spPr>
      </p:pic>
      <p:sp>
        <p:nvSpPr>
          <p:cNvPr id="14349" name="Text Box 14"/>
          <p:cNvSpPr txBox="1">
            <a:spLocks noChangeArrowheads="1"/>
          </p:cNvSpPr>
          <p:nvPr/>
        </p:nvSpPr>
        <p:spPr bwMode="auto">
          <a:xfrm>
            <a:off x="4495800" y="2971800"/>
            <a:ext cx="1447800" cy="517525"/>
          </a:xfrm>
          <a:prstGeom prst="rect">
            <a:avLst/>
          </a:prstGeom>
          <a:noFill/>
          <a:ln w="9525">
            <a:noFill/>
            <a:miter lim="800000"/>
            <a:headEnd/>
            <a:tailEnd/>
          </a:ln>
        </p:spPr>
        <p:txBody>
          <a:bodyPr>
            <a:spAutoFit/>
          </a:bodyPr>
          <a:lstStyle/>
          <a:p>
            <a:r>
              <a:rPr lang="en-US" sz="1400" b="1"/>
              <a:t>Lateral (Key) Pinch</a:t>
            </a:r>
          </a:p>
        </p:txBody>
      </p:sp>
      <p:sp>
        <p:nvSpPr>
          <p:cNvPr id="14350" name="Text Box 15"/>
          <p:cNvSpPr txBox="1">
            <a:spLocks noChangeArrowheads="1"/>
          </p:cNvSpPr>
          <p:nvPr/>
        </p:nvSpPr>
        <p:spPr bwMode="auto">
          <a:xfrm>
            <a:off x="6689725" y="1331913"/>
            <a:ext cx="184150" cy="366712"/>
          </a:xfrm>
          <a:prstGeom prst="rect">
            <a:avLst/>
          </a:prstGeom>
          <a:noFill/>
          <a:ln w="9525">
            <a:noFill/>
            <a:miter lim="800000"/>
            <a:headEnd/>
            <a:tailEnd/>
          </a:ln>
        </p:spPr>
        <p:txBody>
          <a:bodyPr wrap="none">
            <a:spAutoFit/>
          </a:bodyPr>
          <a:lstStyle/>
          <a:p>
            <a:endParaRPr lang="el-GR"/>
          </a:p>
        </p:txBody>
      </p:sp>
      <p:pic>
        <p:nvPicPr>
          <p:cNvPr id="14351" name="Picture 16"/>
          <p:cNvPicPr>
            <a:picLocks noChangeAspect="1" noChangeArrowheads="1"/>
          </p:cNvPicPr>
          <p:nvPr/>
        </p:nvPicPr>
        <p:blipFill>
          <a:blip r:embed="rId6" cstate="print"/>
          <a:srcRect/>
          <a:stretch>
            <a:fillRect/>
          </a:stretch>
        </p:blipFill>
        <p:spPr bwMode="auto">
          <a:xfrm>
            <a:off x="6553200" y="1371600"/>
            <a:ext cx="1395413" cy="1373188"/>
          </a:xfrm>
          <a:prstGeom prst="rect">
            <a:avLst/>
          </a:prstGeom>
          <a:noFill/>
          <a:ln w="9525">
            <a:noFill/>
            <a:miter lim="800000"/>
            <a:headEnd/>
            <a:tailEnd/>
          </a:ln>
        </p:spPr>
      </p:pic>
      <p:sp>
        <p:nvSpPr>
          <p:cNvPr id="14352" name="Text Box 17"/>
          <p:cNvSpPr txBox="1">
            <a:spLocks noChangeArrowheads="1"/>
          </p:cNvSpPr>
          <p:nvPr/>
        </p:nvSpPr>
        <p:spPr bwMode="auto">
          <a:xfrm>
            <a:off x="6689725" y="3059113"/>
            <a:ext cx="1295400" cy="517525"/>
          </a:xfrm>
          <a:prstGeom prst="rect">
            <a:avLst/>
          </a:prstGeom>
          <a:noFill/>
          <a:ln w="9525">
            <a:noFill/>
            <a:miter lim="800000"/>
            <a:headEnd/>
            <a:tailEnd/>
          </a:ln>
        </p:spPr>
        <p:txBody>
          <a:bodyPr wrap="none">
            <a:spAutoFit/>
          </a:bodyPr>
          <a:lstStyle/>
          <a:p>
            <a:r>
              <a:rPr lang="en-US" sz="1400" b="1"/>
              <a:t>Thumb-Index</a:t>
            </a:r>
          </a:p>
          <a:p>
            <a:r>
              <a:rPr lang="en-US" sz="1400" b="1"/>
              <a:t>Pulp Pinch</a:t>
            </a:r>
          </a:p>
        </p:txBody>
      </p:sp>
      <p:sp>
        <p:nvSpPr>
          <p:cNvPr id="14353" name="Text Box 18"/>
          <p:cNvSpPr txBox="1">
            <a:spLocks noChangeArrowheads="1"/>
          </p:cNvSpPr>
          <p:nvPr/>
        </p:nvSpPr>
        <p:spPr bwMode="auto">
          <a:xfrm>
            <a:off x="5089525" y="4303713"/>
            <a:ext cx="2835275" cy="366712"/>
          </a:xfrm>
          <a:prstGeom prst="rect">
            <a:avLst/>
          </a:prstGeom>
          <a:noFill/>
          <a:ln w="9525">
            <a:noFill/>
            <a:miter lim="800000"/>
            <a:headEnd/>
            <a:tailEnd/>
          </a:ln>
        </p:spPr>
        <p:txBody>
          <a:bodyPr>
            <a:spAutoFit/>
          </a:bodyPr>
          <a:lstStyle/>
          <a:p>
            <a:endParaRPr lang="el-GR"/>
          </a:p>
        </p:txBody>
      </p:sp>
      <p:pic>
        <p:nvPicPr>
          <p:cNvPr id="14354" name="Picture 19"/>
          <p:cNvPicPr>
            <a:picLocks noChangeAspect="1" noChangeArrowheads="1"/>
          </p:cNvPicPr>
          <p:nvPr/>
        </p:nvPicPr>
        <p:blipFill>
          <a:blip r:embed="rId7" cstate="print"/>
          <a:srcRect/>
          <a:stretch>
            <a:fillRect/>
          </a:stretch>
        </p:blipFill>
        <p:spPr bwMode="auto">
          <a:xfrm>
            <a:off x="5410200" y="3886200"/>
            <a:ext cx="2871788" cy="2632075"/>
          </a:xfrm>
          <a:prstGeom prst="rect">
            <a:avLst/>
          </a:prstGeom>
          <a:noFill/>
          <a:ln w="9525">
            <a:noFill/>
            <a:miter lim="800000"/>
            <a:headEnd/>
            <a:tailEnd/>
          </a:ln>
        </p:spPr>
      </p:pic>
      <p:sp>
        <p:nvSpPr>
          <p:cNvPr id="14355" name="Text Box 20"/>
          <p:cNvSpPr txBox="1">
            <a:spLocks noChangeArrowheads="1"/>
          </p:cNvSpPr>
          <p:nvPr/>
        </p:nvSpPr>
        <p:spPr bwMode="auto">
          <a:xfrm>
            <a:off x="1050925" y="4532313"/>
            <a:ext cx="184150" cy="366712"/>
          </a:xfrm>
          <a:prstGeom prst="rect">
            <a:avLst/>
          </a:prstGeom>
          <a:noFill/>
          <a:ln w="9525">
            <a:noFill/>
            <a:miter lim="800000"/>
            <a:headEnd/>
            <a:tailEnd/>
          </a:ln>
        </p:spPr>
        <p:txBody>
          <a:bodyPr wrap="none">
            <a:spAutoFit/>
          </a:bodyPr>
          <a:lstStyle/>
          <a:p>
            <a:endParaRPr lang="el-GR"/>
          </a:p>
        </p:txBody>
      </p:sp>
      <p:pic>
        <p:nvPicPr>
          <p:cNvPr id="14356" name="Picture 21"/>
          <p:cNvPicPr>
            <a:picLocks noChangeAspect="1" noChangeArrowheads="1"/>
          </p:cNvPicPr>
          <p:nvPr/>
        </p:nvPicPr>
        <p:blipFill>
          <a:blip r:embed="rId8" cstate="print"/>
          <a:srcRect/>
          <a:stretch>
            <a:fillRect/>
          </a:stretch>
        </p:blipFill>
        <p:spPr bwMode="auto">
          <a:xfrm>
            <a:off x="838200" y="4038600"/>
            <a:ext cx="27432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0" y="0"/>
            <a:ext cx="8229600" cy="1295400"/>
          </a:xfrm>
        </p:spPr>
        <p:txBody>
          <a:bodyPr/>
          <a:lstStyle/>
          <a:p>
            <a:pPr eaLnBrk="1" hangingPunct="1"/>
            <a:r>
              <a:rPr lang="en-US" sz="3200" b="1" smtClean="0"/>
              <a:t>Cascade sign</a:t>
            </a:r>
          </a:p>
        </p:txBody>
      </p:sp>
      <p:sp>
        <p:nvSpPr>
          <p:cNvPr id="1028" name="Rectangle 3"/>
          <p:cNvSpPr>
            <a:spLocks noGrp="1" noChangeArrowheads="1"/>
          </p:cNvSpPr>
          <p:nvPr>
            <p:ph type="body" sz="half" idx="4294967295"/>
          </p:nvPr>
        </p:nvSpPr>
        <p:spPr>
          <a:xfrm>
            <a:off x="0" y="1295400"/>
            <a:ext cx="4033838" cy="1371600"/>
          </a:xfrm>
        </p:spPr>
        <p:txBody>
          <a:bodyPr/>
          <a:lstStyle/>
          <a:p>
            <a:pPr eaLnBrk="1" hangingPunct="1">
              <a:lnSpc>
                <a:spcPct val="90000"/>
              </a:lnSpc>
              <a:buFontTx/>
              <a:buNone/>
            </a:pPr>
            <a:r>
              <a:rPr lang="el-GR" sz="2000" dirty="0" smtClean="0"/>
              <a:t>     Επιβεβαίωση ότι όλοι οι δάκτυλοι δείχνουν την περιοχή του σκαφοειδούς όταν κάμπτονται στις</a:t>
            </a:r>
            <a:r>
              <a:rPr lang="en-US" sz="2000" dirty="0" smtClean="0"/>
              <a:t> PIPs</a:t>
            </a:r>
          </a:p>
        </p:txBody>
      </p:sp>
      <p:graphicFrame>
        <p:nvGraphicFramePr>
          <p:cNvPr id="1026" name="Object 2"/>
          <p:cNvGraphicFramePr>
            <a:graphicFrameLocks noGrp="1" noChangeAspect="1"/>
          </p:cNvGraphicFramePr>
          <p:nvPr>
            <p:ph type="clipArt" sz="half" idx="4294967295"/>
          </p:nvPr>
        </p:nvGraphicFramePr>
        <p:xfrm>
          <a:off x="5916613" y="1143000"/>
          <a:ext cx="3227387" cy="4114800"/>
        </p:xfrm>
        <a:graphic>
          <a:graphicData uri="http://schemas.openxmlformats.org/presentationml/2006/ole">
            <p:oleObj spid="_x0000_s1034" name="Clip" r:id="rId4" imgW="15228571" imgH="20561905" progId="">
              <p:embed/>
            </p:oleObj>
          </a:graphicData>
        </a:graphic>
      </p:graphicFrame>
      <p:sp>
        <p:nvSpPr>
          <p:cNvPr id="1029" name="Text Box 5"/>
          <p:cNvSpPr txBox="1">
            <a:spLocks noChangeArrowheads="1"/>
          </p:cNvSpPr>
          <p:nvPr/>
        </p:nvSpPr>
        <p:spPr bwMode="auto">
          <a:xfrm>
            <a:off x="1736725" y="3617913"/>
            <a:ext cx="184150" cy="366712"/>
          </a:xfrm>
          <a:prstGeom prst="rect">
            <a:avLst/>
          </a:prstGeom>
          <a:noFill/>
          <a:ln w="9525">
            <a:noFill/>
            <a:miter lim="800000"/>
            <a:headEnd/>
            <a:tailEnd/>
          </a:ln>
        </p:spPr>
        <p:txBody>
          <a:bodyPr wrap="none">
            <a:spAutoFit/>
          </a:bodyPr>
          <a:lstStyle/>
          <a:p>
            <a:endParaRPr lang="el-GR"/>
          </a:p>
        </p:txBody>
      </p:sp>
      <p:pic>
        <p:nvPicPr>
          <p:cNvPr id="1030" name="Picture 6"/>
          <p:cNvPicPr>
            <a:picLocks noChangeAspect="1" noChangeArrowheads="1"/>
          </p:cNvPicPr>
          <p:nvPr/>
        </p:nvPicPr>
        <p:blipFill>
          <a:blip r:embed="rId5" cstate="print"/>
          <a:srcRect/>
          <a:stretch>
            <a:fillRect/>
          </a:stretch>
        </p:blipFill>
        <p:spPr bwMode="auto">
          <a:xfrm>
            <a:off x="381000" y="2819400"/>
            <a:ext cx="5257800" cy="338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
  <TotalTime>4930</TotalTime>
  <Words>2741</Words>
  <Application>Microsoft Office PowerPoint</Application>
  <PresentationFormat>Προβολή στην οθόνη (4:3)</PresentationFormat>
  <Paragraphs>436</Paragraphs>
  <Slides>75</Slides>
  <Notes>59</Notes>
  <HiddenSlides>3</HiddenSlides>
  <MMClips>0</MMClips>
  <ScaleCrop>false</ScaleCrop>
  <HeadingPairs>
    <vt:vector size="6" baseType="variant">
      <vt:variant>
        <vt:lpstr>Θέμα</vt:lpstr>
      </vt:variant>
      <vt:variant>
        <vt:i4>2</vt:i4>
      </vt:variant>
      <vt:variant>
        <vt:lpstr>Ενσωματωμένοι διακομιστές OLE</vt:lpstr>
      </vt:variant>
      <vt:variant>
        <vt:i4>2</vt:i4>
      </vt:variant>
      <vt:variant>
        <vt:lpstr>Τίτλοι διαφανειών</vt:lpstr>
      </vt:variant>
      <vt:variant>
        <vt:i4>75</vt:i4>
      </vt:variant>
    </vt:vector>
  </HeadingPairs>
  <TitlesOfParts>
    <vt:vector size="79" baseType="lpstr">
      <vt:lpstr>Median</vt:lpstr>
      <vt:lpstr>1_Median</vt:lpstr>
      <vt:lpstr>Clip</vt:lpstr>
      <vt:lpstr>CorelPhotoPaint.Image.8</vt:lpstr>
      <vt:lpstr>Κλινικη εξεταση καρπου και Ακρας χειρας   Συνδρομα υπερχρησης </vt:lpstr>
      <vt:lpstr>ΕΙΣΑΓΩΓΗ</vt:lpstr>
      <vt:lpstr>ΙΑΤΡΙΚΟ ΙΣΤΟΡΙΚΟ</vt:lpstr>
      <vt:lpstr>ΙΑΤΡΙΚΟ ΙΣΤΟΡΙΚΟ</vt:lpstr>
      <vt:lpstr>ΙΣΤΟΡΙΚΟ</vt:lpstr>
      <vt:lpstr>ΦΥΣΙΚΗ ΕΞΕΤΑΣΗ</vt:lpstr>
      <vt:lpstr>ΕΠΙΣΚΟΠΗΣΗ</vt:lpstr>
      <vt:lpstr>Μέτρηση δύναμης δραγμού - σύλληψης</vt:lpstr>
      <vt:lpstr>Cascade sign</vt:lpstr>
      <vt:lpstr>Διαφάνεια 10</vt:lpstr>
      <vt:lpstr>ΨΗΛΑΦΗΣΗ ΣΤΥΛΟΕΙΔΟΥΣ ΑΠΟΦΥΣΗΣ ΚΕΡΚΙΔΑΣ / ΣΚΑΦΟΕΙΔΟΥΣ</vt:lpstr>
      <vt:lpstr>ΜΕΙΖΟΝ ΠΟΛΥΓΩΝΟ / 1ο ΜΤΚ </vt:lpstr>
      <vt:lpstr> ΦΥΜΑ ΤΗΣ ΚΕΡΚΙΔΑΣ (Φύμα Lister)</vt:lpstr>
      <vt:lpstr>ΚΕΦΑΛΩΤΟ</vt:lpstr>
      <vt:lpstr>ΜΗΝΟΕΙΔΕΣ</vt:lpstr>
      <vt:lpstr>ΣΤΥΛΟΕΙΔΗΣ ΑΠΟΦΥΣΗ ΤΗΣ ΩΛΕΝΗΣ</vt:lpstr>
      <vt:lpstr>ΠΥΡΑΜΟΕΙΔΕΣ</vt:lpstr>
      <vt:lpstr>ΠΙΣΟΕΙΔΕΣ</vt:lpstr>
      <vt:lpstr>ΑΓΚΙΣΤΡΩΤΟ</vt:lpstr>
      <vt:lpstr>ΜΕΤΑΚΑΡΠΙΑ</vt:lpstr>
      <vt:lpstr>ΜΕΤΑΚΑΡΠΟΦΑΛΑΓΓΙΚΕΣ ΑΡΘΡΩΣΕΙΣ</vt:lpstr>
      <vt:lpstr>Διαφάνεια 22</vt:lpstr>
      <vt:lpstr>Διαφάνεια 23</vt:lpstr>
      <vt:lpstr>1ο Ραχιαίο διαμέρισμα ( Ι Dorsal Compartment )                        </vt:lpstr>
      <vt:lpstr>Finkelstein’s test</vt:lpstr>
      <vt:lpstr>2ο Ραχιαίο διαμέρισμα (2nd Dorsal Compartment)</vt:lpstr>
      <vt:lpstr>3ο Ραχιαίο διαμέρισμα  (3rd Dorsal Compartment)</vt:lpstr>
      <vt:lpstr>4ο Ραχιαίο διαμέρισμα  (4th Dorsal Compartment)</vt:lpstr>
      <vt:lpstr>5o Ραχιαίο διαμέρισμα  (5th Dorsal Compartment)</vt:lpstr>
      <vt:lpstr>6ο Ραχιαίο διαμέρισμα  (6th Dorsal Compartment)</vt:lpstr>
      <vt:lpstr>Παλαμιαίοι καμπτήρες (Volar flexor tendons)</vt:lpstr>
      <vt:lpstr>ΩΛΕΝΙΟΣ ΚΑΜΠΤΗΡΑΣ ΤΟΥ ΚΑΡΠΟΥ FLEXOR CARPI ULNARIS</vt:lpstr>
      <vt:lpstr>KANAΛΙ ΤΟΥ GUYON</vt:lpstr>
      <vt:lpstr>Ζώνη V  Μακρύς παλαμικός</vt:lpstr>
      <vt:lpstr>Κερκιδικός καμπτήρας του καρπού (Flexor carpi radialis)</vt:lpstr>
      <vt:lpstr>Διαφάνεια 36</vt:lpstr>
      <vt:lpstr>Χέρι: Ζώνη Ι Προβολή του θέναρος</vt:lpstr>
      <vt:lpstr>Χέρι: Ζώνη ΙΙ Προβολή του οπισθέναρος</vt:lpstr>
      <vt:lpstr>Χέρι:Ζώνη ΙΙΙ (Παλάμη)</vt:lpstr>
      <vt:lpstr>Ρίκνωση Dupuytren  (Dupuytren’s Contractures)</vt:lpstr>
      <vt:lpstr>Χέρι:Ζώνη V (Φάλαγγες)</vt:lpstr>
      <vt:lpstr>Διαφάνεια 42</vt:lpstr>
      <vt:lpstr>Πλάτος κίνησης  (RANGE OF MOTION) Καρπός</vt:lpstr>
      <vt:lpstr>Κάμψη – έκταση των δακτύλων</vt:lpstr>
      <vt:lpstr>Απαγωγή – Προσαγωγή των δακτύλων</vt:lpstr>
      <vt:lpstr>ROM του Αντίχειρα</vt:lpstr>
      <vt:lpstr>Νευρολογική Εξέταση</vt:lpstr>
      <vt:lpstr>Ανατομία </vt:lpstr>
      <vt:lpstr>Διαφάνεια 49</vt:lpstr>
      <vt:lpstr>Εξέταση σχετικών περιοχών</vt:lpstr>
      <vt:lpstr>Έκταση του καρπού – Α6</vt:lpstr>
      <vt:lpstr>Κάμψη του καρπού – Α7</vt:lpstr>
      <vt:lpstr>Υπτιασμός - Πρηνισμός</vt:lpstr>
      <vt:lpstr>Έκταση των δακτύλων – Α7</vt:lpstr>
      <vt:lpstr>Κάμψη των δακτύλων – Α8</vt:lpstr>
      <vt:lpstr>Απαγωγή των δακτύλων – θ1</vt:lpstr>
      <vt:lpstr>Προσαγωγή των δακτύλων – Θ1</vt:lpstr>
      <vt:lpstr>Έκταση του αντίχειρα – Α7</vt:lpstr>
      <vt:lpstr>Αίσθηση στο χέρι κατά νευροτόμια</vt:lpstr>
      <vt:lpstr>ΣΥΝΔΡΟΜΑ ΥΠΕΡΧΡΗΣΗΣ </vt:lpstr>
      <vt:lpstr>Carpal Tunnel Syndrome</vt:lpstr>
      <vt:lpstr>Anatomy</vt:lpstr>
      <vt:lpstr>Anatomy</vt:lpstr>
      <vt:lpstr>Διαφάνεια 64</vt:lpstr>
      <vt:lpstr>Tinel’s Test </vt:lpstr>
      <vt:lpstr>Phalen’s test (30’’)</vt:lpstr>
      <vt:lpstr>ANATOMIC VARIATIONS </vt:lpstr>
      <vt:lpstr>Cubital Tunnel </vt:lpstr>
      <vt:lpstr>Pathophysiology</vt:lpstr>
      <vt:lpstr>Cubital tunnel- Clinical presentation</vt:lpstr>
      <vt:lpstr>Treatment </vt:lpstr>
      <vt:lpstr>KANAΛΙ ΤΟΥ GUYON</vt:lpstr>
      <vt:lpstr>Anatomy </vt:lpstr>
      <vt:lpstr>Compression Neuropathies: Summary</vt:lpstr>
      <vt:lpstr>Ευχαριστώ</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NIKOS</dc:creator>
  <cp:lastModifiedBy>home</cp:lastModifiedBy>
  <cp:revision>88</cp:revision>
  <cp:lastPrinted>1601-01-01T00:00:00Z</cp:lastPrinted>
  <dcterms:created xsi:type="dcterms:W3CDTF">1601-01-01T00:00:00Z</dcterms:created>
  <dcterms:modified xsi:type="dcterms:W3CDTF">2020-01-15T09:42:31Z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