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drawings/drawing9.xml" ContentType="application/vnd.openxmlformats-officedocument.drawingml.chartshapes+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drawings/drawing7.xml" ContentType="application/vnd.openxmlformats-officedocument.drawingml.chartshapes+xml"/>
  <Override PartName="/ppt/drawings/drawing11.xml" ContentType="application/vnd.openxmlformats-officedocument.drawingml.chartshap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rawings/drawing8.xml" ContentType="application/vnd.openxmlformats-officedocument.drawingml.chartshapes+xml"/>
  <Override PartName="/ppt/drawings/drawing12.xml" ContentType="application/vnd.openxmlformats-officedocument.drawingml.chartshape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rawings/drawing6.xml" ContentType="application/vnd.openxmlformats-officedocument.drawingml.chartshapes+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257" r:id="rId2"/>
    <p:sldId id="258" r:id="rId3"/>
    <p:sldId id="262" r:id="rId4"/>
    <p:sldId id="263" r:id="rId5"/>
    <p:sldId id="264" r:id="rId6"/>
    <p:sldId id="285" r:id="rId7"/>
    <p:sldId id="266" r:id="rId8"/>
    <p:sldId id="286" r:id="rId9"/>
    <p:sldId id="287" r:id="rId10"/>
    <p:sldId id="288" r:id="rId11"/>
    <p:sldId id="289" r:id="rId12"/>
    <p:sldId id="290" r:id="rId13"/>
    <p:sldId id="291" r:id="rId14"/>
    <p:sldId id="292" r:id="rId15"/>
    <p:sldId id="293" r:id="rId16"/>
    <p:sldId id="294" r:id="rId17"/>
    <p:sldId id="274" r:id="rId18"/>
    <p:sldId id="272" r:id="rId19"/>
    <p:sldId id="275" r:id="rId20"/>
    <p:sldId id="278" r:id="rId21"/>
    <p:sldId id="279" r:id="rId22"/>
    <p:sldId id="280" r:id="rId23"/>
    <p:sldId id="281" r:id="rId24"/>
    <p:sldId id="282" r:id="rId25"/>
    <p:sldId id="284" r:id="rId26"/>
    <p:sldId id="295" r:id="rId27"/>
    <p:sldId id="297" r:id="rId28"/>
    <p:sldId id="298" r:id="rId29"/>
    <p:sldId id="269" r:id="rId30"/>
    <p:sldId id="259" r:id="rId31"/>
    <p:sldId id="267" r:id="rId32"/>
    <p:sldId id="271" r:id="rId33"/>
    <p:sldId id="270" r:id="rId34"/>
    <p:sldId id="268"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E3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49"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915;&#961;&#940;&#966;&#951;&#956;&#945;%20&#963;&#964;&#959;%20Microsoft%20Office%20PowerPoint"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915;&#961;&#940;&#966;&#951;&#956;&#945;%20&#963;&#964;&#959;%20Microsoft%20Office%20PowerPoint"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915;&#961;&#940;&#966;&#951;&#956;&#945;%20&#963;&#964;&#959;%20Microsoft%20Office%20PowerPoint"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Chart%20i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manualLayout>
          <c:layoutTarget val="inner"/>
          <c:xMode val="edge"/>
          <c:yMode val="edge"/>
          <c:x val="2.2012578616352252E-2"/>
          <c:y val="9.9235455526260841E-2"/>
          <c:w val="0.93081761006289365"/>
          <c:h val="0.83903182593406089"/>
        </c:manualLayout>
      </c:layout>
      <c:scatterChart>
        <c:scatterStyle val="smoothMarker"/>
        <c:ser>
          <c:idx val="0"/>
          <c:order val="0"/>
          <c:tx>
            <c:strRef>
              <c:f>Sheet1!$B$1</c:f>
              <c:strCache>
                <c:ptCount val="1"/>
                <c:pt idx="0">
                  <c:v>Y-Values</c:v>
                </c:pt>
              </c:strCache>
            </c:strRef>
          </c:tx>
          <c:spPr>
            <a:ln w="50800">
              <a:solidFill>
                <a:srgbClr val="4F81BD"/>
              </a:solidFill>
            </a:ln>
          </c:spPr>
          <c:marker>
            <c:symbol val="none"/>
          </c:marker>
          <c:xVal>
            <c:numRef>
              <c:f>Sheet1!$A$2:$A$4</c:f>
              <c:numCache>
                <c:formatCode>General</c:formatCode>
                <c:ptCount val="3"/>
                <c:pt idx="0">
                  <c:v>0.9</c:v>
                </c:pt>
                <c:pt idx="1">
                  <c:v>1.7</c:v>
                </c:pt>
                <c:pt idx="2">
                  <c:v>3.5</c:v>
                </c:pt>
              </c:numCache>
            </c:numRef>
          </c:xVal>
          <c:yVal>
            <c:numRef>
              <c:f>Sheet1!$B$2:$B$4</c:f>
              <c:numCache>
                <c:formatCode>General</c:formatCode>
                <c:ptCount val="3"/>
                <c:pt idx="0">
                  <c:v>2.5</c:v>
                </c:pt>
                <c:pt idx="1">
                  <c:v>1.2</c:v>
                </c:pt>
                <c:pt idx="2">
                  <c:v>0.30000000000000032</c:v>
                </c:pt>
              </c:numCache>
            </c:numRef>
          </c:yVal>
          <c:smooth val="1"/>
        </c:ser>
        <c:axId val="125626240"/>
        <c:axId val="125627776"/>
      </c:scatterChart>
      <c:valAx>
        <c:axId val="125626240"/>
        <c:scaling>
          <c:orientation val="minMax"/>
        </c:scaling>
        <c:axPos val="b"/>
        <c:numFmt formatCode="General" sourceLinked="1"/>
        <c:majorTickMark val="none"/>
        <c:tickLblPos val="none"/>
        <c:spPr>
          <a:ln w="25400">
            <a:solidFill>
              <a:schemeClr val="tx1"/>
            </a:solidFill>
          </a:ln>
        </c:spPr>
        <c:crossAx val="125627776"/>
        <c:crossesAt val="0"/>
        <c:crossBetween val="midCat"/>
      </c:valAx>
      <c:valAx>
        <c:axId val="125627776"/>
        <c:scaling>
          <c:orientation val="minMax"/>
          <c:min val="0"/>
        </c:scaling>
        <c:axPos val="l"/>
        <c:numFmt formatCode="General" sourceLinked="1"/>
        <c:majorTickMark val="none"/>
        <c:tickLblPos val="none"/>
        <c:spPr>
          <a:ln w="25400">
            <a:solidFill>
              <a:schemeClr val="tx1"/>
            </a:solidFill>
          </a:ln>
        </c:spPr>
        <c:crossAx val="125626240"/>
        <c:crossesAt val="0"/>
        <c:crossBetween val="midCat"/>
      </c:valAx>
      <c:spPr>
        <a:noFill/>
        <a:ln>
          <a:noFill/>
        </a:ln>
      </c:spPr>
    </c:plotArea>
    <c:plotVisOnly val="1"/>
  </c:chart>
  <c:txPr>
    <a:bodyPr/>
    <a:lstStyle/>
    <a:p>
      <a:pPr>
        <a:defRPr sz="1800"/>
      </a:pPr>
      <a:endParaRPr lang="el-GR"/>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8.6160504583311426E-2"/>
          <c:y val="3.1081643485820883E-2"/>
          <c:w val="0.89361903258312581"/>
          <c:h val="0.89878593736498502"/>
        </c:manualLayout>
      </c:layout>
      <c:scatterChart>
        <c:scatterStyle val="smoothMarker"/>
        <c:ser>
          <c:idx val="0"/>
          <c:order val="0"/>
          <c:spPr>
            <a:ln w="50800">
              <a:solidFill>
                <a:schemeClr val="accent2">
                  <a:lumMod val="75000"/>
                </a:schemeClr>
              </a:solidFill>
            </a:ln>
          </c:spPr>
          <c:marker>
            <c:symbol val="none"/>
          </c:marker>
          <c:xVal>
            <c:numRef>
              <c:f>'[Γράφημα στο Microsoft Office PowerPoint]Φύλλο1'!$D$2:$D$5</c:f>
              <c:numCache>
                <c:formatCode>General</c:formatCode>
                <c:ptCount val="4"/>
                <c:pt idx="0">
                  <c:v>7</c:v>
                </c:pt>
                <c:pt idx="1">
                  <c:v>6</c:v>
                </c:pt>
                <c:pt idx="2">
                  <c:v>4</c:v>
                </c:pt>
                <c:pt idx="3">
                  <c:v>2</c:v>
                </c:pt>
              </c:numCache>
            </c:numRef>
          </c:xVal>
          <c:yVal>
            <c:numRef>
              <c:f>'[Γράφημα στο Microsoft Office PowerPoint]Φύλλο1'!$E$2:$E$5</c:f>
              <c:numCache>
                <c:formatCode>General</c:formatCode>
                <c:ptCount val="4"/>
                <c:pt idx="0">
                  <c:v>0.5</c:v>
                </c:pt>
                <c:pt idx="1">
                  <c:v>1</c:v>
                </c:pt>
                <c:pt idx="2">
                  <c:v>3</c:v>
                </c:pt>
                <c:pt idx="3">
                  <c:v>7</c:v>
                </c:pt>
              </c:numCache>
            </c:numRef>
          </c:yVal>
          <c:smooth val="1"/>
        </c:ser>
        <c:ser>
          <c:idx val="1"/>
          <c:order val="1"/>
          <c:spPr>
            <a:ln w="50800">
              <a:solidFill>
                <a:srgbClr val="1F497D">
                  <a:lumMod val="60000"/>
                  <a:lumOff val="40000"/>
                </a:srgbClr>
              </a:solidFill>
            </a:ln>
          </c:spPr>
          <c:marker>
            <c:symbol val="none"/>
          </c:marker>
          <c:xVal>
            <c:numRef>
              <c:f>'[Γράφημα στο Microsoft Office PowerPoint]Φύλλο1'!$A$2:$A$8</c:f>
              <c:numCache>
                <c:formatCode>General</c:formatCode>
                <c:ptCount val="7"/>
                <c:pt idx="0">
                  <c:v>0</c:v>
                </c:pt>
                <c:pt idx="1">
                  <c:v>0.30000000000000032</c:v>
                </c:pt>
                <c:pt idx="2">
                  <c:v>0.4</c:v>
                </c:pt>
                <c:pt idx="3">
                  <c:v>1</c:v>
                </c:pt>
                <c:pt idx="4">
                  <c:v>3</c:v>
                </c:pt>
                <c:pt idx="5">
                  <c:v>4</c:v>
                </c:pt>
                <c:pt idx="6">
                  <c:v>6</c:v>
                </c:pt>
              </c:numCache>
            </c:numRef>
          </c:xVal>
          <c:yVal>
            <c:numRef>
              <c:f>'[Γράφημα στο Microsoft Office PowerPoint]Φύλλο1'!$B$2:$B$8</c:f>
              <c:numCache>
                <c:formatCode>General</c:formatCode>
                <c:ptCount val="7"/>
                <c:pt idx="0">
                  <c:v>1</c:v>
                </c:pt>
                <c:pt idx="1">
                  <c:v>1</c:v>
                </c:pt>
                <c:pt idx="2">
                  <c:v>1</c:v>
                </c:pt>
                <c:pt idx="3">
                  <c:v>1.1000000000000001</c:v>
                </c:pt>
                <c:pt idx="4">
                  <c:v>1.7</c:v>
                </c:pt>
                <c:pt idx="5">
                  <c:v>2.7</c:v>
                </c:pt>
                <c:pt idx="6">
                  <c:v>7</c:v>
                </c:pt>
              </c:numCache>
            </c:numRef>
          </c:yVal>
          <c:smooth val="1"/>
        </c:ser>
        <c:ser>
          <c:idx val="2"/>
          <c:order val="2"/>
          <c:spPr>
            <a:ln w="50800">
              <a:solidFill>
                <a:schemeClr val="accent3">
                  <a:lumMod val="75000"/>
                </a:schemeClr>
              </a:solidFill>
              <a:prstDash val="dash"/>
            </a:ln>
          </c:spPr>
          <c:marker>
            <c:symbol val="none"/>
          </c:marker>
          <c:xVal>
            <c:numRef>
              <c:f>'[Γράφημα στο Microsoft Office PowerPoint]Φύλλο1'!$F$2:$F$5</c:f>
              <c:numCache>
                <c:formatCode>General</c:formatCode>
                <c:ptCount val="4"/>
                <c:pt idx="0">
                  <c:v>6</c:v>
                </c:pt>
                <c:pt idx="1">
                  <c:v>5</c:v>
                </c:pt>
                <c:pt idx="2">
                  <c:v>3</c:v>
                </c:pt>
                <c:pt idx="3">
                  <c:v>1.5</c:v>
                </c:pt>
              </c:numCache>
            </c:numRef>
          </c:xVal>
          <c:yVal>
            <c:numRef>
              <c:f>'[Γράφημα στο Microsoft Office PowerPoint]Φύλλο1'!$G$2:$G$5</c:f>
              <c:numCache>
                <c:formatCode>General</c:formatCode>
                <c:ptCount val="4"/>
                <c:pt idx="0">
                  <c:v>0.5</c:v>
                </c:pt>
                <c:pt idx="1">
                  <c:v>1</c:v>
                </c:pt>
                <c:pt idx="2">
                  <c:v>3</c:v>
                </c:pt>
                <c:pt idx="3">
                  <c:v>7</c:v>
                </c:pt>
              </c:numCache>
            </c:numRef>
          </c:yVal>
          <c:smooth val="1"/>
        </c:ser>
        <c:axId val="106714240"/>
        <c:axId val="106715776"/>
      </c:scatterChart>
      <c:valAx>
        <c:axId val="106714240"/>
        <c:scaling>
          <c:orientation val="minMax"/>
        </c:scaling>
        <c:axPos val="b"/>
        <c:numFmt formatCode="General" sourceLinked="1"/>
        <c:majorTickMark val="none"/>
        <c:tickLblPos val="none"/>
        <c:spPr>
          <a:noFill/>
          <a:ln w="25400">
            <a:solidFill>
              <a:schemeClr val="tx1"/>
            </a:solidFill>
          </a:ln>
        </c:spPr>
        <c:crossAx val="106715776"/>
        <c:crossesAt val="0"/>
        <c:crossBetween val="midCat"/>
      </c:valAx>
      <c:valAx>
        <c:axId val="106715776"/>
        <c:scaling>
          <c:orientation val="minMax"/>
        </c:scaling>
        <c:axPos val="l"/>
        <c:numFmt formatCode="General" sourceLinked="1"/>
        <c:majorTickMark val="none"/>
        <c:tickLblPos val="none"/>
        <c:spPr>
          <a:noFill/>
          <a:ln w="25400">
            <a:solidFill>
              <a:prstClr val="black"/>
            </a:solidFill>
          </a:ln>
        </c:spPr>
        <c:crossAx val="106714240"/>
        <c:crossesAt val="0"/>
        <c:crossBetween val="midCat"/>
      </c:valAx>
      <c:spPr>
        <a:noFill/>
        <a:ln w="25400">
          <a:noFill/>
        </a:ln>
      </c:spPr>
    </c:plotArea>
    <c:plotVisOnly val="1"/>
  </c:chart>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1.8896709889377392E-2"/>
          <c:y val="1.6797075457224329E-2"/>
          <c:w val="0.93071206373894899"/>
          <c:h val="0.93841072332351083"/>
        </c:manualLayout>
      </c:layout>
      <c:scatterChart>
        <c:scatterStyle val="smoothMarker"/>
        <c:ser>
          <c:idx val="0"/>
          <c:order val="0"/>
          <c:tx>
            <c:strRef>
              <c:f>'[Γράφημα στο Microsoft Office PowerPoint]Φύλλο1'!$B$2</c:f>
              <c:strCache>
                <c:ptCount val="1"/>
                <c:pt idx="0">
                  <c:v>1</c:v>
                </c:pt>
              </c:strCache>
            </c:strRef>
          </c:tx>
          <c:spPr>
            <a:ln w="50800">
              <a:solidFill>
                <a:schemeClr val="tx2">
                  <a:lumMod val="60000"/>
                  <a:lumOff val="40000"/>
                </a:schemeClr>
              </a:solidFill>
            </a:ln>
          </c:spPr>
          <c:marker>
            <c:symbol val="none"/>
          </c:marker>
          <c:xVal>
            <c:numRef>
              <c:f>'[Γράφημα στο Microsoft Office PowerPoint]Φύλλο1'!$A$3:$A$8</c:f>
              <c:numCache>
                <c:formatCode>General</c:formatCode>
                <c:ptCount val="6"/>
                <c:pt idx="0">
                  <c:v>0.30000000000000032</c:v>
                </c:pt>
                <c:pt idx="1">
                  <c:v>0.4</c:v>
                </c:pt>
                <c:pt idx="2">
                  <c:v>1</c:v>
                </c:pt>
                <c:pt idx="3">
                  <c:v>3</c:v>
                </c:pt>
                <c:pt idx="4">
                  <c:v>4</c:v>
                </c:pt>
                <c:pt idx="5">
                  <c:v>6</c:v>
                </c:pt>
              </c:numCache>
            </c:numRef>
          </c:xVal>
          <c:yVal>
            <c:numRef>
              <c:f>'[Γράφημα στο Microsoft Office PowerPoint]Φύλλο1'!$B$3:$B$8</c:f>
              <c:numCache>
                <c:formatCode>General</c:formatCode>
                <c:ptCount val="6"/>
                <c:pt idx="0">
                  <c:v>1</c:v>
                </c:pt>
                <c:pt idx="1">
                  <c:v>1</c:v>
                </c:pt>
                <c:pt idx="2">
                  <c:v>1.1000000000000001</c:v>
                </c:pt>
                <c:pt idx="3">
                  <c:v>1.7</c:v>
                </c:pt>
                <c:pt idx="4">
                  <c:v>2.7</c:v>
                </c:pt>
                <c:pt idx="5">
                  <c:v>7</c:v>
                </c:pt>
              </c:numCache>
            </c:numRef>
          </c:yVal>
          <c:smooth val="1"/>
        </c:ser>
        <c:ser>
          <c:idx val="1"/>
          <c:order val="1"/>
          <c:spPr>
            <a:ln w="50800">
              <a:solidFill>
                <a:schemeClr val="accent2">
                  <a:lumMod val="75000"/>
                </a:schemeClr>
              </a:solidFill>
            </a:ln>
          </c:spPr>
          <c:marker>
            <c:symbol val="none"/>
          </c:marker>
          <c:xVal>
            <c:numRef>
              <c:f>'[Γράφημα στο Microsoft Office PowerPoint]Φύλλο1'!$D$2:$D$5</c:f>
              <c:numCache>
                <c:formatCode>General</c:formatCode>
                <c:ptCount val="4"/>
                <c:pt idx="0">
                  <c:v>7</c:v>
                </c:pt>
                <c:pt idx="1">
                  <c:v>6</c:v>
                </c:pt>
                <c:pt idx="2">
                  <c:v>4</c:v>
                </c:pt>
                <c:pt idx="3">
                  <c:v>2</c:v>
                </c:pt>
              </c:numCache>
            </c:numRef>
          </c:xVal>
          <c:yVal>
            <c:numRef>
              <c:f>'[Γράφημα στο Microsoft Office PowerPoint]Φύλλο1'!$E$2:$E$5</c:f>
              <c:numCache>
                <c:formatCode>General</c:formatCode>
                <c:ptCount val="4"/>
                <c:pt idx="0">
                  <c:v>0.5</c:v>
                </c:pt>
                <c:pt idx="1">
                  <c:v>1</c:v>
                </c:pt>
                <c:pt idx="2">
                  <c:v>3</c:v>
                </c:pt>
                <c:pt idx="3">
                  <c:v>7</c:v>
                </c:pt>
              </c:numCache>
            </c:numRef>
          </c:yVal>
          <c:smooth val="1"/>
        </c:ser>
        <c:ser>
          <c:idx val="2"/>
          <c:order val="2"/>
          <c:spPr>
            <a:ln w="50800">
              <a:solidFill>
                <a:schemeClr val="accent3">
                  <a:lumMod val="75000"/>
                </a:schemeClr>
              </a:solidFill>
              <a:prstDash val="dash"/>
            </a:ln>
          </c:spPr>
          <c:marker>
            <c:symbol val="none"/>
          </c:marker>
          <c:xVal>
            <c:numRef>
              <c:f>'[Γράφημα στο Microsoft Office PowerPoint]Φύλλο1'!$F$2:$F$8</c:f>
              <c:numCache>
                <c:formatCode>General</c:formatCode>
                <c:ptCount val="7"/>
                <c:pt idx="0">
                  <c:v>0.30000000000000032</c:v>
                </c:pt>
                <c:pt idx="1">
                  <c:v>0.4</c:v>
                </c:pt>
                <c:pt idx="2">
                  <c:v>1.5</c:v>
                </c:pt>
                <c:pt idx="3">
                  <c:v>2.5</c:v>
                </c:pt>
                <c:pt idx="4">
                  <c:v>4</c:v>
                </c:pt>
                <c:pt idx="5">
                  <c:v>5</c:v>
                </c:pt>
                <c:pt idx="6">
                  <c:v>7</c:v>
                </c:pt>
              </c:numCache>
            </c:numRef>
          </c:xVal>
          <c:yVal>
            <c:numRef>
              <c:f>'[Γράφημα στο Microsoft Office PowerPoint]Φύλλο1'!$G$2:$G$8</c:f>
              <c:numCache>
                <c:formatCode>General</c:formatCode>
                <c:ptCount val="7"/>
                <c:pt idx="0">
                  <c:v>1</c:v>
                </c:pt>
                <c:pt idx="1">
                  <c:v>1</c:v>
                </c:pt>
                <c:pt idx="2">
                  <c:v>1</c:v>
                </c:pt>
                <c:pt idx="3">
                  <c:v>1.1000000000000001</c:v>
                </c:pt>
                <c:pt idx="4">
                  <c:v>1.7</c:v>
                </c:pt>
                <c:pt idx="5">
                  <c:v>2.7</c:v>
                </c:pt>
                <c:pt idx="6">
                  <c:v>5</c:v>
                </c:pt>
              </c:numCache>
            </c:numRef>
          </c:yVal>
          <c:smooth val="1"/>
        </c:ser>
        <c:axId val="106917248"/>
        <c:axId val="106935424"/>
      </c:scatterChart>
      <c:valAx>
        <c:axId val="106917248"/>
        <c:scaling>
          <c:orientation val="minMax"/>
        </c:scaling>
        <c:axPos val="b"/>
        <c:numFmt formatCode="General" sourceLinked="1"/>
        <c:majorTickMark val="none"/>
        <c:tickLblPos val="none"/>
        <c:spPr>
          <a:noFill/>
          <a:ln w="25400">
            <a:solidFill>
              <a:schemeClr val="tx1"/>
            </a:solidFill>
          </a:ln>
        </c:spPr>
        <c:crossAx val="106935424"/>
        <c:crossesAt val="0"/>
        <c:crossBetween val="midCat"/>
      </c:valAx>
      <c:valAx>
        <c:axId val="106935424"/>
        <c:scaling>
          <c:orientation val="minMax"/>
        </c:scaling>
        <c:axPos val="l"/>
        <c:numFmt formatCode="General" sourceLinked="1"/>
        <c:majorTickMark val="none"/>
        <c:tickLblPos val="none"/>
        <c:spPr>
          <a:noFill/>
          <a:ln w="25400">
            <a:solidFill>
              <a:prstClr val="black"/>
            </a:solidFill>
          </a:ln>
        </c:spPr>
        <c:crossAx val="106917248"/>
        <c:crossesAt val="0"/>
        <c:crossBetween val="midCat"/>
      </c:valAx>
    </c:plotArea>
    <c:plotVisOnly val="1"/>
  </c:chart>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l-GR"/>
  <c:chart>
    <c:plotArea>
      <c:layout/>
      <c:scatterChart>
        <c:scatterStyle val="smoothMarker"/>
        <c:ser>
          <c:idx val="0"/>
          <c:order val="0"/>
          <c:tx>
            <c:strRef>
              <c:f>'[Γράφημα στο Microsoft Office PowerPoint]Φύλλο1'!$B$2</c:f>
              <c:strCache>
                <c:ptCount val="1"/>
                <c:pt idx="0">
                  <c:v>1</c:v>
                </c:pt>
              </c:strCache>
            </c:strRef>
          </c:tx>
          <c:spPr>
            <a:ln w="50800">
              <a:solidFill>
                <a:schemeClr val="tx2">
                  <a:lumMod val="60000"/>
                  <a:lumOff val="40000"/>
                </a:schemeClr>
              </a:solidFill>
            </a:ln>
          </c:spPr>
          <c:marker>
            <c:symbol val="none"/>
          </c:marker>
          <c:xVal>
            <c:numRef>
              <c:f>'[Γράφημα στο Microsoft Office PowerPoint]Φύλλο1'!$A$2:$A$4</c:f>
              <c:numCache>
                <c:formatCode>General</c:formatCode>
                <c:ptCount val="3"/>
                <c:pt idx="0">
                  <c:v>0</c:v>
                </c:pt>
                <c:pt idx="1">
                  <c:v>1</c:v>
                </c:pt>
                <c:pt idx="2">
                  <c:v>2</c:v>
                </c:pt>
              </c:numCache>
            </c:numRef>
          </c:xVal>
          <c:yVal>
            <c:numRef>
              <c:f>'[Γράφημα στο Microsoft Office PowerPoint]Φύλλο1'!$B$2:$B$4</c:f>
              <c:numCache>
                <c:formatCode>General</c:formatCode>
                <c:ptCount val="3"/>
                <c:pt idx="0">
                  <c:v>1</c:v>
                </c:pt>
                <c:pt idx="1">
                  <c:v>4</c:v>
                </c:pt>
                <c:pt idx="2">
                  <c:v>7</c:v>
                </c:pt>
              </c:numCache>
            </c:numRef>
          </c:yVal>
          <c:smooth val="1"/>
        </c:ser>
        <c:ser>
          <c:idx val="1"/>
          <c:order val="1"/>
          <c:spPr>
            <a:ln w="50800">
              <a:solidFill>
                <a:schemeClr val="accent2">
                  <a:lumMod val="75000"/>
                </a:schemeClr>
              </a:solidFill>
            </a:ln>
          </c:spPr>
          <c:marker>
            <c:symbol val="none"/>
          </c:marker>
          <c:xVal>
            <c:numRef>
              <c:f>'[Γράφημα στο Microsoft Office PowerPoint]Φύλλο1'!$D$2:$D$4</c:f>
              <c:numCache>
                <c:formatCode>General</c:formatCode>
                <c:ptCount val="3"/>
                <c:pt idx="0">
                  <c:v>0</c:v>
                </c:pt>
                <c:pt idx="1">
                  <c:v>1</c:v>
                </c:pt>
                <c:pt idx="2">
                  <c:v>2</c:v>
                </c:pt>
              </c:numCache>
            </c:numRef>
          </c:xVal>
          <c:yVal>
            <c:numRef>
              <c:f>'[Γράφημα στο Microsoft Office PowerPoint]Φύλλο1'!$E$2:$E$4</c:f>
              <c:numCache>
                <c:formatCode>General</c:formatCode>
                <c:ptCount val="3"/>
                <c:pt idx="0">
                  <c:v>2</c:v>
                </c:pt>
                <c:pt idx="1">
                  <c:v>3</c:v>
                </c:pt>
                <c:pt idx="2">
                  <c:v>6</c:v>
                </c:pt>
              </c:numCache>
            </c:numRef>
          </c:yVal>
          <c:smooth val="1"/>
        </c:ser>
        <c:ser>
          <c:idx val="2"/>
          <c:order val="2"/>
          <c:spPr>
            <a:ln w="50800">
              <a:solidFill>
                <a:schemeClr val="accent3">
                  <a:lumMod val="75000"/>
                </a:schemeClr>
              </a:solidFill>
            </a:ln>
          </c:spPr>
          <c:marker>
            <c:symbol val="none"/>
          </c:marker>
          <c:xVal>
            <c:numRef>
              <c:f>'[Γράφημα στο Microsoft Office PowerPoint]Φύλλο1'!$F$2:$F$5</c:f>
              <c:numCache>
                <c:formatCode>General</c:formatCode>
                <c:ptCount val="4"/>
                <c:pt idx="0">
                  <c:v>0</c:v>
                </c:pt>
                <c:pt idx="1">
                  <c:v>1</c:v>
                </c:pt>
                <c:pt idx="2">
                  <c:v>2</c:v>
                </c:pt>
                <c:pt idx="3">
                  <c:v>5</c:v>
                </c:pt>
              </c:numCache>
            </c:numRef>
          </c:xVal>
          <c:yVal>
            <c:numRef>
              <c:f>'[Γράφημα στο Microsoft Office PowerPoint]Φύλλο1'!$G$2:$G$5</c:f>
              <c:numCache>
                <c:formatCode>General</c:formatCode>
                <c:ptCount val="4"/>
                <c:pt idx="0">
                  <c:v>3</c:v>
                </c:pt>
                <c:pt idx="1">
                  <c:v>4</c:v>
                </c:pt>
                <c:pt idx="2">
                  <c:v>4.5</c:v>
                </c:pt>
                <c:pt idx="3">
                  <c:v>6</c:v>
                </c:pt>
              </c:numCache>
            </c:numRef>
          </c:yVal>
          <c:smooth val="1"/>
        </c:ser>
        <c:axId val="102543360"/>
        <c:axId val="102544896"/>
      </c:scatterChart>
      <c:valAx>
        <c:axId val="102543360"/>
        <c:scaling>
          <c:orientation val="minMax"/>
          <c:max val="3"/>
        </c:scaling>
        <c:axPos val="b"/>
        <c:numFmt formatCode="General" sourceLinked="1"/>
        <c:tickLblPos val="nextTo"/>
        <c:spPr>
          <a:ln w="25400">
            <a:solidFill>
              <a:schemeClr val="tx1"/>
            </a:solidFill>
          </a:ln>
        </c:spPr>
        <c:txPr>
          <a:bodyPr/>
          <a:lstStyle/>
          <a:p>
            <a:pPr>
              <a:defRPr sz="2000"/>
            </a:pPr>
            <a:endParaRPr lang="el-GR"/>
          </a:p>
        </c:txPr>
        <c:crossAx val="102544896"/>
        <c:crossesAt val="0"/>
        <c:crossBetween val="midCat"/>
        <c:majorUnit val="1"/>
      </c:valAx>
      <c:valAx>
        <c:axId val="102544896"/>
        <c:scaling>
          <c:orientation val="minMax"/>
          <c:max val="7"/>
        </c:scaling>
        <c:axPos val="l"/>
        <c:numFmt formatCode="General" sourceLinked="1"/>
        <c:tickLblPos val="nextTo"/>
        <c:spPr>
          <a:noFill/>
          <a:ln w="25400">
            <a:solidFill>
              <a:prstClr val="black"/>
            </a:solidFill>
          </a:ln>
        </c:spPr>
        <c:txPr>
          <a:bodyPr/>
          <a:lstStyle/>
          <a:p>
            <a:pPr>
              <a:defRPr sz="2000"/>
            </a:pPr>
            <a:endParaRPr lang="el-GR"/>
          </a:p>
        </c:txPr>
        <c:crossAx val="102543360"/>
        <c:crossesAt val="0"/>
        <c:crossBetween val="midCat"/>
        <c:majorUnit val="1"/>
      </c:valAx>
      <c:spPr>
        <a:noFill/>
        <a:ln w="25400">
          <a:noFill/>
        </a:ln>
      </c:spPr>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manualLayout>
          <c:layoutTarget val="inner"/>
          <c:xMode val="edge"/>
          <c:yMode val="edge"/>
          <c:x val="1.8867924528301886E-2"/>
          <c:y val="9.9235455526260841E-2"/>
          <c:w val="0.93081761006289365"/>
          <c:h val="0.83903182593406089"/>
        </c:manualLayout>
      </c:layout>
      <c:scatterChart>
        <c:scatterStyle val="smoothMarker"/>
        <c:ser>
          <c:idx val="0"/>
          <c:order val="0"/>
          <c:tx>
            <c:strRef>
              <c:f>Sheet1!$B$1</c:f>
              <c:strCache>
                <c:ptCount val="1"/>
                <c:pt idx="0">
                  <c:v>Y-Values</c:v>
                </c:pt>
              </c:strCache>
            </c:strRef>
          </c:tx>
          <c:spPr>
            <a:ln w="50800">
              <a:solidFill>
                <a:srgbClr val="4F81BD"/>
              </a:solidFill>
            </a:ln>
          </c:spPr>
          <c:marker>
            <c:symbol val="none"/>
          </c:marker>
          <c:xVal>
            <c:numRef>
              <c:f>Sheet1!$A$2:$A$5</c:f>
              <c:numCache>
                <c:formatCode>General</c:formatCode>
                <c:ptCount val="4"/>
                <c:pt idx="0">
                  <c:v>0.5</c:v>
                </c:pt>
                <c:pt idx="1">
                  <c:v>1.5</c:v>
                </c:pt>
                <c:pt idx="2">
                  <c:v>2</c:v>
                </c:pt>
                <c:pt idx="3">
                  <c:v>2.5</c:v>
                </c:pt>
              </c:numCache>
            </c:numRef>
          </c:xVal>
          <c:yVal>
            <c:numRef>
              <c:f>Sheet1!$B$2:$B$5</c:f>
              <c:numCache>
                <c:formatCode>General</c:formatCode>
                <c:ptCount val="4"/>
                <c:pt idx="0">
                  <c:v>0.2</c:v>
                </c:pt>
                <c:pt idx="1">
                  <c:v>0.5</c:v>
                </c:pt>
                <c:pt idx="2">
                  <c:v>1</c:v>
                </c:pt>
                <c:pt idx="3">
                  <c:v>2</c:v>
                </c:pt>
              </c:numCache>
            </c:numRef>
          </c:yVal>
          <c:smooth val="1"/>
        </c:ser>
        <c:axId val="125791616"/>
        <c:axId val="126112896"/>
      </c:scatterChart>
      <c:valAx>
        <c:axId val="125791616"/>
        <c:scaling>
          <c:orientation val="minMax"/>
        </c:scaling>
        <c:axPos val="b"/>
        <c:numFmt formatCode="General" sourceLinked="1"/>
        <c:majorTickMark val="none"/>
        <c:tickLblPos val="none"/>
        <c:spPr>
          <a:ln w="25400">
            <a:solidFill>
              <a:schemeClr val="tx1"/>
            </a:solidFill>
          </a:ln>
        </c:spPr>
        <c:crossAx val="126112896"/>
        <c:crossesAt val="0"/>
        <c:crossBetween val="midCat"/>
      </c:valAx>
      <c:valAx>
        <c:axId val="126112896"/>
        <c:scaling>
          <c:orientation val="minMax"/>
          <c:min val="0"/>
        </c:scaling>
        <c:axPos val="l"/>
        <c:numFmt formatCode="General" sourceLinked="1"/>
        <c:majorTickMark val="none"/>
        <c:tickLblPos val="none"/>
        <c:spPr>
          <a:ln w="25400">
            <a:solidFill>
              <a:schemeClr val="tx1"/>
            </a:solidFill>
          </a:ln>
        </c:spPr>
        <c:crossAx val="125791616"/>
        <c:crossesAt val="0"/>
        <c:crossBetween val="midCat"/>
      </c:valAx>
      <c:spPr>
        <a:noFill/>
        <a:ln>
          <a:noFill/>
        </a:ln>
      </c:spPr>
    </c:plotArea>
    <c:plotVisOnly val="1"/>
  </c:chart>
  <c:txPr>
    <a:bodyPr/>
    <a:lstStyle/>
    <a:p>
      <a:pPr>
        <a:defRPr sz="1800"/>
      </a:pPr>
      <a:endParaRPr lang="el-GR"/>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manualLayout>
          <c:layoutTarget val="inner"/>
          <c:xMode val="edge"/>
          <c:yMode val="edge"/>
          <c:x val="3.4577598864211266E-2"/>
          <c:y val="1.6070709095363366E-2"/>
          <c:w val="0.93084480227158151"/>
          <c:h val="0.92928887998040133"/>
        </c:manualLayout>
      </c:layout>
      <c:scatterChart>
        <c:scatterStyle val="smoothMarker"/>
        <c:ser>
          <c:idx val="0"/>
          <c:order val="0"/>
          <c:tx>
            <c:strRef>
              <c:f>Sheet1!$B$1</c:f>
              <c:strCache>
                <c:ptCount val="1"/>
                <c:pt idx="0">
                  <c:v>Y-Values</c:v>
                </c:pt>
              </c:strCache>
            </c:strRef>
          </c:tx>
          <c:spPr>
            <a:ln w="50800">
              <a:solidFill>
                <a:srgbClr val="10BE31"/>
              </a:solidFill>
            </a:ln>
          </c:spPr>
          <c:marker>
            <c:symbol val="none"/>
          </c:marker>
          <c:xVal>
            <c:numRef>
              <c:f>Sheet1!$A$2:$A$5</c:f>
              <c:numCache>
                <c:formatCode>General</c:formatCode>
                <c:ptCount val="4"/>
                <c:pt idx="0">
                  <c:v>0</c:v>
                </c:pt>
                <c:pt idx="1">
                  <c:v>1</c:v>
                </c:pt>
                <c:pt idx="2">
                  <c:v>2</c:v>
                </c:pt>
                <c:pt idx="3">
                  <c:v>3</c:v>
                </c:pt>
              </c:numCache>
            </c:numRef>
          </c:xVal>
          <c:yVal>
            <c:numRef>
              <c:f>Sheet1!$B$2:$B$5</c:f>
              <c:numCache>
                <c:formatCode>General</c:formatCode>
                <c:ptCount val="4"/>
                <c:pt idx="0">
                  <c:v>0.5</c:v>
                </c:pt>
                <c:pt idx="1">
                  <c:v>0.60000000000000064</c:v>
                </c:pt>
                <c:pt idx="2">
                  <c:v>1.2</c:v>
                </c:pt>
                <c:pt idx="3">
                  <c:v>2.5</c:v>
                </c:pt>
              </c:numCache>
            </c:numRef>
          </c:yVal>
          <c:smooth val="1"/>
        </c:ser>
        <c:axId val="151803392"/>
        <c:axId val="151804928"/>
      </c:scatterChart>
      <c:valAx>
        <c:axId val="151803392"/>
        <c:scaling>
          <c:orientation val="minMax"/>
        </c:scaling>
        <c:axPos val="b"/>
        <c:numFmt formatCode="General" sourceLinked="1"/>
        <c:majorTickMark val="none"/>
        <c:tickLblPos val="none"/>
        <c:spPr>
          <a:ln w="25400">
            <a:solidFill>
              <a:schemeClr val="tx1"/>
            </a:solidFill>
          </a:ln>
        </c:spPr>
        <c:crossAx val="151804928"/>
        <c:crossesAt val="0"/>
        <c:crossBetween val="midCat"/>
      </c:valAx>
      <c:valAx>
        <c:axId val="151804928"/>
        <c:scaling>
          <c:orientation val="minMax"/>
        </c:scaling>
        <c:axPos val="l"/>
        <c:numFmt formatCode="General" sourceLinked="1"/>
        <c:majorTickMark val="none"/>
        <c:tickLblPos val="none"/>
        <c:spPr>
          <a:ln w="25400">
            <a:solidFill>
              <a:schemeClr val="tx1"/>
            </a:solidFill>
          </a:ln>
        </c:spPr>
        <c:crossAx val="151803392"/>
        <c:crossesAt val="0"/>
        <c:crossBetween val="midCat"/>
      </c:valAx>
    </c:plotArea>
    <c:plotVisOnly val="1"/>
  </c:chart>
  <c:txPr>
    <a:bodyPr/>
    <a:lstStyle/>
    <a:p>
      <a:pPr>
        <a:defRPr sz="1800"/>
      </a:pPr>
      <a:endParaRPr lang="el-GR"/>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manualLayout>
          <c:layoutTarget val="inner"/>
          <c:xMode val="edge"/>
          <c:yMode val="edge"/>
          <c:x val="9.1123330714847045E-2"/>
          <c:y val="9.6424254572180026E-3"/>
          <c:w val="0.85860172820110181"/>
          <c:h val="0.92928887998040133"/>
        </c:manualLayout>
      </c:layout>
      <c:scatterChart>
        <c:scatterStyle val="smoothMarker"/>
        <c:ser>
          <c:idx val="0"/>
          <c:order val="0"/>
          <c:tx>
            <c:strRef>
              <c:f>Sheet1!$B$1</c:f>
              <c:strCache>
                <c:ptCount val="1"/>
                <c:pt idx="0">
                  <c:v>Y-Values</c:v>
                </c:pt>
              </c:strCache>
            </c:strRef>
          </c:tx>
          <c:spPr>
            <a:ln w="50800">
              <a:solidFill>
                <a:schemeClr val="tx2">
                  <a:lumMod val="60000"/>
                  <a:lumOff val="40000"/>
                </a:schemeClr>
              </a:solidFill>
            </a:ln>
          </c:spPr>
          <c:marker>
            <c:symbol val="none"/>
          </c:marker>
          <c:xVal>
            <c:numRef>
              <c:f>Sheet1!$A$2:$A$5</c:f>
              <c:numCache>
                <c:formatCode>General</c:formatCode>
                <c:ptCount val="4"/>
                <c:pt idx="0">
                  <c:v>0.9</c:v>
                </c:pt>
                <c:pt idx="1">
                  <c:v>1.7</c:v>
                </c:pt>
                <c:pt idx="2">
                  <c:v>2.5</c:v>
                </c:pt>
                <c:pt idx="3">
                  <c:v>3.5</c:v>
                </c:pt>
              </c:numCache>
            </c:numRef>
          </c:xVal>
          <c:yVal>
            <c:numRef>
              <c:f>Sheet1!$B$2:$B$5</c:f>
              <c:numCache>
                <c:formatCode>General</c:formatCode>
                <c:ptCount val="4"/>
                <c:pt idx="0">
                  <c:v>2.5</c:v>
                </c:pt>
                <c:pt idx="1">
                  <c:v>1.2</c:v>
                </c:pt>
                <c:pt idx="2">
                  <c:v>0.60000000000000064</c:v>
                </c:pt>
                <c:pt idx="3">
                  <c:v>0.30000000000000032</c:v>
                </c:pt>
              </c:numCache>
            </c:numRef>
          </c:yVal>
          <c:smooth val="1"/>
        </c:ser>
        <c:axId val="151905408"/>
        <c:axId val="151986176"/>
      </c:scatterChart>
      <c:valAx>
        <c:axId val="151905408"/>
        <c:scaling>
          <c:orientation val="minMax"/>
        </c:scaling>
        <c:axPos val="b"/>
        <c:numFmt formatCode="General" sourceLinked="1"/>
        <c:majorTickMark val="none"/>
        <c:tickLblPos val="none"/>
        <c:spPr>
          <a:noFill/>
          <a:ln w="25400">
            <a:solidFill>
              <a:schemeClr val="tx1"/>
            </a:solidFill>
          </a:ln>
        </c:spPr>
        <c:crossAx val="151986176"/>
        <c:crossesAt val="0"/>
        <c:crossBetween val="midCat"/>
      </c:valAx>
      <c:valAx>
        <c:axId val="151986176"/>
        <c:scaling>
          <c:orientation val="minMax"/>
        </c:scaling>
        <c:axPos val="l"/>
        <c:numFmt formatCode="General" sourceLinked="1"/>
        <c:majorTickMark val="none"/>
        <c:tickLblPos val="none"/>
        <c:spPr>
          <a:ln w="25400">
            <a:solidFill>
              <a:prstClr val="black"/>
            </a:solidFill>
          </a:ln>
        </c:spPr>
        <c:crossAx val="151905408"/>
        <c:crossesAt val="0"/>
        <c:crossBetween val="midCat"/>
      </c:valAx>
    </c:plotArea>
    <c:plotVisOnly val="1"/>
  </c:chart>
  <c:txPr>
    <a:bodyPr/>
    <a:lstStyle/>
    <a:p>
      <a:pPr>
        <a:defRPr sz="1800"/>
      </a:pPr>
      <a:endParaRPr lang="el-GR"/>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3.3950617283950615E-2"/>
          <c:y val="1.272399913523122E-2"/>
          <c:w val="0.96604938271604934"/>
          <c:h val="0.93826728146032057"/>
        </c:manualLayout>
      </c:layout>
      <c:scatterChart>
        <c:scatterStyle val="smoothMarker"/>
        <c:ser>
          <c:idx val="0"/>
          <c:order val="0"/>
          <c:tx>
            <c:strRef>
              <c:f>Sheet1!$B$1</c:f>
              <c:strCache>
                <c:ptCount val="1"/>
                <c:pt idx="0">
                  <c:v>Y-Values</c:v>
                </c:pt>
              </c:strCache>
            </c:strRef>
          </c:tx>
          <c:spPr>
            <a:ln w="50800">
              <a:solidFill>
                <a:schemeClr val="tx2">
                  <a:lumMod val="60000"/>
                  <a:lumOff val="40000"/>
                </a:schemeClr>
              </a:solidFill>
            </a:ln>
          </c:spPr>
          <c:marker>
            <c:symbol val="none"/>
          </c:marker>
          <c:xVal>
            <c:numRef>
              <c:f>Sheet1!$A$2:$A$5</c:f>
              <c:numCache>
                <c:formatCode>General</c:formatCode>
                <c:ptCount val="4"/>
                <c:pt idx="0">
                  <c:v>0.9</c:v>
                </c:pt>
                <c:pt idx="1">
                  <c:v>1.7</c:v>
                </c:pt>
                <c:pt idx="2">
                  <c:v>2.5</c:v>
                </c:pt>
                <c:pt idx="3">
                  <c:v>3.5</c:v>
                </c:pt>
              </c:numCache>
            </c:numRef>
          </c:xVal>
          <c:yVal>
            <c:numRef>
              <c:f>Sheet1!$B$2:$B$5</c:f>
              <c:numCache>
                <c:formatCode>General</c:formatCode>
                <c:ptCount val="4"/>
                <c:pt idx="0">
                  <c:v>2.5</c:v>
                </c:pt>
                <c:pt idx="1">
                  <c:v>1.2</c:v>
                </c:pt>
                <c:pt idx="2">
                  <c:v>0.60000000000000064</c:v>
                </c:pt>
                <c:pt idx="3">
                  <c:v>0.30000000000000032</c:v>
                </c:pt>
              </c:numCache>
            </c:numRef>
          </c:yVal>
          <c:smooth val="1"/>
        </c:ser>
        <c:ser>
          <c:idx val="1"/>
          <c:order val="1"/>
          <c:tx>
            <c:strRef>
              <c:f>Sheet1!$C$1</c:f>
              <c:strCache>
                <c:ptCount val="1"/>
                <c:pt idx="0">
                  <c:v>Column1</c:v>
                </c:pt>
              </c:strCache>
            </c:strRef>
          </c:tx>
          <c:spPr>
            <a:ln w="50800">
              <a:solidFill>
                <a:srgbClr val="10BE31"/>
              </a:solidFill>
            </a:ln>
          </c:spPr>
          <c:marker>
            <c:symbol val="none"/>
          </c:marker>
          <c:xVal>
            <c:numRef>
              <c:f>Sheet1!$A$2:$A$5</c:f>
              <c:numCache>
                <c:formatCode>General</c:formatCode>
                <c:ptCount val="4"/>
                <c:pt idx="0">
                  <c:v>0.9</c:v>
                </c:pt>
                <c:pt idx="1">
                  <c:v>1.7</c:v>
                </c:pt>
                <c:pt idx="2">
                  <c:v>2.5</c:v>
                </c:pt>
                <c:pt idx="3">
                  <c:v>3.5</c:v>
                </c:pt>
              </c:numCache>
            </c:numRef>
          </c:xVal>
          <c:yVal>
            <c:numRef>
              <c:f>Sheet1!$C$2:$C$5</c:f>
              <c:numCache>
                <c:formatCode>General</c:formatCode>
                <c:ptCount val="4"/>
                <c:pt idx="0">
                  <c:v>0.30000000000000032</c:v>
                </c:pt>
                <c:pt idx="1">
                  <c:v>0.5</c:v>
                </c:pt>
                <c:pt idx="2">
                  <c:v>1</c:v>
                </c:pt>
                <c:pt idx="3">
                  <c:v>2.5</c:v>
                </c:pt>
              </c:numCache>
            </c:numRef>
          </c:yVal>
          <c:smooth val="1"/>
        </c:ser>
        <c:axId val="151700992"/>
        <c:axId val="151702528"/>
      </c:scatterChart>
      <c:valAx>
        <c:axId val="151700992"/>
        <c:scaling>
          <c:orientation val="minMax"/>
        </c:scaling>
        <c:axPos val="b"/>
        <c:numFmt formatCode="General" sourceLinked="1"/>
        <c:majorTickMark val="none"/>
        <c:tickLblPos val="none"/>
        <c:spPr>
          <a:ln w="25400">
            <a:solidFill>
              <a:prstClr val="black"/>
            </a:solidFill>
          </a:ln>
        </c:spPr>
        <c:crossAx val="151702528"/>
        <c:crosses val="autoZero"/>
        <c:crossBetween val="midCat"/>
      </c:valAx>
      <c:valAx>
        <c:axId val="151702528"/>
        <c:scaling>
          <c:orientation val="minMax"/>
        </c:scaling>
        <c:axPos val="l"/>
        <c:numFmt formatCode="General" sourceLinked="1"/>
        <c:majorTickMark val="none"/>
        <c:tickLblPos val="none"/>
        <c:spPr>
          <a:ln w="25400">
            <a:solidFill>
              <a:schemeClr val="tx1"/>
            </a:solidFill>
          </a:ln>
        </c:spPr>
        <c:crossAx val="151700992"/>
        <c:crosses val="autoZero"/>
        <c:crossBetween val="midCat"/>
      </c:valAx>
    </c:plotArea>
    <c:plotVisOnly val="1"/>
  </c:chart>
  <c:txPr>
    <a:bodyPr/>
    <a:lstStyle/>
    <a:p>
      <a:pPr>
        <a:defRPr sz="2400"/>
      </a:pPr>
      <a:endParaRPr lang="el-GR"/>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6.918238993710718E-2"/>
          <c:y val="8.4180979826834704E-3"/>
          <c:w val="0.93081761006289365"/>
          <c:h val="0.93826728146032057"/>
        </c:manualLayout>
      </c:layout>
      <c:scatterChart>
        <c:scatterStyle val="smoothMarker"/>
        <c:ser>
          <c:idx val="0"/>
          <c:order val="0"/>
          <c:spPr>
            <a:ln w="50800">
              <a:solidFill>
                <a:schemeClr val="tx2">
                  <a:lumMod val="60000"/>
                  <a:lumOff val="40000"/>
                </a:schemeClr>
              </a:solidFill>
            </a:ln>
          </c:spPr>
          <c:marker>
            <c:symbol val="none"/>
          </c:marker>
          <c:xVal>
            <c:numRef>
              <c:f>Sheet1!$D$1:$D$5</c:f>
              <c:numCache>
                <c:formatCode>General</c:formatCode>
                <c:ptCount val="5"/>
                <c:pt idx="0">
                  <c:v>3</c:v>
                </c:pt>
                <c:pt idx="1">
                  <c:v>4</c:v>
                </c:pt>
                <c:pt idx="2">
                  <c:v>6</c:v>
                </c:pt>
                <c:pt idx="3">
                  <c:v>7</c:v>
                </c:pt>
              </c:numCache>
            </c:numRef>
          </c:xVal>
          <c:yVal>
            <c:numRef>
              <c:f>Sheet1!$E$1:$E$5</c:f>
              <c:numCache>
                <c:formatCode>General</c:formatCode>
                <c:ptCount val="5"/>
                <c:pt idx="0">
                  <c:v>6.5</c:v>
                </c:pt>
                <c:pt idx="1">
                  <c:v>3.5</c:v>
                </c:pt>
                <c:pt idx="2">
                  <c:v>1</c:v>
                </c:pt>
                <c:pt idx="3">
                  <c:v>0.60000000000000064</c:v>
                </c:pt>
              </c:numCache>
            </c:numRef>
          </c:yVal>
          <c:smooth val="1"/>
        </c:ser>
        <c:ser>
          <c:idx val="1"/>
          <c:order val="1"/>
          <c:spPr>
            <a:ln w="50800">
              <a:solidFill>
                <a:srgbClr val="10BE31"/>
              </a:solidFill>
            </a:ln>
          </c:spPr>
          <c:marker>
            <c:symbol val="none"/>
          </c:marker>
          <c:xVal>
            <c:numRef>
              <c:f>Sheet1!$A$1:$A$4</c:f>
              <c:numCache>
                <c:formatCode>General</c:formatCode>
                <c:ptCount val="4"/>
                <c:pt idx="0">
                  <c:v>1</c:v>
                </c:pt>
                <c:pt idx="1">
                  <c:v>3</c:v>
                </c:pt>
                <c:pt idx="2">
                  <c:v>4</c:v>
                </c:pt>
                <c:pt idx="3">
                  <c:v>6</c:v>
                </c:pt>
              </c:numCache>
            </c:numRef>
          </c:xVal>
          <c:yVal>
            <c:numRef>
              <c:f>Sheet1!$B$1:$B$4</c:f>
              <c:numCache>
                <c:formatCode>General</c:formatCode>
                <c:ptCount val="4"/>
                <c:pt idx="0">
                  <c:v>0.8</c:v>
                </c:pt>
                <c:pt idx="1">
                  <c:v>2</c:v>
                </c:pt>
                <c:pt idx="2">
                  <c:v>3</c:v>
                </c:pt>
                <c:pt idx="3">
                  <c:v>6.5</c:v>
                </c:pt>
              </c:numCache>
            </c:numRef>
          </c:yVal>
          <c:smooth val="1"/>
        </c:ser>
        <c:axId val="99519488"/>
        <c:axId val="99906304"/>
      </c:scatterChart>
      <c:valAx>
        <c:axId val="99519488"/>
        <c:scaling>
          <c:orientation val="minMax"/>
        </c:scaling>
        <c:axPos val="b"/>
        <c:numFmt formatCode="General" sourceLinked="1"/>
        <c:majorTickMark val="none"/>
        <c:tickLblPos val="none"/>
        <c:spPr>
          <a:ln w="25400">
            <a:solidFill>
              <a:prstClr val="black"/>
            </a:solidFill>
          </a:ln>
        </c:spPr>
        <c:crossAx val="99906304"/>
        <c:crossesAt val="0"/>
        <c:crossBetween val="midCat"/>
      </c:valAx>
      <c:valAx>
        <c:axId val="99906304"/>
        <c:scaling>
          <c:orientation val="minMax"/>
        </c:scaling>
        <c:axPos val="l"/>
        <c:numFmt formatCode="General" sourceLinked="1"/>
        <c:majorTickMark val="none"/>
        <c:tickLblPos val="none"/>
        <c:spPr>
          <a:ln w="25400">
            <a:solidFill>
              <a:schemeClr val="tx1"/>
            </a:solidFill>
          </a:ln>
        </c:spPr>
        <c:crossAx val="99519488"/>
        <c:crossesAt val="0"/>
        <c:crossBetween val="midCat"/>
      </c:valAx>
    </c:plotArea>
    <c:plotVisOnly val="1"/>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6.9182389937107139E-2"/>
          <c:y val="8.4180979826834704E-3"/>
          <c:w val="0.93081761006289365"/>
          <c:h val="0.93826728146032057"/>
        </c:manualLayout>
      </c:layout>
      <c:scatterChart>
        <c:scatterStyle val="smoothMarker"/>
        <c:ser>
          <c:idx val="0"/>
          <c:order val="0"/>
          <c:spPr>
            <a:ln w="50800">
              <a:solidFill>
                <a:schemeClr val="tx2">
                  <a:lumMod val="60000"/>
                  <a:lumOff val="40000"/>
                </a:schemeClr>
              </a:solidFill>
            </a:ln>
          </c:spPr>
          <c:marker>
            <c:symbol val="none"/>
          </c:marker>
          <c:xVal>
            <c:numRef>
              <c:f>Sheet1!$D$1:$D$5</c:f>
              <c:numCache>
                <c:formatCode>General</c:formatCode>
                <c:ptCount val="5"/>
                <c:pt idx="0">
                  <c:v>3</c:v>
                </c:pt>
                <c:pt idx="1">
                  <c:v>4</c:v>
                </c:pt>
                <c:pt idx="2">
                  <c:v>6</c:v>
                </c:pt>
                <c:pt idx="3">
                  <c:v>7</c:v>
                </c:pt>
              </c:numCache>
            </c:numRef>
          </c:xVal>
          <c:yVal>
            <c:numRef>
              <c:f>Sheet1!$E$1:$E$5</c:f>
              <c:numCache>
                <c:formatCode>General</c:formatCode>
                <c:ptCount val="5"/>
                <c:pt idx="0">
                  <c:v>6.5</c:v>
                </c:pt>
                <c:pt idx="1">
                  <c:v>3.5</c:v>
                </c:pt>
                <c:pt idx="2">
                  <c:v>1</c:v>
                </c:pt>
                <c:pt idx="3">
                  <c:v>0.60000000000000064</c:v>
                </c:pt>
              </c:numCache>
            </c:numRef>
          </c:yVal>
          <c:smooth val="1"/>
        </c:ser>
        <c:ser>
          <c:idx val="1"/>
          <c:order val="1"/>
          <c:spPr>
            <a:ln w="50800">
              <a:solidFill>
                <a:srgbClr val="10BE31"/>
              </a:solidFill>
            </a:ln>
          </c:spPr>
          <c:marker>
            <c:symbol val="none"/>
          </c:marker>
          <c:xVal>
            <c:numRef>
              <c:f>Sheet1!$A$1:$A$4</c:f>
              <c:numCache>
                <c:formatCode>General</c:formatCode>
                <c:ptCount val="4"/>
                <c:pt idx="0">
                  <c:v>1</c:v>
                </c:pt>
                <c:pt idx="1">
                  <c:v>3</c:v>
                </c:pt>
                <c:pt idx="2">
                  <c:v>4</c:v>
                </c:pt>
                <c:pt idx="3">
                  <c:v>6</c:v>
                </c:pt>
              </c:numCache>
            </c:numRef>
          </c:xVal>
          <c:yVal>
            <c:numRef>
              <c:f>Sheet1!$B$1:$B$4</c:f>
              <c:numCache>
                <c:formatCode>General</c:formatCode>
                <c:ptCount val="4"/>
                <c:pt idx="0">
                  <c:v>0.8</c:v>
                </c:pt>
                <c:pt idx="1">
                  <c:v>2</c:v>
                </c:pt>
                <c:pt idx="2">
                  <c:v>3</c:v>
                </c:pt>
                <c:pt idx="3">
                  <c:v>6.5</c:v>
                </c:pt>
              </c:numCache>
            </c:numRef>
          </c:yVal>
          <c:smooth val="1"/>
        </c:ser>
        <c:axId val="100611200"/>
        <c:axId val="100612736"/>
      </c:scatterChart>
      <c:valAx>
        <c:axId val="100611200"/>
        <c:scaling>
          <c:orientation val="minMax"/>
        </c:scaling>
        <c:axPos val="b"/>
        <c:numFmt formatCode="General" sourceLinked="1"/>
        <c:majorTickMark val="none"/>
        <c:tickLblPos val="none"/>
        <c:spPr>
          <a:ln w="25400">
            <a:solidFill>
              <a:prstClr val="black"/>
            </a:solidFill>
          </a:ln>
        </c:spPr>
        <c:crossAx val="100612736"/>
        <c:crossesAt val="0"/>
        <c:crossBetween val="midCat"/>
      </c:valAx>
      <c:valAx>
        <c:axId val="100612736"/>
        <c:scaling>
          <c:orientation val="minMax"/>
        </c:scaling>
        <c:axPos val="l"/>
        <c:numFmt formatCode="General" sourceLinked="1"/>
        <c:majorTickMark val="none"/>
        <c:tickLblPos val="none"/>
        <c:spPr>
          <a:ln w="25400">
            <a:solidFill>
              <a:schemeClr val="tx1"/>
            </a:solidFill>
          </a:ln>
        </c:spPr>
        <c:crossAx val="100611200"/>
        <c:crossesAt val="0"/>
        <c:crossBetween val="midCat"/>
      </c:valAx>
    </c:plotArea>
    <c:plotVisOnly val="1"/>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6.9182389937107125E-2"/>
          <c:y val="0"/>
          <c:w val="0.93081761006289365"/>
          <c:h val="0.93826728146032057"/>
        </c:manualLayout>
      </c:layout>
      <c:scatterChart>
        <c:scatterStyle val="smoothMarker"/>
        <c:ser>
          <c:idx val="0"/>
          <c:order val="0"/>
          <c:spPr>
            <a:ln w="50800">
              <a:solidFill>
                <a:schemeClr val="tx2">
                  <a:lumMod val="60000"/>
                  <a:lumOff val="40000"/>
                </a:schemeClr>
              </a:solidFill>
            </a:ln>
          </c:spPr>
          <c:marker>
            <c:symbol val="none"/>
          </c:marker>
          <c:xVal>
            <c:numRef>
              <c:f>Sheet1!$D$1:$D$5</c:f>
              <c:numCache>
                <c:formatCode>General</c:formatCode>
                <c:ptCount val="5"/>
                <c:pt idx="0">
                  <c:v>3</c:v>
                </c:pt>
                <c:pt idx="1">
                  <c:v>4</c:v>
                </c:pt>
                <c:pt idx="2">
                  <c:v>6</c:v>
                </c:pt>
                <c:pt idx="3">
                  <c:v>7</c:v>
                </c:pt>
              </c:numCache>
            </c:numRef>
          </c:xVal>
          <c:yVal>
            <c:numRef>
              <c:f>Sheet1!$E$1:$E$5</c:f>
              <c:numCache>
                <c:formatCode>General</c:formatCode>
                <c:ptCount val="5"/>
                <c:pt idx="0">
                  <c:v>6.5</c:v>
                </c:pt>
                <c:pt idx="1">
                  <c:v>3.5</c:v>
                </c:pt>
                <c:pt idx="2">
                  <c:v>1</c:v>
                </c:pt>
                <c:pt idx="3">
                  <c:v>0.60000000000000064</c:v>
                </c:pt>
              </c:numCache>
            </c:numRef>
          </c:yVal>
          <c:smooth val="1"/>
        </c:ser>
        <c:ser>
          <c:idx val="1"/>
          <c:order val="1"/>
          <c:spPr>
            <a:ln w="50800">
              <a:solidFill>
                <a:srgbClr val="10BE31"/>
              </a:solidFill>
            </a:ln>
          </c:spPr>
          <c:marker>
            <c:symbol val="none"/>
          </c:marker>
          <c:xVal>
            <c:numRef>
              <c:f>Sheet1!$A$1:$A$4</c:f>
              <c:numCache>
                <c:formatCode>General</c:formatCode>
                <c:ptCount val="4"/>
                <c:pt idx="0">
                  <c:v>1</c:v>
                </c:pt>
                <c:pt idx="1">
                  <c:v>3</c:v>
                </c:pt>
                <c:pt idx="2">
                  <c:v>4</c:v>
                </c:pt>
                <c:pt idx="3">
                  <c:v>6</c:v>
                </c:pt>
              </c:numCache>
            </c:numRef>
          </c:xVal>
          <c:yVal>
            <c:numRef>
              <c:f>Sheet1!$B$1:$B$4</c:f>
              <c:numCache>
                <c:formatCode>General</c:formatCode>
                <c:ptCount val="4"/>
                <c:pt idx="0">
                  <c:v>0.8</c:v>
                </c:pt>
                <c:pt idx="1">
                  <c:v>2</c:v>
                </c:pt>
                <c:pt idx="2">
                  <c:v>3</c:v>
                </c:pt>
                <c:pt idx="3">
                  <c:v>6.5</c:v>
                </c:pt>
              </c:numCache>
            </c:numRef>
          </c:yVal>
          <c:smooth val="1"/>
        </c:ser>
        <c:axId val="101504512"/>
        <c:axId val="102204544"/>
      </c:scatterChart>
      <c:valAx>
        <c:axId val="101504512"/>
        <c:scaling>
          <c:orientation val="minMax"/>
        </c:scaling>
        <c:axPos val="b"/>
        <c:numFmt formatCode="General" sourceLinked="1"/>
        <c:majorTickMark val="none"/>
        <c:tickLblPos val="none"/>
        <c:spPr>
          <a:ln w="25400">
            <a:solidFill>
              <a:prstClr val="black"/>
            </a:solidFill>
          </a:ln>
        </c:spPr>
        <c:crossAx val="102204544"/>
        <c:crossesAt val="0"/>
        <c:crossBetween val="midCat"/>
      </c:valAx>
      <c:valAx>
        <c:axId val="102204544"/>
        <c:scaling>
          <c:orientation val="minMax"/>
        </c:scaling>
        <c:axPos val="l"/>
        <c:numFmt formatCode="General" sourceLinked="1"/>
        <c:majorTickMark val="none"/>
        <c:tickLblPos val="none"/>
        <c:spPr>
          <a:ln w="25400">
            <a:solidFill>
              <a:schemeClr val="tx1"/>
            </a:solidFill>
          </a:ln>
        </c:spPr>
        <c:crossAx val="101504512"/>
        <c:crossesAt val="0"/>
        <c:crossBetween val="midCat"/>
      </c:valAx>
    </c:plotArea>
    <c:plotVisOnly val="1"/>
  </c:chart>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3.3950617283950615E-2"/>
          <c:y val="6.486458769538445E-4"/>
          <c:w val="0.96604938271604934"/>
          <c:h val="0.93826728146032057"/>
        </c:manualLayout>
      </c:layout>
      <c:scatterChart>
        <c:scatterStyle val="smoothMarker"/>
        <c:ser>
          <c:idx val="0"/>
          <c:order val="0"/>
          <c:tx>
            <c:strRef>
              <c:f>'[Chart in Microsoft Office PowerPoint]Sheet1'!$B$1</c:f>
              <c:strCache>
                <c:ptCount val="1"/>
                <c:pt idx="0">
                  <c:v>Y-Values</c:v>
                </c:pt>
              </c:strCache>
            </c:strRef>
          </c:tx>
          <c:spPr>
            <a:ln w="50800"/>
          </c:spPr>
          <c:marker>
            <c:symbol val="none"/>
          </c:marker>
          <c:xVal>
            <c:numRef>
              <c:f>'[Chart in Microsoft Office PowerPoint]Sheet1'!$A$2:$A$8</c:f>
              <c:numCache>
                <c:formatCode>General</c:formatCode>
                <c:ptCount val="7"/>
                <c:pt idx="0">
                  <c:v>0</c:v>
                </c:pt>
                <c:pt idx="1">
                  <c:v>0.30000000000000032</c:v>
                </c:pt>
                <c:pt idx="2">
                  <c:v>0.4</c:v>
                </c:pt>
                <c:pt idx="3">
                  <c:v>1</c:v>
                </c:pt>
                <c:pt idx="4">
                  <c:v>3</c:v>
                </c:pt>
                <c:pt idx="5">
                  <c:v>4</c:v>
                </c:pt>
                <c:pt idx="6">
                  <c:v>6</c:v>
                </c:pt>
              </c:numCache>
            </c:numRef>
          </c:xVal>
          <c:yVal>
            <c:numRef>
              <c:f>'[Chart in Microsoft Office PowerPoint]Sheet1'!$B$2:$B$8</c:f>
              <c:numCache>
                <c:formatCode>General</c:formatCode>
                <c:ptCount val="7"/>
                <c:pt idx="0">
                  <c:v>1</c:v>
                </c:pt>
                <c:pt idx="1">
                  <c:v>1</c:v>
                </c:pt>
                <c:pt idx="2">
                  <c:v>1</c:v>
                </c:pt>
                <c:pt idx="3">
                  <c:v>1.1000000000000001</c:v>
                </c:pt>
                <c:pt idx="4">
                  <c:v>1.7</c:v>
                </c:pt>
                <c:pt idx="5">
                  <c:v>2.7</c:v>
                </c:pt>
                <c:pt idx="6">
                  <c:v>7</c:v>
                </c:pt>
              </c:numCache>
            </c:numRef>
          </c:yVal>
          <c:smooth val="1"/>
        </c:ser>
        <c:ser>
          <c:idx val="1"/>
          <c:order val="1"/>
          <c:spPr>
            <a:ln w="50800">
              <a:solidFill>
                <a:srgbClr val="10BE31"/>
              </a:solidFill>
            </a:ln>
          </c:spPr>
          <c:marker>
            <c:symbol val="none"/>
          </c:marker>
          <c:xVal>
            <c:numRef>
              <c:f>'[Chart in Microsoft Office PowerPoint]Sheet1'!$D$2:$D$5</c:f>
              <c:numCache>
                <c:formatCode>General</c:formatCode>
                <c:ptCount val="4"/>
                <c:pt idx="0">
                  <c:v>2</c:v>
                </c:pt>
                <c:pt idx="1">
                  <c:v>4</c:v>
                </c:pt>
                <c:pt idx="2">
                  <c:v>6</c:v>
                </c:pt>
                <c:pt idx="3">
                  <c:v>7</c:v>
                </c:pt>
              </c:numCache>
            </c:numRef>
          </c:xVal>
          <c:yVal>
            <c:numRef>
              <c:f>'[Chart in Microsoft Office PowerPoint]Sheet1'!$E$2:$E$5</c:f>
              <c:numCache>
                <c:formatCode>General</c:formatCode>
                <c:ptCount val="4"/>
                <c:pt idx="0">
                  <c:v>7</c:v>
                </c:pt>
                <c:pt idx="1">
                  <c:v>3</c:v>
                </c:pt>
                <c:pt idx="2">
                  <c:v>1</c:v>
                </c:pt>
                <c:pt idx="3">
                  <c:v>0.5</c:v>
                </c:pt>
              </c:numCache>
            </c:numRef>
          </c:yVal>
          <c:smooth val="1"/>
        </c:ser>
        <c:axId val="102229120"/>
        <c:axId val="102230656"/>
      </c:scatterChart>
      <c:valAx>
        <c:axId val="102229120"/>
        <c:scaling>
          <c:orientation val="minMax"/>
        </c:scaling>
        <c:axPos val="b"/>
        <c:numFmt formatCode="General" sourceLinked="1"/>
        <c:majorTickMark val="none"/>
        <c:tickLblPos val="none"/>
        <c:spPr>
          <a:ln w="25400">
            <a:solidFill>
              <a:schemeClr val="tx1"/>
            </a:solidFill>
          </a:ln>
        </c:spPr>
        <c:crossAx val="102230656"/>
        <c:crossesAt val="0"/>
        <c:crossBetween val="midCat"/>
      </c:valAx>
      <c:valAx>
        <c:axId val="102230656"/>
        <c:scaling>
          <c:orientation val="minMax"/>
        </c:scaling>
        <c:axPos val="l"/>
        <c:numFmt formatCode="General" sourceLinked="1"/>
        <c:majorTickMark val="none"/>
        <c:tickLblPos val="none"/>
        <c:spPr>
          <a:ln w="25400">
            <a:solidFill>
              <a:prstClr val="black"/>
            </a:solidFill>
          </a:ln>
        </c:spPr>
        <c:crossAx val="102229120"/>
        <c:crossesAt val="0"/>
        <c:crossBetween val="midCat"/>
      </c:valAx>
      <c:spPr>
        <a:noFill/>
        <a:ln w="25400">
          <a:noFill/>
        </a:ln>
      </c:spPr>
    </c:plotArea>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0.00256</cdr:x>
      <cdr:y>0.02223</cdr:y>
    </cdr:from>
    <cdr:to>
      <cdr:x>0.59095</cdr:x>
      <cdr:y>0.14951</cdr:y>
    </cdr:to>
    <cdr:sp macro="" textlink="">
      <cdr:nvSpPr>
        <cdr:cNvPr id="2" name="TextBox 1"/>
        <cdr:cNvSpPr txBox="1"/>
      </cdr:nvSpPr>
      <cdr:spPr>
        <a:xfrm xmlns:a="http://schemas.openxmlformats.org/drawingml/2006/main">
          <a:off x="10344" y="100608"/>
          <a:ext cx="2376264" cy="576064"/>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2800" dirty="0" smtClean="0"/>
            <a:t>Q, </a:t>
          </a:r>
          <a:r>
            <a:rPr lang="el-GR" sz="2800" dirty="0" smtClean="0"/>
            <a:t>ποσότητα</a:t>
          </a:r>
          <a:endParaRPr lang="el-GR" sz="2800" dirty="0"/>
        </a:p>
      </cdr:txBody>
    </cdr:sp>
  </cdr:relSizeAnchor>
  <cdr:relSizeAnchor xmlns:cdr="http://schemas.openxmlformats.org/drawingml/2006/chartDrawing">
    <cdr:from>
      <cdr:x>0.60878</cdr:x>
      <cdr:y>0.91319</cdr:y>
    </cdr:from>
    <cdr:to>
      <cdr:x>1</cdr:x>
      <cdr:y>0.99274</cdr:y>
    </cdr:to>
    <cdr:sp macro="" textlink="">
      <cdr:nvSpPr>
        <cdr:cNvPr id="3" name="TextBox 1"/>
        <cdr:cNvSpPr txBox="1"/>
      </cdr:nvSpPr>
      <cdr:spPr>
        <a:xfrm xmlns:a="http://schemas.openxmlformats.org/drawingml/2006/main">
          <a:off x="2458616" y="4133056"/>
          <a:ext cx="1579984" cy="36004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2800" dirty="0" smtClean="0"/>
            <a:t>Κόστος, </a:t>
          </a:r>
          <a:r>
            <a:rPr lang="en-US" sz="2800" dirty="0" smtClean="0"/>
            <a:t>P</a:t>
          </a:r>
          <a:endParaRPr lang="el-GR" sz="2800" dirty="0"/>
        </a:p>
      </cdr:txBody>
    </cdr:sp>
  </cdr:relSizeAnchor>
  <cdr:relSizeAnchor xmlns:cdr="http://schemas.openxmlformats.org/drawingml/2006/chartDrawing">
    <cdr:from>
      <cdr:x>0.28784</cdr:x>
      <cdr:y>0.24497</cdr:y>
    </cdr:from>
    <cdr:to>
      <cdr:x>0.66227</cdr:x>
      <cdr:y>0.38816</cdr:y>
    </cdr:to>
    <cdr:sp macro="" textlink="">
      <cdr:nvSpPr>
        <cdr:cNvPr id="4" name="TextBox 3"/>
        <cdr:cNvSpPr txBox="1"/>
      </cdr:nvSpPr>
      <cdr:spPr>
        <a:xfrm xmlns:a="http://schemas.openxmlformats.org/drawingml/2006/main">
          <a:off x="1162472" y="1108720"/>
          <a:ext cx="1512168"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200" b="1" kern="1200" dirty="0">
              <a:solidFill>
                <a:schemeClr val="tx2">
                  <a:lumMod val="60000"/>
                  <a:lumOff val="40000"/>
                </a:schemeClr>
              </a:solidFill>
              <a:latin typeface="+mj-lt"/>
              <a:ea typeface="+mj-ea"/>
              <a:cs typeface="+mj-cs"/>
            </a:rPr>
            <a:t>F(D)</a:t>
          </a:r>
          <a:endParaRPr lang="el-GR" sz="3200" b="1" kern="1200" dirty="0">
            <a:solidFill>
              <a:schemeClr val="tx2">
                <a:lumMod val="60000"/>
                <a:lumOff val="40000"/>
              </a:schemeClr>
            </a:solidFill>
            <a:latin typeface="+mj-lt"/>
            <a:ea typeface="+mj-ea"/>
            <a:cs typeface="+mj-cs"/>
          </a:endParaRPr>
        </a:p>
      </cdr:txBody>
    </cdr:sp>
  </cdr:relSizeAnchor>
  <cdr:relSizeAnchor xmlns:cdr="http://schemas.openxmlformats.org/drawingml/2006/chartDrawing">
    <cdr:from>
      <cdr:x>0.41949</cdr:x>
      <cdr:y>0.59506</cdr:y>
    </cdr:from>
    <cdr:to>
      <cdr:x>0.43081</cdr:x>
      <cdr:y>0.94507</cdr:y>
    </cdr:to>
    <cdr:sp macro="" textlink="">
      <cdr:nvSpPr>
        <cdr:cNvPr id="6" name="Straight Arrow Connector 5"/>
        <cdr:cNvSpPr/>
      </cdr:nvSpPr>
      <cdr:spPr>
        <a:xfrm xmlns:a="http://schemas.openxmlformats.org/drawingml/2006/main" rot="-120000" flipV="1">
          <a:off x="1694156" y="2693210"/>
          <a:ext cx="45719" cy="1584129"/>
        </a:xfrm>
        <a:prstGeom xmlns:a="http://schemas.openxmlformats.org/drawingml/2006/main" prst="straightConnector1">
          <a:avLst/>
        </a:prstGeom>
        <a:ln xmlns:a="http://schemas.openxmlformats.org/drawingml/2006/main" w="25400">
          <a:solidFill>
            <a:schemeClr val="tx1">
              <a:lumMod val="65000"/>
              <a:lumOff val="35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0.02039</cdr:x>
      <cdr:y>0.59499</cdr:y>
    </cdr:from>
    <cdr:to>
      <cdr:x>0.43048</cdr:x>
      <cdr:y>0.6109</cdr:y>
    </cdr:to>
    <cdr:sp macro="" textlink="">
      <cdr:nvSpPr>
        <cdr:cNvPr id="8" name="Straight Arrow Connector 7"/>
        <cdr:cNvSpPr/>
      </cdr:nvSpPr>
      <cdr:spPr>
        <a:xfrm xmlns:a="http://schemas.openxmlformats.org/drawingml/2006/main" rot="-120000" flipH="1" flipV="1">
          <a:off x="82352" y="2692897"/>
          <a:ext cx="1656184" cy="72006"/>
        </a:xfrm>
        <a:prstGeom xmlns:a="http://schemas.openxmlformats.org/drawingml/2006/main" prst="straightConnector1">
          <a:avLst/>
        </a:prstGeom>
        <a:ln xmlns:a="http://schemas.openxmlformats.org/drawingml/2006/main" w="25400">
          <a:solidFill>
            <a:schemeClr val="tx1">
              <a:lumMod val="65000"/>
              <a:lumOff val="35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0.03822</cdr:x>
      <cdr:y>0.94501</cdr:y>
    </cdr:from>
    <cdr:to>
      <cdr:x>0.18086</cdr:x>
      <cdr:y>0.99274</cdr:y>
    </cdr:to>
    <cdr:sp macro="" textlink="">
      <cdr:nvSpPr>
        <cdr:cNvPr id="9" name="TextBox 8"/>
        <cdr:cNvSpPr txBox="1"/>
      </cdr:nvSpPr>
      <cdr:spPr>
        <a:xfrm xmlns:a="http://schemas.openxmlformats.org/drawingml/2006/main">
          <a:off x="154360" y="4277072"/>
          <a:ext cx="57606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dirty="0"/>
        </a:p>
      </cdr:txBody>
    </cdr:sp>
  </cdr:relSizeAnchor>
  <cdr:relSizeAnchor xmlns:cdr="http://schemas.openxmlformats.org/drawingml/2006/chartDrawing">
    <cdr:from>
      <cdr:x>0.00256</cdr:x>
      <cdr:y>0.92143</cdr:y>
    </cdr:from>
    <cdr:to>
      <cdr:x>0.1452</cdr:x>
      <cdr:y>1</cdr:y>
    </cdr:to>
    <cdr:sp macro="" textlink="">
      <cdr:nvSpPr>
        <cdr:cNvPr id="10" name="TextBox 9"/>
        <cdr:cNvSpPr txBox="1"/>
      </cdr:nvSpPr>
      <cdr:spPr>
        <a:xfrm xmlns:a="http://schemas.openxmlformats.org/drawingml/2006/main">
          <a:off x="10344" y="4170340"/>
          <a:ext cx="576064" cy="3556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2400" dirty="0" smtClean="0"/>
            <a:t>0</a:t>
          </a:r>
          <a:endParaRPr lang="el-GR" sz="2400" dirty="0"/>
        </a:p>
      </cdr:txBody>
    </cdr:sp>
  </cdr:relSizeAnchor>
</c:userShapes>
</file>

<file path=ppt/drawings/drawing10.xml><?xml version="1.0" encoding="utf-8"?>
<c:userShapes xmlns:c="http://schemas.openxmlformats.org/drawingml/2006/chart">
  <cdr:relSizeAnchor xmlns:cdr="http://schemas.openxmlformats.org/drawingml/2006/chartDrawing">
    <cdr:from>
      <cdr:x>0.52632</cdr:x>
      <cdr:y>0.5873</cdr:y>
    </cdr:from>
    <cdr:to>
      <cdr:x>0.5614</cdr:x>
      <cdr:y>0.63492</cdr:y>
    </cdr:to>
    <cdr:sp macro="" textlink="">
      <cdr:nvSpPr>
        <cdr:cNvPr id="2" name="1 - Έλλειψη"/>
        <cdr:cNvSpPr/>
      </cdr:nvSpPr>
      <cdr:spPr>
        <a:xfrm xmlns:a="http://schemas.openxmlformats.org/drawingml/2006/main">
          <a:off x="2160240" y="2664296"/>
          <a:ext cx="144016" cy="216024"/>
        </a:xfrm>
        <a:prstGeom xmlns:a="http://schemas.openxmlformats.org/drawingml/2006/main" prst="ellipse">
          <a:avLst/>
        </a:prstGeom>
        <a:solidFill xmlns:a="http://schemas.openxmlformats.org/drawingml/2006/main">
          <a:schemeClr val="tx1">
            <a:lumMod val="75000"/>
            <a:lumOff val="2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0.08772</cdr:x>
      <cdr:y>0</cdr:y>
    </cdr:from>
    <cdr:to>
      <cdr:x>0.2807</cdr:x>
      <cdr:y>0.09524</cdr:y>
    </cdr:to>
    <cdr:sp macro="" textlink="">
      <cdr:nvSpPr>
        <cdr:cNvPr id="3" name="2 - TextBox"/>
        <cdr:cNvSpPr txBox="1"/>
      </cdr:nvSpPr>
      <cdr:spPr>
        <a:xfrm xmlns:a="http://schemas.openxmlformats.org/drawingml/2006/main">
          <a:off x="360040" y="0"/>
          <a:ext cx="79208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200" b="1" dirty="0"/>
            <a:t>T</a:t>
          </a:r>
          <a:endParaRPr lang="el-GR" sz="3200" b="1" dirty="0"/>
        </a:p>
      </cdr:txBody>
    </cdr:sp>
  </cdr:relSizeAnchor>
  <cdr:relSizeAnchor xmlns:cdr="http://schemas.openxmlformats.org/drawingml/2006/chartDrawing">
    <cdr:from>
      <cdr:x>0.36842</cdr:x>
      <cdr:y>0.61905</cdr:y>
    </cdr:from>
    <cdr:to>
      <cdr:x>0.5614</cdr:x>
      <cdr:y>0.71429</cdr:y>
    </cdr:to>
    <cdr:sp macro="" textlink="">
      <cdr:nvSpPr>
        <cdr:cNvPr id="4" name="1 - TextBox"/>
        <cdr:cNvSpPr txBox="1"/>
      </cdr:nvSpPr>
      <cdr:spPr>
        <a:xfrm xmlns:a="http://schemas.openxmlformats.org/drawingml/2006/main">
          <a:off x="1512168" y="2808312"/>
          <a:ext cx="792088" cy="432048"/>
        </a:xfrm>
        <a:prstGeom xmlns:a="http://schemas.openxmlformats.org/drawingml/2006/main" prst="rect">
          <a:avLst/>
        </a:prstGeom>
      </cdr:spPr>
      <cdr:txBody>
        <a:bodyPr xmlns:a="http://schemas.openxmlformats.org/drawingml/2006/main" wrap="square" rtlCol="0"/>
        <a:lstStyle xmlns:a="http://schemas.openxmlformats.org/drawingml/2006/main">
          <a:defPPr>
            <a:defRPr lang="el-G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3200" b="1" dirty="0" smtClean="0">
              <a:solidFill>
                <a:schemeClr val="accent3">
                  <a:lumMod val="75000"/>
                </a:schemeClr>
              </a:solidFill>
            </a:rPr>
            <a:t>2</a:t>
          </a:r>
          <a:endParaRPr lang="el-GR" sz="3200" b="1" dirty="0">
            <a:solidFill>
              <a:schemeClr val="accent3">
                <a:lumMod val="75000"/>
              </a:schemeClr>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0.57143</cdr:x>
      <cdr:y>0.63492</cdr:y>
    </cdr:from>
    <cdr:to>
      <cdr:x>0.71429</cdr:x>
      <cdr:y>0.73016</cdr:y>
    </cdr:to>
    <cdr:sp macro="" textlink="">
      <cdr:nvSpPr>
        <cdr:cNvPr id="2" name="1 - TextBox"/>
        <cdr:cNvSpPr txBox="1"/>
      </cdr:nvSpPr>
      <cdr:spPr>
        <a:xfrm xmlns:a="http://schemas.openxmlformats.org/drawingml/2006/main">
          <a:off x="2304256" y="2880320"/>
          <a:ext cx="576064"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smtClean="0">
              <a:solidFill>
                <a:schemeClr val="accent3">
                  <a:lumMod val="75000"/>
                </a:schemeClr>
              </a:solidFill>
            </a:rPr>
            <a:t>2</a:t>
          </a:r>
          <a:endParaRPr lang="el-GR" sz="2800" b="1" dirty="0">
            <a:solidFill>
              <a:schemeClr val="accent3">
                <a:lumMod val="75000"/>
              </a:schemeClr>
            </a:solidFill>
          </a:endParaRPr>
        </a:p>
      </cdr:txBody>
    </cdr:sp>
  </cdr:relSizeAnchor>
  <cdr:relSizeAnchor xmlns:cdr="http://schemas.openxmlformats.org/drawingml/2006/chartDrawing">
    <cdr:from>
      <cdr:x>0.01786</cdr:x>
      <cdr:y>0</cdr:y>
    </cdr:from>
    <cdr:to>
      <cdr:x>0.23214</cdr:x>
      <cdr:y>0.12698</cdr:y>
    </cdr:to>
    <cdr:sp macro="" textlink="">
      <cdr:nvSpPr>
        <cdr:cNvPr id="3" name="2 - TextBox"/>
        <cdr:cNvSpPr txBox="1"/>
      </cdr:nvSpPr>
      <cdr:spPr>
        <a:xfrm xmlns:a="http://schemas.openxmlformats.org/drawingml/2006/main">
          <a:off x="72008" y="0"/>
          <a:ext cx="864096"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3200" b="1" dirty="0"/>
            <a:t>Τ</a:t>
          </a:r>
        </a:p>
      </cdr:txBody>
    </cdr:sp>
  </cdr:relSizeAnchor>
  <cdr:relSizeAnchor xmlns:cdr="http://schemas.openxmlformats.org/drawingml/2006/chartDrawing">
    <cdr:from>
      <cdr:x>0.44643</cdr:x>
      <cdr:y>0.46032</cdr:y>
    </cdr:from>
    <cdr:to>
      <cdr:x>0.58929</cdr:x>
      <cdr:y>0.55556</cdr:y>
    </cdr:to>
    <cdr:sp macro="" textlink="">
      <cdr:nvSpPr>
        <cdr:cNvPr id="4" name="3 - TextBox"/>
        <cdr:cNvSpPr txBox="1"/>
      </cdr:nvSpPr>
      <cdr:spPr>
        <a:xfrm xmlns:a="http://schemas.openxmlformats.org/drawingml/2006/main">
          <a:off x="1800200" y="2088232"/>
          <a:ext cx="576064"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2800" b="1" dirty="0" smtClean="0">
              <a:solidFill>
                <a:schemeClr val="tx2">
                  <a:lumMod val="60000"/>
                  <a:lumOff val="40000"/>
                </a:schemeClr>
              </a:solidFill>
            </a:rPr>
            <a:t>1</a:t>
          </a:r>
          <a:endParaRPr lang="el-GR" sz="2800" b="1" dirty="0">
            <a:solidFill>
              <a:schemeClr val="tx2">
                <a:lumMod val="60000"/>
                <a:lumOff val="40000"/>
              </a:schemeClr>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0.125</cdr:x>
      <cdr:y>0</cdr:y>
    </cdr:from>
    <cdr:to>
      <cdr:x>0.25</cdr:x>
      <cdr:y>0.11111</cdr:y>
    </cdr:to>
    <cdr:sp macro="" textlink="">
      <cdr:nvSpPr>
        <cdr:cNvPr id="2" name="1 - TextBox"/>
        <cdr:cNvSpPr txBox="1"/>
      </cdr:nvSpPr>
      <cdr:spPr>
        <a:xfrm xmlns:a="http://schemas.openxmlformats.org/drawingml/2006/main">
          <a:off x="504056" y="0"/>
          <a:ext cx="504056"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smtClean="0"/>
            <a:t>t</a:t>
          </a:r>
          <a:endParaRPr lang="el-GR" sz="2800" b="1" dirty="0"/>
        </a:p>
      </cdr:txBody>
    </cdr:sp>
  </cdr:relSizeAnchor>
  <cdr:relSizeAnchor xmlns:cdr="http://schemas.openxmlformats.org/drawingml/2006/chartDrawing">
    <cdr:from>
      <cdr:x>0.85714</cdr:x>
      <cdr:y>0.7619</cdr:y>
    </cdr:from>
    <cdr:to>
      <cdr:x>1</cdr:x>
      <cdr:y>0.85714</cdr:y>
    </cdr:to>
    <cdr:sp macro="" textlink="">
      <cdr:nvSpPr>
        <cdr:cNvPr id="3" name="2 - TextBox"/>
        <cdr:cNvSpPr txBox="1"/>
      </cdr:nvSpPr>
      <cdr:spPr>
        <a:xfrm xmlns:a="http://schemas.openxmlformats.org/drawingml/2006/main">
          <a:off x="3456384" y="3456384"/>
          <a:ext cx="576064"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smtClean="0">
              <a:solidFill>
                <a:schemeClr val="tx1"/>
              </a:solidFill>
            </a:rPr>
            <a:t>x</a:t>
          </a:r>
          <a:endParaRPr lang="el-GR" sz="28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0.00256</cdr:x>
      <cdr:y>0.02223</cdr:y>
    </cdr:from>
    <cdr:to>
      <cdr:x>0.59095</cdr:x>
      <cdr:y>0.14951</cdr:y>
    </cdr:to>
    <cdr:sp macro="" textlink="">
      <cdr:nvSpPr>
        <cdr:cNvPr id="2" name="TextBox 1"/>
        <cdr:cNvSpPr txBox="1"/>
      </cdr:nvSpPr>
      <cdr:spPr>
        <a:xfrm xmlns:a="http://schemas.openxmlformats.org/drawingml/2006/main">
          <a:off x="10344" y="100608"/>
          <a:ext cx="2376264" cy="576064"/>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2800" dirty="0" smtClean="0"/>
            <a:t>Q, </a:t>
          </a:r>
          <a:r>
            <a:rPr lang="el-GR" sz="2800" dirty="0" smtClean="0"/>
            <a:t>ποσότητα</a:t>
          </a:r>
          <a:endParaRPr lang="el-GR" sz="2800" dirty="0"/>
        </a:p>
      </cdr:txBody>
    </cdr:sp>
  </cdr:relSizeAnchor>
  <cdr:relSizeAnchor xmlns:cdr="http://schemas.openxmlformats.org/drawingml/2006/chartDrawing">
    <cdr:from>
      <cdr:x>0.60878</cdr:x>
      <cdr:y>0.91319</cdr:y>
    </cdr:from>
    <cdr:to>
      <cdr:x>1</cdr:x>
      <cdr:y>0.99274</cdr:y>
    </cdr:to>
    <cdr:sp macro="" textlink="">
      <cdr:nvSpPr>
        <cdr:cNvPr id="3" name="TextBox 1"/>
        <cdr:cNvSpPr txBox="1"/>
      </cdr:nvSpPr>
      <cdr:spPr>
        <a:xfrm xmlns:a="http://schemas.openxmlformats.org/drawingml/2006/main">
          <a:off x="2458616" y="4133056"/>
          <a:ext cx="1579984" cy="36004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2800" dirty="0" smtClean="0"/>
            <a:t>Κόστος, </a:t>
          </a:r>
          <a:r>
            <a:rPr lang="en-US" sz="2800" dirty="0" smtClean="0"/>
            <a:t>P</a:t>
          </a:r>
          <a:endParaRPr lang="el-GR" sz="2800" dirty="0"/>
        </a:p>
      </cdr:txBody>
    </cdr:sp>
  </cdr:relSizeAnchor>
  <cdr:relSizeAnchor xmlns:cdr="http://schemas.openxmlformats.org/drawingml/2006/chartDrawing">
    <cdr:from>
      <cdr:x>0.42792</cdr:x>
      <cdr:y>0.41366</cdr:y>
    </cdr:from>
    <cdr:to>
      <cdr:x>0.73103</cdr:x>
      <cdr:y>0.55685</cdr:y>
    </cdr:to>
    <cdr:sp macro="" textlink="">
      <cdr:nvSpPr>
        <cdr:cNvPr id="4" name="TextBox 3"/>
        <cdr:cNvSpPr txBox="1"/>
      </cdr:nvSpPr>
      <cdr:spPr>
        <a:xfrm xmlns:a="http://schemas.openxmlformats.org/drawingml/2006/main">
          <a:off x="1728192" y="1872208"/>
          <a:ext cx="1224141" cy="6480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200" b="1" kern="1200" dirty="0" smtClean="0">
              <a:solidFill>
                <a:schemeClr val="tx2">
                  <a:lumMod val="60000"/>
                  <a:lumOff val="40000"/>
                </a:schemeClr>
              </a:solidFill>
              <a:latin typeface="+mj-lt"/>
              <a:ea typeface="+mj-ea"/>
              <a:cs typeface="+mj-cs"/>
            </a:rPr>
            <a:t>F(</a:t>
          </a:r>
          <a:r>
            <a:rPr lang="en-US" sz="3200" b="1" kern="1200" dirty="0">
              <a:solidFill>
                <a:schemeClr val="tx2">
                  <a:lumMod val="60000"/>
                  <a:lumOff val="40000"/>
                </a:schemeClr>
              </a:solidFill>
              <a:latin typeface="+mj-lt"/>
              <a:ea typeface="+mj-ea"/>
              <a:cs typeface="+mj-cs"/>
            </a:rPr>
            <a:t>s</a:t>
          </a:r>
          <a:r>
            <a:rPr lang="en-US" sz="3200" b="1" kern="1200" dirty="0" smtClean="0">
              <a:solidFill>
                <a:schemeClr val="tx2">
                  <a:lumMod val="60000"/>
                  <a:lumOff val="40000"/>
                </a:schemeClr>
              </a:solidFill>
              <a:latin typeface="+mj-lt"/>
              <a:ea typeface="+mj-ea"/>
              <a:cs typeface="+mj-cs"/>
            </a:rPr>
            <a:t>)</a:t>
          </a:r>
          <a:endParaRPr lang="el-GR" sz="3200" b="1" kern="1200" dirty="0">
            <a:solidFill>
              <a:schemeClr val="tx2">
                <a:lumMod val="60000"/>
                <a:lumOff val="40000"/>
              </a:schemeClr>
            </a:solidFill>
            <a:latin typeface="+mj-lt"/>
            <a:ea typeface="+mj-ea"/>
            <a:cs typeface="+mj-cs"/>
          </a:endParaRPr>
        </a:p>
      </cdr:txBody>
    </cdr:sp>
  </cdr:relSizeAnchor>
  <cdr:relSizeAnchor xmlns:cdr="http://schemas.openxmlformats.org/drawingml/2006/chartDrawing">
    <cdr:from>
      <cdr:x>0.36778</cdr:x>
      <cdr:y>0.81167</cdr:y>
    </cdr:from>
    <cdr:to>
      <cdr:x>0.38065</cdr:x>
      <cdr:y>0.93862</cdr:y>
    </cdr:to>
    <cdr:sp macro="" textlink="">
      <cdr:nvSpPr>
        <cdr:cNvPr id="6" name="Straight Arrow Connector 5"/>
        <cdr:cNvSpPr/>
      </cdr:nvSpPr>
      <cdr:spPr>
        <a:xfrm xmlns:a="http://schemas.openxmlformats.org/drawingml/2006/main" rot="-300000" flipV="1">
          <a:off x="1485329" y="3673580"/>
          <a:ext cx="51978" cy="574602"/>
        </a:xfrm>
        <a:prstGeom xmlns:a="http://schemas.openxmlformats.org/drawingml/2006/main" prst="straightConnector1">
          <a:avLst/>
        </a:prstGeom>
        <a:ln xmlns:a="http://schemas.openxmlformats.org/drawingml/2006/main" w="25400">
          <a:solidFill>
            <a:schemeClr val="tx1">
              <a:lumMod val="65000"/>
              <a:lumOff val="35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0.01812</cdr:x>
      <cdr:y>0.80664</cdr:y>
    </cdr:from>
    <cdr:to>
      <cdr:x>0.37696</cdr:x>
      <cdr:y>0.82525</cdr:y>
    </cdr:to>
    <cdr:sp macro="" textlink="">
      <cdr:nvSpPr>
        <cdr:cNvPr id="8" name="Straight Arrow Connector 7"/>
        <cdr:cNvSpPr/>
      </cdr:nvSpPr>
      <cdr:spPr>
        <a:xfrm xmlns:a="http://schemas.openxmlformats.org/drawingml/2006/main" rot="-300000" flipH="1" flipV="1">
          <a:off x="73181" y="3650843"/>
          <a:ext cx="1449207" cy="84227"/>
        </a:xfrm>
        <a:prstGeom xmlns:a="http://schemas.openxmlformats.org/drawingml/2006/main" prst="straightConnector1">
          <a:avLst/>
        </a:prstGeom>
        <a:ln xmlns:a="http://schemas.openxmlformats.org/drawingml/2006/main" w="25400">
          <a:solidFill>
            <a:schemeClr val="tx1">
              <a:lumMod val="65000"/>
              <a:lumOff val="35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cdr:x>
      <cdr:y>0.90687</cdr:y>
    </cdr:from>
    <cdr:to>
      <cdr:x>0.14264</cdr:x>
      <cdr:y>1</cdr:y>
    </cdr:to>
    <cdr:sp macro="" textlink="">
      <cdr:nvSpPr>
        <cdr:cNvPr id="7" name="TextBox 6"/>
        <cdr:cNvSpPr txBox="1"/>
      </cdr:nvSpPr>
      <cdr:spPr>
        <a:xfrm xmlns:a="http://schemas.openxmlformats.org/drawingml/2006/main">
          <a:off x="0" y="4104456"/>
          <a:ext cx="576064" cy="4215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2800" dirty="0" smtClean="0"/>
            <a:t>0</a:t>
          </a:r>
          <a:endParaRPr lang="el-GR" sz="2800" dirty="0"/>
        </a:p>
      </cdr:txBody>
    </cdr:sp>
  </cdr:relSizeAnchor>
</c:userShapes>
</file>

<file path=ppt/drawings/drawing3.xml><?xml version="1.0" encoding="utf-8"?>
<c:userShapes xmlns:c="http://schemas.openxmlformats.org/drawingml/2006/chart">
  <cdr:relSizeAnchor xmlns:cdr="http://schemas.openxmlformats.org/drawingml/2006/chartDrawing">
    <cdr:from>
      <cdr:x>0.4984</cdr:x>
      <cdr:y>0.91879</cdr:y>
    </cdr:from>
    <cdr:to>
      <cdr:x>1</cdr:x>
      <cdr:y>1</cdr:y>
    </cdr:to>
    <cdr:sp macro="" textlink="">
      <cdr:nvSpPr>
        <cdr:cNvPr id="2" name="TextBox 1"/>
        <cdr:cNvSpPr txBox="1"/>
      </cdr:nvSpPr>
      <cdr:spPr>
        <a:xfrm xmlns:a="http://schemas.openxmlformats.org/drawingml/2006/main">
          <a:off x="2026568" y="3630389"/>
          <a:ext cx="2026568" cy="3208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000" b="1" dirty="0" smtClean="0"/>
            <a:t>X</a:t>
          </a:r>
          <a:r>
            <a:rPr lang="en-US" sz="2000" dirty="0" smtClean="0"/>
            <a:t>, </a:t>
          </a:r>
          <a:r>
            <a:rPr lang="el-GR" sz="2000" dirty="0" smtClean="0"/>
            <a:t>ρυθμός άφιξης</a:t>
          </a:r>
          <a:endParaRPr lang="el-GR" sz="2000" dirty="0"/>
        </a:p>
      </cdr:txBody>
    </cdr:sp>
  </cdr:relSizeAnchor>
  <cdr:relSizeAnchor xmlns:cdr="http://schemas.openxmlformats.org/drawingml/2006/chartDrawing">
    <cdr:from>
      <cdr:x>0.01782</cdr:x>
      <cdr:y>0.01822</cdr:y>
    </cdr:from>
    <cdr:to>
      <cdr:x>0.64163</cdr:x>
      <cdr:y>0.14579</cdr:y>
    </cdr:to>
    <cdr:sp macro="" textlink="">
      <cdr:nvSpPr>
        <cdr:cNvPr id="3" name="TextBox 1"/>
        <cdr:cNvSpPr txBox="1"/>
      </cdr:nvSpPr>
      <cdr:spPr>
        <a:xfrm xmlns:a="http://schemas.openxmlformats.org/drawingml/2006/main">
          <a:off x="72008" y="72008"/>
          <a:ext cx="2520280" cy="5040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000" b="1" dirty="0" smtClean="0"/>
            <a:t>T</a:t>
          </a:r>
          <a:r>
            <a:rPr lang="en-US" sz="2000" b="1" baseline="-25000" dirty="0" smtClean="0"/>
            <a:t>w</a:t>
          </a:r>
          <a:r>
            <a:rPr lang="en-US" sz="2000" dirty="0" smtClean="0"/>
            <a:t> </a:t>
          </a:r>
          <a:r>
            <a:rPr lang="el-GR" sz="2000" dirty="0" smtClean="0"/>
            <a:t>, καθυστέρηση</a:t>
          </a:r>
          <a:endParaRPr lang="el-GR" sz="2000" dirty="0"/>
        </a:p>
      </cdr:txBody>
    </cdr:sp>
  </cdr:relSizeAnchor>
  <cdr:relSizeAnchor xmlns:cdr="http://schemas.openxmlformats.org/drawingml/2006/chartDrawing">
    <cdr:from>
      <cdr:x>0</cdr:x>
      <cdr:y>0</cdr:y>
    </cdr:from>
    <cdr:to>
      <cdr:x>0</cdr:x>
      <cdr:y>0</cdr:y>
    </cdr:to>
    <cdr:sp macro="" textlink="">
      <cdr:nvSpPr>
        <cdr:cNvPr id="5" name="Straight Connector 4"/>
        <cdr:cNvSpPr/>
      </cdr:nvSpPr>
      <cdr:spPr>
        <a:xfrm xmlns:a="http://schemas.openxmlformats.org/drawingml/2006/main" flipV="1">
          <a:off x="-457200" y="-2174875"/>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cdr:x>
      <cdr:y>0</cdr:y>
    </cdr:from>
    <cdr:to>
      <cdr:x>0</cdr:x>
      <cdr:y>0</cdr:y>
    </cdr:to>
    <cdr:sp macro="" textlink="">
      <cdr:nvSpPr>
        <cdr:cNvPr id="7" name="Straight Connector 6"/>
        <cdr:cNvSpPr/>
      </cdr:nvSpPr>
      <cdr:spPr>
        <a:xfrm xmlns:a="http://schemas.openxmlformats.org/drawingml/2006/main" flipH="1">
          <a:off x="-457200" y="-2174875"/>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cdr:x>
      <cdr:y>0</cdr:y>
    </cdr:from>
    <cdr:to>
      <cdr:x>0</cdr:x>
      <cdr:y>0</cdr:y>
    </cdr:to>
    <cdr:sp macro="" textlink="">
      <cdr:nvSpPr>
        <cdr:cNvPr id="9" name="Straight Connector 8"/>
        <cdr:cNvSpPr/>
      </cdr:nvSpPr>
      <cdr:spPr>
        <a:xfrm xmlns:a="http://schemas.openxmlformats.org/drawingml/2006/main">
          <a:off x="-457200" y="-2174875"/>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cdr:x>
      <cdr:y>0</cdr:y>
    </cdr:from>
    <cdr:to>
      <cdr:x>0</cdr:x>
      <cdr:y>0</cdr:y>
    </cdr:to>
    <cdr:sp macro="" textlink="">
      <cdr:nvSpPr>
        <cdr:cNvPr id="11" name="Straight Connector 10"/>
        <cdr:cNvSpPr/>
      </cdr:nvSpPr>
      <cdr:spPr>
        <a:xfrm xmlns:a="http://schemas.openxmlformats.org/drawingml/2006/main" flipH="1">
          <a:off x="-457200" y="-2174875"/>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0.018</cdr:x>
      <cdr:y>0.6457</cdr:y>
    </cdr:from>
    <cdr:to>
      <cdr:x>0.4125</cdr:x>
      <cdr:y>0.66311</cdr:y>
    </cdr:to>
    <cdr:sp macro="" textlink="">
      <cdr:nvSpPr>
        <cdr:cNvPr id="13" name="Straight Connector 12"/>
        <cdr:cNvSpPr/>
      </cdr:nvSpPr>
      <cdr:spPr>
        <a:xfrm xmlns:a="http://schemas.openxmlformats.org/drawingml/2006/main" rot="120000" flipH="1">
          <a:off x="72722" y="2551358"/>
          <a:ext cx="1593843" cy="68763"/>
        </a:xfrm>
        <a:prstGeom xmlns:a="http://schemas.openxmlformats.org/drawingml/2006/main" prst="line">
          <a:avLst/>
        </a:prstGeom>
        <a:ln xmlns:a="http://schemas.openxmlformats.org/drawingml/2006/main" w="25400">
          <a:solidFill>
            <a:schemeClr val="accent2">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cdr:x>
      <cdr:y>0</cdr:y>
    </cdr:from>
    <cdr:to>
      <cdr:x>0</cdr:x>
      <cdr:y>0</cdr:y>
    </cdr:to>
    <cdr:sp macro="" textlink="">
      <cdr:nvSpPr>
        <cdr:cNvPr id="15" name="Straight Connector 14"/>
        <cdr:cNvSpPr/>
      </cdr:nvSpPr>
      <cdr:spPr>
        <a:xfrm xmlns:a="http://schemas.openxmlformats.org/drawingml/2006/main" flipH="1" flipV="1">
          <a:off x="-467544" y="-2204864"/>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0.40993</cdr:x>
      <cdr:y>0.65606</cdr:y>
    </cdr:from>
    <cdr:to>
      <cdr:x>0.40993</cdr:x>
      <cdr:y>0.92942</cdr:y>
    </cdr:to>
    <cdr:sp macro="" textlink="">
      <cdr:nvSpPr>
        <cdr:cNvPr id="17" name="Straight Connector 16"/>
        <cdr:cNvSpPr/>
      </cdr:nvSpPr>
      <cdr:spPr>
        <a:xfrm xmlns:a="http://schemas.openxmlformats.org/drawingml/2006/main">
          <a:off x="1656184" y="2592288"/>
          <a:ext cx="0" cy="1080120"/>
        </a:xfrm>
        <a:prstGeom xmlns:a="http://schemas.openxmlformats.org/drawingml/2006/main" prst="line">
          <a:avLst/>
        </a:prstGeom>
        <a:ln xmlns:a="http://schemas.openxmlformats.org/drawingml/2006/main" w="25400">
          <a:solidFill>
            <a:schemeClr val="accent2">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0.01782</cdr:x>
      <cdr:y>0.56494</cdr:y>
    </cdr:from>
    <cdr:to>
      <cdr:x>0.17823</cdr:x>
      <cdr:y>0.69251</cdr:y>
    </cdr:to>
    <cdr:sp macro="" textlink="">
      <cdr:nvSpPr>
        <cdr:cNvPr id="18" name="TextBox 1"/>
        <cdr:cNvSpPr txBox="1"/>
      </cdr:nvSpPr>
      <cdr:spPr>
        <a:xfrm xmlns:a="http://schemas.openxmlformats.org/drawingml/2006/main">
          <a:off x="72008" y="2232248"/>
          <a:ext cx="648072" cy="5040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000" dirty="0" smtClean="0"/>
            <a:t>T</a:t>
          </a:r>
          <a:r>
            <a:rPr lang="en-US" sz="2000" baseline="-25000" dirty="0" smtClean="0"/>
            <a:t>w1</a:t>
          </a:r>
          <a:endParaRPr lang="el-GR" sz="2000" baseline="-25000" dirty="0"/>
        </a:p>
      </cdr:txBody>
    </cdr:sp>
  </cdr:relSizeAnchor>
  <cdr:relSizeAnchor xmlns:cdr="http://schemas.openxmlformats.org/drawingml/2006/chartDrawing">
    <cdr:from>
      <cdr:x>0.35646</cdr:x>
      <cdr:y>0.9112</cdr:y>
    </cdr:from>
    <cdr:to>
      <cdr:x>0.4634</cdr:x>
      <cdr:y>1</cdr:y>
    </cdr:to>
    <cdr:sp macro="" textlink="">
      <cdr:nvSpPr>
        <cdr:cNvPr id="19" name="TextBox 1"/>
        <cdr:cNvSpPr txBox="1"/>
      </cdr:nvSpPr>
      <cdr:spPr>
        <a:xfrm xmlns:a="http://schemas.openxmlformats.org/drawingml/2006/main">
          <a:off x="1440160" y="3600400"/>
          <a:ext cx="432048" cy="3508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000" dirty="0" smtClean="0"/>
            <a:t>X</a:t>
          </a:r>
          <a:r>
            <a:rPr lang="en-US" sz="2000" baseline="-25000" dirty="0" smtClean="0"/>
            <a:t>1</a:t>
          </a:r>
          <a:endParaRPr lang="el-GR" sz="2000" baseline="-25000" dirty="0"/>
        </a:p>
      </cdr:txBody>
    </cdr:sp>
  </cdr:relSizeAnchor>
  <cdr:relSizeAnchor xmlns:cdr="http://schemas.openxmlformats.org/drawingml/2006/chartDrawing">
    <cdr:from>
      <cdr:x>0.42775</cdr:x>
      <cdr:y>0.76541</cdr:y>
    </cdr:from>
    <cdr:to>
      <cdr:x>0.44557</cdr:x>
      <cdr:y>0.8383</cdr:y>
    </cdr:to>
    <cdr:sp macro="" textlink="">
      <cdr:nvSpPr>
        <cdr:cNvPr id="16" name="15 - Βέλος προς τα επάνω"/>
        <cdr:cNvSpPr/>
      </cdr:nvSpPr>
      <cdr:spPr>
        <a:xfrm xmlns:a="http://schemas.openxmlformats.org/drawingml/2006/main">
          <a:off x="1728192" y="3024336"/>
          <a:ext cx="72008" cy="28803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0.35646</cdr:x>
      <cdr:y>0.85652</cdr:y>
    </cdr:from>
    <cdr:to>
      <cdr:x>0.40993</cdr:x>
      <cdr:y>0.94764</cdr:y>
    </cdr:to>
    <cdr:sp macro="" textlink="">
      <cdr:nvSpPr>
        <cdr:cNvPr id="20" name="19 - TextBox"/>
        <cdr:cNvSpPr txBox="1"/>
      </cdr:nvSpPr>
      <cdr:spPr>
        <a:xfrm xmlns:a="http://schemas.openxmlformats.org/drawingml/2006/main">
          <a:off x="1440160" y="3384376"/>
          <a:ext cx="216024"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solidFill>
                <a:srgbClr val="FF0000"/>
              </a:solidFill>
            </a:rPr>
            <a:t>1</a:t>
          </a:r>
          <a:endParaRPr lang="el-GR" sz="2000" b="1" dirty="0">
            <a:solidFill>
              <a:srgbClr val="FF0000"/>
            </a:solidFill>
          </a:endParaRPr>
        </a:p>
      </cdr:txBody>
    </cdr:sp>
  </cdr:relSizeAnchor>
  <cdr:relSizeAnchor xmlns:cdr="http://schemas.openxmlformats.org/drawingml/2006/chartDrawing">
    <cdr:from>
      <cdr:x>0.19605</cdr:x>
      <cdr:y>0.21869</cdr:y>
    </cdr:from>
    <cdr:to>
      <cdr:x>0.78421</cdr:x>
      <cdr:y>0.4556</cdr:y>
    </cdr:to>
    <cdr:sp macro="" textlink="">
      <cdr:nvSpPr>
        <cdr:cNvPr id="21" name="20 - TextBox"/>
        <cdr:cNvSpPr txBox="1"/>
      </cdr:nvSpPr>
      <cdr:spPr>
        <a:xfrm xmlns:a="http://schemas.openxmlformats.org/drawingml/2006/main">
          <a:off x="792088" y="864096"/>
          <a:ext cx="2376264" cy="9361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2400" dirty="0" smtClean="0">
              <a:solidFill>
                <a:schemeClr val="tx2">
                  <a:lumMod val="75000"/>
                </a:schemeClr>
              </a:solidFill>
            </a:rPr>
            <a:t>Συμπεριφορά οδηγών</a:t>
          </a:r>
          <a:endParaRPr lang="el-GR" sz="2400" dirty="0">
            <a:solidFill>
              <a:schemeClr val="tx2">
                <a:lumMod val="75000"/>
              </a:schemeClr>
            </a:solidFill>
          </a:endParaRPr>
        </a:p>
      </cdr:txBody>
    </cdr:sp>
  </cdr:relSizeAnchor>
  <cdr:relSizeAnchor xmlns:cdr="http://schemas.openxmlformats.org/drawingml/2006/chartDrawing">
    <cdr:from>
      <cdr:x>0.48122</cdr:x>
      <cdr:y>0.35783</cdr:y>
    </cdr:from>
    <cdr:to>
      <cdr:x>0.6238</cdr:x>
      <cdr:y>0.3827</cdr:y>
    </cdr:to>
    <cdr:sp macro="" textlink="">
      <cdr:nvSpPr>
        <cdr:cNvPr id="23" name="22 - Καμπύλη γραμμή σύνδεσης"/>
        <cdr:cNvSpPr/>
      </cdr:nvSpPr>
      <cdr:spPr>
        <a:xfrm xmlns:a="http://schemas.openxmlformats.org/drawingml/2006/main" rot="10800000">
          <a:off x="1944215" y="1413871"/>
          <a:ext cx="576065" cy="98297"/>
        </a:xfrm>
        <a:prstGeom xmlns:a="http://schemas.openxmlformats.org/drawingml/2006/main" prst="curvedConnector3">
          <a:avLst>
            <a:gd name="adj1" fmla="val 50000"/>
          </a:avLst>
        </a:prstGeom>
        <a:ln xmlns:a="http://schemas.openxmlformats.org/drawingml/2006/main" w="19050">
          <a:solidFill>
            <a:schemeClr val="tx2">
              <a:lumMod val="75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sz="20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0.0532</cdr:x>
      <cdr:y>0.02581</cdr:y>
    </cdr:from>
    <cdr:to>
      <cdr:x>0.30262</cdr:x>
      <cdr:y>0.11693</cdr:y>
    </cdr:to>
    <cdr:sp macro="" textlink="">
      <cdr:nvSpPr>
        <cdr:cNvPr id="2" name="TextBox 1"/>
        <cdr:cNvSpPr txBox="1"/>
      </cdr:nvSpPr>
      <cdr:spPr>
        <a:xfrm xmlns:a="http://schemas.openxmlformats.org/drawingml/2006/main">
          <a:off x="215022" y="101983"/>
          <a:ext cx="1008100" cy="3600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dirty="0"/>
        </a:p>
      </cdr:txBody>
    </cdr:sp>
  </cdr:relSizeAnchor>
  <cdr:relSizeAnchor xmlns:cdr="http://schemas.openxmlformats.org/drawingml/2006/chartDrawing">
    <cdr:from>
      <cdr:x>0.08883</cdr:x>
      <cdr:y>0.00759</cdr:y>
    </cdr:from>
    <cdr:to>
      <cdr:x>0.71239</cdr:x>
      <cdr:y>0.13516</cdr:y>
    </cdr:to>
    <cdr:sp macro="" textlink="">
      <cdr:nvSpPr>
        <cdr:cNvPr id="3" name="TextBox 2"/>
        <cdr:cNvSpPr txBox="1"/>
      </cdr:nvSpPr>
      <cdr:spPr>
        <a:xfrm xmlns:a="http://schemas.openxmlformats.org/drawingml/2006/main">
          <a:off x="359023" y="29989"/>
          <a:ext cx="2520280"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t>T</a:t>
          </a:r>
          <a:r>
            <a:rPr lang="en-US" sz="2000" b="1" baseline="-25000" dirty="0" smtClean="0"/>
            <a:t>w</a:t>
          </a:r>
          <a:r>
            <a:rPr lang="en-US" sz="2000" dirty="0" smtClean="0"/>
            <a:t> </a:t>
          </a:r>
          <a:r>
            <a:rPr lang="el-GR" sz="2000" dirty="0" smtClean="0"/>
            <a:t>, καθυστέρηση</a:t>
          </a:r>
          <a:endParaRPr lang="el-GR" sz="2000" dirty="0"/>
        </a:p>
      </cdr:txBody>
    </cdr:sp>
  </cdr:relSizeAnchor>
  <cdr:relSizeAnchor xmlns:cdr="http://schemas.openxmlformats.org/drawingml/2006/chartDrawing">
    <cdr:from>
      <cdr:x>0.42758</cdr:x>
      <cdr:y>0.76541</cdr:y>
    </cdr:from>
    <cdr:to>
      <cdr:x>0.80172</cdr:x>
      <cdr:y>0.87475</cdr:y>
    </cdr:to>
    <cdr:sp macro="" textlink="">
      <cdr:nvSpPr>
        <cdr:cNvPr id="4" name="TextBox 3"/>
        <cdr:cNvSpPr txBox="1"/>
      </cdr:nvSpPr>
      <cdr:spPr>
        <a:xfrm xmlns:a="http://schemas.openxmlformats.org/drawingml/2006/main">
          <a:off x="1728192" y="3024336"/>
          <a:ext cx="151216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dirty="0"/>
        </a:p>
      </cdr:txBody>
    </cdr:sp>
  </cdr:relSizeAnchor>
  <cdr:relSizeAnchor xmlns:cdr="http://schemas.openxmlformats.org/drawingml/2006/chartDrawing">
    <cdr:from>
      <cdr:x>0.49859</cdr:x>
      <cdr:y>0.91879</cdr:y>
    </cdr:from>
    <cdr:to>
      <cdr:x>1</cdr:x>
      <cdr:y>1</cdr:y>
    </cdr:to>
    <cdr:sp macro="" textlink="">
      <cdr:nvSpPr>
        <cdr:cNvPr id="5" name="TextBox 4"/>
        <cdr:cNvSpPr txBox="1"/>
      </cdr:nvSpPr>
      <cdr:spPr>
        <a:xfrm xmlns:a="http://schemas.openxmlformats.org/drawingml/2006/main">
          <a:off x="2015207" y="3630389"/>
          <a:ext cx="2026568" cy="3208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t>X</a:t>
          </a:r>
          <a:r>
            <a:rPr lang="en-US" sz="2000" dirty="0" smtClean="0"/>
            <a:t>, </a:t>
          </a:r>
          <a:r>
            <a:rPr lang="el-GR" sz="2000" dirty="0" smtClean="0"/>
            <a:t>ρυθμός άφιξης</a:t>
          </a:r>
          <a:endParaRPr lang="el-GR" sz="2000" dirty="0"/>
        </a:p>
      </cdr:txBody>
    </cdr:sp>
  </cdr:relSizeAnchor>
  <cdr:relSizeAnchor xmlns:cdr="http://schemas.openxmlformats.org/drawingml/2006/chartDrawing">
    <cdr:from>
      <cdr:x>0.34727</cdr:x>
      <cdr:y>0.37223</cdr:y>
    </cdr:from>
    <cdr:to>
      <cdr:x>0.3657</cdr:x>
      <cdr:y>0.93685</cdr:y>
    </cdr:to>
    <cdr:sp macro="" textlink="">
      <cdr:nvSpPr>
        <cdr:cNvPr id="7" name="Straight Connector 6"/>
        <cdr:cNvSpPr/>
      </cdr:nvSpPr>
      <cdr:spPr>
        <a:xfrm xmlns:a="http://schemas.openxmlformats.org/drawingml/2006/main" rot="120000" flipH="1" flipV="1">
          <a:off x="1403573" y="1470770"/>
          <a:ext cx="74523" cy="2231006"/>
        </a:xfrm>
        <a:prstGeom xmlns:a="http://schemas.openxmlformats.org/drawingml/2006/main" prst="line">
          <a:avLst/>
        </a:prstGeom>
        <a:ln xmlns:a="http://schemas.openxmlformats.org/drawingml/2006/main" w="25400">
          <a:solidFill>
            <a:schemeClr val="accent2">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0.08883</cdr:x>
      <cdr:y>0.37207</cdr:y>
    </cdr:from>
    <cdr:to>
      <cdr:x>0.35607</cdr:x>
      <cdr:y>0.37207</cdr:y>
    </cdr:to>
    <cdr:sp macro="" textlink="">
      <cdr:nvSpPr>
        <cdr:cNvPr id="9" name="Straight Connector 8"/>
        <cdr:cNvSpPr/>
      </cdr:nvSpPr>
      <cdr:spPr>
        <a:xfrm xmlns:a="http://schemas.openxmlformats.org/drawingml/2006/main" flipH="1">
          <a:off x="359023" y="1470149"/>
          <a:ext cx="1080120" cy="0"/>
        </a:xfrm>
        <a:prstGeom xmlns:a="http://schemas.openxmlformats.org/drawingml/2006/main" prst="line">
          <a:avLst/>
        </a:prstGeom>
        <a:ln xmlns:a="http://schemas.openxmlformats.org/drawingml/2006/main" w="25400">
          <a:solidFill>
            <a:schemeClr val="accent2">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0.07126</cdr:x>
      <cdr:y>0.27336</cdr:y>
    </cdr:from>
    <cdr:to>
      <cdr:x>0.24942</cdr:x>
      <cdr:y>0.40093</cdr:y>
    </cdr:to>
    <cdr:sp macro="" textlink="">
      <cdr:nvSpPr>
        <cdr:cNvPr id="10" name="TextBox 9"/>
        <cdr:cNvSpPr txBox="1"/>
      </cdr:nvSpPr>
      <cdr:spPr>
        <a:xfrm xmlns:a="http://schemas.openxmlformats.org/drawingml/2006/main">
          <a:off x="288032" y="1080120"/>
          <a:ext cx="720080"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t>T</a:t>
          </a:r>
          <a:r>
            <a:rPr lang="en-US" sz="2000" baseline="-25000" dirty="0" smtClean="0"/>
            <a:t>w1</a:t>
          </a:r>
          <a:endParaRPr lang="el-GR" sz="2000" baseline="-25000" dirty="0"/>
        </a:p>
      </cdr:txBody>
    </cdr:sp>
  </cdr:relSizeAnchor>
  <cdr:relSizeAnchor xmlns:cdr="http://schemas.openxmlformats.org/drawingml/2006/chartDrawing">
    <cdr:from>
      <cdr:x>0.32069</cdr:x>
      <cdr:y>0.9112</cdr:y>
    </cdr:from>
    <cdr:to>
      <cdr:x>0.4454</cdr:x>
      <cdr:y>1</cdr:y>
    </cdr:to>
    <cdr:sp macro="" textlink="">
      <cdr:nvSpPr>
        <cdr:cNvPr id="11" name="TextBox 10"/>
        <cdr:cNvSpPr txBox="1"/>
      </cdr:nvSpPr>
      <cdr:spPr>
        <a:xfrm xmlns:a="http://schemas.openxmlformats.org/drawingml/2006/main">
          <a:off x="1296144" y="3600400"/>
          <a:ext cx="504056" cy="3508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t>X</a:t>
          </a:r>
          <a:r>
            <a:rPr lang="el-GR" sz="2000" baseline="-25000" dirty="0"/>
            <a:t>2</a:t>
          </a:r>
        </a:p>
      </cdr:txBody>
    </cdr:sp>
  </cdr:relSizeAnchor>
  <cdr:relSizeAnchor xmlns:cdr="http://schemas.openxmlformats.org/drawingml/2006/chartDrawing">
    <cdr:from>
      <cdr:x>0.53448</cdr:x>
      <cdr:y>0.58317</cdr:y>
    </cdr:from>
    <cdr:to>
      <cdr:x>0.76609</cdr:x>
      <cdr:y>0.71558</cdr:y>
    </cdr:to>
    <cdr:sp macro="" textlink="">
      <cdr:nvSpPr>
        <cdr:cNvPr id="12" name="TextBox 19"/>
        <cdr:cNvSpPr txBox="1"/>
      </cdr:nvSpPr>
      <cdr:spPr>
        <a:xfrm xmlns:a="http://schemas.openxmlformats.org/drawingml/2006/main">
          <a:off x="2160240" y="2304256"/>
          <a:ext cx="936104"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2800" b="1" dirty="0" smtClean="0">
              <a:solidFill>
                <a:schemeClr val="tx2">
                  <a:lumMod val="60000"/>
                  <a:lumOff val="40000"/>
                </a:schemeClr>
              </a:solidFill>
            </a:rPr>
            <a:t>F(D)</a:t>
          </a:r>
          <a:endParaRPr lang="el-GR" sz="2800" b="1" dirty="0">
            <a:solidFill>
              <a:schemeClr val="tx2">
                <a:lumMod val="60000"/>
                <a:lumOff val="40000"/>
              </a:schemeClr>
            </a:solidFill>
          </a:endParaRPr>
        </a:p>
      </cdr:txBody>
    </cdr:sp>
  </cdr:relSizeAnchor>
  <cdr:relSizeAnchor xmlns:cdr="http://schemas.openxmlformats.org/drawingml/2006/chartDrawing">
    <cdr:from>
      <cdr:x>0.37413</cdr:x>
      <cdr:y>0.63784</cdr:y>
    </cdr:from>
    <cdr:to>
      <cdr:x>0.39195</cdr:x>
      <cdr:y>0.72896</cdr:y>
    </cdr:to>
    <cdr:sp macro="" textlink="">
      <cdr:nvSpPr>
        <cdr:cNvPr id="13" name="12 - Βέλος προς τα κάτω"/>
        <cdr:cNvSpPr/>
      </cdr:nvSpPr>
      <cdr:spPr>
        <a:xfrm xmlns:a="http://schemas.openxmlformats.org/drawingml/2006/main">
          <a:off x="1512168" y="2520280"/>
          <a:ext cx="72008" cy="360040"/>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0.01782</cdr:x>
      <cdr:y>0.30981</cdr:y>
    </cdr:from>
    <cdr:to>
      <cdr:x>0.07126</cdr:x>
      <cdr:y>0.40093</cdr:y>
    </cdr:to>
    <cdr:sp macro="" textlink="">
      <cdr:nvSpPr>
        <cdr:cNvPr id="14" name="1 - TextBox"/>
        <cdr:cNvSpPr txBox="1"/>
      </cdr:nvSpPr>
      <cdr:spPr>
        <a:xfrm xmlns:a="http://schemas.openxmlformats.org/drawingml/2006/main">
          <a:off x="72008" y="1224136"/>
          <a:ext cx="216024" cy="360040"/>
        </a:xfrm>
        <a:prstGeom xmlns:a="http://schemas.openxmlformats.org/drawingml/2006/main" prst="rect">
          <a:avLst/>
        </a:prstGeom>
      </cdr:spPr>
      <cdr:txBody>
        <a:bodyPr xmlns:a="http://schemas.openxmlformats.org/drawingml/2006/main" wrap="square" rtlCol="0"/>
        <a:lstStyle xmlns:a="http://schemas.openxmlformats.org/drawingml/2006/main">
          <a:defPPr>
            <a:defRPr lang="el-G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2000" b="1" dirty="0" smtClean="0">
              <a:solidFill>
                <a:srgbClr val="FF0000"/>
              </a:solidFill>
            </a:rPr>
            <a:t>3</a:t>
          </a:r>
          <a:endParaRPr lang="el-GR" sz="2000" b="1" dirty="0">
            <a:solidFill>
              <a:srgbClr val="FF00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0.04375</cdr:x>
      <cdr:y>0</cdr:y>
    </cdr:from>
    <cdr:to>
      <cdr:x>0.2975</cdr:x>
      <cdr:y>0.09546</cdr:y>
    </cdr:to>
    <cdr:sp macro="" textlink="">
      <cdr:nvSpPr>
        <cdr:cNvPr id="2" name="TextBox 1"/>
        <cdr:cNvSpPr txBox="1"/>
      </cdr:nvSpPr>
      <cdr:spPr>
        <a:xfrm xmlns:a="http://schemas.openxmlformats.org/drawingml/2006/main">
          <a:off x="360040" y="0"/>
          <a:ext cx="2088232" cy="5086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t>Q, </a:t>
          </a:r>
          <a:r>
            <a:rPr lang="el-GR" sz="2400" dirty="0" smtClean="0"/>
            <a:t>ποσότητα</a:t>
          </a:r>
          <a:endParaRPr lang="el-GR" sz="2400" dirty="0"/>
        </a:p>
      </cdr:txBody>
    </cdr:sp>
  </cdr:relSizeAnchor>
  <cdr:relSizeAnchor xmlns:cdr="http://schemas.openxmlformats.org/drawingml/2006/chartDrawing">
    <cdr:from>
      <cdr:x>0.83124</cdr:x>
      <cdr:y>0.85938</cdr:y>
    </cdr:from>
    <cdr:to>
      <cdr:x>1</cdr:x>
      <cdr:y>0.93892</cdr:y>
    </cdr:to>
    <cdr:sp macro="" textlink="">
      <cdr:nvSpPr>
        <cdr:cNvPr id="3" name="TextBox 2"/>
        <cdr:cNvSpPr txBox="1"/>
      </cdr:nvSpPr>
      <cdr:spPr>
        <a:xfrm xmlns:a="http://schemas.openxmlformats.org/drawingml/2006/main">
          <a:off x="6840760" y="4579259"/>
          <a:ext cx="1388840" cy="423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t>P</a:t>
          </a:r>
          <a:r>
            <a:rPr lang="el-GR" sz="2400" dirty="0" smtClean="0"/>
            <a:t>, κόστος</a:t>
          </a:r>
          <a:endParaRPr lang="el-GR" sz="2400" dirty="0"/>
        </a:p>
      </cdr:txBody>
    </cdr:sp>
  </cdr:relSizeAnchor>
  <cdr:relSizeAnchor xmlns:cdr="http://schemas.openxmlformats.org/drawingml/2006/chartDrawing">
    <cdr:from>
      <cdr:x>0.245</cdr:x>
      <cdr:y>0.07813</cdr:y>
    </cdr:from>
    <cdr:to>
      <cdr:x>0.35875</cdr:x>
      <cdr:y>0.1875</cdr:y>
    </cdr:to>
    <cdr:sp macro="" textlink="">
      <cdr:nvSpPr>
        <cdr:cNvPr id="4" name="TextBox 3"/>
        <cdr:cNvSpPr txBox="1"/>
      </cdr:nvSpPr>
      <cdr:spPr>
        <a:xfrm xmlns:a="http://schemas.openxmlformats.org/drawingml/2006/main">
          <a:off x="2016224" y="360040"/>
          <a:ext cx="936104"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smtClean="0">
              <a:solidFill>
                <a:schemeClr val="tx2">
                  <a:lumMod val="60000"/>
                  <a:lumOff val="40000"/>
                </a:schemeClr>
              </a:solidFill>
            </a:rPr>
            <a:t>F(D)</a:t>
          </a:r>
          <a:endParaRPr lang="el-GR" sz="2800" b="1" dirty="0">
            <a:solidFill>
              <a:schemeClr val="tx2">
                <a:lumMod val="60000"/>
                <a:lumOff val="40000"/>
              </a:schemeClr>
            </a:solidFill>
          </a:endParaRPr>
        </a:p>
      </cdr:txBody>
    </cdr:sp>
  </cdr:relSizeAnchor>
  <cdr:relSizeAnchor xmlns:cdr="http://schemas.openxmlformats.org/drawingml/2006/chartDrawing">
    <cdr:from>
      <cdr:x>0.74374</cdr:x>
      <cdr:y>0.1875</cdr:y>
    </cdr:from>
    <cdr:to>
      <cdr:x>0.83999</cdr:x>
      <cdr:y>0.29688</cdr:y>
    </cdr:to>
    <cdr:sp macro="" textlink="">
      <cdr:nvSpPr>
        <cdr:cNvPr id="5" name="TextBox 4"/>
        <cdr:cNvSpPr txBox="1"/>
      </cdr:nvSpPr>
      <cdr:spPr>
        <a:xfrm xmlns:a="http://schemas.openxmlformats.org/drawingml/2006/main">
          <a:off x="6120680" y="864096"/>
          <a:ext cx="792088"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smtClean="0">
              <a:solidFill>
                <a:srgbClr val="10BE31"/>
              </a:solidFill>
            </a:rPr>
            <a:t>F(s)</a:t>
          </a:r>
          <a:endParaRPr lang="el-GR" sz="2800" b="1" dirty="0">
            <a:solidFill>
              <a:srgbClr val="10BE31"/>
            </a:solidFill>
          </a:endParaRPr>
        </a:p>
      </cdr:txBody>
    </cdr:sp>
  </cdr:relSizeAnchor>
  <cdr:relSizeAnchor xmlns:cdr="http://schemas.openxmlformats.org/drawingml/2006/chartDrawing">
    <cdr:from>
      <cdr:x>0.57129</cdr:x>
      <cdr:y>0.70278</cdr:y>
    </cdr:from>
    <cdr:to>
      <cdr:x>0.57684</cdr:x>
      <cdr:y>0.94616</cdr:y>
    </cdr:to>
    <cdr:sp macro="" textlink="">
      <cdr:nvSpPr>
        <cdr:cNvPr id="7" name="Straight Arrow Connector 6"/>
        <cdr:cNvSpPr/>
      </cdr:nvSpPr>
      <cdr:spPr>
        <a:xfrm xmlns:a="http://schemas.openxmlformats.org/drawingml/2006/main" rot="120000">
          <a:off x="4701462" y="3744818"/>
          <a:ext cx="45719" cy="1296876"/>
        </a:xfrm>
        <a:prstGeom xmlns:a="http://schemas.openxmlformats.org/drawingml/2006/main" prst="straightConnector1">
          <a:avLst/>
        </a:prstGeom>
        <a:ln xmlns:a="http://schemas.openxmlformats.org/drawingml/2006/main" w="25400">
          <a:solidFill>
            <a:srgbClr val="FF0000"/>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0.03504</cdr:x>
      <cdr:y>0.69539</cdr:y>
    </cdr:from>
    <cdr:to>
      <cdr:x>0.57745</cdr:x>
      <cdr:y>0.71001</cdr:y>
    </cdr:to>
    <cdr:sp macro="" textlink="">
      <cdr:nvSpPr>
        <cdr:cNvPr id="9" name="Straight Arrow Connector 8"/>
        <cdr:cNvSpPr/>
      </cdr:nvSpPr>
      <cdr:spPr>
        <a:xfrm xmlns:a="http://schemas.openxmlformats.org/drawingml/2006/main" rot="-60000">
          <a:off x="288372" y="3705458"/>
          <a:ext cx="4463816" cy="77916"/>
        </a:xfrm>
        <a:prstGeom xmlns:a="http://schemas.openxmlformats.org/drawingml/2006/main" prst="straightConnector1">
          <a:avLst/>
        </a:prstGeom>
        <a:ln xmlns:a="http://schemas.openxmlformats.org/drawingml/2006/main" w="25400">
          <a:solidFill>
            <a:srgbClr val="FF0000"/>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0.69124</cdr:x>
      <cdr:y>0.625</cdr:y>
    </cdr:from>
    <cdr:to>
      <cdr:x>0.97124</cdr:x>
      <cdr:y>0.73438</cdr:y>
    </cdr:to>
    <cdr:sp macro="" textlink="">
      <cdr:nvSpPr>
        <cdr:cNvPr id="14" name="TextBox 13"/>
        <cdr:cNvSpPr txBox="1"/>
      </cdr:nvSpPr>
      <cdr:spPr>
        <a:xfrm xmlns:a="http://schemas.openxmlformats.org/drawingml/2006/main">
          <a:off x="5688632" y="3330370"/>
          <a:ext cx="2304256" cy="582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2000" dirty="0" smtClean="0">
              <a:solidFill>
                <a:srgbClr val="FF0000"/>
              </a:solidFill>
            </a:rPr>
            <a:t>Σημείο ισορροπίας</a:t>
          </a:r>
          <a:endParaRPr lang="el-GR" sz="2000" dirty="0">
            <a:solidFill>
              <a:srgbClr val="FF0000"/>
            </a:solidFill>
          </a:endParaRPr>
        </a:p>
      </cdr:txBody>
    </cdr:sp>
  </cdr:relSizeAnchor>
  <cdr:relSizeAnchor xmlns:cdr="http://schemas.openxmlformats.org/drawingml/2006/chartDrawing">
    <cdr:from>
      <cdr:x>0.56874</cdr:x>
      <cdr:y>0.66216</cdr:y>
    </cdr:from>
    <cdr:to>
      <cdr:x>0.69124</cdr:x>
      <cdr:y>0.7027</cdr:y>
    </cdr:to>
    <cdr:sp macro="" textlink="">
      <cdr:nvSpPr>
        <cdr:cNvPr id="18" name="Curved Connector 17"/>
        <cdr:cNvSpPr/>
      </cdr:nvSpPr>
      <cdr:spPr>
        <a:xfrm xmlns:a="http://schemas.openxmlformats.org/drawingml/2006/main" flipV="1">
          <a:off x="4680520" y="3528391"/>
          <a:ext cx="1008112" cy="216023"/>
        </a:xfrm>
        <a:prstGeom xmlns:a="http://schemas.openxmlformats.org/drawingml/2006/main" prst="curvedConnector3">
          <a:avLst>
            <a:gd name="adj1" fmla="val 50000"/>
          </a:avLst>
        </a:prstGeom>
        <a:ln xmlns:a="http://schemas.openxmlformats.org/drawingml/2006/main" w="1270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0.67374</cdr:x>
      <cdr:y>0.56757</cdr:y>
    </cdr:from>
    <cdr:to>
      <cdr:x>0.67374</cdr:x>
      <cdr:y>0.94257</cdr:y>
    </cdr:to>
    <cdr:sp macro="" textlink="">
      <cdr:nvSpPr>
        <cdr:cNvPr id="20" name="Straight Arrow Connector 19"/>
        <cdr:cNvSpPr/>
      </cdr:nvSpPr>
      <cdr:spPr>
        <a:xfrm xmlns:a="http://schemas.openxmlformats.org/drawingml/2006/main" flipV="1">
          <a:off x="5544616" y="3024336"/>
          <a:ext cx="0" cy="1998222"/>
        </a:xfrm>
        <a:prstGeom xmlns:a="http://schemas.openxmlformats.org/drawingml/2006/main" prst="straightConnector1">
          <a:avLst/>
        </a:prstGeom>
        <a:ln xmlns:a="http://schemas.openxmlformats.org/drawingml/2006/main" w="25400">
          <a:solidFill>
            <a:schemeClr val="accent4">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0.035</cdr:x>
      <cdr:y>0.56757</cdr:y>
    </cdr:from>
    <cdr:to>
      <cdr:x>0.67374</cdr:x>
      <cdr:y>0.57615</cdr:y>
    </cdr:to>
    <cdr:sp macro="" textlink="">
      <cdr:nvSpPr>
        <cdr:cNvPr id="22" name="Straight Arrow Connector 21"/>
        <cdr:cNvSpPr/>
      </cdr:nvSpPr>
      <cdr:spPr>
        <a:xfrm xmlns:a="http://schemas.openxmlformats.org/drawingml/2006/main" rot="60000" flipH="1">
          <a:off x="288032" y="3024335"/>
          <a:ext cx="5256584" cy="45719"/>
        </a:xfrm>
        <a:prstGeom xmlns:a="http://schemas.openxmlformats.org/drawingml/2006/main" prst="straightConnector1">
          <a:avLst/>
        </a:prstGeom>
        <a:ln xmlns:a="http://schemas.openxmlformats.org/drawingml/2006/main" w="25400">
          <a:solidFill>
            <a:schemeClr val="accent4">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0.54249</cdr:x>
      <cdr:y>0.92308</cdr:y>
    </cdr:from>
    <cdr:to>
      <cdr:x>0.60374</cdr:x>
      <cdr:y>1</cdr:y>
    </cdr:to>
    <cdr:sp macro="" textlink="">
      <cdr:nvSpPr>
        <cdr:cNvPr id="23" name="TextBox 22"/>
        <cdr:cNvSpPr txBox="1"/>
      </cdr:nvSpPr>
      <cdr:spPr>
        <a:xfrm xmlns:a="http://schemas.openxmlformats.org/drawingml/2006/main">
          <a:off x="4464496" y="4320481"/>
          <a:ext cx="504056" cy="3600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smtClean="0">
              <a:solidFill>
                <a:srgbClr val="FF0000"/>
              </a:solidFill>
            </a:rPr>
            <a:t>P*</a:t>
          </a:r>
          <a:endParaRPr lang="el-GR" sz="2400" b="1" dirty="0">
            <a:solidFill>
              <a:srgbClr val="FF0000"/>
            </a:solidFill>
          </a:endParaRPr>
        </a:p>
      </cdr:txBody>
    </cdr:sp>
  </cdr:relSizeAnchor>
  <cdr:relSizeAnchor xmlns:cdr="http://schemas.openxmlformats.org/drawingml/2006/chartDrawing">
    <cdr:from>
      <cdr:x>0.64749</cdr:x>
      <cdr:y>0.92537</cdr:y>
    </cdr:from>
    <cdr:to>
      <cdr:x>0.73499</cdr:x>
      <cdr:y>1</cdr:y>
    </cdr:to>
    <cdr:sp macro="" textlink="">
      <cdr:nvSpPr>
        <cdr:cNvPr id="24" name="TextBox 23"/>
        <cdr:cNvSpPr txBox="1"/>
      </cdr:nvSpPr>
      <cdr:spPr>
        <a:xfrm xmlns:a="http://schemas.openxmlformats.org/drawingml/2006/main">
          <a:off x="5328592" y="4731033"/>
          <a:ext cx="720080" cy="3815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t>P</a:t>
          </a:r>
          <a:r>
            <a:rPr lang="en-US" sz="2400" baseline="-25000" dirty="0" smtClean="0"/>
            <a:t>1</a:t>
          </a:r>
          <a:endParaRPr lang="el-GR" sz="2400" baseline="-25000" dirty="0"/>
        </a:p>
      </cdr:txBody>
    </cdr:sp>
  </cdr:relSizeAnchor>
  <cdr:relSizeAnchor xmlns:cdr="http://schemas.openxmlformats.org/drawingml/2006/chartDrawing">
    <cdr:from>
      <cdr:x>0.38827</cdr:x>
      <cdr:y>0.45946</cdr:y>
    </cdr:from>
    <cdr:to>
      <cdr:x>0.39382</cdr:x>
      <cdr:y>0.94598</cdr:y>
    </cdr:to>
    <cdr:sp macro="" textlink="">
      <cdr:nvSpPr>
        <cdr:cNvPr id="26" name="Straight Arrow Connector 25"/>
        <cdr:cNvSpPr/>
      </cdr:nvSpPr>
      <cdr:spPr>
        <a:xfrm xmlns:a="http://schemas.openxmlformats.org/drawingml/2006/main" rot="-60000" flipV="1">
          <a:off x="3195271" y="2448266"/>
          <a:ext cx="45719" cy="2592484"/>
        </a:xfrm>
        <a:prstGeom xmlns:a="http://schemas.openxmlformats.org/drawingml/2006/main" prst="straightConnector1">
          <a:avLst/>
        </a:prstGeom>
        <a:ln xmlns:a="http://schemas.openxmlformats.org/drawingml/2006/main" w="25400">
          <a:solidFill>
            <a:schemeClr val="accent2">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0.03502</cdr:x>
      <cdr:y>0.46429</cdr:y>
    </cdr:from>
    <cdr:to>
      <cdr:x>0.39377</cdr:x>
      <cdr:y>0.47287</cdr:y>
    </cdr:to>
    <cdr:sp macro="" textlink="">
      <cdr:nvSpPr>
        <cdr:cNvPr id="28" name="Straight Arrow Connector 27"/>
        <cdr:cNvSpPr/>
      </cdr:nvSpPr>
      <cdr:spPr>
        <a:xfrm xmlns:a="http://schemas.openxmlformats.org/drawingml/2006/main" rot="60000" flipH="1">
          <a:off x="288206" y="2474032"/>
          <a:ext cx="2952337" cy="45719"/>
        </a:xfrm>
        <a:prstGeom xmlns:a="http://schemas.openxmlformats.org/drawingml/2006/main" prst="straightConnector1">
          <a:avLst/>
        </a:prstGeom>
        <a:ln xmlns:a="http://schemas.openxmlformats.org/drawingml/2006/main" w="25400">
          <a:solidFill>
            <a:schemeClr val="accent2">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0.04375</cdr:x>
      <cdr:y>0.5</cdr:y>
    </cdr:from>
    <cdr:to>
      <cdr:x>0.16625</cdr:x>
      <cdr:y>0.56757</cdr:y>
    </cdr:to>
    <cdr:sp macro="" textlink="">
      <cdr:nvSpPr>
        <cdr:cNvPr id="29" name="TextBox 28"/>
        <cdr:cNvSpPr txBox="1"/>
      </cdr:nvSpPr>
      <cdr:spPr>
        <a:xfrm xmlns:a="http://schemas.openxmlformats.org/drawingml/2006/main">
          <a:off x="360040" y="2664296"/>
          <a:ext cx="1008112"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solidFill>
                <a:schemeClr val="accent4">
                  <a:lumMod val="75000"/>
                </a:schemeClr>
              </a:solidFill>
            </a:rPr>
            <a:t>Q</a:t>
          </a:r>
          <a:r>
            <a:rPr lang="en-US" sz="2000" b="1" baseline="-25000" dirty="0" smtClean="0">
              <a:solidFill>
                <a:schemeClr val="accent4">
                  <a:lumMod val="75000"/>
                </a:schemeClr>
              </a:solidFill>
            </a:rPr>
            <a:t>1</a:t>
          </a:r>
          <a:r>
            <a:rPr lang="en-US" sz="2000" b="1" dirty="0" smtClean="0">
              <a:solidFill>
                <a:schemeClr val="accent4">
                  <a:lumMod val="75000"/>
                </a:schemeClr>
              </a:solidFill>
            </a:rPr>
            <a:t>(s)</a:t>
          </a:r>
          <a:endParaRPr lang="el-GR" sz="2000" b="1" dirty="0">
            <a:solidFill>
              <a:schemeClr val="accent4">
                <a:lumMod val="75000"/>
              </a:schemeClr>
            </a:solidFill>
          </a:endParaRPr>
        </a:p>
      </cdr:txBody>
    </cdr:sp>
  </cdr:relSizeAnchor>
  <cdr:relSizeAnchor xmlns:cdr="http://schemas.openxmlformats.org/drawingml/2006/chartDrawing">
    <cdr:from>
      <cdr:x>0</cdr:x>
      <cdr:y>0.64865</cdr:y>
    </cdr:from>
    <cdr:to>
      <cdr:x>0.07875</cdr:x>
      <cdr:y>0.75676</cdr:y>
    </cdr:to>
    <cdr:sp macro="" textlink="">
      <cdr:nvSpPr>
        <cdr:cNvPr id="30" name="TextBox 29"/>
        <cdr:cNvSpPr txBox="1"/>
      </cdr:nvSpPr>
      <cdr:spPr>
        <a:xfrm xmlns:a="http://schemas.openxmlformats.org/drawingml/2006/main">
          <a:off x="0" y="3456384"/>
          <a:ext cx="648072"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solidFill>
                <a:srgbClr val="FF0000"/>
              </a:solidFill>
            </a:rPr>
            <a:t>Q*</a:t>
          </a:r>
          <a:endParaRPr lang="el-GR" sz="2000" b="1" dirty="0">
            <a:solidFill>
              <a:srgbClr val="FF0000"/>
            </a:solidFill>
          </a:endParaRPr>
        </a:p>
      </cdr:txBody>
    </cdr:sp>
  </cdr:relSizeAnchor>
  <cdr:relSizeAnchor xmlns:cdr="http://schemas.openxmlformats.org/drawingml/2006/chartDrawing">
    <cdr:from>
      <cdr:x>0.02625</cdr:x>
      <cdr:y>0.78378</cdr:y>
    </cdr:from>
    <cdr:to>
      <cdr:x>0.66499</cdr:x>
      <cdr:y>0.78378</cdr:y>
    </cdr:to>
    <cdr:sp macro="" textlink="">
      <cdr:nvSpPr>
        <cdr:cNvPr id="32" name="Straight Arrow Connector 31"/>
        <cdr:cNvSpPr/>
      </cdr:nvSpPr>
      <cdr:spPr>
        <a:xfrm xmlns:a="http://schemas.openxmlformats.org/drawingml/2006/main" flipH="1">
          <a:off x="216024" y="4176464"/>
          <a:ext cx="5256584" cy="0"/>
        </a:xfrm>
        <a:prstGeom xmlns:a="http://schemas.openxmlformats.org/drawingml/2006/main" prst="straightConnector1">
          <a:avLst/>
        </a:prstGeom>
        <a:ln xmlns:a="http://schemas.openxmlformats.org/drawingml/2006/main" w="25400">
          <a:solidFill>
            <a:schemeClr val="accent4">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0.035</cdr:x>
      <cdr:y>0.71622</cdr:y>
    </cdr:from>
    <cdr:to>
      <cdr:x>0.16625</cdr:x>
      <cdr:y>0.78378</cdr:y>
    </cdr:to>
    <cdr:sp macro="" textlink="">
      <cdr:nvSpPr>
        <cdr:cNvPr id="33" name="TextBox 1"/>
        <cdr:cNvSpPr txBox="1"/>
      </cdr:nvSpPr>
      <cdr:spPr>
        <a:xfrm xmlns:a="http://schemas.openxmlformats.org/drawingml/2006/main">
          <a:off x="288032" y="3816424"/>
          <a:ext cx="1080120"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000" b="1" dirty="0" smtClean="0">
              <a:solidFill>
                <a:schemeClr val="accent4">
                  <a:lumMod val="75000"/>
                </a:schemeClr>
              </a:solidFill>
            </a:rPr>
            <a:t>Q</a:t>
          </a:r>
          <a:r>
            <a:rPr lang="en-US" sz="2000" b="1" baseline="-25000" dirty="0" smtClean="0">
              <a:solidFill>
                <a:schemeClr val="accent4">
                  <a:lumMod val="75000"/>
                </a:schemeClr>
              </a:solidFill>
            </a:rPr>
            <a:t>1</a:t>
          </a:r>
          <a:r>
            <a:rPr lang="en-US" sz="2000" b="1" dirty="0" smtClean="0">
              <a:solidFill>
                <a:schemeClr val="accent4">
                  <a:lumMod val="75000"/>
                </a:schemeClr>
              </a:solidFill>
            </a:rPr>
            <a:t>(D)</a:t>
          </a:r>
          <a:endParaRPr lang="el-GR" sz="2000" b="1" dirty="0">
            <a:solidFill>
              <a:schemeClr val="accent4">
                <a:lumMod val="75000"/>
              </a:schemeClr>
            </a:solidFill>
          </a:endParaRPr>
        </a:p>
      </cdr:txBody>
    </cdr:sp>
  </cdr:relSizeAnchor>
  <cdr:relSizeAnchor xmlns:cdr="http://schemas.openxmlformats.org/drawingml/2006/chartDrawing">
    <cdr:from>
      <cdr:x>0.36749</cdr:x>
      <cdr:y>0.92537</cdr:y>
    </cdr:from>
    <cdr:to>
      <cdr:x>0.46374</cdr:x>
      <cdr:y>1</cdr:y>
    </cdr:to>
    <cdr:sp macro="" textlink="">
      <cdr:nvSpPr>
        <cdr:cNvPr id="34" name="TextBox 1"/>
        <cdr:cNvSpPr txBox="1"/>
      </cdr:nvSpPr>
      <cdr:spPr>
        <a:xfrm xmlns:a="http://schemas.openxmlformats.org/drawingml/2006/main">
          <a:off x="3024336" y="4930936"/>
          <a:ext cx="792088" cy="3976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400" dirty="0" smtClean="0"/>
            <a:t>P</a:t>
          </a:r>
          <a:r>
            <a:rPr lang="en-US" sz="2400" baseline="-25000" dirty="0" smtClean="0"/>
            <a:t>2</a:t>
          </a:r>
          <a:endParaRPr lang="el-GR" sz="2400" baseline="-25000" dirty="0"/>
        </a:p>
      </cdr:txBody>
    </cdr:sp>
  </cdr:relSizeAnchor>
  <cdr:relSizeAnchor xmlns:cdr="http://schemas.openxmlformats.org/drawingml/2006/chartDrawing">
    <cdr:from>
      <cdr:x>0.0351</cdr:x>
      <cdr:y>0.81489</cdr:y>
    </cdr:from>
    <cdr:to>
      <cdr:x>0.38489</cdr:x>
      <cdr:y>0.8329</cdr:y>
    </cdr:to>
    <cdr:sp macro="" textlink="">
      <cdr:nvSpPr>
        <cdr:cNvPr id="36" name="Straight Arrow Connector 35"/>
        <cdr:cNvSpPr/>
      </cdr:nvSpPr>
      <cdr:spPr>
        <a:xfrm xmlns:a="http://schemas.openxmlformats.org/drawingml/2006/main" rot="-120000" flipH="1" flipV="1">
          <a:off x="288830" y="4342226"/>
          <a:ext cx="2878644" cy="95955"/>
        </a:xfrm>
        <a:prstGeom xmlns:a="http://schemas.openxmlformats.org/drawingml/2006/main" prst="straightConnector1">
          <a:avLst/>
        </a:prstGeom>
        <a:ln xmlns:a="http://schemas.openxmlformats.org/drawingml/2006/main" w="25400">
          <a:solidFill>
            <a:schemeClr val="accent2">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0.035</cdr:x>
      <cdr:y>0.81081</cdr:y>
    </cdr:from>
    <cdr:to>
      <cdr:x>0.16625</cdr:x>
      <cdr:y>0.87838</cdr:y>
    </cdr:to>
    <cdr:sp macro="" textlink="">
      <cdr:nvSpPr>
        <cdr:cNvPr id="37" name="TextBox 1"/>
        <cdr:cNvSpPr txBox="1"/>
      </cdr:nvSpPr>
      <cdr:spPr>
        <a:xfrm xmlns:a="http://schemas.openxmlformats.org/drawingml/2006/main">
          <a:off x="288032" y="4320480"/>
          <a:ext cx="1080120"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000" b="1" dirty="0" smtClean="0">
              <a:solidFill>
                <a:schemeClr val="accent2">
                  <a:lumMod val="75000"/>
                </a:schemeClr>
              </a:solidFill>
            </a:rPr>
            <a:t>Q</a:t>
          </a:r>
          <a:r>
            <a:rPr lang="en-US" sz="2000" b="1" baseline="-25000" dirty="0" smtClean="0">
              <a:solidFill>
                <a:schemeClr val="accent2">
                  <a:lumMod val="75000"/>
                </a:schemeClr>
              </a:solidFill>
            </a:rPr>
            <a:t>2</a:t>
          </a:r>
          <a:r>
            <a:rPr lang="en-US" sz="2000" b="1" dirty="0" smtClean="0">
              <a:solidFill>
                <a:schemeClr val="accent2">
                  <a:lumMod val="75000"/>
                </a:schemeClr>
              </a:solidFill>
            </a:rPr>
            <a:t>(s)</a:t>
          </a:r>
          <a:endParaRPr lang="el-GR" sz="2000" b="1" dirty="0">
            <a:solidFill>
              <a:schemeClr val="accent2">
                <a:lumMod val="75000"/>
              </a:schemeClr>
            </a:solidFill>
          </a:endParaRPr>
        </a:p>
      </cdr:txBody>
    </cdr:sp>
  </cdr:relSizeAnchor>
  <cdr:relSizeAnchor xmlns:cdr="http://schemas.openxmlformats.org/drawingml/2006/chartDrawing">
    <cdr:from>
      <cdr:x>0.035</cdr:x>
      <cdr:y>0.39189</cdr:y>
    </cdr:from>
    <cdr:to>
      <cdr:x>0.1575</cdr:x>
      <cdr:y>0.45946</cdr:y>
    </cdr:to>
    <cdr:sp macro="" textlink="">
      <cdr:nvSpPr>
        <cdr:cNvPr id="38" name="TextBox 1"/>
        <cdr:cNvSpPr txBox="1"/>
      </cdr:nvSpPr>
      <cdr:spPr>
        <a:xfrm xmlns:a="http://schemas.openxmlformats.org/drawingml/2006/main">
          <a:off x="288032" y="2088232"/>
          <a:ext cx="1008112"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000" b="1" dirty="0" smtClean="0">
              <a:solidFill>
                <a:schemeClr val="accent2">
                  <a:lumMod val="75000"/>
                </a:schemeClr>
              </a:solidFill>
            </a:rPr>
            <a:t>Q</a:t>
          </a:r>
          <a:r>
            <a:rPr lang="en-US" sz="2000" b="1" baseline="-25000" dirty="0" smtClean="0">
              <a:solidFill>
                <a:schemeClr val="accent2">
                  <a:lumMod val="75000"/>
                </a:schemeClr>
              </a:solidFill>
            </a:rPr>
            <a:t>2</a:t>
          </a:r>
          <a:r>
            <a:rPr lang="en-US" sz="2000" b="1" dirty="0" smtClean="0">
              <a:solidFill>
                <a:schemeClr val="accent2">
                  <a:lumMod val="75000"/>
                </a:schemeClr>
              </a:solidFill>
            </a:rPr>
            <a:t>(D)</a:t>
          </a:r>
          <a:endParaRPr lang="el-GR" sz="2000" b="1" dirty="0">
            <a:solidFill>
              <a:schemeClr val="accent2">
                <a:lumMod val="75000"/>
              </a:schemeClr>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0.22424</cdr:x>
      <cdr:y>0.80182</cdr:y>
    </cdr:from>
    <cdr:to>
      <cdr:x>0.23556</cdr:x>
      <cdr:y>0.96092</cdr:y>
    </cdr:to>
    <cdr:sp macro="" textlink="">
      <cdr:nvSpPr>
        <cdr:cNvPr id="3" name="Straight Arrow Connector 2"/>
        <cdr:cNvSpPr/>
      </cdr:nvSpPr>
      <cdr:spPr>
        <a:xfrm xmlns:a="http://schemas.openxmlformats.org/drawingml/2006/main" rot="-240000" flipV="1">
          <a:off x="905619" y="3629000"/>
          <a:ext cx="45719" cy="720080"/>
        </a:xfrm>
        <a:prstGeom xmlns:a="http://schemas.openxmlformats.org/drawingml/2006/main" prst="straightConnector1">
          <a:avLst/>
        </a:prstGeom>
        <a:ln xmlns:a="http://schemas.openxmlformats.org/drawingml/2006/main" w="25400">
          <a:solidFill>
            <a:schemeClr val="accent2">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0.05303</cdr:x>
      <cdr:y>0.79828</cdr:y>
    </cdr:from>
    <cdr:to>
      <cdr:x>0.23222</cdr:x>
      <cdr:y>0.80838</cdr:y>
    </cdr:to>
    <cdr:sp macro="" textlink="">
      <cdr:nvSpPr>
        <cdr:cNvPr id="5" name="Straight Arrow Connector 4"/>
        <cdr:cNvSpPr/>
      </cdr:nvSpPr>
      <cdr:spPr>
        <a:xfrm xmlns:a="http://schemas.openxmlformats.org/drawingml/2006/main" rot="-360000" flipH="1" flipV="1">
          <a:off x="214173" y="3612973"/>
          <a:ext cx="723662" cy="45719"/>
        </a:xfrm>
        <a:prstGeom xmlns:a="http://schemas.openxmlformats.org/drawingml/2006/main" prst="straightConnector1">
          <a:avLst/>
        </a:prstGeom>
        <a:ln xmlns:a="http://schemas.openxmlformats.org/drawingml/2006/main" w="25400">
          <a:solidFill>
            <a:schemeClr val="accent2">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0.23179</cdr:x>
      <cdr:y>0.7955</cdr:y>
    </cdr:from>
    <cdr:to>
      <cdr:x>0.76669</cdr:x>
      <cdr:y>0.8056</cdr:y>
    </cdr:to>
    <cdr:sp macro="" textlink="">
      <cdr:nvSpPr>
        <cdr:cNvPr id="7" name="Straight Arrow Connector 6"/>
        <cdr:cNvSpPr/>
      </cdr:nvSpPr>
      <cdr:spPr>
        <a:xfrm xmlns:a="http://schemas.openxmlformats.org/drawingml/2006/main">
          <a:off x="936104" y="3600399"/>
          <a:ext cx="2160240" cy="45719"/>
        </a:xfrm>
        <a:prstGeom xmlns:a="http://schemas.openxmlformats.org/drawingml/2006/main" prst="straightConnector1">
          <a:avLst/>
        </a:prstGeom>
        <a:ln xmlns:a="http://schemas.openxmlformats.org/drawingml/2006/main" w="25400">
          <a:solidFill>
            <a:schemeClr val="accent3">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0.74047</cdr:x>
      <cdr:y>0.79589</cdr:y>
    </cdr:from>
    <cdr:to>
      <cdr:x>0.75724</cdr:x>
      <cdr:y>0.9383</cdr:y>
    </cdr:to>
    <cdr:sp macro="" textlink="">
      <cdr:nvSpPr>
        <cdr:cNvPr id="9" name="Straight Arrow Connector 8"/>
        <cdr:cNvSpPr/>
      </cdr:nvSpPr>
      <cdr:spPr>
        <a:xfrm xmlns:a="http://schemas.openxmlformats.org/drawingml/2006/main" rot="360000">
          <a:off x="2990463" y="3602175"/>
          <a:ext cx="67743" cy="644522"/>
        </a:xfrm>
        <a:prstGeom xmlns:a="http://schemas.openxmlformats.org/drawingml/2006/main" prst="straightConnector1">
          <a:avLst/>
        </a:prstGeom>
        <a:ln xmlns:a="http://schemas.openxmlformats.org/drawingml/2006/main" w="25400">
          <a:solidFill>
            <a:schemeClr val="accent3">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0.74886</cdr:x>
      <cdr:y>0.07955</cdr:y>
    </cdr:from>
    <cdr:to>
      <cdr:x>0.76669</cdr:x>
      <cdr:y>0.7955</cdr:y>
    </cdr:to>
    <cdr:sp macro="" textlink="">
      <cdr:nvSpPr>
        <cdr:cNvPr id="11" name="Straight Arrow Connector 10"/>
        <cdr:cNvSpPr/>
      </cdr:nvSpPr>
      <cdr:spPr>
        <a:xfrm xmlns:a="http://schemas.openxmlformats.org/drawingml/2006/main" flipV="1">
          <a:off x="3024336" y="360040"/>
          <a:ext cx="72008" cy="3240360"/>
        </a:xfrm>
        <a:prstGeom xmlns:a="http://schemas.openxmlformats.org/drawingml/2006/main" prst="straightConnector1">
          <a:avLst/>
        </a:prstGeom>
        <a:ln xmlns:a="http://schemas.openxmlformats.org/drawingml/2006/main" w="25400">
          <a:solidFill>
            <a:schemeClr val="accent4">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0.05344</cdr:x>
      <cdr:y>0.0851</cdr:y>
    </cdr:from>
    <cdr:to>
      <cdr:x>0.76673</cdr:x>
      <cdr:y>0.0952</cdr:y>
    </cdr:to>
    <cdr:sp macro="" textlink="">
      <cdr:nvSpPr>
        <cdr:cNvPr id="13" name="Straight Arrow Connector 12"/>
        <cdr:cNvSpPr/>
      </cdr:nvSpPr>
      <cdr:spPr>
        <a:xfrm xmlns:a="http://schemas.openxmlformats.org/drawingml/2006/main" rot="-60000" flipH="1" flipV="1">
          <a:off x="215824" y="385173"/>
          <a:ext cx="2880688" cy="45719"/>
        </a:xfrm>
        <a:prstGeom xmlns:a="http://schemas.openxmlformats.org/drawingml/2006/main" prst="straightConnector1">
          <a:avLst/>
        </a:prstGeom>
        <a:ln xmlns:a="http://schemas.openxmlformats.org/drawingml/2006/main" w="25400">
          <a:solidFill>
            <a:schemeClr val="accent4">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0.42792</cdr:x>
      <cdr:y>0.09546</cdr:y>
    </cdr:from>
    <cdr:to>
      <cdr:x>0.43924</cdr:x>
      <cdr:y>0.9546</cdr:y>
    </cdr:to>
    <cdr:sp macro="" textlink="">
      <cdr:nvSpPr>
        <cdr:cNvPr id="17" name="Straight Arrow Connector 16"/>
        <cdr:cNvSpPr/>
      </cdr:nvSpPr>
      <cdr:spPr>
        <a:xfrm xmlns:a="http://schemas.openxmlformats.org/drawingml/2006/main">
          <a:off x="1728192" y="432048"/>
          <a:ext cx="45719" cy="3888432"/>
        </a:xfrm>
        <a:prstGeom xmlns:a="http://schemas.openxmlformats.org/drawingml/2006/main" prst="straightConnector1">
          <a:avLst/>
        </a:prstGeom>
        <a:ln xmlns:a="http://schemas.openxmlformats.org/drawingml/2006/main" w="25400">
          <a:solidFill>
            <a:schemeClr val="bg2">
              <a:lumMod val="5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0.05357</cdr:x>
      <cdr:y>0.65814</cdr:y>
    </cdr:from>
    <cdr:to>
      <cdr:x>0.42816</cdr:x>
      <cdr:y>0.66824</cdr:y>
    </cdr:to>
    <cdr:sp macro="" textlink="">
      <cdr:nvSpPr>
        <cdr:cNvPr id="19" name="Straight Arrow Connector 18"/>
        <cdr:cNvSpPr/>
      </cdr:nvSpPr>
      <cdr:spPr>
        <a:xfrm xmlns:a="http://schemas.openxmlformats.org/drawingml/2006/main" rot="-120000" flipH="1" flipV="1">
          <a:off x="216362" y="2978711"/>
          <a:ext cx="1512795" cy="45719"/>
        </a:xfrm>
        <a:prstGeom xmlns:a="http://schemas.openxmlformats.org/drawingml/2006/main" prst="straightConnector1">
          <a:avLst/>
        </a:prstGeom>
        <a:ln xmlns:a="http://schemas.openxmlformats.org/drawingml/2006/main" w="25400">
          <a:solidFill>
            <a:schemeClr val="bg2">
              <a:lumMod val="5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0.42792</cdr:x>
      <cdr:y>0.66822</cdr:y>
    </cdr:from>
    <cdr:to>
      <cdr:x>0.65971</cdr:x>
      <cdr:y>0.66822</cdr:y>
    </cdr:to>
    <cdr:sp macro="" textlink="">
      <cdr:nvSpPr>
        <cdr:cNvPr id="21" name="Straight Arrow Connector 20"/>
        <cdr:cNvSpPr/>
      </cdr:nvSpPr>
      <cdr:spPr>
        <a:xfrm xmlns:a="http://schemas.openxmlformats.org/drawingml/2006/main">
          <a:off x="1728192" y="3024336"/>
          <a:ext cx="936104" cy="0"/>
        </a:xfrm>
        <a:prstGeom xmlns:a="http://schemas.openxmlformats.org/drawingml/2006/main" prst="straightConnector1">
          <a:avLst/>
        </a:prstGeom>
        <a:ln xmlns:a="http://schemas.openxmlformats.org/drawingml/2006/main" w="25400">
          <a:solidFill>
            <a:schemeClr val="bg1">
              <a:lumMod val="65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0.64716</cdr:x>
      <cdr:y>0.66831</cdr:y>
    </cdr:from>
    <cdr:to>
      <cdr:x>0.65848</cdr:x>
      <cdr:y>0.93862</cdr:y>
    </cdr:to>
    <cdr:sp macro="" textlink="">
      <cdr:nvSpPr>
        <cdr:cNvPr id="23" name="Straight Arrow Connector 22"/>
        <cdr:cNvSpPr/>
      </cdr:nvSpPr>
      <cdr:spPr>
        <a:xfrm xmlns:a="http://schemas.openxmlformats.org/drawingml/2006/main" rot="120000">
          <a:off x="2613622" y="3024761"/>
          <a:ext cx="45719" cy="1223391"/>
        </a:xfrm>
        <a:prstGeom xmlns:a="http://schemas.openxmlformats.org/drawingml/2006/main" prst="straightConnector1">
          <a:avLst/>
        </a:prstGeom>
        <a:ln xmlns:a="http://schemas.openxmlformats.org/drawingml/2006/main" w="25400">
          <a:solidFill>
            <a:schemeClr val="bg1">
              <a:lumMod val="65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0.76669</cdr:x>
      <cdr:y>0.07955</cdr:y>
    </cdr:from>
    <cdr:to>
      <cdr:x>0.99848</cdr:x>
      <cdr:y>0.19515</cdr:y>
    </cdr:to>
    <cdr:sp macro="" textlink="">
      <cdr:nvSpPr>
        <cdr:cNvPr id="24" name="TextBox 19"/>
        <cdr:cNvSpPr txBox="1"/>
      </cdr:nvSpPr>
      <cdr:spPr>
        <a:xfrm xmlns:a="http://schemas.openxmlformats.org/drawingml/2006/main">
          <a:off x="3096344" y="360040"/>
          <a:ext cx="936104"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2800" b="1" dirty="0" smtClean="0">
              <a:solidFill>
                <a:srgbClr val="10BE31"/>
              </a:solidFill>
            </a:rPr>
            <a:t> S</a:t>
          </a:r>
          <a:endParaRPr lang="el-GR" sz="2800" b="1" dirty="0">
            <a:solidFill>
              <a:srgbClr val="10BE31"/>
            </a:solidFill>
          </a:endParaRPr>
        </a:p>
      </cdr:txBody>
    </cdr:sp>
  </cdr:relSizeAnchor>
  <cdr:relSizeAnchor xmlns:cdr="http://schemas.openxmlformats.org/drawingml/2006/chartDrawing">
    <cdr:from>
      <cdr:x>0.19509</cdr:x>
      <cdr:y>0.1336</cdr:y>
    </cdr:from>
    <cdr:to>
      <cdr:x>0.51707</cdr:x>
      <cdr:y>0.2492</cdr:y>
    </cdr:to>
    <cdr:sp macro="" textlink="">
      <cdr:nvSpPr>
        <cdr:cNvPr id="25" name="TextBox 19"/>
        <cdr:cNvSpPr txBox="1"/>
      </cdr:nvSpPr>
      <cdr:spPr>
        <a:xfrm xmlns:a="http://schemas.openxmlformats.org/drawingml/2006/main">
          <a:off x="787896" y="604665"/>
          <a:ext cx="1300336"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800" b="1" dirty="0" smtClean="0">
              <a:solidFill>
                <a:srgbClr val="1F497D">
                  <a:lumMod val="60000"/>
                  <a:lumOff val="40000"/>
                </a:srgbClr>
              </a:solidFill>
            </a:rPr>
            <a:t>       D</a:t>
          </a:r>
          <a:endParaRPr lang="el-GR" sz="2800" b="1" dirty="0">
            <a:solidFill>
              <a:srgbClr val="1F497D">
                <a:lumMod val="60000"/>
                <a:lumOff val="40000"/>
              </a:srgbClr>
            </a:solidFill>
          </a:endParaRPr>
        </a:p>
      </cdr:txBody>
    </cdr:sp>
  </cdr:relSizeAnchor>
  <cdr:relSizeAnchor xmlns:cdr="http://schemas.openxmlformats.org/drawingml/2006/chartDrawing">
    <cdr:from>
      <cdr:x>0.17726</cdr:x>
      <cdr:y>0.9291</cdr:y>
    </cdr:from>
    <cdr:to>
      <cdr:x>0.30207</cdr:x>
      <cdr:y>1</cdr:y>
    </cdr:to>
    <cdr:sp macro="" textlink="">
      <cdr:nvSpPr>
        <cdr:cNvPr id="28" name="TextBox 27"/>
        <cdr:cNvSpPr txBox="1"/>
      </cdr:nvSpPr>
      <cdr:spPr>
        <a:xfrm xmlns:a="http://schemas.openxmlformats.org/drawingml/2006/main">
          <a:off x="715888" y="4205064"/>
          <a:ext cx="504056" cy="3208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2000" dirty="0" smtClean="0"/>
            <a:t>Χ</a:t>
          </a:r>
          <a:r>
            <a:rPr lang="el-GR" sz="2000" baseline="-25000" dirty="0" smtClean="0"/>
            <a:t>1</a:t>
          </a:r>
          <a:endParaRPr lang="el-GR" sz="2000" baseline="-25000" dirty="0"/>
        </a:p>
      </cdr:txBody>
    </cdr:sp>
  </cdr:relSizeAnchor>
  <cdr:relSizeAnchor xmlns:cdr="http://schemas.openxmlformats.org/drawingml/2006/chartDrawing">
    <cdr:from>
      <cdr:x>0.60622</cdr:x>
      <cdr:y>0.9291</cdr:y>
    </cdr:from>
    <cdr:to>
      <cdr:x>0.7132</cdr:x>
      <cdr:y>1</cdr:y>
    </cdr:to>
    <cdr:sp macro="" textlink="">
      <cdr:nvSpPr>
        <cdr:cNvPr id="29" name="TextBox 1"/>
        <cdr:cNvSpPr txBox="1"/>
      </cdr:nvSpPr>
      <cdr:spPr>
        <a:xfrm xmlns:a="http://schemas.openxmlformats.org/drawingml/2006/main">
          <a:off x="2448272" y="4205064"/>
          <a:ext cx="432048" cy="3208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2000" dirty="0" smtClean="0"/>
            <a:t>Χ</a:t>
          </a:r>
          <a:r>
            <a:rPr lang="el-GR" sz="2000" baseline="-25000" dirty="0" smtClean="0"/>
            <a:t>4</a:t>
          </a:r>
          <a:endParaRPr lang="el-GR" sz="2000" baseline="-25000" dirty="0"/>
        </a:p>
      </cdr:txBody>
    </cdr:sp>
  </cdr:relSizeAnchor>
  <cdr:relSizeAnchor xmlns:cdr="http://schemas.openxmlformats.org/drawingml/2006/chartDrawing">
    <cdr:from>
      <cdr:x>0.39226</cdr:x>
      <cdr:y>0.9291</cdr:y>
    </cdr:from>
    <cdr:to>
      <cdr:x>0.51707</cdr:x>
      <cdr:y>1</cdr:y>
    </cdr:to>
    <cdr:sp macro="" textlink="">
      <cdr:nvSpPr>
        <cdr:cNvPr id="30" name="TextBox 1"/>
        <cdr:cNvSpPr txBox="1"/>
      </cdr:nvSpPr>
      <cdr:spPr>
        <a:xfrm xmlns:a="http://schemas.openxmlformats.org/drawingml/2006/main">
          <a:off x="1584176" y="4248472"/>
          <a:ext cx="504056" cy="3208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2000" dirty="0" smtClean="0"/>
            <a:t>Χ</a:t>
          </a:r>
          <a:r>
            <a:rPr lang="el-GR" sz="2000" baseline="-25000" dirty="0" smtClean="0"/>
            <a:t>3</a:t>
          </a:r>
          <a:endParaRPr lang="el-GR" sz="2000" baseline="-25000" dirty="0"/>
        </a:p>
      </cdr:txBody>
    </cdr:sp>
  </cdr:relSizeAnchor>
  <cdr:relSizeAnchor xmlns:cdr="http://schemas.openxmlformats.org/drawingml/2006/chartDrawing">
    <cdr:from>
      <cdr:x>0.73103</cdr:x>
      <cdr:y>0.9291</cdr:y>
    </cdr:from>
    <cdr:to>
      <cdr:x>0.83801</cdr:x>
      <cdr:y>1</cdr:y>
    </cdr:to>
    <cdr:sp macro="" textlink="">
      <cdr:nvSpPr>
        <cdr:cNvPr id="31" name="TextBox 1"/>
        <cdr:cNvSpPr txBox="1"/>
      </cdr:nvSpPr>
      <cdr:spPr>
        <a:xfrm xmlns:a="http://schemas.openxmlformats.org/drawingml/2006/main">
          <a:off x="2952328" y="4205064"/>
          <a:ext cx="432048" cy="3208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2000" dirty="0" smtClean="0"/>
            <a:t>Χ</a:t>
          </a:r>
          <a:r>
            <a:rPr lang="el-GR" sz="2000" baseline="-25000" dirty="0" smtClean="0"/>
            <a:t>2</a:t>
          </a:r>
          <a:endParaRPr lang="el-GR" sz="2000" baseline="-25000" dirty="0"/>
        </a:p>
      </cdr:txBody>
    </cdr:sp>
  </cdr:relSizeAnchor>
  <cdr:relSizeAnchor xmlns:cdr="http://schemas.openxmlformats.org/drawingml/2006/chartDrawing">
    <cdr:from>
      <cdr:x>0.07132</cdr:x>
      <cdr:y>0.55685</cdr:y>
    </cdr:from>
    <cdr:to>
      <cdr:x>0.23179</cdr:x>
      <cdr:y>0.65231</cdr:y>
    </cdr:to>
    <cdr:sp macro="" textlink="">
      <cdr:nvSpPr>
        <cdr:cNvPr id="32" name="TextBox 31"/>
        <cdr:cNvSpPr txBox="1"/>
      </cdr:nvSpPr>
      <cdr:spPr>
        <a:xfrm xmlns:a="http://schemas.openxmlformats.org/drawingml/2006/main">
          <a:off x="288032" y="2520280"/>
          <a:ext cx="648072"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2000" dirty="0" smtClean="0"/>
            <a:t>Τ</a:t>
          </a:r>
          <a:r>
            <a:rPr lang="el-GR" sz="2000" baseline="-25000" dirty="0" smtClean="0"/>
            <a:t>3</a:t>
          </a:r>
          <a:endParaRPr lang="el-GR" sz="2000" baseline="-25000" dirty="0"/>
        </a:p>
      </cdr:txBody>
    </cdr:sp>
  </cdr:relSizeAnchor>
  <cdr:relSizeAnchor xmlns:cdr="http://schemas.openxmlformats.org/drawingml/2006/chartDrawing">
    <cdr:from>
      <cdr:x>0.07132</cdr:x>
      <cdr:y>0</cdr:y>
    </cdr:from>
    <cdr:to>
      <cdr:x>0.32094</cdr:x>
      <cdr:y>0.09546</cdr:y>
    </cdr:to>
    <cdr:sp macro="" textlink="">
      <cdr:nvSpPr>
        <cdr:cNvPr id="33" name="TextBox 1"/>
        <cdr:cNvSpPr txBox="1"/>
      </cdr:nvSpPr>
      <cdr:spPr>
        <a:xfrm xmlns:a="http://schemas.openxmlformats.org/drawingml/2006/main">
          <a:off x="288032" y="-72008"/>
          <a:ext cx="1008112" cy="4320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2000" dirty="0" smtClean="0"/>
            <a:t>Τ</a:t>
          </a:r>
          <a:r>
            <a:rPr lang="el-GR" sz="2000" baseline="-25000" dirty="0" smtClean="0"/>
            <a:t>2</a:t>
          </a:r>
          <a:endParaRPr lang="el-GR" sz="2000" baseline="-25000" dirty="0"/>
        </a:p>
      </cdr:txBody>
    </cdr:sp>
  </cdr:relSizeAnchor>
  <cdr:relSizeAnchor xmlns:cdr="http://schemas.openxmlformats.org/drawingml/2006/chartDrawing">
    <cdr:from>
      <cdr:x>0.07132</cdr:x>
      <cdr:y>0.71595</cdr:y>
    </cdr:from>
    <cdr:to>
      <cdr:x>0.23179</cdr:x>
      <cdr:y>0.7955</cdr:y>
    </cdr:to>
    <cdr:sp macro="" textlink="">
      <cdr:nvSpPr>
        <cdr:cNvPr id="34" name="TextBox 1"/>
        <cdr:cNvSpPr txBox="1"/>
      </cdr:nvSpPr>
      <cdr:spPr>
        <a:xfrm xmlns:a="http://schemas.openxmlformats.org/drawingml/2006/main">
          <a:off x="288032" y="3240360"/>
          <a:ext cx="648072"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2000" dirty="0" smtClean="0"/>
            <a:t>Τ</a:t>
          </a:r>
          <a:r>
            <a:rPr lang="el-GR" sz="2000" baseline="-25000" dirty="0" smtClean="0"/>
            <a:t>1</a:t>
          </a:r>
          <a:endParaRPr lang="el-GR" sz="2000" baseline="-25000" dirty="0"/>
        </a:p>
      </cdr:txBody>
    </cdr:sp>
  </cdr:relSizeAnchor>
  <cdr:relSizeAnchor xmlns:cdr="http://schemas.openxmlformats.org/drawingml/2006/chartDrawing">
    <cdr:from>
      <cdr:x>0.64934</cdr:x>
      <cdr:y>0.28654</cdr:y>
    </cdr:from>
    <cdr:to>
      <cdr:x>0.66717</cdr:x>
      <cdr:y>0.66838</cdr:y>
    </cdr:to>
    <cdr:sp macro="" textlink="">
      <cdr:nvSpPr>
        <cdr:cNvPr id="36" name="Straight Arrow Connector 35"/>
        <cdr:cNvSpPr/>
      </cdr:nvSpPr>
      <cdr:spPr>
        <a:xfrm xmlns:a="http://schemas.openxmlformats.org/drawingml/2006/main" rot="-120000" flipV="1">
          <a:off x="2622422" y="1296875"/>
          <a:ext cx="72008" cy="1728192"/>
        </a:xfrm>
        <a:prstGeom xmlns:a="http://schemas.openxmlformats.org/drawingml/2006/main" prst="straightConnector1">
          <a:avLst/>
        </a:prstGeom>
        <a:ln xmlns:a="http://schemas.openxmlformats.org/drawingml/2006/main" w="25400">
          <a:solidFill>
            <a:schemeClr val="accent5">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0.07132</cdr:x>
      <cdr:y>0.28638</cdr:y>
    </cdr:from>
    <cdr:to>
      <cdr:x>0.65971</cdr:x>
      <cdr:y>0.28638</cdr:y>
    </cdr:to>
    <cdr:sp macro="" textlink="">
      <cdr:nvSpPr>
        <cdr:cNvPr id="38" name="Straight Arrow Connector 37"/>
        <cdr:cNvSpPr/>
      </cdr:nvSpPr>
      <cdr:spPr>
        <a:xfrm xmlns:a="http://schemas.openxmlformats.org/drawingml/2006/main" flipH="1">
          <a:off x="288032" y="1296144"/>
          <a:ext cx="2376264" cy="0"/>
        </a:xfrm>
        <a:prstGeom xmlns:a="http://schemas.openxmlformats.org/drawingml/2006/main" prst="straightConnector1">
          <a:avLst/>
        </a:prstGeom>
        <a:ln xmlns:a="http://schemas.openxmlformats.org/drawingml/2006/main" w="25400">
          <a:solidFill>
            <a:schemeClr val="accent5">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0.07132</cdr:x>
      <cdr:y>0.19092</cdr:y>
    </cdr:from>
    <cdr:to>
      <cdr:x>0.32094</cdr:x>
      <cdr:y>0.28638</cdr:y>
    </cdr:to>
    <cdr:sp macro="" textlink="">
      <cdr:nvSpPr>
        <cdr:cNvPr id="39" name="TextBox 1"/>
        <cdr:cNvSpPr txBox="1"/>
      </cdr:nvSpPr>
      <cdr:spPr>
        <a:xfrm xmlns:a="http://schemas.openxmlformats.org/drawingml/2006/main">
          <a:off x="288032" y="864096"/>
          <a:ext cx="1008112" cy="4320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2000" dirty="0" smtClean="0"/>
            <a:t>Τ</a:t>
          </a:r>
          <a:r>
            <a:rPr lang="el-GR" sz="2000" baseline="-25000" dirty="0" smtClean="0"/>
            <a:t>4</a:t>
          </a:r>
          <a:endParaRPr lang="el-GR" sz="2000" baseline="-25000" dirty="0"/>
        </a:p>
      </cdr:txBody>
    </cdr:sp>
  </cdr:relSizeAnchor>
</c:userShapes>
</file>

<file path=ppt/drawings/drawing7.xml><?xml version="1.0" encoding="utf-8"?>
<c:userShapes xmlns:c="http://schemas.openxmlformats.org/drawingml/2006/chart">
  <cdr:relSizeAnchor xmlns:cdr="http://schemas.openxmlformats.org/drawingml/2006/chartDrawing">
    <cdr:from>
      <cdr:x>0.22424</cdr:x>
      <cdr:y>0.80182</cdr:y>
    </cdr:from>
    <cdr:to>
      <cdr:x>0.23556</cdr:x>
      <cdr:y>0.96092</cdr:y>
    </cdr:to>
    <cdr:sp macro="" textlink="">
      <cdr:nvSpPr>
        <cdr:cNvPr id="3" name="Straight Arrow Connector 2"/>
        <cdr:cNvSpPr/>
      </cdr:nvSpPr>
      <cdr:spPr>
        <a:xfrm xmlns:a="http://schemas.openxmlformats.org/drawingml/2006/main" rot="-240000" flipV="1">
          <a:off x="905619" y="3629000"/>
          <a:ext cx="45719" cy="720080"/>
        </a:xfrm>
        <a:prstGeom xmlns:a="http://schemas.openxmlformats.org/drawingml/2006/main" prst="straightConnector1">
          <a:avLst/>
        </a:prstGeom>
        <a:ln xmlns:a="http://schemas.openxmlformats.org/drawingml/2006/main" w="25400">
          <a:solidFill>
            <a:schemeClr val="accent2">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0.05303</cdr:x>
      <cdr:y>0.79828</cdr:y>
    </cdr:from>
    <cdr:to>
      <cdr:x>0.23222</cdr:x>
      <cdr:y>0.80838</cdr:y>
    </cdr:to>
    <cdr:sp macro="" textlink="">
      <cdr:nvSpPr>
        <cdr:cNvPr id="5" name="Straight Arrow Connector 4"/>
        <cdr:cNvSpPr/>
      </cdr:nvSpPr>
      <cdr:spPr>
        <a:xfrm xmlns:a="http://schemas.openxmlformats.org/drawingml/2006/main" rot="-360000" flipH="1" flipV="1">
          <a:off x="214173" y="3612973"/>
          <a:ext cx="723662" cy="45719"/>
        </a:xfrm>
        <a:prstGeom xmlns:a="http://schemas.openxmlformats.org/drawingml/2006/main" prst="straightConnector1">
          <a:avLst/>
        </a:prstGeom>
        <a:ln xmlns:a="http://schemas.openxmlformats.org/drawingml/2006/main" w="25400">
          <a:solidFill>
            <a:schemeClr val="accent2">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0.23179</cdr:x>
      <cdr:y>0.7955</cdr:y>
    </cdr:from>
    <cdr:to>
      <cdr:x>0.76669</cdr:x>
      <cdr:y>0.8056</cdr:y>
    </cdr:to>
    <cdr:sp macro="" textlink="">
      <cdr:nvSpPr>
        <cdr:cNvPr id="7" name="Straight Arrow Connector 6"/>
        <cdr:cNvSpPr/>
      </cdr:nvSpPr>
      <cdr:spPr>
        <a:xfrm xmlns:a="http://schemas.openxmlformats.org/drawingml/2006/main">
          <a:off x="936104" y="3600399"/>
          <a:ext cx="2160240" cy="45719"/>
        </a:xfrm>
        <a:prstGeom xmlns:a="http://schemas.openxmlformats.org/drawingml/2006/main" prst="straightConnector1">
          <a:avLst/>
        </a:prstGeom>
        <a:ln xmlns:a="http://schemas.openxmlformats.org/drawingml/2006/main" w="25400">
          <a:solidFill>
            <a:schemeClr val="accent3">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0.74047</cdr:x>
      <cdr:y>0.79589</cdr:y>
    </cdr:from>
    <cdr:to>
      <cdr:x>0.75724</cdr:x>
      <cdr:y>0.9383</cdr:y>
    </cdr:to>
    <cdr:sp macro="" textlink="">
      <cdr:nvSpPr>
        <cdr:cNvPr id="9" name="Straight Arrow Connector 8"/>
        <cdr:cNvSpPr/>
      </cdr:nvSpPr>
      <cdr:spPr>
        <a:xfrm xmlns:a="http://schemas.openxmlformats.org/drawingml/2006/main" rot="360000">
          <a:off x="2990463" y="3602175"/>
          <a:ext cx="67743" cy="644522"/>
        </a:xfrm>
        <a:prstGeom xmlns:a="http://schemas.openxmlformats.org/drawingml/2006/main" prst="straightConnector1">
          <a:avLst/>
        </a:prstGeom>
        <a:ln xmlns:a="http://schemas.openxmlformats.org/drawingml/2006/main" w="25400">
          <a:solidFill>
            <a:schemeClr val="accent3">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0.74886</cdr:x>
      <cdr:y>0.07955</cdr:y>
    </cdr:from>
    <cdr:to>
      <cdr:x>0.76669</cdr:x>
      <cdr:y>0.7955</cdr:y>
    </cdr:to>
    <cdr:sp macro="" textlink="">
      <cdr:nvSpPr>
        <cdr:cNvPr id="11" name="Straight Arrow Connector 10"/>
        <cdr:cNvSpPr/>
      </cdr:nvSpPr>
      <cdr:spPr>
        <a:xfrm xmlns:a="http://schemas.openxmlformats.org/drawingml/2006/main" flipV="1">
          <a:off x="3024336" y="360040"/>
          <a:ext cx="72008" cy="3240360"/>
        </a:xfrm>
        <a:prstGeom xmlns:a="http://schemas.openxmlformats.org/drawingml/2006/main" prst="straightConnector1">
          <a:avLst/>
        </a:prstGeom>
        <a:ln xmlns:a="http://schemas.openxmlformats.org/drawingml/2006/main" w="25400">
          <a:solidFill>
            <a:schemeClr val="accent4">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0.05344</cdr:x>
      <cdr:y>0.0851</cdr:y>
    </cdr:from>
    <cdr:to>
      <cdr:x>0.76673</cdr:x>
      <cdr:y>0.0952</cdr:y>
    </cdr:to>
    <cdr:sp macro="" textlink="">
      <cdr:nvSpPr>
        <cdr:cNvPr id="13" name="Straight Arrow Connector 12"/>
        <cdr:cNvSpPr/>
      </cdr:nvSpPr>
      <cdr:spPr>
        <a:xfrm xmlns:a="http://schemas.openxmlformats.org/drawingml/2006/main" rot="-60000" flipH="1" flipV="1">
          <a:off x="215824" y="385173"/>
          <a:ext cx="2880688" cy="45719"/>
        </a:xfrm>
        <a:prstGeom xmlns:a="http://schemas.openxmlformats.org/drawingml/2006/main" prst="straightConnector1">
          <a:avLst/>
        </a:prstGeom>
        <a:ln xmlns:a="http://schemas.openxmlformats.org/drawingml/2006/main" w="25400">
          <a:solidFill>
            <a:schemeClr val="accent4">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0.42792</cdr:x>
      <cdr:y>0.09546</cdr:y>
    </cdr:from>
    <cdr:to>
      <cdr:x>0.43924</cdr:x>
      <cdr:y>0.9546</cdr:y>
    </cdr:to>
    <cdr:sp macro="" textlink="">
      <cdr:nvSpPr>
        <cdr:cNvPr id="17" name="Straight Arrow Connector 16"/>
        <cdr:cNvSpPr/>
      </cdr:nvSpPr>
      <cdr:spPr>
        <a:xfrm xmlns:a="http://schemas.openxmlformats.org/drawingml/2006/main">
          <a:off x="1728198" y="432048"/>
          <a:ext cx="45717" cy="3888436"/>
        </a:xfrm>
        <a:prstGeom xmlns:a="http://schemas.openxmlformats.org/drawingml/2006/main" prst="straightConnector1">
          <a:avLst/>
        </a:prstGeom>
        <a:ln xmlns:a="http://schemas.openxmlformats.org/drawingml/2006/main" w="25400">
          <a:solidFill>
            <a:schemeClr val="bg2">
              <a:lumMod val="5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0.05357</cdr:x>
      <cdr:y>0.65814</cdr:y>
    </cdr:from>
    <cdr:to>
      <cdr:x>0.42816</cdr:x>
      <cdr:y>0.66824</cdr:y>
    </cdr:to>
    <cdr:sp macro="" textlink="">
      <cdr:nvSpPr>
        <cdr:cNvPr id="19" name="Straight Arrow Connector 18"/>
        <cdr:cNvSpPr/>
      </cdr:nvSpPr>
      <cdr:spPr>
        <a:xfrm xmlns:a="http://schemas.openxmlformats.org/drawingml/2006/main" rot="-120000" flipH="1" flipV="1">
          <a:off x="216362" y="2978711"/>
          <a:ext cx="1512795" cy="45719"/>
        </a:xfrm>
        <a:prstGeom xmlns:a="http://schemas.openxmlformats.org/drawingml/2006/main" prst="straightConnector1">
          <a:avLst/>
        </a:prstGeom>
        <a:ln xmlns:a="http://schemas.openxmlformats.org/drawingml/2006/main" w="25400">
          <a:solidFill>
            <a:schemeClr val="bg2">
              <a:lumMod val="5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0.42792</cdr:x>
      <cdr:y>0.66822</cdr:y>
    </cdr:from>
    <cdr:to>
      <cdr:x>0.65971</cdr:x>
      <cdr:y>0.66822</cdr:y>
    </cdr:to>
    <cdr:sp macro="" textlink="">
      <cdr:nvSpPr>
        <cdr:cNvPr id="21" name="Straight Arrow Connector 20"/>
        <cdr:cNvSpPr/>
      </cdr:nvSpPr>
      <cdr:spPr>
        <a:xfrm xmlns:a="http://schemas.openxmlformats.org/drawingml/2006/main">
          <a:off x="1728192" y="3024336"/>
          <a:ext cx="936104" cy="0"/>
        </a:xfrm>
        <a:prstGeom xmlns:a="http://schemas.openxmlformats.org/drawingml/2006/main" prst="straightConnector1">
          <a:avLst/>
        </a:prstGeom>
        <a:ln xmlns:a="http://schemas.openxmlformats.org/drawingml/2006/main" w="25400">
          <a:solidFill>
            <a:schemeClr val="bg1">
              <a:lumMod val="65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0.64716</cdr:x>
      <cdr:y>0.66831</cdr:y>
    </cdr:from>
    <cdr:to>
      <cdr:x>0.65848</cdr:x>
      <cdr:y>0.93862</cdr:y>
    </cdr:to>
    <cdr:sp macro="" textlink="">
      <cdr:nvSpPr>
        <cdr:cNvPr id="23" name="Straight Arrow Connector 22"/>
        <cdr:cNvSpPr/>
      </cdr:nvSpPr>
      <cdr:spPr>
        <a:xfrm xmlns:a="http://schemas.openxmlformats.org/drawingml/2006/main" rot="120000">
          <a:off x="2613622" y="3024761"/>
          <a:ext cx="45719" cy="1223391"/>
        </a:xfrm>
        <a:prstGeom xmlns:a="http://schemas.openxmlformats.org/drawingml/2006/main" prst="straightConnector1">
          <a:avLst/>
        </a:prstGeom>
        <a:ln xmlns:a="http://schemas.openxmlformats.org/drawingml/2006/main" w="25400">
          <a:solidFill>
            <a:schemeClr val="bg1">
              <a:lumMod val="65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0.76669</cdr:x>
      <cdr:y>0.09546</cdr:y>
    </cdr:from>
    <cdr:to>
      <cdr:x>0.99848</cdr:x>
      <cdr:y>0.21106</cdr:y>
    </cdr:to>
    <cdr:sp macro="" textlink="">
      <cdr:nvSpPr>
        <cdr:cNvPr id="24" name="TextBox 19"/>
        <cdr:cNvSpPr txBox="1"/>
      </cdr:nvSpPr>
      <cdr:spPr>
        <a:xfrm xmlns:a="http://schemas.openxmlformats.org/drawingml/2006/main">
          <a:off x="3096344" y="432048"/>
          <a:ext cx="936107" cy="52320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2800" b="1" dirty="0" smtClean="0">
              <a:solidFill>
                <a:srgbClr val="10BE31"/>
              </a:solidFill>
            </a:rPr>
            <a:t>S</a:t>
          </a:r>
          <a:endParaRPr lang="el-GR" sz="2800" b="1" dirty="0">
            <a:solidFill>
              <a:srgbClr val="10BE31"/>
            </a:solidFill>
          </a:endParaRPr>
        </a:p>
      </cdr:txBody>
    </cdr:sp>
  </cdr:relSizeAnchor>
  <cdr:relSizeAnchor xmlns:cdr="http://schemas.openxmlformats.org/drawingml/2006/chartDrawing">
    <cdr:from>
      <cdr:x>0.19509</cdr:x>
      <cdr:y>0.1336</cdr:y>
    </cdr:from>
    <cdr:to>
      <cdr:x>0.51707</cdr:x>
      <cdr:y>0.2492</cdr:y>
    </cdr:to>
    <cdr:sp macro="" textlink="">
      <cdr:nvSpPr>
        <cdr:cNvPr id="25" name="TextBox 19"/>
        <cdr:cNvSpPr txBox="1"/>
      </cdr:nvSpPr>
      <cdr:spPr>
        <a:xfrm xmlns:a="http://schemas.openxmlformats.org/drawingml/2006/main">
          <a:off x="787890" y="604669"/>
          <a:ext cx="1300342"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800" b="1" dirty="0" smtClean="0">
              <a:solidFill>
                <a:srgbClr val="1F497D">
                  <a:lumMod val="60000"/>
                  <a:lumOff val="40000"/>
                </a:srgbClr>
              </a:solidFill>
            </a:rPr>
            <a:t>       D</a:t>
          </a:r>
          <a:endParaRPr lang="el-GR" sz="2800" b="1" dirty="0">
            <a:solidFill>
              <a:srgbClr val="1F497D">
                <a:lumMod val="60000"/>
                <a:lumOff val="40000"/>
              </a:srgbClr>
            </a:solidFill>
          </a:endParaRPr>
        </a:p>
      </cdr:txBody>
    </cdr:sp>
  </cdr:relSizeAnchor>
  <cdr:relSizeAnchor xmlns:cdr="http://schemas.openxmlformats.org/drawingml/2006/chartDrawing">
    <cdr:from>
      <cdr:x>0.17726</cdr:x>
      <cdr:y>0.9291</cdr:y>
    </cdr:from>
    <cdr:to>
      <cdr:x>0.30207</cdr:x>
      <cdr:y>1</cdr:y>
    </cdr:to>
    <cdr:sp macro="" textlink="">
      <cdr:nvSpPr>
        <cdr:cNvPr id="28" name="TextBox 27"/>
        <cdr:cNvSpPr txBox="1"/>
      </cdr:nvSpPr>
      <cdr:spPr>
        <a:xfrm xmlns:a="http://schemas.openxmlformats.org/drawingml/2006/main">
          <a:off x="715888" y="4205064"/>
          <a:ext cx="504056" cy="3208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2000" dirty="0" smtClean="0"/>
            <a:t>Χ</a:t>
          </a:r>
          <a:r>
            <a:rPr lang="el-GR" sz="2000" baseline="-25000" dirty="0" smtClean="0"/>
            <a:t>1</a:t>
          </a:r>
          <a:endParaRPr lang="el-GR" sz="2000" baseline="-25000" dirty="0"/>
        </a:p>
      </cdr:txBody>
    </cdr:sp>
  </cdr:relSizeAnchor>
  <cdr:relSizeAnchor xmlns:cdr="http://schemas.openxmlformats.org/drawingml/2006/chartDrawing">
    <cdr:from>
      <cdr:x>0.60622</cdr:x>
      <cdr:y>0.9291</cdr:y>
    </cdr:from>
    <cdr:to>
      <cdr:x>0.7132</cdr:x>
      <cdr:y>1</cdr:y>
    </cdr:to>
    <cdr:sp macro="" textlink="">
      <cdr:nvSpPr>
        <cdr:cNvPr id="29" name="TextBox 1"/>
        <cdr:cNvSpPr txBox="1"/>
      </cdr:nvSpPr>
      <cdr:spPr>
        <a:xfrm xmlns:a="http://schemas.openxmlformats.org/drawingml/2006/main">
          <a:off x="2448272" y="4205064"/>
          <a:ext cx="432048" cy="3208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2000" dirty="0" smtClean="0"/>
            <a:t>Χ</a:t>
          </a:r>
          <a:r>
            <a:rPr lang="el-GR" sz="2000" baseline="-25000" dirty="0" smtClean="0"/>
            <a:t>4</a:t>
          </a:r>
          <a:endParaRPr lang="el-GR" sz="2000" baseline="-25000" dirty="0"/>
        </a:p>
      </cdr:txBody>
    </cdr:sp>
  </cdr:relSizeAnchor>
  <cdr:relSizeAnchor xmlns:cdr="http://schemas.openxmlformats.org/drawingml/2006/chartDrawing">
    <cdr:from>
      <cdr:x>0.39226</cdr:x>
      <cdr:y>0.9291</cdr:y>
    </cdr:from>
    <cdr:to>
      <cdr:x>0.51707</cdr:x>
      <cdr:y>1</cdr:y>
    </cdr:to>
    <cdr:sp macro="" textlink="">
      <cdr:nvSpPr>
        <cdr:cNvPr id="30" name="TextBox 1"/>
        <cdr:cNvSpPr txBox="1"/>
      </cdr:nvSpPr>
      <cdr:spPr>
        <a:xfrm xmlns:a="http://schemas.openxmlformats.org/drawingml/2006/main">
          <a:off x="1584176" y="4248472"/>
          <a:ext cx="504056" cy="3208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2000" dirty="0" smtClean="0"/>
            <a:t>Χ</a:t>
          </a:r>
          <a:r>
            <a:rPr lang="el-GR" sz="2000" baseline="-25000" dirty="0" smtClean="0"/>
            <a:t>3</a:t>
          </a:r>
          <a:endParaRPr lang="el-GR" sz="2000" baseline="-25000" dirty="0"/>
        </a:p>
      </cdr:txBody>
    </cdr:sp>
  </cdr:relSizeAnchor>
  <cdr:relSizeAnchor xmlns:cdr="http://schemas.openxmlformats.org/drawingml/2006/chartDrawing">
    <cdr:from>
      <cdr:x>0.73103</cdr:x>
      <cdr:y>0.9291</cdr:y>
    </cdr:from>
    <cdr:to>
      <cdr:x>0.83801</cdr:x>
      <cdr:y>1</cdr:y>
    </cdr:to>
    <cdr:sp macro="" textlink="">
      <cdr:nvSpPr>
        <cdr:cNvPr id="31" name="TextBox 1"/>
        <cdr:cNvSpPr txBox="1"/>
      </cdr:nvSpPr>
      <cdr:spPr>
        <a:xfrm xmlns:a="http://schemas.openxmlformats.org/drawingml/2006/main">
          <a:off x="2952328" y="4205064"/>
          <a:ext cx="432048" cy="3208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2000" dirty="0" smtClean="0"/>
            <a:t>Χ</a:t>
          </a:r>
          <a:r>
            <a:rPr lang="el-GR" sz="2000" baseline="-25000" dirty="0" smtClean="0"/>
            <a:t>2</a:t>
          </a:r>
          <a:endParaRPr lang="el-GR" sz="2000" baseline="-25000" dirty="0"/>
        </a:p>
      </cdr:txBody>
    </cdr:sp>
  </cdr:relSizeAnchor>
  <cdr:relSizeAnchor xmlns:cdr="http://schemas.openxmlformats.org/drawingml/2006/chartDrawing">
    <cdr:from>
      <cdr:x>0.07132</cdr:x>
      <cdr:y>0.55685</cdr:y>
    </cdr:from>
    <cdr:to>
      <cdr:x>0.23179</cdr:x>
      <cdr:y>0.65231</cdr:y>
    </cdr:to>
    <cdr:sp macro="" textlink="">
      <cdr:nvSpPr>
        <cdr:cNvPr id="32" name="TextBox 31"/>
        <cdr:cNvSpPr txBox="1"/>
      </cdr:nvSpPr>
      <cdr:spPr>
        <a:xfrm xmlns:a="http://schemas.openxmlformats.org/drawingml/2006/main">
          <a:off x="288032" y="2520280"/>
          <a:ext cx="648072"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2000" dirty="0" smtClean="0"/>
            <a:t>Τ</a:t>
          </a:r>
          <a:r>
            <a:rPr lang="el-GR" sz="2000" baseline="-25000" dirty="0" smtClean="0"/>
            <a:t>3</a:t>
          </a:r>
          <a:endParaRPr lang="el-GR" sz="2000" baseline="-25000" dirty="0"/>
        </a:p>
      </cdr:txBody>
    </cdr:sp>
  </cdr:relSizeAnchor>
  <cdr:relSizeAnchor xmlns:cdr="http://schemas.openxmlformats.org/drawingml/2006/chartDrawing">
    <cdr:from>
      <cdr:x>0.07132</cdr:x>
      <cdr:y>0</cdr:y>
    </cdr:from>
    <cdr:to>
      <cdr:x>0.32094</cdr:x>
      <cdr:y>0.09546</cdr:y>
    </cdr:to>
    <cdr:sp macro="" textlink="">
      <cdr:nvSpPr>
        <cdr:cNvPr id="33" name="TextBox 1"/>
        <cdr:cNvSpPr txBox="1"/>
      </cdr:nvSpPr>
      <cdr:spPr>
        <a:xfrm xmlns:a="http://schemas.openxmlformats.org/drawingml/2006/main">
          <a:off x="288032" y="-72008"/>
          <a:ext cx="1008112" cy="4320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2000" dirty="0" smtClean="0"/>
            <a:t>Τ</a:t>
          </a:r>
          <a:r>
            <a:rPr lang="el-GR" sz="2000" baseline="-25000" dirty="0" smtClean="0"/>
            <a:t>2</a:t>
          </a:r>
          <a:endParaRPr lang="el-GR" sz="2000" baseline="-25000" dirty="0"/>
        </a:p>
      </cdr:txBody>
    </cdr:sp>
  </cdr:relSizeAnchor>
  <cdr:relSizeAnchor xmlns:cdr="http://schemas.openxmlformats.org/drawingml/2006/chartDrawing">
    <cdr:from>
      <cdr:x>0.07132</cdr:x>
      <cdr:y>0.71595</cdr:y>
    </cdr:from>
    <cdr:to>
      <cdr:x>0.23179</cdr:x>
      <cdr:y>0.7955</cdr:y>
    </cdr:to>
    <cdr:sp macro="" textlink="">
      <cdr:nvSpPr>
        <cdr:cNvPr id="34" name="TextBox 1"/>
        <cdr:cNvSpPr txBox="1"/>
      </cdr:nvSpPr>
      <cdr:spPr>
        <a:xfrm xmlns:a="http://schemas.openxmlformats.org/drawingml/2006/main">
          <a:off x="288032" y="3240360"/>
          <a:ext cx="648072"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2000" dirty="0" smtClean="0"/>
            <a:t>Τ</a:t>
          </a:r>
          <a:r>
            <a:rPr lang="el-GR" sz="2000" baseline="-25000" dirty="0" smtClean="0"/>
            <a:t>1</a:t>
          </a:r>
          <a:endParaRPr lang="el-GR" sz="2000" baseline="-25000" dirty="0"/>
        </a:p>
      </cdr:txBody>
    </cdr:sp>
  </cdr:relSizeAnchor>
  <cdr:relSizeAnchor xmlns:cdr="http://schemas.openxmlformats.org/drawingml/2006/chartDrawing">
    <cdr:from>
      <cdr:x>0.64934</cdr:x>
      <cdr:y>0.28654</cdr:y>
    </cdr:from>
    <cdr:to>
      <cdr:x>0.66717</cdr:x>
      <cdr:y>0.66838</cdr:y>
    </cdr:to>
    <cdr:sp macro="" textlink="">
      <cdr:nvSpPr>
        <cdr:cNvPr id="36" name="Straight Arrow Connector 35"/>
        <cdr:cNvSpPr/>
      </cdr:nvSpPr>
      <cdr:spPr>
        <a:xfrm xmlns:a="http://schemas.openxmlformats.org/drawingml/2006/main" rot="-120000" flipV="1">
          <a:off x="2622422" y="1296875"/>
          <a:ext cx="72008" cy="1728192"/>
        </a:xfrm>
        <a:prstGeom xmlns:a="http://schemas.openxmlformats.org/drawingml/2006/main" prst="straightConnector1">
          <a:avLst/>
        </a:prstGeom>
        <a:ln xmlns:a="http://schemas.openxmlformats.org/drawingml/2006/main" w="25400">
          <a:solidFill>
            <a:schemeClr val="accent5">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0.07132</cdr:x>
      <cdr:y>0.28638</cdr:y>
    </cdr:from>
    <cdr:to>
      <cdr:x>0.65971</cdr:x>
      <cdr:y>0.28638</cdr:y>
    </cdr:to>
    <cdr:sp macro="" textlink="">
      <cdr:nvSpPr>
        <cdr:cNvPr id="38" name="Straight Arrow Connector 37"/>
        <cdr:cNvSpPr/>
      </cdr:nvSpPr>
      <cdr:spPr>
        <a:xfrm xmlns:a="http://schemas.openxmlformats.org/drawingml/2006/main" flipH="1">
          <a:off x="288032" y="1296144"/>
          <a:ext cx="2376264" cy="0"/>
        </a:xfrm>
        <a:prstGeom xmlns:a="http://schemas.openxmlformats.org/drawingml/2006/main" prst="straightConnector1">
          <a:avLst/>
        </a:prstGeom>
        <a:ln xmlns:a="http://schemas.openxmlformats.org/drawingml/2006/main" w="25400">
          <a:solidFill>
            <a:schemeClr val="accent5">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0.07132</cdr:x>
      <cdr:y>0.19092</cdr:y>
    </cdr:from>
    <cdr:to>
      <cdr:x>0.32094</cdr:x>
      <cdr:y>0.28638</cdr:y>
    </cdr:to>
    <cdr:sp macro="" textlink="">
      <cdr:nvSpPr>
        <cdr:cNvPr id="39" name="TextBox 1"/>
        <cdr:cNvSpPr txBox="1"/>
      </cdr:nvSpPr>
      <cdr:spPr>
        <a:xfrm xmlns:a="http://schemas.openxmlformats.org/drawingml/2006/main">
          <a:off x="288032" y="864096"/>
          <a:ext cx="1008112" cy="4320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2000" dirty="0" smtClean="0"/>
            <a:t>Τ</a:t>
          </a:r>
          <a:r>
            <a:rPr lang="el-GR" sz="2000" baseline="-25000" dirty="0" smtClean="0"/>
            <a:t>4</a:t>
          </a:r>
          <a:endParaRPr lang="el-GR" sz="2000" baseline="-25000" dirty="0"/>
        </a:p>
      </cdr:txBody>
    </cdr:sp>
  </cdr:relSizeAnchor>
</c:userShapes>
</file>

<file path=ppt/drawings/drawing8.xml><?xml version="1.0" encoding="utf-8"?>
<c:userShapes xmlns:c="http://schemas.openxmlformats.org/drawingml/2006/chart">
  <cdr:relSizeAnchor xmlns:cdr="http://schemas.openxmlformats.org/drawingml/2006/chartDrawing">
    <cdr:from>
      <cdr:x>0.74782</cdr:x>
      <cdr:y>0.05405</cdr:y>
    </cdr:from>
    <cdr:to>
      <cdr:x>0.97961</cdr:x>
      <cdr:y>0.16965</cdr:y>
    </cdr:to>
    <cdr:sp macro="" textlink="">
      <cdr:nvSpPr>
        <cdr:cNvPr id="24" name="TextBox 19"/>
        <cdr:cNvSpPr txBox="1"/>
      </cdr:nvSpPr>
      <cdr:spPr>
        <a:xfrm xmlns:a="http://schemas.openxmlformats.org/drawingml/2006/main">
          <a:off x="3020144" y="244624"/>
          <a:ext cx="936104"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2800" b="1" dirty="0" smtClean="0">
              <a:solidFill>
                <a:srgbClr val="10BE31"/>
              </a:solidFill>
            </a:rPr>
            <a:t>S</a:t>
          </a:r>
          <a:endParaRPr lang="el-GR" sz="2800" b="1" dirty="0">
            <a:solidFill>
              <a:srgbClr val="10BE31"/>
            </a:solidFill>
          </a:endParaRPr>
        </a:p>
      </cdr:txBody>
    </cdr:sp>
  </cdr:relSizeAnchor>
  <cdr:relSizeAnchor xmlns:cdr="http://schemas.openxmlformats.org/drawingml/2006/chartDrawing">
    <cdr:from>
      <cdr:x>0.42792</cdr:x>
      <cdr:y>0</cdr:y>
    </cdr:from>
    <cdr:to>
      <cdr:x>0.57056</cdr:x>
      <cdr:y>0.1156</cdr:y>
    </cdr:to>
    <cdr:sp macro="" textlink="">
      <cdr:nvSpPr>
        <cdr:cNvPr id="25" name="TextBox 19"/>
        <cdr:cNvSpPr txBox="1"/>
      </cdr:nvSpPr>
      <cdr:spPr>
        <a:xfrm xmlns:a="http://schemas.openxmlformats.org/drawingml/2006/main">
          <a:off x="1728192" y="-72008"/>
          <a:ext cx="576066"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800" b="1" dirty="0" smtClean="0">
              <a:solidFill>
                <a:srgbClr val="1F497D">
                  <a:lumMod val="60000"/>
                  <a:lumOff val="40000"/>
                </a:srgbClr>
              </a:solidFill>
            </a:rPr>
            <a:t>D</a:t>
          </a:r>
          <a:endParaRPr lang="el-GR" sz="2800" b="1" dirty="0">
            <a:solidFill>
              <a:srgbClr val="1F497D">
                <a:lumMod val="60000"/>
                <a:lumOff val="40000"/>
              </a:srgbClr>
            </a:solidFill>
          </a:endParaRPr>
        </a:p>
      </cdr:txBody>
    </cdr:sp>
  </cdr:relSizeAnchor>
  <cdr:relSizeAnchor xmlns:cdr="http://schemas.openxmlformats.org/drawingml/2006/chartDrawing">
    <cdr:from>
      <cdr:x>0.46358</cdr:x>
      <cdr:y>0.9291</cdr:y>
    </cdr:from>
    <cdr:to>
      <cdr:x>0.58839</cdr:x>
      <cdr:y>1</cdr:y>
    </cdr:to>
    <cdr:sp macro="" textlink="">
      <cdr:nvSpPr>
        <cdr:cNvPr id="28" name="TextBox 27"/>
        <cdr:cNvSpPr txBox="1"/>
      </cdr:nvSpPr>
      <cdr:spPr>
        <a:xfrm xmlns:a="http://schemas.openxmlformats.org/drawingml/2006/main">
          <a:off x="1872208" y="4320480"/>
          <a:ext cx="504058" cy="3208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2000" dirty="0" smtClean="0"/>
            <a:t>Χ</a:t>
          </a:r>
          <a:r>
            <a:rPr lang="el-GR" sz="2000" baseline="-25000" dirty="0" smtClean="0"/>
            <a:t>3</a:t>
          </a:r>
          <a:endParaRPr lang="el-GR" sz="2000" baseline="-25000" dirty="0"/>
        </a:p>
      </cdr:txBody>
    </cdr:sp>
  </cdr:relSizeAnchor>
  <cdr:relSizeAnchor xmlns:cdr="http://schemas.openxmlformats.org/drawingml/2006/chartDrawing">
    <cdr:from>
      <cdr:x>0.60622</cdr:x>
      <cdr:y>0.9291</cdr:y>
    </cdr:from>
    <cdr:to>
      <cdr:x>0.7132</cdr:x>
      <cdr:y>1</cdr:y>
    </cdr:to>
    <cdr:sp macro="" textlink="">
      <cdr:nvSpPr>
        <cdr:cNvPr id="29" name="TextBox 1"/>
        <cdr:cNvSpPr txBox="1"/>
      </cdr:nvSpPr>
      <cdr:spPr>
        <a:xfrm xmlns:a="http://schemas.openxmlformats.org/drawingml/2006/main">
          <a:off x="2448272" y="4205064"/>
          <a:ext cx="432048" cy="3208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2000" dirty="0" smtClean="0"/>
            <a:t>Χ</a:t>
          </a:r>
          <a:r>
            <a:rPr lang="el-GR" sz="2000" baseline="-25000" dirty="0" smtClean="0"/>
            <a:t>2</a:t>
          </a:r>
          <a:endParaRPr lang="el-GR" sz="2000" baseline="-25000" dirty="0"/>
        </a:p>
      </cdr:txBody>
    </cdr:sp>
  </cdr:relSizeAnchor>
  <cdr:relSizeAnchor xmlns:cdr="http://schemas.openxmlformats.org/drawingml/2006/chartDrawing">
    <cdr:from>
      <cdr:x>0.39226</cdr:x>
      <cdr:y>0.9291</cdr:y>
    </cdr:from>
    <cdr:to>
      <cdr:x>0.51707</cdr:x>
      <cdr:y>1</cdr:y>
    </cdr:to>
    <cdr:sp macro="" textlink="">
      <cdr:nvSpPr>
        <cdr:cNvPr id="30" name="TextBox 1"/>
        <cdr:cNvSpPr txBox="1"/>
      </cdr:nvSpPr>
      <cdr:spPr>
        <a:xfrm xmlns:a="http://schemas.openxmlformats.org/drawingml/2006/main">
          <a:off x="1584176" y="4248472"/>
          <a:ext cx="504056" cy="3208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2000" dirty="0" smtClean="0"/>
            <a:t>Χ</a:t>
          </a:r>
          <a:r>
            <a:rPr lang="el-GR" sz="2000" baseline="-25000" dirty="0" smtClean="0"/>
            <a:t>1</a:t>
          </a:r>
          <a:endParaRPr lang="el-GR" sz="2000" baseline="-25000" dirty="0"/>
        </a:p>
      </cdr:txBody>
    </cdr:sp>
  </cdr:relSizeAnchor>
  <cdr:relSizeAnchor xmlns:cdr="http://schemas.openxmlformats.org/drawingml/2006/chartDrawing">
    <cdr:from>
      <cdr:x>0.55273</cdr:x>
      <cdr:y>0.92278</cdr:y>
    </cdr:from>
    <cdr:to>
      <cdr:x>0.65971</cdr:x>
      <cdr:y>0.99368</cdr:y>
    </cdr:to>
    <cdr:sp macro="" textlink="">
      <cdr:nvSpPr>
        <cdr:cNvPr id="31" name="TextBox 1"/>
        <cdr:cNvSpPr txBox="1"/>
      </cdr:nvSpPr>
      <cdr:spPr>
        <a:xfrm xmlns:a="http://schemas.openxmlformats.org/drawingml/2006/main">
          <a:off x="2232248" y="4176464"/>
          <a:ext cx="432049" cy="3208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2000" dirty="0" smtClean="0"/>
            <a:t>Χ</a:t>
          </a:r>
          <a:r>
            <a:rPr lang="el-GR" sz="2000" baseline="-25000" dirty="0" smtClean="0"/>
            <a:t>4</a:t>
          </a:r>
          <a:endParaRPr lang="el-GR" sz="2000" baseline="-25000" dirty="0"/>
        </a:p>
      </cdr:txBody>
    </cdr:sp>
  </cdr:relSizeAnchor>
  <cdr:relSizeAnchor xmlns:cdr="http://schemas.openxmlformats.org/drawingml/2006/chartDrawing">
    <cdr:from>
      <cdr:x>0.07132</cdr:x>
      <cdr:y>0.65231</cdr:y>
    </cdr:from>
    <cdr:to>
      <cdr:x>0.23179</cdr:x>
      <cdr:y>0.73186</cdr:y>
    </cdr:to>
    <cdr:sp macro="" textlink="">
      <cdr:nvSpPr>
        <cdr:cNvPr id="32" name="TextBox 31"/>
        <cdr:cNvSpPr txBox="1"/>
      </cdr:nvSpPr>
      <cdr:spPr>
        <a:xfrm xmlns:a="http://schemas.openxmlformats.org/drawingml/2006/main">
          <a:off x="288033" y="2952328"/>
          <a:ext cx="648074"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2000" dirty="0" smtClean="0"/>
            <a:t>Τ</a:t>
          </a:r>
          <a:r>
            <a:rPr lang="el-GR" sz="2000" baseline="-25000" dirty="0" smtClean="0"/>
            <a:t>2</a:t>
          </a:r>
          <a:endParaRPr lang="el-GR" sz="2000" baseline="-25000" dirty="0"/>
        </a:p>
      </cdr:txBody>
    </cdr:sp>
  </cdr:relSizeAnchor>
  <cdr:relSizeAnchor xmlns:cdr="http://schemas.openxmlformats.org/drawingml/2006/chartDrawing">
    <cdr:from>
      <cdr:x>0.07132</cdr:x>
      <cdr:y>0.03182</cdr:y>
    </cdr:from>
    <cdr:to>
      <cdr:x>0.32094</cdr:x>
      <cdr:y>0.12728</cdr:y>
    </cdr:to>
    <cdr:sp macro="" textlink="">
      <cdr:nvSpPr>
        <cdr:cNvPr id="33" name="TextBox 1"/>
        <cdr:cNvSpPr txBox="1"/>
      </cdr:nvSpPr>
      <cdr:spPr>
        <a:xfrm xmlns:a="http://schemas.openxmlformats.org/drawingml/2006/main">
          <a:off x="288032" y="144016"/>
          <a:ext cx="1008115" cy="4320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2000" dirty="0" smtClean="0"/>
            <a:t>Τ</a:t>
          </a:r>
          <a:r>
            <a:rPr lang="el-GR" sz="2000" baseline="-25000" dirty="0" smtClean="0"/>
            <a:t>1</a:t>
          </a:r>
          <a:endParaRPr lang="el-GR" sz="2000" baseline="-25000" dirty="0"/>
        </a:p>
      </cdr:txBody>
    </cdr:sp>
  </cdr:relSizeAnchor>
  <cdr:relSizeAnchor xmlns:cdr="http://schemas.openxmlformats.org/drawingml/2006/chartDrawing">
    <cdr:from>
      <cdr:x>0.07132</cdr:x>
      <cdr:y>0.52503</cdr:y>
    </cdr:from>
    <cdr:to>
      <cdr:x>0.23179</cdr:x>
      <cdr:y>0.58867</cdr:y>
    </cdr:to>
    <cdr:sp macro="" textlink="">
      <cdr:nvSpPr>
        <cdr:cNvPr id="34" name="TextBox 1"/>
        <cdr:cNvSpPr txBox="1"/>
      </cdr:nvSpPr>
      <cdr:spPr>
        <a:xfrm xmlns:a="http://schemas.openxmlformats.org/drawingml/2006/main">
          <a:off x="288032" y="2376264"/>
          <a:ext cx="648074" cy="2880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2000" dirty="0" smtClean="0"/>
            <a:t>Τ</a:t>
          </a:r>
          <a:r>
            <a:rPr lang="el-GR" sz="2000" baseline="-25000" dirty="0" smtClean="0"/>
            <a:t>4</a:t>
          </a:r>
          <a:endParaRPr lang="el-GR" sz="2000" baseline="-25000" dirty="0"/>
        </a:p>
      </cdr:txBody>
    </cdr:sp>
  </cdr:relSizeAnchor>
  <cdr:relSizeAnchor xmlns:cdr="http://schemas.openxmlformats.org/drawingml/2006/chartDrawing">
    <cdr:from>
      <cdr:x>0.07132</cdr:x>
      <cdr:y>0.25456</cdr:y>
    </cdr:from>
    <cdr:to>
      <cdr:x>0.32094</cdr:x>
      <cdr:y>0.35002</cdr:y>
    </cdr:to>
    <cdr:sp macro="" textlink="">
      <cdr:nvSpPr>
        <cdr:cNvPr id="39" name="TextBox 1"/>
        <cdr:cNvSpPr txBox="1"/>
      </cdr:nvSpPr>
      <cdr:spPr>
        <a:xfrm xmlns:a="http://schemas.openxmlformats.org/drawingml/2006/main">
          <a:off x="288032" y="1152128"/>
          <a:ext cx="1008115" cy="4320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2000" dirty="0" smtClean="0"/>
            <a:t>Τ</a:t>
          </a:r>
          <a:r>
            <a:rPr lang="el-GR" sz="2000" baseline="-25000" dirty="0" smtClean="0"/>
            <a:t>3</a:t>
          </a:r>
          <a:endParaRPr lang="el-GR" sz="2000" baseline="-25000" dirty="0"/>
        </a:p>
      </cdr:txBody>
    </cdr:sp>
  </cdr:relSizeAnchor>
  <cdr:relSizeAnchor xmlns:cdr="http://schemas.openxmlformats.org/drawingml/2006/chartDrawing">
    <cdr:from>
      <cdr:x>0.07132</cdr:x>
      <cdr:y>0.11137</cdr:y>
    </cdr:from>
    <cdr:to>
      <cdr:x>0.42792</cdr:x>
      <cdr:y>0.11137</cdr:y>
    </cdr:to>
    <cdr:sp macro="" textlink="">
      <cdr:nvSpPr>
        <cdr:cNvPr id="27" name="Straight Arrow Connector 26"/>
        <cdr:cNvSpPr/>
      </cdr:nvSpPr>
      <cdr:spPr>
        <a:xfrm xmlns:a="http://schemas.openxmlformats.org/drawingml/2006/main">
          <a:off x="288032" y="504056"/>
          <a:ext cx="1440160" cy="0"/>
        </a:xfrm>
        <a:prstGeom xmlns:a="http://schemas.openxmlformats.org/drawingml/2006/main" prst="straightConnector1">
          <a:avLst/>
        </a:prstGeom>
        <a:ln xmlns:a="http://schemas.openxmlformats.org/drawingml/2006/main" w="25400">
          <a:solidFill>
            <a:schemeClr val="accent2">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0.42792</cdr:x>
      <cdr:y>0.11137</cdr:y>
    </cdr:from>
    <cdr:to>
      <cdr:x>0.42792</cdr:x>
      <cdr:y>0.93869</cdr:y>
    </cdr:to>
    <cdr:sp macro="" textlink="">
      <cdr:nvSpPr>
        <cdr:cNvPr id="37" name="Straight Arrow Connector 36"/>
        <cdr:cNvSpPr/>
      </cdr:nvSpPr>
      <cdr:spPr>
        <a:xfrm xmlns:a="http://schemas.openxmlformats.org/drawingml/2006/main">
          <a:off x="1728192" y="504056"/>
          <a:ext cx="0" cy="3744416"/>
        </a:xfrm>
        <a:prstGeom xmlns:a="http://schemas.openxmlformats.org/drawingml/2006/main" prst="straightConnector1">
          <a:avLst/>
        </a:prstGeom>
        <a:ln xmlns:a="http://schemas.openxmlformats.org/drawingml/2006/main" w="25400">
          <a:solidFill>
            <a:schemeClr val="accent2">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0.07132</cdr:x>
      <cdr:y>0.66822</cdr:y>
    </cdr:from>
    <cdr:to>
      <cdr:x>0.42792</cdr:x>
      <cdr:y>0.66822</cdr:y>
    </cdr:to>
    <cdr:sp macro="" textlink="">
      <cdr:nvSpPr>
        <cdr:cNvPr id="41" name="Straight Arrow Connector 40"/>
        <cdr:cNvSpPr/>
      </cdr:nvSpPr>
      <cdr:spPr>
        <a:xfrm xmlns:a="http://schemas.openxmlformats.org/drawingml/2006/main" flipH="1">
          <a:off x="288032" y="3024336"/>
          <a:ext cx="1440160" cy="0"/>
        </a:xfrm>
        <a:prstGeom xmlns:a="http://schemas.openxmlformats.org/drawingml/2006/main" prst="straightConnector1">
          <a:avLst/>
        </a:prstGeom>
        <a:ln xmlns:a="http://schemas.openxmlformats.org/drawingml/2006/main" w="25400">
          <a:solidFill>
            <a:schemeClr val="accent3">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0.42792</cdr:x>
      <cdr:y>0.66822</cdr:y>
    </cdr:from>
    <cdr:to>
      <cdr:x>0.64188</cdr:x>
      <cdr:y>0.66822</cdr:y>
    </cdr:to>
    <cdr:sp macro="" textlink="">
      <cdr:nvSpPr>
        <cdr:cNvPr id="43" name="Straight Arrow Connector 42"/>
        <cdr:cNvSpPr/>
      </cdr:nvSpPr>
      <cdr:spPr>
        <a:xfrm xmlns:a="http://schemas.openxmlformats.org/drawingml/2006/main">
          <a:off x="1728192" y="3024336"/>
          <a:ext cx="864096" cy="0"/>
        </a:xfrm>
        <a:prstGeom xmlns:a="http://schemas.openxmlformats.org/drawingml/2006/main" prst="straightConnector1">
          <a:avLst/>
        </a:prstGeom>
        <a:ln xmlns:a="http://schemas.openxmlformats.org/drawingml/2006/main" w="25400">
          <a:solidFill>
            <a:schemeClr val="accent5">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0.64188</cdr:x>
      <cdr:y>0.66822</cdr:y>
    </cdr:from>
    <cdr:to>
      <cdr:x>0.64188</cdr:x>
      <cdr:y>0.93869</cdr:y>
    </cdr:to>
    <cdr:sp macro="" textlink="">
      <cdr:nvSpPr>
        <cdr:cNvPr id="45" name="Straight Arrow Connector 44"/>
        <cdr:cNvSpPr/>
      </cdr:nvSpPr>
      <cdr:spPr>
        <a:xfrm xmlns:a="http://schemas.openxmlformats.org/drawingml/2006/main">
          <a:off x="2592288" y="3024336"/>
          <a:ext cx="0" cy="1224136"/>
        </a:xfrm>
        <a:prstGeom xmlns:a="http://schemas.openxmlformats.org/drawingml/2006/main" prst="straightConnector1">
          <a:avLst/>
        </a:prstGeom>
        <a:ln xmlns:a="http://schemas.openxmlformats.org/drawingml/2006/main" w="25400">
          <a:solidFill>
            <a:schemeClr val="accent1">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0.64188</cdr:x>
      <cdr:y>0.33411</cdr:y>
    </cdr:from>
    <cdr:to>
      <cdr:x>0.64188</cdr:x>
      <cdr:y>0.66822</cdr:y>
    </cdr:to>
    <cdr:sp macro="" textlink="">
      <cdr:nvSpPr>
        <cdr:cNvPr id="47" name="Straight Arrow Connector 46"/>
        <cdr:cNvSpPr/>
      </cdr:nvSpPr>
      <cdr:spPr>
        <a:xfrm xmlns:a="http://schemas.openxmlformats.org/drawingml/2006/main" flipV="1">
          <a:off x="2592288" y="1512168"/>
          <a:ext cx="0" cy="1512168"/>
        </a:xfrm>
        <a:prstGeom xmlns:a="http://schemas.openxmlformats.org/drawingml/2006/main" prst="straightConnector1">
          <a:avLst/>
        </a:prstGeom>
        <a:ln xmlns:a="http://schemas.openxmlformats.org/drawingml/2006/main" w="25400">
          <a:solidFill>
            <a:schemeClr val="bg2">
              <a:lumMod val="5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0.07132</cdr:x>
      <cdr:y>0.33411</cdr:y>
    </cdr:from>
    <cdr:to>
      <cdr:x>0.64188</cdr:x>
      <cdr:y>0.33411</cdr:y>
    </cdr:to>
    <cdr:sp macro="" textlink="">
      <cdr:nvSpPr>
        <cdr:cNvPr id="49" name="Straight Arrow Connector 48"/>
        <cdr:cNvSpPr/>
      </cdr:nvSpPr>
      <cdr:spPr>
        <a:xfrm xmlns:a="http://schemas.openxmlformats.org/drawingml/2006/main" flipH="1">
          <a:off x="288032" y="1512168"/>
          <a:ext cx="2304256" cy="0"/>
        </a:xfrm>
        <a:prstGeom xmlns:a="http://schemas.openxmlformats.org/drawingml/2006/main" prst="straightConnector1">
          <a:avLst/>
        </a:prstGeom>
        <a:ln xmlns:a="http://schemas.openxmlformats.org/drawingml/2006/main" w="25400">
          <a:solidFill>
            <a:schemeClr val="bg2">
              <a:lumMod val="5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0.48141</cdr:x>
      <cdr:y>0.33411</cdr:y>
    </cdr:from>
    <cdr:to>
      <cdr:x>0.48141</cdr:x>
      <cdr:y>0.93869</cdr:y>
    </cdr:to>
    <cdr:sp macro="" textlink="">
      <cdr:nvSpPr>
        <cdr:cNvPr id="51" name="Straight Arrow Connector 50"/>
        <cdr:cNvSpPr/>
      </cdr:nvSpPr>
      <cdr:spPr>
        <a:xfrm xmlns:a="http://schemas.openxmlformats.org/drawingml/2006/main">
          <a:off x="1944216" y="1512168"/>
          <a:ext cx="0" cy="2736304"/>
        </a:xfrm>
        <a:prstGeom xmlns:a="http://schemas.openxmlformats.org/drawingml/2006/main" prst="straightConnector1">
          <a:avLst/>
        </a:prstGeom>
        <a:ln xmlns:a="http://schemas.openxmlformats.org/drawingml/2006/main" w="25400">
          <a:solidFill>
            <a:srgbClr val="FFFF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0.07132</cdr:x>
      <cdr:y>0.60458</cdr:y>
    </cdr:from>
    <cdr:to>
      <cdr:x>0.48141</cdr:x>
      <cdr:y>0.61468</cdr:y>
    </cdr:to>
    <cdr:sp macro="" textlink="">
      <cdr:nvSpPr>
        <cdr:cNvPr id="53" name="Straight Arrow Connector 52"/>
        <cdr:cNvSpPr/>
      </cdr:nvSpPr>
      <cdr:spPr>
        <a:xfrm xmlns:a="http://schemas.openxmlformats.org/drawingml/2006/main" rot="-120000" flipH="1" flipV="1">
          <a:off x="288032" y="2736303"/>
          <a:ext cx="1656184" cy="45719"/>
        </a:xfrm>
        <a:prstGeom xmlns:a="http://schemas.openxmlformats.org/drawingml/2006/main" prst="straightConnector1">
          <a:avLst/>
        </a:prstGeom>
        <a:ln xmlns:a="http://schemas.openxmlformats.org/drawingml/2006/main" w="25400">
          <a:solidFill>
            <a:srgbClr val="FFFF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0.46358</cdr:x>
      <cdr:y>0.60458</cdr:y>
    </cdr:from>
    <cdr:to>
      <cdr:x>0.62405</cdr:x>
      <cdr:y>0.60458</cdr:y>
    </cdr:to>
    <cdr:sp macro="" textlink="">
      <cdr:nvSpPr>
        <cdr:cNvPr id="55" name="Straight Arrow Connector 54"/>
        <cdr:cNvSpPr/>
      </cdr:nvSpPr>
      <cdr:spPr>
        <a:xfrm xmlns:a="http://schemas.openxmlformats.org/drawingml/2006/main">
          <a:off x="1872208" y="2736304"/>
          <a:ext cx="648072" cy="0"/>
        </a:xfrm>
        <a:prstGeom xmlns:a="http://schemas.openxmlformats.org/drawingml/2006/main" prst="straightConnector1">
          <a:avLst/>
        </a:prstGeom>
        <a:ln xmlns:a="http://schemas.openxmlformats.org/drawingml/2006/main" w="25400">
          <a:solidFill>
            <a:schemeClr val="accent6">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0.59642</cdr:x>
      <cdr:y>0.60481</cdr:y>
    </cdr:from>
    <cdr:to>
      <cdr:x>0.6245</cdr:x>
      <cdr:y>0.93826</cdr:y>
    </cdr:to>
    <cdr:sp macro="" textlink="">
      <cdr:nvSpPr>
        <cdr:cNvPr id="57" name="Straight Arrow Connector 56"/>
        <cdr:cNvSpPr/>
      </cdr:nvSpPr>
      <cdr:spPr>
        <a:xfrm xmlns:a="http://schemas.openxmlformats.org/drawingml/2006/main" rot="-180000" flipH="1">
          <a:off x="2408702" y="2737340"/>
          <a:ext cx="113413" cy="1509198"/>
        </a:xfrm>
        <a:prstGeom xmlns:a="http://schemas.openxmlformats.org/drawingml/2006/main" prst="straightConnector1">
          <a:avLst/>
        </a:prstGeom>
        <a:ln xmlns:a="http://schemas.openxmlformats.org/drawingml/2006/main" w="25400">
          <a:solidFill>
            <a:schemeClr val="accent6">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userShapes>
</file>

<file path=ppt/drawings/drawing9.xml><?xml version="1.0" encoding="utf-8"?>
<c:userShapes xmlns:c="http://schemas.openxmlformats.org/drawingml/2006/chart">
  <cdr:relSizeAnchor xmlns:cdr="http://schemas.openxmlformats.org/drawingml/2006/chartDrawing">
    <cdr:from>
      <cdr:x>0.01001</cdr:x>
      <cdr:y>0.96092</cdr:y>
    </cdr:from>
    <cdr:to>
      <cdr:x>0.04501</cdr:x>
      <cdr:y>0.99274</cdr:y>
    </cdr:to>
    <cdr:sp macro="" textlink="">
      <cdr:nvSpPr>
        <cdr:cNvPr id="2" name="TextBox 1"/>
        <cdr:cNvSpPr txBox="1"/>
      </cdr:nvSpPr>
      <cdr:spPr>
        <a:xfrm xmlns:a="http://schemas.openxmlformats.org/drawingml/2006/main">
          <a:off x="82352" y="4349080"/>
          <a:ext cx="288032" cy="144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dirty="0"/>
        </a:p>
      </cdr:txBody>
    </cdr:sp>
  </cdr:relSizeAnchor>
  <cdr:relSizeAnchor xmlns:cdr="http://schemas.openxmlformats.org/drawingml/2006/chartDrawing">
    <cdr:from>
      <cdr:x>0.76085</cdr:x>
      <cdr:y>0.12309</cdr:y>
    </cdr:from>
    <cdr:to>
      <cdr:x>0.7696</cdr:x>
      <cdr:y>0.96579</cdr:y>
    </cdr:to>
    <cdr:sp macro="" textlink="">
      <cdr:nvSpPr>
        <cdr:cNvPr id="6" name="Straight Connector 5"/>
        <cdr:cNvSpPr/>
      </cdr:nvSpPr>
      <cdr:spPr>
        <a:xfrm xmlns:a="http://schemas.openxmlformats.org/drawingml/2006/main" rot="-120000" flipH="1">
          <a:off x="6261493" y="576120"/>
          <a:ext cx="72008" cy="3944292"/>
        </a:xfrm>
        <a:prstGeom xmlns:a="http://schemas.openxmlformats.org/drawingml/2006/main" prst="line">
          <a:avLst/>
        </a:prstGeom>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0.035</cdr:x>
      <cdr:y>0.12308</cdr:y>
    </cdr:from>
    <cdr:to>
      <cdr:x>0.76124</cdr:x>
      <cdr:y>0.12308</cdr:y>
    </cdr:to>
    <cdr:sp macro="" textlink="">
      <cdr:nvSpPr>
        <cdr:cNvPr id="8" name="Straight Connector 7"/>
        <cdr:cNvSpPr/>
      </cdr:nvSpPr>
      <cdr:spPr>
        <a:xfrm xmlns:a="http://schemas.openxmlformats.org/drawingml/2006/main" flipH="1">
          <a:off x="288032" y="576064"/>
          <a:ext cx="5976664" cy="0"/>
        </a:xfrm>
        <a:prstGeom xmlns:a="http://schemas.openxmlformats.org/drawingml/2006/main" prst="line">
          <a:avLst/>
        </a:prstGeom>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0.035</cdr:x>
      <cdr:y>0.1336</cdr:y>
    </cdr:from>
    <cdr:to>
      <cdr:x>0.2025</cdr:x>
      <cdr:y>0.24497</cdr:y>
    </cdr:to>
    <cdr:sp macro="" textlink="">
      <cdr:nvSpPr>
        <cdr:cNvPr id="9" name="TextBox 8"/>
        <cdr:cNvSpPr txBox="1"/>
      </cdr:nvSpPr>
      <cdr:spPr>
        <a:xfrm xmlns:a="http://schemas.openxmlformats.org/drawingml/2006/main">
          <a:off x="288032" y="625313"/>
          <a:ext cx="1378496" cy="5212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2000" dirty="0" smtClean="0">
              <a:solidFill>
                <a:srgbClr val="FF0000"/>
              </a:solidFill>
            </a:rPr>
            <a:t>Τ</a:t>
          </a:r>
          <a:r>
            <a:rPr lang="en-US" sz="2000" dirty="0" smtClean="0">
              <a:solidFill>
                <a:srgbClr val="FF0000"/>
              </a:solidFill>
            </a:rPr>
            <a:t>max</a:t>
          </a:r>
          <a:endParaRPr lang="el-GR" sz="2000" dirty="0">
            <a:solidFill>
              <a:srgbClr val="FF0000"/>
            </a:solidFill>
          </a:endParaRPr>
        </a:p>
      </cdr:txBody>
    </cdr:sp>
  </cdr:relSizeAnchor>
  <cdr:relSizeAnchor xmlns:cdr="http://schemas.openxmlformats.org/drawingml/2006/chartDrawing">
    <cdr:from>
      <cdr:x>0.69124</cdr:x>
      <cdr:y>0.92308</cdr:y>
    </cdr:from>
    <cdr:to>
      <cdr:x>0.79624</cdr:x>
      <cdr:y>0.98462</cdr:y>
    </cdr:to>
    <cdr:sp macro="" textlink="">
      <cdr:nvSpPr>
        <cdr:cNvPr id="10" name="TextBox 9"/>
        <cdr:cNvSpPr txBox="1"/>
      </cdr:nvSpPr>
      <cdr:spPr>
        <a:xfrm xmlns:a="http://schemas.openxmlformats.org/drawingml/2006/main">
          <a:off x="5688632" y="4320480"/>
          <a:ext cx="864096" cy="2880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solidFill>
                <a:srgbClr val="FF0000"/>
              </a:solidFill>
            </a:rPr>
            <a:t>Xmax</a:t>
          </a:r>
          <a:endParaRPr lang="el-GR" sz="2000" dirty="0">
            <a:solidFill>
              <a:srgbClr val="FF0000"/>
            </a:solidFill>
          </a:endParaRPr>
        </a:p>
      </cdr:txBody>
    </cdr:sp>
  </cdr:relSizeAnchor>
  <cdr:relSizeAnchor xmlns:cdr="http://schemas.openxmlformats.org/drawingml/2006/chartDrawing">
    <cdr:from>
      <cdr:x>0.51624</cdr:x>
      <cdr:y>0.58462</cdr:y>
    </cdr:from>
    <cdr:to>
      <cdr:x>0.54249</cdr:x>
      <cdr:y>0.63077</cdr:y>
    </cdr:to>
    <cdr:sp macro="" textlink="">
      <cdr:nvSpPr>
        <cdr:cNvPr id="11" name="Flowchart: Connector 10"/>
        <cdr:cNvSpPr/>
      </cdr:nvSpPr>
      <cdr:spPr>
        <a:xfrm xmlns:a="http://schemas.openxmlformats.org/drawingml/2006/main" flipH="1" flipV="1">
          <a:off x="4248472" y="2736304"/>
          <a:ext cx="216024" cy="216024"/>
        </a:xfrm>
        <a:prstGeom xmlns:a="http://schemas.openxmlformats.org/drawingml/2006/main" prst="flowChartConnector">
          <a:avLst/>
        </a:prstGeom>
        <a:solidFill xmlns:a="http://schemas.openxmlformats.org/drawingml/2006/main">
          <a:schemeClr val="tx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0.02625</cdr:x>
      <cdr:y>0</cdr:y>
    </cdr:from>
    <cdr:to>
      <cdr:x>0.43749</cdr:x>
      <cdr:y>0.07692</cdr:y>
    </cdr:to>
    <cdr:sp macro="" textlink="">
      <cdr:nvSpPr>
        <cdr:cNvPr id="12" name="TextBox 11"/>
        <cdr:cNvSpPr txBox="1"/>
      </cdr:nvSpPr>
      <cdr:spPr>
        <a:xfrm xmlns:a="http://schemas.openxmlformats.org/drawingml/2006/main">
          <a:off x="216024" y="0"/>
          <a:ext cx="3384376"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t>T, </a:t>
          </a:r>
          <a:r>
            <a:rPr lang="el-GR" sz="2000" b="1" dirty="0" smtClean="0"/>
            <a:t>χρόνος διαδρομής (</a:t>
          </a:r>
          <a:r>
            <a:rPr lang="en-US" sz="2000" b="1" dirty="0" smtClean="0"/>
            <a:t>min)</a:t>
          </a:r>
          <a:endParaRPr lang="el-GR" sz="2000" b="1" dirty="0"/>
        </a:p>
      </cdr:txBody>
    </cdr:sp>
  </cdr:relSizeAnchor>
  <cdr:relSizeAnchor xmlns:cdr="http://schemas.openxmlformats.org/drawingml/2006/chartDrawing">
    <cdr:from>
      <cdr:x>0.58624</cdr:x>
      <cdr:y>0.84615</cdr:y>
    </cdr:from>
    <cdr:to>
      <cdr:x>1</cdr:x>
      <cdr:y>0.92308</cdr:y>
    </cdr:to>
    <cdr:sp macro="" textlink="">
      <cdr:nvSpPr>
        <cdr:cNvPr id="13" name="TextBox 12"/>
        <cdr:cNvSpPr txBox="1"/>
      </cdr:nvSpPr>
      <cdr:spPr>
        <a:xfrm xmlns:a="http://schemas.openxmlformats.org/drawingml/2006/main">
          <a:off x="5112568" y="3960440"/>
          <a:ext cx="3405064"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t>X, </a:t>
          </a:r>
          <a:r>
            <a:rPr lang="el-GR" sz="2000" b="1" dirty="0" smtClean="0"/>
            <a:t>κυκλοφοριακή ροή </a:t>
          </a:r>
          <a:r>
            <a:rPr lang="en-US" sz="2000" b="1" dirty="0" smtClean="0"/>
            <a:t>(veh/h)</a:t>
          </a:r>
          <a:endParaRPr lang="el-GR" sz="2000" b="1" dirty="0"/>
        </a:p>
      </cdr:txBody>
    </cdr:sp>
  </cdr:relSizeAnchor>
  <cdr:relSizeAnchor xmlns:cdr="http://schemas.openxmlformats.org/drawingml/2006/chartDrawing">
    <cdr:from>
      <cdr:x>0.035</cdr:x>
      <cdr:y>0.81538</cdr:y>
    </cdr:from>
    <cdr:to>
      <cdr:x>0.3325</cdr:x>
      <cdr:y>0.92307</cdr:y>
    </cdr:to>
    <cdr:sp macro="" textlink="">
      <cdr:nvSpPr>
        <cdr:cNvPr id="14" name="TextBox 13"/>
        <cdr:cNvSpPr txBox="1"/>
      </cdr:nvSpPr>
      <cdr:spPr>
        <a:xfrm xmlns:a="http://schemas.openxmlformats.org/drawingml/2006/main">
          <a:off x="288032" y="3816424"/>
          <a:ext cx="2448306" cy="5040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2000" b="1" dirty="0" smtClean="0"/>
            <a:t>Τ</a:t>
          </a:r>
          <a:r>
            <a:rPr lang="el-GR" sz="2000" b="1" baseline="-25000" dirty="0" smtClean="0"/>
            <a:t>ελ</a:t>
          </a:r>
          <a:r>
            <a:rPr lang="el-GR" sz="2000" dirty="0" smtClean="0"/>
            <a:t> ροής (Τ</a:t>
          </a:r>
          <a:r>
            <a:rPr lang="en-US" sz="2000" baseline="-25000" dirty="0" smtClean="0"/>
            <a:t>free flow</a:t>
          </a:r>
          <a:r>
            <a:rPr lang="en-US" sz="2000" dirty="0" smtClean="0"/>
            <a:t>)</a:t>
          </a:r>
          <a:endParaRPr lang="el-GR" sz="2000" dirty="0"/>
        </a:p>
      </cdr:txBody>
    </cdr:sp>
  </cdr:relSizeAnchor>
  <cdr:relSizeAnchor xmlns:cdr="http://schemas.openxmlformats.org/drawingml/2006/chartDrawing">
    <cdr:from>
      <cdr:x>0.74374</cdr:x>
      <cdr:y>0.10769</cdr:y>
    </cdr:from>
    <cdr:to>
      <cdr:x>0.76999</cdr:x>
      <cdr:y>0.15385</cdr:y>
    </cdr:to>
    <cdr:sp macro="" textlink="">
      <cdr:nvSpPr>
        <cdr:cNvPr id="17" name="Flowchart: Connector 16"/>
        <cdr:cNvSpPr/>
      </cdr:nvSpPr>
      <cdr:spPr>
        <a:xfrm xmlns:a="http://schemas.openxmlformats.org/drawingml/2006/main">
          <a:off x="6120680" y="504056"/>
          <a:ext cx="216024" cy="216024"/>
        </a:xfrm>
        <a:prstGeom xmlns:a="http://schemas.openxmlformats.org/drawingml/2006/main" prst="flowChartConnector">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0.2975</cdr:x>
      <cdr:y>0.23077</cdr:y>
    </cdr:from>
    <cdr:to>
      <cdr:x>0.36749</cdr:x>
      <cdr:y>0.33846</cdr:y>
    </cdr:to>
    <cdr:sp macro="" textlink="">
      <cdr:nvSpPr>
        <cdr:cNvPr id="18" name="TextBox 17"/>
        <cdr:cNvSpPr txBox="1"/>
      </cdr:nvSpPr>
      <cdr:spPr>
        <a:xfrm xmlns:a="http://schemas.openxmlformats.org/drawingml/2006/main">
          <a:off x="2448272" y="1080120"/>
          <a:ext cx="576064"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smtClean="0">
              <a:solidFill>
                <a:srgbClr val="10BE31"/>
              </a:solidFill>
            </a:rPr>
            <a:t>D</a:t>
          </a:r>
          <a:endParaRPr lang="el-GR" sz="2800" b="1" dirty="0">
            <a:solidFill>
              <a:srgbClr val="10BE31"/>
            </a:solidFill>
          </a:endParaRPr>
        </a:p>
      </cdr:txBody>
    </cdr:sp>
  </cdr:relSizeAnchor>
  <cdr:relSizeAnchor xmlns:cdr="http://schemas.openxmlformats.org/drawingml/2006/chartDrawing">
    <cdr:from>
      <cdr:x>0.61249</cdr:x>
      <cdr:y>0.24615</cdr:y>
    </cdr:from>
    <cdr:to>
      <cdr:x>0.69124</cdr:x>
      <cdr:y>0.4</cdr:y>
    </cdr:to>
    <cdr:sp macro="" textlink="">
      <cdr:nvSpPr>
        <cdr:cNvPr id="19" name="TextBox 18"/>
        <cdr:cNvSpPr txBox="1"/>
      </cdr:nvSpPr>
      <cdr:spPr>
        <a:xfrm xmlns:a="http://schemas.openxmlformats.org/drawingml/2006/main">
          <a:off x="5040560" y="1152128"/>
          <a:ext cx="648072"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smtClean="0">
              <a:solidFill>
                <a:schemeClr val="tx2">
                  <a:lumMod val="60000"/>
                  <a:lumOff val="40000"/>
                </a:schemeClr>
              </a:solidFill>
            </a:rPr>
            <a:t>S</a:t>
          </a:r>
          <a:endParaRPr lang="el-GR" sz="2800" b="1" dirty="0">
            <a:solidFill>
              <a:schemeClr val="tx2">
                <a:lumMod val="60000"/>
                <a:lumOff val="4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C8CE80-C7C1-4729-AFE7-30E32FDD0AA2}" type="datetimeFigureOut">
              <a:rPr lang="el-GR" smtClean="0"/>
              <a:pPr/>
              <a:t>4/9/2015</a:t>
            </a:fld>
            <a:endParaRPr lang="el-G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BE7A79-D4B6-4CFC-B256-C0A8F840012A}" type="slidenum">
              <a:rPr lang="el-GR" smtClean="0"/>
              <a:pPr/>
              <a:t>‹#›</a:t>
            </a:fld>
            <a:endParaRPr lang="el-GR"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78736-5C02-443D-9384-0F8E3E67965E}" type="datetimeFigureOut">
              <a:rPr lang="el-GR" smtClean="0"/>
              <a:pPr/>
              <a:t>4/9/2015</a:t>
            </a:fld>
            <a:endParaRPr lang="el-G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D4D501-4E14-4CA2-B92E-1D19530A2D99}" type="slidenum">
              <a:rPr lang="el-GR" smtClean="0"/>
              <a:pPr/>
              <a:t>‹#›</a:t>
            </a:fld>
            <a:endParaRPr lang="el-GR"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dirty="0"/>
          </a:p>
        </p:txBody>
      </p:sp>
    </p:spTree>
    <p:extLst>
      <p:ext uri="{BB962C8B-B14F-4D97-AF65-F5344CB8AC3E}">
        <p14:creationId xmlns:p14="http://schemas.microsoft.com/office/powerpoint/2010/main" xmlns="" val="301794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dirty="0"/>
          </a:p>
        </p:txBody>
      </p:sp>
    </p:spTree>
    <p:extLst>
      <p:ext uri="{BB962C8B-B14F-4D97-AF65-F5344CB8AC3E}">
        <p14:creationId xmlns:p14="http://schemas.microsoft.com/office/powerpoint/2010/main" xmlns="" val="2445984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31</a:t>
            </a:fld>
            <a:endParaRPr lang="el-GR" dirty="0"/>
          </a:p>
        </p:txBody>
      </p:sp>
    </p:spTree>
    <p:extLst>
      <p:ext uri="{BB962C8B-B14F-4D97-AF65-F5344CB8AC3E}">
        <p14:creationId xmlns:p14="http://schemas.microsoft.com/office/powerpoint/2010/main" xmlns="" val="1537509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32</a:t>
            </a:fld>
            <a:endParaRPr lang="el-GR" dirty="0"/>
          </a:p>
        </p:txBody>
      </p:sp>
    </p:spTree>
    <p:extLst>
      <p:ext uri="{BB962C8B-B14F-4D97-AF65-F5344CB8AC3E}">
        <p14:creationId xmlns:p14="http://schemas.microsoft.com/office/powerpoint/2010/main" xmlns="" val="1537509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33</a:t>
            </a:fld>
            <a:endParaRPr lang="el-GR" dirty="0"/>
          </a:p>
        </p:txBody>
      </p:sp>
    </p:spTree>
    <p:extLst>
      <p:ext uri="{BB962C8B-B14F-4D97-AF65-F5344CB8AC3E}">
        <p14:creationId xmlns:p14="http://schemas.microsoft.com/office/powerpoint/2010/main" xmlns="" val="1537509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34</a:t>
            </a:fld>
            <a:endParaRPr lang="el-GR" dirty="0"/>
          </a:p>
        </p:txBody>
      </p:sp>
    </p:spTree>
    <p:extLst>
      <p:ext uri="{BB962C8B-B14F-4D97-AF65-F5344CB8AC3E}">
        <p14:creationId xmlns:p14="http://schemas.microsoft.com/office/powerpoint/2010/main" xmlns="" val="407537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F92C3B01-6321-4ABC-A1FB-08D91428F33B}"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AB0CCA3-BC65-4F0C-9AFF-E4FACB68DBD8}"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CFAEDF7-8F91-4E2D-A954-E29DAC284896}"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3863C78-B469-4194-82B7-D8D3CB1C04A2}"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DCAB41-F98C-4F2C-BBA8-FC7190057CB6}"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6113DD4-16ED-4336-8A89-03B13D8A86E9}" type="datetime1">
              <a:rPr lang="el-GR" smtClean="0"/>
              <a:pPr/>
              <a:t>4/9/2015</a:t>
            </a:fld>
            <a:endParaRPr lang="el-GR" dirty="0"/>
          </a:p>
        </p:txBody>
      </p:sp>
      <p:sp>
        <p:nvSpPr>
          <p:cNvPr id="6" name="Footer Placeholder 5"/>
          <p:cNvSpPr>
            <a:spLocks noGrp="1"/>
          </p:cNvSpPr>
          <p:nvPr>
            <p:ph type="ftr" sz="quarter" idx="11"/>
          </p:nvPr>
        </p:nvSpPr>
        <p:spPr/>
        <p:txBody>
          <a:bodyPr/>
          <a:lstStyle/>
          <a:p>
            <a:r>
              <a:rPr lang="el-GR" dirty="0" smtClean="0"/>
              <a:t>Ενότητα 1: Όροι Μεταφορών</a:t>
            </a:r>
            <a:endParaRPr lang="el-GR" dirty="0"/>
          </a:p>
        </p:txBody>
      </p:sp>
      <p:sp>
        <p:nvSpPr>
          <p:cNvPr id="7" name="Slide Number Placeholder 6"/>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FD7AA50-1615-429F-A9EF-0BAA8F4C46B9}" type="datetime1">
              <a:rPr lang="el-GR" smtClean="0"/>
              <a:pPr/>
              <a:t>4/9/2015</a:t>
            </a:fld>
            <a:endParaRPr lang="el-GR" dirty="0"/>
          </a:p>
        </p:txBody>
      </p:sp>
      <p:sp>
        <p:nvSpPr>
          <p:cNvPr id="8" name="Footer Placeholder 7"/>
          <p:cNvSpPr>
            <a:spLocks noGrp="1"/>
          </p:cNvSpPr>
          <p:nvPr>
            <p:ph type="ftr" sz="quarter" idx="11"/>
          </p:nvPr>
        </p:nvSpPr>
        <p:spPr/>
        <p:txBody>
          <a:bodyPr/>
          <a:lstStyle/>
          <a:p>
            <a:r>
              <a:rPr lang="el-GR" dirty="0" smtClean="0"/>
              <a:t>Ενότητα 1: Όροι Μεταφορών</a:t>
            </a:r>
            <a:endParaRPr lang="el-GR" dirty="0"/>
          </a:p>
        </p:txBody>
      </p:sp>
      <p:sp>
        <p:nvSpPr>
          <p:cNvPr id="9" name="Slide Number Placeholder 8"/>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5277171-CD9E-49BC-B681-8A312376D28F}" type="datetime1">
              <a:rPr lang="el-GR" smtClean="0"/>
              <a:pPr/>
              <a:t>4/9/2015</a:t>
            </a:fld>
            <a:endParaRPr lang="el-GR" dirty="0"/>
          </a:p>
        </p:txBody>
      </p:sp>
      <p:sp>
        <p:nvSpPr>
          <p:cNvPr id="4" name="Footer Placeholder 3"/>
          <p:cNvSpPr>
            <a:spLocks noGrp="1"/>
          </p:cNvSpPr>
          <p:nvPr>
            <p:ph type="ftr" sz="quarter" idx="11"/>
          </p:nvPr>
        </p:nvSpPr>
        <p:spPr/>
        <p:txBody>
          <a:bodyPr/>
          <a:lstStyle/>
          <a:p>
            <a:r>
              <a:rPr lang="el-GR" dirty="0" smtClean="0"/>
              <a:t>Ενότητα 1: Όροι Μεταφορών</a:t>
            </a:r>
            <a:endParaRPr lang="el-GR" dirty="0"/>
          </a:p>
        </p:txBody>
      </p:sp>
      <p:sp>
        <p:nvSpPr>
          <p:cNvPr id="5" name="Slide Number Placeholder 4"/>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D1309-D8C4-4078-BD25-C3B8CEDBB9AC}" type="datetime1">
              <a:rPr lang="el-GR" smtClean="0"/>
              <a:pPr/>
              <a:t>4/9/2015</a:t>
            </a:fld>
            <a:endParaRPr lang="el-GR" dirty="0"/>
          </a:p>
        </p:txBody>
      </p:sp>
      <p:sp>
        <p:nvSpPr>
          <p:cNvPr id="3" name="Footer Placeholder 2"/>
          <p:cNvSpPr>
            <a:spLocks noGrp="1"/>
          </p:cNvSpPr>
          <p:nvPr>
            <p:ph type="ftr" sz="quarter" idx="11"/>
          </p:nvPr>
        </p:nvSpPr>
        <p:spPr/>
        <p:txBody>
          <a:bodyPr/>
          <a:lstStyle/>
          <a:p>
            <a:r>
              <a:rPr lang="el-GR" dirty="0" smtClean="0"/>
              <a:t>Ενότητα 1: Όροι Μεταφορών</a:t>
            </a:r>
            <a:endParaRPr lang="el-GR" dirty="0"/>
          </a:p>
        </p:txBody>
      </p:sp>
      <p:sp>
        <p:nvSpPr>
          <p:cNvPr id="4" name="Slide Number Placeholder 3"/>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54979-EA32-4259-A8CB-8CAC3B556D69}" type="datetime1">
              <a:rPr lang="el-GR" smtClean="0"/>
              <a:pPr/>
              <a:t>4/9/2015</a:t>
            </a:fld>
            <a:endParaRPr lang="el-GR" dirty="0"/>
          </a:p>
        </p:txBody>
      </p:sp>
      <p:sp>
        <p:nvSpPr>
          <p:cNvPr id="6" name="Footer Placeholder 5"/>
          <p:cNvSpPr>
            <a:spLocks noGrp="1"/>
          </p:cNvSpPr>
          <p:nvPr>
            <p:ph type="ftr" sz="quarter" idx="11"/>
          </p:nvPr>
        </p:nvSpPr>
        <p:spPr/>
        <p:txBody>
          <a:bodyPr/>
          <a:lstStyle/>
          <a:p>
            <a:r>
              <a:rPr lang="el-GR" dirty="0" smtClean="0"/>
              <a:t>Ενότητα 1: Όροι Μεταφορών</a:t>
            </a:r>
            <a:endParaRPr lang="el-GR" dirty="0"/>
          </a:p>
        </p:txBody>
      </p:sp>
      <p:sp>
        <p:nvSpPr>
          <p:cNvPr id="7" name="Slide Number Placeholder 6"/>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F8856-68BB-4A97-B954-F935567EC8FA}" type="datetime1">
              <a:rPr lang="el-GR" smtClean="0"/>
              <a:pPr/>
              <a:t>4/9/2015</a:t>
            </a:fld>
            <a:endParaRPr lang="el-GR" dirty="0"/>
          </a:p>
        </p:txBody>
      </p:sp>
      <p:sp>
        <p:nvSpPr>
          <p:cNvPr id="6" name="Footer Placeholder 5"/>
          <p:cNvSpPr>
            <a:spLocks noGrp="1"/>
          </p:cNvSpPr>
          <p:nvPr>
            <p:ph type="ftr" sz="quarter" idx="11"/>
          </p:nvPr>
        </p:nvSpPr>
        <p:spPr/>
        <p:txBody>
          <a:bodyPr/>
          <a:lstStyle/>
          <a:p>
            <a:r>
              <a:rPr lang="el-GR" dirty="0" smtClean="0"/>
              <a:t>Ενότητα 1: Όροι Μεταφορών</a:t>
            </a:r>
            <a:endParaRPr lang="el-GR" dirty="0"/>
          </a:p>
        </p:txBody>
      </p:sp>
      <p:sp>
        <p:nvSpPr>
          <p:cNvPr id="7" name="Slide Number Placeholder 6"/>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DC9EF-B5B6-4426-9C57-3C74E3884E1A}" type="datetime1">
              <a:rPr lang="el-GR" smtClean="0"/>
              <a:pPr/>
              <a:t>4/9/2015</a:t>
            </a:fld>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smtClean="0"/>
              <a:t>Ενότητα 1: Όροι Μεταφορών</a:t>
            </a: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3F0AF-8630-405C-8FDB-12C033996C87}"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class.upatras.gr/courses/CIV1697/"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772816"/>
            <a:ext cx="7772400" cy="1470025"/>
          </a:xfrm>
        </p:spPr>
        <p:txBody>
          <a:bodyPr/>
          <a:lstStyle/>
          <a:p>
            <a:r>
              <a:rPr lang="el-GR" b="1" dirty="0" smtClean="0">
                <a:solidFill>
                  <a:srgbClr val="5075BC"/>
                </a:solidFill>
              </a:rPr>
              <a:t>ΑΝΑΛΥΣΗ ΜΕΤΑΦΟΡΩΝ </a:t>
            </a:r>
            <a:r>
              <a:rPr lang="en-US" b="1" dirty="0" smtClean="0">
                <a:solidFill>
                  <a:srgbClr val="5075BC"/>
                </a:solidFill>
              </a:rPr>
              <a:t>II</a:t>
            </a:r>
            <a:endParaRPr lang="el-GR" b="1" dirty="0">
              <a:solidFill>
                <a:srgbClr val="5075BC"/>
              </a:solidFill>
            </a:endParaRPr>
          </a:p>
        </p:txBody>
      </p:sp>
      <p:sp>
        <p:nvSpPr>
          <p:cNvPr id="3" name="Υπότιτλος 2"/>
          <p:cNvSpPr>
            <a:spLocks noGrp="1"/>
          </p:cNvSpPr>
          <p:nvPr>
            <p:ph type="subTitle" idx="1"/>
          </p:nvPr>
        </p:nvSpPr>
        <p:spPr>
          <a:xfrm>
            <a:off x="683568" y="3384822"/>
            <a:ext cx="7776864" cy="2564457"/>
          </a:xfrm>
        </p:spPr>
        <p:txBody>
          <a:bodyPr>
            <a:noAutofit/>
          </a:bodyPr>
          <a:lstStyle/>
          <a:p>
            <a:pPr>
              <a:spcBef>
                <a:spcPts val="0"/>
              </a:spcBef>
            </a:pPr>
            <a:r>
              <a:rPr lang="el-GR" b="1" dirty="0">
                <a:solidFill>
                  <a:srgbClr val="5075BC"/>
                </a:solidFill>
                <a:ea typeface="+mj-ea"/>
                <a:cs typeface="+mj-cs"/>
              </a:rPr>
              <a:t>Ενότητα </a:t>
            </a:r>
            <a:r>
              <a:rPr lang="el-GR" b="1" dirty="0" smtClean="0">
                <a:solidFill>
                  <a:srgbClr val="5075BC"/>
                </a:solidFill>
                <a:ea typeface="+mj-ea"/>
                <a:cs typeface="+mj-cs"/>
              </a:rPr>
              <a:t>2:</a:t>
            </a:r>
            <a:r>
              <a:rPr lang="en-US" dirty="0" smtClean="0">
                <a:solidFill>
                  <a:srgbClr val="5075BC"/>
                </a:solidFill>
                <a:ea typeface="+mj-ea"/>
                <a:cs typeface="+mj-cs"/>
              </a:rPr>
              <a:t> </a:t>
            </a:r>
            <a:r>
              <a:rPr lang="el-GR" dirty="0" smtClean="0">
                <a:solidFill>
                  <a:schemeClr val="tx1"/>
                </a:solidFill>
              </a:rPr>
              <a:t>Ισορροπία Συστήματος</a:t>
            </a:r>
          </a:p>
          <a:p>
            <a:pPr>
              <a:spcBef>
                <a:spcPts val="0"/>
              </a:spcBef>
            </a:pPr>
            <a:endParaRPr lang="el-GR" b="1" dirty="0" smtClean="0">
              <a:solidFill>
                <a:schemeClr val="tx1"/>
              </a:solidFill>
            </a:endParaRPr>
          </a:p>
          <a:p>
            <a:pPr>
              <a:spcBef>
                <a:spcPts val="0"/>
              </a:spcBef>
            </a:pPr>
            <a:r>
              <a:rPr lang="el-GR" b="1" dirty="0" smtClean="0">
                <a:solidFill>
                  <a:schemeClr val="tx1"/>
                </a:solidFill>
              </a:rPr>
              <a:t>Διδάσκων: Γεώργιος Στεφανίδης</a:t>
            </a:r>
          </a:p>
          <a:p>
            <a:r>
              <a:rPr lang="el-GR" dirty="0" smtClean="0">
                <a:solidFill>
                  <a:schemeClr val="tx1"/>
                </a:solidFill>
              </a:rPr>
              <a:t>Πολυτεχνική Σχολή</a:t>
            </a:r>
          </a:p>
          <a:p>
            <a:r>
              <a:rPr lang="el-GR" dirty="0" smtClean="0">
                <a:solidFill>
                  <a:schemeClr val="tx1"/>
                </a:solidFill>
              </a:rPr>
              <a:t>Τμήμα Πολιτικών Μηχανικών</a:t>
            </a:r>
            <a:endParaRPr lang="en-US" dirty="0" smtClean="0">
              <a:solidFill>
                <a:schemeClr val="tx1"/>
              </a:solidFill>
            </a:endParaRPr>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lumMod val="60000"/>
                    <a:lumOff val="40000"/>
                  </a:schemeClr>
                </a:solidFill>
              </a:rPr>
              <a:t>Παράδειγμα</a:t>
            </a:r>
            <a:r>
              <a:rPr lang="en-US" b="1" dirty="0" smtClean="0">
                <a:solidFill>
                  <a:schemeClr val="tx2">
                    <a:lumMod val="60000"/>
                    <a:lumOff val="40000"/>
                  </a:schemeClr>
                </a:solidFill>
              </a:rPr>
              <a:t> [3/3]</a:t>
            </a:r>
            <a:endParaRPr lang="el-GR" b="1" dirty="0" smtClean="0">
              <a:solidFill>
                <a:schemeClr val="tx2">
                  <a:lumMod val="60000"/>
                  <a:lumOff val="40000"/>
                </a:schemeClr>
              </a:solidFill>
            </a:endParaRPr>
          </a:p>
        </p:txBody>
      </p:sp>
      <p:sp>
        <p:nvSpPr>
          <p:cNvPr id="6" name="5 - Θέση περιεχομένου"/>
          <p:cNvSpPr>
            <a:spLocks noGrp="1"/>
          </p:cNvSpPr>
          <p:nvPr>
            <p:ph idx="1"/>
          </p:nvPr>
        </p:nvSpPr>
        <p:spPr>
          <a:xfrm>
            <a:off x="457200" y="1600200"/>
            <a:ext cx="8435280" cy="4525963"/>
          </a:xfrm>
        </p:spPr>
        <p:txBody>
          <a:bodyPr>
            <a:normAutofit/>
          </a:bodyPr>
          <a:lstStyle/>
          <a:p>
            <a:pPr>
              <a:buFont typeface="Arial" charset="0"/>
              <a:buChar char="•"/>
            </a:pPr>
            <a:r>
              <a:rPr lang="el-GR" dirty="0" smtClean="0"/>
              <a:t>Ιδιοκτήτης ορίζει την </a:t>
            </a:r>
            <a:r>
              <a:rPr lang="en-US" dirty="0" smtClean="0"/>
              <a:t>p</a:t>
            </a:r>
            <a:r>
              <a:rPr lang="el-GR" dirty="0" smtClean="0"/>
              <a:t>$.</a:t>
            </a:r>
          </a:p>
          <a:p>
            <a:pPr>
              <a:buFont typeface="Arial" charset="0"/>
              <a:buChar char="•"/>
            </a:pPr>
            <a:r>
              <a:rPr lang="el-GR" dirty="0" smtClean="0"/>
              <a:t>Δεδομένης της </a:t>
            </a:r>
            <a:r>
              <a:rPr lang="en-US" dirty="0" smtClean="0"/>
              <a:t>p</a:t>
            </a:r>
            <a:r>
              <a:rPr lang="el-GR" dirty="0" smtClean="0"/>
              <a:t>$,</a:t>
            </a:r>
          </a:p>
          <a:p>
            <a:pPr marL="1439863" indent="-1439863">
              <a:buNone/>
            </a:pPr>
            <a:r>
              <a:rPr lang="el-GR" dirty="0" smtClean="0"/>
              <a:t>          (</a:t>
            </a:r>
            <a:r>
              <a:rPr lang="en-US" dirty="0" smtClean="0"/>
              <a:t>a</a:t>
            </a:r>
            <a:r>
              <a:rPr lang="el-GR" dirty="0" smtClean="0"/>
              <a:t>) Τ</a:t>
            </a:r>
            <a:r>
              <a:rPr lang="en-US" baseline="-25000" dirty="0" smtClean="0"/>
              <a:t>w</a:t>
            </a:r>
            <a:r>
              <a:rPr lang="el-GR" dirty="0" smtClean="0"/>
              <a:t> </a:t>
            </a:r>
            <a:r>
              <a:rPr lang="en-US" dirty="0" smtClean="0"/>
              <a:t>=</a:t>
            </a:r>
            <a:r>
              <a:rPr lang="el-GR" dirty="0" smtClean="0"/>
              <a:t> Τ</a:t>
            </a:r>
            <a:r>
              <a:rPr lang="en-US" baseline="-25000" dirty="0" smtClean="0"/>
              <a:t>w</a:t>
            </a:r>
            <a:r>
              <a:rPr lang="en-US" dirty="0" smtClean="0"/>
              <a:t> (Q </a:t>
            </a:r>
            <a:r>
              <a:rPr lang="el-GR" dirty="0" smtClean="0"/>
              <a:t>οδηγοί σε ουρά)</a:t>
            </a:r>
            <a:r>
              <a:rPr lang="en-US" dirty="0" smtClean="0"/>
              <a:t>  </a:t>
            </a:r>
            <a:r>
              <a:rPr lang="el-GR" dirty="0" smtClean="0">
                <a:sym typeface="Wingdings" pitchFamily="2" charset="2"/>
              </a:rPr>
              <a:t> </a:t>
            </a:r>
            <a:r>
              <a:rPr lang="el-GR" dirty="0" smtClean="0">
                <a:solidFill>
                  <a:srgbClr val="0070C0"/>
                </a:solidFill>
                <a:sym typeface="Wingdings" pitchFamily="2" charset="2"/>
              </a:rPr>
              <a:t></a:t>
            </a:r>
            <a:r>
              <a:rPr lang="el-GR" dirty="0" smtClean="0">
                <a:sym typeface="Wingdings" pitchFamily="2" charset="2"/>
              </a:rPr>
              <a:t>     </a:t>
            </a:r>
            <a:r>
              <a:rPr lang="el-GR" dirty="0" smtClean="0"/>
              <a:t>καθυστέρηση</a:t>
            </a:r>
          </a:p>
          <a:p>
            <a:pPr marL="1439863" indent="-1439863">
              <a:buNone/>
            </a:pPr>
            <a:r>
              <a:rPr lang="el-GR" dirty="0" smtClean="0"/>
              <a:t>   </a:t>
            </a:r>
            <a:r>
              <a:rPr lang="en-US" dirty="0" smtClean="0"/>
              <a:t>      </a:t>
            </a:r>
            <a:r>
              <a:rPr lang="el-GR" dirty="0" smtClean="0"/>
              <a:t> </a:t>
            </a:r>
            <a:r>
              <a:rPr lang="en-US" dirty="0" smtClean="0"/>
              <a:t>(b) D=D</a:t>
            </a:r>
            <a:r>
              <a:rPr lang="el-GR" dirty="0" smtClean="0"/>
              <a:t> </a:t>
            </a:r>
            <a:r>
              <a:rPr lang="en-US" dirty="0" smtClean="0"/>
              <a:t>(</a:t>
            </a:r>
            <a:r>
              <a:rPr lang="el-GR" dirty="0" smtClean="0"/>
              <a:t>διάθεση την </a:t>
            </a:r>
            <a:r>
              <a:rPr lang="en-US" dirty="0" smtClean="0"/>
              <a:t>Q</a:t>
            </a:r>
            <a:r>
              <a:rPr lang="el-GR" dirty="0" smtClean="0"/>
              <a:t> να περιμένουν)  </a:t>
            </a:r>
            <a:r>
              <a:rPr lang="el-GR" dirty="0" smtClean="0">
                <a:solidFill>
                  <a:srgbClr val="0070C0"/>
                </a:solidFill>
                <a:sym typeface="Wingdings" pitchFamily="2" charset="2"/>
              </a:rPr>
              <a:t> </a:t>
            </a:r>
            <a:r>
              <a:rPr lang="el-GR" dirty="0" smtClean="0">
                <a:sym typeface="Wingdings" pitchFamily="2" charset="2"/>
              </a:rPr>
              <a:t> </a:t>
            </a:r>
            <a:r>
              <a:rPr lang="el-GR" dirty="0" smtClean="0"/>
              <a:t>ζήτηση</a:t>
            </a:r>
          </a:p>
          <a:p>
            <a:pPr>
              <a:buFont typeface="Arial" charset="0"/>
              <a:buChar char="•"/>
            </a:pPr>
            <a:endParaRPr lang="el-GR" dirty="0" smtClean="0"/>
          </a:p>
          <a:p>
            <a:endParaRPr lang="en-US" dirty="0" smtClean="0"/>
          </a:p>
          <a:p>
            <a:pPr>
              <a:buNone/>
            </a:pPr>
            <a:endParaRPr lang="el-GR" dirty="0"/>
          </a:p>
        </p:txBody>
      </p:sp>
      <p:sp>
        <p:nvSpPr>
          <p:cNvPr id="5" name="4 - Θέση αριθμού διαφάνειας"/>
          <p:cNvSpPr>
            <a:spLocks noGrp="1"/>
          </p:cNvSpPr>
          <p:nvPr>
            <p:ph type="sldNum" sz="quarter" idx="12"/>
          </p:nvPr>
        </p:nvSpPr>
        <p:spPr>
          <a:xfrm>
            <a:off x="8316416" y="6356350"/>
            <a:ext cx="504056"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10</a:t>
            </a:fld>
            <a:endParaRPr lang="el-GR" sz="2000" b="1" dirty="0">
              <a:solidFill>
                <a:schemeClr val="tx2">
                  <a:lumMod val="60000"/>
                  <a:lumOff val="40000"/>
                </a:schemeClr>
              </a:solidFill>
            </a:endParaRPr>
          </a:p>
        </p:txBody>
      </p:sp>
      <p:pic>
        <p:nvPicPr>
          <p:cNvPr id="1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lumMod val="60000"/>
                    <a:lumOff val="40000"/>
                  </a:schemeClr>
                </a:solidFill>
              </a:rPr>
              <a:t>Συναρτήσεις</a:t>
            </a:r>
            <a:r>
              <a:rPr lang="en-US" b="1" dirty="0" smtClean="0">
                <a:solidFill>
                  <a:schemeClr val="tx2">
                    <a:lumMod val="60000"/>
                    <a:lumOff val="40000"/>
                  </a:schemeClr>
                </a:solidFill>
              </a:rPr>
              <a:t> [1/3]</a:t>
            </a:r>
            <a:endParaRPr lang="el-GR" b="1" dirty="0" smtClean="0">
              <a:solidFill>
                <a:schemeClr val="tx2">
                  <a:lumMod val="60000"/>
                  <a:lumOff val="40000"/>
                </a:schemeClr>
              </a:solidFill>
            </a:endParaRPr>
          </a:p>
        </p:txBody>
      </p:sp>
      <p:sp>
        <p:nvSpPr>
          <p:cNvPr id="6" name="5 - Θέση περιεχομένου"/>
          <p:cNvSpPr>
            <a:spLocks noGrp="1"/>
          </p:cNvSpPr>
          <p:nvPr>
            <p:ph idx="1"/>
          </p:nvPr>
        </p:nvSpPr>
        <p:spPr/>
        <p:txBody>
          <a:bodyPr>
            <a:normAutofit fontScale="92500" lnSpcReduction="10000"/>
          </a:bodyPr>
          <a:lstStyle/>
          <a:p>
            <a:pPr>
              <a:buNone/>
            </a:pPr>
            <a:r>
              <a:rPr lang="el-GR" dirty="0" smtClean="0"/>
              <a:t>Δύο συναρτήσεις:</a:t>
            </a:r>
          </a:p>
          <a:p>
            <a:pPr marL="514350" indent="-514350">
              <a:buAutoNum type="arabicParenR"/>
              <a:tabLst>
                <a:tab pos="1077913" algn="l"/>
              </a:tabLst>
            </a:pPr>
            <a:r>
              <a:rPr lang="el-GR" b="1" dirty="0" smtClean="0"/>
              <a:t>Συνάρτηση ζήτησης</a:t>
            </a:r>
            <a:r>
              <a:rPr lang="en-US" b="1" dirty="0" smtClean="0"/>
              <a:t>                        </a:t>
            </a:r>
            <a:r>
              <a:rPr lang="el-GR" b="1" dirty="0" smtClean="0">
                <a:solidFill>
                  <a:srgbClr val="0070C0"/>
                </a:solidFill>
                <a:sym typeface="Wingdings" pitchFamily="2" charset="2"/>
              </a:rPr>
              <a:t></a:t>
            </a:r>
            <a:r>
              <a:rPr lang="el-GR" b="1" dirty="0" smtClean="0">
                <a:sym typeface="Wingdings" pitchFamily="2" charset="2"/>
              </a:rPr>
              <a:t>  </a:t>
            </a:r>
            <a:r>
              <a:rPr lang="el-GR" dirty="0" smtClean="0"/>
              <a:t>ρυθμός  άφιξης</a:t>
            </a:r>
          </a:p>
          <a:p>
            <a:pPr marL="514350" indent="-514350">
              <a:buAutoNum type="arabicParenR"/>
            </a:pPr>
            <a:r>
              <a:rPr lang="el-GR" b="1" dirty="0" smtClean="0"/>
              <a:t> Συνάρτηση προσφοράς, </a:t>
            </a:r>
            <a:r>
              <a:rPr lang="el-GR" dirty="0" smtClean="0"/>
              <a:t>Τ</a:t>
            </a:r>
            <a:r>
              <a:rPr lang="en-US" baseline="-25000" dirty="0" smtClean="0"/>
              <a:t>w</a:t>
            </a:r>
            <a:r>
              <a:rPr lang="el-GR" b="1" dirty="0" smtClean="0"/>
              <a:t> </a:t>
            </a:r>
          </a:p>
          <a:p>
            <a:pPr marL="514350" indent="25400">
              <a:buNone/>
            </a:pPr>
            <a:r>
              <a:rPr lang="el-GR" dirty="0" smtClean="0"/>
              <a:t>Δεν είναι συνάρτηση προσφοράς, είναι </a:t>
            </a:r>
            <a:r>
              <a:rPr lang="el-GR" u="sng" dirty="0" smtClean="0"/>
              <a:t>συνάρτηση απόδοσης</a:t>
            </a:r>
            <a:r>
              <a:rPr lang="el-GR" dirty="0" smtClean="0"/>
              <a:t>.</a:t>
            </a:r>
          </a:p>
          <a:p>
            <a:pPr>
              <a:buNone/>
            </a:pPr>
            <a:r>
              <a:rPr lang="el-GR" dirty="0" smtClean="0"/>
              <a:t>                                  </a:t>
            </a:r>
            <a:r>
              <a:rPr lang="el-GR" dirty="0" smtClean="0">
                <a:solidFill>
                  <a:srgbClr val="0070C0"/>
                </a:solidFill>
                <a:sym typeface="Wingdings" pitchFamily="2" charset="2"/>
              </a:rPr>
              <a:t></a:t>
            </a:r>
            <a:r>
              <a:rPr lang="el-GR" dirty="0" smtClean="0">
                <a:solidFill>
                  <a:srgbClr val="0070C0"/>
                </a:solidFill>
              </a:rPr>
              <a:t> </a:t>
            </a:r>
            <a:r>
              <a:rPr lang="el-GR" dirty="0" smtClean="0"/>
              <a:t>     καθυστέρηση</a:t>
            </a:r>
          </a:p>
          <a:p>
            <a:pPr marL="538163" indent="-538163">
              <a:spcBef>
                <a:spcPts val="2400"/>
              </a:spcBef>
              <a:buNone/>
            </a:pPr>
            <a:r>
              <a:rPr lang="el-GR" dirty="0" smtClean="0"/>
              <a:t>Φυσικό φαινόμενο, </a:t>
            </a:r>
            <a:r>
              <a:rPr lang="el-GR" u="sng" dirty="0" smtClean="0"/>
              <a:t>όχι</a:t>
            </a:r>
            <a:r>
              <a:rPr lang="el-GR" dirty="0" smtClean="0"/>
              <a:t> διαγωγή οικονομικού παράγοντα.</a:t>
            </a:r>
            <a:endParaRPr lang="en-US" dirty="0" smtClean="0"/>
          </a:p>
          <a:p>
            <a:pPr>
              <a:buNone/>
            </a:pPr>
            <a:endParaRPr lang="el-GR" dirty="0"/>
          </a:p>
        </p:txBody>
      </p:sp>
      <p:sp>
        <p:nvSpPr>
          <p:cNvPr id="5" name="4 - Θέση αριθμού διαφάνειας"/>
          <p:cNvSpPr>
            <a:spLocks noGrp="1"/>
          </p:cNvSpPr>
          <p:nvPr>
            <p:ph type="sldNum" sz="quarter" idx="12"/>
          </p:nvPr>
        </p:nvSpPr>
        <p:spPr>
          <a:xfrm>
            <a:off x="8316416" y="6356350"/>
            <a:ext cx="504056"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11</a:t>
            </a:fld>
            <a:endParaRPr lang="el-GR" sz="2000" b="1" dirty="0">
              <a:solidFill>
                <a:schemeClr val="tx2">
                  <a:lumMod val="60000"/>
                  <a:lumOff val="40000"/>
                </a:schemeClr>
              </a:solidFill>
            </a:endParaRPr>
          </a:p>
        </p:txBody>
      </p:sp>
      <p:pic>
        <p:nvPicPr>
          <p:cNvPr id="1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7"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99992" y="1844824"/>
            <a:ext cx="1581150" cy="809625"/>
          </a:xfrm>
          <a:prstGeom prst="rect">
            <a:avLst/>
          </a:prstGeom>
          <a:noFill/>
        </p:spPr>
      </p:pic>
      <p:sp>
        <p:nvSpPr>
          <p:cNvPr id="1030" name="Rectangle 6"/>
          <p:cNvSpPr>
            <a:spLocks noChangeArrowheads="1"/>
          </p:cNvSpPr>
          <p:nvPr/>
        </p:nvSpPr>
        <p:spPr bwMode="auto">
          <a:xfrm>
            <a:off x="0" y="1266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31"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31640" y="4365104"/>
            <a:ext cx="1866900" cy="8096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lumMod val="60000"/>
                    <a:lumOff val="40000"/>
                  </a:schemeClr>
                </a:solidFill>
              </a:rPr>
              <a:t>Συναρτήσεις</a:t>
            </a:r>
            <a:r>
              <a:rPr lang="en-US" b="1" dirty="0" smtClean="0">
                <a:solidFill>
                  <a:schemeClr val="tx2">
                    <a:lumMod val="60000"/>
                    <a:lumOff val="40000"/>
                  </a:schemeClr>
                </a:solidFill>
              </a:rPr>
              <a:t> [2/3]</a:t>
            </a:r>
            <a:endParaRPr lang="el-GR" b="1" dirty="0" smtClean="0">
              <a:solidFill>
                <a:schemeClr val="tx2">
                  <a:lumMod val="60000"/>
                  <a:lumOff val="40000"/>
                </a:schemeClr>
              </a:solidFill>
            </a:endParaRPr>
          </a:p>
        </p:txBody>
      </p:sp>
      <p:sp>
        <p:nvSpPr>
          <p:cNvPr id="6" name="5 - Θέση περιεχομένου"/>
          <p:cNvSpPr>
            <a:spLocks noGrp="1"/>
          </p:cNvSpPr>
          <p:nvPr>
            <p:ph idx="1"/>
          </p:nvPr>
        </p:nvSpPr>
        <p:spPr>
          <a:xfrm>
            <a:off x="457200" y="1916832"/>
            <a:ext cx="8229600" cy="4209331"/>
          </a:xfrm>
        </p:spPr>
        <p:txBody>
          <a:bodyPr>
            <a:normAutofit/>
          </a:bodyPr>
          <a:lstStyle/>
          <a:p>
            <a:pPr>
              <a:lnSpc>
                <a:spcPct val="150000"/>
              </a:lnSpc>
              <a:buFont typeface="Wingdings" pitchFamily="2" charset="2"/>
              <a:buChar char="Ø"/>
            </a:pPr>
            <a:r>
              <a:rPr lang="el-GR" dirty="0" smtClean="0"/>
              <a:t>Η συνάρτηση απόδοσης </a:t>
            </a:r>
            <a:r>
              <a:rPr lang="el-GR" u="sng" dirty="0" smtClean="0"/>
              <a:t>δεν</a:t>
            </a:r>
            <a:r>
              <a:rPr lang="el-GR" dirty="0" smtClean="0"/>
              <a:t> είναι συνάρτηση </a:t>
            </a:r>
            <a:r>
              <a:rPr lang="en-US" dirty="0" smtClean="0"/>
              <a:t>f(p) </a:t>
            </a:r>
            <a:r>
              <a:rPr lang="el-GR" dirty="0" smtClean="0"/>
              <a:t>κόστους ή άλλου χαρακτηριστικού της προσφερόμενης υπηρεσίας και δεν καταλήγει σε </a:t>
            </a:r>
            <a:r>
              <a:rPr lang="en-US" dirty="0" smtClean="0"/>
              <a:t>Q(D)</a:t>
            </a:r>
            <a:r>
              <a:rPr lang="el-GR" dirty="0" smtClean="0"/>
              <a:t> ή</a:t>
            </a:r>
            <a:r>
              <a:rPr lang="en-US" dirty="0" smtClean="0"/>
              <a:t> Q(s)</a:t>
            </a:r>
            <a:r>
              <a:rPr lang="el-GR" dirty="0" smtClean="0"/>
              <a:t>.</a:t>
            </a:r>
          </a:p>
        </p:txBody>
      </p:sp>
      <p:sp>
        <p:nvSpPr>
          <p:cNvPr id="5" name="4 - Θέση αριθμού διαφάνειας"/>
          <p:cNvSpPr>
            <a:spLocks noGrp="1"/>
          </p:cNvSpPr>
          <p:nvPr>
            <p:ph type="sldNum" sz="quarter" idx="12"/>
          </p:nvPr>
        </p:nvSpPr>
        <p:spPr>
          <a:xfrm>
            <a:off x="8316416" y="6356350"/>
            <a:ext cx="504056"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12</a:t>
            </a:fld>
            <a:endParaRPr lang="el-GR" sz="2000" b="1" dirty="0">
              <a:solidFill>
                <a:schemeClr val="tx2">
                  <a:lumMod val="60000"/>
                  <a:lumOff val="40000"/>
                </a:schemeClr>
              </a:solidFill>
            </a:endParaRPr>
          </a:p>
        </p:txBody>
      </p:sp>
      <p:pic>
        <p:nvPicPr>
          <p:cNvPr id="1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7"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0" name="Rectangle 6"/>
          <p:cNvSpPr>
            <a:spLocks noChangeArrowheads="1"/>
          </p:cNvSpPr>
          <p:nvPr/>
        </p:nvSpPr>
        <p:spPr bwMode="auto">
          <a:xfrm>
            <a:off x="0" y="1266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lumMod val="60000"/>
                    <a:lumOff val="40000"/>
                  </a:schemeClr>
                </a:solidFill>
              </a:rPr>
              <a:t>Συναρτήσεις</a:t>
            </a:r>
            <a:r>
              <a:rPr lang="en-US" b="1" dirty="0" smtClean="0">
                <a:solidFill>
                  <a:schemeClr val="tx2">
                    <a:lumMod val="60000"/>
                    <a:lumOff val="40000"/>
                  </a:schemeClr>
                </a:solidFill>
              </a:rPr>
              <a:t> [3/3]</a:t>
            </a:r>
            <a:endParaRPr lang="el-GR" b="1" dirty="0" smtClean="0">
              <a:solidFill>
                <a:schemeClr val="tx2">
                  <a:lumMod val="60000"/>
                  <a:lumOff val="40000"/>
                </a:schemeClr>
              </a:solidFill>
            </a:endParaRPr>
          </a:p>
        </p:txBody>
      </p:sp>
      <p:sp>
        <p:nvSpPr>
          <p:cNvPr id="6" name="5 - Θέση περιεχομένου"/>
          <p:cNvSpPr>
            <a:spLocks noGrp="1"/>
          </p:cNvSpPr>
          <p:nvPr>
            <p:ph idx="1"/>
          </p:nvPr>
        </p:nvSpPr>
        <p:spPr>
          <a:xfrm>
            <a:off x="467544" y="2060848"/>
            <a:ext cx="8229600" cy="4525963"/>
          </a:xfrm>
        </p:spPr>
        <p:txBody>
          <a:bodyPr>
            <a:normAutofit/>
          </a:bodyPr>
          <a:lstStyle/>
          <a:p>
            <a:pPr>
              <a:buNone/>
            </a:pPr>
            <a:endParaRPr lang="el-GR" dirty="0" smtClean="0"/>
          </a:p>
          <a:p>
            <a:pPr>
              <a:buNone/>
            </a:pPr>
            <a:endParaRPr lang="el-GR" dirty="0" smtClean="0"/>
          </a:p>
          <a:p>
            <a:pPr>
              <a:buNone/>
            </a:pPr>
            <a:endParaRPr lang="el-GR" dirty="0" smtClean="0"/>
          </a:p>
          <a:p>
            <a:pPr>
              <a:buNone/>
            </a:pPr>
            <a:endParaRPr lang="el-GR" dirty="0" smtClean="0"/>
          </a:p>
        </p:txBody>
      </p:sp>
      <p:sp>
        <p:nvSpPr>
          <p:cNvPr id="5" name="4 - Θέση αριθμού διαφάνειας"/>
          <p:cNvSpPr>
            <a:spLocks noGrp="1"/>
          </p:cNvSpPr>
          <p:nvPr>
            <p:ph type="sldNum" sz="quarter" idx="12"/>
          </p:nvPr>
        </p:nvSpPr>
        <p:spPr>
          <a:xfrm>
            <a:off x="8316416" y="6356350"/>
            <a:ext cx="504056"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13</a:t>
            </a:fld>
            <a:endParaRPr lang="el-GR" sz="2000" b="1" dirty="0">
              <a:solidFill>
                <a:schemeClr val="tx2">
                  <a:lumMod val="60000"/>
                  <a:lumOff val="40000"/>
                </a:schemeClr>
              </a:solidFill>
            </a:endParaRPr>
          </a:p>
        </p:txBody>
      </p:sp>
      <p:pic>
        <p:nvPicPr>
          <p:cNvPr id="1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7"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0" name="Rectangle 6"/>
          <p:cNvSpPr>
            <a:spLocks noChangeArrowheads="1"/>
          </p:cNvSpPr>
          <p:nvPr/>
        </p:nvSpPr>
        <p:spPr bwMode="auto">
          <a:xfrm>
            <a:off x="0" y="1266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2" name="5 - Θέση περιεχομένου"/>
          <p:cNvSpPr txBox="1">
            <a:spLocks/>
          </p:cNvSpPr>
          <p:nvPr/>
        </p:nvSpPr>
        <p:spPr>
          <a:xfrm>
            <a:off x="609600" y="1772816"/>
            <a:ext cx="8229600" cy="450574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Η συνάρτηση απόδοσης είναι συνάρτηση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f(Q(D)) </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της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Q(D)</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που καταναλώνεται, εδώ</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lnSpc>
                <a:spcPct val="150000"/>
              </a:lnSpc>
              <a:spcBef>
                <a:spcPct val="20000"/>
              </a:spcBef>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f(     ), </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δηλαδή ρυθμός άφιξης και καταλήγει σε χαρακτηριστικά της προσφερόμενης </a:t>
            </a:r>
            <a:r>
              <a:rPr lang="el-GR" sz="3200" dirty="0" smtClean="0"/>
              <a:t>υπηρεσίας, δηλαδή </a:t>
            </a:r>
            <a:r>
              <a:rPr lang="en-US" sz="3200" dirty="0" smtClean="0"/>
              <a:t>T</a:t>
            </a:r>
            <a:r>
              <a:rPr lang="en-US" sz="3200" baseline="-25000" dirty="0" smtClean="0"/>
              <a:t>W</a:t>
            </a:r>
            <a:r>
              <a:rPr lang="en-US" sz="3200" dirty="0" smtClean="0"/>
              <a:t> </a:t>
            </a:r>
            <a:r>
              <a:rPr lang="el-GR" sz="3200" dirty="0" smtClean="0"/>
              <a:t>εδώ.</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31640" y="3429000"/>
            <a:ext cx="400050" cy="8096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Συγκεκριμένοι Όροι για τις Μεταφορές</a:t>
            </a:r>
            <a:r>
              <a:rPr lang="en-US" b="1" dirty="0" smtClean="0">
                <a:solidFill>
                  <a:schemeClr val="tx2">
                    <a:lumMod val="60000"/>
                    <a:lumOff val="40000"/>
                  </a:schemeClr>
                </a:solidFill>
              </a:rPr>
              <a:t> [1/2]</a:t>
            </a:r>
            <a:endParaRPr lang="el-GR" b="1" dirty="0">
              <a:solidFill>
                <a:schemeClr val="tx2">
                  <a:lumMod val="60000"/>
                  <a:lumOff val="40000"/>
                </a:schemeClr>
              </a:solidFill>
            </a:endParaRPr>
          </a:p>
        </p:txBody>
      </p:sp>
      <p:sp>
        <p:nvSpPr>
          <p:cNvPr id="12" name="Text Placeholder 11"/>
          <p:cNvSpPr>
            <a:spLocks noGrp="1"/>
          </p:cNvSpPr>
          <p:nvPr>
            <p:ph type="body" idx="1"/>
          </p:nvPr>
        </p:nvSpPr>
        <p:spPr/>
        <p:txBody>
          <a:bodyPr>
            <a:noAutofit/>
          </a:bodyPr>
          <a:lstStyle/>
          <a:p>
            <a:r>
              <a:rPr lang="el-GR" sz="2000" dirty="0" smtClean="0"/>
              <a:t>Αν μειωθεί ο αριθμός οχημάτων, θα μειωθεί και  η καθυστέρηση.</a:t>
            </a:r>
            <a:endParaRPr lang="el-GR" sz="2000" dirty="0"/>
          </a:p>
        </p:txBody>
      </p:sp>
      <p:graphicFrame>
        <p:nvGraphicFramePr>
          <p:cNvPr id="18" name="Content Placeholder 17"/>
          <p:cNvGraphicFramePr>
            <a:graphicFrameLocks noGrp="1"/>
          </p:cNvGraphicFramePr>
          <p:nvPr>
            <p:ph sz="half" idx="2"/>
          </p:nvPr>
        </p:nvGraphicFramePr>
        <p:xfrm>
          <a:off x="467544" y="2204864"/>
          <a:ext cx="4040188"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3"/>
          <p:cNvSpPr>
            <a:spLocks noGrp="1"/>
          </p:cNvSpPr>
          <p:nvPr>
            <p:ph type="body" sz="quarter" idx="3"/>
          </p:nvPr>
        </p:nvSpPr>
        <p:spPr>
          <a:xfrm>
            <a:off x="4645025" y="1535113"/>
            <a:ext cx="4031431" cy="639762"/>
          </a:xfrm>
        </p:spPr>
        <p:txBody>
          <a:bodyPr>
            <a:noAutofit/>
          </a:bodyPr>
          <a:lstStyle/>
          <a:p>
            <a:r>
              <a:rPr lang="el-GR" sz="2000" dirty="0" smtClean="0"/>
              <a:t>Αν μειωθεί η καθυστέρηση, θα αυξηθεί ο αριθμός των οχημάτων.</a:t>
            </a:r>
            <a:endParaRPr lang="el-GR" sz="2000" dirty="0"/>
          </a:p>
        </p:txBody>
      </p:sp>
      <p:graphicFrame>
        <p:nvGraphicFramePr>
          <p:cNvPr id="17" name="Content Placeholder 16"/>
          <p:cNvGraphicFramePr>
            <a:graphicFrameLocks noGrp="1"/>
          </p:cNvGraphicFramePr>
          <p:nvPr>
            <p:ph sz="quarter" idx="4"/>
          </p:nvPr>
        </p:nvGraphicFramePr>
        <p:xfrm>
          <a:off x="4644008" y="2204864"/>
          <a:ext cx="4041775" cy="3951288"/>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p:cNvSpPr>
            <a:spLocks noGrp="1"/>
          </p:cNvSpPr>
          <p:nvPr>
            <p:ph type="sldNum" sz="quarter" idx="12"/>
          </p:nvPr>
        </p:nvSpPr>
        <p:spPr>
          <a:xfrm>
            <a:off x="8244408" y="6356350"/>
            <a:ext cx="504056" cy="365125"/>
          </a:xfrm>
          <a:solidFill>
            <a:schemeClr val="bg2"/>
          </a:solidFill>
        </p:spPr>
        <p:txBody>
          <a:bodyPr/>
          <a:lstStyle/>
          <a:p>
            <a:fld id="{4E33F0AF-8630-405C-8FDB-12C033996C87}" type="slidenum">
              <a:rPr lang="el-GR" sz="2000" b="1" smtClean="0">
                <a:solidFill>
                  <a:schemeClr val="tx2">
                    <a:lumMod val="60000"/>
                    <a:lumOff val="40000"/>
                  </a:schemeClr>
                </a:solidFill>
              </a:rPr>
              <a:pPr/>
              <a:t>14</a:t>
            </a:fld>
            <a:endParaRPr lang="el-GR" sz="2000"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9" name="TextBox 18"/>
          <p:cNvSpPr txBox="1"/>
          <p:nvPr/>
        </p:nvSpPr>
        <p:spPr>
          <a:xfrm>
            <a:off x="5292080" y="3429000"/>
            <a:ext cx="184731" cy="369332"/>
          </a:xfrm>
          <a:prstGeom prst="rect">
            <a:avLst/>
          </a:prstGeom>
          <a:noFill/>
        </p:spPr>
        <p:txBody>
          <a:bodyPr wrap="none" rtlCol="0">
            <a:spAutoFit/>
          </a:bodyPr>
          <a:lstStyle/>
          <a:p>
            <a:endParaRPr lang="el-GR" dirty="0"/>
          </a:p>
        </p:txBody>
      </p:sp>
      <p:sp>
        <p:nvSpPr>
          <p:cNvPr id="20" name="TextBox 19"/>
          <p:cNvSpPr txBox="1"/>
          <p:nvPr/>
        </p:nvSpPr>
        <p:spPr>
          <a:xfrm>
            <a:off x="3203848" y="3140968"/>
            <a:ext cx="936104" cy="523220"/>
          </a:xfrm>
          <a:prstGeom prst="rect">
            <a:avLst/>
          </a:prstGeom>
          <a:noFill/>
        </p:spPr>
        <p:txBody>
          <a:bodyPr wrap="square" rtlCol="0">
            <a:spAutoFit/>
          </a:bodyPr>
          <a:lstStyle/>
          <a:p>
            <a:r>
              <a:rPr lang="en-US" sz="2800" b="1" dirty="0" smtClean="0">
                <a:solidFill>
                  <a:srgbClr val="10BE31"/>
                </a:solidFill>
              </a:rPr>
              <a:t>F(s)</a:t>
            </a:r>
            <a:endParaRPr lang="el-GR" sz="2800" b="1" dirty="0">
              <a:solidFill>
                <a:srgbClr val="10BE31"/>
              </a:solidFill>
            </a:endParaRPr>
          </a:p>
        </p:txBody>
      </p:sp>
      <p:sp>
        <p:nvSpPr>
          <p:cNvPr id="15" name="14 - Δεξιό βέλος"/>
          <p:cNvSpPr/>
          <p:nvPr/>
        </p:nvSpPr>
        <p:spPr>
          <a:xfrm>
            <a:off x="5508104" y="3501008"/>
            <a:ext cx="216024"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2" name="21 - Αριστερό βέλος"/>
          <p:cNvSpPr/>
          <p:nvPr/>
        </p:nvSpPr>
        <p:spPr>
          <a:xfrm>
            <a:off x="1259632" y="4653136"/>
            <a:ext cx="504056"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3" name="1 - TextBox"/>
          <p:cNvSpPr txBox="1"/>
          <p:nvPr/>
        </p:nvSpPr>
        <p:spPr>
          <a:xfrm>
            <a:off x="1907704" y="4437112"/>
            <a:ext cx="216024"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solidFill>
                  <a:srgbClr val="FF0000"/>
                </a:solidFill>
              </a:rPr>
              <a:t>2</a:t>
            </a:r>
            <a:endParaRPr lang="el-GR" sz="2000" b="1" dirty="0">
              <a:solidFill>
                <a:srgbClr val="FF0000"/>
              </a:solidFill>
            </a:endParaRPr>
          </a:p>
        </p:txBody>
      </p:sp>
      <p:sp>
        <p:nvSpPr>
          <p:cNvPr id="24" name="1 - TextBox"/>
          <p:cNvSpPr txBox="1"/>
          <p:nvPr/>
        </p:nvSpPr>
        <p:spPr>
          <a:xfrm>
            <a:off x="323528" y="4509120"/>
            <a:ext cx="28803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solidFill>
                  <a:srgbClr val="FF0000"/>
                </a:solidFill>
              </a:rPr>
              <a:t>3</a:t>
            </a:r>
            <a:endParaRPr lang="el-GR" sz="2000" b="1" dirty="0">
              <a:solidFill>
                <a:srgbClr val="FF0000"/>
              </a:solidFill>
            </a:endParaRPr>
          </a:p>
        </p:txBody>
      </p:sp>
      <p:sp>
        <p:nvSpPr>
          <p:cNvPr id="25" name="1 - TextBox"/>
          <p:cNvSpPr txBox="1"/>
          <p:nvPr/>
        </p:nvSpPr>
        <p:spPr>
          <a:xfrm>
            <a:off x="6084168" y="3429000"/>
            <a:ext cx="28803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solidFill>
                  <a:srgbClr val="FF0000"/>
                </a:solidFill>
              </a:rPr>
              <a:t>4</a:t>
            </a:r>
            <a:endParaRPr lang="el-GR" sz="2000" b="1" dirty="0">
              <a:solidFill>
                <a:srgbClr val="FF0000"/>
              </a:solidFill>
            </a:endParaRPr>
          </a:p>
        </p:txBody>
      </p:sp>
      <p:sp>
        <p:nvSpPr>
          <p:cNvPr id="27" name="1 - TextBox"/>
          <p:cNvSpPr txBox="1"/>
          <p:nvPr/>
        </p:nvSpPr>
        <p:spPr>
          <a:xfrm>
            <a:off x="6084168" y="5517232"/>
            <a:ext cx="28803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solidFill>
                  <a:srgbClr val="FF0000"/>
                </a:solidFill>
              </a:rPr>
              <a:t>5</a:t>
            </a:r>
            <a:endParaRPr lang="el-GR" sz="2000" b="1" dirty="0">
              <a:solidFill>
                <a:srgbClr val="FF0000"/>
              </a:solidFill>
            </a:endParaRP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Συγκεκριμένοι Όροι για τις Μεταφορές</a:t>
            </a:r>
            <a:r>
              <a:rPr lang="en-US" b="1" dirty="0" smtClean="0">
                <a:solidFill>
                  <a:schemeClr val="tx2">
                    <a:lumMod val="60000"/>
                    <a:lumOff val="40000"/>
                  </a:schemeClr>
                </a:solidFill>
              </a:rPr>
              <a:t> [2/</a:t>
            </a:r>
            <a:r>
              <a:rPr lang="el-GR" b="1" dirty="0" smtClean="0">
                <a:solidFill>
                  <a:schemeClr val="tx2">
                    <a:lumMod val="60000"/>
                    <a:lumOff val="40000"/>
                  </a:schemeClr>
                </a:solidFill>
              </a:rPr>
              <a:t>3</a:t>
            </a:r>
            <a:r>
              <a:rPr lang="en-US" b="1" dirty="0" smtClean="0">
                <a:solidFill>
                  <a:schemeClr val="tx2">
                    <a:lumMod val="60000"/>
                    <a:lumOff val="40000"/>
                  </a:schemeClr>
                </a:solidFill>
              </a:rPr>
              <a:t>]</a:t>
            </a:r>
            <a:endParaRPr lang="el-GR" b="1" dirty="0">
              <a:solidFill>
                <a:schemeClr val="tx2">
                  <a:lumMod val="60000"/>
                  <a:lumOff val="40000"/>
                </a:schemeClr>
              </a:solidFill>
            </a:endParaRPr>
          </a:p>
        </p:txBody>
      </p:sp>
      <p:sp>
        <p:nvSpPr>
          <p:cNvPr id="20" name="Content Placeholder 19"/>
          <p:cNvSpPr>
            <a:spLocks noGrp="1"/>
          </p:cNvSpPr>
          <p:nvPr>
            <p:ph idx="1"/>
          </p:nvPr>
        </p:nvSpPr>
        <p:spPr>
          <a:xfrm>
            <a:off x="457200" y="1988840"/>
            <a:ext cx="8229600" cy="4248472"/>
          </a:xfrm>
        </p:spPr>
        <p:txBody>
          <a:bodyPr>
            <a:normAutofit/>
          </a:bodyPr>
          <a:lstStyle/>
          <a:p>
            <a:pPr marL="514350" indent="-514350">
              <a:buAutoNum type="arabicPeriod"/>
            </a:pPr>
            <a:r>
              <a:rPr lang="el-GR" dirty="0" smtClean="0"/>
              <a:t>Όταν </a:t>
            </a:r>
            <a:r>
              <a:rPr lang="en-US" dirty="0" smtClean="0"/>
              <a:t>X</a:t>
            </a:r>
            <a:r>
              <a:rPr lang="en-US" baseline="-25000" dirty="0" smtClean="0"/>
              <a:t>1</a:t>
            </a:r>
            <a:r>
              <a:rPr lang="el-GR" dirty="0" smtClean="0"/>
              <a:t> χαμηλό, </a:t>
            </a:r>
            <a:r>
              <a:rPr lang="en-US" dirty="0" smtClean="0"/>
              <a:t>T</a:t>
            </a:r>
            <a:r>
              <a:rPr lang="en-US" baseline="-25000" dirty="0" smtClean="0"/>
              <a:t>w1</a:t>
            </a:r>
            <a:r>
              <a:rPr lang="en-US" dirty="0" smtClean="0"/>
              <a:t> </a:t>
            </a:r>
            <a:r>
              <a:rPr lang="el-GR" dirty="0" smtClean="0"/>
              <a:t>χαμηλό </a:t>
            </a:r>
            <a:endParaRPr lang="el-GR" dirty="0" smtClean="0">
              <a:solidFill>
                <a:srgbClr val="0070C0"/>
              </a:solidFill>
            </a:endParaRPr>
          </a:p>
          <a:p>
            <a:pPr marL="514350" indent="-514350">
              <a:buNone/>
            </a:pPr>
            <a:r>
              <a:rPr lang="el-GR" dirty="0" smtClean="0"/>
              <a:t>      Όταν </a:t>
            </a:r>
            <a:r>
              <a:rPr lang="en-US" dirty="0" smtClean="0"/>
              <a:t>T</a:t>
            </a:r>
            <a:r>
              <a:rPr lang="en-US" baseline="-25000" dirty="0" smtClean="0"/>
              <a:t>w1</a:t>
            </a:r>
            <a:r>
              <a:rPr lang="en-US" dirty="0" smtClean="0"/>
              <a:t> </a:t>
            </a:r>
            <a:r>
              <a:rPr lang="el-GR" dirty="0" smtClean="0"/>
              <a:t>χαμηλό, </a:t>
            </a:r>
            <a:r>
              <a:rPr lang="en-US" dirty="0" smtClean="0"/>
              <a:t>X</a:t>
            </a:r>
            <a:r>
              <a:rPr lang="en-US" baseline="-25000" dirty="0" smtClean="0"/>
              <a:t>2</a:t>
            </a:r>
            <a:r>
              <a:rPr lang="el-GR" dirty="0" smtClean="0"/>
              <a:t> υψηλό       </a:t>
            </a:r>
            <a:br>
              <a:rPr lang="el-GR" dirty="0" smtClean="0"/>
            </a:br>
            <a:endParaRPr lang="en-US" dirty="0" smtClean="0"/>
          </a:p>
          <a:p>
            <a:pPr marL="514350" indent="-514350">
              <a:buAutoNum type="arabicPeriod" startAt="2"/>
              <a:tabLst>
                <a:tab pos="452438" algn="l"/>
              </a:tabLst>
            </a:pPr>
            <a:r>
              <a:rPr lang="el-GR" dirty="0" smtClean="0"/>
              <a:t>Όταν Χ</a:t>
            </a:r>
            <a:r>
              <a:rPr lang="el-GR" baseline="-25000" dirty="0" smtClean="0"/>
              <a:t>1</a:t>
            </a:r>
            <a:r>
              <a:rPr lang="el-GR" dirty="0" smtClean="0"/>
              <a:t> υψηλό, </a:t>
            </a:r>
            <a:r>
              <a:rPr lang="en-US" dirty="0" smtClean="0"/>
              <a:t>T</a:t>
            </a:r>
            <a:r>
              <a:rPr lang="en-US" baseline="-25000" dirty="0" smtClean="0"/>
              <a:t>w1</a:t>
            </a:r>
            <a:r>
              <a:rPr lang="el-GR" dirty="0" smtClean="0"/>
              <a:t>  υψηλό</a:t>
            </a:r>
            <a:endParaRPr lang="el-GR" dirty="0" smtClean="0">
              <a:solidFill>
                <a:srgbClr val="0070C0"/>
              </a:solidFill>
            </a:endParaRPr>
          </a:p>
          <a:p>
            <a:pPr marL="514350" indent="-514350">
              <a:buNone/>
              <a:tabLst>
                <a:tab pos="452438" algn="l"/>
              </a:tabLst>
            </a:pPr>
            <a:r>
              <a:rPr lang="el-GR" dirty="0" smtClean="0"/>
              <a:t>      Όταν </a:t>
            </a:r>
            <a:r>
              <a:rPr lang="en-US" dirty="0" smtClean="0"/>
              <a:t>T</a:t>
            </a:r>
            <a:r>
              <a:rPr lang="en-US" baseline="-25000" dirty="0" smtClean="0"/>
              <a:t>w1</a:t>
            </a:r>
            <a:r>
              <a:rPr lang="el-GR" dirty="0" smtClean="0"/>
              <a:t>  υψηλό, Χ</a:t>
            </a:r>
            <a:r>
              <a:rPr lang="el-GR" baseline="-25000" dirty="0" smtClean="0"/>
              <a:t>2</a:t>
            </a:r>
            <a:r>
              <a:rPr lang="el-GR" dirty="0" smtClean="0"/>
              <a:t>  χαμηλό      </a:t>
            </a:r>
            <a:br>
              <a:rPr lang="el-GR" dirty="0" smtClean="0"/>
            </a:br>
            <a:endParaRPr lang="el-GR" dirty="0" smtClean="0"/>
          </a:p>
          <a:p>
            <a:pPr marL="514350" indent="-514350">
              <a:buNone/>
              <a:tabLst>
                <a:tab pos="452438" algn="l"/>
              </a:tabLst>
            </a:pPr>
            <a:r>
              <a:rPr lang="el-GR" dirty="0" smtClean="0"/>
              <a:t>3.  Όταν Χ</a:t>
            </a:r>
            <a:r>
              <a:rPr lang="el-GR" baseline="-25000" dirty="0" smtClean="0"/>
              <a:t>1</a:t>
            </a:r>
            <a:r>
              <a:rPr lang="el-GR" dirty="0" smtClean="0"/>
              <a:t>=Χ</a:t>
            </a:r>
            <a:r>
              <a:rPr lang="el-GR" baseline="-25000" dirty="0" smtClean="0"/>
              <a:t>2</a:t>
            </a:r>
            <a:r>
              <a:rPr lang="el-GR" dirty="0" smtClean="0"/>
              <a:t> μόνον τότε ισορροπία.</a:t>
            </a:r>
          </a:p>
          <a:p>
            <a:pPr marL="514350" indent="-514350">
              <a:buNone/>
              <a:tabLst>
                <a:tab pos="452438" algn="l"/>
              </a:tabLst>
            </a:pPr>
            <a:endParaRPr lang="en-US" dirty="0" smtClean="0"/>
          </a:p>
          <a:p>
            <a:endParaRPr lang="en-US" dirty="0" smtClean="0"/>
          </a:p>
        </p:txBody>
      </p:sp>
      <p:sp>
        <p:nvSpPr>
          <p:cNvPr id="7" name="Slide Number Placeholder 6"/>
          <p:cNvSpPr>
            <a:spLocks noGrp="1"/>
          </p:cNvSpPr>
          <p:nvPr>
            <p:ph type="sldNum" sz="quarter" idx="12"/>
          </p:nvPr>
        </p:nvSpPr>
        <p:spPr>
          <a:xfrm>
            <a:off x="8244408" y="6356350"/>
            <a:ext cx="442392" cy="365125"/>
          </a:xfrm>
          <a:solidFill>
            <a:schemeClr val="bg2"/>
          </a:solidFill>
        </p:spPr>
        <p:txBody>
          <a:bodyPr/>
          <a:lstStyle/>
          <a:p>
            <a:fld id="{4E33F0AF-8630-405C-8FDB-12C033996C87}" type="slidenum">
              <a:rPr lang="el-GR" sz="2000" b="1" smtClean="0">
                <a:solidFill>
                  <a:schemeClr val="tx2">
                    <a:lumMod val="60000"/>
                    <a:lumOff val="40000"/>
                  </a:schemeClr>
                </a:solidFill>
              </a:rPr>
              <a:pPr/>
              <a:t>15</a:t>
            </a:fld>
            <a:endParaRPr lang="el-GR" sz="2000"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9" name="TextBox 18"/>
          <p:cNvSpPr txBox="1"/>
          <p:nvPr/>
        </p:nvSpPr>
        <p:spPr>
          <a:xfrm>
            <a:off x="5292080" y="3429000"/>
            <a:ext cx="184731" cy="369332"/>
          </a:xfrm>
          <a:prstGeom prst="rect">
            <a:avLst/>
          </a:prstGeom>
          <a:noFill/>
        </p:spPr>
        <p:txBody>
          <a:bodyPr wrap="none" rtlCol="0">
            <a:spAutoFit/>
          </a:bodyPr>
          <a:lstStyle/>
          <a:p>
            <a:endParaRPr lang="el-GR" dirty="0"/>
          </a:p>
        </p:txBody>
      </p:sp>
      <p:sp>
        <p:nvSpPr>
          <p:cNvPr id="11" name="TextBox 10"/>
          <p:cNvSpPr txBox="1"/>
          <p:nvPr/>
        </p:nvSpPr>
        <p:spPr>
          <a:xfrm>
            <a:off x="6372200" y="2204864"/>
            <a:ext cx="2123728" cy="1077218"/>
          </a:xfrm>
          <a:prstGeom prst="rect">
            <a:avLst/>
          </a:prstGeom>
          <a:noFill/>
        </p:spPr>
        <p:txBody>
          <a:bodyPr wrap="square" rtlCol="0">
            <a:spAutoFit/>
          </a:bodyPr>
          <a:lstStyle/>
          <a:p>
            <a:r>
              <a:rPr lang="el-GR" sz="3200" dirty="0" smtClean="0">
                <a:solidFill>
                  <a:srgbClr val="0070C0"/>
                </a:solidFill>
                <a:sym typeface="Wingdings" pitchFamily="2" charset="2"/>
              </a:rPr>
              <a:t></a:t>
            </a:r>
            <a:r>
              <a:rPr lang="el-GR" sz="3200" dirty="0" smtClean="0">
                <a:sym typeface="Wingdings" pitchFamily="2" charset="2"/>
              </a:rPr>
              <a:t>   </a:t>
            </a:r>
            <a:r>
              <a:rPr lang="el-GR" sz="3200" dirty="0" smtClean="0"/>
              <a:t>Χ</a:t>
            </a:r>
            <a:r>
              <a:rPr lang="el-GR" sz="3200" baseline="-25000" dirty="0" smtClean="0"/>
              <a:t>2</a:t>
            </a:r>
            <a:r>
              <a:rPr lang="el-GR" sz="3200" dirty="0" smtClean="0"/>
              <a:t>&gt;Χ</a:t>
            </a:r>
            <a:r>
              <a:rPr lang="el-GR" sz="3200" baseline="-25000" dirty="0" smtClean="0"/>
              <a:t>1</a:t>
            </a:r>
            <a:r>
              <a:rPr lang="el-GR" sz="3200" dirty="0" smtClean="0"/>
              <a:t/>
            </a:r>
            <a:br>
              <a:rPr lang="el-GR" sz="3200" dirty="0" smtClean="0"/>
            </a:br>
            <a:endParaRPr lang="el-GR" sz="3200" dirty="0"/>
          </a:p>
        </p:txBody>
      </p:sp>
      <p:sp>
        <p:nvSpPr>
          <p:cNvPr id="12" name="TextBox 11"/>
          <p:cNvSpPr txBox="1"/>
          <p:nvPr/>
        </p:nvSpPr>
        <p:spPr>
          <a:xfrm>
            <a:off x="6372200" y="3861048"/>
            <a:ext cx="2123728" cy="1077218"/>
          </a:xfrm>
          <a:prstGeom prst="rect">
            <a:avLst/>
          </a:prstGeom>
          <a:noFill/>
        </p:spPr>
        <p:txBody>
          <a:bodyPr wrap="square" rtlCol="0">
            <a:spAutoFit/>
          </a:bodyPr>
          <a:lstStyle/>
          <a:p>
            <a:r>
              <a:rPr lang="el-GR" sz="3200" dirty="0" smtClean="0">
                <a:solidFill>
                  <a:srgbClr val="0070C0"/>
                </a:solidFill>
                <a:sym typeface="Wingdings" pitchFamily="2" charset="2"/>
              </a:rPr>
              <a:t> </a:t>
            </a:r>
            <a:r>
              <a:rPr lang="el-GR" sz="3200" dirty="0" smtClean="0"/>
              <a:t>Χ</a:t>
            </a:r>
            <a:r>
              <a:rPr lang="el-GR" sz="3200" baseline="-25000" dirty="0" smtClean="0"/>
              <a:t>2</a:t>
            </a:r>
            <a:r>
              <a:rPr lang="el-GR" sz="3200" dirty="0" smtClean="0"/>
              <a:t>&lt;Χ</a:t>
            </a:r>
            <a:r>
              <a:rPr lang="el-GR" sz="3200" baseline="-25000" dirty="0" smtClean="0"/>
              <a:t>1</a:t>
            </a:r>
            <a:r>
              <a:rPr lang="el-GR" sz="3200" dirty="0" smtClean="0"/>
              <a:t/>
            </a:r>
            <a:br>
              <a:rPr lang="el-GR" sz="3200" dirty="0" smtClean="0"/>
            </a:br>
            <a:endParaRPr lang="el-GR" sz="3200"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Συγκεκριμένοι Όροι για τις Μεταφορές</a:t>
            </a:r>
            <a:r>
              <a:rPr lang="en-US" b="1" dirty="0" smtClean="0">
                <a:solidFill>
                  <a:schemeClr val="tx2">
                    <a:lumMod val="60000"/>
                    <a:lumOff val="40000"/>
                  </a:schemeClr>
                </a:solidFill>
              </a:rPr>
              <a:t> [</a:t>
            </a:r>
            <a:r>
              <a:rPr lang="el-GR" b="1" dirty="0" smtClean="0">
                <a:solidFill>
                  <a:schemeClr val="tx2">
                    <a:lumMod val="60000"/>
                    <a:lumOff val="40000"/>
                  </a:schemeClr>
                </a:solidFill>
              </a:rPr>
              <a:t>3</a:t>
            </a:r>
            <a:r>
              <a:rPr lang="en-US" b="1" dirty="0" smtClean="0">
                <a:solidFill>
                  <a:schemeClr val="tx2">
                    <a:lumMod val="60000"/>
                    <a:lumOff val="40000"/>
                  </a:schemeClr>
                </a:solidFill>
              </a:rPr>
              <a:t>/</a:t>
            </a:r>
            <a:r>
              <a:rPr lang="el-GR" b="1" dirty="0" smtClean="0">
                <a:solidFill>
                  <a:schemeClr val="tx2">
                    <a:lumMod val="60000"/>
                    <a:lumOff val="40000"/>
                  </a:schemeClr>
                </a:solidFill>
              </a:rPr>
              <a:t>3</a:t>
            </a:r>
            <a:r>
              <a:rPr lang="en-US" b="1" dirty="0" smtClean="0">
                <a:solidFill>
                  <a:schemeClr val="tx2">
                    <a:lumMod val="60000"/>
                    <a:lumOff val="40000"/>
                  </a:schemeClr>
                </a:solidFill>
              </a:rPr>
              <a:t>]</a:t>
            </a:r>
            <a:endParaRPr lang="el-GR" b="1" dirty="0">
              <a:solidFill>
                <a:schemeClr val="tx2">
                  <a:lumMod val="60000"/>
                  <a:lumOff val="40000"/>
                </a:schemeClr>
              </a:solidFill>
            </a:endParaRPr>
          </a:p>
        </p:txBody>
      </p:sp>
      <p:sp>
        <p:nvSpPr>
          <p:cNvPr id="20" name="Content Placeholder 19"/>
          <p:cNvSpPr>
            <a:spLocks noGrp="1"/>
          </p:cNvSpPr>
          <p:nvPr>
            <p:ph idx="1"/>
          </p:nvPr>
        </p:nvSpPr>
        <p:spPr>
          <a:xfrm>
            <a:off x="755576" y="2132856"/>
            <a:ext cx="7931224" cy="3993307"/>
          </a:xfrm>
        </p:spPr>
        <p:txBody>
          <a:bodyPr>
            <a:normAutofit fontScale="92500" lnSpcReduction="20000"/>
          </a:bodyPr>
          <a:lstStyle/>
          <a:p>
            <a:pPr algn="just">
              <a:lnSpc>
                <a:spcPct val="150000"/>
              </a:lnSpc>
            </a:pPr>
            <a:r>
              <a:rPr lang="el-GR" dirty="0" smtClean="0"/>
              <a:t>Αν αφήσουμε το σύστημα να λειτουργήσει ελεύθερα μετά από λίγο χρόνο θα φτάσει στο σημείο ισορροπίας.</a:t>
            </a:r>
          </a:p>
          <a:p>
            <a:endParaRPr lang="el-GR" dirty="0" smtClean="0"/>
          </a:p>
          <a:p>
            <a:pPr>
              <a:lnSpc>
                <a:spcPct val="160000"/>
              </a:lnSpc>
              <a:buNone/>
            </a:pPr>
            <a:r>
              <a:rPr lang="el-GR" u="sng" dirty="0" smtClean="0"/>
              <a:t>Σημείωση:</a:t>
            </a:r>
            <a:r>
              <a:rPr lang="el-GR" dirty="0" smtClean="0"/>
              <a:t> </a:t>
            </a:r>
            <a:r>
              <a:rPr lang="en-US" dirty="0" smtClean="0"/>
              <a:t> </a:t>
            </a:r>
            <a:r>
              <a:rPr lang="en-US" b="1" dirty="0" smtClean="0"/>
              <a:t>T</a:t>
            </a:r>
            <a:r>
              <a:rPr lang="en-US" b="1" baseline="-25000" dirty="0" smtClean="0"/>
              <a:t>w</a:t>
            </a:r>
            <a:r>
              <a:rPr lang="en-US" b="1" dirty="0" smtClean="0"/>
              <a:t>=Travel (Delay) time</a:t>
            </a:r>
          </a:p>
          <a:p>
            <a:pPr>
              <a:lnSpc>
                <a:spcPct val="160000"/>
              </a:lnSpc>
              <a:buNone/>
            </a:pPr>
            <a:r>
              <a:rPr lang="en-US" b="1" dirty="0" smtClean="0"/>
              <a:t>                       X=Volume</a:t>
            </a:r>
            <a:endParaRPr lang="el-GR" b="1" dirty="0"/>
          </a:p>
        </p:txBody>
      </p:sp>
      <p:sp>
        <p:nvSpPr>
          <p:cNvPr id="7" name="Slide Number Placeholder 6"/>
          <p:cNvSpPr>
            <a:spLocks noGrp="1"/>
          </p:cNvSpPr>
          <p:nvPr>
            <p:ph type="sldNum" sz="quarter" idx="12"/>
          </p:nvPr>
        </p:nvSpPr>
        <p:spPr>
          <a:xfrm>
            <a:off x="8244408" y="6356350"/>
            <a:ext cx="442392" cy="365125"/>
          </a:xfrm>
          <a:solidFill>
            <a:schemeClr val="bg2"/>
          </a:solidFill>
        </p:spPr>
        <p:txBody>
          <a:bodyPr/>
          <a:lstStyle/>
          <a:p>
            <a:fld id="{4E33F0AF-8630-405C-8FDB-12C033996C87}" type="slidenum">
              <a:rPr lang="el-GR" sz="2000" b="1" smtClean="0">
                <a:solidFill>
                  <a:schemeClr val="tx2">
                    <a:lumMod val="60000"/>
                    <a:lumOff val="40000"/>
                  </a:schemeClr>
                </a:solidFill>
              </a:rPr>
              <a:pPr/>
              <a:t>16</a:t>
            </a:fld>
            <a:endParaRPr lang="el-GR" sz="2000"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9" name="TextBox 18"/>
          <p:cNvSpPr txBox="1"/>
          <p:nvPr/>
        </p:nvSpPr>
        <p:spPr>
          <a:xfrm>
            <a:off x="5292080" y="3429000"/>
            <a:ext cx="184731" cy="369332"/>
          </a:xfrm>
          <a:prstGeom prst="rect">
            <a:avLst/>
          </a:prstGeom>
          <a:noFill/>
        </p:spPr>
        <p:txBody>
          <a:bodyPr wrap="none" rtlCol="0">
            <a:spAutoFit/>
          </a:bodyPr>
          <a:lstStyle/>
          <a:p>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Λύση στην Κατάσταση Ισορροπίας [1/3]</a:t>
            </a:r>
            <a:endParaRPr lang="el-GR" b="1" dirty="0">
              <a:solidFill>
                <a:schemeClr val="tx2">
                  <a:lumMod val="60000"/>
                  <a:lumOff val="40000"/>
                </a:schemeClr>
              </a:solidFill>
            </a:endParaRPr>
          </a:p>
        </p:txBody>
      </p:sp>
      <p:sp>
        <p:nvSpPr>
          <p:cNvPr id="7" name="Slide Number Placeholder 6"/>
          <p:cNvSpPr>
            <a:spLocks noGrp="1"/>
          </p:cNvSpPr>
          <p:nvPr>
            <p:ph type="sldNum" sz="quarter" idx="12"/>
          </p:nvPr>
        </p:nvSpPr>
        <p:spPr>
          <a:xfrm>
            <a:off x="8388424" y="6356350"/>
            <a:ext cx="504056" cy="365125"/>
          </a:xfrm>
          <a:solidFill>
            <a:schemeClr val="bg2"/>
          </a:solidFill>
        </p:spPr>
        <p:txBody>
          <a:bodyPr/>
          <a:lstStyle/>
          <a:p>
            <a:fld id="{4E33F0AF-8630-405C-8FDB-12C033996C87}" type="slidenum">
              <a:rPr lang="el-GR" sz="2000" b="1" smtClean="0">
                <a:solidFill>
                  <a:schemeClr val="tx2">
                    <a:lumMod val="60000"/>
                    <a:lumOff val="40000"/>
                  </a:schemeClr>
                </a:solidFill>
              </a:rPr>
              <a:pPr/>
              <a:t>17</a:t>
            </a:fld>
            <a:endParaRPr lang="el-GR" sz="2000"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8" name="Content Placeholder 7"/>
          <p:cNvSpPr>
            <a:spLocks noGrp="1"/>
          </p:cNvSpPr>
          <p:nvPr>
            <p:ph idx="1"/>
          </p:nvPr>
        </p:nvSpPr>
        <p:spPr>
          <a:xfrm>
            <a:off x="457200" y="2348880"/>
            <a:ext cx="8229600" cy="3777283"/>
          </a:xfrm>
        </p:spPr>
        <p:txBody>
          <a:bodyPr/>
          <a:lstStyle/>
          <a:p>
            <a:pPr algn="just">
              <a:lnSpc>
                <a:spcPct val="150000"/>
              </a:lnSpc>
            </a:pPr>
            <a:r>
              <a:rPr lang="el-GR" dirty="0" smtClean="0"/>
              <a:t>Πώς βρίσκουμε τη λύση στην κατάσταση ισορροπίας όταν γνωρίζουμε τις συναρτήσεις προσφοράς και ζήτησης (όταν είναι γνωστό ότι το σύστημα βρίσκεται σε ισορροπία);</a:t>
            </a:r>
          </a:p>
          <a:p>
            <a:pPr>
              <a:buNone/>
            </a:pPr>
            <a:endParaRPr lang="el-GR" dirty="0" smtClean="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Λύση στην Κατάσταση Ισορροπίας [2/3]</a:t>
            </a:r>
            <a:endParaRPr lang="el-GR" b="1" dirty="0">
              <a:solidFill>
                <a:schemeClr val="tx2">
                  <a:lumMod val="60000"/>
                  <a:lumOff val="40000"/>
                </a:schemeClr>
              </a:solidFill>
            </a:endParaRPr>
          </a:p>
        </p:txBody>
      </p:sp>
      <p:sp>
        <p:nvSpPr>
          <p:cNvPr id="7" name="Slide Number Placeholder 6"/>
          <p:cNvSpPr>
            <a:spLocks noGrp="1"/>
          </p:cNvSpPr>
          <p:nvPr>
            <p:ph type="sldNum" sz="quarter" idx="12"/>
          </p:nvPr>
        </p:nvSpPr>
        <p:spPr>
          <a:xfrm>
            <a:off x="8460432" y="6309320"/>
            <a:ext cx="504056" cy="365125"/>
          </a:xfrm>
          <a:solidFill>
            <a:schemeClr val="bg2"/>
          </a:solidFill>
        </p:spPr>
        <p:txBody>
          <a:bodyPr/>
          <a:lstStyle/>
          <a:p>
            <a:fld id="{4E33F0AF-8630-405C-8FDB-12C033996C87}" type="slidenum">
              <a:rPr lang="el-GR" sz="2000" b="1" smtClean="0">
                <a:solidFill>
                  <a:schemeClr val="tx2">
                    <a:lumMod val="60000"/>
                    <a:lumOff val="40000"/>
                  </a:schemeClr>
                </a:solidFill>
              </a:rPr>
              <a:pPr/>
              <a:t>18</a:t>
            </a:fld>
            <a:endParaRPr lang="el-GR" sz="2000"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graphicFrame>
        <p:nvGraphicFramePr>
          <p:cNvPr id="12" name="Content Placeholder 11"/>
          <p:cNvGraphicFramePr>
            <a:graphicFrameLocks noGrp="1"/>
          </p:cNvGraphicFramePr>
          <p:nvPr>
            <p:ph idx="1"/>
          </p:nvPr>
        </p:nvGraphicFramePr>
        <p:xfrm>
          <a:off x="323528" y="1124744"/>
          <a:ext cx="8229600" cy="53285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Λύση στην Κατάσταση Ισορροπίας [3/3]</a:t>
            </a:r>
            <a:endParaRPr lang="el-GR" b="1" dirty="0">
              <a:solidFill>
                <a:schemeClr val="tx2">
                  <a:lumMod val="60000"/>
                  <a:lumOff val="40000"/>
                </a:schemeClr>
              </a:solidFill>
            </a:endParaRPr>
          </a:p>
        </p:txBody>
      </p:sp>
      <p:sp>
        <p:nvSpPr>
          <p:cNvPr id="7" name="Slide Number Placeholder 6"/>
          <p:cNvSpPr>
            <a:spLocks noGrp="1"/>
          </p:cNvSpPr>
          <p:nvPr>
            <p:ph type="sldNum" sz="quarter" idx="12"/>
          </p:nvPr>
        </p:nvSpPr>
        <p:spPr>
          <a:xfrm>
            <a:off x="8244408" y="6356350"/>
            <a:ext cx="504056" cy="365125"/>
          </a:xfrm>
          <a:solidFill>
            <a:schemeClr val="bg2"/>
          </a:solidFill>
        </p:spPr>
        <p:txBody>
          <a:bodyPr/>
          <a:lstStyle/>
          <a:p>
            <a:fld id="{4E33F0AF-8630-405C-8FDB-12C033996C87}" type="slidenum">
              <a:rPr lang="el-GR" sz="2000" b="1" smtClean="0">
                <a:solidFill>
                  <a:schemeClr val="tx2">
                    <a:lumMod val="60000"/>
                    <a:lumOff val="40000"/>
                  </a:schemeClr>
                </a:solidFill>
              </a:rPr>
              <a:pPr/>
              <a:t>19</a:t>
            </a:fld>
            <a:endParaRPr lang="el-GR" sz="2000"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8" name="Content Placeholder 7"/>
          <p:cNvSpPr>
            <a:spLocks noGrp="1"/>
          </p:cNvSpPr>
          <p:nvPr>
            <p:ph idx="1"/>
          </p:nvPr>
        </p:nvSpPr>
        <p:spPr>
          <a:xfrm>
            <a:off x="457200" y="1772816"/>
            <a:ext cx="8229600" cy="4353347"/>
          </a:xfrm>
        </p:spPr>
        <p:txBody>
          <a:bodyPr>
            <a:normAutofit fontScale="92500" lnSpcReduction="10000"/>
          </a:bodyPr>
          <a:lstStyle/>
          <a:p>
            <a:pPr marL="0" indent="0" algn="just">
              <a:buNone/>
            </a:pPr>
            <a:r>
              <a:rPr lang="el-GR" dirty="0" smtClean="0"/>
              <a:t>Από το προηγούμενο διάγραμμα συμπεραίνουμε τα εξής:</a:t>
            </a:r>
          </a:p>
          <a:p>
            <a:pPr algn="just"/>
            <a:r>
              <a:rPr lang="el-GR" dirty="0" smtClean="0"/>
              <a:t>Για το κόστος </a:t>
            </a:r>
            <a:r>
              <a:rPr lang="en-US" b="1" dirty="0" smtClean="0"/>
              <a:t>P</a:t>
            </a:r>
            <a:r>
              <a:rPr lang="en-US" b="1" baseline="-25000" dirty="0" smtClean="0"/>
              <a:t>1</a:t>
            </a:r>
            <a:r>
              <a:rPr lang="en-US" b="1" dirty="0" smtClean="0"/>
              <a:t> </a:t>
            </a:r>
            <a:r>
              <a:rPr lang="el-GR" dirty="0" smtClean="0"/>
              <a:t>η ποσότητα προσφοράς είναι μεγαλύτερη από την ποσότητα ζήτησης </a:t>
            </a:r>
            <a:r>
              <a:rPr lang="el-GR" dirty="0" smtClean="0">
                <a:sym typeface="Mathematica1"/>
              </a:rPr>
              <a:t> </a:t>
            </a:r>
            <a:r>
              <a:rPr lang="el-GR" dirty="0" smtClean="0">
                <a:solidFill>
                  <a:srgbClr val="0070C0"/>
                </a:solidFill>
                <a:sym typeface="Wingdings" pitchFamily="2" charset="2"/>
              </a:rPr>
              <a:t></a:t>
            </a:r>
            <a:r>
              <a:rPr lang="el-GR" dirty="0" smtClean="0">
                <a:sym typeface="Mathematica1"/>
              </a:rPr>
              <a:t>  </a:t>
            </a:r>
            <a:br>
              <a:rPr lang="el-GR" dirty="0" smtClean="0">
                <a:sym typeface="Mathematica1"/>
              </a:rPr>
            </a:br>
            <a:r>
              <a:rPr lang="el-GR" dirty="0" smtClean="0">
                <a:sym typeface="Mathematica1"/>
              </a:rPr>
              <a:t>Στο επόμενο </a:t>
            </a:r>
            <a:r>
              <a:rPr lang="en-US" dirty="0" smtClean="0">
                <a:sym typeface="Mathematica1"/>
              </a:rPr>
              <a:t>dt</a:t>
            </a:r>
            <a:r>
              <a:rPr lang="el-GR" dirty="0" smtClean="0">
                <a:sym typeface="Mathematica1"/>
              </a:rPr>
              <a:t> (π.χ. μήνας, χρόνος) η τιμή αναγκαστικά θα πέσει.</a:t>
            </a:r>
          </a:p>
          <a:p>
            <a:pPr algn="just"/>
            <a:r>
              <a:rPr lang="el-GR" dirty="0" smtClean="0">
                <a:sym typeface="Mathematica1"/>
              </a:rPr>
              <a:t>Για το κόστος </a:t>
            </a:r>
            <a:r>
              <a:rPr lang="en-US" b="1" dirty="0" smtClean="0">
                <a:sym typeface="Mathematica1"/>
              </a:rPr>
              <a:t>P</a:t>
            </a:r>
            <a:r>
              <a:rPr lang="en-US" b="1" baseline="-25000" dirty="0" smtClean="0">
                <a:sym typeface="Mathematica1"/>
              </a:rPr>
              <a:t>2</a:t>
            </a:r>
            <a:r>
              <a:rPr lang="en-US" dirty="0" smtClean="0">
                <a:sym typeface="Mathematica1"/>
              </a:rPr>
              <a:t> </a:t>
            </a:r>
            <a:r>
              <a:rPr lang="el-GR" dirty="0" smtClean="0">
                <a:sym typeface="Mathematica1"/>
              </a:rPr>
              <a:t>η ποσότητα ζήτησης είναι μεγαλύτερη από την ποσότητα προσφοράς  </a:t>
            </a:r>
            <a:r>
              <a:rPr lang="el-GR" dirty="0" smtClean="0">
                <a:solidFill>
                  <a:srgbClr val="0070C0"/>
                </a:solidFill>
                <a:sym typeface="Wingdings" pitchFamily="2" charset="2"/>
              </a:rPr>
              <a:t></a:t>
            </a:r>
            <a:r>
              <a:rPr lang="el-GR" dirty="0" smtClean="0">
                <a:sym typeface="Mathematica1"/>
              </a:rPr>
              <a:t/>
            </a:r>
            <a:br>
              <a:rPr lang="el-GR" dirty="0" smtClean="0">
                <a:sym typeface="Mathematica1"/>
              </a:rPr>
            </a:br>
            <a:r>
              <a:rPr lang="el-GR" dirty="0" smtClean="0">
                <a:sym typeface="Mathematica1"/>
              </a:rPr>
              <a:t>Η τιμή αναμένεται να ανέβει.</a:t>
            </a:r>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2">
                    <a:lumMod val="60000"/>
                    <a:lumOff val="40000"/>
                  </a:schemeClr>
                </a:solidFill>
              </a:rPr>
              <a:t>Σκοπός  ενότητας</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lstStyle/>
          <a:p>
            <a:pPr marL="0" algn="just">
              <a:buNone/>
            </a:pPr>
            <a:r>
              <a:rPr lang="el-GR" dirty="0" smtClean="0"/>
              <a:t>Μέσα από την ενότητα αυτή επιχειρείται η εξοικείωση με έννοιες-όρους και συναρτήσεις που αφορούν στις μεταφορές, όπως είναι:</a:t>
            </a:r>
          </a:p>
          <a:p>
            <a:pPr marL="0" algn="just"/>
            <a:r>
              <a:rPr lang="el-GR" dirty="0" smtClean="0"/>
              <a:t>η ισορροπία στην αγορά (εξισορρόπηση),</a:t>
            </a:r>
          </a:p>
          <a:p>
            <a:pPr marL="0" algn="just">
              <a:tabLst>
                <a:tab pos="358775" algn="l"/>
              </a:tabLst>
            </a:pPr>
            <a:r>
              <a:rPr lang="el-GR" dirty="0" smtClean="0"/>
              <a:t>η συνάρτηση ζήτησης και </a:t>
            </a:r>
          </a:p>
          <a:p>
            <a:pPr marL="0" algn="just"/>
            <a:r>
              <a:rPr lang="el-GR" dirty="0" smtClean="0"/>
              <a:t>η συνάρτηση προσφοράς.</a:t>
            </a: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460432" y="6356350"/>
            <a:ext cx="360040" cy="365125"/>
          </a:xfrm>
          <a:solidFill>
            <a:schemeClr val="bg2"/>
          </a:solidFill>
        </p:spPr>
        <p:txBody>
          <a:bodyPr/>
          <a:lstStyle/>
          <a:p>
            <a:fld id="{4E33F0AF-8630-405C-8FDB-12C033996C87}" type="slidenum">
              <a:rPr lang="el-GR" sz="2000" b="1" smtClean="0">
                <a:solidFill>
                  <a:schemeClr val="tx2">
                    <a:lumMod val="60000"/>
                    <a:lumOff val="40000"/>
                  </a:schemeClr>
                </a:solidFill>
              </a:rPr>
              <a:pPr/>
              <a:t>2</a:t>
            </a:fld>
            <a:endParaRPr lang="el-GR" sz="2000" b="1" dirty="0">
              <a:solidFill>
                <a:schemeClr val="tx2">
                  <a:lumMod val="60000"/>
                  <a:lumOff val="40000"/>
                </a:schemeClr>
              </a:solidFill>
            </a:endParaRP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Μεθοδολογία Ασκήσεων [1/3]</a:t>
            </a:r>
            <a:endParaRPr lang="el-GR" b="1" dirty="0">
              <a:solidFill>
                <a:schemeClr val="tx2">
                  <a:lumMod val="60000"/>
                  <a:lumOff val="40000"/>
                </a:schemeClr>
              </a:solidFill>
            </a:endParaRPr>
          </a:p>
        </p:txBody>
      </p:sp>
      <p:sp>
        <p:nvSpPr>
          <p:cNvPr id="20" name="Content Placeholder 19"/>
          <p:cNvSpPr>
            <a:spLocks noGrp="1"/>
          </p:cNvSpPr>
          <p:nvPr>
            <p:ph sz="half" idx="1"/>
          </p:nvPr>
        </p:nvSpPr>
        <p:spPr/>
        <p:txBody>
          <a:bodyPr/>
          <a:lstStyle/>
          <a:p>
            <a:pPr marL="0" indent="0">
              <a:buNone/>
            </a:pPr>
            <a:r>
              <a:rPr lang="el-GR" dirty="0" smtClean="0"/>
              <a:t>Ας υποθέσουμε ότι έχουμε έναν αριθμό οχημάτων στο δρόμο. Θα βρεθεί το σύστημα σε ισορροπία;</a:t>
            </a:r>
            <a:endParaRPr lang="en-US" dirty="0" smtClean="0"/>
          </a:p>
          <a:p>
            <a:pPr marL="0" indent="0">
              <a:buNone/>
            </a:pPr>
            <a:endParaRPr lang="en-US" dirty="0" smtClean="0"/>
          </a:p>
          <a:p>
            <a:pPr marL="0" indent="0"/>
            <a:r>
              <a:rPr lang="el-GR" b="1" dirty="0" smtClean="0"/>
              <a:t>Ξεκινάω από το Χ</a:t>
            </a:r>
            <a:r>
              <a:rPr lang="el-GR" b="1" baseline="-25000" dirty="0" smtClean="0"/>
              <a:t>1</a:t>
            </a:r>
            <a:endParaRPr lang="el-GR" b="1" baseline="-25000" dirty="0"/>
          </a:p>
        </p:txBody>
      </p:sp>
      <p:sp>
        <p:nvSpPr>
          <p:cNvPr id="7" name="Slide Number Placeholder 6"/>
          <p:cNvSpPr>
            <a:spLocks noGrp="1"/>
          </p:cNvSpPr>
          <p:nvPr>
            <p:ph type="sldNum" sz="quarter" idx="12"/>
          </p:nvPr>
        </p:nvSpPr>
        <p:spPr>
          <a:xfrm>
            <a:off x="8316416" y="6356350"/>
            <a:ext cx="504056" cy="365125"/>
          </a:xfrm>
          <a:solidFill>
            <a:schemeClr val="bg2"/>
          </a:solidFill>
        </p:spPr>
        <p:txBody>
          <a:bodyPr/>
          <a:lstStyle/>
          <a:p>
            <a:fld id="{4E33F0AF-8630-405C-8FDB-12C033996C87}" type="slidenum">
              <a:rPr lang="el-GR" sz="2000" b="1" smtClean="0">
                <a:solidFill>
                  <a:schemeClr val="tx2">
                    <a:lumMod val="60000"/>
                    <a:lumOff val="40000"/>
                  </a:schemeClr>
                </a:solidFill>
              </a:rPr>
              <a:pPr/>
              <a:t>20</a:t>
            </a:fld>
            <a:endParaRPr lang="el-GR" sz="2000"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9" name="TextBox 18"/>
          <p:cNvSpPr txBox="1"/>
          <p:nvPr/>
        </p:nvSpPr>
        <p:spPr>
          <a:xfrm>
            <a:off x="5292080" y="3429000"/>
            <a:ext cx="184731" cy="369332"/>
          </a:xfrm>
          <a:prstGeom prst="rect">
            <a:avLst/>
          </a:prstGeom>
          <a:noFill/>
        </p:spPr>
        <p:txBody>
          <a:bodyPr wrap="none" rtlCol="0">
            <a:spAutoFit/>
          </a:bodyPr>
          <a:lstStyle/>
          <a:p>
            <a:endParaRPr lang="el-GR" dirty="0"/>
          </a:p>
        </p:txBody>
      </p:sp>
      <p:graphicFrame>
        <p:nvGraphicFramePr>
          <p:cNvPr id="17" name="Content Placeholder 16"/>
          <p:cNvGraphicFramePr>
            <a:graphicFrameLocks noGrp="1"/>
          </p:cNvGraphicFramePr>
          <p:nvPr>
            <p:ph sz="half" idx="2"/>
          </p:nvPr>
        </p:nvGraphicFramePr>
        <p:xfrm>
          <a:off x="4716016" y="1700808"/>
          <a:ext cx="40386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Μεθοδολογία Ασκήσεων [2/3]</a:t>
            </a:r>
            <a:endParaRPr lang="el-GR" b="1" dirty="0">
              <a:solidFill>
                <a:schemeClr val="tx2">
                  <a:lumMod val="60000"/>
                  <a:lumOff val="40000"/>
                </a:schemeClr>
              </a:solidFill>
            </a:endParaRPr>
          </a:p>
        </p:txBody>
      </p:sp>
      <p:sp>
        <p:nvSpPr>
          <p:cNvPr id="20" name="Content Placeholder 19"/>
          <p:cNvSpPr>
            <a:spLocks noGrp="1"/>
          </p:cNvSpPr>
          <p:nvPr>
            <p:ph sz="half" idx="1"/>
          </p:nvPr>
        </p:nvSpPr>
        <p:spPr>
          <a:xfrm>
            <a:off x="457200" y="1600200"/>
            <a:ext cx="4186808" cy="4525963"/>
          </a:xfrm>
        </p:spPr>
        <p:txBody>
          <a:bodyPr>
            <a:normAutofit lnSpcReduction="10000"/>
          </a:bodyPr>
          <a:lstStyle/>
          <a:p>
            <a:pPr marL="0" indent="0">
              <a:buFont typeface="Wingdings" pitchFamily="2" charset="2"/>
              <a:buChar char="Ø"/>
            </a:pPr>
            <a:r>
              <a:rPr lang="el-GR" sz="3200" dirty="0" smtClean="0"/>
              <a:t>Με γνωστό το Χ</a:t>
            </a:r>
            <a:r>
              <a:rPr lang="el-GR" sz="3200" baseline="-25000" dirty="0" smtClean="0"/>
              <a:t>1</a:t>
            </a:r>
            <a:r>
              <a:rPr lang="el-GR" sz="3200" dirty="0" smtClean="0">
                <a:solidFill>
                  <a:srgbClr val="0070C0"/>
                </a:solidFill>
                <a:sym typeface="Wingdings" pitchFamily="2" charset="2"/>
              </a:rPr>
              <a:t></a:t>
            </a:r>
            <a:r>
              <a:rPr lang="el-GR" sz="3200" dirty="0" smtClean="0">
                <a:sym typeface="Wingdings" pitchFamily="2" charset="2"/>
              </a:rPr>
              <a:t> </a:t>
            </a:r>
            <a:r>
              <a:rPr lang="el-GR" sz="3200" dirty="0" smtClean="0"/>
              <a:t>βρίσκω ένα Τ</a:t>
            </a:r>
            <a:r>
              <a:rPr lang="el-GR" sz="3200" baseline="-25000" dirty="0" smtClean="0"/>
              <a:t>1</a:t>
            </a:r>
          </a:p>
          <a:p>
            <a:pPr marL="0" indent="0">
              <a:buFont typeface="Wingdings" pitchFamily="2" charset="2"/>
              <a:buChar char="Ø"/>
            </a:pPr>
            <a:r>
              <a:rPr lang="el-GR" sz="3200" dirty="0" smtClean="0"/>
              <a:t>Με γνωστό το Τ</a:t>
            </a:r>
            <a:r>
              <a:rPr lang="el-GR" sz="3200" baseline="-25000" dirty="0" smtClean="0"/>
              <a:t>1</a:t>
            </a:r>
            <a:r>
              <a:rPr lang="el-GR" sz="3200" dirty="0" smtClean="0"/>
              <a:t> </a:t>
            </a:r>
            <a:r>
              <a:rPr lang="el-GR" sz="3200" dirty="0" smtClean="0">
                <a:solidFill>
                  <a:srgbClr val="0070C0"/>
                </a:solidFill>
                <a:sym typeface="Wingdings" pitchFamily="2" charset="2"/>
              </a:rPr>
              <a:t></a:t>
            </a:r>
            <a:endParaRPr lang="el-GR" sz="3200" dirty="0" smtClean="0">
              <a:solidFill>
                <a:srgbClr val="0070C0"/>
              </a:solidFill>
              <a:sym typeface="Mathematica1"/>
            </a:endParaRPr>
          </a:p>
          <a:p>
            <a:pPr marL="0" indent="0">
              <a:buNone/>
            </a:pPr>
            <a:r>
              <a:rPr lang="el-GR" sz="3200" dirty="0" smtClean="0">
                <a:sym typeface="Mathematica1"/>
              </a:rPr>
              <a:t>βρίσκω ένα Χ</a:t>
            </a:r>
            <a:r>
              <a:rPr lang="el-GR" sz="3200" baseline="-25000" dirty="0" smtClean="0">
                <a:sym typeface="Mathematica1"/>
              </a:rPr>
              <a:t>2</a:t>
            </a:r>
          </a:p>
          <a:p>
            <a:pPr marL="0" indent="0">
              <a:buFont typeface="Wingdings" pitchFamily="2" charset="2"/>
              <a:buChar char="Ø"/>
            </a:pPr>
            <a:r>
              <a:rPr lang="el-GR" sz="3200" dirty="0" smtClean="0"/>
              <a:t>Με γνωστό το Χ</a:t>
            </a:r>
            <a:r>
              <a:rPr lang="el-GR" sz="3200" baseline="-25000" dirty="0" smtClean="0"/>
              <a:t>2</a:t>
            </a:r>
            <a:r>
              <a:rPr lang="el-GR" sz="3200" dirty="0" smtClean="0"/>
              <a:t> </a:t>
            </a:r>
            <a:r>
              <a:rPr lang="el-GR" sz="3200" dirty="0" smtClean="0">
                <a:solidFill>
                  <a:srgbClr val="0070C0"/>
                </a:solidFill>
                <a:sym typeface="Wingdings" pitchFamily="2" charset="2"/>
              </a:rPr>
              <a:t></a:t>
            </a:r>
            <a:endParaRPr lang="el-GR" sz="3200" dirty="0" smtClean="0">
              <a:solidFill>
                <a:srgbClr val="0070C0"/>
              </a:solidFill>
              <a:sym typeface="Mathematica1"/>
            </a:endParaRPr>
          </a:p>
          <a:p>
            <a:pPr marL="0" indent="0">
              <a:buNone/>
            </a:pPr>
            <a:r>
              <a:rPr lang="el-GR" sz="3200" dirty="0" smtClean="0">
                <a:sym typeface="Mathematica1"/>
              </a:rPr>
              <a:t>βρίσκω ένα Τ</a:t>
            </a:r>
            <a:r>
              <a:rPr lang="el-GR" sz="3200" baseline="-25000" dirty="0" smtClean="0">
                <a:sym typeface="Mathematica1"/>
              </a:rPr>
              <a:t>2</a:t>
            </a:r>
          </a:p>
          <a:p>
            <a:pPr marL="0" indent="0">
              <a:buFont typeface="Wingdings" pitchFamily="2" charset="2"/>
              <a:buChar char="Ø"/>
            </a:pPr>
            <a:r>
              <a:rPr lang="el-GR" sz="3200" dirty="0" smtClean="0"/>
              <a:t>Με γνωστό το Τ</a:t>
            </a:r>
            <a:r>
              <a:rPr lang="el-GR" sz="3200" baseline="-25000" dirty="0" smtClean="0"/>
              <a:t>2</a:t>
            </a:r>
            <a:r>
              <a:rPr lang="el-GR" sz="3200" dirty="0" smtClean="0"/>
              <a:t> </a:t>
            </a:r>
            <a:r>
              <a:rPr lang="el-GR" sz="3200" dirty="0" smtClean="0">
                <a:solidFill>
                  <a:srgbClr val="0070C0"/>
                </a:solidFill>
                <a:sym typeface="Wingdings" pitchFamily="2" charset="2"/>
              </a:rPr>
              <a:t></a:t>
            </a:r>
            <a:endParaRPr lang="el-GR" sz="3200" dirty="0" smtClean="0">
              <a:solidFill>
                <a:srgbClr val="0070C0"/>
              </a:solidFill>
              <a:sym typeface="Mathematica1"/>
            </a:endParaRPr>
          </a:p>
          <a:p>
            <a:pPr marL="0" indent="0">
              <a:buNone/>
            </a:pPr>
            <a:r>
              <a:rPr lang="el-GR" sz="3200" dirty="0" smtClean="0">
                <a:sym typeface="Mathematica1"/>
              </a:rPr>
              <a:t>βρίσκω ένα Χ</a:t>
            </a:r>
            <a:r>
              <a:rPr lang="el-GR" sz="3200" baseline="-25000" dirty="0" smtClean="0">
                <a:sym typeface="Mathematica1"/>
              </a:rPr>
              <a:t>3</a:t>
            </a:r>
            <a:r>
              <a:rPr lang="el-GR" sz="3200" dirty="0" smtClean="0">
                <a:sym typeface="Mathematica1"/>
              </a:rPr>
              <a:t> κ.ο.κ.</a:t>
            </a:r>
          </a:p>
          <a:p>
            <a:pPr marL="0" indent="0">
              <a:buNone/>
            </a:pPr>
            <a:endParaRPr lang="el-GR" sz="3200" dirty="0" smtClean="0"/>
          </a:p>
          <a:p>
            <a:pPr marL="0" indent="0">
              <a:buNone/>
            </a:pPr>
            <a:endParaRPr lang="el-GR" b="1" dirty="0" smtClean="0"/>
          </a:p>
        </p:txBody>
      </p:sp>
      <p:sp>
        <p:nvSpPr>
          <p:cNvPr id="7" name="Slide Number Placeholder 6"/>
          <p:cNvSpPr>
            <a:spLocks noGrp="1"/>
          </p:cNvSpPr>
          <p:nvPr>
            <p:ph type="sldNum" sz="quarter" idx="12"/>
          </p:nvPr>
        </p:nvSpPr>
        <p:spPr>
          <a:xfrm>
            <a:off x="8316416" y="6356350"/>
            <a:ext cx="504056" cy="365125"/>
          </a:xfrm>
          <a:solidFill>
            <a:schemeClr val="bg2"/>
          </a:solidFill>
        </p:spPr>
        <p:txBody>
          <a:bodyPr/>
          <a:lstStyle/>
          <a:p>
            <a:fld id="{4E33F0AF-8630-405C-8FDB-12C033996C87}" type="slidenum">
              <a:rPr lang="el-GR" sz="2000" b="1" smtClean="0">
                <a:solidFill>
                  <a:schemeClr val="tx2">
                    <a:lumMod val="60000"/>
                    <a:lumOff val="40000"/>
                  </a:schemeClr>
                </a:solidFill>
              </a:rPr>
              <a:pPr/>
              <a:t>21</a:t>
            </a:fld>
            <a:endParaRPr lang="el-GR" sz="2000"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9" name="TextBox 18"/>
          <p:cNvSpPr txBox="1"/>
          <p:nvPr/>
        </p:nvSpPr>
        <p:spPr>
          <a:xfrm>
            <a:off x="5292080" y="3429000"/>
            <a:ext cx="184731" cy="369332"/>
          </a:xfrm>
          <a:prstGeom prst="rect">
            <a:avLst/>
          </a:prstGeom>
          <a:noFill/>
        </p:spPr>
        <p:txBody>
          <a:bodyPr wrap="none" rtlCol="0">
            <a:spAutoFit/>
          </a:bodyPr>
          <a:lstStyle/>
          <a:p>
            <a:endParaRPr lang="el-GR" dirty="0"/>
          </a:p>
        </p:txBody>
      </p:sp>
      <p:graphicFrame>
        <p:nvGraphicFramePr>
          <p:cNvPr id="17" name="Content Placeholder 16"/>
          <p:cNvGraphicFramePr>
            <a:graphicFrameLocks noGrp="1"/>
          </p:cNvGraphicFramePr>
          <p:nvPr>
            <p:ph sz="half" idx="2"/>
          </p:nvPr>
        </p:nvGraphicFramePr>
        <p:xfrm>
          <a:off x="4716016" y="1700808"/>
          <a:ext cx="40386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Autofit/>
          </a:bodyPr>
          <a:lstStyle/>
          <a:p>
            <a:r>
              <a:rPr lang="el-GR" b="1" dirty="0" smtClean="0">
                <a:solidFill>
                  <a:schemeClr val="tx2">
                    <a:lumMod val="60000"/>
                    <a:lumOff val="40000"/>
                  </a:schemeClr>
                </a:solidFill>
              </a:rPr>
              <a:t>Μεθοδολογία Ασκήσεων [3/3]</a:t>
            </a:r>
            <a:endParaRPr lang="el-GR" b="1" dirty="0">
              <a:solidFill>
                <a:schemeClr val="tx2">
                  <a:lumMod val="60000"/>
                  <a:lumOff val="40000"/>
                </a:schemeClr>
              </a:solidFill>
            </a:endParaRPr>
          </a:p>
        </p:txBody>
      </p:sp>
      <p:sp>
        <p:nvSpPr>
          <p:cNvPr id="20" name="Content Placeholder 19"/>
          <p:cNvSpPr>
            <a:spLocks noGrp="1"/>
          </p:cNvSpPr>
          <p:nvPr>
            <p:ph sz="half" idx="1"/>
          </p:nvPr>
        </p:nvSpPr>
        <p:spPr>
          <a:xfrm>
            <a:off x="179512" y="1124744"/>
            <a:ext cx="4896544" cy="5328592"/>
          </a:xfrm>
        </p:spPr>
        <p:txBody>
          <a:bodyPr>
            <a:noAutofit/>
          </a:bodyPr>
          <a:lstStyle/>
          <a:p>
            <a:pPr marL="0" indent="0"/>
            <a:r>
              <a:rPr lang="el-GR" b="1" dirty="0" smtClean="0"/>
              <a:t> </a:t>
            </a:r>
            <a:r>
              <a:rPr lang="el-GR" dirty="0" smtClean="0"/>
              <a:t>Ξεκινώντας από το Τ</a:t>
            </a:r>
            <a:r>
              <a:rPr lang="el-GR" baseline="-25000" dirty="0" smtClean="0"/>
              <a:t>1,  </a:t>
            </a:r>
            <a:r>
              <a:rPr lang="el-GR" dirty="0" smtClean="0"/>
              <a:t>φέρνω παράλληλη στον άξονα Χ και βρίσκω το Χ</a:t>
            </a:r>
            <a:r>
              <a:rPr lang="el-GR" baseline="-25000" dirty="0" smtClean="0"/>
              <a:t>1</a:t>
            </a:r>
            <a:r>
              <a:rPr lang="el-GR" dirty="0" smtClean="0"/>
              <a:t> = σημείο τομής με την καμπύλη ζήτησης </a:t>
            </a:r>
            <a:r>
              <a:rPr lang="en-US" dirty="0" smtClean="0"/>
              <a:t>D</a:t>
            </a:r>
            <a:r>
              <a:rPr lang="el-GR" dirty="0" smtClean="0"/>
              <a:t>. </a:t>
            </a:r>
            <a:br>
              <a:rPr lang="el-GR" dirty="0" smtClean="0"/>
            </a:br>
            <a:endParaRPr lang="el-GR" sz="1200" dirty="0" smtClean="0"/>
          </a:p>
          <a:p>
            <a:pPr marL="0" indent="0"/>
            <a:r>
              <a:rPr lang="el-GR" dirty="0" smtClean="0"/>
              <a:t> Με γνωστό το Χ</a:t>
            </a:r>
            <a:r>
              <a:rPr lang="el-GR" baseline="-25000" dirty="0" smtClean="0"/>
              <a:t>1, </a:t>
            </a:r>
            <a:r>
              <a:rPr lang="el-GR" dirty="0" smtClean="0"/>
              <a:t> φέρνω παράλληλη στον άξονα Υ και βρίσκω το Τ</a:t>
            </a:r>
            <a:r>
              <a:rPr lang="el-GR" baseline="-25000" dirty="0" smtClean="0"/>
              <a:t>2</a:t>
            </a:r>
            <a:r>
              <a:rPr lang="el-GR" dirty="0" smtClean="0"/>
              <a:t> = σημείο τομής με την καμπύλη προσφοράς </a:t>
            </a:r>
            <a:r>
              <a:rPr lang="en-US" dirty="0" smtClean="0"/>
              <a:t>S</a:t>
            </a:r>
            <a:r>
              <a:rPr lang="el-GR" dirty="0" smtClean="0"/>
              <a:t>.</a:t>
            </a:r>
            <a:endParaRPr lang="el-GR" sz="1200" dirty="0" smtClean="0"/>
          </a:p>
          <a:p>
            <a:pPr marL="0" indent="0">
              <a:buNone/>
            </a:pPr>
            <a:endParaRPr lang="el-GR" sz="1200" dirty="0" smtClean="0"/>
          </a:p>
          <a:p>
            <a:pPr marL="0" indent="0"/>
            <a:r>
              <a:rPr lang="el-GR" dirty="0" smtClean="0"/>
              <a:t> Έπειτα από το Τ</a:t>
            </a:r>
            <a:r>
              <a:rPr lang="el-GR" baseline="-25000" dirty="0" smtClean="0"/>
              <a:t>2</a:t>
            </a:r>
            <a:r>
              <a:rPr lang="el-GR" dirty="0" smtClean="0"/>
              <a:t> βρίσκω το Χ</a:t>
            </a:r>
            <a:r>
              <a:rPr lang="el-GR" baseline="-25000" dirty="0" smtClean="0"/>
              <a:t>2 </a:t>
            </a:r>
            <a:r>
              <a:rPr lang="el-GR" dirty="0" smtClean="0"/>
              <a:t>  κ.ο.κ.</a:t>
            </a:r>
            <a:r>
              <a:rPr lang="en-US" dirty="0" smtClean="0"/>
              <a:t>.</a:t>
            </a:r>
            <a:endParaRPr lang="el-GR" b="1" dirty="0" smtClean="0"/>
          </a:p>
        </p:txBody>
      </p:sp>
      <p:sp>
        <p:nvSpPr>
          <p:cNvPr id="7" name="Slide Number Placeholder 6"/>
          <p:cNvSpPr>
            <a:spLocks noGrp="1"/>
          </p:cNvSpPr>
          <p:nvPr>
            <p:ph type="sldNum" sz="quarter" idx="12"/>
          </p:nvPr>
        </p:nvSpPr>
        <p:spPr>
          <a:xfrm>
            <a:off x="8316416" y="6356350"/>
            <a:ext cx="504056" cy="365125"/>
          </a:xfrm>
          <a:solidFill>
            <a:schemeClr val="bg2"/>
          </a:solidFill>
        </p:spPr>
        <p:txBody>
          <a:bodyPr/>
          <a:lstStyle/>
          <a:p>
            <a:fld id="{4E33F0AF-8630-405C-8FDB-12C033996C87}" type="slidenum">
              <a:rPr lang="el-GR" sz="2000" b="1" smtClean="0">
                <a:solidFill>
                  <a:schemeClr val="tx2">
                    <a:lumMod val="60000"/>
                    <a:lumOff val="40000"/>
                  </a:schemeClr>
                </a:solidFill>
              </a:rPr>
              <a:pPr/>
              <a:t>22</a:t>
            </a:fld>
            <a:endParaRPr lang="el-GR" sz="2000"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9" name="TextBox 18"/>
          <p:cNvSpPr txBox="1"/>
          <p:nvPr/>
        </p:nvSpPr>
        <p:spPr>
          <a:xfrm>
            <a:off x="5292080" y="3429000"/>
            <a:ext cx="184731" cy="369332"/>
          </a:xfrm>
          <a:prstGeom prst="rect">
            <a:avLst/>
          </a:prstGeom>
          <a:noFill/>
        </p:spPr>
        <p:txBody>
          <a:bodyPr wrap="none" rtlCol="0">
            <a:spAutoFit/>
          </a:bodyPr>
          <a:lstStyle/>
          <a:p>
            <a:endParaRPr lang="el-GR" dirty="0"/>
          </a:p>
        </p:txBody>
      </p:sp>
      <p:graphicFrame>
        <p:nvGraphicFramePr>
          <p:cNvPr id="17" name="Content Placeholder 16"/>
          <p:cNvGraphicFramePr>
            <a:graphicFrameLocks noGrp="1"/>
          </p:cNvGraphicFramePr>
          <p:nvPr>
            <p:ph sz="half" idx="2"/>
          </p:nvPr>
        </p:nvGraphicFramePr>
        <p:xfrm>
          <a:off x="5105400" y="1484784"/>
          <a:ext cx="40386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Πρόβλημα [1/5]</a:t>
            </a:r>
            <a:endParaRPr lang="el-GR" b="1" dirty="0">
              <a:solidFill>
                <a:schemeClr val="tx2">
                  <a:lumMod val="60000"/>
                  <a:lumOff val="40000"/>
                </a:schemeClr>
              </a:solidFill>
            </a:endParaRPr>
          </a:p>
        </p:txBody>
      </p:sp>
      <p:sp>
        <p:nvSpPr>
          <p:cNvPr id="20" name="Content Placeholder 19"/>
          <p:cNvSpPr>
            <a:spLocks noGrp="1"/>
          </p:cNvSpPr>
          <p:nvPr>
            <p:ph idx="1"/>
          </p:nvPr>
        </p:nvSpPr>
        <p:spPr>
          <a:xfrm>
            <a:off x="827584" y="1772816"/>
            <a:ext cx="7859216" cy="4353347"/>
          </a:xfrm>
        </p:spPr>
        <p:txBody>
          <a:bodyPr/>
          <a:lstStyle/>
          <a:p>
            <a:pPr marL="0" indent="0" algn="just">
              <a:buNone/>
            </a:pPr>
            <a:r>
              <a:rPr lang="el-GR" dirty="0" smtClean="0"/>
              <a:t>Έχουμε ένα οδικό τμήμα. </a:t>
            </a:r>
          </a:p>
          <a:p>
            <a:pPr marL="0" indent="0" algn="just">
              <a:buNone/>
            </a:pPr>
            <a:r>
              <a:rPr lang="el-GR" dirty="0" smtClean="0"/>
              <a:t>Η καμπύλη προσφοράς ξεκινά από το χρόνο ελεύθερης ροής </a:t>
            </a:r>
            <a:r>
              <a:rPr lang="el-GR" b="1" dirty="0" smtClean="0"/>
              <a:t>Τ</a:t>
            </a:r>
            <a:r>
              <a:rPr lang="el-GR" b="1" baseline="-25000" dirty="0" smtClean="0"/>
              <a:t>ελ</a:t>
            </a:r>
            <a:r>
              <a:rPr lang="el-GR" dirty="0" smtClean="0"/>
              <a:t> (όχι από το μηδέν) και για λίγα οχήματα εξακολουθεί να είναι Τ</a:t>
            </a:r>
            <a:r>
              <a:rPr lang="el-GR" baseline="-25000" dirty="0" smtClean="0"/>
              <a:t>ελ</a:t>
            </a:r>
            <a:r>
              <a:rPr lang="el-GR" dirty="0" smtClean="0"/>
              <a:t>. </a:t>
            </a:r>
          </a:p>
          <a:p>
            <a:pPr marL="0" indent="0" algn="just">
              <a:buNone/>
            </a:pPr>
            <a:r>
              <a:rPr lang="el-GR" dirty="0" smtClean="0"/>
              <a:t>Μετά από κάποιο χρόνο ο δρόμος θα γεμίσει, άρα η καμπύλη </a:t>
            </a:r>
            <a:r>
              <a:rPr lang="en-US" dirty="0" smtClean="0"/>
              <a:t>S </a:t>
            </a:r>
            <a:r>
              <a:rPr lang="el-GR" dirty="0" smtClean="0"/>
              <a:t>κάπου σταματά. </a:t>
            </a:r>
          </a:p>
          <a:p>
            <a:pPr marL="0" indent="0" algn="just">
              <a:buNone/>
            </a:pPr>
            <a:r>
              <a:rPr lang="el-GR" dirty="0" smtClean="0"/>
              <a:t>Το σημείο αυτό αντιστοιχεί σε </a:t>
            </a:r>
            <a:r>
              <a:rPr lang="el-GR" b="1" dirty="0" smtClean="0"/>
              <a:t>Χ</a:t>
            </a:r>
            <a:r>
              <a:rPr lang="en-US" b="1" baseline="-25000" dirty="0" smtClean="0"/>
              <a:t>max</a:t>
            </a:r>
            <a:r>
              <a:rPr lang="en-US" b="1" dirty="0" smtClean="0"/>
              <a:t> </a:t>
            </a:r>
            <a:r>
              <a:rPr lang="el-GR" dirty="0" smtClean="0"/>
              <a:t>και </a:t>
            </a:r>
            <a:r>
              <a:rPr lang="el-GR" b="1" dirty="0" smtClean="0"/>
              <a:t>Τ</a:t>
            </a:r>
            <a:r>
              <a:rPr lang="en-US" b="1" baseline="-25000" dirty="0" smtClean="0"/>
              <a:t>max</a:t>
            </a:r>
            <a:r>
              <a:rPr lang="en-US" dirty="0" smtClean="0"/>
              <a:t>.</a:t>
            </a:r>
            <a:endParaRPr lang="el-GR" dirty="0"/>
          </a:p>
        </p:txBody>
      </p:sp>
      <p:sp>
        <p:nvSpPr>
          <p:cNvPr id="7" name="Slide Number Placeholder 6"/>
          <p:cNvSpPr>
            <a:spLocks noGrp="1"/>
          </p:cNvSpPr>
          <p:nvPr>
            <p:ph type="sldNum" sz="quarter" idx="12"/>
          </p:nvPr>
        </p:nvSpPr>
        <p:spPr>
          <a:xfrm>
            <a:off x="8244408" y="6356350"/>
            <a:ext cx="442392" cy="365125"/>
          </a:xfrm>
          <a:solidFill>
            <a:schemeClr val="bg2"/>
          </a:solidFill>
        </p:spPr>
        <p:txBody>
          <a:bodyPr/>
          <a:lstStyle/>
          <a:p>
            <a:fld id="{4E33F0AF-8630-405C-8FDB-12C033996C87}" type="slidenum">
              <a:rPr lang="el-GR" sz="2000" b="1" smtClean="0">
                <a:solidFill>
                  <a:schemeClr val="tx2">
                    <a:lumMod val="60000"/>
                    <a:lumOff val="40000"/>
                  </a:schemeClr>
                </a:solidFill>
              </a:rPr>
              <a:pPr/>
              <a:t>23</a:t>
            </a:fld>
            <a:endParaRPr lang="el-GR" sz="2000"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9" name="TextBox 18"/>
          <p:cNvSpPr txBox="1"/>
          <p:nvPr/>
        </p:nvSpPr>
        <p:spPr>
          <a:xfrm>
            <a:off x="5292080" y="3429000"/>
            <a:ext cx="184731" cy="369332"/>
          </a:xfrm>
          <a:prstGeom prst="rect">
            <a:avLst/>
          </a:prstGeom>
          <a:noFill/>
        </p:spPr>
        <p:txBody>
          <a:bodyPr wrap="none" rtlCol="0">
            <a:spAutoFit/>
          </a:bodyPr>
          <a:lstStyle/>
          <a:p>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Πρόβλημα [2/5]</a:t>
            </a:r>
            <a:endParaRPr lang="el-GR" b="1" dirty="0">
              <a:solidFill>
                <a:schemeClr val="tx2">
                  <a:lumMod val="60000"/>
                  <a:lumOff val="40000"/>
                </a:schemeClr>
              </a:solidFill>
            </a:endParaRPr>
          </a:p>
        </p:txBody>
      </p:sp>
      <p:sp>
        <p:nvSpPr>
          <p:cNvPr id="7" name="Slide Number Placeholder 6"/>
          <p:cNvSpPr>
            <a:spLocks noGrp="1"/>
          </p:cNvSpPr>
          <p:nvPr>
            <p:ph type="sldNum" sz="quarter" idx="12"/>
          </p:nvPr>
        </p:nvSpPr>
        <p:spPr>
          <a:xfrm>
            <a:off x="8244408" y="6356350"/>
            <a:ext cx="442392" cy="365125"/>
          </a:xfrm>
          <a:solidFill>
            <a:schemeClr val="bg2"/>
          </a:solidFill>
        </p:spPr>
        <p:txBody>
          <a:bodyPr/>
          <a:lstStyle/>
          <a:p>
            <a:fld id="{4E33F0AF-8630-405C-8FDB-12C033996C87}" type="slidenum">
              <a:rPr lang="el-GR" sz="2000" b="1" smtClean="0">
                <a:solidFill>
                  <a:schemeClr val="tx2">
                    <a:lumMod val="60000"/>
                    <a:lumOff val="40000"/>
                  </a:schemeClr>
                </a:solidFill>
              </a:rPr>
              <a:pPr/>
              <a:t>24</a:t>
            </a:fld>
            <a:endParaRPr lang="el-GR" sz="2000"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9" name="TextBox 18"/>
          <p:cNvSpPr txBox="1"/>
          <p:nvPr/>
        </p:nvSpPr>
        <p:spPr>
          <a:xfrm>
            <a:off x="5292080" y="3429000"/>
            <a:ext cx="184731" cy="369332"/>
          </a:xfrm>
          <a:prstGeom prst="rect">
            <a:avLst/>
          </a:prstGeom>
          <a:noFill/>
        </p:spPr>
        <p:txBody>
          <a:bodyPr wrap="none" rtlCol="0">
            <a:spAutoFit/>
          </a:bodyPr>
          <a:lstStyle/>
          <a:p>
            <a:endParaRPr lang="el-GR" dirty="0"/>
          </a:p>
        </p:txBody>
      </p:sp>
      <p:graphicFrame>
        <p:nvGraphicFramePr>
          <p:cNvPr id="11" name="Content Placeholder 10"/>
          <p:cNvGraphicFramePr>
            <a:graphicFrameLocks noGrp="1"/>
          </p:cNvGraphicFramePr>
          <p:nvPr>
            <p:ph idx="1"/>
          </p:nvPr>
        </p:nvGraphicFramePr>
        <p:xfrm>
          <a:off x="467544" y="1340768"/>
          <a:ext cx="8229600" cy="46805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Πρόβλημα [3/5]</a:t>
            </a:r>
            <a:endParaRPr lang="el-GR" b="1" dirty="0">
              <a:solidFill>
                <a:schemeClr val="tx2">
                  <a:lumMod val="60000"/>
                  <a:lumOff val="40000"/>
                </a:schemeClr>
              </a:solidFill>
            </a:endParaRPr>
          </a:p>
        </p:txBody>
      </p:sp>
      <p:sp>
        <p:nvSpPr>
          <p:cNvPr id="7" name="Slide Number Placeholder 6"/>
          <p:cNvSpPr>
            <a:spLocks noGrp="1"/>
          </p:cNvSpPr>
          <p:nvPr>
            <p:ph type="sldNum" sz="quarter" idx="12"/>
          </p:nvPr>
        </p:nvSpPr>
        <p:spPr>
          <a:xfrm>
            <a:off x="8244408" y="6356350"/>
            <a:ext cx="442392" cy="365125"/>
          </a:xfrm>
          <a:solidFill>
            <a:schemeClr val="bg2"/>
          </a:solidFill>
        </p:spPr>
        <p:txBody>
          <a:bodyPr/>
          <a:lstStyle/>
          <a:p>
            <a:fld id="{4E33F0AF-8630-405C-8FDB-12C033996C87}" type="slidenum">
              <a:rPr lang="el-GR" sz="2000" b="1" smtClean="0">
                <a:solidFill>
                  <a:schemeClr val="tx2">
                    <a:lumMod val="60000"/>
                    <a:lumOff val="40000"/>
                  </a:schemeClr>
                </a:solidFill>
              </a:rPr>
              <a:pPr/>
              <a:t>25</a:t>
            </a:fld>
            <a:endParaRPr lang="el-GR" sz="2000"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9" name="TextBox 18"/>
          <p:cNvSpPr txBox="1"/>
          <p:nvPr/>
        </p:nvSpPr>
        <p:spPr>
          <a:xfrm>
            <a:off x="5292080" y="3429000"/>
            <a:ext cx="184731" cy="369332"/>
          </a:xfrm>
          <a:prstGeom prst="rect">
            <a:avLst/>
          </a:prstGeom>
          <a:noFill/>
        </p:spPr>
        <p:txBody>
          <a:bodyPr wrap="none" rtlCol="0">
            <a:spAutoFit/>
          </a:bodyPr>
          <a:lstStyle/>
          <a:p>
            <a:endParaRPr lang="el-GR" dirty="0"/>
          </a:p>
        </p:txBody>
      </p:sp>
      <p:sp>
        <p:nvSpPr>
          <p:cNvPr id="8" name="Content Placeholder 7"/>
          <p:cNvSpPr>
            <a:spLocks noGrp="1"/>
          </p:cNvSpPr>
          <p:nvPr>
            <p:ph idx="1"/>
          </p:nvPr>
        </p:nvSpPr>
        <p:spPr>
          <a:xfrm>
            <a:off x="1043608" y="2276872"/>
            <a:ext cx="7643192" cy="3849291"/>
          </a:xfrm>
        </p:spPr>
        <p:txBody>
          <a:bodyPr/>
          <a:lstStyle/>
          <a:p>
            <a:pPr>
              <a:buNone/>
            </a:pPr>
            <a:r>
              <a:rPr lang="el-GR" dirty="0" smtClean="0"/>
              <a:t>Πώς αλλάζουν οι καμπύλες όταν</a:t>
            </a:r>
          </a:p>
          <a:p>
            <a:r>
              <a:rPr lang="el-GR" dirty="0" smtClean="0"/>
              <a:t>η τιμή διοδίου πενταπλασιαστεί;</a:t>
            </a:r>
          </a:p>
          <a:p>
            <a:r>
              <a:rPr lang="el-GR" dirty="0" smtClean="0"/>
              <a:t>από 2 λωρίδες έχουμε 3 λωρίδες;</a:t>
            </a:r>
          </a:p>
          <a:p>
            <a:r>
              <a:rPr lang="el-GR" dirty="0" smtClean="0"/>
              <a:t>χιονίζει;</a:t>
            </a:r>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Πρόβλημα [4/5]</a:t>
            </a:r>
            <a:endParaRPr lang="el-GR" b="1" dirty="0">
              <a:solidFill>
                <a:schemeClr val="tx2">
                  <a:lumMod val="60000"/>
                  <a:lumOff val="40000"/>
                </a:schemeClr>
              </a:solidFill>
            </a:endParaRPr>
          </a:p>
        </p:txBody>
      </p:sp>
      <p:sp>
        <p:nvSpPr>
          <p:cNvPr id="9" name="8 - Θέση περιεχομένου"/>
          <p:cNvSpPr>
            <a:spLocks noGrp="1"/>
          </p:cNvSpPr>
          <p:nvPr>
            <p:ph sz="half" idx="1"/>
          </p:nvPr>
        </p:nvSpPr>
        <p:spPr>
          <a:xfrm>
            <a:off x="539552" y="1556792"/>
            <a:ext cx="4258816" cy="5112568"/>
          </a:xfrm>
        </p:spPr>
        <p:txBody>
          <a:bodyPr>
            <a:normAutofit/>
          </a:bodyPr>
          <a:lstStyle/>
          <a:p>
            <a:r>
              <a:rPr lang="el-GR" sz="3200" dirty="0" smtClean="0"/>
              <a:t>Επειδή ζήτηση </a:t>
            </a:r>
            <a:r>
              <a:rPr lang="en-US" sz="3200" dirty="0" smtClean="0"/>
              <a:t>X=X(p$, T</a:t>
            </a:r>
            <a:r>
              <a:rPr lang="en-US" sz="3200" baseline="-25000" dirty="0" smtClean="0"/>
              <a:t>w</a:t>
            </a:r>
            <a:r>
              <a:rPr lang="en-US" sz="3200" dirty="0" smtClean="0"/>
              <a:t>), </a:t>
            </a:r>
            <a:r>
              <a:rPr lang="el-GR" sz="3200" dirty="0" smtClean="0"/>
              <a:t>αλλαγή στο κόστος </a:t>
            </a:r>
            <a:r>
              <a:rPr lang="en-US" sz="3200" dirty="0" smtClean="0"/>
              <a:t>P</a:t>
            </a:r>
            <a:r>
              <a:rPr lang="el-GR" sz="3200" dirty="0" smtClean="0"/>
              <a:t>  </a:t>
            </a:r>
            <a:r>
              <a:rPr lang="el-GR" sz="3200" dirty="0" smtClean="0">
                <a:solidFill>
                  <a:srgbClr val="0070C0"/>
                </a:solidFill>
                <a:sym typeface="Wingdings" pitchFamily="2" charset="2"/>
              </a:rPr>
              <a:t></a:t>
            </a:r>
            <a:r>
              <a:rPr lang="en-US" sz="3200" dirty="0" smtClean="0"/>
              <a:t>  </a:t>
            </a:r>
            <a:r>
              <a:rPr lang="el-GR" sz="3200" dirty="0" smtClean="0"/>
              <a:t>νέα συνάρτηση στο χώρο (Τ,</a:t>
            </a:r>
            <a:r>
              <a:rPr lang="en-US" sz="3200" dirty="0" smtClean="0"/>
              <a:t>X).</a:t>
            </a:r>
            <a:r>
              <a:rPr lang="el-GR" dirty="0" smtClean="0"/>
              <a:t/>
            </a:r>
            <a:br>
              <a:rPr lang="el-GR" dirty="0" smtClean="0"/>
            </a:br>
            <a:endParaRPr lang="en-US" sz="1200" dirty="0" smtClean="0"/>
          </a:p>
          <a:p>
            <a:r>
              <a:rPr lang="el-GR" sz="3200" dirty="0" smtClean="0"/>
              <a:t>Αν αυξηθεί το κόστος, Δ</a:t>
            </a:r>
            <a:r>
              <a:rPr lang="en-US" sz="3200" dirty="0" smtClean="0"/>
              <a:t>P&gt;0, </a:t>
            </a:r>
            <a:r>
              <a:rPr lang="el-GR" sz="3200" dirty="0" smtClean="0"/>
              <a:t>νέα συνάρτηση ζήτησης (</a:t>
            </a:r>
            <a:r>
              <a:rPr lang="en-US" sz="3200" dirty="0" smtClean="0"/>
              <a:t>“2”). </a:t>
            </a:r>
            <a:r>
              <a:rPr lang="el-GR" sz="3200" dirty="0" smtClean="0"/>
              <a:t>Τότε,</a:t>
            </a:r>
          </a:p>
          <a:p>
            <a:pPr>
              <a:buNone/>
            </a:pPr>
            <a:r>
              <a:rPr lang="el-GR" sz="3200" b="1" dirty="0" smtClean="0"/>
              <a:t>       (</a:t>
            </a:r>
            <a:r>
              <a:rPr lang="en-US" sz="3200" b="1" dirty="0" smtClean="0"/>
              <a:t>X</a:t>
            </a:r>
            <a:r>
              <a:rPr lang="en-US" sz="3200" b="1" baseline="-25000" dirty="0" smtClean="0"/>
              <a:t>2</a:t>
            </a:r>
            <a:r>
              <a:rPr lang="en-US" sz="3200" b="1" baseline="30000" dirty="0" smtClean="0"/>
              <a:t>*</a:t>
            </a:r>
            <a:r>
              <a:rPr lang="en-US" sz="3200" b="1" dirty="0" smtClean="0"/>
              <a:t>,T</a:t>
            </a:r>
            <a:r>
              <a:rPr lang="en-US" sz="3200" b="1" baseline="-25000" dirty="0" smtClean="0"/>
              <a:t>2</a:t>
            </a:r>
            <a:r>
              <a:rPr lang="en-US" sz="3200" b="1" baseline="30000" dirty="0" smtClean="0"/>
              <a:t>*</a:t>
            </a:r>
            <a:r>
              <a:rPr lang="en-US" sz="3200" b="1" dirty="0" smtClean="0"/>
              <a:t>) &lt; (X</a:t>
            </a:r>
            <a:r>
              <a:rPr lang="en-US" sz="3200" b="1" baseline="-25000" dirty="0" smtClean="0"/>
              <a:t>1</a:t>
            </a:r>
            <a:r>
              <a:rPr lang="en-US" sz="3200" b="1" baseline="30000" dirty="0" smtClean="0"/>
              <a:t>*</a:t>
            </a:r>
            <a:r>
              <a:rPr lang="en-US" sz="3200" b="1" dirty="0" smtClean="0"/>
              <a:t>,T</a:t>
            </a:r>
            <a:r>
              <a:rPr lang="en-US" sz="3200" b="1" baseline="-25000" dirty="0" smtClean="0"/>
              <a:t>1</a:t>
            </a:r>
            <a:r>
              <a:rPr lang="en-US" sz="3200" b="1" baseline="30000" dirty="0" smtClean="0"/>
              <a:t>*</a:t>
            </a:r>
            <a:r>
              <a:rPr lang="en-US" sz="3200" b="1" dirty="0" smtClean="0"/>
              <a:t>)</a:t>
            </a:r>
            <a:endParaRPr lang="el-GR" sz="3200" b="1" dirty="0"/>
          </a:p>
        </p:txBody>
      </p:sp>
      <p:sp>
        <p:nvSpPr>
          <p:cNvPr id="7" name="Slide Number Placeholder 6"/>
          <p:cNvSpPr>
            <a:spLocks noGrp="1"/>
          </p:cNvSpPr>
          <p:nvPr>
            <p:ph type="sldNum" sz="quarter" idx="12"/>
          </p:nvPr>
        </p:nvSpPr>
        <p:spPr>
          <a:xfrm>
            <a:off x="8244408" y="6356350"/>
            <a:ext cx="442392" cy="365125"/>
          </a:xfrm>
          <a:solidFill>
            <a:schemeClr val="bg2"/>
          </a:solidFill>
        </p:spPr>
        <p:txBody>
          <a:bodyPr/>
          <a:lstStyle/>
          <a:p>
            <a:fld id="{4E33F0AF-8630-405C-8FDB-12C033996C87}" type="slidenum">
              <a:rPr lang="el-GR" sz="2000" b="1" smtClean="0">
                <a:solidFill>
                  <a:schemeClr val="tx2">
                    <a:lumMod val="60000"/>
                    <a:lumOff val="40000"/>
                  </a:schemeClr>
                </a:solidFill>
              </a:rPr>
              <a:pPr/>
              <a:t>26</a:t>
            </a:fld>
            <a:endParaRPr lang="el-GR" sz="2000"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9" name="TextBox 18"/>
          <p:cNvSpPr txBox="1"/>
          <p:nvPr/>
        </p:nvSpPr>
        <p:spPr>
          <a:xfrm>
            <a:off x="5292080" y="3429000"/>
            <a:ext cx="184731" cy="369332"/>
          </a:xfrm>
          <a:prstGeom prst="rect">
            <a:avLst/>
          </a:prstGeom>
          <a:noFill/>
        </p:spPr>
        <p:txBody>
          <a:bodyPr wrap="none" rtlCol="0">
            <a:spAutoFit/>
          </a:bodyPr>
          <a:lstStyle/>
          <a:p>
            <a:endParaRPr lang="el-GR" dirty="0"/>
          </a:p>
        </p:txBody>
      </p:sp>
      <p:graphicFrame>
        <p:nvGraphicFramePr>
          <p:cNvPr id="14" name="2 - Γράφημα"/>
          <p:cNvGraphicFramePr/>
          <p:nvPr/>
        </p:nvGraphicFramePr>
        <p:xfrm>
          <a:off x="4572000" y="1556792"/>
          <a:ext cx="4104456"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18" name="1 - Έλλειψη"/>
          <p:cNvSpPr/>
          <p:nvPr/>
        </p:nvSpPr>
        <p:spPr>
          <a:xfrm>
            <a:off x="6516216" y="4581128"/>
            <a:ext cx="144016" cy="21602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l-GR" dirty="0"/>
          </a:p>
        </p:txBody>
      </p:sp>
      <p:sp>
        <p:nvSpPr>
          <p:cNvPr id="20" name="1 - TextBox"/>
          <p:cNvSpPr txBox="1"/>
          <p:nvPr/>
        </p:nvSpPr>
        <p:spPr>
          <a:xfrm>
            <a:off x="8351912" y="5301208"/>
            <a:ext cx="792088" cy="4320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b="1" dirty="0" smtClean="0"/>
              <a:t>X</a:t>
            </a:r>
            <a:endParaRPr lang="el-GR" sz="3200" b="1" dirty="0"/>
          </a:p>
        </p:txBody>
      </p:sp>
      <p:sp>
        <p:nvSpPr>
          <p:cNvPr id="21" name="1 - TextBox"/>
          <p:cNvSpPr txBox="1"/>
          <p:nvPr/>
        </p:nvSpPr>
        <p:spPr>
          <a:xfrm>
            <a:off x="6948264" y="3933056"/>
            <a:ext cx="792088" cy="4320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b="1" dirty="0" smtClean="0">
                <a:solidFill>
                  <a:schemeClr val="tx2">
                    <a:lumMod val="60000"/>
                    <a:lumOff val="40000"/>
                  </a:schemeClr>
                </a:solidFill>
              </a:rPr>
              <a:t>1</a:t>
            </a:r>
            <a:endParaRPr lang="el-GR" sz="3200" b="1" dirty="0">
              <a:solidFill>
                <a:schemeClr val="tx2">
                  <a:lumMod val="60000"/>
                  <a:lumOff val="40000"/>
                </a:schemeClr>
              </a:solidFill>
            </a:endParaRP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Πρόβλημα [</a:t>
            </a:r>
            <a:r>
              <a:rPr lang="en-US" b="1" dirty="0" smtClean="0">
                <a:solidFill>
                  <a:schemeClr val="tx2">
                    <a:lumMod val="60000"/>
                    <a:lumOff val="40000"/>
                  </a:schemeClr>
                </a:solidFill>
              </a:rPr>
              <a:t>5</a:t>
            </a:r>
            <a:r>
              <a:rPr lang="el-GR" b="1" dirty="0" smtClean="0">
                <a:solidFill>
                  <a:schemeClr val="tx2">
                    <a:lumMod val="60000"/>
                    <a:lumOff val="40000"/>
                  </a:schemeClr>
                </a:solidFill>
              </a:rPr>
              <a:t>/5]</a:t>
            </a:r>
            <a:endParaRPr lang="el-GR" b="1" dirty="0">
              <a:solidFill>
                <a:schemeClr val="tx2">
                  <a:lumMod val="60000"/>
                  <a:lumOff val="40000"/>
                </a:schemeClr>
              </a:solidFill>
            </a:endParaRPr>
          </a:p>
        </p:txBody>
      </p:sp>
      <p:sp>
        <p:nvSpPr>
          <p:cNvPr id="9" name="8 - Θέση περιεχομένου"/>
          <p:cNvSpPr>
            <a:spLocks noGrp="1"/>
          </p:cNvSpPr>
          <p:nvPr>
            <p:ph sz="half" idx="1"/>
          </p:nvPr>
        </p:nvSpPr>
        <p:spPr>
          <a:xfrm>
            <a:off x="395536" y="2332037"/>
            <a:ext cx="4038600" cy="4525963"/>
          </a:xfrm>
        </p:spPr>
        <p:txBody>
          <a:bodyPr>
            <a:normAutofit/>
          </a:bodyPr>
          <a:lstStyle/>
          <a:p>
            <a:r>
              <a:rPr lang="el-GR" sz="3200" dirty="0" smtClean="0"/>
              <a:t>Αν προστεθούν λωρίδες-αντλίες,</a:t>
            </a:r>
          </a:p>
          <a:p>
            <a:pPr>
              <a:buNone/>
            </a:pPr>
            <a:r>
              <a:rPr lang="el-GR" sz="3200" b="1" dirty="0" smtClean="0"/>
              <a:t>              </a:t>
            </a:r>
            <a:r>
              <a:rPr lang="en-US" sz="3200" b="1" dirty="0" smtClean="0"/>
              <a:t>T</a:t>
            </a:r>
            <a:r>
              <a:rPr lang="en-US" sz="3200" b="1" baseline="-25000" dirty="0" smtClean="0"/>
              <a:t>2</a:t>
            </a:r>
            <a:r>
              <a:rPr lang="en-US" sz="3200" b="1" baseline="30000" dirty="0" smtClean="0"/>
              <a:t>*</a:t>
            </a:r>
            <a:r>
              <a:rPr lang="en-US" sz="3200" b="1" dirty="0" smtClean="0"/>
              <a:t> &lt; T</a:t>
            </a:r>
            <a:r>
              <a:rPr lang="en-US" sz="3200" b="1" baseline="-25000" dirty="0" smtClean="0"/>
              <a:t>1</a:t>
            </a:r>
            <a:r>
              <a:rPr lang="en-US" sz="3200" b="1" baseline="30000" dirty="0" smtClean="0"/>
              <a:t>*</a:t>
            </a:r>
            <a:endParaRPr lang="el-GR" sz="3200" b="1" dirty="0" smtClean="0"/>
          </a:p>
          <a:p>
            <a:pPr>
              <a:buNone/>
            </a:pPr>
            <a:r>
              <a:rPr lang="el-GR" sz="3200" b="1" dirty="0" smtClean="0"/>
              <a:t>               </a:t>
            </a:r>
            <a:r>
              <a:rPr lang="en-US" sz="3200" b="1" dirty="0" smtClean="0"/>
              <a:t>X</a:t>
            </a:r>
            <a:r>
              <a:rPr lang="en-US" sz="3200" b="1" baseline="-25000" dirty="0" smtClean="0"/>
              <a:t>2</a:t>
            </a:r>
            <a:r>
              <a:rPr lang="en-US" sz="3200" b="1" baseline="30000" dirty="0" smtClean="0"/>
              <a:t>*</a:t>
            </a:r>
            <a:r>
              <a:rPr lang="el-GR" sz="3200" b="1" dirty="0" smtClean="0"/>
              <a:t>&gt;</a:t>
            </a:r>
            <a:r>
              <a:rPr lang="en-US" sz="3200" b="1" dirty="0" smtClean="0"/>
              <a:t>X</a:t>
            </a:r>
            <a:r>
              <a:rPr lang="el-GR" sz="3200" b="1" baseline="-25000" dirty="0" smtClean="0"/>
              <a:t>1</a:t>
            </a:r>
            <a:r>
              <a:rPr lang="en-US" sz="3200" b="1" baseline="30000" dirty="0" smtClean="0"/>
              <a:t>*</a:t>
            </a:r>
            <a:endParaRPr lang="el-GR" sz="3200" b="1" dirty="0"/>
          </a:p>
        </p:txBody>
      </p:sp>
      <p:sp>
        <p:nvSpPr>
          <p:cNvPr id="7" name="Slide Number Placeholder 6"/>
          <p:cNvSpPr>
            <a:spLocks noGrp="1"/>
          </p:cNvSpPr>
          <p:nvPr>
            <p:ph type="sldNum" sz="quarter" idx="12"/>
          </p:nvPr>
        </p:nvSpPr>
        <p:spPr>
          <a:xfrm>
            <a:off x="8244408" y="6356350"/>
            <a:ext cx="442392" cy="365125"/>
          </a:xfrm>
          <a:solidFill>
            <a:schemeClr val="bg2"/>
          </a:solidFill>
        </p:spPr>
        <p:txBody>
          <a:bodyPr/>
          <a:lstStyle/>
          <a:p>
            <a:fld id="{4E33F0AF-8630-405C-8FDB-12C033996C87}" type="slidenum">
              <a:rPr lang="el-GR" sz="2000" b="1" smtClean="0">
                <a:solidFill>
                  <a:schemeClr val="tx2">
                    <a:lumMod val="60000"/>
                    <a:lumOff val="40000"/>
                  </a:schemeClr>
                </a:solidFill>
              </a:rPr>
              <a:pPr/>
              <a:t>27</a:t>
            </a:fld>
            <a:endParaRPr lang="el-GR" sz="2000"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9" name="TextBox 18"/>
          <p:cNvSpPr txBox="1"/>
          <p:nvPr/>
        </p:nvSpPr>
        <p:spPr>
          <a:xfrm>
            <a:off x="5292080" y="3429000"/>
            <a:ext cx="184731" cy="369332"/>
          </a:xfrm>
          <a:prstGeom prst="rect">
            <a:avLst/>
          </a:prstGeom>
          <a:noFill/>
        </p:spPr>
        <p:txBody>
          <a:bodyPr wrap="none" rtlCol="0">
            <a:spAutoFit/>
          </a:bodyPr>
          <a:lstStyle/>
          <a:p>
            <a:endParaRPr lang="el-GR" dirty="0"/>
          </a:p>
        </p:txBody>
      </p:sp>
      <p:sp>
        <p:nvSpPr>
          <p:cNvPr id="20" name="1 - TextBox"/>
          <p:cNvSpPr txBox="1"/>
          <p:nvPr/>
        </p:nvSpPr>
        <p:spPr>
          <a:xfrm>
            <a:off x="7956376" y="5445224"/>
            <a:ext cx="792088" cy="4320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b="1" dirty="0" smtClean="0"/>
              <a:t>X</a:t>
            </a:r>
            <a:endParaRPr lang="el-GR" sz="3200" b="1" dirty="0"/>
          </a:p>
        </p:txBody>
      </p:sp>
      <p:graphicFrame>
        <p:nvGraphicFramePr>
          <p:cNvPr id="17" name="1 - Γράφημα"/>
          <p:cNvGraphicFramePr/>
          <p:nvPr/>
        </p:nvGraphicFramePr>
        <p:xfrm>
          <a:off x="4499992" y="1700808"/>
          <a:ext cx="4032448"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24" name="1 - Έλλειψη"/>
          <p:cNvSpPr/>
          <p:nvPr/>
        </p:nvSpPr>
        <p:spPr>
          <a:xfrm>
            <a:off x="6444208" y="4437112"/>
            <a:ext cx="144016" cy="21602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l-GR" dirty="0"/>
          </a:p>
        </p:txBody>
      </p:sp>
      <p:sp>
        <p:nvSpPr>
          <p:cNvPr id="25" name="1 - Έλλειψη"/>
          <p:cNvSpPr/>
          <p:nvPr/>
        </p:nvSpPr>
        <p:spPr>
          <a:xfrm>
            <a:off x="6660232" y="4725144"/>
            <a:ext cx="144016" cy="21602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Παραδείγματα </a:t>
            </a:r>
            <a:r>
              <a:rPr lang="en-US" b="1" dirty="0" smtClean="0">
                <a:solidFill>
                  <a:schemeClr val="tx2">
                    <a:lumMod val="60000"/>
                    <a:lumOff val="40000"/>
                  </a:schemeClr>
                </a:solidFill>
              </a:rPr>
              <a:t>F(s)</a:t>
            </a:r>
            <a:endParaRPr lang="el-GR" b="1" dirty="0">
              <a:solidFill>
                <a:schemeClr val="tx2">
                  <a:lumMod val="60000"/>
                  <a:lumOff val="40000"/>
                </a:schemeClr>
              </a:solidFill>
            </a:endParaRPr>
          </a:p>
        </p:txBody>
      </p:sp>
      <p:sp>
        <p:nvSpPr>
          <p:cNvPr id="9" name="8 - Θέση περιεχομένου"/>
          <p:cNvSpPr>
            <a:spLocks noGrp="1"/>
          </p:cNvSpPr>
          <p:nvPr>
            <p:ph sz="half" idx="1"/>
          </p:nvPr>
        </p:nvSpPr>
        <p:spPr>
          <a:xfrm>
            <a:off x="827584" y="2332037"/>
            <a:ext cx="3606552" cy="4525963"/>
          </a:xfrm>
        </p:spPr>
        <p:txBody>
          <a:bodyPr>
            <a:normAutofit/>
          </a:bodyPr>
          <a:lstStyle/>
          <a:p>
            <a:pPr marL="514350" indent="-514350">
              <a:buAutoNum type="alphaLcParenBoth"/>
            </a:pPr>
            <a:r>
              <a:rPr lang="en-US" sz="3200" b="1" dirty="0" smtClean="0"/>
              <a:t>  t</a:t>
            </a:r>
            <a:r>
              <a:rPr lang="en-US" sz="3200" b="1" baseline="-25000" dirty="0" smtClean="0"/>
              <a:t>1</a:t>
            </a:r>
            <a:r>
              <a:rPr lang="en-US" sz="3200" b="1" dirty="0" smtClean="0"/>
              <a:t>=2+x</a:t>
            </a:r>
            <a:r>
              <a:rPr lang="en-US" sz="3200" b="1" baseline="-25000" dirty="0" smtClean="0"/>
              <a:t>1</a:t>
            </a:r>
            <a:r>
              <a:rPr lang="en-US" sz="3200" b="1" baseline="30000" dirty="0" smtClean="0"/>
              <a:t>2</a:t>
            </a:r>
          </a:p>
          <a:p>
            <a:pPr marL="514350" indent="-514350">
              <a:buAutoNum type="alphaLcParenBoth"/>
            </a:pPr>
            <a:r>
              <a:rPr lang="en-US" sz="3200" b="1" dirty="0" smtClean="0"/>
              <a:t>  t</a:t>
            </a:r>
            <a:r>
              <a:rPr lang="en-US" sz="3200" b="1" baseline="-25000" dirty="0" smtClean="0"/>
              <a:t>2</a:t>
            </a:r>
            <a:r>
              <a:rPr lang="en-US" sz="3200" b="1" dirty="0" smtClean="0"/>
              <a:t>=1+3x</a:t>
            </a:r>
            <a:r>
              <a:rPr lang="en-US" sz="3200" b="1" baseline="-25000" dirty="0" smtClean="0"/>
              <a:t>2</a:t>
            </a:r>
          </a:p>
          <a:p>
            <a:pPr marL="514350" indent="-514350">
              <a:buAutoNum type="alphaLcParenBoth"/>
            </a:pPr>
            <a:r>
              <a:rPr lang="en-US" sz="3200" b="1" dirty="0" smtClean="0"/>
              <a:t>  t</a:t>
            </a:r>
            <a:r>
              <a:rPr lang="en-US" sz="3200" b="1" baseline="-25000" dirty="0" smtClean="0"/>
              <a:t>3</a:t>
            </a:r>
            <a:r>
              <a:rPr lang="en-US" sz="3200" b="1" dirty="0" smtClean="0"/>
              <a:t>=3+x</a:t>
            </a:r>
            <a:r>
              <a:rPr lang="en-US" sz="3200" b="1" baseline="-25000" dirty="0" smtClean="0"/>
              <a:t>3</a:t>
            </a:r>
            <a:endParaRPr lang="el-GR" sz="3200" b="1" baseline="-25000" dirty="0"/>
          </a:p>
        </p:txBody>
      </p:sp>
      <p:sp>
        <p:nvSpPr>
          <p:cNvPr id="7" name="Slide Number Placeholder 6"/>
          <p:cNvSpPr>
            <a:spLocks noGrp="1"/>
          </p:cNvSpPr>
          <p:nvPr>
            <p:ph type="sldNum" sz="quarter" idx="12"/>
          </p:nvPr>
        </p:nvSpPr>
        <p:spPr>
          <a:xfrm>
            <a:off x="8172400" y="6356350"/>
            <a:ext cx="514400" cy="365125"/>
          </a:xfrm>
          <a:solidFill>
            <a:schemeClr val="bg2"/>
          </a:solidFill>
        </p:spPr>
        <p:txBody>
          <a:bodyPr/>
          <a:lstStyle/>
          <a:p>
            <a:fld id="{4E33F0AF-8630-405C-8FDB-12C033996C87}" type="slidenum">
              <a:rPr lang="el-GR" sz="2000" b="1" smtClean="0">
                <a:solidFill>
                  <a:schemeClr val="tx2">
                    <a:lumMod val="60000"/>
                    <a:lumOff val="40000"/>
                  </a:schemeClr>
                </a:solidFill>
              </a:rPr>
              <a:pPr/>
              <a:t>28</a:t>
            </a:fld>
            <a:endParaRPr lang="el-GR" sz="2000"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9" name="TextBox 18"/>
          <p:cNvSpPr txBox="1"/>
          <p:nvPr/>
        </p:nvSpPr>
        <p:spPr>
          <a:xfrm>
            <a:off x="5292080" y="3429000"/>
            <a:ext cx="184731" cy="369332"/>
          </a:xfrm>
          <a:prstGeom prst="rect">
            <a:avLst/>
          </a:prstGeom>
          <a:noFill/>
        </p:spPr>
        <p:txBody>
          <a:bodyPr wrap="none" rtlCol="0">
            <a:spAutoFit/>
          </a:bodyPr>
          <a:lstStyle/>
          <a:p>
            <a:endParaRPr lang="el-GR" dirty="0"/>
          </a:p>
        </p:txBody>
      </p:sp>
      <p:graphicFrame>
        <p:nvGraphicFramePr>
          <p:cNvPr id="15" name="1 - Γράφημα"/>
          <p:cNvGraphicFramePr/>
          <p:nvPr/>
        </p:nvGraphicFramePr>
        <p:xfrm>
          <a:off x="4283968" y="1484784"/>
          <a:ext cx="4032448"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16" name="15 - TextBox"/>
          <p:cNvSpPr txBox="1"/>
          <p:nvPr/>
        </p:nvSpPr>
        <p:spPr>
          <a:xfrm>
            <a:off x="6084168" y="1916832"/>
            <a:ext cx="360040" cy="523220"/>
          </a:xfrm>
          <a:prstGeom prst="rect">
            <a:avLst/>
          </a:prstGeom>
          <a:noFill/>
        </p:spPr>
        <p:txBody>
          <a:bodyPr wrap="square" rtlCol="0">
            <a:spAutoFit/>
          </a:bodyPr>
          <a:lstStyle/>
          <a:p>
            <a:r>
              <a:rPr lang="en-US" sz="2800" b="1" dirty="0" smtClean="0">
                <a:solidFill>
                  <a:schemeClr val="tx2">
                    <a:lumMod val="60000"/>
                    <a:lumOff val="40000"/>
                  </a:schemeClr>
                </a:solidFill>
              </a:rPr>
              <a:t>2</a:t>
            </a:r>
            <a:endParaRPr lang="el-GR" sz="2800" b="1" dirty="0">
              <a:solidFill>
                <a:schemeClr val="tx2">
                  <a:lumMod val="60000"/>
                  <a:lumOff val="40000"/>
                </a:schemeClr>
              </a:solidFill>
            </a:endParaRPr>
          </a:p>
        </p:txBody>
      </p:sp>
      <p:sp>
        <p:nvSpPr>
          <p:cNvPr id="18" name="17 - TextBox"/>
          <p:cNvSpPr txBox="1"/>
          <p:nvPr/>
        </p:nvSpPr>
        <p:spPr>
          <a:xfrm>
            <a:off x="7308304" y="2492896"/>
            <a:ext cx="504056" cy="523220"/>
          </a:xfrm>
          <a:prstGeom prst="rect">
            <a:avLst/>
          </a:prstGeom>
          <a:noFill/>
        </p:spPr>
        <p:txBody>
          <a:bodyPr wrap="square" rtlCol="0">
            <a:spAutoFit/>
          </a:bodyPr>
          <a:lstStyle/>
          <a:p>
            <a:r>
              <a:rPr lang="en-US" sz="2800" b="1" dirty="0" smtClean="0">
                <a:solidFill>
                  <a:schemeClr val="accent3">
                    <a:lumMod val="75000"/>
                  </a:schemeClr>
                </a:solidFill>
              </a:rPr>
              <a:t>3</a:t>
            </a:r>
            <a:endParaRPr lang="el-GR" sz="2800" b="1" dirty="0">
              <a:solidFill>
                <a:schemeClr val="accent3">
                  <a:lumMod val="75000"/>
                </a:schemeClr>
              </a:solidFill>
            </a:endParaRPr>
          </a:p>
        </p:txBody>
      </p:sp>
      <p:sp>
        <p:nvSpPr>
          <p:cNvPr id="21" name="20 - TextBox"/>
          <p:cNvSpPr txBox="1"/>
          <p:nvPr/>
        </p:nvSpPr>
        <p:spPr>
          <a:xfrm>
            <a:off x="5940152" y="3573016"/>
            <a:ext cx="576064" cy="523220"/>
          </a:xfrm>
          <a:prstGeom prst="rect">
            <a:avLst/>
          </a:prstGeom>
          <a:noFill/>
        </p:spPr>
        <p:txBody>
          <a:bodyPr wrap="square" rtlCol="0">
            <a:spAutoFit/>
          </a:bodyPr>
          <a:lstStyle/>
          <a:p>
            <a:r>
              <a:rPr lang="en-US" sz="2800" b="1" dirty="0" smtClean="0">
                <a:solidFill>
                  <a:schemeClr val="accent2">
                    <a:lumMod val="75000"/>
                  </a:schemeClr>
                </a:solidFill>
              </a:rPr>
              <a:t>1</a:t>
            </a:r>
            <a:endParaRPr lang="el-GR" sz="2800" b="1" dirty="0">
              <a:solidFill>
                <a:schemeClr val="accent2">
                  <a:lumMod val="75000"/>
                </a:schemeClr>
              </a:solidFill>
            </a:endParaRP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solidFill>
                  <a:schemeClr val="tx2">
                    <a:lumMod val="60000"/>
                    <a:lumOff val="40000"/>
                  </a:schemeClr>
                </a:solidFill>
              </a:rPr>
              <a:t>Τέλος Ενότητας</a:t>
            </a:r>
            <a:endParaRPr lang="el-GR" b="1" dirty="0">
              <a:solidFill>
                <a:schemeClr val="tx2">
                  <a:lumMod val="60000"/>
                  <a:lumOff val="40000"/>
                </a:schemeClr>
              </a:solidFill>
            </a:endParaRPr>
          </a:p>
        </p:txBody>
      </p:sp>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solidFill>
                  <a:schemeClr val="tx2">
                    <a:lumMod val="60000"/>
                    <a:lumOff val="40000"/>
                  </a:schemeClr>
                </a:solidFill>
              </a:rPr>
              <a:t>Ισορροπία στην Αγορά (Εξισορρόπηση)</a:t>
            </a:r>
            <a:endParaRPr lang="el-GR" b="1" dirty="0">
              <a:solidFill>
                <a:schemeClr val="tx2">
                  <a:lumMod val="60000"/>
                  <a:lumOff val="40000"/>
                </a:schemeClr>
              </a:solidFill>
            </a:endParaRPr>
          </a:p>
        </p:txBody>
      </p:sp>
      <p:sp>
        <p:nvSpPr>
          <p:cNvPr id="3" name="Content Placeholder 2"/>
          <p:cNvSpPr>
            <a:spLocks noGrp="1"/>
          </p:cNvSpPr>
          <p:nvPr>
            <p:ph idx="1"/>
          </p:nvPr>
        </p:nvSpPr>
        <p:spPr>
          <a:xfrm>
            <a:off x="539552" y="1988840"/>
            <a:ext cx="8229600" cy="4525963"/>
          </a:xfrm>
        </p:spPr>
        <p:txBody>
          <a:bodyPr>
            <a:normAutofit/>
          </a:bodyPr>
          <a:lstStyle/>
          <a:p>
            <a:pPr marL="0" algn="just">
              <a:buFont typeface="Arial" pitchFamily="34" charset="0"/>
              <a:buNone/>
            </a:pPr>
            <a:r>
              <a:rPr lang="el-GR" b="1" dirty="0" smtClean="0"/>
              <a:t>Παραδοχή</a:t>
            </a:r>
            <a:r>
              <a:rPr lang="el-GR" dirty="0" smtClean="0"/>
              <a:t>: </a:t>
            </a:r>
            <a:r>
              <a:rPr lang="el-GR" dirty="0"/>
              <a:t>Ιδανικά ανταγωνιστική αγορά  (=όλοι λαμβάνουν τις πληροφορίες ταυτόχρονα</a:t>
            </a:r>
            <a:r>
              <a:rPr lang="el-GR" dirty="0" smtClean="0"/>
              <a:t>)</a:t>
            </a:r>
            <a:br>
              <a:rPr lang="el-GR" dirty="0" smtClean="0"/>
            </a:br>
            <a:endParaRPr lang="el-GR" dirty="0"/>
          </a:p>
          <a:p>
            <a:pPr marL="0" algn="just">
              <a:lnSpc>
                <a:spcPct val="110000"/>
              </a:lnSpc>
              <a:buFont typeface="Arial" pitchFamily="34" charset="0"/>
              <a:buNone/>
            </a:pPr>
            <a:r>
              <a:rPr lang="el-GR" b="1" dirty="0"/>
              <a:t>Συμμετέχουν</a:t>
            </a:r>
            <a:r>
              <a:rPr lang="el-GR" dirty="0" smtClean="0"/>
              <a:t>:</a:t>
            </a:r>
            <a:endParaRPr lang="el-GR" dirty="0"/>
          </a:p>
          <a:p>
            <a:pPr marL="0" algn="just">
              <a:lnSpc>
                <a:spcPct val="110000"/>
              </a:lnSpc>
              <a:buFont typeface="Arial" pitchFamily="34" charset="0"/>
              <a:buAutoNum type="arabicPeriod"/>
            </a:pPr>
            <a:r>
              <a:rPr lang="el-GR" dirty="0"/>
              <a:t>Παραγωγοί </a:t>
            </a:r>
            <a:r>
              <a:rPr lang="el-GR" dirty="0" smtClean="0">
                <a:sym typeface="Mathematica1"/>
              </a:rPr>
              <a:t>  </a:t>
            </a:r>
            <a:r>
              <a:rPr lang="el-GR" dirty="0" smtClean="0">
                <a:solidFill>
                  <a:srgbClr val="0070C0"/>
                </a:solidFill>
                <a:sym typeface="Wingdings" pitchFamily="2" charset="2"/>
              </a:rPr>
              <a:t></a:t>
            </a:r>
            <a:r>
              <a:rPr lang="el-GR" dirty="0" smtClean="0">
                <a:sym typeface="Wingdings" pitchFamily="2" charset="2"/>
              </a:rPr>
              <a:t> </a:t>
            </a:r>
            <a:r>
              <a:rPr lang="el-GR" dirty="0" smtClean="0">
                <a:sym typeface="Mathematica1"/>
              </a:rPr>
              <a:t> συνάρτηση </a:t>
            </a:r>
            <a:r>
              <a:rPr lang="el-GR" dirty="0">
                <a:sym typeface="Mathematica1"/>
              </a:rPr>
              <a:t>προσφοράς</a:t>
            </a:r>
          </a:p>
          <a:p>
            <a:pPr marL="0" algn="just">
              <a:lnSpc>
                <a:spcPct val="110000"/>
              </a:lnSpc>
              <a:buFont typeface="Arial" pitchFamily="34" charset="0"/>
              <a:buAutoNum type="arabicPeriod"/>
            </a:pPr>
            <a:r>
              <a:rPr lang="el-GR" dirty="0">
                <a:sym typeface="Mathematica1"/>
              </a:rPr>
              <a:t>Καταναλωτές </a:t>
            </a:r>
            <a:r>
              <a:rPr lang="el-GR" dirty="0" smtClean="0">
                <a:sym typeface="Mathematica1"/>
              </a:rPr>
              <a:t>  </a:t>
            </a:r>
            <a:r>
              <a:rPr lang="el-GR" dirty="0" smtClean="0">
                <a:solidFill>
                  <a:srgbClr val="0070C0"/>
                </a:solidFill>
                <a:sym typeface="Wingdings" pitchFamily="2" charset="2"/>
              </a:rPr>
              <a:t> </a:t>
            </a:r>
            <a:r>
              <a:rPr lang="el-GR" dirty="0" smtClean="0">
                <a:solidFill>
                  <a:srgbClr val="0070C0"/>
                </a:solidFill>
                <a:sym typeface="Mathematica1"/>
              </a:rPr>
              <a:t> </a:t>
            </a:r>
            <a:r>
              <a:rPr lang="el-GR" dirty="0" smtClean="0">
                <a:sym typeface="Mathematica1"/>
              </a:rPr>
              <a:t> συνάρτηση </a:t>
            </a:r>
            <a:r>
              <a:rPr lang="el-GR" dirty="0">
                <a:sym typeface="Mathematica1"/>
              </a:rPr>
              <a:t>ζήτησης</a:t>
            </a: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2"/>
          </a:solidFill>
        </p:spPr>
        <p:txBody>
          <a:bodyPr/>
          <a:lstStyle/>
          <a:p>
            <a:fld id="{4E33F0AF-8630-405C-8FDB-12C033996C87}" type="slidenum">
              <a:rPr lang="el-GR" sz="2000" b="1" smtClean="0">
                <a:solidFill>
                  <a:schemeClr val="tx2">
                    <a:lumMod val="60000"/>
                    <a:lumOff val="40000"/>
                  </a:schemeClr>
                </a:solidFill>
              </a:rPr>
              <a:pPr/>
              <a:t>3</a:t>
            </a:fld>
            <a:endParaRPr lang="el-GR" sz="2000" b="1" dirty="0">
              <a:solidFill>
                <a:schemeClr val="tx2">
                  <a:lumMod val="60000"/>
                  <a:lumOff val="40000"/>
                </a:schemeClr>
              </a:solidFill>
            </a:endParaRP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2">
                    <a:lumMod val="60000"/>
                    <a:lumOff val="40000"/>
                  </a:schemeClr>
                </a:solidFill>
              </a:rPr>
              <a:t>Χρηματοδότηση</a:t>
            </a:r>
            <a:endParaRPr lang="el-GR" b="1" dirty="0">
              <a:solidFill>
                <a:schemeClr val="tx2">
                  <a:lumMod val="60000"/>
                  <a:lumOff val="40000"/>
                </a:schemeClr>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8"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9" name="Slide Number Placeholder 8"/>
          <p:cNvSpPr>
            <a:spLocks noGrp="1"/>
          </p:cNvSpPr>
          <p:nvPr>
            <p:ph type="sldNum" sz="quarter" idx="12"/>
          </p:nvPr>
        </p:nvSpPr>
        <p:spPr>
          <a:xfrm>
            <a:off x="8316416" y="6356350"/>
            <a:ext cx="504056"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30</a:t>
            </a:fld>
            <a:endParaRPr lang="el-GR" sz="2000" b="1" dirty="0">
              <a:solidFill>
                <a:schemeClr val="tx2">
                  <a:lumMod val="60000"/>
                  <a:lumOff val="40000"/>
                </a:schemeClr>
              </a:solidFill>
            </a:endParaRPr>
          </a:p>
        </p:txBody>
      </p:sp>
    </p:spTree>
    <p:extLst>
      <p:ext uri="{BB962C8B-B14F-4D97-AF65-F5344CB8AC3E}">
        <p14:creationId xmlns:p14="http://schemas.microsoft.com/office/powerpoint/2010/main" xmlns="" val="3806458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solidFill>
                  <a:schemeClr val="tx2">
                    <a:lumMod val="60000"/>
                    <a:lumOff val="40000"/>
                  </a:schemeClr>
                </a:solidFill>
              </a:rPr>
              <a:t>Σημείωμα Ιστορικού Εκδόσεων Έργου</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buNone/>
            </a:pPr>
            <a:r>
              <a:rPr lang="el-GR" dirty="0" smtClean="0"/>
              <a:t>Το παρόν έργο αποτελεί την έκδοση 1.0 και δεν έχουν προηγηθεί άλλες εκδόσεις.</a:t>
            </a: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31</a:t>
            </a:fld>
            <a:endParaRPr lang="el-GR" sz="2000" b="1" dirty="0">
              <a:solidFill>
                <a:schemeClr val="tx2">
                  <a:lumMod val="60000"/>
                  <a:lumOff val="40000"/>
                </a:schemeClr>
              </a:solidFill>
            </a:endParaRPr>
          </a:p>
        </p:txBody>
      </p:sp>
    </p:spTree>
    <p:extLst>
      <p:ext uri="{BB962C8B-B14F-4D97-AF65-F5344CB8AC3E}">
        <p14:creationId xmlns:p14="http://schemas.microsoft.com/office/powerpoint/2010/main" xmlns="" val="1208253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solidFill>
                  <a:schemeClr val="tx2">
                    <a:lumMod val="60000"/>
                    <a:lumOff val="40000"/>
                  </a:schemeClr>
                </a:solidFill>
              </a:rPr>
              <a:t>Σημείωμα </a:t>
            </a:r>
            <a:r>
              <a:rPr lang="el-GR" b="1" dirty="0" smtClean="0">
                <a:solidFill>
                  <a:schemeClr val="tx2">
                    <a:lumMod val="60000"/>
                    <a:lumOff val="40000"/>
                  </a:schemeClr>
                </a:solidFill>
              </a:rPr>
              <a:t>Αναφοράς</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buNone/>
            </a:pPr>
            <a:r>
              <a:rPr lang="el-GR" dirty="0" smtClean="0"/>
              <a:t>Copyright Πανεπιστήμιο Πατρών</a:t>
            </a:r>
            <a:r>
              <a:rPr lang="en-US" dirty="0" smtClean="0"/>
              <a:t>,</a:t>
            </a:r>
            <a:r>
              <a:rPr lang="el-GR" dirty="0" smtClean="0"/>
              <a:t> Πολυτεχνική Σχολή, Τμήμα Πολιτικών Μηχανικών, Διδάσκων: Γεώργιος Στεφανίδης. «Ανάλυση Μεταφορών ΙΙ. Ενότητα 2 : Όροι Μεταφορών».</a:t>
            </a:r>
            <a:r>
              <a:rPr lang="en-US" dirty="0" smtClean="0"/>
              <a:t> </a:t>
            </a:r>
            <a:r>
              <a:rPr lang="el-GR" dirty="0" smtClean="0"/>
              <a:t>Έκδοση</a:t>
            </a:r>
            <a:r>
              <a:rPr lang="el-GR" dirty="0"/>
              <a:t>: </a:t>
            </a:r>
            <a:r>
              <a:rPr lang="el-GR" dirty="0" smtClean="0"/>
              <a:t>1.0</a:t>
            </a:r>
            <a:r>
              <a:rPr lang="el-GR" dirty="0"/>
              <a:t>. </a:t>
            </a:r>
            <a:r>
              <a:rPr lang="el-GR" dirty="0" smtClean="0"/>
              <a:t>Πάτρα 2015. </a:t>
            </a:r>
            <a:r>
              <a:rPr lang="el-GR" dirty="0"/>
              <a:t>Διαθέσιμο από τη δικτυακή </a:t>
            </a:r>
            <a:r>
              <a:rPr lang="el-GR" dirty="0" smtClean="0"/>
              <a:t>διεύθυνση:</a:t>
            </a:r>
            <a:r>
              <a:rPr lang="el-GR" dirty="0" smtClean="0">
                <a:solidFill>
                  <a:srgbClr val="FF0000"/>
                </a:solidFill>
              </a:rPr>
              <a:t>   </a:t>
            </a:r>
            <a:r>
              <a:rPr lang="en-US" dirty="0" smtClean="0">
                <a:solidFill>
                  <a:srgbClr val="FF0000"/>
                </a:solidFill>
                <a:hlinkClick r:id="rId3"/>
              </a:rPr>
              <a:t>https://eclass.upatras.gr/courses/CIV1697/</a:t>
            </a:r>
            <a:endParaRPr lang="el-GR" dirty="0">
              <a:solidFill>
                <a:srgbClr val="FF0000"/>
              </a:solidFill>
            </a:endParaRPr>
          </a:p>
          <a:p>
            <a:pPr>
              <a:buNone/>
            </a:pP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32</a:t>
            </a:fld>
            <a:endParaRPr lang="el-GR" sz="2000" b="1" dirty="0">
              <a:solidFill>
                <a:schemeClr val="tx2">
                  <a:lumMod val="60000"/>
                  <a:lumOff val="40000"/>
                </a:schemeClr>
              </a:solidFill>
            </a:endParaRPr>
          </a:p>
        </p:txBody>
      </p:sp>
    </p:spTree>
    <p:extLst>
      <p:ext uri="{BB962C8B-B14F-4D97-AF65-F5344CB8AC3E}">
        <p14:creationId xmlns:p14="http://schemas.microsoft.com/office/powerpoint/2010/main" xmlns="" val="1208253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Slide Number Placeholder 6"/>
          <p:cNvSpPr>
            <a:spLocks noGrp="1"/>
          </p:cNvSpPr>
          <p:nvPr>
            <p:ph type="sldNum" sz="quarter" idx="12"/>
          </p:nvPr>
        </p:nvSpPr>
        <p:spPr>
          <a:xfrm>
            <a:off x="8388424" y="6356350"/>
            <a:ext cx="504056"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33</a:t>
            </a:fld>
            <a:endParaRPr lang="el-GR" sz="2000" b="1" dirty="0">
              <a:solidFill>
                <a:schemeClr val="tx2">
                  <a:lumMod val="60000"/>
                  <a:lumOff val="40000"/>
                </a:schemeClr>
              </a:solidFill>
            </a:endParaRPr>
          </a:p>
        </p:txBody>
      </p:sp>
      <p:sp>
        <p:nvSpPr>
          <p:cNvPr id="10" name="4 - Ορθογώνιο"/>
          <p:cNvSpPr/>
          <p:nvPr/>
        </p:nvSpPr>
        <p:spPr>
          <a:xfrm>
            <a:off x="1331640" y="0"/>
            <a:ext cx="6015236" cy="769441"/>
          </a:xfrm>
          <a:prstGeom prst="rect">
            <a:avLst/>
          </a:prstGeom>
        </p:spPr>
        <p:txBody>
          <a:bodyPr wrap="none">
            <a:spAutoFit/>
          </a:bodyPr>
          <a:lstStyle/>
          <a:p>
            <a:r>
              <a:rPr lang="el-GR" sz="4400" b="1" dirty="0" smtClean="0">
                <a:solidFill>
                  <a:schemeClr val="tx2">
                    <a:lumMod val="60000"/>
                    <a:lumOff val="40000"/>
                  </a:schemeClr>
                </a:solidFill>
              </a:rPr>
              <a:t>Σημείωμα Αδειοδότησης</a:t>
            </a:r>
            <a:endParaRPr lang="el-GR" sz="4400" b="1" dirty="0">
              <a:solidFill>
                <a:schemeClr val="tx2">
                  <a:lumMod val="60000"/>
                  <a:lumOff val="40000"/>
                </a:schemeClr>
              </a:solidFill>
            </a:endParaRPr>
          </a:p>
        </p:txBody>
      </p:sp>
      <p:sp>
        <p:nvSpPr>
          <p:cNvPr id="11" name="3 - Ορθογώνιο"/>
          <p:cNvSpPr/>
          <p:nvPr/>
        </p:nvSpPr>
        <p:spPr>
          <a:xfrm>
            <a:off x="0" y="692696"/>
            <a:ext cx="8676456" cy="1631216"/>
          </a:xfrm>
          <a:prstGeom prst="rect">
            <a:avLst/>
          </a:prstGeom>
        </p:spPr>
        <p:txBody>
          <a:bodyPr wrap="square">
            <a:spAutoFit/>
          </a:bodyPr>
          <a:lstStyle/>
          <a:p>
            <a:r>
              <a:rPr lang="el-GR" sz="2000" dirty="0" smtClean="0"/>
              <a:t>Το παρόν υλικό διατίθεται με τους όρους της άδειας χρήσης Creative Commons Αναφορά, Μη Εμπορική Χρήση, Μη παράγωγα έργα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endParaRPr lang="el-GR" sz="2000" dirty="0"/>
          </a:p>
        </p:txBody>
      </p:sp>
      <p:pic>
        <p:nvPicPr>
          <p:cNvPr id="12" name="Picture 6" descr="http://mirrors.creativecommons.org/presskit/buttons/88x31/png/by-nc-nd.eu.png"/>
          <p:cNvPicPr>
            <a:picLocks noChangeAspect="1" noChangeArrowheads="1"/>
          </p:cNvPicPr>
          <p:nvPr/>
        </p:nvPicPr>
        <p:blipFill>
          <a:blip r:embed="rId3" cstate="print"/>
          <a:srcRect/>
          <a:stretch>
            <a:fillRect/>
          </a:stretch>
        </p:blipFill>
        <p:spPr bwMode="auto">
          <a:xfrm>
            <a:off x="3059832" y="2348880"/>
            <a:ext cx="2232248" cy="781010"/>
          </a:xfrm>
          <a:prstGeom prst="rect">
            <a:avLst/>
          </a:prstGeom>
          <a:noFill/>
        </p:spPr>
      </p:pic>
      <p:sp>
        <p:nvSpPr>
          <p:cNvPr id="13" name="Rectangle 12"/>
          <p:cNvSpPr/>
          <p:nvPr/>
        </p:nvSpPr>
        <p:spPr>
          <a:xfrm>
            <a:off x="0" y="3140968"/>
            <a:ext cx="6480720" cy="400110"/>
          </a:xfrm>
          <a:prstGeom prst="rect">
            <a:avLst/>
          </a:prstGeom>
        </p:spPr>
        <p:txBody>
          <a:bodyPr wrap="square">
            <a:spAutoFit/>
          </a:bodyPr>
          <a:lstStyle/>
          <a:p>
            <a:r>
              <a:rPr lang="el-GR" sz="2000" dirty="0" smtClean="0"/>
              <a:t>[1] http://creativecommons.org/licenses/by-nc-sa/4.0/ </a:t>
            </a:r>
            <a:endParaRPr lang="en-US" sz="2000" dirty="0" smtClean="0"/>
          </a:p>
        </p:txBody>
      </p:sp>
      <p:sp>
        <p:nvSpPr>
          <p:cNvPr id="14" name="8 - Ορθογώνιο"/>
          <p:cNvSpPr/>
          <p:nvPr/>
        </p:nvSpPr>
        <p:spPr>
          <a:xfrm>
            <a:off x="0" y="3501008"/>
            <a:ext cx="8964488" cy="2862322"/>
          </a:xfrm>
          <a:prstGeom prst="rect">
            <a:avLst/>
          </a:prstGeom>
        </p:spPr>
        <p:txBody>
          <a:bodyPr wrap="square">
            <a:spAutoFit/>
          </a:bodyPr>
          <a:lstStyle/>
          <a:p>
            <a:pPr algn="just"/>
            <a:r>
              <a:rPr lang="el-GR" sz="2000" b="1" dirty="0" smtClean="0"/>
              <a:t>Σύμφωνα με αυτήν την άδεια ο δικαιούχος σας δίνει το δικαίωμα να:</a:t>
            </a:r>
          </a:p>
          <a:p>
            <a:pPr algn="just"/>
            <a:r>
              <a:rPr lang="el-GR" sz="2000" b="1" dirty="0" smtClean="0"/>
              <a:t>Μοιραστείτε</a:t>
            </a:r>
            <a:r>
              <a:rPr lang="el-GR" sz="2000" dirty="0" smtClean="0"/>
              <a:t> — αντιγράψετε και αναδιανέμετε το υλικό</a:t>
            </a:r>
          </a:p>
          <a:p>
            <a:pPr algn="just"/>
            <a:r>
              <a:rPr lang="el-GR" sz="2000" b="1" dirty="0" smtClean="0"/>
              <a:t>Υπό τους ακόλουθους όρους:</a:t>
            </a:r>
          </a:p>
          <a:p>
            <a:pPr algn="just"/>
            <a:r>
              <a:rPr lang="el-GR" sz="2000" b="1" dirty="0" smtClean="0"/>
              <a:t>Αναφορά Δημιουργού</a:t>
            </a:r>
            <a:r>
              <a:rPr lang="el-GR" sz="2000" dirty="0" smtClean="0"/>
              <a:t> — Θα πρέπει να καταχωρίσετε αναφορά στο δημιουργό , με σύνδεσμο της άδειας</a:t>
            </a:r>
          </a:p>
          <a:p>
            <a:pPr algn="just"/>
            <a:r>
              <a:rPr lang="el-GR" sz="2000" b="1" dirty="0" smtClean="0"/>
              <a:t>Μη εμπορική χρήση</a:t>
            </a:r>
            <a:r>
              <a:rPr lang="el-GR" sz="2000" dirty="0" smtClean="0"/>
              <a:t> — Δεν μπορείτε να χρησιμοποιήσετε το υλικό για εμπορικούς σκοπούς</a:t>
            </a:r>
          </a:p>
          <a:p>
            <a:pPr algn="just"/>
            <a:r>
              <a:rPr lang="el-GR" sz="2000" b="1" dirty="0" smtClean="0"/>
              <a:t>Μη παράγωγα έργα – </a:t>
            </a:r>
            <a:r>
              <a:rPr lang="el-GR" sz="2000" dirty="0" smtClean="0"/>
              <a:t>Μπορείτε να αναδιανείμετε το υλικό ως έχει, χωρίς να προβείτε σε αλλαγές (ανάμιξη, τροποποίηση)</a:t>
            </a:r>
            <a:endParaRPr lang="el-GR" sz="2000" b="1" dirty="0"/>
          </a:p>
        </p:txBody>
      </p:sp>
    </p:spTree>
    <p:extLst>
      <p:ext uri="{BB962C8B-B14F-4D97-AF65-F5344CB8AC3E}">
        <p14:creationId xmlns:p14="http://schemas.microsoft.com/office/powerpoint/2010/main" xmlns="" val="1208253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solidFill>
                  <a:schemeClr val="tx2">
                    <a:lumMod val="60000"/>
                    <a:lumOff val="40000"/>
                  </a:schemeClr>
                </a:solidFill>
              </a:rPr>
              <a:t>Διατήρηση </a:t>
            </a:r>
            <a:r>
              <a:rPr lang="el-GR" b="1" dirty="0" smtClean="0">
                <a:solidFill>
                  <a:schemeClr val="tx2">
                    <a:lumMod val="60000"/>
                    <a:lumOff val="40000"/>
                  </a:schemeClr>
                </a:solidFill>
              </a:rPr>
              <a:t>Σημειωμάτων</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400" dirty="0"/>
              <a:t>τ</a:t>
            </a:r>
            <a:r>
              <a:rPr lang="en-US" sz="2400" dirty="0" smtClean="0"/>
              <a:t>ο </a:t>
            </a:r>
            <a:r>
              <a:rPr lang="en-US" sz="2400" dirty="0"/>
              <a:t>Σημείωμα Αναφοράς</a:t>
            </a:r>
            <a:endParaRPr lang="el-GR" sz="2400" dirty="0"/>
          </a:p>
          <a:p>
            <a:pPr lvl="1">
              <a:buFont typeface="Wingdings" panose="05000000000000000000" pitchFamily="2" charset="2"/>
              <a:buChar char="§"/>
            </a:pPr>
            <a:r>
              <a:rPr lang="el-GR" sz="2400" dirty="0"/>
              <a:t>τ</a:t>
            </a:r>
            <a:r>
              <a:rPr lang="en-US" sz="2400" dirty="0" smtClean="0"/>
              <a:t>ο </a:t>
            </a:r>
            <a:r>
              <a:rPr lang="en-US" sz="2400" dirty="0"/>
              <a:t>Σημείωμα Αδειοδότησης</a:t>
            </a:r>
            <a:endParaRPr lang="el-GR" sz="2400" dirty="0"/>
          </a:p>
          <a:p>
            <a:pPr lvl="1">
              <a:buFont typeface="Wingdings" panose="05000000000000000000" pitchFamily="2" charset="2"/>
              <a:buChar char="§"/>
            </a:pPr>
            <a:r>
              <a:rPr lang="el-GR" sz="2400" dirty="0"/>
              <a:t>τ</a:t>
            </a:r>
            <a:r>
              <a:rPr lang="en-US" sz="2400" dirty="0" smtClean="0"/>
              <a:t>η </a:t>
            </a:r>
            <a:r>
              <a:rPr lang="en-US" sz="2400" dirty="0"/>
              <a:t>δήλωση </a:t>
            </a:r>
            <a:r>
              <a:rPr lang="el-GR" sz="2400" dirty="0"/>
              <a:t>Δ</a:t>
            </a:r>
            <a:r>
              <a:rPr lang="en-US" sz="2400" dirty="0" smtClean="0"/>
              <a:t>ιατήρησης </a:t>
            </a:r>
            <a:r>
              <a:rPr lang="en-US" sz="2400" dirty="0"/>
              <a:t>Σημειωμάτων</a:t>
            </a:r>
            <a:endParaRPr lang="el-GR" sz="2400" dirty="0"/>
          </a:p>
          <a:p>
            <a:pPr lvl="1">
              <a:buFont typeface="Wingdings" panose="05000000000000000000" pitchFamily="2" charset="2"/>
              <a:buChar char="§"/>
            </a:pPr>
            <a:r>
              <a:rPr lang="el-GR" sz="2400" dirty="0"/>
              <a:t>τ</a:t>
            </a:r>
            <a:r>
              <a:rPr lang="el-GR" sz="2400" dirty="0" smtClean="0"/>
              <a:t>ο Σημείωμα Χρήσης Έργων Τρίτων </a:t>
            </a:r>
            <a:r>
              <a:rPr lang="el-GR" sz="24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34</a:t>
            </a:fld>
            <a:endParaRPr lang="el-GR" sz="2000" b="1" dirty="0">
              <a:solidFill>
                <a:schemeClr val="tx2">
                  <a:lumMod val="60000"/>
                  <a:lumOff val="40000"/>
                </a:schemeClr>
              </a:solidFill>
            </a:endParaRPr>
          </a:p>
        </p:txBody>
      </p:sp>
    </p:spTree>
    <p:extLst>
      <p:ext uri="{BB962C8B-B14F-4D97-AF65-F5344CB8AC3E}">
        <p14:creationId xmlns:p14="http://schemas.microsoft.com/office/powerpoint/2010/main" xmlns="" val="424751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solidFill>
                  <a:schemeClr val="tx2">
                    <a:lumMod val="60000"/>
                    <a:lumOff val="40000"/>
                  </a:schemeClr>
                </a:solidFill>
              </a:rPr>
              <a:t>Συνάρτηση ζήτησης, </a:t>
            </a:r>
            <a:r>
              <a:rPr lang="en-US" b="1" dirty="0" smtClean="0">
                <a:solidFill>
                  <a:schemeClr val="tx2">
                    <a:lumMod val="60000"/>
                    <a:lumOff val="40000"/>
                  </a:schemeClr>
                </a:solidFill>
              </a:rPr>
              <a:t>F(</a:t>
            </a:r>
            <a:r>
              <a:rPr lang="en-US" b="1" dirty="0">
                <a:solidFill>
                  <a:schemeClr val="tx2">
                    <a:lumMod val="60000"/>
                    <a:lumOff val="40000"/>
                  </a:schemeClr>
                </a:solidFill>
              </a:rPr>
              <a:t>D</a:t>
            </a:r>
            <a:r>
              <a:rPr lang="en-US" b="1" dirty="0" smtClean="0">
                <a:solidFill>
                  <a:schemeClr val="tx2">
                    <a:lumMod val="60000"/>
                    <a:lumOff val="40000"/>
                  </a:schemeClr>
                </a:solidFill>
              </a:rPr>
              <a:t>)</a:t>
            </a:r>
            <a:endParaRPr lang="el-GR" b="1" dirty="0">
              <a:solidFill>
                <a:schemeClr val="tx2">
                  <a:lumMod val="60000"/>
                  <a:lumOff val="40000"/>
                </a:schemeClr>
              </a:solidFill>
            </a:endParaRPr>
          </a:p>
        </p:txBody>
      </p:sp>
      <p:sp>
        <p:nvSpPr>
          <p:cNvPr id="8" name="Content Placeholder 7"/>
          <p:cNvSpPr>
            <a:spLocks noGrp="1"/>
          </p:cNvSpPr>
          <p:nvPr>
            <p:ph sz="half" idx="2"/>
          </p:nvPr>
        </p:nvSpPr>
        <p:spPr>
          <a:xfrm>
            <a:off x="4355976" y="1600200"/>
            <a:ext cx="4320480" cy="4525963"/>
          </a:xfrm>
        </p:spPr>
        <p:txBody>
          <a:bodyPr>
            <a:normAutofit lnSpcReduction="10000"/>
          </a:bodyPr>
          <a:lstStyle/>
          <a:p>
            <a:pPr marL="0" indent="0">
              <a:buNone/>
            </a:pPr>
            <a:r>
              <a:rPr lang="el-GR" dirty="0" smtClean="0"/>
              <a:t>Η συμπεριφορά των</a:t>
            </a:r>
            <a:r>
              <a:rPr lang="en-US" dirty="0"/>
              <a:t> </a:t>
            </a:r>
            <a:r>
              <a:rPr lang="el-GR" dirty="0" smtClean="0"/>
              <a:t>καταναλωτών σε επίπεδο συνόλου, δηλαδή η ποσότητα </a:t>
            </a:r>
            <a:r>
              <a:rPr lang="en-US" dirty="0" smtClean="0"/>
              <a:t>Q</a:t>
            </a:r>
            <a:r>
              <a:rPr lang="el-GR" dirty="0" smtClean="0"/>
              <a:t> του αγαθού που καταναλώνεται συναρτήσει του κόστους </a:t>
            </a:r>
            <a:r>
              <a:rPr lang="en-US" dirty="0" smtClean="0"/>
              <a:t>P.</a:t>
            </a:r>
            <a:endParaRPr lang="el-GR" dirty="0" smtClean="0"/>
          </a:p>
          <a:p>
            <a:pPr marL="0" indent="0" algn="just">
              <a:buNone/>
            </a:pPr>
            <a:endParaRPr lang="en-US" dirty="0" smtClean="0"/>
          </a:p>
          <a:p>
            <a:pPr marL="0" indent="0">
              <a:buNone/>
            </a:pPr>
            <a:r>
              <a:rPr lang="el-GR" dirty="0" smtClean="0"/>
              <a:t>«Ποια ποσότητα </a:t>
            </a:r>
            <a:r>
              <a:rPr lang="en-US" dirty="0" smtClean="0"/>
              <a:t>Q</a:t>
            </a:r>
            <a:r>
              <a:rPr lang="el-GR" dirty="0"/>
              <a:t> </a:t>
            </a:r>
            <a:r>
              <a:rPr lang="el-GR" dirty="0" smtClean="0"/>
              <a:t>καταναλώνεται  όταν το κόστος είναι </a:t>
            </a:r>
            <a:r>
              <a:rPr lang="en-US" dirty="0" smtClean="0"/>
              <a:t>P</a:t>
            </a:r>
            <a:r>
              <a:rPr lang="el-GR" dirty="0" smtClean="0"/>
              <a:t>»</a:t>
            </a:r>
            <a:r>
              <a:rPr lang="el-GR" dirty="0"/>
              <a:t>;</a:t>
            </a:r>
            <a:endParaRPr lang="en-US" dirty="0" smtClean="0"/>
          </a:p>
        </p:txBody>
      </p:sp>
      <p:sp>
        <p:nvSpPr>
          <p:cNvPr id="7" name="Slide Number Placeholder 6"/>
          <p:cNvSpPr>
            <a:spLocks noGrp="1"/>
          </p:cNvSpPr>
          <p:nvPr>
            <p:ph type="sldNum" sz="quarter" idx="12"/>
          </p:nvPr>
        </p:nvSpPr>
        <p:spPr>
          <a:xfrm>
            <a:off x="8532440" y="6381328"/>
            <a:ext cx="360040" cy="365125"/>
          </a:xfrm>
          <a:solidFill>
            <a:schemeClr val="bg2"/>
          </a:solidFill>
        </p:spPr>
        <p:txBody>
          <a:bodyPr/>
          <a:lstStyle/>
          <a:p>
            <a:fld id="{4E33F0AF-8630-405C-8FDB-12C033996C87}" type="slidenum">
              <a:rPr lang="el-GR" sz="2000" b="1" smtClean="0">
                <a:solidFill>
                  <a:schemeClr val="tx2">
                    <a:lumMod val="60000"/>
                    <a:lumOff val="40000"/>
                  </a:schemeClr>
                </a:solidFill>
              </a:rPr>
              <a:pPr/>
              <a:t>4</a:t>
            </a:fld>
            <a:endParaRPr lang="el-GR" sz="2000"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graphicFrame>
        <p:nvGraphicFramePr>
          <p:cNvPr id="11" name="Content Placeholder 10"/>
          <p:cNvGraphicFramePr>
            <a:graphicFrameLocks noGrp="1"/>
          </p:cNvGraphicFramePr>
          <p:nvPr>
            <p:ph sz="half" idx="1"/>
          </p:nvPr>
        </p:nvGraphicFramePr>
        <p:xfrm>
          <a:off x="457200" y="1634924"/>
          <a:ext cx="40386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solidFill>
                  <a:schemeClr val="tx2">
                    <a:lumMod val="60000"/>
                    <a:lumOff val="40000"/>
                  </a:schemeClr>
                </a:solidFill>
              </a:rPr>
              <a:t>Συνάρτηση προσφοράς, </a:t>
            </a:r>
            <a:r>
              <a:rPr lang="en-US" b="1" dirty="0" smtClean="0">
                <a:solidFill>
                  <a:schemeClr val="tx2">
                    <a:lumMod val="60000"/>
                    <a:lumOff val="40000"/>
                  </a:schemeClr>
                </a:solidFill>
              </a:rPr>
              <a:t>F(s)</a:t>
            </a:r>
            <a:endParaRPr lang="el-GR" b="1" dirty="0">
              <a:solidFill>
                <a:schemeClr val="tx2">
                  <a:lumMod val="60000"/>
                  <a:lumOff val="40000"/>
                </a:schemeClr>
              </a:solidFill>
            </a:endParaRPr>
          </a:p>
        </p:txBody>
      </p:sp>
      <p:sp>
        <p:nvSpPr>
          <p:cNvPr id="8" name="Content Placeholder 7"/>
          <p:cNvSpPr>
            <a:spLocks noGrp="1"/>
          </p:cNvSpPr>
          <p:nvPr>
            <p:ph sz="half" idx="2"/>
          </p:nvPr>
        </p:nvSpPr>
        <p:spPr>
          <a:xfrm>
            <a:off x="4427984" y="1600200"/>
            <a:ext cx="4258816" cy="4525963"/>
          </a:xfrm>
        </p:spPr>
        <p:txBody>
          <a:bodyPr/>
          <a:lstStyle/>
          <a:p>
            <a:pPr marL="0" indent="0" algn="just">
              <a:buNone/>
            </a:pPr>
            <a:r>
              <a:rPr lang="el-GR" dirty="0" smtClean="0"/>
              <a:t>Η ποσότητα αγαθών </a:t>
            </a:r>
            <a:r>
              <a:rPr lang="en-US" dirty="0" smtClean="0"/>
              <a:t>Q</a:t>
            </a:r>
            <a:r>
              <a:rPr lang="el-GR" dirty="0" smtClean="0"/>
              <a:t> που παράγουν οι προσφέροντες συναρτήσει του κόστους του αγαθού </a:t>
            </a:r>
            <a:r>
              <a:rPr lang="en-US" dirty="0" smtClean="0"/>
              <a:t>P.</a:t>
            </a:r>
            <a:endParaRPr lang="el-GR" dirty="0" smtClean="0"/>
          </a:p>
          <a:p>
            <a:pPr marL="0" indent="0" algn="just">
              <a:buNone/>
            </a:pPr>
            <a:endParaRPr lang="en-US" dirty="0" smtClean="0"/>
          </a:p>
          <a:p>
            <a:pPr marL="0" indent="0">
              <a:buNone/>
            </a:pPr>
            <a:r>
              <a:rPr lang="el-GR" dirty="0" smtClean="0"/>
              <a:t>«Ποια ποσότητα </a:t>
            </a:r>
            <a:r>
              <a:rPr lang="en-US" dirty="0" smtClean="0"/>
              <a:t>Q</a:t>
            </a:r>
            <a:r>
              <a:rPr lang="el-GR" dirty="0"/>
              <a:t> </a:t>
            </a:r>
            <a:r>
              <a:rPr lang="el-GR" dirty="0" smtClean="0"/>
              <a:t>παράγεται  όταν το κόστος είναι </a:t>
            </a:r>
            <a:r>
              <a:rPr lang="en-US" dirty="0" smtClean="0"/>
              <a:t>P</a:t>
            </a:r>
            <a:r>
              <a:rPr lang="el-GR" dirty="0" smtClean="0"/>
              <a:t>»</a:t>
            </a:r>
            <a:r>
              <a:rPr lang="el-GR" dirty="0"/>
              <a:t>;</a:t>
            </a:r>
            <a:endParaRPr lang="en-US" dirty="0" smtClean="0"/>
          </a:p>
        </p:txBody>
      </p:sp>
      <p:sp>
        <p:nvSpPr>
          <p:cNvPr id="7" name="Slide Number Placeholder 6"/>
          <p:cNvSpPr>
            <a:spLocks noGrp="1"/>
          </p:cNvSpPr>
          <p:nvPr>
            <p:ph type="sldNum" sz="quarter" idx="12"/>
          </p:nvPr>
        </p:nvSpPr>
        <p:spPr>
          <a:xfrm>
            <a:off x="8460432" y="6381328"/>
            <a:ext cx="360040" cy="365125"/>
          </a:xfrm>
          <a:solidFill>
            <a:schemeClr val="bg2"/>
          </a:solidFill>
        </p:spPr>
        <p:txBody>
          <a:bodyPr/>
          <a:lstStyle/>
          <a:p>
            <a:fld id="{4E33F0AF-8630-405C-8FDB-12C033996C87}" type="slidenum">
              <a:rPr lang="el-GR" sz="2000" b="1" smtClean="0">
                <a:solidFill>
                  <a:schemeClr val="tx2">
                    <a:lumMod val="60000"/>
                    <a:lumOff val="40000"/>
                  </a:schemeClr>
                </a:solidFill>
              </a:rPr>
              <a:pPr/>
              <a:t>5</a:t>
            </a:fld>
            <a:endParaRPr lang="el-GR" sz="2000"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graphicFrame>
        <p:nvGraphicFramePr>
          <p:cNvPr id="11" name="Content Placeholder 10"/>
          <p:cNvGraphicFramePr>
            <a:graphicFrameLocks noGrp="1"/>
          </p:cNvGraphicFramePr>
          <p:nvPr>
            <p:ph sz="half" idx="1"/>
          </p:nvPr>
        </p:nvGraphicFramePr>
        <p:xfrm>
          <a:off x="395536" y="1628800"/>
          <a:ext cx="40386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lumMod val="60000"/>
                    <a:lumOff val="40000"/>
                  </a:schemeClr>
                </a:solidFill>
              </a:rPr>
              <a:t>Κανόνας</a:t>
            </a:r>
          </a:p>
        </p:txBody>
      </p:sp>
      <p:sp>
        <p:nvSpPr>
          <p:cNvPr id="6" name="5 - Θέση περιεχομένου"/>
          <p:cNvSpPr>
            <a:spLocks noGrp="1"/>
          </p:cNvSpPr>
          <p:nvPr>
            <p:ph idx="1"/>
          </p:nvPr>
        </p:nvSpPr>
        <p:spPr>
          <a:xfrm>
            <a:off x="1763688" y="2132856"/>
            <a:ext cx="6552728" cy="3805883"/>
          </a:xfrm>
        </p:spPr>
        <p:txBody>
          <a:bodyPr/>
          <a:lstStyle/>
          <a:p>
            <a:r>
              <a:rPr lang="el-GR" dirty="0" smtClean="0"/>
              <a:t>Γενικά:</a:t>
            </a:r>
          </a:p>
          <a:p>
            <a:pPr>
              <a:buNone/>
            </a:pPr>
            <a:r>
              <a:rPr lang="el-GR" dirty="0" smtClean="0"/>
              <a:t>                      </a:t>
            </a:r>
            <a:r>
              <a:rPr lang="en-US" b="1" dirty="0" smtClean="0"/>
              <a:t>P= P(p</a:t>
            </a:r>
            <a:r>
              <a:rPr lang="en-US" b="1" baseline="-25000" dirty="0" smtClean="0"/>
              <a:t>i</a:t>
            </a:r>
            <a:r>
              <a:rPr lang="en-US" b="1" dirty="0" smtClean="0"/>
              <a:t>)</a:t>
            </a:r>
            <a:r>
              <a:rPr lang="en-US" dirty="0" smtClean="0"/>
              <a:t> , </a:t>
            </a:r>
            <a:r>
              <a:rPr lang="el-GR" dirty="0" smtClean="0"/>
              <a:t>όπου </a:t>
            </a:r>
            <a:r>
              <a:rPr lang="en-US" dirty="0" smtClean="0"/>
              <a:t>i=1,…,k</a:t>
            </a:r>
          </a:p>
          <a:p>
            <a:r>
              <a:rPr lang="el-GR" dirty="0" smtClean="0"/>
              <a:t>Αλλά και:</a:t>
            </a:r>
          </a:p>
          <a:p>
            <a:pPr>
              <a:buNone/>
            </a:pPr>
            <a:r>
              <a:rPr lang="el-GR" dirty="0" smtClean="0"/>
              <a:t>                      </a:t>
            </a:r>
            <a:r>
              <a:rPr lang="en-US" b="1" dirty="0" smtClean="0"/>
              <a:t>p</a:t>
            </a:r>
            <a:r>
              <a:rPr lang="en-US" b="1" baseline="-25000" dirty="0" smtClean="0"/>
              <a:t>i</a:t>
            </a:r>
            <a:r>
              <a:rPr lang="en-US" b="1" dirty="0" smtClean="0"/>
              <a:t>=p</a:t>
            </a:r>
            <a:r>
              <a:rPr lang="en-US" b="1" baseline="-25000" dirty="0" smtClean="0"/>
              <a:t>i</a:t>
            </a:r>
            <a:r>
              <a:rPr lang="en-US" b="1" dirty="0" smtClean="0"/>
              <a:t>(Q)</a:t>
            </a:r>
            <a:endParaRPr lang="el-GR" b="1" dirty="0"/>
          </a:p>
        </p:txBody>
      </p:sp>
      <p:sp>
        <p:nvSpPr>
          <p:cNvPr id="5" name="4 - Θέση αριθμού διαφάνειας"/>
          <p:cNvSpPr>
            <a:spLocks noGrp="1"/>
          </p:cNvSpPr>
          <p:nvPr>
            <p:ph type="sldNum" sz="quarter" idx="12"/>
          </p:nvPr>
        </p:nvSpPr>
        <p:spPr>
          <a:xfrm>
            <a:off x="8316416" y="6356350"/>
            <a:ext cx="370384"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6</a:t>
            </a:fld>
            <a:endParaRPr lang="el-GR" sz="2000" b="1" dirty="0">
              <a:solidFill>
                <a:schemeClr val="tx2">
                  <a:lumMod val="60000"/>
                  <a:lumOff val="40000"/>
                </a:schemeClr>
              </a:solidFill>
            </a:endParaRPr>
          </a:p>
        </p:txBody>
      </p:sp>
      <p:pic>
        <p:nvPicPr>
          <p:cNvPr id="7"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solidFill>
                  <a:schemeClr val="tx2">
                    <a:lumMod val="60000"/>
                    <a:lumOff val="40000"/>
                  </a:schemeClr>
                </a:solidFill>
              </a:rPr>
              <a:t>Κόστος- Ορισμός</a:t>
            </a:r>
            <a:endParaRPr lang="el-GR" b="1" dirty="0">
              <a:solidFill>
                <a:schemeClr val="tx2">
                  <a:lumMod val="60000"/>
                  <a:lumOff val="40000"/>
                </a:schemeClr>
              </a:solidFill>
            </a:endParaRPr>
          </a:p>
        </p:txBody>
      </p:sp>
      <p:sp>
        <p:nvSpPr>
          <p:cNvPr id="3" name="Content Placeholder 2"/>
          <p:cNvSpPr>
            <a:spLocks noGrp="1"/>
          </p:cNvSpPr>
          <p:nvPr>
            <p:ph idx="1"/>
          </p:nvPr>
        </p:nvSpPr>
        <p:spPr>
          <a:xfrm>
            <a:off x="539552" y="1988840"/>
            <a:ext cx="8229600" cy="3561259"/>
          </a:xfrm>
        </p:spPr>
        <p:txBody>
          <a:bodyPr>
            <a:normAutofit/>
          </a:bodyPr>
          <a:lstStyle/>
          <a:p>
            <a:pPr marL="0" algn="just">
              <a:lnSpc>
                <a:spcPct val="150000"/>
              </a:lnSpc>
              <a:buFont typeface="Arial" pitchFamily="34" charset="0"/>
              <a:buNone/>
            </a:pPr>
            <a:r>
              <a:rPr lang="el-GR" dirty="0" smtClean="0"/>
              <a:t>Το κόστος είναι ένα </a:t>
            </a:r>
            <a:r>
              <a:rPr lang="el-GR" b="1" dirty="0" smtClean="0"/>
              <a:t>διάνυσμα</a:t>
            </a:r>
            <a:r>
              <a:rPr lang="el-GR" dirty="0" smtClean="0"/>
              <a:t> για εμάς που μπορεί να μην είναι το πραγματικό κόστος σε χρήματα, αλλά να είναι χρόνος, άνεση κλπ..</a:t>
            </a: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2"/>
          </a:solidFill>
        </p:spPr>
        <p:txBody>
          <a:bodyPr/>
          <a:lstStyle/>
          <a:p>
            <a:fld id="{4E33F0AF-8630-405C-8FDB-12C033996C87}" type="slidenum">
              <a:rPr lang="el-GR" sz="2000" b="1" smtClean="0">
                <a:solidFill>
                  <a:schemeClr val="tx2">
                    <a:lumMod val="60000"/>
                    <a:lumOff val="40000"/>
                  </a:schemeClr>
                </a:solidFill>
              </a:rPr>
              <a:pPr/>
              <a:t>7</a:t>
            </a:fld>
            <a:endParaRPr lang="el-GR" sz="2000" b="1" dirty="0">
              <a:solidFill>
                <a:schemeClr val="tx2">
                  <a:lumMod val="60000"/>
                  <a:lumOff val="40000"/>
                </a:schemeClr>
              </a:solidFill>
            </a:endParaRP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lumMod val="60000"/>
                    <a:lumOff val="40000"/>
                  </a:schemeClr>
                </a:solidFill>
              </a:rPr>
              <a:t>Παράδειγμα</a:t>
            </a:r>
            <a:r>
              <a:rPr lang="en-US" b="1" dirty="0" smtClean="0">
                <a:solidFill>
                  <a:schemeClr val="tx2">
                    <a:lumMod val="60000"/>
                    <a:lumOff val="40000"/>
                  </a:schemeClr>
                </a:solidFill>
              </a:rPr>
              <a:t> [1/3]</a:t>
            </a:r>
            <a:endParaRPr lang="el-GR" b="1" dirty="0" smtClean="0">
              <a:solidFill>
                <a:schemeClr val="tx2">
                  <a:lumMod val="60000"/>
                  <a:lumOff val="40000"/>
                </a:schemeClr>
              </a:solidFill>
            </a:endParaRPr>
          </a:p>
        </p:txBody>
      </p:sp>
      <p:sp>
        <p:nvSpPr>
          <p:cNvPr id="6" name="5 - Θέση περιεχομένου"/>
          <p:cNvSpPr>
            <a:spLocks noGrp="1"/>
          </p:cNvSpPr>
          <p:nvPr>
            <p:ph idx="1"/>
          </p:nvPr>
        </p:nvSpPr>
        <p:spPr/>
        <p:txBody>
          <a:bodyPr>
            <a:normAutofit lnSpcReduction="10000"/>
          </a:bodyPr>
          <a:lstStyle/>
          <a:p>
            <a:r>
              <a:rPr lang="el-GR" dirty="0" smtClean="0"/>
              <a:t>Ζήτηση στο πρατήριο βενζίνης, όπου </a:t>
            </a:r>
            <a:r>
              <a:rPr lang="en-US" dirty="0" smtClean="0"/>
              <a:t>p$=c</a:t>
            </a:r>
            <a:r>
              <a:rPr lang="en-US" baseline="-25000" dirty="0" smtClean="0"/>
              <a:t>1</a:t>
            </a:r>
            <a:r>
              <a:rPr lang="en-US" dirty="0" smtClean="0"/>
              <a:t> </a:t>
            </a:r>
            <a:r>
              <a:rPr lang="el-GR" dirty="0" smtClean="0"/>
              <a:t>και Τ</a:t>
            </a:r>
            <a:r>
              <a:rPr lang="en-US" baseline="-25000" dirty="0" smtClean="0"/>
              <a:t>w</a:t>
            </a:r>
            <a:r>
              <a:rPr lang="en-US" dirty="0" smtClean="0"/>
              <a:t>=c</a:t>
            </a:r>
            <a:r>
              <a:rPr lang="en-US" baseline="-25000" dirty="0" smtClean="0"/>
              <a:t>2</a:t>
            </a:r>
          </a:p>
          <a:p>
            <a:pPr marL="514350" indent="-514350">
              <a:buFont typeface="+mj-lt"/>
              <a:buAutoNum type="arabicPeriod"/>
            </a:pPr>
            <a:r>
              <a:rPr lang="en-US" dirty="0" smtClean="0"/>
              <a:t>p$  </a:t>
            </a:r>
            <a:r>
              <a:rPr lang="el-GR" dirty="0" smtClean="0"/>
              <a:t>ελαττώνεται </a:t>
            </a:r>
            <a:r>
              <a:rPr lang="en-US" dirty="0" smtClean="0"/>
              <a:t>  </a:t>
            </a:r>
            <a:r>
              <a:rPr lang="el-GR" dirty="0" smtClean="0">
                <a:solidFill>
                  <a:srgbClr val="0070C0"/>
                </a:solidFill>
                <a:sym typeface="Wingdings" pitchFamily="2" charset="2"/>
              </a:rPr>
              <a:t></a:t>
            </a:r>
            <a:r>
              <a:rPr lang="en-US" dirty="0" smtClean="0"/>
              <a:t>  </a:t>
            </a:r>
            <a:r>
              <a:rPr lang="el-GR" dirty="0" smtClean="0"/>
              <a:t>  </a:t>
            </a:r>
            <a:r>
              <a:rPr lang="en-US" dirty="0" smtClean="0"/>
              <a:t>Q, </a:t>
            </a:r>
            <a:r>
              <a:rPr lang="el-GR" dirty="0" smtClean="0"/>
              <a:t>αριθμός οδηγών αυξάνει. Δηλ. </a:t>
            </a:r>
            <a:r>
              <a:rPr lang="en-US" dirty="0" smtClean="0"/>
              <a:t>Q=Q(p$)</a:t>
            </a:r>
          </a:p>
          <a:p>
            <a:pPr marL="514350" indent="-514350">
              <a:buFont typeface="+mj-lt"/>
              <a:buAutoNum type="arabicPeriod"/>
            </a:pPr>
            <a:r>
              <a:rPr lang="el-GR" dirty="0" smtClean="0"/>
              <a:t>Αλλά καθώς </a:t>
            </a:r>
            <a:r>
              <a:rPr lang="en-US" dirty="0" smtClean="0"/>
              <a:t>Q</a:t>
            </a:r>
            <a:r>
              <a:rPr lang="el-GR" dirty="0" smtClean="0"/>
              <a:t> αυξάνει </a:t>
            </a:r>
            <a:r>
              <a:rPr lang="el-GR" dirty="0" smtClean="0">
                <a:solidFill>
                  <a:srgbClr val="0070C0"/>
                </a:solidFill>
                <a:sym typeface="Wingdings" pitchFamily="2" charset="2"/>
              </a:rPr>
              <a:t></a:t>
            </a:r>
            <a:r>
              <a:rPr lang="el-GR" dirty="0" smtClean="0"/>
              <a:t> ουρά αυξάνει </a:t>
            </a:r>
            <a:r>
              <a:rPr lang="el-GR" dirty="0" smtClean="0">
                <a:solidFill>
                  <a:srgbClr val="0070C0"/>
                </a:solidFill>
                <a:sym typeface="Wingdings" pitchFamily="2" charset="2"/>
              </a:rPr>
              <a:t></a:t>
            </a:r>
            <a:r>
              <a:rPr lang="el-GR" dirty="0" smtClean="0"/>
              <a:t> καθυστέρηση/χρόνος αναμονής Τ</a:t>
            </a:r>
            <a:r>
              <a:rPr lang="en-US" baseline="-25000" dirty="0" smtClean="0"/>
              <a:t>w</a:t>
            </a:r>
            <a:r>
              <a:rPr lang="en-US" dirty="0" smtClean="0"/>
              <a:t> </a:t>
            </a:r>
            <a:r>
              <a:rPr lang="el-GR" dirty="0" smtClean="0"/>
              <a:t>αυξάνει. Δηλ. Τ</a:t>
            </a:r>
            <a:r>
              <a:rPr lang="en-US" baseline="-25000" dirty="0" smtClean="0"/>
              <a:t>w</a:t>
            </a:r>
            <a:r>
              <a:rPr lang="en-US" dirty="0" smtClean="0"/>
              <a:t>=T</a:t>
            </a:r>
            <a:r>
              <a:rPr lang="en-US" baseline="-25000" dirty="0" smtClean="0"/>
              <a:t>w</a:t>
            </a:r>
            <a:r>
              <a:rPr lang="en-US" dirty="0" smtClean="0"/>
              <a:t>(Q).</a:t>
            </a:r>
          </a:p>
          <a:p>
            <a:pPr marL="514350" indent="-514350">
              <a:buFont typeface="+mj-lt"/>
              <a:buAutoNum type="arabicPeriod"/>
            </a:pPr>
            <a:r>
              <a:rPr lang="el-GR" dirty="0" smtClean="0"/>
              <a:t>Όταν αρχίσει να αυξάνει ο Τ</a:t>
            </a:r>
            <a:r>
              <a:rPr lang="en-US" baseline="-25000" dirty="0" smtClean="0"/>
              <a:t>w</a:t>
            </a:r>
            <a:r>
              <a:rPr lang="el-GR" dirty="0" smtClean="0"/>
              <a:t> και μετά, </a:t>
            </a:r>
            <a:r>
              <a:rPr lang="en-US" dirty="0" smtClean="0"/>
              <a:t>Q, </a:t>
            </a:r>
            <a:r>
              <a:rPr lang="el-GR" dirty="0" smtClean="0"/>
              <a:t>αριθμός «νέων» οδηγών είναι:</a:t>
            </a:r>
            <a:endParaRPr lang="el-GR" dirty="0"/>
          </a:p>
        </p:txBody>
      </p:sp>
      <p:sp>
        <p:nvSpPr>
          <p:cNvPr id="5" name="4 - Θέση αριθμού διαφάνειας"/>
          <p:cNvSpPr>
            <a:spLocks noGrp="1"/>
          </p:cNvSpPr>
          <p:nvPr>
            <p:ph type="sldNum" sz="quarter" idx="12"/>
          </p:nvPr>
        </p:nvSpPr>
        <p:spPr>
          <a:xfrm>
            <a:off x="8316416" y="6356350"/>
            <a:ext cx="370384"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8</a:t>
            </a:fld>
            <a:endParaRPr lang="el-GR" sz="2000" b="1" dirty="0">
              <a:solidFill>
                <a:schemeClr val="tx2">
                  <a:lumMod val="60000"/>
                  <a:lumOff val="40000"/>
                </a:schemeClr>
              </a:solidFill>
            </a:endParaRPr>
          </a:p>
        </p:txBody>
      </p:sp>
      <p:pic>
        <p:nvPicPr>
          <p:cNvPr id="11"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lumMod val="60000"/>
                    <a:lumOff val="40000"/>
                  </a:schemeClr>
                </a:solidFill>
              </a:rPr>
              <a:t>Παράδειγμα</a:t>
            </a:r>
            <a:r>
              <a:rPr lang="en-US" b="1" dirty="0" smtClean="0">
                <a:solidFill>
                  <a:schemeClr val="tx2">
                    <a:lumMod val="60000"/>
                    <a:lumOff val="40000"/>
                  </a:schemeClr>
                </a:solidFill>
              </a:rPr>
              <a:t> [2/3]</a:t>
            </a:r>
            <a:endParaRPr lang="el-GR" b="1" dirty="0" smtClean="0">
              <a:solidFill>
                <a:schemeClr val="tx2">
                  <a:lumMod val="60000"/>
                  <a:lumOff val="40000"/>
                </a:schemeClr>
              </a:solidFill>
            </a:endParaRPr>
          </a:p>
        </p:txBody>
      </p:sp>
      <p:sp>
        <p:nvSpPr>
          <p:cNvPr id="6" name="5 - Θέση περιεχομένου"/>
          <p:cNvSpPr>
            <a:spLocks noGrp="1"/>
          </p:cNvSpPr>
          <p:nvPr>
            <p:ph idx="1"/>
          </p:nvPr>
        </p:nvSpPr>
        <p:spPr>
          <a:xfrm>
            <a:off x="1619672" y="1700808"/>
            <a:ext cx="6192688" cy="4824536"/>
          </a:xfrm>
        </p:spPr>
        <p:txBody>
          <a:bodyPr>
            <a:normAutofit lnSpcReduction="10000"/>
          </a:bodyPr>
          <a:lstStyle/>
          <a:p>
            <a:pPr>
              <a:buNone/>
            </a:pPr>
            <a:r>
              <a:rPr lang="en-US" dirty="0" smtClean="0"/>
              <a:t>Q=Q(p$, </a:t>
            </a:r>
            <a:r>
              <a:rPr lang="el-GR" dirty="0" smtClean="0"/>
              <a:t>Τ</a:t>
            </a:r>
            <a:r>
              <a:rPr lang="en-US" baseline="-25000" dirty="0" smtClean="0"/>
              <a:t>w</a:t>
            </a:r>
            <a:r>
              <a:rPr lang="el-GR" dirty="0" smtClean="0"/>
              <a:t> </a:t>
            </a:r>
            <a:r>
              <a:rPr lang="en-US" dirty="0" smtClean="0"/>
              <a:t>)</a:t>
            </a:r>
            <a:endParaRPr lang="el-GR" dirty="0" smtClean="0"/>
          </a:p>
          <a:p>
            <a:endParaRPr lang="en-US" dirty="0" smtClean="0"/>
          </a:p>
          <a:p>
            <a:pPr>
              <a:buNone/>
            </a:pPr>
            <a:r>
              <a:rPr lang="el-GR" dirty="0" smtClean="0"/>
              <a:t>Δηλαδή:</a:t>
            </a:r>
            <a:br>
              <a:rPr lang="el-GR" dirty="0" smtClean="0"/>
            </a:br>
            <a:endParaRPr lang="el-GR" sz="1200" dirty="0" smtClean="0"/>
          </a:p>
          <a:p>
            <a:pPr indent="284163">
              <a:buNone/>
            </a:pPr>
            <a:r>
              <a:rPr lang="el-GR" b="1" dirty="0" smtClean="0"/>
              <a:t>Α΄ ΦΑΣΗ</a:t>
            </a:r>
            <a:r>
              <a:rPr lang="el-GR" dirty="0" smtClean="0"/>
              <a:t>:    </a:t>
            </a:r>
            <a:r>
              <a:rPr lang="en-US" dirty="0" smtClean="0"/>
              <a:t>Q=Q(p$)</a:t>
            </a:r>
          </a:p>
          <a:p>
            <a:pPr>
              <a:buNone/>
            </a:pPr>
            <a:r>
              <a:rPr lang="en-US" dirty="0" smtClean="0"/>
              <a:t> </a:t>
            </a:r>
            <a:r>
              <a:rPr lang="el-GR" dirty="0" smtClean="0"/>
              <a:t>                            Τ</a:t>
            </a:r>
            <a:r>
              <a:rPr lang="en-US" baseline="-25000" dirty="0" smtClean="0"/>
              <a:t>w</a:t>
            </a:r>
            <a:r>
              <a:rPr lang="el-GR" dirty="0" smtClean="0"/>
              <a:t> </a:t>
            </a:r>
            <a:r>
              <a:rPr lang="en-US" dirty="0" smtClean="0"/>
              <a:t>=c</a:t>
            </a:r>
          </a:p>
          <a:p>
            <a:pPr>
              <a:buNone/>
            </a:pPr>
            <a:endParaRPr lang="en-US" dirty="0" smtClean="0"/>
          </a:p>
          <a:p>
            <a:pPr>
              <a:buNone/>
            </a:pPr>
            <a:r>
              <a:rPr lang="el-GR" b="1" dirty="0" smtClean="0"/>
              <a:t>        Β΄ ΦΑΣΗ</a:t>
            </a:r>
            <a:r>
              <a:rPr lang="el-GR" dirty="0" smtClean="0"/>
              <a:t>:    </a:t>
            </a:r>
            <a:r>
              <a:rPr lang="en-US" dirty="0" smtClean="0"/>
              <a:t>Q=Q(p$</a:t>
            </a:r>
            <a:r>
              <a:rPr lang="el-GR" dirty="0" smtClean="0"/>
              <a:t>, Τ</a:t>
            </a:r>
            <a:r>
              <a:rPr lang="en-US" baseline="-25000" dirty="0" smtClean="0"/>
              <a:t>w</a:t>
            </a:r>
            <a:r>
              <a:rPr lang="el-GR" dirty="0" smtClean="0"/>
              <a:t> </a:t>
            </a:r>
            <a:r>
              <a:rPr lang="en-US" dirty="0" smtClean="0"/>
              <a:t>)</a:t>
            </a:r>
          </a:p>
          <a:p>
            <a:pPr>
              <a:buNone/>
            </a:pPr>
            <a:r>
              <a:rPr lang="en-US" dirty="0" smtClean="0"/>
              <a:t> </a:t>
            </a:r>
            <a:r>
              <a:rPr lang="el-GR" dirty="0" smtClean="0"/>
              <a:t>                             Τ</a:t>
            </a:r>
            <a:r>
              <a:rPr lang="en-US" baseline="-25000" dirty="0" smtClean="0"/>
              <a:t>w</a:t>
            </a:r>
            <a:r>
              <a:rPr lang="el-GR" dirty="0" smtClean="0"/>
              <a:t> </a:t>
            </a:r>
            <a:r>
              <a:rPr lang="en-US" dirty="0" smtClean="0"/>
              <a:t>=</a:t>
            </a:r>
            <a:r>
              <a:rPr lang="el-GR" dirty="0" smtClean="0"/>
              <a:t> Τ</a:t>
            </a:r>
            <a:r>
              <a:rPr lang="en-US" baseline="-25000" dirty="0" smtClean="0"/>
              <a:t>w</a:t>
            </a:r>
            <a:r>
              <a:rPr lang="el-GR" dirty="0" smtClean="0"/>
              <a:t> (</a:t>
            </a:r>
            <a:r>
              <a:rPr lang="en-US" dirty="0" smtClean="0"/>
              <a:t>Q)</a:t>
            </a:r>
          </a:p>
          <a:p>
            <a:pPr>
              <a:buNone/>
            </a:pPr>
            <a:endParaRPr lang="el-GR" dirty="0"/>
          </a:p>
        </p:txBody>
      </p:sp>
      <p:sp>
        <p:nvSpPr>
          <p:cNvPr id="5" name="4 - Θέση αριθμού διαφάνειας"/>
          <p:cNvSpPr>
            <a:spLocks noGrp="1"/>
          </p:cNvSpPr>
          <p:nvPr>
            <p:ph type="sldNum" sz="quarter" idx="12"/>
          </p:nvPr>
        </p:nvSpPr>
        <p:spPr>
          <a:xfrm>
            <a:off x="8316416" y="6356350"/>
            <a:ext cx="370384"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9</a:t>
            </a:fld>
            <a:endParaRPr lang="el-GR" sz="2000" b="1" dirty="0">
              <a:solidFill>
                <a:schemeClr val="tx2">
                  <a:lumMod val="60000"/>
                  <a:lumOff val="40000"/>
                </a:schemeClr>
              </a:solidFill>
            </a:endParaRPr>
          </a:p>
        </p:txBody>
      </p:sp>
      <p:sp>
        <p:nvSpPr>
          <p:cNvPr id="10" name="9 - Δεξιό άγκιστρο"/>
          <p:cNvSpPr/>
          <p:nvPr/>
        </p:nvSpPr>
        <p:spPr>
          <a:xfrm>
            <a:off x="5940152" y="3501008"/>
            <a:ext cx="288032" cy="1152128"/>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b="1" dirty="0">
              <a:solidFill>
                <a:schemeClr val="tx2">
                  <a:lumMod val="75000"/>
                </a:schemeClr>
              </a:solidFill>
            </a:endParaRPr>
          </a:p>
        </p:txBody>
      </p:sp>
      <p:sp>
        <p:nvSpPr>
          <p:cNvPr id="11" name="10 - Δεξιό άγκιστρο"/>
          <p:cNvSpPr/>
          <p:nvPr/>
        </p:nvSpPr>
        <p:spPr>
          <a:xfrm>
            <a:off x="6588224" y="5013176"/>
            <a:ext cx="288032" cy="1152128"/>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b="1" dirty="0">
              <a:solidFill>
                <a:schemeClr val="tx2">
                  <a:lumMod val="75000"/>
                </a:schemeClr>
              </a:solidFill>
            </a:endParaRPr>
          </a:p>
        </p:txBody>
      </p:sp>
      <p:pic>
        <p:nvPicPr>
          <p:cNvPr id="12"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4070</TotalTime>
  <Words>1301</Words>
  <Application>Microsoft Office PowerPoint</Application>
  <PresentationFormat>On-screen Show (4:3)</PresentationFormat>
  <Paragraphs>320</Paragraphs>
  <Slides>34</Slides>
  <Notes>27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ΑΝΑΛΥΣΗ ΜΕΤΑΦΟΡΩΝ II</vt:lpstr>
      <vt:lpstr>Σκοπός  ενότητας</vt:lpstr>
      <vt:lpstr>Ισορροπία στην Αγορά (Εξισορρόπηση)</vt:lpstr>
      <vt:lpstr>Συνάρτηση ζήτησης, F(D)</vt:lpstr>
      <vt:lpstr>Συνάρτηση προσφοράς, F(s)</vt:lpstr>
      <vt:lpstr>Κανόνας</vt:lpstr>
      <vt:lpstr>Κόστος- Ορισμός</vt:lpstr>
      <vt:lpstr>Παράδειγμα [1/3]</vt:lpstr>
      <vt:lpstr>Παράδειγμα [2/3]</vt:lpstr>
      <vt:lpstr>Παράδειγμα [3/3]</vt:lpstr>
      <vt:lpstr>Συναρτήσεις [1/3]</vt:lpstr>
      <vt:lpstr>Συναρτήσεις [2/3]</vt:lpstr>
      <vt:lpstr>Συναρτήσεις [3/3]</vt:lpstr>
      <vt:lpstr>Συγκεκριμένοι Όροι για τις Μεταφορές [1/2]</vt:lpstr>
      <vt:lpstr>Συγκεκριμένοι Όροι για τις Μεταφορές [2/3]</vt:lpstr>
      <vt:lpstr>Συγκεκριμένοι Όροι για τις Μεταφορές [3/3]</vt:lpstr>
      <vt:lpstr>Λύση στην Κατάσταση Ισορροπίας [1/3]</vt:lpstr>
      <vt:lpstr>Λύση στην Κατάσταση Ισορροπίας [2/3]</vt:lpstr>
      <vt:lpstr>Λύση στην Κατάσταση Ισορροπίας [3/3]</vt:lpstr>
      <vt:lpstr>Μεθοδολογία Ασκήσεων [1/3]</vt:lpstr>
      <vt:lpstr>Μεθοδολογία Ασκήσεων [2/3]</vt:lpstr>
      <vt:lpstr>Μεθοδολογία Ασκήσεων [3/3]</vt:lpstr>
      <vt:lpstr>Πρόβλημα [1/5]</vt:lpstr>
      <vt:lpstr>Πρόβλημα [2/5]</vt:lpstr>
      <vt:lpstr>Πρόβλημα [3/5]</vt:lpstr>
      <vt:lpstr>Πρόβλημα [4/5]</vt:lpstr>
      <vt:lpstr>Πρόβλημα [5/5]</vt:lpstr>
      <vt:lpstr>Παραδείγματα F(s)</vt:lpstr>
      <vt:lpstr>Τέλος Ενότητας</vt:lpstr>
      <vt:lpstr>Χρηματοδότηση</vt:lpstr>
      <vt:lpstr>Σημείωμα Ιστορικού Εκδόσεων Έργου</vt:lpstr>
      <vt:lpstr>Σημείωμα Αναφοράς</vt:lpstr>
      <vt:lpstr>Slide 33</vt:lpstr>
      <vt:lpstr>Διατήρηση Σημειωμάτων</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Christina</dc:creator>
  <cp:lastModifiedBy>xristi</cp:lastModifiedBy>
  <cp:revision>164</cp:revision>
  <dcterms:created xsi:type="dcterms:W3CDTF">2015-08-17T15:40:38Z</dcterms:created>
  <dcterms:modified xsi:type="dcterms:W3CDTF">2015-09-04T11:45:23Z</dcterms:modified>
</cp:coreProperties>
</file>