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77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8" r:id="rId23"/>
    <p:sldId id="279" r:id="rId24"/>
    <p:sldId id="280" r:id="rId25"/>
    <p:sldId id="276" r:id="rId26"/>
    <p:sldId id="281" r:id="rId27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C0D5E-10F9-4CCE-BD8A-EA217038EE40}" type="datetimeFigureOut">
              <a:rPr lang="el-GR" smtClean="0"/>
              <a:pPr/>
              <a:t>18/10/2023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3E557-FB89-4DCE-A5F3-FC088C0DB934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C0D5E-10F9-4CCE-BD8A-EA217038EE40}" type="datetimeFigureOut">
              <a:rPr lang="el-GR" smtClean="0"/>
              <a:pPr/>
              <a:t>18/10/2023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3E557-FB89-4DCE-A5F3-FC088C0DB934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C0D5E-10F9-4CCE-BD8A-EA217038EE40}" type="datetimeFigureOut">
              <a:rPr lang="el-GR" smtClean="0"/>
              <a:pPr/>
              <a:t>18/10/2023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3E557-FB89-4DCE-A5F3-FC088C0DB934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C0D5E-10F9-4CCE-BD8A-EA217038EE40}" type="datetimeFigureOut">
              <a:rPr lang="el-GR" smtClean="0"/>
              <a:pPr/>
              <a:t>18/10/2023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3E557-FB89-4DCE-A5F3-FC088C0DB934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C0D5E-10F9-4CCE-BD8A-EA217038EE40}" type="datetimeFigureOut">
              <a:rPr lang="el-GR" smtClean="0"/>
              <a:pPr/>
              <a:t>18/10/2023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3E557-FB89-4DCE-A5F3-FC088C0DB934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C0D5E-10F9-4CCE-BD8A-EA217038EE40}" type="datetimeFigureOut">
              <a:rPr lang="el-GR" smtClean="0"/>
              <a:pPr/>
              <a:t>18/10/2023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3E557-FB89-4DCE-A5F3-FC088C0DB934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C0D5E-10F9-4CCE-BD8A-EA217038EE40}" type="datetimeFigureOut">
              <a:rPr lang="el-GR" smtClean="0"/>
              <a:pPr/>
              <a:t>18/10/2023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3E557-FB89-4DCE-A5F3-FC088C0DB934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C0D5E-10F9-4CCE-BD8A-EA217038EE40}" type="datetimeFigureOut">
              <a:rPr lang="el-GR" smtClean="0"/>
              <a:pPr/>
              <a:t>18/10/2023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3E557-FB89-4DCE-A5F3-FC088C0DB934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C0D5E-10F9-4CCE-BD8A-EA217038EE40}" type="datetimeFigureOut">
              <a:rPr lang="el-GR" smtClean="0"/>
              <a:pPr/>
              <a:t>18/10/2023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3E557-FB89-4DCE-A5F3-FC088C0DB934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C0D5E-10F9-4CCE-BD8A-EA217038EE40}" type="datetimeFigureOut">
              <a:rPr lang="el-GR" smtClean="0"/>
              <a:pPr/>
              <a:t>18/10/2023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3E557-FB89-4DCE-A5F3-FC088C0DB934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C0D5E-10F9-4CCE-BD8A-EA217038EE40}" type="datetimeFigureOut">
              <a:rPr lang="el-GR" smtClean="0"/>
              <a:pPr/>
              <a:t>18/10/2023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3E557-FB89-4DCE-A5F3-FC088C0DB934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4C0D5E-10F9-4CCE-BD8A-EA217038EE40}" type="datetimeFigureOut">
              <a:rPr lang="el-GR" smtClean="0"/>
              <a:pPr/>
              <a:t>18/10/2023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73E557-FB89-4DCE-A5F3-FC088C0DB934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ΦΙΛΟΣΟΦΙΑ </a:t>
            </a:r>
            <a:r>
              <a:rPr lang="el-GR" dirty="0" smtClean="0"/>
              <a:t>ΤΗΣ ΕΚΠΑΙΔΕΥΣΗΣ</a:t>
            </a:r>
            <a:br>
              <a:rPr lang="el-GR" dirty="0" smtClean="0"/>
            </a:br>
            <a:r>
              <a:rPr lang="el-GR" sz="3100" dirty="0" smtClean="0"/>
              <a:t>ΔΗΜΟΠΟΥΛΟΣ ΒΑΣΙΛΕΙΟΣ  </a:t>
            </a:r>
            <a:r>
              <a:rPr lang="el-GR" dirty="0"/>
              <a:t/>
            </a:r>
            <a:br>
              <a:rPr lang="el-GR" dirty="0"/>
            </a:br>
            <a:r>
              <a:rPr lang="el-GR" dirty="0" smtClean="0"/>
              <a:t>(1)</a:t>
            </a:r>
            <a:endParaRPr lang="el-GR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dirty="0" smtClean="0"/>
              <a:t>Αναγκαιότητα και ορισμός</a:t>
            </a:r>
          </a:p>
          <a:p>
            <a:endParaRPr lang="el-GR" dirty="0" smtClean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1800" dirty="0" smtClean="0"/>
              <a:t>ΔΗΜΟΠΟΥΛΟΣ ΒΑΣΙΛΕΙΟΣ </a:t>
            </a:r>
            <a:r>
              <a:rPr lang="el-GR" sz="1800" dirty="0"/>
              <a:t>/ΦΙΛΟΣΟΦΙΑ ΤΗΣ ΕΚΠΑΙΔΕΥΣΗΣ</a:t>
            </a:r>
            <a:r>
              <a:rPr lang="el-GR" sz="3200" dirty="0" smtClean="0"/>
              <a:t/>
            </a:r>
            <a:br>
              <a:rPr lang="el-GR" sz="3200" dirty="0" smtClean="0"/>
            </a:br>
            <a:r>
              <a:rPr lang="el-GR" sz="3200" dirty="0" smtClean="0"/>
              <a:t>ΟΡΙΣΜΟΣ</a:t>
            </a:r>
            <a:endParaRPr lang="el-GR" sz="32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l-GR" dirty="0" smtClean="0"/>
              <a:t> </a:t>
            </a:r>
            <a:r>
              <a:rPr lang="el-GR" u="sng" dirty="0" smtClean="0"/>
              <a:t>Απάντηση</a:t>
            </a:r>
            <a:r>
              <a:rPr lang="el-GR" dirty="0" smtClean="0"/>
              <a:t>: η  επιστήμη …</a:t>
            </a:r>
          </a:p>
          <a:p>
            <a:pPr>
              <a:buNone/>
            </a:pPr>
            <a:r>
              <a:rPr lang="el-GR" dirty="0" smtClean="0"/>
              <a:t>(διερευνώντας λ.χ. το ζήτημα του θανάτου, μπορώ να φτάσω σε κάποια ασφαλή ιατρικά συμπεράσματα τα οποία ωστόσο δεν αφορούν τη φιλοσοφία αλλά κάποια ιδιαίτερη  περιοχή του επιστητού- αποτελούν δηλ. επιστημονική γνώση) </a:t>
            </a:r>
            <a:endParaRPr lang="el-G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1800" dirty="0" smtClean="0"/>
              <a:t>ΔΗΜΟΠΟΥΛΟΣ ΒΑΣΙΛΕΙΟΣ </a:t>
            </a:r>
            <a:r>
              <a:rPr lang="el-GR" sz="1800" dirty="0"/>
              <a:t>/ΦΙΛΟΣΟΦΙΑ ΤΗΣ ΕΚΠΑΙΔΕΥΣΗΣ</a:t>
            </a:r>
            <a:r>
              <a:rPr lang="el-GR" sz="3200" dirty="0" smtClean="0"/>
              <a:t/>
            </a:r>
            <a:br>
              <a:rPr lang="el-GR" sz="3200" dirty="0" smtClean="0"/>
            </a:br>
            <a:r>
              <a:rPr lang="el-GR" sz="3200" dirty="0" smtClean="0"/>
              <a:t>ΟΡΙΣΜΟΣ</a:t>
            </a:r>
            <a:endParaRPr lang="el-GR" sz="32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ctr">
              <a:buNone/>
            </a:pPr>
            <a:r>
              <a:rPr lang="el-GR" sz="2000" b="1" dirty="0" smtClean="0"/>
              <a:t>Σχέση Φιλοσοφίας και Επιστήμης </a:t>
            </a:r>
          </a:p>
          <a:p>
            <a:pPr>
              <a:buNone/>
            </a:pPr>
            <a:r>
              <a:rPr lang="el-GR" sz="2000" dirty="0" smtClean="0"/>
              <a:t>Α/ </a:t>
            </a:r>
            <a:r>
              <a:rPr lang="el-GR" sz="1800" dirty="0" smtClean="0"/>
              <a:t>Ομοιότητες </a:t>
            </a:r>
          </a:p>
          <a:p>
            <a:r>
              <a:rPr lang="el-GR" sz="1800" dirty="0" smtClean="0"/>
              <a:t>Και οι 2 απεικονίζουν την πραγματικότητα με τη βοήθεια των εννοιών και της λογικής</a:t>
            </a:r>
          </a:p>
          <a:p>
            <a:pPr>
              <a:buNone/>
            </a:pPr>
            <a:r>
              <a:rPr lang="el-GR" sz="1800" dirty="0" smtClean="0"/>
              <a:t>       Η φιλοσοφία δεν μπορεί να βεβαιωθεί για τις θέσεις της χωρίς τη συνδρομή της επιστήμης</a:t>
            </a:r>
          </a:p>
          <a:p>
            <a:pPr>
              <a:buNone/>
            </a:pPr>
            <a:r>
              <a:rPr lang="el-GR" sz="1800" dirty="0" smtClean="0"/>
              <a:t>Β/ Διαφορές</a:t>
            </a:r>
          </a:p>
          <a:p>
            <a:r>
              <a:rPr lang="el-GR" sz="1800" dirty="0" smtClean="0"/>
              <a:t>Η Επιστήμη υπερτερεί της Φιλοσοφίας (οι ισχυρισμοί της πρώτης εμπεριέχουν το στοιχείο της </a:t>
            </a:r>
            <a:r>
              <a:rPr lang="el-GR" sz="1800" dirty="0" err="1" smtClean="0"/>
              <a:t>αποδειξιμότητας</a:t>
            </a:r>
            <a:r>
              <a:rPr lang="el-GR" sz="1800" dirty="0" smtClean="0"/>
              <a:t> και άρα είναι υποχρεωτικοί για τον καθέναν)</a:t>
            </a:r>
          </a:p>
          <a:p>
            <a:r>
              <a:rPr lang="el-GR" sz="1800" dirty="0" smtClean="0"/>
              <a:t>Η Φιλοσοφία υπερτερεί της Επιστήμης (η πρώτη αφορά μια </a:t>
            </a:r>
            <a:r>
              <a:rPr lang="el-GR" sz="1800" u="sng" dirty="0" smtClean="0"/>
              <a:t>μορφή γνώσης </a:t>
            </a:r>
            <a:r>
              <a:rPr lang="el-GR" sz="1800" dirty="0" smtClean="0"/>
              <a:t>που προηγείται της δεύτερης)</a:t>
            </a:r>
          </a:p>
          <a:p>
            <a:pPr algn="r">
              <a:buNone/>
            </a:pPr>
            <a:r>
              <a:rPr lang="el-GR" sz="1600" dirty="0" smtClean="0"/>
              <a:t>Πρόκειται για μια εντελώς διαφορετική περιοχή του πνεύματος</a:t>
            </a:r>
          </a:p>
          <a:p>
            <a:pPr>
              <a:buNone/>
            </a:pPr>
            <a:r>
              <a:rPr lang="el-GR" sz="1600" dirty="0" smtClean="0"/>
              <a:t>Η φιλοσοφία επιχειρεί να </a:t>
            </a:r>
            <a:r>
              <a:rPr lang="el-GR" sz="1600" u="sng" dirty="0" smtClean="0"/>
              <a:t>ανασυνθέσει</a:t>
            </a:r>
            <a:r>
              <a:rPr lang="el-GR" sz="1600" dirty="0" smtClean="0"/>
              <a:t> αυτό που </a:t>
            </a:r>
            <a:r>
              <a:rPr lang="el-GR" sz="1600" u="sng" dirty="0" smtClean="0"/>
              <a:t>κατέτμησε</a:t>
            </a:r>
            <a:r>
              <a:rPr lang="el-GR" sz="1600" dirty="0" smtClean="0"/>
              <a:t> ο κάθε επιστημονικός κλάδος προκειμένου να καθορίσει τα όρια της γνωστικής του ευθύνης (π.χ. η ψυχολογία απομονώνει και μελετά την έννοια της «ψυχής», η ιατρική την έννοια της «υγείας» </a:t>
            </a:r>
            <a:r>
              <a:rPr lang="el-GR" sz="1600" dirty="0" err="1" smtClean="0"/>
              <a:t>κ.ο.κ</a:t>
            </a:r>
            <a:r>
              <a:rPr lang="el-GR" sz="1600" dirty="0" smtClean="0"/>
              <a:t>)</a:t>
            </a:r>
            <a:endParaRPr lang="el-GR" sz="1600" dirty="0"/>
          </a:p>
        </p:txBody>
      </p:sp>
      <p:sp>
        <p:nvSpPr>
          <p:cNvPr id="4" name="3 - Βέλος προς τα κάτω"/>
          <p:cNvSpPr/>
          <p:nvPr/>
        </p:nvSpPr>
        <p:spPr>
          <a:xfrm>
            <a:off x="3714744" y="2500306"/>
            <a:ext cx="857256" cy="35719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5" name="4 - Βέλος προς τα κάτω"/>
          <p:cNvSpPr/>
          <p:nvPr/>
        </p:nvSpPr>
        <p:spPr>
          <a:xfrm>
            <a:off x="7143768" y="4572008"/>
            <a:ext cx="285752" cy="21431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1800" dirty="0" smtClean="0"/>
              <a:t>ΔΗΜΟΠΟΥΛΟΣ ΒΑΣΙΛΕΙΟΣ </a:t>
            </a:r>
            <a:r>
              <a:rPr lang="el-GR" sz="1800" dirty="0"/>
              <a:t>/ΦΙΛΟΣΟΦΙΑ ΤΗΣ ΕΚΠΑΙΔΕΥΣΗΣ</a:t>
            </a:r>
            <a:r>
              <a:rPr lang="el-GR" sz="3200" dirty="0" smtClean="0"/>
              <a:t/>
            </a:r>
            <a:br>
              <a:rPr lang="el-GR" sz="3200" dirty="0" smtClean="0"/>
            </a:br>
            <a:r>
              <a:rPr lang="el-GR" sz="3200" dirty="0" smtClean="0"/>
              <a:t>ΟΡΙΣΜΟΣ</a:t>
            </a:r>
            <a:endParaRPr lang="el-GR" sz="32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el-GR" dirty="0" smtClean="0"/>
              <a:t>ΕΡΩΤΗΜΑ</a:t>
            </a:r>
          </a:p>
          <a:p>
            <a:pPr>
              <a:buNone/>
            </a:pPr>
            <a:r>
              <a:rPr lang="el-GR" sz="2400" dirty="0" smtClean="0"/>
              <a:t>Ποιος είναι λοιπόν ο ρόλος της φιλοσοφίας;</a:t>
            </a:r>
          </a:p>
          <a:p>
            <a:r>
              <a:rPr lang="en-US" sz="2400" dirty="0" smtClean="0"/>
              <a:t>Nietzsche</a:t>
            </a:r>
            <a:r>
              <a:rPr lang="el-GR" sz="2400" dirty="0" smtClean="0"/>
              <a:t>: Να προβάλει τη συνολική συμφωνία του κόσμου</a:t>
            </a:r>
          </a:p>
          <a:p>
            <a:r>
              <a:rPr lang="en-US" sz="2400" dirty="0" smtClean="0"/>
              <a:t>Heidegger</a:t>
            </a:r>
            <a:r>
              <a:rPr lang="el-GR" sz="2400" dirty="0" smtClean="0"/>
              <a:t>: Να καθιδρύσει την ουσιώδη σχέση των Όντων</a:t>
            </a:r>
          </a:p>
          <a:p>
            <a:endParaRPr lang="el-GR" sz="2400" dirty="0" smtClean="0"/>
          </a:p>
          <a:p>
            <a:r>
              <a:rPr lang="el-GR" sz="2400" dirty="0" smtClean="0"/>
              <a:t>Η φιλοσοφία δεν συνιστά «</a:t>
            </a:r>
            <a:r>
              <a:rPr lang="el-GR" sz="2400" b="1" dirty="0" smtClean="0"/>
              <a:t>γνώση</a:t>
            </a:r>
            <a:r>
              <a:rPr lang="el-GR" sz="2400" dirty="0" smtClean="0"/>
              <a:t>» (κατά το πρότυπο του μορφωμένου ανθρώπου) αλλά μάλλον επί</a:t>
            </a:r>
            <a:r>
              <a:rPr lang="el-GR" sz="2400" b="1" dirty="0" smtClean="0"/>
              <a:t>γνωση</a:t>
            </a:r>
            <a:r>
              <a:rPr lang="el-GR" sz="2400" dirty="0" smtClean="0"/>
              <a:t> </a:t>
            </a:r>
          </a:p>
          <a:p>
            <a:pPr>
              <a:buNone/>
            </a:pPr>
            <a:endParaRPr lang="el-GR" sz="2400" dirty="0" smtClean="0"/>
          </a:p>
          <a:p>
            <a:pPr>
              <a:buNone/>
            </a:pPr>
            <a:r>
              <a:rPr lang="el-GR" sz="2400" dirty="0" smtClean="0"/>
              <a:t> δηλ. μας βοηθά να διερωτηθούμε γι αυτό που ήδη γνωρίζουμε</a:t>
            </a:r>
          </a:p>
          <a:p>
            <a:pPr>
              <a:buNone/>
            </a:pPr>
            <a:endParaRPr lang="el-GR" sz="2400" dirty="0"/>
          </a:p>
        </p:txBody>
      </p:sp>
      <p:sp>
        <p:nvSpPr>
          <p:cNvPr id="4" name="3 - Βέλος προς τα κάτω"/>
          <p:cNvSpPr/>
          <p:nvPr/>
        </p:nvSpPr>
        <p:spPr>
          <a:xfrm>
            <a:off x="3714744" y="3429000"/>
            <a:ext cx="1000132" cy="50006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5" name="4 - Βέλος προς τα κάτω"/>
          <p:cNvSpPr/>
          <p:nvPr/>
        </p:nvSpPr>
        <p:spPr>
          <a:xfrm>
            <a:off x="6357950" y="4786322"/>
            <a:ext cx="571504" cy="35719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1800" dirty="0" smtClean="0"/>
              <a:t>ΔΗΜΟΠΟΥΛΟΣ ΒΑΣΙΛΕΙΟΣ </a:t>
            </a:r>
            <a:r>
              <a:rPr lang="el-GR" sz="1800" dirty="0"/>
              <a:t>/ΦΙΛΟΣΟΦΙΑ ΤΗΣ ΕΚΠΑΙΔΕΥΣΗΣ</a:t>
            </a:r>
            <a:r>
              <a:rPr lang="el-GR" sz="3200" dirty="0" smtClean="0"/>
              <a:t/>
            </a:r>
            <a:br>
              <a:rPr lang="el-GR" sz="3200" dirty="0" smtClean="0"/>
            </a:br>
            <a:r>
              <a:rPr lang="el-GR" sz="3200" dirty="0" smtClean="0"/>
              <a:t>ΟΡΙΣΜΟΣ</a:t>
            </a:r>
            <a:endParaRPr lang="el-GR" sz="32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el-GR" sz="2400" b="1" dirty="0" smtClean="0"/>
              <a:t>Ανακεφαλαίωση </a:t>
            </a:r>
          </a:p>
          <a:p>
            <a:pPr>
              <a:buNone/>
            </a:pPr>
            <a:r>
              <a:rPr lang="el-GR" sz="2400" dirty="0" smtClean="0"/>
              <a:t>Μέχρι τώρα διαπιστώσαμε ότι η φιλοσοφία συνιστά μια μορφή διαρκούς αναζήτησης η οποία θέτει </a:t>
            </a:r>
            <a:r>
              <a:rPr lang="el-GR" sz="2400" u="sng" dirty="0" smtClean="0"/>
              <a:t>διαρκώς ερωτήματα</a:t>
            </a:r>
          </a:p>
          <a:p>
            <a:pPr>
              <a:buNone/>
            </a:pPr>
            <a:endParaRPr lang="el-GR" sz="2400" u="sng" dirty="0" smtClean="0"/>
          </a:p>
          <a:p>
            <a:pPr algn="r">
              <a:buNone/>
            </a:pPr>
            <a:r>
              <a:rPr lang="el-GR" sz="2400" dirty="0" smtClean="0"/>
              <a:t>Αποτελεί δηλ. ένα είδος </a:t>
            </a:r>
            <a:r>
              <a:rPr lang="el-GR" sz="2400" b="1" dirty="0" err="1" smtClean="0"/>
              <a:t>ερωτηματο</a:t>
            </a:r>
            <a:r>
              <a:rPr lang="el-GR" sz="2400" dirty="0" err="1" smtClean="0"/>
              <a:t>θεσίας</a:t>
            </a:r>
            <a:endParaRPr lang="el-GR" sz="2400" dirty="0" smtClean="0"/>
          </a:p>
          <a:p>
            <a:r>
              <a:rPr lang="el-GR" sz="2400" dirty="0" smtClean="0"/>
              <a:t>Με ποια ερωτήματα / ζητήματα καταπιάνεται; </a:t>
            </a:r>
          </a:p>
          <a:p>
            <a:pPr>
              <a:buNone/>
            </a:pPr>
            <a:r>
              <a:rPr lang="el-GR" sz="2400" dirty="0" smtClean="0"/>
              <a:t>Μήπως με τα καθημερινά και συνηθισμένα (τι θα φάω; Τι ρούχα θα φορέσω;)</a:t>
            </a:r>
          </a:p>
          <a:p>
            <a:r>
              <a:rPr lang="el-GR" sz="2400" dirty="0" smtClean="0"/>
              <a:t>Όχι – η φιλοσοφία κινείται στη σφαίρα του </a:t>
            </a:r>
            <a:r>
              <a:rPr lang="el-GR" sz="2400" b="1" dirty="0" smtClean="0"/>
              <a:t>εξαιρετικού</a:t>
            </a:r>
            <a:r>
              <a:rPr lang="el-GR" sz="2400" dirty="0" smtClean="0"/>
              <a:t> και του </a:t>
            </a:r>
            <a:r>
              <a:rPr lang="el-GR" sz="2400" b="1" dirty="0" smtClean="0"/>
              <a:t>ασυνήθιστου </a:t>
            </a:r>
            <a:endParaRPr lang="el-GR" sz="2400" b="1" dirty="0"/>
          </a:p>
        </p:txBody>
      </p:sp>
      <p:sp>
        <p:nvSpPr>
          <p:cNvPr id="4" name="3 - Βέλος προς τα κάτω"/>
          <p:cNvSpPr/>
          <p:nvPr/>
        </p:nvSpPr>
        <p:spPr>
          <a:xfrm>
            <a:off x="6786578" y="2857496"/>
            <a:ext cx="571504" cy="35719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1800" dirty="0" smtClean="0"/>
              <a:t>ΔΗΜΟΠΟΥΛΟΣ ΒΑΣΙΛΕΙΟΣ </a:t>
            </a:r>
            <a:r>
              <a:rPr lang="el-GR" sz="1800" dirty="0"/>
              <a:t>/ΦΙΛΟΣΟΦΙΑ ΤΗΣ ΕΚΠΑΙΔΕΥΣΗΣ</a:t>
            </a:r>
            <a:r>
              <a:rPr lang="el-GR" sz="3200" dirty="0" smtClean="0"/>
              <a:t/>
            </a:r>
            <a:br>
              <a:rPr lang="el-GR" sz="3200" dirty="0" smtClean="0"/>
            </a:br>
            <a:r>
              <a:rPr lang="el-GR" sz="3200" dirty="0" smtClean="0"/>
              <a:t>ΟΡΙΣΜΟΣ</a:t>
            </a:r>
            <a:endParaRPr lang="el-GR" sz="32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Nietzsche</a:t>
            </a:r>
            <a:r>
              <a:rPr lang="el-GR" sz="2400" dirty="0" smtClean="0"/>
              <a:t>: «</a:t>
            </a:r>
            <a:r>
              <a:rPr lang="el-GR" sz="2400" i="1" dirty="0" smtClean="0"/>
              <a:t>Ο φιλόσοφος είναι ο άνθρωπος που συνεχώς βιώνει, βλέπει, ακούει υποψιάζεται, ελπίζει, ονειρεύεται ασυνήθιστα πράγματα</a:t>
            </a:r>
            <a:r>
              <a:rPr lang="el-GR" sz="2400" dirty="0" smtClean="0"/>
              <a:t>»</a:t>
            </a:r>
          </a:p>
          <a:p>
            <a:endParaRPr lang="el-GR" sz="2400" dirty="0" smtClean="0"/>
          </a:p>
          <a:p>
            <a:r>
              <a:rPr lang="el-GR" sz="2400" dirty="0" smtClean="0"/>
              <a:t>Ποιο είναι το πλέον «εξαιρετικό» και «ασυνήθιστο» ερώτημα;</a:t>
            </a:r>
          </a:p>
          <a:p>
            <a:r>
              <a:rPr lang="el-GR" sz="2400" dirty="0" smtClean="0"/>
              <a:t>Αυτό που ηχεί όταν ο κόσμος μοιάζει να χάνει το νόημά του…</a:t>
            </a:r>
          </a:p>
          <a:p>
            <a:pPr>
              <a:buNone/>
            </a:pPr>
            <a:endParaRPr lang="el-GR" sz="2400" dirty="0" smtClean="0"/>
          </a:p>
          <a:p>
            <a:pPr algn="ctr">
              <a:buNone/>
            </a:pPr>
            <a:r>
              <a:rPr lang="el-GR" sz="2400" b="1" i="1" dirty="0" smtClean="0"/>
              <a:t>Γιατί να υπάρχουν τα όντα και όχι το τίποτα;</a:t>
            </a:r>
          </a:p>
          <a:p>
            <a:pPr algn="ctr">
              <a:buNone/>
            </a:pPr>
            <a:r>
              <a:rPr lang="el-GR" sz="2400" dirty="0" smtClean="0"/>
              <a:t>(πρόκειται για το ερώτημα που τέθηκε για πρώτη φορά στον πλατωνικό </a:t>
            </a:r>
            <a:r>
              <a:rPr lang="el-GR" sz="2400" i="1" dirty="0" smtClean="0"/>
              <a:t>Σοφιστή</a:t>
            </a:r>
            <a:r>
              <a:rPr lang="el-GR" sz="2400" dirty="0" smtClean="0"/>
              <a:t> και αφορά το «νόημα του Είναι»)</a:t>
            </a:r>
            <a:endParaRPr lang="el-GR" sz="2400" dirty="0"/>
          </a:p>
        </p:txBody>
      </p:sp>
      <p:sp>
        <p:nvSpPr>
          <p:cNvPr id="4" name="3 - Βέλος προς τα κάτω"/>
          <p:cNvSpPr/>
          <p:nvPr/>
        </p:nvSpPr>
        <p:spPr>
          <a:xfrm>
            <a:off x="4214810" y="4071942"/>
            <a:ext cx="357190" cy="35719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1800" dirty="0" smtClean="0"/>
              <a:t>ΔΗΜΟΠΟΥΛΟΣ ΒΑΣΙΛΕΙΟΣ </a:t>
            </a:r>
            <a:r>
              <a:rPr lang="el-GR" sz="1800" dirty="0"/>
              <a:t>/ΦΙΛΟΣΟΦΙΑ ΤΗΣ ΕΚΠΑΙΔΕΥΣΗΣ</a:t>
            </a:r>
            <a:r>
              <a:rPr lang="el-GR" sz="3200" dirty="0" smtClean="0"/>
              <a:t/>
            </a:r>
            <a:br>
              <a:rPr lang="el-GR" sz="3200" dirty="0" smtClean="0"/>
            </a:br>
            <a:r>
              <a:rPr lang="el-GR" sz="3200" dirty="0" smtClean="0"/>
              <a:t>ΟΡΙΣΜΟΣ</a:t>
            </a:r>
            <a:endParaRPr lang="el-GR" sz="32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2400" dirty="0" smtClean="0"/>
              <a:t>Ποιος θα το απαντήσει;</a:t>
            </a:r>
          </a:p>
          <a:p>
            <a:r>
              <a:rPr lang="el-GR" sz="2400" dirty="0" smtClean="0"/>
              <a:t>Αν όχι ο θεός, τότε τα </a:t>
            </a:r>
            <a:r>
              <a:rPr lang="el-GR" sz="2400" u="sng" dirty="0" smtClean="0"/>
              <a:t>ίδια τα όντα</a:t>
            </a:r>
          </a:p>
          <a:p>
            <a:pPr algn="ctr">
              <a:buNone/>
            </a:pPr>
            <a:endParaRPr lang="el-GR" sz="2400" dirty="0" smtClean="0"/>
          </a:p>
          <a:p>
            <a:pPr algn="ctr">
              <a:buNone/>
            </a:pPr>
            <a:r>
              <a:rPr lang="el-GR" sz="2400" dirty="0" smtClean="0"/>
              <a:t> Ποιο από όλα;</a:t>
            </a:r>
          </a:p>
          <a:p>
            <a:pPr algn="ctr">
              <a:buNone/>
            </a:pPr>
            <a:r>
              <a:rPr lang="el-GR" sz="2400" dirty="0" smtClean="0"/>
              <a:t>Μα φυσικά ο άνθρωπος ….</a:t>
            </a:r>
          </a:p>
          <a:p>
            <a:r>
              <a:rPr lang="el-GR" sz="2400" dirty="0" smtClean="0"/>
              <a:t>Πώς δικαιολογείται η επιλογή αυτή;</a:t>
            </a:r>
          </a:p>
          <a:p>
            <a:r>
              <a:rPr lang="el-GR" sz="2400" dirty="0" smtClean="0"/>
              <a:t>Η απάντηση που αναζητώ δεν μπορεί παρά να έλθει από τα στοιχεία τα οποία ο ίδιος παραθέτω (φανταστείτε το σαν ένα πρόβλημα μαθηματικών: ανάλογα με τα δεδομένα που θέτω, θα λάβω και την ανάλογη απάντηση)</a:t>
            </a:r>
            <a:endParaRPr lang="el-GR" sz="2400" dirty="0"/>
          </a:p>
        </p:txBody>
      </p:sp>
      <p:sp>
        <p:nvSpPr>
          <p:cNvPr id="4" name="3 - Βέλος προς τα κάτω"/>
          <p:cNvSpPr/>
          <p:nvPr/>
        </p:nvSpPr>
        <p:spPr>
          <a:xfrm>
            <a:off x="4000496" y="2500306"/>
            <a:ext cx="571504" cy="35719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1800" dirty="0" smtClean="0"/>
              <a:t>ΔΗΜΟΠΟΥΛΟΣ ΒΑΣΙΛΕΙΟΣ </a:t>
            </a:r>
            <a:r>
              <a:rPr lang="el-GR" sz="1800" dirty="0"/>
              <a:t>/ΦΙΛΟΣΟΦΙΑ ΤΗΣ ΕΚΠΑΙΔΕΥΣΗΣ</a:t>
            </a:r>
            <a:r>
              <a:rPr lang="el-GR" sz="3200" dirty="0" smtClean="0"/>
              <a:t/>
            </a:r>
            <a:br>
              <a:rPr lang="el-GR" sz="3200" dirty="0" smtClean="0"/>
            </a:br>
            <a:r>
              <a:rPr lang="el-GR" sz="3200" dirty="0" smtClean="0"/>
              <a:t>ΟΡΙΣΜΟΣ</a:t>
            </a:r>
            <a:endParaRPr lang="el-GR" sz="32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el-GR" sz="2400" dirty="0" smtClean="0"/>
              <a:t>Άρα λοιπόν το ερώτημα περί του </a:t>
            </a:r>
            <a:r>
              <a:rPr lang="el-GR" sz="2400" b="1" dirty="0" smtClean="0"/>
              <a:t>Όντος</a:t>
            </a:r>
            <a:r>
              <a:rPr lang="el-GR" sz="2400" dirty="0" smtClean="0"/>
              <a:t>, μετατρέπεται σε ερώτημα περί του … ερωτ</a:t>
            </a:r>
            <a:r>
              <a:rPr lang="el-GR" sz="2400" b="1" dirty="0" smtClean="0"/>
              <a:t>ώντος</a:t>
            </a:r>
            <a:r>
              <a:rPr lang="el-GR" sz="2400" dirty="0" smtClean="0"/>
              <a:t> (δηλ. εμού του ιδίου)</a:t>
            </a:r>
          </a:p>
          <a:p>
            <a:pPr algn="ctr">
              <a:buNone/>
            </a:pPr>
            <a:r>
              <a:rPr lang="el-GR" sz="2400" dirty="0" smtClean="0"/>
              <a:t>Αυτό το «Είναι» που με κατακλύζει διαρκώς με ερωτήματα οριοθετεί την </a:t>
            </a:r>
            <a:r>
              <a:rPr lang="el-GR" sz="2400" u="sng" dirty="0" smtClean="0"/>
              <a:t>ανθρώπινη ύπαρξη</a:t>
            </a:r>
          </a:p>
          <a:p>
            <a:pPr algn="ctr">
              <a:buNone/>
            </a:pPr>
            <a:endParaRPr lang="el-GR" sz="2400" u="sng" dirty="0" smtClean="0"/>
          </a:p>
          <a:p>
            <a:pPr algn="ctr">
              <a:buNone/>
            </a:pPr>
            <a:r>
              <a:rPr lang="el-GR" sz="2400" dirty="0" smtClean="0"/>
              <a:t>Είναι άρρηκτα συνδεδεμένη με ερωτήματα</a:t>
            </a:r>
          </a:p>
          <a:p>
            <a:pPr>
              <a:buNone/>
            </a:pPr>
            <a:r>
              <a:rPr lang="el-GR" sz="2400" dirty="0" smtClean="0"/>
              <a:t>Το «ερωτώ για την ύπαρξη» &amp;                       συνιστούν</a:t>
            </a:r>
          </a:p>
          <a:p>
            <a:pPr>
              <a:buNone/>
            </a:pPr>
            <a:r>
              <a:rPr lang="el-GR" sz="2400" dirty="0" smtClean="0"/>
              <a:t> το «υπάρχω μέσα από ερωτήματα»            ταυτολογία</a:t>
            </a:r>
          </a:p>
          <a:p>
            <a:pPr>
              <a:buNone/>
            </a:pPr>
            <a:endParaRPr lang="el-GR" sz="2400" dirty="0" smtClean="0"/>
          </a:p>
          <a:p>
            <a:pPr algn="r">
              <a:buNone/>
            </a:pPr>
            <a:r>
              <a:rPr lang="el-GR" sz="2400" dirty="0" smtClean="0"/>
              <a:t>Αποτελούν δηλ. το ίδιο και το αυτό</a:t>
            </a:r>
          </a:p>
          <a:p>
            <a:pPr algn="r">
              <a:buNone/>
            </a:pPr>
            <a:r>
              <a:rPr lang="el-GR" sz="2400" dirty="0" smtClean="0"/>
              <a:t>(«Το ερώτημα της ύπαρξης δεν ξεκαθαρίζεται παρά μόνο με το </a:t>
            </a:r>
            <a:r>
              <a:rPr lang="el-GR" sz="2400" dirty="0" err="1" smtClean="0"/>
              <a:t>υπάρχειν</a:t>
            </a:r>
            <a:r>
              <a:rPr lang="el-GR" sz="2400" dirty="0" smtClean="0"/>
              <a:t>» /</a:t>
            </a:r>
            <a:r>
              <a:rPr lang="en-US" sz="2400" dirty="0" smtClean="0"/>
              <a:t> Heidegger</a:t>
            </a:r>
            <a:r>
              <a:rPr lang="el-GR" sz="2400" smtClean="0"/>
              <a:t>) </a:t>
            </a:r>
            <a:endParaRPr lang="el-GR" sz="2400" dirty="0" smtClean="0"/>
          </a:p>
          <a:p>
            <a:pPr>
              <a:buNone/>
            </a:pPr>
            <a:endParaRPr lang="el-GR" sz="2400" dirty="0"/>
          </a:p>
        </p:txBody>
      </p:sp>
      <p:sp>
        <p:nvSpPr>
          <p:cNvPr id="4" name="3 - Βέλος προς τα κάτω"/>
          <p:cNvSpPr/>
          <p:nvPr/>
        </p:nvSpPr>
        <p:spPr>
          <a:xfrm>
            <a:off x="4643438" y="2928934"/>
            <a:ext cx="428628" cy="42862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6" name="5 - Επεξήγηση με δεξιό βέλος"/>
          <p:cNvSpPr/>
          <p:nvPr/>
        </p:nvSpPr>
        <p:spPr>
          <a:xfrm>
            <a:off x="4786314" y="3786190"/>
            <a:ext cx="571504" cy="571504"/>
          </a:xfrm>
          <a:prstGeom prst="right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7" name="6 - Βέλος προς τα κάτω"/>
          <p:cNvSpPr/>
          <p:nvPr/>
        </p:nvSpPr>
        <p:spPr>
          <a:xfrm>
            <a:off x="5786446" y="4357694"/>
            <a:ext cx="571504" cy="35719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1800" dirty="0" smtClean="0"/>
              <a:t>ΔΗΜΟΠΟΥΛΟΣ ΒΑΣΙΛΕΙΟΣ </a:t>
            </a:r>
            <a:r>
              <a:rPr lang="el-GR" sz="1800" dirty="0"/>
              <a:t>/ΦΙΛΟΣΟΦΙΑ ΤΗΣ ΕΚΠΑΙΔΕΥΣΗΣ</a:t>
            </a:r>
            <a:r>
              <a:rPr lang="el-GR" sz="3200" dirty="0" smtClean="0"/>
              <a:t/>
            </a:r>
            <a:br>
              <a:rPr lang="el-GR" sz="3200" dirty="0" smtClean="0"/>
            </a:br>
            <a:r>
              <a:rPr lang="el-GR" sz="3200" dirty="0" smtClean="0"/>
              <a:t>ΟΡΙΣΜΟΣ</a:t>
            </a:r>
            <a:endParaRPr lang="el-GR" sz="32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l-GR" sz="2400" u="sng" dirty="0" smtClean="0"/>
              <a:t>Ερώτηση</a:t>
            </a:r>
          </a:p>
          <a:p>
            <a:pPr algn="ctr">
              <a:buNone/>
            </a:pPr>
            <a:r>
              <a:rPr lang="el-GR" sz="2400" dirty="0" smtClean="0"/>
              <a:t>Τι υποδηλώνει άραγε αυτή η θεμελιώδης σχέση ανάμεσα στην ύπαρξη και τα ερωτήματα που τη συνοδεύουν;</a:t>
            </a:r>
          </a:p>
          <a:p>
            <a:pPr algn="ctr">
              <a:buNone/>
            </a:pPr>
            <a:r>
              <a:rPr lang="el-GR" sz="2400" u="sng" dirty="0" smtClean="0"/>
              <a:t>Απάντηση</a:t>
            </a:r>
            <a:r>
              <a:rPr lang="el-GR" sz="2400" dirty="0" smtClean="0"/>
              <a:t> </a:t>
            </a:r>
          </a:p>
          <a:p>
            <a:pPr algn="ctr">
              <a:buNone/>
            </a:pPr>
            <a:r>
              <a:rPr lang="el-GR" sz="2400" dirty="0" smtClean="0"/>
              <a:t>Την εμφάνιση ενός Όντος το οποίο αναζητά </a:t>
            </a:r>
            <a:r>
              <a:rPr lang="el-GR" sz="2400" u="sng" dirty="0" smtClean="0"/>
              <a:t>αυτό που η φύση αρνήθηκε να του προσφέρει</a:t>
            </a:r>
            <a:r>
              <a:rPr lang="el-GR" sz="2400" dirty="0" smtClean="0"/>
              <a:t> (δηλ. να εγγράψει στον οντολογικό του κώδικα) </a:t>
            </a:r>
          </a:p>
          <a:p>
            <a:pPr algn="ctr">
              <a:buNone/>
            </a:pPr>
            <a:r>
              <a:rPr lang="el-GR" sz="2400" dirty="0" smtClean="0"/>
              <a:t>Ο άνθρωπος ψάχνει διότι αγνοεί, ενώ το ζώο γνωρίζει ενστικτωδώς τα πάντα …</a:t>
            </a:r>
            <a:endParaRPr lang="el-GR" sz="24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1800" dirty="0" smtClean="0"/>
              <a:t>ΔΗΜΟΠΟΥΛΟΣ ΒΑΣΙΛΕΙΟΣ </a:t>
            </a:r>
            <a:r>
              <a:rPr lang="el-GR" sz="1800" dirty="0"/>
              <a:t>/ΦΙΛΟΣΟΦΙΑ ΤΗΣ ΕΚΠΑΙΔΕΥΣΗΣ</a:t>
            </a:r>
            <a:r>
              <a:rPr lang="el-GR" sz="3200" dirty="0" smtClean="0"/>
              <a:t/>
            </a:r>
            <a:br>
              <a:rPr lang="el-GR" sz="3200" dirty="0" smtClean="0"/>
            </a:br>
            <a:r>
              <a:rPr lang="el-GR" sz="3200" dirty="0" smtClean="0"/>
              <a:t>ΟΡΙΣΜΟΣ</a:t>
            </a:r>
            <a:endParaRPr lang="el-GR" sz="32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2400" dirty="0" smtClean="0"/>
              <a:t>Το «</a:t>
            </a:r>
            <a:r>
              <a:rPr lang="el-GR" sz="2400" u="sng" dirty="0" smtClean="0"/>
              <a:t>ερωτώ</a:t>
            </a:r>
            <a:r>
              <a:rPr lang="el-GR" sz="2400" dirty="0" smtClean="0"/>
              <a:t>» συνιστά μια μορφή οντολογικής αδυναμίας </a:t>
            </a:r>
          </a:p>
          <a:p>
            <a:endParaRPr lang="el-GR" sz="2400" dirty="0" smtClean="0"/>
          </a:p>
          <a:p>
            <a:r>
              <a:rPr lang="el-GR" sz="2400" dirty="0" smtClean="0"/>
              <a:t>Συνδέεται ερμηνευτικά με το «ικετεύω» … </a:t>
            </a:r>
          </a:p>
          <a:p>
            <a:endParaRPr lang="el-GR" sz="2400" dirty="0" smtClean="0"/>
          </a:p>
          <a:p>
            <a:r>
              <a:rPr lang="el-GR" sz="2400" dirty="0" smtClean="0"/>
              <a:t>Ο άνθρωπος λοιπόν «ερωτά» (ή ακριβέστερα «εκλιπαρεί») για </a:t>
            </a:r>
            <a:r>
              <a:rPr lang="el-GR" sz="2400" u="sng" dirty="0" smtClean="0"/>
              <a:t>απαντήσεις</a:t>
            </a:r>
            <a:r>
              <a:rPr lang="el-GR" sz="2400" dirty="0" smtClean="0"/>
              <a:t> τις οποίες όμως μόνο ο ίδιος μπορεί να δώσει</a:t>
            </a:r>
          </a:p>
          <a:p>
            <a:endParaRPr lang="el-GR" sz="2400" dirty="0" smtClean="0"/>
          </a:p>
          <a:p>
            <a:r>
              <a:rPr lang="el-GR" sz="2400" dirty="0" smtClean="0"/>
              <a:t>Πού θα τις αναζητήσει;</a:t>
            </a:r>
          </a:p>
          <a:p>
            <a:pPr>
              <a:buNone/>
            </a:pPr>
            <a:endParaRPr lang="el-GR" sz="2400" dirty="0" smtClean="0"/>
          </a:p>
          <a:p>
            <a:endParaRPr lang="el-GR" sz="2400" dirty="0"/>
          </a:p>
        </p:txBody>
      </p:sp>
      <p:sp>
        <p:nvSpPr>
          <p:cNvPr id="4" name="3 - Βέλος προς τα κάτω"/>
          <p:cNvSpPr/>
          <p:nvPr/>
        </p:nvSpPr>
        <p:spPr>
          <a:xfrm>
            <a:off x="1571604" y="2071678"/>
            <a:ext cx="357190" cy="28575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5" name="4 - Βέλος προς τα κάτω"/>
          <p:cNvSpPr/>
          <p:nvPr/>
        </p:nvSpPr>
        <p:spPr>
          <a:xfrm>
            <a:off x="1643042" y="4143380"/>
            <a:ext cx="642942" cy="28575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1800" dirty="0" smtClean="0"/>
              <a:t>ΔΗΜΟΠΟΥΛΟΣ ΒΑΣΙΛΕΙΟΣ </a:t>
            </a:r>
            <a:r>
              <a:rPr lang="el-GR" sz="1800" dirty="0"/>
              <a:t>/ΦΙΛΟΣΟΦΙΑ ΤΗΣ ΕΚΠΑΙΔΕΥΣΗΣ</a:t>
            </a:r>
            <a:r>
              <a:rPr lang="el-GR" sz="3200" dirty="0" smtClean="0"/>
              <a:t/>
            </a:r>
            <a:br>
              <a:rPr lang="el-GR" sz="3200" dirty="0" smtClean="0"/>
            </a:br>
            <a:r>
              <a:rPr lang="el-GR" sz="3200" dirty="0" smtClean="0"/>
              <a:t>ΟΡΙΣΜΟΣ</a:t>
            </a:r>
            <a:endParaRPr lang="el-GR" sz="32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sz="2800" dirty="0" smtClean="0"/>
              <a:t>Στο πλαίσιο του συγκεκριμένου μαθήματος θα τις αναζητήσει:</a:t>
            </a:r>
          </a:p>
          <a:p>
            <a:r>
              <a:rPr lang="el-GR" sz="2800" dirty="0" smtClean="0"/>
              <a:t>Στις </a:t>
            </a:r>
            <a:r>
              <a:rPr lang="el-GR" sz="2800" u="sng" dirty="0" smtClean="0"/>
              <a:t>αρχές και τις αξίες </a:t>
            </a:r>
            <a:r>
              <a:rPr lang="el-GR" sz="2800" dirty="0" smtClean="0"/>
              <a:t>της </a:t>
            </a:r>
            <a:r>
              <a:rPr lang="el-GR" sz="2800" b="1" dirty="0" smtClean="0"/>
              <a:t>αγωγής</a:t>
            </a:r>
          </a:p>
          <a:p>
            <a:endParaRPr lang="el-GR" sz="2800" b="1" dirty="0" smtClean="0"/>
          </a:p>
          <a:p>
            <a:r>
              <a:rPr lang="el-GR" sz="2800" dirty="0" smtClean="0"/>
              <a:t>οι οποίες αποτυπώνονται στην </a:t>
            </a:r>
            <a:r>
              <a:rPr lang="el-GR" sz="2800" u="sng" dirty="0" smtClean="0"/>
              <a:t>πράξη</a:t>
            </a:r>
            <a:r>
              <a:rPr lang="el-GR" sz="2800" dirty="0" smtClean="0"/>
              <a:t> μέσα από την </a:t>
            </a:r>
            <a:r>
              <a:rPr lang="el-GR" sz="2800" b="1" dirty="0" smtClean="0"/>
              <a:t>εκπαίδευση</a:t>
            </a:r>
          </a:p>
          <a:p>
            <a:r>
              <a:rPr lang="el-GR" sz="2800" dirty="0" smtClean="0"/>
              <a:t>κατά έναν τρόπο ο οποίος υποδηλώνει την </a:t>
            </a:r>
            <a:r>
              <a:rPr lang="el-GR" sz="2800" u="sng" dirty="0" smtClean="0"/>
              <a:t>ποιότητα</a:t>
            </a:r>
            <a:r>
              <a:rPr lang="el-GR" sz="2800" dirty="0" smtClean="0"/>
              <a:t> της παρουσίας του μέσα στον κόσμο (δηλ. την ίδια του την </a:t>
            </a:r>
            <a:r>
              <a:rPr lang="el-GR" sz="2800" b="1" dirty="0" smtClean="0"/>
              <a:t>παιδεία</a:t>
            </a:r>
            <a:r>
              <a:rPr lang="el-GR" sz="2800" dirty="0" smtClean="0"/>
              <a:t>)</a:t>
            </a:r>
          </a:p>
          <a:p>
            <a:endParaRPr lang="el-GR" b="1" dirty="0"/>
          </a:p>
        </p:txBody>
      </p:sp>
      <p:sp>
        <p:nvSpPr>
          <p:cNvPr id="4" name="3 - Βέλος προς τα κάτω"/>
          <p:cNvSpPr/>
          <p:nvPr/>
        </p:nvSpPr>
        <p:spPr>
          <a:xfrm>
            <a:off x="2500298" y="3071810"/>
            <a:ext cx="857256" cy="50006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sz="1800" dirty="0" smtClean="0"/>
              <a:t>ΔΗΜΟΠΟΥΛΟΣ ΒΑΣΙΛΕΙΟΣ </a:t>
            </a:r>
            <a:r>
              <a:rPr lang="el-GR" sz="1800" dirty="0"/>
              <a:t>/ΦΙΛΟΣΟΦΙΑ ΤΗΣ ΕΚΠΑΙΔΕΥΣΗΣ</a:t>
            </a:r>
            <a:r>
              <a:rPr lang="el-GR" sz="3600" dirty="0" smtClean="0"/>
              <a:t/>
            </a:r>
            <a:br>
              <a:rPr lang="el-GR" sz="3600" dirty="0" smtClean="0"/>
            </a:br>
            <a:r>
              <a:rPr lang="el-GR" sz="3600" dirty="0" smtClean="0"/>
              <a:t>ΑΝΑΓΚΑΙΟΤΗΤΑ</a:t>
            </a:r>
            <a:r>
              <a:rPr lang="el-GR" dirty="0"/>
              <a:t/>
            </a:r>
            <a:br>
              <a:rPr lang="el-GR" dirty="0"/>
            </a:b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el-GR" u="sng" dirty="0" smtClean="0"/>
              <a:t>Ερώτημα</a:t>
            </a:r>
          </a:p>
          <a:p>
            <a:pPr algn="ctr">
              <a:buNone/>
            </a:pPr>
            <a:r>
              <a:rPr lang="el-GR" dirty="0" smtClean="0"/>
              <a:t>Ποια η αναγκαιότητα του συγκεκριμένου γνωστικού αντικείμενου όταν:</a:t>
            </a:r>
          </a:p>
          <a:p>
            <a:pPr lvl="0"/>
            <a:r>
              <a:rPr lang="el-GR" dirty="0" smtClean="0"/>
              <a:t>Γνωρίζω καλά την διδακτέα ύλη</a:t>
            </a:r>
          </a:p>
          <a:p>
            <a:pPr lvl="0"/>
            <a:r>
              <a:rPr lang="el-GR" dirty="0" smtClean="0"/>
              <a:t>Είμαι ενημερωμένος για τις σύγχρονες μεθόδους διδασκαλίας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1800" dirty="0" smtClean="0"/>
              <a:t>ΔΗΜΟΠΟΥΛΟΣ ΒΑΣΙΛΕΙΟΣ </a:t>
            </a:r>
            <a:r>
              <a:rPr lang="el-GR" sz="1800" dirty="0"/>
              <a:t>/ΦΙΛΟΣΟΦΙΑ ΤΗΣ ΕΚΠΑΙΔΕΥΣΗΣ</a:t>
            </a:r>
            <a:r>
              <a:rPr lang="el-GR" sz="3200" dirty="0" smtClean="0"/>
              <a:t/>
            </a:r>
            <a:br>
              <a:rPr lang="el-GR" sz="3200" dirty="0" smtClean="0"/>
            </a:br>
            <a:r>
              <a:rPr lang="el-GR" sz="3200" dirty="0" smtClean="0"/>
              <a:t>ΟΡΙΣΜΟΣ</a:t>
            </a:r>
            <a:endParaRPr lang="el-GR" sz="32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l-GR" sz="2000" dirty="0" smtClean="0"/>
              <a:t>Με βάση τα παραπάνω</a:t>
            </a:r>
          </a:p>
          <a:p>
            <a:pPr algn="ctr">
              <a:buNone/>
            </a:pPr>
            <a:r>
              <a:rPr lang="el-GR" sz="2000" dirty="0" smtClean="0"/>
              <a:t>μπορούμε να ορίσουμε τη </a:t>
            </a:r>
            <a:r>
              <a:rPr lang="el-GR" sz="2000" i="1" dirty="0" smtClean="0"/>
              <a:t>Φιλοσοφία</a:t>
            </a:r>
            <a:r>
              <a:rPr lang="el-GR" sz="2000" i="1" dirty="0" smtClean="0"/>
              <a:t> </a:t>
            </a:r>
            <a:r>
              <a:rPr lang="el-GR" sz="2000" i="1" dirty="0"/>
              <a:t>της Εκπαίδευσης &amp; της </a:t>
            </a:r>
            <a:r>
              <a:rPr lang="el-GR" sz="2000" i="1" dirty="0" smtClean="0"/>
              <a:t>Παιδείας</a:t>
            </a:r>
            <a:r>
              <a:rPr lang="el-GR" sz="2000" dirty="0" smtClean="0"/>
              <a:t> </a:t>
            </a:r>
            <a:r>
              <a:rPr lang="el-GR" sz="2000" dirty="0" smtClean="0"/>
              <a:t>ως: </a:t>
            </a:r>
          </a:p>
          <a:p>
            <a:pPr algn="ctr"/>
            <a:r>
              <a:rPr lang="el-GR" sz="2000" dirty="0" smtClean="0"/>
              <a:t>έναν ιδιαίτερο φιλοσοφικό κλάδο που διερευνά τον τρόπο με τον οποίο η αγωγή, η παιδεία και η εκπαίδευση συμβάλουν στη διατύπωση των υπαρξιακών ερωτημάτων του ανθρώπου</a:t>
            </a:r>
          </a:p>
          <a:p>
            <a:pPr algn="ctr">
              <a:buNone/>
            </a:pPr>
            <a:r>
              <a:rPr lang="el-GR" sz="2000" dirty="0" smtClean="0"/>
              <a:t> ή αλλιώς ως:</a:t>
            </a:r>
          </a:p>
          <a:p>
            <a:pPr algn="ctr"/>
            <a:r>
              <a:rPr lang="el-GR" sz="2000" dirty="0" smtClean="0"/>
              <a:t>μια οπτική που επιχειρεί να εκτοξεύσει τη γνωστική πρόσληψη και επεξεργασία του κόσμου στο ύψος του οντολογικού ερωτήματος- δηλ. να διερμηνεύσει τον τρόπο με τον οποίο η τρισχιδής (</a:t>
            </a:r>
            <a:r>
              <a:rPr lang="el-GR" sz="2000" dirty="0" err="1" smtClean="0"/>
              <a:t>αγωγική</a:t>
            </a:r>
            <a:r>
              <a:rPr lang="el-GR" sz="2000" dirty="0" smtClean="0"/>
              <a:t>, εκπαιδευτική, συνειδησιακή) συγκρότηση του ανθρώπου του επιτρέπει να υποδυθεί τον ρόλο του υπέρτατου </a:t>
            </a:r>
            <a:r>
              <a:rPr lang="el-GR" sz="2000" dirty="0" err="1" smtClean="0"/>
              <a:t>ερωτηματοθέτη</a:t>
            </a:r>
            <a:r>
              <a:rPr lang="el-GR" sz="2000" dirty="0" smtClean="0"/>
              <a:t> 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1800" dirty="0" smtClean="0"/>
              <a:t>ΔΗΜΟΠΟΥΛΟΣ ΒΑΣΙΛΕΙΟΣ </a:t>
            </a:r>
            <a:r>
              <a:rPr lang="el-GR" sz="1800" dirty="0"/>
              <a:t>/ΦΙΛΟΣΟΦΙΑ ΤΗΣ ΕΚΠΑΙΔΕΥΣΗΣ</a:t>
            </a:r>
            <a:r>
              <a:rPr lang="el-GR" sz="3200" dirty="0" smtClean="0"/>
              <a:t/>
            </a:r>
            <a:br>
              <a:rPr lang="el-GR" sz="3200" dirty="0" smtClean="0"/>
            </a:br>
            <a:r>
              <a:rPr lang="el-GR" sz="3200" dirty="0" smtClean="0"/>
              <a:t>Ζητούμενο του μαθήματος</a:t>
            </a:r>
            <a:endParaRPr lang="el-GR" sz="32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el-GR" sz="2800" dirty="0" smtClean="0"/>
              <a:t>Δεν είναι η απλή παράθεση (ούτε φυσικά η αποστήθιση) των διάφορων θεωριών και απόψεων</a:t>
            </a:r>
          </a:p>
          <a:p>
            <a:pPr algn="ctr">
              <a:buNone/>
            </a:pPr>
            <a:r>
              <a:rPr lang="el-GR" sz="2800" dirty="0" smtClean="0"/>
              <a:t>  </a:t>
            </a:r>
          </a:p>
          <a:p>
            <a:pPr algn="just"/>
            <a:r>
              <a:rPr lang="el-GR" sz="2800" dirty="0" smtClean="0"/>
              <a:t>Αντίθετα ο βασικός στόχος είναι να διερωτηθούμε (ή αλλιώς να «φιλοσοφήσουμε») ως προς την παιδαγωγική φύση του ανθρώπου – δηλ. την αναγωγή του σε </a:t>
            </a:r>
            <a:r>
              <a:rPr lang="en-US" sz="2800" b="1" dirty="0" smtClean="0"/>
              <a:t>homo </a:t>
            </a:r>
            <a:r>
              <a:rPr lang="en-US" sz="2800" b="1" dirty="0" err="1" smtClean="0"/>
              <a:t>educandus</a:t>
            </a:r>
            <a:r>
              <a:rPr lang="el-GR" sz="2800" b="1" dirty="0" smtClean="0"/>
              <a:t> </a:t>
            </a:r>
            <a:r>
              <a:rPr lang="el-GR" sz="2800" dirty="0" smtClean="0"/>
              <a:t>…</a:t>
            </a:r>
          </a:p>
          <a:p>
            <a:pPr algn="ctr"/>
            <a:endParaRPr lang="el-GR" sz="2000" u="sng" dirty="0" smtClean="0"/>
          </a:p>
          <a:p>
            <a:pPr algn="ctr">
              <a:buNone/>
            </a:pPr>
            <a:endParaRPr lang="el-GR" sz="2400" u="sng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1800" dirty="0" smtClean="0"/>
              <a:t>ΔΗΜΟΠΟΥΛΟΣ ΒΑΣΙΛΕΙΟΣ </a:t>
            </a:r>
            <a:r>
              <a:rPr lang="el-GR" sz="1800" dirty="0"/>
              <a:t>/ΦΙΛΟΣΟΦΙΑ ΤΗΣ ΕΚΠΑΙΔΕΥΣΗΣ</a:t>
            </a:r>
            <a:r>
              <a:rPr lang="el-GR" dirty="0" smtClean="0"/>
              <a:t/>
            </a:r>
            <a:br>
              <a:rPr lang="el-GR" dirty="0" smtClean="0"/>
            </a:br>
            <a:r>
              <a:rPr lang="el-GR" dirty="0" smtClean="0"/>
              <a:t>Ζητούμενο του μαθήματος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l-GR" dirty="0" smtClean="0"/>
              <a:t>Στο πλαίσιο του συγκεκριμένου εγχειρήματος θα εστιάσουμε σε έννοιες και ζητήματα όπως:</a:t>
            </a:r>
          </a:p>
          <a:p>
            <a:r>
              <a:rPr lang="el-GR" dirty="0" smtClean="0"/>
              <a:t>Η παιδεία και η σχέση της με τη δημοκρατία</a:t>
            </a:r>
          </a:p>
          <a:p>
            <a:r>
              <a:rPr lang="el-GR" dirty="0" smtClean="0"/>
              <a:t>Η αγωγή και ο ασταθής και ασυνείδητος χαρακτήρας της</a:t>
            </a:r>
          </a:p>
          <a:p>
            <a:r>
              <a:rPr lang="el-GR" dirty="0" smtClean="0"/>
              <a:t>Η εκπαίδευση και ο ρόλος της στην κοσμική εξοικείωση του ανθρώπου</a:t>
            </a:r>
          </a:p>
          <a:p>
            <a:r>
              <a:rPr lang="el-GR" dirty="0" smtClean="0"/>
              <a:t>Η μάθηση και οι γνωστικές προτεραιότητες της </a:t>
            </a:r>
            <a:r>
              <a:rPr lang="el-GR" dirty="0" err="1" smtClean="0"/>
              <a:t>προμοντέρνας</a:t>
            </a:r>
            <a:r>
              <a:rPr lang="el-GR" dirty="0" smtClean="0"/>
              <a:t>, μοντέρνας και μεταμοντέρνας εποχής</a:t>
            </a:r>
          </a:p>
          <a:p>
            <a:r>
              <a:rPr lang="el-GR" dirty="0" smtClean="0"/>
              <a:t>Η σύγχρονη παιδαγωγική και τα σκοτεινά σημεία της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sz="1800" dirty="0" smtClean="0"/>
              <a:t>ΔΗΜΟΠΟΥΛΟΣ ΒΑΣΙΛΕΙΟΣ </a:t>
            </a:r>
            <a:r>
              <a:rPr lang="el-GR" sz="1800" dirty="0"/>
              <a:t>/ΦΙΛΟΣΟΦΙΑ ΤΗΣ ΕΚΠΑΙΔΕΥΣΗΣ</a:t>
            </a:r>
            <a:r>
              <a:rPr lang="el-GR" dirty="0" smtClean="0"/>
              <a:t/>
            </a:r>
            <a:br>
              <a:rPr lang="el-GR" dirty="0" smtClean="0"/>
            </a:br>
            <a:r>
              <a:rPr lang="el-GR" dirty="0" smtClean="0"/>
              <a:t/>
            </a:r>
            <a:br>
              <a:rPr lang="el-GR" dirty="0" smtClean="0"/>
            </a:br>
            <a:r>
              <a:rPr lang="el-GR" dirty="0" smtClean="0"/>
              <a:t>Χρονοδιάγραμμα  του μαθήματος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72072"/>
          </a:xfrm>
        </p:spPr>
        <p:txBody>
          <a:bodyPr>
            <a:normAutofit/>
          </a:bodyPr>
          <a:lstStyle/>
          <a:p>
            <a:r>
              <a:rPr lang="el-GR" sz="1800" dirty="0" smtClean="0"/>
              <a:t>Φιλοσοφία </a:t>
            </a:r>
            <a:r>
              <a:rPr lang="el-GR" sz="1800" dirty="0" smtClean="0"/>
              <a:t>της </a:t>
            </a:r>
            <a:r>
              <a:rPr lang="el-GR" sz="1800" dirty="0" smtClean="0"/>
              <a:t>Εκπαίδευσης</a:t>
            </a:r>
            <a:r>
              <a:rPr lang="el-GR" sz="1800" dirty="0" smtClean="0"/>
              <a:t> </a:t>
            </a:r>
            <a:r>
              <a:rPr lang="el-GR" sz="1800" dirty="0" smtClean="0"/>
              <a:t>(αναγκαιότητα &amp; ορισμός)</a:t>
            </a:r>
          </a:p>
          <a:p>
            <a:r>
              <a:rPr lang="el-GR" sz="1800" dirty="0" smtClean="0"/>
              <a:t>Ο </a:t>
            </a:r>
            <a:r>
              <a:rPr lang="el-GR" sz="1800" dirty="0" smtClean="0"/>
              <a:t>άνθρωπος ως </a:t>
            </a:r>
            <a:r>
              <a:rPr lang="en-US" sz="1800" dirty="0" smtClean="0"/>
              <a:t>homo </a:t>
            </a:r>
            <a:r>
              <a:rPr lang="en-US" sz="1800" dirty="0" err="1" smtClean="0"/>
              <a:t>educandus</a:t>
            </a:r>
            <a:r>
              <a:rPr lang="el-GR" sz="1800" dirty="0" smtClean="0"/>
              <a:t> </a:t>
            </a:r>
          </a:p>
          <a:p>
            <a:r>
              <a:rPr lang="el-GR" sz="1800" dirty="0" smtClean="0"/>
              <a:t>Παιδεία </a:t>
            </a:r>
            <a:r>
              <a:rPr lang="el-GR" sz="1800" dirty="0" smtClean="0"/>
              <a:t>&amp; Δημοκρατία</a:t>
            </a:r>
          </a:p>
          <a:p>
            <a:r>
              <a:rPr lang="el-GR" sz="1800" dirty="0" smtClean="0"/>
              <a:t>Αγωγή </a:t>
            </a:r>
            <a:r>
              <a:rPr lang="el-GR" sz="1800" dirty="0" smtClean="0"/>
              <a:t>(ορισμός &amp; σκοπός)</a:t>
            </a:r>
          </a:p>
          <a:p>
            <a:r>
              <a:rPr lang="el-GR" sz="1800" dirty="0" smtClean="0"/>
              <a:t>Αγωγή </a:t>
            </a:r>
            <a:r>
              <a:rPr lang="el-GR" sz="1800" dirty="0" smtClean="0"/>
              <a:t>(ασταθείς μορφές Ι</a:t>
            </a:r>
            <a:r>
              <a:rPr lang="en-US" sz="1800" dirty="0" smtClean="0"/>
              <a:t> / </a:t>
            </a:r>
            <a:r>
              <a:rPr lang="el-GR" sz="1800" dirty="0" smtClean="0"/>
              <a:t>ΑΓΩΝΙΑ)                                                     </a:t>
            </a:r>
          </a:p>
          <a:p>
            <a:r>
              <a:rPr lang="el-GR" sz="1800" dirty="0" smtClean="0"/>
              <a:t>Αγωγή </a:t>
            </a:r>
            <a:r>
              <a:rPr lang="el-GR" sz="1800" dirty="0" smtClean="0"/>
              <a:t>(ασταθείς μορφές ΙΙ / ΘΑΝΑΤΟΣ)                        </a:t>
            </a:r>
            <a:r>
              <a:rPr lang="el-GR" sz="1400" dirty="0" smtClean="0"/>
              <a:t>               </a:t>
            </a:r>
            <a:endParaRPr lang="el-GR" sz="1800" dirty="0" smtClean="0"/>
          </a:p>
          <a:p>
            <a:r>
              <a:rPr lang="el-GR" sz="1800" dirty="0" smtClean="0"/>
              <a:t>Αγωγή </a:t>
            </a:r>
            <a:r>
              <a:rPr lang="el-GR" sz="1800" dirty="0" smtClean="0"/>
              <a:t>(άρρητος χαρακτήρας)</a:t>
            </a:r>
          </a:p>
          <a:p>
            <a:r>
              <a:rPr lang="el-GR" sz="1800" dirty="0" smtClean="0"/>
              <a:t>Εκπαίδευση</a:t>
            </a:r>
            <a:endParaRPr lang="el-GR" sz="1800" dirty="0" smtClean="0"/>
          </a:p>
          <a:p>
            <a:r>
              <a:rPr lang="el-GR" sz="1800" dirty="0" smtClean="0"/>
              <a:t>Μάθηση</a:t>
            </a:r>
            <a:endParaRPr lang="el-GR" sz="1800" dirty="0" smtClean="0"/>
          </a:p>
          <a:p>
            <a:r>
              <a:rPr lang="el-GR" sz="1800" dirty="0" smtClean="0"/>
              <a:t>Η </a:t>
            </a:r>
            <a:r>
              <a:rPr lang="el-GR" sz="1800" dirty="0" smtClean="0"/>
              <a:t>διαδρομή της γνώσης: από το </a:t>
            </a:r>
            <a:r>
              <a:rPr lang="el-GR" sz="1800" dirty="0" err="1" smtClean="0"/>
              <a:t>προμοντέρνο</a:t>
            </a:r>
            <a:r>
              <a:rPr lang="el-GR" sz="1800" dirty="0" smtClean="0"/>
              <a:t>, στο μοντέρνο &amp; το μεταμοντέρνο</a:t>
            </a:r>
          </a:p>
          <a:p>
            <a:r>
              <a:rPr lang="el-GR" sz="1800" dirty="0" smtClean="0"/>
              <a:t>Ο </a:t>
            </a:r>
            <a:r>
              <a:rPr lang="en-US" sz="1800" dirty="0" smtClean="0"/>
              <a:t>Michel Foucault</a:t>
            </a:r>
            <a:r>
              <a:rPr lang="el-GR" sz="1800" dirty="0" smtClean="0"/>
              <a:t> &amp; τα σκοτεινά σημεία της σύγχρονης παιδαγωγικής</a:t>
            </a:r>
          </a:p>
          <a:p>
            <a:r>
              <a:rPr lang="el-GR" sz="1800" dirty="0" smtClean="0"/>
              <a:t>Ανακεφαλαίωση </a:t>
            </a:r>
            <a:r>
              <a:rPr lang="el-GR" sz="1800" dirty="0" smtClean="0"/>
              <a:t>μαθήματος – Ερωτήσεις / Απορίες</a:t>
            </a:r>
          </a:p>
          <a:p>
            <a:r>
              <a:rPr lang="el-GR" sz="1800" b="1" dirty="0" smtClean="0"/>
              <a:t>ΤΕΛΙΚΗ ΕΞΕΤΑΣΗ</a:t>
            </a:r>
            <a:r>
              <a:rPr lang="el-GR" sz="1800" dirty="0" smtClean="0"/>
              <a:t>: 3 ερωτήματα ελεύθερου κειμένου/ επιλέγετε τα 2 </a:t>
            </a:r>
          </a:p>
          <a:p>
            <a:r>
              <a:rPr lang="el-GR" sz="1800" b="1" dirty="0" smtClean="0"/>
              <a:t>ΕΞΕΤΑΣΤΕΑ ΥΛΗ: </a:t>
            </a:r>
            <a:r>
              <a:rPr lang="el-GR" sz="1800" dirty="0" smtClean="0"/>
              <a:t>Διαφάνειες </a:t>
            </a:r>
          </a:p>
          <a:p>
            <a:endParaRPr lang="el-GR" sz="1800" dirty="0" smtClean="0"/>
          </a:p>
          <a:p>
            <a:endParaRPr lang="el-GR" sz="2000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1800" dirty="0" smtClean="0"/>
              <a:t>ΔΗΜΟΠΟΥΛΟΣ ΒΑΣΙΛΕΙΟΣ / ΦΙΛΟΣΟΦΙΑ ΤΗΣ ΠΑΙΔΕΙΑΣ </a:t>
            </a:r>
            <a:r>
              <a:rPr lang="el-GR" dirty="0" smtClean="0"/>
              <a:t/>
            </a:r>
            <a:br>
              <a:rPr lang="el-GR" dirty="0" smtClean="0"/>
            </a:br>
            <a:r>
              <a:rPr lang="el-GR" dirty="0" smtClean="0"/>
              <a:t>Χρονοδιάγραμμα  του μαθήματος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el-GR" dirty="0" smtClean="0"/>
          </a:p>
          <a:p>
            <a:pPr algn="ctr">
              <a:buNone/>
            </a:pPr>
            <a:endParaRPr lang="el-GR" dirty="0" smtClean="0"/>
          </a:p>
          <a:p>
            <a:pPr algn="ctr">
              <a:buNone/>
            </a:pPr>
            <a:r>
              <a:rPr lang="el-GR" dirty="0" smtClean="0"/>
              <a:t>Μέσα από τις παραπάνω ενότητες θα αναμετρηθούμε με τη λογική του αυτονόητου και του κοινότυπου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1800" dirty="0" smtClean="0"/>
              <a:t>ΔΗΜΟΠΟΥΛΟΣ ΒΑΣΙΛΕΙΟΣ / ΦΙΛΟΣΟΦΙΑ ΤΗΣ ΠΑΙΔΕΙΑΣ </a:t>
            </a:r>
            <a:r>
              <a:rPr lang="el-GR" dirty="0" smtClean="0"/>
              <a:t/>
            </a:r>
            <a:br>
              <a:rPr lang="el-GR" dirty="0" smtClean="0"/>
            </a:br>
            <a:r>
              <a:rPr lang="el-GR" dirty="0" smtClean="0"/>
              <a:t>Χρονοδιάγραμμα  του μαθήματος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el-GR" i="1" dirty="0" smtClean="0"/>
          </a:p>
          <a:p>
            <a:pPr algn="ctr">
              <a:buNone/>
            </a:pPr>
            <a:r>
              <a:rPr lang="el-GR" dirty="0" smtClean="0"/>
              <a:t>Και να θυμάστε: </a:t>
            </a:r>
          </a:p>
          <a:p>
            <a:pPr algn="ctr">
              <a:buNone/>
            </a:pPr>
            <a:r>
              <a:rPr lang="el-GR" i="1" dirty="0" smtClean="0"/>
              <a:t>Εκεί που κάποιοι βάζουν θεμέλια, εμείς θα προσπαθήσουμε να βάλουμε … δυναμίτες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1400" dirty="0" smtClean="0"/>
              <a:t>ΔΗΜΟΠΟΥΛΟΣ ΒΑΣΙΛΕΙΟΣ / ΦΙΛΟΣΟΦΙΑ ΤΗΣ ΠΑΙΔΕΙΑΣ</a:t>
            </a:r>
            <a:br>
              <a:rPr lang="el-GR" sz="1400" dirty="0" smtClean="0"/>
            </a:br>
            <a:r>
              <a:rPr lang="el-GR" sz="3200" dirty="0" smtClean="0"/>
              <a:t>ΕΡΩΤΗΜΑ ΕΡΓΑΣΙΑΣ</a:t>
            </a:r>
            <a:endParaRPr lang="el-GR" sz="32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Να σχολιάσετε την παρακάτω θέση του </a:t>
            </a:r>
            <a:r>
              <a:rPr lang="en-US" dirty="0" smtClean="0"/>
              <a:t>George Orwell</a:t>
            </a:r>
            <a:r>
              <a:rPr lang="el-GR" dirty="0" smtClean="0"/>
              <a:t>: </a:t>
            </a:r>
          </a:p>
          <a:p>
            <a:pPr>
              <a:buNone/>
            </a:pPr>
            <a:endParaRPr lang="el-GR" dirty="0" smtClean="0"/>
          </a:p>
          <a:p>
            <a:pPr algn="ctr">
              <a:buNone/>
            </a:pPr>
            <a:r>
              <a:rPr lang="el-GR" smtClean="0"/>
              <a:t>«</a:t>
            </a:r>
            <a:r>
              <a:rPr lang="el-GR" i="1" dirty="0" smtClean="0"/>
              <a:t>Για να δεις τι είναι μπροστά στη μύτη σου χρειάζεται αδιάκοπος αγώνας</a:t>
            </a:r>
            <a:r>
              <a:rPr lang="el-GR" dirty="0" smtClean="0"/>
              <a:t>»</a:t>
            </a:r>
            <a:endParaRPr lang="el-G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sz="1600" dirty="0" smtClean="0"/>
              <a:t>ΔΗΜΟΠΟΥΛΟΣ ΒΑΣΙΛΕΙΟΣ </a:t>
            </a:r>
            <a:r>
              <a:rPr lang="el-GR" sz="1600" dirty="0"/>
              <a:t>/ΦΙΛΟΣΟΦΙΑ ΤΗΣ ΕΚΠΑΙΔΕΥΣΗΣ</a:t>
            </a:r>
            <a:r>
              <a:rPr lang="el-GR" sz="3200" dirty="0" smtClean="0"/>
              <a:t/>
            </a:r>
            <a:br>
              <a:rPr lang="el-GR" sz="3200" dirty="0" smtClean="0"/>
            </a:br>
            <a:r>
              <a:rPr lang="el-GR" sz="3200" dirty="0" smtClean="0"/>
              <a:t>ΑΝΑΓΚΑΙΟΤΗΤΑ</a:t>
            </a:r>
            <a:endParaRPr lang="el-GR" sz="32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el-GR" i="1" dirty="0"/>
              <a:t>Το παράδειγμα του … ελαιοχρωματιστή</a:t>
            </a:r>
          </a:p>
          <a:p>
            <a:pPr>
              <a:buNone/>
            </a:pPr>
            <a:r>
              <a:rPr lang="el-GR" sz="2800" dirty="0"/>
              <a:t>Θέλω να βάψω ένα δωμάτιο του σπιτιού μου και:</a:t>
            </a:r>
          </a:p>
          <a:p>
            <a:pPr lvl="0"/>
            <a:r>
              <a:rPr lang="el-GR" sz="2800" dirty="0"/>
              <a:t>Έχω επιλέξει το χρώμα</a:t>
            </a:r>
          </a:p>
          <a:p>
            <a:pPr lvl="0"/>
            <a:r>
              <a:rPr lang="el-GR" sz="2800" dirty="0"/>
              <a:t> Διαθέτω τα κατάλληλα εργαλεία</a:t>
            </a:r>
          </a:p>
          <a:p>
            <a:pPr lvl="0"/>
            <a:r>
              <a:rPr lang="el-GR" sz="2800" dirty="0"/>
              <a:t>Ξέρω τον τρόπο που θα </a:t>
            </a:r>
            <a:r>
              <a:rPr lang="el-GR" sz="2800" dirty="0" smtClean="0"/>
              <a:t>εργαστώ</a:t>
            </a:r>
          </a:p>
          <a:p>
            <a:pPr lvl="0" algn="ctr">
              <a:buNone/>
            </a:pPr>
            <a:r>
              <a:rPr lang="el-GR" sz="2800" u="sng" dirty="0" smtClean="0"/>
              <a:t>Ερώτημα</a:t>
            </a:r>
            <a:r>
              <a:rPr lang="el-GR" sz="2800" dirty="0" smtClean="0"/>
              <a:t> </a:t>
            </a:r>
          </a:p>
          <a:p>
            <a:pPr lvl="0" algn="ctr">
              <a:buNone/>
            </a:pPr>
            <a:r>
              <a:rPr lang="el-GR" sz="2800" dirty="0" smtClean="0"/>
              <a:t>Χρειάζομαι κάτι επιπλέον;</a:t>
            </a:r>
            <a:endParaRPr lang="el-GR" sz="2800" dirty="0"/>
          </a:p>
          <a:p>
            <a:pPr>
              <a:buNone/>
            </a:pPr>
            <a:endParaRPr lang="el-G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1800" dirty="0" smtClean="0"/>
              <a:t>ΔΗΜΟΠΟΥΛΟΣ ΒΑΣΙΛΕΙΟΣ </a:t>
            </a:r>
            <a:r>
              <a:rPr lang="el-GR" sz="1800" dirty="0"/>
              <a:t>/ΦΙΛΟΣΟΦΙΑ ΤΗΣ ΕΚΠΑΙΔΕΥΣΗΣ</a:t>
            </a:r>
            <a:r>
              <a:rPr lang="el-GR" sz="3200" dirty="0" smtClean="0"/>
              <a:t/>
            </a:r>
            <a:br>
              <a:rPr lang="el-GR" sz="3200" dirty="0" smtClean="0"/>
            </a:br>
            <a:r>
              <a:rPr lang="el-GR" sz="3200" dirty="0" smtClean="0"/>
              <a:t>ΑΝΑΓΚΑΙΟΤΗΤΑ</a:t>
            </a:r>
            <a:endParaRPr lang="el-GR" sz="32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l-GR" sz="2000" dirty="0"/>
              <a:t>Πρέπει να γνωρίζω εκ των προτέρων μια σειρά από ουσιώδη ζητήματα που αφορούν λ.χ.:</a:t>
            </a:r>
          </a:p>
          <a:p>
            <a:pPr lvl="0"/>
            <a:r>
              <a:rPr lang="el-GR" sz="2000" dirty="0"/>
              <a:t>Αν υπάρχει κάποια πρόβλημα υγρασίας στο σπίτι</a:t>
            </a:r>
          </a:p>
          <a:p>
            <a:pPr lvl="0"/>
            <a:r>
              <a:rPr lang="el-GR" sz="2000" dirty="0" smtClean="0"/>
              <a:t>Αν </a:t>
            </a:r>
            <a:r>
              <a:rPr lang="el-GR" sz="2000" dirty="0"/>
              <a:t>πρέπει να χρησιμοποιήσω </a:t>
            </a:r>
            <a:r>
              <a:rPr lang="el-GR" sz="2000" dirty="0" err="1"/>
              <a:t>αντιαλλεργικό</a:t>
            </a:r>
            <a:r>
              <a:rPr lang="el-GR" sz="2000" dirty="0"/>
              <a:t> χρώμα </a:t>
            </a:r>
          </a:p>
          <a:p>
            <a:pPr lvl="0"/>
            <a:r>
              <a:rPr lang="el-GR" sz="2000" dirty="0"/>
              <a:t>Αν το δωμάτιο προορίζεται για παιδιά και άρα θα οφείλω να λάβω υπόψη το φύλο και τις χρωματικές τους προτιμήσεις </a:t>
            </a:r>
          </a:p>
          <a:p>
            <a:r>
              <a:rPr lang="el-GR" sz="2000" dirty="0"/>
              <a:t>Αν το χρώμα που θα επιλέξω ταιριάζει με τις αποχρώσεις του υπόλοιπου </a:t>
            </a:r>
            <a:r>
              <a:rPr lang="el-GR" sz="2000" dirty="0" smtClean="0"/>
              <a:t>σπιτιού</a:t>
            </a:r>
          </a:p>
          <a:p>
            <a:pPr algn="ctr">
              <a:buNone/>
            </a:pPr>
            <a:r>
              <a:rPr lang="el-GR" sz="2000" dirty="0"/>
              <a:t>Με άλλα λόγια χρειάζομαι κάποιες απαντήσεις σε ερωτήματα σχετικά με την ουσία (ή αλλιώς, όπως λέμε στη φιλοσοφία, το «Είναι») του </a:t>
            </a:r>
            <a:r>
              <a:rPr lang="el-GR" sz="2000" dirty="0" smtClean="0"/>
              <a:t>δωματίου</a:t>
            </a:r>
            <a:endParaRPr lang="en-US" sz="2000" dirty="0" smtClean="0"/>
          </a:p>
          <a:p>
            <a:pPr algn="ctr">
              <a:buNone/>
            </a:pPr>
            <a:r>
              <a:rPr lang="el-GR" sz="2000" u="sng" dirty="0" smtClean="0"/>
              <a:t>Δεν αρκεί μόνο το υλικό και η ορθή χρήση του πινέλου (δηλ. η μέθοδος)…</a:t>
            </a:r>
            <a:endParaRPr lang="el-GR" sz="2000" u="sng" dirty="0"/>
          </a:p>
          <a:p>
            <a:pPr>
              <a:buNone/>
            </a:pPr>
            <a:endParaRPr lang="el-GR" sz="24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1800" dirty="0" smtClean="0"/>
              <a:t>ΔΗΜΟΠΟΥΛΟΣ ΒΑΣΙΛΕΙΟΣ </a:t>
            </a:r>
            <a:r>
              <a:rPr lang="el-GR" sz="1800" dirty="0"/>
              <a:t>/ΦΙΛΟΣΟΦΙΑ ΤΗΣ ΕΚΠΑΙΔΕΥΣΗΣ</a:t>
            </a:r>
            <a:r>
              <a:rPr lang="el-GR" sz="3200" dirty="0" smtClean="0"/>
              <a:t/>
            </a:r>
            <a:br>
              <a:rPr lang="el-GR" sz="3200" dirty="0" smtClean="0"/>
            </a:br>
            <a:r>
              <a:rPr lang="el-GR" sz="3200" dirty="0" smtClean="0"/>
              <a:t>ΑΝΑΓΚΑΙΟΤΗΤΑ</a:t>
            </a:r>
            <a:endParaRPr lang="el-GR" sz="32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l-GR" sz="2400" dirty="0" smtClean="0"/>
              <a:t>Κατά τον ίδιο τρόπο και </a:t>
            </a:r>
            <a:r>
              <a:rPr lang="el-GR" sz="2400" dirty="0"/>
              <a:t>στην Παιδαγωγική </a:t>
            </a:r>
            <a:r>
              <a:rPr lang="el-GR" sz="2400" dirty="0" smtClean="0"/>
              <a:t>δεν πρέπει να εστιάζουμε μόνο στην ύλη του μαθήματος και τη μεθοδολογία</a:t>
            </a:r>
          </a:p>
          <a:p>
            <a:pPr>
              <a:buNone/>
            </a:pPr>
            <a:endParaRPr lang="el-GR" sz="2400" dirty="0"/>
          </a:p>
          <a:p>
            <a:pPr>
              <a:buNone/>
            </a:pPr>
            <a:r>
              <a:rPr lang="el-GR" sz="2400" dirty="0" smtClean="0"/>
              <a:t>Είναι </a:t>
            </a:r>
            <a:r>
              <a:rPr lang="el-GR" sz="2400" b="1" dirty="0" smtClean="0"/>
              <a:t>ανάγκη</a:t>
            </a:r>
            <a:r>
              <a:rPr lang="el-GR" sz="2400" dirty="0" smtClean="0"/>
              <a:t> να επικεντρωθούμε και σε κάποια </a:t>
            </a:r>
            <a:r>
              <a:rPr lang="el-GR" sz="2400" u="sng" dirty="0"/>
              <a:t>θεμελιώδη </a:t>
            </a:r>
            <a:r>
              <a:rPr lang="el-GR" sz="2400" u="sng" dirty="0" smtClean="0"/>
              <a:t>θέματα </a:t>
            </a:r>
            <a:r>
              <a:rPr lang="el-GR" sz="2400" dirty="0" smtClean="0"/>
              <a:t>που</a:t>
            </a:r>
            <a:r>
              <a:rPr lang="el-GR" sz="2400" u="sng" dirty="0" smtClean="0"/>
              <a:t> </a:t>
            </a:r>
            <a:r>
              <a:rPr lang="el-GR" sz="2400" dirty="0" smtClean="0"/>
              <a:t>αφορούν τη φύση του ανθρώπου ως </a:t>
            </a:r>
            <a:r>
              <a:rPr lang="en-US" sz="2400" dirty="0" smtClean="0"/>
              <a:t>homo </a:t>
            </a:r>
            <a:r>
              <a:rPr lang="en-US" sz="2400" dirty="0" err="1" smtClean="0"/>
              <a:t>educandus</a:t>
            </a:r>
            <a:endParaRPr lang="el-GR" sz="2400" dirty="0" smtClean="0"/>
          </a:p>
          <a:p>
            <a:pPr>
              <a:buNone/>
            </a:pPr>
            <a:endParaRPr lang="el-GR" sz="2800" dirty="0" smtClean="0"/>
          </a:p>
          <a:p>
            <a:pPr>
              <a:buNone/>
            </a:pPr>
            <a:r>
              <a:rPr lang="el-GR" sz="2400" dirty="0" smtClean="0"/>
              <a:t>Αυτή ακριβώς την </a:t>
            </a:r>
            <a:r>
              <a:rPr lang="el-GR" sz="2400" b="1" dirty="0" smtClean="0"/>
              <a:t>αναγκαιότητα</a:t>
            </a:r>
            <a:r>
              <a:rPr lang="el-GR" sz="2400" dirty="0" smtClean="0"/>
              <a:t> υπηρετεί –μεταξύ άλλων- η </a:t>
            </a:r>
            <a:r>
              <a:rPr lang="el-GR" sz="2400" i="1" u="sng" dirty="0" smtClean="0"/>
              <a:t>Φιλοσοφία</a:t>
            </a:r>
            <a:r>
              <a:rPr lang="en-US" sz="2400" i="1" u="sng" dirty="0" smtClean="0"/>
              <a:t> </a:t>
            </a:r>
            <a:r>
              <a:rPr lang="el-GR" sz="2400" i="1" u="sng" dirty="0"/>
              <a:t>της Εκπαίδευσης &amp; της Παιδείας </a:t>
            </a:r>
            <a:endParaRPr lang="el-GR" sz="2400" i="1" u="sng" dirty="0" smtClean="0"/>
          </a:p>
          <a:p>
            <a:pPr>
              <a:buNone/>
            </a:pPr>
            <a:endParaRPr lang="el-GR" sz="2400" i="1" dirty="0"/>
          </a:p>
          <a:p>
            <a:pPr>
              <a:buNone/>
            </a:pPr>
            <a:r>
              <a:rPr lang="el-GR" sz="2400" dirty="0" smtClean="0"/>
              <a:t>Πολλές φορές μοιάζει να αμφισβητεί το </a:t>
            </a:r>
            <a:r>
              <a:rPr lang="el-GR" sz="2400" u="sng" dirty="0" smtClean="0"/>
              <a:t>αυτονόητο</a:t>
            </a:r>
            <a:r>
              <a:rPr lang="el-GR" sz="2400" dirty="0" smtClean="0"/>
              <a:t> </a:t>
            </a:r>
          </a:p>
          <a:p>
            <a:pPr>
              <a:buNone/>
            </a:pPr>
            <a:endParaRPr lang="el-GR" sz="2800" dirty="0" smtClean="0"/>
          </a:p>
          <a:p>
            <a:pPr>
              <a:buNone/>
            </a:pPr>
            <a:r>
              <a:rPr lang="el-GR" sz="2400" dirty="0" smtClean="0"/>
              <a:t>Αποτελεί συχνά πηγή μεγάλων παρανοήσεων καθόσον δεν </a:t>
            </a:r>
            <a:r>
              <a:rPr lang="el-GR" sz="2400" dirty="0"/>
              <a:t>το διερευνούμε </a:t>
            </a:r>
            <a:r>
              <a:rPr lang="el-GR" sz="2400" dirty="0" smtClean="0"/>
              <a:t>σχεδόν ποτέ </a:t>
            </a:r>
            <a:endParaRPr lang="el-GR" sz="2400" dirty="0"/>
          </a:p>
          <a:p>
            <a:pPr>
              <a:buNone/>
            </a:pPr>
            <a:endParaRPr lang="el-GR" sz="2800" dirty="0"/>
          </a:p>
          <a:p>
            <a:pPr algn="r">
              <a:buNone/>
            </a:pPr>
            <a:endParaRPr lang="el-GR" sz="2800" u="sng" dirty="0"/>
          </a:p>
          <a:p>
            <a:endParaRPr lang="el-GR" dirty="0"/>
          </a:p>
        </p:txBody>
      </p:sp>
      <p:sp>
        <p:nvSpPr>
          <p:cNvPr id="4" name="3 - Βέλος προς τα κάτω"/>
          <p:cNvSpPr/>
          <p:nvPr/>
        </p:nvSpPr>
        <p:spPr>
          <a:xfrm>
            <a:off x="2357422" y="2143116"/>
            <a:ext cx="642942" cy="35719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5" name="4 - Βέλος προς τα κάτω"/>
          <p:cNvSpPr/>
          <p:nvPr/>
        </p:nvSpPr>
        <p:spPr>
          <a:xfrm>
            <a:off x="2928926" y="3143248"/>
            <a:ext cx="428628" cy="42862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6" name="5 - Βέλος προς τα κάτω"/>
          <p:cNvSpPr/>
          <p:nvPr/>
        </p:nvSpPr>
        <p:spPr>
          <a:xfrm>
            <a:off x="2000232" y="4143380"/>
            <a:ext cx="357190" cy="21431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7" name="6 - Βέλος προς τα κάτω"/>
          <p:cNvSpPr/>
          <p:nvPr/>
        </p:nvSpPr>
        <p:spPr>
          <a:xfrm>
            <a:off x="5786446" y="4929198"/>
            <a:ext cx="428628" cy="14287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1800" dirty="0" smtClean="0"/>
              <a:t>ΔΗΜΟΠΟΥΛΟΣ ΒΑΣΙΛΕΙΟΣ </a:t>
            </a:r>
            <a:r>
              <a:rPr lang="el-GR" sz="1800" dirty="0"/>
              <a:t>/ΦΙΛΟΣΟΦΙΑ ΤΗΣ ΕΚΠΑΙΔΕΥΣΗΣ</a:t>
            </a:r>
            <a:r>
              <a:rPr lang="el-GR" sz="3200" dirty="0" smtClean="0"/>
              <a:t/>
            </a:r>
            <a:br>
              <a:rPr lang="el-GR" sz="3200" dirty="0" smtClean="0"/>
            </a:br>
            <a:r>
              <a:rPr lang="el-GR" sz="3200" dirty="0" smtClean="0"/>
              <a:t>ΟΡΙΣΜΟΣ</a:t>
            </a:r>
            <a:endParaRPr lang="el-GR" sz="32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l-GR" sz="2400" dirty="0" smtClean="0"/>
              <a:t>      Απαρτίζεται από 2 έννοιες οι οποίες – προκειμένου να συνδεθούν- θα πρέπει πρώτα να αναλυθούν τα συστατικά στοιχεία της κάθε μιας, δηλ. να </a:t>
            </a:r>
            <a:r>
              <a:rPr lang="el-GR" sz="2400" u="sng" dirty="0" smtClean="0"/>
              <a:t>διαχωριστούν</a:t>
            </a:r>
            <a:r>
              <a:rPr lang="el-GR" sz="2400" dirty="0" smtClean="0"/>
              <a:t> </a:t>
            </a:r>
          </a:p>
          <a:p>
            <a:pPr>
              <a:buNone/>
            </a:pPr>
            <a:endParaRPr lang="el-GR" sz="2400" dirty="0" smtClean="0"/>
          </a:p>
          <a:p>
            <a:pPr>
              <a:buNone/>
            </a:pPr>
            <a:r>
              <a:rPr lang="el-GR" sz="2400" dirty="0" smtClean="0"/>
              <a:t>     Ιδιαίτερα δύσκολο καθόσον η παιδεία αναφέρεται σε όλες τις περιοχές της ανθρώπινης υπόστασης (νόηση, συναισθηματικότητα, συνείδηση)  και άρα σχετίζεται ουσιωδώς με τη φιλοσοφία</a:t>
            </a:r>
          </a:p>
          <a:p>
            <a:endParaRPr lang="el-GR" dirty="0"/>
          </a:p>
        </p:txBody>
      </p:sp>
      <p:sp>
        <p:nvSpPr>
          <p:cNvPr id="4" name="3 - Βέλος προς τα κάτω"/>
          <p:cNvSpPr/>
          <p:nvPr/>
        </p:nvSpPr>
        <p:spPr>
          <a:xfrm>
            <a:off x="5214942" y="2857496"/>
            <a:ext cx="571504" cy="28575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1800" dirty="0" smtClean="0"/>
              <a:t>ΔΗΜΟΠΟΥΛΟΣ ΒΑΣΙΛΕΙΟΣ </a:t>
            </a:r>
            <a:r>
              <a:rPr lang="el-GR" sz="1800" dirty="0"/>
              <a:t>/ΦΙΛΟΣΟΦΙΑ ΤΗΣ ΕΚΠΑΙΔΕΥΣΗΣ</a:t>
            </a:r>
            <a:r>
              <a:rPr lang="el-GR" sz="3200" dirty="0" smtClean="0"/>
              <a:t/>
            </a:r>
            <a:br>
              <a:rPr lang="el-GR" sz="3200" dirty="0" smtClean="0"/>
            </a:br>
            <a:r>
              <a:rPr lang="el-GR" sz="3200" dirty="0" smtClean="0"/>
              <a:t>ΟΡΙΣΜΟΣ</a:t>
            </a:r>
            <a:endParaRPr lang="el-GR" sz="32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sz="2400" dirty="0" smtClean="0"/>
              <a:t>Τι είναι φιλοσοφία;</a:t>
            </a:r>
          </a:p>
          <a:p>
            <a:r>
              <a:rPr lang="el-GR" sz="2400" dirty="0" smtClean="0"/>
              <a:t>Αυτό αποτελεί ένα ύψιστο φιλοσοφικό ερώτημα (επίκαιρο όσο και αναπάντητο από την εποχή των Προσωκρατικών έως σήμερα)</a:t>
            </a:r>
          </a:p>
          <a:p>
            <a:r>
              <a:rPr lang="el-GR" sz="2400" dirty="0" smtClean="0"/>
              <a:t>Ας επιχειρήσουμε να το προσεγγίσουμε ετυμολογικά</a:t>
            </a:r>
          </a:p>
          <a:p>
            <a:r>
              <a:rPr lang="el-GR" sz="2400" dirty="0" smtClean="0"/>
              <a:t>Φιλοσοφώ = αγαπώ / αναζητώ τη σοφία </a:t>
            </a:r>
          </a:p>
          <a:p>
            <a:endParaRPr lang="el-GR" sz="2400" dirty="0" smtClean="0"/>
          </a:p>
          <a:p>
            <a:r>
              <a:rPr lang="el-GR" sz="2400" dirty="0" smtClean="0"/>
              <a:t>Θέτω ως υπέρτατη αρχή την </a:t>
            </a:r>
            <a:r>
              <a:rPr lang="el-GR" sz="2400" u="sng" dirty="0" smtClean="0"/>
              <a:t>αναζήτηση</a:t>
            </a:r>
            <a:r>
              <a:rPr lang="el-GR" sz="2400" dirty="0" smtClean="0"/>
              <a:t> και όχι την </a:t>
            </a:r>
            <a:r>
              <a:rPr lang="el-GR" sz="2400" u="sng" dirty="0" smtClean="0"/>
              <a:t>κατοχή</a:t>
            </a:r>
            <a:r>
              <a:rPr lang="el-GR" sz="2400" dirty="0" smtClean="0"/>
              <a:t> (όπως κάνει ο «μορφωμένος»)</a:t>
            </a:r>
          </a:p>
          <a:p>
            <a:endParaRPr lang="el-GR" dirty="0"/>
          </a:p>
        </p:txBody>
      </p:sp>
      <p:sp>
        <p:nvSpPr>
          <p:cNvPr id="4" name="3 - Βέλος προς τα κάτω"/>
          <p:cNvSpPr/>
          <p:nvPr/>
        </p:nvSpPr>
        <p:spPr>
          <a:xfrm>
            <a:off x="4143372" y="4143380"/>
            <a:ext cx="428628" cy="28575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1800" dirty="0" smtClean="0"/>
              <a:t>ΔΗΜΟΠΟΥΛΟΣ ΒΑΣΙΛΕΙΟΣ </a:t>
            </a:r>
            <a:r>
              <a:rPr lang="el-GR" sz="1800" dirty="0"/>
              <a:t>/ΦΙΛΟΣΟΦΙΑ ΤΗΣ ΕΚΠΑΙΔΕΥΣΗΣ</a:t>
            </a:r>
            <a:r>
              <a:rPr lang="el-GR" sz="3200" dirty="0" smtClean="0"/>
              <a:t/>
            </a:r>
            <a:br>
              <a:rPr lang="el-GR" sz="3200" dirty="0" smtClean="0"/>
            </a:br>
            <a:r>
              <a:rPr lang="el-GR" sz="3200" dirty="0" smtClean="0"/>
              <a:t>ΟΡΙΣΜΟΣ</a:t>
            </a:r>
            <a:endParaRPr lang="el-GR" sz="32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l-GR" sz="2000" dirty="0" smtClean="0"/>
              <a:t>Αναζητώντας λοιπόν τη σοφία βρίσκομαι διαρκώς …</a:t>
            </a:r>
          </a:p>
          <a:p>
            <a:pPr>
              <a:buNone/>
            </a:pPr>
            <a:r>
              <a:rPr lang="el-GR" sz="2400" dirty="0" smtClean="0"/>
              <a:t>Είμαι καθ</a:t>
            </a:r>
            <a:r>
              <a:rPr lang="el-GR" sz="2400" b="1" dirty="0" smtClean="0"/>
              <a:t>οδόν</a:t>
            </a:r>
            <a:r>
              <a:rPr lang="el-GR" sz="2400" dirty="0" smtClean="0"/>
              <a:t> ψάχνοντας για:</a:t>
            </a:r>
          </a:p>
          <a:p>
            <a:r>
              <a:rPr lang="el-GR" sz="2400" dirty="0" smtClean="0"/>
              <a:t>μια μέθ</a:t>
            </a:r>
            <a:r>
              <a:rPr lang="el-GR" sz="2400" b="1" dirty="0" smtClean="0"/>
              <a:t>οδο</a:t>
            </a:r>
            <a:r>
              <a:rPr lang="el-GR" sz="2400" dirty="0" smtClean="0"/>
              <a:t> ανάκτησης του</a:t>
            </a:r>
          </a:p>
          <a:p>
            <a:pPr>
              <a:buNone/>
            </a:pPr>
            <a:r>
              <a:rPr lang="el-GR" sz="2400" dirty="0" smtClean="0"/>
              <a:t>υπαρξιακού μου προσανατολισμού</a:t>
            </a:r>
          </a:p>
          <a:p>
            <a:pPr>
              <a:buNone/>
            </a:pPr>
            <a:r>
              <a:rPr lang="el-GR" sz="2400" dirty="0" smtClean="0"/>
              <a:t>(ποιος είμαι / πού πηγαίνω;)</a:t>
            </a:r>
          </a:p>
          <a:p>
            <a:pPr marL="457200" indent="-457200"/>
            <a:r>
              <a:rPr lang="el-GR" sz="2400" dirty="0" smtClean="0"/>
              <a:t>Καθώς και μια δί</a:t>
            </a:r>
            <a:r>
              <a:rPr lang="el-GR" sz="2400" b="1" dirty="0" smtClean="0"/>
              <a:t>οδο</a:t>
            </a:r>
            <a:r>
              <a:rPr lang="el-GR" sz="2400" dirty="0" smtClean="0"/>
              <a:t> διέλευσης μέσα</a:t>
            </a:r>
          </a:p>
          <a:p>
            <a:pPr marL="457200" indent="-457200">
              <a:buNone/>
            </a:pPr>
            <a:r>
              <a:rPr lang="el-GR" sz="2400" dirty="0" smtClean="0"/>
              <a:t>από το μυστήριο του κόσμου …</a:t>
            </a:r>
          </a:p>
          <a:p>
            <a:endParaRPr lang="el-GR" dirty="0" smtClean="0"/>
          </a:p>
          <a:p>
            <a:endParaRPr lang="el-GR" dirty="0" smtClean="0"/>
          </a:p>
          <a:p>
            <a:endParaRPr lang="el-GR" dirty="0" smtClean="0"/>
          </a:p>
          <a:p>
            <a:endParaRPr lang="el-GR" dirty="0" smtClean="0"/>
          </a:p>
          <a:p>
            <a:endParaRPr lang="el-GR" dirty="0"/>
          </a:p>
        </p:txBody>
      </p:sp>
      <p:pic>
        <p:nvPicPr>
          <p:cNvPr id="4" name="3 - Εικόνα" descr="ΣΤΟ ΔΡΟΜΟ // ΤΟ ΑΡΧΙΚΟ ΧΕΙΡΟΓΡΑΦΟ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00760" y="1714488"/>
            <a:ext cx="2143140" cy="25717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1800" dirty="0" smtClean="0"/>
              <a:t>ΔΗΜΟΠΟΥΛΟΣ ΒΑΣΙΛΕΙΟΣ </a:t>
            </a:r>
            <a:r>
              <a:rPr lang="el-GR" sz="1800" dirty="0"/>
              <a:t>/ΦΙΛΟΣΟΦΙΑ ΤΗΣ ΕΚΠΑΙΔΕΥΣΗΣ</a:t>
            </a:r>
            <a:r>
              <a:rPr lang="el-GR" sz="3200" dirty="0" smtClean="0"/>
              <a:t/>
            </a:r>
            <a:br>
              <a:rPr lang="el-GR" sz="3200" dirty="0" smtClean="0"/>
            </a:br>
            <a:r>
              <a:rPr lang="el-GR" sz="3200" dirty="0" smtClean="0"/>
              <a:t>ΟΡΙΣΜΟΣ</a:t>
            </a:r>
            <a:endParaRPr lang="el-GR" sz="32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2400" dirty="0" smtClean="0"/>
              <a:t>Η φιλοσοφία μοιάζει με ένα μυστηριώδες πρόσωπο που έχει αναστατώσει τη ζωή μου / το ψάχνω διαρκώς σε όλα τα υπαρξιακά «μέρη» που ξέρω</a:t>
            </a:r>
          </a:p>
          <a:p>
            <a:r>
              <a:rPr lang="el-GR" sz="2400" dirty="0" smtClean="0"/>
              <a:t>Θα το βρω ποτέ;</a:t>
            </a:r>
          </a:p>
          <a:p>
            <a:r>
              <a:rPr lang="el-GR" sz="2400" dirty="0" smtClean="0"/>
              <a:t>Όχι </a:t>
            </a:r>
          </a:p>
          <a:p>
            <a:r>
              <a:rPr lang="el-GR" sz="2400" dirty="0" smtClean="0"/>
              <a:t>Το μόνο που πιθανώς θα ανακαλύψω είναι κάτι που –μέσα στο μισοσκόταδο της γνώσης- του μοιάζει </a:t>
            </a:r>
          </a:p>
          <a:p>
            <a:endParaRPr lang="el-GR" sz="2400" dirty="0" smtClean="0"/>
          </a:p>
          <a:p>
            <a:r>
              <a:rPr lang="el-GR" sz="2400" u="sng" dirty="0" smtClean="0"/>
              <a:t>Ερώτημα</a:t>
            </a:r>
            <a:r>
              <a:rPr lang="el-GR" sz="2400" dirty="0" smtClean="0"/>
              <a:t>: Ποιο είναι αυτό;</a:t>
            </a:r>
          </a:p>
          <a:p>
            <a:pPr>
              <a:buNone/>
            </a:pPr>
            <a:endParaRPr lang="el-GR" sz="2400" dirty="0" smtClean="0"/>
          </a:p>
        </p:txBody>
      </p:sp>
      <p:sp>
        <p:nvSpPr>
          <p:cNvPr id="4" name="3 - Βέλος προς τα κάτω"/>
          <p:cNvSpPr/>
          <p:nvPr/>
        </p:nvSpPr>
        <p:spPr>
          <a:xfrm>
            <a:off x="4357686" y="4500570"/>
            <a:ext cx="357190" cy="28575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1279</TotalTime>
  <Words>1687</Words>
  <Application>Microsoft Office PowerPoint</Application>
  <PresentationFormat>Προβολή στην οθόνη (4:3)</PresentationFormat>
  <Paragraphs>183</Paragraphs>
  <Slides>26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2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26</vt:i4>
      </vt:variant>
    </vt:vector>
  </HeadingPairs>
  <TitlesOfParts>
    <vt:vector size="29" baseType="lpstr">
      <vt:lpstr>Arial</vt:lpstr>
      <vt:lpstr>Calibri</vt:lpstr>
      <vt:lpstr>Θέμα του Office</vt:lpstr>
      <vt:lpstr>ΦΙΛΟΣΟΦΙΑ ΤΗΣ ΕΚΠΑΙΔΕΥΣΗΣ ΔΗΜΟΠΟΥΛΟΣ ΒΑΣΙΛΕΙΟΣ   (1)</vt:lpstr>
      <vt:lpstr>ΔΗΜΟΠΟΥΛΟΣ ΒΑΣΙΛΕΙΟΣ /ΦΙΛΟΣΟΦΙΑ ΤΗΣ ΕΚΠΑΙΔΕΥΣΗΣ ΑΝΑΓΚΑΙΟΤΗΤΑ </vt:lpstr>
      <vt:lpstr>ΔΗΜΟΠΟΥΛΟΣ ΒΑΣΙΛΕΙΟΣ /ΦΙΛΟΣΟΦΙΑ ΤΗΣ ΕΚΠΑΙΔΕΥΣΗΣ ΑΝΑΓΚΑΙΟΤΗΤΑ</vt:lpstr>
      <vt:lpstr>ΔΗΜΟΠΟΥΛΟΣ ΒΑΣΙΛΕΙΟΣ /ΦΙΛΟΣΟΦΙΑ ΤΗΣ ΕΚΠΑΙΔΕΥΣΗΣ ΑΝΑΓΚΑΙΟΤΗΤΑ</vt:lpstr>
      <vt:lpstr>ΔΗΜΟΠΟΥΛΟΣ ΒΑΣΙΛΕΙΟΣ /ΦΙΛΟΣΟΦΙΑ ΤΗΣ ΕΚΠΑΙΔΕΥΣΗΣ ΑΝΑΓΚΑΙΟΤΗΤΑ</vt:lpstr>
      <vt:lpstr>ΔΗΜΟΠΟΥΛΟΣ ΒΑΣΙΛΕΙΟΣ /ΦΙΛΟΣΟΦΙΑ ΤΗΣ ΕΚΠΑΙΔΕΥΣΗΣ ΟΡΙΣΜΟΣ</vt:lpstr>
      <vt:lpstr>ΔΗΜΟΠΟΥΛΟΣ ΒΑΣΙΛΕΙΟΣ /ΦΙΛΟΣΟΦΙΑ ΤΗΣ ΕΚΠΑΙΔΕΥΣΗΣ ΟΡΙΣΜΟΣ</vt:lpstr>
      <vt:lpstr>ΔΗΜΟΠΟΥΛΟΣ ΒΑΣΙΛΕΙΟΣ /ΦΙΛΟΣΟΦΙΑ ΤΗΣ ΕΚΠΑΙΔΕΥΣΗΣ ΟΡΙΣΜΟΣ</vt:lpstr>
      <vt:lpstr>ΔΗΜΟΠΟΥΛΟΣ ΒΑΣΙΛΕΙΟΣ /ΦΙΛΟΣΟΦΙΑ ΤΗΣ ΕΚΠΑΙΔΕΥΣΗΣ ΟΡΙΣΜΟΣ</vt:lpstr>
      <vt:lpstr>ΔΗΜΟΠΟΥΛΟΣ ΒΑΣΙΛΕΙΟΣ /ΦΙΛΟΣΟΦΙΑ ΤΗΣ ΕΚΠΑΙΔΕΥΣΗΣ ΟΡΙΣΜΟΣ</vt:lpstr>
      <vt:lpstr>ΔΗΜΟΠΟΥΛΟΣ ΒΑΣΙΛΕΙΟΣ /ΦΙΛΟΣΟΦΙΑ ΤΗΣ ΕΚΠΑΙΔΕΥΣΗΣ ΟΡΙΣΜΟΣ</vt:lpstr>
      <vt:lpstr>ΔΗΜΟΠΟΥΛΟΣ ΒΑΣΙΛΕΙΟΣ /ΦΙΛΟΣΟΦΙΑ ΤΗΣ ΕΚΠΑΙΔΕΥΣΗΣ ΟΡΙΣΜΟΣ</vt:lpstr>
      <vt:lpstr>ΔΗΜΟΠΟΥΛΟΣ ΒΑΣΙΛΕΙΟΣ /ΦΙΛΟΣΟΦΙΑ ΤΗΣ ΕΚΠΑΙΔΕΥΣΗΣ ΟΡΙΣΜΟΣ</vt:lpstr>
      <vt:lpstr>ΔΗΜΟΠΟΥΛΟΣ ΒΑΣΙΛΕΙΟΣ /ΦΙΛΟΣΟΦΙΑ ΤΗΣ ΕΚΠΑΙΔΕΥΣΗΣ ΟΡΙΣΜΟΣ</vt:lpstr>
      <vt:lpstr>ΔΗΜΟΠΟΥΛΟΣ ΒΑΣΙΛΕΙΟΣ /ΦΙΛΟΣΟΦΙΑ ΤΗΣ ΕΚΠΑΙΔΕΥΣΗΣ ΟΡΙΣΜΟΣ</vt:lpstr>
      <vt:lpstr>ΔΗΜΟΠΟΥΛΟΣ ΒΑΣΙΛΕΙΟΣ /ΦΙΛΟΣΟΦΙΑ ΤΗΣ ΕΚΠΑΙΔΕΥΣΗΣ ΟΡΙΣΜΟΣ</vt:lpstr>
      <vt:lpstr>ΔΗΜΟΠΟΥΛΟΣ ΒΑΣΙΛΕΙΟΣ /ΦΙΛΟΣΟΦΙΑ ΤΗΣ ΕΚΠΑΙΔΕΥΣΗΣ ΟΡΙΣΜΟΣ</vt:lpstr>
      <vt:lpstr>ΔΗΜΟΠΟΥΛΟΣ ΒΑΣΙΛΕΙΟΣ /ΦΙΛΟΣΟΦΙΑ ΤΗΣ ΕΚΠΑΙΔΕΥΣΗΣ ΟΡΙΣΜΟΣ</vt:lpstr>
      <vt:lpstr>ΔΗΜΟΠΟΥΛΟΣ ΒΑΣΙΛΕΙΟΣ /ΦΙΛΟΣΟΦΙΑ ΤΗΣ ΕΚΠΑΙΔΕΥΣΗΣ ΟΡΙΣΜΟΣ</vt:lpstr>
      <vt:lpstr>ΔΗΜΟΠΟΥΛΟΣ ΒΑΣΙΛΕΙΟΣ /ΦΙΛΟΣΟΦΙΑ ΤΗΣ ΕΚΠΑΙΔΕΥΣΗΣ ΟΡΙΣΜΟΣ</vt:lpstr>
      <vt:lpstr>ΔΗΜΟΠΟΥΛΟΣ ΒΑΣΙΛΕΙΟΣ /ΦΙΛΟΣΟΦΙΑ ΤΗΣ ΕΚΠΑΙΔΕΥΣΗΣ Ζητούμενο του μαθήματος</vt:lpstr>
      <vt:lpstr>ΔΗΜΟΠΟΥΛΟΣ ΒΑΣΙΛΕΙΟΣ /ΦΙΛΟΣΟΦΙΑ ΤΗΣ ΕΚΠΑΙΔΕΥΣΗΣ Ζητούμενο του μαθήματος</vt:lpstr>
      <vt:lpstr>ΔΗΜΟΠΟΥΛΟΣ ΒΑΣΙΛΕΙΟΣ /ΦΙΛΟΣΟΦΙΑ ΤΗΣ ΕΚΠΑΙΔΕΥΣΗΣ  Χρονοδιάγραμμα  του μαθήματος</vt:lpstr>
      <vt:lpstr>ΔΗΜΟΠΟΥΛΟΣ ΒΑΣΙΛΕΙΟΣ / ΦΙΛΟΣΟΦΙΑ ΤΗΣ ΠΑΙΔΕΙΑΣ  Χρονοδιάγραμμα  του μαθήματος</vt:lpstr>
      <vt:lpstr>ΔΗΜΟΠΟΥΛΟΣ ΒΑΣΙΛΕΙΟΣ / ΦΙΛΟΣΟΦΙΑ ΤΗΣ ΠΑΙΔΕΙΑΣ  Χρονοδιάγραμμα  του μαθήματος</vt:lpstr>
      <vt:lpstr>ΔΗΜΟΠΟΥΛΟΣ ΒΑΣΙΛΕΙΟΣ / ΦΙΛΟΣΟΦΙΑ ΤΗΣ ΠΑΙΔΕΙΑΣ ΕΡΩΤΗΜΑ ΕΡΓΑΣΙΑΣ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ΦΙΛΟΣΟΦΙΑ ΤΗΣ ΠΑΙΔΕΙΑΣ</dc:title>
  <dc:creator>User</dc:creator>
  <cp:lastModifiedBy>User</cp:lastModifiedBy>
  <cp:revision>125</cp:revision>
  <dcterms:created xsi:type="dcterms:W3CDTF">2021-02-01T08:02:29Z</dcterms:created>
  <dcterms:modified xsi:type="dcterms:W3CDTF">2023-10-18T04:27:11Z</dcterms:modified>
</cp:coreProperties>
</file>