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98" r:id="rId2"/>
    <p:sldId id="299" r:id="rId3"/>
    <p:sldId id="300" r:id="rId4"/>
    <p:sldId id="301" r:id="rId5"/>
    <p:sldId id="268" r:id="rId6"/>
    <p:sldId id="269" r:id="rId7"/>
    <p:sldId id="270" r:id="rId8"/>
    <p:sldId id="271" r:id="rId9"/>
    <p:sldId id="273" r:id="rId10"/>
    <p:sldId id="272" r:id="rId11"/>
    <p:sldId id="274" r:id="rId12"/>
    <p:sldId id="275" r:id="rId13"/>
    <p:sldId id="276" r:id="rId14"/>
    <p:sldId id="277" r:id="rId15"/>
    <p:sldId id="278" r:id="rId16"/>
    <p:sldId id="279" r:id="rId17"/>
    <p:sldId id="280" r:id="rId18"/>
    <p:sldId id="281" r:id="rId19"/>
    <p:sldId id="283" r:id="rId20"/>
    <p:sldId id="282"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60" d="100"/>
          <a:sy n="60" d="100"/>
        </p:scale>
        <p:origin x="-1656"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ACE01F-2539-42C6-BCF1-95DBA67D562C}" type="datetimeFigureOut">
              <a:rPr lang="el-GR" smtClean="0"/>
              <a:t>18/5/2015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C3EA8A-C6BE-4F9F-B7AE-AAB3E2B73E8C}" type="slidenum">
              <a:rPr lang="el-GR" smtClean="0"/>
              <a:t>‹#›</a:t>
            </a:fld>
            <a:endParaRPr lang="el-GR"/>
          </a:p>
        </p:txBody>
      </p:sp>
    </p:spTree>
    <p:extLst>
      <p:ext uri="{BB962C8B-B14F-4D97-AF65-F5344CB8AC3E}">
        <p14:creationId xmlns:p14="http://schemas.microsoft.com/office/powerpoint/2010/main" val="2011032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a:t>
            </a:fld>
            <a:endParaRPr lang="el-GR">
              <a:solidFill>
                <a:prstClr val="black"/>
              </a:solidFill>
            </a:endParaRP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a:t>
            </a:fld>
            <a:endParaRPr lang="el-GR">
              <a:solidFill>
                <a:prstClr val="black"/>
              </a:solidFill>
            </a:endParaRPr>
          </a:p>
        </p:txBody>
      </p:sp>
    </p:spTree>
    <p:extLst>
      <p:ext uri="{BB962C8B-B14F-4D97-AF65-F5344CB8AC3E}">
        <p14:creationId xmlns:p14="http://schemas.microsoft.com/office/powerpoint/2010/main" val="75379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34</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D14917A-4BD5-4C66-B428-96CCAA09FE5A}" type="datetimeFigureOut">
              <a:rPr lang="el-GR" smtClean="0"/>
              <a:pPr/>
              <a:t>18/5/2015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FA69D6F-BDA8-40A2-B553-EE02721C3DB7}"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D14917A-4BD5-4C66-B428-96CCAA09FE5A}" type="datetimeFigureOut">
              <a:rPr lang="el-GR" smtClean="0"/>
              <a:pPr/>
              <a:t>18/5/2015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FA69D6F-BDA8-40A2-B553-EE02721C3DB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D14917A-4BD5-4C66-B428-96CCAA09FE5A}" type="datetimeFigureOut">
              <a:rPr lang="el-GR" smtClean="0"/>
              <a:pPr/>
              <a:t>18/5/2015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FA69D6F-BDA8-40A2-B553-EE02721C3DB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D14917A-4BD5-4C66-B428-96CCAA09FE5A}" type="datetimeFigureOut">
              <a:rPr lang="el-GR" smtClean="0"/>
              <a:pPr/>
              <a:t>18/5/2015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FA69D6F-BDA8-40A2-B553-EE02721C3DB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D14917A-4BD5-4C66-B428-96CCAA09FE5A}" type="datetimeFigureOut">
              <a:rPr lang="el-GR" smtClean="0"/>
              <a:pPr/>
              <a:t>18/5/2015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FA69D6F-BDA8-40A2-B553-EE02721C3DB7}"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D14917A-4BD5-4C66-B428-96CCAA09FE5A}" type="datetimeFigureOut">
              <a:rPr lang="el-GR" smtClean="0"/>
              <a:pPr/>
              <a:t>18/5/2015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FA69D6F-BDA8-40A2-B553-EE02721C3DB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D14917A-4BD5-4C66-B428-96CCAA09FE5A}" type="datetimeFigureOut">
              <a:rPr lang="el-GR" smtClean="0"/>
              <a:pPr/>
              <a:t>18/5/2015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BFA69D6F-BDA8-40A2-B553-EE02721C3DB7}"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D14917A-4BD5-4C66-B428-96CCAA09FE5A}" type="datetimeFigureOut">
              <a:rPr lang="el-GR" smtClean="0"/>
              <a:pPr/>
              <a:t>18/5/2015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BFA69D6F-BDA8-40A2-B553-EE02721C3DB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D14917A-4BD5-4C66-B428-96CCAA09FE5A}" type="datetimeFigureOut">
              <a:rPr lang="el-GR" smtClean="0"/>
              <a:pPr/>
              <a:t>18/5/2015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BFA69D6F-BDA8-40A2-B553-EE02721C3DB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D14917A-4BD5-4C66-B428-96CCAA09FE5A}" type="datetimeFigureOut">
              <a:rPr lang="el-GR" smtClean="0"/>
              <a:pPr/>
              <a:t>18/5/2015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FA69D6F-BDA8-40A2-B553-EE02721C3DB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D14917A-4BD5-4C66-B428-96CCAA09FE5A}" type="datetimeFigureOut">
              <a:rPr lang="el-GR" smtClean="0"/>
              <a:pPr/>
              <a:t>18/5/2015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FA69D6F-BDA8-40A2-B553-EE02721C3DB7}"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14917A-4BD5-4C66-B428-96CCAA09FE5A}" type="datetimeFigureOut">
              <a:rPr lang="el-GR" smtClean="0"/>
              <a:pPr/>
              <a:t>18/5/2015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A69D6F-BDA8-40A2-B553-EE02721C3DB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eclass.upatras.gr/courses/PHA1615/"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Πληροφορική</a:t>
            </a:r>
            <a:endParaRPr lang="el-GR" dirty="0"/>
          </a:p>
        </p:txBody>
      </p:sp>
      <p:sp>
        <p:nvSpPr>
          <p:cNvPr id="3" name="Υπότιτλος 2"/>
          <p:cNvSpPr>
            <a:spLocks noGrp="1"/>
          </p:cNvSpPr>
          <p:nvPr>
            <p:ph type="subTitle" idx="1"/>
          </p:nvPr>
        </p:nvSpPr>
        <p:spPr>
          <a:xfrm>
            <a:off x="683568" y="3476600"/>
            <a:ext cx="7776864" cy="1752600"/>
          </a:xfrm>
        </p:spPr>
        <p:txBody>
          <a:bodyPr>
            <a:noAutofit/>
          </a:bodyPr>
          <a:lstStyle/>
          <a:p>
            <a:r>
              <a:rPr lang="el-GR" sz="2800" b="1" dirty="0" smtClean="0">
                <a:solidFill>
                  <a:schemeClr val="tx1"/>
                </a:solidFill>
              </a:rPr>
              <a:t>Κεφάλαιο </a:t>
            </a:r>
            <a:r>
              <a:rPr lang="el-GR" sz="2800" b="1" dirty="0">
                <a:solidFill>
                  <a:schemeClr val="tx1"/>
                </a:solidFill>
              </a:rPr>
              <a:t>2</a:t>
            </a:r>
            <a:r>
              <a:rPr lang="el-GR" sz="2800" b="1" baseline="30000" dirty="0" smtClean="0">
                <a:solidFill>
                  <a:schemeClr val="tx1"/>
                </a:solidFill>
              </a:rPr>
              <a:t>ο</a:t>
            </a:r>
            <a:r>
              <a:rPr lang="el-GR" sz="2800" b="1" dirty="0" smtClean="0">
                <a:solidFill>
                  <a:schemeClr val="tx1"/>
                </a:solidFill>
              </a:rPr>
              <a:t>:</a:t>
            </a:r>
            <a:r>
              <a:rPr lang="en-US" sz="2800" dirty="0" smtClean="0">
                <a:solidFill>
                  <a:schemeClr val="tx1"/>
                </a:solidFill>
              </a:rPr>
              <a:t> </a:t>
            </a:r>
            <a:r>
              <a:rPr lang="el-GR" sz="2800" dirty="0" smtClean="0">
                <a:solidFill>
                  <a:schemeClr val="tx1"/>
                </a:solidFill>
              </a:rPr>
              <a:t>Πληροφοριακά </a:t>
            </a:r>
            <a:r>
              <a:rPr lang="el-GR" sz="2800" dirty="0" smtClean="0">
                <a:solidFill>
                  <a:schemeClr val="tx1"/>
                </a:solidFill>
              </a:rPr>
              <a:t>Συστήματα Υγείας</a:t>
            </a:r>
            <a:endParaRPr lang="en-US" sz="2800" dirty="0" smtClean="0">
              <a:solidFill>
                <a:schemeClr val="tx1"/>
              </a:solidFill>
            </a:endParaRPr>
          </a:p>
          <a:p>
            <a:r>
              <a:rPr lang="el-GR" sz="2800" dirty="0" smtClean="0">
                <a:solidFill>
                  <a:schemeClr val="tx1"/>
                </a:solidFill>
              </a:rPr>
              <a:t>Κλεπετσάνης Παύλος, Επίκουρος Καθηγητής</a:t>
            </a:r>
          </a:p>
          <a:p>
            <a:r>
              <a:rPr lang="el-GR" sz="2800" dirty="0" smtClean="0">
                <a:solidFill>
                  <a:schemeClr val="tx1"/>
                </a:solidFill>
              </a:rPr>
              <a:t>Τμήμα Φαρμακευτικής</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591138" y="5591694"/>
            <a:ext cx="4310289" cy="1025873"/>
          </a:xfrm>
          <a:prstGeom prst="rect">
            <a:avLst/>
          </a:prstGeom>
          <a:noFill/>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Εικόνα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896" y="709667"/>
            <a:ext cx="4437830" cy="919133"/>
          </a:xfrm>
          <a:prstGeom prst="rect">
            <a:avLst/>
          </a:prstGeom>
        </p:spPr>
      </p:pic>
      <p:pic>
        <p:nvPicPr>
          <p:cNvPr id="1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3603" y="5681912"/>
            <a:ext cx="2416384" cy="845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241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274638"/>
            <a:ext cx="8568952" cy="922114"/>
          </a:xfrm>
        </p:spPr>
        <p:txBody>
          <a:bodyPr>
            <a:normAutofit fontScale="90000"/>
          </a:bodyPr>
          <a:lstStyle/>
          <a:p>
            <a:r>
              <a:rPr lang="el-GR" sz="2800" b="1" dirty="0" smtClean="0"/>
              <a:t>Ιατρικό Πληροφοριακό Σύστημα Νοσοκομείου (ΙΠΣΝ) (2)</a:t>
            </a:r>
            <a:endParaRPr lang="el-GR" sz="2800" b="1" dirty="0"/>
          </a:p>
        </p:txBody>
      </p:sp>
      <p:pic>
        <p:nvPicPr>
          <p:cNvPr id="4" name="Picture 4" descr="kp"/>
          <p:cNvPicPr/>
          <p:nvPr/>
        </p:nvPicPr>
        <p:blipFill>
          <a:blip r:embed="rId2" cstate="print">
            <a:grayscl/>
          </a:blip>
          <a:srcRect/>
          <a:stretch>
            <a:fillRect/>
          </a:stretch>
        </p:blipFill>
        <p:spPr bwMode="auto">
          <a:xfrm>
            <a:off x="1115616" y="1052736"/>
            <a:ext cx="5544616" cy="3744416"/>
          </a:xfrm>
          <a:prstGeom prst="rect">
            <a:avLst/>
          </a:prstGeom>
          <a:noFill/>
        </p:spPr>
      </p:pic>
      <p:sp>
        <p:nvSpPr>
          <p:cNvPr id="5" name="2 - Θέση περιεχομένου"/>
          <p:cNvSpPr txBox="1">
            <a:spLocks/>
          </p:cNvSpPr>
          <p:nvPr/>
        </p:nvSpPr>
        <p:spPr>
          <a:xfrm>
            <a:off x="539552" y="4941168"/>
            <a:ext cx="8229600" cy="1512167"/>
          </a:xfrm>
          <a:prstGeom prst="rect">
            <a:avLst/>
          </a:prstGeom>
        </p:spPr>
        <p:txBody>
          <a:bodyPr vert="horz" lIns="91440" tIns="45720" rIns="91440" bIns="45720" rtlCol="0">
            <a:normAutofit/>
          </a:bodyPr>
          <a:lstStyle/>
          <a:p>
            <a:r>
              <a:rPr lang="el-GR" dirty="0"/>
              <a:t>Το ΠΣΝΦ περιλαμβάνει μεταξύ άλλων τις ακόλουθες εφαρμογές:</a:t>
            </a:r>
          </a:p>
          <a:p>
            <a:pPr lvl="1">
              <a:buFont typeface="Arial" pitchFamily="34" charset="0"/>
              <a:buChar char="•"/>
            </a:pPr>
            <a:r>
              <a:rPr lang="el-GR" dirty="0" smtClean="0"/>
              <a:t>  Σχεδιασμός </a:t>
            </a:r>
            <a:r>
              <a:rPr lang="el-GR" dirty="0"/>
              <a:t>Νοσηλευτικής Φροντίδας</a:t>
            </a:r>
          </a:p>
          <a:p>
            <a:pPr lvl="1">
              <a:buFont typeface="Arial" pitchFamily="34" charset="0"/>
              <a:buChar char="•"/>
            </a:pPr>
            <a:r>
              <a:rPr lang="el-GR" dirty="0" smtClean="0"/>
              <a:t>  Νοσηλευτική </a:t>
            </a:r>
            <a:r>
              <a:rPr lang="el-GR" dirty="0"/>
              <a:t>παρακολούθηση </a:t>
            </a:r>
          </a:p>
          <a:p>
            <a:pPr lvl="1">
              <a:buFont typeface="Arial" pitchFamily="34" charset="0"/>
              <a:buChar char="•"/>
            </a:pPr>
            <a:r>
              <a:rPr lang="el-GR" dirty="0" smtClean="0"/>
              <a:t>  Νοσηλευτικές </a:t>
            </a:r>
            <a:r>
              <a:rPr lang="el-GR" dirty="0"/>
              <a:t>ενέργειες και πράξεις</a:t>
            </a:r>
          </a:p>
          <a:p>
            <a:pPr lvl="1">
              <a:buFont typeface="Arial" pitchFamily="34" charset="0"/>
              <a:buChar char="•"/>
            </a:pPr>
            <a:r>
              <a:rPr lang="el-GR" dirty="0" smtClean="0"/>
              <a:t>  Φαρμακολογική </a:t>
            </a:r>
            <a:r>
              <a:rPr lang="el-GR" dirty="0"/>
              <a:t>παρακολούθηση </a:t>
            </a:r>
            <a:r>
              <a:rPr lang="el-GR" dirty="0" smtClean="0"/>
              <a:t>του ασθενή</a:t>
            </a:r>
            <a:endParaRPr lang="el-GR"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5 - TextBox"/>
          <p:cNvSpPr txBox="1"/>
          <p:nvPr/>
        </p:nvSpPr>
        <p:spPr>
          <a:xfrm>
            <a:off x="6948264" y="1556792"/>
            <a:ext cx="2016224" cy="1200329"/>
          </a:xfrm>
          <a:prstGeom prst="rect">
            <a:avLst/>
          </a:prstGeom>
          <a:noFill/>
        </p:spPr>
        <p:txBody>
          <a:bodyPr wrap="square" rtlCol="0">
            <a:spAutoFit/>
          </a:bodyPr>
          <a:lstStyle/>
          <a:p>
            <a:r>
              <a:rPr lang="el-GR" dirty="0" smtClean="0"/>
              <a:t>Προγραμματισμός εφημεριών,</a:t>
            </a:r>
          </a:p>
          <a:p>
            <a:r>
              <a:rPr lang="el-GR" dirty="0" smtClean="0"/>
              <a:t>ΠΣΝ </a:t>
            </a:r>
            <a:r>
              <a:rPr lang="en-US" dirty="0" err="1" smtClean="0"/>
              <a:t>Medisign</a:t>
            </a:r>
            <a:r>
              <a:rPr lang="en-US" dirty="0" smtClean="0"/>
              <a:t>, </a:t>
            </a:r>
            <a:r>
              <a:rPr lang="el-GR" dirty="0" smtClean="0"/>
              <a:t>Αγία Σοφία</a:t>
            </a: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t>Πληροφοριακό Σύστημα Εργαστηρίων (ΠΣΕ)</a:t>
            </a:r>
            <a:endParaRPr lang="el-GR" sz="2800" b="1" dirty="0"/>
          </a:p>
        </p:txBody>
      </p:sp>
      <p:sp>
        <p:nvSpPr>
          <p:cNvPr id="3" name="2 - Θέση περιεχομένου"/>
          <p:cNvSpPr>
            <a:spLocks noGrp="1"/>
          </p:cNvSpPr>
          <p:nvPr>
            <p:ph idx="1"/>
          </p:nvPr>
        </p:nvSpPr>
        <p:spPr>
          <a:xfrm>
            <a:off x="323528" y="1412776"/>
            <a:ext cx="8352928" cy="4713387"/>
          </a:xfrm>
        </p:spPr>
        <p:txBody>
          <a:bodyPr>
            <a:normAutofit/>
          </a:bodyPr>
          <a:lstStyle/>
          <a:p>
            <a:pPr marL="0" indent="0">
              <a:buNone/>
            </a:pPr>
            <a:r>
              <a:rPr lang="el-GR" sz="2000" dirty="0"/>
              <a:t>Αρμοδιότητα ενός ΠΣΕ είναι η διαχείριση, επεξεργασία αποθήκευση και ανάκτηση των κλινικών δεδομένων που έχουν προκύψει για τους νοσηλευόμενους μέσω ενόργανων </a:t>
            </a:r>
            <a:r>
              <a:rPr lang="el-GR" sz="2000" dirty="0" smtClean="0"/>
              <a:t>εξετάσεων</a:t>
            </a:r>
          </a:p>
          <a:p>
            <a:pPr>
              <a:buNone/>
            </a:pPr>
            <a:r>
              <a:rPr lang="el-GR" sz="2000" dirty="0" smtClean="0"/>
              <a:t>Εφαρμογές ΠΣΕ :</a:t>
            </a:r>
            <a:endParaRPr lang="el-GR" sz="2000" dirty="0"/>
          </a:p>
          <a:p>
            <a:pPr lvl="0"/>
            <a:r>
              <a:rPr lang="el-GR" sz="2000" dirty="0" err="1"/>
              <a:t>Μονόδρομη</a:t>
            </a:r>
            <a:r>
              <a:rPr lang="el-GR" sz="2000" dirty="0"/>
              <a:t> και αμφίδρομη επικοινωνία με πληθώρα αυτόματων αναλυτών</a:t>
            </a:r>
          </a:p>
          <a:p>
            <a:pPr lvl="0"/>
            <a:r>
              <a:rPr lang="el-GR" sz="2000" dirty="0"/>
              <a:t>Παραγγελία εργαστηριακών εξετάσεων σε πραγματικό χρόνο</a:t>
            </a:r>
          </a:p>
          <a:p>
            <a:pPr lvl="0"/>
            <a:r>
              <a:rPr lang="el-GR" sz="2000" dirty="0"/>
              <a:t>Έγκριση και ανάγνωση αποτελεσμάτων σε πραγματικό χρόνο</a:t>
            </a:r>
          </a:p>
          <a:p>
            <a:pPr lvl="0"/>
            <a:r>
              <a:rPr lang="el-GR" sz="2000" dirty="0"/>
              <a:t>Δυνατότητα σύνδεσης αποτελεσμάτων και διαγνώσεων</a:t>
            </a:r>
          </a:p>
          <a:p>
            <a:pPr lvl="0"/>
            <a:r>
              <a:rPr lang="el-GR" sz="2000" dirty="0"/>
              <a:t>Διαχείριση ποιότητας ιατρικών συσκευών</a:t>
            </a:r>
          </a:p>
          <a:p>
            <a:pPr lvl="0"/>
            <a:r>
              <a:rPr lang="el-GR" sz="2000" dirty="0"/>
              <a:t>Παρακολούθηση αναλώσιμων</a:t>
            </a:r>
          </a:p>
          <a:p>
            <a:pPr lvl="0"/>
            <a:r>
              <a:rPr lang="el-GR" sz="2000" dirty="0"/>
              <a:t>Στατιστική ανάλυση</a:t>
            </a:r>
          </a:p>
          <a:p>
            <a:pPr marL="0" indent="0">
              <a:buNone/>
            </a:pPr>
            <a:endParaRPr lang="el-GR"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274638"/>
            <a:ext cx="8568952" cy="1143000"/>
          </a:xfrm>
        </p:spPr>
        <p:txBody>
          <a:bodyPr>
            <a:normAutofit/>
          </a:bodyPr>
          <a:lstStyle/>
          <a:p>
            <a:r>
              <a:rPr lang="el-GR" sz="2800" b="1" dirty="0" smtClean="0"/>
              <a:t>Πληροφοριακό Σύστημα Διοίκησης Νοσοκομείου (ΠΣΔΝ)</a:t>
            </a:r>
            <a:endParaRPr lang="el-GR" sz="2800" b="1" dirty="0"/>
          </a:p>
        </p:txBody>
      </p:sp>
      <p:sp>
        <p:nvSpPr>
          <p:cNvPr id="3" name="2 - Θέση περιεχομένου"/>
          <p:cNvSpPr>
            <a:spLocks noGrp="1"/>
          </p:cNvSpPr>
          <p:nvPr>
            <p:ph idx="1"/>
          </p:nvPr>
        </p:nvSpPr>
        <p:spPr/>
        <p:txBody>
          <a:bodyPr>
            <a:normAutofit/>
          </a:bodyPr>
          <a:lstStyle/>
          <a:p>
            <a:pPr marL="0" indent="0">
              <a:buNone/>
            </a:pPr>
            <a:r>
              <a:rPr lang="el-GR" sz="2000" dirty="0"/>
              <a:t>Το υποσύστημα ΠΣΔΝ, λειτουργεί με τρόπο ανάλογο με αυτό </a:t>
            </a:r>
            <a:r>
              <a:rPr lang="el-GR" sz="2000" dirty="0" smtClean="0"/>
              <a:t>που </a:t>
            </a:r>
            <a:r>
              <a:rPr lang="el-GR" sz="2000" dirty="0"/>
              <a:t>λειτουργεί </a:t>
            </a:r>
            <a:r>
              <a:rPr lang="el-GR" sz="2000" dirty="0" smtClean="0"/>
              <a:t>ένα </a:t>
            </a:r>
            <a:r>
              <a:rPr lang="el-GR" sz="2000" dirty="0"/>
              <a:t>οποιοδήποτε ΠΣΔ σε μια επιχείρηση. </a:t>
            </a:r>
            <a:endParaRPr lang="el-GR" sz="2000" dirty="0" smtClean="0"/>
          </a:p>
          <a:p>
            <a:pPr marL="0" indent="0">
              <a:spcBef>
                <a:spcPts val="1200"/>
              </a:spcBef>
              <a:buNone/>
            </a:pPr>
            <a:r>
              <a:rPr lang="el-GR" sz="2000" dirty="0" smtClean="0"/>
              <a:t>Συγκεκριμένα</a:t>
            </a:r>
            <a:r>
              <a:rPr lang="el-GR" sz="2000" dirty="0"/>
              <a:t>, το ΠΣΔΝ συγκεντρώνει τις πληροφορίες από όλα τα άλλα επιμέρους υποσυστήματα και τις διαμορφώνει με κατάλληλο τόπο ώστε να είναι κατανοητές και επεξεργάσιμες από τη διοίκηση του ιδρύματος, με στόχο να βοηθήσουν στην λήψη αποφάσεων που αφορούν την διοίκηση του νοσηλευτικού ιδρύματος.</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t>Αρχιτεκτονική ΠΣΝ</a:t>
            </a:r>
            <a:endParaRPr lang="el-GR" sz="2800" b="1" dirty="0"/>
          </a:p>
        </p:txBody>
      </p:sp>
      <p:sp>
        <p:nvSpPr>
          <p:cNvPr id="3" name="2 - Θέση περιεχομένου"/>
          <p:cNvSpPr>
            <a:spLocks noGrp="1"/>
          </p:cNvSpPr>
          <p:nvPr>
            <p:ph idx="1"/>
          </p:nvPr>
        </p:nvSpPr>
        <p:spPr/>
        <p:txBody>
          <a:bodyPr>
            <a:normAutofit/>
          </a:bodyPr>
          <a:lstStyle/>
          <a:p>
            <a:pPr>
              <a:buNone/>
            </a:pPr>
            <a:r>
              <a:rPr lang="el-GR" sz="2000" dirty="0" smtClean="0"/>
              <a:t>Αρχιτεκτονικά Μοντέλα :</a:t>
            </a:r>
          </a:p>
          <a:p>
            <a:pPr>
              <a:buNone/>
            </a:pPr>
            <a:r>
              <a:rPr lang="el-GR" sz="2000" dirty="0"/>
              <a:t>	Κ</a:t>
            </a:r>
            <a:r>
              <a:rPr lang="el-GR" sz="2000" dirty="0" smtClean="0"/>
              <a:t>εντρικό Μοντέλο</a:t>
            </a:r>
          </a:p>
          <a:p>
            <a:pPr>
              <a:buNone/>
            </a:pPr>
            <a:r>
              <a:rPr lang="el-GR" sz="2000" dirty="0"/>
              <a:t>	</a:t>
            </a:r>
            <a:r>
              <a:rPr lang="el-GR" sz="2000" dirty="0" smtClean="0"/>
              <a:t>Αρθρωτό Μοντέλο</a:t>
            </a:r>
          </a:p>
          <a:p>
            <a:pPr>
              <a:buNone/>
            </a:pPr>
            <a:r>
              <a:rPr lang="el-GR" sz="2000" dirty="0"/>
              <a:t>	</a:t>
            </a:r>
            <a:r>
              <a:rPr lang="el-GR" sz="2000" dirty="0" smtClean="0"/>
              <a:t>Μοντέλο  Κατανεμημένων Συστημάτων</a:t>
            </a:r>
            <a:endParaRPr lang="el-GR"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t>Κεντρικό Μοντέλο</a:t>
            </a:r>
            <a:endParaRPr lang="el-GR" sz="2800" b="1" dirty="0"/>
          </a:p>
        </p:txBody>
      </p:sp>
      <p:sp>
        <p:nvSpPr>
          <p:cNvPr id="3" name="2 - Θέση περιεχομένου"/>
          <p:cNvSpPr>
            <a:spLocks noGrp="1"/>
          </p:cNvSpPr>
          <p:nvPr>
            <p:ph idx="1"/>
          </p:nvPr>
        </p:nvSpPr>
        <p:spPr>
          <a:xfrm>
            <a:off x="467544" y="1412776"/>
            <a:ext cx="8229600" cy="4525963"/>
          </a:xfrm>
        </p:spPr>
        <p:txBody>
          <a:bodyPr>
            <a:normAutofit/>
          </a:bodyPr>
          <a:lstStyle/>
          <a:p>
            <a:pPr marL="0" indent="0">
              <a:spcBef>
                <a:spcPts val="1200"/>
              </a:spcBef>
              <a:buNone/>
            </a:pPr>
            <a:r>
              <a:rPr lang="el-GR" sz="2000" dirty="0"/>
              <a:t>Σε αυτή την αρχιτεκτονική υπάρχει ένας κεντρικός υπολογιστής (</a:t>
            </a:r>
            <a:r>
              <a:rPr lang="en-US" sz="2000" dirty="0"/>
              <a:t>Server</a:t>
            </a:r>
            <a:r>
              <a:rPr lang="el-GR" sz="2000" dirty="0"/>
              <a:t>), που συνήθως είναι </a:t>
            </a:r>
            <a:r>
              <a:rPr lang="en-US" sz="2000" dirty="0"/>
              <a:t>Mainframe</a:t>
            </a:r>
            <a:r>
              <a:rPr lang="el-GR" sz="2000" dirty="0"/>
              <a:t> και όλα τα υποσυστήματα είναι συνδεδεμένα με τον κεντρικό υπολογιστή λειτουργώντας ως τερματικά. </a:t>
            </a:r>
            <a:endParaRPr lang="el-GR" sz="2000" dirty="0" smtClean="0"/>
          </a:p>
          <a:p>
            <a:pPr marL="0" indent="0">
              <a:spcBef>
                <a:spcPts val="1200"/>
              </a:spcBef>
              <a:buNone/>
            </a:pPr>
            <a:r>
              <a:rPr lang="el-GR" sz="2000" b="1" dirty="0" smtClean="0"/>
              <a:t>Βασικό </a:t>
            </a:r>
            <a:r>
              <a:rPr lang="el-GR" sz="2000" b="1" dirty="0"/>
              <a:t>πλεονέκτημα </a:t>
            </a:r>
            <a:r>
              <a:rPr lang="el-GR" sz="2000" dirty="0" smtClean="0"/>
              <a:t>: </a:t>
            </a:r>
            <a:r>
              <a:rPr lang="el-GR" sz="2000" dirty="0"/>
              <a:t>υψηλός βαθμός συμβατότητας των επιμέρους συστημάτων καθώς και των διαμοιραζόμενων πληροφοριών. </a:t>
            </a:r>
            <a:endParaRPr lang="el-GR" sz="2000" dirty="0" smtClean="0"/>
          </a:p>
          <a:p>
            <a:pPr marL="0" indent="0">
              <a:spcBef>
                <a:spcPts val="1200"/>
              </a:spcBef>
              <a:buNone/>
            </a:pPr>
            <a:r>
              <a:rPr lang="el-GR" sz="2000" b="1" dirty="0" smtClean="0"/>
              <a:t>Βασικό </a:t>
            </a:r>
            <a:r>
              <a:rPr lang="el-GR" sz="2000" b="1" dirty="0"/>
              <a:t>μειονέκτημα </a:t>
            </a:r>
            <a:r>
              <a:rPr lang="el-GR" sz="2000" dirty="0" smtClean="0"/>
              <a:t>: δύσκολη </a:t>
            </a:r>
            <a:r>
              <a:rPr lang="el-GR" sz="2000" dirty="0"/>
              <a:t>η προσαρμογή των υποσυστημάτων σε πιθανές ιδιαίτερες απαιτήσεις επιμέρους </a:t>
            </a:r>
            <a:r>
              <a:rPr lang="el-GR" sz="2000" dirty="0" smtClean="0"/>
              <a:t>τμημάτων - λόγω της υψηλής συμβατότητας των επιμέρους συστημάτων καθώς και των διαμοιραζόμενων πληροφοριών.</a:t>
            </a:r>
            <a:endParaRPr lang="el-GR"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t>Αρθρωτό Μοντέλο</a:t>
            </a:r>
            <a:endParaRPr lang="el-GR" sz="2800" b="1" dirty="0"/>
          </a:p>
        </p:txBody>
      </p:sp>
      <p:sp>
        <p:nvSpPr>
          <p:cNvPr id="3" name="2 - Θέση περιεχομένου"/>
          <p:cNvSpPr>
            <a:spLocks noGrp="1"/>
          </p:cNvSpPr>
          <p:nvPr>
            <p:ph idx="1"/>
          </p:nvPr>
        </p:nvSpPr>
        <p:spPr>
          <a:xfrm>
            <a:off x="457200" y="1484784"/>
            <a:ext cx="8363272" cy="4641379"/>
          </a:xfrm>
        </p:spPr>
        <p:txBody>
          <a:bodyPr>
            <a:normAutofit/>
          </a:bodyPr>
          <a:lstStyle/>
          <a:p>
            <a:pPr marL="0" indent="0">
              <a:spcBef>
                <a:spcPts val="1200"/>
              </a:spcBef>
              <a:buNone/>
            </a:pPr>
            <a:r>
              <a:rPr lang="el-GR" sz="2000" dirty="0"/>
              <a:t>Σε αυτή την αρχιτεκτονική κάθε τμήμα εξυπηρετείται από διαφορετικό υπολογιστικό σύστημα.  </a:t>
            </a:r>
            <a:endParaRPr lang="el-GR" sz="2000" dirty="0" smtClean="0"/>
          </a:p>
          <a:p>
            <a:pPr marL="0" indent="0">
              <a:spcBef>
                <a:spcPts val="1200"/>
              </a:spcBef>
              <a:buNone/>
            </a:pPr>
            <a:r>
              <a:rPr lang="el-GR" sz="2000" dirty="0" smtClean="0"/>
              <a:t>Σε </a:t>
            </a:r>
            <a:r>
              <a:rPr lang="el-GR" sz="2000" dirty="0"/>
              <a:t>αντίθεση με το κεντρικό μοντέλο υπάρχει χαμηλός βαθμός συμβατότητας στα δεδομένων μεταξύ των τμημάτων, ο οποίος σε ένα βαθμό αποκαθίσταται με χρήση καταλλήλων πρωτοκόλλων τα οποία τα επιμέρους υποσυστήματα υποχρεώνονται να ακολουθούν. </a:t>
            </a:r>
            <a:endParaRPr lang="el-GR" sz="2000" dirty="0" smtClean="0"/>
          </a:p>
          <a:p>
            <a:pPr marL="0" indent="0">
              <a:spcBef>
                <a:spcPts val="1200"/>
              </a:spcBef>
              <a:buNone/>
            </a:pPr>
            <a:r>
              <a:rPr lang="el-GR" sz="2000" dirty="0" smtClean="0"/>
              <a:t>Παράλληλα </a:t>
            </a:r>
            <a:r>
              <a:rPr lang="el-GR" sz="2000" dirty="0"/>
              <a:t>όμως, η αρθρωτή αυτή δομή δίνει μεγαλύτερη ευελιξία στην δυνατότητα προσαρμογής των υποσυστημάτων στις ιδιαίτερες απαιτήσεις κάποιων τμημάτων.</a:t>
            </a:r>
          </a:p>
          <a:p>
            <a:pPr>
              <a:buNone/>
            </a:pPr>
            <a:endParaRPr lang="el-GR"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p:spPr>
        <p:txBody>
          <a:bodyPr>
            <a:normAutofit/>
          </a:bodyPr>
          <a:lstStyle/>
          <a:p>
            <a:r>
              <a:rPr lang="el-GR" sz="2800" b="1" dirty="0" smtClean="0"/>
              <a:t>Μοντέλο  Κατανεμημένων Συστημάτων (1)</a:t>
            </a:r>
            <a:endParaRPr lang="el-GR" sz="2800" b="1" dirty="0"/>
          </a:p>
        </p:txBody>
      </p:sp>
      <p:sp>
        <p:nvSpPr>
          <p:cNvPr id="3" name="2 - Θέση περιεχομένου"/>
          <p:cNvSpPr>
            <a:spLocks noGrp="1"/>
          </p:cNvSpPr>
          <p:nvPr>
            <p:ph idx="1"/>
          </p:nvPr>
        </p:nvSpPr>
        <p:spPr>
          <a:xfrm>
            <a:off x="457200" y="1268760"/>
            <a:ext cx="8229600" cy="4857403"/>
          </a:xfrm>
        </p:spPr>
        <p:txBody>
          <a:bodyPr>
            <a:normAutofit/>
          </a:bodyPr>
          <a:lstStyle/>
          <a:p>
            <a:pPr marL="0" indent="0">
              <a:spcBef>
                <a:spcPts val="1200"/>
              </a:spcBef>
              <a:buNone/>
            </a:pPr>
            <a:r>
              <a:rPr lang="el-GR" sz="2000" dirty="0"/>
              <a:t>Σε αυτή την αρχιτεκτονική γίνεται </a:t>
            </a:r>
            <a:r>
              <a:rPr lang="el-GR" sz="2000" dirty="0" smtClean="0"/>
              <a:t>εξισορρόπηση </a:t>
            </a:r>
            <a:r>
              <a:rPr lang="el-GR" sz="2000" dirty="0"/>
              <a:t>των μειονεκτημάτων και πλεονεκτημάτων των δύο προηγούμενων αρχιτεκτονικών μοντέλων. </a:t>
            </a:r>
            <a:endParaRPr lang="el-GR" sz="2000" dirty="0" smtClean="0"/>
          </a:p>
          <a:p>
            <a:pPr marL="0" indent="0">
              <a:spcBef>
                <a:spcPts val="1200"/>
              </a:spcBef>
              <a:buNone/>
            </a:pPr>
            <a:r>
              <a:rPr lang="el-GR" sz="2000" dirty="0" smtClean="0"/>
              <a:t>Σε </a:t>
            </a:r>
            <a:r>
              <a:rPr lang="el-GR" sz="2000" dirty="0"/>
              <a:t>ένα κατανεμημένο σύστημα υπάρχει ένας κεντρικός εξυπηρετητής (</a:t>
            </a:r>
            <a:r>
              <a:rPr lang="en-US" sz="2000" dirty="0"/>
              <a:t>Server</a:t>
            </a:r>
            <a:r>
              <a:rPr lang="el-GR" sz="2000" dirty="0"/>
              <a:t>) που  αναλαμβάνει τη διαχείριση και το συντονισμό των επιμέρους εξυπηρετητών των διαφόρων κλινικών, εργαστηρίων  και υπηρεσιών του νοσοκομείου. </a:t>
            </a:r>
            <a:endParaRPr lang="el-GR" sz="2000" dirty="0" smtClean="0"/>
          </a:p>
          <a:p>
            <a:pPr marL="0" indent="0">
              <a:spcBef>
                <a:spcPts val="1200"/>
              </a:spcBef>
              <a:buNone/>
            </a:pPr>
            <a:r>
              <a:rPr lang="el-GR" sz="2000" dirty="0" smtClean="0"/>
              <a:t>Σε </a:t>
            </a:r>
            <a:r>
              <a:rPr lang="el-GR" sz="2000" dirty="0"/>
              <a:t>κάθε επιμέρους εξυπηρετητή είναι συνδεδεμένα τα τερματικά των πτερύγων, κλινικών, εργαστηρίων και υπηρεσιών που στην ουσία λειτουργούν ως σταθμοί εργασίας που διαχειρίζονται τα δεδομένα του αντίστοιχου τμήματος. </a:t>
            </a:r>
            <a:endParaRPr lang="el-GR" sz="2000" dirty="0" smtClean="0"/>
          </a:p>
          <a:p>
            <a:pPr marL="0" indent="0">
              <a:spcBef>
                <a:spcPts val="1200"/>
              </a:spcBef>
              <a:buNone/>
            </a:pPr>
            <a:r>
              <a:rPr lang="el-GR" sz="2000" dirty="0" smtClean="0"/>
              <a:t>Όλοι </a:t>
            </a:r>
            <a:r>
              <a:rPr lang="el-GR" sz="2000" dirty="0"/>
              <a:t>οι εξυπηρετητές είναι συνδεδεμένοι μεταξύ του και με τον κεντρικό εξυπηρετητή, μέσω ενός τοπικού δικτύου. </a:t>
            </a:r>
          </a:p>
          <a:p>
            <a:pPr>
              <a:buNone/>
            </a:pPr>
            <a:endParaRPr lang="el-GR"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600200"/>
            <a:ext cx="8363272" cy="4525963"/>
          </a:xfrm>
        </p:spPr>
        <p:txBody>
          <a:bodyPr>
            <a:normAutofit/>
          </a:bodyPr>
          <a:lstStyle/>
          <a:p>
            <a:pPr>
              <a:buNone/>
            </a:pPr>
            <a:r>
              <a:rPr lang="el-GR" sz="2000" dirty="0" smtClean="0"/>
              <a:t>Τα </a:t>
            </a:r>
            <a:r>
              <a:rPr lang="el-GR" sz="2000" dirty="0"/>
              <a:t>ΠΣΝ χωρίζεται σε δύο τμήματα:</a:t>
            </a:r>
          </a:p>
          <a:p>
            <a:pPr lvl="0"/>
            <a:r>
              <a:rPr lang="el-GR" sz="2000" dirty="0"/>
              <a:t>Το Διοικητικό/Οικονομικό ΠΣ με το οποίο γίνεται η διαχείριση τόσο του ανθρώπινου δυναμικού όσο και των πόρων του νοσηλευτικού ιδρύματος</a:t>
            </a:r>
          </a:p>
          <a:p>
            <a:pPr lvl="0"/>
            <a:r>
              <a:rPr lang="el-GR" sz="2000" dirty="0"/>
              <a:t>Το ΠΣ Ιατρικών υπηρεσιών, το οποίο διαχειρίζεται την ιατρική πληροφορία και γνώση καθώς και τα στοιχεία που σχετίζονται με τα κλινικά δεδομένα των νοσηλευομένων</a:t>
            </a:r>
            <a:r>
              <a:rPr lang="el-GR" sz="2000" dirty="0" smtClean="0"/>
              <a:t>.</a:t>
            </a:r>
          </a:p>
          <a:p>
            <a:pPr lvl="0">
              <a:buNone/>
            </a:pPr>
            <a:endParaRPr lang="el-GR" sz="2000" dirty="0"/>
          </a:p>
          <a:p>
            <a:pPr lvl="0">
              <a:buNone/>
            </a:pPr>
            <a:r>
              <a:rPr lang="el-GR" sz="2000" dirty="0" smtClean="0"/>
              <a:t>Κάλυψη των ιδιαίτερων αναγκών των νοσοκομειακών τμημάτων</a:t>
            </a:r>
          </a:p>
          <a:p>
            <a:pPr marL="0" lvl="0" indent="0">
              <a:buNone/>
            </a:pPr>
            <a:r>
              <a:rPr lang="el-GR" sz="2000" dirty="0" smtClean="0"/>
              <a:t>Ανοικτή αρχιτεκτονική (μη εξάρτηση από λειτουργικά συστήματα και άλλο λογισμικό)</a:t>
            </a:r>
          </a:p>
          <a:p>
            <a:pPr marL="0" lvl="0" indent="0">
              <a:buNone/>
            </a:pPr>
            <a:endParaRPr lang="el-GR" sz="2000" dirty="0" smtClean="0"/>
          </a:p>
          <a:p>
            <a:pPr lvl="0">
              <a:buNone/>
            </a:pPr>
            <a:endParaRPr lang="el-GR" sz="2000" dirty="0"/>
          </a:p>
          <a:p>
            <a:pPr>
              <a:buNone/>
            </a:pPr>
            <a:endParaRPr lang="el-GR" sz="2000" dirty="0"/>
          </a:p>
        </p:txBody>
      </p:sp>
      <p:sp>
        <p:nvSpPr>
          <p:cNvPr id="4" name="1 - Τίτλος"/>
          <p:cNvSpPr>
            <a:spLocks noGrp="1"/>
          </p:cNvSpPr>
          <p:nvPr>
            <p:ph type="title"/>
          </p:nvPr>
        </p:nvSpPr>
        <p:spPr/>
        <p:txBody>
          <a:bodyPr>
            <a:normAutofit/>
          </a:bodyPr>
          <a:lstStyle/>
          <a:p>
            <a:r>
              <a:rPr lang="el-GR" sz="2800" b="1" dirty="0" smtClean="0"/>
              <a:t>Μοντέλο Κατανεμημένων Συστημάτων (2)</a:t>
            </a:r>
            <a:endParaRPr lang="el-GR" sz="28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1484784"/>
            <a:ext cx="8568952" cy="4641379"/>
          </a:xfrm>
        </p:spPr>
        <p:txBody>
          <a:bodyPr>
            <a:normAutofit/>
          </a:bodyPr>
          <a:lstStyle/>
          <a:p>
            <a:pPr marL="0" indent="0">
              <a:spcBef>
                <a:spcPts val="1200"/>
              </a:spcBef>
              <a:buNone/>
            </a:pPr>
            <a:r>
              <a:rPr lang="el-GR" sz="2000" dirty="0" smtClean="0"/>
              <a:t>Κύριο </a:t>
            </a:r>
            <a:r>
              <a:rPr lang="el-GR" sz="2000" dirty="0"/>
              <a:t>πλεονέκτημα </a:t>
            </a:r>
            <a:r>
              <a:rPr lang="el-GR" sz="2000" dirty="0" smtClean="0"/>
              <a:t>: σχεδόν </a:t>
            </a:r>
            <a:r>
              <a:rPr lang="el-GR" sz="2000" dirty="0"/>
              <a:t>απόλυτη ελευθερία επιλογής υλικού, λειτουργικού συστήματος και λογισμικού, η οποία επιτρέπει συχνές και οικονομικές αναβαθμίσεις κατά τμήμα του Νοσοκομείου. </a:t>
            </a:r>
            <a:endParaRPr lang="el-GR" sz="2000" dirty="0" smtClean="0"/>
          </a:p>
          <a:p>
            <a:pPr marL="0" indent="0">
              <a:spcBef>
                <a:spcPts val="1200"/>
              </a:spcBef>
              <a:buNone/>
            </a:pPr>
            <a:r>
              <a:rPr lang="el-GR" sz="2000" dirty="0" smtClean="0"/>
              <a:t>Η </a:t>
            </a:r>
            <a:r>
              <a:rPr lang="el-GR" sz="2000" dirty="0"/>
              <a:t>ταχύτητα ανταπόκρισης του συστήματος είναι αυξημένη. </a:t>
            </a:r>
            <a:endParaRPr lang="el-GR" sz="2000" dirty="0" smtClean="0"/>
          </a:p>
          <a:p>
            <a:pPr marL="0" indent="0">
              <a:spcBef>
                <a:spcPts val="1200"/>
              </a:spcBef>
              <a:buNone/>
            </a:pPr>
            <a:r>
              <a:rPr lang="el-GR" sz="2000" dirty="0" smtClean="0"/>
              <a:t>Βασικό </a:t>
            </a:r>
            <a:r>
              <a:rPr lang="el-GR" sz="2000" dirty="0"/>
              <a:t>μειονέκτημα </a:t>
            </a:r>
            <a:r>
              <a:rPr lang="el-GR" sz="2000" dirty="0" smtClean="0"/>
              <a:t>: </a:t>
            </a:r>
            <a:r>
              <a:rPr lang="el-GR" sz="2000" dirty="0"/>
              <a:t>δυσκολία ολοκλήρωσης των επιμέρους συστημάτων σε ένα λειτουργικό υπολογιστικό σύστημα, η οποία προϋποθέτει ανταλλαγή συμβατής πληροφορίας. </a:t>
            </a:r>
            <a:endParaRPr lang="el-GR" sz="2000" dirty="0" smtClean="0"/>
          </a:p>
          <a:p>
            <a:pPr marL="0" indent="0">
              <a:spcBef>
                <a:spcPts val="1200"/>
              </a:spcBef>
              <a:buNone/>
            </a:pPr>
            <a:r>
              <a:rPr lang="el-GR" sz="2000" dirty="0" smtClean="0"/>
              <a:t>Προϋπόθεση </a:t>
            </a:r>
            <a:r>
              <a:rPr lang="el-GR" sz="2000" dirty="0"/>
              <a:t>της ομαλής λειτουργίας ενός κατανεμημένου συστήματος </a:t>
            </a:r>
            <a:r>
              <a:rPr lang="el-GR" sz="2000" dirty="0" smtClean="0"/>
              <a:t>: </a:t>
            </a:r>
            <a:r>
              <a:rPr lang="el-GR" sz="2000" dirty="0"/>
              <a:t>η τήρηση μιας προσυμφωνημένης κωδικοποίησης της πληροφορίας από τα ανεξάρτητα υπολογιστικά συστήματα. </a:t>
            </a:r>
          </a:p>
          <a:p>
            <a:pPr>
              <a:buNone/>
            </a:pPr>
            <a:endParaRPr lang="el-GR" sz="2000" dirty="0"/>
          </a:p>
        </p:txBody>
      </p:sp>
      <p:sp>
        <p:nvSpPr>
          <p:cNvPr id="4" name="1 - Τίτλος"/>
          <p:cNvSpPr>
            <a:spLocks noGrp="1"/>
          </p:cNvSpPr>
          <p:nvPr>
            <p:ph type="title"/>
          </p:nvPr>
        </p:nvSpPr>
        <p:spPr/>
        <p:txBody>
          <a:bodyPr>
            <a:normAutofit/>
          </a:bodyPr>
          <a:lstStyle/>
          <a:p>
            <a:r>
              <a:rPr lang="el-GR" sz="2800" b="1" dirty="0" smtClean="0"/>
              <a:t>Μοντέλο  Κατανεμημένων Συστημάτων (3)</a:t>
            </a:r>
            <a:endParaRPr lang="el-GR" sz="28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484784"/>
            <a:ext cx="8229600" cy="4641379"/>
          </a:xfrm>
        </p:spPr>
        <p:txBody>
          <a:bodyPr>
            <a:normAutofit/>
          </a:bodyPr>
          <a:lstStyle/>
          <a:p>
            <a:pPr marL="0" indent="0">
              <a:spcBef>
                <a:spcPts val="1200"/>
              </a:spcBef>
              <a:buNone/>
            </a:pPr>
            <a:r>
              <a:rPr lang="el-GR" sz="2000" dirty="0"/>
              <a:t>Πέρα από τα παραπάνω βασικά πλεονεκτήματα που προσφέρουν τα κατανεμημένα συστήματα </a:t>
            </a:r>
            <a:r>
              <a:rPr lang="el-GR" sz="2000" dirty="0" smtClean="0"/>
              <a:t>προσφέρουν ακόμη </a:t>
            </a:r>
          </a:p>
          <a:p>
            <a:pPr marL="0" indent="0">
              <a:spcBef>
                <a:spcPts val="1200"/>
              </a:spcBef>
              <a:buNone/>
            </a:pPr>
            <a:r>
              <a:rPr lang="el-GR" sz="2000" dirty="0" smtClean="0"/>
              <a:t>Α) </a:t>
            </a:r>
            <a:r>
              <a:rPr lang="el-GR" sz="2000" b="1" dirty="0"/>
              <a:t>διαμοιρασμός πόρων</a:t>
            </a:r>
            <a:r>
              <a:rPr lang="el-GR" sz="2000" dirty="0"/>
              <a:t> </a:t>
            </a:r>
            <a:r>
              <a:rPr lang="el-GR" sz="2000" dirty="0" smtClean="0"/>
              <a:t>: </a:t>
            </a:r>
            <a:r>
              <a:rPr lang="el-GR" sz="2000" dirty="0"/>
              <a:t>η ικανότητα του συστήματος να διαμοιράζει τους πόρους ενός υπολογιστή που ανήκει στο σύστημα σε όλους τους υπόλοιπους υπολογιστές του συστήματος, </a:t>
            </a:r>
            <a:endParaRPr lang="el-GR" sz="2000" dirty="0" smtClean="0"/>
          </a:p>
          <a:p>
            <a:pPr marL="0" indent="0">
              <a:spcBef>
                <a:spcPts val="1200"/>
              </a:spcBef>
              <a:buNone/>
            </a:pPr>
            <a:r>
              <a:rPr lang="el-GR" sz="2000" dirty="0" smtClean="0"/>
              <a:t>Β) </a:t>
            </a:r>
            <a:r>
              <a:rPr lang="el-GR" sz="2000" b="1" dirty="0" smtClean="0"/>
              <a:t>επεκτασιμότητα</a:t>
            </a:r>
            <a:r>
              <a:rPr lang="el-GR" sz="2000" dirty="0" smtClean="0"/>
              <a:t>  : </a:t>
            </a:r>
            <a:r>
              <a:rPr lang="el-GR" sz="2000" dirty="0"/>
              <a:t>η δυνατότητα επέκτασης των πόρων (επεκτασιμότητα υλικού) και των λειτουργιών (επεκτασιμότητα υλικού) του συστήματος χωρίς να δημιουργείται πρόβλημα στις παρεχόμενες υπηρεσίες από το σύστημα καθώς και </a:t>
            </a:r>
            <a:endParaRPr lang="el-GR" sz="2000" dirty="0" smtClean="0"/>
          </a:p>
          <a:p>
            <a:pPr marL="0" indent="0">
              <a:spcBef>
                <a:spcPts val="1200"/>
              </a:spcBef>
              <a:buNone/>
            </a:pPr>
            <a:r>
              <a:rPr lang="el-GR" sz="2000" dirty="0" smtClean="0"/>
              <a:t>Γ) </a:t>
            </a:r>
            <a:r>
              <a:rPr lang="el-GR" sz="2000" b="1" dirty="0" smtClean="0"/>
              <a:t>συγχρονισμός </a:t>
            </a:r>
            <a:r>
              <a:rPr lang="el-GR" sz="2000" dirty="0" smtClean="0"/>
              <a:t>: </a:t>
            </a:r>
            <a:r>
              <a:rPr lang="el-GR" sz="2000" dirty="0"/>
              <a:t>η δυνατότητα ταυτόχρονης επεξεργασίας κάποιων δεδομένων από περισσότερους από έναν υπολογιστές του συστήματος.</a:t>
            </a:r>
          </a:p>
          <a:p>
            <a:pPr>
              <a:buNone/>
            </a:pPr>
            <a:endParaRPr lang="el-GR" sz="2000" dirty="0"/>
          </a:p>
        </p:txBody>
      </p:sp>
      <p:sp>
        <p:nvSpPr>
          <p:cNvPr id="4" name="1 - Τίτλος"/>
          <p:cNvSpPr>
            <a:spLocks noGrp="1"/>
          </p:cNvSpPr>
          <p:nvPr>
            <p:ph type="title"/>
          </p:nvPr>
        </p:nvSpPr>
        <p:spPr/>
        <p:txBody>
          <a:bodyPr>
            <a:normAutofit/>
          </a:bodyPr>
          <a:lstStyle/>
          <a:p>
            <a:r>
              <a:rPr lang="el-GR" sz="2800" b="1" dirty="0" smtClean="0"/>
              <a:t>Μοντέλο  Κατανεμημένων Συστημάτων (4)</a:t>
            </a:r>
            <a:endParaRPr lang="el-GR" sz="28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b="1" dirty="0" smtClean="0"/>
              <a:t>Άδειες Χρήσης</a:t>
            </a:r>
            <a:endParaRPr lang="el-GR" b="1"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endParaRPr lang="en-US" sz="2800" dirty="0" smtClean="0"/>
          </a:p>
          <a:p>
            <a:r>
              <a:rPr lang="el-GR" sz="2800" dirty="0"/>
              <a:t>Αναφορά-Μη-Εμπορική Χρήση-Παρόμοια Διανομή </a:t>
            </a:r>
            <a:endParaRPr lang="el-GR" sz="2800" dirty="0" smtClean="0"/>
          </a:p>
        </p:txBody>
      </p:sp>
      <p:pic>
        <p:nvPicPr>
          <p:cNvPr id="47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5229200"/>
            <a:ext cx="2639367" cy="923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56263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a:bodyPr>
          <a:lstStyle/>
          <a:p>
            <a:r>
              <a:rPr lang="el-GR" sz="2800" b="1" dirty="0" smtClean="0"/>
              <a:t>Ολοκλήρωση των ΠΣΝ (1)</a:t>
            </a:r>
            <a:endParaRPr lang="el-GR" sz="2800" b="1" dirty="0"/>
          </a:p>
        </p:txBody>
      </p:sp>
      <p:sp>
        <p:nvSpPr>
          <p:cNvPr id="3" name="2 - Θέση περιεχομένου"/>
          <p:cNvSpPr>
            <a:spLocks noGrp="1"/>
          </p:cNvSpPr>
          <p:nvPr>
            <p:ph idx="1"/>
          </p:nvPr>
        </p:nvSpPr>
        <p:spPr>
          <a:xfrm>
            <a:off x="395536" y="5445224"/>
            <a:ext cx="8229600" cy="1008112"/>
          </a:xfrm>
        </p:spPr>
        <p:txBody>
          <a:bodyPr>
            <a:normAutofit/>
          </a:bodyPr>
          <a:lstStyle/>
          <a:p>
            <a:pPr marL="0" indent="0">
              <a:buNone/>
            </a:pPr>
            <a:r>
              <a:rPr lang="el-GR" sz="1800" dirty="0"/>
              <a:t>Ένα ΠΣΝ στο οποίο όλα τα επιμέρους συστήματα είναι συνδεδεμένα μεταξύ τους και παρέχουν στους χρήστες ένα γραφικό περιβάλλον </a:t>
            </a:r>
            <a:r>
              <a:rPr lang="el-GR" sz="1800" dirty="0" err="1"/>
              <a:t>διεπαφής</a:t>
            </a:r>
            <a:r>
              <a:rPr lang="el-GR" sz="1800" dirty="0"/>
              <a:t> (</a:t>
            </a:r>
            <a:r>
              <a:rPr lang="en-US" sz="1800" dirty="0"/>
              <a:t>Graphical User Interface</a:t>
            </a:r>
            <a:r>
              <a:rPr lang="el-GR" sz="1800" dirty="0"/>
              <a:t> - </a:t>
            </a:r>
            <a:r>
              <a:rPr lang="en-US" sz="1800" dirty="0"/>
              <a:t>GUI</a:t>
            </a:r>
            <a:r>
              <a:rPr lang="el-GR" sz="1800" dirty="0"/>
              <a:t>) ονομάζεται ολοκληρωμένο πληροφοριακό σύστημα Νοσοκομείου (ΟΠΣΝ</a:t>
            </a:r>
            <a:r>
              <a:rPr lang="el-GR" sz="1800" dirty="0" smtClean="0"/>
              <a:t>).</a:t>
            </a:r>
            <a:endParaRPr lang="el-GR" sz="1800" dirty="0"/>
          </a:p>
        </p:txBody>
      </p:sp>
      <p:pic>
        <p:nvPicPr>
          <p:cNvPr id="4" name="Picture 1"/>
          <p:cNvPicPr/>
          <p:nvPr/>
        </p:nvPicPr>
        <p:blipFill>
          <a:blip r:embed="rId2" cstate="print"/>
          <a:srcRect/>
          <a:stretch>
            <a:fillRect/>
          </a:stretch>
        </p:blipFill>
        <p:spPr bwMode="auto">
          <a:xfrm>
            <a:off x="2339752" y="908720"/>
            <a:ext cx="4392488" cy="4536504"/>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1268760"/>
            <a:ext cx="8712968" cy="4857403"/>
          </a:xfrm>
        </p:spPr>
        <p:txBody>
          <a:bodyPr>
            <a:normAutofit/>
          </a:bodyPr>
          <a:lstStyle/>
          <a:p>
            <a:pPr marL="0" indent="0">
              <a:buNone/>
            </a:pPr>
            <a:r>
              <a:rPr lang="el-GR" sz="2000" dirty="0"/>
              <a:t>Απαραίτητες προϋποθέσεις για </a:t>
            </a:r>
            <a:r>
              <a:rPr lang="el-GR" sz="2000" dirty="0" smtClean="0"/>
              <a:t>την ολοκλήρωση </a:t>
            </a:r>
            <a:r>
              <a:rPr lang="el-GR" sz="2000" dirty="0"/>
              <a:t>του πληροφοριακού συστήματος δηλαδή η διασύνδεση των επιμέρους υποσυστημάτων του είναι οι ακόλουθες:</a:t>
            </a:r>
          </a:p>
          <a:p>
            <a:pPr lvl="0">
              <a:spcBef>
                <a:spcPts val="1200"/>
              </a:spcBef>
            </a:pPr>
            <a:r>
              <a:rPr lang="el-GR" sz="2000" dirty="0"/>
              <a:t>Όλες οι εφαρμογές των υποσυστημάτων θα έχουν κοινή μεθοδολογία ανάπτυξης και </a:t>
            </a:r>
            <a:r>
              <a:rPr lang="el-GR" sz="2000" dirty="0" smtClean="0"/>
              <a:t>τεκμηρίωσης</a:t>
            </a:r>
            <a:endParaRPr lang="el-GR" sz="2000" dirty="0"/>
          </a:p>
          <a:p>
            <a:pPr lvl="0">
              <a:spcBef>
                <a:spcPts val="1200"/>
              </a:spcBef>
            </a:pPr>
            <a:r>
              <a:rPr lang="el-GR" sz="2000" dirty="0"/>
              <a:t>Τα δεδομένα θα εισάγονται μία φορά και θα διατίθενται </a:t>
            </a:r>
            <a:r>
              <a:rPr lang="el-GR" sz="2000" dirty="0" smtClean="0"/>
              <a:t>όταν </a:t>
            </a:r>
            <a:r>
              <a:rPr lang="el-GR" sz="2000" dirty="0"/>
              <a:t>ζητούνται από τους εξουσιοδοτημένους χρήστες, μέσω των επιμέρους </a:t>
            </a:r>
            <a:r>
              <a:rPr lang="el-GR" sz="2000" dirty="0" smtClean="0"/>
              <a:t>εφαρμογών</a:t>
            </a:r>
            <a:endParaRPr lang="el-GR" sz="2000" dirty="0"/>
          </a:p>
          <a:p>
            <a:pPr lvl="0">
              <a:spcBef>
                <a:spcPts val="1200"/>
              </a:spcBef>
            </a:pPr>
            <a:r>
              <a:rPr lang="el-GR" sz="2000" dirty="0"/>
              <a:t>Τα δεδομένα θα είναι διαθέσιμα από όλους τους σταθμούς εργασίας του Νοσοκομείου</a:t>
            </a:r>
          </a:p>
          <a:p>
            <a:pPr lvl="0">
              <a:spcBef>
                <a:spcPts val="1200"/>
              </a:spcBef>
            </a:pPr>
            <a:r>
              <a:rPr lang="el-GR" sz="2000" dirty="0"/>
              <a:t>Δεν υπάρχουν μεμονωμένες εφαρμογές που έχουν αναπτυχθεί για την κάλυψη συγκεκριμένων αναγκών χωρίς διασύνδεση με τις </a:t>
            </a:r>
            <a:r>
              <a:rPr lang="el-GR" sz="2000" dirty="0" smtClean="0"/>
              <a:t>υπόλοιπες</a:t>
            </a:r>
            <a:endParaRPr lang="el-GR" sz="2000" dirty="0"/>
          </a:p>
          <a:p>
            <a:pPr lvl="0">
              <a:spcBef>
                <a:spcPts val="1200"/>
              </a:spcBef>
            </a:pPr>
            <a:r>
              <a:rPr lang="el-GR" sz="2000" dirty="0"/>
              <a:t>Το περιβάλλον </a:t>
            </a:r>
            <a:r>
              <a:rPr lang="el-GR" sz="2000" dirty="0" err="1"/>
              <a:t>διεπαφής</a:t>
            </a:r>
            <a:r>
              <a:rPr lang="el-GR" sz="2000" dirty="0"/>
              <a:t> του χρήστη είναι παρόμοιο σε όλες τις </a:t>
            </a:r>
            <a:r>
              <a:rPr lang="el-GR" sz="2000" dirty="0" smtClean="0"/>
              <a:t>εφαρμογές</a:t>
            </a:r>
            <a:endParaRPr lang="el-GR" sz="2000" dirty="0"/>
          </a:p>
          <a:p>
            <a:pPr>
              <a:buNone/>
            </a:pPr>
            <a:endParaRPr lang="el-GR" sz="2000" dirty="0"/>
          </a:p>
        </p:txBody>
      </p:sp>
      <p:sp>
        <p:nvSpPr>
          <p:cNvPr id="4" name="1 - Τίτλος"/>
          <p:cNvSpPr>
            <a:spLocks noGrp="1"/>
          </p:cNvSpPr>
          <p:nvPr>
            <p:ph type="title"/>
          </p:nvPr>
        </p:nvSpPr>
        <p:spPr>
          <a:xfrm>
            <a:off x="457200" y="274638"/>
            <a:ext cx="8229600" cy="922114"/>
          </a:xfrm>
        </p:spPr>
        <p:txBody>
          <a:bodyPr>
            <a:normAutofit/>
          </a:bodyPr>
          <a:lstStyle/>
          <a:p>
            <a:r>
              <a:rPr lang="el-GR" sz="2800" b="1" dirty="0" smtClean="0"/>
              <a:t>Ολοκλήρωση των ΠΣΝ (2)</a:t>
            </a:r>
            <a:endParaRPr lang="el-GR" sz="28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1268760"/>
            <a:ext cx="8435280" cy="4669979"/>
          </a:xfrm>
        </p:spPr>
        <p:txBody>
          <a:bodyPr>
            <a:normAutofit lnSpcReduction="10000"/>
          </a:bodyPr>
          <a:lstStyle/>
          <a:p>
            <a:pPr>
              <a:spcBef>
                <a:spcPts val="1200"/>
              </a:spcBef>
            </a:pPr>
            <a:r>
              <a:rPr lang="el-GR" sz="2000" dirty="0" smtClean="0"/>
              <a:t>Δεν υπάρχουν διπλά αντίγραφα εφαρμογών που εξυπηρετούν τον ίδιο σκοπό, ακόμα και αν βρίσκονται σε διαφορετικές εφαρμογές</a:t>
            </a:r>
          </a:p>
          <a:p>
            <a:pPr lvl="0">
              <a:spcBef>
                <a:spcPts val="1200"/>
              </a:spcBef>
            </a:pPr>
            <a:r>
              <a:rPr lang="el-GR" sz="2000" dirty="0" smtClean="0"/>
              <a:t>Το </a:t>
            </a:r>
            <a:r>
              <a:rPr lang="el-GR" sz="2000" dirty="0"/>
              <a:t>ίδρυμα διαθέτει εξειδικευμένα στελέχη που μπορούν να στηρίξουν ένα ισχυρό τμήμα πληροφορικής που θα καλύπτει κάθε ανάγκη και απαίτηση των επιμέρους </a:t>
            </a:r>
            <a:r>
              <a:rPr lang="el-GR" sz="2000" dirty="0" smtClean="0"/>
              <a:t>τμημάτων</a:t>
            </a:r>
            <a:endParaRPr lang="el-GR" sz="2000" dirty="0"/>
          </a:p>
          <a:p>
            <a:pPr lvl="0">
              <a:spcBef>
                <a:spcPts val="1200"/>
              </a:spcBef>
            </a:pPr>
            <a:r>
              <a:rPr lang="el-GR" sz="2000" dirty="0"/>
              <a:t>Το προσωπικό του ιδρύματος έχει εκπαιδευτεί ώστε να είναι σε θέση να ανταποκριθεί στις απαιτήσεις ενός τέτοιου συστήματος. Η εκπαίδευση των στελεχών θα πρέπει να γίνεται με βάση το επίπεδο την θέση και τις αρμοδιότητες που κατέχουν </a:t>
            </a:r>
          </a:p>
          <a:p>
            <a:pPr lvl="0">
              <a:spcBef>
                <a:spcPts val="1200"/>
              </a:spcBef>
            </a:pPr>
            <a:r>
              <a:rPr lang="el-GR" sz="2000" dirty="0"/>
              <a:t>Οι λειτουργίες θα πρέπει να τυποποιηθούν, δηλαδή θα πρέπει να υπάρχει συγκεκριμένο πρωτόκολλο (μνημόνιο ενεργειών) που θα καθορίζει τις απαιτούμενες ενέργειες που θα πρέπει να γίνουν για να πραγματοποιηθεί κάποια λειτουργία.  Η τυποποίηση συνήθως γίνεται </a:t>
            </a:r>
            <a:r>
              <a:rPr lang="el-GR" sz="2000" dirty="0" smtClean="0"/>
              <a:t>ακολουθώντας </a:t>
            </a:r>
            <a:r>
              <a:rPr lang="el-GR" sz="2000" dirty="0"/>
              <a:t>τους κανόνες που διέπουν τα εθνικά η διεθνή </a:t>
            </a:r>
            <a:r>
              <a:rPr lang="el-GR" sz="2000" dirty="0" smtClean="0"/>
              <a:t>πρότυπα</a:t>
            </a:r>
            <a:endParaRPr lang="el-GR" sz="2000" dirty="0"/>
          </a:p>
          <a:p>
            <a:pPr>
              <a:buNone/>
            </a:pPr>
            <a:endParaRPr lang="el-GR" sz="2000" dirty="0"/>
          </a:p>
        </p:txBody>
      </p:sp>
      <p:sp>
        <p:nvSpPr>
          <p:cNvPr id="4" name="1 - Τίτλος"/>
          <p:cNvSpPr>
            <a:spLocks noGrp="1"/>
          </p:cNvSpPr>
          <p:nvPr>
            <p:ph type="title"/>
          </p:nvPr>
        </p:nvSpPr>
        <p:spPr>
          <a:xfrm>
            <a:off x="457200" y="274638"/>
            <a:ext cx="8229600" cy="1066130"/>
          </a:xfrm>
        </p:spPr>
        <p:txBody>
          <a:bodyPr>
            <a:normAutofit/>
          </a:bodyPr>
          <a:lstStyle/>
          <a:p>
            <a:r>
              <a:rPr lang="el-GR" sz="2800" b="1" dirty="0" smtClean="0"/>
              <a:t>Ολοκλήρωση των ΠΣΝ (3)</a:t>
            </a:r>
            <a:endParaRPr lang="el-GR" sz="28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t>Τηλεϊατρική (1)</a:t>
            </a:r>
            <a:endParaRPr lang="el-GR" sz="2800" b="1" dirty="0"/>
          </a:p>
        </p:txBody>
      </p:sp>
      <p:sp>
        <p:nvSpPr>
          <p:cNvPr id="3" name="2 - Θέση περιεχομένου"/>
          <p:cNvSpPr>
            <a:spLocks noGrp="1"/>
          </p:cNvSpPr>
          <p:nvPr>
            <p:ph idx="1"/>
          </p:nvPr>
        </p:nvSpPr>
        <p:spPr>
          <a:xfrm>
            <a:off x="457200" y="1412776"/>
            <a:ext cx="8229600" cy="4713387"/>
          </a:xfrm>
        </p:spPr>
        <p:txBody>
          <a:bodyPr>
            <a:normAutofit/>
          </a:bodyPr>
          <a:lstStyle/>
          <a:p>
            <a:pPr marL="0" indent="0">
              <a:buNone/>
            </a:pPr>
            <a:r>
              <a:rPr lang="el-GR" sz="2000" b="1" i="1" dirty="0"/>
              <a:t>Τηλεϊατρική</a:t>
            </a:r>
            <a:r>
              <a:rPr lang="el-GR" sz="2000" i="1" dirty="0"/>
              <a:t> είναι ο τομέας της Ιατρικής Πληροφορικής που ασχολείται με την παροχή υπηρεσιών υγείας από απόσταση</a:t>
            </a:r>
            <a:r>
              <a:rPr lang="el-GR" sz="2000" i="1" dirty="0" smtClean="0"/>
              <a:t>.</a:t>
            </a:r>
          </a:p>
          <a:p>
            <a:pPr marL="0" indent="0">
              <a:spcBef>
                <a:spcPts val="1200"/>
              </a:spcBef>
              <a:buNone/>
            </a:pPr>
            <a:r>
              <a:rPr lang="el-GR" sz="2000" dirty="0"/>
              <a:t>Τα σύγχρονα ΟΠΣΝ, πέρα από τα προαναφερόμενα υποσυστήματα διαθέτουν και ένα υποσύστημα Τηλεϊατρικής. </a:t>
            </a:r>
          </a:p>
          <a:p>
            <a:pPr marL="0" indent="0">
              <a:spcBef>
                <a:spcPts val="1200"/>
              </a:spcBef>
              <a:buNone/>
            </a:pPr>
            <a:r>
              <a:rPr lang="el-GR" sz="2000" dirty="0" smtClean="0"/>
              <a:t>Το </a:t>
            </a:r>
            <a:r>
              <a:rPr lang="el-GR" sz="2000" dirty="0"/>
              <a:t>υποσύστημα τηλεϊατρικής βασίζεται στην ηλεκτρονική μεταφορά ιατρικής πληροφορίας που αφορά έναν ασθενή. </a:t>
            </a:r>
            <a:endParaRPr lang="el-GR" sz="2000" dirty="0" smtClean="0"/>
          </a:p>
          <a:p>
            <a:pPr marL="0" indent="0">
              <a:spcBef>
                <a:spcPts val="1200"/>
              </a:spcBef>
              <a:buNone/>
            </a:pPr>
            <a:r>
              <a:rPr lang="el-GR" sz="2000" dirty="0" smtClean="0"/>
              <a:t>Ανάλογα </a:t>
            </a:r>
            <a:r>
              <a:rPr lang="el-GR" sz="2000" dirty="0"/>
              <a:t>με τη μορφή και τις υποδομές που υποστηρίζουν το υποσύστημα τηλεϊατρικής, η προαναφερόμενη μεταφορά ιατρικής πληροφορίας μπορεί να γίνεται σε στοιχειώδη μορφή απλού κειμένου ή σε εμπλουτισμένη </a:t>
            </a:r>
            <a:r>
              <a:rPr lang="el-GR" sz="2000" dirty="0" err="1"/>
              <a:t>πολυμεσική</a:t>
            </a:r>
            <a:r>
              <a:rPr lang="el-GR" sz="2000" dirty="0"/>
              <a:t> μορφή </a:t>
            </a:r>
            <a:r>
              <a:rPr lang="el-GR" sz="2000" dirty="0" smtClean="0"/>
              <a:t>(μετάδοση </a:t>
            </a:r>
            <a:r>
              <a:rPr lang="el-GR" sz="2000" dirty="0"/>
              <a:t>εικόνων αξονικής τομογραφίας, η ροή εικόνας σε πραγματικό χρόνο (</a:t>
            </a:r>
            <a:r>
              <a:rPr lang="en-US" sz="2000" dirty="0"/>
              <a:t>real time video streaming</a:t>
            </a:r>
            <a:r>
              <a:rPr lang="el-GR" sz="2000" dirty="0"/>
              <a:t>) για την από απόσταση εξέταση ενός ασθενούς).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p:txBody>
          <a:bodyPr>
            <a:normAutofit/>
          </a:bodyPr>
          <a:lstStyle/>
          <a:p>
            <a:r>
              <a:rPr lang="el-GR" sz="2800" b="1" dirty="0" smtClean="0"/>
              <a:t>Τηλεϊατρική (2)</a:t>
            </a:r>
            <a:endParaRPr lang="el-GR" sz="2800" b="1" dirty="0"/>
          </a:p>
        </p:txBody>
      </p:sp>
      <p:pic>
        <p:nvPicPr>
          <p:cNvPr id="5" name="Picture 8" descr="_τίτλο.jpg"/>
          <p:cNvPicPr/>
          <p:nvPr/>
        </p:nvPicPr>
        <p:blipFill>
          <a:blip r:embed="rId2" cstate="print">
            <a:grayscl/>
          </a:blip>
          <a:srcRect/>
          <a:stretch>
            <a:fillRect/>
          </a:stretch>
        </p:blipFill>
        <p:spPr bwMode="auto">
          <a:xfrm>
            <a:off x="1979712" y="1340768"/>
            <a:ext cx="5012583" cy="436474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1412776"/>
            <a:ext cx="8229600" cy="4525963"/>
          </a:xfrm>
        </p:spPr>
        <p:txBody>
          <a:bodyPr>
            <a:normAutofit/>
          </a:bodyPr>
          <a:lstStyle/>
          <a:p>
            <a:pPr>
              <a:buNone/>
            </a:pPr>
            <a:r>
              <a:rPr lang="el-GR" sz="2000" dirty="0"/>
              <a:t>Το υποσύστημα τηλεϊατρικής βρίσκει </a:t>
            </a:r>
            <a:r>
              <a:rPr lang="el-GR" sz="2000" dirty="0" smtClean="0"/>
              <a:t>εφαρμογή σε :</a:t>
            </a:r>
            <a:endParaRPr lang="el-GR" sz="2000" dirty="0"/>
          </a:p>
          <a:p>
            <a:pPr lvl="0">
              <a:spcBef>
                <a:spcPts val="1200"/>
              </a:spcBef>
              <a:buFont typeface="Wingdings" pitchFamily="2" charset="2"/>
              <a:buChar char="Ø"/>
            </a:pPr>
            <a:r>
              <a:rPr lang="el-GR" sz="2000" dirty="0" smtClean="0"/>
              <a:t>Εκπαίδευση </a:t>
            </a:r>
            <a:r>
              <a:rPr lang="el-GR" sz="2000" dirty="0"/>
              <a:t>προσωπικού </a:t>
            </a:r>
            <a:r>
              <a:rPr lang="el-GR" sz="2000" dirty="0" smtClean="0"/>
              <a:t>(Μετάδοση </a:t>
            </a:r>
            <a:r>
              <a:rPr lang="el-GR" sz="2000" dirty="0"/>
              <a:t>σε πραγματικό χρόνο χειρουργικής επέμβασης σε αμφιθέατρο)</a:t>
            </a:r>
          </a:p>
          <a:p>
            <a:pPr lvl="0">
              <a:spcBef>
                <a:spcPts val="1200"/>
              </a:spcBef>
              <a:buFont typeface="Wingdings" pitchFamily="2" charset="2"/>
              <a:buChar char="Ø"/>
            </a:pPr>
            <a:r>
              <a:rPr lang="el-GR" sz="2000" dirty="0"/>
              <a:t>Υποστήριξη Αποφάσεων </a:t>
            </a:r>
            <a:r>
              <a:rPr lang="el-GR" sz="2000" dirty="0" smtClean="0"/>
              <a:t>(Μετάδοση </a:t>
            </a:r>
            <a:r>
              <a:rPr lang="el-GR" sz="2000" dirty="0"/>
              <a:t>ιατρικών δεδομένων σε εξειδικευμένο εργαστήριο, επεξεργασία των δεδομένων από αυτό και λήψη αποτελεσμάτων)</a:t>
            </a:r>
          </a:p>
          <a:p>
            <a:pPr lvl="0">
              <a:spcBef>
                <a:spcPts val="1200"/>
              </a:spcBef>
              <a:buFont typeface="Wingdings" pitchFamily="2" charset="2"/>
              <a:buChar char="Ø"/>
            </a:pPr>
            <a:r>
              <a:rPr lang="el-GR" sz="2000" dirty="0"/>
              <a:t>Τηλεδιάσκεψη </a:t>
            </a:r>
            <a:r>
              <a:rPr lang="el-GR" sz="2000" dirty="0" smtClean="0"/>
              <a:t>(</a:t>
            </a:r>
            <a:r>
              <a:rPr lang="en-US" sz="2000" dirty="0" smtClean="0"/>
              <a:t>on</a:t>
            </a:r>
            <a:r>
              <a:rPr lang="el-GR" sz="2000" dirty="0"/>
              <a:t>-</a:t>
            </a:r>
            <a:r>
              <a:rPr lang="en-US" sz="2000" dirty="0"/>
              <a:t>line</a:t>
            </a:r>
            <a:r>
              <a:rPr lang="el-GR" sz="2000" dirty="0"/>
              <a:t> επικοινωνία ιατρικού προσωπικού για την αξιολόγηση δεδομένων και την λήψη αποφάσεων)</a:t>
            </a:r>
          </a:p>
          <a:p>
            <a:pPr lvl="0">
              <a:spcBef>
                <a:spcPts val="1200"/>
              </a:spcBef>
              <a:buFont typeface="Wingdings" pitchFamily="2" charset="2"/>
              <a:buChar char="Ø"/>
            </a:pPr>
            <a:r>
              <a:rPr lang="el-GR" sz="2000" dirty="0"/>
              <a:t>Παροχή Ιατρικής φροντίδας και ιατρικών συμβουλών από απόσταση </a:t>
            </a:r>
            <a:r>
              <a:rPr lang="el-GR" sz="2000" dirty="0" smtClean="0"/>
              <a:t>(σε </a:t>
            </a:r>
            <a:r>
              <a:rPr lang="el-GR" sz="2000" dirty="0"/>
              <a:t>ασθενείς που βρίσκονται σε δυσπρόσιτες περιοχές όπως νησιά).</a:t>
            </a:r>
          </a:p>
          <a:p>
            <a:pPr>
              <a:buNone/>
            </a:pPr>
            <a:endParaRPr lang="el-GR" sz="2000" dirty="0"/>
          </a:p>
        </p:txBody>
      </p:sp>
      <p:sp>
        <p:nvSpPr>
          <p:cNvPr id="4" name="1 - Τίτλος"/>
          <p:cNvSpPr>
            <a:spLocks noGrp="1"/>
          </p:cNvSpPr>
          <p:nvPr>
            <p:ph type="title"/>
          </p:nvPr>
        </p:nvSpPr>
        <p:spPr>
          <a:xfrm>
            <a:off x="457200" y="274638"/>
            <a:ext cx="8229600" cy="994122"/>
          </a:xfrm>
        </p:spPr>
        <p:txBody>
          <a:bodyPr>
            <a:normAutofit/>
          </a:bodyPr>
          <a:lstStyle/>
          <a:p>
            <a:r>
              <a:rPr lang="el-GR" sz="2800" b="1" dirty="0" smtClean="0"/>
              <a:t>Τηλεϊατρική (3)</a:t>
            </a:r>
            <a:endParaRPr lang="el-GR" sz="28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1340768"/>
            <a:ext cx="8229600" cy="4597971"/>
          </a:xfrm>
        </p:spPr>
        <p:txBody>
          <a:bodyPr>
            <a:normAutofit/>
          </a:bodyPr>
          <a:lstStyle/>
          <a:p>
            <a:pPr marL="0" indent="0">
              <a:buNone/>
            </a:pPr>
            <a:r>
              <a:rPr lang="el-GR" sz="2000" dirty="0" err="1" smtClean="0"/>
              <a:t>Τηλεδιάγνωση</a:t>
            </a:r>
            <a:r>
              <a:rPr lang="el-GR" sz="2000" dirty="0" smtClean="0"/>
              <a:t> : </a:t>
            </a:r>
            <a:r>
              <a:rPr lang="el-GR" sz="2000" dirty="0"/>
              <a:t>πραγματοποίηση διάγνωσης από απόσταση είναι η πιο διαδεδομένη τηλεϊατρική </a:t>
            </a:r>
            <a:r>
              <a:rPr lang="el-GR" sz="2000" dirty="0" smtClean="0"/>
              <a:t>πράξη.</a:t>
            </a:r>
          </a:p>
          <a:p>
            <a:pPr marL="0" indent="0">
              <a:spcBef>
                <a:spcPts val="1200"/>
              </a:spcBef>
              <a:buNone/>
            </a:pPr>
            <a:r>
              <a:rPr lang="el-GR" sz="2000" dirty="0" smtClean="0"/>
              <a:t>Σε </a:t>
            </a:r>
            <a:r>
              <a:rPr lang="el-GR" sz="2000" dirty="0"/>
              <a:t>ορισμένες ιατρικές ειδικότητες υπάρχει εκτεταμένη εφαρμογή της </a:t>
            </a:r>
            <a:r>
              <a:rPr lang="el-GR" sz="2000" dirty="0" err="1"/>
              <a:t>τηλεδιάγνωσης</a:t>
            </a:r>
            <a:r>
              <a:rPr lang="el-GR" sz="2000" dirty="0"/>
              <a:t> </a:t>
            </a:r>
            <a:r>
              <a:rPr lang="el-GR" sz="2000" dirty="0" smtClean="0"/>
              <a:t>όπως</a:t>
            </a:r>
          </a:p>
          <a:p>
            <a:pPr marL="0" indent="0">
              <a:spcBef>
                <a:spcPts val="1200"/>
              </a:spcBef>
              <a:buNone/>
            </a:pPr>
            <a:r>
              <a:rPr lang="el-GR" sz="2000" dirty="0"/>
              <a:t>	</a:t>
            </a:r>
            <a:r>
              <a:rPr lang="el-GR" sz="2000" dirty="0" smtClean="0"/>
              <a:t>στην καρδιολογία </a:t>
            </a:r>
            <a:r>
              <a:rPr lang="el-GR" sz="2000" dirty="0"/>
              <a:t>(</a:t>
            </a:r>
            <a:r>
              <a:rPr lang="el-GR" sz="2000" dirty="0" err="1" smtClean="0"/>
              <a:t>τηλε</a:t>
            </a:r>
            <a:r>
              <a:rPr lang="el-GR" sz="2000" dirty="0" smtClean="0"/>
              <a:t>-καρδιολογία</a:t>
            </a:r>
            <a:r>
              <a:rPr lang="el-GR" sz="2000" dirty="0"/>
              <a:t>) </a:t>
            </a:r>
            <a:endParaRPr lang="el-GR" sz="2000" dirty="0" smtClean="0"/>
          </a:p>
          <a:p>
            <a:pPr marL="0" indent="0">
              <a:spcBef>
                <a:spcPts val="1200"/>
              </a:spcBef>
              <a:buNone/>
            </a:pPr>
            <a:r>
              <a:rPr lang="el-GR" sz="2000" dirty="0"/>
              <a:t>	</a:t>
            </a:r>
            <a:r>
              <a:rPr lang="el-GR" sz="2000" dirty="0" smtClean="0"/>
              <a:t>στην δερματολογία </a:t>
            </a:r>
            <a:r>
              <a:rPr lang="el-GR" sz="2000" dirty="0"/>
              <a:t>(</a:t>
            </a:r>
            <a:r>
              <a:rPr lang="el-GR" sz="2000" dirty="0" err="1" smtClean="0"/>
              <a:t>τηλε</a:t>
            </a:r>
            <a:r>
              <a:rPr lang="el-GR" sz="2000" dirty="0" smtClean="0"/>
              <a:t>-δερματολογία</a:t>
            </a:r>
            <a:r>
              <a:rPr lang="el-GR" sz="2000" dirty="0"/>
              <a:t>) και </a:t>
            </a:r>
            <a:endParaRPr lang="el-GR" sz="2000" dirty="0" smtClean="0"/>
          </a:p>
          <a:p>
            <a:pPr marL="0" indent="0">
              <a:spcBef>
                <a:spcPts val="1200"/>
              </a:spcBef>
              <a:buNone/>
            </a:pPr>
            <a:r>
              <a:rPr lang="el-GR" sz="2000" dirty="0"/>
              <a:t>	</a:t>
            </a:r>
            <a:r>
              <a:rPr lang="el-GR" sz="2000" dirty="0" smtClean="0"/>
              <a:t>στην παθολογία </a:t>
            </a:r>
            <a:r>
              <a:rPr lang="el-GR" sz="2000" dirty="0"/>
              <a:t>(</a:t>
            </a:r>
            <a:r>
              <a:rPr lang="el-GR" sz="2000" dirty="0" err="1" smtClean="0"/>
              <a:t>τηλε</a:t>
            </a:r>
            <a:r>
              <a:rPr lang="el-GR" sz="2000" dirty="0" smtClean="0"/>
              <a:t>-παθολογία</a:t>
            </a:r>
            <a:r>
              <a:rPr lang="el-GR" sz="2000" dirty="0"/>
              <a:t>). </a:t>
            </a:r>
            <a:endParaRPr lang="el-GR" sz="2000" dirty="0" smtClean="0"/>
          </a:p>
          <a:p>
            <a:pPr marL="0" indent="0">
              <a:spcBef>
                <a:spcPts val="1200"/>
              </a:spcBef>
              <a:buNone/>
            </a:pPr>
            <a:r>
              <a:rPr lang="el-GR" sz="2000" dirty="0" smtClean="0"/>
              <a:t>Επίσης </a:t>
            </a:r>
            <a:r>
              <a:rPr lang="el-GR" sz="2000" dirty="0"/>
              <a:t>σημαντική εφαρμογή βρίσκει η τηλεϊατρική και στην ειδικότητα της ακτινολογίας και είναι γνωστή ως </a:t>
            </a:r>
            <a:r>
              <a:rPr lang="el-GR" sz="2000" dirty="0" err="1" smtClean="0"/>
              <a:t>τηλε</a:t>
            </a:r>
            <a:r>
              <a:rPr lang="el-GR" sz="2000" dirty="0" smtClean="0"/>
              <a:t>-ακτινολογία </a:t>
            </a:r>
            <a:r>
              <a:rPr lang="el-GR" sz="2000" dirty="0"/>
              <a:t>οπού εκεί απεικονιστικές εξετάσεις μεταφέρονται μέσω του </a:t>
            </a:r>
            <a:r>
              <a:rPr lang="el-GR" sz="2000" dirty="0" err="1"/>
              <a:t>τηλεϊατρικού</a:t>
            </a:r>
            <a:r>
              <a:rPr lang="el-GR" sz="2000" dirty="0"/>
              <a:t> υποσυστήματος ώστε είτε να αξιολογηθούν από </a:t>
            </a:r>
            <a:r>
              <a:rPr lang="el-GR" sz="2000" dirty="0" smtClean="0"/>
              <a:t>έμπειρο </a:t>
            </a:r>
            <a:r>
              <a:rPr lang="el-GR" sz="2000" dirty="0"/>
              <a:t>ακτινολόγο είτε να ψηφιοποιηθούν και να αρχειοθετηθούν κατάλληλα. </a:t>
            </a:r>
          </a:p>
          <a:p>
            <a:pPr>
              <a:buNone/>
            </a:pPr>
            <a:endParaRPr lang="el-GR" sz="2000" dirty="0"/>
          </a:p>
        </p:txBody>
      </p:sp>
      <p:sp>
        <p:nvSpPr>
          <p:cNvPr id="4" name="1 - Τίτλος"/>
          <p:cNvSpPr>
            <a:spLocks noGrp="1"/>
          </p:cNvSpPr>
          <p:nvPr>
            <p:ph type="title"/>
          </p:nvPr>
        </p:nvSpPr>
        <p:spPr/>
        <p:txBody>
          <a:bodyPr>
            <a:normAutofit/>
          </a:bodyPr>
          <a:lstStyle/>
          <a:p>
            <a:r>
              <a:rPr lang="el-GR" sz="2800" b="1" dirty="0" smtClean="0"/>
              <a:t>Τηλεϊατρική (4)</a:t>
            </a:r>
            <a:endParaRPr lang="el-GR" sz="28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marL="0" indent="0">
              <a:buNone/>
            </a:pPr>
            <a:r>
              <a:rPr lang="el-GR" sz="2000" dirty="0"/>
              <a:t>Απαραίτητη προϋπόθεση για την αποτελεσματική λειτουργία ενός σύγχρονου υποσυστήματος τηλεϊατρικής σε ένα ΠΣΝ είναι αφενός η ύπαρξη ενός </a:t>
            </a:r>
            <a:r>
              <a:rPr lang="el-GR" sz="2000" b="1" dirty="0"/>
              <a:t>ισχυρού δικτύου </a:t>
            </a:r>
            <a:r>
              <a:rPr lang="el-GR" sz="2000" dirty="0"/>
              <a:t>που θα μπορεί να υποστηρίξει τις υψηλές απατήσεις για μετάδοση </a:t>
            </a:r>
            <a:r>
              <a:rPr lang="el-GR" sz="2000" u="sng" dirty="0"/>
              <a:t>μεγάλου όγκου ιατρικών δεδομένων </a:t>
            </a:r>
            <a:r>
              <a:rPr lang="el-GR" sz="2000" dirty="0" smtClean="0"/>
              <a:t>(ενσύρματο </a:t>
            </a:r>
            <a:r>
              <a:rPr lang="el-GR" sz="2000" dirty="0"/>
              <a:t>δίκτυο ευρείας ζώνης υψηλών </a:t>
            </a:r>
            <a:r>
              <a:rPr lang="el-GR" sz="2000" dirty="0" smtClean="0"/>
              <a:t>ταχυτήτων </a:t>
            </a:r>
            <a:r>
              <a:rPr lang="el-GR" sz="2000" dirty="0"/>
              <a:t>ή ασύρματο </a:t>
            </a:r>
            <a:r>
              <a:rPr lang="el-GR" sz="2000" dirty="0" smtClean="0"/>
              <a:t>δίκτυο </a:t>
            </a:r>
            <a:r>
              <a:rPr lang="el-GR" sz="2000" dirty="0"/>
              <a:t>τρίτης ή τέταρτης γενιάς), καθώς και κατάλληλα </a:t>
            </a:r>
            <a:r>
              <a:rPr lang="el-GR" sz="2000" b="1" dirty="0" smtClean="0"/>
              <a:t>εξειδικευμένο </a:t>
            </a:r>
            <a:r>
              <a:rPr lang="el-GR" sz="2000" b="1" dirty="0"/>
              <a:t>προσωπικό </a:t>
            </a:r>
            <a:r>
              <a:rPr lang="el-GR" sz="2000" dirty="0"/>
              <a:t>που θα μπορεί να αναλάβει την υποστήριξη της δικτυακής πλατφόρμας.</a:t>
            </a:r>
          </a:p>
        </p:txBody>
      </p:sp>
      <p:sp>
        <p:nvSpPr>
          <p:cNvPr id="4" name="1 - Τίτλος"/>
          <p:cNvSpPr>
            <a:spLocks noGrp="1"/>
          </p:cNvSpPr>
          <p:nvPr>
            <p:ph type="title"/>
          </p:nvPr>
        </p:nvSpPr>
        <p:spPr/>
        <p:txBody>
          <a:bodyPr>
            <a:normAutofit/>
          </a:bodyPr>
          <a:lstStyle/>
          <a:p>
            <a:r>
              <a:rPr lang="el-GR" sz="2800" b="1" dirty="0" smtClean="0"/>
              <a:t>Τηλεϊατρική (5)</a:t>
            </a:r>
            <a:endParaRPr lang="el-GR" sz="28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t>Ασφάλεια Πληροφοριακών Συστημάτων (1)</a:t>
            </a:r>
            <a:endParaRPr lang="el-GR" sz="2800" b="1" dirty="0"/>
          </a:p>
        </p:txBody>
      </p:sp>
      <p:sp>
        <p:nvSpPr>
          <p:cNvPr id="3" name="2 - Θέση περιεχομένου"/>
          <p:cNvSpPr>
            <a:spLocks noGrp="1"/>
          </p:cNvSpPr>
          <p:nvPr>
            <p:ph idx="1"/>
          </p:nvPr>
        </p:nvSpPr>
        <p:spPr/>
        <p:txBody>
          <a:bodyPr>
            <a:normAutofit/>
          </a:bodyPr>
          <a:lstStyle/>
          <a:p>
            <a:pPr>
              <a:buNone/>
            </a:pPr>
            <a:r>
              <a:rPr lang="el-GR" sz="2000" dirty="0" smtClean="0"/>
              <a:t>Όλα τα πληροφοριακά συστήματα κινδυνεύουν</a:t>
            </a:r>
          </a:p>
          <a:p>
            <a:pPr>
              <a:buNone/>
            </a:pPr>
            <a:r>
              <a:rPr lang="el-GR" sz="2000" dirty="0" smtClean="0"/>
              <a:t>Βασικά στοιχεία ασφάλειας :</a:t>
            </a:r>
          </a:p>
          <a:p>
            <a:pPr>
              <a:buNone/>
            </a:pPr>
            <a:r>
              <a:rPr lang="el-GR" sz="2000" dirty="0"/>
              <a:t>	</a:t>
            </a:r>
            <a:r>
              <a:rPr lang="el-GR" sz="2000" dirty="0" smtClean="0"/>
              <a:t>Ακεραιότητα</a:t>
            </a:r>
          </a:p>
          <a:p>
            <a:pPr>
              <a:buNone/>
            </a:pPr>
            <a:r>
              <a:rPr lang="el-GR" sz="2000" dirty="0"/>
              <a:t>	</a:t>
            </a:r>
            <a:r>
              <a:rPr lang="el-GR" sz="2000" dirty="0" smtClean="0"/>
              <a:t>Διαθεσιμότητα</a:t>
            </a:r>
          </a:p>
          <a:p>
            <a:pPr>
              <a:buNone/>
            </a:pPr>
            <a:r>
              <a:rPr lang="el-GR" sz="2000" dirty="0"/>
              <a:t>	</a:t>
            </a:r>
            <a:r>
              <a:rPr lang="el-GR" sz="2000" dirty="0" smtClean="0"/>
              <a:t>Εμπιστευτικότητα</a:t>
            </a:r>
          </a:p>
          <a:p>
            <a:pPr>
              <a:buNone/>
            </a:pPr>
            <a:endParaRPr lang="el-GR"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23528" y="1124744"/>
            <a:ext cx="8568952" cy="5001419"/>
          </a:xfrm>
        </p:spPr>
        <p:txBody>
          <a:bodyPr>
            <a:normAutofit lnSpcReduction="10000"/>
          </a:bodyPr>
          <a:lstStyle/>
          <a:p>
            <a:pPr>
              <a:buNone/>
            </a:pPr>
            <a:r>
              <a:rPr lang="el-GR" sz="2000" b="1" dirty="0" smtClean="0"/>
              <a:t>Ακεραιότητα :</a:t>
            </a:r>
          </a:p>
          <a:p>
            <a:pPr marL="0" indent="0">
              <a:buNone/>
            </a:pPr>
            <a:r>
              <a:rPr lang="el-GR" sz="2000" dirty="0" smtClean="0"/>
              <a:t>αφορά την </a:t>
            </a:r>
            <a:r>
              <a:rPr lang="el-GR" sz="2000" dirty="0"/>
              <a:t>διατήρηση των δεδομένων ενός πληροφοριακού συστήματος σε μια γνωστή κατάσταση χωρίς ανεπιθύμητες τροποποιήσεις, αφαιρέσεις ή προσθήκες από μη εξουσιοδοτημένα άτομα, καθώς και την αποτροπή της πρόσβασης ή χρήσης των υπολογιστών και δικτύων του συστήματος από άτομα χωρίς άδεια</a:t>
            </a:r>
            <a:r>
              <a:rPr lang="el-GR" sz="2000" dirty="0" smtClean="0"/>
              <a:t>.</a:t>
            </a:r>
          </a:p>
          <a:p>
            <a:pPr marL="0" indent="0">
              <a:buNone/>
            </a:pPr>
            <a:r>
              <a:rPr lang="el-GR" sz="2000" b="1" dirty="0" smtClean="0"/>
              <a:t>Διαθεσιμότητα :</a:t>
            </a:r>
          </a:p>
          <a:p>
            <a:pPr marL="0" indent="0">
              <a:buNone/>
            </a:pPr>
            <a:r>
              <a:rPr lang="el-GR" sz="2000" dirty="0" smtClean="0"/>
              <a:t>των </a:t>
            </a:r>
            <a:r>
              <a:rPr lang="el-GR" sz="2000" dirty="0"/>
              <a:t>δεδομένων και των υπολογιστικών πόρων είναι η εξασφάλιση ότι οι υπολογιστές, τα δίκτυα και τα δεδομένα θα είναι στη διάθεση των χρηστών όποτε απαιτείται η χρήση τους.</a:t>
            </a:r>
          </a:p>
          <a:p>
            <a:pPr marL="0" indent="0">
              <a:buNone/>
            </a:pPr>
            <a:r>
              <a:rPr lang="el-GR" sz="2000" dirty="0"/>
              <a:t>Μία τυπική απειλή που αντιμετωπίζουν τα σύγχρονα πληροφοριακά συστήματα είναι η επίθεση άρνησης υπηρεσιών (DOS </a:t>
            </a:r>
            <a:r>
              <a:rPr lang="el-GR" sz="2000" dirty="0" err="1"/>
              <a:t>attack</a:t>
            </a:r>
            <a:r>
              <a:rPr lang="el-GR" sz="2000" dirty="0"/>
              <a:t>), που έχει ως σκοπό να τεθούν εκτός λειτουργίας οι </a:t>
            </a:r>
            <a:r>
              <a:rPr lang="el-GR" sz="2000" dirty="0" err="1"/>
              <a:t>στοχευμένοι</a:t>
            </a:r>
            <a:r>
              <a:rPr lang="el-GR" sz="2000" dirty="0"/>
              <a:t> πόροι είτε προσωρινά, είτε μόνιμα. Η άρνηση υπηρεσιών δεν προκαλείται αναγκαία από εχθρική επίθεση αλλά μπορεί και να οφείλεται σε αστοχία του υλικού η του λογισμικού </a:t>
            </a:r>
            <a:r>
              <a:rPr lang="el-GR" sz="2000" dirty="0" smtClean="0"/>
              <a:t>(όπως </a:t>
            </a:r>
            <a:r>
              <a:rPr lang="el-GR" sz="2000" dirty="0"/>
              <a:t>μικρή μνήμη που δε μπορεί να εξυπηρετήσει όλα τα αιτήματα χρηστών). </a:t>
            </a:r>
          </a:p>
          <a:p>
            <a:pPr marL="0" indent="0">
              <a:buNone/>
            </a:pPr>
            <a:endParaRPr lang="el-GR" sz="2000" dirty="0"/>
          </a:p>
          <a:p>
            <a:pPr>
              <a:buNone/>
            </a:pPr>
            <a:endParaRPr lang="el-GR" sz="2000" dirty="0"/>
          </a:p>
        </p:txBody>
      </p:sp>
      <p:sp>
        <p:nvSpPr>
          <p:cNvPr id="4" name="1 - Τίτλος"/>
          <p:cNvSpPr>
            <a:spLocks noGrp="1"/>
          </p:cNvSpPr>
          <p:nvPr>
            <p:ph type="title"/>
          </p:nvPr>
        </p:nvSpPr>
        <p:spPr>
          <a:xfrm>
            <a:off x="457200" y="274638"/>
            <a:ext cx="8229600" cy="922114"/>
          </a:xfrm>
        </p:spPr>
        <p:txBody>
          <a:bodyPr>
            <a:normAutofit/>
          </a:bodyPr>
          <a:lstStyle/>
          <a:p>
            <a:r>
              <a:rPr lang="el-GR" sz="2800" b="1" dirty="0" smtClean="0"/>
              <a:t>Ασφάλεια Πληροφοριακών Συστημάτων (2)</a:t>
            </a:r>
            <a:endParaRPr lang="el-GR" sz="28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Χρηματοδότηση</a:t>
            </a:r>
            <a:endParaRPr lang="el-GR" b="1"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p:spPr>
      </p:pic>
    </p:spTree>
    <p:extLst>
      <p:ext uri="{BB962C8B-B14F-4D97-AF65-F5344CB8AC3E}">
        <p14:creationId xmlns:p14="http://schemas.microsoft.com/office/powerpoint/2010/main" val="1338255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1484784"/>
            <a:ext cx="8363272" cy="4525963"/>
          </a:xfrm>
        </p:spPr>
        <p:txBody>
          <a:bodyPr>
            <a:normAutofit/>
          </a:bodyPr>
          <a:lstStyle/>
          <a:p>
            <a:pPr>
              <a:buNone/>
            </a:pPr>
            <a:r>
              <a:rPr lang="el-GR" sz="2000" b="1" dirty="0" smtClean="0"/>
              <a:t>Εμπιστευτικότητα :</a:t>
            </a:r>
          </a:p>
          <a:p>
            <a:pPr marL="0" indent="0">
              <a:buNone/>
            </a:pPr>
            <a:r>
              <a:rPr lang="el-GR" sz="2000" dirty="0" smtClean="0"/>
              <a:t>σημαίνει </a:t>
            </a:r>
            <a:r>
              <a:rPr lang="el-GR" sz="2000" dirty="0"/>
              <a:t>ότι ευαίσθητες πληροφορίες δεν πρέπει να αποκαλύπτονται σε μη εξουσιοδοτημένα άτομα. </a:t>
            </a:r>
            <a:endParaRPr lang="el-GR" sz="2000" dirty="0" smtClean="0"/>
          </a:p>
          <a:p>
            <a:pPr marL="0" indent="0">
              <a:buNone/>
            </a:pPr>
            <a:r>
              <a:rPr lang="el-GR" sz="2000" dirty="0" smtClean="0"/>
              <a:t>Όπως </a:t>
            </a:r>
            <a:r>
              <a:rPr lang="el-GR" sz="2000" dirty="0"/>
              <a:t>και στα ΠΣ που είναι προσανατολισμένα στην διαχείριση οικονομικών δεδομένων έτσι και στα ΠΣΥ η συνέπειες από την διαρροή ευαίσθητων πληροφοριών μπορεί να έχει πολύ σοβαρές συνέπειες, αφού ελλοχεύει ο κίνδυνος διαρροής προσωπικών δεδομένων που σχετίζονται με την κατάσταση υγείας των νοσηλευομένων.</a:t>
            </a:r>
          </a:p>
          <a:p>
            <a:pPr>
              <a:buNone/>
            </a:pPr>
            <a:endParaRPr lang="el-GR" sz="2000" dirty="0"/>
          </a:p>
        </p:txBody>
      </p:sp>
      <p:sp>
        <p:nvSpPr>
          <p:cNvPr id="4" name="1 - Τίτλος"/>
          <p:cNvSpPr>
            <a:spLocks noGrp="1"/>
          </p:cNvSpPr>
          <p:nvPr>
            <p:ph type="title"/>
          </p:nvPr>
        </p:nvSpPr>
        <p:spPr/>
        <p:txBody>
          <a:bodyPr>
            <a:normAutofit/>
          </a:bodyPr>
          <a:lstStyle/>
          <a:p>
            <a:r>
              <a:rPr lang="el-GR" sz="2800" b="1" dirty="0" smtClean="0"/>
              <a:t>Ασφάλεια Πληροφοριακών Συστημάτων (3)</a:t>
            </a:r>
            <a:endParaRPr lang="el-GR" sz="28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23528" y="1196752"/>
            <a:ext cx="8568952" cy="4929411"/>
          </a:xfrm>
        </p:spPr>
        <p:txBody>
          <a:bodyPr>
            <a:normAutofit/>
          </a:bodyPr>
          <a:lstStyle/>
          <a:p>
            <a:pPr>
              <a:buNone/>
            </a:pPr>
            <a:r>
              <a:rPr lang="el-GR" sz="1800" dirty="0"/>
              <a:t>Η διασφάλιση των δεδομένων γίνεται με τους ακόλουθες τεχνικές</a:t>
            </a:r>
          </a:p>
          <a:p>
            <a:pPr lvl="0"/>
            <a:r>
              <a:rPr lang="el-GR" sz="1800" dirty="0"/>
              <a:t>Έλεγχος γνησιότητας της ταυτότητας (</a:t>
            </a:r>
            <a:r>
              <a:rPr lang="el-GR" sz="1800" dirty="0" err="1"/>
              <a:t>identification</a:t>
            </a:r>
            <a:r>
              <a:rPr lang="el-GR" sz="1800" dirty="0"/>
              <a:t> </a:t>
            </a:r>
            <a:r>
              <a:rPr lang="el-GR" sz="1800" dirty="0" err="1"/>
              <a:t>and</a:t>
            </a:r>
            <a:r>
              <a:rPr lang="el-GR" sz="1800" dirty="0"/>
              <a:t> </a:t>
            </a:r>
            <a:r>
              <a:rPr lang="el-GR" sz="1800" dirty="0" err="1"/>
              <a:t>authentication</a:t>
            </a:r>
            <a:r>
              <a:rPr lang="el-GR" sz="1800" dirty="0"/>
              <a:t>) των </a:t>
            </a:r>
            <a:r>
              <a:rPr lang="el-GR" sz="1800" dirty="0" smtClean="0"/>
              <a:t>χρηστών, </a:t>
            </a:r>
            <a:r>
              <a:rPr lang="el-GR" sz="1800" dirty="0"/>
              <a:t>των προγραμμάτων ή των μηχανημάτων καθώς και των εξουσιοδοτήσεων που αυτά διαθέτουν για την προσπέλαση των προστατευμένων πόρων του συστήματος με συνδυασμένη χρήση συνθηματικών και ψηφιακών πιστοποιητικών</a:t>
            </a:r>
          </a:p>
          <a:p>
            <a:pPr lvl="0"/>
            <a:r>
              <a:rPr lang="el-GR" sz="1800" dirty="0"/>
              <a:t>Αποφυγή χρήσης συστημάτων με "</a:t>
            </a:r>
            <a:r>
              <a:rPr lang="el-GR" sz="1800" dirty="0" err="1"/>
              <a:t>single</a:t>
            </a:r>
            <a:r>
              <a:rPr lang="el-GR" sz="1800" dirty="0"/>
              <a:t> </a:t>
            </a:r>
            <a:r>
              <a:rPr lang="el-GR" sz="1800" dirty="0" err="1"/>
              <a:t>points</a:t>
            </a:r>
            <a:r>
              <a:rPr lang="el-GR" sz="1800" dirty="0"/>
              <a:t> </a:t>
            </a:r>
            <a:r>
              <a:rPr lang="el-GR" sz="1800" dirty="0" err="1"/>
              <a:t>of</a:t>
            </a:r>
            <a:r>
              <a:rPr lang="el-GR" sz="1800" dirty="0"/>
              <a:t> </a:t>
            </a:r>
            <a:r>
              <a:rPr lang="el-GR" sz="1800" dirty="0" err="1"/>
              <a:t>failure</a:t>
            </a:r>
            <a:r>
              <a:rPr lang="el-GR" sz="1800" dirty="0"/>
              <a:t>", </a:t>
            </a:r>
            <a:r>
              <a:rPr lang="el-GR" sz="1800" dirty="0" smtClean="0"/>
              <a:t> το </a:t>
            </a:r>
            <a:r>
              <a:rPr lang="el-GR" sz="1800" dirty="0"/>
              <a:t>ΠΣΝ </a:t>
            </a:r>
            <a:r>
              <a:rPr lang="el-GR" sz="1800" dirty="0" smtClean="0"/>
              <a:t>δεν </a:t>
            </a:r>
            <a:r>
              <a:rPr lang="el-GR" sz="1800" dirty="0"/>
              <a:t>πρέπει να περιέχει σταθμούς εργασίας ή </a:t>
            </a:r>
            <a:r>
              <a:rPr lang="en-US" sz="1800" dirty="0"/>
              <a:t>servers</a:t>
            </a:r>
            <a:r>
              <a:rPr lang="el-GR" sz="1800" dirty="0"/>
              <a:t>, που πιθανή αστοχία τους θα προκαλέσει πλήρη κατάρρευση του ΠΣΝ</a:t>
            </a:r>
          </a:p>
          <a:p>
            <a:pPr lvl="0"/>
            <a:r>
              <a:rPr lang="el-GR" sz="1800" dirty="0" err="1" smtClean="0"/>
              <a:t>Firewall</a:t>
            </a:r>
            <a:r>
              <a:rPr lang="el-GR" sz="1800" dirty="0" smtClean="0"/>
              <a:t> : πρόγραμμα </a:t>
            </a:r>
            <a:r>
              <a:rPr lang="el-GR" sz="1800" dirty="0"/>
              <a:t>ή </a:t>
            </a:r>
            <a:r>
              <a:rPr lang="el-GR" sz="1800" dirty="0" smtClean="0"/>
              <a:t>συσκευή που </a:t>
            </a:r>
            <a:r>
              <a:rPr lang="el-GR" sz="1800" dirty="0"/>
              <a:t>μπορεί να χρησιμοποιηθεί σαν διαχωριστικό μεταξύ  δύο δικτύων και χρησιμεύει στην προστασία από δικτυακές επιθέσεις</a:t>
            </a:r>
          </a:p>
          <a:p>
            <a:pPr lvl="0"/>
            <a:r>
              <a:rPr lang="el-GR" sz="1800" dirty="0"/>
              <a:t>Κωδικοποίηση / Κρυπτογράφηση των αποθηκευμένων δεδομένων στο ΠΣΥ ώστε αν γίνουν </a:t>
            </a:r>
            <a:r>
              <a:rPr lang="el-GR" sz="1800" dirty="0" err="1"/>
              <a:t>προσβάσιμα</a:t>
            </a:r>
            <a:r>
              <a:rPr lang="el-GR" sz="1800" dirty="0"/>
              <a:t> από κάποιον να μην μπορούν να </a:t>
            </a:r>
            <a:r>
              <a:rPr lang="el-GR" sz="1800" dirty="0" smtClean="0"/>
              <a:t>αναγνωριστούν</a:t>
            </a:r>
            <a:r>
              <a:rPr lang="el-GR" sz="1800" dirty="0"/>
              <a:t>. </a:t>
            </a:r>
          </a:p>
          <a:p>
            <a:pPr lvl="0"/>
            <a:r>
              <a:rPr lang="el-GR" sz="1800" dirty="0"/>
              <a:t>Χρήση Πρωτόκολλων Ασφαλείας, που αναφέρονται στα επίπεδα Πρόσβασης Δικτύου, Internet, Μεταφοράς και Εφαρμογής</a:t>
            </a:r>
          </a:p>
          <a:p>
            <a:pPr lvl="0"/>
            <a:r>
              <a:rPr lang="el-GR" sz="1800" dirty="0"/>
              <a:t>Προστασία της εμπιστευτικότητας των δεδομένων (</a:t>
            </a:r>
            <a:r>
              <a:rPr lang="el-GR" sz="1800" dirty="0" err="1"/>
              <a:t>data</a:t>
            </a:r>
            <a:r>
              <a:rPr lang="el-GR" sz="1800" dirty="0"/>
              <a:t> </a:t>
            </a:r>
            <a:r>
              <a:rPr lang="el-GR" sz="1800" dirty="0" err="1"/>
              <a:t>confidentiality</a:t>
            </a:r>
            <a:r>
              <a:rPr lang="el-GR" sz="1800" dirty="0" smtClean="0"/>
              <a:t>),  </a:t>
            </a:r>
            <a:r>
              <a:rPr lang="el-GR" sz="1800" dirty="0"/>
              <a:t>προστασία ενάντια σε μη εξουσιοδοτημένες αποκαλύψεις πληροφοριών</a:t>
            </a:r>
          </a:p>
          <a:p>
            <a:pPr>
              <a:buNone/>
            </a:pPr>
            <a:endParaRPr lang="el-GR" sz="1800" dirty="0"/>
          </a:p>
        </p:txBody>
      </p:sp>
      <p:sp>
        <p:nvSpPr>
          <p:cNvPr id="4" name="1 - Τίτλος"/>
          <p:cNvSpPr>
            <a:spLocks noGrp="1"/>
          </p:cNvSpPr>
          <p:nvPr>
            <p:ph type="title"/>
          </p:nvPr>
        </p:nvSpPr>
        <p:spPr>
          <a:xfrm>
            <a:off x="457200" y="274638"/>
            <a:ext cx="8229600" cy="850106"/>
          </a:xfrm>
        </p:spPr>
        <p:txBody>
          <a:bodyPr>
            <a:normAutofit/>
          </a:bodyPr>
          <a:lstStyle/>
          <a:p>
            <a:r>
              <a:rPr lang="el-GR" sz="2800" b="1" dirty="0" smtClean="0"/>
              <a:t>Ασφάλεια Πληροφοριακών Συστημάτων (4)</a:t>
            </a:r>
            <a:endParaRPr lang="el-GR" sz="28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07704" y="548680"/>
            <a:ext cx="5328592" cy="794352"/>
          </a:xfrm>
        </p:spPr>
        <p:txBody>
          <a:bodyPr>
            <a:normAutofit/>
          </a:bodyPr>
          <a:lstStyle/>
          <a:p>
            <a:r>
              <a:rPr lang="el-GR" sz="4400" b="1" dirty="0" smtClean="0"/>
              <a:t>Σημείωμα Αναφοράς</a:t>
            </a:r>
            <a:endParaRPr lang="el-GR" sz="4400" b="1" dirty="0"/>
          </a:p>
        </p:txBody>
      </p:sp>
      <p:sp>
        <p:nvSpPr>
          <p:cNvPr id="3" name="2 - Θέση περιεχομένου"/>
          <p:cNvSpPr>
            <a:spLocks noGrp="1"/>
          </p:cNvSpPr>
          <p:nvPr>
            <p:ph idx="1"/>
          </p:nvPr>
        </p:nvSpPr>
        <p:spPr>
          <a:xfrm>
            <a:off x="251520" y="1700808"/>
            <a:ext cx="8568952" cy="4248472"/>
          </a:xfrm>
        </p:spPr>
        <p:txBody>
          <a:bodyPr/>
          <a:lstStyle/>
          <a:p>
            <a:pPr>
              <a:buNone/>
              <a:defRPr/>
            </a:pPr>
            <a:r>
              <a:rPr lang="el-GR" dirty="0" smtClean="0"/>
              <a:t>   Copyright </a:t>
            </a:r>
            <a:r>
              <a:rPr lang="el-GR" dirty="0"/>
              <a:t>Πανεπιστήμιο Πατρών</a:t>
            </a:r>
            <a:r>
              <a:rPr lang="en-US" dirty="0" smtClean="0"/>
              <a:t>,</a:t>
            </a:r>
            <a:r>
              <a:rPr lang="el-GR" dirty="0" smtClean="0"/>
              <a:t> Κλεπετσάνης Παύλος </a:t>
            </a:r>
            <a:br>
              <a:rPr lang="el-GR" dirty="0" smtClean="0"/>
            </a:br>
            <a:r>
              <a:rPr lang="el-GR" dirty="0" smtClean="0"/>
              <a:t>«</a:t>
            </a:r>
            <a:r>
              <a:rPr lang="el-GR" dirty="0"/>
              <a:t>Πληροφοριακά </a:t>
            </a:r>
            <a:r>
              <a:rPr lang="el-GR" dirty="0" smtClean="0"/>
              <a:t>Συστήματα Υγείας</a:t>
            </a:r>
            <a:r>
              <a:rPr lang="el-GR" dirty="0" smtClean="0"/>
              <a:t>». </a:t>
            </a:r>
            <a:r>
              <a:rPr lang="el-GR" dirty="0" smtClean="0"/>
              <a:t/>
            </a:r>
            <a:br>
              <a:rPr lang="el-GR" dirty="0" smtClean="0"/>
            </a:br>
            <a:r>
              <a:rPr lang="el-GR" dirty="0" smtClean="0"/>
              <a:t>Έκδοση</a:t>
            </a:r>
            <a:r>
              <a:rPr lang="el-GR" dirty="0"/>
              <a:t>: 1.0. Πάτρα </a:t>
            </a:r>
            <a:r>
              <a:rPr lang="el-GR" dirty="0" smtClean="0"/>
              <a:t>2015. </a:t>
            </a:r>
          </a:p>
          <a:p>
            <a:pPr>
              <a:buNone/>
              <a:defRPr/>
            </a:pPr>
            <a:endParaRPr lang="el-GR" dirty="0"/>
          </a:p>
          <a:p>
            <a:pPr>
              <a:buNone/>
              <a:defRPr/>
            </a:pPr>
            <a:r>
              <a:rPr lang="el-GR" dirty="0" smtClean="0"/>
              <a:t>   Διαθέσιμο </a:t>
            </a:r>
            <a:r>
              <a:rPr lang="el-GR" dirty="0"/>
              <a:t>από τη δικτυακή </a:t>
            </a:r>
            <a:r>
              <a:rPr lang="el-GR" dirty="0" smtClean="0"/>
              <a:t>διεύθυνση:</a:t>
            </a:r>
            <a:endParaRPr lang="en-US" dirty="0" smtClean="0"/>
          </a:p>
          <a:p>
            <a:pPr>
              <a:buNone/>
              <a:defRPr/>
            </a:pPr>
            <a:r>
              <a:rPr lang="en-US" dirty="0" smtClean="0">
                <a:hlinkClick r:id="rId2"/>
              </a:rPr>
              <a:t>https</a:t>
            </a:r>
            <a:r>
              <a:rPr lang="en-US" dirty="0">
                <a:hlinkClick r:id="rId2"/>
              </a:rPr>
              <a:t>://</a:t>
            </a:r>
            <a:r>
              <a:rPr lang="en-US" dirty="0" smtClean="0">
                <a:hlinkClick r:id="rId2"/>
              </a:rPr>
              <a:t>eclass.upatras.gr/courses/PHA1612/</a:t>
            </a:r>
            <a:r>
              <a:rPr lang="en-US" dirty="0" smtClean="0"/>
              <a:t> </a:t>
            </a:r>
            <a:endParaRPr lang="el-GR" dirty="0"/>
          </a:p>
        </p:txBody>
      </p:sp>
    </p:spTree>
    <p:extLst>
      <p:ext uri="{BB962C8B-B14F-4D97-AF65-F5344CB8AC3E}">
        <p14:creationId xmlns:p14="http://schemas.microsoft.com/office/powerpoint/2010/main" val="40525276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772400" cy="720080"/>
          </a:xfrm>
        </p:spPr>
        <p:txBody>
          <a:bodyPr>
            <a:normAutofit fontScale="90000"/>
          </a:bodyPr>
          <a:lstStyle/>
          <a:p>
            <a:r>
              <a:rPr lang="el-GR" b="1" dirty="0"/>
              <a:t>Σημείωμα </a:t>
            </a:r>
            <a:r>
              <a:rPr lang="el-GR" b="1" dirty="0" smtClean="0"/>
              <a:t>Αδειοδότησης</a:t>
            </a:r>
            <a:endParaRPr lang="el-GR" dirty="0"/>
          </a:p>
        </p:txBody>
      </p:sp>
      <p:sp>
        <p:nvSpPr>
          <p:cNvPr id="3" name="Content Placeholder 2"/>
          <p:cNvSpPr>
            <a:spLocks noGrp="1"/>
          </p:cNvSpPr>
          <p:nvPr>
            <p:ph idx="1"/>
          </p:nvPr>
        </p:nvSpPr>
        <p:spPr>
          <a:xfrm>
            <a:off x="457200" y="1340768"/>
            <a:ext cx="8229600" cy="4968552"/>
          </a:xfrm>
        </p:spPr>
        <p:txBody>
          <a:bodyPr/>
          <a:lstStyle/>
          <a:p>
            <a:pPr algn="just">
              <a:buNone/>
              <a:defRPr/>
            </a:pPr>
            <a:r>
              <a:rPr lang="el-GR" sz="1600" dirty="0">
                <a:solidFill>
                  <a:prstClr val="black"/>
                </a:solidFill>
              </a:rPr>
              <a:t>Το παρόν υλικό διατίθεται με τους όρους της άδειας χρήσης Creative </a:t>
            </a:r>
            <a:r>
              <a:rPr lang="el-GR" sz="1600" dirty="0" smtClean="0">
                <a:solidFill>
                  <a:prstClr val="black"/>
                </a:solidFill>
              </a:rPr>
              <a:t>Commons</a:t>
            </a:r>
          </a:p>
          <a:p>
            <a:pPr algn="just">
              <a:buNone/>
              <a:defRPr/>
            </a:pPr>
            <a:r>
              <a:rPr lang="el-GR" sz="1600" dirty="0" smtClean="0">
                <a:solidFill>
                  <a:prstClr val="black"/>
                </a:solidFill>
              </a:rPr>
              <a:t>Αναφορά</a:t>
            </a:r>
            <a:r>
              <a:rPr lang="el-GR" sz="1600" dirty="0">
                <a:solidFill>
                  <a:prstClr val="black"/>
                </a:solidFill>
              </a:rPr>
              <a:t>, Μη Εμπορική Χρήση Παρόμοια Διανομή 4.0 [1] ή μεταγενέστερη, </a:t>
            </a:r>
            <a:r>
              <a:rPr lang="el-GR" sz="1600" dirty="0" smtClean="0">
                <a:solidFill>
                  <a:prstClr val="black"/>
                </a:solidFill>
              </a:rPr>
              <a:t>Διεθνής</a:t>
            </a:r>
          </a:p>
          <a:p>
            <a:pPr algn="just">
              <a:buNone/>
              <a:defRPr/>
            </a:pPr>
            <a:r>
              <a:rPr lang="el-GR" sz="1600" dirty="0" smtClean="0">
                <a:solidFill>
                  <a:prstClr val="black"/>
                </a:solidFill>
              </a:rPr>
              <a:t>Έκδοση</a:t>
            </a:r>
            <a:r>
              <a:rPr lang="el-GR" sz="1600" dirty="0">
                <a:solidFill>
                  <a:prstClr val="black"/>
                </a:solidFill>
              </a:rPr>
              <a:t>.   Εξαιρούνται τα αυτοτελή έργα τρίτων π.χ. φωτογραφίες, διαγράμματα κ.λ.π</a:t>
            </a:r>
            <a:r>
              <a:rPr lang="el-GR" sz="1600" dirty="0" smtClean="0">
                <a:solidFill>
                  <a:prstClr val="black"/>
                </a:solidFill>
              </a:rPr>
              <a:t>.,</a:t>
            </a:r>
          </a:p>
          <a:p>
            <a:pPr algn="just">
              <a:buNone/>
              <a:defRPr/>
            </a:pPr>
            <a:r>
              <a:rPr lang="el-GR" sz="1600" dirty="0" smtClean="0">
                <a:solidFill>
                  <a:prstClr val="black"/>
                </a:solidFill>
              </a:rPr>
              <a:t>τα </a:t>
            </a:r>
            <a:r>
              <a:rPr lang="el-GR" sz="1600" dirty="0">
                <a:solidFill>
                  <a:prstClr val="black"/>
                </a:solidFill>
              </a:rPr>
              <a:t>οποία εμπεριέχονται σε αυτό και τα οποία αναφέρονται μαζί με τους όρους </a:t>
            </a:r>
            <a:r>
              <a:rPr lang="el-GR" sz="1600" dirty="0" smtClean="0">
                <a:solidFill>
                  <a:prstClr val="black"/>
                </a:solidFill>
              </a:rPr>
              <a:t>χρήσης</a:t>
            </a:r>
          </a:p>
          <a:p>
            <a:pPr algn="just">
              <a:buNone/>
              <a:defRPr/>
            </a:pPr>
            <a:r>
              <a:rPr lang="el-GR" sz="1600" dirty="0" smtClean="0">
                <a:solidFill>
                  <a:prstClr val="black"/>
                </a:solidFill>
              </a:rPr>
              <a:t>τους </a:t>
            </a:r>
            <a:r>
              <a:rPr lang="el-GR" sz="1600" dirty="0">
                <a:solidFill>
                  <a:prstClr val="black"/>
                </a:solidFill>
              </a:rPr>
              <a:t>στο «Σημείωμα Χρήσης Έργων Τρίτων».    </a:t>
            </a:r>
          </a:p>
          <a:p>
            <a:pPr>
              <a:buNone/>
              <a:defRPr/>
            </a:pPr>
            <a:endParaRPr lang="en-US" sz="1600" dirty="0" smtClean="0">
              <a:solidFill>
                <a:prstClr val="black"/>
              </a:solidFill>
            </a:endParaRPr>
          </a:p>
          <a:p>
            <a:pPr>
              <a:buNone/>
              <a:defRPr/>
            </a:pPr>
            <a:r>
              <a:rPr lang="el-GR" sz="1600" dirty="0" smtClean="0">
                <a:solidFill>
                  <a:prstClr val="black"/>
                </a:solidFill>
              </a:rPr>
              <a:t> [</a:t>
            </a:r>
            <a:r>
              <a:rPr lang="el-GR" sz="1600" dirty="0">
                <a:solidFill>
                  <a:prstClr val="black"/>
                </a:solidFill>
              </a:rPr>
              <a:t>1] http://creativecommons.org/licenses/by-nc-sa/4.0/ </a:t>
            </a:r>
            <a:endParaRPr lang="en-US" sz="1600" dirty="0">
              <a:solidFill>
                <a:prstClr val="black"/>
              </a:solidFill>
            </a:endParaRPr>
          </a:p>
          <a:p>
            <a:pPr marL="0" indent="0">
              <a:buNone/>
              <a:defRPr/>
            </a:pPr>
            <a:endParaRPr lang="en-US" sz="1600" dirty="0" smtClean="0">
              <a:solidFill>
                <a:prstClr val="black"/>
              </a:solidFill>
            </a:endParaRPr>
          </a:p>
          <a:p>
            <a:pPr marL="0" indent="0">
              <a:buNone/>
              <a:defRPr/>
            </a:pPr>
            <a:r>
              <a:rPr lang="el-GR" sz="1600" dirty="0" smtClean="0">
                <a:solidFill>
                  <a:prstClr val="black"/>
                </a:solidFill>
              </a:rPr>
              <a:t>Ως </a:t>
            </a:r>
            <a:r>
              <a:rPr lang="el-GR" sz="1600" b="1" dirty="0">
                <a:solidFill>
                  <a:prstClr val="black"/>
                </a:solidFill>
              </a:rPr>
              <a:t>Μη Εμπορική</a:t>
            </a:r>
            <a:r>
              <a:rPr lang="el-GR" sz="1600" dirty="0">
                <a:solidFill>
                  <a:prstClr val="black"/>
                </a:solidFill>
              </a:rPr>
              <a:t> ορίζεται η χρήση:</a:t>
            </a:r>
          </a:p>
          <a:p>
            <a:pPr>
              <a:buFont typeface="Arial" panose="020B0604020202020204" pitchFamily="34" charset="0"/>
              <a:buChar char="•"/>
              <a:defRPr/>
            </a:pPr>
            <a:r>
              <a:rPr lang="el-GR" sz="1600" dirty="0">
                <a:solidFill>
                  <a:prstClr val="black"/>
                </a:solidFill>
              </a:rPr>
              <a:t>που δεν περιλαμβάνει άμεσο ή έμμεσο οικονομικό όφελος από την χρήση του έργου, για το διανομέα του έργου και αδειοδόχο</a:t>
            </a:r>
          </a:p>
          <a:p>
            <a:pPr>
              <a:buFont typeface="Arial" panose="020B0604020202020204" pitchFamily="34" charset="0"/>
              <a:buChar char="•"/>
              <a:defRPr/>
            </a:pPr>
            <a:r>
              <a:rPr lang="el-GR" sz="1600" dirty="0">
                <a:solidFill>
                  <a:prstClr val="black"/>
                </a:solidFill>
              </a:rPr>
              <a:t>που</a:t>
            </a:r>
            <a:r>
              <a:rPr lang="en-GB" sz="1600" dirty="0">
                <a:solidFill>
                  <a:prstClr val="black"/>
                </a:solidFill>
              </a:rPr>
              <a:t> </a:t>
            </a:r>
            <a:r>
              <a:rPr lang="el-GR" sz="1600" dirty="0">
                <a:solidFill>
                  <a:prstClr val="black"/>
                </a:solidFill>
              </a:rPr>
              <a:t>δεν περιλαμβάνει οικονομική συναλλαγή ως προϋπόθεση για τη χρήση ή πρόσβαση στο έργο</a:t>
            </a:r>
          </a:p>
          <a:p>
            <a:pPr>
              <a:buFont typeface="Arial" panose="020B0604020202020204" pitchFamily="34" charset="0"/>
              <a:buChar char="•"/>
              <a:defRPr/>
            </a:pPr>
            <a:r>
              <a:rPr lang="el-GR" sz="1600" dirty="0">
                <a:solidFill>
                  <a:prstClr val="black"/>
                </a:solidFill>
              </a:rPr>
              <a:t>που</a:t>
            </a:r>
            <a:r>
              <a:rPr lang="en-GB" sz="1600" dirty="0">
                <a:solidFill>
                  <a:prstClr val="black"/>
                </a:solidFill>
              </a:rPr>
              <a:t> </a:t>
            </a:r>
            <a:r>
              <a:rPr lang="el-GR" sz="1600" dirty="0">
                <a:solidFill>
                  <a:prstClr val="black"/>
                </a:solidFill>
              </a:rPr>
              <a:t>δεν προσπορίζει στο διανομέα του έργου και</a:t>
            </a:r>
            <a:r>
              <a:rPr lang="en-GB" sz="1600" dirty="0">
                <a:solidFill>
                  <a:prstClr val="black"/>
                </a:solidFill>
              </a:rPr>
              <a:t> </a:t>
            </a:r>
            <a:r>
              <a:rPr lang="el-GR" sz="1600" dirty="0">
                <a:solidFill>
                  <a:prstClr val="black"/>
                </a:solidFill>
              </a:rPr>
              <a:t>αδειοδόχο</a:t>
            </a:r>
            <a:r>
              <a:rPr lang="en-GB" sz="1600" dirty="0">
                <a:solidFill>
                  <a:prstClr val="black"/>
                </a:solidFill>
              </a:rPr>
              <a:t> </a:t>
            </a:r>
            <a:r>
              <a:rPr lang="el-GR" sz="1600" dirty="0">
                <a:solidFill>
                  <a:prstClr val="black"/>
                </a:solidFill>
              </a:rPr>
              <a:t>έμμεσο οικονομικό όφελος (π.χ. διαφημίσεις) από την προβολή του έργου σε διαδικτυακό </a:t>
            </a:r>
            <a:r>
              <a:rPr lang="el-GR" sz="1600" dirty="0" smtClean="0">
                <a:solidFill>
                  <a:prstClr val="black"/>
                </a:solidFill>
              </a:rPr>
              <a:t>τόπο</a:t>
            </a:r>
            <a:endParaRPr lang="el-GR" sz="1600" dirty="0">
              <a:solidFill>
                <a:prstClr val="black"/>
              </a:solidFill>
            </a:endParaRPr>
          </a:p>
          <a:p>
            <a:pPr>
              <a:defRPr/>
            </a:pPr>
            <a:r>
              <a:rPr lang="el-GR" sz="1600" dirty="0">
                <a:solidFill>
                  <a:prstClr val="black"/>
                </a:solidFill>
              </a:rPr>
              <a:t>Ο δικαιούχος μπορεί να παρέχει στον αδειοδόχο ξεχωριστή άδεια να χρησιμοποιεί το έργο για εμπορική χρήση, εφόσον αυτό του ζητηθεί</a:t>
            </a:r>
          </a:p>
          <a:p>
            <a:pPr marL="0" indent="0">
              <a:buNone/>
            </a:pPr>
            <a:endParaRPr lang="el-GR" sz="1600" dirty="0"/>
          </a:p>
        </p:txBody>
      </p:sp>
      <p:pic>
        <p:nvPicPr>
          <p:cNvPr id="8" name="Picture 22" descr="Λογότυπο για Άδειες χρήσης Creative Commons BY-NC-ND">
            <a:hlinkClick r:id="rId2"/>
          </p:cNvPr>
          <p:cNvPicPr>
            <a:picLocks noChangeAspect="1" noChangeArrowheads="1"/>
          </p:cNvPicPr>
          <p:nvPr/>
        </p:nvPicPr>
        <p:blipFill>
          <a:blip r:embed="rId3" cstate="print"/>
          <a:srcRect/>
          <a:stretch>
            <a:fillRect/>
          </a:stretch>
        </p:blipFill>
        <p:spPr bwMode="auto">
          <a:xfrm>
            <a:off x="6156176" y="2705787"/>
            <a:ext cx="1237059" cy="576263"/>
          </a:xfrm>
          <a:prstGeom prst="rect">
            <a:avLst/>
          </a:prstGeom>
          <a:noFill/>
          <a:ln w="9525">
            <a:noFill/>
            <a:miter lim="800000"/>
            <a:headEnd/>
            <a:tailEnd/>
          </a:ln>
        </p:spPr>
      </p:pic>
    </p:spTree>
    <p:extLst>
      <p:ext uri="{BB962C8B-B14F-4D97-AF65-F5344CB8AC3E}">
        <p14:creationId xmlns:p14="http://schemas.microsoft.com/office/powerpoint/2010/main" val="18065183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733256"/>
            <a:ext cx="3240360" cy="771224"/>
          </a:xfrm>
          <a:prstGeom prst="rect">
            <a:avLst/>
          </a:prstGeom>
          <a:noFill/>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5715766"/>
            <a:ext cx="2304256" cy="806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5214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Περιεχόμενα ενότητας</a:t>
            </a:r>
            <a:endParaRPr lang="el-GR" b="1" dirty="0"/>
          </a:p>
        </p:txBody>
      </p:sp>
      <p:sp>
        <p:nvSpPr>
          <p:cNvPr id="3" name="Content Placeholder 2"/>
          <p:cNvSpPr>
            <a:spLocks noGrp="1"/>
          </p:cNvSpPr>
          <p:nvPr>
            <p:ph idx="1"/>
          </p:nvPr>
        </p:nvSpPr>
        <p:spPr/>
        <p:txBody>
          <a:bodyPr/>
          <a:lstStyle/>
          <a:p>
            <a:pPr eaLnBrk="1" hangingPunct="1"/>
            <a:r>
              <a:rPr lang="el-GR" dirty="0" smtClean="0"/>
              <a:t>Εισαγωγή στα Πληροφοριακά Συστήματα Υγείας</a:t>
            </a:r>
            <a:endParaRPr lang="el-GR" dirty="0"/>
          </a:p>
          <a:p>
            <a:pPr eaLnBrk="1" hangingPunct="1"/>
            <a:r>
              <a:rPr lang="el-GR" dirty="0" smtClean="0"/>
              <a:t>Πληροφοριακά συστήματα Νοσοκομείων</a:t>
            </a:r>
            <a:br>
              <a:rPr lang="el-GR" dirty="0" smtClean="0"/>
            </a:br>
            <a:r>
              <a:rPr lang="el-GR" dirty="0" smtClean="0"/>
              <a:t>Υποσυστήματα ΠΣΝ</a:t>
            </a:r>
            <a:endParaRPr lang="el-GR" dirty="0"/>
          </a:p>
          <a:p>
            <a:pPr eaLnBrk="1" hangingPunct="1"/>
            <a:r>
              <a:rPr lang="el-GR" dirty="0" smtClean="0"/>
              <a:t>Αρχιτεκονική των ΠΣΝ</a:t>
            </a:r>
          </a:p>
          <a:p>
            <a:pPr eaLnBrk="1" hangingPunct="1"/>
            <a:r>
              <a:rPr lang="el-GR" dirty="0" smtClean="0"/>
              <a:t>Ολοκλήρωση των ΠΣΝ</a:t>
            </a:r>
          </a:p>
          <a:p>
            <a:pPr eaLnBrk="1" hangingPunct="1"/>
            <a:r>
              <a:rPr lang="el-GR" dirty="0" smtClean="0"/>
              <a:t>Τηλεϊατρική</a:t>
            </a:r>
          </a:p>
          <a:p>
            <a:pPr eaLnBrk="1" hangingPunct="1"/>
            <a:r>
              <a:rPr lang="el-GR" dirty="0" smtClean="0"/>
              <a:t>Ασφάλεια Πληροφοριακών συστημάτων</a:t>
            </a:r>
            <a:endParaRPr lang="el-GR" dirty="0"/>
          </a:p>
        </p:txBody>
      </p:sp>
    </p:spTree>
    <p:extLst>
      <p:ext uri="{BB962C8B-B14F-4D97-AF65-F5344CB8AC3E}">
        <p14:creationId xmlns:p14="http://schemas.microsoft.com/office/powerpoint/2010/main" val="1992878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p:spPr>
        <p:txBody>
          <a:bodyPr>
            <a:normAutofit/>
          </a:bodyPr>
          <a:lstStyle/>
          <a:p>
            <a:r>
              <a:rPr lang="el-GR" sz="2800" b="1" dirty="0" smtClean="0"/>
              <a:t>Πληροφοριακά Συστήματα Νοσοκομείων (1)</a:t>
            </a:r>
            <a:endParaRPr lang="el-GR" sz="2800" b="1" dirty="0"/>
          </a:p>
        </p:txBody>
      </p:sp>
      <p:sp>
        <p:nvSpPr>
          <p:cNvPr id="3" name="2 - Θέση περιεχομένου"/>
          <p:cNvSpPr>
            <a:spLocks noGrp="1"/>
          </p:cNvSpPr>
          <p:nvPr>
            <p:ph idx="1"/>
          </p:nvPr>
        </p:nvSpPr>
        <p:spPr>
          <a:xfrm>
            <a:off x="457200" y="1340768"/>
            <a:ext cx="8229600" cy="4785395"/>
          </a:xfrm>
        </p:spPr>
        <p:txBody>
          <a:bodyPr>
            <a:normAutofit/>
          </a:bodyPr>
          <a:lstStyle/>
          <a:p>
            <a:pPr marL="0" indent="0">
              <a:buNone/>
            </a:pPr>
            <a:r>
              <a:rPr lang="el-GR" sz="2000" i="1" dirty="0"/>
              <a:t>Πληροφοριακό Σύστημα Νοσοκομείου (ΠΣΝ) είναι εκείνο το  Πληροφοριακό σύστημα το οποίο διαχειρίζεται εσωτερική και εξωτερική ροή πληροφοριών μέσα στο νοσοκομείο και ρυθμίζει την αρμονική συνύπαρξη και επικοινωνία συστημάτων μέσα στο νοσηλευτικό ίδρυμα. </a:t>
            </a:r>
            <a:endParaRPr lang="el-GR" sz="2000" i="1" dirty="0" smtClean="0"/>
          </a:p>
          <a:p>
            <a:pPr marL="0" indent="0">
              <a:buNone/>
            </a:pPr>
            <a:r>
              <a:rPr lang="el-GR" sz="2000" dirty="0" smtClean="0"/>
              <a:t>Εμφάνιση : τέλη δεκαετίας 60</a:t>
            </a:r>
          </a:p>
          <a:p>
            <a:pPr marL="0" indent="0">
              <a:buNone/>
            </a:pPr>
            <a:r>
              <a:rPr lang="el-GR" sz="2000" dirty="0" smtClean="0"/>
              <a:t>Τεράστιος όγκος ιατρικής πληροφορίας – καθημερινή ιατρική πρακτική</a:t>
            </a:r>
          </a:p>
          <a:p>
            <a:pPr marL="0" indent="0">
              <a:buNone/>
            </a:pPr>
            <a:r>
              <a:rPr lang="el-GR" sz="2000" dirty="0" smtClean="0"/>
              <a:t>Μη επιτυχή τα πρώτα προγράμματα – έλλειψη εμπειρίας</a:t>
            </a:r>
          </a:p>
          <a:p>
            <a:pPr marL="0" indent="0">
              <a:buNone/>
            </a:pPr>
            <a:r>
              <a:rPr lang="el-GR" sz="2000" dirty="0" smtClean="0"/>
              <a:t>Αύξηση του επιπέδου των παρεχόμενων υπηρεσιών υγείας</a:t>
            </a:r>
          </a:p>
          <a:p>
            <a:pPr marL="0" indent="0">
              <a:buNone/>
            </a:pPr>
            <a:endParaRPr lang="el-GR"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a:buNone/>
            </a:pPr>
            <a:r>
              <a:rPr lang="el-GR" sz="2000" dirty="0" smtClean="0"/>
              <a:t>Υποσυστήματα ΠΣΝ</a:t>
            </a:r>
          </a:p>
          <a:p>
            <a:pPr>
              <a:buNone/>
            </a:pPr>
            <a:r>
              <a:rPr lang="el-GR" sz="2000" dirty="0"/>
              <a:t>	</a:t>
            </a:r>
            <a:r>
              <a:rPr lang="el-GR" sz="2000" dirty="0" smtClean="0"/>
              <a:t>1. Διαχειριστικό Πληροφοριακό Σύστημα Νοσοκομείων (ΔΠΣΝ)</a:t>
            </a:r>
          </a:p>
          <a:p>
            <a:pPr>
              <a:buNone/>
            </a:pPr>
            <a:r>
              <a:rPr lang="el-GR" sz="2000" dirty="0" smtClean="0"/>
              <a:t>	2. Ιατρικό Πληροφοριακό Σύστημα Νοσοκομείου (ΙΠΣΝ)</a:t>
            </a:r>
          </a:p>
          <a:p>
            <a:pPr>
              <a:buNone/>
            </a:pPr>
            <a:r>
              <a:rPr lang="el-GR" sz="2000" dirty="0"/>
              <a:t>	</a:t>
            </a:r>
            <a:r>
              <a:rPr lang="el-GR" sz="2000" dirty="0" smtClean="0"/>
              <a:t>3. Πληροφοριακό Σύστημα Εργαστηρίων (ΠΣΕ)</a:t>
            </a:r>
          </a:p>
          <a:p>
            <a:pPr>
              <a:buNone/>
            </a:pPr>
            <a:r>
              <a:rPr lang="el-GR" sz="2000" dirty="0" smtClean="0"/>
              <a:t>	4. Πληροφοριακό Σύστημα Διοίκησης Νοσοκομείου (ΠΣΔΝ)</a:t>
            </a:r>
          </a:p>
          <a:p>
            <a:pPr>
              <a:buNone/>
            </a:pPr>
            <a:endParaRPr lang="el-GR" sz="2000" dirty="0"/>
          </a:p>
        </p:txBody>
      </p:sp>
      <p:sp>
        <p:nvSpPr>
          <p:cNvPr id="4" name="1 - Τίτλος"/>
          <p:cNvSpPr>
            <a:spLocks noGrp="1"/>
          </p:cNvSpPr>
          <p:nvPr>
            <p:ph type="title"/>
          </p:nvPr>
        </p:nvSpPr>
        <p:spPr/>
        <p:txBody>
          <a:bodyPr>
            <a:normAutofit/>
          </a:bodyPr>
          <a:lstStyle/>
          <a:p>
            <a:r>
              <a:rPr lang="el-GR" sz="2800" b="1" dirty="0" smtClean="0"/>
              <a:t>Πληροφοριακά Συστήματα Νοσοκομείων (2)</a:t>
            </a:r>
            <a:endParaRPr lang="el-GR" sz="28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t>Διαχειριστικό Πληροφοριακό Σύστημα Νοσοκομείων (ΔΠΣΝ) (1)</a:t>
            </a:r>
            <a:endParaRPr lang="el-GR" sz="2800" b="1" dirty="0"/>
          </a:p>
        </p:txBody>
      </p:sp>
      <p:pic>
        <p:nvPicPr>
          <p:cNvPr id="4" name="Picture 2" descr="medicosbig2"/>
          <p:cNvPicPr/>
          <p:nvPr/>
        </p:nvPicPr>
        <p:blipFill>
          <a:blip r:embed="rId2" cstate="print">
            <a:grayscl/>
          </a:blip>
          <a:srcRect/>
          <a:stretch>
            <a:fillRect/>
          </a:stretch>
        </p:blipFill>
        <p:spPr bwMode="auto">
          <a:xfrm>
            <a:off x="1763688" y="1556792"/>
            <a:ext cx="5568647" cy="444584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412776"/>
            <a:ext cx="8229600" cy="4968552"/>
          </a:xfrm>
        </p:spPr>
        <p:txBody>
          <a:bodyPr>
            <a:normAutofit/>
          </a:bodyPr>
          <a:lstStyle/>
          <a:p>
            <a:pPr>
              <a:buNone/>
            </a:pPr>
            <a:r>
              <a:rPr lang="el-GR" sz="1800" dirty="0"/>
              <a:t>Το ΔΠΣΝ ενός νοσοκομείου περιλαμβάνει μεταξύ άλλων τις ακόλουθες εφαρμογές:</a:t>
            </a:r>
          </a:p>
          <a:p>
            <a:pPr lvl="1"/>
            <a:r>
              <a:rPr lang="el-GR" sz="1400" dirty="0"/>
              <a:t>Διαχείριση Ασθενών.</a:t>
            </a:r>
          </a:p>
          <a:p>
            <a:pPr lvl="1"/>
            <a:r>
              <a:rPr lang="el-GR" sz="1400" dirty="0"/>
              <a:t>Νοσηλευομένων ( Γραφείο Κίνησης)</a:t>
            </a:r>
          </a:p>
          <a:p>
            <a:pPr lvl="1"/>
            <a:r>
              <a:rPr lang="el-GR" sz="1400" dirty="0"/>
              <a:t>Εξωτερικών Ασθενών (Γραμματεία Εξωτερικών Ιατρείων)</a:t>
            </a:r>
          </a:p>
          <a:p>
            <a:pPr lvl="1"/>
            <a:r>
              <a:rPr lang="el-GR" sz="1400" dirty="0"/>
              <a:t>Επειγόντων περιστατικών (Τμήμα Επειγόντων Περιστατικών)</a:t>
            </a:r>
          </a:p>
          <a:p>
            <a:pPr lvl="1"/>
            <a:r>
              <a:rPr lang="el-GR" sz="1400" dirty="0"/>
              <a:t>Διαχείριση προσωπικού</a:t>
            </a:r>
          </a:p>
          <a:p>
            <a:pPr lvl="1"/>
            <a:r>
              <a:rPr lang="el-GR" sz="1400" dirty="0"/>
              <a:t>Διαχείριση υλικών</a:t>
            </a:r>
          </a:p>
          <a:p>
            <a:pPr lvl="1"/>
            <a:r>
              <a:rPr lang="el-GR" sz="1400" dirty="0"/>
              <a:t>Διαχείριση προμηθειών</a:t>
            </a:r>
          </a:p>
          <a:p>
            <a:pPr lvl="1"/>
            <a:r>
              <a:rPr lang="el-GR" sz="1400" dirty="0"/>
              <a:t>Διαχείριση εγκαταστάσεων</a:t>
            </a:r>
          </a:p>
          <a:p>
            <a:pPr lvl="1"/>
            <a:r>
              <a:rPr lang="el-GR" sz="1400" dirty="0"/>
              <a:t>Τιμολόγηση παρεχόμενων </a:t>
            </a:r>
            <a:r>
              <a:rPr lang="el-GR" sz="1400" dirty="0" smtClean="0"/>
              <a:t>Υπηρεσιών (</a:t>
            </a:r>
            <a:r>
              <a:rPr lang="el-GR" sz="1400" dirty="0"/>
              <a:t>νοσηλείας, ιατρικών πράξεων, εργαστηριακών εξετάσεων, χρήσης υλικών και φαρμάκων)</a:t>
            </a:r>
          </a:p>
          <a:p>
            <a:pPr lvl="1"/>
            <a:r>
              <a:rPr lang="el-GR" sz="1400" dirty="0"/>
              <a:t>Λογιστική</a:t>
            </a:r>
          </a:p>
          <a:p>
            <a:pPr lvl="1"/>
            <a:r>
              <a:rPr lang="el-GR" sz="1400" dirty="0"/>
              <a:t>Ταμειακό Προγραμματισμό</a:t>
            </a:r>
          </a:p>
          <a:p>
            <a:pPr lvl="1"/>
            <a:r>
              <a:rPr lang="el-GR" sz="1400" dirty="0"/>
              <a:t>Προϋπολογισμό</a:t>
            </a:r>
          </a:p>
          <a:p>
            <a:pPr lvl="1"/>
            <a:r>
              <a:rPr lang="el-GR" sz="1400" dirty="0"/>
              <a:t>Λογιστήριο ασθενών</a:t>
            </a:r>
          </a:p>
          <a:p>
            <a:pPr lvl="1"/>
            <a:r>
              <a:rPr lang="el-GR" sz="1400" dirty="0"/>
              <a:t>Εκκαθάριση ασφαλιστικών ταμείων</a:t>
            </a:r>
          </a:p>
          <a:p>
            <a:pPr lvl="1"/>
            <a:r>
              <a:rPr lang="el-GR" sz="1400" dirty="0"/>
              <a:t>Διαχείριση παραμέτρων νοσηλίων</a:t>
            </a:r>
          </a:p>
          <a:p>
            <a:pPr lvl="1"/>
            <a:r>
              <a:rPr lang="el-GR" sz="1400" dirty="0"/>
              <a:t>Εισπράξεις / Πληρωμές</a:t>
            </a:r>
          </a:p>
          <a:p>
            <a:pPr lvl="1"/>
            <a:r>
              <a:rPr lang="el-GR" sz="1400" dirty="0"/>
              <a:t>Μισθοδοσία προσωπικού</a:t>
            </a:r>
          </a:p>
          <a:p>
            <a:pPr>
              <a:buNone/>
            </a:pPr>
            <a:endParaRPr lang="el-GR" sz="1800" dirty="0"/>
          </a:p>
        </p:txBody>
      </p:sp>
      <p:sp>
        <p:nvSpPr>
          <p:cNvPr id="4" name="1 - Τίτλος"/>
          <p:cNvSpPr>
            <a:spLocks noGrp="1"/>
          </p:cNvSpPr>
          <p:nvPr>
            <p:ph type="title"/>
          </p:nvPr>
        </p:nvSpPr>
        <p:spPr>
          <a:xfrm>
            <a:off x="457200" y="274638"/>
            <a:ext cx="8229600" cy="1066130"/>
          </a:xfrm>
        </p:spPr>
        <p:txBody>
          <a:bodyPr>
            <a:normAutofit/>
          </a:bodyPr>
          <a:lstStyle/>
          <a:p>
            <a:r>
              <a:rPr lang="el-GR" sz="2800" b="1" dirty="0" smtClean="0"/>
              <a:t>Διαχειριστικό Πληροφοριακό Σύστημα Νοσοκομείων (ΔΠΣΝ) (2)</a:t>
            </a:r>
            <a:endParaRPr lang="el-GR" sz="28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340768"/>
            <a:ext cx="8229600" cy="4785395"/>
          </a:xfrm>
        </p:spPr>
        <p:txBody>
          <a:bodyPr>
            <a:normAutofit/>
          </a:bodyPr>
          <a:lstStyle/>
          <a:p>
            <a:pPr>
              <a:buNone/>
            </a:pPr>
            <a:r>
              <a:rPr lang="el-GR" sz="1800" dirty="0"/>
              <a:t>Ένα ΙΠΣΝ χωρίζεται σε δύο επιμέρους υποσυστήματα.</a:t>
            </a:r>
          </a:p>
          <a:p>
            <a:pPr lvl="1">
              <a:buNone/>
            </a:pPr>
            <a:r>
              <a:rPr lang="el-GR" sz="1400" dirty="0"/>
              <a:t>	</a:t>
            </a:r>
            <a:r>
              <a:rPr lang="el-GR" sz="1800" dirty="0"/>
              <a:t>Ι) Πληροφοριακό Σύστημα Ιατρικής Φροντίδας (ΠΣΙΦ)</a:t>
            </a:r>
          </a:p>
          <a:p>
            <a:pPr lvl="1">
              <a:buNone/>
            </a:pPr>
            <a:r>
              <a:rPr lang="el-GR" sz="1800" dirty="0"/>
              <a:t>	ΙΙ) Πληροφοριακό Σύστημα Νοσηλευτικής Φροντίδας (ΠΣΝΦ)</a:t>
            </a:r>
          </a:p>
          <a:p>
            <a:pPr>
              <a:spcBef>
                <a:spcPts val="1800"/>
              </a:spcBef>
              <a:buNone/>
            </a:pPr>
            <a:r>
              <a:rPr lang="el-GR" sz="1800" dirty="0"/>
              <a:t>Το ΠΣΙΦ περιλαμβάνει μεταξύ άλλων τις ακόλουθες εφαρμογές:</a:t>
            </a:r>
          </a:p>
          <a:p>
            <a:pPr lvl="1"/>
            <a:r>
              <a:rPr lang="el-GR" sz="1800" dirty="0"/>
              <a:t>Διαχείριση ασθενή (εισαγωγή, έξοδος, μετακίνηση ασθενή</a:t>
            </a:r>
            <a:r>
              <a:rPr lang="el-GR" sz="1800" dirty="0" smtClean="0"/>
              <a:t>)</a:t>
            </a:r>
            <a:endParaRPr lang="el-GR" sz="1800" dirty="0"/>
          </a:p>
          <a:p>
            <a:pPr lvl="1"/>
            <a:r>
              <a:rPr lang="el-GR" sz="1800" dirty="0"/>
              <a:t>Διαχείριση </a:t>
            </a:r>
            <a:r>
              <a:rPr lang="el-GR" sz="1800" dirty="0" smtClean="0"/>
              <a:t>ιστορικού</a:t>
            </a:r>
            <a:endParaRPr lang="el-GR" sz="1800" dirty="0"/>
          </a:p>
          <a:p>
            <a:pPr lvl="1"/>
            <a:r>
              <a:rPr lang="el-GR" sz="1800" dirty="0"/>
              <a:t>Παρακολούθηση και καταγραφή υγείας (συμπτώματα ασθενή, κλινικά σημεία, διαγνώσεις, πορεία νόσου κλπ </a:t>
            </a:r>
            <a:r>
              <a:rPr lang="el-GR" sz="1800" dirty="0" smtClean="0"/>
              <a:t>)</a:t>
            </a:r>
            <a:endParaRPr lang="el-GR" sz="1800" dirty="0"/>
          </a:p>
          <a:p>
            <a:pPr lvl="1"/>
            <a:r>
              <a:rPr lang="el-GR" sz="1800" dirty="0"/>
              <a:t>Διαχείριση ιατρικών εντολών και παρουσίαση αποτελεσμάτων</a:t>
            </a:r>
          </a:p>
          <a:p>
            <a:pPr lvl="1"/>
            <a:r>
              <a:rPr lang="el-GR" sz="1800" dirty="0"/>
              <a:t>Προγραμματισμός ιατρικού και νοσηλευτικού προσωπικού</a:t>
            </a:r>
          </a:p>
          <a:p>
            <a:pPr lvl="1"/>
            <a:r>
              <a:rPr lang="el-GR" sz="1800" dirty="0"/>
              <a:t>Διαχείριση τακτικών εξωτερικών ιατρείων</a:t>
            </a:r>
          </a:p>
          <a:p>
            <a:pPr lvl="1"/>
            <a:r>
              <a:rPr lang="el-GR" sz="1800" dirty="0"/>
              <a:t>Διαχείριση τακτικών εξωτερικών ιατρείων</a:t>
            </a:r>
          </a:p>
          <a:p>
            <a:pPr lvl="1"/>
            <a:r>
              <a:rPr lang="el-GR" sz="1800" dirty="0" smtClean="0"/>
              <a:t>Προγραμματισμός </a:t>
            </a:r>
            <a:r>
              <a:rPr lang="el-GR" sz="1800" dirty="0"/>
              <a:t>χειρουργείων</a:t>
            </a:r>
          </a:p>
        </p:txBody>
      </p:sp>
      <p:sp>
        <p:nvSpPr>
          <p:cNvPr id="4" name="1 - Τίτλος"/>
          <p:cNvSpPr>
            <a:spLocks noGrp="1"/>
          </p:cNvSpPr>
          <p:nvPr>
            <p:ph type="title"/>
          </p:nvPr>
        </p:nvSpPr>
        <p:spPr>
          <a:xfrm>
            <a:off x="323528" y="274638"/>
            <a:ext cx="8496944" cy="994122"/>
          </a:xfrm>
        </p:spPr>
        <p:txBody>
          <a:bodyPr>
            <a:normAutofit/>
          </a:bodyPr>
          <a:lstStyle/>
          <a:p>
            <a:r>
              <a:rPr lang="el-GR" sz="2800" b="1" dirty="0" smtClean="0"/>
              <a:t>Ιατρικό Πληροφοριακό Σύστημα Νοσοκομείου (ΙΠΣΝ) (1)</a:t>
            </a:r>
            <a:endParaRPr lang="el-GR" sz="2800" b="1"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541</TotalTime>
  <Words>1798</Words>
  <Application>Microsoft Office PowerPoint</Application>
  <PresentationFormat>On-screen Show (4:3)</PresentationFormat>
  <Paragraphs>207</Paragraphs>
  <Slides>34</Slides>
  <Notes>5</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Θέμα του Office</vt:lpstr>
      <vt:lpstr>Πληροφορική</vt:lpstr>
      <vt:lpstr>Άδειες Χρήσης</vt:lpstr>
      <vt:lpstr>Χρηματοδότηση</vt:lpstr>
      <vt:lpstr>Περιεχόμενα ενότητας</vt:lpstr>
      <vt:lpstr>Πληροφοριακά Συστήματα Νοσοκομείων (1)</vt:lpstr>
      <vt:lpstr>Πληροφοριακά Συστήματα Νοσοκομείων (2)</vt:lpstr>
      <vt:lpstr>Διαχειριστικό Πληροφοριακό Σύστημα Νοσοκομείων (ΔΠΣΝ) (1)</vt:lpstr>
      <vt:lpstr>Διαχειριστικό Πληροφοριακό Σύστημα Νοσοκομείων (ΔΠΣΝ) (2)</vt:lpstr>
      <vt:lpstr>Ιατρικό Πληροφοριακό Σύστημα Νοσοκομείου (ΙΠΣΝ) (1)</vt:lpstr>
      <vt:lpstr>Ιατρικό Πληροφοριακό Σύστημα Νοσοκομείου (ΙΠΣΝ) (2)</vt:lpstr>
      <vt:lpstr>Πληροφοριακό Σύστημα Εργαστηρίων (ΠΣΕ)</vt:lpstr>
      <vt:lpstr>Πληροφοριακό Σύστημα Διοίκησης Νοσοκομείου (ΠΣΔΝ)</vt:lpstr>
      <vt:lpstr>Αρχιτεκτονική ΠΣΝ</vt:lpstr>
      <vt:lpstr>Κεντρικό Μοντέλο</vt:lpstr>
      <vt:lpstr>Αρθρωτό Μοντέλο</vt:lpstr>
      <vt:lpstr>Μοντέλο  Κατανεμημένων Συστημάτων (1)</vt:lpstr>
      <vt:lpstr>Μοντέλο Κατανεμημένων Συστημάτων (2)</vt:lpstr>
      <vt:lpstr>Μοντέλο  Κατανεμημένων Συστημάτων (3)</vt:lpstr>
      <vt:lpstr>Μοντέλο  Κατανεμημένων Συστημάτων (4)</vt:lpstr>
      <vt:lpstr>Ολοκλήρωση των ΠΣΝ (1)</vt:lpstr>
      <vt:lpstr>Ολοκλήρωση των ΠΣΝ (2)</vt:lpstr>
      <vt:lpstr>Ολοκλήρωση των ΠΣΝ (3)</vt:lpstr>
      <vt:lpstr>Τηλεϊατρική (1)</vt:lpstr>
      <vt:lpstr>Τηλεϊατρική (2)</vt:lpstr>
      <vt:lpstr>Τηλεϊατρική (3)</vt:lpstr>
      <vt:lpstr>Τηλεϊατρική (4)</vt:lpstr>
      <vt:lpstr>Τηλεϊατρική (5)</vt:lpstr>
      <vt:lpstr>Ασφάλεια Πληροφοριακών Συστημάτων (1)</vt:lpstr>
      <vt:lpstr>Ασφάλεια Πληροφοριακών Συστημάτων (2)</vt:lpstr>
      <vt:lpstr>Ασφάλεια Πληροφοριακών Συστημάτων (3)</vt:lpstr>
      <vt:lpstr>Ασφάλεια Πληροφοριακών Συστημάτων (4)</vt:lpstr>
      <vt:lpstr>Σημείωμα Αναφοράς</vt:lpstr>
      <vt:lpstr>Σημείωμα Αδειοδότησης</vt:lpstr>
      <vt:lpstr>Τέλος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ΠΛΗΡΟΦΟΡΙΑΚΑ ΣΥΣΤΗΜΑΤΑ</dc:title>
  <dc:creator>Andriana</dc:creator>
  <cp:lastModifiedBy>admin</cp:lastModifiedBy>
  <cp:revision>55</cp:revision>
  <dcterms:created xsi:type="dcterms:W3CDTF">2013-11-07T16:05:26Z</dcterms:created>
  <dcterms:modified xsi:type="dcterms:W3CDTF">2015-05-18T05:49:04Z</dcterms:modified>
</cp:coreProperties>
</file>