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42"/>
  </p:notesMasterIdLst>
  <p:sldIdLst>
    <p:sldId id="256" r:id="rId3"/>
    <p:sldId id="257" r:id="rId4"/>
    <p:sldId id="259" r:id="rId5"/>
    <p:sldId id="267" r:id="rId6"/>
    <p:sldId id="268" r:id="rId7"/>
    <p:sldId id="274" r:id="rId8"/>
    <p:sldId id="275" r:id="rId9"/>
    <p:sldId id="296" r:id="rId10"/>
    <p:sldId id="297" r:id="rId11"/>
    <p:sldId id="269" r:id="rId12"/>
    <p:sldId id="270" r:id="rId13"/>
    <p:sldId id="298" r:id="rId14"/>
    <p:sldId id="299" r:id="rId15"/>
    <p:sldId id="300" r:id="rId16"/>
    <p:sldId id="271" r:id="rId17"/>
    <p:sldId id="272" r:id="rId18"/>
    <p:sldId id="273"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301" r:id="rId33"/>
    <p:sldId id="289" r:id="rId34"/>
    <p:sldId id="290" r:id="rId35"/>
    <p:sldId id="291" r:id="rId36"/>
    <p:sldId id="292" r:id="rId37"/>
    <p:sldId id="293" r:id="rId38"/>
    <p:sldId id="294" r:id="rId39"/>
    <p:sldId id="295" r:id="rId40"/>
    <p:sldId id="258" r:id="rId41"/>
  </p:sldIdLst>
  <p:sldSz cx="9144000" cy="6858000" type="screen4x3"/>
  <p:notesSz cx="6858000" cy="9144000"/>
  <p:defaultTextStyle>
    <a:defPPr>
      <a:defRPr lang="en-US"/>
    </a:defPPr>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Φωτεινό στυλ 3 - Έμφαση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Φωτεινό στυλ 3 - Έμφαση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0A15C55-8517-42AA-B614-E9B94910E393}" styleName="Μεσαίο στυλ 2 - Έμφαση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269D01E-BC32-4049-B463-5C60D7B0CCD2}" styleName="Στυλ με θέμα 2 - Έμφαση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Στυλ με θέμα 2 - Έμφαση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08" autoAdjust="0"/>
    <p:restoredTop sz="94660"/>
  </p:normalViewPr>
  <p:slideViewPr>
    <p:cSldViewPr>
      <p:cViewPr varScale="1">
        <p:scale>
          <a:sx n="43" d="100"/>
          <a:sy n="43" d="100"/>
        </p:scale>
        <p:origin x="211"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55"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1374D5-1BC7-4678-B742-B86A180220C9}" type="doc">
      <dgm:prSet loTypeId="urn:microsoft.com/office/officeart/2005/8/layout/arrow5" loCatId="relationship" qsTypeId="urn:microsoft.com/office/officeart/2005/8/quickstyle/simple1" qsCatId="simple" csTypeId="urn:microsoft.com/office/officeart/2005/8/colors/colorful1" csCatId="colorful" phldr="1"/>
      <dgm:spPr/>
      <dgm:t>
        <a:bodyPr/>
        <a:lstStyle/>
        <a:p>
          <a:endParaRPr lang="el-GR"/>
        </a:p>
      </dgm:t>
    </dgm:pt>
    <dgm:pt modelId="{6B1A74BD-E63A-4B25-9135-35A220D6AB1C}">
      <dgm:prSet phldrT="[Κείμενο]" custT="1"/>
      <dgm:spPr/>
      <dgm:t>
        <a:bodyPr/>
        <a:lstStyle/>
        <a:p>
          <a:r>
            <a:rPr lang="el-GR" sz="2000" b="1" dirty="0" smtClean="0"/>
            <a:t>το κόστος αποφυγής λαθών/ελαττωματικών </a:t>
          </a:r>
          <a:r>
            <a:rPr lang="el-GR" sz="2000" dirty="0" smtClean="0"/>
            <a:t>(πριν την παραγωγή/παροχή και περιλαμβάνει το κόστος πρόληψης </a:t>
          </a:r>
          <a:r>
            <a:rPr lang="el-GR" sz="2000" dirty="0" err="1" smtClean="0"/>
            <a:t>ελαττωματικώντο</a:t>
          </a:r>
          <a:r>
            <a:rPr lang="el-GR" sz="2000" dirty="0" smtClean="0"/>
            <a:t> </a:t>
          </a:r>
          <a:endParaRPr lang="el-GR" sz="2000" dirty="0"/>
        </a:p>
      </dgm:t>
    </dgm:pt>
    <dgm:pt modelId="{8911018C-8AF6-469A-A40B-F9A4D788E111}" type="parTrans" cxnId="{CD1244BD-9351-4FD7-A7CD-B440600DD4AC}">
      <dgm:prSet/>
      <dgm:spPr/>
      <dgm:t>
        <a:bodyPr/>
        <a:lstStyle/>
        <a:p>
          <a:endParaRPr lang="el-GR"/>
        </a:p>
      </dgm:t>
    </dgm:pt>
    <dgm:pt modelId="{44FD4CFB-9A1F-4623-844A-E154F7192D29}" type="sibTrans" cxnId="{CD1244BD-9351-4FD7-A7CD-B440600DD4AC}">
      <dgm:prSet/>
      <dgm:spPr/>
      <dgm:t>
        <a:bodyPr/>
        <a:lstStyle/>
        <a:p>
          <a:endParaRPr lang="el-GR"/>
        </a:p>
      </dgm:t>
    </dgm:pt>
    <dgm:pt modelId="{4683D25B-660D-4F70-8507-32D243F42AF3}">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l-GR" sz="2000" b="1" dirty="0" smtClean="0"/>
            <a:t>κόστος ελαττωματικών </a:t>
          </a:r>
          <a:r>
            <a:rPr lang="el-GR" sz="2000" dirty="0" smtClean="0"/>
            <a:t>που προκύπτει μετά την παραγωγή προϊόντων ή την παροχή των υπηρεσιών και το οποίο μπορεί να είναι εσωτερικό ή εξωτερικό</a:t>
          </a:r>
        </a:p>
        <a:p>
          <a:pPr defTabSz="889000">
            <a:lnSpc>
              <a:spcPct val="90000"/>
            </a:lnSpc>
            <a:spcBef>
              <a:spcPct val="0"/>
            </a:spcBef>
            <a:spcAft>
              <a:spcPct val="35000"/>
            </a:spcAft>
          </a:pPr>
          <a:endParaRPr lang="el-GR" sz="2000" dirty="0"/>
        </a:p>
      </dgm:t>
    </dgm:pt>
    <dgm:pt modelId="{11F03C88-74DA-476E-9C83-4B8E7F6BFA46}" type="parTrans" cxnId="{1D1FD28F-B7EE-4E66-B34D-887744479FE3}">
      <dgm:prSet/>
      <dgm:spPr/>
      <dgm:t>
        <a:bodyPr/>
        <a:lstStyle/>
        <a:p>
          <a:endParaRPr lang="el-GR"/>
        </a:p>
      </dgm:t>
    </dgm:pt>
    <dgm:pt modelId="{79418FFD-E5A2-4996-8EBF-5155F09ED0EF}" type="sibTrans" cxnId="{1D1FD28F-B7EE-4E66-B34D-887744479FE3}">
      <dgm:prSet/>
      <dgm:spPr/>
      <dgm:t>
        <a:bodyPr/>
        <a:lstStyle/>
        <a:p>
          <a:endParaRPr lang="el-GR"/>
        </a:p>
      </dgm:t>
    </dgm:pt>
    <dgm:pt modelId="{B40E3C07-2996-44C7-955D-E96570F3BC11}" type="pres">
      <dgm:prSet presAssocID="{2E1374D5-1BC7-4678-B742-B86A180220C9}" presName="diagram" presStyleCnt="0">
        <dgm:presLayoutVars>
          <dgm:dir/>
          <dgm:resizeHandles val="exact"/>
        </dgm:presLayoutVars>
      </dgm:prSet>
      <dgm:spPr/>
      <dgm:t>
        <a:bodyPr/>
        <a:lstStyle/>
        <a:p>
          <a:endParaRPr lang="el-GR"/>
        </a:p>
      </dgm:t>
    </dgm:pt>
    <dgm:pt modelId="{D2C2ECCB-AF4D-4107-A428-B895CDFBCC78}" type="pres">
      <dgm:prSet presAssocID="{6B1A74BD-E63A-4B25-9135-35A220D6AB1C}" presName="arrow" presStyleLbl="node1" presStyleIdx="0" presStyleCnt="2" custScaleX="129515" custScaleY="106800">
        <dgm:presLayoutVars>
          <dgm:bulletEnabled val="1"/>
        </dgm:presLayoutVars>
      </dgm:prSet>
      <dgm:spPr/>
      <dgm:t>
        <a:bodyPr/>
        <a:lstStyle/>
        <a:p>
          <a:endParaRPr lang="el-GR"/>
        </a:p>
      </dgm:t>
    </dgm:pt>
    <dgm:pt modelId="{3C94CB74-5A26-417C-BC67-8C1BE3058A4A}" type="pres">
      <dgm:prSet presAssocID="{4683D25B-660D-4F70-8507-32D243F42AF3}" presName="arrow" presStyleLbl="node1" presStyleIdx="1" presStyleCnt="2" custScaleX="144690" custScaleY="112386">
        <dgm:presLayoutVars>
          <dgm:bulletEnabled val="1"/>
        </dgm:presLayoutVars>
      </dgm:prSet>
      <dgm:spPr/>
      <dgm:t>
        <a:bodyPr/>
        <a:lstStyle/>
        <a:p>
          <a:endParaRPr lang="el-GR"/>
        </a:p>
      </dgm:t>
    </dgm:pt>
  </dgm:ptLst>
  <dgm:cxnLst>
    <dgm:cxn modelId="{CD1244BD-9351-4FD7-A7CD-B440600DD4AC}" srcId="{2E1374D5-1BC7-4678-B742-B86A180220C9}" destId="{6B1A74BD-E63A-4B25-9135-35A220D6AB1C}" srcOrd="0" destOrd="0" parTransId="{8911018C-8AF6-469A-A40B-F9A4D788E111}" sibTransId="{44FD4CFB-9A1F-4623-844A-E154F7192D29}"/>
    <dgm:cxn modelId="{422FFC90-E08A-4410-A513-E660331D8250}" type="presOf" srcId="{6B1A74BD-E63A-4B25-9135-35A220D6AB1C}" destId="{D2C2ECCB-AF4D-4107-A428-B895CDFBCC78}" srcOrd="0" destOrd="0" presId="urn:microsoft.com/office/officeart/2005/8/layout/arrow5"/>
    <dgm:cxn modelId="{1D1FD28F-B7EE-4E66-B34D-887744479FE3}" srcId="{2E1374D5-1BC7-4678-B742-B86A180220C9}" destId="{4683D25B-660D-4F70-8507-32D243F42AF3}" srcOrd="1" destOrd="0" parTransId="{11F03C88-74DA-476E-9C83-4B8E7F6BFA46}" sibTransId="{79418FFD-E5A2-4996-8EBF-5155F09ED0EF}"/>
    <dgm:cxn modelId="{42E8DEAF-1388-4558-AE4E-0942B21DE482}" type="presOf" srcId="{2E1374D5-1BC7-4678-B742-B86A180220C9}" destId="{B40E3C07-2996-44C7-955D-E96570F3BC11}" srcOrd="0" destOrd="0" presId="urn:microsoft.com/office/officeart/2005/8/layout/arrow5"/>
    <dgm:cxn modelId="{5A53B3A1-1EEB-4277-8B6E-ED9F851DB8E8}" type="presOf" srcId="{4683D25B-660D-4F70-8507-32D243F42AF3}" destId="{3C94CB74-5A26-417C-BC67-8C1BE3058A4A}" srcOrd="0" destOrd="0" presId="urn:microsoft.com/office/officeart/2005/8/layout/arrow5"/>
    <dgm:cxn modelId="{E417BC1D-6F52-4144-B723-6234D68D8BE0}" type="presParOf" srcId="{B40E3C07-2996-44C7-955D-E96570F3BC11}" destId="{D2C2ECCB-AF4D-4107-A428-B895CDFBCC78}" srcOrd="0" destOrd="0" presId="urn:microsoft.com/office/officeart/2005/8/layout/arrow5"/>
    <dgm:cxn modelId="{6CA91FFE-8EE8-4661-A3B5-2D9992CCC8CE}" type="presParOf" srcId="{B40E3C07-2996-44C7-955D-E96570F3BC11}" destId="{3C94CB74-5A26-417C-BC67-8C1BE3058A4A}"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E1374D5-1BC7-4678-B742-B86A180220C9}" type="doc">
      <dgm:prSet loTypeId="urn:microsoft.com/office/officeart/2005/8/layout/arrow5" loCatId="relationship" qsTypeId="urn:microsoft.com/office/officeart/2005/8/quickstyle/simple1" qsCatId="simple" csTypeId="urn:microsoft.com/office/officeart/2005/8/colors/colorful1" csCatId="colorful" phldr="1"/>
      <dgm:spPr/>
      <dgm:t>
        <a:bodyPr/>
        <a:lstStyle/>
        <a:p>
          <a:endParaRPr lang="el-GR"/>
        </a:p>
      </dgm:t>
    </dgm:pt>
    <dgm:pt modelId="{6B1A74BD-E63A-4B25-9135-35A220D6AB1C}">
      <dgm:prSet phldrT="[Κείμενο]" custT="1"/>
      <dgm:spPr/>
      <dgm:t>
        <a:bodyPr/>
        <a:lstStyle/>
        <a:p>
          <a:r>
            <a:rPr lang="el-GR" sz="1600" b="1" dirty="0" smtClean="0"/>
            <a:t>ΑΜΕΣΟ</a:t>
          </a:r>
        </a:p>
        <a:p>
          <a:r>
            <a:rPr lang="el-GR" sz="1600" dirty="0" smtClean="0"/>
            <a:t>το κόστος αποφυγής λαθών/ελαττωματικών </a:t>
          </a:r>
        </a:p>
        <a:p>
          <a:r>
            <a:rPr lang="el-GR" sz="1600" dirty="0" smtClean="0"/>
            <a:t>&amp;</a:t>
          </a:r>
        </a:p>
        <a:p>
          <a:r>
            <a:rPr lang="el-GR" sz="1600" dirty="0" smtClean="0"/>
            <a:t>το κόστος ελαττωματικών που προκύπτει μετά την παραγωγή</a:t>
          </a:r>
          <a:endParaRPr lang="el-GR" sz="1600" dirty="0"/>
        </a:p>
      </dgm:t>
    </dgm:pt>
    <dgm:pt modelId="{8911018C-8AF6-469A-A40B-F9A4D788E111}" type="parTrans" cxnId="{CD1244BD-9351-4FD7-A7CD-B440600DD4AC}">
      <dgm:prSet/>
      <dgm:spPr/>
      <dgm:t>
        <a:bodyPr/>
        <a:lstStyle/>
        <a:p>
          <a:endParaRPr lang="el-GR"/>
        </a:p>
      </dgm:t>
    </dgm:pt>
    <dgm:pt modelId="{44FD4CFB-9A1F-4623-844A-E154F7192D29}" type="sibTrans" cxnId="{CD1244BD-9351-4FD7-A7CD-B440600DD4AC}">
      <dgm:prSet/>
      <dgm:spPr/>
      <dgm:t>
        <a:bodyPr/>
        <a:lstStyle/>
        <a:p>
          <a:endParaRPr lang="el-GR"/>
        </a:p>
      </dgm:t>
    </dgm:pt>
    <dgm:pt modelId="{0E1D8216-D819-4FFD-B338-B6E0C7E37B48}">
      <dgm:prSet custT="1"/>
      <dgm:spPr/>
      <dgm:t>
        <a:bodyPr/>
        <a:lstStyle/>
        <a:p>
          <a:r>
            <a:rPr lang="el-GR" sz="1600" b="1" dirty="0" smtClean="0"/>
            <a:t>ΕΜΜΕΣΟ ΚΟΣΤΟΣ </a:t>
          </a:r>
        </a:p>
        <a:p>
          <a:r>
            <a:rPr lang="el-GR" sz="1600" dirty="0" smtClean="0"/>
            <a:t>το οποίο περιλαμβάνει το κόστος που δημιουργείται από τη διατήρηση υπερβολικών αποθεμάτων, πλεονασματικής δυναμικότητας, πλεονασμάτων χώρων και μέσων παραγωγής)</a:t>
          </a:r>
          <a:endParaRPr lang="el-GR" sz="1600" dirty="0"/>
        </a:p>
      </dgm:t>
    </dgm:pt>
    <dgm:pt modelId="{A132217B-487A-40F3-AF58-EC3829ECA336}" type="parTrans" cxnId="{7621550D-ECF3-455F-B50F-715FE572E59F}">
      <dgm:prSet/>
      <dgm:spPr/>
      <dgm:t>
        <a:bodyPr/>
        <a:lstStyle/>
        <a:p>
          <a:endParaRPr lang="el-GR"/>
        </a:p>
      </dgm:t>
    </dgm:pt>
    <dgm:pt modelId="{BD3A6F63-17D7-4C33-B175-0F0EEDA0EBBF}" type="sibTrans" cxnId="{7621550D-ECF3-455F-B50F-715FE572E59F}">
      <dgm:prSet/>
      <dgm:spPr/>
      <dgm:t>
        <a:bodyPr/>
        <a:lstStyle/>
        <a:p>
          <a:endParaRPr lang="el-GR"/>
        </a:p>
      </dgm:t>
    </dgm:pt>
    <dgm:pt modelId="{B40E3C07-2996-44C7-955D-E96570F3BC11}" type="pres">
      <dgm:prSet presAssocID="{2E1374D5-1BC7-4678-B742-B86A180220C9}" presName="diagram" presStyleCnt="0">
        <dgm:presLayoutVars>
          <dgm:dir/>
          <dgm:resizeHandles val="exact"/>
        </dgm:presLayoutVars>
      </dgm:prSet>
      <dgm:spPr/>
      <dgm:t>
        <a:bodyPr/>
        <a:lstStyle/>
        <a:p>
          <a:endParaRPr lang="el-GR"/>
        </a:p>
      </dgm:t>
    </dgm:pt>
    <dgm:pt modelId="{D2C2ECCB-AF4D-4107-A428-B895CDFBCC78}" type="pres">
      <dgm:prSet presAssocID="{6B1A74BD-E63A-4B25-9135-35A220D6AB1C}" presName="arrow" presStyleLbl="node1" presStyleIdx="0" presStyleCnt="2" custScaleX="129515">
        <dgm:presLayoutVars>
          <dgm:bulletEnabled val="1"/>
        </dgm:presLayoutVars>
      </dgm:prSet>
      <dgm:spPr/>
      <dgm:t>
        <a:bodyPr/>
        <a:lstStyle/>
        <a:p>
          <a:endParaRPr lang="el-GR"/>
        </a:p>
      </dgm:t>
    </dgm:pt>
    <dgm:pt modelId="{10BE7BFB-2587-4676-BF4C-9F9D69350085}" type="pres">
      <dgm:prSet presAssocID="{0E1D8216-D819-4FFD-B338-B6E0C7E37B48}" presName="arrow" presStyleLbl="node1" presStyleIdx="1" presStyleCnt="2" custScaleX="130956">
        <dgm:presLayoutVars>
          <dgm:bulletEnabled val="1"/>
        </dgm:presLayoutVars>
      </dgm:prSet>
      <dgm:spPr/>
      <dgm:t>
        <a:bodyPr/>
        <a:lstStyle/>
        <a:p>
          <a:endParaRPr lang="el-GR"/>
        </a:p>
      </dgm:t>
    </dgm:pt>
  </dgm:ptLst>
  <dgm:cxnLst>
    <dgm:cxn modelId="{62B3F3A8-13A8-43BB-BF71-808778770228}" type="presOf" srcId="{2E1374D5-1BC7-4678-B742-B86A180220C9}" destId="{B40E3C07-2996-44C7-955D-E96570F3BC11}" srcOrd="0" destOrd="0" presId="urn:microsoft.com/office/officeart/2005/8/layout/arrow5"/>
    <dgm:cxn modelId="{22773C71-EAEC-4B53-9F1B-000A92C31887}" type="presOf" srcId="{0E1D8216-D819-4FFD-B338-B6E0C7E37B48}" destId="{10BE7BFB-2587-4676-BF4C-9F9D69350085}" srcOrd="0" destOrd="0" presId="urn:microsoft.com/office/officeart/2005/8/layout/arrow5"/>
    <dgm:cxn modelId="{2C2141B2-D1A4-46F6-8D8D-991F576DB3AF}" type="presOf" srcId="{6B1A74BD-E63A-4B25-9135-35A220D6AB1C}" destId="{D2C2ECCB-AF4D-4107-A428-B895CDFBCC78}" srcOrd="0" destOrd="0" presId="urn:microsoft.com/office/officeart/2005/8/layout/arrow5"/>
    <dgm:cxn modelId="{CD1244BD-9351-4FD7-A7CD-B440600DD4AC}" srcId="{2E1374D5-1BC7-4678-B742-B86A180220C9}" destId="{6B1A74BD-E63A-4B25-9135-35A220D6AB1C}" srcOrd="0" destOrd="0" parTransId="{8911018C-8AF6-469A-A40B-F9A4D788E111}" sibTransId="{44FD4CFB-9A1F-4623-844A-E154F7192D29}"/>
    <dgm:cxn modelId="{7621550D-ECF3-455F-B50F-715FE572E59F}" srcId="{2E1374D5-1BC7-4678-B742-B86A180220C9}" destId="{0E1D8216-D819-4FFD-B338-B6E0C7E37B48}" srcOrd="1" destOrd="0" parTransId="{A132217B-487A-40F3-AF58-EC3829ECA336}" sibTransId="{BD3A6F63-17D7-4C33-B175-0F0EEDA0EBBF}"/>
    <dgm:cxn modelId="{0DE1393B-DCE3-4A89-B92A-43D4E73DB49D}" type="presParOf" srcId="{B40E3C07-2996-44C7-955D-E96570F3BC11}" destId="{D2C2ECCB-AF4D-4107-A428-B895CDFBCC78}" srcOrd="0" destOrd="0" presId="urn:microsoft.com/office/officeart/2005/8/layout/arrow5"/>
    <dgm:cxn modelId="{2C9B93EE-B98A-4A5D-9DCE-B7AE37B66AD2}" type="presParOf" srcId="{B40E3C07-2996-44C7-955D-E96570F3BC11}" destId="{10BE7BFB-2587-4676-BF4C-9F9D69350085}"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lstStyle>
          <a:p>
            <a:fld id="{2A76C59E-5FF9-416F-8DDB-A1B6DB7B2B57}" type="datetimeFigureOut">
              <a:rPr lang="en-US" smtClean="0"/>
              <a:pPr/>
              <a:t>1/18/2021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lstStyle>
          <a:p>
            <a:fld id="{5BCCF0E1-31B6-485F-B4B0-11E7271AE8C4}" type="slidenum">
              <a:rPr lang="en-US" smtClean="0"/>
              <a:pPr/>
              <a:t>‹#›</a:t>
            </a:fld>
            <a:endParaRPr lang="en-US"/>
          </a:p>
        </p:txBody>
      </p:sp>
    </p:spTree>
    <p:extLst>
      <p:ext uri="{BB962C8B-B14F-4D97-AF65-F5344CB8AC3E}">
        <p14:creationId xmlns:p14="http://schemas.microsoft.com/office/powerpoint/2010/main" val="204557240"/>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BCCF0E1-31B6-485F-B4B0-11E7271AE8C4}" type="slidenum">
              <a:rPr lang="en-US" smtClean="0"/>
              <a:pPr/>
              <a:t>1</a:t>
            </a:fld>
            <a:endParaRPr lang="en-US"/>
          </a:p>
        </p:txBody>
      </p:sp>
    </p:spTree>
    <p:extLst>
      <p:ext uri="{BB962C8B-B14F-4D97-AF65-F5344CB8AC3E}">
        <p14:creationId xmlns:p14="http://schemas.microsoft.com/office/powerpoint/2010/main" val="1673566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0" name="Rounded Rectangle 29"/>
          <p:cNvSpPr/>
          <p:nvPr/>
        </p:nvSpPr>
        <p:spPr>
          <a:xfrm>
            <a:off x="5407339" y="3961546"/>
            <a:ext cx="3063240" cy="27432"/>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1" name="Rounded Rectangle 30"/>
          <p:cNvSpPr/>
          <p:nvPr/>
        </p:nvSpPr>
        <p:spPr>
          <a:xfrm>
            <a:off x="7373646" y="4060129"/>
            <a:ext cx="1600200" cy="36576"/>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l-GR"/>
              <a:t>Στυλ κύριου τίτλου</a:t>
            </a:r>
            <a:endParaRPr lang="en-US" dirty="0"/>
          </a:p>
        </p:txBody>
      </p:sp>
      <p:sp>
        <p:nvSpPr>
          <p:cNvPr id="9" name="Subtitle 8"/>
          <p:cNvSpPr>
            <a:spLocks noGrp="1"/>
          </p:cNvSpPr>
          <p:nvPr>
            <p:ph type="subTitle" idx="1"/>
          </p:nvPr>
        </p:nvSpPr>
        <p:spPr>
          <a:xfrm>
            <a:off x="457200" y="386476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a:t>Κάντε κλικ για να επεξεργαστείτε τον υπότιτλο του υποδείγματος</a:t>
            </a:r>
            <a:endParaRPr lang="en-US" dirty="0"/>
          </a:p>
        </p:txBody>
      </p:sp>
      <p:sp>
        <p:nvSpPr>
          <p:cNvPr id="28" name="Date Placeholder 27"/>
          <p:cNvSpPr>
            <a:spLocks noGrp="1"/>
          </p:cNvSpPr>
          <p:nvPr>
            <p:ph type="dt" sz="half" idx="10"/>
          </p:nvPr>
        </p:nvSpPr>
        <p:spPr>
          <a:xfrm>
            <a:off x="6583680" y="4206240"/>
            <a:ext cx="960120" cy="457200"/>
          </a:xfrm>
        </p:spPr>
        <p:txBody>
          <a:bodyPr/>
          <a:lstStyle/>
          <a:p>
            <a:fld id="{91B19C2B-C3E2-4DB8-8C83-A35692E9AA6F}" type="datetime4">
              <a:rPr lang="en-US" smtClean="0"/>
              <a:t>January 18, 2021</a:t>
            </a:fld>
            <a:endParaRPr lang="en-US"/>
          </a:p>
        </p:txBody>
      </p:sp>
      <p:sp>
        <p:nvSpPr>
          <p:cNvPr id="17" name="Footer Placeholder 16"/>
          <p:cNvSpPr>
            <a:spLocks noGrp="1"/>
          </p:cNvSpPr>
          <p:nvPr>
            <p:ph type="ftr" sz="quarter" idx="11"/>
          </p:nvPr>
        </p:nvSpPr>
        <p:spPr>
          <a:xfrm>
            <a:off x="5257800" y="4205288"/>
            <a:ext cx="1321592" cy="457200"/>
          </a:xfrm>
        </p:spPr>
        <p:txBody>
          <a:bodyPr/>
          <a:lstStyle/>
          <a:p>
            <a:r>
              <a:rPr lang="el-GR" dirty="0"/>
              <a:t>Κεφάλαιο 6: Σύγκριση των επιδόσεων μεταξύ των επιχειρήσεων με την χρήση του Benchmarking</a:t>
            </a:r>
            <a:endParaRPr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lgn="r"/>
            <a:fld id="{A8CE10D6-5CB1-41CD-B815-79BC778FC61A}" type="slidenum">
              <a:rPr lang="en-US" sz="1800" smtClean="0">
                <a:solidFill>
                  <a:schemeClr val="bg1"/>
                </a:solidFill>
              </a:rPr>
              <a:pPr algn="r"/>
              <a:t>‹#›</a:t>
            </a:fld>
            <a:endParaRPr lang="en-US" sz="1800" dirty="0">
              <a:solidFill>
                <a:schemeClr val="bg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215C67AA-4880-4D52-8289-C960094E76D4}" type="datetime4">
              <a:rPr lang="en-US" smtClean="0"/>
              <a:t>January 18, 2021</a:t>
            </a:fld>
            <a:endParaRPr lang="en-US"/>
          </a:p>
        </p:txBody>
      </p:sp>
      <p:sp>
        <p:nvSpPr>
          <p:cNvPr id="5" name="Footer Placeholder 4"/>
          <p:cNvSpPr>
            <a:spLocks noGrp="1"/>
          </p:cNvSpPr>
          <p:nvPr>
            <p:ph type="ftr" sz="quarter" idx="11"/>
          </p:nvPr>
        </p:nvSpPr>
        <p:spPr/>
        <p:txBody>
          <a:bodyPr/>
          <a:lstStyle/>
          <a:p>
            <a:r>
              <a:rPr lang="el-GR" dirty="0"/>
              <a:t>Κεφάλαιο 6: Σύγκριση των επιδόσεων μεταξύ των επιχειρήσεων με την χρήση του Benchmarking</a:t>
            </a:r>
            <a:endParaRPr lang="en-US" dirty="0"/>
          </a:p>
        </p:txBody>
      </p:sp>
      <p:sp>
        <p:nvSpPr>
          <p:cNvPr id="6" name="Slide Number Placeholder 5"/>
          <p:cNvSpPr>
            <a:spLocks noGrp="1"/>
          </p:cNvSpPr>
          <p:nvPr>
            <p:ph type="sldNum" sz="quarter" idx="12"/>
          </p:nvPr>
        </p:nvSpPr>
        <p:spPr/>
        <p:txBody>
          <a:bodyPr/>
          <a:lstStyle/>
          <a:p>
            <a:fld id="{61C44E05-631C-4892-B577-17C57620ECE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l-GR"/>
              <a:t>Στυλ κύριου τίτλου</a:t>
            </a:r>
            <a:endParaRPr lang="en-US" dirty="0"/>
          </a:p>
        </p:txBody>
      </p:sp>
      <p:sp>
        <p:nvSpPr>
          <p:cNvPr id="3" name="Text Placeholder 2"/>
          <p:cNvSpPr>
            <a:spLocks noGrp="1"/>
          </p:cNvSpPr>
          <p:nvPr>
            <p:ph type="body" idx="1"/>
          </p:nvPr>
        </p:nvSpPr>
        <p:spPr>
          <a:xfrm>
            <a:off x="722313" y="3295648"/>
            <a:ext cx="7772400" cy="1509712"/>
          </a:xfrm>
        </p:spPr>
        <p:txBody>
          <a:bodyPr anchor="t"/>
          <a:lstStyle>
            <a:lvl1pPr marL="32004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F80E481C-D550-4A34-8F68-5B66D58BE7CB}" type="datetime4">
              <a:rPr lang="en-US" smtClean="0"/>
              <a:t>January 18, 2021</a:t>
            </a:fld>
            <a:endParaRPr lang="en-US"/>
          </a:p>
        </p:txBody>
      </p:sp>
      <p:sp>
        <p:nvSpPr>
          <p:cNvPr id="5" name="Footer Placeholder 4"/>
          <p:cNvSpPr>
            <a:spLocks noGrp="1"/>
          </p:cNvSpPr>
          <p:nvPr>
            <p:ph type="ftr" sz="quarter" idx="11"/>
          </p:nvPr>
        </p:nvSpPr>
        <p:spPr/>
        <p:txBody>
          <a:bodyPr/>
          <a:lstStyle/>
          <a:p>
            <a:r>
              <a:rPr lang="el-GR" dirty="0"/>
              <a:t>Κεφάλαιο 6: Σύγκριση των επιδόσεων μεταξύ των επιχειρήσεων με την χρήση του Benchmarking</a:t>
            </a:r>
            <a:endParaRPr lang="en-US" dirty="0"/>
          </a:p>
        </p:txBody>
      </p:sp>
      <p:sp>
        <p:nvSpPr>
          <p:cNvPr id="6" name="Slide Number Placeholder 5"/>
          <p:cNvSpPr>
            <a:spLocks noGrp="1"/>
          </p:cNvSpPr>
          <p:nvPr>
            <p:ph type="sldNum" sz="quarter" idx="12"/>
          </p:nvPr>
        </p:nvSpPr>
        <p:spPr/>
        <p:txBody>
          <a:bodyPr/>
          <a:lstStyle/>
          <a:p>
            <a:fld id="{61C44E05-631C-4892-B577-17C57620ECE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90525F06-7B0B-4879-9770-0E205FE7C659}" type="datetime4">
              <a:rPr lang="en-US" smtClean="0"/>
              <a:t>January 18, 2021</a:t>
            </a:fld>
            <a:endParaRPr lang="en-US"/>
          </a:p>
        </p:txBody>
      </p:sp>
      <p:sp>
        <p:nvSpPr>
          <p:cNvPr id="6" name="Footer Placeholder 5"/>
          <p:cNvSpPr>
            <a:spLocks noGrp="1"/>
          </p:cNvSpPr>
          <p:nvPr>
            <p:ph type="ftr" sz="quarter" idx="11"/>
          </p:nvPr>
        </p:nvSpPr>
        <p:spPr/>
        <p:txBody>
          <a:bodyPr/>
          <a:lstStyle/>
          <a:p>
            <a:r>
              <a:rPr lang="el-GR" dirty="0"/>
              <a:t>Κεφάλαιο 6: Σύγκριση των επιδόσεων μεταξύ των επιχειρήσεων με την χρήση του Benchmarking</a:t>
            </a:r>
            <a:endParaRPr lang="en-US" dirty="0"/>
          </a:p>
        </p:txBody>
      </p:sp>
      <p:sp>
        <p:nvSpPr>
          <p:cNvPr id="7" name="Slide Number Placeholder 6"/>
          <p:cNvSpPr>
            <a:spLocks noGrp="1"/>
          </p:cNvSpPr>
          <p:nvPr>
            <p:ph type="sldNum" sz="quarter" idx="12"/>
          </p:nvPr>
        </p:nvSpPr>
        <p:spPr/>
        <p:txBody>
          <a:bodyPr/>
          <a:lstStyle/>
          <a:p>
            <a:fld id="{61C44E05-631C-4892-B577-17C57620ECE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10" name="Rectangle 9"/>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Rectangle 10"/>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2" name="Rectangle 11"/>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3" name="Rectangle 12"/>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4" name="Rectangle 13"/>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8" name="Rounded Rectangle 17"/>
          <p:cNvSpPr/>
          <p:nvPr/>
        </p:nvSpPr>
        <p:spPr>
          <a:xfrm>
            <a:off x="5407339" y="497504"/>
            <a:ext cx="3063240" cy="27432"/>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9" name="Rounded Rectangle 18"/>
          <p:cNvSpPr/>
          <p:nvPr/>
        </p:nvSpPr>
        <p:spPr>
          <a:xfrm>
            <a:off x="7373646" y="588943"/>
            <a:ext cx="1600200" cy="36576"/>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0" name="Rectangle 19"/>
          <p:cNvSpPr/>
          <p:nvPr/>
        </p:nvSpPr>
        <p:spPr>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1" name="Rectangle 20"/>
          <p:cNvSpPr/>
          <p:nvPr/>
        </p:nvSpPr>
        <p:spPr>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2" name="Rectangle 21"/>
          <p:cNvSpPr/>
          <p:nvPr/>
        </p:nvSpPr>
        <p:spPr>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3" name="Rectangle 22"/>
          <p:cNvSpPr/>
          <p:nvPr/>
        </p:nvSpPr>
        <p:spPr>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4" name="Rectangle 23"/>
          <p:cNvSpPr/>
          <p:nvPr/>
        </p:nvSpPr>
        <p:spPr>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5" name="Rectangle 24"/>
          <p:cNvSpPr/>
          <p:nvPr/>
        </p:nvSpPr>
        <p:spPr>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lang="el-GR"/>
              <a:t>Στυλ κύριου τίτλου</a:t>
            </a:r>
            <a:endParaRPr lang="en-US" dirty="0"/>
          </a:p>
        </p:txBody>
      </p:sp>
      <p:sp>
        <p:nvSpPr>
          <p:cNvPr id="3" name="Text Placeholder 2"/>
          <p:cNvSpPr>
            <a:spLocks noGrp="1"/>
          </p:cNvSpPr>
          <p:nvPr>
            <p:ph type="body" idx="1"/>
          </p:nvPr>
        </p:nvSpPr>
        <p:spPr>
          <a:xfrm>
            <a:off x="381000" y="220980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4721225" y="220980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Content Placeholder 4"/>
          <p:cNvSpPr>
            <a:spLocks noGrp="1"/>
          </p:cNvSpPr>
          <p:nvPr>
            <p:ph sz="quarter" idx="3"/>
          </p:nvPr>
        </p:nvSpPr>
        <p:spPr>
          <a:xfrm>
            <a:off x="381000" y="2673349"/>
            <a:ext cx="4041648" cy="3886200"/>
          </a:xfrm>
        </p:spPr>
        <p:txBody>
          <a:bodyPr/>
          <a:lstStyle>
            <a:lvl1pPr>
              <a:defRPr sz="2000"/>
            </a:lvl1pPr>
            <a:lvl2pPr>
              <a:defRPr sz="2000"/>
            </a:lvl2pPr>
            <a:lvl3pPr>
              <a:defRPr sz="1800"/>
            </a:lvl3pPr>
            <a:lvl4pPr>
              <a:defRPr sz="1600"/>
            </a:lvl4pPr>
            <a:lvl5pPr>
              <a:defRPr sz="16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6" name="Content Placeholder 5"/>
          <p:cNvSpPr>
            <a:spLocks noGrp="1"/>
          </p:cNvSpPr>
          <p:nvPr>
            <p:ph sz="quarter" idx="4"/>
          </p:nvPr>
        </p:nvSpPr>
        <p:spPr>
          <a:xfrm>
            <a:off x="4718304" y="2673349"/>
            <a:ext cx="4041775" cy="3886200"/>
          </a:xfrm>
        </p:spPr>
        <p:txBody>
          <a:bodyPr/>
          <a:lstStyle>
            <a:lvl1pPr>
              <a:defRPr sz="2000"/>
            </a:lvl1pPr>
            <a:lvl2pPr>
              <a:defRPr sz="2000"/>
            </a:lvl2pPr>
            <a:lvl3pPr>
              <a:defRPr sz="1800"/>
            </a:lvl3pPr>
            <a:lvl4pPr>
              <a:defRPr sz="1600"/>
            </a:lvl4pPr>
            <a:lvl5pPr>
              <a:defRPr sz="16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26" name="Date Placeholder 25"/>
          <p:cNvSpPr>
            <a:spLocks noGrp="1"/>
          </p:cNvSpPr>
          <p:nvPr>
            <p:ph type="dt" sz="half" idx="10"/>
          </p:nvPr>
        </p:nvSpPr>
        <p:spPr/>
        <p:txBody>
          <a:bodyPr rtlCol="0"/>
          <a:lstStyle/>
          <a:p>
            <a:pPr algn="l"/>
            <a:fld id="{0D21892F-5F49-4F41-BEE5-424D61BDA41C}" type="datetime4">
              <a:rPr lang="en-US" smtClean="0"/>
              <a:t>January 18, 2021</a:t>
            </a:fld>
            <a:endParaRPr lang="en-US"/>
          </a:p>
        </p:txBody>
      </p:sp>
      <p:sp>
        <p:nvSpPr>
          <p:cNvPr id="27" name="Slide Number Placeholder 26"/>
          <p:cNvSpPr>
            <a:spLocks noGrp="1"/>
          </p:cNvSpPr>
          <p:nvPr>
            <p:ph type="sldNum" sz="quarter" idx="11"/>
          </p:nvPr>
        </p:nvSpPr>
        <p:spPr/>
        <p:txBody>
          <a:bodyPr rtlCol="0"/>
          <a:lstStyle/>
          <a:p>
            <a:pPr algn="r"/>
            <a:fld id="{A8CE10D6-5CB1-41CD-B815-79BC778FC61A}" type="slidenum">
              <a:rPr lang="en-US" sz="1800" smtClean="0">
                <a:solidFill>
                  <a:schemeClr val="bg1"/>
                </a:solidFill>
              </a:rPr>
              <a:pPr algn="r"/>
              <a:t>‹#›</a:t>
            </a:fld>
            <a:endParaRPr lang="en-US"/>
          </a:p>
        </p:txBody>
      </p:sp>
      <p:sp>
        <p:nvSpPr>
          <p:cNvPr id="28" name="Footer Placeholder 27"/>
          <p:cNvSpPr>
            <a:spLocks noGrp="1"/>
          </p:cNvSpPr>
          <p:nvPr>
            <p:ph type="ftr" sz="quarter" idx="12"/>
          </p:nvPr>
        </p:nvSpPr>
        <p:spPr/>
        <p:txBody>
          <a:bodyPr rtlCol="0"/>
          <a:lstStyle/>
          <a:p>
            <a:r>
              <a:rPr lang="el-GR" dirty="0"/>
              <a:t>Κεφάλαιο 6: Σύγκριση των επιδόσεων μεταξύ των επιχειρήσεων με την χρήση του Benchmarking</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lang="el-GR"/>
              <a:t>Στυλ κύριου τίτλου</a:t>
            </a:r>
            <a:endParaRPr lang="en-US" dirty="0"/>
          </a:p>
        </p:txBody>
      </p:sp>
      <p:sp>
        <p:nvSpPr>
          <p:cNvPr id="3" name="Date Placeholder 2"/>
          <p:cNvSpPr>
            <a:spLocks noGrp="1"/>
          </p:cNvSpPr>
          <p:nvPr>
            <p:ph type="dt" sz="half" idx="10"/>
          </p:nvPr>
        </p:nvSpPr>
        <p:spPr>
          <a:xfrm>
            <a:off x="6583680" y="612648"/>
            <a:ext cx="957264" cy="457200"/>
          </a:xfrm>
        </p:spPr>
        <p:txBody>
          <a:bodyPr/>
          <a:lstStyle/>
          <a:p>
            <a:fld id="{9C8B6CF2-D509-4A35-AE43-F7CA685C1BD9}" type="datetime4">
              <a:rPr lang="en-US" smtClean="0"/>
              <a:t>January 18, 2021</a:t>
            </a:fld>
            <a:endParaRPr lang="en-US"/>
          </a:p>
        </p:txBody>
      </p:sp>
      <p:sp>
        <p:nvSpPr>
          <p:cNvPr id="4" name="Footer Placeholder 3"/>
          <p:cNvSpPr>
            <a:spLocks noGrp="1"/>
          </p:cNvSpPr>
          <p:nvPr>
            <p:ph type="ftr" sz="quarter" idx="11"/>
          </p:nvPr>
        </p:nvSpPr>
        <p:spPr>
          <a:xfrm>
            <a:off x="5257800" y="612648"/>
            <a:ext cx="1325880" cy="457200"/>
          </a:xfrm>
        </p:spPr>
        <p:txBody>
          <a:bodyPr/>
          <a:lstStyle/>
          <a:p>
            <a:r>
              <a:rPr lang="el-GR" dirty="0"/>
              <a:t>Κεφάλαιο 6: Σύγκριση των επιδόσεων μεταξύ των επιχειρήσεων με την χρήση του Benchmarking</a:t>
            </a:r>
            <a:endParaRPr lang="en-US" dirty="0"/>
          </a:p>
        </p:txBody>
      </p:sp>
      <p:sp>
        <p:nvSpPr>
          <p:cNvPr id="5" name="Slide Number Placeholder 4"/>
          <p:cNvSpPr>
            <a:spLocks noGrp="1"/>
          </p:cNvSpPr>
          <p:nvPr>
            <p:ph type="sldNum" sz="quarter" idx="12"/>
          </p:nvPr>
        </p:nvSpPr>
        <p:spPr>
          <a:xfrm>
            <a:off x="8174736" y="2272"/>
            <a:ext cx="762000" cy="365760"/>
          </a:xfrm>
        </p:spPr>
        <p:txBody>
          <a:bodyPr/>
          <a:lstStyle/>
          <a:p>
            <a:fld id="{61C44E05-631C-4892-B577-17C57620ECE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F5CF1F-3859-4C6D-A0DD-A1578C73163C}" type="datetime4">
              <a:rPr lang="en-US" smtClean="0"/>
              <a:t>January 18, 2021</a:t>
            </a:fld>
            <a:endParaRPr lang="en-US"/>
          </a:p>
        </p:txBody>
      </p:sp>
      <p:sp>
        <p:nvSpPr>
          <p:cNvPr id="3" name="Footer Placeholder 2"/>
          <p:cNvSpPr>
            <a:spLocks noGrp="1"/>
          </p:cNvSpPr>
          <p:nvPr>
            <p:ph type="ftr" sz="quarter" idx="11"/>
          </p:nvPr>
        </p:nvSpPr>
        <p:spPr/>
        <p:txBody>
          <a:bodyPr/>
          <a:lstStyle/>
          <a:p>
            <a:r>
              <a:rPr lang="el-GR" dirty="0"/>
              <a:t>Κεφάλαιο 6: Σύγκριση των επιδόσεων μεταξύ των επιχειρήσεων με την χρήση του Benchmarking</a:t>
            </a:r>
            <a:endParaRPr lang="en-US" dirty="0"/>
          </a:p>
        </p:txBody>
      </p:sp>
      <p:sp>
        <p:nvSpPr>
          <p:cNvPr id="4" name="Slide Number Placeholder 3"/>
          <p:cNvSpPr>
            <a:spLocks noGrp="1"/>
          </p:cNvSpPr>
          <p:nvPr>
            <p:ph type="sldNum" sz="quarter" idx="12"/>
          </p:nvPr>
        </p:nvSpPr>
        <p:spPr/>
        <p:txBody>
          <a:bodyPr/>
          <a:lstStyle/>
          <a:p>
            <a:fld id="{61C44E05-631C-4892-B577-17C57620ECE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5353496" y="1066800"/>
            <a:ext cx="3383280" cy="877824"/>
          </a:xfrm>
        </p:spPr>
        <p:txBody>
          <a:bodyPr anchor="b"/>
          <a:lstStyle>
            <a:lvl1pPr algn="l">
              <a:buNone/>
              <a:defRPr sz="1800" b="1"/>
            </a:lvl1pPr>
          </a:lstStyle>
          <a:p>
            <a:r>
              <a:rPr lang="el-GR"/>
              <a:t>Στυλ κύριου τίτλου</a:t>
            </a:r>
            <a:endParaRPr lang="en-US" dirty="0"/>
          </a:p>
        </p:txBody>
      </p:sp>
      <p:sp>
        <p:nvSpPr>
          <p:cNvPr id="3" name="Text Placeholder 2"/>
          <p:cNvSpPr>
            <a:spLocks noGrp="1"/>
          </p:cNvSpPr>
          <p:nvPr>
            <p:ph type="body" idx="1"/>
          </p:nvPr>
        </p:nvSpPr>
        <p:spPr>
          <a:xfrm>
            <a:off x="5353496" y="1938337"/>
            <a:ext cx="3383280" cy="4690872"/>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152400" y="776287"/>
            <a:ext cx="5111750" cy="5852160"/>
          </a:xfrm>
        </p:spPr>
        <p:txBody>
          <a:bodyPr/>
          <a:lstStyle>
            <a:lvl1pPr>
              <a:defRPr sz="3200"/>
            </a:lvl1pPr>
            <a:lvl2pPr>
              <a:defRPr sz="2800"/>
            </a:lvl2pPr>
            <a:lvl3pPr>
              <a:defRPr sz="2400"/>
            </a:lvl3pPr>
            <a:lvl4pPr>
              <a:defRPr sz="2000"/>
            </a:lvl4pPr>
            <a:lvl5pPr>
              <a:defRPr sz="20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57D3D1A2-A688-426A-AEA5-928D76FCAFFA}" type="datetime4">
              <a:rPr lang="en-US" smtClean="0"/>
              <a:t>January 18, 2021</a:t>
            </a:fld>
            <a:endParaRPr lang="en-US"/>
          </a:p>
        </p:txBody>
      </p:sp>
      <p:sp>
        <p:nvSpPr>
          <p:cNvPr id="6" name="Footer Placeholder 5"/>
          <p:cNvSpPr>
            <a:spLocks noGrp="1"/>
          </p:cNvSpPr>
          <p:nvPr>
            <p:ph type="ftr" sz="quarter" idx="11"/>
          </p:nvPr>
        </p:nvSpPr>
        <p:spPr/>
        <p:txBody>
          <a:bodyPr/>
          <a:lstStyle/>
          <a:p>
            <a:r>
              <a:rPr lang="el-GR" dirty="0"/>
              <a:t>Κεφάλαιο 6: Σύγκριση των επιδόσεων μεταξύ των επιχειρήσεων με την χρήση του Benchmarking</a:t>
            </a:r>
            <a:endParaRPr lang="en-US" dirty="0"/>
          </a:p>
        </p:txBody>
      </p:sp>
      <p:sp>
        <p:nvSpPr>
          <p:cNvPr id="7" name="Slide Number Placeholder 6"/>
          <p:cNvSpPr>
            <a:spLocks noGrp="1"/>
          </p:cNvSpPr>
          <p:nvPr>
            <p:ph type="sldNum" sz="quarter" idx="12"/>
          </p:nvPr>
        </p:nvSpPr>
        <p:spPr/>
        <p:txBody>
          <a:bodyPr/>
          <a:lstStyle/>
          <a:p>
            <a:fld id="{61C44E05-631C-4892-B577-17C57620ECE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352" y="769088"/>
            <a:ext cx="594360" cy="4628704"/>
          </a:xfrm>
        </p:spPr>
        <p:txBody>
          <a:bodyPr vert="vert270" anchor="b"/>
          <a:lstStyle>
            <a:lvl1pPr algn="l">
              <a:buNone/>
              <a:defRPr sz="2000" b="1"/>
            </a:lvl1pPr>
          </a:lstStyle>
          <a:p>
            <a:r>
              <a:rPr lang="el-GR"/>
              <a:t>Στυλ κύριου τίτλου</a:t>
            </a:r>
            <a:endParaRPr lang="en-US" dirty="0"/>
          </a:p>
        </p:txBody>
      </p:sp>
      <p:sp>
        <p:nvSpPr>
          <p:cNvPr id="3" name="Picture Placeholder 2"/>
          <p:cNvSpPr>
            <a:spLocks noGrp="1"/>
          </p:cNvSpPr>
          <p:nvPr>
            <p:ph type="pic" idx="1"/>
          </p:nvPr>
        </p:nvSpPr>
        <p:spPr>
          <a:xfrm>
            <a:off x="574160" y="769088"/>
            <a:ext cx="4572000" cy="4572000"/>
          </a:xfrm>
        </p:spPr>
        <p:txBody>
          <a:bodyPr/>
          <a:lstStyle>
            <a:lvl1pPr>
              <a:buNone/>
              <a:defRPr sz="3200"/>
            </a:lvl1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5337120" y="1254640"/>
            <a:ext cx="3200400" cy="4087368"/>
          </a:xfrm>
        </p:spPr>
        <p:txBody>
          <a:bodyPr/>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FC9D3A9C-148A-4B52-8FCD-BDDC64DF3E79}" type="datetime4">
              <a:rPr lang="en-US" smtClean="0"/>
              <a:t>January 18, 2021</a:t>
            </a:fld>
            <a:endParaRPr lang="en-US"/>
          </a:p>
        </p:txBody>
      </p:sp>
      <p:sp>
        <p:nvSpPr>
          <p:cNvPr id="6" name="Footer Placeholder 5"/>
          <p:cNvSpPr>
            <a:spLocks noGrp="1"/>
          </p:cNvSpPr>
          <p:nvPr>
            <p:ph type="ftr" sz="quarter" idx="11"/>
          </p:nvPr>
        </p:nvSpPr>
        <p:spPr/>
        <p:txBody>
          <a:bodyPr/>
          <a:lstStyle/>
          <a:p>
            <a:r>
              <a:rPr lang="el-GR" dirty="0"/>
              <a:t>Κεφάλαιο 6: Σύγκριση των επιδόσεων μεταξύ των επιχειρήσεων με την χρήση του Benchmarking</a:t>
            </a:r>
            <a:endParaRPr lang="en-US" dirty="0"/>
          </a:p>
        </p:txBody>
      </p:sp>
      <p:sp>
        <p:nvSpPr>
          <p:cNvPr id="7" name="Slide Number Placeholder 6"/>
          <p:cNvSpPr>
            <a:spLocks noGrp="1"/>
          </p:cNvSpPr>
          <p:nvPr>
            <p:ph type="sldNum" sz="quarter" idx="12"/>
          </p:nvPr>
        </p:nvSpPr>
        <p:spPr/>
        <p:txBody>
          <a:bodyPr/>
          <a:lstStyle/>
          <a:p>
            <a:fld id="{61C44E05-631C-4892-B577-17C57620ECE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3" name="Rounded Rectangle 32"/>
          <p:cNvSpPr/>
          <p:nvPr/>
        </p:nvSpPr>
        <p:spPr>
          <a:xfrm>
            <a:off x="5407339" y="497504"/>
            <a:ext cx="3063240" cy="27432"/>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4" name="Rounded Rectangle 33"/>
          <p:cNvSpPr/>
          <p:nvPr/>
        </p:nvSpPr>
        <p:spPr>
          <a:xfrm>
            <a:off x="7373646" y="588943"/>
            <a:ext cx="1600200" cy="36576"/>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5" name="Rectangle 34"/>
          <p:cNvSpPr/>
          <p:nvPr/>
        </p:nvSpPr>
        <p:spPr>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6" name="Rectangle 35"/>
          <p:cNvSpPr/>
          <p:nvPr/>
        </p:nvSpPr>
        <p:spPr>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7" name="Rectangle 36"/>
          <p:cNvSpPr/>
          <p:nvPr/>
        </p:nvSpPr>
        <p:spPr>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8" name="Rectangle 37"/>
          <p:cNvSpPr/>
          <p:nvPr/>
        </p:nvSpPr>
        <p:spPr>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9" name="Rectangle 38"/>
          <p:cNvSpPr/>
          <p:nvPr/>
        </p:nvSpPr>
        <p:spPr>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40" name="Rectangle 39"/>
          <p:cNvSpPr/>
          <p:nvPr/>
        </p:nvSpPr>
        <p:spPr>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scene3d>
              <a:camera prst="orthographicFront"/>
              <a:lightRig rig="threePt" dir="t"/>
            </a:scene3d>
            <a:sp3d/>
          </a:bodyPr>
          <a:lstStyle/>
          <a:p>
            <a:r>
              <a:rPr lang="el-GR"/>
              <a:t>Στυλ κύριου τίτλου</a:t>
            </a:r>
            <a:endParaRPr lang="en-US" dirty="0"/>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a:defRPr sz="800">
                <a:solidFill>
                  <a:schemeClr val="accent2"/>
                </a:solidFill>
              </a:defRPr>
            </a:lvl1pPr>
          </a:lstStyle>
          <a:p>
            <a:pPr algn="l"/>
            <a:fld id="{75FB32F9-6393-4497-8C06-F58357BF6B9F}" type="datetime4">
              <a:rPr lang="en-US" smtClean="0"/>
              <a:t>January 18, 2021</a:t>
            </a:fld>
            <a:endParaRPr lang="en-US" sz="800" dirty="0">
              <a:solidFill>
                <a:schemeClr val="accent2"/>
              </a:solidFill>
            </a:endParaRP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a:defRPr sz="800">
                <a:solidFill>
                  <a:schemeClr val="accent2"/>
                </a:solidFill>
              </a:defRPr>
            </a:lvl1pPr>
          </a:lstStyle>
          <a:p>
            <a:pPr algn="r"/>
            <a:r>
              <a:rPr lang="el-GR" sz="800" dirty="0">
                <a:solidFill>
                  <a:schemeClr val="accent2"/>
                </a:solidFill>
              </a:rPr>
              <a:t>Κεφάλαιο 6: Σύγκριση των επιδόσεων μεταξύ των επιχειρήσεων με την χρήση του Benchmarking</a:t>
            </a:r>
            <a:endParaRPr lang="en-US" sz="800" dirty="0">
              <a:solidFill>
                <a:schemeClr val="accent2"/>
              </a:solidFill>
            </a:endParaRP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a:defRPr sz="1800">
                <a:solidFill>
                  <a:srgbClr val="FFFFFF"/>
                </a:solidFill>
              </a:defRPr>
            </a:lvl1pPr>
          </a:lstStyle>
          <a:p>
            <a:pPr algn="r"/>
            <a:fld id="{A8CE10D6-5CB1-41CD-B815-79BC778FC61A}" type="slidenum">
              <a:rPr lang="en-US" sz="1800" smtClean="0">
                <a:solidFill>
                  <a:schemeClr val="bg1"/>
                </a:solidFill>
              </a:rPr>
              <a:pPr algn="r"/>
              <a:t>‹#›</a:t>
            </a:fld>
            <a:endParaRPr lang="en-US" sz="18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dt="0"/>
  <p:txStyles>
    <p:titleStyle>
      <a:lvl1pPr algn="l" rtl="0" eaLnBrk="1" latinLnBrk="0" hangingPunct="1">
        <a:spcBef>
          <a:spcPct val="0"/>
        </a:spcBef>
        <a:buNone/>
        <a:defRPr sz="4000" kern="1200">
          <a:solidFill>
            <a:schemeClr val="tx2"/>
          </a:solidFill>
          <a:effectLst>
            <a:outerShdw blurRad="50800" dist="38100" dir="2700000" algn="tl" rotWithShape="0">
              <a:prstClr val="black">
                <a:alpha val="40000"/>
              </a:prstClr>
            </a:outerShdw>
          </a:effectLst>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sz="1400" kern="1200" baseline="0">
          <a:solidFill>
            <a:schemeClr val="accent3"/>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p:nvPr>
        </p:nvSpPr>
        <p:spPr>
          <a:xfrm>
            <a:off x="323850" y="1452202"/>
            <a:ext cx="7128470" cy="1470025"/>
          </a:xfrm>
        </p:spPr>
        <p:txBody>
          <a:bodyPr>
            <a:normAutofit/>
          </a:bodyPr>
          <a:lstStyle/>
          <a:p>
            <a:r>
              <a:rPr lang="el-GR" sz="3600" dirty="0" smtClean="0"/>
              <a:t>11</a:t>
            </a:r>
            <a:r>
              <a:rPr lang="en-US" sz="3600" dirty="0" smtClean="0"/>
              <a:t>. </a:t>
            </a:r>
            <a:r>
              <a:rPr lang="el-GR" sz="3600" dirty="0"/>
              <a:t>Κόστος ποιότητας</a:t>
            </a:r>
          </a:p>
        </p:txBody>
      </p:sp>
      <p:sp>
        <p:nvSpPr>
          <p:cNvPr id="7" name="Θέση αριθμού διαφάνειας 6">
            <a:extLst>
              <a:ext uri="{FF2B5EF4-FFF2-40B4-BE49-F238E27FC236}">
                <a16:creationId xmlns="" xmlns:a16="http://schemas.microsoft.com/office/drawing/2014/main" id="{55E20A1B-4D5E-43D4-A099-F13724FFB6B1}"/>
              </a:ext>
            </a:extLst>
          </p:cNvPr>
          <p:cNvSpPr>
            <a:spLocks noGrp="1"/>
          </p:cNvSpPr>
          <p:nvPr>
            <p:ph type="sldNum" sz="quarter" idx="12"/>
          </p:nvPr>
        </p:nvSpPr>
        <p:spPr/>
        <p:txBody>
          <a:bodyPr/>
          <a:lstStyle/>
          <a:p>
            <a:pPr algn="r"/>
            <a:fld id="{A8CE10D6-5CB1-41CD-B815-79BC778FC61A}" type="slidenum">
              <a:rPr lang="en-US" sz="1800" smtClean="0">
                <a:solidFill>
                  <a:schemeClr val="bg1"/>
                </a:solidFill>
              </a:rPr>
              <a:pPr algn="r"/>
              <a:t>1</a:t>
            </a:fld>
            <a:endParaRPr lang="en-US" sz="1800" dirty="0">
              <a:solidFill>
                <a:schemeClr val="bg1"/>
              </a:solidFill>
            </a:endParaRPr>
          </a:p>
        </p:txBody>
      </p:sp>
      <p:sp>
        <p:nvSpPr>
          <p:cNvPr id="8" name="Ορθογώνιο 7"/>
          <p:cNvSpPr/>
          <p:nvPr/>
        </p:nvSpPr>
        <p:spPr>
          <a:xfrm>
            <a:off x="323850" y="184150"/>
            <a:ext cx="4572000" cy="646113"/>
          </a:xfrm>
          <a:prstGeom prst="rect">
            <a:avLst/>
          </a:prstGeom>
        </p:spPr>
        <p:txBody>
          <a:bodyPr>
            <a:spAutoFit/>
          </a:bodyPr>
          <a:lstStyle/>
          <a:p>
            <a:pPr>
              <a:defRPr/>
            </a:pPr>
            <a:r>
              <a:rPr lang="el-GR" altLang="ko-KR" b="1" dirty="0">
                <a:solidFill>
                  <a:schemeClr val="accent6"/>
                </a:solidFill>
                <a:latin typeface="Comic Sans MS" pitchFamily="66" charset="0"/>
              </a:rPr>
              <a:t>4601 Διοίκηση Ολικής Ποιότητας  Υπηρεσιών στον Τουρισμό </a:t>
            </a:r>
            <a:endParaRPr lang="el-GR" altLang="ko-KR" b="1" dirty="0">
              <a:solidFill>
                <a:schemeClr val="accent6"/>
              </a:solidFill>
              <a:latin typeface="Comic Sans MS" pitchFamily="66" charset="0"/>
            </a:endParaRPr>
          </a:p>
        </p:txBody>
      </p:sp>
      <p:sp>
        <p:nvSpPr>
          <p:cNvPr id="9" name="Rectangle 2"/>
          <p:cNvSpPr txBox="1">
            <a:spLocks/>
          </p:cNvSpPr>
          <p:nvPr/>
        </p:nvSpPr>
        <p:spPr bwMode="auto">
          <a:xfrm>
            <a:off x="3779912" y="3141847"/>
            <a:ext cx="5256212"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657225" indent="-246063">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922338" indent="-219075">
              <a:spcBef>
                <a:spcPts val="300"/>
              </a:spcBef>
              <a:buClr>
                <a:schemeClr val="accent1"/>
              </a:buClr>
              <a:buFont typeface="Wingdings 2" panose="05020102010507070707" pitchFamily="18" charset="2"/>
              <a:buChar char=""/>
              <a:defRPr sz="2400">
                <a:solidFill>
                  <a:schemeClr val="accent1"/>
                </a:solidFill>
                <a:latin typeface="Georgia" panose="02040502050405020303" pitchFamily="18" charset="0"/>
              </a:defRPr>
            </a:lvl3pPr>
            <a:lvl4pPr marL="1179513" indent="-200025">
              <a:spcBef>
                <a:spcPts val="300"/>
              </a:spcBef>
              <a:buClr>
                <a:schemeClr val="accent1"/>
              </a:buClr>
              <a:buFont typeface="Wingdings 2" panose="05020102010507070707" pitchFamily="18" charset="2"/>
              <a:buChar char=""/>
              <a:defRPr sz="2200">
                <a:solidFill>
                  <a:schemeClr val="accent1"/>
                </a:solidFill>
                <a:latin typeface="Georgia" panose="02040502050405020303" pitchFamily="18" charset="0"/>
              </a:defRPr>
            </a:lvl4pPr>
            <a:lvl5pPr marL="1389063" indent="-182563">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1846263" indent="-182563"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303463" indent="-182563"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2760663" indent="-182563"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217863" indent="-182563"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lgn="r">
              <a:spcBef>
                <a:spcPct val="0"/>
              </a:spcBef>
              <a:buClr>
                <a:srgbClr val="000000"/>
              </a:buClr>
              <a:buFont typeface="Arial" panose="020B0604020202020204" pitchFamily="34" charset="0"/>
              <a:buNone/>
            </a:pPr>
            <a:r>
              <a:rPr lang="el-GR" altLang="el-GR" sz="1800" b="1" dirty="0">
                <a:solidFill>
                  <a:srgbClr val="FFFF00"/>
                </a:solidFill>
                <a:latin typeface="Comic Sans MS" panose="030F0702030302020204" pitchFamily="66" charset="0"/>
                <a:sym typeface="Arial" panose="020B0604020202020204" pitchFamily="34" charset="0"/>
              </a:rPr>
              <a:t>Διδάσκουσα:</a:t>
            </a:r>
            <a:endParaRPr lang="en-US" altLang="el-GR" sz="1800" b="1" dirty="0">
              <a:solidFill>
                <a:srgbClr val="FFFF00"/>
              </a:solidFill>
              <a:latin typeface="Comic Sans MS" panose="030F0702030302020204" pitchFamily="66" charset="0"/>
              <a:sym typeface="Arial" panose="020B0604020202020204" pitchFamily="34" charset="0"/>
            </a:endParaRPr>
          </a:p>
          <a:p>
            <a:pPr algn="r">
              <a:spcBef>
                <a:spcPct val="0"/>
              </a:spcBef>
              <a:buClr>
                <a:srgbClr val="000000"/>
              </a:buClr>
              <a:buFont typeface="Arial" panose="020B0604020202020204" pitchFamily="34" charset="0"/>
              <a:buNone/>
            </a:pPr>
            <a:r>
              <a:rPr lang="el-GR" altLang="el-GR" sz="1800" b="1" dirty="0">
                <a:solidFill>
                  <a:srgbClr val="FFFF00"/>
                </a:solidFill>
                <a:latin typeface="Comic Sans MS" panose="030F0702030302020204" pitchFamily="66" charset="0"/>
                <a:sym typeface="Arial" panose="020B0604020202020204" pitchFamily="34" charset="0"/>
              </a:rPr>
              <a:t> </a:t>
            </a:r>
            <a:r>
              <a:rPr lang="el-GR" altLang="el-GR" sz="1800" b="1" dirty="0">
                <a:solidFill>
                  <a:srgbClr val="FFFF00"/>
                </a:solidFill>
                <a:latin typeface="Arial" panose="020B0604020202020204" pitchFamily="34" charset="0"/>
                <a:sym typeface="Arial" panose="020B0604020202020204" pitchFamily="34" charset="0"/>
              </a:rPr>
              <a:t>Άννα </a:t>
            </a:r>
            <a:r>
              <a:rPr lang="el-GR" altLang="el-GR" sz="1800" b="1" dirty="0" err="1">
                <a:solidFill>
                  <a:srgbClr val="FFFF00"/>
                </a:solidFill>
                <a:latin typeface="Arial" panose="020B0604020202020204" pitchFamily="34" charset="0"/>
                <a:sym typeface="Arial" panose="020B0604020202020204" pitchFamily="34" charset="0"/>
              </a:rPr>
              <a:t>Κουρτεσοπούλου</a:t>
            </a:r>
            <a:r>
              <a:rPr lang="el-GR" altLang="el-GR" sz="1800" b="1" dirty="0">
                <a:solidFill>
                  <a:srgbClr val="FFFF00"/>
                </a:solidFill>
                <a:latin typeface="Arial" panose="020B0604020202020204" pitchFamily="34" charset="0"/>
                <a:sym typeface="Arial" panose="020B0604020202020204" pitchFamily="34" charset="0"/>
              </a:rPr>
              <a:t>, </a:t>
            </a:r>
            <a:r>
              <a:rPr lang="en-US" altLang="el-GR" sz="1800" b="1" dirty="0">
                <a:solidFill>
                  <a:srgbClr val="FFFF00"/>
                </a:solidFill>
                <a:latin typeface="Arial" panose="020B0604020202020204" pitchFamily="34" charset="0"/>
                <a:sym typeface="Arial" panose="020B0604020202020204" pitchFamily="34" charset="0"/>
              </a:rPr>
              <a:t>Ph.D., M.B.A.</a:t>
            </a:r>
            <a:r>
              <a:rPr lang="el-GR" altLang="el-GR" sz="1800" b="1" dirty="0">
                <a:solidFill>
                  <a:srgbClr val="FFFF00"/>
                </a:solidFill>
                <a:latin typeface="Arial" panose="020B0604020202020204" pitchFamily="34" charset="0"/>
                <a:sym typeface="Arial" panose="020B0604020202020204" pitchFamily="34" charset="0"/>
              </a:rPr>
              <a:t>, </a:t>
            </a:r>
            <a:r>
              <a:rPr lang="en-US" altLang="el-GR" sz="1800" b="1" dirty="0">
                <a:solidFill>
                  <a:srgbClr val="FFFF00"/>
                </a:solidFill>
                <a:latin typeface="Arial" panose="020B0604020202020204" pitchFamily="34" charset="0"/>
                <a:sym typeface="Arial" panose="020B0604020202020204" pitchFamily="34" charset="0"/>
              </a:rPr>
              <a:t>MSc</a:t>
            </a:r>
            <a:endParaRPr lang="el-GR" altLang="el-GR" sz="1800" dirty="0">
              <a:solidFill>
                <a:srgbClr val="FFFF00"/>
              </a:solidFill>
              <a:latin typeface="Arial" panose="020B0604020202020204" pitchFamily="34" charset="0"/>
              <a:sym typeface="Arial" panose="020B0604020202020204" pitchFamily="34" charset="0"/>
            </a:endParaRPr>
          </a:p>
        </p:txBody>
      </p:sp>
      <p:sp>
        <p:nvSpPr>
          <p:cNvPr id="10" name="Θέση υποσέλιδου 3"/>
          <p:cNvSpPr txBox="1">
            <a:spLocks/>
          </p:cNvSpPr>
          <p:nvPr/>
        </p:nvSpPr>
        <p:spPr bwMode="auto">
          <a:xfrm>
            <a:off x="4859338" y="4210050"/>
            <a:ext cx="42846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657225" indent="-246063">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922338" indent="-219075">
              <a:spcBef>
                <a:spcPts val="300"/>
              </a:spcBef>
              <a:buClr>
                <a:schemeClr val="accent1"/>
              </a:buClr>
              <a:buFont typeface="Wingdings 2" panose="05020102010507070707" pitchFamily="18" charset="2"/>
              <a:buChar char=""/>
              <a:defRPr sz="2400">
                <a:solidFill>
                  <a:schemeClr val="accent1"/>
                </a:solidFill>
                <a:latin typeface="Georgia" panose="02040502050405020303" pitchFamily="18" charset="0"/>
              </a:defRPr>
            </a:lvl3pPr>
            <a:lvl4pPr marL="1179513" indent="-200025">
              <a:spcBef>
                <a:spcPts val="300"/>
              </a:spcBef>
              <a:buClr>
                <a:schemeClr val="accent1"/>
              </a:buClr>
              <a:buFont typeface="Wingdings 2" panose="05020102010507070707" pitchFamily="18" charset="2"/>
              <a:buChar char=""/>
              <a:defRPr sz="2200">
                <a:solidFill>
                  <a:schemeClr val="accent1"/>
                </a:solidFill>
                <a:latin typeface="Georgia" panose="02040502050405020303" pitchFamily="18" charset="0"/>
              </a:defRPr>
            </a:lvl4pPr>
            <a:lvl5pPr marL="1389063" indent="-182563">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1846263" indent="-182563"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303463" indent="-182563"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2760663" indent="-182563"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217863" indent="-182563"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lgn="r" eaLnBrk="1" hangingPunct="1">
              <a:spcBef>
                <a:spcPct val="0"/>
              </a:spcBef>
              <a:buClrTx/>
              <a:buFontTx/>
              <a:buNone/>
            </a:pPr>
            <a:r>
              <a:rPr lang="el-GR" altLang="el-GR" sz="1800" b="1" dirty="0">
                <a:solidFill>
                  <a:schemeClr val="accent2"/>
                </a:solidFill>
              </a:rPr>
              <a:t>ΠΑΝΕΠΙΣΤΗΜΙΟ ΠΑΤΡΩΝ</a:t>
            </a:r>
          </a:p>
          <a:p>
            <a:pPr algn="r" eaLnBrk="1" hangingPunct="1">
              <a:spcBef>
                <a:spcPct val="0"/>
              </a:spcBef>
              <a:buClrTx/>
              <a:buFontTx/>
              <a:buNone/>
            </a:pPr>
            <a:r>
              <a:rPr lang="el-GR" altLang="el-GR" sz="1800" b="1" dirty="0">
                <a:solidFill>
                  <a:schemeClr val="accent2"/>
                </a:solidFill>
              </a:rPr>
              <a:t>Τμήμα Διοίκησης Τουρισμού</a:t>
            </a:r>
            <a:endParaRPr lang="el-GR" altLang="el-GR" sz="1800" b="1" dirty="0">
              <a:solidFill>
                <a:schemeClr val="accent2"/>
              </a:solidFill>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2A892DB-A9C8-4807-BDAE-1DBEA09981CA}"/>
              </a:ext>
            </a:extLst>
          </p:cNvPr>
          <p:cNvSpPr>
            <a:spLocks noGrp="1"/>
          </p:cNvSpPr>
          <p:nvPr>
            <p:ph type="title"/>
          </p:nvPr>
        </p:nvSpPr>
        <p:spPr>
          <a:xfrm>
            <a:off x="326136" y="751578"/>
            <a:ext cx="8229600" cy="1066800"/>
          </a:xfrm>
        </p:spPr>
        <p:txBody>
          <a:bodyPr>
            <a:normAutofit/>
          </a:bodyPr>
          <a:lstStyle/>
          <a:p>
            <a:pPr algn="ctr"/>
            <a:r>
              <a:rPr lang="el-GR" dirty="0" smtClean="0"/>
              <a:t> </a:t>
            </a:r>
            <a:r>
              <a:rPr lang="el-GR" dirty="0"/>
              <a:t>Προσέγγιση  του  </a:t>
            </a:r>
            <a:r>
              <a:rPr lang="en-US" dirty="0" smtClean="0"/>
              <a:t>Taguchi</a:t>
            </a:r>
            <a:endParaRPr lang="el-GR" dirty="0"/>
          </a:p>
        </p:txBody>
      </p:sp>
      <p:sp>
        <p:nvSpPr>
          <p:cNvPr id="4" name="Θέση υποσέλιδου 3">
            <a:extLst>
              <a:ext uri="{FF2B5EF4-FFF2-40B4-BE49-F238E27FC236}">
                <a16:creationId xmlns="" xmlns:a16="http://schemas.microsoft.com/office/drawing/2014/main" id="{2723DDF6-E316-4EB3-87D2-F5F18A6CBA30}"/>
              </a:ext>
            </a:extLst>
          </p:cNvPr>
          <p:cNvSpPr>
            <a:spLocks noGrp="1"/>
          </p:cNvSpPr>
          <p:nvPr>
            <p:ph type="ftr" sz="quarter" idx="11"/>
          </p:nvPr>
        </p:nvSpPr>
        <p:spPr>
          <a:xfrm>
            <a:off x="5257800" y="612648"/>
            <a:ext cx="2410544" cy="457200"/>
          </a:xfrm>
        </p:spPr>
        <p:txBody>
          <a:bodyPr/>
          <a:lstStyle/>
          <a:p>
            <a:r>
              <a:rPr lang="el-GR" sz="1100" dirty="0"/>
              <a:t>11. Κόστος ποιότητας</a:t>
            </a:r>
          </a:p>
        </p:txBody>
      </p:sp>
      <p:sp>
        <p:nvSpPr>
          <p:cNvPr id="5" name="Θέση αριθμού διαφάνειας 4">
            <a:extLst>
              <a:ext uri="{FF2B5EF4-FFF2-40B4-BE49-F238E27FC236}">
                <a16:creationId xmlns="" xmlns:a16="http://schemas.microsoft.com/office/drawing/2014/main" id="{EF209AF2-CF7B-443A-89A4-95E1FE4B6FE8}"/>
              </a:ext>
            </a:extLst>
          </p:cNvPr>
          <p:cNvSpPr>
            <a:spLocks noGrp="1"/>
          </p:cNvSpPr>
          <p:nvPr>
            <p:ph type="sldNum" sz="quarter" idx="12"/>
          </p:nvPr>
        </p:nvSpPr>
        <p:spPr/>
        <p:txBody>
          <a:bodyPr/>
          <a:lstStyle/>
          <a:p>
            <a:fld id="{61C44E05-631C-4892-B577-17C57620ECE9}" type="slidenum">
              <a:rPr lang="en-US" smtClean="0"/>
              <a:pPr/>
              <a:t>10</a:t>
            </a:fld>
            <a:endParaRPr lang="en-US"/>
          </a:p>
        </p:txBody>
      </p:sp>
      <p:sp>
        <p:nvSpPr>
          <p:cNvPr id="3" name="Ορθογώνιο 2"/>
          <p:cNvSpPr/>
          <p:nvPr/>
        </p:nvSpPr>
        <p:spPr>
          <a:xfrm>
            <a:off x="411723" y="1700808"/>
            <a:ext cx="8532234" cy="2862322"/>
          </a:xfrm>
          <a:prstGeom prst="rect">
            <a:avLst/>
          </a:prstGeom>
        </p:spPr>
        <p:txBody>
          <a:bodyPr wrap="square">
            <a:spAutoFit/>
          </a:bodyPr>
          <a:lstStyle/>
          <a:p>
            <a:pPr marL="285750" indent="-285750">
              <a:buFont typeface="Wingdings" panose="05000000000000000000" pitchFamily="2" charset="2"/>
              <a:buChar char="ü"/>
            </a:pPr>
            <a:r>
              <a:rPr lang="el-GR" dirty="0"/>
              <a:t>Η ποιότητα ορίζεται ως “η δυνατότητα αποφυγής της απώλειας που προκαλείται στην κοινωνία, από τη στιγμή που το προϊόν διατίθεται για χρήση ή κατανάλωση”</a:t>
            </a:r>
          </a:p>
          <a:p>
            <a:pPr marL="285750" indent="-285750">
              <a:buFont typeface="Wingdings" panose="05000000000000000000" pitchFamily="2" charset="2"/>
              <a:buChar char="ü"/>
            </a:pPr>
            <a:endParaRPr lang="el-GR" dirty="0"/>
          </a:p>
          <a:p>
            <a:pPr marL="285750" indent="-285750">
              <a:buFont typeface="Wingdings" panose="05000000000000000000" pitchFamily="2" charset="2"/>
              <a:buChar char="ü"/>
            </a:pPr>
            <a:r>
              <a:rPr lang="el-GR" dirty="0"/>
              <a:t>  Ποιότητα δεν είναι απλά η συμμόρφωση σε συγκεκριμένες προδιαγραφές</a:t>
            </a:r>
          </a:p>
          <a:p>
            <a:pPr marL="285750" indent="-285750">
              <a:buFont typeface="Wingdings" panose="05000000000000000000" pitchFamily="2" charset="2"/>
              <a:buChar char="ü"/>
            </a:pPr>
            <a:r>
              <a:rPr lang="el-GR" dirty="0"/>
              <a:t>  Είναι η ακριβής επίτευξη του στόχου για τον οποίο προορίζεται το προϊόν</a:t>
            </a:r>
          </a:p>
          <a:p>
            <a:pPr marL="285750" indent="-285750">
              <a:buFont typeface="Wingdings" panose="05000000000000000000" pitchFamily="2" charset="2"/>
              <a:buChar char="ü"/>
            </a:pPr>
            <a:r>
              <a:rPr lang="el-GR" dirty="0"/>
              <a:t>  Κάθε φορά που το προϊόν αποκλίνει από το στόχο του, υφίσταται απώλεια στο κοινωνικό σύνολο</a:t>
            </a:r>
          </a:p>
          <a:p>
            <a:pPr marL="285750" indent="-285750">
              <a:buFont typeface="Wingdings" panose="05000000000000000000" pitchFamily="2" charset="2"/>
              <a:buChar char="ü"/>
            </a:pPr>
            <a:r>
              <a:rPr lang="el-GR" dirty="0"/>
              <a:t>  Όσο μεγαλύτερη είναι η απόκλιση, τόσο μεγαλύτερη είναι η απώλεια που προκαλείται</a:t>
            </a:r>
          </a:p>
        </p:txBody>
      </p:sp>
    </p:spTree>
    <p:extLst>
      <p:ext uri="{BB962C8B-B14F-4D97-AF65-F5344CB8AC3E}">
        <p14:creationId xmlns:p14="http://schemas.microsoft.com/office/powerpoint/2010/main" val="16116632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2A892DB-A9C8-4807-BDAE-1DBEA09981CA}"/>
              </a:ext>
            </a:extLst>
          </p:cNvPr>
          <p:cNvSpPr>
            <a:spLocks noGrp="1"/>
          </p:cNvSpPr>
          <p:nvPr>
            <p:ph type="title"/>
          </p:nvPr>
        </p:nvSpPr>
        <p:spPr>
          <a:xfrm>
            <a:off x="326136" y="751578"/>
            <a:ext cx="8229600" cy="1066800"/>
          </a:xfrm>
        </p:spPr>
        <p:txBody>
          <a:bodyPr>
            <a:normAutofit/>
          </a:bodyPr>
          <a:lstStyle/>
          <a:p>
            <a:pPr algn="ctr"/>
            <a:r>
              <a:rPr lang="el-GR" dirty="0" smtClean="0"/>
              <a:t> </a:t>
            </a:r>
            <a:r>
              <a:rPr lang="el-GR" dirty="0"/>
              <a:t>Προσέγγιση  του  </a:t>
            </a:r>
            <a:r>
              <a:rPr lang="en-US" dirty="0" smtClean="0"/>
              <a:t>Taguchi</a:t>
            </a:r>
            <a:endParaRPr lang="el-GR" dirty="0"/>
          </a:p>
        </p:txBody>
      </p:sp>
      <p:sp>
        <p:nvSpPr>
          <p:cNvPr id="4" name="Θέση υποσέλιδου 3">
            <a:extLst>
              <a:ext uri="{FF2B5EF4-FFF2-40B4-BE49-F238E27FC236}">
                <a16:creationId xmlns="" xmlns:a16="http://schemas.microsoft.com/office/drawing/2014/main" id="{2723DDF6-E316-4EB3-87D2-F5F18A6CBA30}"/>
              </a:ext>
            </a:extLst>
          </p:cNvPr>
          <p:cNvSpPr>
            <a:spLocks noGrp="1"/>
          </p:cNvSpPr>
          <p:nvPr>
            <p:ph type="ftr" sz="quarter" idx="11"/>
          </p:nvPr>
        </p:nvSpPr>
        <p:spPr>
          <a:xfrm>
            <a:off x="5257800" y="612648"/>
            <a:ext cx="2410544" cy="457200"/>
          </a:xfrm>
        </p:spPr>
        <p:txBody>
          <a:bodyPr/>
          <a:lstStyle/>
          <a:p>
            <a:r>
              <a:rPr lang="el-GR" sz="1100" dirty="0"/>
              <a:t>11. Κόστος ποιότητας</a:t>
            </a:r>
          </a:p>
        </p:txBody>
      </p:sp>
      <p:sp>
        <p:nvSpPr>
          <p:cNvPr id="5" name="Θέση αριθμού διαφάνειας 4">
            <a:extLst>
              <a:ext uri="{FF2B5EF4-FFF2-40B4-BE49-F238E27FC236}">
                <a16:creationId xmlns="" xmlns:a16="http://schemas.microsoft.com/office/drawing/2014/main" id="{EF209AF2-CF7B-443A-89A4-95E1FE4B6FE8}"/>
              </a:ext>
            </a:extLst>
          </p:cNvPr>
          <p:cNvSpPr>
            <a:spLocks noGrp="1"/>
          </p:cNvSpPr>
          <p:nvPr>
            <p:ph type="sldNum" sz="quarter" idx="12"/>
          </p:nvPr>
        </p:nvSpPr>
        <p:spPr/>
        <p:txBody>
          <a:bodyPr/>
          <a:lstStyle/>
          <a:p>
            <a:fld id="{61C44E05-631C-4892-B577-17C57620ECE9}" type="slidenum">
              <a:rPr lang="en-US" smtClean="0"/>
              <a:pPr/>
              <a:t>11</a:t>
            </a:fld>
            <a:endParaRPr lang="en-US"/>
          </a:p>
        </p:txBody>
      </p:sp>
      <p:graphicFrame>
        <p:nvGraphicFramePr>
          <p:cNvPr id="6" name="Object 1"/>
          <p:cNvGraphicFramePr>
            <a:graphicFrameLocks noChangeAspect="1"/>
          </p:cNvGraphicFramePr>
          <p:nvPr/>
        </p:nvGraphicFramePr>
        <p:xfrm>
          <a:off x="1564675" y="1467927"/>
          <a:ext cx="5805280" cy="4323597"/>
        </p:xfrm>
        <a:graphic>
          <a:graphicData uri="http://schemas.openxmlformats.org/presentationml/2006/ole">
            <mc:AlternateContent xmlns:mc="http://schemas.openxmlformats.org/markup-compatibility/2006">
              <mc:Choice xmlns:v="urn:schemas-microsoft-com:vml" Requires="v">
                <p:oleObj spid="_x0000_s1111" name="Chart" r:id="rId3" imgW="4546517" imgH="3390840" progId="MSGraph.Chart.8">
                  <p:embed/>
                </p:oleObj>
              </mc:Choice>
              <mc:Fallback>
                <p:oleObj name="Chart" r:id="rId3" imgW="4546517" imgH="3390840" progId="MSGraph.Char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64675" y="1467927"/>
                        <a:ext cx="5805280" cy="432359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09101515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9AD8641-B693-406F-B32B-B19348549618}"/>
              </a:ext>
            </a:extLst>
          </p:cNvPr>
          <p:cNvSpPr>
            <a:spLocks noGrp="1"/>
          </p:cNvSpPr>
          <p:nvPr>
            <p:ph type="title"/>
          </p:nvPr>
        </p:nvSpPr>
        <p:spPr/>
        <p:txBody>
          <a:bodyPr/>
          <a:lstStyle/>
          <a:p>
            <a:pPr algn="ctr"/>
            <a:r>
              <a:rPr lang="el-GR" dirty="0" smtClean="0"/>
              <a:t>Μοντέλο </a:t>
            </a:r>
            <a:r>
              <a:rPr lang="en-US" dirty="0"/>
              <a:t>Crosby </a:t>
            </a:r>
            <a:endParaRPr lang="el-GR" dirty="0"/>
          </a:p>
        </p:txBody>
      </p:sp>
      <p:sp>
        <p:nvSpPr>
          <p:cNvPr id="3" name="Θέση περιεχομένου 2">
            <a:extLst>
              <a:ext uri="{FF2B5EF4-FFF2-40B4-BE49-F238E27FC236}">
                <a16:creationId xmlns:a16="http://schemas.microsoft.com/office/drawing/2014/main" xmlns="" id="{BDDD015A-007B-4092-B613-289569221BAF}"/>
              </a:ext>
            </a:extLst>
          </p:cNvPr>
          <p:cNvSpPr>
            <a:spLocks noGrp="1"/>
          </p:cNvSpPr>
          <p:nvPr>
            <p:ph idx="1"/>
          </p:nvPr>
        </p:nvSpPr>
        <p:spPr>
          <a:xfrm>
            <a:off x="32861" y="2282952"/>
            <a:ext cx="7859216" cy="4009632"/>
          </a:xfrm>
        </p:spPr>
        <p:txBody>
          <a:bodyPr>
            <a:normAutofit fontScale="92500"/>
          </a:bodyPr>
          <a:lstStyle/>
          <a:p>
            <a:pPr marL="109728" indent="0" algn="ctr">
              <a:buNone/>
            </a:pPr>
            <a:r>
              <a:rPr lang="el-GR" b="1" dirty="0">
                <a:solidFill>
                  <a:schemeClr val="accent3"/>
                </a:solidFill>
              </a:rPr>
              <a:t>Κόστος Ποιότητας = Κόστος συμμόρφωσης + Κόστος μη συμμόρφωσης</a:t>
            </a:r>
          </a:p>
          <a:p>
            <a:pPr marL="109728" indent="0" algn="ctr">
              <a:buNone/>
            </a:pPr>
            <a:endParaRPr lang="el-GR" sz="2200" b="1" dirty="0">
              <a:solidFill>
                <a:schemeClr val="accent3"/>
              </a:solidFill>
            </a:endParaRPr>
          </a:p>
          <a:p>
            <a:pPr algn="just" eaLnBrk="0" hangingPunct="0">
              <a:lnSpc>
                <a:spcPct val="110000"/>
              </a:lnSpc>
              <a:buFont typeface="Arial" panose="020B0604020202020204" pitchFamily="34" charset="0"/>
              <a:buChar char="•"/>
            </a:pPr>
            <a:r>
              <a:rPr lang="el-GR" sz="2200" i="1" dirty="0"/>
              <a:t>Κόστος συμμόρφωσης: </a:t>
            </a:r>
            <a:r>
              <a:rPr lang="el-GR" sz="2200" dirty="0"/>
              <a:t>το συνολικό κόστος που προκύπτει από το άθροισμα του κόστους κάθε διεργασίας που συμμετέχει στην παραγωγή και αποδεικνύεται ότι εκτελείται σύμφωνα με τις προδιαγραφές όρους και στόχους που έχουν τεθεί.</a:t>
            </a:r>
          </a:p>
          <a:p>
            <a:pPr algn="just" eaLnBrk="0" hangingPunct="0">
              <a:lnSpc>
                <a:spcPct val="110000"/>
              </a:lnSpc>
              <a:buFont typeface="Arial" panose="020B0604020202020204" pitchFamily="34" charset="0"/>
              <a:buChar char="•"/>
            </a:pPr>
            <a:r>
              <a:rPr lang="el-GR" sz="2200" i="1" dirty="0"/>
              <a:t>Κόστος μη-συμμόρφωσης: </a:t>
            </a:r>
            <a:r>
              <a:rPr lang="el-GR" sz="2200" dirty="0"/>
              <a:t>το συνολικό κόστος που προκύπτει από την αναποτελεσματική ή αποτυχημένη εκτέλεση των διεργασιών.</a:t>
            </a:r>
            <a:endParaRPr lang="el-GR" sz="2200" b="1" dirty="0">
              <a:solidFill>
                <a:schemeClr val="accent3"/>
              </a:solidFill>
            </a:endParaRPr>
          </a:p>
        </p:txBody>
      </p:sp>
      <p:sp>
        <p:nvSpPr>
          <p:cNvPr id="4" name="Θέση υποσέλιδου 3">
            <a:extLst>
              <a:ext uri="{FF2B5EF4-FFF2-40B4-BE49-F238E27FC236}">
                <a16:creationId xmlns:a16="http://schemas.microsoft.com/office/drawing/2014/main" xmlns="" id="{667A7542-7B2B-4F0D-A5B0-F60186BE8F82}"/>
              </a:ext>
            </a:extLst>
          </p:cNvPr>
          <p:cNvSpPr>
            <a:spLocks noGrp="1"/>
          </p:cNvSpPr>
          <p:nvPr>
            <p:ph type="ftr" sz="quarter" idx="11"/>
          </p:nvPr>
        </p:nvSpPr>
        <p:spPr>
          <a:xfrm>
            <a:off x="5364088" y="804672"/>
            <a:ext cx="1618456" cy="530352"/>
          </a:xfrm>
        </p:spPr>
        <p:txBody>
          <a:bodyPr/>
          <a:lstStyle/>
          <a:p>
            <a:r>
              <a:rPr lang="el-GR" sz="1100" dirty="0"/>
              <a:t>11. Κόστος ποιότητας</a:t>
            </a:r>
          </a:p>
        </p:txBody>
      </p:sp>
      <p:sp>
        <p:nvSpPr>
          <p:cNvPr id="5" name="Θέση αριθμού διαφάνειας 4">
            <a:extLst>
              <a:ext uri="{FF2B5EF4-FFF2-40B4-BE49-F238E27FC236}">
                <a16:creationId xmlns:a16="http://schemas.microsoft.com/office/drawing/2014/main" xmlns="" id="{833AF7EB-3B0D-4599-A845-7D2225E1696F}"/>
              </a:ext>
            </a:extLst>
          </p:cNvPr>
          <p:cNvSpPr>
            <a:spLocks noGrp="1"/>
          </p:cNvSpPr>
          <p:nvPr>
            <p:ph type="sldNum" sz="quarter" idx="12"/>
          </p:nvPr>
        </p:nvSpPr>
        <p:spPr/>
        <p:txBody>
          <a:bodyPr/>
          <a:lstStyle/>
          <a:p>
            <a:fld id="{61C44E05-631C-4892-B577-17C57620ECE9}" type="slidenum">
              <a:rPr lang="en-US" smtClean="0"/>
              <a:pPr/>
              <a:t>12</a:t>
            </a:fld>
            <a:endParaRPr lang="en-US"/>
          </a:p>
        </p:txBody>
      </p:sp>
      <p:pic>
        <p:nvPicPr>
          <p:cNvPr id="8" name="Εικόνα 7">
            <a:extLst>
              <a:ext uri="{FF2B5EF4-FFF2-40B4-BE49-F238E27FC236}">
                <a16:creationId xmlns:a16="http://schemas.microsoft.com/office/drawing/2014/main" xmlns="" id="{D027D12A-8870-4FEF-98C3-FEF27B782E85}"/>
              </a:ext>
            </a:extLst>
          </p:cNvPr>
          <p:cNvPicPr>
            <a:picLocks noChangeAspect="1"/>
          </p:cNvPicPr>
          <p:nvPr/>
        </p:nvPicPr>
        <p:blipFill>
          <a:blip r:embed="rId2"/>
          <a:stretch>
            <a:fillRect/>
          </a:stretch>
        </p:blipFill>
        <p:spPr>
          <a:xfrm>
            <a:off x="7602171" y="776609"/>
            <a:ext cx="1541829" cy="1494105"/>
          </a:xfrm>
          <a:prstGeom prst="rect">
            <a:avLst/>
          </a:prstGeom>
        </p:spPr>
      </p:pic>
    </p:spTree>
    <p:extLst>
      <p:ext uri="{BB962C8B-B14F-4D97-AF65-F5344CB8AC3E}">
        <p14:creationId xmlns:p14="http://schemas.microsoft.com/office/powerpoint/2010/main" val="157825691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ipe(down)">
                                      <p:cBhvr>
                                        <p:cTn id="19" dur="500"/>
                                        <p:tgtEl>
                                          <p:spTgt spid="3">
                                            <p:txEl>
                                              <p:pRg st="2" end="2"/>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9AD8641-B693-406F-B32B-B19348549618}"/>
              </a:ext>
            </a:extLst>
          </p:cNvPr>
          <p:cNvSpPr>
            <a:spLocks noGrp="1"/>
          </p:cNvSpPr>
          <p:nvPr>
            <p:ph type="title"/>
          </p:nvPr>
        </p:nvSpPr>
        <p:spPr/>
        <p:txBody>
          <a:bodyPr/>
          <a:lstStyle/>
          <a:p>
            <a:pPr algn="ctr"/>
            <a:r>
              <a:rPr lang="el-GR" dirty="0"/>
              <a:t>Μοντέλο απώλειας ποιότητας</a:t>
            </a:r>
          </a:p>
        </p:txBody>
      </p:sp>
      <p:sp>
        <p:nvSpPr>
          <p:cNvPr id="3" name="Θέση περιεχομένου 2">
            <a:extLst>
              <a:ext uri="{FF2B5EF4-FFF2-40B4-BE49-F238E27FC236}">
                <a16:creationId xmlns:a16="http://schemas.microsoft.com/office/drawing/2014/main" xmlns="" id="{BDDD015A-007B-4092-B613-289569221BAF}"/>
              </a:ext>
            </a:extLst>
          </p:cNvPr>
          <p:cNvSpPr>
            <a:spLocks noGrp="1"/>
          </p:cNvSpPr>
          <p:nvPr>
            <p:ph idx="1"/>
          </p:nvPr>
        </p:nvSpPr>
        <p:spPr>
          <a:xfrm>
            <a:off x="513869" y="2270714"/>
            <a:ext cx="7859216" cy="4009632"/>
          </a:xfrm>
        </p:spPr>
        <p:txBody>
          <a:bodyPr>
            <a:normAutofit/>
          </a:bodyPr>
          <a:lstStyle/>
          <a:p>
            <a:pPr marL="109728" indent="0" algn="just">
              <a:buNone/>
            </a:pPr>
            <a:r>
              <a:rPr lang="el-GR" sz="2000" dirty="0"/>
              <a:t>Κύριος στόχος του μοντέλου απώλειας ποιότητας αποτελεί το γεγονός πως το συνολικό Κόστος Ποιότητας αποτελεί το άθροισμα του ορατού κόστους ποιότητας σε συνδυασμό με το κρυφό (μη ορατό) κόστος. </a:t>
            </a:r>
            <a:endParaRPr lang="en-US" sz="2000" dirty="0" smtClean="0"/>
          </a:p>
          <a:p>
            <a:pPr marL="109728" indent="0" algn="just">
              <a:buNone/>
            </a:pPr>
            <a:endParaRPr lang="el-GR" sz="2000" dirty="0"/>
          </a:p>
          <a:p>
            <a:pPr marL="109728" indent="0" algn="just">
              <a:buNone/>
            </a:pPr>
            <a:r>
              <a:rPr lang="el-GR" sz="2000" dirty="0"/>
              <a:t>Σύμφωνα με τον </a:t>
            </a:r>
            <a:r>
              <a:rPr lang="el-GR" sz="2000" dirty="0" err="1"/>
              <a:t>Juran</a:t>
            </a:r>
            <a:r>
              <a:rPr lang="el-GR" sz="2000" dirty="0"/>
              <a:t>, το συγκεκριμένο μοντέλο μπορεί να απεικονιστεί ως ένα "παγόβουνο" όπου τα φανερά στοιχεία του Κόστους Ποιότητας αποτελούν την κορυφή του παγόβουνου που είναι ορατή από όλους σε αντίθεση με τα "κρυμμένα" στοιχεία που αποτελούν το τμήμα του παγόβουνου που δεν είναι ορατό και βρίσκεται κάτω από την επιφάνεια του νερού.</a:t>
            </a:r>
          </a:p>
        </p:txBody>
      </p:sp>
      <p:sp>
        <p:nvSpPr>
          <p:cNvPr id="4" name="Θέση υποσέλιδου 3">
            <a:extLst>
              <a:ext uri="{FF2B5EF4-FFF2-40B4-BE49-F238E27FC236}">
                <a16:creationId xmlns:a16="http://schemas.microsoft.com/office/drawing/2014/main" xmlns="" id="{667A7542-7B2B-4F0D-A5B0-F60186BE8F82}"/>
              </a:ext>
            </a:extLst>
          </p:cNvPr>
          <p:cNvSpPr>
            <a:spLocks noGrp="1"/>
          </p:cNvSpPr>
          <p:nvPr>
            <p:ph type="ftr" sz="quarter" idx="11"/>
          </p:nvPr>
        </p:nvSpPr>
        <p:spPr>
          <a:xfrm>
            <a:off x="5364088" y="804672"/>
            <a:ext cx="1618456" cy="530352"/>
          </a:xfrm>
        </p:spPr>
        <p:txBody>
          <a:bodyPr/>
          <a:lstStyle/>
          <a:p>
            <a:r>
              <a:rPr lang="el-GR" sz="1100" dirty="0"/>
              <a:t>11. Κόστος ποιότητας</a:t>
            </a:r>
          </a:p>
        </p:txBody>
      </p:sp>
      <p:sp>
        <p:nvSpPr>
          <p:cNvPr id="5" name="Θέση αριθμού διαφάνειας 4">
            <a:extLst>
              <a:ext uri="{FF2B5EF4-FFF2-40B4-BE49-F238E27FC236}">
                <a16:creationId xmlns:a16="http://schemas.microsoft.com/office/drawing/2014/main" xmlns="" id="{833AF7EB-3B0D-4599-A845-7D2225E1696F}"/>
              </a:ext>
            </a:extLst>
          </p:cNvPr>
          <p:cNvSpPr>
            <a:spLocks noGrp="1"/>
          </p:cNvSpPr>
          <p:nvPr>
            <p:ph type="sldNum" sz="quarter" idx="12"/>
          </p:nvPr>
        </p:nvSpPr>
        <p:spPr/>
        <p:txBody>
          <a:bodyPr/>
          <a:lstStyle/>
          <a:p>
            <a:fld id="{61C44E05-631C-4892-B577-17C57620ECE9}" type="slidenum">
              <a:rPr lang="en-US" smtClean="0"/>
              <a:pPr/>
              <a:t>13</a:t>
            </a:fld>
            <a:endParaRPr lang="en-US"/>
          </a:p>
        </p:txBody>
      </p:sp>
    </p:spTree>
    <p:extLst>
      <p:ext uri="{BB962C8B-B14F-4D97-AF65-F5344CB8AC3E}">
        <p14:creationId xmlns:p14="http://schemas.microsoft.com/office/powerpoint/2010/main" val="236308501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9AD8641-B693-406F-B32B-B19348549618}"/>
              </a:ext>
            </a:extLst>
          </p:cNvPr>
          <p:cNvSpPr>
            <a:spLocks noGrp="1"/>
          </p:cNvSpPr>
          <p:nvPr>
            <p:ph type="title"/>
          </p:nvPr>
        </p:nvSpPr>
        <p:spPr/>
        <p:txBody>
          <a:bodyPr/>
          <a:lstStyle/>
          <a:p>
            <a:pPr algn="ctr"/>
            <a:r>
              <a:rPr lang="el-GR" dirty="0" smtClean="0"/>
              <a:t>Μοντέλο </a:t>
            </a:r>
            <a:r>
              <a:rPr lang="el-GR" dirty="0"/>
              <a:t>κόστους διεργασίας</a:t>
            </a:r>
          </a:p>
        </p:txBody>
      </p:sp>
      <p:sp>
        <p:nvSpPr>
          <p:cNvPr id="3" name="Θέση περιεχομένου 2">
            <a:extLst>
              <a:ext uri="{FF2B5EF4-FFF2-40B4-BE49-F238E27FC236}">
                <a16:creationId xmlns:a16="http://schemas.microsoft.com/office/drawing/2014/main" xmlns="" id="{BDDD015A-007B-4092-B613-289569221BAF}"/>
              </a:ext>
            </a:extLst>
          </p:cNvPr>
          <p:cNvSpPr>
            <a:spLocks noGrp="1"/>
          </p:cNvSpPr>
          <p:nvPr>
            <p:ph idx="1"/>
          </p:nvPr>
        </p:nvSpPr>
        <p:spPr>
          <a:xfrm>
            <a:off x="457200" y="2249424"/>
            <a:ext cx="8229600" cy="2187688"/>
          </a:xfrm>
        </p:spPr>
        <p:txBody>
          <a:bodyPr>
            <a:normAutofit fontScale="62500" lnSpcReduction="20000"/>
          </a:bodyPr>
          <a:lstStyle/>
          <a:p>
            <a:pPr algn="just" eaLnBrk="0" hangingPunct="0">
              <a:lnSpc>
                <a:spcPct val="110000"/>
              </a:lnSpc>
            </a:pPr>
            <a:r>
              <a:rPr lang="el-GR" dirty="0"/>
              <a:t>Η μέθοδος αποτελεί ένα εργαλείο βελτίωσης της αξίας ενός αντικειμένου ή μιας διεργασίας, μέσω της δημιουργίας ενός πλαισίου, μέσα στο οποίο προσδιορίζονται οι συσχετίσεις μεταξύ των επιμέρους συστατικών και τα σχετιζόμενη κόστη. </a:t>
            </a:r>
          </a:p>
          <a:p>
            <a:pPr algn="just" eaLnBrk="0" hangingPunct="0">
              <a:lnSpc>
                <a:spcPct val="110000"/>
              </a:lnSpc>
            </a:pPr>
            <a:r>
              <a:rPr lang="el-GR" dirty="0"/>
              <a:t>Κεντρικό άξονα του μοντέλου αποτελεί η εναρμόνιση με τις προδιαγραφές και απαιτήσεις του πελάτη, με κύριο σκοπό την ικανοποίηση των απαιτήσεών του, με το χαμηλότερο κόστος, μέσα από μια συνεχή διαδικασία αναθεωρήσεων και ενδοσκόπησης. </a:t>
            </a:r>
          </a:p>
        </p:txBody>
      </p:sp>
      <p:sp>
        <p:nvSpPr>
          <p:cNvPr id="4" name="Θέση υποσέλιδου 3">
            <a:extLst>
              <a:ext uri="{FF2B5EF4-FFF2-40B4-BE49-F238E27FC236}">
                <a16:creationId xmlns:a16="http://schemas.microsoft.com/office/drawing/2014/main" xmlns="" id="{667A7542-7B2B-4F0D-A5B0-F60186BE8F82}"/>
              </a:ext>
            </a:extLst>
          </p:cNvPr>
          <p:cNvSpPr>
            <a:spLocks noGrp="1"/>
          </p:cNvSpPr>
          <p:nvPr>
            <p:ph type="ftr" sz="quarter" idx="11"/>
          </p:nvPr>
        </p:nvSpPr>
        <p:spPr>
          <a:xfrm>
            <a:off x="5257800" y="612648"/>
            <a:ext cx="1762472" cy="530352"/>
          </a:xfrm>
        </p:spPr>
        <p:txBody>
          <a:bodyPr/>
          <a:lstStyle/>
          <a:p>
            <a:r>
              <a:rPr lang="en-US" sz="1100" dirty="0" smtClean="0"/>
              <a:t>11. </a:t>
            </a:r>
            <a:r>
              <a:rPr lang="el-GR" sz="1100" dirty="0" smtClean="0"/>
              <a:t>Κόστος </a:t>
            </a:r>
            <a:r>
              <a:rPr lang="el-GR" sz="1100" dirty="0"/>
              <a:t>Ποιότητας</a:t>
            </a:r>
            <a:endParaRPr lang="en-US" sz="1100" dirty="0"/>
          </a:p>
        </p:txBody>
      </p:sp>
      <p:sp>
        <p:nvSpPr>
          <p:cNvPr id="5" name="Θέση αριθμού διαφάνειας 4">
            <a:extLst>
              <a:ext uri="{FF2B5EF4-FFF2-40B4-BE49-F238E27FC236}">
                <a16:creationId xmlns:a16="http://schemas.microsoft.com/office/drawing/2014/main" xmlns="" id="{833AF7EB-3B0D-4599-A845-7D2225E1696F}"/>
              </a:ext>
            </a:extLst>
          </p:cNvPr>
          <p:cNvSpPr>
            <a:spLocks noGrp="1"/>
          </p:cNvSpPr>
          <p:nvPr>
            <p:ph type="sldNum" sz="quarter" idx="12"/>
          </p:nvPr>
        </p:nvSpPr>
        <p:spPr/>
        <p:txBody>
          <a:bodyPr/>
          <a:lstStyle/>
          <a:p>
            <a:fld id="{61C44E05-631C-4892-B577-17C57620ECE9}" type="slidenum">
              <a:rPr lang="en-US" smtClean="0"/>
              <a:pPr/>
              <a:t>14</a:t>
            </a:fld>
            <a:endParaRPr lang="en-US"/>
          </a:p>
        </p:txBody>
      </p:sp>
      <p:pic>
        <p:nvPicPr>
          <p:cNvPr id="6" name="Εικόνα 5">
            <a:extLst>
              <a:ext uri="{FF2B5EF4-FFF2-40B4-BE49-F238E27FC236}">
                <a16:creationId xmlns:a16="http://schemas.microsoft.com/office/drawing/2014/main" xmlns="" id="{C1A7C520-429E-4ACE-9EC4-7E173296DB86}"/>
              </a:ext>
            </a:extLst>
          </p:cNvPr>
          <p:cNvPicPr>
            <a:picLocks noChangeAspect="1"/>
          </p:cNvPicPr>
          <p:nvPr/>
        </p:nvPicPr>
        <p:blipFill>
          <a:blip r:embed="rId2"/>
          <a:stretch>
            <a:fillRect/>
          </a:stretch>
        </p:blipFill>
        <p:spPr>
          <a:xfrm>
            <a:off x="2051720" y="4437112"/>
            <a:ext cx="5715000" cy="2381250"/>
          </a:xfrm>
          <a:prstGeom prst="rect">
            <a:avLst/>
          </a:prstGeom>
        </p:spPr>
      </p:pic>
    </p:spTree>
    <p:extLst>
      <p:ext uri="{BB962C8B-B14F-4D97-AF65-F5344CB8AC3E}">
        <p14:creationId xmlns:p14="http://schemas.microsoft.com/office/powerpoint/2010/main" val="220238423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2A892DB-A9C8-4807-BDAE-1DBEA09981CA}"/>
              </a:ext>
            </a:extLst>
          </p:cNvPr>
          <p:cNvSpPr>
            <a:spLocks noGrp="1"/>
          </p:cNvSpPr>
          <p:nvPr>
            <p:ph type="title"/>
          </p:nvPr>
        </p:nvSpPr>
        <p:spPr>
          <a:xfrm>
            <a:off x="326136" y="751578"/>
            <a:ext cx="8229600" cy="1066800"/>
          </a:xfrm>
        </p:spPr>
        <p:txBody>
          <a:bodyPr>
            <a:normAutofit/>
          </a:bodyPr>
          <a:lstStyle/>
          <a:p>
            <a:pPr algn="ctr"/>
            <a:r>
              <a:rPr lang="el-GR" dirty="0" smtClean="0"/>
              <a:t> Διάκριση κόστους ποιότητας</a:t>
            </a:r>
            <a:endParaRPr lang="el-GR" dirty="0"/>
          </a:p>
        </p:txBody>
      </p:sp>
      <p:sp>
        <p:nvSpPr>
          <p:cNvPr id="4" name="Θέση υποσέλιδου 3">
            <a:extLst>
              <a:ext uri="{FF2B5EF4-FFF2-40B4-BE49-F238E27FC236}">
                <a16:creationId xmlns="" xmlns:a16="http://schemas.microsoft.com/office/drawing/2014/main" id="{2723DDF6-E316-4EB3-87D2-F5F18A6CBA30}"/>
              </a:ext>
            </a:extLst>
          </p:cNvPr>
          <p:cNvSpPr>
            <a:spLocks noGrp="1"/>
          </p:cNvSpPr>
          <p:nvPr>
            <p:ph type="ftr" sz="quarter" idx="11"/>
          </p:nvPr>
        </p:nvSpPr>
        <p:spPr>
          <a:xfrm>
            <a:off x="5257800" y="612648"/>
            <a:ext cx="2410544" cy="457200"/>
          </a:xfrm>
        </p:spPr>
        <p:txBody>
          <a:bodyPr/>
          <a:lstStyle/>
          <a:p>
            <a:r>
              <a:rPr lang="el-GR" sz="1100" dirty="0"/>
              <a:t>11. Κόστος ποιότητας</a:t>
            </a:r>
          </a:p>
        </p:txBody>
      </p:sp>
      <p:sp>
        <p:nvSpPr>
          <p:cNvPr id="5" name="Θέση αριθμού διαφάνειας 4">
            <a:extLst>
              <a:ext uri="{FF2B5EF4-FFF2-40B4-BE49-F238E27FC236}">
                <a16:creationId xmlns="" xmlns:a16="http://schemas.microsoft.com/office/drawing/2014/main" id="{EF209AF2-CF7B-443A-89A4-95E1FE4B6FE8}"/>
              </a:ext>
            </a:extLst>
          </p:cNvPr>
          <p:cNvSpPr>
            <a:spLocks noGrp="1"/>
          </p:cNvSpPr>
          <p:nvPr>
            <p:ph type="sldNum" sz="quarter" idx="12"/>
          </p:nvPr>
        </p:nvSpPr>
        <p:spPr/>
        <p:txBody>
          <a:bodyPr/>
          <a:lstStyle/>
          <a:p>
            <a:fld id="{61C44E05-631C-4892-B577-17C57620ECE9}" type="slidenum">
              <a:rPr lang="en-US" smtClean="0"/>
              <a:pPr/>
              <a:t>15</a:t>
            </a:fld>
            <a:endParaRPr lang="en-US"/>
          </a:p>
        </p:txBody>
      </p:sp>
      <p:sp>
        <p:nvSpPr>
          <p:cNvPr id="3" name="Ορθογώνιο 2"/>
          <p:cNvSpPr/>
          <p:nvPr/>
        </p:nvSpPr>
        <p:spPr>
          <a:xfrm>
            <a:off x="411723" y="1700808"/>
            <a:ext cx="8532234" cy="3693319"/>
          </a:xfrm>
          <a:prstGeom prst="rect">
            <a:avLst/>
          </a:prstGeom>
        </p:spPr>
        <p:txBody>
          <a:bodyPr wrap="square">
            <a:spAutoFit/>
          </a:bodyPr>
          <a:lstStyle/>
          <a:p>
            <a:r>
              <a:rPr lang="el-GR" dirty="0"/>
              <a:t>διακρίνεται σε 4 κατηγορίες (</a:t>
            </a:r>
            <a:r>
              <a:rPr lang="el-GR" dirty="0" err="1"/>
              <a:t>Feigenbaum</a:t>
            </a:r>
            <a:r>
              <a:rPr lang="el-GR" dirty="0"/>
              <a:t>, 1956</a:t>
            </a:r>
            <a:r>
              <a:rPr lang="el-GR" dirty="0" smtClean="0"/>
              <a:t>)</a:t>
            </a:r>
            <a:endParaRPr lang="el-GR" dirty="0"/>
          </a:p>
          <a:p>
            <a:pPr marL="342900" indent="-342900">
              <a:buFont typeface="+mj-lt"/>
              <a:buAutoNum type="arabicPeriod"/>
            </a:pPr>
            <a:r>
              <a:rPr lang="el-GR" b="1" dirty="0" smtClean="0"/>
              <a:t>Εσωτερικό </a:t>
            </a:r>
            <a:r>
              <a:rPr lang="el-GR" b="1" dirty="0"/>
              <a:t>κόστος </a:t>
            </a:r>
            <a:r>
              <a:rPr lang="el-GR" dirty="0"/>
              <a:t>αποτυχίας (</a:t>
            </a:r>
            <a:r>
              <a:rPr lang="el-GR" dirty="0" err="1"/>
              <a:t>internal</a:t>
            </a:r>
            <a:r>
              <a:rPr lang="el-GR" dirty="0"/>
              <a:t> </a:t>
            </a:r>
            <a:r>
              <a:rPr lang="el-GR" dirty="0" err="1"/>
              <a:t>failure</a:t>
            </a:r>
            <a:r>
              <a:rPr lang="el-GR" dirty="0"/>
              <a:t> </a:t>
            </a:r>
            <a:r>
              <a:rPr lang="el-GR" dirty="0" err="1"/>
              <a:t>cost</a:t>
            </a:r>
            <a:r>
              <a:rPr lang="el-GR" dirty="0"/>
              <a:t>), από λάθη/ελαττώματα τα οποία συμβαίνουν πριν την παράδοση του προϊόντος, π.χ. ανάγκη </a:t>
            </a:r>
            <a:r>
              <a:rPr lang="el-GR" dirty="0" err="1"/>
              <a:t>επανεπεξεργασίας</a:t>
            </a:r>
            <a:r>
              <a:rPr lang="el-GR" dirty="0"/>
              <a:t>.</a:t>
            </a:r>
          </a:p>
          <a:p>
            <a:pPr marL="342900" indent="-342900">
              <a:buFont typeface="+mj-lt"/>
              <a:buAutoNum type="arabicPeriod"/>
            </a:pPr>
            <a:r>
              <a:rPr lang="el-GR" b="1" dirty="0" smtClean="0"/>
              <a:t>Εξωτερικό </a:t>
            </a:r>
            <a:r>
              <a:rPr lang="el-GR" b="1" dirty="0"/>
              <a:t>κόστος </a:t>
            </a:r>
            <a:r>
              <a:rPr lang="el-GR" dirty="0"/>
              <a:t>αποτυχίας (</a:t>
            </a:r>
            <a:r>
              <a:rPr lang="el-GR" dirty="0" err="1"/>
              <a:t>external</a:t>
            </a:r>
            <a:r>
              <a:rPr lang="el-GR" dirty="0"/>
              <a:t> </a:t>
            </a:r>
            <a:r>
              <a:rPr lang="el-GR" dirty="0" err="1"/>
              <a:t>failure</a:t>
            </a:r>
            <a:r>
              <a:rPr lang="el-GR" dirty="0"/>
              <a:t> </a:t>
            </a:r>
            <a:r>
              <a:rPr lang="el-GR" dirty="0" err="1"/>
              <a:t>cost</a:t>
            </a:r>
            <a:r>
              <a:rPr lang="el-GR" dirty="0"/>
              <a:t>), από λάθη/ελαττώματα τα οποία σημειώνονται μετά την παράδοση του προϊόντος, π.χ. ανάκληση προϊόντος, παράπονα πελατών, διεκδίκηση εγγυήσεων.</a:t>
            </a:r>
          </a:p>
          <a:p>
            <a:pPr marL="342900" indent="-342900">
              <a:buFont typeface="+mj-lt"/>
              <a:buAutoNum type="arabicPeriod"/>
            </a:pPr>
            <a:r>
              <a:rPr lang="el-GR" b="1" dirty="0" smtClean="0"/>
              <a:t>Κόστος </a:t>
            </a:r>
            <a:r>
              <a:rPr lang="el-GR" b="1" dirty="0"/>
              <a:t>πρόληψης </a:t>
            </a:r>
            <a:r>
              <a:rPr lang="el-GR" dirty="0"/>
              <a:t>(</a:t>
            </a:r>
            <a:r>
              <a:rPr lang="el-GR" dirty="0" err="1"/>
              <a:t>prevention</a:t>
            </a:r>
            <a:r>
              <a:rPr lang="el-GR" dirty="0"/>
              <a:t> </a:t>
            </a:r>
            <a:r>
              <a:rPr lang="el-GR" dirty="0" err="1"/>
              <a:t>cost</a:t>
            </a:r>
            <a:r>
              <a:rPr lang="el-GR" dirty="0"/>
              <a:t>), από τις ενέργειες οι οποίες στοχεύουν στο να μην γίνουν λάθη, π.χ. προγραμματισμός ποιότητας, έλεγχος νέου προϊόντος πριν διατεθεί στην αγορά, κόστος εκπαίδευσης ποιότητας.</a:t>
            </a:r>
          </a:p>
          <a:p>
            <a:pPr marL="342900" indent="-342900">
              <a:buFont typeface="+mj-lt"/>
              <a:buAutoNum type="arabicPeriod"/>
            </a:pPr>
            <a:r>
              <a:rPr lang="el-GR" b="1" dirty="0" smtClean="0"/>
              <a:t>Κόστος </a:t>
            </a:r>
            <a:r>
              <a:rPr lang="el-GR" b="1" dirty="0"/>
              <a:t>ελέγχου/επιθεώρησης </a:t>
            </a:r>
            <a:r>
              <a:rPr lang="el-GR" dirty="0"/>
              <a:t>(</a:t>
            </a:r>
            <a:r>
              <a:rPr lang="el-GR" dirty="0" err="1"/>
              <a:t>appraisal</a:t>
            </a:r>
            <a:r>
              <a:rPr lang="el-GR" dirty="0"/>
              <a:t> </a:t>
            </a:r>
            <a:r>
              <a:rPr lang="el-GR" dirty="0" err="1"/>
              <a:t>cost</a:t>
            </a:r>
            <a:r>
              <a:rPr lang="el-GR" dirty="0"/>
              <a:t>), από τις ενέργειες ελέγχου πρώτων υλών και διαδικασίας παραγωγής, π.χ. απογραφές ποιότητας, ρύθμιση εξοπλισμού μέτρησης.</a:t>
            </a:r>
          </a:p>
        </p:txBody>
      </p:sp>
    </p:spTree>
    <p:extLst>
      <p:ext uri="{BB962C8B-B14F-4D97-AF65-F5344CB8AC3E}">
        <p14:creationId xmlns:p14="http://schemas.microsoft.com/office/powerpoint/2010/main" val="84725771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2A892DB-A9C8-4807-BDAE-1DBEA09981CA}"/>
              </a:ext>
            </a:extLst>
          </p:cNvPr>
          <p:cNvSpPr>
            <a:spLocks noGrp="1"/>
          </p:cNvSpPr>
          <p:nvPr>
            <p:ph type="title"/>
          </p:nvPr>
        </p:nvSpPr>
        <p:spPr>
          <a:xfrm>
            <a:off x="326136" y="751578"/>
            <a:ext cx="8229600" cy="1066800"/>
          </a:xfrm>
        </p:spPr>
        <p:txBody>
          <a:bodyPr>
            <a:normAutofit/>
          </a:bodyPr>
          <a:lstStyle/>
          <a:p>
            <a:pPr algn="ctr"/>
            <a:r>
              <a:rPr lang="el-GR" dirty="0" smtClean="0"/>
              <a:t> Συνολικό κόστος ποιότητας</a:t>
            </a:r>
            <a:endParaRPr lang="el-GR" dirty="0"/>
          </a:p>
        </p:txBody>
      </p:sp>
      <p:sp>
        <p:nvSpPr>
          <p:cNvPr id="4" name="Θέση υποσέλιδου 3">
            <a:extLst>
              <a:ext uri="{FF2B5EF4-FFF2-40B4-BE49-F238E27FC236}">
                <a16:creationId xmlns="" xmlns:a16="http://schemas.microsoft.com/office/drawing/2014/main" id="{2723DDF6-E316-4EB3-87D2-F5F18A6CBA30}"/>
              </a:ext>
            </a:extLst>
          </p:cNvPr>
          <p:cNvSpPr>
            <a:spLocks noGrp="1"/>
          </p:cNvSpPr>
          <p:nvPr>
            <p:ph type="ftr" sz="quarter" idx="11"/>
          </p:nvPr>
        </p:nvSpPr>
        <p:spPr>
          <a:xfrm>
            <a:off x="5257800" y="612648"/>
            <a:ext cx="2410544" cy="457200"/>
          </a:xfrm>
        </p:spPr>
        <p:txBody>
          <a:bodyPr/>
          <a:lstStyle/>
          <a:p>
            <a:r>
              <a:rPr lang="el-GR" sz="1100" dirty="0"/>
              <a:t>11. Κόστος ποιότητας</a:t>
            </a:r>
          </a:p>
        </p:txBody>
      </p:sp>
      <p:sp>
        <p:nvSpPr>
          <p:cNvPr id="5" name="Θέση αριθμού διαφάνειας 4">
            <a:extLst>
              <a:ext uri="{FF2B5EF4-FFF2-40B4-BE49-F238E27FC236}">
                <a16:creationId xmlns="" xmlns:a16="http://schemas.microsoft.com/office/drawing/2014/main" id="{EF209AF2-CF7B-443A-89A4-95E1FE4B6FE8}"/>
              </a:ext>
            </a:extLst>
          </p:cNvPr>
          <p:cNvSpPr>
            <a:spLocks noGrp="1"/>
          </p:cNvSpPr>
          <p:nvPr>
            <p:ph type="sldNum" sz="quarter" idx="12"/>
          </p:nvPr>
        </p:nvSpPr>
        <p:spPr/>
        <p:txBody>
          <a:bodyPr/>
          <a:lstStyle/>
          <a:p>
            <a:fld id="{61C44E05-631C-4892-B577-17C57620ECE9}" type="slidenum">
              <a:rPr lang="en-US" smtClean="0"/>
              <a:pPr/>
              <a:t>16</a:t>
            </a:fld>
            <a:endParaRPr lang="en-US"/>
          </a:p>
        </p:txBody>
      </p:sp>
      <p:graphicFrame>
        <p:nvGraphicFramePr>
          <p:cNvPr id="7" name="Διάγραμμα 6"/>
          <p:cNvGraphicFramePr/>
          <p:nvPr>
            <p:extLst>
              <p:ext uri="{D42A27DB-BD31-4B8C-83A1-F6EECF244321}">
                <p14:modId xmlns:p14="http://schemas.microsoft.com/office/powerpoint/2010/main" val="3283728199"/>
              </p:ext>
            </p:extLst>
          </p:nvPr>
        </p:nvGraphicFramePr>
        <p:xfrm>
          <a:off x="899592" y="2132856"/>
          <a:ext cx="7772776"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6977820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2A892DB-A9C8-4807-BDAE-1DBEA09981CA}"/>
              </a:ext>
            </a:extLst>
          </p:cNvPr>
          <p:cNvSpPr>
            <a:spLocks noGrp="1"/>
          </p:cNvSpPr>
          <p:nvPr>
            <p:ph type="title"/>
          </p:nvPr>
        </p:nvSpPr>
        <p:spPr>
          <a:xfrm>
            <a:off x="326136" y="751578"/>
            <a:ext cx="8229600" cy="1066800"/>
          </a:xfrm>
        </p:spPr>
        <p:txBody>
          <a:bodyPr>
            <a:normAutofit/>
          </a:bodyPr>
          <a:lstStyle/>
          <a:p>
            <a:pPr algn="ctr"/>
            <a:r>
              <a:rPr lang="el-GR" dirty="0" smtClean="0"/>
              <a:t> Άμεσο &amp; Έμμεσο κόστος ποιότητας</a:t>
            </a:r>
            <a:endParaRPr lang="el-GR" dirty="0"/>
          </a:p>
        </p:txBody>
      </p:sp>
      <p:sp>
        <p:nvSpPr>
          <p:cNvPr id="4" name="Θέση υποσέλιδου 3">
            <a:extLst>
              <a:ext uri="{FF2B5EF4-FFF2-40B4-BE49-F238E27FC236}">
                <a16:creationId xmlns="" xmlns:a16="http://schemas.microsoft.com/office/drawing/2014/main" id="{2723DDF6-E316-4EB3-87D2-F5F18A6CBA30}"/>
              </a:ext>
            </a:extLst>
          </p:cNvPr>
          <p:cNvSpPr>
            <a:spLocks noGrp="1"/>
          </p:cNvSpPr>
          <p:nvPr>
            <p:ph type="ftr" sz="quarter" idx="11"/>
          </p:nvPr>
        </p:nvSpPr>
        <p:spPr>
          <a:xfrm>
            <a:off x="5257800" y="612648"/>
            <a:ext cx="2410544" cy="457200"/>
          </a:xfrm>
        </p:spPr>
        <p:txBody>
          <a:bodyPr/>
          <a:lstStyle/>
          <a:p>
            <a:r>
              <a:rPr lang="el-GR" sz="1100" dirty="0"/>
              <a:t>11. Κόστος ποιότητας</a:t>
            </a:r>
          </a:p>
        </p:txBody>
      </p:sp>
      <p:sp>
        <p:nvSpPr>
          <p:cNvPr id="5" name="Θέση αριθμού διαφάνειας 4">
            <a:extLst>
              <a:ext uri="{FF2B5EF4-FFF2-40B4-BE49-F238E27FC236}">
                <a16:creationId xmlns="" xmlns:a16="http://schemas.microsoft.com/office/drawing/2014/main" id="{EF209AF2-CF7B-443A-89A4-95E1FE4B6FE8}"/>
              </a:ext>
            </a:extLst>
          </p:cNvPr>
          <p:cNvSpPr>
            <a:spLocks noGrp="1"/>
          </p:cNvSpPr>
          <p:nvPr>
            <p:ph type="sldNum" sz="quarter" idx="12"/>
          </p:nvPr>
        </p:nvSpPr>
        <p:spPr/>
        <p:txBody>
          <a:bodyPr/>
          <a:lstStyle/>
          <a:p>
            <a:fld id="{61C44E05-631C-4892-B577-17C57620ECE9}" type="slidenum">
              <a:rPr lang="en-US" smtClean="0"/>
              <a:pPr/>
              <a:t>17</a:t>
            </a:fld>
            <a:endParaRPr lang="en-US"/>
          </a:p>
        </p:txBody>
      </p:sp>
      <p:graphicFrame>
        <p:nvGraphicFramePr>
          <p:cNvPr id="7" name="Διάγραμμα 6"/>
          <p:cNvGraphicFramePr/>
          <p:nvPr>
            <p:extLst>
              <p:ext uri="{D42A27DB-BD31-4B8C-83A1-F6EECF244321}">
                <p14:modId xmlns:p14="http://schemas.microsoft.com/office/powerpoint/2010/main" val="2890359401"/>
              </p:ext>
            </p:extLst>
          </p:nvPr>
        </p:nvGraphicFramePr>
        <p:xfrm>
          <a:off x="1259632" y="2132856"/>
          <a:ext cx="7412736"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6802410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2A892DB-A9C8-4807-BDAE-1DBEA09981CA}"/>
              </a:ext>
            </a:extLst>
          </p:cNvPr>
          <p:cNvSpPr>
            <a:spLocks noGrp="1"/>
          </p:cNvSpPr>
          <p:nvPr>
            <p:ph type="title"/>
          </p:nvPr>
        </p:nvSpPr>
        <p:spPr>
          <a:xfrm>
            <a:off x="326136" y="751578"/>
            <a:ext cx="8229600" cy="1066800"/>
          </a:xfrm>
        </p:spPr>
        <p:txBody>
          <a:bodyPr>
            <a:normAutofit/>
          </a:bodyPr>
          <a:lstStyle/>
          <a:p>
            <a:pPr algn="ctr"/>
            <a:r>
              <a:rPr lang="el-GR" dirty="0" smtClean="0"/>
              <a:t> </a:t>
            </a:r>
            <a:r>
              <a:rPr lang="el-GR" dirty="0"/>
              <a:t>Ανάλυση του κόστους ποιότητας</a:t>
            </a:r>
          </a:p>
        </p:txBody>
      </p:sp>
      <p:sp>
        <p:nvSpPr>
          <p:cNvPr id="4" name="Θέση υποσέλιδου 3">
            <a:extLst>
              <a:ext uri="{FF2B5EF4-FFF2-40B4-BE49-F238E27FC236}">
                <a16:creationId xmlns="" xmlns:a16="http://schemas.microsoft.com/office/drawing/2014/main" id="{2723DDF6-E316-4EB3-87D2-F5F18A6CBA30}"/>
              </a:ext>
            </a:extLst>
          </p:cNvPr>
          <p:cNvSpPr>
            <a:spLocks noGrp="1"/>
          </p:cNvSpPr>
          <p:nvPr>
            <p:ph type="ftr" sz="quarter" idx="11"/>
          </p:nvPr>
        </p:nvSpPr>
        <p:spPr>
          <a:xfrm>
            <a:off x="5257800" y="612648"/>
            <a:ext cx="2410544" cy="457200"/>
          </a:xfrm>
        </p:spPr>
        <p:txBody>
          <a:bodyPr/>
          <a:lstStyle/>
          <a:p>
            <a:r>
              <a:rPr lang="el-GR" sz="1100" dirty="0"/>
              <a:t>11. Κόστος ποιότητας</a:t>
            </a:r>
          </a:p>
        </p:txBody>
      </p:sp>
      <p:sp>
        <p:nvSpPr>
          <p:cNvPr id="5" name="Θέση αριθμού διαφάνειας 4">
            <a:extLst>
              <a:ext uri="{FF2B5EF4-FFF2-40B4-BE49-F238E27FC236}">
                <a16:creationId xmlns="" xmlns:a16="http://schemas.microsoft.com/office/drawing/2014/main" id="{EF209AF2-CF7B-443A-89A4-95E1FE4B6FE8}"/>
              </a:ext>
            </a:extLst>
          </p:cNvPr>
          <p:cNvSpPr>
            <a:spLocks noGrp="1"/>
          </p:cNvSpPr>
          <p:nvPr>
            <p:ph type="sldNum" sz="quarter" idx="12"/>
          </p:nvPr>
        </p:nvSpPr>
        <p:spPr/>
        <p:txBody>
          <a:bodyPr/>
          <a:lstStyle/>
          <a:p>
            <a:fld id="{61C44E05-631C-4892-B577-17C57620ECE9}" type="slidenum">
              <a:rPr lang="en-US" smtClean="0"/>
              <a:pPr/>
              <a:t>18</a:t>
            </a:fld>
            <a:endParaRPr lang="en-US"/>
          </a:p>
        </p:txBody>
      </p:sp>
      <p:sp>
        <p:nvSpPr>
          <p:cNvPr id="6" name="Ορθογώνιο 5"/>
          <p:cNvSpPr/>
          <p:nvPr/>
        </p:nvSpPr>
        <p:spPr>
          <a:xfrm>
            <a:off x="467544" y="1649414"/>
            <a:ext cx="8088192" cy="830997"/>
          </a:xfrm>
          <a:prstGeom prst="rect">
            <a:avLst/>
          </a:prstGeom>
          <a:solidFill>
            <a:srgbClr val="FFC000"/>
          </a:solidFill>
        </p:spPr>
        <p:txBody>
          <a:bodyPr wrap="square">
            <a:spAutoFit/>
          </a:bodyPr>
          <a:lstStyle/>
          <a:p>
            <a:r>
              <a:rPr lang="el-GR" sz="2400" dirty="0"/>
              <a:t>Κόστος πρόληψης ελαττωματικών </a:t>
            </a:r>
            <a:r>
              <a:rPr lang="el-GR" sz="2400" dirty="0" smtClean="0"/>
              <a:t>+ </a:t>
            </a:r>
            <a:r>
              <a:rPr lang="el-GR" sz="2400" dirty="0"/>
              <a:t>Κόστος αποτυχίας ελέγχου – </a:t>
            </a:r>
            <a:r>
              <a:rPr lang="el-GR" sz="2400" dirty="0" smtClean="0"/>
              <a:t>Ελαττωματικά = </a:t>
            </a:r>
            <a:r>
              <a:rPr lang="el-GR" sz="2400" dirty="0"/>
              <a:t>Κόστος Ποιότητας</a:t>
            </a:r>
          </a:p>
        </p:txBody>
      </p:sp>
      <p:sp>
        <p:nvSpPr>
          <p:cNvPr id="7" name="Ορθογώνιο 6"/>
          <p:cNvSpPr/>
          <p:nvPr/>
        </p:nvSpPr>
        <p:spPr>
          <a:xfrm>
            <a:off x="491759" y="3076108"/>
            <a:ext cx="8067405" cy="3385542"/>
          </a:xfrm>
          <a:prstGeom prst="rect">
            <a:avLst/>
          </a:prstGeom>
        </p:spPr>
        <p:txBody>
          <a:bodyPr wrap="square">
            <a:spAutoFit/>
          </a:bodyPr>
          <a:lstStyle/>
          <a:p>
            <a:r>
              <a:rPr lang="el-GR" dirty="0" smtClean="0"/>
              <a:t>α</a:t>
            </a:r>
            <a:r>
              <a:rPr lang="el-GR" dirty="0"/>
              <a:t>) </a:t>
            </a:r>
            <a:r>
              <a:rPr lang="el-GR" b="1" dirty="0"/>
              <a:t>Στο κόστος πρόληψης-αποφυγής ελαττωματικών</a:t>
            </a:r>
            <a:r>
              <a:rPr lang="el-GR" dirty="0"/>
              <a:t>, δηλαδή κόστος της </a:t>
            </a:r>
            <a:r>
              <a:rPr lang="el-GR" dirty="0" smtClean="0"/>
              <a:t>προσπάθειας </a:t>
            </a:r>
            <a:r>
              <a:rPr lang="el-GR" dirty="0"/>
              <a:t>να γίνουν όλες οι δραστηριότητες σωστά με την πρώτη φορά. </a:t>
            </a:r>
            <a:r>
              <a:rPr lang="el-GR" dirty="0" smtClean="0"/>
              <a:t>Αυτό περιλαμβάνει</a:t>
            </a:r>
            <a:r>
              <a:rPr lang="el-GR" dirty="0"/>
              <a:t>:</a:t>
            </a:r>
          </a:p>
          <a:p>
            <a:pPr marL="285750" indent="-285750">
              <a:buFont typeface="Wingdings" panose="05000000000000000000" pitchFamily="2" charset="2"/>
              <a:buChar char="ü"/>
            </a:pPr>
            <a:r>
              <a:rPr lang="el-GR" sz="1600" dirty="0" smtClean="0"/>
              <a:t>Τον </a:t>
            </a:r>
            <a:r>
              <a:rPr lang="el-GR" sz="1600" dirty="0"/>
              <a:t>σχεδιασμό δραστηριοτήτων και τη συχνή επανεξέτασή του, που </a:t>
            </a:r>
            <a:r>
              <a:rPr lang="el-GR" sz="1600" dirty="0" smtClean="0"/>
              <a:t>εξασφαλίζουν </a:t>
            </a:r>
            <a:r>
              <a:rPr lang="el-GR" sz="1600" dirty="0"/>
              <a:t>τη συμμόρφωση με τις προδιαγραφές των προϊόντων ή </a:t>
            </a:r>
            <a:r>
              <a:rPr lang="el-GR" sz="1600" dirty="0" smtClean="0"/>
              <a:t>υπηρεσιών</a:t>
            </a:r>
          </a:p>
          <a:p>
            <a:pPr marL="285750" indent="-285750">
              <a:buFont typeface="Wingdings" panose="05000000000000000000" pitchFamily="2" charset="2"/>
              <a:buChar char="ü"/>
            </a:pPr>
            <a:r>
              <a:rPr lang="el-GR" sz="1600" dirty="0"/>
              <a:t>Την εκπαίδευση σε θέματα ποιότητας, σε γνώσεις ποιοτικού ελέγχου, </a:t>
            </a:r>
            <a:r>
              <a:rPr lang="el-GR" sz="1600" dirty="0" smtClean="0"/>
              <a:t>διασφάλισης </a:t>
            </a:r>
            <a:r>
              <a:rPr lang="el-GR" sz="1600" dirty="0"/>
              <a:t>της ποιότητας και διοίκησης ποιότητας.</a:t>
            </a:r>
          </a:p>
          <a:p>
            <a:pPr marL="285750" indent="-285750">
              <a:buFont typeface="Wingdings" panose="05000000000000000000" pitchFamily="2" charset="2"/>
              <a:buChar char="ü"/>
            </a:pPr>
            <a:r>
              <a:rPr lang="el-GR" sz="1600" dirty="0" smtClean="0"/>
              <a:t>Τον </a:t>
            </a:r>
            <a:r>
              <a:rPr lang="el-GR" sz="1600" dirty="0"/>
              <a:t>σχεδιασμό παραγωγικής διαδικασίας.</a:t>
            </a:r>
          </a:p>
          <a:p>
            <a:pPr marL="285750" indent="-285750">
              <a:buFont typeface="Wingdings" panose="05000000000000000000" pitchFamily="2" charset="2"/>
              <a:buChar char="ü"/>
            </a:pPr>
            <a:r>
              <a:rPr lang="el-GR" sz="1600" dirty="0"/>
              <a:t>Ε</a:t>
            </a:r>
            <a:r>
              <a:rPr lang="el-GR" sz="1600" dirty="0" smtClean="0"/>
              <a:t>σωτερικούς </a:t>
            </a:r>
            <a:r>
              <a:rPr lang="el-GR" sz="1600" dirty="0"/>
              <a:t>ελέγχους στα συστήματα ποιότητας.</a:t>
            </a:r>
          </a:p>
          <a:p>
            <a:pPr marL="285750" indent="-285750">
              <a:buFont typeface="Wingdings" panose="05000000000000000000" pitchFamily="2" charset="2"/>
              <a:buChar char="ü"/>
            </a:pPr>
            <a:r>
              <a:rPr lang="el-GR" sz="1600" dirty="0" smtClean="0"/>
              <a:t>Αξιολόγηση </a:t>
            </a:r>
            <a:r>
              <a:rPr lang="el-GR" sz="1600" dirty="0"/>
              <a:t>προμηθευτών.</a:t>
            </a:r>
          </a:p>
          <a:p>
            <a:pPr marL="285750" indent="-285750">
              <a:buFont typeface="Wingdings" panose="05000000000000000000" pitchFamily="2" charset="2"/>
              <a:buChar char="ü"/>
            </a:pPr>
            <a:r>
              <a:rPr lang="el-GR" sz="1600" dirty="0" smtClean="0"/>
              <a:t>Ικανοποιημένους </a:t>
            </a:r>
            <a:r>
              <a:rPr lang="el-GR" sz="1600" dirty="0"/>
              <a:t>εργαζόμενους σε τομείς ποιότητας.</a:t>
            </a:r>
          </a:p>
          <a:p>
            <a:pPr marL="285750" indent="-285750">
              <a:buFont typeface="Wingdings" panose="05000000000000000000" pitchFamily="2" charset="2"/>
              <a:buChar char="ü"/>
            </a:pPr>
            <a:r>
              <a:rPr lang="el-GR" sz="1600" dirty="0" smtClean="0"/>
              <a:t>Πληροφοριακά </a:t>
            </a:r>
            <a:r>
              <a:rPr lang="el-GR" sz="1600" dirty="0"/>
              <a:t>συστήματα που σχετίζονται με την ποιότητα.</a:t>
            </a:r>
          </a:p>
          <a:p>
            <a:pPr marL="285750" indent="-285750">
              <a:buFont typeface="Wingdings" panose="05000000000000000000" pitchFamily="2" charset="2"/>
              <a:buChar char="ü"/>
            </a:pPr>
            <a:r>
              <a:rPr lang="el-GR" sz="1600" dirty="0" smtClean="0"/>
              <a:t>Προληπτικά </a:t>
            </a:r>
            <a:r>
              <a:rPr lang="el-GR" sz="1600" dirty="0"/>
              <a:t>κόστη συντήρησης</a:t>
            </a:r>
          </a:p>
        </p:txBody>
      </p:sp>
      <p:sp>
        <p:nvSpPr>
          <p:cNvPr id="8" name="Ορθογώνιο 7"/>
          <p:cNvSpPr/>
          <p:nvPr/>
        </p:nvSpPr>
        <p:spPr>
          <a:xfrm>
            <a:off x="491759" y="2716214"/>
            <a:ext cx="8067405" cy="646331"/>
          </a:xfrm>
          <a:prstGeom prst="rect">
            <a:avLst/>
          </a:prstGeom>
        </p:spPr>
        <p:txBody>
          <a:bodyPr wrap="square">
            <a:spAutoFit/>
          </a:bodyPr>
          <a:lstStyle/>
          <a:p>
            <a:r>
              <a:rPr lang="el-GR" b="1" dirty="0">
                <a:solidFill>
                  <a:srgbClr val="FF0000"/>
                </a:solidFill>
              </a:rPr>
              <a:t>Κόστος πρόληψης ή κόστος αποφυγής </a:t>
            </a:r>
            <a:r>
              <a:rPr lang="el-GR" b="1" dirty="0" smtClean="0">
                <a:solidFill>
                  <a:srgbClr val="FF0000"/>
                </a:solidFill>
              </a:rPr>
              <a:t>ελαττωματικών </a:t>
            </a:r>
            <a:r>
              <a:rPr lang="el-GR" dirty="0" smtClean="0"/>
              <a:t>2 </a:t>
            </a:r>
            <a:r>
              <a:rPr lang="el-GR" dirty="0"/>
              <a:t>κατηγορίες</a:t>
            </a:r>
          </a:p>
          <a:p>
            <a:endParaRPr lang="el-GR" b="1" dirty="0">
              <a:solidFill>
                <a:srgbClr val="FF0000"/>
              </a:solidFill>
            </a:endParaRPr>
          </a:p>
        </p:txBody>
      </p:sp>
    </p:spTree>
    <p:extLst>
      <p:ext uri="{BB962C8B-B14F-4D97-AF65-F5344CB8AC3E}">
        <p14:creationId xmlns:p14="http://schemas.microsoft.com/office/powerpoint/2010/main" val="128915882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2A892DB-A9C8-4807-BDAE-1DBEA09981CA}"/>
              </a:ext>
            </a:extLst>
          </p:cNvPr>
          <p:cNvSpPr>
            <a:spLocks noGrp="1"/>
          </p:cNvSpPr>
          <p:nvPr>
            <p:ph type="title"/>
          </p:nvPr>
        </p:nvSpPr>
        <p:spPr>
          <a:xfrm>
            <a:off x="326136" y="751578"/>
            <a:ext cx="8229600" cy="1066800"/>
          </a:xfrm>
        </p:spPr>
        <p:txBody>
          <a:bodyPr>
            <a:normAutofit/>
          </a:bodyPr>
          <a:lstStyle/>
          <a:p>
            <a:pPr algn="ctr"/>
            <a:r>
              <a:rPr lang="el-GR" dirty="0" smtClean="0"/>
              <a:t> </a:t>
            </a:r>
            <a:r>
              <a:rPr lang="el-GR" dirty="0"/>
              <a:t>Ανάλυση του κόστους ποιότητας</a:t>
            </a:r>
          </a:p>
        </p:txBody>
      </p:sp>
      <p:sp>
        <p:nvSpPr>
          <p:cNvPr id="4" name="Θέση υποσέλιδου 3">
            <a:extLst>
              <a:ext uri="{FF2B5EF4-FFF2-40B4-BE49-F238E27FC236}">
                <a16:creationId xmlns="" xmlns:a16="http://schemas.microsoft.com/office/drawing/2014/main" id="{2723DDF6-E316-4EB3-87D2-F5F18A6CBA30}"/>
              </a:ext>
            </a:extLst>
          </p:cNvPr>
          <p:cNvSpPr>
            <a:spLocks noGrp="1"/>
          </p:cNvSpPr>
          <p:nvPr>
            <p:ph type="ftr" sz="quarter" idx="11"/>
          </p:nvPr>
        </p:nvSpPr>
        <p:spPr>
          <a:xfrm>
            <a:off x="5257800" y="612648"/>
            <a:ext cx="2410544" cy="457200"/>
          </a:xfrm>
        </p:spPr>
        <p:txBody>
          <a:bodyPr/>
          <a:lstStyle/>
          <a:p>
            <a:r>
              <a:rPr lang="el-GR" sz="1100" dirty="0"/>
              <a:t>11. Κόστος ποιότητας</a:t>
            </a:r>
          </a:p>
        </p:txBody>
      </p:sp>
      <p:sp>
        <p:nvSpPr>
          <p:cNvPr id="5" name="Θέση αριθμού διαφάνειας 4">
            <a:extLst>
              <a:ext uri="{FF2B5EF4-FFF2-40B4-BE49-F238E27FC236}">
                <a16:creationId xmlns="" xmlns:a16="http://schemas.microsoft.com/office/drawing/2014/main" id="{EF209AF2-CF7B-443A-89A4-95E1FE4B6FE8}"/>
              </a:ext>
            </a:extLst>
          </p:cNvPr>
          <p:cNvSpPr>
            <a:spLocks noGrp="1"/>
          </p:cNvSpPr>
          <p:nvPr>
            <p:ph type="sldNum" sz="quarter" idx="12"/>
          </p:nvPr>
        </p:nvSpPr>
        <p:spPr/>
        <p:txBody>
          <a:bodyPr/>
          <a:lstStyle/>
          <a:p>
            <a:fld id="{61C44E05-631C-4892-B577-17C57620ECE9}" type="slidenum">
              <a:rPr lang="en-US" smtClean="0"/>
              <a:pPr/>
              <a:t>19</a:t>
            </a:fld>
            <a:endParaRPr lang="en-US"/>
          </a:p>
        </p:txBody>
      </p:sp>
      <p:sp>
        <p:nvSpPr>
          <p:cNvPr id="7" name="Ορθογώνιο 6"/>
          <p:cNvSpPr/>
          <p:nvPr/>
        </p:nvSpPr>
        <p:spPr>
          <a:xfrm>
            <a:off x="488331" y="1957308"/>
            <a:ext cx="8067405" cy="4001095"/>
          </a:xfrm>
          <a:prstGeom prst="rect">
            <a:avLst/>
          </a:prstGeom>
        </p:spPr>
        <p:txBody>
          <a:bodyPr wrap="square">
            <a:spAutoFit/>
          </a:bodyPr>
          <a:lstStyle/>
          <a:p>
            <a:r>
              <a:rPr lang="el-GR" sz="2000" b="1" dirty="0"/>
              <a:t>β) Στο κόστος εκτίμησης-αξιολόγησης της ποιότητας</a:t>
            </a:r>
            <a:r>
              <a:rPr lang="el-GR" dirty="0"/>
              <a:t>, το οποίο προκύπτει </a:t>
            </a:r>
            <a:r>
              <a:rPr lang="el-GR" dirty="0" smtClean="0"/>
              <a:t>από τις </a:t>
            </a:r>
            <a:r>
              <a:rPr lang="el-GR" dirty="0"/>
              <a:t>ενέργειες ελέγχου των επιπέδων ποιότητας σε διαδοχικά τμήματα και </a:t>
            </a:r>
            <a:r>
              <a:rPr lang="el-GR" dirty="0" smtClean="0"/>
              <a:t>στάδια της </a:t>
            </a:r>
            <a:r>
              <a:rPr lang="el-GR" dirty="0"/>
              <a:t>παραγωγής</a:t>
            </a:r>
            <a:r>
              <a:rPr lang="el-GR" dirty="0" smtClean="0"/>
              <a:t>.</a:t>
            </a:r>
          </a:p>
          <a:p>
            <a:endParaRPr lang="el-GR" dirty="0"/>
          </a:p>
          <a:p>
            <a:r>
              <a:rPr lang="el-GR" dirty="0"/>
              <a:t>Σε αυτήν την κατηγορία περιλαμβάνονται τα κόστη που σχετίζονται με:</a:t>
            </a:r>
          </a:p>
          <a:p>
            <a:pPr marL="285750" indent="-285750">
              <a:buFont typeface="Wingdings" panose="05000000000000000000" pitchFamily="2" charset="2"/>
              <a:buChar char="ü"/>
            </a:pPr>
            <a:r>
              <a:rPr lang="el-GR" dirty="0" smtClean="0"/>
              <a:t>Τον </a:t>
            </a:r>
            <a:r>
              <a:rPr lang="el-GR" dirty="0"/>
              <a:t>έλεγχο σε αγοραζόμενα είδη από άλλους.</a:t>
            </a:r>
          </a:p>
          <a:p>
            <a:pPr marL="285750" indent="-285750">
              <a:buFont typeface="Wingdings" panose="05000000000000000000" pitchFamily="2" charset="2"/>
              <a:buChar char="ü"/>
            </a:pPr>
            <a:r>
              <a:rPr lang="el-GR" dirty="0" smtClean="0"/>
              <a:t>Τον </a:t>
            </a:r>
            <a:r>
              <a:rPr lang="el-GR" dirty="0"/>
              <a:t>έλεγχο </a:t>
            </a:r>
            <a:r>
              <a:rPr lang="el-GR" dirty="0" err="1"/>
              <a:t>ημικατεργασμένων</a:t>
            </a:r>
            <a:r>
              <a:rPr lang="el-GR" dirty="0"/>
              <a:t> και τελικών προϊόντων προκειμένου να </a:t>
            </a:r>
            <a:r>
              <a:rPr lang="el-GR" dirty="0" smtClean="0"/>
              <a:t>διαπιστωθεί </a:t>
            </a:r>
            <a:r>
              <a:rPr lang="el-GR" dirty="0"/>
              <a:t>η συμμόρφωση με τις προδιαγραφές.</a:t>
            </a:r>
          </a:p>
          <a:p>
            <a:pPr marL="285750" indent="-285750">
              <a:buFont typeface="Wingdings" panose="05000000000000000000" pitchFamily="2" charset="2"/>
              <a:buChar char="ü"/>
            </a:pPr>
            <a:r>
              <a:rPr lang="el-GR" dirty="0" smtClean="0"/>
              <a:t>Επιθεωρήσεις </a:t>
            </a:r>
            <a:r>
              <a:rPr lang="el-GR" dirty="0"/>
              <a:t>ποιότητας.</a:t>
            </a:r>
          </a:p>
          <a:p>
            <a:pPr marL="285750" indent="-285750">
              <a:buFont typeface="Wingdings" panose="05000000000000000000" pitchFamily="2" charset="2"/>
              <a:buChar char="ü"/>
            </a:pPr>
            <a:r>
              <a:rPr lang="el-GR" dirty="0" smtClean="0"/>
              <a:t>Αγορά </a:t>
            </a:r>
            <a:r>
              <a:rPr lang="el-GR" dirty="0"/>
              <a:t>εξοπλισμού για μετρήσεις και δοκιμές.</a:t>
            </a:r>
          </a:p>
          <a:p>
            <a:pPr marL="285750" indent="-285750">
              <a:buFont typeface="Wingdings" panose="05000000000000000000" pitchFamily="2" charset="2"/>
              <a:buChar char="ü"/>
            </a:pPr>
            <a:r>
              <a:rPr lang="el-GR" dirty="0" smtClean="0"/>
              <a:t>Συντήρηση </a:t>
            </a:r>
            <a:r>
              <a:rPr lang="el-GR" dirty="0"/>
              <a:t>και ρύθμιση συστημάτων εξοπλισμού μέτρησης.</a:t>
            </a:r>
          </a:p>
          <a:p>
            <a:pPr marL="285750" indent="-285750">
              <a:buFont typeface="Wingdings" panose="05000000000000000000" pitchFamily="2" charset="2"/>
              <a:buChar char="ü"/>
            </a:pPr>
            <a:r>
              <a:rPr lang="el-GR" dirty="0" smtClean="0"/>
              <a:t>Εργαστηριακές </a:t>
            </a:r>
            <a:r>
              <a:rPr lang="el-GR" dirty="0"/>
              <a:t>δοκιμές.</a:t>
            </a:r>
          </a:p>
          <a:p>
            <a:pPr marL="285750" indent="-285750">
              <a:buFont typeface="Wingdings" panose="05000000000000000000" pitchFamily="2" charset="2"/>
              <a:buChar char="ü"/>
            </a:pPr>
            <a:r>
              <a:rPr lang="el-GR" dirty="0" smtClean="0"/>
              <a:t>Επισημάνσεις </a:t>
            </a:r>
            <a:r>
              <a:rPr lang="el-GR" dirty="0"/>
              <a:t>προβλημάτων.</a:t>
            </a:r>
          </a:p>
          <a:p>
            <a:pPr marL="285750" indent="-285750">
              <a:buFont typeface="Wingdings" panose="05000000000000000000" pitchFamily="2" charset="2"/>
              <a:buChar char="ü"/>
            </a:pPr>
            <a:r>
              <a:rPr lang="el-GR" dirty="0" smtClean="0"/>
              <a:t>Χρόνο </a:t>
            </a:r>
            <a:r>
              <a:rPr lang="el-GR" dirty="0"/>
              <a:t>για δοκιμές, μετρήσεις, αξιολογήσεις</a:t>
            </a:r>
            <a:endParaRPr lang="el-GR" sz="1600" dirty="0"/>
          </a:p>
        </p:txBody>
      </p:sp>
    </p:spTree>
    <p:extLst>
      <p:ext uri="{BB962C8B-B14F-4D97-AF65-F5344CB8AC3E}">
        <p14:creationId xmlns:p14="http://schemas.microsoft.com/office/powerpoint/2010/main" val="190325223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E75774DB-FF42-4DEE-9660-E35851471D3F}"/>
              </a:ext>
            </a:extLst>
          </p:cNvPr>
          <p:cNvSpPr>
            <a:spLocks noGrp="1"/>
          </p:cNvSpPr>
          <p:nvPr>
            <p:ph type="title"/>
          </p:nvPr>
        </p:nvSpPr>
        <p:spPr>
          <a:xfrm>
            <a:off x="329909" y="516838"/>
            <a:ext cx="8229600" cy="1066800"/>
          </a:xfrm>
        </p:spPr>
        <p:txBody>
          <a:bodyPr>
            <a:normAutofit/>
          </a:bodyPr>
          <a:lstStyle/>
          <a:p>
            <a:pPr algn="ctr"/>
            <a:r>
              <a:rPr lang="el-GR" sz="4400" b="1" dirty="0"/>
              <a:t>Περιεχόμενα </a:t>
            </a:r>
          </a:p>
        </p:txBody>
      </p:sp>
      <p:sp>
        <p:nvSpPr>
          <p:cNvPr id="3" name="Θέση περιεχομένου 2">
            <a:extLst>
              <a:ext uri="{FF2B5EF4-FFF2-40B4-BE49-F238E27FC236}">
                <a16:creationId xmlns="" xmlns:a16="http://schemas.microsoft.com/office/drawing/2014/main" id="{BC34C108-7691-4E5B-A9C9-F8F563FA55DF}"/>
              </a:ext>
            </a:extLst>
          </p:cNvPr>
          <p:cNvSpPr>
            <a:spLocks noGrp="1"/>
          </p:cNvSpPr>
          <p:nvPr>
            <p:ph sz="half" idx="1"/>
          </p:nvPr>
        </p:nvSpPr>
        <p:spPr>
          <a:xfrm>
            <a:off x="467544" y="1583638"/>
            <a:ext cx="8363272" cy="4525963"/>
          </a:xfrm>
        </p:spPr>
        <p:txBody>
          <a:bodyPr>
            <a:noAutofit/>
          </a:bodyPr>
          <a:lstStyle/>
          <a:p>
            <a:pPr marL="452628" indent="-342900" algn="just">
              <a:lnSpc>
                <a:spcPct val="150000"/>
              </a:lnSpc>
              <a:buFont typeface="+mj-lt"/>
              <a:buAutoNum type="arabicPeriod"/>
            </a:pPr>
            <a:r>
              <a:rPr lang="el-GR" sz="1800" dirty="0"/>
              <a:t>Ερμηνεύετε την έννοια του κόστους ποιότητας</a:t>
            </a:r>
            <a:r>
              <a:rPr lang="el-GR" sz="1800" dirty="0" smtClean="0"/>
              <a:t>.</a:t>
            </a:r>
          </a:p>
          <a:p>
            <a:pPr marL="452628" indent="-342900" algn="just">
              <a:lnSpc>
                <a:spcPct val="150000"/>
              </a:lnSpc>
              <a:buFont typeface="+mj-lt"/>
              <a:buAutoNum type="arabicPeriod"/>
            </a:pPr>
            <a:r>
              <a:rPr lang="el-GR" sz="1800" dirty="0" smtClean="0"/>
              <a:t> </a:t>
            </a:r>
            <a:r>
              <a:rPr lang="el-GR" sz="1800" dirty="0"/>
              <a:t>Κατανοείτε με ποιο τρόπο διαμορφώνονται τα κόστη σε μια </a:t>
            </a:r>
            <a:r>
              <a:rPr lang="el-GR" sz="1800" dirty="0" smtClean="0"/>
              <a:t>επιχείρηση μέσω </a:t>
            </a:r>
            <a:r>
              <a:rPr lang="el-GR" sz="1800" dirty="0"/>
              <a:t>της ανάλυσης του κόστους ποιότητας, το οποίο διαμορφώνεται </a:t>
            </a:r>
            <a:r>
              <a:rPr lang="el-GR" sz="1800" dirty="0" smtClean="0"/>
              <a:t>από την </a:t>
            </a:r>
            <a:r>
              <a:rPr lang="el-GR" sz="1800" dirty="0"/>
              <a:t>ανάλυση του κόστους κακής ποιότητας ως βασικού δείκτη για τις </a:t>
            </a:r>
            <a:r>
              <a:rPr lang="el-GR" sz="1800" dirty="0" smtClean="0"/>
              <a:t>διακυμάνσεις </a:t>
            </a:r>
            <a:r>
              <a:rPr lang="el-GR" sz="1800" dirty="0"/>
              <a:t>στην ποιότητα.</a:t>
            </a:r>
          </a:p>
          <a:p>
            <a:pPr marL="452628" indent="-342900" algn="just">
              <a:lnSpc>
                <a:spcPct val="150000"/>
              </a:lnSpc>
              <a:buFont typeface="+mj-lt"/>
              <a:buAutoNum type="arabicPeriod"/>
            </a:pPr>
            <a:r>
              <a:rPr lang="el-GR" sz="1800" dirty="0" smtClean="0"/>
              <a:t> </a:t>
            </a:r>
            <a:r>
              <a:rPr lang="el-GR" sz="1800" dirty="0"/>
              <a:t>Γνωρίζετε τις κατηγορίες του κόστους ποιότητας.</a:t>
            </a:r>
          </a:p>
          <a:p>
            <a:pPr marL="452628" indent="-342900" algn="just">
              <a:lnSpc>
                <a:spcPct val="150000"/>
              </a:lnSpc>
              <a:buFont typeface="+mj-lt"/>
              <a:buAutoNum type="arabicPeriod"/>
            </a:pPr>
            <a:r>
              <a:rPr lang="el-GR" sz="1800" dirty="0" smtClean="0"/>
              <a:t>Κατανοείτε </a:t>
            </a:r>
            <a:r>
              <a:rPr lang="el-GR" sz="1800" dirty="0"/>
              <a:t>τι στοιχειοθετεί και διαμορφώνει τα κόστη πρόληψης, </a:t>
            </a:r>
            <a:r>
              <a:rPr lang="el-GR" sz="1800" dirty="0" smtClean="0"/>
              <a:t>εκτίμησης</a:t>
            </a:r>
            <a:r>
              <a:rPr lang="el-GR" sz="1800" dirty="0"/>
              <a:t>, αξιολόγησης, εσωτερικών και εξωτερικών αστοχιών και μη </a:t>
            </a:r>
            <a:r>
              <a:rPr lang="el-GR" sz="1800" dirty="0" smtClean="0"/>
              <a:t>ικανοποίησης </a:t>
            </a:r>
            <a:r>
              <a:rPr lang="el-GR" sz="1800" dirty="0"/>
              <a:t>του πελάτη.</a:t>
            </a:r>
          </a:p>
          <a:p>
            <a:pPr marL="452628" indent="-342900" algn="just">
              <a:lnSpc>
                <a:spcPct val="150000"/>
              </a:lnSpc>
              <a:buFont typeface="+mj-lt"/>
              <a:buAutoNum type="arabicPeriod"/>
            </a:pPr>
            <a:r>
              <a:rPr lang="el-GR" sz="1800" dirty="0" smtClean="0"/>
              <a:t>Εξηγείτε </a:t>
            </a:r>
            <a:r>
              <a:rPr lang="el-GR" sz="1800" dirty="0"/>
              <a:t>τις προϋποθέσεις και να αναφέρετε προσεγγίσεις για τη </a:t>
            </a:r>
            <a:r>
              <a:rPr lang="el-GR" sz="1800" dirty="0" smtClean="0"/>
              <a:t>μείωση του </a:t>
            </a:r>
            <a:r>
              <a:rPr lang="el-GR" sz="1800" dirty="0"/>
              <a:t>κόστους ποιότητας.</a:t>
            </a:r>
          </a:p>
          <a:p>
            <a:pPr marL="452628" indent="-342900" algn="just">
              <a:lnSpc>
                <a:spcPct val="150000"/>
              </a:lnSpc>
              <a:buFont typeface="+mj-lt"/>
              <a:buAutoNum type="arabicPeriod"/>
            </a:pPr>
            <a:r>
              <a:rPr lang="el-GR" sz="1800" dirty="0" smtClean="0"/>
              <a:t> </a:t>
            </a:r>
            <a:r>
              <a:rPr lang="el-GR" sz="1800" dirty="0"/>
              <a:t>Αναγνωρίζετε τα οφέλη από τη μείωση του κόστους ποιότητας</a:t>
            </a:r>
          </a:p>
        </p:txBody>
      </p:sp>
      <p:sp>
        <p:nvSpPr>
          <p:cNvPr id="5" name="Θέση υποσέλιδου 4">
            <a:extLst>
              <a:ext uri="{FF2B5EF4-FFF2-40B4-BE49-F238E27FC236}">
                <a16:creationId xmlns="" xmlns:a16="http://schemas.microsoft.com/office/drawing/2014/main" id="{4335D771-D423-4DD6-B392-00D82EC02296}"/>
              </a:ext>
            </a:extLst>
          </p:cNvPr>
          <p:cNvSpPr>
            <a:spLocks noGrp="1"/>
          </p:cNvSpPr>
          <p:nvPr>
            <p:ph type="ftr" sz="quarter" idx="11"/>
          </p:nvPr>
        </p:nvSpPr>
        <p:spPr>
          <a:xfrm>
            <a:off x="5652120" y="721236"/>
            <a:ext cx="2338536" cy="457200"/>
          </a:xfrm>
        </p:spPr>
        <p:txBody>
          <a:bodyPr/>
          <a:lstStyle/>
          <a:p>
            <a:r>
              <a:rPr lang="el-GR" sz="1100" dirty="0" smtClean="0"/>
              <a:t>11. Κόστος </a:t>
            </a:r>
            <a:r>
              <a:rPr lang="el-GR" sz="1100" dirty="0"/>
              <a:t>ποιότητας</a:t>
            </a:r>
            <a:endParaRPr lang="en-US" sz="1100" dirty="0"/>
          </a:p>
        </p:txBody>
      </p:sp>
      <p:sp>
        <p:nvSpPr>
          <p:cNvPr id="6" name="Θέση αριθμού διαφάνειας 5">
            <a:extLst>
              <a:ext uri="{FF2B5EF4-FFF2-40B4-BE49-F238E27FC236}">
                <a16:creationId xmlns="" xmlns:a16="http://schemas.microsoft.com/office/drawing/2014/main" id="{1B76F7A3-FC36-4093-AF32-95AE6DD16D5A}"/>
              </a:ext>
            </a:extLst>
          </p:cNvPr>
          <p:cNvSpPr>
            <a:spLocks noGrp="1"/>
          </p:cNvSpPr>
          <p:nvPr>
            <p:ph type="sldNum" sz="quarter" idx="12"/>
          </p:nvPr>
        </p:nvSpPr>
        <p:spPr/>
        <p:txBody>
          <a:bodyPr/>
          <a:lstStyle/>
          <a:p>
            <a:fld id="{61C44E05-631C-4892-B577-17C57620ECE9}" type="slidenum">
              <a:rPr lang="en-US" smtClean="0"/>
              <a:pPr/>
              <a:t>2</a:t>
            </a:fld>
            <a:endParaRPr lang="en-US"/>
          </a:p>
        </p:txBody>
      </p:sp>
    </p:spTree>
    <p:extLst>
      <p:ext uri="{BB962C8B-B14F-4D97-AF65-F5344CB8AC3E}">
        <p14:creationId xmlns:p14="http://schemas.microsoft.com/office/powerpoint/2010/main" val="47108055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2A892DB-A9C8-4807-BDAE-1DBEA09981CA}"/>
              </a:ext>
            </a:extLst>
          </p:cNvPr>
          <p:cNvSpPr>
            <a:spLocks noGrp="1"/>
          </p:cNvSpPr>
          <p:nvPr>
            <p:ph type="title"/>
          </p:nvPr>
        </p:nvSpPr>
        <p:spPr>
          <a:xfrm>
            <a:off x="326136" y="751578"/>
            <a:ext cx="8229600" cy="1066800"/>
          </a:xfrm>
        </p:spPr>
        <p:txBody>
          <a:bodyPr>
            <a:normAutofit fontScale="90000"/>
          </a:bodyPr>
          <a:lstStyle/>
          <a:p>
            <a:pPr algn="ctr"/>
            <a:r>
              <a:rPr lang="el-GR" dirty="0" smtClean="0"/>
              <a:t> Κόστος </a:t>
            </a:r>
            <a:r>
              <a:rPr lang="el-GR" dirty="0"/>
              <a:t>αποτυχίας ελέγχου - ελαττωματικά</a:t>
            </a:r>
          </a:p>
        </p:txBody>
      </p:sp>
      <p:sp>
        <p:nvSpPr>
          <p:cNvPr id="4" name="Θέση υποσέλιδου 3">
            <a:extLst>
              <a:ext uri="{FF2B5EF4-FFF2-40B4-BE49-F238E27FC236}">
                <a16:creationId xmlns="" xmlns:a16="http://schemas.microsoft.com/office/drawing/2014/main" id="{2723DDF6-E316-4EB3-87D2-F5F18A6CBA30}"/>
              </a:ext>
            </a:extLst>
          </p:cNvPr>
          <p:cNvSpPr>
            <a:spLocks noGrp="1"/>
          </p:cNvSpPr>
          <p:nvPr>
            <p:ph type="ftr" sz="quarter" idx="11"/>
          </p:nvPr>
        </p:nvSpPr>
        <p:spPr>
          <a:xfrm>
            <a:off x="5257800" y="612648"/>
            <a:ext cx="2410544" cy="457200"/>
          </a:xfrm>
        </p:spPr>
        <p:txBody>
          <a:bodyPr/>
          <a:lstStyle/>
          <a:p>
            <a:r>
              <a:rPr lang="el-GR" sz="1100" dirty="0"/>
              <a:t>11. Κόστος ποιότητας</a:t>
            </a:r>
          </a:p>
        </p:txBody>
      </p:sp>
      <p:sp>
        <p:nvSpPr>
          <p:cNvPr id="5" name="Θέση αριθμού διαφάνειας 4">
            <a:extLst>
              <a:ext uri="{FF2B5EF4-FFF2-40B4-BE49-F238E27FC236}">
                <a16:creationId xmlns="" xmlns:a16="http://schemas.microsoft.com/office/drawing/2014/main" id="{EF209AF2-CF7B-443A-89A4-95E1FE4B6FE8}"/>
              </a:ext>
            </a:extLst>
          </p:cNvPr>
          <p:cNvSpPr>
            <a:spLocks noGrp="1"/>
          </p:cNvSpPr>
          <p:nvPr>
            <p:ph type="sldNum" sz="quarter" idx="12"/>
          </p:nvPr>
        </p:nvSpPr>
        <p:spPr/>
        <p:txBody>
          <a:bodyPr/>
          <a:lstStyle/>
          <a:p>
            <a:fld id="{61C44E05-631C-4892-B577-17C57620ECE9}" type="slidenum">
              <a:rPr lang="en-US" smtClean="0"/>
              <a:pPr/>
              <a:t>20</a:t>
            </a:fld>
            <a:endParaRPr lang="en-US"/>
          </a:p>
        </p:txBody>
      </p:sp>
      <p:sp>
        <p:nvSpPr>
          <p:cNvPr id="7" name="Ορθογώνιο 6"/>
          <p:cNvSpPr/>
          <p:nvPr/>
        </p:nvSpPr>
        <p:spPr>
          <a:xfrm>
            <a:off x="488331" y="2214480"/>
            <a:ext cx="8067405" cy="3262432"/>
          </a:xfrm>
          <a:prstGeom prst="rect">
            <a:avLst/>
          </a:prstGeom>
        </p:spPr>
        <p:txBody>
          <a:bodyPr wrap="square">
            <a:spAutoFit/>
          </a:bodyPr>
          <a:lstStyle/>
          <a:p>
            <a:pPr algn="just"/>
            <a:r>
              <a:rPr lang="el-GR" dirty="0" smtClean="0"/>
              <a:t>Το κόστος αποτυχίας ελέγχου και η παραγωγή ελαττωματικών προϊόντων δημιουργείται από λάθος ενέργειες. Το κόστος αποτυχίας προκύπτει από την παραγωγή, επιδιόρθωση και καταστροφή ελαττωματικών προϊόντων διότι δεν έχουν παραχθεί σύμφωνα με τις προδιαγραφές και τις ανάγκες των πελατών. Το κόστος αποτυχίας διαχωρίζεται σε δυο κατηγορίες:</a:t>
            </a:r>
          </a:p>
          <a:p>
            <a:endParaRPr lang="el-GR" sz="1600" dirty="0" smtClean="0"/>
          </a:p>
          <a:p>
            <a:r>
              <a:rPr lang="el-GR" sz="2000" b="1" dirty="0" smtClean="0"/>
              <a:t>α) Στο κόστος εσωτερικών αστοχιών και παραγωγή ελαττωματικών</a:t>
            </a:r>
          </a:p>
          <a:p>
            <a:endParaRPr lang="el-GR" sz="2000" b="1" dirty="0" smtClean="0"/>
          </a:p>
          <a:p>
            <a:r>
              <a:rPr lang="el-GR" sz="2000" b="1" i="1" dirty="0"/>
              <a:t>β</a:t>
            </a:r>
            <a:r>
              <a:rPr lang="el-GR" sz="2000" b="1" dirty="0"/>
              <a:t>) Στο κόστος εξωτερικών αστοχιών και εξωτερικής αποτυχίας</a:t>
            </a:r>
          </a:p>
        </p:txBody>
      </p:sp>
    </p:spTree>
    <p:extLst>
      <p:ext uri="{BB962C8B-B14F-4D97-AF65-F5344CB8AC3E}">
        <p14:creationId xmlns:p14="http://schemas.microsoft.com/office/powerpoint/2010/main" val="11682347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2A892DB-A9C8-4807-BDAE-1DBEA09981CA}"/>
              </a:ext>
            </a:extLst>
          </p:cNvPr>
          <p:cNvSpPr>
            <a:spLocks noGrp="1"/>
          </p:cNvSpPr>
          <p:nvPr>
            <p:ph type="title"/>
          </p:nvPr>
        </p:nvSpPr>
        <p:spPr>
          <a:xfrm>
            <a:off x="458834" y="1132121"/>
            <a:ext cx="8229600" cy="761086"/>
          </a:xfrm>
        </p:spPr>
        <p:txBody>
          <a:bodyPr>
            <a:noAutofit/>
          </a:bodyPr>
          <a:lstStyle/>
          <a:p>
            <a:pPr algn="ctr"/>
            <a:r>
              <a:rPr lang="el-GR" sz="2400" b="1" dirty="0"/>
              <a:t>α) Στο κόστος εσωτερικών αστοχιών και παραγωγή ελαττωματικών</a:t>
            </a:r>
            <a:br>
              <a:rPr lang="el-GR" sz="2400" b="1" dirty="0"/>
            </a:br>
            <a:r>
              <a:rPr lang="el-GR" sz="2400" dirty="0" smtClean="0"/>
              <a:t> </a:t>
            </a:r>
            <a:endParaRPr lang="el-GR" sz="2400" dirty="0"/>
          </a:p>
        </p:txBody>
      </p:sp>
      <p:sp>
        <p:nvSpPr>
          <p:cNvPr id="4" name="Θέση υποσέλιδου 3">
            <a:extLst>
              <a:ext uri="{FF2B5EF4-FFF2-40B4-BE49-F238E27FC236}">
                <a16:creationId xmlns="" xmlns:a16="http://schemas.microsoft.com/office/drawing/2014/main" id="{2723DDF6-E316-4EB3-87D2-F5F18A6CBA30}"/>
              </a:ext>
            </a:extLst>
          </p:cNvPr>
          <p:cNvSpPr>
            <a:spLocks noGrp="1"/>
          </p:cNvSpPr>
          <p:nvPr>
            <p:ph type="ftr" sz="quarter" idx="11"/>
          </p:nvPr>
        </p:nvSpPr>
        <p:spPr>
          <a:xfrm>
            <a:off x="5257800" y="612648"/>
            <a:ext cx="2410544" cy="457200"/>
          </a:xfrm>
        </p:spPr>
        <p:txBody>
          <a:bodyPr/>
          <a:lstStyle/>
          <a:p>
            <a:r>
              <a:rPr lang="el-GR" sz="1100" dirty="0"/>
              <a:t>11. Κόστος ποιότητας</a:t>
            </a:r>
          </a:p>
        </p:txBody>
      </p:sp>
      <p:sp>
        <p:nvSpPr>
          <p:cNvPr id="5" name="Θέση αριθμού διαφάνειας 4">
            <a:extLst>
              <a:ext uri="{FF2B5EF4-FFF2-40B4-BE49-F238E27FC236}">
                <a16:creationId xmlns="" xmlns:a16="http://schemas.microsoft.com/office/drawing/2014/main" id="{EF209AF2-CF7B-443A-89A4-95E1FE4B6FE8}"/>
              </a:ext>
            </a:extLst>
          </p:cNvPr>
          <p:cNvSpPr>
            <a:spLocks noGrp="1"/>
          </p:cNvSpPr>
          <p:nvPr>
            <p:ph type="sldNum" sz="quarter" idx="12"/>
          </p:nvPr>
        </p:nvSpPr>
        <p:spPr/>
        <p:txBody>
          <a:bodyPr/>
          <a:lstStyle/>
          <a:p>
            <a:fld id="{61C44E05-631C-4892-B577-17C57620ECE9}" type="slidenum">
              <a:rPr lang="en-US" smtClean="0"/>
              <a:pPr/>
              <a:t>21</a:t>
            </a:fld>
            <a:endParaRPr lang="en-US"/>
          </a:p>
        </p:txBody>
      </p:sp>
      <p:sp>
        <p:nvSpPr>
          <p:cNvPr id="7" name="Ορθογώνιο 6"/>
          <p:cNvSpPr/>
          <p:nvPr/>
        </p:nvSpPr>
        <p:spPr>
          <a:xfrm>
            <a:off x="488331" y="2214480"/>
            <a:ext cx="8067405" cy="3139321"/>
          </a:xfrm>
          <a:prstGeom prst="rect">
            <a:avLst/>
          </a:prstGeom>
        </p:spPr>
        <p:txBody>
          <a:bodyPr wrap="square">
            <a:spAutoFit/>
          </a:bodyPr>
          <a:lstStyle/>
          <a:p>
            <a:pPr marL="285750" indent="-285750" algn="just">
              <a:buFont typeface="Wingdings" panose="05000000000000000000" pitchFamily="2" charset="2"/>
              <a:buChar char="ü"/>
            </a:pPr>
            <a:r>
              <a:rPr lang="el-GR" dirty="0"/>
              <a:t>Τα ελαττωματικά προϊόντα τα οποία είτε διορθώνονται είτε </a:t>
            </a:r>
            <a:r>
              <a:rPr lang="el-GR" dirty="0" smtClean="0"/>
              <a:t>καταστρέφονται, οπότε </a:t>
            </a:r>
            <a:r>
              <a:rPr lang="el-GR" dirty="0"/>
              <a:t>έχουμε αυτόματα αύξηση του κόστους παραγωγής.</a:t>
            </a:r>
          </a:p>
          <a:p>
            <a:pPr marL="285750" indent="-285750" algn="just">
              <a:buFont typeface="Wingdings" panose="05000000000000000000" pitchFamily="2" charset="2"/>
              <a:buChar char="ü"/>
            </a:pPr>
            <a:r>
              <a:rPr lang="el-GR" dirty="0" smtClean="0"/>
              <a:t>Επεξεργασίας </a:t>
            </a:r>
            <a:r>
              <a:rPr lang="el-GR" dirty="0"/>
              <a:t>και επιδιόρθωσης των ελαττωματικών προϊόντων.</a:t>
            </a:r>
          </a:p>
          <a:p>
            <a:pPr marL="285750" indent="-285750" algn="just">
              <a:buFont typeface="Wingdings" panose="05000000000000000000" pitchFamily="2" charset="2"/>
              <a:buChar char="ü"/>
            </a:pPr>
            <a:r>
              <a:rPr lang="el-GR" dirty="0" smtClean="0"/>
              <a:t>Της </a:t>
            </a:r>
            <a:r>
              <a:rPr lang="el-GR" dirty="0"/>
              <a:t>καθυστέρησης για τις επιδιορθώσεις και τις διορθωτικές ενέργειες.</a:t>
            </a:r>
          </a:p>
          <a:p>
            <a:pPr marL="285750" indent="-285750" algn="just">
              <a:buFont typeface="Wingdings" panose="05000000000000000000" pitchFamily="2" charset="2"/>
              <a:buChar char="ü"/>
            </a:pPr>
            <a:r>
              <a:rPr lang="el-GR" dirty="0" smtClean="0"/>
              <a:t>Καθυστέρησης </a:t>
            </a:r>
            <a:r>
              <a:rPr lang="el-GR" dirty="0"/>
              <a:t>στις παραγγελίες.</a:t>
            </a:r>
          </a:p>
          <a:p>
            <a:pPr marL="285750" indent="-285750" algn="just">
              <a:buFont typeface="Wingdings" panose="05000000000000000000" pitchFamily="2" charset="2"/>
              <a:buChar char="ü"/>
            </a:pPr>
            <a:r>
              <a:rPr lang="el-GR" dirty="0" smtClean="0"/>
              <a:t>Το </a:t>
            </a:r>
            <a:r>
              <a:rPr lang="el-GR" dirty="0"/>
              <a:t>κόστος της ελλιπούς εκπαίδευσης των εργαζομένων, η οποία θα </a:t>
            </a:r>
            <a:r>
              <a:rPr lang="el-GR" dirty="0" smtClean="0"/>
              <a:t>οδηγήσει σε </a:t>
            </a:r>
            <a:r>
              <a:rPr lang="el-GR" dirty="0"/>
              <a:t>λάθη στην παραγωγή οπότε θα χρειαστεί επιπλέον εκπαίδευση.</a:t>
            </a:r>
          </a:p>
          <a:p>
            <a:pPr marL="285750" indent="-285750" algn="just">
              <a:buFont typeface="Wingdings" panose="05000000000000000000" pitchFamily="2" charset="2"/>
              <a:buChar char="ü"/>
            </a:pPr>
            <a:r>
              <a:rPr lang="el-GR" dirty="0" smtClean="0"/>
              <a:t>Της </a:t>
            </a:r>
            <a:r>
              <a:rPr lang="el-GR" dirty="0"/>
              <a:t>μείωσης της παραγωγικής δυναμικότητας.</a:t>
            </a:r>
          </a:p>
          <a:p>
            <a:pPr marL="285750" indent="-285750" algn="just">
              <a:buFont typeface="Wingdings" panose="05000000000000000000" pitchFamily="2" charset="2"/>
              <a:buChar char="ü"/>
            </a:pPr>
            <a:r>
              <a:rPr lang="el-GR" dirty="0" smtClean="0"/>
              <a:t>Επαναληπτικοί </a:t>
            </a:r>
            <a:r>
              <a:rPr lang="el-GR" dirty="0"/>
              <a:t>έλεγχοι και δοκιμές.</a:t>
            </a:r>
          </a:p>
          <a:p>
            <a:pPr marL="285750" indent="-285750" algn="just">
              <a:buFont typeface="Wingdings" panose="05000000000000000000" pitchFamily="2" charset="2"/>
              <a:buChar char="ü"/>
            </a:pPr>
            <a:r>
              <a:rPr lang="el-GR" dirty="0" smtClean="0"/>
              <a:t>Το </a:t>
            </a:r>
            <a:r>
              <a:rPr lang="el-GR" dirty="0"/>
              <a:t>κόστος για την επιλογή του προμηθευτή πρώτων υλών.</a:t>
            </a:r>
            <a:endParaRPr lang="el-GR" sz="2000" b="1" dirty="0"/>
          </a:p>
        </p:txBody>
      </p:sp>
    </p:spTree>
    <p:extLst>
      <p:ext uri="{BB962C8B-B14F-4D97-AF65-F5344CB8AC3E}">
        <p14:creationId xmlns:p14="http://schemas.microsoft.com/office/powerpoint/2010/main" val="164916977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2A892DB-A9C8-4807-BDAE-1DBEA09981CA}"/>
              </a:ext>
            </a:extLst>
          </p:cNvPr>
          <p:cNvSpPr>
            <a:spLocks noGrp="1"/>
          </p:cNvSpPr>
          <p:nvPr>
            <p:ph type="title"/>
          </p:nvPr>
        </p:nvSpPr>
        <p:spPr>
          <a:xfrm>
            <a:off x="458834" y="1132121"/>
            <a:ext cx="8229600" cy="761086"/>
          </a:xfrm>
        </p:spPr>
        <p:txBody>
          <a:bodyPr>
            <a:noAutofit/>
          </a:bodyPr>
          <a:lstStyle/>
          <a:p>
            <a:pPr algn="ctr"/>
            <a:r>
              <a:rPr lang="el-GR" sz="2400" i="1" dirty="0"/>
              <a:t>β) Στο κόστος εξωτερικών αστοχιών και εξωτερικής αποτυχίας</a:t>
            </a:r>
            <a:r>
              <a:rPr lang="el-GR" sz="2400" b="1" dirty="0"/>
              <a:t/>
            </a:r>
            <a:br>
              <a:rPr lang="el-GR" sz="2400" b="1" dirty="0"/>
            </a:br>
            <a:r>
              <a:rPr lang="el-GR" sz="2400" dirty="0" smtClean="0"/>
              <a:t> </a:t>
            </a:r>
            <a:endParaRPr lang="el-GR" sz="2400" dirty="0"/>
          </a:p>
        </p:txBody>
      </p:sp>
      <p:sp>
        <p:nvSpPr>
          <p:cNvPr id="4" name="Θέση υποσέλιδου 3">
            <a:extLst>
              <a:ext uri="{FF2B5EF4-FFF2-40B4-BE49-F238E27FC236}">
                <a16:creationId xmlns="" xmlns:a16="http://schemas.microsoft.com/office/drawing/2014/main" id="{2723DDF6-E316-4EB3-87D2-F5F18A6CBA30}"/>
              </a:ext>
            </a:extLst>
          </p:cNvPr>
          <p:cNvSpPr>
            <a:spLocks noGrp="1"/>
          </p:cNvSpPr>
          <p:nvPr>
            <p:ph type="ftr" sz="quarter" idx="11"/>
          </p:nvPr>
        </p:nvSpPr>
        <p:spPr>
          <a:xfrm>
            <a:off x="5257800" y="612648"/>
            <a:ext cx="2410544" cy="457200"/>
          </a:xfrm>
        </p:spPr>
        <p:txBody>
          <a:bodyPr/>
          <a:lstStyle/>
          <a:p>
            <a:r>
              <a:rPr lang="el-GR" sz="1100" dirty="0"/>
              <a:t>11. Κόστος ποιότητας</a:t>
            </a:r>
          </a:p>
        </p:txBody>
      </p:sp>
      <p:sp>
        <p:nvSpPr>
          <p:cNvPr id="5" name="Θέση αριθμού διαφάνειας 4">
            <a:extLst>
              <a:ext uri="{FF2B5EF4-FFF2-40B4-BE49-F238E27FC236}">
                <a16:creationId xmlns="" xmlns:a16="http://schemas.microsoft.com/office/drawing/2014/main" id="{EF209AF2-CF7B-443A-89A4-95E1FE4B6FE8}"/>
              </a:ext>
            </a:extLst>
          </p:cNvPr>
          <p:cNvSpPr>
            <a:spLocks noGrp="1"/>
          </p:cNvSpPr>
          <p:nvPr>
            <p:ph type="sldNum" sz="quarter" idx="12"/>
          </p:nvPr>
        </p:nvSpPr>
        <p:spPr/>
        <p:txBody>
          <a:bodyPr/>
          <a:lstStyle/>
          <a:p>
            <a:fld id="{61C44E05-631C-4892-B577-17C57620ECE9}" type="slidenum">
              <a:rPr lang="en-US" smtClean="0"/>
              <a:pPr/>
              <a:t>22</a:t>
            </a:fld>
            <a:endParaRPr lang="en-US"/>
          </a:p>
        </p:txBody>
      </p:sp>
      <p:sp>
        <p:nvSpPr>
          <p:cNvPr id="7" name="Ορθογώνιο 6"/>
          <p:cNvSpPr/>
          <p:nvPr/>
        </p:nvSpPr>
        <p:spPr>
          <a:xfrm>
            <a:off x="488331" y="2214480"/>
            <a:ext cx="8067405" cy="2862322"/>
          </a:xfrm>
          <a:prstGeom prst="rect">
            <a:avLst/>
          </a:prstGeom>
        </p:spPr>
        <p:txBody>
          <a:bodyPr wrap="square">
            <a:spAutoFit/>
          </a:bodyPr>
          <a:lstStyle/>
          <a:p>
            <a:pPr marL="285750" indent="-285750" algn="just">
              <a:buFont typeface="Wingdings" panose="05000000000000000000" pitchFamily="2" charset="2"/>
              <a:buChar char="ü"/>
            </a:pPr>
            <a:r>
              <a:rPr lang="el-GR" dirty="0"/>
              <a:t>Επιστροφής προϊόντων - ελαττωματικά προϊόντα που επιστρέφουν στην </a:t>
            </a:r>
            <a:r>
              <a:rPr lang="el-GR" dirty="0" smtClean="0"/>
              <a:t>επιχείρηση </a:t>
            </a:r>
            <a:r>
              <a:rPr lang="el-GR" dirty="0"/>
              <a:t>διότι δεν ικανοποιούν τις προσδοκίες του αγοραστή, με συνέπεια </a:t>
            </a:r>
            <a:r>
              <a:rPr lang="el-GR" dirty="0" smtClean="0"/>
              <a:t>τη μείωση </a:t>
            </a:r>
            <a:r>
              <a:rPr lang="el-GR" dirty="0"/>
              <a:t>πωλήσεων και κερδών.</a:t>
            </a:r>
          </a:p>
          <a:p>
            <a:pPr marL="285750" indent="-285750" algn="just">
              <a:buFont typeface="Wingdings" panose="05000000000000000000" pitchFamily="2" charset="2"/>
              <a:buChar char="ü"/>
            </a:pPr>
            <a:r>
              <a:rPr lang="el-GR" dirty="0" smtClean="0"/>
              <a:t>Συνέπειες </a:t>
            </a:r>
            <a:r>
              <a:rPr lang="el-GR" dirty="0"/>
              <a:t>για την ευθύνη ελαττωματικών ή και πρόκληση ζημιών.</a:t>
            </a:r>
          </a:p>
          <a:p>
            <a:pPr marL="285750" indent="-285750" algn="just">
              <a:buFont typeface="Wingdings" panose="05000000000000000000" pitchFamily="2" charset="2"/>
              <a:buChar char="ü"/>
            </a:pPr>
            <a:r>
              <a:rPr lang="el-GR" dirty="0" smtClean="0"/>
              <a:t>Επισκευή </a:t>
            </a:r>
            <a:r>
              <a:rPr lang="el-GR" dirty="0"/>
              <a:t>- συντήρηση προϊόντων.</a:t>
            </a:r>
          </a:p>
          <a:p>
            <a:pPr marL="285750" indent="-285750" algn="just">
              <a:buFont typeface="Wingdings" panose="05000000000000000000" pitchFamily="2" charset="2"/>
              <a:buChar char="ü"/>
            </a:pPr>
            <a:r>
              <a:rPr lang="el-GR" dirty="0" smtClean="0"/>
              <a:t>Ακυρώσεις </a:t>
            </a:r>
            <a:r>
              <a:rPr lang="el-GR" dirty="0"/>
              <a:t>παραγγελιών.</a:t>
            </a:r>
          </a:p>
          <a:p>
            <a:pPr marL="285750" indent="-285750" algn="just">
              <a:buFont typeface="Wingdings" panose="05000000000000000000" pitchFamily="2" charset="2"/>
              <a:buChar char="ü"/>
            </a:pPr>
            <a:r>
              <a:rPr lang="el-GR" dirty="0" err="1" smtClean="0"/>
              <a:t>Παραπονεμένοι</a:t>
            </a:r>
            <a:r>
              <a:rPr lang="el-GR" dirty="0" smtClean="0"/>
              <a:t> </a:t>
            </a:r>
            <a:r>
              <a:rPr lang="el-GR" dirty="0"/>
              <a:t>πελάτες.</a:t>
            </a:r>
          </a:p>
          <a:p>
            <a:pPr marL="285750" indent="-285750" algn="just">
              <a:buFont typeface="Wingdings" panose="05000000000000000000" pitchFamily="2" charset="2"/>
              <a:buChar char="ü"/>
            </a:pPr>
            <a:r>
              <a:rPr lang="el-GR" dirty="0" smtClean="0"/>
              <a:t>Αποζημιώσεις</a:t>
            </a:r>
            <a:r>
              <a:rPr lang="el-GR" dirty="0"/>
              <a:t>.</a:t>
            </a:r>
          </a:p>
          <a:p>
            <a:pPr marL="285750" indent="-285750" algn="just">
              <a:buFont typeface="Wingdings" panose="05000000000000000000" pitchFamily="2" charset="2"/>
              <a:buChar char="ü"/>
            </a:pPr>
            <a:r>
              <a:rPr lang="el-GR" dirty="0" smtClean="0"/>
              <a:t>Νομικές </a:t>
            </a:r>
            <a:r>
              <a:rPr lang="el-GR" dirty="0"/>
              <a:t>κυρώσεις.</a:t>
            </a:r>
          </a:p>
          <a:p>
            <a:pPr marL="285750" indent="-285750" algn="just">
              <a:buFont typeface="Wingdings" panose="05000000000000000000" pitchFamily="2" charset="2"/>
              <a:buChar char="ü"/>
            </a:pPr>
            <a:r>
              <a:rPr lang="el-GR" dirty="0" smtClean="0"/>
              <a:t>Ανεπαρκής </a:t>
            </a:r>
            <a:r>
              <a:rPr lang="el-GR" dirty="0"/>
              <a:t>διαθεσιμότητα προϊόντων.</a:t>
            </a:r>
            <a:endParaRPr lang="el-GR" sz="2000" b="1" dirty="0"/>
          </a:p>
        </p:txBody>
      </p:sp>
    </p:spTree>
    <p:extLst>
      <p:ext uri="{BB962C8B-B14F-4D97-AF65-F5344CB8AC3E}">
        <p14:creationId xmlns:p14="http://schemas.microsoft.com/office/powerpoint/2010/main" val="203040074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2A892DB-A9C8-4807-BDAE-1DBEA09981CA}"/>
              </a:ext>
            </a:extLst>
          </p:cNvPr>
          <p:cNvSpPr>
            <a:spLocks noGrp="1"/>
          </p:cNvSpPr>
          <p:nvPr>
            <p:ph type="title"/>
          </p:nvPr>
        </p:nvSpPr>
        <p:spPr>
          <a:xfrm>
            <a:off x="458834" y="1132121"/>
            <a:ext cx="8229600" cy="761086"/>
          </a:xfrm>
        </p:spPr>
        <p:txBody>
          <a:bodyPr>
            <a:noAutofit/>
          </a:bodyPr>
          <a:lstStyle/>
          <a:p>
            <a:pPr algn="ctr"/>
            <a:r>
              <a:rPr lang="el-GR" sz="2400" i="1" dirty="0" smtClean="0"/>
              <a:t>Το </a:t>
            </a:r>
            <a:r>
              <a:rPr lang="el-GR" sz="2400" i="1" dirty="0"/>
              <a:t>μεγαλύτερο ποσοστό </a:t>
            </a:r>
            <a:r>
              <a:rPr lang="el-GR" sz="2400" i="1" dirty="0" smtClean="0"/>
              <a:t>του κόστους ποιότητας προέρχεται </a:t>
            </a:r>
            <a:r>
              <a:rPr lang="el-GR" sz="2400" b="1" dirty="0"/>
              <a:t/>
            </a:r>
            <a:br>
              <a:rPr lang="el-GR" sz="2400" b="1" dirty="0"/>
            </a:br>
            <a:r>
              <a:rPr lang="el-GR" sz="2400" dirty="0" smtClean="0"/>
              <a:t> </a:t>
            </a:r>
            <a:endParaRPr lang="el-GR" sz="2400" dirty="0"/>
          </a:p>
        </p:txBody>
      </p:sp>
      <p:sp>
        <p:nvSpPr>
          <p:cNvPr id="4" name="Θέση υποσέλιδου 3">
            <a:extLst>
              <a:ext uri="{FF2B5EF4-FFF2-40B4-BE49-F238E27FC236}">
                <a16:creationId xmlns="" xmlns:a16="http://schemas.microsoft.com/office/drawing/2014/main" id="{2723DDF6-E316-4EB3-87D2-F5F18A6CBA30}"/>
              </a:ext>
            </a:extLst>
          </p:cNvPr>
          <p:cNvSpPr>
            <a:spLocks noGrp="1"/>
          </p:cNvSpPr>
          <p:nvPr>
            <p:ph type="ftr" sz="quarter" idx="11"/>
          </p:nvPr>
        </p:nvSpPr>
        <p:spPr>
          <a:xfrm>
            <a:off x="5257800" y="612648"/>
            <a:ext cx="2410544" cy="457200"/>
          </a:xfrm>
        </p:spPr>
        <p:txBody>
          <a:bodyPr/>
          <a:lstStyle/>
          <a:p>
            <a:r>
              <a:rPr lang="el-GR" sz="1100" dirty="0"/>
              <a:t>11. Κόστος ποιότητας</a:t>
            </a:r>
          </a:p>
        </p:txBody>
      </p:sp>
      <p:sp>
        <p:nvSpPr>
          <p:cNvPr id="5" name="Θέση αριθμού διαφάνειας 4">
            <a:extLst>
              <a:ext uri="{FF2B5EF4-FFF2-40B4-BE49-F238E27FC236}">
                <a16:creationId xmlns="" xmlns:a16="http://schemas.microsoft.com/office/drawing/2014/main" id="{EF209AF2-CF7B-443A-89A4-95E1FE4B6FE8}"/>
              </a:ext>
            </a:extLst>
          </p:cNvPr>
          <p:cNvSpPr>
            <a:spLocks noGrp="1"/>
          </p:cNvSpPr>
          <p:nvPr>
            <p:ph type="sldNum" sz="quarter" idx="12"/>
          </p:nvPr>
        </p:nvSpPr>
        <p:spPr/>
        <p:txBody>
          <a:bodyPr/>
          <a:lstStyle/>
          <a:p>
            <a:fld id="{61C44E05-631C-4892-B577-17C57620ECE9}" type="slidenum">
              <a:rPr lang="en-US" smtClean="0"/>
              <a:pPr/>
              <a:t>23</a:t>
            </a:fld>
            <a:endParaRPr lang="en-US"/>
          </a:p>
        </p:txBody>
      </p:sp>
      <p:sp>
        <p:nvSpPr>
          <p:cNvPr id="7" name="Ορθογώνιο 6"/>
          <p:cNvSpPr/>
          <p:nvPr/>
        </p:nvSpPr>
        <p:spPr>
          <a:xfrm>
            <a:off x="488331" y="2214480"/>
            <a:ext cx="8067405" cy="3508653"/>
          </a:xfrm>
          <a:prstGeom prst="rect">
            <a:avLst/>
          </a:prstGeom>
        </p:spPr>
        <p:txBody>
          <a:bodyPr wrap="square">
            <a:spAutoFit/>
          </a:bodyPr>
          <a:lstStyle/>
          <a:p>
            <a:pPr algn="just"/>
            <a:r>
              <a:rPr lang="el-GR" dirty="0" smtClean="0"/>
              <a:t>από </a:t>
            </a:r>
            <a:r>
              <a:rPr lang="el-GR" dirty="0"/>
              <a:t>τις </a:t>
            </a:r>
            <a:r>
              <a:rPr lang="el-GR" sz="2800" b="1" dirty="0" smtClean="0"/>
              <a:t>εσωτερικές </a:t>
            </a:r>
            <a:r>
              <a:rPr lang="el-GR" sz="2800" b="1" dirty="0"/>
              <a:t>και εξωτερικές αστοχίες</a:t>
            </a:r>
            <a:r>
              <a:rPr lang="el-GR" dirty="0"/>
              <a:t>. </a:t>
            </a:r>
            <a:endParaRPr lang="el-GR" dirty="0" smtClean="0"/>
          </a:p>
          <a:p>
            <a:pPr marL="285750" indent="-285750" algn="just">
              <a:buFont typeface="Wingdings" panose="05000000000000000000" pitchFamily="2" charset="2"/>
              <a:buChar char="ü"/>
            </a:pPr>
            <a:r>
              <a:rPr lang="el-GR" dirty="0" smtClean="0"/>
              <a:t>Η </a:t>
            </a:r>
            <a:r>
              <a:rPr lang="el-GR" dirty="0"/>
              <a:t>κάθε επιχείρηση θα πρέπει να δώσει βάρος </a:t>
            </a:r>
            <a:r>
              <a:rPr lang="el-GR" dirty="0" smtClean="0"/>
              <a:t>στο κόστος </a:t>
            </a:r>
            <a:r>
              <a:rPr lang="el-GR" dirty="0"/>
              <a:t>πρόληψης, καθώς με την κατάλληλη πρόληψη μειώνονται αυτόματα </a:t>
            </a:r>
            <a:r>
              <a:rPr lang="el-GR" dirty="0" smtClean="0"/>
              <a:t>και όλα </a:t>
            </a:r>
            <a:r>
              <a:rPr lang="el-GR" dirty="0"/>
              <a:t>τ’ άλλα κόστη</a:t>
            </a:r>
            <a:r>
              <a:rPr lang="el-GR" dirty="0" smtClean="0"/>
              <a:t>.</a:t>
            </a:r>
          </a:p>
          <a:p>
            <a:pPr algn="just"/>
            <a:endParaRPr lang="el-GR" dirty="0"/>
          </a:p>
          <a:p>
            <a:pPr algn="just"/>
            <a:r>
              <a:rPr lang="el-GR" dirty="0"/>
              <a:t>Όσον αφορά </a:t>
            </a:r>
            <a:r>
              <a:rPr lang="el-GR" sz="3200" b="1" dirty="0"/>
              <a:t>στην παροχή υπηρεσιών</a:t>
            </a:r>
            <a:r>
              <a:rPr lang="el-GR" dirty="0"/>
              <a:t>, </a:t>
            </a:r>
            <a:endParaRPr lang="el-GR" dirty="0" smtClean="0"/>
          </a:p>
          <a:p>
            <a:pPr marL="285750" indent="-285750" algn="just">
              <a:buFont typeface="Wingdings" panose="05000000000000000000" pitchFamily="2" charset="2"/>
              <a:buChar char="ü"/>
            </a:pPr>
            <a:r>
              <a:rPr lang="el-GR" dirty="0" smtClean="0"/>
              <a:t>το </a:t>
            </a:r>
            <a:r>
              <a:rPr lang="el-GR" dirty="0"/>
              <a:t>κόστος εκτίμησης είναι τις </a:t>
            </a:r>
            <a:r>
              <a:rPr lang="el-GR" dirty="0" smtClean="0"/>
              <a:t>περισσότερες </a:t>
            </a:r>
            <a:r>
              <a:rPr lang="el-GR" dirty="0"/>
              <a:t>φορές μεγαλύτερο απ’ ό,τι στον τομέα παραγωγής προϊόντων. </a:t>
            </a:r>
            <a:endParaRPr lang="el-GR" dirty="0" smtClean="0"/>
          </a:p>
          <a:p>
            <a:pPr marL="285750" indent="-285750" algn="just">
              <a:buFont typeface="Wingdings" panose="05000000000000000000" pitchFamily="2" charset="2"/>
              <a:buChar char="ü"/>
            </a:pPr>
            <a:r>
              <a:rPr lang="el-GR" dirty="0" smtClean="0"/>
              <a:t>Το κόστος της </a:t>
            </a:r>
            <a:r>
              <a:rPr lang="el-GR" dirty="0"/>
              <a:t>εσωτερικής αποτυχίας είναι αρκετά μικρό, εφόσον οι υπηρεσίες </a:t>
            </a:r>
            <a:r>
              <a:rPr lang="el-GR" dirty="0" smtClean="0"/>
              <a:t>παράγονται τη </a:t>
            </a:r>
            <a:r>
              <a:rPr lang="el-GR" dirty="0"/>
              <a:t>στιγμή </a:t>
            </a:r>
            <a:r>
              <a:rPr lang="el-GR" dirty="0" smtClean="0"/>
              <a:t>που </a:t>
            </a:r>
            <a:r>
              <a:rPr lang="el-GR" dirty="0"/>
              <a:t>πωλούνται, με συνέπεια </a:t>
            </a:r>
            <a:endParaRPr lang="el-GR" dirty="0" smtClean="0"/>
          </a:p>
          <a:p>
            <a:pPr marL="285750" indent="-285750" algn="just">
              <a:buFont typeface="Wingdings" panose="05000000000000000000" pitchFamily="2" charset="2"/>
              <a:buChar char="ü"/>
            </a:pPr>
            <a:r>
              <a:rPr lang="el-GR" dirty="0" smtClean="0"/>
              <a:t>το </a:t>
            </a:r>
            <a:r>
              <a:rPr lang="el-GR" dirty="0"/>
              <a:t>κόστος εξωτερικών αποτυχιών να </a:t>
            </a:r>
            <a:r>
              <a:rPr lang="el-GR" dirty="0" smtClean="0"/>
              <a:t>είναι μεγάλο</a:t>
            </a:r>
            <a:r>
              <a:rPr lang="el-GR" dirty="0"/>
              <a:t>.</a:t>
            </a:r>
            <a:endParaRPr lang="el-GR" sz="2000" b="1" dirty="0"/>
          </a:p>
        </p:txBody>
      </p:sp>
    </p:spTree>
    <p:extLst>
      <p:ext uri="{BB962C8B-B14F-4D97-AF65-F5344CB8AC3E}">
        <p14:creationId xmlns:p14="http://schemas.microsoft.com/office/powerpoint/2010/main" val="301697452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2A892DB-A9C8-4807-BDAE-1DBEA09981CA}"/>
              </a:ext>
            </a:extLst>
          </p:cNvPr>
          <p:cNvSpPr>
            <a:spLocks noGrp="1"/>
          </p:cNvSpPr>
          <p:nvPr>
            <p:ph type="title"/>
          </p:nvPr>
        </p:nvSpPr>
        <p:spPr>
          <a:xfrm>
            <a:off x="458834" y="1132121"/>
            <a:ext cx="8229600" cy="761086"/>
          </a:xfrm>
        </p:spPr>
        <p:txBody>
          <a:bodyPr>
            <a:noAutofit/>
          </a:bodyPr>
          <a:lstStyle/>
          <a:p>
            <a:pPr algn="ctr"/>
            <a:r>
              <a:rPr lang="el-GR" sz="2400" i="1" dirty="0"/>
              <a:t>Το κόστος της μη ικανοποίησης των εσωτερικών πελατών</a:t>
            </a:r>
            <a:r>
              <a:rPr lang="el-GR" sz="2400" b="1" dirty="0"/>
              <a:t/>
            </a:r>
            <a:br>
              <a:rPr lang="el-GR" sz="2400" b="1" dirty="0"/>
            </a:br>
            <a:r>
              <a:rPr lang="el-GR" sz="2400" dirty="0" smtClean="0"/>
              <a:t> </a:t>
            </a:r>
            <a:endParaRPr lang="el-GR" sz="2400" dirty="0"/>
          </a:p>
        </p:txBody>
      </p:sp>
      <p:sp>
        <p:nvSpPr>
          <p:cNvPr id="4" name="Θέση υποσέλιδου 3">
            <a:extLst>
              <a:ext uri="{FF2B5EF4-FFF2-40B4-BE49-F238E27FC236}">
                <a16:creationId xmlns="" xmlns:a16="http://schemas.microsoft.com/office/drawing/2014/main" id="{2723DDF6-E316-4EB3-87D2-F5F18A6CBA30}"/>
              </a:ext>
            </a:extLst>
          </p:cNvPr>
          <p:cNvSpPr>
            <a:spLocks noGrp="1"/>
          </p:cNvSpPr>
          <p:nvPr>
            <p:ph type="ftr" sz="quarter" idx="11"/>
          </p:nvPr>
        </p:nvSpPr>
        <p:spPr>
          <a:xfrm>
            <a:off x="5257800" y="612648"/>
            <a:ext cx="2410544" cy="457200"/>
          </a:xfrm>
        </p:spPr>
        <p:txBody>
          <a:bodyPr/>
          <a:lstStyle/>
          <a:p>
            <a:r>
              <a:rPr lang="el-GR" sz="1100" dirty="0"/>
              <a:t>11. Κόστος ποιότητας</a:t>
            </a:r>
          </a:p>
        </p:txBody>
      </p:sp>
      <p:sp>
        <p:nvSpPr>
          <p:cNvPr id="5" name="Θέση αριθμού διαφάνειας 4">
            <a:extLst>
              <a:ext uri="{FF2B5EF4-FFF2-40B4-BE49-F238E27FC236}">
                <a16:creationId xmlns="" xmlns:a16="http://schemas.microsoft.com/office/drawing/2014/main" id="{EF209AF2-CF7B-443A-89A4-95E1FE4B6FE8}"/>
              </a:ext>
            </a:extLst>
          </p:cNvPr>
          <p:cNvSpPr>
            <a:spLocks noGrp="1"/>
          </p:cNvSpPr>
          <p:nvPr>
            <p:ph type="sldNum" sz="quarter" idx="12"/>
          </p:nvPr>
        </p:nvSpPr>
        <p:spPr/>
        <p:txBody>
          <a:bodyPr/>
          <a:lstStyle/>
          <a:p>
            <a:fld id="{61C44E05-631C-4892-B577-17C57620ECE9}" type="slidenum">
              <a:rPr lang="en-US" smtClean="0"/>
              <a:pPr/>
              <a:t>24</a:t>
            </a:fld>
            <a:endParaRPr lang="en-US"/>
          </a:p>
        </p:txBody>
      </p:sp>
      <p:sp>
        <p:nvSpPr>
          <p:cNvPr id="7" name="Ορθογώνιο 6"/>
          <p:cNvSpPr/>
          <p:nvPr/>
        </p:nvSpPr>
        <p:spPr>
          <a:xfrm>
            <a:off x="488331" y="1833937"/>
            <a:ext cx="8067405" cy="4770537"/>
          </a:xfrm>
          <a:prstGeom prst="rect">
            <a:avLst/>
          </a:prstGeom>
        </p:spPr>
        <p:txBody>
          <a:bodyPr wrap="square">
            <a:spAutoFit/>
          </a:bodyPr>
          <a:lstStyle/>
          <a:p>
            <a:pPr algn="just"/>
            <a:r>
              <a:rPr lang="el-GR" dirty="0"/>
              <a:t>το κόστος που προκύπτει από τους </a:t>
            </a:r>
            <a:r>
              <a:rPr lang="el-GR" sz="2800" b="1" dirty="0"/>
              <a:t>μη </a:t>
            </a:r>
            <a:r>
              <a:rPr lang="el-GR" sz="2800" b="1" dirty="0" smtClean="0"/>
              <a:t>ευχαριστημένους </a:t>
            </a:r>
            <a:r>
              <a:rPr lang="el-GR" sz="2800" b="1" dirty="0"/>
              <a:t>εργαζόμενους</a:t>
            </a:r>
            <a:r>
              <a:rPr lang="el-GR" dirty="0" smtClean="0"/>
              <a:t>.</a:t>
            </a:r>
          </a:p>
          <a:p>
            <a:pPr algn="just"/>
            <a:endParaRPr lang="el-GR" sz="2000" b="1" dirty="0"/>
          </a:p>
          <a:p>
            <a:r>
              <a:rPr lang="el-GR" sz="2000" dirty="0"/>
              <a:t>Λ</a:t>
            </a:r>
            <a:r>
              <a:rPr lang="el-GR" sz="2000" dirty="0" smtClean="0"/>
              <a:t>όγοι μη ικανοποίησης τους: </a:t>
            </a:r>
          </a:p>
          <a:p>
            <a:r>
              <a:rPr lang="el-GR" sz="2000" dirty="0" smtClean="0"/>
              <a:t>η </a:t>
            </a:r>
            <a:r>
              <a:rPr lang="el-GR" sz="2000" dirty="0"/>
              <a:t>χαμηλή αμοιβή, ο πιεστικός έλεγχος, η </a:t>
            </a:r>
            <a:r>
              <a:rPr lang="el-GR" sz="2000" dirty="0" smtClean="0"/>
              <a:t>ανεπαρκής εκπαίδευση </a:t>
            </a:r>
            <a:r>
              <a:rPr lang="el-GR" sz="2000" dirty="0"/>
              <a:t>για το αντικείμενο, η έλλειψη ικανοτήτων για τη συγκεκριμένη </a:t>
            </a:r>
            <a:r>
              <a:rPr lang="el-GR" sz="2000" dirty="0" smtClean="0"/>
              <a:t>εργασία</a:t>
            </a:r>
            <a:r>
              <a:rPr lang="el-GR" sz="2000" dirty="0"/>
              <a:t>, πολλές ώρες εργασίας κ.λπ. </a:t>
            </a:r>
            <a:endParaRPr lang="el-GR" sz="2000" dirty="0" smtClean="0"/>
          </a:p>
          <a:p>
            <a:endParaRPr lang="el-GR" sz="2000" dirty="0"/>
          </a:p>
          <a:p>
            <a:r>
              <a:rPr lang="el-GR" sz="2000" dirty="0" smtClean="0"/>
              <a:t>Η </a:t>
            </a:r>
            <a:r>
              <a:rPr lang="el-GR" sz="2000" dirty="0"/>
              <a:t>μη ικανοποίηση του προσωπικού έχει </a:t>
            </a:r>
            <a:r>
              <a:rPr lang="el-GR" sz="2400" b="1" dirty="0" smtClean="0"/>
              <a:t>αντανάκλαση </a:t>
            </a:r>
            <a:r>
              <a:rPr lang="el-GR" sz="2400" b="1" dirty="0"/>
              <a:t>στην εργασία</a:t>
            </a:r>
            <a:r>
              <a:rPr lang="el-GR" sz="2000" dirty="0"/>
              <a:t> του με μειωμένη απόδοση στην ποιότητα των προϊόντων </a:t>
            </a:r>
            <a:r>
              <a:rPr lang="el-GR" sz="2000" dirty="0" smtClean="0"/>
              <a:t>και υπηρεσιών</a:t>
            </a:r>
            <a:r>
              <a:rPr lang="el-GR" sz="2000" dirty="0"/>
              <a:t>. Πιο έντονο είναι το φαινόμενο στο προσωπικό που έρχεται σε </a:t>
            </a:r>
            <a:r>
              <a:rPr lang="el-GR" sz="2000" dirty="0" smtClean="0"/>
              <a:t>επαφή με </a:t>
            </a:r>
            <a:r>
              <a:rPr lang="el-GR" sz="2000" dirty="0"/>
              <a:t>τον πελάτη. Η διατήρηση ενός πελάτη εξαρτάται αρκετά και από τις </a:t>
            </a:r>
            <a:r>
              <a:rPr lang="el-GR" sz="2000" dirty="0" smtClean="0"/>
              <a:t>διαπροσωπικές </a:t>
            </a:r>
            <a:r>
              <a:rPr lang="el-GR" sz="2000" dirty="0"/>
              <a:t>σχέσεις που αναπτύσσονται μεταξύ του εργαζόμενου και του πελάτη.</a:t>
            </a:r>
            <a:endParaRPr lang="el-GR" sz="2000" b="1" dirty="0"/>
          </a:p>
        </p:txBody>
      </p:sp>
    </p:spTree>
    <p:extLst>
      <p:ext uri="{BB962C8B-B14F-4D97-AF65-F5344CB8AC3E}">
        <p14:creationId xmlns:p14="http://schemas.microsoft.com/office/powerpoint/2010/main" val="385476717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2A892DB-A9C8-4807-BDAE-1DBEA09981CA}"/>
              </a:ext>
            </a:extLst>
          </p:cNvPr>
          <p:cNvSpPr>
            <a:spLocks noGrp="1"/>
          </p:cNvSpPr>
          <p:nvPr>
            <p:ph type="title"/>
          </p:nvPr>
        </p:nvSpPr>
        <p:spPr>
          <a:xfrm>
            <a:off x="458834" y="1132121"/>
            <a:ext cx="8229600" cy="761086"/>
          </a:xfrm>
        </p:spPr>
        <p:txBody>
          <a:bodyPr>
            <a:noAutofit/>
          </a:bodyPr>
          <a:lstStyle/>
          <a:p>
            <a:pPr algn="ctr"/>
            <a:r>
              <a:rPr lang="el-GR" sz="2400" i="1" dirty="0"/>
              <a:t>Προτάσεις για μείωση του κόστους κακής ποιότητας</a:t>
            </a:r>
            <a:r>
              <a:rPr lang="el-GR" sz="2400" b="1" dirty="0"/>
              <a:t/>
            </a:r>
            <a:br>
              <a:rPr lang="el-GR" sz="2400" b="1" dirty="0"/>
            </a:br>
            <a:r>
              <a:rPr lang="el-GR" sz="2400" dirty="0" smtClean="0"/>
              <a:t> </a:t>
            </a:r>
            <a:endParaRPr lang="el-GR" sz="2400" dirty="0"/>
          </a:p>
        </p:txBody>
      </p:sp>
      <p:sp>
        <p:nvSpPr>
          <p:cNvPr id="4" name="Θέση υποσέλιδου 3">
            <a:extLst>
              <a:ext uri="{FF2B5EF4-FFF2-40B4-BE49-F238E27FC236}">
                <a16:creationId xmlns="" xmlns:a16="http://schemas.microsoft.com/office/drawing/2014/main" id="{2723DDF6-E316-4EB3-87D2-F5F18A6CBA30}"/>
              </a:ext>
            </a:extLst>
          </p:cNvPr>
          <p:cNvSpPr>
            <a:spLocks noGrp="1"/>
          </p:cNvSpPr>
          <p:nvPr>
            <p:ph type="ftr" sz="quarter" idx="11"/>
          </p:nvPr>
        </p:nvSpPr>
        <p:spPr>
          <a:xfrm>
            <a:off x="5257800" y="612648"/>
            <a:ext cx="2410544" cy="457200"/>
          </a:xfrm>
        </p:spPr>
        <p:txBody>
          <a:bodyPr/>
          <a:lstStyle/>
          <a:p>
            <a:r>
              <a:rPr lang="el-GR" sz="1100" dirty="0"/>
              <a:t>11. Κόστος ποιότητας</a:t>
            </a:r>
          </a:p>
        </p:txBody>
      </p:sp>
      <p:sp>
        <p:nvSpPr>
          <p:cNvPr id="5" name="Θέση αριθμού διαφάνειας 4">
            <a:extLst>
              <a:ext uri="{FF2B5EF4-FFF2-40B4-BE49-F238E27FC236}">
                <a16:creationId xmlns="" xmlns:a16="http://schemas.microsoft.com/office/drawing/2014/main" id="{EF209AF2-CF7B-443A-89A4-95E1FE4B6FE8}"/>
              </a:ext>
            </a:extLst>
          </p:cNvPr>
          <p:cNvSpPr>
            <a:spLocks noGrp="1"/>
          </p:cNvSpPr>
          <p:nvPr>
            <p:ph type="sldNum" sz="quarter" idx="12"/>
          </p:nvPr>
        </p:nvSpPr>
        <p:spPr/>
        <p:txBody>
          <a:bodyPr/>
          <a:lstStyle/>
          <a:p>
            <a:fld id="{61C44E05-631C-4892-B577-17C57620ECE9}" type="slidenum">
              <a:rPr lang="en-US" smtClean="0"/>
              <a:pPr/>
              <a:t>25</a:t>
            </a:fld>
            <a:endParaRPr lang="en-US"/>
          </a:p>
        </p:txBody>
      </p:sp>
      <p:sp>
        <p:nvSpPr>
          <p:cNvPr id="7" name="Ορθογώνιο 6"/>
          <p:cNvSpPr/>
          <p:nvPr/>
        </p:nvSpPr>
        <p:spPr>
          <a:xfrm>
            <a:off x="488331" y="1833937"/>
            <a:ext cx="8067405" cy="4955203"/>
          </a:xfrm>
          <a:prstGeom prst="rect">
            <a:avLst/>
          </a:prstGeom>
        </p:spPr>
        <p:txBody>
          <a:bodyPr wrap="square">
            <a:spAutoFit/>
          </a:bodyPr>
          <a:lstStyle/>
          <a:p>
            <a:pPr algn="just"/>
            <a:r>
              <a:rPr lang="el-GR" dirty="0" smtClean="0"/>
              <a:t>Η </a:t>
            </a:r>
            <a:r>
              <a:rPr lang="el-GR" dirty="0"/>
              <a:t>συνεχής μείωση του κόστους ποιότητας για τις </a:t>
            </a:r>
            <a:r>
              <a:rPr lang="el-GR" dirty="0" smtClean="0"/>
              <a:t>επιχειρήσεις </a:t>
            </a:r>
            <a:r>
              <a:rPr lang="el-GR" dirty="0"/>
              <a:t>που εφαρμόζουν την ΔΟΠ είναι ένας από τους σημαντικούς της </a:t>
            </a:r>
            <a:r>
              <a:rPr lang="el-GR" dirty="0" smtClean="0"/>
              <a:t>στόχους</a:t>
            </a:r>
            <a:r>
              <a:rPr lang="el-GR" dirty="0"/>
              <a:t>. </a:t>
            </a:r>
            <a:endParaRPr lang="el-GR" dirty="0" smtClean="0"/>
          </a:p>
          <a:p>
            <a:pPr algn="just"/>
            <a:r>
              <a:rPr lang="el-GR" dirty="0" smtClean="0"/>
              <a:t>Για </a:t>
            </a:r>
            <a:r>
              <a:rPr lang="el-GR" dirty="0"/>
              <a:t>τη μείωση του κόστους ποιότητας </a:t>
            </a:r>
            <a:r>
              <a:rPr lang="el-GR" b="1" dirty="0"/>
              <a:t>υπάρχουν διάφορες </a:t>
            </a:r>
            <a:r>
              <a:rPr lang="el-GR" b="1" dirty="0" smtClean="0"/>
              <a:t>προσεγγίσεις όπως:</a:t>
            </a:r>
          </a:p>
          <a:p>
            <a:pPr algn="just"/>
            <a:r>
              <a:rPr lang="el-GR" sz="2000" b="1" dirty="0"/>
              <a:t>Α) Αλλαγές στη οργανωτική </a:t>
            </a:r>
            <a:r>
              <a:rPr lang="el-GR" sz="2000" b="1" dirty="0" smtClean="0"/>
              <a:t>δομή</a:t>
            </a:r>
          </a:p>
          <a:p>
            <a:pPr algn="just"/>
            <a:r>
              <a:rPr lang="el-GR" sz="1600" dirty="0"/>
              <a:t>Προσανατολισμός της διοίκησης σε αναδιοργάνωση στις κύριες επιχειρησιακές</a:t>
            </a:r>
          </a:p>
          <a:p>
            <a:pPr algn="just"/>
            <a:r>
              <a:rPr lang="el-GR" sz="1600" dirty="0"/>
              <a:t>διαδικασίες.</a:t>
            </a:r>
          </a:p>
          <a:p>
            <a:pPr algn="just"/>
            <a:r>
              <a:rPr lang="el-GR" sz="1600" dirty="0"/>
              <a:t>Μία οργανωτική αλλαγή που θα βοηθούσε τη βελτίωση της ποιότητας είναι </a:t>
            </a:r>
            <a:r>
              <a:rPr lang="el-GR" sz="1600" dirty="0" smtClean="0"/>
              <a:t>η παραγωγή </a:t>
            </a:r>
            <a:r>
              <a:rPr lang="el-GR" sz="1600" dirty="0"/>
              <a:t>με τη </a:t>
            </a:r>
            <a:r>
              <a:rPr lang="el-GR" sz="1600" b="1" dirty="0"/>
              <a:t>μέθοδο </a:t>
            </a:r>
            <a:r>
              <a:rPr lang="el-GR" sz="1600" b="1" dirty="0" err="1"/>
              <a:t>Just</a:t>
            </a:r>
            <a:r>
              <a:rPr lang="el-GR" sz="1600" b="1" dirty="0"/>
              <a:t> in </a:t>
            </a:r>
            <a:r>
              <a:rPr lang="el-GR" sz="1600" b="1" dirty="0" err="1"/>
              <a:t>Time</a:t>
            </a:r>
            <a:r>
              <a:rPr lang="el-GR" sz="1600" b="1" dirty="0"/>
              <a:t> </a:t>
            </a:r>
            <a:r>
              <a:rPr lang="el-GR" sz="1600" dirty="0"/>
              <a:t>(JIT). Εφαρμόζεται στα στάδια από την </a:t>
            </a:r>
            <a:r>
              <a:rPr lang="el-GR" sz="1600" dirty="0" smtClean="0"/>
              <a:t>παραγωγή </a:t>
            </a:r>
            <a:r>
              <a:rPr lang="el-GR" sz="1600" dirty="0"/>
              <a:t>έως τη διανομή (προμηθευτές, παραγωγή, διανομή, πελάτες). </a:t>
            </a:r>
            <a:r>
              <a:rPr lang="el-GR" sz="1600" dirty="0" smtClean="0"/>
              <a:t>Πρόκειται για </a:t>
            </a:r>
            <a:r>
              <a:rPr lang="el-GR" sz="1600" dirty="0"/>
              <a:t>μια μέθοδο η οποία θέτει σε δραστηριότητα το κάθε στάδιο στην </a:t>
            </a:r>
            <a:r>
              <a:rPr lang="el-GR" sz="1600" dirty="0" smtClean="0"/>
              <a:t>παραγωγική διαδικασία </a:t>
            </a:r>
            <a:r>
              <a:rPr lang="el-GR" sz="1600" dirty="0"/>
              <a:t>ανάλογα με την πραγματική ζήτηση, όσο δηλαδή πιο κοντά </a:t>
            </a:r>
            <a:r>
              <a:rPr lang="el-GR" sz="1600" dirty="0" smtClean="0"/>
              <a:t>πρόκειται να </a:t>
            </a:r>
            <a:r>
              <a:rPr lang="el-GR" sz="1600" dirty="0"/>
              <a:t>φτάσει στον πελάτη και όχι από τις προσδοκίες της επιχείρησης για ζήτηση </a:t>
            </a:r>
            <a:r>
              <a:rPr lang="el-GR" sz="1600" dirty="0" smtClean="0"/>
              <a:t>σε κάθε περίοδο</a:t>
            </a:r>
            <a:r>
              <a:rPr lang="el-GR" sz="1600" dirty="0"/>
              <a:t>. Με τη μέθοδο JIT η προμήθεια πρώτων υλών γίνεται όταν </a:t>
            </a:r>
            <a:r>
              <a:rPr lang="el-GR" sz="1600" dirty="0" smtClean="0"/>
              <a:t>απαιτείται </a:t>
            </a:r>
            <a:r>
              <a:rPr lang="el-GR" sz="1600" dirty="0"/>
              <a:t>και σε ποσότητα που χρειάζεται κάθε φορά η παραγωγή. Έτσι, αρχικά </a:t>
            </a:r>
            <a:r>
              <a:rPr lang="el-GR" sz="1600" dirty="0" smtClean="0"/>
              <a:t>επιτυγχάνεται </a:t>
            </a:r>
            <a:r>
              <a:rPr lang="el-GR" sz="1600" dirty="0"/>
              <a:t>η μείωση αποθεμάτων στα διάφορα στάδια παραγωγής. Η </a:t>
            </a:r>
            <a:r>
              <a:rPr lang="el-GR" sz="1600" dirty="0" smtClean="0"/>
              <a:t>παραγωγή γίνεται </a:t>
            </a:r>
            <a:r>
              <a:rPr lang="el-GR" sz="1600" dirty="0"/>
              <a:t>σε μικρές παρτίδες με αποτέλεσμα να εντοπίζονται γρήγορα οι </a:t>
            </a:r>
            <a:r>
              <a:rPr lang="el-GR" sz="1600" dirty="0" smtClean="0"/>
              <a:t>αστοχίες και </a:t>
            </a:r>
            <a:r>
              <a:rPr lang="el-GR" sz="1600" dirty="0"/>
              <a:t>οι πηγές τους, έτσι ώστε να διορθώνονται έγκαιρα και να έχουμε όσο το </a:t>
            </a:r>
            <a:r>
              <a:rPr lang="el-GR" sz="1600" dirty="0" smtClean="0"/>
              <a:t>δυνατόν </a:t>
            </a:r>
            <a:r>
              <a:rPr lang="el-GR" sz="1600" dirty="0"/>
              <a:t>λιγότερα ελαττωματικά προϊόντα.</a:t>
            </a:r>
          </a:p>
        </p:txBody>
      </p:sp>
    </p:spTree>
    <p:extLst>
      <p:ext uri="{BB962C8B-B14F-4D97-AF65-F5344CB8AC3E}">
        <p14:creationId xmlns:p14="http://schemas.microsoft.com/office/powerpoint/2010/main" val="86717182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2A892DB-A9C8-4807-BDAE-1DBEA09981CA}"/>
              </a:ext>
            </a:extLst>
          </p:cNvPr>
          <p:cNvSpPr>
            <a:spLocks noGrp="1"/>
          </p:cNvSpPr>
          <p:nvPr>
            <p:ph type="title"/>
          </p:nvPr>
        </p:nvSpPr>
        <p:spPr>
          <a:xfrm>
            <a:off x="458834" y="1132121"/>
            <a:ext cx="8229600" cy="761086"/>
          </a:xfrm>
        </p:spPr>
        <p:txBody>
          <a:bodyPr>
            <a:noAutofit/>
          </a:bodyPr>
          <a:lstStyle/>
          <a:p>
            <a:pPr algn="ctr"/>
            <a:r>
              <a:rPr lang="el-GR" sz="2400" i="1" dirty="0"/>
              <a:t>Προτάσεις για μείωση του κόστους κακής ποιότητας</a:t>
            </a:r>
            <a:r>
              <a:rPr lang="el-GR" sz="2400" b="1" dirty="0"/>
              <a:t/>
            </a:r>
            <a:br>
              <a:rPr lang="el-GR" sz="2400" b="1" dirty="0"/>
            </a:br>
            <a:r>
              <a:rPr lang="el-GR" sz="2400" dirty="0" smtClean="0"/>
              <a:t> </a:t>
            </a:r>
            <a:endParaRPr lang="el-GR" sz="2400" dirty="0"/>
          </a:p>
        </p:txBody>
      </p:sp>
      <p:sp>
        <p:nvSpPr>
          <p:cNvPr id="4" name="Θέση υποσέλιδου 3">
            <a:extLst>
              <a:ext uri="{FF2B5EF4-FFF2-40B4-BE49-F238E27FC236}">
                <a16:creationId xmlns="" xmlns:a16="http://schemas.microsoft.com/office/drawing/2014/main" id="{2723DDF6-E316-4EB3-87D2-F5F18A6CBA30}"/>
              </a:ext>
            </a:extLst>
          </p:cNvPr>
          <p:cNvSpPr>
            <a:spLocks noGrp="1"/>
          </p:cNvSpPr>
          <p:nvPr>
            <p:ph type="ftr" sz="quarter" idx="11"/>
          </p:nvPr>
        </p:nvSpPr>
        <p:spPr>
          <a:xfrm>
            <a:off x="5257800" y="612648"/>
            <a:ext cx="2410544" cy="457200"/>
          </a:xfrm>
        </p:spPr>
        <p:txBody>
          <a:bodyPr/>
          <a:lstStyle/>
          <a:p>
            <a:r>
              <a:rPr lang="el-GR" sz="1100" dirty="0"/>
              <a:t>11. Κόστος ποιότητας</a:t>
            </a:r>
          </a:p>
        </p:txBody>
      </p:sp>
      <p:sp>
        <p:nvSpPr>
          <p:cNvPr id="5" name="Θέση αριθμού διαφάνειας 4">
            <a:extLst>
              <a:ext uri="{FF2B5EF4-FFF2-40B4-BE49-F238E27FC236}">
                <a16:creationId xmlns="" xmlns:a16="http://schemas.microsoft.com/office/drawing/2014/main" id="{EF209AF2-CF7B-443A-89A4-95E1FE4B6FE8}"/>
              </a:ext>
            </a:extLst>
          </p:cNvPr>
          <p:cNvSpPr>
            <a:spLocks noGrp="1"/>
          </p:cNvSpPr>
          <p:nvPr>
            <p:ph type="sldNum" sz="quarter" idx="12"/>
          </p:nvPr>
        </p:nvSpPr>
        <p:spPr/>
        <p:txBody>
          <a:bodyPr/>
          <a:lstStyle/>
          <a:p>
            <a:fld id="{61C44E05-631C-4892-B577-17C57620ECE9}" type="slidenum">
              <a:rPr lang="en-US" smtClean="0"/>
              <a:pPr/>
              <a:t>26</a:t>
            </a:fld>
            <a:endParaRPr lang="en-US"/>
          </a:p>
        </p:txBody>
      </p:sp>
      <p:sp>
        <p:nvSpPr>
          <p:cNvPr id="7" name="Ορθογώνιο 6"/>
          <p:cNvSpPr/>
          <p:nvPr/>
        </p:nvSpPr>
        <p:spPr>
          <a:xfrm>
            <a:off x="488331" y="1833937"/>
            <a:ext cx="8067405" cy="3108543"/>
          </a:xfrm>
          <a:prstGeom prst="rect">
            <a:avLst/>
          </a:prstGeom>
        </p:spPr>
        <p:txBody>
          <a:bodyPr wrap="square">
            <a:spAutoFit/>
          </a:bodyPr>
          <a:lstStyle/>
          <a:p>
            <a:pPr algn="just"/>
            <a:r>
              <a:rPr lang="el-GR" dirty="0"/>
              <a:t>Β</a:t>
            </a:r>
            <a:r>
              <a:rPr lang="el-GR" sz="2000" b="1" dirty="0"/>
              <a:t>) Η εκπαίδευση και συμμετοχή των </a:t>
            </a:r>
            <a:r>
              <a:rPr lang="el-GR" sz="2000" b="1" dirty="0" smtClean="0"/>
              <a:t>εργαζομένων</a:t>
            </a:r>
          </a:p>
          <a:p>
            <a:pPr algn="just"/>
            <a:r>
              <a:rPr lang="el-GR" sz="1600" dirty="0"/>
              <a:t>Μία από τις θεμελιώδεις αρχές της ΔΟΠ είναι η εκπαίδευση και συμμετοχή </a:t>
            </a:r>
            <a:r>
              <a:rPr lang="el-GR" sz="1600" dirty="0" smtClean="0"/>
              <a:t>του προσωπικού </a:t>
            </a:r>
            <a:r>
              <a:rPr lang="el-GR" sz="1600" dirty="0"/>
              <a:t>στις δραστηριότητες της επιχείρησης. </a:t>
            </a:r>
            <a:endParaRPr lang="el-GR" sz="1600" dirty="0" smtClean="0"/>
          </a:p>
          <a:p>
            <a:pPr algn="just"/>
            <a:r>
              <a:rPr lang="el-GR" sz="1600" dirty="0" smtClean="0"/>
              <a:t>Το </a:t>
            </a:r>
            <a:r>
              <a:rPr lang="el-GR" sz="1600" dirty="0"/>
              <a:t>προσωπικό στην </a:t>
            </a:r>
            <a:r>
              <a:rPr lang="el-GR" sz="1600" dirty="0" smtClean="0"/>
              <a:t>παραγωγή θα </a:t>
            </a:r>
            <a:r>
              <a:rPr lang="el-GR" sz="1600" dirty="0"/>
              <a:t>πρέπει να έχει τις ικανότητες να εντοπίζει τα προβλήματα, να αναλύει τις </a:t>
            </a:r>
            <a:r>
              <a:rPr lang="el-GR" sz="1600" dirty="0" smtClean="0"/>
              <a:t>αιτίες και </a:t>
            </a:r>
            <a:r>
              <a:rPr lang="el-GR" sz="1600" dirty="0"/>
              <a:t>να μπορεί να αναλάβει την πρωτοβουλία της διακοπής της παραγωγής, </a:t>
            </a:r>
            <a:r>
              <a:rPr lang="el-GR" sz="1600" dirty="0" smtClean="0"/>
              <a:t>όταν αντιλαμβάνεται </a:t>
            </a:r>
            <a:r>
              <a:rPr lang="el-GR" sz="1600" dirty="0"/>
              <a:t>αποκλίσεις από τις προδιαγραφές. Με αυτή την ελευθερία, ο </a:t>
            </a:r>
            <a:r>
              <a:rPr lang="el-GR" sz="1600" dirty="0" smtClean="0"/>
              <a:t>έλεγχος </a:t>
            </a:r>
            <a:r>
              <a:rPr lang="el-GR" sz="1600" dirty="0"/>
              <a:t>της ποιότητας γίνεται πιο συστηματικός, έτσι ώστε να μειώνονται τα κόστη </a:t>
            </a:r>
            <a:r>
              <a:rPr lang="el-GR" sz="1600" dirty="0" smtClean="0"/>
              <a:t>ποιότητας</a:t>
            </a:r>
            <a:r>
              <a:rPr lang="el-GR" sz="1600" dirty="0"/>
              <a:t>. </a:t>
            </a:r>
            <a:endParaRPr lang="el-GR" sz="1600" dirty="0" smtClean="0"/>
          </a:p>
          <a:p>
            <a:pPr algn="just"/>
            <a:r>
              <a:rPr lang="el-GR" sz="1600" dirty="0" smtClean="0"/>
              <a:t>Η </a:t>
            </a:r>
            <a:r>
              <a:rPr lang="el-GR" sz="1600" dirty="0"/>
              <a:t>επιχείρηση πρέπει να επενδύει στην εκπαίδευση, δίνοντας ευκαιρίες </a:t>
            </a:r>
            <a:r>
              <a:rPr lang="el-GR" sz="1600" dirty="0" smtClean="0"/>
              <a:t>στο προσωπικό </a:t>
            </a:r>
            <a:r>
              <a:rPr lang="el-GR" sz="1600" dirty="0"/>
              <a:t>να αναπτύξει τις δυνατότητές του για λήψη πρωτοβουλιών και ευθυνών.</a:t>
            </a:r>
          </a:p>
          <a:p>
            <a:pPr algn="just"/>
            <a:r>
              <a:rPr lang="el-GR" sz="1600" dirty="0"/>
              <a:t>Οι εργαζόμενοι αισθάνονται ότι συμβάλλουν στον βασικό σκοπό της </a:t>
            </a:r>
            <a:r>
              <a:rPr lang="el-GR" sz="1600" dirty="0" smtClean="0"/>
              <a:t>επιχείρησης, που </a:t>
            </a:r>
            <a:r>
              <a:rPr lang="el-GR" sz="1600" dirty="0"/>
              <a:t>είναι η ποιότητα, και γίνονται αρωγοί στη διατήρηση της ανταγωνιστικότητας</a:t>
            </a:r>
          </a:p>
        </p:txBody>
      </p:sp>
    </p:spTree>
    <p:extLst>
      <p:ext uri="{BB962C8B-B14F-4D97-AF65-F5344CB8AC3E}">
        <p14:creationId xmlns:p14="http://schemas.microsoft.com/office/powerpoint/2010/main" val="354884888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2A892DB-A9C8-4807-BDAE-1DBEA09981CA}"/>
              </a:ext>
            </a:extLst>
          </p:cNvPr>
          <p:cNvSpPr>
            <a:spLocks noGrp="1"/>
          </p:cNvSpPr>
          <p:nvPr>
            <p:ph type="title"/>
          </p:nvPr>
        </p:nvSpPr>
        <p:spPr>
          <a:xfrm>
            <a:off x="458834" y="1132121"/>
            <a:ext cx="8229600" cy="761086"/>
          </a:xfrm>
        </p:spPr>
        <p:txBody>
          <a:bodyPr>
            <a:noAutofit/>
          </a:bodyPr>
          <a:lstStyle/>
          <a:p>
            <a:pPr algn="ctr"/>
            <a:r>
              <a:rPr lang="el-GR" sz="2400" b="1" dirty="0"/>
              <a:t>Μοντέλο εκπαίδευσης στο πλαίσιο της ΔΟΠ </a:t>
            </a:r>
            <a:r>
              <a:rPr lang="el-GR" sz="2400" b="1" dirty="0" smtClean="0"/>
              <a:t/>
            </a:r>
            <a:br>
              <a:rPr lang="el-GR" sz="2400" b="1" dirty="0" smtClean="0"/>
            </a:br>
            <a:r>
              <a:rPr lang="el-GR" sz="2400" dirty="0" smtClean="0"/>
              <a:t>(</a:t>
            </a:r>
            <a:r>
              <a:rPr lang="en-US" sz="2400" dirty="0"/>
              <a:t>Oakland </a:t>
            </a:r>
            <a:r>
              <a:rPr lang="el-GR" sz="2400" dirty="0"/>
              <a:t>&amp; </a:t>
            </a:r>
            <a:r>
              <a:rPr lang="en-US" sz="2400" dirty="0" err="1"/>
              <a:t>Waterworth</a:t>
            </a:r>
            <a:r>
              <a:rPr lang="el-GR" sz="2400" dirty="0"/>
              <a:t>) </a:t>
            </a:r>
          </a:p>
        </p:txBody>
      </p:sp>
      <p:sp>
        <p:nvSpPr>
          <p:cNvPr id="4" name="Θέση υποσέλιδου 3">
            <a:extLst>
              <a:ext uri="{FF2B5EF4-FFF2-40B4-BE49-F238E27FC236}">
                <a16:creationId xmlns="" xmlns:a16="http://schemas.microsoft.com/office/drawing/2014/main" id="{2723DDF6-E316-4EB3-87D2-F5F18A6CBA30}"/>
              </a:ext>
            </a:extLst>
          </p:cNvPr>
          <p:cNvSpPr>
            <a:spLocks noGrp="1"/>
          </p:cNvSpPr>
          <p:nvPr>
            <p:ph type="ftr" sz="quarter" idx="11"/>
          </p:nvPr>
        </p:nvSpPr>
        <p:spPr>
          <a:xfrm>
            <a:off x="5257800" y="612648"/>
            <a:ext cx="2410544" cy="457200"/>
          </a:xfrm>
        </p:spPr>
        <p:txBody>
          <a:bodyPr/>
          <a:lstStyle/>
          <a:p>
            <a:r>
              <a:rPr lang="el-GR" sz="1100" dirty="0"/>
              <a:t>11. Κόστος ποιότητας</a:t>
            </a:r>
          </a:p>
        </p:txBody>
      </p:sp>
      <p:sp>
        <p:nvSpPr>
          <p:cNvPr id="5" name="Θέση αριθμού διαφάνειας 4">
            <a:extLst>
              <a:ext uri="{FF2B5EF4-FFF2-40B4-BE49-F238E27FC236}">
                <a16:creationId xmlns="" xmlns:a16="http://schemas.microsoft.com/office/drawing/2014/main" id="{EF209AF2-CF7B-443A-89A4-95E1FE4B6FE8}"/>
              </a:ext>
            </a:extLst>
          </p:cNvPr>
          <p:cNvSpPr>
            <a:spLocks noGrp="1"/>
          </p:cNvSpPr>
          <p:nvPr>
            <p:ph type="sldNum" sz="quarter" idx="12"/>
          </p:nvPr>
        </p:nvSpPr>
        <p:spPr/>
        <p:txBody>
          <a:bodyPr/>
          <a:lstStyle/>
          <a:p>
            <a:fld id="{61C44E05-631C-4892-B577-17C57620ECE9}" type="slidenum">
              <a:rPr lang="en-US" smtClean="0"/>
              <a:pPr/>
              <a:t>27</a:t>
            </a:fld>
            <a:endParaRPr lang="en-US"/>
          </a:p>
        </p:txBody>
      </p:sp>
      <p:sp>
        <p:nvSpPr>
          <p:cNvPr id="7" name="Ορθογώνιο 6"/>
          <p:cNvSpPr/>
          <p:nvPr/>
        </p:nvSpPr>
        <p:spPr>
          <a:xfrm>
            <a:off x="522113" y="2276872"/>
            <a:ext cx="8067405" cy="5109091"/>
          </a:xfrm>
          <a:prstGeom prst="rect">
            <a:avLst/>
          </a:prstGeom>
        </p:spPr>
        <p:txBody>
          <a:bodyPr wrap="square">
            <a:spAutoFit/>
          </a:bodyPr>
          <a:lstStyle/>
          <a:p>
            <a:pPr marL="285750" indent="-285750" algn="just">
              <a:buFont typeface="Wingdings" panose="05000000000000000000" pitchFamily="2" charset="2"/>
              <a:buChar char="ü"/>
            </a:pPr>
            <a:r>
              <a:rPr lang="el-GR" b="1" dirty="0" smtClean="0"/>
              <a:t>Καθορισμός </a:t>
            </a:r>
            <a:r>
              <a:rPr lang="el-GR" b="1" dirty="0"/>
              <a:t>των στόχων της </a:t>
            </a:r>
            <a:r>
              <a:rPr lang="el-GR" b="1" dirty="0" smtClean="0"/>
              <a:t>εκπαίδευσης</a:t>
            </a:r>
            <a:r>
              <a:rPr lang="el-GR" sz="1600" dirty="0" smtClean="0"/>
              <a:t> </a:t>
            </a:r>
          </a:p>
          <a:p>
            <a:pPr algn="just"/>
            <a:r>
              <a:rPr lang="el-GR" sz="1600" dirty="0" smtClean="0"/>
              <a:t>πρέπει </a:t>
            </a:r>
            <a:r>
              <a:rPr lang="el-GR" sz="1600" dirty="0"/>
              <a:t>να </a:t>
            </a:r>
            <a:r>
              <a:rPr lang="el-GR" sz="1600" dirty="0" smtClean="0"/>
              <a:t>αποσαφηνιστούν </a:t>
            </a:r>
            <a:r>
              <a:rPr lang="el-GR" sz="1600" dirty="0"/>
              <a:t>στόχοι, να τεθούν προτεραιότητες, να προσδιοριστούν όσο το δυνατόν </a:t>
            </a:r>
            <a:r>
              <a:rPr lang="el-GR" sz="1600" dirty="0" smtClean="0"/>
              <a:t>πιο ξεκάθαρα </a:t>
            </a:r>
            <a:r>
              <a:rPr lang="el-GR" sz="1600" dirty="0"/>
              <a:t>οι δεξιότητες και οι γνώσεις που χρειάζεται να αποκτηθούν, καθώς </a:t>
            </a:r>
            <a:r>
              <a:rPr lang="el-GR" sz="1600" dirty="0" smtClean="0"/>
              <a:t>και η </a:t>
            </a:r>
            <a:r>
              <a:rPr lang="el-GR" sz="1600" dirty="0"/>
              <a:t>απαραίτητη συμπεριφορά και προσέγγιση. Οι στόχοι πρέπει να είναι </a:t>
            </a:r>
            <a:r>
              <a:rPr lang="el-GR" sz="1600" dirty="0" smtClean="0"/>
              <a:t>ρεαλιστικοί και </a:t>
            </a:r>
            <a:r>
              <a:rPr lang="el-GR" sz="1600" dirty="0"/>
              <a:t>επιτεύξιμοι</a:t>
            </a:r>
            <a:r>
              <a:rPr lang="el-GR" sz="1600" dirty="0" smtClean="0"/>
              <a:t>.</a:t>
            </a:r>
          </a:p>
          <a:p>
            <a:pPr algn="just"/>
            <a:endParaRPr lang="el-GR" sz="1600" dirty="0"/>
          </a:p>
          <a:p>
            <a:pPr marL="285750" indent="-285750" algn="just">
              <a:buFont typeface="Wingdings" panose="05000000000000000000" pitchFamily="2" charset="2"/>
              <a:buChar char="ü"/>
            </a:pPr>
            <a:r>
              <a:rPr lang="el-GR" b="1" dirty="0"/>
              <a:t>Καθορισμός των εκπαιδευτικών αναγκών για την ποιότητα</a:t>
            </a:r>
            <a:r>
              <a:rPr lang="el-GR" sz="1600" dirty="0"/>
              <a:t>. Απαιτείται </a:t>
            </a:r>
            <a:r>
              <a:rPr lang="el-GR" sz="1600" dirty="0" smtClean="0"/>
              <a:t>η αποτίμηση </a:t>
            </a:r>
            <a:r>
              <a:rPr lang="el-GR" sz="1600" dirty="0"/>
              <a:t>και η αποσαφήνιση συγκεκριμένων εκπαιδευτικών αναγκών για </a:t>
            </a:r>
            <a:r>
              <a:rPr lang="el-GR" sz="1600" dirty="0" smtClean="0"/>
              <a:t>θέματα </a:t>
            </a:r>
            <a:r>
              <a:rPr lang="el-GR" sz="1600" dirty="0"/>
              <a:t>της ποιότητας, όπως για παράδειγμα: ποιοι και πόσοι χρειάζεται να </a:t>
            </a:r>
            <a:r>
              <a:rPr lang="el-GR" sz="1600" dirty="0" smtClean="0"/>
              <a:t>εκπαιδευθούν </a:t>
            </a:r>
            <a:r>
              <a:rPr lang="el-GR" sz="1600" dirty="0"/>
              <a:t>και ποιοι είναι οι πόροι που χρειάζονται (χρόνος, χρήμα, τόπος, </a:t>
            </a:r>
            <a:r>
              <a:rPr lang="el-GR" sz="1600" dirty="0" smtClean="0"/>
              <a:t>εργαζόμενοι </a:t>
            </a:r>
            <a:r>
              <a:rPr lang="el-GR" sz="1600" dirty="0"/>
              <a:t>κ.λπ</a:t>
            </a:r>
            <a:r>
              <a:rPr lang="el-GR" sz="1600" dirty="0" smtClean="0"/>
              <a:t>.)</a:t>
            </a:r>
          </a:p>
          <a:p>
            <a:pPr marL="285750" indent="-285750" algn="just">
              <a:buFont typeface="Wingdings" panose="05000000000000000000" pitchFamily="2" charset="2"/>
              <a:buChar char="ü"/>
            </a:pPr>
            <a:endParaRPr lang="el-GR" sz="1600" dirty="0"/>
          </a:p>
          <a:p>
            <a:pPr marL="285750" indent="-285750" algn="just">
              <a:buFont typeface="Wingdings" panose="05000000000000000000" pitchFamily="2" charset="2"/>
              <a:buChar char="ü"/>
            </a:pPr>
            <a:r>
              <a:rPr lang="el-GR" b="1" dirty="0"/>
              <a:t>Καθορισμός και ανάθεση </a:t>
            </a:r>
            <a:r>
              <a:rPr lang="el-GR" b="1" dirty="0" err="1"/>
              <a:t>υπευθυνοτήτων</a:t>
            </a:r>
            <a:r>
              <a:rPr lang="el-GR" b="1" dirty="0"/>
              <a:t> για την εκπαίδευση</a:t>
            </a:r>
            <a:r>
              <a:rPr lang="el-GR" sz="1600" dirty="0"/>
              <a:t>. Πρέπει </a:t>
            </a:r>
            <a:r>
              <a:rPr lang="el-GR" sz="1600" dirty="0" smtClean="0"/>
              <a:t>να ληφθούν </a:t>
            </a:r>
            <a:r>
              <a:rPr lang="el-GR" sz="1600" dirty="0"/>
              <a:t>αποφάσεις σχετικά με το ποιο μέρος της εκπαίδευσης θα </a:t>
            </a:r>
            <a:r>
              <a:rPr lang="el-GR" sz="1600" dirty="0" smtClean="0"/>
              <a:t>παρασχεθεί μέσω </a:t>
            </a:r>
            <a:r>
              <a:rPr lang="el-GR" sz="1600" dirty="0"/>
              <a:t>της επιχείρησης και ποιο μέσω εξωτερικών συμβούλων, όπως επίσης </a:t>
            </a:r>
            <a:r>
              <a:rPr lang="el-GR" sz="1600" dirty="0" smtClean="0"/>
              <a:t>και να </a:t>
            </a:r>
            <a:r>
              <a:rPr lang="el-GR" sz="1600" dirty="0"/>
              <a:t>γίνει η ανάθεση των </a:t>
            </a:r>
            <a:r>
              <a:rPr lang="el-GR" sz="1600" dirty="0" err="1"/>
              <a:t>υπευθυνοτήτων</a:t>
            </a:r>
            <a:r>
              <a:rPr lang="el-GR" sz="1600" dirty="0"/>
              <a:t> εντός της επιχείρησης</a:t>
            </a:r>
            <a:r>
              <a:rPr lang="el-GR" sz="1600" dirty="0" smtClean="0"/>
              <a:t>.</a:t>
            </a:r>
          </a:p>
          <a:p>
            <a:pPr marL="285750" indent="-285750" algn="just">
              <a:buFont typeface="Wingdings" panose="05000000000000000000" pitchFamily="2" charset="2"/>
              <a:buChar char="ü"/>
            </a:pPr>
            <a:endParaRPr lang="el-GR" sz="1600" dirty="0"/>
          </a:p>
          <a:p>
            <a:pPr marL="285750" indent="-285750" algn="just">
              <a:buFont typeface="Wingdings" panose="05000000000000000000" pitchFamily="2" charset="2"/>
              <a:buChar char="ü"/>
            </a:pPr>
            <a:r>
              <a:rPr lang="el-GR" sz="1600" dirty="0"/>
              <a:t>Προετοιμασία των εκπαιδευτικών προγραμμάτων και του υλικού. Με σκοπό</a:t>
            </a:r>
          </a:p>
          <a:p>
            <a:pPr marL="285750" indent="-285750" algn="just">
              <a:buFont typeface="Wingdings" panose="05000000000000000000" pitchFamily="2" charset="2"/>
              <a:buChar char="ü"/>
            </a:pPr>
            <a:r>
              <a:rPr lang="el-GR" sz="1600" dirty="0"/>
              <a:t>την ικανοποίηση των αναγκών και την εκπλήρωση των στόχων, είναι απαραίτητη</a:t>
            </a:r>
          </a:p>
          <a:p>
            <a:pPr marL="285750" indent="-285750" algn="just">
              <a:buFont typeface="Wingdings" panose="05000000000000000000" pitchFamily="2" charset="2"/>
              <a:buChar char="ü"/>
            </a:pPr>
            <a:r>
              <a:rPr lang="el-GR" sz="1600" dirty="0"/>
              <a:t>η χρήση του κατάλληλου συνδυασμού τεχνικών και τόπων εκπαίδευσης</a:t>
            </a:r>
          </a:p>
        </p:txBody>
      </p:sp>
    </p:spTree>
    <p:extLst>
      <p:ext uri="{BB962C8B-B14F-4D97-AF65-F5344CB8AC3E}">
        <p14:creationId xmlns:p14="http://schemas.microsoft.com/office/powerpoint/2010/main" val="46208307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2A892DB-A9C8-4807-BDAE-1DBEA09981CA}"/>
              </a:ext>
            </a:extLst>
          </p:cNvPr>
          <p:cNvSpPr>
            <a:spLocks noGrp="1"/>
          </p:cNvSpPr>
          <p:nvPr>
            <p:ph type="title"/>
          </p:nvPr>
        </p:nvSpPr>
        <p:spPr>
          <a:xfrm>
            <a:off x="441014" y="1174010"/>
            <a:ext cx="8229600" cy="761086"/>
          </a:xfrm>
        </p:spPr>
        <p:txBody>
          <a:bodyPr>
            <a:noAutofit/>
          </a:bodyPr>
          <a:lstStyle/>
          <a:p>
            <a:pPr algn="ctr"/>
            <a:r>
              <a:rPr lang="el-GR" sz="2400" b="1" dirty="0"/>
              <a:t>Μοντέλο εκπαίδευσης στο πλαίσιο της ΔΟΠ </a:t>
            </a:r>
            <a:r>
              <a:rPr lang="el-GR" sz="2400" b="1" dirty="0" smtClean="0"/>
              <a:t/>
            </a:r>
            <a:br>
              <a:rPr lang="el-GR" sz="2400" b="1" dirty="0" smtClean="0"/>
            </a:br>
            <a:r>
              <a:rPr lang="el-GR" sz="2400" dirty="0" smtClean="0"/>
              <a:t>(</a:t>
            </a:r>
            <a:r>
              <a:rPr lang="en-US" sz="2400" dirty="0"/>
              <a:t>Oakland </a:t>
            </a:r>
            <a:r>
              <a:rPr lang="el-GR" sz="2400" dirty="0"/>
              <a:t>&amp; </a:t>
            </a:r>
            <a:r>
              <a:rPr lang="en-US" sz="2400" dirty="0" err="1"/>
              <a:t>Waterworth</a:t>
            </a:r>
            <a:r>
              <a:rPr lang="el-GR" sz="2400" dirty="0"/>
              <a:t>) </a:t>
            </a:r>
          </a:p>
        </p:txBody>
      </p:sp>
      <p:sp>
        <p:nvSpPr>
          <p:cNvPr id="4" name="Θέση υποσέλιδου 3">
            <a:extLst>
              <a:ext uri="{FF2B5EF4-FFF2-40B4-BE49-F238E27FC236}">
                <a16:creationId xmlns="" xmlns:a16="http://schemas.microsoft.com/office/drawing/2014/main" id="{2723DDF6-E316-4EB3-87D2-F5F18A6CBA30}"/>
              </a:ext>
            </a:extLst>
          </p:cNvPr>
          <p:cNvSpPr>
            <a:spLocks noGrp="1"/>
          </p:cNvSpPr>
          <p:nvPr>
            <p:ph type="ftr" sz="quarter" idx="11"/>
          </p:nvPr>
        </p:nvSpPr>
        <p:spPr>
          <a:xfrm>
            <a:off x="5257800" y="612648"/>
            <a:ext cx="2410544" cy="457200"/>
          </a:xfrm>
        </p:spPr>
        <p:txBody>
          <a:bodyPr/>
          <a:lstStyle/>
          <a:p>
            <a:r>
              <a:rPr lang="el-GR" sz="1100" dirty="0"/>
              <a:t>11. Κόστος ποιότητας</a:t>
            </a:r>
          </a:p>
        </p:txBody>
      </p:sp>
      <p:sp>
        <p:nvSpPr>
          <p:cNvPr id="5" name="Θέση αριθμού διαφάνειας 4">
            <a:extLst>
              <a:ext uri="{FF2B5EF4-FFF2-40B4-BE49-F238E27FC236}">
                <a16:creationId xmlns="" xmlns:a16="http://schemas.microsoft.com/office/drawing/2014/main" id="{EF209AF2-CF7B-443A-89A4-95E1FE4B6FE8}"/>
              </a:ext>
            </a:extLst>
          </p:cNvPr>
          <p:cNvSpPr>
            <a:spLocks noGrp="1"/>
          </p:cNvSpPr>
          <p:nvPr>
            <p:ph type="sldNum" sz="quarter" idx="12"/>
          </p:nvPr>
        </p:nvSpPr>
        <p:spPr/>
        <p:txBody>
          <a:bodyPr/>
          <a:lstStyle/>
          <a:p>
            <a:fld id="{61C44E05-631C-4892-B577-17C57620ECE9}" type="slidenum">
              <a:rPr lang="en-US" smtClean="0"/>
              <a:pPr/>
              <a:t>28</a:t>
            </a:fld>
            <a:endParaRPr lang="en-US"/>
          </a:p>
        </p:txBody>
      </p:sp>
      <p:sp>
        <p:nvSpPr>
          <p:cNvPr id="7" name="Ορθογώνιο 6"/>
          <p:cNvSpPr/>
          <p:nvPr/>
        </p:nvSpPr>
        <p:spPr>
          <a:xfrm>
            <a:off x="522112" y="2636912"/>
            <a:ext cx="8067405" cy="3416320"/>
          </a:xfrm>
          <a:prstGeom prst="rect">
            <a:avLst/>
          </a:prstGeom>
        </p:spPr>
        <p:txBody>
          <a:bodyPr wrap="square">
            <a:spAutoFit/>
          </a:bodyPr>
          <a:lstStyle/>
          <a:p>
            <a:pPr marL="285750" indent="-285750" algn="just">
              <a:buFont typeface="Wingdings" panose="05000000000000000000" pitchFamily="2" charset="2"/>
              <a:buChar char="ü"/>
            </a:pPr>
            <a:r>
              <a:rPr lang="el-GR" b="1" dirty="0" smtClean="0"/>
              <a:t>Προετοιμασία </a:t>
            </a:r>
            <a:r>
              <a:rPr lang="el-GR" b="1" dirty="0"/>
              <a:t>των εκπαιδευτικών προγραμμάτων και του υλικού</a:t>
            </a:r>
            <a:r>
              <a:rPr lang="el-GR" sz="1600" dirty="0"/>
              <a:t>. Με </a:t>
            </a:r>
            <a:r>
              <a:rPr lang="el-GR" sz="1600" dirty="0" smtClean="0"/>
              <a:t>σκοπό την </a:t>
            </a:r>
            <a:r>
              <a:rPr lang="el-GR" sz="1600" dirty="0"/>
              <a:t>ικανοποίηση των αναγκών και την εκπλήρωση των στόχων, είναι </a:t>
            </a:r>
            <a:r>
              <a:rPr lang="el-GR" sz="1600" dirty="0" smtClean="0"/>
              <a:t>απαραίτητη η </a:t>
            </a:r>
            <a:r>
              <a:rPr lang="el-GR" sz="1600" dirty="0"/>
              <a:t>χρήση του κατάλληλου συνδυασμού τεχνικών και τόπων </a:t>
            </a:r>
            <a:r>
              <a:rPr lang="el-GR" sz="1600" dirty="0" smtClean="0"/>
              <a:t>εκπαίδευσης</a:t>
            </a:r>
          </a:p>
          <a:p>
            <a:pPr marL="285750" indent="-285750">
              <a:buFont typeface="Wingdings" panose="05000000000000000000" pitchFamily="2" charset="2"/>
              <a:buChar char="ü"/>
            </a:pPr>
            <a:r>
              <a:rPr lang="el-GR" b="1" dirty="0"/>
              <a:t>Υλοποίηση της εκπαίδευσης</a:t>
            </a:r>
            <a:r>
              <a:rPr lang="el-GR" sz="1600" dirty="0"/>
              <a:t>. </a:t>
            </a:r>
            <a:endParaRPr lang="el-GR" sz="1600" dirty="0" smtClean="0"/>
          </a:p>
          <a:p>
            <a:pPr marL="265113"/>
            <a:r>
              <a:rPr lang="el-GR" sz="1600" dirty="0" smtClean="0"/>
              <a:t>Χρησιμοποιώντας </a:t>
            </a:r>
            <a:r>
              <a:rPr lang="el-GR" sz="1600" dirty="0"/>
              <a:t>τις καταλληλότερες </a:t>
            </a:r>
            <a:r>
              <a:rPr lang="el-GR" sz="1600" dirty="0" smtClean="0"/>
              <a:t>μεθόδους </a:t>
            </a:r>
            <a:r>
              <a:rPr lang="el-GR" sz="1600" dirty="0"/>
              <a:t>και τεχνικές, υποστηριζόμενες από δέσμευση και ευελιξία, η υλοποίηση </a:t>
            </a:r>
            <a:r>
              <a:rPr lang="el-GR" sz="1600" dirty="0" smtClean="0"/>
              <a:t>της εκπαίδευσης </a:t>
            </a:r>
            <a:r>
              <a:rPr lang="el-GR" sz="1600" dirty="0"/>
              <a:t>καθιστά τους εκπαιδευόμενους ικανούς να αποκτήσουν </a:t>
            </a:r>
            <a:r>
              <a:rPr lang="el-GR" sz="1600" dirty="0" smtClean="0"/>
              <a:t>δεξιότητες, γνώσεις </a:t>
            </a:r>
            <a:r>
              <a:rPr lang="el-GR" sz="1600" dirty="0"/>
              <a:t>και συμπεριφορές που εκπληρώνουν τους εκπαιδευτικούς στόχους.</a:t>
            </a:r>
          </a:p>
          <a:p>
            <a:pPr marL="285750" indent="-285750" algn="just">
              <a:buFont typeface="Wingdings" panose="05000000000000000000" pitchFamily="2" charset="2"/>
              <a:buChar char="ü"/>
            </a:pPr>
            <a:r>
              <a:rPr lang="el-GR" b="1" dirty="0"/>
              <a:t>Αποτίμηση αποτελεσμάτων &amp; ανασκόπηση της αποτελεσματικότητας </a:t>
            </a:r>
            <a:r>
              <a:rPr lang="el-GR" b="1" dirty="0" smtClean="0"/>
              <a:t>της εκπαίδευσης</a:t>
            </a:r>
            <a:r>
              <a:rPr lang="el-GR" sz="1600" dirty="0"/>
              <a:t>. </a:t>
            </a:r>
            <a:endParaRPr lang="el-GR" sz="1600" dirty="0" smtClean="0"/>
          </a:p>
          <a:p>
            <a:pPr marL="265113" algn="just"/>
            <a:r>
              <a:rPr lang="el-GR" sz="1600" dirty="0" smtClean="0"/>
              <a:t>Το </a:t>
            </a:r>
            <a:r>
              <a:rPr lang="el-GR" sz="1600" dirty="0"/>
              <a:t>αποτέλεσμα της εκπαίδευσης πρέπει να παρακολουθείται </a:t>
            </a:r>
            <a:r>
              <a:rPr lang="el-GR" sz="1600" dirty="0" smtClean="0"/>
              <a:t>και να </a:t>
            </a:r>
            <a:r>
              <a:rPr lang="el-GR" sz="1600" dirty="0"/>
              <a:t>αποτιμώνται οι επιπτώσεις της για τον προσδιορισμό της έκτασης κατά </a:t>
            </a:r>
            <a:r>
              <a:rPr lang="el-GR" sz="1600" dirty="0" smtClean="0"/>
              <a:t>την οποία </a:t>
            </a:r>
            <a:r>
              <a:rPr lang="el-GR" sz="1600" dirty="0"/>
              <a:t>οι μαθησιακοί στόχοι έχουν επιτευχθεί</a:t>
            </a:r>
            <a:r>
              <a:rPr lang="el-GR" sz="1600" dirty="0" smtClean="0"/>
              <a:t>.</a:t>
            </a:r>
            <a:endParaRPr lang="el-GR" sz="1600" dirty="0"/>
          </a:p>
        </p:txBody>
      </p:sp>
    </p:spTree>
    <p:extLst>
      <p:ext uri="{BB962C8B-B14F-4D97-AF65-F5344CB8AC3E}">
        <p14:creationId xmlns:p14="http://schemas.microsoft.com/office/powerpoint/2010/main" val="83088352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2A892DB-A9C8-4807-BDAE-1DBEA09981CA}"/>
              </a:ext>
            </a:extLst>
          </p:cNvPr>
          <p:cNvSpPr>
            <a:spLocks noGrp="1"/>
          </p:cNvSpPr>
          <p:nvPr>
            <p:ph type="title"/>
          </p:nvPr>
        </p:nvSpPr>
        <p:spPr>
          <a:xfrm>
            <a:off x="441015" y="912274"/>
            <a:ext cx="8229600" cy="761086"/>
          </a:xfrm>
        </p:spPr>
        <p:txBody>
          <a:bodyPr>
            <a:noAutofit/>
          </a:bodyPr>
          <a:lstStyle/>
          <a:p>
            <a:pPr algn="ctr"/>
            <a:r>
              <a:rPr lang="el-GR" sz="2400" b="1" dirty="0"/>
              <a:t>Μοντέλο εκπαίδευσης στο πλαίσιο της ΔΟΠ </a:t>
            </a:r>
            <a:r>
              <a:rPr lang="el-GR" sz="2400" b="1" dirty="0" smtClean="0"/>
              <a:t/>
            </a:r>
            <a:br>
              <a:rPr lang="el-GR" sz="2400" b="1" dirty="0" smtClean="0"/>
            </a:br>
            <a:r>
              <a:rPr lang="el-GR" sz="2400" dirty="0" smtClean="0"/>
              <a:t>(</a:t>
            </a:r>
            <a:r>
              <a:rPr lang="en-US" sz="2400" dirty="0"/>
              <a:t>Oakland </a:t>
            </a:r>
            <a:r>
              <a:rPr lang="el-GR" sz="2400" dirty="0"/>
              <a:t>&amp; </a:t>
            </a:r>
            <a:r>
              <a:rPr lang="en-US" sz="2400" dirty="0" err="1"/>
              <a:t>Waterworth</a:t>
            </a:r>
            <a:r>
              <a:rPr lang="el-GR" sz="2400" dirty="0"/>
              <a:t>) </a:t>
            </a:r>
          </a:p>
        </p:txBody>
      </p:sp>
      <p:sp>
        <p:nvSpPr>
          <p:cNvPr id="4" name="Θέση υποσέλιδου 3">
            <a:extLst>
              <a:ext uri="{FF2B5EF4-FFF2-40B4-BE49-F238E27FC236}">
                <a16:creationId xmlns="" xmlns:a16="http://schemas.microsoft.com/office/drawing/2014/main" id="{2723DDF6-E316-4EB3-87D2-F5F18A6CBA30}"/>
              </a:ext>
            </a:extLst>
          </p:cNvPr>
          <p:cNvSpPr>
            <a:spLocks noGrp="1"/>
          </p:cNvSpPr>
          <p:nvPr>
            <p:ph type="ftr" sz="quarter" idx="11"/>
          </p:nvPr>
        </p:nvSpPr>
        <p:spPr>
          <a:xfrm>
            <a:off x="5257800" y="612648"/>
            <a:ext cx="2410544" cy="457200"/>
          </a:xfrm>
        </p:spPr>
        <p:txBody>
          <a:bodyPr/>
          <a:lstStyle/>
          <a:p>
            <a:r>
              <a:rPr lang="el-GR" sz="1100" dirty="0"/>
              <a:t>11. Κόστος ποιότητας</a:t>
            </a:r>
          </a:p>
        </p:txBody>
      </p:sp>
      <p:sp>
        <p:nvSpPr>
          <p:cNvPr id="5" name="Θέση αριθμού διαφάνειας 4">
            <a:extLst>
              <a:ext uri="{FF2B5EF4-FFF2-40B4-BE49-F238E27FC236}">
                <a16:creationId xmlns="" xmlns:a16="http://schemas.microsoft.com/office/drawing/2014/main" id="{EF209AF2-CF7B-443A-89A4-95E1FE4B6FE8}"/>
              </a:ext>
            </a:extLst>
          </p:cNvPr>
          <p:cNvSpPr>
            <a:spLocks noGrp="1"/>
          </p:cNvSpPr>
          <p:nvPr>
            <p:ph type="sldNum" sz="quarter" idx="12"/>
          </p:nvPr>
        </p:nvSpPr>
        <p:spPr/>
        <p:txBody>
          <a:bodyPr/>
          <a:lstStyle/>
          <a:p>
            <a:fld id="{61C44E05-631C-4892-B577-17C57620ECE9}" type="slidenum">
              <a:rPr lang="en-US" smtClean="0"/>
              <a:pPr/>
              <a:t>29</a:t>
            </a:fld>
            <a:endParaRPr lang="en-US"/>
          </a:p>
        </p:txBody>
      </p:sp>
      <p:sp>
        <p:nvSpPr>
          <p:cNvPr id="7" name="Ορθογώνιο 6"/>
          <p:cNvSpPr/>
          <p:nvPr/>
        </p:nvSpPr>
        <p:spPr>
          <a:xfrm>
            <a:off x="465270" y="1933575"/>
            <a:ext cx="8067405" cy="2862322"/>
          </a:xfrm>
          <a:prstGeom prst="rect">
            <a:avLst/>
          </a:prstGeom>
        </p:spPr>
        <p:txBody>
          <a:bodyPr wrap="square">
            <a:spAutoFit/>
          </a:bodyPr>
          <a:lstStyle/>
          <a:p>
            <a:pPr marL="285750" indent="-285750" algn="just">
              <a:buFont typeface="Wingdings" panose="05000000000000000000" pitchFamily="2" charset="2"/>
              <a:buChar char="ü"/>
            </a:pPr>
            <a:r>
              <a:rPr lang="el-GR" b="1" dirty="0" smtClean="0"/>
              <a:t>Διόρθωση</a:t>
            </a:r>
            <a:r>
              <a:rPr lang="el-GR" b="1" dirty="0"/>
              <a:t>, βελτίωση και επέκταση</a:t>
            </a:r>
            <a:r>
              <a:rPr lang="el-GR" sz="1600" dirty="0"/>
              <a:t>. </a:t>
            </a:r>
            <a:endParaRPr lang="el-GR" sz="1600" dirty="0" smtClean="0"/>
          </a:p>
          <a:p>
            <a:pPr marL="265113" algn="just"/>
            <a:r>
              <a:rPr lang="el-GR" sz="1600" dirty="0" smtClean="0"/>
              <a:t>Λαμβάνονται </a:t>
            </a:r>
            <a:r>
              <a:rPr lang="el-GR" sz="1600" dirty="0"/>
              <a:t>αποφάσεις για τον </a:t>
            </a:r>
            <a:r>
              <a:rPr lang="el-GR" sz="1600" dirty="0" smtClean="0"/>
              <a:t>βαθμό κατά </a:t>
            </a:r>
            <a:r>
              <a:rPr lang="el-GR" sz="1600" dirty="0"/>
              <a:t>τον οποίο ο σχεδιασμός των εκπαιδευτικών προγραμμάτων χρειάζεται </a:t>
            </a:r>
            <a:r>
              <a:rPr lang="el-GR" sz="1600" dirty="0" smtClean="0"/>
              <a:t>βελτιώσεις </a:t>
            </a:r>
            <a:r>
              <a:rPr lang="el-GR" sz="1600" dirty="0"/>
              <a:t>και πώς θα </a:t>
            </a:r>
            <a:r>
              <a:rPr lang="el-GR" sz="1600" dirty="0" smtClean="0"/>
              <a:t>ικανοποιηθούν τυχόν </a:t>
            </a:r>
            <a:r>
              <a:rPr lang="el-GR" sz="1600" dirty="0"/>
              <a:t>άλλες εκπαιδευτικές απαιτήσεις. </a:t>
            </a:r>
            <a:r>
              <a:rPr lang="el-GR" sz="1600" dirty="0" smtClean="0"/>
              <a:t>Αυτός ο </a:t>
            </a:r>
            <a:r>
              <a:rPr lang="el-GR" sz="1600" dirty="0"/>
              <a:t>κύκλος θα επαναλαμβάνεται σταθερά, εφόσον σταθερά αλλάζουν και οι </a:t>
            </a:r>
            <a:r>
              <a:rPr lang="el-GR" sz="1600" dirty="0" smtClean="0"/>
              <a:t>ανάγκες </a:t>
            </a:r>
            <a:r>
              <a:rPr lang="el-GR" sz="1600" dirty="0"/>
              <a:t>της επιχείρησης αλλά και των εργαζομένων</a:t>
            </a:r>
            <a:r>
              <a:rPr lang="el-GR" sz="1600" dirty="0" smtClean="0"/>
              <a:t>.</a:t>
            </a:r>
          </a:p>
          <a:p>
            <a:pPr marL="265113" algn="just"/>
            <a:endParaRPr lang="el-GR" sz="1600" dirty="0" smtClean="0"/>
          </a:p>
          <a:p>
            <a:pPr marL="285750" indent="-285750" algn="just">
              <a:buFont typeface="Wingdings" panose="05000000000000000000" pitchFamily="2" charset="2"/>
              <a:buChar char="ü"/>
            </a:pPr>
            <a:r>
              <a:rPr lang="el-GR" b="1" dirty="0"/>
              <a:t>Θεμελίωση της εκπαίδευσης στην επιχείρηση</a:t>
            </a:r>
            <a:r>
              <a:rPr lang="el-GR" sz="1600" dirty="0"/>
              <a:t>. </a:t>
            </a:r>
            <a:endParaRPr lang="el-GR" sz="1600" dirty="0" smtClean="0"/>
          </a:p>
          <a:p>
            <a:pPr marL="265113" algn="just"/>
            <a:r>
              <a:rPr lang="el-GR" sz="1600" dirty="0" smtClean="0"/>
              <a:t>Η </a:t>
            </a:r>
            <a:r>
              <a:rPr lang="el-GR" sz="1600" dirty="0"/>
              <a:t>επιχείρηση πρέπει να </a:t>
            </a:r>
            <a:r>
              <a:rPr lang="el-GR" sz="1600" dirty="0" smtClean="0"/>
              <a:t>είναι δεσμευμένη </a:t>
            </a:r>
            <a:r>
              <a:rPr lang="el-GR" sz="1600" dirty="0"/>
              <a:t>ηθικά ως προς την εκπαίδευση. Η συνολική υπευθυνότητα για </a:t>
            </a:r>
            <a:r>
              <a:rPr lang="el-GR" sz="1600" dirty="0" smtClean="0"/>
              <a:t>την εκπαίδευση </a:t>
            </a:r>
            <a:r>
              <a:rPr lang="el-GR" sz="1600" dirty="0"/>
              <a:t>της ποιότητας πρέπει να ανήκει σε ανώτατο στέλεχος της διοίκησης</a:t>
            </a:r>
          </a:p>
        </p:txBody>
      </p:sp>
    </p:spTree>
    <p:extLst>
      <p:ext uri="{BB962C8B-B14F-4D97-AF65-F5344CB8AC3E}">
        <p14:creationId xmlns:p14="http://schemas.microsoft.com/office/powerpoint/2010/main" val="298296814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2A892DB-A9C8-4807-BDAE-1DBEA09981CA}"/>
              </a:ext>
            </a:extLst>
          </p:cNvPr>
          <p:cNvSpPr>
            <a:spLocks noGrp="1"/>
          </p:cNvSpPr>
          <p:nvPr>
            <p:ph type="title"/>
          </p:nvPr>
        </p:nvSpPr>
        <p:spPr>
          <a:xfrm>
            <a:off x="457200" y="862343"/>
            <a:ext cx="8229600" cy="1066800"/>
          </a:xfrm>
        </p:spPr>
        <p:txBody>
          <a:bodyPr/>
          <a:lstStyle/>
          <a:p>
            <a:pPr algn="ctr"/>
            <a:r>
              <a:rPr lang="el-GR" dirty="0" smtClean="0"/>
              <a:t>Ας αναρωτηθούμε </a:t>
            </a:r>
            <a:endParaRPr lang="el-GR" dirty="0"/>
          </a:p>
        </p:txBody>
      </p:sp>
      <p:sp>
        <p:nvSpPr>
          <p:cNvPr id="3" name="Θέση περιεχομένου 2">
            <a:extLst>
              <a:ext uri="{FF2B5EF4-FFF2-40B4-BE49-F238E27FC236}">
                <a16:creationId xmlns="" xmlns:a16="http://schemas.microsoft.com/office/drawing/2014/main" id="{5B239B40-9D48-4738-A25B-A22C55C3298D}"/>
              </a:ext>
            </a:extLst>
          </p:cNvPr>
          <p:cNvSpPr>
            <a:spLocks noGrp="1"/>
          </p:cNvSpPr>
          <p:nvPr>
            <p:ph idx="1"/>
          </p:nvPr>
        </p:nvSpPr>
        <p:spPr>
          <a:xfrm>
            <a:off x="457200" y="1929143"/>
            <a:ext cx="8229600" cy="4325112"/>
          </a:xfrm>
        </p:spPr>
        <p:txBody>
          <a:bodyPr>
            <a:normAutofit lnSpcReduction="10000"/>
          </a:bodyPr>
          <a:lstStyle/>
          <a:p>
            <a:pPr marL="109728" indent="0" algn="just" eaLnBrk="0" hangingPunct="0">
              <a:lnSpc>
                <a:spcPct val="120000"/>
              </a:lnSpc>
              <a:buNone/>
            </a:pPr>
            <a:r>
              <a:rPr lang="el-GR" sz="4000" dirty="0" smtClean="0"/>
              <a:t>Τ</a:t>
            </a:r>
            <a:r>
              <a:rPr lang="el-GR" sz="2600" dirty="0" smtClean="0"/>
              <a:t>ι </a:t>
            </a:r>
            <a:r>
              <a:rPr lang="el-GR" sz="2600" dirty="0"/>
              <a:t>κοστίζει για την επιχείρηση η </a:t>
            </a:r>
            <a:r>
              <a:rPr lang="el-GR" sz="4400" dirty="0"/>
              <a:t>καλή</a:t>
            </a:r>
            <a:r>
              <a:rPr lang="el-GR" sz="2600" dirty="0"/>
              <a:t> ποιότητα</a:t>
            </a:r>
          </a:p>
          <a:p>
            <a:pPr marL="109728" indent="0" algn="just" eaLnBrk="0" hangingPunct="0">
              <a:lnSpc>
                <a:spcPct val="120000"/>
              </a:lnSpc>
              <a:buNone/>
            </a:pPr>
            <a:r>
              <a:rPr lang="el-GR" sz="2600" dirty="0"/>
              <a:t>και τι κοστίζει η </a:t>
            </a:r>
            <a:r>
              <a:rPr lang="el-GR" sz="4400" dirty="0"/>
              <a:t>χαμηλή</a:t>
            </a:r>
            <a:r>
              <a:rPr lang="el-GR" sz="2600" dirty="0"/>
              <a:t> ποιότητα</a:t>
            </a:r>
            <a:r>
              <a:rPr lang="el-GR" sz="2600" dirty="0" smtClean="0"/>
              <a:t>.</a:t>
            </a:r>
          </a:p>
          <a:p>
            <a:pPr marL="109728" indent="0" algn="just" eaLnBrk="0" hangingPunct="0">
              <a:lnSpc>
                <a:spcPct val="120000"/>
              </a:lnSpc>
              <a:buNone/>
            </a:pPr>
            <a:endParaRPr lang="el-GR" sz="2600" dirty="0"/>
          </a:p>
          <a:p>
            <a:pPr marL="109728" indent="0" algn="just" eaLnBrk="0" hangingPunct="0">
              <a:lnSpc>
                <a:spcPct val="120000"/>
              </a:lnSpc>
              <a:buNone/>
            </a:pPr>
            <a:r>
              <a:rPr lang="el-GR" sz="4000" dirty="0"/>
              <a:t>τ</a:t>
            </a:r>
            <a:r>
              <a:rPr lang="el-GR" dirty="0"/>
              <a:t>ι είναι το </a:t>
            </a:r>
            <a:r>
              <a:rPr lang="el-GR" b="1" dirty="0"/>
              <a:t>κόστος ποιότητας </a:t>
            </a:r>
            <a:r>
              <a:rPr lang="el-GR" dirty="0"/>
              <a:t>και</a:t>
            </a:r>
          </a:p>
          <a:p>
            <a:pPr marL="109728" indent="0" algn="just" eaLnBrk="0" hangingPunct="0">
              <a:lnSpc>
                <a:spcPct val="120000"/>
              </a:lnSpc>
              <a:buNone/>
            </a:pPr>
            <a:r>
              <a:rPr lang="el-GR" dirty="0"/>
              <a:t>τι </a:t>
            </a:r>
            <a:r>
              <a:rPr lang="el-GR" sz="4400" dirty="0"/>
              <a:t>χ</a:t>
            </a:r>
            <a:r>
              <a:rPr lang="el-GR" dirty="0"/>
              <a:t>ρησιμότητα προσφέρει πρακτικά στην επιχείρηση η αξιολόγηση του </a:t>
            </a:r>
            <a:r>
              <a:rPr lang="el-GR" dirty="0" smtClean="0"/>
              <a:t>κόστους ποιότητας</a:t>
            </a:r>
            <a:r>
              <a:rPr lang="el-GR" dirty="0"/>
              <a:t>.</a:t>
            </a:r>
          </a:p>
        </p:txBody>
      </p:sp>
      <p:sp>
        <p:nvSpPr>
          <p:cNvPr id="4" name="Θέση υποσέλιδου 3">
            <a:extLst>
              <a:ext uri="{FF2B5EF4-FFF2-40B4-BE49-F238E27FC236}">
                <a16:creationId xmlns="" xmlns:a16="http://schemas.microsoft.com/office/drawing/2014/main" id="{2723DDF6-E316-4EB3-87D2-F5F18A6CBA30}"/>
              </a:ext>
            </a:extLst>
          </p:cNvPr>
          <p:cNvSpPr>
            <a:spLocks noGrp="1"/>
          </p:cNvSpPr>
          <p:nvPr>
            <p:ph type="ftr" sz="quarter" idx="11"/>
          </p:nvPr>
        </p:nvSpPr>
        <p:spPr>
          <a:xfrm>
            <a:off x="5257800" y="612648"/>
            <a:ext cx="2482552" cy="457200"/>
          </a:xfrm>
        </p:spPr>
        <p:txBody>
          <a:bodyPr/>
          <a:lstStyle/>
          <a:p>
            <a:r>
              <a:rPr lang="el-GR" sz="1100" dirty="0"/>
              <a:t>11. Κόστος ποιότητας</a:t>
            </a:r>
          </a:p>
        </p:txBody>
      </p:sp>
      <p:sp>
        <p:nvSpPr>
          <p:cNvPr id="5" name="Θέση αριθμού διαφάνειας 4">
            <a:extLst>
              <a:ext uri="{FF2B5EF4-FFF2-40B4-BE49-F238E27FC236}">
                <a16:creationId xmlns="" xmlns:a16="http://schemas.microsoft.com/office/drawing/2014/main" id="{EF209AF2-CF7B-443A-89A4-95E1FE4B6FE8}"/>
              </a:ext>
            </a:extLst>
          </p:cNvPr>
          <p:cNvSpPr>
            <a:spLocks noGrp="1"/>
          </p:cNvSpPr>
          <p:nvPr>
            <p:ph type="sldNum" sz="quarter" idx="12"/>
          </p:nvPr>
        </p:nvSpPr>
        <p:spPr/>
        <p:txBody>
          <a:bodyPr/>
          <a:lstStyle/>
          <a:p>
            <a:fld id="{61C44E05-631C-4892-B577-17C57620ECE9}" type="slidenum">
              <a:rPr lang="en-US" smtClean="0"/>
              <a:pPr/>
              <a:t>3</a:t>
            </a:fld>
            <a:endParaRPr lang="en-US"/>
          </a:p>
        </p:txBody>
      </p:sp>
    </p:spTree>
    <p:extLst>
      <p:ext uri="{BB962C8B-B14F-4D97-AF65-F5344CB8AC3E}">
        <p14:creationId xmlns:p14="http://schemas.microsoft.com/office/powerpoint/2010/main" val="174370238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2A892DB-A9C8-4807-BDAE-1DBEA09981CA}"/>
              </a:ext>
            </a:extLst>
          </p:cNvPr>
          <p:cNvSpPr>
            <a:spLocks noGrp="1"/>
          </p:cNvSpPr>
          <p:nvPr>
            <p:ph type="title"/>
          </p:nvPr>
        </p:nvSpPr>
        <p:spPr>
          <a:xfrm>
            <a:off x="441015" y="912274"/>
            <a:ext cx="8229600" cy="761086"/>
          </a:xfrm>
        </p:spPr>
        <p:txBody>
          <a:bodyPr>
            <a:noAutofit/>
          </a:bodyPr>
          <a:lstStyle/>
          <a:p>
            <a:pPr algn="ctr"/>
            <a:r>
              <a:rPr lang="el-GR" sz="2400" b="1" dirty="0"/>
              <a:t>Προτάσεις για μείωση του κόστους κακής ποιότητας</a:t>
            </a:r>
            <a:br>
              <a:rPr lang="el-GR" sz="2400" b="1" dirty="0"/>
            </a:br>
            <a:r>
              <a:rPr lang="el-GR" sz="2400" b="1" dirty="0" smtClean="0"/>
              <a:t>συνέχεια…</a:t>
            </a:r>
            <a:endParaRPr lang="el-GR" sz="2400" dirty="0"/>
          </a:p>
        </p:txBody>
      </p:sp>
      <p:sp>
        <p:nvSpPr>
          <p:cNvPr id="4" name="Θέση υποσέλιδου 3">
            <a:extLst>
              <a:ext uri="{FF2B5EF4-FFF2-40B4-BE49-F238E27FC236}">
                <a16:creationId xmlns="" xmlns:a16="http://schemas.microsoft.com/office/drawing/2014/main" id="{2723DDF6-E316-4EB3-87D2-F5F18A6CBA30}"/>
              </a:ext>
            </a:extLst>
          </p:cNvPr>
          <p:cNvSpPr>
            <a:spLocks noGrp="1"/>
          </p:cNvSpPr>
          <p:nvPr>
            <p:ph type="ftr" sz="quarter" idx="11"/>
          </p:nvPr>
        </p:nvSpPr>
        <p:spPr>
          <a:xfrm>
            <a:off x="5257800" y="612648"/>
            <a:ext cx="2410544" cy="457200"/>
          </a:xfrm>
        </p:spPr>
        <p:txBody>
          <a:bodyPr/>
          <a:lstStyle/>
          <a:p>
            <a:r>
              <a:rPr lang="el-GR" sz="1100" dirty="0"/>
              <a:t>11. Κόστος ποιότητας</a:t>
            </a:r>
          </a:p>
        </p:txBody>
      </p:sp>
      <p:sp>
        <p:nvSpPr>
          <p:cNvPr id="5" name="Θέση αριθμού διαφάνειας 4">
            <a:extLst>
              <a:ext uri="{FF2B5EF4-FFF2-40B4-BE49-F238E27FC236}">
                <a16:creationId xmlns="" xmlns:a16="http://schemas.microsoft.com/office/drawing/2014/main" id="{EF209AF2-CF7B-443A-89A4-95E1FE4B6FE8}"/>
              </a:ext>
            </a:extLst>
          </p:cNvPr>
          <p:cNvSpPr>
            <a:spLocks noGrp="1"/>
          </p:cNvSpPr>
          <p:nvPr>
            <p:ph type="sldNum" sz="quarter" idx="12"/>
          </p:nvPr>
        </p:nvSpPr>
        <p:spPr/>
        <p:txBody>
          <a:bodyPr/>
          <a:lstStyle/>
          <a:p>
            <a:fld id="{61C44E05-631C-4892-B577-17C57620ECE9}" type="slidenum">
              <a:rPr lang="en-US" smtClean="0"/>
              <a:pPr/>
              <a:t>30</a:t>
            </a:fld>
            <a:endParaRPr lang="en-US"/>
          </a:p>
        </p:txBody>
      </p:sp>
      <p:sp>
        <p:nvSpPr>
          <p:cNvPr id="7" name="Ορθογώνιο 6"/>
          <p:cNvSpPr/>
          <p:nvPr/>
        </p:nvSpPr>
        <p:spPr>
          <a:xfrm>
            <a:off x="465270" y="1933575"/>
            <a:ext cx="8067405" cy="3447098"/>
          </a:xfrm>
          <a:prstGeom prst="rect">
            <a:avLst/>
          </a:prstGeom>
        </p:spPr>
        <p:txBody>
          <a:bodyPr wrap="square">
            <a:spAutoFit/>
          </a:bodyPr>
          <a:lstStyle/>
          <a:p>
            <a:pPr algn="just"/>
            <a:r>
              <a:rPr lang="el-GR" sz="2000" b="1" dirty="0"/>
              <a:t>Γ) Η Σύγχρονη Τεχνολογία</a:t>
            </a:r>
          </a:p>
          <a:p>
            <a:pPr algn="just"/>
            <a:r>
              <a:rPr lang="el-GR" dirty="0"/>
              <a:t>Η επένδυση σε συστήματα καλύτερης τεχνολογίας τόσο στην παραγωγή όσο </a:t>
            </a:r>
            <a:r>
              <a:rPr lang="el-GR" dirty="0" smtClean="0"/>
              <a:t>και στον </a:t>
            </a:r>
            <a:r>
              <a:rPr lang="el-GR" dirty="0"/>
              <a:t>έλεγχο για την ποιότητα είναι σημαντική για τη βελτίωση της ποιότητας και </a:t>
            </a:r>
            <a:r>
              <a:rPr lang="el-GR" dirty="0" smtClean="0"/>
              <a:t>τη μείωση </a:t>
            </a:r>
            <a:r>
              <a:rPr lang="el-GR" dirty="0"/>
              <a:t>του κόστους της. </a:t>
            </a:r>
            <a:endParaRPr lang="el-GR" dirty="0" smtClean="0"/>
          </a:p>
          <a:p>
            <a:pPr algn="just"/>
            <a:endParaRPr lang="el-GR" dirty="0"/>
          </a:p>
          <a:p>
            <a:pPr algn="just"/>
            <a:r>
              <a:rPr lang="el-GR" dirty="0" smtClean="0"/>
              <a:t>Για </a:t>
            </a:r>
            <a:r>
              <a:rPr lang="el-GR" dirty="0"/>
              <a:t>παράδειγμα, η εισαγωγή Η/Υ με δυνατότητα </a:t>
            </a:r>
            <a:r>
              <a:rPr lang="el-GR" dirty="0" smtClean="0"/>
              <a:t>κράτησης </a:t>
            </a:r>
            <a:r>
              <a:rPr lang="el-GR" dirty="0"/>
              <a:t>θέσεων </a:t>
            </a:r>
            <a:r>
              <a:rPr lang="el-GR" dirty="0" err="1"/>
              <a:t>online</a:t>
            </a:r>
            <a:r>
              <a:rPr lang="el-GR" dirty="0"/>
              <a:t> σε μία επιχείρηση τουριστικών </a:t>
            </a:r>
            <a:r>
              <a:rPr lang="el-GR" dirty="0" smtClean="0"/>
              <a:t>ταξιδιών</a:t>
            </a:r>
          </a:p>
          <a:p>
            <a:pPr marL="285750" indent="-285750" algn="just">
              <a:buFont typeface="Wingdings" panose="05000000000000000000" pitchFamily="2" charset="2"/>
              <a:buChar char="ü"/>
            </a:pPr>
            <a:r>
              <a:rPr lang="el-GR" dirty="0" smtClean="0"/>
              <a:t> </a:t>
            </a:r>
            <a:r>
              <a:rPr lang="el-GR" b="1" dirty="0"/>
              <a:t>αυξάνει την </a:t>
            </a:r>
            <a:r>
              <a:rPr lang="el-GR" b="1" dirty="0" smtClean="0"/>
              <a:t>παραγωγικότητα </a:t>
            </a:r>
            <a:r>
              <a:rPr lang="el-GR" dirty="0"/>
              <a:t>(γρήγορες κρατήσεις θέσεων σε μέσα συγκοινωνίας και ξενοδοχείων</a:t>
            </a:r>
            <a:r>
              <a:rPr lang="el-GR" dirty="0" smtClean="0"/>
              <a:t>),</a:t>
            </a:r>
          </a:p>
          <a:p>
            <a:pPr marL="285750" indent="-285750" algn="just">
              <a:buFont typeface="Wingdings" panose="05000000000000000000" pitchFamily="2" charset="2"/>
              <a:buChar char="ü"/>
            </a:pPr>
            <a:r>
              <a:rPr lang="el-GR" b="1" dirty="0" smtClean="0"/>
              <a:t>μειώνει </a:t>
            </a:r>
            <a:r>
              <a:rPr lang="el-GR" b="1" dirty="0"/>
              <a:t>το κόστος </a:t>
            </a:r>
            <a:r>
              <a:rPr lang="el-GR" dirty="0"/>
              <a:t>και παράλληλα </a:t>
            </a:r>
            <a:endParaRPr lang="el-GR" dirty="0" smtClean="0"/>
          </a:p>
          <a:p>
            <a:pPr marL="285750" indent="-285750" algn="just">
              <a:buFont typeface="Wingdings" panose="05000000000000000000" pitchFamily="2" charset="2"/>
              <a:buChar char="ü"/>
            </a:pPr>
            <a:r>
              <a:rPr lang="el-GR" b="1" dirty="0"/>
              <a:t>εξασφαλίζει ένα σταθερό επίπεδο ποιότητας </a:t>
            </a:r>
            <a:r>
              <a:rPr lang="el-GR" dirty="0" smtClean="0"/>
              <a:t>(ταυτόχρονος </a:t>
            </a:r>
            <a:r>
              <a:rPr lang="el-GR" dirty="0"/>
              <a:t>έλεγχος διαθεσιμότητας και ποιότητας).</a:t>
            </a:r>
            <a:endParaRPr lang="el-GR" sz="1600" dirty="0"/>
          </a:p>
        </p:txBody>
      </p:sp>
    </p:spTree>
    <p:extLst>
      <p:ext uri="{BB962C8B-B14F-4D97-AF65-F5344CB8AC3E}">
        <p14:creationId xmlns:p14="http://schemas.microsoft.com/office/powerpoint/2010/main" val="100950040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0CEF00D-9504-4806-8C6C-CBC0BEA1AAE4}"/>
              </a:ext>
            </a:extLst>
          </p:cNvPr>
          <p:cNvSpPr>
            <a:spLocks noGrp="1"/>
          </p:cNvSpPr>
          <p:nvPr>
            <p:ph type="title"/>
          </p:nvPr>
        </p:nvSpPr>
        <p:spPr/>
        <p:txBody>
          <a:bodyPr>
            <a:normAutofit fontScale="90000"/>
          </a:bodyPr>
          <a:lstStyle/>
          <a:p>
            <a:pPr algn="ctr"/>
            <a:r>
              <a:rPr lang="el-GR" dirty="0" smtClean="0"/>
              <a:t>Ανάλυση </a:t>
            </a:r>
            <a:r>
              <a:rPr lang="en-US" dirty="0" smtClean="0"/>
              <a:t>&amp;</a:t>
            </a:r>
            <a:r>
              <a:rPr lang="el-GR" dirty="0" smtClean="0"/>
              <a:t> </a:t>
            </a:r>
            <a:r>
              <a:rPr lang="el-GR" dirty="0"/>
              <a:t>αξιολόγηση </a:t>
            </a:r>
            <a:br>
              <a:rPr lang="el-GR" dirty="0"/>
            </a:br>
            <a:r>
              <a:rPr lang="el-GR" dirty="0"/>
              <a:t>του κόστους ποιότητας</a:t>
            </a:r>
          </a:p>
        </p:txBody>
      </p:sp>
      <p:sp>
        <p:nvSpPr>
          <p:cNvPr id="3" name="Θέση περιεχομένου 2">
            <a:extLst>
              <a:ext uri="{FF2B5EF4-FFF2-40B4-BE49-F238E27FC236}">
                <a16:creationId xmlns:a16="http://schemas.microsoft.com/office/drawing/2014/main" xmlns="" id="{E2E11399-836D-4DFB-AC92-B6D399B1930F}"/>
              </a:ext>
            </a:extLst>
          </p:cNvPr>
          <p:cNvSpPr>
            <a:spLocks noGrp="1"/>
          </p:cNvSpPr>
          <p:nvPr>
            <p:ph idx="1"/>
          </p:nvPr>
        </p:nvSpPr>
        <p:spPr>
          <a:xfrm>
            <a:off x="326136" y="2323452"/>
            <a:ext cx="8229600" cy="4347928"/>
          </a:xfrm>
        </p:spPr>
        <p:txBody>
          <a:bodyPr>
            <a:normAutofit fontScale="55000" lnSpcReduction="20000"/>
          </a:bodyPr>
          <a:lstStyle/>
          <a:p>
            <a:pPr marL="109728" indent="0" algn="just" eaLnBrk="0" hangingPunct="0">
              <a:lnSpc>
                <a:spcPct val="120000"/>
              </a:lnSpc>
              <a:buNone/>
            </a:pPr>
            <a:r>
              <a:rPr lang="el-GR" dirty="0"/>
              <a:t>Ένα πρόγραμμα αξιολόγησης της ποιότητας θα πρέπει να περιλαμβάνει τα εξής στοιχεία:</a:t>
            </a:r>
          </a:p>
          <a:p>
            <a:pPr marL="109728" indent="0" algn="just" eaLnBrk="0" hangingPunct="0">
              <a:lnSpc>
                <a:spcPct val="120000"/>
              </a:lnSpc>
              <a:buNone/>
            </a:pPr>
            <a:endParaRPr lang="el-GR" dirty="0"/>
          </a:p>
          <a:p>
            <a:pPr algn="just" eaLnBrk="0" hangingPunct="0">
              <a:lnSpc>
                <a:spcPct val="120000"/>
              </a:lnSpc>
              <a:buFont typeface="Wingdings" panose="05000000000000000000" pitchFamily="2" charset="2"/>
              <a:buChar char="ü"/>
            </a:pPr>
            <a:r>
              <a:rPr lang="el-GR" dirty="0"/>
              <a:t>Να δίνει έμφαση στην παρουσίαση του μεγέθους των προβλημάτων με τρόπο ώστε να </a:t>
            </a:r>
            <a:r>
              <a:rPr lang="el-GR" dirty="0" err="1"/>
              <a:t>ποσοτικοποιεί</a:t>
            </a:r>
            <a:r>
              <a:rPr lang="el-GR" dirty="0"/>
              <a:t> τα προβλήματα.</a:t>
            </a:r>
          </a:p>
          <a:p>
            <a:pPr algn="just" eaLnBrk="0" hangingPunct="0">
              <a:lnSpc>
                <a:spcPct val="120000"/>
              </a:lnSpc>
              <a:buFont typeface="Wingdings" panose="05000000000000000000" pitchFamily="2" charset="2"/>
              <a:buChar char="ü"/>
            </a:pPr>
            <a:r>
              <a:rPr lang="el-GR" dirty="0"/>
              <a:t>Να δίνει τη δυνατότητα στα στελέχη της επιχείρησης να πειραματιστούν με τις διάφορες παραμέτρους.</a:t>
            </a:r>
          </a:p>
          <a:p>
            <a:pPr algn="just" eaLnBrk="0" hangingPunct="0">
              <a:lnSpc>
                <a:spcPct val="120000"/>
              </a:lnSpc>
              <a:buFont typeface="Wingdings" panose="05000000000000000000" pitchFamily="2" charset="2"/>
              <a:buChar char="ü"/>
            </a:pPr>
            <a:r>
              <a:rPr lang="el-GR" dirty="0"/>
              <a:t>Να δίνει μια πλήρη εικόνα αποτύπωσης των στοιχείων του κόστους.</a:t>
            </a:r>
          </a:p>
          <a:p>
            <a:pPr algn="just" eaLnBrk="0" hangingPunct="0">
              <a:lnSpc>
                <a:spcPct val="120000"/>
              </a:lnSpc>
              <a:buFont typeface="Wingdings" panose="05000000000000000000" pitchFamily="2" charset="2"/>
              <a:buChar char="ü"/>
            </a:pPr>
            <a:r>
              <a:rPr lang="el-GR" dirty="0"/>
              <a:t>Να εντοπίζει τις αιτίες των προβλημάτων μέσω της λεπτομερούς καταγραφής και κατάταξης</a:t>
            </a:r>
            <a:r>
              <a:rPr lang="en-US" dirty="0"/>
              <a:t>.</a:t>
            </a:r>
          </a:p>
          <a:p>
            <a:pPr algn="just" eaLnBrk="0" hangingPunct="0">
              <a:lnSpc>
                <a:spcPct val="120000"/>
              </a:lnSpc>
              <a:buFont typeface="Wingdings" panose="05000000000000000000" pitchFamily="2" charset="2"/>
              <a:buChar char="ü"/>
            </a:pPr>
            <a:r>
              <a:rPr lang="el-GR" dirty="0"/>
              <a:t>Να ορίζει σαφείς στόχους ώστε να παρέχεται ένα ευκρινές πλαίσιο σε κάθε στέλεχος και εργαζόμενο της επιχείρησης σχετικά με το επιθυμητό αναγκαίο επίπεδο ποιότητας.</a:t>
            </a:r>
          </a:p>
          <a:p>
            <a:pPr lvl="0" algn="just" eaLnBrk="0" hangingPunct="0">
              <a:lnSpc>
                <a:spcPct val="120000"/>
              </a:lnSpc>
              <a:buFont typeface="Wingdings" panose="05000000000000000000" pitchFamily="2" charset="2"/>
              <a:buChar char="ü"/>
            </a:pPr>
            <a:r>
              <a:rPr lang="el-GR" dirty="0"/>
              <a:t>Να περιγράφει και να προσδιορίζει τις λειτουργικές δραστηριότητες κάθε συμμετέχοντα από την επιχείρηση στο πρόγραμμα καταγραφής και βελτίωσης της ποιότητας που ακολουθείται.</a:t>
            </a:r>
          </a:p>
          <a:p>
            <a:pPr lvl="0" algn="just" eaLnBrk="0" hangingPunct="0">
              <a:lnSpc>
                <a:spcPct val="120000"/>
              </a:lnSpc>
              <a:buFont typeface="Wingdings" panose="05000000000000000000" pitchFamily="2" charset="2"/>
              <a:buChar char="ü"/>
            </a:pPr>
            <a:r>
              <a:rPr lang="el-GR" dirty="0"/>
              <a:t>Να καταγράφει τις συνέπειες κάθε προηγούμενης ενέργειας και κάθε μελλοντικής, για τη σταδιακή μείωση του κόστους θεσπίζοντας παράλληλα και ένα πλαίσιο επιβράβευσης για τους εργαζόμενους σε περίπτωση κάλυψης του στόχου.</a:t>
            </a:r>
          </a:p>
          <a:p>
            <a:endParaRPr lang="el-GR" dirty="0"/>
          </a:p>
        </p:txBody>
      </p:sp>
      <p:sp>
        <p:nvSpPr>
          <p:cNvPr id="4" name="Θέση υποσέλιδου 3">
            <a:extLst>
              <a:ext uri="{FF2B5EF4-FFF2-40B4-BE49-F238E27FC236}">
                <a16:creationId xmlns:a16="http://schemas.microsoft.com/office/drawing/2014/main" xmlns="" id="{CB9A1C85-4D4D-4FED-8C96-2F120B7DF3F1}"/>
              </a:ext>
            </a:extLst>
          </p:cNvPr>
          <p:cNvSpPr>
            <a:spLocks noGrp="1"/>
          </p:cNvSpPr>
          <p:nvPr>
            <p:ph type="ftr" sz="quarter" idx="11"/>
          </p:nvPr>
        </p:nvSpPr>
        <p:spPr>
          <a:xfrm>
            <a:off x="5257800" y="612648"/>
            <a:ext cx="1906488" cy="530352"/>
          </a:xfrm>
        </p:spPr>
        <p:txBody>
          <a:bodyPr/>
          <a:lstStyle/>
          <a:p>
            <a:r>
              <a:rPr lang="el-GR" sz="1100" dirty="0"/>
              <a:t>11. Κόστος ποιότητας</a:t>
            </a:r>
          </a:p>
        </p:txBody>
      </p:sp>
      <p:sp>
        <p:nvSpPr>
          <p:cNvPr id="5" name="Θέση αριθμού διαφάνειας 4">
            <a:extLst>
              <a:ext uri="{FF2B5EF4-FFF2-40B4-BE49-F238E27FC236}">
                <a16:creationId xmlns:a16="http://schemas.microsoft.com/office/drawing/2014/main" xmlns="" id="{87ED6274-F9AB-44E4-A45E-5261F8736C51}"/>
              </a:ext>
            </a:extLst>
          </p:cNvPr>
          <p:cNvSpPr>
            <a:spLocks noGrp="1"/>
          </p:cNvSpPr>
          <p:nvPr>
            <p:ph type="sldNum" sz="quarter" idx="12"/>
          </p:nvPr>
        </p:nvSpPr>
        <p:spPr/>
        <p:txBody>
          <a:bodyPr/>
          <a:lstStyle/>
          <a:p>
            <a:fld id="{61C44E05-631C-4892-B577-17C57620ECE9}" type="slidenum">
              <a:rPr lang="en-US" smtClean="0"/>
              <a:pPr/>
              <a:t>31</a:t>
            </a:fld>
            <a:endParaRPr lang="en-US"/>
          </a:p>
        </p:txBody>
      </p:sp>
      <p:pic>
        <p:nvPicPr>
          <p:cNvPr id="7" name="Εικόνα 6">
            <a:extLst>
              <a:ext uri="{FF2B5EF4-FFF2-40B4-BE49-F238E27FC236}">
                <a16:creationId xmlns:a16="http://schemas.microsoft.com/office/drawing/2014/main" xmlns="" id="{FD0A8463-9627-472E-BF83-7020F63E2A9F}"/>
              </a:ext>
            </a:extLst>
          </p:cNvPr>
          <p:cNvPicPr>
            <a:picLocks noChangeAspect="1"/>
          </p:cNvPicPr>
          <p:nvPr/>
        </p:nvPicPr>
        <p:blipFill>
          <a:blip r:embed="rId2"/>
          <a:stretch>
            <a:fillRect/>
          </a:stretch>
        </p:blipFill>
        <p:spPr>
          <a:xfrm>
            <a:off x="7582328" y="1181100"/>
            <a:ext cx="1336491" cy="1197496"/>
          </a:xfrm>
          <a:prstGeom prst="rect">
            <a:avLst/>
          </a:prstGeom>
        </p:spPr>
      </p:pic>
    </p:spTree>
    <p:extLst>
      <p:ext uri="{BB962C8B-B14F-4D97-AF65-F5344CB8AC3E}">
        <p14:creationId xmlns:p14="http://schemas.microsoft.com/office/powerpoint/2010/main" val="41075738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2A892DB-A9C8-4807-BDAE-1DBEA09981CA}"/>
              </a:ext>
            </a:extLst>
          </p:cNvPr>
          <p:cNvSpPr>
            <a:spLocks noGrp="1"/>
          </p:cNvSpPr>
          <p:nvPr>
            <p:ph type="title"/>
          </p:nvPr>
        </p:nvSpPr>
        <p:spPr>
          <a:xfrm>
            <a:off x="458834" y="1132121"/>
            <a:ext cx="8229600" cy="761086"/>
          </a:xfrm>
        </p:spPr>
        <p:txBody>
          <a:bodyPr>
            <a:noAutofit/>
          </a:bodyPr>
          <a:lstStyle/>
          <a:p>
            <a:pPr algn="ctr"/>
            <a:r>
              <a:rPr lang="en-US" sz="2400" i="1" dirty="0" smtClean="0"/>
              <a:t>A</a:t>
            </a:r>
            <a:r>
              <a:rPr lang="el-GR" sz="2400" i="1" dirty="0" err="1" smtClean="0"/>
              <a:t>πλοποιημένο</a:t>
            </a:r>
            <a:r>
              <a:rPr lang="el-GR" sz="2400" i="1" dirty="0" smtClean="0"/>
              <a:t> </a:t>
            </a:r>
            <a:r>
              <a:rPr lang="el-GR" sz="2400" i="1" dirty="0"/>
              <a:t>παράδειγμα υπολογισμού κόστους κακής ποιότητας για μια τράπεζα.</a:t>
            </a:r>
            <a:r>
              <a:rPr lang="el-GR" sz="2400" b="1" dirty="0"/>
              <a:t/>
            </a:r>
            <a:br>
              <a:rPr lang="el-GR" sz="2400" b="1" dirty="0"/>
            </a:br>
            <a:r>
              <a:rPr lang="el-GR" sz="2400" dirty="0" smtClean="0"/>
              <a:t> </a:t>
            </a:r>
            <a:endParaRPr lang="el-GR" sz="2400" dirty="0"/>
          </a:p>
        </p:txBody>
      </p:sp>
      <p:sp>
        <p:nvSpPr>
          <p:cNvPr id="4" name="Θέση υποσέλιδου 3">
            <a:extLst>
              <a:ext uri="{FF2B5EF4-FFF2-40B4-BE49-F238E27FC236}">
                <a16:creationId xmlns="" xmlns:a16="http://schemas.microsoft.com/office/drawing/2014/main" id="{2723DDF6-E316-4EB3-87D2-F5F18A6CBA30}"/>
              </a:ext>
            </a:extLst>
          </p:cNvPr>
          <p:cNvSpPr>
            <a:spLocks noGrp="1"/>
          </p:cNvSpPr>
          <p:nvPr>
            <p:ph type="ftr" sz="quarter" idx="11"/>
          </p:nvPr>
        </p:nvSpPr>
        <p:spPr>
          <a:xfrm>
            <a:off x="5257800" y="612648"/>
            <a:ext cx="2410544" cy="457200"/>
          </a:xfrm>
        </p:spPr>
        <p:txBody>
          <a:bodyPr/>
          <a:lstStyle/>
          <a:p>
            <a:r>
              <a:rPr lang="el-GR" sz="1100" dirty="0"/>
              <a:t>11. Κόστος ποιότητας</a:t>
            </a:r>
          </a:p>
        </p:txBody>
      </p:sp>
      <p:sp>
        <p:nvSpPr>
          <p:cNvPr id="5" name="Θέση αριθμού διαφάνειας 4">
            <a:extLst>
              <a:ext uri="{FF2B5EF4-FFF2-40B4-BE49-F238E27FC236}">
                <a16:creationId xmlns="" xmlns:a16="http://schemas.microsoft.com/office/drawing/2014/main" id="{EF209AF2-CF7B-443A-89A4-95E1FE4B6FE8}"/>
              </a:ext>
            </a:extLst>
          </p:cNvPr>
          <p:cNvSpPr>
            <a:spLocks noGrp="1"/>
          </p:cNvSpPr>
          <p:nvPr>
            <p:ph type="sldNum" sz="quarter" idx="12"/>
          </p:nvPr>
        </p:nvSpPr>
        <p:spPr/>
        <p:txBody>
          <a:bodyPr/>
          <a:lstStyle/>
          <a:p>
            <a:fld id="{61C44E05-631C-4892-B577-17C57620ECE9}" type="slidenum">
              <a:rPr lang="en-US" smtClean="0"/>
              <a:pPr/>
              <a:t>32</a:t>
            </a:fld>
            <a:endParaRPr lang="en-US"/>
          </a:p>
        </p:txBody>
      </p:sp>
      <p:sp>
        <p:nvSpPr>
          <p:cNvPr id="3" name="Ορθογώνιο 2"/>
          <p:cNvSpPr/>
          <p:nvPr/>
        </p:nvSpPr>
        <p:spPr>
          <a:xfrm>
            <a:off x="536831" y="2639478"/>
            <a:ext cx="8073606" cy="2585323"/>
          </a:xfrm>
          <a:prstGeom prst="rect">
            <a:avLst/>
          </a:prstGeom>
        </p:spPr>
        <p:txBody>
          <a:bodyPr wrap="square">
            <a:spAutoFit/>
          </a:bodyPr>
          <a:lstStyle/>
          <a:p>
            <a:r>
              <a:rPr lang="el-GR" dirty="0"/>
              <a:t>Έστω λοιπόν ότι σε μια τράπεζα λειτουργεί τμήμα εξυπηρέτησης πελατών στο οποίο απασχολούνται 5 άτομα (η προϊσταμένη, η γραμματέας και 3 υπάλληλοι) και το οποίο ασχολείται με τη διαχείριση των παραπόνων και την επίλυση των αποριών των πελατών σχετικά με τις παρεχόμενες τραπεζικές υπηρεσίες. </a:t>
            </a:r>
            <a:endParaRPr lang="en-US" dirty="0" smtClean="0"/>
          </a:p>
          <a:p>
            <a:endParaRPr lang="en-US" dirty="0"/>
          </a:p>
          <a:p>
            <a:r>
              <a:rPr lang="el-GR" dirty="0" smtClean="0"/>
              <a:t>Ο </a:t>
            </a:r>
            <a:r>
              <a:rPr lang="el-GR" dirty="0"/>
              <a:t>παρακάτω πίνακας παρουσιάζει τις πραγματικές ώρες που απασχολείται το προσωπικό του τμήματος με τις παραπάνω δραστηριότητες ετησίως με βάση 210 παραγωγικές ημέρες ανά έτος και 1.680 πραγματικές ώρες εργασία</a:t>
            </a:r>
          </a:p>
        </p:txBody>
      </p:sp>
    </p:spTree>
    <p:extLst>
      <p:ext uri="{BB962C8B-B14F-4D97-AF65-F5344CB8AC3E}">
        <p14:creationId xmlns:p14="http://schemas.microsoft.com/office/powerpoint/2010/main" val="278166807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2A892DB-A9C8-4807-BDAE-1DBEA09981CA}"/>
              </a:ext>
            </a:extLst>
          </p:cNvPr>
          <p:cNvSpPr>
            <a:spLocks noGrp="1"/>
          </p:cNvSpPr>
          <p:nvPr>
            <p:ph type="title"/>
          </p:nvPr>
        </p:nvSpPr>
        <p:spPr>
          <a:xfrm>
            <a:off x="458834" y="1132121"/>
            <a:ext cx="8229600" cy="761086"/>
          </a:xfrm>
        </p:spPr>
        <p:txBody>
          <a:bodyPr>
            <a:noAutofit/>
          </a:bodyPr>
          <a:lstStyle/>
          <a:p>
            <a:pPr algn="ctr"/>
            <a:r>
              <a:rPr lang="en-US" sz="2400" i="1" dirty="0" smtClean="0"/>
              <a:t>A</a:t>
            </a:r>
            <a:r>
              <a:rPr lang="el-GR" sz="2400" i="1" dirty="0" err="1" smtClean="0"/>
              <a:t>πλοποιημένο</a:t>
            </a:r>
            <a:r>
              <a:rPr lang="el-GR" sz="2400" i="1" dirty="0" smtClean="0"/>
              <a:t> </a:t>
            </a:r>
            <a:r>
              <a:rPr lang="el-GR" sz="2400" i="1" dirty="0"/>
              <a:t>παράδειγμα υπολογισμού κόστους κακής ποιότητας για μια τράπεζα.</a:t>
            </a:r>
            <a:r>
              <a:rPr lang="el-GR" sz="2400" b="1" dirty="0"/>
              <a:t/>
            </a:r>
            <a:br>
              <a:rPr lang="el-GR" sz="2400" b="1" dirty="0"/>
            </a:br>
            <a:r>
              <a:rPr lang="el-GR" sz="2400" dirty="0" smtClean="0"/>
              <a:t> </a:t>
            </a:r>
            <a:endParaRPr lang="el-GR" sz="2400" dirty="0"/>
          </a:p>
        </p:txBody>
      </p:sp>
      <p:sp>
        <p:nvSpPr>
          <p:cNvPr id="4" name="Θέση υποσέλιδου 3">
            <a:extLst>
              <a:ext uri="{FF2B5EF4-FFF2-40B4-BE49-F238E27FC236}">
                <a16:creationId xmlns="" xmlns:a16="http://schemas.microsoft.com/office/drawing/2014/main" id="{2723DDF6-E316-4EB3-87D2-F5F18A6CBA30}"/>
              </a:ext>
            </a:extLst>
          </p:cNvPr>
          <p:cNvSpPr>
            <a:spLocks noGrp="1"/>
          </p:cNvSpPr>
          <p:nvPr>
            <p:ph type="ftr" sz="quarter" idx="11"/>
          </p:nvPr>
        </p:nvSpPr>
        <p:spPr>
          <a:xfrm>
            <a:off x="5257800" y="612648"/>
            <a:ext cx="2410544" cy="457200"/>
          </a:xfrm>
        </p:spPr>
        <p:txBody>
          <a:bodyPr/>
          <a:lstStyle/>
          <a:p>
            <a:r>
              <a:rPr lang="el-GR" sz="1100" dirty="0"/>
              <a:t>11. Κόστος ποιότητας</a:t>
            </a:r>
          </a:p>
        </p:txBody>
      </p:sp>
      <p:sp>
        <p:nvSpPr>
          <p:cNvPr id="5" name="Θέση αριθμού διαφάνειας 4">
            <a:extLst>
              <a:ext uri="{FF2B5EF4-FFF2-40B4-BE49-F238E27FC236}">
                <a16:creationId xmlns="" xmlns:a16="http://schemas.microsoft.com/office/drawing/2014/main" id="{EF209AF2-CF7B-443A-89A4-95E1FE4B6FE8}"/>
              </a:ext>
            </a:extLst>
          </p:cNvPr>
          <p:cNvSpPr>
            <a:spLocks noGrp="1"/>
          </p:cNvSpPr>
          <p:nvPr>
            <p:ph type="sldNum" sz="quarter" idx="12"/>
          </p:nvPr>
        </p:nvSpPr>
        <p:spPr/>
        <p:txBody>
          <a:bodyPr/>
          <a:lstStyle/>
          <a:p>
            <a:fld id="{61C44E05-631C-4892-B577-17C57620ECE9}" type="slidenum">
              <a:rPr lang="en-US" smtClean="0"/>
              <a:pPr/>
              <a:t>33</a:t>
            </a:fld>
            <a:endParaRPr lang="en-US"/>
          </a:p>
        </p:txBody>
      </p:sp>
      <p:pic>
        <p:nvPicPr>
          <p:cNvPr id="6" name="Εικόνα 5"/>
          <p:cNvPicPr>
            <a:picLocks noChangeAspect="1"/>
          </p:cNvPicPr>
          <p:nvPr/>
        </p:nvPicPr>
        <p:blipFill>
          <a:blip r:embed="rId2"/>
          <a:stretch>
            <a:fillRect/>
          </a:stretch>
        </p:blipFill>
        <p:spPr>
          <a:xfrm>
            <a:off x="319173" y="2132856"/>
            <a:ext cx="8508922" cy="4145134"/>
          </a:xfrm>
          <a:prstGeom prst="rect">
            <a:avLst/>
          </a:prstGeom>
        </p:spPr>
      </p:pic>
    </p:spTree>
    <p:extLst>
      <p:ext uri="{BB962C8B-B14F-4D97-AF65-F5344CB8AC3E}">
        <p14:creationId xmlns:p14="http://schemas.microsoft.com/office/powerpoint/2010/main" val="425555304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2A892DB-A9C8-4807-BDAE-1DBEA09981CA}"/>
              </a:ext>
            </a:extLst>
          </p:cNvPr>
          <p:cNvSpPr>
            <a:spLocks noGrp="1"/>
          </p:cNvSpPr>
          <p:nvPr>
            <p:ph type="title"/>
          </p:nvPr>
        </p:nvSpPr>
        <p:spPr>
          <a:xfrm>
            <a:off x="458834" y="1132121"/>
            <a:ext cx="8229600" cy="761086"/>
          </a:xfrm>
        </p:spPr>
        <p:txBody>
          <a:bodyPr>
            <a:noAutofit/>
          </a:bodyPr>
          <a:lstStyle/>
          <a:p>
            <a:pPr algn="ctr"/>
            <a:r>
              <a:rPr lang="en-US" sz="2400" i="1" dirty="0" smtClean="0"/>
              <a:t>A</a:t>
            </a:r>
            <a:r>
              <a:rPr lang="el-GR" sz="2400" i="1" dirty="0" err="1" smtClean="0"/>
              <a:t>πλοποιημένο</a:t>
            </a:r>
            <a:r>
              <a:rPr lang="el-GR" sz="2400" i="1" dirty="0" smtClean="0"/>
              <a:t> </a:t>
            </a:r>
            <a:r>
              <a:rPr lang="el-GR" sz="2400" i="1" dirty="0"/>
              <a:t>παράδειγμα υπολογισμού κόστους κακής ποιότητας για μια τράπεζα.</a:t>
            </a:r>
            <a:r>
              <a:rPr lang="el-GR" sz="2400" b="1" dirty="0"/>
              <a:t/>
            </a:r>
            <a:br>
              <a:rPr lang="el-GR" sz="2400" b="1" dirty="0"/>
            </a:br>
            <a:r>
              <a:rPr lang="el-GR" sz="2400" dirty="0" smtClean="0"/>
              <a:t> </a:t>
            </a:r>
            <a:endParaRPr lang="el-GR" sz="2400" dirty="0"/>
          </a:p>
        </p:txBody>
      </p:sp>
      <p:sp>
        <p:nvSpPr>
          <p:cNvPr id="4" name="Θέση υποσέλιδου 3">
            <a:extLst>
              <a:ext uri="{FF2B5EF4-FFF2-40B4-BE49-F238E27FC236}">
                <a16:creationId xmlns="" xmlns:a16="http://schemas.microsoft.com/office/drawing/2014/main" id="{2723DDF6-E316-4EB3-87D2-F5F18A6CBA30}"/>
              </a:ext>
            </a:extLst>
          </p:cNvPr>
          <p:cNvSpPr>
            <a:spLocks noGrp="1"/>
          </p:cNvSpPr>
          <p:nvPr>
            <p:ph type="ftr" sz="quarter" idx="11"/>
          </p:nvPr>
        </p:nvSpPr>
        <p:spPr>
          <a:xfrm>
            <a:off x="5257800" y="612648"/>
            <a:ext cx="2410544" cy="457200"/>
          </a:xfrm>
        </p:spPr>
        <p:txBody>
          <a:bodyPr/>
          <a:lstStyle/>
          <a:p>
            <a:r>
              <a:rPr lang="el-GR" sz="1100" dirty="0"/>
              <a:t>11. Κόστος ποιότητας</a:t>
            </a:r>
          </a:p>
        </p:txBody>
      </p:sp>
      <p:sp>
        <p:nvSpPr>
          <p:cNvPr id="5" name="Θέση αριθμού διαφάνειας 4">
            <a:extLst>
              <a:ext uri="{FF2B5EF4-FFF2-40B4-BE49-F238E27FC236}">
                <a16:creationId xmlns="" xmlns:a16="http://schemas.microsoft.com/office/drawing/2014/main" id="{EF209AF2-CF7B-443A-89A4-95E1FE4B6FE8}"/>
              </a:ext>
            </a:extLst>
          </p:cNvPr>
          <p:cNvSpPr>
            <a:spLocks noGrp="1"/>
          </p:cNvSpPr>
          <p:nvPr>
            <p:ph type="sldNum" sz="quarter" idx="12"/>
          </p:nvPr>
        </p:nvSpPr>
        <p:spPr/>
        <p:txBody>
          <a:bodyPr/>
          <a:lstStyle/>
          <a:p>
            <a:fld id="{61C44E05-631C-4892-B577-17C57620ECE9}" type="slidenum">
              <a:rPr lang="en-US" smtClean="0"/>
              <a:pPr/>
              <a:t>34</a:t>
            </a:fld>
            <a:endParaRPr lang="en-US"/>
          </a:p>
        </p:txBody>
      </p:sp>
      <p:sp>
        <p:nvSpPr>
          <p:cNvPr id="3" name="Ορθογώνιο 2"/>
          <p:cNvSpPr/>
          <p:nvPr/>
        </p:nvSpPr>
        <p:spPr>
          <a:xfrm>
            <a:off x="562848" y="1893207"/>
            <a:ext cx="7992888" cy="4462760"/>
          </a:xfrm>
          <a:prstGeom prst="rect">
            <a:avLst/>
          </a:prstGeom>
        </p:spPr>
        <p:txBody>
          <a:bodyPr wrap="square">
            <a:spAutoFit/>
          </a:bodyPr>
          <a:lstStyle/>
          <a:p>
            <a:r>
              <a:rPr lang="el-GR" dirty="0">
                <a:solidFill>
                  <a:srgbClr val="000000"/>
                </a:solidFill>
                <a:latin typeface="Times New Roman" panose="02020603050405020304" pitchFamily="18" charset="0"/>
              </a:rPr>
              <a:t>Το κόστος κακής ποιότητας προκύπτει λαμβάνοντας υπόψη </a:t>
            </a:r>
            <a:r>
              <a:rPr lang="el-GR" b="1" dirty="0">
                <a:solidFill>
                  <a:srgbClr val="000000"/>
                </a:solidFill>
                <a:latin typeface="Times New Roman" panose="02020603050405020304" pitchFamily="18" charset="0"/>
              </a:rPr>
              <a:t>το ποσοστό χρόνου </a:t>
            </a:r>
            <a:r>
              <a:rPr lang="el-GR" dirty="0">
                <a:solidFill>
                  <a:srgbClr val="000000"/>
                </a:solidFill>
                <a:latin typeface="Times New Roman" panose="02020603050405020304" pitchFamily="18" charset="0"/>
              </a:rPr>
              <a:t>του προσωπικού στο τμήμα που απασχολείται σε δραστηριότητες σχετικές με τη διαχείριση της κακής ποιότητας. </a:t>
            </a:r>
            <a:endParaRPr lang="en-US" dirty="0" smtClean="0">
              <a:solidFill>
                <a:srgbClr val="000000"/>
              </a:solidFill>
              <a:latin typeface="Times New Roman" panose="02020603050405020304" pitchFamily="18" charset="0"/>
            </a:endParaRPr>
          </a:p>
          <a:p>
            <a:r>
              <a:rPr lang="el-GR" dirty="0" smtClean="0">
                <a:solidFill>
                  <a:srgbClr val="000000"/>
                </a:solidFill>
                <a:latin typeface="Times New Roman" panose="02020603050405020304" pitchFamily="18" charset="0"/>
              </a:rPr>
              <a:t>Ως </a:t>
            </a:r>
            <a:r>
              <a:rPr lang="el-GR" dirty="0">
                <a:solidFill>
                  <a:srgbClr val="000000"/>
                </a:solidFill>
                <a:latin typeface="Times New Roman" panose="02020603050405020304" pitchFamily="18" charset="0"/>
              </a:rPr>
              <a:t>εκ τούτου, </a:t>
            </a:r>
            <a:r>
              <a:rPr lang="el-GR" u="sng" dirty="0">
                <a:solidFill>
                  <a:srgbClr val="000000"/>
                </a:solidFill>
                <a:latin typeface="Times New Roman" panose="02020603050405020304" pitchFamily="18" charset="0"/>
              </a:rPr>
              <a:t>η παροχή πληροφοριών στους πελάτες δεν λαμβάνεται υπόψη </a:t>
            </a:r>
            <a:r>
              <a:rPr lang="el-GR" dirty="0">
                <a:solidFill>
                  <a:srgbClr val="000000"/>
                </a:solidFill>
                <a:latin typeface="Times New Roman" panose="02020603050405020304" pitchFamily="18" charset="0"/>
              </a:rPr>
              <a:t>για τον υπολογισμό του κόστους κακής ποιότητας για την επιχείρηση. </a:t>
            </a:r>
          </a:p>
          <a:p>
            <a:endParaRPr lang="en-US" dirty="0" smtClean="0">
              <a:solidFill>
                <a:srgbClr val="000000"/>
              </a:solidFill>
              <a:latin typeface="Times New Roman" panose="02020603050405020304" pitchFamily="18" charset="0"/>
            </a:endParaRPr>
          </a:p>
          <a:p>
            <a:r>
              <a:rPr lang="el-GR" sz="1600" dirty="0" smtClean="0">
                <a:solidFill>
                  <a:srgbClr val="000000"/>
                </a:solidFill>
                <a:latin typeface="Times New Roman" panose="02020603050405020304" pitchFamily="18" charset="0"/>
              </a:rPr>
              <a:t>Η </a:t>
            </a:r>
            <a:r>
              <a:rPr lang="el-GR" sz="1600" dirty="0">
                <a:solidFill>
                  <a:srgbClr val="000000"/>
                </a:solidFill>
                <a:latin typeface="Times New Roman" panose="02020603050405020304" pitchFamily="18" charset="0"/>
              </a:rPr>
              <a:t>μείωση του κόστους (κακής) ποιότητας είναι δυνατό να προέλθει </a:t>
            </a:r>
            <a:r>
              <a:rPr lang="el-GR" sz="1600" dirty="0" smtClean="0">
                <a:solidFill>
                  <a:srgbClr val="000000"/>
                </a:solidFill>
                <a:latin typeface="Times New Roman" panose="02020603050405020304" pitchFamily="18" charset="0"/>
              </a:rPr>
              <a:t>από</a:t>
            </a:r>
            <a:r>
              <a:rPr lang="en-US" sz="1600" dirty="0" smtClean="0">
                <a:solidFill>
                  <a:srgbClr val="000000"/>
                </a:solidFill>
                <a:latin typeface="Times New Roman" panose="02020603050405020304" pitchFamily="18" charset="0"/>
              </a:rPr>
              <a:t> </a:t>
            </a:r>
            <a:r>
              <a:rPr lang="el-GR" sz="1600" dirty="0" smtClean="0">
                <a:solidFill>
                  <a:srgbClr val="000000"/>
                </a:solidFill>
                <a:latin typeface="Times New Roman" panose="02020603050405020304" pitchFamily="18" charset="0"/>
              </a:rPr>
              <a:t>περισσότερη </a:t>
            </a:r>
            <a:r>
              <a:rPr lang="el-GR" sz="1600" dirty="0">
                <a:solidFill>
                  <a:srgbClr val="000000"/>
                </a:solidFill>
                <a:latin typeface="Times New Roman" panose="02020603050405020304" pitchFamily="18" charset="0"/>
              </a:rPr>
              <a:t>και καλύτερη χρήση της τεχνολογίας (όπου αυτό μπορεί να γίνει), όπως είναι η πληροφορική ή η αυτοματοποίηση ορισμένων σημείων της διαδικασίας της υπηρεσίας από τη συστηματική εκπαίδευση και αξιοποίηση του ανθρώπινου δυναμικού, </a:t>
            </a:r>
            <a:endParaRPr lang="en-US" sz="1600" dirty="0" smtClean="0">
              <a:solidFill>
                <a:srgbClr val="000000"/>
              </a:solidFill>
              <a:latin typeface="Times New Roman" panose="02020603050405020304" pitchFamily="18" charset="0"/>
            </a:endParaRPr>
          </a:p>
          <a:p>
            <a:r>
              <a:rPr lang="el-GR" sz="1600" u="sng" dirty="0" smtClean="0">
                <a:solidFill>
                  <a:srgbClr val="000000"/>
                </a:solidFill>
                <a:latin typeface="Times New Roman" panose="02020603050405020304" pitchFamily="18" charset="0"/>
              </a:rPr>
              <a:t>ώστε</a:t>
            </a:r>
            <a:r>
              <a:rPr lang="el-GR" sz="1600" u="sng" dirty="0">
                <a:solidFill>
                  <a:srgbClr val="000000"/>
                </a:solidFill>
                <a:latin typeface="Times New Roman" panose="02020603050405020304" pitchFamily="18" charset="0"/>
              </a:rPr>
              <a:t>, για παράδειγμα</a:t>
            </a:r>
            <a:r>
              <a:rPr lang="el-GR" sz="1600" dirty="0">
                <a:solidFill>
                  <a:srgbClr val="000000"/>
                </a:solidFill>
                <a:latin typeface="Times New Roman" panose="02020603050405020304" pitchFamily="18" charset="0"/>
              </a:rPr>
              <a:t>, αυτό να συμπεριφέρεται υπεύθυνα, να διαπιστώνει προβλήματα ποιότητας και να προτείνει λύσεις σε ένα περιβάλλον που αξιοποιεί τις γνώσεις και τις ικανότητές τους στο μέγιστο, κάτι που τους δίνει και σημαντική ικανοποίηση από την εργασία τους με όλες τις θετικές συνέπειες που έχει αυτό για την επιχείρηση. </a:t>
            </a:r>
            <a:endParaRPr lang="en-US" sz="1600" dirty="0" smtClean="0">
              <a:solidFill>
                <a:srgbClr val="000000"/>
              </a:solidFill>
              <a:latin typeface="Times New Roman" panose="02020603050405020304" pitchFamily="18" charset="0"/>
            </a:endParaRPr>
          </a:p>
          <a:p>
            <a:r>
              <a:rPr lang="el-GR" sz="1600" dirty="0" smtClean="0">
                <a:solidFill>
                  <a:srgbClr val="000000"/>
                </a:solidFill>
                <a:latin typeface="Times New Roman" panose="02020603050405020304" pitchFamily="18" charset="0"/>
              </a:rPr>
              <a:t>Μείωση </a:t>
            </a:r>
            <a:r>
              <a:rPr lang="el-GR" sz="1600" dirty="0">
                <a:solidFill>
                  <a:srgbClr val="000000"/>
                </a:solidFill>
                <a:latin typeface="Times New Roman" panose="02020603050405020304" pitchFamily="18" charset="0"/>
              </a:rPr>
              <a:t>του κόστους (κακής) ποιότητας μπορεί να επέλθει όμως και με βελτιώσεις σε όλα τα στάδια της διαδικασίας της υπηρεσίας και της προμηθευτικής αλυσίδας (διατήρηση αποθεμάτων στο επίπεδο της ζήτησης, έγκαιρη παράδοση εξοπλισμού κ.λπ.). </a:t>
            </a:r>
            <a:endParaRPr lang="el-GR" sz="1600" dirty="0"/>
          </a:p>
        </p:txBody>
      </p:sp>
    </p:spTree>
    <p:extLst>
      <p:ext uri="{BB962C8B-B14F-4D97-AF65-F5344CB8AC3E}">
        <p14:creationId xmlns:p14="http://schemas.microsoft.com/office/powerpoint/2010/main" val="372374424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2A892DB-A9C8-4807-BDAE-1DBEA09981CA}"/>
              </a:ext>
            </a:extLst>
          </p:cNvPr>
          <p:cNvSpPr>
            <a:spLocks noGrp="1"/>
          </p:cNvSpPr>
          <p:nvPr>
            <p:ph type="title"/>
          </p:nvPr>
        </p:nvSpPr>
        <p:spPr>
          <a:xfrm>
            <a:off x="444492" y="980728"/>
            <a:ext cx="8229600" cy="761086"/>
          </a:xfrm>
        </p:spPr>
        <p:txBody>
          <a:bodyPr>
            <a:noAutofit/>
          </a:bodyPr>
          <a:lstStyle/>
          <a:p>
            <a:pPr algn="ctr"/>
            <a:r>
              <a:rPr lang="el-GR" sz="2400" i="1" dirty="0" smtClean="0"/>
              <a:t>Ερωτήσεις κατανόησης </a:t>
            </a:r>
            <a:r>
              <a:rPr lang="el-GR" sz="2400" dirty="0" smtClean="0"/>
              <a:t> </a:t>
            </a:r>
            <a:endParaRPr lang="el-GR" sz="2400" dirty="0"/>
          </a:p>
        </p:txBody>
      </p:sp>
      <p:sp>
        <p:nvSpPr>
          <p:cNvPr id="4" name="Θέση υποσέλιδου 3">
            <a:extLst>
              <a:ext uri="{FF2B5EF4-FFF2-40B4-BE49-F238E27FC236}">
                <a16:creationId xmlns="" xmlns:a16="http://schemas.microsoft.com/office/drawing/2014/main" id="{2723DDF6-E316-4EB3-87D2-F5F18A6CBA30}"/>
              </a:ext>
            </a:extLst>
          </p:cNvPr>
          <p:cNvSpPr>
            <a:spLocks noGrp="1"/>
          </p:cNvSpPr>
          <p:nvPr>
            <p:ph type="ftr" sz="quarter" idx="11"/>
          </p:nvPr>
        </p:nvSpPr>
        <p:spPr>
          <a:xfrm>
            <a:off x="5257800" y="612648"/>
            <a:ext cx="2410544" cy="457200"/>
          </a:xfrm>
        </p:spPr>
        <p:txBody>
          <a:bodyPr/>
          <a:lstStyle/>
          <a:p>
            <a:r>
              <a:rPr lang="el-GR" sz="1100" dirty="0"/>
              <a:t>11. Κόστος ποιότητας</a:t>
            </a:r>
          </a:p>
        </p:txBody>
      </p:sp>
      <p:sp>
        <p:nvSpPr>
          <p:cNvPr id="5" name="Θέση αριθμού διαφάνειας 4">
            <a:extLst>
              <a:ext uri="{FF2B5EF4-FFF2-40B4-BE49-F238E27FC236}">
                <a16:creationId xmlns="" xmlns:a16="http://schemas.microsoft.com/office/drawing/2014/main" id="{EF209AF2-CF7B-443A-89A4-95E1FE4B6FE8}"/>
              </a:ext>
            </a:extLst>
          </p:cNvPr>
          <p:cNvSpPr>
            <a:spLocks noGrp="1"/>
          </p:cNvSpPr>
          <p:nvPr>
            <p:ph type="sldNum" sz="quarter" idx="12"/>
          </p:nvPr>
        </p:nvSpPr>
        <p:spPr/>
        <p:txBody>
          <a:bodyPr/>
          <a:lstStyle/>
          <a:p>
            <a:fld id="{61C44E05-631C-4892-B577-17C57620ECE9}" type="slidenum">
              <a:rPr lang="en-US" smtClean="0"/>
              <a:pPr/>
              <a:t>35</a:t>
            </a:fld>
            <a:endParaRPr lang="en-US"/>
          </a:p>
        </p:txBody>
      </p:sp>
      <p:sp>
        <p:nvSpPr>
          <p:cNvPr id="6" name="Ορθογώνιο 5"/>
          <p:cNvSpPr/>
          <p:nvPr/>
        </p:nvSpPr>
        <p:spPr>
          <a:xfrm>
            <a:off x="526844" y="2492896"/>
            <a:ext cx="8064896" cy="2616101"/>
          </a:xfrm>
          <a:prstGeom prst="rect">
            <a:avLst/>
          </a:prstGeom>
        </p:spPr>
        <p:txBody>
          <a:bodyPr wrap="square">
            <a:spAutoFit/>
          </a:bodyPr>
          <a:lstStyle/>
          <a:p>
            <a:r>
              <a:rPr lang="en-US" sz="2400" b="1" dirty="0" smtClean="0">
                <a:latin typeface="Times-Roman"/>
              </a:rPr>
              <a:t>1. The </a:t>
            </a:r>
            <a:r>
              <a:rPr lang="en-US" sz="2400" b="1" dirty="0">
                <a:latin typeface="Times-Roman"/>
              </a:rPr>
              <a:t>total cost of quality </a:t>
            </a:r>
            <a:r>
              <a:rPr lang="en-US" sz="2400" b="1" dirty="0" smtClean="0">
                <a:latin typeface="Times-Roman"/>
              </a:rPr>
              <a:t>equals</a:t>
            </a:r>
            <a:endParaRPr lang="el-GR" sz="2400" b="1" dirty="0" smtClean="0">
              <a:latin typeface="Times-Roman"/>
            </a:endParaRPr>
          </a:p>
          <a:p>
            <a:r>
              <a:rPr lang="en-US" sz="2000" dirty="0" smtClean="0">
                <a:latin typeface="Times-Roman"/>
              </a:rPr>
              <a:t>(a</a:t>
            </a:r>
            <a:r>
              <a:rPr lang="en-US" sz="2000" dirty="0">
                <a:latin typeface="Times-Roman"/>
              </a:rPr>
              <a:t>) the salaries of the quality management department and the </a:t>
            </a:r>
            <a:r>
              <a:rPr lang="en-US" sz="2000" dirty="0" smtClean="0">
                <a:latin typeface="Times-Roman"/>
              </a:rPr>
              <a:t>time</a:t>
            </a:r>
            <a:r>
              <a:rPr lang="el-GR" sz="2000" dirty="0" smtClean="0">
                <a:latin typeface="Times-Roman"/>
              </a:rPr>
              <a:t> </a:t>
            </a:r>
            <a:r>
              <a:rPr lang="en-US" sz="2000" dirty="0" smtClean="0">
                <a:latin typeface="Times-Roman"/>
              </a:rPr>
              <a:t>spent </a:t>
            </a:r>
            <a:r>
              <a:rPr lang="en-US" sz="2000" dirty="0">
                <a:latin typeface="Times-Roman"/>
              </a:rPr>
              <a:t>by employees on quality issues.</a:t>
            </a:r>
          </a:p>
          <a:p>
            <a:r>
              <a:rPr lang="en-US" sz="2000" dirty="0">
                <a:latin typeface="Times-Roman"/>
              </a:rPr>
              <a:t>(b</a:t>
            </a:r>
            <a:r>
              <a:rPr lang="en-US" sz="2000" dirty="0" smtClean="0">
                <a:latin typeface="Times-Roman"/>
              </a:rPr>
              <a:t>)</a:t>
            </a:r>
            <a:r>
              <a:rPr lang="el-GR" sz="2000" dirty="0" smtClean="0">
                <a:latin typeface="Times-Roman"/>
              </a:rPr>
              <a:t>  </a:t>
            </a:r>
            <a:r>
              <a:rPr lang="en-US" sz="2000" dirty="0" smtClean="0">
                <a:latin typeface="Times-Roman"/>
              </a:rPr>
              <a:t> </a:t>
            </a:r>
            <a:r>
              <a:rPr lang="en-US" sz="2000" dirty="0">
                <a:latin typeface="Times-Roman"/>
              </a:rPr>
              <a:t>the cost of the effort to eliminate quality, plus the cost of the </a:t>
            </a:r>
            <a:r>
              <a:rPr lang="en-US" sz="2000" dirty="0" smtClean="0">
                <a:latin typeface="Times-Roman"/>
              </a:rPr>
              <a:t>defects</a:t>
            </a:r>
            <a:r>
              <a:rPr lang="el-GR" sz="2000" dirty="0" smtClean="0">
                <a:latin typeface="Times-Roman"/>
              </a:rPr>
              <a:t> </a:t>
            </a:r>
            <a:r>
              <a:rPr lang="en-US" sz="2000" dirty="0" smtClean="0">
                <a:latin typeface="Times-Roman"/>
              </a:rPr>
              <a:t>that </a:t>
            </a:r>
            <a:r>
              <a:rPr lang="en-US" sz="2000" dirty="0">
                <a:latin typeface="Times-Roman"/>
              </a:rPr>
              <a:t>remain.</a:t>
            </a:r>
          </a:p>
          <a:p>
            <a:r>
              <a:rPr lang="en-US" sz="2000" dirty="0">
                <a:latin typeface="Times-Roman"/>
              </a:rPr>
              <a:t>(c) the benefit we gain by implementing a better quality program.</a:t>
            </a:r>
          </a:p>
          <a:p>
            <a:r>
              <a:rPr lang="en-US" sz="2000" dirty="0">
                <a:latin typeface="Times-Roman"/>
              </a:rPr>
              <a:t>(d) the cost of the effort to eliminate quality, minus the cost of </a:t>
            </a:r>
            <a:r>
              <a:rPr lang="en-US" sz="2000" dirty="0" smtClean="0">
                <a:latin typeface="Times-Roman"/>
              </a:rPr>
              <a:t>the</a:t>
            </a:r>
            <a:r>
              <a:rPr lang="el-GR" sz="2000" dirty="0" smtClean="0">
                <a:latin typeface="Times-Roman"/>
              </a:rPr>
              <a:t> </a:t>
            </a:r>
            <a:r>
              <a:rPr lang="en-US" sz="2000" dirty="0" smtClean="0">
                <a:latin typeface="Times-Roman"/>
              </a:rPr>
              <a:t>defects </a:t>
            </a:r>
            <a:r>
              <a:rPr lang="en-US" sz="2000" dirty="0">
                <a:latin typeface="Times-Roman"/>
              </a:rPr>
              <a:t>that remain.</a:t>
            </a:r>
            <a:endParaRPr lang="el-GR" sz="2000" dirty="0"/>
          </a:p>
        </p:txBody>
      </p:sp>
    </p:spTree>
    <p:extLst>
      <p:ext uri="{BB962C8B-B14F-4D97-AF65-F5344CB8AC3E}">
        <p14:creationId xmlns:p14="http://schemas.microsoft.com/office/powerpoint/2010/main" val="375391252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2A892DB-A9C8-4807-BDAE-1DBEA09981CA}"/>
              </a:ext>
            </a:extLst>
          </p:cNvPr>
          <p:cNvSpPr>
            <a:spLocks noGrp="1"/>
          </p:cNvSpPr>
          <p:nvPr>
            <p:ph type="title"/>
          </p:nvPr>
        </p:nvSpPr>
        <p:spPr>
          <a:xfrm>
            <a:off x="444492" y="980728"/>
            <a:ext cx="8229600" cy="761086"/>
          </a:xfrm>
        </p:spPr>
        <p:txBody>
          <a:bodyPr>
            <a:noAutofit/>
          </a:bodyPr>
          <a:lstStyle/>
          <a:p>
            <a:pPr algn="ctr"/>
            <a:r>
              <a:rPr lang="el-GR" sz="2400" i="1" dirty="0" smtClean="0"/>
              <a:t>Ερωτήσεις κατανόησης </a:t>
            </a:r>
            <a:r>
              <a:rPr lang="el-GR" sz="2400" dirty="0" smtClean="0"/>
              <a:t> </a:t>
            </a:r>
            <a:endParaRPr lang="el-GR" sz="2400" dirty="0"/>
          </a:p>
        </p:txBody>
      </p:sp>
      <p:sp>
        <p:nvSpPr>
          <p:cNvPr id="4" name="Θέση υποσέλιδου 3">
            <a:extLst>
              <a:ext uri="{FF2B5EF4-FFF2-40B4-BE49-F238E27FC236}">
                <a16:creationId xmlns="" xmlns:a16="http://schemas.microsoft.com/office/drawing/2014/main" id="{2723DDF6-E316-4EB3-87D2-F5F18A6CBA30}"/>
              </a:ext>
            </a:extLst>
          </p:cNvPr>
          <p:cNvSpPr>
            <a:spLocks noGrp="1"/>
          </p:cNvSpPr>
          <p:nvPr>
            <p:ph type="ftr" sz="quarter" idx="11"/>
          </p:nvPr>
        </p:nvSpPr>
        <p:spPr>
          <a:xfrm>
            <a:off x="5257800" y="612648"/>
            <a:ext cx="2410544" cy="457200"/>
          </a:xfrm>
        </p:spPr>
        <p:txBody>
          <a:bodyPr/>
          <a:lstStyle/>
          <a:p>
            <a:r>
              <a:rPr lang="el-GR" sz="1100" dirty="0"/>
              <a:t>11. Κόστος ποιότητας</a:t>
            </a:r>
          </a:p>
        </p:txBody>
      </p:sp>
      <p:sp>
        <p:nvSpPr>
          <p:cNvPr id="5" name="Θέση αριθμού διαφάνειας 4">
            <a:extLst>
              <a:ext uri="{FF2B5EF4-FFF2-40B4-BE49-F238E27FC236}">
                <a16:creationId xmlns="" xmlns:a16="http://schemas.microsoft.com/office/drawing/2014/main" id="{EF209AF2-CF7B-443A-89A4-95E1FE4B6FE8}"/>
              </a:ext>
            </a:extLst>
          </p:cNvPr>
          <p:cNvSpPr>
            <a:spLocks noGrp="1"/>
          </p:cNvSpPr>
          <p:nvPr>
            <p:ph type="sldNum" sz="quarter" idx="12"/>
          </p:nvPr>
        </p:nvSpPr>
        <p:spPr/>
        <p:txBody>
          <a:bodyPr/>
          <a:lstStyle/>
          <a:p>
            <a:fld id="{61C44E05-631C-4892-B577-17C57620ECE9}" type="slidenum">
              <a:rPr lang="en-US" smtClean="0"/>
              <a:pPr/>
              <a:t>36</a:t>
            </a:fld>
            <a:endParaRPr lang="en-US"/>
          </a:p>
        </p:txBody>
      </p:sp>
      <p:sp>
        <p:nvSpPr>
          <p:cNvPr id="6" name="Ορθογώνιο 5"/>
          <p:cNvSpPr/>
          <p:nvPr/>
        </p:nvSpPr>
        <p:spPr>
          <a:xfrm>
            <a:off x="444492" y="2104274"/>
            <a:ext cx="8064896" cy="4031873"/>
          </a:xfrm>
          <a:prstGeom prst="rect">
            <a:avLst/>
          </a:prstGeom>
        </p:spPr>
        <p:txBody>
          <a:bodyPr wrap="square">
            <a:spAutoFit/>
          </a:bodyPr>
          <a:lstStyle/>
          <a:p>
            <a:r>
              <a:rPr lang="en-US" sz="2400" b="1" dirty="0">
                <a:latin typeface="Times-Roman"/>
              </a:rPr>
              <a:t>2. Which of the following is not included in the cost of a defect?</a:t>
            </a:r>
          </a:p>
          <a:p>
            <a:r>
              <a:rPr lang="en-US" sz="2400" b="1" dirty="0">
                <a:latin typeface="Times-Roman"/>
              </a:rPr>
              <a:t>(</a:t>
            </a:r>
            <a:r>
              <a:rPr lang="en-US" sz="2000" dirty="0">
                <a:latin typeface="Times-Roman"/>
              </a:rPr>
              <a:t>a) The cost to the customer of dealing with a defective product.</a:t>
            </a:r>
          </a:p>
          <a:p>
            <a:r>
              <a:rPr lang="en-US" sz="2000" dirty="0">
                <a:latin typeface="Times-Roman"/>
              </a:rPr>
              <a:t>(b) The cost of resolving the customer’s problem.</a:t>
            </a:r>
          </a:p>
          <a:p>
            <a:r>
              <a:rPr lang="en-US" sz="2000" dirty="0">
                <a:latin typeface="Times-Roman"/>
              </a:rPr>
              <a:t>(c) The cost of scrapping the item.</a:t>
            </a:r>
          </a:p>
          <a:p>
            <a:r>
              <a:rPr lang="en-US" sz="2000" dirty="0">
                <a:latin typeface="Times-Roman"/>
              </a:rPr>
              <a:t>(d</a:t>
            </a:r>
            <a:r>
              <a:rPr lang="en-US" sz="2000" dirty="0" smtClean="0">
                <a:latin typeface="Times-Roman"/>
              </a:rPr>
              <a:t>)</a:t>
            </a:r>
            <a:r>
              <a:rPr lang="el-GR" sz="2000" dirty="0" smtClean="0">
                <a:latin typeface="Times-Roman"/>
              </a:rPr>
              <a:t>  </a:t>
            </a:r>
            <a:r>
              <a:rPr lang="en-US" sz="2000" dirty="0" smtClean="0">
                <a:latin typeface="Times-Roman"/>
              </a:rPr>
              <a:t> </a:t>
            </a:r>
            <a:r>
              <a:rPr lang="en-US" sz="2000" dirty="0">
                <a:latin typeface="Times-Roman"/>
              </a:rPr>
              <a:t>The cost of preventing the defect</a:t>
            </a:r>
            <a:r>
              <a:rPr lang="en-US" sz="2000" dirty="0" smtClean="0">
                <a:latin typeface="Times-Roman"/>
              </a:rPr>
              <a:t>.</a:t>
            </a:r>
            <a:endParaRPr lang="el-GR" sz="2000" dirty="0" smtClean="0">
              <a:latin typeface="Times-Roman"/>
            </a:endParaRPr>
          </a:p>
          <a:p>
            <a:endParaRPr lang="el-GR" sz="2000" dirty="0">
              <a:latin typeface="Times-Roman"/>
            </a:endParaRPr>
          </a:p>
          <a:p>
            <a:r>
              <a:rPr lang="en-US" sz="2400" b="1" dirty="0">
                <a:latin typeface="Times-Roman"/>
              </a:rPr>
              <a:t>3. Which of these is not a phrase used by Crosby?</a:t>
            </a:r>
          </a:p>
          <a:p>
            <a:r>
              <a:rPr lang="en-US" sz="2000" dirty="0"/>
              <a:t>(a) Do It Right the First Time</a:t>
            </a:r>
          </a:p>
          <a:p>
            <a:r>
              <a:rPr lang="en-US" sz="2000" dirty="0"/>
              <a:t>(b) Zero Defects</a:t>
            </a:r>
          </a:p>
          <a:p>
            <a:r>
              <a:rPr lang="en-US" sz="2000" dirty="0"/>
              <a:t>(c) </a:t>
            </a:r>
            <a:r>
              <a:rPr lang="el-GR" sz="2000" dirty="0" smtClean="0"/>
              <a:t>  </a:t>
            </a:r>
            <a:r>
              <a:rPr lang="en-US" sz="2000" dirty="0" smtClean="0"/>
              <a:t>Eliminate </a:t>
            </a:r>
            <a:r>
              <a:rPr lang="en-US" sz="2000" dirty="0"/>
              <a:t>Numerical Quotas</a:t>
            </a:r>
          </a:p>
          <a:p>
            <a:r>
              <a:rPr lang="en-US" sz="2000" dirty="0"/>
              <a:t>(d) Hassle-free</a:t>
            </a:r>
            <a:endParaRPr lang="el-GR" sz="2000" dirty="0"/>
          </a:p>
        </p:txBody>
      </p:sp>
    </p:spTree>
    <p:extLst>
      <p:ext uri="{BB962C8B-B14F-4D97-AF65-F5344CB8AC3E}">
        <p14:creationId xmlns:p14="http://schemas.microsoft.com/office/powerpoint/2010/main" val="30059639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2A892DB-A9C8-4807-BDAE-1DBEA09981CA}"/>
              </a:ext>
            </a:extLst>
          </p:cNvPr>
          <p:cNvSpPr>
            <a:spLocks noGrp="1"/>
          </p:cNvSpPr>
          <p:nvPr>
            <p:ph type="title"/>
          </p:nvPr>
        </p:nvSpPr>
        <p:spPr>
          <a:xfrm>
            <a:off x="444492" y="980728"/>
            <a:ext cx="8229600" cy="761086"/>
          </a:xfrm>
        </p:spPr>
        <p:txBody>
          <a:bodyPr>
            <a:noAutofit/>
          </a:bodyPr>
          <a:lstStyle/>
          <a:p>
            <a:pPr algn="ctr"/>
            <a:r>
              <a:rPr lang="el-GR" sz="2400" i="1" dirty="0" smtClean="0"/>
              <a:t>Ερωτήσεις κατανόησης </a:t>
            </a:r>
            <a:r>
              <a:rPr lang="el-GR" sz="2400" dirty="0" smtClean="0"/>
              <a:t> </a:t>
            </a:r>
            <a:endParaRPr lang="el-GR" sz="2400" dirty="0"/>
          </a:p>
        </p:txBody>
      </p:sp>
      <p:sp>
        <p:nvSpPr>
          <p:cNvPr id="4" name="Θέση υποσέλιδου 3">
            <a:extLst>
              <a:ext uri="{FF2B5EF4-FFF2-40B4-BE49-F238E27FC236}">
                <a16:creationId xmlns="" xmlns:a16="http://schemas.microsoft.com/office/drawing/2014/main" id="{2723DDF6-E316-4EB3-87D2-F5F18A6CBA30}"/>
              </a:ext>
            </a:extLst>
          </p:cNvPr>
          <p:cNvSpPr>
            <a:spLocks noGrp="1"/>
          </p:cNvSpPr>
          <p:nvPr>
            <p:ph type="ftr" sz="quarter" idx="11"/>
          </p:nvPr>
        </p:nvSpPr>
        <p:spPr>
          <a:xfrm>
            <a:off x="5257800" y="612648"/>
            <a:ext cx="2410544" cy="457200"/>
          </a:xfrm>
        </p:spPr>
        <p:txBody>
          <a:bodyPr/>
          <a:lstStyle/>
          <a:p>
            <a:r>
              <a:rPr lang="el-GR" sz="1100" dirty="0"/>
              <a:t>11. Κόστος ποιότητας</a:t>
            </a:r>
          </a:p>
        </p:txBody>
      </p:sp>
      <p:sp>
        <p:nvSpPr>
          <p:cNvPr id="5" name="Θέση αριθμού διαφάνειας 4">
            <a:extLst>
              <a:ext uri="{FF2B5EF4-FFF2-40B4-BE49-F238E27FC236}">
                <a16:creationId xmlns="" xmlns:a16="http://schemas.microsoft.com/office/drawing/2014/main" id="{EF209AF2-CF7B-443A-89A4-95E1FE4B6FE8}"/>
              </a:ext>
            </a:extLst>
          </p:cNvPr>
          <p:cNvSpPr>
            <a:spLocks noGrp="1"/>
          </p:cNvSpPr>
          <p:nvPr>
            <p:ph type="sldNum" sz="quarter" idx="12"/>
          </p:nvPr>
        </p:nvSpPr>
        <p:spPr/>
        <p:txBody>
          <a:bodyPr/>
          <a:lstStyle/>
          <a:p>
            <a:fld id="{61C44E05-631C-4892-B577-17C57620ECE9}" type="slidenum">
              <a:rPr lang="en-US" smtClean="0"/>
              <a:pPr/>
              <a:t>37</a:t>
            </a:fld>
            <a:endParaRPr lang="en-US"/>
          </a:p>
        </p:txBody>
      </p:sp>
      <p:sp>
        <p:nvSpPr>
          <p:cNvPr id="6" name="Ορθογώνιο 5"/>
          <p:cNvSpPr/>
          <p:nvPr/>
        </p:nvSpPr>
        <p:spPr>
          <a:xfrm>
            <a:off x="526844" y="1737888"/>
            <a:ext cx="8064896" cy="4801314"/>
          </a:xfrm>
          <a:prstGeom prst="rect">
            <a:avLst/>
          </a:prstGeom>
        </p:spPr>
        <p:txBody>
          <a:bodyPr wrap="square">
            <a:spAutoFit/>
          </a:bodyPr>
          <a:lstStyle/>
          <a:p>
            <a:r>
              <a:rPr lang="el-GR" b="1" dirty="0" smtClean="0"/>
              <a:t>4. </a:t>
            </a:r>
            <a:r>
              <a:rPr lang="en-US" b="1" dirty="0" smtClean="0"/>
              <a:t>In </a:t>
            </a:r>
            <a:r>
              <a:rPr lang="en-US" b="1" dirty="0"/>
              <a:t>discussing American slogans to be eliminated, Deming said, “</a:t>
            </a:r>
            <a:r>
              <a:rPr lang="en-US" b="1" dirty="0" smtClean="0"/>
              <a:t>How</a:t>
            </a:r>
            <a:r>
              <a:rPr lang="el-GR" b="1" dirty="0" smtClean="0"/>
              <a:t> </a:t>
            </a:r>
            <a:r>
              <a:rPr lang="en-US" b="1" dirty="0" smtClean="0"/>
              <a:t>could </a:t>
            </a:r>
            <a:r>
              <a:rPr lang="en-US" b="1" dirty="0"/>
              <a:t>a man make it right the first time when the incoming material </a:t>
            </a:r>
            <a:r>
              <a:rPr lang="en-US" b="1" dirty="0" smtClean="0"/>
              <a:t>is</a:t>
            </a:r>
            <a:r>
              <a:rPr lang="el-GR" b="1" dirty="0" smtClean="0"/>
              <a:t> </a:t>
            </a:r>
            <a:r>
              <a:rPr lang="en-US" b="1" dirty="0" smtClean="0"/>
              <a:t>off-gauge</a:t>
            </a:r>
            <a:r>
              <a:rPr lang="en-US" b="1" dirty="0"/>
              <a:t>, off-color, or if his machine is not in good order?” Crosby </a:t>
            </a:r>
            <a:r>
              <a:rPr lang="en-US" b="1" dirty="0" smtClean="0"/>
              <a:t>is</a:t>
            </a:r>
            <a:r>
              <a:rPr lang="el-GR" b="1" dirty="0" smtClean="0"/>
              <a:t> </a:t>
            </a:r>
            <a:r>
              <a:rPr lang="en-US" b="1" dirty="0" smtClean="0"/>
              <a:t>not </a:t>
            </a:r>
            <a:r>
              <a:rPr lang="en-US" b="1" dirty="0"/>
              <a:t>recorded as answering this particular challenge. Imagine that he did.</a:t>
            </a:r>
          </a:p>
          <a:p>
            <a:r>
              <a:rPr lang="en-US" b="1" dirty="0"/>
              <a:t>Which of these would he be most likely to say</a:t>
            </a:r>
            <a:r>
              <a:rPr lang="en-US" b="1" dirty="0" smtClean="0"/>
              <a:t>?</a:t>
            </a:r>
            <a:endParaRPr lang="el-GR" b="1" dirty="0" smtClean="0"/>
          </a:p>
          <a:p>
            <a:endParaRPr lang="en-US" b="1" dirty="0"/>
          </a:p>
          <a:p>
            <a:r>
              <a:rPr lang="el-GR" sz="2000" dirty="0" smtClean="0"/>
              <a:t>  </a:t>
            </a:r>
            <a:r>
              <a:rPr lang="en-US" sz="2000" dirty="0" smtClean="0"/>
              <a:t>(</a:t>
            </a:r>
            <a:r>
              <a:rPr lang="en-US" sz="2000" dirty="0"/>
              <a:t>a) “You are right. We can only get it right the first time when we can</a:t>
            </a:r>
          </a:p>
          <a:p>
            <a:r>
              <a:rPr lang="en-US" sz="2000" dirty="0"/>
              <a:t>report problems with machinery, processes, and inputs and get them</a:t>
            </a:r>
          </a:p>
          <a:p>
            <a:r>
              <a:rPr lang="en-US" sz="2000" dirty="0"/>
              <a:t>solved. Upper management must give managers and workers the</a:t>
            </a:r>
          </a:p>
          <a:p>
            <a:r>
              <a:rPr lang="en-US" sz="2000" dirty="0"/>
              <a:t>means to change processes to solve quality problems</a:t>
            </a:r>
            <a:r>
              <a:rPr lang="en-US" sz="2000" dirty="0" smtClean="0"/>
              <a:t>.”</a:t>
            </a:r>
            <a:endParaRPr lang="el-GR" sz="2000" dirty="0" smtClean="0"/>
          </a:p>
          <a:p>
            <a:r>
              <a:rPr lang="en-US" sz="2000" dirty="0"/>
              <a:t>b) “You miss the point. Do it right the first time assumes that everything</a:t>
            </a:r>
          </a:p>
          <a:p>
            <a:r>
              <a:rPr lang="en-US" sz="2000" dirty="0"/>
              <a:t>is in working order. It’s just about paying attention.”</a:t>
            </a:r>
          </a:p>
          <a:p>
            <a:r>
              <a:rPr lang="en-US" sz="2000" dirty="0"/>
              <a:t>(c) “With diligent effort, these problems can be addressed.”</a:t>
            </a:r>
          </a:p>
          <a:p>
            <a:r>
              <a:rPr lang="en-US" sz="2000" dirty="0"/>
              <a:t>(d) “A quality management program would solve these problems.”</a:t>
            </a:r>
            <a:endParaRPr lang="el-GR" sz="2000" dirty="0"/>
          </a:p>
        </p:txBody>
      </p:sp>
    </p:spTree>
    <p:extLst>
      <p:ext uri="{BB962C8B-B14F-4D97-AF65-F5344CB8AC3E}">
        <p14:creationId xmlns:p14="http://schemas.microsoft.com/office/powerpoint/2010/main" val="285445119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2A892DB-A9C8-4807-BDAE-1DBEA09981CA}"/>
              </a:ext>
            </a:extLst>
          </p:cNvPr>
          <p:cNvSpPr>
            <a:spLocks noGrp="1"/>
          </p:cNvSpPr>
          <p:nvPr>
            <p:ph type="title"/>
          </p:nvPr>
        </p:nvSpPr>
        <p:spPr>
          <a:xfrm>
            <a:off x="444492" y="980728"/>
            <a:ext cx="8229600" cy="761086"/>
          </a:xfrm>
        </p:spPr>
        <p:txBody>
          <a:bodyPr>
            <a:noAutofit/>
          </a:bodyPr>
          <a:lstStyle/>
          <a:p>
            <a:pPr algn="ctr"/>
            <a:r>
              <a:rPr lang="el-GR" sz="2400" i="1" dirty="0" smtClean="0"/>
              <a:t>Ερωτήσεις κατανόησης </a:t>
            </a:r>
            <a:r>
              <a:rPr lang="el-GR" sz="2400" dirty="0" smtClean="0"/>
              <a:t> </a:t>
            </a:r>
            <a:endParaRPr lang="el-GR" sz="2400" dirty="0"/>
          </a:p>
        </p:txBody>
      </p:sp>
      <p:sp>
        <p:nvSpPr>
          <p:cNvPr id="4" name="Θέση υποσέλιδου 3">
            <a:extLst>
              <a:ext uri="{FF2B5EF4-FFF2-40B4-BE49-F238E27FC236}">
                <a16:creationId xmlns="" xmlns:a16="http://schemas.microsoft.com/office/drawing/2014/main" id="{2723DDF6-E316-4EB3-87D2-F5F18A6CBA30}"/>
              </a:ext>
            </a:extLst>
          </p:cNvPr>
          <p:cNvSpPr>
            <a:spLocks noGrp="1"/>
          </p:cNvSpPr>
          <p:nvPr>
            <p:ph type="ftr" sz="quarter" idx="11"/>
          </p:nvPr>
        </p:nvSpPr>
        <p:spPr>
          <a:xfrm>
            <a:off x="5257800" y="612648"/>
            <a:ext cx="2410544" cy="457200"/>
          </a:xfrm>
        </p:spPr>
        <p:txBody>
          <a:bodyPr/>
          <a:lstStyle/>
          <a:p>
            <a:r>
              <a:rPr lang="el-GR" sz="1100" dirty="0"/>
              <a:t>11. Κόστος ποιότητας</a:t>
            </a:r>
          </a:p>
        </p:txBody>
      </p:sp>
      <p:sp>
        <p:nvSpPr>
          <p:cNvPr id="5" name="Θέση αριθμού διαφάνειας 4">
            <a:extLst>
              <a:ext uri="{FF2B5EF4-FFF2-40B4-BE49-F238E27FC236}">
                <a16:creationId xmlns="" xmlns:a16="http://schemas.microsoft.com/office/drawing/2014/main" id="{EF209AF2-CF7B-443A-89A4-95E1FE4B6FE8}"/>
              </a:ext>
            </a:extLst>
          </p:cNvPr>
          <p:cNvSpPr>
            <a:spLocks noGrp="1"/>
          </p:cNvSpPr>
          <p:nvPr>
            <p:ph type="sldNum" sz="quarter" idx="12"/>
          </p:nvPr>
        </p:nvSpPr>
        <p:spPr/>
        <p:txBody>
          <a:bodyPr/>
          <a:lstStyle/>
          <a:p>
            <a:fld id="{61C44E05-631C-4892-B577-17C57620ECE9}" type="slidenum">
              <a:rPr lang="en-US" smtClean="0"/>
              <a:pPr/>
              <a:t>38</a:t>
            </a:fld>
            <a:endParaRPr lang="en-US"/>
          </a:p>
        </p:txBody>
      </p:sp>
      <p:sp>
        <p:nvSpPr>
          <p:cNvPr id="6" name="Ορθογώνιο 5"/>
          <p:cNvSpPr/>
          <p:nvPr/>
        </p:nvSpPr>
        <p:spPr>
          <a:xfrm>
            <a:off x="476560" y="2636912"/>
            <a:ext cx="8064896" cy="1785104"/>
          </a:xfrm>
          <a:prstGeom prst="rect">
            <a:avLst/>
          </a:prstGeom>
        </p:spPr>
        <p:txBody>
          <a:bodyPr wrap="square">
            <a:spAutoFit/>
          </a:bodyPr>
          <a:lstStyle/>
          <a:p>
            <a:r>
              <a:rPr lang="en-US" sz="2000" b="1" dirty="0"/>
              <a:t>5. Crosby’s view of manufacturing and service companies is</a:t>
            </a:r>
          </a:p>
          <a:p>
            <a:r>
              <a:rPr lang="en-US" b="1" dirty="0"/>
              <a:t>(</a:t>
            </a:r>
            <a:r>
              <a:rPr lang="en-US" dirty="0"/>
              <a:t>a) quality management is easier in manufacturing companies.</a:t>
            </a:r>
          </a:p>
          <a:p>
            <a:r>
              <a:rPr lang="en-US" dirty="0"/>
              <a:t>(b) quality management is easier in service companies.</a:t>
            </a:r>
          </a:p>
          <a:p>
            <a:r>
              <a:rPr lang="en-US" dirty="0"/>
              <a:t>(c) quality management works in both types of companies, but it has to</a:t>
            </a:r>
          </a:p>
          <a:p>
            <a:r>
              <a:rPr lang="en-US" dirty="0"/>
              <a:t>be done differently in each.</a:t>
            </a:r>
          </a:p>
          <a:p>
            <a:r>
              <a:rPr lang="en-US" dirty="0"/>
              <a:t>(d) </a:t>
            </a:r>
            <a:r>
              <a:rPr lang="el-GR" dirty="0" smtClean="0"/>
              <a:t>  </a:t>
            </a:r>
            <a:r>
              <a:rPr lang="en-US" dirty="0" smtClean="0"/>
              <a:t>there </a:t>
            </a:r>
            <a:r>
              <a:rPr lang="en-US" dirty="0"/>
              <a:t>is no real difference between the two.</a:t>
            </a:r>
            <a:endParaRPr lang="el-GR" sz="2000" dirty="0"/>
          </a:p>
        </p:txBody>
      </p:sp>
    </p:spTree>
    <p:extLst>
      <p:ext uri="{BB962C8B-B14F-4D97-AF65-F5344CB8AC3E}">
        <p14:creationId xmlns:p14="http://schemas.microsoft.com/office/powerpoint/2010/main" val="290348806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9BA7F698-A1AE-45E9-B2F1-58F521B74892}"/>
              </a:ext>
            </a:extLst>
          </p:cNvPr>
          <p:cNvSpPr>
            <a:spLocks noGrp="1"/>
          </p:cNvSpPr>
          <p:nvPr>
            <p:ph type="title"/>
          </p:nvPr>
        </p:nvSpPr>
        <p:spPr>
          <a:xfrm>
            <a:off x="611560" y="900946"/>
            <a:ext cx="8229600" cy="1066800"/>
          </a:xfrm>
        </p:spPr>
        <p:txBody>
          <a:bodyPr/>
          <a:lstStyle/>
          <a:p>
            <a:pPr algn="ctr"/>
            <a:r>
              <a:rPr lang="el-GR" b="1" dirty="0">
                <a:solidFill>
                  <a:srgbClr val="424456"/>
                </a:solidFill>
              </a:rPr>
              <a:t>Βιβλιογραφία</a:t>
            </a:r>
            <a:endParaRPr lang="el-GR" dirty="0"/>
          </a:p>
        </p:txBody>
      </p:sp>
      <p:sp>
        <p:nvSpPr>
          <p:cNvPr id="3" name="Θέση περιεχομένου 2">
            <a:extLst>
              <a:ext uri="{FF2B5EF4-FFF2-40B4-BE49-F238E27FC236}">
                <a16:creationId xmlns="" xmlns:a16="http://schemas.microsoft.com/office/drawing/2014/main" id="{F7A1C505-3FA0-400A-B8FC-F1A627E63E48}"/>
              </a:ext>
            </a:extLst>
          </p:cNvPr>
          <p:cNvSpPr>
            <a:spLocks noGrp="1"/>
          </p:cNvSpPr>
          <p:nvPr>
            <p:ph idx="1"/>
          </p:nvPr>
        </p:nvSpPr>
        <p:spPr>
          <a:xfrm>
            <a:off x="490736" y="2852936"/>
            <a:ext cx="8229600" cy="3123792"/>
          </a:xfrm>
        </p:spPr>
        <p:txBody>
          <a:bodyPr>
            <a:normAutofit/>
          </a:bodyPr>
          <a:lstStyle/>
          <a:p>
            <a:pPr marL="109728" indent="0">
              <a:buNone/>
            </a:pPr>
            <a:r>
              <a:rPr lang="el-GR" dirty="0"/>
              <a:t> </a:t>
            </a:r>
          </a:p>
          <a:p>
            <a:pPr algn="just" eaLnBrk="0" hangingPunct="0">
              <a:lnSpc>
                <a:spcPct val="110000"/>
              </a:lnSpc>
              <a:buFont typeface="Wingdings" panose="05000000000000000000" pitchFamily="2" charset="2"/>
              <a:buChar char="ü"/>
            </a:pPr>
            <a:endParaRPr lang="el-GR" dirty="0"/>
          </a:p>
        </p:txBody>
      </p:sp>
      <p:sp>
        <p:nvSpPr>
          <p:cNvPr id="5" name="Θέση αριθμού διαφάνειας 4">
            <a:extLst>
              <a:ext uri="{FF2B5EF4-FFF2-40B4-BE49-F238E27FC236}">
                <a16:creationId xmlns="" xmlns:a16="http://schemas.microsoft.com/office/drawing/2014/main" id="{7A14ABE2-DB4B-4A51-AE1F-BE5A8482DED8}"/>
              </a:ext>
            </a:extLst>
          </p:cNvPr>
          <p:cNvSpPr>
            <a:spLocks noGrp="1"/>
          </p:cNvSpPr>
          <p:nvPr>
            <p:ph type="sldNum" sz="quarter" idx="12"/>
          </p:nvPr>
        </p:nvSpPr>
        <p:spPr/>
        <p:txBody>
          <a:bodyPr/>
          <a:lstStyle/>
          <a:p>
            <a:fld id="{61C44E05-631C-4892-B577-17C57620ECE9}" type="slidenum">
              <a:rPr lang="en-US" smtClean="0"/>
              <a:pPr/>
              <a:t>39</a:t>
            </a:fld>
            <a:endParaRPr lang="en-US"/>
          </a:p>
        </p:txBody>
      </p:sp>
      <p:sp>
        <p:nvSpPr>
          <p:cNvPr id="7" name="Ορθογώνιο 6">
            <a:extLst>
              <a:ext uri="{FF2B5EF4-FFF2-40B4-BE49-F238E27FC236}">
                <a16:creationId xmlns="" xmlns:a16="http://schemas.microsoft.com/office/drawing/2014/main" id="{14A1F44B-F1B7-4798-A2CA-DD6D8F362966}"/>
              </a:ext>
            </a:extLst>
          </p:cNvPr>
          <p:cNvSpPr/>
          <p:nvPr/>
        </p:nvSpPr>
        <p:spPr>
          <a:xfrm>
            <a:off x="611560" y="2262809"/>
            <a:ext cx="7776864" cy="3924151"/>
          </a:xfrm>
          <a:prstGeom prst="rect">
            <a:avLst/>
          </a:prstGeom>
        </p:spPr>
        <p:txBody>
          <a:bodyPr wrap="square">
            <a:spAutoFit/>
          </a:bodyPr>
          <a:lstStyle/>
          <a:p>
            <a:pPr marL="365125" lvl="0" indent="-255588" algn="just" eaLnBrk="0" fontAlgn="base" hangingPunct="0">
              <a:spcBef>
                <a:spcPts val="300"/>
              </a:spcBef>
              <a:spcAft>
                <a:spcPct val="0"/>
              </a:spcAft>
              <a:buClr>
                <a:srgbClr val="A04DA3"/>
              </a:buClr>
              <a:buFont typeface="Georgia" panose="02040502050405020303" pitchFamily="18" charset="0"/>
              <a:buChar char="•"/>
            </a:pPr>
            <a:r>
              <a:rPr lang="el-GR" altLang="el-GR" dirty="0" err="1" smtClean="0">
                <a:solidFill>
                  <a:prstClr val="black"/>
                </a:solidFill>
              </a:rPr>
              <a:t>Δερβιτσιώτης</a:t>
            </a:r>
            <a:r>
              <a:rPr lang="el-GR" altLang="el-GR" dirty="0">
                <a:solidFill>
                  <a:prstClr val="black"/>
                </a:solidFill>
              </a:rPr>
              <a:t>, Κ.Ν. (2001). </a:t>
            </a:r>
            <a:r>
              <a:rPr lang="el-GR" altLang="el-GR" i="1" dirty="0">
                <a:solidFill>
                  <a:prstClr val="black"/>
                </a:solidFill>
              </a:rPr>
              <a:t>Ανταγωνιστικότητα με διοίκηση ολικής ποιότητας</a:t>
            </a:r>
            <a:r>
              <a:rPr lang="el-GR" altLang="el-GR" dirty="0">
                <a:solidFill>
                  <a:prstClr val="black"/>
                </a:solidFill>
              </a:rPr>
              <a:t>. Αθήνα: </a:t>
            </a:r>
            <a:r>
              <a:rPr lang="el-GR" altLang="el-GR" dirty="0" err="1">
                <a:solidFill>
                  <a:prstClr val="black"/>
                </a:solidFill>
              </a:rPr>
              <a:t>Interbooks</a:t>
            </a:r>
            <a:r>
              <a:rPr lang="el-GR" altLang="el-GR" dirty="0">
                <a:solidFill>
                  <a:prstClr val="black"/>
                </a:solidFill>
              </a:rPr>
              <a:t>. </a:t>
            </a:r>
            <a:endParaRPr lang="en-US" altLang="el-GR" dirty="0" smtClean="0">
              <a:solidFill>
                <a:prstClr val="black"/>
              </a:solidFill>
            </a:endParaRPr>
          </a:p>
          <a:p>
            <a:pPr marL="365125" lvl="0" indent="-255588" algn="just" eaLnBrk="0" fontAlgn="base" hangingPunct="0">
              <a:spcBef>
                <a:spcPts val="300"/>
              </a:spcBef>
              <a:spcAft>
                <a:spcPct val="0"/>
              </a:spcAft>
              <a:buClr>
                <a:srgbClr val="A04DA3"/>
              </a:buClr>
              <a:buFont typeface="Georgia" panose="02040502050405020303" pitchFamily="18" charset="0"/>
              <a:buChar char="•"/>
            </a:pPr>
            <a:r>
              <a:rPr lang="en-US" altLang="el-GR" dirty="0" err="1" smtClean="0">
                <a:solidFill>
                  <a:prstClr val="black"/>
                </a:solidFill>
              </a:rPr>
              <a:t>Goetsch</a:t>
            </a:r>
            <a:r>
              <a:rPr lang="en-US" altLang="el-GR" dirty="0">
                <a:solidFill>
                  <a:prstClr val="black"/>
                </a:solidFill>
              </a:rPr>
              <a:t>, D. &amp; Davis, S. (2018). </a:t>
            </a:r>
            <a:r>
              <a:rPr lang="el-GR" altLang="el-GR" dirty="0">
                <a:solidFill>
                  <a:prstClr val="black"/>
                </a:solidFill>
              </a:rPr>
              <a:t>Διαχείριση ποιότητας και </a:t>
            </a:r>
            <a:r>
              <a:rPr lang="el-GR" altLang="el-GR" dirty="0" err="1">
                <a:solidFill>
                  <a:prstClr val="black"/>
                </a:solidFill>
              </a:rPr>
              <a:t>οργανωσιακή</a:t>
            </a:r>
            <a:r>
              <a:rPr lang="el-GR" altLang="el-GR" dirty="0">
                <a:solidFill>
                  <a:prstClr val="black"/>
                </a:solidFill>
              </a:rPr>
              <a:t> αριστεία. Εκδόσεις </a:t>
            </a:r>
            <a:r>
              <a:rPr lang="el-GR" altLang="el-GR" dirty="0" err="1" smtClean="0">
                <a:solidFill>
                  <a:prstClr val="black"/>
                </a:solidFill>
              </a:rPr>
              <a:t>Τζιόλα</a:t>
            </a:r>
            <a:endParaRPr lang="el-GR" altLang="el-GR" dirty="0" smtClean="0">
              <a:solidFill>
                <a:prstClr val="black"/>
              </a:solidFill>
            </a:endParaRPr>
          </a:p>
          <a:p>
            <a:pPr marL="365125" lvl="0" indent="-255588" algn="just" eaLnBrk="0" fontAlgn="base" hangingPunct="0">
              <a:spcBef>
                <a:spcPts val="300"/>
              </a:spcBef>
              <a:spcAft>
                <a:spcPct val="0"/>
              </a:spcAft>
              <a:buClr>
                <a:srgbClr val="A04DA3"/>
              </a:buClr>
              <a:buFont typeface="Georgia" panose="02040502050405020303" pitchFamily="18" charset="0"/>
              <a:buChar char="•"/>
            </a:pPr>
            <a:r>
              <a:rPr lang="en-US" altLang="el-GR" dirty="0">
                <a:solidFill>
                  <a:prstClr val="black"/>
                </a:solidFill>
              </a:rPr>
              <a:t>Kirkpatrick </a:t>
            </a:r>
            <a:r>
              <a:rPr lang="en-US" altLang="el-GR" dirty="0" smtClean="0">
                <a:solidFill>
                  <a:prstClr val="black"/>
                </a:solidFill>
              </a:rPr>
              <a:t>L.</a:t>
            </a:r>
            <a:r>
              <a:rPr lang="en-US" altLang="el-GR" dirty="0">
                <a:solidFill>
                  <a:prstClr val="black"/>
                </a:solidFill>
              </a:rPr>
              <a:t>D</a:t>
            </a:r>
            <a:r>
              <a:rPr lang="en-US" altLang="el-GR" dirty="0" smtClean="0">
                <a:solidFill>
                  <a:prstClr val="black"/>
                </a:solidFill>
              </a:rPr>
              <a:t>, </a:t>
            </a:r>
            <a:r>
              <a:rPr lang="en-US" altLang="el-GR" dirty="0">
                <a:solidFill>
                  <a:prstClr val="black"/>
                </a:solidFill>
              </a:rPr>
              <a:t>(2001</a:t>
            </a:r>
            <a:r>
              <a:rPr lang="en-US" altLang="el-GR" dirty="0" smtClean="0">
                <a:solidFill>
                  <a:prstClr val="black"/>
                </a:solidFill>
              </a:rPr>
              <a:t>)</a:t>
            </a:r>
            <a:r>
              <a:rPr lang="el-GR" altLang="el-GR" dirty="0" smtClean="0">
                <a:solidFill>
                  <a:prstClr val="black"/>
                </a:solidFill>
              </a:rPr>
              <a:t>.</a:t>
            </a:r>
            <a:r>
              <a:rPr lang="en-US" altLang="el-GR" dirty="0" smtClean="0">
                <a:solidFill>
                  <a:prstClr val="black"/>
                </a:solidFill>
              </a:rPr>
              <a:t> </a:t>
            </a:r>
            <a:r>
              <a:rPr lang="en-US" altLang="el-GR" i="1" dirty="0">
                <a:solidFill>
                  <a:prstClr val="black"/>
                </a:solidFill>
              </a:rPr>
              <a:t>Managing change </a:t>
            </a:r>
            <a:r>
              <a:rPr lang="en-US" altLang="el-GR" i="1" dirty="0" smtClean="0">
                <a:solidFill>
                  <a:prstClr val="black"/>
                </a:solidFill>
              </a:rPr>
              <a:t>effectively</a:t>
            </a:r>
            <a:r>
              <a:rPr lang="el-GR" altLang="el-GR" dirty="0" smtClean="0">
                <a:solidFill>
                  <a:prstClr val="black"/>
                </a:solidFill>
              </a:rPr>
              <a:t>. </a:t>
            </a:r>
            <a:r>
              <a:rPr lang="en-US" altLang="el-GR" dirty="0" smtClean="0">
                <a:solidFill>
                  <a:prstClr val="black"/>
                </a:solidFill>
              </a:rPr>
              <a:t>Butterworth</a:t>
            </a:r>
            <a:r>
              <a:rPr lang="el-GR" altLang="el-GR" dirty="0" smtClean="0">
                <a:solidFill>
                  <a:prstClr val="black"/>
                </a:solidFill>
              </a:rPr>
              <a:t> </a:t>
            </a:r>
            <a:r>
              <a:rPr lang="en-US" altLang="el-GR" dirty="0" smtClean="0">
                <a:solidFill>
                  <a:prstClr val="black"/>
                </a:solidFill>
              </a:rPr>
              <a:t>Heinemann.</a:t>
            </a:r>
            <a:endParaRPr lang="el-GR" altLang="el-GR" dirty="0" smtClean="0">
              <a:solidFill>
                <a:prstClr val="black"/>
              </a:solidFill>
            </a:endParaRPr>
          </a:p>
          <a:p>
            <a:pPr marL="365125" indent="-255588" algn="just" eaLnBrk="0" fontAlgn="base" hangingPunct="0">
              <a:spcBef>
                <a:spcPts val="300"/>
              </a:spcBef>
              <a:spcAft>
                <a:spcPct val="0"/>
              </a:spcAft>
              <a:buClr>
                <a:srgbClr val="A04DA3"/>
              </a:buClr>
              <a:buFont typeface="Georgia" panose="02040502050405020303" pitchFamily="18" charset="0"/>
              <a:buChar char="•"/>
            </a:pPr>
            <a:r>
              <a:rPr lang="en-US" altLang="el-GR" dirty="0">
                <a:solidFill>
                  <a:prstClr val="black"/>
                </a:solidFill>
              </a:rPr>
              <a:t>Kemp, S. </a:t>
            </a:r>
            <a:r>
              <a:rPr lang="el-GR" altLang="el-GR" dirty="0">
                <a:solidFill>
                  <a:prstClr val="black"/>
                </a:solidFill>
              </a:rPr>
              <a:t>(2006). </a:t>
            </a:r>
            <a:r>
              <a:rPr lang="en-US" altLang="el-GR" dirty="0" smtClean="0">
                <a:solidFill>
                  <a:prstClr val="black"/>
                </a:solidFill>
              </a:rPr>
              <a:t>Quality management demystified. McGraw-Hill</a:t>
            </a:r>
          </a:p>
          <a:p>
            <a:pPr marL="365125" indent="-255588" algn="just" eaLnBrk="0" fontAlgn="base" hangingPunct="0">
              <a:spcBef>
                <a:spcPts val="300"/>
              </a:spcBef>
              <a:spcAft>
                <a:spcPct val="0"/>
              </a:spcAft>
              <a:buClr>
                <a:srgbClr val="A04DA3"/>
              </a:buClr>
              <a:buFont typeface="Georgia" panose="02040502050405020303" pitchFamily="18" charset="0"/>
              <a:buChar char="•"/>
            </a:pPr>
            <a:r>
              <a:rPr lang="el-GR" dirty="0"/>
              <a:t>Κέφης Ν.Β. (2005), </a:t>
            </a:r>
            <a:r>
              <a:rPr lang="el-GR" i="1" dirty="0"/>
              <a:t>Διοίκηση Ολικής Ποιότητας Θεωρία και Πρότυπα, </a:t>
            </a:r>
            <a:r>
              <a:rPr lang="el-GR" dirty="0" err="1"/>
              <a:t>εκδ</a:t>
            </a:r>
            <a:r>
              <a:rPr lang="el-GR" dirty="0"/>
              <a:t>. Κριτική, </a:t>
            </a:r>
            <a:r>
              <a:rPr lang="el-GR" dirty="0" err="1"/>
              <a:t>Αθηνα</a:t>
            </a:r>
            <a:r>
              <a:rPr lang="el-GR" dirty="0"/>
              <a:t>.</a:t>
            </a:r>
            <a:endParaRPr lang="el-GR" altLang="el-GR" dirty="0" smtClean="0">
              <a:solidFill>
                <a:prstClr val="black"/>
              </a:solidFill>
            </a:endParaRPr>
          </a:p>
          <a:p>
            <a:pPr marL="365125" indent="-255588" algn="just" eaLnBrk="0" fontAlgn="base" hangingPunct="0">
              <a:spcBef>
                <a:spcPts val="300"/>
              </a:spcBef>
              <a:spcAft>
                <a:spcPct val="0"/>
              </a:spcAft>
              <a:buClr>
                <a:srgbClr val="A04DA3"/>
              </a:buClr>
              <a:buFont typeface="Georgia" panose="02040502050405020303" pitchFamily="18" charset="0"/>
              <a:buChar char="•"/>
            </a:pPr>
            <a:r>
              <a:rPr lang="en-US" altLang="el-GR" dirty="0">
                <a:solidFill>
                  <a:prstClr val="black"/>
                </a:solidFill>
              </a:rPr>
              <a:t>Oakland </a:t>
            </a:r>
            <a:r>
              <a:rPr lang="el-GR" altLang="el-GR" dirty="0">
                <a:solidFill>
                  <a:prstClr val="black"/>
                </a:solidFill>
              </a:rPr>
              <a:t>και </a:t>
            </a:r>
            <a:r>
              <a:rPr lang="en-US" altLang="el-GR" dirty="0" err="1">
                <a:solidFill>
                  <a:prstClr val="black"/>
                </a:solidFill>
              </a:rPr>
              <a:t>Waterworth</a:t>
            </a:r>
            <a:r>
              <a:rPr lang="en-US" altLang="el-GR" dirty="0">
                <a:solidFill>
                  <a:prstClr val="black"/>
                </a:solidFill>
              </a:rPr>
              <a:t>, </a:t>
            </a:r>
            <a:r>
              <a:rPr lang="el-GR" altLang="el-GR" dirty="0" smtClean="0">
                <a:solidFill>
                  <a:prstClr val="black"/>
                </a:solidFill>
              </a:rPr>
              <a:t>(</a:t>
            </a:r>
            <a:r>
              <a:rPr lang="en-US" altLang="el-GR" dirty="0" smtClean="0">
                <a:solidFill>
                  <a:prstClr val="black"/>
                </a:solidFill>
              </a:rPr>
              <a:t>1989</a:t>
            </a:r>
            <a:r>
              <a:rPr lang="el-GR" altLang="el-GR" dirty="0" smtClean="0">
                <a:solidFill>
                  <a:prstClr val="black"/>
                </a:solidFill>
              </a:rPr>
              <a:t>).</a:t>
            </a:r>
            <a:r>
              <a:rPr lang="en-US" altLang="el-GR" dirty="0">
                <a:solidFill>
                  <a:prstClr val="black"/>
                </a:solidFill>
              </a:rPr>
              <a:t> “Preface”, Total Quality management, Heinemann, </a:t>
            </a:r>
            <a:r>
              <a:rPr lang="en-US" altLang="el-GR" dirty="0" smtClean="0">
                <a:solidFill>
                  <a:prstClr val="black"/>
                </a:solidFill>
              </a:rPr>
              <a:t>Oxford.</a:t>
            </a:r>
          </a:p>
          <a:p>
            <a:pPr marL="365125" indent="-255588" algn="just" eaLnBrk="0" fontAlgn="base" hangingPunct="0">
              <a:spcBef>
                <a:spcPts val="300"/>
              </a:spcBef>
              <a:spcAft>
                <a:spcPct val="0"/>
              </a:spcAft>
              <a:buClr>
                <a:srgbClr val="A04DA3"/>
              </a:buClr>
              <a:buFont typeface="Georgia" panose="02040502050405020303" pitchFamily="18" charset="0"/>
              <a:buChar char="•"/>
            </a:pPr>
            <a:r>
              <a:rPr lang="el-GR" altLang="el-GR" dirty="0">
                <a:solidFill>
                  <a:prstClr val="black"/>
                </a:solidFill>
              </a:rPr>
              <a:t>Τσαρούχα, &amp; </a:t>
            </a:r>
            <a:r>
              <a:rPr lang="el-GR" altLang="el-GR" dirty="0" err="1">
                <a:solidFill>
                  <a:prstClr val="black"/>
                </a:solidFill>
              </a:rPr>
              <a:t>Ντέλιου</a:t>
            </a:r>
            <a:r>
              <a:rPr lang="el-GR" altLang="el-GR" dirty="0">
                <a:solidFill>
                  <a:prstClr val="black"/>
                </a:solidFill>
              </a:rPr>
              <a:t> (2017). Σύγχρονες Μέθοδοι στη Διοίκηση και Τεχνολογία Ποιότητας, Εκδόσεις </a:t>
            </a:r>
            <a:r>
              <a:rPr lang="el-GR" altLang="el-GR" dirty="0" err="1" smtClean="0">
                <a:solidFill>
                  <a:prstClr val="black"/>
                </a:solidFill>
              </a:rPr>
              <a:t>Δίσιγμα</a:t>
            </a:r>
            <a:endParaRPr lang="el-GR" altLang="el-GR" dirty="0">
              <a:solidFill>
                <a:prstClr val="black"/>
              </a:solidFill>
            </a:endParaRPr>
          </a:p>
        </p:txBody>
      </p:sp>
      <p:sp>
        <p:nvSpPr>
          <p:cNvPr id="8" name="Θέση υποσέλιδου 3">
            <a:extLst>
              <a:ext uri="{FF2B5EF4-FFF2-40B4-BE49-F238E27FC236}">
                <a16:creationId xmlns="" xmlns:a16="http://schemas.microsoft.com/office/drawing/2014/main" id="{2723DDF6-E316-4EB3-87D2-F5F18A6CBA30}"/>
              </a:ext>
            </a:extLst>
          </p:cNvPr>
          <p:cNvSpPr txBox="1">
            <a:spLocks/>
          </p:cNvSpPr>
          <p:nvPr/>
        </p:nvSpPr>
        <p:spPr>
          <a:xfrm>
            <a:off x="6073184" y="742425"/>
            <a:ext cx="2482552" cy="457200"/>
          </a:xfrm>
          <a:prstGeom prst="rect">
            <a:avLst/>
          </a:prstGeom>
        </p:spPr>
        <p:txBody>
          <a:bodyPr vert="horz"/>
          <a:lstStyle>
            <a:defPPr>
              <a:defRPr lang="en-US"/>
            </a:defPPr>
            <a:lvl1pPr marL="0" algn="r" rtl="0" latinLnBrk="0">
              <a:defRPr sz="800" kern="1200">
                <a:solidFill>
                  <a:schemeClr val="accent2"/>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lstStyle>
          <a:p>
            <a:r>
              <a:rPr lang="el-GR" sz="1100" dirty="0"/>
              <a:t>11. Κόστος ποιότητας</a:t>
            </a:r>
          </a:p>
        </p:txBody>
      </p:sp>
    </p:spTree>
    <p:extLst>
      <p:ext uri="{BB962C8B-B14F-4D97-AF65-F5344CB8AC3E}">
        <p14:creationId xmlns:p14="http://schemas.microsoft.com/office/powerpoint/2010/main" val="351894253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1" end="1"/>
                                            </p:txEl>
                                          </p:spTgt>
                                        </p:tgtEl>
                                        <p:attrNameLst>
                                          <p:attrName>style.visibility</p:attrName>
                                        </p:attrNameLst>
                                      </p:cBhvr>
                                      <p:to>
                                        <p:strVal val="visible"/>
                                      </p:to>
                                    </p:set>
                                    <p:anim calcmode="lin" valueType="num">
                                      <p:cBhvr additive="base">
                                        <p:cTn id="25"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2" end="2"/>
                                            </p:txEl>
                                          </p:spTgt>
                                        </p:tgtEl>
                                        <p:attrNameLst>
                                          <p:attrName>style.visibility</p:attrName>
                                        </p:attrNameLst>
                                      </p:cBhvr>
                                      <p:to>
                                        <p:strVal val="visible"/>
                                      </p:to>
                                    </p:set>
                                    <p:anim calcmode="lin" valueType="num">
                                      <p:cBhvr additive="base">
                                        <p:cTn id="31"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
                                            <p:txEl>
                                              <p:pRg st="3" end="3"/>
                                            </p:txEl>
                                          </p:spTgt>
                                        </p:tgtEl>
                                        <p:attrNameLst>
                                          <p:attrName>style.visibility</p:attrName>
                                        </p:attrNameLst>
                                      </p:cBhvr>
                                      <p:to>
                                        <p:strVal val="visible"/>
                                      </p:to>
                                    </p:set>
                                    <p:anim calcmode="lin" valueType="num">
                                      <p:cBhvr additive="base">
                                        <p:cTn id="37"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7">
                                            <p:txEl>
                                              <p:pRg st="4" end="4"/>
                                            </p:txEl>
                                          </p:spTgt>
                                        </p:tgtEl>
                                        <p:attrNameLst>
                                          <p:attrName>style.visibility</p:attrName>
                                        </p:attrNameLst>
                                      </p:cBhvr>
                                      <p:to>
                                        <p:strVal val="visible"/>
                                      </p:to>
                                    </p:set>
                                    <p:anim calcmode="lin" valueType="num">
                                      <p:cBhvr additive="base">
                                        <p:cTn id="43"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7">
                                            <p:txEl>
                                              <p:pRg st="5" end="5"/>
                                            </p:txEl>
                                          </p:spTgt>
                                        </p:tgtEl>
                                        <p:attrNameLst>
                                          <p:attrName>style.visibility</p:attrName>
                                        </p:attrNameLst>
                                      </p:cBhvr>
                                      <p:to>
                                        <p:strVal val="visible"/>
                                      </p:to>
                                    </p:set>
                                    <p:anim calcmode="lin" valueType="num">
                                      <p:cBhvr additive="base">
                                        <p:cTn id="49"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7">
                                            <p:txEl>
                                              <p:pRg st="6" end="6"/>
                                            </p:txEl>
                                          </p:spTgt>
                                        </p:tgtEl>
                                        <p:attrNameLst>
                                          <p:attrName>style.visibility</p:attrName>
                                        </p:attrNameLst>
                                      </p:cBhvr>
                                      <p:to>
                                        <p:strVal val="visible"/>
                                      </p:to>
                                    </p:set>
                                    <p:anim calcmode="lin" valueType="num">
                                      <p:cBhvr additive="base">
                                        <p:cTn id="55"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2A892DB-A9C8-4807-BDAE-1DBEA09981CA}"/>
              </a:ext>
            </a:extLst>
          </p:cNvPr>
          <p:cNvSpPr>
            <a:spLocks noGrp="1"/>
          </p:cNvSpPr>
          <p:nvPr>
            <p:ph type="title"/>
          </p:nvPr>
        </p:nvSpPr>
        <p:spPr>
          <a:xfrm>
            <a:off x="326136" y="751578"/>
            <a:ext cx="8229600" cy="1066800"/>
          </a:xfrm>
        </p:spPr>
        <p:txBody>
          <a:bodyPr/>
          <a:lstStyle/>
          <a:p>
            <a:pPr algn="ctr"/>
            <a:r>
              <a:rPr lang="el-GR" dirty="0" smtClean="0"/>
              <a:t> Ορισμός</a:t>
            </a:r>
            <a:endParaRPr lang="el-GR" dirty="0"/>
          </a:p>
        </p:txBody>
      </p:sp>
      <p:sp>
        <p:nvSpPr>
          <p:cNvPr id="4" name="Θέση υποσέλιδου 3">
            <a:extLst>
              <a:ext uri="{FF2B5EF4-FFF2-40B4-BE49-F238E27FC236}">
                <a16:creationId xmlns="" xmlns:a16="http://schemas.microsoft.com/office/drawing/2014/main" id="{2723DDF6-E316-4EB3-87D2-F5F18A6CBA30}"/>
              </a:ext>
            </a:extLst>
          </p:cNvPr>
          <p:cNvSpPr>
            <a:spLocks noGrp="1"/>
          </p:cNvSpPr>
          <p:nvPr>
            <p:ph type="ftr" sz="quarter" idx="11"/>
          </p:nvPr>
        </p:nvSpPr>
        <p:spPr>
          <a:xfrm>
            <a:off x="5257800" y="612648"/>
            <a:ext cx="2410544" cy="457200"/>
          </a:xfrm>
        </p:spPr>
        <p:txBody>
          <a:bodyPr/>
          <a:lstStyle/>
          <a:p>
            <a:r>
              <a:rPr lang="el-GR" sz="1100" dirty="0"/>
              <a:t>11. Κόστος ποιότητας</a:t>
            </a:r>
          </a:p>
        </p:txBody>
      </p:sp>
      <p:sp>
        <p:nvSpPr>
          <p:cNvPr id="5" name="Θέση αριθμού διαφάνειας 4">
            <a:extLst>
              <a:ext uri="{FF2B5EF4-FFF2-40B4-BE49-F238E27FC236}">
                <a16:creationId xmlns="" xmlns:a16="http://schemas.microsoft.com/office/drawing/2014/main" id="{EF209AF2-CF7B-443A-89A4-95E1FE4B6FE8}"/>
              </a:ext>
            </a:extLst>
          </p:cNvPr>
          <p:cNvSpPr>
            <a:spLocks noGrp="1"/>
          </p:cNvSpPr>
          <p:nvPr>
            <p:ph type="sldNum" sz="quarter" idx="12"/>
          </p:nvPr>
        </p:nvSpPr>
        <p:spPr/>
        <p:txBody>
          <a:bodyPr/>
          <a:lstStyle/>
          <a:p>
            <a:fld id="{61C44E05-631C-4892-B577-17C57620ECE9}" type="slidenum">
              <a:rPr lang="en-US" smtClean="0"/>
              <a:pPr/>
              <a:t>4</a:t>
            </a:fld>
            <a:endParaRPr lang="en-US"/>
          </a:p>
        </p:txBody>
      </p:sp>
      <p:graphicFrame>
        <p:nvGraphicFramePr>
          <p:cNvPr id="6" name="Πίνακας 5">
            <a:extLst>
              <a:ext uri="{FF2B5EF4-FFF2-40B4-BE49-F238E27FC236}">
                <a16:creationId xmlns="" xmlns:a16="http://schemas.microsoft.com/office/drawing/2014/main" id="{5BA6FD25-C04C-4FBA-BFFF-09816AADE7B6}"/>
              </a:ext>
            </a:extLst>
          </p:cNvPr>
          <p:cNvGraphicFramePr>
            <a:graphicFrameLocks noGrp="1"/>
          </p:cNvGraphicFramePr>
          <p:nvPr>
            <p:extLst>
              <p:ext uri="{D42A27DB-BD31-4B8C-83A1-F6EECF244321}">
                <p14:modId xmlns:p14="http://schemas.microsoft.com/office/powerpoint/2010/main" val="4282311937"/>
              </p:ext>
            </p:extLst>
          </p:nvPr>
        </p:nvGraphicFramePr>
        <p:xfrm>
          <a:off x="376035" y="1818378"/>
          <a:ext cx="8372429" cy="1322590"/>
        </p:xfrm>
        <a:graphic>
          <a:graphicData uri="http://schemas.openxmlformats.org/drawingml/2006/table">
            <a:tbl>
              <a:tblPr firstRow="1" bandRow="1">
                <a:tableStyleId>{5C22544A-7EE6-4342-B048-85BDC9FD1C3A}</a:tableStyleId>
              </a:tblPr>
              <a:tblGrid>
                <a:gridCol w="8372429">
                  <a:extLst>
                    <a:ext uri="{9D8B030D-6E8A-4147-A177-3AD203B41FA5}">
                      <a16:colId xmlns="" xmlns:a16="http://schemas.microsoft.com/office/drawing/2014/main" val="1670653688"/>
                    </a:ext>
                  </a:extLst>
                </a:gridCol>
              </a:tblGrid>
              <a:tr h="1322590">
                <a:tc>
                  <a:txBody>
                    <a:bodyPr/>
                    <a:lstStyle/>
                    <a:p>
                      <a:r>
                        <a:rPr lang="en-US" sz="2000" b="0" i="1" u="none" strike="noStrike" kern="1200" baseline="0" dirty="0" smtClean="0">
                          <a:solidFill>
                            <a:schemeClr val="lt1"/>
                          </a:solidFill>
                          <a:latin typeface="+mn-lt"/>
                          <a:ea typeface="+mn-ea"/>
                          <a:cs typeface="+mn-cs"/>
                        </a:rPr>
                        <a:t>“Quality is free. It’s not a gift, but it is free. What costs money are the unquality</a:t>
                      </a:r>
                      <a:r>
                        <a:rPr lang="el-GR" sz="2000" b="0" i="1" u="none" strike="noStrike" kern="1200" baseline="0" dirty="0" smtClean="0">
                          <a:solidFill>
                            <a:schemeClr val="lt1"/>
                          </a:solidFill>
                          <a:latin typeface="+mn-lt"/>
                          <a:ea typeface="+mn-ea"/>
                          <a:cs typeface="+mn-cs"/>
                        </a:rPr>
                        <a:t> </a:t>
                      </a:r>
                      <a:r>
                        <a:rPr lang="en-US" sz="2000" b="0" i="1" u="none" strike="noStrike" kern="1200" baseline="0" dirty="0" smtClean="0">
                          <a:solidFill>
                            <a:schemeClr val="lt1"/>
                          </a:solidFill>
                          <a:latin typeface="+mn-lt"/>
                          <a:ea typeface="+mn-ea"/>
                          <a:cs typeface="+mn-cs"/>
                        </a:rPr>
                        <a:t>things - all the actions that involve not doing right the first time.</a:t>
                      </a:r>
                    </a:p>
                    <a:p>
                      <a:pPr algn="r"/>
                      <a:r>
                        <a:rPr lang="en-US" sz="1800" b="1" i="0" u="none" strike="noStrike" kern="1200" baseline="0" dirty="0" smtClean="0">
                          <a:solidFill>
                            <a:schemeClr val="lt1"/>
                          </a:solidFill>
                          <a:latin typeface="+mn-lt"/>
                          <a:ea typeface="+mn-ea"/>
                          <a:cs typeface="+mn-cs"/>
                        </a:rPr>
                        <a:t>Phillip B. Crosby</a:t>
                      </a:r>
                      <a:endParaRPr lang="el-GR" sz="1600" b="1" i="0" u="sng" kern="1200" dirty="0">
                        <a:solidFill>
                          <a:schemeClr val="lt1"/>
                        </a:solidFill>
                        <a:latin typeface="+mn-lt"/>
                        <a:ea typeface="+mn-ea"/>
                        <a:cs typeface="+mn-cs"/>
                      </a:endParaRPr>
                    </a:p>
                  </a:txBody>
                  <a:tcPr/>
                </a:tc>
                <a:extLst>
                  <a:ext uri="{0D108BD9-81ED-4DB2-BD59-A6C34878D82A}">
                    <a16:rowId xmlns="" xmlns:a16="http://schemas.microsoft.com/office/drawing/2014/main" val="3078191330"/>
                  </a:ext>
                </a:extLst>
              </a:tr>
            </a:tbl>
          </a:graphicData>
        </a:graphic>
      </p:graphicFrame>
      <p:pic>
        <p:nvPicPr>
          <p:cNvPr id="9" name="Εικόνα 8">
            <a:extLst>
              <a:ext uri="{FF2B5EF4-FFF2-40B4-BE49-F238E27FC236}">
                <a16:creationId xmlns="" xmlns:a16="http://schemas.microsoft.com/office/drawing/2014/main" id="{833A2BDF-4D65-41D5-99ED-C577E5D66AC6}"/>
              </a:ext>
            </a:extLst>
          </p:cNvPr>
          <p:cNvPicPr>
            <a:picLocks noChangeAspect="1"/>
          </p:cNvPicPr>
          <p:nvPr/>
        </p:nvPicPr>
        <p:blipFill>
          <a:blip r:embed="rId2"/>
          <a:stretch>
            <a:fillRect/>
          </a:stretch>
        </p:blipFill>
        <p:spPr>
          <a:xfrm>
            <a:off x="1547664" y="571497"/>
            <a:ext cx="996702" cy="996702"/>
          </a:xfrm>
          <a:prstGeom prst="rect">
            <a:avLst/>
          </a:prstGeom>
        </p:spPr>
      </p:pic>
      <p:sp>
        <p:nvSpPr>
          <p:cNvPr id="3" name="Ορθογώνιο 2"/>
          <p:cNvSpPr/>
          <p:nvPr/>
        </p:nvSpPr>
        <p:spPr>
          <a:xfrm>
            <a:off x="539552" y="3356992"/>
            <a:ext cx="8208912" cy="3785652"/>
          </a:xfrm>
          <a:prstGeom prst="rect">
            <a:avLst/>
          </a:prstGeom>
        </p:spPr>
        <p:txBody>
          <a:bodyPr wrap="square">
            <a:spAutoFit/>
          </a:bodyPr>
          <a:lstStyle/>
          <a:p>
            <a:r>
              <a:rPr lang="el-GR" b="1" dirty="0" smtClean="0"/>
              <a:t>Κ</a:t>
            </a:r>
            <a:r>
              <a:rPr lang="el-GR" dirty="0" smtClean="0"/>
              <a:t>όστος </a:t>
            </a:r>
            <a:r>
              <a:rPr lang="el-GR" dirty="0"/>
              <a:t>ποιότητας θεωρείται αυτό που δεν </a:t>
            </a:r>
            <a:r>
              <a:rPr lang="el-GR" dirty="0" smtClean="0"/>
              <a:t>πληρώνει η </a:t>
            </a:r>
            <a:r>
              <a:rPr lang="el-GR" dirty="0"/>
              <a:t>επιχείρηση όταν κάθε δραστηριότητα για την παραγωγή και διάθεση των </a:t>
            </a:r>
            <a:r>
              <a:rPr lang="el-GR" dirty="0" smtClean="0"/>
              <a:t>προϊόντων/υπηρεσιών </a:t>
            </a:r>
            <a:r>
              <a:rPr lang="el-GR" dirty="0"/>
              <a:t>γίνεται σωστά από την πρώτη φορά</a:t>
            </a:r>
            <a:r>
              <a:rPr lang="el-GR" dirty="0" smtClean="0"/>
              <a:t>.</a:t>
            </a:r>
            <a:endParaRPr lang="en-US" dirty="0"/>
          </a:p>
          <a:p>
            <a:r>
              <a:rPr lang="el-GR" dirty="0"/>
              <a:t>(10 – 40% του κύκλου εργασιών σε ετήσια βάση</a:t>
            </a:r>
            <a:r>
              <a:rPr lang="el-GR" dirty="0" smtClean="0"/>
              <a:t>)</a:t>
            </a:r>
          </a:p>
          <a:p>
            <a:endParaRPr lang="el-GR" dirty="0"/>
          </a:p>
          <a:p>
            <a:r>
              <a:rPr lang="el-GR" sz="1600" dirty="0"/>
              <a:t>Συχνά τα προσφερόμενα προϊόντα / οι προσφερόμενες </a:t>
            </a:r>
            <a:r>
              <a:rPr lang="el-GR" sz="1600" dirty="0" smtClean="0"/>
              <a:t>υπηρεσίες παρουσιάζουν </a:t>
            </a:r>
            <a:r>
              <a:rPr lang="el-GR" sz="1600" dirty="0"/>
              <a:t>προβλήματα και οι σχετικές διαδικασίες παραγωγής/παροχής τους δημιουργούν σπατάλη, στοιχεία τα οποία επιβαρύνουν το συνολικό κόστος λειτουργίας της επιχείρησης και άρα την ανταγωνιστικότητά της. Συνεπώς, τα στελέχη, γνωρίζοντας το κόστος ποιότητας και το πώς αυτό κατανέμεται, μπορούν να καταρτίσουν λίστες περιοχών βελτίωσης κι αντιμετώπισης των προβλημάτων </a:t>
            </a:r>
            <a:r>
              <a:rPr lang="el-GR" sz="1600" dirty="0" smtClean="0"/>
              <a:t>ποιότητας </a:t>
            </a:r>
          </a:p>
          <a:p>
            <a:pPr algn="r"/>
            <a:r>
              <a:rPr lang="el-GR" sz="1400" dirty="0" smtClean="0"/>
              <a:t>(</a:t>
            </a:r>
            <a:r>
              <a:rPr lang="el-GR" sz="1400" dirty="0" err="1" smtClean="0"/>
              <a:t>Δερβιτσιώτης</a:t>
            </a:r>
            <a:r>
              <a:rPr lang="el-GR" sz="1400" dirty="0"/>
              <a:t>, 2001).</a:t>
            </a:r>
          </a:p>
          <a:p>
            <a:endParaRPr lang="en-US" dirty="0" smtClean="0"/>
          </a:p>
          <a:p>
            <a:pPr marL="285750" indent="-285750">
              <a:buFont typeface="Wingdings" panose="05000000000000000000" pitchFamily="2" charset="2"/>
              <a:buChar char="ü"/>
            </a:pPr>
            <a:endParaRPr lang="el-GR" dirty="0"/>
          </a:p>
        </p:txBody>
      </p:sp>
    </p:spTree>
    <p:extLst>
      <p:ext uri="{BB962C8B-B14F-4D97-AF65-F5344CB8AC3E}">
        <p14:creationId xmlns:p14="http://schemas.microsoft.com/office/powerpoint/2010/main" val="226666312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down)">
                                      <p:cBhvr>
                                        <p:cTn id="13" dur="580">
                                          <p:stCondLst>
                                            <p:cond delay="0"/>
                                          </p:stCondLst>
                                        </p:cTn>
                                        <p:tgtEl>
                                          <p:spTgt spid="6"/>
                                        </p:tgtEl>
                                      </p:cBhvr>
                                    </p:animEffect>
                                    <p:anim calcmode="lin" valueType="num">
                                      <p:cBhvr>
                                        <p:cTn id="1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9" dur="26">
                                          <p:stCondLst>
                                            <p:cond delay="650"/>
                                          </p:stCondLst>
                                        </p:cTn>
                                        <p:tgtEl>
                                          <p:spTgt spid="6"/>
                                        </p:tgtEl>
                                      </p:cBhvr>
                                      <p:to x="100000" y="60000"/>
                                    </p:animScale>
                                    <p:animScale>
                                      <p:cBhvr>
                                        <p:cTn id="20" dur="166" decel="50000">
                                          <p:stCondLst>
                                            <p:cond delay="676"/>
                                          </p:stCondLst>
                                        </p:cTn>
                                        <p:tgtEl>
                                          <p:spTgt spid="6"/>
                                        </p:tgtEl>
                                      </p:cBhvr>
                                      <p:to x="100000" y="100000"/>
                                    </p:animScale>
                                    <p:animScale>
                                      <p:cBhvr>
                                        <p:cTn id="21" dur="26">
                                          <p:stCondLst>
                                            <p:cond delay="1312"/>
                                          </p:stCondLst>
                                        </p:cTn>
                                        <p:tgtEl>
                                          <p:spTgt spid="6"/>
                                        </p:tgtEl>
                                      </p:cBhvr>
                                      <p:to x="100000" y="80000"/>
                                    </p:animScale>
                                    <p:animScale>
                                      <p:cBhvr>
                                        <p:cTn id="22" dur="166" decel="50000">
                                          <p:stCondLst>
                                            <p:cond delay="1338"/>
                                          </p:stCondLst>
                                        </p:cTn>
                                        <p:tgtEl>
                                          <p:spTgt spid="6"/>
                                        </p:tgtEl>
                                      </p:cBhvr>
                                      <p:to x="100000" y="100000"/>
                                    </p:animScale>
                                    <p:animScale>
                                      <p:cBhvr>
                                        <p:cTn id="23" dur="26">
                                          <p:stCondLst>
                                            <p:cond delay="1642"/>
                                          </p:stCondLst>
                                        </p:cTn>
                                        <p:tgtEl>
                                          <p:spTgt spid="6"/>
                                        </p:tgtEl>
                                      </p:cBhvr>
                                      <p:to x="100000" y="90000"/>
                                    </p:animScale>
                                    <p:animScale>
                                      <p:cBhvr>
                                        <p:cTn id="24" dur="166" decel="50000">
                                          <p:stCondLst>
                                            <p:cond delay="1668"/>
                                          </p:stCondLst>
                                        </p:cTn>
                                        <p:tgtEl>
                                          <p:spTgt spid="6"/>
                                        </p:tgtEl>
                                      </p:cBhvr>
                                      <p:to x="100000" y="100000"/>
                                    </p:animScale>
                                    <p:animScale>
                                      <p:cBhvr>
                                        <p:cTn id="25" dur="26">
                                          <p:stCondLst>
                                            <p:cond delay="1808"/>
                                          </p:stCondLst>
                                        </p:cTn>
                                        <p:tgtEl>
                                          <p:spTgt spid="6"/>
                                        </p:tgtEl>
                                      </p:cBhvr>
                                      <p:to x="100000" y="95000"/>
                                    </p:animScale>
                                    <p:animScale>
                                      <p:cBhvr>
                                        <p:cTn id="26"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2A892DB-A9C8-4807-BDAE-1DBEA09981CA}"/>
              </a:ext>
            </a:extLst>
          </p:cNvPr>
          <p:cNvSpPr>
            <a:spLocks noGrp="1"/>
          </p:cNvSpPr>
          <p:nvPr>
            <p:ph type="title"/>
          </p:nvPr>
        </p:nvSpPr>
        <p:spPr>
          <a:xfrm>
            <a:off x="326136" y="751578"/>
            <a:ext cx="8229600" cy="1066800"/>
          </a:xfrm>
        </p:spPr>
        <p:txBody>
          <a:bodyPr/>
          <a:lstStyle/>
          <a:p>
            <a:pPr algn="ctr"/>
            <a:r>
              <a:rPr lang="el-GR" dirty="0" smtClean="0"/>
              <a:t> </a:t>
            </a:r>
            <a:r>
              <a:rPr lang="el-GR" dirty="0"/>
              <a:t>Σε πρακτικό επίπεδο</a:t>
            </a:r>
          </a:p>
        </p:txBody>
      </p:sp>
      <p:sp>
        <p:nvSpPr>
          <p:cNvPr id="4" name="Θέση υποσέλιδου 3">
            <a:extLst>
              <a:ext uri="{FF2B5EF4-FFF2-40B4-BE49-F238E27FC236}">
                <a16:creationId xmlns="" xmlns:a16="http://schemas.microsoft.com/office/drawing/2014/main" id="{2723DDF6-E316-4EB3-87D2-F5F18A6CBA30}"/>
              </a:ext>
            </a:extLst>
          </p:cNvPr>
          <p:cNvSpPr>
            <a:spLocks noGrp="1"/>
          </p:cNvSpPr>
          <p:nvPr>
            <p:ph type="ftr" sz="quarter" idx="11"/>
          </p:nvPr>
        </p:nvSpPr>
        <p:spPr>
          <a:xfrm>
            <a:off x="5257800" y="612648"/>
            <a:ext cx="2410544" cy="457200"/>
          </a:xfrm>
        </p:spPr>
        <p:txBody>
          <a:bodyPr/>
          <a:lstStyle/>
          <a:p>
            <a:r>
              <a:rPr lang="el-GR" sz="1100" dirty="0"/>
              <a:t>11. Κόστος ποιότητας</a:t>
            </a:r>
          </a:p>
        </p:txBody>
      </p:sp>
      <p:sp>
        <p:nvSpPr>
          <p:cNvPr id="5" name="Θέση αριθμού διαφάνειας 4">
            <a:extLst>
              <a:ext uri="{FF2B5EF4-FFF2-40B4-BE49-F238E27FC236}">
                <a16:creationId xmlns="" xmlns:a16="http://schemas.microsoft.com/office/drawing/2014/main" id="{EF209AF2-CF7B-443A-89A4-95E1FE4B6FE8}"/>
              </a:ext>
            </a:extLst>
          </p:cNvPr>
          <p:cNvSpPr>
            <a:spLocks noGrp="1"/>
          </p:cNvSpPr>
          <p:nvPr>
            <p:ph type="sldNum" sz="quarter" idx="12"/>
          </p:nvPr>
        </p:nvSpPr>
        <p:spPr/>
        <p:txBody>
          <a:bodyPr/>
          <a:lstStyle/>
          <a:p>
            <a:fld id="{61C44E05-631C-4892-B577-17C57620ECE9}" type="slidenum">
              <a:rPr lang="en-US" smtClean="0"/>
              <a:pPr/>
              <a:t>5</a:t>
            </a:fld>
            <a:endParaRPr lang="en-US"/>
          </a:p>
        </p:txBody>
      </p:sp>
      <p:sp>
        <p:nvSpPr>
          <p:cNvPr id="3" name="Ορθογώνιο 2"/>
          <p:cNvSpPr/>
          <p:nvPr/>
        </p:nvSpPr>
        <p:spPr>
          <a:xfrm>
            <a:off x="411723" y="1700808"/>
            <a:ext cx="8532234" cy="4801314"/>
          </a:xfrm>
          <a:prstGeom prst="rect">
            <a:avLst/>
          </a:prstGeom>
        </p:spPr>
        <p:txBody>
          <a:bodyPr wrap="square">
            <a:spAutoFit/>
          </a:bodyPr>
          <a:lstStyle/>
          <a:p>
            <a:pPr marL="285750" indent="-285750">
              <a:buFont typeface="Wingdings" panose="05000000000000000000" pitchFamily="2" charset="2"/>
              <a:buChar char="ü"/>
            </a:pPr>
            <a:r>
              <a:rPr lang="el-GR" dirty="0"/>
              <a:t>Ε</a:t>
            </a:r>
            <a:r>
              <a:rPr lang="el-GR" dirty="0" smtClean="0"/>
              <a:t>ίναι </a:t>
            </a:r>
            <a:r>
              <a:rPr lang="el-GR" dirty="0"/>
              <a:t>συχνό το φαινόμενο της εμφάνισης προβλημάτων στα προϊόντα που </a:t>
            </a:r>
            <a:r>
              <a:rPr lang="el-GR" dirty="0" smtClean="0"/>
              <a:t>ήδη έχουν </a:t>
            </a:r>
            <a:r>
              <a:rPr lang="el-GR" dirty="0"/>
              <a:t>φτάσει στον πελάτη. </a:t>
            </a:r>
          </a:p>
          <a:p>
            <a:pPr marL="285750" indent="-285750">
              <a:buFont typeface="Wingdings" panose="05000000000000000000" pitchFamily="2" charset="2"/>
              <a:buChar char="ü"/>
            </a:pPr>
            <a:r>
              <a:rPr lang="el-GR" dirty="0" smtClean="0"/>
              <a:t>Αυτό </a:t>
            </a:r>
            <a:r>
              <a:rPr lang="el-GR" dirty="0"/>
              <a:t>δημιουργεί επιπλέον δαπάνες στην </a:t>
            </a:r>
            <a:r>
              <a:rPr lang="el-GR" dirty="0" smtClean="0"/>
              <a:t>επιχείρηση, που </a:t>
            </a:r>
            <a:r>
              <a:rPr lang="el-GR" dirty="0"/>
              <a:t>σαν </a:t>
            </a:r>
            <a:r>
              <a:rPr lang="el-GR" dirty="0" smtClean="0"/>
              <a:t>τελικό αποτέλεσμα </a:t>
            </a:r>
            <a:r>
              <a:rPr lang="el-GR" dirty="0"/>
              <a:t>έχει τη μείωση της ανταγωνιστικότητας. </a:t>
            </a:r>
            <a:endParaRPr lang="el-GR" dirty="0" smtClean="0"/>
          </a:p>
          <a:p>
            <a:endParaRPr lang="el-GR" dirty="0" smtClean="0"/>
          </a:p>
          <a:p>
            <a:r>
              <a:rPr lang="el-GR" dirty="0" smtClean="0"/>
              <a:t>Ο σύγχρονος </a:t>
            </a:r>
            <a:r>
              <a:rPr lang="el-GR" dirty="0" err="1"/>
              <a:t>manager</a:t>
            </a:r>
            <a:r>
              <a:rPr lang="el-GR" dirty="0"/>
              <a:t> αντιλαμβάνεται ως κόστος ποιότητας την εξοικονόμηση που </a:t>
            </a:r>
            <a:r>
              <a:rPr lang="el-GR" dirty="0" smtClean="0"/>
              <a:t>μπορεί να </a:t>
            </a:r>
            <a:r>
              <a:rPr lang="el-GR" dirty="0"/>
              <a:t>πετύχει με την εφαρμογή της ΔΟΠ και, πιο συγκεκριμένα, </a:t>
            </a:r>
            <a:endParaRPr lang="el-GR" dirty="0" smtClean="0"/>
          </a:p>
          <a:p>
            <a:pPr marL="285750" indent="-285750">
              <a:buFont typeface="Wingdings" panose="05000000000000000000" pitchFamily="2" charset="2"/>
              <a:buChar char="ü"/>
            </a:pPr>
            <a:r>
              <a:rPr lang="el-GR" b="1" dirty="0" smtClean="0"/>
              <a:t>το </a:t>
            </a:r>
            <a:r>
              <a:rPr lang="el-GR" b="1" dirty="0"/>
              <a:t>αναλογικά </a:t>
            </a:r>
            <a:r>
              <a:rPr lang="el-GR" b="1" dirty="0" smtClean="0"/>
              <a:t>μικρό κόστος </a:t>
            </a:r>
            <a:r>
              <a:rPr lang="el-GR" b="1" dirty="0"/>
              <a:t>της ποιότητας με το μεγάλο κόστος της μη ποιότητας</a:t>
            </a:r>
            <a:r>
              <a:rPr lang="el-GR" b="1" dirty="0" smtClean="0"/>
              <a:t>.</a:t>
            </a:r>
          </a:p>
          <a:p>
            <a:endParaRPr lang="el-GR" dirty="0" smtClean="0"/>
          </a:p>
          <a:p>
            <a:pPr marL="285750" indent="-285750">
              <a:buFont typeface="Wingdings" panose="05000000000000000000" pitchFamily="2" charset="2"/>
              <a:buChar char="ü"/>
            </a:pPr>
            <a:r>
              <a:rPr lang="el-GR" dirty="0" smtClean="0"/>
              <a:t>Η </a:t>
            </a:r>
            <a:r>
              <a:rPr lang="el-GR" dirty="0"/>
              <a:t>παρακολούθηση και αξιολόγηση του κόστους ποιότητας είναι ένα χρήσιμο</a:t>
            </a:r>
          </a:p>
          <a:p>
            <a:r>
              <a:rPr lang="el-GR" dirty="0"/>
              <a:t>εργαλείο στα χέρια της επιχείρησης. </a:t>
            </a:r>
            <a:endParaRPr lang="el-GR" dirty="0" smtClean="0"/>
          </a:p>
          <a:p>
            <a:r>
              <a:rPr lang="el-GR" dirty="0" smtClean="0"/>
              <a:t>Με </a:t>
            </a:r>
            <a:r>
              <a:rPr lang="el-GR" dirty="0"/>
              <a:t>την κατανομή του συνολικού </a:t>
            </a:r>
            <a:r>
              <a:rPr lang="el-GR" dirty="0" smtClean="0"/>
              <a:t>κόστους ποιότητας </a:t>
            </a:r>
            <a:r>
              <a:rPr lang="el-GR" dirty="0"/>
              <a:t>σε προϊόντα, διαδικασίες και δραστηριότητες, η επιχείρηση είναι </a:t>
            </a:r>
            <a:r>
              <a:rPr lang="el-GR" dirty="0" smtClean="0"/>
              <a:t>σε θέση </a:t>
            </a:r>
            <a:r>
              <a:rPr lang="el-GR" dirty="0"/>
              <a:t>να </a:t>
            </a:r>
            <a:r>
              <a:rPr lang="el-GR" u="sng" dirty="0"/>
              <a:t>κατανοήσει και να ιεραρχήσει τα προβλήματα σχετικά με την </a:t>
            </a:r>
            <a:r>
              <a:rPr lang="el-GR" u="sng" dirty="0" smtClean="0"/>
              <a:t>ποιότητα</a:t>
            </a:r>
            <a:r>
              <a:rPr lang="el-GR" dirty="0" smtClean="0"/>
              <a:t>, </a:t>
            </a:r>
            <a:r>
              <a:rPr lang="el-GR" b="1" dirty="0" smtClean="0"/>
              <a:t>σχεδιάζοντας </a:t>
            </a:r>
            <a:r>
              <a:rPr lang="el-GR" b="1" dirty="0"/>
              <a:t>ένα αποτελεσματικό πρόγραμμα βελτίωσης της ποιότητας</a:t>
            </a:r>
            <a:r>
              <a:rPr lang="el-GR" dirty="0"/>
              <a:t>, </a:t>
            </a:r>
            <a:r>
              <a:rPr lang="el-GR" dirty="0" smtClean="0"/>
              <a:t>σύμφωνα </a:t>
            </a:r>
            <a:r>
              <a:rPr lang="el-GR" dirty="0"/>
              <a:t>με τις δυνατότητές της σε ανθρώπινο δυναμικό και οικονομικούς πόρους.</a:t>
            </a:r>
          </a:p>
        </p:txBody>
      </p:sp>
    </p:spTree>
    <p:extLst>
      <p:ext uri="{BB962C8B-B14F-4D97-AF65-F5344CB8AC3E}">
        <p14:creationId xmlns:p14="http://schemas.microsoft.com/office/powerpoint/2010/main" val="77780281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2A892DB-A9C8-4807-BDAE-1DBEA09981CA}"/>
              </a:ext>
            </a:extLst>
          </p:cNvPr>
          <p:cNvSpPr>
            <a:spLocks noGrp="1"/>
          </p:cNvSpPr>
          <p:nvPr>
            <p:ph type="title"/>
          </p:nvPr>
        </p:nvSpPr>
        <p:spPr>
          <a:xfrm>
            <a:off x="326136" y="751578"/>
            <a:ext cx="8229600" cy="1066800"/>
          </a:xfrm>
        </p:spPr>
        <p:txBody>
          <a:bodyPr>
            <a:normAutofit fontScale="90000"/>
          </a:bodyPr>
          <a:lstStyle/>
          <a:p>
            <a:pPr algn="ctr"/>
            <a:r>
              <a:rPr lang="el-GR" dirty="0" smtClean="0"/>
              <a:t> </a:t>
            </a:r>
            <a:r>
              <a:rPr lang="el-GR" sz="3100" dirty="0" smtClean="0"/>
              <a:t>Η σημασία της ανάλυσης του κόστους ποιότητας για τις επιχειρήσεις</a:t>
            </a:r>
            <a:endParaRPr lang="el-GR" sz="3100" dirty="0"/>
          </a:p>
        </p:txBody>
      </p:sp>
      <p:sp>
        <p:nvSpPr>
          <p:cNvPr id="4" name="Θέση υποσέλιδου 3">
            <a:extLst>
              <a:ext uri="{FF2B5EF4-FFF2-40B4-BE49-F238E27FC236}">
                <a16:creationId xmlns="" xmlns:a16="http://schemas.microsoft.com/office/drawing/2014/main" id="{2723DDF6-E316-4EB3-87D2-F5F18A6CBA30}"/>
              </a:ext>
            </a:extLst>
          </p:cNvPr>
          <p:cNvSpPr>
            <a:spLocks noGrp="1"/>
          </p:cNvSpPr>
          <p:nvPr>
            <p:ph type="ftr" sz="quarter" idx="11"/>
          </p:nvPr>
        </p:nvSpPr>
        <p:spPr>
          <a:xfrm>
            <a:off x="5257800" y="612648"/>
            <a:ext cx="2410544" cy="457200"/>
          </a:xfrm>
        </p:spPr>
        <p:txBody>
          <a:bodyPr/>
          <a:lstStyle/>
          <a:p>
            <a:r>
              <a:rPr lang="el-GR" sz="1100" dirty="0"/>
              <a:t>11. Κόστος ποιότητας</a:t>
            </a:r>
          </a:p>
        </p:txBody>
      </p:sp>
      <p:sp>
        <p:nvSpPr>
          <p:cNvPr id="5" name="Θέση αριθμού διαφάνειας 4">
            <a:extLst>
              <a:ext uri="{FF2B5EF4-FFF2-40B4-BE49-F238E27FC236}">
                <a16:creationId xmlns="" xmlns:a16="http://schemas.microsoft.com/office/drawing/2014/main" id="{EF209AF2-CF7B-443A-89A4-95E1FE4B6FE8}"/>
              </a:ext>
            </a:extLst>
          </p:cNvPr>
          <p:cNvSpPr>
            <a:spLocks noGrp="1"/>
          </p:cNvSpPr>
          <p:nvPr>
            <p:ph type="sldNum" sz="quarter" idx="12"/>
          </p:nvPr>
        </p:nvSpPr>
        <p:spPr/>
        <p:txBody>
          <a:bodyPr/>
          <a:lstStyle/>
          <a:p>
            <a:fld id="{61C44E05-631C-4892-B577-17C57620ECE9}" type="slidenum">
              <a:rPr lang="en-US" smtClean="0"/>
              <a:pPr/>
              <a:t>6</a:t>
            </a:fld>
            <a:endParaRPr lang="en-US"/>
          </a:p>
        </p:txBody>
      </p:sp>
      <p:sp>
        <p:nvSpPr>
          <p:cNvPr id="3" name="Ορθογώνιο 2"/>
          <p:cNvSpPr/>
          <p:nvPr/>
        </p:nvSpPr>
        <p:spPr>
          <a:xfrm>
            <a:off x="412696" y="2276872"/>
            <a:ext cx="8532234" cy="3970318"/>
          </a:xfrm>
          <a:prstGeom prst="rect">
            <a:avLst/>
          </a:prstGeom>
        </p:spPr>
        <p:txBody>
          <a:bodyPr wrap="square">
            <a:spAutoFit/>
          </a:bodyPr>
          <a:lstStyle/>
          <a:p>
            <a:pPr marL="285750" indent="-285750">
              <a:buFont typeface="Wingdings" panose="05000000000000000000" pitchFamily="2" charset="2"/>
              <a:buChar char="ü"/>
            </a:pPr>
            <a:r>
              <a:rPr lang="el-GR" dirty="0"/>
              <a:t>Σχεδόν </a:t>
            </a:r>
            <a:r>
              <a:rPr lang="el-GR" b="1" dirty="0" smtClean="0"/>
              <a:t>1 στις 4  </a:t>
            </a:r>
            <a:r>
              <a:rPr lang="el-GR" b="1" dirty="0"/>
              <a:t>συναλλαγές </a:t>
            </a:r>
            <a:r>
              <a:rPr lang="el-GR" dirty="0"/>
              <a:t>παρουσιάζει πρόβλημα ποιότητας </a:t>
            </a:r>
            <a:r>
              <a:rPr lang="el-GR" dirty="0" smtClean="0"/>
              <a:t>με τον πελάτη.</a:t>
            </a:r>
          </a:p>
          <a:p>
            <a:pPr marL="285750" indent="-285750">
              <a:buFont typeface="Wingdings" panose="05000000000000000000" pitchFamily="2" charset="2"/>
              <a:buChar char="ü"/>
            </a:pPr>
            <a:r>
              <a:rPr lang="el-GR" dirty="0" smtClean="0"/>
              <a:t>Το </a:t>
            </a:r>
            <a:r>
              <a:rPr lang="el-GR" dirty="0"/>
              <a:t>κόστος από τη μη ικανοποιητική εξυπηρέτηση του πελάτη από το </a:t>
            </a:r>
            <a:r>
              <a:rPr lang="el-GR" dirty="0" smtClean="0"/>
              <a:t>προϊόν αντιστοιχεί </a:t>
            </a:r>
            <a:r>
              <a:rPr lang="el-GR" dirty="0"/>
              <a:t>στο </a:t>
            </a:r>
            <a:r>
              <a:rPr lang="el-GR" b="1" dirty="0"/>
              <a:t>20-50% των λειτουργικών δαπανών</a:t>
            </a:r>
            <a:r>
              <a:rPr lang="el-GR" dirty="0"/>
              <a:t>.</a:t>
            </a:r>
          </a:p>
          <a:p>
            <a:pPr marL="285750" indent="-285750">
              <a:buFont typeface="Wingdings" panose="05000000000000000000" pitchFamily="2" charset="2"/>
              <a:buChar char="ü"/>
            </a:pPr>
            <a:r>
              <a:rPr lang="el-GR" dirty="0" smtClean="0"/>
              <a:t>Ένα </a:t>
            </a:r>
            <a:r>
              <a:rPr lang="el-GR" dirty="0"/>
              <a:t>ποσοστό της τάξης του </a:t>
            </a:r>
            <a:r>
              <a:rPr lang="el-GR" b="1" dirty="0"/>
              <a:t>70-90% των πελατών που δεν </a:t>
            </a:r>
            <a:r>
              <a:rPr lang="el-GR" b="1" dirty="0" smtClean="0"/>
              <a:t>ικανοποιήθηκαν </a:t>
            </a:r>
            <a:r>
              <a:rPr lang="el-GR" dirty="0" smtClean="0"/>
              <a:t>δεν </a:t>
            </a:r>
            <a:r>
              <a:rPr lang="el-GR" dirty="0"/>
              <a:t>εκφράζεται ποτέ στην επιχείρηση. Δηλαδή, για κάθε πελάτη που </a:t>
            </a:r>
            <a:r>
              <a:rPr lang="el-GR" dirty="0" smtClean="0"/>
              <a:t>παραπονιέται </a:t>
            </a:r>
            <a:r>
              <a:rPr lang="el-GR" dirty="0"/>
              <a:t>υπάρχουν άλλοι </a:t>
            </a:r>
            <a:r>
              <a:rPr lang="el-GR" u="sng" dirty="0"/>
              <a:t>τρεις δυσαρεστημένοι που δεν τους γνωρίζουμε.</a:t>
            </a:r>
          </a:p>
          <a:p>
            <a:pPr marL="285750" indent="-285750">
              <a:buFont typeface="Wingdings" panose="05000000000000000000" pitchFamily="2" charset="2"/>
              <a:buChar char="ü"/>
            </a:pPr>
            <a:r>
              <a:rPr lang="el-GR" dirty="0" smtClean="0"/>
              <a:t>Ένας </a:t>
            </a:r>
            <a:r>
              <a:rPr lang="el-GR" dirty="0"/>
              <a:t>δυσαρεστημένος από την ποιότητα πελάτης </a:t>
            </a:r>
            <a:r>
              <a:rPr lang="el-GR" b="1" dirty="0"/>
              <a:t>θα μεταφέρει τη </a:t>
            </a:r>
            <a:r>
              <a:rPr lang="el-GR" b="1" dirty="0" smtClean="0"/>
              <a:t>δυσαρέσκειά </a:t>
            </a:r>
            <a:r>
              <a:rPr lang="el-GR" b="1" dirty="0"/>
              <a:t>του σε άλλους 9 υποψήφιους πελάτες</a:t>
            </a:r>
            <a:r>
              <a:rPr lang="el-GR" dirty="0"/>
              <a:t>, ενώ ένας ικανοποιημένος </a:t>
            </a:r>
            <a:r>
              <a:rPr lang="el-GR" dirty="0" smtClean="0"/>
              <a:t>με την </a:t>
            </a:r>
            <a:r>
              <a:rPr lang="el-GR" dirty="0"/>
              <a:t>ποιότητα πελάτης θα το συζητήσει με άλλους τρεις ή τέσσερις </a:t>
            </a:r>
            <a:r>
              <a:rPr lang="el-GR" dirty="0" smtClean="0"/>
              <a:t>πιθανούς πελάτες.</a:t>
            </a:r>
          </a:p>
          <a:p>
            <a:pPr marL="285750" indent="-285750">
              <a:buFont typeface="Wingdings" panose="05000000000000000000" pitchFamily="2" charset="2"/>
              <a:buChar char="ü"/>
            </a:pPr>
            <a:r>
              <a:rPr lang="el-GR" dirty="0"/>
              <a:t>Το μεγαλύτερο ποσοστό δυσαρεστημένων πελατών που δεν εκφράζουν </a:t>
            </a:r>
            <a:r>
              <a:rPr lang="el-GR" dirty="0" smtClean="0"/>
              <a:t>τα σχόλια </a:t>
            </a:r>
            <a:r>
              <a:rPr lang="el-GR" dirty="0"/>
              <a:t>τους για την κακή ποιότητα, </a:t>
            </a:r>
            <a:r>
              <a:rPr lang="el-GR" b="1" dirty="0"/>
              <a:t>χάνονται</a:t>
            </a:r>
            <a:r>
              <a:rPr lang="el-GR" b="1" dirty="0" smtClean="0"/>
              <a:t>.</a:t>
            </a:r>
            <a:endParaRPr lang="el-GR" b="1" dirty="0"/>
          </a:p>
        </p:txBody>
      </p:sp>
    </p:spTree>
    <p:extLst>
      <p:ext uri="{BB962C8B-B14F-4D97-AF65-F5344CB8AC3E}">
        <p14:creationId xmlns:p14="http://schemas.microsoft.com/office/powerpoint/2010/main" val="196658922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2A892DB-A9C8-4807-BDAE-1DBEA09981CA}"/>
              </a:ext>
            </a:extLst>
          </p:cNvPr>
          <p:cNvSpPr>
            <a:spLocks noGrp="1"/>
          </p:cNvSpPr>
          <p:nvPr>
            <p:ph type="title"/>
          </p:nvPr>
        </p:nvSpPr>
        <p:spPr>
          <a:xfrm>
            <a:off x="326136" y="751578"/>
            <a:ext cx="8229600" cy="1066800"/>
          </a:xfrm>
        </p:spPr>
        <p:txBody>
          <a:bodyPr>
            <a:normAutofit fontScale="90000"/>
          </a:bodyPr>
          <a:lstStyle/>
          <a:p>
            <a:pPr algn="ctr"/>
            <a:r>
              <a:rPr lang="el-GR" dirty="0" smtClean="0"/>
              <a:t> </a:t>
            </a:r>
            <a:r>
              <a:rPr lang="el-GR" sz="3100" dirty="0" smtClean="0"/>
              <a:t>Η σημασία της ανάλυσης του κόστους ποιότητας για τις επιχειρήσεις</a:t>
            </a:r>
            <a:endParaRPr lang="el-GR" sz="3100" dirty="0"/>
          </a:p>
        </p:txBody>
      </p:sp>
      <p:sp>
        <p:nvSpPr>
          <p:cNvPr id="4" name="Θέση υποσέλιδου 3">
            <a:extLst>
              <a:ext uri="{FF2B5EF4-FFF2-40B4-BE49-F238E27FC236}">
                <a16:creationId xmlns="" xmlns:a16="http://schemas.microsoft.com/office/drawing/2014/main" id="{2723DDF6-E316-4EB3-87D2-F5F18A6CBA30}"/>
              </a:ext>
            </a:extLst>
          </p:cNvPr>
          <p:cNvSpPr>
            <a:spLocks noGrp="1"/>
          </p:cNvSpPr>
          <p:nvPr>
            <p:ph type="ftr" sz="quarter" idx="11"/>
          </p:nvPr>
        </p:nvSpPr>
        <p:spPr>
          <a:xfrm>
            <a:off x="5257800" y="612648"/>
            <a:ext cx="2410544" cy="457200"/>
          </a:xfrm>
        </p:spPr>
        <p:txBody>
          <a:bodyPr/>
          <a:lstStyle/>
          <a:p>
            <a:r>
              <a:rPr lang="el-GR" sz="1100" dirty="0"/>
              <a:t>11. Κόστος ποιότητας</a:t>
            </a:r>
          </a:p>
        </p:txBody>
      </p:sp>
      <p:sp>
        <p:nvSpPr>
          <p:cNvPr id="5" name="Θέση αριθμού διαφάνειας 4">
            <a:extLst>
              <a:ext uri="{FF2B5EF4-FFF2-40B4-BE49-F238E27FC236}">
                <a16:creationId xmlns="" xmlns:a16="http://schemas.microsoft.com/office/drawing/2014/main" id="{EF209AF2-CF7B-443A-89A4-95E1FE4B6FE8}"/>
              </a:ext>
            </a:extLst>
          </p:cNvPr>
          <p:cNvSpPr>
            <a:spLocks noGrp="1"/>
          </p:cNvSpPr>
          <p:nvPr>
            <p:ph type="sldNum" sz="quarter" idx="12"/>
          </p:nvPr>
        </p:nvSpPr>
        <p:spPr/>
        <p:txBody>
          <a:bodyPr/>
          <a:lstStyle/>
          <a:p>
            <a:fld id="{61C44E05-631C-4892-B577-17C57620ECE9}" type="slidenum">
              <a:rPr lang="en-US" smtClean="0"/>
              <a:pPr/>
              <a:t>7</a:t>
            </a:fld>
            <a:endParaRPr lang="en-US"/>
          </a:p>
        </p:txBody>
      </p:sp>
      <p:sp>
        <p:nvSpPr>
          <p:cNvPr id="3" name="Ορθογώνιο 2"/>
          <p:cNvSpPr/>
          <p:nvPr/>
        </p:nvSpPr>
        <p:spPr>
          <a:xfrm>
            <a:off x="404502" y="2178435"/>
            <a:ext cx="8532234" cy="4247317"/>
          </a:xfrm>
          <a:prstGeom prst="rect">
            <a:avLst/>
          </a:prstGeom>
        </p:spPr>
        <p:txBody>
          <a:bodyPr wrap="square">
            <a:spAutoFit/>
          </a:bodyPr>
          <a:lstStyle/>
          <a:p>
            <a:pPr marL="285750" indent="-285750">
              <a:buFont typeface="Wingdings" panose="05000000000000000000" pitchFamily="2" charset="2"/>
              <a:buChar char="ü"/>
            </a:pPr>
            <a:r>
              <a:rPr lang="el-GR" dirty="0" smtClean="0"/>
              <a:t>Το </a:t>
            </a:r>
            <a:r>
              <a:rPr lang="el-GR" dirty="0"/>
              <a:t>κόστος για την </a:t>
            </a:r>
            <a:r>
              <a:rPr lang="el-GR" b="1" dirty="0"/>
              <a:t>προσέλκυση ενός νέου πελάτη είναι </a:t>
            </a:r>
            <a:r>
              <a:rPr lang="el-GR" b="1" dirty="0" smtClean="0"/>
              <a:t>5 φορές μεγαλύτερο </a:t>
            </a:r>
            <a:r>
              <a:rPr lang="el-GR" dirty="0"/>
              <a:t>από το κόστος διατήρησης ενός ευχαριστημένου πελάτη</a:t>
            </a:r>
            <a:r>
              <a:rPr lang="el-GR" dirty="0" smtClean="0"/>
              <a:t>.</a:t>
            </a:r>
          </a:p>
          <a:p>
            <a:pPr marL="285750" indent="-285750">
              <a:buFont typeface="Wingdings" panose="05000000000000000000" pitchFamily="2" charset="2"/>
              <a:buChar char="ü"/>
            </a:pPr>
            <a:r>
              <a:rPr lang="el-GR" dirty="0" smtClean="0"/>
              <a:t>Η συμπεριφορά </a:t>
            </a:r>
            <a:r>
              <a:rPr lang="el-GR" dirty="0"/>
              <a:t>και η εξυπηρέτηση της επιχείρησης απέναντι στα </a:t>
            </a:r>
            <a:r>
              <a:rPr lang="el-GR" dirty="0" smtClean="0"/>
              <a:t>παράπονα του </a:t>
            </a:r>
            <a:r>
              <a:rPr lang="el-GR" dirty="0"/>
              <a:t>πελάτη για την ποιότητα </a:t>
            </a:r>
            <a:r>
              <a:rPr lang="el-GR" b="1" dirty="0"/>
              <a:t>επηρεάζει την μελλοντική τους στάση </a:t>
            </a:r>
            <a:r>
              <a:rPr lang="el-GR" b="1" dirty="0" smtClean="0"/>
              <a:t>απέναντι στην </a:t>
            </a:r>
            <a:r>
              <a:rPr lang="el-GR" b="1" dirty="0"/>
              <a:t>επιχείρηση. </a:t>
            </a:r>
          </a:p>
          <a:p>
            <a:pPr marL="285750" indent="-285750">
              <a:buFontTx/>
              <a:buChar char="-"/>
            </a:pPr>
            <a:r>
              <a:rPr lang="el-GR" dirty="0" smtClean="0"/>
              <a:t>Το </a:t>
            </a:r>
            <a:r>
              <a:rPr lang="el-GR" dirty="0"/>
              <a:t>83% των </a:t>
            </a:r>
            <a:r>
              <a:rPr lang="el-GR" dirty="0" err="1"/>
              <a:t>παραπονούμενων</a:t>
            </a:r>
            <a:r>
              <a:rPr lang="el-GR" dirty="0"/>
              <a:t> πελατών φεύγει εάν </a:t>
            </a:r>
            <a:r>
              <a:rPr lang="el-GR" dirty="0" smtClean="0"/>
              <a:t>τύχει κακής </a:t>
            </a:r>
            <a:r>
              <a:rPr lang="el-GR" dirty="0"/>
              <a:t>συμπεριφοράς από την επιχείρηση, </a:t>
            </a:r>
            <a:endParaRPr lang="el-GR" dirty="0" smtClean="0"/>
          </a:p>
          <a:p>
            <a:pPr marL="285750" indent="-285750">
              <a:buFontTx/>
              <a:buChar char="-"/>
            </a:pPr>
            <a:r>
              <a:rPr lang="el-GR" dirty="0" smtClean="0"/>
              <a:t>ενώ </a:t>
            </a:r>
            <a:r>
              <a:rPr lang="el-GR" dirty="0"/>
              <a:t>το 70-90% των </a:t>
            </a:r>
            <a:r>
              <a:rPr lang="el-GR" dirty="0" smtClean="0"/>
              <a:t>δυσαρεστημένων </a:t>
            </a:r>
            <a:r>
              <a:rPr lang="el-GR" dirty="0"/>
              <a:t>πελατών επιστρέφει για μελλοντικές συναλλαγές εάν η </a:t>
            </a:r>
            <a:r>
              <a:rPr lang="el-GR" dirty="0" smtClean="0"/>
              <a:t>αντιμετώπιση από </a:t>
            </a:r>
            <a:r>
              <a:rPr lang="el-GR" dirty="0"/>
              <a:t>την επιχείρηση είναι επαρκώς ικανοποιητική.</a:t>
            </a:r>
          </a:p>
          <a:p>
            <a:pPr marL="285750" indent="-285750">
              <a:buFont typeface="Wingdings" panose="05000000000000000000" pitchFamily="2" charset="2"/>
              <a:buChar char="ü"/>
            </a:pPr>
            <a:r>
              <a:rPr lang="el-GR" dirty="0" smtClean="0"/>
              <a:t>Περίπου </a:t>
            </a:r>
            <a:r>
              <a:rPr lang="el-GR" dirty="0"/>
              <a:t>το </a:t>
            </a:r>
            <a:r>
              <a:rPr lang="el-GR" b="1" dirty="0"/>
              <a:t>60-70% των δυσαρεστημένων με την ποιότητα πελατών δεν </a:t>
            </a:r>
            <a:r>
              <a:rPr lang="el-GR" b="1" dirty="0" smtClean="0"/>
              <a:t>επιστρέφει</a:t>
            </a:r>
            <a:r>
              <a:rPr lang="el-GR" dirty="0" smtClean="0"/>
              <a:t> </a:t>
            </a:r>
            <a:r>
              <a:rPr lang="el-GR" dirty="0"/>
              <a:t>στην επιχείρηση.</a:t>
            </a:r>
          </a:p>
          <a:p>
            <a:pPr marL="285750" indent="-285750">
              <a:buFont typeface="Wingdings" panose="05000000000000000000" pitchFamily="2" charset="2"/>
              <a:buChar char="ü"/>
            </a:pPr>
            <a:r>
              <a:rPr lang="el-GR" dirty="0" smtClean="0"/>
              <a:t>Με </a:t>
            </a:r>
            <a:r>
              <a:rPr lang="el-GR" dirty="0"/>
              <a:t>τη μετάδοση της προφορικής πληροφόρησης για την κακή ποιότητα </a:t>
            </a:r>
            <a:r>
              <a:rPr lang="el-GR" dirty="0" smtClean="0"/>
              <a:t>μιας επιχείρησης</a:t>
            </a:r>
            <a:r>
              <a:rPr lang="el-GR" dirty="0"/>
              <a:t>, από 50 δυσαρεστημένους πελάτες η επιχείρηση χάνει έναν </a:t>
            </a:r>
            <a:r>
              <a:rPr lang="el-GR" dirty="0" smtClean="0"/>
              <a:t>νέο πελάτη</a:t>
            </a:r>
            <a:r>
              <a:rPr lang="el-GR" dirty="0"/>
              <a:t>.</a:t>
            </a:r>
          </a:p>
        </p:txBody>
      </p:sp>
    </p:spTree>
    <p:extLst>
      <p:ext uri="{BB962C8B-B14F-4D97-AF65-F5344CB8AC3E}">
        <p14:creationId xmlns:p14="http://schemas.microsoft.com/office/powerpoint/2010/main" val="397611019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9AD8641-B693-406F-B32B-B19348549618}"/>
              </a:ext>
            </a:extLst>
          </p:cNvPr>
          <p:cNvSpPr>
            <a:spLocks noGrp="1"/>
          </p:cNvSpPr>
          <p:nvPr>
            <p:ph type="title"/>
          </p:nvPr>
        </p:nvSpPr>
        <p:spPr/>
        <p:txBody>
          <a:bodyPr>
            <a:normAutofit/>
          </a:bodyPr>
          <a:lstStyle/>
          <a:p>
            <a:pPr algn="ctr"/>
            <a:r>
              <a:rPr lang="el-GR" sz="2800" dirty="0" smtClean="0"/>
              <a:t>Συστήματα </a:t>
            </a:r>
            <a:r>
              <a:rPr lang="el-GR" sz="2800" dirty="0"/>
              <a:t>υπολογισμού του κόστους ποιότητας: Κλασική Μέθοδος  </a:t>
            </a:r>
          </a:p>
        </p:txBody>
      </p:sp>
      <p:sp>
        <p:nvSpPr>
          <p:cNvPr id="3" name="Θέση περιεχομένου 2">
            <a:extLst>
              <a:ext uri="{FF2B5EF4-FFF2-40B4-BE49-F238E27FC236}">
                <a16:creationId xmlns:a16="http://schemas.microsoft.com/office/drawing/2014/main" xmlns="" id="{BDDD015A-007B-4092-B613-289569221BAF}"/>
              </a:ext>
            </a:extLst>
          </p:cNvPr>
          <p:cNvSpPr>
            <a:spLocks noGrp="1"/>
          </p:cNvSpPr>
          <p:nvPr>
            <p:ph idx="1"/>
          </p:nvPr>
        </p:nvSpPr>
        <p:spPr/>
        <p:txBody>
          <a:bodyPr>
            <a:normAutofit fontScale="55000" lnSpcReduction="20000"/>
          </a:bodyPr>
          <a:lstStyle/>
          <a:p>
            <a:pPr algn="just" eaLnBrk="0" hangingPunct="0">
              <a:lnSpc>
                <a:spcPct val="120000"/>
              </a:lnSpc>
            </a:pPr>
            <a:r>
              <a:rPr lang="el-GR" dirty="0"/>
              <a:t>Το χαρακτηριστικό αυτής της μεθόδου κοστολόγησης είναι ότι μόνο τα κόστη της παραγωγής που σχετίζονται άμεσα με την παραγωγική διαδικασία χρησιμοποιούνται για τον υπολογισμό του κόστους παραγωγής των προϊόντων. </a:t>
            </a:r>
          </a:p>
          <a:p>
            <a:pPr algn="just" eaLnBrk="0" hangingPunct="0">
              <a:lnSpc>
                <a:spcPct val="120000"/>
              </a:lnSpc>
            </a:pPr>
            <a:r>
              <a:rPr lang="el-GR" dirty="0"/>
              <a:t>Το κόστος παραγωγής των προϊόντων περιλαμβάνει μόνο τα μεταβλητά κόστη της παραγωγικής λειτουργίας. Το σταθερό τμήμα του έμμεσου κόστους παραγωγής αντιμετωπίζεται ως κόστος της περιόδου και δεν υπολογίζεται ως κόστος στη μονάδα του προϊόντος.</a:t>
            </a:r>
          </a:p>
          <a:p>
            <a:pPr marL="109728" indent="0" algn="ctr" eaLnBrk="0" hangingPunct="0">
              <a:lnSpc>
                <a:spcPct val="120000"/>
              </a:lnSpc>
              <a:buNone/>
            </a:pPr>
            <a:endParaRPr lang="el-GR" dirty="0"/>
          </a:p>
          <a:p>
            <a:pPr marL="109728" indent="0" algn="ctr" eaLnBrk="0" hangingPunct="0">
              <a:lnSpc>
                <a:spcPct val="120000"/>
              </a:lnSpc>
              <a:buNone/>
            </a:pPr>
            <a:r>
              <a:rPr lang="el-GR" dirty="0"/>
              <a:t>Πλεονέκτημα της κλασικής μεθόδου αποτελεί η απλότητά της.</a:t>
            </a:r>
          </a:p>
          <a:p>
            <a:pPr marL="109728" indent="0" algn="ctr" eaLnBrk="0" hangingPunct="0">
              <a:lnSpc>
                <a:spcPct val="120000"/>
              </a:lnSpc>
              <a:buNone/>
            </a:pPr>
            <a:endParaRPr lang="el-GR" sz="6500" b="1" dirty="0"/>
          </a:p>
          <a:p>
            <a:pPr marL="109728" indent="0" algn="ctr" eaLnBrk="0" hangingPunct="0">
              <a:lnSpc>
                <a:spcPct val="120000"/>
              </a:lnSpc>
              <a:buNone/>
            </a:pPr>
            <a:r>
              <a:rPr lang="el-GR" dirty="0"/>
              <a:t>             Μπορεί να διαστρεβλώσει το πραγματικό κόστος κάθε προϊόντος, υπερεκτιμώντας το κόστος των προϊόντων που παράγονται σε μεγάλες ποσότητες ή υποεκτιμώντας το κόστος των προϊόντων που παράγονται σε μικρές ποσότητες. Επίσης, σημαντικό μειονέκτημα της μεθόδου αποτελεί η αδυναμία να παρουσιάσει με ακρίβεια εξειδικευμένα στοιχεία κόστους, τα οποία μας δίνουν ολοκληρωμένη εικόνα λειτουργίας της επιχείρησης.</a:t>
            </a:r>
          </a:p>
          <a:p>
            <a:pPr marL="109728" indent="0">
              <a:buNone/>
            </a:pPr>
            <a:endParaRPr lang="el-GR" dirty="0"/>
          </a:p>
        </p:txBody>
      </p:sp>
      <p:sp>
        <p:nvSpPr>
          <p:cNvPr id="4" name="Θέση υποσέλιδου 3">
            <a:extLst>
              <a:ext uri="{FF2B5EF4-FFF2-40B4-BE49-F238E27FC236}">
                <a16:creationId xmlns:a16="http://schemas.microsoft.com/office/drawing/2014/main" xmlns="" id="{667A7542-7B2B-4F0D-A5B0-F60186BE8F82}"/>
              </a:ext>
            </a:extLst>
          </p:cNvPr>
          <p:cNvSpPr>
            <a:spLocks noGrp="1"/>
          </p:cNvSpPr>
          <p:nvPr>
            <p:ph type="ftr" sz="quarter" idx="11"/>
          </p:nvPr>
        </p:nvSpPr>
        <p:spPr>
          <a:xfrm>
            <a:off x="5796136" y="612648"/>
            <a:ext cx="1690464" cy="530352"/>
          </a:xfrm>
        </p:spPr>
        <p:txBody>
          <a:bodyPr/>
          <a:lstStyle/>
          <a:p>
            <a:r>
              <a:rPr lang="en-US" sz="1100" dirty="0" smtClean="0"/>
              <a:t>11.</a:t>
            </a:r>
            <a:r>
              <a:rPr lang="el-GR" sz="1100" dirty="0" smtClean="0"/>
              <a:t> </a:t>
            </a:r>
            <a:r>
              <a:rPr lang="el-GR" sz="1100" dirty="0"/>
              <a:t>Κόστος Ποιότητας</a:t>
            </a:r>
            <a:endParaRPr lang="en-US" sz="1100" dirty="0"/>
          </a:p>
        </p:txBody>
      </p:sp>
      <p:sp>
        <p:nvSpPr>
          <p:cNvPr id="5" name="Θέση αριθμού διαφάνειας 4">
            <a:extLst>
              <a:ext uri="{FF2B5EF4-FFF2-40B4-BE49-F238E27FC236}">
                <a16:creationId xmlns:a16="http://schemas.microsoft.com/office/drawing/2014/main" xmlns="" id="{833AF7EB-3B0D-4599-A845-7D2225E1696F}"/>
              </a:ext>
            </a:extLst>
          </p:cNvPr>
          <p:cNvSpPr>
            <a:spLocks noGrp="1"/>
          </p:cNvSpPr>
          <p:nvPr>
            <p:ph type="sldNum" sz="quarter" idx="12"/>
          </p:nvPr>
        </p:nvSpPr>
        <p:spPr/>
        <p:txBody>
          <a:bodyPr/>
          <a:lstStyle/>
          <a:p>
            <a:fld id="{61C44E05-631C-4892-B577-17C57620ECE9}" type="slidenum">
              <a:rPr lang="en-US" smtClean="0"/>
              <a:pPr/>
              <a:t>8</a:t>
            </a:fld>
            <a:endParaRPr lang="en-US"/>
          </a:p>
        </p:txBody>
      </p:sp>
      <p:sp>
        <p:nvSpPr>
          <p:cNvPr id="6" name="Σύμβολο πρόσθεσης 5">
            <a:extLst>
              <a:ext uri="{FF2B5EF4-FFF2-40B4-BE49-F238E27FC236}">
                <a16:creationId xmlns:a16="http://schemas.microsoft.com/office/drawing/2014/main" xmlns="" id="{58D74A9F-4EBB-47CC-9700-2FAF66346865}"/>
              </a:ext>
            </a:extLst>
          </p:cNvPr>
          <p:cNvSpPr/>
          <p:nvPr/>
        </p:nvSpPr>
        <p:spPr>
          <a:xfrm>
            <a:off x="1475656" y="4159952"/>
            <a:ext cx="432048" cy="504056"/>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Σύμβολο αφαίρεσης 6">
            <a:extLst>
              <a:ext uri="{FF2B5EF4-FFF2-40B4-BE49-F238E27FC236}">
                <a16:creationId xmlns:a16="http://schemas.microsoft.com/office/drawing/2014/main" xmlns="" id="{0E54F88F-FB70-425C-9CD8-FC98D9731D2B}"/>
              </a:ext>
            </a:extLst>
          </p:cNvPr>
          <p:cNvSpPr/>
          <p:nvPr/>
        </p:nvSpPr>
        <p:spPr>
          <a:xfrm>
            <a:off x="755576" y="5013176"/>
            <a:ext cx="504056" cy="432048"/>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13208115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arn(inVertical)">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additive="base">
                                        <p:cTn id="28" dur="500" fill="hold"/>
                                        <p:tgtEl>
                                          <p:spTgt spid="7"/>
                                        </p:tgtEl>
                                        <p:attrNameLst>
                                          <p:attrName>ppt_x</p:attrName>
                                        </p:attrNameLst>
                                      </p:cBhvr>
                                      <p:tavLst>
                                        <p:tav tm="0">
                                          <p:val>
                                            <p:strVal val="#ppt_x"/>
                                          </p:val>
                                        </p:tav>
                                        <p:tav tm="100000">
                                          <p:val>
                                            <p:strVal val="#ppt_x"/>
                                          </p:val>
                                        </p:tav>
                                      </p:tavLst>
                                    </p:anim>
                                    <p:anim calcmode="lin" valueType="num">
                                      <p:cBhvr additive="base">
                                        <p:cTn id="2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9AD8641-B693-406F-B32B-B19348549618}"/>
              </a:ext>
            </a:extLst>
          </p:cNvPr>
          <p:cNvSpPr>
            <a:spLocks noGrp="1"/>
          </p:cNvSpPr>
          <p:nvPr>
            <p:ph type="title"/>
          </p:nvPr>
        </p:nvSpPr>
        <p:spPr/>
        <p:txBody>
          <a:bodyPr>
            <a:normAutofit fontScale="90000"/>
          </a:bodyPr>
          <a:lstStyle/>
          <a:p>
            <a:pPr algn="ctr"/>
            <a:r>
              <a:rPr lang="el-GR" dirty="0"/>
              <a:t>3. Συστήματα υπολογισμού του κόστους ποιότητας: Μέθοδος </a:t>
            </a:r>
            <a:r>
              <a:rPr lang="en-US" dirty="0"/>
              <a:t>ABC</a:t>
            </a:r>
            <a:endParaRPr lang="el-GR" dirty="0"/>
          </a:p>
        </p:txBody>
      </p:sp>
      <p:sp>
        <p:nvSpPr>
          <p:cNvPr id="3" name="Θέση περιεχομένου 2">
            <a:extLst>
              <a:ext uri="{FF2B5EF4-FFF2-40B4-BE49-F238E27FC236}">
                <a16:creationId xmlns:a16="http://schemas.microsoft.com/office/drawing/2014/main" xmlns="" id="{BDDD015A-007B-4092-B613-289569221BAF}"/>
              </a:ext>
            </a:extLst>
          </p:cNvPr>
          <p:cNvSpPr>
            <a:spLocks noGrp="1"/>
          </p:cNvSpPr>
          <p:nvPr>
            <p:ph idx="1"/>
          </p:nvPr>
        </p:nvSpPr>
        <p:spPr>
          <a:xfrm>
            <a:off x="457200" y="2708920"/>
            <a:ext cx="8229600" cy="4325112"/>
          </a:xfrm>
        </p:spPr>
        <p:txBody>
          <a:bodyPr>
            <a:normAutofit fontScale="55000" lnSpcReduction="20000"/>
          </a:bodyPr>
          <a:lstStyle/>
          <a:p>
            <a:pPr algn="just" eaLnBrk="0" hangingPunct="0">
              <a:lnSpc>
                <a:spcPct val="120000"/>
              </a:lnSpc>
              <a:buFont typeface="Arial" panose="020B0604020202020204" pitchFamily="34" charset="0"/>
              <a:buChar char="•"/>
            </a:pPr>
            <a:r>
              <a:rPr lang="el-GR" dirty="0"/>
              <a:t>Βασικός στόχος της κοστολογικής προσέγγισης αποτελεί η κάλυψη του ελλείμματος πληροφόρησης των υπαρχόντων παραδοσιακών συστημάτων κοστολόγησης μέσω της ακριβούς ενημέρωσης σχετικά με το κόστος που επιτυγχάνεται μέσω του λογιστικού διαχωρισμού του κόστους σε δυο κύριες κατηγορίες στο άμεσο και έμμεσο κόστος.</a:t>
            </a:r>
          </a:p>
          <a:p>
            <a:pPr algn="just" eaLnBrk="0" hangingPunct="0">
              <a:lnSpc>
                <a:spcPct val="120000"/>
              </a:lnSpc>
              <a:buFont typeface="Arial" panose="020B0604020202020204" pitchFamily="34" charset="0"/>
              <a:buChar char="•"/>
            </a:pPr>
            <a:r>
              <a:rPr lang="el-GR" dirty="0"/>
              <a:t>Η μέθοδος ABC προσφέρει μια </a:t>
            </a:r>
            <a:r>
              <a:rPr lang="el-GR" dirty="0" err="1"/>
              <a:t>ιχνηλάτηση</a:t>
            </a:r>
            <a:r>
              <a:rPr lang="el-GR" dirty="0"/>
              <a:t> του κόστους από το πρώτο στάδιο της πηγής και την μετέπειτα συσχέτισή του με το κόστος των εξαρτώμενων δραστηριοτήτων και συνεπειών. </a:t>
            </a:r>
          </a:p>
          <a:p>
            <a:pPr algn="just" eaLnBrk="0" hangingPunct="0">
              <a:lnSpc>
                <a:spcPct val="120000"/>
              </a:lnSpc>
              <a:buFont typeface="Arial" panose="020B0604020202020204" pitchFamily="34" charset="0"/>
              <a:buChar char="•"/>
            </a:pPr>
            <a:r>
              <a:rPr lang="el-GR" dirty="0"/>
              <a:t>Επιπλέον, εντοπίζει τα κόστη που παρουσιάζουν πολυπλοκότητα και ποικιλία τόσο στις προσφερόμενες υπηρεσίες όσο και στις εξατομικευμένες απαιτήσεις των πελατών αποτελώντας ένα βασικό εργαλείο καταγραφής και παρακολούθησης του κόστους.</a:t>
            </a:r>
          </a:p>
          <a:p>
            <a:pPr algn="just" eaLnBrk="0" hangingPunct="0">
              <a:lnSpc>
                <a:spcPct val="120000"/>
              </a:lnSpc>
              <a:buFont typeface="Arial" panose="020B0604020202020204" pitchFamily="34" charset="0"/>
              <a:buChar char="•"/>
            </a:pPr>
            <a:r>
              <a:rPr lang="el-GR" dirty="0"/>
              <a:t>Η καινοτομία της μεθόδου ABC έγκειται στο γεγονός πως ο υπολογισμός του συνολικού κόστους αποτελεί σύνθεση του κόστος των επιμέρους δραστηριοτήτων που ενσωματώνουν προστιθέμενη αξία και επηρεάζουν το συνολικό κόστος κάθε προϊόντος. </a:t>
            </a:r>
          </a:p>
        </p:txBody>
      </p:sp>
      <p:sp>
        <p:nvSpPr>
          <p:cNvPr id="4" name="Θέση υποσέλιδου 3">
            <a:extLst>
              <a:ext uri="{FF2B5EF4-FFF2-40B4-BE49-F238E27FC236}">
                <a16:creationId xmlns:a16="http://schemas.microsoft.com/office/drawing/2014/main" xmlns="" id="{667A7542-7B2B-4F0D-A5B0-F60186BE8F82}"/>
              </a:ext>
            </a:extLst>
          </p:cNvPr>
          <p:cNvSpPr>
            <a:spLocks noGrp="1"/>
          </p:cNvSpPr>
          <p:nvPr>
            <p:ph type="ftr" sz="quarter" idx="11"/>
          </p:nvPr>
        </p:nvSpPr>
        <p:spPr/>
        <p:txBody>
          <a:bodyPr/>
          <a:lstStyle/>
          <a:p>
            <a:r>
              <a:rPr lang="el-GR" dirty="0"/>
              <a:t>11. Κόστος Ποιότητας</a:t>
            </a:r>
          </a:p>
        </p:txBody>
      </p:sp>
      <p:sp>
        <p:nvSpPr>
          <p:cNvPr id="5" name="Θέση αριθμού διαφάνειας 4">
            <a:extLst>
              <a:ext uri="{FF2B5EF4-FFF2-40B4-BE49-F238E27FC236}">
                <a16:creationId xmlns:a16="http://schemas.microsoft.com/office/drawing/2014/main" xmlns="" id="{833AF7EB-3B0D-4599-A845-7D2225E1696F}"/>
              </a:ext>
            </a:extLst>
          </p:cNvPr>
          <p:cNvSpPr>
            <a:spLocks noGrp="1"/>
          </p:cNvSpPr>
          <p:nvPr>
            <p:ph type="sldNum" sz="quarter" idx="12"/>
          </p:nvPr>
        </p:nvSpPr>
        <p:spPr/>
        <p:txBody>
          <a:bodyPr/>
          <a:lstStyle/>
          <a:p>
            <a:fld id="{61C44E05-631C-4892-B577-17C57620ECE9}" type="slidenum">
              <a:rPr lang="en-US" smtClean="0"/>
              <a:pPr/>
              <a:t>9</a:t>
            </a:fld>
            <a:endParaRPr lang="en-US"/>
          </a:p>
        </p:txBody>
      </p:sp>
    </p:spTree>
    <p:extLst>
      <p:ext uri="{BB962C8B-B14F-4D97-AF65-F5344CB8AC3E}">
        <p14:creationId xmlns:p14="http://schemas.microsoft.com/office/powerpoint/2010/main" val="318513842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mpanyHndbk_TP10167124">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B547B8"/>
      </a:hlink>
      <a:folHlink>
        <a:srgbClr val="438255"/>
      </a:folHlink>
    </a:clrScheme>
    <a:fontScheme name="Urban">
      <a:majorFont>
        <a:latin typeface="Trebuchet MS"/>
        <a:ea typeface=""/>
        <a:cs typeface=""/>
        <a:font script="Jpan" typeface="HGｺﾞｼｯｸM"/>
        <a:font script="Hang" typeface="맑은 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100000" r="280000" b="28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100000" r="280000" b="280000"/>
          </a:path>
        </a:gradFill>
      </a:fillStyleLst>
      <a:lnStyleLst>
        <a:ln w="4444"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93000"/>
                <a:satMod val="200000"/>
              </a:schemeClr>
            </a:gs>
            <a:gs pos="80000">
              <a:schemeClr val="phClr">
                <a:shade val="55000"/>
                <a:satMod val="175000"/>
              </a:schemeClr>
            </a:gs>
            <a:gs pos="100000">
              <a:schemeClr val="phClr">
                <a:shade val="37000"/>
                <a:satMod val="175000"/>
              </a:schemeClr>
            </a:gs>
          </a:gsLst>
          <a:lin ang="5400000" scaled="0"/>
        </a:gradFill>
        <a:blipFill>
          <a:blip xmlns:r="http://schemas.openxmlformats.org/officeDocument/2006/relationships" r:embed="rId1">
            <a:duotone>
              <a:schemeClr val="phClr">
                <a:shade val="70000"/>
              </a:schemeClr>
              <a:schemeClr val="phClr">
                <a:tint val="80000"/>
                <a:satMod val="120000"/>
              </a:schemeClr>
            </a:duotone>
          </a:blip>
          <a:tile tx="0" ty="0" sx="85000" sy="85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31BAC94-8733-4005-8CEB-4092A7BA6C1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Εταιρικό εγχειρίδιο</Template>
  <TotalTime>0</TotalTime>
  <Words>4174</Words>
  <Application>Microsoft Office PowerPoint</Application>
  <PresentationFormat>Προβολή στην οθόνη (4:3)</PresentationFormat>
  <Paragraphs>351</Paragraphs>
  <Slides>39</Slides>
  <Notes>1</Notes>
  <HiddenSlides>0</HiddenSlides>
  <MMClips>0</MMClips>
  <ScaleCrop>false</ScaleCrop>
  <HeadingPairs>
    <vt:vector size="8" baseType="variant">
      <vt:variant>
        <vt:lpstr>Γραμματοσειρές που χρησιμοποιούνται</vt:lpstr>
      </vt:variant>
      <vt:variant>
        <vt:i4>10</vt:i4>
      </vt: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39</vt:i4>
      </vt:variant>
    </vt:vector>
  </HeadingPairs>
  <TitlesOfParts>
    <vt:vector size="51" baseType="lpstr">
      <vt:lpstr>맑은 고딕</vt:lpstr>
      <vt:lpstr>Arial</vt:lpstr>
      <vt:lpstr>Calibri</vt:lpstr>
      <vt:lpstr>Comic Sans MS</vt:lpstr>
      <vt:lpstr>Georgia</vt:lpstr>
      <vt:lpstr>Times New Roman</vt:lpstr>
      <vt:lpstr>Times-Roman</vt:lpstr>
      <vt:lpstr>Trebuchet MS</vt:lpstr>
      <vt:lpstr>Wingdings</vt:lpstr>
      <vt:lpstr>Wingdings 2</vt:lpstr>
      <vt:lpstr>CompanyHndbk_TP10167124</vt:lpstr>
      <vt:lpstr>Chart</vt:lpstr>
      <vt:lpstr>11. Κόστος ποιότητας</vt:lpstr>
      <vt:lpstr>Περιεχόμενα </vt:lpstr>
      <vt:lpstr>Ας αναρωτηθούμε </vt:lpstr>
      <vt:lpstr> Ορισμός</vt:lpstr>
      <vt:lpstr> Σε πρακτικό επίπεδο</vt:lpstr>
      <vt:lpstr> Η σημασία της ανάλυσης του κόστους ποιότητας για τις επιχειρήσεις</vt:lpstr>
      <vt:lpstr> Η σημασία της ανάλυσης του κόστους ποιότητας για τις επιχειρήσεις</vt:lpstr>
      <vt:lpstr>Συστήματα υπολογισμού του κόστους ποιότητας: Κλασική Μέθοδος  </vt:lpstr>
      <vt:lpstr>3. Συστήματα υπολογισμού του κόστους ποιότητας: Μέθοδος ABC</vt:lpstr>
      <vt:lpstr> Προσέγγιση  του  Taguchi</vt:lpstr>
      <vt:lpstr> Προσέγγιση  του  Taguchi</vt:lpstr>
      <vt:lpstr>Μοντέλο Crosby </vt:lpstr>
      <vt:lpstr>Μοντέλο απώλειας ποιότητας</vt:lpstr>
      <vt:lpstr>Μοντέλο κόστους διεργασίας</vt:lpstr>
      <vt:lpstr> Διάκριση κόστους ποιότητας</vt:lpstr>
      <vt:lpstr> Συνολικό κόστος ποιότητας</vt:lpstr>
      <vt:lpstr> Άμεσο &amp; Έμμεσο κόστος ποιότητας</vt:lpstr>
      <vt:lpstr> Ανάλυση του κόστους ποιότητας</vt:lpstr>
      <vt:lpstr> Ανάλυση του κόστους ποιότητας</vt:lpstr>
      <vt:lpstr> Κόστος αποτυχίας ελέγχου - ελαττωματικά</vt:lpstr>
      <vt:lpstr>α) Στο κόστος εσωτερικών αστοχιών και παραγωγή ελαττωματικών  </vt:lpstr>
      <vt:lpstr>β) Στο κόστος εξωτερικών αστοχιών και εξωτερικής αποτυχίας  </vt:lpstr>
      <vt:lpstr>Το μεγαλύτερο ποσοστό του κόστους ποιότητας προέρχεται   </vt:lpstr>
      <vt:lpstr>Το κόστος της μη ικανοποίησης των εσωτερικών πελατών  </vt:lpstr>
      <vt:lpstr>Προτάσεις για μείωση του κόστους κακής ποιότητας  </vt:lpstr>
      <vt:lpstr>Προτάσεις για μείωση του κόστους κακής ποιότητας  </vt:lpstr>
      <vt:lpstr>Μοντέλο εκπαίδευσης στο πλαίσιο της ΔΟΠ  (Oakland &amp; Waterworth) </vt:lpstr>
      <vt:lpstr>Μοντέλο εκπαίδευσης στο πλαίσιο της ΔΟΠ  (Oakland &amp; Waterworth) </vt:lpstr>
      <vt:lpstr>Μοντέλο εκπαίδευσης στο πλαίσιο της ΔΟΠ  (Oakland &amp; Waterworth) </vt:lpstr>
      <vt:lpstr>Προτάσεις για μείωση του κόστους κακής ποιότητας συνέχεια…</vt:lpstr>
      <vt:lpstr>Ανάλυση &amp; αξιολόγηση  του κόστους ποιότητας</vt:lpstr>
      <vt:lpstr>Aπλοποιημένο παράδειγμα υπολογισμού κόστους κακής ποιότητας για μια τράπεζα.  </vt:lpstr>
      <vt:lpstr>Aπλοποιημένο παράδειγμα υπολογισμού κόστους κακής ποιότητας για μια τράπεζα.  </vt:lpstr>
      <vt:lpstr>Aπλοποιημένο παράδειγμα υπολογισμού κόστους κακής ποιότητας για μια τράπεζα.  </vt:lpstr>
      <vt:lpstr>Ερωτήσεις κατανόησης  </vt:lpstr>
      <vt:lpstr>Ερωτήσεις κατανόησης  </vt:lpstr>
      <vt:lpstr>Ερωτήσεις κατανόησης  </vt:lpstr>
      <vt:lpstr>Ερωτήσεις κατανόησης  </vt:lpstr>
      <vt:lpstr>Βιβλιογραφία</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2017-10-28T11:38:29Z</dcterms:created>
  <dcterms:modified xsi:type="dcterms:W3CDTF">2021-01-18T14:46:37Z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TC101671249990</vt:lpwstr>
  </property>
</Properties>
</file>