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57019" y="526795"/>
            <a:ext cx="502996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3815" y="1955673"/>
            <a:ext cx="7116368" cy="1801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ΗΥ-SPSS</a:t>
            </a:r>
          </a:p>
          <a:p>
            <a:pPr marL="37465" marR="30480" algn="ctr">
              <a:lnSpc>
                <a:spcPct val="100000"/>
              </a:lnSpc>
              <a:spcBef>
                <a:spcPts val="55"/>
              </a:spcBef>
            </a:pPr>
            <a:r>
              <a:rPr sz="3600" spc="-15" dirty="0"/>
              <a:t>Statistical </a:t>
            </a:r>
            <a:r>
              <a:rPr sz="3600" spc="-25" dirty="0"/>
              <a:t>Package for </a:t>
            </a:r>
            <a:r>
              <a:rPr sz="3600" dirty="0"/>
              <a:t>Social </a:t>
            </a:r>
            <a:r>
              <a:rPr sz="3600" spc="-5" dirty="0"/>
              <a:t>Sciences  1</a:t>
            </a:r>
            <a:r>
              <a:rPr sz="3600" spc="-7" baseline="25462" dirty="0"/>
              <a:t>ο</a:t>
            </a:r>
            <a:r>
              <a:rPr sz="3600" spc="390" baseline="25462" dirty="0"/>
              <a:t> </a:t>
            </a:r>
            <a:r>
              <a:rPr sz="3600" spc="-20" dirty="0"/>
              <a:t>ΜΑΘΗΜΑ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140" y="343661"/>
            <a:ext cx="26282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Μεταβλητές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29590" y="1289430"/>
            <a:ext cx="8482330" cy="4601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Καθετί που</a:t>
            </a:r>
            <a:r>
              <a:rPr sz="2400" i="1" spc="-4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μεταβάλλεται</a:t>
            </a:r>
            <a:endParaRPr sz="2400">
              <a:latin typeface="Calibri"/>
              <a:cs typeface="Calibri"/>
            </a:endParaRPr>
          </a:p>
          <a:p>
            <a:pPr marL="355600" marR="306070" indent="-342900">
              <a:lnSpc>
                <a:spcPts val="2310"/>
              </a:lnSpc>
              <a:spcBef>
                <a:spcPts val="5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Κάθε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ιδιότητα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ενός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αντικειμένου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ή μια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κατάσταση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παίρνει  διαφορετικές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 τιμές</a:t>
            </a:r>
            <a:endParaRPr sz="2400">
              <a:latin typeface="Calibri"/>
              <a:cs typeface="Calibri"/>
            </a:endParaRPr>
          </a:p>
          <a:p>
            <a:pPr marL="355600" marR="1337310" indent="-342900">
              <a:lnSpc>
                <a:spcPts val="23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10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βάρος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του ατόμου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μεταβάλλεται.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Άρα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μια 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400">
              <a:latin typeface="Calibri"/>
              <a:cs typeface="Calibri"/>
            </a:endParaRPr>
          </a:p>
          <a:p>
            <a:pPr marL="355600" marR="1280795" indent="-342900">
              <a:lnSpc>
                <a:spcPts val="23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πρόθεση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ενός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ατόμου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για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συμμετοχή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άσκηση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μεταβάλλεται.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Άρα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μια</a:t>
            </a:r>
            <a:r>
              <a:rPr sz="2400" spc="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400">
              <a:latin typeface="Calibri"/>
              <a:cs typeface="Calibri"/>
            </a:endParaRPr>
          </a:p>
          <a:p>
            <a:pPr marL="355600" marR="251460" indent="-342900">
              <a:lnSpc>
                <a:spcPts val="23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επίδοση ενός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αθλητή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στα 100m μεταβάλλεται.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Άρα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μια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259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Διακρίνονται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Ποιοτικές 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Ποσοτικές, </a:t>
            </a: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Διακριτές 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&amp;</a:t>
            </a:r>
            <a:r>
              <a:rPr sz="2400" b="1" spc="-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Συνεχείς,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590"/>
              </a:lnSpc>
            </a:pP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Ανεξάρτητες 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&amp;</a:t>
            </a:r>
            <a:r>
              <a:rPr sz="2400" b="1" spc="-5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Εξαρτημένες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 marL="1195070">
              <a:lnSpc>
                <a:spcPct val="100000"/>
              </a:lnSpc>
              <a:spcBef>
                <a:spcPts val="2010"/>
              </a:spcBef>
            </a:pP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(Παπαϊωάννου, </a:t>
            </a:r>
            <a:r>
              <a:rPr sz="1900" spc="-15" dirty="0">
                <a:solidFill>
                  <a:srgbClr val="0F243E"/>
                </a:solidFill>
                <a:latin typeface="Calibri"/>
                <a:cs typeface="Calibri"/>
              </a:rPr>
              <a:t>Ζουρμπάνος,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900" spc="-10" dirty="0">
                <a:solidFill>
                  <a:srgbClr val="0F243E"/>
                </a:solidFill>
                <a:latin typeface="Calibri"/>
                <a:cs typeface="Calibri"/>
              </a:rPr>
              <a:t>Μίνος,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2016; </a:t>
            </a:r>
            <a:r>
              <a:rPr sz="1900" spc="-15" dirty="0">
                <a:solidFill>
                  <a:srgbClr val="0F243E"/>
                </a:solidFill>
                <a:latin typeface="Calibri"/>
                <a:cs typeface="Calibri"/>
              </a:rPr>
              <a:t>Ρούσσος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900" spc="-10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1900" spc="13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8898" y="522808"/>
            <a:ext cx="73729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Ποιοτικές </a:t>
            </a:r>
            <a:r>
              <a:rPr sz="4000" spc="-5" dirty="0"/>
              <a:t>&amp; </a:t>
            </a:r>
            <a:r>
              <a:rPr sz="4000" spc="-10" dirty="0"/>
              <a:t>Ποσοτικές</a:t>
            </a:r>
            <a:r>
              <a:rPr sz="4000" spc="20" dirty="0"/>
              <a:t> </a:t>
            </a:r>
            <a:r>
              <a:rPr sz="4000" spc="-15" dirty="0"/>
              <a:t>μεταβλητές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29590" y="1599692"/>
            <a:ext cx="8554720" cy="4053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13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Ποιοτικές: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Μεταβλητές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οι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οποίες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μεταβάλλονται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είδος,</a:t>
            </a:r>
            <a:endParaRPr sz="2400">
              <a:latin typeface="Calibri"/>
              <a:cs typeface="Calibri"/>
            </a:endParaRPr>
          </a:p>
          <a:p>
            <a:pPr marL="355600" marR="30480" algn="just">
              <a:lnSpc>
                <a:spcPts val="2300"/>
              </a:lnSpc>
              <a:spcBef>
                <a:spcPts val="325"/>
              </a:spcBef>
            </a:pP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χαρακτηρισμούς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ή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κατηγορίες,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διαφοροποιούνται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μεταξύ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τους ως 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προς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διαφορετικά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χαρακτηριστικά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Φύλο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(Αγόρια-Κορίτσια),</a:t>
            </a:r>
            <a:endParaRPr sz="2400">
              <a:latin typeface="Calibri"/>
              <a:cs typeface="Calibri"/>
            </a:endParaRPr>
          </a:p>
          <a:p>
            <a:pPr marL="355600" marR="5080" algn="just">
              <a:lnSpc>
                <a:spcPct val="80000"/>
              </a:lnSpc>
              <a:spcBef>
                <a:spcPts val="30"/>
              </a:spcBef>
            </a:pP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Σχολική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Τάξη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(Δημοτικό,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Γυμνάσιο,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Λύκειο),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Εθνικότητα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(Έλληνας,  Γερμανός, Γάλλος),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Αθλητής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– Μη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Αθλητής,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Πειραματική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συνθήκη  (1=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Ομάδα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Παρέμβασης,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2=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Ομάδα</a:t>
            </a:r>
            <a:r>
              <a:rPr sz="2400" spc="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Ελέγχου)</a:t>
            </a:r>
            <a:endParaRPr sz="2400">
              <a:latin typeface="Calibri"/>
              <a:cs typeface="Calibri"/>
            </a:endParaRPr>
          </a:p>
          <a:p>
            <a:pPr marL="355600" marR="470534" indent="-342900">
              <a:lnSpc>
                <a:spcPct val="80400"/>
              </a:lnSpc>
              <a:spcBef>
                <a:spcPts val="183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Ποσοτικές: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Μεταβλητές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οι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οποίες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μεταβάλλονται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ποσό, 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περιγράφουν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ποσότητες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Βάρος, ύψος, μέγιστη πρόσληψη 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οξυγόνου,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μέγιστη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δύναμη </a:t>
            </a:r>
            <a:r>
              <a:rPr sz="2400" spc="5" dirty="0">
                <a:solidFill>
                  <a:srgbClr val="0F243E"/>
                </a:solidFill>
                <a:latin typeface="Calibri"/>
                <a:cs typeface="Calibri"/>
              </a:rPr>
              <a:t>(kg),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συστολική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αρτηριακή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πίεση,  άγχος</a:t>
            </a:r>
            <a:r>
              <a:rPr sz="2400" spc="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κοκ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Calibri"/>
              <a:cs typeface="Calibri"/>
            </a:endParaRPr>
          </a:p>
          <a:p>
            <a:pPr marL="869315">
              <a:lnSpc>
                <a:spcPct val="100000"/>
              </a:lnSpc>
            </a:pP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(Παπαϊωάννου,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Ζουρμπάνος,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Μίνος,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2016;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3797" y="232664"/>
            <a:ext cx="6298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Διακριτές </a:t>
            </a:r>
            <a:r>
              <a:rPr sz="3600" dirty="0"/>
              <a:t>&amp; </a:t>
            </a:r>
            <a:r>
              <a:rPr sz="3600" spc="-10" dirty="0"/>
              <a:t>Συνεχείς</a:t>
            </a:r>
            <a:r>
              <a:rPr sz="3600" spc="-30" dirty="0"/>
              <a:t> </a:t>
            </a:r>
            <a:r>
              <a:rPr sz="3600" spc="-15" dirty="0"/>
              <a:t>μεταβλητές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9590" y="992886"/>
            <a:ext cx="8556625" cy="536321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marR="279400">
              <a:lnSpc>
                <a:spcPct val="81200"/>
              </a:lnSpc>
              <a:spcBef>
                <a:spcPts val="690"/>
              </a:spcBef>
            </a:pP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Διακριτές </a:t>
            </a:r>
            <a:r>
              <a:rPr sz="2600" b="1" dirty="0">
                <a:solidFill>
                  <a:srgbClr val="0F243E"/>
                </a:solidFill>
                <a:latin typeface="Calibri"/>
                <a:cs typeface="Calibri"/>
              </a:rPr>
              <a:t>ή </a:t>
            </a: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ασυνεχείς μεταβλητές: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Μια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μεταβλητή στην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οποία οι 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τιμές διακρίνουν-κατηγοριοποιούν το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δείγμα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ομάδες/</a:t>
            </a:r>
            <a:r>
              <a:rPr sz="2200" spc="10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0F243E"/>
                </a:solidFill>
                <a:latin typeface="Calibri"/>
                <a:cs typeface="Calibri"/>
              </a:rPr>
              <a:t>κατηγορίες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Παίρνουν συγκεκριμένο αριθμό</a:t>
            </a:r>
            <a:r>
              <a:rPr sz="2200" spc="10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τιμών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π.χ. 1=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Αθλητής,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2= Μη</a:t>
            </a:r>
            <a:r>
              <a:rPr sz="2200" spc="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Αθλητής,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6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200" dirty="0">
                <a:solidFill>
                  <a:srgbClr val="0F243E"/>
                </a:solidFill>
                <a:latin typeface="Calibri"/>
                <a:cs typeface="Calibri"/>
              </a:rPr>
              <a:t>1= </a:t>
            </a:r>
            <a:r>
              <a:rPr sz="2200" spc="-20" dirty="0">
                <a:solidFill>
                  <a:srgbClr val="0F243E"/>
                </a:solidFill>
                <a:latin typeface="Calibri"/>
                <a:cs typeface="Calibri"/>
              </a:rPr>
              <a:t>Δημοτικό,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2=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Γυμνάσιο,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3=</a:t>
            </a:r>
            <a:r>
              <a:rPr sz="2200" spc="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Λύκειο</a:t>
            </a:r>
            <a:endParaRPr sz="2200">
              <a:latin typeface="Calibri"/>
              <a:cs typeface="Calibri"/>
            </a:endParaRPr>
          </a:p>
          <a:p>
            <a:pPr marL="12700" marR="459105">
              <a:lnSpc>
                <a:spcPct val="80500"/>
              </a:lnSpc>
              <a:spcBef>
                <a:spcPts val="600"/>
              </a:spcBef>
            </a:pPr>
            <a:r>
              <a:rPr sz="2600" b="1" i="1" spc="-10" dirty="0">
                <a:solidFill>
                  <a:srgbClr val="0F243E"/>
                </a:solidFill>
                <a:latin typeface="Calibri"/>
                <a:cs typeface="Calibri"/>
              </a:rPr>
              <a:t>Διχοτόμος μεταβλητή: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Διακριτή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μεταβλητή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παίρνει μόνο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2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τιμές,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χωρίζει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δείγμα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δύο</a:t>
            </a:r>
            <a:r>
              <a:rPr sz="2400" spc="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ομάδες.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Φύλο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(1=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Άνδρας,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2=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Γυναίκα), </a:t>
            </a:r>
            <a:r>
              <a:rPr sz="2400" spc="-50" dirty="0">
                <a:solidFill>
                  <a:srgbClr val="0F243E"/>
                </a:solidFill>
                <a:latin typeface="Calibri"/>
                <a:cs typeface="Calibri"/>
              </a:rPr>
              <a:t>Τόπος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κατοικίας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(1=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Χωριό,</a:t>
            </a:r>
            <a:r>
              <a:rPr sz="2400" spc="1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2=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305"/>
              </a:lnSpc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Πόλη),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Αθλητική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εμπειρία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(1=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ΝΑΙ,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2=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ΟΧΙ), Εθνικότητα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(1=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590"/>
              </a:lnSpc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Έλληνας,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2=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Γάλλος)</a:t>
            </a:r>
            <a:endParaRPr sz="2400">
              <a:latin typeface="Calibri"/>
              <a:cs typeface="Calibri"/>
            </a:endParaRPr>
          </a:p>
          <a:p>
            <a:pPr marL="355600" marR="419734" indent="-342900">
              <a:lnSpc>
                <a:spcPct val="91300"/>
              </a:lnSpc>
              <a:spcBef>
                <a:spcPts val="515"/>
              </a:spcBef>
            </a:pPr>
            <a:r>
              <a:rPr sz="2600" b="1" spc="-5" dirty="0">
                <a:solidFill>
                  <a:srgbClr val="0F243E"/>
                </a:solidFill>
                <a:latin typeface="Calibri"/>
                <a:cs typeface="Calibri"/>
              </a:rPr>
              <a:t>Συνεχείς </a:t>
            </a: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μεταβλητές: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Παίρνουν οποιαδήποτε τιμή της </a:t>
            </a:r>
            <a:r>
              <a:rPr sz="2200" i="1" spc="-20" dirty="0">
                <a:solidFill>
                  <a:srgbClr val="0F243E"/>
                </a:solidFill>
                <a:latin typeface="Calibri"/>
                <a:cs typeface="Calibri"/>
              </a:rPr>
              <a:t>κλίμακας</a:t>
            </a:r>
            <a:r>
              <a:rPr sz="2200" spc="-20" dirty="0">
                <a:solidFill>
                  <a:srgbClr val="0F243E"/>
                </a:solidFill>
                <a:latin typeface="Calibri"/>
                <a:cs typeface="Calibri"/>
              </a:rPr>
              <a:t>,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τα  δεδομένα έχουν</a:t>
            </a:r>
            <a:r>
              <a:rPr sz="2200" spc="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συνέχεια</a:t>
            </a:r>
            <a:endParaRPr sz="2200">
              <a:latin typeface="Calibri"/>
              <a:cs typeface="Calibri"/>
            </a:endParaRPr>
          </a:p>
          <a:p>
            <a:pPr marL="355600" marR="455295" indent="-342900">
              <a:lnSpc>
                <a:spcPts val="2380"/>
              </a:lnSpc>
              <a:spcBef>
                <a:spcPts val="560"/>
              </a:spcBef>
            </a:pPr>
            <a:r>
              <a:rPr sz="2200" b="1" spc="-10" dirty="0">
                <a:solidFill>
                  <a:srgbClr val="0F243E"/>
                </a:solidFill>
                <a:latin typeface="Calibri"/>
                <a:cs typeface="Calibri"/>
              </a:rPr>
              <a:t>π.χ. Ηλικία, ύψος, βάρος, άλμα </a:t>
            </a:r>
            <a:r>
              <a:rPr sz="2200" b="1" spc="-5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200" b="1" spc="-20" dirty="0">
                <a:solidFill>
                  <a:srgbClr val="0F243E"/>
                </a:solidFill>
                <a:latin typeface="Calibri"/>
                <a:cs typeface="Calibri"/>
              </a:rPr>
              <a:t>μήκος, </a:t>
            </a:r>
            <a:r>
              <a:rPr sz="2200" b="1" spc="-5" dirty="0">
                <a:solidFill>
                  <a:srgbClr val="0F243E"/>
                </a:solidFill>
                <a:latin typeface="Calibri"/>
                <a:cs typeface="Calibri"/>
              </a:rPr>
              <a:t>μέγιστη </a:t>
            </a:r>
            <a:r>
              <a:rPr sz="2200" b="1" spc="-10" dirty="0">
                <a:solidFill>
                  <a:srgbClr val="0F243E"/>
                </a:solidFill>
                <a:latin typeface="Calibri"/>
                <a:cs typeface="Calibri"/>
              </a:rPr>
              <a:t>δύναμη, </a:t>
            </a:r>
            <a:r>
              <a:rPr sz="2200" b="1" spc="-15" dirty="0">
                <a:solidFill>
                  <a:srgbClr val="0F243E"/>
                </a:solidFill>
                <a:latin typeface="Calibri"/>
                <a:cs typeface="Calibri"/>
              </a:rPr>
              <a:t>ταχύτητα  </a:t>
            </a:r>
            <a:r>
              <a:rPr sz="2200" b="1" spc="-5" dirty="0">
                <a:solidFill>
                  <a:srgbClr val="0F243E"/>
                </a:solidFill>
                <a:latin typeface="Calibri"/>
                <a:cs typeface="Calibri"/>
              </a:rPr>
              <a:t>αντίδρασης, </a:t>
            </a:r>
            <a:r>
              <a:rPr sz="2200" b="1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200" b="1" spc="-20" dirty="0">
                <a:solidFill>
                  <a:srgbClr val="0F243E"/>
                </a:solidFill>
                <a:latin typeface="Calibri"/>
                <a:cs typeface="Calibri"/>
              </a:rPr>
              <a:t>σκορ </a:t>
            </a:r>
            <a:r>
              <a:rPr sz="2200" b="1" spc="-5" dirty="0">
                <a:solidFill>
                  <a:srgbClr val="0F243E"/>
                </a:solidFill>
                <a:latin typeface="Calibri"/>
                <a:cs typeface="Calibri"/>
              </a:rPr>
              <a:t>ενός </a:t>
            </a:r>
            <a:r>
              <a:rPr sz="2200" b="1" spc="-10" dirty="0">
                <a:solidFill>
                  <a:srgbClr val="0F243E"/>
                </a:solidFill>
                <a:latin typeface="Calibri"/>
                <a:cs typeface="Calibri"/>
              </a:rPr>
              <a:t>ερωτηματολογίου που μετράει </a:t>
            </a:r>
            <a:r>
              <a:rPr sz="2200" b="1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200" b="1" spc="-10" dirty="0">
                <a:solidFill>
                  <a:srgbClr val="0F243E"/>
                </a:solidFill>
                <a:latin typeface="Calibri"/>
                <a:cs typeface="Calibri"/>
              </a:rPr>
              <a:t>άγχος  κλπ.</a:t>
            </a:r>
            <a:endParaRPr sz="2200">
              <a:latin typeface="Calibri"/>
              <a:cs typeface="Calibri"/>
            </a:endParaRPr>
          </a:p>
          <a:p>
            <a:pPr marL="2045970">
              <a:lnSpc>
                <a:spcPct val="100000"/>
              </a:lnSpc>
              <a:spcBef>
                <a:spcPts val="200"/>
              </a:spcBef>
            </a:pPr>
            <a:r>
              <a:rPr sz="1900" spc="-10" dirty="0">
                <a:solidFill>
                  <a:srgbClr val="0F243E"/>
                </a:solidFill>
                <a:latin typeface="Calibri"/>
                <a:cs typeface="Calibri"/>
              </a:rPr>
              <a:t>(Παπαϊωάννου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900" spc="-15" dirty="0">
                <a:solidFill>
                  <a:srgbClr val="0F243E"/>
                </a:solidFill>
                <a:latin typeface="Calibri"/>
                <a:cs typeface="Calibri"/>
              </a:rPr>
              <a:t>Ζουρμπάνος,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2014; </a:t>
            </a:r>
            <a:r>
              <a:rPr sz="1900" spc="-15" dirty="0">
                <a:solidFill>
                  <a:srgbClr val="0F243E"/>
                </a:solidFill>
                <a:latin typeface="Calibri"/>
                <a:cs typeface="Calibri"/>
              </a:rPr>
              <a:t>Ρούσσος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&amp; Τσαούσης,</a:t>
            </a:r>
            <a:r>
              <a:rPr sz="1900" spc="1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52" y="304927"/>
            <a:ext cx="76523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Ανεξάρτητες </a:t>
            </a:r>
            <a:r>
              <a:rPr sz="3600" dirty="0"/>
              <a:t>&amp; </a:t>
            </a:r>
            <a:r>
              <a:rPr sz="3600" spc="-10" dirty="0"/>
              <a:t>Εξαρτημένες</a:t>
            </a:r>
            <a:r>
              <a:rPr sz="3600" spc="10" dirty="0"/>
              <a:t> </a:t>
            </a:r>
            <a:r>
              <a:rPr sz="3600" spc="-10" dirty="0"/>
              <a:t>μεταβλητές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9590" y="1169288"/>
            <a:ext cx="8555355" cy="53022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629285">
              <a:lnSpc>
                <a:spcPct val="90700"/>
              </a:lnSpc>
              <a:spcBef>
                <a:spcPts val="395"/>
              </a:spcBef>
            </a:pP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Ανεξάρτητες μεταβλητές: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μεταβλητή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που χειριζόμαστε για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να  διαπιστωθεί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αν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ασκεί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ή όχι </a:t>
            </a:r>
            <a:r>
              <a:rPr sz="2200" i="1" spc="-20" dirty="0">
                <a:solidFill>
                  <a:srgbClr val="0F243E"/>
                </a:solidFill>
                <a:latin typeface="Calibri"/>
                <a:cs typeface="Calibri"/>
              </a:rPr>
              <a:t>κάποια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επίδραση 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επάνω στην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εξαρτημένη  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(αιτία)</a:t>
            </a:r>
            <a:endParaRPr sz="2200">
              <a:latin typeface="Calibri"/>
              <a:cs typeface="Calibri"/>
            </a:endParaRPr>
          </a:p>
          <a:p>
            <a:pPr marL="12700" marR="42545">
              <a:lnSpc>
                <a:spcPct val="91300"/>
              </a:lnSpc>
              <a:spcBef>
                <a:spcPts val="555"/>
              </a:spcBef>
            </a:pP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Εξαρτημένες μεταβλητές: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μεταβλητή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αξιολογούμε-μετράμε </a:t>
            </a:r>
            <a:r>
              <a:rPr sz="2200" i="1" spc="-30" dirty="0">
                <a:solidFill>
                  <a:srgbClr val="0F243E"/>
                </a:solidFill>
                <a:latin typeface="Calibri"/>
                <a:cs typeface="Calibri"/>
              </a:rPr>
              <a:t>και 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αναμένεται </a:t>
            </a:r>
            <a:r>
              <a:rPr sz="2200" i="1" spc="-5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200" i="1" spc="-10" dirty="0">
                <a:solidFill>
                  <a:srgbClr val="0F243E"/>
                </a:solidFill>
                <a:latin typeface="Calibri"/>
                <a:cs typeface="Calibri"/>
              </a:rPr>
              <a:t>επηρεαστεί από </a:t>
            </a:r>
            <a:r>
              <a:rPr sz="2200" i="1" spc="-25" dirty="0">
                <a:solidFill>
                  <a:srgbClr val="0F243E"/>
                </a:solidFill>
                <a:latin typeface="Calibri"/>
                <a:cs typeface="Calibri"/>
              </a:rPr>
              <a:t>την 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ανεξάρτητη μεταβλητή</a:t>
            </a:r>
            <a:r>
              <a:rPr sz="2200" i="1" spc="17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(</a:t>
            </a:r>
            <a:r>
              <a:rPr sz="2200" i="1" spc="-15" dirty="0">
                <a:solidFill>
                  <a:srgbClr val="0F243E"/>
                </a:solidFill>
                <a:latin typeface="Calibri"/>
                <a:cs typeface="Calibri"/>
              </a:rPr>
              <a:t>αποτέλεσμα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  <a:p>
            <a:pPr marL="12700" marR="1053465">
              <a:lnSpc>
                <a:spcPts val="2380"/>
              </a:lnSpc>
              <a:spcBef>
                <a:spcPts val="560"/>
              </a:spcBef>
            </a:pP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Π.χ. Θέλουμε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εξετάσουμε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εάν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χορήγηση </a:t>
            </a:r>
            <a:r>
              <a:rPr sz="2200" spc="-20" dirty="0">
                <a:solidFill>
                  <a:srgbClr val="0F243E"/>
                </a:solidFill>
                <a:latin typeface="Calibri"/>
                <a:cs typeface="Calibri"/>
              </a:rPr>
              <a:t>καφεῒνης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επηρεάζει  σημαντικά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τον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χρόνο</a:t>
            </a:r>
            <a:r>
              <a:rPr sz="2200" spc="8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αντίδρασης.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solidFill>
                  <a:srgbClr val="0F243E"/>
                </a:solidFill>
                <a:latin typeface="Calibri"/>
                <a:cs typeface="Calibri"/>
              </a:rPr>
              <a:t>Χορήγηση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καφεῒνης: Ανεξάρτητη</a:t>
            </a:r>
            <a:r>
              <a:rPr sz="2200" spc="1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Χρόνος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αντίδρασης: Eξαρτημένη</a:t>
            </a:r>
            <a:r>
              <a:rPr sz="2200" spc="9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200">
              <a:latin typeface="Calibri"/>
              <a:cs typeface="Calibri"/>
            </a:endParaRPr>
          </a:p>
          <a:p>
            <a:pPr marL="12700" marR="462915">
              <a:lnSpc>
                <a:spcPts val="2380"/>
              </a:lnSpc>
              <a:spcBef>
                <a:spcPts val="560"/>
              </a:spcBef>
            </a:pP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επίδραση της αυτοομιλίας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στην </a:t>
            </a: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ευστοχία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των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ελεύθερων </a:t>
            </a:r>
            <a:r>
              <a:rPr sz="2200" spc="-20" dirty="0">
                <a:solidFill>
                  <a:srgbClr val="0F243E"/>
                </a:solidFill>
                <a:latin typeface="Calibri"/>
                <a:cs typeface="Calibri"/>
              </a:rPr>
              <a:t>βολών 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στην</a:t>
            </a:r>
            <a:r>
              <a:rPr sz="2200" spc="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καλαθοσφαίριση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Αυτοομιλία: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Ανεξάρτητη</a:t>
            </a:r>
            <a:r>
              <a:rPr sz="2200" spc="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0F243E"/>
                </a:solidFill>
                <a:latin typeface="Calibri"/>
                <a:cs typeface="Calibri"/>
              </a:rPr>
              <a:t>Ευστοχία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ελεύθερων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βολών: </a:t>
            </a:r>
            <a:r>
              <a:rPr sz="2200" spc="-10" dirty="0">
                <a:solidFill>
                  <a:srgbClr val="0F243E"/>
                </a:solidFill>
                <a:latin typeface="Calibri"/>
                <a:cs typeface="Calibri"/>
              </a:rPr>
              <a:t>Eξαρτημένη</a:t>
            </a:r>
            <a:r>
              <a:rPr sz="2200" spc="13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F243E"/>
                </a:solidFill>
                <a:latin typeface="Calibri"/>
                <a:cs typeface="Calibri"/>
              </a:rPr>
              <a:t>μεταβλητή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50">
              <a:latin typeface="Calibri"/>
              <a:cs typeface="Calibri"/>
            </a:endParaRPr>
          </a:p>
          <a:p>
            <a:pPr marL="1266825">
              <a:lnSpc>
                <a:spcPct val="100000"/>
              </a:lnSpc>
            </a:pP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(Παπαϊωάννου, </a:t>
            </a:r>
            <a:r>
              <a:rPr sz="1900" spc="-15" dirty="0">
                <a:solidFill>
                  <a:srgbClr val="0F243E"/>
                </a:solidFill>
                <a:latin typeface="Calibri"/>
                <a:cs typeface="Calibri"/>
              </a:rPr>
              <a:t>Ζουρμπάνος,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900" spc="-10" dirty="0">
                <a:solidFill>
                  <a:srgbClr val="0F243E"/>
                </a:solidFill>
                <a:latin typeface="Calibri"/>
                <a:cs typeface="Calibri"/>
              </a:rPr>
              <a:t>Μίνος,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2016; </a:t>
            </a:r>
            <a:r>
              <a:rPr sz="1900" spc="-15" dirty="0">
                <a:solidFill>
                  <a:srgbClr val="0F243E"/>
                </a:solidFill>
                <a:latin typeface="Calibri"/>
                <a:cs typeface="Calibri"/>
              </a:rPr>
              <a:t>Ρούσσος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900" spc="-10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1900" spc="1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6776" y="235407"/>
            <a:ext cx="43326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Πληθυσμός -</a:t>
            </a:r>
            <a:r>
              <a:rPr sz="4000" spc="-70" dirty="0"/>
              <a:t> </a:t>
            </a:r>
            <a:r>
              <a:rPr sz="4000" spc="-20" dirty="0"/>
              <a:t>Δείγμα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58267" y="1000505"/>
            <a:ext cx="8625840" cy="547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Πληθυσμός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Όλα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άτομα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μιας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συγκεκριμένης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πληθυσμιακής</a:t>
            </a:r>
            <a:r>
              <a:rPr sz="2400" spc="5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ομάδας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0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σύνολο των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υπο μελέτη</a:t>
            </a:r>
            <a:r>
              <a:rPr sz="2400" i="1" spc="8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παρατηρήσεων</a:t>
            </a:r>
            <a:endParaRPr sz="2400">
              <a:latin typeface="Calibri"/>
              <a:cs typeface="Calibri"/>
            </a:endParaRPr>
          </a:p>
          <a:p>
            <a:pPr marL="355600" marR="378460" indent="-342900">
              <a:lnSpc>
                <a:spcPct val="8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Όλοι οι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μαθητές/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τριες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πρωτοβάθμιας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και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δευτεροβάθμιας 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εκπαίδευσης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στην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Ελλάδα</a:t>
            </a:r>
            <a:endParaRPr sz="2400">
              <a:latin typeface="Calibri"/>
              <a:cs typeface="Calibri"/>
            </a:endParaRPr>
          </a:p>
          <a:p>
            <a:pPr marL="355600" marR="855344" indent="-342900">
              <a:lnSpc>
                <a:spcPct val="8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Όλοι οι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εν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ενεργεία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φοιτητές/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τριες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του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Πανεπιστημίου 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Θεσσαλίας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Δείγμα</a:t>
            </a:r>
            <a:endParaRPr sz="2400">
              <a:latin typeface="Calibri"/>
              <a:cs typeface="Calibri"/>
            </a:endParaRPr>
          </a:p>
          <a:p>
            <a:pPr marL="355600" marR="42545" indent="-342900">
              <a:lnSpc>
                <a:spcPts val="230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Ένα υποσύνολο του πληθυσμού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μια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μικρότερη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ομάδα,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ένα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τμήμα 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του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πληθυσμού</a:t>
            </a:r>
            <a:endParaRPr sz="2400">
              <a:latin typeface="Calibri"/>
              <a:cs typeface="Calibri"/>
            </a:endParaRPr>
          </a:p>
          <a:p>
            <a:pPr marL="355600" marR="283845" indent="-34290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Εάν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θέλουμε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εξετάσουμε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την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επίδραση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του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ύπνου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στην 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ακαδημαϊκή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απόδοση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των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φοιτητών/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τριών της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Ελλάδος,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θα 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παίρναμε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ένα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τυχαίο,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μικρότερο, αντιπροσωπευτικό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δείγμα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από 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όλο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τον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φοιτητικό</a:t>
            </a:r>
            <a:r>
              <a:rPr sz="2400" spc="1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πληθυσμό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Calibri"/>
              <a:cs typeface="Calibri"/>
            </a:endParaRPr>
          </a:p>
          <a:p>
            <a:pPr marL="940435">
              <a:lnSpc>
                <a:spcPct val="100000"/>
              </a:lnSpc>
            </a:pP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(Παπαϊωάννου,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Ζουρμπάνος,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Μίνος,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2016;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3713" y="384175"/>
            <a:ext cx="6118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Δείγμα </a:t>
            </a:r>
            <a:r>
              <a:rPr sz="3600" dirty="0"/>
              <a:t>- </a:t>
            </a:r>
            <a:r>
              <a:rPr sz="3600" spc="-15" dirty="0"/>
              <a:t>Τυχαία</a:t>
            </a:r>
            <a:r>
              <a:rPr sz="3600" spc="-65" dirty="0"/>
              <a:t> </a:t>
            </a:r>
            <a:r>
              <a:rPr sz="3600" spc="-15" dirty="0"/>
              <a:t>Δειγματοληψία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9590" y="1275715"/>
            <a:ext cx="8482330" cy="3907154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355600" marR="711200" indent="-342900">
              <a:lnSpc>
                <a:spcPct val="804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0F243E"/>
                </a:solidFill>
                <a:latin typeface="Calibri"/>
                <a:cs typeface="Calibri"/>
              </a:rPr>
              <a:t>Αντιπροσωπευτικό </a:t>
            </a:r>
            <a:r>
              <a:rPr sz="2800" b="1" spc="-15" dirty="0">
                <a:solidFill>
                  <a:srgbClr val="0F243E"/>
                </a:solidFill>
                <a:latin typeface="Calibri"/>
                <a:cs typeface="Calibri"/>
              </a:rPr>
              <a:t>δείγμα: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Δείγμα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 οποίο αποτελεί  μικρογραφία του πληθυσμού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από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τον οποίο προέρχεται,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να 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αντικατοπρίζει δηλαδή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 ακρίβεια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τα χαρακτηριστικά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του  πληθυσμού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θέλουμε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εξετάσουμε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06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5" dirty="0">
                <a:solidFill>
                  <a:srgbClr val="0F243E"/>
                </a:solidFill>
                <a:latin typeface="Calibri"/>
                <a:cs typeface="Calibri"/>
              </a:rPr>
              <a:t>Τυχαία Δειγματοληψία</a:t>
            </a:r>
            <a:r>
              <a:rPr sz="2800" spc="-15" dirty="0">
                <a:solidFill>
                  <a:srgbClr val="0F243E"/>
                </a:solidFill>
                <a:latin typeface="Calibri"/>
                <a:cs typeface="Calibri"/>
              </a:rPr>
              <a:t>: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Για να θεωρηθεί ένα</a:t>
            </a:r>
            <a:r>
              <a:rPr sz="2400" i="1" spc="-2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δείγμα</a:t>
            </a:r>
            <a:endParaRPr sz="2400">
              <a:latin typeface="Calibri"/>
              <a:cs typeface="Calibri"/>
            </a:endParaRPr>
          </a:p>
          <a:p>
            <a:pPr marL="355600" marR="41275">
              <a:lnSpc>
                <a:spcPts val="2300"/>
              </a:lnSpc>
              <a:spcBef>
                <a:spcPts val="280"/>
              </a:spcBef>
            </a:pP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αντιπροσωπευτικό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του πληθυσμού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από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τον οποίο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προέρχεται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θα  πρέπει να επιλεγεί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τυχαία</a:t>
            </a:r>
            <a:r>
              <a:rPr sz="2400" i="1" spc="-7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δειγματοληψία</a:t>
            </a:r>
            <a:endParaRPr sz="2400">
              <a:latin typeface="Calibri"/>
              <a:cs typeface="Calibri"/>
            </a:endParaRPr>
          </a:p>
          <a:p>
            <a:pPr marL="355600" marR="271780" indent="-342900">
              <a:lnSpc>
                <a:spcPts val="23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Δηλαδή,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κάθε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μέλος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του πληθυσμού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θα πρέπει να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έχει τις ίδιες 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πιθανότητες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να επιλεγεί στο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δείγμα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όλα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τα υπόλοιπα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μέλη  του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πληθυσμού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 marL="456692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2011, σελ.</a:t>
            </a:r>
            <a:r>
              <a:rPr sz="2000" spc="-7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43)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490220"/>
            <a:ext cx="5815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Βιβλιογραφία </a:t>
            </a:r>
            <a:r>
              <a:rPr sz="3600" dirty="0"/>
              <a:t>1</a:t>
            </a:r>
            <a:r>
              <a:rPr sz="3600" baseline="25462" dirty="0"/>
              <a:t>ου</a:t>
            </a:r>
            <a:r>
              <a:rPr sz="3600" spc="284" baseline="25462" dirty="0"/>
              <a:t> </a:t>
            </a:r>
            <a:r>
              <a:rPr sz="3600" spc="-10" dirty="0"/>
              <a:t>Μαθήματος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9590" y="1481684"/>
            <a:ext cx="8340725" cy="1778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14999"/>
              </a:lnSpc>
              <a:spcBef>
                <a:spcPts val="100"/>
              </a:spcBef>
              <a:buFont typeface="Arial"/>
              <a:buChar char="•"/>
              <a:tabLst>
                <a:tab pos="299720" algn="l"/>
              </a:tabLst>
            </a:pP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Παπαϊωάννου,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Α.,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Ζουρμπάνος,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Ν.,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&amp;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Μίνος, Γ.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(2016).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Εφαρμογές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της 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Στατιστικής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στις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Επιστήμες του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Αθλητισμού </a:t>
            </a:r>
            <a:r>
              <a:rPr sz="2000" i="1" spc="-20" dirty="0">
                <a:solidFill>
                  <a:srgbClr val="001A4F"/>
                </a:solidFill>
                <a:latin typeface="Calibri"/>
                <a:cs typeface="Calibri"/>
              </a:rPr>
              <a:t>και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της Υγείας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με </a:t>
            </a:r>
            <a:r>
              <a:rPr sz="2000" i="1" spc="-15" dirty="0">
                <a:solidFill>
                  <a:srgbClr val="001A4F"/>
                </a:solidFill>
                <a:latin typeface="Calibri"/>
                <a:cs typeface="Calibri"/>
              </a:rPr>
              <a:t>την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χρήση του 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SPSS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Θεσσαλονίκη: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75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Δίσιγμα.</a:t>
            </a:r>
            <a:endParaRPr sz="200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14999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Ρούσσoς,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Π.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Λ., &amp;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Τσαούσης,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Γ. </a:t>
            </a:r>
            <a:r>
              <a:rPr sz="2000" dirty="0">
                <a:solidFill>
                  <a:srgbClr val="001A4F"/>
                </a:solidFill>
                <a:latin typeface="Calibri"/>
                <a:cs typeface="Calibri"/>
              </a:rPr>
              <a:t>(2011).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Στατιστική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στις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επιστήμες </a:t>
            </a:r>
            <a:r>
              <a:rPr sz="2000" i="1" spc="-10" dirty="0">
                <a:solidFill>
                  <a:srgbClr val="001A4F"/>
                </a:solidFill>
                <a:latin typeface="Calibri"/>
                <a:cs typeface="Calibri"/>
              </a:rPr>
              <a:t>της 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συμπεριφοράς με τη </a:t>
            </a:r>
            <a:r>
              <a:rPr sz="2000" i="1" spc="-5" dirty="0">
                <a:solidFill>
                  <a:srgbClr val="001A4F"/>
                </a:solidFill>
                <a:latin typeface="Calibri"/>
                <a:cs typeface="Calibri"/>
              </a:rPr>
              <a:t>χρήση </a:t>
            </a:r>
            <a:r>
              <a:rPr sz="2000" i="1" dirty="0">
                <a:solidFill>
                  <a:srgbClr val="001A4F"/>
                </a:solidFill>
                <a:latin typeface="Calibri"/>
                <a:cs typeface="Calibri"/>
              </a:rPr>
              <a:t>του SPSS. </a:t>
            </a:r>
            <a:r>
              <a:rPr sz="2000" spc="-5" dirty="0">
                <a:solidFill>
                  <a:srgbClr val="001A4F"/>
                </a:solidFill>
                <a:latin typeface="Calibri"/>
                <a:cs typeface="Calibri"/>
              </a:rPr>
              <a:t>Αθήνα: </a:t>
            </a:r>
            <a:r>
              <a:rPr sz="2000" spc="-10" dirty="0">
                <a:solidFill>
                  <a:srgbClr val="001A4F"/>
                </a:solidFill>
                <a:latin typeface="Calibri"/>
                <a:cs typeface="Calibri"/>
              </a:rPr>
              <a:t>Εκδόσεις</a:t>
            </a:r>
            <a:r>
              <a:rPr sz="2000" spc="-160" dirty="0">
                <a:solidFill>
                  <a:srgbClr val="001A4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001A4F"/>
                </a:solidFill>
                <a:latin typeface="Calibri"/>
                <a:cs typeface="Calibri"/>
              </a:rPr>
              <a:t>Τόπος.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Στατιστική </a:t>
            </a:r>
            <a:r>
              <a:rPr spc="-5" dirty="0"/>
              <a:t>με </a:t>
            </a:r>
            <a:r>
              <a:rPr spc="-20" dirty="0"/>
              <a:t>το</a:t>
            </a:r>
            <a:r>
              <a:rPr spc="-85" dirty="0"/>
              <a:t> </a:t>
            </a:r>
            <a:r>
              <a:rPr spc="-5" dirty="0"/>
              <a:t>SPSS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7995" y="1860550"/>
            <a:ext cx="8589645" cy="28092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Ως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επιστήμονες,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χρειαζόμαστε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τη Στατιστική για 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2 </a:t>
            </a: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κυρίους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λόγους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469900" marR="18542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Για να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είμαστε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θέση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μελετάμε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κριτικά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και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αξιολογούμε 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μια μελέτη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και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αποτελέσματά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της</a:t>
            </a:r>
            <a:endParaRPr sz="2400">
              <a:latin typeface="Calibri"/>
              <a:cs typeface="Calibri"/>
            </a:endParaRPr>
          </a:p>
          <a:p>
            <a:pPr marL="469900" marR="301625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Για να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μπορούμε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εμείς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οι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ίδιοι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πραγματοποιήσουμε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κάποια 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μελέτη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και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εξάγουμε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συμπεράσματα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Calibri"/>
              <a:cs typeface="Calibri"/>
            </a:endParaRPr>
          </a:p>
          <a:p>
            <a:pPr marL="4671695">
              <a:lnSpc>
                <a:spcPct val="100000"/>
              </a:lnSpc>
            </a:pP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2011, σελ.</a:t>
            </a:r>
            <a:r>
              <a:rPr sz="2000" spc="-10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26)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Στατιστική </a:t>
            </a:r>
            <a:r>
              <a:rPr spc="-5" dirty="0"/>
              <a:t>με </a:t>
            </a:r>
            <a:r>
              <a:rPr spc="-20" dirty="0"/>
              <a:t>το</a:t>
            </a:r>
            <a:r>
              <a:rPr spc="-85" dirty="0"/>
              <a:t> </a:t>
            </a:r>
            <a:r>
              <a:rPr spc="-5" dirty="0"/>
              <a:t>SPSS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642364"/>
            <a:ext cx="8700770" cy="2293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Περιγραφική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Στατιστική: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Κλάδος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της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στατιστικής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ασχολείται 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i="1" spc="-25" dirty="0">
                <a:solidFill>
                  <a:srgbClr val="0F243E"/>
                </a:solidFill>
                <a:latin typeface="Calibri"/>
                <a:cs typeface="Calibri"/>
              </a:rPr>
              <a:t>την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οργάνωση,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την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παρουσίαση </a:t>
            </a:r>
            <a:r>
              <a:rPr sz="2400" i="1" spc="-25" dirty="0">
                <a:solidFill>
                  <a:srgbClr val="0F243E"/>
                </a:solidFill>
                <a:latin typeface="Calibri"/>
                <a:cs typeface="Calibri"/>
              </a:rPr>
              <a:t>και την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περιγραφή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αριθμητικών 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δεδομένων </a:t>
            </a:r>
            <a:r>
              <a:rPr sz="18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18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F243E"/>
                </a:solidFill>
                <a:latin typeface="Calibri"/>
                <a:cs typeface="Calibri"/>
              </a:rPr>
              <a:t>Τσαούσης, 2011, σελ.</a:t>
            </a:r>
            <a:r>
              <a:rPr sz="1800" spc="7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F243E"/>
                </a:solidFill>
                <a:latin typeface="Calibri"/>
                <a:cs typeface="Calibri"/>
              </a:rPr>
              <a:t>25)</a:t>
            </a:r>
            <a:endParaRPr sz="1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Επαγωγική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Στατιστική: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Κλάδος της στατιστικής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ασχολείται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με 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την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εξαγωγή συμπερασμάτων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για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ολόκληρους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πληθυσμούς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με  βάση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τα δεδομένα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ενός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δείγματος </a:t>
            </a:r>
            <a:r>
              <a:rPr sz="18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18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1800" spc="-5" dirty="0">
                <a:solidFill>
                  <a:srgbClr val="0F243E"/>
                </a:solidFill>
                <a:latin typeface="Calibri"/>
                <a:cs typeface="Calibri"/>
              </a:rPr>
              <a:t>Τσαούσης, 2011, σελ.</a:t>
            </a:r>
            <a:r>
              <a:rPr sz="1800" spc="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F243E"/>
                </a:solidFill>
                <a:latin typeface="Calibri"/>
                <a:cs typeface="Calibri"/>
              </a:rPr>
              <a:t>26)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4178" y="386283"/>
            <a:ext cx="66954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Μέτρηση </a:t>
            </a:r>
            <a:r>
              <a:rPr sz="4000" spc="-5" dirty="0"/>
              <a:t>– </a:t>
            </a:r>
            <a:r>
              <a:rPr sz="4000" spc="-15" dirty="0"/>
              <a:t>Κλίμακες</a:t>
            </a:r>
            <a:r>
              <a:rPr sz="4000" spc="-60" dirty="0"/>
              <a:t> </a:t>
            </a:r>
            <a:r>
              <a:rPr sz="4000" spc="-10" dirty="0"/>
              <a:t>Μέτρησης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67995" y="1371422"/>
            <a:ext cx="8515985" cy="4318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>
              <a:lnSpc>
                <a:spcPts val="3700"/>
              </a:lnSpc>
              <a:spcBef>
                <a:spcPts val="105"/>
              </a:spcBef>
              <a:buFont typeface="Wingdings 3"/>
              <a:buChar char=""/>
              <a:tabLst>
                <a:tab pos="269240" algn="l"/>
              </a:tabLst>
            </a:pP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Μέτρηση: </a:t>
            </a:r>
            <a:r>
              <a:rPr sz="2600" i="1" dirty="0">
                <a:solidFill>
                  <a:srgbClr val="0F243E"/>
                </a:solidFill>
                <a:latin typeface="Calibri"/>
                <a:cs typeface="Calibri"/>
              </a:rPr>
              <a:t>Ο </a:t>
            </a:r>
            <a:r>
              <a:rPr sz="2600" i="1" spc="-5" dirty="0">
                <a:solidFill>
                  <a:srgbClr val="0F243E"/>
                </a:solidFill>
                <a:latin typeface="Calibri"/>
                <a:cs typeface="Calibri"/>
              </a:rPr>
              <a:t>προσδιορισμός </a:t>
            </a:r>
            <a:r>
              <a:rPr sz="2600" i="1" dirty="0">
                <a:solidFill>
                  <a:srgbClr val="0F243E"/>
                </a:solidFill>
                <a:latin typeface="Calibri"/>
                <a:cs typeface="Calibri"/>
              </a:rPr>
              <a:t>αντικειμένων με</a:t>
            </a:r>
            <a:r>
              <a:rPr sz="2600" i="1" spc="-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0F243E"/>
                </a:solidFill>
                <a:latin typeface="Calibri"/>
                <a:cs typeface="Calibri"/>
              </a:rPr>
              <a:t>αριθμούς</a:t>
            </a:r>
            <a:endParaRPr sz="2600">
              <a:latin typeface="Calibri"/>
              <a:cs typeface="Calibri"/>
            </a:endParaRPr>
          </a:p>
          <a:p>
            <a:pPr marL="268605" marR="804545">
              <a:lnSpc>
                <a:spcPts val="2810"/>
              </a:lnSpc>
              <a:spcBef>
                <a:spcPts val="215"/>
              </a:spcBef>
            </a:pPr>
            <a:r>
              <a:rPr sz="2600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600" spc="-10" dirty="0">
                <a:solidFill>
                  <a:srgbClr val="0F243E"/>
                </a:solidFill>
                <a:latin typeface="Calibri"/>
                <a:cs typeface="Calibri"/>
              </a:rPr>
              <a:t>Βαθμολογία </a:t>
            </a:r>
            <a:r>
              <a:rPr sz="2600" dirty="0">
                <a:solidFill>
                  <a:srgbClr val="0F243E"/>
                </a:solidFill>
                <a:latin typeface="Calibri"/>
                <a:cs typeface="Calibri"/>
              </a:rPr>
              <a:t>στις </a:t>
            </a:r>
            <a:r>
              <a:rPr sz="2600" spc="-10" dirty="0">
                <a:solidFill>
                  <a:srgbClr val="0F243E"/>
                </a:solidFill>
                <a:latin typeface="Calibri"/>
                <a:cs typeface="Calibri"/>
              </a:rPr>
              <a:t>τελικές </a:t>
            </a:r>
            <a:r>
              <a:rPr sz="2600" spc="-5" dirty="0">
                <a:solidFill>
                  <a:srgbClr val="0F243E"/>
                </a:solidFill>
                <a:latin typeface="Calibri"/>
                <a:cs typeface="Calibri"/>
              </a:rPr>
              <a:t>εξετάσεις στο </a:t>
            </a:r>
            <a:r>
              <a:rPr sz="2600" spc="-10" dirty="0">
                <a:solidFill>
                  <a:srgbClr val="0F243E"/>
                </a:solidFill>
                <a:latin typeface="Calibri"/>
                <a:cs typeface="Calibri"/>
              </a:rPr>
              <a:t>μάθημα </a:t>
            </a:r>
            <a:r>
              <a:rPr sz="2600" spc="-5" dirty="0">
                <a:solidFill>
                  <a:srgbClr val="0F243E"/>
                </a:solidFill>
                <a:latin typeface="Calibri"/>
                <a:cs typeface="Calibri"/>
              </a:rPr>
              <a:t>της  Ανατομίας</a:t>
            </a:r>
            <a:endParaRPr sz="2600">
              <a:latin typeface="Calibri"/>
              <a:cs typeface="Calibri"/>
            </a:endParaRPr>
          </a:p>
          <a:p>
            <a:pPr marL="268605" marR="93345" indent="-256540" algn="just">
              <a:lnSpc>
                <a:spcPct val="91500"/>
              </a:lnSpc>
              <a:spcBef>
                <a:spcPts val="630"/>
              </a:spcBef>
              <a:buFont typeface="Wingdings 3"/>
              <a:buChar char=""/>
              <a:tabLst>
                <a:tab pos="269240" algn="l"/>
              </a:tabLst>
            </a:pPr>
            <a:r>
              <a:rPr sz="3200" b="1" spc="-20" dirty="0">
                <a:solidFill>
                  <a:srgbClr val="0F243E"/>
                </a:solidFill>
                <a:latin typeface="Calibri"/>
                <a:cs typeface="Calibri"/>
              </a:rPr>
              <a:t>Κλίμακα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Μέτρησης: </a:t>
            </a:r>
            <a:r>
              <a:rPr sz="2600" i="1" spc="-15" dirty="0">
                <a:solidFill>
                  <a:srgbClr val="0F243E"/>
                </a:solidFill>
                <a:latin typeface="Calibri"/>
                <a:cs typeface="Calibri"/>
              </a:rPr>
              <a:t>Σύνολο κανόνων </a:t>
            </a:r>
            <a:r>
              <a:rPr sz="2600" i="1" spc="-5" dirty="0">
                <a:solidFill>
                  <a:srgbClr val="0F243E"/>
                </a:solidFill>
                <a:latin typeface="Calibri"/>
                <a:cs typeface="Calibri"/>
              </a:rPr>
              <a:t>σύμφωνα με τους  οποίους </a:t>
            </a:r>
            <a:r>
              <a:rPr sz="2600" i="1" dirty="0">
                <a:solidFill>
                  <a:srgbClr val="0F243E"/>
                </a:solidFill>
                <a:latin typeface="Calibri"/>
                <a:cs typeface="Calibri"/>
              </a:rPr>
              <a:t>αποδίδουμε </a:t>
            </a:r>
            <a:r>
              <a:rPr sz="2600" i="1" spc="-5" dirty="0">
                <a:solidFill>
                  <a:srgbClr val="0F243E"/>
                </a:solidFill>
                <a:latin typeface="Calibri"/>
                <a:cs typeface="Calibri"/>
              </a:rPr>
              <a:t>αριθμούς </a:t>
            </a:r>
            <a:r>
              <a:rPr sz="2600" i="1" dirty="0">
                <a:solidFill>
                  <a:srgbClr val="0F243E"/>
                </a:solidFill>
                <a:latin typeface="Calibri"/>
                <a:cs typeface="Calibri"/>
              </a:rPr>
              <a:t>σε</a:t>
            </a:r>
            <a:r>
              <a:rPr sz="2600" i="1" spc="-3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600" i="1" dirty="0">
                <a:solidFill>
                  <a:srgbClr val="0F243E"/>
                </a:solidFill>
                <a:latin typeface="Calibri"/>
                <a:cs typeface="Calibri"/>
              </a:rPr>
              <a:t>αντικείμενα</a:t>
            </a:r>
            <a:endParaRPr sz="2600">
              <a:latin typeface="Calibri"/>
              <a:cs typeface="Calibri"/>
            </a:endParaRPr>
          </a:p>
          <a:p>
            <a:pPr marL="268605" marR="516255" indent="-256540" algn="just">
              <a:lnSpc>
                <a:spcPct val="90000"/>
              </a:lnSpc>
              <a:spcBef>
                <a:spcPts val="730"/>
              </a:spcBef>
              <a:buFont typeface="Wingdings 3"/>
              <a:buChar char=""/>
              <a:tabLst>
                <a:tab pos="269240" algn="l"/>
              </a:tabLst>
            </a:pPr>
            <a:r>
              <a:rPr sz="3200" spc="-5" dirty="0">
                <a:solidFill>
                  <a:srgbClr val="0F243E"/>
                </a:solidFill>
                <a:latin typeface="Calibri"/>
                <a:cs typeface="Calibri"/>
              </a:rPr>
              <a:t>Ανάλογα </a:t>
            </a:r>
            <a:r>
              <a:rPr sz="3200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3200" spc="-20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3200" spc="-5" dirty="0">
                <a:solidFill>
                  <a:srgbClr val="0F243E"/>
                </a:solidFill>
                <a:latin typeface="Calibri"/>
                <a:cs typeface="Calibri"/>
              </a:rPr>
              <a:t>τι </a:t>
            </a:r>
            <a:r>
              <a:rPr sz="3200" dirty="0">
                <a:solidFill>
                  <a:srgbClr val="0F243E"/>
                </a:solidFill>
                <a:latin typeface="Calibri"/>
                <a:cs typeface="Calibri"/>
              </a:rPr>
              <a:t>μετράμε </a:t>
            </a:r>
            <a:r>
              <a:rPr sz="3200" spc="-40" dirty="0">
                <a:solidFill>
                  <a:srgbClr val="0F243E"/>
                </a:solidFill>
                <a:latin typeface="Calibri"/>
                <a:cs typeface="Calibri"/>
              </a:rPr>
              <a:t>και </a:t>
            </a:r>
            <a:r>
              <a:rPr sz="3200" spc="-15" dirty="0">
                <a:solidFill>
                  <a:srgbClr val="0F243E"/>
                </a:solidFill>
                <a:latin typeface="Calibri"/>
                <a:cs typeface="Calibri"/>
              </a:rPr>
              <a:t>πως το </a:t>
            </a:r>
            <a:r>
              <a:rPr sz="3200" dirty="0">
                <a:solidFill>
                  <a:srgbClr val="0F243E"/>
                </a:solidFill>
                <a:latin typeface="Calibri"/>
                <a:cs typeface="Calibri"/>
              </a:rPr>
              <a:t>μετράμε,  </a:t>
            </a:r>
            <a:r>
              <a:rPr sz="3200" spc="-10" dirty="0">
                <a:solidFill>
                  <a:srgbClr val="0F243E"/>
                </a:solidFill>
                <a:latin typeface="Calibri"/>
                <a:cs typeface="Calibri"/>
              </a:rPr>
              <a:t>διακρίνουμε </a:t>
            </a:r>
            <a:r>
              <a:rPr sz="3200" dirty="0">
                <a:solidFill>
                  <a:srgbClr val="0F243E"/>
                </a:solidFill>
                <a:latin typeface="Calibri"/>
                <a:cs typeface="Calibri"/>
              </a:rPr>
              <a:t>4 </a:t>
            </a:r>
            <a:r>
              <a:rPr sz="3200" spc="-10" dirty="0">
                <a:solidFill>
                  <a:srgbClr val="0F243E"/>
                </a:solidFill>
                <a:latin typeface="Calibri"/>
                <a:cs typeface="Calibri"/>
              </a:rPr>
              <a:t>τέσσερις </a:t>
            </a:r>
            <a:r>
              <a:rPr sz="3200" spc="-15" dirty="0">
                <a:solidFill>
                  <a:srgbClr val="0F243E"/>
                </a:solidFill>
                <a:latin typeface="Calibri"/>
                <a:cs typeface="Calibri"/>
              </a:rPr>
              <a:t>κλίμακες: </a:t>
            </a:r>
            <a:r>
              <a:rPr sz="3200" b="1" spc="-15" dirty="0">
                <a:solidFill>
                  <a:srgbClr val="0F243E"/>
                </a:solidFill>
                <a:latin typeface="Calibri"/>
                <a:cs typeface="Calibri"/>
              </a:rPr>
              <a:t>κατηγορική, 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ιεραρχική, ίσων διαστημάτων </a:t>
            </a:r>
            <a:r>
              <a:rPr sz="3200" b="1" spc="-35" dirty="0">
                <a:solidFill>
                  <a:srgbClr val="0F243E"/>
                </a:solidFill>
                <a:latin typeface="Calibri"/>
                <a:cs typeface="Calibri"/>
              </a:rPr>
              <a:t>και</a:t>
            </a:r>
            <a:r>
              <a:rPr sz="3200" b="1" spc="-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αναλογική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50">
              <a:latin typeface="Calibri"/>
              <a:cs typeface="Calibri"/>
            </a:endParaRPr>
          </a:p>
          <a:p>
            <a:pPr marL="5466080">
              <a:lnSpc>
                <a:spcPct val="100000"/>
              </a:lnSpc>
            </a:pP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8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9857" y="399034"/>
            <a:ext cx="428942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20" dirty="0"/>
              <a:t>Κλίμακες</a:t>
            </a:r>
            <a:r>
              <a:rPr sz="4200" spc="-50" dirty="0"/>
              <a:t> </a:t>
            </a:r>
            <a:r>
              <a:rPr sz="4200" spc="-10" dirty="0"/>
              <a:t>μέτρησης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258267" y="1315308"/>
            <a:ext cx="8627745" cy="504888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1. Κατηγορική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- Ονομαστική</a:t>
            </a:r>
            <a:r>
              <a:rPr sz="3200" b="1" spc="-6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(Nominal)</a:t>
            </a:r>
            <a:endParaRPr sz="3200">
              <a:latin typeface="Calibri"/>
              <a:cs typeface="Calibri"/>
            </a:endParaRPr>
          </a:p>
          <a:p>
            <a:pPr marL="355600" marR="691515" indent="-342900">
              <a:lnSpc>
                <a:spcPts val="2590"/>
              </a:lnSpc>
              <a:spcBef>
                <a:spcPts val="6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Οι αριθμοί της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κλίμακας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χρησιμοποιούνται μόνο ως σύστημα 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κατηγοριοποίησης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2011, σελ.</a:t>
            </a:r>
            <a:r>
              <a:rPr sz="2000" spc="-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34)</a:t>
            </a:r>
            <a:endParaRPr sz="2000">
              <a:latin typeface="Calibri"/>
              <a:cs typeface="Calibri"/>
            </a:endParaRPr>
          </a:p>
          <a:p>
            <a:pPr marL="12700" marR="265430">
              <a:lnSpc>
                <a:spcPts val="3170"/>
              </a:lnSpc>
              <a:spcBef>
                <a:spcPts val="1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Κάθε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άτομο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κατατάσσεται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ή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ταξινομείται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μία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μόνο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κατηγορία 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Για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παράδειγμα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Ανάλογα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φύλο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1=Άνδρας,</a:t>
            </a:r>
            <a:r>
              <a:rPr sz="2400" spc="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2=Γυναίκα</a:t>
            </a:r>
            <a:endParaRPr sz="2400">
              <a:latin typeface="Calibri"/>
              <a:cs typeface="Calibri"/>
            </a:endParaRPr>
          </a:p>
          <a:p>
            <a:pPr marL="355600" marR="1451610" indent="-342900">
              <a:lnSpc>
                <a:spcPts val="259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Ανάλογα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βάρος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1=Ελλιποβαρής,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2=Κανονικός,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3=Υπέρβαρος,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4=Παχύσαρκος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Ανάλογα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την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τάξη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1=Δημοτικό,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2=Γυμνάσιο,</a:t>
            </a:r>
            <a:r>
              <a:rPr sz="2400" spc="3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3=Λύκειο</a:t>
            </a:r>
            <a:endParaRPr sz="2400">
              <a:latin typeface="Calibri"/>
              <a:cs typeface="Calibri"/>
            </a:endParaRPr>
          </a:p>
          <a:p>
            <a:pPr marL="355600" marR="958215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Οι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αριθμοί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δεν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έχουν ποσοτικές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ιδιότητες,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δεν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μπορούν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προστεθούν,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ν’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αφαιρεθούν,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πολλαπλασιασθούν,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διαιρεθούν</a:t>
            </a:r>
            <a:endParaRPr sz="2400">
              <a:latin typeface="Calibri"/>
              <a:cs typeface="Calibri"/>
            </a:endParaRPr>
          </a:p>
          <a:p>
            <a:pPr marL="5575935">
              <a:lnSpc>
                <a:spcPct val="100000"/>
              </a:lnSpc>
              <a:spcBef>
                <a:spcPts val="235"/>
              </a:spcBef>
            </a:pP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9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1966" y="380237"/>
            <a:ext cx="408495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Κλίμακες</a:t>
            </a:r>
            <a:r>
              <a:rPr sz="4000" spc="-50" dirty="0"/>
              <a:t> </a:t>
            </a:r>
            <a:r>
              <a:rPr sz="4000" spc="-15" dirty="0"/>
              <a:t>μέτρησης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29590" y="1333724"/>
            <a:ext cx="8553450" cy="455295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800" b="1" spc="-5" dirty="0">
                <a:solidFill>
                  <a:srgbClr val="0F243E"/>
                </a:solidFill>
                <a:latin typeface="Calibri"/>
                <a:cs typeface="Calibri"/>
              </a:rPr>
              <a:t>2. Ιεραρχική - </a:t>
            </a: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Τακτική </a:t>
            </a:r>
            <a:r>
              <a:rPr sz="2800" b="1" spc="-20" dirty="0">
                <a:solidFill>
                  <a:srgbClr val="0F243E"/>
                </a:solidFill>
                <a:latin typeface="Calibri"/>
                <a:cs typeface="Calibri"/>
              </a:rPr>
              <a:t>κλίμακα</a:t>
            </a:r>
            <a:r>
              <a:rPr sz="2800" b="1" spc="7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(Ordinal)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ts val="2735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Ταξινομεί τα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άτομα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σειρά 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ή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θέση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π.χ.,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ανάλογα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με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 το</a:t>
            </a:r>
            <a:endParaRPr sz="2400">
              <a:latin typeface="Calibri"/>
              <a:cs typeface="Calibri"/>
            </a:endParaRPr>
          </a:p>
          <a:p>
            <a:pPr marL="355600" marR="396875">
              <a:lnSpc>
                <a:spcPts val="2590"/>
              </a:lnSpc>
              <a:spcBef>
                <a:spcPts val="185"/>
              </a:spcBef>
            </a:pP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μέγεθος,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από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ψηλότερο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στο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χαμηλότερο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χωρίς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λαμβάνει 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υπόψη πόσο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μεγάλες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οι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ατομικές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διαφορές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διαστήματα μεταξύ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των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αριθμών είναι</a:t>
            </a:r>
            <a:r>
              <a:rPr sz="2400" spc="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άνισα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Εκφράζει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τη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θέση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έχει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κάποιος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ή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κάτι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μια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ομάδα</a:t>
            </a:r>
            <a:endParaRPr sz="2400">
              <a:latin typeface="Calibri"/>
              <a:cs typeface="Calibri"/>
            </a:endParaRPr>
          </a:p>
          <a:p>
            <a:pPr marL="355600" marR="28575" indent="-342900">
              <a:lnSpc>
                <a:spcPct val="90100"/>
              </a:lnSpc>
              <a:spcBef>
                <a:spcPts val="570"/>
              </a:spcBef>
              <a:buFont typeface="Arial"/>
              <a:buChar char="•"/>
              <a:tabLst>
                <a:tab pos="354965" algn="l"/>
                <a:tab pos="355600" algn="l"/>
                <a:tab pos="622554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μια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ομάδα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μαθητών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αξιολογείται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από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υψηλότερο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στο 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χαμηλότερο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σκορ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σύμφωνα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με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</a:t>
            </a:r>
            <a:r>
              <a:rPr sz="2400" spc="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τους:	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1 = 85kg, 2 =</a:t>
            </a:r>
            <a:r>
              <a:rPr sz="2400" spc="-1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80kg,  3 = 76kg, 4 =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67kg</a:t>
            </a:r>
            <a:r>
              <a:rPr sz="2400" spc="-5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κλπ.</a:t>
            </a:r>
            <a:endParaRPr sz="2400">
              <a:latin typeface="Calibri"/>
              <a:cs typeface="Calibri"/>
            </a:endParaRPr>
          </a:p>
          <a:p>
            <a:pPr marL="355600" marR="59690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Μας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πληροφορεί για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ποιος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πρώτος,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δεύτερος,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τρίτος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 Αγώνας δρόμου 100m: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πρώτος,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δεύτερος,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τρίτος,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κ.ο.κ.</a:t>
            </a:r>
            <a:endParaRPr sz="2400">
              <a:latin typeface="Calibri"/>
              <a:cs typeface="Calibri"/>
            </a:endParaRPr>
          </a:p>
          <a:p>
            <a:pPr marL="5504180">
              <a:lnSpc>
                <a:spcPct val="100000"/>
              </a:lnSpc>
              <a:spcBef>
                <a:spcPts val="655"/>
              </a:spcBef>
            </a:pP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067" y="976562"/>
            <a:ext cx="8792845" cy="532574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580"/>
              </a:spcBef>
            </a:pPr>
            <a:r>
              <a:rPr sz="2600" b="1" dirty="0">
                <a:solidFill>
                  <a:srgbClr val="0F243E"/>
                </a:solidFill>
                <a:latin typeface="Calibri"/>
                <a:cs typeface="Calibri"/>
              </a:rPr>
              <a:t>3. </a:t>
            </a:r>
            <a:r>
              <a:rPr sz="2600" b="1" spc="-20" dirty="0">
                <a:solidFill>
                  <a:srgbClr val="0F243E"/>
                </a:solidFill>
                <a:latin typeface="Calibri"/>
                <a:cs typeface="Calibri"/>
              </a:rPr>
              <a:t>Κλίμακα </a:t>
            </a: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ίσων </a:t>
            </a:r>
            <a:r>
              <a:rPr sz="2600" b="1" spc="-5" dirty="0">
                <a:solidFill>
                  <a:srgbClr val="0F243E"/>
                </a:solidFill>
                <a:latin typeface="Calibri"/>
                <a:cs typeface="Calibri"/>
              </a:rPr>
              <a:t>διαστημάτων </a:t>
            </a:r>
            <a:r>
              <a:rPr sz="2600" b="1" spc="-10" dirty="0">
                <a:solidFill>
                  <a:srgbClr val="0F243E"/>
                </a:solidFill>
                <a:latin typeface="Calibri"/>
                <a:cs typeface="Calibri"/>
              </a:rPr>
              <a:t>(interval</a:t>
            </a:r>
            <a:r>
              <a:rPr sz="2600" b="1" spc="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0F243E"/>
                </a:solidFill>
                <a:latin typeface="Calibri"/>
                <a:cs typeface="Calibri"/>
              </a:rPr>
              <a:t>scale)</a:t>
            </a:r>
            <a:endParaRPr sz="2600">
              <a:latin typeface="Calibri"/>
              <a:cs typeface="Calibri"/>
            </a:endParaRPr>
          </a:p>
          <a:p>
            <a:pPr marL="431800" marR="492125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Μας πληροφορεί για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τις διαφορές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υπάρχουν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ανάμεσα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στις 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θέσεις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μιας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κατάταξης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για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πόσο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μεγάλη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η</a:t>
            </a:r>
            <a:r>
              <a:rPr sz="2400" i="1" spc="-7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διαφορά</a:t>
            </a:r>
            <a:endParaRPr sz="2400">
              <a:latin typeface="Calibri"/>
              <a:cs typeface="Calibri"/>
            </a:endParaRPr>
          </a:p>
          <a:p>
            <a:pPr marL="431800">
              <a:lnSpc>
                <a:spcPct val="100000"/>
              </a:lnSpc>
            </a:pP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ανάμεσα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στις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θέσεις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κατέχουν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άτομα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ή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τα</a:t>
            </a:r>
            <a:r>
              <a:rPr sz="2400" i="1" spc="-7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αντικείμενα</a:t>
            </a:r>
            <a:endParaRPr sz="24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Θερμοκρασία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δύο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αντικειμένων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27</a:t>
            </a:r>
            <a:r>
              <a:rPr sz="2400" spc="-7" baseline="24305" dirty="0">
                <a:solidFill>
                  <a:srgbClr val="0F243E"/>
                </a:solidFill>
                <a:latin typeface="Calibri"/>
                <a:cs typeface="Calibri"/>
              </a:rPr>
              <a:t>ο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&amp;</a:t>
            </a:r>
            <a:r>
              <a:rPr sz="2400" spc="-1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35</a:t>
            </a:r>
            <a:r>
              <a:rPr sz="2400" spc="-15" baseline="24305" dirty="0">
                <a:solidFill>
                  <a:srgbClr val="0F243E"/>
                </a:solidFill>
                <a:latin typeface="Calibri"/>
                <a:cs typeface="Calibri"/>
              </a:rPr>
              <a:t>ο</a:t>
            </a:r>
            <a:endParaRPr sz="2400" baseline="24305">
              <a:latin typeface="Calibri"/>
              <a:cs typeface="Calibri"/>
            </a:endParaRPr>
          </a:p>
          <a:p>
            <a:pPr marL="431800" marR="36893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1</a:t>
            </a:r>
            <a:r>
              <a:rPr sz="2400" spc="-7" baseline="24305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πληροφορία: </a:t>
            </a:r>
            <a:r>
              <a:rPr sz="2400" spc="-110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δεύτερο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αντικείμενο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θερμότερο από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το 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πρώτο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(ιεραρχική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κλίμακα)</a:t>
            </a:r>
            <a:endParaRPr sz="24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2</a:t>
            </a:r>
            <a:r>
              <a:rPr sz="2400" spc="-15" baseline="24305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πληροφορία: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διαφορά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μεταξύ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τους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8</a:t>
            </a:r>
            <a:r>
              <a:rPr sz="2400" spc="-22" baseline="24305" dirty="0">
                <a:solidFill>
                  <a:srgbClr val="0F243E"/>
                </a:solidFill>
                <a:latin typeface="Calibri"/>
                <a:cs typeface="Calibri"/>
              </a:rPr>
              <a:t>ο</a:t>
            </a:r>
            <a:r>
              <a:rPr sz="2400" spc="112" baseline="2430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 marL="431800" marR="14795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Περιγράφουν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ομαδοποιημένα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ποσοτικά δεδομένα,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π.χ.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Συχνότητα  άσκησης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στο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γυμναστήριο: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1=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1-5 φορές/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μήνα,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2= 6-10</a:t>
            </a:r>
            <a:r>
              <a:rPr sz="2400" spc="7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φορές/</a:t>
            </a:r>
            <a:endParaRPr sz="2400">
              <a:latin typeface="Calibri"/>
              <a:cs typeface="Calibri"/>
            </a:endParaRPr>
          </a:p>
          <a:p>
            <a:pPr marL="431800">
              <a:lnSpc>
                <a:spcPct val="100000"/>
              </a:lnSpc>
            </a:pP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μήνα,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3= 11-15 φορές/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μήνα,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4=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16-20 φορές/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μήνα</a:t>
            </a:r>
            <a:endParaRPr sz="2400">
              <a:latin typeface="Calibri"/>
              <a:cs typeface="Calibri"/>
            </a:endParaRPr>
          </a:p>
          <a:p>
            <a:pPr marL="4318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Τα διαστήματα ανάμεσα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στις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τιμές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είναι</a:t>
            </a:r>
            <a:r>
              <a:rPr sz="2400" i="1" spc="-10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ίσα</a:t>
            </a:r>
            <a:endParaRPr sz="2400">
              <a:latin typeface="Calibri"/>
              <a:cs typeface="Calibri"/>
            </a:endParaRPr>
          </a:p>
          <a:p>
            <a:pPr marL="1016635">
              <a:lnSpc>
                <a:spcPct val="100000"/>
              </a:lnSpc>
              <a:spcBef>
                <a:spcPts val="725"/>
              </a:spcBef>
            </a:pP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(Παπαϊωάννου,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Ζουρμπάνος,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Μίνος, </a:t>
            </a:r>
            <a:r>
              <a:rPr sz="2000" spc="5" dirty="0">
                <a:solidFill>
                  <a:srgbClr val="0F243E"/>
                </a:solidFill>
                <a:latin typeface="Calibri"/>
                <a:cs typeface="Calibri"/>
              </a:rPr>
              <a:t>2016; </a:t>
            </a: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65907" y="267411"/>
            <a:ext cx="408495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Κλίμακες</a:t>
            </a:r>
            <a:r>
              <a:rPr sz="4000" spc="-80" dirty="0"/>
              <a:t> </a:t>
            </a:r>
            <a:r>
              <a:rPr sz="4000" spc="-10" dirty="0"/>
              <a:t>μέτρησης</a:t>
            </a:r>
            <a:endParaRPr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1966" y="342137"/>
            <a:ext cx="408495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Κλίμακες</a:t>
            </a:r>
            <a:r>
              <a:rPr sz="4000" spc="-50" dirty="0"/>
              <a:t> </a:t>
            </a:r>
            <a:r>
              <a:rPr sz="4000" spc="-15" dirty="0"/>
              <a:t>μέτρησης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262370"/>
            <a:ext cx="8068945" cy="420116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800" b="1" spc="-5" dirty="0">
                <a:solidFill>
                  <a:srgbClr val="0F243E"/>
                </a:solidFill>
                <a:latin typeface="Calibri"/>
                <a:cs typeface="Calibri"/>
              </a:rPr>
              <a:t>4. Αναλογική </a:t>
            </a:r>
            <a:r>
              <a:rPr sz="2800" b="1" spc="-25" dirty="0">
                <a:solidFill>
                  <a:srgbClr val="0F243E"/>
                </a:solidFill>
                <a:latin typeface="Calibri"/>
                <a:cs typeface="Calibri"/>
              </a:rPr>
              <a:t>Κλίμακα </a:t>
            </a: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(Ratio</a:t>
            </a:r>
            <a:r>
              <a:rPr sz="2800" b="1" spc="10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0F243E"/>
                </a:solidFill>
                <a:latin typeface="Calibri"/>
                <a:cs typeface="Calibri"/>
              </a:rPr>
              <a:t>scale)</a:t>
            </a:r>
            <a:endParaRPr sz="28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τέλεια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κλίμακα</a:t>
            </a:r>
            <a:r>
              <a:rPr sz="2400" i="1" spc="-7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μέτρησης</a:t>
            </a:r>
            <a:endParaRPr sz="2400">
              <a:latin typeface="Calibri"/>
              <a:cs typeface="Calibri"/>
            </a:endParaRPr>
          </a:p>
          <a:p>
            <a:pPr marL="355600" marR="1179195" indent="-343535">
              <a:lnSpc>
                <a:spcPts val="2590"/>
              </a:lnSpc>
              <a:spcBef>
                <a:spcPts val="6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Περιλαμβάνει τις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ιδιότητες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όλων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των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προηγούμενων 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κλιμάκων</a:t>
            </a:r>
            <a:endParaRPr sz="2400">
              <a:latin typeface="Calibri"/>
              <a:cs typeface="Calibri"/>
            </a:endParaRPr>
          </a:p>
          <a:p>
            <a:pPr marL="355600" marR="520065" indent="-343535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Εξασφαλίζει ταξινόμηση,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ίσα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διαστήματα </a:t>
            </a:r>
            <a:r>
              <a:rPr sz="2400" spc="-30" dirty="0">
                <a:solidFill>
                  <a:srgbClr val="0F243E"/>
                </a:solidFill>
                <a:latin typeface="Calibri"/>
                <a:cs typeface="Calibri"/>
              </a:rPr>
              <a:t>και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αναγνώριση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(ότι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όλες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οι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προηγούμενες</a:t>
            </a:r>
            <a:r>
              <a:rPr sz="2400" spc="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κλίμακες)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Επιτρέπει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αριθμητικές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πράξεις</a:t>
            </a:r>
            <a:endParaRPr sz="2400">
              <a:latin typeface="Calibri"/>
              <a:cs typeface="Calibri"/>
            </a:endParaRPr>
          </a:p>
          <a:p>
            <a:pPr marL="355600" marR="19685" indent="-343535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Παραδείγματα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η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ηλικία,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σωματικό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ύψος, 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εμβαδό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ενός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αντικειμένου,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χρόνος στα 100m,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άλμα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σε  ύψος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κοκ.</a:t>
            </a:r>
            <a:endParaRPr sz="2400">
              <a:latin typeface="Calibri"/>
              <a:cs typeface="Calibri"/>
            </a:endParaRPr>
          </a:p>
          <a:p>
            <a:pPr marL="5019675">
              <a:lnSpc>
                <a:spcPct val="100000"/>
              </a:lnSpc>
              <a:spcBef>
                <a:spcPts val="475"/>
              </a:spcBef>
            </a:pP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1966" y="235407"/>
            <a:ext cx="408495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Κλίμακες</a:t>
            </a:r>
            <a:r>
              <a:rPr sz="4000" spc="-80" dirty="0"/>
              <a:t> </a:t>
            </a:r>
            <a:r>
              <a:rPr sz="4000" spc="-10" dirty="0"/>
              <a:t>μέτρησης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45567" y="1117845"/>
            <a:ext cx="8579485" cy="515810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65"/>
              </a:spcBef>
            </a:pPr>
            <a:r>
              <a:rPr sz="2800" b="1" spc="-5" dirty="0">
                <a:solidFill>
                  <a:srgbClr val="0F243E"/>
                </a:solidFill>
                <a:latin typeface="Calibri"/>
                <a:cs typeface="Calibri"/>
              </a:rPr>
              <a:t>4. Αναλογική </a:t>
            </a:r>
            <a:r>
              <a:rPr sz="2800" b="1" spc="-25" dirty="0">
                <a:solidFill>
                  <a:srgbClr val="0F243E"/>
                </a:solidFill>
                <a:latin typeface="Calibri"/>
                <a:cs typeface="Calibri"/>
              </a:rPr>
              <a:t>Κλίμακα </a:t>
            </a:r>
            <a:r>
              <a:rPr sz="2800" b="1" spc="-10" dirty="0">
                <a:solidFill>
                  <a:srgbClr val="0F243E"/>
                </a:solidFill>
                <a:latin typeface="Calibri"/>
                <a:cs typeface="Calibri"/>
              </a:rPr>
              <a:t>(Ratio</a:t>
            </a:r>
            <a:r>
              <a:rPr sz="2800" b="1" spc="10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0F243E"/>
                </a:solidFill>
                <a:latin typeface="Calibri"/>
                <a:cs typeface="Calibri"/>
              </a:rPr>
              <a:t>scale)</a:t>
            </a:r>
            <a:endParaRPr sz="28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315"/>
              </a:spcBef>
            </a:pP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Μας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δίνει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τη</a:t>
            </a:r>
            <a:r>
              <a:rPr sz="2400" spc="-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δυνατότητα:</a:t>
            </a:r>
            <a:endParaRPr sz="2400">
              <a:latin typeface="Calibri"/>
              <a:cs typeface="Calibri"/>
            </a:endParaRPr>
          </a:p>
          <a:p>
            <a:pPr marL="391160" indent="-256540">
              <a:lnSpc>
                <a:spcPts val="2735"/>
              </a:lnSpc>
              <a:spcBef>
                <a:spcPts val="290"/>
              </a:spcBef>
              <a:buFont typeface="Wingdings 3"/>
              <a:buChar char=""/>
              <a:tabLst>
                <a:tab pos="391160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κατατάξουμε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τα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άτομα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κατηγορίες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(π.χ.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Κανονικού</a:t>
            </a:r>
            <a:r>
              <a:rPr sz="2400" spc="-1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βάρους,</a:t>
            </a:r>
            <a:endParaRPr sz="2400">
              <a:latin typeface="Calibri"/>
              <a:cs typeface="Calibri"/>
            </a:endParaRPr>
          </a:p>
          <a:p>
            <a:pPr marL="391160">
              <a:lnSpc>
                <a:spcPts val="2735"/>
              </a:lnSpc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υπέρβαρος,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παχύσαρκος)</a:t>
            </a:r>
            <a:endParaRPr sz="2400">
              <a:latin typeface="Calibri"/>
              <a:cs typeface="Calibri"/>
            </a:endParaRPr>
          </a:p>
          <a:p>
            <a:pPr marL="391160" marR="28575" indent="-256540">
              <a:lnSpc>
                <a:spcPts val="2590"/>
              </a:lnSpc>
              <a:spcBef>
                <a:spcPts val="615"/>
              </a:spcBef>
              <a:buFont typeface="Wingdings 3"/>
              <a:buChar char=""/>
              <a:tabLst>
                <a:tab pos="391160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ιεραρχήσουμε τα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άτομα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σε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σχέση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με τη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θέση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i="1" spc="-20" dirty="0">
                <a:solidFill>
                  <a:srgbClr val="0F243E"/>
                </a:solidFill>
                <a:latin typeface="Calibri"/>
                <a:cs typeface="Calibri"/>
              </a:rPr>
              <a:t>κατέχουν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σε 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μια ομάδα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(π.χ. 1</a:t>
            </a:r>
            <a:r>
              <a:rPr sz="2400" spc="-7" baseline="24305" dirty="0">
                <a:solidFill>
                  <a:srgbClr val="0F243E"/>
                </a:solidFill>
                <a:latin typeface="Calibri"/>
                <a:cs typeface="Calibri"/>
              </a:rPr>
              <a:t>ος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ως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προς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βάρος,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2</a:t>
            </a:r>
            <a:r>
              <a:rPr sz="2400" baseline="24305" dirty="0">
                <a:solidFill>
                  <a:srgbClr val="0F243E"/>
                </a:solidFill>
                <a:latin typeface="Calibri"/>
                <a:cs typeface="Calibri"/>
              </a:rPr>
              <a:t>ος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ως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προς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βάρος, 3</a:t>
            </a:r>
            <a:r>
              <a:rPr sz="2400" spc="-7" baseline="24305" dirty="0">
                <a:solidFill>
                  <a:srgbClr val="0F243E"/>
                </a:solidFill>
                <a:latin typeface="Calibri"/>
                <a:cs typeface="Calibri"/>
              </a:rPr>
              <a:t>ος </a:t>
            </a:r>
            <a:r>
              <a:rPr sz="1600" spc="-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ως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προς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το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κοκ)</a:t>
            </a:r>
            <a:endParaRPr sz="2400">
              <a:latin typeface="Calibri"/>
              <a:cs typeface="Calibri"/>
            </a:endParaRPr>
          </a:p>
          <a:p>
            <a:pPr marL="391160" indent="-256540">
              <a:lnSpc>
                <a:spcPts val="2735"/>
              </a:lnSpc>
              <a:spcBef>
                <a:spcPts val="259"/>
              </a:spcBef>
              <a:buFont typeface="Wingdings 3"/>
              <a:buChar char=""/>
              <a:tabLst>
                <a:tab pos="391160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εντοπίσουμε τις διαφορές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ανάμεσα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στα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σημεία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της</a:t>
            </a:r>
            <a:r>
              <a:rPr sz="2400" i="1" spc="-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F243E"/>
                </a:solidFill>
                <a:latin typeface="Calibri"/>
                <a:cs typeface="Calibri"/>
              </a:rPr>
              <a:t>κλίμακας</a:t>
            </a:r>
            <a:endParaRPr sz="2400">
              <a:latin typeface="Calibri"/>
              <a:cs typeface="Calibri"/>
            </a:endParaRPr>
          </a:p>
          <a:p>
            <a:pPr marL="391160" marR="1032510">
              <a:lnSpc>
                <a:spcPts val="2590"/>
              </a:lnSpc>
              <a:spcBef>
                <a:spcPts val="180"/>
              </a:spcBef>
            </a:pP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(π.χ.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Κάποιο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άτομο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έχει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80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κιλά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10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κιλά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βαρύτερο από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ένα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άλλο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άτομο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έχει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70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κιλά)</a:t>
            </a:r>
            <a:r>
              <a:rPr sz="2400" spc="-5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&amp;</a:t>
            </a:r>
            <a:endParaRPr sz="2400">
              <a:latin typeface="Calibri"/>
              <a:cs typeface="Calibri"/>
            </a:endParaRPr>
          </a:p>
          <a:p>
            <a:pPr marL="391160" marR="36195" indent="-256540">
              <a:lnSpc>
                <a:spcPts val="2590"/>
              </a:lnSpc>
              <a:spcBef>
                <a:spcPts val="585"/>
              </a:spcBef>
              <a:buFont typeface="Wingdings 3"/>
              <a:buChar char=""/>
              <a:tabLst>
                <a:tab pos="391160" algn="l"/>
              </a:tabLst>
            </a:pP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Να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χρησιμοποιήσουμε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χαρακτηρισμούς </a:t>
            </a:r>
            <a:r>
              <a:rPr sz="2400" i="1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i="1" spc="-5" dirty="0">
                <a:solidFill>
                  <a:srgbClr val="0F243E"/>
                </a:solidFill>
                <a:latin typeface="Calibri"/>
                <a:cs typeface="Calibri"/>
              </a:rPr>
              <a:t>περιέχουν </a:t>
            </a:r>
            <a:r>
              <a:rPr sz="2400" i="1" spc="-10" dirty="0">
                <a:solidFill>
                  <a:srgbClr val="0F243E"/>
                </a:solidFill>
                <a:latin typeface="Calibri"/>
                <a:cs typeface="Calibri"/>
              </a:rPr>
              <a:t>αναλογίες 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(π.χ. Ένας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έχει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100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κιλά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είναι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δύο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φορές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βαρύτερος  από ένα άλλο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άτομο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που </a:t>
            </a:r>
            <a:r>
              <a:rPr sz="2400" spc="-10" dirty="0">
                <a:solidFill>
                  <a:srgbClr val="0F243E"/>
                </a:solidFill>
                <a:latin typeface="Calibri"/>
                <a:cs typeface="Calibri"/>
              </a:rPr>
              <a:t>έχει </a:t>
            </a:r>
            <a:r>
              <a:rPr sz="2400" spc="-5" dirty="0">
                <a:solidFill>
                  <a:srgbClr val="0F243E"/>
                </a:solidFill>
                <a:latin typeface="Calibri"/>
                <a:cs typeface="Calibri"/>
              </a:rPr>
              <a:t>βάρος </a:t>
            </a:r>
            <a:r>
              <a:rPr sz="2400" dirty="0">
                <a:solidFill>
                  <a:srgbClr val="0F243E"/>
                </a:solidFill>
                <a:latin typeface="Calibri"/>
                <a:cs typeface="Calibri"/>
              </a:rPr>
              <a:t>50</a:t>
            </a:r>
            <a:r>
              <a:rPr sz="2400" spc="-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F243E"/>
                </a:solidFill>
                <a:latin typeface="Calibri"/>
                <a:cs typeface="Calibri"/>
              </a:rPr>
              <a:t>κιλά)</a:t>
            </a:r>
            <a:endParaRPr sz="2400">
              <a:latin typeface="Calibri"/>
              <a:cs typeface="Calibri"/>
            </a:endParaRPr>
          </a:p>
          <a:p>
            <a:pPr marL="5516880">
              <a:lnSpc>
                <a:spcPct val="100000"/>
              </a:lnSpc>
              <a:spcBef>
                <a:spcPts val="234"/>
              </a:spcBef>
            </a:pPr>
            <a:r>
              <a:rPr sz="2000" spc="-10" dirty="0">
                <a:solidFill>
                  <a:srgbClr val="0F243E"/>
                </a:solidFill>
                <a:latin typeface="Calibri"/>
                <a:cs typeface="Calibri"/>
              </a:rPr>
              <a:t>(Ρούσσος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0F243E"/>
                </a:solidFill>
                <a:latin typeface="Calibri"/>
                <a:cs typeface="Calibri"/>
              </a:rPr>
              <a:t>Τσαούσης,</a:t>
            </a:r>
            <a:r>
              <a:rPr sz="2000" spc="-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243E"/>
                </a:solidFill>
                <a:latin typeface="Calibri"/>
                <a:cs typeface="Calibri"/>
              </a:rPr>
              <a:t>2011)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1576</Words>
  <Application>Microsoft Office PowerPoint</Application>
  <PresentationFormat>Προβολή στην οθόνη (4:3)</PresentationFormat>
  <Paragraphs>126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 3</vt:lpstr>
      <vt:lpstr>Office Theme</vt:lpstr>
      <vt:lpstr>Παρουσίαση του PowerPoint</vt:lpstr>
      <vt:lpstr>Στατιστική με το SPSS</vt:lpstr>
      <vt:lpstr>Στατιστική με το SPSS</vt:lpstr>
      <vt:lpstr>Μέτρηση – Κλίμακες Μέτρησης</vt:lpstr>
      <vt:lpstr>Κλίμακες μέτρησης</vt:lpstr>
      <vt:lpstr>Κλίμακες μέτρησης</vt:lpstr>
      <vt:lpstr>Κλίμακες μέτρησης</vt:lpstr>
      <vt:lpstr>Κλίμακες μέτρησης</vt:lpstr>
      <vt:lpstr>Κλίμακες μέτρησης</vt:lpstr>
      <vt:lpstr>Μεταβλητές</vt:lpstr>
      <vt:lpstr>Ποιοτικές &amp; Ποσοτικές μεταβλητές</vt:lpstr>
      <vt:lpstr>Διακριτές &amp; Συνεχείς μεταβλητές</vt:lpstr>
      <vt:lpstr>Ανεξάρτητες &amp; Εξαρτημένες μεταβλητές</vt:lpstr>
      <vt:lpstr>Πληθυσμός - Δείγμα</vt:lpstr>
      <vt:lpstr>Δείγμα - Τυχαία Δειγματοληψία</vt:lpstr>
      <vt:lpstr>Βιβλιογραφία 1ου Μαθήματος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&amp; Research methods</dc:title>
  <dc:creator>γ</dc:creator>
  <cp:lastModifiedBy>Dapontas Dimitrios</cp:lastModifiedBy>
  <cp:revision>1</cp:revision>
  <dcterms:created xsi:type="dcterms:W3CDTF">2022-02-27T14:14:40Z</dcterms:created>
  <dcterms:modified xsi:type="dcterms:W3CDTF">2022-02-27T14:15:14Z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2022-02-27T00:00:00Z</vt:filetime>
  </property>
</Properties>
</file>