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1" r:id="rId3"/>
    <p:sldId id="262" r:id="rId4"/>
    <p:sldId id="265" r:id="rId5"/>
    <p:sldId id="301" r:id="rId6"/>
    <p:sldId id="302" r:id="rId7"/>
    <p:sldId id="303" r:id="rId8"/>
    <p:sldId id="304" r:id="rId9"/>
    <p:sldId id="305" r:id="rId10"/>
    <p:sldId id="306" r:id="rId11"/>
    <p:sldId id="307" r:id="rId12"/>
    <p:sldId id="308" r:id="rId13"/>
    <p:sldId id="326" r:id="rId14"/>
    <p:sldId id="310" r:id="rId15"/>
    <p:sldId id="311"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280" r:id="rId29"/>
    <p:sldId id="290" r:id="rId30"/>
    <p:sldId id="295" r:id="rId31"/>
    <p:sldId id="299" r:id="rId32"/>
    <p:sldId id="292" r:id="rId33"/>
    <p:sldId id="291" r:id="rId34"/>
    <p:sldId id="294" r:id="rId35"/>
    <p:sldId id="293" r:id="rId36"/>
    <p:sldId id="30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2"/>
            <p14:sldId id="265"/>
            <p14:sldId id="301"/>
            <p14:sldId id="302"/>
            <p14:sldId id="303"/>
            <p14:sldId id="304"/>
            <p14:sldId id="305"/>
            <p14:sldId id="306"/>
            <p14:sldId id="307"/>
            <p14:sldId id="308"/>
            <p14:sldId id="326"/>
            <p14:sldId id="310"/>
            <p14:sldId id="311"/>
            <p14:sldId id="313"/>
            <p14:sldId id="314"/>
            <p14:sldId id="315"/>
            <p14:sldId id="316"/>
            <p14:sldId id="317"/>
            <p14:sldId id="318"/>
            <p14:sldId id="319"/>
            <p14:sldId id="320"/>
            <p14:sldId id="321"/>
            <p14:sldId id="322"/>
            <p14:sldId id="323"/>
            <p14:sldId id="324"/>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0" d="100"/>
          <a:sy n="100" d="100"/>
        </p:scale>
        <p:origin x="-2100"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6.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5.wmf"/><Relationship Id="rId11" Type="http://schemas.openxmlformats.org/officeDocument/2006/relationships/image" Target="../media/image16.wmf"/><Relationship Id="rId5" Type="http://schemas.openxmlformats.org/officeDocument/2006/relationships/image" Target="../media/image7.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e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29/5/2015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25.bin"/><Relationship Id="rId5" Type="http://schemas.openxmlformats.org/officeDocument/2006/relationships/image" Target="../media/image2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1.xml"/><Relationship Id="rId7" Type="http://schemas.openxmlformats.org/officeDocument/2006/relationships/image" Target="../media/image26.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3.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28.bin"/><Relationship Id="rId11" Type="http://schemas.openxmlformats.org/officeDocument/2006/relationships/image" Target="../media/image31.wmf"/><Relationship Id="rId5" Type="http://schemas.openxmlformats.org/officeDocument/2006/relationships/image" Target="../media/image32.png"/><Relationship Id="rId10" Type="http://schemas.openxmlformats.org/officeDocument/2006/relationships/oleObject" Target="../embeddings/oleObject30.bin"/><Relationship Id="rId4" Type="http://schemas.openxmlformats.org/officeDocument/2006/relationships/image" Target="../media/image3.png"/><Relationship Id="rId9"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6.wmf"/><Relationship Id="rId18" Type="http://schemas.openxmlformats.org/officeDocument/2006/relationships/oleObject" Target="../embeddings/oleObject37.bin"/><Relationship Id="rId3" Type="http://schemas.openxmlformats.org/officeDocument/2006/relationships/notesSlide" Target="../notesSlides/notesSlide14.xml"/><Relationship Id="rId7" Type="http://schemas.openxmlformats.org/officeDocument/2006/relationships/image" Target="../media/image33.wmf"/><Relationship Id="rId12" Type="http://schemas.openxmlformats.org/officeDocument/2006/relationships/oleObject" Target="../embeddings/oleObject34.bin"/><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36.bin"/><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image" Target="../media/image35.wmf"/><Relationship Id="rId5" Type="http://schemas.openxmlformats.org/officeDocument/2006/relationships/image" Target="../media/image40.png"/><Relationship Id="rId15" Type="http://schemas.openxmlformats.org/officeDocument/2006/relationships/image" Target="../media/image37.wmf"/><Relationship Id="rId10" Type="http://schemas.openxmlformats.org/officeDocument/2006/relationships/oleObject" Target="../embeddings/oleObject33.bin"/><Relationship Id="rId19" Type="http://schemas.openxmlformats.org/officeDocument/2006/relationships/image" Target="../media/image39.wmf"/><Relationship Id="rId4" Type="http://schemas.openxmlformats.org/officeDocument/2006/relationships/image" Target="../media/image3.png"/><Relationship Id="rId9" Type="http://schemas.openxmlformats.org/officeDocument/2006/relationships/image" Target="../media/image34.wmf"/><Relationship Id="rId1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5.xml"/><Relationship Id="rId7" Type="http://schemas.openxmlformats.org/officeDocument/2006/relationships/oleObject" Target="../embeddings/oleObject39.bin"/><Relationship Id="rId12"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41.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3.wmf"/><Relationship Id="rId4" Type="http://schemas.openxmlformats.org/officeDocument/2006/relationships/image" Target="../media/image3.png"/><Relationship Id="rId9" Type="http://schemas.openxmlformats.org/officeDocument/2006/relationships/oleObject" Target="../embeddings/oleObject40.bin"/></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wmf"/><Relationship Id="rId5" Type="http://schemas.openxmlformats.org/officeDocument/2006/relationships/oleObject" Target="../embeddings/oleObject42.bin"/><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8.xml"/><Relationship Id="rId7" Type="http://schemas.openxmlformats.org/officeDocument/2006/relationships/oleObject" Target="../embeddings/oleObject44.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43.bin"/><Relationship Id="rId4" Type="http://schemas.openxmlformats.org/officeDocument/2006/relationships/image" Target="../media/image3.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19.xml"/><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9.wmf"/><Relationship Id="rId5" Type="http://schemas.openxmlformats.org/officeDocument/2006/relationships/oleObject" Target="../embeddings/oleObject45.bin"/><Relationship Id="rId10" Type="http://schemas.openxmlformats.org/officeDocument/2006/relationships/image" Target="../media/image51.wmf"/><Relationship Id="rId4" Type="http://schemas.openxmlformats.org/officeDocument/2006/relationships/image" Target="../media/image3.png"/><Relationship Id="rId9" Type="http://schemas.openxmlformats.org/officeDocument/2006/relationships/oleObject" Target="../embeddings/oleObject47.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0.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2.wmf"/><Relationship Id="rId11" Type="http://schemas.openxmlformats.org/officeDocument/2006/relationships/image" Target="../media/image54.wmf"/><Relationship Id="rId5" Type="http://schemas.openxmlformats.org/officeDocument/2006/relationships/oleObject" Target="../embeddings/oleObject48.bin"/><Relationship Id="rId10" Type="http://schemas.openxmlformats.org/officeDocument/2006/relationships/oleObject" Target="../embeddings/oleObject50.bin"/><Relationship Id="rId4" Type="http://schemas.openxmlformats.org/officeDocument/2006/relationships/image" Target="../media/image3.png"/><Relationship Id="rId9"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6.wmf"/><Relationship Id="rId5" Type="http://schemas.openxmlformats.org/officeDocument/2006/relationships/oleObject" Target="../embeddings/oleObject51.bin"/><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2.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2.bin"/><Relationship Id="rId11" Type="http://schemas.openxmlformats.org/officeDocument/2006/relationships/image" Target="../media/image60.wmf"/><Relationship Id="rId5" Type="http://schemas.openxmlformats.org/officeDocument/2006/relationships/image" Target="../media/image61.png"/><Relationship Id="rId10" Type="http://schemas.openxmlformats.org/officeDocument/2006/relationships/oleObject" Target="../embeddings/oleObject54.bin"/><Relationship Id="rId4" Type="http://schemas.openxmlformats.org/officeDocument/2006/relationships/image" Target="../media/image3.png"/><Relationship Id="rId9"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5.wmf"/><Relationship Id="rId3" Type="http://schemas.openxmlformats.org/officeDocument/2006/relationships/notesSlide" Target="../notesSlides/notesSlide23.xml"/><Relationship Id="rId7" Type="http://schemas.openxmlformats.org/officeDocument/2006/relationships/image" Target="../media/image66.png"/><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2.wmf"/><Relationship Id="rId11" Type="http://schemas.openxmlformats.org/officeDocument/2006/relationships/image" Target="../media/image64.wmf"/><Relationship Id="rId5" Type="http://schemas.openxmlformats.org/officeDocument/2006/relationships/oleObject" Target="../embeddings/oleObject55.bin"/><Relationship Id="rId10" Type="http://schemas.openxmlformats.org/officeDocument/2006/relationships/oleObject" Target="../embeddings/oleObject57.bin"/><Relationship Id="rId4" Type="http://schemas.openxmlformats.org/officeDocument/2006/relationships/image" Target="../media/image3.png"/><Relationship Id="rId9" Type="http://schemas.openxmlformats.org/officeDocument/2006/relationships/image" Target="../media/image6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24.xml"/><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9.bin"/><Relationship Id="rId5" Type="http://schemas.openxmlformats.org/officeDocument/2006/relationships/image" Target="../media/image69.png"/><Relationship Id="rId4" Type="http://schemas.openxmlformats.org/officeDocument/2006/relationships/image" Target="../media/image3.png"/><Relationship Id="rId9" Type="http://schemas.openxmlformats.org/officeDocument/2006/relationships/image" Target="../media/image68.wmf"/></Relationships>
</file>

<file path=ppt/slides/_rels/slide25.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3.wmf"/><Relationship Id="rId3" Type="http://schemas.openxmlformats.org/officeDocument/2006/relationships/notesSlide" Target="../notesSlides/notesSlide25.xml"/><Relationship Id="rId7" Type="http://schemas.openxmlformats.org/officeDocument/2006/relationships/oleObject" Target="../embeddings/oleObject62.bin"/><Relationship Id="rId12"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0.wmf"/><Relationship Id="rId11" Type="http://schemas.openxmlformats.org/officeDocument/2006/relationships/image" Target="../media/image75.png"/><Relationship Id="rId5" Type="http://schemas.openxmlformats.org/officeDocument/2006/relationships/oleObject" Target="../embeddings/oleObject61.bin"/><Relationship Id="rId15" Type="http://schemas.openxmlformats.org/officeDocument/2006/relationships/image" Target="../media/image74.wmf"/><Relationship Id="rId10" Type="http://schemas.openxmlformats.org/officeDocument/2006/relationships/image" Target="../media/image72.wmf"/><Relationship Id="rId4" Type="http://schemas.openxmlformats.org/officeDocument/2006/relationships/image" Target="../media/image3.png"/><Relationship Id="rId9" Type="http://schemas.openxmlformats.org/officeDocument/2006/relationships/oleObject" Target="../embeddings/oleObject63.bin"/><Relationship Id="rId14" Type="http://schemas.openxmlformats.org/officeDocument/2006/relationships/oleObject" Target="../embeddings/oleObject65.bin"/></Relationships>
</file>

<file path=ppt/slides/_rels/slide26.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image" Target="../media/image80.png"/><Relationship Id="rId3" Type="http://schemas.openxmlformats.org/officeDocument/2006/relationships/notesSlide" Target="../notesSlides/notesSlide26.xml"/><Relationship Id="rId7" Type="http://schemas.openxmlformats.org/officeDocument/2006/relationships/oleObject" Target="../embeddings/oleObject67.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6.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78.wmf"/><Relationship Id="rId4" Type="http://schemas.openxmlformats.org/officeDocument/2006/relationships/image" Target="../media/image3.png"/><Relationship Id="rId9" Type="http://schemas.openxmlformats.org/officeDocument/2006/relationships/oleObject" Target="../embeddings/oleObject68.bin"/></Relationships>
</file>

<file path=ppt/slides/_rels/slide27.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image" Target="../media/image84.wmf"/><Relationship Id="rId3" Type="http://schemas.openxmlformats.org/officeDocument/2006/relationships/notesSlide" Target="../notesSlides/notesSlide27.xml"/><Relationship Id="rId7" Type="http://schemas.openxmlformats.org/officeDocument/2006/relationships/oleObject" Target="../embeddings/oleObject71.bin"/><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1.wmf"/><Relationship Id="rId11" Type="http://schemas.openxmlformats.org/officeDocument/2006/relationships/image" Target="../media/image83.wmf"/><Relationship Id="rId5" Type="http://schemas.openxmlformats.org/officeDocument/2006/relationships/oleObject" Target="../embeddings/oleObject70.bin"/><Relationship Id="rId10" Type="http://schemas.openxmlformats.org/officeDocument/2006/relationships/oleObject" Target="../embeddings/oleObject72.bin"/><Relationship Id="rId4" Type="http://schemas.openxmlformats.org/officeDocument/2006/relationships/image" Target="../media/image3.png"/><Relationship Id="rId9"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notesSlide" Target="../notesSlides/notesSlide6.xml"/><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4" Type="http://schemas.openxmlformats.org/officeDocument/2006/relationships/image" Target="../media/image3.png"/><Relationship Id="rId9" Type="http://schemas.openxmlformats.org/officeDocument/2006/relationships/oleObject" Target="../embeddings/oleObject4.bin"/><Relationship Id="rId1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2.bin"/><Relationship Id="rId18" Type="http://schemas.openxmlformats.org/officeDocument/2006/relationships/image" Target="../media/image6.wmf"/><Relationship Id="rId26" Type="http://schemas.openxmlformats.org/officeDocument/2006/relationships/image" Target="../media/image16.wmf"/><Relationship Id="rId3" Type="http://schemas.openxmlformats.org/officeDocument/2006/relationships/notesSlide" Target="../notesSlides/notesSlide7.xml"/><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9.wmf"/><Relationship Id="rId17" Type="http://schemas.openxmlformats.org/officeDocument/2006/relationships/oleObject" Target="../embeddings/oleObject14.bin"/><Relationship Id="rId25"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5.wmf"/><Relationship Id="rId20" Type="http://schemas.openxmlformats.org/officeDocument/2006/relationships/image" Target="../media/image13.wmf"/><Relationship Id="rId29" Type="http://schemas.openxmlformats.org/officeDocument/2006/relationships/image" Target="../media/image20.png"/><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1.bin"/><Relationship Id="rId24" Type="http://schemas.openxmlformats.org/officeDocument/2006/relationships/image" Target="../media/image15.wmf"/><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oleObject" Target="../embeddings/oleObject17.bin"/><Relationship Id="rId28" Type="http://schemas.openxmlformats.org/officeDocument/2006/relationships/image" Target="../media/image19.png"/><Relationship Id="rId10" Type="http://schemas.openxmlformats.org/officeDocument/2006/relationships/image" Target="../media/image8.wmf"/><Relationship Id="rId19" Type="http://schemas.openxmlformats.org/officeDocument/2006/relationships/oleObject" Target="../embeddings/oleObject15.bin"/><Relationship Id="rId4" Type="http://schemas.openxmlformats.org/officeDocument/2006/relationships/image" Target="../media/image3.png"/><Relationship Id="rId9" Type="http://schemas.openxmlformats.org/officeDocument/2006/relationships/oleObject" Target="../embeddings/oleObject10.bin"/><Relationship Id="rId14" Type="http://schemas.openxmlformats.org/officeDocument/2006/relationships/image" Target="../media/image7.wmf"/><Relationship Id="rId22" Type="http://schemas.openxmlformats.org/officeDocument/2006/relationships/image" Target="../media/image14.wmf"/><Relationship Id="rId27" Type="http://schemas.openxmlformats.org/officeDocument/2006/relationships/image" Target="../media/image18.png"/><Relationship Id="rId30"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google.gr/url?sa=i&amp;rct=j&amp;q=&amp;esrc=s&amp;source=images&amp;cd=&amp;cad=rja&amp;uact=8&amp;ved=0CAYQjB0&amp;url=http://commons.wikimedia.org/wiki/File:FuerzaCentripetaLorentzP.svg&amp;ei=xJVlVY73B8X-Up2kgeAO&amp;bvm=bv.93990622,d.d24&amp;psig=AFQjCNHUmytRBbCQPj05OGP3DGzK0Yef1g&amp;ust=1432807179424217" TargetMode="External"/><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3.bin"/><Relationship Id="rId3" Type="http://schemas.openxmlformats.org/officeDocument/2006/relationships/notesSlide" Target="../notesSlides/notesSlide9.xml"/><Relationship Id="rId7" Type="http://schemas.openxmlformats.org/officeDocument/2006/relationships/oleObject" Target="../embeddings/oleObject20.bin"/><Relationship Id="rId12"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image" Target="../media/image23.wmf"/><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0.wmf"/><Relationship Id="rId4" Type="http://schemas.openxmlformats.org/officeDocument/2006/relationships/image" Target="../media/image3.png"/><Relationship Id="rId9" Type="http://schemas.openxmlformats.org/officeDocument/2006/relationships/oleObject" Target="../embeddings/oleObject21.bin"/><Relationship Id="rId1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Ηλεκτρομαγνητικά πεδία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Ηλεκτρομαγνητισμός</a:t>
            </a:r>
            <a:endParaRPr lang="en-US" sz="2800" dirty="0" smtClean="0"/>
          </a:p>
          <a:p>
            <a:r>
              <a:rPr lang="en-US" sz="2800" dirty="0" smtClean="0"/>
              <a:t>----</a:t>
            </a:r>
            <a:r>
              <a:rPr lang="el-GR" sz="2800" dirty="0" smtClean="0"/>
              <a:t>κενή γραμμή</a:t>
            </a:r>
            <a:r>
              <a:rPr lang="en-US" sz="2800" dirty="0" smtClean="0"/>
              <a:t>----</a:t>
            </a:r>
          </a:p>
          <a:p>
            <a:r>
              <a:rPr lang="el-GR" sz="2800" dirty="0" smtClean="0"/>
              <a:t>Σταύρος Κουλουρίδης</a:t>
            </a:r>
          </a:p>
          <a:p>
            <a:r>
              <a:rPr lang="el-GR" sz="2800" dirty="0" smtClean="0"/>
              <a:t>Σχολή Πολυτεχνική</a:t>
            </a:r>
          </a:p>
          <a:p>
            <a:r>
              <a:rPr lang="el-GR" sz="2800" dirty="0" smtClean="0"/>
              <a:t>Τμήμα Ηλεκτρολόγων Μηχανικών</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Δύναμη </a:t>
            </a:r>
            <a:r>
              <a:rPr lang="en-US" dirty="0"/>
              <a:t>Laplace</a:t>
            </a:r>
            <a:endParaRPr lang="en-GB" kern="0" dirty="0"/>
          </a:p>
        </p:txBody>
      </p:sp>
      <p:sp>
        <p:nvSpPr>
          <p:cNvPr id="5" name="Θέση περιεχομένου 4"/>
          <p:cNvSpPr>
            <a:spLocks noGrp="1"/>
          </p:cNvSpPr>
          <p:nvPr>
            <p:ph sz="half" idx="1"/>
          </p:nvPr>
        </p:nvSpPr>
        <p:spPr/>
        <p:txBody>
          <a:bodyPr>
            <a:noAutofit/>
          </a:bodyPr>
          <a:lstStyle/>
          <a:p>
            <a:endParaRPr lang="el-GR" sz="2000" dirty="0" smtClean="0"/>
          </a:p>
          <a:p>
            <a:endParaRPr lang="el-GR" sz="2000" dirty="0"/>
          </a:p>
          <a:p>
            <a:endParaRPr lang="el-GR" sz="2000" dirty="0" smtClean="0"/>
          </a:p>
          <a:p>
            <a:r>
              <a:rPr lang="el-GR" sz="2000" dirty="0" smtClean="0"/>
              <a:t>Καθορίζει </a:t>
            </a:r>
            <a:r>
              <a:rPr lang="el-GR" sz="2000" dirty="0"/>
              <a:t>τη στοιχειώδη δύναμη που ασκείται σε ρευματοφόρο αγωγό που βρίσκεται μέσα σε μαγνητικό πεδίο Β</a:t>
            </a:r>
          </a:p>
          <a:p>
            <a:r>
              <a:rPr lang="el-GR" sz="2000" dirty="0"/>
              <a:t>Η φορά της δύναμης </a:t>
            </a:r>
            <a:r>
              <a:rPr lang="el-GR" sz="2000" dirty="0" smtClean="0"/>
              <a:t>καθορίζεται από τον κανόνα του </a:t>
            </a:r>
            <a:r>
              <a:rPr lang="el-GR" sz="2000" dirty="0"/>
              <a:t>δεξιόστροφου κοχλία</a:t>
            </a:r>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9" name="Picture 2"/>
          <p:cNvPicPr>
            <a:picLocks noGrp="1" noChangeAspect="1" noChangeArrowheads="1"/>
          </p:cNvPicPr>
          <p:nvPr>
            <p:ph sz="half" idx="2"/>
          </p:nvPr>
        </p:nvPicPr>
        <p:blipFill>
          <a:blip r:embed="rId5" cstate="print"/>
          <a:srcRect/>
          <a:stretch>
            <a:fillRect/>
          </a:stretch>
        </p:blipFill>
        <p:spPr bwMode="auto">
          <a:xfrm>
            <a:off x="6084168" y="1772816"/>
            <a:ext cx="1911623" cy="3063346"/>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1006232677"/>
              </p:ext>
            </p:extLst>
          </p:nvPr>
        </p:nvGraphicFramePr>
        <p:xfrm>
          <a:off x="1547664" y="1916832"/>
          <a:ext cx="1790700" cy="503238"/>
        </p:xfrm>
        <a:graphic>
          <a:graphicData uri="http://schemas.openxmlformats.org/presentationml/2006/ole">
            <mc:AlternateContent xmlns:mc="http://schemas.openxmlformats.org/markup-compatibility/2006">
              <mc:Choice xmlns:v="urn:schemas-microsoft-com:vml" Requires="v">
                <p:oleObj spid="_x0000_s9224" name="Equation" r:id="rId6" imgW="1091726" imgH="304668" progId="Equation.DSMT4">
                  <p:embed/>
                </p:oleObj>
              </mc:Choice>
              <mc:Fallback>
                <p:oleObj name="Equation" r:id="rId6" imgW="1091726" imgH="304668"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1916832"/>
                        <a:ext cx="1790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659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Ροπή (Λόγω Μαγνητικής Δύναμης)</a:t>
            </a:r>
            <a:endParaRPr lang="en-GB" kern="0" dirty="0"/>
          </a:p>
        </p:txBody>
      </p:sp>
      <p:sp>
        <p:nvSpPr>
          <p:cNvPr id="5" name="Θέση περιεχομένου 4"/>
          <p:cNvSpPr>
            <a:spLocks noGrp="1"/>
          </p:cNvSpPr>
          <p:nvPr>
            <p:ph sz="half" idx="1"/>
          </p:nvPr>
        </p:nvSpPr>
        <p:spPr>
          <a:xfrm>
            <a:off x="457200" y="1600200"/>
            <a:ext cx="5987008" cy="4525963"/>
          </a:xfrm>
        </p:spPr>
        <p:txBody>
          <a:bodyPr>
            <a:noAutofit/>
          </a:bodyPr>
          <a:lstStyle/>
          <a:p>
            <a:endParaRPr lang="el-GR" sz="2000" dirty="0"/>
          </a:p>
          <a:p>
            <a:r>
              <a:rPr lang="el-GR" sz="2000" dirty="0"/>
              <a:t>Ορίζει τη ροπή στον αγωγό λόγω δράσης δύναμης ως προς σταθερό σημείο </a:t>
            </a:r>
          </a:p>
          <a:p>
            <a:r>
              <a:rPr lang="el-GR" sz="2000" dirty="0"/>
              <a:t>Προσοχή η ροπή είναι διάνυσμα.</a:t>
            </a:r>
          </a:p>
          <a:p>
            <a:r>
              <a:rPr lang="el-GR" sz="2000" dirty="0"/>
              <a:t>Η </a:t>
            </a:r>
            <a:r>
              <a:rPr lang="el-GR" sz="2000" u="sng" dirty="0"/>
              <a:t>φορά και διεύθυνση</a:t>
            </a:r>
            <a:r>
              <a:rPr lang="el-GR" sz="2000" dirty="0"/>
              <a:t> του διανύσματος ροπής από κανόνα δεξιόστροφου κοχλία</a:t>
            </a:r>
          </a:p>
          <a:p>
            <a:r>
              <a:rPr lang="el-GR" sz="2000" dirty="0"/>
              <a:t>Η «τάση περιστροφής» καθορίζεται από τη δύναμη και σχηματίζει επίπεδο κάθετο στο διάνυσμα της ροπής</a:t>
            </a:r>
          </a:p>
          <a:p>
            <a:r>
              <a:rPr lang="el-GR" sz="2000" dirty="0"/>
              <a:t>Όταν υπολογίζεται η ροπή συνήθως πρώτα υπολογίζεται το διαφορικό της ροπής από το διαφορικό της δύναμης και ύστερα πραγματοποιείται ολοκλήρωση</a:t>
            </a:r>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0243"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056294" y="2276872"/>
            <a:ext cx="2910112" cy="259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1088913243"/>
              </p:ext>
            </p:extLst>
          </p:nvPr>
        </p:nvGraphicFramePr>
        <p:xfrm>
          <a:off x="1187624" y="1556792"/>
          <a:ext cx="1500188" cy="396875"/>
        </p:xfrm>
        <a:graphic>
          <a:graphicData uri="http://schemas.openxmlformats.org/presentationml/2006/ole">
            <mc:AlternateContent xmlns:mc="http://schemas.openxmlformats.org/markup-compatibility/2006">
              <mc:Choice xmlns:v="urn:schemas-microsoft-com:vml" Requires="v">
                <p:oleObj spid="_x0000_s10256" name="Equation" r:id="rId6" imgW="914400" imgH="241200" progId="Equation.DSMT4">
                  <p:embed/>
                </p:oleObj>
              </mc:Choice>
              <mc:Fallback>
                <p:oleObj name="Equation" r:id="rId6" imgW="914400" imgH="241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1556792"/>
                        <a:ext cx="1500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96716152"/>
              </p:ext>
            </p:extLst>
          </p:nvPr>
        </p:nvGraphicFramePr>
        <p:xfrm>
          <a:off x="3203848" y="1484784"/>
          <a:ext cx="1500188" cy="585787"/>
        </p:xfrm>
        <a:graphic>
          <a:graphicData uri="http://schemas.openxmlformats.org/presentationml/2006/ole">
            <mc:AlternateContent xmlns:mc="http://schemas.openxmlformats.org/markup-compatibility/2006">
              <mc:Choice xmlns:v="urn:schemas-microsoft-com:vml" Requires="v">
                <p:oleObj spid="_x0000_s10257" name="Equation" r:id="rId8" imgW="914400" imgH="355320" progId="Equation.DSMT4">
                  <p:embed/>
                </p:oleObj>
              </mc:Choice>
              <mc:Fallback>
                <p:oleObj name="Equation" r:id="rId8" imgW="914400" imgH="35532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1484784"/>
                        <a:ext cx="1500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0610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Ενδεικτικά: Ροπή δύναμης ως προς άξονα</a:t>
            </a:r>
            <a:endParaRPr lang="en-GB" kern="0" dirty="0"/>
          </a:p>
        </p:txBody>
      </p:sp>
      <mc:AlternateContent xmlns:mc="http://schemas.openxmlformats.org/markup-compatibility/2006" xmlns:a14="http://schemas.microsoft.com/office/drawing/2010/main">
        <mc:Choice Requires="a14">
          <p:sp>
            <p:nvSpPr>
              <p:cNvPr id="5" name="Θέση περιεχομένου 4"/>
              <p:cNvSpPr>
                <a:spLocks noGrp="1"/>
              </p:cNvSpPr>
              <p:nvPr>
                <p:ph sz="half" idx="1"/>
              </p:nvPr>
            </p:nvSpPr>
            <p:spPr/>
            <p:txBody>
              <a:bodyPr>
                <a:noAutofit/>
              </a:bodyPr>
              <a:lstStyle/>
              <a:p>
                <a:r>
                  <a:rPr lang="el-GR" sz="2000" dirty="0" smtClean="0"/>
                  <a:t>Ροπή της δύναμης F, ως προς τον άξονα περιστροφής ονομάζεται</a:t>
                </a:r>
                <a:r>
                  <a:rPr lang="en-US" sz="2000" dirty="0"/>
                  <a:t> </a:t>
                </a:r>
                <a:r>
                  <a:rPr lang="el-GR" sz="2000" dirty="0"/>
                  <a:t>το διανυσματικό μέγεθος που έχει μέτρο ίσο με το γινόμενο του</a:t>
                </a:r>
                <a:r>
                  <a:rPr lang="en-US" sz="2000" dirty="0"/>
                  <a:t> </a:t>
                </a:r>
                <a:r>
                  <a:rPr lang="el-GR" sz="2000" dirty="0"/>
                  <a:t>μέτρου της δύναμης επί την κάθετη απόσταση </a:t>
                </a:r>
                <a:r>
                  <a:rPr lang="el-GR" sz="2000" i="1" dirty="0"/>
                  <a:t>l</a:t>
                </a:r>
                <a:r>
                  <a:rPr lang="el-GR" sz="2000" dirty="0"/>
                  <a:t> της δύναμης από</a:t>
                </a:r>
                <a:r>
                  <a:rPr lang="en-US" sz="2000" dirty="0"/>
                  <a:t> </a:t>
                </a:r>
                <a:r>
                  <a:rPr lang="el-GR" sz="2000" dirty="0"/>
                  <a:t>τον άξονα περιστροφής (μοχλοβραχίονας</a:t>
                </a:r>
                <a:r>
                  <a:rPr lang="el-GR" sz="2000" dirty="0" smtClean="0"/>
                  <a:t>).</a:t>
                </a:r>
              </a:p>
              <a:p>
                <a:pPr marL="0" indent="0">
                  <a:buNone/>
                </a:pPr>
                <a14:m>
                  <m:oMathPara xmlns:m="http://schemas.openxmlformats.org/officeDocument/2006/math">
                    <m:oMathParaPr>
                      <m:jc m:val="centerGroup"/>
                    </m:oMathParaPr>
                    <m:oMath xmlns:m="http://schemas.openxmlformats.org/officeDocument/2006/math">
                      <m:r>
                        <a:rPr lang="el-GR" sz="2000" b="1" i="1" smtClean="0">
                          <a:latin typeface="Cambria Math"/>
                        </a:rPr>
                        <m:t>𝝉</m:t>
                      </m:r>
                      <m:r>
                        <a:rPr lang="el-GR" sz="2000" b="1" i="1" smtClean="0">
                          <a:latin typeface="Cambria Math"/>
                        </a:rPr>
                        <m:t>=</m:t>
                      </m:r>
                      <m:r>
                        <a:rPr lang="en-US" sz="2000" b="1" i="1" smtClean="0">
                          <a:latin typeface="Cambria Math"/>
                        </a:rPr>
                        <m:t>𝑭</m:t>
                      </m:r>
                      <m:r>
                        <a:rPr lang="en-US" sz="2000" b="1" i="1" smtClean="0">
                          <a:latin typeface="Cambria Math"/>
                          <a:ea typeface="Cambria Math"/>
                        </a:rPr>
                        <m:t>∙</m:t>
                      </m:r>
                      <m:r>
                        <a:rPr lang="en-US" sz="2000" b="1" i="1" smtClean="0">
                          <a:latin typeface="Cambria Math"/>
                          <a:ea typeface="Cambria Math"/>
                        </a:rPr>
                        <m:t>𝒍</m:t>
                      </m:r>
                    </m:oMath>
                  </m:oMathPara>
                </a14:m>
                <a:endParaRPr lang="en-US" sz="2000" b="1" dirty="0" smtClean="0"/>
              </a:p>
              <a:p>
                <a:endParaRPr lang="el-GR" sz="2000" b="1" dirty="0"/>
              </a:p>
              <a:p>
                <a:endParaRPr lang="el-GR" sz="2000" dirty="0"/>
              </a:p>
            </p:txBody>
          </p:sp>
        </mc:Choice>
        <mc:Fallback xmlns="">
          <p:sp>
            <p:nvSpPr>
              <p:cNvPr id="5" name="Θέση περιεχομένου 4"/>
              <p:cNvSpPr>
                <a:spLocks noGrp="1" noRot="1" noChangeAspect="1" noMove="1" noResize="1" noEditPoints="1" noAdjustHandles="1" noChangeArrowheads="1" noChangeShapeType="1" noTextEdit="1"/>
              </p:cNvSpPr>
              <p:nvPr>
                <p:ph sz="half" idx="1"/>
              </p:nvPr>
            </p:nvSpPr>
            <p:spPr>
              <a:blipFill rotWithShape="1">
                <a:blip r:embed="rId3"/>
                <a:stretch>
                  <a:fillRect l="-1207" t="-674" r="-2112"/>
                </a:stretch>
              </a:blipFill>
            </p:spPr>
            <p:txBody>
              <a:bodyPr/>
              <a:lstStyle/>
              <a:p>
                <a:r>
                  <a:rPr lang="en-US">
                    <a:noFill/>
                  </a:rPr>
                  <a:t> </a:t>
                </a:r>
              </a:p>
            </p:txBody>
          </p:sp>
        </mc:Fallback>
      </mc:AlternateContent>
      <p:sp>
        <p:nvSpPr>
          <p:cNvPr id="2" name="Content Placeholder 1"/>
          <p:cNvSpPr>
            <a:spLocks noGrp="1"/>
          </p:cNvSpPr>
          <p:nvPr>
            <p:ph sz="half" idx="2"/>
          </p:nvPr>
        </p:nvSpPr>
        <p:spPr/>
        <p:txBody>
          <a:bodyPr>
            <a:normAutofit/>
          </a:bodyPr>
          <a:lstStyle/>
          <a:p>
            <a:r>
              <a:rPr lang="el-GR" sz="2000" dirty="0"/>
              <a:t>Η ροπή έχει τη διεύθυνση του άξονα περιστροφής</a:t>
            </a:r>
            <a:r>
              <a:rPr lang="en-US" sz="2000" dirty="0"/>
              <a:t> </a:t>
            </a:r>
            <a:r>
              <a:rPr lang="el-GR" sz="2000" dirty="0"/>
              <a:t> και η φορά της</a:t>
            </a:r>
            <a:r>
              <a:rPr lang="en-US" sz="2000" dirty="0"/>
              <a:t> </a:t>
            </a:r>
            <a:r>
              <a:rPr lang="el-GR" sz="2000" dirty="0"/>
              <a:t>δίνεται από τον κανόνα του δεξιού </a:t>
            </a:r>
            <a:r>
              <a:rPr lang="el-GR" sz="2000" dirty="0" smtClean="0"/>
              <a:t>χεριού</a:t>
            </a:r>
            <a:endParaRPr lang="en-US" sz="2000" dirty="0" smtClean="0"/>
          </a:p>
          <a:p>
            <a:r>
              <a:rPr lang="el-GR" sz="2000" dirty="0"/>
              <a:t>Για να προσδιορίσουμε τη φορά της ροπής κλείνουμε τα δάχτυλα του</a:t>
            </a:r>
            <a:r>
              <a:rPr lang="en-US" sz="2000" dirty="0"/>
              <a:t> </a:t>
            </a:r>
            <a:r>
              <a:rPr lang="el-GR" sz="2000" dirty="0"/>
              <a:t>δεξιού χεριού και τα τοποθετούμε έτσι ώστε να δείχνουν τη φορά κατά την</a:t>
            </a:r>
            <a:r>
              <a:rPr lang="en-US" sz="2000" dirty="0"/>
              <a:t> </a:t>
            </a:r>
            <a:r>
              <a:rPr lang="el-GR" sz="2000" dirty="0"/>
              <a:t>οποία τείνει να περιστρέψει το σώμα η δύναμη. Ο αντίχειρας τότε δίνει τη</a:t>
            </a:r>
            <a:r>
              <a:rPr lang="en-US" sz="2000" dirty="0"/>
              <a:t> </a:t>
            </a:r>
            <a:r>
              <a:rPr lang="el-GR" sz="2000" dirty="0"/>
              <a:t>φορά του διανύσματος της ροπής.</a:t>
            </a:r>
          </a:p>
          <a:p>
            <a:endParaRPr lang="en-US"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9393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Δυνάμεις και ροπές σε αγώγιμους βρόχους</a:t>
            </a:r>
            <a:endParaRPr lang="en-GB" kern="0" dirty="0"/>
          </a:p>
        </p:txBody>
      </p:sp>
      <p:sp>
        <p:nvSpPr>
          <p:cNvPr id="5" name="Θέση περιεχομένου 4"/>
          <p:cNvSpPr>
            <a:spLocks noGrp="1"/>
          </p:cNvSpPr>
          <p:nvPr>
            <p:ph sz="half" idx="1"/>
          </p:nvPr>
        </p:nvSpPr>
        <p:spPr/>
        <p:txBody>
          <a:bodyPr>
            <a:noAutofit/>
          </a:bodyPr>
          <a:lstStyle/>
          <a:p>
            <a:endParaRPr lang="en-US" sz="2000" dirty="0" smtClean="0"/>
          </a:p>
          <a:p>
            <a:endParaRPr lang="en-US" sz="2000" dirty="0"/>
          </a:p>
          <a:p>
            <a:endParaRPr lang="en-US" sz="2000" dirty="0" smtClean="0"/>
          </a:p>
          <a:p>
            <a:r>
              <a:rPr lang="el-GR" sz="2000" dirty="0" smtClean="0"/>
              <a:t>Συνολική </a:t>
            </a:r>
            <a:r>
              <a:rPr lang="el-GR" sz="2000" dirty="0"/>
              <a:t>δύναμη που ασκείται σε κλειστό βρόχο που διαρρέεται από ρεύμα όταν εισέρχεται σε ομοιόμορφο μαγνητικό πεδίο είναι μηδέν</a:t>
            </a:r>
          </a:p>
          <a:p>
            <a:r>
              <a:rPr lang="el-GR" sz="2000" dirty="0"/>
              <a:t>Μηδενισμός δύναμης όμως δε συνεπάγεται μηδενισμό Ροπής (δες επόμενη διαφάνεια)</a:t>
            </a:r>
          </a:p>
          <a:p>
            <a:endParaRPr lang="el-GR" sz="2000" b="1"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9" name="Picture 9"/>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148064" y="2852936"/>
            <a:ext cx="35909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3659105265"/>
              </p:ext>
            </p:extLst>
          </p:nvPr>
        </p:nvGraphicFramePr>
        <p:xfrm>
          <a:off x="683568" y="1844824"/>
          <a:ext cx="2020888" cy="482600"/>
        </p:xfrm>
        <a:graphic>
          <a:graphicData uri="http://schemas.openxmlformats.org/presentationml/2006/ole">
            <mc:AlternateContent xmlns:mc="http://schemas.openxmlformats.org/markup-compatibility/2006">
              <mc:Choice xmlns:v="urn:schemas-microsoft-com:vml" Requires="v">
                <p:oleObj spid="_x0000_s11281" name="Equation" r:id="rId6" imgW="1231560" imgH="291960" progId="Equation.DSMT4">
                  <p:embed/>
                </p:oleObj>
              </mc:Choice>
              <mc:Fallback>
                <p:oleObj name="Equation" r:id="rId6" imgW="1231560" imgH="29196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1844824"/>
                        <a:ext cx="20208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18930612"/>
              </p:ext>
            </p:extLst>
          </p:nvPr>
        </p:nvGraphicFramePr>
        <p:xfrm>
          <a:off x="2872731" y="1838474"/>
          <a:ext cx="1876425" cy="482600"/>
        </p:xfrm>
        <a:graphic>
          <a:graphicData uri="http://schemas.openxmlformats.org/presentationml/2006/ole">
            <mc:AlternateContent xmlns:mc="http://schemas.openxmlformats.org/markup-compatibility/2006">
              <mc:Choice xmlns:v="urn:schemas-microsoft-com:vml" Requires="v">
                <p:oleObj spid="_x0000_s11282" name="Equation" r:id="rId8" imgW="1143000" imgH="291960" progId="Equation.DSMT4">
                  <p:embed/>
                </p:oleObj>
              </mc:Choice>
              <mc:Fallback>
                <p:oleObj name="Equation" r:id="rId8" imgW="1143000" imgH="29196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2731" y="1838474"/>
                        <a:ext cx="18764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17363833"/>
              </p:ext>
            </p:extLst>
          </p:nvPr>
        </p:nvGraphicFramePr>
        <p:xfrm>
          <a:off x="4845993" y="1813074"/>
          <a:ext cx="1854200" cy="546100"/>
        </p:xfrm>
        <a:graphic>
          <a:graphicData uri="http://schemas.openxmlformats.org/presentationml/2006/ole">
            <mc:AlternateContent xmlns:mc="http://schemas.openxmlformats.org/markup-compatibility/2006">
              <mc:Choice xmlns:v="urn:schemas-microsoft-com:vml" Requires="v">
                <p:oleObj spid="_x0000_s11283" name="Equation" r:id="rId10" imgW="1130040" imgH="330120" progId="Equation.DSMT4">
                  <p:embed/>
                </p:oleObj>
              </mc:Choice>
              <mc:Fallback>
                <p:oleObj name="Equation" r:id="rId10" imgW="1130040" imgH="33012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5993" y="1813074"/>
                        <a:ext cx="1854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8355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smtClean="0"/>
              <a:t>Παράδειγμα </a:t>
            </a:r>
            <a:r>
              <a:rPr lang="el-GR" dirty="0"/>
              <a:t>υπολογισμού </a:t>
            </a:r>
            <a:r>
              <a:rPr lang="el-GR" dirty="0" smtClean="0"/>
              <a:t>ροπής</a:t>
            </a:r>
            <a:endParaRPr lang="en-GB" kern="0" dirty="0"/>
          </a:p>
        </p:txBody>
      </p:sp>
      <p:sp>
        <p:nvSpPr>
          <p:cNvPr id="5" name="Θέση περιεχομένου 4"/>
          <p:cNvSpPr>
            <a:spLocks noGrp="1"/>
          </p:cNvSpPr>
          <p:nvPr>
            <p:ph idx="1"/>
          </p:nvPr>
        </p:nvSpPr>
        <p:spPr/>
        <p:txBody>
          <a:bodyPr>
            <a:noAutofit/>
          </a:bodyPr>
          <a:lstStyle/>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849342"/>
            <a:ext cx="37242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19"/>
          <p:cNvGraphicFramePr>
            <a:graphicFrameLocks noChangeAspect="1"/>
          </p:cNvGraphicFramePr>
          <p:nvPr>
            <p:extLst>
              <p:ext uri="{D42A27DB-BD31-4B8C-83A1-F6EECF244321}">
                <p14:modId xmlns:p14="http://schemas.microsoft.com/office/powerpoint/2010/main" val="544405516"/>
              </p:ext>
            </p:extLst>
          </p:nvPr>
        </p:nvGraphicFramePr>
        <p:xfrm>
          <a:off x="39688" y="1422788"/>
          <a:ext cx="6604000" cy="881062"/>
        </p:xfrm>
        <a:graphic>
          <a:graphicData uri="http://schemas.openxmlformats.org/presentationml/2006/ole">
            <mc:AlternateContent xmlns:mc="http://schemas.openxmlformats.org/markup-compatibility/2006">
              <mc:Choice xmlns:v="urn:schemas-microsoft-com:vml" Requires="v">
                <p:oleObj spid="_x0000_s12314" name="Equation" r:id="rId6" imgW="4025880" imgH="533160" progId="Equation.DSMT4">
                  <p:embed/>
                </p:oleObj>
              </mc:Choice>
              <mc:Fallback>
                <p:oleObj name="Equation" r:id="rId6" imgW="4025880" imgH="533160" progId="Equation.DSMT4">
                  <p:embed/>
                  <p:pic>
                    <p:nvPicPr>
                      <p:cNvPr id="0" name=""/>
                      <p:cNvPicPr>
                        <a:picLocks noChangeAspect="1" noChangeArrowheads="1"/>
                      </p:cNvPicPr>
                      <p:nvPr/>
                    </p:nvPicPr>
                    <p:blipFill>
                      <a:blip r:embed="rId7"/>
                      <a:srcRect/>
                      <a:stretch>
                        <a:fillRect/>
                      </a:stretch>
                    </p:blipFill>
                    <p:spPr bwMode="auto">
                      <a:xfrm>
                        <a:off x="39688" y="1422788"/>
                        <a:ext cx="660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73832261"/>
              </p:ext>
            </p:extLst>
          </p:nvPr>
        </p:nvGraphicFramePr>
        <p:xfrm>
          <a:off x="117475" y="2632463"/>
          <a:ext cx="2770188" cy="398462"/>
        </p:xfrm>
        <a:graphic>
          <a:graphicData uri="http://schemas.openxmlformats.org/presentationml/2006/ole">
            <mc:AlternateContent xmlns:mc="http://schemas.openxmlformats.org/markup-compatibility/2006">
              <mc:Choice xmlns:v="urn:schemas-microsoft-com:vml" Requires="v">
                <p:oleObj spid="_x0000_s12315" name="Equation" r:id="rId8" imgW="1688760" imgH="241200" progId="Equation.DSMT4">
                  <p:embed/>
                </p:oleObj>
              </mc:Choice>
              <mc:Fallback>
                <p:oleObj name="Equation" r:id="rId8" imgW="1688760" imgH="241200" progId="Equation.DSMT4">
                  <p:embed/>
                  <p:pic>
                    <p:nvPicPr>
                      <p:cNvPr id="0" name=""/>
                      <p:cNvPicPr>
                        <a:picLocks noChangeAspect="1" noChangeArrowheads="1"/>
                      </p:cNvPicPr>
                      <p:nvPr/>
                    </p:nvPicPr>
                    <p:blipFill>
                      <a:blip r:embed="rId9"/>
                      <a:srcRect/>
                      <a:stretch>
                        <a:fillRect/>
                      </a:stretch>
                    </p:blipFill>
                    <p:spPr bwMode="auto">
                      <a:xfrm>
                        <a:off x="117475" y="2632463"/>
                        <a:ext cx="27701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22" name="Rectangle 3"/>
          <p:cNvSpPr txBox="1">
            <a:spLocks noChangeArrowheads="1"/>
          </p:cNvSpPr>
          <p:nvPr/>
        </p:nvSpPr>
        <p:spPr>
          <a:xfrm>
            <a:off x="-153711" y="2979394"/>
            <a:ext cx="4912817"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b="1" i="1" kern="0" noProof="0" dirty="0" smtClean="0">
                <a:solidFill>
                  <a:srgbClr val="C00000"/>
                </a:solidFill>
                <a:latin typeface="+mn-lt"/>
              </a:rPr>
              <a:t>Η ροπή του ζεύγους δυνάμεων:</a:t>
            </a:r>
            <a:endParaRPr lang="el-GR" b="1" i="1" kern="0" baseline="-25000" noProof="0" dirty="0" smtClean="0">
              <a:solidFill>
                <a:srgbClr val="C00000"/>
              </a:solidFill>
              <a:latin typeface="+mn-lt"/>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067678289"/>
              </p:ext>
            </p:extLst>
          </p:nvPr>
        </p:nvGraphicFramePr>
        <p:xfrm>
          <a:off x="356136" y="3439770"/>
          <a:ext cx="3708400" cy="1277937"/>
        </p:xfrm>
        <a:graphic>
          <a:graphicData uri="http://schemas.openxmlformats.org/presentationml/2006/ole">
            <mc:AlternateContent xmlns:mc="http://schemas.openxmlformats.org/markup-compatibility/2006">
              <mc:Choice xmlns:v="urn:schemas-microsoft-com:vml" Requires="v">
                <p:oleObj spid="_x0000_s12316" name="Equation" r:id="rId10" imgW="2260440" imgH="774360" progId="Equation.DSMT4">
                  <p:embed/>
                </p:oleObj>
              </mc:Choice>
              <mc:Fallback>
                <p:oleObj name="Equation" r:id="rId10" imgW="2260440" imgH="774360" progId="Equation.DSMT4">
                  <p:embed/>
                  <p:pic>
                    <p:nvPicPr>
                      <p:cNvPr id="0" name=""/>
                      <p:cNvPicPr>
                        <a:picLocks noChangeAspect="1" noChangeArrowheads="1"/>
                      </p:cNvPicPr>
                      <p:nvPr/>
                    </p:nvPicPr>
                    <p:blipFill>
                      <a:blip r:embed="rId11"/>
                      <a:srcRect/>
                      <a:stretch>
                        <a:fillRect/>
                      </a:stretch>
                    </p:blipFill>
                    <p:spPr bwMode="auto">
                      <a:xfrm>
                        <a:off x="356136" y="3439770"/>
                        <a:ext cx="3708400" cy="1277937"/>
                      </a:xfrm>
                      <a:prstGeom prst="rect">
                        <a:avLst/>
                      </a:prstGeom>
                      <a:noFill/>
                      <a:ln>
                        <a:noFill/>
                      </a:ln>
                      <a:extLst/>
                    </p:spPr>
                  </p:pic>
                </p:oleObj>
              </mc:Fallback>
            </mc:AlternateContent>
          </a:graphicData>
        </a:graphic>
      </p:graphicFrame>
      <p:sp>
        <p:nvSpPr>
          <p:cNvPr id="24" name="Rectangle 3"/>
          <p:cNvSpPr txBox="1">
            <a:spLocks noChangeArrowheads="1"/>
          </p:cNvSpPr>
          <p:nvPr/>
        </p:nvSpPr>
        <p:spPr>
          <a:xfrm>
            <a:off x="1763688" y="4555748"/>
            <a:ext cx="1552575"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b="1" i="1" kern="0" noProof="0" dirty="0" smtClean="0">
                <a:solidFill>
                  <a:srgbClr val="C00000"/>
                </a:solidFill>
                <a:latin typeface="+mn-lt"/>
              </a:rPr>
              <a:t>Ανάλογα:</a:t>
            </a:r>
            <a:endParaRPr lang="el-GR" b="1" i="1" kern="0" baseline="-25000" noProof="0" dirty="0" smtClean="0">
              <a:solidFill>
                <a:srgbClr val="C00000"/>
              </a:solidFill>
              <a:latin typeface="+mn-lt"/>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112293087"/>
              </p:ext>
            </p:extLst>
          </p:nvPr>
        </p:nvGraphicFramePr>
        <p:xfrm>
          <a:off x="3059832" y="4555748"/>
          <a:ext cx="1562100" cy="420687"/>
        </p:xfrm>
        <a:graphic>
          <a:graphicData uri="http://schemas.openxmlformats.org/presentationml/2006/ole">
            <mc:AlternateContent xmlns:mc="http://schemas.openxmlformats.org/markup-compatibility/2006">
              <mc:Choice xmlns:v="urn:schemas-microsoft-com:vml" Requires="v">
                <p:oleObj spid="_x0000_s12317" name="Equation" r:id="rId12" imgW="952200" imgH="253800" progId="Equation.DSMT4">
                  <p:embed/>
                </p:oleObj>
              </mc:Choice>
              <mc:Fallback>
                <p:oleObj name="Equation" r:id="rId12" imgW="952200" imgH="253800" progId="Equation.DSMT4">
                  <p:embed/>
                  <p:pic>
                    <p:nvPicPr>
                      <p:cNvPr id="0" name=""/>
                      <p:cNvPicPr>
                        <a:picLocks noChangeAspect="1" noChangeArrowheads="1"/>
                      </p:cNvPicPr>
                      <p:nvPr/>
                    </p:nvPicPr>
                    <p:blipFill>
                      <a:blip r:embed="rId13"/>
                      <a:srcRect/>
                      <a:stretch>
                        <a:fillRect/>
                      </a:stretch>
                    </p:blipFill>
                    <p:spPr bwMode="auto">
                      <a:xfrm>
                        <a:off x="3059832" y="4555748"/>
                        <a:ext cx="15621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26" name="Rectangle 3"/>
          <p:cNvSpPr txBox="1">
            <a:spLocks noChangeArrowheads="1"/>
          </p:cNvSpPr>
          <p:nvPr/>
        </p:nvSpPr>
        <p:spPr>
          <a:xfrm>
            <a:off x="-1" y="2283212"/>
            <a:ext cx="1638301"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b="1" i="1" kern="0" noProof="0" dirty="0" smtClean="0">
                <a:solidFill>
                  <a:srgbClr val="C00000"/>
                </a:solidFill>
                <a:latin typeface="+mn-lt"/>
              </a:rPr>
              <a:t>Παρόμοια:</a:t>
            </a:r>
            <a:endParaRPr lang="el-GR" b="1" i="1" kern="0" baseline="-25000" noProof="0" dirty="0" smtClean="0">
              <a:solidFill>
                <a:srgbClr val="C00000"/>
              </a:solidFill>
              <a:latin typeface="+mn-lt"/>
            </a:endParaRPr>
          </a:p>
        </p:txBody>
      </p:sp>
      <p:sp>
        <p:nvSpPr>
          <p:cNvPr id="27" name="Rectangle 3"/>
          <p:cNvSpPr txBox="1">
            <a:spLocks noChangeArrowheads="1"/>
          </p:cNvSpPr>
          <p:nvPr/>
        </p:nvSpPr>
        <p:spPr>
          <a:xfrm>
            <a:off x="-255590" y="5041524"/>
            <a:ext cx="1552575"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b="1" i="1" kern="0" noProof="0" dirty="0" smtClean="0">
                <a:solidFill>
                  <a:srgbClr val="C00000"/>
                </a:solidFill>
                <a:latin typeface="+mn-lt"/>
              </a:rPr>
              <a:t>Αν:</a:t>
            </a:r>
            <a:endParaRPr lang="el-GR" b="1" i="1" kern="0" baseline="-25000" noProof="0" dirty="0" smtClean="0">
              <a:solidFill>
                <a:srgbClr val="C00000"/>
              </a:solidFill>
              <a:latin typeface="+mn-lt"/>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827952852"/>
              </p:ext>
            </p:extLst>
          </p:nvPr>
        </p:nvGraphicFramePr>
        <p:xfrm>
          <a:off x="1101724" y="5073268"/>
          <a:ext cx="958850" cy="334963"/>
        </p:xfrm>
        <a:graphic>
          <a:graphicData uri="http://schemas.openxmlformats.org/presentationml/2006/ole">
            <mc:AlternateContent xmlns:mc="http://schemas.openxmlformats.org/markup-compatibility/2006">
              <mc:Choice xmlns:v="urn:schemas-microsoft-com:vml" Requires="v">
                <p:oleObj spid="_x0000_s12318" name="Equation" r:id="rId14" imgW="583920" imgH="203040" progId="Equation.DSMT4">
                  <p:embed/>
                </p:oleObj>
              </mc:Choice>
              <mc:Fallback>
                <p:oleObj name="Equation" r:id="rId14" imgW="583920" imgH="203040" progId="Equation.DSMT4">
                  <p:embed/>
                  <p:pic>
                    <p:nvPicPr>
                      <p:cNvPr id="0" name=""/>
                      <p:cNvPicPr>
                        <a:picLocks noChangeAspect="1" noChangeArrowheads="1"/>
                      </p:cNvPicPr>
                      <p:nvPr/>
                    </p:nvPicPr>
                    <p:blipFill>
                      <a:blip r:embed="rId15"/>
                      <a:srcRect/>
                      <a:stretch>
                        <a:fillRect/>
                      </a:stretch>
                    </p:blipFill>
                    <p:spPr bwMode="auto">
                      <a:xfrm>
                        <a:off x="1101724" y="5073268"/>
                        <a:ext cx="9588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29" name="Rectangle 3"/>
          <p:cNvSpPr txBox="1">
            <a:spLocks noChangeArrowheads="1"/>
          </p:cNvSpPr>
          <p:nvPr/>
        </p:nvSpPr>
        <p:spPr>
          <a:xfrm>
            <a:off x="4644008" y="4653136"/>
            <a:ext cx="1552575"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b="1" i="1" kern="0" noProof="0" dirty="0" smtClean="0">
                <a:solidFill>
                  <a:srgbClr val="C00000"/>
                </a:solidFill>
                <a:latin typeface="+mn-lt"/>
              </a:rPr>
              <a:t>Οπότε:</a:t>
            </a:r>
            <a:endParaRPr lang="el-GR" b="1" i="1" kern="0" baseline="-25000" noProof="0" dirty="0" smtClean="0">
              <a:solidFill>
                <a:srgbClr val="C00000"/>
              </a:solidFill>
              <a:latin typeface="+mn-lt"/>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094837455"/>
              </p:ext>
            </p:extLst>
          </p:nvPr>
        </p:nvGraphicFramePr>
        <p:xfrm>
          <a:off x="5791993" y="4632122"/>
          <a:ext cx="3332163" cy="419100"/>
        </p:xfrm>
        <a:graphic>
          <a:graphicData uri="http://schemas.openxmlformats.org/presentationml/2006/ole">
            <mc:AlternateContent xmlns:mc="http://schemas.openxmlformats.org/markup-compatibility/2006">
              <mc:Choice xmlns:v="urn:schemas-microsoft-com:vml" Requires="v">
                <p:oleObj spid="_x0000_s12319" name="Equation" r:id="rId16" imgW="2031840" imgH="253800" progId="Equation.DSMT4">
                  <p:embed/>
                </p:oleObj>
              </mc:Choice>
              <mc:Fallback>
                <p:oleObj name="Equation" r:id="rId16" imgW="2031840" imgH="253800" progId="Equation.DSMT4">
                  <p:embed/>
                  <p:pic>
                    <p:nvPicPr>
                      <p:cNvPr id="0" name=""/>
                      <p:cNvPicPr>
                        <a:picLocks noChangeAspect="1" noChangeArrowheads="1"/>
                      </p:cNvPicPr>
                      <p:nvPr/>
                    </p:nvPicPr>
                    <p:blipFill>
                      <a:blip r:embed="rId17"/>
                      <a:srcRect/>
                      <a:stretch>
                        <a:fillRect/>
                      </a:stretch>
                    </p:blipFill>
                    <p:spPr bwMode="auto">
                      <a:xfrm>
                        <a:off x="5791993" y="4632122"/>
                        <a:ext cx="33321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31" name="Rectangle 3"/>
          <p:cNvSpPr txBox="1">
            <a:spLocks noChangeArrowheads="1"/>
          </p:cNvSpPr>
          <p:nvPr/>
        </p:nvSpPr>
        <p:spPr>
          <a:xfrm>
            <a:off x="2314573" y="5042319"/>
            <a:ext cx="3705227"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b="1" i="1" kern="0" noProof="0" dirty="0" smtClean="0">
                <a:solidFill>
                  <a:srgbClr val="C00000"/>
                </a:solidFill>
                <a:latin typeface="+mn-lt"/>
              </a:rPr>
              <a:t>μπορούμε να γράψουμε:</a:t>
            </a:r>
            <a:endParaRPr lang="el-GR" b="1" i="1" kern="0" baseline="-25000" noProof="0" dirty="0" smtClean="0">
              <a:solidFill>
                <a:srgbClr val="C00000"/>
              </a:solidFill>
              <a:latin typeface="+mn-lt"/>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98395312"/>
              </p:ext>
            </p:extLst>
          </p:nvPr>
        </p:nvGraphicFramePr>
        <p:xfrm>
          <a:off x="1979613" y="5399088"/>
          <a:ext cx="2832100" cy="922337"/>
        </p:xfrm>
        <a:graphic>
          <a:graphicData uri="http://schemas.openxmlformats.org/presentationml/2006/ole">
            <mc:AlternateContent xmlns:mc="http://schemas.openxmlformats.org/markup-compatibility/2006">
              <mc:Choice xmlns:v="urn:schemas-microsoft-com:vml" Requires="v">
                <p:oleObj spid="_x0000_s12320" name="Equation" r:id="rId18" imgW="1726920" imgH="558720" progId="Equation.DSMT4">
                  <p:embed/>
                </p:oleObj>
              </mc:Choice>
              <mc:Fallback>
                <p:oleObj name="Equation" r:id="rId18" imgW="1726920" imgH="558720" progId="Equation.DSMT4">
                  <p:embed/>
                  <p:pic>
                    <p:nvPicPr>
                      <p:cNvPr id="0" name=""/>
                      <p:cNvPicPr>
                        <a:picLocks noChangeAspect="1" noChangeArrowheads="1"/>
                      </p:cNvPicPr>
                      <p:nvPr/>
                    </p:nvPicPr>
                    <p:blipFill>
                      <a:blip r:embed="rId19"/>
                      <a:srcRect/>
                      <a:stretch>
                        <a:fillRect/>
                      </a:stretch>
                    </p:blipFill>
                    <p:spPr bwMode="auto">
                      <a:xfrm>
                        <a:off x="1979613" y="5399088"/>
                        <a:ext cx="2832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33" name="Rectangle 3"/>
          <p:cNvSpPr txBox="1">
            <a:spLocks noChangeArrowheads="1"/>
          </p:cNvSpPr>
          <p:nvPr/>
        </p:nvSpPr>
        <p:spPr>
          <a:xfrm>
            <a:off x="3217666" y="5937662"/>
            <a:ext cx="3575020" cy="320634"/>
          </a:xfrm>
          <a:prstGeom prst="rect">
            <a:avLst/>
          </a:prstGeom>
          <a:solidFill>
            <a:srgbClr val="FFC000"/>
          </a:solidFill>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000" b="1" kern="0" dirty="0" smtClean="0">
                <a:solidFill>
                  <a:srgbClr val="C00000"/>
                </a:solidFill>
                <a:latin typeface="+mn-lt"/>
              </a:rPr>
              <a:t>Μ: </a:t>
            </a:r>
            <a:r>
              <a:rPr lang="el-GR" sz="2000" u="sng" kern="0" dirty="0" smtClean="0">
                <a:solidFill>
                  <a:srgbClr val="C00000"/>
                </a:solidFill>
                <a:latin typeface="+mn-lt"/>
              </a:rPr>
              <a:t>Μαγνητική διπολική ροπή</a:t>
            </a:r>
            <a:endParaRPr lang="el-GR" sz="2000" b="1" i="1" u="sng" kern="0" baseline="-25000" noProof="0" dirty="0" smtClean="0">
              <a:solidFill>
                <a:srgbClr val="C00000"/>
              </a:solidFill>
              <a:latin typeface="+mn-lt"/>
            </a:endParaRPr>
          </a:p>
        </p:txBody>
      </p:sp>
    </p:spTree>
    <p:extLst>
      <p:ext uri="{BB962C8B-B14F-4D97-AF65-F5344CB8AC3E}">
        <p14:creationId xmlns:p14="http://schemas.microsoft.com/office/powerpoint/2010/main" val="2355915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Φαινόμενο </a:t>
            </a:r>
            <a:r>
              <a:rPr lang="en-US" dirty="0"/>
              <a:t>Hall</a:t>
            </a:r>
            <a:endParaRPr lang="en-GB" kern="0" dirty="0"/>
          </a:p>
        </p:txBody>
      </p:sp>
      <p:sp>
        <p:nvSpPr>
          <p:cNvPr id="5" name="Θέση περιεχομένου 4"/>
          <p:cNvSpPr>
            <a:spLocks noGrp="1"/>
          </p:cNvSpPr>
          <p:nvPr>
            <p:ph sz="half" idx="1"/>
          </p:nvPr>
        </p:nvSpPr>
        <p:spPr>
          <a:xfrm>
            <a:off x="457200" y="1600200"/>
            <a:ext cx="5770984" cy="4525963"/>
          </a:xfrm>
        </p:spPr>
        <p:txBody>
          <a:bodyPr>
            <a:noAutofit/>
          </a:bodyPr>
          <a:lstStyle/>
          <a:p>
            <a:r>
              <a:rPr lang="el-GR" sz="2400" dirty="0"/>
              <a:t>Στα ελεύθερα ηλεκτρόνια ασκείται μαγνητική δύναμη</a:t>
            </a:r>
          </a:p>
          <a:p>
            <a:r>
              <a:rPr lang="el-GR" sz="2400" dirty="0"/>
              <a:t>Η περίσσεια ηλεκτρικού φορτίου δημιουργεί ηλεκτρικό πεδίο (και επίσης ηλεκτρική δύναμη αντίθετης φοράς)</a:t>
            </a:r>
          </a:p>
          <a:p>
            <a:r>
              <a:rPr lang="el-GR" sz="2400" dirty="0"/>
              <a:t>Η ηλεκτρική δύναμη κάποια στιγμή γίνεται το ίδιο ισχυρή όπως και η μαγνητική και το φαινόμενο σταματάει</a:t>
            </a:r>
          </a:p>
          <a:p>
            <a:r>
              <a:rPr lang="el-GR" sz="2400" dirty="0"/>
              <a:t>Εμφανίζεται τάση </a:t>
            </a:r>
            <a:r>
              <a:rPr lang="en-US" sz="2400" dirty="0"/>
              <a:t>V</a:t>
            </a:r>
            <a:r>
              <a:rPr lang="en-US" sz="2400" baseline="-25000" dirty="0"/>
              <a:t>H </a:t>
            </a:r>
            <a:r>
              <a:rPr lang="en-US" sz="2400" dirty="0"/>
              <a:t>(</a:t>
            </a:r>
            <a:r>
              <a:rPr lang="el-GR" sz="2400" dirty="0"/>
              <a:t>δυναμικό </a:t>
            </a:r>
            <a:r>
              <a:rPr lang="en-US" sz="2400" dirty="0"/>
              <a:t>Hall)</a:t>
            </a:r>
            <a:endParaRPr lang="el-GR" sz="2400" dirty="0"/>
          </a:p>
          <a:p>
            <a:r>
              <a:rPr lang="el-GR" sz="2400" dirty="0"/>
              <a:t>Η γνώση της τάσης οδηγεί στον υπολογισμό του πεδίου</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3" name="Content Placeholder 2"/>
          <p:cNvGraphicFramePr>
            <a:graphicFrameLocks noGrp="1" noChangeAspect="1"/>
          </p:cNvGraphicFramePr>
          <p:nvPr>
            <p:ph sz="half" idx="2"/>
            <p:extLst>
              <p:ext uri="{D42A27DB-BD31-4B8C-83A1-F6EECF244321}">
                <p14:modId xmlns:p14="http://schemas.microsoft.com/office/powerpoint/2010/main" val="3635020765"/>
              </p:ext>
            </p:extLst>
          </p:nvPr>
        </p:nvGraphicFramePr>
        <p:xfrm>
          <a:off x="5658569" y="1844824"/>
          <a:ext cx="3462536" cy="1541567"/>
        </p:xfrm>
        <a:graphic>
          <a:graphicData uri="http://schemas.openxmlformats.org/presentationml/2006/ole">
            <mc:AlternateContent xmlns:mc="http://schemas.openxmlformats.org/markup-compatibility/2006">
              <mc:Choice xmlns:v="urn:schemas-microsoft-com:vml" Requires="v">
                <p:oleObj spid="_x0000_s13331" name="Visio" r:id="rId5" imgW="4128982" imgH="1837849" progId="Visio.Drawing.11">
                  <p:embed/>
                </p:oleObj>
              </mc:Choice>
              <mc:Fallback>
                <p:oleObj name="Visio" r:id="rId5" imgW="4128982" imgH="1837849" progId="Visio.Drawing.11">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8569" y="1844824"/>
                        <a:ext cx="3462536" cy="154156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31054047"/>
              </p:ext>
            </p:extLst>
          </p:nvPr>
        </p:nvGraphicFramePr>
        <p:xfrm>
          <a:off x="5580112" y="3576240"/>
          <a:ext cx="1708150" cy="376237"/>
        </p:xfrm>
        <a:graphic>
          <a:graphicData uri="http://schemas.openxmlformats.org/presentationml/2006/ole">
            <mc:AlternateContent xmlns:mc="http://schemas.openxmlformats.org/markup-compatibility/2006">
              <mc:Choice xmlns:v="urn:schemas-microsoft-com:vml" Requires="v">
                <p:oleObj spid="_x0000_s13332" name="Equation" r:id="rId7" imgW="1041120" imgH="228600" progId="Equation.DSMT4">
                  <p:embed/>
                </p:oleObj>
              </mc:Choice>
              <mc:Fallback>
                <p:oleObj name="Equation" r:id="rId7" imgW="1041120" imgH="228600" progId="Equation.DSMT4">
                  <p:embed/>
                  <p:pic>
                    <p:nvPicPr>
                      <p:cNvPr id="0" name=""/>
                      <p:cNvPicPr>
                        <a:picLocks noChangeAspect="1" noChangeArrowheads="1"/>
                      </p:cNvPicPr>
                      <p:nvPr/>
                    </p:nvPicPr>
                    <p:blipFill>
                      <a:blip r:embed="rId8"/>
                      <a:srcRect/>
                      <a:stretch>
                        <a:fillRect/>
                      </a:stretch>
                    </p:blipFill>
                    <p:spPr bwMode="auto">
                      <a:xfrm>
                        <a:off x="5580112" y="3576240"/>
                        <a:ext cx="17081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51558939"/>
              </p:ext>
            </p:extLst>
          </p:nvPr>
        </p:nvGraphicFramePr>
        <p:xfrm>
          <a:off x="7269163" y="3579168"/>
          <a:ext cx="1874837" cy="293687"/>
        </p:xfrm>
        <a:graphic>
          <a:graphicData uri="http://schemas.openxmlformats.org/presentationml/2006/ole">
            <mc:AlternateContent xmlns:mc="http://schemas.openxmlformats.org/markup-compatibility/2006">
              <mc:Choice xmlns:v="urn:schemas-microsoft-com:vml" Requires="v">
                <p:oleObj spid="_x0000_s13333" name="Equation" r:id="rId9" imgW="1143000" imgH="177480" progId="Equation.DSMT4">
                  <p:embed/>
                </p:oleObj>
              </mc:Choice>
              <mc:Fallback>
                <p:oleObj name="Equation" r:id="rId9" imgW="1143000" imgH="177480" progId="Equation.DSMT4">
                  <p:embed/>
                  <p:pic>
                    <p:nvPicPr>
                      <p:cNvPr id="0" name=""/>
                      <p:cNvPicPr>
                        <a:picLocks noChangeAspect="1" noChangeArrowheads="1"/>
                      </p:cNvPicPr>
                      <p:nvPr/>
                    </p:nvPicPr>
                    <p:blipFill>
                      <a:blip r:embed="rId10"/>
                      <a:srcRect/>
                      <a:stretch>
                        <a:fillRect/>
                      </a:stretch>
                    </p:blipFill>
                    <p:spPr bwMode="auto">
                      <a:xfrm>
                        <a:off x="7269163" y="3579168"/>
                        <a:ext cx="18748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73925874"/>
              </p:ext>
            </p:extLst>
          </p:nvPr>
        </p:nvGraphicFramePr>
        <p:xfrm>
          <a:off x="5711495" y="5237527"/>
          <a:ext cx="2832100" cy="777875"/>
        </p:xfrm>
        <a:graphic>
          <a:graphicData uri="http://schemas.openxmlformats.org/presentationml/2006/ole">
            <mc:AlternateContent xmlns:mc="http://schemas.openxmlformats.org/markup-compatibility/2006">
              <mc:Choice xmlns:v="urn:schemas-microsoft-com:vml" Requires="v">
                <p:oleObj spid="_x0000_s13334" name="Equation" r:id="rId11" imgW="1726920" imgH="469800" progId="Equation.DSMT4">
                  <p:embed/>
                </p:oleObj>
              </mc:Choice>
              <mc:Fallback>
                <p:oleObj name="Equation" r:id="rId11" imgW="1726920" imgH="469800" progId="Equation.DSMT4">
                  <p:embed/>
                  <p:pic>
                    <p:nvPicPr>
                      <p:cNvPr id="0" name=""/>
                      <p:cNvPicPr>
                        <a:picLocks noChangeAspect="1" noChangeArrowheads="1"/>
                      </p:cNvPicPr>
                      <p:nvPr/>
                    </p:nvPicPr>
                    <p:blipFill>
                      <a:blip r:embed="rId12"/>
                      <a:srcRect/>
                      <a:stretch>
                        <a:fillRect/>
                      </a:stretch>
                    </p:blipFill>
                    <p:spPr bwMode="auto">
                      <a:xfrm>
                        <a:off x="5711495" y="5237527"/>
                        <a:ext cx="28321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12" name="Rectangle 3"/>
          <p:cNvSpPr txBox="1">
            <a:spLocks noChangeArrowheads="1"/>
          </p:cNvSpPr>
          <p:nvPr/>
        </p:nvSpPr>
        <p:spPr>
          <a:xfrm>
            <a:off x="5868144" y="4126408"/>
            <a:ext cx="3491880" cy="48577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000" b="1" i="1" kern="0" dirty="0" smtClean="0">
                <a:solidFill>
                  <a:srgbClr val="C00000"/>
                </a:solidFill>
                <a:latin typeface="+mn-lt"/>
              </a:rPr>
              <a:t>Αν Ν ο αριθμός ελεύθερων ηλεκτρονίων ανά μονάδα όγκου και </a:t>
            </a:r>
            <a:r>
              <a:rPr lang="en-US" sz="2000" b="1" i="1" kern="0" dirty="0" smtClean="0">
                <a:solidFill>
                  <a:srgbClr val="C00000"/>
                </a:solidFill>
                <a:latin typeface="+mn-lt"/>
              </a:rPr>
              <a:t>S </a:t>
            </a:r>
            <a:r>
              <a:rPr lang="el-GR" sz="2000" b="1" i="1" kern="0" dirty="0" smtClean="0">
                <a:solidFill>
                  <a:srgbClr val="C00000"/>
                </a:solidFill>
                <a:latin typeface="+mn-lt"/>
              </a:rPr>
              <a:t>η διατομή της πλάκας κάθετη στο ρεύμα</a:t>
            </a:r>
            <a:endParaRPr lang="el-GR" sz="2000" b="1" i="1" kern="0" baseline="-25000" noProof="0" dirty="0" smtClean="0">
              <a:solidFill>
                <a:srgbClr val="C00000"/>
              </a:solidFill>
              <a:latin typeface="+mn-lt"/>
            </a:endParaRPr>
          </a:p>
        </p:txBody>
      </p:sp>
      <p:sp>
        <p:nvSpPr>
          <p:cNvPr id="13" name="Rectangle 3"/>
          <p:cNvSpPr txBox="1">
            <a:spLocks noChangeArrowheads="1"/>
          </p:cNvSpPr>
          <p:nvPr/>
        </p:nvSpPr>
        <p:spPr>
          <a:xfrm>
            <a:off x="5894759" y="3861048"/>
            <a:ext cx="1549731" cy="333376"/>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000" b="1" i="1" kern="0" noProof="0" dirty="0" smtClean="0">
                <a:solidFill>
                  <a:srgbClr val="C00000"/>
                </a:solidFill>
                <a:latin typeface="+mn-lt"/>
              </a:rPr>
              <a:t>ΤΑΣΗ </a:t>
            </a:r>
            <a:r>
              <a:rPr lang="en-US" sz="2000" b="1" i="1" kern="0" noProof="0" dirty="0" smtClean="0">
                <a:solidFill>
                  <a:srgbClr val="C00000"/>
                </a:solidFill>
                <a:latin typeface="+mn-lt"/>
              </a:rPr>
              <a:t>Hall</a:t>
            </a:r>
            <a:endParaRPr lang="el-GR" sz="2000" b="1" i="1" kern="0" baseline="-25000" noProof="0" dirty="0" smtClean="0">
              <a:solidFill>
                <a:srgbClr val="C00000"/>
              </a:solidFill>
              <a:latin typeface="+mn-lt"/>
            </a:endParaRPr>
          </a:p>
        </p:txBody>
      </p:sp>
    </p:spTree>
    <p:extLst>
      <p:ext uri="{BB962C8B-B14F-4D97-AF65-F5344CB8AC3E}">
        <p14:creationId xmlns:p14="http://schemas.microsoft.com/office/powerpoint/2010/main" val="2447068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defRPr/>
            </a:pPr>
            <a:r>
              <a:rPr lang="el-GR" dirty="0" smtClean="0"/>
              <a:t>Νόμος </a:t>
            </a:r>
            <a:r>
              <a:rPr lang="en-US" dirty="0" err="1" smtClean="0"/>
              <a:t>Biot-Savart</a:t>
            </a:r>
            <a:endParaRPr lang="en-GB" kern="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197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Λίγα λόγια…</a:t>
            </a:r>
            <a:endParaRPr lang="en-GB" kern="0" dirty="0"/>
          </a:p>
        </p:txBody>
      </p:sp>
      <p:sp>
        <p:nvSpPr>
          <p:cNvPr id="5" name="Θέση περιεχομένου 4"/>
          <p:cNvSpPr>
            <a:spLocks noGrp="1"/>
          </p:cNvSpPr>
          <p:nvPr>
            <p:ph idx="1"/>
          </p:nvPr>
        </p:nvSpPr>
        <p:spPr/>
        <p:txBody>
          <a:bodyPr>
            <a:noAutofit/>
          </a:bodyPr>
          <a:lstStyle/>
          <a:p>
            <a:r>
              <a:rPr lang="el-GR" sz="2400" dirty="0"/>
              <a:t>Αποτελεί </a:t>
            </a:r>
            <a:r>
              <a:rPr lang="el-GR" sz="2400" dirty="0" smtClean="0"/>
              <a:t>το </a:t>
            </a:r>
            <a:r>
              <a:rPr lang="el-GR" sz="2400" u="sng" dirty="0"/>
              <a:t>βασικό</a:t>
            </a:r>
            <a:r>
              <a:rPr lang="el-GR" sz="2400" dirty="0"/>
              <a:t> νόμο της </a:t>
            </a:r>
            <a:r>
              <a:rPr lang="el-GR" sz="2400" u="sng" dirty="0"/>
              <a:t>μαγνητοστατικής</a:t>
            </a:r>
          </a:p>
          <a:p>
            <a:r>
              <a:rPr lang="el-GR" sz="2400" dirty="0"/>
              <a:t>Προσδιορίζει το μαγνητικό πεδίο από οποιαδήποτε κατανομή ρευμάτων </a:t>
            </a:r>
            <a:endParaRPr lang="el-GR" sz="2400" u="sng" dirty="0"/>
          </a:p>
          <a:p>
            <a:endParaRPr lang="el-GR" sz="24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80689084"/>
              </p:ext>
            </p:extLst>
          </p:nvPr>
        </p:nvGraphicFramePr>
        <p:xfrm>
          <a:off x="2976563" y="3297238"/>
          <a:ext cx="2835275" cy="1616075"/>
        </p:xfrm>
        <a:graphic>
          <a:graphicData uri="http://schemas.openxmlformats.org/presentationml/2006/ole">
            <mc:AlternateContent xmlns:mc="http://schemas.openxmlformats.org/markup-compatibility/2006">
              <mc:Choice xmlns:v="urn:schemas-microsoft-com:vml" Requires="v">
                <p:oleObj spid="_x0000_s3092" name="Equation" r:id="rId5" imgW="1523880" imgH="863280" progId="Equation.DSMT4">
                  <p:embed/>
                </p:oleObj>
              </mc:Choice>
              <mc:Fallback>
                <p:oleObj name="Equation" r:id="rId5" imgW="1523880" imgH="86328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563" y="3297238"/>
                        <a:ext cx="28352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9674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Αντιστοιχίες με ΗΠ</a:t>
            </a:r>
            <a:endParaRPr lang="en-GB" kern="0" dirty="0"/>
          </a:p>
        </p:txBody>
      </p:sp>
      <p:sp>
        <p:nvSpPr>
          <p:cNvPr id="5" name="Θέση περιεχομένου 4"/>
          <p:cNvSpPr>
            <a:spLocks noGrp="1"/>
          </p:cNvSpPr>
          <p:nvPr>
            <p:ph sz="half" idx="1"/>
          </p:nvPr>
        </p:nvSpPr>
        <p:spPr/>
        <p:txBody>
          <a:bodyPr>
            <a:noAutofit/>
          </a:bodyPr>
          <a:lstStyle/>
          <a:p>
            <a:endParaRPr lang="el-GR" sz="2000" dirty="0"/>
          </a:p>
          <a:p>
            <a:endParaRPr lang="el-GR" sz="2000" dirty="0"/>
          </a:p>
          <a:p>
            <a:endParaRPr lang="el-GR" sz="2000" dirty="0"/>
          </a:p>
        </p:txBody>
      </p:sp>
      <p:sp>
        <p:nvSpPr>
          <p:cNvPr id="3" name="Content Placeholder 2"/>
          <p:cNvSpPr>
            <a:spLocks noGrp="1"/>
          </p:cNvSpPr>
          <p:nvPr>
            <p:ph sz="half" idx="2"/>
          </p:nvPr>
        </p:nvSpPr>
        <p:spPr>
          <a:xfrm>
            <a:off x="683568" y="1489439"/>
            <a:ext cx="4038600" cy="4525963"/>
          </a:xfrm>
        </p:spPr>
        <p:txBody>
          <a:bodyPr/>
          <a:lstStyle/>
          <a:p>
            <a:r>
              <a:rPr lang="el-GR" dirty="0"/>
              <a:t>Ένταση ηλεκτρικού πεδίου αντίστοιχη της μαγνητικής επαγωγής </a:t>
            </a:r>
          </a:p>
          <a:p>
            <a:r>
              <a:rPr lang="el-GR" dirty="0"/>
              <a:t>Διηλεκτρική μετατόπιση αντίστοιχη της έντασης μαγνητικού πεδίου</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250189192"/>
              </p:ext>
            </p:extLst>
          </p:nvPr>
        </p:nvGraphicFramePr>
        <p:xfrm>
          <a:off x="4932040" y="4528691"/>
          <a:ext cx="2835275" cy="1616075"/>
        </p:xfrm>
        <a:graphic>
          <a:graphicData uri="http://schemas.openxmlformats.org/presentationml/2006/ole">
            <mc:AlternateContent xmlns:mc="http://schemas.openxmlformats.org/markup-compatibility/2006">
              <mc:Choice xmlns:v="urn:schemas-microsoft-com:vml" Requires="v">
                <p:oleObj spid="_x0000_s14346" name="Equation" r:id="rId5" imgW="1524000" imgH="863600" progId="Equation.DSMT4">
                  <p:embed/>
                </p:oleObj>
              </mc:Choice>
              <mc:Fallback>
                <p:oleObj name="Equation" r:id="rId5" imgW="1524000" imgH="863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4528691"/>
                        <a:ext cx="28352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15533843"/>
              </p:ext>
            </p:extLst>
          </p:nvPr>
        </p:nvGraphicFramePr>
        <p:xfrm>
          <a:off x="1836415" y="4593778"/>
          <a:ext cx="2670175" cy="1616075"/>
        </p:xfrm>
        <a:graphic>
          <a:graphicData uri="http://schemas.openxmlformats.org/presentationml/2006/ole">
            <mc:AlternateContent xmlns:mc="http://schemas.openxmlformats.org/markup-compatibility/2006">
              <mc:Choice xmlns:v="urn:schemas-microsoft-com:vml" Requires="v">
                <p:oleObj spid="_x0000_s14347" name="Equation" r:id="rId7" imgW="1435100" imgH="863600" progId="Equation.DSMT4">
                  <p:embed/>
                </p:oleObj>
              </mc:Choice>
              <mc:Fallback>
                <p:oleObj name="Equation" r:id="rId7" imgW="1435100" imgH="863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6415" y="4593778"/>
                        <a:ext cx="26701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7"/>
          <p:cNvPicPr>
            <a:picLocks noChangeAspect="1" noChangeArrowheads="1"/>
          </p:cNvPicPr>
          <p:nvPr/>
        </p:nvPicPr>
        <p:blipFill>
          <a:blip r:embed="rId9" cstate="print"/>
          <a:srcRect/>
          <a:stretch>
            <a:fillRect/>
          </a:stretch>
        </p:blipFill>
        <p:spPr bwMode="auto">
          <a:xfrm>
            <a:off x="5780484" y="1124744"/>
            <a:ext cx="3162300" cy="3257550"/>
          </a:xfrm>
          <a:prstGeom prst="rect">
            <a:avLst/>
          </a:prstGeom>
          <a:noFill/>
          <a:ln w="9525">
            <a:noFill/>
            <a:miter lim="800000"/>
            <a:headEnd/>
            <a:tailEnd/>
          </a:ln>
        </p:spPr>
      </p:pic>
    </p:spTree>
    <p:extLst>
      <p:ext uri="{BB962C8B-B14F-4D97-AF65-F5344CB8AC3E}">
        <p14:creationId xmlns:p14="http://schemas.microsoft.com/office/powerpoint/2010/main" val="1842406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n-US" dirty="0"/>
              <a:t>N</a:t>
            </a:r>
            <a:r>
              <a:rPr lang="el-GR" dirty="0"/>
              <a:t>όμος </a:t>
            </a:r>
            <a:r>
              <a:rPr lang="en-US" dirty="0" err="1"/>
              <a:t>Biot-Savart</a:t>
            </a:r>
            <a:r>
              <a:rPr lang="el-GR" dirty="0"/>
              <a:t> για τις ρευματικες κατανομές</a:t>
            </a:r>
            <a:endParaRPr lang="en-GB" kern="0" dirty="0"/>
          </a:p>
        </p:txBody>
      </p:sp>
      <p:sp>
        <p:nvSpPr>
          <p:cNvPr id="5" name="Θέση περιεχομένου 4"/>
          <p:cNvSpPr>
            <a:spLocks noGrp="1"/>
          </p:cNvSpPr>
          <p:nvPr>
            <p:ph idx="1"/>
          </p:nvPr>
        </p:nvSpPr>
        <p:spPr/>
        <p:txBody>
          <a:bodyPr>
            <a:noAutofit/>
          </a:bodyPr>
          <a:lstStyle/>
          <a:p>
            <a:endParaRPr lang="el-GR" sz="24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510002430"/>
              </p:ext>
            </p:extLst>
          </p:nvPr>
        </p:nvGraphicFramePr>
        <p:xfrm>
          <a:off x="609717" y="2557984"/>
          <a:ext cx="2008187" cy="1520825"/>
        </p:xfrm>
        <a:graphic>
          <a:graphicData uri="http://schemas.openxmlformats.org/presentationml/2006/ole">
            <mc:AlternateContent xmlns:mc="http://schemas.openxmlformats.org/markup-compatibility/2006">
              <mc:Choice xmlns:v="urn:schemas-microsoft-com:vml" Requires="v">
                <p:oleObj spid="_x0000_s4122" name="Equation" r:id="rId5" imgW="1079280" imgH="812520" progId="Equation.DSMT4">
                  <p:embed/>
                </p:oleObj>
              </mc:Choice>
              <mc:Fallback>
                <p:oleObj name="Equation" r:id="rId5" imgW="1079280" imgH="8125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717" y="2557984"/>
                        <a:ext cx="20081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406091"/>
              </p:ext>
            </p:extLst>
          </p:nvPr>
        </p:nvGraphicFramePr>
        <p:xfrm>
          <a:off x="3352917" y="2492896"/>
          <a:ext cx="2290762" cy="1662113"/>
        </p:xfrm>
        <a:graphic>
          <a:graphicData uri="http://schemas.openxmlformats.org/presentationml/2006/ole">
            <mc:AlternateContent xmlns:mc="http://schemas.openxmlformats.org/markup-compatibility/2006">
              <mc:Choice xmlns:v="urn:schemas-microsoft-com:vml" Requires="v">
                <p:oleObj spid="_x0000_s4123" name="Equation" r:id="rId7" imgW="1231560" imgH="888840" progId="Equation.DSMT4">
                  <p:embed/>
                </p:oleObj>
              </mc:Choice>
              <mc:Fallback>
                <p:oleObj name="Equation" r:id="rId7" imgW="1231560" imgH="88884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917" y="2492896"/>
                        <a:ext cx="229076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29506295"/>
              </p:ext>
            </p:extLst>
          </p:nvPr>
        </p:nvGraphicFramePr>
        <p:xfrm>
          <a:off x="6470767" y="2523059"/>
          <a:ext cx="2503487" cy="1662112"/>
        </p:xfrm>
        <a:graphic>
          <a:graphicData uri="http://schemas.openxmlformats.org/presentationml/2006/ole">
            <mc:AlternateContent xmlns:mc="http://schemas.openxmlformats.org/markup-compatibility/2006">
              <mc:Choice xmlns:v="urn:schemas-microsoft-com:vml" Requires="v">
                <p:oleObj spid="_x0000_s4124" name="Equation" r:id="rId9" imgW="1346040" imgH="888840" progId="Equation.DSMT4">
                  <p:embed/>
                </p:oleObj>
              </mc:Choice>
              <mc:Fallback>
                <p:oleObj name="Equation" r:id="rId9" imgW="1346040" imgH="88884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0767" y="2523059"/>
                        <a:ext cx="250348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4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a:r>
              <a:rPr lang="el-GR" dirty="0"/>
              <a:t>Εκμάθηση εφαρμοσμένου κλασσικού ηλεκτρομαγνητισμού μέσου προπτυχιακού επιπέδου με σκοπό την απώτερη εφαρμογή σε προχωρημένα θέματα ΗΜ που εξετάζονται σε μαθήματα επιλογής (ΗΜ κύματα, οπτική, γραμμές μεταφοράς, κυματοδηγούς, ΗΜ αντηχεία, κεραίες, φωτονικούς κρυστάλλους, μεταϋλικά</a:t>
            </a:r>
            <a:r>
              <a:rPr lang="el-GR" dirty="0" smtClean="0"/>
              <a:t>)</a:t>
            </a:r>
            <a:endParaRPr lang="en-US" dirty="0" smtClean="0"/>
          </a:p>
          <a:p>
            <a:pPr marL="0"/>
            <a:r>
              <a:rPr lang="el-GR" dirty="0"/>
              <a:t>Εκμάθηση ενός ορθολογικού-επιστημονικού τρόπου σκέψης μέσω της σταδιακής (επαγωγικής) εξαγωγής εξισώσεων Maxwell </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Στοιχειώδης νόμος </a:t>
            </a:r>
            <a:r>
              <a:rPr lang="en-US" dirty="0" err="1"/>
              <a:t>Biot-Savart</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5"/>
          <p:cNvGraphicFramePr>
            <a:graphicFrameLocks noChangeAspect="1"/>
          </p:cNvGraphicFramePr>
          <p:nvPr>
            <p:extLst>
              <p:ext uri="{D42A27DB-BD31-4B8C-83A1-F6EECF244321}">
                <p14:modId xmlns:p14="http://schemas.microsoft.com/office/powerpoint/2010/main" val="2166019356"/>
              </p:ext>
            </p:extLst>
          </p:nvPr>
        </p:nvGraphicFramePr>
        <p:xfrm>
          <a:off x="5170186" y="1613436"/>
          <a:ext cx="2125662" cy="1616075"/>
        </p:xfrm>
        <a:graphic>
          <a:graphicData uri="http://schemas.openxmlformats.org/presentationml/2006/ole">
            <mc:AlternateContent xmlns:mc="http://schemas.openxmlformats.org/markup-compatibility/2006">
              <mc:Choice xmlns:v="urn:schemas-microsoft-com:vml" Requires="v">
                <p:oleObj spid="_x0000_s15371" name="Equation" r:id="rId5" imgW="1143000" imgH="863280" progId="Equation.DSMT4">
                  <p:embed/>
                </p:oleObj>
              </mc:Choice>
              <mc:Fallback>
                <p:oleObj name="Equation" r:id="rId5" imgW="1143000" imgH="863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0186" y="1613436"/>
                        <a:ext cx="2125662"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4"/>
          <p:cNvPicPr>
            <a:picLocks noChangeAspect="1" noChangeArrowheads="1"/>
          </p:cNvPicPr>
          <p:nvPr/>
        </p:nvPicPr>
        <p:blipFill>
          <a:blip r:embed="rId7" cstate="print"/>
          <a:srcRect/>
          <a:stretch>
            <a:fillRect/>
          </a:stretch>
        </p:blipFill>
        <p:spPr bwMode="auto">
          <a:xfrm>
            <a:off x="1735454" y="1255777"/>
            <a:ext cx="2114550" cy="3019425"/>
          </a:xfrm>
          <a:prstGeom prst="rect">
            <a:avLst/>
          </a:prstGeom>
          <a:noFill/>
          <a:ln w="9525">
            <a:noFill/>
            <a:miter lim="800000"/>
            <a:headEnd/>
            <a:tailEnd/>
          </a:ln>
        </p:spPr>
      </p:pic>
      <p:sp>
        <p:nvSpPr>
          <p:cNvPr id="11" name="Rectangle 3"/>
          <p:cNvSpPr txBox="1">
            <a:spLocks noChangeArrowheads="1"/>
          </p:cNvSpPr>
          <p:nvPr/>
        </p:nvSpPr>
        <p:spPr>
          <a:xfrm>
            <a:off x="1649730" y="4121815"/>
            <a:ext cx="2602600"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και </a:t>
            </a:r>
            <a:r>
              <a:rPr lang="el-GR" sz="2800" b="1" i="1" kern="0" noProof="0" dirty="0" smtClean="0">
                <a:solidFill>
                  <a:srgbClr val="C00000"/>
                </a:solidFill>
                <a:latin typeface="+mn-lt"/>
              </a:rPr>
              <a:t>προφανώς</a:t>
            </a:r>
            <a:endParaRPr lang="el-GR" sz="2800" b="1" i="1" kern="0" baseline="-25000" noProof="0" dirty="0" smtClean="0">
              <a:solidFill>
                <a:srgbClr val="C00000"/>
              </a:solidFill>
              <a:latin typeface="+mn-lt"/>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2431594961"/>
              </p:ext>
            </p:extLst>
          </p:nvPr>
        </p:nvGraphicFramePr>
        <p:xfrm>
          <a:off x="1769477" y="4613572"/>
          <a:ext cx="2076450" cy="1616075"/>
        </p:xfrm>
        <a:graphic>
          <a:graphicData uri="http://schemas.openxmlformats.org/presentationml/2006/ole">
            <mc:AlternateContent xmlns:mc="http://schemas.openxmlformats.org/markup-compatibility/2006">
              <mc:Choice xmlns:v="urn:schemas-microsoft-com:vml" Requires="v">
                <p:oleObj spid="_x0000_s15372" name="Equation" r:id="rId8" imgW="1117440" imgH="863280" progId="Equation.DSMT4">
                  <p:embed/>
                </p:oleObj>
              </mc:Choice>
              <mc:Fallback>
                <p:oleObj name="Equation" r:id="rId8" imgW="1117440" imgH="863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9477" y="4613572"/>
                        <a:ext cx="207645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txBox="1">
            <a:spLocks noChangeArrowheads="1"/>
          </p:cNvSpPr>
          <p:nvPr/>
        </p:nvSpPr>
        <p:spPr>
          <a:xfrm>
            <a:off x="4471951" y="4153262"/>
            <a:ext cx="352213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u="sng" kern="0" noProof="0" dirty="0" smtClean="0">
                <a:solidFill>
                  <a:srgbClr val="C00000"/>
                </a:solidFill>
                <a:latin typeface="+mn-lt"/>
              </a:rPr>
              <a:t>ή</a:t>
            </a:r>
            <a:r>
              <a:rPr lang="el-GR" sz="2800" b="1" i="1" kern="0" noProof="0" dirty="0" smtClean="0">
                <a:solidFill>
                  <a:srgbClr val="C00000"/>
                </a:solidFill>
                <a:latin typeface="+mn-lt"/>
              </a:rPr>
              <a:t> (από ορισμό εξ. </a:t>
            </a:r>
            <a:r>
              <a:rPr lang="el-GR" sz="2800" b="1" i="1" kern="0" noProof="0" dirty="0" err="1" smtClean="0">
                <a:solidFill>
                  <a:srgbClr val="C00000"/>
                </a:solidFill>
                <a:latin typeface="+mn-lt"/>
              </a:rPr>
              <a:t>γιν</a:t>
            </a:r>
            <a:r>
              <a:rPr lang="el-GR" sz="2800" b="1" i="1" kern="0" noProof="0" dirty="0" smtClean="0">
                <a:solidFill>
                  <a:srgbClr val="C00000"/>
                </a:solidFill>
                <a:latin typeface="+mn-lt"/>
              </a:rPr>
              <a:t>.)</a:t>
            </a:r>
            <a:endParaRPr lang="el-GR" sz="2800" b="1" i="1" kern="0" baseline="-25000" noProof="0" dirty="0" smtClean="0">
              <a:solidFill>
                <a:srgbClr val="C00000"/>
              </a:solidFill>
              <a:latin typeface="+mn-lt"/>
            </a:endParaRPr>
          </a:p>
        </p:txBody>
      </p:sp>
      <p:graphicFrame>
        <p:nvGraphicFramePr>
          <p:cNvPr id="14" name="Object 5"/>
          <p:cNvGraphicFramePr>
            <a:graphicFrameLocks noChangeAspect="1"/>
          </p:cNvGraphicFramePr>
          <p:nvPr>
            <p:extLst>
              <p:ext uri="{D42A27DB-BD31-4B8C-83A1-F6EECF244321}">
                <p14:modId xmlns:p14="http://schemas.microsoft.com/office/powerpoint/2010/main" val="1504264200"/>
              </p:ext>
            </p:extLst>
          </p:nvPr>
        </p:nvGraphicFramePr>
        <p:xfrm>
          <a:off x="4912042" y="4612781"/>
          <a:ext cx="2149475" cy="1616075"/>
        </p:xfrm>
        <a:graphic>
          <a:graphicData uri="http://schemas.openxmlformats.org/presentationml/2006/ole">
            <mc:AlternateContent xmlns:mc="http://schemas.openxmlformats.org/markup-compatibility/2006">
              <mc:Choice xmlns:v="urn:schemas-microsoft-com:vml" Requires="v">
                <p:oleObj spid="_x0000_s15373" name="Equation" r:id="rId10" imgW="1155600" imgH="863280" progId="Equation.DSMT4">
                  <p:embed/>
                </p:oleObj>
              </mc:Choice>
              <mc:Fallback>
                <p:oleObj name="Equation" r:id="rId10" imgW="1155600" imgH="863280" progId="Equation.DSMT4">
                  <p:embed/>
                  <p:pic>
                    <p:nvPicPr>
                      <p:cNvPr id="0" name=""/>
                      <p:cNvPicPr>
                        <a:picLocks noChangeAspect="1" noChangeArrowheads="1"/>
                      </p:cNvPicPr>
                      <p:nvPr/>
                    </p:nvPicPr>
                    <p:blipFill>
                      <a:blip r:embed="rId11"/>
                      <a:srcRect/>
                      <a:stretch>
                        <a:fillRect/>
                      </a:stretch>
                    </p:blipFill>
                    <p:spPr bwMode="auto">
                      <a:xfrm>
                        <a:off x="4912042" y="4612781"/>
                        <a:ext cx="2149475"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7040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ΜΠ ευθύγραμμου αγωγού πεπερασμένου μήκους</a:t>
            </a:r>
            <a:endParaRPr lang="en-GB" kern="0" dirty="0"/>
          </a:p>
        </p:txBody>
      </p:sp>
      <p:sp>
        <p:nvSpPr>
          <p:cNvPr id="5" name="Θέση περιεχομένου 4"/>
          <p:cNvSpPr>
            <a:spLocks noGrp="1"/>
          </p:cNvSpPr>
          <p:nvPr>
            <p:ph idx="1"/>
          </p:nvPr>
        </p:nvSpPr>
        <p:spPr/>
        <p:txBody>
          <a:bodyPr>
            <a:noAutofit/>
          </a:bodyPr>
          <a:lstStyle/>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3" name="Object 3"/>
          <p:cNvGraphicFramePr>
            <a:graphicFrameLocks noChangeAspect="1"/>
          </p:cNvGraphicFramePr>
          <p:nvPr>
            <p:extLst>
              <p:ext uri="{D42A27DB-BD31-4B8C-83A1-F6EECF244321}">
                <p14:modId xmlns:p14="http://schemas.microsoft.com/office/powerpoint/2010/main" val="3071365991"/>
              </p:ext>
            </p:extLst>
          </p:nvPr>
        </p:nvGraphicFramePr>
        <p:xfrm>
          <a:off x="4187453" y="1477891"/>
          <a:ext cx="4344987" cy="4932363"/>
        </p:xfrm>
        <a:graphic>
          <a:graphicData uri="http://schemas.openxmlformats.org/presentationml/2006/ole">
            <mc:AlternateContent xmlns:mc="http://schemas.openxmlformats.org/markup-compatibility/2006">
              <mc:Choice xmlns:v="urn:schemas-microsoft-com:vml" Requires="v">
                <p:oleObj spid="_x0000_s16388" name="Equation" r:id="rId5" imgW="2336760" imgH="2641320" progId="Equation.DSMT4">
                  <p:embed/>
                </p:oleObj>
              </mc:Choice>
              <mc:Fallback>
                <p:oleObj name="Equation" r:id="rId5" imgW="2336760" imgH="2641320" progId="Equation.DSMT4">
                  <p:embed/>
                  <p:pic>
                    <p:nvPicPr>
                      <p:cNvPr id="0" name=""/>
                      <p:cNvPicPr>
                        <a:picLocks noChangeAspect="1" noChangeArrowheads="1"/>
                      </p:cNvPicPr>
                      <p:nvPr/>
                    </p:nvPicPr>
                    <p:blipFill>
                      <a:blip r:embed="rId6"/>
                      <a:srcRect/>
                      <a:stretch>
                        <a:fillRect/>
                      </a:stretch>
                    </p:blipFill>
                    <p:spPr bwMode="auto">
                      <a:xfrm>
                        <a:off x="4187453" y="1477891"/>
                        <a:ext cx="4344987" cy="493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1477891"/>
            <a:ext cx="294322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823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Δύναμη μεταξύ παραλλήλων αγωγών (απείρου μήκους)</a:t>
            </a:r>
            <a:endParaRPr lang="en-GB" kern="0" dirty="0"/>
          </a:p>
        </p:txBody>
      </p:sp>
      <p:sp>
        <p:nvSpPr>
          <p:cNvPr id="5" name="Θέση περιεχομένου 4"/>
          <p:cNvSpPr>
            <a:spLocks noGrp="1"/>
          </p:cNvSpPr>
          <p:nvPr>
            <p:ph idx="1"/>
          </p:nvPr>
        </p:nvSpPr>
        <p:spPr/>
        <p:txBody>
          <a:bodyPr>
            <a:noAutofit/>
          </a:bodyPr>
          <a:lstStyle/>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8" name="Picture 2"/>
          <p:cNvPicPr>
            <a:picLocks noChangeAspect="1" noChangeArrowheads="1"/>
          </p:cNvPicPr>
          <p:nvPr/>
        </p:nvPicPr>
        <p:blipFill>
          <a:blip r:embed="rId5" cstate="print"/>
          <a:srcRect/>
          <a:stretch>
            <a:fillRect/>
          </a:stretch>
        </p:blipFill>
        <p:spPr bwMode="auto">
          <a:xfrm>
            <a:off x="530154" y="1981845"/>
            <a:ext cx="2952750" cy="3562350"/>
          </a:xfrm>
          <a:prstGeom prst="rect">
            <a:avLst/>
          </a:prstGeom>
          <a:noFill/>
          <a:ln w="9525">
            <a:noFill/>
            <a:miter lim="800000"/>
            <a:headEnd/>
            <a:tailEnd/>
          </a:ln>
        </p:spPr>
      </p:pic>
      <p:graphicFrame>
        <p:nvGraphicFramePr>
          <p:cNvPr id="19" name="Object 3"/>
          <p:cNvGraphicFramePr>
            <a:graphicFrameLocks noChangeAspect="1"/>
          </p:cNvGraphicFramePr>
          <p:nvPr>
            <p:extLst>
              <p:ext uri="{D42A27DB-BD31-4B8C-83A1-F6EECF244321}">
                <p14:modId xmlns:p14="http://schemas.microsoft.com/office/powerpoint/2010/main" val="1279793657"/>
              </p:ext>
            </p:extLst>
          </p:nvPr>
        </p:nvGraphicFramePr>
        <p:xfrm>
          <a:off x="3587679" y="2708920"/>
          <a:ext cx="2311400" cy="649288"/>
        </p:xfrm>
        <a:graphic>
          <a:graphicData uri="http://schemas.openxmlformats.org/presentationml/2006/ole">
            <mc:AlternateContent xmlns:mc="http://schemas.openxmlformats.org/markup-compatibility/2006">
              <mc:Choice xmlns:v="urn:schemas-microsoft-com:vml" Requires="v">
                <p:oleObj spid="_x0000_s17416" name="Equation" r:id="rId6" imgW="1409400" imgH="393480" progId="Equation.DSMT4">
                  <p:embed/>
                </p:oleObj>
              </mc:Choice>
              <mc:Fallback>
                <p:oleObj name="Equation" r:id="rId6" imgW="1409400" imgH="393480" progId="Equation.DSMT4">
                  <p:embed/>
                  <p:pic>
                    <p:nvPicPr>
                      <p:cNvPr id="0" name=""/>
                      <p:cNvPicPr>
                        <a:picLocks noChangeAspect="1" noChangeArrowheads="1"/>
                      </p:cNvPicPr>
                      <p:nvPr/>
                    </p:nvPicPr>
                    <p:blipFill>
                      <a:blip r:embed="rId7"/>
                      <a:srcRect/>
                      <a:stretch>
                        <a:fillRect/>
                      </a:stretch>
                    </p:blipFill>
                    <p:spPr bwMode="auto">
                      <a:xfrm>
                        <a:off x="3587679" y="2708920"/>
                        <a:ext cx="2311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20" name="Rectangle 3"/>
          <p:cNvSpPr txBox="1">
            <a:spLocks noChangeArrowheads="1"/>
          </p:cNvSpPr>
          <p:nvPr/>
        </p:nvSpPr>
        <p:spPr>
          <a:xfrm>
            <a:off x="3397180" y="1844420"/>
            <a:ext cx="4307156"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Πεδίο του αγωγού (2) στα σημεία του (1)</a:t>
            </a:r>
            <a:endParaRPr lang="el-GR" sz="2800" b="1" i="1" kern="0" baseline="-25000" noProof="0" dirty="0" smtClean="0">
              <a:solidFill>
                <a:srgbClr val="C00000"/>
              </a:solidFill>
              <a:latin typeface="+mn-lt"/>
            </a:endParaRPr>
          </a:p>
        </p:txBody>
      </p:sp>
      <p:sp>
        <p:nvSpPr>
          <p:cNvPr id="21" name="Rectangle 3"/>
          <p:cNvSpPr txBox="1">
            <a:spLocks noChangeArrowheads="1"/>
          </p:cNvSpPr>
          <p:nvPr/>
        </p:nvSpPr>
        <p:spPr>
          <a:xfrm>
            <a:off x="3397180" y="3505845"/>
            <a:ext cx="1143000"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Τότε:</a:t>
            </a:r>
            <a:endParaRPr lang="el-GR" sz="2800" b="1" i="1" kern="0" baseline="-25000" noProof="0" dirty="0" smtClean="0">
              <a:solidFill>
                <a:srgbClr val="C00000"/>
              </a:solidFill>
              <a:latin typeface="+mn-lt"/>
            </a:endParaRPr>
          </a:p>
        </p:txBody>
      </p:sp>
      <p:graphicFrame>
        <p:nvGraphicFramePr>
          <p:cNvPr id="22" name="Object 3"/>
          <p:cNvGraphicFramePr>
            <a:graphicFrameLocks noChangeAspect="1"/>
          </p:cNvGraphicFramePr>
          <p:nvPr>
            <p:extLst>
              <p:ext uri="{D42A27DB-BD31-4B8C-83A1-F6EECF244321}">
                <p14:modId xmlns:p14="http://schemas.microsoft.com/office/powerpoint/2010/main" val="2930659345"/>
              </p:ext>
            </p:extLst>
          </p:nvPr>
        </p:nvGraphicFramePr>
        <p:xfrm>
          <a:off x="3546404" y="3943995"/>
          <a:ext cx="5308600" cy="712788"/>
        </p:xfrm>
        <a:graphic>
          <a:graphicData uri="http://schemas.openxmlformats.org/presentationml/2006/ole">
            <mc:AlternateContent xmlns:mc="http://schemas.openxmlformats.org/markup-compatibility/2006">
              <mc:Choice xmlns:v="urn:schemas-microsoft-com:vml" Requires="v">
                <p:oleObj spid="_x0000_s17417" name="Equation" r:id="rId8" imgW="3238200" imgH="431640" progId="Equation.DSMT4">
                  <p:embed/>
                </p:oleObj>
              </mc:Choice>
              <mc:Fallback>
                <p:oleObj name="Equation" r:id="rId8" imgW="3238200" imgH="431640" progId="Equation.DSMT4">
                  <p:embed/>
                  <p:pic>
                    <p:nvPicPr>
                      <p:cNvPr id="0" name=""/>
                      <p:cNvPicPr>
                        <a:picLocks noChangeAspect="1" noChangeArrowheads="1"/>
                      </p:cNvPicPr>
                      <p:nvPr/>
                    </p:nvPicPr>
                    <p:blipFill>
                      <a:blip r:embed="rId9"/>
                      <a:srcRect/>
                      <a:stretch>
                        <a:fillRect/>
                      </a:stretch>
                    </p:blipFill>
                    <p:spPr bwMode="auto">
                      <a:xfrm>
                        <a:off x="3546404" y="3943995"/>
                        <a:ext cx="53086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
        <p:nvSpPr>
          <p:cNvPr id="23" name="Rectangle 3"/>
          <p:cNvSpPr txBox="1">
            <a:spLocks noChangeArrowheads="1"/>
          </p:cNvSpPr>
          <p:nvPr/>
        </p:nvSpPr>
        <p:spPr>
          <a:xfrm>
            <a:off x="3530529" y="4601220"/>
            <a:ext cx="5943599" cy="48577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Και για ένα μήκος </a:t>
            </a:r>
            <a:r>
              <a:rPr lang="en-US" sz="2800" b="1" i="1" kern="0" noProof="0" dirty="0" smtClean="0">
                <a:solidFill>
                  <a:srgbClr val="C00000"/>
                </a:solidFill>
                <a:latin typeface="+mn-lt"/>
              </a:rPr>
              <a:t>l </a:t>
            </a:r>
            <a:r>
              <a:rPr lang="el-GR" sz="2800" b="1" i="1" kern="0" noProof="0" dirty="0" smtClean="0">
                <a:solidFill>
                  <a:srgbClr val="C00000"/>
                </a:solidFill>
                <a:latin typeface="+mn-lt"/>
              </a:rPr>
              <a:t>του αγωγού:</a:t>
            </a:r>
            <a:endParaRPr lang="el-GR" sz="2800" b="1" i="1" kern="0" baseline="-25000" noProof="0" dirty="0" smtClean="0">
              <a:solidFill>
                <a:srgbClr val="C00000"/>
              </a:solidFill>
              <a:latin typeface="+mn-lt"/>
            </a:endParaRPr>
          </a:p>
        </p:txBody>
      </p:sp>
      <p:graphicFrame>
        <p:nvGraphicFramePr>
          <p:cNvPr id="24" name="Object 3"/>
          <p:cNvGraphicFramePr>
            <a:graphicFrameLocks noChangeAspect="1"/>
          </p:cNvGraphicFramePr>
          <p:nvPr>
            <p:extLst>
              <p:ext uri="{D42A27DB-BD31-4B8C-83A1-F6EECF244321}">
                <p14:modId xmlns:p14="http://schemas.microsoft.com/office/powerpoint/2010/main" val="3650970974"/>
              </p:ext>
            </p:extLst>
          </p:nvPr>
        </p:nvGraphicFramePr>
        <p:xfrm>
          <a:off x="5329167" y="5142558"/>
          <a:ext cx="1665287" cy="774700"/>
        </p:xfrm>
        <a:graphic>
          <a:graphicData uri="http://schemas.openxmlformats.org/presentationml/2006/ole">
            <mc:AlternateContent xmlns:mc="http://schemas.openxmlformats.org/markup-compatibility/2006">
              <mc:Choice xmlns:v="urn:schemas-microsoft-com:vml" Requires="v">
                <p:oleObj spid="_x0000_s17418" name="Equation" r:id="rId10" imgW="1015920" imgH="469800" progId="Equation.DSMT4">
                  <p:embed/>
                </p:oleObj>
              </mc:Choice>
              <mc:Fallback>
                <p:oleObj name="Equation" r:id="rId10" imgW="1015920" imgH="469800" progId="Equation.DSMT4">
                  <p:embed/>
                  <p:pic>
                    <p:nvPicPr>
                      <p:cNvPr id="0" name=""/>
                      <p:cNvPicPr>
                        <a:picLocks noChangeAspect="1" noChangeArrowheads="1"/>
                      </p:cNvPicPr>
                      <p:nvPr/>
                    </p:nvPicPr>
                    <p:blipFill>
                      <a:blip r:embed="rId11"/>
                      <a:srcRect/>
                      <a:stretch>
                        <a:fillRect/>
                      </a:stretch>
                    </p:blipFill>
                    <p:spPr bwMode="auto">
                      <a:xfrm>
                        <a:off x="5329167" y="5142558"/>
                        <a:ext cx="1665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724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Πεδίο αγώγιμης λωρίδας</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6" name="Rectangle 3"/>
          <p:cNvSpPr txBox="1">
            <a:spLocks noChangeArrowheads="1"/>
          </p:cNvSpPr>
          <p:nvPr/>
        </p:nvSpPr>
        <p:spPr>
          <a:xfrm>
            <a:off x="1075724" y="4176409"/>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οπότε:</a:t>
            </a:r>
            <a:endParaRPr lang="el-GR" sz="2800" b="1" i="1" kern="0" baseline="-25000" noProof="0" dirty="0" smtClean="0">
              <a:solidFill>
                <a:srgbClr val="C00000"/>
              </a:solidFill>
              <a:latin typeface="+mn-lt"/>
            </a:endParaRPr>
          </a:p>
        </p:txBody>
      </p:sp>
      <p:graphicFrame>
        <p:nvGraphicFramePr>
          <p:cNvPr id="17" name="Object 5"/>
          <p:cNvGraphicFramePr>
            <a:graphicFrameLocks noChangeAspect="1"/>
          </p:cNvGraphicFramePr>
          <p:nvPr>
            <p:extLst>
              <p:ext uri="{D42A27DB-BD31-4B8C-83A1-F6EECF244321}">
                <p14:modId xmlns:p14="http://schemas.microsoft.com/office/powerpoint/2010/main" val="2055557867"/>
              </p:ext>
            </p:extLst>
          </p:nvPr>
        </p:nvGraphicFramePr>
        <p:xfrm>
          <a:off x="3100014" y="4027497"/>
          <a:ext cx="3586163" cy="808038"/>
        </p:xfrm>
        <a:graphic>
          <a:graphicData uri="http://schemas.openxmlformats.org/presentationml/2006/ole">
            <mc:AlternateContent xmlns:mc="http://schemas.openxmlformats.org/markup-compatibility/2006">
              <mc:Choice xmlns:v="urn:schemas-microsoft-com:vml" Requires="v">
                <p:oleObj spid="_x0000_s18438" name="Equation" r:id="rId5" imgW="1930320" imgH="431640" progId="Equation.DSMT4">
                  <p:embed/>
                </p:oleObj>
              </mc:Choice>
              <mc:Fallback>
                <p:oleObj name="Equation" r:id="rId5" imgW="1930320" imgH="431640" progId="Equation.DSMT4">
                  <p:embed/>
                  <p:pic>
                    <p:nvPicPr>
                      <p:cNvPr id="0" name=""/>
                      <p:cNvPicPr>
                        <a:picLocks noChangeAspect="1" noChangeArrowheads="1"/>
                      </p:cNvPicPr>
                      <p:nvPr/>
                    </p:nvPicPr>
                    <p:blipFill>
                      <a:blip r:embed="rId6"/>
                      <a:srcRect/>
                      <a:stretch>
                        <a:fillRect/>
                      </a:stretch>
                    </p:blipFill>
                    <p:spPr bwMode="auto">
                      <a:xfrm>
                        <a:off x="3100014" y="4027497"/>
                        <a:ext cx="3586163"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3"/>
          <p:cNvSpPr txBox="1">
            <a:spLocks noChangeArrowheads="1"/>
          </p:cNvSpPr>
          <p:nvPr/>
        </p:nvSpPr>
        <p:spPr>
          <a:xfrm>
            <a:off x="4319668" y="3022521"/>
            <a:ext cx="1230085"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είναι:</a:t>
            </a:r>
            <a:endParaRPr lang="el-GR" sz="2800" b="1" i="1" kern="0" baseline="-25000" noProof="0" dirty="0" smtClean="0">
              <a:solidFill>
                <a:srgbClr val="C00000"/>
              </a:solidFill>
              <a:latin typeface="+mn-lt"/>
            </a:endParaRPr>
          </a:p>
        </p:txBody>
      </p:sp>
      <p:pic>
        <p:nvPicPr>
          <p:cNvPr id="19" name="Picture 5"/>
          <p:cNvPicPr>
            <a:picLocks noChangeAspect="1" noChangeArrowheads="1"/>
          </p:cNvPicPr>
          <p:nvPr/>
        </p:nvPicPr>
        <p:blipFill>
          <a:blip r:embed="rId7" cstate="print"/>
          <a:srcRect/>
          <a:stretch>
            <a:fillRect/>
          </a:stretch>
        </p:blipFill>
        <p:spPr bwMode="auto">
          <a:xfrm>
            <a:off x="321209" y="1586162"/>
            <a:ext cx="2924175" cy="2143125"/>
          </a:xfrm>
          <a:prstGeom prst="rect">
            <a:avLst/>
          </a:prstGeom>
          <a:noFill/>
          <a:ln w="9525">
            <a:noFill/>
            <a:miter lim="800000"/>
            <a:headEnd/>
            <a:tailEnd/>
          </a:ln>
        </p:spPr>
      </p:pic>
      <p:graphicFrame>
        <p:nvGraphicFramePr>
          <p:cNvPr id="20" name="Object 5"/>
          <p:cNvGraphicFramePr>
            <a:graphicFrameLocks noChangeAspect="1"/>
          </p:cNvGraphicFramePr>
          <p:nvPr>
            <p:extLst>
              <p:ext uri="{D42A27DB-BD31-4B8C-83A1-F6EECF244321}">
                <p14:modId xmlns:p14="http://schemas.microsoft.com/office/powerpoint/2010/main" val="3063132195"/>
              </p:ext>
            </p:extLst>
          </p:nvPr>
        </p:nvGraphicFramePr>
        <p:xfrm>
          <a:off x="3245384" y="2204864"/>
          <a:ext cx="5834063" cy="757238"/>
        </p:xfrm>
        <a:graphic>
          <a:graphicData uri="http://schemas.openxmlformats.org/presentationml/2006/ole">
            <mc:AlternateContent xmlns:mc="http://schemas.openxmlformats.org/markup-compatibility/2006">
              <mc:Choice xmlns:v="urn:schemas-microsoft-com:vml" Requires="v">
                <p:oleObj spid="_x0000_s18439" name="Equation" r:id="rId8" imgW="3136680" imgH="406080" progId="Equation.DSMT4">
                  <p:embed/>
                </p:oleObj>
              </mc:Choice>
              <mc:Fallback>
                <p:oleObj name="Equation" r:id="rId8" imgW="3136680" imgH="406080" progId="Equation.DSMT4">
                  <p:embed/>
                  <p:pic>
                    <p:nvPicPr>
                      <p:cNvPr id="0" name=""/>
                      <p:cNvPicPr>
                        <a:picLocks noChangeAspect="1" noChangeArrowheads="1"/>
                      </p:cNvPicPr>
                      <p:nvPr/>
                    </p:nvPicPr>
                    <p:blipFill>
                      <a:blip r:embed="rId9"/>
                      <a:srcRect/>
                      <a:stretch>
                        <a:fillRect/>
                      </a:stretch>
                    </p:blipFill>
                    <p:spPr bwMode="auto">
                      <a:xfrm>
                        <a:off x="3245384" y="2204864"/>
                        <a:ext cx="5834063"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3"/>
          <p:cNvSpPr txBox="1">
            <a:spLocks noChangeArrowheads="1"/>
          </p:cNvSpPr>
          <p:nvPr/>
        </p:nvSpPr>
        <p:spPr>
          <a:xfrm>
            <a:off x="3241983" y="1367893"/>
            <a:ext cx="5987142" cy="436538"/>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Πεδίο απείρου μήκους στοιχειώδους πάχους λωρίδας</a:t>
            </a:r>
            <a:r>
              <a:rPr lang="el-GR" sz="2800" b="1" kern="0" dirty="0" smtClean="0">
                <a:solidFill>
                  <a:srgbClr val="C00000"/>
                </a:solidFill>
                <a:latin typeface="+mn-lt"/>
              </a:rPr>
              <a:t>:</a:t>
            </a:r>
            <a:endParaRPr lang="el-GR" sz="2800" b="1" kern="0" baseline="-25000" noProof="0" dirty="0" smtClean="0">
              <a:solidFill>
                <a:srgbClr val="C00000"/>
              </a:solidFill>
              <a:latin typeface="+mn-lt"/>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3752363631"/>
              </p:ext>
            </p:extLst>
          </p:nvPr>
        </p:nvGraphicFramePr>
        <p:xfrm>
          <a:off x="5652120" y="2986711"/>
          <a:ext cx="3354388" cy="949325"/>
        </p:xfrm>
        <a:graphic>
          <a:graphicData uri="http://schemas.openxmlformats.org/presentationml/2006/ole">
            <mc:AlternateContent xmlns:mc="http://schemas.openxmlformats.org/markup-compatibility/2006">
              <mc:Choice xmlns:v="urn:schemas-microsoft-com:vml" Requires="v">
                <p:oleObj spid="_x0000_s18440" name="Equation" r:id="rId10" imgW="1803240" imgH="507960" progId="Equation.DSMT4">
                  <p:embed/>
                </p:oleObj>
              </mc:Choice>
              <mc:Fallback>
                <p:oleObj name="Equation" r:id="rId10" imgW="1803240" imgH="5079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2986711"/>
                        <a:ext cx="3354388"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3"/>
          <p:cNvSpPr txBox="1">
            <a:spLocks noChangeArrowheads="1"/>
          </p:cNvSpPr>
          <p:nvPr/>
        </p:nvSpPr>
        <p:spPr>
          <a:xfrm>
            <a:off x="1075724" y="4795357"/>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και τελικά:</a:t>
            </a:r>
            <a:endParaRPr lang="el-GR" sz="2800" b="1" i="1" kern="0" baseline="-25000" noProof="0" dirty="0" smtClean="0">
              <a:solidFill>
                <a:srgbClr val="C00000"/>
              </a:solidFill>
              <a:latin typeface="+mn-lt"/>
            </a:endParaRPr>
          </a:p>
        </p:txBody>
      </p:sp>
      <p:graphicFrame>
        <p:nvGraphicFramePr>
          <p:cNvPr id="24" name="Object 5"/>
          <p:cNvGraphicFramePr>
            <a:graphicFrameLocks noChangeAspect="1"/>
          </p:cNvGraphicFramePr>
          <p:nvPr>
            <p:extLst>
              <p:ext uri="{D42A27DB-BD31-4B8C-83A1-F6EECF244321}">
                <p14:modId xmlns:p14="http://schemas.microsoft.com/office/powerpoint/2010/main" val="2606226561"/>
              </p:ext>
            </p:extLst>
          </p:nvPr>
        </p:nvGraphicFramePr>
        <p:xfrm>
          <a:off x="1403648" y="5231895"/>
          <a:ext cx="7527925" cy="1046163"/>
        </p:xfrm>
        <a:graphic>
          <a:graphicData uri="http://schemas.openxmlformats.org/presentationml/2006/ole">
            <mc:AlternateContent xmlns:mc="http://schemas.openxmlformats.org/markup-compatibility/2006">
              <mc:Choice xmlns:v="urn:schemas-microsoft-com:vml" Requires="v">
                <p:oleObj spid="_x0000_s18441" name="Equation" r:id="rId12" imgW="4051080" imgH="558720" progId="Equation.DSMT4">
                  <p:embed/>
                </p:oleObj>
              </mc:Choice>
              <mc:Fallback>
                <p:oleObj name="Equation" r:id="rId12" imgW="4051080" imgH="558720" progId="Equation.DSMT4">
                  <p:embed/>
                  <p:pic>
                    <p:nvPicPr>
                      <p:cNvPr id="0" name=""/>
                      <p:cNvPicPr>
                        <a:picLocks noChangeAspect="1" noChangeArrowheads="1"/>
                      </p:cNvPicPr>
                      <p:nvPr/>
                    </p:nvPicPr>
                    <p:blipFill>
                      <a:blip r:embed="rId13"/>
                      <a:srcRect/>
                      <a:stretch>
                        <a:fillRect/>
                      </a:stretch>
                    </p:blipFill>
                    <p:spPr bwMode="auto">
                      <a:xfrm>
                        <a:off x="1403648" y="5231895"/>
                        <a:ext cx="7527925"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5345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Επέκταση σε άπειρη επιφάνεια</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TextBox 1"/>
          <p:cNvSpPr txBox="1"/>
          <p:nvPr/>
        </p:nvSpPr>
        <p:spPr>
          <a:xfrm>
            <a:off x="4861844" y="1966556"/>
            <a:ext cx="1325718" cy="352242"/>
          </a:xfrm>
          <a:prstGeom prst="rect">
            <a:avLst/>
          </a:prstGeom>
        </p:spPr>
        <p:txBody>
          <a:bodyPr vert="horz" wrap="square" lIns="91440" tIns="45720" rIns="91440" bIns="45720" rtlCol="0" anchor="ctr">
            <a:normAutofit lnSpcReduction="10000"/>
          </a:bodyPr>
          <a:lstStyle/>
          <a:p>
            <a:endParaRPr lang="en-US" dirty="0" smtClean="0"/>
          </a:p>
        </p:txBody>
      </p:sp>
      <p:pic>
        <p:nvPicPr>
          <p:cNvPr id="19" name="Picture 2"/>
          <p:cNvPicPr>
            <a:picLocks noChangeAspect="1" noChangeArrowheads="1"/>
          </p:cNvPicPr>
          <p:nvPr/>
        </p:nvPicPr>
        <p:blipFill>
          <a:blip r:embed="rId5" cstate="print"/>
          <a:srcRect/>
          <a:stretch>
            <a:fillRect/>
          </a:stretch>
        </p:blipFill>
        <p:spPr bwMode="auto">
          <a:xfrm>
            <a:off x="116328" y="1643065"/>
            <a:ext cx="3533775" cy="2657475"/>
          </a:xfrm>
          <a:prstGeom prst="rect">
            <a:avLst/>
          </a:prstGeom>
          <a:noFill/>
          <a:ln w="9525">
            <a:noFill/>
            <a:miter lim="800000"/>
            <a:headEnd/>
            <a:tailEnd/>
          </a:ln>
        </p:spPr>
      </p:pic>
      <p:sp>
        <p:nvSpPr>
          <p:cNvPr id="20" name="Rectangle 3"/>
          <p:cNvSpPr txBox="1">
            <a:spLocks noChangeArrowheads="1"/>
          </p:cNvSpPr>
          <p:nvPr/>
        </p:nvSpPr>
        <p:spPr>
          <a:xfrm>
            <a:off x="4002998" y="2749689"/>
            <a:ext cx="990599" cy="436538"/>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για</a:t>
            </a:r>
            <a:endParaRPr lang="el-GR" sz="2800" b="1" kern="0" baseline="-25000" noProof="0" dirty="0" smtClean="0">
              <a:solidFill>
                <a:srgbClr val="C00000"/>
              </a:solidFill>
              <a:latin typeface="+mn-lt"/>
            </a:endParaRPr>
          </a:p>
        </p:txBody>
      </p:sp>
      <p:graphicFrame>
        <p:nvGraphicFramePr>
          <p:cNvPr id="25" name="Object 3"/>
          <p:cNvGraphicFramePr>
            <a:graphicFrameLocks noChangeAspect="1"/>
          </p:cNvGraphicFramePr>
          <p:nvPr>
            <p:extLst>
              <p:ext uri="{D42A27DB-BD31-4B8C-83A1-F6EECF244321}">
                <p14:modId xmlns:p14="http://schemas.microsoft.com/office/powerpoint/2010/main" val="3344743846"/>
              </p:ext>
            </p:extLst>
          </p:nvPr>
        </p:nvGraphicFramePr>
        <p:xfrm>
          <a:off x="4867140" y="2819400"/>
          <a:ext cx="777875" cy="339725"/>
        </p:xfrm>
        <a:graphic>
          <a:graphicData uri="http://schemas.openxmlformats.org/presentationml/2006/ole">
            <mc:AlternateContent xmlns:mc="http://schemas.openxmlformats.org/markup-compatibility/2006">
              <mc:Choice xmlns:v="urn:schemas-microsoft-com:vml" Requires="v">
                <p:oleObj spid="_x0000_s19460" name="Equation" r:id="rId6" imgW="419040" imgH="177480" progId="Equation.DSMT4">
                  <p:embed/>
                </p:oleObj>
              </mc:Choice>
              <mc:Fallback>
                <p:oleObj name="Equation" r:id="rId6" imgW="4190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7140" y="2819400"/>
                        <a:ext cx="777875"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1661482472"/>
              </p:ext>
            </p:extLst>
          </p:nvPr>
        </p:nvGraphicFramePr>
        <p:xfrm>
          <a:off x="7297688" y="2502366"/>
          <a:ext cx="1817687" cy="974725"/>
        </p:xfrm>
        <a:graphic>
          <a:graphicData uri="http://schemas.openxmlformats.org/presentationml/2006/ole">
            <mc:AlternateContent xmlns:mc="http://schemas.openxmlformats.org/markup-compatibility/2006">
              <mc:Choice xmlns:v="urn:schemas-microsoft-com:vml" Requires="v">
                <p:oleObj spid="_x0000_s19461" name="Equation" r:id="rId8" imgW="977760" imgH="520560" progId="Equation.DSMT4">
                  <p:embed/>
                </p:oleObj>
              </mc:Choice>
              <mc:Fallback>
                <p:oleObj name="Equation" r:id="rId8" imgW="977760" imgH="520560" progId="Equation.DSMT4">
                  <p:embed/>
                  <p:pic>
                    <p:nvPicPr>
                      <p:cNvPr id="0" name=""/>
                      <p:cNvPicPr>
                        <a:picLocks noChangeAspect="1" noChangeArrowheads="1"/>
                      </p:cNvPicPr>
                      <p:nvPr/>
                    </p:nvPicPr>
                    <p:blipFill>
                      <a:blip r:embed="rId9"/>
                      <a:srcRect/>
                      <a:stretch>
                        <a:fillRect/>
                      </a:stretch>
                    </p:blipFill>
                    <p:spPr bwMode="auto">
                      <a:xfrm>
                        <a:off x="7297688" y="2502366"/>
                        <a:ext cx="1817687"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3"/>
          <p:cNvSpPr txBox="1">
            <a:spLocks noChangeArrowheads="1"/>
          </p:cNvSpPr>
          <p:nvPr/>
        </p:nvSpPr>
        <p:spPr>
          <a:xfrm>
            <a:off x="5652120" y="2771460"/>
            <a:ext cx="1786089" cy="436538"/>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προκύπτει</a:t>
            </a:r>
            <a:endParaRPr lang="el-GR" sz="2800" b="1" kern="0" baseline="-25000" noProof="0" dirty="0" smtClean="0">
              <a:solidFill>
                <a:srgbClr val="C00000"/>
              </a:solidFill>
              <a:latin typeface="+mn-lt"/>
            </a:endParaRPr>
          </a:p>
        </p:txBody>
      </p:sp>
    </p:spTree>
    <p:extLst>
      <p:ext uri="{BB962C8B-B14F-4D97-AF65-F5344CB8AC3E}">
        <p14:creationId xmlns:p14="http://schemas.microsoft.com/office/powerpoint/2010/main" val="2189846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Πεδίο στον άξονα κυκλικού βρόχου</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3" name="Rectangle 3"/>
          <p:cNvSpPr txBox="1">
            <a:spLocks noChangeArrowheads="1"/>
          </p:cNvSpPr>
          <p:nvPr/>
        </p:nvSpPr>
        <p:spPr>
          <a:xfrm>
            <a:off x="3252562" y="4157200"/>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ή:</a:t>
            </a:r>
            <a:endParaRPr lang="el-GR" sz="2800" b="1" i="1" kern="0" baseline="-25000" noProof="0" dirty="0" smtClean="0">
              <a:solidFill>
                <a:srgbClr val="C00000"/>
              </a:solidFill>
              <a:latin typeface="+mn-lt"/>
            </a:endParaRPr>
          </a:p>
        </p:txBody>
      </p:sp>
      <p:sp>
        <p:nvSpPr>
          <p:cNvPr id="14" name="Rectangle 3"/>
          <p:cNvSpPr txBox="1">
            <a:spLocks noChangeArrowheads="1"/>
          </p:cNvSpPr>
          <p:nvPr/>
        </p:nvSpPr>
        <p:spPr>
          <a:xfrm>
            <a:off x="3426736" y="2807369"/>
            <a:ext cx="1415141"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δηλαδή:</a:t>
            </a:r>
            <a:endParaRPr lang="el-GR" sz="2800" b="1" i="1" kern="0" baseline="-25000" noProof="0" dirty="0" smtClean="0">
              <a:solidFill>
                <a:srgbClr val="C00000"/>
              </a:solidFill>
              <a:latin typeface="+mn-lt"/>
            </a:endParaRPr>
          </a:p>
        </p:txBody>
      </p:sp>
      <p:sp>
        <p:nvSpPr>
          <p:cNvPr id="15" name="Rectangle 3"/>
          <p:cNvSpPr txBox="1">
            <a:spLocks noChangeArrowheads="1"/>
          </p:cNvSpPr>
          <p:nvPr/>
        </p:nvSpPr>
        <p:spPr>
          <a:xfrm>
            <a:off x="3524707" y="1316026"/>
            <a:ext cx="5987142" cy="436538"/>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Παραμένει μόνο η </a:t>
            </a:r>
            <a:r>
              <a:rPr lang="en-US" sz="2800" b="1" i="1" kern="0" noProof="0" dirty="0" err="1" smtClean="0">
                <a:solidFill>
                  <a:srgbClr val="C00000"/>
                </a:solidFill>
                <a:latin typeface="+mn-lt"/>
              </a:rPr>
              <a:t>dB</a:t>
            </a:r>
            <a:r>
              <a:rPr lang="en-US" sz="2800" b="1" i="1" kern="0" baseline="-25000" noProof="0" dirty="0" err="1" smtClean="0">
                <a:solidFill>
                  <a:srgbClr val="C00000"/>
                </a:solidFill>
                <a:latin typeface="+mn-lt"/>
              </a:rPr>
              <a:t>z</a:t>
            </a:r>
            <a:r>
              <a:rPr lang="en-US" sz="2800" b="1" i="1" kern="0" baseline="-25000" noProof="0" dirty="0" smtClean="0">
                <a:solidFill>
                  <a:srgbClr val="C00000"/>
                </a:solidFill>
                <a:latin typeface="+mn-lt"/>
              </a:rPr>
              <a:t> </a:t>
            </a:r>
            <a:r>
              <a:rPr lang="el-GR" sz="2800" b="1" i="1" kern="0" noProof="0" dirty="0" smtClean="0">
                <a:solidFill>
                  <a:srgbClr val="C00000"/>
                </a:solidFill>
                <a:latin typeface="+mn-lt"/>
              </a:rPr>
              <a:t>ενώ</a:t>
            </a:r>
            <a:endParaRPr lang="el-GR" sz="2800" b="1" kern="0" baseline="-25000" noProof="0" dirty="0" smtClean="0">
              <a:solidFill>
                <a:srgbClr val="C00000"/>
              </a:solidFill>
              <a:latin typeface="+mn-lt"/>
            </a:endParaRPr>
          </a:p>
        </p:txBody>
      </p:sp>
      <p:sp>
        <p:nvSpPr>
          <p:cNvPr id="16" name="Rectangle 3"/>
          <p:cNvSpPr txBox="1">
            <a:spLocks noChangeArrowheads="1"/>
          </p:cNvSpPr>
          <p:nvPr/>
        </p:nvSpPr>
        <p:spPr>
          <a:xfrm>
            <a:off x="1336677" y="4930085"/>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και τελικά:</a:t>
            </a:r>
            <a:endParaRPr lang="el-GR" sz="2800" b="1" i="1" kern="0" baseline="-25000" noProof="0" dirty="0" smtClean="0">
              <a:solidFill>
                <a:srgbClr val="C00000"/>
              </a:solidFill>
              <a:latin typeface="+mn-lt"/>
            </a:endParaRPr>
          </a:p>
        </p:txBody>
      </p:sp>
      <p:graphicFrame>
        <p:nvGraphicFramePr>
          <p:cNvPr id="17" name="Object 5"/>
          <p:cNvGraphicFramePr>
            <a:graphicFrameLocks noChangeAspect="1"/>
          </p:cNvGraphicFramePr>
          <p:nvPr>
            <p:extLst>
              <p:ext uri="{D42A27DB-BD31-4B8C-83A1-F6EECF244321}">
                <p14:modId xmlns:p14="http://schemas.microsoft.com/office/powerpoint/2010/main" val="1931741211"/>
              </p:ext>
            </p:extLst>
          </p:nvPr>
        </p:nvGraphicFramePr>
        <p:xfrm>
          <a:off x="3770088" y="4745568"/>
          <a:ext cx="3921125" cy="949325"/>
        </p:xfrm>
        <a:graphic>
          <a:graphicData uri="http://schemas.openxmlformats.org/presentationml/2006/ole">
            <mc:AlternateContent xmlns:mc="http://schemas.openxmlformats.org/markup-compatibility/2006">
              <mc:Choice xmlns:v="urn:schemas-microsoft-com:vml" Requires="v">
                <p:oleObj spid="_x0000_s20487" name="Equation" r:id="rId5" imgW="2108160" imgH="507960" progId="Equation.DSMT4">
                  <p:embed/>
                </p:oleObj>
              </mc:Choice>
              <mc:Fallback>
                <p:oleObj name="Equation" r:id="rId5" imgW="2108160" imgH="507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088" y="4745568"/>
                        <a:ext cx="3921125"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4030678315"/>
              </p:ext>
            </p:extLst>
          </p:nvPr>
        </p:nvGraphicFramePr>
        <p:xfrm>
          <a:off x="3848102" y="1866750"/>
          <a:ext cx="4673600" cy="736600"/>
        </p:xfrm>
        <a:graphic>
          <a:graphicData uri="http://schemas.openxmlformats.org/presentationml/2006/ole">
            <mc:AlternateContent xmlns:mc="http://schemas.openxmlformats.org/markup-compatibility/2006">
              <mc:Choice xmlns:v="urn:schemas-microsoft-com:vml" Requires="v">
                <p:oleObj spid="_x0000_s20488" name="Equation" r:id="rId7" imgW="2514600" imgH="393480" progId="Equation.DSMT4">
                  <p:embed/>
                </p:oleObj>
              </mc:Choice>
              <mc:Fallback>
                <p:oleObj name="Equation" r:id="rId7" imgW="25146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8102" y="1866750"/>
                        <a:ext cx="46736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479328758"/>
              </p:ext>
            </p:extLst>
          </p:nvPr>
        </p:nvGraphicFramePr>
        <p:xfrm>
          <a:off x="4043138" y="3235855"/>
          <a:ext cx="4435475" cy="738188"/>
        </p:xfrm>
        <a:graphic>
          <a:graphicData uri="http://schemas.openxmlformats.org/presentationml/2006/ole">
            <mc:AlternateContent xmlns:mc="http://schemas.openxmlformats.org/markup-compatibility/2006">
              <mc:Choice xmlns:v="urn:schemas-microsoft-com:vml" Requires="v">
                <p:oleObj spid="_x0000_s20489" name="Equation" r:id="rId9" imgW="2387520" imgH="393480" progId="Equation.DSMT4">
                  <p:embed/>
                </p:oleObj>
              </mc:Choice>
              <mc:Fallback>
                <p:oleObj name="Equation" r:id="rId9" imgW="23875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3138" y="3235855"/>
                        <a:ext cx="443547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10"/>
          <p:cNvPicPr>
            <a:picLocks noChangeAspect="1" noChangeArrowheads="1"/>
          </p:cNvPicPr>
          <p:nvPr/>
        </p:nvPicPr>
        <p:blipFill>
          <a:blip r:embed="rId11" cstate="print"/>
          <a:srcRect/>
          <a:stretch>
            <a:fillRect/>
          </a:stretch>
        </p:blipFill>
        <p:spPr bwMode="auto">
          <a:xfrm>
            <a:off x="538619" y="1391180"/>
            <a:ext cx="2771775" cy="2819400"/>
          </a:xfrm>
          <a:prstGeom prst="rect">
            <a:avLst/>
          </a:prstGeom>
          <a:noFill/>
          <a:ln w="9525">
            <a:noFill/>
            <a:miter lim="800000"/>
            <a:headEnd/>
            <a:tailEnd/>
          </a:ln>
        </p:spPr>
      </p:pic>
      <p:graphicFrame>
        <p:nvGraphicFramePr>
          <p:cNvPr id="21" name="Object 8"/>
          <p:cNvGraphicFramePr>
            <a:graphicFrameLocks noChangeAspect="1"/>
          </p:cNvGraphicFramePr>
          <p:nvPr>
            <p:extLst>
              <p:ext uri="{D42A27DB-BD31-4B8C-83A1-F6EECF244321}">
                <p14:modId xmlns:p14="http://schemas.microsoft.com/office/powerpoint/2010/main" val="3190568458"/>
              </p:ext>
            </p:extLst>
          </p:nvPr>
        </p:nvGraphicFramePr>
        <p:xfrm>
          <a:off x="4878163" y="4005793"/>
          <a:ext cx="3306763" cy="833437"/>
        </p:xfrm>
        <a:graphic>
          <a:graphicData uri="http://schemas.openxmlformats.org/presentationml/2006/ole">
            <mc:AlternateContent xmlns:mc="http://schemas.openxmlformats.org/markup-compatibility/2006">
              <mc:Choice xmlns:v="urn:schemas-microsoft-com:vml" Requires="v">
                <p:oleObj spid="_x0000_s20490" name="Equation" r:id="rId12" imgW="1777680" imgH="444240" progId="Equation.DSMT4">
                  <p:embed/>
                </p:oleObj>
              </mc:Choice>
              <mc:Fallback>
                <p:oleObj name="Equation" r:id="rId12" imgW="1777680" imgH="4442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8163" y="4005793"/>
                        <a:ext cx="3306763"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3"/>
          <p:cNvSpPr txBox="1">
            <a:spLocks noChangeArrowheads="1"/>
          </p:cNvSpPr>
          <p:nvPr/>
        </p:nvSpPr>
        <p:spPr>
          <a:xfrm>
            <a:off x="1347563" y="5898920"/>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ή (</a:t>
            </a:r>
            <a:r>
              <a:rPr lang="el-GR" sz="2800" b="1" i="1" kern="0" dirty="0" smtClean="0">
                <a:solidFill>
                  <a:srgbClr val="C00000"/>
                </a:solidFill>
                <a:latin typeface="+mn-lt"/>
              </a:rPr>
              <a:t>για </a:t>
            </a:r>
            <a:r>
              <a:rPr lang="en-US" sz="2800" b="1" i="1" kern="0" noProof="0" dirty="0" smtClean="0">
                <a:solidFill>
                  <a:srgbClr val="C00000"/>
                </a:solidFill>
                <a:latin typeface="+mn-lt"/>
              </a:rPr>
              <a:t>z=0)</a:t>
            </a:r>
            <a:endParaRPr lang="el-GR" sz="2800" b="1" i="1" kern="0" baseline="-25000" noProof="0" dirty="0" smtClean="0">
              <a:solidFill>
                <a:srgbClr val="C00000"/>
              </a:solidFill>
              <a:latin typeface="+mn-lt"/>
            </a:endParaRPr>
          </a:p>
        </p:txBody>
      </p:sp>
      <p:graphicFrame>
        <p:nvGraphicFramePr>
          <p:cNvPr id="23" name="Object 5"/>
          <p:cNvGraphicFramePr>
            <a:graphicFrameLocks noChangeAspect="1"/>
          </p:cNvGraphicFramePr>
          <p:nvPr>
            <p:extLst>
              <p:ext uri="{D42A27DB-BD31-4B8C-83A1-F6EECF244321}">
                <p14:modId xmlns:p14="http://schemas.microsoft.com/office/powerpoint/2010/main" val="4001795491"/>
              </p:ext>
            </p:extLst>
          </p:nvPr>
        </p:nvGraphicFramePr>
        <p:xfrm>
          <a:off x="4965476" y="5608215"/>
          <a:ext cx="1393825" cy="877888"/>
        </p:xfrm>
        <a:graphic>
          <a:graphicData uri="http://schemas.openxmlformats.org/presentationml/2006/ole">
            <mc:AlternateContent xmlns:mc="http://schemas.openxmlformats.org/markup-compatibility/2006">
              <mc:Choice xmlns:v="urn:schemas-microsoft-com:vml" Requires="v">
                <p:oleObj spid="_x0000_s20491" name="Equation" r:id="rId14" imgW="749160" imgH="469800" progId="Equation.DSMT4">
                  <p:embed/>
                </p:oleObj>
              </mc:Choice>
              <mc:Fallback>
                <p:oleObj name="Equation" r:id="rId14" imgW="749160" imgH="469800" progId="Equation.DSMT4">
                  <p:embed/>
                  <p:pic>
                    <p:nvPicPr>
                      <p:cNvPr id="0" name=""/>
                      <p:cNvPicPr>
                        <a:picLocks noChangeAspect="1" noChangeArrowheads="1"/>
                      </p:cNvPicPr>
                      <p:nvPr/>
                    </p:nvPicPr>
                    <p:blipFill>
                      <a:blip r:embed="rId15"/>
                      <a:srcRect/>
                      <a:stretch>
                        <a:fillRect/>
                      </a:stretch>
                    </p:blipFill>
                    <p:spPr bwMode="auto">
                      <a:xfrm>
                        <a:off x="4965476" y="5608215"/>
                        <a:ext cx="1393825"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7935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Πεδίο στο εσωτερικό σωληνοειδούς</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9" name="Rectangle 3"/>
          <p:cNvSpPr txBox="1">
            <a:spLocks noChangeArrowheads="1"/>
          </p:cNvSpPr>
          <p:nvPr/>
        </p:nvSpPr>
        <p:spPr>
          <a:xfrm>
            <a:off x="3443505" y="2719724"/>
            <a:ext cx="1415141"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και:</a:t>
            </a:r>
            <a:endParaRPr lang="el-GR" sz="2800" b="1" i="1" kern="0" baseline="-25000" noProof="0" dirty="0" smtClean="0">
              <a:solidFill>
                <a:srgbClr val="C00000"/>
              </a:solidFill>
              <a:latin typeface="+mn-lt"/>
            </a:endParaRPr>
          </a:p>
        </p:txBody>
      </p:sp>
      <p:sp>
        <p:nvSpPr>
          <p:cNvPr id="10" name="Rectangle 3"/>
          <p:cNvSpPr txBox="1">
            <a:spLocks noChangeArrowheads="1"/>
          </p:cNvSpPr>
          <p:nvPr/>
        </p:nvSpPr>
        <p:spPr>
          <a:xfrm>
            <a:off x="3530598" y="1631153"/>
            <a:ext cx="1142999" cy="436538"/>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Είναι:</a:t>
            </a:r>
            <a:endParaRPr lang="el-GR" sz="2800" b="1" kern="0" baseline="-25000" noProof="0" dirty="0" smtClean="0">
              <a:solidFill>
                <a:srgbClr val="C00000"/>
              </a:solidFill>
              <a:latin typeface="+mn-lt"/>
            </a:endParaRPr>
          </a:p>
        </p:txBody>
      </p:sp>
      <p:sp>
        <p:nvSpPr>
          <p:cNvPr id="11" name="Rectangle 3"/>
          <p:cNvSpPr txBox="1">
            <a:spLocks noChangeArrowheads="1"/>
          </p:cNvSpPr>
          <p:nvPr/>
        </p:nvSpPr>
        <p:spPr>
          <a:xfrm>
            <a:off x="2979747" y="5426207"/>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ή</a:t>
            </a:r>
            <a:endParaRPr lang="el-GR" sz="2800" b="1" i="1" kern="0" baseline="-25000" noProof="0" dirty="0" smtClean="0">
              <a:solidFill>
                <a:srgbClr val="C00000"/>
              </a:solidFill>
              <a:latin typeface="+mn-lt"/>
            </a:endParaRPr>
          </a:p>
        </p:txBody>
      </p:sp>
      <p:graphicFrame>
        <p:nvGraphicFramePr>
          <p:cNvPr id="12" name="Object 8"/>
          <p:cNvGraphicFramePr>
            <a:graphicFrameLocks noChangeAspect="1"/>
          </p:cNvGraphicFramePr>
          <p:nvPr>
            <p:extLst>
              <p:ext uri="{D42A27DB-BD31-4B8C-83A1-F6EECF244321}">
                <p14:modId xmlns:p14="http://schemas.microsoft.com/office/powerpoint/2010/main" val="944183768"/>
              </p:ext>
            </p:extLst>
          </p:nvPr>
        </p:nvGraphicFramePr>
        <p:xfrm>
          <a:off x="5025787" y="1485874"/>
          <a:ext cx="1674812" cy="736600"/>
        </p:xfrm>
        <a:graphic>
          <a:graphicData uri="http://schemas.openxmlformats.org/presentationml/2006/ole">
            <mc:AlternateContent xmlns:mc="http://schemas.openxmlformats.org/markup-compatibility/2006">
              <mc:Choice xmlns:v="urn:schemas-microsoft-com:vml" Requires="v">
                <p:oleObj spid="_x0000_s21510" name="Equation" r:id="rId5" imgW="901440" imgH="393480" progId="Equation.DSMT4">
                  <p:embed/>
                </p:oleObj>
              </mc:Choice>
              <mc:Fallback>
                <p:oleObj name="Equation" r:id="rId5" imgW="901440" imgH="393480" progId="Equation.DSMT4">
                  <p:embed/>
                  <p:pic>
                    <p:nvPicPr>
                      <p:cNvPr id="0" name=""/>
                      <p:cNvPicPr>
                        <a:picLocks noChangeAspect="1" noChangeArrowheads="1"/>
                      </p:cNvPicPr>
                      <p:nvPr/>
                    </p:nvPicPr>
                    <p:blipFill>
                      <a:blip r:embed="rId6"/>
                      <a:srcRect/>
                      <a:stretch>
                        <a:fillRect/>
                      </a:stretch>
                    </p:blipFill>
                    <p:spPr bwMode="auto">
                      <a:xfrm>
                        <a:off x="5025787" y="1485874"/>
                        <a:ext cx="1674812"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3572644524"/>
              </p:ext>
            </p:extLst>
          </p:nvPr>
        </p:nvGraphicFramePr>
        <p:xfrm>
          <a:off x="4961607" y="2323397"/>
          <a:ext cx="3609975" cy="1095375"/>
        </p:xfrm>
        <a:graphic>
          <a:graphicData uri="http://schemas.openxmlformats.org/presentationml/2006/ole">
            <mc:AlternateContent xmlns:mc="http://schemas.openxmlformats.org/markup-compatibility/2006">
              <mc:Choice xmlns:v="urn:schemas-microsoft-com:vml" Requires="v">
                <p:oleObj spid="_x0000_s21511" name="Equation" r:id="rId7" imgW="1942920" imgH="583920" progId="Equation.DSMT4">
                  <p:embed/>
                </p:oleObj>
              </mc:Choice>
              <mc:Fallback>
                <p:oleObj name="Equation" r:id="rId7" imgW="1942920" imgH="583920" progId="Equation.DSMT4">
                  <p:embed/>
                  <p:pic>
                    <p:nvPicPr>
                      <p:cNvPr id="0" name=""/>
                      <p:cNvPicPr>
                        <a:picLocks noChangeAspect="1" noChangeArrowheads="1"/>
                      </p:cNvPicPr>
                      <p:nvPr/>
                    </p:nvPicPr>
                    <p:blipFill>
                      <a:blip r:embed="rId8"/>
                      <a:srcRect/>
                      <a:stretch>
                        <a:fillRect/>
                      </a:stretch>
                    </p:blipFill>
                    <p:spPr bwMode="auto">
                      <a:xfrm>
                        <a:off x="4961607" y="2323397"/>
                        <a:ext cx="360997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3"/>
          <p:cNvSpPr txBox="1">
            <a:spLocks noChangeArrowheads="1"/>
          </p:cNvSpPr>
          <p:nvPr/>
        </p:nvSpPr>
        <p:spPr>
          <a:xfrm>
            <a:off x="3443504" y="3673204"/>
            <a:ext cx="1926771"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προκύπτει:</a:t>
            </a:r>
            <a:endParaRPr lang="el-GR" sz="2800" b="1" i="1" kern="0" baseline="-25000" noProof="0" dirty="0" smtClean="0">
              <a:solidFill>
                <a:srgbClr val="C00000"/>
              </a:solidFill>
              <a:latin typeface="+mn-lt"/>
            </a:endParaRPr>
          </a:p>
        </p:txBody>
      </p:sp>
      <p:graphicFrame>
        <p:nvGraphicFramePr>
          <p:cNvPr id="17" name="Object 5"/>
          <p:cNvGraphicFramePr>
            <a:graphicFrameLocks noChangeAspect="1"/>
          </p:cNvGraphicFramePr>
          <p:nvPr>
            <p:extLst>
              <p:ext uri="{D42A27DB-BD31-4B8C-83A1-F6EECF244321}">
                <p14:modId xmlns:p14="http://schemas.microsoft.com/office/powerpoint/2010/main" val="919398108"/>
              </p:ext>
            </p:extLst>
          </p:nvPr>
        </p:nvGraphicFramePr>
        <p:xfrm>
          <a:off x="3366170" y="4080759"/>
          <a:ext cx="5526310" cy="1208474"/>
        </p:xfrm>
        <a:graphic>
          <a:graphicData uri="http://schemas.openxmlformats.org/presentationml/2006/ole">
            <mc:AlternateContent xmlns:mc="http://schemas.openxmlformats.org/markup-compatibility/2006">
              <mc:Choice xmlns:v="urn:schemas-microsoft-com:vml" Requires="v">
                <p:oleObj spid="_x0000_s21512" name="Equation" r:id="rId9" imgW="3263760" imgH="711000" progId="Equation.DSMT4">
                  <p:embed/>
                </p:oleObj>
              </mc:Choice>
              <mc:Fallback>
                <p:oleObj name="Equation" r:id="rId9" imgW="3263760" imgH="711000" progId="Equation.DSMT4">
                  <p:embed/>
                  <p:pic>
                    <p:nvPicPr>
                      <p:cNvPr id="0" name=""/>
                      <p:cNvPicPr>
                        <a:picLocks noChangeAspect="1" noChangeArrowheads="1"/>
                      </p:cNvPicPr>
                      <p:nvPr/>
                    </p:nvPicPr>
                    <p:blipFill>
                      <a:blip r:embed="rId10"/>
                      <a:srcRect/>
                      <a:stretch>
                        <a:fillRect/>
                      </a:stretch>
                    </p:blipFill>
                    <p:spPr bwMode="auto">
                      <a:xfrm>
                        <a:off x="3366170" y="4080759"/>
                        <a:ext cx="5526310" cy="1208474"/>
                      </a:xfrm>
                      <a:prstGeom prst="rect">
                        <a:avLst/>
                      </a:prstGeom>
                      <a:noFill/>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1806846474"/>
              </p:ext>
            </p:extLst>
          </p:nvPr>
        </p:nvGraphicFramePr>
        <p:xfrm>
          <a:off x="4601245" y="5272972"/>
          <a:ext cx="3376612" cy="877887"/>
        </p:xfrm>
        <a:graphic>
          <a:graphicData uri="http://schemas.openxmlformats.org/presentationml/2006/ole">
            <mc:AlternateContent xmlns:mc="http://schemas.openxmlformats.org/markup-compatibility/2006">
              <mc:Choice xmlns:v="urn:schemas-microsoft-com:vml" Requires="v">
                <p:oleObj spid="_x0000_s21513" name="Equation" r:id="rId11" imgW="1815840" imgH="469800" progId="Equation.DSMT4">
                  <p:embed/>
                </p:oleObj>
              </mc:Choice>
              <mc:Fallback>
                <p:oleObj name="Equation" r:id="rId11" imgW="1815840" imgH="469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1245" y="5272972"/>
                        <a:ext cx="3376612"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3"/>
          <p:cNvPicPr>
            <a:picLocks noChangeAspect="1" noChangeArrowheads="1"/>
          </p:cNvPicPr>
          <p:nvPr/>
        </p:nvPicPr>
        <p:blipFill>
          <a:blip r:embed="rId13" cstate="print"/>
          <a:srcRect/>
          <a:stretch>
            <a:fillRect/>
          </a:stretch>
        </p:blipFill>
        <p:spPr bwMode="auto">
          <a:xfrm>
            <a:off x="129484" y="1088548"/>
            <a:ext cx="3209925" cy="3997779"/>
          </a:xfrm>
          <a:prstGeom prst="rect">
            <a:avLst/>
          </a:prstGeom>
          <a:noFill/>
          <a:ln w="9525">
            <a:noFill/>
            <a:miter lim="800000"/>
            <a:headEnd/>
            <a:tailEnd/>
          </a:ln>
        </p:spPr>
      </p:pic>
    </p:spTree>
    <p:extLst>
      <p:ext uri="{BB962C8B-B14F-4D97-AF65-F5344CB8AC3E}">
        <p14:creationId xmlns:p14="http://schemas.microsoft.com/office/powerpoint/2010/main" val="3423040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Πεδίο στο εσωτερικό σωληνοειδούς</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1" name="Rectangle 3"/>
          <p:cNvSpPr txBox="1">
            <a:spLocks noChangeArrowheads="1"/>
          </p:cNvSpPr>
          <p:nvPr/>
        </p:nvSpPr>
        <p:spPr>
          <a:xfrm>
            <a:off x="3438094" y="1991136"/>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για </a:t>
            </a:r>
            <a:r>
              <a:rPr lang="en-US" sz="2800" b="1" i="1" kern="0" noProof="0" dirty="0" smtClean="0">
                <a:solidFill>
                  <a:srgbClr val="C00000"/>
                </a:solidFill>
                <a:latin typeface="+mn-lt"/>
              </a:rPr>
              <a:t>z=l/2 </a:t>
            </a:r>
            <a:r>
              <a:rPr lang="el-GR" sz="2800" b="1" i="1" kern="0" noProof="0" dirty="0" smtClean="0">
                <a:solidFill>
                  <a:srgbClr val="C00000"/>
                </a:solidFill>
                <a:latin typeface="+mn-lt"/>
              </a:rPr>
              <a:t>(κέντρο)</a:t>
            </a:r>
            <a:endParaRPr lang="el-GR" sz="2800" b="1" i="1" kern="0" baseline="-25000" noProof="0" dirty="0" smtClean="0">
              <a:solidFill>
                <a:srgbClr val="C00000"/>
              </a:solidFill>
              <a:latin typeface="+mn-lt"/>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1762058486"/>
              </p:ext>
            </p:extLst>
          </p:nvPr>
        </p:nvGraphicFramePr>
        <p:xfrm>
          <a:off x="6289774" y="1646148"/>
          <a:ext cx="2881313" cy="1090613"/>
        </p:xfrm>
        <a:graphic>
          <a:graphicData uri="http://schemas.openxmlformats.org/presentationml/2006/ole">
            <mc:AlternateContent xmlns:mc="http://schemas.openxmlformats.org/markup-compatibility/2006">
              <mc:Choice xmlns:v="urn:schemas-microsoft-com:vml" Requires="v">
                <p:oleObj spid="_x0000_s22534" name="Equation" r:id="rId5" imgW="1549080" imgH="583920" progId="Equation.DSMT4">
                  <p:embed/>
                </p:oleObj>
              </mc:Choice>
              <mc:Fallback>
                <p:oleObj name="Equation" r:id="rId5" imgW="1549080" imgH="5839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9774" y="1646148"/>
                        <a:ext cx="2881313"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txBox="1">
            <a:spLocks noChangeArrowheads="1"/>
          </p:cNvSpPr>
          <p:nvPr/>
        </p:nvSpPr>
        <p:spPr>
          <a:xfrm>
            <a:off x="3448980" y="3047062"/>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για </a:t>
            </a:r>
            <a:r>
              <a:rPr lang="en-US" sz="2800" b="1" i="1" kern="0" noProof="0" dirty="0" smtClean="0">
                <a:solidFill>
                  <a:srgbClr val="C00000"/>
                </a:solidFill>
                <a:latin typeface="+mn-lt"/>
              </a:rPr>
              <a:t>z=l</a:t>
            </a:r>
            <a:r>
              <a:rPr lang="el-GR" sz="2800" b="1" i="1" kern="0" noProof="0" dirty="0" smtClean="0">
                <a:solidFill>
                  <a:srgbClr val="C00000"/>
                </a:solidFill>
                <a:latin typeface="+mn-lt"/>
              </a:rPr>
              <a:t> ή </a:t>
            </a:r>
            <a:r>
              <a:rPr lang="en-US" sz="2800" b="1" i="1" kern="0" noProof="0" dirty="0" smtClean="0">
                <a:solidFill>
                  <a:srgbClr val="C00000"/>
                </a:solidFill>
                <a:latin typeface="+mn-lt"/>
              </a:rPr>
              <a:t>z=0</a:t>
            </a:r>
            <a:endParaRPr lang="el-GR" sz="2800" b="1" i="1" kern="0" baseline="-25000" noProof="0" dirty="0" smtClean="0">
              <a:solidFill>
                <a:srgbClr val="C00000"/>
              </a:solidFill>
              <a:latin typeface="+mn-lt"/>
            </a:endParaRPr>
          </a:p>
        </p:txBody>
      </p:sp>
      <p:graphicFrame>
        <p:nvGraphicFramePr>
          <p:cNvPr id="14" name="Object 5"/>
          <p:cNvGraphicFramePr>
            <a:graphicFrameLocks noChangeAspect="1"/>
          </p:cNvGraphicFramePr>
          <p:nvPr>
            <p:extLst>
              <p:ext uri="{D42A27DB-BD31-4B8C-83A1-F6EECF244321}">
                <p14:modId xmlns:p14="http://schemas.microsoft.com/office/powerpoint/2010/main" val="678879568"/>
              </p:ext>
            </p:extLst>
          </p:nvPr>
        </p:nvGraphicFramePr>
        <p:xfrm>
          <a:off x="6194524" y="2722473"/>
          <a:ext cx="2786063" cy="1090613"/>
        </p:xfrm>
        <a:graphic>
          <a:graphicData uri="http://schemas.openxmlformats.org/presentationml/2006/ole">
            <mc:AlternateContent xmlns:mc="http://schemas.openxmlformats.org/markup-compatibility/2006">
              <mc:Choice xmlns:v="urn:schemas-microsoft-com:vml" Requires="v">
                <p:oleObj spid="_x0000_s22535" name="Equation" r:id="rId7" imgW="1498320" imgH="583920" progId="Equation.DSMT4">
                  <p:embed/>
                </p:oleObj>
              </mc:Choice>
              <mc:Fallback>
                <p:oleObj name="Equation" r:id="rId7" imgW="1498320" imgH="5839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4524" y="2722473"/>
                        <a:ext cx="2786063"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3"/>
          <p:cNvPicPr>
            <a:picLocks noChangeAspect="1" noChangeArrowheads="1"/>
          </p:cNvPicPr>
          <p:nvPr/>
        </p:nvPicPr>
        <p:blipFill>
          <a:blip r:embed="rId9" cstate="print"/>
          <a:srcRect/>
          <a:stretch>
            <a:fillRect/>
          </a:stretch>
        </p:blipFill>
        <p:spPr bwMode="auto">
          <a:xfrm>
            <a:off x="269733" y="1447356"/>
            <a:ext cx="3063430" cy="3815328"/>
          </a:xfrm>
          <a:prstGeom prst="rect">
            <a:avLst/>
          </a:prstGeom>
          <a:noFill/>
          <a:ln w="9525">
            <a:noFill/>
            <a:miter lim="800000"/>
            <a:headEnd/>
            <a:tailEnd/>
          </a:ln>
        </p:spPr>
      </p:pic>
      <p:sp>
        <p:nvSpPr>
          <p:cNvPr id="16" name="Rectangle 3"/>
          <p:cNvSpPr txBox="1">
            <a:spLocks noChangeArrowheads="1"/>
          </p:cNvSpPr>
          <p:nvPr/>
        </p:nvSpPr>
        <p:spPr>
          <a:xfrm>
            <a:off x="879249" y="5065484"/>
            <a:ext cx="2902157"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n-US" sz="2800" b="1" i="1" kern="0" dirty="0" smtClean="0">
                <a:solidFill>
                  <a:srgbClr val="C00000"/>
                </a:solidFill>
                <a:latin typeface="+mn-lt"/>
              </a:rPr>
              <a:t>a</a:t>
            </a:r>
            <a:r>
              <a:rPr lang="el-GR" sz="2800" b="1" i="1" kern="0" dirty="0" smtClean="0">
                <a:solidFill>
                  <a:srgbClr val="C00000"/>
                </a:solidFill>
                <a:latin typeface="+mn-lt"/>
              </a:rPr>
              <a:t>ν επίσης </a:t>
            </a:r>
            <a:r>
              <a:rPr lang="en-US" sz="2800" b="1" i="1" kern="0" dirty="0" smtClean="0">
                <a:solidFill>
                  <a:srgbClr val="C00000"/>
                </a:solidFill>
                <a:latin typeface="+mn-lt"/>
              </a:rPr>
              <a:t>l&gt;&gt;a</a:t>
            </a:r>
            <a:endParaRPr lang="el-GR" sz="2800" b="1" i="1" kern="0" baseline="-25000" noProof="0" dirty="0" smtClean="0">
              <a:solidFill>
                <a:srgbClr val="C00000"/>
              </a:solidFill>
              <a:latin typeface="+mn-lt"/>
            </a:endParaRPr>
          </a:p>
        </p:txBody>
      </p:sp>
      <p:graphicFrame>
        <p:nvGraphicFramePr>
          <p:cNvPr id="17" name="Object 5"/>
          <p:cNvGraphicFramePr>
            <a:graphicFrameLocks noChangeAspect="1"/>
          </p:cNvGraphicFramePr>
          <p:nvPr>
            <p:extLst>
              <p:ext uri="{D42A27DB-BD31-4B8C-83A1-F6EECF244321}">
                <p14:modId xmlns:p14="http://schemas.microsoft.com/office/powerpoint/2010/main" val="3928478401"/>
              </p:ext>
            </p:extLst>
          </p:nvPr>
        </p:nvGraphicFramePr>
        <p:xfrm>
          <a:off x="3714849" y="4957673"/>
          <a:ext cx="1911350" cy="593725"/>
        </p:xfrm>
        <a:graphic>
          <a:graphicData uri="http://schemas.openxmlformats.org/presentationml/2006/ole">
            <mc:AlternateContent xmlns:mc="http://schemas.openxmlformats.org/markup-compatibility/2006">
              <mc:Choice xmlns:v="urn:schemas-microsoft-com:vml" Requires="v">
                <p:oleObj spid="_x0000_s22536" name="Equation" r:id="rId10" imgW="1028520" imgH="317160" progId="Equation.DSMT4">
                  <p:embed/>
                </p:oleObj>
              </mc:Choice>
              <mc:Fallback>
                <p:oleObj name="Equation" r:id="rId10" imgW="1028520" imgH="317160" progId="Equation.DSMT4">
                  <p:embed/>
                  <p:pic>
                    <p:nvPicPr>
                      <p:cNvPr id="0" name=""/>
                      <p:cNvPicPr>
                        <a:picLocks noChangeAspect="1" noChangeArrowheads="1"/>
                      </p:cNvPicPr>
                      <p:nvPr/>
                    </p:nvPicPr>
                    <p:blipFill>
                      <a:blip r:embed="rId11"/>
                      <a:srcRect/>
                      <a:stretch>
                        <a:fillRect/>
                      </a:stretch>
                    </p:blipFill>
                    <p:spPr bwMode="auto">
                      <a:xfrm>
                        <a:off x="3714849" y="4957673"/>
                        <a:ext cx="19113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3"/>
          <p:cNvSpPr txBox="1">
            <a:spLocks noChangeArrowheads="1"/>
          </p:cNvSpPr>
          <p:nvPr/>
        </p:nvSpPr>
        <p:spPr>
          <a:xfrm>
            <a:off x="5625422" y="5021942"/>
            <a:ext cx="812100"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και</a:t>
            </a:r>
            <a:endParaRPr lang="el-GR" sz="2800" b="1" i="1" kern="0" baseline="-25000" noProof="0" dirty="0" smtClean="0">
              <a:solidFill>
                <a:srgbClr val="C00000"/>
              </a:solidFill>
              <a:latin typeface="+mn-lt"/>
            </a:endParaRPr>
          </a:p>
        </p:txBody>
      </p:sp>
      <p:graphicFrame>
        <p:nvGraphicFramePr>
          <p:cNvPr id="19" name="Object 5"/>
          <p:cNvGraphicFramePr>
            <a:graphicFrameLocks noChangeAspect="1"/>
          </p:cNvGraphicFramePr>
          <p:nvPr>
            <p:extLst>
              <p:ext uri="{D42A27DB-BD31-4B8C-83A1-F6EECF244321}">
                <p14:modId xmlns:p14="http://schemas.microsoft.com/office/powerpoint/2010/main" val="2747984852"/>
              </p:ext>
            </p:extLst>
          </p:nvPr>
        </p:nvGraphicFramePr>
        <p:xfrm>
          <a:off x="6692999" y="4889411"/>
          <a:ext cx="2030413" cy="854075"/>
        </p:xfrm>
        <a:graphic>
          <a:graphicData uri="http://schemas.openxmlformats.org/presentationml/2006/ole">
            <mc:AlternateContent xmlns:mc="http://schemas.openxmlformats.org/markup-compatibility/2006">
              <mc:Choice xmlns:v="urn:schemas-microsoft-com:vml" Requires="v">
                <p:oleObj spid="_x0000_s22537" name="Equation" r:id="rId12" imgW="1091880" imgH="457200" progId="Equation.DSMT4">
                  <p:embed/>
                </p:oleObj>
              </mc:Choice>
              <mc:Fallback>
                <p:oleObj name="Equation" r:id="rId12" imgW="1091880" imgH="457200" progId="Equation.DSMT4">
                  <p:embed/>
                  <p:pic>
                    <p:nvPicPr>
                      <p:cNvPr id="0" name=""/>
                      <p:cNvPicPr>
                        <a:picLocks noChangeAspect="1" noChangeArrowheads="1"/>
                      </p:cNvPicPr>
                      <p:nvPr/>
                    </p:nvPicPr>
                    <p:blipFill>
                      <a:blip r:embed="rId13"/>
                      <a:srcRect/>
                      <a:stretch>
                        <a:fillRect/>
                      </a:stretch>
                    </p:blipFill>
                    <p:spPr bwMode="auto">
                      <a:xfrm>
                        <a:off x="6692999" y="4889411"/>
                        <a:ext cx="2030413"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7032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lvl="0" eaLnBrk="0" fontAlgn="base" hangingPunct="0">
              <a:lnSpc>
                <a:spcPct val="90000"/>
              </a:lnSpc>
              <a:spcBef>
                <a:spcPct val="30000"/>
              </a:spcBef>
              <a:spcAft>
                <a:spcPct val="10000"/>
              </a:spcAft>
              <a:buClr>
                <a:srgbClr val="0033CC"/>
              </a:buClr>
              <a:buSzPct val="75000"/>
              <a:buFont typeface="75 Helvetica Bold" charset="0"/>
              <a:buChar char="•"/>
            </a:pPr>
            <a:r>
              <a:rPr lang="el-GR" sz="2800" kern="0" dirty="0">
                <a:latin typeface="Times New Roman"/>
              </a:rPr>
              <a:t>Μαγνητοστατική</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rPr>
              <a:t>Εισαγωγή</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Μαγνητικές δυνάμεις σε αγωγούς</a:t>
            </a:r>
            <a:endParaRPr lang="en-US" sz="2400" strike="sngStrike" kern="0" dirty="0">
              <a:latin typeface="Book Antiqua"/>
              <a:cs typeface="Times New Roman" pitchFamily="18" charset="0"/>
            </a:endParaRP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Νόμος </a:t>
            </a:r>
            <a:r>
              <a:rPr lang="en-US" sz="2400" kern="0" dirty="0" err="1">
                <a:latin typeface="Book Antiqua"/>
                <a:cs typeface="Times New Roman" pitchFamily="18" charset="0"/>
              </a:rPr>
              <a:t>Biot-Savart</a:t>
            </a:r>
            <a:endParaRPr lang="el-GR" sz="2400" kern="0" dirty="0">
              <a:latin typeface="Times New Roman"/>
              <a:cs typeface="Times New Roman" pitchFamily="18" charset="0"/>
            </a:endParaRPr>
          </a:p>
          <a:p>
            <a:pPr marL="0" indent="0">
              <a:buNone/>
            </a:pP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a:solidFill>
                  <a:srgbClr val="FF0000"/>
                </a:solidFill>
              </a:rPr>
              <a:t>Χ.ΥΖ</a:t>
            </a:r>
            <a:r>
              <a:rPr lang="el-GR" sz="2000" dirty="0"/>
              <a:t>.  </a:t>
            </a:r>
          </a:p>
          <a:p>
            <a:pPr marL="0" indent="0">
              <a:buNone/>
            </a:pPr>
            <a:r>
              <a:rPr lang="el-GR" sz="2000" dirty="0"/>
              <a:t>Έχουν προηγηθεί οι κάτωθι εκδόσεις:</a:t>
            </a:r>
          </a:p>
          <a:p>
            <a:r>
              <a:rPr lang="el-GR" sz="2000" dirty="0" smtClean="0"/>
              <a:t>Έκδοση </a:t>
            </a:r>
            <a:r>
              <a:rPr lang="el-GR" sz="2000" dirty="0">
                <a:solidFill>
                  <a:srgbClr val="FF0000"/>
                </a:solidFill>
              </a:rPr>
              <a:t>Χ1.Υ1Ζ1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Χ2.Υ2Ζ2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Χ3.Υ3Ζ3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a:solidFill>
                  <a:srgbClr val="FF0000"/>
                </a:solidFill>
              </a:rPr>
              <a:t>Όνομα μέλους ή μελών ΔΕΠ</a:t>
            </a:r>
            <a:r>
              <a:rPr lang="el-GR" sz="2000" smtClean="0"/>
              <a:t> </a:t>
            </a:r>
            <a:r>
              <a:rPr lang="el-GR" sz="2000" dirty="0" smtClean="0">
                <a:solidFill>
                  <a:srgbClr val="FF0000"/>
                </a:solidFill>
              </a:rPr>
              <a:t>2014</a:t>
            </a:r>
            <a:r>
              <a:rPr lang="el-GR" sz="2000" dirty="0" smtClean="0"/>
              <a:t>. </a:t>
            </a:r>
            <a:r>
              <a:rPr lang="el-GR" sz="2000" dirty="0" smtClean="0">
                <a:solidFill>
                  <a:srgbClr val="FF0000"/>
                </a:solidFill>
              </a:rPr>
              <a:t>Όνομα μέλους ή μελών ΔΕΠ</a:t>
            </a:r>
            <a:r>
              <a:rPr lang="el-GR" sz="2000" dirty="0" smtClean="0"/>
              <a:t>. «</a:t>
            </a:r>
            <a:r>
              <a:rPr lang="el-GR" sz="2000" dirty="0" smtClean="0">
                <a:solidFill>
                  <a:srgbClr val="FF0000"/>
                </a:solidFill>
              </a:rPr>
              <a:t>Τίτλος Μαθήματος. Τίτλος ενότητας</a:t>
            </a:r>
            <a:r>
              <a:rPr lang="el-GR" sz="2000" dirty="0" smtClean="0"/>
              <a:t>». </a:t>
            </a:r>
            <a:r>
              <a:rPr lang="el-GR" sz="2000" dirty="0"/>
              <a:t>Έκδοση: </a:t>
            </a:r>
            <a:r>
              <a:rPr lang="el-GR" sz="2000" dirty="0" smtClean="0">
                <a:solidFill>
                  <a:srgbClr val="FF0000"/>
                </a:solidFill>
              </a:rPr>
              <a:t>1.0</a:t>
            </a:r>
            <a:r>
              <a:rPr lang="el-GR" sz="2000" dirty="0"/>
              <a:t>. Αθήνα </a:t>
            </a:r>
            <a:r>
              <a:rPr lang="el-GR" sz="2000" dirty="0" smtClean="0">
                <a:solidFill>
                  <a:srgbClr val="FF0000"/>
                </a:solidFill>
              </a:rPr>
              <a:t>2014</a:t>
            </a:r>
            <a:r>
              <a:rPr lang="el-GR" sz="2000" dirty="0" smtClean="0"/>
              <a:t>. </a:t>
            </a:r>
            <a:r>
              <a:rPr lang="el-GR" sz="2000" dirty="0"/>
              <a:t>Διαθέσιμο από τη δικτυακή </a:t>
            </a:r>
            <a:r>
              <a:rPr lang="el-GR" sz="2000" dirty="0" smtClean="0"/>
              <a:t>διεύθυνση: </a:t>
            </a:r>
            <a:r>
              <a:rPr lang="el-GR" sz="2000" dirty="0" smtClean="0">
                <a:solidFill>
                  <a:srgbClr val="FF0000"/>
                </a:solidFill>
              </a:rPr>
              <a:t>σύνδεσμο μαθήματος</a:t>
            </a:r>
            <a:r>
              <a:rPr lang="el-GR" sz="2000" dirty="0" smtClean="0"/>
              <a:t>.</a:t>
            </a: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6: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7: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 πηγή</a:t>
            </a:r>
            <a:r>
              <a:rPr lang="el-GR" sz="2000" dirty="0" smtClean="0">
                <a:solidFill>
                  <a:srgbClr val="FF0000"/>
                </a:solidFill>
              </a:rPr>
              <a:t>&gt;&lt;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Εξισώσεις </a:t>
            </a:r>
            <a:r>
              <a:rPr lang="en-US" dirty="0"/>
              <a:t>Maxwell</a:t>
            </a:r>
            <a:r>
              <a:rPr lang="el-GR" dirty="0"/>
              <a:t> </a:t>
            </a:r>
            <a:r>
              <a:rPr lang="en-US" dirty="0"/>
              <a:t/>
            </a:r>
            <a:br>
              <a:rPr lang="en-US" dirty="0"/>
            </a:br>
            <a:r>
              <a:rPr lang="en-US" dirty="0"/>
              <a:t>(</a:t>
            </a:r>
            <a:r>
              <a:rPr lang="el-GR" dirty="0"/>
              <a:t>Ολοκληρωτική μορφή</a:t>
            </a:r>
            <a:r>
              <a:rPr lang="en-US" dirty="0"/>
              <a:t>)</a:t>
            </a:r>
            <a:r>
              <a:rPr lang="el-GR" dirty="0"/>
              <a:t> </a:t>
            </a:r>
            <a:endParaRPr lang="en-GB" kern="0" dirty="0"/>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p:txBody>
              <a:bodyPr>
                <a:noAutofit/>
              </a:bodyPr>
              <a:lstStyle/>
              <a:p>
                <a14:m>
                  <m:oMath xmlns:m="http://schemas.openxmlformats.org/officeDocument/2006/math">
                    <m:nary>
                      <m:naryPr>
                        <m:limLoc m:val="undOvr"/>
                        <m:ctrlPr>
                          <a:rPr lang="el-GR" sz="2000" i="1" smtClean="0">
                            <a:latin typeface="Cambria Math"/>
                          </a:rPr>
                        </m:ctrlPr>
                      </m:naryPr>
                      <m:sub>
                        <m:r>
                          <m:rPr>
                            <m:brk m:alnAt="24"/>
                          </m:rPr>
                          <a:rPr lang="en-US" sz="2000" b="0" i="1" smtClean="0">
                            <a:latin typeface="Cambria Math"/>
                          </a:rPr>
                          <m:t>𝐶</m:t>
                        </m:r>
                      </m:sub>
                      <m:sup/>
                      <m:e>
                        <m:r>
                          <a:rPr lang="en-US" sz="2000" b="1" i="1" smtClean="0">
                            <a:latin typeface="Cambria Math"/>
                          </a:rPr>
                          <m:t>𝑬</m:t>
                        </m:r>
                        <m:r>
                          <a:rPr lang="en-US" sz="2000" b="0" i="1" smtClean="0">
                            <a:latin typeface="Cambria Math"/>
                          </a:rPr>
                          <m:t>𝑑</m:t>
                        </m:r>
                        <m:r>
                          <a:rPr lang="en-US" sz="2000" b="1" i="1" smtClean="0">
                            <a:latin typeface="Cambria Math"/>
                          </a:rPr>
                          <m:t>𝒍</m:t>
                        </m:r>
                      </m:e>
                    </m:nary>
                    <m:r>
                      <a:rPr lang="en-US" sz="2000" b="0" i="1" smtClean="0">
                        <a:latin typeface="Cambria Math"/>
                      </a:rPr>
                      <m:t>=−</m:t>
                    </m:r>
                    <m:f>
                      <m:fPr>
                        <m:ctrlPr>
                          <a:rPr lang="en-US" sz="2000" b="0" i="1" smtClean="0">
                            <a:latin typeface="Cambria Math"/>
                          </a:rPr>
                        </m:ctrlPr>
                      </m:fPr>
                      <m:num>
                        <m:r>
                          <a:rPr lang="en-US" sz="2000" b="0" i="1" smtClean="0">
                            <a:latin typeface="Cambria Math"/>
                          </a:rPr>
                          <m:t>𝑑</m:t>
                        </m:r>
                      </m:num>
                      <m:den>
                        <m:r>
                          <a:rPr lang="en-US" sz="2000" b="0" i="1" smtClean="0">
                            <a:latin typeface="Cambria Math"/>
                          </a:rPr>
                          <m:t>𝑑𝑡</m:t>
                        </m:r>
                      </m:den>
                    </m:f>
                    <m:nary>
                      <m:naryPr>
                        <m:ctrlPr>
                          <a:rPr lang="en-US" sz="2000" b="0" i="1" smtClean="0">
                            <a:latin typeface="Cambria Math"/>
                          </a:rPr>
                        </m:ctrlPr>
                      </m:naryPr>
                      <m:sub>
                        <m:r>
                          <m:rPr>
                            <m:brk m:alnAt="23"/>
                          </m:rPr>
                          <a:rPr lang="en-US" sz="2000" b="0" i="1" smtClean="0">
                            <a:latin typeface="Cambria Math"/>
                          </a:rPr>
                          <m:t>𝑆</m:t>
                        </m:r>
                      </m:sub>
                      <m:sup/>
                      <m:e>
                        <m:r>
                          <a:rPr lang="en-US" sz="2000" b="1" i="1" smtClean="0">
                            <a:latin typeface="Cambria Math"/>
                          </a:rPr>
                          <m:t>𝑩</m:t>
                        </m:r>
                        <m:r>
                          <a:rPr lang="en-US" sz="2000" b="0" i="1" smtClean="0">
                            <a:latin typeface="Cambria Math"/>
                          </a:rPr>
                          <m:t>𝑑</m:t>
                        </m:r>
                        <m:r>
                          <a:rPr lang="en-US" sz="2000" b="1" i="1" smtClean="0">
                            <a:latin typeface="Cambria Math"/>
                          </a:rPr>
                          <m:t>𝑺</m:t>
                        </m:r>
                      </m:e>
                    </m:nary>
                  </m:oMath>
                </a14:m>
                <a:r>
                  <a:rPr lang="en-US" sz="2000" dirty="0" smtClean="0"/>
                  <a:t>                        </a:t>
                </a:r>
                <a:r>
                  <a:rPr lang="el-GR" sz="2000" dirty="0" smtClean="0"/>
                  <a:t>	Νόμος </a:t>
                </a:r>
                <a:r>
                  <a:rPr lang="en-US" sz="2000" dirty="0" smtClean="0"/>
                  <a:t>Faraday</a:t>
                </a:r>
              </a:p>
              <a:p>
                <a14:m>
                  <m:oMath xmlns:m="http://schemas.openxmlformats.org/officeDocument/2006/math">
                    <m:nary>
                      <m:naryPr>
                        <m:limLoc m:val="undOvr"/>
                        <m:ctrlPr>
                          <a:rPr lang="el-GR" sz="2000" i="1">
                            <a:latin typeface="Cambria Math"/>
                          </a:rPr>
                        </m:ctrlPr>
                      </m:naryPr>
                      <m:sub>
                        <m:r>
                          <m:rPr>
                            <m:brk m:alnAt="24"/>
                          </m:rPr>
                          <a:rPr lang="en-US" sz="2000" i="1">
                            <a:latin typeface="Cambria Math"/>
                          </a:rPr>
                          <m:t>𝐶</m:t>
                        </m:r>
                      </m:sub>
                      <m:sup/>
                      <m:e>
                        <m:r>
                          <a:rPr lang="en-US" sz="2000" b="1" i="1" smtClean="0">
                            <a:latin typeface="Cambria Math"/>
                          </a:rPr>
                          <m:t>𝑯</m:t>
                        </m:r>
                        <m:r>
                          <a:rPr lang="en-US" sz="2000" i="1">
                            <a:latin typeface="Cambria Math"/>
                          </a:rPr>
                          <m:t>𝑑</m:t>
                        </m:r>
                        <m:r>
                          <a:rPr lang="en-US" sz="2000" b="1" i="1">
                            <a:latin typeface="Cambria Math"/>
                          </a:rPr>
                          <m:t>𝒍</m:t>
                        </m:r>
                      </m:e>
                    </m:nary>
                    <m:r>
                      <a:rPr lang="en-US" sz="2000" i="1">
                        <a:latin typeface="Cambria Math"/>
                      </a:rPr>
                      <m:t>=</m:t>
                    </m:r>
                    <m:nary>
                      <m:naryPr>
                        <m:ctrlPr>
                          <a:rPr lang="en-US" sz="2000" i="1">
                            <a:latin typeface="Cambria Math"/>
                          </a:rPr>
                        </m:ctrlPr>
                      </m:naryPr>
                      <m:sub>
                        <m:r>
                          <m:rPr>
                            <m:brk m:alnAt="23"/>
                          </m:rPr>
                          <a:rPr lang="en-US" sz="2000" i="1">
                            <a:latin typeface="Cambria Math"/>
                          </a:rPr>
                          <m:t>𝑆</m:t>
                        </m:r>
                      </m:sub>
                      <m:sup/>
                      <m:e>
                        <m:r>
                          <a:rPr lang="en-US" sz="2000" b="1" i="1" smtClean="0">
                            <a:latin typeface="Cambria Math"/>
                          </a:rPr>
                          <m:t>𝑱</m:t>
                        </m:r>
                        <m:r>
                          <a:rPr lang="en-US" sz="2000" i="1">
                            <a:latin typeface="Cambria Math"/>
                          </a:rPr>
                          <m:t>𝑑</m:t>
                        </m:r>
                        <m:r>
                          <a:rPr lang="en-US" sz="2000" b="1" i="1">
                            <a:latin typeface="Cambria Math"/>
                          </a:rPr>
                          <m:t>𝑺</m:t>
                        </m:r>
                      </m:e>
                    </m:nary>
                    <m:r>
                      <a:rPr lang="en-US" sz="2000" b="0" i="1" smtClean="0">
                        <a:latin typeface="Cambria Math"/>
                      </a:rPr>
                      <m:t>+</m:t>
                    </m:r>
                    <m:f>
                      <m:fPr>
                        <m:ctrlPr>
                          <a:rPr lang="en-US" sz="2000" i="1">
                            <a:latin typeface="Cambria Math"/>
                          </a:rPr>
                        </m:ctrlPr>
                      </m:fPr>
                      <m:num>
                        <m:r>
                          <a:rPr lang="en-US" sz="2000" i="1">
                            <a:latin typeface="Cambria Math"/>
                          </a:rPr>
                          <m:t>𝑑</m:t>
                        </m:r>
                      </m:num>
                      <m:den>
                        <m:r>
                          <a:rPr lang="en-US" sz="2000" i="1">
                            <a:latin typeface="Cambria Math"/>
                          </a:rPr>
                          <m:t>𝑑𝑡</m:t>
                        </m:r>
                      </m:den>
                    </m:f>
                    <m:nary>
                      <m:naryPr>
                        <m:ctrlPr>
                          <a:rPr lang="en-US" sz="2000" i="1">
                            <a:latin typeface="Cambria Math"/>
                          </a:rPr>
                        </m:ctrlPr>
                      </m:naryPr>
                      <m:sub>
                        <m:r>
                          <m:rPr>
                            <m:brk m:alnAt="23"/>
                          </m:rPr>
                          <a:rPr lang="en-US" sz="2000" i="1">
                            <a:latin typeface="Cambria Math"/>
                          </a:rPr>
                          <m:t>𝑆</m:t>
                        </m:r>
                      </m:sub>
                      <m:sup/>
                      <m:e>
                        <m:r>
                          <a:rPr lang="en-US" sz="2000" b="1" i="1" smtClean="0">
                            <a:latin typeface="Cambria Math"/>
                          </a:rPr>
                          <m:t>𝑫</m:t>
                        </m:r>
                        <m:r>
                          <a:rPr lang="en-US" sz="2000" i="1">
                            <a:latin typeface="Cambria Math"/>
                          </a:rPr>
                          <m:t>𝑑</m:t>
                        </m:r>
                        <m:r>
                          <a:rPr lang="en-US" sz="2000" b="1" i="1">
                            <a:latin typeface="Cambria Math"/>
                          </a:rPr>
                          <m:t>𝑺</m:t>
                        </m:r>
                      </m:e>
                    </m:nary>
                  </m:oMath>
                </a14:m>
                <a:r>
                  <a:rPr lang="en-US" sz="2000" dirty="0" smtClean="0"/>
                  <a:t>          </a:t>
                </a:r>
                <a:r>
                  <a:rPr lang="el-GR" sz="2000" dirty="0" smtClean="0"/>
                  <a:t>	Νόμος </a:t>
                </a:r>
                <a:r>
                  <a:rPr lang="en-US" sz="2000" dirty="0" smtClean="0"/>
                  <a:t>Ampere-Maxwell</a:t>
                </a:r>
              </a:p>
              <a:p>
                <a14:m>
                  <m:oMath xmlns:m="http://schemas.openxmlformats.org/officeDocument/2006/math">
                    <m:nary>
                      <m:naryPr>
                        <m:ctrlPr>
                          <a:rPr lang="en-US" sz="2000" i="1">
                            <a:latin typeface="Cambria Math"/>
                          </a:rPr>
                        </m:ctrlPr>
                      </m:naryPr>
                      <m:sub>
                        <m:r>
                          <m:rPr>
                            <m:brk m:alnAt="23"/>
                          </m:rPr>
                          <a:rPr lang="en-US" sz="2000" i="1">
                            <a:latin typeface="Cambria Math"/>
                          </a:rPr>
                          <m:t>𝑆</m:t>
                        </m:r>
                      </m:sub>
                      <m:sup/>
                      <m:e>
                        <m:r>
                          <a:rPr lang="en-US" sz="2000" b="1" i="1">
                            <a:latin typeface="Cambria Math"/>
                          </a:rPr>
                          <m:t>𝑫</m:t>
                        </m:r>
                        <m:r>
                          <a:rPr lang="en-US" sz="2000" i="1">
                            <a:latin typeface="Cambria Math"/>
                          </a:rPr>
                          <m:t>𝑑</m:t>
                        </m:r>
                        <m:r>
                          <a:rPr lang="en-US" sz="2000" b="1" i="1">
                            <a:latin typeface="Cambria Math"/>
                          </a:rPr>
                          <m:t>𝑺</m:t>
                        </m:r>
                      </m:e>
                    </m:nary>
                    <m:r>
                      <a:rPr lang="en-US" sz="2000" b="0" i="0" smtClean="0">
                        <a:latin typeface="Cambria Math"/>
                      </a:rPr>
                      <m:t>=</m:t>
                    </m:r>
                    <m:nary>
                      <m:naryPr>
                        <m:ctrlPr>
                          <a:rPr lang="en-US" sz="2000" i="1">
                            <a:latin typeface="Cambria Math"/>
                          </a:rPr>
                        </m:ctrlPr>
                      </m:naryPr>
                      <m:sub>
                        <m:r>
                          <a:rPr lang="en-US" sz="2000" b="0" i="1" smtClean="0">
                            <a:latin typeface="Cambria Math"/>
                          </a:rPr>
                          <m:t>𝑉</m:t>
                        </m:r>
                      </m:sub>
                      <m:sup/>
                      <m:e>
                        <m:r>
                          <a:rPr lang="el-GR" sz="2000" b="0" i="1" smtClean="0">
                            <a:latin typeface="Cambria Math"/>
                          </a:rPr>
                          <m:t>𝜌</m:t>
                        </m:r>
                        <m:r>
                          <a:rPr lang="en-US" sz="2000" i="1">
                            <a:latin typeface="Cambria Math"/>
                          </a:rPr>
                          <m:t>𝑑</m:t>
                        </m:r>
                        <m:r>
                          <a:rPr lang="en-US" sz="2000" b="0" i="1" smtClean="0">
                            <a:latin typeface="Cambria Math"/>
                          </a:rPr>
                          <m:t>𝑉</m:t>
                        </m:r>
                      </m:e>
                    </m:nary>
                  </m:oMath>
                </a14:m>
                <a:r>
                  <a:rPr lang="en-US" sz="2000" dirty="0" smtClean="0"/>
                  <a:t>			</a:t>
                </a:r>
                <a:r>
                  <a:rPr lang="el-GR" sz="2000" dirty="0" smtClean="0"/>
                  <a:t>Νόμος </a:t>
                </a:r>
                <a:r>
                  <a:rPr lang="en-US" sz="2000" dirty="0" smtClean="0"/>
                  <a:t>Gauss </a:t>
                </a:r>
                <a:r>
                  <a:rPr lang="el-GR" sz="2000" dirty="0" smtClean="0"/>
                  <a:t>ΗΠ</a:t>
                </a:r>
                <a:endParaRPr lang="en-US" sz="2000" dirty="0" smtClean="0"/>
              </a:p>
              <a:p>
                <a14:m>
                  <m:oMath xmlns:m="http://schemas.openxmlformats.org/officeDocument/2006/math">
                    <m:nary>
                      <m:naryPr>
                        <m:ctrlPr>
                          <a:rPr lang="en-US" sz="2000" i="1">
                            <a:latin typeface="Cambria Math"/>
                          </a:rPr>
                        </m:ctrlPr>
                      </m:naryPr>
                      <m:sub>
                        <m:r>
                          <m:rPr>
                            <m:brk m:alnAt="23"/>
                          </m:rPr>
                          <a:rPr lang="en-US" sz="2000" i="1">
                            <a:latin typeface="Cambria Math"/>
                          </a:rPr>
                          <m:t>𝑆</m:t>
                        </m:r>
                      </m:sub>
                      <m:sup/>
                      <m:e>
                        <m:r>
                          <a:rPr lang="en-US" sz="2000" b="1" i="1">
                            <a:latin typeface="Cambria Math"/>
                          </a:rPr>
                          <m:t>𝑩</m:t>
                        </m:r>
                        <m:r>
                          <a:rPr lang="en-US" sz="2000" i="1">
                            <a:latin typeface="Cambria Math"/>
                          </a:rPr>
                          <m:t>𝑑</m:t>
                        </m:r>
                        <m:r>
                          <a:rPr lang="en-US" sz="2000" b="1" i="1">
                            <a:latin typeface="Cambria Math"/>
                          </a:rPr>
                          <m:t>𝑺</m:t>
                        </m:r>
                      </m:e>
                    </m:nary>
                    <m:r>
                      <a:rPr lang="en-US" sz="2000" b="0" i="1" smtClean="0">
                        <a:latin typeface="Cambria Math"/>
                      </a:rPr>
                      <m:t>=0</m:t>
                    </m:r>
                  </m:oMath>
                </a14:m>
                <a:r>
                  <a:rPr lang="el-GR" sz="2000" dirty="0" smtClean="0"/>
                  <a:t>				Νόμος </a:t>
                </a:r>
                <a:r>
                  <a:rPr lang="en-US" sz="2000" dirty="0" smtClean="0"/>
                  <a:t>Gauss </a:t>
                </a:r>
                <a:r>
                  <a:rPr lang="el-GR" sz="2000" dirty="0" smtClean="0"/>
                  <a:t>ΜΠ</a:t>
                </a:r>
                <a:endParaRPr lang="en-US" sz="2000" dirty="0" smtClean="0"/>
              </a:p>
              <a:p>
                <a:endParaRPr lang="en-US" sz="2000" dirty="0" smtClean="0"/>
              </a:p>
              <a:p>
                <a:endParaRPr lang="en-US" sz="2000" dirty="0" smtClean="0"/>
              </a:p>
              <a:p>
                <a:endParaRPr lang="el-GR" sz="2000" dirty="0"/>
              </a:p>
              <a:p>
                <a:endParaRPr lang="el-GR" sz="2000" dirty="0"/>
              </a:p>
              <a:p>
                <a:endParaRPr lang="el-GR" sz="2000" dirty="0"/>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blipFill rotWithShape="1">
                <a:blip r:embed="rId3"/>
                <a:stretch>
                  <a:fillRect b="-4980"/>
                </a:stretch>
              </a:blipFill>
            </p:spPr>
            <p:txBody>
              <a:bodyPr/>
              <a:lstStyle/>
              <a:p>
                <a:r>
                  <a:rPr lang="en-US">
                    <a:noFill/>
                  </a:rPr>
                  <a:t> </a:t>
                </a:r>
              </a:p>
            </p:txBody>
          </p:sp>
        </mc:Fallback>
      </mc:AlternateContent>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Εξισώσεις </a:t>
            </a:r>
            <a:r>
              <a:rPr lang="en-US" dirty="0"/>
              <a:t>Maxwell</a:t>
            </a:r>
            <a:r>
              <a:rPr lang="el-GR" dirty="0"/>
              <a:t> </a:t>
            </a:r>
            <a:r>
              <a:rPr lang="en-US" dirty="0"/>
              <a:t/>
            </a:r>
            <a:br>
              <a:rPr lang="en-US" dirty="0"/>
            </a:br>
            <a:r>
              <a:rPr lang="en-US" dirty="0"/>
              <a:t>(</a:t>
            </a:r>
            <a:r>
              <a:rPr lang="el-GR" dirty="0"/>
              <a:t>Διαφορική μορφή</a:t>
            </a:r>
            <a:r>
              <a:rPr lang="en-US" dirty="0"/>
              <a:t>)</a:t>
            </a:r>
            <a:r>
              <a:rPr lang="el-GR" dirty="0"/>
              <a:t> </a:t>
            </a:r>
            <a:endParaRPr lang="en-GB" kern="0" dirty="0"/>
          </a:p>
        </p:txBody>
      </p:sp>
      <p:sp>
        <p:nvSpPr>
          <p:cNvPr id="5" name="Θέση περιεχομένου 4"/>
          <p:cNvSpPr>
            <a:spLocks noGrp="1"/>
          </p:cNvSpPr>
          <p:nvPr>
            <p:ph idx="1"/>
          </p:nvPr>
        </p:nvSpPr>
        <p:spPr/>
        <p:txBody>
          <a:bodyPr>
            <a:noAutofit/>
          </a:bodyPr>
          <a:lstStyle/>
          <a:p>
            <a:pPr>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9" name="Text Box 5"/>
          <p:cNvSpPr txBox="1">
            <a:spLocks noChangeArrowheads="1"/>
          </p:cNvSpPr>
          <p:nvPr/>
        </p:nvSpPr>
        <p:spPr bwMode="auto">
          <a:xfrm>
            <a:off x="3941440" y="2368558"/>
            <a:ext cx="3873500" cy="46166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000000"/>
                </a:solidFill>
                <a:effectLst/>
                <a:uLnTx/>
                <a:uFillTx/>
              </a:rPr>
              <a:t>Νόμος </a:t>
            </a:r>
            <a:r>
              <a:rPr kumimoji="0" lang="en-US" sz="1800" b="0" i="0" u="none" strike="noStrike" kern="0" cap="none" spc="0" normalizeH="0" baseline="0" noProof="0" dirty="0">
                <a:ln>
                  <a:noFill/>
                </a:ln>
                <a:solidFill>
                  <a:srgbClr val="000000"/>
                </a:solidFill>
                <a:effectLst/>
                <a:uLnTx/>
                <a:uFillTx/>
              </a:rPr>
              <a:t>Faraday</a:t>
            </a:r>
            <a:endParaRPr kumimoji="0" lang="el-GR" sz="1800" b="0" i="0" u="none" strike="noStrike" kern="0" cap="none" spc="0" normalizeH="0" baseline="0" noProof="0" dirty="0">
              <a:ln>
                <a:noFill/>
              </a:ln>
              <a:solidFill>
                <a:srgbClr val="000000"/>
              </a:solidFill>
              <a:effectLst/>
              <a:uLnTx/>
              <a:uFillTx/>
            </a:endParaRPr>
          </a:p>
        </p:txBody>
      </p:sp>
      <p:graphicFrame>
        <p:nvGraphicFramePr>
          <p:cNvPr id="20" name="Object 8"/>
          <p:cNvGraphicFramePr>
            <a:graphicFrameLocks noChangeAspect="1"/>
          </p:cNvGraphicFramePr>
          <p:nvPr>
            <p:extLst/>
          </p:nvPr>
        </p:nvGraphicFramePr>
        <p:xfrm>
          <a:off x="1541463" y="2381250"/>
          <a:ext cx="1541462" cy="2878138"/>
        </p:xfrm>
        <a:graphic>
          <a:graphicData uri="http://schemas.openxmlformats.org/presentationml/2006/ole">
            <mc:AlternateContent xmlns:mc="http://schemas.openxmlformats.org/markup-compatibility/2006">
              <mc:Choice xmlns:v="urn:schemas-microsoft-com:vml" Requires="v">
                <p:oleObj spid="_x0000_s7177" name="Equation" r:id="rId5" imgW="1028520" imgH="1917360" progId="Equation.DSMT4">
                  <p:embed/>
                </p:oleObj>
              </mc:Choice>
              <mc:Fallback>
                <p:oleObj name="Equation" r:id="rId5" imgW="1028520" imgH="1917360" progId="Equation.DSMT4">
                  <p:embed/>
                  <p:pic>
                    <p:nvPicPr>
                      <p:cNvPr id="0" name=""/>
                      <p:cNvPicPr>
                        <a:picLocks noChangeAspect="1" noChangeArrowheads="1"/>
                      </p:cNvPicPr>
                      <p:nvPr/>
                    </p:nvPicPr>
                    <p:blipFill>
                      <a:blip r:embed="rId6"/>
                      <a:srcRect/>
                      <a:stretch>
                        <a:fillRect/>
                      </a:stretch>
                    </p:blipFill>
                    <p:spPr bwMode="auto">
                      <a:xfrm>
                        <a:off x="1541463" y="2381250"/>
                        <a:ext cx="1541462" cy="287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9"/>
          <p:cNvSpPr txBox="1">
            <a:spLocks noChangeArrowheads="1"/>
          </p:cNvSpPr>
          <p:nvPr/>
        </p:nvSpPr>
        <p:spPr bwMode="auto">
          <a:xfrm>
            <a:off x="3923928" y="3336937"/>
            <a:ext cx="3873500" cy="46166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000000"/>
                </a:solidFill>
                <a:effectLst/>
                <a:uLnTx/>
                <a:uFillTx/>
              </a:rPr>
              <a:t>Νόμος </a:t>
            </a:r>
            <a:r>
              <a:rPr kumimoji="0" lang="en-US" sz="1800" b="0" i="0" u="none" strike="noStrike" kern="0" cap="none" spc="0" normalizeH="0" baseline="0" noProof="0" dirty="0">
                <a:ln>
                  <a:noFill/>
                </a:ln>
                <a:solidFill>
                  <a:srgbClr val="000000"/>
                </a:solidFill>
                <a:effectLst/>
                <a:uLnTx/>
                <a:uFillTx/>
              </a:rPr>
              <a:t>Amp</a:t>
            </a:r>
            <a:r>
              <a:rPr kumimoji="0" lang="en-US" sz="1800" b="0" i="0" u="none" strike="noStrike" kern="0" cap="none" spc="0" normalizeH="0" baseline="0" noProof="0" dirty="0">
                <a:ln>
                  <a:noFill/>
                </a:ln>
                <a:solidFill>
                  <a:srgbClr val="000000"/>
                </a:solidFill>
                <a:effectLst/>
                <a:uLnTx/>
                <a:uFillTx/>
                <a:cs typeface="Tahoma" pitchFamily="34" charset="0"/>
              </a:rPr>
              <a:t>ère</a:t>
            </a:r>
            <a:r>
              <a:rPr kumimoji="0" lang="en-US" sz="1800" b="0" i="0" u="none" strike="noStrike" kern="0" cap="none" spc="0" normalizeH="0" baseline="0" noProof="0" dirty="0">
                <a:ln>
                  <a:noFill/>
                </a:ln>
                <a:solidFill>
                  <a:srgbClr val="000000"/>
                </a:solidFill>
                <a:effectLst/>
                <a:uLnTx/>
                <a:uFillTx/>
              </a:rPr>
              <a:t>-Maxwell</a:t>
            </a:r>
          </a:p>
        </p:txBody>
      </p:sp>
      <p:sp>
        <p:nvSpPr>
          <p:cNvPr id="22" name="Text Box 10"/>
          <p:cNvSpPr txBox="1">
            <a:spLocks noChangeArrowheads="1"/>
          </p:cNvSpPr>
          <p:nvPr/>
        </p:nvSpPr>
        <p:spPr bwMode="auto">
          <a:xfrm>
            <a:off x="3923928" y="4149080"/>
            <a:ext cx="3873500" cy="46166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000000"/>
                </a:solidFill>
                <a:effectLst/>
                <a:uLnTx/>
                <a:uFillTx/>
              </a:rPr>
              <a:t>Νόμος </a:t>
            </a:r>
            <a:r>
              <a:rPr kumimoji="0" lang="en-US" sz="1800" b="0" i="0" u="none" strike="noStrike" kern="0" cap="none" spc="0" normalizeH="0" baseline="0" noProof="0" dirty="0">
                <a:ln>
                  <a:noFill/>
                </a:ln>
                <a:solidFill>
                  <a:srgbClr val="000000"/>
                </a:solidFill>
                <a:effectLst/>
                <a:uLnTx/>
                <a:uFillTx/>
              </a:rPr>
              <a:t>Gauss</a:t>
            </a:r>
            <a:r>
              <a:rPr kumimoji="0" lang="el-GR" sz="1800" b="0" i="0" u="none" strike="noStrike" kern="0" cap="none" spc="0" normalizeH="0" baseline="0" noProof="0" dirty="0">
                <a:ln>
                  <a:noFill/>
                </a:ln>
                <a:solidFill>
                  <a:srgbClr val="000000"/>
                </a:solidFill>
                <a:effectLst/>
                <a:uLnTx/>
                <a:uFillTx/>
              </a:rPr>
              <a:t> ΗΠ</a:t>
            </a:r>
            <a:endParaRPr kumimoji="0" lang="en-US" sz="1800" b="0" i="0" u="none" strike="noStrike" kern="0" cap="none" spc="0" normalizeH="0" baseline="0" noProof="0" dirty="0">
              <a:ln>
                <a:noFill/>
              </a:ln>
              <a:solidFill>
                <a:srgbClr val="000000"/>
              </a:solidFill>
              <a:effectLst/>
              <a:uLnTx/>
              <a:uFillTx/>
              <a:cs typeface="Tahoma" pitchFamily="34" charset="0"/>
            </a:endParaRPr>
          </a:p>
        </p:txBody>
      </p:sp>
      <p:sp>
        <p:nvSpPr>
          <p:cNvPr id="23" name="Text Box 11"/>
          <p:cNvSpPr txBox="1">
            <a:spLocks noChangeArrowheads="1"/>
          </p:cNvSpPr>
          <p:nvPr/>
        </p:nvSpPr>
        <p:spPr bwMode="auto">
          <a:xfrm>
            <a:off x="3923928" y="4941168"/>
            <a:ext cx="3873500" cy="46166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000000"/>
                </a:solidFill>
                <a:effectLst/>
                <a:uLnTx/>
                <a:uFillTx/>
              </a:rPr>
              <a:t>Νόμος </a:t>
            </a:r>
            <a:r>
              <a:rPr kumimoji="0" lang="en-US" sz="1800" b="0" i="0" u="none" strike="noStrike" kern="0" cap="none" spc="0" normalizeH="0" baseline="0" noProof="0" dirty="0">
                <a:ln>
                  <a:noFill/>
                </a:ln>
                <a:solidFill>
                  <a:srgbClr val="000000"/>
                </a:solidFill>
                <a:effectLst/>
                <a:uLnTx/>
                <a:uFillTx/>
              </a:rPr>
              <a:t>Gauss</a:t>
            </a:r>
            <a:r>
              <a:rPr kumimoji="0" lang="el-GR" sz="1800" b="0" i="0" u="none" strike="noStrike" kern="0" cap="none" spc="0" normalizeH="0" baseline="0" noProof="0" dirty="0">
                <a:ln>
                  <a:noFill/>
                </a:ln>
                <a:solidFill>
                  <a:srgbClr val="000000"/>
                </a:solidFill>
                <a:effectLst/>
                <a:uLnTx/>
                <a:uFillTx/>
              </a:rPr>
              <a:t> ΜΠ</a:t>
            </a:r>
            <a:endParaRPr kumimoji="0" lang="en-US" sz="1800" b="0" i="0" u="none" strike="noStrike" kern="0" cap="none" spc="0" normalizeH="0" baseline="0" noProof="0" dirty="0">
              <a:ln>
                <a:noFill/>
              </a:ln>
              <a:solidFill>
                <a:srgbClr val="000000"/>
              </a:solidFill>
              <a:effectLst/>
              <a:uLnTx/>
              <a:uFillTx/>
              <a:cs typeface="Tahoma" pitchFamily="34" charset="0"/>
            </a:endParaRPr>
          </a:p>
        </p:txBody>
      </p:sp>
    </p:spTree>
    <p:extLst>
      <p:ext uri="{BB962C8B-B14F-4D97-AF65-F5344CB8AC3E}">
        <p14:creationId xmlns:p14="http://schemas.microsoft.com/office/powerpoint/2010/main" val="331971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Επιπλέον:</a:t>
            </a:r>
            <a:endParaRPr lang="en-GB" kern="0" dirty="0"/>
          </a:p>
        </p:txBody>
      </p:sp>
      <p:sp>
        <p:nvSpPr>
          <p:cNvPr id="5" name="Θέση περιεχομένου 4"/>
          <p:cNvSpPr>
            <a:spLocks noGrp="1"/>
          </p:cNvSpPr>
          <p:nvPr>
            <p:ph idx="1"/>
          </p:nvPr>
        </p:nvSpPr>
        <p:spPr/>
        <p:txBody>
          <a:bodyPr>
            <a:noAutofit/>
          </a:bodyPr>
          <a:lstStyle/>
          <a:p>
            <a:pPr algn="just" fontAlgn="base">
              <a:spcBef>
                <a:spcPct val="0"/>
              </a:spcBef>
              <a:spcAft>
                <a:spcPct val="0"/>
              </a:spcAft>
            </a:pPr>
            <a:r>
              <a:rPr lang="el-GR" sz="2000" dirty="0"/>
              <a:t>Πυκνότητα ενέργειας ηλεκτρικού </a:t>
            </a:r>
            <a:r>
              <a:rPr lang="el-GR" sz="2000" dirty="0" smtClean="0"/>
              <a:t>πεδίου: </a:t>
            </a:r>
          </a:p>
          <a:p>
            <a:pPr algn="just" fontAlgn="base">
              <a:spcBef>
                <a:spcPct val="0"/>
              </a:spcBef>
              <a:spcAft>
                <a:spcPct val="0"/>
              </a:spcAft>
            </a:pPr>
            <a:endParaRPr lang="el-GR" sz="2000" dirty="0">
              <a:cs typeface="Tahoma" pitchFamily="34" charset="0"/>
            </a:endParaRPr>
          </a:p>
          <a:p>
            <a:pPr algn="just" fontAlgn="base">
              <a:spcBef>
                <a:spcPct val="0"/>
              </a:spcBef>
              <a:spcAft>
                <a:spcPct val="0"/>
              </a:spcAft>
            </a:pPr>
            <a:r>
              <a:rPr lang="el-GR" sz="2000" dirty="0"/>
              <a:t>Πυκνότητα ενέργειας μαγνητικού </a:t>
            </a:r>
            <a:r>
              <a:rPr lang="el-GR" sz="2000" dirty="0" smtClean="0"/>
              <a:t>πεδίου</a:t>
            </a:r>
            <a:r>
              <a:rPr lang="el-GR" sz="2000" dirty="0" smtClean="0">
                <a:latin typeface="Tahoma" pitchFamily="34" charset="0"/>
              </a:rPr>
              <a:t>: </a:t>
            </a:r>
          </a:p>
          <a:p>
            <a:pPr algn="just" fontAlgn="base">
              <a:spcBef>
                <a:spcPct val="0"/>
              </a:spcBef>
              <a:spcAft>
                <a:spcPct val="0"/>
              </a:spcAft>
            </a:pPr>
            <a:endParaRPr lang="el-GR" sz="2000" dirty="0" smtClean="0">
              <a:latin typeface="Tahoma" pitchFamily="34" charset="0"/>
              <a:cs typeface="Tahoma" pitchFamily="34" charset="0"/>
            </a:endParaRPr>
          </a:p>
          <a:p>
            <a:pPr algn="just" fontAlgn="base">
              <a:spcBef>
                <a:spcPct val="0"/>
              </a:spcBef>
              <a:spcAft>
                <a:spcPct val="0"/>
              </a:spcAft>
            </a:pPr>
            <a:endParaRPr lang="el-GR" sz="2000" dirty="0">
              <a:latin typeface="Tahoma" pitchFamily="34" charset="0"/>
              <a:cs typeface="Tahoma" pitchFamily="34" charset="0"/>
            </a:endParaRPr>
          </a:p>
          <a:p>
            <a:pPr algn="just" fontAlgn="base">
              <a:spcBef>
                <a:spcPct val="0"/>
              </a:spcBef>
              <a:spcAft>
                <a:spcPct val="0"/>
              </a:spcAft>
            </a:pPr>
            <a:endParaRPr lang="el-GR" sz="2000" dirty="0">
              <a:latin typeface="Tahoma" pitchFamily="34" charset="0"/>
              <a:cs typeface="Tahoma" pitchFamily="34" charset="0"/>
            </a:endParaRPr>
          </a:p>
          <a:p>
            <a:pPr algn="just" fontAlgn="base">
              <a:spcBef>
                <a:spcPct val="0"/>
              </a:spcBef>
              <a:spcAft>
                <a:spcPct val="0"/>
              </a:spcAft>
            </a:pPr>
            <a:r>
              <a:rPr lang="el-GR" sz="2000" dirty="0"/>
              <a:t>Καταστατικές </a:t>
            </a:r>
            <a:r>
              <a:rPr lang="el-GR" sz="2000" dirty="0" smtClean="0"/>
              <a:t>εξισώσεις: </a:t>
            </a:r>
          </a:p>
          <a:p>
            <a:pPr algn="just" fontAlgn="base">
              <a:spcBef>
                <a:spcPct val="0"/>
              </a:spcBef>
              <a:spcAft>
                <a:spcPct val="0"/>
              </a:spcAft>
            </a:pPr>
            <a:endParaRPr lang="el-GR" sz="2000" dirty="0">
              <a:cs typeface="Tahoma" pitchFamily="34" charset="0"/>
            </a:endParaRPr>
          </a:p>
          <a:p>
            <a:pPr algn="just" fontAlgn="base">
              <a:spcBef>
                <a:spcPct val="0"/>
              </a:spcBef>
              <a:spcAft>
                <a:spcPct val="0"/>
              </a:spcAft>
            </a:pPr>
            <a:endParaRPr lang="el-GR" sz="2000" dirty="0" smtClean="0">
              <a:cs typeface="Tahoma" pitchFamily="34" charset="0"/>
            </a:endParaRPr>
          </a:p>
          <a:p>
            <a:pPr algn="just" fontAlgn="base">
              <a:spcBef>
                <a:spcPct val="0"/>
              </a:spcBef>
              <a:spcAft>
                <a:spcPct val="0"/>
              </a:spcAft>
            </a:pPr>
            <a:endParaRPr lang="el-GR" sz="2000" dirty="0">
              <a:cs typeface="Tahoma" pitchFamily="34" charset="0"/>
            </a:endParaRPr>
          </a:p>
          <a:p>
            <a:pPr algn="just" fontAlgn="base">
              <a:spcBef>
                <a:spcPct val="0"/>
              </a:spcBef>
              <a:spcAft>
                <a:spcPct val="0"/>
              </a:spcAft>
            </a:pPr>
            <a:endParaRPr lang="el-GR" sz="2000" dirty="0" smtClean="0">
              <a:cs typeface="Tahoma" pitchFamily="34" charset="0"/>
            </a:endParaRPr>
          </a:p>
          <a:p>
            <a:pPr algn="just" fontAlgn="base">
              <a:spcBef>
                <a:spcPct val="0"/>
              </a:spcBef>
              <a:spcAft>
                <a:spcPct val="0"/>
              </a:spcAft>
            </a:pPr>
            <a:r>
              <a:rPr lang="el-GR" sz="2000" dirty="0"/>
              <a:t>Δύναμη </a:t>
            </a:r>
            <a:r>
              <a:rPr lang="en-US" sz="2000" dirty="0" smtClean="0"/>
              <a:t>Lorentz</a:t>
            </a:r>
            <a:r>
              <a:rPr lang="el-GR" sz="2000" dirty="0" smtClean="0"/>
              <a:t>:  </a:t>
            </a:r>
            <a:endParaRPr lang="en-US" sz="2000" dirty="0">
              <a:cs typeface="Tahoma" pitchFamily="34" charset="0"/>
            </a:endParaRPr>
          </a:p>
          <a:p>
            <a:pPr algn="just" fontAlgn="base">
              <a:spcBef>
                <a:spcPct val="0"/>
              </a:spcBef>
              <a:spcAft>
                <a:spcPct val="0"/>
              </a:spcAft>
            </a:pPr>
            <a:endParaRPr lang="en-US" sz="2000" dirty="0">
              <a:latin typeface="Tahoma" pitchFamily="34" charset="0"/>
              <a:cs typeface="Tahoma" pitchFamily="34" charset="0"/>
            </a:endParaRPr>
          </a:p>
          <a:p>
            <a:pPr algn="just" fontAlgn="base">
              <a:spcBef>
                <a:spcPct val="0"/>
              </a:spcBef>
              <a:spcAft>
                <a:spcPct val="0"/>
              </a:spcAft>
            </a:pPr>
            <a:endParaRPr lang="en-US" sz="2000" dirty="0">
              <a:latin typeface="Tahoma" pitchFamily="34" charset="0"/>
              <a:cs typeface="Tahoma" pitchFamily="34" charset="0"/>
            </a:endParaRPr>
          </a:p>
          <a:p>
            <a:pPr algn="just" fontAlgn="base">
              <a:spcBef>
                <a:spcPct val="0"/>
              </a:spcBef>
              <a:spcAft>
                <a:spcPct val="0"/>
              </a:spcAft>
            </a:pPr>
            <a:endParaRPr lang="en-US" sz="2000" dirty="0">
              <a:cs typeface="Tahoma" pitchFamily="34" charset="0"/>
            </a:endParaRPr>
          </a:p>
          <a:p>
            <a:pPr>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022455609"/>
              </p:ext>
            </p:extLst>
          </p:nvPr>
        </p:nvGraphicFramePr>
        <p:xfrm>
          <a:off x="5364088" y="1340768"/>
          <a:ext cx="1412875" cy="787400"/>
        </p:xfrm>
        <a:graphic>
          <a:graphicData uri="http://schemas.openxmlformats.org/presentationml/2006/ole">
            <mc:AlternateContent xmlns:mc="http://schemas.openxmlformats.org/markup-compatibility/2006">
              <mc:Choice xmlns:v="urn:schemas-microsoft-com:vml" Requires="v">
                <p:oleObj spid="_x0000_s5170" name="Equation" r:id="rId5" imgW="710891" imgH="393529" progId="Equation.DSMT4">
                  <p:embed/>
                </p:oleObj>
              </mc:Choice>
              <mc:Fallback>
                <p:oleObj name="Equation" r:id="rId5" imgW="710891" imgH="393529"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1340768"/>
                        <a:ext cx="1412875" cy="787400"/>
                      </a:xfrm>
                      <a:prstGeom prst="rect">
                        <a:avLst/>
                      </a:prstGeom>
                      <a:noFill/>
                      <a:ln w="9525">
                        <a:noFill/>
                        <a:miter lim="800000"/>
                        <a:headEnd/>
                        <a:tailEnd/>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3649287"/>
              </p:ext>
            </p:extLst>
          </p:nvPr>
        </p:nvGraphicFramePr>
        <p:xfrm>
          <a:off x="5797550" y="1963738"/>
          <a:ext cx="1565275" cy="787400"/>
        </p:xfrm>
        <a:graphic>
          <a:graphicData uri="http://schemas.openxmlformats.org/presentationml/2006/ole">
            <mc:AlternateContent xmlns:mc="http://schemas.openxmlformats.org/markup-compatibility/2006">
              <mc:Choice xmlns:v="urn:schemas-microsoft-com:vml" Requires="v">
                <p:oleObj spid="_x0000_s5171" name="Equation" r:id="rId7" imgW="787058" imgH="393529" progId="Equation.DSMT4">
                  <p:embed/>
                </p:oleObj>
              </mc:Choice>
              <mc:Fallback>
                <p:oleObj name="Equation" r:id="rId7" imgW="787058" imgH="393529"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7550" y="1963738"/>
                        <a:ext cx="1565275" cy="787400"/>
                      </a:xfrm>
                      <a:prstGeom prst="rect">
                        <a:avLst/>
                      </a:prstGeom>
                      <a:noFill/>
                      <a:ln w="9525">
                        <a:noFill/>
                        <a:miter lim="800000"/>
                        <a:headEnd/>
                        <a:tailEnd/>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20933892"/>
              </p:ext>
            </p:extLst>
          </p:nvPr>
        </p:nvGraphicFramePr>
        <p:xfrm>
          <a:off x="3779912" y="3916362"/>
          <a:ext cx="844550" cy="349250"/>
        </p:xfrm>
        <a:graphic>
          <a:graphicData uri="http://schemas.openxmlformats.org/presentationml/2006/ole">
            <mc:AlternateContent xmlns:mc="http://schemas.openxmlformats.org/markup-compatibility/2006">
              <mc:Choice xmlns:v="urn:schemas-microsoft-com:vml" Requires="v">
                <p:oleObj spid="_x0000_s5172" name="Equation" r:id="rId9" imgW="494870" imgH="203024" progId="Equation.DSMT4">
                  <p:embed/>
                </p:oleObj>
              </mc:Choice>
              <mc:Fallback>
                <p:oleObj name="Equation" r:id="rId9" imgW="494870" imgH="203024"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912" y="3916362"/>
                        <a:ext cx="8445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00806294"/>
              </p:ext>
            </p:extLst>
          </p:nvPr>
        </p:nvGraphicFramePr>
        <p:xfrm>
          <a:off x="3779912" y="3429000"/>
          <a:ext cx="876300" cy="317500"/>
        </p:xfrm>
        <a:graphic>
          <a:graphicData uri="http://schemas.openxmlformats.org/presentationml/2006/ole">
            <mc:AlternateContent xmlns:mc="http://schemas.openxmlformats.org/markup-compatibility/2006">
              <mc:Choice xmlns:v="urn:schemas-microsoft-com:vml" Requires="v">
                <p:oleObj spid="_x0000_s5173" name="Equation" r:id="rId11" imgW="494870" imgH="177646" progId="Equation.DSMT4">
                  <p:embed/>
                </p:oleObj>
              </mc:Choice>
              <mc:Fallback>
                <p:oleObj name="Equation" r:id="rId11" imgW="494870" imgH="177646"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9912" y="3429000"/>
                        <a:ext cx="876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22049454"/>
              </p:ext>
            </p:extLst>
          </p:nvPr>
        </p:nvGraphicFramePr>
        <p:xfrm>
          <a:off x="3791025" y="2971800"/>
          <a:ext cx="825500" cy="306387"/>
        </p:xfrm>
        <a:graphic>
          <a:graphicData uri="http://schemas.openxmlformats.org/presentationml/2006/ole">
            <mc:AlternateContent xmlns:mc="http://schemas.openxmlformats.org/markup-compatibility/2006">
              <mc:Choice xmlns:v="urn:schemas-microsoft-com:vml" Requires="v">
                <p:oleObj spid="_x0000_s5174" name="Equation" r:id="rId13" imgW="482181" imgH="177646" progId="Equation.DSMT4">
                  <p:embed/>
                </p:oleObj>
              </mc:Choice>
              <mc:Fallback>
                <p:oleObj name="Equation" r:id="rId13" imgW="482181" imgH="177646"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1025" y="2971800"/>
                        <a:ext cx="825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17523692"/>
              </p:ext>
            </p:extLst>
          </p:nvPr>
        </p:nvGraphicFramePr>
        <p:xfrm>
          <a:off x="2771800" y="4941168"/>
          <a:ext cx="2178050" cy="407987"/>
        </p:xfrm>
        <a:graphic>
          <a:graphicData uri="http://schemas.openxmlformats.org/presentationml/2006/ole">
            <mc:AlternateContent xmlns:mc="http://schemas.openxmlformats.org/markup-compatibility/2006">
              <mc:Choice xmlns:v="urn:schemas-microsoft-com:vml" Requires="v">
                <p:oleObj spid="_x0000_s5175" name="Equation" r:id="rId15" imgW="1155600" imgH="215640" progId="Equation.DSMT4">
                  <p:embed/>
                </p:oleObj>
              </mc:Choice>
              <mc:Fallback>
                <p:oleObj name="Equation" r:id="rId15" imgW="1155600" imgH="215640" progId="Equation.DSMT4">
                  <p:embed/>
                  <p:pic>
                    <p:nvPicPr>
                      <p:cNvPr id="0" name=""/>
                      <p:cNvPicPr>
                        <a:picLocks noChangeAspect="1" noChangeArrowheads="1"/>
                      </p:cNvPicPr>
                      <p:nvPr/>
                    </p:nvPicPr>
                    <p:blipFill>
                      <a:blip r:embed="rId16"/>
                      <a:srcRect/>
                      <a:stretch>
                        <a:fillRect/>
                      </a:stretch>
                    </p:blipFill>
                    <p:spPr bwMode="auto">
                      <a:xfrm>
                        <a:off x="2771800" y="4941168"/>
                        <a:ext cx="2178050" cy="407987"/>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192673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Μαγνητοστατική – Ηλεκτροστατική</a:t>
            </a:r>
            <a:endParaRPr lang="en-GB" kern="0" dirty="0"/>
          </a:p>
        </p:txBody>
      </p:sp>
      <p:sp>
        <p:nvSpPr>
          <p:cNvPr id="5" name="Θέση περιεχομένου 4"/>
          <p:cNvSpPr>
            <a:spLocks noGrp="1"/>
          </p:cNvSpPr>
          <p:nvPr>
            <p:ph idx="1"/>
          </p:nvPr>
        </p:nvSpPr>
        <p:spPr/>
        <p:txBody>
          <a:bodyPr>
            <a:noAutofit/>
          </a:bodyPr>
          <a:lstStyle/>
          <a:p>
            <a:pPr marL="0" indent="0">
              <a:buNone/>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020008361"/>
              </p:ext>
            </p:extLst>
          </p:nvPr>
        </p:nvGraphicFramePr>
        <p:xfrm>
          <a:off x="6423025" y="1581150"/>
          <a:ext cx="936625" cy="647700"/>
        </p:xfrm>
        <a:graphic>
          <a:graphicData uri="http://schemas.openxmlformats.org/presentationml/2006/ole">
            <mc:AlternateContent xmlns:mc="http://schemas.openxmlformats.org/markup-compatibility/2006">
              <mc:Choice xmlns:v="urn:schemas-microsoft-com:vml" Requires="v">
                <p:oleObj spid="_x0000_s6247" name="Equation" r:id="rId5" imgW="622080" imgH="431640" progId="Equation.DSMT4">
                  <p:embed/>
                </p:oleObj>
              </mc:Choice>
              <mc:Fallback>
                <p:oleObj name="Equation" r:id="rId5" imgW="622080" imgH="43164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025" y="1581150"/>
                        <a:ext cx="93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18892505"/>
              </p:ext>
            </p:extLst>
          </p:nvPr>
        </p:nvGraphicFramePr>
        <p:xfrm>
          <a:off x="2395538" y="1531938"/>
          <a:ext cx="993775" cy="611187"/>
        </p:xfrm>
        <a:graphic>
          <a:graphicData uri="http://schemas.openxmlformats.org/presentationml/2006/ole">
            <mc:AlternateContent xmlns:mc="http://schemas.openxmlformats.org/markup-compatibility/2006">
              <mc:Choice xmlns:v="urn:schemas-microsoft-com:vml" Requires="v">
                <p:oleObj spid="_x0000_s6248" name="Equation" r:id="rId7" imgW="660240" imgH="406080" progId="Equation.DSMT4">
                  <p:embed/>
                </p:oleObj>
              </mc:Choice>
              <mc:Fallback>
                <p:oleObj name="Equation" r:id="rId7" imgW="660240" imgH="4060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5538" y="1531938"/>
                        <a:ext cx="9937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31910234"/>
              </p:ext>
            </p:extLst>
          </p:nvPr>
        </p:nvGraphicFramePr>
        <p:xfrm>
          <a:off x="6453188" y="2271713"/>
          <a:ext cx="876300" cy="317500"/>
        </p:xfrm>
        <a:graphic>
          <a:graphicData uri="http://schemas.openxmlformats.org/presentationml/2006/ole">
            <mc:AlternateContent xmlns:mc="http://schemas.openxmlformats.org/markup-compatibility/2006">
              <mc:Choice xmlns:v="urn:schemas-microsoft-com:vml" Requires="v">
                <p:oleObj spid="_x0000_s6249" name="Equation" r:id="rId9" imgW="494870" imgH="177646" progId="Equation.DSMT4">
                  <p:embed/>
                </p:oleObj>
              </mc:Choice>
              <mc:Fallback>
                <p:oleObj name="Equation" r:id="rId9" imgW="494870" imgH="177646"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3188" y="2271713"/>
                        <a:ext cx="876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38636843"/>
              </p:ext>
            </p:extLst>
          </p:nvPr>
        </p:nvGraphicFramePr>
        <p:xfrm>
          <a:off x="6478588" y="2790825"/>
          <a:ext cx="825500" cy="306388"/>
        </p:xfrm>
        <a:graphic>
          <a:graphicData uri="http://schemas.openxmlformats.org/presentationml/2006/ole">
            <mc:AlternateContent xmlns:mc="http://schemas.openxmlformats.org/markup-compatibility/2006">
              <mc:Choice xmlns:v="urn:schemas-microsoft-com:vml" Requires="v">
                <p:oleObj spid="_x0000_s6250" name="Equation" r:id="rId11" imgW="482181" imgH="177646" progId="Equation.DSMT4">
                  <p:embed/>
                </p:oleObj>
              </mc:Choice>
              <mc:Fallback>
                <p:oleObj name="Equation" r:id="rId11" imgW="482181" imgH="17764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8588" y="2790825"/>
                        <a:ext cx="825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34486655"/>
              </p:ext>
            </p:extLst>
          </p:nvPr>
        </p:nvGraphicFramePr>
        <p:xfrm>
          <a:off x="2470150" y="2339975"/>
          <a:ext cx="844550" cy="349250"/>
        </p:xfrm>
        <a:graphic>
          <a:graphicData uri="http://schemas.openxmlformats.org/presentationml/2006/ole">
            <mc:AlternateContent xmlns:mc="http://schemas.openxmlformats.org/markup-compatibility/2006">
              <mc:Choice xmlns:v="urn:schemas-microsoft-com:vml" Requires="v">
                <p:oleObj spid="_x0000_s6251" name="Equation" r:id="rId13" imgW="494870" imgH="203024" progId="Equation.DSMT4">
                  <p:embed/>
                </p:oleObj>
              </mc:Choice>
              <mc:Fallback>
                <p:oleObj name="Equation" r:id="rId13" imgW="494870" imgH="203024"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0150" y="2339975"/>
                        <a:ext cx="8445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2"/>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39592920"/>
              </p:ext>
            </p:extLst>
          </p:nvPr>
        </p:nvGraphicFramePr>
        <p:xfrm>
          <a:off x="6273800" y="4394200"/>
          <a:ext cx="1235075" cy="687388"/>
        </p:xfrm>
        <a:graphic>
          <a:graphicData uri="http://schemas.openxmlformats.org/presentationml/2006/ole">
            <mc:AlternateContent xmlns:mc="http://schemas.openxmlformats.org/markup-compatibility/2006">
              <mc:Choice xmlns:v="urn:schemas-microsoft-com:vml" Requires="v">
                <p:oleObj spid="_x0000_s6252" name="Equation" r:id="rId15" imgW="710891" imgH="393529" progId="Equation.DSMT4">
                  <p:embed/>
                </p:oleObj>
              </mc:Choice>
              <mc:Fallback>
                <p:oleObj name="Equation" r:id="rId15" imgW="710891" imgH="393529"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73800" y="4394200"/>
                        <a:ext cx="12350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19913653"/>
              </p:ext>
            </p:extLst>
          </p:nvPr>
        </p:nvGraphicFramePr>
        <p:xfrm>
          <a:off x="2195513" y="4283075"/>
          <a:ext cx="1395412" cy="703263"/>
        </p:xfrm>
        <a:graphic>
          <a:graphicData uri="http://schemas.openxmlformats.org/presentationml/2006/ole">
            <mc:AlternateContent xmlns:mc="http://schemas.openxmlformats.org/markup-compatibility/2006">
              <mc:Choice xmlns:v="urn:schemas-microsoft-com:vml" Requires="v">
                <p:oleObj spid="_x0000_s6253" name="Equation" r:id="rId17" imgW="787058" imgH="393529" progId="Equation.DSMT4">
                  <p:embed/>
                </p:oleObj>
              </mc:Choice>
              <mc:Fallback>
                <p:oleObj name="Equation" r:id="rId17" imgW="787058" imgH="393529" progId="Equation.DSMT4">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5513" y="4283075"/>
                        <a:ext cx="139541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1234989"/>
              </p:ext>
            </p:extLst>
          </p:nvPr>
        </p:nvGraphicFramePr>
        <p:xfrm>
          <a:off x="6396038" y="5078413"/>
          <a:ext cx="990600" cy="287337"/>
        </p:xfrm>
        <a:graphic>
          <a:graphicData uri="http://schemas.openxmlformats.org/presentationml/2006/ole">
            <mc:AlternateContent xmlns:mc="http://schemas.openxmlformats.org/markup-compatibility/2006">
              <mc:Choice xmlns:v="urn:schemas-microsoft-com:vml" Requires="v">
                <p:oleObj spid="_x0000_s6254" name="Equation" r:id="rId19" imgW="609480" imgH="177480" progId="Equation.DSMT4">
                  <p:embed/>
                </p:oleObj>
              </mc:Choice>
              <mc:Fallback>
                <p:oleObj name="Equation" r:id="rId19" imgW="609480" imgH="177480" progId="Equation.DSMT4">
                  <p:embed/>
                  <p:pic>
                    <p:nvPicPr>
                      <p:cNvPr id="0"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96038" y="5078413"/>
                        <a:ext cx="990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88775955"/>
              </p:ext>
            </p:extLst>
          </p:nvPr>
        </p:nvGraphicFramePr>
        <p:xfrm>
          <a:off x="2235200" y="5022850"/>
          <a:ext cx="1314450" cy="315913"/>
        </p:xfrm>
        <a:graphic>
          <a:graphicData uri="http://schemas.openxmlformats.org/presentationml/2006/ole">
            <mc:AlternateContent xmlns:mc="http://schemas.openxmlformats.org/markup-compatibility/2006">
              <mc:Choice xmlns:v="urn:schemas-microsoft-com:vml" Requires="v">
                <p:oleObj spid="_x0000_s6255" name="Equation" r:id="rId21" imgW="736560" imgH="177480" progId="Equation.DSMT4">
                  <p:embed/>
                </p:oleObj>
              </mc:Choice>
              <mc:Fallback>
                <p:oleObj name="Equation" r:id="rId21" imgW="736560" imgH="177480" progId="Equation.DSMT4">
                  <p:embed/>
                  <p:pic>
                    <p:nvPicPr>
                      <p:cNvPr id="0"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35200" y="5022850"/>
                        <a:ext cx="13144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37533093"/>
              </p:ext>
            </p:extLst>
          </p:nvPr>
        </p:nvGraphicFramePr>
        <p:xfrm>
          <a:off x="2252663" y="5416550"/>
          <a:ext cx="1281112" cy="352425"/>
        </p:xfrm>
        <a:graphic>
          <a:graphicData uri="http://schemas.openxmlformats.org/presentationml/2006/ole">
            <mc:AlternateContent xmlns:mc="http://schemas.openxmlformats.org/markup-compatibility/2006">
              <mc:Choice xmlns:v="urn:schemas-microsoft-com:vml" Requires="v">
                <p:oleObj spid="_x0000_s6256" name="Equation" r:id="rId23" imgW="838080" imgH="228600" progId="Equation.DSMT4">
                  <p:embed/>
                </p:oleObj>
              </mc:Choice>
              <mc:Fallback>
                <p:oleObj name="Equation" r:id="rId23" imgW="838080" imgH="228600" progId="Equation.DSMT4">
                  <p:embed/>
                  <p:pic>
                    <p:nvPicPr>
                      <p:cNvPr id="0"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52663" y="5416550"/>
                        <a:ext cx="12811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089298123"/>
              </p:ext>
            </p:extLst>
          </p:nvPr>
        </p:nvGraphicFramePr>
        <p:xfrm>
          <a:off x="6442075" y="5486400"/>
          <a:ext cx="898525" cy="368300"/>
        </p:xfrm>
        <a:graphic>
          <a:graphicData uri="http://schemas.openxmlformats.org/presentationml/2006/ole">
            <mc:AlternateContent xmlns:mc="http://schemas.openxmlformats.org/markup-compatibility/2006">
              <mc:Choice xmlns:v="urn:schemas-microsoft-com:vml" Requires="v">
                <p:oleObj spid="_x0000_s6257" name="Equation" r:id="rId25" imgW="558720" imgH="228600" progId="Equation.DSMT4">
                  <p:embed/>
                </p:oleObj>
              </mc:Choice>
              <mc:Fallback>
                <p:oleObj name="Equation" r:id="rId25" imgW="558720" imgH="228600" progId="Equation.DSMT4">
                  <p:embed/>
                  <p:pic>
                    <p:nvPicPr>
                      <p:cNvPr id="0"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42075" y="5486400"/>
                        <a:ext cx="89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2123728" y="2780928"/>
                <a:ext cx="1898340" cy="951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l-GR" i="1">
                              <a:latin typeface="Cambria Math"/>
                            </a:rPr>
                          </m:ctrlPr>
                        </m:naryPr>
                        <m:sub>
                          <m:r>
                            <m:rPr>
                              <m:brk m:alnAt="24"/>
                            </m:rPr>
                            <a:rPr lang="en-US" i="1">
                              <a:latin typeface="Cambria Math"/>
                            </a:rPr>
                            <m:t>𝐶</m:t>
                          </m:r>
                        </m:sub>
                        <m:sup/>
                        <m:e>
                          <m:r>
                            <a:rPr lang="en-US" b="1" i="1">
                              <a:latin typeface="Cambria Math"/>
                            </a:rPr>
                            <m:t>𝑯</m:t>
                          </m:r>
                          <m:r>
                            <a:rPr lang="en-US" i="1">
                              <a:latin typeface="Cambria Math"/>
                            </a:rPr>
                            <m:t>𝑑</m:t>
                          </m:r>
                          <m:r>
                            <a:rPr lang="en-US" b="1" i="1">
                              <a:latin typeface="Cambria Math"/>
                            </a:rPr>
                            <m:t>𝒍</m:t>
                          </m:r>
                        </m:e>
                      </m:nary>
                      <m:r>
                        <a:rPr lang="en-US" i="1">
                          <a:latin typeface="Cambria Math"/>
                        </a:rPr>
                        <m:t>=</m:t>
                      </m:r>
                      <m:nary>
                        <m:naryPr>
                          <m:ctrlPr>
                            <a:rPr lang="en-US" i="1">
                              <a:latin typeface="Cambria Math"/>
                            </a:rPr>
                          </m:ctrlPr>
                        </m:naryPr>
                        <m:sub>
                          <m:r>
                            <m:rPr>
                              <m:brk m:alnAt="23"/>
                            </m:rPr>
                            <a:rPr lang="en-US" i="1">
                              <a:latin typeface="Cambria Math"/>
                            </a:rPr>
                            <m:t>𝑆</m:t>
                          </m:r>
                        </m:sub>
                        <m:sup/>
                        <m:e>
                          <m:r>
                            <a:rPr lang="en-US" b="1" i="1">
                              <a:latin typeface="Cambria Math"/>
                            </a:rPr>
                            <m:t>𝑱</m:t>
                          </m:r>
                          <m:r>
                            <a:rPr lang="en-US" i="1">
                              <a:latin typeface="Cambria Math"/>
                            </a:rPr>
                            <m:t>𝑑</m:t>
                          </m:r>
                          <m:r>
                            <a:rPr lang="en-US" b="1" i="1">
                              <a:latin typeface="Cambria Math"/>
                            </a:rPr>
                            <m:t>𝑺</m:t>
                          </m:r>
                        </m:e>
                      </m:nary>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2123728" y="2780928"/>
                <a:ext cx="1898340" cy="951671"/>
              </a:xfrm>
              <a:prstGeom prst="rect">
                <a:avLst/>
              </a:prstGeom>
              <a:blipFill rotWithShape="1">
                <a:blip r:embed="rId27"/>
                <a:stretch>
                  <a:fillRect r="-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123727" y="3636979"/>
                <a:ext cx="2031325" cy="493084"/>
              </a:xfrm>
              <a:prstGeom prst="rect">
                <a:avLst/>
              </a:prstGeom>
            </p:spPr>
            <p:txBody>
              <a:bodyPr wrap="none">
                <a:spAutoFit/>
              </a:bodyPr>
              <a:lstStyle/>
              <a:p>
                <a14:m>
                  <m:oMath xmlns:m="http://schemas.openxmlformats.org/officeDocument/2006/math">
                    <m:nary>
                      <m:naryPr>
                        <m:ctrlPr>
                          <a:rPr lang="en-US" i="1">
                            <a:latin typeface="Cambria Math"/>
                          </a:rPr>
                        </m:ctrlPr>
                      </m:naryPr>
                      <m:sub>
                        <m:r>
                          <m:rPr>
                            <m:brk m:alnAt="23"/>
                          </m:rPr>
                          <a:rPr lang="en-US" i="1">
                            <a:latin typeface="Cambria Math"/>
                          </a:rPr>
                          <m:t>𝑆</m:t>
                        </m:r>
                      </m:sub>
                      <m:sup/>
                      <m:e>
                        <m:r>
                          <a:rPr lang="en-US" b="1" i="1">
                            <a:latin typeface="Cambria Math"/>
                          </a:rPr>
                          <m:t>𝑩</m:t>
                        </m:r>
                        <m:r>
                          <a:rPr lang="en-US" i="1">
                            <a:latin typeface="Cambria Math"/>
                          </a:rPr>
                          <m:t>𝑑</m:t>
                        </m:r>
                        <m:r>
                          <a:rPr lang="en-US" b="1" i="1">
                            <a:latin typeface="Cambria Math"/>
                          </a:rPr>
                          <m:t>𝑺</m:t>
                        </m:r>
                      </m:e>
                    </m:nary>
                    <m:r>
                      <a:rPr lang="en-US" i="1">
                        <a:latin typeface="Cambria Math"/>
                      </a:rPr>
                      <m:t>=0</m:t>
                    </m:r>
                  </m:oMath>
                </a14:m>
                <a:r>
                  <a:rPr lang="el-GR" dirty="0"/>
                  <a:t>	</a:t>
                </a:r>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2123727" y="3636979"/>
                <a:ext cx="2031325" cy="493084"/>
              </a:xfrm>
              <a:prstGeom prst="rect">
                <a:avLst/>
              </a:prstGeom>
              <a:blipFill rotWithShape="1">
                <a:blip r:embed="rId28"/>
                <a:stretch>
                  <a:fillRect l="-20060" t="-95062" r="-4192" b="-160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265490" y="2931850"/>
                <a:ext cx="1292149" cy="951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l-GR" i="1" smtClean="0">
                              <a:latin typeface="Cambria Math"/>
                            </a:rPr>
                          </m:ctrlPr>
                        </m:naryPr>
                        <m:sub>
                          <m:r>
                            <m:rPr>
                              <m:brk m:alnAt="24"/>
                            </m:rPr>
                            <a:rPr lang="en-US" i="1">
                              <a:latin typeface="Cambria Math"/>
                            </a:rPr>
                            <m:t>𝐶</m:t>
                          </m:r>
                        </m:sub>
                        <m:sup/>
                        <m:e>
                          <m:r>
                            <a:rPr lang="en-US" b="1" i="1">
                              <a:latin typeface="Cambria Math"/>
                            </a:rPr>
                            <m:t>𝑬</m:t>
                          </m:r>
                          <m:r>
                            <a:rPr lang="en-US" i="1">
                              <a:latin typeface="Cambria Math"/>
                            </a:rPr>
                            <m:t>𝑑</m:t>
                          </m:r>
                          <m:r>
                            <a:rPr lang="en-US" b="1" i="1">
                              <a:latin typeface="Cambria Math"/>
                            </a:rPr>
                            <m:t>𝒍</m:t>
                          </m:r>
                        </m:e>
                      </m:nary>
                      <m:r>
                        <a:rPr lang="en-US" i="1">
                          <a:latin typeface="Cambria Math"/>
                        </a:rPr>
                        <m:t>=</m:t>
                      </m:r>
                      <m:r>
                        <a:rPr lang="el-GR" b="0" i="1" smtClean="0">
                          <a:latin typeface="Cambria Math"/>
                        </a:rPr>
                        <m:t>0</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6265490" y="2931850"/>
                <a:ext cx="1292149" cy="951671"/>
              </a:xfrm>
              <a:prstGeom prst="rect">
                <a:avLst/>
              </a:prstGeom>
              <a:blipFill rotWithShape="1">
                <a:blip r:embed="rId29"/>
                <a:stretch>
                  <a:fillRect r="-5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878549" y="3732599"/>
                <a:ext cx="2074414" cy="739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a:latin typeface="Cambria Math"/>
                            </a:rPr>
                          </m:ctrlPr>
                        </m:naryPr>
                        <m:sub>
                          <m:r>
                            <m:rPr>
                              <m:brk m:alnAt="23"/>
                            </m:rPr>
                            <a:rPr lang="en-US" i="1">
                              <a:latin typeface="Cambria Math"/>
                            </a:rPr>
                            <m:t>𝑆</m:t>
                          </m:r>
                        </m:sub>
                        <m:sup/>
                        <m:e>
                          <m:r>
                            <a:rPr lang="en-US" b="1" i="1">
                              <a:latin typeface="Cambria Math"/>
                            </a:rPr>
                            <m:t>𝑫</m:t>
                          </m:r>
                          <m:r>
                            <a:rPr lang="en-US" i="1">
                              <a:latin typeface="Cambria Math"/>
                            </a:rPr>
                            <m:t>𝑑</m:t>
                          </m:r>
                          <m:r>
                            <a:rPr lang="en-US" b="1" i="1">
                              <a:latin typeface="Cambria Math"/>
                            </a:rPr>
                            <m:t>𝑺</m:t>
                          </m:r>
                        </m:e>
                      </m:nary>
                      <m:r>
                        <a:rPr lang="en-US">
                          <a:latin typeface="Cambria Math"/>
                        </a:rPr>
                        <m:t>=</m:t>
                      </m:r>
                      <m:nary>
                        <m:naryPr>
                          <m:ctrlPr>
                            <a:rPr lang="en-US" i="1">
                              <a:latin typeface="Cambria Math"/>
                            </a:rPr>
                          </m:ctrlPr>
                        </m:naryPr>
                        <m:sub>
                          <m:r>
                            <a:rPr lang="en-US" i="1">
                              <a:latin typeface="Cambria Math"/>
                            </a:rPr>
                            <m:t>𝑉</m:t>
                          </m:r>
                        </m:sub>
                        <m:sup/>
                        <m:e>
                          <m:r>
                            <a:rPr lang="el-GR" i="1">
                              <a:latin typeface="Cambria Math"/>
                            </a:rPr>
                            <m:t>𝜌</m:t>
                          </m:r>
                          <m:r>
                            <a:rPr lang="en-US" i="1">
                              <a:latin typeface="Cambria Math"/>
                            </a:rPr>
                            <m:t>𝑑𝑉</m:t>
                          </m:r>
                        </m:e>
                      </m:nary>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5878549" y="3732599"/>
                <a:ext cx="2074414" cy="739690"/>
              </a:xfrm>
              <a:prstGeom prst="rect">
                <a:avLst/>
              </a:prstGeom>
              <a:blipFill rotWithShape="1">
                <a:blip r:embed="rId30"/>
                <a:stretch>
                  <a:fillRect r="-3226"/>
                </a:stretch>
              </a:blipFill>
            </p:spPr>
            <p:txBody>
              <a:bodyPr/>
              <a:lstStyle/>
              <a:p>
                <a:r>
                  <a:rPr lang="en-US">
                    <a:noFill/>
                  </a:rPr>
                  <a:t> </a:t>
                </a:r>
              </a:p>
            </p:txBody>
          </p:sp>
        </mc:Fallback>
      </mc:AlternateContent>
    </p:spTree>
    <p:extLst>
      <p:ext uri="{BB962C8B-B14F-4D97-AF65-F5344CB8AC3E}">
        <p14:creationId xmlns:p14="http://schemas.microsoft.com/office/powerpoint/2010/main" val="392904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Μαγνητική Δύναμη</a:t>
            </a:r>
            <a:endParaRPr lang="en-GB" kern="0" dirty="0"/>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p:txBody>
              <a:bodyPr>
                <a:normAutofit fontScale="92500" lnSpcReduction="10000"/>
              </a:bodyPr>
              <a:lstStyle/>
              <a:p>
                <a:pPr lvl="0"/>
                <a:r>
                  <a:rPr lang="el-GR" sz="2400" b="1" i="1" kern="0" dirty="0" smtClean="0"/>
                  <a:t>Δύναμη ασκούμενη σε φορτίο </a:t>
                </a:r>
                <a:r>
                  <a:rPr lang="en-US" sz="2400" b="1" i="1" kern="0" dirty="0"/>
                  <a:t>q</a:t>
                </a:r>
                <a:r>
                  <a:rPr lang="el-GR" sz="2400" b="1" i="1" kern="0" dirty="0"/>
                  <a:t> που κινείται με ταχύτητα </a:t>
                </a:r>
                <a14:m>
                  <m:oMath xmlns:m="http://schemas.openxmlformats.org/officeDocument/2006/math">
                    <m:r>
                      <a:rPr lang="en-US" sz="2400" b="1" i="1" kern="0">
                        <a:latin typeface="Cambria Math"/>
                      </a:rPr>
                      <m:t>𝒗</m:t>
                    </m:r>
                  </m:oMath>
                </a14:m>
                <a:r>
                  <a:rPr lang="en-US" sz="2400" b="1" i="1" kern="0" dirty="0"/>
                  <a:t> </a:t>
                </a:r>
                <a:r>
                  <a:rPr lang="el-GR" sz="2400" b="1" i="1" kern="0" dirty="0"/>
                  <a:t>μέσα σε μαγνητικό </a:t>
                </a:r>
                <a:r>
                  <a:rPr lang="el-GR" sz="2400" b="1" i="1" kern="0" dirty="0" smtClean="0"/>
                  <a:t>πεδίο : </a:t>
                </a:r>
                <a14:m>
                  <m:oMath xmlns:m="http://schemas.openxmlformats.org/officeDocument/2006/math">
                    <m:r>
                      <a:rPr lang="en-US" sz="2400" b="1" i="1" kern="0" smtClean="0">
                        <a:latin typeface="Cambria Math"/>
                      </a:rPr>
                      <m:t>𝑭</m:t>
                    </m:r>
                    <m:r>
                      <a:rPr lang="en-US" sz="2400" b="1" i="1" kern="0" smtClean="0">
                        <a:latin typeface="Cambria Math"/>
                      </a:rPr>
                      <m:t>=</m:t>
                    </m:r>
                    <m:r>
                      <a:rPr lang="en-US" sz="2400" b="0" i="1" kern="0" smtClean="0">
                        <a:latin typeface="Cambria Math"/>
                      </a:rPr>
                      <m:t>𝑞</m:t>
                    </m:r>
                    <m:r>
                      <a:rPr lang="en-US" sz="2400" b="1" i="1" kern="0" smtClean="0">
                        <a:latin typeface="Cambria Math"/>
                      </a:rPr>
                      <m:t>(</m:t>
                    </m:r>
                    <m:r>
                      <a:rPr lang="en-US" sz="2400" b="1" i="1" kern="0" smtClean="0">
                        <a:latin typeface="Cambria Math"/>
                      </a:rPr>
                      <m:t>𝒗</m:t>
                    </m:r>
                    <m:r>
                      <a:rPr lang="en-US" sz="2400" b="1" i="1" kern="0" smtClean="0">
                        <a:latin typeface="Cambria Math"/>
                        <a:ea typeface="Cambria Math"/>
                      </a:rPr>
                      <m:t>×</m:t>
                    </m:r>
                    <m:r>
                      <a:rPr lang="en-US" sz="2400" b="1" i="1" kern="0" smtClean="0">
                        <a:latin typeface="Cambria Math"/>
                        <a:ea typeface="Cambria Math"/>
                      </a:rPr>
                      <m:t>𝑩</m:t>
                    </m:r>
                    <m:r>
                      <a:rPr lang="en-US" sz="2400" b="1" i="1" kern="0" smtClean="0">
                        <a:latin typeface="Cambria Math"/>
                        <a:ea typeface="Cambria Math"/>
                      </a:rPr>
                      <m:t>)</m:t>
                    </m:r>
                  </m:oMath>
                </a14:m>
                <a:endParaRPr lang="en-US" sz="2400" b="1" i="1" kern="0" baseline="-25000" dirty="0" smtClean="0"/>
              </a:p>
              <a:p>
                <a:r>
                  <a:rPr lang="el-GR" sz="2400" dirty="0"/>
                  <a:t>Η «μαγνητική» δύναμη που εμφανίζεται στο ηλεκτρικό φορτίο είναι κάθετη στις διευθύνσεις της ταχύτητας και της επαγωγής μαγνητικού πεδίου</a:t>
                </a:r>
              </a:p>
              <a:p>
                <a:r>
                  <a:rPr lang="el-GR" sz="2400" dirty="0"/>
                  <a:t>Δεν παράγει έργο </a:t>
                </a:r>
              </a:p>
              <a:p>
                <a:r>
                  <a:rPr lang="el-GR" sz="2400" dirty="0"/>
                  <a:t>Εμφανίζεται μόνο σε κινούμενο φορτίο</a:t>
                </a:r>
              </a:p>
              <a:p>
                <a:pPr lvl="0"/>
                <a:endParaRPr lang="el-GR" sz="2400" b="1" i="1" kern="0" baseline="-25000" dirty="0"/>
              </a:p>
              <a:p>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blipFill rotWithShape="1">
                <a:blip r:embed="rId3"/>
                <a:stretch>
                  <a:fillRect l="-1659" t="-1617" r="-2564" b="-15903"/>
                </a:stretch>
              </a:blipFill>
            </p:spPr>
            <p:txBody>
              <a:bodyPr/>
              <a:lstStyle/>
              <a:p>
                <a:r>
                  <a:rPr lang="en-US">
                    <a:noFill/>
                  </a:rPr>
                  <a:t> </a:t>
                </a:r>
              </a:p>
            </p:txBody>
          </p:sp>
        </mc:Fallback>
      </mc:AlternateContent>
      <p:sp>
        <p:nvSpPr>
          <p:cNvPr id="11" name="Content Placeholder 10"/>
          <p:cNvSpPr>
            <a:spLocks noGrp="1"/>
          </p:cNvSpPr>
          <p:nvPr>
            <p:ph sz="half" idx="2"/>
          </p:nvPr>
        </p:nvSpPr>
        <p:spPr/>
        <p:txBody>
          <a:bodyPr>
            <a:normAutofit fontScale="92500" lnSpcReduction="10000"/>
          </a:bodyPr>
          <a:lstStyle/>
          <a:p>
            <a:endParaRPr lang="en-US"/>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3" name="TextBox 12"/>
          <p:cNvSpPr txBox="1"/>
          <p:nvPr/>
        </p:nvSpPr>
        <p:spPr>
          <a:xfrm>
            <a:off x="1547664" y="2996952"/>
            <a:ext cx="2304256" cy="576064"/>
          </a:xfrm>
          <a:prstGeom prst="rect">
            <a:avLst/>
          </a:prstGeom>
        </p:spPr>
        <p:txBody>
          <a:bodyPr vert="horz" wrap="square" lIns="91440" tIns="45720" rIns="91440" bIns="45720" rtlCol="0" anchor="ctr">
            <a:normAutofit/>
          </a:bodyPr>
          <a:lstStyle/>
          <a:p>
            <a:endParaRPr lang="en-US" dirty="0" smtClean="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8266" y="2276872"/>
            <a:ext cx="3924174" cy="2952328"/>
          </a:xfrm>
          <a:prstGeom prst="rect">
            <a:avLst/>
          </a:prstGeom>
        </p:spPr>
      </p:pic>
      <p:sp>
        <p:nvSpPr>
          <p:cNvPr id="12" name="TextBox 11"/>
          <p:cNvSpPr txBox="1"/>
          <p:nvPr/>
        </p:nvSpPr>
        <p:spPr>
          <a:xfrm>
            <a:off x="5364088" y="5445224"/>
            <a:ext cx="2736304" cy="504056"/>
          </a:xfrm>
          <a:prstGeom prst="rect">
            <a:avLst/>
          </a:prstGeom>
        </p:spPr>
        <p:txBody>
          <a:bodyPr vert="horz" wrap="square" lIns="91440" tIns="45720" rIns="91440" bIns="45720" rtlCol="0" anchor="ctr">
            <a:normAutofit fontScale="85000" lnSpcReduction="10000"/>
          </a:bodyPr>
          <a:lstStyle/>
          <a:p>
            <a:r>
              <a:rPr lang="el-GR" dirty="0" smtClean="0"/>
              <a:t>Πηγή: [</a:t>
            </a:r>
            <a:r>
              <a:rPr lang="en-US" dirty="0" smtClean="0">
                <a:hlinkClick r:id="rId6"/>
              </a:rPr>
              <a:t>commons.wikimedia.org</a:t>
            </a:r>
            <a:r>
              <a:rPr lang="el-GR" dirty="0" smtClean="0"/>
              <a:t>]</a:t>
            </a:r>
            <a:endParaRPr lang="en-US" dirty="0" smtClean="0"/>
          </a:p>
        </p:txBody>
      </p:sp>
    </p:spTree>
    <p:extLst>
      <p:ext uri="{BB962C8B-B14F-4D97-AF65-F5344CB8AC3E}">
        <p14:creationId xmlns:p14="http://schemas.microsoft.com/office/powerpoint/2010/main" val="3054530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Δύναμη </a:t>
            </a:r>
            <a:r>
              <a:rPr lang="en-US" dirty="0"/>
              <a:t>Lorentz</a:t>
            </a:r>
            <a:endParaRPr lang="en-GB" kern="0" dirty="0"/>
          </a:p>
        </p:txBody>
      </p:sp>
      <p:sp>
        <p:nvSpPr>
          <p:cNvPr id="5" name="Θέση περιεχομένου 4"/>
          <p:cNvSpPr>
            <a:spLocks noGrp="1"/>
          </p:cNvSpPr>
          <p:nvPr>
            <p:ph idx="1"/>
          </p:nvPr>
        </p:nvSpPr>
        <p:spPr/>
        <p:txBody>
          <a:bodyPr>
            <a:noAutofit/>
          </a:bodyPr>
          <a:lstStyle/>
          <a:p>
            <a:pPr lvl="0"/>
            <a:r>
              <a:rPr lang="el-GR" sz="2000" b="1" i="1" kern="0" dirty="0"/>
              <a:t>Δύναμη ανά μονάδα </a:t>
            </a:r>
            <a:r>
              <a:rPr lang="el-GR" sz="2000" b="1" i="1" kern="0" dirty="0" smtClean="0"/>
              <a:t>όγκου:</a:t>
            </a:r>
          </a:p>
          <a:p>
            <a:r>
              <a:rPr lang="el-GR" sz="2000" b="1" i="1" kern="0" dirty="0" smtClean="0"/>
              <a:t> </a:t>
            </a:r>
            <a:r>
              <a:rPr lang="el-GR" sz="2000" b="1" i="1" kern="0" dirty="0"/>
              <a:t>Συνολική </a:t>
            </a:r>
            <a:r>
              <a:rPr lang="el-GR" sz="2000" b="1" i="1" kern="0" dirty="0" smtClean="0"/>
              <a:t>δύναμη:</a:t>
            </a:r>
          </a:p>
          <a:p>
            <a:r>
              <a:rPr lang="el-GR" sz="2000" b="1" i="1" kern="0" dirty="0" smtClean="0"/>
              <a:t>Επειδή: </a:t>
            </a:r>
          </a:p>
          <a:p>
            <a:pPr lvl="0"/>
            <a:endParaRPr lang="el-GR" sz="2000" b="1" i="1" kern="0" baseline="-25000" dirty="0"/>
          </a:p>
          <a:p>
            <a:r>
              <a:rPr lang="el-GR" sz="2000" b="1" i="1" u="sng" kern="0" dirty="0"/>
              <a:t>Μαγνητική δύναμη </a:t>
            </a:r>
            <a:r>
              <a:rPr lang="el-GR" sz="2000" b="1" i="1" kern="0" dirty="0"/>
              <a:t>ανά μονάδα </a:t>
            </a:r>
            <a:r>
              <a:rPr lang="el-GR" sz="2000" b="1" i="1" kern="0" dirty="0" smtClean="0"/>
              <a:t>όγκου: </a:t>
            </a:r>
            <a:endParaRPr lang="el-GR" sz="2000" b="1" i="1" kern="0" baseline="-25000" dirty="0"/>
          </a:p>
          <a:p>
            <a:r>
              <a:rPr lang="el-GR" sz="2000" b="1" i="1" kern="0" dirty="0" smtClean="0"/>
              <a:t> </a:t>
            </a:r>
            <a:r>
              <a:rPr lang="el-GR" sz="2000" b="1" i="1" u="sng" kern="0" dirty="0"/>
              <a:t>Συνολική μαγνητική </a:t>
            </a:r>
            <a:r>
              <a:rPr lang="el-GR" sz="2000" b="1" i="1" u="sng" kern="0" dirty="0" smtClean="0"/>
              <a:t>δύναμη:</a:t>
            </a:r>
          </a:p>
          <a:p>
            <a:pPr marL="0" indent="0">
              <a:buNone/>
            </a:pPr>
            <a:endParaRPr lang="el-GR" sz="2000" b="1" i="1" u="sng" kern="0" dirty="0" smtClean="0"/>
          </a:p>
          <a:p>
            <a:r>
              <a:rPr lang="el-GR" sz="2000" b="1" i="1" kern="0" dirty="0" smtClean="0"/>
              <a:t>Μαγνητική </a:t>
            </a:r>
            <a:r>
              <a:rPr lang="el-GR" sz="2000" b="1" i="1" kern="0" dirty="0"/>
              <a:t>δύναμη σε ρευματοφόρο αγωγό που βρίσκεται σε μαγνητικό πεδίο </a:t>
            </a:r>
            <a:r>
              <a:rPr lang="el-GR" sz="2000" b="1" i="1" u="sng" kern="0" dirty="0"/>
              <a:t>(δεν είναι το ρεύμα το αίτιο του μαγνητικού πεδίου</a:t>
            </a:r>
            <a:r>
              <a:rPr lang="el-GR" sz="2000" b="1" i="1" u="sng" kern="0" dirty="0" smtClean="0"/>
              <a:t>):</a:t>
            </a:r>
            <a:endParaRPr lang="el-GR" sz="2000" b="1" i="1" u="sng" kern="0" baseline="-25000" dirty="0"/>
          </a:p>
          <a:p>
            <a:pPr lvl="0"/>
            <a:endParaRPr lang="el-GR" sz="2000" b="1" i="1" u="sng" kern="0" dirty="0" smtClean="0"/>
          </a:p>
          <a:p>
            <a:pPr lvl="0"/>
            <a:endParaRPr lang="el-GR" sz="2000" b="1" i="1" u="sng" kern="0" dirty="0"/>
          </a:p>
          <a:p>
            <a:pPr lvl="0"/>
            <a:endParaRPr lang="el-GR" sz="2000" b="1" i="1" u="sng" kern="0" dirty="0" smtClean="0"/>
          </a:p>
          <a:p>
            <a:pPr marL="0" lvl="0" indent="0">
              <a:buNone/>
            </a:pPr>
            <a:r>
              <a:rPr lang="el-GR" sz="2000" b="1" i="1" u="sng" kern="0" dirty="0" smtClean="0"/>
              <a:t> </a:t>
            </a:r>
            <a:endParaRPr lang="el-GR" sz="2000" b="1" i="1" u="sng" kern="0" baseline="-25000" dirty="0"/>
          </a:p>
          <a:p>
            <a:endParaRPr lang="el-GR" sz="2000" b="1" i="1" kern="0" baseline="-25000" dirty="0"/>
          </a:p>
          <a:p>
            <a:pPr lvl="0"/>
            <a:endParaRPr lang="el-GR" sz="2000" b="1" i="1" kern="0" baseline="-25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954852420"/>
              </p:ext>
            </p:extLst>
          </p:nvPr>
        </p:nvGraphicFramePr>
        <p:xfrm>
          <a:off x="4067944" y="1556792"/>
          <a:ext cx="2038350" cy="431800"/>
        </p:xfrm>
        <a:graphic>
          <a:graphicData uri="http://schemas.openxmlformats.org/presentationml/2006/ole">
            <mc:AlternateContent xmlns:mc="http://schemas.openxmlformats.org/markup-compatibility/2006">
              <mc:Choice xmlns:v="urn:schemas-microsoft-com:vml" Requires="v">
                <p:oleObj spid="_x0000_s8233" name="Equation" r:id="rId5" imgW="1205977" imgH="253890" progId="Equation.DSMT4">
                  <p:embed/>
                </p:oleObj>
              </mc:Choice>
              <mc:Fallback>
                <p:oleObj name="Equation" r:id="rId5" imgW="1205977" imgH="25389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1556792"/>
                        <a:ext cx="2038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66720648"/>
              </p:ext>
            </p:extLst>
          </p:nvPr>
        </p:nvGraphicFramePr>
        <p:xfrm>
          <a:off x="3059832" y="1988840"/>
          <a:ext cx="3895725" cy="484188"/>
        </p:xfrm>
        <a:graphic>
          <a:graphicData uri="http://schemas.openxmlformats.org/presentationml/2006/ole">
            <mc:AlternateContent xmlns:mc="http://schemas.openxmlformats.org/markup-compatibility/2006">
              <mc:Choice xmlns:v="urn:schemas-microsoft-com:vml" Requires="v">
                <p:oleObj spid="_x0000_s8234" name="Equation" r:id="rId7" imgW="2374900" imgH="292100" progId="Equation.DSMT4">
                  <p:embed/>
                </p:oleObj>
              </mc:Choice>
              <mc:Fallback>
                <p:oleObj name="Equation" r:id="rId7" imgW="2374900" imgH="2921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1988840"/>
                        <a:ext cx="38957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22920115"/>
              </p:ext>
            </p:extLst>
          </p:nvPr>
        </p:nvGraphicFramePr>
        <p:xfrm>
          <a:off x="1763688" y="2492896"/>
          <a:ext cx="857250" cy="344488"/>
        </p:xfrm>
        <a:graphic>
          <a:graphicData uri="http://schemas.openxmlformats.org/presentationml/2006/ole">
            <mc:AlternateContent xmlns:mc="http://schemas.openxmlformats.org/markup-compatibility/2006">
              <mc:Choice xmlns:v="urn:schemas-microsoft-com:vml" Requires="v">
                <p:oleObj spid="_x0000_s8235" name="Equation" r:id="rId9" imgW="507780" imgH="203112" progId="Equation.DSMT4">
                  <p:embed/>
                </p:oleObj>
              </mc:Choice>
              <mc:Fallback>
                <p:oleObj name="Equation" r:id="rId9" imgW="507780" imgH="203112"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2492896"/>
                        <a:ext cx="8572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04616287"/>
              </p:ext>
            </p:extLst>
          </p:nvPr>
        </p:nvGraphicFramePr>
        <p:xfrm>
          <a:off x="5220072" y="3212976"/>
          <a:ext cx="2403475" cy="517525"/>
        </p:xfrm>
        <a:graphic>
          <a:graphicData uri="http://schemas.openxmlformats.org/presentationml/2006/ole">
            <mc:AlternateContent xmlns:mc="http://schemas.openxmlformats.org/markup-compatibility/2006">
              <mc:Choice xmlns:v="urn:schemas-microsoft-com:vml" Requires="v">
                <p:oleObj spid="_x0000_s8236" name="Equation" r:id="rId11" imgW="1422400" imgH="304800" progId="Equation.DSMT4">
                  <p:embed/>
                </p:oleObj>
              </mc:Choice>
              <mc:Fallback>
                <p:oleObj name="Equation" r:id="rId11" imgW="1422400" imgH="304800"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3212976"/>
                        <a:ext cx="2403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16283318"/>
              </p:ext>
            </p:extLst>
          </p:nvPr>
        </p:nvGraphicFramePr>
        <p:xfrm>
          <a:off x="4427984" y="3645024"/>
          <a:ext cx="2146300" cy="609600"/>
        </p:xfrm>
        <a:graphic>
          <a:graphicData uri="http://schemas.openxmlformats.org/presentationml/2006/ole">
            <mc:AlternateContent xmlns:mc="http://schemas.openxmlformats.org/markup-compatibility/2006">
              <mc:Choice xmlns:v="urn:schemas-microsoft-com:vml" Requires="v">
                <p:oleObj spid="_x0000_s8237" name="Equation" r:id="rId13" imgW="1308100" imgH="368300" progId="Equation.DSMT4">
                  <p:embed/>
                </p:oleObj>
              </mc:Choice>
              <mc:Fallback>
                <p:oleObj name="Equation" r:id="rId13" imgW="1308100" imgH="3683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7984" y="3645024"/>
                        <a:ext cx="2146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39890216"/>
              </p:ext>
            </p:extLst>
          </p:nvPr>
        </p:nvGraphicFramePr>
        <p:xfrm>
          <a:off x="3491880" y="5352695"/>
          <a:ext cx="1833563" cy="650875"/>
        </p:xfrm>
        <a:graphic>
          <a:graphicData uri="http://schemas.openxmlformats.org/presentationml/2006/ole">
            <mc:AlternateContent xmlns:mc="http://schemas.openxmlformats.org/markup-compatibility/2006">
              <mc:Choice xmlns:v="urn:schemas-microsoft-com:vml" Requires="v">
                <p:oleObj spid="_x0000_s8238" name="Equation" r:id="rId15" imgW="1117440" imgH="393480" progId="Equation.DSMT4">
                  <p:embed/>
                </p:oleObj>
              </mc:Choice>
              <mc:Fallback>
                <p:oleObj name="Equation" r:id="rId15" imgW="1117440" imgH="39348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1880" y="5352695"/>
                        <a:ext cx="18335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726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2228</TotalTime>
  <Words>1410</Words>
  <Application>Microsoft Office PowerPoint</Application>
  <PresentationFormat>On-screen Show (4:3)</PresentationFormat>
  <Paragraphs>279</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Θέμα του Office</vt:lpstr>
      <vt:lpstr>Equation</vt:lpstr>
      <vt:lpstr>Visio</vt:lpstr>
      <vt:lpstr>Ηλεκτρομαγνητικά πεδία ΙΙ</vt:lpstr>
      <vt:lpstr>Σκοποί  ενότητας</vt:lpstr>
      <vt:lpstr>Περιεχόμενα ενότητας</vt:lpstr>
      <vt:lpstr>Εξισώσεις Maxwell  (Ολοκληρωτική μορφή) </vt:lpstr>
      <vt:lpstr>Εξισώσεις Maxwell  (Διαφορική μορφή) </vt:lpstr>
      <vt:lpstr>Επιπλέον:</vt:lpstr>
      <vt:lpstr>Μαγνητοστατική – Ηλεκτροστατική</vt:lpstr>
      <vt:lpstr>Μαγνητική Δύναμη</vt:lpstr>
      <vt:lpstr>Δύναμη Lorentz</vt:lpstr>
      <vt:lpstr>Δύναμη Laplace</vt:lpstr>
      <vt:lpstr>Ροπή (Λόγω Μαγνητικής Δύναμης)</vt:lpstr>
      <vt:lpstr>Ενδεικτικά: Ροπή δύναμης ως προς άξονα</vt:lpstr>
      <vt:lpstr>Δυνάμεις και ροπές σε αγώγιμους βρόχους</vt:lpstr>
      <vt:lpstr>Παράδειγμα υπολογισμού ροπής</vt:lpstr>
      <vt:lpstr>Φαινόμενο Hall</vt:lpstr>
      <vt:lpstr>Νόμος Biot-Savart</vt:lpstr>
      <vt:lpstr>Λίγα λόγια…</vt:lpstr>
      <vt:lpstr>Αντιστοιχίες με ΗΠ</vt:lpstr>
      <vt:lpstr>Nόμος Biot-Savart για τις ρευματικες κατανομές</vt:lpstr>
      <vt:lpstr>Στοιχειώδης νόμος Biot-Savart</vt:lpstr>
      <vt:lpstr>Παράδειγμα: ΜΠ ευθύγραμμου αγωγού πεπερασμένου μήκους</vt:lpstr>
      <vt:lpstr>Δύναμη μεταξύ παραλλήλων αγωγών (απείρου μήκους)</vt:lpstr>
      <vt:lpstr>Παράδειγμα. Πεδίο αγώγιμης λωρίδας</vt:lpstr>
      <vt:lpstr>Επέκταση σε άπειρη επιφάνεια</vt:lpstr>
      <vt:lpstr>Παράδειγμα. Πεδίο στον άξονα κυκλικού βρόχου</vt:lpstr>
      <vt:lpstr>Παράδειγμα. Πεδίο στο εσωτερικό σωληνοειδούς</vt:lpstr>
      <vt:lpstr>Παράδειγμα. Πεδίο στο εσωτερικό σωληνοειδούς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Στεφανόπουλος Σπύρος</cp:lastModifiedBy>
  <cp:revision>220</cp:revision>
  <dcterms:created xsi:type="dcterms:W3CDTF">2012-09-06T09:03:05Z</dcterms:created>
  <dcterms:modified xsi:type="dcterms:W3CDTF">2015-05-29T09:27:51Z</dcterms:modified>
</cp:coreProperties>
</file>