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3" r:id="rId5"/>
    <p:sldId id="277" r:id="rId6"/>
    <p:sldId id="278" r:id="rId7"/>
    <p:sldId id="279" r:id="rId8"/>
    <p:sldId id="280" r:id="rId9"/>
    <p:sldId id="281" r:id="rId10"/>
    <p:sldId id="282" r:id="rId11"/>
    <p:sldId id="257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34" r:id="rId33"/>
    <p:sldId id="333" r:id="rId34"/>
    <p:sldId id="304" r:id="rId35"/>
    <p:sldId id="305" r:id="rId36"/>
    <p:sldId id="315" r:id="rId37"/>
    <p:sldId id="316" r:id="rId38"/>
    <p:sldId id="318" r:id="rId39"/>
    <p:sldId id="322" r:id="rId40"/>
    <p:sldId id="324" r:id="rId41"/>
    <p:sldId id="326" r:id="rId42"/>
    <p:sldId id="335" r:id="rId43"/>
    <p:sldId id="336" r:id="rId44"/>
    <p:sldId id="332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0C81-4F22-4A93-8940-E21667D39160}" type="datetimeFigureOut">
              <a:rPr lang="el-GR" smtClean="0"/>
              <a:pPr/>
              <a:t>12/2/2021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1113-4EE2-490A-A699-E879689BB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bullets.com/recon/5033/tha-prosthesis-design?expandLeftMenu=tru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ΕΠΑΝΟΡΘΩΤΙΚΕΣ ΕΠΕΜΒΑΣΕΙΣ ΙΣΧΙΟΥ ΚΑΙ ΓΟΝΑΤΟΣ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64088" y="5877272"/>
            <a:ext cx="3779912" cy="963488"/>
          </a:xfrm>
        </p:spPr>
        <p:txBody>
          <a:bodyPr>
            <a:noAutofit/>
          </a:bodyPr>
          <a:lstStyle/>
          <a:p>
            <a:r>
              <a:rPr lang="el-GR" sz="1800" b="1" dirty="0" err="1">
                <a:solidFill>
                  <a:srgbClr val="002060"/>
                </a:solidFill>
              </a:rPr>
              <a:t>Τατάνη</a:t>
            </a:r>
            <a:r>
              <a:rPr lang="el-GR" sz="1800" b="1" dirty="0">
                <a:solidFill>
                  <a:srgbClr val="002060"/>
                </a:solidFill>
              </a:rPr>
              <a:t> Ειρήνη</a:t>
            </a:r>
          </a:p>
          <a:p>
            <a:r>
              <a:rPr lang="el-GR" sz="1800" b="1" dirty="0">
                <a:solidFill>
                  <a:srgbClr val="002060"/>
                </a:solidFill>
              </a:rPr>
              <a:t>Πανεπιστημιακός Υπότροφος </a:t>
            </a:r>
            <a:r>
              <a:rPr lang="el-GR" sz="1800" b="1" dirty="0" err="1">
                <a:solidFill>
                  <a:srgbClr val="002060"/>
                </a:solidFill>
              </a:rPr>
              <a:t>Ορθοπαιδικής</a:t>
            </a:r>
            <a:r>
              <a:rPr lang="el-GR" sz="1800" b="1" dirty="0">
                <a:solidFill>
                  <a:srgbClr val="002060"/>
                </a:solidFill>
              </a:rPr>
              <a:t> Κλινικής ΠΓΝΠ</a:t>
            </a:r>
          </a:p>
          <a:p>
            <a:endParaRPr lang="en-US" sz="1800" b="1" dirty="0">
              <a:solidFill>
                <a:srgbClr val="002060"/>
              </a:solidFill>
            </a:endParaRPr>
          </a:p>
          <a:p>
            <a:endParaRPr lang="en-US" sz="1800" b="1" dirty="0">
              <a:solidFill>
                <a:srgbClr val="002060"/>
              </a:solidFill>
            </a:endParaRPr>
          </a:p>
          <a:p>
            <a:endParaRPr lang="el-GR" sz="1800" b="1" dirty="0">
              <a:solidFill>
                <a:srgbClr val="00206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5733256"/>
            <a:ext cx="514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/>
              <a:t>ΜΑΘΗΜΑΤΑ ΦΟΙΤΗΤΩΝ ΚΛΙΝΙΚΗΣ ΑΣΚΗΣΗΣ ΟΡΘΟΠΑΙΔΙΚΗΣ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169986" cy="302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/>
              <a:t>ΑΝΤΙΜΕΤΩΠΙΣΗ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Συντηρητική θεραπεία</a:t>
            </a:r>
          </a:p>
          <a:p>
            <a:r>
              <a:rPr lang="el-GR" dirty="0"/>
              <a:t>Ανάπαυση</a:t>
            </a:r>
          </a:p>
          <a:p>
            <a:r>
              <a:rPr lang="el-GR" dirty="0"/>
              <a:t>Φάρμακα(αναλγητικά-ΜΣΑΦ)</a:t>
            </a:r>
          </a:p>
          <a:p>
            <a:r>
              <a:rPr lang="el-GR" dirty="0"/>
              <a:t>Φυσικοθεραπεία</a:t>
            </a:r>
          </a:p>
          <a:p>
            <a:endParaRPr lang="el-GR" dirty="0"/>
          </a:p>
          <a:p>
            <a:pPr>
              <a:buNone/>
            </a:pPr>
            <a:r>
              <a:rPr lang="el-GR" b="1" dirty="0"/>
              <a:t>Χειρουργική θεραπεία</a:t>
            </a:r>
          </a:p>
          <a:p>
            <a:r>
              <a:rPr lang="el-GR" dirty="0" err="1"/>
              <a:t>Οστεοτομίες</a:t>
            </a:r>
            <a:endParaRPr lang="el-GR" dirty="0"/>
          </a:p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ισχίου</a:t>
            </a:r>
          </a:p>
          <a:p>
            <a:r>
              <a:rPr lang="el-GR" dirty="0" err="1"/>
              <a:t>Αρθρόδεση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u="sng" dirty="0"/>
              <a:t>ΟΡΙΣΜΟΣ</a:t>
            </a:r>
          </a:p>
          <a:p>
            <a:pPr>
              <a:buNone/>
            </a:pPr>
            <a:r>
              <a:rPr lang="el-GR" dirty="0"/>
              <a:t>Αποκατάσταση των ανατομικών σχέσεων και της κινηματικής της προσβεβλημένης άρθρωσης του ισχίου με τεχνητή άρθρωση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/>
              <a:t>Σκοπός της επέμβασης</a:t>
            </a:r>
          </a:p>
          <a:p>
            <a:r>
              <a:rPr lang="el-GR" dirty="0"/>
              <a:t>Ανακούφιση από τον πόνο</a:t>
            </a:r>
          </a:p>
          <a:p>
            <a:r>
              <a:rPr lang="el-GR" dirty="0"/>
              <a:t>Βελτίωση της λειτουργικότητας του ισχίου και της ποιότητας ζωής του αρρώστου</a:t>
            </a:r>
          </a:p>
          <a:p>
            <a:r>
              <a:rPr lang="el-GR" dirty="0"/>
              <a:t>Μακροχρόνια αποτελέσματα</a:t>
            </a:r>
          </a:p>
          <a:p>
            <a:r>
              <a:rPr lang="el-GR" dirty="0"/>
              <a:t>Διατήρηση οστικής εφεδρείας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l-GR" b="1" u="sng" dirty="0"/>
              <a:t>ΧΑΡΑΚΤΗΡΙΣΤΙΚΑ</a:t>
            </a:r>
          </a:p>
          <a:p>
            <a:pPr fontAlgn="base">
              <a:buNone/>
            </a:pPr>
            <a:endParaRPr lang="en-US" b="1" u="sng" dirty="0"/>
          </a:p>
          <a:p>
            <a:pPr lvl="1" fontAlgn="base">
              <a:buFont typeface="Wingdings" pitchFamily="2" charset="2"/>
              <a:buChar char="Ø"/>
            </a:pPr>
            <a:r>
              <a:rPr lang="el-GR" dirty="0"/>
              <a:t>Σχεδιασμός προθέσεων</a:t>
            </a:r>
          </a:p>
          <a:p>
            <a:pPr lvl="1" fontAlgn="base">
              <a:buFont typeface="Wingdings" pitchFamily="2" charset="2"/>
              <a:buChar char="Ø"/>
            </a:pPr>
            <a:endParaRPr lang="el-GR" dirty="0"/>
          </a:p>
          <a:p>
            <a:pPr lvl="1" fontAlgn="base">
              <a:buFont typeface="Wingdings" pitchFamily="2" charset="2"/>
              <a:buChar char="Ø"/>
            </a:pPr>
            <a:r>
              <a:rPr lang="el-GR" dirty="0" err="1"/>
              <a:t>Φορτιζόμενες</a:t>
            </a:r>
            <a:r>
              <a:rPr lang="el-GR" dirty="0"/>
              <a:t> επιφάνειες και χαρακτηριστικά τριβής</a:t>
            </a:r>
          </a:p>
          <a:p>
            <a:pPr lvl="1" fontAlgn="base">
              <a:buFont typeface="Wingdings" pitchFamily="2" charset="2"/>
              <a:buChar char="Ø"/>
            </a:pPr>
            <a:endParaRPr lang="el-GR" dirty="0"/>
          </a:p>
          <a:p>
            <a:pPr lvl="1" fontAlgn="base">
              <a:buFont typeface="Wingdings" pitchFamily="2" charset="2"/>
              <a:buChar char="Ø"/>
            </a:pPr>
            <a:r>
              <a:rPr lang="el-GR" dirty="0"/>
              <a:t>Μέθοδοι στερέωσης</a:t>
            </a:r>
            <a:r>
              <a:rPr lang="en-US" dirty="0"/>
              <a:t> 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496" y="1772816"/>
            <a:ext cx="4608512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l-GR" b="1" u="sng" dirty="0"/>
              <a:t>ΜΗΡΙΑΙΟΙ ΣΤΥΛΕΟΙ</a:t>
            </a:r>
            <a:endParaRPr lang="en-US" b="1" u="sng" dirty="0"/>
          </a:p>
          <a:p>
            <a:pPr fontAlgn="base">
              <a:buNone/>
            </a:pPr>
            <a:endParaRPr lang="en-US" b="1" u="sng" dirty="0"/>
          </a:p>
          <a:p>
            <a:pPr lvl="1" fontAlgn="base"/>
            <a:r>
              <a:rPr lang="el-GR" dirty="0"/>
              <a:t>Με τσιμέντο</a:t>
            </a:r>
            <a:endParaRPr lang="en-US" dirty="0"/>
          </a:p>
          <a:p>
            <a:pPr lvl="1" fontAlgn="base"/>
            <a:endParaRPr lang="el-GR" dirty="0"/>
          </a:p>
          <a:p>
            <a:pPr lvl="1" fontAlgn="base"/>
            <a:r>
              <a:rPr lang="en-US" dirty="0"/>
              <a:t> </a:t>
            </a:r>
            <a:r>
              <a:rPr lang="el-GR" dirty="0"/>
              <a:t>Χωρίς τσιμέντο </a:t>
            </a:r>
            <a:endParaRPr lang="en-US" dirty="0"/>
          </a:p>
          <a:p>
            <a:pPr lvl="1" fontAlgn="base">
              <a:buNone/>
            </a:pPr>
            <a:r>
              <a:rPr lang="en-US" dirty="0"/>
              <a:t>        </a:t>
            </a:r>
            <a:r>
              <a:rPr lang="el-GR" dirty="0"/>
              <a:t>(</a:t>
            </a:r>
            <a:r>
              <a:rPr lang="en-US" dirty="0"/>
              <a:t>press-fit</a:t>
            </a:r>
            <a:r>
              <a:rPr lang="el-GR" dirty="0"/>
              <a:t>)</a:t>
            </a:r>
            <a:endParaRPr lang="en-US" dirty="0"/>
          </a:p>
          <a:p>
            <a:pPr lvl="1" fontAlgn="base"/>
            <a:endParaRPr lang="en-US" dirty="0"/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  <p:pic>
        <p:nvPicPr>
          <p:cNvPr id="40962" name="Picture 2" descr="http://upload.orthobullets.com/topic/5033/images/cemented_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1989323" cy="4896544"/>
          </a:xfrm>
          <a:prstGeom prst="rect">
            <a:avLst/>
          </a:prstGeom>
          <a:noFill/>
        </p:spPr>
      </p:pic>
      <p:pic>
        <p:nvPicPr>
          <p:cNvPr id="40964" name="Picture 4" descr="http://upload.orthobullets.com/topic/5033/images/cementless-femoral-stems-img-jis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80728"/>
            <a:ext cx="1907654" cy="4656922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28184" y="5934670"/>
            <a:ext cx="291581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rely on biologic fixation</a:t>
            </a:r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base"/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intraoperative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fracture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due to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underreaming</a:t>
            </a:r>
            <a:endParaRPr kumimoji="0" lang="el-GR" sz="20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87824" y="5949281"/>
            <a:ext cx="3168352" cy="92333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rely on cement fixation</a:t>
            </a:r>
          </a:p>
          <a:p>
            <a:pPr algn="ctr" fontAlgn="base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preferred for irradiated bone</a:t>
            </a:r>
          </a:p>
          <a:p>
            <a:pPr algn="ctr" fontAlgn="base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Stem breakage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lvl="1" fontAlgn="base">
              <a:buNone/>
            </a:pPr>
            <a:r>
              <a:rPr lang="el-GR" sz="3200" b="1" u="sng" dirty="0"/>
              <a:t>ΚΟΤΥΛΙΑΙΕΣ ΠΡΟΘΕΣΕΙΣ</a:t>
            </a:r>
          </a:p>
          <a:p>
            <a:pPr lvl="1" fontAlgn="base">
              <a:buNone/>
            </a:pPr>
            <a:endParaRPr lang="en-US" sz="1200" b="1" dirty="0"/>
          </a:p>
          <a:p>
            <a:pPr lvl="1" fontAlgn="base"/>
            <a:r>
              <a:rPr lang="el-GR" dirty="0"/>
              <a:t>Με τσιμέντο</a:t>
            </a:r>
            <a:endParaRPr lang="en-US" dirty="0"/>
          </a:p>
          <a:p>
            <a:pPr lvl="1" fontAlgn="base"/>
            <a:endParaRPr lang="el-GR" sz="2000" dirty="0"/>
          </a:p>
          <a:p>
            <a:pPr lvl="1" fontAlgn="base"/>
            <a:r>
              <a:rPr lang="en-US" dirty="0"/>
              <a:t> </a:t>
            </a:r>
            <a:r>
              <a:rPr lang="el-GR" dirty="0"/>
              <a:t>Χωρίς τσιμέντο (</a:t>
            </a:r>
            <a:r>
              <a:rPr lang="en-US" dirty="0"/>
              <a:t>press-fit</a:t>
            </a:r>
            <a:r>
              <a:rPr lang="el-GR" dirty="0"/>
              <a:t>)</a:t>
            </a:r>
            <a:endParaRPr lang="en-US" dirty="0"/>
          </a:p>
          <a:p>
            <a:pPr>
              <a:buNone/>
            </a:pPr>
            <a:endParaRPr lang="el-GR" dirty="0"/>
          </a:p>
        </p:txBody>
      </p:sp>
      <p:pic>
        <p:nvPicPr>
          <p:cNvPr id="43010" name="Picture 2" descr="http://upload.orthobullets.com/topic/5033/images/polyethylene_vs_m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8053732" cy="2852936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>
              <a:buNone/>
            </a:pPr>
            <a:endParaRPr lang="el-GR" b="1" u="sng" dirty="0"/>
          </a:p>
          <a:p>
            <a:pPr lvl="1" fontAlgn="base">
              <a:buNone/>
            </a:pPr>
            <a:r>
              <a:rPr lang="el-GR" b="1" u="sng" dirty="0"/>
              <a:t>ΦΟΡΤΙΖΟΜΕΝΕΣ ΕΠΙΦΑΝΕΙΕΣ</a:t>
            </a:r>
            <a:endParaRPr lang="en-US" b="1" u="sng" dirty="0"/>
          </a:p>
        </p:txBody>
      </p:sp>
      <p:pic>
        <p:nvPicPr>
          <p:cNvPr id="44034" name="Picture 2" descr="http://upload.orthobullets.com/topic/5033/images/bearing_sur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41273"/>
            <a:ext cx="8503920" cy="3296039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  <p:pic>
        <p:nvPicPr>
          <p:cNvPr id="44036" name="Picture 4" descr="http://www.orthobullets.com/images/question.png">
            <a:hlinkClick r:id="rId3" tooltip="ques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538" y="-273050"/>
            <a:ext cx="133350" cy="13335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580112" y="1698920"/>
            <a:ext cx="3563888" cy="61555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best</a:t>
            </a:r>
            <a:r>
              <a:rPr kumimoji="0" lang="el-GR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wear</a:t>
            </a:r>
            <a:r>
              <a:rPr kumimoji="0" lang="el-GR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</a:t>
            </a:r>
            <a:r>
              <a:rPr kumimoji="0" lang="el-GR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lowest</a:t>
            </a:r>
            <a:r>
              <a:rPr kumimoji="0" lang="el-GR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coefficient</a:t>
            </a:r>
            <a:r>
              <a:rPr kumimoji="0" lang="el-GR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kumimoji="0" lang="el-GR" sz="20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000" b="1" i="0" u="none" strike="noStrike" normalizeH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friction</a:t>
            </a:r>
            <a:endParaRPr kumimoji="0" lang="el-GR" sz="20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8" name="Picture 6" descr="http://www.orthobullets.com/images/question.png">
            <a:hlinkClick r:id="rId3" tooltip="ques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538" y="-273050"/>
            <a:ext cx="133350" cy="133350"/>
          </a:xfrm>
          <a:prstGeom prst="rect">
            <a:avLst/>
          </a:prstGeom>
          <a:noFill/>
        </p:spPr>
      </p:pic>
      <p:sp>
        <p:nvSpPr>
          <p:cNvPr id="10" name="9 - Βέλος προς τα κάτω"/>
          <p:cNvSpPr/>
          <p:nvPr/>
        </p:nvSpPr>
        <p:spPr>
          <a:xfrm>
            <a:off x="7308304" y="2348880"/>
            <a:ext cx="288032" cy="7200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l-GR" b="1" u="sng" dirty="0"/>
              <a:t>ΣΤΑΘΕΡΟΤΗΤΑ</a:t>
            </a:r>
          </a:p>
          <a:p>
            <a:pPr fontAlgn="base">
              <a:buNone/>
            </a:pPr>
            <a:endParaRPr lang="el-GR" b="1" u="sng" dirty="0"/>
          </a:p>
          <a:p>
            <a:pPr fontAlgn="base"/>
            <a:r>
              <a:rPr lang="el-GR" dirty="0">
                <a:hlinkClick r:id="rId2" action="ppaction://hlinksldjump"/>
              </a:rPr>
              <a:t>Σχεδιασμός των προθέσεων</a:t>
            </a:r>
            <a:r>
              <a:rPr lang="en-US" dirty="0">
                <a:hlinkClick r:id="rId2" action="ppaction://hlinksldjump"/>
              </a:rPr>
              <a:t> </a:t>
            </a:r>
            <a:endParaRPr lang="el-GR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Προσανατολισμός των προθέσεων</a:t>
            </a:r>
          </a:p>
          <a:p>
            <a:pPr fontAlgn="base"/>
            <a:endParaRPr lang="el-GR" dirty="0"/>
          </a:p>
          <a:p>
            <a:pPr fontAlgn="base"/>
            <a:r>
              <a:rPr lang="el-GR" dirty="0"/>
              <a:t>Τάση των μαλακών μορίων </a:t>
            </a:r>
          </a:p>
          <a:p>
            <a:pPr fontAlgn="base"/>
            <a:endParaRPr lang="el-GR" dirty="0"/>
          </a:p>
          <a:p>
            <a:pPr fontAlgn="base"/>
            <a:r>
              <a:rPr lang="el-GR" dirty="0"/>
              <a:t>Λειτουργικότητα των μαλακών μορίων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orthobullets.com/topic/5007/images/head-neck_ra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041612" cy="5733256"/>
          </a:xfrm>
          <a:prstGeom prst="rect">
            <a:avLst/>
          </a:prstGeom>
          <a:noFill/>
        </p:spPr>
      </p:pic>
      <p:pic>
        <p:nvPicPr>
          <p:cNvPr id="45060" name="Picture 4" descr="http://upload.orthobullets.com/topic/5007/images/jump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857718" cy="270587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51520" y="6309320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Πρωτογενές εύρος τροχιάς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572000" y="508518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Διανυόμενη απόσταση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l-GR" b="1" u="sng" dirty="0"/>
              <a:t>ΣΤΑΘΕΡΟΤΗΤΑ</a:t>
            </a:r>
          </a:p>
          <a:p>
            <a:pPr fontAlgn="base">
              <a:buNone/>
            </a:pPr>
            <a:endParaRPr lang="el-GR" b="1" u="sng" dirty="0"/>
          </a:p>
          <a:p>
            <a:pPr fontAlgn="base"/>
            <a:r>
              <a:rPr lang="el-GR" dirty="0"/>
              <a:t>Σχεδιασμός των προθέσεων</a:t>
            </a:r>
            <a:r>
              <a:rPr lang="en-US" dirty="0"/>
              <a:t> </a:t>
            </a:r>
            <a:endParaRPr lang="el-GR" dirty="0"/>
          </a:p>
          <a:p>
            <a:pPr fontAlgn="base"/>
            <a:endParaRPr lang="el-GR" dirty="0">
              <a:hlinkClick r:id="rId2" action="ppaction://hlinksldjump"/>
            </a:endParaRPr>
          </a:p>
          <a:p>
            <a:pPr fontAlgn="base"/>
            <a:r>
              <a:rPr lang="el-GR" dirty="0">
                <a:hlinkClick r:id="rId2" action="ppaction://hlinksldjump"/>
              </a:rPr>
              <a:t>Προσανατολισμός των προθέσεων</a:t>
            </a:r>
            <a:endParaRPr lang="el-GR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Τάση των μαλακών μορίων </a:t>
            </a:r>
          </a:p>
          <a:p>
            <a:pPr fontAlgn="base"/>
            <a:endParaRPr lang="el-GR" dirty="0"/>
          </a:p>
          <a:p>
            <a:pPr fontAlgn="base"/>
            <a:r>
              <a:rPr lang="el-GR" dirty="0"/>
              <a:t>Λειτουργικότητα των μαλακών μορίων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2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 fontAlgn="base"/>
            <a:r>
              <a:rPr lang="el-GR" dirty="0"/>
              <a:t>Προσανατολισμός μηριαίας πρόθεσης</a:t>
            </a:r>
            <a:endParaRPr lang="en-US" dirty="0"/>
          </a:p>
          <a:p>
            <a:pPr lvl="1" fontAlgn="base"/>
            <a:r>
              <a:rPr lang="en-US" dirty="0"/>
              <a:t>10°- 15° of </a:t>
            </a:r>
            <a:r>
              <a:rPr lang="en-US" dirty="0" err="1"/>
              <a:t>anteversion</a:t>
            </a:r>
            <a:endParaRPr lang="el-GR" dirty="0"/>
          </a:p>
          <a:p>
            <a:pPr lvl="1" fontAlgn="base">
              <a:buNone/>
            </a:pPr>
            <a:endParaRPr lang="el-GR" sz="2000" dirty="0"/>
          </a:p>
          <a:p>
            <a:pPr fontAlgn="base"/>
            <a:r>
              <a:rPr lang="el-GR" dirty="0" err="1"/>
              <a:t>Προσανατολισμόςκοτυλιαίας</a:t>
            </a:r>
            <a:r>
              <a:rPr lang="el-GR" dirty="0"/>
              <a:t> πρόθεσης</a:t>
            </a:r>
            <a:endParaRPr lang="fr-FR" dirty="0"/>
          </a:p>
          <a:p>
            <a:pPr lvl="1" fontAlgn="base"/>
            <a:r>
              <a:rPr lang="fr-FR" dirty="0" err="1"/>
              <a:t>Anteversion</a:t>
            </a:r>
            <a:r>
              <a:rPr lang="fr-FR" dirty="0"/>
              <a:t> 5° - 25°</a:t>
            </a:r>
          </a:p>
          <a:p>
            <a:pPr lvl="1" fontAlgn="base"/>
            <a:r>
              <a:rPr lang="fr-FR" dirty="0"/>
              <a:t>Abduction</a:t>
            </a:r>
            <a:r>
              <a:rPr lang="el-GR" dirty="0"/>
              <a:t> </a:t>
            </a:r>
            <a:r>
              <a:rPr lang="fr-FR" dirty="0"/>
              <a:t>30° - 50°</a:t>
            </a:r>
          </a:p>
          <a:p>
            <a:pPr fontAlgn="base"/>
            <a:endParaRPr lang="en-US" dirty="0"/>
          </a:p>
          <a:p>
            <a:endParaRPr lang="el-GR" dirty="0"/>
          </a:p>
        </p:txBody>
      </p:sp>
      <p:pic>
        <p:nvPicPr>
          <p:cNvPr id="47106" name="Picture 2" descr="http://upload.orthobullets.com/topic/5007/images/offset_900.jpg"/>
          <p:cNvPicPr>
            <a:picLocks noChangeAspect="1" noChangeArrowheads="1"/>
          </p:cNvPicPr>
          <p:nvPr/>
        </p:nvPicPr>
        <p:blipFill>
          <a:blip r:embed="rId2" cstate="print"/>
          <a:srcRect r="23094" b="4728"/>
          <a:stretch>
            <a:fillRect/>
          </a:stretch>
        </p:blipFill>
        <p:spPr bwMode="auto">
          <a:xfrm>
            <a:off x="1115616" y="3839259"/>
            <a:ext cx="6912768" cy="290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ΑΝΑΤΟΜΙΑ ΙΣΧΙΟΥ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0"/>
            <a:ext cx="3600400" cy="4997152"/>
          </a:xfrm>
        </p:spPr>
        <p:txBody>
          <a:bodyPr>
            <a:normAutofit/>
          </a:bodyPr>
          <a:lstStyle/>
          <a:p>
            <a:pPr fontAlgn="base"/>
            <a:r>
              <a:rPr lang="el-GR" dirty="0"/>
              <a:t>Διάρθρωση τύπου </a:t>
            </a:r>
            <a:r>
              <a:rPr lang="en-US" dirty="0"/>
              <a:t>‘ball-and-socket’</a:t>
            </a:r>
            <a:endParaRPr lang="el-GR" dirty="0"/>
          </a:p>
          <a:p>
            <a:pPr fontAlgn="base"/>
            <a:endParaRPr lang="en-US" sz="2400" dirty="0"/>
          </a:p>
          <a:p>
            <a:pPr fontAlgn="base"/>
            <a:r>
              <a:rPr lang="el-GR" dirty="0"/>
              <a:t>Σταθερότητα</a:t>
            </a:r>
            <a:endParaRPr lang="en-US" dirty="0"/>
          </a:p>
          <a:p>
            <a:pPr lvl="1" fontAlgn="base"/>
            <a:r>
              <a:rPr lang="el-GR" dirty="0"/>
              <a:t>Οστική αρχιτεκτονική</a:t>
            </a:r>
            <a:endParaRPr lang="en-US" dirty="0"/>
          </a:p>
          <a:p>
            <a:pPr lvl="1" fontAlgn="base"/>
            <a:r>
              <a:rPr lang="el-GR" dirty="0"/>
              <a:t>Ενισχύεται από τον </a:t>
            </a:r>
            <a:r>
              <a:rPr lang="el-GR" dirty="0" err="1"/>
              <a:t>επιχείλιο</a:t>
            </a:r>
            <a:r>
              <a:rPr lang="el-GR" dirty="0"/>
              <a:t> χόνδρο και τον αρθρικό θύλακο</a:t>
            </a:r>
          </a:p>
        </p:txBody>
      </p:sp>
      <p:pic>
        <p:nvPicPr>
          <p:cNvPr id="3074" name="Picture 2" descr="http://upload.orthobullets.com/topic/12769/images/hip-joint-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994" y="1340768"/>
            <a:ext cx="540534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l-GR" b="1" u="sng" dirty="0"/>
              <a:t>ΣΤΑΘΕΡΟΤΗΤΑ</a:t>
            </a:r>
          </a:p>
          <a:p>
            <a:pPr fontAlgn="base">
              <a:buNone/>
            </a:pPr>
            <a:endParaRPr lang="el-GR" b="1" u="sng" dirty="0"/>
          </a:p>
          <a:p>
            <a:pPr fontAlgn="base"/>
            <a:r>
              <a:rPr lang="el-GR" dirty="0"/>
              <a:t>Σχεδιασμός των προθέσεων</a:t>
            </a:r>
            <a:r>
              <a:rPr lang="en-US" dirty="0"/>
              <a:t> </a:t>
            </a:r>
            <a:endParaRPr lang="el-GR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Προσανατολισμός των προθέσεων</a:t>
            </a:r>
          </a:p>
          <a:p>
            <a:pPr fontAlgn="base"/>
            <a:endParaRPr lang="el-GR" dirty="0"/>
          </a:p>
          <a:p>
            <a:pPr fontAlgn="base"/>
            <a:r>
              <a:rPr lang="el-GR" dirty="0">
                <a:hlinkClick r:id="rId2" action="ppaction://hlinksldjump"/>
              </a:rPr>
              <a:t>Τάση των μαλακών μορίων </a:t>
            </a:r>
            <a:endParaRPr lang="el-GR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Λειτουργικότητα των μαλακών μορίων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2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2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upload.orthobullets.com/topic/5007/images/femoral_offset_measur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4395029" cy="5544616"/>
          </a:xfrm>
          <a:prstGeom prst="rect">
            <a:avLst/>
          </a:prstGeom>
          <a:noFill/>
        </p:spPr>
      </p:pic>
      <p:pic>
        <p:nvPicPr>
          <p:cNvPr id="49154" name="Picture 2" descr="http://upload.orthobullets.com/topic/5007/images/offset_900.jpg"/>
          <p:cNvPicPr>
            <a:picLocks noChangeAspect="1" noChangeArrowheads="1"/>
          </p:cNvPicPr>
          <p:nvPr/>
        </p:nvPicPr>
        <p:blipFill>
          <a:blip r:embed="rId3" cstate="print"/>
          <a:srcRect l="76066"/>
          <a:stretch>
            <a:fillRect/>
          </a:stretch>
        </p:blipFill>
        <p:spPr bwMode="auto">
          <a:xfrm>
            <a:off x="4932040" y="908720"/>
            <a:ext cx="3851920" cy="5454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l-GR" b="1" u="sng" dirty="0"/>
              <a:t>ΣΤΑΘΕΡΟΤΗΤΑ</a:t>
            </a:r>
          </a:p>
          <a:p>
            <a:pPr fontAlgn="base"/>
            <a:r>
              <a:rPr lang="el-GR" dirty="0"/>
              <a:t>Σχεδιασμός των προθέσεων</a:t>
            </a:r>
            <a:r>
              <a:rPr lang="en-US" dirty="0"/>
              <a:t> </a:t>
            </a:r>
            <a:endParaRPr lang="el-GR" dirty="0">
              <a:hlinkClick r:id="rId2" action="ppaction://hlinksldjump"/>
            </a:endParaRPr>
          </a:p>
          <a:p>
            <a:pPr fontAlgn="base"/>
            <a:r>
              <a:rPr lang="el-GR" dirty="0"/>
              <a:t>Προσανατολισμός των προθέσεων</a:t>
            </a:r>
          </a:p>
          <a:p>
            <a:pPr fontAlgn="base"/>
            <a:r>
              <a:rPr lang="el-GR" dirty="0"/>
              <a:t>Τάση των μαλακών μορίων </a:t>
            </a:r>
          </a:p>
          <a:p>
            <a:pPr fontAlgn="base"/>
            <a:r>
              <a:rPr lang="el-GR" u="sng" dirty="0">
                <a:solidFill>
                  <a:srgbClr val="002060"/>
                </a:solidFill>
              </a:rPr>
              <a:t>Λειτουργικότητα των μαλακών μορίων</a:t>
            </a:r>
          </a:p>
          <a:p>
            <a:pPr lvl="1" fontAlgn="base"/>
            <a:r>
              <a:rPr lang="el-GR" dirty="0"/>
              <a:t>Παθολογία ΚΝΣ</a:t>
            </a:r>
          </a:p>
          <a:p>
            <a:pPr lvl="1" fontAlgn="base"/>
            <a:r>
              <a:rPr lang="el-GR" dirty="0"/>
              <a:t>Διαταραχές ΠΝΣ</a:t>
            </a:r>
          </a:p>
          <a:p>
            <a:pPr lvl="1" fontAlgn="base"/>
            <a:r>
              <a:rPr lang="el-GR" dirty="0"/>
              <a:t>Τοπική διαταραχή των μαλακών μορίων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2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2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2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pPr>
              <a:buNone/>
            </a:pPr>
            <a:r>
              <a:rPr lang="el-GR" b="1" u="sng" dirty="0"/>
              <a:t>ΕΠΙΠΛΟΚΕΣ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64650" t="16913" r="3025" b="8672"/>
          <a:stretch>
            <a:fillRect/>
          </a:stretch>
        </p:blipFill>
        <p:spPr bwMode="auto">
          <a:xfrm>
            <a:off x="5471592" y="1268760"/>
            <a:ext cx="3672408" cy="52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51520" y="2121818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Παραγωγή προϊόντων φθοράς</a:t>
            </a:r>
          </a:p>
          <a:p>
            <a:pPr algn="ctr"/>
            <a:endParaRPr lang="el-GR" sz="2800" b="1" dirty="0"/>
          </a:p>
          <a:p>
            <a:pPr algn="ctr"/>
            <a:endParaRPr lang="el-GR" sz="2800" b="1" dirty="0"/>
          </a:p>
          <a:p>
            <a:pPr algn="ctr"/>
            <a:endParaRPr lang="el-GR" sz="2800" b="1" dirty="0"/>
          </a:p>
          <a:p>
            <a:pPr algn="ctr"/>
            <a:r>
              <a:rPr lang="el-GR" sz="2800" b="1" dirty="0" err="1"/>
              <a:t>Οστεόλυση</a:t>
            </a:r>
            <a:endParaRPr lang="el-GR" sz="2800" b="1" dirty="0"/>
          </a:p>
          <a:p>
            <a:pPr algn="ctr"/>
            <a:endParaRPr lang="el-GR" sz="2800" b="1" dirty="0"/>
          </a:p>
          <a:p>
            <a:pPr algn="ctr"/>
            <a:endParaRPr lang="el-GR" sz="2800" b="1" dirty="0"/>
          </a:p>
          <a:p>
            <a:pPr algn="ctr"/>
            <a:endParaRPr lang="el-GR" sz="2800" b="1" dirty="0"/>
          </a:p>
          <a:p>
            <a:pPr algn="ctr"/>
            <a:r>
              <a:rPr lang="el-GR" sz="2800" b="1" dirty="0"/>
              <a:t>Άσηπτη χαλάρωση</a:t>
            </a: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2699792" y="2636912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2699792" y="4437112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25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sz="9600" b="1" u="sng" dirty="0"/>
              <a:t>ΕΠΙΠΛΟΚΕΣ</a:t>
            </a:r>
          </a:p>
          <a:p>
            <a:r>
              <a:rPr lang="el-GR" sz="6400" dirty="0"/>
              <a:t>Λοίμωξη</a:t>
            </a:r>
          </a:p>
          <a:p>
            <a:r>
              <a:rPr lang="el-GR" sz="6400" dirty="0" err="1"/>
              <a:t>Εξάρθρημα</a:t>
            </a:r>
            <a:endParaRPr lang="el-GR" sz="6400" dirty="0"/>
          </a:p>
          <a:p>
            <a:r>
              <a:rPr lang="el-GR" sz="6400" dirty="0" err="1"/>
              <a:t>Περιπροθετικό</a:t>
            </a:r>
            <a:r>
              <a:rPr lang="el-GR" sz="6400" dirty="0"/>
              <a:t> κάταγμα</a:t>
            </a:r>
          </a:p>
          <a:p>
            <a:r>
              <a:rPr lang="el-GR" sz="6400" dirty="0" err="1"/>
              <a:t>Ανισοσκελία</a:t>
            </a:r>
            <a:endParaRPr lang="el-GR" sz="6400" dirty="0"/>
          </a:p>
          <a:p>
            <a:r>
              <a:rPr lang="el-GR" sz="6400" dirty="0"/>
              <a:t>Λιπώδης εμβολή</a:t>
            </a:r>
          </a:p>
          <a:p>
            <a:r>
              <a:rPr lang="el-GR" sz="6400" dirty="0" err="1"/>
              <a:t>Θρομβοεμβολική</a:t>
            </a:r>
            <a:r>
              <a:rPr lang="el-GR" sz="6400" dirty="0"/>
              <a:t> νόσος</a:t>
            </a:r>
          </a:p>
          <a:p>
            <a:r>
              <a:rPr lang="el-GR" sz="6400" dirty="0"/>
              <a:t>Πόνος στο  μηρό</a:t>
            </a:r>
          </a:p>
          <a:p>
            <a:pPr fontAlgn="base"/>
            <a:r>
              <a:rPr lang="el-GR" sz="6400" dirty="0" err="1"/>
              <a:t>Νευραγγειακές</a:t>
            </a:r>
            <a:r>
              <a:rPr lang="el-GR" sz="6400" dirty="0"/>
              <a:t> βλάβες </a:t>
            </a:r>
          </a:p>
          <a:p>
            <a:pPr fontAlgn="base"/>
            <a:r>
              <a:rPr lang="el-GR" sz="6400" dirty="0" err="1"/>
              <a:t>Έκτοπηοστεοποίηση</a:t>
            </a:r>
            <a:r>
              <a:rPr lang="el-GR" sz="6400" dirty="0"/>
              <a:t> </a:t>
            </a:r>
            <a:endParaRPr lang="en-US" sz="6400" dirty="0"/>
          </a:p>
          <a:p>
            <a:pPr fontAlgn="base"/>
            <a:r>
              <a:rPr lang="en-US" sz="6400" dirty="0"/>
              <a:t>Squeaking</a:t>
            </a:r>
            <a:r>
              <a:rPr lang="el-GR" sz="6400" dirty="0"/>
              <a:t>  </a:t>
            </a:r>
            <a:endParaRPr lang="en-US" sz="6400" dirty="0"/>
          </a:p>
          <a:p>
            <a:pPr fontAlgn="base"/>
            <a:r>
              <a:rPr lang="el-GR" sz="6400" dirty="0" err="1"/>
              <a:t>Ψευδοόγκοι</a:t>
            </a:r>
            <a:endParaRPr lang="en-US" sz="6400" dirty="0"/>
          </a:p>
          <a:p>
            <a:endParaRPr lang="el-GR" sz="6400" b="1" u="sng" dirty="0"/>
          </a:p>
          <a:p>
            <a:endParaRPr lang="el-GR" b="1" u="sng" dirty="0"/>
          </a:p>
          <a:p>
            <a:endParaRPr lang="el-GR" b="1" u="sng" dirty="0"/>
          </a:p>
          <a:p>
            <a:endParaRPr lang="el-GR" b="1" u="sng" dirty="0"/>
          </a:p>
          <a:p>
            <a:endParaRPr lang="el-G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073" t="17540" r="65171" b="10544"/>
          <a:stretch>
            <a:fillRect/>
          </a:stretch>
        </p:blipFill>
        <p:spPr bwMode="auto">
          <a:xfrm>
            <a:off x="5436096" y="1628800"/>
            <a:ext cx="3312368" cy="438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ΟΛΙΚΗ ΑΡΘΡΟΠΛΑΣΤΙΚΗ ΤΟΥ ΙΣΧΙΟΥ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/>
              <a:t>Το γόνατο...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288" y="50847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Μια εξαιρετικά πολύπλοκη άρθωση δύο οστών</a:t>
            </a:r>
          </a:p>
        </p:txBody>
      </p:sp>
      <p:pic>
        <p:nvPicPr>
          <p:cNvPr id="15366" name="Picture 6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503738" cy="30495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67" name="Picture 7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0" y="1557338"/>
            <a:ext cx="3306763" cy="33845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Έκταση 0</a:t>
            </a:r>
            <a:r>
              <a:rPr lang="en-US" dirty="0"/>
              <a:t>°</a:t>
            </a:r>
            <a:r>
              <a:rPr lang="el-GR" dirty="0"/>
              <a:t> - Καμψη&gt;120</a:t>
            </a:r>
            <a:r>
              <a:rPr lang="en-US" dirty="0"/>
              <a:t>°</a:t>
            </a:r>
            <a:endParaRPr lang="el-GR" dirty="0"/>
          </a:p>
          <a:p>
            <a:r>
              <a:rPr lang="el-GR" dirty="0"/>
              <a:t>Ευγενή στοιχεία: </a:t>
            </a:r>
          </a:p>
          <a:p>
            <a:pPr>
              <a:buFont typeface="Wingdings" pitchFamily="2" charset="2"/>
              <a:buNone/>
            </a:pPr>
            <a:r>
              <a:rPr lang="el-GR" dirty="0"/>
              <a:t>  Μηνίσκοι – εξομάλυνση α. επιφανειών </a:t>
            </a:r>
          </a:p>
          <a:p>
            <a:pPr>
              <a:buFont typeface="Wingdings" pitchFamily="2" charset="2"/>
              <a:buNone/>
            </a:pPr>
            <a:r>
              <a:rPr lang="el-GR" dirty="0"/>
              <a:t>  Πλάγιοι σ. – πλάγια σταθερότητα</a:t>
            </a:r>
          </a:p>
          <a:p>
            <a:pPr>
              <a:buFont typeface="Wingdings" pitchFamily="2" charset="2"/>
              <a:buNone/>
            </a:pPr>
            <a:r>
              <a:rPr lang="el-GR" dirty="0"/>
              <a:t>  Χιαστοί – τροχιά κίνησης </a:t>
            </a: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4800" dirty="0"/>
              <a:t>Το γόνατο...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/>
              <a:t>ΟΣΤΕΟΑΡΘΡΙΤΙΔΑ ΓΟΝΑΤΟΣ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1298575"/>
          </a:xfrm>
        </p:spPr>
        <p:txBody>
          <a:bodyPr/>
          <a:lstStyle/>
          <a:p>
            <a:r>
              <a:rPr lang="el-GR"/>
              <a:t>Αρθρικές επιφάνειες</a:t>
            </a:r>
          </a:p>
          <a:p>
            <a:r>
              <a:rPr lang="el-GR"/>
              <a:t>Συνδεσμικά στοιχεία</a:t>
            </a:r>
          </a:p>
          <a:p>
            <a:endParaRPr lang="el-GR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3151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/>
              <a:t>Καταστρέφει:</a:t>
            </a:r>
          </a:p>
        </p:txBody>
      </p:sp>
      <p:pic>
        <p:nvPicPr>
          <p:cNvPr id="17413" name="Picture 5" descr="Mat 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284538"/>
            <a:ext cx="4897438" cy="3379787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5" name="Picture 7" descr="Mat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7563"/>
            <a:ext cx="2265363" cy="33559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>
                <a:solidFill>
                  <a:schemeClr val="tx1"/>
                </a:solidFill>
                <a:effectLst/>
              </a:rPr>
              <a:t>Αποτέλεσμα: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4618856" cy="4249191"/>
          </a:xfrm>
        </p:spPr>
        <p:txBody>
          <a:bodyPr/>
          <a:lstStyle/>
          <a:p>
            <a:r>
              <a:rPr lang="el-GR" dirty="0"/>
              <a:t>Πόνος</a:t>
            </a:r>
          </a:p>
          <a:p>
            <a:endParaRPr lang="el-GR" dirty="0"/>
          </a:p>
          <a:p>
            <a:r>
              <a:rPr lang="el-GR" dirty="0"/>
              <a:t>Αστάθεια</a:t>
            </a:r>
          </a:p>
          <a:p>
            <a:endParaRPr lang="el-GR" dirty="0"/>
          </a:p>
          <a:p>
            <a:r>
              <a:rPr lang="el-GR" dirty="0"/>
              <a:t>Μετατόπιση άξονα φόρτισης (</a:t>
            </a:r>
            <a:r>
              <a:rPr lang="el-GR" dirty="0" err="1"/>
              <a:t>ραιβότητα</a:t>
            </a:r>
            <a:r>
              <a:rPr lang="el-GR" dirty="0"/>
              <a:t>, </a:t>
            </a:r>
            <a:r>
              <a:rPr lang="el-GR" dirty="0" err="1"/>
              <a:t>βλαισότητα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pic>
        <p:nvPicPr>
          <p:cNvPr id="18437" name="Picture 5" descr="Mat 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359" y="2060574"/>
            <a:ext cx="4416854" cy="3312641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/>
              <a:t>Λύση</a:t>
            </a:r>
            <a:r>
              <a:rPr lang="en-US" sz="4800"/>
              <a:t>;</a:t>
            </a:r>
            <a:endParaRPr lang="el-GR" sz="48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8175" y="2565400"/>
            <a:ext cx="5351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600" b="1"/>
              <a:t>Η μόνη λύση σήμερα </a:t>
            </a:r>
          </a:p>
          <a:p>
            <a:r>
              <a:rPr lang="el-GR" sz="3600" b="1"/>
              <a:t>η ολική αρθροπλαστική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40200" y="4076700"/>
            <a:ext cx="7921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8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 descr="http://upload.orthobullets.com/topic/12769/images/hipcp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4" y="1700808"/>
            <a:ext cx="3881449" cy="3956299"/>
          </a:xfrm>
          <a:prstGeom prst="rect">
            <a:avLst/>
          </a:prstGeom>
          <a:noFill/>
        </p:spPr>
      </p:pic>
      <p:pic>
        <p:nvPicPr>
          <p:cNvPr id="32772" name="Picture 4" descr="http://upload.orthobullets.com/topic/12769/images/hipcppo2.jpg"/>
          <p:cNvPicPr>
            <a:picLocks noChangeAspect="1" noChangeArrowheads="1"/>
          </p:cNvPicPr>
          <p:nvPr/>
        </p:nvPicPr>
        <p:blipFill>
          <a:blip r:embed="rId3" cstate="print"/>
          <a:srcRect r="55328"/>
          <a:stretch>
            <a:fillRect/>
          </a:stretch>
        </p:blipFill>
        <p:spPr bwMode="auto">
          <a:xfrm>
            <a:off x="4860032" y="1556792"/>
            <a:ext cx="3744416" cy="457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pic>
        <p:nvPicPr>
          <p:cNvPr id="41989" name="Picture 5" descr="Mat 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1484313"/>
            <a:ext cx="4071937" cy="45370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1990" name="Picture 6" descr="Mat 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84313"/>
            <a:ext cx="3962400" cy="453866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260648"/>
            <a:ext cx="8229600" cy="1143000"/>
          </a:xfrm>
        </p:spPr>
        <p:txBody>
          <a:bodyPr/>
          <a:lstStyle/>
          <a:p>
            <a:r>
              <a:rPr lang="el-GR" sz="4800" dirty="0"/>
              <a:t>Τύποι Ο. Α.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5266928" cy="4525963"/>
          </a:xfrm>
        </p:spPr>
        <p:txBody>
          <a:bodyPr>
            <a:normAutofit/>
          </a:bodyPr>
          <a:lstStyle/>
          <a:p>
            <a:pPr fontAlgn="base"/>
            <a:r>
              <a:rPr lang="el-GR" dirty="0"/>
              <a:t>Μη περιοριστικού τύπου</a:t>
            </a:r>
          </a:p>
          <a:p>
            <a:pPr lvl="1" fontAlgn="base"/>
            <a:r>
              <a:rPr lang="en-US" dirty="0"/>
              <a:t>posterior-</a:t>
            </a:r>
            <a:r>
              <a:rPr lang="en-US" dirty="0" err="1"/>
              <a:t>cruciate</a:t>
            </a:r>
            <a:r>
              <a:rPr lang="en-US" dirty="0"/>
              <a:t> retaining (CR)</a:t>
            </a:r>
          </a:p>
          <a:p>
            <a:pPr lvl="1" fontAlgn="base"/>
            <a:r>
              <a:rPr lang="en-US" dirty="0"/>
              <a:t>posterior-</a:t>
            </a:r>
            <a:r>
              <a:rPr lang="en-US" dirty="0" err="1"/>
              <a:t>cruciate</a:t>
            </a:r>
            <a:r>
              <a:rPr lang="en-US" dirty="0"/>
              <a:t> substituting (PS)</a:t>
            </a:r>
          </a:p>
          <a:p>
            <a:pPr fontAlgn="base"/>
            <a:r>
              <a:rPr lang="el-GR" dirty="0"/>
              <a:t>Επιτρέπουν το </a:t>
            </a:r>
            <a:r>
              <a:rPr lang="en-US" dirty="0"/>
              <a:t>femoral rollback</a:t>
            </a:r>
          </a:p>
          <a:p>
            <a:pPr lvl="1" fontAlgn="base"/>
            <a:r>
              <a:rPr lang="el-GR" dirty="0"/>
              <a:t>Φυσιολογική οπίσθια κύλιση του μηριαίου κατά την κάμψη</a:t>
            </a:r>
            <a:endParaRPr lang="en-US" dirty="0"/>
          </a:p>
          <a:p>
            <a:endParaRPr lang="el-GR" dirty="0"/>
          </a:p>
        </p:txBody>
      </p:sp>
      <p:pic>
        <p:nvPicPr>
          <p:cNvPr id="84996" name="Picture 4" descr="http://upload.orthobullets.com/topic/5019/images/ps%20knee%20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014" y="3329608"/>
            <a:ext cx="2540442" cy="3528392"/>
          </a:xfrm>
          <a:prstGeom prst="rect">
            <a:avLst/>
          </a:prstGeom>
          <a:noFill/>
        </p:spPr>
      </p:pic>
      <p:pic>
        <p:nvPicPr>
          <p:cNvPr id="84994" name="Picture 2" descr="http://upload.orthobullets.com/topic/5019/images/cr%20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847" y="188640"/>
            <a:ext cx="2752625" cy="332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FEMORAL ROLLBACK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3186" name="Picture 2" descr="Αποτέλεσμα εικόνας για femoral roll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90606"/>
            <a:ext cx="5040560" cy="3564032"/>
          </a:xfrm>
          <a:prstGeom prst="rect">
            <a:avLst/>
          </a:prstGeom>
          <a:noFill/>
        </p:spPr>
      </p:pic>
      <p:pic>
        <p:nvPicPr>
          <p:cNvPr id="93188" name="Picture 4" descr="http://img.orthobullets.com/Reconstruction/Total%20Knee%20Replacement/Prosthesis%20Desgins/Images/Cam%20rollback%20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491880" cy="422018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156176" y="6093296"/>
            <a:ext cx="23762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PS-TKA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47664" y="6002124"/>
            <a:ext cx="23762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NORMAL KNEE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el-GR" dirty="0" err="1"/>
              <a:t>Ημιαρθρωτές</a:t>
            </a:r>
            <a:r>
              <a:rPr lang="en-US" dirty="0"/>
              <a:t>(Non-hinged)</a:t>
            </a:r>
            <a:endParaRPr lang="el-GR" dirty="0"/>
          </a:p>
          <a:p>
            <a:r>
              <a:rPr lang="el-GR" dirty="0" err="1"/>
              <a:t>Αρθρούμενες</a:t>
            </a:r>
            <a:r>
              <a:rPr lang="en-US" dirty="0"/>
              <a:t> (Hinged)</a:t>
            </a:r>
            <a:endParaRPr lang="el-GR" dirty="0"/>
          </a:p>
          <a:p>
            <a:pPr fontAlgn="base"/>
            <a:r>
              <a:rPr lang="el-GR" dirty="0"/>
              <a:t>Παρέχουν σταθερότητα σε </a:t>
            </a:r>
            <a:r>
              <a:rPr lang="el-GR" dirty="0" err="1"/>
              <a:t>βλαισότητα</a:t>
            </a:r>
            <a:r>
              <a:rPr lang="el-GR" dirty="0"/>
              <a:t>-</a:t>
            </a:r>
            <a:r>
              <a:rPr lang="el-GR" dirty="0" err="1"/>
              <a:t>ραιβότητα</a:t>
            </a:r>
            <a:r>
              <a:rPr lang="el-GR" dirty="0"/>
              <a:t> και σε κάμψη-έκταση σε περιπτώσεις συνδεσμικής αστάθειας ή οστικής απώλειας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/>
              <a:t>Τύποι Ο. Α.</a:t>
            </a:r>
          </a:p>
        </p:txBody>
      </p:sp>
      <p:pic>
        <p:nvPicPr>
          <p:cNvPr id="92162" name="Picture 2" descr="http://upload.orthobullets.com/topic/5019/images/lcck%20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830754" cy="3197824"/>
          </a:xfrm>
          <a:prstGeom prst="rect">
            <a:avLst/>
          </a:prstGeom>
          <a:noFill/>
        </p:spPr>
      </p:pic>
      <p:pic>
        <p:nvPicPr>
          <p:cNvPr id="92164" name="Picture 4" descr="http://upload.orthobullets.com/topic/5019/images/rotating%20hinge%20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1737710" cy="362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ολικής γόνατος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6562725" cy="649287"/>
          </a:xfrm>
        </p:spPr>
        <p:txBody>
          <a:bodyPr/>
          <a:lstStyle/>
          <a:p>
            <a:r>
              <a:rPr lang="el-GR"/>
              <a:t>Αξονομετρική προεγχειρητική α/α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160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/>
              <a:t>Απαιτεί:</a:t>
            </a:r>
          </a:p>
        </p:txBody>
      </p:sp>
      <p:pic>
        <p:nvPicPr>
          <p:cNvPr id="25609" name="Picture 9" descr="Mat 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412875"/>
            <a:ext cx="1106488" cy="525621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5610" name="Picture 10" descr="Mat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068638"/>
            <a:ext cx="2701925" cy="360045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/>
              <a:t>Ο. Α. επιφανείας ή 4 κοψιμάτων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68313" y="22764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Να μετατοπισθεί ο άξονας φόρτισης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4213" y="1628775"/>
            <a:ext cx="1566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/>
              <a:t>Στόχος:</a:t>
            </a:r>
          </a:p>
        </p:txBody>
      </p:sp>
      <p:pic>
        <p:nvPicPr>
          <p:cNvPr id="43016" name="Picture 8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3456384" cy="3621571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7544" y="2348880"/>
            <a:ext cx="57094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3600" b="1" dirty="0"/>
              <a:t>Έτσι τα φορτία μεταφέρονται στο κέντρο της </a:t>
            </a:r>
            <a:r>
              <a:rPr lang="el-GR" sz="3600" b="1" dirty="0" err="1"/>
              <a:t>κνημιαίας</a:t>
            </a:r>
            <a:r>
              <a:rPr lang="el-GR" sz="3600" b="1" dirty="0"/>
              <a:t> πρόθεσης και εξ’ αυτού στο κέντρο της </a:t>
            </a:r>
            <a:r>
              <a:rPr lang="el-GR" sz="3600" b="1" dirty="0" err="1"/>
              <a:t>ποδοκνημικής</a:t>
            </a:r>
            <a:endParaRPr lang="el-GR" sz="3600" b="1" dirty="0"/>
          </a:p>
        </p:txBody>
      </p:sp>
      <p:pic>
        <p:nvPicPr>
          <p:cNvPr id="33796" name="Picture 4" descr="Mat 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035" y="72885"/>
            <a:ext cx="1353878" cy="674049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7544" y="5085184"/>
            <a:ext cx="8516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800" b="1" dirty="0"/>
              <a:t>Το κνημιαίο πρόθεμα δέχεται περιοδική &amp; πολλαπλά </a:t>
            </a:r>
            <a:r>
              <a:rPr lang="el-GR" sz="2800" b="1" dirty="0" err="1"/>
              <a:t>μεταβαλόμενη</a:t>
            </a:r>
            <a:r>
              <a:rPr lang="el-GR" sz="2800" b="1" dirty="0"/>
              <a:t> καταπόνηση – έχει ανάγκη πακτώσεως με τσιμέντο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11560" y="1628800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/>
              <a:t>Με τσιμέντο</a:t>
            </a:r>
          </a:p>
          <a:p>
            <a:pPr>
              <a:buFont typeface="Arial" pitchFamily="34" charset="0"/>
              <a:buChar char="•"/>
            </a:pPr>
            <a:endParaRPr lang="el-GR" sz="3600" dirty="0"/>
          </a:p>
          <a:p>
            <a:pPr>
              <a:buFont typeface="Arial" pitchFamily="34" charset="0"/>
              <a:buChar char="•"/>
            </a:pPr>
            <a:r>
              <a:rPr lang="el-GR" sz="3600" dirty="0"/>
              <a:t>Χωρίς τσιμέντο</a:t>
            </a:r>
          </a:p>
          <a:p>
            <a:pPr>
              <a:buFont typeface="Arial" pitchFamily="34" charset="0"/>
              <a:buChar char="•"/>
            </a:pPr>
            <a:endParaRPr lang="el-GR" sz="3600" dirty="0"/>
          </a:p>
          <a:p>
            <a:pPr>
              <a:buFont typeface="Arial" pitchFamily="34" charset="0"/>
              <a:buChar char="•"/>
            </a:pPr>
            <a:r>
              <a:rPr lang="el-GR" sz="3600" dirty="0"/>
              <a:t>Υβρίδιο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1728787"/>
          </a:xfrm>
          <a:noFill/>
          <a:ln/>
        </p:spPr>
        <p:txBody>
          <a:bodyPr/>
          <a:lstStyle/>
          <a:p>
            <a:r>
              <a:rPr lang="el-GR" u="sng"/>
              <a:t>Έλεγχος πλάγιων συνδέσμων</a:t>
            </a:r>
            <a:r>
              <a:rPr lang="el-GR"/>
              <a:t>. Παράλληλες αρθρούμενες επιφάνειες σε κάμψη – εκταση</a:t>
            </a:r>
          </a:p>
        </p:txBody>
      </p:sp>
      <p:pic>
        <p:nvPicPr>
          <p:cNvPr id="36869" name="Picture 5" descr="Mat 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3141663"/>
            <a:ext cx="2624137" cy="31670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70" name="Picture 6" descr="Mat 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141663"/>
            <a:ext cx="2582863" cy="30972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2233612"/>
          </a:xfrm>
          <a:noFill/>
          <a:ln/>
        </p:spPr>
        <p:txBody>
          <a:bodyPr/>
          <a:lstStyle/>
          <a:p>
            <a:r>
              <a:rPr lang="el-GR" u="sng"/>
              <a:t>Έλεγχος οπίσθιου χιαστού</a:t>
            </a:r>
            <a:r>
              <a:rPr lang="el-GR"/>
              <a:t>. Ειδικά σε κάμψη το αρθρικό κενό πρέπει να είναι ίδιο με της έκτασης &amp; να μην εμφανίζεται ανύψωση του κνημιαίου προθέματος</a:t>
            </a:r>
          </a:p>
        </p:txBody>
      </p:sp>
      <p:pic>
        <p:nvPicPr>
          <p:cNvPr id="47108" name="Picture 4" descr="Mat 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3789363"/>
            <a:ext cx="2085975" cy="2781300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47109" name="Picture 5" descr="Mat 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525" y="3789363"/>
            <a:ext cx="2085975" cy="2781300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47110" name="Picture 6" descr="Mat 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365625"/>
            <a:ext cx="2787650" cy="1700213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8" name="3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ΟΣΤΕΟΑΡΘΡΙΤΙΔΑ  ΙΣΧΙΟΥ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0"/>
            <a:ext cx="4392488" cy="4525963"/>
          </a:xfrm>
        </p:spPr>
        <p:txBody>
          <a:bodyPr/>
          <a:lstStyle/>
          <a:p>
            <a:r>
              <a:rPr lang="el-GR" dirty="0"/>
              <a:t>Η πιο συχνή αιτία πόνου στο ισχίο</a:t>
            </a:r>
          </a:p>
          <a:p>
            <a:endParaRPr lang="el-GR" dirty="0"/>
          </a:p>
          <a:p>
            <a:r>
              <a:rPr lang="el-GR" dirty="0"/>
              <a:t>Μονόπλευρη ή </a:t>
            </a:r>
            <a:r>
              <a:rPr lang="el-GR" dirty="0" err="1"/>
              <a:t>αμφοτερόπλευρη</a:t>
            </a:r>
            <a:endParaRPr lang="el-GR" dirty="0"/>
          </a:p>
          <a:p>
            <a:endParaRPr lang="el-GR" dirty="0"/>
          </a:p>
          <a:p>
            <a:r>
              <a:rPr lang="el-GR" dirty="0"/>
              <a:t>Πρωτοπαθής ή δευτεροπαθής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12" t="45504" r="50743" b="8363"/>
          <a:stretch>
            <a:fillRect/>
          </a:stretch>
        </p:blipFill>
        <p:spPr bwMode="auto">
          <a:xfrm>
            <a:off x="4372236" y="2060848"/>
            <a:ext cx="45945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7375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600"/>
              <a:t>Η συνδεσμικά ισορροπημένη Ο. Α. </a:t>
            </a:r>
          </a:p>
          <a:p>
            <a:r>
              <a:rPr lang="el-GR" sz="3600"/>
              <a:t>έχει πιθανότητες μακράς επιβίωσης</a:t>
            </a:r>
          </a:p>
        </p:txBody>
      </p:sp>
      <p:pic>
        <p:nvPicPr>
          <p:cNvPr id="38918" name="Picture 6" descr="Mat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4032250" cy="3024187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38919" name="Picture 7" descr="Mat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41663"/>
            <a:ext cx="4032250" cy="3024187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7" name="3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33650"/>
            <a:ext cx="8229600" cy="2551113"/>
          </a:xfrm>
          <a:noFill/>
          <a:ln/>
        </p:spPr>
        <p:txBody>
          <a:bodyPr/>
          <a:lstStyle/>
          <a:p>
            <a:r>
              <a:rPr lang="el-GR"/>
              <a:t>Η μορφολογία</a:t>
            </a:r>
          </a:p>
          <a:p>
            <a:r>
              <a:rPr lang="el-GR"/>
              <a:t>Η επεξεργασία</a:t>
            </a:r>
          </a:p>
          <a:p>
            <a:r>
              <a:rPr lang="el-GR"/>
              <a:t>Η αποστείρωση </a:t>
            </a:r>
          </a:p>
          <a:p>
            <a:r>
              <a:rPr lang="el-GR"/>
              <a:t>Η σκληρότητα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8313" y="1481138"/>
            <a:ext cx="386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/>
              <a:t>Το πολυαιθυλαίνιο...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7950" y="5445125"/>
            <a:ext cx="880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/>
              <a:t>Είναι σημαντική κατά την επιλογή της προθεσης</a:t>
            </a:r>
          </a:p>
        </p:txBody>
      </p:sp>
      <p:pic>
        <p:nvPicPr>
          <p:cNvPr id="49158" name="Picture 6" descr="Mat 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75" y="1844675"/>
            <a:ext cx="2628900" cy="35052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>
              <a:buNone/>
            </a:pPr>
            <a:r>
              <a:rPr lang="el-GR" b="1" u="sng" dirty="0"/>
              <a:t>ΕΠΙΠΛΟΚΕΣ</a:t>
            </a:r>
          </a:p>
          <a:p>
            <a:r>
              <a:rPr lang="el-GR" dirty="0" err="1"/>
              <a:t>Περιπροθετικό</a:t>
            </a:r>
            <a:r>
              <a:rPr lang="el-GR" dirty="0"/>
              <a:t> κάταγμα</a:t>
            </a:r>
          </a:p>
          <a:p>
            <a:endParaRPr lang="el-GR" dirty="0"/>
          </a:p>
          <a:p>
            <a:r>
              <a:rPr lang="el-GR" dirty="0"/>
              <a:t>Άσηπτη χαλάρωση </a:t>
            </a:r>
          </a:p>
          <a:p>
            <a:endParaRPr lang="el-GR" dirty="0"/>
          </a:p>
          <a:p>
            <a:r>
              <a:rPr lang="el-GR" dirty="0"/>
              <a:t>Αστάθεια ΤΚΑ</a:t>
            </a:r>
          </a:p>
          <a:p>
            <a:endParaRPr lang="el-GR" dirty="0"/>
          </a:p>
        </p:txBody>
      </p:sp>
      <p:pic>
        <p:nvPicPr>
          <p:cNvPr id="94210" name="Picture 2" descr="http://upload.orthobullets.com/topic/5027/images/su1.jpg"/>
          <p:cNvPicPr>
            <a:picLocks noChangeAspect="1" noChangeArrowheads="1"/>
          </p:cNvPicPr>
          <p:nvPr/>
        </p:nvPicPr>
        <p:blipFill>
          <a:blip r:embed="rId2" cstate="print"/>
          <a:srcRect l="64683" r="1683"/>
          <a:stretch>
            <a:fillRect/>
          </a:stretch>
        </p:blipFill>
        <p:spPr bwMode="auto">
          <a:xfrm>
            <a:off x="5103488" y="2348880"/>
            <a:ext cx="1844776" cy="2980023"/>
          </a:xfrm>
          <a:prstGeom prst="rect">
            <a:avLst/>
          </a:prstGeom>
          <a:noFill/>
        </p:spPr>
      </p:pic>
      <p:sp>
        <p:nvSpPr>
          <p:cNvPr id="5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  <p:pic>
        <p:nvPicPr>
          <p:cNvPr id="94212" name="Picture 4" descr="http://upload.orthobullets.com/topic/12754/images/a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1" y="2348880"/>
            <a:ext cx="2028883" cy="2952328"/>
          </a:xfrm>
          <a:prstGeom prst="rect">
            <a:avLst/>
          </a:prstGeom>
          <a:noFill/>
        </p:spPr>
      </p:pic>
      <p:pic>
        <p:nvPicPr>
          <p:cNvPr id="94214" name="Picture 6" descr="http://upload.orthobullets.com/topic/12308/images/pcl_rupture_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888432" cy="492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l-GR" b="1" u="sng" dirty="0"/>
              <a:t>ΕΠΙΠΛΟΚΕΣ</a:t>
            </a:r>
          </a:p>
          <a:p>
            <a:pPr fontAlgn="base">
              <a:buNone/>
            </a:pPr>
            <a:endParaRPr lang="el-GR" sz="1600" b="1" u="sng" dirty="0"/>
          </a:p>
          <a:p>
            <a:pPr fontAlgn="base"/>
            <a:r>
              <a:rPr lang="el-GR" dirty="0"/>
              <a:t>Ρήξη </a:t>
            </a:r>
            <a:r>
              <a:rPr lang="el-GR" dirty="0" err="1"/>
              <a:t>εκτατικού</a:t>
            </a:r>
            <a:r>
              <a:rPr lang="el-GR" dirty="0"/>
              <a:t> μηχανισμού</a:t>
            </a:r>
          </a:p>
          <a:p>
            <a:pPr fontAlgn="base"/>
            <a:r>
              <a:rPr lang="el-GR" dirty="0" err="1"/>
              <a:t>Περιπροθετικές</a:t>
            </a:r>
            <a:r>
              <a:rPr lang="el-GR" dirty="0"/>
              <a:t> λοιμώξεις</a:t>
            </a:r>
            <a:endParaRPr lang="en-US" dirty="0"/>
          </a:p>
          <a:p>
            <a:pPr fontAlgn="base"/>
            <a:r>
              <a:rPr lang="el-GR" dirty="0"/>
              <a:t>Επιπλοκές χειρουργικού τραύματος</a:t>
            </a:r>
            <a:r>
              <a:rPr lang="en-US" dirty="0"/>
              <a:t> </a:t>
            </a:r>
          </a:p>
          <a:p>
            <a:pPr fontAlgn="base"/>
            <a:r>
              <a:rPr lang="el-GR" dirty="0"/>
              <a:t>Δυσκαμψία</a:t>
            </a:r>
          </a:p>
          <a:p>
            <a:pPr fontAlgn="base"/>
            <a:r>
              <a:rPr lang="el-GR" dirty="0" err="1"/>
              <a:t>Νευραγγειακές</a:t>
            </a:r>
            <a:r>
              <a:rPr lang="el-GR" dirty="0"/>
              <a:t> βλάβες</a:t>
            </a:r>
          </a:p>
          <a:p>
            <a:pPr fontAlgn="base"/>
            <a:r>
              <a:rPr lang="el-GR" dirty="0"/>
              <a:t>Έκτοπη οστεοποίηση</a:t>
            </a:r>
            <a:endParaRPr lang="en-US" dirty="0"/>
          </a:p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</a:t>
            </a:r>
            <a:r>
              <a:rPr lang="el-GR" dirty="0" err="1"/>
              <a:t>αρθροπλαστική</a:t>
            </a:r>
            <a:r>
              <a:rPr lang="el-GR" dirty="0"/>
              <a:t> γόνατος</a:t>
            </a:r>
          </a:p>
        </p:txBody>
      </p:sp>
      <p:pic>
        <p:nvPicPr>
          <p:cNvPr id="5" name="Picture 8" descr="http://upload.orthobullets.com/topic/12310/images/extensor_mechanism_rupture.jpg"/>
          <p:cNvPicPr>
            <a:picLocks noChangeAspect="1" noChangeArrowheads="1"/>
          </p:cNvPicPr>
          <p:nvPr/>
        </p:nvPicPr>
        <p:blipFill>
          <a:blip r:embed="rId2" cstate="print"/>
          <a:srcRect l="14373" r="5923"/>
          <a:stretch>
            <a:fillRect/>
          </a:stretch>
        </p:blipFill>
        <p:spPr bwMode="auto">
          <a:xfrm>
            <a:off x="5650516" y="2276872"/>
            <a:ext cx="325908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501900"/>
            <a:ext cx="8229600" cy="1143000"/>
          </a:xfrm>
        </p:spPr>
        <p:txBody>
          <a:bodyPr/>
          <a:lstStyle/>
          <a:p>
            <a:r>
              <a:rPr lang="el-GR" sz="6000">
                <a:latin typeface="Arial" pitchFamily="34" charset="0"/>
              </a:rPr>
              <a:t>ΕΥΧΑΡΙΣΤΩ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397" t="70004" r="6333"/>
          <a:stretch>
            <a:fillRect/>
          </a:stretch>
        </p:blipFill>
        <p:spPr bwMode="auto">
          <a:xfrm>
            <a:off x="5508104" y="4321279"/>
            <a:ext cx="2952328" cy="242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462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ΠΡΩΤΟΠΑΘΗΣ ΟΣΤΕΟΑΡΘΡΙΤΙΔΑ ΙΣΧΙΟΥ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51520" y="1196752"/>
            <a:ext cx="4464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b="1" dirty="0"/>
              <a:t>Έκκεντρη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err="1"/>
              <a:t>Παρεκτόπιση</a:t>
            </a:r>
            <a:r>
              <a:rPr lang="el-GR" sz="2800" dirty="0"/>
              <a:t> της κεφαλής προς τα άνω και έξω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Επίμονος πόνος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Δυσκαμψία</a:t>
            </a:r>
          </a:p>
          <a:p>
            <a:pPr lvl="1">
              <a:buFont typeface="Arial" pitchFamily="34" charset="0"/>
              <a:buChar char="•"/>
            </a:pPr>
            <a:endParaRPr lang="el-GR" sz="3200" dirty="0"/>
          </a:p>
          <a:p>
            <a:pPr>
              <a:buFont typeface="Arial" pitchFamily="34" charset="0"/>
              <a:buChar char="•"/>
            </a:pPr>
            <a:r>
              <a:rPr lang="el-GR" sz="2800" b="1" dirty="0"/>
              <a:t>Ομόκεντρη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err="1"/>
              <a:t>Παρεκτόπιση</a:t>
            </a:r>
            <a:r>
              <a:rPr lang="el-GR" sz="2800" dirty="0"/>
              <a:t> της κεφαλής προς τον πυθμένα της κοτύλης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Ήπιο άλγος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Καλή κινητικότητα</a:t>
            </a:r>
          </a:p>
        </p:txBody>
      </p:sp>
      <p:pic>
        <p:nvPicPr>
          <p:cNvPr id="33796" name="Picture 4" descr="http://upload.orthobullets.com/cases/2893/9515a5aa-a3c7-42fb-8afb-f4978b2a76d5_1.jpg"/>
          <p:cNvPicPr>
            <a:picLocks noChangeAspect="1" noChangeArrowheads="1"/>
          </p:cNvPicPr>
          <p:nvPr/>
        </p:nvPicPr>
        <p:blipFill>
          <a:blip r:embed="rId3" cstate="print"/>
          <a:srcRect r="16667" b="20833"/>
          <a:stretch>
            <a:fillRect/>
          </a:stretch>
        </p:blipFill>
        <p:spPr bwMode="auto">
          <a:xfrm>
            <a:off x="4716016" y="1340768"/>
            <a:ext cx="2160240" cy="2736304"/>
          </a:xfrm>
          <a:prstGeom prst="rect">
            <a:avLst/>
          </a:prstGeom>
          <a:noFill/>
        </p:spPr>
      </p:pic>
      <p:pic>
        <p:nvPicPr>
          <p:cNvPr id="33798" name="Picture 6" descr="http://upload.orthobullets.com/cases/2893/3dcce923-a5f8-4e3d-bc63-24c96fa14f88_3.jpg"/>
          <p:cNvPicPr>
            <a:picLocks noChangeAspect="1" noChangeArrowheads="1"/>
          </p:cNvPicPr>
          <p:nvPr/>
        </p:nvPicPr>
        <p:blipFill>
          <a:blip r:embed="rId4" cstate="print"/>
          <a:srcRect l="15367" r="29391" b="9712"/>
          <a:stretch>
            <a:fillRect/>
          </a:stretch>
        </p:blipFill>
        <p:spPr bwMode="auto">
          <a:xfrm>
            <a:off x="6911752" y="1340768"/>
            <a:ext cx="223224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ΔΕΥΤΕΡΟΠΑΘΗΣ ΟΣΤΕΟΑΡΘΡΙΤΙΔΑ ΙΣΧΙΟΥ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301608" cy="4813995"/>
          </a:xfrm>
        </p:spPr>
        <p:txBody>
          <a:bodyPr>
            <a:normAutofit fontScale="85000" lnSpcReduction="20000"/>
          </a:bodyPr>
          <a:lstStyle/>
          <a:p>
            <a:r>
              <a:rPr lang="el-GR" b="1" i="1" dirty="0"/>
              <a:t>Διαταραχή ανατομικής σχέσης κεφαλής-κοτύλης</a:t>
            </a:r>
          </a:p>
          <a:p>
            <a:pPr>
              <a:buNone/>
            </a:pPr>
            <a:r>
              <a:rPr lang="el-GR" dirty="0"/>
              <a:t>     Αναπτυξιακή δυσπλασία του ισχίου</a:t>
            </a:r>
          </a:p>
          <a:p>
            <a:pPr>
              <a:buNone/>
            </a:pPr>
            <a:endParaRPr lang="el-GR" dirty="0"/>
          </a:p>
          <a:p>
            <a:r>
              <a:rPr lang="el-GR" b="1" i="1" dirty="0"/>
              <a:t>Βλάβη του αρθρικού χόνδρου της μηριαίας κεφαλής</a:t>
            </a:r>
          </a:p>
          <a:p>
            <a:pPr>
              <a:buNone/>
            </a:pPr>
            <a:r>
              <a:rPr lang="el-GR" dirty="0"/>
              <a:t>     Φλεγμονές</a:t>
            </a:r>
          </a:p>
          <a:p>
            <a:pPr>
              <a:buNone/>
            </a:pPr>
            <a:r>
              <a:rPr lang="el-GR" dirty="0"/>
              <a:t>     Λοιμώξεις</a:t>
            </a:r>
          </a:p>
          <a:p>
            <a:pPr>
              <a:buNone/>
            </a:pPr>
            <a:r>
              <a:rPr lang="el-GR" dirty="0"/>
              <a:t>     </a:t>
            </a:r>
            <a:r>
              <a:rPr lang="el-GR" dirty="0" err="1"/>
              <a:t>Ενδαρθρικά</a:t>
            </a:r>
            <a:r>
              <a:rPr lang="el-GR" dirty="0"/>
              <a:t> κατάγματα</a:t>
            </a:r>
          </a:p>
          <a:p>
            <a:pPr>
              <a:buNone/>
            </a:pPr>
            <a:endParaRPr lang="el-GR" dirty="0"/>
          </a:p>
          <a:p>
            <a:r>
              <a:rPr lang="el-GR" b="1" i="1" dirty="0"/>
              <a:t>Βλάβη του </a:t>
            </a:r>
            <a:r>
              <a:rPr lang="el-GR" b="1" i="1" dirty="0" err="1"/>
              <a:t>υποχονδίου</a:t>
            </a:r>
            <a:r>
              <a:rPr lang="el-GR" b="1" i="1" dirty="0"/>
              <a:t> οστού της μηριαίας κεφαλής</a:t>
            </a:r>
          </a:p>
          <a:p>
            <a:pPr>
              <a:buNone/>
            </a:pPr>
            <a:r>
              <a:rPr lang="el-GR" dirty="0"/>
              <a:t>     </a:t>
            </a:r>
            <a:r>
              <a:rPr lang="el-GR" dirty="0" err="1"/>
              <a:t>Οστεοχονδρίτιδα</a:t>
            </a:r>
            <a:endParaRPr lang="el-GR" dirty="0"/>
          </a:p>
          <a:p>
            <a:pPr>
              <a:buNone/>
            </a:pPr>
            <a:r>
              <a:rPr lang="el-GR" dirty="0"/>
              <a:t>     </a:t>
            </a:r>
            <a:r>
              <a:rPr lang="el-GR" dirty="0" err="1"/>
              <a:t>Οστεονέκρωση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ΑΝΑΠΤΥΞΙΑΚΗ ΔΥΣΠΛΑΣΙΑ ΤΟΥ ΙΣΧΙΟΥ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22062"/>
          <a:stretch>
            <a:fillRect/>
          </a:stretch>
        </p:blipFill>
        <p:spPr bwMode="auto">
          <a:xfrm>
            <a:off x="467544" y="1965800"/>
            <a:ext cx="8352928" cy="45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899592" y="16195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ΔΥΣΠΛΑΣΙΑ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491880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ΧΑΜΗΛΟ ΕΞΑΡΘΡΗΜΑ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372200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ΥΨΗΛΟ ΕΞΑΡΘΡΗΜΑ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ΚΛΙΝΙΚΗ ΕΙΚΟΝΑ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Πόνος στη βουβωνική χώρα</a:t>
            </a:r>
          </a:p>
          <a:p>
            <a:endParaRPr lang="el-GR" dirty="0"/>
          </a:p>
          <a:p>
            <a:r>
              <a:rPr lang="el-GR" dirty="0"/>
              <a:t>Χωλότητα</a:t>
            </a:r>
          </a:p>
          <a:p>
            <a:endParaRPr lang="el-GR" dirty="0"/>
          </a:p>
          <a:p>
            <a:r>
              <a:rPr lang="el-GR" dirty="0"/>
              <a:t>Βράχυνση σκέλους</a:t>
            </a:r>
          </a:p>
          <a:p>
            <a:endParaRPr lang="el-GR" dirty="0"/>
          </a:p>
          <a:p>
            <a:r>
              <a:rPr lang="el-GR" dirty="0"/>
              <a:t>Επώδυνος περιορισμός των κινήσεων του ισχίου</a:t>
            </a:r>
          </a:p>
          <a:p>
            <a:endParaRPr lang="el-GR" dirty="0"/>
          </a:p>
          <a:p>
            <a:r>
              <a:rPr lang="el-GR" dirty="0" err="1"/>
              <a:t>Σύγκαμψη</a:t>
            </a:r>
            <a:r>
              <a:rPr lang="el-GR" dirty="0"/>
              <a:t> του ισχίου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/>
              <a:t>ΑΠΕΙΚΟΝΙΣΗ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5122912" cy="5257800"/>
          </a:xfrm>
        </p:spPr>
        <p:txBody>
          <a:bodyPr/>
          <a:lstStyle/>
          <a:p>
            <a:r>
              <a:rPr lang="el-GR" dirty="0"/>
              <a:t>Στένωση του </a:t>
            </a:r>
            <a:r>
              <a:rPr lang="el-GR" dirty="0" err="1"/>
              <a:t>μεσάρθριου</a:t>
            </a:r>
            <a:r>
              <a:rPr lang="el-GR" dirty="0"/>
              <a:t> διαστήματος</a:t>
            </a:r>
          </a:p>
          <a:p>
            <a:endParaRPr lang="el-GR" dirty="0"/>
          </a:p>
          <a:p>
            <a:r>
              <a:rPr lang="el-GR" dirty="0"/>
              <a:t>Σκλήρυνση του υποχόνδριου οστού</a:t>
            </a:r>
          </a:p>
          <a:p>
            <a:endParaRPr lang="el-GR" dirty="0"/>
          </a:p>
          <a:p>
            <a:r>
              <a:rPr lang="el-GR" dirty="0"/>
              <a:t>Οστεόφυτα</a:t>
            </a:r>
          </a:p>
          <a:p>
            <a:endParaRPr lang="el-GR" dirty="0"/>
          </a:p>
          <a:p>
            <a:r>
              <a:rPr lang="el-GR" dirty="0"/>
              <a:t>Υποχόνδριες κύστεις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6775" t="39776" r="22835" b="5115"/>
          <a:stretch>
            <a:fillRect/>
          </a:stretch>
        </p:blipFill>
        <p:spPr bwMode="auto">
          <a:xfrm>
            <a:off x="4644008" y="2420888"/>
            <a:ext cx="428724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740</Words>
  <Application>Microsoft Office PowerPoint</Application>
  <PresentationFormat>On-screen Show (4:3)</PresentationFormat>
  <Paragraphs>265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Θέμα του Office</vt:lpstr>
      <vt:lpstr>ΕΠΑΝΟΡΘΩΤΙΚΕΣ ΕΠΕΜΒΑΣΕΙΣ ΙΣΧΙΟΥ ΚΑΙ ΓΟΝΑΤΟΣ</vt:lpstr>
      <vt:lpstr>ΑΝΑΤΟΜΙΑ ΙΣΧΙΟΥ</vt:lpstr>
      <vt:lpstr>PowerPoint Presentation</vt:lpstr>
      <vt:lpstr>ΟΣΤΕΟΑΡΘΡΙΤΙΔΑ  ΙΣΧΙΟΥ</vt:lpstr>
      <vt:lpstr>ΠΡΩΤΟΠΑΘΗΣ ΟΣΤΕΟΑΡΘΡΙΤΙΔΑ ΙΣΧΙΟΥ</vt:lpstr>
      <vt:lpstr>ΔΕΥΤΕΡΟΠΑΘΗΣ ΟΣΤΕΟΑΡΘΡΙΤΙΔΑ ΙΣΧΙΟΥ</vt:lpstr>
      <vt:lpstr>ΑΝΑΠΤΥΞΙΑΚΗ ΔΥΣΠΛΑΣΙΑ ΤΟΥ ΙΣΧΙΟΥ</vt:lpstr>
      <vt:lpstr>ΚΛΙΝΙΚΗ ΕΙΚΟΝΑ</vt:lpstr>
      <vt:lpstr>ΑΠΕΙΚΟΝΙΣΗ</vt:lpstr>
      <vt:lpstr>ΑΝΤΙΜΕΤΩΠΙΣΗ</vt:lpstr>
      <vt:lpstr>ΟΛΙΚΗ ΑΡΘΡΟΠΛΑΣΤΙΚΗ ΤΟΥ ΙΣΧΙΟΥ</vt:lpstr>
      <vt:lpstr>ΟΛΙΚΗ ΑΡΘΡΟΠΛΑΣΤΙΚΗ ΤΟΥ ΙΣΧΙΟΥ</vt:lpstr>
      <vt:lpstr>ΟΛΙΚΗ ΑΡΘΡΟΠΛΑΣΤΙΚΗ ΤΟΥ ΙΣΧΙΟΥ</vt:lpstr>
      <vt:lpstr>ΟΛΙΚΗ ΑΡΘΡΟΠΛΑΣΤΙΚΗ ΤΟΥ ΙΣΧΙΟΥ</vt:lpstr>
      <vt:lpstr>ΟΛΙΚΗ ΑΡΘΡΟΠΛΑΣΤΙΚΗ ΤΟΥ ΙΣΧΙΟΥ</vt:lpstr>
      <vt:lpstr>ΟΛΙΚΗ ΑΡΘΡΟΠΛΑΣΤΙΚΗ ΤΟΥ ΙΣΧΙΟΥ</vt:lpstr>
      <vt:lpstr>PowerPoint Presentation</vt:lpstr>
      <vt:lpstr>ΟΛΙΚΗ ΑΡΘΡΟΠΛΑΣΤΙΚΗ ΤΟΥ ΙΣΧΙΟΥ</vt:lpstr>
      <vt:lpstr>PowerPoint Presentation</vt:lpstr>
      <vt:lpstr>ΟΛΙΚΗ ΑΡΘΡΟΠΛΑΣΤΙΚΗ ΤΟΥ ΙΣΧΙΟΥ</vt:lpstr>
      <vt:lpstr>PowerPoint Presentation</vt:lpstr>
      <vt:lpstr>ΟΛΙΚΗ ΑΡΘΡΟΠΛΑΣΤΙΚΗ ΤΟΥ ΙΣΧΙΟΥ</vt:lpstr>
      <vt:lpstr>ΟΛΙΚΗ ΑΡΘΡΟΠΛΑΣΤΙΚΗ ΤΟΥ ΙΣΧΙΟΥ</vt:lpstr>
      <vt:lpstr>ΟΛΙΚΗ ΑΡΘΡΟΠΛΑΣΤΙΚΗ ΤΟΥ ΙΣΧΙΟΥ</vt:lpstr>
      <vt:lpstr>Το γόνατο...</vt:lpstr>
      <vt:lpstr>Το γόνατο...</vt:lpstr>
      <vt:lpstr>ΟΣΤΕΟΑΡΘΡΙΤΙΔΑ ΓΟΝΑΤΟΣ</vt:lpstr>
      <vt:lpstr>Αποτέλεσμα:</vt:lpstr>
      <vt:lpstr>Λύση;</vt:lpstr>
      <vt:lpstr>PowerPoint Presentation</vt:lpstr>
      <vt:lpstr>Τύποι Ο. Α.</vt:lpstr>
      <vt:lpstr>FEMORAL ROLLBACK</vt:lpstr>
      <vt:lpstr>Τύποι Ο. Α.</vt:lpstr>
      <vt:lpstr>Σχεδιασμός ολικής γόνατος</vt:lpstr>
      <vt:lpstr>Ο. Α. επιφανείας ή 4 κοψιμάτων</vt:lpstr>
      <vt:lpstr>PowerPoint Presentation</vt:lpstr>
      <vt:lpstr>Ολική αρθροπλαστική γόνατος</vt:lpstr>
      <vt:lpstr>Ολική αρθροπλαστική γόνατος</vt:lpstr>
      <vt:lpstr>Ολική αρθροπλαστική γόνατος</vt:lpstr>
      <vt:lpstr>Ολική αρθροπλαστική γόνατος</vt:lpstr>
      <vt:lpstr>Ολική αρθροπλαστική γόνατος</vt:lpstr>
      <vt:lpstr>Ολική αρθροπλαστική γόνατος</vt:lpstr>
      <vt:lpstr>Ολική αρθροπλαστική γόνατος</vt:lpstr>
      <vt:lpstr>ΕΥΧΑΡΙΣΤΩ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Επιλογή Ολικής Αρθροπλαστικής Ισχίου</dc:title>
  <dc:creator>Αθανάσιος Φούκας</dc:creator>
  <cp:lastModifiedBy>ANDREAS PANAGOPOULOS</cp:lastModifiedBy>
  <cp:revision>66</cp:revision>
  <dcterms:created xsi:type="dcterms:W3CDTF">2008-09-03T09:40:18Z</dcterms:created>
  <dcterms:modified xsi:type="dcterms:W3CDTF">2021-02-12T08:03:50Z</dcterms:modified>
</cp:coreProperties>
</file>