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9" r:id="rId4"/>
    <p:sldId id="260" r:id="rId5"/>
    <p:sldId id="261" r:id="rId6"/>
    <p:sldId id="262" r:id="rId7"/>
    <p:sldId id="264" r:id="rId8"/>
    <p:sldId id="257" r:id="rId9"/>
    <p:sldId id="258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/>
    <p:restoredTop sz="79286"/>
  </p:normalViewPr>
  <p:slideViewPr>
    <p:cSldViewPr>
      <p:cViewPr varScale="1">
        <p:scale>
          <a:sx n="74" d="100"/>
          <a:sy n="74" d="100"/>
        </p:scale>
        <p:origin x="16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9B02DAB-27BD-4A15-9C08-D8E1E0B32F18}" type="datetimeFigureOut">
              <a:rPr lang="el-GR" smtClean="0"/>
              <a:pPr/>
              <a:t>12/1/19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DEA670E-3F54-443F-837B-CA3D864757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Μορφοσυντακτική</a:t>
            </a:r>
            <a:r>
              <a:rPr lang="el-GR" dirty="0" smtClean="0"/>
              <a:t> αλλαγή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«Η Σύνταξη του σήμερα είναι η Μορφολογία του αύριο»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Μέλλοντας της Γαλλικής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 smtClean="0"/>
              <a:t>Γραμματικοπο</a:t>
            </a:r>
            <a:r>
              <a:rPr lang="el-GR" dirty="0" err="1" smtClean="0"/>
              <a:t>ίηση</a:t>
            </a:r>
            <a:r>
              <a:rPr lang="el-GR" dirty="0" smtClean="0"/>
              <a:t>: Από την περίφραση της Ύστερης Λατινικής που αντικατέστησε τον Μέλλοντα, στον συνθετικό Μέλλοντα της Γαλλικής όπου συνενώθηκαν οι δύο αρχικά ανεξάρτητες λέξεις</a:t>
            </a:r>
            <a:endParaRPr lang="el-GR" dirty="0" smtClean="0"/>
          </a:p>
          <a:p>
            <a:r>
              <a:rPr lang="el-GR" dirty="0" smtClean="0"/>
              <a:t>Λατ</a:t>
            </a:r>
            <a:r>
              <a:rPr lang="el-GR" dirty="0" smtClean="0"/>
              <a:t>. </a:t>
            </a:r>
            <a:r>
              <a:rPr lang="en-US" dirty="0" err="1" smtClean="0"/>
              <a:t>Cantabo</a:t>
            </a:r>
            <a:r>
              <a:rPr lang="en-US" dirty="0" smtClean="0"/>
              <a:t> &gt; </a:t>
            </a:r>
            <a:r>
              <a:rPr lang="en-US" dirty="0" err="1" smtClean="0"/>
              <a:t>cantare</a:t>
            </a:r>
            <a:r>
              <a:rPr lang="en-US" dirty="0" smtClean="0"/>
              <a:t> </a:t>
            </a:r>
            <a:r>
              <a:rPr lang="en-US" dirty="0" err="1" smtClean="0"/>
              <a:t>habeo</a:t>
            </a:r>
            <a:endParaRPr lang="en-US" dirty="0" smtClean="0"/>
          </a:p>
          <a:p>
            <a:r>
              <a:rPr lang="el-GR" dirty="0" err="1" smtClean="0"/>
              <a:t>Αρχ</a:t>
            </a:r>
            <a:r>
              <a:rPr lang="el-GR" dirty="0" smtClean="0"/>
              <a:t> </a:t>
            </a:r>
            <a:r>
              <a:rPr lang="el-GR" dirty="0" err="1" smtClean="0"/>
              <a:t>Γαλ</a:t>
            </a:r>
            <a:r>
              <a:rPr lang="el-GR" dirty="0" smtClean="0"/>
              <a:t>. </a:t>
            </a:r>
            <a:r>
              <a:rPr lang="en-US" dirty="0" err="1" smtClean="0"/>
              <a:t>Cantar-</a:t>
            </a:r>
            <a:r>
              <a:rPr lang="en-US" dirty="0" err="1" smtClean="0">
                <a:solidFill>
                  <a:srgbClr val="FF0000"/>
                </a:solidFill>
              </a:rPr>
              <a:t>ai</a:t>
            </a:r>
            <a:r>
              <a:rPr lang="en-US" dirty="0" smtClean="0"/>
              <a:t> (</a:t>
            </a:r>
            <a:r>
              <a:rPr lang="el-GR" dirty="0" smtClean="0"/>
              <a:t>πβ. και </a:t>
            </a:r>
            <a:r>
              <a:rPr lang="en-US" dirty="0" err="1" smtClean="0"/>
              <a:t>J’</a:t>
            </a:r>
            <a:r>
              <a:rPr lang="en-US" dirty="0" err="1" smtClean="0">
                <a:solidFill>
                  <a:srgbClr val="FF0000"/>
                </a:solidFill>
              </a:rPr>
              <a:t>ai</a:t>
            </a:r>
            <a:r>
              <a:rPr lang="en-US" dirty="0" smtClean="0"/>
              <a:t> = </a:t>
            </a:r>
            <a:r>
              <a:rPr lang="el-GR" dirty="0" smtClean="0"/>
              <a:t>έχω)</a:t>
            </a:r>
          </a:p>
          <a:p>
            <a:pPr>
              <a:buNone/>
            </a:pPr>
            <a:r>
              <a:rPr lang="el-GR" dirty="0" smtClean="0"/>
              <a:t>                     </a:t>
            </a:r>
            <a:r>
              <a:rPr lang="en-US" dirty="0" smtClean="0"/>
              <a:t>  </a:t>
            </a:r>
            <a:r>
              <a:rPr lang="en-US" dirty="0" err="1" smtClean="0"/>
              <a:t>cantar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as</a:t>
            </a:r>
            <a:r>
              <a:rPr lang="en-US" dirty="0" smtClean="0"/>
              <a:t>           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as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cantar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              Il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κύκλος του </a:t>
            </a:r>
            <a:r>
              <a:rPr lang="en-US" dirty="0" smtClean="0"/>
              <a:t>Jespersen I</a:t>
            </a:r>
            <a:r>
              <a:rPr lang="el-GR" dirty="0" smtClean="0"/>
              <a:t>: Αποτέλεσμα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έρθεις το βράδυ σινεμά;</a:t>
            </a:r>
          </a:p>
          <a:p>
            <a:r>
              <a:rPr lang="en-US" dirty="0" smtClean="0"/>
              <a:t>“</a:t>
            </a:r>
            <a:r>
              <a:rPr lang="el-GR" dirty="0" smtClean="0"/>
              <a:t>Δεν ξέρω βήμα</a:t>
            </a:r>
            <a:r>
              <a:rPr lang="en-US" dirty="0" smtClean="0"/>
              <a:t>” = </a:t>
            </a:r>
            <a:r>
              <a:rPr lang="el-GR" dirty="0" smtClean="0"/>
              <a:t>Δεν ξέρω.</a:t>
            </a:r>
          </a:p>
          <a:p>
            <a:endParaRPr lang="el-GR" dirty="0" smtClean="0"/>
          </a:p>
          <a:p>
            <a:r>
              <a:rPr lang="sv-SE" dirty="0" smtClean="0"/>
              <a:t>Viens-tu au </a:t>
            </a:r>
            <a:r>
              <a:rPr lang="en-US" dirty="0" err="1" smtClean="0"/>
              <a:t>cinéma</a:t>
            </a:r>
            <a:r>
              <a:rPr lang="sv-SE" dirty="0" smtClean="0"/>
              <a:t> ce soir?</a:t>
            </a:r>
          </a:p>
          <a:p>
            <a:r>
              <a:rPr lang="sv-SE" dirty="0" smtClean="0"/>
              <a:t>Je ne sais pas.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Jespersen II</a:t>
            </a:r>
            <a:r>
              <a:rPr lang="el-GR" dirty="0" smtClean="0"/>
              <a:t>: η πορεία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OF: Je ne sais</a:t>
            </a:r>
          </a:p>
          <a:p>
            <a:pPr>
              <a:buNone/>
            </a:pPr>
            <a:r>
              <a:rPr lang="en-US" dirty="0" smtClean="0"/>
              <a:t>           Je ne </a:t>
            </a:r>
            <a:r>
              <a:rPr lang="en-US" dirty="0" err="1" smtClean="0"/>
              <a:t>marche</a:t>
            </a:r>
            <a:r>
              <a:rPr lang="en-US" dirty="0" smtClean="0"/>
              <a:t> pas / point</a:t>
            </a:r>
          </a:p>
          <a:p>
            <a:r>
              <a:rPr lang="en-US" dirty="0" smtClean="0"/>
              <a:t>MF: Je ne sais (pas)</a:t>
            </a:r>
            <a:r>
              <a:rPr lang="el-GR" dirty="0" smtClean="0"/>
              <a:t> (</a:t>
            </a:r>
            <a:r>
              <a:rPr lang="el-GR" dirty="0" err="1" smtClean="0"/>
              <a:t>επαν</a:t>
            </a:r>
            <a:r>
              <a:rPr lang="el-GR" dirty="0" smtClean="0"/>
              <a:t>-ανάλυση ως αρνητικό στοιχείο, για να χρησιμοποιηθεί και εκτός περιβάλλοντος κίνησης)</a:t>
            </a:r>
            <a:endParaRPr lang="en-US" dirty="0" smtClean="0"/>
          </a:p>
          <a:p>
            <a:r>
              <a:rPr lang="en-US" dirty="0" smtClean="0"/>
              <a:t>F: Je ne sais pas</a:t>
            </a:r>
          </a:p>
          <a:p>
            <a:r>
              <a:rPr lang="en-US" dirty="0" smtClean="0"/>
              <a:t>&gt; Je sais pas (= “</a:t>
            </a:r>
            <a:r>
              <a:rPr lang="el-GR" dirty="0" smtClean="0"/>
              <a:t>Ξέρω βήμα</a:t>
            </a:r>
            <a:r>
              <a:rPr lang="en-US" dirty="0" smtClean="0"/>
              <a:t>”&gt; </a:t>
            </a:r>
            <a:r>
              <a:rPr lang="el-GR" dirty="0" smtClean="0"/>
              <a:t>Δεν ξέρω)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Perfect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OE: </a:t>
            </a:r>
            <a:r>
              <a:rPr lang="en-US" dirty="0" err="1" smtClean="0"/>
              <a:t>Ic</a:t>
            </a:r>
            <a:r>
              <a:rPr lang="en-US" dirty="0" smtClean="0"/>
              <a:t> </a:t>
            </a:r>
            <a:r>
              <a:rPr lang="en-US" dirty="0" err="1" smtClean="0"/>
              <a:t>haefde</a:t>
            </a:r>
            <a:r>
              <a:rPr lang="en-US" dirty="0" smtClean="0"/>
              <a:t> </a:t>
            </a:r>
            <a:r>
              <a:rPr lang="en-US" dirty="0" err="1" smtClean="0"/>
              <a:t>hine</a:t>
            </a:r>
            <a:r>
              <a:rPr lang="en-US" dirty="0" smtClean="0"/>
              <a:t> </a:t>
            </a:r>
            <a:r>
              <a:rPr lang="en-US" dirty="0" err="1" smtClean="0"/>
              <a:t>gebundenne</a:t>
            </a:r>
            <a:r>
              <a:rPr lang="en-US" dirty="0" smtClean="0"/>
              <a:t> (= I had him bound)</a:t>
            </a:r>
          </a:p>
          <a:p>
            <a:r>
              <a:rPr lang="en-US" dirty="0" smtClean="0"/>
              <a:t>&gt; </a:t>
            </a:r>
            <a:r>
              <a:rPr lang="el-GR" dirty="0" smtClean="0"/>
              <a:t>Απώλεια συμφωνίας μετοχής, </a:t>
            </a:r>
            <a:r>
              <a:rPr lang="el-GR" dirty="0" err="1" smtClean="0"/>
              <a:t>επαν</a:t>
            </a:r>
            <a:r>
              <a:rPr lang="el-GR" dirty="0" smtClean="0"/>
              <a:t>-ανάλυση της δομής μαζί με αλλαγή της σημασίας</a:t>
            </a:r>
          </a:p>
          <a:p>
            <a:r>
              <a:rPr lang="el-GR" dirty="0" smtClean="0"/>
              <a:t>= </a:t>
            </a:r>
            <a:r>
              <a:rPr lang="en-US" dirty="0" smtClean="0"/>
              <a:t>I had tied him up (</a:t>
            </a:r>
            <a:r>
              <a:rPr lang="el-GR" dirty="0" smtClean="0"/>
              <a:t>κατάσταση &gt; ενέργεια)</a:t>
            </a:r>
          </a:p>
          <a:p>
            <a:r>
              <a:rPr lang="el-GR" dirty="0" smtClean="0"/>
              <a:t>&gt; Αλλαγή στη σειρά των όρων</a:t>
            </a:r>
          </a:p>
          <a:p>
            <a:r>
              <a:rPr lang="en-US" dirty="0" smtClean="0"/>
              <a:t>I had bound him (</a:t>
            </a:r>
            <a:r>
              <a:rPr lang="el-GR" dirty="0" smtClean="0"/>
              <a:t>συνυπάρχει και με την αρχαία δομή), το </a:t>
            </a:r>
            <a:r>
              <a:rPr lang="en-US" dirty="0" smtClean="0"/>
              <a:t>have </a:t>
            </a:r>
            <a:r>
              <a:rPr lang="el-GR" dirty="0" smtClean="0"/>
              <a:t>απλό βοηθητικό, δεν έχει πια τη σημασία «έχω, κατέχω»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Μέλλοντας της Ελληνικής (έχω)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Αρχ.Ελλ</a:t>
            </a:r>
            <a:r>
              <a:rPr lang="el-GR" dirty="0" smtClean="0"/>
              <a:t>.: </a:t>
            </a:r>
            <a:r>
              <a:rPr lang="el-GR" dirty="0" smtClean="0"/>
              <a:t>έχω τι </a:t>
            </a:r>
          </a:p>
          <a:p>
            <a:pPr>
              <a:buFont typeface="Wingdings"/>
              <a:buChar char="Ø"/>
            </a:pPr>
            <a:r>
              <a:rPr lang="el-GR" dirty="0" smtClean="0"/>
              <a:t>έχω τι </a:t>
            </a:r>
            <a:r>
              <a:rPr lang="el-GR" dirty="0" err="1" smtClean="0"/>
              <a:t>φέρειν</a:t>
            </a:r>
            <a:r>
              <a:rPr lang="el-GR" dirty="0" smtClean="0"/>
              <a:t> (= έχω κάτι να κουβαλήσω)</a:t>
            </a:r>
          </a:p>
          <a:p>
            <a:pPr>
              <a:buFont typeface="Wingdings"/>
              <a:buChar char="Ø"/>
            </a:pPr>
            <a:r>
              <a:rPr lang="el-GR" dirty="0" smtClean="0"/>
              <a:t> έχω τι ειπείν ( = έχω κάτι να πω, μπορώ να πω κάτι)</a:t>
            </a:r>
          </a:p>
          <a:p>
            <a:pPr>
              <a:buFont typeface="Wingdings"/>
              <a:buChar char="Ø"/>
            </a:pPr>
            <a:r>
              <a:rPr lang="el-GR" dirty="0" smtClean="0"/>
              <a:t>Ουκ έχω τι ειπείν (= δεν έχω τίποτα να πω, δεν μπορώ να πω τίποτα)</a:t>
            </a:r>
          </a:p>
          <a:p>
            <a:r>
              <a:rPr lang="el-GR" dirty="0" err="1" smtClean="0"/>
              <a:t>Μεσ.Ελλ</a:t>
            </a:r>
            <a:r>
              <a:rPr lang="el-GR" dirty="0" smtClean="0"/>
              <a:t>: </a:t>
            </a:r>
            <a:r>
              <a:rPr lang="el-GR" dirty="0" smtClean="0"/>
              <a:t>Εις 3 ημέρας </a:t>
            </a:r>
            <a:r>
              <a:rPr lang="el-GR" dirty="0" err="1" smtClean="0"/>
              <a:t>αποθανείν</a:t>
            </a:r>
            <a:r>
              <a:rPr lang="el-GR" dirty="0" smtClean="0"/>
              <a:t> έχω (= σε 3 μέρες θα πεθάνω)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</a:t>
            </a:r>
            <a:r>
              <a:rPr lang="el-GR" dirty="0" smtClean="0"/>
              <a:t>ρίφραση με το ‘έχω’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 Μ</a:t>
            </a:r>
            <a:r>
              <a:rPr lang="el-GR" dirty="0" smtClean="0"/>
              <a:t>έλλοντας της Ελληνικής με περίφραση με βάση το ΄έχω’ εξαφανίστηκε στην Ύστερη Μεσαιωνική περίοδο.</a:t>
            </a:r>
          </a:p>
          <a:p>
            <a:r>
              <a:rPr lang="el-GR" dirty="0" smtClean="0"/>
              <a:t>Την ίδια περίοδο εμφανίζονται περιφράσεις με βάση το ‘έχω’ με την σημασία του Παρακειμένου</a:t>
            </a:r>
          </a:p>
          <a:p>
            <a:r>
              <a:rPr lang="el-GR" dirty="0" smtClean="0"/>
              <a:t>Ίδιο στοιχείο, διαφορετικά αποτελέσματα &gt; Το ίδιο συμβαίνει και στην λεξιλογική σημασιολογική μεταβολή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977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</a:t>
            </a:r>
            <a:r>
              <a:rPr lang="el-GR" smtClean="0"/>
              <a:t>αλλάζει στη </a:t>
            </a:r>
            <a:r>
              <a:rPr lang="el-GR" dirty="0" smtClean="0"/>
              <a:t>Σύνταξη;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Θουκυδίδης </a:t>
            </a:r>
            <a:r>
              <a:rPr lang="el-GR" dirty="0" err="1" smtClean="0"/>
              <a:t>Ἀθηναῖος</a:t>
            </a:r>
            <a:r>
              <a:rPr lang="el-GR" dirty="0" smtClean="0"/>
              <a:t> </a:t>
            </a:r>
            <a:r>
              <a:rPr lang="el-GR" dirty="0" err="1" smtClean="0"/>
              <a:t>ξυνέγραψε</a:t>
            </a:r>
            <a:r>
              <a:rPr lang="el-GR" dirty="0" smtClean="0"/>
              <a:t> </a:t>
            </a:r>
            <a:r>
              <a:rPr lang="el-GR" dirty="0" err="1" smtClean="0"/>
              <a:t>τὸν</a:t>
            </a:r>
            <a:r>
              <a:rPr lang="el-GR" dirty="0" smtClean="0"/>
              <a:t> </a:t>
            </a:r>
            <a:r>
              <a:rPr lang="el-GR" dirty="0" err="1" smtClean="0"/>
              <a:t>πόλεμον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Πελο</a:t>
            </a:r>
            <a:r>
              <a:rPr lang="el-GR" dirty="0" smtClean="0"/>
              <a:t>-</a:t>
            </a:r>
          </a:p>
          <a:p>
            <a:r>
              <a:rPr lang="el-GR" dirty="0" err="1" smtClean="0"/>
              <a:t>ποννησίων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Ἀθηναίων</a:t>
            </a:r>
            <a:r>
              <a:rPr lang="el-GR" dirty="0" smtClean="0"/>
              <a:t>,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 smtClean="0"/>
              <a:t>ἐπολέμησαν</a:t>
            </a:r>
            <a:r>
              <a:rPr lang="el-GR" dirty="0" smtClean="0"/>
              <a:t> </a:t>
            </a:r>
            <a:r>
              <a:rPr lang="el-GR" dirty="0" err="1" smtClean="0"/>
              <a:t>πρὸς</a:t>
            </a:r>
            <a:r>
              <a:rPr lang="el-GR" dirty="0" smtClean="0"/>
              <a:t> </a:t>
            </a:r>
            <a:r>
              <a:rPr lang="el-GR" dirty="0" err="1" smtClean="0"/>
              <a:t>ἀλλήλους</a:t>
            </a:r>
            <a:r>
              <a:rPr lang="el-GR" dirty="0" smtClean="0"/>
              <a:t>, </a:t>
            </a:r>
          </a:p>
          <a:p>
            <a:r>
              <a:rPr lang="el-GR" dirty="0" err="1" smtClean="0"/>
              <a:t>ἀρξάμενος</a:t>
            </a:r>
            <a:r>
              <a:rPr lang="el-GR" dirty="0" smtClean="0"/>
              <a:t> </a:t>
            </a:r>
            <a:r>
              <a:rPr lang="el-GR" dirty="0" err="1" smtClean="0"/>
              <a:t>εὐθὺς</a:t>
            </a:r>
            <a:r>
              <a:rPr lang="el-GR" dirty="0" smtClean="0"/>
              <a:t> καθισταμένου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ἐλπίσας</a:t>
            </a:r>
            <a:r>
              <a:rPr lang="el-GR" dirty="0" smtClean="0"/>
              <a:t> </a:t>
            </a:r>
            <a:r>
              <a:rPr lang="el-GR" dirty="0" err="1" smtClean="0"/>
              <a:t>μέγαν</a:t>
            </a:r>
            <a:r>
              <a:rPr lang="el-GR" dirty="0" smtClean="0"/>
              <a:t> τε </a:t>
            </a:r>
            <a:r>
              <a:rPr lang="el-GR" dirty="0" err="1" smtClean="0"/>
              <a:t>ἔσεσθαι</a:t>
            </a:r>
            <a:endParaRPr lang="el-GR" dirty="0" smtClean="0"/>
          </a:p>
          <a:p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ἀξιολογώτατον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προγεγενημένων</a:t>
            </a:r>
            <a:r>
              <a:rPr lang="el-GR" dirty="0" smtClean="0"/>
              <a:t>, τεκμαιρόμενος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</a:p>
          <a:p>
            <a:r>
              <a:rPr lang="el-GR" dirty="0" err="1" smtClean="0"/>
              <a:t>ἀκμάζοντές</a:t>
            </a:r>
            <a:r>
              <a:rPr lang="el-GR" dirty="0" smtClean="0"/>
              <a:t> τε </a:t>
            </a:r>
            <a:r>
              <a:rPr lang="el-GR" dirty="0" err="1" smtClean="0"/>
              <a:t>ᾖσαν</a:t>
            </a:r>
            <a:r>
              <a:rPr lang="el-GR" dirty="0" smtClean="0"/>
              <a:t> </a:t>
            </a:r>
            <a:r>
              <a:rPr lang="el-GR" dirty="0" err="1" smtClean="0"/>
              <a:t>ἐς</a:t>
            </a:r>
            <a:r>
              <a:rPr lang="el-GR" dirty="0" smtClean="0"/>
              <a:t> </a:t>
            </a:r>
            <a:r>
              <a:rPr lang="el-GR" dirty="0" err="1" smtClean="0"/>
              <a:t>αὐτὸν</a:t>
            </a:r>
            <a:r>
              <a:rPr lang="el-GR" dirty="0" smtClean="0"/>
              <a:t> </a:t>
            </a:r>
            <a:r>
              <a:rPr lang="el-GR" dirty="0" err="1" smtClean="0"/>
              <a:t>ἀμφότεροι</a:t>
            </a:r>
            <a:r>
              <a:rPr lang="el-GR" dirty="0" smtClean="0"/>
              <a:t> </a:t>
            </a:r>
            <a:r>
              <a:rPr lang="el-GR" dirty="0" err="1" smtClean="0"/>
              <a:t>παρασκευῇ</a:t>
            </a:r>
            <a:r>
              <a:rPr lang="el-GR" dirty="0" smtClean="0"/>
              <a:t> </a:t>
            </a:r>
            <a:r>
              <a:rPr lang="el-GR" dirty="0" err="1" smtClean="0"/>
              <a:t>τῇ</a:t>
            </a:r>
            <a:r>
              <a:rPr lang="el-GR" dirty="0" smtClean="0"/>
              <a:t> </a:t>
            </a:r>
            <a:r>
              <a:rPr lang="el-GR" dirty="0" err="1" smtClean="0"/>
              <a:t>πάσῃ</a:t>
            </a:r>
            <a:r>
              <a:rPr lang="el-GR" dirty="0" smtClean="0"/>
              <a:t> (5)</a:t>
            </a:r>
          </a:p>
          <a:p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τὸ</a:t>
            </a:r>
            <a:r>
              <a:rPr lang="el-GR" dirty="0" smtClean="0"/>
              <a:t> </a:t>
            </a:r>
            <a:r>
              <a:rPr lang="el-GR" dirty="0" err="1" smtClean="0"/>
              <a:t>ἄλλο</a:t>
            </a:r>
            <a:r>
              <a:rPr lang="el-GR" dirty="0" smtClean="0"/>
              <a:t> </a:t>
            </a:r>
            <a:r>
              <a:rPr lang="el-GR" dirty="0" err="1" smtClean="0"/>
              <a:t>Ἑλληνικὸν</a:t>
            </a:r>
            <a:r>
              <a:rPr lang="el-GR" dirty="0" smtClean="0"/>
              <a:t> </a:t>
            </a:r>
            <a:r>
              <a:rPr lang="el-GR" dirty="0" err="1" smtClean="0"/>
              <a:t>ὁρῶν</a:t>
            </a:r>
            <a:r>
              <a:rPr lang="el-GR" dirty="0" smtClean="0"/>
              <a:t> </a:t>
            </a:r>
            <a:r>
              <a:rPr lang="el-GR" dirty="0" err="1" smtClean="0"/>
              <a:t>ξυνιστάμενον</a:t>
            </a:r>
            <a:r>
              <a:rPr lang="el-GR" dirty="0" smtClean="0"/>
              <a:t> </a:t>
            </a:r>
            <a:r>
              <a:rPr lang="el-GR" dirty="0" err="1" smtClean="0"/>
              <a:t>πρὸς</a:t>
            </a:r>
            <a:r>
              <a:rPr lang="el-GR" dirty="0" smtClean="0"/>
              <a:t> </a:t>
            </a:r>
            <a:r>
              <a:rPr lang="el-GR" dirty="0" err="1" smtClean="0"/>
              <a:t>ἑκατέρους</a:t>
            </a:r>
            <a:r>
              <a:rPr lang="el-GR" dirty="0" smtClean="0"/>
              <a:t>,</a:t>
            </a:r>
          </a:p>
          <a:p>
            <a:r>
              <a:rPr lang="el-GR" b="1" dirty="0"/>
              <a:t>(2.) </a:t>
            </a:r>
            <a:r>
              <a:rPr lang="el-GR" dirty="0" err="1" smtClean="0"/>
              <a:t>τὸ</a:t>
            </a:r>
            <a:r>
              <a:rPr lang="el-GR" dirty="0" smtClean="0"/>
              <a:t> </a:t>
            </a:r>
            <a:r>
              <a:rPr lang="el-GR" dirty="0" err="1" smtClean="0"/>
              <a:t>μὲν</a:t>
            </a:r>
            <a:r>
              <a:rPr lang="el-GR" dirty="0" smtClean="0"/>
              <a:t> </a:t>
            </a:r>
            <a:r>
              <a:rPr lang="el-GR" dirty="0" err="1" smtClean="0"/>
              <a:t>εὐθύς</a:t>
            </a:r>
            <a:r>
              <a:rPr lang="el-GR" dirty="0" smtClean="0"/>
              <a:t>, </a:t>
            </a:r>
            <a:r>
              <a:rPr lang="el-GR" dirty="0" err="1" smtClean="0"/>
              <a:t>τὸ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διανοούμενον</a:t>
            </a:r>
            <a:r>
              <a:rPr lang="el-GR" dirty="0" smtClean="0"/>
              <a:t>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Πώς εξελίσσεται η συντακτική μεταβολή;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/>
              <a:t>				</a:t>
            </a:r>
            <a:r>
              <a:rPr lang="en-US" sz="3200" dirty="0" err="1" smtClean="0"/>
              <a:t>Aitchison</a:t>
            </a:r>
            <a:r>
              <a:rPr lang="en-US" sz="3200" dirty="0" smtClean="0"/>
              <a:t> </a:t>
            </a:r>
          </a:p>
          <a:p>
            <a:r>
              <a:rPr lang="en-US" dirty="0" smtClean="0"/>
              <a:t>“Syntactic variants creep in like a deep friendship which grows unnoticed…”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“Then unseen linguistic factors can either push forward or retard a change”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247</TotalTime>
  <Words>399</Words>
  <Application>Microsoft Macintosh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Corbel</vt:lpstr>
      <vt:lpstr>Gill Sans MT</vt:lpstr>
      <vt:lpstr>Verdana</vt:lpstr>
      <vt:lpstr>Wingdings</vt:lpstr>
      <vt:lpstr>Wingdings 2</vt:lpstr>
      <vt:lpstr>Ηλιοστάσιο</vt:lpstr>
      <vt:lpstr>Μορφοσυντακτική αλλαγή</vt:lpstr>
      <vt:lpstr>Μέλλοντας της Γαλλικής</vt:lpstr>
      <vt:lpstr>Ο κύκλος του Jespersen I: Αποτέλεσμα</vt:lpstr>
      <vt:lpstr>Jespersen II: η πορεία</vt:lpstr>
      <vt:lpstr>English Perfect</vt:lpstr>
      <vt:lpstr>Μέλλοντας της Ελληνικής (έχω)</vt:lpstr>
      <vt:lpstr>Περίφραση με το ‘έχω’</vt:lpstr>
      <vt:lpstr>Τι αλλάζει στη Σύνταξη;</vt:lpstr>
      <vt:lpstr>Πώς εξελίσσεται η συντακτική μεταβολή;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Μορφοσυντακτική αλλαγή</dc:title>
  <dc:creator>Μαρία Χολή</dc:creator>
  <cp:lastModifiedBy>Microsoft Office User</cp:lastModifiedBy>
  <cp:revision>32</cp:revision>
  <dcterms:created xsi:type="dcterms:W3CDTF">2010-12-06T20:41:52Z</dcterms:created>
  <dcterms:modified xsi:type="dcterms:W3CDTF">2019-01-12T08:17:18Z</dcterms:modified>
</cp:coreProperties>
</file>