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3" r:id="rId1"/>
  </p:sldMasterIdLst>
  <p:notesMasterIdLst>
    <p:notesMasterId r:id="rId45"/>
  </p:notesMasterIdLst>
  <p:handoutMasterIdLst>
    <p:handoutMasterId r:id="rId46"/>
  </p:handoutMasterIdLst>
  <p:sldIdLst>
    <p:sldId id="446" r:id="rId2"/>
    <p:sldId id="465" r:id="rId3"/>
    <p:sldId id="466" r:id="rId4"/>
    <p:sldId id="296" r:id="rId5"/>
    <p:sldId id="295" r:id="rId6"/>
    <p:sldId id="440" r:id="rId7"/>
    <p:sldId id="456" r:id="rId8"/>
    <p:sldId id="319" r:id="rId9"/>
    <p:sldId id="320" r:id="rId10"/>
    <p:sldId id="457" r:id="rId11"/>
    <p:sldId id="321" r:id="rId12"/>
    <p:sldId id="323" r:id="rId13"/>
    <p:sldId id="445" r:id="rId14"/>
    <p:sldId id="324" r:id="rId15"/>
    <p:sldId id="325" r:id="rId16"/>
    <p:sldId id="327" r:id="rId17"/>
    <p:sldId id="326" r:id="rId18"/>
    <p:sldId id="458" r:id="rId19"/>
    <p:sldId id="328" r:id="rId20"/>
    <p:sldId id="437" r:id="rId21"/>
    <p:sldId id="441" r:id="rId22"/>
    <p:sldId id="442" r:id="rId23"/>
    <p:sldId id="443" r:id="rId24"/>
    <p:sldId id="333" r:id="rId25"/>
    <p:sldId id="459" r:id="rId26"/>
    <p:sldId id="460" r:id="rId27"/>
    <p:sldId id="334" r:id="rId28"/>
    <p:sldId id="461" r:id="rId29"/>
    <p:sldId id="335" r:id="rId30"/>
    <p:sldId id="462" r:id="rId31"/>
    <p:sldId id="336" r:id="rId32"/>
    <p:sldId id="463" r:id="rId33"/>
    <p:sldId id="337" r:id="rId34"/>
    <p:sldId id="464" r:id="rId35"/>
    <p:sldId id="338" r:id="rId36"/>
    <p:sldId id="447" r:id="rId37"/>
    <p:sldId id="448" r:id="rId38"/>
    <p:sldId id="449" r:id="rId39"/>
    <p:sldId id="450" r:id="rId40"/>
    <p:sldId id="451" r:id="rId41"/>
    <p:sldId id="452" r:id="rId42"/>
    <p:sldId id="453" r:id="rId43"/>
    <p:sldId id="454" r:id="rId44"/>
  </p:sldIdLst>
  <p:sldSz cx="9144000" cy="6858000" type="screen4x3"/>
  <p:notesSz cx="6781800" cy="9918700"/>
  <p:defaultTextStyle>
    <a:defPPr>
      <a:defRPr lang="en-GB"/>
    </a:defPPr>
    <a:lvl1pPr algn="ctr" rtl="0" fontAlgn="base">
      <a:spcBef>
        <a:spcPct val="20000"/>
      </a:spcBef>
      <a:spcAft>
        <a:spcPct val="0"/>
      </a:spcAft>
      <a:buClr>
        <a:schemeClr val="tx2"/>
      </a:buClr>
      <a:buSzPct val="75000"/>
      <a:buFont typeface="Wingdings" panose="05000000000000000000" pitchFamily="2" charset="2"/>
      <a:buChar char="n"/>
      <a:defRPr sz="2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ctr" rtl="0" fontAlgn="base">
      <a:spcBef>
        <a:spcPct val="20000"/>
      </a:spcBef>
      <a:spcAft>
        <a:spcPct val="0"/>
      </a:spcAft>
      <a:buClr>
        <a:schemeClr val="tx2"/>
      </a:buClr>
      <a:buSzPct val="75000"/>
      <a:buFont typeface="Wingdings" panose="05000000000000000000" pitchFamily="2" charset="2"/>
      <a:buChar char="n"/>
      <a:defRPr sz="2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ctr" rtl="0" fontAlgn="base">
      <a:spcBef>
        <a:spcPct val="20000"/>
      </a:spcBef>
      <a:spcAft>
        <a:spcPct val="0"/>
      </a:spcAft>
      <a:buClr>
        <a:schemeClr val="tx2"/>
      </a:buClr>
      <a:buSzPct val="75000"/>
      <a:buFont typeface="Wingdings" panose="05000000000000000000" pitchFamily="2" charset="2"/>
      <a:buChar char="n"/>
      <a:defRPr sz="2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ctr" rtl="0" fontAlgn="base">
      <a:spcBef>
        <a:spcPct val="20000"/>
      </a:spcBef>
      <a:spcAft>
        <a:spcPct val="0"/>
      </a:spcAft>
      <a:buClr>
        <a:schemeClr val="tx2"/>
      </a:buClr>
      <a:buSzPct val="75000"/>
      <a:buFont typeface="Wingdings" panose="05000000000000000000" pitchFamily="2" charset="2"/>
      <a:buChar char="n"/>
      <a:defRPr sz="2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ctr" rtl="0" fontAlgn="base">
      <a:spcBef>
        <a:spcPct val="20000"/>
      </a:spcBef>
      <a:spcAft>
        <a:spcPct val="0"/>
      </a:spcAft>
      <a:buClr>
        <a:schemeClr val="tx2"/>
      </a:buClr>
      <a:buSzPct val="75000"/>
      <a:buFont typeface="Wingdings" panose="05000000000000000000" pitchFamily="2" charset="2"/>
      <a:buChar char="n"/>
      <a:defRPr sz="2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4">
          <p15:clr>
            <a:srgbClr val="A4A3A4"/>
          </p15:clr>
        </p15:guide>
        <p15:guide id="2" pos="21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FFFF99"/>
    <a:srgbClr val="FFE0A3"/>
    <a:srgbClr val="CCECFF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89247" autoAdjust="0"/>
  </p:normalViewPr>
  <p:slideViewPr>
    <p:cSldViewPr>
      <p:cViewPr varScale="1">
        <p:scale>
          <a:sx n="55" d="100"/>
          <a:sy n="55" d="100"/>
        </p:scale>
        <p:origin x="1594" y="48"/>
      </p:cViewPr>
      <p:guideLst>
        <p:guide orient="horz" pos="220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836" y="-78"/>
      </p:cViewPr>
      <p:guideLst>
        <p:guide orient="horz" pos="3124"/>
        <p:guide pos="2136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4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47" tIns="48224" rIns="96447" bIns="48224" numCol="1" anchor="t" anchorCtr="0" compatLnSpc="1">
            <a:prstTxWarp prst="textNoShape">
              <a:avLst/>
            </a:prstTxWarp>
          </a:bodyPr>
          <a:lstStyle>
            <a:lvl1pPr algn="l" defTabSz="965200">
              <a:spcBef>
                <a:spcPct val="0"/>
              </a:spcBef>
              <a:buClrTx/>
              <a:buSzTx/>
              <a:buFontTx/>
              <a:buNone/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3338" y="0"/>
            <a:ext cx="29384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47" tIns="48224" rIns="96447" bIns="48224" numCol="1" anchor="t" anchorCtr="0" compatLnSpc="1">
            <a:prstTxWarp prst="textNoShape">
              <a:avLst/>
            </a:prstTxWarp>
          </a:bodyPr>
          <a:lstStyle>
            <a:lvl1pPr algn="r" defTabSz="965200">
              <a:spcBef>
                <a:spcPct val="0"/>
              </a:spcBef>
              <a:buClrTx/>
              <a:buSzTx/>
              <a:buFontTx/>
              <a:buNone/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340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47" tIns="48224" rIns="96447" bIns="48224" numCol="1" anchor="b" anchorCtr="0" compatLnSpc="1">
            <a:prstTxWarp prst="textNoShape">
              <a:avLst/>
            </a:prstTxWarp>
          </a:bodyPr>
          <a:lstStyle>
            <a:lvl1pPr algn="l" defTabSz="965200">
              <a:spcBef>
                <a:spcPct val="0"/>
              </a:spcBef>
              <a:buClrTx/>
              <a:buSzTx/>
              <a:buFontTx/>
              <a:buNone/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3338" y="9423400"/>
            <a:ext cx="29384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47" tIns="48224" rIns="96447" bIns="48224" numCol="1" anchor="b" anchorCtr="0" compatLnSpc="1">
            <a:prstTxWarp prst="textNoShape">
              <a:avLst/>
            </a:prstTxWarp>
          </a:bodyPr>
          <a:lstStyle>
            <a:lvl1pPr algn="r" defTabSz="965200">
              <a:spcBef>
                <a:spcPct val="0"/>
              </a:spcBef>
              <a:buClrTx/>
              <a:buSzTx/>
              <a:buFontTx/>
              <a:buNone/>
              <a:defRPr sz="1300"/>
            </a:lvl1pPr>
          </a:lstStyle>
          <a:p>
            <a:fld id="{8B01CD5F-F992-41F9-BB75-B7B587182D41}" type="slidenum">
              <a:rPr lang="en-GB" altLang="el-GR"/>
              <a:pPr/>
              <a:t>‹#›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6387652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00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9" tIns="46145" rIns="92289" bIns="46145" numCol="1" anchor="t" anchorCtr="0" compatLnSpc="1">
            <a:prstTxWarp prst="textNoShape">
              <a:avLst/>
            </a:prstTxWarp>
          </a:bodyPr>
          <a:lstStyle>
            <a:lvl1pPr algn="l" defTabSz="922338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806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400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9" tIns="46145" rIns="92289" bIns="46145" numCol="1" anchor="t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8676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8525" y="731838"/>
            <a:ext cx="4984750" cy="3740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806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72050" cy="447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9" tIns="46145" rIns="92289" bIns="461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8807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00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9" tIns="46145" rIns="92289" bIns="46145" numCol="1" anchor="b" anchorCtr="0" compatLnSpc="1">
            <a:prstTxWarp prst="textNoShape">
              <a:avLst/>
            </a:prstTxWarp>
          </a:bodyPr>
          <a:lstStyle>
            <a:lvl1pPr algn="l" defTabSz="922338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807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9750"/>
            <a:ext cx="29400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89" tIns="46145" rIns="92289" bIns="46145" numCol="1" anchor="b" anchorCtr="0" compatLnSpc="1">
            <a:prstTxWarp prst="textNoShape">
              <a:avLst/>
            </a:prstTxWarp>
          </a:bodyPr>
          <a:lstStyle>
            <a:lvl1pPr algn="r" defTabSz="922338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fld id="{2387588E-8892-466D-B83A-489122A7C211}" type="slidenum">
              <a:rPr lang="en-GB" altLang="el-GR"/>
              <a:pPr/>
              <a:t>‹#›</a:t>
            </a:fld>
            <a:endParaRPr lang="en-GB" altLang="el-GR"/>
          </a:p>
        </p:txBody>
      </p:sp>
    </p:spTree>
    <p:extLst>
      <p:ext uri="{BB962C8B-B14F-4D97-AF65-F5344CB8AC3E}">
        <p14:creationId xmlns:p14="http://schemas.microsoft.com/office/powerpoint/2010/main" val="31149024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499589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0A6FF75C-BBC7-425E-A72E-762A09F66082}" type="slidenum">
              <a:rPr lang="en-GB" altLang="el-GR" sz="1200"/>
              <a:pPr eaLnBrk="1" hangingPunct="1"/>
              <a:t>10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28924933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BC8C113B-FA5E-46B6-8E0E-B13B74E2D1B7}" type="slidenum">
              <a:rPr lang="en-GB" altLang="el-GR" sz="1200"/>
              <a:pPr eaLnBrk="1" hangingPunct="1"/>
              <a:t>11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27278079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50F9CEB4-C7C6-4B68-B287-F0E0E1889A0D}" type="slidenum">
              <a:rPr lang="en-GB" altLang="el-GR" sz="1200"/>
              <a:pPr eaLnBrk="1" hangingPunct="1"/>
              <a:t>12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23927487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l-GR" smtClean="0"/>
              <a:t>P(s_k,s_l)=P(s_k)P(s_l)  (if s_k, s_l  are statistically independent)  </a:t>
            </a:r>
            <a:r>
              <a:rPr lang="en-US" altLang="el-GR" smtClean="0">
                <a:sym typeface="Wingdings" panose="05000000000000000000" pitchFamily="2" charset="2"/>
              </a:rPr>
              <a:t> log(1/</a:t>
            </a:r>
            <a:r>
              <a:rPr lang="en-US" altLang="el-GR" smtClean="0"/>
              <a:t>P(s_k,s_l))=</a:t>
            </a:r>
            <a:r>
              <a:rPr lang="en-US" altLang="el-GR" smtClean="0">
                <a:sym typeface="Wingdings" panose="05000000000000000000" pitchFamily="2" charset="2"/>
              </a:rPr>
              <a:t>log(1/</a:t>
            </a:r>
            <a:r>
              <a:rPr lang="en-US" altLang="el-GR" smtClean="0"/>
              <a:t>P(s_k))+</a:t>
            </a:r>
            <a:r>
              <a:rPr lang="en-US" altLang="el-GR" smtClean="0">
                <a:sym typeface="Wingdings" panose="05000000000000000000" pitchFamily="2" charset="2"/>
              </a:rPr>
              <a:t>log(1/</a:t>
            </a:r>
            <a:r>
              <a:rPr lang="en-US" altLang="el-GR" smtClean="0"/>
              <a:t>P(s_l))</a:t>
            </a:r>
            <a:endParaRPr lang="el-GR" altLang="el-GR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77C69125-2453-4FC3-A84B-05E0EC262897}" type="slidenum">
              <a:rPr lang="en-GB" altLang="el-GR" sz="1200"/>
              <a:pPr eaLnBrk="1" hangingPunct="1"/>
              <a:t>13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970853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l-GR" smtClean="0"/>
              <a:t>log2(2)=1 bit</a:t>
            </a:r>
            <a:endParaRPr lang="el-GR" altLang="el-GR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83D7CD7E-7403-46CE-931D-7187637251D2}" type="slidenum">
              <a:rPr lang="en-GB" altLang="el-GR" sz="1200"/>
              <a:pPr eaLnBrk="1" hangingPunct="1"/>
              <a:t>14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31549938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8D3F041E-DCC6-4BA9-8149-1BA4135CD3F1}" type="slidenum">
              <a:rPr lang="en-GB" altLang="el-GR" sz="1200"/>
              <a:pPr eaLnBrk="1" hangingPunct="1"/>
              <a:t>15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180059361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2AEB6F0E-F026-48CE-92B3-5EE56A790D49}" type="slidenum">
              <a:rPr lang="en-GB" altLang="el-GR" sz="1200"/>
              <a:pPr eaLnBrk="1" hangingPunct="1"/>
              <a:t>16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223935081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l-GR" b="1" smtClean="0"/>
              <a:t>Entropy</a:t>
            </a:r>
            <a:r>
              <a:rPr lang="en-US" altLang="el-GR" smtClean="0"/>
              <a:t> is a measure of the number of specific ways in which a system may be arranged, often taken to be a measure of disorder, or a measure of progressing towards thermodynamic equilibrium. The entropy of an isolated system never decreases, because isolated systems spontaneously evolve towards thermodynamic equilibrium, which is the state of maximum entropy.</a:t>
            </a:r>
            <a:r>
              <a:rPr lang="el-GR" altLang="el-GR" smtClean="0"/>
              <a:t>  </a:t>
            </a:r>
            <a:r>
              <a:rPr lang="en-US" altLang="el-GR" smtClean="0"/>
              <a:t>The different “microstates” of the system are assumed here equiprobable hence the ln(\Omega).</a:t>
            </a:r>
            <a:endParaRPr lang="el-GR" altLang="el-GR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88C6C812-D11C-4BDA-BAEB-0CB71A1B78A6}" type="slidenum">
              <a:rPr lang="en-GB" altLang="el-GR" sz="1200"/>
              <a:pPr eaLnBrk="1" hangingPunct="1"/>
              <a:t>17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221544007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l-GR" b="1" smtClean="0"/>
              <a:t>Entropy</a:t>
            </a:r>
            <a:r>
              <a:rPr lang="en-US" altLang="el-GR" smtClean="0"/>
              <a:t> is a measure of the number of specific ways in which a system may be arranged, often taken to be a measure of disorder, or a measure of progressing towards thermodynamic equilibrium. The entropy of an isolated system never decreases, because isolated systems spontaneously evolve towards thermodynamic equilibrium, which is the state of maximum entropy.</a:t>
            </a:r>
            <a:r>
              <a:rPr lang="el-GR" altLang="el-GR" smtClean="0"/>
              <a:t>  </a:t>
            </a:r>
            <a:r>
              <a:rPr lang="en-US" altLang="el-GR" smtClean="0"/>
              <a:t>The different “microstates” of the system are assumed here equiprobable hence the ln(\Omega).</a:t>
            </a:r>
            <a:endParaRPr lang="el-GR" altLang="el-GR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88C6C812-D11C-4BDA-BAEB-0CB71A1B78A6}" type="slidenum">
              <a:rPr lang="en-GB" altLang="el-GR" sz="1200"/>
              <a:pPr eaLnBrk="1" hangingPunct="1"/>
              <a:t>18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117562870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l-GR" smtClean="0">
                <a:sym typeface="Wingdings" panose="05000000000000000000" pitchFamily="2" charset="2"/>
              </a:rPr>
              <a:t>---  Profanos  p*log2(1/p) = 0  (for p1)</a:t>
            </a:r>
          </a:p>
          <a:p>
            <a:r>
              <a:rPr lang="en-US" altLang="el-GR" smtClean="0"/>
              <a:t>---  Episis:  lim(p*log2(1/p)=0   (for p</a:t>
            </a:r>
            <a:r>
              <a:rPr lang="en-US" altLang="el-GR" smtClean="0">
                <a:sym typeface="Wingdings" panose="05000000000000000000" pitchFamily="2" charset="2"/>
              </a:rPr>
              <a:t>0)</a:t>
            </a:r>
          </a:p>
          <a:p>
            <a:r>
              <a:rPr lang="en-US" altLang="el-GR" smtClean="0">
                <a:sym typeface="Wingdings" panose="05000000000000000000" pitchFamily="2" charset="2"/>
              </a:rPr>
              <a:t>Proof:</a:t>
            </a:r>
          </a:p>
          <a:p>
            <a:r>
              <a:rPr lang="en-US" altLang="el-GR" smtClean="0"/>
              <a:t>lim_{x→0}(xlogx)= lim_{x→0}(logx / (1/x)) = (del’Hopital) = lim_{x→0} (1/x)/(−1/x^2) = lim_{x→0} −(x^2)/x = lim_{x→0}(−x) = 0 .</a:t>
            </a:r>
            <a:br>
              <a:rPr lang="en-US" altLang="el-GR" smtClean="0"/>
            </a:br>
            <a:endParaRPr lang="el-GR" altLang="el-GR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D30613B4-82D9-4A86-A15F-53995A0F1108}" type="slidenum">
              <a:rPr lang="en-GB" altLang="el-GR" sz="1200"/>
              <a:pPr eaLnBrk="1" hangingPunct="1"/>
              <a:t>19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1475581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8507402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FBE56FE7-9418-4899-B89C-0D6506D92549}" type="slidenum">
              <a:rPr lang="en-GB" altLang="el-GR" sz="1200"/>
              <a:pPr eaLnBrk="1" hangingPunct="1"/>
              <a:t>20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129806459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6C8B6881-1973-445F-B71E-3DC6158A0ECF}" type="slidenum">
              <a:rPr lang="en-GB" altLang="el-GR" sz="1200"/>
              <a:pPr eaLnBrk="1" hangingPunct="1"/>
              <a:t>21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124041651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498E094E-D3CA-403C-8516-051994178A15}" type="slidenum">
              <a:rPr lang="en-GB" altLang="el-GR" sz="1200"/>
              <a:pPr eaLnBrk="1" hangingPunct="1"/>
              <a:t>22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173108068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l-GR" smtClean="0"/>
              <a:t>Nat:  A nat (sometimes also nit or nepit) is a logarithmic unit of information or entropy, based on natural logarithms and powers of e, rather than the powers of 2 and base 2 logarithms which define the bit. The nat is the natural unit for information entropy. </a:t>
            </a:r>
          </a:p>
          <a:p>
            <a:r>
              <a:rPr lang="en-US" altLang="el-GR" smtClean="0"/>
              <a:t>One nat corresponds to about 1.44 bits.</a:t>
            </a:r>
            <a:endParaRPr lang="el-GR" altLang="el-GR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31EA0EFB-A862-474B-82F2-9B40B717874E}" type="slidenum">
              <a:rPr lang="en-GB" altLang="el-GR" sz="1200"/>
              <a:pPr eaLnBrk="1" hangingPunct="1"/>
              <a:t>23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126118950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AD95A79F-A24D-4500-88E0-5B8ED89F3037}" type="slidenum">
              <a:rPr lang="en-GB" altLang="el-GR" sz="1200"/>
              <a:pPr eaLnBrk="1" hangingPunct="1"/>
              <a:t>24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214363634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AD95A79F-A24D-4500-88E0-5B8ED89F3037}" type="slidenum">
              <a:rPr lang="en-GB" altLang="el-GR" sz="1200"/>
              <a:pPr eaLnBrk="1" hangingPunct="1"/>
              <a:t>25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10172986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AD95A79F-A24D-4500-88E0-5B8ED89F3037}" type="slidenum">
              <a:rPr lang="en-GB" altLang="el-GR" sz="1200"/>
              <a:pPr eaLnBrk="1" hangingPunct="1"/>
              <a:t>26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156940351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1B64964E-D155-4FF7-B8DE-52ECAD492084}" type="slidenum">
              <a:rPr lang="en-GB" altLang="el-GR" sz="1200"/>
              <a:pPr eaLnBrk="1" hangingPunct="1"/>
              <a:t>27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315463685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1B64964E-D155-4FF7-B8DE-52ECAD492084}" type="slidenum">
              <a:rPr lang="en-GB" altLang="el-GR" sz="1200"/>
              <a:pPr eaLnBrk="1" hangingPunct="1"/>
              <a:t>28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206901633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6CA4D9C9-F41D-4C9A-8E1A-99ADC041C4D2}" type="slidenum">
              <a:rPr lang="en-GB" altLang="el-GR" sz="1200"/>
              <a:pPr eaLnBrk="1" hangingPunct="1"/>
              <a:t>29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13678015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5484652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6CA4D9C9-F41D-4C9A-8E1A-99ADC041C4D2}" type="slidenum">
              <a:rPr lang="en-GB" altLang="el-GR" sz="1200"/>
              <a:pPr eaLnBrk="1" hangingPunct="1"/>
              <a:t>30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179093318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l-GR" altLang="el-GR" smtClean="0"/>
              <a:t>Επειδή τα πειράματα είναι ανεξάρτητα, η πιθανότητα να προκύψει μία συγκεκριμένη </a:t>
            </a:r>
            <a:r>
              <a:rPr lang="en-US" altLang="el-GR" smtClean="0"/>
              <a:t>n-</a:t>
            </a:r>
            <a:r>
              <a:rPr lang="el-GR" altLang="el-GR" smtClean="0"/>
              <a:t>αδα από μία </a:t>
            </a:r>
            <a:r>
              <a:rPr lang="en-US" altLang="el-GR" smtClean="0"/>
              <a:t>multinomial process</a:t>
            </a:r>
            <a:r>
              <a:rPr lang="el-GR" altLang="el-GR" smtClean="0"/>
              <a:t> είναι ίση με το γινόμενο των πιθανοτήτων για κάθε μία από τις </a:t>
            </a:r>
            <a:r>
              <a:rPr lang="en-US" altLang="el-GR" smtClean="0"/>
              <a:t>n </a:t>
            </a:r>
            <a:r>
              <a:rPr lang="el-GR" altLang="el-GR" smtClean="0"/>
              <a:t>τ.μ.</a:t>
            </a: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AA335744-BB67-409E-93D1-7D3758CCAC2A}" type="slidenum">
              <a:rPr lang="en-GB" altLang="el-GR" sz="1200"/>
              <a:pPr eaLnBrk="1" hangingPunct="1"/>
              <a:t>31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91944873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l-GR" altLang="el-GR" smtClean="0"/>
              <a:t>Επειδή τα πειράματα είναι ανεξάρτητα, η πιθανότητα να προκύψει μία συγκεκριμένη </a:t>
            </a:r>
            <a:r>
              <a:rPr lang="en-US" altLang="el-GR" smtClean="0"/>
              <a:t>n-</a:t>
            </a:r>
            <a:r>
              <a:rPr lang="el-GR" altLang="el-GR" smtClean="0"/>
              <a:t>αδα από μία </a:t>
            </a:r>
            <a:r>
              <a:rPr lang="en-US" altLang="el-GR" smtClean="0"/>
              <a:t>multinomial process</a:t>
            </a:r>
            <a:r>
              <a:rPr lang="el-GR" altLang="el-GR" smtClean="0"/>
              <a:t> είναι ίση με το γινόμενο των πιθανοτήτων για κάθε μία από τις </a:t>
            </a:r>
            <a:r>
              <a:rPr lang="en-US" altLang="el-GR" smtClean="0"/>
              <a:t>n </a:t>
            </a:r>
            <a:r>
              <a:rPr lang="el-GR" altLang="el-GR" smtClean="0"/>
              <a:t>τ.μ.</a:t>
            </a: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AA335744-BB67-409E-93D1-7D3758CCAC2A}" type="slidenum">
              <a:rPr lang="en-GB" altLang="el-GR" sz="1200"/>
              <a:pPr eaLnBrk="1" hangingPunct="1"/>
              <a:t>32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4187088735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3C33F508-DAE4-44C1-B907-238DC43E9AF7}" type="slidenum">
              <a:rPr lang="en-GB" altLang="el-GR" sz="1200"/>
              <a:pPr eaLnBrk="1" hangingPunct="1"/>
              <a:t>33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124902188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3C33F508-DAE4-44C1-B907-238DC43E9AF7}" type="slidenum">
              <a:rPr lang="en-GB" altLang="el-GR" sz="1200"/>
              <a:pPr eaLnBrk="1" hangingPunct="1"/>
              <a:t>34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68332811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EABB0F74-62CA-4766-B2A2-604300EF9805}" type="slidenum">
              <a:rPr lang="en-GB" altLang="el-GR" sz="1200"/>
              <a:pPr eaLnBrk="1" hangingPunct="1"/>
              <a:t>35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238230663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187733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5449074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3515659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39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038543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A133E6A1-BEF8-4C78-96B1-A06944EDDA9B}" type="slidenum">
              <a:rPr lang="en-GB" altLang="el-GR" sz="1200"/>
              <a:pPr eaLnBrk="1" hangingPunct="1"/>
              <a:t>4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3123669137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9097975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53343817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96677949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43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695309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CB98FB84-0CC1-4EED-A79E-F37ACC5E130C}" type="slidenum">
              <a:rPr lang="en-GB" altLang="el-GR" sz="1200"/>
              <a:pPr eaLnBrk="1" hangingPunct="1"/>
              <a:t>5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24710178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5749E05A-FDBC-4823-B1AC-152193BD7BC7}" type="slidenum">
              <a:rPr lang="en-GB" altLang="el-GR" sz="1200"/>
              <a:pPr eaLnBrk="1" hangingPunct="1"/>
              <a:t>6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16546080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5749E05A-FDBC-4823-B1AC-152193BD7BC7}" type="slidenum">
              <a:rPr lang="en-GB" altLang="el-GR" sz="1200"/>
              <a:pPr eaLnBrk="1" hangingPunct="1"/>
              <a:t>7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29688814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213F2515-6F8B-49BC-BC7F-AA72E3E65F95}" type="slidenum">
              <a:rPr lang="en-GB" altLang="el-GR" sz="1200"/>
              <a:pPr eaLnBrk="1" hangingPunct="1"/>
              <a:t>8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26952724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l-GR" altLang="el-GR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22338" eaLnBrk="0" hangingPunct="0"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algn="ctr" defTabSz="92233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fld id="{0A6FF75C-BBC7-425E-A72E-762A09F66082}" type="slidenum">
              <a:rPr lang="en-GB" altLang="el-GR" sz="1200"/>
              <a:pPr eaLnBrk="1" hangingPunct="1"/>
              <a:t>9</a:t>
            </a:fld>
            <a:endParaRPr lang="en-GB" altLang="el-GR" sz="1200"/>
          </a:p>
        </p:txBody>
      </p:sp>
    </p:spTree>
    <p:extLst>
      <p:ext uri="{BB962C8B-B14F-4D97-AF65-F5344CB8AC3E}">
        <p14:creationId xmlns:p14="http://schemas.microsoft.com/office/powerpoint/2010/main" val="13445030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93400270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pic>
        <p:nvPicPr>
          <p:cNvPr id="6" name="Εικόνα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noFill/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None/>
            </a:pPr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>
                <a:buNone/>
              </a:pPr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5821346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pic>
        <p:nvPicPr>
          <p:cNvPr id="4" name="Εικόνα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4023769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Θέση αριθμού διαφάνειας 5"/>
          <p:cNvSpPr txBox="1">
            <a:spLocks/>
          </p:cNvSpPr>
          <p:nvPr/>
        </p:nvSpPr>
        <p:spPr>
          <a:xfrm>
            <a:off x="8644854" y="6441971"/>
            <a:ext cx="432869" cy="268139"/>
          </a:xfrm>
          <a:prstGeom prst="rect">
            <a:avLst/>
          </a:prstGeom>
          <a:noFill/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None/>
            </a:pPr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>
                <a:buNone/>
              </a:pPr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pic>
        <p:nvPicPr>
          <p:cNvPr id="6" name="Εικόνα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3062695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12886969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pic>
        <p:nvPicPr>
          <p:cNvPr id="7" name="Εικόνα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  <p:sp>
        <p:nvSpPr>
          <p:cNvPr id="8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noFill/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None/>
            </a:pPr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>
                <a:buNone/>
              </a:pPr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9358073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pic>
        <p:nvPicPr>
          <p:cNvPr id="9" name="Εικόνα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  <p:sp>
        <p:nvSpPr>
          <p:cNvPr id="10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noFill/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None/>
            </a:pPr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>
                <a:buNone/>
              </a:pPr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2488485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pic>
        <p:nvPicPr>
          <p:cNvPr id="5" name="Εικόνα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  <p:sp>
        <p:nvSpPr>
          <p:cNvPr id="6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noFill/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None/>
            </a:pPr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>
                <a:buNone/>
              </a:pPr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521477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noFill/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None/>
            </a:pPr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>
                <a:buNone/>
              </a:pPr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7518208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l-GR" dirty="0"/>
          </a:p>
        </p:txBody>
      </p:sp>
      <p:pic>
        <p:nvPicPr>
          <p:cNvPr id="8" name="Εικόνα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noFill/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None/>
            </a:pPr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>
                <a:buNone/>
              </a:pPr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6724321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l-GR" dirty="0"/>
          </a:p>
        </p:txBody>
      </p:sp>
      <p:pic>
        <p:nvPicPr>
          <p:cNvPr id="7" name="Εικόνα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  <p:sp>
        <p:nvSpPr>
          <p:cNvPr id="8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noFill/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None/>
            </a:pPr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>
                <a:buNone/>
              </a:pPr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571274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37120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4" r:id="rId1"/>
    <p:sldLayoutId id="2147483885" r:id="rId2"/>
    <p:sldLayoutId id="2147483886" r:id="rId3"/>
    <p:sldLayoutId id="2147483887" r:id="rId4"/>
    <p:sldLayoutId id="2147483888" r:id="rId5"/>
    <p:sldLayoutId id="2147483889" r:id="rId6"/>
    <p:sldLayoutId id="2147483890" r:id="rId7"/>
    <p:sldLayoutId id="2147483891" r:id="rId8"/>
    <p:sldLayoutId id="2147483892" r:id="rId9"/>
    <p:sldLayoutId id="2147483893" r:id="rId10"/>
    <p:sldLayoutId id="2147483894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2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9.wmf"/><Relationship Id="rId5" Type="http://schemas.openxmlformats.org/officeDocument/2006/relationships/image" Target="../media/image6.wmf"/><Relationship Id="rId10" Type="http://schemas.openxmlformats.org/officeDocument/2006/relationships/oleObject" Target="../embeddings/oleObject6.bin"/><Relationship Id="rId4" Type="http://schemas.openxmlformats.org/officeDocument/2006/relationships/oleObject" Target="../embeddings/oleObject3.bin"/><Relationship Id="rId9" Type="http://schemas.openxmlformats.org/officeDocument/2006/relationships/image" Target="../media/image8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7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0.bin"/><Relationship Id="rId11" Type="http://schemas.openxmlformats.org/officeDocument/2006/relationships/image" Target="../media/image16.wmf"/><Relationship Id="rId5" Type="http://schemas.openxmlformats.org/officeDocument/2006/relationships/image" Target="../media/image13.wmf"/><Relationship Id="rId10" Type="http://schemas.openxmlformats.org/officeDocument/2006/relationships/oleObject" Target="../embeddings/oleObject12.bin"/><Relationship Id="rId4" Type="http://schemas.openxmlformats.org/officeDocument/2006/relationships/oleObject" Target="../embeddings/oleObject9.bin"/><Relationship Id="rId9" Type="http://schemas.openxmlformats.org/officeDocument/2006/relationships/image" Target="../media/image15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7.wmf"/><Relationship Id="rId4" Type="http://schemas.openxmlformats.org/officeDocument/2006/relationships/oleObject" Target="../embeddings/oleObject13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8.wmf"/><Relationship Id="rId4" Type="http://schemas.openxmlformats.org/officeDocument/2006/relationships/oleObject" Target="../embeddings/oleObject14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2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21.wmf"/><Relationship Id="rId4" Type="http://schemas.openxmlformats.org/officeDocument/2006/relationships/oleObject" Target="../embeddings/oleObject16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22.wmf"/><Relationship Id="rId4" Type="http://schemas.openxmlformats.org/officeDocument/2006/relationships/oleObject" Target="../embeddings/oleObject17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7" Type="http://schemas.openxmlformats.org/officeDocument/2006/relationships/image" Target="../media/image2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9.bin"/><Relationship Id="rId5" Type="http://schemas.openxmlformats.org/officeDocument/2006/relationships/image" Target="../media/image23.wmf"/><Relationship Id="rId4" Type="http://schemas.openxmlformats.org/officeDocument/2006/relationships/oleObject" Target="../embeddings/oleObject18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7" Type="http://schemas.openxmlformats.org/officeDocument/2006/relationships/image" Target="../media/image2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21.bin"/><Relationship Id="rId5" Type="http://schemas.openxmlformats.org/officeDocument/2006/relationships/image" Target="../media/image25.wmf"/><Relationship Id="rId4" Type="http://schemas.openxmlformats.org/officeDocument/2006/relationships/oleObject" Target="../embeddings/oleObject20.bin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27.wmf"/><Relationship Id="rId4" Type="http://schemas.openxmlformats.org/officeDocument/2006/relationships/oleObject" Target="../embeddings/oleObject22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28.wmf"/><Relationship Id="rId4" Type="http://schemas.openxmlformats.org/officeDocument/2006/relationships/oleObject" Target="../embeddings/oleObject23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29.wmf"/><Relationship Id="rId4" Type="http://schemas.openxmlformats.org/officeDocument/2006/relationships/oleObject" Target="../embeddings/oleObject24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30.wmf"/><Relationship Id="rId4" Type="http://schemas.openxmlformats.org/officeDocument/2006/relationships/oleObject" Target="../embeddings/oleObject25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31.wmf"/><Relationship Id="rId4" Type="http://schemas.openxmlformats.org/officeDocument/2006/relationships/oleObject" Target="../embeddings/oleObject26.bin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0" y="2006575"/>
            <a:ext cx="9144000" cy="1470025"/>
          </a:xfrm>
        </p:spPr>
        <p:txBody>
          <a:bodyPr>
            <a:normAutofit/>
          </a:bodyPr>
          <a:lstStyle/>
          <a:p>
            <a:r>
              <a:rPr lang="el-GR" sz="4100" dirty="0" smtClean="0">
                <a:solidFill>
                  <a:srgbClr val="5075BC"/>
                </a:solidFill>
              </a:rPr>
              <a:t>Ψηφιακές </a:t>
            </a:r>
            <a:r>
              <a:rPr lang="el-GR" sz="4100" dirty="0" err="1" smtClean="0">
                <a:solidFill>
                  <a:srgbClr val="5075BC"/>
                </a:solidFill>
              </a:rPr>
              <a:t>Τηλεπικοινωνιές</a:t>
            </a:r>
            <a:endParaRPr lang="el-GR" sz="4100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539552" y="3384822"/>
            <a:ext cx="8136904" cy="3068513"/>
          </a:xfrm>
        </p:spPr>
        <p:txBody>
          <a:bodyPr>
            <a:noAutofit/>
          </a:bodyPr>
          <a:lstStyle/>
          <a:p>
            <a:pPr>
              <a:spcAft>
                <a:spcPts val="1800"/>
              </a:spcAft>
              <a:defRPr/>
            </a:pPr>
            <a:r>
              <a:rPr lang="el-GR" sz="2800" dirty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Ενότητα </a:t>
            </a:r>
            <a:r>
              <a:rPr lang="en-US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2</a:t>
            </a:r>
            <a:r>
              <a:rPr lang="el-GR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:</a:t>
            </a:r>
            <a:r>
              <a:rPr lang="en-US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  </a:t>
            </a:r>
            <a:r>
              <a:rPr lang="el-GR" sz="2800" dirty="0" smtClean="0"/>
              <a:t>Θεωρία Πληροφορίας</a:t>
            </a:r>
            <a:r>
              <a:rPr lang="en-US" sz="2800" dirty="0" smtClean="0"/>
              <a:t> -</a:t>
            </a:r>
            <a:r>
              <a:rPr lang="el-GR" sz="2800" dirty="0" smtClean="0"/>
              <a:t> Κωδικοποίηση </a:t>
            </a:r>
            <a:r>
              <a:rPr lang="el-GR" sz="2800" dirty="0"/>
              <a:t>Πηγής</a:t>
            </a:r>
            <a:r>
              <a:rPr lang="en-US" sz="2800" dirty="0"/>
              <a:t> </a:t>
            </a:r>
            <a:r>
              <a:rPr lang="el-GR" sz="2800" dirty="0"/>
              <a:t> </a:t>
            </a:r>
            <a:endParaRPr lang="en-GB" sz="2800" dirty="0"/>
          </a:p>
          <a:p>
            <a:r>
              <a:rPr lang="el-GR" sz="2800" dirty="0" smtClean="0"/>
              <a:t>Καθηγητής Κώστας Μπερμπερίδης</a:t>
            </a:r>
          </a:p>
          <a:p>
            <a:r>
              <a:rPr lang="el-GR" sz="2800" dirty="0" smtClean="0"/>
              <a:t>Πολυτεχνική Σχολή</a:t>
            </a:r>
          </a:p>
          <a:p>
            <a:r>
              <a:rPr lang="el-GR" sz="2800" dirty="0" smtClean="0"/>
              <a:t>Τμήμα Μηχανικών Η/Υ και Πληροφορικής</a:t>
            </a:r>
            <a:endParaRPr lang="en-US" sz="2800" dirty="0" smtClean="0"/>
          </a:p>
          <a:p>
            <a:endParaRPr lang="el-GR" sz="2800" dirty="0" smtClean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506460"/>
            <a:ext cx="4514857" cy="935086"/>
          </a:xfrm>
          <a:prstGeom prst="rect">
            <a:avLst/>
          </a:prstGeom>
        </p:spPr>
      </p:pic>
      <p:pic>
        <p:nvPicPr>
          <p:cNvPr id="13" name="Εικόνα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305" y="279862"/>
            <a:ext cx="3692664" cy="1388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7602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dirty="0" smtClean="0"/>
              <a:t>Πηγές Πληροφορίας (3 </a:t>
            </a:r>
            <a:r>
              <a:rPr lang="el-GR" dirty="0"/>
              <a:t>από 3)</a:t>
            </a:r>
            <a:endParaRPr lang="en-GB" dirty="0" smtClean="0"/>
          </a:p>
        </p:txBody>
      </p:sp>
      <p:sp>
        <p:nvSpPr>
          <p:cNvPr id="361475" name="Rectangle 3"/>
          <p:cNvSpPr>
            <a:spLocks noGrp="1" noChangeArrowheads="1"/>
          </p:cNvSpPr>
          <p:nvPr>
            <p:ph idx="1"/>
          </p:nvPr>
        </p:nvSpPr>
        <p:spPr>
          <a:xfrm>
            <a:off x="144463" y="1417638"/>
            <a:ext cx="8928100" cy="5097462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l-GR" sz="2400" dirty="0" smtClean="0"/>
              <a:t>Οι πηγές που μας ενδιαφέρουν,</a:t>
            </a:r>
          </a:p>
          <a:p>
            <a:pPr lvl="1" eaLnBrk="1" hangingPunct="1">
              <a:defRPr/>
            </a:pPr>
            <a:r>
              <a:rPr lang="el-GR" sz="2000" dirty="0" smtClean="0"/>
              <a:t>έχουν περιορισμένο εύρος ζώνης</a:t>
            </a:r>
          </a:p>
          <a:p>
            <a:pPr lvl="1" eaLnBrk="1" hangingPunct="1">
              <a:spcAft>
                <a:spcPts val="1200"/>
              </a:spcAft>
              <a:defRPr/>
            </a:pPr>
            <a:r>
              <a:rPr lang="el-GR" sz="2000" dirty="0" smtClean="0"/>
              <a:t>ή μπορούμε να το περιορίσουμε εμείς με φιλτράρισμα</a:t>
            </a:r>
            <a:endParaRPr lang="el-GR" sz="2000" dirty="0" smtClean="0">
              <a:solidFill>
                <a:srgbClr val="0033CC"/>
              </a:solidFill>
            </a:endParaRPr>
          </a:p>
          <a:p>
            <a:pPr eaLnBrk="1" hangingPunct="1">
              <a:spcAft>
                <a:spcPts val="1200"/>
              </a:spcAft>
              <a:defRPr/>
            </a:pPr>
            <a:r>
              <a:rPr lang="el-GR" sz="2400" dirty="0" smtClean="0">
                <a:solidFill>
                  <a:srgbClr val="0033CC"/>
                </a:solidFill>
              </a:rPr>
              <a:t>Συμπέρασμα:</a:t>
            </a:r>
            <a:r>
              <a:rPr lang="el-GR" sz="2400" dirty="0" smtClean="0"/>
              <a:t> αρκεί να μελετήσω τις </a:t>
            </a:r>
            <a:r>
              <a:rPr lang="el-GR" sz="2400" dirty="0" smtClean="0">
                <a:solidFill>
                  <a:srgbClr val="0033CC"/>
                </a:solidFill>
              </a:rPr>
              <a:t>πηγές διακριτού χρόνου</a:t>
            </a:r>
          </a:p>
          <a:p>
            <a:pPr eaLnBrk="1" hangingPunct="1">
              <a:defRPr/>
            </a:pPr>
            <a:r>
              <a:rPr lang="el-GR" sz="2400" dirty="0" smtClean="0">
                <a:solidFill>
                  <a:srgbClr val="0033CC"/>
                </a:solidFill>
              </a:rPr>
              <a:t>Ερώτημα:  Πώς γίνεται η δειγματοληψία στοχαστικού σήματος;</a:t>
            </a:r>
          </a:p>
        </p:txBody>
      </p:sp>
    </p:spTree>
    <p:extLst>
      <p:ext uri="{BB962C8B-B14F-4D97-AF65-F5344CB8AC3E}">
        <p14:creationId xmlns:p14="http://schemas.microsoft.com/office/powerpoint/2010/main" val="21873620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smtClean="0"/>
              <a:t>Πληροφορία</a:t>
            </a:r>
            <a:endParaRPr lang="en-GB" smtClean="0"/>
          </a:p>
        </p:txBody>
      </p:sp>
      <p:sp>
        <p:nvSpPr>
          <p:cNvPr id="362499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el-GR" sz="2000" dirty="0" smtClean="0"/>
              <a:t>Επικεντρωνόμαστε στις πηγές πληροφορίας με </a:t>
            </a:r>
            <a:r>
              <a:rPr lang="el-GR" sz="2000" dirty="0" smtClean="0">
                <a:solidFill>
                  <a:srgbClr val="0033CC"/>
                </a:solidFill>
              </a:rPr>
              <a:t>διακριτό αλφάβητο </a:t>
            </a:r>
            <a:r>
              <a:rPr lang="el-GR" sz="2000" dirty="0" smtClean="0"/>
              <a:t>(λόγω ευκολίας</a:t>
            </a:r>
            <a:r>
              <a:rPr lang="en-US" sz="2000" dirty="0" smtClean="0"/>
              <a:t> </a:t>
            </a:r>
            <a:r>
              <a:rPr lang="el-GR" sz="2000" dirty="0" smtClean="0"/>
              <a:t>αλλά όχι μόνο)</a:t>
            </a:r>
          </a:p>
          <a:p>
            <a:pPr eaLnBrk="1" hangingPunct="1">
              <a:defRPr/>
            </a:pPr>
            <a:r>
              <a:rPr lang="el-GR" sz="2000" dirty="0" smtClean="0"/>
              <a:t>Μπορούμε να γενικεύσουμε σε πηγές με συνεχές αλφάβητο</a:t>
            </a:r>
          </a:p>
          <a:p>
            <a:pPr eaLnBrk="1" hangingPunct="1">
              <a:defRPr/>
            </a:pPr>
            <a:endParaRPr lang="el-GR" sz="2000" dirty="0" smtClean="0">
              <a:solidFill>
                <a:srgbClr val="0033CC"/>
              </a:solidFill>
            </a:endParaRPr>
          </a:p>
          <a:p>
            <a:pPr eaLnBrk="1" hangingPunct="1">
              <a:defRPr/>
            </a:pPr>
            <a:r>
              <a:rPr lang="el-GR" sz="2000" dirty="0" smtClean="0">
                <a:solidFill>
                  <a:srgbClr val="0033CC"/>
                </a:solidFill>
              </a:rPr>
              <a:t>Αλφάβητο Διακριτής Πηγής</a:t>
            </a:r>
            <a:r>
              <a:rPr lang="el-GR" sz="2000" dirty="0" smtClean="0"/>
              <a:t>:</a:t>
            </a:r>
          </a:p>
          <a:p>
            <a:pPr eaLnBrk="1" hangingPunct="1">
              <a:defRPr/>
            </a:pPr>
            <a:endParaRPr lang="el-GR" sz="2000" dirty="0" smtClean="0"/>
          </a:p>
          <a:p>
            <a:pPr eaLnBrk="1" hangingPunct="1">
              <a:defRPr/>
            </a:pPr>
            <a:endParaRPr lang="el-GR" sz="2000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spcBef>
                <a:spcPts val="1200"/>
              </a:spcBef>
              <a:defRPr/>
            </a:pPr>
            <a:r>
              <a:rPr lang="el-GR" sz="2000" dirty="0">
                <a:solidFill>
                  <a:srgbClr val="0033CC"/>
                </a:solidFill>
              </a:rPr>
              <a:t>Παράδειγμα:</a:t>
            </a:r>
            <a:r>
              <a:rPr lang="el-GR" sz="2000" dirty="0"/>
              <a:t> ο καιρός στην Πάτρα στις 20 Ιουλίου, 12μμ</a:t>
            </a:r>
          </a:p>
          <a:p>
            <a:pPr lvl="1">
              <a:defRPr/>
            </a:pPr>
            <a:r>
              <a:rPr lang="en-US" sz="2000" i="1" dirty="0"/>
              <a:t>s</a:t>
            </a:r>
            <a:r>
              <a:rPr lang="en-US" sz="2000" i="1" baseline="-25000" dirty="0"/>
              <a:t>0</a:t>
            </a:r>
            <a:r>
              <a:rPr lang="en-US" sz="2000" dirty="0"/>
              <a:t>: </a:t>
            </a:r>
            <a:r>
              <a:rPr lang="el-GR" sz="2000" dirty="0"/>
              <a:t>χιόνι</a:t>
            </a:r>
          </a:p>
          <a:p>
            <a:pPr lvl="1">
              <a:defRPr/>
            </a:pPr>
            <a:r>
              <a:rPr lang="en-US" sz="2000" i="1" dirty="0"/>
              <a:t>s</a:t>
            </a:r>
            <a:r>
              <a:rPr lang="el-GR" sz="2000" i="1" baseline="-25000" dirty="0"/>
              <a:t>1</a:t>
            </a:r>
            <a:r>
              <a:rPr lang="en-US" sz="2000" dirty="0"/>
              <a:t>: </a:t>
            </a:r>
            <a:r>
              <a:rPr lang="el-GR" sz="2000" dirty="0"/>
              <a:t>βροχή</a:t>
            </a:r>
          </a:p>
          <a:p>
            <a:pPr lvl="1">
              <a:spcAft>
                <a:spcPts val="1200"/>
              </a:spcAft>
              <a:defRPr/>
            </a:pPr>
            <a:r>
              <a:rPr lang="en-US" sz="2000" i="1" dirty="0"/>
              <a:t>s</a:t>
            </a:r>
            <a:r>
              <a:rPr lang="el-GR" sz="2000" i="1" baseline="-25000" dirty="0"/>
              <a:t>2</a:t>
            </a:r>
            <a:r>
              <a:rPr lang="en-US" sz="2000" dirty="0"/>
              <a:t>: </a:t>
            </a:r>
            <a:r>
              <a:rPr lang="el-GR" sz="2000" dirty="0"/>
              <a:t>λιακάδα</a:t>
            </a:r>
          </a:p>
          <a:p>
            <a:pPr>
              <a:defRPr/>
            </a:pPr>
            <a:r>
              <a:rPr lang="el-GR" sz="2000" dirty="0"/>
              <a:t>Πότε δίνεται </a:t>
            </a:r>
            <a:r>
              <a:rPr lang="el-GR" sz="2000" dirty="0">
                <a:solidFill>
                  <a:srgbClr val="0033CC"/>
                </a:solidFill>
              </a:rPr>
              <a:t>περισσότερη πληροφορία</a:t>
            </a:r>
            <a:r>
              <a:rPr lang="el-GR" sz="2000" dirty="0"/>
              <a:t>;</a:t>
            </a:r>
          </a:p>
          <a:p>
            <a:pPr lvl="1">
              <a:defRPr/>
            </a:pPr>
            <a:r>
              <a:rPr lang="el-GR" sz="2000" dirty="0"/>
              <a:t>όταν τυχαίνει το σύμβολο </a:t>
            </a:r>
            <a:r>
              <a:rPr lang="en-US" sz="2000" i="1" dirty="0"/>
              <a:t>s</a:t>
            </a:r>
            <a:r>
              <a:rPr lang="en-US" sz="2000" i="1" baseline="-25000" dirty="0"/>
              <a:t>0</a:t>
            </a:r>
            <a:r>
              <a:rPr lang="en-US" sz="2000" dirty="0"/>
              <a:t> </a:t>
            </a:r>
            <a:r>
              <a:rPr lang="el-GR" sz="2000" dirty="0"/>
              <a:t>ή το </a:t>
            </a:r>
            <a:r>
              <a:rPr lang="en-US" sz="2000" i="1" dirty="0"/>
              <a:t>s</a:t>
            </a:r>
            <a:r>
              <a:rPr lang="en-US" sz="2000" i="1" baseline="-25000" dirty="0"/>
              <a:t>2</a:t>
            </a:r>
            <a:r>
              <a:rPr lang="en-US" sz="2000" dirty="0"/>
              <a:t>;</a:t>
            </a:r>
          </a:p>
          <a:p>
            <a:pPr lvl="1">
              <a:defRPr/>
            </a:pPr>
            <a:r>
              <a:rPr lang="el-GR" sz="2000" dirty="0"/>
              <a:t>με τι σχετίζεται η πληροφορία που φέρει κάθε σύμβολο</a:t>
            </a:r>
            <a:r>
              <a:rPr lang="el-GR" sz="2000" dirty="0" smtClean="0"/>
              <a:t>;</a:t>
            </a:r>
            <a:endParaRPr lang="el-GR" dirty="0"/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7009446"/>
              </p:ext>
            </p:extLst>
          </p:nvPr>
        </p:nvGraphicFramePr>
        <p:xfrm>
          <a:off x="1537493" y="4509120"/>
          <a:ext cx="1878013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1" name="Equation" r:id="rId4" imgW="901440" imgH="253800" progId="Equation.DSMT4">
                  <p:embed/>
                </p:oleObj>
              </mc:Choice>
              <mc:Fallback>
                <p:oleObj name="Equation" r:id="rId4" imgW="901440" imgH="2538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7493" y="4509120"/>
                        <a:ext cx="1878013" cy="528638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dirty="0" smtClean="0"/>
              <a:t>Μέτρο Πληροφορίας (1 από 4)</a:t>
            </a:r>
            <a:endParaRPr lang="en-GB" dirty="0" smtClean="0"/>
          </a:p>
        </p:txBody>
      </p:sp>
      <p:sp>
        <p:nvSpPr>
          <p:cNvPr id="364547" name="Rectangle 3"/>
          <p:cNvSpPr>
            <a:spLocks noGrp="1" noChangeArrowheads="1"/>
          </p:cNvSpPr>
          <p:nvPr>
            <p:ph idx="1"/>
          </p:nvPr>
        </p:nvSpPr>
        <p:spPr>
          <a:xfrm>
            <a:off x="427038" y="1417638"/>
            <a:ext cx="8305800" cy="4567646"/>
          </a:xfrm>
        </p:spPr>
        <p:txBody>
          <a:bodyPr>
            <a:noAutofit/>
          </a:bodyPr>
          <a:lstStyle/>
          <a:p>
            <a:pPr marL="381000" indent="-381000" eaLnBrk="1" hangingPunct="1">
              <a:buFont typeface="Wingdings" panose="05000000000000000000" pitchFamily="2" charset="2"/>
              <a:buAutoNum type="arabicPeriod"/>
              <a:defRPr/>
            </a:pPr>
            <a:r>
              <a:rPr lang="el-GR" sz="2000" dirty="0" smtClean="0"/>
              <a:t>Η πληροφορία ενός συμβόλου θα πρέπει να είναι μια </a:t>
            </a:r>
            <a:r>
              <a:rPr lang="el-GR" sz="2000" dirty="0" smtClean="0">
                <a:solidFill>
                  <a:srgbClr val="0033CC"/>
                </a:solidFill>
              </a:rPr>
              <a:t>φθίνουσα συνάρτηση</a:t>
            </a:r>
            <a:r>
              <a:rPr lang="el-GR" sz="2000" dirty="0" smtClean="0"/>
              <a:t> της </a:t>
            </a:r>
            <a:r>
              <a:rPr lang="el-GR" sz="2000" dirty="0" smtClean="0">
                <a:solidFill>
                  <a:srgbClr val="0033CC"/>
                </a:solidFill>
              </a:rPr>
              <a:t>πιθανότητας εμφάνισης</a:t>
            </a:r>
            <a:endParaRPr lang="el-GR" sz="2000" dirty="0" smtClean="0"/>
          </a:p>
          <a:p>
            <a:pPr marL="381000" indent="-381000" eaLnBrk="1" hangingPunct="1">
              <a:buFont typeface="Wingdings" panose="05000000000000000000" pitchFamily="2" charset="2"/>
              <a:buAutoNum type="arabicPeriod"/>
              <a:defRPr/>
            </a:pPr>
            <a:r>
              <a:rPr lang="el-GR" sz="2000" dirty="0" smtClean="0"/>
              <a:t>Μικρή αλλαγή στην πιθανότητα </a:t>
            </a:r>
            <a:r>
              <a:rPr lang="el-GR" sz="2000" dirty="0" smtClean="0">
                <a:sym typeface="Wingdings" pitchFamily="2" charset="2"/>
              </a:rPr>
              <a:t> μικρή αλλαγή στην πληροφορία (</a:t>
            </a:r>
            <a:r>
              <a:rPr lang="el-GR" sz="2000" dirty="0" smtClean="0">
                <a:solidFill>
                  <a:srgbClr val="0033CC"/>
                </a:solidFill>
                <a:sym typeface="Wingdings" pitchFamily="2" charset="2"/>
              </a:rPr>
              <a:t>συνεχής συνάρτηση</a:t>
            </a:r>
            <a:r>
              <a:rPr lang="el-GR" sz="2000" dirty="0" smtClean="0">
                <a:sym typeface="Wingdings" pitchFamily="2" charset="2"/>
              </a:rPr>
              <a:t>)</a:t>
            </a:r>
            <a:endParaRPr lang="el-GR" sz="2000" dirty="0" smtClean="0"/>
          </a:p>
          <a:p>
            <a:pPr marL="381000" indent="-381000" eaLnBrk="1" hangingPunct="1">
              <a:spcAft>
                <a:spcPts val="600"/>
              </a:spcAft>
              <a:buFont typeface="Wingdings" panose="05000000000000000000" pitchFamily="2" charset="2"/>
              <a:buAutoNum type="arabicPeriod"/>
              <a:defRPr/>
            </a:pPr>
            <a:r>
              <a:rPr lang="el-GR" sz="2000" dirty="0" smtClean="0"/>
              <a:t>Έστω ότι </a:t>
            </a:r>
            <a:r>
              <a:rPr lang="el-GR" sz="2000" dirty="0" smtClean="0">
                <a:solidFill>
                  <a:srgbClr val="0033CC"/>
                </a:solidFill>
              </a:rPr>
              <a:t>συνδυάζω δύο πηγές</a:t>
            </a:r>
            <a:r>
              <a:rPr lang="el-GR" sz="2000" dirty="0" smtClean="0"/>
              <a:t> και φτιάχνω μια τρίτη:</a:t>
            </a:r>
          </a:p>
          <a:p>
            <a:pPr marL="757238" lvl="1" indent="-381000" eaLnBrk="1" hangingPunct="1">
              <a:spcAft>
                <a:spcPts val="600"/>
              </a:spcAft>
              <a:defRPr/>
            </a:pPr>
            <a:r>
              <a:rPr lang="el-GR" sz="2000" dirty="0" smtClean="0"/>
              <a:t>Φ</a:t>
            </a:r>
            <a:r>
              <a:rPr lang="el-GR" sz="2000" baseline="-25000" dirty="0" smtClean="0"/>
              <a:t>1</a:t>
            </a:r>
            <a:r>
              <a:rPr lang="el-GR" sz="2000" dirty="0" smtClean="0"/>
              <a:t>: καιρός στην Ελλάδα το φθινόπωρο</a:t>
            </a:r>
          </a:p>
          <a:p>
            <a:pPr marL="757238" lvl="1" indent="-381000" eaLnBrk="1" hangingPunct="1">
              <a:spcAft>
                <a:spcPts val="600"/>
              </a:spcAft>
              <a:defRPr/>
            </a:pPr>
            <a:r>
              <a:rPr lang="el-GR" sz="2000" dirty="0" smtClean="0"/>
              <a:t>Φ</a:t>
            </a:r>
            <a:r>
              <a:rPr lang="el-GR" sz="2000" baseline="-25000" dirty="0" smtClean="0"/>
              <a:t>2</a:t>
            </a:r>
            <a:r>
              <a:rPr lang="el-GR" sz="2000" dirty="0" smtClean="0"/>
              <a:t>: η βαθμολογία στο μάθημα των Ψ.Τ.</a:t>
            </a:r>
            <a:endParaRPr lang="en-US" sz="2000" dirty="0" smtClean="0"/>
          </a:p>
          <a:p>
            <a:pPr marL="757238" lvl="1" indent="-381000" eaLnBrk="1" hangingPunct="1">
              <a:spcAft>
                <a:spcPts val="600"/>
              </a:spcAft>
              <a:defRPr/>
            </a:pPr>
            <a:r>
              <a:rPr lang="el-GR" sz="2000" dirty="0" smtClean="0"/>
              <a:t>Αν είναι ανεξάρτητες, τότε η πληροφορία της σύνθετης πηγής θα πρέπει να είναι το άθροισμα των πληροφοριών των δύο πηγών</a:t>
            </a:r>
          </a:p>
          <a:p>
            <a:pPr marL="757238" lvl="1" indent="-381000" eaLnBrk="1" hangingPunct="1">
              <a:spcAft>
                <a:spcPts val="600"/>
              </a:spcAft>
              <a:defRPr/>
            </a:pPr>
            <a:r>
              <a:rPr lang="el-GR" sz="2000" dirty="0" smtClean="0"/>
              <a:t>πιθανότητα σύνθετου συμβόλου</a:t>
            </a:r>
          </a:p>
          <a:p>
            <a:pPr marL="381000" indent="-381000" eaLnBrk="1" hangingPunct="1">
              <a:spcAft>
                <a:spcPts val="600"/>
              </a:spcAft>
              <a:defRPr/>
            </a:pPr>
            <a:endParaRPr lang="en-GB" sz="2000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dirty="0" smtClean="0"/>
              <a:t>Μέτρο </a:t>
            </a:r>
            <a:r>
              <a:rPr lang="el-GR" dirty="0"/>
              <a:t>Πληροφορίας </a:t>
            </a:r>
            <a:r>
              <a:rPr lang="el-GR" dirty="0" smtClean="0"/>
              <a:t>(2 </a:t>
            </a:r>
            <a:r>
              <a:rPr lang="el-GR" dirty="0"/>
              <a:t>από 4)</a:t>
            </a:r>
            <a:endParaRPr lang="en-GB" dirty="0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65138" y="1417639"/>
            <a:ext cx="8305800" cy="4639654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lIns="91430" tIns="45715" rIns="91430" bIns="45715"/>
          <a:lstStyle/>
          <a:p>
            <a:pPr marL="381000" indent="-381000" algn="l">
              <a:buFont typeface="Wingdings" panose="05000000000000000000" pitchFamily="2" charset="2"/>
              <a:buNone/>
              <a:defRPr/>
            </a:pPr>
            <a:r>
              <a:rPr lang="el-GR" kern="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Σύνοψη ιδιοτήτων του μέτρου της πληροφορίας:</a:t>
            </a:r>
          </a:p>
          <a:p>
            <a:pPr marL="381000" indent="-381000" algn="l">
              <a:buFont typeface="Wingdings" panose="05000000000000000000" pitchFamily="2" charset="2"/>
              <a:buAutoNum type="arabicPeriod"/>
              <a:defRPr/>
            </a:pPr>
            <a:endParaRPr lang="el-GR" kern="0" dirty="0"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  <a:p>
            <a:pPr marL="381000" indent="-381000" algn="l">
              <a:buFont typeface="Wingdings" panose="05000000000000000000" pitchFamily="2" charset="2"/>
              <a:buNone/>
              <a:defRPr/>
            </a:pPr>
            <a:r>
              <a:rPr lang="el-GR" kern="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1.</a:t>
            </a:r>
          </a:p>
          <a:p>
            <a:pPr marL="381000" indent="-381000" algn="l">
              <a:buFont typeface="Wingdings" panose="05000000000000000000" pitchFamily="2" charset="2"/>
              <a:buNone/>
              <a:defRPr/>
            </a:pPr>
            <a:endParaRPr lang="el-GR" kern="0" dirty="0"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  <a:p>
            <a:pPr marL="381000" indent="-381000" algn="l">
              <a:buFont typeface="Wingdings" panose="05000000000000000000" pitchFamily="2" charset="2"/>
              <a:buNone/>
              <a:defRPr/>
            </a:pPr>
            <a:r>
              <a:rPr lang="el-GR" kern="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2.</a:t>
            </a:r>
          </a:p>
          <a:p>
            <a:pPr marL="381000" indent="-381000" algn="l">
              <a:buFont typeface="Wingdings" panose="05000000000000000000" pitchFamily="2" charset="2"/>
              <a:buNone/>
              <a:defRPr/>
            </a:pPr>
            <a:r>
              <a:rPr lang="el-GR" kern="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  </a:t>
            </a:r>
          </a:p>
          <a:p>
            <a:pPr marL="381000" indent="-381000" algn="l">
              <a:buFont typeface="Wingdings" panose="05000000000000000000" pitchFamily="2" charset="2"/>
              <a:buNone/>
              <a:defRPr/>
            </a:pPr>
            <a:r>
              <a:rPr lang="el-GR" kern="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3.</a:t>
            </a:r>
          </a:p>
          <a:p>
            <a:pPr marL="381000" indent="-381000" algn="l">
              <a:buFont typeface="Wingdings" panose="05000000000000000000" pitchFamily="2" charset="2"/>
              <a:buNone/>
              <a:defRPr/>
            </a:pPr>
            <a:endParaRPr lang="el-GR" kern="0" dirty="0"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  <a:p>
            <a:pPr marL="381000" indent="-381000" algn="l">
              <a:buFont typeface="Wingdings" panose="05000000000000000000" pitchFamily="2" charset="2"/>
              <a:buNone/>
              <a:defRPr/>
            </a:pPr>
            <a:r>
              <a:rPr lang="el-GR" kern="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4.</a:t>
            </a:r>
          </a:p>
          <a:p>
            <a:pPr marL="381000" indent="-381000" algn="l">
              <a:buFont typeface="Wingdings" panose="05000000000000000000" pitchFamily="2" charset="2"/>
              <a:buNone/>
              <a:defRPr/>
            </a:pPr>
            <a:endParaRPr lang="el-GR" kern="0" dirty="0"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  <a:p>
            <a:pPr marL="381000" indent="-381000" algn="l">
              <a:buFont typeface="Wingdings" panose="05000000000000000000" pitchFamily="2" charset="2"/>
              <a:buNone/>
              <a:defRPr/>
            </a:pPr>
            <a:r>
              <a:rPr lang="el-GR" kern="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5.   Μικρή αλλαγή στην πιθανότητα </a:t>
            </a:r>
            <a:r>
              <a:rPr lang="el-GR" kern="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sym typeface="Wingdings" pitchFamily="2" charset="2"/>
              </a:rPr>
              <a:t> μικρή αλλαγή στην πληροφορία (</a:t>
            </a:r>
            <a:r>
              <a:rPr lang="el-GR" kern="0" dirty="0">
                <a:solidFill>
                  <a:srgbClr val="00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sym typeface="Wingdings" pitchFamily="2" charset="2"/>
              </a:rPr>
              <a:t>συνεχής συνάρτηση</a:t>
            </a:r>
            <a:r>
              <a:rPr lang="el-GR" kern="0" dirty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sym typeface="Wingdings" pitchFamily="2" charset="2"/>
              </a:rPr>
              <a:t>)</a:t>
            </a:r>
          </a:p>
          <a:p>
            <a:pPr marL="381000" indent="-381000" algn="l">
              <a:buFont typeface="Wingdings" panose="05000000000000000000" pitchFamily="2" charset="2"/>
              <a:buNone/>
              <a:defRPr/>
            </a:pPr>
            <a:endParaRPr lang="el-GR" kern="0" dirty="0">
              <a:effectLst>
                <a:outerShdw blurRad="38100" dist="38100" dir="2700000" algn="tl">
                  <a:srgbClr val="C0C0C0"/>
                </a:outerShdw>
              </a:effectLst>
              <a:latin typeface="+mn-lt"/>
            </a:endParaRPr>
          </a:p>
        </p:txBody>
      </p:sp>
      <p:graphicFrame>
        <p:nvGraphicFramePr>
          <p:cNvPr id="3074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4422604"/>
              </p:ext>
            </p:extLst>
          </p:nvPr>
        </p:nvGraphicFramePr>
        <p:xfrm>
          <a:off x="1176338" y="2108957"/>
          <a:ext cx="3135312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9" name="Equation" r:id="rId4" imgW="1638000" imgH="253800" progId="Equation.DSMT4">
                  <p:embed/>
                </p:oleObj>
              </mc:Choice>
              <mc:Fallback>
                <p:oleObj name="Equation" r:id="rId4" imgW="1638000" imgH="2538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6338" y="2108957"/>
                        <a:ext cx="3135312" cy="485775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8796286"/>
              </p:ext>
            </p:extLst>
          </p:nvPr>
        </p:nvGraphicFramePr>
        <p:xfrm>
          <a:off x="1212850" y="2839207"/>
          <a:ext cx="3573463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0" name="Equation" r:id="rId6" imgW="1866600" imgH="253800" progId="Equation.DSMT4">
                  <p:embed/>
                </p:oleObj>
              </mc:Choice>
              <mc:Fallback>
                <p:oleObj name="Equation" r:id="rId6" imgW="1866600" imgH="2538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2850" y="2839207"/>
                        <a:ext cx="3573463" cy="485775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6275684"/>
              </p:ext>
            </p:extLst>
          </p:nvPr>
        </p:nvGraphicFramePr>
        <p:xfrm>
          <a:off x="1176338" y="3642482"/>
          <a:ext cx="4106862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1" name="Equation" r:id="rId8" imgW="2145960" imgH="253800" progId="Equation.DSMT4">
                  <p:embed/>
                </p:oleObj>
              </mc:Choice>
              <mc:Fallback>
                <p:oleObj name="Equation" r:id="rId8" imgW="2145960" imgH="2538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6338" y="3642482"/>
                        <a:ext cx="4106862" cy="485775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5837051"/>
              </p:ext>
            </p:extLst>
          </p:nvPr>
        </p:nvGraphicFramePr>
        <p:xfrm>
          <a:off x="1125538" y="4361619"/>
          <a:ext cx="6440487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2" name="Equation" r:id="rId10" imgW="3365280" imgH="253800" progId="Equation.DSMT4">
                  <p:embed/>
                </p:oleObj>
              </mc:Choice>
              <mc:Fallback>
                <p:oleObj name="Equation" r:id="rId10" imgW="3365280" imgH="2538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5538" y="4361619"/>
                        <a:ext cx="6440487" cy="485775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57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dirty="0" smtClean="0"/>
              <a:t>Μέτρο Πληροφορίας (3 </a:t>
            </a:r>
            <a:r>
              <a:rPr lang="el-GR" dirty="0"/>
              <a:t>από 4)</a:t>
            </a:r>
            <a:endParaRPr lang="en-GB" dirty="0" smtClean="0"/>
          </a:p>
        </p:txBody>
      </p:sp>
      <p:sp>
        <p:nvSpPr>
          <p:cNvPr id="365575" name="Rectangle 7"/>
          <p:cNvSpPr>
            <a:spLocks noGrp="1" noChangeArrowheads="1"/>
          </p:cNvSpPr>
          <p:nvPr>
            <p:ph idx="1"/>
          </p:nvPr>
        </p:nvSpPr>
        <p:spPr>
          <a:xfrm>
            <a:off x="427038" y="1417637"/>
            <a:ext cx="8562975" cy="511492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2000" dirty="0" smtClean="0">
                <a:solidFill>
                  <a:srgbClr val="0033CC"/>
                </a:solidFill>
              </a:rPr>
              <a:t>Πληροφορία ενός συμβόλου (</a:t>
            </a:r>
            <a:r>
              <a:rPr lang="en-US" sz="2000" dirty="0" smtClean="0">
                <a:solidFill>
                  <a:srgbClr val="0033CC"/>
                </a:solidFill>
              </a:rPr>
              <a:t>Information</a:t>
            </a:r>
            <a:r>
              <a:rPr lang="el-GR" sz="2000" dirty="0" smtClean="0">
                <a:solidFill>
                  <a:srgbClr val="0033CC"/>
                </a:solidFill>
              </a:rPr>
              <a:t>)</a:t>
            </a:r>
            <a:r>
              <a:rPr lang="en-US" sz="2000" dirty="0" smtClean="0"/>
              <a:t> </a:t>
            </a:r>
            <a:r>
              <a:rPr lang="en-US" sz="2000" i="1" dirty="0" err="1" smtClean="0"/>
              <a:t>s</a:t>
            </a:r>
            <a:r>
              <a:rPr lang="en-US" sz="2000" i="1" baseline="-25000" dirty="0" err="1" smtClean="0"/>
              <a:t>i</a:t>
            </a:r>
            <a:r>
              <a:rPr lang="el-GR" sz="2000" dirty="0" smtClean="0"/>
              <a:t> με πιθανότητα εμφάνισης </a:t>
            </a:r>
            <a:r>
              <a:rPr lang="en-US" sz="2000" i="1" dirty="0" smtClean="0"/>
              <a:t>p(</a:t>
            </a:r>
            <a:r>
              <a:rPr lang="en-US" sz="2000" i="1" dirty="0" err="1" smtClean="0"/>
              <a:t>s</a:t>
            </a:r>
            <a:r>
              <a:rPr lang="en-US" sz="2000" i="1" baseline="-25000" dirty="0" err="1" smtClean="0"/>
              <a:t>i</a:t>
            </a:r>
            <a:r>
              <a:rPr lang="en-US" sz="2000" i="1" dirty="0" smtClean="0"/>
              <a:t>)</a:t>
            </a:r>
          </a:p>
          <a:p>
            <a:pPr eaLnBrk="1" hangingPunct="1">
              <a:defRPr/>
            </a:pPr>
            <a:endParaRPr lang="en-US" sz="2000" i="1" dirty="0" smtClean="0"/>
          </a:p>
          <a:p>
            <a:pPr eaLnBrk="1" hangingPunct="1">
              <a:defRPr/>
            </a:pPr>
            <a:endParaRPr lang="en-US" sz="2000" dirty="0" smtClean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sz="2000" dirty="0" smtClean="0"/>
          </a:p>
          <a:p>
            <a:pPr eaLnBrk="1" hangingPunct="1">
              <a:defRPr/>
            </a:pPr>
            <a:r>
              <a:rPr lang="el-GR" sz="2000" dirty="0" smtClean="0">
                <a:solidFill>
                  <a:srgbClr val="0033CC"/>
                </a:solidFill>
              </a:rPr>
              <a:t>Βάση του λογαρίθμου</a:t>
            </a:r>
          </a:p>
          <a:p>
            <a:pPr lvl="1" eaLnBrk="1" hangingPunct="1">
              <a:defRPr/>
            </a:pPr>
            <a:r>
              <a:rPr lang="el-GR" sz="2000" dirty="0" smtClean="0"/>
              <a:t>συνήθως χρησιμοποιείται το 2 με μονάδα μέτρησης </a:t>
            </a:r>
            <a:r>
              <a:rPr lang="en-US" sz="2000" dirty="0" smtClean="0">
                <a:solidFill>
                  <a:srgbClr val="0033CC"/>
                </a:solidFill>
              </a:rPr>
              <a:t>bit</a:t>
            </a:r>
            <a:r>
              <a:rPr lang="el-GR" sz="2000" dirty="0" smtClean="0">
                <a:solidFill>
                  <a:srgbClr val="0033CC"/>
                </a:solidFill>
              </a:rPr>
              <a:t>       </a:t>
            </a:r>
            <a:r>
              <a:rPr lang="el-GR" sz="2000" dirty="0" smtClean="0"/>
              <a:t>(1 </a:t>
            </a:r>
            <a:r>
              <a:rPr lang="en-US" sz="2000" dirty="0" smtClean="0"/>
              <a:t>bit </a:t>
            </a:r>
            <a:r>
              <a:rPr lang="el-GR" sz="2000" dirty="0" smtClean="0"/>
              <a:t>είναι η λαμβανόμενη ποσότητα πληροφορίας όταν προκύπτει ένα από δύο ισοπίθανα σύμβολα μιας δυαδικής πηγής)</a:t>
            </a:r>
            <a:endParaRPr lang="en-US" sz="2000" dirty="0" smtClean="0"/>
          </a:p>
          <a:p>
            <a:pPr lvl="1" eaLnBrk="1" hangingPunct="1">
              <a:defRPr/>
            </a:pPr>
            <a:r>
              <a:rPr lang="el-GR" sz="2000" dirty="0" smtClean="0"/>
              <a:t>γενικά δεν ταυτίζεται με το </a:t>
            </a:r>
            <a:r>
              <a:rPr lang="en-US" sz="2000" dirty="0" smtClean="0"/>
              <a:t>bit </a:t>
            </a:r>
            <a:r>
              <a:rPr lang="el-GR" sz="2000" dirty="0" smtClean="0"/>
              <a:t>που γνωρίζουμε ως δυαδικό ψηφίο</a:t>
            </a:r>
          </a:p>
          <a:p>
            <a:pPr eaLnBrk="1" hangingPunct="1">
              <a:defRPr/>
            </a:pPr>
            <a:r>
              <a:rPr lang="el-GR" sz="2000" dirty="0" smtClean="0">
                <a:solidFill>
                  <a:srgbClr val="0033CC"/>
                </a:solidFill>
              </a:rPr>
              <a:t>Σύνθετη πηγή </a:t>
            </a:r>
            <a:r>
              <a:rPr lang="el-GR" sz="2000" dirty="0" smtClean="0"/>
              <a:t>(αν οι αρχικές είναι ανεξάρτητες):</a:t>
            </a:r>
            <a:endParaRPr lang="en-GB" sz="2000" dirty="0" smtClean="0"/>
          </a:p>
        </p:txBody>
      </p:sp>
      <p:graphicFrame>
        <p:nvGraphicFramePr>
          <p:cNvPr id="4098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3254300"/>
              </p:ext>
            </p:extLst>
          </p:nvPr>
        </p:nvGraphicFramePr>
        <p:xfrm>
          <a:off x="2843808" y="2096852"/>
          <a:ext cx="3944938" cy="920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7" name="Equation" r:id="rId4" imgW="1904760" imgH="444240" progId="Equation.DSMT4">
                  <p:embed/>
                </p:oleObj>
              </mc:Choice>
              <mc:Fallback>
                <p:oleObj name="Equation" r:id="rId4" imgW="1904760" imgH="44424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8" y="2096852"/>
                        <a:ext cx="3944938" cy="920750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12700" cap="sq">
                        <a:solidFill>
                          <a:schemeClr val="tx1"/>
                        </a:solidFill>
                        <a:miter lim="800000"/>
                        <a:headEnd type="none" w="sm" len="sm"/>
                        <a:tailEnd type="none" w="sm" len="sm"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9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7176035"/>
              </p:ext>
            </p:extLst>
          </p:nvPr>
        </p:nvGraphicFramePr>
        <p:xfrm>
          <a:off x="3081933" y="5697252"/>
          <a:ext cx="3468687" cy="646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8" name="Equation" r:id="rId6" imgW="1498320" imgH="279360" progId="Equation.DSMT4">
                  <p:embed/>
                </p:oleObj>
              </mc:Choice>
              <mc:Fallback>
                <p:oleObj name="Equation" r:id="rId6" imgW="1498320" imgH="27936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1933" y="5697252"/>
                        <a:ext cx="3468687" cy="646113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12700" cap="sq">
                        <a:solidFill>
                          <a:schemeClr val="tx1"/>
                        </a:solidFill>
                        <a:miter lim="800000"/>
                        <a:headEnd type="none" w="sm" len="sm"/>
                        <a:tailEnd type="none" w="sm" len="sm"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dirty="0" smtClean="0"/>
              <a:t>Μέτρο Πληροφορίας (4 </a:t>
            </a:r>
            <a:r>
              <a:rPr lang="el-GR" dirty="0"/>
              <a:t>από 4)</a:t>
            </a:r>
            <a:endParaRPr lang="en-GB" dirty="0" smtClean="0"/>
          </a:p>
        </p:txBody>
      </p:sp>
      <p:sp>
        <p:nvSpPr>
          <p:cNvPr id="366597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457200" y="1600200"/>
            <a:ext cx="3394937" cy="4525963"/>
          </a:xfrm>
        </p:spPr>
        <p:txBody>
          <a:bodyPr>
            <a:normAutofit/>
          </a:bodyPr>
          <a:lstStyle/>
          <a:p>
            <a:pPr marL="381000" indent="-381000" eaLnBrk="1" hangingPunct="1">
              <a:spcAft>
                <a:spcPts val="1200"/>
              </a:spcAft>
              <a:buFont typeface="Wingdings" panose="05000000000000000000" pitchFamily="2" charset="2"/>
              <a:buNone/>
              <a:defRPr/>
            </a:pPr>
            <a:r>
              <a:rPr lang="el-GR" sz="2000" dirty="0" smtClean="0"/>
              <a:t>Παρατηρήσεις:</a:t>
            </a:r>
          </a:p>
          <a:p>
            <a:pPr marL="381000" indent="-381000" eaLnBrk="1" hangingPunct="1">
              <a:buFont typeface="Wingdings" panose="05000000000000000000" pitchFamily="2" charset="2"/>
              <a:buAutoNum type="arabicPeriod"/>
              <a:defRPr/>
            </a:pPr>
            <a:r>
              <a:rPr lang="el-GR" sz="2000" dirty="0" smtClean="0"/>
              <a:t>Φθίνουσα</a:t>
            </a:r>
          </a:p>
          <a:p>
            <a:pPr marL="381000" indent="-381000" eaLnBrk="1" hangingPunct="1">
              <a:buFont typeface="Wingdings" panose="05000000000000000000" pitchFamily="2" charset="2"/>
              <a:buAutoNum type="arabicPeriod"/>
              <a:defRPr/>
            </a:pPr>
            <a:r>
              <a:rPr lang="el-GR" sz="2000" dirty="0" smtClean="0"/>
              <a:t>Πεδίο ορισμού (που ορίζεται;)</a:t>
            </a:r>
          </a:p>
          <a:p>
            <a:pPr marL="381000" indent="-381000" eaLnBrk="1" hangingPunct="1">
              <a:buFont typeface="Wingdings" panose="05000000000000000000" pitchFamily="2" charset="2"/>
              <a:buAutoNum type="arabicPeriod"/>
              <a:defRPr/>
            </a:pPr>
            <a:r>
              <a:rPr lang="el-GR" sz="2000" dirty="0" smtClean="0">
                <a:solidFill>
                  <a:srgbClr val="0033CC"/>
                </a:solidFill>
              </a:rPr>
              <a:t>Όρια</a:t>
            </a:r>
            <a:r>
              <a:rPr lang="el-GR" sz="2000" dirty="0" smtClean="0"/>
              <a:t> (τι συμβαίνει στα άκρα;)</a:t>
            </a:r>
          </a:p>
          <a:p>
            <a:pPr marL="381000" indent="-381000" eaLnBrk="1" hangingPunct="1">
              <a:buFont typeface="Wingdings" panose="05000000000000000000" pitchFamily="2" charset="2"/>
              <a:buAutoNum type="arabicPeriod"/>
              <a:defRPr/>
            </a:pPr>
            <a:r>
              <a:rPr lang="el-GR" sz="2000" dirty="0" smtClean="0"/>
              <a:t>Είναι συνεχής;</a:t>
            </a:r>
            <a:endParaRPr lang="en-GB" sz="2000" dirty="0" smtClean="0"/>
          </a:p>
        </p:txBody>
      </p:sp>
      <p:pic>
        <p:nvPicPr>
          <p:cNvPr id="6" name="Picture 6" descr="entropy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4887" y="1600200"/>
            <a:ext cx="5141913" cy="4133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smtClean="0"/>
              <a:t>Διακριτή Πηγή Χωρίς Μνήμη</a:t>
            </a:r>
            <a:endParaRPr lang="en-GB" smtClean="0"/>
          </a:p>
        </p:txBody>
      </p:sp>
      <p:sp>
        <p:nvSpPr>
          <p:cNvPr id="368643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2000" dirty="0" smtClean="0">
                <a:solidFill>
                  <a:srgbClr val="0033CC"/>
                </a:solidFill>
              </a:rPr>
              <a:t>Discrete </a:t>
            </a:r>
            <a:r>
              <a:rPr lang="en-US" sz="2000" dirty="0" err="1" smtClean="0">
                <a:solidFill>
                  <a:srgbClr val="0033CC"/>
                </a:solidFill>
              </a:rPr>
              <a:t>Memoryless</a:t>
            </a:r>
            <a:r>
              <a:rPr lang="en-US" sz="2000" dirty="0" smtClean="0">
                <a:solidFill>
                  <a:srgbClr val="0033CC"/>
                </a:solidFill>
              </a:rPr>
              <a:t> Source (DMS</a:t>
            </a:r>
            <a:r>
              <a:rPr lang="el-GR" sz="2000" dirty="0" smtClean="0">
                <a:solidFill>
                  <a:srgbClr val="0033CC"/>
                </a:solidFill>
              </a:rPr>
              <a:t>)</a:t>
            </a:r>
            <a:r>
              <a:rPr lang="el-GR" sz="2000" dirty="0" smtClean="0"/>
              <a:t>:</a:t>
            </a:r>
            <a:endParaRPr lang="en-US" sz="2000" dirty="0" smtClean="0"/>
          </a:p>
          <a:p>
            <a:pPr lvl="1" eaLnBrk="1" hangingPunct="1">
              <a:defRPr/>
            </a:pPr>
            <a:r>
              <a:rPr lang="el-GR" sz="2000" dirty="0" smtClean="0"/>
              <a:t>διακριτού χρόνου</a:t>
            </a:r>
          </a:p>
          <a:p>
            <a:pPr lvl="1" eaLnBrk="1" hangingPunct="1">
              <a:defRPr/>
            </a:pPr>
            <a:r>
              <a:rPr lang="el-GR" sz="2000" dirty="0" smtClean="0"/>
              <a:t>διακριτού αλφαβήτου</a:t>
            </a:r>
          </a:p>
          <a:p>
            <a:pPr lvl="1" eaLnBrk="1" hangingPunct="1">
              <a:defRPr/>
            </a:pPr>
            <a:r>
              <a:rPr lang="el-GR" sz="2000" dirty="0" smtClean="0"/>
              <a:t>τα σύμβολα στην έξοδό της είναι ανεξάρτητα</a:t>
            </a:r>
          </a:p>
          <a:p>
            <a:pPr lvl="1" eaLnBrk="1" hangingPunct="1">
              <a:defRPr/>
            </a:pPr>
            <a:r>
              <a:rPr lang="el-GR" sz="2000" dirty="0" smtClean="0"/>
              <a:t>ακολουθούν συγκεκριμένη κατανομή πιθανότητας</a:t>
            </a:r>
          </a:p>
          <a:p>
            <a:pPr lvl="1" eaLnBrk="1" hangingPunct="1">
              <a:defRPr/>
            </a:pPr>
            <a:endParaRPr lang="el-GR" sz="2000" dirty="0" smtClean="0"/>
          </a:p>
          <a:p>
            <a:pPr lvl="1" eaLnBrk="1" hangingPunct="1">
              <a:defRPr/>
            </a:pPr>
            <a:endParaRPr lang="el-GR" sz="2000" dirty="0" smtClean="0"/>
          </a:p>
          <a:p>
            <a:pPr lvl="1" eaLnBrk="1" hangingPunct="1">
              <a:defRPr/>
            </a:pPr>
            <a:endParaRPr lang="en-US" sz="2000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el-GR" sz="2000" dirty="0"/>
              <a:t>Περιγράφεται πλήρως από:</a:t>
            </a:r>
          </a:p>
          <a:p>
            <a:pPr lvl="1">
              <a:defRPr/>
            </a:pPr>
            <a:r>
              <a:rPr lang="el-GR" sz="2000" dirty="0"/>
              <a:t>το </a:t>
            </a:r>
            <a:r>
              <a:rPr lang="el-GR" sz="2000" dirty="0" smtClean="0"/>
              <a:t>αλφάβητο</a:t>
            </a:r>
            <a:br>
              <a:rPr lang="el-GR" sz="2000" dirty="0" smtClean="0"/>
            </a:br>
            <a:r>
              <a:rPr lang="el-GR" sz="2000" dirty="0" smtClean="0"/>
              <a:t/>
            </a:r>
            <a:br>
              <a:rPr lang="el-GR" sz="2000" dirty="0" smtClean="0"/>
            </a:br>
            <a:r>
              <a:rPr lang="el-GR" sz="2000" dirty="0" smtClean="0"/>
              <a:t/>
            </a:r>
            <a:br>
              <a:rPr lang="el-GR" sz="2000" dirty="0" smtClean="0"/>
            </a:br>
            <a:endParaRPr lang="el-GR" sz="2000" dirty="0" smtClean="0"/>
          </a:p>
          <a:p>
            <a:pPr lvl="1">
              <a:defRPr/>
            </a:pPr>
            <a:r>
              <a:rPr lang="el-GR" sz="2000" dirty="0" smtClean="0"/>
              <a:t>και </a:t>
            </a:r>
            <a:r>
              <a:rPr lang="el-GR" sz="2000" dirty="0"/>
              <a:t>τις πιθανότητες </a:t>
            </a:r>
            <a:r>
              <a:rPr lang="el-GR" sz="2000" dirty="0" smtClean="0"/>
              <a:t>εμφάνισης</a:t>
            </a:r>
            <a:endParaRPr lang="en-US" sz="2000" dirty="0" smtClean="0"/>
          </a:p>
          <a:p>
            <a:pPr marL="0" indent="0">
              <a:buNone/>
              <a:defRPr/>
            </a:pPr>
            <a:r>
              <a:rPr lang="el-GR" sz="2000" dirty="0" smtClean="0">
                <a:solidFill>
                  <a:srgbClr val="0033CC"/>
                </a:solidFill>
              </a:rPr>
              <a:t/>
            </a:r>
            <a:br>
              <a:rPr lang="el-GR" sz="2000" dirty="0" smtClean="0">
                <a:solidFill>
                  <a:srgbClr val="0033CC"/>
                </a:solidFill>
              </a:rPr>
            </a:br>
            <a:r>
              <a:rPr lang="el-GR" sz="2000" dirty="0" smtClean="0">
                <a:solidFill>
                  <a:srgbClr val="0033CC"/>
                </a:solidFill>
              </a:rPr>
              <a:t/>
            </a:r>
            <a:br>
              <a:rPr lang="el-GR" sz="2000" dirty="0" smtClean="0">
                <a:solidFill>
                  <a:srgbClr val="0033CC"/>
                </a:solidFill>
              </a:rPr>
            </a:br>
            <a:r>
              <a:rPr lang="el-GR" sz="2000" dirty="0" smtClean="0">
                <a:solidFill>
                  <a:srgbClr val="0033CC"/>
                </a:solidFill>
              </a:rPr>
              <a:t/>
            </a:r>
            <a:br>
              <a:rPr lang="el-GR" sz="2000" dirty="0" smtClean="0">
                <a:solidFill>
                  <a:srgbClr val="0033CC"/>
                </a:solidFill>
              </a:rPr>
            </a:br>
            <a:endParaRPr lang="el-GR" sz="2000" dirty="0">
              <a:solidFill>
                <a:srgbClr val="0033CC"/>
              </a:solidFill>
            </a:endParaRPr>
          </a:p>
          <a:p>
            <a:pPr>
              <a:defRPr/>
            </a:pPr>
            <a:r>
              <a:rPr lang="el-GR" sz="2000" dirty="0"/>
              <a:t>Ειδικές Περιπτώσεις:</a:t>
            </a:r>
          </a:p>
          <a:p>
            <a:pPr lvl="1">
              <a:defRPr/>
            </a:pPr>
            <a:r>
              <a:rPr lang="el-GR" sz="2000" dirty="0">
                <a:solidFill>
                  <a:srgbClr val="0033CC"/>
                </a:solidFill>
              </a:rPr>
              <a:t>Δυαδική Πηγή Χωρίς Μνήμη</a:t>
            </a:r>
            <a:r>
              <a:rPr lang="el-GR" sz="2000" dirty="0"/>
              <a:t>:</a:t>
            </a:r>
          </a:p>
          <a:p>
            <a:pPr marL="0" indent="0">
              <a:buNone/>
              <a:defRPr/>
            </a:pPr>
            <a:r>
              <a:rPr lang="el-GR" sz="2000" dirty="0" smtClean="0"/>
              <a:t/>
            </a:r>
            <a:br>
              <a:rPr lang="el-GR" sz="2000" dirty="0" smtClean="0"/>
            </a:br>
            <a:r>
              <a:rPr lang="el-GR" sz="2000" dirty="0" smtClean="0"/>
              <a:t/>
            </a:r>
            <a:br>
              <a:rPr lang="el-GR" sz="2000" dirty="0" smtClean="0"/>
            </a:br>
            <a:endParaRPr lang="el-GR" sz="2000" dirty="0"/>
          </a:p>
          <a:p>
            <a:pPr lvl="1">
              <a:defRPr/>
            </a:pPr>
            <a:r>
              <a:rPr lang="el-GR" sz="2000" dirty="0"/>
              <a:t>Για </a:t>
            </a:r>
            <a:r>
              <a:rPr lang="en-US" sz="2000" i="1" dirty="0"/>
              <a:t>p=0.5</a:t>
            </a:r>
            <a:r>
              <a:rPr lang="en-US" sz="2000" dirty="0"/>
              <a:t>, </a:t>
            </a:r>
            <a:r>
              <a:rPr lang="el-GR" sz="2000" dirty="0">
                <a:solidFill>
                  <a:srgbClr val="0033CC"/>
                </a:solidFill>
              </a:rPr>
              <a:t>Δυαδική Συμμετρική Πηγή Χωρίς Μνήμη</a:t>
            </a:r>
            <a:endParaRPr lang="en-GB" sz="2000" dirty="0">
              <a:solidFill>
                <a:srgbClr val="0033CC"/>
              </a:solidFill>
            </a:endParaRPr>
          </a:p>
          <a:p>
            <a:endParaRPr lang="el-GR" sz="2000" dirty="0"/>
          </a:p>
        </p:txBody>
      </p:sp>
      <p:graphicFrame>
        <p:nvGraphicFramePr>
          <p:cNvPr id="512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0729243"/>
              </p:ext>
            </p:extLst>
          </p:nvPr>
        </p:nvGraphicFramePr>
        <p:xfrm>
          <a:off x="6084167" y="2240869"/>
          <a:ext cx="1641091" cy="5551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17" name="Equation" r:id="rId4" imgW="749160" imgH="253800" progId="Equation.DSMT4">
                  <p:embed/>
                </p:oleObj>
              </mc:Choice>
              <mc:Fallback>
                <p:oleObj name="Equation" r:id="rId4" imgW="749160" imgH="2538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4167" y="2240869"/>
                        <a:ext cx="1641091" cy="555174"/>
                      </a:xfrm>
                      <a:prstGeom prst="rect">
                        <a:avLst/>
                      </a:prstGeom>
                      <a:solidFill>
                        <a:srgbClr val="FFE0A3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4825713"/>
              </p:ext>
            </p:extLst>
          </p:nvPr>
        </p:nvGraphicFramePr>
        <p:xfrm>
          <a:off x="5438232" y="4831941"/>
          <a:ext cx="1394574" cy="5686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18" name="Equation" r:id="rId6" imgW="622080" imgH="253800" progId="Equation.DSMT4">
                  <p:embed/>
                </p:oleObj>
              </mc:Choice>
              <mc:Fallback>
                <p:oleObj name="Equation" r:id="rId6" imgW="622080" imgH="2538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8232" y="4831941"/>
                        <a:ext cx="1394574" cy="568674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5487132"/>
              </p:ext>
            </p:extLst>
          </p:nvPr>
        </p:nvGraphicFramePr>
        <p:xfrm>
          <a:off x="7272300" y="4831942"/>
          <a:ext cx="1368152" cy="5686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19" name="Equation" r:id="rId8" imgW="609480" imgH="253800" progId="Equation.DSMT4">
                  <p:embed/>
                </p:oleObj>
              </mc:Choice>
              <mc:Fallback>
                <p:oleObj name="Equation" r:id="rId8" imgW="609480" imgH="2538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72300" y="4831942"/>
                        <a:ext cx="1368152" cy="568673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6074204"/>
              </p:ext>
            </p:extLst>
          </p:nvPr>
        </p:nvGraphicFramePr>
        <p:xfrm>
          <a:off x="5817374" y="3284116"/>
          <a:ext cx="2174676" cy="5790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0" name="Equation" r:id="rId10" imgW="952200" imgH="253800" progId="Equation.DSMT4">
                  <p:embed/>
                </p:oleObj>
              </mc:Choice>
              <mc:Fallback>
                <p:oleObj name="Equation" r:id="rId10" imgW="95220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7374" y="3284116"/>
                        <a:ext cx="2174676" cy="579065"/>
                      </a:xfrm>
                      <a:prstGeom prst="rect">
                        <a:avLst/>
                      </a:prstGeom>
                      <a:solidFill>
                        <a:srgbClr val="FFE0A3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dirty="0" smtClean="0"/>
              <a:t>Εντροπία (1 από 2)</a:t>
            </a:r>
            <a:endParaRPr lang="en-GB" dirty="0" smtClean="0"/>
          </a:p>
        </p:txBody>
      </p:sp>
      <p:sp>
        <p:nvSpPr>
          <p:cNvPr id="367619" name="Rectangle 3"/>
          <p:cNvSpPr>
            <a:spLocks noGrp="1" noChangeArrowheads="1"/>
          </p:cNvSpPr>
          <p:nvPr>
            <p:ph idx="1"/>
          </p:nvPr>
        </p:nvSpPr>
        <p:spPr>
          <a:xfrm>
            <a:off x="373063" y="1417638"/>
            <a:ext cx="8616950" cy="413559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2000" dirty="0" smtClean="0"/>
              <a:t>Η </a:t>
            </a:r>
            <a:r>
              <a:rPr lang="el-GR" sz="2000" dirty="0" smtClean="0">
                <a:solidFill>
                  <a:srgbClr val="0033CC"/>
                </a:solidFill>
              </a:rPr>
              <a:t>εντροπία μιας </a:t>
            </a:r>
            <a:r>
              <a:rPr lang="en-US" sz="2000" dirty="0" smtClean="0">
                <a:solidFill>
                  <a:srgbClr val="0033CC"/>
                </a:solidFill>
              </a:rPr>
              <a:t>DMS</a:t>
            </a:r>
            <a:r>
              <a:rPr lang="el-GR" sz="2000" dirty="0" smtClean="0">
                <a:solidFill>
                  <a:srgbClr val="0033CC"/>
                </a:solidFill>
              </a:rPr>
              <a:t> </a:t>
            </a:r>
            <a:r>
              <a:rPr lang="el-GR" sz="2000" dirty="0" smtClean="0"/>
              <a:t>ορίζεται ως</a:t>
            </a:r>
          </a:p>
          <a:p>
            <a:pPr eaLnBrk="1" hangingPunct="1">
              <a:defRPr/>
            </a:pPr>
            <a:endParaRPr lang="el-GR" sz="2000" dirty="0" smtClean="0"/>
          </a:p>
          <a:p>
            <a:pPr eaLnBrk="1" hangingPunct="1">
              <a:defRPr/>
            </a:pPr>
            <a:endParaRPr lang="el-GR" sz="2000" dirty="0" smtClean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l-GR" sz="2000" dirty="0" smtClean="0"/>
          </a:p>
          <a:p>
            <a:pPr eaLnBrk="1" hangingPunct="1">
              <a:defRPr/>
            </a:pPr>
            <a:r>
              <a:rPr lang="el-GR" sz="2000" dirty="0" smtClean="0">
                <a:solidFill>
                  <a:srgbClr val="0033CC"/>
                </a:solidFill>
              </a:rPr>
              <a:t>Φυσική Σημασία:</a:t>
            </a:r>
            <a:r>
              <a:rPr lang="el-GR" sz="2000" dirty="0" smtClean="0"/>
              <a:t> </a:t>
            </a:r>
          </a:p>
          <a:p>
            <a:pPr lvl="1" eaLnBrk="1" hangingPunct="1">
              <a:defRPr/>
            </a:pPr>
            <a:r>
              <a:rPr lang="el-GR" sz="2000" dirty="0" smtClean="0"/>
              <a:t>εκφράζει τη μέση αβεβαιότητα που έχω για την πηγή</a:t>
            </a:r>
          </a:p>
          <a:p>
            <a:pPr lvl="1" eaLnBrk="1" hangingPunct="1">
              <a:defRPr/>
            </a:pPr>
            <a:r>
              <a:rPr lang="el-GR" sz="2000" dirty="0" smtClean="0"/>
              <a:t>είναι ο μέσος όρος της πληροφορίας των συμβόλων</a:t>
            </a:r>
          </a:p>
        </p:txBody>
      </p:sp>
      <p:graphicFrame>
        <p:nvGraphicFramePr>
          <p:cNvPr id="614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68378"/>
              </p:ext>
            </p:extLst>
          </p:nvPr>
        </p:nvGraphicFramePr>
        <p:xfrm>
          <a:off x="2344738" y="2119064"/>
          <a:ext cx="4498975" cy="877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1" name="Equation" r:id="rId4" imgW="2209680" imgH="431640" progId="Equation.DSMT4">
                  <p:embed/>
                </p:oleObj>
              </mc:Choice>
              <mc:Fallback>
                <p:oleObj name="Equation" r:id="rId4" imgW="2209680" imgH="4316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4738" y="2119064"/>
                        <a:ext cx="4498975" cy="877888"/>
                      </a:xfrm>
                      <a:prstGeom prst="rect">
                        <a:avLst/>
                      </a:prstGeom>
                      <a:solidFill>
                        <a:srgbClr val="FFE0A3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dirty="0" smtClean="0"/>
              <a:t>Εντροπία (2 από 2)</a:t>
            </a:r>
            <a:endParaRPr lang="en-GB" dirty="0" smtClean="0"/>
          </a:p>
        </p:txBody>
      </p:sp>
      <p:sp>
        <p:nvSpPr>
          <p:cNvPr id="367619" name="Rectangle 3"/>
          <p:cNvSpPr>
            <a:spLocks noGrp="1" noChangeArrowheads="1"/>
          </p:cNvSpPr>
          <p:nvPr>
            <p:ph idx="1"/>
          </p:nvPr>
        </p:nvSpPr>
        <p:spPr>
          <a:xfrm>
            <a:off x="373063" y="1417637"/>
            <a:ext cx="8616950" cy="528002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2400" dirty="0" smtClean="0"/>
              <a:t>Όσο </a:t>
            </a:r>
            <a:r>
              <a:rPr lang="el-GR" sz="2400" dirty="0" smtClean="0">
                <a:solidFill>
                  <a:srgbClr val="0033CC"/>
                </a:solidFill>
              </a:rPr>
              <a:t>μεγαλύτερη εντροπία</a:t>
            </a:r>
            <a:r>
              <a:rPr lang="el-GR" sz="2400" dirty="0" smtClean="0"/>
              <a:t> έχει μια πηγή,</a:t>
            </a:r>
          </a:p>
          <a:p>
            <a:pPr lvl="1" eaLnBrk="1" hangingPunct="1">
              <a:defRPr/>
            </a:pPr>
            <a:r>
              <a:rPr lang="el-GR" sz="2000" dirty="0" smtClean="0"/>
              <a:t>τόσο περισσότερη πληροφορία φέρει, και</a:t>
            </a:r>
          </a:p>
          <a:p>
            <a:pPr lvl="1" eaLnBrk="1" hangingPunct="1">
              <a:defRPr/>
            </a:pPr>
            <a:r>
              <a:rPr lang="el-GR" sz="2000" dirty="0" smtClean="0"/>
              <a:t>τόσο περισσότερα </a:t>
            </a:r>
            <a:r>
              <a:rPr lang="en-US" sz="2000" dirty="0" smtClean="0"/>
              <a:t>bits </a:t>
            </a:r>
            <a:r>
              <a:rPr lang="el-GR" sz="2000" dirty="0" smtClean="0"/>
              <a:t>χρειάζονται για την κωδικοποίησή της</a:t>
            </a:r>
          </a:p>
          <a:p>
            <a:pPr lvl="1" eaLnBrk="1" hangingPunct="1">
              <a:defRPr/>
            </a:pPr>
            <a:endParaRPr lang="el-GR" sz="2000" dirty="0" smtClean="0"/>
          </a:p>
          <a:p>
            <a:pPr marL="0" indent="-685800">
              <a:defRPr/>
            </a:pPr>
            <a:r>
              <a:rPr lang="el-GR" sz="2200" dirty="0" smtClean="0">
                <a:solidFill>
                  <a:schemeClr val="accent6">
                    <a:lumMod val="75000"/>
                  </a:schemeClr>
                </a:solidFill>
              </a:rPr>
              <a:t>Ορισμός της εντροπίας ενός φυσικού συστήματος στην Στατιστική Μηχανική  (εκφράζει τον βαθμό </a:t>
            </a:r>
            <a:r>
              <a:rPr lang="el-GR" sz="2200" dirty="0" err="1" smtClean="0">
                <a:solidFill>
                  <a:schemeClr val="accent6">
                    <a:lumMod val="75000"/>
                  </a:schemeClr>
                </a:solidFill>
              </a:rPr>
              <a:t>τυχαιότητας</a:t>
            </a:r>
            <a:r>
              <a:rPr lang="el-GR" sz="2200" dirty="0" smtClean="0">
                <a:solidFill>
                  <a:schemeClr val="accent6">
                    <a:lumMod val="75000"/>
                  </a:schemeClr>
                </a:solidFill>
              </a:rPr>
              <a:t>)  </a:t>
            </a:r>
            <a:r>
              <a:rPr lang="el-GR" sz="2200" dirty="0" smtClean="0">
                <a:solidFill>
                  <a:schemeClr val="accent6">
                    <a:lumMod val="75000"/>
                  </a:schemeClr>
                </a:solidFill>
                <a:sym typeface="Wingdings" pitchFamily="2" charset="2"/>
              </a:rPr>
              <a:t></a:t>
            </a:r>
            <a:r>
              <a:rPr lang="el-GR" sz="22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br>
              <a:rPr lang="el-GR" sz="22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l-GR" sz="22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l-GR" sz="22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el-GR" sz="2200" dirty="0" smtClean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l-GR" sz="2200" baseline="30000" dirty="0" smtClean="0">
                <a:solidFill>
                  <a:schemeClr val="accent6">
                    <a:lumMod val="75000"/>
                  </a:schemeClr>
                </a:solidFill>
              </a:rPr>
              <a:t>ος</a:t>
            </a:r>
            <a:r>
              <a:rPr lang="el-GR" sz="2200" dirty="0" smtClean="0">
                <a:solidFill>
                  <a:schemeClr val="accent6">
                    <a:lumMod val="75000"/>
                  </a:schemeClr>
                </a:solidFill>
              </a:rPr>
              <a:t> Νόμος Θερμοδυναμικής</a:t>
            </a:r>
            <a:r>
              <a:rPr lang="el-GR" sz="2200" i="1" dirty="0" smtClean="0">
                <a:solidFill>
                  <a:schemeClr val="accent6">
                    <a:lumMod val="75000"/>
                  </a:schemeClr>
                </a:solidFill>
              </a:rPr>
              <a:t>: Η εντροπία ενός κλειστού συστήματος  που δεν είναι σε ισορροπία τείνει να αυξάνεται.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sz="2000" dirty="0" smtClean="0">
              <a:solidFill>
                <a:srgbClr val="0033CC"/>
              </a:solidFill>
            </a:endParaRPr>
          </a:p>
        </p:txBody>
      </p:sp>
      <p:graphicFrame>
        <p:nvGraphicFramePr>
          <p:cNvPr id="614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377842"/>
              </p:ext>
            </p:extLst>
          </p:nvPr>
        </p:nvGraphicFramePr>
        <p:xfrm>
          <a:off x="3852863" y="5661248"/>
          <a:ext cx="1657350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7" name="Equation" r:id="rId4" imgW="647640" imgH="177480" progId="Equation.DSMT4">
                  <p:embed/>
                </p:oleObj>
              </mc:Choice>
              <mc:Fallback>
                <p:oleObj name="Equation" r:id="rId4" imgW="64764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2863" y="5661248"/>
                        <a:ext cx="1657350" cy="454025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81289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5" descr="fig6_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7476" y="3026703"/>
            <a:ext cx="3894584" cy="29945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9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smtClean="0"/>
              <a:t>Συνάρτηση Δυαδικής Εντροπίας</a:t>
            </a:r>
            <a:endParaRPr lang="en-GB" smtClean="0"/>
          </a:p>
        </p:txBody>
      </p:sp>
      <p:sp>
        <p:nvSpPr>
          <p:cNvPr id="369667" name="Rectangle 3"/>
          <p:cNvSpPr>
            <a:spLocks noGrp="1" noChangeArrowheads="1"/>
          </p:cNvSpPr>
          <p:nvPr>
            <p:ph idx="1"/>
          </p:nvPr>
        </p:nvSpPr>
        <p:spPr>
          <a:xfrm>
            <a:off x="427038" y="1412776"/>
            <a:ext cx="8305800" cy="70485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l-GR" sz="2400" dirty="0" smtClean="0"/>
              <a:t>Αν έχω δυαδική </a:t>
            </a:r>
            <a:r>
              <a:rPr lang="en-US" sz="2400" dirty="0" smtClean="0"/>
              <a:t>DMS</a:t>
            </a:r>
            <a:r>
              <a:rPr lang="el-GR" sz="2400" dirty="0" smtClean="0"/>
              <a:t> </a:t>
            </a:r>
            <a:r>
              <a:rPr lang="el-GR" sz="2400" i="1" dirty="0" smtClean="0"/>
              <a:t>Φ={0,1}</a:t>
            </a:r>
            <a:r>
              <a:rPr lang="el-GR" sz="2400" dirty="0" smtClean="0"/>
              <a:t>, με πιθανότητες εμφάνισης </a:t>
            </a:r>
            <a:r>
              <a:rPr lang="el-GR" sz="2400" i="1" dirty="0" smtClean="0"/>
              <a:t>{</a:t>
            </a:r>
            <a:r>
              <a:rPr lang="en-US" sz="2400" i="1" dirty="0" smtClean="0"/>
              <a:t>p</a:t>
            </a:r>
            <a:r>
              <a:rPr lang="el-GR" sz="2400" i="1" dirty="0" smtClean="0"/>
              <a:t>,1-</a:t>
            </a:r>
            <a:r>
              <a:rPr lang="en-US" sz="2400" i="1" dirty="0" smtClean="0"/>
              <a:t>p</a:t>
            </a:r>
            <a:r>
              <a:rPr lang="el-GR" sz="2400" i="1" dirty="0" smtClean="0"/>
              <a:t>}</a:t>
            </a:r>
            <a:r>
              <a:rPr lang="en-US" sz="2400" dirty="0" smtClean="0"/>
              <a:t>, </a:t>
            </a:r>
            <a:r>
              <a:rPr lang="el-GR" sz="2400" dirty="0" smtClean="0"/>
              <a:t>τότε ορίζεται η </a:t>
            </a:r>
            <a:r>
              <a:rPr lang="el-GR" sz="2400" dirty="0" smtClean="0">
                <a:solidFill>
                  <a:srgbClr val="0033CC"/>
                </a:solidFill>
              </a:rPr>
              <a:t>συνάρτηση δυαδικής εντροπίας</a:t>
            </a:r>
            <a:endParaRPr lang="en-GB" sz="2400" dirty="0" smtClean="0">
              <a:solidFill>
                <a:srgbClr val="0033CC"/>
              </a:solidFill>
            </a:endParaRPr>
          </a:p>
        </p:txBody>
      </p:sp>
      <p:graphicFrame>
        <p:nvGraphicFramePr>
          <p:cNvPr id="717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8926821"/>
              </p:ext>
            </p:extLst>
          </p:nvPr>
        </p:nvGraphicFramePr>
        <p:xfrm>
          <a:off x="1907704" y="2348880"/>
          <a:ext cx="5467350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3" name="Equation" r:id="rId5" imgW="2438280" imgH="253800" progId="Equation.DSMT4">
                  <p:embed/>
                </p:oleObj>
              </mc:Choice>
              <mc:Fallback>
                <p:oleObj name="Equation" r:id="rId5" imgW="2438280" imgH="2538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2348880"/>
                        <a:ext cx="5467350" cy="568325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9670" name="Rectangle 6"/>
          <p:cNvSpPr>
            <a:spLocks noChangeArrowheads="1"/>
          </p:cNvSpPr>
          <p:nvPr/>
        </p:nvSpPr>
        <p:spPr bwMode="auto">
          <a:xfrm>
            <a:off x="5334000" y="3140968"/>
            <a:ext cx="3505200" cy="29550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lIns="91430" tIns="45715" rIns="91430" bIns="45715"/>
          <a:lstStyle/>
          <a:p>
            <a:pPr marL="457200" indent="-457200" algn="l">
              <a:buFont typeface="Arial" panose="020B0604020202020204" pitchFamily="34" charset="0"/>
              <a:buChar char="•"/>
              <a:defRPr/>
            </a:pPr>
            <a:r>
              <a:rPr lang="el-GR" sz="2400" dirty="0" smtClean="0">
                <a:solidFill>
                  <a:srgbClr val="0033CC"/>
                </a:solidFill>
                <a:latin typeface="+mn-lt"/>
              </a:rPr>
              <a:t>Παρατηρήσεις</a:t>
            </a:r>
            <a:r>
              <a:rPr lang="el-GR" sz="2400" dirty="0">
                <a:solidFill>
                  <a:srgbClr val="0033CC"/>
                </a:solidFill>
                <a:latin typeface="+mn-lt"/>
              </a:rPr>
              <a:t>:</a:t>
            </a:r>
          </a:p>
          <a:p>
            <a:pPr marL="457200" indent="-457200" algn="l">
              <a:buFont typeface="Arial" panose="020B0604020202020204" pitchFamily="34" charset="0"/>
              <a:buChar char="•"/>
              <a:defRPr/>
            </a:pPr>
            <a:r>
              <a:rPr lang="el-GR" sz="2400" dirty="0">
                <a:latin typeface="+mn-lt"/>
              </a:rPr>
              <a:t>ελαχιστοποιείται όταν </a:t>
            </a:r>
            <a:r>
              <a:rPr lang="en-US" sz="2400" i="1" dirty="0">
                <a:latin typeface="+mn-lt"/>
              </a:rPr>
              <a:t>p=0</a:t>
            </a:r>
            <a:r>
              <a:rPr lang="el-GR" sz="2400" i="1" dirty="0">
                <a:latin typeface="+mn-lt"/>
              </a:rPr>
              <a:t> ή </a:t>
            </a:r>
            <a:r>
              <a:rPr lang="en-US" sz="2400" i="1" dirty="0">
                <a:latin typeface="+mn-lt"/>
              </a:rPr>
              <a:t>1</a:t>
            </a:r>
            <a:r>
              <a:rPr lang="el-GR" sz="2400" i="1" dirty="0">
                <a:latin typeface="+mn-lt"/>
              </a:rPr>
              <a:t>,  οπότε</a:t>
            </a:r>
            <a:r>
              <a:rPr lang="el-GR" sz="2400" dirty="0">
                <a:latin typeface="+mn-lt"/>
              </a:rPr>
              <a:t> </a:t>
            </a:r>
            <a:r>
              <a:rPr lang="el-GR" sz="2400" i="1" dirty="0">
                <a:latin typeface="+mn-lt"/>
              </a:rPr>
              <a:t>Η(0)=Η(1)=0</a:t>
            </a:r>
          </a:p>
          <a:p>
            <a:pPr marL="457200" indent="-457200" algn="l">
              <a:buFont typeface="Arial" panose="020B0604020202020204" pitchFamily="34" charset="0"/>
              <a:buChar char="•"/>
              <a:defRPr/>
            </a:pPr>
            <a:r>
              <a:rPr lang="el-GR" sz="2400" dirty="0">
                <a:latin typeface="+mn-lt"/>
              </a:rPr>
              <a:t>μεγιστοποιείται όταν τα σύμβολα είναι ισοπίθανα, </a:t>
            </a:r>
            <a:r>
              <a:rPr lang="el-GR" sz="2400" i="1" dirty="0">
                <a:latin typeface="+mn-lt"/>
              </a:rPr>
              <a:t>Η(0.5)=1</a:t>
            </a:r>
            <a:endParaRPr lang="en-GB" sz="2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 smtClean="0"/>
              <a:t>Σκοποί  ενότητας</a:t>
            </a:r>
            <a:endParaRPr lang="el-G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/>
            <a:r>
              <a:rPr lang="el-GR" sz="2400" dirty="0" smtClean="0"/>
              <a:t>Εισαγωγή στις έννοιες της Θεωρίας Πληροφορίας όπως το Μέτρο Πληροφορίας, της Εντροπίας και της Κωδικοποίησης Πηγής.</a:t>
            </a:r>
            <a:endParaRPr lang="el-GR" sz="2400" dirty="0"/>
          </a:p>
        </p:txBody>
      </p:sp>
      <p:sp>
        <p:nvSpPr>
          <p:cNvPr id="4" name="Ορθογώνιο 3"/>
          <p:cNvSpPr/>
          <p:nvPr/>
        </p:nvSpPr>
        <p:spPr>
          <a:xfrm>
            <a:off x="107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Ορθογώνιο 4"/>
          <p:cNvSpPr/>
          <p:nvPr/>
        </p:nvSpPr>
        <p:spPr>
          <a:xfrm>
            <a:off x="464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6" name="Εικόνα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6649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458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smtClean="0"/>
              <a:t>Εντροπία Ομοιόμορφης Πηγής</a:t>
            </a:r>
            <a:endParaRPr lang="en-GB" smtClean="0"/>
          </a:p>
        </p:txBody>
      </p:sp>
      <p:sp>
        <p:nvSpPr>
          <p:cNvPr id="488459" name="Rectangle 11"/>
          <p:cNvSpPr>
            <a:spLocks noGrp="1" noChangeArrowheads="1"/>
          </p:cNvSpPr>
          <p:nvPr>
            <p:ph idx="1"/>
          </p:nvPr>
        </p:nvSpPr>
        <p:spPr>
          <a:xfrm>
            <a:off x="457200" y="1417637"/>
            <a:ext cx="8275638" cy="5151437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l-GR" sz="2000" dirty="0" smtClean="0"/>
              <a:t>Είδαμε ότι η εντροπία της δυαδικής </a:t>
            </a:r>
            <a:r>
              <a:rPr lang="en-US" sz="2000" dirty="0" smtClean="0"/>
              <a:t>DMS</a:t>
            </a:r>
            <a:r>
              <a:rPr lang="el-GR" sz="2000" dirty="0" smtClean="0"/>
              <a:t> μεγιστοποιείται για </a:t>
            </a:r>
            <a:r>
              <a:rPr lang="el-GR" sz="2000" dirty="0" err="1" smtClean="0"/>
              <a:t>ισοπίθανα</a:t>
            </a:r>
            <a:r>
              <a:rPr lang="el-GR" sz="2000" dirty="0" smtClean="0"/>
              <a:t> σύμβολα</a:t>
            </a:r>
            <a:endParaRPr lang="el-GR" sz="2000" dirty="0" smtClean="0">
              <a:solidFill>
                <a:srgbClr val="0033CC"/>
              </a:solidFill>
            </a:endParaRPr>
          </a:p>
          <a:p>
            <a:pPr eaLnBrk="1" hangingPunct="1">
              <a:defRPr/>
            </a:pPr>
            <a:endParaRPr lang="el-GR" sz="2000" dirty="0" smtClean="0"/>
          </a:p>
          <a:p>
            <a:pPr eaLnBrk="1" hangingPunct="1">
              <a:defRPr/>
            </a:pPr>
            <a:endParaRPr lang="el-GR" sz="2000" dirty="0" smtClean="0"/>
          </a:p>
          <a:p>
            <a:pPr eaLnBrk="1" hangingPunct="1">
              <a:defRPr/>
            </a:pPr>
            <a:r>
              <a:rPr lang="el-GR" sz="2000" dirty="0" smtClean="0"/>
              <a:t/>
            </a:r>
            <a:br>
              <a:rPr lang="el-GR" sz="2000" dirty="0" smtClean="0"/>
            </a:br>
            <a:endParaRPr lang="el-GR" sz="2000" dirty="0" smtClean="0"/>
          </a:p>
          <a:p>
            <a:pPr eaLnBrk="1" hangingPunct="1">
              <a:defRPr/>
            </a:pPr>
            <a:r>
              <a:rPr lang="el-GR" sz="2000" dirty="0" smtClean="0">
                <a:solidFill>
                  <a:srgbClr val="0033CC"/>
                </a:solidFill>
              </a:rPr>
              <a:t>Συμπέρασμα:</a:t>
            </a:r>
            <a:r>
              <a:rPr lang="el-GR" sz="2000" dirty="0" smtClean="0"/>
              <a:t> Η εντροπία φράσσεται ως</a:t>
            </a:r>
            <a:endParaRPr lang="en-GB" sz="2000" dirty="0" smtClean="0"/>
          </a:p>
          <a:p>
            <a:pPr eaLnBrk="1" hangingPunct="1">
              <a:defRPr/>
            </a:pPr>
            <a:endParaRPr lang="el-GR" sz="2000" dirty="0" smtClean="0"/>
          </a:p>
          <a:p>
            <a:pPr eaLnBrk="1" hangingPunct="1">
              <a:defRPr/>
            </a:pPr>
            <a:endParaRPr lang="el-GR" sz="2000" dirty="0" smtClean="0"/>
          </a:p>
          <a:p>
            <a:pPr lvl="1" eaLnBrk="1" hangingPunct="1">
              <a:defRPr/>
            </a:pPr>
            <a:r>
              <a:rPr lang="el-GR" sz="2000" dirty="0" smtClean="0"/>
              <a:t>όπου </a:t>
            </a:r>
            <a:r>
              <a:rPr lang="el-GR" sz="2000" i="1" dirty="0" smtClean="0"/>
              <a:t>Ν</a:t>
            </a:r>
            <a:r>
              <a:rPr lang="el-GR" sz="2000" dirty="0" smtClean="0"/>
              <a:t> το πλήθος του αλφαβήτου</a:t>
            </a:r>
          </a:p>
          <a:p>
            <a:pPr lvl="1" eaLnBrk="1" hangingPunct="1">
              <a:defRPr/>
            </a:pPr>
            <a:r>
              <a:rPr lang="el-GR" sz="2000" dirty="0" smtClean="0"/>
              <a:t>και το άνω όριο επιτυγχάνεται για ομοιόμορφη πηγή</a:t>
            </a:r>
            <a:endParaRPr lang="en-GB" sz="2000" dirty="0" smtClean="0"/>
          </a:p>
        </p:txBody>
      </p:sp>
      <p:graphicFrame>
        <p:nvGraphicFramePr>
          <p:cNvPr id="8194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0480935"/>
              </p:ext>
            </p:extLst>
          </p:nvPr>
        </p:nvGraphicFramePr>
        <p:xfrm>
          <a:off x="3011487" y="4427673"/>
          <a:ext cx="3121025" cy="649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6" name="Equation" r:id="rId4" imgW="1218960" imgH="253800" progId="Equation.DSMT4">
                  <p:embed/>
                </p:oleObj>
              </mc:Choice>
              <mc:Fallback>
                <p:oleObj name="Equation" r:id="rId4" imgW="1218960" imgH="25380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1487" y="4427673"/>
                        <a:ext cx="3121025" cy="649287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8461" name="Rectangle 13"/>
          <p:cNvSpPr>
            <a:spLocks noChangeArrowheads="1"/>
          </p:cNvSpPr>
          <p:nvPr/>
        </p:nvSpPr>
        <p:spPr bwMode="auto">
          <a:xfrm>
            <a:off x="899592" y="2096852"/>
            <a:ext cx="7344816" cy="1487996"/>
          </a:xfrm>
          <a:prstGeom prst="rect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lIns="91430" tIns="45715" rIns="91430" bIns="45715"/>
          <a:lstStyle/>
          <a:p>
            <a:pPr algn="just">
              <a:buFont typeface="Wingdings" panose="05000000000000000000" pitchFamily="2" charset="2"/>
              <a:buNone/>
              <a:defRPr/>
            </a:pPr>
            <a:r>
              <a:rPr lang="el-GR" dirty="0">
                <a:solidFill>
                  <a:srgbClr val="0033CC"/>
                </a:solidFill>
                <a:latin typeface="+mn-lt"/>
              </a:rPr>
              <a:t>Γενίκευση:</a:t>
            </a:r>
            <a:r>
              <a:rPr lang="el-GR" dirty="0">
                <a:latin typeface="+mn-lt"/>
              </a:rPr>
              <a:t> Η εντροπία μιας Ν-αδικής </a:t>
            </a:r>
            <a:r>
              <a:rPr lang="en-US" dirty="0">
                <a:latin typeface="+mn-lt"/>
              </a:rPr>
              <a:t>DMS</a:t>
            </a:r>
            <a:r>
              <a:rPr lang="el-GR" dirty="0">
                <a:latin typeface="+mn-lt"/>
              </a:rPr>
              <a:t> μεγιστοποιείται όταν τα σύμβολά της ακολουθούν ομοιόμορφη κατανομή, δηλαδή</a:t>
            </a:r>
            <a:r>
              <a:rPr lang="en-US" dirty="0">
                <a:latin typeface="+mn-lt"/>
              </a:rPr>
              <a:t> </a:t>
            </a:r>
            <a:r>
              <a:rPr lang="en-US" i="1" dirty="0">
                <a:latin typeface="+mn-lt"/>
              </a:rPr>
              <a:t>p</a:t>
            </a:r>
            <a:r>
              <a:rPr lang="en-US" i="1" baseline="-25000" dirty="0">
                <a:latin typeface="+mn-lt"/>
              </a:rPr>
              <a:t>i</a:t>
            </a:r>
            <a:r>
              <a:rPr lang="en-US" i="1" dirty="0">
                <a:latin typeface="+mn-lt"/>
              </a:rPr>
              <a:t>=1/N</a:t>
            </a:r>
            <a:r>
              <a:rPr lang="en-US" dirty="0">
                <a:latin typeface="+mn-lt"/>
              </a:rPr>
              <a:t>  </a:t>
            </a:r>
            <a:r>
              <a:rPr lang="el-GR" dirty="0">
                <a:latin typeface="+mn-lt"/>
              </a:rPr>
              <a:t>για </a:t>
            </a:r>
            <a:r>
              <a:rPr lang="en-US" i="1" dirty="0" err="1">
                <a:latin typeface="+mn-lt"/>
              </a:rPr>
              <a:t>i</a:t>
            </a:r>
            <a:r>
              <a:rPr lang="en-US" i="1" dirty="0">
                <a:latin typeface="+mn-lt"/>
              </a:rPr>
              <a:t>=1,…,N.</a:t>
            </a:r>
          </a:p>
          <a:p>
            <a:pPr algn="just">
              <a:buFont typeface="Wingdings" panose="05000000000000000000" pitchFamily="2" charset="2"/>
              <a:buNone/>
              <a:defRPr/>
            </a:pPr>
            <a:r>
              <a:rPr lang="el-GR" dirty="0">
                <a:latin typeface="+mn-lt"/>
              </a:rPr>
              <a:t>Βλέπε Πρόβλημα 6.7 στο βιβλίο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Proakis</a:t>
            </a:r>
            <a:r>
              <a:rPr lang="en-US" dirty="0">
                <a:latin typeface="+mn-lt"/>
              </a:rPr>
              <a:t> - </a:t>
            </a:r>
            <a:r>
              <a:rPr lang="en-US" dirty="0" err="1">
                <a:latin typeface="+mn-lt"/>
              </a:rPr>
              <a:t>Salehi</a:t>
            </a:r>
            <a:endParaRPr lang="en-US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smtClean="0"/>
              <a:t>Διαφορική Εντροπία</a:t>
            </a:r>
            <a:endParaRPr lang="en-GB" smtClean="0"/>
          </a:p>
        </p:txBody>
      </p:sp>
      <p:sp>
        <p:nvSpPr>
          <p:cNvPr id="494595" name="Rectangle 3"/>
          <p:cNvSpPr>
            <a:spLocks noGrp="1" noChangeArrowheads="1"/>
          </p:cNvSpPr>
          <p:nvPr>
            <p:ph idx="1"/>
          </p:nvPr>
        </p:nvSpPr>
        <p:spPr>
          <a:xfrm>
            <a:off x="647564" y="1417638"/>
            <a:ext cx="8085274" cy="51435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2000" dirty="0" smtClean="0"/>
              <a:t>Έστω πηγή διακριτού χρόνου αλλά </a:t>
            </a:r>
            <a:r>
              <a:rPr lang="el-GR" sz="2000" dirty="0" smtClean="0">
                <a:solidFill>
                  <a:srgbClr val="0033CC"/>
                </a:solidFill>
              </a:rPr>
              <a:t>συνεχούς αλφάβητου</a:t>
            </a:r>
            <a:endParaRPr lang="el-GR" sz="2000" dirty="0" smtClean="0"/>
          </a:p>
          <a:p>
            <a:pPr eaLnBrk="1" hangingPunct="1">
              <a:defRPr/>
            </a:pPr>
            <a:r>
              <a:rPr lang="el-GR" sz="2000" dirty="0" smtClean="0"/>
              <a:t>Έξοδος πηγής: πραγματικός αριθμός </a:t>
            </a:r>
            <a:r>
              <a:rPr lang="el-GR" sz="2000" dirty="0" smtClean="0">
                <a:sym typeface="Wingdings" pitchFamily="2" charset="2"/>
              </a:rPr>
              <a:t> άπειρα </a:t>
            </a:r>
            <a:r>
              <a:rPr lang="en-US" sz="2000" dirty="0" smtClean="0">
                <a:sym typeface="Wingdings" pitchFamily="2" charset="2"/>
              </a:rPr>
              <a:t>bits </a:t>
            </a:r>
            <a:r>
              <a:rPr lang="el-GR" sz="2000" dirty="0" smtClean="0">
                <a:sym typeface="Wingdings" pitchFamily="2" charset="2"/>
              </a:rPr>
              <a:t>για αναπαράσταση</a:t>
            </a:r>
            <a:endParaRPr lang="el-GR" sz="2000" dirty="0" smtClean="0"/>
          </a:p>
          <a:p>
            <a:pPr eaLnBrk="1" hangingPunct="1">
              <a:defRPr/>
            </a:pPr>
            <a:r>
              <a:rPr lang="el-GR" sz="2000" dirty="0" smtClean="0"/>
              <a:t>Δε μπορεί να οριστεί η εντροπία</a:t>
            </a:r>
          </a:p>
          <a:p>
            <a:pPr eaLnBrk="1" hangingPunct="1">
              <a:defRPr/>
            </a:pPr>
            <a:r>
              <a:rPr lang="el-GR" sz="2000" dirty="0" smtClean="0"/>
              <a:t>Ορίζω τη </a:t>
            </a:r>
            <a:r>
              <a:rPr lang="el-GR" sz="2000" dirty="0" smtClean="0">
                <a:solidFill>
                  <a:srgbClr val="0033CC"/>
                </a:solidFill>
              </a:rPr>
              <a:t>διαφορική εντροπία</a:t>
            </a:r>
          </a:p>
          <a:p>
            <a:pPr eaLnBrk="1" hangingPunct="1">
              <a:defRPr/>
            </a:pPr>
            <a:endParaRPr lang="el-GR" sz="2000" dirty="0" smtClean="0">
              <a:solidFill>
                <a:srgbClr val="0033CC"/>
              </a:solidFill>
            </a:endParaRPr>
          </a:p>
          <a:p>
            <a:pPr eaLnBrk="1" hangingPunct="1">
              <a:defRPr/>
            </a:pPr>
            <a:endParaRPr lang="el-GR" sz="2000" dirty="0" smtClean="0">
              <a:solidFill>
                <a:srgbClr val="0033CC"/>
              </a:solidFill>
            </a:endParaRPr>
          </a:p>
          <a:p>
            <a:pPr eaLnBrk="1" hangingPunct="1">
              <a:defRPr/>
            </a:pPr>
            <a:endParaRPr lang="el-GR" sz="2000" dirty="0" smtClean="0">
              <a:solidFill>
                <a:srgbClr val="0033CC"/>
              </a:solidFill>
            </a:endParaRPr>
          </a:p>
          <a:p>
            <a:pPr lvl="1" eaLnBrk="1" hangingPunct="1">
              <a:spcAft>
                <a:spcPts val="600"/>
              </a:spcAft>
              <a:defRPr/>
            </a:pPr>
            <a:r>
              <a:rPr lang="en-US" sz="2000" i="1" dirty="0" err="1" smtClean="0"/>
              <a:t>f</a:t>
            </a:r>
            <a:r>
              <a:rPr lang="en-US" sz="2000" i="1" baseline="-25000" dirty="0" err="1" smtClean="0"/>
              <a:t>X</a:t>
            </a:r>
            <a:r>
              <a:rPr lang="en-US" sz="2000" i="1" dirty="0" smtClean="0"/>
              <a:t>(x): </a:t>
            </a:r>
            <a:r>
              <a:rPr lang="el-GR" sz="2000" dirty="0" smtClean="0"/>
              <a:t>η συνάρτηση πυκνότητας πιθανότητας της </a:t>
            </a:r>
            <a:r>
              <a:rPr lang="el-GR" sz="2000" i="1" dirty="0" smtClean="0"/>
              <a:t>Χ</a:t>
            </a:r>
          </a:p>
          <a:p>
            <a:pPr lvl="1" eaLnBrk="1" hangingPunct="1">
              <a:spcAft>
                <a:spcPts val="600"/>
              </a:spcAft>
              <a:defRPr/>
            </a:pPr>
            <a:r>
              <a:rPr lang="el-GR" sz="2000" dirty="0" smtClean="0"/>
              <a:t>Η </a:t>
            </a:r>
            <a:r>
              <a:rPr lang="en-US" sz="2000" i="1" dirty="0" smtClean="0"/>
              <a:t>h(x)</a:t>
            </a:r>
            <a:r>
              <a:rPr lang="en-US" sz="2000" dirty="0" smtClean="0"/>
              <a:t> </a:t>
            </a:r>
            <a:r>
              <a:rPr lang="el-GR" sz="2000" dirty="0" smtClean="0"/>
              <a:t>δεν έχει το διαισθητικό νόημα της εντροπίας</a:t>
            </a:r>
          </a:p>
          <a:p>
            <a:pPr lvl="1" eaLnBrk="1" hangingPunct="1">
              <a:defRPr/>
            </a:pPr>
            <a:r>
              <a:rPr lang="el-GR" sz="2000" dirty="0" smtClean="0"/>
              <a:t>μπορεί να πάρει και αρνητικές τιμές </a:t>
            </a:r>
            <a:endParaRPr lang="en-GB" sz="2000" dirty="0" smtClean="0"/>
          </a:p>
        </p:txBody>
      </p:sp>
      <p:graphicFrame>
        <p:nvGraphicFramePr>
          <p:cNvPr id="921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0417766"/>
              </p:ext>
            </p:extLst>
          </p:nvPr>
        </p:nvGraphicFramePr>
        <p:xfrm>
          <a:off x="2471737" y="3512344"/>
          <a:ext cx="4200525" cy="954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9" name="Equation" r:id="rId4" imgW="2006280" imgH="457200" progId="Equation.DSMT4">
                  <p:embed/>
                </p:oleObj>
              </mc:Choice>
              <mc:Fallback>
                <p:oleObj name="Equation" r:id="rId4" imgW="2006280" imgH="4572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1737" y="3512344"/>
                        <a:ext cx="4200525" cy="954088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5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4595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smtClean="0"/>
              <a:t>Διαφορική Εντροπία Ομοιόμορφης</a:t>
            </a:r>
            <a:endParaRPr lang="en-GB" smtClean="0"/>
          </a:p>
        </p:txBody>
      </p:sp>
      <p:sp>
        <p:nvSpPr>
          <p:cNvPr id="495619" name="Rectangle 3"/>
          <p:cNvSpPr>
            <a:spLocks noGrp="1" noChangeArrowheads="1"/>
          </p:cNvSpPr>
          <p:nvPr>
            <p:ph idx="1"/>
          </p:nvPr>
        </p:nvSpPr>
        <p:spPr>
          <a:xfrm>
            <a:off x="611560" y="1417638"/>
            <a:ext cx="8121278" cy="518001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2000" i="1" dirty="0" smtClean="0"/>
              <a:t>Χ</a:t>
            </a:r>
            <a:r>
              <a:rPr lang="el-GR" sz="2000" dirty="0" smtClean="0"/>
              <a:t> ομοιόμορφα κατανεμημένο στο </a:t>
            </a:r>
            <a:r>
              <a:rPr lang="el-GR" sz="2000" dirty="0" smtClean="0">
                <a:solidFill>
                  <a:srgbClr val="0033CC"/>
                </a:solidFill>
              </a:rPr>
              <a:t>συνεχές διάστημα </a:t>
            </a:r>
            <a:r>
              <a:rPr lang="el-GR" sz="2000" i="1" dirty="0" smtClean="0">
                <a:solidFill>
                  <a:srgbClr val="0033CC"/>
                </a:solidFill>
              </a:rPr>
              <a:t>[0,α]</a:t>
            </a:r>
          </a:p>
          <a:p>
            <a:pPr eaLnBrk="1" hangingPunct="1">
              <a:defRPr/>
            </a:pPr>
            <a:endParaRPr lang="el-GR" sz="2000" i="1" dirty="0" smtClean="0"/>
          </a:p>
          <a:p>
            <a:pPr marL="0" indent="0" eaLnBrk="1" hangingPunct="1">
              <a:buNone/>
              <a:defRPr/>
            </a:pPr>
            <a:r>
              <a:rPr lang="el-GR" sz="2000" dirty="0" smtClean="0"/>
              <a:t/>
            </a:r>
            <a:br>
              <a:rPr lang="el-GR" sz="2000" dirty="0" smtClean="0"/>
            </a:br>
            <a:endParaRPr lang="el-GR" sz="2000" dirty="0" smtClean="0"/>
          </a:p>
          <a:p>
            <a:pPr eaLnBrk="1" hangingPunct="1">
              <a:defRPr/>
            </a:pPr>
            <a:r>
              <a:rPr lang="el-GR" sz="2000" dirty="0" smtClean="0"/>
              <a:t>Διαφορική Εντροπία:</a:t>
            </a:r>
          </a:p>
          <a:p>
            <a:pPr eaLnBrk="1" hangingPunct="1">
              <a:defRPr/>
            </a:pPr>
            <a:endParaRPr lang="el-GR" sz="2000" dirty="0" smtClean="0"/>
          </a:p>
          <a:p>
            <a:pPr eaLnBrk="1" hangingPunct="1">
              <a:defRPr/>
            </a:pPr>
            <a:endParaRPr lang="el-GR" sz="2000" dirty="0" smtClean="0"/>
          </a:p>
          <a:p>
            <a:pPr marL="0" indent="0" eaLnBrk="1" hangingPunct="1">
              <a:buNone/>
              <a:defRPr/>
            </a:pPr>
            <a:r>
              <a:rPr lang="el-GR" sz="2000" dirty="0" smtClean="0"/>
              <a:t/>
            </a:r>
            <a:br>
              <a:rPr lang="el-GR" sz="2000" dirty="0" smtClean="0"/>
            </a:br>
            <a:endParaRPr lang="el-GR" sz="2000" dirty="0" smtClean="0"/>
          </a:p>
          <a:p>
            <a:pPr eaLnBrk="1" hangingPunct="1">
              <a:defRPr/>
            </a:pPr>
            <a:r>
              <a:rPr lang="el-GR" sz="2000" dirty="0" smtClean="0"/>
              <a:t>Για </a:t>
            </a:r>
            <a:r>
              <a:rPr lang="el-GR" sz="2000" i="1" dirty="0" smtClean="0"/>
              <a:t>α&lt;1</a:t>
            </a:r>
            <a:r>
              <a:rPr lang="el-GR" sz="2000" dirty="0" smtClean="0"/>
              <a:t>, </a:t>
            </a:r>
            <a:r>
              <a:rPr lang="en-US" sz="2000" dirty="0" smtClean="0"/>
              <a:t> </a:t>
            </a:r>
            <a:r>
              <a:rPr lang="el-GR" sz="2000" dirty="0" smtClean="0"/>
              <a:t>παίρνει αρνητικές τιμές</a:t>
            </a:r>
          </a:p>
          <a:p>
            <a:pPr eaLnBrk="1" hangingPunct="1">
              <a:defRPr/>
            </a:pPr>
            <a:endParaRPr lang="en-GB" sz="2000" dirty="0" smtClean="0"/>
          </a:p>
        </p:txBody>
      </p:sp>
      <p:graphicFrame>
        <p:nvGraphicFramePr>
          <p:cNvPr id="1024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0474459"/>
              </p:ext>
            </p:extLst>
          </p:nvPr>
        </p:nvGraphicFramePr>
        <p:xfrm>
          <a:off x="2842418" y="2073758"/>
          <a:ext cx="3459163" cy="928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1" name="Equation" r:id="rId4" imgW="1460160" imgH="393480" progId="Equation.DSMT4">
                  <p:embed/>
                </p:oleObj>
              </mc:Choice>
              <mc:Fallback>
                <p:oleObj name="Equation" r:id="rId4" imgW="1460160" imgH="3934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2418" y="2073758"/>
                        <a:ext cx="3459163" cy="928687"/>
                      </a:xfrm>
                      <a:prstGeom prst="rect">
                        <a:avLst/>
                      </a:prstGeom>
                      <a:solidFill>
                        <a:srgbClr val="FFE0A3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35854065"/>
              </p:ext>
            </p:extLst>
          </p:nvPr>
        </p:nvGraphicFramePr>
        <p:xfrm>
          <a:off x="2316161" y="3590614"/>
          <a:ext cx="4511675" cy="1109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2" name="Equation" r:id="rId6" imgW="1904760" imgH="469800" progId="Equation.DSMT4">
                  <p:embed/>
                </p:oleObj>
              </mc:Choice>
              <mc:Fallback>
                <p:oleObj name="Equation" r:id="rId6" imgW="1904760" imgH="4698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6161" y="3590614"/>
                        <a:ext cx="4511675" cy="1109662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smtClean="0"/>
              <a:t>Διαφορική Εντροπία </a:t>
            </a:r>
            <a:r>
              <a:rPr lang="en-US" smtClean="0"/>
              <a:t>Gaussian</a:t>
            </a:r>
            <a:endParaRPr lang="en-GB" smtClean="0"/>
          </a:p>
        </p:txBody>
      </p:sp>
      <p:sp>
        <p:nvSpPr>
          <p:cNvPr id="496643" name="Rectangle 3"/>
          <p:cNvSpPr>
            <a:spLocks noGrp="1" noChangeArrowheads="1"/>
          </p:cNvSpPr>
          <p:nvPr>
            <p:ph idx="1"/>
          </p:nvPr>
        </p:nvSpPr>
        <p:spPr>
          <a:xfrm>
            <a:off x="427038" y="1417638"/>
            <a:ext cx="8305800" cy="5078412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l-GR" sz="2000" i="1" dirty="0" smtClean="0"/>
              <a:t>Χ</a:t>
            </a:r>
            <a:r>
              <a:rPr lang="el-GR" sz="2000" dirty="0" smtClean="0"/>
              <a:t> </a:t>
            </a:r>
            <a:r>
              <a:rPr lang="en-US" sz="2000" dirty="0" smtClean="0"/>
              <a:t>Gaussian</a:t>
            </a:r>
            <a:r>
              <a:rPr lang="el-GR" sz="2000" dirty="0" smtClean="0"/>
              <a:t> κατανεμημένη </a:t>
            </a:r>
            <a:r>
              <a:rPr lang="el-GR" sz="2000" i="1" dirty="0" smtClean="0"/>
              <a:t>Ν(0,σ</a:t>
            </a:r>
            <a:r>
              <a:rPr lang="el-GR" sz="2000" i="1" baseline="30000" dirty="0" smtClean="0"/>
              <a:t>2</a:t>
            </a:r>
            <a:r>
              <a:rPr lang="el-GR" sz="2000" i="1" dirty="0" smtClean="0"/>
              <a:t>)</a:t>
            </a:r>
          </a:p>
          <a:p>
            <a:pPr marL="0" indent="0" eaLnBrk="1" hangingPunct="1">
              <a:buNone/>
              <a:defRPr/>
            </a:pPr>
            <a:r>
              <a:rPr lang="el-GR" sz="2000" dirty="0"/>
              <a:t/>
            </a:r>
            <a:br>
              <a:rPr lang="el-GR" sz="2000" dirty="0"/>
            </a:br>
            <a:endParaRPr lang="el-GR" sz="2000" dirty="0" smtClean="0"/>
          </a:p>
          <a:p>
            <a:pPr eaLnBrk="1" hangingPunct="1">
              <a:defRPr/>
            </a:pPr>
            <a:r>
              <a:rPr lang="el-GR" sz="2000" dirty="0" smtClean="0"/>
              <a:t>Διαφορική Εντροπία:</a:t>
            </a:r>
          </a:p>
          <a:p>
            <a:pPr eaLnBrk="1" hangingPunct="1">
              <a:defRPr/>
            </a:pPr>
            <a:endParaRPr lang="el-GR" sz="2000" dirty="0" smtClean="0"/>
          </a:p>
          <a:p>
            <a:pPr eaLnBrk="1" hangingPunct="1">
              <a:defRPr/>
            </a:pPr>
            <a:endParaRPr lang="el-GR" sz="2000" dirty="0" smtClean="0"/>
          </a:p>
          <a:p>
            <a:pPr eaLnBrk="1" hangingPunct="1">
              <a:defRPr/>
            </a:pPr>
            <a:endParaRPr lang="el-GR" sz="2000" dirty="0" smtClean="0"/>
          </a:p>
          <a:p>
            <a:pPr eaLnBrk="1" hangingPunct="1">
              <a:defRPr/>
            </a:pPr>
            <a:r>
              <a:rPr lang="el-GR" sz="2000" dirty="0" smtClean="0">
                <a:solidFill>
                  <a:srgbClr val="0033CC"/>
                </a:solidFill>
              </a:rPr>
              <a:t>Παρατήρηση:</a:t>
            </a:r>
          </a:p>
          <a:p>
            <a:pPr lvl="1" eaLnBrk="1" hangingPunct="1">
              <a:defRPr/>
            </a:pPr>
            <a:r>
              <a:rPr lang="el-GR" sz="2000" dirty="0" smtClean="0"/>
              <a:t>Όπως η ομοιόμορφη κατανομή μεγιστοποιεί την εντροπία για τις πηγές διακριτού αλφαβήτου</a:t>
            </a:r>
          </a:p>
          <a:p>
            <a:pPr lvl="1" eaLnBrk="1" hangingPunct="1">
              <a:defRPr/>
            </a:pPr>
            <a:r>
              <a:rPr lang="el-GR" sz="2000" dirty="0" smtClean="0"/>
              <a:t>Η </a:t>
            </a:r>
            <a:r>
              <a:rPr lang="en-US" sz="2000" dirty="0" smtClean="0">
                <a:solidFill>
                  <a:srgbClr val="0033CC"/>
                </a:solidFill>
              </a:rPr>
              <a:t>Gaussian </a:t>
            </a:r>
            <a:r>
              <a:rPr lang="el-GR" sz="2000" dirty="0" smtClean="0">
                <a:solidFill>
                  <a:srgbClr val="0033CC"/>
                </a:solidFill>
              </a:rPr>
              <a:t>κατανομή μεγιστοποιεί τη διαφορική εντροπία</a:t>
            </a:r>
            <a:r>
              <a:rPr lang="el-GR" sz="2000" dirty="0" smtClean="0"/>
              <a:t> για τις πηγές συνεχούς αλφαβήτου</a:t>
            </a:r>
          </a:p>
          <a:p>
            <a:pPr eaLnBrk="1" hangingPunct="1">
              <a:defRPr/>
            </a:pPr>
            <a:endParaRPr lang="en-GB" sz="2000" dirty="0" smtClean="0"/>
          </a:p>
        </p:txBody>
      </p:sp>
      <p:graphicFrame>
        <p:nvGraphicFramePr>
          <p:cNvPr id="1126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7562655"/>
              </p:ext>
            </p:extLst>
          </p:nvPr>
        </p:nvGraphicFramePr>
        <p:xfrm>
          <a:off x="5459536" y="1417638"/>
          <a:ext cx="2532844" cy="9106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5" name="Equation" r:id="rId4" imgW="1371600" imgH="495000" progId="Equation.DSMT4">
                  <p:embed/>
                </p:oleObj>
              </mc:Choice>
              <mc:Fallback>
                <p:oleObj name="Equation" r:id="rId4" imgW="1371600" imgH="4950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59536" y="1417638"/>
                        <a:ext cx="2532844" cy="910686"/>
                      </a:xfrm>
                      <a:prstGeom prst="rect">
                        <a:avLst/>
                      </a:prstGeom>
                      <a:solidFill>
                        <a:srgbClr val="FFE0A3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6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6199509"/>
              </p:ext>
            </p:extLst>
          </p:nvPr>
        </p:nvGraphicFramePr>
        <p:xfrm>
          <a:off x="1331640" y="3104964"/>
          <a:ext cx="6660740" cy="10618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66" name="Equation" r:id="rId6" imgW="3098520" imgH="495000" progId="Equation.DSMT4">
                  <p:embed/>
                </p:oleObj>
              </mc:Choice>
              <mc:Fallback>
                <p:oleObj name="Equation" r:id="rId6" imgW="3098520" imgH="4950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3104964"/>
                        <a:ext cx="6660740" cy="1061857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dirty="0" smtClean="0"/>
              <a:t>Ρυθμός </a:t>
            </a:r>
            <a:r>
              <a:rPr lang="el-GR" dirty="0"/>
              <a:t>Εντροπίας </a:t>
            </a:r>
            <a:r>
              <a:rPr lang="el-GR" dirty="0" smtClean="0"/>
              <a:t>(1 </a:t>
            </a:r>
            <a:r>
              <a:rPr lang="el-GR" dirty="0"/>
              <a:t>από 2)</a:t>
            </a:r>
            <a:endParaRPr lang="en-GB" dirty="0" smtClean="0"/>
          </a:p>
        </p:txBody>
      </p:sp>
      <p:sp>
        <p:nvSpPr>
          <p:cNvPr id="374787" name="Rectangle 3"/>
          <p:cNvSpPr>
            <a:spLocks noGrp="1" noChangeArrowheads="1"/>
          </p:cNvSpPr>
          <p:nvPr>
            <p:ph idx="1"/>
          </p:nvPr>
        </p:nvSpPr>
        <p:spPr>
          <a:xfrm>
            <a:off x="427038" y="1417638"/>
            <a:ext cx="8305800" cy="3775558"/>
          </a:xfrm>
        </p:spPr>
        <p:txBody>
          <a:bodyPr>
            <a:noAutofit/>
          </a:bodyPr>
          <a:lstStyle/>
          <a:p>
            <a:pPr eaLnBrk="1" hangingPunct="1">
              <a:lnSpc>
                <a:spcPct val="114000"/>
              </a:lnSpc>
              <a:spcAft>
                <a:spcPts val="400"/>
              </a:spcAft>
              <a:defRPr/>
            </a:pPr>
            <a:r>
              <a:rPr lang="el-GR" sz="2000" dirty="0" smtClean="0"/>
              <a:t>Τι γίνεται στην περίπτωση των </a:t>
            </a:r>
            <a:r>
              <a:rPr lang="el-GR" sz="2000" dirty="0" smtClean="0">
                <a:solidFill>
                  <a:srgbClr val="0033CC"/>
                </a:solidFill>
              </a:rPr>
              <a:t>πηγών με μνήμη</a:t>
            </a:r>
            <a:r>
              <a:rPr lang="el-GR" sz="2000" dirty="0" smtClean="0"/>
              <a:t>;</a:t>
            </a:r>
          </a:p>
          <a:p>
            <a:pPr eaLnBrk="1" hangingPunct="1">
              <a:lnSpc>
                <a:spcPct val="114000"/>
              </a:lnSpc>
              <a:spcAft>
                <a:spcPts val="400"/>
              </a:spcAft>
              <a:defRPr/>
            </a:pPr>
            <a:r>
              <a:rPr lang="el-GR" sz="2000" dirty="0" smtClean="0"/>
              <a:t>Αν </a:t>
            </a:r>
            <a:r>
              <a:rPr lang="en-US" sz="2000" i="1" dirty="0" err="1" smtClean="0"/>
              <a:t>X</a:t>
            </a:r>
            <a:r>
              <a:rPr lang="en-US" sz="2000" i="1" baseline="-25000" dirty="0" err="1" smtClean="0"/>
              <a:t>n</a:t>
            </a:r>
            <a:r>
              <a:rPr lang="en-US" sz="2000" dirty="0" smtClean="0"/>
              <a:t> </a:t>
            </a:r>
            <a:r>
              <a:rPr lang="el-GR" sz="2000" dirty="0" smtClean="0"/>
              <a:t>η έξοδος της πηγής τη χρονική στιγμή </a:t>
            </a:r>
            <a:r>
              <a:rPr lang="en-US" sz="2000" i="1" dirty="0" smtClean="0"/>
              <a:t>n</a:t>
            </a:r>
          </a:p>
          <a:p>
            <a:pPr eaLnBrk="1" hangingPunct="1">
              <a:lnSpc>
                <a:spcPct val="114000"/>
              </a:lnSpc>
              <a:spcAft>
                <a:spcPts val="400"/>
              </a:spcAft>
              <a:defRPr/>
            </a:pPr>
            <a:r>
              <a:rPr lang="en-US" sz="2000" i="1" dirty="0" smtClean="0"/>
              <a:t>H(X</a:t>
            </a:r>
            <a:r>
              <a:rPr lang="en-US" sz="2000" i="1" baseline="-25000" dirty="0" smtClean="0"/>
              <a:t>2</a:t>
            </a:r>
            <a:r>
              <a:rPr lang="en-US" sz="2000" i="1" dirty="0" smtClean="0"/>
              <a:t>|X</a:t>
            </a:r>
            <a:r>
              <a:rPr lang="en-US" sz="2000" i="1" baseline="-25000" dirty="0" smtClean="0"/>
              <a:t>1</a:t>
            </a:r>
            <a:r>
              <a:rPr lang="en-US" sz="2000" i="1" dirty="0" smtClean="0"/>
              <a:t>)</a:t>
            </a:r>
            <a:r>
              <a:rPr lang="en-US" sz="2000" dirty="0" smtClean="0"/>
              <a:t>: </a:t>
            </a:r>
            <a:r>
              <a:rPr lang="el-GR" sz="2000" dirty="0" smtClean="0">
                <a:solidFill>
                  <a:srgbClr val="0033CC"/>
                </a:solidFill>
              </a:rPr>
              <a:t>αβεβαιότητα (καινούργια πληροφορία)</a:t>
            </a:r>
            <a:r>
              <a:rPr lang="el-GR" sz="2000" dirty="0" smtClean="0"/>
              <a:t> που φέρει το </a:t>
            </a:r>
            <a:r>
              <a:rPr lang="en-US" sz="2000" i="1" dirty="0" smtClean="0"/>
              <a:t>X</a:t>
            </a:r>
            <a:r>
              <a:rPr lang="en-US" sz="2000" i="1" baseline="-25000" dirty="0" smtClean="0"/>
              <a:t>2</a:t>
            </a:r>
            <a:r>
              <a:rPr lang="en-US" sz="2000" dirty="0" smtClean="0"/>
              <a:t>, </a:t>
            </a:r>
            <a:r>
              <a:rPr lang="el-GR" sz="2000" dirty="0" smtClean="0"/>
              <a:t>αν γνωρίζω το </a:t>
            </a:r>
            <a:r>
              <a:rPr lang="en-US" sz="2000" i="1" dirty="0" smtClean="0"/>
              <a:t>X</a:t>
            </a:r>
            <a:r>
              <a:rPr lang="en-US" sz="2000" i="1" baseline="-25000" dirty="0" smtClean="0"/>
              <a:t>1</a:t>
            </a:r>
            <a:endParaRPr lang="el-GR" sz="2000" i="1" baseline="-25000" dirty="0" smtClean="0"/>
          </a:p>
          <a:p>
            <a:pPr eaLnBrk="1" hangingPunct="1">
              <a:lnSpc>
                <a:spcPct val="114000"/>
              </a:lnSpc>
              <a:spcAft>
                <a:spcPts val="400"/>
              </a:spcAft>
              <a:defRPr/>
            </a:pPr>
            <a:r>
              <a:rPr lang="el-GR" sz="2000" dirty="0" smtClean="0"/>
              <a:t>Η ποσότητα </a:t>
            </a:r>
            <a:r>
              <a:rPr lang="en-US" sz="2000" i="1" dirty="0" smtClean="0"/>
              <a:t>H(X</a:t>
            </a:r>
            <a:r>
              <a:rPr lang="en-US" sz="2000" i="1" baseline="-25000" dirty="0" smtClean="0"/>
              <a:t>2</a:t>
            </a:r>
            <a:r>
              <a:rPr lang="en-US" sz="2000" i="1" dirty="0" smtClean="0"/>
              <a:t>|X</a:t>
            </a:r>
            <a:r>
              <a:rPr lang="en-US" sz="2000" i="1" baseline="-25000" dirty="0" smtClean="0"/>
              <a:t>1</a:t>
            </a:r>
            <a:r>
              <a:rPr lang="en-US" sz="2000" i="1" dirty="0" smtClean="0"/>
              <a:t>)</a:t>
            </a:r>
            <a:r>
              <a:rPr lang="en-US" sz="2000" dirty="0" smtClean="0"/>
              <a:t> </a:t>
            </a:r>
            <a:r>
              <a:rPr lang="el-GR" sz="2000" dirty="0" smtClean="0"/>
              <a:t>λέγεται </a:t>
            </a:r>
            <a:r>
              <a:rPr lang="el-GR" sz="2000" dirty="0" smtClean="0">
                <a:solidFill>
                  <a:srgbClr val="0033CC"/>
                </a:solidFill>
              </a:rPr>
              <a:t>υπό συνθήκη εντροπία</a:t>
            </a:r>
            <a:r>
              <a:rPr lang="el-GR" sz="2000" dirty="0" smtClean="0"/>
              <a:t> και θα οριστεί πλήρως σε επόμενα μαθήματα</a:t>
            </a:r>
            <a:endParaRPr lang="el-GR" sz="2000" dirty="0" smtClean="0">
              <a:solidFill>
                <a:srgbClr val="00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dirty="0" smtClean="0"/>
              <a:t>Ρυθμός Εντροπίας (2 από 2)</a:t>
            </a:r>
            <a:endParaRPr lang="en-GB" dirty="0" smtClean="0"/>
          </a:p>
        </p:txBody>
      </p:sp>
      <p:sp>
        <p:nvSpPr>
          <p:cNvPr id="374787" name="Rectangle 3"/>
          <p:cNvSpPr>
            <a:spLocks noGrp="1" noChangeArrowheads="1"/>
          </p:cNvSpPr>
          <p:nvPr>
            <p:ph idx="1"/>
          </p:nvPr>
        </p:nvSpPr>
        <p:spPr>
          <a:xfrm>
            <a:off x="427038" y="1417638"/>
            <a:ext cx="8305800" cy="5072062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l-GR" sz="2000" dirty="0" smtClean="0">
                <a:solidFill>
                  <a:srgbClr val="0033CC"/>
                </a:solidFill>
              </a:rPr>
              <a:t>Ρυθμός Εντροπίας</a:t>
            </a:r>
            <a:r>
              <a:rPr lang="el-GR" sz="2000" dirty="0" smtClean="0"/>
              <a:t> μιας στάσιμης τυχαίας διαδικασίας</a:t>
            </a:r>
          </a:p>
          <a:p>
            <a:pPr eaLnBrk="1" hangingPunct="1">
              <a:defRPr/>
            </a:pPr>
            <a:endParaRPr lang="el-GR" sz="2000" dirty="0" smtClean="0"/>
          </a:p>
          <a:p>
            <a:pPr eaLnBrk="1" hangingPunct="1">
              <a:defRPr/>
            </a:pPr>
            <a:endParaRPr lang="el-GR" sz="2000" dirty="0" smtClean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l-GR" sz="2000" dirty="0" smtClean="0">
              <a:solidFill>
                <a:srgbClr val="0033CC"/>
              </a:solidFill>
            </a:endParaRPr>
          </a:p>
          <a:p>
            <a:pPr eaLnBrk="1" hangingPunct="1">
              <a:defRPr/>
            </a:pPr>
            <a:r>
              <a:rPr lang="el-GR" sz="2000" dirty="0" smtClean="0">
                <a:solidFill>
                  <a:srgbClr val="0033CC"/>
                </a:solidFill>
              </a:rPr>
              <a:t>Φυσική Σημασία:</a:t>
            </a:r>
            <a:r>
              <a:rPr lang="el-GR" sz="2000" dirty="0" smtClean="0"/>
              <a:t> </a:t>
            </a:r>
          </a:p>
          <a:p>
            <a:pPr lvl="1" eaLnBrk="1" hangingPunct="1">
              <a:defRPr/>
            </a:pPr>
            <a:r>
              <a:rPr lang="el-GR" sz="2000" dirty="0" smtClean="0"/>
              <a:t>παίζει το ρόλο της εντροπίας για τις πηγές με μνήμη</a:t>
            </a:r>
          </a:p>
          <a:p>
            <a:pPr lvl="1" eaLnBrk="1" hangingPunct="1">
              <a:defRPr/>
            </a:pPr>
            <a:r>
              <a:rPr lang="el-GR" sz="2000" dirty="0" smtClean="0"/>
              <a:t>μέτρο πληροφορίας ανά σύμβολο εξόδου της πηγής</a:t>
            </a:r>
          </a:p>
          <a:p>
            <a:pPr lvl="1" eaLnBrk="1" hangingPunct="1">
              <a:defRPr/>
            </a:pPr>
            <a:r>
              <a:rPr lang="el-GR" sz="2000" dirty="0" smtClean="0"/>
              <a:t>συγκλίνει σχετικά γρήγορα (δηλ. για μικρό </a:t>
            </a:r>
            <a:r>
              <a:rPr lang="en-US" sz="2000" i="1" dirty="0" smtClean="0"/>
              <a:t>n</a:t>
            </a:r>
            <a:r>
              <a:rPr lang="en-US" sz="2000" dirty="0" smtClean="0"/>
              <a:t>)</a:t>
            </a:r>
            <a:endParaRPr lang="en-GB" sz="2000" dirty="0" smtClean="0"/>
          </a:p>
        </p:txBody>
      </p:sp>
      <p:graphicFrame>
        <p:nvGraphicFramePr>
          <p:cNvPr id="1229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421273"/>
              </p:ext>
            </p:extLst>
          </p:nvPr>
        </p:nvGraphicFramePr>
        <p:xfrm>
          <a:off x="1638300" y="2187575"/>
          <a:ext cx="5883275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51" name="Equation" r:id="rId4" imgW="2298600" imgH="291960" progId="Equation.DSMT4">
                  <p:embed/>
                </p:oleObj>
              </mc:Choice>
              <mc:Fallback>
                <p:oleObj name="Equation" r:id="rId4" imgW="229860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8300" y="2187575"/>
                        <a:ext cx="5883275" cy="746125"/>
                      </a:xfrm>
                      <a:prstGeom prst="rect">
                        <a:avLst/>
                      </a:prstGeom>
                      <a:solidFill>
                        <a:srgbClr val="FFE0A3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94455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dirty="0"/>
              <a:t>Κωδικοποίηση Πηγής</a:t>
            </a:r>
            <a:endParaRPr lang="en-GB" dirty="0" smtClean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27038" y="1412776"/>
            <a:ext cx="8321675" cy="39958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ts val="12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ts val="12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ts val="12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ts val="12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ts val="12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ClrTx/>
              <a:buSzTx/>
              <a:defRPr/>
            </a:pPr>
            <a:r>
              <a:rPr lang="el-GR" sz="2000" dirty="0" smtClean="0"/>
              <a:t>Στόχος: Η αποδοτική αναπαράσταση μιας </a:t>
            </a:r>
            <a:r>
              <a:rPr lang="el-GR" sz="2000" dirty="0" err="1" smtClean="0"/>
              <a:t>Μιαδικής</a:t>
            </a:r>
            <a:r>
              <a:rPr lang="el-GR" sz="2000" dirty="0" smtClean="0"/>
              <a:t> πηγής </a:t>
            </a:r>
          </a:p>
          <a:p>
            <a:pPr fontAlgn="auto">
              <a:spcAft>
                <a:spcPts val="0"/>
              </a:spcAft>
              <a:buClrTx/>
              <a:buSzTx/>
              <a:defRPr/>
            </a:pPr>
            <a:r>
              <a:rPr lang="el-GR" sz="2000" dirty="0" smtClean="0"/>
              <a:t>Στη γενική περίπτωση αποδοτικές αναπαραστάσεις επιτυγχάνονται με</a:t>
            </a:r>
            <a:r>
              <a:rPr lang="el-GR" sz="2000" dirty="0" smtClean="0">
                <a:solidFill>
                  <a:srgbClr val="0033CC"/>
                </a:solidFill>
              </a:rPr>
              <a:t> Κώδικες Μεταβλητού Μήκους (ΚΜΜ)</a:t>
            </a:r>
            <a:r>
              <a:rPr lang="el-GR" sz="2000" dirty="0" smtClean="0"/>
              <a:t>: Ένας ΚΜΜ αξιοποιεί τη γνώση των στατιστικών ιδιοτήτων της πηγής</a:t>
            </a:r>
            <a:endParaRPr lang="en-US" sz="2000" i="1" dirty="0" smtClean="0"/>
          </a:p>
          <a:p>
            <a:pPr fontAlgn="auto">
              <a:spcAft>
                <a:spcPct val="40000"/>
              </a:spcAft>
              <a:buClrTx/>
              <a:buSzTx/>
              <a:defRPr/>
            </a:pPr>
            <a:r>
              <a:rPr lang="el-GR" sz="2000" dirty="0" smtClean="0"/>
              <a:t>Λειτουργικές απαιτήσεις:</a:t>
            </a:r>
          </a:p>
          <a:p>
            <a:pPr lvl="1" fontAlgn="auto">
              <a:spcAft>
                <a:spcPct val="35000"/>
              </a:spcAft>
              <a:buClrTx/>
              <a:buSzTx/>
              <a:defRPr/>
            </a:pPr>
            <a:r>
              <a:rPr lang="el-GR" sz="2000" dirty="0" smtClean="0"/>
              <a:t>Οι </a:t>
            </a:r>
            <a:r>
              <a:rPr lang="el-GR" sz="2000" dirty="0" err="1" smtClean="0"/>
              <a:t>κωδικές</a:t>
            </a:r>
            <a:r>
              <a:rPr lang="el-GR" sz="2000" dirty="0" smtClean="0"/>
              <a:t> λέξεις είναι δυαδικές</a:t>
            </a:r>
          </a:p>
          <a:p>
            <a:pPr lvl="1" fontAlgn="auto">
              <a:spcAft>
                <a:spcPts val="0"/>
              </a:spcAft>
              <a:buClrTx/>
              <a:buSzTx/>
              <a:defRPr/>
            </a:pPr>
            <a:r>
              <a:rPr lang="el-GR" sz="2000" dirty="0" smtClean="0"/>
              <a:t>Ο κώδικας είναι μοναδικά </a:t>
            </a:r>
            <a:r>
              <a:rPr lang="el-GR" sz="2000" dirty="0" err="1" smtClean="0"/>
              <a:t>αποκωδικοποιήσιμος</a:t>
            </a:r>
            <a:endParaRPr lang="el-GR" sz="2000" dirty="0" smtClean="0"/>
          </a:p>
          <a:p>
            <a:pPr lvl="1" fontAlgn="auto">
              <a:spcAft>
                <a:spcPts val="0"/>
              </a:spcAft>
              <a:buClrTx/>
              <a:buSzTx/>
              <a:buFontTx/>
              <a:buNone/>
              <a:defRPr/>
            </a:pPr>
            <a:endParaRPr lang="el-GR" sz="2000" dirty="0" smtClean="0">
              <a:solidFill>
                <a:srgbClr val="0033CC"/>
              </a:solidFill>
            </a:endParaRPr>
          </a:p>
          <a:p>
            <a:pPr fontAlgn="auto">
              <a:spcAft>
                <a:spcPts val="0"/>
              </a:spcAft>
              <a:buClrTx/>
              <a:buSzTx/>
              <a:defRPr/>
            </a:pPr>
            <a:r>
              <a:rPr lang="el-GR" sz="2000" dirty="0" smtClean="0">
                <a:solidFill>
                  <a:srgbClr val="0033CC"/>
                </a:solidFill>
              </a:rPr>
              <a:t>Μέσο μήκος κώδικα</a:t>
            </a:r>
            <a:endParaRPr lang="el-GR" sz="2000" dirty="0" smtClean="0"/>
          </a:p>
          <a:p>
            <a:pPr fontAlgn="auto">
              <a:spcAft>
                <a:spcPts val="0"/>
              </a:spcAft>
              <a:buClrTx/>
              <a:buSzTx/>
              <a:defRPr/>
            </a:pPr>
            <a:endParaRPr lang="el-GR" sz="2000" dirty="0" smtClean="0"/>
          </a:p>
          <a:p>
            <a:pPr fontAlgn="auto">
              <a:spcAft>
                <a:spcPts val="0"/>
              </a:spcAft>
              <a:buClrTx/>
              <a:buSzTx/>
              <a:defRPr/>
            </a:pPr>
            <a:endParaRPr lang="el-GR" sz="2000" dirty="0" smtClean="0"/>
          </a:p>
          <a:p>
            <a:pPr fontAlgn="auto">
              <a:spcAft>
                <a:spcPts val="0"/>
              </a:spcAft>
              <a:buClrTx/>
              <a:buSzTx/>
              <a:defRPr/>
            </a:pPr>
            <a:endParaRPr lang="el-GR" sz="2000" dirty="0" smtClean="0"/>
          </a:p>
          <a:p>
            <a:pPr fontAlgn="auto"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defRPr/>
            </a:pPr>
            <a:endParaRPr lang="el-GR" sz="2000" dirty="0" smtClean="0">
              <a:solidFill>
                <a:srgbClr val="0033CC"/>
              </a:solidFill>
            </a:endParaRPr>
          </a:p>
        </p:txBody>
      </p:sp>
      <p:graphicFrame>
        <p:nvGraphicFramePr>
          <p:cNvPr id="7" name="Object 7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1797324884"/>
              </p:ext>
            </p:extLst>
          </p:nvPr>
        </p:nvGraphicFramePr>
        <p:xfrm>
          <a:off x="3707904" y="4761148"/>
          <a:ext cx="2139950" cy="827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4" name="Equation" r:id="rId4" imgW="1117440" imgH="431640" progId="Equation.DSMT4">
                  <p:embed/>
                </p:oleObj>
              </mc:Choice>
              <mc:Fallback>
                <p:oleObj name="Equation" r:id="rId4" imgW="111744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7904" y="4761148"/>
                        <a:ext cx="2139950" cy="827087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 cap="flat">
                        <a:solidFill>
                          <a:schemeClr val="tx1"/>
                        </a:solidFill>
                        <a:miter lim="800000"/>
                        <a:headEnd type="none" w="med" len="med"/>
                        <a:tailEnd type="none" w="med" len="med"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49938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smtClean="0"/>
              <a:t>Θεώρημα Κωδικοποίησης Πηγής</a:t>
            </a:r>
            <a:endParaRPr lang="en-GB" smtClean="0"/>
          </a:p>
        </p:txBody>
      </p:sp>
      <p:sp>
        <p:nvSpPr>
          <p:cNvPr id="375811" name="Rectangle 3"/>
          <p:cNvSpPr>
            <a:spLocks noGrp="1" noChangeArrowheads="1"/>
          </p:cNvSpPr>
          <p:nvPr>
            <p:ph idx="1"/>
          </p:nvPr>
        </p:nvSpPr>
        <p:spPr>
          <a:xfrm>
            <a:off x="427038" y="1417637"/>
            <a:ext cx="8537575" cy="2109787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2400" dirty="0" smtClean="0"/>
              <a:t>ή </a:t>
            </a:r>
            <a:r>
              <a:rPr lang="el-GR" sz="2400" dirty="0" smtClean="0">
                <a:solidFill>
                  <a:srgbClr val="0033CC"/>
                </a:solidFill>
              </a:rPr>
              <a:t>«Το Πρώτο Θεώρημα του </a:t>
            </a:r>
            <a:r>
              <a:rPr lang="en-US" sz="2400" dirty="0" smtClean="0">
                <a:solidFill>
                  <a:srgbClr val="0033CC"/>
                </a:solidFill>
              </a:rPr>
              <a:t>Shannon</a:t>
            </a:r>
            <a:r>
              <a:rPr lang="el-GR" sz="2400" dirty="0" smtClean="0">
                <a:solidFill>
                  <a:srgbClr val="0033CC"/>
                </a:solidFill>
              </a:rPr>
              <a:t>»</a:t>
            </a:r>
            <a:r>
              <a:rPr lang="en-US" sz="2400" dirty="0" smtClean="0"/>
              <a:t> (1948)</a:t>
            </a:r>
            <a:endParaRPr lang="el-GR" sz="2400" dirty="0" smtClean="0"/>
          </a:p>
          <a:p>
            <a:pPr eaLnBrk="1" hangingPunct="1">
              <a:defRPr/>
            </a:pPr>
            <a:r>
              <a:rPr lang="el-GR" sz="2400" dirty="0" smtClean="0">
                <a:solidFill>
                  <a:srgbClr val="0033CC"/>
                </a:solidFill>
              </a:rPr>
              <a:t>Χρησιμότητα: </a:t>
            </a:r>
            <a:r>
              <a:rPr lang="el-GR" sz="2400" dirty="0" smtClean="0"/>
              <a:t>πόσο μπορούμε να συμπιέσουμε μια πηγή χωρίς να εισάγουμε σφάλματα;</a:t>
            </a:r>
          </a:p>
          <a:p>
            <a:pPr eaLnBrk="1" hangingPunct="1">
              <a:defRPr/>
            </a:pPr>
            <a:endParaRPr lang="el-GR" sz="2400" dirty="0" smtClean="0">
              <a:solidFill>
                <a:srgbClr val="0033CC"/>
              </a:solidFill>
            </a:endParaRPr>
          </a:p>
          <a:p>
            <a:pPr eaLnBrk="1" hangingPunct="1">
              <a:defRPr/>
            </a:pPr>
            <a:endParaRPr lang="el-GR" sz="2400" dirty="0" smtClean="0"/>
          </a:p>
          <a:p>
            <a:pPr eaLnBrk="1" hangingPunct="1">
              <a:defRPr/>
            </a:pPr>
            <a:endParaRPr lang="el-GR" sz="2400" dirty="0" smtClean="0"/>
          </a:p>
          <a:p>
            <a:pPr eaLnBrk="1" hangingPunct="1">
              <a:defRPr/>
            </a:pPr>
            <a:endParaRPr lang="el-GR" sz="2400" dirty="0" smtClean="0"/>
          </a:p>
          <a:p>
            <a:pPr eaLnBrk="1" hangingPunct="1">
              <a:defRPr/>
            </a:pPr>
            <a:endParaRPr lang="el-GR" sz="2400" dirty="0" smtClean="0"/>
          </a:p>
        </p:txBody>
      </p:sp>
      <p:sp>
        <p:nvSpPr>
          <p:cNvPr id="375812" name="Rectangle 4"/>
          <p:cNvSpPr>
            <a:spLocks noChangeArrowheads="1"/>
          </p:cNvSpPr>
          <p:nvPr/>
        </p:nvSpPr>
        <p:spPr bwMode="auto">
          <a:xfrm>
            <a:off x="827583" y="3321080"/>
            <a:ext cx="7740861" cy="2484183"/>
          </a:xfrm>
          <a:prstGeom prst="rect">
            <a:avLst/>
          </a:prstGeom>
          <a:noFill/>
          <a:ln w="28575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lIns="91430" tIns="45715" rIns="91430" bIns="45715"/>
          <a:lstStyle/>
          <a:p>
            <a:pPr algn="just">
              <a:buFont typeface="Wingdings" panose="05000000000000000000" pitchFamily="2" charset="2"/>
              <a:buNone/>
              <a:defRPr/>
            </a:pPr>
            <a:r>
              <a:rPr lang="el-GR" sz="2200" dirty="0">
                <a:solidFill>
                  <a:srgbClr val="0033CC"/>
                </a:solidFill>
                <a:latin typeface="+mn-lt"/>
              </a:rPr>
              <a:t>Θεώρημα:</a:t>
            </a:r>
            <a:r>
              <a:rPr lang="el-GR" sz="2200" dirty="0">
                <a:latin typeface="+mn-lt"/>
              </a:rPr>
              <a:t> Έστω πηγή με εντροπία </a:t>
            </a:r>
            <a:r>
              <a:rPr lang="en-US" sz="2200" i="1" dirty="0">
                <a:latin typeface="+mn-lt"/>
              </a:rPr>
              <a:t>H</a:t>
            </a:r>
            <a:r>
              <a:rPr lang="el-GR" sz="2200" dirty="0">
                <a:latin typeface="+mn-lt"/>
              </a:rPr>
              <a:t> που κωδικοποιείται ώστε να παρέχει ρυθμό </a:t>
            </a:r>
            <a:r>
              <a:rPr lang="en-US" sz="2200" i="1" dirty="0">
                <a:latin typeface="+mn-lt"/>
              </a:rPr>
              <a:t>R (bits/</a:t>
            </a:r>
            <a:r>
              <a:rPr lang="el-GR" sz="2200" i="1" dirty="0">
                <a:latin typeface="+mn-lt"/>
              </a:rPr>
              <a:t>έξοδο πηγής</a:t>
            </a:r>
            <a:r>
              <a:rPr lang="en-US" sz="2200" i="1" dirty="0">
                <a:latin typeface="+mn-lt"/>
              </a:rPr>
              <a:t>)</a:t>
            </a:r>
            <a:r>
              <a:rPr lang="el-GR" sz="2200" dirty="0">
                <a:latin typeface="+mn-lt"/>
              </a:rPr>
              <a:t>.</a:t>
            </a:r>
          </a:p>
          <a:p>
            <a:pPr marL="476250" lvl="1" indent="4763" algn="just">
              <a:buClr>
                <a:schemeClr val="tx1"/>
              </a:buClr>
              <a:buSzTx/>
              <a:buFontTx/>
              <a:buChar char="–"/>
              <a:defRPr/>
            </a:pPr>
            <a:r>
              <a:rPr lang="el-GR" sz="2200" dirty="0">
                <a:latin typeface="+mn-lt"/>
              </a:rPr>
              <a:t>Αν </a:t>
            </a:r>
            <a:r>
              <a:rPr lang="en-US" sz="2200" i="1" dirty="0">
                <a:solidFill>
                  <a:srgbClr val="0033CC"/>
                </a:solidFill>
                <a:latin typeface="+mn-lt"/>
              </a:rPr>
              <a:t>R≥H</a:t>
            </a:r>
            <a:r>
              <a:rPr lang="en-US" sz="2200" dirty="0">
                <a:latin typeface="+mn-lt"/>
              </a:rPr>
              <a:t>, </a:t>
            </a:r>
            <a:r>
              <a:rPr lang="el-GR" sz="2200" dirty="0">
                <a:latin typeface="+mn-lt"/>
              </a:rPr>
              <a:t>η πηγή μπορεί να κωδικοποιηθεί με οσοδήποτε μικρή πιθανότητα σφάλματος</a:t>
            </a:r>
          </a:p>
          <a:p>
            <a:pPr marL="476250" lvl="1" indent="4763" algn="just">
              <a:buClr>
                <a:schemeClr val="tx1"/>
              </a:buClr>
              <a:buSzTx/>
              <a:buFontTx/>
              <a:buChar char="–"/>
              <a:defRPr/>
            </a:pPr>
            <a:r>
              <a:rPr lang="el-GR" sz="2200" dirty="0">
                <a:latin typeface="+mn-lt"/>
              </a:rPr>
              <a:t>Αν </a:t>
            </a:r>
            <a:r>
              <a:rPr lang="en-US" sz="2200" i="1" dirty="0">
                <a:solidFill>
                  <a:srgbClr val="0033CC"/>
                </a:solidFill>
                <a:latin typeface="+mn-lt"/>
              </a:rPr>
              <a:t>R&lt;H</a:t>
            </a:r>
            <a:r>
              <a:rPr lang="el-GR" sz="2200" dirty="0">
                <a:latin typeface="+mn-lt"/>
              </a:rPr>
              <a:t>, όσο πολύπλοκος κι αν είναι ο κωδικοποιητής πηγής, η πιθανότητα σφάλματος θα είναι μακριά από το 0</a:t>
            </a:r>
            <a:endParaRPr lang="en-US" sz="2200" dirty="0">
              <a:latin typeface="+mn-lt"/>
            </a:endParaRPr>
          </a:p>
        </p:txBody>
      </p:sp>
      <p:graphicFrame>
        <p:nvGraphicFramePr>
          <p:cNvPr id="14338" name="Object 6"/>
          <p:cNvGraphicFramePr>
            <a:graphicFrameLocks noChangeAspect="1"/>
          </p:cNvGraphicFramePr>
          <p:nvPr/>
        </p:nvGraphicFramePr>
        <p:xfrm>
          <a:off x="4114800" y="3328988"/>
          <a:ext cx="914400" cy="198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23" name="Equation" r:id="rId4" imgW="914400" imgH="198720" progId="Equation.DSMT4">
                  <p:embed/>
                </p:oleObj>
              </mc:Choice>
              <mc:Fallback>
                <p:oleObj name="Equation" r:id="rId4" imgW="914400" imgH="19872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3328988"/>
                        <a:ext cx="914400" cy="198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smtClean="0"/>
              <a:t>Θεώρημα Κωδικοποίησης Πηγής</a:t>
            </a:r>
            <a:endParaRPr lang="en-GB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5811" name="Rectangle 3"/>
              <p:cNvSpPr>
                <a:spLocks noGrp="1" noChangeArrowheads="1"/>
              </p:cNvSpPr>
              <p:nvPr>
                <p:ph idx="1"/>
              </p:nvPr>
            </p:nvSpPr>
            <p:spPr>
              <a:xfrm>
                <a:off x="427038" y="1417637"/>
                <a:ext cx="8537575" cy="5106987"/>
              </a:xfrm>
            </p:spPr>
            <p:txBody>
              <a:bodyPr>
                <a:normAutofit/>
              </a:bodyPr>
              <a:lstStyle/>
              <a:p>
                <a:pPr eaLnBrk="1" hangingPunct="1">
                  <a:defRPr/>
                </a:pPr>
                <a:r>
                  <a:rPr lang="el-GR" sz="2400" dirty="0" smtClean="0">
                    <a:solidFill>
                      <a:srgbClr val="0033CC"/>
                    </a:solidFill>
                  </a:rPr>
                  <a:t>Σχόλια:</a:t>
                </a:r>
              </a:p>
              <a:p>
                <a:pPr lvl="1">
                  <a:defRPr/>
                </a:pPr>
                <a:r>
                  <a:rPr lang="el-GR" sz="2400" dirty="0" smtClean="0"/>
                  <a:t>Όπου </a:t>
                </a:r>
                <a:r>
                  <a:rPr lang="en-US" sz="2400" dirty="0" smtClean="0"/>
                  <a:t>R </a:t>
                </a:r>
                <a:r>
                  <a:rPr lang="el-GR" sz="2400" dirty="0" smtClean="0"/>
                  <a:t>μπορείτε να θεωρήσετε το μέσο μήκος κώδικα </a:t>
                </a:r>
                <a:r>
                  <a:rPr lang="en-US" sz="2400" dirty="0" smtClean="0"/>
                  <a:t>(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l-GR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l-GR" sz="24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</m:acc>
                  </m:oMath>
                </a14:m>
                <a:r>
                  <a:rPr lang="en-US" sz="2400" dirty="0" smtClean="0"/>
                  <a:t>)</a:t>
                </a:r>
              </a:p>
              <a:p>
                <a:pPr lvl="1" eaLnBrk="1" hangingPunct="1">
                  <a:defRPr/>
                </a:pPr>
                <a:r>
                  <a:rPr lang="el-GR" sz="2400" dirty="0" smtClean="0"/>
                  <a:t>ο </a:t>
                </a:r>
                <a:r>
                  <a:rPr lang="en-US" sz="2400" dirty="0" smtClean="0"/>
                  <a:t>Shannon </a:t>
                </a:r>
                <a:r>
                  <a:rPr lang="el-GR" sz="2400" dirty="0" smtClean="0"/>
                  <a:t>δίνει την ικανή και αναγκαία συνθήκη</a:t>
                </a:r>
              </a:p>
              <a:p>
                <a:pPr lvl="1" eaLnBrk="1" hangingPunct="1">
                  <a:defRPr/>
                </a:pPr>
                <a:r>
                  <a:rPr lang="el-GR" sz="2400" dirty="0" smtClean="0"/>
                  <a:t>όμως δεν προτείνει κάποιο αλγόριθμο/μεθοδολογία για να φτιάξουμε έναν κωδικοποιητή όταν </a:t>
                </a:r>
                <a:r>
                  <a:rPr lang="en-US" sz="2400" i="1" dirty="0" smtClean="0"/>
                  <a:t>R≥H</a:t>
                </a:r>
              </a:p>
              <a:p>
                <a:pPr lvl="1" eaLnBrk="1" hangingPunct="1">
                  <a:defRPr/>
                </a:pPr>
                <a:r>
                  <a:rPr lang="en-US" sz="2400" i="1" dirty="0" smtClean="0"/>
                  <a:t>R&lt;H :  Data compression,  Rate-Distortion Theory</a:t>
                </a:r>
                <a:endParaRPr lang="en-GB" sz="2400" i="1" dirty="0" smtClean="0"/>
              </a:p>
            </p:txBody>
          </p:sp>
        </mc:Choice>
        <mc:Fallback xmlns="">
          <p:sp>
            <p:nvSpPr>
              <p:cNvPr id="375811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27038" y="1417637"/>
                <a:ext cx="8537575" cy="5106987"/>
              </a:xfrm>
              <a:blipFill rotWithShape="0">
                <a:blip r:embed="rId3"/>
                <a:stretch>
                  <a:fillRect l="-928" t="-95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11402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dirty="0" smtClean="0"/>
              <a:t>Απόδειξη Θεωρήματος (1 από 6)</a:t>
            </a:r>
            <a:endParaRPr lang="en-GB" dirty="0" smtClean="0"/>
          </a:p>
        </p:txBody>
      </p:sp>
      <p:sp>
        <p:nvSpPr>
          <p:cNvPr id="376835" name="Rectangle 3"/>
          <p:cNvSpPr>
            <a:spLocks noGrp="1" noChangeArrowheads="1"/>
          </p:cNvSpPr>
          <p:nvPr>
            <p:ph idx="1"/>
          </p:nvPr>
        </p:nvSpPr>
        <p:spPr>
          <a:xfrm>
            <a:off x="393700" y="1417638"/>
            <a:ext cx="8293100" cy="4351622"/>
          </a:xfrm>
        </p:spPr>
        <p:txBody>
          <a:bodyPr>
            <a:normAutofit/>
          </a:bodyPr>
          <a:lstStyle/>
          <a:p>
            <a:pPr eaLnBrk="1" hangingPunct="1">
              <a:spcAft>
                <a:spcPts val="600"/>
              </a:spcAft>
              <a:defRPr/>
            </a:pPr>
            <a:r>
              <a:rPr lang="el-GR" sz="2400" dirty="0" smtClean="0"/>
              <a:t>Έστω </a:t>
            </a:r>
            <a:r>
              <a:rPr lang="en-US" sz="2400" dirty="0" smtClean="0">
                <a:solidFill>
                  <a:srgbClr val="0033CC"/>
                </a:solidFill>
              </a:rPr>
              <a:t>DMS</a:t>
            </a:r>
            <a:r>
              <a:rPr lang="en-US" sz="2400" dirty="0" smtClean="0"/>
              <a:t> </a:t>
            </a:r>
            <a:r>
              <a:rPr lang="el-GR" sz="2400" dirty="0" smtClean="0"/>
              <a:t>με αλφάβητο </a:t>
            </a:r>
            <a:r>
              <a:rPr lang="el-GR" sz="2400" i="1" dirty="0" smtClean="0"/>
              <a:t>Φ={α</a:t>
            </a:r>
            <a:r>
              <a:rPr lang="el-GR" sz="2400" i="1" baseline="-25000" dirty="0" smtClean="0"/>
              <a:t>1</a:t>
            </a:r>
            <a:r>
              <a:rPr lang="el-GR" sz="2400" i="1" dirty="0" smtClean="0"/>
              <a:t>,...,α</a:t>
            </a:r>
            <a:r>
              <a:rPr lang="el-GR" sz="2400" i="1" baseline="-25000" dirty="0" smtClean="0"/>
              <a:t>Ν</a:t>
            </a:r>
            <a:r>
              <a:rPr lang="el-GR" sz="2400" i="1" dirty="0" smtClean="0"/>
              <a:t>}</a:t>
            </a:r>
          </a:p>
          <a:p>
            <a:pPr eaLnBrk="1" hangingPunct="1">
              <a:defRPr/>
            </a:pPr>
            <a:r>
              <a:rPr lang="el-GR" sz="2400" dirty="0" smtClean="0"/>
              <a:t>Παρατηρούμε ταυτόχρονα </a:t>
            </a:r>
            <a:r>
              <a:rPr lang="en-US" sz="2400" i="1" dirty="0" smtClean="0">
                <a:solidFill>
                  <a:srgbClr val="0033CC"/>
                </a:solidFill>
              </a:rPr>
              <a:t>n</a:t>
            </a:r>
            <a:r>
              <a:rPr lang="en-US" sz="2400" dirty="0" smtClean="0">
                <a:solidFill>
                  <a:srgbClr val="0033CC"/>
                </a:solidFill>
              </a:rPr>
              <a:t> </a:t>
            </a:r>
            <a:r>
              <a:rPr lang="el-GR" sz="2400" dirty="0" smtClean="0">
                <a:solidFill>
                  <a:srgbClr val="0033CC"/>
                </a:solidFill>
              </a:rPr>
              <a:t>εξόδους</a:t>
            </a:r>
            <a:r>
              <a:rPr lang="el-GR" sz="2400" dirty="0" smtClean="0"/>
              <a:t> της πηγής (ένα μπλοκ)</a:t>
            </a:r>
          </a:p>
          <a:p>
            <a:pPr eaLnBrk="1" hangingPunct="1">
              <a:defRPr/>
            </a:pPr>
            <a:r>
              <a:rPr lang="el-GR" sz="2400" dirty="0" smtClean="0"/>
              <a:t>Αν το </a:t>
            </a:r>
            <a:r>
              <a:rPr lang="en-US" sz="2400" i="1" dirty="0" smtClean="0"/>
              <a:t>n</a:t>
            </a:r>
            <a:r>
              <a:rPr lang="en-US" sz="2400" dirty="0" smtClean="0"/>
              <a:t> </a:t>
            </a:r>
            <a:r>
              <a:rPr lang="el-GR" sz="2400" dirty="0" smtClean="0"/>
              <a:t>τείνει στο άπειρο, τότε λογικά αν δω το σύνολο των εξόδων, κάθε σύμβολο εμφανίζεται περίπου τις εξής </a:t>
            </a:r>
            <a:r>
              <a:rPr lang="el-GR" sz="2400" dirty="0" smtClean="0">
                <a:solidFill>
                  <a:srgbClr val="0033CC"/>
                </a:solidFill>
              </a:rPr>
              <a:t>φορές</a:t>
            </a:r>
          </a:p>
          <a:p>
            <a:pPr lvl="1" eaLnBrk="1" hangingPunct="1">
              <a:defRPr/>
            </a:pPr>
            <a:r>
              <a:rPr lang="el-GR" sz="2400" i="1" dirty="0" smtClean="0"/>
              <a:t>α</a:t>
            </a:r>
            <a:r>
              <a:rPr lang="el-GR" sz="2400" i="1" baseline="-25000" dirty="0" smtClean="0"/>
              <a:t>1</a:t>
            </a:r>
            <a:r>
              <a:rPr lang="el-GR" sz="2400" i="1" dirty="0" smtClean="0"/>
              <a:t>: </a:t>
            </a:r>
            <a:r>
              <a:rPr lang="en-US" sz="2400" i="1" dirty="0" smtClean="0"/>
              <a:t>np</a:t>
            </a:r>
            <a:r>
              <a:rPr lang="en-US" sz="2400" i="1" baseline="-25000" dirty="0" smtClean="0"/>
              <a:t>1</a:t>
            </a:r>
            <a:endParaRPr lang="en-US" sz="2400" i="1" dirty="0" smtClean="0"/>
          </a:p>
          <a:p>
            <a:pPr lvl="1" eaLnBrk="1" hangingPunct="1">
              <a:defRPr/>
            </a:pPr>
            <a:r>
              <a:rPr lang="el-GR" sz="2400" i="1" dirty="0" smtClean="0"/>
              <a:t>α</a:t>
            </a:r>
            <a:r>
              <a:rPr lang="el-GR" sz="2400" i="1" baseline="-25000" dirty="0" smtClean="0"/>
              <a:t>2</a:t>
            </a:r>
            <a:r>
              <a:rPr lang="el-GR" sz="2400" i="1" dirty="0" smtClean="0"/>
              <a:t>: </a:t>
            </a:r>
            <a:r>
              <a:rPr lang="en-US" sz="2400" i="1" dirty="0" smtClean="0"/>
              <a:t>np</a:t>
            </a:r>
            <a:r>
              <a:rPr lang="en-US" sz="2400" i="1" baseline="-25000" dirty="0" smtClean="0"/>
              <a:t>2</a:t>
            </a:r>
            <a:endParaRPr lang="en-US" sz="2400" i="1" dirty="0" smtClean="0"/>
          </a:p>
          <a:p>
            <a:pPr lvl="1" eaLnBrk="1" hangingPunct="1">
              <a:defRPr/>
            </a:pPr>
            <a:r>
              <a:rPr lang="en-US" sz="2400" i="1" dirty="0" smtClean="0"/>
              <a:t>…</a:t>
            </a:r>
          </a:p>
          <a:p>
            <a:pPr lvl="1" eaLnBrk="1" hangingPunct="1">
              <a:spcAft>
                <a:spcPts val="600"/>
              </a:spcAft>
              <a:defRPr/>
            </a:pPr>
            <a:r>
              <a:rPr lang="el-GR" sz="2400" i="1" dirty="0" smtClean="0"/>
              <a:t>α</a:t>
            </a:r>
            <a:r>
              <a:rPr lang="el-GR" sz="2400" i="1" baseline="-25000" dirty="0" smtClean="0"/>
              <a:t>Ν</a:t>
            </a:r>
            <a:r>
              <a:rPr lang="el-GR" sz="2400" i="1" dirty="0" smtClean="0"/>
              <a:t>: </a:t>
            </a:r>
            <a:r>
              <a:rPr lang="en-US" sz="2400" i="1" dirty="0" err="1" smtClean="0"/>
              <a:t>np</a:t>
            </a:r>
            <a:r>
              <a:rPr lang="en-US" sz="2400" i="1" baseline="-25000" dirty="0" err="1" smtClean="0"/>
              <a:t>N</a:t>
            </a:r>
            <a:endParaRPr lang="en-US" sz="2400" i="1" baseline="-25000" dirty="0" smtClean="0"/>
          </a:p>
          <a:p>
            <a:pPr eaLnBrk="1" hangingPunct="1">
              <a:defRPr/>
            </a:pPr>
            <a:endParaRPr lang="en-GB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864096"/>
          </a:xfrm>
        </p:spPr>
        <p:txBody>
          <a:bodyPr>
            <a:normAutofit/>
          </a:bodyPr>
          <a:lstStyle/>
          <a:p>
            <a:r>
              <a:rPr lang="el-GR" sz="3600" dirty="0" smtClean="0"/>
              <a:t>Περιεχόμενα ενότητας</a:t>
            </a:r>
            <a:endParaRPr lang="el-GR" sz="3600" dirty="0"/>
          </a:p>
        </p:txBody>
      </p:sp>
      <p:sp>
        <p:nvSpPr>
          <p:cNvPr id="4" name="Ορθογώνιο 3"/>
          <p:cNvSpPr/>
          <p:nvPr/>
        </p:nvSpPr>
        <p:spPr>
          <a:xfrm>
            <a:off x="107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Ορθογώνιο 5"/>
          <p:cNvSpPr/>
          <p:nvPr/>
        </p:nvSpPr>
        <p:spPr>
          <a:xfrm>
            <a:off x="464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7" name="Εικόνα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/>
              <a:t>Θεωρία Πληροφορίας</a:t>
            </a:r>
          </a:p>
          <a:p>
            <a:r>
              <a:rPr lang="el-GR" sz="2400" dirty="0"/>
              <a:t>Κωδικοποίηση Πηγής</a:t>
            </a:r>
          </a:p>
          <a:p>
            <a:r>
              <a:rPr lang="el-GR" sz="2400" dirty="0"/>
              <a:t>Πηγές Πληροφορίας</a:t>
            </a:r>
          </a:p>
          <a:p>
            <a:r>
              <a:rPr lang="el-GR" sz="2400" dirty="0"/>
              <a:t>Μέτρο Πληροφορίας</a:t>
            </a:r>
          </a:p>
          <a:p>
            <a:r>
              <a:rPr lang="el-GR" sz="2400" dirty="0"/>
              <a:t>Εντροπία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3360500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dirty="0" smtClean="0"/>
              <a:t>Απόδειξη Θεωρήματος (2 από 6)</a:t>
            </a:r>
            <a:endParaRPr lang="en-GB" dirty="0" smtClean="0"/>
          </a:p>
        </p:txBody>
      </p:sp>
      <p:sp>
        <p:nvSpPr>
          <p:cNvPr id="376835" name="Rectangle 3"/>
          <p:cNvSpPr>
            <a:spLocks noGrp="1" noChangeArrowheads="1"/>
          </p:cNvSpPr>
          <p:nvPr>
            <p:ph idx="1"/>
          </p:nvPr>
        </p:nvSpPr>
        <p:spPr>
          <a:xfrm>
            <a:off x="393700" y="1417638"/>
            <a:ext cx="8750300" cy="460365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2400" dirty="0" smtClean="0"/>
              <a:t>Αν επαναλάβω το πείραμα, </a:t>
            </a:r>
            <a:endParaRPr lang="en-US" sz="2400" dirty="0" smtClean="0"/>
          </a:p>
          <a:p>
            <a:pPr lvl="1" eaLnBrk="1" hangingPunct="1">
              <a:defRPr/>
            </a:pPr>
            <a:r>
              <a:rPr lang="el-GR" sz="2400" dirty="0" smtClean="0"/>
              <a:t>τα σύμβολα προφανώς θα είναι αλλιώς </a:t>
            </a:r>
            <a:r>
              <a:rPr lang="el-GR" sz="2400" dirty="0" smtClean="0">
                <a:solidFill>
                  <a:srgbClr val="0033CC"/>
                </a:solidFill>
              </a:rPr>
              <a:t>ανακατεμένα</a:t>
            </a:r>
            <a:endParaRPr lang="el-GR" sz="2400" dirty="0" smtClean="0"/>
          </a:p>
          <a:p>
            <a:pPr lvl="1" eaLnBrk="1" hangingPunct="1">
              <a:spcAft>
                <a:spcPts val="600"/>
              </a:spcAft>
              <a:defRPr/>
            </a:pPr>
            <a:r>
              <a:rPr lang="el-GR" sz="2400" dirty="0" smtClean="0"/>
              <a:t>όμως προκύπτουν περίπου </a:t>
            </a:r>
            <a:r>
              <a:rPr lang="el-GR" sz="2400" dirty="0" smtClean="0">
                <a:solidFill>
                  <a:srgbClr val="0033CC"/>
                </a:solidFill>
              </a:rPr>
              <a:t>ίδιες φορές εμφάνισης</a:t>
            </a:r>
          </a:p>
          <a:p>
            <a:pPr eaLnBrk="1" hangingPunct="1">
              <a:defRPr/>
            </a:pPr>
            <a:r>
              <a:rPr lang="el-GR" sz="2400" dirty="0" smtClean="0">
                <a:solidFill>
                  <a:srgbClr val="0033CC"/>
                </a:solidFill>
              </a:rPr>
              <a:t>Ορισμός:</a:t>
            </a:r>
            <a:r>
              <a:rPr lang="el-GR" sz="2400" dirty="0" smtClean="0"/>
              <a:t> όλες αυτές οι ακολουθίες </a:t>
            </a:r>
          </a:p>
          <a:p>
            <a:pPr lvl="1" eaLnBrk="1" hangingPunct="1">
              <a:defRPr/>
            </a:pPr>
            <a:r>
              <a:rPr lang="el-GR" sz="2400" dirty="0" smtClean="0"/>
              <a:t>ονομάζονται </a:t>
            </a:r>
            <a:r>
              <a:rPr lang="el-GR" sz="2400" dirty="0" smtClean="0">
                <a:solidFill>
                  <a:srgbClr val="0033CC"/>
                </a:solidFill>
              </a:rPr>
              <a:t>τυπικές ακολουθίες</a:t>
            </a:r>
            <a:r>
              <a:rPr lang="en-US" sz="2400" dirty="0" smtClean="0">
                <a:solidFill>
                  <a:srgbClr val="0033CC"/>
                </a:solidFill>
              </a:rPr>
              <a:t> </a:t>
            </a:r>
            <a:r>
              <a:rPr lang="el-GR" sz="2400" dirty="0" smtClean="0"/>
              <a:t>(</a:t>
            </a:r>
            <a:r>
              <a:rPr lang="en-US" sz="2400" dirty="0" smtClean="0"/>
              <a:t>sample entropy </a:t>
            </a:r>
            <a:r>
              <a:rPr lang="en-US" sz="2400" dirty="0" smtClean="0">
                <a:sym typeface="Euclid Symbol" pitchFamily="18" charset="2"/>
              </a:rPr>
              <a:t> </a:t>
            </a:r>
            <a:r>
              <a:rPr lang="en-US" sz="2400" dirty="0" smtClean="0"/>
              <a:t>entropy)</a:t>
            </a:r>
            <a:r>
              <a:rPr lang="en-US" sz="2400" dirty="0" smtClean="0">
                <a:solidFill>
                  <a:srgbClr val="0033CC"/>
                </a:solidFill>
                <a:sym typeface="Euclid Symbol" pitchFamily="18" charset="2"/>
              </a:rPr>
              <a:t> </a:t>
            </a:r>
          </a:p>
          <a:p>
            <a:pPr lvl="1" eaLnBrk="1" hangingPunct="1">
              <a:defRPr/>
            </a:pPr>
            <a:r>
              <a:rPr lang="el-GR" sz="2400" dirty="0" smtClean="0"/>
              <a:t>κάθε μία εμφανίζεται με την </a:t>
            </a:r>
            <a:r>
              <a:rPr lang="el-GR" sz="2400" dirty="0" smtClean="0">
                <a:solidFill>
                  <a:srgbClr val="0033CC"/>
                </a:solidFill>
              </a:rPr>
              <a:t>ίδια πιθανότητα εμφάνισης</a:t>
            </a:r>
            <a:r>
              <a:rPr lang="el-GR" sz="2400" dirty="0" smtClean="0"/>
              <a:t> (ασυμπτωτικά για μεγάλο </a:t>
            </a:r>
            <a:r>
              <a:rPr lang="en-US" sz="2400" i="1" dirty="0" smtClean="0"/>
              <a:t>n</a:t>
            </a:r>
            <a:r>
              <a:rPr lang="el-GR" sz="2400" dirty="0" smtClean="0"/>
              <a:t>)</a:t>
            </a:r>
          </a:p>
          <a:p>
            <a:pPr eaLnBrk="1" hangingPunct="1">
              <a:defRPr/>
            </a:pPr>
            <a:endParaRPr lang="en-GB" sz="2400" dirty="0" smtClean="0"/>
          </a:p>
        </p:txBody>
      </p:sp>
    </p:spTree>
    <p:extLst>
      <p:ext uri="{BB962C8B-B14F-4D97-AF65-F5344CB8AC3E}">
        <p14:creationId xmlns:p14="http://schemas.microsoft.com/office/powerpoint/2010/main" val="1597904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dirty="0" smtClean="0"/>
              <a:t>Απόδειξη Θεωρήματος (3 από 6)</a:t>
            </a:r>
            <a:endParaRPr lang="en-GB" dirty="0" smtClean="0"/>
          </a:p>
        </p:txBody>
      </p:sp>
      <p:sp>
        <p:nvSpPr>
          <p:cNvPr id="377859" name="Rectangle 3"/>
          <p:cNvSpPr>
            <a:spLocks noGrp="1" noChangeArrowheads="1"/>
          </p:cNvSpPr>
          <p:nvPr>
            <p:ph idx="1"/>
          </p:nvPr>
        </p:nvSpPr>
        <p:spPr>
          <a:xfrm>
            <a:off x="427038" y="1417637"/>
            <a:ext cx="8305800" cy="4423631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2400" dirty="0" smtClean="0">
                <a:solidFill>
                  <a:srgbClr val="0033CC"/>
                </a:solidFill>
              </a:rPr>
              <a:t>Ερώτηση:</a:t>
            </a:r>
            <a:r>
              <a:rPr lang="el-GR" sz="2400" dirty="0" smtClean="0"/>
              <a:t> πόσες είναι οι τυπικές ακολουθίες;</a:t>
            </a:r>
          </a:p>
          <a:p>
            <a:pPr eaLnBrk="1" hangingPunct="1">
              <a:defRPr/>
            </a:pPr>
            <a:r>
              <a:rPr lang="el-GR" sz="2400" dirty="0" smtClean="0">
                <a:solidFill>
                  <a:srgbClr val="0033CC"/>
                </a:solidFill>
              </a:rPr>
              <a:t>Λύση:</a:t>
            </a:r>
          </a:p>
          <a:p>
            <a:pPr lvl="1" eaLnBrk="1" hangingPunct="1">
              <a:defRPr/>
            </a:pPr>
            <a:r>
              <a:rPr lang="el-GR" sz="2400" dirty="0" smtClean="0"/>
              <a:t>Κάθε μία από αυτές εμφανίζεται με πιθανότητα</a:t>
            </a:r>
          </a:p>
          <a:p>
            <a:pPr lvl="1" eaLnBrk="1" hangingPunct="1">
              <a:defRPr/>
            </a:pPr>
            <a:endParaRPr lang="el-GR" sz="2400" dirty="0" smtClean="0"/>
          </a:p>
          <a:p>
            <a:pPr lvl="1" eaLnBrk="1" hangingPunct="1">
              <a:defRPr/>
            </a:pPr>
            <a:endParaRPr lang="el-GR" sz="2400" dirty="0" smtClean="0"/>
          </a:p>
          <a:p>
            <a:pPr lvl="1" eaLnBrk="1" hangingPunct="1">
              <a:defRPr/>
            </a:pPr>
            <a:endParaRPr lang="el-GR" sz="2400" dirty="0" smtClean="0"/>
          </a:p>
          <a:p>
            <a:pPr lvl="1" eaLnBrk="1" hangingPunct="1">
              <a:defRPr/>
            </a:pPr>
            <a:endParaRPr lang="el-GR" sz="2400" dirty="0" smtClean="0"/>
          </a:p>
          <a:p>
            <a:pPr lvl="1" eaLnBrk="1" hangingPunct="1">
              <a:defRPr/>
            </a:pPr>
            <a:endParaRPr lang="el-GR" sz="2400" dirty="0" smtClean="0"/>
          </a:p>
        </p:txBody>
      </p:sp>
      <p:graphicFrame>
        <p:nvGraphicFramePr>
          <p:cNvPr id="1536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3458015"/>
              </p:ext>
            </p:extLst>
          </p:nvPr>
        </p:nvGraphicFramePr>
        <p:xfrm>
          <a:off x="1019386" y="3176972"/>
          <a:ext cx="7121103" cy="11412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50" name="Equation" r:id="rId4" imgW="3162240" imgH="507960" progId="Equation.DSMT4">
                  <p:embed/>
                </p:oleObj>
              </mc:Choice>
              <mc:Fallback>
                <p:oleObj name="Equation" r:id="rId4" imgW="3162240" imgH="5079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9386" y="3176972"/>
                        <a:ext cx="7121103" cy="1141220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dirty="0" smtClean="0"/>
              <a:t>Απόδειξη Θεωρήματος (4 από 6)</a:t>
            </a:r>
            <a:endParaRPr lang="en-GB" dirty="0" smtClean="0"/>
          </a:p>
        </p:txBody>
      </p:sp>
      <p:sp>
        <p:nvSpPr>
          <p:cNvPr id="377859" name="Rectangle 3"/>
          <p:cNvSpPr>
            <a:spLocks noGrp="1" noChangeArrowheads="1"/>
          </p:cNvSpPr>
          <p:nvPr>
            <p:ph idx="1"/>
          </p:nvPr>
        </p:nvSpPr>
        <p:spPr>
          <a:xfrm>
            <a:off x="427038" y="1417637"/>
            <a:ext cx="8305800" cy="4531643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2400" dirty="0" smtClean="0"/>
              <a:t>Κάθε μη τυπική ακολουθία έχει σχεδόν μηδενική πιθανότητα εμφάνισης </a:t>
            </a:r>
            <a:r>
              <a:rPr lang="en-US" sz="2400" dirty="0" smtClean="0"/>
              <a:t>(</a:t>
            </a:r>
            <a:r>
              <a:rPr lang="el-GR" sz="2400" dirty="0" smtClean="0"/>
              <a:t>για μεγάλο </a:t>
            </a:r>
            <a:r>
              <a:rPr lang="en-US" sz="2400" i="1" dirty="0" smtClean="0"/>
              <a:t>n</a:t>
            </a:r>
            <a:r>
              <a:rPr lang="en-US" sz="2400" dirty="0" smtClean="0"/>
              <a:t>)</a:t>
            </a:r>
            <a:endParaRPr lang="el-GR" sz="2400" dirty="0" smtClean="0"/>
          </a:p>
          <a:p>
            <a:pPr eaLnBrk="1" hangingPunct="1">
              <a:defRPr/>
            </a:pPr>
            <a:r>
              <a:rPr lang="el-GR" sz="2400" dirty="0" smtClean="0"/>
              <a:t>Επομένως, όλες οι δυνατές ακολουθίες εξόδου είναι τυπικές και εμφανίζονται ισοπίθανα</a:t>
            </a:r>
          </a:p>
          <a:p>
            <a:pPr eaLnBrk="1" hangingPunct="1">
              <a:defRPr/>
            </a:pPr>
            <a:r>
              <a:rPr lang="el-GR" sz="2400" dirty="0" smtClean="0"/>
              <a:t>Αν το πλήθος των τυπικών είναι </a:t>
            </a:r>
            <a:r>
              <a:rPr lang="el-GR" sz="2400" i="1" dirty="0" smtClean="0"/>
              <a:t>Κ  </a:t>
            </a:r>
            <a:r>
              <a:rPr lang="el-GR" sz="2400" dirty="0" smtClean="0">
                <a:sym typeface="Euclid Symbol" pitchFamily="18" charset="2"/>
              </a:rPr>
              <a:t></a:t>
            </a:r>
            <a:r>
              <a:rPr lang="el-GR" sz="2400" i="1" dirty="0" smtClean="0">
                <a:sym typeface="Euclid Symbol" pitchFamily="18" charset="2"/>
              </a:rPr>
              <a:t>  </a:t>
            </a:r>
            <a:r>
              <a:rPr lang="en-US" sz="2400" i="1" dirty="0" err="1" smtClean="0"/>
              <a:t>p</a:t>
            </a:r>
            <a:r>
              <a:rPr lang="en-US" sz="2400" i="1" baseline="-25000" dirty="0" err="1" smtClean="0"/>
              <a:t>typical</a:t>
            </a:r>
            <a:r>
              <a:rPr lang="en-US" sz="2400" i="1" dirty="0" smtClean="0"/>
              <a:t>=1/K</a:t>
            </a:r>
          </a:p>
          <a:p>
            <a:pPr eaLnBrk="1" hangingPunct="1">
              <a:defRPr/>
            </a:pPr>
            <a:endParaRPr lang="el-GR" sz="2400" i="1" dirty="0" smtClean="0"/>
          </a:p>
          <a:p>
            <a:pPr eaLnBrk="1" hangingPunct="1">
              <a:defRPr/>
            </a:pPr>
            <a:r>
              <a:rPr lang="el-GR" sz="2400" dirty="0" smtClean="0"/>
              <a:t>Άρα, το πλήθος των τυπικών ακολουθιών είναι</a:t>
            </a:r>
            <a:endParaRPr lang="en-GB" sz="2400" dirty="0" smtClean="0"/>
          </a:p>
        </p:txBody>
      </p:sp>
      <p:graphicFrame>
        <p:nvGraphicFramePr>
          <p:cNvPr id="1536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9725460"/>
              </p:ext>
            </p:extLst>
          </p:nvPr>
        </p:nvGraphicFramePr>
        <p:xfrm>
          <a:off x="3718719" y="5049180"/>
          <a:ext cx="1722437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9" name="Equation" r:id="rId4" imgW="672840" imgH="203040" progId="Equation.DSMT4">
                  <p:embed/>
                </p:oleObj>
              </mc:Choice>
              <mc:Fallback>
                <p:oleObj name="Equation" r:id="rId4" imgW="67284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8719" y="5049180"/>
                        <a:ext cx="1722437" cy="517525"/>
                      </a:xfrm>
                      <a:prstGeom prst="rect">
                        <a:avLst/>
                      </a:prstGeom>
                      <a:solidFill>
                        <a:srgbClr val="FFE0A3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96094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dirty="0" smtClean="0"/>
              <a:t>Απόδειξη Θεωρήματος (5 από 6)</a:t>
            </a:r>
            <a:endParaRPr lang="en-GB" dirty="0" smtClean="0"/>
          </a:p>
        </p:txBody>
      </p:sp>
      <p:sp>
        <p:nvSpPr>
          <p:cNvPr id="378883" name="Rectangle 3"/>
          <p:cNvSpPr>
            <a:spLocks noGrp="1" noChangeArrowheads="1"/>
          </p:cNvSpPr>
          <p:nvPr>
            <p:ph idx="1"/>
          </p:nvPr>
        </p:nvSpPr>
        <p:spPr>
          <a:xfrm>
            <a:off x="406400" y="1417638"/>
            <a:ext cx="8280400" cy="4819674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l-GR" sz="2400" dirty="0" smtClean="0"/>
              <a:t>Κωδικοποίηση όλων των </a:t>
            </a:r>
            <a:r>
              <a:rPr lang="el-GR" sz="2400" dirty="0" smtClean="0">
                <a:solidFill>
                  <a:srgbClr val="0033CC"/>
                </a:solidFill>
              </a:rPr>
              <a:t>δυνατών ακολουθιών</a:t>
            </a:r>
          </a:p>
          <a:p>
            <a:pPr lvl="1" eaLnBrk="1" hangingPunct="1">
              <a:defRPr/>
            </a:pPr>
            <a:r>
              <a:rPr lang="el-GR" sz="2400" dirty="0" smtClean="0"/>
              <a:t>το μπλοκ έχει </a:t>
            </a:r>
            <a:r>
              <a:rPr lang="en-US" sz="2400" i="1" dirty="0" smtClean="0"/>
              <a:t>n</a:t>
            </a:r>
            <a:r>
              <a:rPr lang="el-GR" sz="2400" dirty="0" smtClean="0"/>
              <a:t> σύμβολα από αλφάβητο των Ν </a:t>
            </a:r>
            <a:r>
              <a:rPr lang="el-GR" sz="2400" dirty="0" smtClean="0">
                <a:sym typeface="Euclid Symbol" pitchFamily="18" charset="2"/>
              </a:rPr>
              <a:t> το </a:t>
            </a:r>
            <a:r>
              <a:rPr lang="el-GR" sz="2400" dirty="0" smtClean="0"/>
              <a:t>μπλοκ έχει </a:t>
            </a:r>
            <a:r>
              <a:rPr lang="en-US" sz="2400" i="1" dirty="0" err="1" smtClean="0"/>
              <a:t>N</a:t>
            </a:r>
            <a:r>
              <a:rPr lang="en-US" sz="2400" i="1" baseline="30000" dirty="0" err="1" smtClean="0"/>
              <a:t>n</a:t>
            </a:r>
            <a:r>
              <a:rPr lang="en-US" sz="2400" dirty="0" smtClean="0"/>
              <a:t> </a:t>
            </a:r>
            <a:r>
              <a:rPr lang="el-GR" sz="2400" dirty="0" smtClean="0"/>
              <a:t>δυνατές ακολουθίες (ή σύμβολα εκτεταμένης πηγής)</a:t>
            </a:r>
          </a:p>
          <a:p>
            <a:pPr lvl="1" eaLnBrk="1" hangingPunct="1">
              <a:defRPr/>
            </a:pPr>
            <a:r>
              <a:rPr lang="el-GR" sz="2400" dirty="0" smtClean="0"/>
              <a:t>απαιτούνται</a:t>
            </a:r>
            <a:r>
              <a:rPr lang="el-GR" sz="2400" dirty="0" smtClean="0">
                <a:solidFill>
                  <a:srgbClr val="0033CC"/>
                </a:solidFill>
              </a:rPr>
              <a:t> </a:t>
            </a:r>
            <a:r>
              <a:rPr lang="en-US" sz="2400" i="1" dirty="0" smtClean="0">
                <a:solidFill>
                  <a:srgbClr val="0033CC"/>
                </a:solidFill>
              </a:rPr>
              <a:t>nlog</a:t>
            </a:r>
            <a:r>
              <a:rPr lang="en-US" sz="2400" i="1" baseline="-25000" dirty="0" smtClean="0">
                <a:solidFill>
                  <a:srgbClr val="0033CC"/>
                </a:solidFill>
              </a:rPr>
              <a:t>2</a:t>
            </a:r>
            <a:r>
              <a:rPr lang="en-US" sz="2400" i="1" dirty="0" smtClean="0">
                <a:solidFill>
                  <a:srgbClr val="0033CC"/>
                </a:solidFill>
              </a:rPr>
              <a:t>N bits/</a:t>
            </a:r>
            <a:r>
              <a:rPr lang="el-GR" sz="2400" i="1" dirty="0" smtClean="0">
                <a:solidFill>
                  <a:srgbClr val="0033CC"/>
                </a:solidFill>
              </a:rPr>
              <a:t>μπλοκ</a:t>
            </a:r>
            <a:r>
              <a:rPr lang="el-GR" sz="2400" dirty="0" smtClean="0"/>
              <a:t> ή</a:t>
            </a:r>
          </a:p>
          <a:p>
            <a:pPr lvl="1" eaLnBrk="1" hangingPunct="1">
              <a:spcAft>
                <a:spcPct val="40000"/>
              </a:spcAft>
              <a:defRPr/>
            </a:pPr>
            <a:r>
              <a:rPr lang="en-US" sz="2400" i="1" dirty="0" smtClean="0">
                <a:solidFill>
                  <a:srgbClr val="0033CC"/>
                </a:solidFill>
              </a:rPr>
              <a:t>log</a:t>
            </a:r>
            <a:r>
              <a:rPr lang="en-US" sz="2400" i="1" baseline="-25000" dirty="0" smtClean="0">
                <a:solidFill>
                  <a:srgbClr val="0033CC"/>
                </a:solidFill>
              </a:rPr>
              <a:t>2</a:t>
            </a:r>
            <a:r>
              <a:rPr lang="en-US" sz="2400" i="1" dirty="0" smtClean="0">
                <a:solidFill>
                  <a:srgbClr val="0033CC"/>
                </a:solidFill>
              </a:rPr>
              <a:t>N bits/</a:t>
            </a:r>
            <a:r>
              <a:rPr lang="el-GR" sz="2400" i="1" dirty="0" smtClean="0">
                <a:solidFill>
                  <a:srgbClr val="0033CC"/>
                </a:solidFill>
              </a:rPr>
              <a:t>έξοδο</a:t>
            </a:r>
            <a:endParaRPr lang="en-US" sz="2400" i="1" dirty="0" smtClean="0">
              <a:solidFill>
                <a:srgbClr val="0033CC"/>
              </a:solidFill>
            </a:endParaRPr>
          </a:p>
          <a:p>
            <a:pPr eaLnBrk="1" hangingPunct="1">
              <a:defRPr/>
            </a:pPr>
            <a:r>
              <a:rPr lang="el-GR" sz="2400" dirty="0" smtClean="0"/>
              <a:t>Αν όμως το </a:t>
            </a:r>
            <a:r>
              <a:rPr lang="en-US" sz="2400" i="1" dirty="0" smtClean="0"/>
              <a:t>n</a:t>
            </a:r>
            <a:r>
              <a:rPr lang="en-US" sz="2400" dirty="0" smtClean="0"/>
              <a:t> </a:t>
            </a:r>
            <a:r>
              <a:rPr lang="el-GR" sz="2400" dirty="0" smtClean="0"/>
              <a:t>είναι πολύ μεγάλο, μπορώ να αγνοήσω τις μη τυπικές ακολουθίες και να κωδικοποιήσω μόνο τις τυπικές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dirty="0" smtClean="0"/>
              <a:t>Απόδειξη Θεωρήματος (6 από 6)</a:t>
            </a:r>
            <a:endParaRPr lang="en-GB" dirty="0" smtClean="0"/>
          </a:p>
        </p:txBody>
      </p:sp>
      <p:sp>
        <p:nvSpPr>
          <p:cNvPr id="378883" name="Rectangle 3"/>
          <p:cNvSpPr>
            <a:spLocks noGrp="1" noChangeArrowheads="1"/>
          </p:cNvSpPr>
          <p:nvPr>
            <p:ph idx="1"/>
          </p:nvPr>
        </p:nvSpPr>
        <p:spPr>
          <a:xfrm>
            <a:off x="406400" y="1417638"/>
            <a:ext cx="8280400" cy="4819674"/>
          </a:xfrm>
        </p:spPr>
        <p:txBody>
          <a:bodyPr>
            <a:noAutofit/>
          </a:bodyPr>
          <a:lstStyle/>
          <a:p>
            <a:pPr eaLnBrk="1" hangingPunct="1">
              <a:spcAft>
                <a:spcPct val="20000"/>
              </a:spcAft>
              <a:defRPr/>
            </a:pPr>
            <a:r>
              <a:rPr lang="el-GR" sz="2400" dirty="0" smtClean="0"/>
              <a:t>Κωδικοποίηση μόνο των </a:t>
            </a:r>
            <a:r>
              <a:rPr lang="el-GR" sz="2400" dirty="0" smtClean="0">
                <a:solidFill>
                  <a:srgbClr val="0033CC"/>
                </a:solidFill>
              </a:rPr>
              <a:t>τυπικών ακολουθιών </a:t>
            </a:r>
            <a:r>
              <a:rPr lang="el-GR" sz="2400" dirty="0" smtClean="0"/>
              <a:t>(θεωρώντας την κάθε μία από αυτές ως σύμβολο μιας Κ-αδικής πηγής)</a:t>
            </a:r>
            <a:r>
              <a:rPr lang="en-US" sz="2400" dirty="0" smtClean="0"/>
              <a:t>:</a:t>
            </a:r>
          </a:p>
          <a:p>
            <a:pPr lvl="1" eaLnBrk="1" hangingPunct="1">
              <a:spcAft>
                <a:spcPct val="25000"/>
              </a:spcAft>
              <a:defRPr/>
            </a:pPr>
            <a:r>
              <a:rPr lang="en-US" sz="2400" i="1" dirty="0" smtClean="0">
                <a:solidFill>
                  <a:srgbClr val="0033CC"/>
                </a:solidFill>
              </a:rPr>
              <a:t>log</a:t>
            </a:r>
            <a:r>
              <a:rPr lang="en-US" sz="2400" i="1" baseline="-25000" dirty="0" smtClean="0">
                <a:solidFill>
                  <a:srgbClr val="0033CC"/>
                </a:solidFill>
              </a:rPr>
              <a:t>2</a:t>
            </a:r>
            <a:r>
              <a:rPr lang="en-US" sz="2400" i="1" dirty="0" smtClean="0">
                <a:solidFill>
                  <a:srgbClr val="0033CC"/>
                </a:solidFill>
              </a:rPr>
              <a:t>K=</a:t>
            </a:r>
            <a:r>
              <a:rPr lang="en-US" sz="2400" i="1" dirty="0" err="1" smtClean="0">
                <a:solidFill>
                  <a:srgbClr val="0033CC"/>
                </a:solidFill>
              </a:rPr>
              <a:t>nH</a:t>
            </a:r>
            <a:r>
              <a:rPr lang="en-US" sz="2400" i="1" dirty="0" smtClean="0">
                <a:solidFill>
                  <a:srgbClr val="0033CC"/>
                </a:solidFill>
              </a:rPr>
              <a:t>(X) bits/</a:t>
            </a:r>
            <a:r>
              <a:rPr lang="el-GR" sz="2400" i="1" dirty="0" smtClean="0">
                <a:solidFill>
                  <a:srgbClr val="0033CC"/>
                </a:solidFill>
              </a:rPr>
              <a:t>μπλοκ</a:t>
            </a:r>
          </a:p>
          <a:p>
            <a:pPr lvl="1" eaLnBrk="1" hangingPunct="1">
              <a:spcAft>
                <a:spcPct val="25000"/>
              </a:spcAft>
              <a:defRPr/>
            </a:pPr>
            <a:r>
              <a:rPr lang="el-GR" sz="2400" i="1" dirty="0" smtClean="0">
                <a:solidFill>
                  <a:srgbClr val="0033CC"/>
                </a:solidFill>
              </a:rPr>
              <a:t>Η(Χ) </a:t>
            </a:r>
            <a:r>
              <a:rPr lang="en-US" sz="2400" i="1" dirty="0" smtClean="0">
                <a:solidFill>
                  <a:srgbClr val="0033CC"/>
                </a:solidFill>
              </a:rPr>
              <a:t>bits/</a:t>
            </a:r>
            <a:r>
              <a:rPr lang="el-GR" sz="2400" i="1" dirty="0" smtClean="0">
                <a:solidFill>
                  <a:srgbClr val="0033CC"/>
                </a:solidFill>
              </a:rPr>
              <a:t>έξοδο</a:t>
            </a:r>
          </a:p>
          <a:p>
            <a:pPr eaLnBrk="1" hangingPunct="1">
              <a:defRPr/>
            </a:pPr>
            <a:r>
              <a:rPr lang="el-GR" sz="2400" dirty="0" smtClean="0">
                <a:solidFill>
                  <a:srgbClr val="0033CC"/>
                </a:solidFill>
              </a:rPr>
              <a:t>Πότε υπάρχει σφάλμα:</a:t>
            </a:r>
          </a:p>
          <a:p>
            <a:pPr lvl="1" eaLnBrk="1" hangingPunct="1">
              <a:defRPr/>
            </a:pPr>
            <a:r>
              <a:rPr lang="el-GR" sz="2400" dirty="0" smtClean="0"/>
              <a:t>αν εμφανιστεί μη τυπική ακολουθία</a:t>
            </a:r>
          </a:p>
          <a:p>
            <a:pPr lvl="1" eaLnBrk="1" hangingPunct="1">
              <a:buFontTx/>
              <a:buNone/>
              <a:defRPr/>
            </a:pPr>
            <a:r>
              <a:rPr lang="el-GR" sz="2400" dirty="0" smtClean="0"/>
              <a:t>   (αν όμως το </a:t>
            </a:r>
            <a:r>
              <a:rPr lang="en-US" sz="2400" i="1" dirty="0" smtClean="0"/>
              <a:t>n</a:t>
            </a:r>
            <a:r>
              <a:rPr lang="en-US" sz="2400" dirty="0" smtClean="0"/>
              <a:t> </a:t>
            </a:r>
            <a:r>
              <a:rPr lang="el-GR" sz="2400" dirty="0" smtClean="0"/>
              <a:t>είναι πολύ μεγάλο, η πιθανότητα μη τυπικής - και το σφάλμα - μπορούν να γίνουν οσοδήποτε μικρά)</a:t>
            </a:r>
            <a:endParaRPr lang="el-GR" sz="2400" i="1" dirty="0" smtClean="0"/>
          </a:p>
        </p:txBody>
      </p:sp>
    </p:spTree>
    <p:extLst>
      <p:ext uri="{BB962C8B-B14F-4D97-AF65-F5344CB8AC3E}">
        <p14:creationId xmlns:p14="http://schemas.microsoft.com/office/powerpoint/2010/main" val="1255254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smtClean="0"/>
              <a:t>Ειδικές Περιπτώσεις</a:t>
            </a:r>
            <a:endParaRPr lang="en-GB" smtClean="0"/>
          </a:p>
        </p:txBody>
      </p:sp>
      <p:sp>
        <p:nvSpPr>
          <p:cNvPr id="379907" name="Rectangle 3"/>
          <p:cNvSpPr>
            <a:spLocks noGrp="1" noChangeArrowheads="1"/>
          </p:cNvSpPr>
          <p:nvPr>
            <p:ph idx="1"/>
          </p:nvPr>
        </p:nvSpPr>
        <p:spPr>
          <a:xfrm>
            <a:off x="501650" y="1417638"/>
            <a:ext cx="8305800" cy="5180012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l-GR" sz="2000" dirty="0" smtClean="0">
                <a:solidFill>
                  <a:srgbClr val="0033CC"/>
                </a:solidFill>
              </a:rPr>
              <a:t>Ομοιόμορφη Πηγή:</a:t>
            </a:r>
          </a:p>
          <a:p>
            <a:pPr lvl="1" eaLnBrk="1" hangingPunct="1">
              <a:defRPr/>
            </a:pPr>
            <a:r>
              <a:rPr lang="en-US" sz="2000" i="1" dirty="0" smtClean="0"/>
              <a:t>H(X)=log</a:t>
            </a:r>
            <a:r>
              <a:rPr lang="en-US" sz="2000" i="1" baseline="-25000" dirty="0" smtClean="0"/>
              <a:t>2</a:t>
            </a:r>
            <a:r>
              <a:rPr lang="en-US" sz="2000" i="1" dirty="0" smtClean="0"/>
              <a:t>N</a:t>
            </a:r>
          </a:p>
          <a:p>
            <a:pPr lvl="1" eaLnBrk="1" hangingPunct="1">
              <a:defRPr/>
            </a:pPr>
            <a:r>
              <a:rPr lang="el-GR" sz="2000" dirty="0" smtClean="0"/>
              <a:t>δε μπορεί να συμπιεστεί</a:t>
            </a:r>
          </a:p>
          <a:p>
            <a:pPr lvl="1" eaLnBrk="1" hangingPunct="1">
              <a:defRPr/>
            </a:pPr>
            <a:r>
              <a:rPr lang="el-GR" sz="2000" dirty="0" smtClean="0"/>
              <a:t>κάθε ακολουθία εξόδου είναι δυνατή (τυπική) και ισοπίθανη</a:t>
            </a:r>
          </a:p>
          <a:p>
            <a:pPr eaLnBrk="1" hangingPunct="1">
              <a:defRPr/>
            </a:pPr>
            <a:r>
              <a:rPr lang="el-GR" sz="2000" dirty="0" smtClean="0">
                <a:solidFill>
                  <a:srgbClr val="0033CC"/>
                </a:solidFill>
              </a:rPr>
              <a:t>Πηγές με μνήμη:</a:t>
            </a:r>
          </a:p>
          <a:p>
            <a:pPr lvl="1" eaLnBrk="1" hangingPunct="1">
              <a:defRPr/>
            </a:pPr>
            <a:r>
              <a:rPr lang="el-GR" sz="2000" dirty="0" smtClean="0"/>
              <a:t>ο ρυθμός εντροπίας παίζει τον ίδιο ρόλο με την εντροπία για στάσιμες πηγές</a:t>
            </a:r>
          </a:p>
          <a:p>
            <a:pPr lvl="1" eaLnBrk="1" hangingPunct="1">
              <a:defRPr/>
            </a:pPr>
            <a:r>
              <a:rPr lang="el-GR" sz="2000" dirty="0" smtClean="0"/>
              <a:t>ο ρυθμός εντροπίας συγκλίνει γρήγορα στην τελική τιμή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el-GR" sz="2000" dirty="0" smtClean="0">
                <a:solidFill>
                  <a:srgbClr val="0033CC"/>
                </a:solidFill>
              </a:rPr>
              <a:t>Παράδειγμα πηγής με μνήμη:</a:t>
            </a:r>
            <a:r>
              <a:rPr lang="el-GR" sz="2000" dirty="0" smtClean="0"/>
              <a:t> αγγλικό κείμενο</a:t>
            </a:r>
          </a:p>
          <a:p>
            <a:pPr lvl="1" eaLnBrk="1" hangingPunct="1">
              <a:defRPr/>
            </a:pPr>
            <a:r>
              <a:rPr lang="el-GR" sz="2000" dirty="0" smtClean="0"/>
              <a:t>για </a:t>
            </a:r>
            <a:r>
              <a:rPr lang="en-US" sz="2000" i="1" dirty="0" smtClean="0"/>
              <a:t>n=1</a:t>
            </a:r>
            <a:r>
              <a:rPr lang="en-US" sz="2000" dirty="0" smtClean="0"/>
              <a:t> (</a:t>
            </a:r>
            <a:r>
              <a:rPr lang="el-GR" sz="2000" dirty="0" smtClean="0"/>
              <a:t>αγνοώντας τη μνήμη</a:t>
            </a:r>
            <a:r>
              <a:rPr lang="en-US" sz="2000" dirty="0" smtClean="0"/>
              <a:t>), </a:t>
            </a:r>
            <a:r>
              <a:rPr lang="en-US" sz="2000" i="1" dirty="0" smtClean="0"/>
              <a:t>H(X)=4.03 bits/letter</a:t>
            </a:r>
          </a:p>
          <a:p>
            <a:pPr lvl="1" eaLnBrk="1" hangingPunct="1">
              <a:defRPr/>
            </a:pPr>
            <a:r>
              <a:rPr lang="el-GR" sz="2000" dirty="0" smtClean="0"/>
              <a:t>για μπλοκ γραμμάτων </a:t>
            </a:r>
            <a:r>
              <a:rPr lang="en-US" sz="2000" dirty="0" smtClean="0"/>
              <a:t>(</a:t>
            </a:r>
            <a:r>
              <a:rPr lang="el-GR" sz="2000" dirty="0" smtClean="0"/>
              <a:t>π.χ</a:t>
            </a:r>
            <a:r>
              <a:rPr lang="en-US" sz="2000" dirty="0" smtClean="0"/>
              <a:t>.</a:t>
            </a:r>
            <a:r>
              <a:rPr lang="el-GR" sz="2000" dirty="0" smtClean="0"/>
              <a:t> </a:t>
            </a:r>
            <a:r>
              <a:rPr lang="en-US" sz="2000" i="1" dirty="0" smtClean="0"/>
              <a:t>n=10</a:t>
            </a:r>
            <a:r>
              <a:rPr lang="en-US" sz="2000" dirty="0" smtClean="0"/>
              <a:t>) </a:t>
            </a:r>
            <a:r>
              <a:rPr lang="el-GR" sz="2000" dirty="0" smtClean="0"/>
              <a:t>συγκλίνει στην τιμή </a:t>
            </a:r>
            <a:r>
              <a:rPr lang="en-US" sz="2000" i="1" dirty="0" smtClean="0"/>
              <a:t>H(X)=</a:t>
            </a:r>
            <a:r>
              <a:rPr lang="el-GR" sz="2000" i="1" dirty="0" smtClean="0"/>
              <a:t>1.3</a:t>
            </a:r>
            <a:r>
              <a:rPr lang="en-US" sz="2000" i="1" dirty="0" smtClean="0"/>
              <a:t> bits/letter</a:t>
            </a:r>
            <a:endParaRPr lang="en-GB" sz="20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 </a:t>
            </a:r>
            <a:r>
              <a:rPr lang="en-US" smtClean="0"/>
              <a:t>2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6515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</a:t>
            </a:r>
            <a:r>
              <a:rPr lang="el-GR" sz="2000" dirty="0" err="1" smtClean="0"/>
              <a:t>στ</a:t>
            </a:r>
            <a:r>
              <a:rPr lang="en-US" sz="2000" dirty="0" smtClean="0"/>
              <a:t>o</a:t>
            </a:r>
            <a:r>
              <a:rPr lang="el-GR" sz="2000" dirty="0" smtClean="0"/>
              <a:t> </a:t>
            </a:r>
            <a:r>
              <a:rPr lang="el-GR" sz="2000" dirty="0" err="1" smtClean="0"/>
              <a:t>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Πανεπιστήμιο Πατρών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  <p:sp>
        <p:nvSpPr>
          <p:cNvPr id="5" name="Ορθογώνιο 4"/>
          <p:cNvSpPr/>
          <p:nvPr/>
        </p:nvSpPr>
        <p:spPr>
          <a:xfrm>
            <a:off x="107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Ορθογώνιο 5"/>
          <p:cNvSpPr/>
          <p:nvPr/>
        </p:nvSpPr>
        <p:spPr>
          <a:xfrm>
            <a:off x="464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8" name="Εικόνα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4660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400" dirty="0" smtClean="0"/>
              <a:t>Σημειώματα</a:t>
            </a:r>
            <a:endParaRPr lang="el-GR" sz="4400" dirty="0"/>
          </a:p>
        </p:txBody>
      </p:sp>
    </p:spTree>
    <p:extLst>
      <p:ext uri="{BB962C8B-B14F-4D97-AF65-F5344CB8AC3E}">
        <p14:creationId xmlns:p14="http://schemas.microsoft.com/office/powerpoint/2010/main" val="3576274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l-GR" dirty="0"/>
              <a:t>Σημείωμα Ιστορικού </a:t>
            </a:r>
            <a:r>
              <a:rPr lang="el-GR" dirty="0" smtClean="0"/>
              <a:t>Εκδόσεων</a:t>
            </a:r>
            <a:r>
              <a:rPr lang="en-US" dirty="0" smtClean="0"/>
              <a:t> </a:t>
            </a:r>
            <a:r>
              <a:rPr lang="el-GR" dirty="0" smtClean="0"/>
              <a:t>Έργου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34220" y="1556792"/>
            <a:ext cx="858625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έργο αποτελεί την έκδοση </a:t>
            </a:r>
            <a:r>
              <a:rPr lang="el-GR" sz="2000" dirty="0" smtClean="0"/>
              <a:t>1.00. </a:t>
            </a:r>
            <a:endParaRPr lang="el-GR" sz="2000" dirty="0"/>
          </a:p>
        </p:txBody>
      </p:sp>
      <p:sp>
        <p:nvSpPr>
          <p:cNvPr id="6" name="Ορθογώνιο 5"/>
          <p:cNvSpPr/>
          <p:nvPr/>
        </p:nvSpPr>
        <p:spPr>
          <a:xfrm>
            <a:off x="107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Ορθογώνιο 6"/>
          <p:cNvSpPr/>
          <p:nvPr/>
        </p:nvSpPr>
        <p:spPr>
          <a:xfrm>
            <a:off x="464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8" name="Εικόνα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3968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7" name="Rectangle 103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l-GR" sz="3600" dirty="0" smtClean="0"/>
              <a:t>Ψηφιακή Μετάδοση</a:t>
            </a:r>
            <a:endParaRPr lang="en-GB" sz="3600" dirty="0" smtClean="0"/>
          </a:p>
        </p:txBody>
      </p:sp>
      <p:sp>
        <p:nvSpPr>
          <p:cNvPr id="288778" name="Rectangle 1034"/>
          <p:cNvSpPr>
            <a:spLocks noGrp="1" noChangeArrowheads="1"/>
          </p:cNvSpPr>
          <p:nvPr>
            <p:ph idx="1"/>
          </p:nvPr>
        </p:nvSpPr>
        <p:spPr>
          <a:xfrm>
            <a:off x="501650" y="1417637"/>
            <a:ext cx="8305800" cy="5114925"/>
          </a:xfrm>
        </p:spPr>
        <p:txBody>
          <a:bodyPr>
            <a:noAutofit/>
          </a:bodyPr>
          <a:lstStyle/>
          <a:p>
            <a:pPr eaLnBrk="1" hangingPunct="1">
              <a:spcBef>
                <a:spcPct val="15000"/>
              </a:spcBef>
              <a:spcAft>
                <a:spcPts val="1200"/>
              </a:spcAft>
              <a:defRPr/>
            </a:pPr>
            <a:r>
              <a:rPr lang="el-GR" sz="2000" dirty="0" smtClean="0"/>
              <a:t>Υπάρχουν ιδιαίτερα εξελιγμένες τεχνικές </a:t>
            </a:r>
            <a:r>
              <a:rPr lang="el-GR" sz="2000" dirty="0" smtClean="0">
                <a:solidFill>
                  <a:srgbClr val="0033CC"/>
                </a:solidFill>
              </a:rPr>
              <a:t>αναλογικής</a:t>
            </a:r>
            <a:r>
              <a:rPr lang="el-GR" sz="2000" dirty="0" smtClean="0"/>
              <a:t> μετάδοσης (που ακόμη χρησιμοποιούνται σε ορισμένες εφαρμογές) </a:t>
            </a:r>
          </a:p>
          <a:p>
            <a:pPr eaLnBrk="1" hangingPunct="1">
              <a:spcBef>
                <a:spcPct val="15000"/>
              </a:spcBef>
              <a:defRPr/>
            </a:pPr>
            <a:r>
              <a:rPr lang="el-GR" sz="2000" dirty="0" smtClean="0"/>
              <a:t>Η ψηφιακή μετάδοση όμως έχει σαφή </a:t>
            </a:r>
            <a:r>
              <a:rPr lang="el-GR" sz="2000" dirty="0" smtClean="0">
                <a:solidFill>
                  <a:srgbClr val="0033CC"/>
                </a:solidFill>
              </a:rPr>
              <a:t>πλεονεκτήματα</a:t>
            </a:r>
            <a:r>
              <a:rPr lang="el-GR" sz="2000" dirty="0" smtClean="0"/>
              <a:t>:</a:t>
            </a:r>
          </a:p>
          <a:p>
            <a:pPr lvl="1" eaLnBrk="1" hangingPunct="1">
              <a:spcBef>
                <a:spcPct val="15000"/>
              </a:spcBef>
              <a:defRPr/>
            </a:pPr>
            <a:r>
              <a:rPr lang="el-GR" sz="2000" dirty="0" smtClean="0"/>
              <a:t>μεγαλύτερη ανοσία σε θόρυβο, παρεμβολές και παραμορφώσεις</a:t>
            </a:r>
          </a:p>
          <a:p>
            <a:pPr lvl="1" eaLnBrk="1" hangingPunct="1">
              <a:spcBef>
                <a:spcPct val="15000"/>
              </a:spcBef>
              <a:defRPr/>
            </a:pPr>
            <a:r>
              <a:rPr lang="el-GR" sz="2000" dirty="0" smtClean="0"/>
              <a:t>ευελιξία στην ανταλλαγή εύρους ζώνης και ισχύος</a:t>
            </a:r>
          </a:p>
          <a:p>
            <a:pPr lvl="1" eaLnBrk="1" hangingPunct="1">
              <a:spcBef>
                <a:spcPct val="15000"/>
              </a:spcBef>
              <a:defRPr/>
            </a:pPr>
            <a:r>
              <a:rPr lang="el-GR" sz="2000" dirty="0" smtClean="0"/>
              <a:t>Προσφέρει νέες δυνατότητες πολυπλεξίας</a:t>
            </a:r>
          </a:p>
          <a:p>
            <a:pPr lvl="1" eaLnBrk="1" hangingPunct="1">
              <a:spcBef>
                <a:spcPct val="15000"/>
              </a:spcBef>
              <a:defRPr/>
            </a:pPr>
            <a:r>
              <a:rPr lang="el-GR" sz="2000" dirty="0" smtClean="0"/>
              <a:t>τεχνικές κρυπτογράφησης και προστασίας</a:t>
            </a:r>
          </a:p>
          <a:p>
            <a:pPr lvl="1" eaLnBrk="1" hangingPunct="1">
              <a:spcBef>
                <a:spcPct val="15000"/>
              </a:spcBef>
              <a:spcAft>
                <a:spcPts val="1200"/>
              </a:spcAft>
              <a:defRPr/>
            </a:pPr>
            <a:r>
              <a:rPr lang="el-GR" sz="2000" dirty="0" smtClean="0"/>
              <a:t>ευκολία υλοποίησης σε </a:t>
            </a:r>
            <a:r>
              <a:rPr lang="en-US" sz="2000" dirty="0" smtClean="0"/>
              <a:t>VLSI (</a:t>
            </a:r>
            <a:r>
              <a:rPr lang="el-GR" sz="2000" dirty="0" smtClean="0"/>
              <a:t>και γενικά σε διάφορες πλατφόρμες υλικου)</a:t>
            </a:r>
            <a:r>
              <a:rPr lang="en-US" sz="2000" dirty="0" smtClean="0"/>
              <a:t> </a:t>
            </a:r>
            <a:endParaRPr lang="el-GR" sz="2000" dirty="0" smtClean="0"/>
          </a:p>
          <a:p>
            <a:pPr eaLnBrk="1" hangingPunct="1">
              <a:spcBef>
                <a:spcPct val="15000"/>
              </a:spcBef>
              <a:spcAft>
                <a:spcPts val="1200"/>
              </a:spcAft>
              <a:defRPr/>
            </a:pPr>
            <a:r>
              <a:rPr lang="el-GR" sz="2000" dirty="0" smtClean="0"/>
              <a:t>Η </a:t>
            </a:r>
            <a:r>
              <a:rPr lang="el-GR" sz="2000" dirty="0" smtClean="0">
                <a:solidFill>
                  <a:srgbClr val="0033CC"/>
                </a:solidFill>
              </a:rPr>
              <a:t>Ψηφιακή Μετάδοση</a:t>
            </a:r>
            <a:r>
              <a:rPr lang="el-GR" sz="2000" dirty="0" smtClean="0"/>
              <a:t> απαιτεί </a:t>
            </a:r>
            <a:r>
              <a:rPr lang="el-GR" sz="2000" dirty="0" smtClean="0">
                <a:solidFill>
                  <a:srgbClr val="0033CC"/>
                </a:solidFill>
                <a:sym typeface="Wingdings" pitchFamily="2" charset="2"/>
              </a:rPr>
              <a:t>Ψηφιακά Δεδομένα</a:t>
            </a:r>
            <a:endParaRPr lang="el-GR" sz="2000" dirty="0" smtClean="0"/>
          </a:p>
          <a:p>
            <a:pPr eaLnBrk="1" hangingPunct="1">
              <a:spcBef>
                <a:spcPct val="15000"/>
              </a:spcBef>
              <a:spcAft>
                <a:spcPts val="1200"/>
              </a:spcAft>
              <a:defRPr/>
            </a:pPr>
            <a:r>
              <a:rPr lang="el-GR" sz="2000" dirty="0" smtClean="0"/>
              <a:t>Αν τα δεδομένα είναι </a:t>
            </a:r>
            <a:r>
              <a:rPr lang="el-GR" sz="2000" dirty="0" smtClean="0">
                <a:solidFill>
                  <a:srgbClr val="0033CC"/>
                </a:solidFill>
              </a:rPr>
              <a:t>Αναλογικά</a:t>
            </a:r>
            <a:r>
              <a:rPr lang="el-GR" sz="2000" dirty="0" smtClean="0"/>
              <a:t>, θα πρέπει να μετατραπούν σε </a:t>
            </a:r>
            <a:r>
              <a:rPr lang="el-GR" sz="2000" dirty="0" smtClean="0">
                <a:solidFill>
                  <a:srgbClr val="0033CC"/>
                </a:solidFill>
              </a:rPr>
              <a:t>Ψηφιακά  </a:t>
            </a:r>
            <a:r>
              <a:rPr lang="el-GR" sz="2000" dirty="0" smtClean="0"/>
              <a:t>(πώς ;)</a:t>
            </a:r>
          </a:p>
          <a:p>
            <a:pPr eaLnBrk="1" hangingPunct="1">
              <a:spcBef>
                <a:spcPct val="15000"/>
              </a:spcBef>
              <a:spcAft>
                <a:spcPts val="1200"/>
              </a:spcAft>
              <a:defRPr/>
            </a:pPr>
            <a:r>
              <a:rPr lang="el-GR" sz="2000" dirty="0" smtClean="0">
                <a:solidFill>
                  <a:srgbClr val="0033CC"/>
                </a:solidFill>
              </a:rPr>
              <a:t>Ερώτηση:</a:t>
            </a:r>
            <a:r>
              <a:rPr lang="el-GR" sz="2000" dirty="0" smtClean="0"/>
              <a:t> Χάνεται πληροφορία κατά τη μετατροπή </a:t>
            </a:r>
            <a:r>
              <a:rPr lang="en-US" sz="2000" dirty="0" smtClean="0"/>
              <a:t>A/D</a:t>
            </a:r>
            <a:r>
              <a:rPr lang="el-GR" sz="2000" dirty="0" smtClean="0"/>
              <a:t>;</a:t>
            </a:r>
            <a:endParaRPr lang="en-US" sz="2000" dirty="0" smtClean="0"/>
          </a:p>
          <a:p>
            <a:pPr eaLnBrk="1" hangingPunct="1">
              <a:defRPr/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/>
              <a:t>Copyright Πανεπιστήμιο Πατρών</a:t>
            </a:r>
            <a:r>
              <a:rPr lang="en-US" sz="2000" dirty="0"/>
              <a:t>, </a:t>
            </a:r>
            <a:r>
              <a:rPr lang="el-GR" sz="2000" dirty="0"/>
              <a:t>Κώστας Μπερμπερίδης. </a:t>
            </a:r>
            <a:r>
              <a:rPr lang="el-GR" sz="2000" dirty="0" smtClean="0"/>
              <a:t>«Ψηφιακές Τηλεπικοινωνίες</a:t>
            </a:r>
            <a:r>
              <a:rPr lang="el-GR" sz="2000" dirty="0"/>
              <a:t>». Έκδοση: 1.0. Πάτρα 2015. Διαθέσιμο από τη δικτυακή διεύθυνση: </a:t>
            </a:r>
            <a:r>
              <a:rPr lang="en-US" sz="2000" dirty="0"/>
              <a:t>https://eclass.upatras.gr/courses/CEID1110</a:t>
            </a:r>
            <a:r>
              <a:rPr lang="en-US" sz="2000" dirty="0" smtClean="0"/>
              <a:t>/</a:t>
            </a:r>
            <a:r>
              <a:rPr lang="el-GR" sz="2000" dirty="0" smtClean="0"/>
              <a:t>.</a:t>
            </a:r>
            <a:endParaRPr lang="el-GR" sz="2000" dirty="0"/>
          </a:p>
        </p:txBody>
      </p:sp>
      <p:sp>
        <p:nvSpPr>
          <p:cNvPr id="4" name="Ορθογώνιο 3"/>
          <p:cNvSpPr/>
          <p:nvPr/>
        </p:nvSpPr>
        <p:spPr>
          <a:xfrm>
            <a:off x="107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Ορθογώνιο 4"/>
          <p:cNvSpPr/>
          <p:nvPr/>
        </p:nvSpPr>
        <p:spPr>
          <a:xfrm>
            <a:off x="464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6" name="Εικόνα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6085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5"/>
            <a:ext cx="8928992" cy="108916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600" dirty="0" smtClean="0"/>
              <a:t>Το </a:t>
            </a:r>
            <a:r>
              <a:rPr lang="el-GR" sz="16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1600" dirty="0" err="1"/>
              <a:t>κ.λ.π</a:t>
            </a:r>
            <a:r>
              <a:rPr lang="el-GR" sz="16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1600" dirty="0" smtClean="0"/>
              <a:t>».                     </a:t>
            </a:r>
          </a:p>
          <a:p>
            <a:pPr marL="0" indent="0">
              <a:buNone/>
            </a:pPr>
            <a:endParaRPr lang="el-GR" sz="1600" dirty="0"/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06084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636912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/>
          <a:p>
            <a:pPr algn="l">
              <a:buNone/>
            </a:pPr>
            <a:r>
              <a:rPr lang="el-GR" sz="1800" dirty="0">
                <a:latin typeface="+mn-lt"/>
              </a:rPr>
              <a:t>[1] http://creativecommons.org/licenses/by-nc-sa/4.0/ </a:t>
            </a:r>
          </a:p>
          <a:p>
            <a:pPr algn="l">
              <a:buNone/>
            </a:pPr>
            <a:r>
              <a:rPr lang="el-GR" sz="1800" dirty="0">
                <a:latin typeface="+mn-lt"/>
              </a:rPr>
              <a:t>Ως </a:t>
            </a:r>
            <a:r>
              <a:rPr lang="el-GR" sz="1800" b="1" dirty="0">
                <a:latin typeface="+mn-lt"/>
              </a:rPr>
              <a:t>Μη Εμπορική</a:t>
            </a:r>
            <a:r>
              <a:rPr lang="el-GR" sz="1800" dirty="0">
                <a:latin typeface="+mn-lt"/>
              </a:rPr>
              <a:t> ορίζεται η χρήση: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l-GR" sz="1800" dirty="0">
                <a:latin typeface="+mn-lt"/>
              </a:rPr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sz="1800" dirty="0" err="1">
                <a:latin typeface="+mn-lt"/>
              </a:rPr>
              <a:t>αδειοδόχο</a:t>
            </a:r>
            <a:endParaRPr lang="el-GR" sz="1800" dirty="0">
              <a:latin typeface="+mn-lt"/>
            </a:endParaRP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l-GR" sz="1800" dirty="0">
                <a:latin typeface="+mn-lt"/>
              </a:rPr>
              <a:t>που</a:t>
            </a:r>
            <a:r>
              <a:rPr lang="en-GB" sz="1800" dirty="0">
                <a:latin typeface="+mn-lt"/>
              </a:rPr>
              <a:t> </a:t>
            </a:r>
            <a:r>
              <a:rPr lang="el-GR" sz="1800" dirty="0">
                <a:latin typeface="+mn-lt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l-GR" sz="1800" dirty="0">
                <a:latin typeface="+mn-lt"/>
              </a:rPr>
              <a:t>που</a:t>
            </a:r>
            <a:r>
              <a:rPr lang="en-GB" sz="1800" dirty="0">
                <a:latin typeface="+mn-lt"/>
              </a:rPr>
              <a:t> </a:t>
            </a:r>
            <a:r>
              <a:rPr lang="el-GR" sz="1800" dirty="0">
                <a:latin typeface="+mn-lt"/>
              </a:rPr>
              <a:t>δεν προσπορίζει στο διανομέα του έργου και</a:t>
            </a:r>
            <a:r>
              <a:rPr lang="en-GB" sz="1800" dirty="0">
                <a:latin typeface="+mn-lt"/>
              </a:rPr>
              <a:t> </a:t>
            </a:r>
            <a:r>
              <a:rPr lang="el-GR" sz="1800" dirty="0" err="1">
                <a:latin typeface="+mn-lt"/>
              </a:rPr>
              <a:t>αδειοδόχο</a:t>
            </a:r>
            <a:r>
              <a:rPr lang="en-GB" sz="1800" dirty="0">
                <a:latin typeface="+mn-lt"/>
              </a:rPr>
              <a:t> </a:t>
            </a:r>
            <a:r>
              <a:rPr lang="el-GR" sz="1800" dirty="0">
                <a:latin typeface="+mn-lt"/>
              </a:rPr>
              <a:t>έμμεσο οικονομικό όφελος (π.χ. διαφημίσεις) από την προβολή του έργου σε διαδικτυακό </a:t>
            </a:r>
            <a:r>
              <a:rPr lang="el-GR" sz="1800" dirty="0" smtClean="0">
                <a:latin typeface="+mn-lt"/>
              </a:rPr>
              <a:t>τόπο</a:t>
            </a:r>
            <a:endParaRPr lang="en-US" sz="1800" dirty="0" smtClean="0">
              <a:latin typeface="+mn-lt"/>
            </a:endParaRPr>
          </a:p>
          <a:p>
            <a:pPr algn="l">
              <a:buNone/>
            </a:pPr>
            <a:endParaRPr lang="el-GR" sz="1800" dirty="0" smtClean="0">
              <a:latin typeface="+mn-lt"/>
            </a:endParaRPr>
          </a:p>
          <a:p>
            <a:pPr algn="l">
              <a:buNone/>
            </a:pPr>
            <a:r>
              <a:rPr lang="el-GR" sz="1800" dirty="0" smtClean="0">
                <a:latin typeface="+mn-lt"/>
              </a:rPr>
              <a:t>Ο </a:t>
            </a:r>
            <a:r>
              <a:rPr lang="el-GR" sz="1800" dirty="0">
                <a:latin typeface="+mn-lt"/>
              </a:rPr>
              <a:t>δικαιούχος μπορεί να παρέχει στον </a:t>
            </a:r>
            <a:r>
              <a:rPr lang="el-GR" sz="1800" dirty="0" err="1">
                <a:latin typeface="+mn-lt"/>
              </a:rPr>
              <a:t>αδειοδόχο</a:t>
            </a:r>
            <a:r>
              <a:rPr lang="el-GR" sz="1800" dirty="0">
                <a:latin typeface="+mn-lt"/>
              </a:rPr>
              <a:t> ξεχωριστή άδεια να χρησιμοποιεί το έργο για εμπορική χρήση, εφόσον αυτό του ζητηθεί</a:t>
            </a:r>
            <a:r>
              <a:rPr lang="el-GR" sz="1800" dirty="0" smtClean="0">
                <a:latin typeface="+mn-lt"/>
              </a:rPr>
              <a:t>.</a:t>
            </a:r>
            <a:endParaRPr lang="el-GR" sz="1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60112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  <p:sp>
        <p:nvSpPr>
          <p:cNvPr id="4" name="Ορθογώνιο 3"/>
          <p:cNvSpPr/>
          <p:nvPr/>
        </p:nvSpPr>
        <p:spPr>
          <a:xfrm>
            <a:off x="107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Ορθογώνιο 4"/>
          <p:cNvSpPr/>
          <p:nvPr/>
        </p:nvSpPr>
        <p:spPr>
          <a:xfrm>
            <a:off x="464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6" name="Εικόνα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0138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99392"/>
            <a:ext cx="9144000" cy="1143000"/>
          </a:xfrm>
        </p:spPr>
        <p:txBody>
          <a:bodyPr>
            <a:noAutofit/>
          </a:bodyPr>
          <a:lstStyle/>
          <a:p>
            <a:r>
              <a:rPr lang="el-GR" dirty="0"/>
              <a:t>Σημείωμα Χρήσης Έργων </a:t>
            </a:r>
            <a:r>
              <a:rPr lang="el-GR" dirty="0" smtClean="0"/>
              <a:t>Τρίτων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556792"/>
            <a:ext cx="8856984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Έργο αυτό κάνει χρήση των ακόλουθων έργων</a:t>
            </a:r>
            <a:r>
              <a:rPr lang="el-GR" sz="2000" dirty="0" smtClean="0"/>
              <a:t>:</a:t>
            </a:r>
          </a:p>
          <a:p>
            <a:r>
              <a:rPr lang="el-GR" sz="2000" dirty="0"/>
              <a:t>Η</a:t>
            </a:r>
            <a:r>
              <a:rPr lang="el-GR" sz="2000" dirty="0" smtClean="0"/>
              <a:t> </a:t>
            </a:r>
            <a:r>
              <a:rPr lang="el-GR" sz="2000" smtClean="0"/>
              <a:t>εικόνα στη </a:t>
            </a:r>
            <a:r>
              <a:rPr lang="el-GR" sz="2000" dirty="0" smtClean="0"/>
              <a:t>διαφάνεια 17 έχει δημιουργηθεί </a:t>
            </a:r>
            <a:r>
              <a:rPr lang="el-GR" sz="2000" dirty="0"/>
              <a:t>με βάση αντίστοιχες εικόνες στο βιβλίο «Συστήματα Τηλεπικοινωνιών», </a:t>
            </a:r>
            <a:r>
              <a:rPr lang="en-US" sz="2000" dirty="0"/>
              <a:t>J. G. </a:t>
            </a:r>
            <a:r>
              <a:rPr lang="en-US" sz="2000" dirty="0" err="1"/>
              <a:t>Proakis</a:t>
            </a:r>
            <a:r>
              <a:rPr lang="el-GR" sz="2000" dirty="0"/>
              <a:t>, </a:t>
            </a:r>
            <a:r>
              <a:rPr lang="en-US" sz="2000" dirty="0"/>
              <a:t>M. </a:t>
            </a:r>
            <a:r>
              <a:rPr lang="en-US" sz="2000" dirty="0" err="1"/>
              <a:t>Salehi</a:t>
            </a:r>
            <a:r>
              <a:rPr lang="en-US" sz="2000" dirty="0"/>
              <a:t>, </a:t>
            </a:r>
            <a:r>
              <a:rPr lang="el-GR" sz="2000" dirty="0"/>
              <a:t>Εθνικό και Καποδιστριακό Πανεπιστήμιο Αθηνών (Μετάφραση-Επιμέλεια: Καρούμπαλος Κ. και Ζέρβας Ε., Καραμπογιάς Σ., </a:t>
            </a:r>
            <a:r>
              <a:rPr lang="el-GR" sz="2000" dirty="0" err="1"/>
              <a:t>Σαγκριώτης</a:t>
            </a:r>
            <a:r>
              <a:rPr lang="el-GR" sz="2000" dirty="0"/>
              <a:t> Ε</a:t>
            </a:r>
            <a:r>
              <a:rPr lang="el-GR" sz="2000" dirty="0" smtClean="0"/>
              <a:t>.)</a:t>
            </a:r>
            <a:endParaRPr lang="en-US" sz="2000" dirty="0"/>
          </a:p>
        </p:txBody>
      </p:sp>
      <p:sp>
        <p:nvSpPr>
          <p:cNvPr id="4" name="Ορθογώνιο 3"/>
          <p:cNvSpPr/>
          <p:nvPr/>
        </p:nvSpPr>
        <p:spPr>
          <a:xfrm>
            <a:off x="107504" y="6237312"/>
            <a:ext cx="356652" cy="5760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Ορθογώνιο 4"/>
          <p:cNvSpPr/>
          <p:nvPr/>
        </p:nvSpPr>
        <p:spPr>
          <a:xfrm>
            <a:off x="464156" y="6453336"/>
            <a:ext cx="8068284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6" name="Εικόνα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015402"/>
            <a:ext cx="726005" cy="70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0823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dirty="0" smtClean="0"/>
              <a:t>Θεωρία Πληροφορίας;</a:t>
            </a:r>
            <a:endParaRPr lang="en-GB" dirty="0" smtClean="0"/>
          </a:p>
        </p:txBody>
      </p:sp>
      <p:sp>
        <p:nvSpPr>
          <p:cNvPr id="287747" name="Rectangle 3"/>
          <p:cNvSpPr>
            <a:spLocks noGrp="1" noChangeArrowheads="1"/>
          </p:cNvSpPr>
          <p:nvPr>
            <p:ph idx="1"/>
          </p:nvPr>
        </p:nvSpPr>
        <p:spPr>
          <a:xfrm>
            <a:off x="501650" y="1417637"/>
            <a:ext cx="8305800" cy="5114925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l-GR" sz="2000" dirty="0" smtClean="0">
                <a:solidFill>
                  <a:srgbClr val="0033CC"/>
                </a:solidFill>
              </a:rPr>
              <a:t>Βασικοί Στόχοι στις Ψηφιακές Τηλεπικοινωνίες</a:t>
            </a:r>
            <a:r>
              <a:rPr lang="el-GR" sz="2000" dirty="0" smtClean="0"/>
              <a:t>:</a:t>
            </a:r>
          </a:p>
          <a:p>
            <a:pPr lvl="1" eaLnBrk="1" hangingPunct="1">
              <a:defRPr/>
            </a:pPr>
            <a:r>
              <a:rPr lang="el-GR" sz="2000" dirty="0" smtClean="0"/>
              <a:t>η </a:t>
            </a:r>
            <a:r>
              <a:rPr lang="el-GR" sz="2000" dirty="0" smtClean="0">
                <a:solidFill>
                  <a:srgbClr val="C00000"/>
                </a:solidFill>
              </a:rPr>
              <a:t>αποδοτική αναπαράσταση </a:t>
            </a:r>
            <a:r>
              <a:rPr lang="el-GR" sz="2000" dirty="0" smtClean="0"/>
              <a:t>των δεδομένων που εξάγει μια πηγή πληροφορίας</a:t>
            </a:r>
          </a:p>
          <a:p>
            <a:pPr lvl="1" eaLnBrk="1" hangingPunct="1">
              <a:spcAft>
                <a:spcPts val="1200"/>
              </a:spcAft>
              <a:defRPr/>
            </a:pPr>
            <a:r>
              <a:rPr lang="el-GR" sz="2000" dirty="0" smtClean="0"/>
              <a:t>η </a:t>
            </a:r>
            <a:r>
              <a:rPr lang="el-GR" sz="2000" dirty="0" smtClean="0">
                <a:solidFill>
                  <a:srgbClr val="C00000"/>
                </a:solidFill>
              </a:rPr>
              <a:t>αποδοτική μετάδοση </a:t>
            </a:r>
            <a:r>
              <a:rPr lang="el-GR" sz="2000" dirty="0" smtClean="0"/>
              <a:t>της πληροφορίας πάνω από ένα κανάλι</a:t>
            </a:r>
          </a:p>
          <a:p>
            <a:pPr eaLnBrk="1" hangingPunct="1">
              <a:defRPr/>
            </a:pPr>
            <a:r>
              <a:rPr lang="el-GR" sz="2000" dirty="0" smtClean="0"/>
              <a:t>Με το πρώτο ζήτημα ασχολείται η </a:t>
            </a:r>
            <a:r>
              <a:rPr lang="el-GR" sz="2000" dirty="0" smtClean="0">
                <a:solidFill>
                  <a:srgbClr val="0033CC"/>
                </a:solidFill>
              </a:rPr>
              <a:t>κωδικοποίηση πηγής (</a:t>
            </a:r>
            <a:r>
              <a:rPr lang="en-US" sz="2000" dirty="0" smtClean="0">
                <a:solidFill>
                  <a:srgbClr val="0033CC"/>
                </a:solidFill>
              </a:rPr>
              <a:t>source coding</a:t>
            </a:r>
            <a:r>
              <a:rPr lang="el-GR" sz="2000" dirty="0" smtClean="0">
                <a:solidFill>
                  <a:srgbClr val="0033CC"/>
                </a:solidFill>
              </a:rPr>
              <a:t>)</a:t>
            </a:r>
          </a:p>
          <a:p>
            <a:pPr lvl="1" eaLnBrk="1" hangingPunct="1">
              <a:defRPr/>
            </a:pPr>
            <a:r>
              <a:rPr lang="el-GR" sz="2000" dirty="0" smtClean="0"/>
              <a:t>θα μας απασχολήσει στα αμέσως επόμενα μαθήματα</a:t>
            </a:r>
          </a:p>
          <a:p>
            <a:pPr eaLnBrk="1" hangingPunct="1">
              <a:defRPr/>
            </a:pPr>
            <a:r>
              <a:rPr lang="el-GR" sz="2000" dirty="0" smtClean="0"/>
              <a:t>Με το δεύτερο ζήτημα ασχολείται η </a:t>
            </a:r>
            <a:r>
              <a:rPr lang="el-GR" sz="2000" dirty="0" smtClean="0">
                <a:solidFill>
                  <a:srgbClr val="0033CC"/>
                </a:solidFill>
              </a:rPr>
              <a:t>κωδικοποίηση καναλιού</a:t>
            </a:r>
            <a:r>
              <a:rPr lang="en-US" sz="2000" dirty="0" smtClean="0">
                <a:solidFill>
                  <a:srgbClr val="0033CC"/>
                </a:solidFill>
              </a:rPr>
              <a:t> (channel coding)</a:t>
            </a:r>
            <a:endParaRPr lang="el-GR" sz="2000" dirty="0" smtClean="0">
              <a:solidFill>
                <a:srgbClr val="0033CC"/>
              </a:solidFill>
            </a:endParaRPr>
          </a:p>
          <a:p>
            <a:pPr lvl="1" eaLnBrk="1" hangingPunct="1">
              <a:defRPr/>
            </a:pPr>
            <a:r>
              <a:rPr lang="el-GR" sz="2000" dirty="0" smtClean="0"/>
              <a:t>θα μας απασχολήσει σε μεθεπόμενα μαθήματα</a:t>
            </a:r>
          </a:p>
          <a:p>
            <a:pPr eaLnBrk="1" hangingPunct="1">
              <a:defRPr/>
            </a:pPr>
            <a:r>
              <a:rPr lang="el-GR" sz="2000" dirty="0" smtClean="0"/>
              <a:t>Τα δύο αυτά αντικείμενα ανήκουν στον ευρύτερο χώρο της </a:t>
            </a:r>
            <a:r>
              <a:rPr lang="el-GR" sz="2000" dirty="0" smtClean="0">
                <a:solidFill>
                  <a:srgbClr val="0033CC"/>
                </a:solidFill>
              </a:rPr>
              <a:t>Θεωρίας Πληροφορίας (Ι</a:t>
            </a:r>
            <a:r>
              <a:rPr lang="en-US" sz="2000" dirty="0" err="1" smtClean="0">
                <a:solidFill>
                  <a:srgbClr val="0033CC"/>
                </a:solidFill>
              </a:rPr>
              <a:t>nformation</a:t>
            </a:r>
            <a:r>
              <a:rPr lang="en-US" sz="2000" dirty="0" smtClean="0">
                <a:solidFill>
                  <a:srgbClr val="0033CC"/>
                </a:solidFill>
              </a:rPr>
              <a:t> </a:t>
            </a:r>
            <a:r>
              <a:rPr lang="el-GR" sz="2000" dirty="0" smtClean="0">
                <a:solidFill>
                  <a:srgbClr val="0033CC"/>
                </a:solidFill>
              </a:rPr>
              <a:t>Τ</a:t>
            </a:r>
            <a:r>
              <a:rPr lang="en-US" sz="2000" dirty="0" err="1" smtClean="0">
                <a:solidFill>
                  <a:srgbClr val="0033CC"/>
                </a:solidFill>
              </a:rPr>
              <a:t>heory</a:t>
            </a:r>
            <a:r>
              <a:rPr lang="el-GR" sz="2000" dirty="0" smtClean="0">
                <a:solidFill>
                  <a:srgbClr val="0033CC"/>
                </a:solidFill>
              </a:rPr>
              <a:t>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dirty="0" smtClean="0"/>
              <a:t>Κωδικοποίηση Πηγής</a:t>
            </a:r>
            <a:r>
              <a:rPr lang="en-US" dirty="0" smtClean="0"/>
              <a:t> (1 </a:t>
            </a:r>
            <a:r>
              <a:rPr lang="el-GR" dirty="0" smtClean="0"/>
              <a:t>από 2)</a:t>
            </a:r>
            <a:endParaRPr lang="en-GB" dirty="0" smtClean="0"/>
          </a:p>
        </p:txBody>
      </p:sp>
      <p:sp>
        <p:nvSpPr>
          <p:cNvPr id="493571" name="Rectangle 3"/>
          <p:cNvSpPr>
            <a:spLocks noGrp="1" noChangeArrowheads="1"/>
          </p:cNvSpPr>
          <p:nvPr>
            <p:ph idx="1"/>
          </p:nvPr>
        </p:nvSpPr>
        <p:spPr>
          <a:xfrm>
            <a:off x="442913" y="1417638"/>
            <a:ext cx="8701087" cy="4675658"/>
          </a:xfrm>
        </p:spPr>
        <p:txBody>
          <a:bodyPr>
            <a:noAutofit/>
          </a:bodyPr>
          <a:lstStyle/>
          <a:p>
            <a:pPr eaLnBrk="1" hangingPunct="1">
              <a:lnSpc>
                <a:spcPct val="125000"/>
              </a:lnSpc>
              <a:spcAft>
                <a:spcPts val="1200"/>
              </a:spcAft>
              <a:defRPr/>
            </a:pPr>
            <a:r>
              <a:rPr lang="el-GR" sz="2400" dirty="0" smtClean="0">
                <a:solidFill>
                  <a:srgbClr val="0033CC"/>
                </a:solidFill>
              </a:rPr>
              <a:t>Στόχος:</a:t>
            </a:r>
            <a:r>
              <a:rPr lang="el-GR" sz="2400" dirty="0" smtClean="0"/>
              <a:t>  </a:t>
            </a:r>
            <a:r>
              <a:rPr lang="el-GR" sz="2400" dirty="0" smtClean="0">
                <a:solidFill>
                  <a:srgbClr val="00B0F0"/>
                </a:solidFill>
              </a:rPr>
              <a:t>η αποδοτική αναπαράσταση/κωδικοποίηση/συμπίεση της πληροφορίας/σήματος/εξόδου μιας πηγής</a:t>
            </a:r>
            <a:endParaRPr lang="en-US" sz="2400" dirty="0" smtClean="0">
              <a:solidFill>
                <a:srgbClr val="00B0F0"/>
              </a:solidFill>
            </a:endParaRPr>
          </a:p>
          <a:p>
            <a:pPr eaLnBrk="1" hangingPunct="1">
              <a:lnSpc>
                <a:spcPct val="125000"/>
              </a:lnSpc>
              <a:defRPr/>
            </a:pPr>
            <a:r>
              <a:rPr lang="el-GR" sz="2400" dirty="0" smtClean="0">
                <a:solidFill>
                  <a:srgbClr val="0033CC"/>
                </a:solidFill>
              </a:rPr>
              <a:t>Ερωτήματα</a:t>
            </a:r>
            <a:r>
              <a:rPr lang="el-GR" sz="2400" dirty="0" smtClean="0"/>
              <a:t> που προκύπτουν:</a:t>
            </a:r>
            <a:endParaRPr lang="el-GR" sz="2000" dirty="0" smtClean="0"/>
          </a:p>
          <a:p>
            <a:pPr lvl="1" eaLnBrk="1" hangingPunct="1">
              <a:lnSpc>
                <a:spcPct val="125000"/>
              </a:lnSpc>
              <a:defRPr/>
            </a:pPr>
            <a:r>
              <a:rPr lang="el-GR" sz="2000" dirty="0" smtClean="0"/>
              <a:t>πώς ορίζεται η πληροφορία μιας πηγής;</a:t>
            </a:r>
          </a:p>
          <a:p>
            <a:pPr lvl="1" eaLnBrk="1" hangingPunct="1">
              <a:lnSpc>
                <a:spcPct val="125000"/>
              </a:lnSpc>
              <a:defRPr/>
            </a:pPr>
            <a:r>
              <a:rPr lang="el-GR" sz="2000" dirty="0" smtClean="0"/>
              <a:t>μπορώ να τη μετρήσω μαθηματικά;</a:t>
            </a:r>
          </a:p>
          <a:p>
            <a:pPr lvl="1" eaLnBrk="1" hangingPunct="1">
              <a:lnSpc>
                <a:spcPct val="125000"/>
              </a:lnSpc>
              <a:defRPr/>
            </a:pPr>
            <a:r>
              <a:rPr lang="el-GR" sz="2000" dirty="0" smtClean="0"/>
              <a:t>πότε μια πηγή παράγει περισσότερη πληροφορία;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dirty="0" smtClean="0"/>
              <a:t>Κωδικοποίηση Πηγής (2 από 2)</a:t>
            </a:r>
            <a:endParaRPr lang="en-GB" dirty="0" smtClean="0"/>
          </a:p>
        </p:txBody>
      </p:sp>
      <p:sp>
        <p:nvSpPr>
          <p:cNvPr id="493571" name="Rectangle 3"/>
          <p:cNvSpPr>
            <a:spLocks noGrp="1" noChangeArrowheads="1"/>
          </p:cNvSpPr>
          <p:nvPr>
            <p:ph idx="1"/>
          </p:nvPr>
        </p:nvSpPr>
        <p:spPr>
          <a:xfrm>
            <a:off x="442913" y="1417638"/>
            <a:ext cx="8701087" cy="5180012"/>
          </a:xfrm>
        </p:spPr>
        <p:txBody>
          <a:bodyPr>
            <a:noAutofit/>
          </a:bodyPr>
          <a:lstStyle/>
          <a:p>
            <a:pPr>
              <a:lnSpc>
                <a:spcPct val="125000"/>
              </a:lnSpc>
              <a:defRPr/>
            </a:pPr>
            <a:r>
              <a:rPr lang="el-GR" sz="2400" dirty="0">
                <a:solidFill>
                  <a:srgbClr val="0033CC"/>
                </a:solidFill>
              </a:rPr>
              <a:t>Ερωτήματα</a:t>
            </a:r>
            <a:r>
              <a:rPr lang="el-GR" sz="2400" dirty="0"/>
              <a:t> που προκύπτουν</a:t>
            </a:r>
            <a:r>
              <a:rPr lang="el-GR" sz="2400" dirty="0" smtClean="0"/>
              <a:t>:</a:t>
            </a:r>
          </a:p>
          <a:p>
            <a:pPr lvl="1">
              <a:lnSpc>
                <a:spcPct val="125000"/>
              </a:lnSpc>
              <a:defRPr/>
            </a:pPr>
            <a:r>
              <a:rPr lang="el-GR" sz="2000" dirty="0" smtClean="0"/>
              <a:t>τι </a:t>
            </a:r>
            <a:r>
              <a:rPr lang="el-GR" sz="2000" dirty="0"/>
              <a:t>παθαίνει η πληροφορία μιας πηγής όταν εφαρμόζω κάποια επεξεργασία (π.χ. μετατροπή </a:t>
            </a:r>
            <a:r>
              <a:rPr lang="en-US" sz="2000" dirty="0"/>
              <a:t>A/D</a:t>
            </a:r>
            <a:r>
              <a:rPr lang="el-GR" sz="2000" dirty="0"/>
              <a:t>);</a:t>
            </a:r>
          </a:p>
          <a:p>
            <a:pPr lvl="1">
              <a:lnSpc>
                <a:spcPct val="125000"/>
              </a:lnSpc>
              <a:spcAft>
                <a:spcPts val="1200"/>
              </a:spcAft>
              <a:defRPr/>
            </a:pPr>
            <a:r>
              <a:rPr lang="el-GR" sz="2000" dirty="0"/>
              <a:t>πόσο πολύ μπορώ να συμπιέσω τα δεδομένα μιας πηγής;</a:t>
            </a:r>
          </a:p>
          <a:p>
            <a:pPr eaLnBrk="1" hangingPunct="1">
              <a:lnSpc>
                <a:spcPct val="125000"/>
              </a:lnSpc>
              <a:defRPr/>
            </a:pPr>
            <a:endParaRPr lang="el-GR" sz="2000" dirty="0">
              <a:solidFill>
                <a:srgbClr val="0033CC"/>
              </a:solidFill>
            </a:endParaRPr>
          </a:p>
          <a:p>
            <a:pPr eaLnBrk="1" hangingPunct="1">
              <a:lnSpc>
                <a:spcPct val="125000"/>
              </a:lnSpc>
              <a:defRPr/>
            </a:pPr>
            <a:r>
              <a:rPr lang="el-GR" sz="2400" dirty="0" smtClean="0">
                <a:solidFill>
                  <a:srgbClr val="0033CC"/>
                </a:solidFill>
              </a:rPr>
              <a:t>Απαντήσεις</a:t>
            </a:r>
          </a:p>
          <a:p>
            <a:pPr lvl="1" eaLnBrk="1" hangingPunct="1">
              <a:lnSpc>
                <a:spcPct val="125000"/>
              </a:lnSpc>
              <a:defRPr/>
            </a:pPr>
            <a:r>
              <a:rPr lang="el-GR" sz="2000" dirty="0" smtClean="0"/>
              <a:t>δίνονται μέσα από τη Θεωρία Πληροφορίας και ιδιαίτερα τη θεωρία και τις τεχνικές κωδικοποίησης πηγής</a:t>
            </a:r>
          </a:p>
        </p:txBody>
      </p:sp>
    </p:spTree>
    <p:extLst>
      <p:ext uri="{BB962C8B-B14F-4D97-AF65-F5344CB8AC3E}">
        <p14:creationId xmlns:p14="http://schemas.microsoft.com/office/powerpoint/2010/main" val="40903038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l-GR" dirty="0" smtClean="0"/>
              <a:t>Πηγές Πληροφορίας (1 από 3)</a:t>
            </a:r>
            <a:endParaRPr lang="en-GB" dirty="0" smtClean="0"/>
          </a:p>
        </p:txBody>
      </p:sp>
      <p:sp>
        <p:nvSpPr>
          <p:cNvPr id="360451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l-GR" sz="2000" dirty="0" smtClean="0"/>
              <a:t>Η έξοδος της πηγής είναι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l-GR" sz="2000" dirty="0" smtClean="0"/>
              <a:t>κάτι </a:t>
            </a:r>
            <a:r>
              <a:rPr lang="el-GR" sz="2000" dirty="0" smtClean="0">
                <a:solidFill>
                  <a:srgbClr val="0033CC"/>
                </a:solidFill>
              </a:rPr>
              <a:t>τυχαίο και άγνωστο</a:t>
            </a:r>
          </a:p>
          <a:p>
            <a:pPr lvl="1" eaLnBrk="1" hangingPunct="1">
              <a:lnSpc>
                <a:spcPct val="90000"/>
              </a:lnSpc>
              <a:spcAft>
                <a:spcPts val="1200"/>
              </a:spcAft>
              <a:defRPr/>
            </a:pPr>
            <a:r>
              <a:rPr lang="el-GR" sz="2000" dirty="0" smtClean="0"/>
              <a:t>μια </a:t>
            </a:r>
            <a:r>
              <a:rPr lang="el-GR" sz="2000" dirty="0" smtClean="0">
                <a:solidFill>
                  <a:srgbClr val="0033CC"/>
                </a:solidFill>
              </a:rPr>
              <a:t>τυχαία διαδικασία</a:t>
            </a:r>
          </a:p>
          <a:p>
            <a:pPr eaLnBrk="1" hangingPunct="1">
              <a:lnSpc>
                <a:spcPct val="90000"/>
              </a:lnSpc>
              <a:spcAft>
                <a:spcPts val="1200"/>
              </a:spcAft>
              <a:defRPr/>
            </a:pPr>
            <a:r>
              <a:rPr lang="el-GR" sz="2000" dirty="0" smtClean="0"/>
              <a:t>Αν είναι κάτι σταθερό, δεν υπάρχει λόγος να το μεταδώσουμε...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l-GR" sz="2000" dirty="0" smtClean="0">
                <a:solidFill>
                  <a:srgbClr val="0033CC"/>
                </a:solidFill>
              </a:rPr>
              <a:t>Παραδείγματα</a:t>
            </a:r>
            <a:r>
              <a:rPr lang="el-GR" sz="2000" dirty="0" smtClean="0"/>
              <a:t> ειδών πληροφορίας: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l-GR" sz="2000" dirty="0" smtClean="0"/>
              <a:t>Ήχος, ομιλία, εικόνα, </a:t>
            </a:r>
            <a:r>
              <a:rPr lang="en-US" sz="2000" dirty="0" smtClean="0"/>
              <a:t>video</a:t>
            </a:r>
            <a:endParaRPr lang="el-GR" sz="2000" dirty="0" smtClean="0"/>
          </a:p>
          <a:p>
            <a:pPr lvl="1" eaLnBrk="1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sz="2000" dirty="0" smtClean="0"/>
              <a:t>Bits</a:t>
            </a:r>
            <a:r>
              <a:rPr lang="el-GR" sz="2000" dirty="0" smtClean="0"/>
              <a:t>, χαρακτήρες </a:t>
            </a:r>
            <a:r>
              <a:rPr lang="en-US" sz="2000" dirty="0" smtClean="0"/>
              <a:t>ASCII</a:t>
            </a:r>
            <a:endParaRPr lang="el-GR" sz="2000" dirty="0" smtClean="0"/>
          </a:p>
          <a:p>
            <a:pPr lvl="1" eaLnBrk="1" hangingPunct="1">
              <a:lnSpc>
                <a:spcPct val="90000"/>
              </a:lnSpc>
              <a:spcAft>
                <a:spcPts val="1200"/>
              </a:spcAft>
              <a:defRPr/>
            </a:pPr>
            <a:r>
              <a:rPr lang="el-GR" sz="2000" dirty="0" smtClean="0"/>
              <a:t>Βιο-ιατρικά σήματα, Οικονομικά στοιχεία ...</a:t>
            </a:r>
            <a:endParaRPr lang="en-US" sz="2000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defRPr/>
            </a:pPr>
            <a:r>
              <a:rPr lang="el-GR" sz="2000" dirty="0">
                <a:solidFill>
                  <a:srgbClr val="0033CC"/>
                </a:solidFill>
              </a:rPr>
              <a:t>Διάκριση ως προς το χρόνο (ή και χώρο)</a:t>
            </a:r>
            <a:r>
              <a:rPr lang="el-GR" sz="2000" dirty="0"/>
              <a:t>:</a:t>
            </a:r>
          </a:p>
          <a:p>
            <a:pPr lvl="1">
              <a:lnSpc>
                <a:spcPct val="90000"/>
              </a:lnSpc>
              <a:defRPr/>
            </a:pPr>
            <a:r>
              <a:rPr lang="el-GR" sz="2000" dirty="0"/>
              <a:t>συνεχούς χρόνου (π.χ.  σήμα μουσικής)</a:t>
            </a:r>
          </a:p>
          <a:p>
            <a:pPr lvl="1">
              <a:lnSpc>
                <a:spcPct val="90000"/>
              </a:lnSpc>
              <a:spcAft>
                <a:spcPts val="1200"/>
              </a:spcAft>
              <a:defRPr/>
            </a:pPr>
            <a:r>
              <a:rPr lang="el-GR" sz="2000" dirty="0"/>
              <a:t>διακριτού χρόνου (π.χ. μετεωρολογικά δεδομένα)</a:t>
            </a:r>
          </a:p>
          <a:p>
            <a:pPr>
              <a:lnSpc>
                <a:spcPct val="90000"/>
              </a:lnSpc>
              <a:defRPr/>
            </a:pPr>
            <a:r>
              <a:rPr lang="el-GR" sz="2000" dirty="0">
                <a:solidFill>
                  <a:srgbClr val="0033CC"/>
                </a:solidFill>
              </a:rPr>
              <a:t>Διάκριση ως προς τις δυνατές τιμές (αλφάβητο)</a:t>
            </a:r>
            <a:r>
              <a:rPr lang="el-GR" sz="2000" dirty="0"/>
              <a:t>:</a:t>
            </a:r>
          </a:p>
          <a:p>
            <a:pPr lvl="1">
              <a:lnSpc>
                <a:spcPct val="90000"/>
              </a:lnSpc>
              <a:defRPr/>
            </a:pPr>
            <a:r>
              <a:rPr lang="el-GR" sz="2000" dirty="0"/>
              <a:t>συνεχείς τιμές (π.χ. αναλογικό σήμα)</a:t>
            </a:r>
          </a:p>
          <a:p>
            <a:pPr lvl="1">
              <a:lnSpc>
                <a:spcPct val="90000"/>
              </a:lnSpc>
              <a:defRPr/>
            </a:pPr>
            <a:r>
              <a:rPr lang="el-GR" sz="2000" dirty="0"/>
              <a:t>διακριτές τιμές </a:t>
            </a:r>
            <a:r>
              <a:rPr lang="en-US" sz="2000" dirty="0"/>
              <a:t>(</a:t>
            </a:r>
            <a:r>
              <a:rPr lang="el-GR" sz="2000" dirty="0"/>
              <a:t>π.χ. </a:t>
            </a:r>
            <a:r>
              <a:rPr lang="en-US" sz="2000" dirty="0"/>
              <a:t>ASCII)</a:t>
            </a:r>
          </a:p>
          <a:p>
            <a:endParaRPr lang="el-GR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l-GR" dirty="0" smtClean="0"/>
              <a:t>Πηγές Πληροφορίας (2 </a:t>
            </a:r>
            <a:r>
              <a:rPr lang="el-GR" dirty="0"/>
              <a:t>από 3)</a:t>
            </a:r>
            <a:endParaRPr lang="en-GB" dirty="0" smtClean="0"/>
          </a:p>
        </p:txBody>
      </p:sp>
      <p:sp>
        <p:nvSpPr>
          <p:cNvPr id="361475" name="Rectangle 3"/>
          <p:cNvSpPr>
            <a:spLocks noGrp="1" noChangeArrowheads="1"/>
          </p:cNvSpPr>
          <p:nvPr>
            <p:ph idx="1"/>
          </p:nvPr>
        </p:nvSpPr>
        <p:spPr>
          <a:xfrm>
            <a:off x="144463" y="1417638"/>
            <a:ext cx="8928100" cy="4027586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l-GR" sz="2400" dirty="0" smtClean="0"/>
              <a:t>Μετατροπή πηγής από συνεχούς σε διακριτού χρόνου</a:t>
            </a:r>
          </a:p>
          <a:p>
            <a:pPr lvl="1" eaLnBrk="1" hangingPunct="1">
              <a:defRPr/>
            </a:pPr>
            <a:r>
              <a:rPr lang="el-GR" sz="2000" dirty="0" smtClean="0">
                <a:solidFill>
                  <a:srgbClr val="0033CC"/>
                </a:solidFill>
              </a:rPr>
              <a:t>δειγματοληψία</a:t>
            </a:r>
          </a:p>
          <a:p>
            <a:pPr lvl="1" eaLnBrk="1" hangingPunct="1">
              <a:defRPr/>
            </a:pPr>
            <a:r>
              <a:rPr lang="el-GR" sz="2000" dirty="0" smtClean="0"/>
              <a:t>το σήμα πρέπει να έχει πεπερασμένο εύρος ζώνης</a:t>
            </a:r>
          </a:p>
          <a:p>
            <a:pPr lvl="1" eaLnBrk="1" hangingPunct="1">
              <a:defRPr/>
            </a:pPr>
            <a:r>
              <a:rPr lang="el-GR" sz="2000" dirty="0" smtClean="0"/>
              <a:t>αν είναι κατωπερατό με μέγιστη συχνότητα </a:t>
            </a:r>
            <a:r>
              <a:rPr lang="en-US" sz="2000" i="1" dirty="0" err="1" smtClean="0"/>
              <a:t>f</a:t>
            </a:r>
            <a:r>
              <a:rPr lang="en-US" sz="2000" i="1" baseline="-25000" dirty="0" err="1" smtClean="0"/>
              <a:t>max</a:t>
            </a:r>
            <a:r>
              <a:rPr lang="en-US" sz="2000" dirty="0" smtClean="0"/>
              <a:t>, </a:t>
            </a:r>
            <a:r>
              <a:rPr lang="el-GR" sz="2000" dirty="0" smtClean="0"/>
              <a:t>τότε η συνθήκη </a:t>
            </a:r>
            <a:r>
              <a:rPr lang="en-US" sz="2000" dirty="0" err="1" smtClean="0"/>
              <a:t>Nyquist</a:t>
            </a:r>
            <a:r>
              <a:rPr lang="en-US" sz="2000" dirty="0" smtClean="0"/>
              <a:t> </a:t>
            </a:r>
            <a:r>
              <a:rPr lang="el-GR" sz="2000" dirty="0" smtClean="0"/>
              <a:t>μας λέει ότι αρκεί να το δειγματοληπτήσω με </a:t>
            </a:r>
            <a:endParaRPr lang="en-US" sz="2000" dirty="0" smtClean="0"/>
          </a:p>
          <a:p>
            <a:pPr lvl="1" eaLnBrk="1" hangingPunct="1">
              <a:defRPr/>
            </a:pPr>
            <a:endParaRPr lang="en-US" sz="2000" dirty="0" smtClean="0"/>
          </a:p>
          <a:p>
            <a:pPr lvl="1" eaLnBrk="1" hangingPunct="1">
              <a:defRPr/>
            </a:pPr>
            <a:endParaRPr lang="en-US" sz="2000" dirty="0" smtClean="0"/>
          </a:p>
          <a:p>
            <a:pPr lvl="1" eaLnBrk="1" hangingPunct="1">
              <a:spcBef>
                <a:spcPts val="1200"/>
              </a:spcBef>
              <a:defRPr/>
            </a:pPr>
            <a:r>
              <a:rPr lang="el-GR" sz="2000" dirty="0" smtClean="0"/>
              <a:t>και τότε μπορώ να </a:t>
            </a:r>
            <a:r>
              <a:rPr lang="el-GR" sz="2000" dirty="0" smtClean="0">
                <a:solidFill>
                  <a:srgbClr val="0033CC"/>
                </a:solidFill>
              </a:rPr>
              <a:t>ανακατασκευάσω το αναλογικό σήμα</a:t>
            </a:r>
            <a:r>
              <a:rPr lang="el-GR" sz="2000" dirty="0" smtClean="0"/>
              <a:t> από τα δείγματα χωρίς απώλειες</a:t>
            </a:r>
            <a:endParaRPr lang="en-US" sz="2000" dirty="0" smtClean="0"/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5501117"/>
              </p:ext>
            </p:extLst>
          </p:nvPr>
        </p:nvGraphicFramePr>
        <p:xfrm>
          <a:off x="3563938" y="3636888"/>
          <a:ext cx="1657350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" name="Equation" r:id="rId4" imgW="647640" imgH="228600" progId="Equation.DSMT4">
                  <p:embed/>
                </p:oleObj>
              </mc:Choice>
              <mc:Fallback>
                <p:oleObj name="Equation" r:id="rId4" imgW="647640" imgH="228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938" y="3636888"/>
                        <a:ext cx="1657350" cy="584200"/>
                      </a:xfrm>
                      <a:prstGeom prst="rect">
                        <a:avLst/>
                      </a:prstGeom>
                      <a:solidFill>
                        <a:srgbClr val="CCEC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Ανοιχτά Μαθήματα Template.potx" id="{325F7027-AB97-47D6-A50A-CECCD2A64FB5}" vid="{A60DF7FA-2893-48FE-89AE-98F75B840392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Ανοιχτά Μαθήματα Template</Template>
  <TotalTime>11961</TotalTime>
  <Words>2331</Words>
  <Application>Microsoft Office PowerPoint</Application>
  <PresentationFormat>On-screen Show (4:3)</PresentationFormat>
  <Paragraphs>375</Paragraphs>
  <Slides>43</Slides>
  <Notes>43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51" baseType="lpstr">
      <vt:lpstr>Arial</vt:lpstr>
      <vt:lpstr>Calibri</vt:lpstr>
      <vt:lpstr>Cambria Math</vt:lpstr>
      <vt:lpstr>Euclid Symbol</vt:lpstr>
      <vt:lpstr>Tahoma</vt:lpstr>
      <vt:lpstr>Wingdings</vt:lpstr>
      <vt:lpstr>Θέμα του Office</vt:lpstr>
      <vt:lpstr>Equation</vt:lpstr>
      <vt:lpstr>Ψηφιακές Τηλεπικοινωνιές</vt:lpstr>
      <vt:lpstr>Σκοποί  ενότητας</vt:lpstr>
      <vt:lpstr>Περιεχόμενα ενότητας</vt:lpstr>
      <vt:lpstr>Ψηφιακή Μετάδοση</vt:lpstr>
      <vt:lpstr>Θεωρία Πληροφορίας;</vt:lpstr>
      <vt:lpstr>Κωδικοποίηση Πηγής (1 από 2)</vt:lpstr>
      <vt:lpstr>Κωδικοποίηση Πηγής (2 από 2)</vt:lpstr>
      <vt:lpstr>Πηγές Πληροφορίας (1 από 3)</vt:lpstr>
      <vt:lpstr>Πηγές Πληροφορίας (2 από 3)</vt:lpstr>
      <vt:lpstr>Πηγές Πληροφορίας (3 από 3)</vt:lpstr>
      <vt:lpstr>Πληροφορία</vt:lpstr>
      <vt:lpstr>Μέτρο Πληροφορίας (1 από 4)</vt:lpstr>
      <vt:lpstr>Μέτρο Πληροφορίας (2 από 4)</vt:lpstr>
      <vt:lpstr>Μέτρο Πληροφορίας (3 από 4)</vt:lpstr>
      <vt:lpstr>Μέτρο Πληροφορίας (4 από 4)</vt:lpstr>
      <vt:lpstr>Διακριτή Πηγή Χωρίς Μνήμη</vt:lpstr>
      <vt:lpstr>Εντροπία (1 από 2)</vt:lpstr>
      <vt:lpstr>Εντροπία (2 από 2)</vt:lpstr>
      <vt:lpstr>Συνάρτηση Δυαδικής Εντροπίας</vt:lpstr>
      <vt:lpstr>Εντροπία Ομοιόμορφης Πηγής</vt:lpstr>
      <vt:lpstr>Διαφορική Εντροπία</vt:lpstr>
      <vt:lpstr>Διαφορική Εντροπία Ομοιόμορφης</vt:lpstr>
      <vt:lpstr>Διαφορική Εντροπία Gaussian</vt:lpstr>
      <vt:lpstr>Ρυθμός Εντροπίας (1 από 2)</vt:lpstr>
      <vt:lpstr>Ρυθμός Εντροπίας (2 από 2)</vt:lpstr>
      <vt:lpstr>Κωδικοποίηση Πηγής</vt:lpstr>
      <vt:lpstr>Θεώρημα Κωδικοποίησης Πηγής</vt:lpstr>
      <vt:lpstr>Θεώρημα Κωδικοποίησης Πηγής</vt:lpstr>
      <vt:lpstr>Απόδειξη Θεωρήματος (1 από 6)</vt:lpstr>
      <vt:lpstr>Απόδειξη Θεωρήματος (2 από 6)</vt:lpstr>
      <vt:lpstr>Απόδειξη Θεωρήματος (3 από 6)</vt:lpstr>
      <vt:lpstr>Απόδειξη Θεωρήματος (4 από 6)</vt:lpstr>
      <vt:lpstr>Απόδειξη Θεωρήματος (5 από 6)</vt:lpstr>
      <vt:lpstr>Απόδειξη Θεωρήματος (6 από 6)</vt:lpstr>
      <vt:lpstr>Ειδικές Περιπτώσεις</vt:lpstr>
      <vt:lpstr>Τέλος Ενότητας 2</vt:lpstr>
      <vt:lpstr>Χρηματοδότηση</vt:lpstr>
      <vt:lpstr>Σημειώματα</vt:lpstr>
      <vt:lpstr>Σημείωμα Ιστορικού Εκδόσεων Έργου</vt:lpstr>
      <vt:lpstr>Σημείωμα Αναφοράς</vt:lpstr>
      <vt:lpstr>Σημείωμα Αδειοδότησης</vt:lpstr>
      <vt:lpstr>Διατήρηση Σημειωμάτων</vt:lpstr>
      <vt:lpstr>Σημείωμα Χρήσης Έργων Τρίτων</vt:lpstr>
    </vt:vector>
  </TitlesOfParts>
  <Company>SPCLab/CEID/UPatras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"Mobile Channel Characteristics"</dc:title>
  <dc:creator>Kostas Berberidis</dc:creator>
  <cp:lastModifiedBy>Evangelos Vlachos</cp:lastModifiedBy>
  <cp:revision>2418</cp:revision>
  <cp:lastPrinted>1601-01-01T00:00:00Z</cp:lastPrinted>
  <dcterms:created xsi:type="dcterms:W3CDTF">2001-05-17T09:43:34Z</dcterms:created>
  <dcterms:modified xsi:type="dcterms:W3CDTF">2015-09-02T13:12:14Z</dcterms:modified>
</cp:coreProperties>
</file>